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omments/comment1.xml" ContentType="application/vnd.openxmlformats-officedocument.presentationml.comment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42"/>
  </p:notesMasterIdLst>
  <p:handoutMasterIdLst>
    <p:handoutMasterId r:id="rId43"/>
  </p:handoutMasterIdLst>
  <p:sldIdLst>
    <p:sldId id="2141412041" r:id="rId7"/>
    <p:sldId id="308" r:id="rId8"/>
    <p:sldId id="2147470264" r:id="rId9"/>
    <p:sldId id="2147470255" r:id="rId10"/>
    <p:sldId id="2141412206" r:id="rId11"/>
    <p:sldId id="2147470256" r:id="rId12"/>
    <p:sldId id="2141412111" r:id="rId13"/>
    <p:sldId id="2141412079" r:id="rId14"/>
    <p:sldId id="2141412172" r:id="rId15"/>
    <p:sldId id="2147470257" r:id="rId16"/>
    <p:sldId id="2147470258" r:id="rId17"/>
    <p:sldId id="2141412178" r:id="rId18"/>
    <p:sldId id="2141412179" r:id="rId19"/>
    <p:sldId id="2141412180" r:id="rId20"/>
    <p:sldId id="2141412181" r:id="rId21"/>
    <p:sldId id="2141412182" r:id="rId22"/>
    <p:sldId id="2147473763" r:id="rId23"/>
    <p:sldId id="2147470242" r:id="rId24"/>
    <p:sldId id="2141412183" r:id="rId25"/>
    <p:sldId id="2141412185" r:id="rId26"/>
    <p:sldId id="2141412186" r:id="rId27"/>
    <p:sldId id="2141412187" r:id="rId28"/>
    <p:sldId id="2141411957" r:id="rId29"/>
    <p:sldId id="2141412212" r:id="rId30"/>
    <p:sldId id="2141412190" r:id="rId31"/>
    <p:sldId id="2141412191" r:id="rId32"/>
    <p:sldId id="256" r:id="rId33"/>
    <p:sldId id="567" r:id="rId34"/>
    <p:sldId id="2141412161" r:id="rId35"/>
    <p:sldId id="2141412021" r:id="rId36"/>
    <p:sldId id="2141412014" r:id="rId37"/>
    <p:sldId id="2141412083" r:id="rId38"/>
    <p:sldId id="2141412114" r:id="rId39"/>
    <p:sldId id="2147470262" r:id="rId40"/>
    <p:sldId id="2147470265" r:id="rId41"/>
  </p:sldIdLst>
  <p:sldSz cx="12192000" cy="6858000"/>
  <p:notesSz cx="7315200" cy="9601200"/>
  <p:custDataLst>
    <p:tags r:id="rId44"/>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7" orient="horz" userDrawn="1">
          <p15:clr>
            <a:srgbClr val="A4A3A4"/>
          </p15:clr>
        </p15:guide>
        <p15:guide id="8" pos="329" userDrawn="1">
          <p15:clr>
            <a:srgbClr val="A4A3A4"/>
          </p15:clr>
        </p15:guide>
        <p15:guide id="9" pos="7416" userDrawn="1">
          <p15:clr>
            <a:srgbClr val="A4A3A4"/>
          </p15:clr>
        </p15:guide>
        <p15:guide id="10" pos="3843" userDrawn="1">
          <p15:clr>
            <a:srgbClr val="A4A3A4"/>
          </p15:clr>
        </p15:guide>
        <p15:guide id="11" pos="456" userDrawn="1">
          <p15:clr>
            <a:srgbClr val="A4A3A4"/>
          </p15:clr>
        </p15:guide>
        <p15:guide id="13" pos="7224"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2"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Jerfiz Constanzo" initials="JC" lastIdx="129" clrIdx="12">
    <p:extLst>
      <p:ext uri="{19B8F6BF-5375-455C-9EA6-DF929625EA0E}">
        <p15:presenceInfo xmlns:p15="http://schemas.microsoft.com/office/powerpoint/2012/main" userId="S::jconstanzo@clinicaloptions.com::7388c342-66f0-4154-bcdf-657d8197f1ae" providerId="AD"/>
      </p:ext>
    </p:extLst>
  </p:cmAuthor>
  <p:cmAuthor id="14" name="Kara Nyberg" initials="KN" lastIdx="14" clrIdx="13">
    <p:extLst>
      <p:ext uri="{19B8F6BF-5375-455C-9EA6-DF929625EA0E}">
        <p15:presenceInfo xmlns:p15="http://schemas.microsoft.com/office/powerpoint/2012/main" userId="Kara Nyberg" providerId="None"/>
      </p:ext>
    </p:extLst>
  </p:cmAuthor>
  <p:cmAuthor id="15" name="Kara Nyberg" initials="KN [2]" lastIdx="4" clrIdx="14">
    <p:extLst>
      <p:ext uri="{19B8F6BF-5375-455C-9EA6-DF929625EA0E}">
        <p15:presenceInfo xmlns:p15="http://schemas.microsoft.com/office/powerpoint/2012/main" userId="847826e6ed1ce72d" providerId="Windows Live"/>
      </p:ext>
    </p:extLst>
  </p:cmAuthor>
  <p:cmAuthor id="16" name="CLINICALOPTIONS\tquill" initials="C" lastIdx="31" clrIdx="15">
    <p:extLst>
      <p:ext uri="{19B8F6BF-5375-455C-9EA6-DF929625EA0E}">
        <p15:presenceInfo xmlns:p15="http://schemas.microsoft.com/office/powerpoint/2012/main" userId="CLINICALOPTIONS\tquill" providerId="None"/>
      </p:ext>
    </p:extLst>
  </p:cmAuthor>
  <p:cmAuthor id="17" name="Gordon Kelley" initials="GK" lastIdx="54" clrIdx="16">
    <p:extLst>
      <p:ext uri="{19B8F6BF-5375-455C-9EA6-DF929625EA0E}">
        <p15:presenceInfo xmlns:p15="http://schemas.microsoft.com/office/powerpoint/2012/main" userId="S::gkelley@clinicaloptions.com::7e3d11cf-7436-4611-80d7-51121a63678e" providerId="AD"/>
      </p:ext>
    </p:extLst>
  </p:cmAuthor>
  <p:cmAuthor id="18" name="jconstanzo@clinicaloptions.com" initials="j" lastIdx="10" clrIdx="17">
    <p:extLst>
      <p:ext uri="{19B8F6BF-5375-455C-9EA6-DF929625EA0E}">
        <p15:presenceInfo xmlns:p15="http://schemas.microsoft.com/office/powerpoint/2012/main" userId="jconstanzo@clinicaloptions.com" providerId="None"/>
      </p:ext>
    </p:extLst>
  </p:cmAuthor>
  <p:cmAuthor id="19" name="Halla, Kimberly" initials="HK" lastIdx="2" clrIdx="18">
    <p:extLst>
      <p:ext uri="{19B8F6BF-5375-455C-9EA6-DF929625EA0E}">
        <p15:presenceInfo xmlns:p15="http://schemas.microsoft.com/office/powerpoint/2012/main" userId="S::Kimberly.Halla@usoncology.com::df3c414f-c0a1-4daa-86ca-2b73943154c0" providerId="AD"/>
      </p:ext>
    </p:extLst>
  </p:cmAuthor>
  <p:cmAuthor id="20" name="Eloise Chapman" initials="EC" lastIdx="13" clrIdx="19">
    <p:extLst>
      <p:ext uri="{19B8F6BF-5375-455C-9EA6-DF929625EA0E}">
        <p15:presenceInfo xmlns:p15="http://schemas.microsoft.com/office/powerpoint/2012/main" userId="S::elc9120@med.cornell.edu::3284c10a-72b1-4ac7-a6cc-7c0b0cf13447" providerId="AD"/>
      </p:ext>
    </p:extLst>
  </p:cmAuthor>
  <p:cmAuthor id="21" name="Dussadee Royal" initials="DR" lastIdx="5" clrIdx="20">
    <p:extLst>
      <p:ext uri="{19B8F6BF-5375-455C-9EA6-DF929625EA0E}">
        <p15:presenceInfo xmlns:p15="http://schemas.microsoft.com/office/powerpoint/2012/main" userId="S::droyal@clinicaloptions.com::51beead8-6fa0-4b98-aeba-37044af35e17" providerId="AD"/>
      </p:ext>
    </p:extLst>
  </p:cmAuthor>
  <p:cmAuthor id="22" name="aboecler@clinicaloptions.com" initials="a" lastIdx="2" clrIdx="21">
    <p:extLst>
      <p:ext uri="{19B8F6BF-5375-455C-9EA6-DF929625EA0E}">
        <p15:presenceInfo xmlns:p15="http://schemas.microsoft.com/office/powerpoint/2012/main" userId="aboecler@clinicaloptions.com" providerId="None"/>
      </p:ext>
    </p:extLst>
  </p:cmAuthor>
  <p:cmAuthor id="23" name="Andrea Boecler" initials="AB" lastIdx="8" clrIdx="22">
    <p:extLst>
      <p:ext uri="{19B8F6BF-5375-455C-9EA6-DF929625EA0E}">
        <p15:presenceInfo xmlns:p15="http://schemas.microsoft.com/office/powerpoint/2012/main" userId="S::aboecler@clinicaloptions.com::28e82037-1239-4052-943b-ae184e0bc2af" providerId="AD"/>
      </p:ext>
    </p:extLst>
  </p:cmAuthor>
  <p:cmAuthor id="24" name="LT Fowler" initials="LF" lastIdx="2" clrIdx="23">
    <p:extLst>
      <p:ext uri="{19B8F6BF-5375-455C-9EA6-DF929625EA0E}">
        <p15:presenceInfo xmlns:p15="http://schemas.microsoft.com/office/powerpoint/2012/main" userId="S::lfowler@practicingclinicians.com::bdc4c4d6-9ded-467c-b80c-330a0ea8ffe4" providerId="AD"/>
      </p:ext>
    </p:extLst>
  </p:cmAuthor>
  <p:cmAuthor id="25" name="Christy Seals" initials="CS" lastIdx="2" clrIdx="24">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F4AB33"/>
    <a:srgbClr val="CFC7E0"/>
    <a:srgbClr val="ED9077"/>
    <a:srgbClr val="015873"/>
    <a:srgbClr val="00823B"/>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A2FC9C-AD98-4B58-96C3-89CEA98EEA7D}" v="71" dt="2023-06-14T18:44:10.73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45" autoAdjust="0"/>
    <p:restoredTop sz="93236" autoAdjust="0"/>
  </p:normalViewPr>
  <p:slideViewPr>
    <p:cSldViewPr snapToGrid="0" showGuides="1">
      <p:cViewPr varScale="1">
        <p:scale>
          <a:sx n="64" d="100"/>
          <a:sy n="64" d="100"/>
        </p:scale>
        <p:origin x="918" y="66"/>
      </p:cViewPr>
      <p:guideLst>
        <p:guide orient="horz" pos="4128"/>
        <p:guide orient="horz" pos="1008"/>
        <p:guide orient="horz" pos="4032"/>
        <p:guide orient="horz" pos="151"/>
        <p:guide orient="horz" pos="258"/>
        <p:guide orient="horz" pos="3894"/>
        <p:guide orient="horz"/>
        <p:guide pos="329"/>
        <p:guide pos="7416"/>
        <p:guide pos="3843"/>
        <p:guide pos="456"/>
        <p:guide pos="72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19472"/>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White (n = 132)</c:v>
                </c:pt>
              </c:strCache>
            </c:strRef>
          </c:tx>
          <c:spPr>
            <a:solidFill>
              <a:schemeClr val="accent1"/>
            </a:solidFill>
            <a:ln>
              <a:noFill/>
            </a:ln>
            <a:effectLst/>
          </c:spPr>
          <c:invertIfNegative val="0"/>
          <c:dLbls>
            <c:dLbl>
              <c:idx val="0"/>
              <c:tx>
                <c:rich>
                  <a:bodyPr/>
                  <a:lstStyle/>
                  <a:p>
                    <a:fld id="{E823B50B-02DB-F046-98DD-9A9D38C61359}" type="VALUE">
                      <a:rPr lang="en-US" smtClean="0"/>
                      <a:pPr/>
                      <a:t>[VALUE]</a:t>
                    </a:fld>
                    <a:r>
                      <a:rPr lang="en-US" dirty="0"/>
                      <a:t>.0</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F958-0D48-91D7-ED7CF6640ACC}"/>
                </c:ext>
              </c:extLst>
            </c:dLbl>
            <c:dLbl>
              <c:idx val="3"/>
              <c:tx>
                <c:rich>
                  <a:bodyPr/>
                  <a:lstStyle/>
                  <a:p>
                    <a:fld id="{BE6611E4-A547-EB43-BE4F-856E2FBD234A}" type="VALUE">
                      <a:rPr lang="en-US" smtClean="0"/>
                      <a:pPr/>
                      <a:t>[VALUE]</a:t>
                    </a:fld>
                    <a:r>
                      <a:rPr lang="en-US" dirty="0"/>
                      <a:t>.0</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F958-0D48-91D7-ED7CF6640ACC}"/>
                </c:ext>
              </c:extLst>
            </c:dLbl>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Cost</c:v>
                </c:pt>
                <c:pt idx="1">
                  <c:v>Fear of Finding Cancer</c:v>
                </c:pt>
                <c:pt idx="2">
                  <c:v>Anxiety About Procedure</c:v>
                </c:pt>
                <c:pt idx="3">
                  <c:v>Anticipation of Pain</c:v>
                </c:pt>
                <c:pt idx="4">
                  <c:v>Lack of Knowledge</c:v>
                </c:pt>
                <c:pt idx="5">
                  <c:v>Other Health Problems</c:v>
                </c:pt>
                <c:pt idx="6">
                  <c:v>Transportation</c:v>
                </c:pt>
              </c:strCache>
            </c:strRef>
          </c:cat>
          <c:val>
            <c:numRef>
              <c:f>Sheet1!$B$2:$B$8</c:f>
              <c:numCache>
                <c:formatCode>General</c:formatCode>
                <c:ptCount val="7"/>
                <c:pt idx="0">
                  <c:v>69</c:v>
                </c:pt>
                <c:pt idx="1">
                  <c:v>43.9</c:v>
                </c:pt>
                <c:pt idx="2">
                  <c:v>34.9</c:v>
                </c:pt>
                <c:pt idx="3">
                  <c:v>22</c:v>
                </c:pt>
                <c:pt idx="4">
                  <c:v>9.1</c:v>
                </c:pt>
                <c:pt idx="5">
                  <c:v>19.7</c:v>
                </c:pt>
                <c:pt idx="6">
                  <c:v>14.4</c:v>
                </c:pt>
              </c:numCache>
            </c:numRef>
          </c:val>
          <c:extLst>
            <c:ext xmlns:c16="http://schemas.microsoft.com/office/drawing/2014/chart" uri="{C3380CC4-5D6E-409C-BE32-E72D297353CC}">
              <c16:uniqueId val="{00000000-F958-0D48-91D7-ED7CF6640ACC}"/>
            </c:ext>
          </c:extLst>
        </c:ser>
        <c:ser>
          <c:idx val="1"/>
          <c:order val="1"/>
          <c:tx>
            <c:strRef>
              <c:f>Sheet1!$C$1</c:f>
              <c:strCache>
                <c:ptCount val="1"/>
                <c:pt idx="0">
                  <c:v>Black (n = 114)</c:v>
                </c:pt>
              </c:strCache>
            </c:strRef>
          </c:tx>
          <c:spPr>
            <a:solidFill>
              <a:schemeClr val="accent3"/>
            </a:solidFill>
            <a:ln>
              <a:noFill/>
            </a:ln>
            <a:effectLst/>
          </c:spPr>
          <c:invertIfNegative val="0"/>
          <c:dLbls>
            <c:dLbl>
              <c:idx val="2"/>
              <c:tx>
                <c:rich>
                  <a:bodyPr/>
                  <a:lstStyle/>
                  <a:p>
                    <a:fld id="{DEEAC9D3-8C60-9346-A7A3-092EAF9A7397}" type="VALUE">
                      <a:rPr lang="en-US" smtClean="0"/>
                      <a:pPr/>
                      <a:t>[VALUE]</a:t>
                    </a:fld>
                    <a:r>
                      <a:rPr lang="en-US" dirty="0"/>
                      <a:t>.0</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F958-0D48-91D7-ED7CF6640ACC}"/>
                </c:ext>
              </c:extLst>
            </c:dLbl>
            <c:dLbl>
              <c:idx val="3"/>
              <c:tx>
                <c:rich>
                  <a:bodyPr/>
                  <a:lstStyle/>
                  <a:p>
                    <a:fld id="{99D10B3B-8565-2640-9AA3-46A46F5F3829}" type="VALUE">
                      <a:rPr lang="en-US" smtClean="0"/>
                      <a:pPr/>
                      <a:t>[VALUE]</a:t>
                    </a:fld>
                    <a:r>
                      <a:rPr lang="en-US" dirty="0"/>
                      <a:t>.0</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F958-0D48-91D7-ED7CF6640ACC}"/>
                </c:ext>
              </c:extLst>
            </c:dLbl>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Cost</c:v>
                </c:pt>
                <c:pt idx="1">
                  <c:v>Fear of Finding Cancer</c:v>
                </c:pt>
                <c:pt idx="2">
                  <c:v>Anxiety About Procedure</c:v>
                </c:pt>
                <c:pt idx="3">
                  <c:v>Anticipation of Pain</c:v>
                </c:pt>
                <c:pt idx="4">
                  <c:v>Lack of Knowledge</c:v>
                </c:pt>
                <c:pt idx="5">
                  <c:v>Other Health Problems</c:v>
                </c:pt>
                <c:pt idx="6">
                  <c:v>Transportation</c:v>
                </c:pt>
              </c:strCache>
            </c:strRef>
          </c:cat>
          <c:val>
            <c:numRef>
              <c:f>Sheet1!$C$2:$C$8</c:f>
              <c:numCache>
                <c:formatCode>General</c:formatCode>
                <c:ptCount val="7"/>
                <c:pt idx="0">
                  <c:v>59.7</c:v>
                </c:pt>
                <c:pt idx="1">
                  <c:v>58.8</c:v>
                </c:pt>
                <c:pt idx="2">
                  <c:v>43</c:v>
                </c:pt>
                <c:pt idx="3">
                  <c:v>29</c:v>
                </c:pt>
                <c:pt idx="4">
                  <c:v>27.2</c:v>
                </c:pt>
                <c:pt idx="5">
                  <c:v>21.1</c:v>
                </c:pt>
                <c:pt idx="6">
                  <c:v>19.3</c:v>
                </c:pt>
              </c:numCache>
            </c:numRef>
          </c:val>
          <c:extLst>
            <c:ext xmlns:c16="http://schemas.microsoft.com/office/drawing/2014/chart" uri="{C3380CC4-5D6E-409C-BE32-E72D297353CC}">
              <c16:uniqueId val="{00000001-F958-0D48-91D7-ED7CF6640ACC}"/>
            </c:ext>
          </c:extLst>
        </c:ser>
        <c:ser>
          <c:idx val="2"/>
          <c:order val="2"/>
          <c:tx>
            <c:strRef>
              <c:f>Sheet1!$D$1</c:f>
              <c:strCache>
                <c:ptCount val="1"/>
                <c:pt idx="0">
                  <c:v>Hispanic (n = 177)</c:v>
                </c:pt>
              </c:strCache>
            </c:strRef>
          </c:tx>
          <c:spPr>
            <a:solidFill>
              <a:schemeClr val="accent4"/>
            </a:solidFill>
            <a:ln>
              <a:noFill/>
            </a:ln>
            <a:effectLst/>
          </c:spPr>
          <c:invertIfNegative val="0"/>
          <c:dLbls>
            <c:dLbl>
              <c:idx val="3"/>
              <c:tx>
                <c:rich>
                  <a:bodyPr/>
                  <a:lstStyle/>
                  <a:p>
                    <a:fld id="{F2B545D5-B603-BC46-8EE0-ABA718BFAC44}" type="VALUE">
                      <a:rPr lang="en-US" smtClean="0"/>
                      <a:pPr/>
                      <a:t>[VALUE]</a:t>
                    </a:fld>
                    <a:r>
                      <a:rPr lang="en-US" dirty="0"/>
                      <a:t>.0</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F958-0D48-91D7-ED7CF6640ACC}"/>
                </c:ext>
              </c:extLst>
            </c:dLbl>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Cost</c:v>
                </c:pt>
                <c:pt idx="1">
                  <c:v>Fear of Finding Cancer</c:v>
                </c:pt>
                <c:pt idx="2">
                  <c:v>Anxiety About Procedure</c:v>
                </c:pt>
                <c:pt idx="3">
                  <c:v>Anticipation of Pain</c:v>
                </c:pt>
                <c:pt idx="4">
                  <c:v>Lack of Knowledge</c:v>
                </c:pt>
                <c:pt idx="5">
                  <c:v>Other Health Problems</c:v>
                </c:pt>
                <c:pt idx="6">
                  <c:v>Transportation</c:v>
                </c:pt>
              </c:strCache>
            </c:strRef>
          </c:cat>
          <c:val>
            <c:numRef>
              <c:f>Sheet1!$D$2:$D$8</c:f>
              <c:numCache>
                <c:formatCode>General</c:formatCode>
                <c:ptCount val="7"/>
                <c:pt idx="0">
                  <c:v>57.6</c:v>
                </c:pt>
                <c:pt idx="1">
                  <c:v>57.1</c:v>
                </c:pt>
                <c:pt idx="2">
                  <c:v>40.700000000000003</c:v>
                </c:pt>
                <c:pt idx="3">
                  <c:v>22</c:v>
                </c:pt>
                <c:pt idx="4">
                  <c:v>19.8</c:v>
                </c:pt>
                <c:pt idx="5">
                  <c:v>11.9</c:v>
                </c:pt>
                <c:pt idx="6">
                  <c:v>14.7</c:v>
                </c:pt>
              </c:numCache>
            </c:numRef>
          </c:val>
          <c:extLst>
            <c:ext xmlns:c16="http://schemas.microsoft.com/office/drawing/2014/chart" uri="{C3380CC4-5D6E-409C-BE32-E72D297353CC}">
              <c16:uniqueId val="{00000002-F958-0D48-91D7-ED7CF6640ACC}"/>
            </c:ext>
          </c:extLst>
        </c:ser>
        <c:dLbls>
          <c:showLegendKey val="0"/>
          <c:showVal val="0"/>
          <c:showCatName val="0"/>
          <c:showSerName val="0"/>
          <c:showPercent val="0"/>
          <c:showBubbleSize val="0"/>
        </c:dLbls>
        <c:gapWidth val="219"/>
        <c:overlap val="-27"/>
        <c:axId val="641322895"/>
        <c:axId val="944099743"/>
      </c:barChart>
      <c:catAx>
        <c:axId val="641322895"/>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4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944099743"/>
        <c:crosses val="autoZero"/>
        <c:auto val="1"/>
        <c:lblAlgn val="ctr"/>
        <c:lblOffset val="100"/>
        <c:noMultiLvlLbl val="0"/>
      </c:catAx>
      <c:valAx>
        <c:axId val="94409974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6413228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Outreach by CHWs and patient brochure (n = 182)</c:v>
                </c:pt>
              </c:strCache>
            </c:strRef>
          </c:tx>
          <c:spPr>
            <a:solidFill>
              <a:schemeClr val="accent2">
                <a:lumMod val="60000"/>
                <a:lumOff val="40000"/>
              </a:schemeClr>
            </a:solidFill>
            <a:ln>
              <a:noFill/>
            </a:ln>
            <a:effectLst/>
          </c:spPr>
          <c:invertIfNegative val="0"/>
          <c:dLbls>
            <c:dLbl>
              <c:idx val="0"/>
              <c:tx>
                <c:rich>
                  <a:bodyPr/>
                  <a:lstStyle/>
                  <a:p>
                    <a:fld id="{66E43AB3-F2BB-F04A-81BF-D1471E6A470B}" type="VALUE">
                      <a:rPr lang="en-US" smtClean="0"/>
                      <a:pPr/>
                      <a:t>[VALUE]</a:t>
                    </a:fld>
                    <a:endParaRPr lang="en-IN"/>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16FF-B84B-A40D-3830553346DF}"/>
                </c:ext>
              </c:extLst>
            </c:dLbl>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Sheet1!$B$2</c:f>
              <c:numCache>
                <c:formatCode>General</c:formatCode>
                <c:ptCount val="1"/>
                <c:pt idx="0">
                  <c:v>31.3</c:v>
                </c:pt>
              </c:numCache>
            </c:numRef>
          </c:val>
          <c:extLst>
            <c:ext xmlns:c16="http://schemas.microsoft.com/office/drawing/2014/chart" uri="{C3380CC4-5D6E-409C-BE32-E72D297353CC}">
              <c16:uniqueId val="{00000000-16FF-B84B-A40D-3830553346DF}"/>
            </c:ext>
          </c:extLst>
        </c:ser>
        <c:ser>
          <c:idx val="1"/>
          <c:order val="1"/>
          <c:tx>
            <c:strRef>
              <c:f>Sheet1!$C$1</c:f>
              <c:strCache>
                <c:ptCount val="1"/>
                <c:pt idx="0">
                  <c:v>Individualized CHW-led education and navigation to healthcare facilities (n = 212)</c:v>
                </c:pt>
              </c:strCache>
            </c:strRef>
          </c:tx>
          <c:spPr>
            <a:solidFill>
              <a:schemeClr val="accent2"/>
            </a:solidFill>
            <a:ln>
              <a:noFill/>
            </a:ln>
            <a:effectLst/>
          </c:spPr>
          <c:invertIfNegative val="0"/>
          <c:dLbls>
            <c:dLbl>
              <c:idx val="0"/>
              <c:tx>
                <c:rich>
                  <a:bodyPr/>
                  <a:lstStyle/>
                  <a:p>
                    <a:fld id="{6CB130FB-1A57-CF4D-9B90-B01E9D35919A}" type="VALUE">
                      <a:rPr lang="en-US" smtClean="0"/>
                      <a:pPr/>
                      <a:t>[VALUE]</a:t>
                    </a:fld>
                    <a:endParaRPr lang="en-IN"/>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16FF-B84B-A40D-3830553346DF}"/>
                </c:ext>
              </c:extLst>
            </c:dLbl>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Sheet1!$C$2</c:f>
              <c:numCache>
                <c:formatCode>General</c:formatCode>
                <c:ptCount val="1"/>
                <c:pt idx="0">
                  <c:v>42.5</c:v>
                </c:pt>
              </c:numCache>
            </c:numRef>
          </c:val>
          <c:extLst>
            <c:ext xmlns:c16="http://schemas.microsoft.com/office/drawing/2014/chart" uri="{C3380CC4-5D6E-409C-BE32-E72D297353CC}">
              <c16:uniqueId val="{00000001-16FF-B84B-A40D-3830553346DF}"/>
            </c:ext>
          </c:extLst>
        </c:ser>
        <c:ser>
          <c:idx val="2"/>
          <c:order val="2"/>
          <c:tx>
            <c:strRef>
              <c:f>Sheet1!$D$1</c:f>
              <c:strCache>
                <c:ptCount val="1"/>
                <c:pt idx="0">
                  <c:v>Individualized CHW-led education and HPV self-sampling (n = 207)</c:v>
                </c:pt>
              </c:strCache>
            </c:strRef>
          </c:tx>
          <c:spPr>
            <a:solidFill>
              <a:schemeClr val="accent2">
                <a:lumMod val="75000"/>
              </a:schemeClr>
            </a:solidFill>
            <a:ln>
              <a:noFill/>
            </a:ln>
            <a:effectLst/>
          </c:spPr>
          <c:invertIfNegative val="0"/>
          <c:dLbls>
            <c:dLbl>
              <c:idx val="0"/>
              <c:tx>
                <c:rich>
                  <a:bodyPr/>
                  <a:lstStyle/>
                  <a:p>
                    <a:fld id="{5B211D5E-D240-8B4A-994F-98030E9AAD8E}" type="VALUE">
                      <a:rPr lang="en-US" smtClean="0"/>
                      <a:pPr/>
                      <a:t>[VALUE]</a:t>
                    </a:fld>
                    <a:endParaRPr lang="en-IN"/>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16FF-B84B-A40D-3830553346DF}"/>
                </c:ext>
              </c:extLst>
            </c:dLbl>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c:f>
              <c:numCache>
                <c:formatCode>General</c:formatCode>
                <c:ptCount val="1"/>
              </c:numCache>
            </c:numRef>
          </c:cat>
          <c:val>
            <c:numRef>
              <c:f>Sheet1!$D$2</c:f>
              <c:numCache>
                <c:formatCode>General</c:formatCode>
                <c:ptCount val="1"/>
                <c:pt idx="0">
                  <c:v>77.3</c:v>
                </c:pt>
              </c:numCache>
            </c:numRef>
          </c:val>
          <c:extLst>
            <c:ext xmlns:c16="http://schemas.microsoft.com/office/drawing/2014/chart" uri="{C3380CC4-5D6E-409C-BE32-E72D297353CC}">
              <c16:uniqueId val="{00000002-16FF-B84B-A40D-3830553346DF}"/>
            </c:ext>
          </c:extLst>
        </c:ser>
        <c:dLbls>
          <c:showLegendKey val="0"/>
          <c:showVal val="0"/>
          <c:showCatName val="0"/>
          <c:showSerName val="0"/>
          <c:showPercent val="0"/>
          <c:showBubbleSize val="0"/>
        </c:dLbls>
        <c:gapWidth val="182"/>
        <c:axId val="931315663"/>
        <c:axId val="986107535"/>
      </c:barChart>
      <c:catAx>
        <c:axId val="931315663"/>
        <c:scaling>
          <c:orientation val="minMax"/>
        </c:scaling>
        <c:delete val="0"/>
        <c:axPos val="l"/>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986107535"/>
        <c:crosses val="autoZero"/>
        <c:auto val="1"/>
        <c:lblAlgn val="ctr"/>
        <c:lblOffset val="100"/>
        <c:noMultiLvlLbl val="0"/>
      </c:catAx>
      <c:valAx>
        <c:axId val="986107535"/>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crossAx val="931315663"/>
        <c:crosses val="autoZero"/>
        <c:crossBetween val="between"/>
      </c:valAx>
      <c:spPr>
        <a:noFill/>
        <a:ln w="28575">
          <a:noFill/>
        </a:ln>
        <a:effectLst/>
      </c:spPr>
    </c:plotArea>
    <c:legend>
      <c:legendPos val="b"/>
      <c:layout>
        <c:manualLayout>
          <c:xMode val="edge"/>
          <c:yMode val="edge"/>
          <c:x val="6.3467929512508806E-2"/>
          <c:y val="0.57721576918488327"/>
          <c:w val="0.91544405042010912"/>
          <c:h val="0.4227842308151167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bg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25" dt="2023-06-14T14:04:22.397" idx="1">
    <p:pos x="2096" y="3088"/>
    <p:text>This link goes somewhere more specific than just the oncology page - okay?</p:text>
    <p:extLst>
      <p:ext uri="{C676402C-5697-4E1C-873F-D02D1690AC5C}">
        <p15:threadingInfo xmlns:p15="http://schemas.microsoft.com/office/powerpoint/2012/main" timeZoneBias="24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7460290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51890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a:t>HPV, human papilloma virus.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83249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012394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091550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N/A, not available.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262172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HPV, human papillomavirus.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53335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HCP, healthcare professional; HPV, human papillomavirus.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4842343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HPV, human papillomavirus; MCV, meningococcal conjugate vaccine; Tdap, tetanus, diphtheria, pertussis.</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8153582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459175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ACOG, </a:t>
            </a:r>
            <a:r>
              <a:rPr lang="en-US" b="0" i="1" dirty="0">
                <a:solidFill>
                  <a:srgbClr val="515151"/>
                </a:solidFill>
                <a:effectLst/>
                <a:latin typeface="Roboto" panose="02000000000000000000" pitchFamily="2" charset="0"/>
              </a:rPr>
              <a:t>American College of Obstetricians and Gynecologists; </a:t>
            </a:r>
            <a:r>
              <a:rPr lang="en-US" i="1" dirty="0"/>
              <a:t>ASCCP, American Society for Colposcopy and Cervical Pathology; HPV, human papillomavirus; hrHPV, h</a:t>
            </a:r>
            <a:r>
              <a:rPr lang="en-US" b="0" i="1" dirty="0">
                <a:solidFill>
                  <a:srgbClr val="333333"/>
                </a:solidFill>
                <a:effectLst/>
                <a:latin typeface="Montserrat"/>
              </a:rPr>
              <a:t>igh-risk human papillomavirus</a:t>
            </a:r>
            <a:r>
              <a:rPr lang="en-US" b="0" i="1" dirty="0">
                <a:solidFill>
                  <a:schemeClr val="tx1"/>
                </a:solidFill>
                <a:effectLst/>
                <a:latin typeface="Arial" charset="0"/>
              </a:rPr>
              <a:t>; </a:t>
            </a:r>
            <a:r>
              <a:rPr lang="en-US" b="0" i="1" dirty="0">
                <a:solidFill>
                  <a:srgbClr val="515151"/>
                </a:solidFill>
                <a:effectLst/>
                <a:latin typeface="Roboto" panose="02000000000000000000" pitchFamily="2" charset="0"/>
              </a:rPr>
              <a:t>USPSTF, US Preventive Services Task Force.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4246597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HPV, human papilloma virus; OR, odds ratio; Pap, Papanicolaou.</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199487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695941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CHW, community health worker; HPV, human papilloma virus; Pap, Papanicolaou.</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22838071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200151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bg1"/>
                </a:solidFill>
                <a:latin typeface="Calibri" panose="020F0502020204030204" pitchFamily="34" charset="0"/>
                <a:ea typeface="+mn-ea"/>
                <a:cs typeface="Calibri" panose="020F0502020204030204" pitchFamily="34" charset="0"/>
              </a:rPr>
              <a:t>1L, first line; 2L, second line; CIN, cervical intraepithelial neoplasia; CPS, combined positive score; </a:t>
            </a:r>
            <a:r>
              <a:rPr lang="en-US" i="1" dirty="0"/>
              <a:t>CRT, chemoradiotherapy; </a:t>
            </a:r>
            <a:r>
              <a:rPr lang="en-US" sz="1200" b="0" i="1" kern="1200" dirty="0">
                <a:solidFill>
                  <a:schemeClr val="bg1"/>
                </a:solidFill>
                <a:latin typeface="Calibri" panose="020F0502020204030204" pitchFamily="34" charset="0"/>
                <a:ea typeface="+mn-ea"/>
                <a:cs typeface="Calibri" panose="020F0502020204030204" pitchFamily="34" charset="0"/>
              </a:rPr>
              <a:t>CT, chemotherapy; </a:t>
            </a:r>
            <a:r>
              <a:rPr lang="en-US" i="1" dirty="0"/>
              <a:t>dMMR, mismatch repair deficient</a:t>
            </a:r>
            <a:r>
              <a:rPr lang="en-US" sz="1200" i="1" dirty="0">
                <a:solidFill>
                  <a:srgbClr val="414241"/>
                </a:solidFill>
                <a:latin typeface="Calibri" panose="020F0502020204030204"/>
              </a:rPr>
              <a:t>; FIGO, </a:t>
            </a:r>
            <a:r>
              <a:rPr lang="en-US" b="0" i="1" dirty="0">
                <a:solidFill>
                  <a:srgbClr val="4D5156"/>
                </a:solidFill>
                <a:effectLst/>
                <a:latin typeface="Roboto" panose="02000000000000000000" pitchFamily="2" charset="0"/>
              </a:rPr>
              <a:t>International Federation of Gynaecology and Obstetrics; </a:t>
            </a:r>
            <a:r>
              <a:rPr lang="en-US" sz="1200" i="1" dirty="0">
                <a:solidFill>
                  <a:srgbClr val="414241"/>
                </a:solidFill>
                <a:latin typeface="Calibri" panose="020F0502020204030204"/>
              </a:rPr>
              <a:t>LEEP, loop electrosurgical excision procedure; LVSI, lymphovascular space invasion; MSI-H: microsatellite instability high; TMB-H, tumor mutational burden high.</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4100711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 </a:t>
            </a:r>
            <a:endParaRPr lang="en-US" sz="1200" dirty="0"/>
          </a:p>
        </p:txBody>
      </p:sp>
      <p:sp>
        <p:nvSpPr>
          <p:cNvPr id="4" name="Slide Number Placeholder 3"/>
          <p:cNvSpPr>
            <a:spLocks noGrp="1"/>
          </p:cNvSpPr>
          <p:nvPr>
            <p:ph type="sldNum" sz="quarter" idx="5"/>
          </p:nvPr>
        </p:nvSpPr>
        <p:spPr/>
        <p:txBody>
          <a:bodyPr/>
          <a:lstStyle/>
          <a:p>
            <a:fld id="{E2D07A36-6DF5-446B-99AF-0AFE692B760F}" type="slidenum">
              <a:rPr lang="en-US" smtClean="0"/>
              <a:t>18</a:t>
            </a:fld>
            <a:endParaRPr lang="en-US" dirty="0"/>
          </a:p>
        </p:txBody>
      </p:sp>
    </p:spTree>
    <p:extLst>
      <p:ext uri="{BB962C8B-B14F-4D97-AF65-F5344CB8AC3E}">
        <p14:creationId xmlns:p14="http://schemas.microsoft.com/office/powerpoint/2010/main" val="2838111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 brachytherapy; CT, chemotherapy; EBRT, external beam radiation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1142435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15533228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NR, not reported;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291417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a:t>
            </a:r>
            <a:r>
              <a:rPr lang="en-US" sz="1200" i="1" dirty="0">
                <a:solidFill>
                  <a:srgbClr val="414241"/>
                </a:solidFill>
                <a:latin typeface="Calibri" panose="020F0502020204030204"/>
              </a:rPr>
              <a:t>dMMR, mismatch repair deficient; DCR, disease control rate; </a:t>
            </a:r>
            <a:r>
              <a:rPr lang="en-US" i="1" dirty="0"/>
              <a:t>DoR, duration of response; ECOG, Eastern Cooperative Oncology Group; </a:t>
            </a:r>
            <a:r>
              <a:rPr lang="en-US" sz="1200" i="1" dirty="0">
                <a:solidFill>
                  <a:srgbClr val="414241"/>
                </a:solidFill>
                <a:latin typeface="Calibri" panose="020F0502020204030204"/>
              </a:rPr>
              <a:t>MSI-H: microsatellite instability–high</a:t>
            </a:r>
            <a:r>
              <a:rPr lang="en-US" i="1" dirty="0"/>
              <a:t>; ORR, objective response rate; OS, overall survival; PFS, progression-free survival; PS, performance status;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19536405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response; DCR, disease control rate; dMMR, mismatch repair deficient; DoR, duration of response; NE, not evaluable; NR, not reached; ORR, objective response rate; PD, progressive disease; PFS, progression-free survival; PR, partial response; RECIST, Response Evaluation Criteria in Solid Tumors</a:t>
            </a:r>
            <a:r>
              <a:rPr lang="en-US" b="0" dirty="0">
                <a:solidFill>
                  <a:prstClr val="black"/>
                </a:solidFill>
                <a:latin typeface="Calibri"/>
              </a:rPr>
              <a:t>; </a:t>
            </a:r>
            <a:r>
              <a:rPr lang="en-US" i="1" dirty="0"/>
              <a:t>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42878965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a:t>AUC, area under the curve; CPS, combined positive score; CT, chemotherapy; DoR, duration of response; ECOG, Eastern Cooperative Oncology Group; EuroQol EQ-5D-5L VAS, European Quality of Life 5-dimension, 5-level visual analogue scale; ORR, overall response rate; OS, overall survival; PFS, progression-free survival; PRO, patient-reported outcome; PS, performance status; RECIST, Response Evaluation Criteria in Solid Tumors.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41822735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CPS, combined positive score; CRT, chemoradiotherapy; ECOG, Eastern Cooperative Oncology Group; Pembro, pembrolizumab; PS, performance status; RT, radiotherapy.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35594004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CPS, combined positive score; ITT, </a:t>
            </a:r>
            <a:r>
              <a:rPr lang="en-US" i="1" dirty="0">
                <a:solidFill>
                  <a:schemeClr val="bg1"/>
                </a:solidFill>
                <a:latin typeface="Calibri" panose="020F0502020204030204" pitchFamily="34" charset="0"/>
              </a:rPr>
              <a:t>intention-to-treat; OS, overall survival</a:t>
            </a:r>
            <a:r>
              <a:rPr lang="en-US" i="1" dirty="0"/>
              <a:t>; </a:t>
            </a:r>
            <a:r>
              <a:rPr lang="en-US" i="1" dirty="0">
                <a:solidFill>
                  <a:schemeClr val="bg1"/>
                </a:solidFill>
                <a:latin typeface="Calibri" panose="020F0502020204030204" pitchFamily="34" charset="0"/>
              </a:rPr>
              <a:t>PFS, progression-free survival</a:t>
            </a:r>
            <a:r>
              <a:rPr lang="en-US" i="1" dirty="0"/>
              <a: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124806041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CPS, combined positive score; OS, overall survival; Pembro, pembrolizumab.</a:t>
            </a:r>
          </a:p>
        </p:txBody>
      </p:sp>
      <p:sp>
        <p:nvSpPr>
          <p:cNvPr id="4" name="Slide Number Placeholder 3"/>
          <p:cNvSpPr>
            <a:spLocks noGrp="1"/>
          </p:cNvSpPr>
          <p:nvPr>
            <p:ph type="sldNum" sz="quarter" idx="5"/>
          </p:nvPr>
        </p:nvSpPr>
        <p:spPr/>
        <p:txBody>
          <a:bodyPr/>
          <a:lstStyle/>
          <a:p>
            <a:fld id="{D60ABAA2-6C4E-466F-9BAE-1C454D0B2418}" type="slidenum">
              <a:rPr lang="en-US" smtClean="0"/>
              <a:t>28</a:t>
            </a:fld>
            <a:endParaRPr lang="en-US" dirty="0"/>
          </a:p>
        </p:txBody>
      </p:sp>
    </p:spTree>
    <p:extLst>
      <p:ext uri="{BB962C8B-B14F-4D97-AF65-F5344CB8AC3E}">
        <p14:creationId xmlns:p14="http://schemas.microsoft.com/office/powerpoint/2010/main" val="40868967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OS, overall survival; PFS, progression-free survival; PS, performance status.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20936325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solidFill>
                  <a:srgbClr val="000000"/>
                </a:solidFill>
              </a:rPr>
              <a:t>DoR, duration of response; ECOG, Eastern Cooperative Oncology Group; IRC, </a:t>
            </a:r>
            <a:r>
              <a:rPr lang="en-US" sz="1200" i="1" spc="-9" dirty="0">
                <a:solidFill>
                  <a:prstClr val="black"/>
                </a:solidFill>
                <a:latin typeface="Arial"/>
                <a:cs typeface="Arial"/>
              </a:rPr>
              <a:t>independent review </a:t>
            </a:r>
            <a:r>
              <a:rPr lang="en-US" sz="1200" i="1" dirty="0">
                <a:solidFill>
                  <a:prstClr val="black"/>
                </a:solidFill>
                <a:latin typeface="Arial"/>
                <a:cs typeface="Arial"/>
              </a:rPr>
              <a:t>committee</a:t>
            </a:r>
            <a:r>
              <a:rPr lang="en-US" sz="1200" i="1" spc="-53" dirty="0">
                <a:solidFill>
                  <a:prstClr val="black"/>
                </a:solidFill>
                <a:latin typeface="Arial"/>
                <a:cs typeface="Arial"/>
              </a:rPr>
              <a:t>;</a:t>
            </a:r>
            <a:r>
              <a:rPr lang="en-US" sz="1200" i="1" dirty="0">
                <a:solidFill>
                  <a:srgbClr val="000000"/>
                </a:solidFill>
              </a:rPr>
              <a:t> ORR, overall response rate; OS, overall survival; PD, progressive disease; PFS, progression-free survival; PS, performance status; RECIST, Response Evaluation Criteria in Solid Tumors; TTR; time to relapse.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6345273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dirty="0">
                <a:solidFill>
                  <a:schemeClr val="bg1"/>
                </a:solidFill>
                <a:latin typeface="Calibri" panose="020F0502020204030204" pitchFamily="34" charset="0"/>
                <a:cs typeface="Calibri" panose="020F0502020204030204" pitchFamily="34" charset="0"/>
              </a:rPr>
              <a:t>AE,</a:t>
            </a:r>
            <a:r>
              <a:rPr lang="en-US" sz="1200" b="0" i="1" spc="-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adverse</a:t>
            </a:r>
            <a:r>
              <a:rPr lang="en-US" sz="1200" b="0" i="1" spc="-71"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event;</a:t>
            </a:r>
            <a:r>
              <a:rPr lang="en-US" sz="1200" b="0" i="1" spc="-71"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MMAE,</a:t>
            </a:r>
            <a:r>
              <a:rPr lang="en-US" sz="1200" b="0" i="1" spc="-35"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monomethyl</a:t>
            </a:r>
            <a:r>
              <a:rPr lang="en-US" sz="1200" b="0" i="1" spc="-71"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auristatin</a:t>
            </a:r>
            <a:r>
              <a:rPr lang="en-US" sz="1200" b="0" i="1" spc="-63"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E;</a:t>
            </a:r>
            <a:r>
              <a:rPr lang="en-US" sz="1200" b="0" i="1" spc="-9"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SMQ,</a:t>
            </a:r>
            <a:r>
              <a:rPr lang="en-US" sz="1200" b="0" i="1" spc="-35"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standardized</a:t>
            </a:r>
            <a:r>
              <a:rPr lang="en-US" sz="1200" b="0" i="1" spc="-44"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MedDRA</a:t>
            </a:r>
            <a:r>
              <a:rPr lang="en-US" sz="1200" b="0" i="1" spc="-19" dirty="0">
                <a:solidFill>
                  <a:schemeClr val="bg1"/>
                </a:solidFill>
                <a:latin typeface="Calibri" panose="020F0502020204030204" pitchFamily="34" charset="0"/>
                <a:cs typeface="Calibri" panose="020F0502020204030204" pitchFamily="34" charset="0"/>
              </a:rPr>
              <a:t> </a:t>
            </a:r>
            <a:r>
              <a:rPr lang="en-US" sz="1200" b="0" i="1" spc="-9" dirty="0">
                <a:solidFill>
                  <a:schemeClr val="bg1"/>
                </a:solidFill>
                <a:latin typeface="Calibri" panose="020F0502020204030204" pitchFamily="34" charset="0"/>
                <a:cs typeface="Calibri" panose="020F0502020204030204" pitchFamily="34" charset="0"/>
              </a:rPr>
              <a:t>queries;</a:t>
            </a:r>
            <a:r>
              <a:rPr lang="en-US" sz="1200" b="0" i="1" spc="-27"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TRAE,</a:t>
            </a:r>
            <a:r>
              <a:rPr lang="en-US" sz="1200" b="0" i="1" spc="-9" dirty="0">
                <a:solidFill>
                  <a:schemeClr val="bg1"/>
                </a:solidFill>
                <a:latin typeface="Calibri" panose="020F0502020204030204" pitchFamily="34" charset="0"/>
                <a:cs typeface="Calibri" panose="020F0502020204030204" pitchFamily="34" charset="0"/>
              </a:rPr>
              <a:t> treatment-related</a:t>
            </a:r>
            <a:r>
              <a:rPr lang="en-US" sz="1200" b="0" i="1" spc="-71"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adverse</a:t>
            </a:r>
            <a:r>
              <a:rPr lang="en-US" sz="1200" b="0" i="1" spc="-71" dirty="0">
                <a:solidFill>
                  <a:schemeClr val="bg1"/>
                </a:solidFill>
                <a:latin typeface="Calibri" panose="020F0502020204030204" pitchFamily="34" charset="0"/>
                <a:cs typeface="Calibri" panose="020F0502020204030204" pitchFamily="34" charset="0"/>
              </a:rPr>
              <a:t> </a:t>
            </a:r>
            <a:r>
              <a:rPr lang="en-US" sz="1200" b="0" i="1" dirty="0">
                <a:solidFill>
                  <a:schemeClr val="bg1"/>
                </a:solidFill>
                <a:latin typeface="Calibri" panose="020F0502020204030204" pitchFamily="34" charset="0"/>
                <a:cs typeface="Calibri" panose="020F0502020204030204" pitchFamily="34" charset="0"/>
              </a:rPr>
              <a:t>event.</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2168107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12784697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8598686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3453335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35</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3E6539A2-4454-B322-3E28-6316794B7A5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12538E16-FFB9-9A8C-5B8F-CC45357E1E2A}"/>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56056806-D514-0450-1C3C-9943901CDDA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FAD63246-A295-49A3-15F1-9E9407A5295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820972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3" name="Rectangle 2">
            <a:extLst>
              <a:ext uri="{FF2B5EF4-FFF2-40B4-BE49-F238E27FC236}">
                <a16:creationId xmlns:a16="http://schemas.microsoft.com/office/drawing/2014/main" id="{E8863986-FCA3-CB5C-2518-08C8D7309CC7}"/>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6" name="Straight Connector 5">
            <a:extLst>
              <a:ext uri="{FF2B5EF4-FFF2-40B4-BE49-F238E27FC236}">
                <a16:creationId xmlns:a16="http://schemas.microsoft.com/office/drawing/2014/main" id="{17F9533A-0E36-CA93-9F55-6D35191D3D2A}"/>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F14FDFE-B665-AC35-5EF6-2502D3E7760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E79A9DF3-60F5-B7A2-FCFE-8003931D486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B32EA024-46D4-368B-0322-792F895521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E90F9F6-E11A-ADD5-8FB6-B612E5740146}"/>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F0B30228-F806-4C47-2550-89086DF0740B}"/>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12B5C75C-E10A-7ABE-A4F6-651D14F86D4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5F945771-7EA8-7E34-7B14-1FA69A75AD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99BE7A29-37CA-C754-7F12-72F29DE295D9}"/>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5" name="Content Placeholder 9">
            <a:extLst>
              <a:ext uri="{FF2B5EF4-FFF2-40B4-BE49-F238E27FC236}">
                <a16:creationId xmlns:a16="http://schemas.microsoft.com/office/drawing/2014/main" id="{22C4E748-57BE-40ED-8B34-2DCBE1510AB5}"/>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6" name="Rectangle 5">
            <a:extLst>
              <a:ext uri="{FF2B5EF4-FFF2-40B4-BE49-F238E27FC236}">
                <a16:creationId xmlns:a16="http://schemas.microsoft.com/office/drawing/2014/main" id="{07278736-7000-7794-AD9F-02EA428A8955}"/>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7" name="Straight Connector 6">
            <a:extLst>
              <a:ext uri="{FF2B5EF4-FFF2-40B4-BE49-F238E27FC236}">
                <a16:creationId xmlns:a16="http://schemas.microsoft.com/office/drawing/2014/main" id="{825061A6-8614-4D14-43B3-602062C26D07}"/>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3" name="Content Placeholder 7">
            <a:extLst>
              <a:ext uri="{FF2B5EF4-FFF2-40B4-BE49-F238E27FC236}">
                <a16:creationId xmlns:a16="http://schemas.microsoft.com/office/drawing/2014/main" id="{E7801DE8-C3CF-9144-CDD1-0AB1B6608189}"/>
              </a:ext>
            </a:extLst>
          </p:cNvPr>
          <p:cNvSpPr>
            <a:spLocks noGrp="1"/>
          </p:cNvSpPr>
          <p:nvPr>
            <p:ph sz="quarter" idx="10"/>
          </p:nvPr>
        </p:nvSpPr>
        <p:spPr>
          <a:xfrm>
            <a:off x="762159" y="20478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pic>
        <p:nvPicPr>
          <p:cNvPr id="8" name="Picture 7">
            <a:extLst>
              <a:ext uri="{FF2B5EF4-FFF2-40B4-BE49-F238E27FC236}">
                <a16:creationId xmlns:a16="http://schemas.microsoft.com/office/drawing/2014/main" id="{A4A23A0D-1873-CE07-CD5B-5D4E82ACAE1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3" name="Straight Connector 2">
            <a:extLst>
              <a:ext uri="{FF2B5EF4-FFF2-40B4-BE49-F238E27FC236}">
                <a16:creationId xmlns:a16="http://schemas.microsoft.com/office/drawing/2014/main" id="{1E8192EC-E360-6BC8-B157-1EF03376CF28}"/>
              </a:ext>
            </a:extLst>
          </p:cNvPr>
          <p:cNvCxnSpPr/>
          <p:nvPr userDrawn="1"/>
        </p:nvCxnSpPr>
        <p:spPr>
          <a:xfrm>
            <a:off x="1" y="67421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59" r:id="rId6"/>
    <p:sldLayoutId id="2147484660" r:id="rId7"/>
    <p:sldLayoutId id="2147484661" r:id="rId8"/>
    <p:sldLayoutId id="214748466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clinicaloptions.com/GYNCI2022tool" TargetMode="External"/><Relationship Id="rId7"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clinicaltrials.gov"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3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clinicaloptions.com/oncology/programs/2021/gynonc-expert-guidance" TargetMode="External"/><Relationship Id="rId7" Type="http://schemas.openxmlformats.org/officeDocument/2006/relationships/comments" Target="../comments/comment1.xml"/><Relationship Id="rId2" Type="http://schemas.openxmlformats.org/officeDocument/2006/relationships/notesSlide" Target="../notesSlides/notesSlide34.xml"/><Relationship Id="rId1" Type="http://schemas.openxmlformats.org/officeDocument/2006/relationships/slideLayout" Target="../slideLayouts/slideLayout9.xml"/><Relationship Id="rId6" Type="http://schemas.openxmlformats.org/officeDocument/2006/relationships/hyperlink" Target="http://www.clinicaloptions.com/CervicalTool2022" TargetMode="External"/><Relationship Id="rId5" Type="http://schemas.openxmlformats.org/officeDocument/2006/relationships/hyperlink" Target="http://www.clinicaloptions.com/immuneAETool" TargetMode="External"/><Relationship Id="rId4" Type="http://schemas.openxmlformats.org/officeDocument/2006/relationships/hyperlink" Target="http://www.clinicaloptions.com/GYNCI2022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0DBC20-2F28-4735-AF7B-7F14F96B3C58}"/>
              </a:ext>
            </a:extLst>
          </p:cNvPr>
          <p:cNvSpPr>
            <a:spLocks noGrp="1"/>
          </p:cNvSpPr>
          <p:nvPr>
            <p:ph type="ctrTitle"/>
          </p:nvPr>
        </p:nvSpPr>
        <p:spPr>
          <a:xfrm>
            <a:off x="609601" y="1600200"/>
            <a:ext cx="10414000" cy="2057400"/>
          </a:xfrm>
        </p:spPr>
        <p:txBody>
          <a:bodyPr/>
          <a:lstStyle/>
          <a:p>
            <a:r>
              <a:rPr lang="en-US" sz="4000" dirty="0">
                <a:effectLst/>
                <a:latin typeface="Calibri" panose="020F0502020204030204" pitchFamily="34" charset="0"/>
                <a:ea typeface="Calibri" panose="020F0502020204030204" pitchFamily="34" charset="0"/>
                <a:cs typeface="Times New Roman" panose="02020603050405020304" pitchFamily="18" charset="0"/>
              </a:rPr>
              <a:t>Improving Provider Awareness About Healthcar</a:t>
            </a:r>
            <a:r>
              <a:rPr lang="en-US" sz="4000" dirty="0">
                <a:ea typeface="Calibri" panose="020F0502020204030204" pitchFamily="34" charset="0"/>
                <a:cs typeface="Times New Roman" panose="02020603050405020304" pitchFamily="18" charset="0"/>
              </a:rPr>
              <a:t>e Equity: </a:t>
            </a:r>
            <a:r>
              <a:rPr lang="en-US" sz="4000" dirty="0">
                <a:effectLst/>
                <a:latin typeface="Calibri" panose="020F0502020204030204" pitchFamily="34" charset="0"/>
                <a:ea typeface="Calibri" panose="020F0502020204030204" pitchFamily="34" charset="0"/>
                <a:cs typeface="Times New Roman" panose="02020603050405020304" pitchFamily="18" charset="0"/>
              </a:rPr>
              <a:t>Improving All Patients’ Access to Care in Cervical Cancer</a:t>
            </a:r>
            <a:endParaRPr lang="en-US" dirty="0"/>
          </a:p>
        </p:txBody>
      </p:sp>
      <p:pic>
        <p:nvPicPr>
          <p:cNvPr id="2" name="Picture 1" descr="Text, logo&#10;&#10;Description automatically generated">
            <a:extLst>
              <a:ext uri="{FF2B5EF4-FFF2-40B4-BE49-F238E27FC236}">
                <a16:creationId xmlns:a16="http://schemas.microsoft.com/office/drawing/2014/main" id="{5A2ACF78-96C0-12E9-B229-F9ABE14814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1783" y="403057"/>
            <a:ext cx="3341338" cy="542455"/>
          </a:xfrm>
          <a:prstGeom prst="rect">
            <a:avLst/>
          </a:prstGeom>
        </p:spPr>
      </p:pic>
      <p:sp>
        <p:nvSpPr>
          <p:cNvPr id="4" name="Text Box 19">
            <a:extLst>
              <a:ext uri="{FF2B5EF4-FFF2-40B4-BE49-F238E27FC236}">
                <a16:creationId xmlns:a16="http://schemas.microsoft.com/office/drawing/2014/main" id="{AA3A2F16-A13C-7BF9-3727-4E2D9C7C286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 in partnership with Smart Patients</a:t>
            </a:r>
          </a:p>
        </p:txBody>
      </p:sp>
      <p:sp>
        <p:nvSpPr>
          <p:cNvPr id="5" name="Text Box 21">
            <a:extLst>
              <a:ext uri="{FF2B5EF4-FFF2-40B4-BE49-F238E27FC236}">
                <a16:creationId xmlns:a16="http://schemas.microsoft.com/office/drawing/2014/main" id="{4811D497-92CA-3095-35A7-803F0700A549}"/>
              </a:ext>
            </a:extLst>
          </p:cNvPr>
          <p:cNvSpPr txBox="1">
            <a:spLocks noChangeArrowheads="1"/>
          </p:cNvSpPr>
          <p:nvPr/>
        </p:nvSpPr>
        <p:spPr bwMode="auto">
          <a:xfrm>
            <a:off x="423864" y="6223602"/>
            <a:ext cx="54641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Eisai; GSK; Karyopharm Therapeutics Inc.; Merck Sharp &amp; Dohme, LLC; and Seagen and Genmab.</a:t>
            </a:r>
          </a:p>
        </p:txBody>
      </p:sp>
    </p:spTree>
    <p:extLst>
      <p:ext uri="{BB962C8B-B14F-4D97-AF65-F5344CB8AC3E}">
        <p14:creationId xmlns:p14="http://schemas.microsoft.com/office/powerpoint/2010/main" val="97219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5" name="Group 4">
            <a:extLst>
              <a:ext uri="{FF2B5EF4-FFF2-40B4-BE49-F238E27FC236}">
                <a16:creationId xmlns:a16="http://schemas.microsoft.com/office/drawing/2014/main" id="{39CA2094-C739-635E-7D81-CB12C494D5E1}"/>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57FB32F4-F762-D3C5-7D70-CD5049B17442}"/>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D36DDBEE-109A-9C67-A29D-689A5F8C3F5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556F4-8ADB-27C4-9A5F-210A3EF9F611}"/>
              </a:ext>
            </a:extLst>
          </p:cNvPr>
          <p:cNvSpPr>
            <a:spLocks noGrp="1"/>
          </p:cNvSpPr>
          <p:nvPr>
            <p:ph type="title"/>
          </p:nvPr>
        </p:nvSpPr>
        <p:spPr/>
        <p:txBody>
          <a:bodyPr/>
          <a:lstStyle/>
          <a:p>
            <a:r>
              <a:rPr lang="en-US" dirty="0"/>
              <a:t>Faculty and Disclosures</a:t>
            </a:r>
          </a:p>
        </p:txBody>
      </p:sp>
      <p:sp>
        <p:nvSpPr>
          <p:cNvPr id="4" name="Content Placeholder 4">
            <a:extLst>
              <a:ext uri="{FF2B5EF4-FFF2-40B4-BE49-F238E27FC236}">
                <a16:creationId xmlns:a16="http://schemas.microsoft.com/office/drawing/2014/main" id="{B15415F8-FA47-EFE9-096D-2A217DA53A2C}"/>
              </a:ext>
            </a:extLst>
          </p:cNvPr>
          <p:cNvSpPr txBox="1">
            <a:spLocks noGrp="1"/>
          </p:cNvSpPr>
          <p:nvPr>
            <p:ph idx="1"/>
          </p:nvPr>
        </p:nvSpPr>
        <p:spPr>
          <a:xfrm>
            <a:off x="604838" y="1512888"/>
            <a:ext cx="10877550" cy="46513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0"/>
              </a:spcBef>
              <a:spcAft>
                <a:spcPts val="0"/>
              </a:spcAft>
              <a:buFont typeface="Wingdings" panose="05000000000000000000" pitchFamily="2" charset="2"/>
              <a:buNone/>
            </a:pPr>
            <a:r>
              <a:rPr lang="en-US" altLang="en-US" sz="2600" b="1" kern="0" dirty="0">
                <a:solidFill>
                  <a:schemeClr val="accent3"/>
                </a:solidFill>
                <a:cs typeface="Calibri" panose="020F0502020204030204" pitchFamily="34" charset="0"/>
              </a:rPr>
              <a:t>Shannon N. Westin, MD, MPH</a:t>
            </a:r>
          </a:p>
          <a:p>
            <a:pPr marL="0" marR="0" indent="0">
              <a:spcBef>
                <a:spcPts val="0"/>
              </a:spcBef>
              <a:spcAft>
                <a:spcPts val="750"/>
              </a:spcAft>
              <a:buNone/>
            </a:pPr>
            <a:r>
              <a:rPr lang="en-US" sz="2400" b="0" dirty="0">
                <a:effectLst/>
                <a:ea typeface="Times New Roman" panose="02020603050405020304" pitchFamily="18" charset="0"/>
                <a:cs typeface="Calibri" panose="020F0502020204030204" pitchFamily="34" charset="0"/>
              </a:rPr>
              <a:t>Professor</a:t>
            </a:r>
            <a:br>
              <a:rPr lang="en-US" sz="2400" b="0" dirty="0">
                <a:effectLst/>
                <a:ea typeface="Times New Roman" panose="02020603050405020304" pitchFamily="18" charset="0"/>
                <a:cs typeface="Calibri" panose="020F0502020204030204" pitchFamily="34" charset="0"/>
              </a:rPr>
            </a:br>
            <a:r>
              <a:rPr lang="en-US" sz="2400" b="0" dirty="0">
                <a:effectLst/>
                <a:ea typeface="Times New Roman" panose="02020603050405020304" pitchFamily="18" charset="0"/>
                <a:cs typeface="Calibri" panose="020F0502020204030204" pitchFamily="34" charset="0"/>
              </a:rPr>
              <a:t>Division of Surgery</a:t>
            </a:r>
            <a:br>
              <a:rPr lang="en-US" sz="2400" b="0" dirty="0">
                <a:effectLst/>
                <a:ea typeface="Times New Roman" panose="02020603050405020304" pitchFamily="18" charset="0"/>
                <a:cs typeface="Calibri" panose="020F0502020204030204" pitchFamily="34" charset="0"/>
              </a:rPr>
            </a:br>
            <a:r>
              <a:rPr lang="en-US" sz="2400" b="0" dirty="0">
                <a:effectLst/>
                <a:ea typeface="Times New Roman" panose="02020603050405020304" pitchFamily="18" charset="0"/>
                <a:cs typeface="Calibri" panose="020F0502020204030204" pitchFamily="34" charset="0"/>
              </a:rPr>
              <a:t>Department of Gynecologic Oncology and Reproductive Medicine</a:t>
            </a:r>
            <a:br>
              <a:rPr lang="en-US" sz="2400" b="0" dirty="0">
                <a:effectLst/>
                <a:ea typeface="Times New Roman" panose="02020603050405020304" pitchFamily="18" charset="0"/>
                <a:cs typeface="Calibri" panose="020F0502020204030204" pitchFamily="34" charset="0"/>
              </a:rPr>
            </a:br>
            <a:r>
              <a:rPr lang="en-US" sz="2400" b="0" dirty="0">
                <a:effectLst/>
                <a:ea typeface="Times New Roman" panose="02020603050405020304" pitchFamily="18" charset="0"/>
                <a:cs typeface="Calibri" panose="020F0502020204030204" pitchFamily="34" charset="0"/>
              </a:rPr>
              <a:t>University of Texas MD Anderson Cancer Center</a:t>
            </a:r>
            <a:br>
              <a:rPr lang="en-US" sz="2400" b="0" dirty="0">
                <a:effectLst/>
                <a:ea typeface="Times New Roman" panose="02020603050405020304" pitchFamily="18" charset="0"/>
                <a:cs typeface="Calibri" panose="020F0502020204030204" pitchFamily="34" charset="0"/>
              </a:rPr>
            </a:br>
            <a:r>
              <a:rPr lang="en-US" sz="2400" b="0" dirty="0">
                <a:effectLst/>
                <a:ea typeface="Times New Roman" panose="02020603050405020304" pitchFamily="18" charset="0"/>
                <a:cs typeface="Calibri" panose="020F0502020204030204" pitchFamily="34" charset="0"/>
              </a:rPr>
              <a:t>Houston, Texas</a:t>
            </a:r>
          </a:p>
          <a:p>
            <a:pPr marL="0" marR="0" indent="0">
              <a:spcBef>
                <a:spcPts val="0"/>
              </a:spcBef>
              <a:spcAft>
                <a:spcPts val="750"/>
              </a:spcAft>
              <a:buNone/>
            </a:pPr>
            <a:endParaRPr lang="en-US" sz="2400" dirty="0">
              <a:ea typeface="Times New Roman" panose="02020603050405020304" pitchFamily="18" charset="0"/>
              <a:cs typeface="Calibri" panose="020F0502020204030204" pitchFamily="34" charset="0"/>
            </a:endParaRPr>
          </a:p>
          <a:p>
            <a:pPr marL="0" indent="0">
              <a:spcBef>
                <a:spcPts val="0"/>
              </a:spcBef>
              <a:spcAft>
                <a:spcPts val="750"/>
              </a:spcAft>
              <a:buNone/>
            </a:pPr>
            <a:r>
              <a:rPr lang="en-US" altLang="en-US" sz="2400" b="1" kern="0" dirty="0">
                <a:solidFill>
                  <a:schemeClr val="accent3"/>
                </a:solidFill>
                <a:cs typeface="Calibri" panose="020F0502020204030204" pitchFamily="34" charset="0"/>
              </a:rPr>
              <a:t>Shannon N. Westin, MD, MPH, </a:t>
            </a:r>
            <a:r>
              <a:rPr lang="en-US" sz="2400" b="0" i="1" dirty="0">
                <a:solidFill>
                  <a:srgbClr val="181818"/>
                </a:solidFill>
                <a:effectLst/>
                <a:cs typeface="Calibri" panose="020F0502020204030204" pitchFamily="34" charset="0"/>
              </a:rPr>
              <a:t>consultant/advisor: </a:t>
            </a:r>
            <a:r>
              <a:rPr lang="en-US" sz="2400" b="0" i="0" dirty="0">
                <a:solidFill>
                  <a:srgbClr val="181818"/>
                </a:solidFill>
                <a:effectLst/>
                <a:cs typeface="Calibri" panose="020F0502020204030204" pitchFamily="34" charset="0"/>
              </a:rPr>
              <a:t>AstraZeneca, Caris, Clovis, </a:t>
            </a:r>
            <a:br>
              <a:rPr lang="en-US" sz="2400" b="0" i="0" dirty="0">
                <a:solidFill>
                  <a:srgbClr val="181818"/>
                </a:solidFill>
                <a:effectLst/>
                <a:cs typeface="Calibri" panose="020F0502020204030204" pitchFamily="34" charset="0"/>
              </a:rPr>
            </a:br>
            <a:r>
              <a:rPr lang="en-US" sz="2400" b="0" i="0" dirty="0">
                <a:solidFill>
                  <a:srgbClr val="181818"/>
                </a:solidFill>
                <a:effectLst/>
                <a:cs typeface="Calibri" panose="020F0502020204030204" pitchFamily="34" charset="0"/>
              </a:rPr>
              <a:t>Eisai, EQRX, Genentech/Roche, GlaxoSmithKline, ImmunoGen, Lilly, Merck, Mereo, Mersana, NGM Bio, Nuvectis, Seagen, Verastem, Vincerx, Zentalis; </a:t>
            </a:r>
            <a:r>
              <a:rPr lang="en-US" sz="2400" b="0" i="1" dirty="0">
                <a:solidFill>
                  <a:srgbClr val="181818"/>
                </a:solidFill>
                <a:effectLst/>
                <a:cs typeface="Calibri" panose="020F0502020204030204" pitchFamily="34" charset="0"/>
              </a:rPr>
              <a:t>researcher: </a:t>
            </a:r>
            <a:r>
              <a:rPr lang="en-US" sz="2400" b="0" i="0" dirty="0">
                <a:solidFill>
                  <a:srgbClr val="181818"/>
                </a:solidFill>
                <a:effectLst/>
                <a:cs typeface="Calibri" panose="020F0502020204030204" pitchFamily="34" charset="0"/>
              </a:rPr>
              <a:t>AstraZeneca, AvengeBio, Bayer, Bio-Path, Clovis, Genentech/Roche, GlaxoSmithKline, Mereo, Novartis, Zentalis.</a:t>
            </a:r>
            <a:endParaRPr lang="en-US" altLang="en-US" sz="2400" b="1" kern="0" dirty="0">
              <a:solidFill>
                <a:schemeClr val="accent3"/>
              </a:solidFill>
              <a:cs typeface="Calibri" panose="020F0502020204030204" pitchFamily="34" charset="0"/>
            </a:endParaRPr>
          </a:p>
          <a:p>
            <a:pPr marL="0" marR="0" indent="0">
              <a:spcBef>
                <a:spcPts val="0"/>
              </a:spcBef>
              <a:spcAft>
                <a:spcPts val="750"/>
              </a:spcAft>
              <a:buNone/>
            </a:pPr>
            <a:endParaRPr lang="en-US" sz="1800" b="0" dirty="0">
              <a:effectLst/>
              <a:ea typeface="Times New Roman" panose="02020603050405020304" pitchFamily="18" charset="0"/>
              <a:cs typeface="Calibri" panose="020F0502020204030204" pitchFamily="34" charset="0"/>
            </a:endParaRPr>
          </a:p>
          <a:p>
            <a:pPr marL="0" indent="0">
              <a:spcBef>
                <a:spcPts val="0"/>
              </a:spcBef>
              <a:spcAft>
                <a:spcPts val="0"/>
              </a:spcAft>
              <a:buFont typeface="Wingdings" panose="05000000000000000000" pitchFamily="2" charset="2"/>
              <a:buNone/>
            </a:pPr>
            <a:endParaRPr lang="en-US" altLang="en-US" sz="2000" b="0" dirty="0">
              <a:solidFill>
                <a:srgbClr val="333333"/>
              </a:solidFill>
              <a:cs typeface="Calibri" panose="020F0502020204030204" pitchFamily="34" charset="0"/>
            </a:endParaRPr>
          </a:p>
        </p:txBody>
      </p:sp>
    </p:spTree>
    <p:extLst>
      <p:ext uri="{BB962C8B-B14F-4D97-AF65-F5344CB8AC3E}">
        <p14:creationId xmlns:p14="http://schemas.microsoft.com/office/powerpoint/2010/main" val="68750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60A8F6-426A-4E0D-9936-7843D4B69C12}"/>
              </a:ext>
            </a:extLst>
          </p:cNvPr>
          <p:cNvSpPr>
            <a:spLocks noGrp="1"/>
          </p:cNvSpPr>
          <p:nvPr>
            <p:ph type="title"/>
          </p:nvPr>
        </p:nvSpPr>
        <p:spPr/>
        <p:txBody>
          <a:bodyPr/>
          <a:lstStyle/>
          <a:p>
            <a:r>
              <a:rPr lang="en-US" dirty="0"/>
              <a:t>Cervical Cancer: Overview</a:t>
            </a:r>
          </a:p>
        </p:txBody>
      </p:sp>
      <p:sp>
        <p:nvSpPr>
          <p:cNvPr id="14" name="Content Placeholder 6">
            <a:extLst>
              <a:ext uri="{FF2B5EF4-FFF2-40B4-BE49-F238E27FC236}">
                <a16:creationId xmlns:a16="http://schemas.microsoft.com/office/drawing/2014/main" id="{EF49386B-35F8-4DF5-824E-FC8733DB4CC7}"/>
              </a:ext>
            </a:extLst>
          </p:cNvPr>
          <p:cNvSpPr>
            <a:spLocks noGrp="1"/>
          </p:cNvSpPr>
          <p:nvPr>
            <p:ph sz="half" idx="1"/>
          </p:nvPr>
        </p:nvSpPr>
        <p:spPr/>
        <p:txBody>
          <a:bodyPr/>
          <a:lstStyle/>
          <a:p>
            <a:r>
              <a:rPr lang="en-US" sz="2000" dirty="0"/>
              <a:t>Third most common gynecologic cancer in the United States</a:t>
            </a:r>
            <a:endParaRPr lang="en-US" sz="2000" baseline="30000" dirty="0"/>
          </a:p>
          <a:p>
            <a:r>
              <a:rPr lang="en-US" sz="2000" dirty="0"/>
              <a:t>Corresponds to ~740 deaths/day worldwide</a:t>
            </a:r>
          </a:p>
          <a:p>
            <a:r>
              <a:rPr lang="en-US" sz="2000" dirty="0"/>
              <a:t>&gt;90% caused by human papillomavirus</a:t>
            </a:r>
          </a:p>
          <a:p>
            <a:r>
              <a:rPr lang="en-US" sz="2000" dirty="0"/>
              <a:t>Nearly 100% preventable </a:t>
            </a:r>
          </a:p>
          <a:p>
            <a:pPr lvl="1"/>
            <a:r>
              <a:rPr lang="en-US" sz="1800" dirty="0"/>
              <a:t>HPV vaccination is key</a:t>
            </a:r>
          </a:p>
          <a:p>
            <a:pPr lvl="1"/>
            <a:endParaRPr lang="en-US" sz="1800" dirty="0"/>
          </a:p>
          <a:p>
            <a:endParaRPr lang="en-US" dirty="0"/>
          </a:p>
        </p:txBody>
      </p:sp>
      <p:sp>
        <p:nvSpPr>
          <p:cNvPr id="6" name="Content Placeholder 5">
            <a:extLst>
              <a:ext uri="{FF2B5EF4-FFF2-40B4-BE49-F238E27FC236}">
                <a16:creationId xmlns:a16="http://schemas.microsoft.com/office/drawing/2014/main" id="{16306218-F433-14D8-E13B-263BE8622BFA}"/>
              </a:ext>
            </a:extLst>
          </p:cNvPr>
          <p:cNvSpPr>
            <a:spLocks noGrp="1"/>
          </p:cNvSpPr>
          <p:nvPr>
            <p:ph sz="half" idx="2"/>
          </p:nvPr>
        </p:nvSpPr>
        <p:spPr/>
        <p:txBody>
          <a:bodyPr/>
          <a:lstStyle/>
          <a:p>
            <a:pPr marL="0" indent="0">
              <a:buFont typeface="Wingdings" panose="05000000000000000000" pitchFamily="2" charset="2"/>
              <a:buNone/>
            </a:pPr>
            <a:r>
              <a:rPr lang="en-US" sz="2000" b="1" kern="0" dirty="0"/>
              <a:t>Risk Factors for Developing Cervical Cancer</a:t>
            </a:r>
            <a:endParaRPr lang="en-US" sz="2000" b="1" kern="0" baseline="30000" dirty="0"/>
          </a:p>
          <a:p>
            <a:r>
              <a:rPr lang="en-US" sz="2000" b="0" kern="0" dirty="0"/>
              <a:t>Primary risk factor: HPV infection </a:t>
            </a:r>
            <a:br>
              <a:rPr lang="en-US" sz="2000" b="0" kern="0" dirty="0"/>
            </a:br>
            <a:r>
              <a:rPr lang="en-US" sz="2000" b="0" kern="0" dirty="0"/>
              <a:t>(&gt;150 related viruses)</a:t>
            </a:r>
          </a:p>
          <a:p>
            <a:pPr lvl="1"/>
            <a:r>
              <a:rPr lang="en-US" sz="1800" b="0" kern="0" dirty="0"/>
              <a:t>Infection can occur on skin surface and tissue lining the genitals, anus, mouth, and throat</a:t>
            </a:r>
          </a:p>
          <a:p>
            <a:pPr lvl="1"/>
            <a:r>
              <a:rPr lang="en-US" sz="1800" b="0" kern="0" dirty="0"/>
              <a:t>Can spread during skin-to-skin contact</a:t>
            </a:r>
          </a:p>
          <a:p>
            <a:pPr lvl="1"/>
            <a:r>
              <a:rPr lang="en-US" sz="1800" b="0" kern="0" dirty="0"/>
              <a:t>Some HPV viruses can cause warts on hands and feet, and others affect the lips or tongue</a:t>
            </a:r>
          </a:p>
          <a:p>
            <a:r>
              <a:rPr lang="en-US" sz="2000" b="0" kern="0" dirty="0"/>
              <a:t>HPV infection is common, and in most people, the body can clear the infection by itself</a:t>
            </a:r>
          </a:p>
          <a:p>
            <a:r>
              <a:rPr lang="en-US" sz="2000" b="0" kern="0" dirty="0"/>
              <a:t>Other risk factors: unprotected sex, smoking, weakened immune system</a:t>
            </a:r>
          </a:p>
          <a:p>
            <a:endParaRPr lang="en-US" dirty="0"/>
          </a:p>
        </p:txBody>
      </p:sp>
      <p:sp>
        <p:nvSpPr>
          <p:cNvPr id="11" name="TextBox 10">
            <a:extLst>
              <a:ext uri="{FF2B5EF4-FFF2-40B4-BE49-F238E27FC236}">
                <a16:creationId xmlns:a16="http://schemas.microsoft.com/office/drawing/2014/main" id="{06F438CF-6565-4312-9382-C46EFD08B5AF}"/>
              </a:ext>
            </a:extLst>
          </p:cNvPr>
          <p:cNvSpPr txBox="1"/>
          <p:nvPr/>
        </p:nvSpPr>
        <p:spPr bwMode="auto">
          <a:xfrm>
            <a:off x="368746" y="5659295"/>
            <a:ext cx="5999003"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defTabSz="457200" eaLnBrk="1" fontAlgn="auto" hangingPunct="1">
              <a:defRPr/>
            </a:pPr>
            <a:r>
              <a:rPr lang="en-US" sz="1200" b="0" dirty="0">
                <a:solidFill>
                  <a:schemeClr val="bg2"/>
                </a:solidFill>
                <a:latin typeface="Calibri" panose="020F0502020204030204" pitchFamily="34" charset="0"/>
                <a:cs typeface="Calibri" panose="020F0502020204030204" pitchFamily="34" charset="0"/>
              </a:rPr>
              <a:t>cancer.org/cancer/cervical-cancer/causes-risks-prevention/risk-factors. </a:t>
            </a:r>
            <a:br>
              <a:rPr lang="en-US" sz="1200" b="0" dirty="0">
                <a:solidFill>
                  <a:schemeClr val="bg2"/>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Sellors. IARC 2003. ISBN-13. Siegel. CA Cancer J Clin. 2023;73:17. </a:t>
            </a:r>
            <a:br>
              <a:rPr lang="en-US" sz="1200" b="0" dirty="0">
                <a:solidFill>
                  <a:schemeClr val="bg2"/>
                </a:solidFill>
                <a:latin typeface="Calibri" panose="020F0502020204030204" pitchFamily="34" charset="0"/>
                <a:cs typeface="Calibri" panose="020F0502020204030204" pitchFamily="34" charset="0"/>
              </a:rPr>
            </a:br>
            <a:r>
              <a:rPr lang="en-US" sz="1200" b="0" dirty="0">
                <a:solidFill>
                  <a:schemeClr val="bg2"/>
                </a:solidFill>
                <a:latin typeface="Calibri" panose="020F0502020204030204" pitchFamily="34" charset="0"/>
                <a:cs typeface="Calibri" panose="020F0502020204030204" pitchFamily="34" charset="0"/>
              </a:rPr>
              <a:t>who.int/health-topics/cervical-cancer. Stark. Acta Facultatis Medicae Naissensis. 2018;35:5. </a:t>
            </a:r>
          </a:p>
          <a:p>
            <a:pPr defTabSz="457200" eaLnBrk="1" fontAlgn="auto" hangingPunct="1">
              <a:lnSpc>
                <a:spcPct val="100000"/>
              </a:lnSpc>
              <a:spcBef>
                <a:spcPct val="0"/>
              </a:spcBef>
              <a:spcAft>
                <a:spcPct val="0"/>
              </a:spcAft>
              <a:buClrTx/>
              <a:buNone/>
              <a:defRPr/>
            </a:pPr>
            <a:r>
              <a:rPr kumimoji="0" lang="en-US" altLang="en-US" sz="1200" b="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Siegel. CA Cancer J Clin. 2023;73:17. Small. Cancer. 2017;123:2404. </a:t>
            </a:r>
            <a:br>
              <a:rPr kumimoji="0" lang="en-US" altLang="en-US" sz="1200" b="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br>
            <a:r>
              <a:rPr kumimoji="0" lang="en-US" altLang="en-US" sz="1200" b="0" u="none" strike="noStrike" kern="1200" cap="none" spc="0" normalizeH="0" baseline="0" noProof="0" dirty="0">
                <a:ln>
                  <a:noFill/>
                </a:ln>
                <a:solidFill>
                  <a:schemeClr val="bg2"/>
                </a:solidFill>
                <a:effectLst/>
                <a:uLnTx/>
                <a:uFillTx/>
                <a:latin typeface="Calibri" panose="020F0502020204030204" pitchFamily="34" charset="0"/>
                <a:cs typeface="Calibri" panose="020F0502020204030204" pitchFamily="34" charset="0"/>
              </a:rPr>
              <a:t>who.int/health-topics/cervical-cancer. </a:t>
            </a:r>
          </a:p>
        </p:txBody>
      </p:sp>
    </p:spTree>
    <p:extLst>
      <p:ext uri="{BB962C8B-B14F-4D97-AF65-F5344CB8AC3E}">
        <p14:creationId xmlns:p14="http://schemas.microsoft.com/office/powerpoint/2010/main" val="24209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60A8F6-426A-4E0D-9936-7843D4B69C12}"/>
              </a:ext>
            </a:extLst>
          </p:cNvPr>
          <p:cNvSpPr>
            <a:spLocks noGrp="1"/>
          </p:cNvSpPr>
          <p:nvPr>
            <p:ph type="title"/>
          </p:nvPr>
        </p:nvSpPr>
        <p:spPr/>
        <p:txBody>
          <a:bodyPr/>
          <a:lstStyle/>
          <a:p>
            <a:r>
              <a:rPr lang="en-US" dirty="0"/>
              <a:t>Cervical Cancer: Challenges</a:t>
            </a:r>
          </a:p>
        </p:txBody>
      </p:sp>
      <p:sp>
        <p:nvSpPr>
          <p:cNvPr id="11" name="TextBox 10">
            <a:extLst>
              <a:ext uri="{FF2B5EF4-FFF2-40B4-BE49-F238E27FC236}">
                <a16:creationId xmlns:a16="http://schemas.microsoft.com/office/drawing/2014/main" id="{06F438CF-6565-4312-9382-C46EFD08B5AF}"/>
              </a:ext>
            </a:extLst>
          </p:cNvPr>
          <p:cNvSpPr txBox="1"/>
          <p:nvPr/>
        </p:nvSpPr>
        <p:spPr bwMode="auto">
          <a:xfrm>
            <a:off x="431585" y="6370729"/>
            <a:ext cx="837382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kumimoji="0" lang="da-DK"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mn-cs"/>
              </a:rPr>
              <a:t>seer.cancer.gov/statfacts/html/cervix.html</a:t>
            </a:r>
          </a:p>
        </p:txBody>
      </p:sp>
      <p:sp>
        <p:nvSpPr>
          <p:cNvPr id="16" name="Content Placeholder 12">
            <a:extLst>
              <a:ext uri="{FF2B5EF4-FFF2-40B4-BE49-F238E27FC236}">
                <a16:creationId xmlns:a16="http://schemas.microsoft.com/office/drawing/2014/main" id="{CBD1D411-DE42-4359-AAC0-2061C5977B70}"/>
              </a:ext>
            </a:extLst>
          </p:cNvPr>
          <p:cNvSpPr txBox="1">
            <a:spLocks/>
          </p:cNvSpPr>
          <p:nvPr/>
        </p:nvSpPr>
        <p:spPr bwMode="auto">
          <a:xfrm>
            <a:off x="604676" y="5170616"/>
            <a:ext cx="10442770" cy="993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cs typeface="Calibri" panose="020F0502020204030204" pitchFamily="34" charset="0"/>
              </a:rPr>
              <a:t>Steady </a:t>
            </a:r>
            <a:r>
              <a:rPr lang="en-US" sz="2400" b="1" kern="0" dirty="0">
                <a:cs typeface="Calibri" panose="020F0502020204030204" pitchFamily="34" charset="0"/>
              </a:rPr>
              <a:t>but disproportionate </a:t>
            </a:r>
            <a:r>
              <a:rPr lang="en-US" sz="2400" b="0" kern="0" dirty="0">
                <a:cs typeface="Calibri" panose="020F0502020204030204" pitchFamily="34" charset="0"/>
              </a:rPr>
              <a:t>decline in both the incidence and death rates </a:t>
            </a:r>
            <a:br>
              <a:rPr lang="en-US" sz="2400" b="0" kern="0" dirty="0">
                <a:cs typeface="Calibri" panose="020F0502020204030204" pitchFamily="34" charset="0"/>
              </a:rPr>
            </a:br>
            <a:r>
              <a:rPr lang="en-US" sz="2400" b="0" kern="0" dirty="0">
                <a:cs typeface="Calibri" panose="020F0502020204030204" pitchFamily="34" charset="0"/>
              </a:rPr>
              <a:t>in cervical cancer reflect </a:t>
            </a:r>
            <a:r>
              <a:rPr lang="en-US" sz="2400" b="1" kern="0" dirty="0">
                <a:cs typeface="Calibri" panose="020F0502020204030204" pitchFamily="34" charset="0"/>
              </a:rPr>
              <a:t>lack of effective salvage treatments </a:t>
            </a:r>
            <a:r>
              <a:rPr lang="en-US" sz="2400" b="0" kern="0" dirty="0">
                <a:cs typeface="Calibri" panose="020F0502020204030204" pitchFamily="34" charset="0"/>
              </a:rPr>
              <a:t>for those with recurrent disease </a:t>
            </a:r>
          </a:p>
        </p:txBody>
      </p:sp>
      <p:sp>
        <p:nvSpPr>
          <p:cNvPr id="58" name="Rectangle 10">
            <a:extLst>
              <a:ext uri="{FF2B5EF4-FFF2-40B4-BE49-F238E27FC236}">
                <a16:creationId xmlns:a16="http://schemas.microsoft.com/office/drawing/2014/main" id="{1372188F-4DD4-4E65-BF55-884C2C803BD2}"/>
              </a:ext>
            </a:extLst>
          </p:cNvPr>
          <p:cNvSpPr>
            <a:spLocks noChangeArrowheads="1"/>
          </p:cNvSpPr>
          <p:nvPr/>
        </p:nvSpPr>
        <p:spPr bwMode="auto">
          <a:xfrm>
            <a:off x="5720755" y="4729191"/>
            <a:ext cx="750490" cy="37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dirty="0">
                <a:solidFill>
                  <a:schemeClr val="bg1"/>
                </a:solidFill>
                <a:latin typeface="Calibri" panose="020F0502020204030204" pitchFamily="34" charset="0"/>
                <a:cs typeface="Calibri" panose="020F0502020204030204" pitchFamily="34" charset="0"/>
              </a:rPr>
              <a:t>Yr</a:t>
            </a:r>
          </a:p>
        </p:txBody>
      </p:sp>
      <p:sp>
        <p:nvSpPr>
          <p:cNvPr id="14" name="Rectangle 10">
            <a:extLst>
              <a:ext uri="{FF2B5EF4-FFF2-40B4-BE49-F238E27FC236}">
                <a16:creationId xmlns:a16="http://schemas.microsoft.com/office/drawing/2014/main" id="{DEE287FA-0EA5-2B57-ABFF-60876189911E}"/>
              </a:ext>
            </a:extLst>
          </p:cNvPr>
          <p:cNvSpPr>
            <a:spLocks noChangeArrowheads="1"/>
          </p:cNvSpPr>
          <p:nvPr/>
        </p:nvSpPr>
        <p:spPr bwMode="auto">
          <a:xfrm>
            <a:off x="8811570" y="1731791"/>
            <a:ext cx="1762063" cy="37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nchor="t">
            <a:spAutoFit/>
          </a:bodyPr>
          <a:lstStyle/>
          <a:p>
            <a:pP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Rate of new cases</a:t>
            </a:r>
          </a:p>
        </p:txBody>
      </p:sp>
      <p:sp>
        <p:nvSpPr>
          <p:cNvPr id="15" name="Rectangle 14">
            <a:extLst>
              <a:ext uri="{FF2B5EF4-FFF2-40B4-BE49-F238E27FC236}">
                <a16:creationId xmlns:a16="http://schemas.microsoft.com/office/drawing/2014/main" id="{8E44447F-FF5F-2981-7A8D-75B9705D12D0}"/>
              </a:ext>
            </a:extLst>
          </p:cNvPr>
          <p:cNvSpPr/>
          <p:nvPr/>
        </p:nvSpPr>
        <p:spPr bwMode="auto">
          <a:xfrm>
            <a:off x="8618393" y="1904320"/>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0">
            <a:extLst>
              <a:ext uri="{FF2B5EF4-FFF2-40B4-BE49-F238E27FC236}">
                <a16:creationId xmlns:a16="http://schemas.microsoft.com/office/drawing/2014/main" id="{32870641-0A3B-B5AA-9C2B-2DBAEE1258B6}"/>
              </a:ext>
            </a:extLst>
          </p:cNvPr>
          <p:cNvSpPr>
            <a:spLocks noChangeArrowheads="1"/>
          </p:cNvSpPr>
          <p:nvPr/>
        </p:nvSpPr>
        <p:spPr bwMode="auto">
          <a:xfrm>
            <a:off x="8805412" y="1998586"/>
            <a:ext cx="1762063" cy="373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nchor="t">
            <a:spAutoFit/>
          </a:bodyPr>
          <a:lstStyle/>
          <a:p>
            <a:pP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Death rate</a:t>
            </a:r>
          </a:p>
        </p:txBody>
      </p:sp>
      <p:sp>
        <p:nvSpPr>
          <p:cNvPr id="18" name="Isosceles Triangle 17">
            <a:extLst>
              <a:ext uri="{FF2B5EF4-FFF2-40B4-BE49-F238E27FC236}">
                <a16:creationId xmlns:a16="http://schemas.microsoft.com/office/drawing/2014/main" id="{76D8E7E7-81C2-90E0-8F62-1B59A48CB73D}"/>
              </a:ext>
            </a:extLst>
          </p:cNvPr>
          <p:cNvSpPr/>
          <p:nvPr/>
        </p:nvSpPr>
        <p:spPr bwMode="auto">
          <a:xfrm rot="10800000">
            <a:off x="8606725" y="2167496"/>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ectangle 10">
            <a:extLst>
              <a:ext uri="{FF2B5EF4-FFF2-40B4-BE49-F238E27FC236}">
                <a16:creationId xmlns:a16="http://schemas.microsoft.com/office/drawing/2014/main" id="{7E6316C8-410F-39C5-C69A-FCE4A360BD4C}"/>
              </a:ext>
            </a:extLst>
          </p:cNvPr>
          <p:cNvSpPr>
            <a:spLocks noChangeArrowheads="1"/>
          </p:cNvSpPr>
          <p:nvPr/>
        </p:nvSpPr>
        <p:spPr bwMode="auto">
          <a:xfrm rot="16200000">
            <a:off x="-130789" y="2934472"/>
            <a:ext cx="2463366" cy="373936"/>
          </a:xfrm>
          <a:prstGeom prst="rect">
            <a:avLst/>
          </a:prstGeom>
          <a:solidFill>
            <a:schemeClr val="tx1"/>
          </a:solidFill>
          <a:ln>
            <a:noFill/>
          </a:ln>
        </p:spPr>
        <p:txBody>
          <a:bodyPr wrap="square" lIns="0" tIns="96000" rIns="0" bIns="0">
            <a:spAutoFit/>
          </a:bodyPr>
          <a:lstStyle/>
          <a:p>
            <a:pPr algn="ctr" eaLnBrk="0" fontAlgn="base" hangingPunct="0">
              <a:spcBef>
                <a:spcPct val="0"/>
              </a:spcBef>
              <a:spcAft>
                <a:spcPct val="0"/>
              </a:spcAft>
            </a:pPr>
            <a:r>
              <a:rPr lang="en-US" dirty="0">
                <a:solidFill>
                  <a:schemeClr val="bg1"/>
                </a:solidFill>
                <a:latin typeface="Calibri" panose="020F0502020204030204" pitchFamily="34" charset="0"/>
                <a:cs typeface="Calibri" panose="020F0502020204030204" pitchFamily="34" charset="0"/>
              </a:rPr>
              <a:t>Rate per 100,000 Persons</a:t>
            </a:r>
          </a:p>
        </p:txBody>
      </p:sp>
      <p:sp>
        <p:nvSpPr>
          <p:cNvPr id="2" name="Freeform 1">
            <a:extLst>
              <a:ext uri="{FF2B5EF4-FFF2-40B4-BE49-F238E27FC236}">
                <a16:creationId xmlns:a16="http://schemas.microsoft.com/office/drawing/2014/main" id="{5D69DDEB-477B-B2CC-5AB9-7B048F0F5D06}"/>
              </a:ext>
            </a:extLst>
          </p:cNvPr>
          <p:cNvSpPr/>
          <p:nvPr/>
        </p:nvSpPr>
        <p:spPr bwMode="auto">
          <a:xfrm>
            <a:off x="1641600" y="1689841"/>
            <a:ext cx="9021600" cy="2916000"/>
          </a:xfrm>
          <a:custGeom>
            <a:avLst/>
            <a:gdLst>
              <a:gd name="connsiteX0" fmla="*/ 0 w 9021600"/>
              <a:gd name="connsiteY0" fmla="*/ 0 h 2916000"/>
              <a:gd name="connsiteX1" fmla="*/ 0 w 9021600"/>
              <a:gd name="connsiteY1" fmla="*/ 2916000 h 2916000"/>
              <a:gd name="connsiteX2" fmla="*/ 9021600 w 9021600"/>
              <a:gd name="connsiteY2" fmla="*/ 2916000 h 2916000"/>
            </a:gdLst>
            <a:ahLst/>
            <a:cxnLst>
              <a:cxn ang="0">
                <a:pos x="connsiteX0" y="connsiteY0"/>
              </a:cxn>
              <a:cxn ang="0">
                <a:pos x="connsiteX1" y="connsiteY1"/>
              </a:cxn>
              <a:cxn ang="0">
                <a:pos x="connsiteX2" y="connsiteY2"/>
              </a:cxn>
            </a:cxnLst>
            <a:rect l="l" t="t" r="r" b="b"/>
            <a:pathLst>
              <a:path w="9021600" h="2916000">
                <a:moveTo>
                  <a:pt x="0" y="0"/>
                </a:moveTo>
                <a:lnTo>
                  <a:pt x="0" y="2916000"/>
                </a:lnTo>
                <a:lnTo>
                  <a:pt x="9021600" y="2916000"/>
                </a:lnTo>
              </a:path>
            </a:pathLst>
          </a:custGeom>
          <a:noFill/>
          <a:ln w="28575">
            <a:solidFill>
              <a:schemeClr val="bg1"/>
            </a:solidFill>
            <a:miter lim="800000"/>
            <a:headEnd/>
            <a:tailEnd/>
          </a:ln>
        </p:spPr>
        <p:txBody>
          <a:bodyPr rtlCol="0" anchor="ctr"/>
          <a:lstStyle/>
          <a:p>
            <a:pPr algn="ctr"/>
            <a:endParaRPr lang="en-US" dirty="0"/>
          </a:p>
        </p:txBody>
      </p:sp>
      <p:sp>
        <p:nvSpPr>
          <p:cNvPr id="4" name="TextBox 3">
            <a:extLst>
              <a:ext uri="{FF2B5EF4-FFF2-40B4-BE49-F238E27FC236}">
                <a16:creationId xmlns:a16="http://schemas.microsoft.com/office/drawing/2014/main" id="{047A536F-E87B-4A99-08B7-19D002D249E2}"/>
              </a:ext>
            </a:extLst>
          </p:cNvPr>
          <p:cNvSpPr txBox="1"/>
          <p:nvPr/>
        </p:nvSpPr>
        <p:spPr bwMode="auto">
          <a:xfrm>
            <a:off x="1467850" y="4599951"/>
            <a:ext cx="652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1992</a:t>
            </a:r>
          </a:p>
        </p:txBody>
      </p:sp>
      <p:sp>
        <p:nvSpPr>
          <p:cNvPr id="5" name="TextBox 4">
            <a:extLst>
              <a:ext uri="{FF2B5EF4-FFF2-40B4-BE49-F238E27FC236}">
                <a16:creationId xmlns:a16="http://schemas.microsoft.com/office/drawing/2014/main" id="{1A855B39-0281-A1FD-EFB8-3E86A4BD70E0}"/>
              </a:ext>
            </a:extLst>
          </p:cNvPr>
          <p:cNvSpPr txBox="1"/>
          <p:nvPr/>
        </p:nvSpPr>
        <p:spPr bwMode="auto">
          <a:xfrm>
            <a:off x="2674517" y="4599951"/>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1996</a:t>
            </a:r>
          </a:p>
        </p:txBody>
      </p:sp>
      <p:sp>
        <p:nvSpPr>
          <p:cNvPr id="6" name="TextBox 5">
            <a:extLst>
              <a:ext uri="{FF2B5EF4-FFF2-40B4-BE49-F238E27FC236}">
                <a16:creationId xmlns:a16="http://schemas.microsoft.com/office/drawing/2014/main" id="{81C6AACB-2A0F-4EEA-4BB2-2B23BBC7B191}"/>
              </a:ext>
            </a:extLst>
          </p:cNvPr>
          <p:cNvSpPr txBox="1"/>
          <p:nvPr/>
        </p:nvSpPr>
        <p:spPr bwMode="auto">
          <a:xfrm>
            <a:off x="3958464" y="4599951"/>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2000</a:t>
            </a:r>
          </a:p>
        </p:txBody>
      </p:sp>
      <p:sp>
        <p:nvSpPr>
          <p:cNvPr id="7" name="TextBox 6">
            <a:extLst>
              <a:ext uri="{FF2B5EF4-FFF2-40B4-BE49-F238E27FC236}">
                <a16:creationId xmlns:a16="http://schemas.microsoft.com/office/drawing/2014/main" id="{6E96E7EB-0CE2-81CF-7737-BF416D519BDD}"/>
              </a:ext>
            </a:extLst>
          </p:cNvPr>
          <p:cNvSpPr txBox="1"/>
          <p:nvPr/>
        </p:nvSpPr>
        <p:spPr bwMode="auto">
          <a:xfrm>
            <a:off x="5191450" y="4599951"/>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2004</a:t>
            </a:r>
          </a:p>
        </p:txBody>
      </p:sp>
      <p:sp>
        <p:nvSpPr>
          <p:cNvPr id="8" name="TextBox 7">
            <a:extLst>
              <a:ext uri="{FF2B5EF4-FFF2-40B4-BE49-F238E27FC236}">
                <a16:creationId xmlns:a16="http://schemas.microsoft.com/office/drawing/2014/main" id="{B6A07893-4B54-1719-7E7D-47B8BDEA59F6}"/>
              </a:ext>
            </a:extLst>
          </p:cNvPr>
          <p:cNvSpPr txBox="1"/>
          <p:nvPr/>
        </p:nvSpPr>
        <p:spPr bwMode="auto">
          <a:xfrm>
            <a:off x="6398117" y="4599951"/>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2008</a:t>
            </a:r>
          </a:p>
        </p:txBody>
      </p:sp>
      <p:sp>
        <p:nvSpPr>
          <p:cNvPr id="9" name="TextBox 8">
            <a:extLst>
              <a:ext uri="{FF2B5EF4-FFF2-40B4-BE49-F238E27FC236}">
                <a16:creationId xmlns:a16="http://schemas.microsoft.com/office/drawing/2014/main" id="{418F80D9-36D7-9F1F-84E3-D22805AE62FD}"/>
              </a:ext>
            </a:extLst>
          </p:cNvPr>
          <p:cNvSpPr txBox="1"/>
          <p:nvPr/>
        </p:nvSpPr>
        <p:spPr bwMode="auto">
          <a:xfrm>
            <a:off x="7682064" y="4599951"/>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2012</a:t>
            </a:r>
          </a:p>
        </p:txBody>
      </p:sp>
      <p:sp>
        <p:nvSpPr>
          <p:cNvPr id="10" name="TextBox 9">
            <a:extLst>
              <a:ext uri="{FF2B5EF4-FFF2-40B4-BE49-F238E27FC236}">
                <a16:creationId xmlns:a16="http://schemas.microsoft.com/office/drawing/2014/main" id="{93CC2E19-90D9-CAD0-FB17-3192D2D9AEDA}"/>
              </a:ext>
            </a:extLst>
          </p:cNvPr>
          <p:cNvSpPr txBox="1"/>
          <p:nvPr/>
        </p:nvSpPr>
        <p:spPr bwMode="auto">
          <a:xfrm>
            <a:off x="8941627" y="4599951"/>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2016</a:t>
            </a:r>
          </a:p>
        </p:txBody>
      </p:sp>
      <p:sp>
        <p:nvSpPr>
          <p:cNvPr id="12" name="TextBox 11">
            <a:extLst>
              <a:ext uri="{FF2B5EF4-FFF2-40B4-BE49-F238E27FC236}">
                <a16:creationId xmlns:a16="http://schemas.microsoft.com/office/drawing/2014/main" id="{152A0EC3-7025-FE4D-10F8-62E9A488ABC1}"/>
              </a:ext>
            </a:extLst>
          </p:cNvPr>
          <p:cNvSpPr txBox="1"/>
          <p:nvPr/>
        </p:nvSpPr>
        <p:spPr bwMode="auto">
          <a:xfrm>
            <a:off x="10148294" y="4599951"/>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2020</a:t>
            </a:r>
          </a:p>
        </p:txBody>
      </p:sp>
      <p:cxnSp>
        <p:nvCxnSpPr>
          <p:cNvPr id="20" name="Straight Connector 19">
            <a:extLst>
              <a:ext uri="{FF2B5EF4-FFF2-40B4-BE49-F238E27FC236}">
                <a16:creationId xmlns:a16="http://schemas.microsoft.com/office/drawing/2014/main" id="{3D6582CB-925C-E95B-9C8F-56ABDF7F6DA6}"/>
              </a:ext>
            </a:extLst>
          </p:cNvPr>
          <p:cNvCxnSpPr/>
          <p:nvPr/>
        </p:nvCxnSpPr>
        <p:spPr bwMode="auto">
          <a:xfrm>
            <a:off x="1808592" y="4599951"/>
            <a:ext cx="0" cy="5936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A94A4D77-C4AD-79C3-2448-0D17311B6BF8}"/>
              </a:ext>
            </a:extLst>
          </p:cNvPr>
          <p:cNvCxnSpPr/>
          <p:nvPr/>
        </p:nvCxnSpPr>
        <p:spPr bwMode="auto">
          <a:xfrm>
            <a:off x="2996641" y="4610895"/>
            <a:ext cx="0" cy="5936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7F24312-C65C-92B6-CF47-52AB23BD3A57}"/>
              </a:ext>
            </a:extLst>
          </p:cNvPr>
          <p:cNvCxnSpPr/>
          <p:nvPr/>
        </p:nvCxnSpPr>
        <p:spPr bwMode="auto">
          <a:xfrm>
            <a:off x="4289925" y="4605843"/>
            <a:ext cx="0" cy="5936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5BB972C-F6D9-DA92-EF57-BA176BA41398}"/>
              </a:ext>
            </a:extLst>
          </p:cNvPr>
          <p:cNvCxnSpPr/>
          <p:nvPr/>
        </p:nvCxnSpPr>
        <p:spPr bwMode="auto">
          <a:xfrm>
            <a:off x="5513338" y="4616787"/>
            <a:ext cx="0" cy="5936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1315A0E-3FF7-F0D1-F4F8-80CAEFD926C8}"/>
              </a:ext>
            </a:extLst>
          </p:cNvPr>
          <p:cNvCxnSpPr/>
          <p:nvPr/>
        </p:nvCxnSpPr>
        <p:spPr bwMode="auto">
          <a:xfrm>
            <a:off x="6724941" y="4605843"/>
            <a:ext cx="0" cy="5936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1275B03-EEF4-5FAF-1344-C603EBE34157}"/>
              </a:ext>
            </a:extLst>
          </p:cNvPr>
          <p:cNvCxnSpPr/>
          <p:nvPr/>
        </p:nvCxnSpPr>
        <p:spPr bwMode="auto">
          <a:xfrm>
            <a:off x="8008978" y="4616787"/>
            <a:ext cx="0" cy="5936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2740B12-CE4B-9EFE-A327-D2897C0F3BEC}"/>
              </a:ext>
            </a:extLst>
          </p:cNvPr>
          <p:cNvCxnSpPr/>
          <p:nvPr/>
        </p:nvCxnSpPr>
        <p:spPr bwMode="auto">
          <a:xfrm>
            <a:off x="9256794" y="4611735"/>
            <a:ext cx="0" cy="5936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72C78CC-025F-BE52-7B0C-5B67D08B9EE8}"/>
              </a:ext>
            </a:extLst>
          </p:cNvPr>
          <p:cNvCxnSpPr/>
          <p:nvPr/>
        </p:nvCxnSpPr>
        <p:spPr bwMode="auto">
          <a:xfrm>
            <a:off x="10480207" y="4602471"/>
            <a:ext cx="0" cy="5936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7E13A5B9-9439-B56B-7E65-BF46261455B5}"/>
              </a:ext>
            </a:extLst>
          </p:cNvPr>
          <p:cNvSpPr txBox="1"/>
          <p:nvPr/>
        </p:nvSpPr>
        <p:spPr bwMode="auto">
          <a:xfrm>
            <a:off x="1333034" y="439295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6995DB75-C2F3-7D56-73DE-B6E924400E2E}"/>
              </a:ext>
            </a:extLst>
          </p:cNvPr>
          <p:cNvSpPr txBox="1"/>
          <p:nvPr/>
        </p:nvSpPr>
        <p:spPr bwMode="auto">
          <a:xfrm>
            <a:off x="1333034" y="391002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1" name="TextBox 30">
            <a:extLst>
              <a:ext uri="{FF2B5EF4-FFF2-40B4-BE49-F238E27FC236}">
                <a16:creationId xmlns:a16="http://schemas.microsoft.com/office/drawing/2014/main" id="{1C54A68F-DF5C-FF7A-B32E-CC127D7A261C}"/>
              </a:ext>
            </a:extLst>
          </p:cNvPr>
          <p:cNvSpPr txBox="1"/>
          <p:nvPr/>
        </p:nvSpPr>
        <p:spPr bwMode="auto">
          <a:xfrm>
            <a:off x="1333034" y="3463369"/>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2" name="TextBox 31">
            <a:extLst>
              <a:ext uri="{FF2B5EF4-FFF2-40B4-BE49-F238E27FC236}">
                <a16:creationId xmlns:a16="http://schemas.microsoft.com/office/drawing/2014/main" id="{B9997AA8-EE7C-2725-08E3-7C866F1E23E2}"/>
              </a:ext>
            </a:extLst>
          </p:cNvPr>
          <p:cNvSpPr txBox="1"/>
          <p:nvPr/>
        </p:nvSpPr>
        <p:spPr bwMode="auto">
          <a:xfrm>
            <a:off x="1333034" y="2980443"/>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3" name="TextBox 32">
            <a:extLst>
              <a:ext uri="{FF2B5EF4-FFF2-40B4-BE49-F238E27FC236}">
                <a16:creationId xmlns:a16="http://schemas.microsoft.com/office/drawing/2014/main" id="{37150F8B-CCB3-45AA-F762-A43C33100DB3}"/>
              </a:ext>
            </a:extLst>
          </p:cNvPr>
          <p:cNvSpPr txBox="1"/>
          <p:nvPr/>
        </p:nvSpPr>
        <p:spPr bwMode="auto">
          <a:xfrm>
            <a:off x="1327365" y="248627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34" name="TextBox 33">
            <a:extLst>
              <a:ext uri="{FF2B5EF4-FFF2-40B4-BE49-F238E27FC236}">
                <a16:creationId xmlns:a16="http://schemas.microsoft.com/office/drawing/2014/main" id="{9104B3C5-1545-0D9A-1E02-096A8AE6AAFB}"/>
              </a:ext>
            </a:extLst>
          </p:cNvPr>
          <p:cNvSpPr txBox="1"/>
          <p:nvPr/>
        </p:nvSpPr>
        <p:spPr bwMode="auto">
          <a:xfrm>
            <a:off x="1210346" y="200334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5" name="TextBox 34">
            <a:extLst>
              <a:ext uri="{FF2B5EF4-FFF2-40B4-BE49-F238E27FC236}">
                <a16:creationId xmlns:a16="http://schemas.microsoft.com/office/drawing/2014/main" id="{6EE0BE28-A863-AE83-29FF-C1C815DE6564}"/>
              </a:ext>
            </a:extLst>
          </p:cNvPr>
          <p:cNvSpPr txBox="1"/>
          <p:nvPr/>
        </p:nvSpPr>
        <p:spPr bwMode="auto">
          <a:xfrm>
            <a:off x="1210346" y="151376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cxnSp>
        <p:nvCxnSpPr>
          <p:cNvPr id="38" name="Straight Connector 37">
            <a:extLst>
              <a:ext uri="{FF2B5EF4-FFF2-40B4-BE49-F238E27FC236}">
                <a16:creationId xmlns:a16="http://schemas.microsoft.com/office/drawing/2014/main" id="{F11FA715-5C2F-7B41-C999-063D6BA76C1C}"/>
              </a:ext>
            </a:extLst>
          </p:cNvPr>
          <p:cNvCxnSpPr/>
          <p:nvPr/>
        </p:nvCxnSpPr>
        <p:spPr bwMode="auto">
          <a:xfrm>
            <a:off x="1555377" y="1731791"/>
            <a:ext cx="8622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FA3947E-496D-8B96-A2E3-D3F57FF26B73}"/>
              </a:ext>
            </a:extLst>
          </p:cNvPr>
          <p:cNvCxnSpPr/>
          <p:nvPr/>
        </p:nvCxnSpPr>
        <p:spPr bwMode="auto">
          <a:xfrm>
            <a:off x="1550547" y="2186235"/>
            <a:ext cx="8622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4CBECEB-A232-6920-A11E-D83C5F7574AD}"/>
              </a:ext>
            </a:extLst>
          </p:cNvPr>
          <p:cNvCxnSpPr/>
          <p:nvPr/>
        </p:nvCxnSpPr>
        <p:spPr bwMode="auto">
          <a:xfrm>
            <a:off x="1555386" y="2666996"/>
            <a:ext cx="8622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B756066-84BF-B7AD-EA1F-E3AA1115759A}"/>
              </a:ext>
            </a:extLst>
          </p:cNvPr>
          <p:cNvCxnSpPr/>
          <p:nvPr/>
        </p:nvCxnSpPr>
        <p:spPr bwMode="auto">
          <a:xfrm>
            <a:off x="1550556" y="3121440"/>
            <a:ext cx="8622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AA8CDE2-FD23-8D51-D103-2CC21105C55C}"/>
              </a:ext>
            </a:extLst>
          </p:cNvPr>
          <p:cNvCxnSpPr/>
          <p:nvPr/>
        </p:nvCxnSpPr>
        <p:spPr bwMode="auto">
          <a:xfrm>
            <a:off x="1551249" y="3645085"/>
            <a:ext cx="8622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C9CF0B4-CC0E-4FF9-50DA-1418403BB76A}"/>
              </a:ext>
            </a:extLst>
          </p:cNvPr>
          <p:cNvCxnSpPr/>
          <p:nvPr/>
        </p:nvCxnSpPr>
        <p:spPr bwMode="auto">
          <a:xfrm>
            <a:off x="1546419" y="4099529"/>
            <a:ext cx="8622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1ECA8A54-39A1-645B-0877-87A51FC06C24}"/>
              </a:ext>
            </a:extLst>
          </p:cNvPr>
          <p:cNvCxnSpPr/>
          <p:nvPr/>
        </p:nvCxnSpPr>
        <p:spPr bwMode="auto">
          <a:xfrm>
            <a:off x="1551258" y="4580290"/>
            <a:ext cx="86223" cy="0"/>
          </a:xfrm>
          <a:prstGeom prst="line">
            <a:avLst/>
          </a:prstGeom>
          <a:noFill/>
          <a:ln w="28575" cap="flat" cmpd="sng" algn="ctr">
            <a:solidFill>
              <a:schemeClr val="bg1"/>
            </a:solidFill>
            <a:prstDash val="solid"/>
            <a:round/>
            <a:headEnd type="none" w="med" len="med"/>
            <a:tailEnd type="none" w="med" len="med"/>
          </a:ln>
          <a:effectLst/>
        </p:spPr>
      </p:cxnSp>
      <p:sp>
        <p:nvSpPr>
          <p:cNvPr id="46" name="Freeform 45">
            <a:extLst>
              <a:ext uri="{FF2B5EF4-FFF2-40B4-BE49-F238E27FC236}">
                <a16:creationId xmlns:a16="http://schemas.microsoft.com/office/drawing/2014/main" id="{FEF0C934-110C-2386-B750-C0511285E270}"/>
              </a:ext>
            </a:extLst>
          </p:cNvPr>
          <p:cNvSpPr/>
          <p:nvPr/>
        </p:nvSpPr>
        <p:spPr bwMode="auto">
          <a:xfrm>
            <a:off x="1812250" y="1883003"/>
            <a:ext cx="8366139" cy="1108865"/>
          </a:xfrm>
          <a:custGeom>
            <a:avLst/>
            <a:gdLst>
              <a:gd name="connsiteX0" fmla="*/ 0 w 8366139"/>
              <a:gd name="connsiteY0" fmla="*/ 0 h 1108865"/>
              <a:gd name="connsiteX1" fmla="*/ 297904 w 8366139"/>
              <a:gd name="connsiteY1" fmla="*/ 78614 h 1108865"/>
              <a:gd name="connsiteX2" fmla="*/ 608221 w 8366139"/>
              <a:gd name="connsiteY2" fmla="*/ 153090 h 1108865"/>
              <a:gd name="connsiteX3" fmla="*/ 1530896 w 8366139"/>
              <a:gd name="connsiteY3" fmla="*/ 368243 h 1108865"/>
              <a:gd name="connsiteX4" fmla="*/ 1588821 w 8366139"/>
              <a:gd name="connsiteY4" fmla="*/ 368243 h 1108865"/>
              <a:gd name="connsiteX5" fmla="*/ 2172217 w 8366139"/>
              <a:gd name="connsiteY5" fmla="*/ 484094 h 1108865"/>
              <a:gd name="connsiteX6" fmla="*/ 2465983 w 8366139"/>
              <a:gd name="connsiteY6" fmla="*/ 533745 h 1108865"/>
              <a:gd name="connsiteX7" fmla="*/ 2739062 w 8366139"/>
              <a:gd name="connsiteY7" fmla="*/ 604083 h 1108865"/>
              <a:gd name="connsiteX8" fmla="*/ 2825951 w 8366139"/>
              <a:gd name="connsiteY8" fmla="*/ 612358 h 1108865"/>
              <a:gd name="connsiteX9" fmla="*/ 3086617 w 8366139"/>
              <a:gd name="connsiteY9" fmla="*/ 653734 h 1108865"/>
              <a:gd name="connsiteX10" fmla="*/ 3434172 w 8366139"/>
              <a:gd name="connsiteY10" fmla="*/ 728210 h 1108865"/>
              <a:gd name="connsiteX11" fmla="*/ 3446584 w 8366139"/>
              <a:gd name="connsiteY11" fmla="*/ 719935 h 1108865"/>
              <a:gd name="connsiteX12" fmla="*/ 3756901 w 8366139"/>
              <a:gd name="connsiteY12" fmla="*/ 790273 h 1108865"/>
              <a:gd name="connsiteX13" fmla="*/ 4013430 w 8366139"/>
              <a:gd name="connsiteY13" fmla="*/ 819236 h 1108865"/>
              <a:gd name="connsiteX14" fmla="*/ 4356847 w 8366139"/>
              <a:gd name="connsiteY14" fmla="*/ 893712 h 1108865"/>
              <a:gd name="connsiteX15" fmla="*/ 4609238 w 8366139"/>
              <a:gd name="connsiteY15" fmla="*/ 922675 h 1108865"/>
              <a:gd name="connsiteX16" fmla="*/ 4981618 w 8366139"/>
              <a:gd name="connsiteY16" fmla="*/ 947500 h 1108865"/>
              <a:gd name="connsiteX17" fmla="*/ 5283660 w 8366139"/>
              <a:gd name="connsiteY17" fmla="*/ 964051 h 1108865"/>
              <a:gd name="connsiteX18" fmla="*/ 5614664 w 8366139"/>
              <a:gd name="connsiteY18" fmla="*/ 980601 h 1108865"/>
              <a:gd name="connsiteX19" fmla="*/ 5912568 w 8366139"/>
              <a:gd name="connsiteY19" fmla="*/ 993014 h 1108865"/>
              <a:gd name="connsiteX20" fmla="*/ 6239435 w 8366139"/>
              <a:gd name="connsiteY20" fmla="*/ 1009564 h 1108865"/>
              <a:gd name="connsiteX21" fmla="*/ 6860069 w 8366139"/>
              <a:gd name="connsiteY21" fmla="*/ 1030252 h 1108865"/>
              <a:gd name="connsiteX22" fmla="*/ 6860069 w 8366139"/>
              <a:gd name="connsiteY22" fmla="*/ 1030252 h 1108865"/>
              <a:gd name="connsiteX23" fmla="*/ 7095909 w 8366139"/>
              <a:gd name="connsiteY23" fmla="*/ 1046802 h 1108865"/>
              <a:gd name="connsiteX24" fmla="*/ 7426914 w 8366139"/>
              <a:gd name="connsiteY24" fmla="*/ 1059214 h 1108865"/>
              <a:gd name="connsiteX25" fmla="*/ 7513802 w 8366139"/>
              <a:gd name="connsiteY25" fmla="*/ 1071627 h 1108865"/>
              <a:gd name="connsiteX26" fmla="*/ 7741368 w 8366139"/>
              <a:gd name="connsiteY26" fmla="*/ 1071627 h 1108865"/>
              <a:gd name="connsiteX27" fmla="*/ 8366139 w 8366139"/>
              <a:gd name="connsiteY27" fmla="*/ 1108865 h 1108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366139" h="1108865">
                <a:moveTo>
                  <a:pt x="0" y="0"/>
                </a:moveTo>
                <a:lnTo>
                  <a:pt x="297904" y="78614"/>
                </a:lnTo>
                <a:lnTo>
                  <a:pt x="608221" y="153090"/>
                </a:lnTo>
                <a:lnTo>
                  <a:pt x="1530896" y="368243"/>
                </a:lnTo>
                <a:lnTo>
                  <a:pt x="1588821" y="368243"/>
                </a:lnTo>
                <a:lnTo>
                  <a:pt x="2172217" y="484094"/>
                </a:lnTo>
                <a:lnTo>
                  <a:pt x="2465983" y="533745"/>
                </a:lnTo>
                <a:lnTo>
                  <a:pt x="2739062" y="604083"/>
                </a:lnTo>
                <a:lnTo>
                  <a:pt x="2825951" y="612358"/>
                </a:lnTo>
                <a:lnTo>
                  <a:pt x="3086617" y="653734"/>
                </a:lnTo>
                <a:lnTo>
                  <a:pt x="3434172" y="728210"/>
                </a:lnTo>
                <a:lnTo>
                  <a:pt x="3446584" y="719935"/>
                </a:lnTo>
                <a:lnTo>
                  <a:pt x="3756901" y="790273"/>
                </a:lnTo>
                <a:lnTo>
                  <a:pt x="4013430" y="819236"/>
                </a:lnTo>
                <a:lnTo>
                  <a:pt x="4356847" y="893712"/>
                </a:lnTo>
                <a:lnTo>
                  <a:pt x="4609238" y="922675"/>
                </a:lnTo>
                <a:lnTo>
                  <a:pt x="4981618" y="947500"/>
                </a:lnTo>
                <a:lnTo>
                  <a:pt x="5283660" y="964051"/>
                </a:lnTo>
                <a:lnTo>
                  <a:pt x="5614664" y="980601"/>
                </a:lnTo>
                <a:lnTo>
                  <a:pt x="5912568" y="993014"/>
                </a:lnTo>
                <a:lnTo>
                  <a:pt x="6239435" y="1009564"/>
                </a:lnTo>
                <a:lnTo>
                  <a:pt x="6860069" y="1030252"/>
                </a:lnTo>
                <a:lnTo>
                  <a:pt x="6860069" y="1030252"/>
                </a:lnTo>
                <a:lnTo>
                  <a:pt x="7095909" y="1046802"/>
                </a:lnTo>
                <a:lnTo>
                  <a:pt x="7426914" y="1059214"/>
                </a:lnTo>
                <a:lnTo>
                  <a:pt x="7513802" y="1071627"/>
                </a:lnTo>
                <a:lnTo>
                  <a:pt x="7741368" y="1071627"/>
                </a:lnTo>
                <a:lnTo>
                  <a:pt x="8366139" y="1108865"/>
                </a:lnTo>
              </a:path>
            </a:pathLst>
          </a:custGeom>
          <a:noFill/>
          <a:ln w="19050">
            <a:solidFill>
              <a:schemeClr val="accent1"/>
            </a:solidFill>
            <a:miter lim="800000"/>
            <a:headEnd/>
            <a:tailEnd/>
          </a:ln>
        </p:spPr>
        <p:txBody>
          <a:bodyPr rtlCol="0" anchor="ctr"/>
          <a:lstStyle/>
          <a:p>
            <a:pPr algn="ctr"/>
            <a:endParaRPr lang="en-US" dirty="0"/>
          </a:p>
        </p:txBody>
      </p:sp>
      <p:sp>
        <p:nvSpPr>
          <p:cNvPr id="47" name="Rectangle 46">
            <a:extLst>
              <a:ext uri="{FF2B5EF4-FFF2-40B4-BE49-F238E27FC236}">
                <a16:creationId xmlns:a16="http://schemas.microsoft.com/office/drawing/2014/main" id="{3145996B-50C0-5348-9D24-673542397AEA}"/>
              </a:ext>
            </a:extLst>
          </p:cNvPr>
          <p:cNvSpPr/>
          <p:nvPr/>
        </p:nvSpPr>
        <p:spPr bwMode="auto">
          <a:xfrm>
            <a:off x="1748376" y="1863636"/>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BB2A7857-785B-4C24-4D3E-B0E2113B81E5}"/>
              </a:ext>
            </a:extLst>
          </p:cNvPr>
          <p:cNvSpPr/>
          <p:nvPr/>
        </p:nvSpPr>
        <p:spPr bwMode="auto">
          <a:xfrm>
            <a:off x="2058855" y="1951739"/>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DD8616A2-5538-5F0E-0FAF-E438461ADA5E}"/>
              </a:ext>
            </a:extLst>
          </p:cNvPr>
          <p:cNvSpPr/>
          <p:nvPr/>
        </p:nvSpPr>
        <p:spPr bwMode="auto">
          <a:xfrm>
            <a:off x="2369334" y="1967291"/>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5FB3F846-F95A-F70C-465C-C24F78DE1F2F}"/>
              </a:ext>
            </a:extLst>
          </p:cNvPr>
          <p:cNvSpPr/>
          <p:nvPr/>
        </p:nvSpPr>
        <p:spPr bwMode="auto">
          <a:xfrm>
            <a:off x="2674517" y="2162360"/>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8F23AAF8-3B25-4A54-D5DE-14231C23003D}"/>
              </a:ext>
            </a:extLst>
          </p:cNvPr>
          <p:cNvSpPr/>
          <p:nvPr/>
        </p:nvSpPr>
        <p:spPr bwMode="auto">
          <a:xfrm>
            <a:off x="2984017" y="1951739"/>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3A003159-916D-CA58-A2AB-875F960B4201}"/>
              </a:ext>
            </a:extLst>
          </p:cNvPr>
          <p:cNvSpPr/>
          <p:nvPr/>
        </p:nvSpPr>
        <p:spPr bwMode="auto">
          <a:xfrm>
            <a:off x="3300546" y="2211348"/>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8319ED18-F4A8-2AC2-4E56-AD0513949449}"/>
              </a:ext>
            </a:extLst>
          </p:cNvPr>
          <p:cNvSpPr/>
          <p:nvPr/>
        </p:nvSpPr>
        <p:spPr bwMode="auto">
          <a:xfrm>
            <a:off x="3606223" y="2176096"/>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380F7A94-A962-DB9B-DEFD-B74663104F3E}"/>
              </a:ext>
            </a:extLst>
          </p:cNvPr>
          <p:cNvSpPr/>
          <p:nvPr/>
        </p:nvSpPr>
        <p:spPr bwMode="auto">
          <a:xfrm>
            <a:off x="3911900" y="2280967"/>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BF89BB30-E55B-E0CE-A6BC-A55330188D91}"/>
              </a:ext>
            </a:extLst>
          </p:cNvPr>
          <p:cNvSpPr/>
          <p:nvPr/>
        </p:nvSpPr>
        <p:spPr bwMode="auto">
          <a:xfrm>
            <a:off x="4227236" y="2405766"/>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94E2004A-09F7-3E42-52FD-378141ECE01C}"/>
              </a:ext>
            </a:extLst>
          </p:cNvPr>
          <p:cNvSpPr/>
          <p:nvPr/>
        </p:nvSpPr>
        <p:spPr bwMode="auto">
          <a:xfrm>
            <a:off x="4530663" y="2458892"/>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4675EDF5-3A30-7386-2F75-FCF59BB6399D}"/>
              </a:ext>
            </a:extLst>
          </p:cNvPr>
          <p:cNvSpPr/>
          <p:nvPr/>
        </p:nvSpPr>
        <p:spPr bwMode="auto">
          <a:xfrm>
            <a:off x="4834090" y="2514015"/>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5BEFAD09-4082-CC18-558F-3FD3D373B451}"/>
              </a:ext>
            </a:extLst>
          </p:cNvPr>
          <p:cNvSpPr/>
          <p:nvPr/>
        </p:nvSpPr>
        <p:spPr bwMode="auto">
          <a:xfrm>
            <a:off x="5165251" y="2556750"/>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BE4AA10D-4E5B-CE46-B4D2-4D5297E5645E}"/>
              </a:ext>
            </a:extLst>
          </p:cNvPr>
          <p:cNvSpPr/>
          <p:nvPr/>
        </p:nvSpPr>
        <p:spPr bwMode="auto">
          <a:xfrm>
            <a:off x="5465256" y="2637167"/>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4B5A4E10-74B1-4366-3C57-A39171B82D3E}"/>
              </a:ext>
            </a:extLst>
          </p:cNvPr>
          <p:cNvSpPr/>
          <p:nvPr/>
        </p:nvSpPr>
        <p:spPr bwMode="auto">
          <a:xfrm>
            <a:off x="5768683" y="2626426"/>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8250809D-6558-3A79-854B-A8F957877841}"/>
              </a:ext>
            </a:extLst>
          </p:cNvPr>
          <p:cNvSpPr/>
          <p:nvPr/>
        </p:nvSpPr>
        <p:spPr bwMode="auto">
          <a:xfrm>
            <a:off x="6096625" y="2704378"/>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038E8444-8899-495B-7806-DB919C868396}"/>
              </a:ext>
            </a:extLst>
          </p:cNvPr>
          <p:cNvSpPr/>
          <p:nvPr/>
        </p:nvSpPr>
        <p:spPr bwMode="auto">
          <a:xfrm>
            <a:off x="6400052" y="2759501"/>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32DF414D-70E8-085B-6BCC-703DE1CF8F1B}"/>
              </a:ext>
            </a:extLst>
          </p:cNvPr>
          <p:cNvSpPr/>
          <p:nvPr/>
        </p:nvSpPr>
        <p:spPr bwMode="auto">
          <a:xfrm>
            <a:off x="6714327" y="2714794"/>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306FC0E9-24F5-8E56-37C5-8B105A3E92E4}"/>
              </a:ext>
            </a:extLst>
          </p:cNvPr>
          <p:cNvSpPr/>
          <p:nvPr/>
        </p:nvSpPr>
        <p:spPr bwMode="auto">
          <a:xfrm>
            <a:off x="7028602" y="2765779"/>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48E300F7-A5CC-97F9-927C-8CF8744E90CF}"/>
              </a:ext>
            </a:extLst>
          </p:cNvPr>
          <p:cNvSpPr/>
          <p:nvPr/>
        </p:nvSpPr>
        <p:spPr bwMode="auto">
          <a:xfrm>
            <a:off x="7332029" y="2800479"/>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3402038F-0B26-6BB4-7174-46A7D8627560}"/>
              </a:ext>
            </a:extLst>
          </p:cNvPr>
          <p:cNvSpPr/>
          <p:nvPr/>
        </p:nvSpPr>
        <p:spPr bwMode="auto">
          <a:xfrm>
            <a:off x="7635456" y="2855602"/>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3BF97FAF-F574-DEC3-9BAD-97B3DD21ADD9}"/>
              </a:ext>
            </a:extLst>
          </p:cNvPr>
          <p:cNvSpPr/>
          <p:nvPr/>
        </p:nvSpPr>
        <p:spPr bwMode="auto">
          <a:xfrm>
            <a:off x="7950836" y="2851047"/>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ADA02CBE-38A9-4895-7689-28109DE7B04C}"/>
              </a:ext>
            </a:extLst>
          </p:cNvPr>
          <p:cNvSpPr/>
          <p:nvPr/>
        </p:nvSpPr>
        <p:spPr bwMode="auto">
          <a:xfrm>
            <a:off x="8266216" y="2936745"/>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2BCA521E-95CF-75A9-C9C1-4206CB22D9B3}"/>
              </a:ext>
            </a:extLst>
          </p:cNvPr>
          <p:cNvSpPr/>
          <p:nvPr/>
        </p:nvSpPr>
        <p:spPr bwMode="auto">
          <a:xfrm>
            <a:off x="8566221" y="2868377"/>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D7DB4565-80AE-DA38-15B9-8AF6B86CE36D}"/>
              </a:ext>
            </a:extLst>
          </p:cNvPr>
          <p:cNvSpPr/>
          <p:nvPr/>
        </p:nvSpPr>
        <p:spPr bwMode="auto">
          <a:xfrm>
            <a:off x="8881540" y="2857590"/>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A76C735D-C90F-4919-8E08-0B67ABD0A76B}"/>
              </a:ext>
            </a:extLst>
          </p:cNvPr>
          <p:cNvSpPr/>
          <p:nvPr/>
        </p:nvSpPr>
        <p:spPr bwMode="auto">
          <a:xfrm>
            <a:off x="9199194" y="2878793"/>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E377E2CB-BE02-257B-5EA3-E04D01E03C5F}"/>
              </a:ext>
            </a:extLst>
          </p:cNvPr>
          <p:cNvSpPr/>
          <p:nvPr/>
        </p:nvSpPr>
        <p:spPr bwMode="auto">
          <a:xfrm>
            <a:off x="9500734" y="2931919"/>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3579DB19-5CF4-AEEC-4957-40CF7BC06CFB}"/>
              </a:ext>
            </a:extLst>
          </p:cNvPr>
          <p:cNvSpPr/>
          <p:nvPr/>
        </p:nvSpPr>
        <p:spPr bwMode="auto">
          <a:xfrm>
            <a:off x="9812244" y="2831167"/>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DAA2AF21-9C08-F1E3-2ECE-E39DA7965A83}"/>
              </a:ext>
            </a:extLst>
          </p:cNvPr>
          <p:cNvSpPr/>
          <p:nvPr/>
        </p:nvSpPr>
        <p:spPr bwMode="auto">
          <a:xfrm>
            <a:off x="10070071" y="2956112"/>
            <a:ext cx="115199" cy="1102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Freeform 75">
            <a:extLst>
              <a:ext uri="{FF2B5EF4-FFF2-40B4-BE49-F238E27FC236}">
                <a16:creationId xmlns:a16="http://schemas.microsoft.com/office/drawing/2014/main" id="{4BA875EF-F95E-E070-478E-39FEBC913CE3}"/>
              </a:ext>
            </a:extLst>
          </p:cNvPr>
          <p:cNvSpPr/>
          <p:nvPr/>
        </p:nvSpPr>
        <p:spPr bwMode="auto">
          <a:xfrm>
            <a:off x="1818468" y="3764539"/>
            <a:ext cx="8689383" cy="304800"/>
          </a:xfrm>
          <a:custGeom>
            <a:avLst/>
            <a:gdLst>
              <a:gd name="connsiteX0" fmla="*/ 0 w 8689383"/>
              <a:gd name="connsiteY0" fmla="*/ 0 h 304800"/>
              <a:gd name="connsiteX1" fmla="*/ 0 w 8689383"/>
              <a:gd name="connsiteY1" fmla="*/ 0 h 304800"/>
              <a:gd name="connsiteX2" fmla="*/ 304800 w 8689383"/>
              <a:gd name="connsiteY2" fmla="*/ 5166 h 304800"/>
              <a:gd name="connsiteX3" fmla="*/ 625098 w 8689383"/>
              <a:gd name="connsiteY3" fmla="*/ 25831 h 304800"/>
              <a:gd name="connsiteX4" fmla="*/ 929898 w 8689383"/>
              <a:gd name="connsiteY4" fmla="*/ 36163 h 304800"/>
              <a:gd name="connsiteX5" fmla="*/ 1234698 w 8689383"/>
              <a:gd name="connsiteY5" fmla="*/ 56827 h 304800"/>
              <a:gd name="connsiteX6" fmla="*/ 1529166 w 8689383"/>
              <a:gd name="connsiteY6" fmla="*/ 87824 h 304800"/>
              <a:gd name="connsiteX7" fmla="*/ 1885627 w 8689383"/>
              <a:gd name="connsiteY7" fmla="*/ 98156 h 304800"/>
              <a:gd name="connsiteX8" fmla="*/ 2159430 w 8689383"/>
              <a:gd name="connsiteY8" fmla="*/ 134319 h 304800"/>
              <a:gd name="connsiteX9" fmla="*/ 2464230 w 8689383"/>
              <a:gd name="connsiteY9" fmla="*/ 165316 h 304800"/>
              <a:gd name="connsiteX10" fmla="*/ 2779363 w 8689383"/>
              <a:gd name="connsiteY10" fmla="*/ 180814 h 304800"/>
              <a:gd name="connsiteX11" fmla="*/ 3094495 w 8689383"/>
              <a:gd name="connsiteY11" fmla="*/ 211810 h 304800"/>
              <a:gd name="connsiteX12" fmla="*/ 3404461 w 8689383"/>
              <a:gd name="connsiteY12" fmla="*/ 237641 h 304800"/>
              <a:gd name="connsiteX13" fmla="*/ 3719593 w 8689383"/>
              <a:gd name="connsiteY13" fmla="*/ 242807 h 304800"/>
              <a:gd name="connsiteX14" fmla="*/ 4003729 w 8689383"/>
              <a:gd name="connsiteY14" fmla="*/ 242807 h 304800"/>
              <a:gd name="connsiteX15" fmla="*/ 4355024 w 8689383"/>
              <a:gd name="connsiteY15" fmla="*/ 258305 h 304800"/>
              <a:gd name="connsiteX16" fmla="*/ 4649491 w 8689383"/>
              <a:gd name="connsiteY16" fmla="*/ 258305 h 304800"/>
              <a:gd name="connsiteX17" fmla="*/ 4964624 w 8689383"/>
              <a:gd name="connsiteY17" fmla="*/ 268638 h 304800"/>
              <a:gd name="connsiteX18" fmla="*/ 5274590 w 8689383"/>
              <a:gd name="connsiteY18" fmla="*/ 253139 h 304800"/>
              <a:gd name="connsiteX19" fmla="*/ 5563891 w 8689383"/>
              <a:gd name="connsiteY19" fmla="*/ 278970 h 304800"/>
              <a:gd name="connsiteX20" fmla="*/ 5884190 w 8689383"/>
              <a:gd name="connsiteY20" fmla="*/ 253139 h 304800"/>
              <a:gd name="connsiteX21" fmla="*/ 6204488 w 8689383"/>
              <a:gd name="connsiteY21" fmla="*/ 273804 h 304800"/>
              <a:gd name="connsiteX22" fmla="*/ 6498956 w 8689383"/>
              <a:gd name="connsiteY22" fmla="*/ 278970 h 304800"/>
              <a:gd name="connsiteX23" fmla="*/ 6814088 w 8689383"/>
              <a:gd name="connsiteY23" fmla="*/ 289302 h 304800"/>
              <a:gd name="connsiteX24" fmla="*/ 7124054 w 8689383"/>
              <a:gd name="connsiteY24" fmla="*/ 284136 h 304800"/>
              <a:gd name="connsiteX25" fmla="*/ 7439186 w 8689383"/>
              <a:gd name="connsiteY25" fmla="*/ 284136 h 304800"/>
              <a:gd name="connsiteX26" fmla="*/ 7754318 w 8689383"/>
              <a:gd name="connsiteY26" fmla="*/ 294468 h 304800"/>
              <a:gd name="connsiteX27" fmla="*/ 8064285 w 8689383"/>
              <a:gd name="connsiteY27" fmla="*/ 304800 h 304800"/>
              <a:gd name="connsiteX28" fmla="*/ 8363918 w 8689383"/>
              <a:gd name="connsiteY28" fmla="*/ 304800 h 304800"/>
              <a:gd name="connsiteX29" fmla="*/ 8689383 w 8689383"/>
              <a:gd name="connsiteY29" fmla="*/ 299634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689383" h="304800">
                <a:moveTo>
                  <a:pt x="0" y="0"/>
                </a:moveTo>
                <a:lnTo>
                  <a:pt x="0" y="0"/>
                </a:lnTo>
                <a:lnTo>
                  <a:pt x="304800" y="5166"/>
                </a:lnTo>
                <a:lnTo>
                  <a:pt x="625098" y="25831"/>
                </a:lnTo>
                <a:lnTo>
                  <a:pt x="929898" y="36163"/>
                </a:lnTo>
                <a:lnTo>
                  <a:pt x="1234698" y="56827"/>
                </a:lnTo>
                <a:lnTo>
                  <a:pt x="1529166" y="87824"/>
                </a:lnTo>
                <a:lnTo>
                  <a:pt x="1885627" y="98156"/>
                </a:lnTo>
                <a:lnTo>
                  <a:pt x="2159430" y="134319"/>
                </a:lnTo>
                <a:lnTo>
                  <a:pt x="2464230" y="165316"/>
                </a:lnTo>
                <a:lnTo>
                  <a:pt x="2779363" y="180814"/>
                </a:lnTo>
                <a:lnTo>
                  <a:pt x="3094495" y="211810"/>
                </a:lnTo>
                <a:lnTo>
                  <a:pt x="3404461" y="237641"/>
                </a:lnTo>
                <a:lnTo>
                  <a:pt x="3719593" y="242807"/>
                </a:lnTo>
                <a:lnTo>
                  <a:pt x="4003729" y="242807"/>
                </a:lnTo>
                <a:lnTo>
                  <a:pt x="4355024" y="258305"/>
                </a:lnTo>
                <a:lnTo>
                  <a:pt x="4649491" y="258305"/>
                </a:lnTo>
                <a:lnTo>
                  <a:pt x="4964624" y="268638"/>
                </a:lnTo>
                <a:lnTo>
                  <a:pt x="5274590" y="253139"/>
                </a:lnTo>
                <a:lnTo>
                  <a:pt x="5563891" y="278970"/>
                </a:lnTo>
                <a:lnTo>
                  <a:pt x="5884190" y="253139"/>
                </a:lnTo>
                <a:lnTo>
                  <a:pt x="6204488" y="273804"/>
                </a:lnTo>
                <a:lnTo>
                  <a:pt x="6498956" y="278970"/>
                </a:lnTo>
                <a:lnTo>
                  <a:pt x="6814088" y="289302"/>
                </a:lnTo>
                <a:lnTo>
                  <a:pt x="7124054" y="284136"/>
                </a:lnTo>
                <a:lnTo>
                  <a:pt x="7439186" y="284136"/>
                </a:lnTo>
                <a:lnTo>
                  <a:pt x="7754318" y="294468"/>
                </a:lnTo>
                <a:lnTo>
                  <a:pt x="8064285" y="304800"/>
                </a:lnTo>
                <a:lnTo>
                  <a:pt x="8363918" y="304800"/>
                </a:lnTo>
                <a:lnTo>
                  <a:pt x="8689383" y="299634"/>
                </a:lnTo>
              </a:path>
            </a:pathLst>
          </a:custGeom>
          <a:noFill/>
          <a:ln w="19050">
            <a:solidFill>
              <a:schemeClr val="accent2"/>
            </a:solidFill>
            <a:miter lim="800000"/>
            <a:headEnd/>
            <a:tailEnd/>
          </a:ln>
        </p:spPr>
        <p:txBody>
          <a:bodyPr rtlCol="0" anchor="ctr"/>
          <a:lstStyle/>
          <a:p>
            <a:pPr algn="ctr"/>
            <a:endParaRPr lang="en-US" dirty="0"/>
          </a:p>
        </p:txBody>
      </p:sp>
      <p:sp>
        <p:nvSpPr>
          <p:cNvPr id="77" name="Isosceles Triangle 17">
            <a:extLst>
              <a:ext uri="{FF2B5EF4-FFF2-40B4-BE49-F238E27FC236}">
                <a16:creationId xmlns:a16="http://schemas.microsoft.com/office/drawing/2014/main" id="{07B5F647-1A35-947B-3541-CFDA2B104027}"/>
              </a:ext>
            </a:extLst>
          </p:cNvPr>
          <p:cNvSpPr/>
          <p:nvPr/>
        </p:nvSpPr>
        <p:spPr bwMode="auto">
          <a:xfrm rot="10800000">
            <a:off x="10397426" y="3999303"/>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Isosceles Triangle 17">
            <a:extLst>
              <a:ext uri="{FF2B5EF4-FFF2-40B4-BE49-F238E27FC236}">
                <a16:creationId xmlns:a16="http://schemas.microsoft.com/office/drawing/2014/main" id="{AC960DB2-B48A-C6C2-64C5-0E363E5B963A}"/>
              </a:ext>
            </a:extLst>
          </p:cNvPr>
          <p:cNvSpPr/>
          <p:nvPr/>
        </p:nvSpPr>
        <p:spPr bwMode="auto">
          <a:xfrm rot="10800000">
            <a:off x="10101149" y="4003729"/>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Isosceles Triangle 17">
            <a:extLst>
              <a:ext uri="{FF2B5EF4-FFF2-40B4-BE49-F238E27FC236}">
                <a16:creationId xmlns:a16="http://schemas.microsoft.com/office/drawing/2014/main" id="{0EA454F8-C278-6469-2C0A-1C3C7A532818}"/>
              </a:ext>
            </a:extLst>
          </p:cNvPr>
          <p:cNvSpPr/>
          <p:nvPr/>
        </p:nvSpPr>
        <p:spPr bwMode="auto">
          <a:xfrm rot="10800000">
            <a:off x="9791320" y="4009381"/>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Isosceles Triangle 17">
            <a:extLst>
              <a:ext uri="{FF2B5EF4-FFF2-40B4-BE49-F238E27FC236}">
                <a16:creationId xmlns:a16="http://schemas.microsoft.com/office/drawing/2014/main" id="{5A89F6BC-8EBF-C33F-94A1-1A9F0CA24B0B}"/>
              </a:ext>
            </a:extLst>
          </p:cNvPr>
          <p:cNvSpPr/>
          <p:nvPr/>
        </p:nvSpPr>
        <p:spPr bwMode="auto">
          <a:xfrm rot="10800000">
            <a:off x="9482051" y="3998145"/>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Isosceles Triangle 17">
            <a:extLst>
              <a:ext uri="{FF2B5EF4-FFF2-40B4-BE49-F238E27FC236}">
                <a16:creationId xmlns:a16="http://schemas.microsoft.com/office/drawing/2014/main" id="{95B2580A-A94D-FAAD-4596-5CA6601F87CC}"/>
              </a:ext>
            </a:extLst>
          </p:cNvPr>
          <p:cNvSpPr/>
          <p:nvPr/>
        </p:nvSpPr>
        <p:spPr bwMode="auto">
          <a:xfrm rot="10800000">
            <a:off x="9178153" y="3993514"/>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Isosceles Triangle 17">
            <a:extLst>
              <a:ext uri="{FF2B5EF4-FFF2-40B4-BE49-F238E27FC236}">
                <a16:creationId xmlns:a16="http://schemas.microsoft.com/office/drawing/2014/main" id="{FA40035A-C39A-1705-3AD4-1CAFF3312B6F}"/>
              </a:ext>
            </a:extLst>
          </p:cNvPr>
          <p:cNvSpPr/>
          <p:nvPr/>
        </p:nvSpPr>
        <p:spPr bwMode="auto">
          <a:xfrm rot="10800000">
            <a:off x="8863760" y="3993046"/>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Isosceles Triangle 17">
            <a:extLst>
              <a:ext uri="{FF2B5EF4-FFF2-40B4-BE49-F238E27FC236}">
                <a16:creationId xmlns:a16="http://schemas.microsoft.com/office/drawing/2014/main" id="{58D25813-75E5-3DB0-6A1E-4B9B57DDB848}"/>
              </a:ext>
            </a:extLst>
          </p:cNvPr>
          <p:cNvSpPr/>
          <p:nvPr/>
        </p:nvSpPr>
        <p:spPr bwMode="auto">
          <a:xfrm rot="10800000">
            <a:off x="8548141" y="3990569"/>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Isosceles Triangle 17">
            <a:extLst>
              <a:ext uri="{FF2B5EF4-FFF2-40B4-BE49-F238E27FC236}">
                <a16:creationId xmlns:a16="http://schemas.microsoft.com/office/drawing/2014/main" id="{F8A4FA90-5B6D-D3B1-9F46-63D3A023024E}"/>
              </a:ext>
            </a:extLst>
          </p:cNvPr>
          <p:cNvSpPr/>
          <p:nvPr/>
        </p:nvSpPr>
        <p:spPr bwMode="auto">
          <a:xfrm rot="10800000">
            <a:off x="8241578" y="3981667"/>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Isosceles Triangle 17">
            <a:extLst>
              <a:ext uri="{FF2B5EF4-FFF2-40B4-BE49-F238E27FC236}">
                <a16:creationId xmlns:a16="http://schemas.microsoft.com/office/drawing/2014/main" id="{F6B6530D-C1A1-8F1F-A200-B724F3BC8085}"/>
              </a:ext>
            </a:extLst>
          </p:cNvPr>
          <p:cNvSpPr/>
          <p:nvPr/>
        </p:nvSpPr>
        <p:spPr bwMode="auto">
          <a:xfrm rot="10800000">
            <a:off x="7930494" y="3981667"/>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Isosceles Triangle 17">
            <a:extLst>
              <a:ext uri="{FF2B5EF4-FFF2-40B4-BE49-F238E27FC236}">
                <a16:creationId xmlns:a16="http://schemas.microsoft.com/office/drawing/2014/main" id="{46A8B6CD-AA14-94AD-7CB5-794D5538C948}"/>
              </a:ext>
            </a:extLst>
          </p:cNvPr>
          <p:cNvSpPr/>
          <p:nvPr/>
        </p:nvSpPr>
        <p:spPr bwMode="auto">
          <a:xfrm rot="10800000">
            <a:off x="7621970" y="3967247"/>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Isosceles Triangle 17">
            <a:extLst>
              <a:ext uri="{FF2B5EF4-FFF2-40B4-BE49-F238E27FC236}">
                <a16:creationId xmlns:a16="http://schemas.microsoft.com/office/drawing/2014/main" id="{4745D6DD-B2F2-C604-F496-96F69D803295}"/>
              </a:ext>
            </a:extLst>
          </p:cNvPr>
          <p:cNvSpPr/>
          <p:nvPr/>
        </p:nvSpPr>
        <p:spPr bwMode="auto">
          <a:xfrm rot="10800000">
            <a:off x="7308323" y="3988715"/>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Isosceles Triangle 17">
            <a:extLst>
              <a:ext uri="{FF2B5EF4-FFF2-40B4-BE49-F238E27FC236}">
                <a16:creationId xmlns:a16="http://schemas.microsoft.com/office/drawing/2014/main" id="{EAEEE4A8-2B7E-EDBD-0268-6D63C1AFCD2C}"/>
              </a:ext>
            </a:extLst>
          </p:cNvPr>
          <p:cNvSpPr/>
          <p:nvPr/>
        </p:nvSpPr>
        <p:spPr bwMode="auto">
          <a:xfrm rot="10800000">
            <a:off x="7007497" y="3985798"/>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Isosceles Triangle 17">
            <a:extLst>
              <a:ext uri="{FF2B5EF4-FFF2-40B4-BE49-F238E27FC236}">
                <a16:creationId xmlns:a16="http://schemas.microsoft.com/office/drawing/2014/main" id="{6C978553-9B08-DF1B-F78A-39A83ABD929C}"/>
              </a:ext>
            </a:extLst>
          </p:cNvPr>
          <p:cNvSpPr/>
          <p:nvPr/>
        </p:nvSpPr>
        <p:spPr bwMode="auto">
          <a:xfrm rot="10800000">
            <a:off x="6691877" y="3958913"/>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Isosceles Triangle 17">
            <a:extLst>
              <a:ext uri="{FF2B5EF4-FFF2-40B4-BE49-F238E27FC236}">
                <a16:creationId xmlns:a16="http://schemas.microsoft.com/office/drawing/2014/main" id="{539647BE-4EE5-065E-8F38-3FF0E292BCFF}"/>
              </a:ext>
            </a:extLst>
          </p:cNvPr>
          <p:cNvSpPr/>
          <p:nvPr/>
        </p:nvSpPr>
        <p:spPr bwMode="auto">
          <a:xfrm rot="10800000">
            <a:off x="6384580" y="3958913"/>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Isosceles Triangle 17">
            <a:extLst>
              <a:ext uri="{FF2B5EF4-FFF2-40B4-BE49-F238E27FC236}">
                <a16:creationId xmlns:a16="http://schemas.microsoft.com/office/drawing/2014/main" id="{1C2F9741-3F54-8899-E874-36A208D1197C}"/>
              </a:ext>
            </a:extLst>
          </p:cNvPr>
          <p:cNvSpPr/>
          <p:nvPr/>
        </p:nvSpPr>
        <p:spPr bwMode="auto">
          <a:xfrm rot="10800000">
            <a:off x="6070921" y="3950402"/>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Isosceles Triangle 17">
            <a:extLst>
              <a:ext uri="{FF2B5EF4-FFF2-40B4-BE49-F238E27FC236}">
                <a16:creationId xmlns:a16="http://schemas.microsoft.com/office/drawing/2014/main" id="{0C34D2CE-242B-8969-CD3D-FD2CEAABC057}"/>
              </a:ext>
            </a:extLst>
          </p:cNvPr>
          <p:cNvSpPr/>
          <p:nvPr/>
        </p:nvSpPr>
        <p:spPr bwMode="auto">
          <a:xfrm rot="10800000">
            <a:off x="5755914" y="3950401"/>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Isosceles Triangle 17">
            <a:extLst>
              <a:ext uri="{FF2B5EF4-FFF2-40B4-BE49-F238E27FC236}">
                <a16:creationId xmlns:a16="http://schemas.microsoft.com/office/drawing/2014/main" id="{10E28653-401E-637D-C314-75744FB44B56}"/>
              </a:ext>
            </a:extLst>
          </p:cNvPr>
          <p:cNvSpPr/>
          <p:nvPr/>
        </p:nvSpPr>
        <p:spPr bwMode="auto">
          <a:xfrm rot="10800000">
            <a:off x="5449350" y="3946023"/>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Isosceles Triangle 17">
            <a:extLst>
              <a:ext uri="{FF2B5EF4-FFF2-40B4-BE49-F238E27FC236}">
                <a16:creationId xmlns:a16="http://schemas.microsoft.com/office/drawing/2014/main" id="{1D3957AF-D164-A86E-BC07-41AE9CDDF564}"/>
              </a:ext>
            </a:extLst>
          </p:cNvPr>
          <p:cNvSpPr/>
          <p:nvPr/>
        </p:nvSpPr>
        <p:spPr bwMode="auto">
          <a:xfrm rot="10800000">
            <a:off x="5146731" y="3929347"/>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Isosceles Triangle 17">
            <a:extLst>
              <a:ext uri="{FF2B5EF4-FFF2-40B4-BE49-F238E27FC236}">
                <a16:creationId xmlns:a16="http://schemas.microsoft.com/office/drawing/2014/main" id="{7FBA6ADB-41E8-4E1B-248E-69C638B3626F}"/>
              </a:ext>
            </a:extLst>
          </p:cNvPr>
          <p:cNvSpPr/>
          <p:nvPr/>
        </p:nvSpPr>
        <p:spPr bwMode="auto">
          <a:xfrm rot="10800000">
            <a:off x="4814449" y="3916939"/>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Isosceles Triangle 17">
            <a:extLst>
              <a:ext uri="{FF2B5EF4-FFF2-40B4-BE49-F238E27FC236}">
                <a16:creationId xmlns:a16="http://schemas.microsoft.com/office/drawing/2014/main" id="{47885E75-6BFD-4C86-33C2-1AC4C83AC91E}"/>
              </a:ext>
            </a:extLst>
          </p:cNvPr>
          <p:cNvSpPr/>
          <p:nvPr/>
        </p:nvSpPr>
        <p:spPr bwMode="auto">
          <a:xfrm rot="10800000">
            <a:off x="4514746" y="3885703"/>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Isosceles Triangle 17">
            <a:extLst>
              <a:ext uri="{FF2B5EF4-FFF2-40B4-BE49-F238E27FC236}">
                <a16:creationId xmlns:a16="http://schemas.microsoft.com/office/drawing/2014/main" id="{C0A8A472-3BA3-6EB0-0661-B84BF9EFFAFD}"/>
              </a:ext>
            </a:extLst>
          </p:cNvPr>
          <p:cNvSpPr/>
          <p:nvPr/>
        </p:nvSpPr>
        <p:spPr bwMode="auto">
          <a:xfrm rot="10800000">
            <a:off x="4211960" y="3865623"/>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Isosceles Triangle 17">
            <a:extLst>
              <a:ext uri="{FF2B5EF4-FFF2-40B4-BE49-F238E27FC236}">
                <a16:creationId xmlns:a16="http://schemas.microsoft.com/office/drawing/2014/main" id="{C5EAD00A-A3F2-C046-2C49-B95E3008FF82}"/>
              </a:ext>
            </a:extLst>
          </p:cNvPr>
          <p:cNvSpPr/>
          <p:nvPr/>
        </p:nvSpPr>
        <p:spPr bwMode="auto">
          <a:xfrm rot="10800000">
            <a:off x="3892259" y="3846304"/>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Isosceles Triangle 17">
            <a:extLst>
              <a:ext uri="{FF2B5EF4-FFF2-40B4-BE49-F238E27FC236}">
                <a16:creationId xmlns:a16="http://schemas.microsoft.com/office/drawing/2014/main" id="{0CE32735-05A2-CEA3-809B-D9F006E10A3B}"/>
              </a:ext>
            </a:extLst>
          </p:cNvPr>
          <p:cNvSpPr/>
          <p:nvPr/>
        </p:nvSpPr>
        <p:spPr bwMode="auto">
          <a:xfrm rot="10800000">
            <a:off x="1734953" y="3683794"/>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Isosceles Triangle 17">
            <a:extLst>
              <a:ext uri="{FF2B5EF4-FFF2-40B4-BE49-F238E27FC236}">
                <a16:creationId xmlns:a16="http://schemas.microsoft.com/office/drawing/2014/main" id="{92FFFB39-14B3-88BE-B143-55698E303A54}"/>
              </a:ext>
            </a:extLst>
          </p:cNvPr>
          <p:cNvSpPr/>
          <p:nvPr/>
        </p:nvSpPr>
        <p:spPr bwMode="auto">
          <a:xfrm rot="10800000">
            <a:off x="2038841" y="3714252"/>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Isosceles Triangle 17">
            <a:extLst>
              <a:ext uri="{FF2B5EF4-FFF2-40B4-BE49-F238E27FC236}">
                <a16:creationId xmlns:a16="http://schemas.microsoft.com/office/drawing/2014/main" id="{C3381841-4944-7A69-936E-6C9B8A340678}"/>
              </a:ext>
            </a:extLst>
          </p:cNvPr>
          <p:cNvSpPr/>
          <p:nvPr/>
        </p:nvSpPr>
        <p:spPr bwMode="auto">
          <a:xfrm rot="10800000">
            <a:off x="2349693" y="3714253"/>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Isosceles Triangle 17">
            <a:extLst>
              <a:ext uri="{FF2B5EF4-FFF2-40B4-BE49-F238E27FC236}">
                <a16:creationId xmlns:a16="http://schemas.microsoft.com/office/drawing/2014/main" id="{2EE70B21-59BC-5741-E034-4D2E73A249AD}"/>
              </a:ext>
            </a:extLst>
          </p:cNvPr>
          <p:cNvSpPr/>
          <p:nvPr/>
        </p:nvSpPr>
        <p:spPr bwMode="auto">
          <a:xfrm rot="10800000">
            <a:off x="2660544" y="3749262"/>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Isosceles Triangle 17">
            <a:extLst>
              <a:ext uri="{FF2B5EF4-FFF2-40B4-BE49-F238E27FC236}">
                <a16:creationId xmlns:a16="http://schemas.microsoft.com/office/drawing/2014/main" id="{5E116444-27B9-FFB8-4E70-FCCC80C4EBC7}"/>
              </a:ext>
            </a:extLst>
          </p:cNvPr>
          <p:cNvSpPr/>
          <p:nvPr/>
        </p:nvSpPr>
        <p:spPr bwMode="auto">
          <a:xfrm rot="10800000">
            <a:off x="2963050" y="3756029"/>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Isosceles Triangle 17">
            <a:extLst>
              <a:ext uri="{FF2B5EF4-FFF2-40B4-BE49-F238E27FC236}">
                <a16:creationId xmlns:a16="http://schemas.microsoft.com/office/drawing/2014/main" id="{EE70174F-3B29-9241-0F78-FAD8B881E0E9}"/>
              </a:ext>
            </a:extLst>
          </p:cNvPr>
          <p:cNvSpPr/>
          <p:nvPr/>
        </p:nvSpPr>
        <p:spPr bwMode="auto">
          <a:xfrm rot="10800000">
            <a:off x="3278901" y="3775100"/>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Isosceles Triangle 17">
            <a:extLst>
              <a:ext uri="{FF2B5EF4-FFF2-40B4-BE49-F238E27FC236}">
                <a16:creationId xmlns:a16="http://schemas.microsoft.com/office/drawing/2014/main" id="{769F0028-47AE-4F51-2044-B5B0B505FA75}"/>
              </a:ext>
            </a:extLst>
          </p:cNvPr>
          <p:cNvSpPr/>
          <p:nvPr/>
        </p:nvSpPr>
        <p:spPr bwMode="auto">
          <a:xfrm rot="10800000">
            <a:off x="3588243" y="3812243"/>
            <a:ext cx="154480" cy="127447"/>
          </a:xfrm>
          <a:prstGeom prst="triangl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432677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DD32B-9FB0-47B5-A4BB-DAA7780E9DA1}"/>
              </a:ext>
            </a:extLst>
          </p:cNvPr>
          <p:cNvSpPr>
            <a:spLocks noGrp="1"/>
          </p:cNvSpPr>
          <p:nvPr>
            <p:ph type="title"/>
          </p:nvPr>
        </p:nvSpPr>
        <p:spPr/>
        <p:txBody>
          <a:bodyPr/>
          <a:lstStyle/>
          <a:p>
            <a:r>
              <a:rPr lang="en-US" dirty="0">
                <a:ea typeface="Times New Roman" panose="02020603050405020304" pitchFamily="18" charset="0"/>
              </a:rPr>
              <a:t>Cervical Cancer: US Incidence </a:t>
            </a:r>
            <a:br>
              <a:rPr lang="en-US" dirty="0">
                <a:ea typeface="Times New Roman" panose="02020603050405020304" pitchFamily="18" charset="0"/>
              </a:rPr>
            </a:br>
            <a:r>
              <a:rPr lang="en-US" dirty="0">
                <a:ea typeface="Times New Roman" panose="02020603050405020304" pitchFamily="18" charset="0"/>
              </a:rPr>
              <a:t>and Mortality Rates by Race </a:t>
            </a:r>
            <a:endParaRPr lang="en-US" dirty="0"/>
          </a:p>
        </p:txBody>
      </p:sp>
      <p:sp>
        <p:nvSpPr>
          <p:cNvPr id="3" name="Content Placeholder 2">
            <a:extLst>
              <a:ext uri="{FF2B5EF4-FFF2-40B4-BE49-F238E27FC236}">
                <a16:creationId xmlns:a16="http://schemas.microsoft.com/office/drawing/2014/main" id="{4C395B68-9055-4E56-A16B-76C8F3046240}"/>
              </a:ext>
            </a:extLst>
          </p:cNvPr>
          <p:cNvSpPr>
            <a:spLocks noGrp="1"/>
          </p:cNvSpPr>
          <p:nvPr>
            <p:ph idx="1"/>
          </p:nvPr>
        </p:nvSpPr>
        <p:spPr>
          <a:xfrm>
            <a:off x="604675" y="4074329"/>
            <a:ext cx="10877529" cy="1964712"/>
          </a:xfrm>
        </p:spPr>
        <p:txBody>
          <a:bodyPr/>
          <a:lstStyle/>
          <a:p>
            <a:r>
              <a:rPr lang="en-US" sz="2800" dirty="0">
                <a:effectLst/>
                <a:ea typeface="Times New Roman" panose="02020603050405020304" pitchFamily="18" charset="0"/>
              </a:rPr>
              <a:t>Black and Hispanic/Latin descent women have a higher incidence of cervical cancer and worse mortality compared with White women</a:t>
            </a:r>
            <a:endParaRPr lang="en-US" sz="2800" dirty="0"/>
          </a:p>
        </p:txBody>
      </p:sp>
      <p:sp>
        <p:nvSpPr>
          <p:cNvPr id="7" name="TextBox 6">
            <a:extLst>
              <a:ext uri="{FF2B5EF4-FFF2-40B4-BE49-F238E27FC236}">
                <a16:creationId xmlns:a16="http://schemas.microsoft.com/office/drawing/2014/main" id="{44AC9F43-DC9B-4BA6-BD6A-C0D2A288BD5C}"/>
              </a:ext>
            </a:extLst>
          </p:cNvPr>
          <p:cNvSpPr txBox="1"/>
          <p:nvPr/>
        </p:nvSpPr>
        <p:spPr bwMode="auto">
          <a:xfrm>
            <a:off x="439974" y="6382169"/>
            <a:ext cx="943763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www.kff.org/other/state-indicator/cervical-cancer-rate-by-re</a:t>
            </a:r>
          </a:p>
        </p:txBody>
      </p:sp>
      <p:graphicFrame>
        <p:nvGraphicFramePr>
          <p:cNvPr id="24" name="Table 12">
            <a:extLst>
              <a:ext uri="{FF2B5EF4-FFF2-40B4-BE49-F238E27FC236}">
                <a16:creationId xmlns:a16="http://schemas.microsoft.com/office/drawing/2014/main" id="{44AB3619-2F01-4ECA-88D4-00D83D6A787A}"/>
              </a:ext>
            </a:extLst>
          </p:cNvPr>
          <p:cNvGraphicFramePr>
            <a:graphicFrameLocks noGrp="1"/>
          </p:cNvGraphicFramePr>
          <p:nvPr>
            <p:extLst>
              <p:ext uri="{D42A27DB-BD31-4B8C-83A1-F6EECF244321}">
                <p14:modId xmlns:p14="http://schemas.microsoft.com/office/powerpoint/2010/main" val="1014044101"/>
              </p:ext>
            </p:extLst>
          </p:nvPr>
        </p:nvGraphicFramePr>
        <p:xfrm>
          <a:off x="719138" y="1603685"/>
          <a:ext cx="10763251" cy="1437126"/>
        </p:xfrm>
        <a:graphic>
          <a:graphicData uri="http://schemas.openxmlformats.org/drawingml/2006/table">
            <a:tbl>
              <a:tblPr firstRow="1" bandRow="1">
                <a:effectLst/>
                <a:tableStyleId>{6E25E649-3F16-4E02-A733-19D2CDBF48F0}</a:tableStyleId>
              </a:tblPr>
              <a:tblGrid>
                <a:gridCol w="2509086">
                  <a:extLst>
                    <a:ext uri="{9D8B030D-6E8A-4147-A177-3AD203B41FA5}">
                      <a16:colId xmlns:a16="http://schemas.microsoft.com/office/drawing/2014/main" val="3683902491"/>
                    </a:ext>
                  </a:extLst>
                </a:gridCol>
                <a:gridCol w="1650833">
                  <a:extLst>
                    <a:ext uri="{9D8B030D-6E8A-4147-A177-3AD203B41FA5}">
                      <a16:colId xmlns:a16="http://schemas.microsoft.com/office/drawing/2014/main" val="1571798393"/>
                    </a:ext>
                  </a:extLst>
                </a:gridCol>
                <a:gridCol w="1650833">
                  <a:extLst>
                    <a:ext uri="{9D8B030D-6E8A-4147-A177-3AD203B41FA5}">
                      <a16:colId xmlns:a16="http://schemas.microsoft.com/office/drawing/2014/main" val="3044392266"/>
                    </a:ext>
                  </a:extLst>
                </a:gridCol>
                <a:gridCol w="1650833">
                  <a:extLst>
                    <a:ext uri="{9D8B030D-6E8A-4147-A177-3AD203B41FA5}">
                      <a16:colId xmlns:a16="http://schemas.microsoft.com/office/drawing/2014/main" val="2381808222"/>
                    </a:ext>
                  </a:extLst>
                </a:gridCol>
                <a:gridCol w="1650833">
                  <a:extLst>
                    <a:ext uri="{9D8B030D-6E8A-4147-A177-3AD203B41FA5}">
                      <a16:colId xmlns:a16="http://schemas.microsoft.com/office/drawing/2014/main" val="2423457529"/>
                    </a:ext>
                  </a:extLst>
                </a:gridCol>
                <a:gridCol w="1650833">
                  <a:extLst>
                    <a:ext uri="{9D8B030D-6E8A-4147-A177-3AD203B41FA5}">
                      <a16:colId xmlns:a16="http://schemas.microsoft.com/office/drawing/2014/main" val="4032582609"/>
                    </a:ext>
                  </a:extLst>
                </a:gridCol>
              </a:tblGrid>
              <a:tr h="291619">
                <a:tc>
                  <a:txBody>
                    <a:bodyPr/>
                    <a:lstStyle/>
                    <a:p>
                      <a:pPr algn="ctr"/>
                      <a:r>
                        <a:rPr lang="en-US" sz="2000" dirty="0">
                          <a:latin typeface="Calibri" panose="020F0502020204030204" pitchFamily="34" charset="0"/>
                          <a:cs typeface="Calibri" panose="020F0502020204030204" pitchFamily="34" charset="0"/>
                        </a:rPr>
                        <a:t>Rate per </a:t>
                      </a:r>
                      <a:br>
                        <a:rPr lang="en-US" sz="2000" dirty="0">
                          <a:latin typeface="Calibri" panose="020F0502020204030204" pitchFamily="34" charset="0"/>
                          <a:cs typeface="Calibri" panose="020F0502020204030204" pitchFamily="34" charset="0"/>
                        </a:rPr>
                      </a:br>
                      <a:r>
                        <a:rPr lang="en-US" sz="2000" dirty="0">
                          <a:latin typeface="Calibri" panose="020F0502020204030204" pitchFamily="34" charset="0"/>
                          <a:cs typeface="Calibri" panose="020F0502020204030204" pitchFamily="34" charset="0"/>
                        </a:rPr>
                        <a:t>100,000 Women</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latin typeface="Calibri" panose="020F0502020204030204" pitchFamily="34" charset="0"/>
                          <a:cs typeface="Calibri" panose="020F0502020204030204" pitchFamily="34" charset="0"/>
                        </a:rPr>
                        <a:t>Overall</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latin typeface="Calibri" panose="020F0502020204030204" pitchFamily="34" charset="0"/>
                          <a:cs typeface="Calibri" panose="020F0502020204030204" pitchFamily="34" charset="0"/>
                        </a:rPr>
                        <a:t>White</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latin typeface="Calibri" panose="020F0502020204030204" pitchFamily="34" charset="0"/>
                          <a:cs typeface="Calibri" panose="020F0502020204030204" pitchFamily="34" charset="0"/>
                        </a:rPr>
                        <a:t>Black</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latin typeface="Calibri" panose="020F0502020204030204" pitchFamily="34" charset="0"/>
                          <a:cs typeface="Calibri" panose="020F0502020204030204" pitchFamily="34" charset="0"/>
                        </a:rPr>
                        <a:t>Hispanic/ Latin Descent</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latin typeface="Calibri" panose="020F0502020204030204" pitchFamily="34" charset="0"/>
                          <a:cs typeface="Calibri" panose="020F0502020204030204" pitchFamily="34" charset="0"/>
                        </a:rPr>
                        <a:t>Other</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986540223"/>
                  </a:ext>
                </a:extLst>
              </a:tr>
              <a:tr h="158981">
                <a:tc>
                  <a:txBody>
                    <a:bodyPr/>
                    <a:lstStyle/>
                    <a:p>
                      <a:pPr algn="l"/>
                      <a:r>
                        <a:rPr lang="en-US" sz="2000" b="0" dirty="0">
                          <a:solidFill>
                            <a:schemeClr val="bg1"/>
                          </a:solidFill>
                          <a:latin typeface="Calibri" panose="020F0502020204030204" pitchFamily="34" charset="0"/>
                          <a:cs typeface="Calibri" panose="020F0502020204030204" pitchFamily="34" charset="0"/>
                        </a:rPr>
                        <a:t>Incidence*</a:t>
                      </a:r>
                      <a:endParaRPr lang="en-US" sz="2000" b="0" baseline="30000" dirty="0">
                        <a:solidFill>
                          <a:schemeClr val="bg1"/>
                        </a:solidFill>
                        <a:latin typeface="Calibri" panose="020F0502020204030204" pitchFamily="34" charset="0"/>
                        <a:cs typeface="Calibri" panose="020F0502020204030204" pitchFamily="34" charset="0"/>
                      </a:endParaRP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b="0" i="0" dirty="0">
                          <a:solidFill>
                            <a:schemeClr val="bg1"/>
                          </a:solidFill>
                          <a:latin typeface="Calibri" panose="020F0502020204030204" pitchFamily="34" charset="0"/>
                          <a:cs typeface="Calibri" panose="020F0502020204030204" pitchFamily="34" charset="0"/>
                        </a:rPr>
                        <a:t>7.5</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b="0" i="0" dirty="0">
                          <a:solidFill>
                            <a:schemeClr val="bg1"/>
                          </a:solidFill>
                          <a:latin typeface="Calibri" panose="020F0502020204030204" pitchFamily="34" charset="0"/>
                          <a:cs typeface="Calibri" panose="020F0502020204030204" pitchFamily="34" charset="0"/>
                        </a:rPr>
                        <a:t>7.0</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b="0" i="0" kern="1200" dirty="0">
                          <a:solidFill>
                            <a:schemeClr val="bg1"/>
                          </a:solidFill>
                          <a:latin typeface="Calibri" panose="020F0502020204030204" pitchFamily="34" charset="0"/>
                          <a:ea typeface="+mn-ea"/>
                          <a:cs typeface="Calibri" panose="020F0502020204030204" pitchFamily="34" charset="0"/>
                        </a:rPr>
                        <a:t>8.6</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b="0" i="0" kern="1200" dirty="0">
                          <a:solidFill>
                            <a:schemeClr val="bg1"/>
                          </a:solidFill>
                          <a:latin typeface="Calibri" panose="020F0502020204030204" pitchFamily="34" charset="0"/>
                          <a:ea typeface="+mn-ea"/>
                          <a:cs typeface="Calibri" panose="020F0502020204030204" pitchFamily="34" charset="0"/>
                        </a:rPr>
                        <a:t>9.3</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b="0" i="0" kern="1200" dirty="0">
                          <a:solidFill>
                            <a:schemeClr val="bg1"/>
                          </a:solidFill>
                          <a:latin typeface="Calibri" panose="020F0502020204030204" pitchFamily="34" charset="0"/>
                          <a:ea typeface="+mn-ea"/>
                          <a:cs typeface="Calibri" panose="020F0502020204030204" pitchFamily="34" charset="0"/>
                        </a:rPr>
                        <a:t>--</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47238429"/>
                  </a:ext>
                </a:extLst>
              </a:tr>
              <a:tr h="158981">
                <a:tc>
                  <a:txBody>
                    <a:bodyPr/>
                    <a:lstStyle/>
                    <a:p>
                      <a:pPr algn="l"/>
                      <a:r>
                        <a:rPr lang="en-US" sz="2000" b="0" dirty="0">
                          <a:solidFill>
                            <a:schemeClr val="bg1"/>
                          </a:solidFill>
                          <a:latin typeface="Calibri" panose="020F0502020204030204" pitchFamily="34" charset="0"/>
                          <a:cs typeface="Calibri" panose="020F0502020204030204" pitchFamily="34" charset="0"/>
                        </a:rPr>
                        <a:t>Mortality</a:t>
                      </a:r>
                      <a:r>
                        <a:rPr lang="en-US" sz="2000" b="0" baseline="30000" dirty="0">
                          <a:solidFill>
                            <a:schemeClr val="bg1"/>
                          </a:solidFill>
                          <a:latin typeface="Calibri" panose="020F0502020204030204" pitchFamily="34" charset="0"/>
                          <a:cs typeface="Calibri" panose="020F0502020204030204" pitchFamily="34" charset="0"/>
                        </a:rPr>
                        <a:t>†</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2.2</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2.1</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3.2</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2.4</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b="0" dirty="0">
                          <a:solidFill>
                            <a:schemeClr val="bg1"/>
                          </a:solidFill>
                          <a:latin typeface="Calibri" panose="020F0502020204030204" pitchFamily="34" charset="0"/>
                          <a:cs typeface="Calibri" panose="020F0502020204030204" pitchFamily="34" charset="0"/>
                        </a:rPr>
                        <a:t>1.8</a:t>
                      </a:r>
                      <a:r>
                        <a:rPr lang="en-US" sz="2000" b="0" baseline="30000" dirty="0">
                          <a:solidFill>
                            <a:schemeClr val="bg1"/>
                          </a:solidFill>
                          <a:latin typeface="Calibri" panose="020F0502020204030204" pitchFamily="34" charset="0"/>
                          <a:cs typeface="Calibri" panose="020F0502020204030204" pitchFamily="34" charset="0"/>
                        </a:rPr>
                        <a:t>‡</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5305844"/>
                  </a:ext>
                </a:extLst>
              </a:tr>
            </a:tbl>
          </a:graphicData>
        </a:graphic>
      </p:graphicFrame>
      <p:sp>
        <p:nvSpPr>
          <p:cNvPr id="8" name="TextBox 7">
            <a:extLst>
              <a:ext uri="{FF2B5EF4-FFF2-40B4-BE49-F238E27FC236}">
                <a16:creationId xmlns:a16="http://schemas.microsoft.com/office/drawing/2014/main" id="{B4C3902B-6F6A-49DD-8BC6-FCF6F39C047C}"/>
              </a:ext>
            </a:extLst>
          </p:cNvPr>
          <p:cNvSpPr txBox="1"/>
          <p:nvPr/>
        </p:nvSpPr>
        <p:spPr bwMode="auto">
          <a:xfrm>
            <a:off x="719138" y="3105834"/>
            <a:ext cx="106213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*Based on data recorded in 2018. </a:t>
            </a:r>
            <a:r>
              <a:rPr lang="en-US" b="0" baseline="30000" dirty="0">
                <a:solidFill>
                  <a:schemeClr val="bg1"/>
                </a:solidFill>
                <a:latin typeface="Calibri" panose="020F0502020204030204" pitchFamily="34" charset="0"/>
                <a:cs typeface="Calibri" panose="020F0502020204030204" pitchFamily="34" charset="0"/>
              </a:rPr>
              <a:t>†</a:t>
            </a:r>
            <a:r>
              <a:rPr lang="en-US" b="0" dirty="0">
                <a:solidFill>
                  <a:schemeClr val="bg1"/>
                </a:solidFill>
                <a:latin typeface="Calibri" panose="020F0502020204030204" pitchFamily="34" charset="0"/>
                <a:cs typeface="Calibri" panose="020F0502020204030204" pitchFamily="34" charset="0"/>
              </a:rPr>
              <a:t>Based on data recorded in 2020. </a:t>
            </a:r>
            <a:br>
              <a:rPr lang="en-US" b="0" dirty="0">
                <a:solidFill>
                  <a:schemeClr val="bg1"/>
                </a:solidFill>
                <a:latin typeface="Calibri" panose="020F0502020204030204" pitchFamily="34" charset="0"/>
                <a:cs typeface="Calibri" panose="020F0502020204030204" pitchFamily="34" charset="0"/>
              </a:rPr>
            </a:br>
            <a:r>
              <a:rPr lang="en-US" b="0" baseline="30000" dirty="0">
                <a:solidFill>
                  <a:schemeClr val="bg1"/>
                </a:solidFill>
                <a:latin typeface="Calibri" panose="020F0502020204030204" pitchFamily="34" charset="0"/>
                <a:cs typeface="Calibri" panose="020F0502020204030204" pitchFamily="34" charset="0"/>
              </a:rPr>
              <a:t>‡</a:t>
            </a:r>
            <a:r>
              <a:rPr lang="en-US" b="0" dirty="0">
                <a:solidFill>
                  <a:schemeClr val="bg1"/>
                </a:solidFill>
                <a:latin typeface="Calibri" panose="020F0502020204030204" pitchFamily="34" charset="0"/>
                <a:cs typeface="Calibri" panose="020F0502020204030204" pitchFamily="34" charset="0"/>
              </a:rPr>
              <a:t>Reflects death rates for American Indian/Alaska Native and Asian/Pacific Islander populations.</a:t>
            </a:r>
          </a:p>
        </p:txBody>
      </p:sp>
    </p:spTree>
    <p:extLst>
      <p:ext uri="{BB962C8B-B14F-4D97-AF65-F5344CB8AC3E}">
        <p14:creationId xmlns:p14="http://schemas.microsoft.com/office/powerpoint/2010/main" val="4223271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434D3DD-3F27-C4DE-F2C6-85A63E7A60A5}"/>
              </a:ext>
            </a:extLst>
          </p:cNvPr>
          <p:cNvSpPr>
            <a:spLocks noGrp="1"/>
          </p:cNvSpPr>
          <p:nvPr>
            <p:ph type="title"/>
          </p:nvPr>
        </p:nvSpPr>
        <p:spPr/>
        <p:txBody>
          <a:bodyPr/>
          <a:lstStyle/>
          <a:p>
            <a:r>
              <a:rPr lang="en-US" dirty="0"/>
              <a:t>Cervical Cancer: Incidence per 100,000 Women by State</a:t>
            </a:r>
          </a:p>
        </p:txBody>
      </p:sp>
      <p:sp>
        <p:nvSpPr>
          <p:cNvPr id="8" name="Text Box 11">
            <a:extLst>
              <a:ext uri="{FF2B5EF4-FFF2-40B4-BE49-F238E27FC236}">
                <a16:creationId xmlns:a16="http://schemas.microsoft.com/office/drawing/2014/main" id="{4DE49549-2FFB-FF56-9571-A0F50D5C8D48}"/>
              </a:ext>
            </a:extLst>
          </p:cNvPr>
          <p:cNvSpPr txBox="1">
            <a:spLocks noChangeArrowheads="1"/>
          </p:cNvSpPr>
          <p:nvPr/>
        </p:nvSpPr>
        <p:spPr bwMode="auto">
          <a:xfrm>
            <a:off x="414339" y="6361676"/>
            <a:ext cx="914529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457200" eaLnBrk="1" fontAlgn="auto" hangingPunct="1">
              <a:lnSpc>
                <a:spcPct val="100000"/>
              </a:lnSpc>
              <a:spcBef>
                <a:spcPct val="0"/>
              </a:spcBef>
              <a:spcAft>
                <a:spcPct val="0"/>
              </a:spcAft>
              <a:buClrTx/>
              <a:buNone/>
              <a:defRPr/>
            </a:pPr>
            <a:r>
              <a:rPr lang="da-DK" altLang="en-US" sz="1200" b="0" dirty="0">
                <a:solidFill>
                  <a:schemeClr val="bg2"/>
                </a:solidFill>
                <a:latin typeface="Calibri" panose="020F0502020204030204" pitchFamily="34" charset="0"/>
                <a:cs typeface="+mn-cs"/>
              </a:rPr>
              <a:t>kff.org/other/state-indicator/cervical-cancer-rate-by-re</a:t>
            </a:r>
            <a:endParaRPr kumimoji="0" lang="da-DK"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mn-cs"/>
            </a:endParaRPr>
          </a:p>
        </p:txBody>
      </p:sp>
      <p:sp>
        <p:nvSpPr>
          <p:cNvPr id="9" name="TextBox 8">
            <a:extLst>
              <a:ext uri="{FF2B5EF4-FFF2-40B4-BE49-F238E27FC236}">
                <a16:creationId xmlns:a16="http://schemas.microsoft.com/office/drawing/2014/main" id="{27BF1451-F748-F36E-7387-94E85F5397C9}"/>
              </a:ext>
            </a:extLst>
          </p:cNvPr>
          <p:cNvSpPr txBox="1"/>
          <p:nvPr/>
        </p:nvSpPr>
        <p:spPr bwMode="auto">
          <a:xfrm>
            <a:off x="7645625" y="1579567"/>
            <a:ext cx="3337695" cy="41088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Southern states have a disproportionately high incidence of cervical cancer</a:t>
            </a:r>
          </a:p>
          <a:p>
            <a:pPr marL="800100" lvl="1" indent="-342900">
              <a:spcBef>
                <a:spcPct val="50000"/>
              </a:spcBef>
              <a:buFont typeface="Arial" panose="020B0604020202020204" pitchFamily="34" charset="0"/>
              <a:buChar char="‒"/>
            </a:pPr>
            <a:r>
              <a:rPr lang="en-US" sz="2200" b="0" dirty="0">
                <a:solidFill>
                  <a:schemeClr val="bg1"/>
                </a:solidFill>
                <a:latin typeface="Calibri" panose="020F0502020204030204" pitchFamily="34" charset="0"/>
              </a:rPr>
              <a:t>West Virginia: 10.5</a:t>
            </a:r>
          </a:p>
          <a:p>
            <a:pPr marL="800100" lvl="1" indent="-342900">
              <a:spcBef>
                <a:spcPct val="50000"/>
              </a:spcBef>
              <a:buFont typeface="Arial" panose="020B0604020202020204" pitchFamily="34" charset="0"/>
              <a:buChar char="‒"/>
            </a:pPr>
            <a:r>
              <a:rPr lang="en-US" sz="2200" b="0" dirty="0">
                <a:solidFill>
                  <a:schemeClr val="bg1"/>
                </a:solidFill>
                <a:latin typeface="Calibri" panose="020F0502020204030204" pitchFamily="34" charset="0"/>
              </a:rPr>
              <a:t>Kentucky: 8.9</a:t>
            </a:r>
          </a:p>
          <a:p>
            <a:pPr marL="800100" lvl="1" indent="-342900">
              <a:spcBef>
                <a:spcPct val="50000"/>
              </a:spcBef>
              <a:buFont typeface="Arial" panose="020B0604020202020204" pitchFamily="34" charset="0"/>
              <a:buChar char="‒"/>
            </a:pPr>
            <a:r>
              <a:rPr lang="en-US" sz="2200" b="0" dirty="0">
                <a:solidFill>
                  <a:schemeClr val="bg1"/>
                </a:solidFill>
                <a:latin typeface="Calibri" panose="020F0502020204030204" pitchFamily="34" charset="0"/>
              </a:rPr>
              <a:t>Alabama: 8.3</a:t>
            </a:r>
          </a:p>
          <a:p>
            <a:pPr marL="800100" lvl="1" indent="-342900">
              <a:spcBef>
                <a:spcPct val="50000"/>
              </a:spcBef>
              <a:buFont typeface="Arial" panose="020B0604020202020204" pitchFamily="34" charset="0"/>
              <a:buChar char="‒"/>
            </a:pPr>
            <a:r>
              <a:rPr lang="en-US" sz="2200" b="0" dirty="0">
                <a:solidFill>
                  <a:schemeClr val="bg1"/>
                </a:solidFill>
                <a:latin typeface="Calibri" panose="020F0502020204030204" pitchFamily="34" charset="0"/>
              </a:rPr>
              <a:t>Louisiana: 9.5</a:t>
            </a:r>
          </a:p>
          <a:p>
            <a:pPr marL="800100" lvl="1" indent="-342900">
              <a:spcBef>
                <a:spcPct val="50000"/>
              </a:spcBef>
              <a:buFont typeface="Arial" panose="020B0604020202020204" pitchFamily="34" charset="0"/>
              <a:buChar char="‒"/>
            </a:pPr>
            <a:r>
              <a:rPr lang="en-US" sz="2200" b="0" dirty="0">
                <a:solidFill>
                  <a:schemeClr val="bg1"/>
                </a:solidFill>
                <a:latin typeface="Calibri" panose="020F0502020204030204" pitchFamily="34" charset="0"/>
              </a:rPr>
              <a:t>Mississippi: 8.7</a:t>
            </a:r>
          </a:p>
        </p:txBody>
      </p:sp>
      <p:sp>
        <p:nvSpPr>
          <p:cNvPr id="2" name="Freeform 6">
            <a:extLst>
              <a:ext uri="{FF2B5EF4-FFF2-40B4-BE49-F238E27FC236}">
                <a16:creationId xmlns:a16="http://schemas.microsoft.com/office/drawing/2014/main" id="{B57C8E44-011E-94BB-1235-12B3C07D47EA}"/>
              </a:ext>
            </a:extLst>
          </p:cNvPr>
          <p:cNvSpPr>
            <a:spLocks/>
          </p:cNvSpPr>
          <p:nvPr/>
        </p:nvSpPr>
        <p:spPr bwMode="auto">
          <a:xfrm>
            <a:off x="1276525" y="4435529"/>
            <a:ext cx="705428" cy="693883"/>
          </a:xfrm>
          <a:custGeom>
            <a:avLst/>
            <a:gdLst>
              <a:gd name="T0" fmla="*/ 727 w 797"/>
              <a:gd name="T1" fmla="*/ 693 h 784"/>
              <a:gd name="T2" fmla="*/ 716 w 797"/>
              <a:gd name="T3" fmla="*/ 650 h 784"/>
              <a:gd name="T4" fmla="*/ 696 w 797"/>
              <a:gd name="T5" fmla="*/ 629 h 784"/>
              <a:gd name="T6" fmla="*/ 655 w 797"/>
              <a:gd name="T7" fmla="*/ 589 h 784"/>
              <a:gd name="T8" fmla="*/ 615 w 797"/>
              <a:gd name="T9" fmla="*/ 607 h 784"/>
              <a:gd name="T10" fmla="*/ 576 w 797"/>
              <a:gd name="T11" fmla="*/ 571 h 784"/>
              <a:gd name="T12" fmla="*/ 565 w 797"/>
              <a:gd name="T13" fmla="*/ 556 h 784"/>
              <a:gd name="T14" fmla="*/ 562 w 797"/>
              <a:gd name="T15" fmla="*/ 103 h 784"/>
              <a:gd name="T16" fmla="*/ 481 w 797"/>
              <a:gd name="T17" fmla="*/ 85 h 784"/>
              <a:gd name="T18" fmla="*/ 369 w 797"/>
              <a:gd name="T19" fmla="*/ 39 h 784"/>
              <a:gd name="T20" fmla="*/ 361 w 797"/>
              <a:gd name="T21" fmla="*/ 0 h 784"/>
              <a:gd name="T22" fmla="*/ 313 w 797"/>
              <a:gd name="T23" fmla="*/ 6 h 784"/>
              <a:gd name="T24" fmla="*/ 288 w 797"/>
              <a:gd name="T25" fmla="*/ 9 h 784"/>
              <a:gd name="T26" fmla="*/ 263 w 797"/>
              <a:gd name="T27" fmla="*/ 12 h 784"/>
              <a:gd name="T28" fmla="*/ 243 w 797"/>
              <a:gd name="T29" fmla="*/ 12 h 784"/>
              <a:gd name="T30" fmla="*/ 204 w 797"/>
              <a:gd name="T31" fmla="*/ 55 h 784"/>
              <a:gd name="T32" fmla="*/ 173 w 797"/>
              <a:gd name="T33" fmla="*/ 51 h 784"/>
              <a:gd name="T34" fmla="*/ 182 w 797"/>
              <a:gd name="T35" fmla="*/ 124 h 784"/>
              <a:gd name="T36" fmla="*/ 198 w 797"/>
              <a:gd name="T37" fmla="*/ 161 h 784"/>
              <a:gd name="T38" fmla="*/ 120 w 797"/>
              <a:gd name="T39" fmla="*/ 146 h 784"/>
              <a:gd name="T40" fmla="*/ 98 w 797"/>
              <a:gd name="T41" fmla="*/ 176 h 784"/>
              <a:gd name="T42" fmla="*/ 89 w 797"/>
              <a:gd name="T43" fmla="*/ 225 h 784"/>
              <a:gd name="T44" fmla="*/ 112 w 797"/>
              <a:gd name="T45" fmla="*/ 234 h 784"/>
              <a:gd name="T46" fmla="*/ 162 w 797"/>
              <a:gd name="T47" fmla="*/ 246 h 784"/>
              <a:gd name="T48" fmla="*/ 196 w 797"/>
              <a:gd name="T49" fmla="*/ 255 h 784"/>
              <a:gd name="T50" fmla="*/ 142 w 797"/>
              <a:gd name="T51" fmla="*/ 319 h 784"/>
              <a:gd name="T52" fmla="*/ 81 w 797"/>
              <a:gd name="T53" fmla="*/ 340 h 784"/>
              <a:gd name="T54" fmla="*/ 42 w 797"/>
              <a:gd name="T55" fmla="*/ 343 h 784"/>
              <a:gd name="T56" fmla="*/ 30 w 797"/>
              <a:gd name="T57" fmla="*/ 395 h 784"/>
              <a:gd name="T58" fmla="*/ 53 w 797"/>
              <a:gd name="T59" fmla="*/ 459 h 784"/>
              <a:gd name="T60" fmla="*/ 95 w 797"/>
              <a:gd name="T61" fmla="*/ 477 h 784"/>
              <a:gd name="T62" fmla="*/ 81 w 797"/>
              <a:gd name="T63" fmla="*/ 501 h 784"/>
              <a:gd name="T64" fmla="*/ 120 w 797"/>
              <a:gd name="T65" fmla="*/ 556 h 784"/>
              <a:gd name="T66" fmla="*/ 173 w 797"/>
              <a:gd name="T67" fmla="*/ 553 h 784"/>
              <a:gd name="T68" fmla="*/ 145 w 797"/>
              <a:gd name="T69" fmla="*/ 592 h 784"/>
              <a:gd name="T70" fmla="*/ 114 w 797"/>
              <a:gd name="T71" fmla="*/ 626 h 784"/>
              <a:gd name="T72" fmla="*/ 58 w 797"/>
              <a:gd name="T73" fmla="*/ 638 h 784"/>
              <a:gd name="T74" fmla="*/ 0 w 797"/>
              <a:gd name="T75" fmla="*/ 668 h 784"/>
              <a:gd name="T76" fmla="*/ 67 w 797"/>
              <a:gd name="T77" fmla="*/ 668 h 784"/>
              <a:gd name="T78" fmla="*/ 95 w 797"/>
              <a:gd name="T79" fmla="*/ 668 h 784"/>
              <a:gd name="T80" fmla="*/ 156 w 797"/>
              <a:gd name="T81" fmla="*/ 626 h 784"/>
              <a:gd name="T82" fmla="*/ 229 w 797"/>
              <a:gd name="T83" fmla="*/ 586 h 784"/>
              <a:gd name="T84" fmla="*/ 251 w 797"/>
              <a:gd name="T85" fmla="*/ 571 h 784"/>
              <a:gd name="T86" fmla="*/ 257 w 797"/>
              <a:gd name="T87" fmla="*/ 528 h 784"/>
              <a:gd name="T88" fmla="*/ 285 w 797"/>
              <a:gd name="T89" fmla="*/ 501 h 784"/>
              <a:gd name="T90" fmla="*/ 355 w 797"/>
              <a:gd name="T91" fmla="*/ 489 h 784"/>
              <a:gd name="T92" fmla="*/ 344 w 797"/>
              <a:gd name="T93" fmla="*/ 495 h 784"/>
              <a:gd name="T94" fmla="*/ 305 w 797"/>
              <a:gd name="T95" fmla="*/ 510 h 784"/>
              <a:gd name="T96" fmla="*/ 293 w 797"/>
              <a:gd name="T97" fmla="*/ 532 h 784"/>
              <a:gd name="T98" fmla="*/ 305 w 797"/>
              <a:gd name="T99" fmla="*/ 559 h 784"/>
              <a:gd name="T100" fmla="*/ 335 w 797"/>
              <a:gd name="T101" fmla="*/ 541 h 784"/>
              <a:gd name="T102" fmla="*/ 369 w 797"/>
              <a:gd name="T103" fmla="*/ 541 h 784"/>
              <a:gd name="T104" fmla="*/ 383 w 797"/>
              <a:gd name="T105" fmla="*/ 513 h 784"/>
              <a:gd name="T106" fmla="*/ 411 w 797"/>
              <a:gd name="T107" fmla="*/ 501 h 784"/>
              <a:gd name="T108" fmla="*/ 517 w 797"/>
              <a:gd name="T109" fmla="*/ 556 h 784"/>
              <a:gd name="T110" fmla="*/ 540 w 797"/>
              <a:gd name="T111" fmla="*/ 571 h 784"/>
              <a:gd name="T112" fmla="*/ 571 w 797"/>
              <a:gd name="T113" fmla="*/ 607 h 784"/>
              <a:gd name="T114" fmla="*/ 601 w 797"/>
              <a:gd name="T115" fmla="*/ 638 h 784"/>
              <a:gd name="T116" fmla="*/ 652 w 797"/>
              <a:gd name="T117" fmla="*/ 632 h 784"/>
              <a:gd name="T118" fmla="*/ 666 w 797"/>
              <a:gd name="T119" fmla="*/ 632 h 784"/>
              <a:gd name="T120" fmla="*/ 747 w 797"/>
              <a:gd name="T121" fmla="*/ 756 h 784"/>
              <a:gd name="T122" fmla="*/ 797 w 797"/>
              <a:gd name="T123" fmla="*/ 762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7" h="784">
                <a:moveTo>
                  <a:pt x="755" y="717"/>
                </a:moveTo>
                <a:lnTo>
                  <a:pt x="755" y="717"/>
                </a:lnTo>
                <a:lnTo>
                  <a:pt x="747" y="708"/>
                </a:lnTo>
                <a:lnTo>
                  <a:pt x="727" y="693"/>
                </a:lnTo>
                <a:lnTo>
                  <a:pt x="727" y="693"/>
                </a:lnTo>
                <a:lnTo>
                  <a:pt x="722" y="680"/>
                </a:lnTo>
                <a:lnTo>
                  <a:pt x="719" y="659"/>
                </a:lnTo>
                <a:lnTo>
                  <a:pt x="719" y="659"/>
                </a:lnTo>
                <a:lnTo>
                  <a:pt x="719" y="653"/>
                </a:lnTo>
                <a:lnTo>
                  <a:pt x="716" y="650"/>
                </a:lnTo>
                <a:lnTo>
                  <a:pt x="708" y="644"/>
                </a:lnTo>
                <a:lnTo>
                  <a:pt x="699" y="638"/>
                </a:lnTo>
                <a:lnTo>
                  <a:pt x="696" y="632"/>
                </a:lnTo>
                <a:lnTo>
                  <a:pt x="696" y="632"/>
                </a:lnTo>
                <a:lnTo>
                  <a:pt x="696" y="629"/>
                </a:lnTo>
                <a:lnTo>
                  <a:pt x="691" y="623"/>
                </a:lnTo>
                <a:lnTo>
                  <a:pt x="677" y="607"/>
                </a:lnTo>
                <a:lnTo>
                  <a:pt x="677" y="607"/>
                </a:lnTo>
                <a:lnTo>
                  <a:pt x="660" y="592"/>
                </a:lnTo>
                <a:lnTo>
                  <a:pt x="655" y="589"/>
                </a:lnTo>
                <a:lnTo>
                  <a:pt x="649" y="589"/>
                </a:lnTo>
                <a:lnTo>
                  <a:pt x="649" y="589"/>
                </a:lnTo>
                <a:lnTo>
                  <a:pt x="641" y="592"/>
                </a:lnTo>
                <a:lnTo>
                  <a:pt x="638" y="595"/>
                </a:lnTo>
                <a:lnTo>
                  <a:pt x="615" y="607"/>
                </a:lnTo>
                <a:lnTo>
                  <a:pt x="615" y="607"/>
                </a:lnTo>
                <a:lnTo>
                  <a:pt x="610" y="601"/>
                </a:lnTo>
                <a:lnTo>
                  <a:pt x="593" y="589"/>
                </a:lnTo>
                <a:lnTo>
                  <a:pt x="593" y="589"/>
                </a:lnTo>
                <a:lnTo>
                  <a:pt x="576" y="571"/>
                </a:lnTo>
                <a:lnTo>
                  <a:pt x="576" y="571"/>
                </a:lnTo>
                <a:lnTo>
                  <a:pt x="573" y="565"/>
                </a:lnTo>
                <a:lnTo>
                  <a:pt x="573" y="565"/>
                </a:lnTo>
                <a:lnTo>
                  <a:pt x="571" y="559"/>
                </a:lnTo>
                <a:lnTo>
                  <a:pt x="565" y="556"/>
                </a:lnTo>
                <a:lnTo>
                  <a:pt x="534" y="538"/>
                </a:lnTo>
                <a:lnTo>
                  <a:pt x="565" y="118"/>
                </a:lnTo>
                <a:lnTo>
                  <a:pt x="565" y="118"/>
                </a:lnTo>
                <a:lnTo>
                  <a:pt x="565" y="109"/>
                </a:lnTo>
                <a:lnTo>
                  <a:pt x="562" y="103"/>
                </a:lnTo>
                <a:lnTo>
                  <a:pt x="554" y="97"/>
                </a:lnTo>
                <a:lnTo>
                  <a:pt x="545" y="91"/>
                </a:lnTo>
                <a:lnTo>
                  <a:pt x="540" y="91"/>
                </a:lnTo>
                <a:lnTo>
                  <a:pt x="512" y="100"/>
                </a:lnTo>
                <a:lnTo>
                  <a:pt x="481" y="85"/>
                </a:lnTo>
                <a:lnTo>
                  <a:pt x="433" y="76"/>
                </a:lnTo>
                <a:lnTo>
                  <a:pt x="419" y="61"/>
                </a:lnTo>
                <a:lnTo>
                  <a:pt x="397" y="55"/>
                </a:lnTo>
                <a:lnTo>
                  <a:pt x="369" y="39"/>
                </a:lnTo>
                <a:lnTo>
                  <a:pt x="369" y="39"/>
                </a:lnTo>
                <a:lnTo>
                  <a:pt x="369" y="27"/>
                </a:lnTo>
                <a:lnTo>
                  <a:pt x="366" y="6"/>
                </a:lnTo>
                <a:lnTo>
                  <a:pt x="366" y="6"/>
                </a:lnTo>
                <a:lnTo>
                  <a:pt x="363" y="3"/>
                </a:lnTo>
                <a:lnTo>
                  <a:pt x="361" y="0"/>
                </a:lnTo>
                <a:lnTo>
                  <a:pt x="347" y="3"/>
                </a:lnTo>
                <a:lnTo>
                  <a:pt x="330" y="9"/>
                </a:lnTo>
                <a:lnTo>
                  <a:pt x="330" y="9"/>
                </a:lnTo>
                <a:lnTo>
                  <a:pt x="321" y="6"/>
                </a:lnTo>
                <a:lnTo>
                  <a:pt x="313" y="6"/>
                </a:lnTo>
                <a:lnTo>
                  <a:pt x="307" y="9"/>
                </a:lnTo>
                <a:lnTo>
                  <a:pt x="307" y="9"/>
                </a:lnTo>
                <a:lnTo>
                  <a:pt x="305" y="12"/>
                </a:lnTo>
                <a:lnTo>
                  <a:pt x="299" y="12"/>
                </a:lnTo>
                <a:lnTo>
                  <a:pt x="288" y="9"/>
                </a:lnTo>
                <a:lnTo>
                  <a:pt x="274" y="9"/>
                </a:lnTo>
                <a:lnTo>
                  <a:pt x="271" y="9"/>
                </a:lnTo>
                <a:lnTo>
                  <a:pt x="265" y="9"/>
                </a:lnTo>
                <a:lnTo>
                  <a:pt x="265" y="9"/>
                </a:lnTo>
                <a:lnTo>
                  <a:pt x="263" y="12"/>
                </a:lnTo>
                <a:lnTo>
                  <a:pt x="257" y="12"/>
                </a:lnTo>
                <a:lnTo>
                  <a:pt x="254" y="12"/>
                </a:lnTo>
                <a:lnTo>
                  <a:pt x="246" y="9"/>
                </a:lnTo>
                <a:lnTo>
                  <a:pt x="246" y="9"/>
                </a:lnTo>
                <a:lnTo>
                  <a:pt x="243" y="12"/>
                </a:lnTo>
                <a:lnTo>
                  <a:pt x="237" y="15"/>
                </a:lnTo>
                <a:lnTo>
                  <a:pt x="229" y="24"/>
                </a:lnTo>
                <a:lnTo>
                  <a:pt x="210" y="51"/>
                </a:lnTo>
                <a:lnTo>
                  <a:pt x="210" y="51"/>
                </a:lnTo>
                <a:lnTo>
                  <a:pt x="204" y="55"/>
                </a:lnTo>
                <a:lnTo>
                  <a:pt x="198" y="55"/>
                </a:lnTo>
                <a:lnTo>
                  <a:pt x="190" y="51"/>
                </a:lnTo>
                <a:lnTo>
                  <a:pt x="182" y="48"/>
                </a:lnTo>
                <a:lnTo>
                  <a:pt x="179" y="48"/>
                </a:lnTo>
                <a:lnTo>
                  <a:pt x="173" y="51"/>
                </a:lnTo>
                <a:lnTo>
                  <a:pt x="173" y="51"/>
                </a:lnTo>
                <a:lnTo>
                  <a:pt x="148" y="79"/>
                </a:lnTo>
                <a:lnTo>
                  <a:pt x="176" y="109"/>
                </a:lnTo>
                <a:lnTo>
                  <a:pt x="176" y="109"/>
                </a:lnTo>
                <a:lnTo>
                  <a:pt x="182" y="124"/>
                </a:lnTo>
                <a:lnTo>
                  <a:pt x="187" y="137"/>
                </a:lnTo>
                <a:lnTo>
                  <a:pt x="190" y="149"/>
                </a:lnTo>
                <a:lnTo>
                  <a:pt x="190" y="149"/>
                </a:lnTo>
                <a:lnTo>
                  <a:pt x="193" y="158"/>
                </a:lnTo>
                <a:lnTo>
                  <a:pt x="198" y="161"/>
                </a:lnTo>
                <a:lnTo>
                  <a:pt x="207" y="167"/>
                </a:lnTo>
                <a:lnTo>
                  <a:pt x="190" y="188"/>
                </a:lnTo>
                <a:lnTo>
                  <a:pt x="165" y="182"/>
                </a:lnTo>
                <a:lnTo>
                  <a:pt x="165" y="164"/>
                </a:lnTo>
                <a:lnTo>
                  <a:pt x="120" y="146"/>
                </a:lnTo>
                <a:lnTo>
                  <a:pt x="120" y="146"/>
                </a:lnTo>
                <a:lnTo>
                  <a:pt x="109" y="155"/>
                </a:lnTo>
                <a:lnTo>
                  <a:pt x="100" y="167"/>
                </a:lnTo>
                <a:lnTo>
                  <a:pt x="98" y="176"/>
                </a:lnTo>
                <a:lnTo>
                  <a:pt x="98" y="176"/>
                </a:lnTo>
                <a:lnTo>
                  <a:pt x="98" y="188"/>
                </a:lnTo>
                <a:lnTo>
                  <a:pt x="95" y="200"/>
                </a:lnTo>
                <a:lnTo>
                  <a:pt x="89" y="213"/>
                </a:lnTo>
                <a:lnTo>
                  <a:pt x="89" y="225"/>
                </a:lnTo>
                <a:lnTo>
                  <a:pt x="89" y="225"/>
                </a:lnTo>
                <a:lnTo>
                  <a:pt x="89" y="228"/>
                </a:lnTo>
                <a:lnTo>
                  <a:pt x="92" y="231"/>
                </a:lnTo>
                <a:lnTo>
                  <a:pt x="98" y="234"/>
                </a:lnTo>
                <a:lnTo>
                  <a:pt x="112" y="234"/>
                </a:lnTo>
                <a:lnTo>
                  <a:pt x="112" y="234"/>
                </a:lnTo>
                <a:lnTo>
                  <a:pt x="120" y="237"/>
                </a:lnTo>
                <a:lnTo>
                  <a:pt x="128" y="240"/>
                </a:lnTo>
                <a:lnTo>
                  <a:pt x="140" y="249"/>
                </a:lnTo>
                <a:lnTo>
                  <a:pt x="140" y="249"/>
                </a:lnTo>
                <a:lnTo>
                  <a:pt x="162" y="246"/>
                </a:lnTo>
                <a:lnTo>
                  <a:pt x="193" y="243"/>
                </a:lnTo>
                <a:lnTo>
                  <a:pt x="193" y="243"/>
                </a:lnTo>
                <a:lnTo>
                  <a:pt x="196" y="243"/>
                </a:lnTo>
                <a:lnTo>
                  <a:pt x="198" y="246"/>
                </a:lnTo>
                <a:lnTo>
                  <a:pt x="196" y="255"/>
                </a:lnTo>
                <a:lnTo>
                  <a:pt x="190" y="264"/>
                </a:lnTo>
                <a:lnTo>
                  <a:pt x="187" y="270"/>
                </a:lnTo>
                <a:lnTo>
                  <a:pt x="187" y="270"/>
                </a:lnTo>
                <a:lnTo>
                  <a:pt x="142" y="319"/>
                </a:lnTo>
                <a:lnTo>
                  <a:pt x="142" y="319"/>
                </a:lnTo>
                <a:lnTo>
                  <a:pt x="137" y="322"/>
                </a:lnTo>
                <a:lnTo>
                  <a:pt x="128" y="322"/>
                </a:lnTo>
                <a:lnTo>
                  <a:pt x="120" y="325"/>
                </a:lnTo>
                <a:lnTo>
                  <a:pt x="109" y="355"/>
                </a:lnTo>
                <a:lnTo>
                  <a:pt x="81" y="340"/>
                </a:lnTo>
                <a:lnTo>
                  <a:pt x="81" y="340"/>
                </a:lnTo>
                <a:lnTo>
                  <a:pt x="47" y="340"/>
                </a:lnTo>
                <a:lnTo>
                  <a:pt x="47" y="340"/>
                </a:lnTo>
                <a:lnTo>
                  <a:pt x="44" y="340"/>
                </a:lnTo>
                <a:lnTo>
                  <a:pt x="42" y="343"/>
                </a:lnTo>
                <a:lnTo>
                  <a:pt x="39" y="355"/>
                </a:lnTo>
                <a:lnTo>
                  <a:pt x="36" y="383"/>
                </a:lnTo>
                <a:lnTo>
                  <a:pt x="36" y="383"/>
                </a:lnTo>
                <a:lnTo>
                  <a:pt x="36" y="392"/>
                </a:lnTo>
                <a:lnTo>
                  <a:pt x="30" y="395"/>
                </a:lnTo>
                <a:lnTo>
                  <a:pt x="28" y="395"/>
                </a:lnTo>
                <a:lnTo>
                  <a:pt x="14" y="419"/>
                </a:lnTo>
                <a:lnTo>
                  <a:pt x="42" y="443"/>
                </a:lnTo>
                <a:lnTo>
                  <a:pt x="53" y="459"/>
                </a:lnTo>
                <a:lnTo>
                  <a:pt x="53" y="459"/>
                </a:lnTo>
                <a:lnTo>
                  <a:pt x="70" y="462"/>
                </a:lnTo>
                <a:lnTo>
                  <a:pt x="81" y="465"/>
                </a:lnTo>
                <a:lnTo>
                  <a:pt x="89" y="471"/>
                </a:lnTo>
                <a:lnTo>
                  <a:pt x="89" y="471"/>
                </a:lnTo>
                <a:lnTo>
                  <a:pt x="95" y="477"/>
                </a:lnTo>
                <a:lnTo>
                  <a:pt x="92" y="483"/>
                </a:lnTo>
                <a:lnTo>
                  <a:pt x="81" y="495"/>
                </a:lnTo>
                <a:lnTo>
                  <a:pt x="81" y="495"/>
                </a:lnTo>
                <a:lnTo>
                  <a:pt x="81" y="498"/>
                </a:lnTo>
                <a:lnTo>
                  <a:pt x="81" y="501"/>
                </a:lnTo>
                <a:lnTo>
                  <a:pt x="89" y="510"/>
                </a:lnTo>
                <a:lnTo>
                  <a:pt x="100" y="516"/>
                </a:lnTo>
                <a:lnTo>
                  <a:pt x="120" y="535"/>
                </a:lnTo>
                <a:lnTo>
                  <a:pt x="120" y="556"/>
                </a:lnTo>
                <a:lnTo>
                  <a:pt x="120" y="556"/>
                </a:lnTo>
                <a:lnTo>
                  <a:pt x="137" y="553"/>
                </a:lnTo>
                <a:lnTo>
                  <a:pt x="168" y="550"/>
                </a:lnTo>
                <a:lnTo>
                  <a:pt x="168" y="550"/>
                </a:lnTo>
                <a:lnTo>
                  <a:pt x="173" y="550"/>
                </a:lnTo>
                <a:lnTo>
                  <a:pt x="173" y="553"/>
                </a:lnTo>
                <a:lnTo>
                  <a:pt x="170" y="559"/>
                </a:lnTo>
                <a:lnTo>
                  <a:pt x="156" y="568"/>
                </a:lnTo>
                <a:lnTo>
                  <a:pt x="156" y="568"/>
                </a:lnTo>
                <a:lnTo>
                  <a:pt x="151" y="583"/>
                </a:lnTo>
                <a:lnTo>
                  <a:pt x="145" y="592"/>
                </a:lnTo>
                <a:lnTo>
                  <a:pt x="137" y="604"/>
                </a:lnTo>
                <a:lnTo>
                  <a:pt x="137" y="604"/>
                </a:lnTo>
                <a:lnTo>
                  <a:pt x="120" y="623"/>
                </a:lnTo>
                <a:lnTo>
                  <a:pt x="120" y="623"/>
                </a:lnTo>
                <a:lnTo>
                  <a:pt x="114" y="626"/>
                </a:lnTo>
                <a:lnTo>
                  <a:pt x="106" y="632"/>
                </a:lnTo>
                <a:lnTo>
                  <a:pt x="95" y="635"/>
                </a:lnTo>
                <a:lnTo>
                  <a:pt x="81" y="635"/>
                </a:lnTo>
                <a:lnTo>
                  <a:pt x="81" y="635"/>
                </a:lnTo>
                <a:lnTo>
                  <a:pt x="58" y="638"/>
                </a:lnTo>
                <a:lnTo>
                  <a:pt x="47" y="641"/>
                </a:lnTo>
                <a:lnTo>
                  <a:pt x="47" y="641"/>
                </a:lnTo>
                <a:lnTo>
                  <a:pt x="19" y="647"/>
                </a:lnTo>
                <a:lnTo>
                  <a:pt x="0" y="653"/>
                </a:lnTo>
                <a:lnTo>
                  <a:pt x="0" y="668"/>
                </a:lnTo>
                <a:lnTo>
                  <a:pt x="30" y="677"/>
                </a:lnTo>
                <a:lnTo>
                  <a:pt x="30" y="677"/>
                </a:lnTo>
                <a:lnTo>
                  <a:pt x="44" y="674"/>
                </a:lnTo>
                <a:lnTo>
                  <a:pt x="58" y="671"/>
                </a:lnTo>
                <a:lnTo>
                  <a:pt x="67" y="668"/>
                </a:lnTo>
                <a:lnTo>
                  <a:pt x="67" y="668"/>
                </a:lnTo>
                <a:lnTo>
                  <a:pt x="75" y="665"/>
                </a:lnTo>
                <a:lnTo>
                  <a:pt x="84" y="665"/>
                </a:lnTo>
                <a:lnTo>
                  <a:pt x="95" y="668"/>
                </a:lnTo>
                <a:lnTo>
                  <a:pt x="95" y="668"/>
                </a:lnTo>
                <a:lnTo>
                  <a:pt x="106" y="662"/>
                </a:lnTo>
                <a:lnTo>
                  <a:pt x="120" y="653"/>
                </a:lnTo>
                <a:lnTo>
                  <a:pt x="120" y="653"/>
                </a:lnTo>
                <a:lnTo>
                  <a:pt x="128" y="641"/>
                </a:lnTo>
                <a:lnTo>
                  <a:pt x="156" y="626"/>
                </a:lnTo>
                <a:lnTo>
                  <a:pt x="182" y="617"/>
                </a:lnTo>
                <a:lnTo>
                  <a:pt x="212" y="601"/>
                </a:lnTo>
                <a:lnTo>
                  <a:pt x="212" y="601"/>
                </a:lnTo>
                <a:lnTo>
                  <a:pt x="221" y="592"/>
                </a:lnTo>
                <a:lnTo>
                  <a:pt x="229" y="586"/>
                </a:lnTo>
                <a:lnTo>
                  <a:pt x="240" y="583"/>
                </a:lnTo>
                <a:lnTo>
                  <a:pt x="240" y="583"/>
                </a:lnTo>
                <a:lnTo>
                  <a:pt x="246" y="583"/>
                </a:lnTo>
                <a:lnTo>
                  <a:pt x="249" y="580"/>
                </a:lnTo>
                <a:lnTo>
                  <a:pt x="251" y="571"/>
                </a:lnTo>
                <a:lnTo>
                  <a:pt x="251" y="559"/>
                </a:lnTo>
                <a:lnTo>
                  <a:pt x="251" y="559"/>
                </a:lnTo>
                <a:lnTo>
                  <a:pt x="251" y="550"/>
                </a:lnTo>
                <a:lnTo>
                  <a:pt x="257" y="528"/>
                </a:lnTo>
                <a:lnTo>
                  <a:pt x="257" y="528"/>
                </a:lnTo>
                <a:lnTo>
                  <a:pt x="260" y="522"/>
                </a:lnTo>
                <a:lnTo>
                  <a:pt x="263" y="525"/>
                </a:lnTo>
                <a:lnTo>
                  <a:pt x="265" y="528"/>
                </a:lnTo>
                <a:lnTo>
                  <a:pt x="285" y="513"/>
                </a:lnTo>
                <a:lnTo>
                  <a:pt x="285" y="501"/>
                </a:lnTo>
                <a:lnTo>
                  <a:pt x="305" y="480"/>
                </a:lnTo>
                <a:lnTo>
                  <a:pt x="305" y="480"/>
                </a:lnTo>
                <a:lnTo>
                  <a:pt x="333" y="483"/>
                </a:lnTo>
                <a:lnTo>
                  <a:pt x="349" y="486"/>
                </a:lnTo>
                <a:lnTo>
                  <a:pt x="355" y="489"/>
                </a:lnTo>
                <a:lnTo>
                  <a:pt x="358" y="492"/>
                </a:lnTo>
                <a:lnTo>
                  <a:pt x="358" y="492"/>
                </a:lnTo>
                <a:lnTo>
                  <a:pt x="355" y="492"/>
                </a:lnTo>
                <a:lnTo>
                  <a:pt x="352" y="492"/>
                </a:lnTo>
                <a:lnTo>
                  <a:pt x="344" y="495"/>
                </a:lnTo>
                <a:lnTo>
                  <a:pt x="330" y="492"/>
                </a:lnTo>
                <a:lnTo>
                  <a:pt x="330" y="492"/>
                </a:lnTo>
                <a:lnTo>
                  <a:pt x="316" y="498"/>
                </a:lnTo>
                <a:lnTo>
                  <a:pt x="307" y="507"/>
                </a:lnTo>
                <a:lnTo>
                  <a:pt x="305" y="510"/>
                </a:lnTo>
                <a:lnTo>
                  <a:pt x="305" y="516"/>
                </a:lnTo>
                <a:lnTo>
                  <a:pt x="305" y="516"/>
                </a:lnTo>
                <a:lnTo>
                  <a:pt x="302" y="522"/>
                </a:lnTo>
                <a:lnTo>
                  <a:pt x="299" y="528"/>
                </a:lnTo>
                <a:lnTo>
                  <a:pt x="293" y="532"/>
                </a:lnTo>
                <a:lnTo>
                  <a:pt x="293" y="535"/>
                </a:lnTo>
                <a:lnTo>
                  <a:pt x="293" y="535"/>
                </a:lnTo>
                <a:lnTo>
                  <a:pt x="293" y="544"/>
                </a:lnTo>
                <a:lnTo>
                  <a:pt x="299" y="550"/>
                </a:lnTo>
                <a:lnTo>
                  <a:pt x="305" y="559"/>
                </a:lnTo>
                <a:lnTo>
                  <a:pt x="305" y="559"/>
                </a:lnTo>
                <a:lnTo>
                  <a:pt x="316" y="550"/>
                </a:lnTo>
                <a:lnTo>
                  <a:pt x="324" y="544"/>
                </a:lnTo>
                <a:lnTo>
                  <a:pt x="335" y="541"/>
                </a:lnTo>
                <a:lnTo>
                  <a:pt x="335" y="541"/>
                </a:lnTo>
                <a:lnTo>
                  <a:pt x="344" y="544"/>
                </a:lnTo>
                <a:lnTo>
                  <a:pt x="349" y="547"/>
                </a:lnTo>
                <a:lnTo>
                  <a:pt x="352" y="550"/>
                </a:lnTo>
                <a:lnTo>
                  <a:pt x="352" y="550"/>
                </a:lnTo>
                <a:lnTo>
                  <a:pt x="369" y="541"/>
                </a:lnTo>
                <a:lnTo>
                  <a:pt x="377" y="532"/>
                </a:lnTo>
                <a:lnTo>
                  <a:pt x="380" y="528"/>
                </a:lnTo>
                <a:lnTo>
                  <a:pt x="383" y="522"/>
                </a:lnTo>
                <a:lnTo>
                  <a:pt x="383" y="522"/>
                </a:lnTo>
                <a:lnTo>
                  <a:pt x="383" y="513"/>
                </a:lnTo>
                <a:lnTo>
                  <a:pt x="389" y="507"/>
                </a:lnTo>
                <a:lnTo>
                  <a:pt x="397" y="501"/>
                </a:lnTo>
                <a:lnTo>
                  <a:pt x="397" y="501"/>
                </a:lnTo>
                <a:lnTo>
                  <a:pt x="403" y="498"/>
                </a:lnTo>
                <a:lnTo>
                  <a:pt x="411" y="501"/>
                </a:lnTo>
                <a:lnTo>
                  <a:pt x="417" y="504"/>
                </a:lnTo>
                <a:lnTo>
                  <a:pt x="445" y="535"/>
                </a:lnTo>
                <a:lnTo>
                  <a:pt x="464" y="556"/>
                </a:lnTo>
                <a:lnTo>
                  <a:pt x="464" y="556"/>
                </a:lnTo>
                <a:lnTo>
                  <a:pt x="517" y="556"/>
                </a:lnTo>
                <a:lnTo>
                  <a:pt x="517" y="556"/>
                </a:lnTo>
                <a:lnTo>
                  <a:pt x="526" y="559"/>
                </a:lnTo>
                <a:lnTo>
                  <a:pt x="531" y="562"/>
                </a:lnTo>
                <a:lnTo>
                  <a:pt x="537" y="565"/>
                </a:lnTo>
                <a:lnTo>
                  <a:pt x="540" y="571"/>
                </a:lnTo>
                <a:lnTo>
                  <a:pt x="543" y="580"/>
                </a:lnTo>
                <a:lnTo>
                  <a:pt x="545" y="589"/>
                </a:lnTo>
                <a:lnTo>
                  <a:pt x="545" y="589"/>
                </a:lnTo>
                <a:lnTo>
                  <a:pt x="559" y="601"/>
                </a:lnTo>
                <a:lnTo>
                  <a:pt x="571" y="607"/>
                </a:lnTo>
                <a:lnTo>
                  <a:pt x="579" y="607"/>
                </a:lnTo>
                <a:lnTo>
                  <a:pt x="579" y="607"/>
                </a:lnTo>
                <a:lnTo>
                  <a:pt x="585" y="614"/>
                </a:lnTo>
                <a:lnTo>
                  <a:pt x="593" y="623"/>
                </a:lnTo>
                <a:lnTo>
                  <a:pt x="601" y="638"/>
                </a:lnTo>
                <a:lnTo>
                  <a:pt x="646" y="653"/>
                </a:lnTo>
                <a:lnTo>
                  <a:pt x="646" y="653"/>
                </a:lnTo>
                <a:lnTo>
                  <a:pt x="649" y="647"/>
                </a:lnTo>
                <a:lnTo>
                  <a:pt x="652" y="641"/>
                </a:lnTo>
                <a:lnTo>
                  <a:pt x="652" y="632"/>
                </a:lnTo>
                <a:lnTo>
                  <a:pt x="652" y="632"/>
                </a:lnTo>
                <a:lnTo>
                  <a:pt x="652" y="626"/>
                </a:lnTo>
                <a:lnTo>
                  <a:pt x="655" y="626"/>
                </a:lnTo>
                <a:lnTo>
                  <a:pt x="657" y="626"/>
                </a:lnTo>
                <a:lnTo>
                  <a:pt x="666" y="632"/>
                </a:lnTo>
                <a:lnTo>
                  <a:pt x="688" y="656"/>
                </a:lnTo>
                <a:lnTo>
                  <a:pt x="696" y="693"/>
                </a:lnTo>
                <a:lnTo>
                  <a:pt x="724" y="714"/>
                </a:lnTo>
                <a:lnTo>
                  <a:pt x="741" y="729"/>
                </a:lnTo>
                <a:lnTo>
                  <a:pt x="747" y="756"/>
                </a:lnTo>
                <a:lnTo>
                  <a:pt x="755" y="768"/>
                </a:lnTo>
                <a:lnTo>
                  <a:pt x="775" y="768"/>
                </a:lnTo>
                <a:lnTo>
                  <a:pt x="786" y="784"/>
                </a:lnTo>
                <a:lnTo>
                  <a:pt x="797" y="784"/>
                </a:lnTo>
                <a:lnTo>
                  <a:pt x="797" y="762"/>
                </a:lnTo>
                <a:lnTo>
                  <a:pt x="778" y="747"/>
                </a:lnTo>
                <a:lnTo>
                  <a:pt x="778" y="747"/>
                </a:lnTo>
                <a:lnTo>
                  <a:pt x="755" y="717"/>
                </a:lnTo>
                <a:lnTo>
                  <a:pt x="755" y="717"/>
                </a:lnTo>
                <a:close/>
              </a:path>
            </a:pathLst>
          </a:custGeom>
          <a:solidFill>
            <a:srgbClr val="015873">
              <a:alpha val="74902"/>
            </a:srgbClr>
          </a:solidFill>
          <a:ln w="28575">
            <a:noFill/>
            <a:round/>
            <a:headEnd/>
            <a:tailEnd/>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3" name="Group 2">
            <a:extLst>
              <a:ext uri="{FF2B5EF4-FFF2-40B4-BE49-F238E27FC236}">
                <a16:creationId xmlns:a16="http://schemas.microsoft.com/office/drawing/2014/main" id="{F6C3D15B-AE4B-2C82-13C5-98656AB5A735}"/>
              </a:ext>
            </a:extLst>
          </p:cNvPr>
          <p:cNvGrpSpPr/>
          <p:nvPr/>
        </p:nvGrpSpPr>
        <p:grpSpPr>
          <a:xfrm>
            <a:off x="1942681" y="4627236"/>
            <a:ext cx="701960" cy="497616"/>
            <a:chOff x="3937000" y="6069013"/>
            <a:chExt cx="965200" cy="684213"/>
          </a:xfrm>
          <a:solidFill>
            <a:srgbClr val="015873">
              <a:alpha val="50196"/>
            </a:srgbClr>
          </a:solidFill>
        </p:grpSpPr>
        <p:sp>
          <p:nvSpPr>
            <p:cNvPr id="4" name="Freeform 23">
              <a:extLst>
                <a:ext uri="{FF2B5EF4-FFF2-40B4-BE49-F238E27FC236}">
                  <a16:creationId xmlns:a16="http://schemas.microsoft.com/office/drawing/2014/main" id="{35F751DE-F5EA-4886-096A-FADC571A7987}"/>
                </a:ext>
              </a:extLst>
            </p:cNvPr>
            <p:cNvSpPr>
              <a:spLocks/>
            </p:cNvSpPr>
            <p:nvPr/>
          </p:nvSpPr>
          <p:spPr bwMode="auto">
            <a:xfrm>
              <a:off x="4022725" y="6069013"/>
              <a:ext cx="84138" cy="85725"/>
            </a:xfrm>
            <a:custGeom>
              <a:avLst/>
              <a:gdLst>
                <a:gd name="T0" fmla="*/ 42 w 53"/>
                <a:gd name="T1" fmla="*/ 0 h 54"/>
                <a:gd name="T2" fmla="*/ 22 w 53"/>
                <a:gd name="T3" fmla="*/ 0 h 54"/>
                <a:gd name="T4" fmla="*/ 22 w 53"/>
                <a:gd name="T5" fmla="*/ 0 h 54"/>
                <a:gd name="T6" fmla="*/ 19 w 53"/>
                <a:gd name="T7" fmla="*/ 3 h 54"/>
                <a:gd name="T8" fmla="*/ 11 w 53"/>
                <a:gd name="T9" fmla="*/ 6 h 54"/>
                <a:gd name="T10" fmla="*/ 11 w 53"/>
                <a:gd name="T11" fmla="*/ 6 h 54"/>
                <a:gd name="T12" fmla="*/ 2 w 53"/>
                <a:gd name="T13" fmla="*/ 12 h 54"/>
                <a:gd name="T14" fmla="*/ 0 w 53"/>
                <a:gd name="T15" fmla="*/ 15 h 54"/>
                <a:gd name="T16" fmla="*/ 0 w 53"/>
                <a:gd name="T17" fmla="*/ 21 h 54"/>
                <a:gd name="T18" fmla="*/ 0 w 53"/>
                <a:gd name="T19" fmla="*/ 21 h 54"/>
                <a:gd name="T20" fmla="*/ 11 w 53"/>
                <a:gd name="T21" fmla="*/ 30 h 54"/>
                <a:gd name="T22" fmla="*/ 19 w 53"/>
                <a:gd name="T23" fmla="*/ 33 h 54"/>
                <a:gd name="T24" fmla="*/ 19 w 53"/>
                <a:gd name="T25" fmla="*/ 39 h 54"/>
                <a:gd name="T26" fmla="*/ 19 w 53"/>
                <a:gd name="T27" fmla="*/ 39 h 54"/>
                <a:gd name="T28" fmla="*/ 19 w 53"/>
                <a:gd name="T29" fmla="*/ 51 h 54"/>
                <a:gd name="T30" fmla="*/ 22 w 53"/>
                <a:gd name="T31" fmla="*/ 54 h 54"/>
                <a:gd name="T32" fmla="*/ 22 w 53"/>
                <a:gd name="T33" fmla="*/ 54 h 54"/>
                <a:gd name="T34" fmla="*/ 33 w 53"/>
                <a:gd name="T35" fmla="*/ 51 h 54"/>
                <a:gd name="T36" fmla="*/ 33 w 53"/>
                <a:gd name="T37" fmla="*/ 51 h 54"/>
                <a:gd name="T38" fmla="*/ 53 w 53"/>
                <a:gd name="T39" fmla="*/ 33 h 54"/>
                <a:gd name="T40" fmla="*/ 53 w 53"/>
                <a:gd name="T41" fmla="*/ 33 h 54"/>
                <a:gd name="T42" fmla="*/ 53 w 53"/>
                <a:gd name="T43" fmla="*/ 18 h 54"/>
                <a:gd name="T44" fmla="*/ 50 w 53"/>
                <a:gd name="T45" fmla="*/ 6 h 54"/>
                <a:gd name="T46" fmla="*/ 47 w 53"/>
                <a:gd name="T47" fmla="*/ 3 h 54"/>
                <a:gd name="T48" fmla="*/ 42 w 53"/>
                <a:gd name="T49" fmla="*/ 0 h 54"/>
                <a:gd name="T50" fmla="*/ 42 w 53"/>
                <a:gd name="T5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54">
                  <a:moveTo>
                    <a:pt x="42" y="0"/>
                  </a:moveTo>
                  <a:lnTo>
                    <a:pt x="22" y="0"/>
                  </a:lnTo>
                  <a:lnTo>
                    <a:pt x="22" y="0"/>
                  </a:lnTo>
                  <a:lnTo>
                    <a:pt x="19" y="3"/>
                  </a:lnTo>
                  <a:lnTo>
                    <a:pt x="11" y="6"/>
                  </a:lnTo>
                  <a:lnTo>
                    <a:pt x="11" y="6"/>
                  </a:lnTo>
                  <a:lnTo>
                    <a:pt x="2" y="12"/>
                  </a:lnTo>
                  <a:lnTo>
                    <a:pt x="0" y="15"/>
                  </a:lnTo>
                  <a:lnTo>
                    <a:pt x="0" y="21"/>
                  </a:lnTo>
                  <a:lnTo>
                    <a:pt x="0" y="21"/>
                  </a:lnTo>
                  <a:lnTo>
                    <a:pt x="11" y="30"/>
                  </a:lnTo>
                  <a:lnTo>
                    <a:pt x="19" y="33"/>
                  </a:lnTo>
                  <a:lnTo>
                    <a:pt x="19" y="39"/>
                  </a:lnTo>
                  <a:lnTo>
                    <a:pt x="19" y="39"/>
                  </a:lnTo>
                  <a:lnTo>
                    <a:pt x="19" y="51"/>
                  </a:lnTo>
                  <a:lnTo>
                    <a:pt x="22" y="54"/>
                  </a:lnTo>
                  <a:lnTo>
                    <a:pt x="22" y="54"/>
                  </a:lnTo>
                  <a:lnTo>
                    <a:pt x="33" y="51"/>
                  </a:lnTo>
                  <a:lnTo>
                    <a:pt x="33" y="51"/>
                  </a:lnTo>
                  <a:lnTo>
                    <a:pt x="53" y="33"/>
                  </a:lnTo>
                  <a:lnTo>
                    <a:pt x="53" y="33"/>
                  </a:lnTo>
                  <a:lnTo>
                    <a:pt x="53" y="18"/>
                  </a:lnTo>
                  <a:lnTo>
                    <a:pt x="50" y="6"/>
                  </a:lnTo>
                  <a:lnTo>
                    <a:pt x="47" y="3"/>
                  </a:lnTo>
                  <a:lnTo>
                    <a:pt x="42" y="0"/>
                  </a:lnTo>
                  <a:lnTo>
                    <a:pt x="42"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24">
              <a:extLst>
                <a:ext uri="{FF2B5EF4-FFF2-40B4-BE49-F238E27FC236}">
                  <a16:creationId xmlns:a16="http://schemas.microsoft.com/office/drawing/2014/main" id="{003FF029-8992-BBF0-AB65-429B2F4F97AB}"/>
                </a:ext>
              </a:extLst>
            </p:cNvPr>
            <p:cNvSpPr>
              <a:spLocks/>
            </p:cNvSpPr>
            <p:nvPr/>
          </p:nvSpPr>
          <p:spPr bwMode="auto">
            <a:xfrm>
              <a:off x="3937000" y="6111875"/>
              <a:ext cx="41275" cy="42863"/>
            </a:xfrm>
            <a:custGeom>
              <a:avLst/>
              <a:gdLst>
                <a:gd name="T0" fmla="*/ 17 w 26"/>
                <a:gd name="T1" fmla="*/ 0 h 27"/>
                <a:gd name="T2" fmla="*/ 17 w 26"/>
                <a:gd name="T3" fmla="*/ 0 h 27"/>
                <a:gd name="T4" fmla="*/ 6 w 26"/>
                <a:gd name="T5" fmla="*/ 9 h 27"/>
                <a:gd name="T6" fmla="*/ 0 w 26"/>
                <a:gd name="T7" fmla="*/ 15 h 27"/>
                <a:gd name="T8" fmla="*/ 0 w 26"/>
                <a:gd name="T9" fmla="*/ 21 h 27"/>
                <a:gd name="T10" fmla="*/ 0 w 26"/>
                <a:gd name="T11" fmla="*/ 21 h 27"/>
                <a:gd name="T12" fmla="*/ 6 w 26"/>
                <a:gd name="T13" fmla="*/ 24 h 27"/>
                <a:gd name="T14" fmla="*/ 14 w 26"/>
                <a:gd name="T15" fmla="*/ 27 h 27"/>
                <a:gd name="T16" fmla="*/ 23 w 26"/>
                <a:gd name="T17" fmla="*/ 27 h 27"/>
                <a:gd name="T18" fmla="*/ 23 w 26"/>
                <a:gd name="T19" fmla="*/ 15 h 27"/>
                <a:gd name="T20" fmla="*/ 23 w 26"/>
                <a:gd name="T21" fmla="*/ 15 h 27"/>
                <a:gd name="T22" fmla="*/ 26 w 26"/>
                <a:gd name="T23" fmla="*/ 6 h 27"/>
                <a:gd name="T24" fmla="*/ 26 w 26"/>
                <a:gd name="T25" fmla="*/ 0 h 27"/>
                <a:gd name="T26" fmla="*/ 23 w 26"/>
                <a:gd name="T27" fmla="*/ 0 h 27"/>
                <a:gd name="T28" fmla="*/ 17 w 26"/>
                <a:gd name="T29" fmla="*/ 0 h 27"/>
                <a:gd name="T30" fmla="*/ 17 w 26"/>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27">
                  <a:moveTo>
                    <a:pt x="17" y="0"/>
                  </a:moveTo>
                  <a:lnTo>
                    <a:pt x="17" y="0"/>
                  </a:lnTo>
                  <a:lnTo>
                    <a:pt x="6" y="9"/>
                  </a:lnTo>
                  <a:lnTo>
                    <a:pt x="0" y="15"/>
                  </a:lnTo>
                  <a:lnTo>
                    <a:pt x="0" y="21"/>
                  </a:lnTo>
                  <a:lnTo>
                    <a:pt x="0" y="21"/>
                  </a:lnTo>
                  <a:lnTo>
                    <a:pt x="6" y="24"/>
                  </a:lnTo>
                  <a:lnTo>
                    <a:pt x="14" y="27"/>
                  </a:lnTo>
                  <a:lnTo>
                    <a:pt x="23" y="27"/>
                  </a:lnTo>
                  <a:lnTo>
                    <a:pt x="23" y="15"/>
                  </a:lnTo>
                  <a:lnTo>
                    <a:pt x="23" y="15"/>
                  </a:lnTo>
                  <a:lnTo>
                    <a:pt x="26" y="6"/>
                  </a:lnTo>
                  <a:lnTo>
                    <a:pt x="26" y="0"/>
                  </a:lnTo>
                  <a:lnTo>
                    <a:pt x="23" y="0"/>
                  </a:lnTo>
                  <a:lnTo>
                    <a:pt x="17" y="0"/>
                  </a:lnTo>
                  <a:lnTo>
                    <a:pt x="17"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25">
              <a:extLst>
                <a:ext uri="{FF2B5EF4-FFF2-40B4-BE49-F238E27FC236}">
                  <a16:creationId xmlns:a16="http://schemas.microsoft.com/office/drawing/2014/main" id="{E3AA4A64-1F44-3E77-CC7A-15AF680EDF68}"/>
                </a:ext>
              </a:extLst>
            </p:cNvPr>
            <p:cNvSpPr>
              <a:spLocks/>
            </p:cNvSpPr>
            <p:nvPr/>
          </p:nvSpPr>
          <p:spPr bwMode="auto">
            <a:xfrm>
              <a:off x="4292600" y="6184900"/>
              <a:ext cx="107950" cy="76200"/>
            </a:xfrm>
            <a:custGeom>
              <a:avLst/>
              <a:gdLst>
                <a:gd name="T0" fmla="*/ 42 w 68"/>
                <a:gd name="T1" fmla="*/ 6 h 48"/>
                <a:gd name="T2" fmla="*/ 37 w 68"/>
                <a:gd name="T3" fmla="*/ 0 h 48"/>
                <a:gd name="T4" fmla="*/ 37 w 68"/>
                <a:gd name="T5" fmla="*/ 0 h 48"/>
                <a:gd name="T6" fmla="*/ 26 w 68"/>
                <a:gd name="T7" fmla="*/ 0 h 48"/>
                <a:gd name="T8" fmla="*/ 26 w 68"/>
                <a:gd name="T9" fmla="*/ 0 h 48"/>
                <a:gd name="T10" fmla="*/ 17 w 68"/>
                <a:gd name="T11" fmla="*/ 0 h 48"/>
                <a:gd name="T12" fmla="*/ 12 w 68"/>
                <a:gd name="T13" fmla="*/ 3 h 48"/>
                <a:gd name="T14" fmla="*/ 9 w 68"/>
                <a:gd name="T15" fmla="*/ 9 h 48"/>
                <a:gd name="T16" fmla="*/ 0 w 68"/>
                <a:gd name="T17" fmla="*/ 18 h 48"/>
                <a:gd name="T18" fmla="*/ 0 w 68"/>
                <a:gd name="T19" fmla="*/ 18 h 48"/>
                <a:gd name="T20" fmla="*/ 12 w 68"/>
                <a:gd name="T21" fmla="*/ 30 h 48"/>
                <a:gd name="T22" fmla="*/ 12 w 68"/>
                <a:gd name="T23" fmla="*/ 30 h 48"/>
                <a:gd name="T24" fmla="*/ 14 w 68"/>
                <a:gd name="T25" fmla="*/ 33 h 48"/>
                <a:gd name="T26" fmla="*/ 14 w 68"/>
                <a:gd name="T27" fmla="*/ 36 h 48"/>
                <a:gd name="T28" fmla="*/ 12 w 68"/>
                <a:gd name="T29" fmla="*/ 42 h 48"/>
                <a:gd name="T30" fmla="*/ 12 w 68"/>
                <a:gd name="T31" fmla="*/ 42 h 48"/>
                <a:gd name="T32" fmla="*/ 14 w 68"/>
                <a:gd name="T33" fmla="*/ 45 h 48"/>
                <a:gd name="T34" fmla="*/ 20 w 68"/>
                <a:gd name="T35" fmla="*/ 48 h 48"/>
                <a:gd name="T36" fmla="*/ 26 w 68"/>
                <a:gd name="T37" fmla="*/ 48 h 48"/>
                <a:gd name="T38" fmla="*/ 26 w 68"/>
                <a:gd name="T39" fmla="*/ 48 h 48"/>
                <a:gd name="T40" fmla="*/ 28 w 68"/>
                <a:gd name="T41" fmla="*/ 42 h 48"/>
                <a:gd name="T42" fmla="*/ 34 w 68"/>
                <a:gd name="T43" fmla="*/ 39 h 48"/>
                <a:gd name="T44" fmla="*/ 37 w 68"/>
                <a:gd name="T45" fmla="*/ 42 h 48"/>
                <a:gd name="T46" fmla="*/ 37 w 68"/>
                <a:gd name="T47" fmla="*/ 42 h 48"/>
                <a:gd name="T48" fmla="*/ 45 w 68"/>
                <a:gd name="T49" fmla="*/ 45 h 48"/>
                <a:gd name="T50" fmla="*/ 51 w 68"/>
                <a:gd name="T51" fmla="*/ 48 h 48"/>
                <a:gd name="T52" fmla="*/ 56 w 68"/>
                <a:gd name="T53" fmla="*/ 48 h 48"/>
                <a:gd name="T54" fmla="*/ 68 w 68"/>
                <a:gd name="T55" fmla="*/ 39 h 48"/>
                <a:gd name="T56" fmla="*/ 48 w 68"/>
                <a:gd name="T57" fmla="*/ 24 h 48"/>
                <a:gd name="T58" fmla="*/ 42 w 68"/>
                <a:gd name="T59"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 h="48">
                  <a:moveTo>
                    <a:pt x="42" y="6"/>
                  </a:moveTo>
                  <a:lnTo>
                    <a:pt x="37" y="0"/>
                  </a:lnTo>
                  <a:lnTo>
                    <a:pt x="37" y="0"/>
                  </a:lnTo>
                  <a:lnTo>
                    <a:pt x="26" y="0"/>
                  </a:lnTo>
                  <a:lnTo>
                    <a:pt x="26" y="0"/>
                  </a:lnTo>
                  <a:lnTo>
                    <a:pt x="17" y="0"/>
                  </a:lnTo>
                  <a:lnTo>
                    <a:pt x="12" y="3"/>
                  </a:lnTo>
                  <a:lnTo>
                    <a:pt x="9" y="9"/>
                  </a:lnTo>
                  <a:lnTo>
                    <a:pt x="0" y="18"/>
                  </a:lnTo>
                  <a:lnTo>
                    <a:pt x="0" y="18"/>
                  </a:lnTo>
                  <a:lnTo>
                    <a:pt x="12" y="30"/>
                  </a:lnTo>
                  <a:lnTo>
                    <a:pt x="12" y="30"/>
                  </a:lnTo>
                  <a:lnTo>
                    <a:pt x="14" y="33"/>
                  </a:lnTo>
                  <a:lnTo>
                    <a:pt x="14" y="36"/>
                  </a:lnTo>
                  <a:lnTo>
                    <a:pt x="12" y="42"/>
                  </a:lnTo>
                  <a:lnTo>
                    <a:pt x="12" y="42"/>
                  </a:lnTo>
                  <a:lnTo>
                    <a:pt x="14" y="45"/>
                  </a:lnTo>
                  <a:lnTo>
                    <a:pt x="20" y="48"/>
                  </a:lnTo>
                  <a:lnTo>
                    <a:pt x="26" y="48"/>
                  </a:lnTo>
                  <a:lnTo>
                    <a:pt x="26" y="48"/>
                  </a:lnTo>
                  <a:lnTo>
                    <a:pt x="28" y="42"/>
                  </a:lnTo>
                  <a:lnTo>
                    <a:pt x="34" y="39"/>
                  </a:lnTo>
                  <a:lnTo>
                    <a:pt x="37" y="42"/>
                  </a:lnTo>
                  <a:lnTo>
                    <a:pt x="37" y="42"/>
                  </a:lnTo>
                  <a:lnTo>
                    <a:pt x="45" y="45"/>
                  </a:lnTo>
                  <a:lnTo>
                    <a:pt x="51" y="48"/>
                  </a:lnTo>
                  <a:lnTo>
                    <a:pt x="56" y="48"/>
                  </a:lnTo>
                  <a:lnTo>
                    <a:pt x="68" y="39"/>
                  </a:lnTo>
                  <a:lnTo>
                    <a:pt x="48" y="24"/>
                  </a:lnTo>
                  <a:lnTo>
                    <a:pt x="42" y="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26">
              <a:extLst>
                <a:ext uri="{FF2B5EF4-FFF2-40B4-BE49-F238E27FC236}">
                  <a16:creationId xmlns:a16="http://schemas.microsoft.com/office/drawing/2014/main" id="{5DC422CA-FE1E-D746-B8F4-8D36230F171A}"/>
                </a:ext>
              </a:extLst>
            </p:cNvPr>
            <p:cNvSpPr>
              <a:spLocks/>
            </p:cNvSpPr>
            <p:nvPr/>
          </p:nvSpPr>
          <p:spPr bwMode="auto">
            <a:xfrm>
              <a:off x="4457700" y="6284913"/>
              <a:ext cx="98425" cy="30163"/>
            </a:xfrm>
            <a:custGeom>
              <a:avLst/>
              <a:gdLst>
                <a:gd name="T0" fmla="*/ 59 w 62"/>
                <a:gd name="T1" fmla="*/ 0 h 19"/>
                <a:gd name="T2" fmla="*/ 59 w 62"/>
                <a:gd name="T3" fmla="*/ 0 h 19"/>
                <a:gd name="T4" fmla="*/ 28 w 62"/>
                <a:gd name="T5" fmla="*/ 0 h 19"/>
                <a:gd name="T6" fmla="*/ 28 w 62"/>
                <a:gd name="T7" fmla="*/ 0 h 19"/>
                <a:gd name="T8" fmla="*/ 8 w 62"/>
                <a:gd name="T9" fmla="*/ 0 h 19"/>
                <a:gd name="T10" fmla="*/ 3 w 62"/>
                <a:gd name="T11" fmla="*/ 0 h 19"/>
                <a:gd name="T12" fmla="*/ 0 w 62"/>
                <a:gd name="T13" fmla="*/ 6 h 19"/>
                <a:gd name="T14" fmla="*/ 0 w 62"/>
                <a:gd name="T15" fmla="*/ 6 h 19"/>
                <a:gd name="T16" fmla="*/ 3 w 62"/>
                <a:gd name="T17" fmla="*/ 9 h 19"/>
                <a:gd name="T18" fmla="*/ 6 w 62"/>
                <a:gd name="T19" fmla="*/ 12 h 19"/>
                <a:gd name="T20" fmla="*/ 22 w 62"/>
                <a:gd name="T21" fmla="*/ 15 h 19"/>
                <a:gd name="T22" fmla="*/ 45 w 62"/>
                <a:gd name="T23" fmla="*/ 19 h 19"/>
                <a:gd name="T24" fmla="*/ 59 w 62"/>
                <a:gd name="T25" fmla="*/ 19 h 19"/>
                <a:gd name="T26" fmla="*/ 59 w 62"/>
                <a:gd name="T27" fmla="*/ 19 h 19"/>
                <a:gd name="T28" fmla="*/ 62 w 62"/>
                <a:gd name="T29" fmla="*/ 9 h 19"/>
                <a:gd name="T30" fmla="*/ 62 w 62"/>
                <a:gd name="T31" fmla="*/ 3 h 19"/>
                <a:gd name="T32" fmla="*/ 59 w 62"/>
                <a:gd name="T33" fmla="*/ 0 h 19"/>
                <a:gd name="T34" fmla="*/ 59 w 62"/>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19">
                  <a:moveTo>
                    <a:pt x="59" y="0"/>
                  </a:moveTo>
                  <a:lnTo>
                    <a:pt x="59" y="0"/>
                  </a:lnTo>
                  <a:lnTo>
                    <a:pt x="28" y="0"/>
                  </a:lnTo>
                  <a:lnTo>
                    <a:pt x="28" y="0"/>
                  </a:lnTo>
                  <a:lnTo>
                    <a:pt x="8" y="0"/>
                  </a:lnTo>
                  <a:lnTo>
                    <a:pt x="3" y="0"/>
                  </a:lnTo>
                  <a:lnTo>
                    <a:pt x="0" y="6"/>
                  </a:lnTo>
                  <a:lnTo>
                    <a:pt x="0" y="6"/>
                  </a:lnTo>
                  <a:lnTo>
                    <a:pt x="3" y="9"/>
                  </a:lnTo>
                  <a:lnTo>
                    <a:pt x="6" y="12"/>
                  </a:lnTo>
                  <a:lnTo>
                    <a:pt x="22" y="15"/>
                  </a:lnTo>
                  <a:lnTo>
                    <a:pt x="45" y="19"/>
                  </a:lnTo>
                  <a:lnTo>
                    <a:pt x="59" y="19"/>
                  </a:lnTo>
                  <a:lnTo>
                    <a:pt x="59" y="19"/>
                  </a:lnTo>
                  <a:lnTo>
                    <a:pt x="62" y="9"/>
                  </a:lnTo>
                  <a:lnTo>
                    <a:pt x="62" y="3"/>
                  </a:lnTo>
                  <a:lnTo>
                    <a:pt x="59" y="0"/>
                  </a:lnTo>
                  <a:lnTo>
                    <a:pt x="59"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27">
              <a:extLst>
                <a:ext uri="{FF2B5EF4-FFF2-40B4-BE49-F238E27FC236}">
                  <a16:creationId xmlns:a16="http://schemas.microsoft.com/office/drawing/2014/main" id="{A4BAF078-C609-4BF1-E775-AE07DCFCAB90}"/>
                </a:ext>
              </a:extLst>
            </p:cNvPr>
            <p:cNvSpPr>
              <a:spLocks/>
            </p:cNvSpPr>
            <p:nvPr/>
          </p:nvSpPr>
          <p:spPr bwMode="auto">
            <a:xfrm>
              <a:off x="4608513" y="6329363"/>
              <a:ext cx="71438" cy="66675"/>
            </a:xfrm>
            <a:custGeom>
              <a:avLst/>
              <a:gdLst>
                <a:gd name="T0" fmla="*/ 36 w 45"/>
                <a:gd name="T1" fmla="*/ 12 h 42"/>
                <a:gd name="T2" fmla="*/ 36 w 45"/>
                <a:gd name="T3" fmla="*/ 12 h 42"/>
                <a:gd name="T4" fmla="*/ 31 w 45"/>
                <a:gd name="T5" fmla="*/ 9 h 42"/>
                <a:gd name="T6" fmla="*/ 28 w 45"/>
                <a:gd name="T7" fmla="*/ 9 h 42"/>
                <a:gd name="T8" fmla="*/ 25 w 45"/>
                <a:gd name="T9" fmla="*/ 6 h 42"/>
                <a:gd name="T10" fmla="*/ 22 w 45"/>
                <a:gd name="T11" fmla="*/ 3 h 42"/>
                <a:gd name="T12" fmla="*/ 22 w 45"/>
                <a:gd name="T13" fmla="*/ 3 h 42"/>
                <a:gd name="T14" fmla="*/ 20 w 45"/>
                <a:gd name="T15" fmla="*/ 3 h 42"/>
                <a:gd name="T16" fmla="*/ 17 w 45"/>
                <a:gd name="T17" fmla="*/ 0 h 42"/>
                <a:gd name="T18" fmla="*/ 11 w 45"/>
                <a:gd name="T19" fmla="*/ 0 h 42"/>
                <a:gd name="T20" fmla="*/ 6 w 45"/>
                <a:gd name="T21" fmla="*/ 3 h 42"/>
                <a:gd name="T22" fmla="*/ 6 w 45"/>
                <a:gd name="T23" fmla="*/ 3 h 42"/>
                <a:gd name="T24" fmla="*/ 0 w 45"/>
                <a:gd name="T25" fmla="*/ 12 h 42"/>
                <a:gd name="T26" fmla="*/ 0 w 45"/>
                <a:gd name="T27" fmla="*/ 18 h 42"/>
                <a:gd name="T28" fmla="*/ 3 w 45"/>
                <a:gd name="T29" fmla="*/ 21 h 42"/>
                <a:gd name="T30" fmla="*/ 6 w 45"/>
                <a:gd name="T31" fmla="*/ 27 h 42"/>
                <a:gd name="T32" fmla="*/ 6 w 45"/>
                <a:gd name="T33" fmla="*/ 27 h 42"/>
                <a:gd name="T34" fmla="*/ 17 w 45"/>
                <a:gd name="T35" fmla="*/ 36 h 42"/>
                <a:gd name="T36" fmla="*/ 17 w 45"/>
                <a:gd name="T37" fmla="*/ 36 h 42"/>
                <a:gd name="T38" fmla="*/ 22 w 45"/>
                <a:gd name="T39" fmla="*/ 42 h 42"/>
                <a:gd name="T40" fmla="*/ 31 w 45"/>
                <a:gd name="T41" fmla="*/ 42 h 42"/>
                <a:gd name="T42" fmla="*/ 31 w 45"/>
                <a:gd name="T43" fmla="*/ 42 h 42"/>
                <a:gd name="T44" fmla="*/ 36 w 45"/>
                <a:gd name="T45" fmla="*/ 42 h 42"/>
                <a:gd name="T46" fmla="*/ 39 w 45"/>
                <a:gd name="T47" fmla="*/ 39 h 42"/>
                <a:gd name="T48" fmla="*/ 45 w 45"/>
                <a:gd name="T49" fmla="*/ 33 h 42"/>
                <a:gd name="T50" fmla="*/ 45 w 45"/>
                <a:gd name="T51" fmla="*/ 33 h 42"/>
                <a:gd name="T52" fmla="*/ 45 w 45"/>
                <a:gd name="T53" fmla="*/ 21 h 42"/>
                <a:gd name="T54" fmla="*/ 42 w 45"/>
                <a:gd name="T55" fmla="*/ 15 h 42"/>
                <a:gd name="T56" fmla="*/ 39 w 45"/>
                <a:gd name="T57" fmla="*/ 12 h 42"/>
                <a:gd name="T58" fmla="*/ 36 w 45"/>
                <a:gd name="T59" fmla="*/ 12 h 42"/>
                <a:gd name="T60" fmla="*/ 36 w 45"/>
                <a:gd name="T61"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2">
                  <a:moveTo>
                    <a:pt x="36" y="12"/>
                  </a:moveTo>
                  <a:lnTo>
                    <a:pt x="36" y="12"/>
                  </a:lnTo>
                  <a:lnTo>
                    <a:pt x="31" y="9"/>
                  </a:lnTo>
                  <a:lnTo>
                    <a:pt x="28" y="9"/>
                  </a:lnTo>
                  <a:lnTo>
                    <a:pt x="25" y="6"/>
                  </a:lnTo>
                  <a:lnTo>
                    <a:pt x="22" y="3"/>
                  </a:lnTo>
                  <a:lnTo>
                    <a:pt x="22" y="3"/>
                  </a:lnTo>
                  <a:lnTo>
                    <a:pt x="20" y="3"/>
                  </a:lnTo>
                  <a:lnTo>
                    <a:pt x="17" y="0"/>
                  </a:lnTo>
                  <a:lnTo>
                    <a:pt x="11" y="0"/>
                  </a:lnTo>
                  <a:lnTo>
                    <a:pt x="6" y="3"/>
                  </a:lnTo>
                  <a:lnTo>
                    <a:pt x="6" y="3"/>
                  </a:lnTo>
                  <a:lnTo>
                    <a:pt x="0" y="12"/>
                  </a:lnTo>
                  <a:lnTo>
                    <a:pt x="0" y="18"/>
                  </a:lnTo>
                  <a:lnTo>
                    <a:pt x="3" y="21"/>
                  </a:lnTo>
                  <a:lnTo>
                    <a:pt x="6" y="27"/>
                  </a:lnTo>
                  <a:lnTo>
                    <a:pt x="6" y="27"/>
                  </a:lnTo>
                  <a:lnTo>
                    <a:pt x="17" y="36"/>
                  </a:lnTo>
                  <a:lnTo>
                    <a:pt x="17" y="36"/>
                  </a:lnTo>
                  <a:lnTo>
                    <a:pt x="22" y="42"/>
                  </a:lnTo>
                  <a:lnTo>
                    <a:pt x="31" y="42"/>
                  </a:lnTo>
                  <a:lnTo>
                    <a:pt x="31" y="42"/>
                  </a:lnTo>
                  <a:lnTo>
                    <a:pt x="36" y="42"/>
                  </a:lnTo>
                  <a:lnTo>
                    <a:pt x="39" y="39"/>
                  </a:lnTo>
                  <a:lnTo>
                    <a:pt x="45" y="33"/>
                  </a:lnTo>
                  <a:lnTo>
                    <a:pt x="45" y="33"/>
                  </a:lnTo>
                  <a:lnTo>
                    <a:pt x="45" y="21"/>
                  </a:lnTo>
                  <a:lnTo>
                    <a:pt x="42" y="15"/>
                  </a:lnTo>
                  <a:lnTo>
                    <a:pt x="39" y="12"/>
                  </a:lnTo>
                  <a:lnTo>
                    <a:pt x="36" y="12"/>
                  </a:lnTo>
                  <a:lnTo>
                    <a:pt x="36" y="1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28">
              <a:extLst>
                <a:ext uri="{FF2B5EF4-FFF2-40B4-BE49-F238E27FC236}">
                  <a16:creationId xmlns:a16="http://schemas.microsoft.com/office/drawing/2014/main" id="{79CAD099-6F6D-17E3-6552-E6171BA9FBCA}"/>
                </a:ext>
              </a:extLst>
            </p:cNvPr>
            <p:cNvSpPr>
              <a:spLocks/>
            </p:cNvSpPr>
            <p:nvPr/>
          </p:nvSpPr>
          <p:spPr bwMode="auto">
            <a:xfrm>
              <a:off x="4533900" y="6372225"/>
              <a:ext cx="44450" cy="42863"/>
            </a:xfrm>
            <a:custGeom>
              <a:avLst/>
              <a:gdLst>
                <a:gd name="T0" fmla="*/ 14 w 28"/>
                <a:gd name="T1" fmla="*/ 0 h 27"/>
                <a:gd name="T2" fmla="*/ 14 w 28"/>
                <a:gd name="T3" fmla="*/ 0 h 27"/>
                <a:gd name="T4" fmla="*/ 5 w 28"/>
                <a:gd name="T5" fmla="*/ 0 h 27"/>
                <a:gd name="T6" fmla="*/ 0 w 28"/>
                <a:gd name="T7" fmla="*/ 3 h 27"/>
                <a:gd name="T8" fmla="*/ 0 w 28"/>
                <a:gd name="T9" fmla="*/ 9 h 27"/>
                <a:gd name="T10" fmla="*/ 2 w 28"/>
                <a:gd name="T11" fmla="*/ 15 h 27"/>
                <a:gd name="T12" fmla="*/ 2 w 28"/>
                <a:gd name="T13" fmla="*/ 15 h 27"/>
                <a:gd name="T14" fmla="*/ 14 w 28"/>
                <a:gd name="T15" fmla="*/ 21 h 27"/>
                <a:gd name="T16" fmla="*/ 19 w 28"/>
                <a:gd name="T17" fmla="*/ 27 h 27"/>
                <a:gd name="T18" fmla="*/ 28 w 28"/>
                <a:gd name="T19" fmla="*/ 27 h 27"/>
                <a:gd name="T20" fmla="*/ 28 w 28"/>
                <a:gd name="T21" fmla="*/ 27 h 27"/>
                <a:gd name="T22" fmla="*/ 25 w 28"/>
                <a:gd name="T23" fmla="*/ 12 h 27"/>
                <a:gd name="T24" fmla="*/ 22 w 28"/>
                <a:gd name="T25" fmla="*/ 3 h 27"/>
                <a:gd name="T26" fmla="*/ 16 w 28"/>
                <a:gd name="T27" fmla="*/ 0 h 27"/>
                <a:gd name="T28" fmla="*/ 14 w 28"/>
                <a:gd name="T29" fmla="*/ 0 h 27"/>
                <a:gd name="T30" fmla="*/ 14 w 28"/>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27">
                  <a:moveTo>
                    <a:pt x="14" y="0"/>
                  </a:moveTo>
                  <a:lnTo>
                    <a:pt x="14" y="0"/>
                  </a:lnTo>
                  <a:lnTo>
                    <a:pt x="5" y="0"/>
                  </a:lnTo>
                  <a:lnTo>
                    <a:pt x="0" y="3"/>
                  </a:lnTo>
                  <a:lnTo>
                    <a:pt x="0" y="9"/>
                  </a:lnTo>
                  <a:lnTo>
                    <a:pt x="2" y="15"/>
                  </a:lnTo>
                  <a:lnTo>
                    <a:pt x="2" y="15"/>
                  </a:lnTo>
                  <a:lnTo>
                    <a:pt x="14" y="21"/>
                  </a:lnTo>
                  <a:lnTo>
                    <a:pt x="19" y="27"/>
                  </a:lnTo>
                  <a:lnTo>
                    <a:pt x="28" y="27"/>
                  </a:lnTo>
                  <a:lnTo>
                    <a:pt x="28" y="27"/>
                  </a:lnTo>
                  <a:lnTo>
                    <a:pt x="25" y="12"/>
                  </a:lnTo>
                  <a:lnTo>
                    <a:pt x="22" y="3"/>
                  </a:lnTo>
                  <a:lnTo>
                    <a:pt x="16" y="0"/>
                  </a:lnTo>
                  <a:lnTo>
                    <a:pt x="14" y="0"/>
                  </a:lnTo>
                  <a:lnTo>
                    <a:pt x="14"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29">
              <a:extLst>
                <a:ext uri="{FF2B5EF4-FFF2-40B4-BE49-F238E27FC236}">
                  <a16:creationId xmlns:a16="http://schemas.microsoft.com/office/drawing/2014/main" id="{481EC191-9852-DB4F-4AC4-81ECB42167C1}"/>
                </a:ext>
              </a:extLst>
            </p:cNvPr>
            <p:cNvSpPr>
              <a:spLocks/>
            </p:cNvSpPr>
            <p:nvPr/>
          </p:nvSpPr>
          <p:spPr bwMode="auto">
            <a:xfrm>
              <a:off x="4692650" y="6469063"/>
              <a:ext cx="209550" cy="284163"/>
            </a:xfrm>
            <a:custGeom>
              <a:avLst/>
              <a:gdLst>
                <a:gd name="T0" fmla="*/ 104 w 132"/>
                <a:gd name="T1" fmla="*/ 82 h 179"/>
                <a:gd name="T2" fmla="*/ 98 w 132"/>
                <a:gd name="T3" fmla="*/ 70 h 179"/>
                <a:gd name="T4" fmla="*/ 93 w 132"/>
                <a:gd name="T5" fmla="*/ 61 h 179"/>
                <a:gd name="T6" fmla="*/ 65 w 132"/>
                <a:gd name="T7" fmla="*/ 30 h 179"/>
                <a:gd name="T8" fmla="*/ 59 w 132"/>
                <a:gd name="T9" fmla="*/ 27 h 179"/>
                <a:gd name="T10" fmla="*/ 59 w 132"/>
                <a:gd name="T11" fmla="*/ 24 h 179"/>
                <a:gd name="T12" fmla="*/ 53 w 132"/>
                <a:gd name="T13" fmla="*/ 12 h 179"/>
                <a:gd name="T14" fmla="*/ 42 w 132"/>
                <a:gd name="T15" fmla="*/ 6 h 179"/>
                <a:gd name="T16" fmla="*/ 37 w 132"/>
                <a:gd name="T17" fmla="*/ 3 h 179"/>
                <a:gd name="T18" fmla="*/ 28 w 132"/>
                <a:gd name="T19" fmla="*/ 0 h 179"/>
                <a:gd name="T20" fmla="*/ 20 w 132"/>
                <a:gd name="T21" fmla="*/ 18 h 179"/>
                <a:gd name="T22" fmla="*/ 14 w 132"/>
                <a:gd name="T23" fmla="*/ 45 h 179"/>
                <a:gd name="T24" fmla="*/ 9 w 132"/>
                <a:gd name="T25" fmla="*/ 57 h 179"/>
                <a:gd name="T26" fmla="*/ 0 w 132"/>
                <a:gd name="T27" fmla="*/ 70 h 179"/>
                <a:gd name="T28" fmla="*/ 0 w 132"/>
                <a:gd name="T29" fmla="*/ 76 h 179"/>
                <a:gd name="T30" fmla="*/ 11 w 132"/>
                <a:gd name="T31" fmla="*/ 91 h 179"/>
                <a:gd name="T32" fmla="*/ 14 w 132"/>
                <a:gd name="T33" fmla="*/ 97 h 179"/>
                <a:gd name="T34" fmla="*/ 20 w 132"/>
                <a:gd name="T35" fmla="*/ 109 h 179"/>
                <a:gd name="T36" fmla="*/ 20 w 132"/>
                <a:gd name="T37" fmla="*/ 133 h 179"/>
                <a:gd name="T38" fmla="*/ 20 w 132"/>
                <a:gd name="T39" fmla="*/ 146 h 179"/>
                <a:gd name="T40" fmla="*/ 25 w 132"/>
                <a:gd name="T41" fmla="*/ 158 h 179"/>
                <a:gd name="T42" fmla="*/ 39 w 132"/>
                <a:gd name="T43" fmla="*/ 173 h 179"/>
                <a:gd name="T44" fmla="*/ 53 w 132"/>
                <a:gd name="T45" fmla="*/ 176 h 179"/>
                <a:gd name="T46" fmla="*/ 56 w 132"/>
                <a:gd name="T47" fmla="*/ 173 h 179"/>
                <a:gd name="T48" fmla="*/ 81 w 132"/>
                <a:gd name="T49" fmla="*/ 146 h 179"/>
                <a:gd name="T50" fmla="*/ 90 w 132"/>
                <a:gd name="T51" fmla="*/ 143 h 179"/>
                <a:gd name="T52" fmla="*/ 112 w 132"/>
                <a:gd name="T53" fmla="*/ 143 h 179"/>
                <a:gd name="T54" fmla="*/ 121 w 132"/>
                <a:gd name="T55" fmla="*/ 140 h 179"/>
                <a:gd name="T56" fmla="*/ 129 w 132"/>
                <a:gd name="T57" fmla="*/ 130 h 179"/>
                <a:gd name="T58" fmla="*/ 132 w 132"/>
                <a:gd name="T59" fmla="*/ 118 h 179"/>
                <a:gd name="T60" fmla="*/ 129 w 132"/>
                <a:gd name="T61" fmla="*/ 106 h 179"/>
                <a:gd name="T62" fmla="*/ 104 w 132"/>
                <a:gd name="T63" fmla="*/ 8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79">
                  <a:moveTo>
                    <a:pt x="104" y="82"/>
                  </a:moveTo>
                  <a:lnTo>
                    <a:pt x="104" y="82"/>
                  </a:lnTo>
                  <a:lnTo>
                    <a:pt x="101" y="76"/>
                  </a:lnTo>
                  <a:lnTo>
                    <a:pt x="98" y="70"/>
                  </a:lnTo>
                  <a:lnTo>
                    <a:pt x="93" y="61"/>
                  </a:lnTo>
                  <a:lnTo>
                    <a:pt x="93" y="61"/>
                  </a:lnTo>
                  <a:lnTo>
                    <a:pt x="65" y="30"/>
                  </a:lnTo>
                  <a:lnTo>
                    <a:pt x="65" y="30"/>
                  </a:lnTo>
                  <a:lnTo>
                    <a:pt x="62" y="30"/>
                  </a:lnTo>
                  <a:lnTo>
                    <a:pt x="59" y="27"/>
                  </a:lnTo>
                  <a:lnTo>
                    <a:pt x="59" y="24"/>
                  </a:lnTo>
                  <a:lnTo>
                    <a:pt x="59" y="24"/>
                  </a:lnTo>
                  <a:lnTo>
                    <a:pt x="56" y="18"/>
                  </a:lnTo>
                  <a:lnTo>
                    <a:pt x="53" y="12"/>
                  </a:lnTo>
                  <a:lnTo>
                    <a:pt x="48" y="6"/>
                  </a:lnTo>
                  <a:lnTo>
                    <a:pt x="42" y="6"/>
                  </a:lnTo>
                  <a:lnTo>
                    <a:pt x="42" y="6"/>
                  </a:lnTo>
                  <a:lnTo>
                    <a:pt x="37" y="3"/>
                  </a:lnTo>
                  <a:lnTo>
                    <a:pt x="31" y="0"/>
                  </a:lnTo>
                  <a:lnTo>
                    <a:pt x="28" y="0"/>
                  </a:lnTo>
                  <a:lnTo>
                    <a:pt x="25" y="3"/>
                  </a:lnTo>
                  <a:lnTo>
                    <a:pt x="20" y="18"/>
                  </a:lnTo>
                  <a:lnTo>
                    <a:pt x="20" y="18"/>
                  </a:lnTo>
                  <a:lnTo>
                    <a:pt x="14" y="45"/>
                  </a:lnTo>
                  <a:lnTo>
                    <a:pt x="11" y="51"/>
                  </a:lnTo>
                  <a:lnTo>
                    <a:pt x="9" y="57"/>
                  </a:lnTo>
                  <a:lnTo>
                    <a:pt x="9" y="57"/>
                  </a:lnTo>
                  <a:lnTo>
                    <a:pt x="0" y="70"/>
                  </a:lnTo>
                  <a:lnTo>
                    <a:pt x="0" y="70"/>
                  </a:lnTo>
                  <a:lnTo>
                    <a:pt x="0" y="76"/>
                  </a:lnTo>
                  <a:lnTo>
                    <a:pt x="3" y="82"/>
                  </a:lnTo>
                  <a:lnTo>
                    <a:pt x="11" y="91"/>
                  </a:lnTo>
                  <a:lnTo>
                    <a:pt x="11" y="91"/>
                  </a:lnTo>
                  <a:lnTo>
                    <a:pt x="14" y="97"/>
                  </a:lnTo>
                  <a:lnTo>
                    <a:pt x="17" y="100"/>
                  </a:lnTo>
                  <a:lnTo>
                    <a:pt x="20" y="109"/>
                  </a:lnTo>
                  <a:lnTo>
                    <a:pt x="20" y="109"/>
                  </a:lnTo>
                  <a:lnTo>
                    <a:pt x="20" y="133"/>
                  </a:lnTo>
                  <a:lnTo>
                    <a:pt x="20" y="133"/>
                  </a:lnTo>
                  <a:lnTo>
                    <a:pt x="20" y="146"/>
                  </a:lnTo>
                  <a:lnTo>
                    <a:pt x="20" y="152"/>
                  </a:lnTo>
                  <a:lnTo>
                    <a:pt x="25" y="158"/>
                  </a:lnTo>
                  <a:lnTo>
                    <a:pt x="25" y="158"/>
                  </a:lnTo>
                  <a:lnTo>
                    <a:pt x="39" y="173"/>
                  </a:lnTo>
                  <a:lnTo>
                    <a:pt x="48" y="179"/>
                  </a:lnTo>
                  <a:lnTo>
                    <a:pt x="53" y="176"/>
                  </a:lnTo>
                  <a:lnTo>
                    <a:pt x="56" y="173"/>
                  </a:lnTo>
                  <a:lnTo>
                    <a:pt x="56" y="173"/>
                  </a:lnTo>
                  <a:lnTo>
                    <a:pt x="73" y="155"/>
                  </a:lnTo>
                  <a:lnTo>
                    <a:pt x="81" y="146"/>
                  </a:lnTo>
                  <a:lnTo>
                    <a:pt x="90" y="143"/>
                  </a:lnTo>
                  <a:lnTo>
                    <a:pt x="90" y="143"/>
                  </a:lnTo>
                  <a:lnTo>
                    <a:pt x="112" y="143"/>
                  </a:lnTo>
                  <a:lnTo>
                    <a:pt x="112" y="143"/>
                  </a:lnTo>
                  <a:lnTo>
                    <a:pt x="118" y="143"/>
                  </a:lnTo>
                  <a:lnTo>
                    <a:pt x="121" y="140"/>
                  </a:lnTo>
                  <a:lnTo>
                    <a:pt x="129" y="130"/>
                  </a:lnTo>
                  <a:lnTo>
                    <a:pt x="129" y="130"/>
                  </a:lnTo>
                  <a:lnTo>
                    <a:pt x="129" y="124"/>
                  </a:lnTo>
                  <a:lnTo>
                    <a:pt x="132" y="118"/>
                  </a:lnTo>
                  <a:lnTo>
                    <a:pt x="129" y="112"/>
                  </a:lnTo>
                  <a:lnTo>
                    <a:pt x="129" y="106"/>
                  </a:lnTo>
                  <a:lnTo>
                    <a:pt x="129" y="106"/>
                  </a:lnTo>
                  <a:lnTo>
                    <a:pt x="104" y="82"/>
                  </a:lnTo>
                  <a:lnTo>
                    <a:pt x="104" y="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5" name="Freeform 30">
            <a:extLst>
              <a:ext uri="{FF2B5EF4-FFF2-40B4-BE49-F238E27FC236}">
                <a16:creationId xmlns:a16="http://schemas.microsoft.com/office/drawing/2014/main" id="{BAE07B42-0E4A-4C04-6905-6FFB11029ADA}"/>
              </a:ext>
            </a:extLst>
          </p:cNvPr>
          <p:cNvSpPr>
            <a:spLocks/>
          </p:cNvSpPr>
          <p:nvPr/>
        </p:nvSpPr>
        <p:spPr bwMode="auto">
          <a:xfrm>
            <a:off x="5472582" y="2957423"/>
            <a:ext cx="582377" cy="373424"/>
          </a:xfrm>
          <a:custGeom>
            <a:avLst/>
            <a:gdLst>
              <a:gd name="T0" fmla="*/ 31 w 454"/>
              <a:gd name="T1" fmla="*/ 298 h 307"/>
              <a:gd name="T2" fmla="*/ 31 w 454"/>
              <a:gd name="T3" fmla="*/ 307 h 307"/>
              <a:gd name="T4" fmla="*/ 110 w 454"/>
              <a:gd name="T5" fmla="*/ 294 h 307"/>
              <a:gd name="T6" fmla="*/ 110 w 454"/>
              <a:gd name="T7" fmla="*/ 294 h 307"/>
              <a:gd name="T8" fmla="*/ 112 w 454"/>
              <a:gd name="T9" fmla="*/ 291 h 307"/>
              <a:gd name="T10" fmla="*/ 112 w 454"/>
              <a:gd name="T11" fmla="*/ 291 h 307"/>
              <a:gd name="T12" fmla="*/ 115 w 454"/>
              <a:gd name="T13" fmla="*/ 294 h 307"/>
              <a:gd name="T14" fmla="*/ 146 w 454"/>
              <a:gd name="T15" fmla="*/ 288 h 307"/>
              <a:gd name="T16" fmla="*/ 401 w 454"/>
              <a:gd name="T17" fmla="*/ 249 h 307"/>
              <a:gd name="T18" fmla="*/ 401 w 454"/>
              <a:gd name="T19" fmla="*/ 249 h 307"/>
              <a:gd name="T20" fmla="*/ 401 w 454"/>
              <a:gd name="T21" fmla="*/ 249 h 307"/>
              <a:gd name="T22" fmla="*/ 412 w 454"/>
              <a:gd name="T23" fmla="*/ 246 h 307"/>
              <a:gd name="T24" fmla="*/ 437 w 454"/>
              <a:gd name="T25" fmla="*/ 209 h 307"/>
              <a:gd name="T26" fmla="*/ 437 w 454"/>
              <a:gd name="T27" fmla="*/ 209 h 307"/>
              <a:gd name="T28" fmla="*/ 440 w 454"/>
              <a:gd name="T29" fmla="*/ 206 h 307"/>
              <a:gd name="T30" fmla="*/ 440 w 454"/>
              <a:gd name="T31" fmla="*/ 206 h 307"/>
              <a:gd name="T32" fmla="*/ 443 w 454"/>
              <a:gd name="T33" fmla="*/ 203 h 307"/>
              <a:gd name="T34" fmla="*/ 445 w 454"/>
              <a:gd name="T35" fmla="*/ 203 h 307"/>
              <a:gd name="T36" fmla="*/ 448 w 454"/>
              <a:gd name="T37" fmla="*/ 197 h 307"/>
              <a:gd name="T38" fmla="*/ 451 w 454"/>
              <a:gd name="T39" fmla="*/ 194 h 307"/>
              <a:gd name="T40" fmla="*/ 451 w 454"/>
              <a:gd name="T41" fmla="*/ 194 h 307"/>
              <a:gd name="T42" fmla="*/ 454 w 454"/>
              <a:gd name="T43" fmla="*/ 182 h 307"/>
              <a:gd name="T44" fmla="*/ 454 w 454"/>
              <a:gd name="T45" fmla="*/ 176 h 307"/>
              <a:gd name="T46" fmla="*/ 454 w 454"/>
              <a:gd name="T47" fmla="*/ 176 h 307"/>
              <a:gd name="T48" fmla="*/ 434 w 454"/>
              <a:gd name="T49" fmla="*/ 149 h 307"/>
              <a:gd name="T50" fmla="*/ 434 w 454"/>
              <a:gd name="T51" fmla="*/ 149 h 307"/>
              <a:gd name="T52" fmla="*/ 431 w 454"/>
              <a:gd name="T53" fmla="*/ 143 h 307"/>
              <a:gd name="T54" fmla="*/ 429 w 454"/>
              <a:gd name="T55" fmla="*/ 130 h 307"/>
              <a:gd name="T56" fmla="*/ 429 w 454"/>
              <a:gd name="T57" fmla="*/ 130 h 307"/>
              <a:gd name="T58" fmla="*/ 429 w 454"/>
              <a:gd name="T59" fmla="*/ 124 h 307"/>
              <a:gd name="T60" fmla="*/ 429 w 454"/>
              <a:gd name="T61" fmla="*/ 124 h 307"/>
              <a:gd name="T62" fmla="*/ 429 w 454"/>
              <a:gd name="T63" fmla="*/ 118 h 307"/>
              <a:gd name="T64" fmla="*/ 429 w 454"/>
              <a:gd name="T65" fmla="*/ 118 h 307"/>
              <a:gd name="T66" fmla="*/ 437 w 454"/>
              <a:gd name="T67" fmla="*/ 97 h 307"/>
              <a:gd name="T68" fmla="*/ 437 w 454"/>
              <a:gd name="T69" fmla="*/ 97 h 307"/>
              <a:gd name="T70" fmla="*/ 440 w 454"/>
              <a:gd name="T71" fmla="*/ 91 h 307"/>
              <a:gd name="T72" fmla="*/ 440 w 454"/>
              <a:gd name="T73" fmla="*/ 67 h 307"/>
              <a:gd name="T74" fmla="*/ 437 w 454"/>
              <a:gd name="T75" fmla="*/ 61 h 307"/>
              <a:gd name="T76" fmla="*/ 429 w 454"/>
              <a:gd name="T77" fmla="*/ 54 h 307"/>
              <a:gd name="T78" fmla="*/ 429 w 454"/>
              <a:gd name="T79" fmla="*/ 54 h 307"/>
              <a:gd name="T80" fmla="*/ 426 w 454"/>
              <a:gd name="T81" fmla="*/ 54 h 307"/>
              <a:gd name="T82" fmla="*/ 426 w 454"/>
              <a:gd name="T83" fmla="*/ 54 h 307"/>
              <a:gd name="T84" fmla="*/ 395 w 454"/>
              <a:gd name="T85" fmla="*/ 9 h 307"/>
              <a:gd name="T86" fmla="*/ 395 w 454"/>
              <a:gd name="T87" fmla="*/ 9 h 307"/>
              <a:gd name="T88" fmla="*/ 370 w 454"/>
              <a:gd name="T89" fmla="*/ 0 h 307"/>
              <a:gd name="T90" fmla="*/ 370 w 454"/>
              <a:gd name="T91" fmla="*/ 0 h 307"/>
              <a:gd name="T92" fmla="*/ 367 w 454"/>
              <a:gd name="T93" fmla="*/ 0 h 307"/>
              <a:gd name="T94" fmla="*/ 367 w 454"/>
              <a:gd name="T95" fmla="*/ 0 h 307"/>
              <a:gd name="T96" fmla="*/ 51 w 454"/>
              <a:gd name="T97" fmla="*/ 64 h 307"/>
              <a:gd name="T98" fmla="*/ 51 w 454"/>
              <a:gd name="T99" fmla="*/ 64 h 307"/>
              <a:gd name="T100" fmla="*/ 48 w 454"/>
              <a:gd name="T101" fmla="*/ 64 h 307"/>
              <a:gd name="T102" fmla="*/ 48 w 454"/>
              <a:gd name="T103" fmla="*/ 64 h 307"/>
              <a:gd name="T104" fmla="*/ 45 w 454"/>
              <a:gd name="T105" fmla="*/ 58 h 307"/>
              <a:gd name="T106" fmla="*/ 42 w 454"/>
              <a:gd name="T107" fmla="*/ 39 h 307"/>
              <a:gd name="T108" fmla="*/ 42 w 454"/>
              <a:gd name="T109" fmla="*/ 39 h 307"/>
              <a:gd name="T110" fmla="*/ 40 w 454"/>
              <a:gd name="T111" fmla="*/ 42 h 307"/>
              <a:gd name="T112" fmla="*/ 40 w 454"/>
              <a:gd name="T113" fmla="*/ 42 h 307"/>
              <a:gd name="T114" fmla="*/ 26 w 454"/>
              <a:gd name="T115" fmla="*/ 51 h 307"/>
              <a:gd name="T116" fmla="*/ 0 w 454"/>
              <a:gd name="T117" fmla="*/ 61 h 307"/>
              <a:gd name="T118" fmla="*/ 31 w 454"/>
              <a:gd name="T119" fmla="*/ 291 h 307"/>
              <a:gd name="T120" fmla="*/ 31 w 454"/>
              <a:gd name="T121" fmla="*/ 298 h 307"/>
              <a:gd name="T122" fmla="*/ 31 w 454"/>
              <a:gd name="T123" fmla="*/ 29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4" h="307">
                <a:moveTo>
                  <a:pt x="31" y="298"/>
                </a:moveTo>
                <a:lnTo>
                  <a:pt x="31" y="307"/>
                </a:lnTo>
                <a:lnTo>
                  <a:pt x="110" y="294"/>
                </a:lnTo>
                <a:lnTo>
                  <a:pt x="110" y="294"/>
                </a:lnTo>
                <a:lnTo>
                  <a:pt x="112" y="291"/>
                </a:lnTo>
                <a:lnTo>
                  <a:pt x="112" y="291"/>
                </a:lnTo>
                <a:lnTo>
                  <a:pt x="115" y="294"/>
                </a:lnTo>
                <a:lnTo>
                  <a:pt x="146" y="288"/>
                </a:lnTo>
                <a:lnTo>
                  <a:pt x="401" y="249"/>
                </a:lnTo>
                <a:lnTo>
                  <a:pt x="401" y="249"/>
                </a:lnTo>
                <a:lnTo>
                  <a:pt x="401" y="249"/>
                </a:lnTo>
                <a:lnTo>
                  <a:pt x="412" y="246"/>
                </a:lnTo>
                <a:lnTo>
                  <a:pt x="437" y="209"/>
                </a:lnTo>
                <a:lnTo>
                  <a:pt x="437" y="209"/>
                </a:lnTo>
                <a:lnTo>
                  <a:pt x="440" y="206"/>
                </a:lnTo>
                <a:lnTo>
                  <a:pt x="440" y="206"/>
                </a:lnTo>
                <a:lnTo>
                  <a:pt x="443" y="203"/>
                </a:lnTo>
                <a:lnTo>
                  <a:pt x="445" y="203"/>
                </a:lnTo>
                <a:lnTo>
                  <a:pt x="448" y="197"/>
                </a:lnTo>
                <a:lnTo>
                  <a:pt x="451" y="194"/>
                </a:lnTo>
                <a:lnTo>
                  <a:pt x="451" y="194"/>
                </a:lnTo>
                <a:lnTo>
                  <a:pt x="454" y="182"/>
                </a:lnTo>
                <a:lnTo>
                  <a:pt x="454" y="176"/>
                </a:lnTo>
                <a:lnTo>
                  <a:pt x="454" y="176"/>
                </a:lnTo>
                <a:lnTo>
                  <a:pt x="434" y="149"/>
                </a:lnTo>
                <a:lnTo>
                  <a:pt x="434" y="149"/>
                </a:lnTo>
                <a:lnTo>
                  <a:pt x="431" y="143"/>
                </a:lnTo>
                <a:lnTo>
                  <a:pt x="429" y="130"/>
                </a:lnTo>
                <a:lnTo>
                  <a:pt x="429" y="130"/>
                </a:lnTo>
                <a:lnTo>
                  <a:pt x="429" y="124"/>
                </a:lnTo>
                <a:lnTo>
                  <a:pt x="429" y="124"/>
                </a:lnTo>
                <a:lnTo>
                  <a:pt x="429" y="118"/>
                </a:lnTo>
                <a:lnTo>
                  <a:pt x="429" y="118"/>
                </a:lnTo>
                <a:lnTo>
                  <a:pt x="437" y="97"/>
                </a:lnTo>
                <a:lnTo>
                  <a:pt x="437" y="97"/>
                </a:lnTo>
                <a:lnTo>
                  <a:pt x="440" y="91"/>
                </a:lnTo>
                <a:lnTo>
                  <a:pt x="440" y="67"/>
                </a:lnTo>
                <a:lnTo>
                  <a:pt x="437" y="61"/>
                </a:lnTo>
                <a:lnTo>
                  <a:pt x="429" y="54"/>
                </a:lnTo>
                <a:lnTo>
                  <a:pt x="429" y="54"/>
                </a:lnTo>
                <a:lnTo>
                  <a:pt x="426" y="54"/>
                </a:lnTo>
                <a:lnTo>
                  <a:pt x="426" y="54"/>
                </a:lnTo>
                <a:lnTo>
                  <a:pt x="395" y="9"/>
                </a:lnTo>
                <a:lnTo>
                  <a:pt x="395" y="9"/>
                </a:lnTo>
                <a:lnTo>
                  <a:pt x="370" y="0"/>
                </a:lnTo>
                <a:lnTo>
                  <a:pt x="370" y="0"/>
                </a:lnTo>
                <a:lnTo>
                  <a:pt x="367" y="0"/>
                </a:lnTo>
                <a:lnTo>
                  <a:pt x="367" y="0"/>
                </a:lnTo>
                <a:lnTo>
                  <a:pt x="51" y="64"/>
                </a:lnTo>
                <a:lnTo>
                  <a:pt x="51" y="64"/>
                </a:lnTo>
                <a:lnTo>
                  <a:pt x="48" y="64"/>
                </a:lnTo>
                <a:lnTo>
                  <a:pt x="48" y="64"/>
                </a:lnTo>
                <a:lnTo>
                  <a:pt x="45" y="58"/>
                </a:lnTo>
                <a:lnTo>
                  <a:pt x="42" y="39"/>
                </a:lnTo>
                <a:lnTo>
                  <a:pt x="42" y="39"/>
                </a:lnTo>
                <a:lnTo>
                  <a:pt x="40" y="42"/>
                </a:lnTo>
                <a:lnTo>
                  <a:pt x="40" y="42"/>
                </a:lnTo>
                <a:lnTo>
                  <a:pt x="26" y="51"/>
                </a:lnTo>
                <a:lnTo>
                  <a:pt x="0" y="61"/>
                </a:lnTo>
                <a:lnTo>
                  <a:pt x="31" y="291"/>
                </a:lnTo>
                <a:lnTo>
                  <a:pt x="31" y="298"/>
                </a:lnTo>
                <a:lnTo>
                  <a:pt x="31" y="298"/>
                </a:lnTo>
                <a:close/>
              </a:path>
            </a:pathLst>
          </a:custGeom>
          <a:solidFill>
            <a:srgbClr val="015873">
              <a:alpha val="50196"/>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 name="Freeform 31">
            <a:extLst>
              <a:ext uri="{FF2B5EF4-FFF2-40B4-BE49-F238E27FC236}">
                <a16:creationId xmlns:a16="http://schemas.microsoft.com/office/drawing/2014/main" id="{3788716D-9CE0-5B0D-3E4D-F7D75BE74644}"/>
              </a:ext>
            </a:extLst>
          </p:cNvPr>
          <p:cNvSpPr>
            <a:spLocks/>
          </p:cNvSpPr>
          <p:nvPr/>
        </p:nvSpPr>
        <p:spPr bwMode="auto">
          <a:xfrm>
            <a:off x="5512349" y="3311385"/>
            <a:ext cx="0" cy="8515"/>
          </a:xfrm>
          <a:custGeom>
            <a:avLst/>
            <a:gdLst>
              <a:gd name="T0" fmla="*/ 7 h 7"/>
              <a:gd name="T1" fmla="*/ 0 h 7"/>
              <a:gd name="T2" fmla="*/ 7 h 7"/>
              <a:gd name="T3" fmla="*/ 7 h 7"/>
            </a:gdLst>
            <a:ahLst/>
            <a:cxnLst>
              <a:cxn ang="0">
                <a:pos x="0" y="T0"/>
              </a:cxn>
              <a:cxn ang="0">
                <a:pos x="0" y="T1"/>
              </a:cxn>
              <a:cxn ang="0">
                <a:pos x="0" y="T2"/>
              </a:cxn>
              <a:cxn ang="0">
                <a:pos x="0" y="T3"/>
              </a:cxn>
            </a:cxnLst>
            <a:rect l="0" t="0" r="r" b="b"/>
            <a:pathLst>
              <a:path h="7">
                <a:moveTo>
                  <a:pt x="0" y="7"/>
                </a:moveTo>
                <a:lnTo>
                  <a:pt x="0" y="0"/>
                </a:lnTo>
                <a:lnTo>
                  <a:pt x="0" y="7"/>
                </a:lnTo>
                <a:lnTo>
                  <a:pt x="0" y="7"/>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32">
            <a:extLst>
              <a:ext uri="{FF2B5EF4-FFF2-40B4-BE49-F238E27FC236}">
                <a16:creationId xmlns:a16="http://schemas.microsoft.com/office/drawing/2014/main" id="{0FE91AA2-B576-B0A9-925D-C0541F5A89E2}"/>
              </a:ext>
            </a:extLst>
          </p:cNvPr>
          <p:cNvSpPr>
            <a:spLocks/>
          </p:cNvSpPr>
          <p:nvPr/>
        </p:nvSpPr>
        <p:spPr bwMode="auto">
          <a:xfrm>
            <a:off x="3157186" y="2968370"/>
            <a:ext cx="847910" cy="424512"/>
          </a:xfrm>
          <a:custGeom>
            <a:avLst/>
            <a:gdLst>
              <a:gd name="T0" fmla="*/ 647 w 661"/>
              <a:gd name="T1" fmla="*/ 304 h 349"/>
              <a:gd name="T2" fmla="*/ 633 w 661"/>
              <a:gd name="T3" fmla="*/ 261 h 349"/>
              <a:gd name="T4" fmla="*/ 627 w 661"/>
              <a:gd name="T5" fmla="*/ 222 h 349"/>
              <a:gd name="T6" fmla="*/ 624 w 661"/>
              <a:gd name="T7" fmla="*/ 173 h 349"/>
              <a:gd name="T8" fmla="*/ 608 w 661"/>
              <a:gd name="T9" fmla="*/ 143 h 349"/>
              <a:gd name="T10" fmla="*/ 602 w 661"/>
              <a:gd name="T11" fmla="*/ 124 h 349"/>
              <a:gd name="T12" fmla="*/ 599 w 661"/>
              <a:gd name="T13" fmla="*/ 121 h 349"/>
              <a:gd name="T14" fmla="*/ 599 w 661"/>
              <a:gd name="T15" fmla="*/ 118 h 349"/>
              <a:gd name="T16" fmla="*/ 596 w 661"/>
              <a:gd name="T17" fmla="*/ 115 h 349"/>
              <a:gd name="T18" fmla="*/ 596 w 661"/>
              <a:gd name="T19" fmla="*/ 109 h 349"/>
              <a:gd name="T20" fmla="*/ 594 w 661"/>
              <a:gd name="T21" fmla="*/ 106 h 349"/>
              <a:gd name="T22" fmla="*/ 591 w 661"/>
              <a:gd name="T23" fmla="*/ 100 h 349"/>
              <a:gd name="T24" fmla="*/ 591 w 661"/>
              <a:gd name="T25" fmla="*/ 94 h 349"/>
              <a:gd name="T26" fmla="*/ 588 w 661"/>
              <a:gd name="T27" fmla="*/ 91 h 349"/>
              <a:gd name="T28" fmla="*/ 582 w 661"/>
              <a:gd name="T29" fmla="*/ 91 h 349"/>
              <a:gd name="T30" fmla="*/ 577 w 661"/>
              <a:gd name="T31" fmla="*/ 88 h 349"/>
              <a:gd name="T32" fmla="*/ 568 w 661"/>
              <a:gd name="T33" fmla="*/ 85 h 349"/>
              <a:gd name="T34" fmla="*/ 560 w 661"/>
              <a:gd name="T35" fmla="*/ 79 h 349"/>
              <a:gd name="T36" fmla="*/ 552 w 661"/>
              <a:gd name="T37" fmla="*/ 76 h 349"/>
              <a:gd name="T38" fmla="*/ 546 w 661"/>
              <a:gd name="T39" fmla="*/ 73 h 349"/>
              <a:gd name="T40" fmla="*/ 538 w 661"/>
              <a:gd name="T41" fmla="*/ 70 h 349"/>
              <a:gd name="T42" fmla="*/ 535 w 661"/>
              <a:gd name="T43" fmla="*/ 67 h 349"/>
              <a:gd name="T44" fmla="*/ 504 w 661"/>
              <a:gd name="T45" fmla="*/ 67 h 349"/>
              <a:gd name="T46" fmla="*/ 434 w 661"/>
              <a:gd name="T47" fmla="*/ 64 h 349"/>
              <a:gd name="T48" fmla="*/ 364 w 661"/>
              <a:gd name="T49" fmla="*/ 42 h 349"/>
              <a:gd name="T50" fmla="*/ 269 w 661"/>
              <a:gd name="T51" fmla="*/ 21 h 349"/>
              <a:gd name="T52" fmla="*/ 233 w 661"/>
              <a:gd name="T53" fmla="*/ 12 h 349"/>
              <a:gd name="T54" fmla="*/ 227 w 661"/>
              <a:gd name="T55" fmla="*/ 12 h 349"/>
              <a:gd name="T56" fmla="*/ 224 w 661"/>
              <a:gd name="T57" fmla="*/ 12 h 349"/>
              <a:gd name="T58" fmla="*/ 219 w 661"/>
              <a:gd name="T59" fmla="*/ 12 h 349"/>
              <a:gd name="T60" fmla="*/ 213 w 661"/>
              <a:gd name="T61" fmla="*/ 9 h 349"/>
              <a:gd name="T62" fmla="*/ 207 w 661"/>
              <a:gd name="T63" fmla="*/ 9 h 349"/>
              <a:gd name="T64" fmla="*/ 199 w 661"/>
              <a:gd name="T65" fmla="*/ 9 h 349"/>
              <a:gd name="T66" fmla="*/ 193 w 661"/>
              <a:gd name="T67" fmla="*/ 9 h 349"/>
              <a:gd name="T68" fmla="*/ 185 w 661"/>
              <a:gd name="T69" fmla="*/ 9 h 349"/>
              <a:gd name="T70" fmla="*/ 179 w 661"/>
              <a:gd name="T71" fmla="*/ 6 h 349"/>
              <a:gd name="T72" fmla="*/ 165 w 661"/>
              <a:gd name="T73" fmla="*/ 6 h 349"/>
              <a:gd name="T74" fmla="*/ 160 w 661"/>
              <a:gd name="T75" fmla="*/ 6 h 349"/>
              <a:gd name="T76" fmla="*/ 151 w 661"/>
              <a:gd name="T77" fmla="*/ 6 h 349"/>
              <a:gd name="T78" fmla="*/ 143 w 661"/>
              <a:gd name="T79" fmla="*/ 6 h 349"/>
              <a:gd name="T80" fmla="*/ 135 w 661"/>
              <a:gd name="T81" fmla="*/ 6 h 349"/>
              <a:gd name="T82" fmla="*/ 107 w 661"/>
              <a:gd name="T83" fmla="*/ 3 h 349"/>
              <a:gd name="T84" fmla="*/ 20 w 661"/>
              <a:gd name="T85" fmla="*/ 15 h 349"/>
              <a:gd name="T86" fmla="*/ 20 w 661"/>
              <a:gd name="T87" fmla="*/ 36 h 349"/>
              <a:gd name="T88" fmla="*/ 14 w 661"/>
              <a:gd name="T89" fmla="*/ 67 h 349"/>
              <a:gd name="T90" fmla="*/ 11 w 661"/>
              <a:gd name="T91" fmla="*/ 115 h 349"/>
              <a:gd name="T92" fmla="*/ 9 w 661"/>
              <a:gd name="T93" fmla="*/ 140 h 349"/>
              <a:gd name="T94" fmla="*/ 6 w 661"/>
              <a:gd name="T95" fmla="*/ 161 h 349"/>
              <a:gd name="T96" fmla="*/ 3 w 661"/>
              <a:gd name="T97" fmla="*/ 185 h 349"/>
              <a:gd name="T98" fmla="*/ 3 w 661"/>
              <a:gd name="T99" fmla="*/ 197 h 349"/>
              <a:gd name="T100" fmla="*/ 25 w 661"/>
              <a:gd name="T101" fmla="*/ 213 h 349"/>
              <a:gd name="T102" fmla="*/ 56 w 661"/>
              <a:gd name="T103" fmla="*/ 219 h 349"/>
              <a:gd name="T104" fmla="*/ 95 w 661"/>
              <a:gd name="T105" fmla="*/ 222 h 349"/>
              <a:gd name="T106" fmla="*/ 123 w 661"/>
              <a:gd name="T107" fmla="*/ 228 h 349"/>
              <a:gd name="T108" fmla="*/ 157 w 661"/>
              <a:gd name="T109" fmla="*/ 237 h 349"/>
              <a:gd name="T110" fmla="*/ 652 w 661"/>
              <a:gd name="T111" fmla="*/ 325 h 349"/>
              <a:gd name="T112" fmla="*/ 652 w 661"/>
              <a:gd name="T113" fmla="*/ 31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1" h="349">
                <a:moveTo>
                  <a:pt x="650" y="307"/>
                </a:moveTo>
                <a:lnTo>
                  <a:pt x="650" y="307"/>
                </a:lnTo>
                <a:lnTo>
                  <a:pt x="650" y="307"/>
                </a:lnTo>
                <a:lnTo>
                  <a:pt x="650" y="307"/>
                </a:lnTo>
                <a:lnTo>
                  <a:pt x="647" y="307"/>
                </a:lnTo>
                <a:lnTo>
                  <a:pt x="647" y="307"/>
                </a:lnTo>
                <a:lnTo>
                  <a:pt x="647" y="304"/>
                </a:lnTo>
                <a:lnTo>
                  <a:pt x="647" y="304"/>
                </a:lnTo>
                <a:lnTo>
                  <a:pt x="644" y="304"/>
                </a:lnTo>
                <a:lnTo>
                  <a:pt x="644" y="304"/>
                </a:lnTo>
                <a:lnTo>
                  <a:pt x="636" y="292"/>
                </a:lnTo>
                <a:lnTo>
                  <a:pt x="636" y="282"/>
                </a:lnTo>
                <a:lnTo>
                  <a:pt x="636" y="282"/>
                </a:lnTo>
                <a:lnTo>
                  <a:pt x="633" y="261"/>
                </a:lnTo>
                <a:lnTo>
                  <a:pt x="633" y="261"/>
                </a:lnTo>
                <a:lnTo>
                  <a:pt x="630" y="243"/>
                </a:lnTo>
                <a:lnTo>
                  <a:pt x="630" y="243"/>
                </a:lnTo>
                <a:lnTo>
                  <a:pt x="630" y="240"/>
                </a:lnTo>
                <a:lnTo>
                  <a:pt x="630" y="240"/>
                </a:lnTo>
                <a:lnTo>
                  <a:pt x="630" y="234"/>
                </a:lnTo>
                <a:lnTo>
                  <a:pt x="627" y="222"/>
                </a:lnTo>
                <a:lnTo>
                  <a:pt x="627" y="222"/>
                </a:lnTo>
                <a:lnTo>
                  <a:pt x="624" y="213"/>
                </a:lnTo>
                <a:lnTo>
                  <a:pt x="622" y="203"/>
                </a:lnTo>
                <a:lnTo>
                  <a:pt x="624" y="188"/>
                </a:lnTo>
                <a:lnTo>
                  <a:pt x="624" y="188"/>
                </a:lnTo>
                <a:lnTo>
                  <a:pt x="624" y="173"/>
                </a:lnTo>
                <a:lnTo>
                  <a:pt x="624" y="173"/>
                </a:lnTo>
                <a:lnTo>
                  <a:pt x="624" y="167"/>
                </a:lnTo>
                <a:lnTo>
                  <a:pt x="619" y="161"/>
                </a:lnTo>
                <a:lnTo>
                  <a:pt x="619" y="161"/>
                </a:lnTo>
                <a:lnTo>
                  <a:pt x="613" y="152"/>
                </a:lnTo>
                <a:lnTo>
                  <a:pt x="610" y="149"/>
                </a:lnTo>
                <a:lnTo>
                  <a:pt x="608" y="143"/>
                </a:lnTo>
                <a:lnTo>
                  <a:pt x="608" y="143"/>
                </a:lnTo>
                <a:lnTo>
                  <a:pt x="608" y="134"/>
                </a:lnTo>
                <a:lnTo>
                  <a:pt x="602" y="127"/>
                </a:lnTo>
                <a:lnTo>
                  <a:pt x="602" y="127"/>
                </a:lnTo>
                <a:lnTo>
                  <a:pt x="602" y="124"/>
                </a:lnTo>
                <a:lnTo>
                  <a:pt x="602" y="124"/>
                </a:lnTo>
                <a:lnTo>
                  <a:pt x="602" y="124"/>
                </a:lnTo>
                <a:lnTo>
                  <a:pt x="602" y="124"/>
                </a:lnTo>
                <a:lnTo>
                  <a:pt x="602" y="124"/>
                </a:lnTo>
                <a:lnTo>
                  <a:pt x="602" y="124"/>
                </a:lnTo>
                <a:lnTo>
                  <a:pt x="602" y="121"/>
                </a:lnTo>
                <a:lnTo>
                  <a:pt x="602" y="121"/>
                </a:lnTo>
                <a:lnTo>
                  <a:pt x="599" y="121"/>
                </a:lnTo>
                <a:lnTo>
                  <a:pt x="599" y="121"/>
                </a:lnTo>
                <a:lnTo>
                  <a:pt x="599" y="121"/>
                </a:lnTo>
                <a:lnTo>
                  <a:pt x="599" y="121"/>
                </a:lnTo>
                <a:lnTo>
                  <a:pt x="599" y="121"/>
                </a:lnTo>
                <a:lnTo>
                  <a:pt x="599" y="121"/>
                </a:lnTo>
                <a:lnTo>
                  <a:pt x="599" y="118"/>
                </a:lnTo>
                <a:lnTo>
                  <a:pt x="599" y="118"/>
                </a:lnTo>
                <a:lnTo>
                  <a:pt x="599" y="118"/>
                </a:lnTo>
                <a:lnTo>
                  <a:pt x="599" y="118"/>
                </a:lnTo>
                <a:lnTo>
                  <a:pt x="599" y="118"/>
                </a:lnTo>
                <a:lnTo>
                  <a:pt x="599" y="118"/>
                </a:lnTo>
                <a:lnTo>
                  <a:pt x="596" y="115"/>
                </a:lnTo>
                <a:lnTo>
                  <a:pt x="596" y="115"/>
                </a:lnTo>
                <a:lnTo>
                  <a:pt x="596" y="115"/>
                </a:lnTo>
                <a:lnTo>
                  <a:pt x="596" y="115"/>
                </a:lnTo>
                <a:lnTo>
                  <a:pt x="596" y="115"/>
                </a:lnTo>
                <a:lnTo>
                  <a:pt x="596" y="115"/>
                </a:lnTo>
                <a:lnTo>
                  <a:pt x="596" y="112"/>
                </a:lnTo>
                <a:lnTo>
                  <a:pt x="596" y="112"/>
                </a:lnTo>
                <a:lnTo>
                  <a:pt x="596" y="112"/>
                </a:lnTo>
                <a:lnTo>
                  <a:pt x="596" y="112"/>
                </a:lnTo>
                <a:lnTo>
                  <a:pt x="596" y="109"/>
                </a:lnTo>
                <a:lnTo>
                  <a:pt x="596" y="109"/>
                </a:lnTo>
                <a:lnTo>
                  <a:pt x="594" y="109"/>
                </a:lnTo>
                <a:lnTo>
                  <a:pt x="594" y="109"/>
                </a:lnTo>
                <a:lnTo>
                  <a:pt x="594" y="106"/>
                </a:lnTo>
                <a:lnTo>
                  <a:pt x="594" y="106"/>
                </a:lnTo>
                <a:lnTo>
                  <a:pt x="594" y="106"/>
                </a:lnTo>
                <a:lnTo>
                  <a:pt x="594" y="106"/>
                </a:lnTo>
                <a:lnTo>
                  <a:pt x="594" y="106"/>
                </a:lnTo>
                <a:lnTo>
                  <a:pt x="594" y="106"/>
                </a:lnTo>
                <a:lnTo>
                  <a:pt x="594" y="103"/>
                </a:lnTo>
                <a:lnTo>
                  <a:pt x="594" y="103"/>
                </a:lnTo>
                <a:lnTo>
                  <a:pt x="591" y="103"/>
                </a:lnTo>
                <a:lnTo>
                  <a:pt x="591" y="103"/>
                </a:lnTo>
                <a:lnTo>
                  <a:pt x="591" y="100"/>
                </a:lnTo>
                <a:lnTo>
                  <a:pt x="591" y="100"/>
                </a:lnTo>
                <a:lnTo>
                  <a:pt x="591" y="100"/>
                </a:lnTo>
                <a:lnTo>
                  <a:pt x="591" y="100"/>
                </a:lnTo>
                <a:lnTo>
                  <a:pt x="591" y="97"/>
                </a:lnTo>
                <a:lnTo>
                  <a:pt x="591" y="97"/>
                </a:lnTo>
                <a:lnTo>
                  <a:pt x="591" y="97"/>
                </a:lnTo>
                <a:lnTo>
                  <a:pt x="591" y="97"/>
                </a:lnTo>
                <a:lnTo>
                  <a:pt x="591" y="94"/>
                </a:lnTo>
                <a:lnTo>
                  <a:pt x="591" y="94"/>
                </a:lnTo>
                <a:lnTo>
                  <a:pt x="591" y="94"/>
                </a:lnTo>
                <a:lnTo>
                  <a:pt x="591" y="94"/>
                </a:lnTo>
                <a:lnTo>
                  <a:pt x="588" y="94"/>
                </a:lnTo>
                <a:lnTo>
                  <a:pt x="588" y="94"/>
                </a:lnTo>
                <a:lnTo>
                  <a:pt x="588" y="91"/>
                </a:lnTo>
                <a:lnTo>
                  <a:pt x="588" y="91"/>
                </a:lnTo>
                <a:lnTo>
                  <a:pt x="588" y="91"/>
                </a:lnTo>
                <a:lnTo>
                  <a:pt x="588" y="91"/>
                </a:lnTo>
                <a:lnTo>
                  <a:pt x="585" y="91"/>
                </a:lnTo>
                <a:lnTo>
                  <a:pt x="585" y="91"/>
                </a:lnTo>
                <a:lnTo>
                  <a:pt x="585" y="91"/>
                </a:lnTo>
                <a:lnTo>
                  <a:pt x="585" y="91"/>
                </a:lnTo>
                <a:lnTo>
                  <a:pt x="582" y="91"/>
                </a:lnTo>
                <a:lnTo>
                  <a:pt x="582" y="91"/>
                </a:lnTo>
                <a:lnTo>
                  <a:pt x="580" y="88"/>
                </a:lnTo>
                <a:lnTo>
                  <a:pt x="580" y="88"/>
                </a:lnTo>
                <a:lnTo>
                  <a:pt x="580" y="88"/>
                </a:lnTo>
                <a:lnTo>
                  <a:pt x="580" y="88"/>
                </a:lnTo>
                <a:lnTo>
                  <a:pt x="577" y="88"/>
                </a:lnTo>
                <a:lnTo>
                  <a:pt x="577" y="88"/>
                </a:lnTo>
                <a:lnTo>
                  <a:pt x="577" y="88"/>
                </a:lnTo>
                <a:lnTo>
                  <a:pt x="577" y="88"/>
                </a:lnTo>
                <a:lnTo>
                  <a:pt x="574" y="85"/>
                </a:lnTo>
                <a:lnTo>
                  <a:pt x="574" y="85"/>
                </a:lnTo>
                <a:lnTo>
                  <a:pt x="574" y="85"/>
                </a:lnTo>
                <a:lnTo>
                  <a:pt x="574" y="85"/>
                </a:lnTo>
                <a:lnTo>
                  <a:pt x="568" y="85"/>
                </a:lnTo>
                <a:lnTo>
                  <a:pt x="568" y="85"/>
                </a:lnTo>
                <a:lnTo>
                  <a:pt x="568" y="85"/>
                </a:lnTo>
                <a:lnTo>
                  <a:pt x="568" y="85"/>
                </a:lnTo>
                <a:lnTo>
                  <a:pt x="560" y="79"/>
                </a:lnTo>
                <a:lnTo>
                  <a:pt x="560" y="79"/>
                </a:lnTo>
                <a:lnTo>
                  <a:pt x="560" y="79"/>
                </a:lnTo>
                <a:lnTo>
                  <a:pt x="560" y="79"/>
                </a:lnTo>
                <a:lnTo>
                  <a:pt x="557" y="79"/>
                </a:lnTo>
                <a:lnTo>
                  <a:pt x="557" y="79"/>
                </a:lnTo>
                <a:lnTo>
                  <a:pt x="557" y="79"/>
                </a:lnTo>
                <a:lnTo>
                  <a:pt x="557" y="79"/>
                </a:lnTo>
                <a:lnTo>
                  <a:pt x="552" y="76"/>
                </a:lnTo>
                <a:lnTo>
                  <a:pt x="552" y="76"/>
                </a:lnTo>
                <a:lnTo>
                  <a:pt x="552" y="76"/>
                </a:lnTo>
                <a:lnTo>
                  <a:pt x="552" y="76"/>
                </a:lnTo>
                <a:lnTo>
                  <a:pt x="549" y="73"/>
                </a:lnTo>
                <a:lnTo>
                  <a:pt x="549" y="73"/>
                </a:lnTo>
                <a:lnTo>
                  <a:pt x="549" y="73"/>
                </a:lnTo>
                <a:lnTo>
                  <a:pt x="549" y="73"/>
                </a:lnTo>
                <a:lnTo>
                  <a:pt x="546" y="73"/>
                </a:lnTo>
                <a:lnTo>
                  <a:pt x="546" y="73"/>
                </a:lnTo>
                <a:lnTo>
                  <a:pt x="546" y="73"/>
                </a:lnTo>
                <a:lnTo>
                  <a:pt x="546" y="73"/>
                </a:lnTo>
                <a:lnTo>
                  <a:pt x="540" y="70"/>
                </a:lnTo>
                <a:lnTo>
                  <a:pt x="540" y="70"/>
                </a:lnTo>
                <a:lnTo>
                  <a:pt x="540" y="70"/>
                </a:lnTo>
                <a:lnTo>
                  <a:pt x="540" y="70"/>
                </a:lnTo>
                <a:lnTo>
                  <a:pt x="538" y="70"/>
                </a:lnTo>
                <a:lnTo>
                  <a:pt x="538" y="70"/>
                </a:lnTo>
                <a:lnTo>
                  <a:pt x="538" y="67"/>
                </a:lnTo>
                <a:lnTo>
                  <a:pt x="538" y="67"/>
                </a:lnTo>
                <a:lnTo>
                  <a:pt x="538" y="67"/>
                </a:lnTo>
                <a:lnTo>
                  <a:pt x="538" y="67"/>
                </a:lnTo>
                <a:lnTo>
                  <a:pt x="535" y="67"/>
                </a:lnTo>
                <a:lnTo>
                  <a:pt x="535" y="67"/>
                </a:lnTo>
                <a:lnTo>
                  <a:pt x="535" y="64"/>
                </a:lnTo>
                <a:lnTo>
                  <a:pt x="535" y="64"/>
                </a:lnTo>
                <a:lnTo>
                  <a:pt x="529" y="64"/>
                </a:lnTo>
                <a:lnTo>
                  <a:pt x="526" y="61"/>
                </a:lnTo>
                <a:lnTo>
                  <a:pt x="515" y="64"/>
                </a:lnTo>
                <a:lnTo>
                  <a:pt x="515" y="64"/>
                </a:lnTo>
                <a:lnTo>
                  <a:pt x="504" y="67"/>
                </a:lnTo>
                <a:lnTo>
                  <a:pt x="504" y="67"/>
                </a:lnTo>
                <a:lnTo>
                  <a:pt x="482" y="70"/>
                </a:lnTo>
                <a:lnTo>
                  <a:pt x="482" y="70"/>
                </a:lnTo>
                <a:lnTo>
                  <a:pt x="470" y="73"/>
                </a:lnTo>
                <a:lnTo>
                  <a:pt x="470" y="73"/>
                </a:lnTo>
                <a:lnTo>
                  <a:pt x="448" y="70"/>
                </a:lnTo>
                <a:lnTo>
                  <a:pt x="434" y="64"/>
                </a:lnTo>
                <a:lnTo>
                  <a:pt x="426" y="58"/>
                </a:lnTo>
                <a:lnTo>
                  <a:pt x="426" y="58"/>
                </a:lnTo>
                <a:lnTo>
                  <a:pt x="414" y="55"/>
                </a:lnTo>
                <a:lnTo>
                  <a:pt x="400" y="52"/>
                </a:lnTo>
                <a:lnTo>
                  <a:pt x="400" y="52"/>
                </a:lnTo>
                <a:lnTo>
                  <a:pt x="364" y="42"/>
                </a:lnTo>
                <a:lnTo>
                  <a:pt x="364" y="42"/>
                </a:lnTo>
                <a:lnTo>
                  <a:pt x="342" y="33"/>
                </a:lnTo>
                <a:lnTo>
                  <a:pt x="330" y="24"/>
                </a:lnTo>
                <a:lnTo>
                  <a:pt x="330" y="24"/>
                </a:lnTo>
                <a:lnTo>
                  <a:pt x="319" y="21"/>
                </a:lnTo>
                <a:lnTo>
                  <a:pt x="302" y="21"/>
                </a:lnTo>
                <a:lnTo>
                  <a:pt x="302" y="21"/>
                </a:lnTo>
                <a:lnTo>
                  <a:pt x="269" y="21"/>
                </a:lnTo>
                <a:lnTo>
                  <a:pt x="235" y="15"/>
                </a:lnTo>
                <a:lnTo>
                  <a:pt x="235" y="15"/>
                </a:lnTo>
                <a:lnTo>
                  <a:pt x="233" y="15"/>
                </a:lnTo>
                <a:lnTo>
                  <a:pt x="233" y="15"/>
                </a:lnTo>
                <a:lnTo>
                  <a:pt x="233" y="12"/>
                </a:lnTo>
                <a:lnTo>
                  <a:pt x="233" y="12"/>
                </a:lnTo>
                <a:lnTo>
                  <a:pt x="233" y="12"/>
                </a:lnTo>
                <a:lnTo>
                  <a:pt x="233" y="12"/>
                </a:lnTo>
                <a:lnTo>
                  <a:pt x="230" y="12"/>
                </a:lnTo>
                <a:lnTo>
                  <a:pt x="230" y="12"/>
                </a:lnTo>
                <a:lnTo>
                  <a:pt x="230" y="12"/>
                </a:lnTo>
                <a:lnTo>
                  <a:pt x="230" y="12"/>
                </a:lnTo>
                <a:lnTo>
                  <a:pt x="227" y="12"/>
                </a:lnTo>
                <a:lnTo>
                  <a:pt x="227" y="12"/>
                </a:lnTo>
                <a:lnTo>
                  <a:pt x="227" y="12"/>
                </a:lnTo>
                <a:lnTo>
                  <a:pt x="227" y="12"/>
                </a:lnTo>
                <a:lnTo>
                  <a:pt x="224" y="12"/>
                </a:lnTo>
                <a:lnTo>
                  <a:pt x="224" y="12"/>
                </a:lnTo>
                <a:lnTo>
                  <a:pt x="224" y="12"/>
                </a:lnTo>
                <a:lnTo>
                  <a:pt x="224" y="12"/>
                </a:lnTo>
                <a:lnTo>
                  <a:pt x="224" y="12"/>
                </a:lnTo>
                <a:lnTo>
                  <a:pt x="224" y="12"/>
                </a:lnTo>
                <a:lnTo>
                  <a:pt x="221" y="12"/>
                </a:lnTo>
                <a:lnTo>
                  <a:pt x="221" y="12"/>
                </a:lnTo>
                <a:lnTo>
                  <a:pt x="221" y="12"/>
                </a:lnTo>
                <a:lnTo>
                  <a:pt x="221" y="12"/>
                </a:lnTo>
                <a:lnTo>
                  <a:pt x="219" y="12"/>
                </a:lnTo>
                <a:lnTo>
                  <a:pt x="219" y="12"/>
                </a:lnTo>
                <a:lnTo>
                  <a:pt x="219" y="12"/>
                </a:lnTo>
                <a:lnTo>
                  <a:pt x="219" y="12"/>
                </a:lnTo>
                <a:lnTo>
                  <a:pt x="216" y="12"/>
                </a:lnTo>
                <a:lnTo>
                  <a:pt x="216" y="12"/>
                </a:lnTo>
                <a:lnTo>
                  <a:pt x="213" y="9"/>
                </a:lnTo>
                <a:lnTo>
                  <a:pt x="213" y="9"/>
                </a:lnTo>
                <a:lnTo>
                  <a:pt x="213" y="9"/>
                </a:lnTo>
                <a:lnTo>
                  <a:pt x="213" y="9"/>
                </a:lnTo>
                <a:lnTo>
                  <a:pt x="210" y="9"/>
                </a:lnTo>
                <a:lnTo>
                  <a:pt x="210" y="9"/>
                </a:lnTo>
                <a:lnTo>
                  <a:pt x="207" y="9"/>
                </a:lnTo>
                <a:lnTo>
                  <a:pt x="207" y="9"/>
                </a:lnTo>
                <a:lnTo>
                  <a:pt x="207" y="9"/>
                </a:lnTo>
                <a:lnTo>
                  <a:pt x="207" y="9"/>
                </a:lnTo>
                <a:lnTo>
                  <a:pt x="205" y="9"/>
                </a:lnTo>
                <a:lnTo>
                  <a:pt x="205" y="9"/>
                </a:lnTo>
                <a:lnTo>
                  <a:pt x="202" y="9"/>
                </a:lnTo>
                <a:lnTo>
                  <a:pt x="202" y="9"/>
                </a:lnTo>
                <a:lnTo>
                  <a:pt x="202" y="9"/>
                </a:lnTo>
                <a:lnTo>
                  <a:pt x="202" y="9"/>
                </a:lnTo>
                <a:lnTo>
                  <a:pt x="199" y="9"/>
                </a:lnTo>
                <a:lnTo>
                  <a:pt x="199" y="9"/>
                </a:lnTo>
                <a:lnTo>
                  <a:pt x="196" y="9"/>
                </a:lnTo>
                <a:lnTo>
                  <a:pt x="196" y="9"/>
                </a:lnTo>
                <a:lnTo>
                  <a:pt x="196" y="9"/>
                </a:lnTo>
                <a:lnTo>
                  <a:pt x="196" y="9"/>
                </a:lnTo>
                <a:lnTo>
                  <a:pt x="193" y="9"/>
                </a:lnTo>
                <a:lnTo>
                  <a:pt x="193" y="9"/>
                </a:lnTo>
                <a:lnTo>
                  <a:pt x="191" y="9"/>
                </a:lnTo>
                <a:lnTo>
                  <a:pt x="191" y="9"/>
                </a:lnTo>
                <a:lnTo>
                  <a:pt x="191" y="9"/>
                </a:lnTo>
                <a:lnTo>
                  <a:pt x="191" y="9"/>
                </a:lnTo>
                <a:lnTo>
                  <a:pt x="188" y="9"/>
                </a:lnTo>
                <a:lnTo>
                  <a:pt x="188" y="9"/>
                </a:lnTo>
                <a:lnTo>
                  <a:pt x="185" y="9"/>
                </a:lnTo>
                <a:lnTo>
                  <a:pt x="185" y="9"/>
                </a:lnTo>
                <a:lnTo>
                  <a:pt x="185" y="9"/>
                </a:lnTo>
                <a:lnTo>
                  <a:pt x="185" y="9"/>
                </a:lnTo>
                <a:lnTo>
                  <a:pt x="182" y="6"/>
                </a:lnTo>
                <a:lnTo>
                  <a:pt x="182" y="6"/>
                </a:lnTo>
                <a:lnTo>
                  <a:pt x="179" y="6"/>
                </a:lnTo>
                <a:lnTo>
                  <a:pt x="179" y="6"/>
                </a:lnTo>
                <a:lnTo>
                  <a:pt x="177" y="6"/>
                </a:lnTo>
                <a:lnTo>
                  <a:pt x="177" y="6"/>
                </a:lnTo>
                <a:lnTo>
                  <a:pt x="177" y="6"/>
                </a:lnTo>
                <a:lnTo>
                  <a:pt x="177" y="6"/>
                </a:lnTo>
                <a:lnTo>
                  <a:pt x="168" y="6"/>
                </a:lnTo>
                <a:lnTo>
                  <a:pt x="168" y="6"/>
                </a:lnTo>
                <a:lnTo>
                  <a:pt x="165" y="6"/>
                </a:lnTo>
                <a:lnTo>
                  <a:pt x="165" y="6"/>
                </a:lnTo>
                <a:lnTo>
                  <a:pt x="163" y="6"/>
                </a:lnTo>
                <a:lnTo>
                  <a:pt x="163" y="6"/>
                </a:lnTo>
                <a:lnTo>
                  <a:pt x="163" y="6"/>
                </a:lnTo>
                <a:lnTo>
                  <a:pt x="163" y="6"/>
                </a:lnTo>
                <a:lnTo>
                  <a:pt x="160" y="6"/>
                </a:lnTo>
                <a:lnTo>
                  <a:pt x="160" y="6"/>
                </a:lnTo>
                <a:lnTo>
                  <a:pt x="157" y="6"/>
                </a:lnTo>
                <a:lnTo>
                  <a:pt x="157" y="6"/>
                </a:lnTo>
                <a:lnTo>
                  <a:pt x="154" y="6"/>
                </a:lnTo>
                <a:lnTo>
                  <a:pt x="154" y="6"/>
                </a:lnTo>
                <a:lnTo>
                  <a:pt x="154" y="6"/>
                </a:lnTo>
                <a:lnTo>
                  <a:pt x="154" y="6"/>
                </a:lnTo>
                <a:lnTo>
                  <a:pt x="151" y="6"/>
                </a:lnTo>
                <a:lnTo>
                  <a:pt x="151" y="6"/>
                </a:lnTo>
                <a:lnTo>
                  <a:pt x="149" y="6"/>
                </a:lnTo>
                <a:lnTo>
                  <a:pt x="149" y="6"/>
                </a:lnTo>
                <a:lnTo>
                  <a:pt x="146" y="6"/>
                </a:lnTo>
                <a:lnTo>
                  <a:pt x="146" y="6"/>
                </a:lnTo>
                <a:lnTo>
                  <a:pt x="143" y="6"/>
                </a:lnTo>
                <a:lnTo>
                  <a:pt x="143" y="6"/>
                </a:lnTo>
                <a:lnTo>
                  <a:pt x="140" y="6"/>
                </a:lnTo>
                <a:lnTo>
                  <a:pt x="140" y="6"/>
                </a:lnTo>
                <a:lnTo>
                  <a:pt x="140" y="6"/>
                </a:lnTo>
                <a:lnTo>
                  <a:pt x="140" y="6"/>
                </a:lnTo>
                <a:lnTo>
                  <a:pt x="135" y="6"/>
                </a:lnTo>
                <a:lnTo>
                  <a:pt x="135" y="6"/>
                </a:lnTo>
                <a:lnTo>
                  <a:pt x="135" y="6"/>
                </a:lnTo>
                <a:lnTo>
                  <a:pt x="135" y="6"/>
                </a:lnTo>
                <a:lnTo>
                  <a:pt x="112" y="3"/>
                </a:lnTo>
                <a:lnTo>
                  <a:pt x="112" y="3"/>
                </a:lnTo>
                <a:lnTo>
                  <a:pt x="112" y="3"/>
                </a:lnTo>
                <a:lnTo>
                  <a:pt x="112" y="3"/>
                </a:lnTo>
                <a:lnTo>
                  <a:pt x="107" y="3"/>
                </a:lnTo>
                <a:lnTo>
                  <a:pt x="107" y="3"/>
                </a:lnTo>
                <a:lnTo>
                  <a:pt x="107" y="3"/>
                </a:lnTo>
                <a:lnTo>
                  <a:pt x="107" y="3"/>
                </a:lnTo>
                <a:lnTo>
                  <a:pt x="23" y="0"/>
                </a:lnTo>
                <a:lnTo>
                  <a:pt x="23" y="0"/>
                </a:lnTo>
                <a:lnTo>
                  <a:pt x="23" y="6"/>
                </a:lnTo>
                <a:lnTo>
                  <a:pt x="23" y="6"/>
                </a:lnTo>
                <a:lnTo>
                  <a:pt x="20" y="15"/>
                </a:lnTo>
                <a:lnTo>
                  <a:pt x="20" y="15"/>
                </a:lnTo>
                <a:lnTo>
                  <a:pt x="20" y="24"/>
                </a:lnTo>
                <a:lnTo>
                  <a:pt x="20" y="24"/>
                </a:lnTo>
                <a:lnTo>
                  <a:pt x="20" y="33"/>
                </a:lnTo>
                <a:lnTo>
                  <a:pt x="20" y="33"/>
                </a:lnTo>
                <a:lnTo>
                  <a:pt x="20" y="36"/>
                </a:lnTo>
                <a:lnTo>
                  <a:pt x="20" y="36"/>
                </a:lnTo>
                <a:lnTo>
                  <a:pt x="17" y="52"/>
                </a:lnTo>
                <a:lnTo>
                  <a:pt x="17" y="52"/>
                </a:lnTo>
                <a:lnTo>
                  <a:pt x="17" y="52"/>
                </a:lnTo>
                <a:lnTo>
                  <a:pt x="17" y="52"/>
                </a:lnTo>
                <a:lnTo>
                  <a:pt x="14" y="67"/>
                </a:lnTo>
                <a:lnTo>
                  <a:pt x="14" y="67"/>
                </a:lnTo>
                <a:lnTo>
                  <a:pt x="14" y="67"/>
                </a:lnTo>
                <a:lnTo>
                  <a:pt x="14" y="67"/>
                </a:lnTo>
                <a:lnTo>
                  <a:pt x="11" y="103"/>
                </a:lnTo>
                <a:lnTo>
                  <a:pt x="11" y="103"/>
                </a:lnTo>
                <a:lnTo>
                  <a:pt x="11" y="109"/>
                </a:lnTo>
                <a:lnTo>
                  <a:pt x="11" y="109"/>
                </a:lnTo>
                <a:lnTo>
                  <a:pt x="11" y="115"/>
                </a:lnTo>
                <a:lnTo>
                  <a:pt x="11" y="115"/>
                </a:lnTo>
                <a:lnTo>
                  <a:pt x="9" y="124"/>
                </a:lnTo>
                <a:lnTo>
                  <a:pt x="9" y="124"/>
                </a:lnTo>
                <a:lnTo>
                  <a:pt x="9" y="127"/>
                </a:lnTo>
                <a:lnTo>
                  <a:pt x="9" y="127"/>
                </a:lnTo>
                <a:lnTo>
                  <a:pt x="9" y="137"/>
                </a:lnTo>
                <a:lnTo>
                  <a:pt x="9" y="137"/>
                </a:lnTo>
                <a:lnTo>
                  <a:pt x="9" y="140"/>
                </a:lnTo>
                <a:lnTo>
                  <a:pt x="9" y="140"/>
                </a:lnTo>
                <a:lnTo>
                  <a:pt x="6" y="149"/>
                </a:lnTo>
                <a:lnTo>
                  <a:pt x="6" y="149"/>
                </a:lnTo>
                <a:lnTo>
                  <a:pt x="6" y="155"/>
                </a:lnTo>
                <a:lnTo>
                  <a:pt x="6" y="155"/>
                </a:lnTo>
                <a:lnTo>
                  <a:pt x="6" y="161"/>
                </a:lnTo>
                <a:lnTo>
                  <a:pt x="6" y="161"/>
                </a:lnTo>
                <a:lnTo>
                  <a:pt x="6" y="164"/>
                </a:lnTo>
                <a:lnTo>
                  <a:pt x="6" y="164"/>
                </a:lnTo>
                <a:lnTo>
                  <a:pt x="3" y="173"/>
                </a:lnTo>
                <a:lnTo>
                  <a:pt x="3" y="173"/>
                </a:lnTo>
                <a:lnTo>
                  <a:pt x="3" y="176"/>
                </a:lnTo>
                <a:lnTo>
                  <a:pt x="3" y="176"/>
                </a:lnTo>
                <a:lnTo>
                  <a:pt x="3" y="185"/>
                </a:lnTo>
                <a:lnTo>
                  <a:pt x="3" y="185"/>
                </a:lnTo>
                <a:lnTo>
                  <a:pt x="3" y="185"/>
                </a:lnTo>
                <a:lnTo>
                  <a:pt x="3" y="185"/>
                </a:lnTo>
                <a:lnTo>
                  <a:pt x="3" y="194"/>
                </a:lnTo>
                <a:lnTo>
                  <a:pt x="3" y="194"/>
                </a:lnTo>
                <a:lnTo>
                  <a:pt x="3" y="197"/>
                </a:lnTo>
                <a:lnTo>
                  <a:pt x="3" y="197"/>
                </a:lnTo>
                <a:lnTo>
                  <a:pt x="0" y="210"/>
                </a:lnTo>
                <a:lnTo>
                  <a:pt x="0" y="210"/>
                </a:lnTo>
                <a:lnTo>
                  <a:pt x="6" y="210"/>
                </a:lnTo>
                <a:lnTo>
                  <a:pt x="6" y="210"/>
                </a:lnTo>
                <a:lnTo>
                  <a:pt x="17" y="213"/>
                </a:lnTo>
                <a:lnTo>
                  <a:pt x="17" y="213"/>
                </a:lnTo>
                <a:lnTo>
                  <a:pt x="25" y="213"/>
                </a:lnTo>
                <a:lnTo>
                  <a:pt x="25" y="213"/>
                </a:lnTo>
                <a:lnTo>
                  <a:pt x="37" y="216"/>
                </a:lnTo>
                <a:lnTo>
                  <a:pt x="37" y="216"/>
                </a:lnTo>
                <a:lnTo>
                  <a:pt x="45" y="216"/>
                </a:lnTo>
                <a:lnTo>
                  <a:pt x="45" y="216"/>
                </a:lnTo>
                <a:lnTo>
                  <a:pt x="56" y="219"/>
                </a:lnTo>
                <a:lnTo>
                  <a:pt x="56" y="219"/>
                </a:lnTo>
                <a:lnTo>
                  <a:pt x="65" y="219"/>
                </a:lnTo>
                <a:lnTo>
                  <a:pt x="65" y="219"/>
                </a:lnTo>
                <a:lnTo>
                  <a:pt x="76" y="219"/>
                </a:lnTo>
                <a:lnTo>
                  <a:pt x="76" y="219"/>
                </a:lnTo>
                <a:lnTo>
                  <a:pt x="84" y="222"/>
                </a:lnTo>
                <a:lnTo>
                  <a:pt x="84" y="222"/>
                </a:lnTo>
                <a:lnTo>
                  <a:pt x="95" y="222"/>
                </a:lnTo>
                <a:lnTo>
                  <a:pt x="95" y="222"/>
                </a:lnTo>
                <a:lnTo>
                  <a:pt x="104" y="225"/>
                </a:lnTo>
                <a:lnTo>
                  <a:pt x="104" y="225"/>
                </a:lnTo>
                <a:lnTo>
                  <a:pt x="115" y="225"/>
                </a:lnTo>
                <a:lnTo>
                  <a:pt x="115" y="225"/>
                </a:lnTo>
                <a:lnTo>
                  <a:pt x="123" y="228"/>
                </a:lnTo>
                <a:lnTo>
                  <a:pt x="123" y="228"/>
                </a:lnTo>
                <a:lnTo>
                  <a:pt x="132" y="228"/>
                </a:lnTo>
                <a:lnTo>
                  <a:pt x="132" y="228"/>
                </a:lnTo>
                <a:lnTo>
                  <a:pt x="151" y="231"/>
                </a:lnTo>
                <a:lnTo>
                  <a:pt x="151" y="231"/>
                </a:lnTo>
                <a:lnTo>
                  <a:pt x="154" y="234"/>
                </a:lnTo>
                <a:lnTo>
                  <a:pt x="157" y="237"/>
                </a:lnTo>
                <a:lnTo>
                  <a:pt x="157" y="237"/>
                </a:lnTo>
                <a:lnTo>
                  <a:pt x="149" y="325"/>
                </a:lnTo>
                <a:lnTo>
                  <a:pt x="473" y="340"/>
                </a:lnTo>
                <a:lnTo>
                  <a:pt x="661" y="349"/>
                </a:lnTo>
                <a:lnTo>
                  <a:pt x="661" y="337"/>
                </a:lnTo>
                <a:lnTo>
                  <a:pt x="655" y="331"/>
                </a:lnTo>
                <a:lnTo>
                  <a:pt x="655" y="331"/>
                </a:lnTo>
                <a:lnTo>
                  <a:pt x="652" y="325"/>
                </a:lnTo>
                <a:lnTo>
                  <a:pt x="650" y="316"/>
                </a:lnTo>
                <a:lnTo>
                  <a:pt x="650" y="316"/>
                </a:lnTo>
                <a:lnTo>
                  <a:pt x="650" y="313"/>
                </a:lnTo>
                <a:lnTo>
                  <a:pt x="650" y="313"/>
                </a:lnTo>
                <a:lnTo>
                  <a:pt x="650" y="313"/>
                </a:lnTo>
                <a:lnTo>
                  <a:pt x="652" y="310"/>
                </a:lnTo>
                <a:lnTo>
                  <a:pt x="652" y="310"/>
                </a:lnTo>
                <a:lnTo>
                  <a:pt x="652" y="310"/>
                </a:lnTo>
                <a:lnTo>
                  <a:pt x="652" y="310"/>
                </a:lnTo>
                <a:lnTo>
                  <a:pt x="650" y="310"/>
                </a:lnTo>
                <a:lnTo>
                  <a:pt x="650" y="310"/>
                </a:lnTo>
                <a:lnTo>
                  <a:pt x="650" y="307"/>
                </a:lnTo>
                <a:lnTo>
                  <a:pt x="650" y="307"/>
                </a:lnTo>
                <a:close/>
              </a:path>
            </a:pathLst>
          </a:custGeom>
          <a:solidFill>
            <a:srgbClr val="015873">
              <a:alpha val="50196"/>
            </a:srgb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33">
            <a:extLst>
              <a:ext uri="{FF2B5EF4-FFF2-40B4-BE49-F238E27FC236}">
                <a16:creationId xmlns:a16="http://schemas.microsoft.com/office/drawing/2014/main" id="{38847502-3686-FCDE-8CE7-385727080D4F}"/>
              </a:ext>
            </a:extLst>
          </p:cNvPr>
          <p:cNvSpPr>
            <a:spLocks/>
          </p:cNvSpPr>
          <p:nvPr/>
        </p:nvSpPr>
        <p:spPr bwMode="auto">
          <a:xfrm>
            <a:off x="2783900" y="3847802"/>
            <a:ext cx="1432852" cy="1477883"/>
          </a:xfrm>
          <a:custGeom>
            <a:avLst/>
            <a:gdLst>
              <a:gd name="T0" fmla="*/ 1058 w 1117"/>
              <a:gd name="T1" fmla="*/ 374 h 1215"/>
              <a:gd name="T2" fmla="*/ 1052 w 1117"/>
              <a:gd name="T3" fmla="*/ 368 h 1215"/>
              <a:gd name="T4" fmla="*/ 1027 w 1117"/>
              <a:gd name="T5" fmla="*/ 358 h 1215"/>
              <a:gd name="T6" fmla="*/ 955 w 1117"/>
              <a:gd name="T7" fmla="*/ 328 h 1215"/>
              <a:gd name="T8" fmla="*/ 876 w 1117"/>
              <a:gd name="T9" fmla="*/ 331 h 1215"/>
              <a:gd name="T10" fmla="*/ 845 w 1117"/>
              <a:gd name="T11" fmla="*/ 319 h 1215"/>
              <a:gd name="T12" fmla="*/ 817 w 1117"/>
              <a:gd name="T13" fmla="*/ 322 h 1215"/>
              <a:gd name="T14" fmla="*/ 761 w 1117"/>
              <a:gd name="T15" fmla="*/ 328 h 1215"/>
              <a:gd name="T16" fmla="*/ 700 w 1117"/>
              <a:gd name="T17" fmla="*/ 298 h 1215"/>
              <a:gd name="T18" fmla="*/ 641 w 1117"/>
              <a:gd name="T19" fmla="*/ 267 h 1215"/>
              <a:gd name="T20" fmla="*/ 610 w 1117"/>
              <a:gd name="T21" fmla="*/ 255 h 1215"/>
              <a:gd name="T22" fmla="*/ 551 w 1117"/>
              <a:gd name="T23" fmla="*/ 231 h 1215"/>
              <a:gd name="T24" fmla="*/ 277 w 1117"/>
              <a:gd name="T25" fmla="*/ 477 h 1215"/>
              <a:gd name="T26" fmla="*/ 0 w 1117"/>
              <a:gd name="T27" fmla="*/ 501 h 1215"/>
              <a:gd name="T28" fmla="*/ 31 w 1117"/>
              <a:gd name="T29" fmla="*/ 532 h 1215"/>
              <a:gd name="T30" fmla="*/ 65 w 1117"/>
              <a:gd name="T31" fmla="*/ 586 h 1215"/>
              <a:gd name="T32" fmla="*/ 120 w 1117"/>
              <a:gd name="T33" fmla="*/ 626 h 1215"/>
              <a:gd name="T34" fmla="*/ 140 w 1117"/>
              <a:gd name="T35" fmla="*/ 735 h 1215"/>
              <a:gd name="T36" fmla="*/ 182 w 1117"/>
              <a:gd name="T37" fmla="*/ 781 h 1215"/>
              <a:gd name="T38" fmla="*/ 249 w 1117"/>
              <a:gd name="T39" fmla="*/ 835 h 1215"/>
              <a:gd name="T40" fmla="*/ 286 w 1117"/>
              <a:gd name="T41" fmla="*/ 811 h 1215"/>
              <a:gd name="T42" fmla="*/ 291 w 1117"/>
              <a:gd name="T43" fmla="*/ 778 h 1215"/>
              <a:gd name="T44" fmla="*/ 347 w 1117"/>
              <a:gd name="T45" fmla="*/ 744 h 1215"/>
              <a:gd name="T46" fmla="*/ 389 w 1117"/>
              <a:gd name="T47" fmla="*/ 753 h 1215"/>
              <a:gd name="T48" fmla="*/ 484 w 1117"/>
              <a:gd name="T49" fmla="*/ 848 h 1215"/>
              <a:gd name="T50" fmla="*/ 521 w 1117"/>
              <a:gd name="T51" fmla="*/ 930 h 1215"/>
              <a:gd name="T52" fmla="*/ 543 w 1117"/>
              <a:gd name="T53" fmla="*/ 975 h 1215"/>
              <a:gd name="T54" fmla="*/ 582 w 1117"/>
              <a:gd name="T55" fmla="*/ 1036 h 1215"/>
              <a:gd name="T56" fmla="*/ 596 w 1117"/>
              <a:gd name="T57" fmla="*/ 1088 h 1215"/>
              <a:gd name="T58" fmla="*/ 613 w 1117"/>
              <a:gd name="T59" fmla="*/ 1145 h 1215"/>
              <a:gd name="T60" fmla="*/ 672 w 1117"/>
              <a:gd name="T61" fmla="*/ 1182 h 1215"/>
              <a:gd name="T62" fmla="*/ 750 w 1117"/>
              <a:gd name="T63" fmla="*/ 1203 h 1215"/>
              <a:gd name="T64" fmla="*/ 767 w 1117"/>
              <a:gd name="T65" fmla="*/ 1200 h 1215"/>
              <a:gd name="T66" fmla="*/ 747 w 1117"/>
              <a:gd name="T67" fmla="*/ 1133 h 1215"/>
              <a:gd name="T68" fmla="*/ 733 w 1117"/>
              <a:gd name="T69" fmla="*/ 1066 h 1215"/>
              <a:gd name="T70" fmla="*/ 756 w 1117"/>
              <a:gd name="T71" fmla="*/ 1045 h 1215"/>
              <a:gd name="T72" fmla="*/ 775 w 1117"/>
              <a:gd name="T73" fmla="*/ 1000 h 1215"/>
              <a:gd name="T74" fmla="*/ 831 w 1117"/>
              <a:gd name="T75" fmla="*/ 951 h 1215"/>
              <a:gd name="T76" fmla="*/ 843 w 1117"/>
              <a:gd name="T77" fmla="*/ 911 h 1215"/>
              <a:gd name="T78" fmla="*/ 873 w 1117"/>
              <a:gd name="T79" fmla="*/ 908 h 1215"/>
              <a:gd name="T80" fmla="*/ 907 w 1117"/>
              <a:gd name="T81" fmla="*/ 893 h 1215"/>
              <a:gd name="T82" fmla="*/ 949 w 1117"/>
              <a:gd name="T83" fmla="*/ 866 h 1215"/>
              <a:gd name="T84" fmla="*/ 991 w 1117"/>
              <a:gd name="T85" fmla="*/ 829 h 1215"/>
              <a:gd name="T86" fmla="*/ 988 w 1117"/>
              <a:gd name="T87" fmla="*/ 796 h 1215"/>
              <a:gd name="T88" fmla="*/ 1013 w 1117"/>
              <a:gd name="T89" fmla="*/ 805 h 1215"/>
              <a:gd name="T90" fmla="*/ 1033 w 1117"/>
              <a:gd name="T91" fmla="*/ 811 h 1215"/>
              <a:gd name="T92" fmla="*/ 1075 w 1117"/>
              <a:gd name="T93" fmla="*/ 784 h 1215"/>
              <a:gd name="T94" fmla="*/ 1092 w 1117"/>
              <a:gd name="T95" fmla="*/ 778 h 1215"/>
              <a:gd name="T96" fmla="*/ 1094 w 1117"/>
              <a:gd name="T97" fmla="*/ 775 h 1215"/>
              <a:gd name="T98" fmla="*/ 1094 w 1117"/>
              <a:gd name="T99" fmla="*/ 769 h 1215"/>
              <a:gd name="T100" fmla="*/ 1094 w 1117"/>
              <a:gd name="T101" fmla="*/ 766 h 1215"/>
              <a:gd name="T102" fmla="*/ 1094 w 1117"/>
              <a:gd name="T103" fmla="*/ 729 h 1215"/>
              <a:gd name="T104" fmla="*/ 1103 w 1117"/>
              <a:gd name="T105" fmla="*/ 690 h 1215"/>
              <a:gd name="T106" fmla="*/ 1106 w 1117"/>
              <a:gd name="T107" fmla="*/ 638 h 1215"/>
              <a:gd name="T108" fmla="*/ 1089 w 1117"/>
              <a:gd name="T109" fmla="*/ 602 h 1215"/>
              <a:gd name="T110" fmla="*/ 1075 w 1117"/>
              <a:gd name="T111" fmla="*/ 568 h 1215"/>
              <a:gd name="T112" fmla="*/ 1058 w 1117"/>
              <a:gd name="T113" fmla="*/ 513 h 1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7" h="1215">
                <a:moveTo>
                  <a:pt x="1058" y="374"/>
                </a:moveTo>
                <a:lnTo>
                  <a:pt x="1058" y="374"/>
                </a:lnTo>
                <a:lnTo>
                  <a:pt x="1058" y="374"/>
                </a:lnTo>
                <a:lnTo>
                  <a:pt x="1058" y="374"/>
                </a:lnTo>
                <a:lnTo>
                  <a:pt x="1058" y="374"/>
                </a:lnTo>
                <a:lnTo>
                  <a:pt x="1058" y="374"/>
                </a:lnTo>
                <a:lnTo>
                  <a:pt x="1058" y="374"/>
                </a:lnTo>
                <a:lnTo>
                  <a:pt x="1058" y="374"/>
                </a:lnTo>
                <a:lnTo>
                  <a:pt x="1058" y="374"/>
                </a:lnTo>
                <a:lnTo>
                  <a:pt x="1058" y="374"/>
                </a:lnTo>
                <a:lnTo>
                  <a:pt x="1058" y="374"/>
                </a:lnTo>
                <a:lnTo>
                  <a:pt x="1055" y="368"/>
                </a:lnTo>
                <a:lnTo>
                  <a:pt x="1055" y="368"/>
                </a:lnTo>
                <a:lnTo>
                  <a:pt x="1052" y="368"/>
                </a:lnTo>
                <a:lnTo>
                  <a:pt x="1052" y="368"/>
                </a:lnTo>
                <a:lnTo>
                  <a:pt x="1044" y="368"/>
                </a:lnTo>
                <a:lnTo>
                  <a:pt x="1041" y="365"/>
                </a:lnTo>
                <a:lnTo>
                  <a:pt x="1030" y="352"/>
                </a:lnTo>
                <a:lnTo>
                  <a:pt x="1030" y="352"/>
                </a:lnTo>
                <a:lnTo>
                  <a:pt x="1030" y="355"/>
                </a:lnTo>
                <a:lnTo>
                  <a:pt x="1027" y="358"/>
                </a:lnTo>
                <a:lnTo>
                  <a:pt x="1027" y="358"/>
                </a:lnTo>
                <a:lnTo>
                  <a:pt x="1008" y="355"/>
                </a:lnTo>
                <a:lnTo>
                  <a:pt x="994" y="349"/>
                </a:lnTo>
                <a:lnTo>
                  <a:pt x="980" y="343"/>
                </a:lnTo>
                <a:lnTo>
                  <a:pt x="980" y="343"/>
                </a:lnTo>
                <a:lnTo>
                  <a:pt x="969" y="334"/>
                </a:lnTo>
                <a:lnTo>
                  <a:pt x="955" y="328"/>
                </a:lnTo>
                <a:lnTo>
                  <a:pt x="941" y="322"/>
                </a:lnTo>
                <a:lnTo>
                  <a:pt x="929" y="322"/>
                </a:lnTo>
                <a:lnTo>
                  <a:pt x="929" y="322"/>
                </a:lnTo>
                <a:lnTo>
                  <a:pt x="904" y="325"/>
                </a:lnTo>
                <a:lnTo>
                  <a:pt x="882" y="334"/>
                </a:lnTo>
                <a:lnTo>
                  <a:pt x="882" y="334"/>
                </a:lnTo>
                <a:lnTo>
                  <a:pt x="876" y="331"/>
                </a:lnTo>
                <a:lnTo>
                  <a:pt x="859" y="319"/>
                </a:lnTo>
                <a:lnTo>
                  <a:pt x="859" y="319"/>
                </a:lnTo>
                <a:lnTo>
                  <a:pt x="851" y="319"/>
                </a:lnTo>
                <a:lnTo>
                  <a:pt x="851" y="319"/>
                </a:lnTo>
                <a:lnTo>
                  <a:pt x="848" y="319"/>
                </a:lnTo>
                <a:lnTo>
                  <a:pt x="845" y="319"/>
                </a:lnTo>
                <a:lnTo>
                  <a:pt x="845" y="319"/>
                </a:lnTo>
                <a:lnTo>
                  <a:pt x="843" y="319"/>
                </a:lnTo>
                <a:lnTo>
                  <a:pt x="843" y="316"/>
                </a:lnTo>
                <a:lnTo>
                  <a:pt x="843" y="316"/>
                </a:lnTo>
                <a:lnTo>
                  <a:pt x="831" y="316"/>
                </a:lnTo>
                <a:lnTo>
                  <a:pt x="831" y="316"/>
                </a:lnTo>
                <a:lnTo>
                  <a:pt x="817" y="322"/>
                </a:lnTo>
                <a:lnTo>
                  <a:pt x="817" y="322"/>
                </a:lnTo>
                <a:lnTo>
                  <a:pt x="809" y="322"/>
                </a:lnTo>
                <a:lnTo>
                  <a:pt x="803" y="328"/>
                </a:lnTo>
                <a:lnTo>
                  <a:pt x="803" y="328"/>
                </a:lnTo>
                <a:lnTo>
                  <a:pt x="795" y="334"/>
                </a:lnTo>
                <a:lnTo>
                  <a:pt x="784" y="334"/>
                </a:lnTo>
                <a:lnTo>
                  <a:pt x="761" y="328"/>
                </a:lnTo>
                <a:lnTo>
                  <a:pt x="761" y="328"/>
                </a:lnTo>
                <a:lnTo>
                  <a:pt x="756" y="325"/>
                </a:lnTo>
                <a:lnTo>
                  <a:pt x="756" y="325"/>
                </a:lnTo>
                <a:lnTo>
                  <a:pt x="745" y="319"/>
                </a:lnTo>
                <a:lnTo>
                  <a:pt x="728" y="304"/>
                </a:lnTo>
                <a:lnTo>
                  <a:pt x="708" y="286"/>
                </a:lnTo>
                <a:lnTo>
                  <a:pt x="700" y="298"/>
                </a:lnTo>
                <a:lnTo>
                  <a:pt x="700" y="298"/>
                </a:lnTo>
                <a:lnTo>
                  <a:pt x="697" y="298"/>
                </a:lnTo>
                <a:lnTo>
                  <a:pt x="694" y="298"/>
                </a:lnTo>
                <a:lnTo>
                  <a:pt x="683" y="292"/>
                </a:lnTo>
                <a:lnTo>
                  <a:pt x="652" y="279"/>
                </a:lnTo>
                <a:lnTo>
                  <a:pt x="652" y="279"/>
                </a:lnTo>
                <a:lnTo>
                  <a:pt x="652" y="276"/>
                </a:lnTo>
                <a:lnTo>
                  <a:pt x="641" y="267"/>
                </a:lnTo>
                <a:lnTo>
                  <a:pt x="641" y="267"/>
                </a:lnTo>
                <a:lnTo>
                  <a:pt x="638" y="264"/>
                </a:lnTo>
                <a:lnTo>
                  <a:pt x="627" y="261"/>
                </a:lnTo>
                <a:lnTo>
                  <a:pt x="627" y="261"/>
                </a:lnTo>
                <a:lnTo>
                  <a:pt x="619" y="258"/>
                </a:lnTo>
                <a:lnTo>
                  <a:pt x="610" y="255"/>
                </a:lnTo>
                <a:lnTo>
                  <a:pt x="610" y="255"/>
                </a:lnTo>
                <a:lnTo>
                  <a:pt x="599" y="249"/>
                </a:lnTo>
                <a:lnTo>
                  <a:pt x="585" y="246"/>
                </a:lnTo>
                <a:lnTo>
                  <a:pt x="585" y="246"/>
                </a:lnTo>
                <a:lnTo>
                  <a:pt x="574" y="243"/>
                </a:lnTo>
                <a:lnTo>
                  <a:pt x="563" y="240"/>
                </a:lnTo>
                <a:lnTo>
                  <a:pt x="551" y="231"/>
                </a:lnTo>
                <a:lnTo>
                  <a:pt x="551" y="231"/>
                </a:lnTo>
                <a:lnTo>
                  <a:pt x="551" y="225"/>
                </a:lnTo>
                <a:lnTo>
                  <a:pt x="551" y="225"/>
                </a:lnTo>
                <a:lnTo>
                  <a:pt x="551" y="225"/>
                </a:lnTo>
                <a:lnTo>
                  <a:pt x="557" y="21"/>
                </a:lnTo>
                <a:lnTo>
                  <a:pt x="325" y="0"/>
                </a:lnTo>
                <a:lnTo>
                  <a:pt x="277" y="477"/>
                </a:lnTo>
                <a:lnTo>
                  <a:pt x="277" y="477"/>
                </a:lnTo>
                <a:lnTo>
                  <a:pt x="274" y="483"/>
                </a:lnTo>
                <a:lnTo>
                  <a:pt x="272" y="483"/>
                </a:lnTo>
                <a:lnTo>
                  <a:pt x="6" y="456"/>
                </a:lnTo>
                <a:lnTo>
                  <a:pt x="6" y="456"/>
                </a:lnTo>
                <a:lnTo>
                  <a:pt x="3" y="465"/>
                </a:lnTo>
                <a:lnTo>
                  <a:pt x="0" y="477"/>
                </a:lnTo>
                <a:lnTo>
                  <a:pt x="0" y="501"/>
                </a:lnTo>
                <a:lnTo>
                  <a:pt x="0" y="501"/>
                </a:lnTo>
                <a:lnTo>
                  <a:pt x="6" y="507"/>
                </a:lnTo>
                <a:lnTo>
                  <a:pt x="6" y="507"/>
                </a:lnTo>
                <a:lnTo>
                  <a:pt x="9" y="510"/>
                </a:lnTo>
                <a:lnTo>
                  <a:pt x="9" y="510"/>
                </a:lnTo>
                <a:lnTo>
                  <a:pt x="20" y="519"/>
                </a:lnTo>
                <a:lnTo>
                  <a:pt x="31" y="532"/>
                </a:lnTo>
                <a:lnTo>
                  <a:pt x="31" y="532"/>
                </a:lnTo>
                <a:lnTo>
                  <a:pt x="37" y="541"/>
                </a:lnTo>
                <a:lnTo>
                  <a:pt x="37" y="541"/>
                </a:lnTo>
                <a:lnTo>
                  <a:pt x="48" y="559"/>
                </a:lnTo>
                <a:lnTo>
                  <a:pt x="48" y="559"/>
                </a:lnTo>
                <a:lnTo>
                  <a:pt x="53" y="574"/>
                </a:lnTo>
                <a:lnTo>
                  <a:pt x="65" y="586"/>
                </a:lnTo>
                <a:lnTo>
                  <a:pt x="65" y="586"/>
                </a:lnTo>
                <a:lnTo>
                  <a:pt x="81" y="602"/>
                </a:lnTo>
                <a:lnTo>
                  <a:pt x="98" y="611"/>
                </a:lnTo>
                <a:lnTo>
                  <a:pt x="98" y="611"/>
                </a:lnTo>
                <a:lnTo>
                  <a:pt x="112" y="620"/>
                </a:lnTo>
                <a:lnTo>
                  <a:pt x="120" y="626"/>
                </a:lnTo>
                <a:lnTo>
                  <a:pt x="120" y="626"/>
                </a:lnTo>
                <a:lnTo>
                  <a:pt x="129" y="653"/>
                </a:lnTo>
                <a:lnTo>
                  <a:pt x="137" y="674"/>
                </a:lnTo>
                <a:lnTo>
                  <a:pt x="140" y="690"/>
                </a:lnTo>
                <a:lnTo>
                  <a:pt x="140" y="690"/>
                </a:lnTo>
                <a:lnTo>
                  <a:pt x="140" y="711"/>
                </a:lnTo>
                <a:lnTo>
                  <a:pt x="140" y="711"/>
                </a:lnTo>
                <a:lnTo>
                  <a:pt x="140" y="735"/>
                </a:lnTo>
                <a:lnTo>
                  <a:pt x="140" y="735"/>
                </a:lnTo>
                <a:lnTo>
                  <a:pt x="146" y="744"/>
                </a:lnTo>
                <a:lnTo>
                  <a:pt x="157" y="753"/>
                </a:lnTo>
                <a:lnTo>
                  <a:pt x="157" y="753"/>
                </a:lnTo>
                <a:lnTo>
                  <a:pt x="162" y="759"/>
                </a:lnTo>
                <a:lnTo>
                  <a:pt x="162" y="759"/>
                </a:lnTo>
                <a:lnTo>
                  <a:pt x="182" y="781"/>
                </a:lnTo>
                <a:lnTo>
                  <a:pt x="182" y="781"/>
                </a:lnTo>
                <a:lnTo>
                  <a:pt x="207" y="808"/>
                </a:lnTo>
                <a:lnTo>
                  <a:pt x="221" y="820"/>
                </a:lnTo>
                <a:lnTo>
                  <a:pt x="235" y="829"/>
                </a:lnTo>
                <a:lnTo>
                  <a:pt x="235" y="829"/>
                </a:lnTo>
                <a:lnTo>
                  <a:pt x="244" y="832"/>
                </a:lnTo>
                <a:lnTo>
                  <a:pt x="249" y="835"/>
                </a:lnTo>
                <a:lnTo>
                  <a:pt x="255" y="832"/>
                </a:lnTo>
                <a:lnTo>
                  <a:pt x="260" y="829"/>
                </a:lnTo>
                <a:lnTo>
                  <a:pt x="260" y="829"/>
                </a:lnTo>
                <a:lnTo>
                  <a:pt x="277" y="820"/>
                </a:lnTo>
                <a:lnTo>
                  <a:pt x="277" y="820"/>
                </a:lnTo>
                <a:lnTo>
                  <a:pt x="283" y="817"/>
                </a:lnTo>
                <a:lnTo>
                  <a:pt x="286" y="811"/>
                </a:lnTo>
                <a:lnTo>
                  <a:pt x="288" y="808"/>
                </a:lnTo>
                <a:lnTo>
                  <a:pt x="286" y="802"/>
                </a:lnTo>
                <a:lnTo>
                  <a:pt x="286" y="802"/>
                </a:lnTo>
                <a:lnTo>
                  <a:pt x="286" y="793"/>
                </a:lnTo>
                <a:lnTo>
                  <a:pt x="286" y="787"/>
                </a:lnTo>
                <a:lnTo>
                  <a:pt x="286" y="787"/>
                </a:lnTo>
                <a:lnTo>
                  <a:pt x="291" y="778"/>
                </a:lnTo>
                <a:lnTo>
                  <a:pt x="302" y="766"/>
                </a:lnTo>
                <a:lnTo>
                  <a:pt x="302" y="766"/>
                </a:lnTo>
                <a:lnTo>
                  <a:pt x="314" y="756"/>
                </a:lnTo>
                <a:lnTo>
                  <a:pt x="314" y="756"/>
                </a:lnTo>
                <a:lnTo>
                  <a:pt x="330" y="750"/>
                </a:lnTo>
                <a:lnTo>
                  <a:pt x="330" y="750"/>
                </a:lnTo>
                <a:lnTo>
                  <a:pt x="347" y="744"/>
                </a:lnTo>
                <a:lnTo>
                  <a:pt x="347" y="744"/>
                </a:lnTo>
                <a:lnTo>
                  <a:pt x="353" y="744"/>
                </a:lnTo>
                <a:lnTo>
                  <a:pt x="361" y="744"/>
                </a:lnTo>
                <a:lnTo>
                  <a:pt x="375" y="750"/>
                </a:lnTo>
                <a:lnTo>
                  <a:pt x="375" y="750"/>
                </a:lnTo>
                <a:lnTo>
                  <a:pt x="389" y="753"/>
                </a:lnTo>
                <a:lnTo>
                  <a:pt x="389" y="753"/>
                </a:lnTo>
                <a:lnTo>
                  <a:pt x="412" y="769"/>
                </a:lnTo>
                <a:lnTo>
                  <a:pt x="412" y="769"/>
                </a:lnTo>
                <a:lnTo>
                  <a:pt x="440" y="787"/>
                </a:lnTo>
                <a:lnTo>
                  <a:pt x="456" y="802"/>
                </a:lnTo>
                <a:lnTo>
                  <a:pt x="456" y="802"/>
                </a:lnTo>
                <a:lnTo>
                  <a:pt x="476" y="832"/>
                </a:lnTo>
                <a:lnTo>
                  <a:pt x="484" y="848"/>
                </a:lnTo>
                <a:lnTo>
                  <a:pt x="490" y="863"/>
                </a:lnTo>
                <a:lnTo>
                  <a:pt x="490" y="863"/>
                </a:lnTo>
                <a:lnTo>
                  <a:pt x="493" y="884"/>
                </a:lnTo>
                <a:lnTo>
                  <a:pt x="496" y="893"/>
                </a:lnTo>
                <a:lnTo>
                  <a:pt x="496" y="893"/>
                </a:lnTo>
                <a:lnTo>
                  <a:pt x="512" y="914"/>
                </a:lnTo>
                <a:lnTo>
                  <a:pt x="521" y="930"/>
                </a:lnTo>
                <a:lnTo>
                  <a:pt x="529" y="945"/>
                </a:lnTo>
                <a:lnTo>
                  <a:pt x="529" y="945"/>
                </a:lnTo>
                <a:lnTo>
                  <a:pt x="535" y="960"/>
                </a:lnTo>
                <a:lnTo>
                  <a:pt x="535" y="960"/>
                </a:lnTo>
                <a:lnTo>
                  <a:pt x="540" y="969"/>
                </a:lnTo>
                <a:lnTo>
                  <a:pt x="543" y="975"/>
                </a:lnTo>
                <a:lnTo>
                  <a:pt x="543" y="975"/>
                </a:lnTo>
                <a:lnTo>
                  <a:pt x="560" y="993"/>
                </a:lnTo>
                <a:lnTo>
                  <a:pt x="560" y="993"/>
                </a:lnTo>
                <a:lnTo>
                  <a:pt x="582" y="1018"/>
                </a:lnTo>
                <a:lnTo>
                  <a:pt x="582" y="1018"/>
                </a:lnTo>
                <a:lnTo>
                  <a:pt x="585" y="1021"/>
                </a:lnTo>
                <a:lnTo>
                  <a:pt x="585" y="1021"/>
                </a:lnTo>
                <a:lnTo>
                  <a:pt x="582" y="1036"/>
                </a:lnTo>
                <a:lnTo>
                  <a:pt x="579" y="1060"/>
                </a:lnTo>
                <a:lnTo>
                  <a:pt x="579" y="1060"/>
                </a:lnTo>
                <a:lnTo>
                  <a:pt x="579" y="1066"/>
                </a:lnTo>
                <a:lnTo>
                  <a:pt x="582" y="1072"/>
                </a:lnTo>
                <a:lnTo>
                  <a:pt x="591" y="1082"/>
                </a:lnTo>
                <a:lnTo>
                  <a:pt x="591" y="1082"/>
                </a:lnTo>
                <a:lnTo>
                  <a:pt x="596" y="1088"/>
                </a:lnTo>
                <a:lnTo>
                  <a:pt x="596" y="1088"/>
                </a:lnTo>
                <a:lnTo>
                  <a:pt x="602" y="1100"/>
                </a:lnTo>
                <a:lnTo>
                  <a:pt x="605" y="1115"/>
                </a:lnTo>
                <a:lnTo>
                  <a:pt x="607" y="1136"/>
                </a:lnTo>
                <a:lnTo>
                  <a:pt x="607" y="1136"/>
                </a:lnTo>
                <a:lnTo>
                  <a:pt x="610" y="1142"/>
                </a:lnTo>
                <a:lnTo>
                  <a:pt x="613" y="1145"/>
                </a:lnTo>
                <a:lnTo>
                  <a:pt x="619" y="1151"/>
                </a:lnTo>
                <a:lnTo>
                  <a:pt x="619" y="1151"/>
                </a:lnTo>
                <a:lnTo>
                  <a:pt x="624" y="1154"/>
                </a:lnTo>
                <a:lnTo>
                  <a:pt x="641" y="1164"/>
                </a:lnTo>
                <a:lnTo>
                  <a:pt x="641" y="1164"/>
                </a:lnTo>
                <a:lnTo>
                  <a:pt x="655" y="1173"/>
                </a:lnTo>
                <a:lnTo>
                  <a:pt x="672" y="1182"/>
                </a:lnTo>
                <a:lnTo>
                  <a:pt x="672" y="1182"/>
                </a:lnTo>
                <a:lnTo>
                  <a:pt x="697" y="1188"/>
                </a:lnTo>
                <a:lnTo>
                  <a:pt x="728" y="1191"/>
                </a:lnTo>
                <a:lnTo>
                  <a:pt x="728" y="1191"/>
                </a:lnTo>
                <a:lnTo>
                  <a:pt x="742" y="1194"/>
                </a:lnTo>
                <a:lnTo>
                  <a:pt x="750" y="1203"/>
                </a:lnTo>
                <a:lnTo>
                  <a:pt x="750" y="1203"/>
                </a:lnTo>
                <a:lnTo>
                  <a:pt x="756" y="1206"/>
                </a:lnTo>
                <a:lnTo>
                  <a:pt x="764" y="1215"/>
                </a:lnTo>
                <a:lnTo>
                  <a:pt x="764" y="1215"/>
                </a:lnTo>
                <a:lnTo>
                  <a:pt x="770" y="1215"/>
                </a:lnTo>
                <a:lnTo>
                  <a:pt x="770" y="1215"/>
                </a:lnTo>
                <a:lnTo>
                  <a:pt x="767" y="1200"/>
                </a:lnTo>
                <a:lnTo>
                  <a:pt x="767" y="1200"/>
                </a:lnTo>
                <a:lnTo>
                  <a:pt x="767" y="1191"/>
                </a:lnTo>
                <a:lnTo>
                  <a:pt x="767" y="1191"/>
                </a:lnTo>
                <a:lnTo>
                  <a:pt x="761" y="1176"/>
                </a:lnTo>
                <a:lnTo>
                  <a:pt x="761" y="1176"/>
                </a:lnTo>
                <a:lnTo>
                  <a:pt x="753" y="1148"/>
                </a:lnTo>
                <a:lnTo>
                  <a:pt x="753" y="1148"/>
                </a:lnTo>
                <a:lnTo>
                  <a:pt x="747" y="1133"/>
                </a:lnTo>
                <a:lnTo>
                  <a:pt x="747" y="1133"/>
                </a:lnTo>
                <a:lnTo>
                  <a:pt x="745" y="1112"/>
                </a:lnTo>
                <a:lnTo>
                  <a:pt x="739" y="1097"/>
                </a:lnTo>
                <a:lnTo>
                  <a:pt x="739" y="1097"/>
                </a:lnTo>
                <a:lnTo>
                  <a:pt x="733" y="1078"/>
                </a:lnTo>
                <a:lnTo>
                  <a:pt x="733" y="1069"/>
                </a:lnTo>
                <a:lnTo>
                  <a:pt x="733" y="1066"/>
                </a:lnTo>
                <a:lnTo>
                  <a:pt x="733" y="1066"/>
                </a:lnTo>
                <a:lnTo>
                  <a:pt x="739" y="1060"/>
                </a:lnTo>
                <a:lnTo>
                  <a:pt x="745" y="1057"/>
                </a:lnTo>
                <a:lnTo>
                  <a:pt x="745" y="1057"/>
                </a:lnTo>
                <a:lnTo>
                  <a:pt x="750" y="1054"/>
                </a:lnTo>
                <a:lnTo>
                  <a:pt x="756" y="1045"/>
                </a:lnTo>
                <a:lnTo>
                  <a:pt x="756" y="1045"/>
                </a:lnTo>
                <a:lnTo>
                  <a:pt x="759" y="1033"/>
                </a:lnTo>
                <a:lnTo>
                  <a:pt x="759" y="1033"/>
                </a:lnTo>
                <a:lnTo>
                  <a:pt x="759" y="1021"/>
                </a:lnTo>
                <a:lnTo>
                  <a:pt x="759" y="1021"/>
                </a:lnTo>
                <a:lnTo>
                  <a:pt x="764" y="1009"/>
                </a:lnTo>
                <a:lnTo>
                  <a:pt x="775" y="1000"/>
                </a:lnTo>
                <a:lnTo>
                  <a:pt x="775" y="1000"/>
                </a:lnTo>
                <a:lnTo>
                  <a:pt x="784" y="993"/>
                </a:lnTo>
                <a:lnTo>
                  <a:pt x="795" y="966"/>
                </a:lnTo>
                <a:lnTo>
                  <a:pt x="795" y="966"/>
                </a:lnTo>
                <a:lnTo>
                  <a:pt x="798" y="960"/>
                </a:lnTo>
                <a:lnTo>
                  <a:pt x="820" y="957"/>
                </a:lnTo>
                <a:lnTo>
                  <a:pt x="820" y="957"/>
                </a:lnTo>
                <a:lnTo>
                  <a:pt x="831" y="951"/>
                </a:lnTo>
                <a:lnTo>
                  <a:pt x="840" y="942"/>
                </a:lnTo>
                <a:lnTo>
                  <a:pt x="843" y="939"/>
                </a:lnTo>
                <a:lnTo>
                  <a:pt x="843" y="930"/>
                </a:lnTo>
                <a:lnTo>
                  <a:pt x="843" y="930"/>
                </a:lnTo>
                <a:lnTo>
                  <a:pt x="843" y="914"/>
                </a:lnTo>
                <a:lnTo>
                  <a:pt x="843" y="914"/>
                </a:lnTo>
                <a:lnTo>
                  <a:pt x="843" y="911"/>
                </a:lnTo>
                <a:lnTo>
                  <a:pt x="843" y="911"/>
                </a:lnTo>
                <a:lnTo>
                  <a:pt x="843" y="905"/>
                </a:lnTo>
                <a:lnTo>
                  <a:pt x="845" y="902"/>
                </a:lnTo>
                <a:lnTo>
                  <a:pt x="845" y="902"/>
                </a:lnTo>
                <a:lnTo>
                  <a:pt x="848" y="902"/>
                </a:lnTo>
                <a:lnTo>
                  <a:pt x="854" y="902"/>
                </a:lnTo>
                <a:lnTo>
                  <a:pt x="873" y="908"/>
                </a:lnTo>
                <a:lnTo>
                  <a:pt x="873" y="908"/>
                </a:lnTo>
                <a:lnTo>
                  <a:pt x="882" y="911"/>
                </a:lnTo>
                <a:lnTo>
                  <a:pt x="885" y="908"/>
                </a:lnTo>
                <a:lnTo>
                  <a:pt x="885" y="908"/>
                </a:lnTo>
                <a:lnTo>
                  <a:pt x="893" y="899"/>
                </a:lnTo>
                <a:lnTo>
                  <a:pt x="893" y="899"/>
                </a:lnTo>
                <a:lnTo>
                  <a:pt x="907" y="893"/>
                </a:lnTo>
                <a:lnTo>
                  <a:pt x="921" y="890"/>
                </a:lnTo>
                <a:lnTo>
                  <a:pt x="921" y="890"/>
                </a:lnTo>
                <a:lnTo>
                  <a:pt x="932" y="890"/>
                </a:lnTo>
                <a:lnTo>
                  <a:pt x="932" y="890"/>
                </a:lnTo>
                <a:lnTo>
                  <a:pt x="941" y="884"/>
                </a:lnTo>
                <a:lnTo>
                  <a:pt x="946" y="878"/>
                </a:lnTo>
                <a:lnTo>
                  <a:pt x="949" y="866"/>
                </a:lnTo>
                <a:lnTo>
                  <a:pt x="949" y="866"/>
                </a:lnTo>
                <a:lnTo>
                  <a:pt x="952" y="866"/>
                </a:lnTo>
                <a:lnTo>
                  <a:pt x="952" y="866"/>
                </a:lnTo>
                <a:lnTo>
                  <a:pt x="974" y="838"/>
                </a:lnTo>
                <a:lnTo>
                  <a:pt x="974" y="838"/>
                </a:lnTo>
                <a:lnTo>
                  <a:pt x="985" y="832"/>
                </a:lnTo>
                <a:lnTo>
                  <a:pt x="991" y="829"/>
                </a:lnTo>
                <a:lnTo>
                  <a:pt x="991" y="829"/>
                </a:lnTo>
                <a:lnTo>
                  <a:pt x="991" y="826"/>
                </a:lnTo>
                <a:lnTo>
                  <a:pt x="991" y="826"/>
                </a:lnTo>
                <a:lnTo>
                  <a:pt x="988" y="820"/>
                </a:lnTo>
                <a:lnTo>
                  <a:pt x="988" y="820"/>
                </a:lnTo>
                <a:lnTo>
                  <a:pt x="988" y="808"/>
                </a:lnTo>
                <a:lnTo>
                  <a:pt x="988" y="796"/>
                </a:lnTo>
                <a:lnTo>
                  <a:pt x="988" y="796"/>
                </a:lnTo>
                <a:lnTo>
                  <a:pt x="994" y="790"/>
                </a:lnTo>
                <a:lnTo>
                  <a:pt x="999" y="790"/>
                </a:lnTo>
                <a:lnTo>
                  <a:pt x="999" y="790"/>
                </a:lnTo>
                <a:lnTo>
                  <a:pt x="1005" y="793"/>
                </a:lnTo>
                <a:lnTo>
                  <a:pt x="1010" y="799"/>
                </a:lnTo>
                <a:lnTo>
                  <a:pt x="1013" y="805"/>
                </a:lnTo>
                <a:lnTo>
                  <a:pt x="1013" y="814"/>
                </a:lnTo>
                <a:lnTo>
                  <a:pt x="1013" y="814"/>
                </a:lnTo>
                <a:lnTo>
                  <a:pt x="1013" y="817"/>
                </a:lnTo>
                <a:lnTo>
                  <a:pt x="1013" y="817"/>
                </a:lnTo>
                <a:lnTo>
                  <a:pt x="1024" y="814"/>
                </a:lnTo>
                <a:lnTo>
                  <a:pt x="1024" y="814"/>
                </a:lnTo>
                <a:lnTo>
                  <a:pt x="1033" y="811"/>
                </a:lnTo>
                <a:lnTo>
                  <a:pt x="1033" y="811"/>
                </a:lnTo>
                <a:lnTo>
                  <a:pt x="1052" y="802"/>
                </a:lnTo>
                <a:lnTo>
                  <a:pt x="1066" y="787"/>
                </a:lnTo>
                <a:lnTo>
                  <a:pt x="1066" y="787"/>
                </a:lnTo>
                <a:lnTo>
                  <a:pt x="1069" y="787"/>
                </a:lnTo>
                <a:lnTo>
                  <a:pt x="1069" y="787"/>
                </a:lnTo>
                <a:lnTo>
                  <a:pt x="1075" y="784"/>
                </a:lnTo>
                <a:lnTo>
                  <a:pt x="1083" y="784"/>
                </a:lnTo>
                <a:lnTo>
                  <a:pt x="1083" y="784"/>
                </a:lnTo>
                <a:lnTo>
                  <a:pt x="1092" y="781"/>
                </a:lnTo>
                <a:lnTo>
                  <a:pt x="1092" y="781"/>
                </a:lnTo>
                <a:lnTo>
                  <a:pt x="1092" y="778"/>
                </a:lnTo>
                <a:lnTo>
                  <a:pt x="1092" y="778"/>
                </a:lnTo>
                <a:lnTo>
                  <a:pt x="1092" y="778"/>
                </a:lnTo>
                <a:lnTo>
                  <a:pt x="1092" y="778"/>
                </a:lnTo>
                <a:lnTo>
                  <a:pt x="1094" y="775"/>
                </a:lnTo>
                <a:lnTo>
                  <a:pt x="1094" y="775"/>
                </a:lnTo>
                <a:lnTo>
                  <a:pt x="1094" y="775"/>
                </a:lnTo>
                <a:lnTo>
                  <a:pt x="1094" y="775"/>
                </a:lnTo>
                <a:lnTo>
                  <a:pt x="1094" y="775"/>
                </a:lnTo>
                <a:lnTo>
                  <a:pt x="1094" y="775"/>
                </a:lnTo>
                <a:lnTo>
                  <a:pt x="1094" y="772"/>
                </a:lnTo>
                <a:lnTo>
                  <a:pt x="1094" y="772"/>
                </a:lnTo>
                <a:lnTo>
                  <a:pt x="1094" y="772"/>
                </a:lnTo>
                <a:lnTo>
                  <a:pt x="1094" y="772"/>
                </a:lnTo>
                <a:lnTo>
                  <a:pt x="1094" y="769"/>
                </a:lnTo>
                <a:lnTo>
                  <a:pt x="1094" y="769"/>
                </a:lnTo>
                <a:lnTo>
                  <a:pt x="1094" y="769"/>
                </a:lnTo>
                <a:lnTo>
                  <a:pt x="1094" y="769"/>
                </a:lnTo>
                <a:lnTo>
                  <a:pt x="1094" y="766"/>
                </a:lnTo>
                <a:lnTo>
                  <a:pt x="1094" y="766"/>
                </a:lnTo>
                <a:lnTo>
                  <a:pt x="1094" y="766"/>
                </a:lnTo>
                <a:lnTo>
                  <a:pt x="1094" y="766"/>
                </a:lnTo>
                <a:lnTo>
                  <a:pt x="1094" y="766"/>
                </a:lnTo>
                <a:lnTo>
                  <a:pt x="1094" y="766"/>
                </a:lnTo>
                <a:lnTo>
                  <a:pt x="1094" y="763"/>
                </a:lnTo>
                <a:lnTo>
                  <a:pt x="1094" y="763"/>
                </a:lnTo>
                <a:lnTo>
                  <a:pt x="1094" y="763"/>
                </a:lnTo>
                <a:lnTo>
                  <a:pt x="1094" y="763"/>
                </a:lnTo>
                <a:lnTo>
                  <a:pt x="1094" y="759"/>
                </a:lnTo>
                <a:lnTo>
                  <a:pt x="1094" y="729"/>
                </a:lnTo>
                <a:lnTo>
                  <a:pt x="1094" y="729"/>
                </a:lnTo>
                <a:lnTo>
                  <a:pt x="1097" y="717"/>
                </a:lnTo>
                <a:lnTo>
                  <a:pt x="1100" y="708"/>
                </a:lnTo>
                <a:lnTo>
                  <a:pt x="1100" y="708"/>
                </a:lnTo>
                <a:lnTo>
                  <a:pt x="1103" y="696"/>
                </a:lnTo>
                <a:lnTo>
                  <a:pt x="1103" y="696"/>
                </a:lnTo>
                <a:lnTo>
                  <a:pt x="1103" y="690"/>
                </a:lnTo>
                <a:lnTo>
                  <a:pt x="1103" y="690"/>
                </a:lnTo>
                <a:lnTo>
                  <a:pt x="1108" y="668"/>
                </a:lnTo>
                <a:lnTo>
                  <a:pt x="1111" y="659"/>
                </a:lnTo>
                <a:lnTo>
                  <a:pt x="1117" y="650"/>
                </a:lnTo>
                <a:lnTo>
                  <a:pt x="1117" y="650"/>
                </a:lnTo>
                <a:lnTo>
                  <a:pt x="1114" y="647"/>
                </a:lnTo>
                <a:lnTo>
                  <a:pt x="1114" y="647"/>
                </a:lnTo>
                <a:lnTo>
                  <a:pt x="1106" y="638"/>
                </a:lnTo>
                <a:lnTo>
                  <a:pt x="1106" y="635"/>
                </a:lnTo>
                <a:lnTo>
                  <a:pt x="1103" y="626"/>
                </a:lnTo>
                <a:lnTo>
                  <a:pt x="1103" y="626"/>
                </a:lnTo>
                <a:lnTo>
                  <a:pt x="1103" y="620"/>
                </a:lnTo>
                <a:lnTo>
                  <a:pt x="1097" y="614"/>
                </a:lnTo>
                <a:lnTo>
                  <a:pt x="1097" y="614"/>
                </a:lnTo>
                <a:lnTo>
                  <a:pt x="1089" y="602"/>
                </a:lnTo>
                <a:lnTo>
                  <a:pt x="1086" y="595"/>
                </a:lnTo>
                <a:lnTo>
                  <a:pt x="1083" y="586"/>
                </a:lnTo>
                <a:lnTo>
                  <a:pt x="1083" y="586"/>
                </a:lnTo>
                <a:lnTo>
                  <a:pt x="1083" y="580"/>
                </a:lnTo>
                <a:lnTo>
                  <a:pt x="1080" y="577"/>
                </a:lnTo>
                <a:lnTo>
                  <a:pt x="1080" y="577"/>
                </a:lnTo>
                <a:lnTo>
                  <a:pt x="1075" y="568"/>
                </a:lnTo>
                <a:lnTo>
                  <a:pt x="1072" y="562"/>
                </a:lnTo>
                <a:lnTo>
                  <a:pt x="1072" y="556"/>
                </a:lnTo>
                <a:lnTo>
                  <a:pt x="1072" y="556"/>
                </a:lnTo>
                <a:lnTo>
                  <a:pt x="1069" y="541"/>
                </a:lnTo>
                <a:lnTo>
                  <a:pt x="1064" y="529"/>
                </a:lnTo>
                <a:lnTo>
                  <a:pt x="1058" y="513"/>
                </a:lnTo>
                <a:lnTo>
                  <a:pt x="1058" y="513"/>
                </a:lnTo>
                <a:lnTo>
                  <a:pt x="1058" y="510"/>
                </a:lnTo>
                <a:lnTo>
                  <a:pt x="1058" y="413"/>
                </a:lnTo>
                <a:lnTo>
                  <a:pt x="1058" y="374"/>
                </a:lnTo>
                <a:lnTo>
                  <a:pt x="1058" y="374"/>
                </a:lnTo>
                <a:lnTo>
                  <a:pt x="1058" y="374"/>
                </a:lnTo>
                <a:lnTo>
                  <a:pt x="1058" y="374"/>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34">
            <a:extLst>
              <a:ext uri="{FF2B5EF4-FFF2-40B4-BE49-F238E27FC236}">
                <a16:creationId xmlns:a16="http://schemas.microsoft.com/office/drawing/2014/main" id="{43859EE7-BB52-991C-FF52-0BB1574B89DD}"/>
              </a:ext>
            </a:extLst>
          </p:cNvPr>
          <p:cNvSpPr>
            <a:spLocks/>
          </p:cNvSpPr>
          <p:nvPr/>
        </p:nvSpPr>
        <p:spPr bwMode="auto">
          <a:xfrm>
            <a:off x="1885962" y="3596014"/>
            <a:ext cx="700391" cy="857537"/>
          </a:xfrm>
          <a:custGeom>
            <a:avLst/>
            <a:gdLst>
              <a:gd name="T0" fmla="*/ 496 w 546"/>
              <a:gd name="T1" fmla="*/ 73 h 705"/>
              <a:gd name="T2" fmla="*/ 476 w 546"/>
              <a:gd name="T3" fmla="*/ 70 h 705"/>
              <a:gd name="T4" fmla="*/ 451 w 546"/>
              <a:gd name="T5" fmla="*/ 64 h 705"/>
              <a:gd name="T6" fmla="*/ 434 w 546"/>
              <a:gd name="T7" fmla="*/ 61 h 705"/>
              <a:gd name="T8" fmla="*/ 406 w 546"/>
              <a:gd name="T9" fmla="*/ 58 h 705"/>
              <a:gd name="T10" fmla="*/ 389 w 546"/>
              <a:gd name="T11" fmla="*/ 55 h 705"/>
              <a:gd name="T12" fmla="*/ 370 w 546"/>
              <a:gd name="T13" fmla="*/ 52 h 705"/>
              <a:gd name="T14" fmla="*/ 353 w 546"/>
              <a:gd name="T15" fmla="*/ 49 h 705"/>
              <a:gd name="T16" fmla="*/ 331 w 546"/>
              <a:gd name="T17" fmla="*/ 43 h 705"/>
              <a:gd name="T18" fmla="*/ 317 w 546"/>
              <a:gd name="T19" fmla="*/ 40 h 705"/>
              <a:gd name="T20" fmla="*/ 297 w 546"/>
              <a:gd name="T21" fmla="*/ 37 h 705"/>
              <a:gd name="T22" fmla="*/ 286 w 546"/>
              <a:gd name="T23" fmla="*/ 34 h 705"/>
              <a:gd name="T24" fmla="*/ 264 w 546"/>
              <a:gd name="T25" fmla="*/ 31 h 705"/>
              <a:gd name="T26" fmla="*/ 252 w 546"/>
              <a:gd name="T27" fmla="*/ 28 h 705"/>
              <a:gd name="T28" fmla="*/ 236 w 546"/>
              <a:gd name="T29" fmla="*/ 25 h 705"/>
              <a:gd name="T30" fmla="*/ 224 w 546"/>
              <a:gd name="T31" fmla="*/ 22 h 705"/>
              <a:gd name="T32" fmla="*/ 208 w 546"/>
              <a:gd name="T33" fmla="*/ 19 h 705"/>
              <a:gd name="T34" fmla="*/ 199 w 546"/>
              <a:gd name="T35" fmla="*/ 16 h 705"/>
              <a:gd name="T36" fmla="*/ 185 w 546"/>
              <a:gd name="T37" fmla="*/ 13 h 705"/>
              <a:gd name="T38" fmla="*/ 177 w 546"/>
              <a:gd name="T39" fmla="*/ 9 h 705"/>
              <a:gd name="T40" fmla="*/ 163 w 546"/>
              <a:gd name="T41" fmla="*/ 9 h 705"/>
              <a:gd name="T42" fmla="*/ 154 w 546"/>
              <a:gd name="T43" fmla="*/ 6 h 705"/>
              <a:gd name="T44" fmla="*/ 140 w 546"/>
              <a:gd name="T45" fmla="*/ 3 h 705"/>
              <a:gd name="T46" fmla="*/ 121 w 546"/>
              <a:gd name="T47" fmla="*/ 52 h 705"/>
              <a:gd name="T48" fmla="*/ 115 w 546"/>
              <a:gd name="T49" fmla="*/ 76 h 705"/>
              <a:gd name="T50" fmla="*/ 96 w 546"/>
              <a:gd name="T51" fmla="*/ 85 h 705"/>
              <a:gd name="T52" fmla="*/ 93 w 546"/>
              <a:gd name="T53" fmla="*/ 82 h 705"/>
              <a:gd name="T54" fmla="*/ 65 w 546"/>
              <a:gd name="T55" fmla="*/ 79 h 705"/>
              <a:gd name="T56" fmla="*/ 59 w 546"/>
              <a:gd name="T57" fmla="*/ 82 h 705"/>
              <a:gd name="T58" fmla="*/ 56 w 546"/>
              <a:gd name="T59" fmla="*/ 88 h 705"/>
              <a:gd name="T60" fmla="*/ 54 w 546"/>
              <a:gd name="T61" fmla="*/ 92 h 705"/>
              <a:gd name="T62" fmla="*/ 54 w 546"/>
              <a:gd name="T63" fmla="*/ 98 h 705"/>
              <a:gd name="T64" fmla="*/ 56 w 546"/>
              <a:gd name="T65" fmla="*/ 131 h 705"/>
              <a:gd name="T66" fmla="*/ 59 w 546"/>
              <a:gd name="T67" fmla="*/ 177 h 705"/>
              <a:gd name="T68" fmla="*/ 65 w 546"/>
              <a:gd name="T69" fmla="*/ 195 h 705"/>
              <a:gd name="T70" fmla="*/ 48 w 546"/>
              <a:gd name="T71" fmla="*/ 210 h 705"/>
              <a:gd name="T72" fmla="*/ 48 w 546"/>
              <a:gd name="T73" fmla="*/ 210 h 705"/>
              <a:gd name="T74" fmla="*/ 48 w 546"/>
              <a:gd name="T75" fmla="*/ 210 h 705"/>
              <a:gd name="T76" fmla="*/ 45 w 546"/>
              <a:gd name="T77" fmla="*/ 210 h 705"/>
              <a:gd name="T78" fmla="*/ 45 w 546"/>
              <a:gd name="T79" fmla="*/ 210 h 705"/>
              <a:gd name="T80" fmla="*/ 42 w 546"/>
              <a:gd name="T81" fmla="*/ 210 h 705"/>
              <a:gd name="T82" fmla="*/ 42 w 546"/>
              <a:gd name="T83" fmla="*/ 207 h 705"/>
              <a:gd name="T84" fmla="*/ 42 w 546"/>
              <a:gd name="T85" fmla="*/ 213 h 705"/>
              <a:gd name="T86" fmla="*/ 45 w 546"/>
              <a:gd name="T87" fmla="*/ 216 h 705"/>
              <a:gd name="T88" fmla="*/ 45 w 546"/>
              <a:gd name="T89" fmla="*/ 222 h 705"/>
              <a:gd name="T90" fmla="*/ 48 w 546"/>
              <a:gd name="T91" fmla="*/ 225 h 705"/>
              <a:gd name="T92" fmla="*/ 48 w 546"/>
              <a:gd name="T93" fmla="*/ 228 h 705"/>
              <a:gd name="T94" fmla="*/ 51 w 546"/>
              <a:gd name="T95" fmla="*/ 228 h 705"/>
              <a:gd name="T96" fmla="*/ 76 w 546"/>
              <a:gd name="T97" fmla="*/ 249 h 705"/>
              <a:gd name="T98" fmla="*/ 84 w 546"/>
              <a:gd name="T99" fmla="*/ 268 h 705"/>
              <a:gd name="T100" fmla="*/ 68 w 546"/>
              <a:gd name="T101" fmla="*/ 280 h 705"/>
              <a:gd name="T102" fmla="*/ 54 w 546"/>
              <a:gd name="T103" fmla="*/ 295 h 705"/>
              <a:gd name="T104" fmla="*/ 37 w 546"/>
              <a:gd name="T105" fmla="*/ 344 h 705"/>
              <a:gd name="T106" fmla="*/ 14 w 546"/>
              <a:gd name="T107" fmla="*/ 383 h 705"/>
              <a:gd name="T108" fmla="*/ 31 w 546"/>
              <a:gd name="T109" fmla="*/ 429 h 705"/>
              <a:gd name="T110" fmla="*/ 3 w 546"/>
              <a:gd name="T111" fmla="*/ 474 h 705"/>
              <a:gd name="T112" fmla="*/ 546 w 546"/>
              <a:gd name="T113" fmla="*/ 82 h 705"/>
              <a:gd name="T114" fmla="*/ 521 w 546"/>
              <a:gd name="T115" fmla="*/ 7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6" h="705">
                <a:moveTo>
                  <a:pt x="521" y="79"/>
                </a:moveTo>
                <a:lnTo>
                  <a:pt x="521" y="79"/>
                </a:lnTo>
                <a:lnTo>
                  <a:pt x="504" y="76"/>
                </a:lnTo>
                <a:lnTo>
                  <a:pt x="504" y="76"/>
                </a:lnTo>
                <a:lnTo>
                  <a:pt x="496" y="73"/>
                </a:lnTo>
                <a:lnTo>
                  <a:pt x="496" y="73"/>
                </a:lnTo>
                <a:lnTo>
                  <a:pt x="485" y="73"/>
                </a:lnTo>
                <a:lnTo>
                  <a:pt x="485" y="73"/>
                </a:lnTo>
                <a:lnTo>
                  <a:pt x="476" y="70"/>
                </a:lnTo>
                <a:lnTo>
                  <a:pt x="476" y="70"/>
                </a:lnTo>
                <a:lnTo>
                  <a:pt x="468" y="70"/>
                </a:lnTo>
                <a:lnTo>
                  <a:pt x="468" y="70"/>
                </a:lnTo>
                <a:lnTo>
                  <a:pt x="459" y="67"/>
                </a:lnTo>
                <a:lnTo>
                  <a:pt x="459" y="67"/>
                </a:lnTo>
                <a:lnTo>
                  <a:pt x="451" y="64"/>
                </a:lnTo>
                <a:lnTo>
                  <a:pt x="451" y="64"/>
                </a:lnTo>
                <a:lnTo>
                  <a:pt x="440" y="64"/>
                </a:lnTo>
                <a:lnTo>
                  <a:pt x="440" y="64"/>
                </a:lnTo>
                <a:lnTo>
                  <a:pt x="434" y="61"/>
                </a:lnTo>
                <a:lnTo>
                  <a:pt x="434" y="61"/>
                </a:lnTo>
                <a:lnTo>
                  <a:pt x="423" y="61"/>
                </a:lnTo>
                <a:lnTo>
                  <a:pt x="423" y="61"/>
                </a:lnTo>
                <a:lnTo>
                  <a:pt x="417" y="58"/>
                </a:lnTo>
                <a:lnTo>
                  <a:pt x="417" y="58"/>
                </a:lnTo>
                <a:lnTo>
                  <a:pt x="406" y="58"/>
                </a:lnTo>
                <a:lnTo>
                  <a:pt x="406" y="58"/>
                </a:lnTo>
                <a:lnTo>
                  <a:pt x="401" y="55"/>
                </a:lnTo>
                <a:lnTo>
                  <a:pt x="401" y="55"/>
                </a:lnTo>
                <a:lnTo>
                  <a:pt x="389" y="55"/>
                </a:lnTo>
                <a:lnTo>
                  <a:pt x="389" y="55"/>
                </a:lnTo>
                <a:lnTo>
                  <a:pt x="384" y="55"/>
                </a:lnTo>
                <a:lnTo>
                  <a:pt x="384" y="55"/>
                </a:lnTo>
                <a:lnTo>
                  <a:pt x="375" y="52"/>
                </a:lnTo>
                <a:lnTo>
                  <a:pt x="375" y="52"/>
                </a:lnTo>
                <a:lnTo>
                  <a:pt x="370" y="52"/>
                </a:lnTo>
                <a:lnTo>
                  <a:pt x="370" y="52"/>
                </a:lnTo>
                <a:lnTo>
                  <a:pt x="359" y="49"/>
                </a:lnTo>
                <a:lnTo>
                  <a:pt x="359" y="49"/>
                </a:lnTo>
                <a:lnTo>
                  <a:pt x="353" y="49"/>
                </a:lnTo>
                <a:lnTo>
                  <a:pt x="353" y="49"/>
                </a:lnTo>
                <a:lnTo>
                  <a:pt x="345" y="46"/>
                </a:lnTo>
                <a:lnTo>
                  <a:pt x="345" y="46"/>
                </a:lnTo>
                <a:lnTo>
                  <a:pt x="339" y="46"/>
                </a:lnTo>
                <a:lnTo>
                  <a:pt x="339" y="46"/>
                </a:lnTo>
                <a:lnTo>
                  <a:pt x="331" y="43"/>
                </a:lnTo>
                <a:lnTo>
                  <a:pt x="331" y="43"/>
                </a:lnTo>
                <a:lnTo>
                  <a:pt x="325" y="43"/>
                </a:lnTo>
                <a:lnTo>
                  <a:pt x="325" y="43"/>
                </a:lnTo>
                <a:lnTo>
                  <a:pt x="317" y="40"/>
                </a:lnTo>
                <a:lnTo>
                  <a:pt x="317" y="40"/>
                </a:lnTo>
                <a:lnTo>
                  <a:pt x="311" y="40"/>
                </a:lnTo>
                <a:lnTo>
                  <a:pt x="311" y="40"/>
                </a:lnTo>
                <a:lnTo>
                  <a:pt x="303" y="37"/>
                </a:lnTo>
                <a:lnTo>
                  <a:pt x="303" y="37"/>
                </a:lnTo>
                <a:lnTo>
                  <a:pt x="297" y="37"/>
                </a:lnTo>
                <a:lnTo>
                  <a:pt x="297" y="37"/>
                </a:lnTo>
                <a:lnTo>
                  <a:pt x="289" y="34"/>
                </a:lnTo>
                <a:lnTo>
                  <a:pt x="289" y="34"/>
                </a:lnTo>
                <a:lnTo>
                  <a:pt x="286" y="34"/>
                </a:lnTo>
                <a:lnTo>
                  <a:pt x="286" y="34"/>
                </a:lnTo>
                <a:lnTo>
                  <a:pt x="278" y="34"/>
                </a:lnTo>
                <a:lnTo>
                  <a:pt x="278" y="34"/>
                </a:lnTo>
                <a:lnTo>
                  <a:pt x="272" y="31"/>
                </a:lnTo>
                <a:lnTo>
                  <a:pt x="272" y="31"/>
                </a:lnTo>
                <a:lnTo>
                  <a:pt x="264" y="31"/>
                </a:lnTo>
                <a:lnTo>
                  <a:pt x="264" y="31"/>
                </a:lnTo>
                <a:lnTo>
                  <a:pt x="261" y="28"/>
                </a:lnTo>
                <a:lnTo>
                  <a:pt x="261" y="28"/>
                </a:lnTo>
                <a:lnTo>
                  <a:pt x="252" y="28"/>
                </a:lnTo>
                <a:lnTo>
                  <a:pt x="252" y="28"/>
                </a:lnTo>
                <a:lnTo>
                  <a:pt x="247" y="28"/>
                </a:lnTo>
                <a:lnTo>
                  <a:pt x="247" y="28"/>
                </a:lnTo>
                <a:lnTo>
                  <a:pt x="241" y="25"/>
                </a:lnTo>
                <a:lnTo>
                  <a:pt x="241" y="25"/>
                </a:lnTo>
                <a:lnTo>
                  <a:pt x="236" y="25"/>
                </a:lnTo>
                <a:lnTo>
                  <a:pt x="236" y="25"/>
                </a:lnTo>
                <a:lnTo>
                  <a:pt x="230" y="22"/>
                </a:lnTo>
                <a:lnTo>
                  <a:pt x="230" y="22"/>
                </a:lnTo>
                <a:lnTo>
                  <a:pt x="224" y="22"/>
                </a:lnTo>
                <a:lnTo>
                  <a:pt x="224" y="22"/>
                </a:lnTo>
                <a:lnTo>
                  <a:pt x="219" y="22"/>
                </a:lnTo>
                <a:lnTo>
                  <a:pt x="219" y="22"/>
                </a:lnTo>
                <a:lnTo>
                  <a:pt x="216" y="19"/>
                </a:lnTo>
                <a:lnTo>
                  <a:pt x="216" y="19"/>
                </a:lnTo>
                <a:lnTo>
                  <a:pt x="208" y="19"/>
                </a:lnTo>
                <a:lnTo>
                  <a:pt x="208" y="19"/>
                </a:lnTo>
                <a:lnTo>
                  <a:pt x="205" y="19"/>
                </a:lnTo>
                <a:lnTo>
                  <a:pt x="205" y="19"/>
                </a:lnTo>
                <a:lnTo>
                  <a:pt x="199" y="16"/>
                </a:lnTo>
                <a:lnTo>
                  <a:pt x="199" y="16"/>
                </a:lnTo>
                <a:lnTo>
                  <a:pt x="194" y="16"/>
                </a:lnTo>
                <a:lnTo>
                  <a:pt x="194" y="16"/>
                </a:lnTo>
                <a:lnTo>
                  <a:pt x="188" y="13"/>
                </a:lnTo>
                <a:lnTo>
                  <a:pt x="188" y="13"/>
                </a:lnTo>
                <a:lnTo>
                  <a:pt x="185" y="13"/>
                </a:lnTo>
                <a:lnTo>
                  <a:pt x="185" y="13"/>
                </a:lnTo>
                <a:lnTo>
                  <a:pt x="180" y="13"/>
                </a:lnTo>
                <a:lnTo>
                  <a:pt x="180" y="13"/>
                </a:lnTo>
                <a:lnTo>
                  <a:pt x="177" y="9"/>
                </a:lnTo>
                <a:lnTo>
                  <a:pt x="177" y="9"/>
                </a:lnTo>
                <a:lnTo>
                  <a:pt x="171" y="9"/>
                </a:lnTo>
                <a:lnTo>
                  <a:pt x="171" y="9"/>
                </a:lnTo>
                <a:lnTo>
                  <a:pt x="166" y="9"/>
                </a:lnTo>
                <a:lnTo>
                  <a:pt x="166" y="9"/>
                </a:lnTo>
                <a:lnTo>
                  <a:pt x="163" y="9"/>
                </a:lnTo>
                <a:lnTo>
                  <a:pt x="163" y="9"/>
                </a:lnTo>
                <a:lnTo>
                  <a:pt x="157" y="6"/>
                </a:lnTo>
                <a:lnTo>
                  <a:pt x="157" y="6"/>
                </a:lnTo>
                <a:lnTo>
                  <a:pt x="154" y="6"/>
                </a:lnTo>
                <a:lnTo>
                  <a:pt x="154" y="6"/>
                </a:lnTo>
                <a:lnTo>
                  <a:pt x="149" y="6"/>
                </a:lnTo>
                <a:lnTo>
                  <a:pt x="149" y="6"/>
                </a:lnTo>
                <a:lnTo>
                  <a:pt x="149" y="3"/>
                </a:lnTo>
                <a:lnTo>
                  <a:pt x="149" y="3"/>
                </a:lnTo>
                <a:lnTo>
                  <a:pt x="140" y="3"/>
                </a:lnTo>
                <a:lnTo>
                  <a:pt x="140" y="3"/>
                </a:lnTo>
                <a:lnTo>
                  <a:pt x="140" y="3"/>
                </a:lnTo>
                <a:lnTo>
                  <a:pt x="140" y="3"/>
                </a:lnTo>
                <a:lnTo>
                  <a:pt x="135" y="0"/>
                </a:lnTo>
                <a:lnTo>
                  <a:pt x="121" y="52"/>
                </a:lnTo>
                <a:lnTo>
                  <a:pt x="118" y="73"/>
                </a:lnTo>
                <a:lnTo>
                  <a:pt x="118" y="73"/>
                </a:lnTo>
                <a:lnTo>
                  <a:pt x="115" y="76"/>
                </a:lnTo>
                <a:lnTo>
                  <a:pt x="115" y="76"/>
                </a:lnTo>
                <a:lnTo>
                  <a:pt x="115" y="76"/>
                </a:lnTo>
                <a:lnTo>
                  <a:pt x="115" y="76"/>
                </a:lnTo>
                <a:lnTo>
                  <a:pt x="107" y="82"/>
                </a:lnTo>
                <a:lnTo>
                  <a:pt x="101" y="85"/>
                </a:lnTo>
                <a:lnTo>
                  <a:pt x="96" y="85"/>
                </a:lnTo>
                <a:lnTo>
                  <a:pt x="96" y="85"/>
                </a:lnTo>
                <a:lnTo>
                  <a:pt x="96" y="85"/>
                </a:lnTo>
                <a:lnTo>
                  <a:pt x="96" y="85"/>
                </a:lnTo>
                <a:lnTo>
                  <a:pt x="96" y="85"/>
                </a:lnTo>
                <a:lnTo>
                  <a:pt x="96" y="85"/>
                </a:lnTo>
                <a:lnTo>
                  <a:pt x="93" y="82"/>
                </a:lnTo>
                <a:lnTo>
                  <a:pt x="93" y="82"/>
                </a:lnTo>
                <a:lnTo>
                  <a:pt x="84" y="79"/>
                </a:lnTo>
                <a:lnTo>
                  <a:pt x="68" y="79"/>
                </a:lnTo>
                <a:lnTo>
                  <a:pt x="68" y="79"/>
                </a:lnTo>
                <a:lnTo>
                  <a:pt x="65" y="79"/>
                </a:lnTo>
                <a:lnTo>
                  <a:pt x="65" y="79"/>
                </a:lnTo>
                <a:lnTo>
                  <a:pt x="62" y="82"/>
                </a:lnTo>
                <a:lnTo>
                  <a:pt x="62" y="82"/>
                </a:lnTo>
                <a:lnTo>
                  <a:pt x="59" y="82"/>
                </a:lnTo>
                <a:lnTo>
                  <a:pt x="59" y="82"/>
                </a:lnTo>
                <a:lnTo>
                  <a:pt x="59" y="85"/>
                </a:lnTo>
                <a:lnTo>
                  <a:pt x="59" y="85"/>
                </a:lnTo>
                <a:lnTo>
                  <a:pt x="56" y="85"/>
                </a:lnTo>
                <a:lnTo>
                  <a:pt x="56" y="88"/>
                </a:lnTo>
                <a:lnTo>
                  <a:pt x="56" y="88"/>
                </a:lnTo>
                <a:lnTo>
                  <a:pt x="54" y="92"/>
                </a:lnTo>
                <a:lnTo>
                  <a:pt x="54" y="92"/>
                </a:lnTo>
                <a:lnTo>
                  <a:pt x="54" y="92"/>
                </a:lnTo>
                <a:lnTo>
                  <a:pt x="54" y="92"/>
                </a:lnTo>
                <a:lnTo>
                  <a:pt x="54" y="92"/>
                </a:lnTo>
                <a:lnTo>
                  <a:pt x="54" y="92"/>
                </a:lnTo>
                <a:lnTo>
                  <a:pt x="54" y="95"/>
                </a:lnTo>
                <a:lnTo>
                  <a:pt x="54" y="95"/>
                </a:lnTo>
                <a:lnTo>
                  <a:pt x="54" y="98"/>
                </a:lnTo>
                <a:lnTo>
                  <a:pt x="54" y="98"/>
                </a:lnTo>
                <a:lnTo>
                  <a:pt x="54" y="113"/>
                </a:lnTo>
                <a:lnTo>
                  <a:pt x="54" y="116"/>
                </a:lnTo>
                <a:lnTo>
                  <a:pt x="54" y="116"/>
                </a:lnTo>
                <a:lnTo>
                  <a:pt x="56" y="131"/>
                </a:lnTo>
                <a:lnTo>
                  <a:pt x="56" y="131"/>
                </a:lnTo>
                <a:lnTo>
                  <a:pt x="56" y="143"/>
                </a:lnTo>
                <a:lnTo>
                  <a:pt x="56" y="143"/>
                </a:lnTo>
                <a:lnTo>
                  <a:pt x="56" y="158"/>
                </a:lnTo>
                <a:lnTo>
                  <a:pt x="56" y="158"/>
                </a:lnTo>
                <a:lnTo>
                  <a:pt x="59" y="177"/>
                </a:lnTo>
                <a:lnTo>
                  <a:pt x="65" y="186"/>
                </a:lnTo>
                <a:lnTo>
                  <a:pt x="65" y="186"/>
                </a:lnTo>
                <a:lnTo>
                  <a:pt x="65" y="192"/>
                </a:lnTo>
                <a:lnTo>
                  <a:pt x="65" y="195"/>
                </a:lnTo>
                <a:lnTo>
                  <a:pt x="65" y="195"/>
                </a:lnTo>
                <a:lnTo>
                  <a:pt x="65" y="201"/>
                </a:lnTo>
                <a:lnTo>
                  <a:pt x="59" y="207"/>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2" y="210"/>
                </a:lnTo>
                <a:lnTo>
                  <a:pt x="42" y="210"/>
                </a:lnTo>
                <a:lnTo>
                  <a:pt x="42" y="210"/>
                </a:lnTo>
                <a:lnTo>
                  <a:pt x="42" y="210"/>
                </a:lnTo>
                <a:lnTo>
                  <a:pt x="42" y="207"/>
                </a:lnTo>
                <a:lnTo>
                  <a:pt x="42" y="207"/>
                </a:lnTo>
                <a:lnTo>
                  <a:pt x="42" y="207"/>
                </a:lnTo>
                <a:lnTo>
                  <a:pt x="42" y="210"/>
                </a:lnTo>
                <a:lnTo>
                  <a:pt x="42" y="210"/>
                </a:lnTo>
                <a:lnTo>
                  <a:pt x="42" y="210"/>
                </a:lnTo>
                <a:lnTo>
                  <a:pt x="42" y="210"/>
                </a:lnTo>
                <a:lnTo>
                  <a:pt x="42" y="213"/>
                </a:lnTo>
                <a:lnTo>
                  <a:pt x="42" y="213"/>
                </a:lnTo>
                <a:lnTo>
                  <a:pt x="45" y="216"/>
                </a:lnTo>
                <a:lnTo>
                  <a:pt x="45" y="216"/>
                </a:lnTo>
                <a:lnTo>
                  <a:pt x="45" y="216"/>
                </a:lnTo>
                <a:lnTo>
                  <a:pt x="45" y="216"/>
                </a:lnTo>
                <a:lnTo>
                  <a:pt x="45" y="219"/>
                </a:lnTo>
                <a:lnTo>
                  <a:pt x="45" y="219"/>
                </a:lnTo>
                <a:lnTo>
                  <a:pt x="45" y="219"/>
                </a:lnTo>
                <a:lnTo>
                  <a:pt x="45" y="219"/>
                </a:lnTo>
                <a:lnTo>
                  <a:pt x="45" y="222"/>
                </a:lnTo>
                <a:lnTo>
                  <a:pt x="45" y="222"/>
                </a:lnTo>
                <a:lnTo>
                  <a:pt x="45" y="222"/>
                </a:lnTo>
                <a:lnTo>
                  <a:pt x="45" y="222"/>
                </a:lnTo>
                <a:lnTo>
                  <a:pt x="48" y="225"/>
                </a:lnTo>
                <a:lnTo>
                  <a:pt x="48" y="225"/>
                </a:lnTo>
                <a:lnTo>
                  <a:pt x="48" y="225"/>
                </a:lnTo>
                <a:lnTo>
                  <a:pt x="48" y="225"/>
                </a:lnTo>
                <a:lnTo>
                  <a:pt x="48" y="225"/>
                </a:lnTo>
                <a:lnTo>
                  <a:pt x="48" y="225"/>
                </a:lnTo>
                <a:lnTo>
                  <a:pt x="48" y="228"/>
                </a:lnTo>
                <a:lnTo>
                  <a:pt x="48" y="228"/>
                </a:lnTo>
                <a:lnTo>
                  <a:pt x="51" y="228"/>
                </a:lnTo>
                <a:lnTo>
                  <a:pt x="51" y="228"/>
                </a:lnTo>
                <a:lnTo>
                  <a:pt x="51" y="228"/>
                </a:lnTo>
                <a:lnTo>
                  <a:pt x="51" y="228"/>
                </a:lnTo>
                <a:lnTo>
                  <a:pt x="51" y="231"/>
                </a:lnTo>
                <a:lnTo>
                  <a:pt x="51" y="231"/>
                </a:lnTo>
                <a:lnTo>
                  <a:pt x="70" y="246"/>
                </a:lnTo>
                <a:lnTo>
                  <a:pt x="70" y="246"/>
                </a:lnTo>
                <a:lnTo>
                  <a:pt x="76" y="249"/>
                </a:lnTo>
                <a:lnTo>
                  <a:pt x="76" y="249"/>
                </a:lnTo>
                <a:lnTo>
                  <a:pt x="82" y="256"/>
                </a:lnTo>
                <a:lnTo>
                  <a:pt x="84" y="262"/>
                </a:lnTo>
                <a:lnTo>
                  <a:pt x="84" y="262"/>
                </a:lnTo>
                <a:lnTo>
                  <a:pt x="84" y="268"/>
                </a:lnTo>
                <a:lnTo>
                  <a:pt x="84" y="268"/>
                </a:lnTo>
                <a:lnTo>
                  <a:pt x="82" y="271"/>
                </a:lnTo>
                <a:lnTo>
                  <a:pt x="82" y="271"/>
                </a:lnTo>
                <a:lnTo>
                  <a:pt x="76" y="277"/>
                </a:lnTo>
                <a:lnTo>
                  <a:pt x="68" y="280"/>
                </a:lnTo>
                <a:lnTo>
                  <a:pt x="68" y="280"/>
                </a:lnTo>
                <a:lnTo>
                  <a:pt x="56" y="286"/>
                </a:lnTo>
                <a:lnTo>
                  <a:pt x="56" y="289"/>
                </a:lnTo>
                <a:lnTo>
                  <a:pt x="54" y="295"/>
                </a:lnTo>
                <a:lnTo>
                  <a:pt x="54" y="295"/>
                </a:lnTo>
                <a:lnTo>
                  <a:pt x="54" y="301"/>
                </a:lnTo>
                <a:lnTo>
                  <a:pt x="54" y="301"/>
                </a:lnTo>
                <a:lnTo>
                  <a:pt x="51" y="316"/>
                </a:lnTo>
                <a:lnTo>
                  <a:pt x="45" y="332"/>
                </a:lnTo>
                <a:lnTo>
                  <a:pt x="37" y="344"/>
                </a:lnTo>
                <a:lnTo>
                  <a:pt x="20" y="362"/>
                </a:lnTo>
                <a:lnTo>
                  <a:pt x="20" y="362"/>
                </a:lnTo>
                <a:lnTo>
                  <a:pt x="14" y="371"/>
                </a:lnTo>
                <a:lnTo>
                  <a:pt x="14" y="383"/>
                </a:lnTo>
                <a:lnTo>
                  <a:pt x="14" y="383"/>
                </a:lnTo>
                <a:lnTo>
                  <a:pt x="17" y="395"/>
                </a:lnTo>
                <a:lnTo>
                  <a:pt x="23" y="407"/>
                </a:lnTo>
                <a:lnTo>
                  <a:pt x="23" y="407"/>
                </a:lnTo>
                <a:lnTo>
                  <a:pt x="28" y="420"/>
                </a:lnTo>
                <a:lnTo>
                  <a:pt x="31" y="429"/>
                </a:lnTo>
                <a:lnTo>
                  <a:pt x="31" y="453"/>
                </a:lnTo>
                <a:lnTo>
                  <a:pt x="31" y="453"/>
                </a:lnTo>
                <a:lnTo>
                  <a:pt x="28" y="459"/>
                </a:lnTo>
                <a:lnTo>
                  <a:pt x="28" y="459"/>
                </a:lnTo>
                <a:lnTo>
                  <a:pt x="3" y="474"/>
                </a:lnTo>
                <a:lnTo>
                  <a:pt x="0" y="486"/>
                </a:lnTo>
                <a:lnTo>
                  <a:pt x="31" y="505"/>
                </a:lnTo>
                <a:lnTo>
                  <a:pt x="294" y="678"/>
                </a:lnTo>
                <a:lnTo>
                  <a:pt x="457" y="705"/>
                </a:lnTo>
                <a:lnTo>
                  <a:pt x="546" y="82"/>
                </a:lnTo>
                <a:lnTo>
                  <a:pt x="546" y="82"/>
                </a:lnTo>
                <a:lnTo>
                  <a:pt x="541" y="82"/>
                </a:lnTo>
                <a:lnTo>
                  <a:pt x="541" y="82"/>
                </a:lnTo>
                <a:lnTo>
                  <a:pt x="521" y="79"/>
                </a:lnTo>
                <a:lnTo>
                  <a:pt x="521" y="79"/>
                </a:lnTo>
                <a:lnTo>
                  <a:pt x="521" y="79"/>
                </a:lnTo>
                <a:lnTo>
                  <a:pt x="521" y="79"/>
                </a:lnTo>
                <a:close/>
              </a:path>
            </a:pathLst>
          </a:custGeom>
          <a:solidFill>
            <a:srgbClr val="015873">
              <a:alpha val="25098"/>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35">
            <a:extLst>
              <a:ext uri="{FF2B5EF4-FFF2-40B4-BE49-F238E27FC236}">
                <a16:creationId xmlns:a16="http://schemas.microsoft.com/office/drawing/2014/main" id="{9D49E20B-B364-7B46-0E3B-46CB5A8D655A}"/>
              </a:ext>
            </a:extLst>
          </p:cNvPr>
          <p:cNvSpPr>
            <a:spLocks/>
          </p:cNvSpPr>
          <p:nvPr/>
        </p:nvSpPr>
        <p:spPr bwMode="auto">
          <a:xfrm>
            <a:off x="4097455" y="3873345"/>
            <a:ext cx="532349" cy="469517"/>
          </a:xfrm>
          <a:custGeom>
            <a:avLst/>
            <a:gdLst>
              <a:gd name="T0" fmla="*/ 297 w 415"/>
              <a:gd name="T1" fmla="*/ 383 h 386"/>
              <a:gd name="T2" fmla="*/ 297 w 415"/>
              <a:gd name="T3" fmla="*/ 383 h 386"/>
              <a:gd name="T4" fmla="*/ 297 w 415"/>
              <a:gd name="T5" fmla="*/ 380 h 386"/>
              <a:gd name="T6" fmla="*/ 297 w 415"/>
              <a:gd name="T7" fmla="*/ 380 h 386"/>
              <a:gd name="T8" fmla="*/ 292 w 415"/>
              <a:gd name="T9" fmla="*/ 374 h 386"/>
              <a:gd name="T10" fmla="*/ 292 w 415"/>
              <a:gd name="T11" fmla="*/ 325 h 386"/>
              <a:gd name="T12" fmla="*/ 294 w 415"/>
              <a:gd name="T13" fmla="*/ 295 h 386"/>
              <a:gd name="T14" fmla="*/ 306 w 415"/>
              <a:gd name="T15" fmla="*/ 277 h 386"/>
              <a:gd name="T16" fmla="*/ 314 w 415"/>
              <a:gd name="T17" fmla="*/ 265 h 386"/>
              <a:gd name="T18" fmla="*/ 331 w 415"/>
              <a:gd name="T19" fmla="*/ 216 h 386"/>
              <a:gd name="T20" fmla="*/ 334 w 415"/>
              <a:gd name="T21" fmla="*/ 198 h 386"/>
              <a:gd name="T22" fmla="*/ 339 w 415"/>
              <a:gd name="T23" fmla="*/ 189 h 386"/>
              <a:gd name="T24" fmla="*/ 345 w 415"/>
              <a:gd name="T25" fmla="*/ 186 h 386"/>
              <a:gd name="T26" fmla="*/ 345 w 415"/>
              <a:gd name="T27" fmla="*/ 186 h 386"/>
              <a:gd name="T28" fmla="*/ 345 w 415"/>
              <a:gd name="T29" fmla="*/ 183 h 386"/>
              <a:gd name="T30" fmla="*/ 348 w 415"/>
              <a:gd name="T31" fmla="*/ 183 h 386"/>
              <a:gd name="T32" fmla="*/ 348 w 415"/>
              <a:gd name="T33" fmla="*/ 179 h 386"/>
              <a:gd name="T34" fmla="*/ 350 w 415"/>
              <a:gd name="T35" fmla="*/ 179 h 386"/>
              <a:gd name="T36" fmla="*/ 350 w 415"/>
              <a:gd name="T37" fmla="*/ 176 h 386"/>
              <a:gd name="T38" fmla="*/ 353 w 415"/>
              <a:gd name="T39" fmla="*/ 173 h 386"/>
              <a:gd name="T40" fmla="*/ 356 w 415"/>
              <a:gd name="T41" fmla="*/ 167 h 386"/>
              <a:gd name="T42" fmla="*/ 356 w 415"/>
              <a:gd name="T43" fmla="*/ 167 h 386"/>
              <a:gd name="T44" fmla="*/ 356 w 415"/>
              <a:gd name="T45" fmla="*/ 164 h 386"/>
              <a:gd name="T46" fmla="*/ 359 w 415"/>
              <a:gd name="T47" fmla="*/ 161 h 386"/>
              <a:gd name="T48" fmla="*/ 359 w 415"/>
              <a:gd name="T49" fmla="*/ 158 h 386"/>
              <a:gd name="T50" fmla="*/ 359 w 415"/>
              <a:gd name="T51" fmla="*/ 158 h 386"/>
              <a:gd name="T52" fmla="*/ 362 w 415"/>
              <a:gd name="T53" fmla="*/ 155 h 386"/>
              <a:gd name="T54" fmla="*/ 362 w 415"/>
              <a:gd name="T55" fmla="*/ 152 h 386"/>
              <a:gd name="T56" fmla="*/ 362 w 415"/>
              <a:gd name="T57" fmla="*/ 152 h 386"/>
              <a:gd name="T58" fmla="*/ 362 w 415"/>
              <a:gd name="T59" fmla="*/ 149 h 386"/>
              <a:gd name="T60" fmla="*/ 364 w 415"/>
              <a:gd name="T61" fmla="*/ 146 h 386"/>
              <a:gd name="T62" fmla="*/ 364 w 415"/>
              <a:gd name="T63" fmla="*/ 146 h 386"/>
              <a:gd name="T64" fmla="*/ 378 w 415"/>
              <a:gd name="T65" fmla="*/ 125 h 386"/>
              <a:gd name="T66" fmla="*/ 384 w 415"/>
              <a:gd name="T67" fmla="*/ 119 h 386"/>
              <a:gd name="T68" fmla="*/ 398 w 415"/>
              <a:gd name="T69" fmla="*/ 85 h 386"/>
              <a:gd name="T70" fmla="*/ 406 w 415"/>
              <a:gd name="T71" fmla="*/ 49 h 386"/>
              <a:gd name="T72" fmla="*/ 415 w 415"/>
              <a:gd name="T73" fmla="*/ 37 h 386"/>
              <a:gd name="T74" fmla="*/ 412 w 415"/>
              <a:gd name="T75" fmla="*/ 37 h 386"/>
              <a:gd name="T76" fmla="*/ 412 w 415"/>
              <a:gd name="T77" fmla="*/ 37 h 386"/>
              <a:gd name="T78" fmla="*/ 412 w 415"/>
              <a:gd name="T79" fmla="*/ 37 h 386"/>
              <a:gd name="T80" fmla="*/ 412 w 415"/>
              <a:gd name="T81" fmla="*/ 37 h 386"/>
              <a:gd name="T82" fmla="*/ 409 w 415"/>
              <a:gd name="T83" fmla="*/ 37 h 386"/>
              <a:gd name="T84" fmla="*/ 409 w 415"/>
              <a:gd name="T85" fmla="*/ 34 h 386"/>
              <a:gd name="T86" fmla="*/ 409 w 415"/>
              <a:gd name="T87" fmla="*/ 34 h 386"/>
              <a:gd name="T88" fmla="*/ 406 w 415"/>
              <a:gd name="T89" fmla="*/ 34 h 386"/>
              <a:gd name="T90" fmla="*/ 406 w 415"/>
              <a:gd name="T91" fmla="*/ 34 h 386"/>
              <a:gd name="T92" fmla="*/ 398 w 415"/>
              <a:gd name="T93" fmla="*/ 37 h 386"/>
              <a:gd name="T94" fmla="*/ 373 w 415"/>
              <a:gd name="T95" fmla="*/ 40 h 386"/>
              <a:gd name="T96" fmla="*/ 367 w 415"/>
              <a:gd name="T97" fmla="*/ 28 h 386"/>
              <a:gd name="T98" fmla="*/ 359 w 415"/>
              <a:gd name="T99" fmla="*/ 0 h 386"/>
              <a:gd name="T100" fmla="*/ 6 w 415"/>
              <a:gd name="T101" fmla="*/ 85 h 386"/>
              <a:gd name="T102" fmla="*/ 6 w 415"/>
              <a:gd name="T103" fmla="*/ 88 h 386"/>
              <a:gd name="T104" fmla="*/ 20 w 415"/>
              <a:gd name="T105" fmla="*/ 198 h 386"/>
              <a:gd name="T106" fmla="*/ 17 w 415"/>
              <a:gd name="T107" fmla="*/ 271 h 386"/>
              <a:gd name="T108" fmla="*/ 20 w 415"/>
              <a:gd name="T109" fmla="*/ 328 h 386"/>
              <a:gd name="T110" fmla="*/ 28 w 415"/>
              <a:gd name="T111" fmla="*/ 334 h 386"/>
              <a:gd name="T112" fmla="*/ 42 w 415"/>
              <a:gd name="T113" fmla="*/ 347 h 386"/>
              <a:gd name="T114" fmla="*/ 300 w 415"/>
              <a:gd name="T115" fmla="*/ 386 h 386"/>
              <a:gd name="T116" fmla="*/ 300 w 415"/>
              <a:gd name="T117" fmla="*/ 386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5" h="386">
                <a:moveTo>
                  <a:pt x="297" y="386"/>
                </a:moveTo>
                <a:lnTo>
                  <a:pt x="297" y="386"/>
                </a:lnTo>
                <a:lnTo>
                  <a:pt x="297" y="383"/>
                </a:lnTo>
                <a:lnTo>
                  <a:pt x="297" y="383"/>
                </a:lnTo>
                <a:lnTo>
                  <a:pt x="297" y="383"/>
                </a:lnTo>
                <a:lnTo>
                  <a:pt x="297" y="383"/>
                </a:lnTo>
                <a:lnTo>
                  <a:pt x="297" y="383"/>
                </a:lnTo>
                <a:lnTo>
                  <a:pt x="297" y="383"/>
                </a:lnTo>
                <a:lnTo>
                  <a:pt x="297" y="380"/>
                </a:lnTo>
                <a:lnTo>
                  <a:pt x="297" y="380"/>
                </a:lnTo>
                <a:lnTo>
                  <a:pt x="297" y="380"/>
                </a:lnTo>
                <a:lnTo>
                  <a:pt x="297" y="380"/>
                </a:lnTo>
                <a:lnTo>
                  <a:pt x="294" y="380"/>
                </a:lnTo>
                <a:lnTo>
                  <a:pt x="294" y="380"/>
                </a:lnTo>
                <a:lnTo>
                  <a:pt x="292" y="374"/>
                </a:lnTo>
                <a:lnTo>
                  <a:pt x="292" y="362"/>
                </a:lnTo>
                <a:lnTo>
                  <a:pt x="292" y="325"/>
                </a:lnTo>
                <a:lnTo>
                  <a:pt x="292" y="325"/>
                </a:lnTo>
                <a:lnTo>
                  <a:pt x="294" y="304"/>
                </a:lnTo>
                <a:lnTo>
                  <a:pt x="294" y="304"/>
                </a:lnTo>
                <a:lnTo>
                  <a:pt x="294" y="295"/>
                </a:lnTo>
                <a:lnTo>
                  <a:pt x="297" y="286"/>
                </a:lnTo>
                <a:lnTo>
                  <a:pt x="306" y="277"/>
                </a:lnTo>
                <a:lnTo>
                  <a:pt x="306" y="277"/>
                </a:lnTo>
                <a:lnTo>
                  <a:pt x="308" y="274"/>
                </a:lnTo>
                <a:lnTo>
                  <a:pt x="308" y="274"/>
                </a:lnTo>
                <a:lnTo>
                  <a:pt x="314" y="265"/>
                </a:lnTo>
                <a:lnTo>
                  <a:pt x="322" y="249"/>
                </a:lnTo>
                <a:lnTo>
                  <a:pt x="328" y="234"/>
                </a:lnTo>
                <a:lnTo>
                  <a:pt x="331" y="216"/>
                </a:lnTo>
                <a:lnTo>
                  <a:pt x="331" y="216"/>
                </a:lnTo>
                <a:lnTo>
                  <a:pt x="331" y="204"/>
                </a:lnTo>
                <a:lnTo>
                  <a:pt x="334" y="198"/>
                </a:lnTo>
                <a:lnTo>
                  <a:pt x="336" y="192"/>
                </a:lnTo>
                <a:lnTo>
                  <a:pt x="339" y="189"/>
                </a:lnTo>
                <a:lnTo>
                  <a:pt x="339" y="189"/>
                </a:lnTo>
                <a:lnTo>
                  <a:pt x="345" y="186"/>
                </a:lnTo>
                <a:lnTo>
                  <a:pt x="345" y="186"/>
                </a:lnTo>
                <a:lnTo>
                  <a:pt x="345" y="186"/>
                </a:lnTo>
                <a:lnTo>
                  <a:pt x="345" y="186"/>
                </a:lnTo>
                <a:lnTo>
                  <a:pt x="345" y="186"/>
                </a:lnTo>
                <a:lnTo>
                  <a:pt x="345" y="186"/>
                </a:lnTo>
                <a:lnTo>
                  <a:pt x="345" y="183"/>
                </a:lnTo>
                <a:lnTo>
                  <a:pt x="345" y="183"/>
                </a:lnTo>
                <a:lnTo>
                  <a:pt x="345" y="183"/>
                </a:lnTo>
                <a:lnTo>
                  <a:pt x="345" y="183"/>
                </a:lnTo>
                <a:lnTo>
                  <a:pt x="348" y="183"/>
                </a:lnTo>
                <a:lnTo>
                  <a:pt x="348" y="183"/>
                </a:lnTo>
                <a:lnTo>
                  <a:pt x="348" y="183"/>
                </a:lnTo>
                <a:lnTo>
                  <a:pt x="348" y="183"/>
                </a:lnTo>
                <a:lnTo>
                  <a:pt x="348" y="179"/>
                </a:lnTo>
                <a:lnTo>
                  <a:pt x="348" y="179"/>
                </a:lnTo>
                <a:lnTo>
                  <a:pt x="350" y="179"/>
                </a:lnTo>
                <a:lnTo>
                  <a:pt x="350" y="179"/>
                </a:lnTo>
                <a:lnTo>
                  <a:pt x="350" y="176"/>
                </a:lnTo>
                <a:lnTo>
                  <a:pt x="350" y="176"/>
                </a:lnTo>
                <a:lnTo>
                  <a:pt x="350" y="176"/>
                </a:lnTo>
                <a:lnTo>
                  <a:pt x="350" y="176"/>
                </a:lnTo>
                <a:lnTo>
                  <a:pt x="353" y="173"/>
                </a:lnTo>
                <a:lnTo>
                  <a:pt x="353" y="173"/>
                </a:lnTo>
                <a:lnTo>
                  <a:pt x="353" y="173"/>
                </a:lnTo>
                <a:lnTo>
                  <a:pt x="353" y="173"/>
                </a:lnTo>
                <a:lnTo>
                  <a:pt x="356" y="167"/>
                </a:lnTo>
                <a:lnTo>
                  <a:pt x="356" y="167"/>
                </a:lnTo>
                <a:lnTo>
                  <a:pt x="356" y="167"/>
                </a:lnTo>
                <a:lnTo>
                  <a:pt x="356" y="167"/>
                </a:lnTo>
                <a:lnTo>
                  <a:pt x="356" y="164"/>
                </a:lnTo>
                <a:lnTo>
                  <a:pt x="356" y="164"/>
                </a:lnTo>
                <a:lnTo>
                  <a:pt x="356" y="164"/>
                </a:lnTo>
                <a:lnTo>
                  <a:pt x="356" y="164"/>
                </a:lnTo>
                <a:lnTo>
                  <a:pt x="359" y="161"/>
                </a:lnTo>
                <a:lnTo>
                  <a:pt x="359" y="161"/>
                </a:lnTo>
                <a:lnTo>
                  <a:pt x="359" y="161"/>
                </a:lnTo>
                <a:lnTo>
                  <a:pt x="359" y="161"/>
                </a:lnTo>
                <a:lnTo>
                  <a:pt x="359" y="158"/>
                </a:lnTo>
                <a:lnTo>
                  <a:pt x="359" y="158"/>
                </a:lnTo>
                <a:lnTo>
                  <a:pt x="359" y="158"/>
                </a:lnTo>
                <a:lnTo>
                  <a:pt x="359" y="158"/>
                </a:lnTo>
                <a:lnTo>
                  <a:pt x="362" y="155"/>
                </a:lnTo>
                <a:lnTo>
                  <a:pt x="362" y="155"/>
                </a:lnTo>
                <a:lnTo>
                  <a:pt x="362" y="155"/>
                </a:lnTo>
                <a:lnTo>
                  <a:pt x="362" y="155"/>
                </a:lnTo>
                <a:lnTo>
                  <a:pt x="362" y="152"/>
                </a:lnTo>
                <a:lnTo>
                  <a:pt x="362" y="152"/>
                </a:lnTo>
                <a:lnTo>
                  <a:pt x="362" y="152"/>
                </a:lnTo>
                <a:lnTo>
                  <a:pt x="362" y="152"/>
                </a:lnTo>
                <a:lnTo>
                  <a:pt x="362" y="152"/>
                </a:lnTo>
                <a:lnTo>
                  <a:pt x="362" y="152"/>
                </a:lnTo>
                <a:lnTo>
                  <a:pt x="362" y="149"/>
                </a:lnTo>
                <a:lnTo>
                  <a:pt x="362" y="149"/>
                </a:lnTo>
                <a:lnTo>
                  <a:pt x="364" y="149"/>
                </a:lnTo>
                <a:lnTo>
                  <a:pt x="364" y="149"/>
                </a:lnTo>
                <a:lnTo>
                  <a:pt x="364" y="146"/>
                </a:lnTo>
                <a:lnTo>
                  <a:pt x="364" y="146"/>
                </a:lnTo>
                <a:lnTo>
                  <a:pt x="364" y="146"/>
                </a:lnTo>
                <a:lnTo>
                  <a:pt x="364" y="146"/>
                </a:lnTo>
                <a:lnTo>
                  <a:pt x="364" y="137"/>
                </a:lnTo>
                <a:lnTo>
                  <a:pt x="370" y="131"/>
                </a:lnTo>
                <a:lnTo>
                  <a:pt x="378" y="125"/>
                </a:lnTo>
                <a:lnTo>
                  <a:pt x="378" y="125"/>
                </a:lnTo>
                <a:lnTo>
                  <a:pt x="384" y="119"/>
                </a:lnTo>
                <a:lnTo>
                  <a:pt x="384" y="119"/>
                </a:lnTo>
                <a:lnTo>
                  <a:pt x="392" y="104"/>
                </a:lnTo>
                <a:lnTo>
                  <a:pt x="398" y="94"/>
                </a:lnTo>
                <a:lnTo>
                  <a:pt x="398" y="85"/>
                </a:lnTo>
                <a:lnTo>
                  <a:pt x="398" y="85"/>
                </a:lnTo>
                <a:lnTo>
                  <a:pt x="401" y="61"/>
                </a:lnTo>
                <a:lnTo>
                  <a:pt x="406" y="49"/>
                </a:lnTo>
                <a:lnTo>
                  <a:pt x="412" y="37"/>
                </a:lnTo>
                <a:lnTo>
                  <a:pt x="412" y="37"/>
                </a:lnTo>
                <a:lnTo>
                  <a:pt x="415" y="37"/>
                </a:lnTo>
                <a:lnTo>
                  <a:pt x="415"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09" y="37"/>
                </a:lnTo>
                <a:lnTo>
                  <a:pt x="409" y="37"/>
                </a:lnTo>
                <a:lnTo>
                  <a:pt x="409" y="37"/>
                </a:lnTo>
                <a:lnTo>
                  <a:pt x="409" y="37"/>
                </a:lnTo>
                <a:lnTo>
                  <a:pt x="409" y="34"/>
                </a:lnTo>
                <a:lnTo>
                  <a:pt x="409" y="34"/>
                </a:lnTo>
                <a:lnTo>
                  <a:pt x="409" y="34"/>
                </a:lnTo>
                <a:lnTo>
                  <a:pt x="409" y="34"/>
                </a:lnTo>
                <a:lnTo>
                  <a:pt x="406" y="34"/>
                </a:lnTo>
                <a:lnTo>
                  <a:pt x="406" y="34"/>
                </a:lnTo>
                <a:lnTo>
                  <a:pt x="406" y="34"/>
                </a:lnTo>
                <a:lnTo>
                  <a:pt x="406" y="34"/>
                </a:lnTo>
                <a:lnTo>
                  <a:pt x="406" y="34"/>
                </a:lnTo>
                <a:lnTo>
                  <a:pt x="406" y="34"/>
                </a:lnTo>
                <a:lnTo>
                  <a:pt x="406" y="34"/>
                </a:lnTo>
                <a:lnTo>
                  <a:pt x="406" y="34"/>
                </a:lnTo>
                <a:lnTo>
                  <a:pt x="398" y="37"/>
                </a:lnTo>
                <a:lnTo>
                  <a:pt x="387" y="40"/>
                </a:lnTo>
                <a:lnTo>
                  <a:pt x="373" y="40"/>
                </a:lnTo>
                <a:lnTo>
                  <a:pt x="373" y="40"/>
                </a:lnTo>
                <a:lnTo>
                  <a:pt x="370" y="40"/>
                </a:lnTo>
                <a:lnTo>
                  <a:pt x="367" y="34"/>
                </a:lnTo>
                <a:lnTo>
                  <a:pt x="367" y="28"/>
                </a:lnTo>
                <a:lnTo>
                  <a:pt x="367" y="28"/>
                </a:lnTo>
                <a:lnTo>
                  <a:pt x="367" y="9"/>
                </a:lnTo>
                <a:lnTo>
                  <a:pt x="359" y="0"/>
                </a:lnTo>
                <a:lnTo>
                  <a:pt x="0" y="15"/>
                </a:lnTo>
                <a:lnTo>
                  <a:pt x="0" y="15"/>
                </a:lnTo>
                <a:lnTo>
                  <a:pt x="6" y="85"/>
                </a:lnTo>
                <a:lnTo>
                  <a:pt x="6" y="85"/>
                </a:lnTo>
                <a:lnTo>
                  <a:pt x="6" y="88"/>
                </a:lnTo>
                <a:lnTo>
                  <a:pt x="6" y="88"/>
                </a:lnTo>
                <a:lnTo>
                  <a:pt x="14" y="158"/>
                </a:lnTo>
                <a:lnTo>
                  <a:pt x="14" y="158"/>
                </a:lnTo>
                <a:lnTo>
                  <a:pt x="20" y="198"/>
                </a:lnTo>
                <a:lnTo>
                  <a:pt x="23" y="228"/>
                </a:lnTo>
                <a:lnTo>
                  <a:pt x="23" y="228"/>
                </a:lnTo>
                <a:lnTo>
                  <a:pt x="17" y="271"/>
                </a:lnTo>
                <a:lnTo>
                  <a:pt x="12" y="316"/>
                </a:lnTo>
                <a:lnTo>
                  <a:pt x="12" y="316"/>
                </a:lnTo>
                <a:lnTo>
                  <a:pt x="20" y="328"/>
                </a:lnTo>
                <a:lnTo>
                  <a:pt x="23" y="334"/>
                </a:lnTo>
                <a:lnTo>
                  <a:pt x="28" y="334"/>
                </a:lnTo>
                <a:lnTo>
                  <a:pt x="28" y="334"/>
                </a:lnTo>
                <a:lnTo>
                  <a:pt x="37" y="337"/>
                </a:lnTo>
                <a:lnTo>
                  <a:pt x="42" y="340"/>
                </a:lnTo>
                <a:lnTo>
                  <a:pt x="42" y="347"/>
                </a:lnTo>
                <a:lnTo>
                  <a:pt x="42" y="353"/>
                </a:lnTo>
                <a:lnTo>
                  <a:pt x="42" y="386"/>
                </a:lnTo>
                <a:lnTo>
                  <a:pt x="300" y="386"/>
                </a:lnTo>
                <a:lnTo>
                  <a:pt x="300" y="386"/>
                </a:lnTo>
                <a:lnTo>
                  <a:pt x="300" y="386"/>
                </a:lnTo>
                <a:lnTo>
                  <a:pt x="300" y="386"/>
                </a:lnTo>
                <a:lnTo>
                  <a:pt x="297" y="386"/>
                </a:lnTo>
                <a:lnTo>
                  <a:pt x="297" y="386"/>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 name="Freeform 36">
            <a:extLst>
              <a:ext uri="{FF2B5EF4-FFF2-40B4-BE49-F238E27FC236}">
                <a16:creationId xmlns:a16="http://schemas.microsoft.com/office/drawing/2014/main" id="{6F8DF18B-A0CA-C56B-690D-22A0CFBE11D0}"/>
              </a:ext>
            </a:extLst>
          </p:cNvPr>
          <p:cNvSpPr>
            <a:spLocks/>
          </p:cNvSpPr>
          <p:nvPr/>
        </p:nvSpPr>
        <p:spPr bwMode="auto">
          <a:xfrm>
            <a:off x="2482450" y="3699406"/>
            <a:ext cx="710654" cy="768742"/>
          </a:xfrm>
          <a:custGeom>
            <a:avLst/>
            <a:gdLst>
              <a:gd name="T0" fmla="*/ 493 w 554"/>
              <a:gd name="T1" fmla="*/ 58 h 632"/>
              <a:gd name="T2" fmla="*/ 487 w 554"/>
              <a:gd name="T3" fmla="*/ 58 h 632"/>
              <a:gd name="T4" fmla="*/ 459 w 554"/>
              <a:gd name="T5" fmla="*/ 55 h 632"/>
              <a:gd name="T6" fmla="*/ 448 w 554"/>
              <a:gd name="T7" fmla="*/ 52 h 632"/>
              <a:gd name="T8" fmla="*/ 425 w 554"/>
              <a:gd name="T9" fmla="*/ 49 h 632"/>
              <a:gd name="T10" fmla="*/ 414 w 554"/>
              <a:gd name="T11" fmla="*/ 49 h 632"/>
              <a:gd name="T12" fmla="*/ 392 w 554"/>
              <a:gd name="T13" fmla="*/ 46 h 632"/>
              <a:gd name="T14" fmla="*/ 381 w 554"/>
              <a:gd name="T15" fmla="*/ 43 h 632"/>
              <a:gd name="T16" fmla="*/ 355 w 554"/>
              <a:gd name="T17" fmla="*/ 40 h 632"/>
              <a:gd name="T18" fmla="*/ 347 w 554"/>
              <a:gd name="T19" fmla="*/ 40 h 632"/>
              <a:gd name="T20" fmla="*/ 316 w 554"/>
              <a:gd name="T21" fmla="*/ 34 h 632"/>
              <a:gd name="T22" fmla="*/ 311 w 554"/>
              <a:gd name="T23" fmla="*/ 34 h 632"/>
              <a:gd name="T24" fmla="*/ 283 w 554"/>
              <a:gd name="T25" fmla="*/ 31 h 632"/>
              <a:gd name="T26" fmla="*/ 274 w 554"/>
              <a:gd name="T27" fmla="*/ 28 h 632"/>
              <a:gd name="T28" fmla="*/ 252 w 554"/>
              <a:gd name="T29" fmla="*/ 25 h 632"/>
              <a:gd name="T30" fmla="*/ 241 w 554"/>
              <a:gd name="T31" fmla="*/ 22 h 632"/>
              <a:gd name="T32" fmla="*/ 218 w 554"/>
              <a:gd name="T33" fmla="*/ 19 h 632"/>
              <a:gd name="T34" fmla="*/ 207 w 554"/>
              <a:gd name="T35" fmla="*/ 19 h 632"/>
              <a:gd name="T36" fmla="*/ 182 w 554"/>
              <a:gd name="T37" fmla="*/ 13 h 632"/>
              <a:gd name="T38" fmla="*/ 176 w 554"/>
              <a:gd name="T39" fmla="*/ 13 h 632"/>
              <a:gd name="T40" fmla="*/ 146 w 554"/>
              <a:gd name="T41" fmla="*/ 7 h 632"/>
              <a:gd name="T42" fmla="*/ 137 w 554"/>
              <a:gd name="T43" fmla="*/ 7 h 632"/>
              <a:gd name="T44" fmla="*/ 115 w 554"/>
              <a:gd name="T45" fmla="*/ 3 h 632"/>
              <a:gd name="T46" fmla="*/ 104 w 554"/>
              <a:gd name="T47" fmla="*/ 0 h 632"/>
              <a:gd name="T48" fmla="*/ 0 w 554"/>
              <a:gd name="T49" fmla="*/ 623 h 632"/>
              <a:gd name="T50" fmla="*/ 64 w 554"/>
              <a:gd name="T51" fmla="*/ 632 h 632"/>
              <a:gd name="T52" fmla="*/ 73 w 554"/>
              <a:gd name="T53" fmla="*/ 593 h 632"/>
              <a:gd name="T54" fmla="*/ 76 w 554"/>
              <a:gd name="T55" fmla="*/ 590 h 632"/>
              <a:gd name="T56" fmla="*/ 90 w 554"/>
              <a:gd name="T57" fmla="*/ 590 h 632"/>
              <a:gd name="T58" fmla="*/ 148 w 554"/>
              <a:gd name="T59" fmla="*/ 599 h 632"/>
              <a:gd name="T60" fmla="*/ 216 w 554"/>
              <a:gd name="T61" fmla="*/ 614 h 632"/>
              <a:gd name="T62" fmla="*/ 221 w 554"/>
              <a:gd name="T63" fmla="*/ 617 h 632"/>
              <a:gd name="T64" fmla="*/ 224 w 554"/>
              <a:gd name="T65" fmla="*/ 617 h 632"/>
              <a:gd name="T66" fmla="*/ 224 w 554"/>
              <a:gd name="T67" fmla="*/ 599 h 632"/>
              <a:gd name="T68" fmla="*/ 227 w 554"/>
              <a:gd name="T69" fmla="*/ 578 h 632"/>
              <a:gd name="T70" fmla="*/ 232 w 554"/>
              <a:gd name="T71" fmla="*/ 569 h 632"/>
              <a:gd name="T72" fmla="*/ 238 w 554"/>
              <a:gd name="T73" fmla="*/ 566 h 632"/>
              <a:gd name="T74" fmla="*/ 554 w 554"/>
              <a:gd name="T75" fmla="*/ 67 h 632"/>
              <a:gd name="T76" fmla="*/ 537 w 554"/>
              <a:gd name="T77" fmla="*/ 64 h 632"/>
              <a:gd name="T78" fmla="*/ 526 w 554"/>
              <a:gd name="T79" fmla="*/ 61 h 632"/>
              <a:gd name="T80" fmla="*/ 493 w 554"/>
              <a:gd name="T81" fmla="*/ 58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4" h="632">
                <a:moveTo>
                  <a:pt x="493" y="58"/>
                </a:moveTo>
                <a:lnTo>
                  <a:pt x="493" y="58"/>
                </a:lnTo>
                <a:lnTo>
                  <a:pt x="487" y="58"/>
                </a:lnTo>
                <a:lnTo>
                  <a:pt x="487" y="58"/>
                </a:lnTo>
                <a:lnTo>
                  <a:pt x="459" y="55"/>
                </a:lnTo>
                <a:lnTo>
                  <a:pt x="459" y="55"/>
                </a:lnTo>
                <a:lnTo>
                  <a:pt x="448" y="52"/>
                </a:lnTo>
                <a:lnTo>
                  <a:pt x="448" y="52"/>
                </a:lnTo>
                <a:lnTo>
                  <a:pt x="425" y="49"/>
                </a:lnTo>
                <a:lnTo>
                  <a:pt x="425" y="49"/>
                </a:lnTo>
                <a:lnTo>
                  <a:pt x="414" y="49"/>
                </a:lnTo>
                <a:lnTo>
                  <a:pt x="414" y="49"/>
                </a:lnTo>
                <a:lnTo>
                  <a:pt x="392" y="46"/>
                </a:lnTo>
                <a:lnTo>
                  <a:pt x="392" y="46"/>
                </a:lnTo>
                <a:lnTo>
                  <a:pt x="381" y="43"/>
                </a:lnTo>
                <a:lnTo>
                  <a:pt x="381" y="43"/>
                </a:lnTo>
                <a:lnTo>
                  <a:pt x="355" y="40"/>
                </a:lnTo>
                <a:lnTo>
                  <a:pt x="355" y="40"/>
                </a:lnTo>
                <a:lnTo>
                  <a:pt x="347" y="40"/>
                </a:lnTo>
                <a:lnTo>
                  <a:pt x="347" y="40"/>
                </a:lnTo>
                <a:lnTo>
                  <a:pt x="316" y="34"/>
                </a:lnTo>
                <a:lnTo>
                  <a:pt x="316" y="34"/>
                </a:lnTo>
                <a:lnTo>
                  <a:pt x="311" y="34"/>
                </a:lnTo>
                <a:lnTo>
                  <a:pt x="311" y="34"/>
                </a:lnTo>
                <a:lnTo>
                  <a:pt x="283" y="31"/>
                </a:lnTo>
                <a:lnTo>
                  <a:pt x="283" y="31"/>
                </a:lnTo>
                <a:lnTo>
                  <a:pt x="274" y="28"/>
                </a:lnTo>
                <a:lnTo>
                  <a:pt x="274" y="28"/>
                </a:lnTo>
                <a:lnTo>
                  <a:pt x="252" y="25"/>
                </a:lnTo>
                <a:lnTo>
                  <a:pt x="252" y="25"/>
                </a:lnTo>
                <a:lnTo>
                  <a:pt x="241" y="22"/>
                </a:lnTo>
                <a:lnTo>
                  <a:pt x="241" y="22"/>
                </a:lnTo>
                <a:lnTo>
                  <a:pt x="218" y="19"/>
                </a:lnTo>
                <a:lnTo>
                  <a:pt x="218" y="19"/>
                </a:lnTo>
                <a:lnTo>
                  <a:pt x="207" y="19"/>
                </a:lnTo>
                <a:lnTo>
                  <a:pt x="207" y="19"/>
                </a:lnTo>
                <a:lnTo>
                  <a:pt x="182" y="13"/>
                </a:lnTo>
                <a:lnTo>
                  <a:pt x="182" y="13"/>
                </a:lnTo>
                <a:lnTo>
                  <a:pt x="176" y="13"/>
                </a:lnTo>
                <a:lnTo>
                  <a:pt x="176" y="13"/>
                </a:lnTo>
                <a:lnTo>
                  <a:pt x="146" y="7"/>
                </a:lnTo>
                <a:lnTo>
                  <a:pt x="146" y="7"/>
                </a:lnTo>
                <a:lnTo>
                  <a:pt x="137" y="7"/>
                </a:lnTo>
                <a:lnTo>
                  <a:pt x="137" y="7"/>
                </a:lnTo>
                <a:lnTo>
                  <a:pt x="115" y="3"/>
                </a:lnTo>
                <a:lnTo>
                  <a:pt x="115" y="3"/>
                </a:lnTo>
                <a:lnTo>
                  <a:pt x="104" y="0"/>
                </a:lnTo>
                <a:lnTo>
                  <a:pt x="104" y="0"/>
                </a:lnTo>
                <a:lnTo>
                  <a:pt x="92" y="0"/>
                </a:lnTo>
                <a:lnTo>
                  <a:pt x="0" y="623"/>
                </a:lnTo>
                <a:lnTo>
                  <a:pt x="64" y="632"/>
                </a:lnTo>
                <a:lnTo>
                  <a:pt x="64" y="632"/>
                </a:lnTo>
                <a:lnTo>
                  <a:pt x="67" y="620"/>
                </a:lnTo>
                <a:lnTo>
                  <a:pt x="73" y="593"/>
                </a:lnTo>
                <a:lnTo>
                  <a:pt x="73" y="593"/>
                </a:lnTo>
                <a:lnTo>
                  <a:pt x="76" y="590"/>
                </a:lnTo>
                <a:lnTo>
                  <a:pt x="76" y="590"/>
                </a:lnTo>
                <a:lnTo>
                  <a:pt x="90" y="590"/>
                </a:lnTo>
                <a:lnTo>
                  <a:pt x="148" y="599"/>
                </a:lnTo>
                <a:lnTo>
                  <a:pt x="148" y="599"/>
                </a:lnTo>
                <a:lnTo>
                  <a:pt x="185" y="605"/>
                </a:lnTo>
                <a:lnTo>
                  <a:pt x="216" y="614"/>
                </a:lnTo>
                <a:lnTo>
                  <a:pt x="216" y="614"/>
                </a:lnTo>
                <a:lnTo>
                  <a:pt x="221" y="617"/>
                </a:lnTo>
                <a:lnTo>
                  <a:pt x="221" y="617"/>
                </a:lnTo>
                <a:lnTo>
                  <a:pt x="224" y="617"/>
                </a:lnTo>
                <a:lnTo>
                  <a:pt x="224" y="599"/>
                </a:lnTo>
                <a:lnTo>
                  <a:pt x="224" y="599"/>
                </a:lnTo>
                <a:lnTo>
                  <a:pt x="224" y="590"/>
                </a:lnTo>
                <a:lnTo>
                  <a:pt x="227" y="578"/>
                </a:lnTo>
                <a:lnTo>
                  <a:pt x="232" y="569"/>
                </a:lnTo>
                <a:lnTo>
                  <a:pt x="232" y="569"/>
                </a:lnTo>
                <a:lnTo>
                  <a:pt x="235" y="566"/>
                </a:lnTo>
                <a:lnTo>
                  <a:pt x="238" y="566"/>
                </a:lnTo>
                <a:lnTo>
                  <a:pt x="501" y="593"/>
                </a:lnTo>
                <a:lnTo>
                  <a:pt x="554" y="67"/>
                </a:lnTo>
                <a:lnTo>
                  <a:pt x="554" y="67"/>
                </a:lnTo>
                <a:lnTo>
                  <a:pt x="537" y="64"/>
                </a:lnTo>
                <a:lnTo>
                  <a:pt x="537" y="64"/>
                </a:lnTo>
                <a:lnTo>
                  <a:pt x="526" y="61"/>
                </a:lnTo>
                <a:lnTo>
                  <a:pt x="526" y="61"/>
                </a:lnTo>
                <a:lnTo>
                  <a:pt x="493" y="58"/>
                </a:lnTo>
                <a:lnTo>
                  <a:pt x="493" y="58"/>
                </a:lnTo>
                <a:close/>
              </a:path>
            </a:pathLst>
          </a:custGeom>
          <a:solidFill>
            <a:srgbClr val="015873">
              <a:alpha val="74902"/>
            </a:srgb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Freeform 37">
            <a:extLst>
              <a:ext uri="{FF2B5EF4-FFF2-40B4-BE49-F238E27FC236}">
                <a16:creationId xmlns:a16="http://schemas.microsoft.com/office/drawing/2014/main" id="{6AB2106B-AF91-E2F2-DE93-B6B0754E7D09}"/>
              </a:ext>
            </a:extLst>
          </p:cNvPr>
          <p:cNvSpPr>
            <a:spLocks/>
          </p:cNvSpPr>
          <p:nvPr/>
        </p:nvSpPr>
        <p:spPr bwMode="auto">
          <a:xfrm>
            <a:off x="4005096" y="3345443"/>
            <a:ext cx="663192" cy="561960"/>
          </a:xfrm>
          <a:custGeom>
            <a:avLst/>
            <a:gdLst>
              <a:gd name="T0" fmla="*/ 490 w 517"/>
              <a:gd name="T1" fmla="*/ 425 h 462"/>
              <a:gd name="T2" fmla="*/ 495 w 517"/>
              <a:gd name="T3" fmla="*/ 407 h 462"/>
              <a:gd name="T4" fmla="*/ 515 w 517"/>
              <a:gd name="T5" fmla="*/ 398 h 462"/>
              <a:gd name="T6" fmla="*/ 515 w 517"/>
              <a:gd name="T7" fmla="*/ 377 h 462"/>
              <a:gd name="T8" fmla="*/ 506 w 517"/>
              <a:gd name="T9" fmla="*/ 367 h 462"/>
              <a:gd name="T10" fmla="*/ 503 w 517"/>
              <a:gd name="T11" fmla="*/ 367 h 462"/>
              <a:gd name="T12" fmla="*/ 498 w 517"/>
              <a:gd name="T13" fmla="*/ 364 h 462"/>
              <a:gd name="T14" fmla="*/ 495 w 517"/>
              <a:gd name="T15" fmla="*/ 358 h 462"/>
              <a:gd name="T16" fmla="*/ 484 w 517"/>
              <a:gd name="T17" fmla="*/ 310 h 462"/>
              <a:gd name="T18" fmla="*/ 467 w 517"/>
              <a:gd name="T19" fmla="*/ 288 h 462"/>
              <a:gd name="T20" fmla="*/ 439 w 517"/>
              <a:gd name="T21" fmla="*/ 270 h 462"/>
              <a:gd name="T22" fmla="*/ 417 w 517"/>
              <a:gd name="T23" fmla="*/ 228 h 462"/>
              <a:gd name="T24" fmla="*/ 414 w 517"/>
              <a:gd name="T25" fmla="*/ 209 h 462"/>
              <a:gd name="T26" fmla="*/ 414 w 517"/>
              <a:gd name="T27" fmla="*/ 155 h 462"/>
              <a:gd name="T28" fmla="*/ 406 w 517"/>
              <a:gd name="T29" fmla="*/ 161 h 462"/>
              <a:gd name="T30" fmla="*/ 366 w 517"/>
              <a:gd name="T31" fmla="*/ 124 h 462"/>
              <a:gd name="T32" fmla="*/ 347 w 517"/>
              <a:gd name="T33" fmla="*/ 115 h 462"/>
              <a:gd name="T34" fmla="*/ 322 w 517"/>
              <a:gd name="T35" fmla="*/ 100 h 462"/>
              <a:gd name="T36" fmla="*/ 308 w 517"/>
              <a:gd name="T37" fmla="*/ 70 h 462"/>
              <a:gd name="T38" fmla="*/ 308 w 517"/>
              <a:gd name="T39" fmla="*/ 33 h 462"/>
              <a:gd name="T40" fmla="*/ 308 w 517"/>
              <a:gd name="T41" fmla="*/ 30 h 462"/>
              <a:gd name="T42" fmla="*/ 305 w 517"/>
              <a:gd name="T43" fmla="*/ 30 h 462"/>
              <a:gd name="T44" fmla="*/ 302 w 517"/>
              <a:gd name="T45" fmla="*/ 27 h 462"/>
              <a:gd name="T46" fmla="*/ 302 w 517"/>
              <a:gd name="T47" fmla="*/ 24 h 462"/>
              <a:gd name="T48" fmla="*/ 299 w 517"/>
              <a:gd name="T49" fmla="*/ 21 h 462"/>
              <a:gd name="T50" fmla="*/ 11 w 517"/>
              <a:gd name="T51" fmla="*/ 3 h 462"/>
              <a:gd name="T52" fmla="*/ 8 w 517"/>
              <a:gd name="T53" fmla="*/ 3 h 462"/>
              <a:gd name="T54" fmla="*/ 5 w 517"/>
              <a:gd name="T55" fmla="*/ 3 h 462"/>
              <a:gd name="T56" fmla="*/ 3 w 517"/>
              <a:gd name="T57" fmla="*/ 3 h 462"/>
              <a:gd name="T58" fmla="*/ 3 w 517"/>
              <a:gd name="T59" fmla="*/ 12 h 462"/>
              <a:gd name="T60" fmla="*/ 11 w 517"/>
              <a:gd name="T61" fmla="*/ 39 h 462"/>
              <a:gd name="T62" fmla="*/ 14 w 517"/>
              <a:gd name="T63" fmla="*/ 42 h 462"/>
              <a:gd name="T64" fmla="*/ 17 w 517"/>
              <a:gd name="T65" fmla="*/ 42 h 462"/>
              <a:gd name="T66" fmla="*/ 19 w 517"/>
              <a:gd name="T67" fmla="*/ 42 h 462"/>
              <a:gd name="T68" fmla="*/ 22 w 517"/>
              <a:gd name="T69" fmla="*/ 45 h 462"/>
              <a:gd name="T70" fmla="*/ 28 w 517"/>
              <a:gd name="T71" fmla="*/ 45 h 462"/>
              <a:gd name="T72" fmla="*/ 31 w 517"/>
              <a:gd name="T73" fmla="*/ 48 h 462"/>
              <a:gd name="T74" fmla="*/ 33 w 517"/>
              <a:gd name="T75" fmla="*/ 48 h 462"/>
              <a:gd name="T76" fmla="*/ 36 w 517"/>
              <a:gd name="T77" fmla="*/ 51 h 462"/>
              <a:gd name="T78" fmla="*/ 42 w 517"/>
              <a:gd name="T79" fmla="*/ 54 h 462"/>
              <a:gd name="T80" fmla="*/ 44 w 517"/>
              <a:gd name="T81" fmla="*/ 58 h 462"/>
              <a:gd name="T82" fmla="*/ 47 w 517"/>
              <a:gd name="T83" fmla="*/ 58 h 462"/>
              <a:gd name="T84" fmla="*/ 47 w 517"/>
              <a:gd name="T85" fmla="*/ 61 h 462"/>
              <a:gd name="T86" fmla="*/ 50 w 517"/>
              <a:gd name="T87" fmla="*/ 100 h 462"/>
              <a:gd name="T88" fmla="*/ 42 w 517"/>
              <a:gd name="T89" fmla="*/ 121 h 462"/>
              <a:gd name="T90" fmla="*/ 56 w 517"/>
              <a:gd name="T91" fmla="*/ 130 h 462"/>
              <a:gd name="T92" fmla="*/ 64 w 517"/>
              <a:gd name="T93" fmla="*/ 152 h 462"/>
              <a:gd name="T94" fmla="*/ 64 w 517"/>
              <a:gd name="T95" fmla="*/ 152 h 462"/>
              <a:gd name="T96" fmla="*/ 67 w 517"/>
              <a:gd name="T97" fmla="*/ 158 h 462"/>
              <a:gd name="T98" fmla="*/ 434 w 517"/>
              <a:gd name="T99" fmla="*/ 422 h 462"/>
              <a:gd name="T100" fmla="*/ 448 w 517"/>
              <a:gd name="T101" fmla="*/ 437 h 462"/>
              <a:gd name="T102" fmla="*/ 464 w 517"/>
              <a:gd name="T103" fmla="*/ 462 h 462"/>
              <a:gd name="T104" fmla="*/ 492 w 517"/>
              <a:gd name="T105" fmla="*/ 43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7" h="462">
                <a:moveTo>
                  <a:pt x="492" y="434"/>
                </a:moveTo>
                <a:lnTo>
                  <a:pt x="492" y="434"/>
                </a:lnTo>
                <a:lnTo>
                  <a:pt x="492" y="434"/>
                </a:lnTo>
                <a:lnTo>
                  <a:pt x="492" y="434"/>
                </a:lnTo>
                <a:lnTo>
                  <a:pt x="490" y="425"/>
                </a:lnTo>
                <a:lnTo>
                  <a:pt x="490" y="425"/>
                </a:lnTo>
                <a:lnTo>
                  <a:pt x="490" y="416"/>
                </a:lnTo>
                <a:lnTo>
                  <a:pt x="490" y="416"/>
                </a:lnTo>
                <a:lnTo>
                  <a:pt x="492" y="410"/>
                </a:lnTo>
                <a:lnTo>
                  <a:pt x="495" y="407"/>
                </a:lnTo>
                <a:lnTo>
                  <a:pt x="495" y="407"/>
                </a:lnTo>
                <a:lnTo>
                  <a:pt x="501" y="407"/>
                </a:lnTo>
                <a:lnTo>
                  <a:pt x="509" y="407"/>
                </a:lnTo>
                <a:lnTo>
                  <a:pt x="509" y="407"/>
                </a:lnTo>
                <a:lnTo>
                  <a:pt x="515" y="398"/>
                </a:lnTo>
                <a:lnTo>
                  <a:pt x="517" y="383"/>
                </a:lnTo>
                <a:lnTo>
                  <a:pt x="517" y="383"/>
                </a:lnTo>
                <a:lnTo>
                  <a:pt x="517" y="383"/>
                </a:lnTo>
                <a:lnTo>
                  <a:pt x="517" y="383"/>
                </a:lnTo>
                <a:lnTo>
                  <a:pt x="515" y="377"/>
                </a:lnTo>
                <a:lnTo>
                  <a:pt x="506" y="370"/>
                </a:lnTo>
                <a:lnTo>
                  <a:pt x="506" y="370"/>
                </a:lnTo>
                <a:lnTo>
                  <a:pt x="506" y="370"/>
                </a:lnTo>
                <a:lnTo>
                  <a:pt x="506" y="370"/>
                </a:lnTo>
                <a:lnTo>
                  <a:pt x="506" y="367"/>
                </a:lnTo>
                <a:lnTo>
                  <a:pt x="506" y="367"/>
                </a:lnTo>
                <a:lnTo>
                  <a:pt x="503" y="367"/>
                </a:lnTo>
                <a:lnTo>
                  <a:pt x="503" y="367"/>
                </a:lnTo>
                <a:lnTo>
                  <a:pt x="503" y="367"/>
                </a:lnTo>
                <a:lnTo>
                  <a:pt x="503" y="367"/>
                </a:lnTo>
                <a:lnTo>
                  <a:pt x="498" y="364"/>
                </a:lnTo>
                <a:lnTo>
                  <a:pt x="498" y="364"/>
                </a:lnTo>
                <a:lnTo>
                  <a:pt x="498" y="364"/>
                </a:lnTo>
                <a:lnTo>
                  <a:pt x="498" y="364"/>
                </a:lnTo>
                <a:lnTo>
                  <a:pt x="498" y="364"/>
                </a:lnTo>
                <a:lnTo>
                  <a:pt x="498" y="364"/>
                </a:lnTo>
                <a:lnTo>
                  <a:pt x="498" y="364"/>
                </a:lnTo>
                <a:lnTo>
                  <a:pt x="498" y="364"/>
                </a:lnTo>
                <a:lnTo>
                  <a:pt x="495" y="361"/>
                </a:lnTo>
                <a:lnTo>
                  <a:pt x="495" y="358"/>
                </a:lnTo>
                <a:lnTo>
                  <a:pt x="495" y="322"/>
                </a:lnTo>
                <a:lnTo>
                  <a:pt x="495" y="322"/>
                </a:lnTo>
                <a:lnTo>
                  <a:pt x="492" y="313"/>
                </a:lnTo>
                <a:lnTo>
                  <a:pt x="484" y="310"/>
                </a:lnTo>
                <a:lnTo>
                  <a:pt x="484" y="310"/>
                </a:lnTo>
                <a:lnTo>
                  <a:pt x="476" y="307"/>
                </a:lnTo>
                <a:lnTo>
                  <a:pt x="470" y="301"/>
                </a:lnTo>
                <a:lnTo>
                  <a:pt x="470" y="294"/>
                </a:lnTo>
                <a:lnTo>
                  <a:pt x="470" y="294"/>
                </a:lnTo>
                <a:lnTo>
                  <a:pt x="467" y="288"/>
                </a:lnTo>
                <a:lnTo>
                  <a:pt x="464" y="285"/>
                </a:lnTo>
                <a:lnTo>
                  <a:pt x="453" y="279"/>
                </a:lnTo>
                <a:lnTo>
                  <a:pt x="453" y="279"/>
                </a:lnTo>
                <a:lnTo>
                  <a:pt x="445" y="276"/>
                </a:lnTo>
                <a:lnTo>
                  <a:pt x="439" y="270"/>
                </a:lnTo>
                <a:lnTo>
                  <a:pt x="417" y="246"/>
                </a:lnTo>
                <a:lnTo>
                  <a:pt x="417" y="246"/>
                </a:lnTo>
                <a:lnTo>
                  <a:pt x="414" y="243"/>
                </a:lnTo>
                <a:lnTo>
                  <a:pt x="414" y="237"/>
                </a:lnTo>
                <a:lnTo>
                  <a:pt x="417" y="228"/>
                </a:lnTo>
                <a:lnTo>
                  <a:pt x="417" y="228"/>
                </a:lnTo>
                <a:lnTo>
                  <a:pt x="417" y="225"/>
                </a:lnTo>
                <a:lnTo>
                  <a:pt x="417" y="225"/>
                </a:lnTo>
                <a:lnTo>
                  <a:pt x="414" y="219"/>
                </a:lnTo>
                <a:lnTo>
                  <a:pt x="414" y="209"/>
                </a:lnTo>
                <a:lnTo>
                  <a:pt x="414" y="179"/>
                </a:lnTo>
                <a:lnTo>
                  <a:pt x="414" y="179"/>
                </a:lnTo>
                <a:lnTo>
                  <a:pt x="414" y="155"/>
                </a:lnTo>
                <a:lnTo>
                  <a:pt x="414" y="155"/>
                </a:lnTo>
                <a:lnTo>
                  <a:pt x="414" y="155"/>
                </a:lnTo>
                <a:lnTo>
                  <a:pt x="414" y="155"/>
                </a:lnTo>
                <a:lnTo>
                  <a:pt x="411" y="158"/>
                </a:lnTo>
                <a:lnTo>
                  <a:pt x="411" y="158"/>
                </a:lnTo>
                <a:lnTo>
                  <a:pt x="408" y="161"/>
                </a:lnTo>
                <a:lnTo>
                  <a:pt x="406" y="161"/>
                </a:lnTo>
                <a:lnTo>
                  <a:pt x="406" y="161"/>
                </a:lnTo>
                <a:lnTo>
                  <a:pt x="380" y="143"/>
                </a:lnTo>
                <a:lnTo>
                  <a:pt x="369" y="133"/>
                </a:lnTo>
                <a:lnTo>
                  <a:pt x="366" y="130"/>
                </a:lnTo>
                <a:lnTo>
                  <a:pt x="366" y="124"/>
                </a:lnTo>
                <a:lnTo>
                  <a:pt x="366" y="124"/>
                </a:lnTo>
                <a:lnTo>
                  <a:pt x="366" y="124"/>
                </a:lnTo>
                <a:lnTo>
                  <a:pt x="366" y="124"/>
                </a:lnTo>
                <a:lnTo>
                  <a:pt x="358" y="118"/>
                </a:lnTo>
                <a:lnTo>
                  <a:pt x="347" y="115"/>
                </a:lnTo>
                <a:lnTo>
                  <a:pt x="347" y="115"/>
                </a:lnTo>
                <a:lnTo>
                  <a:pt x="347" y="115"/>
                </a:lnTo>
                <a:lnTo>
                  <a:pt x="347" y="115"/>
                </a:lnTo>
                <a:lnTo>
                  <a:pt x="333" y="106"/>
                </a:lnTo>
                <a:lnTo>
                  <a:pt x="322" y="100"/>
                </a:lnTo>
                <a:lnTo>
                  <a:pt x="313" y="94"/>
                </a:lnTo>
                <a:lnTo>
                  <a:pt x="313" y="94"/>
                </a:lnTo>
                <a:lnTo>
                  <a:pt x="308" y="88"/>
                </a:lnTo>
                <a:lnTo>
                  <a:pt x="308" y="82"/>
                </a:lnTo>
                <a:lnTo>
                  <a:pt x="308" y="70"/>
                </a:lnTo>
                <a:lnTo>
                  <a:pt x="308" y="70"/>
                </a:lnTo>
                <a:lnTo>
                  <a:pt x="310" y="58"/>
                </a:lnTo>
                <a:lnTo>
                  <a:pt x="310" y="33"/>
                </a:lnTo>
                <a:lnTo>
                  <a:pt x="310" y="33"/>
                </a:lnTo>
                <a:lnTo>
                  <a:pt x="308" y="33"/>
                </a:lnTo>
                <a:lnTo>
                  <a:pt x="308" y="33"/>
                </a:lnTo>
                <a:lnTo>
                  <a:pt x="308" y="33"/>
                </a:lnTo>
                <a:lnTo>
                  <a:pt x="308" y="33"/>
                </a:lnTo>
                <a:lnTo>
                  <a:pt x="308" y="30"/>
                </a:lnTo>
                <a:lnTo>
                  <a:pt x="308" y="30"/>
                </a:lnTo>
                <a:lnTo>
                  <a:pt x="308" y="30"/>
                </a:lnTo>
                <a:lnTo>
                  <a:pt x="308" y="30"/>
                </a:lnTo>
                <a:lnTo>
                  <a:pt x="305" y="30"/>
                </a:lnTo>
                <a:lnTo>
                  <a:pt x="305" y="30"/>
                </a:lnTo>
                <a:lnTo>
                  <a:pt x="305" y="30"/>
                </a:lnTo>
                <a:lnTo>
                  <a:pt x="305" y="30"/>
                </a:lnTo>
                <a:lnTo>
                  <a:pt x="305" y="27"/>
                </a:lnTo>
                <a:lnTo>
                  <a:pt x="305" y="27"/>
                </a:lnTo>
                <a:lnTo>
                  <a:pt x="302" y="27"/>
                </a:lnTo>
                <a:lnTo>
                  <a:pt x="302" y="27"/>
                </a:lnTo>
                <a:lnTo>
                  <a:pt x="302" y="27"/>
                </a:lnTo>
                <a:lnTo>
                  <a:pt x="302" y="27"/>
                </a:lnTo>
                <a:lnTo>
                  <a:pt x="302" y="24"/>
                </a:lnTo>
                <a:lnTo>
                  <a:pt x="302" y="24"/>
                </a:lnTo>
                <a:lnTo>
                  <a:pt x="302" y="24"/>
                </a:lnTo>
                <a:lnTo>
                  <a:pt x="302" y="24"/>
                </a:lnTo>
                <a:lnTo>
                  <a:pt x="299" y="24"/>
                </a:lnTo>
                <a:lnTo>
                  <a:pt x="299" y="24"/>
                </a:lnTo>
                <a:lnTo>
                  <a:pt x="299" y="21"/>
                </a:lnTo>
                <a:lnTo>
                  <a:pt x="299" y="21"/>
                </a:lnTo>
                <a:lnTo>
                  <a:pt x="296" y="18"/>
                </a:lnTo>
                <a:lnTo>
                  <a:pt x="280" y="0"/>
                </a:lnTo>
                <a:lnTo>
                  <a:pt x="11" y="0"/>
                </a:lnTo>
                <a:lnTo>
                  <a:pt x="11" y="0"/>
                </a:lnTo>
                <a:lnTo>
                  <a:pt x="11" y="3"/>
                </a:lnTo>
                <a:lnTo>
                  <a:pt x="11" y="3"/>
                </a:lnTo>
                <a:lnTo>
                  <a:pt x="8" y="3"/>
                </a:lnTo>
                <a:lnTo>
                  <a:pt x="8" y="3"/>
                </a:lnTo>
                <a:lnTo>
                  <a:pt x="8" y="3"/>
                </a:lnTo>
                <a:lnTo>
                  <a:pt x="8" y="3"/>
                </a:lnTo>
                <a:lnTo>
                  <a:pt x="8" y="3"/>
                </a:lnTo>
                <a:lnTo>
                  <a:pt x="8" y="3"/>
                </a:lnTo>
                <a:lnTo>
                  <a:pt x="5" y="3"/>
                </a:lnTo>
                <a:lnTo>
                  <a:pt x="5" y="3"/>
                </a:lnTo>
                <a:lnTo>
                  <a:pt x="5" y="3"/>
                </a:lnTo>
                <a:lnTo>
                  <a:pt x="5" y="3"/>
                </a:lnTo>
                <a:lnTo>
                  <a:pt x="3" y="3"/>
                </a:lnTo>
                <a:lnTo>
                  <a:pt x="3" y="3"/>
                </a:lnTo>
                <a:lnTo>
                  <a:pt x="3" y="3"/>
                </a:lnTo>
                <a:lnTo>
                  <a:pt x="3" y="3"/>
                </a:lnTo>
                <a:lnTo>
                  <a:pt x="0" y="6"/>
                </a:lnTo>
                <a:lnTo>
                  <a:pt x="0" y="6"/>
                </a:lnTo>
                <a:lnTo>
                  <a:pt x="0" y="6"/>
                </a:lnTo>
                <a:lnTo>
                  <a:pt x="0" y="6"/>
                </a:lnTo>
                <a:lnTo>
                  <a:pt x="3" y="12"/>
                </a:lnTo>
                <a:lnTo>
                  <a:pt x="8" y="21"/>
                </a:lnTo>
                <a:lnTo>
                  <a:pt x="8" y="21"/>
                </a:lnTo>
                <a:lnTo>
                  <a:pt x="11" y="24"/>
                </a:lnTo>
                <a:lnTo>
                  <a:pt x="11" y="39"/>
                </a:lnTo>
                <a:lnTo>
                  <a:pt x="11" y="39"/>
                </a:lnTo>
                <a:lnTo>
                  <a:pt x="11" y="42"/>
                </a:lnTo>
                <a:lnTo>
                  <a:pt x="11" y="42"/>
                </a:lnTo>
                <a:lnTo>
                  <a:pt x="14" y="42"/>
                </a:lnTo>
                <a:lnTo>
                  <a:pt x="14" y="42"/>
                </a:lnTo>
                <a:lnTo>
                  <a:pt x="14" y="42"/>
                </a:lnTo>
                <a:lnTo>
                  <a:pt x="14" y="42"/>
                </a:lnTo>
                <a:lnTo>
                  <a:pt x="14" y="42"/>
                </a:lnTo>
                <a:lnTo>
                  <a:pt x="14" y="42"/>
                </a:lnTo>
                <a:lnTo>
                  <a:pt x="17" y="42"/>
                </a:lnTo>
                <a:lnTo>
                  <a:pt x="17" y="42"/>
                </a:lnTo>
                <a:lnTo>
                  <a:pt x="17" y="42"/>
                </a:lnTo>
                <a:lnTo>
                  <a:pt x="17" y="42"/>
                </a:lnTo>
                <a:lnTo>
                  <a:pt x="19" y="42"/>
                </a:lnTo>
                <a:lnTo>
                  <a:pt x="19" y="42"/>
                </a:lnTo>
                <a:lnTo>
                  <a:pt x="19" y="42"/>
                </a:lnTo>
                <a:lnTo>
                  <a:pt x="19" y="42"/>
                </a:lnTo>
                <a:lnTo>
                  <a:pt x="22" y="45"/>
                </a:lnTo>
                <a:lnTo>
                  <a:pt x="22" y="45"/>
                </a:lnTo>
                <a:lnTo>
                  <a:pt x="22" y="45"/>
                </a:lnTo>
                <a:lnTo>
                  <a:pt x="22" y="45"/>
                </a:lnTo>
                <a:lnTo>
                  <a:pt x="25" y="45"/>
                </a:lnTo>
                <a:lnTo>
                  <a:pt x="25" y="45"/>
                </a:lnTo>
                <a:lnTo>
                  <a:pt x="25" y="45"/>
                </a:lnTo>
                <a:lnTo>
                  <a:pt x="25" y="45"/>
                </a:lnTo>
                <a:lnTo>
                  <a:pt x="28" y="45"/>
                </a:lnTo>
                <a:lnTo>
                  <a:pt x="28" y="45"/>
                </a:lnTo>
                <a:lnTo>
                  <a:pt x="28" y="45"/>
                </a:lnTo>
                <a:lnTo>
                  <a:pt x="28" y="45"/>
                </a:lnTo>
                <a:lnTo>
                  <a:pt x="31" y="48"/>
                </a:lnTo>
                <a:lnTo>
                  <a:pt x="31" y="48"/>
                </a:lnTo>
                <a:lnTo>
                  <a:pt x="31" y="48"/>
                </a:lnTo>
                <a:lnTo>
                  <a:pt x="31" y="48"/>
                </a:lnTo>
                <a:lnTo>
                  <a:pt x="33" y="48"/>
                </a:lnTo>
                <a:lnTo>
                  <a:pt x="33" y="48"/>
                </a:lnTo>
                <a:lnTo>
                  <a:pt x="33" y="48"/>
                </a:lnTo>
                <a:lnTo>
                  <a:pt x="33" y="48"/>
                </a:lnTo>
                <a:lnTo>
                  <a:pt x="36" y="51"/>
                </a:lnTo>
                <a:lnTo>
                  <a:pt x="36" y="51"/>
                </a:lnTo>
                <a:lnTo>
                  <a:pt x="36" y="51"/>
                </a:lnTo>
                <a:lnTo>
                  <a:pt x="36" y="51"/>
                </a:lnTo>
                <a:lnTo>
                  <a:pt x="39" y="51"/>
                </a:lnTo>
                <a:lnTo>
                  <a:pt x="39" y="51"/>
                </a:lnTo>
                <a:lnTo>
                  <a:pt x="39" y="51"/>
                </a:lnTo>
                <a:lnTo>
                  <a:pt x="39" y="51"/>
                </a:lnTo>
                <a:lnTo>
                  <a:pt x="42" y="54"/>
                </a:lnTo>
                <a:lnTo>
                  <a:pt x="42" y="54"/>
                </a:lnTo>
                <a:lnTo>
                  <a:pt x="42" y="54"/>
                </a:lnTo>
                <a:lnTo>
                  <a:pt x="42" y="54"/>
                </a:lnTo>
                <a:lnTo>
                  <a:pt x="44" y="58"/>
                </a:lnTo>
                <a:lnTo>
                  <a:pt x="44" y="58"/>
                </a:lnTo>
                <a:lnTo>
                  <a:pt x="44" y="58"/>
                </a:lnTo>
                <a:lnTo>
                  <a:pt x="44" y="58"/>
                </a:lnTo>
                <a:lnTo>
                  <a:pt x="44" y="58"/>
                </a:lnTo>
                <a:lnTo>
                  <a:pt x="44" y="58"/>
                </a:lnTo>
                <a:lnTo>
                  <a:pt x="47" y="58"/>
                </a:lnTo>
                <a:lnTo>
                  <a:pt x="47" y="58"/>
                </a:lnTo>
                <a:lnTo>
                  <a:pt x="47" y="61"/>
                </a:lnTo>
                <a:lnTo>
                  <a:pt x="47" y="61"/>
                </a:lnTo>
                <a:lnTo>
                  <a:pt x="47" y="61"/>
                </a:lnTo>
                <a:lnTo>
                  <a:pt x="47" y="61"/>
                </a:lnTo>
                <a:lnTo>
                  <a:pt x="50" y="64"/>
                </a:lnTo>
                <a:lnTo>
                  <a:pt x="50" y="64"/>
                </a:lnTo>
                <a:lnTo>
                  <a:pt x="53" y="76"/>
                </a:lnTo>
                <a:lnTo>
                  <a:pt x="53" y="88"/>
                </a:lnTo>
                <a:lnTo>
                  <a:pt x="50" y="100"/>
                </a:lnTo>
                <a:lnTo>
                  <a:pt x="47" y="106"/>
                </a:lnTo>
                <a:lnTo>
                  <a:pt x="47" y="106"/>
                </a:lnTo>
                <a:lnTo>
                  <a:pt x="44" y="115"/>
                </a:lnTo>
                <a:lnTo>
                  <a:pt x="42" y="121"/>
                </a:lnTo>
                <a:lnTo>
                  <a:pt x="42" y="121"/>
                </a:lnTo>
                <a:lnTo>
                  <a:pt x="47" y="121"/>
                </a:lnTo>
                <a:lnTo>
                  <a:pt x="47" y="121"/>
                </a:lnTo>
                <a:lnTo>
                  <a:pt x="50" y="124"/>
                </a:lnTo>
                <a:lnTo>
                  <a:pt x="56" y="130"/>
                </a:lnTo>
                <a:lnTo>
                  <a:pt x="56" y="130"/>
                </a:lnTo>
                <a:lnTo>
                  <a:pt x="58" y="136"/>
                </a:lnTo>
                <a:lnTo>
                  <a:pt x="58" y="136"/>
                </a:lnTo>
                <a:lnTo>
                  <a:pt x="64" y="152"/>
                </a:lnTo>
                <a:lnTo>
                  <a:pt x="64" y="152"/>
                </a:lnTo>
                <a:lnTo>
                  <a:pt x="64" y="152"/>
                </a:lnTo>
                <a:lnTo>
                  <a:pt x="64" y="152"/>
                </a:lnTo>
                <a:lnTo>
                  <a:pt x="64" y="152"/>
                </a:lnTo>
                <a:lnTo>
                  <a:pt x="64" y="152"/>
                </a:lnTo>
                <a:lnTo>
                  <a:pt x="64" y="152"/>
                </a:lnTo>
                <a:lnTo>
                  <a:pt x="64" y="152"/>
                </a:lnTo>
                <a:lnTo>
                  <a:pt x="64" y="152"/>
                </a:lnTo>
                <a:lnTo>
                  <a:pt x="64" y="152"/>
                </a:lnTo>
                <a:lnTo>
                  <a:pt x="67" y="152"/>
                </a:lnTo>
                <a:lnTo>
                  <a:pt x="67" y="152"/>
                </a:lnTo>
                <a:lnTo>
                  <a:pt x="67" y="158"/>
                </a:lnTo>
                <a:lnTo>
                  <a:pt x="70" y="383"/>
                </a:lnTo>
                <a:lnTo>
                  <a:pt x="70" y="383"/>
                </a:lnTo>
                <a:lnTo>
                  <a:pt x="70" y="437"/>
                </a:lnTo>
                <a:lnTo>
                  <a:pt x="434" y="422"/>
                </a:lnTo>
                <a:lnTo>
                  <a:pt x="434" y="422"/>
                </a:lnTo>
                <a:lnTo>
                  <a:pt x="439" y="425"/>
                </a:lnTo>
                <a:lnTo>
                  <a:pt x="448" y="434"/>
                </a:lnTo>
                <a:lnTo>
                  <a:pt x="448" y="434"/>
                </a:lnTo>
                <a:lnTo>
                  <a:pt x="448" y="437"/>
                </a:lnTo>
                <a:lnTo>
                  <a:pt x="448" y="437"/>
                </a:lnTo>
                <a:lnTo>
                  <a:pt x="450" y="446"/>
                </a:lnTo>
                <a:lnTo>
                  <a:pt x="450" y="462"/>
                </a:lnTo>
                <a:lnTo>
                  <a:pt x="450" y="462"/>
                </a:lnTo>
                <a:lnTo>
                  <a:pt x="450" y="462"/>
                </a:lnTo>
                <a:lnTo>
                  <a:pt x="464" y="462"/>
                </a:lnTo>
                <a:lnTo>
                  <a:pt x="473" y="459"/>
                </a:lnTo>
                <a:lnTo>
                  <a:pt x="492" y="437"/>
                </a:lnTo>
                <a:lnTo>
                  <a:pt x="492" y="437"/>
                </a:lnTo>
                <a:lnTo>
                  <a:pt x="492" y="434"/>
                </a:lnTo>
                <a:lnTo>
                  <a:pt x="492" y="434"/>
                </a:lnTo>
                <a:close/>
              </a:path>
            </a:pathLst>
          </a:custGeom>
          <a:solidFill>
            <a:srgbClr val="015873">
              <a:alpha val="74902"/>
            </a:srgb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 name="Freeform 38">
            <a:extLst>
              <a:ext uri="{FF2B5EF4-FFF2-40B4-BE49-F238E27FC236}">
                <a16:creationId xmlns:a16="http://schemas.microsoft.com/office/drawing/2014/main" id="{23F587C9-254A-0C38-6A93-FF2AB183B98A}"/>
              </a:ext>
            </a:extLst>
          </p:cNvPr>
          <p:cNvSpPr>
            <a:spLocks/>
          </p:cNvSpPr>
          <p:nvPr/>
        </p:nvSpPr>
        <p:spPr bwMode="auto">
          <a:xfrm>
            <a:off x="3200800" y="3780902"/>
            <a:ext cx="912049" cy="487762"/>
          </a:xfrm>
          <a:custGeom>
            <a:avLst/>
            <a:gdLst>
              <a:gd name="T0" fmla="*/ 84 w 711"/>
              <a:gd name="T1" fmla="*/ 3 h 401"/>
              <a:gd name="T2" fmla="*/ 84 w 711"/>
              <a:gd name="T3" fmla="*/ 9 h 401"/>
              <a:gd name="T4" fmla="*/ 81 w 711"/>
              <a:gd name="T5" fmla="*/ 9 h 401"/>
              <a:gd name="T6" fmla="*/ 81 w 711"/>
              <a:gd name="T7" fmla="*/ 9 h 401"/>
              <a:gd name="T8" fmla="*/ 81 w 711"/>
              <a:gd name="T9" fmla="*/ 9 h 401"/>
              <a:gd name="T10" fmla="*/ 81 w 711"/>
              <a:gd name="T11" fmla="*/ 9 h 401"/>
              <a:gd name="T12" fmla="*/ 81 w 711"/>
              <a:gd name="T13" fmla="*/ 9 h 401"/>
              <a:gd name="T14" fmla="*/ 78 w 711"/>
              <a:gd name="T15" fmla="*/ 9 h 401"/>
              <a:gd name="T16" fmla="*/ 78 w 711"/>
              <a:gd name="T17" fmla="*/ 9 h 401"/>
              <a:gd name="T18" fmla="*/ 78 w 711"/>
              <a:gd name="T19" fmla="*/ 9 h 401"/>
              <a:gd name="T20" fmla="*/ 42 w 711"/>
              <a:gd name="T21" fmla="*/ 6 h 401"/>
              <a:gd name="T22" fmla="*/ 42 w 711"/>
              <a:gd name="T23" fmla="*/ 6 h 401"/>
              <a:gd name="T24" fmla="*/ 0 w 711"/>
              <a:gd name="T25" fmla="*/ 43 h 401"/>
              <a:gd name="T26" fmla="*/ 240 w 711"/>
              <a:gd name="T27" fmla="*/ 67 h 401"/>
              <a:gd name="T28" fmla="*/ 246 w 711"/>
              <a:gd name="T29" fmla="*/ 73 h 401"/>
              <a:gd name="T30" fmla="*/ 246 w 711"/>
              <a:gd name="T31" fmla="*/ 73 h 401"/>
              <a:gd name="T32" fmla="*/ 238 w 711"/>
              <a:gd name="T33" fmla="*/ 280 h 401"/>
              <a:gd name="T34" fmla="*/ 254 w 711"/>
              <a:gd name="T35" fmla="*/ 289 h 401"/>
              <a:gd name="T36" fmla="*/ 260 w 711"/>
              <a:gd name="T37" fmla="*/ 289 h 401"/>
              <a:gd name="T38" fmla="*/ 291 w 711"/>
              <a:gd name="T39" fmla="*/ 298 h 401"/>
              <a:gd name="T40" fmla="*/ 302 w 711"/>
              <a:gd name="T41" fmla="*/ 304 h 401"/>
              <a:gd name="T42" fmla="*/ 310 w 711"/>
              <a:gd name="T43" fmla="*/ 307 h 401"/>
              <a:gd name="T44" fmla="*/ 324 w 711"/>
              <a:gd name="T45" fmla="*/ 313 h 401"/>
              <a:gd name="T46" fmla="*/ 324 w 711"/>
              <a:gd name="T47" fmla="*/ 313 h 401"/>
              <a:gd name="T48" fmla="*/ 364 w 711"/>
              <a:gd name="T49" fmla="*/ 334 h 401"/>
              <a:gd name="T50" fmla="*/ 366 w 711"/>
              <a:gd name="T51" fmla="*/ 334 h 401"/>
              <a:gd name="T52" fmla="*/ 380 w 711"/>
              <a:gd name="T53" fmla="*/ 328 h 401"/>
              <a:gd name="T54" fmla="*/ 383 w 711"/>
              <a:gd name="T55" fmla="*/ 325 h 401"/>
              <a:gd name="T56" fmla="*/ 389 w 711"/>
              <a:gd name="T57" fmla="*/ 328 h 401"/>
              <a:gd name="T58" fmla="*/ 411 w 711"/>
              <a:gd name="T59" fmla="*/ 350 h 401"/>
              <a:gd name="T60" fmla="*/ 431 w 711"/>
              <a:gd name="T61" fmla="*/ 368 h 401"/>
              <a:gd name="T62" fmla="*/ 442 w 711"/>
              <a:gd name="T63" fmla="*/ 371 h 401"/>
              <a:gd name="T64" fmla="*/ 464 w 711"/>
              <a:gd name="T65" fmla="*/ 377 h 401"/>
              <a:gd name="T66" fmla="*/ 470 w 711"/>
              <a:gd name="T67" fmla="*/ 374 h 401"/>
              <a:gd name="T68" fmla="*/ 490 w 711"/>
              <a:gd name="T69" fmla="*/ 365 h 401"/>
              <a:gd name="T70" fmla="*/ 504 w 711"/>
              <a:gd name="T71" fmla="*/ 359 h 401"/>
              <a:gd name="T72" fmla="*/ 515 w 711"/>
              <a:gd name="T73" fmla="*/ 359 h 401"/>
              <a:gd name="T74" fmla="*/ 523 w 711"/>
              <a:gd name="T75" fmla="*/ 359 h 401"/>
              <a:gd name="T76" fmla="*/ 526 w 711"/>
              <a:gd name="T77" fmla="*/ 362 h 401"/>
              <a:gd name="T78" fmla="*/ 540 w 711"/>
              <a:gd name="T79" fmla="*/ 362 h 401"/>
              <a:gd name="T80" fmla="*/ 540 w 711"/>
              <a:gd name="T81" fmla="*/ 365 h 401"/>
              <a:gd name="T82" fmla="*/ 557 w 711"/>
              <a:gd name="T83" fmla="*/ 377 h 401"/>
              <a:gd name="T84" fmla="*/ 604 w 711"/>
              <a:gd name="T85" fmla="*/ 365 h 401"/>
              <a:gd name="T86" fmla="*/ 618 w 711"/>
              <a:gd name="T87" fmla="*/ 365 h 401"/>
              <a:gd name="T88" fmla="*/ 649 w 711"/>
              <a:gd name="T89" fmla="*/ 377 h 401"/>
              <a:gd name="T90" fmla="*/ 663 w 711"/>
              <a:gd name="T91" fmla="*/ 389 h 401"/>
              <a:gd name="T92" fmla="*/ 680 w 711"/>
              <a:gd name="T93" fmla="*/ 398 h 401"/>
              <a:gd name="T94" fmla="*/ 697 w 711"/>
              <a:gd name="T95" fmla="*/ 401 h 401"/>
              <a:gd name="T96" fmla="*/ 708 w 711"/>
              <a:gd name="T97" fmla="*/ 325 h 401"/>
              <a:gd name="T98" fmla="*/ 711 w 711"/>
              <a:gd name="T99" fmla="*/ 304 h 401"/>
              <a:gd name="T100" fmla="*/ 702 w 711"/>
              <a:gd name="T101" fmla="*/ 234 h 401"/>
              <a:gd name="T102" fmla="*/ 694 w 711"/>
              <a:gd name="T103" fmla="*/ 164 h 401"/>
              <a:gd name="T104" fmla="*/ 688 w 711"/>
              <a:gd name="T105" fmla="*/ 85 h 401"/>
              <a:gd name="T106" fmla="*/ 688 w 711"/>
              <a:gd name="T107" fmla="*/ 85 h 401"/>
              <a:gd name="T108" fmla="*/ 688 w 711"/>
              <a:gd name="T109" fmla="*/ 85 h 401"/>
              <a:gd name="T110" fmla="*/ 688 w 711"/>
              <a:gd name="T111" fmla="*/ 85 h 401"/>
              <a:gd name="T112" fmla="*/ 685 w 711"/>
              <a:gd name="T113" fmla="*/ 31 h 401"/>
              <a:gd name="T114" fmla="*/ 84 w 711"/>
              <a:gd name="T115" fmla="*/ 3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1" h="401">
                <a:moveTo>
                  <a:pt x="84" y="3"/>
                </a:moveTo>
                <a:lnTo>
                  <a:pt x="84" y="3"/>
                </a:lnTo>
                <a:lnTo>
                  <a:pt x="84" y="9"/>
                </a:lnTo>
                <a:lnTo>
                  <a:pt x="84" y="9"/>
                </a:lnTo>
                <a:lnTo>
                  <a:pt x="81" y="9"/>
                </a:lnTo>
                <a:lnTo>
                  <a:pt x="81" y="9"/>
                </a:lnTo>
                <a:lnTo>
                  <a:pt x="81" y="9"/>
                </a:lnTo>
                <a:lnTo>
                  <a:pt x="81" y="9"/>
                </a:lnTo>
                <a:lnTo>
                  <a:pt x="81" y="9"/>
                </a:lnTo>
                <a:lnTo>
                  <a:pt x="81" y="9"/>
                </a:lnTo>
                <a:lnTo>
                  <a:pt x="81" y="9"/>
                </a:lnTo>
                <a:lnTo>
                  <a:pt x="81" y="9"/>
                </a:lnTo>
                <a:lnTo>
                  <a:pt x="81" y="9"/>
                </a:lnTo>
                <a:lnTo>
                  <a:pt x="81" y="9"/>
                </a:lnTo>
                <a:lnTo>
                  <a:pt x="78" y="9"/>
                </a:lnTo>
                <a:lnTo>
                  <a:pt x="78" y="9"/>
                </a:lnTo>
                <a:lnTo>
                  <a:pt x="78" y="9"/>
                </a:lnTo>
                <a:lnTo>
                  <a:pt x="78" y="9"/>
                </a:lnTo>
                <a:lnTo>
                  <a:pt x="78" y="9"/>
                </a:lnTo>
                <a:lnTo>
                  <a:pt x="78" y="9"/>
                </a:lnTo>
                <a:lnTo>
                  <a:pt x="42" y="6"/>
                </a:lnTo>
                <a:lnTo>
                  <a:pt x="42" y="6"/>
                </a:lnTo>
                <a:lnTo>
                  <a:pt x="42" y="6"/>
                </a:lnTo>
                <a:lnTo>
                  <a:pt x="42" y="6"/>
                </a:lnTo>
                <a:lnTo>
                  <a:pt x="5" y="0"/>
                </a:lnTo>
                <a:lnTo>
                  <a:pt x="0" y="43"/>
                </a:lnTo>
                <a:lnTo>
                  <a:pt x="240" y="67"/>
                </a:lnTo>
                <a:lnTo>
                  <a:pt x="240" y="67"/>
                </a:lnTo>
                <a:lnTo>
                  <a:pt x="243" y="67"/>
                </a:lnTo>
                <a:lnTo>
                  <a:pt x="246" y="73"/>
                </a:lnTo>
                <a:lnTo>
                  <a:pt x="246" y="73"/>
                </a:lnTo>
                <a:lnTo>
                  <a:pt x="246" y="73"/>
                </a:lnTo>
                <a:lnTo>
                  <a:pt x="238" y="280"/>
                </a:lnTo>
                <a:lnTo>
                  <a:pt x="238" y="280"/>
                </a:lnTo>
                <a:lnTo>
                  <a:pt x="246" y="286"/>
                </a:lnTo>
                <a:lnTo>
                  <a:pt x="254" y="289"/>
                </a:lnTo>
                <a:lnTo>
                  <a:pt x="260" y="289"/>
                </a:lnTo>
                <a:lnTo>
                  <a:pt x="260" y="289"/>
                </a:lnTo>
                <a:lnTo>
                  <a:pt x="277" y="292"/>
                </a:lnTo>
                <a:lnTo>
                  <a:pt x="291" y="298"/>
                </a:lnTo>
                <a:lnTo>
                  <a:pt x="291" y="298"/>
                </a:lnTo>
                <a:lnTo>
                  <a:pt x="302" y="304"/>
                </a:lnTo>
                <a:lnTo>
                  <a:pt x="302" y="304"/>
                </a:lnTo>
                <a:lnTo>
                  <a:pt x="310" y="307"/>
                </a:lnTo>
                <a:lnTo>
                  <a:pt x="319" y="310"/>
                </a:lnTo>
                <a:lnTo>
                  <a:pt x="324" y="313"/>
                </a:lnTo>
                <a:lnTo>
                  <a:pt x="324" y="313"/>
                </a:lnTo>
                <a:lnTo>
                  <a:pt x="324" y="313"/>
                </a:lnTo>
                <a:lnTo>
                  <a:pt x="333" y="322"/>
                </a:lnTo>
                <a:lnTo>
                  <a:pt x="364" y="334"/>
                </a:lnTo>
                <a:lnTo>
                  <a:pt x="364" y="334"/>
                </a:lnTo>
                <a:lnTo>
                  <a:pt x="366" y="334"/>
                </a:lnTo>
                <a:lnTo>
                  <a:pt x="372" y="341"/>
                </a:lnTo>
                <a:lnTo>
                  <a:pt x="380" y="328"/>
                </a:lnTo>
                <a:lnTo>
                  <a:pt x="380" y="328"/>
                </a:lnTo>
                <a:lnTo>
                  <a:pt x="383" y="325"/>
                </a:lnTo>
                <a:lnTo>
                  <a:pt x="383" y="325"/>
                </a:lnTo>
                <a:lnTo>
                  <a:pt x="389" y="328"/>
                </a:lnTo>
                <a:lnTo>
                  <a:pt x="411" y="350"/>
                </a:lnTo>
                <a:lnTo>
                  <a:pt x="411" y="350"/>
                </a:lnTo>
                <a:lnTo>
                  <a:pt x="431" y="368"/>
                </a:lnTo>
                <a:lnTo>
                  <a:pt x="431" y="368"/>
                </a:lnTo>
                <a:lnTo>
                  <a:pt x="442" y="371"/>
                </a:lnTo>
                <a:lnTo>
                  <a:pt x="442" y="371"/>
                </a:lnTo>
                <a:lnTo>
                  <a:pt x="456" y="374"/>
                </a:lnTo>
                <a:lnTo>
                  <a:pt x="464" y="377"/>
                </a:lnTo>
                <a:lnTo>
                  <a:pt x="470" y="374"/>
                </a:lnTo>
                <a:lnTo>
                  <a:pt x="470" y="374"/>
                </a:lnTo>
                <a:lnTo>
                  <a:pt x="478" y="368"/>
                </a:lnTo>
                <a:lnTo>
                  <a:pt x="490" y="365"/>
                </a:lnTo>
                <a:lnTo>
                  <a:pt x="490" y="365"/>
                </a:lnTo>
                <a:lnTo>
                  <a:pt x="504" y="359"/>
                </a:lnTo>
                <a:lnTo>
                  <a:pt x="504" y="359"/>
                </a:lnTo>
                <a:lnTo>
                  <a:pt x="515" y="359"/>
                </a:lnTo>
                <a:lnTo>
                  <a:pt x="523" y="359"/>
                </a:lnTo>
                <a:lnTo>
                  <a:pt x="523" y="359"/>
                </a:lnTo>
                <a:lnTo>
                  <a:pt x="526" y="362"/>
                </a:lnTo>
                <a:lnTo>
                  <a:pt x="526" y="362"/>
                </a:lnTo>
                <a:lnTo>
                  <a:pt x="534" y="362"/>
                </a:lnTo>
                <a:lnTo>
                  <a:pt x="540" y="362"/>
                </a:lnTo>
                <a:lnTo>
                  <a:pt x="540" y="362"/>
                </a:lnTo>
                <a:lnTo>
                  <a:pt x="540" y="365"/>
                </a:lnTo>
                <a:lnTo>
                  <a:pt x="557" y="377"/>
                </a:lnTo>
                <a:lnTo>
                  <a:pt x="557" y="377"/>
                </a:lnTo>
                <a:lnTo>
                  <a:pt x="579" y="368"/>
                </a:lnTo>
                <a:lnTo>
                  <a:pt x="604" y="365"/>
                </a:lnTo>
                <a:lnTo>
                  <a:pt x="604" y="365"/>
                </a:lnTo>
                <a:lnTo>
                  <a:pt x="618" y="365"/>
                </a:lnTo>
                <a:lnTo>
                  <a:pt x="635" y="371"/>
                </a:lnTo>
                <a:lnTo>
                  <a:pt x="649" y="377"/>
                </a:lnTo>
                <a:lnTo>
                  <a:pt x="663" y="389"/>
                </a:lnTo>
                <a:lnTo>
                  <a:pt x="663" y="389"/>
                </a:lnTo>
                <a:lnTo>
                  <a:pt x="669" y="392"/>
                </a:lnTo>
                <a:lnTo>
                  <a:pt x="680" y="398"/>
                </a:lnTo>
                <a:lnTo>
                  <a:pt x="697" y="401"/>
                </a:lnTo>
                <a:lnTo>
                  <a:pt x="697" y="401"/>
                </a:lnTo>
                <a:lnTo>
                  <a:pt x="705" y="356"/>
                </a:lnTo>
                <a:lnTo>
                  <a:pt x="708" y="325"/>
                </a:lnTo>
                <a:lnTo>
                  <a:pt x="711" y="304"/>
                </a:lnTo>
                <a:lnTo>
                  <a:pt x="711" y="304"/>
                </a:lnTo>
                <a:lnTo>
                  <a:pt x="708" y="274"/>
                </a:lnTo>
                <a:lnTo>
                  <a:pt x="702" y="234"/>
                </a:lnTo>
                <a:lnTo>
                  <a:pt x="702" y="234"/>
                </a:lnTo>
                <a:lnTo>
                  <a:pt x="694" y="164"/>
                </a:lnTo>
                <a:lnTo>
                  <a:pt x="694" y="164"/>
                </a:lnTo>
                <a:lnTo>
                  <a:pt x="688" y="85"/>
                </a:lnTo>
                <a:lnTo>
                  <a:pt x="688" y="85"/>
                </a:lnTo>
                <a:lnTo>
                  <a:pt x="688" y="85"/>
                </a:lnTo>
                <a:lnTo>
                  <a:pt x="688" y="85"/>
                </a:lnTo>
                <a:lnTo>
                  <a:pt x="688" y="85"/>
                </a:lnTo>
                <a:lnTo>
                  <a:pt x="688" y="85"/>
                </a:lnTo>
                <a:lnTo>
                  <a:pt x="688" y="85"/>
                </a:lnTo>
                <a:lnTo>
                  <a:pt x="688" y="85"/>
                </a:lnTo>
                <a:lnTo>
                  <a:pt x="685" y="31"/>
                </a:lnTo>
                <a:lnTo>
                  <a:pt x="84" y="0"/>
                </a:lnTo>
                <a:lnTo>
                  <a:pt x="84"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 name="Freeform 39">
            <a:extLst>
              <a:ext uri="{FF2B5EF4-FFF2-40B4-BE49-F238E27FC236}">
                <a16:creationId xmlns:a16="http://schemas.microsoft.com/office/drawing/2014/main" id="{80499484-6F50-60DF-E28C-7407171780BE}"/>
              </a:ext>
            </a:extLst>
          </p:cNvPr>
          <p:cNvSpPr>
            <a:spLocks/>
          </p:cNvSpPr>
          <p:nvPr/>
        </p:nvSpPr>
        <p:spPr bwMode="auto">
          <a:xfrm>
            <a:off x="4151331" y="4357458"/>
            <a:ext cx="574680" cy="536417"/>
          </a:xfrm>
          <a:custGeom>
            <a:avLst/>
            <a:gdLst>
              <a:gd name="T0" fmla="*/ 14 w 448"/>
              <a:gd name="T1" fmla="*/ 122 h 441"/>
              <a:gd name="T2" fmla="*/ 20 w 448"/>
              <a:gd name="T3" fmla="*/ 149 h 441"/>
              <a:gd name="T4" fmla="*/ 40 w 448"/>
              <a:gd name="T5" fmla="*/ 186 h 441"/>
              <a:gd name="T6" fmla="*/ 48 w 448"/>
              <a:gd name="T7" fmla="*/ 207 h 441"/>
              <a:gd name="T8" fmla="*/ 62 w 448"/>
              <a:gd name="T9" fmla="*/ 234 h 441"/>
              <a:gd name="T10" fmla="*/ 48 w 448"/>
              <a:gd name="T11" fmla="*/ 277 h 441"/>
              <a:gd name="T12" fmla="*/ 42 w 448"/>
              <a:gd name="T13" fmla="*/ 301 h 441"/>
              <a:gd name="T14" fmla="*/ 40 w 448"/>
              <a:gd name="T15" fmla="*/ 344 h 441"/>
              <a:gd name="T16" fmla="*/ 40 w 448"/>
              <a:gd name="T17" fmla="*/ 347 h 441"/>
              <a:gd name="T18" fmla="*/ 40 w 448"/>
              <a:gd name="T19" fmla="*/ 347 h 441"/>
              <a:gd name="T20" fmla="*/ 40 w 448"/>
              <a:gd name="T21" fmla="*/ 353 h 441"/>
              <a:gd name="T22" fmla="*/ 40 w 448"/>
              <a:gd name="T23" fmla="*/ 356 h 441"/>
              <a:gd name="T24" fmla="*/ 37 w 448"/>
              <a:gd name="T25" fmla="*/ 359 h 441"/>
              <a:gd name="T26" fmla="*/ 76 w 448"/>
              <a:gd name="T27" fmla="*/ 359 h 441"/>
              <a:gd name="T28" fmla="*/ 140 w 448"/>
              <a:gd name="T29" fmla="*/ 371 h 441"/>
              <a:gd name="T30" fmla="*/ 146 w 448"/>
              <a:gd name="T31" fmla="*/ 380 h 441"/>
              <a:gd name="T32" fmla="*/ 168 w 448"/>
              <a:gd name="T33" fmla="*/ 377 h 441"/>
              <a:gd name="T34" fmla="*/ 182 w 448"/>
              <a:gd name="T35" fmla="*/ 362 h 441"/>
              <a:gd name="T36" fmla="*/ 216 w 448"/>
              <a:gd name="T37" fmla="*/ 359 h 441"/>
              <a:gd name="T38" fmla="*/ 227 w 448"/>
              <a:gd name="T39" fmla="*/ 371 h 441"/>
              <a:gd name="T40" fmla="*/ 247 w 448"/>
              <a:gd name="T41" fmla="*/ 380 h 441"/>
              <a:gd name="T42" fmla="*/ 255 w 448"/>
              <a:gd name="T43" fmla="*/ 395 h 441"/>
              <a:gd name="T44" fmla="*/ 258 w 448"/>
              <a:gd name="T45" fmla="*/ 416 h 441"/>
              <a:gd name="T46" fmla="*/ 278 w 448"/>
              <a:gd name="T47" fmla="*/ 423 h 441"/>
              <a:gd name="T48" fmla="*/ 308 w 448"/>
              <a:gd name="T49" fmla="*/ 426 h 441"/>
              <a:gd name="T50" fmla="*/ 317 w 448"/>
              <a:gd name="T51" fmla="*/ 407 h 441"/>
              <a:gd name="T52" fmla="*/ 325 w 448"/>
              <a:gd name="T53" fmla="*/ 404 h 441"/>
              <a:gd name="T54" fmla="*/ 356 w 448"/>
              <a:gd name="T55" fmla="*/ 429 h 441"/>
              <a:gd name="T56" fmla="*/ 359 w 448"/>
              <a:gd name="T57" fmla="*/ 404 h 441"/>
              <a:gd name="T58" fmla="*/ 364 w 448"/>
              <a:gd name="T59" fmla="*/ 386 h 441"/>
              <a:gd name="T60" fmla="*/ 384 w 448"/>
              <a:gd name="T61" fmla="*/ 392 h 441"/>
              <a:gd name="T62" fmla="*/ 417 w 448"/>
              <a:gd name="T63" fmla="*/ 423 h 441"/>
              <a:gd name="T64" fmla="*/ 429 w 448"/>
              <a:gd name="T65" fmla="*/ 435 h 441"/>
              <a:gd name="T66" fmla="*/ 448 w 448"/>
              <a:gd name="T67" fmla="*/ 419 h 441"/>
              <a:gd name="T68" fmla="*/ 437 w 448"/>
              <a:gd name="T69" fmla="*/ 410 h 441"/>
              <a:gd name="T70" fmla="*/ 398 w 448"/>
              <a:gd name="T71" fmla="*/ 380 h 441"/>
              <a:gd name="T72" fmla="*/ 389 w 448"/>
              <a:gd name="T73" fmla="*/ 365 h 441"/>
              <a:gd name="T74" fmla="*/ 406 w 448"/>
              <a:gd name="T75" fmla="*/ 362 h 441"/>
              <a:gd name="T76" fmla="*/ 415 w 448"/>
              <a:gd name="T77" fmla="*/ 353 h 441"/>
              <a:gd name="T78" fmla="*/ 392 w 448"/>
              <a:gd name="T79" fmla="*/ 344 h 441"/>
              <a:gd name="T80" fmla="*/ 384 w 448"/>
              <a:gd name="T81" fmla="*/ 325 h 441"/>
              <a:gd name="T82" fmla="*/ 348 w 448"/>
              <a:gd name="T83" fmla="*/ 325 h 441"/>
              <a:gd name="T84" fmla="*/ 325 w 448"/>
              <a:gd name="T85" fmla="*/ 310 h 441"/>
              <a:gd name="T86" fmla="*/ 356 w 448"/>
              <a:gd name="T87" fmla="*/ 286 h 441"/>
              <a:gd name="T88" fmla="*/ 392 w 448"/>
              <a:gd name="T89" fmla="*/ 298 h 441"/>
              <a:gd name="T90" fmla="*/ 395 w 448"/>
              <a:gd name="T91" fmla="*/ 301 h 441"/>
              <a:gd name="T92" fmla="*/ 392 w 448"/>
              <a:gd name="T93" fmla="*/ 295 h 441"/>
              <a:gd name="T94" fmla="*/ 389 w 448"/>
              <a:gd name="T95" fmla="*/ 292 h 441"/>
              <a:gd name="T96" fmla="*/ 389 w 448"/>
              <a:gd name="T97" fmla="*/ 289 h 441"/>
              <a:gd name="T98" fmla="*/ 387 w 448"/>
              <a:gd name="T99" fmla="*/ 283 h 441"/>
              <a:gd name="T100" fmla="*/ 387 w 448"/>
              <a:gd name="T101" fmla="*/ 283 h 441"/>
              <a:gd name="T102" fmla="*/ 384 w 448"/>
              <a:gd name="T103" fmla="*/ 277 h 441"/>
              <a:gd name="T104" fmla="*/ 384 w 448"/>
              <a:gd name="T105" fmla="*/ 277 h 441"/>
              <a:gd name="T106" fmla="*/ 373 w 448"/>
              <a:gd name="T107" fmla="*/ 255 h 441"/>
              <a:gd name="T108" fmla="*/ 364 w 448"/>
              <a:gd name="T109" fmla="*/ 222 h 441"/>
              <a:gd name="T110" fmla="*/ 219 w 448"/>
              <a:gd name="T111" fmla="*/ 216 h 441"/>
              <a:gd name="T112" fmla="*/ 224 w 448"/>
              <a:gd name="T113" fmla="*/ 198 h 441"/>
              <a:gd name="T114" fmla="*/ 233 w 448"/>
              <a:gd name="T115" fmla="*/ 158 h 441"/>
              <a:gd name="T116" fmla="*/ 247 w 448"/>
              <a:gd name="T117" fmla="*/ 134 h 441"/>
              <a:gd name="T118" fmla="*/ 264 w 448"/>
              <a:gd name="T119" fmla="*/ 85 h 441"/>
              <a:gd name="T120" fmla="*/ 272 w 448"/>
              <a:gd name="T121" fmla="*/ 61 h 441"/>
              <a:gd name="T122" fmla="*/ 255 w 448"/>
              <a:gd name="T123" fmla="*/ 40 h 441"/>
              <a:gd name="T124" fmla="*/ 258 w 448"/>
              <a:gd name="T125" fmla="*/ 3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8" h="441">
                <a:moveTo>
                  <a:pt x="0" y="0"/>
                </a:moveTo>
                <a:lnTo>
                  <a:pt x="0" y="88"/>
                </a:lnTo>
                <a:lnTo>
                  <a:pt x="0" y="88"/>
                </a:lnTo>
                <a:lnTo>
                  <a:pt x="12" y="107"/>
                </a:lnTo>
                <a:lnTo>
                  <a:pt x="14" y="122"/>
                </a:lnTo>
                <a:lnTo>
                  <a:pt x="17" y="137"/>
                </a:lnTo>
                <a:lnTo>
                  <a:pt x="17" y="137"/>
                </a:lnTo>
                <a:lnTo>
                  <a:pt x="17" y="143"/>
                </a:lnTo>
                <a:lnTo>
                  <a:pt x="20" y="149"/>
                </a:lnTo>
                <a:lnTo>
                  <a:pt x="20" y="149"/>
                </a:lnTo>
                <a:lnTo>
                  <a:pt x="26" y="155"/>
                </a:lnTo>
                <a:lnTo>
                  <a:pt x="28" y="167"/>
                </a:lnTo>
                <a:lnTo>
                  <a:pt x="28" y="167"/>
                </a:lnTo>
                <a:lnTo>
                  <a:pt x="31" y="176"/>
                </a:lnTo>
                <a:lnTo>
                  <a:pt x="40" y="186"/>
                </a:lnTo>
                <a:lnTo>
                  <a:pt x="40" y="186"/>
                </a:lnTo>
                <a:lnTo>
                  <a:pt x="45" y="195"/>
                </a:lnTo>
                <a:lnTo>
                  <a:pt x="48" y="201"/>
                </a:lnTo>
                <a:lnTo>
                  <a:pt x="48" y="207"/>
                </a:lnTo>
                <a:lnTo>
                  <a:pt x="48" y="207"/>
                </a:lnTo>
                <a:lnTo>
                  <a:pt x="51" y="216"/>
                </a:lnTo>
                <a:lnTo>
                  <a:pt x="56" y="222"/>
                </a:lnTo>
                <a:lnTo>
                  <a:pt x="56" y="222"/>
                </a:lnTo>
                <a:lnTo>
                  <a:pt x="62" y="228"/>
                </a:lnTo>
                <a:lnTo>
                  <a:pt x="62" y="234"/>
                </a:lnTo>
                <a:lnTo>
                  <a:pt x="59" y="240"/>
                </a:lnTo>
                <a:lnTo>
                  <a:pt x="59" y="240"/>
                </a:lnTo>
                <a:lnTo>
                  <a:pt x="54" y="246"/>
                </a:lnTo>
                <a:lnTo>
                  <a:pt x="51" y="255"/>
                </a:lnTo>
                <a:lnTo>
                  <a:pt x="48" y="277"/>
                </a:lnTo>
                <a:lnTo>
                  <a:pt x="48" y="277"/>
                </a:lnTo>
                <a:lnTo>
                  <a:pt x="48" y="286"/>
                </a:lnTo>
                <a:lnTo>
                  <a:pt x="45" y="292"/>
                </a:lnTo>
                <a:lnTo>
                  <a:pt x="45" y="292"/>
                </a:lnTo>
                <a:lnTo>
                  <a:pt x="42" y="301"/>
                </a:lnTo>
                <a:lnTo>
                  <a:pt x="40" y="310"/>
                </a:lnTo>
                <a:lnTo>
                  <a:pt x="40" y="340"/>
                </a:lnTo>
                <a:lnTo>
                  <a:pt x="40" y="340"/>
                </a:lnTo>
                <a:lnTo>
                  <a:pt x="40" y="344"/>
                </a:lnTo>
                <a:lnTo>
                  <a:pt x="40" y="344"/>
                </a:lnTo>
                <a:lnTo>
                  <a:pt x="40" y="344"/>
                </a:lnTo>
                <a:lnTo>
                  <a:pt x="40" y="344"/>
                </a:lnTo>
                <a:lnTo>
                  <a:pt x="40" y="344"/>
                </a:lnTo>
                <a:lnTo>
                  <a:pt x="40" y="344"/>
                </a:lnTo>
                <a:lnTo>
                  <a:pt x="40" y="347"/>
                </a:lnTo>
                <a:lnTo>
                  <a:pt x="40" y="347"/>
                </a:lnTo>
                <a:lnTo>
                  <a:pt x="40" y="347"/>
                </a:lnTo>
                <a:lnTo>
                  <a:pt x="40" y="347"/>
                </a:lnTo>
                <a:lnTo>
                  <a:pt x="40" y="347"/>
                </a:lnTo>
                <a:lnTo>
                  <a:pt x="40" y="347"/>
                </a:lnTo>
                <a:lnTo>
                  <a:pt x="40" y="350"/>
                </a:lnTo>
                <a:lnTo>
                  <a:pt x="40" y="350"/>
                </a:lnTo>
                <a:lnTo>
                  <a:pt x="40" y="350"/>
                </a:lnTo>
                <a:lnTo>
                  <a:pt x="40" y="350"/>
                </a:lnTo>
                <a:lnTo>
                  <a:pt x="40" y="353"/>
                </a:lnTo>
                <a:lnTo>
                  <a:pt x="40" y="353"/>
                </a:lnTo>
                <a:lnTo>
                  <a:pt x="40" y="353"/>
                </a:lnTo>
                <a:lnTo>
                  <a:pt x="40" y="353"/>
                </a:lnTo>
                <a:lnTo>
                  <a:pt x="40" y="356"/>
                </a:lnTo>
                <a:lnTo>
                  <a:pt x="40" y="356"/>
                </a:lnTo>
                <a:lnTo>
                  <a:pt x="40" y="356"/>
                </a:lnTo>
                <a:lnTo>
                  <a:pt x="40" y="356"/>
                </a:lnTo>
                <a:lnTo>
                  <a:pt x="37" y="359"/>
                </a:lnTo>
                <a:lnTo>
                  <a:pt x="37" y="359"/>
                </a:lnTo>
                <a:lnTo>
                  <a:pt x="37" y="359"/>
                </a:lnTo>
                <a:lnTo>
                  <a:pt x="37" y="359"/>
                </a:lnTo>
                <a:lnTo>
                  <a:pt x="54" y="359"/>
                </a:lnTo>
                <a:lnTo>
                  <a:pt x="68" y="359"/>
                </a:lnTo>
                <a:lnTo>
                  <a:pt x="68" y="359"/>
                </a:lnTo>
                <a:lnTo>
                  <a:pt x="76" y="359"/>
                </a:lnTo>
                <a:lnTo>
                  <a:pt x="76" y="359"/>
                </a:lnTo>
                <a:lnTo>
                  <a:pt x="118" y="365"/>
                </a:lnTo>
                <a:lnTo>
                  <a:pt x="118" y="365"/>
                </a:lnTo>
                <a:lnTo>
                  <a:pt x="132" y="365"/>
                </a:lnTo>
                <a:lnTo>
                  <a:pt x="140" y="371"/>
                </a:lnTo>
                <a:lnTo>
                  <a:pt x="140" y="371"/>
                </a:lnTo>
                <a:lnTo>
                  <a:pt x="143" y="377"/>
                </a:lnTo>
                <a:lnTo>
                  <a:pt x="143" y="377"/>
                </a:lnTo>
                <a:lnTo>
                  <a:pt x="146" y="380"/>
                </a:lnTo>
                <a:lnTo>
                  <a:pt x="146" y="380"/>
                </a:lnTo>
                <a:lnTo>
                  <a:pt x="152" y="383"/>
                </a:lnTo>
                <a:lnTo>
                  <a:pt x="160" y="380"/>
                </a:lnTo>
                <a:lnTo>
                  <a:pt x="160" y="380"/>
                </a:lnTo>
                <a:lnTo>
                  <a:pt x="168" y="377"/>
                </a:lnTo>
                <a:lnTo>
                  <a:pt x="168" y="377"/>
                </a:lnTo>
                <a:lnTo>
                  <a:pt x="174" y="374"/>
                </a:lnTo>
                <a:lnTo>
                  <a:pt x="174" y="374"/>
                </a:lnTo>
                <a:lnTo>
                  <a:pt x="180" y="368"/>
                </a:lnTo>
                <a:lnTo>
                  <a:pt x="182" y="362"/>
                </a:lnTo>
                <a:lnTo>
                  <a:pt x="182" y="362"/>
                </a:lnTo>
                <a:lnTo>
                  <a:pt x="182" y="359"/>
                </a:lnTo>
                <a:lnTo>
                  <a:pt x="182" y="359"/>
                </a:lnTo>
                <a:lnTo>
                  <a:pt x="188" y="353"/>
                </a:lnTo>
                <a:lnTo>
                  <a:pt x="194" y="353"/>
                </a:lnTo>
                <a:lnTo>
                  <a:pt x="216" y="359"/>
                </a:lnTo>
                <a:lnTo>
                  <a:pt x="216" y="359"/>
                </a:lnTo>
                <a:lnTo>
                  <a:pt x="222" y="362"/>
                </a:lnTo>
                <a:lnTo>
                  <a:pt x="227" y="365"/>
                </a:lnTo>
                <a:lnTo>
                  <a:pt x="227" y="365"/>
                </a:lnTo>
                <a:lnTo>
                  <a:pt x="227" y="371"/>
                </a:lnTo>
                <a:lnTo>
                  <a:pt x="227" y="374"/>
                </a:lnTo>
                <a:lnTo>
                  <a:pt x="227" y="374"/>
                </a:lnTo>
                <a:lnTo>
                  <a:pt x="230" y="374"/>
                </a:lnTo>
                <a:lnTo>
                  <a:pt x="230" y="374"/>
                </a:lnTo>
                <a:lnTo>
                  <a:pt x="247" y="380"/>
                </a:lnTo>
                <a:lnTo>
                  <a:pt x="247" y="380"/>
                </a:lnTo>
                <a:lnTo>
                  <a:pt x="255" y="386"/>
                </a:lnTo>
                <a:lnTo>
                  <a:pt x="258" y="389"/>
                </a:lnTo>
                <a:lnTo>
                  <a:pt x="255" y="395"/>
                </a:lnTo>
                <a:lnTo>
                  <a:pt x="255" y="395"/>
                </a:lnTo>
                <a:lnTo>
                  <a:pt x="255" y="395"/>
                </a:lnTo>
                <a:lnTo>
                  <a:pt x="255" y="395"/>
                </a:lnTo>
                <a:lnTo>
                  <a:pt x="258" y="407"/>
                </a:lnTo>
                <a:lnTo>
                  <a:pt x="258" y="416"/>
                </a:lnTo>
                <a:lnTo>
                  <a:pt x="258" y="416"/>
                </a:lnTo>
                <a:lnTo>
                  <a:pt x="258" y="416"/>
                </a:lnTo>
                <a:lnTo>
                  <a:pt x="258" y="416"/>
                </a:lnTo>
                <a:lnTo>
                  <a:pt x="269" y="419"/>
                </a:lnTo>
                <a:lnTo>
                  <a:pt x="269" y="419"/>
                </a:lnTo>
                <a:lnTo>
                  <a:pt x="278" y="423"/>
                </a:lnTo>
                <a:lnTo>
                  <a:pt x="278" y="423"/>
                </a:lnTo>
                <a:lnTo>
                  <a:pt x="289" y="426"/>
                </a:lnTo>
                <a:lnTo>
                  <a:pt x="306" y="429"/>
                </a:lnTo>
                <a:lnTo>
                  <a:pt x="306" y="429"/>
                </a:lnTo>
                <a:lnTo>
                  <a:pt x="308" y="426"/>
                </a:lnTo>
                <a:lnTo>
                  <a:pt x="311" y="419"/>
                </a:lnTo>
                <a:lnTo>
                  <a:pt x="311" y="419"/>
                </a:lnTo>
                <a:lnTo>
                  <a:pt x="311" y="419"/>
                </a:lnTo>
                <a:lnTo>
                  <a:pt x="311" y="410"/>
                </a:lnTo>
                <a:lnTo>
                  <a:pt x="317" y="407"/>
                </a:lnTo>
                <a:lnTo>
                  <a:pt x="322" y="404"/>
                </a:lnTo>
                <a:lnTo>
                  <a:pt x="322" y="404"/>
                </a:lnTo>
                <a:lnTo>
                  <a:pt x="322" y="404"/>
                </a:lnTo>
                <a:lnTo>
                  <a:pt x="322" y="404"/>
                </a:lnTo>
                <a:lnTo>
                  <a:pt x="325" y="404"/>
                </a:lnTo>
                <a:lnTo>
                  <a:pt x="328" y="407"/>
                </a:lnTo>
                <a:lnTo>
                  <a:pt x="345" y="426"/>
                </a:lnTo>
                <a:lnTo>
                  <a:pt x="345" y="426"/>
                </a:lnTo>
                <a:lnTo>
                  <a:pt x="356" y="429"/>
                </a:lnTo>
                <a:lnTo>
                  <a:pt x="356" y="429"/>
                </a:lnTo>
                <a:lnTo>
                  <a:pt x="356" y="423"/>
                </a:lnTo>
                <a:lnTo>
                  <a:pt x="356" y="423"/>
                </a:lnTo>
                <a:lnTo>
                  <a:pt x="359" y="410"/>
                </a:lnTo>
                <a:lnTo>
                  <a:pt x="359" y="410"/>
                </a:lnTo>
                <a:lnTo>
                  <a:pt x="359" y="404"/>
                </a:lnTo>
                <a:lnTo>
                  <a:pt x="359" y="404"/>
                </a:lnTo>
                <a:lnTo>
                  <a:pt x="359" y="395"/>
                </a:lnTo>
                <a:lnTo>
                  <a:pt x="359" y="392"/>
                </a:lnTo>
                <a:lnTo>
                  <a:pt x="364" y="386"/>
                </a:lnTo>
                <a:lnTo>
                  <a:pt x="364" y="386"/>
                </a:lnTo>
                <a:lnTo>
                  <a:pt x="370" y="386"/>
                </a:lnTo>
                <a:lnTo>
                  <a:pt x="370" y="386"/>
                </a:lnTo>
                <a:lnTo>
                  <a:pt x="378" y="386"/>
                </a:lnTo>
                <a:lnTo>
                  <a:pt x="384" y="392"/>
                </a:lnTo>
                <a:lnTo>
                  <a:pt x="384" y="392"/>
                </a:lnTo>
                <a:lnTo>
                  <a:pt x="398" y="404"/>
                </a:lnTo>
                <a:lnTo>
                  <a:pt x="398" y="404"/>
                </a:lnTo>
                <a:lnTo>
                  <a:pt x="409" y="413"/>
                </a:lnTo>
                <a:lnTo>
                  <a:pt x="417" y="423"/>
                </a:lnTo>
                <a:lnTo>
                  <a:pt x="417" y="423"/>
                </a:lnTo>
                <a:lnTo>
                  <a:pt x="420" y="432"/>
                </a:lnTo>
                <a:lnTo>
                  <a:pt x="420" y="432"/>
                </a:lnTo>
                <a:lnTo>
                  <a:pt x="426" y="441"/>
                </a:lnTo>
                <a:lnTo>
                  <a:pt x="426" y="441"/>
                </a:lnTo>
                <a:lnTo>
                  <a:pt x="429" y="435"/>
                </a:lnTo>
                <a:lnTo>
                  <a:pt x="429" y="435"/>
                </a:lnTo>
                <a:lnTo>
                  <a:pt x="431" y="432"/>
                </a:lnTo>
                <a:lnTo>
                  <a:pt x="440" y="426"/>
                </a:lnTo>
                <a:lnTo>
                  <a:pt x="440" y="426"/>
                </a:lnTo>
                <a:lnTo>
                  <a:pt x="448" y="419"/>
                </a:lnTo>
                <a:lnTo>
                  <a:pt x="448" y="419"/>
                </a:lnTo>
                <a:lnTo>
                  <a:pt x="448" y="416"/>
                </a:lnTo>
                <a:lnTo>
                  <a:pt x="448" y="416"/>
                </a:lnTo>
                <a:lnTo>
                  <a:pt x="445" y="413"/>
                </a:lnTo>
                <a:lnTo>
                  <a:pt x="437" y="410"/>
                </a:lnTo>
                <a:lnTo>
                  <a:pt x="437" y="410"/>
                </a:lnTo>
                <a:lnTo>
                  <a:pt x="423" y="401"/>
                </a:lnTo>
                <a:lnTo>
                  <a:pt x="403" y="389"/>
                </a:lnTo>
                <a:lnTo>
                  <a:pt x="403" y="389"/>
                </a:lnTo>
                <a:lnTo>
                  <a:pt x="398" y="380"/>
                </a:lnTo>
                <a:lnTo>
                  <a:pt x="398" y="380"/>
                </a:lnTo>
                <a:lnTo>
                  <a:pt x="389" y="374"/>
                </a:lnTo>
                <a:lnTo>
                  <a:pt x="389" y="371"/>
                </a:lnTo>
                <a:lnTo>
                  <a:pt x="389" y="365"/>
                </a:lnTo>
                <a:lnTo>
                  <a:pt x="389" y="365"/>
                </a:lnTo>
                <a:lnTo>
                  <a:pt x="392" y="362"/>
                </a:lnTo>
                <a:lnTo>
                  <a:pt x="395" y="359"/>
                </a:lnTo>
                <a:lnTo>
                  <a:pt x="403" y="362"/>
                </a:lnTo>
                <a:lnTo>
                  <a:pt x="403" y="362"/>
                </a:lnTo>
                <a:lnTo>
                  <a:pt x="406" y="362"/>
                </a:lnTo>
                <a:lnTo>
                  <a:pt x="406" y="362"/>
                </a:lnTo>
                <a:lnTo>
                  <a:pt x="409" y="359"/>
                </a:lnTo>
                <a:lnTo>
                  <a:pt x="409" y="359"/>
                </a:lnTo>
                <a:lnTo>
                  <a:pt x="415" y="353"/>
                </a:lnTo>
                <a:lnTo>
                  <a:pt x="415" y="353"/>
                </a:lnTo>
                <a:lnTo>
                  <a:pt x="415" y="350"/>
                </a:lnTo>
                <a:lnTo>
                  <a:pt x="409" y="350"/>
                </a:lnTo>
                <a:lnTo>
                  <a:pt x="409" y="350"/>
                </a:lnTo>
                <a:lnTo>
                  <a:pt x="398" y="347"/>
                </a:lnTo>
                <a:lnTo>
                  <a:pt x="392" y="344"/>
                </a:lnTo>
                <a:lnTo>
                  <a:pt x="387" y="337"/>
                </a:lnTo>
                <a:lnTo>
                  <a:pt x="387" y="337"/>
                </a:lnTo>
                <a:lnTo>
                  <a:pt x="384" y="331"/>
                </a:lnTo>
                <a:lnTo>
                  <a:pt x="384" y="325"/>
                </a:lnTo>
                <a:lnTo>
                  <a:pt x="384" y="325"/>
                </a:lnTo>
                <a:lnTo>
                  <a:pt x="373" y="325"/>
                </a:lnTo>
                <a:lnTo>
                  <a:pt x="373" y="325"/>
                </a:lnTo>
                <a:lnTo>
                  <a:pt x="364" y="328"/>
                </a:lnTo>
                <a:lnTo>
                  <a:pt x="364" y="328"/>
                </a:lnTo>
                <a:lnTo>
                  <a:pt x="348" y="325"/>
                </a:lnTo>
                <a:lnTo>
                  <a:pt x="334" y="319"/>
                </a:lnTo>
                <a:lnTo>
                  <a:pt x="328" y="316"/>
                </a:lnTo>
                <a:lnTo>
                  <a:pt x="325" y="313"/>
                </a:lnTo>
                <a:lnTo>
                  <a:pt x="325" y="313"/>
                </a:lnTo>
                <a:lnTo>
                  <a:pt x="325" y="310"/>
                </a:lnTo>
                <a:lnTo>
                  <a:pt x="328" y="304"/>
                </a:lnTo>
                <a:lnTo>
                  <a:pt x="328" y="304"/>
                </a:lnTo>
                <a:lnTo>
                  <a:pt x="334" y="298"/>
                </a:lnTo>
                <a:lnTo>
                  <a:pt x="339" y="292"/>
                </a:lnTo>
                <a:lnTo>
                  <a:pt x="356" y="286"/>
                </a:lnTo>
                <a:lnTo>
                  <a:pt x="356" y="286"/>
                </a:lnTo>
                <a:lnTo>
                  <a:pt x="362" y="286"/>
                </a:lnTo>
                <a:lnTo>
                  <a:pt x="370" y="289"/>
                </a:lnTo>
                <a:lnTo>
                  <a:pt x="392" y="298"/>
                </a:lnTo>
                <a:lnTo>
                  <a:pt x="392" y="298"/>
                </a:lnTo>
                <a:lnTo>
                  <a:pt x="395" y="301"/>
                </a:lnTo>
                <a:lnTo>
                  <a:pt x="395" y="301"/>
                </a:lnTo>
                <a:lnTo>
                  <a:pt x="395" y="301"/>
                </a:lnTo>
                <a:lnTo>
                  <a:pt x="395" y="301"/>
                </a:lnTo>
                <a:lnTo>
                  <a:pt x="395" y="301"/>
                </a:lnTo>
                <a:lnTo>
                  <a:pt x="395" y="301"/>
                </a:lnTo>
                <a:lnTo>
                  <a:pt x="395" y="298"/>
                </a:lnTo>
                <a:lnTo>
                  <a:pt x="395" y="298"/>
                </a:lnTo>
                <a:lnTo>
                  <a:pt x="392" y="295"/>
                </a:lnTo>
                <a:lnTo>
                  <a:pt x="392" y="295"/>
                </a:lnTo>
                <a:lnTo>
                  <a:pt x="392" y="295"/>
                </a:lnTo>
                <a:lnTo>
                  <a:pt x="392" y="295"/>
                </a:lnTo>
                <a:lnTo>
                  <a:pt x="392" y="292"/>
                </a:lnTo>
                <a:lnTo>
                  <a:pt x="392" y="292"/>
                </a:lnTo>
                <a:lnTo>
                  <a:pt x="389" y="292"/>
                </a:lnTo>
                <a:lnTo>
                  <a:pt x="389" y="292"/>
                </a:lnTo>
                <a:lnTo>
                  <a:pt x="389" y="289"/>
                </a:lnTo>
                <a:lnTo>
                  <a:pt x="389" y="289"/>
                </a:lnTo>
                <a:lnTo>
                  <a:pt x="389" y="289"/>
                </a:lnTo>
                <a:lnTo>
                  <a:pt x="389" y="289"/>
                </a:lnTo>
                <a:lnTo>
                  <a:pt x="389" y="286"/>
                </a:lnTo>
                <a:lnTo>
                  <a:pt x="389" y="286"/>
                </a:lnTo>
                <a:lnTo>
                  <a:pt x="387" y="286"/>
                </a:lnTo>
                <a:lnTo>
                  <a:pt x="387" y="286"/>
                </a:lnTo>
                <a:lnTo>
                  <a:pt x="387" y="283"/>
                </a:lnTo>
                <a:lnTo>
                  <a:pt x="387" y="283"/>
                </a:lnTo>
                <a:lnTo>
                  <a:pt x="387" y="283"/>
                </a:lnTo>
                <a:lnTo>
                  <a:pt x="387" y="283"/>
                </a:lnTo>
                <a:lnTo>
                  <a:pt x="387" y="283"/>
                </a:lnTo>
                <a:lnTo>
                  <a:pt x="387" y="283"/>
                </a:lnTo>
                <a:lnTo>
                  <a:pt x="384" y="280"/>
                </a:lnTo>
                <a:lnTo>
                  <a:pt x="384" y="280"/>
                </a:lnTo>
                <a:lnTo>
                  <a:pt x="384" y="280"/>
                </a:lnTo>
                <a:lnTo>
                  <a:pt x="384" y="280"/>
                </a:lnTo>
                <a:lnTo>
                  <a:pt x="384" y="277"/>
                </a:lnTo>
                <a:lnTo>
                  <a:pt x="384" y="277"/>
                </a:lnTo>
                <a:lnTo>
                  <a:pt x="384" y="277"/>
                </a:lnTo>
                <a:lnTo>
                  <a:pt x="384" y="277"/>
                </a:lnTo>
                <a:lnTo>
                  <a:pt x="384" y="277"/>
                </a:lnTo>
                <a:lnTo>
                  <a:pt x="384" y="277"/>
                </a:lnTo>
                <a:lnTo>
                  <a:pt x="384" y="277"/>
                </a:lnTo>
                <a:lnTo>
                  <a:pt x="384" y="277"/>
                </a:lnTo>
                <a:lnTo>
                  <a:pt x="384" y="274"/>
                </a:lnTo>
                <a:lnTo>
                  <a:pt x="373" y="255"/>
                </a:lnTo>
                <a:lnTo>
                  <a:pt x="373" y="255"/>
                </a:lnTo>
                <a:lnTo>
                  <a:pt x="373" y="252"/>
                </a:lnTo>
                <a:lnTo>
                  <a:pt x="364" y="231"/>
                </a:lnTo>
                <a:lnTo>
                  <a:pt x="364" y="231"/>
                </a:lnTo>
                <a:lnTo>
                  <a:pt x="364" y="228"/>
                </a:lnTo>
                <a:lnTo>
                  <a:pt x="364" y="222"/>
                </a:lnTo>
                <a:lnTo>
                  <a:pt x="224" y="222"/>
                </a:lnTo>
                <a:lnTo>
                  <a:pt x="224" y="222"/>
                </a:lnTo>
                <a:lnTo>
                  <a:pt x="222" y="219"/>
                </a:lnTo>
                <a:lnTo>
                  <a:pt x="219" y="216"/>
                </a:lnTo>
                <a:lnTo>
                  <a:pt x="219" y="216"/>
                </a:lnTo>
                <a:lnTo>
                  <a:pt x="219" y="213"/>
                </a:lnTo>
                <a:lnTo>
                  <a:pt x="222" y="210"/>
                </a:lnTo>
                <a:lnTo>
                  <a:pt x="222" y="210"/>
                </a:lnTo>
                <a:lnTo>
                  <a:pt x="224" y="207"/>
                </a:lnTo>
                <a:lnTo>
                  <a:pt x="224" y="198"/>
                </a:lnTo>
                <a:lnTo>
                  <a:pt x="224" y="198"/>
                </a:lnTo>
                <a:lnTo>
                  <a:pt x="227" y="189"/>
                </a:lnTo>
                <a:lnTo>
                  <a:pt x="230" y="176"/>
                </a:lnTo>
                <a:lnTo>
                  <a:pt x="230" y="176"/>
                </a:lnTo>
                <a:lnTo>
                  <a:pt x="233" y="158"/>
                </a:lnTo>
                <a:lnTo>
                  <a:pt x="233" y="158"/>
                </a:lnTo>
                <a:lnTo>
                  <a:pt x="236" y="149"/>
                </a:lnTo>
                <a:lnTo>
                  <a:pt x="241" y="140"/>
                </a:lnTo>
                <a:lnTo>
                  <a:pt x="241" y="140"/>
                </a:lnTo>
                <a:lnTo>
                  <a:pt x="247" y="134"/>
                </a:lnTo>
                <a:lnTo>
                  <a:pt x="250" y="128"/>
                </a:lnTo>
                <a:lnTo>
                  <a:pt x="250" y="128"/>
                </a:lnTo>
                <a:lnTo>
                  <a:pt x="250" y="113"/>
                </a:lnTo>
                <a:lnTo>
                  <a:pt x="255" y="100"/>
                </a:lnTo>
                <a:lnTo>
                  <a:pt x="264" y="85"/>
                </a:lnTo>
                <a:lnTo>
                  <a:pt x="272" y="73"/>
                </a:lnTo>
                <a:lnTo>
                  <a:pt x="272" y="73"/>
                </a:lnTo>
                <a:lnTo>
                  <a:pt x="275" y="67"/>
                </a:lnTo>
                <a:lnTo>
                  <a:pt x="275" y="67"/>
                </a:lnTo>
                <a:lnTo>
                  <a:pt x="272" y="61"/>
                </a:lnTo>
                <a:lnTo>
                  <a:pt x="264" y="52"/>
                </a:lnTo>
                <a:lnTo>
                  <a:pt x="264" y="52"/>
                </a:lnTo>
                <a:lnTo>
                  <a:pt x="261" y="46"/>
                </a:lnTo>
                <a:lnTo>
                  <a:pt x="261" y="46"/>
                </a:lnTo>
                <a:lnTo>
                  <a:pt x="255" y="40"/>
                </a:lnTo>
                <a:lnTo>
                  <a:pt x="252" y="31"/>
                </a:lnTo>
                <a:lnTo>
                  <a:pt x="255" y="12"/>
                </a:lnTo>
                <a:lnTo>
                  <a:pt x="255" y="12"/>
                </a:lnTo>
                <a:lnTo>
                  <a:pt x="258" y="3"/>
                </a:lnTo>
                <a:lnTo>
                  <a:pt x="258" y="3"/>
                </a:lnTo>
                <a:lnTo>
                  <a:pt x="258" y="0"/>
                </a:lnTo>
                <a:lnTo>
                  <a:pt x="0" y="0"/>
                </a:lnTo>
                <a:close/>
              </a:path>
            </a:pathLst>
          </a:custGeom>
          <a:solidFill>
            <a:srgbClr val="015873"/>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 name="Freeform 40">
            <a:extLst>
              <a:ext uri="{FF2B5EF4-FFF2-40B4-BE49-F238E27FC236}">
                <a16:creationId xmlns:a16="http://schemas.microsoft.com/office/drawing/2014/main" id="{316CE1E1-58F2-044C-E637-ADC5BCE9A389}"/>
              </a:ext>
            </a:extLst>
          </p:cNvPr>
          <p:cNvSpPr>
            <a:spLocks/>
          </p:cNvSpPr>
          <p:nvPr/>
        </p:nvSpPr>
        <p:spPr bwMode="auto">
          <a:xfrm>
            <a:off x="4202642" y="4779537"/>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41">
            <a:extLst>
              <a:ext uri="{FF2B5EF4-FFF2-40B4-BE49-F238E27FC236}">
                <a16:creationId xmlns:a16="http://schemas.microsoft.com/office/drawing/2014/main" id="{33ECF81A-0DDD-04A2-BA0E-4F021C05A8E3}"/>
              </a:ext>
            </a:extLst>
          </p:cNvPr>
          <p:cNvSpPr>
            <a:spLocks/>
          </p:cNvSpPr>
          <p:nvPr/>
        </p:nvSpPr>
        <p:spPr bwMode="auto">
          <a:xfrm>
            <a:off x="4202642" y="477953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42">
            <a:extLst>
              <a:ext uri="{FF2B5EF4-FFF2-40B4-BE49-F238E27FC236}">
                <a16:creationId xmlns:a16="http://schemas.microsoft.com/office/drawing/2014/main" id="{6CB0E5E5-7B13-0112-2EDF-910694E7EC0F}"/>
              </a:ext>
            </a:extLst>
          </p:cNvPr>
          <p:cNvSpPr>
            <a:spLocks/>
          </p:cNvSpPr>
          <p:nvPr/>
        </p:nvSpPr>
        <p:spPr bwMode="auto">
          <a:xfrm>
            <a:off x="4202642" y="4783186"/>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43">
            <a:extLst>
              <a:ext uri="{FF2B5EF4-FFF2-40B4-BE49-F238E27FC236}">
                <a16:creationId xmlns:a16="http://schemas.microsoft.com/office/drawing/2014/main" id="{6FBC2D99-67BE-E890-5856-3331F67A80BF}"/>
              </a:ext>
            </a:extLst>
          </p:cNvPr>
          <p:cNvSpPr>
            <a:spLocks/>
          </p:cNvSpPr>
          <p:nvPr/>
        </p:nvSpPr>
        <p:spPr bwMode="auto">
          <a:xfrm>
            <a:off x="4198794" y="4790484"/>
            <a:ext cx="3849" cy="3649"/>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44">
            <a:extLst>
              <a:ext uri="{FF2B5EF4-FFF2-40B4-BE49-F238E27FC236}">
                <a16:creationId xmlns:a16="http://schemas.microsoft.com/office/drawing/2014/main" id="{79E46CF0-6763-5DCA-3F18-7F9C294210F1}"/>
              </a:ext>
            </a:extLst>
          </p:cNvPr>
          <p:cNvSpPr>
            <a:spLocks/>
          </p:cNvSpPr>
          <p:nvPr/>
        </p:nvSpPr>
        <p:spPr bwMode="auto">
          <a:xfrm>
            <a:off x="4202642" y="477588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45">
            <a:extLst>
              <a:ext uri="{FF2B5EF4-FFF2-40B4-BE49-F238E27FC236}">
                <a16:creationId xmlns:a16="http://schemas.microsoft.com/office/drawing/2014/main" id="{9E2E69E0-66D6-732F-35B0-BFB2E9C9C3D0}"/>
              </a:ext>
            </a:extLst>
          </p:cNvPr>
          <p:cNvSpPr>
            <a:spLocks/>
          </p:cNvSpPr>
          <p:nvPr/>
        </p:nvSpPr>
        <p:spPr bwMode="auto">
          <a:xfrm>
            <a:off x="4202642" y="4771022"/>
            <a:ext cx="0" cy="4865"/>
          </a:xfrm>
          <a:custGeom>
            <a:avLst/>
            <a:gdLst>
              <a:gd name="T0" fmla="*/ 4 h 4"/>
              <a:gd name="T1" fmla="*/ 4 h 4"/>
              <a:gd name="T2" fmla="*/ 0 h 4"/>
              <a:gd name="T3" fmla="*/ 0 h 4"/>
              <a:gd name="T4" fmla="*/ 4 h 4"/>
              <a:gd name="T5" fmla="*/ 4 h 4"/>
            </a:gdLst>
            <a:ahLst/>
            <a:cxnLst>
              <a:cxn ang="0">
                <a:pos x="0" y="T0"/>
              </a:cxn>
              <a:cxn ang="0">
                <a:pos x="0" y="T1"/>
              </a:cxn>
              <a:cxn ang="0">
                <a:pos x="0" y="T2"/>
              </a:cxn>
              <a:cxn ang="0">
                <a:pos x="0" y="T3"/>
              </a:cxn>
              <a:cxn ang="0">
                <a:pos x="0" y="T4"/>
              </a:cxn>
              <a:cxn ang="0">
                <a:pos x="0" y="T5"/>
              </a:cxn>
            </a:cxnLst>
            <a:rect l="0" t="0" r="r" b="b"/>
            <a:pathLst>
              <a:path h="4">
                <a:moveTo>
                  <a:pt x="0" y="4"/>
                </a:moveTo>
                <a:lnTo>
                  <a:pt x="0" y="4"/>
                </a:lnTo>
                <a:lnTo>
                  <a:pt x="0" y="0"/>
                </a:lnTo>
                <a:lnTo>
                  <a:pt x="0" y="0"/>
                </a:lnTo>
                <a:lnTo>
                  <a:pt x="0" y="4"/>
                </a:lnTo>
                <a:lnTo>
                  <a:pt x="0" y="4"/>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46">
            <a:extLst>
              <a:ext uri="{FF2B5EF4-FFF2-40B4-BE49-F238E27FC236}">
                <a16:creationId xmlns:a16="http://schemas.microsoft.com/office/drawing/2014/main" id="{2880258F-D4B2-6746-1931-733C83BA790F}"/>
              </a:ext>
            </a:extLst>
          </p:cNvPr>
          <p:cNvSpPr>
            <a:spLocks/>
          </p:cNvSpPr>
          <p:nvPr/>
        </p:nvSpPr>
        <p:spPr bwMode="auto">
          <a:xfrm>
            <a:off x="4202642" y="4786835"/>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Freeform 47">
            <a:extLst>
              <a:ext uri="{FF2B5EF4-FFF2-40B4-BE49-F238E27FC236}">
                <a16:creationId xmlns:a16="http://schemas.microsoft.com/office/drawing/2014/main" id="{7181939C-3A67-CDC0-575E-9FCB777FE1BD}"/>
              </a:ext>
            </a:extLst>
          </p:cNvPr>
          <p:cNvSpPr>
            <a:spLocks/>
          </p:cNvSpPr>
          <p:nvPr/>
        </p:nvSpPr>
        <p:spPr bwMode="auto">
          <a:xfrm>
            <a:off x="4783736" y="3138661"/>
            <a:ext cx="295037" cy="546148"/>
          </a:xfrm>
          <a:custGeom>
            <a:avLst/>
            <a:gdLst>
              <a:gd name="T0" fmla="*/ 11 w 230"/>
              <a:gd name="T1" fmla="*/ 21 h 449"/>
              <a:gd name="T2" fmla="*/ 11 w 230"/>
              <a:gd name="T3" fmla="*/ 45 h 449"/>
              <a:gd name="T4" fmla="*/ 11 w 230"/>
              <a:gd name="T5" fmla="*/ 51 h 449"/>
              <a:gd name="T6" fmla="*/ 14 w 230"/>
              <a:gd name="T7" fmla="*/ 79 h 449"/>
              <a:gd name="T8" fmla="*/ 14 w 230"/>
              <a:gd name="T9" fmla="*/ 85 h 449"/>
              <a:gd name="T10" fmla="*/ 17 w 230"/>
              <a:gd name="T11" fmla="*/ 127 h 449"/>
              <a:gd name="T12" fmla="*/ 20 w 230"/>
              <a:gd name="T13" fmla="*/ 191 h 449"/>
              <a:gd name="T14" fmla="*/ 20 w 230"/>
              <a:gd name="T15" fmla="*/ 200 h 449"/>
              <a:gd name="T16" fmla="*/ 22 w 230"/>
              <a:gd name="T17" fmla="*/ 215 h 449"/>
              <a:gd name="T18" fmla="*/ 22 w 230"/>
              <a:gd name="T19" fmla="*/ 240 h 449"/>
              <a:gd name="T20" fmla="*/ 22 w 230"/>
              <a:gd name="T21" fmla="*/ 255 h 449"/>
              <a:gd name="T22" fmla="*/ 25 w 230"/>
              <a:gd name="T23" fmla="*/ 267 h 449"/>
              <a:gd name="T24" fmla="*/ 25 w 230"/>
              <a:gd name="T25" fmla="*/ 273 h 449"/>
              <a:gd name="T26" fmla="*/ 25 w 230"/>
              <a:gd name="T27" fmla="*/ 279 h 449"/>
              <a:gd name="T28" fmla="*/ 25 w 230"/>
              <a:gd name="T29" fmla="*/ 285 h 449"/>
              <a:gd name="T30" fmla="*/ 28 w 230"/>
              <a:gd name="T31" fmla="*/ 316 h 449"/>
              <a:gd name="T32" fmla="*/ 31 w 230"/>
              <a:gd name="T33" fmla="*/ 349 h 449"/>
              <a:gd name="T34" fmla="*/ 25 w 230"/>
              <a:gd name="T35" fmla="*/ 395 h 449"/>
              <a:gd name="T36" fmla="*/ 8 w 230"/>
              <a:gd name="T37" fmla="*/ 431 h 449"/>
              <a:gd name="T38" fmla="*/ 3 w 230"/>
              <a:gd name="T39" fmla="*/ 449 h 449"/>
              <a:gd name="T40" fmla="*/ 14 w 230"/>
              <a:gd name="T41" fmla="*/ 428 h 449"/>
              <a:gd name="T42" fmla="*/ 31 w 230"/>
              <a:gd name="T43" fmla="*/ 425 h 449"/>
              <a:gd name="T44" fmla="*/ 42 w 230"/>
              <a:gd name="T45" fmla="*/ 422 h 449"/>
              <a:gd name="T46" fmla="*/ 73 w 230"/>
              <a:gd name="T47" fmla="*/ 428 h 449"/>
              <a:gd name="T48" fmla="*/ 92 w 230"/>
              <a:gd name="T49" fmla="*/ 422 h 449"/>
              <a:gd name="T50" fmla="*/ 104 w 230"/>
              <a:gd name="T51" fmla="*/ 425 h 449"/>
              <a:gd name="T52" fmla="*/ 115 w 230"/>
              <a:gd name="T53" fmla="*/ 407 h 449"/>
              <a:gd name="T54" fmla="*/ 137 w 230"/>
              <a:gd name="T55" fmla="*/ 398 h 449"/>
              <a:gd name="T56" fmla="*/ 148 w 230"/>
              <a:gd name="T57" fmla="*/ 401 h 449"/>
              <a:gd name="T58" fmla="*/ 165 w 230"/>
              <a:gd name="T59" fmla="*/ 398 h 449"/>
              <a:gd name="T60" fmla="*/ 174 w 230"/>
              <a:gd name="T61" fmla="*/ 392 h 449"/>
              <a:gd name="T62" fmla="*/ 185 w 230"/>
              <a:gd name="T63" fmla="*/ 367 h 449"/>
              <a:gd name="T64" fmla="*/ 204 w 230"/>
              <a:gd name="T65" fmla="*/ 316 h 449"/>
              <a:gd name="T66" fmla="*/ 224 w 230"/>
              <a:gd name="T67" fmla="*/ 303 h 449"/>
              <a:gd name="T68" fmla="*/ 230 w 230"/>
              <a:gd name="T69" fmla="*/ 300 h 449"/>
              <a:gd name="T70" fmla="*/ 230 w 230"/>
              <a:gd name="T71" fmla="*/ 297 h 449"/>
              <a:gd name="T72" fmla="*/ 230 w 230"/>
              <a:gd name="T73" fmla="*/ 291 h 449"/>
              <a:gd name="T74" fmla="*/ 230 w 230"/>
              <a:gd name="T75" fmla="*/ 288 h 449"/>
              <a:gd name="T76" fmla="*/ 230 w 230"/>
              <a:gd name="T77" fmla="*/ 282 h 449"/>
              <a:gd name="T78" fmla="*/ 216 w 230"/>
              <a:gd name="T79" fmla="*/ 94 h 449"/>
              <a:gd name="T80" fmla="*/ 213 w 230"/>
              <a:gd name="T81" fmla="*/ 79 h 449"/>
              <a:gd name="T82" fmla="*/ 213 w 230"/>
              <a:gd name="T83" fmla="*/ 70 h 449"/>
              <a:gd name="T84" fmla="*/ 204 w 230"/>
              <a:gd name="T85" fmla="*/ 27 h 449"/>
              <a:gd name="T86" fmla="*/ 204 w 230"/>
              <a:gd name="T87" fmla="*/ 27 h 449"/>
              <a:gd name="T88" fmla="*/ 204 w 230"/>
              <a:gd name="T89" fmla="*/ 21 h 449"/>
              <a:gd name="T90" fmla="*/ 202 w 230"/>
              <a:gd name="T91" fmla="*/ 12 h 449"/>
              <a:gd name="T92" fmla="*/ 202 w 230"/>
              <a:gd name="T93" fmla="*/ 9 h 449"/>
              <a:gd name="T94" fmla="*/ 202 w 230"/>
              <a:gd name="T95" fmla="*/ 6 h 449"/>
              <a:gd name="T96" fmla="*/ 199 w 230"/>
              <a:gd name="T97" fmla="*/ 0 h 449"/>
              <a:gd name="T98" fmla="*/ 53 w 230"/>
              <a:gd name="T99" fmla="*/ 6 h 449"/>
              <a:gd name="T100" fmla="*/ 22 w 230"/>
              <a:gd name="T101" fmla="*/ 18 h 449"/>
              <a:gd name="T102" fmla="*/ 11 w 230"/>
              <a:gd name="T103" fmla="*/ 18 h 449"/>
              <a:gd name="T104" fmla="*/ 11 w 230"/>
              <a:gd name="T105" fmla="*/ 18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0" h="449">
                <a:moveTo>
                  <a:pt x="11" y="18"/>
                </a:moveTo>
                <a:lnTo>
                  <a:pt x="11" y="21"/>
                </a:lnTo>
                <a:lnTo>
                  <a:pt x="11" y="21"/>
                </a:lnTo>
                <a:lnTo>
                  <a:pt x="11" y="27"/>
                </a:lnTo>
                <a:lnTo>
                  <a:pt x="11" y="45"/>
                </a:lnTo>
                <a:lnTo>
                  <a:pt x="11" y="45"/>
                </a:lnTo>
                <a:lnTo>
                  <a:pt x="11" y="51"/>
                </a:lnTo>
                <a:lnTo>
                  <a:pt x="11" y="51"/>
                </a:lnTo>
                <a:lnTo>
                  <a:pt x="11" y="51"/>
                </a:lnTo>
                <a:lnTo>
                  <a:pt x="14" y="60"/>
                </a:lnTo>
                <a:lnTo>
                  <a:pt x="14" y="60"/>
                </a:lnTo>
                <a:lnTo>
                  <a:pt x="14" y="79"/>
                </a:lnTo>
                <a:lnTo>
                  <a:pt x="14" y="79"/>
                </a:lnTo>
                <a:lnTo>
                  <a:pt x="14" y="85"/>
                </a:lnTo>
                <a:lnTo>
                  <a:pt x="14" y="85"/>
                </a:lnTo>
                <a:lnTo>
                  <a:pt x="14" y="85"/>
                </a:lnTo>
                <a:lnTo>
                  <a:pt x="17" y="127"/>
                </a:lnTo>
                <a:lnTo>
                  <a:pt x="17" y="127"/>
                </a:lnTo>
                <a:lnTo>
                  <a:pt x="17" y="139"/>
                </a:lnTo>
                <a:lnTo>
                  <a:pt x="17" y="139"/>
                </a:lnTo>
                <a:lnTo>
                  <a:pt x="20" y="191"/>
                </a:lnTo>
                <a:lnTo>
                  <a:pt x="20" y="191"/>
                </a:lnTo>
                <a:lnTo>
                  <a:pt x="20" y="191"/>
                </a:lnTo>
                <a:lnTo>
                  <a:pt x="20" y="200"/>
                </a:lnTo>
                <a:lnTo>
                  <a:pt x="20" y="200"/>
                </a:lnTo>
                <a:lnTo>
                  <a:pt x="20" y="200"/>
                </a:lnTo>
                <a:lnTo>
                  <a:pt x="22" y="215"/>
                </a:lnTo>
                <a:lnTo>
                  <a:pt x="22" y="228"/>
                </a:lnTo>
                <a:lnTo>
                  <a:pt x="22" y="240"/>
                </a:lnTo>
                <a:lnTo>
                  <a:pt x="22" y="240"/>
                </a:lnTo>
                <a:lnTo>
                  <a:pt x="22" y="255"/>
                </a:lnTo>
                <a:lnTo>
                  <a:pt x="22" y="255"/>
                </a:lnTo>
                <a:lnTo>
                  <a:pt x="22" y="255"/>
                </a:lnTo>
                <a:lnTo>
                  <a:pt x="22" y="264"/>
                </a:lnTo>
                <a:lnTo>
                  <a:pt x="22" y="264"/>
                </a:lnTo>
                <a:lnTo>
                  <a:pt x="25" y="267"/>
                </a:lnTo>
                <a:lnTo>
                  <a:pt x="25" y="267"/>
                </a:lnTo>
                <a:lnTo>
                  <a:pt x="25" y="273"/>
                </a:lnTo>
                <a:lnTo>
                  <a:pt x="25" y="273"/>
                </a:lnTo>
                <a:lnTo>
                  <a:pt x="25" y="276"/>
                </a:lnTo>
                <a:lnTo>
                  <a:pt x="25" y="276"/>
                </a:lnTo>
                <a:lnTo>
                  <a:pt x="25" y="279"/>
                </a:lnTo>
                <a:lnTo>
                  <a:pt x="25" y="279"/>
                </a:lnTo>
                <a:lnTo>
                  <a:pt x="25" y="285"/>
                </a:lnTo>
                <a:lnTo>
                  <a:pt x="25" y="285"/>
                </a:lnTo>
                <a:lnTo>
                  <a:pt x="25" y="288"/>
                </a:lnTo>
                <a:lnTo>
                  <a:pt x="25" y="288"/>
                </a:lnTo>
                <a:lnTo>
                  <a:pt x="28" y="316"/>
                </a:lnTo>
                <a:lnTo>
                  <a:pt x="28" y="316"/>
                </a:lnTo>
                <a:lnTo>
                  <a:pt x="31" y="331"/>
                </a:lnTo>
                <a:lnTo>
                  <a:pt x="31" y="349"/>
                </a:lnTo>
                <a:lnTo>
                  <a:pt x="31" y="349"/>
                </a:lnTo>
                <a:lnTo>
                  <a:pt x="31" y="370"/>
                </a:lnTo>
                <a:lnTo>
                  <a:pt x="25" y="395"/>
                </a:lnTo>
                <a:lnTo>
                  <a:pt x="17" y="416"/>
                </a:lnTo>
                <a:lnTo>
                  <a:pt x="8" y="431"/>
                </a:lnTo>
                <a:lnTo>
                  <a:pt x="8" y="431"/>
                </a:lnTo>
                <a:lnTo>
                  <a:pt x="3" y="440"/>
                </a:lnTo>
                <a:lnTo>
                  <a:pt x="0" y="449"/>
                </a:lnTo>
                <a:lnTo>
                  <a:pt x="3" y="449"/>
                </a:lnTo>
                <a:lnTo>
                  <a:pt x="11" y="431"/>
                </a:lnTo>
                <a:lnTo>
                  <a:pt x="11" y="431"/>
                </a:lnTo>
                <a:lnTo>
                  <a:pt x="14" y="428"/>
                </a:lnTo>
                <a:lnTo>
                  <a:pt x="17" y="428"/>
                </a:lnTo>
                <a:lnTo>
                  <a:pt x="17" y="428"/>
                </a:lnTo>
                <a:lnTo>
                  <a:pt x="31" y="425"/>
                </a:lnTo>
                <a:lnTo>
                  <a:pt x="31" y="425"/>
                </a:lnTo>
                <a:lnTo>
                  <a:pt x="36" y="422"/>
                </a:lnTo>
                <a:lnTo>
                  <a:pt x="42" y="422"/>
                </a:lnTo>
                <a:lnTo>
                  <a:pt x="56" y="428"/>
                </a:lnTo>
                <a:lnTo>
                  <a:pt x="73" y="428"/>
                </a:lnTo>
                <a:lnTo>
                  <a:pt x="73" y="428"/>
                </a:lnTo>
                <a:lnTo>
                  <a:pt x="81" y="422"/>
                </a:lnTo>
                <a:lnTo>
                  <a:pt x="92" y="422"/>
                </a:lnTo>
                <a:lnTo>
                  <a:pt x="92" y="422"/>
                </a:lnTo>
                <a:lnTo>
                  <a:pt x="101" y="422"/>
                </a:lnTo>
                <a:lnTo>
                  <a:pt x="104" y="425"/>
                </a:lnTo>
                <a:lnTo>
                  <a:pt x="104" y="425"/>
                </a:lnTo>
                <a:lnTo>
                  <a:pt x="115" y="416"/>
                </a:lnTo>
                <a:lnTo>
                  <a:pt x="115" y="416"/>
                </a:lnTo>
                <a:lnTo>
                  <a:pt x="115" y="407"/>
                </a:lnTo>
                <a:lnTo>
                  <a:pt x="120" y="404"/>
                </a:lnTo>
                <a:lnTo>
                  <a:pt x="129" y="398"/>
                </a:lnTo>
                <a:lnTo>
                  <a:pt x="137" y="398"/>
                </a:lnTo>
                <a:lnTo>
                  <a:pt x="137" y="398"/>
                </a:lnTo>
                <a:lnTo>
                  <a:pt x="143" y="398"/>
                </a:lnTo>
                <a:lnTo>
                  <a:pt x="148" y="401"/>
                </a:lnTo>
                <a:lnTo>
                  <a:pt x="154" y="407"/>
                </a:lnTo>
                <a:lnTo>
                  <a:pt x="154" y="407"/>
                </a:lnTo>
                <a:lnTo>
                  <a:pt x="165" y="398"/>
                </a:lnTo>
                <a:lnTo>
                  <a:pt x="165" y="398"/>
                </a:lnTo>
                <a:lnTo>
                  <a:pt x="174" y="392"/>
                </a:lnTo>
                <a:lnTo>
                  <a:pt x="174" y="392"/>
                </a:lnTo>
                <a:lnTo>
                  <a:pt x="182" y="382"/>
                </a:lnTo>
                <a:lnTo>
                  <a:pt x="182" y="382"/>
                </a:lnTo>
                <a:lnTo>
                  <a:pt x="185" y="367"/>
                </a:lnTo>
                <a:lnTo>
                  <a:pt x="199" y="328"/>
                </a:lnTo>
                <a:lnTo>
                  <a:pt x="199" y="328"/>
                </a:lnTo>
                <a:lnTo>
                  <a:pt x="204" y="316"/>
                </a:lnTo>
                <a:lnTo>
                  <a:pt x="210" y="310"/>
                </a:lnTo>
                <a:lnTo>
                  <a:pt x="218" y="306"/>
                </a:lnTo>
                <a:lnTo>
                  <a:pt x="224" y="303"/>
                </a:lnTo>
                <a:lnTo>
                  <a:pt x="224" y="303"/>
                </a:lnTo>
                <a:lnTo>
                  <a:pt x="230" y="300"/>
                </a:lnTo>
                <a:lnTo>
                  <a:pt x="230" y="300"/>
                </a:lnTo>
                <a:lnTo>
                  <a:pt x="230" y="297"/>
                </a:lnTo>
                <a:lnTo>
                  <a:pt x="230" y="297"/>
                </a:lnTo>
                <a:lnTo>
                  <a:pt x="230" y="297"/>
                </a:lnTo>
                <a:lnTo>
                  <a:pt x="230" y="297"/>
                </a:lnTo>
                <a:lnTo>
                  <a:pt x="230" y="291"/>
                </a:lnTo>
                <a:lnTo>
                  <a:pt x="230" y="291"/>
                </a:lnTo>
                <a:lnTo>
                  <a:pt x="230" y="288"/>
                </a:lnTo>
                <a:lnTo>
                  <a:pt x="230" y="288"/>
                </a:lnTo>
                <a:lnTo>
                  <a:pt x="230" y="288"/>
                </a:lnTo>
                <a:lnTo>
                  <a:pt x="230" y="288"/>
                </a:lnTo>
                <a:lnTo>
                  <a:pt x="230" y="282"/>
                </a:lnTo>
                <a:lnTo>
                  <a:pt x="230" y="282"/>
                </a:lnTo>
                <a:lnTo>
                  <a:pt x="224" y="197"/>
                </a:lnTo>
                <a:lnTo>
                  <a:pt x="216" y="94"/>
                </a:lnTo>
                <a:lnTo>
                  <a:pt x="216" y="94"/>
                </a:lnTo>
                <a:lnTo>
                  <a:pt x="213" y="82"/>
                </a:lnTo>
                <a:lnTo>
                  <a:pt x="213" y="82"/>
                </a:lnTo>
                <a:lnTo>
                  <a:pt x="213" y="79"/>
                </a:lnTo>
                <a:lnTo>
                  <a:pt x="213" y="79"/>
                </a:lnTo>
                <a:lnTo>
                  <a:pt x="213" y="70"/>
                </a:lnTo>
                <a:lnTo>
                  <a:pt x="213" y="70"/>
                </a:lnTo>
                <a:lnTo>
                  <a:pt x="207" y="33"/>
                </a:lnTo>
                <a:lnTo>
                  <a:pt x="207" y="33"/>
                </a:lnTo>
                <a:lnTo>
                  <a:pt x="204" y="27"/>
                </a:lnTo>
                <a:lnTo>
                  <a:pt x="204" y="27"/>
                </a:lnTo>
                <a:lnTo>
                  <a:pt x="204" y="27"/>
                </a:lnTo>
                <a:lnTo>
                  <a:pt x="204" y="27"/>
                </a:lnTo>
                <a:lnTo>
                  <a:pt x="204" y="21"/>
                </a:lnTo>
                <a:lnTo>
                  <a:pt x="204" y="21"/>
                </a:lnTo>
                <a:lnTo>
                  <a:pt x="204" y="21"/>
                </a:lnTo>
                <a:lnTo>
                  <a:pt x="204" y="21"/>
                </a:lnTo>
                <a:lnTo>
                  <a:pt x="202" y="12"/>
                </a:lnTo>
                <a:lnTo>
                  <a:pt x="202" y="12"/>
                </a:lnTo>
                <a:lnTo>
                  <a:pt x="202" y="12"/>
                </a:lnTo>
                <a:lnTo>
                  <a:pt x="202" y="12"/>
                </a:lnTo>
                <a:lnTo>
                  <a:pt x="202" y="9"/>
                </a:lnTo>
                <a:lnTo>
                  <a:pt x="202" y="9"/>
                </a:lnTo>
                <a:lnTo>
                  <a:pt x="202" y="6"/>
                </a:lnTo>
                <a:lnTo>
                  <a:pt x="202" y="6"/>
                </a:lnTo>
                <a:lnTo>
                  <a:pt x="202" y="6"/>
                </a:lnTo>
                <a:lnTo>
                  <a:pt x="202" y="6"/>
                </a:lnTo>
                <a:lnTo>
                  <a:pt x="199" y="0"/>
                </a:lnTo>
                <a:lnTo>
                  <a:pt x="53" y="6"/>
                </a:lnTo>
                <a:lnTo>
                  <a:pt x="53" y="6"/>
                </a:lnTo>
                <a:lnTo>
                  <a:pt x="53" y="6"/>
                </a:lnTo>
                <a:lnTo>
                  <a:pt x="45" y="15"/>
                </a:lnTo>
                <a:lnTo>
                  <a:pt x="34" y="18"/>
                </a:lnTo>
                <a:lnTo>
                  <a:pt x="22" y="18"/>
                </a:lnTo>
                <a:lnTo>
                  <a:pt x="11" y="15"/>
                </a:lnTo>
                <a:lnTo>
                  <a:pt x="11" y="15"/>
                </a:lnTo>
                <a:lnTo>
                  <a:pt x="11" y="18"/>
                </a:lnTo>
                <a:lnTo>
                  <a:pt x="11" y="18"/>
                </a:lnTo>
                <a:lnTo>
                  <a:pt x="11" y="18"/>
                </a:lnTo>
                <a:lnTo>
                  <a:pt x="11" y="18"/>
                </a:lnTo>
                <a:close/>
              </a:path>
            </a:pathLst>
          </a:custGeom>
          <a:solidFill>
            <a:srgbClr val="015873">
              <a:alpha val="74902"/>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 name="Freeform 48">
            <a:extLst>
              <a:ext uri="{FF2B5EF4-FFF2-40B4-BE49-F238E27FC236}">
                <a16:creationId xmlns:a16="http://schemas.microsoft.com/office/drawing/2014/main" id="{FC75890E-3933-FC04-EC16-772C8B959D64}"/>
              </a:ext>
            </a:extLst>
          </p:cNvPr>
          <p:cNvSpPr>
            <a:spLocks/>
          </p:cNvSpPr>
          <p:nvPr/>
        </p:nvSpPr>
        <p:spPr bwMode="auto">
          <a:xfrm>
            <a:off x="4809392" y="3370987"/>
            <a:ext cx="0" cy="10948"/>
          </a:xfrm>
          <a:custGeom>
            <a:avLst/>
            <a:gdLst>
              <a:gd name="T0" fmla="*/ 9 h 9"/>
              <a:gd name="T1" fmla="*/ 0 h 9"/>
              <a:gd name="T2" fmla="*/ 0 h 9"/>
              <a:gd name="T3" fmla="*/ 9 h 9"/>
              <a:gd name="T4" fmla="*/ 9 h 9"/>
              <a:gd name="T5" fmla="*/ 9 h 9"/>
              <a:gd name="T6" fmla="*/ 9 h 9"/>
            </a:gdLst>
            <a:ahLst/>
            <a:cxnLst>
              <a:cxn ang="0">
                <a:pos x="0" y="T0"/>
              </a:cxn>
              <a:cxn ang="0">
                <a:pos x="0" y="T1"/>
              </a:cxn>
              <a:cxn ang="0">
                <a:pos x="0" y="T2"/>
              </a:cxn>
              <a:cxn ang="0">
                <a:pos x="0" y="T3"/>
              </a:cxn>
              <a:cxn ang="0">
                <a:pos x="0" y="T4"/>
              </a:cxn>
              <a:cxn ang="0">
                <a:pos x="0" y="T5"/>
              </a:cxn>
              <a:cxn ang="0">
                <a:pos x="0" y="T6"/>
              </a:cxn>
            </a:cxnLst>
            <a:rect l="0" t="0" r="r" b="b"/>
            <a:pathLst>
              <a:path h="9">
                <a:moveTo>
                  <a:pt x="0" y="9"/>
                </a:moveTo>
                <a:lnTo>
                  <a:pt x="0" y="0"/>
                </a:lnTo>
                <a:lnTo>
                  <a:pt x="0" y="0"/>
                </a:lnTo>
                <a:lnTo>
                  <a:pt x="0" y="9"/>
                </a:lnTo>
                <a:lnTo>
                  <a:pt x="0" y="9"/>
                </a:lnTo>
                <a:lnTo>
                  <a:pt x="0" y="9"/>
                </a:lnTo>
                <a:lnTo>
                  <a:pt x="0" y="9"/>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49">
            <a:extLst>
              <a:ext uri="{FF2B5EF4-FFF2-40B4-BE49-F238E27FC236}">
                <a16:creationId xmlns:a16="http://schemas.microsoft.com/office/drawing/2014/main" id="{3C3F6CFD-E1A4-4AD9-914B-DEC7AA0C5B38}"/>
              </a:ext>
            </a:extLst>
          </p:cNvPr>
          <p:cNvSpPr>
            <a:spLocks/>
          </p:cNvSpPr>
          <p:nvPr/>
        </p:nvSpPr>
        <p:spPr bwMode="auto">
          <a:xfrm>
            <a:off x="4811957" y="3430589"/>
            <a:ext cx="0" cy="18246"/>
          </a:xfrm>
          <a:custGeom>
            <a:avLst/>
            <a:gdLst>
              <a:gd name="T0" fmla="*/ 0 h 15"/>
              <a:gd name="T1" fmla="*/ 15 h 15"/>
              <a:gd name="T2" fmla="*/ 15 h 15"/>
              <a:gd name="T3" fmla="*/ 15 h 15"/>
              <a:gd name="T4" fmla="*/ 15 h 15"/>
              <a:gd name="T5" fmla="*/ 0 h 15"/>
              <a:gd name="T6" fmla="*/ 0 h 15"/>
              <a:gd name="T7" fmla="*/ 0 h 15"/>
              <a:gd name="T8" fmla="*/ 0 h 15"/>
              <a:gd name="T9" fmla="*/ 0 h 15"/>
              <a:gd name="T10" fmla="*/ 0 h 15"/>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15">
                <a:moveTo>
                  <a:pt x="0" y="0"/>
                </a:moveTo>
                <a:lnTo>
                  <a:pt x="0" y="15"/>
                </a:lnTo>
                <a:lnTo>
                  <a:pt x="0" y="15"/>
                </a:lnTo>
                <a:lnTo>
                  <a:pt x="0" y="15"/>
                </a:lnTo>
                <a:lnTo>
                  <a:pt x="0" y="15"/>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50">
            <a:extLst>
              <a:ext uri="{FF2B5EF4-FFF2-40B4-BE49-F238E27FC236}">
                <a16:creationId xmlns:a16="http://schemas.microsoft.com/office/drawing/2014/main" id="{0156CD9F-BCA2-E770-6AC3-781DE86F9FB4}"/>
              </a:ext>
            </a:extLst>
          </p:cNvPr>
          <p:cNvSpPr>
            <a:spLocks/>
          </p:cNvSpPr>
          <p:nvPr/>
        </p:nvSpPr>
        <p:spPr bwMode="auto">
          <a:xfrm>
            <a:off x="4815805" y="3470729"/>
            <a:ext cx="0" cy="3649"/>
          </a:xfrm>
          <a:custGeom>
            <a:avLst/>
            <a:gdLst>
              <a:gd name="T0" fmla="*/ 3 h 3"/>
              <a:gd name="T1" fmla="*/ 3 h 3"/>
              <a:gd name="T2" fmla="*/ 3 h 3"/>
              <a:gd name="T3" fmla="*/ 0 h 3"/>
              <a:gd name="T4" fmla="*/ 0 h 3"/>
              <a:gd name="T5" fmla="*/ 0 h 3"/>
              <a:gd name="T6" fmla="*/ 0 h 3"/>
              <a:gd name="T7" fmla="*/ 3 h 3"/>
              <a:gd name="T8"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3">
                <a:moveTo>
                  <a:pt x="0" y="3"/>
                </a:moveTo>
                <a:lnTo>
                  <a:pt x="0" y="3"/>
                </a:lnTo>
                <a:lnTo>
                  <a:pt x="0" y="3"/>
                </a:lnTo>
                <a:lnTo>
                  <a:pt x="0" y="0"/>
                </a:lnTo>
                <a:lnTo>
                  <a:pt x="0" y="0"/>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Freeform 51">
            <a:extLst>
              <a:ext uri="{FF2B5EF4-FFF2-40B4-BE49-F238E27FC236}">
                <a16:creationId xmlns:a16="http://schemas.microsoft.com/office/drawing/2014/main" id="{F9858681-DAFA-7DFF-2528-673546EB184B}"/>
              </a:ext>
            </a:extLst>
          </p:cNvPr>
          <p:cNvSpPr>
            <a:spLocks/>
          </p:cNvSpPr>
          <p:nvPr/>
        </p:nvSpPr>
        <p:spPr bwMode="auto">
          <a:xfrm>
            <a:off x="4801695" y="3211643"/>
            <a:ext cx="0" cy="23111"/>
          </a:xfrm>
          <a:custGeom>
            <a:avLst/>
            <a:gdLst>
              <a:gd name="T0" fmla="*/ 19 h 19"/>
              <a:gd name="T1" fmla="*/ 19 h 19"/>
              <a:gd name="T2" fmla="*/ 0 h 19"/>
              <a:gd name="T3" fmla="*/ 0 h 19"/>
              <a:gd name="T4" fmla="*/ 0 h 19"/>
              <a:gd name="T5" fmla="*/ 19 h 19"/>
            </a:gdLst>
            <a:ahLst/>
            <a:cxnLst>
              <a:cxn ang="0">
                <a:pos x="0" y="T0"/>
              </a:cxn>
              <a:cxn ang="0">
                <a:pos x="0" y="T1"/>
              </a:cxn>
              <a:cxn ang="0">
                <a:pos x="0" y="T2"/>
              </a:cxn>
              <a:cxn ang="0">
                <a:pos x="0" y="T3"/>
              </a:cxn>
              <a:cxn ang="0">
                <a:pos x="0" y="T4"/>
              </a:cxn>
              <a:cxn ang="0">
                <a:pos x="0" y="T5"/>
              </a:cxn>
            </a:cxnLst>
            <a:rect l="0" t="0" r="r" b="b"/>
            <a:pathLst>
              <a:path h="19">
                <a:moveTo>
                  <a:pt x="0" y="19"/>
                </a:moveTo>
                <a:lnTo>
                  <a:pt x="0" y="19"/>
                </a:lnTo>
                <a:lnTo>
                  <a:pt x="0" y="0"/>
                </a:lnTo>
                <a:lnTo>
                  <a:pt x="0" y="0"/>
                </a:lnTo>
                <a:lnTo>
                  <a:pt x="0" y="0"/>
                </a:lnTo>
                <a:lnTo>
                  <a:pt x="0" y="19"/>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52">
            <a:extLst>
              <a:ext uri="{FF2B5EF4-FFF2-40B4-BE49-F238E27FC236}">
                <a16:creationId xmlns:a16="http://schemas.microsoft.com/office/drawing/2014/main" id="{3E6BF1BA-BF48-516D-DDBF-0484482090C1}"/>
              </a:ext>
            </a:extLst>
          </p:cNvPr>
          <p:cNvSpPr>
            <a:spLocks/>
          </p:cNvSpPr>
          <p:nvPr/>
        </p:nvSpPr>
        <p:spPr bwMode="auto">
          <a:xfrm>
            <a:off x="4797846" y="3164205"/>
            <a:ext cx="0" cy="7298"/>
          </a:xfrm>
          <a:custGeom>
            <a:avLst/>
            <a:gdLst>
              <a:gd name="T0" fmla="*/ 6 h 6"/>
              <a:gd name="T1" fmla="*/ 6 h 6"/>
              <a:gd name="T2" fmla="*/ 6 h 6"/>
              <a:gd name="T3" fmla="*/ 0 h 6"/>
              <a:gd name="T4" fmla="*/ 0 h 6"/>
              <a:gd name="T5" fmla="*/ 0 h 6"/>
              <a:gd name="T6" fmla="*/ 6 h 6"/>
            </a:gdLst>
            <a:ahLst/>
            <a:cxnLst>
              <a:cxn ang="0">
                <a:pos x="0" y="T0"/>
              </a:cxn>
              <a:cxn ang="0">
                <a:pos x="0" y="T1"/>
              </a:cxn>
              <a:cxn ang="0">
                <a:pos x="0" y="T2"/>
              </a:cxn>
              <a:cxn ang="0">
                <a:pos x="0" y="T3"/>
              </a:cxn>
              <a:cxn ang="0">
                <a:pos x="0" y="T4"/>
              </a:cxn>
              <a:cxn ang="0">
                <a:pos x="0" y="T5"/>
              </a:cxn>
              <a:cxn ang="0">
                <a:pos x="0" y="T6"/>
              </a:cxn>
            </a:cxnLst>
            <a:rect l="0" t="0" r="r" b="b"/>
            <a:pathLst>
              <a:path h="6">
                <a:moveTo>
                  <a:pt x="0" y="6"/>
                </a:moveTo>
                <a:lnTo>
                  <a:pt x="0" y="6"/>
                </a:lnTo>
                <a:lnTo>
                  <a:pt x="0" y="6"/>
                </a:lnTo>
                <a:lnTo>
                  <a:pt x="0" y="0"/>
                </a:lnTo>
                <a:lnTo>
                  <a:pt x="0" y="0"/>
                </a:lnTo>
                <a:lnTo>
                  <a:pt x="0" y="0"/>
                </a:lnTo>
                <a:lnTo>
                  <a:pt x="0" y="6"/>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53">
            <a:extLst>
              <a:ext uri="{FF2B5EF4-FFF2-40B4-BE49-F238E27FC236}">
                <a16:creationId xmlns:a16="http://schemas.microsoft.com/office/drawing/2014/main" id="{C1A6B32A-604E-BB20-596C-181B73550D4D}"/>
              </a:ext>
            </a:extLst>
          </p:cNvPr>
          <p:cNvSpPr>
            <a:spLocks/>
          </p:cNvSpPr>
          <p:nvPr/>
        </p:nvSpPr>
        <p:spPr bwMode="auto">
          <a:xfrm>
            <a:off x="4797846" y="3193398"/>
            <a:ext cx="0" cy="7298"/>
          </a:xfrm>
          <a:custGeom>
            <a:avLst/>
            <a:gdLst>
              <a:gd name="T0" fmla="*/ 6 h 6"/>
              <a:gd name="T1" fmla="*/ 6 h 6"/>
              <a:gd name="T2" fmla="*/ 6 h 6"/>
              <a:gd name="T3" fmla="*/ 6 h 6"/>
              <a:gd name="T4" fmla="*/ 0 h 6"/>
              <a:gd name="T5" fmla="*/ 0 h 6"/>
              <a:gd name="T6" fmla="*/ 0 h 6"/>
              <a:gd name="T7" fmla="*/ 6 h 6"/>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6">
                <a:moveTo>
                  <a:pt x="0" y="6"/>
                </a:moveTo>
                <a:lnTo>
                  <a:pt x="0" y="6"/>
                </a:lnTo>
                <a:lnTo>
                  <a:pt x="0" y="6"/>
                </a:lnTo>
                <a:lnTo>
                  <a:pt x="0" y="6"/>
                </a:lnTo>
                <a:lnTo>
                  <a:pt x="0" y="0"/>
                </a:lnTo>
                <a:lnTo>
                  <a:pt x="0" y="0"/>
                </a:lnTo>
                <a:lnTo>
                  <a:pt x="0" y="0"/>
                </a:lnTo>
                <a:lnTo>
                  <a:pt x="0" y="6"/>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54">
            <a:extLst>
              <a:ext uri="{FF2B5EF4-FFF2-40B4-BE49-F238E27FC236}">
                <a16:creationId xmlns:a16="http://schemas.microsoft.com/office/drawing/2014/main" id="{4180FB23-CF83-DC11-1B74-9474CAB6F44F}"/>
              </a:ext>
            </a:extLst>
          </p:cNvPr>
          <p:cNvSpPr>
            <a:spLocks/>
          </p:cNvSpPr>
          <p:nvPr/>
        </p:nvSpPr>
        <p:spPr bwMode="auto">
          <a:xfrm>
            <a:off x="4815805" y="3478027"/>
            <a:ext cx="0" cy="7298"/>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lnTo>
                  <a:pt x="0" y="0"/>
                </a:lnTo>
                <a:lnTo>
                  <a:pt x="0" y="6"/>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55">
            <a:extLst>
              <a:ext uri="{FF2B5EF4-FFF2-40B4-BE49-F238E27FC236}">
                <a16:creationId xmlns:a16="http://schemas.microsoft.com/office/drawing/2014/main" id="{A1DF287C-58AE-0EFE-3C8A-9FE66CD18D41}"/>
              </a:ext>
            </a:extLst>
          </p:cNvPr>
          <p:cNvSpPr>
            <a:spLocks/>
          </p:cNvSpPr>
          <p:nvPr/>
        </p:nvSpPr>
        <p:spPr bwMode="auto">
          <a:xfrm>
            <a:off x="4801695" y="3242053"/>
            <a:ext cx="3849" cy="51087"/>
          </a:xfrm>
          <a:custGeom>
            <a:avLst/>
            <a:gdLst>
              <a:gd name="T0" fmla="*/ 3 w 3"/>
              <a:gd name="T1" fmla="*/ 42 h 42"/>
              <a:gd name="T2" fmla="*/ 3 w 3"/>
              <a:gd name="T3" fmla="*/ 42 h 42"/>
              <a:gd name="T4" fmla="*/ 0 w 3"/>
              <a:gd name="T5" fmla="*/ 0 h 42"/>
              <a:gd name="T6" fmla="*/ 0 w 3"/>
              <a:gd name="T7" fmla="*/ 0 h 42"/>
              <a:gd name="T8" fmla="*/ 0 w 3"/>
              <a:gd name="T9" fmla="*/ 0 h 42"/>
              <a:gd name="T10" fmla="*/ 0 w 3"/>
              <a:gd name="T11" fmla="*/ 0 h 42"/>
              <a:gd name="T12" fmla="*/ 3 w 3"/>
              <a:gd name="T13" fmla="*/ 42 h 42"/>
              <a:gd name="T14" fmla="*/ 3 w 3"/>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2">
                <a:moveTo>
                  <a:pt x="3" y="42"/>
                </a:moveTo>
                <a:lnTo>
                  <a:pt x="3" y="42"/>
                </a:lnTo>
                <a:lnTo>
                  <a:pt x="0" y="0"/>
                </a:lnTo>
                <a:lnTo>
                  <a:pt x="0" y="0"/>
                </a:lnTo>
                <a:lnTo>
                  <a:pt x="0" y="0"/>
                </a:lnTo>
                <a:lnTo>
                  <a:pt x="0" y="0"/>
                </a:lnTo>
                <a:lnTo>
                  <a:pt x="3" y="42"/>
                </a:lnTo>
                <a:lnTo>
                  <a:pt x="3" y="42"/>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56">
            <a:extLst>
              <a:ext uri="{FF2B5EF4-FFF2-40B4-BE49-F238E27FC236}">
                <a16:creationId xmlns:a16="http://schemas.microsoft.com/office/drawing/2014/main" id="{A435708E-F324-4B19-8F3F-B0AC3CC00EF6}"/>
              </a:ext>
            </a:extLst>
          </p:cNvPr>
          <p:cNvSpPr>
            <a:spLocks/>
          </p:cNvSpPr>
          <p:nvPr/>
        </p:nvSpPr>
        <p:spPr bwMode="auto">
          <a:xfrm>
            <a:off x="5078773" y="34889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57">
            <a:extLst>
              <a:ext uri="{FF2B5EF4-FFF2-40B4-BE49-F238E27FC236}">
                <a16:creationId xmlns:a16="http://schemas.microsoft.com/office/drawing/2014/main" id="{4ABDB033-9C03-F421-4319-765F2C9B555F}"/>
              </a:ext>
            </a:extLst>
          </p:cNvPr>
          <p:cNvSpPr>
            <a:spLocks/>
          </p:cNvSpPr>
          <p:nvPr/>
        </p:nvSpPr>
        <p:spPr bwMode="auto">
          <a:xfrm>
            <a:off x="4811957" y="3459781"/>
            <a:ext cx="3849" cy="3649"/>
          </a:xfrm>
          <a:custGeom>
            <a:avLst/>
            <a:gdLst>
              <a:gd name="T0" fmla="*/ 0 w 3"/>
              <a:gd name="T1" fmla="*/ 0 h 3"/>
              <a:gd name="T2" fmla="*/ 0 w 3"/>
              <a:gd name="T3" fmla="*/ 3 h 3"/>
              <a:gd name="T4" fmla="*/ 0 w 3"/>
              <a:gd name="T5" fmla="*/ 3 h 3"/>
              <a:gd name="T6" fmla="*/ 3 w 3"/>
              <a:gd name="T7" fmla="*/ 3 h 3"/>
              <a:gd name="T8" fmla="*/ 3 w 3"/>
              <a:gd name="T9" fmla="*/ 3 h 3"/>
              <a:gd name="T10" fmla="*/ 3 w 3"/>
              <a:gd name="T11" fmla="*/ 3 h 3"/>
              <a:gd name="T12" fmla="*/ 0 w 3"/>
              <a:gd name="T13" fmla="*/ 0 h 3"/>
              <a:gd name="T14" fmla="*/ 0 w 3"/>
              <a:gd name="T15" fmla="*/ 0 h 3"/>
              <a:gd name="T16" fmla="*/ 0 w 3"/>
              <a:gd name="T17" fmla="*/ 0 h 3"/>
              <a:gd name="T18" fmla="*/ 0 w 3"/>
              <a:gd name="T19" fmla="*/ 0 h 3"/>
              <a:gd name="T20" fmla="*/ 0 w 3"/>
              <a:gd name="T21" fmla="*/ 0 h 3"/>
              <a:gd name="T22" fmla="*/ 0 w 3"/>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3">
                <a:moveTo>
                  <a:pt x="0" y="0"/>
                </a:moveTo>
                <a:lnTo>
                  <a:pt x="0" y="3"/>
                </a:lnTo>
                <a:lnTo>
                  <a:pt x="0" y="3"/>
                </a:lnTo>
                <a:lnTo>
                  <a:pt x="3" y="3"/>
                </a:lnTo>
                <a:lnTo>
                  <a:pt x="3" y="3"/>
                </a:lnTo>
                <a:lnTo>
                  <a:pt x="3" y="3"/>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58">
            <a:extLst>
              <a:ext uri="{FF2B5EF4-FFF2-40B4-BE49-F238E27FC236}">
                <a16:creationId xmlns:a16="http://schemas.microsoft.com/office/drawing/2014/main" id="{473AFA96-FEF8-7DD9-D8DC-FEA50C0A6C8A}"/>
              </a:ext>
            </a:extLst>
          </p:cNvPr>
          <p:cNvSpPr>
            <a:spLocks/>
          </p:cNvSpPr>
          <p:nvPr/>
        </p:nvSpPr>
        <p:spPr bwMode="auto">
          <a:xfrm>
            <a:off x="4811957" y="3400180"/>
            <a:ext cx="0" cy="15813"/>
          </a:xfrm>
          <a:custGeom>
            <a:avLst/>
            <a:gdLst>
              <a:gd name="T0" fmla="*/ 3 h 13"/>
              <a:gd name="T1" fmla="*/ 9 h 13"/>
              <a:gd name="T2" fmla="*/ 9 h 13"/>
              <a:gd name="T3" fmla="*/ 13 h 13"/>
              <a:gd name="T4" fmla="*/ 0 h 13"/>
              <a:gd name="T5" fmla="*/ 0 h 13"/>
              <a:gd name="T6" fmla="*/ 0 h 13"/>
              <a:gd name="T7" fmla="*/ 0 h 13"/>
              <a:gd name="T8" fmla="*/ 3 h 13"/>
              <a:gd name="T9" fmla="*/ 3 h 1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3">
                <a:moveTo>
                  <a:pt x="0" y="3"/>
                </a:moveTo>
                <a:lnTo>
                  <a:pt x="0" y="9"/>
                </a:lnTo>
                <a:lnTo>
                  <a:pt x="0" y="9"/>
                </a:lnTo>
                <a:lnTo>
                  <a:pt x="0" y="13"/>
                </a:lnTo>
                <a:lnTo>
                  <a:pt x="0" y="0"/>
                </a:lnTo>
                <a:lnTo>
                  <a:pt x="0" y="0"/>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59">
            <a:extLst>
              <a:ext uri="{FF2B5EF4-FFF2-40B4-BE49-F238E27FC236}">
                <a16:creationId xmlns:a16="http://schemas.microsoft.com/office/drawing/2014/main" id="{E0521751-55FD-330A-B8E5-DB993A54791E}"/>
              </a:ext>
            </a:extLst>
          </p:cNvPr>
          <p:cNvSpPr>
            <a:spLocks/>
          </p:cNvSpPr>
          <p:nvPr/>
        </p:nvSpPr>
        <p:spPr bwMode="auto">
          <a:xfrm>
            <a:off x="4414299" y="3068112"/>
            <a:ext cx="395093" cy="716439"/>
          </a:xfrm>
          <a:custGeom>
            <a:avLst/>
            <a:gdLst>
              <a:gd name="T0" fmla="*/ 92 w 308"/>
              <a:gd name="T1" fmla="*/ 45 h 589"/>
              <a:gd name="T2" fmla="*/ 95 w 308"/>
              <a:gd name="T3" fmla="*/ 88 h 589"/>
              <a:gd name="T4" fmla="*/ 81 w 308"/>
              <a:gd name="T5" fmla="*/ 106 h 589"/>
              <a:gd name="T6" fmla="*/ 64 w 308"/>
              <a:gd name="T7" fmla="*/ 124 h 589"/>
              <a:gd name="T8" fmla="*/ 50 w 308"/>
              <a:gd name="T9" fmla="*/ 137 h 589"/>
              <a:gd name="T10" fmla="*/ 36 w 308"/>
              <a:gd name="T11" fmla="*/ 143 h 589"/>
              <a:gd name="T12" fmla="*/ 36 w 308"/>
              <a:gd name="T13" fmla="*/ 149 h 589"/>
              <a:gd name="T14" fmla="*/ 39 w 308"/>
              <a:gd name="T15" fmla="*/ 179 h 589"/>
              <a:gd name="T16" fmla="*/ 33 w 308"/>
              <a:gd name="T17" fmla="*/ 194 h 589"/>
              <a:gd name="T18" fmla="*/ 19 w 308"/>
              <a:gd name="T19" fmla="*/ 210 h 589"/>
              <a:gd name="T20" fmla="*/ 14 w 308"/>
              <a:gd name="T21" fmla="*/ 225 h 589"/>
              <a:gd name="T22" fmla="*/ 14 w 308"/>
              <a:gd name="T23" fmla="*/ 237 h 589"/>
              <a:gd name="T24" fmla="*/ 14 w 308"/>
              <a:gd name="T25" fmla="*/ 237 h 589"/>
              <a:gd name="T26" fmla="*/ 14 w 308"/>
              <a:gd name="T27" fmla="*/ 240 h 589"/>
              <a:gd name="T28" fmla="*/ 14 w 308"/>
              <a:gd name="T29" fmla="*/ 243 h 589"/>
              <a:gd name="T30" fmla="*/ 14 w 308"/>
              <a:gd name="T31" fmla="*/ 243 h 589"/>
              <a:gd name="T32" fmla="*/ 11 w 308"/>
              <a:gd name="T33" fmla="*/ 246 h 589"/>
              <a:gd name="T34" fmla="*/ 11 w 308"/>
              <a:gd name="T35" fmla="*/ 249 h 589"/>
              <a:gd name="T36" fmla="*/ 11 w 308"/>
              <a:gd name="T37" fmla="*/ 252 h 589"/>
              <a:gd name="T38" fmla="*/ 8 w 308"/>
              <a:gd name="T39" fmla="*/ 252 h 589"/>
              <a:gd name="T40" fmla="*/ 8 w 308"/>
              <a:gd name="T41" fmla="*/ 255 h 589"/>
              <a:gd name="T42" fmla="*/ 5 w 308"/>
              <a:gd name="T43" fmla="*/ 258 h 589"/>
              <a:gd name="T44" fmla="*/ 5 w 308"/>
              <a:gd name="T45" fmla="*/ 258 h 589"/>
              <a:gd name="T46" fmla="*/ 3 w 308"/>
              <a:gd name="T47" fmla="*/ 261 h 589"/>
              <a:gd name="T48" fmla="*/ 3 w 308"/>
              <a:gd name="T49" fmla="*/ 261 h 589"/>
              <a:gd name="T50" fmla="*/ 0 w 308"/>
              <a:gd name="T51" fmla="*/ 301 h 589"/>
              <a:gd name="T52" fmla="*/ 3 w 308"/>
              <a:gd name="T53" fmla="*/ 313 h 589"/>
              <a:gd name="T54" fmla="*/ 31 w 308"/>
              <a:gd name="T55" fmla="*/ 331 h 589"/>
              <a:gd name="T56" fmla="*/ 59 w 308"/>
              <a:gd name="T57" fmla="*/ 349 h 589"/>
              <a:gd name="T58" fmla="*/ 87 w 308"/>
              <a:gd name="T59" fmla="*/ 374 h 589"/>
              <a:gd name="T60" fmla="*/ 98 w 308"/>
              <a:gd name="T61" fmla="*/ 368 h 589"/>
              <a:gd name="T62" fmla="*/ 106 w 308"/>
              <a:gd name="T63" fmla="*/ 374 h 589"/>
              <a:gd name="T64" fmla="*/ 106 w 308"/>
              <a:gd name="T65" fmla="*/ 407 h 589"/>
              <a:gd name="T66" fmla="*/ 106 w 308"/>
              <a:gd name="T67" fmla="*/ 443 h 589"/>
              <a:gd name="T68" fmla="*/ 106 w 308"/>
              <a:gd name="T69" fmla="*/ 462 h 589"/>
              <a:gd name="T70" fmla="*/ 129 w 308"/>
              <a:gd name="T71" fmla="*/ 492 h 589"/>
              <a:gd name="T72" fmla="*/ 154 w 308"/>
              <a:gd name="T73" fmla="*/ 504 h 589"/>
              <a:gd name="T74" fmla="*/ 162 w 308"/>
              <a:gd name="T75" fmla="*/ 522 h 589"/>
              <a:gd name="T76" fmla="*/ 168 w 308"/>
              <a:gd name="T77" fmla="*/ 529 h 589"/>
              <a:gd name="T78" fmla="*/ 187 w 308"/>
              <a:gd name="T79" fmla="*/ 547 h 589"/>
              <a:gd name="T80" fmla="*/ 187 w 308"/>
              <a:gd name="T81" fmla="*/ 583 h 589"/>
              <a:gd name="T82" fmla="*/ 190 w 308"/>
              <a:gd name="T83" fmla="*/ 583 h 589"/>
              <a:gd name="T84" fmla="*/ 193 w 308"/>
              <a:gd name="T85" fmla="*/ 586 h 589"/>
              <a:gd name="T86" fmla="*/ 196 w 308"/>
              <a:gd name="T87" fmla="*/ 589 h 589"/>
              <a:gd name="T88" fmla="*/ 210 w 308"/>
              <a:gd name="T89" fmla="*/ 577 h 589"/>
              <a:gd name="T90" fmla="*/ 252 w 308"/>
              <a:gd name="T91" fmla="*/ 565 h 589"/>
              <a:gd name="T92" fmla="*/ 266 w 308"/>
              <a:gd name="T93" fmla="*/ 550 h 589"/>
              <a:gd name="T94" fmla="*/ 274 w 308"/>
              <a:gd name="T95" fmla="*/ 532 h 589"/>
              <a:gd name="T96" fmla="*/ 288 w 308"/>
              <a:gd name="T97" fmla="*/ 483 h 589"/>
              <a:gd name="T98" fmla="*/ 308 w 308"/>
              <a:gd name="T99" fmla="*/ 425 h 589"/>
              <a:gd name="T100" fmla="*/ 305 w 308"/>
              <a:gd name="T101" fmla="*/ 374 h 589"/>
              <a:gd name="T102" fmla="*/ 302 w 308"/>
              <a:gd name="T103" fmla="*/ 346 h 589"/>
              <a:gd name="T104" fmla="*/ 299 w 308"/>
              <a:gd name="T105" fmla="*/ 313 h 589"/>
              <a:gd name="T106" fmla="*/ 296 w 308"/>
              <a:gd name="T107" fmla="*/ 225 h 589"/>
              <a:gd name="T108" fmla="*/ 294 w 308"/>
              <a:gd name="T109" fmla="*/ 197 h 589"/>
              <a:gd name="T110" fmla="*/ 280 w 308"/>
              <a:gd name="T111" fmla="*/ 55 h 589"/>
              <a:gd name="T112" fmla="*/ 268 w 308"/>
              <a:gd name="T113" fmla="*/ 27 h 589"/>
              <a:gd name="T114" fmla="*/ 257 w 308"/>
              <a:gd name="T115" fmla="*/ 12 h 589"/>
              <a:gd name="T116" fmla="*/ 50 w 308"/>
              <a:gd name="T117" fmla="*/ 0 h 589"/>
              <a:gd name="T118" fmla="*/ 81 w 308"/>
              <a:gd name="T119" fmla="*/ 3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8" h="589">
                <a:moveTo>
                  <a:pt x="81" y="30"/>
                </a:moveTo>
                <a:lnTo>
                  <a:pt x="81" y="30"/>
                </a:lnTo>
                <a:lnTo>
                  <a:pt x="87" y="36"/>
                </a:lnTo>
                <a:lnTo>
                  <a:pt x="92" y="45"/>
                </a:lnTo>
                <a:lnTo>
                  <a:pt x="95" y="58"/>
                </a:lnTo>
                <a:lnTo>
                  <a:pt x="95" y="58"/>
                </a:lnTo>
                <a:lnTo>
                  <a:pt x="95" y="58"/>
                </a:lnTo>
                <a:lnTo>
                  <a:pt x="95" y="88"/>
                </a:lnTo>
                <a:lnTo>
                  <a:pt x="95" y="88"/>
                </a:lnTo>
                <a:lnTo>
                  <a:pt x="92" y="94"/>
                </a:lnTo>
                <a:lnTo>
                  <a:pt x="89" y="97"/>
                </a:lnTo>
                <a:lnTo>
                  <a:pt x="81" y="106"/>
                </a:lnTo>
                <a:lnTo>
                  <a:pt x="81" y="106"/>
                </a:lnTo>
                <a:lnTo>
                  <a:pt x="75" y="112"/>
                </a:lnTo>
                <a:lnTo>
                  <a:pt x="75" y="112"/>
                </a:lnTo>
                <a:lnTo>
                  <a:pt x="64" y="124"/>
                </a:lnTo>
                <a:lnTo>
                  <a:pt x="64" y="124"/>
                </a:lnTo>
                <a:lnTo>
                  <a:pt x="53" y="134"/>
                </a:lnTo>
                <a:lnTo>
                  <a:pt x="53" y="134"/>
                </a:lnTo>
                <a:lnTo>
                  <a:pt x="50" y="137"/>
                </a:lnTo>
                <a:lnTo>
                  <a:pt x="45" y="140"/>
                </a:lnTo>
                <a:lnTo>
                  <a:pt x="45" y="140"/>
                </a:lnTo>
                <a:lnTo>
                  <a:pt x="42" y="140"/>
                </a:lnTo>
                <a:lnTo>
                  <a:pt x="36" y="143"/>
                </a:lnTo>
                <a:lnTo>
                  <a:pt x="36" y="143"/>
                </a:lnTo>
                <a:lnTo>
                  <a:pt x="36" y="146"/>
                </a:lnTo>
                <a:lnTo>
                  <a:pt x="36" y="149"/>
                </a:lnTo>
                <a:lnTo>
                  <a:pt x="36" y="149"/>
                </a:lnTo>
                <a:lnTo>
                  <a:pt x="39" y="158"/>
                </a:lnTo>
                <a:lnTo>
                  <a:pt x="39" y="167"/>
                </a:lnTo>
                <a:lnTo>
                  <a:pt x="39" y="167"/>
                </a:lnTo>
                <a:lnTo>
                  <a:pt x="39" y="179"/>
                </a:lnTo>
                <a:lnTo>
                  <a:pt x="36" y="185"/>
                </a:lnTo>
                <a:lnTo>
                  <a:pt x="36" y="185"/>
                </a:lnTo>
                <a:lnTo>
                  <a:pt x="33" y="194"/>
                </a:lnTo>
                <a:lnTo>
                  <a:pt x="33" y="194"/>
                </a:lnTo>
                <a:lnTo>
                  <a:pt x="33" y="200"/>
                </a:lnTo>
                <a:lnTo>
                  <a:pt x="28" y="203"/>
                </a:lnTo>
                <a:lnTo>
                  <a:pt x="19" y="210"/>
                </a:lnTo>
                <a:lnTo>
                  <a:pt x="19" y="210"/>
                </a:lnTo>
                <a:lnTo>
                  <a:pt x="14" y="213"/>
                </a:lnTo>
                <a:lnTo>
                  <a:pt x="14" y="213"/>
                </a:lnTo>
                <a:lnTo>
                  <a:pt x="11" y="216"/>
                </a:lnTo>
                <a:lnTo>
                  <a:pt x="14" y="225"/>
                </a:lnTo>
                <a:lnTo>
                  <a:pt x="14" y="225"/>
                </a:lnTo>
                <a:lnTo>
                  <a:pt x="14" y="234"/>
                </a:lnTo>
                <a:lnTo>
                  <a:pt x="14" y="234"/>
                </a:lnTo>
                <a:lnTo>
                  <a:pt x="14" y="237"/>
                </a:lnTo>
                <a:lnTo>
                  <a:pt x="14" y="237"/>
                </a:lnTo>
                <a:lnTo>
                  <a:pt x="14" y="237"/>
                </a:lnTo>
                <a:lnTo>
                  <a:pt x="14" y="237"/>
                </a:lnTo>
                <a:lnTo>
                  <a:pt x="14" y="237"/>
                </a:lnTo>
                <a:lnTo>
                  <a:pt x="14" y="237"/>
                </a:lnTo>
                <a:lnTo>
                  <a:pt x="14" y="237"/>
                </a:lnTo>
                <a:lnTo>
                  <a:pt x="14" y="237"/>
                </a:lnTo>
                <a:lnTo>
                  <a:pt x="14" y="240"/>
                </a:lnTo>
                <a:lnTo>
                  <a:pt x="14" y="240"/>
                </a:lnTo>
                <a:lnTo>
                  <a:pt x="14" y="240"/>
                </a:lnTo>
                <a:lnTo>
                  <a:pt x="14" y="240"/>
                </a:lnTo>
                <a:lnTo>
                  <a:pt x="14" y="243"/>
                </a:lnTo>
                <a:lnTo>
                  <a:pt x="14" y="243"/>
                </a:lnTo>
                <a:lnTo>
                  <a:pt x="14" y="243"/>
                </a:lnTo>
                <a:lnTo>
                  <a:pt x="14" y="243"/>
                </a:lnTo>
                <a:lnTo>
                  <a:pt x="14" y="243"/>
                </a:lnTo>
                <a:lnTo>
                  <a:pt x="14" y="243"/>
                </a:lnTo>
                <a:lnTo>
                  <a:pt x="14" y="246"/>
                </a:lnTo>
                <a:lnTo>
                  <a:pt x="14" y="246"/>
                </a:lnTo>
                <a:lnTo>
                  <a:pt x="11" y="246"/>
                </a:lnTo>
                <a:lnTo>
                  <a:pt x="11" y="246"/>
                </a:lnTo>
                <a:lnTo>
                  <a:pt x="11" y="246"/>
                </a:lnTo>
                <a:lnTo>
                  <a:pt x="11" y="246"/>
                </a:lnTo>
                <a:lnTo>
                  <a:pt x="11" y="249"/>
                </a:lnTo>
                <a:lnTo>
                  <a:pt x="11" y="249"/>
                </a:lnTo>
                <a:lnTo>
                  <a:pt x="11" y="249"/>
                </a:lnTo>
                <a:lnTo>
                  <a:pt x="11" y="249"/>
                </a:lnTo>
                <a:lnTo>
                  <a:pt x="11" y="252"/>
                </a:lnTo>
                <a:lnTo>
                  <a:pt x="11" y="252"/>
                </a:lnTo>
                <a:lnTo>
                  <a:pt x="11" y="252"/>
                </a:lnTo>
                <a:lnTo>
                  <a:pt x="11" y="252"/>
                </a:lnTo>
                <a:lnTo>
                  <a:pt x="8" y="252"/>
                </a:lnTo>
                <a:lnTo>
                  <a:pt x="8" y="252"/>
                </a:lnTo>
                <a:lnTo>
                  <a:pt x="8" y="255"/>
                </a:lnTo>
                <a:lnTo>
                  <a:pt x="8" y="255"/>
                </a:lnTo>
                <a:lnTo>
                  <a:pt x="8" y="255"/>
                </a:lnTo>
                <a:lnTo>
                  <a:pt x="8" y="255"/>
                </a:lnTo>
                <a:lnTo>
                  <a:pt x="8" y="255"/>
                </a:lnTo>
                <a:lnTo>
                  <a:pt x="8" y="255"/>
                </a:lnTo>
                <a:lnTo>
                  <a:pt x="5" y="258"/>
                </a:lnTo>
                <a:lnTo>
                  <a:pt x="5" y="258"/>
                </a:lnTo>
                <a:lnTo>
                  <a:pt x="5" y="258"/>
                </a:lnTo>
                <a:lnTo>
                  <a:pt x="5" y="258"/>
                </a:lnTo>
                <a:lnTo>
                  <a:pt x="5" y="258"/>
                </a:lnTo>
                <a:lnTo>
                  <a:pt x="5" y="258"/>
                </a:lnTo>
                <a:lnTo>
                  <a:pt x="5" y="261"/>
                </a:lnTo>
                <a:lnTo>
                  <a:pt x="5" y="261"/>
                </a:lnTo>
                <a:lnTo>
                  <a:pt x="3" y="261"/>
                </a:lnTo>
                <a:lnTo>
                  <a:pt x="3" y="261"/>
                </a:lnTo>
                <a:lnTo>
                  <a:pt x="3" y="261"/>
                </a:lnTo>
                <a:lnTo>
                  <a:pt x="3" y="261"/>
                </a:lnTo>
                <a:lnTo>
                  <a:pt x="3" y="261"/>
                </a:lnTo>
                <a:lnTo>
                  <a:pt x="3" y="286"/>
                </a:lnTo>
                <a:lnTo>
                  <a:pt x="3" y="286"/>
                </a:lnTo>
                <a:lnTo>
                  <a:pt x="0" y="301"/>
                </a:lnTo>
                <a:lnTo>
                  <a:pt x="0" y="301"/>
                </a:lnTo>
                <a:lnTo>
                  <a:pt x="0" y="307"/>
                </a:lnTo>
                <a:lnTo>
                  <a:pt x="0" y="313"/>
                </a:lnTo>
                <a:lnTo>
                  <a:pt x="0" y="313"/>
                </a:lnTo>
                <a:lnTo>
                  <a:pt x="3" y="313"/>
                </a:lnTo>
                <a:lnTo>
                  <a:pt x="3" y="313"/>
                </a:lnTo>
                <a:lnTo>
                  <a:pt x="17" y="325"/>
                </a:lnTo>
                <a:lnTo>
                  <a:pt x="31" y="331"/>
                </a:lnTo>
                <a:lnTo>
                  <a:pt x="31" y="331"/>
                </a:lnTo>
                <a:lnTo>
                  <a:pt x="45" y="337"/>
                </a:lnTo>
                <a:lnTo>
                  <a:pt x="53" y="343"/>
                </a:lnTo>
                <a:lnTo>
                  <a:pt x="59" y="349"/>
                </a:lnTo>
                <a:lnTo>
                  <a:pt x="59" y="349"/>
                </a:lnTo>
                <a:lnTo>
                  <a:pt x="59" y="352"/>
                </a:lnTo>
                <a:lnTo>
                  <a:pt x="59" y="352"/>
                </a:lnTo>
                <a:lnTo>
                  <a:pt x="67" y="361"/>
                </a:lnTo>
                <a:lnTo>
                  <a:pt x="87" y="374"/>
                </a:lnTo>
                <a:lnTo>
                  <a:pt x="87" y="374"/>
                </a:lnTo>
                <a:lnTo>
                  <a:pt x="92" y="371"/>
                </a:lnTo>
                <a:lnTo>
                  <a:pt x="98" y="368"/>
                </a:lnTo>
                <a:lnTo>
                  <a:pt x="98" y="368"/>
                </a:lnTo>
                <a:lnTo>
                  <a:pt x="101" y="368"/>
                </a:lnTo>
                <a:lnTo>
                  <a:pt x="101" y="368"/>
                </a:lnTo>
                <a:lnTo>
                  <a:pt x="103" y="371"/>
                </a:lnTo>
                <a:lnTo>
                  <a:pt x="106" y="374"/>
                </a:lnTo>
                <a:lnTo>
                  <a:pt x="106" y="383"/>
                </a:lnTo>
                <a:lnTo>
                  <a:pt x="106" y="383"/>
                </a:lnTo>
                <a:lnTo>
                  <a:pt x="106" y="407"/>
                </a:lnTo>
                <a:lnTo>
                  <a:pt x="106" y="407"/>
                </a:lnTo>
                <a:lnTo>
                  <a:pt x="106" y="410"/>
                </a:lnTo>
                <a:lnTo>
                  <a:pt x="106" y="410"/>
                </a:lnTo>
                <a:lnTo>
                  <a:pt x="106" y="431"/>
                </a:lnTo>
                <a:lnTo>
                  <a:pt x="106" y="443"/>
                </a:lnTo>
                <a:lnTo>
                  <a:pt x="106" y="443"/>
                </a:lnTo>
                <a:lnTo>
                  <a:pt x="109" y="450"/>
                </a:lnTo>
                <a:lnTo>
                  <a:pt x="109" y="453"/>
                </a:lnTo>
                <a:lnTo>
                  <a:pt x="106" y="462"/>
                </a:lnTo>
                <a:lnTo>
                  <a:pt x="106" y="462"/>
                </a:lnTo>
                <a:lnTo>
                  <a:pt x="106" y="465"/>
                </a:lnTo>
                <a:lnTo>
                  <a:pt x="129" y="492"/>
                </a:lnTo>
                <a:lnTo>
                  <a:pt x="129" y="492"/>
                </a:lnTo>
                <a:lnTo>
                  <a:pt x="137" y="495"/>
                </a:lnTo>
                <a:lnTo>
                  <a:pt x="137" y="495"/>
                </a:lnTo>
                <a:lnTo>
                  <a:pt x="145" y="498"/>
                </a:lnTo>
                <a:lnTo>
                  <a:pt x="154" y="504"/>
                </a:lnTo>
                <a:lnTo>
                  <a:pt x="159" y="510"/>
                </a:lnTo>
                <a:lnTo>
                  <a:pt x="162" y="522"/>
                </a:lnTo>
                <a:lnTo>
                  <a:pt x="162" y="522"/>
                </a:lnTo>
                <a:lnTo>
                  <a:pt x="162" y="522"/>
                </a:lnTo>
                <a:lnTo>
                  <a:pt x="162" y="522"/>
                </a:lnTo>
                <a:lnTo>
                  <a:pt x="162" y="526"/>
                </a:lnTo>
                <a:lnTo>
                  <a:pt x="168" y="529"/>
                </a:lnTo>
                <a:lnTo>
                  <a:pt x="168" y="529"/>
                </a:lnTo>
                <a:lnTo>
                  <a:pt x="176" y="532"/>
                </a:lnTo>
                <a:lnTo>
                  <a:pt x="176" y="532"/>
                </a:lnTo>
                <a:lnTo>
                  <a:pt x="182" y="535"/>
                </a:lnTo>
                <a:lnTo>
                  <a:pt x="187" y="547"/>
                </a:lnTo>
                <a:lnTo>
                  <a:pt x="187" y="547"/>
                </a:lnTo>
                <a:lnTo>
                  <a:pt x="187" y="550"/>
                </a:lnTo>
                <a:lnTo>
                  <a:pt x="187" y="583"/>
                </a:lnTo>
                <a:lnTo>
                  <a:pt x="187" y="583"/>
                </a:lnTo>
                <a:lnTo>
                  <a:pt x="187" y="583"/>
                </a:lnTo>
                <a:lnTo>
                  <a:pt x="187" y="583"/>
                </a:lnTo>
                <a:lnTo>
                  <a:pt x="190" y="583"/>
                </a:lnTo>
                <a:lnTo>
                  <a:pt x="190" y="583"/>
                </a:lnTo>
                <a:lnTo>
                  <a:pt x="190" y="586"/>
                </a:lnTo>
                <a:lnTo>
                  <a:pt x="190" y="586"/>
                </a:lnTo>
                <a:lnTo>
                  <a:pt x="193" y="586"/>
                </a:lnTo>
                <a:lnTo>
                  <a:pt x="193" y="586"/>
                </a:lnTo>
                <a:lnTo>
                  <a:pt x="196" y="589"/>
                </a:lnTo>
                <a:lnTo>
                  <a:pt x="196" y="589"/>
                </a:lnTo>
                <a:lnTo>
                  <a:pt x="196" y="589"/>
                </a:lnTo>
                <a:lnTo>
                  <a:pt x="196" y="589"/>
                </a:lnTo>
                <a:lnTo>
                  <a:pt x="198" y="589"/>
                </a:lnTo>
                <a:lnTo>
                  <a:pt x="198" y="589"/>
                </a:lnTo>
                <a:lnTo>
                  <a:pt x="198" y="589"/>
                </a:lnTo>
                <a:lnTo>
                  <a:pt x="210" y="577"/>
                </a:lnTo>
                <a:lnTo>
                  <a:pt x="210" y="577"/>
                </a:lnTo>
                <a:lnTo>
                  <a:pt x="215" y="574"/>
                </a:lnTo>
                <a:lnTo>
                  <a:pt x="238" y="577"/>
                </a:lnTo>
                <a:lnTo>
                  <a:pt x="252" y="565"/>
                </a:lnTo>
                <a:lnTo>
                  <a:pt x="252" y="565"/>
                </a:lnTo>
                <a:lnTo>
                  <a:pt x="263" y="553"/>
                </a:lnTo>
                <a:lnTo>
                  <a:pt x="263" y="553"/>
                </a:lnTo>
                <a:lnTo>
                  <a:pt x="266" y="550"/>
                </a:lnTo>
                <a:lnTo>
                  <a:pt x="266" y="550"/>
                </a:lnTo>
                <a:lnTo>
                  <a:pt x="274" y="541"/>
                </a:lnTo>
                <a:lnTo>
                  <a:pt x="274" y="532"/>
                </a:lnTo>
                <a:lnTo>
                  <a:pt x="274" y="532"/>
                </a:lnTo>
                <a:lnTo>
                  <a:pt x="277" y="513"/>
                </a:lnTo>
                <a:lnTo>
                  <a:pt x="277" y="513"/>
                </a:lnTo>
                <a:lnTo>
                  <a:pt x="280" y="495"/>
                </a:lnTo>
                <a:lnTo>
                  <a:pt x="288" y="483"/>
                </a:lnTo>
                <a:lnTo>
                  <a:pt x="288" y="483"/>
                </a:lnTo>
                <a:lnTo>
                  <a:pt x="296" y="468"/>
                </a:lnTo>
                <a:lnTo>
                  <a:pt x="302" y="450"/>
                </a:lnTo>
                <a:lnTo>
                  <a:pt x="308" y="425"/>
                </a:lnTo>
                <a:lnTo>
                  <a:pt x="308" y="407"/>
                </a:lnTo>
                <a:lnTo>
                  <a:pt x="308" y="407"/>
                </a:lnTo>
                <a:lnTo>
                  <a:pt x="308" y="389"/>
                </a:lnTo>
                <a:lnTo>
                  <a:pt x="305" y="374"/>
                </a:lnTo>
                <a:lnTo>
                  <a:pt x="305" y="374"/>
                </a:lnTo>
                <a:lnTo>
                  <a:pt x="302" y="361"/>
                </a:lnTo>
                <a:lnTo>
                  <a:pt x="302" y="346"/>
                </a:lnTo>
                <a:lnTo>
                  <a:pt x="302" y="346"/>
                </a:lnTo>
                <a:lnTo>
                  <a:pt x="302" y="343"/>
                </a:lnTo>
                <a:lnTo>
                  <a:pt x="299" y="313"/>
                </a:lnTo>
                <a:lnTo>
                  <a:pt x="299" y="313"/>
                </a:lnTo>
                <a:lnTo>
                  <a:pt x="299" y="313"/>
                </a:lnTo>
                <a:lnTo>
                  <a:pt x="296" y="249"/>
                </a:lnTo>
                <a:lnTo>
                  <a:pt x="296" y="249"/>
                </a:lnTo>
                <a:lnTo>
                  <a:pt x="296" y="225"/>
                </a:lnTo>
                <a:lnTo>
                  <a:pt x="296" y="225"/>
                </a:lnTo>
                <a:lnTo>
                  <a:pt x="294" y="200"/>
                </a:lnTo>
                <a:lnTo>
                  <a:pt x="294" y="200"/>
                </a:lnTo>
                <a:lnTo>
                  <a:pt x="294" y="197"/>
                </a:lnTo>
                <a:lnTo>
                  <a:pt x="294" y="197"/>
                </a:lnTo>
                <a:lnTo>
                  <a:pt x="291" y="143"/>
                </a:lnTo>
                <a:lnTo>
                  <a:pt x="288" y="64"/>
                </a:lnTo>
                <a:lnTo>
                  <a:pt x="288" y="64"/>
                </a:lnTo>
                <a:lnTo>
                  <a:pt x="280" y="55"/>
                </a:lnTo>
                <a:lnTo>
                  <a:pt x="277" y="49"/>
                </a:lnTo>
                <a:lnTo>
                  <a:pt x="277" y="49"/>
                </a:lnTo>
                <a:lnTo>
                  <a:pt x="271" y="36"/>
                </a:lnTo>
                <a:lnTo>
                  <a:pt x="268" y="27"/>
                </a:lnTo>
                <a:lnTo>
                  <a:pt x="268" y="27"/>
                </a:lnTo>
                <a:lnTo>
                  <a:pt x="263" y="21"/>
                </a:lnTo>
                <a:lnTo>
                  <a:pt x="257" y="12"/>
                </a:lnTo>
                <a:lnTo>
                  <a:pt x="257" y="12"/>
                </a:lnTo>
                <a:lnTo>
                  <a:pt x="254" y="0"/>
                </a:lnTo>
                <a:lnTo>
                  <a:pt x="254" y="0"/>
                </a:lnTo>
                <a:lnTo>
                  <a:pt x="252" y="0"/>
                </a:lnTo>
                <a:lnTo>
                  <a:pt x="50" y="0"/>
                </a:lnTo>
                <a:lnTo>
                  <a:pt x="56" y="3"/>
                </a:lnTo>
                <a:lnTo>
                  <a:pt x="56" y="3"/>
                </a:lnTo>
                <a:lnTo>
                  <a:pt x="81" y="30"/>
                </a:lnTo>
                <a:lnTo>
                  <a:pt x="81" y="30"/>
                </a:lnTo>
                <a:close/>
              </a:path>
            </a:pathLst>
          </a:custGeom>
          <a:solidFill>
            <a:srgbClr val="015873">
              <a:alpha val="50196"/>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45" name="Freeform 60">
            <a:extLst>
              <a:ext uri="{FF2B5EF4-FFF2-40B4-BE49-F238E27FC236}">
                <a16:creationId xmlns:a16="http://schemas.microsoft.com/office/drawing/2014/main" id="{92BE85D9-FF0B-66BA-164C-8B26DFD71806}"/>
              </a:ext>
            </a:extLst>
          </p:cNvPr>
          <p:cNvSpPr>
            <a:spLocks/>
          </p:cNvSpPr>
          <p:nvPr/>
        </p:nvSpPr>
        <p:spPr bwMode="auto">
          <a:xfrm>
            <a:off x="4647763" y="3481676"/>
            <a:ext cx="732461" cy="384371"/>
          </a:xfrm>
          <a:custGeom>
            <a:avLst/>
            <a:gdLst>
              <a:gd name="T0" fmla="*/ 543 w 571"/>
              <a:gd name="T1" fmla="*/ 55 h 316"/>
              <a:gd name="T2" fmla="*/ 540 w 571"/>
              <a:gd name="T3" fmla="*/ 52 h 316"/>
              <a:gd name="T4" fmla="*/ 534 w 571"/>
              <a:gd name="T5" fmla="*/ 49 h 316"/>
              <a:gd name="T6" fmla="*/ 531 w 571"/>
              <a:gd name="T7" fmla="*/ 46 h 316"/>
              <a:gd name="T8" fmla="*/ 526 w 571"/>
              <a:gd name="T9" fmla="*/ 40 h 316"/>
              <a:gd name="T10" fmla="*/ 523 w 571"/>
              <a:gd name="T11" fmla="*/ 37 h 316"/>
              <a:gd name="T12" fmla="*/ 520 w 571"/>
              <a:gd name="T13" fmla="*/ 31 h 316"/>
              <a:gd name="T14" fmla="*/ 517 w 571"/>
              <a:gd name="T15" fmla="*/ 28 h 316"/>
              <a:gd name="T16" fmla="*/ 467 w 571"/>
              <a:gd name="T17" fmla="*/ 34 h 316"/>
              <a:gd name="T18" fmla="*/ 436 w 571"/>
              <a:gd name="T19" fmla="*/ 28 h 316"/>
              <a:gd name="T20" fmla="*/ 408 w 571"/>
              <a:gd name="T21" fmla="*/ 21 h 316"/>
              <a:gd name="T22" fmla="*/ 403 w 571"/>
              <a:gd name="T23" fmla="*/ 18 h 316"/>
              <a:gd name="T24" fmla="*/ 400 w 571"/>
              <a:gd name="T25" fmla="*/ 15 h 316"/>
              <a:gd name="T26" fmla="*/ 397 w 571"/>
              <a:gd name="T27" fmla="*/ 15 h 316"/>
              <a:gd name="T28" fmla="*/ 355 w 571"/>
              <a:gd name="T29" fmla="*/ 0 h 316"/>
              <a:gd name="T30" fmla="*/ 350 w 571"/>
              <a:gd name="T31" fmla="*/ 3 h 316"/>
              <a:gd name="T32" fmla="*/ 347 w 571"/>
              <a:gd name="T33" fmla="*/ 6 h 316"/>
              <a:gd name="T34" fmla="*/ 347 w 571"/>
              <a:gd name="T35" fmla="*/ 9 h 316"/>
              <a:gd name="T36" fmla="*/ 344 w 571"/>
              <a:gd name="T37" fmla="*/ 28 h 316"/>
              <a:gd name="T38" fmla="*/ 316 w 571"/>
              <a:gd name="T39" fmla="*/ 49 h 316"/>
              <a:gd name="T40" fmla="*/ 285 w 571"/>
              <a:gd name="T41" fmla="*/ 119 h 316"/>
              <a:gd name="T42" fmla="*/ 254 w 571"/>
              <a:gd name="T43" fmla="*/ 140 h 316"/>
              <a:gd name="T44" fmla="*/ 235 w 571"/>
              <a:gd name="T45" fmla="*/ 128 h 316"/>
              <a:gd name="T46" fmla="*/ 207 w 571"/>
              <a:gd name="T47" fmla="*/ 158 h 316"/>
              <a:gd name="T48" fmla="*/ 190 w 571"/>
              <a:gd name="T49" fmla="*/ 152 h 316"/>
              <a:gd name="T50" fmla="*/ 159 w 571"/>
              <a:gd name="T51" fmla="*/ 158 h 316"/>
              <a:gd name="T52" fmla="*/ 117 w 571"/>
              <a:gd name="T53" fmla="*/ 176 h 316"/>
              <a:gd name="T54" fmla="*/ 103 w 571"/>
              <a:gd name="T55" fmla="*/ 192 h 316"/>
              <a:gd name="T56" fmla="*/ 64 w 571"/>
              <a:gd name="T57" fmla="*/ 246 h 316"/>
              <a:gd name="T58" fmla="*/ 25 w 571"/>
              <a:gd name="T59" fmla="*/ 258 h 316"/>
              <a:gd name="T60" fmla="*/ 28 w 571"/>
              <a:gd name="T61" fmla="*/ 265 h 316"/>
              <a:gd name="T62" fmla="*/ 28 w 571"/>
              <a:gd name="T63" fmla="*/ 271 h 316"/>
              <a:gd name="T64" fmla="*/ 8 w 571"/>
              <a:gd name="T65" fmla="*/ 307 h 316"/>
              <a:gd name="T66" fmla="*/ 2 w 571"/>
              <a:gd name="T67" fmla="*/ 316 h 316"/>
              <a:gd name="T68" fmla="*/ 5 w 571"/>
              <a:gd name="T69" fmla="*/ 316 h 316"/>
              <a:gd name="T70" fmla="*/ 11 w 571"/>
              <a:gd name="T71" fmla="*/ 316 h 316"/>
              <a:gd name="T72" fmla="*/ 16 w 571"/>
              <a:gd name="T73" fmla="*/ 316 h 316"/>
              <a:gd name="T74" fmla="*/ 22 w 571"/>
              <a:gd name="T75" fmla="*/ 313 h 316"/>
              <a:gd name="T76" fmla="*/ 28 w 571"/>
              <a:gd name="T77" fmla="*/ 313 h 316"/>
              <a:gd name="T78" fmla="*/ 36 w 571"/>
              <a:gd name="T79" fmla="*/ 313 h 316"/>
              <a:gd name="T80" fmla="*/ 44 w 571"/>
              <a:gd name="T81" fmla="*/ 313 h 316"/>
              <a:gd name="T82" fmla="*/ 53 w 571"/>
              <a:gd name="T83" fmla="*/ 310 h 316"/>
              <a:gd name="T84" fmla="*/ 58 w 571"/>
              <a:gd name="T85" fmla="*/ 310 h 316"/>
              <a:gd name="T86" fmla="*/ 98 w 571"/>
              <a:gd name="T87" fmla="*/ 292 h 316"/>
              <a:gd name="T88" fmla="*/ 475 w 571"/>
              <a:gd name="T89" fmla="*/ 243 h 316"/>
              <a:gd name="T90" fmla="*/ 512 w 571"/>
              <a:gd name="T91" fmla="*/ 201 h 316"/>
              <a:gd name="T92" fmla="*/ 534 w 571"/>
              <a:gd name="T93" fmla="*/ 176 h 316"/>
              <a:gd name="T94" fmla="*/ 559 w 571"/>
              <a:gd name="T95" fmla="*/ 155 h 316"/>
              <a:gd name="T96" fmla="*/ 571 w 571"/>
              <a:gd name="T97" fmla="*/ 140 h 316"/>
              <a:gd name="T98" fmla="*/ 568 w 571"/>
              <a:gd name="T99" fmla="*/ 137 h 316"/>
              <a:gd name="T100" fmla="*/ 565 w 571"/>
              <a:gd name="T101" fmla="*/ 131 h 316"/>
              <a:gd name="T102" fmla="*/ 565 w 571"/>
              <a:gd name="T103" fmla="*/ 128 h 316"/>
              <a:gd name="T104" fmla="*/ 562 w 571"/>
              <a:gd name="T105" fmla="*/ 125 h 316"/>
              <a:gd name="T106" fmla="*/ 559 w 571"/>
              <a:gd name="T107" fmla="*/ 122 h 316"/>
              <a:gd name="T108" fmla="*/ 559 w 571"/>
              <a:gd name="T109" fmla="*/ 119 h 316"/>
              <a:gd name="T110" fmla="*/ 557 w 571"/>
              <a:gd name="T111" fmla="*/ 116 h 316"/>
              <a:gd name="T112" fmla="*/ 543 w 571"/>
              <a:gd name="T113" fmla="*/ 73 h 316"/>
              <a:gd name="T114" fmla="*/ 543 w 571"/>
              <a:gd name="T115" fmla="*/ 67 h 316"/>
              <a:gd name="T116" fmla="*/ 543 w 571"/>
              <a:gd name="T117" fmla="*/ 64 h 316"/>
              <a:gd name="T118" fmla="*/ 545 w 571"/>
              <a:gd name="T119" fmla="*/ 58 h 316"/>
              <a:gd name="T120" fmla="*/ 545 w 571"/>
              <a:gd name="T121" fmla="*/ 58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1" h="316">
                <a:moveTo>
                  <a:pt x="545" y="58"/>
                </a:moveTo>
                <a:lnTo>
                  <a:pt x="545" y="58"/>
                </a:lnTo>
                <a:lnTo>
                  <a:pt x="545" y="58"/>
                </a:lnTo>
                <a:lnTo>
                  <a:pt x="545" y="58"/>
                </a:lnTo>
                <a:lnTo>
                  <a:pt x="543" y="55"/>
                </a:lnTo>
                <a:lnTo>
                  <a:pt x="543" y="55"/>
                </a:lnTo>
                <a:lnTo>
                  <a:pt x="543" y="55"/>
                </a:lnTo>
                <a:lnTo>
                  <a:pt x="543" y="55"/>
                </a:lnTo>
                <a:lnTo>
                  <a:pt x="540" y="55"/>
                </a:lnTo>
                <a:lnTo>
                  <a:pt x="540" y="55"/>
                </a:lnTo>
                <a:lnTo>
                  <a:pt x="540" y="55"/>
                </a:lnTo>
                <a:lnTo>
                  <a:pt x="540" y="55"/>
                </a:lnTo>
                <a:lnTo>
                  <a:pt x="540" y="52"/>
                </a:lnTo>
                <a:lnTo>
                  <a:pt x="540" y="52"/>
                </a:lnTo>
                <a:lnTo>
                  <a:pt x="537" y="52"/>
                </a:lnTo>
                <a:lnTo>
                  <a:pt x="537" y="52"/>
                </a:lnTo>
                <a:lnTo>
                  <a:pt x="537" y="52"/>
                </a:lnTo>
                <a:lnTo>
                  <a:pt x="537" y="52"/>
                </a:lnTo>
                <a:lnTo>
                  <a:pt x="534" y="49"/>
                </a:lnTo>
                <a:lnTo>
                  <a:pt x="534" y="49"/>
                </a:lnTo>
                <a:lnTo>
                  <a:pt x="534" y="49"/>
                </a:lnTo>
                <a:lnTo>
                  <a:pt x="534" y="49"/>
                </a:lnTo>
                <a:lnTo>
                  <a:pt x="534" y="49"/>
                </a:lnTo>
                <a:lnTo>
                  <a:pt x="534" y="49"/>
                </a:lnTo>
                <a:lnTo>
                  <a:pt x="531" y="46"/>
                </a:lnTo>
                <a:lnTo>
                  <a:pt x="531" y="46"/>
                </a:lnTo>
                <a:lnTo>
                  <a:pt x="531" y="46"/>
                </a:lnTo>
                <a:lnTo>
                  <a:pt x="531" y="46"/>
                </a:lnTo>
                <a:lnTo>
                  <a:pt x="529" y="43"/>
                </a:lnTo>
                <a:lnTo>
                  <a:pt x="529" y="43"/>
                </a:lnTo>
                <a:lnTo>
                  <a:pt x="529" y="43"/>
                </a:lnTo>
                <a:lnTo>
                  <a:pt x="529" y="43"/>
                </a:lnTo>
                <a:lnTo>
                  <a:pt x="526" y="40"/>
                </a:lnTo>
                <a:lnTo>
                  <a:pt x="526" y="40"/>
                </a:lnTo>
                <a:lnTo>
                  <a:pt x="526" y="40"/>
                </a:lnTo>
                <a:lnTo>
                  <a:pt x="526" y="40"/>
                </a:lnTo>
                <a:lnTo>
                  <a:pt x="526" y="40"/>
                </a:lnTo>
                <a:lnTo>
                  <a:pt x="526" y="40"/>
                </a:lnTo>
                <a:lnTo>
                  <a:pt x="523" y="37"/>
                </a:lnTo>
                <a:lnTo>
                  <a:pt x="523" y="37"/>
                </a:lnTo>
                <a:lnTo>
                  <a:pt x="523" y="37"/>
                </a:lnTo>
                <a:lnTo>
                  <a:pt x="523" y="37"/>
                </a:lnTo>
                <a:lnTo>
                  <a:pt x="523" y="34"/>
                </a:lnTo>
                <a:lnTo>
                  <a:pt x="523" y="34"/>
                </a:lnTo>
                <a:lnTo>
                  <a:pt x="520" y="34"/>
                </a:lnTo>
                <a:lnTo>
                  <a:pt x="520" y="34"/>
                </a:lnTo>
                <a:lnTo>
                  <a:pt x="520" y="34"/>
                </a:lnTo>
                <a:lnTo>
                  <a:pt x="520" y="34"/>
                </a:lnTo>
                <a:lnTo>
                  <a:pt x="520" y="31"/>
                </a:lnTo>
                <a:lnTo>
                  <a:pt x="520" y="31"/>
                </a:lnTo>
                <a:lnTo>
                  <a:pt x="520" y="31"/>
                </a:lnTo>
                <a:lnTo>
                  <a:pt x="520" y="31"/>
                </a:lnTo>
                <a:lnTo>
                  <a:pt x="517" y="28"/>
                </a:lnTo>
                <a:lnTo>
                  <a:pt x="517" y="28"/>
                </a:lnTo>
                <a:lnTo>
                  <a:pt x="517" y="28"/>
                </a:lnTo>
                <a:lnTo>
                  <a:pt x="517" y="28"/>
                </a:lnTo>
                <a:lnTo>
                  <a:pt x="517" y="24"/>
                </a:lnTo>
                <a:lnTo>
                  <a:pt x="517" y="24"/>
                </a:lnTo>
                <a:lnTo>
                  <a:pt x="501" y="28"/>
                </a:lnTo>
                <a:lnTo>
                  <a:pt x="501" y="28"/>
                </a:lnTo>
                <a:lnTo>
                  <a:pt x="487" y="28"/>
                </a:lnTo>
                <a:lnTo>
                  <a:pt x="487" y="28"/>
                </a:lnTo>
                <a:lnTo>
                  <a:pt x="467" y="34"/>
                </a:lnTo>
                <a:lnTo>
                  <a:pt x="467" y="34"/>
                </a:lnTo>
                <a:lnTo>
                  <a:pt x="464" y="34"/>
                </a:lnTo>
                <a:lnTo>
                  <a:pt x="464" y="34"/>
                </a:lnTo>
                <a:lnTo>
                  <a:pt x="453" y="34"/>
                </a:lnTo>
                <a:lnTo>
                  <a:pt x="453" y="34"/>
                </a:lnTo>
                <a:lnTo>
                  <a:pt x="436" y="28"/>
                </a:lnTo>
                <a:lnTo>
                  <a:pt x="436" y="28"/>
                </a:lnTo>
                <a:lnTo>
                  <a:pt x="428" y="24"/>
                </a:lnTo>
                <a:lnTo>
                  <a:pt x="428" y="24"/>
                </a:lnTo>
                <a:lnTo>
                  <a:pt x="425" y="24"/>
                </a:lnTo>
                <a:lnTo>
                  <a:pt x="425" y="24"/>
                </a:lnTo>
                <a:lnTo>
                  <a:pt x="408" y="21"/>
                </a:lnTo>
                <a:lnTo>
                  <a:pt x="408" y="21"/>
                </a:lnTo>
                <a:lnTo>
                  <a:pt x="408" y="21"/>
                </a:lnTo>
                <a:lnTo>
                  <a:pt x="408" y="21"/>
                </a:lnTo>
                <a:lnTo>
                  <a:pt x="408" y="21"/>
                </a:lnTo>
                <a:lnTo>
                  <a:pt x="408" y="21"/>
                </a:lnTo>
                <a:lnTo>
                  <a:pt x="408" y="18"/>
                </a:lnTo>
                <a:lnTo>
                  <a:pt x="408" y="18"/>
                </a:lnTo>
                <a:lnTo>
                  <a:pt x="403" y="18"/>
                </a:lnTo>
                <a:lnTo>
                  <a:pt x="403" y="18"/>
                </a:lnTo>
                <a:lnTo>
                  <a:pt x="403" y="18"/>
                </a:lnTo>
                <a:lnTo>
                  <a:pt x="403" y="18"/>
                </a:lnTo>
                <a:lnTo>
                  <a:pt x="403" y="18"/>
                </a:lnTo>
                <a:lnTo>
                  <a:pt x="403" y="18"/>
                </a:lnTo>
                <a:lnTo>
                  <a:pt x="403" y="15"/>
                </a:lnTo>
                <a:lnTo>
                  <a:pt x="403" y="15"/>
                </a:lnTo>
                <a:lnTo>
                  <a:pt x="400" y="15"/>
                </a:lnTo>
                <a:lnTo>
                  <a:pt x="400" y="15"/>
                </a:lnTo>
                <a:lnTo>
                  <a:pt x="400" y="15"/>
                </a:lnTo>
                <a:lnTo>
                  <a:pt x="400" y="15"/>
                </a:lnTo>
                <a:lnTo>
                  <a:pt x="400" y="15"/>
                </a:lnTo>
                <a:lnTo>
                  <a:pt x="400" y="15"/>
                </a:lnTo>
                <a:lnTo>
                  <a:pt x="397" y="15"/>
                </a:lnTo>
                <a:lnTo>
                  <a:pt x="397" y="15"/>
                </a:lnTo>
                <a:lnTo>
                  <a:pt x="397" y="15"/>
                </a:lnTo>
                <a:lnTo>
                  <a:pt x="397" y="15"/>
                </a:lnTo>
                <a:lnTo>
                  <a:pt x="372" y="9"/>
                </a:lnTo>
                <a:lnTo>
                  <a:pt x="366" y="6"/>
                </a:lnTo>
                <a:lnTo>
                  <a:pt x="366" y="3"/>
                </a:lnTo>
                <a:lnTo>
                  <a:pt x="366" y="3"/>
                </a:lnTo>
                <a:lnTo>
                  <a:pt x="355" y="0"/>
                </a:lnTo>
                <a:lnTo>
                  <a:pt x="355" y="0"/>
                </a:lnTo>
                <a:lnTo>
                  <a:pt x="350" y="3"/>
                </a:lnTo>
                <a:lnTo>
                  <a:pt x="350" y="3"/>
                </a:lnTo>
                <a:lnTo>
                  <a:pt x="350" y="3"/>
                </a:lnTo>
                <a:lnTo>
                  <a:pt x="350" y="3"/>
                </a:lnTo>
                <a:lnTo>
                  <a:pt x="350" y="3"/>
                </a:lnTo>
                <a:lnTo>
                  <a:pt x="350" y="3"/>
                </a:lnTo>
                <a:lnTo>
                  <a:pt x="347" y="3"/>
                </a:lnTo>
                <a:lnTo>
                  <a:pt x="347" y="3"/>
                </a:lnTo>
                <a:lnTo>
                  <a:pt x="347" y="6"/>
                </a:lnTo>
                <a:lnTo>
                  <a:pt x="347" y="6"/>
                </a:lnTo>
                <a:lnTo>
                  <a:pt x="347" y="6"/>
                </a:lnTo>
                <a:lnTo>
                  <a:pt x="347" y="6"/>
                </a:lnTo>
                <a:lnTo>
                  <a:pt x="347" y="6"/>
                </a:lnTo>
                <a:lnTo>
                  <a:pt x="347" y="6"/>
                </a:lnTo>
                <a:lnTo>
                  <a:pt x="347" y="9"/>
                </a:lnTo>
                <a:lnTo>
                  <a:pt x="347" y="9"/>
                </a:lnTo>
                <a:lnTo>
                  <a:pt x="347" y="9"/>
                </a:lnTo>
                <a:lnTo>
                  <a:pt x="347" y="9"/>
                </a:lnTo>
                <a:lnTo>
                  <a:pt x="347" y="9"/>
                </a:lnTo>
                <a:lnTo>
                  <a:pt x="347" y="9"/>
                </a:lnTo>
                <a:lnTo>
                  <a:pt x="347" y="9"/>
                </a:lnTo>
                <a:lnTo>
                  <a:pt x="347" y="9"/>
                </a:lnTo>
                <a:lnTo>
                  <a:pt x="347" y="15"/>
                </a:lnTo>
                <a:lnTo>
                  <a:pt x="347" y="15"/>
                </a:lnTo>
                <a:lnTo>
                  <a:pt x="347" y="24"/>
                </a:lnTo>
                <a:lnTo>
                  <a:pt x="344" y="28"/>
                </a:lnTo>
                <a:lnTo>
                  <a:pt x="344" y="28"/>
                </a:lnTo>
                <a:lnTo>
                  <a:pt x="338" y="31"/>
                </a:lnTo>
                <a:lnTo>
                  <a:pt x="333" y="34"/>
                </a:lnTo>
                <a:lnTo>
                  <a:pt x="333" y="34"/>
                </a:lnTo>
                <a:lnTo>
                  <a:pt x="324" y="37"/>
                </a:lnTo>
                <a:lnTo>
                  <a:pt x="319" y="43"/>
                </a:lnTo>
                <a:lnTo>
                  <a:pt x="316" y="49"/>
                </a:lnTo>
                <a:lnTo>
                  <a:pt x="316" y="49"/>
                </a:lnTo>
                <a:lnTo>
                  <a:pt x="302" y="88"/>
                </a:lnTo>
                <a:lnTo>
                  <a:pt x="299" y="100"/>
                </a:lnTo>
                <a:lnTo>
                  <a:pt x="299" y="100"/>
                </a:lnTo>
                <a:lnTo>
                  <a:pt x="299" y="103"/>
                </a:lnTo>
                <a:lnTo>
                  <a:pt x="296" y="110"/>
                </a:lnTo>
                <a:lnTo>
                  <a:pt x="285" y="119"/>
                </a:lnTo>
                <a:lnTo>
                  <a:pt x="285" y="119"/>
                </a:lnTo>
                <a:lnTo>
                  <a:pt x="280" y="125"/>
                </a:lnTo>
                <a:lnTo>
                  <a:pt x="280" y="125"/>
                </a:lnTo>
                <a:lnTo>
                  <a:pt x="266" y="134"/>
                </a:lnTo>
                <a:lnTo>
                  <a:pt x="257" y="140"/>
                </a:lnTo>
                <a:lnTo>
                  <a:pt x="257" y="140"/>
                </a:lnTo>
                <a:lnTo>
                  <a:pt x="254" y="140"/>
                </a:lnTo>
                <a:lnTo>
                  <a:pt x="254" y="140"/>
                </a:lnTo>
                <a:lnTo>
                  <a:pt x="252" y="134"/>
                </a:lnTo>
                <a:lnTo>
                  <a:pt x="252" y="134"/>
                </a:lnTo>
                <a:lnTo>
                  <a:pt x="249" y="131"/>
                </a:lnTo>
                <a:lnTo>
                  <a:pt x="249" y="128"/>
                </a:lnTo>
                <a:lnTo>
                  <a:pt x="243" y="128"/>
                </a:lnTo>
                <a:lnTo>
                  <a:pt x="243" y="128"/>
                </a:lnTo>
                <a:lnTo>
                  <a:pt x="235" y="128"/>
                </a:lnTo>
                <a:lnTo>
                  <a:pt x="232" y="134"/>
                </a:lnTo>
                <a:lnTo>
                  <a:pt x="232" y="134"/>
                </a:lnTo>
                <a:lnTo>
                  <a:pt x="229" y="140"/>
                </a:lnTo>
                <a:lnTo>
                  <a:pt x="224" y="146"/>
                </a:lnTo>
                <a:lnTo>
                  <a:pt x="212" y="155"/>
                </a:lnTo>
                <a:lnTo>
                  <a:pt x="212" y="155"/>
                </a:lnTo>
                <a:lnTo>
                  <a:pt x="207" y="158"/>
                </a:lnTo>
                <a:lnTo>
                  <a:pt x="207" y="158"/>
                </a:lnTo>
                <a:lnTo>
                  <a:pt x="204" y="152"/>
                </a:lnTo>
                <a:lnTo>
                  <a:pt x="204" y="152"/>
                </a:lnTo>
                <a:lnTo>
                  <a:pt x="201" y="152"/>
                </a:lnTo>
                <a:lnTo>
                  <a:pt x="198" y="149"/>
                </a:lnTo>
                <a:lnTo>
                  <a:pt x="198" y="149"/>
                </a:lnTo>
                <a:lnTo>
                  <a:pt x="190" y="152"/>
                </a:lnTo>
                <a:lnTo>
                  <a:pt x="182" y="155"/>
                </a:lnTo>
                <a:lnTo>
                  <a:pt x="182" y="155"/>
                </a:lnTo>
                <a:lnTo>
                  <a:pt x="182" y="158"/>
                </a:lnTo>
                <a:lnTo>
                  <a:pt x="182" y="158"/>
                </a:lnTo>
                <a:lnTo>
                  <a:pt x="179" y="158"/>
                </a:lnTo>
                <a:lnTo>
                  <a:pt x="159" y="158"/>
                </a:lnTo>
                <a:lnTo>
                  <a:pt x="159" y="158"/>
                </a:lnTo>
                <a:lnTo>
                  <a:pt x="156" y="158"/>
                </a:lnTo>
                <a:lnTo>
                  <a:pt x="156" y="158"/>
                </a:lnTo>
                <a:lnTo>
                  <a:pt x="142" y="152"/>
                </a:lnTo>
                <a:lnTo>
                  <a:pt x="142" y="152"/>
                </a:lnTo>
                <a:lnTo>
                  <a:pt x="134" y="155"/>
                </a:lnTo>
                <a:lnTo>
                  <a:pt x="126" y="158"/>
                </a:lnTo>
                <a:lnTo>
                  <a:pt x="117" y="176"/>
                </a:lnTo>
                <a:lnTo>
                  <a:pt x="117" y="176"/>
                </a:lnTo>
                <a:lnTo>
                  <a:pt x="117" y="179"/>
                </a:lnTo>
                <a:lnTo>
                  <a:pt x="112" y="179"/>
                </a:lnTo>
                <a:lnTo>
                  <a:pt x="103" y="179"/>
                </a:lnTo>
                <a:lnTo>
                  <a:pt x="103" y="179"/>
                </a:lnTo>
                <a:lnTo>
                  <a:pt x="103" y="192"/>
                </a:lnTo>
                <a:lnTo>
                  <a:pt x="103" y="192"/>
                </a:lnTo>
                <a:lnTo>
                  <a:pt x="100" y="204"/>
                </a:lnTo>
                <a:lnTo>
                  <a:pt x="92" y="219"/>
                </a:lnTo>
                <a:lnTo>
                  <a:pt x="92" y="219"/>
                </a:lnTo>
                <a:lnTo>
                  <a:pt x="86" y="225"/>
                </a:lnTo>
                <a:lnTo>
                  <a:pt x="86" y="225"/>
                </a:lnTo>
                <a:lnTo>
                  <a:pt x="75" y="231"/>
                </a:lnTo>
                <a:lnTo>
                  <a:pt x="64" y="246"/>
                </a:lnTo>
                <a:lnTo>
                  <a:pt x="64" y="246"/>
                </a:lnTo>
                <a:lnTo>
                  <a:pt x="58" y="249"/>
                </a:lnTo>
                <a:lnTo>
                  <a:pt x="36" y="246"/>
                </a:lnTo>
                <a:lnTo>
                  <a:pt x="25" y="258"/>
                </a:lnTo>
                <a:lnTo>
                  <a:pt x="25" y="258"/>
                </a:lnTo>
                <a:lnTo>
                  <a:pt x="25" y="258"/>
                </a:lnTo>
                <a:lnTo>
                  <a:pt x="25" y="258"/>
                </a:lnTo>
                <a:lnTo>
                  <a:pt x="25" y="261"/>
                </a:lnTo>
                <a:lnTo>
                  <a:pt x="25" y="261"/>
                </a:lnTo>
                <a:lnTo>
                  <a:pt x="25" y="261"/>
                </a:lnTo>
                <a:lnTo>
                  <a:pt x="25" y="261"/>
                </a:lnTo>
                <a:lnTo>
                  <a:pt x="28" y="265"/>
                </a:lnTo>
                <a:lnTo>
                  <a:pt x="28" y="265"/>
                </a:lnTo>
                <a:lnTo>
                  <a:pt x="28" y="265"/>
                </a:lnTo>
                <a:lnTo>
                  <a:pt x="28" y="265"/>
                </a:lnTo>
                <a:lnTo>
                  <a:pt x="28" y="268"/>
                </a:lnTo>
                <a:lnTo>
                  <a:pt x="28" y="268"/>
                </a:lnTo>
                <a:lnTo>
                  <a:pt x="28" y="268"/>
                </a:lnTo>
                <a:lnTo>
                  <a:pt x="28" y="268"/>
                </a:lnTo>
                <a:lnTo>
                  <a:pt x="28" y="271"/>
                </a:lnTo>
                <a:lnTo>
                  <a:pt x="28" y="271"/>
                </a:lnTo>
                <a:lnTo>
                  <a:pt x="25" y="286"/>
                </a:lnTo>
                <a:lnTo>
                  <a:pt x="22" y="295"/>
                </a:lnTo>
                <a:lnTo>
                  <a:pt x="14" y="307"/>
                </a:lnTo>
                <a:lnTo>
                  <a:pt x="14" y="307"/>
                </a:lnTo>
                <a:lnTo>
                  <a:pt x="11" y="310"/>
                </a:lnTo>
                <a:lnTo>
                  <a:pt x="8" y="307"/>
                </a:lnTo>
                <a:lnTo>
                  <a:pt x="8" y="307"/>
                </a:lnTo>
                <a:lnTo>
                  <a:pt x="0" y="304"/>
                </a:lnTo>
                <a:lnTo>
                  <a:pt x="0" y="304"/>
                </a:lnTo>
                <a:lnTo>
                  <a:pt x="0" y="313"/>
                </a:lnTo>
                <a:lnTo>
                  <a:pt x="0" y="313"/>
                </a:lnTo>
                <a:lnTo>
                  <a:pt x="2" y="316"/>
                </a:lnTo>
                <a:lnTo>
                  <a:pt x="2" y="316"/>
                </a:lnTo>
                <a:lnTo>
                  <a:pt x="2" y="316"/>
                </a:lnTo>
                <a:lnTo>
                  <a:pt x="2" y="316"/>
                </a:lnTo>
                <a:lnTo>
                  <a:pt x="2" y="316"/>
                </a:lnTo>
                <a:lnTo>
                  <a:pt x="2" y="316"/>
                </a:lnTo>
                <a:lnTo>
                  <a:pt x="2" y="316"/>
                </a:lnTo>
                <a:lnTo>
                  <a:pt x="2" y="316"/>
                </a:lnTo>
                <a:lnTo>
                  <a:pt x="5" y="316"/>
                </a:lnTo>
                <a:lnTo>
                  <a:pt x="5" y="316"/>
                </a:lnTo>
                <a:lnTo>
                  <a:pt x="5" y="316"/>
                </a:lnTo>
                <a:lnTo>
                  <a:pt x="5" y="316"/>
                </a:lnTo>
                <a:lnTo>
                  <a:pt x="5" y="316"/>
                </a:lnTo>
                <a:lnTo>
                  <a:pt x="5" y="316"/>
                </a:lnTo>
                <a:lnTo>
                  <a:pt x="8" y="316"/>
                </a:lnTo>
                <a:lnTo>
                  <a:pt x="8" y="316"/>
                </a:lnTo>
                <a:lnTo>
                  <a:pt x="11" y="316"/>
                </a:lnTo>
                <a:lnTo>
                  <a:pt x="11" y="316"/>
                </a:lnTo>
                <a:lnTo>
                  <a:pt x="11" y="316"/>
                </a:lnTo>
                <a:lnTo>
                  <a:pt x="11" y="316"/>
                </a:lnTo>
                <a:lnTo>
                  <a:pt x="14" y="316"/>
                </a:lnTo>
                <a:lnTo>
                  <a:pt x="14" y="316"/>
                </a:lnTo>
                <a:lnTo>
                  <a:pt x="16" y="316"/>
                </a:lnTo>
                <a:lnTo>
                  <a:pt x="16" y="316"/>
                </a:lnTo>
                <a:lnTo>
                  <a:pt x="16" y="316"/>
                </a:lnTo>
                <a:lnTo>
                  <a:pt x="16" y="316"/>
                </a:lnTo>
                <a:lnTo>
                  <a:pt x="19" y="313"/>
                </a:lnTo>
                <a:lnTo>
                  <a:pt x="19" y="313"/>
                </a:lnTo>
                <a:lnTo>
                  <a:pt x="19" y="313"/>
                </a:lnTo>
                <a:lnTo>
                  <a:pt x="19" y="313"/>
                </a:lnTo>
                <a:lnTo>
                  <a:pt x="22" y="313"/>
                </a:lnTo>
                <a:lnTo>
                  <a:pt x="22" y="313"/>
                </a:lnTo>
                <a:lnTo>
                  <a:pt x="25" y="313"/>
                </a:lnTo>
                <a:lnTo>
                  <a:pt x="25" y="313"/>
                </a:lnTo>
                <a:lnTo>
                  <a:pt x="28" y="313"/>
                </a:lnTo>
                <a:lnTo>
                  <a:pt x="28" y="313"/>
                </a:lnTo>
                <a:lnTo>
                  <a:pt x="28" y="313"/>
                </a:lnTo>
                <a:lnTo>
                  <a:pt x="28" y="313"/>
                </a:lnTo>
                <a:lnTo>
                  <a:pt x="30" y="313"/>
                </a:lnTo>
                <a:lnTo>
                  <a:pt x="30" y="313"/>
                </a:lnTo>
                <a:lnTo>
                  <a:pt x="30" y="313"/>
                </a:lnTo>
                <a:lnTo>
                  <a:pt x="30" y="313"/>
                </a:lnTo>
                <a:lnTo>
                  <a:pt x="36" y="313"/>
                </a:lnTo>
                <a:lnTo>
                  <a:pt x="36" y="313"/>
                </a:lnTo>
                <a:lnTo>
                  <a:pt x="36" y="313"/>
                </a:lnTo>
                <a:lnTo>
                  <a:pt x="36" y="313"/>
                </a:lnTo>
                <a:lnTo>
                  <a:pt x="39" y="313"/>
                </a:lnTo>
                <a:lnTo>
                  <a:pt x="39" y="313"/>
                </a:lnTo>
                <a:lnTo>
                  <a:pt x="39" y="313"/>
                </a:lnTo>
                <a:lnTo>
                  <a:pt x="39" y="313"/>
                </a:lnTo>
                <a:lnTo>
                  <a:pt x="44" y="313"/>
                </a:lnTo>
                <a:lnTo>
                  <a:pt x="44" y="313"/>
                </a:lnTo>
                <a:lnTo>
                  <a:pt x="44" y="313"/>
                </a:lnTo>
                <a:lnTo>
                  <a:pt x="44" y="313"/>
                </a:lnTo>
                <a:lnTo>
                  <a:pt x="47" y="313"/>
                </a:lnTo>
                <a:lnTo>
                  <a:pt x="47" y="313"/>
                </a:lnTo>
                <a:lnTo>
                  <a:pt x="50" y="310"/>
                </a:lnTo>
                <a:lnTo>
                  <a:pt x="50" y="310"/>
                </a:lnTo>
                <a:lnTo>
                  <a:pt x="53" y="310"/>
                </a:lnTo>
                <a:lnTo>
                  <a:pt x="53" y="310"/>
                </a:lnTo>
                <a:lnTo>
                  <a:pt x="53" y="310"/>
                </a:lnTo>
                <a:lnTo>
                  <a:pt x="53" y="310"/>
                </a:lnTo>
                <a:lnTo>
                  <a:pt x="56" y="310"/>
                </a:lnTo>
                <a:lnTo>
                  <a:pt x="56" y="310"/>
                </a:lnTo>
                <a:lnTo>
                  <a:pt x="58" y="310"/>
                </a:lnTo>
                <a:lnTo>
                  <a:pt x="58" y="310"/>
                </a:lnTo>
                <a:lnTo>
                  <a:pt x="61" y="310"/>
                </a:lnTo>
                <a:lnTo>
                  <a:pt x="92" y="310"/>
                </a:lnTo>
                <a:lnTo>
                  <a:pt x="92" y="298"/>
                </a:lnTo>
                <a:lnTo>
                  <a:pt x="92" y="298"/>
                </a:lnTo>
                <a:lnTo>
                  <a:pt x="95" y="295"/>
                </a:lnTo>
                <a:lnTo>
                  <a:pt x="98" y="292"/>
                </a:lnTo>
                <a:lnTo>
                  <a:pt x="98" y="292"/>
                </a:lnTo>
                <a:lnTo>
                  <a:pt x="98" y="292"/>
                </a:lnTo>
                <a:lnTo>
                  <a:pt x="98" y="292"/>
                </a:lnTo>
                <a:lnTo>
                  <a:pt x="98" y="292"/>
                </a:lnTo>
                <a:lnTo>
                  <a:pt x="98" y="292"/>
                </a:lnTo>
                <a:lnTo>
                  <a:pt x="218" y="280"/>
                </a:lnTo>
                <a:lnTo>
                  <a:pt x="464" y="255"/>
                </a:lnTo>
                <a:lnTo>
                  <a:pt x="475" y="243"/>
                </a:lnTo>
                <a:lnTo>
                  <a:pt x="501" y="222"/>
                </a:lnTo>
                <a:lnTo>
                  <a:pt x="501" y="222"/>
                </a:lnTo>
                <a:lnTo>
                  <a:pt x="503" y="213"/>
                </a:lnTo>
                <a:lnTo>
                  <a:pt x="503" y="213"/>
                </a:lnTo>
                <a:lnTo>
                  <a:pt x="506" y="207"/>
                </a:lnTo>
                <a:lnTo>
                  <a:pt x="506" y="207"/>
                </a:lnTo>
                <a:lnTo>
                  <a:pt x="512" y="201"/>
                </a:lnTo>
                <a:lnTo>
                  <a:pt x="512" y="201"/>
                </a:lnTo>
                <a:lnTo>
                  <a:pt x="517" y="195"/>
                </a:lnTo>
                <a:lnTo>
                  <a:pt x="517" y="195"/>
                </a:lnTo>
                <a:lnTo>
                  <a:pt x="520" y="192"/>
                </a:lnTo>
                <a:lnTo>
                  <a:pt x="520" y="192"/>
                </a:lnTo>
                <a:lnTo>
                  <a:pt x="529" y="179"/>
                </a:lnTo>
                <a:lnTo>
                  <a:pt x="534" y="176"/>
                </a:lnTo>
                <a:lnTo>
                  <a:pt x="534" y="170"/>
                </a:lnTo>
                <a:lnTo>
                  <a:pt x="534" y="170"/>
                </a:lnTo>
                <a:lnTo>
                  <a:pt x="537" y="164"/>
                </a:lnTo>
                <a:lnTo>
                  <a:pt x="543" y="161"/>
                </a:lnTo>
                <a:lnTo>
                  <a:pt x="557" y="158"/>
                </a:lnTo>
                <a:lnTo>
                  <a:pt x="557" y="158"/>
                </a:lnTo>
                <a:lnTo>
                  <a:pt x="559" y="155"/>
                </a:lnTo>
                <a:lnTo>
                  <a:pt x="559" y="155"/>
                </a:lnTo>
                <a:lnTo>
                  <a:pt x="562" y="155"/>
                </a:lnTo>
                <a:lnTo>
                  <a:pt x="562" y="155"/>
                </a:lnTo>
                <a:lnTo>
                  <a:pt x="568" y="143"/>
                </a:lnTo>
                <a:lnTo>
                  <a:pt x="568" y="143"/>
                </a:lnTo>
                <a:lnTo>
                  <a:pt x="571" y="140"/>
                </a:lnTo>
                <a:lnTo>
                  <a:pt x="571" y="140"/>
                </a:lnTo>
                <a:lnTo>
                  <a:pt x="571" y="140"/>
                </a:lnTo>
                <a:lnTo>
                  <a:pt x="571" y="140"/>
                </a:lnTo>
                <a:lnTo>
                  <a:pt x="568" y="137"/>
                </a:lnTo>
                <a:lnTo>
                  <a:pt x="568" y="137"/>
                </a:lnTo>
                <a:lnTo>
                  <a:pt x="568" y="137"/>
                </a:lnTo>
                <a:lnTo>
                  <a:pt x="568" y="137"/>
                </a:lnTo>
                <a:lnTo>
                  <a:pt x="568" y="137"/>
                </a:lnTo>
                <a:lnTo>
                  <a:pt x="568" y="137"/>
                </a:lnTo>
                <a:lnTo>
                  <a:pt x="568" y="134"/>
                </a:lnTo>
                <a:lnTo>
                  <a:pt x="568" y="134"/>
                </a:lnTo>
                <a:lnTo>
                  <a:pt x="568" y="134"/>
                </a:lnTo>
                <a:lnTo>
                  <a:pt x="568" y="134"/>
                </a:lnTo>
                <a:lnTo>
                  <a:pt x="565" y="131"/>
                </a:lnTo>
                <a:lnTo>
                  <a:pt x="565" y="131"/>
                </a:lnTo>
                <a:lnTo>
                  <a:pt x="565" y="131"/>
                </a:lnTo>
                <a:lnTo>
                  <a:pt x="565" y="131"/>
                </a:lnTo>
                <a:lnTo>
                  <a:pt x="565" y="131"/>
                </a:lnTo>
                <a:lnTo>
                  <a:pt x="565" y="131"/>
                </a:lnTo>
                <a:lnTo>
                  <a:pt x="565" y="131"/>
                </a:lnTo>
                <a:lnTo>
                  <a:pt x="565" y="131"/>
                </a:lnTo>
                <a:lnTo>
                  <a:pt x="565" y="128"/>
                </a:lnTo>
                <a:lnTo>
                  <a:pt x="565" y="128"/>
                </a:lnTo>
                <a:lnTo>
                  <a:pt x="565" y="128"/>
                </a:lnTo>
                <a:lnTo>
                  <a:pt x="565" y="128"/>
                </a:lnTo>
                <a:lnTo>
                  <a:pt x="565" y="128"/>
                </a:lnTo>
                <a:lnTo>
                  <a:pt x="565" y="128"/>
                </a:lnTo>
                <a:lnTo>
                  <a:pt x="562" y="125"/>
                </a:lnTo>
                <a:lnTo>
                  <a:pt x="562" y="125"/>
                </a:lnTo>
                <a:lnTo>
                  <a:pt x="562" y="125"/>
                </a:lnTo>
                <a:lnTo>
                  <a:pt x="562" y="125"/>
                </a:lnTo>
                <a:lnTo>
                  <a:pt x="562" y="125"/>
                </a:lnTo>
                <a:lnTo>
                  <a:pt x="562" y="125"/>
                </a:lnTo>
                <a:lnTo>
                  <a:pt x="559" y="122"/>
                </a:lnTo>
                <a:lnTo>
                  <a:pt x="559" y="122"/>
                </a:lnTo>
                <a:lnTo>
                  <a:pt x="559" y="122"/>
                </a:lnTo>
                <a:lnTo>
                  <a:pt x="559" y="122"/>
                </a:lnTo>
                <a:lnTo>
                  <a:pt x="559" y="122"/>
                </a:lnTo>
                <a:lnTo>
                  <a:pt x="559" y="122"/>
                </a:lnTo>
                <a:lnTo>
                  <a:pt x="559" y="119"/>
                </a:lnTo>
                <a:lnTo>
                  <a:pt x="559" y="119"/>
                </a:lnTo>
                <a:lnTo>
                  <a:pt x="559" y="119"/>
                </a:lnTo>
                <a:lnTo>
                  <a:pt x="559" y="119"/>
                </a:lnTo>
                <a:lnTo>
                  <a:pt x="559" y="119"/>
                </a:lnTo>
                <a:lnTo>
                  <a:pt x="559" y="119"/>
                </a:lnTo>
                <a:lnTo>
                  <a:pt x="557" y="119"/>
                </a:lnTo>
                <a:lnTo>
                  <a:pt x="557" y="119"/>
                </a:lnTo>
                <a:lnTo>
                  <a:pt x="557" y="119"/>
                </a:lnTo>
                <a:lnTo>
                  <a:pt x="557" y="119"/>
                </a:lnTo>
                <a:lnTo>
                  <a:pt x="557" y="116"/>
                </a:lnTo>
                <a:lnTo>
                  <a:pt x="557" y="116"/>
                </a:lnTo>
                <a:lnTo>
                  <a:pt x="548" y="103"/>
                </a:lnTo>
                <a:lnTo>
                  <a:pt x="545" y="91"/>
                </a:lnTo>
                <a:lnTo>
                  <a:pt x="543" y="76"/>
                </a:lnTo>
                <a:lnTo>
                  <a:pt x="543" y="76"/>
                </a:lnTo>
                <a:lnTo>
                  <a:pt x="543" y="73"/>
                </a:lnTo>
                <a:lnTo>
                  <a:pt x="543" y="73"/>
                </a:lnTo>
                <a:lnTo>
                  <a:pt x="543" y="73"/>
                </a:lnTo>
                <a:lnTo>
                  <a:pt x="543" y="73"/>
                </a:lnTo>
                <a:lnTo>
                  <a:pt x="543" y="70"/>
                </a:lnTo>
                <a:lnTo>
                  <a:pt x="543" y="70"/>
                </a:lnTo>
                <a:lnTo>
                  <a:pt x="543" y="70"/>
                </a:lnTo>
                <a:lnTo>
                  <a:pt x="543" y="70"/>
                </a:lnTo>
                <a:lnTo>
                  <a:pt x="543" y="67"/>
                </a:lnTo>
                <a:lnTo>
                  <a:pt x="543" y="67"/>
                </a:lnTo>
                <a:lnTo>
                  <a:pt x="543" y="67"/>
                </a:lnTo>
                <a:lnTo>
                  <a:pt x="543" y="67"/>
                </a:lnTo>
                <a:lnTo>
                  <a:pt x="543" y="64"/>
                </a:lnTo>
                <a:lnTo>
                  <a:pt x="543" y="64"/>
                </a:lnTo>
                <a:lnTo>
                  <a:pt x="543" y="64"/>
                </a:lnTo>
                <a:lnTo>
                  <a:pt x="543" y="64"/>
                </a:lnTo>
                <a:lnTo>
                  <a:pt x="545" y="61"/>
                </a:lnTo>
                <a:lnTo>
                  <a:pt x="545" y="61"/>
                </a:lnTo>
                <a:lnTo>
                  <a:pt x="545" y="61"/>
                </a:lnTo>
                <a:lnTo>
                  <a:pt x="545" y="61"/>
                </a:lnTo>
                <a:lnTo>
                  <a:pt x="545" y="61"/>
                </a:lnTo>
                <a:lnTo>
                  <a:pt x="545" y="61"/>
                </a:lnTo>
                <a:lnTo>
                  <a:pt x="545" y="58"/>
                </a:lnTo>
                <a:lnTo>
                  <a:pt x="545" y="58"/>
                </a:lnTo>
                <a:lnTo>
                  <a:pt x="545" y="58"/>
                </a:lnTo>
                <a:lnTo>
                  <a:pt x="545" y="58"/>
                </a:lnTo>
                <a:lnTo>
                  <a:pt x="545" y="58"/>
                </a:lnTo>
                <a:lnTo>
                  <a:pt x="545" y="58"/>
                </a:lnTo>
                <a:lnTo>
                  <a:pt x="545" y="58"/>
                </a:lnTo>
                <a:lnTo>
                  <a:pt x="545" y="58"/>
                </a:lnTo>
                <a:lnTo>
                  <a:pt x="545" y="58"/>
                </a:lnTo>
                <a:lnTo>
                  <a:pt x="545" y="58"/>
                </a:lnTo>
                <a:close/>
              </a:path>
            </a:pathLst>
          </a:custGeom>
          <a:solidFill>
            <a:srgbClr val="015873">
              <a:alpha val="74902"/>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46" name="Freeform 61">
            <a:extLst>
              <a:ext uri="{FF2B5EF4-FFF2-40B4-BE49-F238E27FC236}">
                <a16:creationId xmlns:a16="http://schemas.microsoft.com/office/drawing/2014/main" id="{576E1ADB-5CFD-2B8B-C453-51B2945AACD8}"/>
              </a:ext>
            </a:extLst>
          </p:cNvPr>
          <p:cNvSpPr>
            <a:spLocks/>
          </p:cNvSpPr>
          <p:nvPr/>
        </p:nvSpPr>
        <p:spPr bwMode="auto">
          <a:xfrm>
            <a:off x="4486134" y="2380867"/>
            <a:ext cx="617012" cy="324770"/>
          </a:xfrm>
          <a:custGeom>
            <a:avLst/>
            <a:gdLst>
              <a:gd name="T0" fmla="*/ 22 w 481"/>
              <a:gd name="T1" fmla="*/ 130 h 267"/>
              <a:gd name="T2" fmla="*/ 81 w 481"/>
              <a:gd name="T3" fmla="*/ 146 h 267"/>
              <a:gd name="T4" fmla="*/ 112 w 481"/>
              <a:gd name="T5" fmla="*/ 164 h 267"/>
              <a:gd name="T6" fmla="*/ 131 w 481"/>
              <a:gd name="T7" fmla="*/ 176 h 267"/>
              <a:gd name="T8" fmla="*/ 154 w 481"/>
              <a:gd name="T9" fmla="*/ 188 h 267"/>
              <a:gd name="T10" fmla="*/ 179 w 481"/>
              <a:gd name="T11" fmla="*/ 219 h 267"/>
              <a:gd name="T12" fmla="*/ 184 w 481"/>
              <a:gd name="T13" fmla="*/ 249 h 267"/>
              <a:gd name="T14" fmla="*/ 196 w 481"/>
              <a:gd name="T15" fmla="*/ 255 h 267"/>
              <a:gd name="T16" fmla="*/ 204 w 481"/>
              <a:gd name="T17" fmla="*/ 249 h 267"/>
              <a:gd name="T18" fmla="*/ 226 w 481"/>
              <a:gd name="T19" fmla="*/ 194 h 267"/>
              <a:gd name="T20" fmla="*/ 249 w 481"/>
              <a:gd name="T21" fmla="*/ 161 h 267"/>
              <a:gd name="T22" fmla="*/ 266 w 481"/>
              <a:gd name="T23" fmla="*/ 161 h 267"/>
              <a:gd name="T24" fmla="*/ 271 w 481"/>
              <a:gd name="T25" fmla="*/ 173 h 267"/>
              <a:gd name="T26" fmla="*/ 288 w 481"/>
              <a:gd name="T27" fmla="*/ 161 h 267"/>
              <a:gd name="T28" fmla="*/ 302 w 481"/>
              <a:gd name="T29" fmla="*/ 149 h 267"/>
              <a:gd name="T30" fmla="*/ 319 w 481"/>
              <a:gd name="T31" fmla="*/ 140 h 267"/>
              <a:gd name="T32" fmla="*/ 341 w 481"/>
              <a:gd name="T33" fmla="*/ 130 h 267"/>
              <a:gd name="T34" fmla="*/ 372 w 481"/>
              <a:gd name="T35" fmla="*/ 127 h 267"/>
              <a:gd name="T36" fmla="*/ 400 w 481"/>
              <a:gd name="T37" fmla="*/ 130 h 267"/>
              <a:gd name="T38" fmla="*/ 442 w 481"/>
              <a:gd name="T39" fmla="*/ 127 h 267"/>
              <a:gd name="T40" fmla="*/ 481 w 481"/>
              <a:gd name="T41" fmla="*/ 127 h 267"/>
              <a:gd name="T42" fmla="*/ 467 w 481"/>
              <a:gd name="T43" fmla="*/ 118 h 267"/>
              <a:gd name="T44" fmla="*/ 439 w 481"/>
              <a:gd name="T45" fmla="*/ 106 h 267"/>
              <a:gd name="T46" fmla="*/ 414 w 481"/>
              <a:gd name="T47" fmla="*/ 100 h 267"/>
              <a:gd name="T48" fmla="*/ 392 w 481"/>
              <a:gd name="T49" fmla="*/ 94 h 267"/>
              <a:gd name="T50" fmla="*/ 383 w 481"/>
              <a:gd name="T51" fmla="*/ 64 h 267"/>
              <a:gd name="T52" fmla="*/ 380 w 481"/>
              <a:gd name="T53" fmla="*/ 45 h 267"/>
              <a:gd name="T54" fmla="*/ 366 w 481"/>
              <a:gd name="T55" fmla="*/ 55 h 267"/>
              <a:gd name="T56" fmla="*/ 319 w 481"/>
              <a:gd name="T57" fmla="*/ 67 h 267"/>
              <a:gd name="T58" fmla="*/ 274 w 481"/>
              <a:gd name="T59" fmla="*/ 88 h 267"/>
              <a:gd name="T60" fmla="*/ 266 w 481"/>
              <a:gd name="T61" fmla="*/ 97 h 267"/>
              <a:gd name="T62" fmla="*/ 240 w 481"/>
              <a:gd name="T63" fmla="*/ 109 h 267"/>
              <a:gd name="T64" fmla="*/ 210 w 481"/>
              <a:gd name="T65" fmla="*/ 103 h 267"/>
              <a:gd name="T66" fmla="*/ 182 w 481"/>
              <a:gd name="T67" fmla="*/ 70 h 267"/>
              <a:gd name="T68" fmla="*/ 170 w 481"/>
              <a:gd name="T69" fmla="*/ 67 h 267"/>
              <a:gd name="T70" fmla="*/ 140 w 481"/>
              <a:gd name="T71" fmla="*/ 51 h 267"/>
              <a:gd name="T72" fmla="*/ 140 w 481"/>
              <a:gd name="T73" fmla="*/ 33 h 267"/>
              <a:gd name="T74" fmla="*/ 142 w 481"/>
              <a:gd name="T75" fmla="*/ 18 h 267"/>
              <a:gd name="T76" fmla="*/ 162 w 481"/>
              <a:gd name="T77" fmla="*/ 3 h 267"/>
              <a:gd name="T78" fmla="*/ 154 w 481"/>
              <a:gd name="T79" fmla="*/ 0 h 267"/>
              <a:gd name="T80" fmla="*/ 137 w 481"/>
              <a:gd name="T81" fmla="*/ 9 h 267"/>
              <a:gd name="T82" fmla="*/ 115 w 481"/>
              <a:gd name="T83" fmla="*/ 36 h 267"/>
              <a:gd name="T84" fmla="*/ 98 w 481"/>
              <a:gd name="T85" fmla="*/ 55 h 267"/>
              <a:gd name="T86" fmla="*/ 67 w 481"/>
              <a:gd name="T87" fmla="*/ 70 h 267"/>
              <a:gd name="T88" fmla="*/ 42 w 481"/>
              <a:gd name="T89" fmla="*/ 85 h 267"/>
              <a:gd name="T90" fmla="*/ 3 w 481"/>
              <a:gd name="T91" fmla="*/ 97 h 267"/>
              <a:gd name="T92" fmla="*/ 0 w 481"/>
              <a:gd name="T93" fmla="*/ 97 h 267"/>
              <a:gd name="T94" fmla="*/ 3 w 481"/>
              <a:gd name="T95" fmla="*/ 100 h 267"/>
              <a:gd name="T96" fmla="*/ 17 w 481"/>
              <a:gd name="T97" fmla="*/ 124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1" h="267">
                <a:moveTo>
                  <a:pt x="17" y="124"/>
                </a:moveTo>
                <a:lnTo>
                  <a:pt x="17" y="124"/>
                </a:lnTo>
                <a:lnTo>
                  <a:pt x="22" y="130"/>
                </a:lnTo>
                <a:lnTo>
                  <a:pt x="22" y="130"/>
                </a:lnTo>
                <a:lnTo>
                  <a:pt x="36" y="140"/>
                </a:lnTo>
                <a:lnTo>
                  <a:pt x="50" y="143"/>
                </a:lnTo>
                <a:lnTo>
                  <a:pt x="50" y="143"/>
                </a:lnTo>
                <a:lnTo>
                  <a:pt x="81" y="146"/>
                </a:lnTo>
                <a:lnTo>
                  <a:pt x="92" y="149"/>
                </a:lnTo>
                <a:lnTo>
                  <a:pt x="98" y="155"/>
                </a:lnTo>
                <a:lnTo>
                  <a:pt x="98" y="155"/>
                </a:lnTo>
                <a:lnTo>
                  <a:pt x="112" y="164"/>
                </a:lnTo>
                <a:lnTo>
                  <a:pt x="112" y="164"/>
                </a:lnTo>
                <a:lnTo>
                  <a:pt x="126" y="173"/>
                </a:lnTo>
                <a:lnTo>
                  <a:pt x="126" y="173"/>
                </a:lnTo>
                <a:lnTo>
                  <a:pt x="131" y="176"/>
                </a:lnTo>
                <a:lnTo>
                  <a:pt x="131" y="176"/>
                </a:lnTo>
                <a:lnTo>
                  <a:pt x="142" y="179"/>
                </a:lnTo>
                <a:lnTo>
                  <a:pt x="154" y="188"/>
                </a:lnTo>
                <a:lnTo>
                  <a:pt x="154" y="188"/>
                </a:lnTo>
                <a:lnTo>
                  <a:pt x="162" y="194"/>
                </a:lnTo>
                <a:lnTo>
                  <a:pt x="162" y="194"/>
                </a:lnTo>
                <a:lnTo>
                  <a:pt x="173" y="203"/>
                </a:lnTo>
                <a:lnTo>
                  <a:pt x="179" y="219"/>
                </a:lnTo>
                <a:lnTo>
                  <a:pt x="179" y="219"/>
                </a:lnTo>
                <a:lnTo>
                  <a:pt x="184" y="234"/>
                </a:lnTo>
                <a:lnTo>
                  <a:pt x="184" y="249"/>
                </a:lnTo>
                <a:lnTo>
                  <a:pt x="184" y="249"/>
                </a:lnTo>
                <a:lnTo>
                  <a:pt x="184" y="258"/>
                </a:lnTo>
                <a:lnTo>
                  <a:pt x="184" y="267"/>
                </a:lnTo>
                <a:lnTo>
                  <a:pt x="184" y="267"/>
                </a:lnTo>
                <a:lnTo>
                  <a:pt x="196" y="255"/>
                </a:lnTo>
                <a:lnTo>
                  <a:pt x="196" y="255"/>
                </a:lnTo>
                <a:lnTo>
                  <a:pt x="201" y="249"/>
                </a:lnTo>
                <a:lnTo>
                  <a:pt x="201" y="249"/>
                </a:lnTo>
                <a:lnTo>
                  <a:pt x="204" y="249"/>
                </a:lnTo>
                <a:lnTo>
                  <a:pt x="204" y="249"/>
                </a:lnTo>
                <a:lnTo>
                  <a:pt x="215" y="225"/>
                </a:lnTo>
                <a:lnTo>
                  <a:pt x="226" y="194"/>
                </a:lnTo>
                <a:lnTo>
                  <a:pt x="226" y="194"/>
                </a:lnTo>
                <a:lnTo>
                  <a:pt x="235" y="173"/>
                </a:lnTo>
                <a:lnTo>
                  <a:pt x="235" y="173"/>
                </a:lnTo>
                <a:lnTo>
                  <a:pt x="240" y="167"/>
                </a:lnTo>
                <a:lnTo>
                  <a:pt x="249" y="161"/>
                </a:lnTo>
                <a:lnTo>
                  <a:pt x="260" y="158"/>
                </a:lnTo>
                <a:lnTo>
                  <a:pt x="260" y="158"/>
                </a:lnTo>
                <a:lnTo>
                  <a:pt x="266" y="161"/>
                </a:lnTo>
                <a:lnTo>
                  <a:pt x="266" y="161"/>
                </a:lnTo>
                <a:lnTo>
                  <a:pt x="266" y="164"/>
                </a:lnTo>
                <a:lnTo>
                  <a:pt x="266" y="176"/>
                </a:lnTo>
                <a:lnTo>
                  <a:pt x="266" y="176"/>
                </a:lnTo>
                <a:lnTo>
                  <a:pt x="271" y="173"/>
                </a:lnTo>
                <a:lnTo>
                  <a:pt x="274" y="173"/>
                </a:lnTo>
                <a:lnTo>
                  <a:pt x="274" y="173"/>
                </a:lnTo>
                <a:lnTo>
                  <a:pt x="280" y="167"/>
                </a:lnTo>
                <a:lnTo>
                  <a:pt x="288" y="161"/>
                </a:lnTo>
                <a:lnTo>
                  <a:pt x="288" y="161"/>
                </a:lnTo>
                <a:lnTo>
                  <a:pt x="296" y="152"/>
                </a:lnTo>
                <a:lnTo>
                  <a:pt x="296" y="152"/>
                </a:lnTo>
                <a:lnTo>
                  <a:pt x="302" y="149"/>
                </a:lnTo>
                <a:lnTo>
                  <a:pt x="310" y="146"/>
                </a:lnTo>
                <a:lnTo>
                  <a:pt x="310" y="146"/>
                </a:lnTo>
                <a:lnTo>
                  <a:pt x="319" y="140"/>
                </a:lnTo>
                <a:lnTo>
                  <a:pt x="319" y="140"/>
                </a:lnTo>
                <a:lnTo>
                  <a:pt x="322" y="137"/>
                </a:lnTo>
                <a:lnTo>
                  <a:pt x="327" y="134"/>
                </a:lnTo>
                <a:lnTo>
                  <a:pt x="341" y="130"/>
                </a:lnTo>
                <a:lnTo>
                  <a:pt x="341" y="130"/>
                </a:lnTo>
                <a:lnTo>
                  <a:pt x="350" y="127"/>
                </a:lnTo>
                <a:lnTo>
                  <a:pt x="350" y="127"/>
                </a:lnTo>
                <a:lnTo>
                  <a:pt x="358" y="127"/>
                </a:lnTo>
                <a:lnTo>
                  <a:pt x="372" y="127"/>
                </a:lnTo>
                <a:lnTo>
                  <a:pt x="372" y="127"/>
                </a:lnTo>
                <a:lnTo>
                  <a:pt x="386" y="130"/>
                </a:lnTo>
                <a:lnTo>
                  <a:pt x="400" y="130"/>
                </a:lnTo>
                <a:lnTo>
                  <a:pt x="400" y="130"/>
                </a:lnTo>
                <a:lnTo>
                  <a:pt x="406" y="127"/>
                </a:lnTo>
                <a:lnTo>
                  <a:pt x="414" y="124"/>
                </a:lnTo>
                <a:lnTo>
                  <a:pt x="442" y="127"/>
                </a:lnTo>
                <a:lnTo>
                  <a:pt x="442" y="127"/>
                </a:lnTo>
                <a:lnTo>
                  <a:pt x="467" y="130"/>
                </a:lnTo>
                <a:lnTo>
                  <a:pt x="467" y="130"/>
                </a:lnTo>
                <a:lnTo>
                  <a:pt x="478" y="130"/>
                </a:lnTo>
                <a:lnTo>
                  <a:pt x="481" y="127"/>
                </a:lnTo>
                <a:lnTo>
                  <a:pt x="481" y="127"/>
                </a:lnTo>
                <a:lnTo>
                  <a:pt x="478" y="121"/>
                </a:lnTo>
                <a:lnTo>
                  <a:pt x="478" y="121"/>
                </a:lnTo>
                <a:lnTo>
                  <a:pt x="467" y="118"/>
                </a:lnTo>
                <a:lnTo>
                  <a:pt x="467" y="118"/>
                </a:lnTo>
                <a:lnTo>
                  <a:pt x="453" y="115"/>
                </a:lnTo>
                <a:lnTo>
                  <a:pt x="439" y="106"/>
                </a:lnTo>
                <a:lnTo>
                  <a:pt x="439" y="106"/>
                </a:lnTo>
                <a:lnTo>
                  <a:pt x="436" y="106"/>
                </a:lnTo>
                <a:lnTo>
                  <a:pt x="436" y="106"/>
                </a:lnTo>
                <a:lnTo>
                  <a:pt x="431" y="100"/>
                </a:lnTo>
                <a:lnTo>
                  <a:pt x="414" y="100"/>
                </a:lnTo>
                <a:lnTo>
                  <a:pt x="406" y="97"/>
                </a:lnTo>
                <a:lnTo>
                  <a:pt x="406" y="97"/>
                </a:lnTo>
                <a:lnTo>
                  <a:pt x="400" y="97"/>
                </a:lnTo>
                <a:lnTo>
                  <a:pt x="392" y="94"/>
                </a:lnTo>
                <a:lnTo>
                  <a:pt x="386" y="85"/>
                </a:lnTo>
                <a:lnTo>
                  <a:pt x="383" y="76"/>
                </a:lnTo>
                <a:lnTo>
                  <a:pt x="383" y="64"/>
                </a:lnTo>
                <a:lnTo>
                  <a:pt x="383" y="64"/>
                </a:lnTo>
                <a:lnTo>
                  <a:pt x="383" y="55"/>
                </a:lnTo>
                <a:lnTo>
                  <a:pt x="380" y="45"/>
                </a:lnTo>
                <a:lnTo>
                  <a:pt x="380" y="45"/>
                </a:lnTo>
                <a:lnTo>
                  <a:pt x="380" y="45"/>
                </a:lnTo>
                <a:lnTo>
                  <a:pt x="380" y="45"/>
                </a:lnTo>
                <a:lnTo>
                  <a:pt x="375" y="48"/>
                </a:lnTo>
                <a:lnTo>
                  <a:pt x="375" y="48"/>
                </a:lnTo>
                <a:lnTo>
                  <a:pt x="366" y="55"/>
                </a:lnTo>
                <a:lnTo>
                  <a:pt x="355" y="61"/>
                </a:lnTo>
                <a:lnTo>
                  <a:pt x="338" y="64"/>
                </a:lnTo>
                <a:lnTo>
                  <a:pt x="319" y="67"/>
                </a:lnTo>
                <a:lnTo>
                  <a:pt x="319" y="67"/>
                </a:lnTo>
                <a:lnTo>
                  <a:pt x="299" y="67"/>
                </a:lnTo>
                <a:lnTo>
                  <a:pt x="288" y="73"/>
                </a:lnTo>
                <a:lnTo>
                  <a:pt x="280" y="79"/>
                </a:lnTo>
                <a:lnTo>
                  <a:pt x="274" y="88"/>
                </a:lnTo>
                <a:lnTo>
                  <a:pt x="274" y="88"/>
                </a:lnTo>
                <a:lnTo>
                  <a:pt x="271" y="94"/>
                </a:lnTo>
                <a:lnTo>
                  <a:pt x="266" y="97"/>
                </a:lnTo>
                <a:lnTo>
                  <a:pt x="266" y="97"/>
                </a:lnTo>
                <a:lnTo>
                  <a:pt x="257" y="100"/>
                </a:lnTo>
                <a:lnTo>
                  <a:pt x="257" y="100"/>
                </a:lnTo>
                <a:lnTo>
                  <a:pt x="246" y="106"/>
                </a:lnTo>
                <a:lnTo>
                  <a:pt x="240" y="109"/>
                </a:lnTo>
                <a:lnTo>
                  <a:pt x="229" y="109"/>
                </a:lnTo>
                <a:lnTo>
                  <a:pt x="229" y="109"/>
                </a:lnTo>
                <a:lnTo>
                  <a:pt x="218" y="109"/>
                </a:lnTo>
                <a:lnTo>
                  <a:pt x="210" y="103"/>
                </a:lnTo>
                <a:lnTo>
                  <a:pt x="198" y="94"/>
                </a:lnTo>
                <a:lnTo>
                  <a:pt x="190" y="79"/>
                </a:lnTo>
                <a:lnTo>
                  <a:pt x="190" y="79"/>
                </a:lnTo>
                <a:lnTo>
                  <a:pt x="182" y="70"/>
                </a:lnTo>
                <a:lnTo>
                  <a:pt x="173" y="67"/>
                </a:lnTo>
                <a:lnTo>
                  <a:pt x="173" y="67"/>
                </a:lnTo>
                <a:lnTo>
                  <a:pt x="170" y="67"/>
                </a:lnTo>
                <a:lnTo>
                  <a:pt x="170" y="67"/>
                </a:lnTo>
                <a:lnTo>
                  <a:pt x="154" y="61"/>
                </a:lnTo>
                <a:lnTo>
                  <a:pt x="145" y="58"/>
                </a:lnTo>
                <a:lnTo>
                  <a:pt x="140" y="51"/>
                </a:lnTo>
                <a:lnTo>
                  <a:pt x="140" y="51"/>
                </a:lnTo>
                <a:lnTo>
                  <a:pt x="140" y="48"/>
                </a:lnTo>
                <a:lnTo>
                  <a:pt x="140" y="42"/>
                </a:lnTo>
                <a:lnTo>
                  <a:pt x="140" y="42"/>
                </a:lnTo>
                <a:lnTo>
                  <a:pt x="140" y="33"/>
                </a:lnTo>
                <a:lnTo>
                  <a:pt x="140" y="33"/>
                </a:lnTo>
                <a:lnTo>
                  <a:pt x="140" y="27"/>
                </a:lnTo>
                <a:lnTo>
                  <a:pt x="140" y="27"/>
                </a:lnTo>
                <a:lnTo>
                  <a:pt x="142" y="18"/>
                </a:lnTo>
                <a:lnTo>
                  <a:pt x="142" y="18"/>
                </a:lnTo>
                <a:lnTo>
                  <a:pt x="148" y="9"/>
                </a:lnTo>
                <a:lnTo>
                  <a:pt x="162" y="3"/>
                </a:lnTo>
                <a:lnTo>
                  <a:pt x="162" y="3"/>
                </a:lnTo>
                <a:lnTo>
                  <a:pt x="162" y="0"/>
                </a:lnTo>
                <a:lnTo>
                  <a:pt x="162" y="0"/>
                </a:lnTo>
                <a:lnTo>
                  <a:pt x="154" y="0"/>
                </a:lnTo>
                <a:lnTo>
                  <a:pt x="154" y="0"/>
                </a:lnTo>
                <a:lnTo>
                  <a:pt x="154" y="0"/>
                </a:lnTo>
                <a:lnTo>
                  <a:pt x="154" y="0"/>
                </a:lnTo>
                <a:lnTo>
                  <a:pt x="145" y="3"/>
                </a:lnTo>
                <a:lnTo>
                  <a:pt x="137" y="9"/>
                </a:lnTo>
                <a:lnTo>
                  <a:pt x="120" y="27"/>
                </a:lnTo>
                <a:lnTo>
                  <a:pt x="120" y="27"/>
                </a:lnTo>
                <a:lnTo>
                  <a:pt x="115" y="36"/>
                </a:lnTo>
                <a:lnTo>
                  <a:pt x="115" y="36"/>
                </a:lnTo>
                <a:lnTo>
                  <a:pt x="106" y="45"/>
                </a:lnTo>
                <a:lnTo>
                  <a:pt x="106" y="45"/>
                </a:lnTo>
                <a:lnTo>
                  <a:pt x="98" y="55"/>
                </a:lnTo>
                <a:lnTo>
                  <a:pt x="98" y="55"/>
                </a:lnTo>
                <a:lnTo>
                  <a:pt x="89" y="61"/>
                </a:lnTo>
                <a:lnTo>
                  <a:pt x="75" y="64"/>
                </a:lnTo>
                <a:lnTo>
                  <a:pt x="75" y="64"/>
                </a:lnTo>
                <a:lnTo>
                  <a:pt x="67" y="70"/>
                </a:lnTo>
                <a:lnTo>
                  <a:pt x="59" y="73"/>
                </a:lnTo>
                <a:lnTo>
                  <a:pt x="59" y="73"/>
                </a:lnTo>
                <a:lnTo>
                  <a:pt x="42" y="85"/>
                </a:lnTo>
                <a:lnTo>
                  <a:pt x="42" y="85"/>
                </a:lnTo>
                <a:lnTo>
                  <a:pt x="33" y="88"/>
                </a:lnTo>
                <a:lnTo>
                  <a:pt x="33" y="88"/>
                </a:lnTo>
                <a:lnTo>
                  <a:pt x="19" y="94"/>
                </a:lnTo>
                <a:lnTo>
                  <a:pt x="3" y="97"/>
                </a:lnTo>
                <a:lnTo>
                  <a:pt x="3" y="97"/>
                </a:lnTo>
                <a:lnTo>
                  <a:pt x="0" y="97"/>
                </a:lnTo>
                <a:lnTo>
                  <a:pt x="0" y="97"/>
                </a:lnTo>
                <a:lnTo>
                  <a:pt x="0" y="97"/>
                </a:lnTo>
                <a:lnTo>
                  <a:pt x="0" y="97"/>
                </a:lnTo>
                <a:lnTo>
                  <a:pt x="0" y="97"/>
                </a:lnTo>
                <a:lnTo>
                  <a:pt x="0" y="97"/>
                </a:lnTo>
                <a:lnTo>
                  <a:pt x="3" y="100"/>
                </a:lnTo>
                <a:lnTo>
                  <a:pt x="3" y="100"/>
                </a:lnTo>
                <a:lnTo>
                  <a:pt x="11" y="112"/>
                </a:lnTo>
                <a:lnTo>
                  <a:pt x="17" y="124"/>
                </a:lnTo>
                <a:lnTo>
                  <a:pt x="17" y="124"/>
                </a:lnTo>
                <a:close/>
              </a:path>
            </a:pathLst>
          </a:custGeom>
          <a:solidFill>
            <a:srgbClr val="015873">
              <a:alpha val="50196"/>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47" name="Freeform 62">
            <a:extLst>
              <a:ext uri="{FF2B5EF4-FFF2-40B4-BE49-F238E27FC236}">
                <a16:creationId xmlns:a16="http://schemas.microsoft.com/office/drawing/2014/main" id="{DCF87F24-6995-9B71-7D84-2CC6C31C696A}"/>
              </a:ext>
            </a:extLst>
          </p:cNvPr>
          <p:cNvSpPr>
            <a:spLocks/>
          </p:cNvSpPr>
          <p:nvPr/>
        </p:nvSpPr>
        <p:spPr bwMode="auto">
          <a:xfrm>
            <a:off x="4262932" y="2466012"/>
            <a:ext cx="531066" cy="587504"/>
          </a:xfrm>
          <a:custGeom>
            <a:avLst/>
            <a:gdLst>
              <a:gd name="T0" fmla="*/ 137 w 414"/>
              <a:gd name="T1" fmla="*/ 462 h 483"/>
              <a:gd name="T2" fmla="*/ 151 w 414"/>
              <a:gd name="T3" fmla="*/ 474 h 483"/>
              <a:gd name="T4" fmla="*/ 154 w 414"/>
              <a:gd name="T5" fmla="*/ 480 h 483"/>
              <a:gd name="T6" fmla="*/ 157 w 414"/>
              <a:gd name="T7" fmla="*/ 483 h 483"/>
              <a:gd name="T8" fmla="*/ 367 w 414"/>
              <a:gd name="T9" fmla="*/ 471 h 483"/>
              <a:gd name="T10" fmla="*/ 364 w 414"/>
              <a:gd name="T11" fmla="*/ 416 h 483"/>
              <a:gd name="T12" fmla="*/ 364 w 414"/>
              <a:gd name="T13" fmla="*/ 379 h 483"/>
              <a:gd name="T14" fmla="*/ 381 w 414"/>
              <a:gd name="T15" fmla="*/ 307 h 483"/>
              <a:gd name="T16" fmla="*/ 384 w 414"/>
              <a:gd name="T17" fmla="*/ 294 h 483"/>
              <a:gd name="T18" fmla="*/ 400 w 414"/>
              <a:gd name="T19" fmla="*/ 215 h 483"/>
              <a:gd name="T20" fmla="*/ 412 w 414"/>
              <a:gd name="T21" fmla="*/ 182 h 483"/>
              <a:gd name="T22" fmla="*/ 406 w 414"/>
              <a:gd name="T23" fmla="*/ 185 h 483"/>
              <a:gd name="T24" fmla="*/ 400 w 414"/>
              <a:gd name="T25" fmla="*/ 197 h 483"/>
              <a:gd name="T26" fmla="*/ 353 w 414"/>
              <a:gd name="T27" fmla="*/ 246 h 483"/>
              <a:gd name="T28" fmla="*/ 339 w 414"/>
              <a:gd name="T29" fmla="*/ 246 h 483"/>
              <a:gd name="T30" fmla="*/ 342 w 414"/>
              <a:gd name="T31" fmla="*/ 234 h 483"/>
              <a:gd name="T32" fmla="*/ 353 w 414"/>
              <a:gd name="T33" fmla="*/ 209 h 483"/>
              <a:gd name="T34" fmla="*/ 347 w 414"/>
              <a:gd name="T35" fmla="*/ 179 h 483"/>
              <a:gd name="T36" fmla="*/ 344 w 414"/>
              <a:gd name="T37" fmla="*/ 152 h 483"/>
              <a:gd name="T38" fmla="*/ 325 w 414"/>
              <a:gd name="T39" fmla="*/ 133 h 483"/>
              <a:gd name="T40" fmla="*/ 305 w 414"/>
              <a:gd name="T41" fmla="*/ 118 h 483"/>
              <a:gd name="T42" fmla="*/ 294 w 414"/>
              <a:gd name="T43" fmla="*/ 112 h 483"/>
              <a:gd name="T44" fmla="*/ 263 w 414"/>
              <a:gd name="T45" fmla="*/ 91 h 483"/>
              <a:gd name="T46" fmla="*/ 224 w 414"/>
              <a:gd name="T47" fmla="*/ 85 h 483"/>
              <a:gd name="T48" fmla="*/ 188 w 414"/>
              <a:gd name="T49" fmla="*/ 70 h 483"/>
              <a:gd name="T50" fmla="*/ 177 w 414"/>
              <a:gd name="T51" fmla="*/ 48 h 483"/>
              <a:gd name="T52" fmla="*/ 163 w 414"/>
              <a:gd name="T53" fmla="*/ 27 h 483"/>
              <a:gd name="T54" fmla="*/ 143 w 414"/>
              <a:gd name="T55" fmla="*/ 33 h 483"/>
              <a:gd name="T56" fmla="*/ 129 w 414"/>
              <a:gd name="T57" fmla="*/ 27 h 483"/>
              <a:gd name="T58" fmla="*/ 132 w 414"/>
              <a:gd name="T59" fmla="*/ 0 h 483"/>
              <a:gd name="T60" fmla="*/ 118 w 414"/>
              <a:gd name="T61" fmla="*/ 6 h 483"/>
              <a:gd name="T62" fmla="*/ 93 w 414"/>
              <a:gd name="T63" fmla="*/ 21 h 483"/>
              <a:gd name="T64" fmla="*/ 59 w 414"/>
              <a:gd name="T65" fmla="*/ 18 h 483"/>
              <a:gd name="T66" fmla="*/ 48 w 414"/>
              <a:gd name="T67" fmla="*/ 48 h 483"/>
              <a:gd name="T68" fmla="*/ 42 w 414"/>
              <a:gd name="T69" fmla="*/ 82 h 483"/>
              <a:gd name="T70" fmla="*/ 37 w 414"/>
              <a:gd name="T71" fmla="*/ 118 h 483"/>
              <a:gd name="T72" fmla="*/ 23 w 414"/>
              <a:gd name="T73" fmla="*/ 133 h 483"/>
              <a:gd name="T74" fmla="*/ 11 w 414"/>
              <a:gd name="T75" fmla="*/ 139 h 483"/>
              <a:gd name="T76" fmla="*/ 3 w 414"/>
              <a:gd name="T77" fmla="*/ 152 h 483"/>
              <a:gd name="T78" fmla="*/ 3 w 414"/>
              <a:gd name="T79" fmla="*/ 155 h 483"/>
              <a:gd name="T80" fmla="*/ 6 w 414"/>
              <a:gd name="T81" fmla="*/ 215 h 483"/>
              <a:gd name="T82" fmla="*/ 6 w 414"/>
              <a:gd name="T83" fmla="*/ 234 h 483"/>
              <a:gd name="T84" fmla="*/ 20 w 414"/>
              <a:gd name="T85" fmla="*/ 258 h 483"/>
              <a:gd name="T86" fmla="*/ 31 w 414"/>
              <a:gd name="T87" fmla="*/ 267 h 483"/>
              <a:gd name="T88" fmla="*/ 39 w 414"/>
              <a:gd name="T89" fmla="*/ 285 h 483"/>
              <a:gd name="T90" fmla="*/ 62 w 414"/>
              <a:gd name="T91" fmla="*/ 297 h 483"/>
              <a:gd name="T92" fmla="*/ 73 w 414"/>
              <a:gd name="T93" fmla="*/ 307 h 483"/>
              <a:gd name="T94" fmla="*/ 98 w 414"/>
              <a:gd name="T95" fmla="*/ 328 h 483"/>
              <a:gd name="T96" fmla="*/ 115 w 414"/>
              <a:gd name="T97" fmla="*/ 349 h 483"/>
              <a:gd name="T98" fmla="*/ 135 w 414"/>
              <a:gd name="T99" fmla="*/ 428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4" h="483">
                <a:moveTo>
                  <a:pt x="137" y="428"/>
                </a:moveTo>
                <a:lnTo>
                  <a:pt x="137" y="452"/>
                </a:lnTo>
                <a:lnTo>
                  <a:pt x="137" y="452"/>
                </a:lnTo>
                <a:lnTo>
                  <a:pt x="137" y="462"/>
                </a:lnTo>
                <a:lnTo>
                  <a:pt x="143" y="468"/>
                </a:lnTo>
                <a:lnTo>
                  <a:pt x="143" y="468"/>
                </a:lnTo>
                <a:lnTo>
                  <a:pt x="143" y="468"/>
                </a:lnTo>
                <a:lnTo>
                  <a:pt x="151" y="474"/>
                </a:lnTo>
                <a:lnTo>
                  <a:pt x="151" y="474"/>
                </a:lnTo>
                <a:lnTo>
                  <a:pt x="154" y="477"/>
                </a:lnTo>
                <a:lnTo>
                  <a:pt x="154" y="477"/>
                </a:lnTo>
                <a:lnTo>
                  <a:pt x="154" y="480"/>
                </a:lnTo>
                <a:lnTo>
                  <a:pt x="154" y="480"/>
                </a:lnTo>
                <a:lnTo>
                  <a:pt x="157" y="483"/>
                </a:lnTo>
                <a:lnTo>
                  <a:pt x="157" y="483"/>
                </a:lnTo>
                <a:lnTo>
                  <a:pt x="157" y="483"/>
                </a:lnTo>
                <a:lnTo>
                  <a:pt x="367" y="483"/>
                </a:lnTo>
                <a:lnTo>
                  <a:pt x="367" y="483"/>
                </a:lnTo>
                <a:lnTo>
                  <a:pt x="367" y="471"/>
                </a:lnTo>
                <a:lnTo>
                  <a:pt x="367" y="471"/>
                </a:lnTo>
                <a:lnTo>
                  <a:pt x="367" y="458"/>
                </a:lnTo>
                <a:lnTo>
                  <a:pt x="367" y="458"/>
                </a:lnTo>
                <a:lnTo>
                  <a:pt x="370" y="437"/>
                </a:lnTo>
                <a:lnTo>
                  <a:pt x="364" y="416"/>
                </a:lnTo>
                <a:lnTo>
                  <a:pt x="364" y="416"/>
                </a:lnTo>
                <a:lnTo>
                  <a:pt x="364" y="404"/>
                </a:lnTo>
                <a:lnTo>
                  <a:pt x="364" y="404"/>
                </a:lnTo>
                <a:lnTo>
                  <a:pt x="364" y="379"/>
                </a:lnTo>
                <a:lnTo>
                  <a:pt x="367" y="355"/>
                </a:lnTo>
                <a:lnTo>
                  <a:pt x="372" y="322"/>
                </a:lnTo>
                <a:lnTo>
                  <a:pt x="372" y="322"/>
                </a:lnTo>
                <a:lnTo>
                  <a:pt x="381" y="307"/>
                </a:lnTo>
                <a:lnTo>
                  <a:pt x="381" y="307"/>
                </a:lnTo>
                <a:lnTo>
                  <a:pt x="384" y="300"/>
                </a:lnTo>
                <a:lnTo>
                  <a:pt x="384" y="294"/>
                </a:lnTo>
                <a:lnTo>
                  <a:pt x="384" y="294"/>
                </a:lnTo>
                <a:lnTo>
                  <a:pt x="389" y="267"/>
                </a:lnTo>
                <a:lnTo>
                  <a:pt x="392" y="243"/>
                </a:lnTo>
                <a:lnTo>
                  <a:pt x="392" y="243"/>
                </a:lnTo>
                <a:lnTo>
                  <a:pt x="400" y="215"/>
                </a:lnTo>
                <a:lnTo>
                  <a:pt x="412" y="182"/>
                </a:lnTo>
                <a:lnTo>
                  <a:pt x="412" y="182"/>
                </a:lnTo>
                <a:lnTo>
                  <a:pt x="412" y="182"/>
                </a:lnTo>
                <a:lnTo>
                  <a:pt x="412" y="182"/>
                </a:lnTo>
                <a:lnTo>
                  <a:pt x="414" y="176"/>
                </a:lnTo>
                <a:lnTo>
                  <a:pt x="414" y="176"/>
                </a:lnTo>
                <a:lnTo>
                  <a:pt x="406" y="185"/>
                </a:lnTo>
                <a:lnTo>
                  <a:pt x="406" y="185"/>
                </a:lnTo>
                <a:lnTo>
                  <a:pt x="406" y="188"/>
                </a:lnTo>
                <a:lnTo>
                  <a:pt x="406" y="188"/>
                </a:lnTo>
                <a:lnTo>
                  <a:pt x="400" y="197"/>
                </a:lnTo>
                <a:lnTo>
                  <a:pt x="400" y="197"/>
                </a:lnTo>
                <a:lnTo>
                  <a:pt x="392" y="212"/>
                </a:lnTo>
                <a:lnTo>
                  <a:pt x="392" y="212"/>
                </a:lnTo>
                <a:lnTo>
                  <a:pt x="375" y="231"/>
                </a:lnTo>
                <a:lnTo>
                  <a:pt x="353" y="246"/>
                </a:lnTo>
                <a:lnTo>
                  <a:pt x="353" y="246"/>
                </a:lnTo>
                <a:lnTo>
                  <a:pt x="347" y="249"/>
                </a:lnTo>
                <a:lnTo>
                  <a:pt x="342" y="249"/>
                </a:lnTo>
                <a:lnTo>
                  <a:pt x="339" y="246"/>
                </a:lnTo>
                <a:lnTo>
                  <a:pt x="339" y="246"/>
                </a:lnTo>
                <a:lnTo>
                  <a:pt x="339" y="243"/>
                </a:lnTo>
                <a:lnTo>
                  <a:pt x="339" y="240"/>
                </a:lnTo>
                <a:lnTo>
                  <a:pt x="342" y="234"/>
                </a:lnTo>
                <a:lnTo>
                  <a:pt x="342" y="234"/>
                </a:lnTo>
                <a:lnTo>
                  <a:pt x="350" y="218"/>
                </a:lnTo>
                <a:lnTo>
                  <a:pt x="350" y="218"/>
                </a:lnTo>
                <a:lnTo>
                  <a:pt x="353" y="209"/>
                </a:lnTo>
                <a:lnTo>
                  <a:pt x="353" y="209"/>
                </a:lnTo>
                <a:lnTo>
                  <a:pt x="350" y="200"/>
                </a:lnTo>
                <a:lnTo>
                  <a:pt x="347" y="194"/>
                </a:lnTo>
                <a:lnTo>
                  <a:pt x="347" y="179"/>
                </a:lnTo>
                <a:lnTo>
                  <a:pt x="347" y="179"/>
                </a:lnTo>
                <a:lnTo>
                  <a:pt x="347" y="167"/>
                </a:lnTo>
                <a:lnTo>
                  <a:pt x="344" y="152"/>
                </a:lnTo>
                <a:lnTo>
                  <a:pt x="344" y="152"/>
                </a:lnTo>
                <a:lnTo>
                  <a:pt x="339" y="139"/>
                </a:lnTo>
                <a:lnTo>
                  <a:pt x="330" y="136"/>
                </a:lnTo>
                <a:lnTo>
                  <a:pt x="330" y="136"/>
                </a:lnTo>
                <a:lnTo>
                  <a:pt x="325" y="133"/>
                </a:lnTo>
                <a:lnTo>
                  <a:pt x="319" y="127"/>
                </a:lnTo>
                <a:lnTo>
                  <a:pt x="319" y="127"/>
                </a:lnTo>
                <a:lnTo>
                  <a:pt x="311" y="118"/>
                </a:lnTo>
                <a:lnTo>
                  <a:pt x="305" y="118"/>
                </a:lnTo>
                <a:lnTo>
                  <a:pt x="305" y="118"/>
                </a:lnTo>
                <a:lnTo>
                  <a:pt x="300" y="115"/>
                </a:lnTo>
                <a:lnTo>
                  <a:pt x="294" y="112"/>
                </a:lnTo>
                <a:lnTo>
                  <a:pt x="294" y="112"/>
                </a:lnTo>
                <a:lnTo>
                  <a:pt x="280" y="103"/>
                </a:lnTo>
                <a:lnTo>
                  <a:pt x="280" y="103"/>
                </a:lnTo>
                <a:lnTo>
                  <a:pt x="263" y="91"/>
                </a:lnTo>
                <a:lnTo>
                  <a:pt x="263" y="91"/>
                </a:lnTo>
                <a:lnTo>
                  <a:pt x="258" y="88"/>
                </a:lnTo>
                <a:lnTo>
                  <a:pt x="247" y="88"/>
                </a:lnTo>
                <a:lnTo>
                  <a:pt x="224" y="85"/>
                </a:lnTo>
                <a:lnTo>
                  <a:pt x="224" y="85"/>
                </a:lnTo>
                <a:lnTo>
                  <a:pt x="216" y="85"/>
                </a:lnTo>
                <a:lnTo>
                  <a:pt x="205" y="82"/>
                </a:lnTo>
                <a:lnTo>
                  <a:pt x="196" y="76"/>
                </a:lnTo>
                <a:lnTo>
                  <a:pt x="188" y="70"/>
                </a:lnTo>
                <a:lnTo>
                  <a:pt x="188" y="70"/>
                </a:lnTo>
                <a:lnTo>
                  <a:pt x="182" y="60"/>
                </a:lnTo>
                <a:lnTo>
                  <a:pt x="182" y="60"/>
                </a:lnTo>
                <a:lnTo>
                  <a:pt x="177" y="48"/>
                </a:lnTo>
                <a:lnTo>
                  <a:pt x="168" y="39"/>
                </a:lnTo>
                <a:lnTo>
                  <a:pt x="168" y="39"/>
                </a:lnTo>
                <a:lnTo>
                  <a:pt x="165" y="33"/>
                </a:lnTo>
                <a:lnTo>
                  <a:pt x="163" y="27"/>
                </a:lnTo>
                <a:lnTo>
                  <a:pt x="163" y="27"/>
                </a:lnTo>
                <a:lnTo>
                  <a:pt x="157" y="30"/>
                </a:lnTo>
                <a:lnTo>
                  <a:pt x="157" y="30"/>
                </a:lnTo>
                <a:lnTo>
                  <a:pt x="143" y="33"/>
                </a:lnTo>
                <a:lnTo>
                  <a:pt x="137" y="33"/>
                </a:lnTo>
                <a:lnTo>
                  <a:pt x="132" y="30"/>
                </a:lnTo>
                <a:lnTo>
                  <a:pt x="132" y="30"/>
                </a:lnTo>
                <a:lnTo>
                  <a:pt x="129" y="27"/>
                </a:lnTo>
                <a:lnTo>
                  <a:pt x="129" y="21"/>
                </a:lnTo>
                <a:lnTo>
                  <a:pt x="129" y="21"/>
                </a:lnTo>
                <a:lnTo>
                  <a:pt x="129" y="9"/>
                </a:lnTo>
                <a:lnTo>
                  <a:pt x="132" y="0"/>
                </a:lnTo>
                <a:lnTo>
                  <a:pt x="132" y="0"/>
                </a:lnTo>
                <a:lnTo>
                  <a:pt x="132" y="0"/>
                </a:lnTo>
                <a:lnTo>
                  <a:pt x="132" y="0"/>
                </a:lnTo>
                <a:lnTo>
                  <a:pt x="118" y="6"/>
                </a:lnTo>
                <a:lnTo>
                  <a:pt x="101" y="15"/>
                </a:lnTo>
                <a:lnTo>
                  <a:pt x="101" y="15"/>
                </a:lnTo>
                <a:lnTo>
                  <a:pt x="93" y="21"/>
                </a:lnTo>
                <a:lnTo>
                  <a:pt x="93" y="21"/>
                </a:lnTo>
                <a:lnTo>
                  <a:pt x="81" y="24"/>
                </a:lnTo>
                <a:lnTo>
                  <a:pt x="73" y="24"/>
                </a:lnTo>
                <a:lnTo>
                  <a:pt x="67" y="21"/>
                </a:lnTo>
                <a:lnTo>
                  <a:pt x="59" y="18"/>
                </a:lnTo>
                <a:lnTo>
                  <a:pt x="59" y="18"/>
                </a:lnTo>
                <a:lnTo>
                  <a:pt x="59" y="18"/>
                </a:lnTo>
                <a:lnTo>
                  <a:pt x="48" y="48"/>
                </a:lnTo>
                <a:lnTo>
                  <a:pt x="48" y="48"/>
                </a:lnTo>
                <a:lnTo>
                  <a:pt x="42" y="76"/>
                </a:lnTo>
                <a:lnTo>
                  <a:pt x="42" y="76"/>
                </a:lnTo>
                <a:lnTo>
                  <a:pt x="42" y="82"/>
                </a:lnTo>
                <a:lnTo>
                  <a:pt x="42" y="82"/>
                </a:lnTo>
                <a:lnTo>
                  <a:pt x="42" y="94"/>
                </a:lnTo>
                <a:lnTo>
                  <a:pt x="39" y="106"/>
                </a:lnTo>
                <a:lnTo>
                  <a:pt x="39" y="106"/>
                </a:lnTo>
                <a:lnTo>
                  <a:pt x="37" y="118"/>
                </a:lnTo>
                <a:lnTo>
                  <a:pt x="37" y="118"/>
                </a:lnTo>
                <a:lnTo>
                  <a:pt x="37" y="124"/>
                </a:lnTo>
                <a:lnTo>
                  <a:pt x="31" y="127"/>
                </a:lnTo>
                <a:lnTo>
                  <a:pt x="23" y="133"/>
                </a:lnTo>
                <a:lnTo>
                  <a:pt x="23" y="133"/>
                </a:lnTo>
                <a:lnTo>
                  <a:pt x="17" y="136"/>
                </a:lnTo>
                <a:lnTo>
                  <a:pt x="11" y="139"/>
                </a:lnTo>
                <a:lnTo>
                  <a:pt x="11" y="139"/>
                </a:lnTo>
                <a:lnTo>
                  <a:pt x="6" y="142"/>
                </a:lnTo>
                <a:lnTo>
                  <a:pt x="6" y="142"/>
                </a:lnTo>
                <a:lnTo>
                  <a:pt x="3" y="152"/>
                </a:lnTo>
                <a:lnTo>
                  <a:pt x="3" y="152"/>
                </a:lnTo>
                <a:lnTo>
                  <a:pt x="0" y="152"/>
                </a:lnTo>
                <a:lnTo>
                  <a:pt x="0" y="152"/>
                </a:lnTo>
                <a:lnTo>
                  <a:pt x="3" y="155"/>
                </a:lnTo>
                <a:lnTo>
                  <a:pt x="3" y="155"/>
                </a:lnTo>
                <a:lnTo>
                  <a:pt x="3" y="167"/>
                </a:lnTo>
                <a:lnTo>
                  <a:pt x="6" y="188"/>
                </a:lnTo>
                <a:lnTo>
                  <a:pt x="6" y="188"/>
                </a:lnTo>
                <a:lnTo>
                  <a:pt x="6" y="215"/>
                </a:lnTo>
                <a:lnTo>
                  <a:pt x="6" y="215"/>
                </a:lnTo>
                <a:lnTo>
                  <a:pt x="6" y="228"/>
                </a:lnTo>
                <a:lnTo>
                  <a:pt x="6" y="228"/>
                </a:lnTo>
                <a:lnTo>
                  <a:pt x="6" y="234"/>
                </a:lnTo>
                <a:lnTo>
                  <a:pt x="6" y="234"/>
                </a:lnTo>
                <a:lnTo>
                  <a:pt x="11" y="243"/>
                </a:lnTo>
                <a:lnTo>
                  <a:pt x="11" y="243"/>
                </a:lnTo>
                <a:lnTo>
                  <a:pt x="20" y="258"/>
                </a:lnTo>
                <a:lnTo>
                  <a:pt x="20" y="258"/>
                </a:lnTo>
                <a:lnTo>
                  <a:pt x="28" y="261"/>
                </a:lnTo>
                <a:lnTo>
                  <a:pt x="31" y="267"/>
                </a:lnTo>
                <a:lnTo>
                  <a:pt x="31" y="267"/>
                </a:lnTo>
                <a:lnTo>
                  <a:pt x="34" y="270"/>
                </a:lnTo>
                <a:lnTo>
                  <a:pt x="34" y="270"/>
                </a:lnTo>
                <a:lnTo>
                  <a:pt x="37" y="276"/>
                </a:lnTo>
                <a:lnTo>
                  <a:pt x="39" y="285"/>
                </a:lnTo>
                <a:lnTo>
                  <a:pt x="39" y="285"/>
                </a:lnTo>
                <a:lnTo>
                  <a:pt x="51" y="294"/>
                </a:lnTo>
                <a:lnTo>
                  <a:pt x="62" y="297"/>
                </a:lnTo>
                <a:lnTo>
                  <a:pt x="62" y="297"/>
                </a:lnTo>
                <a:lnTo>
                  <a:pt x="70" y="300"/>
                </a:lnTo>
                <a:lnTo>
                  <a:pt x="73" y="304"/>
                </a:lnTo>
                <a:lnTo>
                  <a:pt x="73" y="304"/>
                </a:lnTo>
                <a:lnTo>
                  <a:pt x="73" y="307"/>
                </a:lnTo>
                <a:lnTo>
                  <a:pt x="70" y="313"/>
                </a:lnTo>
                <a:lnTo>
                  <a:pt x="95" y="325"/>
                </a:lnTo>
                <a:lnTo>
                  <a:pt x="95" y="325"/>
                </a:lnTo>
                <a:lnTo>
                  <a:pt x="98" y="328"/>
                </a:lnTo>
                <a:lnTo>
                  <a:pt x="98" y="331"/>
                </a:lnTo>
                <a:lnTo>
                  <a:pt x="98" y="343"/>
                </a:lnTo>
                <a:lnTo>
                  <a:pt x="115" y="349"/>
                </a:lnTo>
                <a:lnTo>
                  <a:pt x="115" y="349"/>
                </a:lnTo>
                <a:lnTo>
                  <a:pt x="121" y="352"/>
                </a:lnTo>
                <a:lnTo>
                  <a:pt x="121" y="355"/>
                </a:lnTo>
                <a:lnTo>
                  <a:pt x="121" y="389"/>
                </a:lnTo>
                <a:lnTo>
                  <a:pt x="135" y="428"/>
                </a:lnTo>
                <a:lnTo>
                  <a:pt x="135" y="428"/>
                </a:lnTo>
                <a:lnTo>
                  <a:pt x="137" y="428"/>
                </a:lnTo>
                <a:lnTo>
                  <a:pt x="137" y="428"/>
                </a:lnTo>
                <a:close/>
              </a:path>
            </a:pathLst>
          </a:custGeom>
          <a:solidFill>
            <a:srgbClr val="015873">
              <a:alpha val="25098"/>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48" name="Rectangle 63">
            <a:extLst>
              <a:ext uri="{FF2B5EF4-FFF2-40B4-BE49-F238E27FC236}">
                <a16:creationId xmlns:a16="http://schemas.microsoft.com/office/drawing/2014/main" id="{51A8E767-6F75-A3FA-01A1-941E988F9FEF}"/>
              </a:ext>
            </a:extLst>
          </p:cNvPr>
          <p:cNvSpPr>
            <a:spLocks noChangeArrowheads="1"/>
          </p:cNvSpPr>
          <p:nvPr/>
        </p:nvSpPr>
        <p:spPr bwMode="auto">
          <a:xfrm>
            <a:off x="4797846" y="3448834"/>
            <a:ext cx="1283" cy="1217"/>
          </a:xfrm>
          <a:prstGeom prst="rect">
            <a:avLst/>
          </a:prstGeom>
          <a:solidFill>
            <a:srgbClr val="E1471D"/>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64">
            <a:extLst>
              <a:ext uri="{FF2B5EF4-FFF2-40B4-BE49-F238E27FC236}">
                <a16:creationId xmlns:a16="http://schemas.microsoft.com/office/drawing/2014/main" id="{35AB8362-95DE-0CB8-A0D3-401259A70C08}"/>
              </a:ext>
            </a:extLst>
          </p:cNvPr>
          <p:cNvSpPr>
            <a:spLocks/>
          </p:cNvSpPr>
          <p:nvPr/>
        </p:nvSpPr>
        <p:spPr bwMode="auto">
          <a:xfrm>
            <a:off x="5092883" y="348897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65">
            <a:extLst>
              <a:ext uri="{FF2B5EF4-FFF2-40B4-BE49-F238E27FC236}">
                <a16:creationId xmlns:a16="http://schemas.microsoft.com/office/drawing/2014/main" id="{616AA7DC-0BC5-7F82-C941-41D9184A535C}"/>
              </a:ext>
            </a:extLst>
          </p:cNvPr>
          <p:cNvSpPr>
            <a:spLocks/>
          </p:cNvSpPr>
          <p:nvPr/>
        </p:nvSpPr>
        <p:spPr bwMode="auto">
          <a:xfrm>
            <a:off x="5092883" y="349262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66">
            <a:extLst>
              <a:ext uri="{FF2B5EF4-FFF2-40B4-BE49-F238E27FC236}">
                <a16:creationId xmlns:a16="http://schemas.microsoft.com/office/drawing/2014/main" id="{69BE7B64-5EEF-A406-FD81-8E99AC807882}"/>
              </a:ext>
            </a:extLst>
          </p:cNvPr>
          <p:cNvSpPr>
            <a:spLocks/>
          </p:cNvSpPr>
          <p:nvPr/>
        </p:nvSpPr>
        <p:spPr bwMode="auto">
          <a:xfrm>
            <a:off x="4679832" y="3795498"/>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67">
            <a:extLst>
              <a:ext uri="{FF2B5EF4-FFF2-40B4-BE49-F238E27FC236}">
                <a16:creationId xmlns:a16="http://schemas.microsoft.com/office/drawing/2014/main" id="{008973BD-0928-01A7-C002-C33D745D194B}"/>
              </a:ext>
            </a:extLst>
          </p:cNvPr>
          <p:cNvSpPr>
            <a:spLocks/>
          </p:cNvSpPr>
          <p:nvPr/>
        </p:nvSpPr>
        <p:spPr bwMode="auto">
          <a:xfrm>
            <a:off x="4679832" y="3799147"/>
            <a:ext cx="3849" cy="4865"/>
          </a:xfrm>
          <a:custGeom>
            <a:avLst/>
            <a:gdLst>
              <a:gd name="T0" fmla="*/ 3 w 3"/>
              <a:gd name="T1" fmla="*/ 4 h 4"/>
              <a:gd name="T2" fmla="*/ 3 w 3"/>
              <a:gd name="T3" fmla="*/ 4 h 4"/>
              <a:gd name="T4" fmla="*/ 0 w 3"/>
              <a:gd name="T5" fmla="*/ 0 h 4"/>
              <a:gd name="T6" fmla="*/ 0 w 3"/>
              <a:gd name="T7" fmla="*/ 0 h 4"/>
              <a:gd name="T8" fmla="*/ 3 w 3"/>
              <a:gd name="T9" fmla="*/ 4 h 4"/>
              <a:gd name="T10" fmla="*/ 3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3" y="4"/>
                </a:moveTo>
                <a:lnTo>
                  <a:pt x="3" y="4"/>
                </a:lnTo>
                <a:lnTo>
                  <a:pt x="0" y="0"/>
                </a:lnTo>
                <a:lnTo>
                  <a:pt x="0" y="0"/>
                </a:lnTo>
                <a:lnTo>
                  <a:pt x="3" y="4"/>
                </a:lnTo>
                <a:lnTo>
                  <a:pt x="3" y="4"/>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68">
            <a:extLst>
              <a:ext uri="{FF2B5EF4-FFF2-40B4-BE49-F238E27FC236}">
                <a16:creationId xmlns:a16="http://schemas.microsoft.com/office/drawing/2014/main" id="{84448D63-1B7B-7399-E507-A8B6785E9F8B}"/>
              </a:ext>
            </a:extLst>
          </p:cNvPr>
          <p:cNvSpPr>
            <a:spLocks/>
          </p:cNvSpPr>
          <p:nvPr/>
        </p:nvSpPr>
        <p:spPr bwMode="auto">
          <a:xfrm>
            <a:off x="4647763" y="3862398"/>
            <a:ext cx="2566" cy="3649"/>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69">
            <a:extLst>
              <a:ext uri="{FF2B5EF4-FFF2-40B4-BE49-F238E27FC236}">
                <a16:creationId xmlns:a16="http://schemas.microsoft.com/office/drawing/2014/main" id="{C1B84DF4-E68C-1948-3A47-C5AF5DA15C0B}"/>
              </a:ext>
            </a:extLst>
          </p:cNvPr>
          <p:cNvSpPr>
            <a:spLocks/>
          </p:cNvSpPr>
          <p:nvPr/>
        </p:nvSpPr>
        <p:spPr bwMode="auto">
          <a:xfrm>
            <a:off x="4658025" y="3777253"/>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70">
            <a:extLst>
              <a:ext uri="{FF2B5EF4-FFF2-40B4-BE49-F238E27FC236}">
                <a16:creationId xmlns:a16="http://schemas.microsoft.com/office/drawing/2014/main" id="{A80FAE3A-A0E8-9F66-7CA0-9AF051C0E5A9}"/>
              </a:ext>
            </a:extLst>
          </p:cNvPr>
          <p:cNvSpPr>
            <a:spLocks/>
          </p:cNvSpPr>
          <p:nvPr/>
        </p:nvSpPr>
        <p:spPr bwMode="auto">
          <a:xfrm>
            <a:off x="4550272" y="3563173"/>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71">
            <a:extLst>
              <a:ext uri="{FF2B5EF4-FFF2-40B4-BE49-F238E27FC236}">
                <a16:creationId xmlns:a16="http://schemas.microsoft.com/office/drawing/2014/main" id="{550A84F5-A80E-3671-07D5-A4B09F05599F}"/>
              </a:ext>
            </a:extLst>
          </p:cNvPr>
          <p:cNvSpPr>
            <a:spLocks/>
          </p:cNvSpPr>
          <p:nvPr/>
        </p:nvSpPr>
        <p:spPr bwMode="auto">
          <a:xfrm>
            <a:off x="4454064" y="3470729"/>
            <a:ext cx="35918" cy="21895"/>
          </a:xfrm>
          <a:custGeom>
            <a:avLst/>
            <a:gdLst>
              <a:gd name="T0" fmla="*/ 28 w 28"/>
              <a:gd name="T1" fmla="*/ 18 h 18"/>
              <a:gd name="T2" fmla="*/ 28 w 28"/>
              <a:gd name="T3" fmla="*/ 18 h 18"/>
              <a:gd name="T4" fmla="*/ 22 w 28"/>
              <a:gd name="T5" fmla="*/ 12 h 18"/>
              <a:gd name="T6" fmla="*/ 14 w 28"/>
              <a:gd name="T7" fmla="*/ 6 h 18"/>
              <a:gd name="T8" fmla="*/ 0 w 28"/>
              <a:gd name="T9" fmla="*/ 0 h 18"/>
              <a:gd name="T10" fmla="*/ 0 w 28"/>
              <a:gd name="T11" fmla="*/ 0 h 18"/>
              <a:gd name="T12" fmla="*/ 14 w 28"/>
              <a:gd name="T13" fmla="*/ 6 h 18"/>
              <a:gd name="T14" fmla="*/ 22 w 28"/>
              <a:gd name="T15" fmla="*/ 12 h 18"/>
              <a:gd name="T16" fmla="*/ 28 w 28"/>
              <a:gd name="T17" fmla="*/ 18 h 18"/>
              <a:gd name="T18" fmla="*/ 28 w 28"/>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8">
                <a:moveTo>
                  <a:pt x="28" y="18"/>
                </a:moveTo>
                <a:lnTo>
                  <a:pt x="28" y="18"/>
                </a:lnTo>
                <a:lnTo>
                  <a:pt x="22" y="12"/>
                </a:lnTo>
                <a:lnTo>
                  <a:pt x="14" y="6"/>
                </a:lnTo>
                <a:lnTo>
                  <a:pt x="0" y="0"/>
                </a:lnTo>
                <a:lnTo>
                  <a:pt x="0" y="0"/>
                </a:lnTo>
                <a:lnTo>
                  <a:pt x="14" y="6"/>
                </a:lnTo>
                <a:lnTo>
                  <a:pt x="22" y="12"/>
                </a:lnTo>
                <a:lnTo>
                  <a:pt x="28" y="18"/>
                </a:lnTo>
                <a:lnTo>
                  <a:pt x="28" y="18"/>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72">
            <a:extLst>
              <a:ext uri="{FF2B5EF4-FFF2-40B4-BE49-F238E27FC236}">
                <a16:creationId xmlns:a16="http://schemas.microsoft.com/office/drawing/2014/main" id="{DA572534-F849-F112-F1D1-AD87BE9D12A7}"/>
              </a:ext>
            </a:extLst>
          </p:cNvPr>
          <p:cNvSpPr>
            <a:spLocks/>
          </p:cNvSpPr>
          <p:nvPr/>
        </p:nvSpPr>
        <p:spPr bwMode="auto">
          <a:xfrm>
            <a:off x="4622107" y="3703054"/>
            <a:ext cx="17959" cy="12164"/>
          </a:xfrm>
          <a:custGeom>
            <a:avLst/>
            <a:gdLst>
              <a:gd name="T0" fmla="*/ 6 w 14"/>
              <a:gd name="T1" fmla="*/ 7 h 10"/>
              <a:gd name="T2" fmla="*/ 6 w 14"/>
              <a:gd name="T3" fmla="*/ 7 h 10"/>
              <a:gd name="T4" fmla="*/ 14 w 14"/>
              <a:gd name="T5" fmla="*/ 10 h 10"/>
              <a:gd name="T6" fmla="*/ 14 w 14"/>
              <a:gd name="T7" fmla="*/ 10 h 10"/>
              <a:gd name="T8" fmla="*/ 6 w 14"/>
              <a:gd name="T9" fmla="*/ 7 h 10"/>
              <a:gd name="T10" fmla="*/ 6 w 14"/>
              <a:gd name="T11" fmla="*/ 7 h 10"/>
              <a:gd name="T12" fmla="*/ 0 w 14"/>
              <a:gd name="T13" fmla="*/ 4 h 10"/>
              <a:gd name="T14" fmla="*/ 0 w 14"/>
              <a:gd name="T15" fmla="*/ 0 h 10"/>
              <a:gd name="T16" fmla="*/ 0 w 14"/>
              <a:gd name="T17" fmla="*/ 0 h 10"/>
              <a:gd name="T18" fmla="*/ 0 w 14"/>
              <a:gd name="T19" fmla="*/ 4 h 10"/>
              <a:gd name="T20" fmla="*/ 6 w 14"/>
              <a:gd name="T21" fmla="*/ 7 h 10"/>
              <a:gd name="T22" fmla="*/ 6 w 14"/>
              <a:gd name="T23"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0">
                <a:moveTo>
                  <a:pt x="6" y="7"/>
                </a:moveTo>
                <a:lnTo>
                  <a:pt x="6" y="7"/>
                </a:lnTo>
                <a:lnTo>
                  <a:pt x="14" y="10"/>
                </a:lnTo>
                <a:lnTo>
                  <a:pt x="14" y="10"/>
                </a:lnTo>
                <a:lnTo>
                  <a:pt x="6" y="7"/>
                </a:lnTo>
                <a:lnTo>
                  <a:pt x="6" y="7"/>
                </a:lnTo>
                <a:lnTo>
                  <a:pt x="0" y="4"/>
                </a:lnTo>
                <a:lnTo>
                  <a:pt x="0" y="0"/>
                </a:lnTo>
                <a:lnTo>
                  <a:pt x="0" y="0"/>
                </a:lnTo>
                <a:lnTo>
                  <a:pt x="0" y="4"/>
                </a:lnTo>
                <a:lnTo>
                  <a:pt x="6" y="7"/>
                </a:lnTo>
                <a:lnTo>
                  <a:pt x="6" y="7"/>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73">
            <a:extLst>
              <a:ext uri="{FF2B5EF4-FFF2-40B4-BE49-F238E27FC236}">
                <a16:creationId xmlns:a16="http://schemas.microsoft.com/office/drawing/2014/main" id="{02EF6B7B-DFE7-AA52-EA31-18FAED9F5A78}"/>
              </a:ext>
            </a:extLst>
          </p:cNvPr>
          <p:cNvSpPr>
            <a:spLocks/>
          </p:cNvSpPr>
          <p:nvPr/>
        </p:nvSpPr>
        <p:spPr bwMode="auto">
          <a:xfrm>
            <a:off x="4418147" y="3448834"/>
            <a:ext cx="35918" cy="21895"/>
          </a:xfrm>
          <a:custGeom>
            <a:avLst/>
            <a:gdLst>
              <a:gd name="T0" fmla="*/ 0 w 28"/>
              <a:gd name="T1" fmla="*/ 0 h 18"/>
              <a:gd name="T2" fmla="*/ 0 w 28"/>
              <a:gd name="T3" fmla="*/ 0 h 18"/>
              <a:gd name="T4" fmla="*/ 14 w 28"/>
              <a:gd name="T5" fmla="*/ 12 h 18"/>
              <a:gd name="T6" fmla="*/ 28 w 28"/>
              <a:gd name="T7" fmla="*/ 18 h 18"/>
              <a:gd name="T8" fmla="*/ 28 w 28"/>
              <a:gd name="T9" fmla="*/ 18 h 18"/>
              <a:gd name="T10" fmla="*/ 14 w 28"/>
              <a:gd name="T11" fmla="*/ 12 h 18"/>
              <a:gd name="T12" fmla="*/ 0 w 28"/>
              <a:gd name="T13" fmla="*/ 0 h 18"/>
              <a:gd name="T14" fmla="*/ 0 w 28"/>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8">
                <a:moveTo>
                  <a:pt x="0" y="0"/>
                </a:moveTo>
                <a:lnTo>
                  <a:pt x="0" y="0"/>
                </a:lnTo>
                <a:lnTo>
                  <a:pt x="14" y="12"/>
                </a:lnTo>
                <a:lnTo>
                  <a:pt x="28" y="18"/>
                </a:lnTo>
                <a:lnTo>
                  <a:pt x="28" y="18"/>
                </a:lnTo>
                <a:lnTo>
                  <a:pt x="14" y="12"/>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74">
            <a:extLst>
              <a:ext uri="{FF2B5EF4-FFF2-40B4-BE49-F238E27FC236}">
                <a16:creationId xmlns:a16="http://schemas.microsoft.com/office/drawing/2014/main" id="{E12F8690-8379-6618-6077-ED21763FE2AD}"/>
              </a:ext>
            </a:extLst>
          </p:cNvPr>
          <p:cNvSpPr>
            <a:spLocks/>
          </p:cNvSpPr>
          <p:nvPr/>
        </p:nvSpPr>
        <p:spPr bwMode="auto">
          <a:xfrm>
            <a:off x="4654176" y="37772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75">
            <a:extLst>
              <a:ext uri="{FF2B5EF4-FFF2-40B4-BE49-F238E27FC236}">
                <a16:creationId xmlns:a16="http://schemas.microsoft.com/office/drawing/2014/main" id="{0DBDCAE0-852A-BD10-2910-BDEF115F3554}"/>
              </a:ext>
            </a:extLst>
          </p:cNvPr>
          <p:cNvSpPr>
            <a:spLocks/>
          </p:cNvSpPr>
          <p:nvPr/>
        </p:nvSpPr>
        <p:spPr bwMode="auto">
          <a:xfrm>
            <a:off x="4661873" y="3780902"/>
            <a:ext cx="3849"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76">
            <a:extLst>
              <a:ext uri="{FF2B5EF4-FFF2-40B4-BE49-F238E27FC236}">
                <a16:creationId xmlns:a16="http://schemas.microsoft.com/office/drawing/2014/main" id="{2A3F0746-CDF3-4B2A-A77D-EA8FB662CF0B}"/>
              </a:ext>
            </a:extLst>
          </p:cNvPr>
          <p:cNvSpPr>
            <a:spLocks/>
          </p:cNvSpPr>
          <p:nvPr/>
        </p:nvSpPr>
        <p:spPr bwMode="auto">
          <a:xfrm>
            <a:off x="4683680" y="3807662"/>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77">
            <a:extLst>
              <a:ext uri="{FF2B5EF4-FFF2-40B4-BE49-F238E27FC236}">
                <a16:creationId xmlns:a16="http://schemas.microsoft.com/office/drawing/2014/main" id="{7AEDC1BD-FE48-3FB5-DF1C-45F8867B22A2}"/>
              </a:ext>
            </a:extLst>
          </p:cNvPr>
          <p:cNvSpPr>
            <a:spLocks/>
          </p:cNvSpPr>
          <p:nvPr/>
        </p:nvSpPr>
        <p:spPr bwMode="auto">
          <a:xfrm>
            <a:off x="4683680" y="3804013"/>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78">
            <a:extLst>
              <a:ext uri="{FF2B5EF4-FFF2-40B4-BE49-F238E27FC236}">
                <a16:creationId xmlns:a16="http://schemas.microsoft.com/office/drawing/2014/main" id="{DF11D778-AEA1-8177-6943-351A9F0F3F34}"/>
              </a:ext>
            </a:extLst>
          </p:cNvPr>
          <p:cNvSpPr>
            <a:spLocks/>
          </p:cNvSpPr>
          <p:nvPr/>
        </p:nvSpPr>
        <p:spPr bwMode="auto">
          <a:xfrm>
            <a:off x="4665722" y="3784551"/>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8" name="Freeform 79">
            <a:extLst>
              <a:ext uri="{FF2B5EF4-FFF2-40B4-BE49-F238E27FC236}">
                <a16:creationId xmlns:a16="http://schemas.microsoft.com/office/drawing/2014/main" id="{9520E9A8-0502-91E5-F1A6-0D7691715DED}"/>
              </a:ext>
            </a:extLst>
          </p:cNvPr>
          <p:cNvSpPr>
            <a:spLocks/>
          </p:cNvSpPr>
          <p:nvPr/>
        </p:nvSpPr>
        <p:spPr bwMode="auto">
          <a:xfrm>
            <a:off x="4881227" y="3662915"/>
            <a:ext cx="20524" cy="10948"/>
          </a:xfrm>
          <a:custGeom>
            <a:avLst/>
            <a:gdLst>
              <a:gd name="T0" fmla="*/ 0 w 16"/>
              <a:gd name="T1" fmla="*/ 9 h 9"/>
              <a:gd name="T2" fmla="*/ 0 w 16"/>
              <a:gd name="T3" fmla="*/ 9 h 9"/>
              <a:gd name="T4" fmla="*/ 0 w 16"/>
              <a:gd name="T5" fmla="*/ 6 h 9"/>
              <a:gd name="T6" fmla="*/ 0 w 16"/>
              <a:gd name="T7" fmla="*/ 6 h 9"/>
              <a:gd name="T8" fmla="*/ 8 w 16"/>
              <a:gd name="T9" fmla="*/ 3 h 9"/>
              <a:gd name="T10" fmla="*/ 16 w 16"/>
              <a:gd name="T11" fmla="*/ 0 h 9"/>
              <a:gd name="T12" fmla="*/ 16 w 16"/>
              <a:gd name="T13" fmla="*/ 0 h 9"/>
              <a:gd name="T14" fmla="*/ 8 w 16"/>
              <a:gd name="T15" fmla="*/ 3 h 9"/>
              <a:gd name="T16" fmla="*/ 0 w 16"/>
              <a:gd name="T17" fmla="*/ 6 h 9"/>
              <a:gd name="T18" fmla="*/ 0 w 16"/>
              <a:gd name="T19" fmla="*/ 6 h 9"/>
              <a:gd name="T20" fmla="*/ 0 w 16"/>
              <a:gd name="T21" fmla="*/ 9 h 9"/>
              <a:gd name="T22" fmla="*/ 0 w 16"/>
              <a:gd name="T2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9">
                <a:moveTo>
                  <a:pt x="0" y="9"/>
                </a:moveTo>
                <a:lnTo>
                  <a:pt x="0" y="9"/>
                </a:lnTo>
                <a:lnTo>
                  <a:pt x="0" y="6"/>
                </a:lnTo>
                <a:lnTo>
                  <a:pt x="0" y="6"/>
                </a:lnTo>
                <a:lnTo>
                  <a:pt x="8" y="3"/>
                </a:lnTo>
                <a:lnTo>
                  <a:pt x="16" y="0"/>
                </a:lnTo>
                <a:lnTo>
                  <a:pt x="16" y="0"/>
                </a:lnTo>
                <a:lnTo>
                  <a:pt x="8" y="3"/>
                </a:lnTo>
                <a:lnTo>
                  <a:pt x="0" y="6"/>
                </a:lnTo>
                <a:lnTo>
                  <a:pt x="0" y="6"/>
                </a:lnTo>
                <a:lnTo>
                  <a:pt x="0" y="9"/>
                </a:lnTo>
                <a:lnTo>
                  <a:pt x="0" y="9"/>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9" name="Freeform 80">
            <a:extLst>
              <a:ext uri="{FF2B5EF4-FFF2-40B4-BE49-F238E27FC236}">
                <a16:creationId xmlns:a16="http://schemas.microsoft.com/office/drawing/2014/main" id="{D9282ED4-41C9-CE04-EF6D-D59A13C01728}"/>
              </a:ext>
            </a:extLst>
          </p:cNvPr>
          <p:cNvSpPr>
            <a:spLocks/>
          </p:cNvSpPr>
          <p:nvPr/>
        </p:nvSpPr>
        <p:spPr bwMode="auto">
          <a:xfrm>
            <a:off x="5092883" y="348897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0" name="Freeform 81">
            <a:extLst>
              <a:ext uri="{FF2B5EF4-FFF2-40B4-BE49-F238E27FC236}">
                <a16:creationId xmlns:a16="http://schemas.microsoft.com/office/drawing/2014/main" id="{32221230-5601-9EFB-3041-6205CF558ABD}"/>
              </a:ext>
            </a:extLst>
          </p:cNvPr>
          <p:cNvSpPr>
            <a:spLocks/>
          </p:cNvSpPr>
          <p:nvPr/>
        </p:nvSpPr>
        <p:spPr bwMode="auto">
          <a:xfrm>
            <a:off x="5092883" y="348897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1" name="Freeform 82">
            <a:extLst>
              <a:ext uri="{FF2B5EF4-FFF2-40B4-BE49-F238E27FC236}">
                <a16:creationId xmlns:a16="http://schemas.microsoft.com/office/drawing/2014/main" id="{3EA3B05C-A385-8F08-353C-B51C83AF7FCB}"/>
              </a:ext>
            </a:extLst>
          </p:cNvPr>
          <p:cNvSpPr>
            <a:spLocks/>
          </p:cNvSpPr>
          <p:nvPr/>
        </p:nvSpPr>
        <p:spPr bwMode="auto">
          <a:xfrm>
            <a:off x="5053118" y="3035271"/>
            <a:ext cx="445121" cy="506008"/>
          </a:xfrm>
          <a:custGeom>
            <a:avLst/>
            <a:gdLst>
              <a:gd name="T0" fmla="*/ 3 w 347"/>
              <a:gd name="T1" fmla="*/ 88 h 416"/>
              <a:gd name="T2" fmla="*/ 6 w 347"/>
              <a:gd name="T3" fmla="*/ 103 h 416"/>
              <a:gd name="T4" fmla="*/ 8 w 347"/>
              <a:gd name="T5" fmla="*/ 115 h 416"/>
              <a:gd name="T6" fmla="*/ 8 w 347"/>
              <a:gd name="T7" fmla="*/ 118 h 416"/>
              <a:gd name="T8" fmla="*/ 8 w 347"/>
              <a:gd name="T9" fmla="*/ 121 h 416"/>
              <a:gd name="T10" fmla="*/ 8 w 347"/>
              <a:gd name="T11" fmla="*/ 124 h 416"/>
              <a:gd name="T12" fmla="*/ 8 w 347"/>
              <a:gd name="T13" fmla="*/ 130 h 416"/>
              <a:gd name="T14" fmla="*/ 11 w 347"/>
              <a:gd name="T15" fmla="*/ 133 h 416"/>
              <a:gd name="T16" fmla="*/ 11 w 347"/>
              <a:gd name="T17" fmla="*/ 139 h 416"/>
              <a:gd name="T18" fmla="*/ 11 w 347"/>
              <a:gd name="T19" fmla="*/ 145 h 416"/>
              <a:gd name="T20" fmla="*/ 14 w 347"/>
              <a:gd name="T21" fmla="*/ 155 h 416"/>
              <a:gd name="T22" fmla="*/ 14 w 347"/>
              <a:gd name="T23" fmla="*/ 161 h 416"/>
              <a:gd name="T24" fmla="*/ 14 w 347"/>
              <a:gd name="T25" fmla="*/ 170 h 416"/>
              <a:gd name="T26" fmla="*/ 17 w 347"/>
              <a:gd name="T27" fmla="*/ 179 h 416"/>
              <a:gd name="T28" fmla="*/ 17 w 347"/>
              <a:gd name="T29" fmla="*/ 188 h 416"/>
              <a:gd name="T30" fmla="*/ 17 w 347"/>
              <a:gd name="T31" fmla="*/ 197 h 416"/>
              <a:gd name="T32" fmla="*/ 20 w 347"/>
              <a:gd name="T33" fmla="*/ 206 h 416"/>
              <a:gd name="T34" fmla="*/ 20 w 347"/>
              <a:gd name="T35" fmla="*/ 215 h 416"/>
              <a:gd name="T36" fmla="*/ 20 w 347"/>
              <a:gd name="T37" fmla="*/ 227 h 416"/>
              <a:gd name="T38" fmla="*/ 25 w 347"/>
              <a:gd name="T39" fmla="*/ 273 h 416"/>
              <a:gd name="T40" fmla="*/ 25 w 347"/>
              <a:gd name="T41" fmla="*/ 282 h 416"/>
              <a:gd name="T42" fmla="*/ 28 w 347"/>
              <a:gd name="T43" fmla="*/ 291 h 416"/>
              <a:gd name="T44" fmla="*/ 28 w 347"/>
              <a:gd name="T45" fmla="*/ 300 h 416"/>
              <a:gd name="T46" fmla="*/ 28 w 347"/>
              <a:gd name="T47" fmla="*/ 309 h 416"/>
              <a:gd name="T48" fmla="*/ 28 w 347"/>
              <a:gd name="T49" fmla="*/ 319 h 416"/>
              <a:gd name="T50" fmla="*/ 31 w 347"/>
              <a:gd name="T51" fmla="*/ 328 h 416"/>
              <a:gd name="T52" fmla="*/ 31 w 347"/>
              <a:gd name="T53" fmla="*/ 343 h 416"/>
              <a:gd name="T54" fmla="*/ 31 w 347"/>
              <a:gd name="T55" fmla="*/ 349 h 416"/>
              <a:gd name="T56" fmla="*/ 31 w 347"/>
              <a:gd name="T57" fmla="*/ 355 h 416"/>
              <a:gd name="T58" fmla="*/ 39 w 347"/>
              <a:gd name="T59" fmla="*/ 355 h 416"/>
              <a:gd name="T60" fmla="*/ 84 w 347"/>
              <a:gd name="T61" fmla="*/ 370 h 416"/>
              <a:gd name="T62" fmla="*/ 109 w 347"/>
              <a:gd name="T63" fmla="*/ 379 h 416"/>
              <a:gd name="T64" fmla="*/ 176 w 347"/>
              <a:gd name="T65" fmla="*/ 382 h 416"/>
              <a:gd name="T66" fmla="*/ 213 w 347"/>
              <a:gd name="T67" fmla="*/ 391 h 416"/>
              <a:gd name="T68" fmla="*/ 213 w 347"/>
              <a:gd name="T69" fmla="*/ 395 h 416"/>
              <a:gd name="T70" fmla="*/ 215 w 347"/>
              <a:gd name="T71" fmla="*/ 398 h 416"/>
              <a:gd name="T72" fmla="*/ 218 w 347"/>
              <a:gd name="T73" fmla="*/ 401 h 416"/>
              <a:gd name="T74" fmla="*/ 224 w 347"/>
              <a:gd name="T75" fmla="*/ 404 h 416"/>
              <a:gd name="T76" fmla="*/ 227 w 347"/>
              <a:gd name="T77" fmla="*/ 407 h 416"/>
              <a:gd name="T78" fmla="*/ 229 w 347"/>
              <a:gd name="T79" fmla="*/ 410 h 416"/>
              <a:gd name="T80" fmla="*/ 232 w 347"/>
              <a:gd name="T81" fmla="*/ 413 h 416"/>
              <a:gd name="T82" fmla="*/ 235 w 347"/>
              <a:gd name="T83" fmla="*/ 413 h 416"/>
              <a:gd name="T84" fmla="*/ 238 w 347"/>
              <a:gd name="T85" fmla="*/ 416 h 416"/>
              <a:gd name="T86" fmla="*/ 252 w 347"/>
              <a:gd name="T87" fmla="*/ 346 h 416"/>
              <a:gd name="T88" fmla="*/ 280 w 347"/>
              <a:gd name="T89" fmla="*/ 328 h 416"/>
              <a:gd name="T90" fmla="*/ 285 w 347"/>
              <a:gd name="T91" fmla="*/ 303 h 416"/>
              <a:gd name="T92" fmla="*/ 325 w 347"/>
              <a:gd name="T93" fmla="*/ 264 h 416"/>
              <a:gd name="T94" fmla="*/ 327 w 347"/>
              <a:gd name="T95" fmla="*/ 258 h 416"/>
              <a:gd name="T96" fmla="*/ 327 w 347"/>
              <a:gd name="T97" fmla="*/ 255 h 416"/>
              <a:gd name="T98" fmla="*/ 330 w 347"/>
              <a:gd name="T99" fmla="*/ 249 h 416"/>
              <a:gd name="T100" fmla="*/ 333 w 347"/>
              <a:gd name="T101" fmla="*/ 246 h 416"/>
              <a:gd name="T102" fmla="*/ 347 w 347"/>
              <a:gd name="T103" fmla="*/ 230 h 416"/>
              <a:gd name="T104" fmla="*/ 280 w 347"/>
              <a:gd name="T105" fmla="*/ 33 h 416"/>
              <a:gd name="T106" fmla="*/ 229 w 347"/>
              <a:gd name="T107" fmla="*/ 63 h 416"/>
              <a:gd name="T108" fmla="*/ 145 w 347"/>
              <a:gd name="T109" fmla="*/ 76 h 416"/>
              <a:gd name="T110" fmla="*/ 0 w 347"/>
              <a:gd name="T111" fmla="*/ 8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7" h="416">
                <a:moveTo>
                  <a:pt x="0" y="85"/>
                </a:moveTo>
                <a:lnTo>
                  <a:pt x="0" y="85"/>
                </a:lnTo>
                <a:lnTo>
                  <a:pt x="0" y="88"/>
                </a:lnTo>
                <a:lnTo>
                  <a:pt x="0" y="88"/>
                </a:lnTo>
                <a:lnTo>
                  <a:pt x="0" y="88"/>
                </a:lnTo>
                <a:lnTo>
                  <a:pt x="0" y="88"/>
                </a:lnTo>
                <a:lnTo>
                  <a:pt x="3" y="88"/>
                </a:lnTo>
                <a:lnTo>
                  <a:pt x="3" y="88"/>
                </a:lnTo>
                <a:lnTo>
                  <a:pt x="3" y="97"/>
                </a:lnTo>
                <a:lnTo>
                  <a:pt x="3" y="97"/>
                </a:lnTo>
                <a:lnTo>
                  <a:pt x="3" y="100"/>
                </a:lnTo>
                <a:lnTo>
                  <a:pt x="3" y="100"/>
                </a:lnTo>
                <a:lnTo>
                  <a:pt x="6" y="100"/>
                </a:lnTo>
                <a:lnTo>
                  <a:pt x="6" y="100"/>
                </a:lnTo>
                <a:lnTo>
                  <a:pt x="6" y="103"/>
                </a:lnTo>
                <a:lnTo>
                  <a:pt x="6" y="103"/>
                </a:lnTo>
                <a:lnTo>
                  <a:pt x="6" y="106"/>
                </a:lnTo>
                <a:lnTo>
                  <a:pt x="6" y="106"/>
                </a:lnTo>
                <a:lnTo>
                  <a:pt x="6" y="109"/>
                </a:lnTo>
                <a:lnTo>
                  <a:pt x="6" y="109"/>
                </a:lnTo>
                <a:lnTo>
                  <a:pt x="6" y="109"/>
                </a:lnTo>
                <a:lnTo>
                  <a:pt x="6" y="109"/>
                </a:lnTo>
                <a:lnTo>
                  <a:pt x="8" y="115"/>
                </a:lnTo>
                <a:lnTo>
                  <a:pt x="8" y="115"/>
                </a:lnTo>
                <a:lnTo>
                  <a:pt x="8" y="115"/>
                </a:lnTo>
                <a:lnTo>
                  <a:pt x="8" y="115"/>
                </a:lnTo>
                <a:lnTo>
                  <a:pt x="8" y="115"/>
                </a:lnTo>
                <a:lnTo>
                  <a:pt x="8" y="115"/>
                </a:lnTo>
                <a:lnTo>
                  <a:pt x="8" y="118"/>
                </a:lnTo>
                <a:lnTo>
                  <a:pt x="8" y="118"/>
                </a:lnTo>
                <a:lnTo>
                  <a:pt x="8" y="118"/>
                </a:lnTo>
                <a:lnTo>
                  <a:pt x="8" y="118"/>
                </a:lnTo>
                <a:lnTo>
                  <a:pt x="8" y="118"/>
                </a:lnTo>
                <a:lnTo>
                  <a:pt x="8" y="118"/>
                </a:lnTo>
                <a:lnTo>
                  <a:pt x="8" y="118"/>
                </a:lnTo>
                <a:lnTo>
                  <a:pt x="8" y="118"/>
                </a:lnTo>
                <a:lnTo>
                  <a:pt x="8" y="121"/>
                </a:lnTo>
                <a:lnTo>
                  <a:pt x="8" y="121"/>
                </a:lnTo>
                <a:lnTo>
                  <a:pt x="8" y="121"/>
                </a:lnTo>
                <a:lnTo>
                  <a:pt x="8" y="121"/>
                </a:lnTo>
                <a:lnTo>
                  <a:pt x="8" y="121"/>
                </a:lnTo>
                <a:lnTo>
                  <a:pt x="8" y="121"/>
                </a:lnTo>
                <a:lnTo>
                  <a:pt x="8" y="121"/>
                </a:lnTo>
                <a:lnTo>
                  <a:pt x="8" y="121"/>
                </a:lnTo>
                <a:lnTo>
                  <a:pt x="8" y="124"/>
                </a:lnTo>
                <a:lnTo>
                  <a:pt x="8" y="124"/>
                </a:lnTo>
                <a:lnTo>
                  <a:pt x="8" y="124"/>
                </a:lnTo>
                <a:lnTo>
                  <a:pt x="8" y="124"/>
                </a:lnTo>
                <a:lnTo>
                  <a:pt x="8" y="127"/>
                </a:lnTo>
                <a:lnTo>
                  <a:pt x="8" y="127"/>
                </a:lnTo>
                <a:lnTo>
                  <a:pt x="8" y="127"/>
                </a:lnTo>
                <a:lnTo>
                  <a:pt x="8" y="127"/>
                </a:lnTo>
                <a:lnTo>
                  <a:pt x="8" y="127"/>
                </a:lnTo>
                <a:lnTo>
                  <a:pt x="8" y="127"/>
                </a:lnTo>
                <a:lnTo>
                  <a:pt x="8" y="130"/>
                </a:lnTo>
                <a:lnTo>
                  <a:pt x="8" y="130"/>
                </a:lnTo>
                <a:lnTo>
                  <a:pt x="11" y="130"/>
                </a:lnTo>
                <a:lnTo>
                  <a:pt x="11" y="130"/>
                </a:lnTo>
                <a:lnTo>
                  <a:pt x="11" y="133"/>
                </a:lnTo>
                <a:lnTo>
                  <a:pt x="11" y="133"/>
                </a:lnTo>
                <a:lnTo>
                  <a:pt x="11" y="133"/>
                </a:lnTo>
                <a:lnTo>
                  <a:pt x="11" y="133"/>
                </a:lnTo>
                <a:lnTo>
                  <a:pt x="11" y="133"/>
                </a:lnTo>
                <a:lnTo>
                  <a:pt x="11" y="133"/>
                </a:lnTo>
                <a:lnTo>
                  <a:pt x="11" y="136"/>
                </a:lnTo>
                <a:lnTo>
                  <a:pt x="11" y="136"/>
                </a:lnTo>
                <a:lnTo>
                  <a:pt x="11" y="136"/>
                </a:lnTo>
                <a:lnTo>
                  <a:pt x="11" y="136"/>
                </a:lnTo>
                <a:lnTo>
                  <a:pt x="11" y="139"/>
                </a:lnTo>
                <a:lnTo>
                  <a:pt x="11" y="139"/>
                </a:lnTo>
                <a:lnTo>
                  <a:pt x="11" y="139"/>
                </a:lnTo>
                <a:lnTo>
                  <a:pt x="11" y="139"/>
                </a:lnTo>
                <a:lnTo>
                  <a:pt x="11" y="142"/>
                </a:lnTo>
                <a:lnTo>
                  <a:pt x="11" y="142"/>
                </a:lnTo>
                <a:lnTo>
                  <a:pt x="11" y="142"/>
                </a:lnTo>
                <a:lnTo>
                  <a:pt x="11" y="142"/>
                </a:lnTo>
                <a:lnTo>
                  <a:pt x="11" y="145"/>
                </a:lnTo>
                <a:lnTo>
                  <a:pt x="11" y="145"/>
                </a:lnTo>
                <a:lnTo>
                  <a:pt x="11" y="145"/>
                </a:lnTo>
                <a:lnTo>
                  <a:pt x="11" y="145"/>
                </a:lnTo>
                <a:lnTo>
                  <a:pt x="11" y="148"/>
                </a:lnTo>
                <a:lnTo>
                  <a:pt x="11" y="148"/>
                </a:lnTo>
                <a:lnTo>
                  <a:pt x="11" y="151"/>
                </a:lnTo>
                <a:lnTo>
                  <a:pt x="11" y="151"/>
                </a:lnTo>
                <a:lnTo>
                  <a:pt x="14" y="151"/>
                </a:lnTo>
                <a:lnTo>
                  <a:pt x="14" y="151"/>
                </a:lnTo>
                <a:lnTo>
                  <a:pt x="14" y="155"/>
                </a:lnTo>
                <a:lnTo>
                  <a:pt x="14" y="155"/>
                </a:lnTo>
                <a:lnTo>
                  <a:pt x="14" y="158"/>
                </a:lnTo>
                <a:lnTo>
                  <a:pt x="14" y="158"/>
                </a:lnTo>
                <a:lnTo>
                  <a:pt x="14" y="158"/>
                </a:lnTo>
                <a:lnTo>
                  <a:pt x="14" y="158"/>
                </a:lnTo>
                <a:lnTo>
                  <a:pt x="14" y="161"/>
                </a:lnTo>
                <a:lnTo>
                  <a:pt x="14" y="161"/>
                </a:lnTo>
                <a:lnTo>
                  <a:pt x="14" y="161"/>
                </a:lnTo>
                <a:lnTo>
                  <a:pt x="14" y="161"/>
                </a:lnTo>
                <a:lnTo>
                  <a:pt x="14" y="167"/>
                </a:lnTo>
                <a:lnTo>
                  <a:pt x="14" y="167"/>
                </a:lnTo>
                <a:lnTo>
                  <a:pt x="14" y="167"/>
                </a:lnTo>
                <a:lnTo>
                  <a:pt x="14" y="167"/>
                </a:lnTo>
                <a:lnTo>
                  <a:pt x="14" y="170"/>
                </a:lnTo>
                <a:lnTo>
                  <a:pt x="14" y="170"/>
                </a:lnTo>
                <a:lnTo>
                  <a:pt x="14" y="170"/>
                </a:lnTo>
                <a:lnTo>
                  <a:pt x="14" y="170"/>
                </a:lnTo>
                <a:lnTo>
                  <a:pt x="14" y="173"/>
                </a:lnTo>
                <a:lnTo>
                  <a:pt x="14" y="173"/>
                </a:lnTo>
                <a:lnTo>
                  <a:pt x="17" y="176"/>
                </a:lnTo>
                <a:lnTo>
                  <a:pt x="17" y="176"/>
                </a:lnTo>
                <a:lnTo>
                  <a:pt x="17" y="179"/>
                </a:lnTo>
                <a:lnTo>
                  <a:pt x="17" y="179"/>
                </a:lnTo>
                <a:lnTo>
                  <a:pt x="17" y="179"/>
                </a:lnTo>
                <a:lnTo>
                  <a:pt x="17" y="179"/>
                </a:lnTo>
                <a:lnTo>
                  <a:pt x="17" y="182"/>
                </a:lnTo>
                <a:lnTo>
                  <a:pt x="17" y="182"/>
                </a:lnTo>
                <a:lnTo>
                  <a:pt x="17" y="185"/>
                </a:lnTo>
                <a:lnTo>
                  <a:pt x="17" y="185"/>
                </a:lnTo>
                <a:lnTo>
                  <a:pt x="17" y="185"/>
                </a:lnTo>
                <a:lnTo>
                  <a:pt x="17" y="185"/>
                </a:lnTo>
                <a:lnTo>
                  <a:pt x="17" y="188"/>
                </a:lnTo>
                <a:lnTo>
                  <a:pt x="17" y="188"/>
                </a:lnTo>
                <a:lnTo>
                  <a:pt x="17" y="191"/>
                </a:lnTo>
                <a:lnTo>
                  <a:pt x="17" y="191"/>
                </a:lnTo>
                <a:lnTo>
                  <a:pt x="17" y="194"/>
                </a:lnTo>
                <a:lnTo>
                  <a:pt x="17" y="194"/>
                </a:lnTo>
                <a:lnTo>
                  <a:pt x="17" y="194"/>
                </a:lnTo>
                <a:lnTo>
                  <a:pt x="17" y="194"/>
                </a:lnTo>
                <a:lnTo>
                  <a:pt x="17" y="197"/>
                </a:lnTo>
                <a:lnTo>
                  <a:pt x="17" y="197"/>
                </a:lnTo>
                <a:lnTo>
                  <a:pt x="17" y="200"/>
                </a:lnTo>
                <a:lnTo>
                  <a:pt x="17" y="200"/>
                </a:lnTo>
                <a:lnTo>
                  <a:pt x="20" y="203"/>
                </a:lnTo>
                <a:lnTo>
                  <a:pt x="20" y="203"/>
                </a:lnTo>
                <a:lnTo>
                  <a:pt x="20" y="203"/>
                </a:lnTo>
                <a:lnTo>
                  <a:pt x="20" y="203"/>
                </a:lnTo>
                <a:lnTo>
                  <a:pt x="20" y="206"/>
                </a:lnTo>
                <a:lnTo>
                  <a:pt x="20" y="206"/>
                </a:lnTo>
                <a:lnTo>
                  <a:pt x="20" y="209"/>
                </a:lnTo>
                <a:lnTo>
                  <a:pt x="20" y="209"/>
                </a:lnTo>
                <a:lnTo>
                  <a:pt x="20" y="212"/>
                </a:lnTo>
                <a:lnTo>
                  <a:pt x="20" y="212"/>
                </a:lnTo>
                <a:lnTo>
                  <a:pt x="20" y="212"/>
                </a:lnTo>
                <a:lnTo>
                  <a:pt x="20" y="212"/>
                </a:lnTo>
                <a:lnTo>
                  <a:pt x="20" y="215"/>
                </a:lnTo>
                <a:lnTo>
                  <a:pt x="20" y="215"/>
                </a:lnTo>
                <a:lnTo>
                  <a:pt x="20" y="218"/>
                </a:lnTo>
                <a:lnTo>
                  <a:pt x="20" y="218"/>
                </a:lnTo>
                <a:lnTo>
                  <a:pt x="20" y="221"/>
                </a:lnTo>
                <a:lnTo>
                  <a:pt x="20" y="221"/>
                </a:lnTo>
                <a:lnTo>
                  <a:pt x="20" y="221"/>
                </a:lnTo>
                <a:lnTo>
                  <a:pt x="20" y="221"/>
                </a:lnTo>
                <a:lnTo>
                  <a:pt x="20" y="227"/>
                </a:lnTo>
                <a:lnTo>
                  <a:pt x="20" y="227"/>
                </a:lnTo>
                <a:lnTo>
                  <a:pt x="20" y="227"/>
                </a:lnTo>
                <a:lnTo>
                  <a:pt x="20" y="227"/>
                </a:lnTo>
                <a:lnTo>
                  <a:pt x="22" y="230"/>
                </a:lnTo>
                <a:lnTo>
                  <a:pt x="22" y="230"/>
                </a:lnTo>
                <a:lnTo>
                  <a:pt x="22" y="230"/>
                </a:lnTo>
                <a:lnTo>
                  <a:pt x="22" y="230"/>
                </a:lnTo>
                <a:lnTo>
                  <a:pt x="25" y="273"/>
                </a:lnTo>
                <a:lnTo>
                  <a:pt x="25" y="273"/>
                </a:lnTo>
                <a:lnTo>
                  <a:pt x="25" y="273"/>
                </a:lnTo>
                <a:lnTo>
                  <a:pt x="25" y="273"/>
                </a:lnTo>
                <a:lnTo>
                  <a:pt x="25" y="279"/>
                </a:lnTo>
                <a:lnTo>
                  <a:pt x="25" y="279"/>
                </a:lnTo>
                <a:lnTo>
                  <a:pt x="25" y="279"/>
                </a:lnTo>
                <a:lnTo>
                  <a:pt x="25" y="279"/>
                </a:lnTo>
                <a:lnTo>
                  <a:pt x="25" y="282"/>
                </a:lnTo>
                <a:lnTo>
                  <a:pt x="25" y="282"/>
                </a:lnTo>
                <a:lnTo>
                  <a:pt x="25" y="285"/>
                </a:lnTo>
                <a:lnTo>
                  <a:pt x="25" y="285"/>
                </a:lnTo>
                <a:lnTo>
                  <a:pt x="25" y="288"/>
                </a:lnTo>
                <a:lnTo>
                  <a:pt x="25" y="288"/>
                </a:lnTo>
                <a:lnTo>
                  <a:pt x="28" y="288"/>
                </a:lnTo>
                <a:lnTo>
                  <a:pt x="28" y="288"/>
                </a:lnTo>
                <a:lnTo>
                  <a:pt x="28" y="291"/>
                </a:lnTo>
                <a:lnTo>
                  <a:pt x="28" y="291"/>
                </a:lnTo>
                <a:lnTo>
                  <a:pt x="28" y="294"/>
                </a:lnTo>
                <a:lnTo>
                  <a:pt x="28" y="294"/>
                </a:lnTo>
                <a:lnTo>
                  <a:pt x="28" y="297"/>
                </a:lnTo>
                <a:lnTo>
                  <a:pt x="28" y="297"/>
                </a:lnTo>
                <a:lnTo>
                  <a:pt x="28" y="297"/>
                </a:lnTo>
                <a:lnTo>
                  <a:pt x="28" y="297"/>
                </a:lnTo>
                <a:lnTo>
                  <a:pt x="28" y="300"/>
                </a:lnTo>
                <a:lnTo>
                  <a:pt x="28" y="300"/>
                </a:lnTo>
                <a:lnTo>
                  <a:pt x="28" y="303"/>
                </a:lnTo>
                <a:lnTo>
                  <a:pt x="28" y="303"/>
                </a:lnTo>
                <a:lnTo>
                  <a:pt x="28" y="306"/>
                </a:lnTo>
                <a:lnTo>
                  <a:pt x="28" y="306"/>
                </a:lnTo>
                <a:lnTo>
                  <a:pt x="28" y="306"/>
                </a:lnTo>
                <a:lnTo>
                  <a:pt x="28" y="306"/>
                </a:lnTo>
                <a:lnTo>
                  <a:pt x="28" y="309"/>
                </a:lnTo>
                <a:lnTo>
                  <a:pt x="28" y="309"/>
                </a:lnTo>
                <a:lnTo>
                  <a:pt x="28" y="313"/>
                </a:lnTo>
                <a:lnTo>
                  <a:pt x="28" y="313"/>
                </a:lnTo>
                <a:lnTo>
                  <a:pt x="28" y="316"/>
                </a:lnTo>
                <a:lnTo>
                  <a:pt x="28" y="316"/>
                </a:lnTo>
                <a:lnTo>
                  <a:pt x="28" y="316"/>
                </a:lnTo>
                <a:lnTo>
                  <a:pt x="28" y="316"/>
                </a:lnTo>
                <a:lnTo>
                  <a:pt x="28" y="319"/>
                </a:lnTo>
                <a:lnTo>
                  <a:pt x="28" y="319"/>
                </a:lnTo>
                <a:lnTo>
                  <a:pt x="28" y="322"/>
                </a:lnTo>
                <a:lnTo>
                  <a:pt x="28" y="322"/>
                </a:lnTo>
                <a:lnTo>
                  <a:pt x="28" y="325"/>
                </a:lnTo>
                <a:lnTo>
                  <a:pt x="28" y="325"/>
                </a:lnTo>
                <a:lnTo>
                  <a:pt x="31" y="325"/>
                </a:lnTo>
                <a:lnTo>
                  <a:pt x="31" y="325"/>
                </a:lnTo>
                <a:lnTo>
                  <a:pt x="31" y="328"/>
                </a:lnTo>
                <a:lnTo>
                  <a:pt x="31" y="328"/>
                </a:lnTo>
                <a:lnTo>
                  <a:pt x="31" y="328"/>
                </a:lnTo>
                <a:lnTo>
                  <a:pt x="31" y="328"/>
                </a:lnTo>
                <a:lnTo>
                  <a:pt x="31" y="331"/>
                </a:lnTo>
                <a:lnTo>
                  <a:pt x="31" y="331"/>
                </a:lnTo>
                <a:lnTo>
                  <a:pt x="31" y="334"/>
                </a:lnTo>
                <a:lnTo>
                  <a:pt x="31" y="334"/>
                </a:lnTo>
                <a:lnTo>
                  <a:pt x="31" y="343"/>
                </a:lnTo>
                <a:lnTo>
                  <a:pt x="31" y="343"/>
                </a:lnTo>
                <a:lnTo>
                  <a:pt x="31" y="343"/>
                </a:lnTo>
                <a:lnTo>
                  <a:pt x="31" y="343"/>
                </a:lnTo>
                <a:lnTo>
                  <a:pt x="31" y="346"/>
                </a:lnTo>
                <a:lnTo>
                  <a:pt x="31" y="346"/>
                </a:lnTo>
                <a:lnTo>
                  <a:pt x="31" y="346"/>
                </a:lnTo>
                <a:lnTo>
                  <a:pt x="31" y="346"/>
                </a:lnTo>
                <a:lnTo>
                  <a:pt x="31" y="349"/>
                </a:lnTo>
                <a:lnTo>
                  <a:pt x="31" y="349"/>
                </a:lnTo>
                <a:lnTo>
                  <a:pt x="31" y="352"/>
                </a:lnTo>
                <a:lnTo>
                  <a:pt x="31" y="352"/>
                </a:lnTo>
                <a:lnTo>
                  <a:pt x="31" y="352"/>
                </a:lnTo>
                <a:lnTo>
                  <a:pt x="31" y="352"/>
                </a:lnTo>
                <a:lnTo>
                  <a:pt x="31" y="355"/>
                </a:lnTo>
                <a:lnTo>
                  <a:pt x="31" y="355"/>
                </a:lnTo>
                <a:lnTo>
                  <a:pt x="31" y="355"/>
                </a:lnTo>
                <a:lnTo>
                  <a:pt x="31" y="355"/>
                </a:lnTo>
                <a:lnTo>
                  <a:pt x="31" y="358"/>
                </a:lnTo>
                <a:lnTo>
                  <a:pt x="31" y="358"/>
                </a:lnTo>
                <a:lnTo>
                  <a:pt x="34" y="358"/>
                </a:lnTo>
                <a:lnTo>
                  <a:pt x="34" y="358"/>
                </a:lnTo>
                <a:lnTo>
                  <a:pt x="34" y="358"/>
                </a:lnTo>
                <a:lnTo>
                  <a:pt x="34" y="358"/>
                </a:lnTo>
                <a:lnTo>
                  <a:pt x="39" y="355"/>
                </a:lnTo>
                <a:lnTo>
                  <a:pt x="39" y="355"/>
                </a:lnTo>
                <a:lnTo>
                  <a:pt x="50" y="358"/>
                </a:lnTo>
                <a:lnTo>
                  <a:pt x="56" y="361"/>
                </a:lnTo>
                <a:lnTo>
                  <a:pt x="59" y="364"/>
                </a:lnTo>
                <a:lnTo>
                  <a:pt x="59" y="364"/>
                </a:lnTo>
                <a:lnTo>
                  <a:pt x="81" y="370"/>
                </a:lnTo>
                <a:lnTo>
                  <a:pt x="81" y="370"/>
                </a:lnTo>
                <a:lnTo>
                  <a:pt x="84" y="370"/>
                </a:lnTo>
                <a:lnTo>
                  <a:pt x="84" y="370"/>
                </a:lnTo>
                <a:lnTo>
                  <a:pt x="87" y="370"/>
                </a:lnTo>
                <a:lnTo>
                  <a:pt x="87" y="370"/>
                </a:lnTo>
                <a:lnTo>
                  <a:pt x="98" y="376"/>
                </a:lnTo>
                <a:lnTo>
                  <a:pt x="98" y="376"/>
                </a:lnTo>
                <a:lnTo>
                  <a:pt x="106" y="379"/>
                </a:lnTo>
                <a:lnTo>
                  <a:pt x="106" y="379"/>
                </a:lnTo>
                <a:lnTo>
                  <a:pt x="109" y="379"/>
                </a:lnTo>
                <a:lnTo>
                  <a:pt x="109" y="379"/>
                </a:lnTo>
                <a:lnTo>
                  <a:pt x="120" y="382"/>
                </a:lnTo>
                <a:lnTo>
                  <a:pt x="126" y="385"/>
                </a:lnTo>
                <a:lnTo>
                  <a:pt x="126" y="385"/>
                </a:lnTo>
                <a:lnTo>
                  <a:pt x="148" y="388"/>
                </a:lnTo>
                <a:lnTo>
                  <a:pt x="148" y="388"/>
                </a:lnTo>
                <a:lnTo>
                  <a:pt x="168" y="382"/>
                </a:lnTo>
                <a:lnTo>
                  <a:pt x="176" y="382"/>
                </a:lnTo>
                <a:lnTo>
                  <a:pt x="176" y="382"/>
                </a:lnTo>
                <a:lnTo>
                  <a:pt x="182" y="382"/>
                </a:lnTo>
                <a:lnTo>
                  <a:pt x="182" y="382"/>
                </a:lnTo>
                <a:lnTo>
                  <a:pt x="199" y="379"/>
                </a:lnTo>
                <a:lnTo>
                  <a:pt x="204" y="382"/>
                </a:lnTo>
                <a:lnTo>
                  <a:pt x="210" y="382"/>
                </a:lnTo>
                <a:lnTo>
                  <a:pt x="210" y="382"/>
                </a:lnTo>
                <a:lnTo>
                  <a:pt x="213" y="391"/>
                </a:lnTo>
                <a:lnTo>
                  <a:pt x="213" y="391"/>
                </a:lnTo>
                <a:lnTo>
                  <a:pt x="213" y="391"/>
                </a:lnTo>
                <a:lnTo>
                  <a:pt x="213" y="391"/>
                </a:lnTo>
                <a:lnTo>
                  <a:pt x="213" y="391"/>
                </a:lnTo>
                <a:lnTo>
                  <a:pt x="213" y="391"/>
                </a:lnTo>
                <a:lnTo>
                  <a:pt x="213" y="395"/>
                </a:lnTo>
                <a:lnTo>
                  <a:pt x="213" y="395"/>
                </a:lnTo>
                <a:lnTo>
                  <a:pt x="213" y="395"/>
                </a:lnTo>
                <a:lnTo>
                  <a:pt x="213" y="395"/>
                </a:lnTo>
                <a:lnTo>
                  <a:pt x="215" y="395"/>
                </a:lnTo>
                <a:lnTo>
                  <a:pt x="215" y="395"/>
                </a:lnTo>
                <a:lnTo>
                  <a:pt x="215" y="395"/>
                </a:lnTo>
                <a:lnTo>
                  <a:pt x="215" y="395"/>
                </a:lnTo>
                <a:lnTo>
                  <a:pt x="215" y="398"/>
                </a:lnTo>
                <a:lnTo>
                  <a:pt x="215" y="398"/>
                </a:lnTo>
                <a:lnTo>
                  <a:pt x="215" y="398"/>
                </a:lnTo>
                <a:lnTo>
                  <a:pt x="215" y="398"/>
                </a:lnTo>
                <a:lnTo>
                  <a:pt x="218" y="398"/>
                </a:lnTo>
                <a:lnTo>
                  <a:pt x="218" y="398"/>
                </a:lnTo>
                <a:lnTo>
                  <a:pt x="218" y="398"/>
                </a:lnTo>
                <a:lnTo>
                  <a:pt x="218" y="398"/>
                </a:lnTo>
                <a:lnTo>
                  <a:pt x="218" y="401"/>
                </a:lnTo>
                <a:lnTo>
                  <a:pt x="218" y="401"/>
                </a:lnTo>
                <a:lnTo>
                  <a:pt x="218" y="401"/>
                </a:lnTo>
                <a:lnTo>
                  <a:pt x="218" y="401"/>
                </a:lnTo>
                <a:lnTo>
                  <a:pt x="221" y="401"/>
                </a:lnTo>
                <a:lnTo>
                  <a:pt x="221" y="401"/>
                </a:lnTo>
                <a:lnTo>
                  <a:pt x="221" y="404"/>
                </a:lnTo>
                <a:lnTo>
                  <a:pt x="221" y="404"/>
                </a:lnTo>
                <a:lnTo>
                  <a:pt x="221" y="404"/>
                </a:lnTo>
                <a:lnTo>
                  <a:pt x="221" y="404"/>
                </a:lnTo>
                <a:lnTo>
                  <a:pt x="224" y="404"/>
                </a:lnTo>
                <a:lnTo>
                  <a:pt x="224" y="404"/>
                </a:lnTo>
                <a:lnTo>
                  <a:pt x="224" y="407"/>
                </a:lnTo>
                <a:lnTo>
                  <a:pt x="224" y="407"/>
                </a:lnTo>
                <a:lnTo>
                  <a:pt x="224" y="407"/>
                </a:lnTo>
                <a:lnTo>
                  <a:pt x="224" y="407"/>
                </a:lnTo>
                <a:lnTo>
                  <a:pt x="227" y="407"/>
                </a:lnTo>
                <a:lnTo>
                  <a:pt x="227" y="407"/>
                </a:lnTo>
                <a:lnTo>
                  <a:pt x="227" y="407"/>
                </a:lnTo>
                <a:lnTo>
                  <a:pt x="227" y="407"/>
                </a:lnTo>
                <a:lnTo>
                  <a:pt x="227" y="410"/>
                </a:lnTo>
                <a:lnTo>
                  <a:pt x="227" y="410"/>
                </a:lnTo>
                <a:lnTo>
                  <a:pt x="229" y="410"/>
                </a:lnTo>
                <a:lnTo>
                  <a:pt x="229" y="410"/>
                </a:lnTo>
                <a:lnTo>
                  <a:pt x="229" y="410"/>
                </a:lnTo>
                <a:lnTo>
                  <a:pt x="229" y="410"/>
                </a:lnTo>
                <a:lnTo>
                  <a:pt x="229" y="410"/>
                </a:lnTo>
                <a:lnTo>
                  <a:pt x="229" y="410"/>
                </a:lnTo>
                <a:lnTo>
                  <a:pt x="232" y="413"/>
                </a:lnTo>
                <a:lnTo>
                  <a:pt x="232" y="413"/>
                </a:lnTo>
                <a:lnTo>
                  <a:pt x="232" y="413"/>
                </a:lnTo>
                <a:lnTo>
                  <a:pt x="232" y="413"/>
                </a:lnTo>
                <a:lnTo>
                  <a:pt x="232" y="413"/>
                </a:lnTo>
                <a:lnTo>
                  <a:pt x="232" y="413"/>
                </a:lnTo>
                <a:lnTo>
                  <a:pt x="232" y="413"/>
                </a:lnTo>
                <a:lnTo>
                  <a:pt x="232" y="413"/>
                </a:lnTo>
                <a:lnTo>
                  <a:pt x="235" y="413"/>
                </a:lnTo>
                <a:lnTo>
                  <a:pt x="235" y="413"/>
                </a:lnTo>
                <a:lnTo>
                  <a:pt x="235" y="413"/>
                </a:lnTo>
                <a:lnTo>
                  <a:pt x="235" y="413"/>
                </a:lnTo>
                <a:lnTo>
                  <a:pt x="235" y="413"/>
                </a:lnTo>
                <a:lnTo>
                  <a:pt x="235" y="413"/>
                </a:lnTo>
                <a:lnTo>
                  <a:pt x="235" y="413"/>
                </a:lnTo>
                <a:lnTo>
                  <a:pt x="235" y="413"/>
                </a:lnTo>
                <a:lnTo>
                  <a:pt x="235" y="413"/>
                </a:lnTo>
                <a:lnTo>
                  <a:pt x="235" y="413"/>
                </a:lnTo>
                <a:lnTo>
                  <a:pt x="238" y="416"/>
                </a:lnTo>
                <a:lnTo>
                  <a:pt x="238" y="416"/>
                </a:lnTo>
                <a:lnTo>
                  <a:pt x="238" y="416"/>
                </a:lnTo>
                <a:lnTo>
                  <a:pt x="238" y="416"/>
                </a:lnTo>
                <a:lnTo>
                  <a:pt x="238" y="416"/>
                </a:lnTo>
                <a:lnTo>
                  <a:pt x="238" y="416"/>
                </a:lnTo>
                <a:lnTo>
                  <a:pt x="235" y="391"/>
                </a:lnTo>
                <a:lnTo>
                  <a:pt x="235" y="391"/>
                </a:lnTo>
                <a:lnTo>
                  <a:pt x="235" y="388"/>
                </a:lnTo>
                <a:lnTo>
                  <a:pt x="246" y="376"/>
                </a:lnTo>
                <a:lnTo>
                  <a:pt x="249" y="361"/>
                </a:lnTo>
                <a:lnTo>
                  <a:pt x="249" y="361"/>
                </a:lnTo>
                <a:lnTo>
                  <a:pt x="252" y="352"/>
                </a:lnTo>
                <a:lnTo>
                  <a:pt x="252" y="346"/>
                </a:lnTo>
                <a:lnTo>
                  <a:pt x="255" y="340"/>
                </a:lnTo>
                <a:lnTo>
                  <a:pt x="255" y="340"/>
                </a:lnTo>
                <a:lnTo>
                  <a:pt x="260" y="337"/>
                </a:lnTo>
                <a:lnTo>
                  <a:pt x="263" y="337"/>
                </a:lnTo>
                <a:lnTo>
                  <a:pt x="274" y="337"/>
                </a:lnTo>
                <a:lnTo>
                  <a:pt x="274" y="337"/>
                </a:lnTo>
                <a:lnTo>
                  <a:pt x="280" y="328"/>
                </a:lnTo>
                <a:lnTo>
                  <a:pt x="280" y="328"/>
                </a:lnTo>
                <a:lnTo>
                  <a:pt x="280" y="328"/>
                </a:lnTo>
                <a:lnTo>
                  <a:pt x="280" y="328"/>
                </a:lnTo>
                <a:lnTo>
                  <a:pt x="280" y="316"/>
                </a:lnTo>
                <a:lnTo>
                  <a:pt x="280" y="309"/>
                </a:lnTo>
                <a:lnTo>
                  <a:pt x="283" y="303"/>
                </a:lnTo>
                <a:lnTo>
                  <a:pt x="283" y="303"/>
                </a:lnTo>
                <a:lnTo>
                  <a:pt x="285" y="303"/>
                </a:lnTo>
                <a:lnTo>
                  <a:pt x="285" y="303"/>
                </a:lnTo>
                <a:lnTo>
                  <a:pt x="294" y="300"/>
                </a:lnTo>
                <a:lnTo>
                  <a:pt x="302" y="297"/>
                </a:lnTo>
                <a:lnTo>
                  <a:pt x="302" y="297"/>
                </a:lnTo>
                <a:lnTo>
                  <a:pt x="313" y="294"/>
                </a:lnTo>
                <a:lnTo>
                  <a:pt x="319" y="288"/>
                </a:lnTo>
                <a:lnTo>
                  <a:pt x="325" y="273"/>
                </a:lnTo>
                <a:lnTo>
                  <a:pt x="325" y="273"/>
                </a:lnTo>
                <a:lnTo>
                  <a:pt x="325" y="264"/>
                </a:lnTo>
                <a:lnTo>
                  <a:pt x="325" y="264"/>
                </a:lnTo>
                <a:lnTo>
                  <a:pt x="327" y="261"/>
                </a:lnTo>
                <a:lnTo>
                  <a:pt x="327" y="261"/>
                </a:lnTo>
                <a:lnTo>
                  <a:pt x="327" y="261"/>
                </a:lnTo>
                <a:lnTo>
                  <a:pt x="327" y="261"/>
                </a:lnTo>
                <a:lnTo>
                  <a:pt x="327" y="261"/>
                </a:lnTo>
                <a:lnTo>
                  <a:pt x="327" y="261"/>
                </a:lnTo>
                <a:lnTo>
                  <a:pt x="327" y="258"/>
                </a:lnTo>
                <a:lnTo>
                  <a:pt x="327" y="258"/>
                </a:lnTo>
                <a:lnTo>
                  <a:pt x="327" y="258"/>
                </a:lnTo>
                <a:lnTo>
                  <a:pt x="327" y="258"/>
                </a:lnTo>
                <a:lnTo>
                  <a:pt x="327" y="258"/>
                </a:lnTo>
                <a:lnTo>
                  <a:pt x="327" y="258"/>
                </a:lnTo>
                <a:lnTo>
                  <a:pt x="327" y="255"/>
                </a:lnTo>
                <a:lnTo>
                  <a:pt x="327" y="255"/>
                </a:lnTo>
                <a:lnTo>
                  <a:pt x="327" y="255"/>
                </a:lnTo>
                <a:lnTo>
                  <a:pt x="327" y="255"/>
                </a:lnTo>
                <a:lnTo>
                  <a:pt x="327" y="252"/>
                </a:lnTo>
                <a:lnTo>
                  <a:pt x="327" y="252"/>
                </a:lnTo>
                <a:lnTo>
                  <a:pt x="330" y="252"/>
                </a:lnTo>
                <a:lnTo>
                  <a:pt x="330" y="252"/>
                </a:lnTo>
                <a:lnTo>
                  <a:pt x="330" y="252"/>
                </a:lnTo>
                <a:lnTo>
                  <a:pt x="330" y="252"/>
                </a:lnTo>
                <a:lnTo>
                  <a:pt x="330" y="249"/>
                </a:lnTo>
                <a:lnTo>
                  <a:pt x="330" y="249"/>
                </a:lnTo>
                <a:lnTo>
                  <a:pt x="330" y="249"/>
                </a:lnTo>
                <a:lnTo>
                  <a:pt x="330" y="249"/>
                </a:lnTo>
                <a:lnTo>
                  <a:pt x="330" y="246"/>
                </a:lnTo>
                <a:lnTo>
                  <a:pt x="330" y="246"/>
                </a:lnTo>
                <a:lnTo>
                  <a:pt x="333" y="246"/>
                </a:lnTo>
                <a:lnTo>
                  <a:pt x="333" y="246"/>
                </a:lnTo>
                <a:lnTo>
                  <a:pt x="333" y="246"/>
                </a:lnTo>
                <a:lnTo>
                  <a:pt x="333" y="246"/>
                </a:lnTo>
                <a:lnTo>
                  <a:pt x="333" y="243"/>
                </a:lnTo>
                <a:lnTo>
                  <a:pt x="333" y="243"/>
                </a:lnTo>
                <a:lnTo>
                  <a:pt x="336" y="243"/>
                </a:lnTo>
                <a:lnTo>
                  <a:pt x="339" y="240"/>
                </a:lnTo>
                <a:lnTo>
                  <a:pt x="344" y="234"/>
                </a:lnTo>
                <a:lnTo>
                  <a:pt x="344" y="234"/>
                </a:lnTo>
                <a:lnTo>
                  <a:pt x="347" y="230"/>
                </a:lnTo>
                <a:lnTo>
                  <a:pt x="316" y="0"/>
                </a:lnTo>
                <a:lnTo>
                  <a:pt x="316" y="0"/>
                </a:lnTo>
                <a:lnTo>
                  <a:pt x="305" y="6"/>
                </a:lnTo>
                <a:lnTo>
                  <a:pt x="297" y="9"/>
                </a:lnTo>
                <a:lnTo>
                  <a:pt x="291" y="15"/>
                </a:lnTo>
                <a:lnTo>
                  <a:pt x="288" y="21"/>
                </a:lnTo>
                <a:lnTo>
                  <a:pt x="288" y="21"/>
                </a:lnTo>
                <a:lnTo>
                  <a:pt x="280" y="33"/>
                </a:lnTo>
                <a:lnTo>
                  <a:pt x="280" y="33"/>
                </a:lnTo>
                <a:lnTo>
                  <a:pt x="274" y="39"/>
                </a:lnTo>
                <a:lnTo>
                  <a:pt x="274" y="39"/>
                </a:lnTo>
                <a:lnTo>
                  <a:pt x="263" y="51"/>
                </a:lnTo>
                <a:lnTo>
                  <a:pt x="255" y="57"/>
                </a:lnTo>
                <a:lnTo>
                  <a:pt x="243" y="57"/>
                </a:lnTo>
                <a:lnTo>
                  <a:pt x="243" y="57"/>
                </a:lnTo>
                <a:lnTo>
                  <a:pt x="229" y="63"/>
                </a:lnTo>
                <a:lnTo>
                  <a:pt x="215" y="72"/>
                </a:lnTo>
                <a:lnTo>
                  <a:pt x="215" y="72"/>
                </a:lnTo>
                <a:lnTo>
                  <a:pt x="196" y="85"/>
                </a:lnTo>
                <a:lnTo>
                  <a:pt x="196" y="85"/>
                </a:lnTo>
                <a:lnTo>
                  <a:pt x="185" y="88"/>
                </a:lnTo>
                <a:lnTo>
                  <a:pt x="173" y="88"/>
                </a:lnTo>
                <a:lnTo>
                  <a:pt x="159" y="82"/>
                </a:lnTo>
                <a:lnTo>
                  <a:pt x="145" y="76"/>
                </a:lnTo>
                <a:lnTo>
                  <a:pt x="145" y="76"/>
                </a:lnTo>
                <a:lnTo>
                  <a:pt x="131" y="69"/>
                </a:lnTo>
                <a:lnTo>
                  <a:pt x="0" y="82"/>
                </a:lnTo>
                <a:lnTo>
                  <a:pt x="0" y="82"/>
                </a:lnTo>
                <a:lnTo>
                  <a:pt x="0" y="85"/>
                </a:lnTo>
                <a:lnTo>
                  <a:pt x="0" y="85"/>
                </a:lnTo>
                <a:lnTo>
                  <a:pt x="0" y="85"/>
                </a:lnTo>
                <a:lnTo>
                  <a:pt x="0" y="85"/>
                </a:lnTo>
                <a:close/>
              </a:path>
            </a:pathLst>
          </a:custGeom>
          <a:solidFill>
            <a:srgbClr val="015873">
              <a:alpha val="50196"/>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772" name="Freeform 83">
            <a:extLst>
              <a:ext uri="{FF2B5EF4-FFF2-40B4-BE49-F238E27FC236}">
                <a16:creationId xmlns:a16="http://schemas.microsoft.com/office/drawing/2014/main" id="{E93F7D89-3F71-83A9-550E-3C9FC097C2BE}"/>
              </a:ext>
            </a:extLst>
          </p:cNvPr>
          <p:cNvSpPr>
            <a:spLocks/>
          </p:cNvSpPr>
          <p:nvPr/>
        </p:nvSpPr>
        <p:spPr bwMode="auto">
          <a:xfrm>
            <a:off x="5487976" y="3319900"/>
            <a:ext cx="6414" cy="7298"/>
          </a:xfrm>
          <a:custGeom>
            <a:avLst/>
            <a:gdLst>
              <a:gd name="T0" fmla="*/ 5 w 5"/>
              <a:gd name="T1" fmla="*/ 0 h 6"/>
              <a:gd name="T2" fmla="*/ 5 w 5"/>
              <a:gd name="T3" fmla="*/ 0 h 6"/>
              <a:gd name="T4" fmla="*/ 0 w 5"/>
              <a:gd name="T5" fmla="*/ 6 h 6"/>
              <a:gd name="T6" fmla="*/ 5 w 5"/>
              <a:gd name="T7" fmla="*/ 0 h 6"/>
              <a:gd name="T8" fmla="*/ 5 w 5"/>
              <a:gd name="T9" fmla="*/ 0 h 6"/>
            </a:gdLst>
            <a:ahLst/>
            <a:cxnLst>
              <a:cxn ang="0">
                <a:pos x="T0" y="T1"/>
              </a:cxn>
              <a:cxn ang="0">
                <a:pos x="T2" y="T3"/>
              </a:cxn>
              <a:cxn ang="0">
                <a:pos x="T4" y="T5"/>
              </a:cxn>
              <a:cxn ang="0">
                <a:pos x="T6" y="T7"/>
              </a:cxn>
              <a:cxn ang="0">
                <a:pos x="T8" y="T9"/>
              </a:cxn>
            </a:cxnLst>
            <a:rect l="0" t="0" r="r" b="b"/>
            <a:pathLst>
              <a:path w="5" h="6">
                <a:moveTo>
                  <a:pt x="5" y="0"/>
                </a:moveTo>
                <a:lnTo>
                  <a:pt x="5" y="0"/>
                </a:lnTo>
                <a:lnTo>
                  <a:pt x="0" y="6"/>
                </a:lnTo>
                <a:lnTo>
                  <a:pt x="5" y="0"/>
                </a:lnTo>
                <a:lnTo>
                  <a:pt x="5"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3" name="Freeform 84">
            <a:extLst>
              <a:ext uri="{FF2B5EF4-FFF2-40B4-BE49-F238E27FC236}">
                <a16:creationId xmlns:a16="http://schemas.microsoft.com/office/drawing/2014/main" id="{DABD1735-4485-3C6D-2403-D1B5BBA1B41C}"/>
              </a:ext>
            </a:extLst>
          </p:cNvPr>
          <p:cNvSpPr>
            <a:spLocks/>
          </p:cNvSpPr>
          <p:nvPr/>
        </p:nvSpPr>
        <p:spPr bwMode="auto">
          <a:xfrm>
            <a:off x="5067228" y="32043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4" name="Freeform 85">
            <a:extLst>
              <a:ext uri="{FF2B5EF4-FFF2-40B4-BE49-F238E27FC236}">
                <a16:creationId xmlns:a16="http://schemas.microsoft.com/office/drawing/2014/main" id="{758E00E4-6628-54B2-BE8C-0C919E91A980}"/>
              </a:ext>
            </a:extLst>
          </p:cNvPr>
          <p:cNvSpPr>
            <a:spLocks/>
          </p:cNvSpPr>
          <p:nvPr/>
        </p:nvSpPr>
        <p:spPr bwMode="auto">
          <a:xfrm>
            <a:off x="5067228" y="32006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5" name="Freeform 86">
            <a:extLst>
              <a:ext uri="{FF2B5EF4-FFF2-40B4-BE49-F238E27FC236}">
                <a16:creationId xmlns:a16="http://schemas.microsoft.com/office/drawing/2014/main" id="{7C9D1F12-04F2-71F3-C9CB-6D06E934DC4C}"/>
              </a:ext>
            </a:extLst>
          </p:cNvPr>
          <p:cNvSpPr>
            <a:spLocks/>
          </p:cNvSpPr>
          <p:nvPr/>
        </p:nvSpPr>
        <p:spPr bwMode="auto">
          <a:xfrm>
            <a:off x="5067228" y="32116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6" name="Freeform 87">
            <a:extLst>
              <a:ext uri="{FF2B5EF4-FFF2-40B4-BE49-F238E27FC236}">
                <a16:creationId xmlns:a16="http://schemas.microsoft.com/office/drawing/2014/main" id="{ABF506C9-DA33-410A-75D8-3266CD645082}"/>
              </a:ext>
            </a:extLst>
          </p:cNvPr>
          <p:cNvSpPr>
            <a:spLocks/>
          </p:cNvSpPr>
          <p:nvPr/>
        </p:nvSpPr>
        <p:spPr bwMode="auto">
          <a:xfrm>
            <a:off x="5067228" y="32079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7" name="Freeform 88">
            <a:extLst>
              <a:ext uri="{FF2B5EF4-FFF2-40B4-BE49-F238E27FC236}">
                <a16:creationId xmlns:a16="http://schemas.microsoft.com/office/drawing/2014/main" id="{AFE4CE1D-3BB2-DDA9-B7CD-2960F248199E}"/>
              </a:ext>
            </a:extLst>
          </p:cNvPr>
          <p:cNvSpPr>
            <a:spLocks/>
          </p:cNvSpPr>
          <p:nvPr/>
        </p:nvSpPr>
        <p:spPr bwMode="auto">
          <a:xfrm>
            <a:off x="5063380" y="3189748"/>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8" name="Freeform 89">
            <a:extLst>
              <a:ext uri="{FF2B5EF4-FFF2-40B4-BE49-F238E27FC236}">
                <a16:creationId xmlns:a16="http://schemas.microsoft.com/office/drawing/2014/main" id="{B645CFCF-C859-AB4F-7A15-8D19F1955D9E}"/>
              </a:ext>
            </a:extLst>
          </p:cNvPr>
          <p:cNvSpPr>
            <a:spLocks/>
          </p:cNvSpPr>
          <p:nvPr/>
        </p:nvSpPr>
        <p:spPr bwMode="auto">
          <a:xfrm>
            <a:off x="5067228" y="31970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9" name="Freeform 90">
            <a:extLst>
              <a:ext uri="{FF2B5EF4-FFF2-40B4-BE49-F238E27FC236}">
                <a16:creationId xmlns:a16="http://schemas.microsoft.com/office/drawing/2014/main" id="{9F204A8D-38E2-F801-A5B7-C730246C4FB1}"/>
              </a:ext>
            </a:extLst>
          </p:cNvPr>
          <p:cNvSpPr>
            <a:spLocks/>
          </p:cNvSpPr>
          <p:nvPr/>
        </p:nvSpPr>
        <p:spPr bwMode="auto">
          <a:xfrm>
            <a:off x="5067228" y="3193398"/>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0" name="Freeform 91">
            <a:extLst>
              <a:ext uri="{FF2B5EF4-FFF2-40B4-BE49-F238E27FC236}">
                <a16:creationId xmlns:a16="http://schemas.microsoft.com/office/drawing/2014/main" id="{BEBAA2E2-9655-D16E-E5E6-194F19382D97}"/>
              </a:ext>
            </a:extLst>
          </p:cNvPr>
          <p:cNvSpPr>
            <a:spLocks/>
          </p:cNvSpPr>
          <p:nvPr/>
        </p:nvSpPr>
        <p:spPr bwMode="auto">
          <a:xfrm>
            <a:off x="5067228" y="3215293"/>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1" name="Freeform 92">
            <a:extLst>
              <a:ext uri="{FF2B5EF4-FFF2-40B4-BE49-F238E27FC236}">
                <a16:creationId xmlns:a16="http://schemas.microsoft.com/office/drawing/2014/main" id="{FBA82B8F-56C5-E62D-8887-72A6374183F6}"/>
              </a:ext>
            </a:extLst>
          </p:cNvPr>
          <p:cNvSpPr>
            <a:spLocks/>
          </p:cNvSpPr>
          <p:nvPr/>
        </p:nvSpPr>
        <p:spPr bwMode="auto">
          <a:xfrm>
            <a:off x="5071076" y="32384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2" name="Freeform 93">
            <a:extLst>
              <a:ext uri="{FF2B5EF4-FFF2-40B4-BE49-F238E27FC236}">
                <a16:creationId xmlns:a16="http://schemas.microsoft.com/office/drawing/2014/main" id="{4A748D25-016E-8C4B-BA88-D55E673944C8}"/>
              </a:ext>
            </a:extLst>
          </p:cNvPr>
          <p:cNvSpPr>
            <a:spLocks/>
          </p:cNvSpPr>
          <p:nvPr/>
        </p:nvSpPr>
        <p:spPr bwMode="auto">
          <a:xfrm>
            <a:off x="5063380" y="31897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3" name="Freeform 94">
            <a:extLst>
              <a:ext uri="{FF2B5EF4-FFF2-40B4-BE49-F238E27FC236}">
                <a16:creationId xmlns:a16="http://schemas.microsoft.com/office/drawing/2014/main" id="{4877BB6B-92CB-2A03-2B23-A36E1F77EDC2}"/>
              </a:ext>
            </a:extLst>
          </p:cNvPr>
          <p:cNvSpPr>
            <a:spLocks/>
          </p:cNvSpPr>
          <p:nvPr/>
        </p:nvSpPr>
        <p:spPr bwMode="auto">
          <a:xfrm>
            <a:off x="5071076" y="32311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4" name="Freeform 95">
            <a:extLst>
              <a:ext uri="{FF2B5EF4-FFF2-40B4-BE49-F238E27FC236}">
                <a16:creationId xmlns:a16="http://schemas.microsoft.com/office/drawing/2014/main" id="{2A9523FC-AF35-DD64-667E-7CDA0B388752}"/>
              </a:ext>
            </a:extLst>
          </p:cNvPr>
          <p:cNvSpPr>
            <a:spLocks/>
          </p:cNvSpPr>
          <p:nvPr/>
        </p:nvSpPr>
        <p:spPr bwMode="auto">
          <a:xfrm>
            <a:off x="5071076" y="32420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5" name="Freeform 96">
            <a:extLst>
              <a:ext uri="{FF2B5EF4-FFF2-40B4-BE49-F238E27FC236}">
                <a16:creationId xmlns:a16="http://schemas.microsoft.com/office/drawing/2014/main" id="{2E88207D-80E9-E406-29CA-107F29B61DCD}"/>
              </a:ext>
            </a:extLst>
          </p:cNvPr>
          <p:cNvSpPr>
            <a:spLocks/>
          </p:cNvSpPr>
          <p:nvPr/>
        </p:nvSpPr>
        <p:spPr bwMode="auto">
          <a:xfrm>
            <a:off x="5071076" y="3218941"/>
            <a:ext cx="0" cy="4865"/>
          </a:xfrm>
          <a:custGeom>
            <a:avLst/>
            <a:gdLst>
              <a:gd name="T0" fmla="*/ 4 h 4"/>
              <a:gd name="T1" fmla="*/ 4 h 4"/>
              <a:gd name="T2" fmla="*/ 0 h 4"/>
              <a:gd name="T3" fmla="*/ 0 h 4"/>
              <a:gd name="T4" fmla="*/ 4 h 4"/>
              <a:gd name="T5" fmla="*/ 4 h 4"/>
            </a:gdLst>
            <a:ahLst/>
            <a:cxnLst>
              <a:cxn ang="0">
                <a:pos x="0" y="T0"/>
              </a:cxn>
              <a:cxn ang="0">
                <a:pos x="0" y="T1"/>
              </a:cxn>
              <a:cxn ang="0">
                <a:pos x="0" y="T2"/>
              </a:cxn>
              <a:cxn ang="0">
                <a:pos x="0" y="T3"/>
              </a:cxn>
              <a:cxn ang="0">
                <a:pos x="0" y="T4"/>
              </a:cxn>
              <a:cxn ang="0">
                <a:pos x="0" y="T5"/>
              </a:cxn>
            </a:cxnLst>
            <a:rect l="0" t="0" r="r" b="b"/>
            <a:pathLst>
              <a:path h="4">
                <a:moveTo>
                  <a:pt x="0" y="4"/>
                </a:moveTo>
                <a:lnTo>
                  <a:pt x="0" y="4"/>
                </a:lnTo>
                <a:lnTo>
                  <a:pt x="0" y="0"/>
                </a:lnTo>
                <a:lnTo>
                  <a:pt x="0" y="0"/>
                </a:lnTo>
                <a:lnTo>
                  <a:pt x="0" y="4"/>
                </a:lnTo>
                <a:lnTo>
                  <a:pt x="0" y="4"/>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6" name="Freeform 97">
            <a:extLst>
              <a:ext uri="{FF2B5EF4-FFF2-40B4-BE49-F238E27FC236}">
                <a16:creationId xmlns:a16="http://schemas.microsoft.com/office/drawing/2014/main" id="{BFEE62BF-48BB-21C2-6045-17C73DCAFDDA}"/>
              </a:ext>
            </a:extLst>
          </p:cNvPr>
          <p:cNvSpPr>
            <a:spLocks/>
          </p:cNvSpPr>
          <p:nvPr/>
        </p:nvSpPr>
        <p:spPr bwMode="auto">
          <a:xfrm>
            <a:off x="5071076" y="322745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7" name="Freeform 98">
            <a:extLst>
              <a:ext uri="{FF2B5EF4-FFF2-40B4-BE49-F238E27FC236}">
                <a16:creationId xmlns:a16="http://schemas.microsoft.com/office/drawing/2014/main" id="{F46E00EA-1893-3B45-2114-BE2BB6EC5048}"/>
              </a:ext>
            </a:extLst>
          </p:cNvPr>
          <p:cNvSpPr>
            <a:spLocks/>
          </p:cNvSpPr>
          <p:nvPr/>
        </p:nvSpPr>
        <p:spPr bwMode="auto">
          <a:xfrm>
            <a:off x="5092883" y="346708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8" name="Freeform 99">
            <a:extLst>
              <a:ext uri="{FF2B5EF4-FFF2-40B4-BE49-F238E27FC236}">
                <a16:creationId xmlns:a16="http://schemas.microsoft.com/office/drawing/2014/main" id="{4DD7AF4C-23FE-771C-D02A-5533DBA79203}"/>
              </a:ext>
            </a:extLst>
          </p:cNvPr>
          <p:cNvSpPr>
            <a:spLocks/>
          </p:cNvSpPr>
          <p:nvPr/>
        </p:nvSpPr>
        <p:spPr bwMode="auto">
          <a:xfrm>
            <a:off x="5056965" y="3153258"/>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9" name="Freeform 100">
            <a:extLst>
              <a:ext uri="{FF2B5EF4-FFF2-40B4-BE49-F238E27FC236}">
                <a16:creationId xmlns:a16="http://schemas.microsoft.com/office/drawing/2014/main" id="{F1F8AA97-5D66-246A-249B-222FEC783E05}"/>
              </a:ext>
            </a:extLst>
          </p:cNvPr>
          <p:cNvSpPr>
            <a:spLocks/>
          </p:cNvSpPr>
          <p:nvPr/>
        </p:nvSpPr>
        <p:spPr bwMode="auto">
          <a:xfrm>
            <a:off x="5053118" y="3142311"/>
            <a:ext cx="3849"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0" name="Freeform 101">
            <a:extLst>
              <a:ext uri="{FF2B5EF4-FFF2-40B4-BE49-F238E27FC236}">
                <a16:creationId xmlns:a16="http://schemas.microsoft.com/office/drawing/2014/main" id="{3ED69283-66B0-C676-4857-D0017D04AAC0}"/>
              </a:ext>
            </a:extLst>
          </p:cNvPr>
          <p:cNvSpPr>
            <a:spLocks/>
          </p:cNvSpPr>
          <p:nvPr/>
        </p:nvSpPr>
        <p:spPr bwMode="auto">
          <a:xfrm>
            <a:off x="5060814" y="3156907"/>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1" name="Freeform 102">
            <a:extLst>
              <a:ext uri="{FF2B5EF4-FFF2-40B4-BE49-F238E27FC236}">
                <a16:creationId xmlns:a16="http://schemas.microsoft.com/office/drawing/2014/main" id="{11BBEE8E-3963-5B52-561B-3EC0ABB13707}"/>
              </a:ext>
            </a:extLst>
          </p:cNvPr>
          <p:cNvSpPr>
            <a:spLocks/>
          </p:cNvSpPr>
          <p:nvPr/>
        </p:nvSpPr>
        <p:spPr bwMode="auto">
          <a:xfrm>
            <a:off x="5060814" y="3164205"/>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2" name="Freeform 103">
            <a:extLst>
              <a:ext uri="{FF2B5EF4-FFF2-40B4-BE49-F238E27FC236}">
                <a16:creationId xmlns:a16="http://schemas.microsoft.com/office/drawing/2014/main" id="{1D9C4A29-DBCE-A909-F1B8-1F72D6F157C8}"/>
              </a:ext>
            </a:extLst>
          </p:cNvPr>
          <p:cNvSpPr>
            <a:spLocks/>
          </p:cNvSpPr>
          <p:nvPr/>
        </p:nvSpPr>
        <p:spPr bwMode="auto">
          <a:xfrm>
            <a:off x="5071076" y="3245701"/>
            <a:ext cx="3849" cy="3649"/>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3" name="Freeform 104">
            <a:extLst>
              <a:ext uri="{FF2B5EF4-FFF2-40B4-BE49-F238E27FC236}">
                <a16:creationId xmlns:a16="http://schemas.microsoft.com/office/drawing/2014/main" id="{D1CDE37A-803A-9E41-7EE3-BB193F5EC40B}"/>
              </a:ext>
            </a:extLst>
          </p:cNvPr>
          <p:cNvSpPr>
            <a:spLocks/>
          </p:cNvSpPr>
          <p:nvPr/>
        </p:nvSpPr>
        <p:spPr bwMode="auto">
          <a:xfrm>
            <a:off x="5053118" y="3138661"/>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4" name="Freeform 105">
            <a:extLst>
              <a:ext uri="{FF2B5EF4-FFF2-40B4-BE49-F238E27FC236}">
                <a16:creationId xmlns:a16="http://schemas.microsoft.com/office/drawing/2014/main" id="{6142A38D-A31D-476D-EEBE-11C9A4A45E1A}"/>
              </a:ext>
            </a:extLst>
          </p:cNvPr>
          <p:cNvSpPr>
            <a:spLocks/>
          </p:cNvSpPr>
          <p:nvPr/>
        </p:nvSpPr>
        <p:spPr bwMode="auto">
          <a:xfrm>
            <a:off x="5063380" y="31751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5" name="Freeform 106">
            <a:extLst>
              <a:ext uri="{FF2B5EF4-FFF2-40B4-BE49-F238E27FC236}">
                <a16:creationId xmlns:a16="http://schemas.microsoft.com/office/drawing/2014/main" id="{95A101C3-4C72-BED6-F243-04DD5F0622D3}"/>
              </a:ext>
            </a:extLst>
          </p:cNvPr>
          <p:cNvSpPr>
            <a:spLocks/>
          </p:cNvSpPr>
          <p:nvPr/>
        </p:nvSpPr>
        <p:spPr bwMode="auto">
          <a:xfrm>
            <a:off x="5092883" y="346343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6" name="Freeform 107">
            <a:extLst>
              <a:ext uri="{FF2B5EF4-FFF2-40B4-BE49-F238E27FC236}">
                <a16:creationId xmlns:a16="http://schemas.microsoft.com/office/drawing/2014/main" id="{D5C2E492-D5CF-CD12-5378-64DCD8355117}"/>
              </a:ext>
            </a:extLst>
          </p:cNvPr>
          <p:cNvSpPr>
            <a:spLocks/>
          </p:cNvSpPr>
          <p:nvPr/>
        </p:nvSpPr>
        <p:spPr bwMode="auto">
          <a:xfrm>
            <a:off x="5063380" y="31788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7" name="Freeform 108">
            <a:extLst>
              <a:ext uri="{FF2B5EF4-FFF2-40B4-BE49-F238E27FC236}">
                <a16:creationId xmlns:a16="http://schemas.microsoft.com/office/drawing/2014/main" id="{BF4415A6-17A4-CD12-23AF-1C35E48B100F}"/>
              </a:ext>
            </a:extLst>
          </p:cNvPr>
          <p:cNvSpPr>
            <a:spLocks/>
          </p:cNvSpPr>
          <p:nvPr/>
        </p:nvSpPr>
        <p:spPr bwMode="auto">
          <a:xfrm>
            <a:off x="5063380" y="318245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8" name="Freeform 109">
            <a:extLst>
              <a:ext uri="{FF2B5EF4-FFF2-40B4-BE49-F238E27FC236}">
                <a16:creationId xmlns:a16="http://schemas.microsoft.com/office/drawing/2014/main" id="{6D60AFF6-3122-EB7E-6F97-68C306C87983}"/>
              </a:ext>
            </a:extLst>
          </p:cNvPr>
          <p:cNvSpPr>
            <a:spLocks/>
          </p:cNvSpPr>
          <p:nvPr/>
        </p:nvSpPr>
        <p:spPr bwMode="auto">
          <a:xfrm>
            <a:off x="5063380" y="318245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9" name="Freeform 110">
            <a:extLst>
              <a:ext uri="{FF2B5EF4-FFF2-40B4-BE49-F238E27FC236}">
                <a16:creationId xmlns:a16="http://schemas.microsoft.com/office/drawing/2014/main" id="{A918E662-EACE-2B46-5FA6-D0E95C5F0EAA}"/>
              </a:ext>
            </a:extLst>
          </p:cNvPr>
          <p:cNvSpPr>
            <a:spLocks/>
          </p:cNvSpPr>
          <p:nvPr/>
        </p:nvSpPr>
        <p:spPr bwMode="auto">
          <a:xfrm>
            <a:off x="5063380" y="31788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0" name="Freeform 111">
            <a:extLst>
              <a:ext uri="{FF2B5EF4-FFF2-40B4-BE49-F238E27FC236}">
                <a16:creationId xmlns:a16="http://schemas.microsoft.com/office/drawing/2014/main" id="{B82981A4-05ED-39E9-D58D-C86F3E22800D}"/>
              </a:ext>
            </a:extLst>
          </p:cNvPr>
          <p:cNvSpPr>
            <a:spLocks/>
          </p:cNvSpPr>
          <p:nvPr/>
        </p:nvSpPr>
        <p:spPr bwMode="auto">
          <a:xfrm>
            <a:off x="5063380" y="31861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1" name="Freeform 112">
            <a:extLst>
              <a:ext uri="{FF2B5EF4-FFF2-40B4-BE49-F238E27FC236}">
                <a16:creationId xmlns:a16="http://schemas.microsoft.com/office/drawing/2014/main" id="{1BB52B1B-AD8F-33D1-7077-584B8EE2DFD8}"/>
              </a:ext>
            </a:extLst>
          </p:cNvPr>
          <p:cNvSpPr>
            <a:spLocks/>
          </p:cNvSpPr>
          <p:nvPr/>
        </p:nvSpPr>
        <p:spPr bwMode="auto">
          <a:xfrm>
            <a:off x="5060814" y="3167854"/>
            <a:ext cx="2566" cy="7298"/>
          </a:xfrm>
          <a:custGeom>
            <a:avLst/>
            <a:gdLst>
              <a:gd name="T0" fmla="*/ 2 w 2"/>
              <a:gd name="T1" fmla="*/ 6 h 6"/>
              <a:gd name="T2" fmla="*/ 2 w 2"/>
              <a:gd name="T3" fmla="*/ 6 h 6"/>
              <a:gd name="T4" fmla="*/ 0 w 2"/>
              <a:gd name="T5" fmla="*/ 0 h 6"/>
              <a:gd name="T6" fmla="*/ 0 w 2"/>
              <a:gd name="T7" fmla="*/ 0 h 6"/>
              <a:gd name="T8" fmla="*/ 2 w 2"/>
              <a:gd name="T9" fmla="*/ 6 h 6"/>
              <a:gd name="T10" fmla="*/ 2 w 2"/>
              <a:gd name="T11" fmla="*/ 6 h 6"/>
            </a:gdLst>
            <a:ahLst/>
            <a:cxnLst>
              <a:cxn ang="0">
                <a:pos x="T0" y="T1"/>
              </a:cxn>
              <a:cxn ang="0">
                <a:pos x="T2" y="T3"/>
              </a:cxn>
              <a:cxn ang="0">
                <a:pos x="T4" y="T5"/>
              </a:cxn>
              <a:cxn ang="0">
                <a:pos x="T6" y="T7"/>
              </a:cxn>
              <a:cxn ang="0">
                <a:pos x="T8" y="T9"/>
              </a:cxn>
              <a:cxn ang="0">
                <a:pos x="T10" y="T11"/>
              </a:cxn>
            </a:cxnLst>
            <a:rect l="0" t="0" r="r" b="b"/>
            <a:pathLst>
              <a:path w="2" h="6">
                <a:moveTo>
                  <a:pt x="2" y="6"/>
                </a:moveTo>
                <a:lnTo>
                  <a:pt x="2" y="6"/>
                </a:lnTo>
                <a:lnTo>
                  <a:pt x="0" y="0"/>
                </a:lnTo>
                <a:lnTo>
                  <a:pt x="0" y="0"/>
                </a:lnTo>
                <a:lnTo>
                  <a:pt x="2" y="6"/>
                </a:lnTo>
                <a:lnTo>
                  <a:pt x="2" y="6"/>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2" name="Freeform 113">
            <a:extLst>
              <a:ext uri="{FF2B5EF4-FFF2-40B4-BE49-F238E27FC236}">
                <a16:creationId xmlns:a16="http://schemas.microsoft.com/office/drawing/2014/main" id="{71B932E7-3CF0-F6D6-3FAF-736305947DC9}"/>
              </a:ext>
            </a:extLst>
          </p:cNvPr>
          <p:cNvSpPr>
            <a:spLocks/>
          </p:cNvSpPr>
          <p:nvPr/>
        </p:nvSpPr>
        <p:spPr bwMode="auto">
          <a:xfrm>
            <a:off x="5089035" y="3403829"/>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3" name="Freeform 114">
            <a:extLst>
              <a:ext uri="{FF2B5EF4-FFF2-40B4-BE49-F238E27FC236}">
                <a16:creationId xmlns:a16="http://schemas.microsoft.com/office/drawing/2014/main" id="{3A2A6ADC-D234-54E3-3503-587C1D1059AF}"/>
              </a:ext>
            </a:extLst>
          </p:cNvPr>
          <p:cNvSpPr>
            <a:spLocks/>
          </p:cNvSpPr>
          <p:nvPr/>
        </p:nvSpPr>
        <p:spPr bwMode="auto">
          <a:xfrm>
            <a:off x="5089035" y="3407478"/>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5" name="Freeform 115">
            <a:extLst>
              <a:ext uri="{FF2B5EF4-FFF2-40B4-BE49-F238E27FC236}">
                <a16:creationId xmlns:a16="http://schemas.microsoft.com/office/drawing/2014/main" id="{6B0128F9-7F29-A323-9047-B1077BFBCC64}"/>
              </a:ext>
            </a:extLst>
          </p:cNvPr>
          <p:cNvSpPr>
            <a:spLocks/>
          </p:cNvSpPr>
          <p:nvPr/>
        </p:nvSpPr>
        <p:spPr bwMode="auto">
          <a:xfrm>
            <a:off x="5089035" y="3396530"/>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6" name="Freeform 116">
            <a:extLst>
              <a:ext uri="{FF2B5EF4-FFF2-40B4-BE49-F238E27FC236}">
                <a16:creationId xmlns:a16="http://schemas.microsoft.com/office/drawing/2014/main" id="{207E14D0-4375-55A2-94AF-57E7AD927AFB}"/>
              </a:ext>
            </a:extLst>
          </p:cNvPr>
          <p:cNvSpPr>
            <a:spLocks/>
          </p:cNvSpPr>
          <p:nvPr/>
        </p:nvSpPr>
        <p:spPr bwMode="auto">
          <a:xfrm>
            <a:off x="5089035" y="3392882"/>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7" name="Freeform 117">
            <a:extLst>
              <a:ext uri="{FF2B5EF4-FFF2-40B4-BE49-F238E27FC236}">
                <a16:creationId xmlns:a16="http://schemas.microsoft.com/office/drawing/2014/main" id="{E6BE8FF3-C2FD-7378-3DCB-A499E5EB80F6}"/>
              </a:ext>
            </a:extLst>
          </p:cNvPr>
          <p:cNvSpPr>
            <a:spLocks/>
          </p:cNvSpPr>
          <p:nvPr/>
        </p:nvSpPr>
        <p:spPr bwMode="auto">
          <a:xfrm>
            <a:off x="5089035" y="3415992"/>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8" name="Freeform 118">
            <a:extLst>
              <a:ext uri="{FF2B5EF4-FFF2-40B4-BE49-F238E27FC236}">
                <a16:creationId xmlns:a16="http://schemas.microsoft.com/office/drawing/2014/main" id="{9BC50A47-6E64-238B-D044-356D3AFF75ED}"/>
              </a:ext>
            </a:extLst>
          </p:cNvPr>
          <p:cNvSpPr>
            <a:spLocks/>
          </p:cNvSpPr>
          <p:nvPr/>
        </p:nvSpPr>
        <p:spPr bwMode="auto">
          <a:xfrm>
            <a:off x="5085186" y="3374636"/>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9" name="Freeform 119">
            <a:extLst>
              <a:ext uri="{FF2B5EF4-FFF2-40B4-BE49-F238E27FC236}">
                <a16:creationId xmlns:a16="http://schemas.microsoft.com/office/drawing/2014/main" id="{AFE48C92-7755-57EC-205D-EF454AC1DD49}"/>
              </a:ext>
            </a:extLst>
          </p:cNvPr>
          <p:cNvSpPr>
            <a:spLocks/>
          </p:cNvSpPr>
          <p:nvPr/>
        </p:nvSpPr>
        <p:spPr bwMode="auto">
          <a:xfrm>
            <a:off x="5089035" y="3385584"/>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0" name="Freeform 120">
            <a:extLst>
              <a:ext uri="{FF2B5EF4-FFF2-40B4-BE49-F238E27FC236}">
                <a16:creationId xmlns:a16="http://schemas.microsoft.com/office/drawing/2014/main" id="{E9805A84-E659-61C3-ADB8-EE2D6476B02B}"/>
              </a:ext>
            </a:extLst>
          </p:cNvPr>
          <p:cNvSpPr>
            <a:spLocks/>
          </p:cNvSpPr>
          <p:nvPr/>
        </p:nvSpPr>
        <p:spPr bwMode="auto">
          <a:xfrm>
            <a:off x="5085186" y="3381934"/>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3" name="Freeform 121">
            <a:extLst>
              <a:ext uri="{FF2B5EF4-FFF2-40B4-BE49-F238E27FC236}">
                <a16:creationId xmlns:a16="http://schemas.microsoft.com/office/drawing/2014/main" id="{39366075-3FCD-CFC6-8ED5-A4EB7606145F}"/>
              </a:ext>
            </a:extLst>
          </p:cNvPr>
          <p:cNvSpPr>
            <a:spLocks/>
          </p:cNvSpPr>
          <p:nvPr/>
        </p:nvSpPr>
        <p:spPr bwMode="auto">
          <a:xfrm>
            <a:off x="5089035" y="3419642"/>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4" name="Freeform 122">
            <a:extLst>
              <a:ext uri="{FF2B5EF4-FFF2-40B4-BE49-F238E27FC236}">
                <a16:creationId xmlns:a16="http://schemas.microsoft.com/office/drawing/2014/main" id="{03D069CF-DCC0-76CB-EABB-1FED184149E4}"/>
              </a:ext>
            </a:extLst>
          </p:cNvPr>
          <p:cNvSpPr>
            <a:spLocks/>
          </p:cNvSpPr>
          <p:nvPr/>
        </p:nvSpPr>
        <p:spPr bwMode="auto">
          <a:xfrm>
            <a:off x="5092883" y="3434238"/>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5" name="Freeform 123">
            <a:extLst>
              <a:ext uri="{FF2B5EF4-FFF2-40B4-BE49-F238E27FC236}">
                <a16:creationId xmlns:a16="http://schemas.microsoft.com/office/drawing/2014/main" id="{D49C341E-E326-D46A-E9D0-3C1D5668C8F9}"/>
              </a:ext>
            </a:extLst>
          </p:cNvPr>
          <p:cNvSpPr>
            <a:spLocks/>
          </p:cNvSpPr>
          <p:nvPr/>
        </p:nvSpPr>
        <p:spPr bwMode="auto">
          <a:xfrm>
            <a:off x="5092883" y="3456133"/>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6" name="Freeform 124">
            <a:extLst>
              <a:ext uri="{FF2B5EF4-FFF2-40B4-BE49-F238E27FC236}">
                <a16:creationId xmlns:a16="http://schemas.microsoft.com/office/drawing/2014/main" id="{A3264FC6-47D0-04FD-B241-E803F7A3795F}"/>
              </a:ext>
            </a:extLst>
          </p:cNvPr>
          <p:cNvSpPr>
            <a:spLocks/>
          </p:cNvSpPr>
          <p:nvPr/>
        </p:nvSpPr>
        <p:spPr bwMode="auto">
          <a:xfrm>
            <a:off x="5092883" y="3452483"/>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7" name="Freeform 125">
            <a:extLst>
              <a:ext uri="{FF2B5EF4-FFF2-40B4-BE49-F238E27FC236}">
                <a16:creationId xmlns:a16="http://schemas.microsoft.com/office/drawing/2014/main" id="{C6FDD274-DB47-73AE-C3F5-B7AC210BE24B}"/>
              </a:ext>
            </a:extLst>
          </p:cNvPr>
          <p:cNvSpPr>
            <a:spLocks/>
          </p:cNvSpPr>
          <p:nvPr/>
        </p:nvSpPr>
        <p:spPr bwMode="auto">
          <a:xfrm>
            <a:off x="5092883" y="3430589"/>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8" name="Freeform 126">
            <a:extLst>
              <a:ext uri="{FF2B5EF4-FFF2-40B4-BE49-F238E27FC236}">
                <a16:creationId xmlns:a16="http://schemas.microsoft.com/office/drawing/2014/main" id="{FCD49A61-4351-03FF-103E-9C7987C2DC90}"/>
              </a:ext>
            </a:extLst>
          </p:cNvPr>
          <p:cNvSpPr>
            <a:spLocks/>
          </p:cNvSpPr>
          <p:nvPr/>
        </p:nvSpPr>
        <p:spPr bwMode="auto">
          <a:xfrm>
            <a:off x="5089035" y="3426940"/>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9" name="Freeform 127">
            <a:extLst>
              <a:ext uri="{FF2B5EF4-FFF2-40B4-BE49-F238E27FC236}">
                <a16:creationId xmlns:a16="http://schemas.microsoft.com/office/drawing/2014/main" id="{76DF8277-D617-BE21-B72D-1858A7D1DEE0}"/>
              </a:ext>
            </a:extLst>
          </p:cNvPr>
          <p:cNvSpPr>
            <a:spLocks/>
          </p:cNvSpPr>
          <p:nvPr/>
        </p:nvSpPr>
        <p:spPr bwMode="auto">
          <a:xfrm>
            <a:off x="5078773" y="3282192"/>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0" name="Freeform 128">
            <a:extLst>
              <a:ext uri="{FF2B5EF4-FFF2-40B4-BE49-F238E27FC236}">
                <a16:creationId xmlns:a16="http://schemas.microsoft.com/office/drawing/2014/main" id="{0436BDF6-6D0D-A387-C258-BE83CDECD57E}"/>
              </a:ext>
            </a:extLst>
          </p:cNvPr>
          <p:cNvSpPr>
            <a:spLocks/>
          </p:cNvSpPr>
          <p:nvPr/>
        </p:nvSpPr>
        <p:spPr bwMode="auto">
          <a:xfrm>
            <a:off x="5074924" y="3271245"/>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1" name="Freeform 129">
            <a:extLst>
              <a:ext uri="{FF2B5EF4-FFF2-40B4-BE49-F238E27FC236}">
                <a16:creationId xmlns:a16="http://schemas.microsoft.com/office/drawing/2014/main" id="{C196AA88-D11F-8509-D201-66DF0E27FA43}"/>
              </a:ext>
            </a:extLst>
          </p:cNvPr>
          <p:cNvSpPr>
            <a:spLocks/>
          </p:cNvSpPr>
          <p:nvPr/>
        </p:nvSpPr>
        <p:spPr bwMode="auto">
          <a:xfrm>
            <a:off x="5074924" y="3267596"/>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2" name="Freeform 130">
            <a:extLst>
              <a:ext uri="{FF2B5EF4-FFF2-40B4-BE49-F238E27FC236}">
                <a16:creationId xmlns:a16="http://schemas.microsoft.com/office/drawing/2014/main" id="{7DEDA02F-37A7-4A7A-F123-4B498A06C43E}"/>
              </a:ext>
            </a:extLst>
          </p:cNvPr>
          <p:cNvSpPr>
            <a:spLocks/>
          </p:cNvSpPr>
          <p:nvPr/>
        </p:nvSpPr>
        <p:spPr bwMode="auto">
          <a:xfrm>
            <a:off x="5074924" y="3278543"/>
            <a:ext cx="3849" cy="3649"/>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3" name="Freeform 131">
            <a:extLst>
              <a:ext uri="{FF2B5EF4-FFF2-40B4-BE49-F238E27FC236}">
                <a16:creationId xmlns:a16="http://schemas.microsoft.com/office/drawing/2014/main" id="{CB69B75B-2711-37B8-8EA2-E2A945FB5828}"/>
              </a:ext>
            </a:extLst>
          </p:cNvPr>
          <p:cNvSpPr>
            <a:spLocks/>
          </p:cNvSpPr>
          <p:nvPr/>
        </p:nvSpPr>
        <p:spPr bwMode="auto">
          <a:xfrm>
            <a:off x="5074924" y="3256649"/>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4" name="Freeform 132">
            <a:extLst>
              <a:ext uri="{FF2B5EF4-FFF2-40B4-BE49-F238E27FC236}">
                <a16:creationId xmlns:a16="http://schemas.microsoft.com/office/drawing/2014/main" id="{40B95005-02D2-3CD2-A225-1E34706A8FE1}"/>
              </a:ext>
            </a:extLst>
          </p:cNvPr>
          <p:cNvSpPr>
            <a:spLocks/>
          </p:cNvSpPr>
          <p:nvPr/>
        </p:nvSpPr>
        <p:spPr bwMode="auto">
          <a:xfrm>
            <a:off x="5074924" y="32529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5" name="Freeform 133">
            <a:extLst>
              <a:ext uri="{FF2B5EF4-FFF2-40B4-BE49-F238E27FC236}">
                <a16:creationId xmlns:a16="http://schemas.microsoft.com/office/drawing/2014/main" id="{25DBEE98-2A9E-492C-4CCE-A53CBE7DAF61}"/>
              </a:ext>
            </a:extLst>
          </p:cNvPr>
          <p:cNvSpPr>
            <a:spLocks/>
          </p:cNvSpPr>
          <p:nvPr/>
        </p:nvSpPr>
        <p:spPr bwMode="auto">
          <a:xfrm>
            <a:off x="5074924" y="3260298"/>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6" name="Freeform 134">
            <a:extLst>
              <a:ext uri="{FF2B5EF4-FFF2-40B4-BE49-F238E27FC236}">
                <a16:creationId xmlns:a16="http://schemas.microsoft.com/office/drawing/2014/main" id="{E1D1CCF4-1881-A75B-3A43-88029292EA96}"/>
              </a:ext>
            </a:extLst>
          </p:cNvPr>
          <p:cNvSpPr>
            <a:spLocks/>
          </p:cNvSpPr>
          <p:nvPr/>
        </p:nvSpPr>
        <p:spPr bwMode="auto">
          <a:xfrm>
            <a:off x="5078773" y="3304087"/>
            <a:ext cx="0" cy="7298"/>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7" name="Freeform 135">
            <a:extLst>
              <a:ext uri="{FF2B5EF4-FFF2-40B4-BE49-F238E27FC236}">
                <a16:creationId xmlns:a16="http://schemas.microsoft.com/office/drawing/2014/main" id="{AED42983-5BE0-32DC-BE80-867C13BE02FD}"/>
              </a:ext>
            </a:extLst>
          </p:cNvPr>
          <p:cNvSpPr>
            <a:spLocks/>
          </p:cNvSpPr>
          <p:nvPr/>
        </p:nvSpPr>
        <p:spPr bwMode="auto">
          <a:xfrm>
            <a:off x="5078773" y="3311385"/>
            <a:ext cx="2566" cy="3649"/>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8" name="Freeform 136">
            <a:extLst>
              <a:ext uri="{FF2B5EF4-FFF2-40B4-BE49-F238E27FC236}">
                <a16:creationId xmlns:a16="http://schemas.microsoft.com/office/drawing/2014/main" id="{A0EE1E88-B379-FE23-6AB4-15B82742F6A5}"/>
              </a:ext>
            </a:extLst>
          </p:cNvPr>
          <p:cNvSpPr>
            <a:spLocks/>
          </p:cNvSpPr>
          <p:nvPr/>
        </p:nvSpPr>
        <p:spPr bwMode="auto">
          <a:xfrm>
            <a:off x="5081338" y="3315034"/>
            <a:ext cx="3849" cy="52304"/>
          </a:xfrm>
          <a:custGeom>
            <a:avLst/>
            <a:gdLst>
              <a:gd name="T0" fmla="*/ 3 w 3"/>
              <a:gd name="T1" fmla="*/ 43 h 43"/>
              <a:gd name="T2" fmla="*/ 3 w 3"/>
              <a:gd name="T3" fmla="*/ 43 h 43"/>
              <a:gd name="T4" fmla="*/ 0 w 3"/>
              <a:gd name="T5" fmla="*/ 0 h 43"/>
              <a:gd name="T6" fmla="*/ 0 w 3"/>
              <a:gd name="T7" fmla="*/ 0 h 43"/>
              <a:gd name="T8" fmla="*/ 3 w 3"/>
              <a:gd name="T9" fmla="*/ 43 h 43"/>
              <a:gd name="T10" fmla="*/ 3 w 3"/>
              <a:gd name="T11" fmla="*/ 43 h 43"/>
            </a:gdLst>
            <a:ahLst/>
            <a:cxnLst>
              <a:cxn ang="0">
                <a:pos x="T0" y="T1"/>
              </a:cxn>
              <a:cxn ang="0">
                <a:pos x="T2" y="T3"/>
              </a:cxn>
              <a:cxn ang="0">
                <a:pos x="T4" y="T5"/>
              </a:cxn>
              <a:cxn ang="0">
                <a:pos x="T6" y="T7"/>
              </a:cxn>
              <a:cxn ang="0">
                <a:pos x="T8" y="T9"/>
              </a:cxn>
              <a:cxn ang="0">
                <a:pos x="T10" y="T11"/>
              </a:cxn>
            </a:cxnLst>
            <a:rect l="0" t="0" r="r" b="b"/>
            <a:pathLst>
              <a:path w="3" h="43">
                <a:moveTo>
                  <a:pt x="3" y="43"/>
                </a:moveTo>
                <a:lnTo>
                  <a:pt x="3" y="43"/>
                </a:lnTo>
                <a:lnTo>
                  <a:pt x="0" y="0"/>
                </a:lnTo>
                <a:lnTo>
                  <a:pt x="0" y="0"/>
                </a:lnTo>
                <a:lnTo>
                  <a:pt x="3" y="43"/>
                </a:lnTo>
                <a:lnTo>
                  <a:pt x="3" y="4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9" name="Freeform 137">
            <a:extLst>
              <a:ext uri="{FF2B5EF4-FFF2-40B4-BE49-F238E27FC236}">
                <a16:creationId xmlns:a16="http://schemas.microsoft.com/office/drawing/2014/main" id="{91845D4D-7FBC-59E1-CCA8-44414AC4E8FB}"/>
              </a:ext>
            </a:extLst>
          </p:cNvPr>
          <p:cNvSpPr>
            <a:spLocks/>
          </p:cNvSpPr>
          <p:nvPr/>
        </p:nvSpPr>
        <p:spPr bwMode="auto">
          <a:xfrm>
            <a:off x="5078773" y="3289490"/>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0" name="Freeform 138">
            <a:extLst>
              <a:ext uri="{FF2B5EF4-FFF2-40B4-BE49-F238E27FC236}">
                <a16:creationId xmlns:a16="http://schemas.microsoft.com/office/drawing/2014/main" id="{F1D5FCAB-A94E-CE6F-9F51-F6767359A355}"/>
              </a:ext>
            </a:extLst>
          </p:cNvPr>
          <p:cNvSpPr>
            <a:spLocks/>
          </p:cNvSpPr>
          <p:nvPr/>
        </p:nvSpPr>
        <p:spPr bwMode="auto">
          <a:xfrm>
            <a:off x="5085186" y="3367338"/>
            <a:ext cx="0" cy="7298"/>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1" name="Freeform 139">
            <a:extLst>
              <a:ext uri="{FF2B5EF4-FFF2-40B4-BE49-F238E27FC236}">
                <a16:creationId xmlns:a16="http://schemas.microsoft.com/office/drawing/2014/main" id="{9C05EE5D-868E-B212-2C28-D1A97057ACCC}"/>
              </a:ext>
            </a:extLst>
          </p:cNvPr>
          <p:cNvSpPr>
            <a:spLocks/>
          </p:cNvSpPr>
          <p:nvPr/>
        </p:nvSpPr>
        <p:spPr bwMode="auto">
          <a:xfrm>
            <a:off x="5078773" y="3300438"/>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2" name="Freeform 140">
            <a:extLst>
              <a:ext uri="{FF2B5EF4-FFF2-40B4-BE49-F238E27FC236}">
                <a16:creationId xmlns:a16="http://schemas.microsoft.com/office/drawing/2014/main" id="{F783E8CE-8880-A324-7D69-CEE482D26838}"/>
              </a:ext>
            </a:extLst>
          </p:cNvPr>
          <p:cNvSpPr>
            <a:spLocks/>
          </p:cNvSpPr>
          <p:nvPr/>
        </p:nvSpPr>
        <p:spPr bwMode="auto">
          <a:xfrm>
            <a:off x="5078773" y="3293140"/>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3" name="Freeform 141">
            <a:extLst>
              <a:ext uri="{FF2B5EF4-FFF2-40B4-BE49-F238E27FC236}">
                <a16:creationId xmlns:a16="http://schemas.microsoft.com/office/drawing/2014/main" id="{F9458CE9-F00E-2261-E20B-625490B825F3}"/>
              </a:ext>
            </a:extLst>
          </p:cNvPr>
          <p:cNvSpPr>
            <a:spLocks/>
          </p:cNvSpPr>
          <p:nvPr/>
        </p:nvSpPr>
        <p:spPr bwMode="auto">
          <a:xfrm>
            <a:off x="5092883" y="3441536"/>
            <a:ext cx="0" cy="10948"/>
          </a:xfrm>
          <a:custGeom>
            <a:avLst/>
            <a:gdLst>
              <a:gd name="T0" fmla="*/ 9 h 9"/>
              <a:gd name="T1" fmla="*/ 9 h 9"/>
              <a:gd name="T2" fmla="*/ 0 h 9"/>
              <a:gd name="T3" fmla="*/ 0 h 9"/>
              <a:gd name="T4" fmla="*/ 9 h 9"/>
              <a:gd name="T5" fmla="*/ 9 h 9"/>
            </a:gdLst>
            <a:ahLst/>
            <a:cxnLst>
              <a:cxn ang="0">
                <a:pos x="0" y="T0"/>
              </a:cxn>
              <a:cxn ang="0">
                <a:pos x="0" y="T1"/>
              </a:cxn>
              <a:cxn ang="0">
                <a:pos x="0" y="T2"/>
              </a:cxn>
              <a:cxn ang="0">
                <a:pos x="0" y="T3"/>
              </a:cxn>
              <a:cxn ang="0">
                <a:pos x="0" y="T4"/>
              </a:cxn>
              <a:cxn ang="0">
                <a:pos x="0" y="T5"/>
              </a:cxn>
            </a:cxnLst>
            <a:rect l="0" t="0" r="r" b="b"/>
            <a:pathLst>
              <a:path h="9">
                <a:moveTo>
                  <a:pt x="0" y="9"/>
                </a:moveTo>
                <a:lnTo>
                  <a:pt x="0" y="9"/>
                </a:lnTo>
                <a:lnTo>
                  <a:pt x="0" y="0"/>
                </a:lnTo>
                <a:lnTo>
                  <a:pt x="0" y="0"/>
                </a:lnTo>
                <a:lnTo>
                  <a:pt x="0" y="9"/>
                </a:lnTo>
                <a:lnTo>
                  <a:pt x="0" y="9"/>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4" name="Freeform 142">
            <a:extLst>
              <a:ext uri="{FF2B5EF4-FFF2-40B4-BE49-F238E27FC236}">
                <a16:creationId xmlns:a16="http://schemas.microsoft.com/office/drawing/2014/main" id="{C11730D3-D82C-58F8-C18A-CEC698ED2759}"/>
              </a:ext>
            </a:extLst>
          </p:cNvPr>
          <p:cNvSpPr>
            <a:spLocks/>
          </p:cNvSpPr>
          <p:nvPr/>
        </p:nvSpPr>
        <p:spPr bwMode="auto">
          <a:xfrm>
            <a:off x="5053118" y="3135012"/>
            <a:ext cx="0" cy="3649"/>
          </a:xfrm>
          <a:custGeom>
            <a:avLst/>
            <a:gdLst>
              <a:gd name="T0" fmla="*/ 3 h 3"/>
              <a:gd name="T1" fmla="*/ 3 h 3"/>
              <a:gd name="T2" fmla="*/ 0 h 3"/>
              <a:gd name="T3" fmla="*/ 0 h 3"/>
              <a:gd name="T4" fmla="*/ 0 h 3"/>
              <a:gd name="T5" fmla="*/ 3 h 3"/>
              <a:gd name="T6" fmla="*/ 3 h 3"/>
            </a:gdLst>
            <a:ahLst/>
            <a:cxnLst>
              <a:cxn ang="0">
                <a:pos x="0" y="T0"/>
              </a:cxn>
              <a:cxn ang="0">
                <a:pos x="0" y="T1"/>
              </a:cxn>
              <a:cxn ang="0">
                <a:pos x="0" y="T2"/>
              </a:cxn>
              <a:cxn ang="0">
                <a:pos x="0" y="T3"/>
              </a:cxn>
              <a:cxn ang="0">
                <a:pos x="0" y="T4"/>
              </a:cxn>
              <a:cxn ang="0">
                <a:pos x="0" y="T5"/>
              </a:cxn>
              <a:cxn ang="0">
                <a:pos x="0" y="T6"/>
              </a:cxn>
            </a:cxnLst>
            <a:rect l="0" t="0" r="r" b="b"/>
            <a:pathLst>
              <a:path h="3">
                <a:moveTo>
                  <a:pt x="0" y="3"/>
                </a:moveTo>
                <a:lnTo>
                  <a:pt x="0" y="3"/>
                </a:lnTo>
                <a:lnTo>
                  <a:pt x="0" y="0"/>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5" name="Freeform 143">
            <a:extLst>
              <a:ext uri="{FF2B5EF4-FFF2-40B4-BE49-F238E27FC236}">
                <a16:creationId xmlns:a16="http://schemas.microsoft.com/office/drawing/2014/main" id="{BE55A0E0-308A-03C7-32B1-6F9577F42101}"/>
              </a:ext>
            </a:extLst>
          </p:cNvPr>
          <p:cNvSpPr>
            <a:spLocks/>
          </p:cNvSpPr>
          <p:nvPr/>
        </p:nvSpPr>
        <p:spPr bwMode="auto">
          <a:xfrm>
            <a:off x="5358416" y="354127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6" name="Freeform 144">
            <a:extLst>
              <a:ext uri="{FF2B5EF4-FFF2-40B4-BE49-F238E27FC236}">
                <a16:creationId xmlns:a16="http://schemas.microsoft.com/office/drawing/2014/main" id="{3C748BC9-6960-D78B-8B7E-848A18AA3BA2}"/>
              </a:ext>
            </a:extLst>
          </p:cNvPr>
          <p:cNvSpPr>
            <a:spLocks/>
          </p:cNvSpPr>
          <p:nvPr/>
        </p:nvSpPr>
        <p:spPr bwMode="auto">
          <a:xfrm>
            <a:off x="5354568" y="35376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7" name="Freeform 145">
            <a:extLst>
              <a:ext uri="{FF2B5EF4-FFF2-40B4-BE49-F238E27FC236}">
                <a16:creationId xmlns:a16="http://schemas.microsoft.com/office/drawing/2014/main" id="{6F9A9A60-C538-978F-4639-2CBB79E5AD58}"/>
              </a:ext>
            </a:extLst>
          </p:cNvPr>
          <p:cNvSpPr>
            <a:spLocks/>
          </p:cNvSpPr>
          <p:nvPr/>
        </p:nvSpPr>
        <p:spPr bwMode="auto">
          <a:xfrm>
            <a:off x="5346871" y="353398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8" name="Freeform 146">
            <a:extLst>
              <a:ext uri="{FF2B5EF4-FFF2-40B4-BE49-F238E27FC236}">
                <a16:creationId xmlns:a16="http://schemas.microsoft.com/office/drawing/2014/main" id="{19F36C2F-CE8F-A1B7-C60A-1C4FFD71AC1D}"/>
              </a:ext>
            </a:extLst>
          </p:cNvPr>
          <p:cNvSpPr>
            <a:spLocks/>
          </p:cNvSpPr>
          <p:nvPr/>
        </p:nvSpPr>
        <p:spPr bwMode="auto">
          <a:xfrm>
            <a:off x="5346871" y="3533980"/>
            <a:ext cx="3849"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9" name="Freeform 147">
            <a:extLst>
              <a:ext uri="{FF2B5EF4-FFF2-40B4-BE49-F238E27FC236}">
                <a16:creationId xmlns:a16="http://schemas.microsoft.com/office/drawing/2014/main" id="{26B9B603-31DF-0AC0-B63B-A70188F0DEB3}"/>
              </a:ext>
            </a:extLst>
          </p:cNvPr>
          <p:cNvSpPr>
            <a:spLocks/>
          </p:cNvSpPr>
          <p:nvPr/>
        </p:nvSpPr>
        <p:spPr bwMode="auto">
          <a:xfrm>
            <a:off x="5344306" y="3530331"/>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0" name="Freeform 148">
            <a:extLst>
              <a:ext uri="{FF2B5EF4-FFF2-40B4-BE49-F238E27FC236}">
                <a16:creationId xmlns:a16="http://schemas.microsoft.com/office/drawing/2014/main" id="{A05B5155-4849-366E-B25D-60F129CAC5D9}"/>
              </a:ext>
            </a:extLst>
          </p:cNvPr>
          <p:cNvSpPr>
            <a:spLocks/>
          </p:cNvSpPr>
          <p:nvPr/>
        </p:nvSpPr>
        <p:spPr bwMode="auto">
          <a:xfrm>
            <a:off x="5340458" y="3530331"/>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1" name="Freeform 149">
            <a:extLst>
              <a:ext uri="{FF2B5EF4-FFF2-40B4-BE49-F238E27FC236}">
                <a16:creationId xmlns:a16="http://schemas.microsoft.com/office/drawing/2014/main" id="{3F76E5AE-D2D3-BA0A-36BA-FE8372997B84}"/>
              </a:ext>
            </a:extLst>
          </p:cNvPr>
          <p:cNvSpPr>
            <a:spLocks/>
          </p:cNvSpPr>
          <p:nvPr/>
        </p:nvSpPr>
        <p:spPr bwMode="auto">
          <a:xfrm>
            <a:off x="5350720" y="3537629"/>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2" name="Freeform 150">
            <a:extLst>
              <a:ext uri="{FF2B5EF4-FFF2-40B4-BE49-F238E27FC236}">
                <a16:creationId xmlns:a16="http://schemas.microsoft.com/office/drawing/2014/main" id="{350CA272-2E74-8C56-AB59-99455F49CA93}"/>
              </a:ext>
            </a:extLst>
          </p:cNvPr>
          <p:cNvSpPr>
            <a:spLocks/>
          </p:cNvSpPr>
          <p:nvPr/>
        </p:nvSpPr>
        <p:spPr bwMode="auto">
          <a:xfrm>
            <a:off x="5350720" y="35376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3" name="Freeform 151">
            <a:extLst>
              <a:ext uri="{FF2B5EF4-FFF2-40B4-BE49-F238E27FC236}">
                <a16:creationId xmlns:a16="http://schemas.microsoft.com/office/drawing/2014/main" id="{748182A3-C301-422D-DBCF-75547AA74551}"/>
              </a:ext>
            </a:extLst>
          </p:cNvPr>
          <p:cNvSpPr>
            <a:spLocks/>
          </p:cNvSpPr>
          <p:nvPr/>
        </p:nvSpPr>
        <p:spPr bwMode="auto">
          <a:xfrm>
            <a:off x="5328912" y="3515734"/>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4" name="Freeform 152">
            <a:extLst>
              <a:ext uri="{FF2B5EF4-FFF2-40B4-BE49-F238E27FC236}">
                <a16:creationId xmlns:a16="http://schemas.microsoft.com/office/drawing/2014/main" id="{42E7095B-0AB8-E7E4-A7D9-351A7B6BFC44}"/>
              </a:ext>
            </a:extLst>
          </p:cNvPr>
          <p:cNvSpPr>
            <a:spLocks/>
          </p:cNvSpPr>
          <p:nvPr/>
        </p:nvSpPr>
        <p:spPr bwMode="auto">
          <a:xfrm>
            <a:off x="5326347" y="3510869"/>
            <a:ext cx="0" cy="4865"/>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5" name="Freeform 153">
            <a:extLst>
              <a:ext uri="{FF2B5EF4-FFF2-40B4-BE49-F238E27FC236}">
                <a16:creationId xmlns:a16="http://schemas.microsoft.com/office/drawing/2014/main" id="{D1FE6252-CEB7-64EB-32EA-D4BDDA72E1D5}"/>
              </a:ext>
            </a:extLst>
          </p:cNvPr>
          <p:cNvSpPr>
            <a:spLocks/>
          </p:cNvSpPr>
          <p:nvPr/>
        </p:nvSpPr>
        <p:spPr bwMode="auto">
          <a:xfrm>
            <a:off x="5340458" y="3526682"/>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6" name="Freeform 154">
            <a:extLst>
              <a:ext uri="{FF2B5EF4-FFF2-40B4-BE49-F238E27FC236}">
                <a16:creationId xmlns:a16="http://schemas.microsoft.com/office/drawing/2014/main" id="{95905AEA-EF00-7957-4599-C4239674D7AC}"/>
              </a:ext>
            </a:extLst>
          </p:cNvPr>
          <p:cNvSpPr>
            <a:spLocks/>
          </p:cNvSpPr>
          <p:nvPr/>
        </p:nvSpPr>
        <p:spPr bwMode="auto">
          <a:xfrm>
            <a:off x="5096732" y="34707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7" name="Freeform 155">
            <a:extLst>
              <a:ext uri="{FF2B5EF4-FFF2-40B4-BE49-F238E27FC236}">
                <a16:creationId xmlns:a16="http://schemas.microsoft.com/office/drawing/2014/main" id="{3ADBF733-347C-62DB-D0FF-1E576C2861F2}"/>
              </a:ext>
            </a:extLst>
          </p:cNvPr>
          <p:cNvSpPr>
            <a:spLocks/>
          </p:cNvSpPr>
          <p:nvPr/>
        </p:nvSpPr>
        <p:spPr bwMode="auto">
          <a:xfrm>
            <a:off x="5326347" y="35108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8" name="Freeform 156">
            <a:extLst>
              <a:ext uri="{FF2B5EF4-FFF2-40B4-BE49-F238E27FC236}">
                <a16:creationId xmlns:a16="http://schemas.microsoft.com/office/drawing/2014/main" id="{A7B37172-1038-9D5F-A1ED-FC62F2F94BE8}"/>
              </a:ext>
            </a:extLst>
          </p:cNvPr>
          <p:cNvSpPr>
            <a:spLocks/>
          </p:cNvSpPr>
          <p:nvPr/>
        </p:nvSpPr>
        <p:spPr bwMode="auto">
          <a:xfrm>
            <a:off x="5336609" y="352668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9" name="Freeform 157">
            <a:extLst>
              <a:ext uri="{FF2B5EF4-FFF2-40B4-BE49-F238E27FC236}">
                <a16:creationId xmlns:a16="http://schemas.microsoft.com/office/drawing/2014/main" id="{825B875E-CF75-06B0-3927-B9CBD90745B3}"/>
              </a:ext>
            </a:extLst>
          </p:cNvPr>
          <p:cNvSpPr>
            <a:spLocks/>
          </p:cNvSpPr>
          <p:nvPr/>
        </p:nvSpPr>
        <p:spPr bwMode="auto">
          <a:xfrm>
            <a:off x="5328912" y="3519384"/>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0" name="Freeform 158">
            <a:extLst>
              <a:ext uri="{FF2B5EF4-FFF2-40B4-BE49-F238E27FC236}">
                <a16:creationId xmlns:a16="http://schemas.microsoft.com/office/drawing/2014/main" id="{152690EB-D1C7-69D5-6FF8-5D2E76F5FD6F}"/>
              </a:ext>
            </a:extLst>
          </p:cNvPr>
          <p:cNvSpPr>
            <a:spLocks/>
          </p:cNvSpPr>
          <p:nvPr/>
        </p:nvSpPr>
        <p:spPr bwMode="auto">
          <a:xfrm>
            <a:off x="5332761" y="3523032"/>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1" name="Freeform 159">
            <a:extLst>
              <a:ext uri="{FF2B5EF4-FFF2-40B4-BE49-F238E27FC236}">
                <a16:creationId xmlns:a16="http://schemas.microsoft.com/office/drawing/2014/main" id="{CA7C6600-ED51-9747-2DC6-ED6304FAB692}"/>
              </a:ext>
            </a:extLst>
          </p:cNvPr>
          <p:cNvSpPr>
            <a:spLocks/>
          </p:cNvSpPr>
          <p:nvPr/>
        </p:nvSpPr>
        <p:spPr bwMode="auto">
          <a:xfrm>
            <a:off x="5326347" y="3515734"/>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2" name="Freeform 160">
            <a:extLst>
              <a:ext uri="{FF2B5EF4-FFF2-40B4-BE49-F238E27FC236}">
                <a16:creationId xmlns:a16="http://schemas.microsoft.com/office/drawing/2014/main" id="{72A0A3A5-CAB6-A310-527A-8F2E640AC0FF}"/>
              </a:ext>
            </a:extLst>
          </p:cNvPr>
          <p:cNvSpPr>
            <a:spLocks/>
          </p:cNvSpPr>
          <p:nvPr/>
        </p:nvSpPr>
        <p:spPr bwMode="auto">
          <a:xfrm>
            <a:off x="5354568" y="353762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3" name="Freeform 161">
            <a:extLst>
              <a:ext uri="{FF2B5EF4-FFF2-40B4-BE49-F238E27FC236}">
                <a16:creationId xmlns:a16="http://schemas.microsoft.com/office/drawing/2014/main" id="{CF63004C-7208-E02C-B0D9-02F5F05FA12D}"/>
              </a:ext>
            </a:extLst>
          </p:cNvPr>
          <p:cNvSpPr>
            <a:spLocks/>
          </p:cNvSpPr>
          <p:nvPr/>
        </p:nvSpPr>
        <p:spPr bwMode="auto">
          <a:xfrm>
            <a:off x="5332761" y="3519384"/>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4" name="Freeform 162">
            <a:extLst>
              <a:ext uri="{FF2B5EF4-FFF2-40B4-BE49-F238E27FC236}">
                <a16:creationId xmlns:a16="http://schemas.microsoft.com/office/drawing/2014/main" id="{029D971A-FC38-1506-3521-5DB52532F3A7}"/>
              </a:ext>
            </a:extLst>
          </p:cNvPr>
          <p:cNvSpPr>
            <a:spLocks/>
          </p:cNvSpPr>
          <p:nvPr/>
        </p:nvSpPr>
        <p:spPr bwMode="auto">
          <a:xfrm>
            <a:off x="5164718" y="3485325"/>
            <a:ext cx="24373" cy="10948"/>
          </a:xfrm>
          <a:custGeom>
            <a:avLst/>
            <a:gdLst>
              <a:gd name="T0" fmla="*/ 19 w 19"/>
              <a:gd name="T1" fmla="*/ 9 h 9"/>
              <a:gd name="T2" fmla="*/ 19 w 19"/>
              <a:gd name="T3" fmla="*/ 9 h 9"/>
              <a:gd name="T4" fmla="*/ 11 w 19"/>
              <a:gd name="T5" fmla="*/ 6 h 9"/>
              <a:gd name="T6" fmla="*/ 11 w 19"/>
              <a:gd name="T7" fmla="*/ 6 h 9"/>
              <a:gd name="T8" fmla="*/ 0 w 19"/>
              <a:gd name="T9" fmla="*/ 0 h 9"/>
              <a:gd name="T10" fmla="*/ 0 w 19"/>
              <a:gd name="T11" fmla="*/ 0 h 9"/>
              <a:gd name="T12" fmla="*/ 11 w 19"/>
              <a:gd name="T13" fmla="*/ 6 h 9"/>
              <a:gd name="T14" fmla="*/ 11 w 19"/>
              <a:gd name="T15" fmla="*/ 6 h 9"/>
              <a:gd name="T16" fmla="*/ 19 w 19"/>
              <a:gd name="T17" fmla="*/ 9 h 9"/>
              <a:gd name="T18" fmla="*/ 19 w 19"/>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9">
                <a:moveTo>
                  <a:pt x="19" y="9"/>
                </a:moveTo>
                <a:lnTo>
                  <a:pt x="19" y="9"/>
                </a:lnTo>
                <a:lnTo>
                  <a:pt x="11" y="6"/>
                </a:lnTo>
                <a:lnTo>
                  <a:pt x="11" y="6"/>
                </a:lnTo>
                <a:lnTo>
                  <a:pt x="0" y="0"/>
                </a:lnTo>
                <a:lnTo>
                  <a:pt x="0" y="0"/>
                </a:lnTo>
                <a:lnTo>
                  <a:pt x="11" y="6"/>
                </a:lnTo>
                <a:lnTo>
                  <a:pt x="11" y="6"/>
                </a:lnTo>
                <a:lnTo>
                  <a:pt x="19" y="9"/>
                </a:lnTo>
                <a:lnTo>
                  <a:pt x="19" y="9"/>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5" name="Freeform 163">
            <a:extLst>
              <a:ext uri="{FF2B5EF4-FFF2-40B4-BE49-F238E27FC236}">
                <a16:creationId xmlns:a16="http://schemas.microsoft.com/office/drawing/2014/main" id="{5B408D46-8399-6AAF-C3A4-72A02F8F7FF0}"/>
              </a:ext>
            </a:extLst>
          </p:cNvPr>
          <p:cNvSpPr>
            <a:spLocks/>
          </p:cNvSpPr>
          <p:nvPr/>
        </p:nvSpPr>
        <p:spPr bwMode="auto">
          <a:xfrm>
            <a:off x="4816885" y="2587649"/>
            <a:ext cx="460243" cy="542088"/>
          </a:xfrm>
          <a:custGeom>
            <a:avLst/>
            <a:gdLst>
              <a:gd name="T0" fmla="*/ 243 w 288"/>
              <a:gd name="T1" fmla="*/ 419 h 447"/>
              <a:gd name="T2" fmla="*/ 240 w 288"/>
              <a:gd name="T3" fmla="*/ 401 h 447"/>
              <a:gd name="T4" fmla="*/ 238 w 288"/>
              <a:gd name="T5" fmla="*/ 386 h 447"/>
              <a:gd name="T6" fmla="*/ 249 w 288"/>
              <a:gd name="T7" fmla="*/ 374 h 447"/>
              <a:gd name="T8" fmla="*/ 254 w 288"/>
              <a:gd name="T9" fmla="*/ 346 h 447"/>
              <a:gd name="T10" fmla="*/ 257 w 288"/>
              <a:gd name="T11" fmla="*/ 334 h 447"/>
              <a:gd name="T12" fmla="*/ 268 w 288"/>
              <a:gd name="T13" fmla="*/ 322 h 447"/>
              <a:gd name="T14" fmla="*/ 288 w 288"/>
              <a:gd name="T15" fmla="*/ 304 h 447"/>
              <a:gd name="T16" fmla="*/ 285 w 288"/>
              <a:gd name="T17" fmla="*/ 283 h 447"/>
              <a:gd name="T18" fmla="*/ 260 w 288"/>
              <a:gd name="T19" fmla="*/ 185 h 447"/>
              <a:gd name="T20" fmla="*/ 243 w 288"/>
              <a:gd name="T21" fmla="*/ 176 h 447"/>
              <a:gd name="T22" fmla="*/ 226 w 288"/>
              <a:gd name="T23" fmla="*/ 191 h 447"/>
              <a:gd name="T24" fmla="*/ 212 w 288"/>
              <a:gd name="T25" fmla="*/ 216 h 447"/>
              <a:gd name="T26" fmla="*/ 187 w 288"/>
              <a:gd name="T27" fmla="*/ 219 h 447"/>
              <a:gd name="T28" fmla="*/ 173 w 288"/>
              <a:gd name="T29" fmla="*/ 207 h 447"/>
              <a:gd name="T30" fmla="*/ 165 w 288"/>
              <a:gd name="T31" fmla="*/ 194 h 447"/>
              <a:gd name="T32" fmla="*/ 168 w 288"/>
              <a:gd name="T33" fmla="*/ 182 h 447"/>
              <a:gd name="T34" fmla="*/ 193 w 288"/>
              <a:gd name="T35" fmla="*/ 164 h 447"/>
              <a:gd name="T36" fmla="*/ 210 w 288"/>
              <a:gd name="T37" fmla="*/ 146 h 447"/>
              <a:gd name="T38" fmla="*/ 212 w 288"/>
              <a:gd name="T39" fmla="*/ 121 h 447"/>
              <a:gd name="T40" fmla="*/ 204 w 288"/>
              <a:gd name="T41" fmla="*/ 94 h 447"/>
              <a:gd name="T42" fmla="*/ 198 w 288"/>
              <a:gd name="T43" fmla="*/ 70 h 447"/>
              <a:gd name="T44" fmla="*/ 193 w 288"/>
              <a:gd name="T45" fmla="*/ 42 h 447"/>
              <a:gd name="T46" fmla="*/ 184 w 288"/>
              <a:gd name="T47" fmla="*/ 33 h 447"/>
              <a:gd name="T48" fmla="*/ 156 w 288"/>
              <a:gd name="T49" fmla="*/ 24 h 447"/>
              <a:gd name="T50" fmla="*/ 131 w 288"/>
              <a:gd name="T51" fmla="*/ 12 h 447"/>
              <a:gd name="T52" fmla="*/ 103 w 288"/>
              <a:gd name="T53" fmla="*/ 0 h 447"/>
              <a:gd name="T54" fmla="*/ 84 w 288"/>
              <a:gd name="T55" fmla="*/ 18 h 447"/>
              <a:gd name="T56" fmla="*/ 78 w 288"/>
              <a:gd name="T57" fmla="*/ 36 h 447"/>
              <a:gd name="T58" fmla="*/ 78 w 288"/>
              <a:gd name="T59" fmla="*/ 58 h 447"/>
              <a:gd name="T60" fmla="*/ 81 w 288"/>
              <a:gd name="T61" fmla="*/ 76 h 447"/>
              <a:gd name="T62" fmla="*/ 70 w 288"/>
              <a:gd name="T63" fmla="*/ 91 h 447"/>
              <a:gd name="T64" fmla="*/ 56 w 288"/>
              <a:gd name="T65" fmla="*/ 100 h 447"/>
              <a:gd name="T66" fmla="*/ 47 w 288"/>
              <a:gd name="T67" fmla="*/ 94 h 447"/>
              <a:gd name="T68" fmla="*/ 47 w 288"/>
              <a:gd name="T69" fmla="*/ 85 h 447"/>
              <a:gd name="T70" fmla="*/ 44 w 288"/>
              <a:gd name="T71" fmla="*/ 73 h 447"/>
              <a:gd name="T72" fmla="*/ 36 w 288"/>
              <a:gd name="T73" fmla="*/ 82 h 447"/>
              <a:gd name="T74" fmla="*/ 30 w 288"/>
              <a:gd name="T75" fmla="*/ 88 h 447"/>
              <a:gd name="T76" fmla="*/ 22 w 288"/>
              <a:gd name="T77" fmla="*/ 115 h 447"/>
              <a:gd name="T78" fmla="*/ 19 w 288"/>
              <a:gd name="T79" fmla="*/ 134 h 447"/>
              <a:gd name="T80" fmla="*/ 14 w 288"/>
              <a:gd name="T81" fmla="*/ 158 h 447"/>
              <a:gd name="T82" fmla="*/ 2 w 288"/>
              <a:gd name="T83" fmla="*/ 176 h 447"/>
              <a:gd name="T84" fmla="*/ 0 w 288"/>
              <a:gd name="T85" fmla="*/ 194 h 447"/>
              <a:gd name="T86" fmla="*/ 2 w 288"/>
              <a:gd name="T87" fmla="*/ 216 h 447"/>
              <a:gd name="T88" fmla="*/ 0 w 288"/>
              <a:gd name="T89" fmla="*/ 243 h 447"/>
              <a:gd name="T90" fmla="*/ 0 w 288"/>
              <a:gd name="T91" fmla="*/ 261 h 447"/>
              <a:gd name="T92" fmla="*/ 14 w 288"/>
              <a:gd name="T93" fmla="*/ 289 h 447"/>
              <a:gd name="T94" fmla="*/ 16 w 288"/>
              <a:gd name="T95" fmla="*/ 298 h 447"/>
              <a:gd name="T96" fmla="*/ 22 w 288"/>
              <a:gd name="T97" fmla="*/ 322 h 447"/>
              <a:gd name="T98" fmla="*/ 25 w 288"/>
              <a:gd name="T99" fmla="*/ 334 h 447"/>
              <a:gd name="T100" fmla="*/ 14 w 288"/>
              <a:gd name="T101" fmla="*/ 407 h 447"/>
              <a:gd name="T102" fmla="*/ 0 w 288"/>
              <a:gd name="T103" fmla="*/ 447 h 447"/>
              <a:gd name="T104" fmla="*/ 249 w 288"/>
              <a:gd name="T105" fmla="*/ 428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447">
                <a:moveTo>
                  <a:pt x="249" y="428"/>
                </a:moveTo>
                <a:lnTo>
                  <a:pt x="249" y="428"/>
                </a:lnTo>
                <a:lnTo>
                  <a:pt x="243" y="419"/>
                </a:lnTo>
                <a:lnTo>
                  <a:pt x="240" y="413"/>
                </a:lnTo>
                <a:lnTo>
                  <a:pt x="240" y="413"/>
                </a:lnTo>
                <a:lnTo>
                  <a:pt x="240" y="401"/>
                </a:lnTo>
                <a:lnTo>
                  <a:pt x="240" y="401"/>
                </a:lnTo>
                <a:lnTo>
                  <a:pt x="238" y="392"/>
                </a:lnTo>
                <a:lnTo>
                  <a:pt x="238" y="386"/>
                </a:lnTo>
                <a:lnTo>
                  <a:pt x="246" y="377"/>
                </a:lnTo>
                <a:lnTo>
                  <a:pt x="246" y="377"/>
                </a:lnTo>
                <a:lnTo>
                  <a:pt x="249" y="374"/>
                </a:lnTo>
                <a:lnTo>
                  <a:pt x="252" y="368"/>
                </a:lnTo>
                <a:lnTo>
                  <a:pt x="252" y="368"/>
                </a:lnTo>
                <a:lnTo>
                  <a:pt x="254" y="346"/>
                </a:lnTo>
                <a:lnTo>
                  <a:pt x="254" y="346"/>
                </a:lnTo>
                <a:lnTo>
                  <a:pt x="257" y="334"/>
                </a:lnTo>
                <a:lnTo>
                  <a:pt x="257" y="334"/>
                </a:lnTo>
                <a:lnTo>
                  <a:pt x="260" y="328"/>
                </a:lnTo>
                <a:lnTo>
                  <a:pt x="268" y="322"/>
                </a:lnTo>
                <a:lnTo>
                  <a:pt x="268" y="322"/>
                </a:lnTo>
                <a:lnTo>
                  <a:pt x="282" y="310"/>
                </a:lnTo>
                <a:lnTo>
                  <a:pt x="282" y="310"/>
                </a:lnTo>
                <a:lnTo>
                  <a:pt x="288" y="304"/>
                </a:lnTo>
                <a:lnTo>
                  <a:pt x="288" y="304"/>
                </a:lnTo>
                <a:lnTo>
                  <a:pt x="288" y="295"/>
                </a:lnTo>
                <a:lnTo>
                  <a:pt x="285" y="283"/>
                </a:lnTo>
                <a:lnTo>
                  <a:pt x="277" y="243"/>
                </a:lnTo>
                <a:lnTo>
                  <a:pt x="265" y="207"/>
                </a:lnTo>
                <a:lnTo>
                  <a:pt x="260" y="185"/>
                </a:lnTo>
                <a:lnTo>
                  <a:pt x="260" y="185"/>
                </a:lnTo>
                <a:lnTo>
                  <a:pt x="252" y="179"/>
                </a:lnTo>
                <a:lnTo>
                  <a:pt x="243" y="176"/>
                </a:lnTo>
                <a:lnTo>
                  <a:pt x="243" y="176"/>
                </a:lnTo>
                <a:lnTo>
                  <a:pt x="235" y="185"/>
                </a:lnTo>
                <a:lnTo>
                  <a:pt x="226" y="191"/>
                </a:lnTo>
                <a:lnTo>
                  <a:pt x="218" y="204"/>
                </a:lnTo>
                <a:lnTo>
                  <a:pt x="218" y="204"/>
                </a:lnTo>
                <a:lnTo>
                  <a:pt x="212" y="216"/>
                </a:lnTo>
                <a:lnTo>
                  <a:pt x="204" y="222"/>
                </a:lnTo>
                <a:lnTo>
                  <a:pt x="196" y="222"/>
                </a:lnTo>
                <a:lnTo>
                  <a:pt x="187" y="219"/>
                </a:lnTo>
                <a:lnTo>
                  <a:pt x="187" y="219"/>
                </a:lnTo>
                <a:lnTo>
                  <a:pt x="179" y="213"/>
                </a:lnTo>
                <a:lnTo>
                  <a:pt x="173" y="207"/>
                </a:lnTo>
                <a:lnTo>
                  <a:pt x="168" y="200"/>
                </a:lnTo>
                <a:lnTo>
                  <a:pt x="165" y="194"/>
                </a:lnTo>
                <a:lnTo>
                  <a:pt x="165" y="194"/>
                </a:lnTo>
                <a:lnTo>
                  <a:pt x="165" y="188"/>
                </a:lnTo>
                <a:lnTo>
                  <a:pt x="168" y="182"/>
                </a:lnTo>
                <a:lnTo>
                  <a:pt x="168" y="182"/>
                </a:lnTo>
                <a:lnTo>
                  <a:pt x="176" y="179"/>
                </a:lnTo>
                <a:lnTo>
                  <a:pt x="176" y="179"/>
                </a:lnTo>
                <a:lnTo>
                  <a:pt x="193" y="164"/>
                </a:lnTo>
                <a:lnTo>
                  <a:pt x="201" y="158"/>
                </a:lnTo>
                <a:lnTo>
                  <a:pt x="210" y="146"/>
                </a:lnTo>
                <a:lnTo>
                  <a:pt x="210" y="146"/>
                </a:lnTo>
                <a:lnTo>
                  <a:pt x="212" y="140"/>
                </a:lnTo>
                <a:lnTo>
                  <a:pt x="215" y="137"/>
                </a:lnTo>
                <a:lnTo>
                  <a:pt x="212" y="121"/>
                </a:lnTo>
                <a:lnTo>
                  <a:pt x="204" y="94"/>
                </a:lnTo>
                <a:lnTo>
                  <a:pt x="204" y="94"/>
                </a:lnTo>
                <a:lnTo>
                  <a:pt x="204" y="94"/>
                </a:lnTo>
                <a:lnTo>
                  <a:pt x="201" y="79"/>
                </a:lnTo>
                <a:lnTo>
                  <a:pt x="198" y="70"/>
                </a:lnTo>
                <a:lnTo>
                  <a:pt x="198" y="70"/>
                </a:lnTo>
                <a:lnTo>
                  <a:pt x="198" y="70"/>
                </a:lnTo>
                <a:lnTo>
                  <a:pt x="198" y="55"/>
                </a:lnTo>
                <a:lnTo>
                  <a:pt x="193" y="42"/>
                </a:lnTo>
                <a:lnTo>
                  <a:pt x="193" y="42"/>
                </a:lnTo>
                <a:lnTo>
                  <a:pt x="187" y="39"/>
                </a:lnTo>
                <a:lnTo>
                  <a:pt x="184" y="33"/>
                </a:lnTo>
                <a:lnTo>
                  <a:pt x="170" y="30"/>
                </a:lnTo>
                <a:lnTo>
                  <a:pt x="170" y="30"/>
                </a:lnTo>
                <a:lnTo>
                  <a:pt x="156" y="24"/>
                </a:lnTo>
                <a:lnTo>
                  <a:pt x="156" y="24"/>
                </a:lnTo>
                <a:lnTo>
                  <a:pt x="131" y="12"/>
                </a:lnTo>
                <a:lnTo>
                  <a:pt x="131" y="12"/>
                </a:lnTo>
                <a:lnTo>
                  <a:pt x="106" y="0"/>
                </a:lnTo>
                <a:lnTo>
                  <a:pt x="106" y="0"/>
                </a:lnTo>
                <a:lnTo>
                  <a:pt x="103" y="0"/>
                </a:lnTo>
                <a:lnTo>
                  <a:pt x="98" y="3"/>
                </a:lnTo>
                <a:lnTo>
                  <a:pt x="92" y="6"/>
                </a:lnTo>
                <a:lnTo>
                  <a:pt x="84" y="18"/>
                </a:lnTo>
                <a:lnTo>
                  <a:pt x="84" y="18"/>
                </a:lnTo>
                <a:lnTo>
                  <a:pt x="78" y="36"/>
                </a:lnTo>
                <a:lnTo>
                  <a:pt x="78" y="36"/>
                </a:lnTo>
                <a:lnTo>
                  <a:pt x="75" y="42"/>
                </a:lnTo>
                <a:lnTo>
                  <a:pt x="75" y="42"/>
                </a:lnTo>
                <a:lnTo>
                  <a:pt x="78" y="58"/>
                </a:lnTo>
                <a:lnTo>
                  <a:pt x="78" y="58"/>
                </a:lnTo>
                <a:lnTo>
                  <a:pt x="81" y="76"/>
                </a:lnTo>
                <a:lnTo>
                  <a:pt x="81" y="76"/>
                </a:lnTo>
                <a:lnTo>
                  <a:pt x="78" y="79"/>
                </a:lnTo>
                <a:lnTo>
                  <a:pt x="75" y="85"/>
                </a:lnTo>
                <a:lnTo>
                  <a:pt x="70" y="91"/>
                </a:lnTo>
                <a:lnTo>
                  <a:pt x="70" y="91"/>
                </a:lnTo>
                <a:lnTo>
                  <a:pt x="64" y="97"/>
                </a:lnTo>
                <a:lnTo>
                  <a:pt x="56" y="100"/>
                </a:lnTo>
                <a:lnTo>
                  <a:pt x="56" y="100"/>
                </a:lnTo>
                <a:lnTo>
                  <a:pt x="50" y="97"/>
                </a:lnTo>
                <a:lnTo>
                  <a:pt x="47" y="94"/>
                </a:lnTo>
                <a:lnTo>
                  <a:pt x="47" y="88"/>
                </a:lnTo>
                <a:lnTo>
                  <a:pt x="47" y="88"/>
                </a:lnTo>
                <a:lnTo>
                  <a:pt x="47" y="85"/>
                </a:lnTo>
                <a:lnTo>
                  <a:pt x="47" y="85"/>
                </a:lnTo>
                <a:lnTo>
                  <a:pt x="44" y="73"/>
                </a:lnTo>
                <a:lnTo>
                  <a:pt x="44" y="73"/>
                </a:lnTo>
                <a:lnTo>
                  <a:pt x="42" y="76"/>
                </a:lnTo>
                <a:lnTo>
                  <a:pt x="36" y="82"/>
                </a:lnTo>
                <a:lnTo>
                  <a:pt x="36" y="82"/>
                </a:lnTo>
                <a:lnTo>
                  <a:pt x="30" y="85"/>
                </a:lnTo>
                <a:lnTo>
                  <a:pt x="30" y="85"/>
                </a:lnTo>
                <a:lnTo>
                  <a:pt x="30" y="88"/>
                </a:lnTo>
                <a:lnTo>
                  <a:pt x="30" y="88"/>
                </a:lnTo>
                <a:lnTo>
                  <a:pt x="25" y="100"/>
                </a:lnTo>
                <a:lnTo>
                  <a:pt x="22" y="115"/>
                </a:lnTo>
                <a:lnTo>
                  <a:pt x="22" y="115"/>
                </a:lnTo>
                <a:lnTo>
                  <a:pt x="19" y="134"/>
                </a:lnTo>
                <a:lnTo>
                  <a:pt x="19" y="134"/>
                </a:lnTo>
                <a:lnTo>
                  <a:pt x="16" y="146"/>
                </a:lnTo>
                <a:lnTo>
                  <a:pt x="16" y="146"/>
                </a:lnTo>
                <a:lnTo>
                  <a:pt x="14" y="158"/>
                </a:lnTo>
                <a:lnTo>
                  <a:pt x="5" y="170"/>
                </a:lnTo>
                <a:lnTo>
                  <a:pt x="5" y="170"/>
                </a:lnTo>
                <a:lnTo>
                  <a:pt x="2" y="176"/>
                </a:lnTo>
                <a:lnTo>
                  <a:pt x="0" y="182"/>
                </a:lnTo>
                <a:lnTo>
                  <a:pt x="0" y="194"/>
                </a:lnTo>
                <a:lnTo>
                  <a:pt x="0" y="194"/>
                </a:lnTo>
                <a:lnTo>
                  <a:pt x="2" y="207"/>
                </a:lnTo>
                <a:lnTo>
                  <a:pt x="2" y="207"/>
                </a:lnTo>
                <a:lnTo>
                  <a:pt x="2" y="216"/>
                </a:lnTo>
                <a:lnTo>
                  <a:pt x="2" y="216"/>
                </a:lnTo>
                <a:lnTo>
                  <a:pt x="5" y="228"/>
                </a:lnTo>
                <a:lnTo>
                  <a:pt x="0" y="243"/>
                </a:lnTo>
                <a:lnTo>
                  <a:pt x="0" y="243"/>
                </a:lnTo>
                <a:lnTo>
                  <a:pt x="0" y="252"/>
                </a:lnTo>
                <a:lnTo>
                  <a:pt x="0" y="261"/>
                </a:lnTo>
                <a:lnTo>
                  <a:pt x="8" y="276"/>
                </a:lnTo>
                <a:lnTo>
                  <a:pt x="8" y="276"/>
                </a:lnTo>
                <a:lnTo>
                  <a:pt x="14" y="289"/>
                </a:lnTo>
                <a:lnTo>
                  <a:pt x="14" y="289"/>
                </a:lnTo>
                <a:lnTo>
                  <a:pt x="16" y="298"/>
                </a:lnTo>
                <a:lnTo>
                  <a:pt x="16" y="298"/>
                </a:lnTo>
                <a:lnTo>
                  <a:pt x="16" y="304"/>
                </a:lnTo>
                <a:lnTo>
                  <a:pt x="16" y="304"/>
                </a:lnTo>
                <a:lnTo>
                  <a:pt x="22" y="322"/>
                </a:lnTo>
                <a:lnTo>
                  <a:pt x="22" y="325"/>
                </a:lnTo>
                <a:lnTo>
                  <a:pt x="22" y="325"/>
                </a:lnTo>
                <a:lnTo>
                  <a:pt x="25" y="334"/>
                </a:lnTo>
                <a:lnTo>
                  <a:pt x="25" y="349"/>
                </a:lnTo>
                <a:lnTo>
                  <a:pt x="22" y="371"/>
                </a:lnTo>
                <a:lnTo>
                  <a:pt x="14" y="407"/>
                </a:lnTo>
                <a:lnTo>
                  <a:pt x="14" y="407"/>
                </a:lnTo>
                <a:lnTo>
                  <a:pt x="5" y="434"/>
                </a:lnTo>
                <a:lnTo>
                  <a:pt x="0" y="447"/>
                </a:lnTo>
                <a:lnTo>
                  <a:pt x="126" y="440"/>
                </a:lnTo>
                <a:lnTo>
                  <a:pt x="212" y="431"/>
                </a:lnTo>
                <a:lnTo>
                  <a:pt x="249" y="428"/>
                </a:lnTo>
                <a:close/>
              </a:path>
            </a:pathLst>
          </a:custGeom>
          <a:solidFill>
            <a:srgbClr val="015873">
              <a:alpha val="50196"/>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56" name="Freeform 164">
            <a:extLst>
              <a:ext uri="{FF2B5EF4-FFF2-40B4-BE49-F238E27FC236}">
                <a16:creationId xmlns:a16="http://schemas.microsoft.com/office/drawing/2014/main" id="{D22B921E-DF0E-288E-E901-BD03E5E484E3}"/>
              </a:ext>
            </a:extLst>
          </p:cNvPr>
          <p:cNvSpPr>
            <a:spLocks/>
          </p:cNvSpPr>
          <p:nvPr/>
        </p:nvSpPr>
        <p:spPr bwMode="auto">
          <a:xfrm>
            <a:off x="5042855" y="3111901"/>
            <a:ext cx="110318" cy="10948"/>
          </a:xfrm>
          <a:custGeom>
            <a:avLst/>
            <a:gdLst>
              <a:gd name="T0" fmla="*/ 86 w 86"/>
              <a:gd name="T1" fmla="*/ 0 h 9"/>
              <a:gd name="T2" fmla="*/ 0 w 86"/>
              <a:gd name="T3" fmla="*/ 9 h 9"/>
              <a:gd name="T4" fmla="*/ 0 w 86"/>
              <a:gd name="T5" fmla="*/ 9 h 9"/>
              <a:gd name="T6" fmla="*/ 86 w 86"/>
              <a:gd name="T7" fmla="*/ 0 h 9"/>
            </a:gdLst>
            <a:ahLst/>
            <a:cxnLst>
              <a:cxn ang="0">
                <a:pos x="T0" y="T1"/>
              </a:cxn>
              <a:cxn ang="0">
                <a:pos x="T2" y="T3"/>
              </a:cxn>
              <a:cxn ang="0">
                <a:pos x="T4" y="T5"/>
              </a:cxn>
              <a:cxn ang="0">
                <a:pos x="T6" y="T7"/>
              </a:cxn>
            </a:cxnLst>
            <a:rect l="0" t="0" r="r" b="b"/>
            <a:pathLst>
              <a:path w="86" h="9">
                <a:moveTo>
                  <a:pt x="86" y="0"/>
                </a:moveTo>
                <a:lnTo>
                  <a:pt x="0" y="9"/>
                </a:lnTo>
                <a:lnTo>
                  <a:pt x="0" y="9"/>
                </a:lnTo>
                <a:lnTo>
                  <a:pt x="86"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7" name="Freeform 165">
            <a:extLst>
              <a:ext uri="{FF2B5EF4-FFF2-40B4-BE49-F238E27FC236}">
                <a16:creationId xmlns:a16="http://schemas.microsoft.com/office/drawing/2014/main" id="{18113952-7DDA-6FB9-9C64-8D1E61C3893F}"/>
              </a:ext>
            </a:extLst>
          </p:cNvPr>
          <p:cNvSpPr>
            <a:spLocks/>
          </p:cNvSpPr>
          <p:nvPr/>
        </p:nvSpPr>
        <p:spPr bwMode="auto">
          <a:xfrm>
            <a:off x="5326347" y="3987683"/>
            <a:ext cx="495149" cy="384371"/>
          </a:xfrm>
          <a:custGeom>
            <a:avLst/>
            <a:gdLst>
              <a:gd name="T0" fmla="*/ 243 w 386"/>
              <a:gd name="T1" fmla="*/ 268 h 316"/>
              <a:gd name="T2" fmla="*/ 246 w 386"/>
              <a:gd name="T3" fmla="*/ 262 h 316"/>
              <a:gd name="T4" fmla="*/ 249 w 386"/>
              <a:gd name="T5" fmla="*/ 253 h 316"/>
              <a:gd name="T6" fmla="*/ 280 w 386"/>
              <a:gd name="T7" fmla="*/ 246 h 316"/>
              <a:gd name="T8" fmla="*/ 294 w 386"/>
              <a:gd name="T9" fmla="*/ 237 h 316"/>
              <a:gd name="T10" fmla="*/ 327 w 386"/>
              <a:gd name="T11" fmla="*/ 195 h 316"/>
              <a:gd name="T12" fmla="*/ 333 w 386"/>
              <a:gd name="T13" fmla="*/ 189 h 316"/>
              <a:gd name="T14" fmla="*/ 350 w 386"/>
              <a:gd name="T15" fmla="*/ 161 h 316"/>
              <a:gd name="T16" fmla="*/ 361 w 386"/>
              <a:gd name="T17" fmla="*/ 116 h 316"/>
              <a:gd name="T18" fmla="*/ 372 w 386"/>
              <a:gd name="T19" fmla="*/ 98 h 316"/>
              <a:gd name="T20" fmla="*/ 386 w 386"/>
              <a:gd name="T21" fmla="*/ 85 h 316"/>
              <a:gd name="T22" fmla="*/ 257 w 386"/>
              <a:gd name="T23" fmla="*/ 10 h 316"/>
              <a:gd name="T24" fmla="*/ 232 w 386"/>
              <a:gd name="T25" fmla="*/ 13 h 316"/>
              <a:gd name="T26" fmla="*/ 218 w 386"/>
              <a:gd name="T27" fmla="*/ 19 h 316"/>
              <a:gd name="T28" fmla="*/ 218 w 386"/>
              <a:gd name="T29" fmla="*/ 19 h 316"/>
              <a:gd name="T30" fmla="*/ 201 w 386"/>
              <a:gd name="T31" fmla="*/ 13 h 316"/>
              <a:gd name="T32" fmla="*/ 179 w 386"/>
              <a:gd name="T33" fmla="*/ 3 h 316"/>
              <a:gd name="T34" fmla="*/ 61 w 386"/>
              <a:gd name="T35" fmla="*/ 0 h 316"/>
              <a:gd name="T36" fmla="*/ 44 w 386"/>
              <a:gd name="T37" fmla="*/ 10 h 316"/>
              <a:gd name="T38" fmla="*/ 44 w 386"/>
              <a:gd name="T39" fmla="*/ 10 h 316"/>
              <a:gd name="T40" fmla="*/ 5 w 386"/>
              <a:gd name="T41" fmla="*/ 43 h 316"/>
              <a:gd name="T42" fmla="*/ 0 w 386"/>
              <a:gd name="T43" fmla="*/ 58 h 316"/>
              <a:gd name="T44" fmla="*/ 61 w 386"/>
              <a:gd name="T45" fmla="*/ 128 h 316"/>
              <a:gd name="T46" fmla="*/ 106 w 386"/>
              <a:gd name="T47" fmla="*/ 171 h 316"/>
              <a:gd name="T48" fmla="*/ 145 w 386"/>
              <a:gd name="T49" fmla="*/ 207 h 316"/>
              <a:gd name="T50" fmla="*/ 170 w 386"/>
              <a:gd name="T51" fmla="*/ 237 h 316"/>
              <a:gd name="T52" fmla="*/ 179 w 386"/>
              <a:gd name="T53" fmla="*/ 262 h 316"/>
              <a:gd name="T54" fmla="*/ 184 w 386"/>
              <a:gd name="T55" fmla="*/ 274 h 316"/>
              <a:gd name="T56" fmla="*/ 193 w 386"/>
              <a:gd name="T57" fmla="*/ 298 h 316"/>
              <a:gd name="T58" fmla="*/ 193 w 386"/>
              <a:gd name="T59" fmla="*/ 301 h 316"/>
              <a:gd name="T60" fmla="*/ 196 w 386"/>
              <a:gd name="T61" fmla="*/ 301 h 316"/>
              <a:gd name="T62" fmla="*/ 196 w 386"/>
              <a:gd name="T63" fmla="*/ 301 h 316"/>
              <a:gd name="T64" fmla="*/ 196 w 386"/>
              <a:gd name="T65" fmla="*/ 304 h 316"/>
              <a:gd name="T66" fmla="*/ 198 w 386"/>
              <a:gd name="T67" fmla="*/ 304 h 316"/>
              <a:gd name="T68" fmla="*/ 198 w 386"/>
              <a:gd name="T69" fmla="*/ 304 h 316"/>
              <a:gd name="T70" fmla="*/ 201 w 386"/>
              <a:gd name="T71" fmla="*/ 307 h 316"/>
              <a:gd name="T72" fmla="*/ 201 w 386"/>
              <a:gd name="T73" fmla="*/ 307 h 316"/>
              <a:gd name="T74" fmla="*/ 204 w 386"/>
              <a:gd name="T75" fmla="*/ 307 h 316"/>
              <a:gd name="T76" fmla="*/ 204 w 386"/>
              <a:gd name="T77" fmla="*/ 307 h 316"/>
              <a:gd name="T78" fmla="*/ 207 w 386"/>
              <a:gd name="T79" fmla="*/ 310 h 316"/>
              <a:gd name="T80" fmla="*/ 207 w 386"/>
              <a:gd name="T81" fmla="*/ 310 h 316"/>
              <a:gd name="T82" fmla="*/ 210 w 386"/>
              <a:gd name="T83" fmla="*/ 310 h 316"/>
              <a:gd name="T84" fmla="*/ 212 w 386"/>
              <a:gd name="T85" fmla="*/ 310 h 316"/>
              <a:gd name="T86" fmla="*/ 215 w 386"/>
              <a:gd name="T87" fmla="*/ 313 h 316"/>
              <a:gd name="T88" fmla="*/ 218 w 386"/>
              <a:gd name="T89" fmla="*/ 313 h 316"/>
              <a:gd name="T90" fmla="*/ 221 w 386"/>
              <a:gd name="T91" fmla="*/ 313 h 316"/>
              <a:gd name="T92" fmla="*/ 221 w 386"/>
              <a:gd name="T93" fmla="*/ 313 h 316"/>
              <a:gd name="T94" fmla="*/ 224 w 386"/>
              <a:gd name="T95" fmla="*/ 316 h 316"/>
              <a:gd name="T96" fmla="*/ 235 w 386"/>
              <a:gd name="T97" fmla="*/ 292 h 316"/>
              <a:gd name="T98" fmla="*/ 240 w 386"/>
              <a:gd name="T99" fmla="*/ 286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6" h="316">
                <a:moveTo>
                  <a:pt x="240" y="286"/>
                </a:moveTo>
                <a:lnTo>
                  <a:pt x="240" y="286"/>
                </a:lnTo>
                <a:lnTo>
                  <a:pt x="243" y="268"/>
                </a:lnTo>
                <a:lnTo>
                  <a:pt x="243" y="268"/>
                </a:lnTo>
                <a:lnTo>
                  <a:pt x="246" y="262"/>
                </a:lnTo>
                <a:lnTo>
                  <a:pt x="246" y="262"/>
                </a:lnTo>
                <a:lnTo>
                  <a:pt x="246" y="259"/>
                </a:lnTo>
                <a:lnTo>
                  <a:pt x="246" y="259"/>
                </a:lnTo>
                <a:lnTo>
                  <a:pt x="249" y="253"/>
                </a:lnTo>
                <a:lnTo>
                  <a:pt x="260" y="250"/>
                </a:lnTo>
                <a:lnTo>
                  <a:pt x="260" y="250"/>
                </a:lnTo>
                <a:lnTo>
                  <a:pt x="280" y="246"/>
                </a:lnTo>
                <a:lnTo>
                  <a:pt x="288" y="240"/>
                </a:lnTo>
                <a:lnTo>
                  <a:pt x="294" y="237"/>
                </a:lnTo>
                <a:lnTo>
                  <a:pt x="294" y="237"/>
                </a:lnTo>
                <a:lnTo>
                  <a:pt x="299" y="225"/>
                </a:lnTo>
                <a:lnTo>
                  <a:pt x="308" y="216"/>
                </a:lnTo>
                <a:lnTo>
                  <a:pt x="327" y="195"/>
                </a:lnTo>
                <a:lnTo>
                  <a:pt x="327" y="195"/>
                </a:lnTo>
                <a:lnTo>
                  <a:pt x="333" y="189"/>
                </a:lnTo>
                <a:lnTo>
                  <a:pt x="333" y="189"/>
                </a:lnTo>
                <a:lnTo>
                  <a:pt x="344" y="180"/>
                </a:lnTo>
                <a:lnTo>
                  <a:pt x="350" y="161"/>
                </a:lnTo>
                <a:lnTo>
                  <a:pt x="350" y="161"/>
                </a:lnTo>
                <a:lnTo>
                  <a:pt x="355" y="134"/>
                </a:lnTo>
                <a:lnTo>
                  <a:pt x="355" y="134"/>
                </a:lnTo>
                <a:lnTo>
                  <a:pt x="361" y="116"/>
                </a:lnTo>
                <a:lnTo>
                  <a:pt x="366" y="104"/>
                </a:lnTo>
                <a:lnTo>
                  <a:pt x="366" y="104"/>
                </a:lnTo>
                <a:lnTo>
                  <a:pt x="372" y="98"/>
                </a:lnTo>
                <a:lnTo>
                  <a:pt x="377" y="92"/>
                </a:lnTo>
                <a:lnTo>
                  <a:pt x="377" y="92"/>
                </a:lnTo>
                <a:lnTo>
                  <a:pt x="386" y="85"/>
                </a:lnTo>
                <a:lnTo>
                  <a:pt x="299" y="6"/>
                </a:lnTo>
                <a:lnTo>
                  <a:pt x="299" y="6"/>
                </a:lnTo>
                <a:lnTo>
                  <a:pt x="257" y="10"/>
                </a:lnTo>
                <a:lnTo>
                  <a:pt x="257" y="10"/>
                </a:lnTo>
                <a:lnTo>
                  <a:pt x="243" y="10"/>
                </a:lnTo>
                <a:lnTo>
                  <a:pt x="232" y="13"/>
                </a:lnTo>
                <a:lnTo>
                  <a:pt x="218" y="19"/>
                </a:lnTo>
                <a:lnTo>
                  <a:pt x="218" y="19"/>
                </a:lnTo>
                <a:lnTo>
                  <a:pt x="218" y="19"/>
                </a:lnTo>
                <a:lnTo>
                  <a:pt x="218" y="19"/>
                </a:lnTo>
                <a:lnTo>
                  <a:pt x="218" y="19"/>
                </a:lnTo>
                <a:lnTo>
                  <a:pt x="218" y="19"/>
                </a:lnTo>
                <a:lnTo>
                  <a:pt x="215" y="19"/>
                </a:lnTo>
                <a:lnTo>
                  <a:pt x="215" y="19"/>
                </a:lnTo>
                <a:lnTo>
                  <a:pt x="201" y="13"/>
                </a:lnTo>
                <a:lnTo>
                  <a:pt x="187" y="6"/>
                </a:lnTo>
                <a:lnTo>
                  <a:pt x="187" y="6"/>
                </a:lnTo>
                <a:lnTo>
                  <a:pt x="179" y="3"/>
                </a:lnTo>
                <a:lnTo>
                  <a:pt x="162" y="0"/>
                </a:lnTo>
                <a:lnTo>
                  <a:pt x="61" y="0"/>
                </a:lnTo>
                <a:lnTo>
                  <a:pt x="61" y="0"/>
                </a:lnTo>
                <a:lnTo>
                  <a:pt x="56" y="0"/>
                </a:lnTo>
                <a:lnTo>
                  <a:pt x="50" y="3"/>
                </a:lnTo>
                <a:lnTo>
                  <a:pt x="44" y="10"/>
                </a:lnTo>
                <a:lnTo>
                  <a:pt x="44" y="10"/>
                </a:lnTo>
                <a:lnTo>
                  <a:pt x="44" y="10"/>
                </a:lnTo>
                <a:lnTo>
                  <a:pt x="44" y="10"/>
                </a:lnTo>
                <a:lnTo>
                  <a:pt x="8" y="34"/>
                </a:lnTo>
                <a:lnTo>
                  <a:pt x="8" y="34"/>
                </a:lnTo>
                <a:lnTo>
                  <a:pt x="5" y="43"/>
                </a:lnTo>
                <a:lnTo>
                  <a:pt x="2" y="49"/>
                </a:lnTo>
                <a:lnTo>
                  <a:pt x="2" y="49"/>
                </a:lnTo>
                <a:lnTo>
                  <a:pt x="0" y="58"/>
                </a:lnTo>
                <a:lnTo>
                  <a:pt x="5" y="67"/>
                </a:lnTo>
                <a:lnTo>
                  <a:pt x="61" y="128"/>
                </a:lnTo>
                <a:lnTo>
                  <a:pt x="61" y="128"/>
                </a:lnTo>
                <a:lnTo>
                  <a:pt x="67" y="134"/>
                </a:lnTo>
                <a:lnTo>
                  <a:pt x="67" y="134"/>
                </a:lnTo>
                <a:lnTo>
                  <a:pt x="106" y="171"/>
                </a:lnTo>
                <a:lnTo>
                  <a:pt x="106" y="171"/>
                </a:lnTo>
                <a:lnTo>
                  <a:pt x="145" y="207"/>
                </a:lnTo>
                <a:lnTo>
                  <a:pt x="145" y="207"/>
                </a:lnTo>
                <a:lnTo>
                  <a:pt x="151" y="213"/>
                </a:lnTo>
                <a:lnTo>
                  <a:pt x="151" y="213"/>
                </a:lnTo>
                <a:lnTo>
                  <a:pt x="170" y="237"/>
                </a:lnTo>
                <a:lnTo>
                  <a:pt x="179" y="250"/>
                </a:lnTo>
                <a:lnTo>
                  <a:pt x="179" y="262"/>
                </a:lnTo>
                <a:lnTo>
                  <a:pt x="179" y="262"/>
                </a:lnTo>
                <a:lnTo>
                  <a:pt x="182" y="268"/>
                </a:lnTo>
                <a:lnTo>
                  <a:pt x="184" y="274"/>
                </a:lnTo>
                <a:lnTo>
                  <a:pt x="184" y="274"/>
                </a:lnTo>
                <a:lnTo>
                  <a:pt x="190" y="286"/>
                </a:lnTo>
                <a:lnTo>
                  <a:pt x="193" y="298"/>
                </a:lnTo>
                <a:lnTo>
                  <a:pt x="193" y="298"/>
                </a:lnTo>
                <a:lnTo>
                  <a:pt x="193" y="301"/>
                </a:lnTo>
                <a:lnTo>
                  <a:pt x="193" y="301"/>
                </a:lnTo>
                <a:lnTo>
                  <a:pt x="193" y="301"/>
                </a:lnTo>
                <a:lnTo>
                  <a:pt x="193" y="301"/>
                </a:lnTo>
                <a:lnTo>
                  <a:pt x="196" y="301"/>
                </a:lnTo>
                <a:lnTo>
                  <a:pt x="196" y="301"/>
                </a:lnTo>
                <a:lnTo>
                  <a:pt x="196" y="301"/>
                </a:lnTo>
                <a:lnTo>
                  <a:pt x="196" y="301"/>
                </a:lnTo>
                <a:lnTo>
                  <a:pt x="196" y="301"/>
                </a:lnTo>
                <a:lnTo>
                  <a:pt x="196" y="301"/>
                </a:lnTo>
                <a:lnTo>
                  <a:pt x="196" y="304"/>
                </a:lnTo>
                <a:lnTo>
                  <a:pt x="196" y="304"/>
                </a:lnTo>
                <a:lnTo>
                  <a:pt x="196" y="304"/>
                </a:lnTo>
                <a:lnTo>
                  <a:pt x="196" y="304"/>
                </a:lnTo>
                <a:lnTo>
                  <a:pt x="198" y="304"/>
                </a:lnTo>
                <a:lnTo>
                  <a:pt x="198" y="304"/>
                </a:lnTo>
                <a:lnTo>
                  <a:pt x="198" y="304"/>
                </a:lnTo>
                <a:lnTo>
                  <a:pt x="198" y="304"/>
                </a:lnTo>
                <a:lnTo>
                  <a:pt x="198" y="304"/>
                </a:lnTo>
                <a:lnTo>
                  <a:pt x="198" y="304"/>
                </a:lnTo>
                <a:lnTo>
                  <a:pt x="201" y="307"/>
                </a:lnTo>
                <a:lnTo>
                  <a:pt x="201" y="307"/>
                </a:lnTo>
                <a:lnTo>
                  <a:pt x="201" y="307"/>
                </a:lnTo>
                <a:lnTo>
                  <a:pt x="201" y="307"/>
                </a:lnTo>
                <a:lnTo>
                  <a:pt x="201" y="307"/>
                </a:lnTo>
                <a:lnTo>
                  <a:pt x="201" y="307"/>
                </a:lnTo>
                <a:lnTo>
                  <a:pt x="204" y="307"/>
                </a:lnTo>
                <a:lnTo>
                  <a:pt x="204" y="307"/>
                </a:lnTo>
                <a:lnTo>
                  <a:pt x="204" y="307"/>
                </a:lnTo>
                <a:lnTo>
                  <a:pt x="204" y="307"/>
                </a:lnTo>
                <a:lnTo>
                  <a:pt x="204" y="307"/>
                </a:lnTo>
                <a:lnTo>
                  <a:pt x="204" y="307"/>
                </a:lnTo>
                <a:lnTo>
                  <a:pt x="207" y="310"/>
                </a:lnTo>
                <a:lnTo>
                  <a:pt x="207" y="310"/>
                </a:lnTo>
                <a:lnTo>
                  <a:pt x="207" y="310"/>
                </a:lnTo>
                <a:lnTo>
                  <a:pt x="207" y="310"/>
                </a:lnTo>
                <a:lnTo>
                  <a:pt x="210" y="310"/>
                </a:lnTo>
                <a:lnTo>
                  <a:pt x="210" y="310"/>
                </a:lnTo>
                <a:lnTo>
                  <a:pt x="210" y="310"/>
                </a:lnTo>
                <a:lnTo>
                  <a:pt x="210" y="310"/>
                </a:lnTo>
                <a:lnTo>
                  <a:pt x="212" y="310"/>
                </a:lnTo>
                <a:lnTo>
                  <a:pt x="212" y="310"/>
                </a:lnTo>
                <a:lnTo>
                  <a:pt x="215" y="313"/>
                </a:lnTo>
                <a:lnTo>
                  <a:pt x="215" y="313"/>
                </a:lnTo>
                <a:lnTo>
                  <a:pt x="215" y="313"/>
                </a:lnTo>
                <a:lnTo>
                  <a:pt x="215" y="313"/>
                </a:lnTo>
                <a:lnTo>
                  <a:pt x="218" y="313"/>
                </a:lnTo>
                <a:lnTo>
                  <a:pt x="218" y="313"/>
                </a:lnTo>
                <a:lnTo>
                  <a:pt x="218" y="313"/>
                </a:lnTo>
                <a:lnTo>
                  <a:pt x="218" y="313"/>
                </a:lnTo>
                <a:lnTo>
                  <a:pt x="221" y="313"/>
                </a:lnTo>
                <a:lnTo>
                  <a:pt x="221" y="313"/>
                </a:lnTo>
                <a:lnTo>
                  <a:pt x="221" y="313"/>
                </a:lnTo>
                <a:lnTo>
                  <a:pt x="221" y="313"/>
                </a:lnTo>
                <a:lnTo>
                  <a:pt x="224" y="313"/>
                </a:lnTo>
                <a:lnTo>
                  <a:pt x="224" y="313"/>
                </a:lnTo>
                <a:lnTo>
                  <a:pt x="224" y="316"/>
                </a:lnTo>
                <a:lnTo>
                  <a:pt x="224" y="316"/>
                </a:lnTo>
                <a:lnTo>
                  <a:pt x="229" y="301"/>
                </a:lnTo>
                <a:lnTo>
                  <a:pt x="235" y="292"/>
                </a:lnTo>
                <a:lnTo>
                  <a:pt x="235" y="292"/>
                </a:lnTo>
                <a:lnTo>
                  <a:pt x="240" y="286"/>
                </a:lnTo>
                <a:lnTo>
                  <a:pt x="240" y="286"/>
                </a:lnTo>
                <a:close/>
              </a:path>
            </a:pathLst>
          </a:custGeom>
          <a:solidFill>
            <a:srgbClr val="015873">
              <a:alpha val="74902"/>
            </a:srgbClr>
          </a:solidFill>
          <a:ln w="0">
            <a:no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858" name="Freeform 166">
            <a:extLst>
              <a:ext uri="{FF2B5EF4-FFF2-40B4-BE49-F238E27FC236}">
                <a16:creationId xmlns:a16="http://schemas.microsoft.com/office/drawing/2014/main" id="{0205882F-EE43-9C22-E8D8-A059EB05E739}"/>
              </a:ext>
            </a:extLst>
          </p:cNvPr>
          <p:cNvSpPr>
            <a:spLocks/>
          </p:cNvSpPr>
          <p:nvPr/>
        </p:nvSpPr>
        <p:spPr bwMode="auto">
          <a:xfrm>
            <a:off x="6202478" y="2428304"/>
            <a:ext cx="161629" cy="340582"/>
          </a:xfrm>
          <a:custGeom>
            <a:avLst/>
            <a:gdLst>
              <a:gd name="T0" fmla="*/ 36 w 126"/>
              <a:gd name="T1" fmla="*/ 0 h 280"/>
              <a:gd name="T2" fmla="*/ 33 w 126"/>
              <a:gd name="T3" fmla="*/ 6 h 280"/>
              <a:gd name="T4" fmla="*/ 28 w 126"/>
              <a:gd name="T5" fmla="*/ 22 h 280"/>
              <a:gd name="T6" fmla="*/ 22 w 126"/>
              <a:gd name="T7" fmla="*/ 31 h 280"/>
              <a:gd name="T8" fmla="*/ 19 w 126"/>
              <a:gd name="T9" fmla="*/ 31 h 280"/>
              <a:gd name="T10" fmla="*/ 19 w 126"/>
              <a:gd name="T11" fmla="*/ 34 h 280"/>
              <a:gd name="T12" fmla="*/ 19 w 126"/>
              <a:gd name="T13" fmla="*/ 34 h 280"/>
              <a:gd name="T14" fmla="*/ 19 w 126"/>
              <a:gd name="T15" fmla="*/ 34 h 280"/>
              <a:gd name="T16" fmla="*/ 19 w 126"/>
              <a:gd name="T17" fmla="*/ 34 h 280"/>
              <a:gd name="T18" fmla="*/ 19 w 126"/>
              <a:gd name="T19" fmla="*/ 37 h 280"/>
              <a:gd name="T20" fmla="*/ 19 w 126"/>
              <a:gd name="T21" fmla="*/ 37 h 280"/>
              <a:gd name="T22" fmla="*/ 19 w 126"/>
              <a:gd name="T23" fmla="*/ 37 h 280"/>
              <a:gd name="T24" fmla="*/ 19 w 126"/>
              <a:gd name="T25" fmla="*/ 37 h 280"/>
              <a:gd name="T26" fmla="*/ 19 w 126"/>
              <a:gd name="T27" fmla="*/ 40 h 280"/>
              <a:gd name="T28" fmla="*/ 19 w 126"/>
              <a:gd name="T29" fmla="*/ 40 h 280"/>
              <a:gd name="T30" fmla="*/ 19 w 126"/>
              <a:gd name="T31" fmla="*/ 43 h 280"/>
              <a:gd name="T32" fmla="*/ 19 w 126"/>
              <a:gd name="T33" fmla="*/ 43 h 280"/>
              <a:gd name="T34" fmla="*/ 19 w 126"/>
              <a:gd name="T35" fmla="*/ 46 h 280"/>
              <a:gd name="T36" fmla="*/ 19 w 126"/>
              <a:gd name="T37" fmla="*/ 46 h 280"/>
              <a:gd name="T38" fmla="*/ 22 w 126"/>
              <a:gd name="T39" fmla="*/ 46 h 280"/>
              <a:gd name="T40" fmla="*/ 28 w 126"/>
              <a:gd name="T41" fmla="*/ 58 h 280"/>
              <a:gd name="T42" fmla="*/ 33 w 126"/>
              <a:gd name="T43" fmla="*/ 70 h 280"/>
              <a:gd name="T44" fmla="*/ 30 w 126"/>
              <a:gd name="T45" fmla="*/ 85 h 280"/>
              <a:gd name="T46" fmla="*/ 25 w 126"/>
              <a:gd name="T47" fmla="*/ 95 h 280"/>
              <a:gd name="T48" fmla="*/ 19 w 126"/>
              <a:gd name="T49" fmla="*/ 98 h 280"/>
              <a:gd name="T50" fmla="*/ 16 w 126"/>
              <a:gd name="T51" fmla="*/ 101 h 280"/>
              <a:gd name="T52" fmla="*/ 14 w 126"/>
              <a:gd name="T53" fmla="*/ 107 h 280"/>
              <a:gd name="T54" fmla="*/ 5 w 126"/>
              <a:gd name="T55" fmla="*/ 119 h 280"/>
              <a:gd name="T56" fmla="*/ 5 w 126"/>
              <a:gd name="T57" fmla="*/ 122 h 280"/>
              <a:gd name="T58" fmla="*/ 5 w 126"/>
              <a:gd name="T59" fmla="*/ 183 h 280"/>
              <a:gd name="T60" fmla="*/ 2 w 126"/>
              <a:gd name="T61" fmla="*/ 189 h 280"/>
              <a:gd name="T62" fmla="*/ 2 w 126"/>
              <a:gd name="T63" fmla="*/ 192 h 280"/>
              <a:gd name="T64" fmla="*/ 0 w 126"/>
              <a:gd name="T65" fmla="*/ 195 h 280"/>
              <a:gd name="T66" fmla="*/ 0 w 126"/>
              <a:gd name="T67" fmla="*/ 210 h 280"/>
              <a:gd name="T68" fmla="*/ 8 w 126"/>
              <a:gd name="T69" fmla="*/ 265 h 280"/>
              <a:gd name="T70" fmla="*/ 8 w 126"/>
              <a:gd name="T71" fmla="*/ 274 h 280"/>
              <a:gd name="T72" fmla="*/ 86 w 126"/>
              <a:gd name="T73" fmla="*/ 262 h 280"/>
              <a:gd name="T74" fmla="*/ 86 w 126"/>
              <a:gd name="T75" fmla="*/ 259 h 280"/>
              <a:gd name="T76" fmla="*/ 89 w 126"/>
              <a:gd name="T77" fmla="*/ 256 h 280"/>
              <a:gd name="T78" fmla="*/ 95 w 126"/>
              <a:gd name="T79" fmla="*/ 249 h 280"/>
              <a:gd name="T80" fmla="*/ 106 w 126"/>
              <a:gd name="T81" fmla="*/ 243 h 280"/>
              <a:gd name="T82" fmla="*/ 109 w 126"/>
              <a:gd name="T83" fmla="*/ 243 h 280"/>
              <a:gd name="T84" fmla="*/ 112 w 126"/>
              <a:gd name="T85" fmla="*/ 240 h 280"/>
              <a:gd name="T86" fmla="*/ 112 w 126"/>
              <a:gd name="T87" fmla="*/ 240 h 280"/>
              <a:gd name="T88" fmla="*/ 114 w 126"/>
              <a:gd name="T89" fmla="*/ 240 h 280"/>
              <a:gd name="T90" fmla="*/ 114 w 126"/>
              <a:gd name="T91" fmla="*/ 240 h 280"/>
              <a:gd name="T92" fmla="*/ 114 w 126"/>
              <a:gd name="T93" fmla="*/ 240 h 280"/>
              <a:gd name="T94" fmla="*/ 114 w 126"/>
              <a:gd name="T95" fmla="*/ 240 h 280"/>
              <a:gd name="T96" fmla="*/ 117 w 126"/>
              <a:gd name="T97" fmla="*/ 240 h 280"/>
              <a:gd name="T98" fmla="*/ 117 w 126"/>
              <a:gd name="T99" fmla="*/ 240 h 280"/>
              <a:gd name="T100" fmla="*/ 117 w 126"/>
              <a:gd name="T101" fmla="*/ 240 h 280"/>
              <a:gd name="T102" fmla="*/ 117 w 126"/>
              <a:gd name="T103" fmla="*/ 240 h 280"/>
              <a:gd name="T104" fmla="*/ 120 w 126"/>
              <a:gd name="T105" fmla="*/ 240 h 280"/>
              <a:gd name="T106" fmla="*/ 120 w 126"/>
              <a:gd name="T107" fmla="*/ 240 h 280"/>
              <a:gd name="T108" fmla="*/ 120 w 126"/>
              <a:gd name="T109" fmla="*/ 240 h 280"/>
              <a:gd name="T110" fmla="*/ 123 w 126"/>
              <a:gd name="T111" fmla="*/ 240 h 280"/>
              <a:gd name="T112" fmla="*/ 123 w 126"/>
              <a:gd name="T113" fmla="*/ 237 h 280"/>
              <a:gd name="T114" fmla="*/ 123 w 126"/>
              <a:gd name="T115" fmla="*/ 237 h 280"/>
              <a:gd name="T116" fmla="*/ 126 w 126"/>
              <a:gd name="T117" fmla="*/ 237 h 280"/>
              <a:gd name="T118" fmla="*/ 123 w 126"/>
              <a:gd name="T119" fmla="*/ 23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 h="280">
                <a:moveTo>
                  <a:pt x="123" y="231"/>
                </a:moveTo>
                <a:lnTo>
                  <a:pt x="36" y="0"/>
                </a:lnTo>
                <a:lnTo>
                  <a:pt x="36" y="0"/>
                </a:lnTo>
                <a:lnTo>
                  <a:pt x="33" y="6"/>
                </a:lnTo>
                <a:lnTo>
                  <a:pt x="33" y="6"/>
                </a:lnTo>
                <a:lnTo>
                  <a:pt x="28" y="22"/>
                </a:lnTo>
                <a:lnTo>
                  <a:pt x="22" y="31"/>
                </a:lnTo>
                <a:lnTo>
                  <a:pt x="22" y="31"/>
                </a:lnTo>
                <a:lnTo>
                  <a:pt x="19" y="31"/>
                </a:lnTo>
                <a:lnTo>
                  <a:pt x="19" y="31"/>
                </a:lnTo>
                <a:lnTo>
                  <a:pt x="19" y="34"/>
                </a:lnTo>
                <a:lnTo>
                  <a:pt x="19" y="34"/>
                </a:lnTo>
                <a:lnTo>
                  <a:pt x="19" y="34"/>
                </a:lnTo>
                <a:lnTo>
                  <a:pt x="19" y="34"/>
                </a:lnTo>
                <a:lnTo>
                  <a:pt x="19" y="34"/>
                </a:lnTo>
                <a:lnTo>
                  <a:pt x="19" y="34"/>
                </a:lnTo>
                <a:lnTo>
                  <a:pt x="19" y="34"/>
                </a:lnTo>
                <a:lnTo>
                  <a:pt x="19" y="34"/>
                </a:lnTo>
                <a:lnTo>
                  <a:pt x="19" y="37"/>
                </a:lnTo>
                <a:lnTo>
                  <a:pt x="19" y="37"/>
                </a:lnTo>
                <a:lnTo>
                  <a:pt x="19" y="37"/>
                </a:lnTo>
                <a:lnTo>
                  <a:pt x="19" y="37"/>
                </a:lnTo>
                <a:lnTo>
                  <a:pt x="19" y="37"/>
                </a:lnTo>
                <a:lnTo>
                  <a:pt x="19" y="37"/>
                </a:lnTo>
                <a:lnTo>
                  <a:pt x="19" y="37"/>
                </a:lnTo>
                <a:lnTo>
                  <a:pt x="19" y="37"/>
                </a:lnTo>
                <a:lnTo>
                  <a:pt x="19" y="40"/>
                </a:lnTo>
                <a:lnTo>
                  <a:pt x="19" y="40"/>
                </a:lnTo>
                <a:lnTo>
                  <a:pt x="19" y="40"/>
                </a:lnTo>
                <a:lnTo>
                  <a:pt x="19" y="40"/>
                </a:lnTo>
                <a:lnTo>
                  <a:pt x="19" y="43"/>
                </a:lnTo>
                <a:lnTo>
                  <a:pt x="19" y="43"/>
                </a:lnTo>
                <a:lnTo>
                  <a:pt x="19" y="43"/>
                </a:lnTo>
                <a:lnTo>
                  <a:pt x="19" y="43"/>
                </a:lnTo>
                <a:lnTo>
                  <a:pt x="19" y="46"/>
                </a:lnTo>
                <a:lnTo>
                  <a:pt x="19" y="46"/>
                </a:lnTo>
                <a:lnTo>
                  <a:pt x="19" y="46"/>
                </a:lnTo>
                <a:lnTo>
                  <a:pt x="19" y="46"/>
                </a:lnTo>
                <a:lnTo>
                  <a:pt x="22" y="46"/>
                </a:lnTo>
                <a:lnTo>
                  <a:pt x="22" y="46"/>
                </a:lnTo>
                <a:lnTo>
                  <a:pt x="28" y="58"/>
                </a:lnTo>
                <a:lnTo>
                  <a:pt x="28" y="58"/>
                </a:lnTo>
                <a:lnTo>
                  <a:pt x="30" y="64"/>
                </a:lnTo>
                <a:lnTo>
                  <a:pt x="33" y="70"/>
                </a:lnTo>
                <a:lnTo>
                  <a:pt x="33" y="70"/>
                </a:lnTo>
                <a:lnTo>
                  <a:pt x="30" y="85"/>
                </a:lnTo>
                <a:lnTo>
                  <a:pt x="25" y="95"/>
                </a:lnTo>
                <a:lnTo>
                  <a:pt x="25" y="95"/>
                </a:lnTo>
                <a:lnTo>
                  <a:pt x="22" y="98"/>
                </a:lnTo>
                <a:lnTo>
                  <a:pt x="19" y="98"/>
                </a:lnTo>
                <a:lnTo>
                  <a:pt x="19" y="98"/>
                </a:lnTo>
                <a:lnTo>
                  <a:pt x="16" y="101"/>
                </a:lnTo>
                <a:lnTo>
                  <a:pt x="14" y="107"/>
                </a:lnTo>
                <a:lnTo>
                  <a:pt x="14" y="107"/>
                </a:lnTo>
                <a:lnTo>
                  <a:pt x="11" y="116"/>
                </a:lnTo>
                <a:lnTo>
                  <a:pt x="5" y="119"/>
                </a:lnTo>
                <a:lnTo>
                  <a:pt x="5" y="119"/>
                </a:lnTo>
                <a:lnTo>
                  <a:pt x="5" y="122"/>
                </a:lnTo>
                <a:lnTo>
                  <a:pt x="5" y="125"/>
                </a:lnTo>
                <a:lnTo>
                  <a:pt x="5" y="183"/>
                </a:lnTo>
                <a:lnTo>
                  <a:pt x="5" y="183"/>
                </a:lnTo>
                <a:lnTo>
                  <a:pt x="2" y="189"/>
                </a:lnTo>
                <a:lnTo>
                  <a:pt x="2" y="192"/>
                </a:lnTo>
                <a:lnTo>
                  <a:pt x="2" y="192"/>
                </a:lnTo>
                <a:lnTo>
                  <a:pt x="0" y="195"/>
                </a:lnTo>
                <a:lnTo>
                  <a:pt x="0" y="195"/>
                </a:lnTo>
                <a:lnTo>
                  <a:pt x="0" y="210"/>
                </a:lnTo>
                <a:lnTo>
                  <a:pt x="0" y="210"/>
                </a:lnTo>
                <a:lnTo>
                  <a:pt x="2" y="243"/>
                </a:lnTo>
                <a:lnTo>
                  <a:pt x="8" y="265"/>
                </a:lnTo>
                <a:lnTo>
                  <a:pt x="8" y="265"/>
                </a:lnTo>
                <a:lnTo>
                  <a:pt x="8" y="274"/>
                </a:lnTo>
                <a:lnTo>
                  <a:pt x="8" y="280"/>
                </a:lnTo>
                <a:lnTo>
                  <a:pt x="86" y="262"/>
                </a:lnTo>
                <a:lnTo>
                  <a:pt x="86" y="262"/>
                </a:lnTo>
                <a:lnTo>
                  <a:pt x="86" y="259"/>
                </a:lnTo>
                <a:lnTo>
                  <a:pt x="86" y="259"/>
                </a:lnTo>
                <a:lnTo>
                  <a:pt x="89" y="256"/>
                </a:lnTo>
                <a:lnTo>
                  <a:pt x="92" y="252"/>
                </a:lnTo>
                <a:lnTo>
                  <a:pt x="95" y="249"/>
                </a:lnTo>
                <a:lnTo>
                  <a:pt x="95" y="249"/>
                </a:lnTo>
                <a:lnTo>
                  <a:pt x="106" y="243"/>
                </a:lnTo>
                <a:lnTo>
                  <a:pt x="109" y="243"/>
                </a:lnTo>
                <a:lnTo>
                  <a:pt x="109" y="243"/>
                </a:lnTo>
                <a:lnTo>
                  <a:pt x="112" y="240"/>
                </a:lnTo>
                <a:lnTo>
                  <a:pt x="112" y="240"/>
                </a:lnTo>
                <a:lnTo>
                  <a:pt x="112" y="240"/>
                </a:lnTo>
                <a:lnTo>
                  <a:pt x="112" y="240"/>
                </a:lnTo>
                <a:lnTo>
                  <a:pt x="114" y="240"/>
                </a:lnTo>
                <a:lnTo>
                  <a:pt x="114" y="240"/>
                </a:lnTo>
                <a:lnTo>
                  <a:pt x="114" y="240"/>
                </a:lnTo>
                <a:lnTo>
                  <a:pt x="114" y="240"/>
                </a:lnTo>
                <a:lnTo>
                  <a:pt x="114" y="240"/>
                </a:lnTo>
                <a:lnTo>
                  <a:pt x="114" y="240"/>
                </a:lnTo>
                <a:lnTo>
                  <a:pt x="114" y="240"/>
                </a:lnTo>
                <a:lnTo>
                  <a:pt x="114" y="240"/>
                </a:lnTo>
                <a:lnTo>
                  <a:pt x="117" y="240"/>
                </a:lnTo>
                <a:lnTo>
                  <a:pt x="117" y="240"/>
                </a:lnTo>
                <a:lnTo>
                  <a:pt x="117" y="240"/>
                </a:lnTo>
                <a:lnTo>
                  <a:pt x="117" y="240"/>
                </a:lnTo>
                <a:lnTo>
                  <a:pt x="117" y="240"/>
                </a:lnTo>
                <a:lnTo>
                  <a:pt x="117" y="240"/>
                </a:lnTo>
                <a:lnTo>
                  <a:pt x="117" y="240"/>
                </a:lnTo>
                <a:lnTo>
                  <a:pt x="117" y="240"/>
                </a:lnTo>
                <a:lnTo>
                  <a:pt x="120" y="240"/>
                </a:lnTo>
                <a:lnTo>
                  <a:pt x="120" y="240"/>
                </a:lnTo>
                <a:lnTo>
                  <a:pt x="120" y="240"/>
                </a:lnTo>
                <a:lnTo>
                  <a:pt x="120" y="240"/>
                </a:lnTo>
                <a:lnTo>
                  <a:pt x="120" y="240"/>
                </a:lnTo>
                <a:lnTo>
                  <a:pt x="120" y="240"/>
                </a:lnTo>
                <a:lnTo>
                  <a:pt x="123" y="240"/>
                </a:lnTo>
                <a:lnTo>
                  <a:pt x="123" y="240"/>
                </a:lnTo>
                <a:lnTo>
                  <a:pt x="123" y="237"/>
                </a:lnTo>
                <a:lnTo>
                  <a:pt x="123" y="237"/>
                </a:lnTo>
                <a:lnTo>
                  <a:pt x="123" y="237"/>
                </a:lnTo>
                <a:lnTo>
                  <a:pt x="123" y="237"/>
                </a:lnTo>
                <a:lnTo>
                  <a:pt x="126" y="237"/>
                </a:lnTo>
                <a:lnTo>
                  <a:pt x="126" y="237"/>
                </a:lnTo>
                <a:lnTo>
                  <a:pt x="123" y="231"/>
                </a:lnTo>
                <a:lnTo>
                  <a:pt x="123" y="231"/>
                </a:lnTo>
                <a:close/>
              </a:path>
            </a:pathLst>
          </a:custGeom>
          <a:solidFill>
            <a:srgbClr val="015873">
              <a:alpha val="25098"/>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59" name="Freeform 167">
            <a:extLst>
              <a:ext uri="{FF2B5EF4-FFF2-40B4-BE49-F238E27FC236}">
                <a16:creationId xmlns:a16="http://schemas.microsoft.com/office/drawing/2014/main" id="{E2662708-9726-BE48-44F1-653BFD17C98B}"/>
              </a:ext>
            </a:extLst>
          </p:cNvPr>
          <p:cNvSpPr>
            <a:spLocks/>
          </p:cNvSpPr>
          <p:nvPr/>
        </p:nvSpPr>
        <p:spPr bwMode="auto">
          <a:xfrm>
            <a:off x="6258920" y="2077992"/>
            <a:ext cx="398941" cy="598451"/>
          </a:xfrm>
          <a:custGeom>
            <a:avLst/>
            <a:gdLst>
              <a:gd name="T0" fmla="*/ 95 w 311"/>
              <a:gd name="T1" fmla="*/ 461 h 492"/>
              <a:gd name="T2" fmla="*/ 98 w 311"/>
              <a:gd name="T3" fmla="*/ 449 h 492"/>
              <a:gd name="T4" fmla="*/ 115 w 311"/>
              <a:gd name="T5" fmla="*/ 410 h 492"/>
              <a:gd name="T6" fmla="*/ 132 w 311"/>
              <a:gd name="T7" fmla="*/ 392 h 492"/>
              <a:gd name="T8" fmla="*/ 132 w 311"/>
              <a:gd name="T9" fmla="*/ 386 h 492"/>
              <a:gd name="T10" fmla="*/ 140 w 311"/>
              <a:gd name="T11" fmla="*/ 379 h 492"/>
              <a:gd name="T12" fmla="*/ 157 w 311"/>
              <a:gd name="T13" fmla="*/ 386 h 492"/>
              <a:gd name="T14" fmla="*/ 168 w 311"/>
              <a:gd name="T15" fmla="*/ 367 h 492"/>
              <a:gd name="T16" fmla="*/ 171 w 311"/>
              <a:gd name="T17" fmla="*/ 316 h 492"/>
              <a:gd name="T18" fmla="*/ 177 w 311"/>
              <a:gd name="T19" fmla="*/ 307 h 492"/>
              <a:gd name="T20" fmla="*/ 185 w 311"/>
              <a:gd name="T21" fmla="*/ 304 h 492"/>
              <a:gd name="T22" fmla="*/ 199 w 311"/>
              <a:gd name="T23" fmla="*/ 307 h 492"/>
              <a:gd name="T24" fmla="*/ 205 w 311"/>
              <a:gd name="T25" fmla="*/ 304 h 492"/>
              <a:gd name="T26" fmla="*/ 227 w 311"/>
              <a:gd name="T27" fmla="*/ 316 h 492"/>
              <a:gd name="T28" fmla="*/ 227 w 311"/>
              <a:gd name="T29" fmla="*/ 316 h 492"/>
              <a:gd name="T30" fmla="*/ 238 w 311"/>
              <a:gd name="T31" fmla="*/ 304 h 492"/>
              <a:gd name="T32" fmla="*/ 258 w 311"/>
              <a:gd name="T33" fmla="*/ 279 h 492"/>
              <a:gd name="T34" fmla="*/ 269 w 311"/>
              <a:gd name="T35" fmla="*/ 273 h 492"/>
              <a:gd name="T36" fmla="*/ 305 w 311"/>
              <a:gd name="T37" fmla="*/ 246 h 492"/>
              <a:gd name="T38" fmla="*/ 311 w 311"/>
              <a:gd name="T39" fmla="*/ 243 h 492"/>
              <a:gd name="T40" fmla="*/ 291 w 311"/>
              <a:gd name="T41" fmla="*/ 225 h 492"/>
              <a:gd name="T42" fmla="*/ 272 w 311"/>
              <a:gd name="T43" fmla="*/ 218 h 492"/>
              <a:gd name="T44" fmla="*/ 266 w 311"/>
              <a:gd name="T45" fmla="*/ 209 h 492"/>
              <a:gd name="T46" fmla="*/ 258 w 311"/>
              <a:gd name="T47" fmla="*/ 191 h 492"/>
              <a:gd name="T48" fmla="*/ 244 w 311"/>
              <a:gd name="T49" fmla="*/ 182 h 492"/>
              <a:gd name="T50" fmla="*/ 216 w 311"/>
              <a:gd name="T51" fmla="*/ 161 h 492"/>
              <a:gd name="T52" fmla="*/ 199 w 311"/>
              <a:gd name="T53" fmla="*/ 139 h 492"/>
              <a:gd name="T54" fmla="*/ 199 w 311"/>
              <a:gd name="T55" fmla="*/ 118 h 492"/>
              <a:gd name="T56" fmla="*/ 196 w 311"/>
              <a:gd name="T57" fmla="*/ 100 h 492"/>
              <a:gd name="T58" fmla="*/ 188 w 311"/>
              <a:gd name="T59" fmla="*/ 54 h 492"/>
              <a:gd name="T60" fmla="*/ 182 w 311"/>
              <a:gd name="T61" fmla="*/ 33 h 492"/>
              <a:gd name="T62" fmla="*/ 168 w 311"/>
              <a:gd name="T63" fmla="*/ 12 h 492"/>
              <a:gd name="T64" fmla="*/ 146 w 311"/>
              <a:gd name="T65" fmla="*/ 0 h 492"/>
              <a:gd name="T66" fmla="*/ 129 w 311"/>
              <a:gd name="T67" fmla="*/ 9 h 492"/>
              <a:gd name="T68" fmla="*/ 121 w 311"/>
              <a:gd name="T69" fmla="*/ 18 h 492"/>
              <a:gd name="T70" fmla="*/ 98 w 311"/>
              <a:gd name="T71" fmla="*/ 24 h 492"/>
              <a:gd name="T72" fmla="*/ 87 w 311"/>
              <a:gd name="T73" fmla="*/ 15 h 492"/>
              <a:gd name="T74" fmla="*/ 84 w 311"/>
              <a:gd name="T75" fmla="*/ 9 h 492"/>
              <a:gd name="T76" fmla="*/ 79 w 311"/>
              <a:gd name="T77" fmla="*/ 30 h 492"/>
              <a:gd name="T78" fmla="*/ 70 w 311"/>
              <a:gd name="T79" fmla="*/ 57 h 492"/>
              <a:gd name="T80" fmla="*/ 59 w 311"/>
              <a:gd name="T81" fmla="*/ 85 h 492"/>
              <a:gd name="T82" fmla="*/ 56 w 311"/>
              <a:gd name="T83" fmla="*/ 106 h 492"/>
              <a:gd name="T84" fmla="*/ 59 w 311"/>
              <a:gd name="T85" fmla="*/ 121 h 492"/>
              <a:gd name="T86" fmla="*/ 56 w 311"/>
              <a:gd name="T87" fmla="*/ 133 h 492"/>
              <a:gd name="T88" fmla="*/ 45 w 311"/>
              <a:gd name="T89" fmla="*/ 152 h 492"/>
              <a:gd name="T90" fmla="*/ 51 w 311"/>
              <a:gd name="T91" fmla="*/ 167 h 492"/>
              <a:gd name="T92" fmla="*/ 51 w 311"/>
              <a:gd name="T93" fmla="*/ 185 h 492"/>
              <a:gd name="T94" fmla="*/ 51 w 311"/>
              <a:gd name="T95" fmla="*/ 194 h 492"/>
              <a:gd name="T96" fmla="*/ 51 w 311"/>
              <a:gd name="T97" fmla="*/ 209 h 492"/>
              <a:gd name="T98" fmla="*/ 45 w 311"/>
              <a:gd name="T99" fmla="*/ 225 h 492"/>
              <a:gd name="T100" fmla="*/ 34 w 311"/>
              <a:gd name="T101" fmla="*/ 243 h 492"/>
              <a:gd name="T102" fmla="*/ 28 w 311"/>
              <a:gd name="T103" fmla="*/ 273 h 492"/>
              <a:gd name="T104" fmla="*/ 23 w 311"/>
              <a:gd name="T105" fmla="*/ 279 h 492"/>
              <a:gd name="T106" fmla="*/ 12 w 311"/>
              <a:gd name="T107" fmla="*/ 273 h 492"/>
              <a:gd name="T108" fmla="*/ 3 w 311"/>
              <a:gd name="T109" fmla="*/ 279 h 492"/>
              <a:gd name="T110" fmla="*/ 82 w 311"/>
              <a:gd name="T111" fmla="*/ 492 h 492"/>
              <a:gd name="T112" fmla="*/ 93 w 311"/>
              <a:gd name="T113" fmla="*/ 46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1" h="492">
                <a:moveTo>
                  <a:pt x="93" y="468"/>
                </a:moveTo>
                <a:lnTo>
                  <a:pt x="93" y="468"/>
                </a:lnTo>
                <a:lnTo>
                  <a:pt x="95" y="461"/>
                </a:lnTo>
                <a:lnTo>
                  <a:pt x="95" y="461"/>
                </a:lnTo>
                <a:lnTo>
                  <a:pt x="98" y="449"/>
                </a:lnTo>
                <a:lnTo>
                  <a:pt x="98" y="449"/>
                </a:lnTo>
                <a:lnTo>
                  <a:pt x="101" y="428"/>
                </a:lnTo>
                <a:lnTo>
                  <a:pt x="107" y="419"/>
                </a:lnTo>
                <a:lnTo>
                  <a:pt x="115" y="410"/>
                </a:lnTo>
                <a:lnTo>
                  <a:pt x="115" y="410"/>
                </a:lnTo>
                <a:lnTo>
                  <a:pt x="126" y="401"/>
                </a:lnTo>
                <a:lnTo>
                  <a:pt x="132" y="392"/>
                </a:lnTo>
                <a:lnTo>
                  <a:pt x="132" y="389"/>
                </a:lnTo>
                <a:lnTo>
                  <a:pt x="132" y="389"/>
                </a:lnTo>
                <a:lnTo>
                  <a:pt x="132" y="386"/>
                </a:lnTo>
                <a:lnTo>
                  <a:pt x="135" y="383"/>
                </a:lnTo>
                <a:lnTo>
                  <a:pt x="135" y="383"/>
                </a:lnTo>
                <a:lnTo>
                  <a:pt x="140" y="379"/>
                </a:lnTo>
                <a:lnTo>
                  <a:pt x="146" y="383"/>
                </a:lnTo>
                <a:lnTo>
                  <a:pt x="157" y="386"/>
                </a:lnTo>
                <a:lnTo>
                  <a:pt x="157" y="386"/>
                </a:lnTo>
                <a:lnTo>
                  <a:pt x="165" y="389"/>
                </a:lnTo>
                <a:lnTo>
                  <a:pt x="165" y="389"/>
                </a:lnTo>
                <a:lnTo>
                  <a:pt x="168" y="367"/>
                </a:lnTo>
                <a:lnTo>
                  <a:pt x="171" y="322"/>
                </a:lnTo>
                <a:lnTo>
                  <a:pt x="171" y="322"/>
                </a:lnTo>
                <a:lnTo>
                  <a:pt x="171" y="316"/>
                </a:lnTo>
                <a:lnTo>
                  <a:pt x="171" y="316"/>
                </a:lnTo>
                <a:lnTo>
                  <a:pt x="174" y="310"/>
                </a:lnTo>
                <a:lnTo>
                  <a:pt x="177" y="307"/>
                </a:lnTo>
                <a:lnTo>
                  <a:pt x="177" y="307"/>
                </a:lnTo>
                <a:lnTo>
                  <a:pt x="179" y="304"/>
                </a:lnTo>
                <a:lnTo>
                  <a:pt x="185" y="304"/>
                </a:lnTo>
                <a:lnTo>
                  <a:pt x="193" y="307"/>
                </a:lnTo>
                <a:lnTo>
                  <a:pt x="193" y="307"/>
                </a:lnTo>
                <a:lnTo>
                  <a:pt x="199" y="307"/>
                </a:lnTo>
                <a:lnTo>
                  <a:pt x="199" y="307"/>
                </a:lnTo>
                <a:lnTo>
                  <a:pt x="205" y="304"/>
                </a:lnTo>
                <a:lnTo>
                  <a:pt x="205" y="304"/>
                </a:lnTo>
                <a:lnTo>
                  <a:pt x="210" y="304"/>
                </a:lnTo>
                <a:lnTo>
                  <a:pt x="219" y="310"/>
                </a:lnTo>
                <a:lnTo>
                  <a:pt x="227" y="316"/>
                </a:lnTo>
                <a:lnTo>
                  <a:pt x="227" y="316"/>
                </a:lnTo>
                <a:lnTo>
                  <a:pt x="227" y="316"/>
                </a:lnTo>
                <a:lnTo>
                  <a:pt x="227" y="316"/>
                </a:lnTo>
                <a:lnTo>
                  <a:pt x="233" y="313"/>
                </a:lnTo>
                <a:lnTo>
                  <a:pt x="238" y="304"/>
                </a:lnTo>
                <a:lnTo>
                  <a:pt x="238" y="304"/>
                </a:lnTo>
                <a:lnTo>
                  <a:pt x="241" y="294"/>
                </a:lnTo>
                <a:lnTo>
                  <a:pt x="247" y="288"/>
                </a:lnTo>
                <a:lnTo>
                  <a:pt x="258" y="279"/>
                </a:lnTo>
                <a:lnTo>
                  <a:pt x="258" y="279"/>
                </a:lnTo>
                <a:lnTo>
                  <a:pt x="269" y="273"/>
                </a:lnTo>
                <a:lnTo>
                  <a:pt x="269" y="273"/>
                </a:lnTo>
                <a:lnTo>
                  <a:pt x="280" y="261"/>
                </a:lnTo>
                <a:lnTo>
                  <a:pt x="305" y="246"/>
                </a:lnTo>
                <a:lnTo>
                  <a:pt x="305" y="246"/>
                </a:lnTo>
                <a:lnTo>
                  <a:pt x="311" y="243"/>
                </a:lnTo>
                <a:lnTo>
                  <a:pt x="311" y="243"/>
                </a:lnTo>
                <a:lnTo>
                  <a:pt x="311" y="243"/>
                </a:lnTo>
                <a:lnTo>
                  <a:pt x="305" y="234"/>
                </a:lnTo>
                <a:lnTo>
                  <a:pt x="291" y="225"/>
                </a:lnTo>
                <a:lnTo>
                  <a:pt x="291" y="225"/>
                </a:lnTo>
                <a:lnTo>
                  <a:pt x="280" y="221"/>
                </a:lnTo>
                <a:lnTo>
                  <a:pt x="280" y="221"/>
                </a:lnTo>
                <a:lnTo>
                  <a:pt x="272" y="218"/>
                </a:lnTo>
                <a:lnTo>
                  <a:pt x="269" y="215"/>
                </a:lnTo>
                <a:lnTo>
                  <a:pt x="266" y="209"/>
                </a:lnTo>
                <a:lnTo>
                  <a:pt x="266" y="209"/>
                </a:lnTo>
                <a:lnTo>
                  <a:pt x="266" y="203"/>
                </a:lnTo>
                <a:lnTo>
                  <a:pt x="258" y="191"/>
                </a:lnTo>
                <a:lnTo>
                  <a:pt x="258" y="191"/>
                </a:lnTo>
                <a:lnTo>
                  <a:pt x="252" y="185"/>
                </a:lnTo>
                <a:lnTo>
                  <a:pt x="244" y="182"/>
                </a:lnTo>
                <a:lnTo>
                  <a:pt x="244" y="182"/>
                </a:lnTo>
                <a:lnTo>
                  <a:pt x="233" y="176"/>
                </a:lnTo>
                <a:lnTo>
                  <a:pt x="216" y="161"/>
                </a:lnTo>
                <a:lnTo>
                  <a:pt x="216" y="161"/>
                </a:lnTo>
                <a:lnTo>
                  <a:pt x="207" y="152"/>
                </a:lnTo>
                <a:lnTo>
                  <a:pt x="202" y="146"/>
                </a:lnTo>
                <a:lnTo>
                  <a:pt x="199" y="139"/>
                </a:lnTo>
                <a:lnTo>
                  <a:pt x="199" y="130"/>
                </a:lnTo>
                <a:lnTo>
                  <a:pt x="199" y="130"/>
                </a:lnTo>
                <a:lnTo>
                  <a:pt x="199" y="118"/>
                </a:lnTo>
                <a:lnTo>
                  <a:pt x="196" y="103"/>
                </a:lnTo>
                <a:lnTo>
                  <a:pt x="196" y="103"/>
                </a:lnTo>
                <a:lnTo>
                  <a:pt x="196" y="100"/>
                </a:lnTo>
                <a:lnTo>
                  <a:pt x="196" y="100"/>
                </a:lnTo>
                <a:lnTo>
                  <a:pt x="191" y="73"/>
                </a:lnTo>
                <a:lnTo>
                  <a:pt x="188" y="54"/>
                </a:lnTo>
                <a:lnTo>
                  <a:pt x="188" y="54"/>
                </a:lnTo>
                <a:lnTo>
                  <a:pt x="185" y="42"/>
                </a:lnTo>
                <a:lnTo>
                  <a:pt x="182" y="33"/>
                </a:lnTo>
                <a:lnTo>
                  <a:pt x="182" y="33"/>
                </a:lnTo>
                <a:lnTo>
                  <a:pt x="174" y="21"/>
                </a:lnTo>
                <a:lnTo>
                  <a:pt x="168" y="12"/>
                </a:lnTo>
                <a:lnTo>
                  <a:pt x="154" y="0"/>
                </a:lnTo>
                <a:lnTo>
                  <a:pt x="154" y="0"/>
                </a:lnTo>
                <a:lnTo>
                  <a:pt x="146" y="0"/>
                </a:lnTo>
                <a:lnTo>
                  <a:pt x="137" y="6"/>
                </a:lnTo>
                <a:lnTo>
                  <a:pt x="137" y="6"/>
                </a:lnTo>
                <a:lnTo>
                  <a:pt x="129" y="9"/>
                </a:lnTo>
                <a:lnTo>
                  <a:pt x="129" y="9"/>
                </a:lnTo>
                <a:lnTo>
                  <a:pt x="121" y="18"/>
                </a:lnTo>
                <a:lnTo>
                  <a:pt x="121" y="18"/>
                </a:lnTo>
                <a:lnTo>
                  <a:pt x="109" y="24"/>
                </a:lnTo>
                <a:lnTo>
                  <a:pt x="104" y="24"/>
                </a:lnTo>
                <a:lnTo>
                  <a:pt x="98" y="24"/>
                </a:lnTo>
                <a:lnTo>
                  <a:pt x="98" y="24"/>
                </a:lnTo>
                <a:lnTo>
                  <a:pt x="90" y="21"/>
                </a:lnTo>
                <a:lnTo>
                  <a:pt x="87" y="15"/>
                </a:lnTo>
                <a:lnTo>
                  <a:pt x="87" y="15"/>
                </a:lnTo>
                <a:lnTo>
                  <a:pt x="84" y="9"/>
                </a:lnTo>
                <a:lnTo>
                  <a:pt x="84" y="9"/>
                </a:lnTo>
                <a:lnTo>
                  <a:pt x="79" y="18"/>
                </a:lnTo>
                <a:lnTo>
                  <a:pt x="79" y="30"/>
                </a:lnTo>
                <a:lnTo>
                  <a:pt x="79" y="30"/>
                </a:lnTo>
                <a:lnTo>
                  <a:pt x="76" y="39"/>
                </a:lnTo>
                <a:lnTo>
                  <a:pt x="76" y="39"/>
                </a:lnTo>
                <a:lnTo>
                  <a:pt x="70" y="57"/>
                </a:lnTo>
                <a:lnTo>
                  <a:pt x="62" y="76"/>
                </a:lnTo>
                <a:lnTo>
                  <a:pt x="62" y="76"/>
                </a:lnTo>
                <a:lnTo>
                  <a:pt x="59" y="85"/>
                </a:lnTo>
                <a:lnTo>
                  <a:pt x="56" y="97"/>
                </a:lnTo>
                <a:lnTo>
                  <a:pt x="56" y="97"/>
                </a:lnTo>
                <a:lnTo>
                  <a:pt x="56" y="106"/>
                </a:lnTo>
                <a:lnTo>
                  <a:pt x="59" y="109"/>
                </a:lnTo>
                <a:lnTo>
                  <a:pt x="59" y="109"/>
                </a:lnTo>
                <a:lnTo>
                  <a:pt x="59" y="121"/>
                </a:lnTo>
                <a:lnTo>
                  <a:pt x="59" y="127"/>
                </a:lnTo>
                <a:lnTo>
                  <a:pt x="56" y="133"/>
                </a:lnTo>
                <a:lnTo>
                  <a:pt x="56" y="133"/>
                </a:lnTo>
                <a:lnTo>
                  <a:pt x="51" y="142"/>
                </a:lnTo>
                <a:lnTo>
                  <a:pt x="45" y="152"/>
                </a:lnTo>
                <a:lnTo>
                  <a:pt x="45" y="152"/>
                </a:lnTo>
                <a:lnTo>
                  <a:pt x="48" y="158"/>
                </a:lnTo>
                <a:lnTo>
                  <a:pt x="48" y="158"/>
                </a:lnTo>
                <a:lnTo>
                  <a:pt x="51" y="167"/>
                </a:lnTo>
                <a:lnTo>
                  <a:pt x="54" y="173"/>
                </a:lnTo>
                <a:lnTo>
                  <a:pt x="54" y="173"/>
                </a:lnTo>
                <a:lnTo>
                  <a:pt x="51" y="185"/>
                </a:lnTo>
                <a:lnTo>
                  <a:pt x="51" y="185"/>
                </a:lnTo>
                <a:lnTo>
                  <a:pt x="51" y="194"/>
                </a:lnTo>
                <a:lnTo>
                  <a:pt x="51" y="194"/>
                </a:lnTo>
                <a:lnTo>
                  <a:pt x="51" y="197"/>
                </a:lnTo>
                <a:lnTo>
                  <a:pt x="51" y="197"/>
                </a:lnTo>
                <a:lnTo>
                  <a:pt x="51" y="209"/>
                </a:lnTo>
                <a:lnTo>
                  <a:pt x="48" y="215"/>
                </a:lnTo>
                <a:lnTo>
                  <a:pt x="45" y="225"/>
                </a:lnTo>
                <a:lnTo>
                  <a:pt x="45" y="225"/>
                </a:lnTo>
                <a:lnTo>
                  <a:pt x="42" y="231"/>
                </a:lnTo>
                <a:lnTo>
                  <a:pt x="42" y="231"/>
                </a:lnTo>
                <a:lnTo>
                  <a:pt x="34" y="243"/>
                </a:lnTo>
                <a:lnTo>
                  <a:pt x="31" y="261"/>
                </a:lnTo>
                <a:lnTo>
                  <a:pt x="31" y="261"/>
                </a:lnTo>
                <a:lnTo>
                  <a:pt x="28" y="273"/>
                </a:lnTo>
                <a:lnTo>
                  <a:pt x="28" y="276"/>
                </a:lnTo>
                <a:lnTo>
                  <a:pt x="23" y="279"/>
                </a:lnTo>
                <a:lnTo>
                  <a:pt x="23" y="279"/>
                </a:lnTo>
                <a:lnTo>
                  <a:pt x="17" y="276"/>
                </a:lnTo>
                <a:lnTo>
                  <a:pt x="12" y="273"/>
                </a:lnTo>
                <a:lnTo>
                  <a:pt x="12" y="273"/>
                </a:lnTo>
                <a:lnTo>
                  <a:pt x="9" y="276"/>
                </a:lnTo>
                <a:lnTo>
                  <a:pt x="3" y="279"/>
                </a:lnTo>
                <a:lnTo>
                  <a:pt x="3" y="279"/>
                </a:lnTo>
                <a:lnTo>
                  <a:pt x="0" y="279"/>
                </a:lnTo>
                <a:lnTo>
                  <a:pt x="82" y="492"/>
                </a:lnTo>
                <a:lnTo>
                  <a:pt x="82" y="492"/>
                </a:lnTo>
                <a:lnTo>
                  <a:pt x="87" y="480"/>
                </a:lnTo>
                <a:lnTo>
                  <a:pt x="93" y="468"/>
                </a:lnTo>
                <a:lnTo>
                  <a:pt x="93" y="468"/>
                </a:lnTo>
                <a:close/>
              </a:path>
            </a:pathLst>
          </a:custGeom>
          <a:solidFill>
            <a:srgbClr val="015873">
              <a:alpha val="25098"/>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60" name="Freeform 168">
            <a:extLst>
              <a:ext uri="{FF2B5EF4-FFF2-40B4-BE49-F238E27FC236}">
                <a16:creationId xmlns:a16="http://schemas.microsoft.com/office/drawing/2014/main" id="{A1D14152-3762-7E01-A6F3-DE0997B218C0}"/>
              </a:ext>
            </a:extLst>
          </p:cNvPr>
          <p:cNvSpPr>
            <a:spLocks/>
          </p:cNvSpPr>
          <p:nvPr/>
        </p:nvSpPr>
        <p:spPr bwMode="auto">
          <a:xfrm>
            <a:off x="6133208" y="2872278"/>
            <a:ext cx="183436" cy="150829"/>
          </a:xfrm>
          <a:custGeom>
            <a:avLst/>
            <a:gdLst>
              <a:gd name="T0" fmla="*/ 96 w 143"/>
              <a:gd name="T1" fmla="*/ 6 h 124"/>
              <a:gd name="T2" fmla="*/ 65 w 143"/>
              <a:gd name="T3" fmla="*/ 18 h 124"/>
              <a:gd name="T4" fmla="*/ 59 w 143"/>
              <a:gd name="T5" fmla="*/ 21 h 124"/>
              <a:gd name="T6" fmla="*/ 40 w 143"/>
              <a:gd name="T7" fmla="*/ 24 h 124"/>
              <a:gd name="T8" fmla="*/ 6 w 143"/>
              <a:gd name="T9" fmla="*/ 30 h 124"/>
              <a:gd name="T10" fmla="*/ 0 w 143"/>
              <a:gd name="T11" fmla="*/ 30 h 124"/>
              <a:gd name="T12" fmla="*/ 0 w 143"/>
              <a:gd name="T13" fmla="*/ 42 h 124"/>
              <a:gd name="T14" fmla="*/ 9 w 143"/>
              <a:gd name="T15" fmla="*/ 82 h 124"/>
              <a:gd name="T16" fmla="*/ 17 w 143"/>
              <a:gd name="T17" fmla="*/ 115 h 124"/>
              <a:gd name="T18" fmla="*/ 17 w 143"/>
              <a:gd name="T19" fmla="*/ 118 h 124"/>
              <a:gd name="T20" fmla="*/ 17 w 143"/>
              <a:gd name="T21" fmla="*/ 118 h 124"/>
              <a:gd name="T22" fmla="*/ 17 w 143"/>
              <a:gd name="T23" fmla="*/ 118 h 124"/>
              <a:gd name="T24" fmla="*/ 17 w 143"/>
              <a:gd name="T25" fmla="*/ 118 h 124"/>
              <a:gd name="T26" fmla="*/ 20 w 143"/>
              <a:gd name="T27" fmla="*/ 121 h 124"/>
              <a:gd name="T28" fmla="*/ 20 w 143"/>
              <a:gd name="T29" fmla="*/ 121 h 124"/>
              <a:gd name="T30" fmla="*/ 20 w 143"/>
              <a:gd name="T31" fmla="*/ 124 h 124"/>
              <a:gd name="T32" fmla="*/ 20 w 143"/>
              <a:gd name="T33" fmla="*/ 124 h 124"/>
              <a:gd name="T34" fmla="*/ 20 w 143"/>
              <a:gd name="T35" fmla="*/ 124 h 124"/>
              <a:gd name="T36" fmla="*/ 34 w 143"/>
              <a:gd name="T37" fmla="*/ 115 h 124"/>
              <a:gd name="T38" fmla="*/ 45 w 143"/>
              <a:gd name="T39" fmla="*/ 112 h 124"/>
              <a:gd name="T40" fmla="*/ 62 w 143"/>
              <a:gd name="T41" fmla="*/ 106 h 124"/>
              <a:gd name="T42" fmla="*/ 76 w 143"/>
              <a:gd name="T43" fmla="*/ 97 h 124"/>
              <a:gd name="T44" fmla="*/ 90 w 143"/>
              <a:gd name="T45" fmla="*/ 88 h 124"/>
              <a:gd name="T46" fmla="*/ 96 w 143"/>
              <a:gd name="T47" fmla="*/ 82 h 124"/>
              <a:gd name="T48" fmla="*/ 110 w 143"/>
              <a:gd name="T49" fmla="*/ 76 h 124"/>
              <a:gd name="T50" fmla="*/ 129 w 143"/>
              <a:gd name="T51" fmla="*/ 70 h 124"/>
              <a:gd name="T52" fmla="*/ 143 w 143"/>
              <a:gd name="T53" fmla="*/ 64 h 124"/>
              <a:gd name="T54" fmla="*/ 143 w 143"/>
              <a:gd name="T55" fmla="*/ 64 h 124"/>
              <a:gd name="T56" fmla="*/ 143 w 143"/>
              <a:gd name="T57" fmla="*/ 64 h 124"/>
              <a:gd name="T58" fmla="*/ 140 w 143"/>
              <a:gd name="T59" fmla="*/ 61 h 124"/>
              <a:gd name="T60" fmla="*/ 140 w 143"/>
              <a:gd name="T61" fmla="*/ 58 h 124"/>
              <a:gd name="T62" fmla="*/ 140 w 143"/>
              <a:gd name="T63" fmla="*/ 55 h 124"/>
              <a:gd name="T64" fmla="*/ 140 w 143"/>
              <a:gd name="T65" fmla="*/ 55 h 124"/>
              <a:gd name="T66" fmla="*/ 140 w 143"/>
              <a:gd name="T67" fmla="*/ 52 h 124"/>
              <a:gd name="T68" fmla="*/ 140 w 143"/>
              <a:gd name="T69" fmla="*/ 49 h 124"/>
              <a:gd name="T70" fmla="*/ 140 w 143"/>
              <a:gd name="T71" fmla="*/ 45 h 124"/>
              <a:gd name="T72" fmla="*/ 140 w 143"/>
              <a:gd name="T73" fmla="*/ 42 h 124"/>
              <a:gd name="T74" fmla="*/ 138 w 143"/>
              <a:gd name="T75" fmla="*/ 39 h 124"/>
              <a:gd name="T76" fmla="*/ 138 w 143"/>
              <a:gd name="T77" fmla="*/ 39 h 124"/>
              <a:gd name="T78" fmla="*/ 138 w 143"/>
              <a:gd name="T79" fmla="*/ 36 h 124"/>
              <a:gd name="T80" fmla="*/ 138 w 143"/>
              <a:gd name="T81" fmla="*/ 33 h 124"/>
              <a:gd name="T82" fmla="*/ 138 w 143"/>
              <a:gd name="T83" fmla="*/ 30 h 124"/>
              <a:gd name="T84" fmla="*/ 135 w 143"/>
              <a:gd name="T85" fmla="*/ 30 h 124"/>
              <a:gd name="T86" fmla="*/ 135 w 143"/>
              <a:gd name="T87" fmla="*/ 27 h 124"/>
              <a:gd name="T88" fmla="*/ 135 w 143"/>
              <a:gd name="T89" fmla="*/ 24 h 124"/>
              <a:gd name="T90" fmla="*/ 135 w 143"/>
              <a:gd name="T91" fmla="*/ 21 h 124"/>
              <a:gd name="T92" fmla="*/ 132 w 143"/>
              <a:gd name="T93" fmla="*/ 21 h 124"/>
              <a:gd name="T94" fmla="*/ 132 w 143"/>
              <a:gd name="T95" fmla="*/ 18 h 124"/>
              <a:gd name="T96" fmla="*/ 132 w 143"/>
              <a:gd name="T97" fmla="*/ 15 h 124"/>
              <a:gd name="T98" fmla="*/ 132 w 143"/>
              <a:gd name="T99" fmla="*/ 15 h 124"/>
              <a:gd name="T100" fmla="*/ 129 w 143"/>
              <a:gd name="T101" fmla="*/ 12 h 124"/>
              <a:gd name="T102" fmla="*/ 129 w 143"/>
              <a:gd name="T103" fmla="*/ 9 h 124"/>
              <a:gd name="T104" fmla="*/ 129 w 143"/>
              <a:gd name="T105" fmla="*/ 9 h 124"/>
              <a:gd name="T106" fmla="*/ 129 w 143"/>
              <a:gd name="T107" fmla="*/ 6 h 124"/>
              <a:gd name="T108" fmla="*/ 129 w 143"/>
              <a:gd name="T109" fmla="*/ 6 h 124"/>
              <a:gd name="T110" fmla="*/ 126 w 143"/>
              <a:gd name="T111" fmla="*/ 3 h 124"/>
              <a:gd name="T112" fmla="*/ 126 w 143"/>
              <a:gd name="T113" fmla="*/ 3 h 124"/>
              <a:gd name="T114" fmla="*/ 126 w 143"/>
              <a:gd name="T115" fmla="*/ 0 h 124"/>
              <a:gd name="T116" fmla="*/ 126 w 143"/>
              <a:gd name="T117" fmla="*/ 0 h 124"/>
              <a:gd name="T118" fmla="*/ 96 w 143"/>
              <a:gd name="T119" fmla="*/ 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124">
                <a:moveTo>
                  <a:pt x="96" y="6"/>
                </a:moveTo>
                <a:lnTo>
                  <a:pt x="96" y="6"/>
                </a:lnTo>
                <a:lnTo>
                  <a:pt x="79" y="12"/>
                </a:lnTo>
                <a:lnTo>
                  <a:pt x="65" y="18"/>
                </a:lnTo>
                <a:lnTo>
                  <a:pt x="65" y="18"/>
                </a:lnTo>
                <a:lnTo>
                  <a:pt x="59" y="21"/>
                </a:lnTo>
                <a:lnTo>
                  <a:pt x="40" y="24"/>
                </a:lnTo>
                <a:lnTo>
                  <a:pt x="40" y="24"/>
                </a:lnTo>
                <a:lnTo>
                  <a:pt x="26" y="27"/>
                </a:lnTo>
                <a:lnTo>
                  <a:pt x="6" y="30"/>
                </a:lnTo>
                <a:lnTo>
                  <a:pt x="6" y="30"/>
                </a:lnTo>
                <a:lnTo>
                  <a:pt x="0" y="30"/>
                </a:lnTo>
                <a:lnTo>
                  <a:pt x="0" y="42"/>
                </a:lnTo>
                <a:lnTo>
                  <a:pt x="0" y="42"/>
                </a:lnTo>
                <a:lnTo>
                  <a:pt x="9" y="82"/>
                </a:lnTo>
                <a:lnTo>
                  <a:pt x="9" y="82"/>
                </a:lnTo>
                <a:lnTo>
                  <a:pt x="17" y="115"/>
                </a:lnTo>
                <a:lnTo>
                  <a:pt x="17" y="115"/>
                </a:lnTo>
                <a:lnTo>
                  <a:pt x="17" y="118"/>
                </a:lnTo>
                <a:lnTo>
                  <a:pt x="17" y="118"/>
                </a:lnTo>
                <a:lnTo>
                  <a:pt x="17" y="118"/>
                </a:lnTo>
                <a:lnTo>
                  <a:pt x="17" y="118"/>
                </a:lnTo>
                <a:lnTo>
                  <a:pt x="17" y="118"/>
                </a:lnTo>
                <a:lnTo>
                  <a:pt x="17" y="118"/>
                </a:lnTo>
                <a:lnTo>
                  <a:pt x="17" y="118"/>
                </a:lnTo>
                <a:lnTo>
                  <a:pt x="17" y="118"/>
                </a:lnTo>
                <a:lnTo>
                  <a:pt x="20" y="121"/>
                </a:lnTo>
                <a:lnTo>
                  <a:pt x="20" y="121"/>
                </a:lnTo>
                <a:lnTo>
                  <a:pt x="20" y="121"/>
                </a:lnTo>
                <a:lnTo>
                  <a:pt x="20" y="121"/>
                </a:lnTo>
                <a:lnTo>
                  <a:pt x="20" y="124"/>
                </a:lnTo>
                <a:lnTo>
                  <a:pt x="20" y="124"/>
                </a:lnTo>
                <a:lnTo>
                  <a:pt x="20" y="124"/>
                </a:lnTo>
                <a:lnTo>
                  <a:pt x="20" y="124"/>
                </a:lnTo>
                <a:lnTo>
                  <a:pt x="20" y="124"/>
                </a:lnTo>
                <a:lnTo>
                  <a:pt x="20" y="124"/>
                </a:lnTo>
                <a:lnTo>
                  <a:pt x="34" y="115"/>
                </a:lnTo>
                <a:lnTo>
                  <a:pt x="34" y="115"/>
                </a:lnTo>
                <a:lnTo>
                  <a:pt x="45" y="112"/>
                </a:lnTo>
                <a:lnTo>
                  <a:pt x="45" y="112"/>
                </a:lnTo>
                <a:lnTo>
                  <a:pt x="54" y="112"/>
                </a:lnTo>
                <a:lnTo>
                  <a:pt x="62" y="106"/>
                </a:lnTo>
                <a:lnTo>
                  <a:pt x="62" y="106"/>
                </a:lnTo>
                <a:lnTo>
                  <a:pt x="76" y="97"/>
                </a:lnTo>
                <a:lnTo>
                  <a:pt x="76" y="97"/>
                </a:lnTo>
                <a:lnTo>
                  <a:pt x="90" y="88"/>
                </a:lnTo>
                <a:lnTo>
                  <a:pt x="90" y="88"/>
                </a:lnTo>
                <a:lnTo>
                  <a:pt x="96" y="82"/>
                </a:lnTo>
                <a:lnTo>
                  <a:pt x="96" y="82"/>
                </a:lnTo>
                <a:lnTo>
                  <a:pt x="110" y="76"/>
                </a:lnTo>
                <a:lnTo>
                  <a:pt x="129" y="70"/>
                </a:lnTo>
                <a:lnTo>
                  <a:pt x="129" y="70"/>
                </a:lnTo>
                <a:lnTo>
                  <a:pt x="143" y="64"/>
                </a:lnTo>
                <a:lnTo>
                  <a:pt x="143" y="64"/>
                </a:lnTo>
                <a:lnTo>
                  <a:pt x="143" y="64"/>
                </a:lnTo>
                <a:lnTo>
                  <a:pt x="143" y="64"/>
                </a:lnTo>
                <a:lnTo>
                  <a:pt x="143" y="64"/>
                </a:lnTo>
                <a:lnTo>
                  <a:pt x="143" y="64"/>
                </a:lnTo>
                <a:lnTo>
                  <a:pt x="140" y="61"/>
                </a:lnTo>
                <a:lnTo>
                  <a:pt x="140" y="61"/>
                </a:lnTo>
                <a:lnTo>
                  <a:pt x="140" y="58"/>
                </a:lnTo>
                <a:lnTo>
                  <a:pt x="140" y="58"/>
                </a:lnTo>
                <a:lnTo>
                  <a:pt x="140" y="55"/>
                </a:lnTo>
                <a:lnTo>
                  <a:pt x="140" y="55"/>
                </a:lnTo>
                <a:lnTo>
                  <a:pt x="140" y="55"/>
                </a:lnTo>
                <a:lnTo>
                  <a:pt x="140" y="55"/>
                </a:lnTo>
                <a:lnTo>
                  <a:pt x="140" y="52"/>
                </a:lnTo>
                <a:lnTo>
                  <a:pt x="140" y="52"/>
                </a:lnTo>
                <a:lnTo>
                  <a:pt x="140" y="49"/>
                </a:lnTo>
                <a:lnTo>
                  <a:pt x="140" y="49"/>
                </a:lnTo>
                <a:lnTo>
                  <a:pt x="140" y="45"/>
                </a:lnTo>
                <a:lnTo>
                  <a:pt x="140" y="45"/>
                </a:lnTo>
                <a:lnTo>
                  <a:pt x="140" y="42"/>
                </a:lnTo>
                <a:lnTo>
                  <a:pt x="140" y="42"/>
                </a:lnTo>
                <a:lnTo>
                  <a:pt x="138" y="39"/>
                </a:lnTo>
                <a:lnTo>
                  <a:pt x="138" y="39"/>
                </a:lnTo>
                <a:lnTo>
                  <a:pt x="138" y="39"/>
                </a:lnTo>
                <a:lnTo>
                  <a:pt x="138" y="39"/>
                </a:lnTo>
                <a:lnTo>
                  <a:pt x="138" y="36"/>
                </a:lnTo>
                <a:lnTo>
                  <a:pt x="138" y="36"/>
                </a:lnTo>
                <a:lnTo>
                  <a:pt x="138" y="33"/>
                </a:lnTo>
                <a:lnTo>
                  <a:pt x="138" y="33"/>
                </a:lnTo>
                <a:lnTo>
                  <a:pt x="138" y="30"/>
                </a:lnTo>
                <a:lnTo>
                  <a:pt x="138" y="30"/>
                </a:lnTo>
                <a:lnTo>
                  <a:pt x="135" y="30"/>
                </a:lnTo>
                <a:lnTo>
                  <a:pt x="135" y="30"/>
                </a:lnTo>
                <a:lnTo>
                  <a:pt x="135" y="27"/>
                </a:lnTo>
                <a:lnTo>
                  <a:pt x="135" y="27"/>
                </a:lnTo>
                <a:lnTo>
                  <a:pt x="135" y="24"/>
                </a:lnTo>
                <a:lnTo>
                  <a:pt x="135" y="24"/>
                </a:lnTo>
                <a:lnTo>
                  <a:pt x="135" y="21"/>
                </a:lnTo>
                <a:lnTo>
                  <a:pt x="135" y="21"/>
                </a:lnTo>
                <a:lnTo>
                  <a:pt x="132" y="21"/>
                </a:lnTo>
                <a:lnTo>
                  <a:pt x="132" y="21"/>
                </a:lnTo>
                <a:lnTo>
                  <a:pt x="132" y="18"/>
                </a:lnTo>
                <a:lnTo>
                  <a:pt x="132" y="18"/>
                </a:lnTo>
                <a:lnTo>
                  <a:pt x="132" y="15"/>
                </a:lnTo>
                <a:lnTo>
                  <a:pt x="132" y="15"/>
                </a:lnTo>
                <a:lnTo>
                  <a:pt x="132" y="15"/>
                </a:lnTo>
                <a:lnTo>
                  <a:pt x="132" y="15"/>
                </a:lnTo>
                <a:lnTo>
                  <a:pt x="129" y="12"/>
                </a:lnTo>
                <a:lnTo>
                  <a:pt x="129" y="12"/>
                </a:lnTo>
                <a:lnTo>
                  <a:pt x="129" y="9"/>
                </a:lnTo>
                <a:lnTo>
                  <a:pt x="129" y="9"/>
                </a:lnTo>
                <a:lnTo>
                  <a:pt x="129" y="9"/>
                </a:lnTo>
                <a:lnTo>
                  <a:pt x="129" y="9"/>
                </a:lnTo>
                <a:lnTo>
                  <a:pt x="129" y="6"/>
                </a:lnTo>
                <a:lnTo>
                  <a:pt x="129" y="6"/>
                </a:lnTo>
                <a:lnTo>
                  <a:pt x="129" y="6"/>
                </a:lnTo>
                <a:lnTo>
                  <a:pt x="129" y="6"/>
                </a:lnTo>
                <a:lnTo>
                  <a:pt x="126" y="3"/>
                </a:lnTo>
                <a:lnTo>
                  <a:pt x="126" y="3"/>
                </a:lnTo>
                <a:lnTo>
                  <a:pt x="126" y="3"/>
                </a:lnTo>
                <a:lnTo>
                  <a:pt x="126" y="3"/>
                </a:lnTo>
                <a:lnTo>
                  <a:pt x="126" y="0"/>
                </a:lnTo>
                <a:lnTo>
                  <a:pt x="126" y="0"/>
                </a:lnTo>
                <a:lnTo>
                  <a:pt x="126" y="0"/>
                </a:lnTo>
                <a:lnTo>
                  <a:pt x="126" y="0"/>
                </a:lnTo>
                <a:lnTo>
                  <a:pt x="110" y="3"/>
                </a:lnTo>
                <a:lnTo>
                  <a:pt x="96" y="6"/>
                </a:lnTo>
                <a:lnTo>
                  <a:pt x="96" y="6"/>
                </a:lnTo>
                <a:close/>
              </a:path>
            </a:pathLst>
          </a:custGeom>
          <a:solidFill>
            <a:srgbClr val="015873">
              <a:alpha val="25098"/>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61" name="Freeform 169">
            <a:extLst>
              <a:ext uri="{FF2B5EF4-FFF2-40B4-BE49-F238E27FC236}">
                <a16:creationId xmlns:a16="http://schemas.microsoft.com/office/drawing/2014/main" id="{C0483C0D-2687-677E-063B-34DBB1C421C7}"/>
              </a:ext>
            </a:extLst>
          </p:cNvPr>
          <p:cNvSpPr>
            <a:spLocks/>
          </p:cNvSpPr>
          <p:nvPr/>
        </p:nvSpPr>
        <p:spPr bwMode="auto">
          <a:xfrm>
            <a:off x="5182677" y="3703054"/>
            <a:ext cx="896655" cy="373424"/>
          </a:xfrm>
          <a:custGeom>
            <a:avLst/>
            <a:gdLst>
              <a:gd name="T0" fmla="*/ 184 w 699"/>
              <a:gd name="T1" fmla="*/ 131 h 307"/>
              <a:gd name="T2" fmla="*/ 145 w 699"/>
              <a:gd name="T3" fmla="*/ 161 h 307"/>
              <a:gd name="T4" fmla="*/ 103 w 699"/>
              <a:gd name="T5" fmla="*/ 198 h 307"/>
              <a:gd name="T6" fmla="*/ 70 w 699"/>
              <a:gd name="T7" fmla="*/ 222 h 307"/>
              <a:gd name="T8" fmla="*/ 36 w 699"/>
              <a:gd name="T9" fmla="*/ 240 h 307"/>
              <a:gd name="T10" fmla="*/ 0 w 699"/>
              <a:gd name="T11" fmla="*/ 274 h 307"/>
              <a:gd name="T12" fmla="*/ 140 w 699"/>
              <a:gd name="T13" fmla="*/ 240 h 307"/>
              <a:gd name="T14" fmla="*/ 142 w 699"/>
              <a:gd name="T15" fmla="*/ 240 h 307"/>
              <a:gd name="T16" fmla="*/ 145 w 699"/>
              <a:gd name="T17" fmla="*/ 237 h 307"/>
              <a:gd name="T18" fmla="*/ 145 w 699"/>
              <a:gd name="T19" fmla="*/ 237 h 307"/>
              <a:gd name="T20" fmla="*/ 148 w 699"/>
              <a:gd name="T21" fmla="*/ 234 h 307"/>
              <a:gd name="T22" fmla="*/ 274 w 699"/>
              <a:gd name="T23" fmla="*/ 222 h 307"/>
              <a:gd name="T24" fmla="*/ 316 w 699"/>
              <a:gd name="T25" fmla="*/ 234 h 307"/>
              <a:gd name="T26" fmla="*/ 366 w 699"/>
              <a:gd name="T27" fmla="*/ 231 h 307"/>
              <a:gd name="T28" fmla="*/ 414 w 699"/>
              <a:gd name="T29" fmla="*/ 228 h 307"/>
              <a:gd name="T30" fmla="*/ 414 w 699"/>
              <a:gd name="T31" fmla="*/ 231 h 307"/>
              <a:gd name="T32" fmla="*/ 417 w 699"/>
              <a:gd name="T33" fmla="*/ 231 h 307"/>
              <a:gd name="T34" fmla="*/ 520 w 699"/>
              <a:gd name="T35" fmla="*/ 307 h 307"/>
              <a:gd name="T36" fmla="*/ 554 w 699"/>
              <a:gd name="T37" fmla="*/ 301 h 307"/>
              <a:gd name="T38" fmla="*/ 554 w 699"/>
              <a:gd name="T39" fmla="*/ 286 h 307"/>
              <a:gd name="T40" fmla="*/ 593 w 699"/>
              <a:gd name="T41" fmla="*/ 228 h 307"/>
              <a:gd name="T42" fmla="*/ 638 w 699"/>
              <a:gd name="T43" fmla="*/ 207 h 307"/>
              <a:gd name="T44" fmla="*/ 649 w 699"/>
              <a:gd name="T45" fmla="*/ 183 h 307"/>
              <a:gd name="T46" fmla="*/ 632 w 699"/>
              <a:gd name="T47" fmla="*/ 180 h 307"/>
              <a:gd name="T48" fmla="*/ 635 w 699"/>
              <a:gd name="T49" fmla="*/ 152 h 307"/>
              <a:gd name="T50" fmla="*/ 638 w 699"/>
              <a:gd name="T51" fmla="*/ 140 h 307"/>
              <a:gd name="T52" fmla="*/ 624 w 699"/>
              <a:gd name="T53" fmla="*/ 122 h 307"/>
              <a:gd name="T54" fmla="*/ 655 w 699"/>
              <a:gd name="T55" fmla="*/ 119 h 307"/>
              <a:gd name="T56" fmla="*/ 683 w 699"/>
              <a:gd name="T57" fmla="*/ 122 h 307"/>
              <a:gd name="T58" fmla="*/ 680 w 699"/>
              <a:gd name="T59" fmla="*/ 101 h 307"/>
              <a:gd name="T60" fmla="*/ 699 w 699"/>
              <a:gd name="T61" fmla="*/ 79 h 307"/>
              <a:gd name="T62" fmla="*/ 691 w 699"/>
              <a:gd name="T63" fmla="*/ 73 h 307"/>
              <a:gd name="T64" fmla="*/ 680 w 699"/>
              <a:gd name="T65" fmla="*/ 79 h 307"/>
              <a:gd name="T66" fmla="*/ 669 w 699"/>
              <a:gd name="T67" fmla="*/ 58 h 307"/>
              <a:gd name="T68" fmla="*/ 652 w 699"/>
              <a:gd name="T69" fmla="*/ 73 h 307"/>
              <a:gd name="T70" fmla="*/ 632 w 699"/>
              <a:gd name="T71" fmla="*/ 64 h 307"/>
              <a:gd name="T72" fmla="*/ 643 w 699"/>
              <a:gd name="T73" fmla="*/ 43 h 307"/>
              <a:gd name="T74" fmla="*/ 677 w 699"/>
              <a:gd name="T75" fmla="*/ 0 h 307"/>
              <a:gd name="T76" fmla="*/ 666 w 699"/>
              <a:gd name="T77" fmla="*/ 4 h 307"/>
              <a:gd name="T78" fmla="*/ 649 w 699"/>
              <a:gd name="T79" fmla="*/ 7 h 307"/>
              <a:gd name="T80" fmla="*/ 635 w 699"/>
              <a:gd name="T81" fmla="*/ 10 h 307"/>
              <a:gd name="T82" fmla="*/ 615 w 699"/>
              <a:gd name="T83" fmla="*/ 13 h 307"/>
              <a:gd name="T84" fmla="*/ 601 w 699"/>
              <a:gd name="T85" fmla="*/ 16 h 307"/>
              <a:gd name="T86" fmla="*/ 579 w 699"/>
              <a:gd name="T87" fmla="*/ 19 h 307"/>
              <a:gd name="T88" fmla="*/ 565 w 699"/>
              <a:gd name="T89" fmla="*/ 22 h 307"/>
              <a:gd name="T90" fmla="*/ 540 w 699"/>
              <a:gd name="T91" fmla="*/ 25 h 307"/>
              <a:gd name="T92" fmla="*/ 523 w 699"/>
              <a:gd name="T93" fmla="*/ 28 h 307"/>
              <a:gd name="T94" fmla="*/ 498 w 699"/>
              <a:gd name="T95" fmla="*/ 31 h 307"/>
              <a:gd name="T96" fmla="*/ 481 w 699"/>
              <a:gd name="T97" fmla="*/ 34 h 307"/>
              <a:gd name="T98" fmla="*/ 456 w 699"/>
              <a:gd name="T99" fmla="*/ 37 h 307"/>
              <a:gd name="T100" fmla="*/ 436 w 699"/>
              <a:gd name="T101" fmla="*/ 40 h 307"/>
              <a:gd name="T102" fmla="*/ 408 w 699"/>
              <a:gd name="T103" fmla="*/ 43 h 307"/>
              <a:gd name="T104" fmla="*/ 389 w 699"/>
              <a:gd name="T105" fmla="*/ 46 h 307"/>
              <a:gd name="T106" fmla="*/ 361 w 699"/>
              <a:gd name="T107" fmla="*/ 49 h 307"/>
              <a:gd name="T108" fmla="*/ 341 w 699"/>
              <a:gd name="T109" fmla="*/ 52 h 307"/>
              <a:gd name="T110" fmla="*/ 313 w 699"/>
              <a:gd name="T111" fmla="*/ 55 h 307"/>
              <a:gd name="T112" fmla="*/ 294 w 699"/>
              <a:gd name="T113" fmla="*/ 58 h 307"/>
              <a:gd name="T114" fmla="*/ 266 w 699"/>
              <a:gd name="T115" fmla="*/ 61 h 307"/>
              <a:gd name="T116" fmla="*/ 243 w 699"/>
              <a:gd name="T117" fmla="*/ 64 h 307"/>
              <a:gd name="T118" fmla="*/ 226 w 699"/>
              <a:gd name="T119" fmla="*/ 6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99" h="307">
                <a:moveTo>
                  <a:pt x="221" y="76"/>
                </a:moveTo>
                <a:lnTo>
                  <a:pt x="221" y="76"/>
                </a:lnTo>
                <a:lnTo>
                  <a:pt x="212" y="98"/>
                </a:lnTo>
                <a:lnTo>
                  <a:pt x="201" y="113"/>
                </a:lnTo>
                <a:lnTo>
                  <a:pt x="184" y="131"/>
                </a:lnTo>
                <a:lnTo>
                  <a:pt x="184" y="131"/>
                </a:lnTo>
                <a:lnTo>
                  <a:pt x="179" y="137"/>
                </a:lnTo>
                <a:lnTo>
                  <a:pt x="179" y="137"/>
                </a:lnTo>
                <a:lnTo>
                  <a:pt x="170" y="146"/>
                </a:lnTo>
                <a:lnTo>
                  <a:pt x="162" y="155"/>
                </a:lnTo>
                <a:lnTo>
                  <a:pt x="162" y="155"/>
                </a:lnTo>
                <a:lnTo>
                  <a:pt x="145" y="161"/>
                </a:lnTo>
                <a:lnTo>
                  <a:pt x="131" y="174"/>
                </a:lnTo>
                <a:lnTo>
                  <a:pt x="131" y="174"/>
                </a:lnTo>
                <a:lnTo>
                  <a:pt x="114" y="189"/>
                </a:lnTo>
                <a:lnTo>
                  <a:pt x="114" y="189"/>
                </a:lnTo>
                <a:lnTo>
                  <a:pt x="103" y="198"/>
                </a:lnTo>
                <a:lnTo>
                  <a:pt x="103" y="198"/>
                </a:lnTo>
                <a:lnTo>
                  <a:pt x="89" y="210"/>
                </a:lnTo>
                <a:lnTo>
                  <a:pt x="89" y="210"/>
                </a:lnTo>
                <a:lnTo>
                  <a:pt x="81" y="216"/>
                </a:lnTo>
                <a:lnTo>
                  <a:pt x="81" y="216"/>
                </a:lnTo>
                <a:lnTo>
                  <a:pt x="75" y="219"/>
                </a:lnTo>
                <a:lnTo>
                  <a:pt x="70" y="222"/>
                </a:lnTo>
                <a:lnTo>
                  <a:pt x="70" y="222"/>
                </a:lnTo>
                <a:lnTo>
                  <a:pt x="64" y="225"/>
                </a:lnTo>
                <a:lnTo>
                  <a:pt x="58" y="228"/>
                </a:lnTo>
                <a:lnTo>
                  <a:pt x="58" y="228"/>
                </a:lnTo>
                <a:lnTo>
                  <a:pt x="47" y="234"/>
                </a:lnTo>
                <a:lnTo>
                  <a:pt x="36" y="240"/>
                </a:lnTo>
                <a:lnTo>
                  <a:pt x="36" y="240"/>
                </a:lnTo>
                <a:lnTo>
                  <a:pt x="25" y="247"/>
                </a:lnTo>
                <a:lnTo>
                  <a:pt x="25" y="247"/>
                </a:lnTo>
                <a:lnTo>
                  <a:pt x="17" y="253"/>
                </a:lnTo>
                <a:lnTo>
                  <a:pt x="8" y="256"/>
                </a:lnTo>
                <a:lnTo>
                  <a:pt x="0" y="274"/>
                </a:lnTo>
                <a:lnTo>
                  <a:pt x="0" y="274"/>
                </a:lnTo>
                <a:lnTo>
                  <a:pt x="61" y="268"/>
                </a:lnTo>
                <a:lnTo>
                  <a:pt x="112" y="259"/>
                </a:lnTo>
                <a:lnTo>
                  <a:pt x="112" y="259"/>
                </a:lnTo>
                <a:lnTo>
                  <a:pt x="140" y="240"/>
                </a:lnTo>
                <a:lnTo>
                  <a:pt x="140" y="240"/>
                </a:lnTo>
                <a:lnTo>
                  <a:pt x="140" y="240"/>
                </a:lnTo>
                <a:lnTo>
                  <a:pt x="140" y="240"/>
                </a:lnTo>
                <a:lnTo>
                  <a:pt x="142" y="240"/>
                </a:lnTo>
                <a:lnTo>
                  <a:pt x="142" y="240"/>
                </a:lnTo>
                <a:lnTo>
                  <a:pt x="142" y="240"/>
                </a:lnTo>
                <a:lnTo>
                  <a:pt x="142" y="240"/>
                </a:lnTo>
                <a:lnTo>
                  <a:pt x="142" y="240"/>
                </a:lnTo>
                <a:lnTo>
                  <a:pt x="142" y="240"/>
                </a:lnTo>
                <a:lnTo>
                  <a:pt x="145" y="237"/>
                </a:lnTo>
                <a:lnTo>
                  <a:pt x="145" y="237"/>
                </a:lnTo>
                <a:lnTo>
                  <a:pt x="145" y="237"/>
                </a:lnTo>
                <a:lnTo>
                  <a:pt x="145" y="237"/>
                </a:lnTo>
                <a:lnTo>
                  <a:pt x="145" y="237"/>
                </a:lnTo>
                <a:lnTo>
                  <a:pt x="145" y="237"/>
                </a:lnTo>
                <a:lnTo>
                  <a:pt x="145" y="237"/>
                </a:lnTo>
                <a:lnTo>
                  <a:pt x="145" y="237"/>
                </a:lnTo>
                <a:lnTo>
                  <a:pt x="145" y="237"/>
                </a:lnTo>
                <a:lnTo>
                  <a:pt x="145" y="237"/>
                </a:lnTo>
                <a:lnTo>
                  <a:pt x="148" y="237"/>
                </a:lnTo>
                <a:lnTo>
                  <a:pt x="148" y="237"/>
                </a:lnTo>
                <a:lnTo>
                  <a:pt x="148" y="237"/>
                </a:lnTo>
                <a:lnTo>
                  <a:pt x="148" y="237"/>
                </a:lnTo>
                <a:lnTo>
                  <a:pt x="148" y="234"/>
                </a:lnTo>
                <a:lnTo>
                  <a:pt x="148" y="234"/>
                </a:lnTo>
                <a:lnTo>
                  <a:pt x="156" y="228"/>
                </a:lnTo>
                <a:lnTo>
                  <a:pt x="165" y="222"/>
                </a:lnTo>
                <a:lnTo>
                  <a:pt x="173" y="222"/>
                </a:lnTo>
                <a:lnTo>
                  <a:pt x="274" y="222"/>
                </a:lnTo>
                <a:lnTo>
                  <a:pt x="274" y="222"/>
                </a:lnTo>
                <a:lnTo>
                  <a:pt x="274" y="222"/>
                </a:lnTo>
                <a:lnTo>
                  <a:pt x="274" y="222"/>
                </a:lnTo>
                <a:lnTo>
                  <a:pt x="294" y="225"/>
                </a:lnTo>
                <a:lnTo>
                  <a:pt x="302" y="228"/>
                </a:lnTo>
                <a:lnTo>
                  <a:pt x="308" y="231"/>
                </a:lnTo>
                <a:lnTo>
                  <a:pt x="308" y="231"/>
                </a:lnTo>
                <a:lnTo>
                  <a:pt x="316" y="234"/>
                </a:lnTo>
                <a:lnTo>
                  <a:pt x="327" y="240"/>
                </a:lnTo>
                <a:lnTo>
                  <a:pt x="327" y="240"/>
                </a:lnTo>
                <a:lnTo>
                  <a:pt x="341" y="234"/>
                </a:lnTo>
                <a:lnTo>
                  <a:pt x="361" y="231"/>
                </a:lnTo>
                <a:lnTo>
                  <a:pt x="361" y="231"/>
                </a:lnTo>
                <a:lnTo>
                  <a:pt x="366" y="231"/>
                </a:lnTo>
                <a:lnTo>
                  <a:pt x="366" y="231"/>
                </a:lnTo>
                <a:lnTo>
                  <a:pt x="369" y="231"/>
                </a:lnTo>
                <a:lnTo>
                  <a:pt x="369" y="231"/>
                </a:lnTo>
                <a:lnTo>
                  <a:pt x="414" y="228"/>
                </a:lnTo>
                <a:lnTo>
                  <a:pt x="414" y="228"/>
                </a:lnTo>
                <a:lnTo>
                  <a:pt x="414" y="228"/>
                </a:lnTo>
                <a:lnTo>
                  <a:pt x="414" y="228"/>
                </a:lnTo>
                <a:lnTo>
                  <a:pt x="414" y="231"/>
                </a:lnTo>
                <a:lnTo>
                  <a:pt x="414" y="231"/>
                </a:lnTo>
                <a:lnTo>
                  <a:pt x="414" y="231"/>
                </a:lnTo>
                <a:lnTo>
                  <a:pt x="414" y="231"/>
                </a:lnTo>
                <a:lnTo>
                  <a:pt x="414" y="231"/>
                </a:lnTo>
                <a:lnTo>
                  <a:pt x="414" y="231"/>
                </a:lnTo>
                <a:lnTo>
                  <a:pt x="417" y="231"/>
                </a:lnTo>
                <a:lnTo>
                  <a:pt x="417" y="231"/>
                </a:lnTo>
                <a:lnTo>
                  <a:pt x="417" y="231"/>
                </a:lnTo>
                <a:lnTo>
                  <a:pt x="417" y="231"/>
                </a:lnTo>
                <a:lnTo>
                  <a:pt x="417" y="231"/>
                </a:lnTo>
                <a:lnTo>
                  <a:pt x="417" y="231"/>
                </a:lnTo>
                <a:lnTo>
                  <a:pt x="417" y="231"/>
                </a:lnTo>
                <a:lnTo>
                  <a:pt x="503" y="307"/>
                </a:lnTo>
                <a:lnTo>
                  <a:pt x="503" y="307"/>
                </a:lnTo>
                <a:lnTo>
                  <a:pt x="512" y="307"/>
                </a:lnTo>
                <a:lnTo>
                  <a:pt x="520" y="307"/>
                </a:lnTo>
                <a:lnTo>
                  <a:pt x="520" y="307"/>
                </a:lnTo>
                <a:lnTo>
                  <a:pt x="543" y="304"/>
                </a:lnTo>
                <a:lnTo>
                  <a:pt x="543" y="304"/>
                </a:lnTo>
                <a:lnTo>
                  <a:pt x="554" y="304"/>
                </a:lnTo>
                <a:lnTo>
                  <a:pt x="554" y="304"/>
                </a:lnTo>
                <a:lnTo>
                  <a:pt x="554" y="301"/>
                </a:lnTo>
                <a:lnTo>
                  <a:pt x="554" y="301"/>
                </a:lnTo>
                <a:lnTo>
                  <a:pt x="551" y="295"/>
                </a:lnTo>
                <a:lnTo>
                  <a:pt x="554" y="289"/>
                </a:lnTo>
                <a:lnTo>
                  <a:pt x="554" y="289"/>
                </a:lnTo>
                <a:lnTo>
                  <a:pt x="554" y="286"/>
                </a:lnTo>
                <a:lnTo>
                  <a:pt x="554" y="286"/>
                </a:lnTo>
                <a:lnTo>
                  <a:pt x="557" y="277"/>
                </a:lnTo>
                <a:lnTo>
                  <a:pt x="557" y="277"/>
                </a:lnTo>
                <a:lnTo>
                  <a:pt x="565" y="253"/>
                </a:lnTo>
                <a:lnTo>
                  <a:pt x="565" y="253"/>
                </a:lnTo>
                <a:lnTo>
                  <a:pt x="576" y="240"/>
                </a:lnTo>
                <a:lnTo>
                  <a:pt x="593" y="228"/>
                </a:lnTo>
                <a:lnTo>
                  <a:pt x="615" y="216"/>
                </a:lnTo>
                <a:lnTo>
                  <a:pt x="635" y="210"/>
                </a:lnTo>
                <a:lnTo>
                  <a:pt x="635" y="210"/>
                </a:lnTo>
                <a:lnTo>
                  <a:pt x="641" y="210"/>
                </a:lnTo>
                <a:lnTo>
                  <a:pt x="641" y="210"/>
                </a:lnTo>
                <a:lnTo>
                  <a:pt x="638" y="207"/>
                </a:lnTo>
                <a:lnTo>
                  <a:pt x="641" y="201"/>
                </a:lnTo>
                <a:lnTo>
                  <a:pt x="641" y="201"/>
                </a:lnTo>
                <a:lnTo>
                  <a:pt x="643" y="198"/>
                </a:lnTo>
                <a:lnTo>
                  <a:pt x="643" y="198"/>
                </a:lnTo>
                <a:lnTo>
                  <a:pt x="649" y="189"/>
                </a:lnTo>
                <a:lnTo>
                  <a:pt x="649" y="183"/>
                </a:lnTo>
                <a:lnTo>
                  <a:pt x="649" y="183"/>
                </a:lnTo>
                <a:lnTo>
                  <a:pt x="649" y="183"/>
                </a:lnTo>
                <a:lnTo>
                  <a:pt x="649" y="183"/>
                </a:lnTo>
                <a:lnTo>
                  <a:pt x="643" y="183"/>
                </a:lnTo>
                <a:lnTo>
                  <a:pt x="632" y="180"/>
                </a:lnTo>
                <a:lnTo>
                  <a:pt x="632" y="180"/>
                </a:lnTo>
                <a:lnTo>
                  <a:pt x="624" y="177"/>
                </a:lnTo>
                <a:lnTo>
                  <a:pt x="624" y="171"/>
                </a:lnTo>
                <a:lnTo>
                  <a:pt x="624" y="171"/>
                </a:lnTo>
                <a:lnTo>
                  <a:pt x="624" y="165"/>
                </a:lnTo>
                <a:lnTo>
                  <a:pt x="627" y="158"/>
                </a:lnTo>
                <a:lnTo>
                  <a:pt x="635" y="152"/>
                </a:lnTo>
                <a:lnTo>
                  <a:pt x="635" y="152"/>
                </a:lnTo>
                <a:lnTo>
                  <a:pt x="635" y="152"/>
                </a:lnTo>
                <a:lnTo>
                  <a:pt x="635" y="152"/>
                </a:lnTo>
                <a:lnTo>
                  <a:pt x="643" y="140"/>
                </a:lnTo>
                <a:lnTo>
                  <a:pt x="643" y="140"/>
                </a:lnTo>
                <a:lnTo>
                  <a:pt x="638" y="140"/>
                </a:lnTo>
                <a:lnTo>
                  <a:pt x="638" y="140"/>
                </a:lnTo>
                <a:lnTo>
                  <a:pt x="627" y="134"/>
                </a:lnTo>
                <a:lnTo>
                  <a:pt x="624" y="131"/>
                </a:lnTo>
                <a:lnTo>
                  <a:pt x="624" y="128"/>
                </a:lnTo>
                <a:lnTo>
                  <a:pt x="624" y="128"/>
                </a:lnTo>
                <a:lnTo>
                  <a:pt x="624" y="122"/>
                </a:lnTo>
                <a:lnTo>
                  <a:pt x="627" y="122"/>
                </a:lnTo>
                <a:lnTo>
                  <a:pt x="627" y="122"/>
                </a:lnTo>
                <a:lnTo>
                  <a:pt x="635" y="119"/>
                </a:lnTo>
                <a:lnTo>
                  <a:pt x="649" y="119"/>
                </a:lnTo>
                <a:lnTo>
                  <a:pt x="649" y="119"/>
                </a:lnTo>
                <a:lnTo>
                  <a:pt x="655" y="119"/>
                </a:lnTo>
                <a:lnTo>
                  <a:pt x="655" y="119"/>
                </a:lnTo>
                <a:lnTo>
                  <a:pt x="663" y="122"/>
                </a:lnTo>
                <a:lnTo>
                  <a:pt x="663" y="122"/>
                </a:lnTo>
                <a:lnTo>
                  <a:pt x="671" y="122"/>
                </a:lnTo>
                <a:lnTo>
                  <a:pt x="683" y="122"/>
                </a:lnTo>
                <a:lnTo>
                  <a:pt x="683" y="122"/>
                </a:lnTo>
                <a:lnTo>
                  <a:pt x="685" y="122"/>
                </a:lnTo>
                <a:lnTo>
                  <a:pt x="685" y="122"/>
                </a:lnTo>
                <a:lnTo>
                  <a:pt x="683" y="116"/>
                </a:lnTo>
                <a:lnTo>
                  <a:pt x="683" y="116"/>
                </a:lnTo>
                <a:lnTo>
                  <a:pt x="680" y="110"/>
                </a:lnTo>
                <a:lnTo>
                  <a:pt x="680" y="101"/>
                </a:lnTo>
                <a:lnTo>
                  <a:pt x="680" y="101"/>
                </a:lnTo>
                <a:lnTo>
                  <a:pt x="680" y="98"/>
                </a:lnTo>
                <a:lnTo>
                  <a:pt x="683" y="92"/>
                </a:lnTo>
                <a:lnTo>
                  <a:pt x="691" y="86"/>
                </a:lnTo>
                <a:lnTo>
                  <a:pt x="691" y="86"/>
                </a:lnTo>
                <a:lnTo>
                  <a:pt x="699" y="79"/>
                </a:lnTo>
                <a:lnTo>
                  <a:pt x="699" y="79"/>
                </a:lnTo>
                <a:lnTo>
                  <a:pt x="699" y="73"/>
                </a:lnTo>
                <a:lnTo>
                  <a:pt x="699" y="73"/>
                </a:lnTo>
                <a:lnTo>
                  <a:pt x="697" y="64"/>
                </a:lnTo>
                <a:lnTo>
                  <a:pt x="697" y="64"/>
                </a:lnTo>
                <a:lnTo>
                  <a:pt x="691" y="73"/>
                </a:lnTo>
                <a:lnTo>
                  <a:pt x="691" y="73"/>
                </a:lnTo>
                <a:lnTo>
                  <a:pt x="688" y="76"/>
                </a:lnTo>
                <a:lnTo>
                  <a:pt x="685" y="79"/>
                </a:lnTo>
                <a:lnTo>
                  <a:pt x="685" y="79"/>
                </a:lnTo>
                <a:lnTo>
                  <a:pt x="680" y="79"/>
                </a:lnTo>
                <a:lnTo>
                  <a:pt x="680" y="79"/>
                </a:lnTo>
                <a:lnTo>
                  <a:pt x="677" y="76"/>
                </a:lnTo>
                <a:lnTo>
                  <a:pt x="674" y="73"/>
                </a:lnTo>
                <a:lnTo>
                  <a:pt x="671" y="61"/>
                </a:lnTo>
                <a:lnTo>
                  <a:pt x="669" y="61"/>
                </a:lnTo>
                <a:lnTo>
                  <a:pt x="669" y="61"/>
                </a:lnTo>
                <a:lnTo>
                  <a:pt x="669" y="58"/>
                </a:lnTo>
                <a:lnTo>
                  <a:pt x="666" y="58"/>
                </a:lnTo>
                <a:lnTo>
                  <a:pt x="666" y="58"/>
                </a:lnTo>
                <a:lnTo>
                  <a:pt x="660" y="61"/>
                </a:lnTo>
                <a:lnTo>
                  <a:pt x="660" y="61"/>
                </a:lnTo>
                <a:lnTo>
                  <a:pt x="655" y="70"/>
                </a:lnTo>
                <a:lnTo>
                  <a:pt x="652" y="73"/>
                </a:lnTo>
                <a:lnTo>
                  <a:pt x="646" y="73"/>
                </a:lnTo>
                <a:lnTo>
                  <a:pt x="646" y="73"/>
                </a:lnTo>
                <a:lnTo>
                  <a:pt x="638" y="73"/>
                </a:lnTo>
                <a:lnTo>
                  <a:pt x="635" y="70"/>
                </a:lnTo>
                <a:lnTo>
                  <a:pt x="635" y="70"/>
                </a:lnTo>
                <a:lnTo>
                  <a:pt x="632" y="64"/>
                </a:lnTo>
                <a:lnTo>
                  <a:pt x="632" y="61"/>
                </a:lnTo>
                <a:lnTo>
                  <a:pt x="635" y="55"/>
                </a:lnTo>
                <a:lnTo>
                  <a:pt x="635" y="55"/>
                </a:lnTo>
                <a:lnTo>
                  <a:pt x="641" y="46"/>
                </a:lnTo>
                <a:lnTo>
                  <a:pt x="641" y="46"/>
                </a:lnTo>
                <a:lnTo>
                  <a:pt x="643" y="43"/>
                </a:lnTo>
                <a:lnTo>
                  <a:pt x="643" y="43"/>
                </a:lnTo>
                <a:lnTo>
                  <a:pt x="646" y="34"/>
                </a:lnTo>
                <a:lnTo>
                  <a:pt x="652" y="25"/>
                </a:lnTo>
                <a:lnTo>
                  <a:pt x="674" y="0"/>
                </a:lnTo>
                <a:lnTo>
                  <a:pt x="674" y="0"/>
                </a:lnTo>
                <a:lnTo>
                  <a:pt x="677" y="0"/>
                </a:lnTo>
                <a:lnTo>
                  <a:pt x="677" y="0"/>
                </a:lnTo>
                <a:lnTo>
                  <a:pt x="674" y="0"/>
                </a:lnTo>
                <a:lnTo>
                  <a:pt x="674" y="0"/>
                </a:lnTo>
                <a:lnTo>
                  <a:pt x="669" y="4"/>
                </a:lnTo>
                <a:lnTo>
                  <a:pt x="669" y="4"/>
                </a:lnTo>
                <a:lnTo>
                  <a:pt x="666" y="4"/>
                </a:lnTo>
                <a:lnTo>
                  <a:pt x="666" y="4"/>
                </a:lnTo>
                <a:lnTo>
                  <a:pt x="657" y="4"/>
                </a:lnTo>
                <a:lnTo>
                  <a:pt x="657" y="4"/>
                </a:lnTo>
                <a:lnTo>
                  <a:pt x="657" y="4"/>
                </a:lnTo>
                <a:lnTo>
                  <a:pt x="657" y="4"/>
                </a:lnTo>
                <a:lnTo>
                  <a:pt x="649" y="7"/>
                </a:lnTo>
                <a:lnTo>
                  <a:pt x="649" y="7"/>
                </a:lnTo>
                <a:lnTo>
                  <a:pt x="646" y="7"/>
                </a:lnTo>
                <a:lnTo>
                  <a:pt x="646" y="7"/>
                </a:lnTo>
                <a:lnTo>
                  <a:pt x="638" y="10"/>
                </a:lnTo>
                <a:lnTo>
                  <a:pt x="638" y="10"/>
                </a:lnTo>
                <a:lnTo>
                  <a:pt x="635" y="10"/>
                </a:lnTo>
                <a:lnTo>
                  <a:pt x="635" y="10"/>
                </a:lnTo>
                <a:lnTo>
                  <a:pt x="627" y="10"/>
                </a:lnTo>
                <a:lnTo>
                  <a:pt x="627" y="10"/>
                </a:lnTo>
                <a:lnTo>
                  <a:pt x="624" y="10"/>
                </a:lnTo>
                <a:lnTo>
                  <a:pt x="624" y="10"/>
                </a:lnTo>
                <a:lnTo>
                  <a:pt x="615" y="13"/>
                </a:lnTo>
                <a:lnTo>
                  <a:pt x="615" y="13"/>
                </a:lnTo>
                <a:lnTo>
                  <a:pt x="613" y="13"/>
                </a:lnTo>
                <a:lnTo>
                  <a:pt x="613" y="13"/>
                </a:lnTo>
                <a:lnTo>
                  <a:pt x="604" y="16"/>
                </a:lnTo>
                <a:lnTo>
                  <a:pt x="604" y="16"/>
                </a:lnTo>
                <a:lnTo>
                  <a:pt x="601" y="16"/>
                </a:lnTo>
                <a:lnTo>
                  <a:pt x="601" y="16"/>
                </a:lnTo>
                <a:lnTo>
                  <a:pt x="590" y="16"/>
                </a:lnTo>
                <a:lnTo>
                  <a:pt x="590" y="16"/>
                </a:lnTo>
                <a:lnTo>
                  <a:pt x="590" y="16"/>
                </a:lnTo>
                <a:lnTo>
                  <a:pt x="590" y="16"/>
                </a:lnTo>
                <a:lnTo>
                  <a:pt x="579" y="19"/>
                </a:lnTo>
                <a:lnTo>
                  <a:pt x="579" y="19"/>
                </a:lnTo>
                <a:lnTo>
                  <a:pt x="576" y="19"/>
                </a:lnTo>
                <a:lnTo>
                  <a:pt x="576" y="19"/>
                </a:lnTo>
                <a:lnTo>
                  <a:pt x="568" y="22"/>
                </a:lnTo>
                <a:lnTo>
                  <a:pt x="568" y="22"/>
                </a:lnTo>
                <a:lnTo>
                  <a:pt x="565" y="22"/>
                </a:lnTo>
                <a:lnTo>
                  <a:pt x="565" y="22"/>
                </a:lnTo>
                <a:lnTo>
                  <a:pt x="554" y="22"/>
                </a:lnTo>
                <a:lnTo>
                  <a:pt x="554" y="22"/>
                </a:lnTo>
                <a:lnTo>
                  <a:pt x="551" y="22"/>
                </a:lnTo>
                <a:lnTo>
                  <a:pt x="551" y="22"/>
                </a:lnTo>
                <a:lnTo>
                  <a:pt x="540" y="25"/>
                </a:lnTo>
                <a:lnTo>
                  <a:pt x="540" y="25"/>
                </a:lnTo>
                <a:lnTo>
                  <a:pt x="537" y="25"/>
                </a:lnTo>
                <a:lnTo>
                  <a:pt x="537" y="25"/>
                </a:lnTo>
                <a:lnTo>
                  <a:pt x="526" y="28"/>
                </a:lnTo>
                <a:lnTo>
                  <a:pt x="526" y="28"/>
                </a:lnTo>
                <a:lnTo>
                  <a:pt x="523" y="28"/>
                </a:lnTo>
                <a:lnTo>
                  <a:pt x="523" y="28"/>
                </a:lnTo>
                <a:lnTo>
                  <a:pt x="515" y="28"/>
                </a:lnTo>
                <a:lnTo>
                  <a:pt x="515" y="28"/>
                </a:lnTo>
                <a:lnTo>
                  <a:pt x="509" y="28"/>
                </a:lnTo>
                <a:lnTo>
                  <a:pt x="509" y="28"/>
                </a:lnTo>
                <a:lnTo>
                  <a:pt x="498" y="31"/>
                </a:lnTo>
                <a:lnTo>
                  <a:pt x="498" y="31"/>
                </a:lnTo>
                <a:lnTo>
                  <a:pt x="495" y="31"/>
                </a:lnTo>
                <a:lnTo>
                  <a:pt x="495" y="31"/>
                </a:lnTo>
                <a:lnTo>
                  <a:pt x="484" y="34"/>
                </a:lnTo>
                <a:lnTo>
                  <a:pt x="484" y="34"/>
                </a:lnTo>
                <a:lnTo>
                  <a:pt x="481" y="34"/>
                </a:lnTo>
                <a:lnTo>
                  <a:pt x="481" y="34"/>
                </a:lnTo>
                <a:lnTo>
                  <a:pt x="470" y="34"/>
                </a:lnTo>
                <a:lnTo>
                  <a:pt x="470" y="34"/>
                </a:lnTo>
                <a:lnTo>
                  <a:pt x="467" y="34"/>
                </a:lnTo>
                <a:lnTo>
                  <a:pt x="467" y="34"/>
                </a:lnTo>
                <a:lnTo>
                  <a:pt x="456" y="37"/>
                </a:lnTo>
                <a:lnTo>
                  <a:pt x="456" y="37"/>
                </a:lnTo>
                <a:lnTo>
                  <a:pt x="450" y="37"/>
                </a:lnTo>
                <a:lnTo>
                  <a:pt x="450" y="37"/>
                </a:lnTo>
                <a:lnTo>
                  <a:pt x="439" y="40"/>
                </a:lnTo>
                <a:lnTo>
                  <a:pt x="439" y="40"/>
                </a:lnTo>
                <a:lnTo>
                  <a:pt x="436" y="40"/>
                </a:lnTo>
                <a:lnTo>
                  <a:pt x="436" y="40"/>
                </a:lnTo>
                <a:lnTo>
                  <a:pt x="425" y="40"/>
                </a:lnTo>
                <a:lnTo>
                  <a:pt x="425" y="40"/>
                </a:lnTo>
                <a:lnTo>
                  <a:pt x="420" y="43"/>
                </a:lnTo>
                <a:lnTo>
                  <a:pt x="420" y="43"/>
                </a:lnTo>
                <a:lnTo>
                  <a:pt x="408" y="43"/>
                </a:lnTo>
                <a:lnTo>
                  <a:pt x="408" y="43"/>
                </a:lnTo>
                <a:lnTo>
                  <a:pt x="406" y="43"/>
                </a:lnTo>
                <a:lnTo>
                  <a:pt x="406" y="43"/>
                </a:lnTo>
                <a:lnTo>
                  <a:pt x="392" y="46"/>
                </a:lnTo>
                <a:lnTo>
                  <a:pt x="392" y="46"/>
                </a:lnTo>
                <a:lnTo>
                  <a:pt x="389" y="46"/>
                </a:lnTo>
                <a:lnTo>
                  <a:pt x="389" y="46"/>
                </a:lnTo>
                <a:lnTo>
                  <a:pt x="378" y="46"/>
                </a:lnTo>
                <a:lnTo>
                  <a:pt x="378" y="46"/>
                </a:lnTo>
                <a:lnTo>
                  <a:pt x="375" y="46"/>
                </a:lnTo>
                <a:lnTo>
                  <a:pt x="375" y="46"/>
                </a:lnTo>
                <a:lnTo>
                  <a:pt x="361" y="49"/>
                </a:lnTo>
                <a:lnTo>
                  <a:pt x="361" y="49"/>
                </a:lnTo>
                <a:lnTo>
                  <a:pt x="358" y="49"/>
                </a:lnTo>
                <a:lnTo>
                  <a:pt x="358" y="49"/>
                </a:lnTo>
                <a:lnTo>
                  <a:pt x="347" y="52"/>
                </a:lnTo>
                <a:lnTo>
                  <a:pt x="347" y="52"/>
                </a:lnTo>
                <a:lnTo>
                  <a:pt x="341" y="52"/>
                </a:lnTo>
                <a:lnTo>
                  <a:pt x="341" y="52"/>
                </a:lnTo>
                <a:lnTo>
                  <a:pt x="330" y="52"/>
                </a:lnTo>
                <a:lnTo>
                  <a:pt x="330" y="52"/>
                </a:lnTo>
                <a:lnTo>
                  <a:pt x="327" y="52"/>
                </a:lnTo>
                <a:lnTo>
                  <a:pt x="327" y="52"/>
                </a:lnTo>
                <a:lnTo>
                  <a:pt x="313" y="55"/>
                </a:lnTo>
                <a:lnTo>
                  <a:pt x="313" y="55"/>
                </a:lnTo>
                <a:lnTo>
                  <a:pt x="308" y="55"/>
                </a:lnTo>
                <a:lnTo>
                  <a:pt x="308" y="55"/>
                </a:lnTo>
                <a:lnTo>
                  <a:pt x="299" y="58"/>
                </a:lnTo>
                <a:lnTo>
                  <a:pt x="299" y="58"/>
                </a:lnTo>
                <a:lnTo>
                  <a:pt x="294" y="58"/>
                </a:lnTo>
                <a:lnTo>
                  <a:pt x="294" y="58"/>
                </a:lnTo>
                <a:lnTo>
                  <a:pt x="280" y="58"/>
                </a:lnTo>
                <a:lnTo>
                  <a:pt x="280" y="58"/>
                </a:lnTo>
                <a:lnTo>
                  <a:pt x="277" y="58"/>
                </a:lnTo>
                <a:lnTo>
                  <a:pt x="277" y="58"/>
                </a:lnTo>
                <a:lnTo>
                  <a:pt x="266" y="61"/>
                </a:lnTo>
                <a:lnTo>
                  <a:pt x="266" y="61"/>
                </a:lnTo>
                <a:lnTo>
                  <a:pt x="260" y="61"/>
                </a:lnTo>
                <a:lnTo>
                  <a:pt x="260" y="61"/>
                </a:lnTo>
                <a:lnTo>
                  <a:pt x="249" y="61"/>
                </a:lnTo>
                <a:lnTo>
                  <a:pt x="249" y="61"/>
                </a:lnTo>
                <a:lnTo>
                  <a:pt x="243" y="64"/>
                </a:lnTo>
                <a:lnTo>
                  <a:pt x="243" y="64"/>
                </a:lnTo>
                <a:lnTo>
                  <a:pt x="235" y="64"/>
                </a:lnTo>
                <a:lnTo>
                  <a:pt x="235" y="64"/>
                </a:lnTo>
                <a:lnTo>
                  <a:pt x="232" y="64"/>
                </a:lnTo>
                <a:lnTo>
                  <a:pt x="232" y="64"/>
                </a:lnTo>
                <a:lnTo>
                  <a:pt x="226" y="67"/>
                </a:lnTo>
                <a:lnTo>
                  <a:pt x="221" y="76"/>
                </a:lnTo>
                <a:lnTo>
                  <a:pt x="221" y="76"/>
                </a:lnTo>
                <a:close/>
              </a:path>
            </a:pathLst>
          </a:custGeom>
          <a:solidFill>
            <a:srgbClr val="015873">
              <a:alpha val="50196"/>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62" name="Freeform 170">
            <a:extLst>
              <a:ext uri="{FF2B5EF4-FFF2-40B4-BE49-F238E27FC236}">
                <a16:creationId xmlns:a16="http://schemas.microsoft.com/office/drawing/2014/main" id="{89783883-BA05-8209-9CFD-C6BA426926BB}"/>
              </a:ext>
            </a:extLst>
          </p:cNvPr>
          <p:cNvSpPr>
            <a:spLocks/>
          </p:cNvSpPr>
          <p:nvPr/>
        </p:nvSpPr>
        <p:spPr bwMode="auto">
          <a:xfrm>
            <a:off x="4895337" y="4583702"/>
            <a:ext cx="922311" cy="716439"/>
          </a:xfrm>
          <a:custGeom>
            <a:avLst/>
            <a:gdLst>
              <a:gd name="T0" fmla="*/ 129 w 719"/>
              <a:gd name="T1" fmla="*/ 18 h 589"/>
              <a:gd name="T2" fmla="*/ 101 w 719"/>
              <a:gd name="T3" fmla="*/ 18 h 589"/>
              <a:gd name="T4" fmla="*/ 92 w 719"/>
              <a:gd name="T5" fmla="*/ 21 h 589"/>
              <a:gd name="T6" fmla="*/ 22 w 719"/>
              <a:gd name="T7" fmla="*/ 21 h 589"/>
              <a:gd name="T8" fmla="*/ 5 w 719"/>
              <a:gd name="T9" fmla="*/ 39 h 589"/>
              <a:gd name="T10" fmla="*/ 3 w 719"/>
              <a:gd name="T11" fmla="*/ 60 h 589"/>
              <a:gd name="T12" fmla="*/ 3 w 719"/>
              <a:gd name="T13" fmla="*/ 79 h 589"/>
              <a:gd name="T14" fmla="*/ 0 w 719"/>
              <a:gd name="T15" fmla="*/ 91 h 589"/>
              <a:gd name="T16" fmla="*/ 22 w 719"/>
              <a:gd name="T17" fmla="*/ 85 h 589"/>
              <a:gd name="T18" fmla="*/ 47 w 719"/>
              <a:gd name="T19" fmla="*/ 82 h 589"/>
              <a:gd name="T20" fmla="*/ 81 w 719"/>
              <a:gd name="T21" fmla="*/ 75 h 589"/>
              <a:gd name="T22" fmla="*/ 145 w 719"/>
              <a:gd name="T23" fmla="*/ 85 h 589"/>
              <a:gd name="T24" fmla="*/ 182 w 719"/>
              <a:gd name="T25" fmla="*/ 112 h 589"/>
              <a:gd name="T26" fmla="*/ 201 w 719"/>
              <a:gd name="T27" fmla="*/ 139 h 589"/>
              <a:gd name="T28" fmla="*/ 243 w 719"/>
              <a:gd name="T29" fmla="*/ 127 h 589"/>
              <a:gd name="T30" fmla="*/ 277 w 719"/>
              <a:gd name="T31" fmla="*/ 118 h 589"/>
              <a:gd name="T32" fmla="*/ 291 w 719"/>
              <a:gd name="T33" fmla="*/ 115 h 589"/>
              <a:gd name="T34" fmla="*/ 288 w 719"/>
              <a:gd name="T35" fmla="*/ 97 h 589"/>
              <a:gd name="T36" fmla="*/ 308 w 719"/>
              <a:gd name="T37" fmla="*/ 91 h 589"/>
              <a:gd name="T38" fmla="*/ 341 w 719"/>
              <a:gd name="T39" fmla="*/ 103 h 589"/>
              <a:gd name="T40" fmla="*/ 380 w 719"/>
              <a:gd name="T41" fmla="*/ 130 h 589"/>
              <a:gd name="T42" fmla="*/ 400 w 719"/>
              <a:gd name="T43" fmla="*/ 164 h 589"/>
              <a:gd name="T44" fmla="*/ 420 w 719"/>
              <a:gd name="T45" fmla="*/ 173 h 589"/>
              <a:gd name="T46" fmla="*/ 439 w 719"/>
              <a:gd name="T47" fmla="*/ 182 h 589"/>
              <a:gd name="T48" fmla="*/ 448 w 719"/>
              <a:gd name="T49" fmla="*/ 209 h 589"/>
              <a:gd name="T50" fmla="*/ 459 w 719"/>
              <a:gd name="T51" fmla="*/ 237 h 589"/>
              <a:gd name="T52" fmla="*/ 459 w 719"/>
              <a:gd name="T53" fmla="*/ 264 h 589"/>
              <a:gd name="T54" fmla="*/ 450 w 719"/>
              <a:gd name="T55" fmla="*/ 294 h 589"/>
              <a:gd name="T56" fmla="*/ 459 w 719"/>
              <a:gd name="T57" fmla="*/ 306 h 589"/>
              <a:gd name="T58" fmla="*/ 467 w 719"/>
              <a:gd name="T59" fmla="*/ 297 h 589"/>
              <a:gd name="T60" fmla="*/ 490 w 719"/>
              <a:gd name="T61" fmla="*/ 337 h 589"/>
              <a:gd name="T62" fmla="*/ 484 w 719"/>
              <a:gd name="T63" fmla="*/ 367 h 589"/>
              <a:gd name="T64" fmla="*/ 492 w 719"/>
              <a:gd name="T65" fmla="*/ 382 h 589"/>
              <a:gd name="T66" fmla="*/ 515 w 719"/>
              <a:gd name="T67" fmla="*/ 422 h 589"/>
              <a:gd name="T68" fmla="*/ 532 w 719"/>
              <a:gd name="T69" fmla="*/ 416 h 589"/>
              <a:gd name="T70" fmla="*/ 543 w 719"/>
              <a:gd name="T71" fmla="*/ 428 h 589"/>
              <a:gd name="T72" fmla="*/ 543 w 719"/>
              <a:gd name="T73" fmla="*/ 449 h 589"/>
              <a:gd name="T74" fmla="*/ 557 w 719"/>
              <a:gd name="T75" fmla="*/ 464 h 589"/>
              <a:gd name="T76" fmla="*/ 571 w 719"/>
              <a:gd name="T77" fmla="*/ 498 h 589"/>
              <a:gd name="T78" fmla="*/ 607 w 719"/>
              <a:gd name="T79" fmla="*/ 516 h 589"/>
              <a:gd name="T80" fmla="*/ 627 w 719"/>
              <a:gd name="T81" fmla="*/ 543 h 589"/>
              <a:gd name="T82" fmla="*/ 638 w 719"/>
              <a:gd name="T83" fmla="*/ 565 h 589"/>
              <a:gd name="T84" fmla="*/ 649 w 719"/>
              <a:gd name="T85" fmla="*/ 580 h 589"/>
              <a:gd name="T86" fmla="*/ 655 w 719"/>
              <a:gd name="T87" fmla="*/ 589 h 589"/>
              <a:gd name="T88" fmla="*/ 688 w 719"/>
              <a:gd name="T89" fmla="*/ 583 h 589"/>
              <a:gd name="T90" fmla="*/ 705 w 719"/>
              <a:gd name="T91" fmla="*/ 568 h 589"/>
              <a:gd name="T92" fmla="*/ 705 w 719"/>
              <a:gd name="T93" fmla="*/ 537 h 589"/>
              <a:gd name="T94" fmla="*/ 716 w 719"/>
              <a:gd name="T95" fmla="*/ 501 h 589"/>
              <a:gd name="T96" fmla="*/ 719 w 719"/>
              <a:gd name="T97" fmla="*/ 480 h 589"/>
              <a:gd name="T98" fmla="*/ 711 w 719"/>
              <a:gd name="T99" fmla="*/ 398 h 589"/>
              <a:gd name="T100" fmla="*/ 699 w 719"/>
              <a:gd name="T101" fmla="*/ 376 h 589"/>
              <a:gd name="T102" fmla="*/ 655 w 719"/>
              <a:gd name="T103" fmla="*/ 285 h 589"/>
              <a:gd name="T104" fmla="*/ 649 w 719"/>
              <a:gd name="T105" fmla="*/ 270 h 589"/>
              <a:gd name="T106" fmla="*/ 641 w 719"/>
              <a:gd name="T107" fmla="*/ 264 h 589"/>
              <a:gd name="T108" fmla="*/ 618 w 719"/>
              <a:gd name="T109" fmla="*/ 221 h 589"/>
              <a:gd name="T110" fmla="*/ 624 w 719"/>
              <a:gd name="T111" fmla="*/ 209 h 589"/>
              <a:gd name="T112" fmla="*/ 571 w 719"/>
              <a:gd name="T113" fmla="*/ 115 h 589"/>
              <a:gd name="T114" fmla="*/ 529 w 719"/>
              <a:gd name="T115" fmla="*/ 0 h 589"/>
              <a:gd name="T116" fmla="*/ 498 w 719"/>
              <a:gd name="T117" fmla="*/ 9 h 589"/>
              <a:gd name="T118" fmla="*/ 470 w 719"/>
              <a:gd name="T119" fmla="*/ 36 h 589"/>
              <a:gd name="T120" fmla="*/ 232 w 719"/>
              <a:gd name="T121" fmla="*/ 33 h 589"/>
              <a:gd name="T122" fmla="*/ 213 w 719"/>
              <a:gd name="T123" fmla="*/ 1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9" h="589">
                <a:moveTo>
                  <a:pt x="140" y="18"/>
                </a:moveTo>
                <a:lnTo>
                  <a:pt x="134" y="18"/>
                </a:lnTo>
                <a:lnTo>
                  <a:pt x="134" y="18"/>
                </a:lnTo>
                <a:lnTo>
                  <a:pt x="129" y="18"/>
                </a:lnTo>
                <a:lnTo>
                  <a:pt x="129" y="18"/>
                </a:lnTo>
                <a:lnTo>
                  <a:pt x="117" y="18"/>
                </a:lnTo>
                <a:lnTo>
                  <a:pt x="117" y="18"/>
                </a:lnTo>
                <a:lnTo>
                  <a:pt x="112" y="18"/>
                </a:lnTo>
                <a:lnTo>
                  <a:pt x="112" y="18"/>
                </a:lnTo>
                <a:lnTo>
                  <a:pt x="101" y="18"/>
                </a:lnTo>
                <a:lnTo>
                  <a:pt x="101" y="21"/>
                </a:lnTo>
                <a:lnTo>
                  <a:pt x="95" y="21"/>
                </a:lnTo>
                <a:lnTo>
                  <a:pt x="95" y="21"/>
                </a:lnTo>
                <a:lnTo>
                  <a:pt x="92" y="21"/>
                </a:lnTo>
                <a:lnTo>
                  <a:pt x="92" y="21"/>
                </a:lnTo>
                <a:lnTo>
                  <a:pt x="89" y="21"/>
                </a:lnTo>
                <a:lnTo>
                  <a:pt x="89" y="21"/>
                </a:lnTo>
                <a:lnTo>
                  <a:pt x="81" y="21"/>
                </a:lnTo>
                <a:lnTo>
                  <a:pt x="22" y="21"/>
                </a:lnTo>
                <a:lnTo>
                  <a:pt x="22" y="21"/>
                </a:lnTo>
                <a:lnTo>
                  <a:pt x="11" y="24"/>
                </a:lnTo>
                <a:lnTo>
                  <a:pt x="5" y="30"/>
                </a:lnTo>
                <a:lnTo>
                  <a:pt x="5" y="30"/>
                </a:lnTo>
                <a:lnTo>
                  <a:pt x="5" y="39"/>
                </a:lnTo>
                <a:lnTo>
                  <a:pt x="5" y="39"/>
                </a:lnTo>
                <a:lnTo>
                  <a:pt x="5" y="48"/>
                </a:lnTo>
                <a:lnTo>
                  <a:pt x="5" y="48"/>
                </a:lnTo>
                <a:lnTo>
                  <a:pt x="5" y="54"/>
                </a:lnTo>
                <a:lnTo>
                  <a:pt x="3" y="60"/>
                </a:lnTo>
                <a:lnTo>
                  <a:pt x="3" y="60"/>
                </a:lnTo>
                <a:lnTo>
                  <a:pt x="3" y="69"/>
                </a:lnTo>
                <a:lnTo>
                  <a:pt x="3" y="69"/>
                </a:lnTo>
                <a:lnTo>
                  <a:pt x="3" y="72"/>
                </a:lnTo>
                <a:lnTo>
                  <a:pt x="3" y="72"/>
                </a:lnTo>
                <a:lnTo>
                  <a:pt x="3" y="79"/>
                </a:lnTo>
                <a:lnTo>
                  <a:pt x="3" y="79"/>
                </a:lnTo>
                <a:lnTo>
                  <a:pt x="3" y="85"/>
                </a:lnTo>
                <a:lnTo>
                  <a:pt x="0" y="91"/>
                </a:lnTo>
                <a:lnTo>
                  <a:pt x="0" y="91"/>
                </a:lnTo>
                <a:lnTo>
                  <a:pt x="0" y="91"/>
                </a:lnTo>
                <a:lnTo>
                  <a:pt x="0" y="91"/>
                </a:lnTo>
                <a:lnTo>
                  <a:pt x="0" y="94"/>
                </a:lnTo>
                <a:lnTo>
                  <a:pt x="0" y="94"/>
                </a:lnTo>
                <a:lnTo>
                  <a:pt x="22" y="85"/>
                </a:lnTo>
                <a:lnTo>
                  <a:pt x="22" y="85"/>
                </a:lnTo>
                <a:lnTo>
                  <a:pt x="36" y="82"/>
                </a:lnTo>
                <a:lnTo>
                  <a:pt x="45" y="82"/>
                </a:lnTo>
                <a:lnTo>
                  <a:pt x="45" y="82"/>
                </a:lnTo>
                <a:lnTo>
                  <a:pt x="47" y="82"/>
                </a:lnTo>
                <a:lnTo>
                  <a:pt x="47" y="82"/>
                </a:lnTo>
                <a:lnTo>
                  <a:pt x="53" y="79"/>
                </a:lnTo>
                <a:lnTo>
                  <a:pt x="64" y="79"/>
                </a:lnTo>
                <a:lnTo>
                  <a:pt x="64" y="79"/>
                </a:lnTo>
                <a:lnTo>
                  <a:pt x="73" y="79"/>
                </a:lnTo>
                <a:lnTo>
                  <a:pt x="81" y="75"/>
                </a:lnTo>
                <a:lnTo>
                  <a:pt x="81" y="75"/>
                </a:lnTo>
                <a:lnTo>
                  <a:pt x="89" y="72"/>
                </a:lnTo>
                <a:lnTo>
                  <a:pt x="103" y="72"/>
                </a:lnTo>
                <a:lnTo>
                  <a:pt x="123" y="75"/>
                </a:lnTo>
                <a:lnTo>
                  <a:pt x="145" y="85"/>
                </a:lnTo>
                <a:lnTo>
                  <a:pt x="145" y="85"/>
                </a:lnTo>
                <a:lnTo>
                  <a:pt x="165" y="94"/>
                </a:lnTo>
                <a:lnTo>
                  <a:pt x="173" y="100"/>
                </a:lnTo>
                <a:lnTo>
                  <a:pt x="179" y="106"/>
                </a:lnTo>
                <a:lnTo>
                  <a:pt x="182" y="112"/>
                </a:lnTo>
                <a:lnTo>
                  <a:pt x="182" y="112"/>
                </a:lnTo>
                <a:lnTo>
                  <a:pt x="182" y="118"/>
                </a:lnTo>
                <a:lnTo>
                  <a:pt x="182" y="118"/>
                </a:lnTo>
                <a:lnTo>
                  <a:pt x="193" y="133"/>
                </a:lnTo>
                <a:lnTo>
                  <a:pt x="201" y="139"/>
                </a:lnTo>
                <a:lnTo>
                  <a:pt x="207" y="142"/>
                </a:lnTo>
                <a:lnTo>
                  <a:pt x="207" y="142"/>
                </a:lnTo>
                <a:lnTo>
                  <a:pt x="215" y="142"/>
                </a:lnTo>
                <a:lnTo>
                  <a:pt x="227" y="136"/>
                </a:lnTo>
                <a:lnTo>
                  <a:pt x="243" y="127"/>
                </a:lnTo>
                <a:lnTo>
                  <a:pt x="243" y="127"/>
                </a:lnTo>
                <a:lnTo>
                  <a:pt x="249" y="121"/>
                </a:lnTo>
                <a:lnTo>
                  <a:pt x="257" y="118"/>
                </a:lnTo>
                <a:lnTo>
                  <a:pt x="277" y="118"/>
                </a:lnTo>
                <a:lnTo>
                  <a:pt x="277" y="118"/>
                </a:lnTo>
                <a:lnTo>
                  <a:pt x="285" y="118"/>
                </a:lnTo>
                <a:lnTo>
                  <a:pt x="285" y="118"/>
                </a:lnTo>
                <a:lnTo>
                  <a:pt x="291" y="118"/>
                </a:lnTo>
                <a:lnTo>
                  <a:pt x="291" y="118"/>
                </a:lnTo>
                <a:lnTo>
                  <a:pt x="291" y="115"/>
                </a:lnTo>
                <a:lnTo>
                  <a:pt x="291" y="115"/>
                </a:lnTo>
                <a:lnTo>
                  <a:pt x="288" y="109"/>
                </a:lnTo>
                <a:lnTo>
                  <a:pt x="288" y="103"/>
                </a:lnTo>
                <a:lnTo>
                  <a:pt x="288" y="103"/>
                </a:lnTo>
                <a:lnTo>
                  <a:pt x="288" y="97"/>
                </a:lnTo>
                <a:lnTo>
                  <a:pt x="291" y="94"/>
                </a:lnTo>
                <a:lnTo>
                  <a:pt x="291" y="94"/>
                </a:lnTo>
                <a:lnTo>
                  <a:pt x="299" y="91"/>
                </a:lnTo>
                <a:lnTo>
                  <a:pt x="308" y="91"/>
                </a:lnTo>
                <a:lnTo>
                  <a:pt x="308" y="91"/>
                </a:lnTo>
                <a:lnTo>
                  <a:pt x="319" y="94"/>
                </a:lnTo>
                <a:lnTo>
                  <a:pt x="319" y="94"/>
                </a:lnTo>
                <a:lnTo>
                  <a:pt x="327" y="94"/>
                </a:lnTo>
                <a:lnTo>
                  <a:pt x="333" y="97"/>
                </a:lnTo>
                <a:lnTo>
                  <a:pt x="341" y="103"/>
                </a:lnTo>
                <a:lnTo>
                  <a:pt x="341" y="103"/>
                </a:lnTo>
                <a:lnTo>
                  <a:pt x="350" y="109"/>
                </a:lnTo>
                <a:lnTo>
                  <a:pt x="350" y="109"/>
                </a:lnTo>
                <a:lnTo>
                  <a:pt x="366" y="118"/>
                </a:lnTo>
                <a:lnTo>
                  <a:pt x="380" y="130"/>
                </a:lnTo>
                <a:lnTo>
                  <a:pt x="380" y="130"/>
                </a:lnTo>
                <a:lnTo>
                  <a:pt x="394" y="151"/>
                </a:lnTo>
                <a:lnTo>
                  <a:pt x="394" y="151"/>
                </a:lnTo>
                <a:lnTo>
                  <a:pt x="400" y="164"/>
                </a:lnTo>
                <a:lnTo>
                  <a:pt x="400" y="164"/>
                </a:lnTo>
                <a:lnTo>
                  <a:pt x="406" y="170"/>
                </a:lnTo>
                <a:lnTo>
                  <a:pt x="411" y="170"/>
                </a:lnTo>
                <a:lnTo>
                  <a:pt x="411" y="170"/>
                </a:lnTo>
                <a:lnTo>
                  <a:pt x="420" y="173"/>
                </a:lnTo>
                <a:lnTo>
                  <a:pt x="420" y="173"/>
                </a:lnTo>
                <a:lnTo>
                  <a:pt x="425" y="173"/>
                </a:lnTo>
                <a:lnTo>
                  <a:pt x="425" y="173"/>
                </a:lnTo>
                <a:lnTo>
                  <a:pt x="431" y="176"/>
                </a:lnTo>
                <a:lnTo>
                  <a:pt x="439" y="182"/>
                </a:lnTo>
                <a:lnTo>
                  <a:pt x="439" y="182"/>
                </a:lnTo>
                <a:lnTo>
                  <a:pt x="448" y="185"/>
                </a:lnTo>
                <a:lnTo>
                  <a:pt x="450" y="191"/>
                </a:lnTo>
                <a:lnTo>
                  <a:pt x="450" y="191"/>
                </a:lnTo>
                <a:lnTo>
                  <a:pt x="450" y="203"/>
                </a:lnTo>
                <a:lnTo>
                  <a:pt x="448" y="209"/>
                </a:lnTo>
                <a:lnTo>
                  <a:pt x="448" y="209"/>
                </a:lnTo>
                <a:lnTo>
                  <a:pt x="450" y="212"/>
                </a:lnTo>
                <a:lnTo>
                  <a:pt x="450" y="212"/>
                </a:lnTo>
                <a:lnTo>
                  <a:pt x="456" y="227"/>
                </a:lnTo>
                <a:lnTo>
                  <a:pt x="459" y="237"/>
                </a:lnTo>
                <a:lnTo>
                  <a:pt x="459" y="237"/>
                </a:lnTo>
                <a:lnTo>
                  <a:pt x="459" y="249"/>
                </a:lnTo>
                <a:lnTo>
                  <a:pt x="459" y="249"/>
                </a:lnTo>
                <a:lnTo>
                  <a:pt x="459" y="264"/>
                </a:lnTo>
                <a:lnTo>
                  <a:pt x="459" y="264"/>
                </a:lnTo>
                <a:lnTo>
                  <a:pt x="456" y="279"/>
                </a:lnTo>
                <a:lnTo>
                  <a:pt x="453" y="288"/>
                </a:lnTo>
                <a:lnTo>
                  <a:pt x="453" y="288"/>
                </a:lnTo>
                <a:lnTo>
                  <a:pt x="450" y="294"/>
                </a:lnTo>
                <a:lnTo>
                  <a:pt x="450" y="294"/>
                </a:lnTo>
                <a:lnTo>
                  <a:pt x="448" y="306"/>
                </a:lnTo>
                <a:lnTo>
                  <a:pt x="450" y="325"/>
                </a:lnTo>
                <a:lnTo>
                  <a:pt x="450" y="325"/>
                </a:lnTo>
                <a:lnTo>
                  <a:pt x="456" y="319"/>
                </a:lnTo>
                <a:lnTo>
                  <a:pt x="459" y="306"/>
                </a:lnTo>
                <a:lnTo>
                  <a:pt x="459" y="306"/>
                </a:lnTo>
                <a:lnTo>
                  <a:pt x="462" y="300"/>
                </a:lnTo>
                <a:lnTo>
                  <a:pt x="464" y="297"/>
                </a:lnTo>
                <a:lnTo>
                  <a:pt x="464" y="297"/>
                </a:lnTo>
                <a:lnTo>
                  <a:pt x="467" y="297"/>
                </a:lnTo>
                <a:lnTo>
                  <a:pt x="473" y="300"/>
                </a:lnTo>
                <a:lnTo>
                  <a:pt x="478" y="309"/>
                </a:lnTo>
                <a:lnTo>
                  <a:pt x="490" y="328"/>
                </a:lnTo>
                <a:lnTo>
                  <a:pt x="490" y="328"/>
                </a:lnTo>
                <a:lnTo>
                  <a:pt x="490" y="337"/>
                </a:lnTo>
                <a:lnTo>
                  <a:pt x="490" y="343"/>
                </a:lnTo>
                <a:lnTo>
                  <a:pt x="487" y="361"/>
                </a:lnTo>
                <a:lnTo>
                  <a:pt x="487" y="361"/>
                </a:lnTo>
                <a:lnTo>
                  <a:pt x="484" y="367"/>
                </a:lnTo>
                <a:lnTo>
                  <a:pt x="484" y="367"/>
                </a:lnTo>
                <a:lnTo>
                  <a:pt x="484" y="373"/>
                </a:lnTo>
                <a:lnTo>
                  <a:pt x="487" y="376"/>
                </a:lnTo>
                <a:lnTo>
                  <a:pt x="487" y="376"/>
                </a:lnTo>
                <a:lnTo>
                  <a:pt x="492" y="382"/>
                </a:lnTo>
                <a:lnTo>
                  <a:pt x="492" y="382"/>
                </a:lnTo>
                <a:lnTo>
                  <a:pt x="498" y="395"/>
                </a:lnTo>
                <a:lnTo>
                  <a:pt x="498" y="395"/>
                </a:lnTo>
                <a:lnTo>
                  <a:pt x="512" y="416"/>
                </a:lnTo>
                <a:lnTo>
                  <a:pt x="512" y="416"/>
                </a:lnTo>
                <a:lnTo>
                  <a:pt x="515" y="422"/>
                </a:lnTo>
                <a:lnTo>
                  <a:pt x="515" y="422"/>
                </a:lnTo>
                <a:lnTo>
                  <a:pt x="518" y="419"/>
                </a:lnTo>
                <a:lnTo>
                  <a:pt x="518" y="419"/>
                </a:lnTo>
                <a:lnTo>
                  <a:pt x="526" y="416"/>
                </a:lnTo>
                <a:lnTo>
                  <a:pt x="532" y="416"/>
                </a:lnTo>
                <a:lnTo>
                  <a:pt x="537" y="419"/>
                </a:lnTo>
                <a:lnTo>
                  <a:pt x="537" y="419"/>
                </a:lnTo>
                <a:lnTo>
                  <a:pt x="540" y="422"/>
                </a:lnTo>
                <a:lnTo>
                  <a:pt x="543" y="428"/>
                </a:lnTo>
                <a:lnTo>
                  <a:pt x="543" y="428"/>
                </a:lnTo>
                <a:lnTo>
                  <a:pt x="543" y="437"/>
                </a:lnTo>
                <a:lnTo>
                  <a:pt x="543" y="437"/>
                </a:lnTo>
                <a:lnTo>
                  <a:pt x="543" y="449"/>
                </a:lnTo>
                <a:lnTo>
                  <a:pt x="543" y="449"/>
                </a:lnTo>
                <a:lnTo>
                  <a:pt x="543" y="449"/>
                </a:lnTo>
                <a:lnTo>
                  <a:pt x="543" y="449"/>
                </a:lnTo>
                <a:lnTo>
                  <a:pt x="543" y="449"/>
                </a:lnTo>
                <a:lnTo>
                  <a:pt x="543" y="449"/>
                </a:lnTo>
                <a:lnTo>
                  <a:pt x="551" y="455"/>
                </a:lnTo>
                <a:lnTo>
                  <a:pt x="557" y="464"/>
                </a:lnTo>
                <a:lnTo>
                  <a:pt x="557" y="464"/>
                </a:lnTo>
                <a:lnTo>
                  <a:pt x="562" y="473"/>
                </a:lnTo>
                <a:lnTo>
                  <a:pt x="565" y="480"/>
                </a:lnTo>
                <a:lnTo>
                  <a:pt x="565" y="480"/>
                </a:lnTo>
                <a:lnTo>
                  <a:pt x="571" y="498"/>
                </a:lnTo>
                <a:lnTo>
                  <a:pt x="571" y="498"/>
                </a:lnTo>
                <a:lnTo>
                  <a:pt x="574" y="504"/>
                </a:lnTo>
                <a:lnTo>
                  <a:pt x="579" y="507"/>
                </a:lnTo>
                <a:lnTo>
                  <a:pt x="590" y="513"/>
                </a:lnTo>
                <a:lnTo>
                  <a:pt x="607" y="516"/>
                </a:lnTo>
                <a:lnTo>
                  <a:pt x="607" y="516"/>
                </a:lnTo>
                <a:lnTo>
                  <a:pt x="613" y="519"/>
                </a:lnTo>
                <a:lnTo>
                  <a:pt x="618" y="522"/>
                </a:lnTo>
                <a:lnTo>
                  <a:pt x="624" y="531"/>
                </a:lnTo>
                <a:lnTo>
                  <a:pt x="627" y="543"/>
                </a:lnTo>
                <a:lnTo>
                  <a:pt x="627" y="543"/>
                </a:lnTo>
                <a:lnTo>
                  <a:pt x="630" y="552"/>
                </a:lnTo>
                <a:lnTo>
                  <a:pt x="632" y="562"/>
                </a:lnTo>
                <a:lnTo>
                  <a:pt x="632" y="562"/>
                </a:lnTo>
                <a:lnTo>
                  <a:pt x="638" y="565"/>
                </a:lnTo>
                <a:lnTo>
                  <a:pt x="638" y="565"/>
                </a:lnTo>
                <a:lnTo>
                  <a:pt x="646" y="571"/>
                </a:lnTo>
                <a:lnTo>
                  <a:pt x="646" y="571"/>
                </a:lnTo>
                <a:lnTo>
                  <a:pt x="649" y="577"/>
                </a:lnTo>
                <a:lnTo>
                  <a:pt x="649" y="580"/>
                </a:lnTo>
                <a:lnTo>
                  <a:pt x="646" y="589"/>
                </a:lnTo>
                <a:lnTo>
                  <a:pt x="646" y="589"/>
                </a:lnTo>
                <a:lnTo>
                  <a:pt x="644" y="589"/>
                </a:lnTo>
                <a:lnTo>
                  <a:pt x="644" y="589"/>
                </a:lnTo>
                <a:lnTo>
                  <a:pt x="655" y="589"/>
                </a:lnTo>
                <a:lnTo>
                  <a:pt x="655" y="589"/>
                </a:lnTo>
                <a:lnTo>
                  <a:pt x="669" y="586"/>
                </a:lnTo>
                <a:lnTo>
                  <a:pt x="669" y="586"/>
                </a:lnTo>
                <a:lnTo>
                  <a:pt x="677" y="586"/>
                </a:lnTo>
                <a:lnTo>
                  <a:pt x="688" y="583"/>
                </a:lnTo>
                <a:lnTo>
                  <a:pt x="688" y="583"/>
                </a:lnTo>
                <a:lnTo>
                  <a:pt x="694" y="580"/>
                </a:lnTo>
                <a:lnTo>
                  <a:pt x="694" y="580"/>
                </a:lnTo>
                <a:lnTo>
                  <a:pt x="702" y="574"/>
                </a:lnTo>
                <a:lnTo>
                  <a:pt x="705" y="568"/>
                </a:lnTo>
                <a:lnTo>
                  <a:pt x="705" y="568"/>
                </a:lnTo>
                <a:lnTo>
                  <a:pt x="705" y="559"/>
                </a:lnTo>
                <a:lnTo>
                  <a:pt x="705" y="549"/>
                </a:lnTo>
                <a:lnTo>
                  <a:pt x="705" y="549"/>
                </a:lnTo>
                <a:lnTo>
                  <a:pt x="705" y="537"/>
                </a:lnTo>
                <a:lnTo>
                  <a:pt x="705" y="537"/>
                </a:lnTo>
                <a:lnTo>
                  <a:pt x="705" y="528"/>
                </a:lnTo>
                <a:lnTo>
                  <a:pt x="708" y="519"/>
                </a:lnTo>
                <a:lnTo>
                  <a:pt x="716" y="501"/>
                </a:lnTo>
                <a:lnTo>
                  <a:pt x="716" y="501"/>
                </a:lnTo>
                <a:lnTo>
                  <a:pt x="719" y="498"/>
                </a:lnTo>
                <a:lnTo>
                  <a:pt x="719" y="498"/>
                </a:lnTo>
                <a:lnTo>
                  <a:pt x="719" y="495"/>
                </a:lnTo>
                <a:lnTo>
                  <a:pt x="719" y="495"/>
                </a:lnTo>
                <a:lnTo>
                  <a:pt x="719" y="480"/>
                </a:lnTo>
                <a:lnTo>
                  <a:pt x="719" y="461"/>
                </a:lnTo>
                <a:lnTo>
                  <a:pt x="719" y="461"/>
                </a:lnTo>
                <a:lnTo>
                  <a:pt x="713" y="443"/>
                </a:lnTo>
                <a:lnTo>
                  <a:pt x="713" y="443"/>
                </a:lnTo>
                <a:lnTo>
                  <a:pt x="711" y="398"/>
                </a:lnTo>
                <a:lnTo>
                  <a:pt x="711" y="398"/>
                </a:lnTo>
                <a:lnTo>
                  <a:pt x="708" y="379"/>
                </a:lnTo>
                <a:lnTo>
                  <a:pt x="708" y="379"/>
                </a:lnTo>
                <a:lnTo>
                  <a:pt x="705" y="379"/>
                </a:lnTo>
                <a:lnTo>
                  <a:pt x="699" y="376"/>
                </a:lnTo>
                <a:lnTo>
                  <a:pt x="699" y="376"/>
                </a:lnTo>
                <a:lnTo>
                  <a:pt x="691" y="361"/>
                </a:lnTo>
                <a:lnTo>
                  <a:pt x="677" y="337"/>
                </a:lnTo>
                <a:lnTo>
                  <a:pt x="666" y="309"/>
                </a:lnTo>
                <a:lnTo>
                  <a:pt x="655" y="285"/>
                </a:lnTo>
                <a:lnTo>
                  <a:pt x="655" y="285"/>
                </a:lnTo>
                <a:lnTo>
                  <a:pt x="652" y="273"/>
                </a:lnTo>
                <a:lnTo>
                  <a:pt x="649" y="270"/>
                </a:lnTo>
                <a:lnTo>
                  <a:pt x="649" y="270"/>
                </a:lnTo>
                <a:lnTo>
                  <a:pt x="649" y="270"/>
                </a:lnTo>
                <a:lnTo>
                  <a:pt x="649" y="270"/>
                </a:lnTo>
                <a:lnTo>
                  <a:pt x="649" y="270"/>
                </a:lnTo>
                <a:lnTo>
                  <a:pt x="649" y="270"/>
                </a:lnTo>
                <a:lnTo>
                  <a:pt x="646" y="270"/>
                </a:lnTo>
                <a:lnTo>
                  <a:pt x="641" y="264"/>
                </a:lnTo>
                <a:lnTo>
                  <a:pt x="641" y="264"/>
                </a:lnTo>
                <a:lnTo>
                  <a:pt x="621" y="224"/>
                </a:lnTo>
                <a:lnTo>
                  <a:pt x="621" y="224"/>
                </a:lnTo>
                <a:lnTo>
                  <a:pt x="618" y="221"/>
                </a:lnTo>
                <a:lnTo>
                  <a:pt x="618" y="221"/>
                </a:lnTo>
                <a:lnTo>
                  <a:pt x="618" y="215"/>
                </a:lnTo>
                <a:lnTo>
                  <a:pt x="621" y="209"/>
                </a:lnTo>
                <a:lnTo>
                  <a:pt x="621" y="209"/>
                </a:lnTo>
                <a:lnTo>
                  <a:pt x="624" y="209"/>
                </a:lnTo>
                <a:lnTo>
                  <a:pt x="624" y="209"/>
                </a:lnTo>
                <a:lnTo>
                  <a:pt x="613" y="194"/>
                </a:lnTo>
                <a:lnTo>
                  <a:pt x="599" y="170"/>
                </a:lnTo>
                <a:lnTo>
                  <a:pt x="599" y="170"/>
                </a:lnTo>
                <a:lnTo>
                  <a:pt x="585" y="142"/>
                </a:lnTo>
                <a:lnTo>
                  <a:pt x="571" y="115"/>
                </a:lnTo>
                <a:lnTo>
                  <a:pt x="571" y="115"/>
                </a:lnTo>
                <a:lnTo>
                  <a:pt x="560" y="91"/>
                </a:lnTo>
                <a:lnTo>
                  <a:pt x="546" y="57"/>
                </a:lnTo>
                <a:lnTo>
                  <a:pt x="534" y="24"/>
                </a:lnTo>
                <a:lnTo>
                  <a:pt x="529" y="0"/>
                </a:lnTo>
                <a:lnTo>
                  <a:pt x="529" y="0"/>
                </a:lnTo>
                <a:lnTo>
                  <a:pt x="529" y="0"/>
                </a:lnTo>
                <a:lnTo>
                  <a:pt x="529" y="0"/>
                </a:lnTo>
                <a:lnTo>
                  <a:pt x="498" y="9"/>
                </a:lnTo>
                <a:lnTo>
                  <a:pt x="498" y="9"/>
                </a:lnTo>
                <a:lnTo>
                  <a:pt x="487" y="12"/>
                </a:lnTo>
                <a:lnTo>
                  <a:pt x="487" y="12"/>
                </a:lnTo>
                <a:lnTo>
                  <a:pt x="473" y="33"/>
                </a:lnTo>
                <a:lnTo>
                  <a:pt x="473" y="33"/>
                </a:lnTo>
                <a:lnTo>
                  <a:pt x="470" y="36"/>
                </a:lnTo>
                <a:lnTo>
                  <a:pt x="464" y="36"/>
                </a:lnTo>
                <a:lnTo>
                  <a:pt x="464" y="36"/>
                </a:lnTo>
                <a:lnTo>
                  <a:pt x="462" y="33"/>
                </a:lnTo>
                <a:lnTo>
                  <a:pt x="459" y="27"/>
                </a:lnTo>
                <a:lnTo>
                  <a:pt x="232" y="33"/>
                </a:lnTo>
                <a:lnTo>
                  <a:pt x="232" y="33"/>
                </a:lnTo>
                <a:lnTo>
                  <a:pt x="227" y="33"/>
                </a:lnTo>
                <a:lnTo>
                  <a:pt x="227" y="33"/>
                </a:lnTo>
                <a:lnTo>
                  <a:pt x="213" y="12"/>
                </a:lnTo>
                <a:lnTo>
                  <a:pt x="213" y="12"/>
                </a:lnTo>
                <a:lnTo>
                  <a:pt x="140" y="18"/>
                </a:lnTo>
                <a:lnTo>
                  <a:pt x="140" y="18"/>
                </a:lnTo>
                <a:close/>
              </a:path>
            </a:pathLst>
          </a:custGeom>
          <a:solidFill>
            <a:srgbClr val="015873">
              <a:alpha val="74902"/>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63" name="Freeform 171">
            <a:extLst>
              <a:ext uri="{FF2B5EF4-FFF2-40B4-BE49-F238E27FC236}">
                <a16:creationId xmlns:a16="http://schemas.microsoft.com/office/drawing/2014/main" id="{712B86D1-13DC-6A41-1850-4B0F88B37F66}"/>
              </a:ext>
            </a:extLst>
          </p:cNvPr>
          <p:cNvSpPr>
            <a:spLocks/>
          </p:cNvSpPr>
          <p:nvPr/>
        </p:nvSpPr>
        <p:spPr bwMode="auto">
          <a:xfrm>
            <a:off x="4454064" y="4069180"/>
            <a:ext cx="321975" cy="658053"/>
          </a:xfrm>
          <a:custGeom>
            <a:avLst/>
            <a:gdLst>
              <a:gd name="T0" fmla="*/ 148 w 251"/>
              <a:gd name="T1" fmla="*/ 0 h 541"/>
              <a:gd name="T2" fmla="*/ 140 w 251"/>
              <a:gd name="T3" fmla="*/ 0 h 541"/>
              <a:gd name="T4" fmla="*/ 131 w 251"/>
              <a:gd name="T5" fmla="*/ 0 h 541"/>
              <a:gd name="T6" fmla="*/ 126 w 251"/>
              <a:gd name="T7" fmla="*/ 0 h 541"/>
              <a:gd name="T8" fmla="*/ 120 w 251"/>
              <a:gd name="T9" fmla="*/ 0 h 541"/>
              <a:gd name="T10" fmla="*/ 112 w 251"/>
              <a:gd name="T11" fmla="*/ 0 h 541"/>
              <a:gd name="T12" fmla="*/ 98 w 251"/>
              <a:gd name="T13" fmla="*/ 0 h 541"/>
              <a:gd name="T14" fmla="*/ 92 w 251"/>
              <a:gd name="T15" fmla="*/ 3 h 541"/>
              <a:gd name="T16" fmla="*/ 92 w 251"/>
              <a:gd name="T17" fmla="*/ 6 h 541"/>
              <a:gd name="T18" fmla="*/ 89 w 251"/>
              <a:gd name="T19" fmla="*/ 9 h 541"/>
              <a:gd name="T20" fmla="*/ 86 w 251"/>
              <a:gd name="T21" fmla="*/ 12 h 541"/>
              <a:gd name="T22" fmla="*/ 84 w 251"/>
              <a:gd name="T23" fmla="*/ 18 h 541"/>
              <a:gd name="T24" fmla="*/ 81 w 251"/>
              <a:gd name="T25" fmla="*/ 25 h 541"/>
              <a:gd name="T26" fmla="*/ 78 w 251"/>
              <a:gd name="T27" fmla="*/ 28 h 541"/>
              <a:gd name="T28" fmla="*/ 78 w 251"/>
              <a:gd name="T29" fmla="*/ 28 h 541"/>
              <a:gd name="T30" fmla="*/ 75 w 251"/>
              <a:gd name="T31" fmla="*/ 34 h 541"/>
              <a:gd name="T32" fmla="*/ 72 w 251"/>
              <a:gd name="T33" fmla="*/ 34 h 541"/>
              <a:gd name="T34" fmla="*/ 64 w 251"/>
              <a:gd name="T35" fmla="*/ 43 h 541"/>
              <a:gd name="T36" fmla="*/ 47 w 251"/>
              <a:gd name="T37" fmla="*/ 110 h 541"/>
              <a:gd name="T38" fmla="*/ 28 w 251"/>
              <a:gd name="T39" fmla="*/ 131 h 541"/>
              <a:gd name="T40" fmla="*/ 25 w 251"/>
              <a:gd name="T41" fmla="*/ 192 h 541"/>
              <a:gd name="T42" fmla="*/ 28 w 251"/>
              <a:gd name="T43" fmla="*/ 213 h 541"/>
              <a:gd name="T44" fmla="*/ 28 w 251"/>
              <a:gd name="T45" fmla="*/ 216 h 541"/>
              <a:gd name="T46" fmla="*/ 30 w 251"/>
              <a:gd name="T47" fmla="*/ 216 h 541"/>
              <a:gd name="T48" fmla="*/ 30 w 251"/>
              <a:gd name="T49" fmla="*/ 222 h 541"/>
              <a:gd name="T50" fmla="*/ 30 w 251"/>
              <a:gd name="T51" fmla="*/ 225 h 541"/>
              <a:gd name="T52" fmla="*/ 33 w 251"/>
              <a:gd name="T53" fmla="*/ 231 h 541"/>
              <a:gd name="T54" fmla="*/ 33 w 251"/>
              <a:gd name="T55" fmla="*/ 231 h 541"/>
              <a:gd name="T56" fmla="*/ 33 w 251"/>
              <a:gd name="T57" fmla="*/ 231 h 541"/>
              <a:gd name="T58" fmla="*/ 33 w 251"/>
              <a:gd name="T59" fmla="*/ 234 h 541"/>
              <a:gd name="T60" fmla="*/ 30 w 251"/>
              <a:gd name="T61" fmla="*/ 252 h 541"/>
              <a:gd name="T62" fmla="*/ 30 w 251"/>
              <a:gd name="T63" fmla="*/ 277 h 541"/>
              <a:gd name="T64" fmla="*/ 47 w 251"/>
              <a:gd name="T65" fmla="*/ 295 h 541"/>
              <a:gd name="T66" fmla="*/ 44 w 251"/>
              <a:gd name="T67" fmla="*/ 319 h 541"/>
              <a:gd name="T68" fmla="*/ 25 w 251"/>
              <a:gd name="T69" fmla="*/ 365 h 541"/>
              <a:gd name="T70" fmla="*/ 11 w 251"/>
              <a:gd name="T71" fmla="*/ 389 h 541"/>
              <a:gd name="T72" fmla="*/ 5 w 251"/>
              <a:gd name="T73" fmla="*/ 416 h 541"/>
              <a:gd name="T74" fmla="*/ 134 w 251"/>
              <a:gd name="T75" fmla="*/ 447 h 541"/>
              <a:gd name="T76" fmla="*/ 156 w 251"/>
              <a:gd name="T77" fmla="*/ 508 h 541"/>
              <a:gd name="T78" fmla="*/ 159 w 251"/>
              <a:gd name="T79" fmla="*/ 508 h 541"/>
              <a:gd name="T80" fmla="*/ 159 w 251"/>
              <a:gd name="T81" fmla="*/ 511 h 541"/>
              <a:gd name="T82" fmla="*/ 159 w 251"/>
              <a:gd name="T83" fmla="*/ 514 h 541"/>
              <a:gd name="T84" fmla="*/ 162 w 251"/>
              <a:gd name="T85" fmla="*/ 517 h 541"/>
              <a:gd name="T86" fmla="*/ 162 w 251"/>
              <a:gd name="T87" fmla="*/ 520 h 541"/>
              <a:gd name="T88" fmla="*/ 165 w 251"/>
              <a:gd name="T89" fmla="*/ 523 h 541"/>
              <a:gd name="T90" fmla="*/ 167 w 251"/>
              <a:gd name="T91" fmla="*/ 526 h 541"/>
              <a:gd name="T92" fmla="*/ 170 w 251"/>
              <a:gd name="T93" fmla="*/ 532 h 541"/>
              <a:gd name="T94" fmla="*/ 170 w 251"/>
              <a:gd name="T95" fmla="*/ 535 h 541"/>
              <a:gd name="T96" fmla="*/ 173 w 251"/>
              <a:gd name="T97" fmla="*/ 538 h 541"/>
              <a:gd name="T98" fmla="*/ 173 w 251"/>
              <a:gd name="T99" fmla="*/ 538 h 541"/>
              <a:gd name="T100" fmla="*/ 176 w 251"/>
              <a:gd name="T101" fmla="*/ 541 h 541"/>
              <a:gd name="T102" fmla="*/ 207 w 251"/>
              <a:gd name="T103" fmla="*/ 520 h 541"/>
              <a:gd name="T104" fmla="*/ 251 w 251"/>
              <a:gd name="T105" fmla="*/ 514 h 541"/>
              <a:gd name="T106" fmla="*/ 246 w 251"/>
              <a:gd name="T107" fmla="*/ 225 h 541"/>
              <a:gd name="T108" fmla="*/ 249 w 251"/>
              <a:gd name="T109" fmla="*/ 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1" h="541">
                <a:moveTo>
                  <a:pt x="156" y="0"/>
                </a:moveTo>
                <a:lnTo>
                  <a:pt x="156" y="0"/>
                </a:lnTo>
                <a:lnTo>
                  <a:pt x="151" y="0"/>
                </a:lnTo>
                <a:lnTo>
                  <a:pt x="151" y="0"/>
                </a:lnTo>
                <a:lnTo>
                  <a:pt x="148" y="0"/>
                </a:lnTo>
                <a:lnTo>
                  <a:pt x="148" y="0"/>
                </a:lnTo>
                <a:lnTo>
                  <a:pt x="145" y="0"/>
                </a:lnTo>
                <a:lnTo>
                  <a:pt x="145" y="0"/>
                </a:lnTo>
                <a:lnTo>
                  <a:pt x="140" y="0"/>
                </a:lnTo>
                <a:lnTo>
                  <a:pt x="140" y="0"/>
                </a:lnTo>
                <a:lnTo>
                  <a:pt x="137" y="0"/>
                </a:lnTo>
                <a:lnTo>
                  <a:pt x="137" y="0"/>
                </a:lnTo>
                <a:lnTo>
                  <a:pt x="134" y="0"/>
                </a:lnTo>
                <a:lnTo>
                  <a:pt x="134" y="0"/>
                </a:lnTo>
                <a:lnTo>
                  <a:pt x="131" y="0"/>
                </a:lnTo>
                <a:lnTo>
                  <a:pt x="131" y="0"/>
                </a:lnTo>
                <a:lnTo>
                  <a:pt x="126" y="0"/>
                </a:lnTo>
                <a:lnTo>
                  <a:pt x="126" y="0"/>
                </a:lnTo>
                <a:lnTo>
                  <a:pt x="126" y="0"/>
                </a:lnTo>
                <a:lnTo>
                  <a:pt x="126" y="0"/>
                </a:lnTo>
                <a:lnTo>
                  <a:pt x="126" y="0"/>
                </a:lnTo>
                <a:lnTo>
                  <a:pt x="126" y="0"/>
                </a:lnTo>
                <a:lnTo>
                  <a:pt x="120" y="0"/>
                </a:lnTo>
                <a:lnTo>
                  <a:pt x="120" y="0"/>
                </a:lnTo>
                <a:lnTo>
                  <a:pt x="120" y="0"/>
                </a:lnTo>
                <a:lnTo>
                  <a:pt x="120" y="0"/>
                </a:lnTo>
                <a:lnTo>
                  <a:pt x="120" y="0"/>
                </a:lnTo>
                <a:lnTo>
                  <a:pt x="120" y="0"/>
                </a:lnTo>
                <a:lnTo>
                  <a:pt x="112" y="0"/>
                </a:lnTo>
                <a:lnTo>
                  <a:pt x="112" y="0"/>
                </a:lnTo>
                <a:lnTo>
                  <a:pt x="112" y="0"/>
                </a:lnTo>
                <a:lnTo>
                  <a:pt x="112" y="0"/>
                </a:lnTo>
                <a:lnTo>
                  <a:pt x="103" y="0"/>
                </a:lnTo>
                <a:lnTo>
                  <a:pt x="98" y="0"/>
                </a:lnTo>
                <a:lnTo>
                  <a:pt x="98" y="0"/>
                </a:lnTo>
                <a:lnTo>
                  <a:pt x="95" y="0"/>
                </a:lnTo>
                <a:lnTo>
                  <a:pt x="95" y="0"/>
                </a:lnTo>
                <a:lnTo>
                  <a:pt x="92" y="0"/>
                </a:lnTo>
                <a:lnTo>
                  <a:pt x="92" y="0"/>
                </a:lnTo>
                <a:lnTo>
                  <a:pt x="92" y="3"/>
                </a:lnTo>
                <a:lnTo>
                  <a:pt x="92" y="3"/>
                </a:lnTo>
                <a:lnTo>
                  <a:pt x="92" y="3"/>
                </a:lnTo>
                <a:lnTo>
                  <a:pt x="92" y="3"/>
                </a:lnTo>
                <a:lnTo>
                  <a:pt x="92" y="6"/>
                </a:lnTo>
                <a:lnTo>
                  <a:pt x="92" y="6"/>
                </a:lnTo>
                <a:lnTo>
                  <a:pt x="89" y="6"/>
                </a:lnTo>
                <a:lnTo>
                  <a:pt x="89" y="6"/>
                </a:lnTo>
                <a:lnTo>
                  <a:pt x="89" y="9"/>
                </a:lnTo>
                <a:lnTo>
                  <a:pt x="89" y="9"/>
                </a:lnTo>
                <a:lnTo>
                  <a:pt x="89" y="9"/>
                </a:lnTo>
                <a:lnTo>
                  <a:pt x="89" y="9"/>
                </a:lnTo>
                <a:lnTo>
                  <a:pt x="86" y="12"/>
                </a:lnTo>
                <a:lnTo>
                  <a:pt x="86" y="12"/>
                </a:lnTo>
                <a:lnTo>
                  <a:pt x="86" y="12"/>
                </a:lnTo>
                <a:lnTo>
                  <a:pt x="86" y="12"/>
                </a:lnTo>
                <a:lnTo>
                  <a:pt x="84" y="15"/>
                </a:lnTo>
                <a:lnTo>
                  <a:pt x="84" y="15"/>
                </a:lnTo>
                <a:lnTo>
                  <a:pt x="84" y="18"/>
                </a:lnTo>
                <a:lnTo>
                  <a:pt x="84" y="18"/>
                </a:lnTo>
                <a:lnTo>
                  <a:pt x="84" y="18"/>
                </a:lnTo>
                <a:lnTo>
                  <a:pt x="84" y="18"/>
                </a:lnTo>
                <a:lnTo>
                  <a:pt x="84" y="22"/>
                </a:lnTo>
                <a:lnTo>
                  <a:pt x="84" y="22"/>
                </a:lnTo>
                <a:lnTo>
                  <a:pt x="81" y="25"/>
                </a:lnTo>
                <a:lnTo>
                  <a:pt x="81" y="25"/>
                </a:lnTo>
                <a:lnTo>
                  <a:pt x="81" y="25"/>
                </a:lnTo>
                <a:lnTo>
                  <a:pt x="81" y="25"/>
                </a:lnTo>
                <a:lnTo>
                  <a:pt x="78" y="25"/>
                </a:lnTo>
                <a:lnTo>
                  <a:pt x="78" y="25"/>
                </a:lnTo>
                <a:lnTo>
                  <a:pt x="78" y="28"/>
                </a:lnTo>
                <a:lnTo>
                  <a:pt x="78" y="28"/>
                </a:lnTo>
                <a:lnTo>
                  <a:pt x="78" y="28"/>
                </a:lnTo>
                <a:lnTo>
                  <a:pt x="78" y="28"/>
                </a:lnTo>
                <a:lnTo>
                  <a:pt x="78" y="28"/>
                </a:lnTo>
                <a:lnTo>
                  <a:pt x="78" y="28"/>
                </a:lnTo>
                <a:lnTo>
                  <a:pt x="75" y="31"/>
                </a:lnTo>
                <a:lnTo>
                  <a:pt x="75" y="31"/>
                </a:lnTo>
                <a:lnTo>
                  <a:pt x="75" y="31"/>
                </a:lnTo>
                <a:lnTo>
                  <a:pt x="75" y="31"/>
                </a:lnTo>
                <a:lnTo>
                  <a:pt x="75" y="34"/>
                </a:lnTo>
                <a:lnTo>
                  <a:pt x="75" y="34"/>
                </a:lnTo>
                <a:lnTo>
                  <a:pt x="75" y="34"/>
                </a:lnTo>
                <a:lnTo>
                  <a:pt x="75" y="34"/>
                </a:lnTo>
                <a:lnTo>
                  <a:pt x="72" y="34"/>
                </a:lnTo>
                <a:lnTo>
                  <a:pt x="72" y="34"/>
                </a:lnTo>
                <a:lnTo>
                  <a:pt x="67" y="40"/>
                </a:lnTo>
                <a:lnTo>
                  <a:pt x="67" y="40"/>
                </a:lnTo>
                <a:lnTo>
                  <a:pt x="67" y="40"/>
                </a:lnTo>
                <a:lnTo>
                  <a:pt x="67" y="40"/>
                </a:lnTo>
                <a:lnTo>
                  <a:pt x="64" y="43"/>
                </a:lnTo>
                <a:lnTo>
                  <a:pt x="61" y="55"/>
                </a:lnTo>
                <a:lnTo>
                  <a:pt x="61" y="55"/>
                </a:lnTo>
                <a:lnTo>
                  <a:pt x="61" y="73"/>
                </a:lnTo>
                <a:lnTo>
                  <a:pt x="53" y="94"/>
                </a:lnTo>
                <a:lnTo>
                  <a:pt x="47" y="110"/>
                </a:lnTo>
                <a:lnTo>
                  <a:pt x="39" y="122"/>
                </a:lnTo>
                <a:lnTo>
                  <a:pt x="39" y="122"/>
                </a:lnTo>
                <a:lnTo>
                  <a:pt x="36" y="125"/>
                </a:lnTo>
                <a:lnTo>
                  <a:pt x="36" y="125"/>
                </a:lnTo>
                <a:lnTo>
                  <a:pt x="28" y="131"/>
                </a:lnTo>
                <a:lnTo>
                  <a:pt x="28" y="143"/>
                </a:lnTo>
                <a:lnTo>
                  <a:pt x="28" y="143"/>
                </a:lnTo>
                <a:lnTo>
                  <a:pt x="25" y="164"/>
                </a:lnTo>
                <a:lnTo>
                  <a:pt x="25" y="164"/>
                </a:lnTo>
                <a:lnTo>
                  <a:pt x="25" y="192"/>
                </a:lnTo>
                <a:lnTo>
                  <a:pt x="25" y="204"/>
                </a:lnTo>
                <a:lnTo>
                  <a:pt x="25" y="210"/>
                </a:lnTo>
                <a:lnTo>
                  <a:pt x="25" y="210"/>
                </a:lnTo>
                <a:lnTo>
                  <a:pt x="28" y="213"/>
                </a:lnTo>
                <a:lnTo>
                  <a:pt x="28" y="213"/>
                </a:lnTo>
                <a:lnTo>
                  <a:pt x="28" y="213"/>
                </a:lnTo>
                <a:lnTo>
                  <a:pt x="28" y="213"/>
                </a:lnTo>
                <a:lnTo>
                  <a:pt x="28" y="213"/>
                </a:lnTo>
                <a:lnTo>
                  <a:pt x="28" y="213"/>
                </a:lnTo>
                <a:lnTo>
                  <a:pt x="28" y="216"/>
                </a:lnTo>
                <a:lnTo>
                  <a:pt x="28" y="216"/>
                </a:lnTo>
                <a:lnTo>
                  <a:pt x="30" y="216"/>
                </a:lnTo>
                <a:lnTo>
                  <a:pt x="30" y="216"/>
                </a:lnTo>
                <a:lnTo>
                  <a:pt x="30" y="216"/>
                </a:lnTo>
                <a:lnTo>
                  <a:pt x="30" y="216"/>
                </a:lnTo>
                <a:lnTo>
                  <a:pt x="30" y="219"/>
                </a:lnTo>
                <a:lnTo>
                  <a:pt x="30" y="219"/>
                </a:lnTo>
                <a:lnTo>
                  <a:pt x="30" y="219"/>
                </a:lnTo>
                <a:lnTo>
                  <a:pt x="30" y="219"/>
                </a:lnTo>
                <a:lnTo>
                  <a:pt x="30" y="222"/>
                </a:lnTo>
                <a:lnTo>
                  <a:pt x="30" y="222"/>
                </a:lnTo>
                <a:lnTo>
                  <a:pt x="30" y="222"/>
                </a:lnTo>
                <a:lnTo>
                  <a:pt x="30" y="222"/>
                </a:lnTo>
                <a:lnTo>
                  <a:pt x="30" y="225"/>
                </a:lnTo>
                <a:lnTo>
                  <a:pt x="30" y="225"/>
                </a:lnTo>
                <a:lnTo>
                  <a:pt x="33" y="225"/>
                </a:lnTo>
                <a:lnTo>
                  <a:pt x="33" y="225"/>
                </a:lnTo>
                <a:lnTo>
                  <a:pt x="33" y="228"/>
                </a:lnTo>
                <a:lnTo>
                  <a:pt x="33" y="228"/>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4"/>
                </a:lnTo>
                <a:lnTo>
                  <a:pt x="33" y="234"/>
                </a:lnTo>
                <a:lnTo>
                  <a:pt x="33" y="237"/>
                </a:lnTo>
                <a:lnTo>
                  <a:pt x="33" y="237"/>
                </a:lnTo>
                <a:lnTo>
                  <a:pt x="33" y="240"/>
                </a:lnTo>
                <a:lnTo>
                  <a:pt x="33" y="240"/>
                </a:lnTo>
                <a:lnTo>
                  <a:pt x="30" y="252"/>
                </a:lnTo>
                <a:lnTo>
                  <a:pt x="30" y="252"/>
                </a:lnTo>
                <a:lnTo>
                  <a:pt x="28" y="265"/>
                </a:lnTo>
                <a:lnTo>
                  <a:pt x="28" y="271"/>
                </a:lnTo>
                <a:lnTo>
                  <a:pt x="30" y="277"/>
                </a:lnTo>
                <a:lnTo>
                  <a:pt x="30" y="277"/>
                </a:lnTo>
                <a:lnTo>
                  <a:pt x="36" y="280"/>
                </a:lnTo>
                <a:lnTo>
                  <a:pt x="36" y="280"/>
                </a:lnTo>
                <a:lnTo>
                  <a:pt x="44" y="289"/>
                </a:lnTo>
                <a:lnTo>
                  <a:pt x="47" y="295"/>
                </a:lnTo>
                <a:lnTo>
                  <a:pt x="47" y="295"/>
                </a:lnTo>
                <a:lnTo>
                  <a:pt x="50" y="304"/>
                </a:lnTo>
                <a:lnTo>
                  <a:pt x="50" y="304"/>
                </a:lnTo>
                <a:lnTo>
                  <a:pt x="50" y="310"/>
                </a:lnTo>
                <a:lnTo>
                  <a:pt x="44" y="319"/>
                </a:lnTo>
                <a:lnTo>
                  <a:pt x="44" y="319"/>
                </a:lnTo>
                <a:lnTo>
                  <a:pt x="36" y="328"/>
                </a:lnTo>
                <a:lnTo>
                  <a:pt x="30" y="344"/>
                </a:lnTo>
                <a:lnTo>
                  <a:pt x="25" y="353"/>
                </a:lnTo>
                <a:lnTo>
                  <a:pt x="25" y="365"/>
                </a:lnTo>
                <a:lnTo>
                  <a:pt x="25" y="365"/>
                </a:lnTo>
                <a:lnTo>
                  <a:pt x="22" y="371"/>
                </a:lnTo>
                <a:lnTo>
                  <a:pt x="22" y="377"/>
                </a:lnTo>
                <a:lnTo>
                  <a:pt x="14" y="386"/>
                </a:lnTo>
                <a:lnTo>
                  <a:pt x="14" y="386"/>
                </a:lnTo>
                <a:lnTo>
                  <a:pt x="11" y="389"/>
                </a:lnTo>
                <a:lnTo>
                  <a:pt x="8" y="395"/>
                </a:lnTo>
                <a:lnTo>
                  <a:pt x="8" y="395"/>
                </a:lnTo>
                <a:lnTo>
                  <a:pt x="8" y="407"/>
                </a:lnTo>
                <a:lnTo>
                  <a:pt x="5" y="416"/>
                </a:lnTo>
                <a:lnTo>
                  <a:pt x="5" y="416"/>
                </a:lnTo>
                <a:lnTo>
                  <a:pt x="0" y="435"/>
                </a:lnTo>
                <a:lnTo>
                  <a:pt x="0" y="435"/>
                </a:lnTo>
                <a:lnTo>
                  <a:pt x="0" y="447"/>
                </a:lnTo>
                <a:lnTo>
                  <a:pt x="134" y="447"/>
                </a:lnTo>
                <a:lnTo>
                  <a:pt x="134" y="447"/>
                </a:lnTo>
                <a:lnTo>
                  <a:pt x="137" y="447"/>
                </a:lnTo>
                <a:lnTo>
                  <a:pt x="140" y="453"/>
                </a:lnTo>
                <a:lnTo>
                  <a:pt x="140" y="465"/>
                </a:lnTo>
                <a:lnTo>
                  <a:pt x="145" y="486"/>
                </a:lnTo>
                <a:lnTo>
                  <a:pt x="156" y="508"/>
                </a:lnTo>
                <a:lnTo>
                  <a:pt x="156" y="508"/>
                </a:lnTo>
                <a:lnTo>
                  <a:pt x="156" y="508"/>
                </a:lnTo>
                <a:lnTo>
                  <a:pt x="156" y="508"/>
                </a:lnTo>
                <a:lnTo>
                  <a:pt x="159" y="508"/>
                </a:lnTo>
                <a:lnTo>
                  <a:pt x="159" y="508"/>
                </a:lnTo>
                <a:lnTo>
                  <a:pt x="159" y="508"/>
                </a:lnTo>
                <a:lnTo>
                  <a:pt x="159" y="508"/>
                </a:lnTo>
                <a:lnTo>
                  <a:pt x="159" y="511"/>
                </a:lnTo>
                <a:lnTo>
                  <a:pt x="159" y="511"/>
                </a:lnTo>
                <a:lnTo>
                  <a:pt x="159" y="511"/>
                </a:lnTo>
                <a:lnTo>
                  <a:pt x="159" y="511"/>
                </a:lnTo>
                <a:lnTo>
                  <a:pt x="159" y="511"/>
                </a:lnTo>
                <a:lnTo>
                  <a:pt x="159" y="511"/>
                </a:lnTo>
                <a:lnTo>
                  <a:pt x="159" y="514"/>
                </a:lnTo>
                <a:lnTo>
                  <a:pt x="159" y="514"/>
                </a:lnTo>
                <a:lnTo>
                  <a:pt x="162" y="514"/>
                </a:lnTo>
                <a:lnTo>
                  <a:pt x="162" y="514"/>
                </a:lnTo>
                <a:lnTo>
                  <a:pt x="162" y="517"/>
                </a:lnTo>
                <a:lnTo>
                  <a:pt x="162" y="517"/>
                </a:lnTo>
                <a:lnTo>
                  <a:pt x="162" y="517"/>
                </a:lnTo>
                <a:lnTo>
                  <a:pt x="162" y="517"/>
                </a:lnTo>
                <a:lnTo>
                  <a:pt x="162" y="517"/>
                </a:lnTo>
                <a:lnTo>
                  <a:pt x="162" y="517"/>
                </a:lnTo>
                <a:lnTo>
                  <a:pt x="162" y="520"/>
                </a:lnTo>
                <a:lnTo>
                  <a:pt x="162" y="520"/>
                </a:lnTo>
                <a:lnTo>
                  <a:pt x="165" y="520"/>
                </a:lnTo>
                <a:lnTo>
                  <a:pt x="165" y="520"/>
                </a:lnTo>
                <a:lnTo>
                  <a:pt x="165" y="523"/>
                </a:lnTo>
                <a:lnTo>
                  <a:pt x="165" y="523"/>
                </a:lnTo>
                <a:lnTo>
                  <a:pt x="165" y="523"/>
                </a:lnTo>
                <a:lnTo>
                  <a:pt x="165" y="523"/>
                </a:lnTo>
                <a:lnTo>
                  <a:pt x="167" y="526"/>
                </a:lnTo>
                <a:lnTo>
                  <a:pt x="167" y="526"/>
                </a:lnTo>
                <a:lnTo>
                  <a:pt x="167" y="526"/>
                </a:lnTo>
                <a:lnTo>
                  <a:pt x="167" y="526"/>
                </a:lnTo>
                <a:lnTo>
                  <a:pt x="167" y="529"/>
                </a:lnTo>
                <a:lnTo>
                  <a:pt x="167" y="529"/>
                </a:lnTo>
                <a:lnTo>
                  <a:pt x="167" y="529"/>
                </a:lnTo>
                <a:lnTo>
                  <a:pt x="167" y="529"/>
                </a:lnTo>
                <a:lnTo>
                  <a:pt x="170" y="532"/>
                </a:lnTo>
                <a:lnTo>
                  <a:pt x="170" y="532"/>
                </a:lnTo>
                <a:lnTo>
                  <a:pt x="170" y="532"/>
                </a:lnTo>
                <a:lnTo>
                  <a:pt x="170" y="532"/>
                </a:lnTo>
                <a:lnTo>
                  <a:pt x="170" y="535"/>
                </a:lnTo>
                <a:lnTo>
                  <a:pt x="170" y="535"/>
                </a:lnTo>
                <a:lnTo>
                  <a:pt x="170" y="535"/>
                </a:lnTo>
                <a:lnTo>
                  <a:pt x="170" y="535"/>
                </a:lnTo>
                <a:lnTo>
                  <a:pt x="173" y="535"/>
                </a:lnTo>
                <a:lnTo>
                  <a:pt x="173" y="535"/>
                </a:lnTo>
                <a:lnTo>
                  <a:pt x="173" y="538"/>
                </a:lnTo>
                <a:lnTo>
                  <a:pt x="173" y="538"/>
                </a:lnTo>
                <a:lnTo>
                  <a:pt x="173" y="538"/>
                </a:lnTo>
                <a:lnTo>
                  <a:pt x="173" y="538"/>
                </a:lnTo>
                <a:lnTo>
                  <a:pt x="173" y="538"/>
                </a:lnTo>
                <a:lnTo>
                  <a:pt x="173" y="538"/>
                </a:lnTo>
                <a:lnTo>
                  <a:pt x="176" y="541"/>
                </a:lnTo>
                <a:lnTo>
                  <a:pt x="176" y="541"/>
                </a:lnTo>
                <a:lnTo>
                  <a:pt x="176" y="541"/>
                </a:lnTo>
                <a:lnTo>
                  <a:pt x="176" y="541"/>
                </a:lnTo>
                <a:lnTo>
                  <a:pt x="176" y="541"/>
                </a:lnTo>
                <a:lnTo>
                  <a:pt x="176" y="541"/>
                </a:lnTo>
                <a:lnTo>
                  <a:pt x="195" y="529"/>
                </a:lnTo>
                <a:lnTo>
                  <a:pt x="195" y="529"/>
                </a:lnTo>
                <a:lnTo>
                  <a:pt x="207" y="520"/>
                </a:lnTo>
                <a:lnTo>
                  <a:pt x="207" y="520"/>
                </a:lnTo>
                <a:lnTo>
                  <a:pt x="221" y="514"/>
                </a:lnTo>
                <a:lnTo>
                  <a:pt x="240" y="514"/>
                </a:lnTo>
                <a:lnTo>
                  <a:pt x="240" y="514"/>
                </a:lnTo>
                <a:lnTo>
                  <a:pt x="251" y="514"/>
                </a:lnTo>
                <a:lnTo>
                  <a:pt x="251" y="514"/>
                </a:lnTo>
                <a:lnTo>
                  <a:pt x="249" y="483"/>
                </a:lnTo>
                <a:lnTo>
                  <a:pt x="246" y="441"/>
                </a:lnTo>
                <a:lnTo>
                  <a:pt x="243" y="334"/>
                </a:lnTo>
                <a:lnTo>
                  <a:pt x="243" y="334"/>
                </a:lnTo>
                <a:lnTo>
                  <a:pt x="246" y="225"/>
                </a:lnTo>
                <a:lnTo>
                  <a:pt x="246" y="137"/>
                </a:lnTo>
                <a:lnTo>
                  <a:pt x="246" y="137"/>
                </a:lnTo>
                <a:lnTo>
                  <a:pt x="249" y="110"/>
                </a:lnTo>
                <a:lnTo>
                  <a:pt x="249" y="0"/>
                </a:lnTo>
                <a:lnTo>
                  <a:pt x="249" y="0"/>
                </a:lnTo>
                <a:lnTo>
                  <a:pt x="156" y="0"/>
                </a:lnTo>
                <a:lnTo>
                  <a:pt x="156" y="0"/>
                </a:lnTo>
                <a:lnTo>
                  <a:pt x="156" y="0"/>
                </a:lnTo>
                <a:lnTo>
                  <a:pt x="156" y="0"/>
                </a:lnTo>
                <a:close/>
              </a:path>
            </a:pathLst>
          </a:custGeom>
          <a:solidFill>
            <a:srgbClr val="015873">
              <a:alpha val="74902"/>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64" name="Freeform 172">
            <a:extLst>
              <a:ext uri="{FF2B5EF4-FFF2-40B4-BE49-F238E27FC236}">
                <a16:creationId xmlns:a16="http://schemas.microsoft.com/office/drawing/2014/main" id="{97E57BFA-F0A7-BE78-465F-178E7E3EB79F}"/>
              </a:ext>
            </a:extLst>
          </p:cNvPr>
          <p:cNvSpPr>
            <a:spLocks/>
          </p:cNvSpPr>
          <p:nvPr/>
        </p:nvSpPr>
        <p:spPr bwMode="auto">
          <a:xfrm>
            <a:off x="4779888" y="4058233"/>
            <a:ext cx="380983" cy="647106"/>
          </a:xfrm>
          <a:custGeom>
            <a:avLst/>
            <a:gdLst>
              <a:gd name="T0" fmla="*/ 230 w 297"/>
              <a:gd name="T1" fmla="*/ 438 h 532"/>
              <a:gd name="T2" fmla="*/ 230 w 297"/>
              <a:gd name="T3" fmla="*/ 438 h 532"/>
              <a:gd name="T4" fmla="*/ 255 w 297"/>
              <a:gd name="T5" fmla="*/ 435 h 532"/>
              <a:gd name="T6" fmla="*/ 258 w 297"/>
              <a:gd name="T7" fmla="*/ 435 h 532"/>
              <a:gd name="T8" fmla="*/ 258 w 297"/>
              <a:gd name="T9" fmla="*/ 435 h 532"/>
              <a:gd name="T10" fmla="*/ 294 w 297"/>
              <a:gd name="T11" fmla="*/ 432 h 532"/>
              <a:gd name="T12" fmla="*/ 294 w 297"/>
              <a:gd name="T13" fmla="*/ 425 h 532"/>
              <a:gd name="T14" fmla="*/ 286 w 297"/>
              <a:gd name="T15" fmla="*/ 392 h 532"/>
              <a:gd name="T16" fmla="*/ 283 w 297"/>
              <a:gd name="T17" fmla="*/ 343 h 532"/>
              <a:gd name="T18" fmla="*/ 286 w 297"/>
              <a:gd name="T19" fmla="*/ 310 h 532"/>
              <a:gd name="T20" fmla="*/ 289 w 297"/>
              <a:gd name="T21" fmla="*/ 304 h 532"/>
              <a:gd name="T22" fmla="*/ 297 w 297"/>
              <a:gd name="T23" fmla="*/ 277 h 532"/>
              <a:gd name="T24" fmla="*/ 291 w 297"/>
              <a:gd name="T25" fmla="*/ 261 h 532"/>
              <a:gd name="T26" fmla="*/ 275 w 297"/>
              <a:gd name="T27" fmla="*/ 225 h 532"/>
              <a:gd name="T28" fmla="*/ 258 w 297"/>
              <a:gd name="T29" fmla="*/ 179 h 532"/>
              <a:gd name="T30" fmla="*/ 224 w 297"/>
              <a:gd name="T31" fmla="*/ 0 h 532"/>
              <a:gd name="T32" fmla="*/ 109 w 297"/>
              <a:gd name="T33" fmla="*/ 3 h 532"/>
              <a:gd name="T34" fmla="*/ 3 w 297"/>
              <a:gd name="T35" fmla="*/ 119 h 532"/>
              <a:gd name="T36" fmla="*/ 3 w 297"/>
              <a:gd name="T37" fmla="*/ 146 h 532"/>
              <a:gd name="T38" fmla="*/ 3 w 297"/>
              <a:gd name="T39" fmla="*/ 231 h 532"/>
              <a:gd name="T40" fmla="*/ 0 w 297"/>
              <a:gd name="T41" fmla="*/ 343 h 532"/>
              <a:gd name="T42" fmla="*/ 6 w 297"/>
              <a:gd name="T43" fmla="*/ 492 h 532"/>
              <a:gd name="T44" fmla="*/ 9 w 297"/>
              <a:gd name="T45" fmla="*/ 523 h 532"/>
              <a:gd name="T46" fmla="*/ 28 w 297"/>
              <a:gd name="T47" fmla="*/ 520 h 532"/>
              <a:gd name="T48" fmla="*/ 31 w 297"/>
              <a:gd name="T49" fmla="*/ 517 h 532"/>
              <a:gd name="T50" fmla="*/ 45 w 297"/>
              <a:gd name="T51" fmla="*/ 501 h 532"/>
              <a:gd name="T52" fmla="*/ 45 w 297"/>
              <a:gd name="T53" fmla="*/ 501 h 532"/>
              <a:gd name="T54" fmla="*/ 51 w 297"/>
              <a:gd name="T55" fmla="*/ 501 h 532"/>
              <a:gd name="T56" fmla="*/ 62 w 297"/>
              <a:gd name="T57" fmla="*/ 517 h 532"/>
              <a:gd name="T58" fmla="*/ 70 w 297"/>
              <a:gd name="T59" fmla="*/ 532 h 532"/>
              <a:gd name="T60" fmla="*/ 81 w 297"/>
              <a:gd name="T61" fmla="*/ 529 h 532"/>
              <a:gd name="T62" fmla="*/ 79 w 297"/>
              <a:gd name="T63" fmla="*/ 526 h 532"/>
              <a:gd name="T64" fmla="*/ 81 w 297"/>
              <a:gd name="T65" fmla="*/ 517 h 532"/>
              <a:gd name="T66" fmla="*/ 81 w 297"/>
              <a:gd name="T67" fmla="*/ 511 h 532"/>
              <a:gd name="T68" fmla="*/ 81 w 297"/>
              <a:gd name="T69" fmla="*/ 504 h 532"/>
              <a:gd name="T70" fmla="*/ 81 w 297"/>
              <a:gd name="T71" fmla="*/ 501 h 532"/>
              <a:gd name="T72" fmla="*/ 81 w 297"/>
              <a:gd name="T73" fmla="*/ 489 h 532"/>
              <a:gd name="T74" fmla="*/ 84 w 297"/>
              <a:gd name="T75" fmla="*/ 483 h 532"/>
              <a:gd name="T76" fmla="*/ 84 w 297"/>
              <a:gd name="T77" fmla="*/ 483 h 532"/>
              <a:gd name="T78" fmla="*/ 84 w 297"/>
              <a:gd name="T79" fmla="*/ 471 h 532"/>
              <a:gd name="T80" fmla="*/ 84 w 297"/>
              <a:gd name="T81" fmla="*/ 462 h 532"/>
              <a:gd name="T82" fmla="*/ 93 w 297"/>
              <a:gd name="T83" fmla="*/ 447 h 532"/>
              <a:gd name="T84" fmla="*/ 109 w 297"/>
              <a:gd name="T85" fmla="*/ 441 h 532"/>
              <a:gd name="T86" fmla="*/ 171 w 297"/>
              <a:gd name="T87" fmla="*/ 441 h 532"/>
              <a:gd name="T88" fmla="*/ 177 w 297"/>
              <a:gd name="T89" fmla="*/ 441 h 532"/>
              <a:gd name="T90" fmla="*/ 179 w 297"/>
              <a:gd name="T91" fmla="*/ 441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7" h="532">
                <a:moveTo>
                  <a:pt x="179" y="441"/>
                </a:moveTo>
                <a:lnTo>
                  <a:pt x="230" y="438"/>
                </a:lnTo>
                <a:lnTo>
                  <a:pt x="230" y="438"/>
                </a:lnTo>
                <a:lnTo>
                  <a:pt x="230" y="438"/>
                </a:lnTo>
                <a:lnTo>
                  <a:pt x="255" y="435"/>
                </a:lnTo>
                <a:lnTo>
                  <a:pt x="255" y="435"/>
                </a:lnTo>
                <a:lnTo>
                  <a:pt x="258" y="435"/>
                </a:lnTo>
                <a:lnTo>
                  <a:pt x="258" y="435"/>
                </a:lnTo>
                <a:lnTo>
                  <a:pt x="258" y="435"/>
                </a:lnTo>
                <a:lnTo>
                  <a:pt x="258" y="435"/>
                </a:lnTo>
                <a:lnTo>
                  <a:pt x="294" y="432"/>
                </a:lnTo>
                <a:lnTo>
                  <a:pt x="294" y="432"/>
                </a:lnTo>
                <a:lnTo>
                  <a:pt x="294" y="425"/>
                </a:lnTo>
                <a:lnTo>
                  <a:pt x="294" y="425"/>
                </a:lnTo>
                <a:lnTo>
                  <a:pt x="289" y="413"/>
                </a:lnTo>
                <a:lnTo>
                  <a:pt x="286" y="392"/>
                </a:lnTo>
                <a:lnTo>
                  <a:pt x="283" y="343"/>
                </a:lnTo>
                <a:lnTo>
                  <a:pt x="283" y="343"/>
                </a:lnTo>
                <a:lnTo>
                  <a:pt x="286" y="319"/>
                </a:lnTo>
                <a:lnTo>
                  <a:pt x="286" y="310"/>
                </a:lnTo>
                <a:lnTo>
                  <a:pt x="289" y="304"/>
                </a:lnTo>
                <a:lnTo>
                  <a:pt x="289" y="304"/>
                </a:lnTo>
                <a:lnTo>
                  <a:pt x="294" y="292"/>
                </a:lnTo>
                <a:lnTo>
                  <a:pt x="297" y="277"/>
                </a:lnTo>
                <a:lnTo>
                  <a:pt x="297" y="277"/>
                </a:lnTo>
                <a:lnTo>
                  <a:pt x="291" y="261"/>
                </a:lnTo>
                <a:lnTo>
                  <a:pt x="275" y="225"/>
                </a:lnTo>
                <a:lnTo>
                  <a:pt x="275" y="225"/>
                </a:lnTo>
                <a:lnTo>
                  <a:pt x="266" y="207"/>
                </a:lnTo>
                <a:lnTo>
                  <a:pt x="258" y="179"/>
                </a:lnTo>
                <a:lnTo>
                  <a:pt x="244" y="113"/>
                </a:lnTo>
                <a:lnTo>
                  <a:pt x="224" y="0"/>
                </a:lnTo>
                <a:lnTo>
                  <a:pt x="224" y="0"/>
                </a:lnTo>
                <a:lnTo>
                  <a:pt x="109" y="3"/>
                </a:lnTo>
                <a:lnTo>
                  <a:pt x="3" y="6"/>
                </a:lnTo>
                <a:lnTo>
                  <a:pt x="3" y="119"/>
                </a:lnTo>
                <a:lnTo>
                  <a:pt x="3" y="119"/>
                </a:lnTo>
                <a:lnTo>
                  <a:pt x="3" y="146"/>
                </a:lnTo>
                <a:lnTo>
                  <a:pt x="3" y="146"/>
                </a:lnTo>
                <a:lnTo>
                  <a:pt x="3" y="231"/>
                </a:lnTo>
                <a:lnTo>
                  <a:pt x="0" y="343"/>
                </a:lnTo>
                <a:lnTo>
                  <a:pt x="0" y="343"/>
                </a:lnTo>
                <a:lnTo>
                  <a:pt x="3" y="450"/>
                </a:lnTo>
                <a:lnTo>
                  <a:pt x="6" y="492"/>
                </a:lnTo>
                <a:lnTo>
                  <a:pt x="9" y="523"/>
                </a:lnTo>
                <a:lnTo>
                  <a:pt x="9" y="523"/>
                </a:lnTo>
                <a:lnTo>
                  <a:pt x="23" y="520"/>
                </a:lnTo>
                <a:lnTo>
                  <a:pt x="28" y="520"/>
                </a:lnTo>
                <a:lnTo>
                  <a:pt x="31" y="517"/>
                </a:lnTo>
                <a:lnTo>
                  <a:pt x="31" y="517"/>
                </a:lnTo>
                <a:lnTo>
                  <a:pt x="37" y="504"/>
                </a:lnTo>
                <a:lnTo>
                  <a:pt x="45" y="501"/>
                </a:lnTo>
                <a:lnTo>
                  <a:pt x="45" y="501"/>
                </a:lnTo>
                <a:lnTo>
                  <a:pt x="45" y="501"/>
                </a:lnTo>
                <a:lnTo>
                  <a:pt x="45" y="501"/>
                </a:lnTo>
                <a:lnTo>
                  <a:pt x="51" y="501"/>
                </a:lnTo>
                <a:lnTo>
                  <a:pt x="56" y="504"/>
                </a:lnTo>
                <a:lnTo>
                  <a:pt x="62" y="517"/>
                </a:lnTo>
                <a:lnTo>
                  <a:pt x="62" y="517"/>
                </a:lnTo>
                <a:lnTo>
                  <a:pt x="70" y="532"/>
                </a:lnTo>
                <a:lnTo>
                  <a:pt x="70" y="532"/>
                </a:lnTo>
                <a:lnTo>
                  <a:pt x="81" y="529"/>
                </a:lnTo>
                <a:lnTo>
                  <a:pt x="81" y="529"/>
                </a:lnTo>
                <a:lnTo>
                  <a:pt x="79" y="526"/>
                </a:lnTo>
                <a:lnTo>
                  <a:pt x="79" y="526"/>
                </a:lnTo>
                <a:lnTo>
                  <a:pt x="81" y="517"/>
                </a:lnTo>
                <a:lnTo>
                  <a:pt x="81" y="517"/>
                </a:lnTo>
                <a:lnTo>
                  <a:pt x="81" y="511"/>
                </a:lnTo>
                <a:lnTo>
                  <a:pt x="81" y="511"/>
                </a:lnTo>
                <a:lnTo>
                  <a:pt x="81" y="504"/>
                </a:lnTo>
                <a:lnTo>
                  <a:pt x="81" y="504"/>
                </a:lnTo>
                <a:lnTo>
                  <a:pt x="81" y="501"/>
                </a:lnTo>
                <a:lnTo>
                  <a:pt x="81" y="501"/>
                </a:lnTo>
                <a:lnTo>
                  <a:pt x="81" y="489"/>
                </a:lnTo>
                <a:lnTo>
                  <a:pt x="84" y="483"/>
                </a:lnTo>
                <a:lnTo>
                  <a:pt x="84" y="483"/>
                </a:lnTo>
                <a:lnTo>
                  <a:pt x="84" y="483"/>
                </a:lnTo>
                <a:lnTo>
                  <a:pt x="84" y="483"/>
                </a:lnTo>
                <a:lnTo>
                  <a:pt x="84" y="471"/>
                </a:lnTo>
                <a:lnTo>
                  <a:pt x="84" y="471"/>
                </a:lnTo>
                <a:lnTo>
                  <a:pt x="84" y="462"/>
                </a:lnTo>
                <a:lnTo>
                  <a:pt x="84" y="462"/>
                </a:lnTo>
                <a:lnTo>
                  <a:pt x="87" y="453"/>
                </a:lnTo>
                <a:lnTo>
                  <a:pt x="93" y="447"/>
                </a:lnTo>
                <a:lnTo>
                  <a:pt x="109" y="441"/>
                </a:lnTo>
                <a:lnTo>
                  <a:pt x="109" y="441"/>
                </a:lnTo>
                <a:lnTo>
                  <a:pt x="109" y="441"/>
                </a:lnTo>
                <a:lnTo>
                  <a:pt x="171" y="441"/>
                </a:lnTo>
                <a:lnTo>
                  <a:pt x="171" y="441"/>
                </a:lnTo>
                <a:lnTo>
                  <a:pt x="177" y="441"/>
                </a:lnTo>
                <a:lnTo>
                  <a:pt x="177" y="441"/>
                </a:lnTo>
                <a:lnTo>
                  <a:pt x="179" y="441"/>
                </a:lnTo>
                <a:close/>
              </a:path>
            </a:pathLst>
          </a:custGeom>
          <a:solidFill>
            <a:srgbClr val="015873">
              <a:alpha val="74902"/>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65" name="Freeform 173">
            <a:extLst>
              <a:ext uri="{FF2B5EF4-FFF2-40B4-BE49-F238E27FC236}">
                <a16:creationId xmlns:a16="http://schemas.microsoft.com/office/drawing/2014/main" id="{0B43C930-AE04-7BA9-6969-2B68295C7DEE}"/>
              </a:ext>
            </a:extLst>
          </p:cNvPr>
          <p:cNvSpPr>
            <a:spLocks/>
          </p:cNvSpPr>
          <p:nvPr/>
        </p:nvSpPr>
        <p:spPr bwMode="auto">
          <a:xfrm>
            <a:off x="4575928" y="3784551"/>
            <a:ext cx="878697" cy="270033"/>
          </a:xfrm>
          <a:custGeom>
            <a:avLst/>
            <a:gdLst>
              <a:gd name="T0" fmla="*/ 154 w 685"/>
              <a:gd name="T1" fmla="*/ 73 h 222"/>
              <a:gd name="T2" fmla="*/ 114 w 685"/>
              <a:gd name="T3" fmla="*/ 73 h 222"/>
              <a:gd name="T4" fmla="*/ 109 w 685"/>
              <a:gd name="T5" fmla="*/ 73 h 222"/>
              <a:gd name="T6" fmla="*/ 103 w 685"/>
              <a:gd name="T7" fmla="*/ 73 h 222"/>
              <a:gd name="T8" fmla="*/ 100 w 685"/>
              <a:gd name="T9" fmla="*/ 76 h 222"/>
              <a:gd name="T10" fmla="*/ 95 w 685"/>
              <a:gd name="T11" fmla="*/ 76 h 222"/>
              <a:gd name="T12" fmla="*/ 89 w 685"/>
              <a:gd name="T13" fmla="*/ 76 h 222"/>
              <a:gd name="T14" fmla="*/ 86 w 685"/>
              <a:gd name="T15" fmla="*/ 76 h 222"/>
              <a:gd name="T16" fmla="*/ 81 w 685"/>
              <a:gd name="T17" fmla="*/ 76 h 222"/>
              <a:gd name="T18" fmla="*/ 78 w 685"/>
              <a:gd name="T19" fmla="*/ 76 h 222"/>
              <a:gd name="T20" fmla="*/ 75 w 685"/>
              <a:gd name="T21" fmla="*/ 76 h 222"/>
              <a:gd name="T22" fmla="*/ 70 w 685"/>
              <a:gd name="T23" fmla="*/ 79 h 222"/>
              <a:gd name="T24" fmla="*/ 67 w 685"/>
              <a:gd name="T25" fmla="*/ 79 h 222"/>
              <a:gd name="T26" fmla="*/ 64 w 685"/>
              <a:gd name="T27" fmla="*/ 79 h 222"/>
              <a:gd name="T28" fmla="*/ 61 w 685"/>
              <a:gd name="T29" fmla="*/ 79 h 222"/>
              <a:gd name="T30" fmla="*/ 58 w 685"/>
              <a:gd name="T31" fmla="*/ 79 h 222"/>
              <a:gd name="T32" fmla="*/ 56 w 685"/>
              <a:gd name="T33" fmla="*/ 79 h 222"/>
              <a:gd name="T34" fmla="*/ 56 w 685"/>
              <a:gd name="T35" fmla="*/ 82 h 222"/>
              <a:gd name="T36" fmla="*/ 42 w 685"/>
              <a:gd name="T37" fmla="*/ 98 h 222"/>
              <a:gd name="T38" fmla="*/ 50 w 685"/>
              <a:gd name="T39" fmla="*/ 104 h 222"/>
              <a:gd name="T40" fmla="*/ 53 w 685"/>
              <a:gd name="T41" fmla="*/ 110 h 222"/>
              <a:gd name="T42" fmla="*/ 47 w 685"/>
              <a:gd name="T43" fmla="*/ 119 h 222"/>
              <a:gd name="T44" fmla="*/ 36 w 685"/>
              <a:gd name="T45" fmla="*/ 158 h 222"/>
              <a:gd name="T46" fmla="*/ 19 w 685"/>
              <a:gd name="T47" fmla="*/ 201 h 222"/>
              <a:gd name="T48" fmla="*/ 3 w 685"/>
              <a:gd name="T49" fmla="*/ 219 h 222"/>
              <a:gd name="T50" fmla="*/ 0 w 685"/>
              <a:gd name="T51" fmla="*/ 222 h 222"/>
              <a:gd name="T52" fmla="*/ 25 w 685"/>
              <a:gd name="T53" fmla="*/ 222 h 222"/>
              <a:gd name="T54" fmla="*/ 25 w 685"/>
              <a:gd name="T55" fmla="*/ 222 h 222"/>
              <a:gd name="T56" fmla="*/ 25 w 685"/>
              <a:gd name="T57" fmla="*/ 222 h 222"/>
              <a:gd name="T58" fmla="*/ 89 w 685"/>
              <a:gd name="T59" fmla="*/ 222 h 222"/>
              <a:gd name="T60" fmla="*/ 100 w 685"/>
              <a:gd name="T61" fmla="*/ 222 h 222"/>
              <a:gd name="T62" fmla="*/ 156 w 685"/>
              <a:gd name="T63" fmla="*/ 222 h 222"/>
              <a:gd name="T64" fmla="*/ 459 w 685"/>
              <a:gd name="T65" fmla="*/ 207 h 222"/>
              <a:gd name="T66" fmla="*/ 476 w 685"/>
              <a:gd name="T67" fmla="*/ 180 h 222"/>
              <a:gd name="T68" fmla="*/ 503 w 685"/>
              <a:gd name="T69" fmla="*/ 164 h 222"/>
              <a:gd name="T70" fmla="*/ 531 w 685"/>
              <a:gd name="T71" fmla="*/ 146 h 222"/>
              <a:gd name="T72" fmla="*/ 545 w 685"/>
              <a:gd name="T73" fmla="*/ 140 h 222"/>
              <a:gd name="T74" fmla="*/ 568 w 685"/>
              <a:gd name="T75" fmla="*/ 122 h 222"/>
              <a:gd name="T76" fmla="*/ 596 w 685"/>
              <a:gd name="T77" fmla="*/ 101 h 222"/>
              <a:gd name="T78" fmla="*/ 638 w 685"/>
              <a:gd name="T79" fmla="*/ 70 h 222"/>
              <a:gd name="T80" fmla="*/ 666 w 685"/>
              <a:gd name="T81" fmla="*/ 37 h 222"/>
              <a:gd name="T82" fmla="*/ 685 w 685"/>
              <a:gd name="T83" fmla="*/ 3 h 222"/>
              <a:gd name="T84" fmla="*/ 685 w 685"/>
              <a:gd name="T85" fmla="*/ 0 h 222"/>
              <a:gd name="T86" fmla="*/ 666 w 685"/>
              <a:gd name="T87" fmla="*/ 3 h 222"/>
              <a:gd name="T88" fmla="*/ 643 w 685"/>
              <a:gd name="T89" fmla="*/ 3 h 222"/>
              <a:gd name="T90" fmla="*/ 624 w 685"/>
              <a:gd name="T91" fmla="*/ 6 h 222"/>
              <a:gd name="T92" fmla="*/ 601 w 685"/>
              <a:gd name="T93" fmla="*/ 9 h 222"/>
              <a:gd name="T94" fmla="*/ 582 w 685"/>
              <a:gd name="T95" fmla="*/ 12 h 222"/>
              <a:gd name="T96" fmla="*/ 562 w 685"/>
              <a:gd name="T97" fmla="*/ 12 h 222"/>
              <a:gd name="T98" fmla="*/ 543 w 685"/>
              <a:gd name="T99" fmla="*/ 16 h 222"/>
              <a:gd name="T100" fmla="*/ 159 w 685"/>
              <a:gd name="T101" fmla="*/ 5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5" h="222">
                <a:moveTo>
                  <a:pt x="159" y="67"/>
                </a:moveTo>
                <a:lnTo>
                  <a:pt x="159" y="67"/>
                </a:lnTo>
                <a:lnTo>
                  <a:pt x="159" y="73"/>
                </a:lnTo>
                <a:lnTo>
                  <a:pt x="154" y="73"/>
                </a:lnTo>
                <a:lnTo>
                  <a:pt x="117" y="73"/>
                </a:lnTo>
                <a:lnTo>
                  <a:pt x="117" y="73"/>
                </a:lnTo>
                <a:lnTo>
                  <a:pt x="114" y="73"/>
                </a:lnTo>
                <a:lnTo>
                  <a:pt x="114" y="73"/>
                </a:lnTo>
                <a:lnTo>
                  <a:pt x="112" y="73"/>
                </a:lnTo>
                <a:lnTo>
                  <a:pt x="112" y="73"/>
                </a:lnTo>
                <a:lnTo>
                  <a:pt x="109" y="73"/>
                </a:lnTo>
                <a:lnTo>
                  <a:pt x="109" y="73"/>
                </a:lnTo>
                <a:lnTo>
                  <a:pt x="109" y="73"/>
                </a:lnTo>
                <a:lnTo>
                  <a:pt x="109" y="73"/>
                </a:lnTo>
                <a:lnTo>
                  <a:pt x="103" y="73"/>
                </a:lnTo>
                <a:lnTo>
                  <a:pt x="103" y="73"/>
                </a:lnTo>
                <a:lnTo>
                  <a:pt x="103" y="73"/>
                </a:lnTo>
                <a:lnTo>
                  <a:pt x="103" y="73"/>
                </a:lnTo>
                <a:lnTo>
                  <a:pt x="100" y="76"/>
                </a:lnTo>
                <a:lnTo>
                  <a:pt x="100" y="76"/>
                </a:lnTo>
                <a:lnTo>
                  <a:pt x="98" y="76"/>
                </a:lnTo>
                <a:lnTo>
                  <a:pt x="98" y="76"/>
                </a:lnTo>
                <a:lnTo>
                  <a:pt x="95" y="76"/>
                </a:lnTo>
                <a:lnTo>
                  <a:pt x="95" y="76"/>
                </a:lnTo>
                <a:lnTo>
                  <a:pt x="95" y="76"/>
                </a:lnTo>
                <a:lnTo>
                  <a:pt x="95" y="76"/>
                </a:lnTo>
                <a:lnTo>
                  <a:pt x="89" y="76"/>
                </a:lnTo>
                <a:lnTo>
                  <a:pt x="89" y="76"/>
                </a:lnTo>
                <a:lnTo>
                  <a:pt x="89" y="76"/>
                </a:lnTo>
                <a:lnTo>
                  <a:pt x="89" y="76"/>
                </a:lnTo>
                <a:lnTo>
                  <a:pt x="86" y="76"/>
                </a:lnTo>
                <a:lnTo>
                  <a:pt x="86" y="76"/>
                </a:lnTo>
                <a:lnTo>
                  <a:pt x="84" y="76"/>
                </a:lnTo>
                <a:lnTo>
                  <a:pt x="84" y="76"/>
                </a:lnTo>
                <a:lnTo>
                  <a:pt x="81" y="76"/>
                </a:lnTo>
                <a:lnTo>
                  <a:pt x="81" y="76"/>
                </a:lnTo>
                <a:lnTo>
                  <a:pt x="81" y="76"/>
                </a:lnTo>
                <a:lnTo>
                  <a:pt x="81" y="76"/>
                </a:lnTo>
                <a:lnTo>
                  <a:pt x="78" y="76"/>
                </a:lnTo>
                <a:lnTo>
                  <a:pt x="78" y="76"/>
                </a:lnTo>
                <a:lnTo>
                  <a:pt x="78" y="76"/>
                </a:lnTo>
                <a:lnTo>
                  <a:pt x="78" y="76"/>
                </a:lnTo>
                <a:lnTo>
                  <a:pt x="75" y="76"/>
                </a:lnTo>
                <a:lnTo>
                  <a:pt x="75" y="76"/>
                </a:lnTo>
                <a:lnTo>
                  <a:pt x="72" y="79"/>
                </a:lnTo>
                <a:lnTo>
                  <a:pt x="72" y="79"/>
                </a:lnTo>
                <a:lnTo>
                  <a:pt x="70" y="79"/>
                </a:lnTo>
                <a:lnTo>
                  <a:pt x="70" y="79"/>
                </a:lnTo>
                <a:lnTo>
                  <a:pt x="70" y="79"/>
                </a:lnTo>
                <a:lnTo>
                  <a:pt x="70" y="79"/>
                </a:lnTo>
                <a:lnTo>
                  <a:pt x="67" y="79"/>
                </a:lnTo>
                <a:lnTo>
                  <a:pt x="67" y="79"/>
                </a:lnTo>
                <a:lnTo>
                  <a:pt x="67" y="79"/>
                </a:lnTo>
                <a:lnTo>
                  <a:pt x="67" y="79"/>
                </a:lnTo>
                <a:lnTo>
                  <a:pt x="64" y="79"/>
                </a:lnTo>
                <a:lnTo>
                  <a:pt x="64" y="79"/>
                </a:lnTo>
                <a:lnTo>
                  <a:pt x="64" y="79"/>
                </a:lnTo>
                <a:lnTo>
                  <a:pt x="64" y="79"/>
                </a:lnTo>
                <a:lnTo>
                  <a:pt x="61" y="79"/>
                </a:lnTo>
                <a:lnTo>
                  <a:pt x="61" y="79"/>
                </a:lnTo>
                <a:lnTo>
                  <a:pt x="61" y="79"/>
                </a:lnTo>
                <a:lnTo>
                  <a:pt x="61" y="79"/>
                </a:lnTo>
                <a:lnTo>
                  <a:pt x="58" y="79"/>
                </a:lnTo>
                <a:lnTo>
                  <a:pt x="58" y="79"/>
                </a:lnTo>
                <a:lnTo>
                  <a:pt x="58" y="79"/>
                </a:lnTo>
                <a:lnTo>
                  <a:pt x="58" y="79"/>
                </a:lnTo>
                <a:lnTo>
                  <a:pt x="56" y="79"/>
                </a:lnTo>
                <a:lnTo>
                  <a:pt x="56" y="79"/>
                </a:lnTo>
                <a:lnTo>
                  <a:pt x="56" y="79"/>
                </a:lnTo>
                <a:lnTo>
                  <a:pt x="56" y="79"/>
                </a:lnTo>
                <a:lnTo>
                  <a:pt x="56" y="82"/>
                </a:lnTo>
                <a:lnTo>
                  <a:pt x="56" y="82"/>
                </a:lnTo>
                <a:lnTo>
                  <a:pt x="56" y="82"/>
                </a:lnTo>
                <a:lnTo>
                  <a:pt x="56" y="82"/>
                </a:lnTo>
                <a:lnTo>
                  <a:pt x="53" y="85"/>
                </a:lnTo>
                <a:lnTo>
                  <a:pt x="42" y="98"/>
                </a:lnTo>
                <a:lnTo>
                  <a:pt x="42" y="98"/>
                </a:lnTo>
                <a:lnTo>
                  <a:pt x="45" y="101"/>
                </a:lnTo>
                <a:lnTo>
                  <a:pt x="45" y="101"/>
                </a:lnTo>
                <a:lnTo>
                  <a:pt x="50" y="104"/>
                </a:lnTo>
                <a:lnTo>
                  <a:pt x="50" y="107"/>
                </a:lnTo>
                <a:lnTo>
                  <a:pt x="50" y="107"/>
                </a:lnTo>
                <a:lnTo>
                  <a:pt x="53" y="110"/>
                </a:lnTo>
                <a:lnTo>
                  <a:pt x="53" y="110"/>
                </a:lnTo>
                <a:lnTo>
                  <a:pt x="50" y="116"/>
                </a:lnTo>
                <a:lnTo>
                  <a:pt x="50" y="116"/>
                </a:lnTo>
                <a:lnTo>
                  <a:pt x="47" y="119"/>
                </a:lnTo>
                <a:lnTo>
                  <a:pt x="47" y="119"/>
                </a:lnTo>
                <a:lnTo>
                  <a:pt x="42" y="128"/>
                </a:lnTo>
                <a:lnTo>
                  <a:pt x="39" y="137"/>
                </a:lnTo>
                <a:lnTo>
                  <a:pt x="36" y="158"/>
                </a:lnTo>
                <a:lnTo>
                  <a:pt x="36" y="158"/>
                </a:lnTo>
                <a:lnTo>
                  <a:pt x="36" y="170"/>
                </a:lnTo>
                <a:lnTo>
                  <a:pt x="31" y="183"/>
                </a:lnTo>
                <a:lnTo>
                  <a:pt x="19" y="201"/>
                </a:lnTo>
                <a:lnTo>
                  <a:pt x="19" y="201"/>
                </a:lnTo>
                <a:lnTo>
                  <a:pt x="11" y="207"/>
                </a:lnTo>
                <a:lnTo>
                  <a:pt x="11" y="207"/>
                </a:lnTo>
                <a:lnTo>
                  <a:pt x="3" y="213"/>
                </a:lnTo>
                <a:lnTo>
                  <a:pt x="3" y="219"/>
                </a:lnTo>
                <a:lnTo>
                  <a:pt x="3" y="219"/>
                </a:lnTo>
                <a:lnTo>
                  <a:pt x="0" y="222"/>
                </a:lnTo>
                <a:lnTo>
                  <a:pt x="0" y="222"/>
                </a:lnTo>
                <a:lnTo>
                  <a:pt x="0" y="222"/>
                </a:lnTo>
                <a:lnTo>
                  <a:pt x="0" y="222"/>
                </a:lnTo>
                <a:lnTo>
                  <a:pt x="0" y="222"/>
                </a:lnTo>
                <a:lnTo>
                  <a:pt x="3" y="222"/>
                </a:lnTo>
                <a:lnTo>
                  <a:pt x="25" y="222"/>
                </a:lnTo>
                <a:lnTo>
                  <a:pt x="25" y="222"/>
                </a:lnTo>
                <a:lnTo>
                  <a:pt x="25" y="222"/>
                </a:lnTo>
                <a:lnTo>
                  <a:pt x="25" y="222"/>
                </a:lnTo>
                <a:lnTo>
                  <a:pt x="25" y="222"/>
                </a:lnTo>
                <a:lnTo>
                  <a:pt x="25" y="222"/>
                </a:lnTo>
                <a:lnTo>
                  <a:pt x="25" y="222"/>
                </a:lnTo>
                <a:lnTo>
                  <a:pt x="25" y="222"/>
                </a:lnTo>
                <a:lnTo>
                  <a:pt x="25" y="222"/>
                </a:lnTo>
                <a:lnTo>
                  <a:pt x="25" y="222"/>
                </a:lnTo>
                <a:lnTo>
                  <a:pt x="89" y="222"/>
                </a:lnTo>
                <a:lnTo>
                  <a:pt x="89" y="222"/>
                </a:lnTo>
                <a:lnTo>
                  <a:pt x="89" y="222"/>
                </a:lnTo>
                <a:lnTo>
                  <a:pt x="89" y="222"/>
                </a:lnTo>
                <a:lnTo>
                  <a:pt x="95" y="222"/>
                </a:lnTo>
                <a:lnTo>
                  <a:pt x="95" y="222"/>
                </a:lnTo>
                <a:lnTo>
                  <a:pt x="100" y="222"/>
                </a:lnTo>
                <a:lnTo>
                  <a:pt x="100" y="222"/>
                </a:lnTo>
                <a:lnTo>
                  <a:pt x="100" y="222"/>
                </a:lnTo>
                <a:lnTo>
                  <a:pt x="100" y="222"/>
                </a:lnTo>
                <a:lnTo>
                  <a:pt x="156" y="222"/>
                </a:lnTo>
                <a:lnTo>
                  <a:pt x="156" y="222"/>
                </a:lnTo>
                <a:lnTo>
                  <a:pt x="308" y="216"/>
                </a:lnTo>
                <a:lnTo>
                  <a:pt x="308" y="216"/>
                </a:lnTo>
                <a:lnTo>
                  <a:pt x="459" y="207"/>
                </a:lnTo>
                <a:lnTo>
                  <a:pt x="473" y="183"/>
                </a:lnTo>
                <a:lnTo>
                  <a:pt x="473" y="183"/>
                </a:lnTo>
                <a:lnTo>
                  <a:pt x="476" y="180"/>
                </a:lnTo>
                <a:lnTo>
                  <a:pt x="476" y="180"/>
                </a:lnTo>
                <a:lnTo>
                  <a:pt x="490" y="173"/>
                </a:lnTo>
                <a:lnTo>
                  <a:pt x="490" y="173"/>
                </a:lnTo>
                <a:lnTo>
                  <a:pt x="503" y="164"/>
                </a:lnTo>
                <a:lnTo>
                  <a:pt x="503" y="164"/>
                </a:lnTo>
                <a:lnTo>
                  <a:pt x="515" y="158"/>
                </a:lnTo>
                <a:lnTo>
                  <a:pt x="523" y="152"/>
                </a:lnTo>
                <a:lnTo>
                  <a:pt x="523" y="152"/>
                </a:lnTo>
                <a:lnTo>
                  <a:pt x="531" y="146"/>
                </a:lnTo>
                <a:lnTo>
                  <a:pt x="540" y="143"/>
                </a:lnTo>
                <a:lnTo>
                  <a:pt x="540" y="143"/>
                </a:lnTo>
                <a:lnTo>
                  <a:pt x="545" y="140"/>
                </a:lnTo>
                <a:lnTo>
                  <a:pt x="545" y="140"/>
                </a:lnTo>
                <a:lnTo>
                  <a:pt x="554" y="134"/>
                </a:lnTo>
                <a:lnTo>
                  <a:pt x="554" y="134"/>
                </a:lnTo>
                <a:lnTo>
                  <a:pt x="568" y="122"/>
                </a:lnTo>
                <a:lnTo>
                  <a:pt x="568" y="122"/>
                </a:lnTo>
                <a:lnTo>
                  <a:pt x="582" y="113"/>
                </a:lnTo>
                <a:lnTo>
                  <a:pt x="582" y="113"/>
                </a:lnTo>
                <a:lnTo>
                  <a:pt x="596" y="101"/>
                </a:lnTo>
                <a:lnTo>
                  <a:pt x="596" y="101"/>
                </a:lnTo>
                <a:lnTo>
                  <a:pt x="613" y="85"/>
                </a:lnTo>
                <a:lnTo>
                  <a:pt x="629" y="76"/>
                </a:lnTo>
                <a:lnTo>
                  <a:pt x="629" y="76"/>
                </a:lnTo>
                <a:lnTo>
                  <a:pt x="638" y="70"/>
                </a:lnTo>
                <a:lnTo>
                  <a:pt x="643" y="64"/>
                </a:lnTo>
                <a:lnTo>
                  <a:pt x="643" y="64"/>
                </a:lnTo>
                <a:lnTo>
                  <a:pt x="649" y="55"/>
                </a:lnTo>
                <a:lnTo>
                  <a:pt x="666" y="37"/>
                </a:lnTo>
                <a:lnTo>
                  <a:pt x="666" y="37"/>
                </a:lnTo>
                <a:lnTo>
                  <a:pt x="677" y="22"/>
                </a:lnTo>
                <a:lnTo>
                  <a:pt x="685" y="3"/>
                </a:lnTo>
                <a:lnTo>
                  <a:pt x="685" y="3"/>
                </a:lnTo>
                <a:lnTo>
                  <a:pt x="685" y="0"/>
                </a:lnTo>
                <a:lnTo>
                  <a:pt x="685" y="0"/>
                </a:lnTo>
                <a:lnTo>
                  <a:pt x="685" y="0"/>
                </a:lnTo>
                <a:lnTo>
                  <a:pt x="685" y="0"/>
                </a:lnTo>
                <a:lnTo>
                  <a:pt x="666" y="3"/>
                </a:lnTo>
                <a:lnTo>
                  <a:pt x="666" y="3"/>
                </a:lnTo>
                <a:lnTo>
                  <a:pt x="666" y="3"/>
                </a:lnTo>
                <a:lnTo>
                  <a:pt x="666" y="3"/>
                </a:lnTo>
                <a:lnTo>
                  <a:pt x="646" y="3"/>
                </a:lnTo>
                <a:lnTo>
                  <a:pt x="646" y="3"/>
                </a:lnTo>
                <a:lnTo>
                  <a:pt x="643" y="3"/>
                </a:lnTo>
                <a:lnTo>
                  <a:pt x="643" y="3"/>
                </a:lnTo>
                <a:lnTo>
                  <a:pt x="627" y="6"/>
                </a:lnTo>
                <a:lnTo>
                  <a:pt x="627" y="6"/>
                </a:lnTo>
                <a:lnTo>
                  <a:pt x="624" y="6"/>
                </a:lnTo>
                <a:lnTo>
                  <a:pt x="624" y="6"/>
                </a:lnTo>
                <a:lnTo>
                  <a:pt x="604" y="9"/>
                </a:lnTo>
                <a:lnTo>
                  <a:pt x="604" y="9"/>
                </a:lnTo>
                <a:lnTo>
                  <a:pt x="601" y="9"/>
                </a:lnTo>
                <a:lnTo>
                  <a:pt x="601" y="9"/>
                </a:lnTo>
                <a:lnTo>
                  <a:pt x="585" y="12"/>
                </a:lnTo>
                <a:lnTo>
                  <a:pt x="585" y="12"/>
                </a:lnTo>
                <a:lnTo>
                  <a:pt x="582" y="12"/>
                </a:lnTo>
                <a:lnTo>
                  <a:pt x="582" y="12"/>
                </a:lnTo>
                <a:lnTo>
                  <a:pt x="565" y="12"/>
                </a:lnTo>
                <a:lnTo>
                  <a:pt x="565" y="12"/>
                </a:lnTo>
                <a:lnTo>
                  <a:pt x="562" y="12"/>
                </a:lnTo>
                <a:lnTo>
                  <a:pt x="562" y="12"/>
                </a:lnTo>
                <a:lnTo>
                  <a:pt x="543" y="16"/>
                </a:lnTo>
                <a:lnTo>
                  <a:pt x="543" y="16"/>
                </a:lnTo>
                <a:lnTo>
                  <a:pt x="543" y="16"/>
                </a:lnTo>
                <a:lnTo>
                  <a:pt x="543" y="16"/>
                </a:lnTo>
                <a:lnTo>
                  <a:pt x="523" y="19"/>
                </a:lnTo>
                <a:lnTo>
                  <a:pt x="523" y="19"/>
                </a:lnTo>
                <a:lnTo>
                  <a:pt x="285" y="43"/>
                </a:lnTo>
                <a:lnTo>
                  <a:pt x="159" y="55"/>
                </a:lnTo>
                <a:lnTo>
                  <a:pt x="159" y="67"/>
                </a:lnTo>
                <a:close/>
              </a:path>
            </a:pathLst>
          </a:custGeom>
          <a:solidFill>
            <a:srgbClr val="015873">
              <a:alpha val="74902"/>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66" name="Freeform 174">
            <a:extLst>
              <a:ext uri="{FF2B5EF4-FFF2-40B4-BE49-F238E27FC236}">
                <a16:creationId xmlns:a16="http://schemas.microsoft.com/office/drawing/2014/main" id="{109A2CD2-619B-475C-4389-BF9E1D9CEFA5}"/>
              </a:ext>
            </a:extLst>
          </p:cNvPr>
          <p:cNvSpPr>
            <a:spLocks/>
          </p:cNvSpPr>
          <p:nvPr/>
        </p:nvSpPr>
        <p:spPr bwMode="auto">
          <a:xfrm>
            <a:off x="5081338" y="4032689"/>
            <a:ext cx="528500" cy="576557"/>
          </a:xfrm>
          <a:custGeom>
            <a:avLst/>
            <a:gdLst>
              <a:gd name="T0" fmla="*/ 20 w 412"/>
              <a:gd name="T1" fmla="*/ 131 h 474"/>
              <a:gd name="T2" fmla="*/ 48 w 412"/>
              <a:gd name="T3" fmla="*/ 240 h 474"/>
              <a:gd name="T4" fmla="*/ 73 w 412"/>
              <a:gd name="T5" fmla="*/ 295 h 474"/>
              <a:gd name="T6" fmla="*/ 73 w 412"/>
              <a:gd name="T7" fmla="*/ 298 h 474"/>
              <a:gd name="T8" fmla="*/ 70 w 412"/>
              <a:gd name="T9" fmla="*/ 313 h 474"/>
              <a:gd name="T10" fmla="*/ 62 w 412"/>
              <a:gd name="T11" fmla="*/ 334 h 474"/>
              <a:gd name="T12" fmla="*/ 59 w 412"/>
              <a:gd name="T13" fmla="*/ 364 h 474"/>
              <a:gd name="T14" fmla="*/ 68 w 412"/>
              <a:gd name="T15" fmla="*/ 443 h 474"/>
              <a:gd name="T16" fmla="*/ 70 w 412"/>
              <a:gd name="T17" fmla="*/ 450 h 474"/>
              <a:gd name="T18" fmla="*/ 73 w 412"/>
              <a:gd name="T19" fmla="*/ 456 h 474"/>
              <a:gd name="T20" fmla="*/ 73 w 412"/>
              <a:gd name="T21" fmla="*/ 456 h 474"/>
              <a:gd name="T22" fmla="*/ 317 w 412"/>
              <a:gd name="T23" fmla="*/ 468 h 474"/>
              <a:gd name="T24" fmla="*/ 322 w 412"/>
              <a:gd name="T25" fmla="*/ 471 h 474"/>
              <a:gd name="T26" fmla="*/ 322 w 412"/>
              <a:gd name="T27" fmla="*/ 474 h 474"/>
              <a:gd name="T28" fmla="*/ 333 w 412"/>
              <a:gd name="T29" fmla="*/ 456 h 474"/>
              <a:gd name="T30" fmla="*/ 353 w 412"/>
              <a:gd name="T31" fmla="*/ 450 h 474"/>
              <a:gd name="T32" fmla="*/ 378 w 412"/>
              <a:gd name="T33" fmla="*/ 443 h 474"/>
              <a:gd name="T34" fmla="*/ 373 w 412"/>
              <a:gd name="T35" fmla="*/ 440 h 474"/>
              <a:gd name="T36" fmla="*/ 370 w 412"/>
              <a:gd name="T37" fmla="*/ 422 h 474"/>
              <a:gd name="T38" fmla="*/ 378 w 412"/>
              <a:gd name="T39" fmla="*/ 398 h 474"/>
              <a:gd name="T40" fmla="*/ 387 w 412"/>
              <a:gd name="T41" fmla="*/ 380 h 474"/>
              <a:gd name="T42" fmla="*/ 395 w 412"/>
              <a:gd name="T43" fmla="*/ 364 h 474"/>
              <a:gd name="T44" fmla="*/ 398 w 412"/>
              <a:gd name="T45" fmla="*/ 349 h 474"/>
              <a:gd name="T46" fmla="*/ 395 w 412"/>
              <a:gd name="T47" fmla="*/ 334 h 474"/>
              <a:gd name="T48" fmla="*/ 401 w 412"/>
              <a:gd name="T49" fmla="*/ 313 h 474"/>
              <a:gd name="T50" fmla="*/ 409 w 412"/>
              <a:gd name="T51" fmla="*/ 288 h 474"/>
              <a:gd name="T52" fmla="*/ 409 w 412"/>
              <a:gd name="T53" fmla="*/ 288 h 474"/>
              <a:gd name="T54" fmla="*/ 406 w 412"/>
              <a:gd name="T55" fmla="*/ 288 h 474"/>
              <a:gd name="T56" fmla="*/ 403 w 412"/>
              <a:gd name="T57" fmla="*/ 285 h 474"/>
              <a:gd name="T58" fmla="*/ 401 w 412"/>
              <a:gd name="T59" fmla="*/ 285 h 474"/>
              <a:gd name="T60" fmla="*/ 398 w 412"/>
              <a:gd name="T61" fmla="*/ 285 h 474"/>
              <a:gd name="T62" fmla="*/ 395 w 412"/>
              <a:gd name="T63" fmla="*/ 285 h 474"/>
              <a:gd name="T64" fmla="*/ 392 w 412"/>
              <a:gd name="T65" fmla="*/ 282 h 474"/>
              <a:gd name="T66" fmla="*/ 389 w 412"/>
              <a:gd name="T67" fmla="*/ 282 h 474"/>
              <a:gd name="T68" fmla="*/ 389 w 412"/>
              <a:gd name="T69" fmla="*/ 282 h 474"/>
              <a:gd name="T70" fmla="*/ 387 w 412"/>
              <a:gd name="T71" fmla="*/ 279 h 474"/>
              <a:gd name="T72" fmla="*/ 384 w 412"/>
              <a:gd name="T73" fmla="*/ 279 h 474"/>
              <a:gd name="T74" fmla="*/ 381 w 412"/>
              <a:gd name="T75" fmla="*/ 276 h 474"/>
              <a:gd name="T76" fmla="*/ 381 w 412"/>
              <a:gd name="T77" fmla="*/ 276 h 474"/>
              <a:gd name="T78" fmla="*/ 378 w 412"/>
              <a:gd name="T79" fmla="*/ 273 h 474"/>
              <a:gd name="T80" fmla="*/ 378 w 412"/>
              <a:gd name="T81" fmla="*/ 273 h 474"/>
              <a:gd name="T82" fmla="*/ 375 w 412"/>
              <a:gd name="T83" fmla="*/ 270 h 474"/>
              <a:gd name="T84" fmla="*/ 375 w 412"/>
              <a:gd name="T85" fmla="*/ 270 h 474"/>
              <a:gd name="T86" fmla="*/ 375 w 412"/>
              <a:gd name="T87" fmla="*/ 267 h 474"/>
              <a:gd name="T88" fmla="*/ 375 w 412"/>
              <a:gd name="T89" fmla="*/ 264 h 474"/>
              <a:gd name="T90" fmla="*/ 373 w 412"/>
              <a:gd name="T91" fmla="*/ 261 h 474"/>
              <a:gd name="T92" fmla="*/ 367 w 412"/>
              <a:gd name="T93" fmla="*/ 243 h 474"/>
              <a:gd name="T94" fmla="*/ 359 w 412"/>
              <a:gd name="T95" fmla="*/ 225 h 474"/>
              <a:gd name="T96" fmla="*/ 353 w 412"/>
              <a:gd name="T97" fmla="*/ 206 h 474"/>
              <a:gd name="T98" fmla="*/ 291 w 412"/>
              <a:gd name="T99" fmla="*/ 143 h 474"/>
              <a:gd name="T100" fmla="*/ 188 w 412"/>
              <a:gd name="T101" fmla="*/ 39 h 474"/>
              <a:gd name="T102" fmla="*/ 179 w 412"/>
              <a:gd name="T103" fmla="*/ 21 h 474"/>
              <a:gd name="T104" fmla="*/ 185 w 412"/>
              <a:gd name="T105" fmla="*/ 6 h 474"/>
              <a:gd name="T106" fmla="*/ 185 w 412"/>
              <a:gd name="T107" fmla="*/ 3 h 474"/>
              <a:gd name="T108" fmla="*/ 185 w 412"/>
              <a:gd name="T109" fmla="*/ 3 h 474"/>
              <a:gd name="T110" fmla="*/ 135 w 412"/>
              <a:gd name="T111" fmla="*/ 9 h 474"/>
              <a:gd name="T112" fmla="*/ 0 w 412"/>
              <a:gd name="T113" fmla="*/ 18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2" h="474">
                <a:moveTo>
                  <a:pt x="0" y="18"/>
                </a:moveTo>
                <a:lnTo>
                  <a:pt x="0" y="18"/>
                </a:lnTo>
                <a:lnTo>
                  <a:pt x="20" y="131"/>
                </a:lnTo>
                <a:lnTo>
                  <a:pt x="34" y="197"/>
                </a:lnTo>
                <a:lnTo>
                  <a:pt x="42" y="222"/>
                </a:lnTo>
                <a:lnTo>
                  <a:pt x="48" y="240"/>
                </a:lnTo>
                <a:lnTo>
                  <a:pt x="48" y="240"/>
                </a:lnTo>
                <a:lnTo>
                  <a:pt x="68" y="282"/>
                </a:lnTo>
                <a:lnTo>
                  <a:pt x="73" y="295"/>
                </a:lnTo>
                <a:lnTo>
                  <a:pt x="73" y="295"/>
                </a:lnTo>
                <a:lnTo>
                  <a:pt x="73" y="298"/>
                </a:lnTo>
                <a:lnTo>
                  <a:pt x="73" y="298"/>
                </a:lnTo>
                <a:lnTo>
                  <a:pt x="73" y="298"/>
                </a:lnTo>
                <a:lnTo>
                  <a:pt x="73" y="298"/>
                </a:lnTo>
                <a:lnTo>
                  <a:pt x="70" y="313"/>
                </a:lnTo>
                <a:lnTo>
                  <a:pt x="68" y="325"/>
                </a:lnTo>
                <a:lnTo>
                  <a:pt x="62" y="334"/>
                </a:lnTo>
                <a:lnTo>
                  <a:pt x="62" y="334"/>
                </a:lnTo>
                <a:lnTo>
                  <a:pt x="59" y="343"/>
                </a:lnTo>
                <a:lnTo>
                  <a:pt x="59" y="364"/>
                </a:lnTo>
                <a:lnTo>
                  <a:pt x="59" y="364"/>
                </a:lnTo>
                <a:lnTo>
                  <a:pt x="62" y="410"/>
                </a:lnTo>
                <a:lnTo>
                  <a:pt x="65" y="428"/>
                </a:lnTo>
                <a:lnTo>
                  <a:pt x="68" y="443"/>
                </a:lnTo>
                <a:lnTo>
                  <a:pt x="68" y="443"/>
                </a:lnTo>
                <a:lnTo>
                  <a:pt x="70" y="450"/>
                </a:lnTo>
                <a:lnTo>
                  <a:pt x="70" y="450"/>
                </a:lnTo>
                <a:lnTo>
                  <a:pt x="70" y="450"/>
                </a:lnTo>
                <a:lnTo>
                  <a:pt x="73" y="456"/>
                </a:lnTo>
                <a:lnTo>
                  <a:pt x="73" y="456"/>
                </a:lnTo>
                <a:lnTo>
                  <a:pt x="73" y="456"/>
                </a:lnTo>
                <a:lnTo>
                  <a:pt x="73" y="456"/>
                </a:lnTo>
                <a:lnTo>
                  <a:pt x="73" y="456"/>
                </a:lnTo>
                <a:lnTo>
                  <a:pt x="73" y="456"/>
                </a:lnTo>
                <a:lnTo>
                  <a:pt x="87" y="474"/>
                </a:lnTo>
                <a:lnTo>
                  <a:pt x="317" y="468"/>
                </a:lnTo>
                <a:lnTo>
                  <a:pt x="317" y="468"/>
                </a:lnTo>
                <a:lnTo>
                  <a:pt x="319" y="468"/>
                </a:lnTo>
                <a:lnTo>
                  <a:pt x="322" y="471"/>
                </a:lnTo>
                <a:lnTo>
                  <a:pt x="322" y="471"/>
                </a:lnTo>
                <a:lnTo>
                  <a:pt x="322" y="474"/>
                </a:lnTo>
                <a:lnTo>
                  <a:pt x="322" y="474"/>
                </a:lnTo>
                <a:lnTo>
                  <a:pt x="333" y="459"/>
                </a:lnTo>
                <a:lnTo>
                  <a:pt x="333" y="459"/>
                </a:lnTo>
                <a:lnTo>
                  <a:pt x="333" y="456"/>
                </a:lnTo>
                <a:lnTo>
                  <a:pt x="333" y="456"/>
                </a:lnTo>
                <a:lnTo>
                  <a:pt x="342" y="453"/>
                </a:lnTo>
                <a:lnTo>
                  <a:pt x="353" y="450"/>
                </a:lnTo>
                <a:lnTo>
                  <a:pt x="353" y="450"/>
                </a:lnTo>
                <a:lnTo>
                  <a:pt x="378" y="443"/>
                </a:lnTo>
                <a:lnTo>
                  <a:pt x="378" y="443"/>
                </a:lnTo>
                <a:lnTo>
                  <a:pt x="378" y="443"/>
                </a:lnTo>
                <a:lnTo>
                  <a:pt x="378" y="443"/>
                </a:lnTo>
                <a:lnTo>
                  <a:pt x="373" y="440"/>
                </a:lnTo>
                <a:lnTo>
                  <a:pt x="370" y="431"/>
                </a:lnTo>
                <a:lnTo>
                  <a:pt x="370" y="431"/>
                </a:lnTo>
                <a:lnTo>
                  <a:pt x="370" y="422"/>
                </a:lnTo>
                <a:lnTo>
                  <a:pt x="373" y="410"/>
                </a:lnTo>
                <a:lnTo>
                  <a:pt x="373" y="410"/>
                </a:lnTo>
                <a:lnTo>
                  <a:pt x="378" y="398"/>
                </a:lnTo>
                <a:lnTo>
                  <a:pt x="378" y="398"/>
                </a:lnTo>
                <a:lnTo>
                  <a:pt x="378" y="389"/>
                </a:lnTo>
                <a:lnTo>
                  <a:pt x="387" y="380"/>
                </a:lnTo>
                <a:lnTo>
                  <a:pt x="387" y="380"/>
                </a:lnTo>
                <a:lnTo>
                  <a:pt x="395" y="364"/>
                </a:lnTo>
                <a:lnTo>
                  <a:pt x="395" y="364"/>
                </a:lnTo>
                <a:lnTo>
                  <a:pt x="398" y="355"/>
                </a:lnTo>
                <a:lnTo>
                  <a:pt x="398" y="349"/>
                </a:lnTo>
                <a:lnTo>
                  <a:pt x="398" y="349"/>
                </a:lnTo>
                <a:lnTo>
                  <a:pt x="395" y="343"/>
                </a:lnTo>
                <a:lnTo>
                  <a:pt x="395" y="334"/>
                </a:lnTo>
                <a:lnTo>
                  <a:pt x="395" y="334"/>
                </a:lnTo>
                <a:lnTo>
                  <a:pt x="395" y="322"/>
                </a:lnTo>
                <a:lnTo>
                  <a:pt x="401" y="313"/>
                </a:lnTo>
                <a:lnTo>
                  <a:pt x="401" y="313"/>
                </a:lnTo>
                <a:lnTo>
                  <a:pt x="412" y="288"/>
                </a:lnTo>
                <a:lnTo>
                  <a:pt x="412" y="288"/>
                </a:lnTo>
                <a:lnTo>
                  <a:pt x="409" y="288"/>
                </a:lnTo>
                <a:lnTo>
                  <a:pt x="409" y="288"/>
                </a:lnTo>
                <a:lnTo>
                  <a:pt x="409" y="288"/>
                </a:lnTo>
                <a:lnTo>
                  <a:pt x="409" y="288"/>
                </a:lnTo>
                <a:lnTo>
                  <a:pt x="406" y="288"/>
                </a:lnTo>
                <a:lnTo>
                  <a:pt x="406" y="288"/>
                </a:lnTo>
                <a:lnTo>
                  <a:pt x="406" y="288"/>
                </a:lnTo>
                <a:lnTo>
                  <a:pt x="406" y="288"/>
                </a:lnTo>
                <a:lnTo>
                  <a:pt x="403" y="285"/>
                </a:lnTo>
                <a:lnTo>
                  <a:pt x="403" y="285"/>
                </a:lnTo>
                <a:lnTo>
                  <a:pt x="403" y="285"/>
                </a:lnTo>
                <a:lnTo>
                  <a:pt x="403" y="285"/>
                </a:lnTo>
                <a:lnTo>
                  <a:pt x="401" y="285"/>
                </a:lnTo>
                <a:lnTo>
                  <a:pt x="401" y="285"/>
                </a:lnTo>
                <a:lnTo>
                  <a:pt x="398" y="285"/>
                </a:lnTo>
                <a:lnTo>
                  <a:pt x="398" y="285"/>
                </a:lnTo>
                <a:lnTo>
                  <a:pt x="398" y="285"/>
                </a:lnTo>
                <a:lnTo>
                  <a:pt x="398" y="285"/>
                </a:lnTo>
                <a:lnTo>
                  <a:pt x="395" y="285"/>
                </a:lnTo>
                <a:lnTo>
                  <a:pt x="395" y="285"/>
                </a:lnTo>
                <a:lnTo>
                  <a:pt x="392" y="282"/>
                </a:lnTo>
                <a:lnTo>
                  <a:pt x="392" y="282"/>
                </a:lnTo>
                <a:lnTo>
                  <a:pt x="392" y="282"/>
                </a:lnTo>
                <a:lnTo>
                  <a:pt x="392" y="282"/>
                </a:lnTo>
                <a:lnTo>
                  <a:pt x="389" y="282"/>
                </a:lnTo>
                <a:lnTo>
                  <a:pt x="389" y="282"/>
                </a:lnTo>
                <a:lnTo>
                  <a:pt x="389" y="282"/>
                </a:lnTo>
                <a:lnTo>
                  <a:pt x="389" y="282"/>
                </a:lnTo>
                <a:lnTo>
                  <a:pt x="387" y="279"/>
                </a:lnTo>
                <a:lnTo>
                  <a:pt x="387" y="279"/>
                </a:lnTo>
                <a:lnTo>
                  <a:pt x="387" y="279"/>
                </a:lnTo>
                <a:lnTo>
                  <a:pt x="387" y="279"/>
                </a:lnTo>
                <a:lnTo>
                  <a:pt x="384" y="279"/>
                </a:lnTo>
                <a:lnTo>
                  <a:pt x="384" y="279"/>
                </a:lnTo>
                <a:lnTo>
                  <a:pt x="384" y="279"/>
                </a:lnTo>
                <a:lnTo>
                  <a:pt x="384" y="279"/>
                </a:lnTo>
                <a:lnTo>
                  <a:pt x="381" y="276"/>
                </a:lnTo>
                <a:lnTo>
                  <a:pt x="381" y="276"/>
                </a:lnTo>
                <a:lnTo>
                  <a:pt x="381" y="276"/>
                </a:lnTo>
                <a:lnTo>
                  <a:pt x="381" y="276"/>
                </a:lnTo>
                <a:lnTo>
                  <a:pt x="381" y="276"/>
                </a:lnTo>
                <a:lnTo>
                  <a:pt x="381" y="276"/>
                </a:lnTo>
                <a:lnTo>
                  <a:pt x="378" y="273"/>
                </a:lnTo>
                <a:lnTo>
                  <a:pt x="378" y="273"/>
                </a:lnTo>
                <a:lnTo>
                  <a:pt x="378" y="273"/>
                </a:lnTo>
                <a:lnTo>
                  <a:pt x="378" y="273"/>
                </a:lnTo>
                <a:lnTo>
                  <a:pt x="378" y="273"/>
                </a:lnTo>
                <a:lnTo>
                  <a:pt x="378" y="273"/>
                </a:lnTo>
                <a:lnTo>
                  <a:pt x="375" y="270"/>
                </a:lnTo>
                <a:lnTo>
                  <a:pt x="375" y="270"/>
                </a:lnTo>
                <a:lnTo>
                  <a:pt x="375" y="270"/>
                </a:lnTo>
                <a:lnTo>
                  <a:pt x="375" y="270"/>
                </a:lnTo>
                <a:lnTo>
                  <a:pt x="375" y="267"/>
                </a:lnTo>
                <a:lnTo>
                  <a:pt x="375" y="267"/>
                </a:lnTo>
                <a:lnTo>
                  <a:pt x="375" y="267"/>
                </a:lnTo>
                <a:lnTo>
                  <a:pt x="375" y="267"/>
                </a:lnTo>
                <a:lnTo>
                  <a:pt x="375" y="264"/>
                </a:lnTo>
                <a:lnTo>
                  <a:pt x="375" y="264"/>
                </a:lnTo>
                <a:lnTo>
                  <a:pt x="373" y="264"/>
                </a:lnTo>
                <a:lnTo>
                  <a:pt x="373" y="264"/>
                </a:lnTo>
                <a:lnTo>
                  <a:pt x="373" y="261"/>
                </a:lnTo>
                <a:lnTo>
                  <a:pt x="373" y="261"/>
                </a:lnTo>
                <a:lnTo>
                  <a:pt x="373" y="252"/>
                </a:lnTo>
                <a:lnTo>
                  <a:pt x="367" y="243"/>
                </a:lnTo>
                <a:lnTo>
                  <a:pt x="367" y="243"/>
                </a:lnTo>
                <a:lnTo>
                  <a:pt x="361" y="234"/>
                </a:lnTo>
                <a:lnTo>
                  <a:pt x="359" y="225"/>
                </a:lnTo>
                <a:lnTo>
                  <a:pt x="359" y="225"/>
                </a:lnTo>
                <a:lnTo>
                  <a:pt x="359" y="216"/>
                </a:lnTo>
                <a:lnTo>
                  <a:pt x="353" y="206"/>
                </a:lnTo>
                <a:lnTo>
                  <a:pt x="336" y="185"/>
                </a:lnTo>
                <a:lnTo>
                  <a:pt x="336" y="185"/>
                </a:lnTo>
                <a:lnTo>
                  <a:pt x="291" y="143"/>
                </a:lnTo>
                <a:lnTo>
                  <a:pt x="291" y="143"/>
                </a:lnTo>
                <a:lnTo>
                  <a:pt x="244" y="100"/>
                </a:lnTo>
                <a:lnTo>
                  <a:pt x="188" y="39"/>
                </a:lnTo>
                <a:lnTo>
                  <a:pt x="188" y="39"/>
                </a:lnTo>
                <a:lnTo>
                  <a:pt x="182" y="30"/>
                </a:lnTo>
                <a:lnTo>
                  <a:pt x="179" y="21"/>
                </a:lnTo>
                <a:lnTo>
                  <a:pt x="182" y="12"/>
                </a:lnTo>
                <a:lnTo>
                  <a:pt x="185" y="6"/>
                </a:lnTo>
                <a:lnTo>
                  <a:pt x="185" y="6"/>
                </a:lnTo>
                <a:lnTo>
                  <a:pt x="185" y="3"/>
                </a:lnTo>
                <a:lnTo>
                  <a:pt x="185" y="3"/>
                </a:lnTo>
                <a:lnTo>
                  <a:pt x="185" y="3"/>
                </a:lnTo>
                <a:lnTo>
                  <a:pt x="185" y="3"/>
                </a:lnTo>
                <a:lnTo>
                  <a:pt x="185" y="3"/>
                </a:lnTo>
                <a:lnTo>
                  <a:pt x="185" y="3"/>
                </a:lnTo>
                <a:lnTo>
                  <a:pt x="185" y="0"/>
                </a:lnTo>
                <a:lnTo>
                  <a:pt x="185" y="0"/>
                </a:lnTo>
                <a:lnTo>
                  <a:pt x="135" y="9"/>
                </a:lnTo>
                <a:lnTo>
                  <a:pt x="68" y="15"/>
                </a:lnTo>
                <a:lnTo>
                  <a:pt x="68" y="15"/>
                </a:lnTo>
                <a:lnTo>
                  <a:pt x="0" y="18"/>
                </a:lnTo>
                <a:lnTo>
                  <a:pt x="0" y="18"/>
                </a:lnTo>
                <a:close/>
              </a:path>
            </a:pathLst>
          </a:custGeom>
          <a:solidFill>
            <a:srgbClr val="015873">
              <a:alpha val="50196"/>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67" name="Freeform 176">
            <a:extLst>
              <a:ext uri="{FF2B5EF4-FFF2-40B4-BE49-F238E27FC236}">
                <a16:creationId xmlns:a16="http://schemas.microsoft.com/office/drawing/2014/main" id="{48207E11-8644-7087-8DA3-F05CF3DDD734}"/>
              </a:ext>
            </a:extLst>
          </p:cNvPr>
          <p:cNvSpPr>
            <a:spLocks/>
          </p:cNvSpPr>
          <p:nvPr/>
        </p:nvSpPr>
        <p:spPr bwMode="auto">
          <a:xfrm>
            <a:off x="5039007" y="4605597"/>
            <a:ext cx="6414" cy="0"/>
          </a:xfrm>
          <a:custGeom>
            <a:avLst/>
            <a:gdLst>
              <a:gd name="T0" fmla="*/ 5 w 5"/>
              <a:gd name="T1" fmla="*/ 0 w 5"/>
              <a:gd name="T2" fmla="*/ 0 w 5"/>
              <a:gd name="T3" fmla="*/ 5 w 5"/>
              <a:gd name="T4" fmla="*/ 5 w 5"/>
              <a:gd name="T5" fmla="*/ 5 w 5"/>
              <a:gd name="T6" fmla="*/ 5 w 5"/>
            </a:gdLst>
            <a:ahLst/>
            <a:cxnLst>
              <a:cxn ang="0">
                <a:pos x="T0" y="0"/>
              </a:cxn>
              <a:cxn ang="0">
                <a:pos x="T1" y="0"/>
              </a:cxn>
              <a:cxn ang="0">
                <a:pos x="T2" y="0"/>
              </a:cxn>
              <a:cxn ang="0">
                <a:pos x="T3" y="0"/>
              </a:cxn>
              <a:cxn ang="0">
                <a:pos x="T4" y="0"/>
              </a:cxn>
              <a:cxn ang="0">
                <a:pos x="T5" y="0"/>
              </a:cxn>
              <a:cxn ang="0">
                <a:pos x="T6" y="0"/>
              </a:cxn>
            </a:cxnLst>
            <a:rect l="0" t="0" r="r" b="b"/>
            <a:pathLst>
              <a:path w="5">
                <a:moveTo>
                  <a:pt x="5" y="0"/>
                </a:moveTo>
                <a:lnTo>
                  <a:pt x="0" y="0"/>
                </a:lnTo>
                <a:lnTo>
                  <a:pt x="0" y="0"/>
                </a:lnTo>
                <a:lnTo>
                  <a:pt x="5" y="0"/>
                </a:lnTo>
                <a:lnTo>
                  <a:pt x="5" y="0"/>
                </a:lnTo>
                <a:lnTo>
                  <a:pt x="5" y="0"/>
                </a:lnTo>
                <a:lnTo>
                  <a:pt x="5"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8" name="Freeform 177">
            <a:extLst>
              <a:ext uri="{FF2B5EF4-FFF2-40B4-BE49-F238E27FC236}">
                <a16:creationId xmlns:a16="http://schemas.microsoft.com/office/drawing/2014/main" id="{A3510FCD-E82D-15C2-7995-BDC488F8CF33}"/>
              </a:ext>
            </a:extLst>
          </p:cNvPr>
          <p:cNvSpPr>
            <a:spLocks/>
          </p:cNvSpPr>
          <p:nvPr/>
        </p:nvSpPr>
        <p:spPr bwMode="auto">
          <a:xfrm>
            <a:off x="5009503" y="4609246"/>
            <a:ext cx="3849"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9" name="Freeform 178">
            <a:extLst>
              <a:ext uri="{FF2B5EF4-FFF2-40B4-BE49-F238E27FC236}">
                <a16:creationId xmlns:a16="http://schemas.microsoft.com/office/drawing/2014/main" id="{0510F33F-25C0-F843-6E03-65CBB89BF89C}"/>
              </a:ext>
            </a:extLst>
          </p:cNvPr>
          <p:cNvSpPr>
            <a:spLocks/>
          </p:cNvSpPr>
          <p:nvPr/>
        </p:nvSpPr>
        <p:spPr bwMode="auto">
          <a:xfrm>
            <a:off x="5006938" y="4594650"/>
            <a:ext cx="2566" cy="0"/>
          </a:xfrm>
          <a:custGeom>
            <a:avLst/>
            <a:gdLst>
              <a:gd name="T0" fmla="*/ 2 w 2"/>
              <a:gd name="T1" fmla="*/ 0 w 2"/>
              <a:gd name="T2" fmla="*/ 0 w 2"/>
              <a:gd name="T3" fmla="*/ 0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0" y="0"/>
                </a:lnTo>
                <a:lnTo>
                  <a:pt x="0" y="0"/>
                </a:lnTo>
                <a:lnTo>
                  <a:pt x="2"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0" name="Freeform 179">
            <a:extLst>
              <a:ext uri="{FF2B5EF4-FFF2-40B4-BE49-F238E27FC236}">
                <a16:creationId xmlns:a16="http://schemas.microsoft.com/office/drawing/2014/main" id="{462CFFD0-C79F-6086-F7F8-D1AFA7F9DB72}"/>
              </a:ext>
            </a:extLst>
          </p:cNvPr>
          <p:cNvSpPr>
            <a:spLocks/>
          </p:cNvSpPr>
          <p:nvPr/>
        </p:nvSpPr>
        <p:spPr bwMode="auto">
          <a:xfrm>
            <a:off x="5074924" y="4598298"/>
            <a:ext cx="93642" cy="7298"/>
          </a:xfrm>
          <a:custGeom>
            <a:avLst/>
            <a:gdLst>
              <a:gd name="T0" fmla="*/ 0 w 73"/>
              <a:gd name="T1" fmla="*/ 6 h 6"/>
              <a:gd name="T2" fmla="*/ 0 w 73"/>
              <a:gd name="T3" fmla="*/ 6 h 6"/>
              <a:gd name="T4" fmla="*/ 73 w 73"/>
              <a:gd name="T5" fmla="*/ 0 h 6"/>
              <a:gd name="T6" fmla="*/ 73 w 73"/>
              <a:gd name="T7" fmla="*/ 0 h 6"/>
              <a:gd name="T8" fmla="*/ 73 w 73"/>
              <a:gd name="T9" fmla="*/ 0 h 6"/>
              <a:gd name="T10" fmla="*/ 0 w 73"/>
              <a:gd name="T11" fmla="*/ 6 h 6"/>
              <a:gd name="T12" fmla="*/ 0 w 73"/>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73" h="6">
                <a:moveTo>
                  <a:pt x="0" y="6"/>
                </a:moveTo>
                <a:lnTo>
                  <a:pt x="0" y="6"/>
                </a:lnTo>
                <a:lnTo>
                  <a:pt x="73" y="0"/>
                </a:lnTo>
                <a:lnTo>
                  <a:pt x="73" y="0"/>
                </a:lnTo>
                <a:lnTo>
                  <a:pt x="73" y="0"/>
                </a:lnTo>
                <a:lnTo>
                  <a:pt x="0" y="6"/>
                </a:lnTo>
                <a:lnTo>
                  <a:pt x="0" y="6"/>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1" name="Freeform 180">
            <a:extLst>
              <a:ext uri="{FF2B5EF4-FFF2-40B4-BE49-F238E27FC236}">
                <a16:creationId xmlns:a16="http://schemas.microsoft.com/office/drawing/2014/main" id="{904CE820-5004-156D-13C0-829CBE5E9768}"/>
              </a:ext>
            </a:extLst>
          </p:cNvPr>
          <p:cNvSpPr>
            <a:spLocks/>
          </p:cNvSpPr>
          <p:nvPr/>
        </p:nvSpPr>
        <p:spPr bwMode="auto">
          <a:xfrm>
            <a:off x="5171132" y="4580053"/>
            <a:ext cx="3849" cy="7298"/>
          </a:xfrm>
          <a:custGeom>
            <a:avLst/>
            <a:gdLst>
              <a:gd name="T0" fmla="*/ 0 w 3"/>
              <a:gd name="T1" fmla="*/ 0 h 6"/>
              <a:gd name="T2" fmla="*/ 0 w 3"/>
              <a:gd name="T3" fmla="*/ 0 h 6"/>
              <a:gd name="T4" fmla="*/ 0 w 3"/>
              <a:gd name="T5" fmla="*/ 0 h 6"/>
              <a:gd name="T6" fmla="*/ 3 w 3"/>
              <a:gd name="T7" fmla="*/ 6 h 6"/>
              <a:gd name="T8" fmla="*/ 3 w 3"/>
              <a:gd name="T9" fmla="*/ 6 h 6"/>
              <a:gd name="T10" fmla="*/ 0 w 3"/>
              <a:gd name="T11" fmla="*/ 0 h 6"/>
              <a:gd name="T12" fmla="*/ 0 w 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3" h="6">
                <a:moveTo>
                  <a:pt x="0" y="0"/>
                </a:moveTo>
                <a:lnTo>
                  <a:pt x="0" y="0"/>
                </a:lnTo>
                <a:lnTo>
                  <a:pt x="0" y="0"/>
                </a:lnTo>
                <a:lnTo>
                  <a:pt x="3" y="6"/>
                </a:lnTo>
                <a:lnTo>
                  <a:pt x="3" y="6"/>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2" name="Freeform 181">
            <a:extLst>
              <a:ext uri="{FF2B5EF4-FFF2-40B4-BE49-F238E27FC236}">
                <a16:creationId xmlns:a16="http://schemas.microsoft.com/office/drawing/2014/main" id="{2BB78898-4CCA-4CD4-D22D-A50C33391D0A}"/>
              </a:ext>
            </a:extLst>
          </p:cNvPr>
          <p:cNvSpPr>
            <a:spLocks/>
          </p:cNvSpPr>
          <p:nvPr/>
        </p:nvSpPr>
        <p:spPr bwMode="auto">
          <a:xfrm>
            <a:off x="5110842" y="458735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3" name="Freeform 182">
            <a:extLst>
              <a:ext uri="{FF2B5EF4-FFF2-40B4-BE49-F238E27FC236}">
                <a16:creationId xmlns:a16="http://schemas.microsoft.com/office/drawing/2014/main" id="{5896DE7F-48CE-4994-DB87-B573D1984D49}"/>
              </a:ext>
            </a:extLst>
          </p:cNvPr>
          <p:cNvSpPr>
            <a:spLocks/>
          </p:cNvSpPr>
          <p:nvPr/>
        </p:nvSpPr>
        <p:spPr bwMode="auto">
          <a:xfrm>
            <a:off x="5074924" y="4587351"/>
            <a:ext cx="32070" cy="3649"/>
          </a:xfrm>
          <a:custGeom>
            <a:avLst/>
            <a:gdLst>
              <a:gd name="T0" fmla="*/ 25 w 25"/>
              <a:gd name="T1" fmla="*/ 0 h 3"/>
              <a:gd name="T2" fmla="*/ 25 w 25"/>
              <a:gd name="T3" fmla="*/ 0 h 3"/>
              <a:gd name="T4" fmla="*/ 0 w 25"/>
              <a:gd name="T5" fmla="*/ 3 h 3"/>
              <a:gd name="T6" fmla="*/ 0 w 25"/>
              <a:gd name="T7" fmla="*/ 3 h 3"/>
              <a:gd name="T8" fmla="*/ 0 w 25"/>
              <a:gd name="T9" fmla="*/ 3 h 3"/>
              <a:gd name="T10" fmla="*/ 0 w 25"/>
              <a:gd name="T11" fmla="*/ 3 h 3"/>
              <a:gd name="T12" fmla="*/ 25 w 25"/>
              <a:gd name="T13" fmla="*/ 0 h 3"/>
              <a:gd name="T14" fmla="*/ 25 w 2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3">
                <a:moveTo>
                  <a:pt x="25" y="0"/>
                </a:moveTo>
                <a:lnTo>
                  <a:pt x="25" y="0"/>
                </a:lnTo>
                <a:lnTo>
                  <a:pt x="0" y="3"/>
                </a:lnTo>
                <a:lnTo>
                  <a:pt x="0" y="3"/>
                </a:lnTo>
                <a:lnTo>
                  <a:pt x="0" y="3"/>
                </a:lnTo>
                <a:lnTo>
                  <a:pt x="0" y="3"/>
                </a:lnTo>
                <a:lnTo>
                  <a:pt x="25" y="0"/>
                </a:lnTo>
                <a:lnTo>
                  <a:pt x="25"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4" name="Freeform 185">
            <a:extLst>
              <a:ext uri="{FF2B5EF4-FFF2-40B4-BE49-F238E27FC236}">
                <a16:creationId xmlns:a16="http://schemas.microsoft.com/office/drawing/2014/main" id="{5A4A03C9-BF2D-F365-602D-215EF5ADE9CD}"/>
              </a:ext>
            </a:extLst>
          </p:cNvPr>
          <p:cNvSpPr>
            <a:spLocks/>
          </p:cNvSpPr>
          <p:nvPr/>
        </p:nvSpPr>
        <p:spPr bwMode="auto">
          <a:xfrm>
            <a:off x="4640066" y="4069180"/>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5" name="Freeform 186">
            <a:extLst>
              <a:ext uri="{FF2B5EF4-FFF2-40B4-BE49-F238E27FC236}">
                <a16:creationId xmlns:a16="http://schemas.microsoft.com/office/drawing/2014/main" id="{C0FD831D-66D5-ADDC-D5B3-39CB2F071050}"/>
              </a:ext>
            </a:extLst>
          </p:cNvPr>
          <p:cNvSpPr>
            <a:spLocks/>
          </p:cNvSpPr>
          <p:nvPr/>
        </p:nvSpPr>
        <p:spPr bwMode="auto">
          <a:xfrm>
            <a:off x="4629804" y="4069180"/>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6" name="Freeform 187">
            <a:extLst>
              <a:ext uri="{FF2B5EF4-FFF2-40B4-BE49-F238E27FC236}">
                <a16:creationId xmlns:a16="http://schemas.microsoft.com/office/drawing/2014/main" id="{2D81A52F-820F-1784-E6A2-E4DF5BEA78F5}"/>
              </a:ext>
            </a:extLst>
          </p:cNvPr>
          <p:cNvSpPr>
            <a:spLocks/>
          </p:cNvSpPr>
          <p:nvPr/>
        </p:nvSpPr>
        <p:spPr bwMode="auto">
          <a:xfrm>
            <a:off x="4615693" y="406918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7" name="Freeform 188">
            <a:extLst>
              <a:ext uri="{FF2B5EF4-FFF2-40B4-BE49-F238E27FC236}">
                <a16:creationId xmlns:a16="http://schemas.microsoft.com/office/drawing/2014/main" id="{39AB89BB-2E13-6D5D-7350-4616E4421AF4}"/>
              </a:ext>
            </a:extLst>
          </p:cNvPr>
          <p:cNvSpPr>
            <a:spLocks/>
          </p:cNvSpPr>
          <p:nvPr/>
        </p:nvSpPr>
        <p:spPr bwMode="auto">
          <a:xfrm>
            <a:off x="4622107" y="4069180"/>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8" name="Freeform 189">
            <a:extLst>
              <a:ext uri="{FF2B5EF4-FFF2-40B4-BE49-F238E27FC236}">
                <a16:creationId xmlns:a16="http://schemas.microsoft.com/office/drawing/2014/main" id="{148953C6-E94A-04EF-9583-160EEE193ACD}"/>
              </a:ext>
            </a:extLst>
          </p:cNvPr>
          <p:cNvSpPr>
            <a:spLocks/>
          </p:cNvSpPr>
          <p:nvPr/>
        </p:nvSpPr>
        <p:spPr bwMode="auto">
          <a:xfrm>
            <a:off x="4690094" y="40545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9" name="Freeform 190">
            <a:extLst>
              <a:ext uri="{FF2B5EF4-FFF2-40B4-BE49-F238E27FC236}">
                <a16:creationId xmlns:a16="http://schemas.microsoft.com/office/drawing/2014/main" id="{BD17A4D5-8E5A-AE38-64A6-9C852017CEF1}"/>
              </a:ext>
            </a:extLst>
          </p:cNvPr>
          <p:cNvSpPr>
            <a:spLocks/>
          </p:cNvSpPr>
          <p:nvPr/>
        </p:nvSpPr>
        <p:spPr bwMode="auto">
          <a:xfrm>
            <a:off x="4704205" y="4054584"/>
            <a:ext cx="71835" cy="0"/>
          </a:xfrm>
          <a:custGeom>
            <a:avLst/>
            <a:gdLst>
              <a:gd name="T0" fmla="*/ 56 w 56"/>
              <a:gd name="T1" fmla="*/ 56 w 56"/>
              <a:gd name="T2" fmla="*/ 0 w 56"/>
              <a:gd name="T3" fmla="*/ 0 w 56"/>
              <a:gd name="T4" fmla="*/ 56 w 56"/>
              <a:gd name="T5" fmla="*/ 56 w 56"/>
            </a:gdLst>
            <a:ahLst/>
            <a:cxnLst>
              <a:cxn ang="0">
                <a:pos x="T0" y="0"/>
              </a:cxn>
              <a:cxn ang="0">
                <a:pos x="T1" y="0"/>
              </a:cxn>
              <a:cxn ang="0">
                <a:pos x="T2" y="0"/>
              </a:cxn>
              <a:cxn ang="0">
                <a:pos x="T3" y="0"/>
              </a:cxn>
              <a:cxn ang="0">
                <a:pos x="T4" y="0"/>
              </a:cxn>
              <a:cxn ang="0">
                <a:pos x="T5" y="0"/>
              </a:cxn>
            </a:cxnLst>
            <a:rect l="0" t="0" r="r" b="b"/>
            <a:pathLst>
              <a:path w="56">
                <a:moveTo>
                  <a:pt x="56" y="0"/>
                </a:moveTo>
                <a:lnTo>
                  <a:pt x="56" y="0"/>
                </a:lnTo>
                <a:lnTo>
                  <a:pt x="0" y="0"/>
                </a:lnTo>
                <a:lnTo>
                  <a:pt x="0" y="0"/>
                </a:lnTo>
                <a:lnTo>
                  <a:pt x="56" y="0"/>
                </a:lnTo>
                <a:lnTo>
                  <a:pt x="56"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0" name="Freeform 191">
            <a:extLst>
              <a:ext uri="{FF2B5EF4-FFF2-40B4-BE49-F238E27FC236}">
                <a16:creationId xmlns:a16="http://schemas.microsoft.com/office/drawing/2014/main" id="{01F768C3-50FA-33E8-A05C-07FB22C5E430}"/>
              </a:ext>
            </a:extLst>
          </p:cNvPr>
          <p:cNvSpPr>
            <a:spLocks/>
          </p:cNvSpPr>
          <p:nvPr/>
        </p:nvSpPr>
        <p:spPr bwMode="auto">
          <a:xfrm>
            <a:off x="4697790" y="4054584"/>
            <a:ext cx="6414"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1" name="Freeform 193">
            <a:extLst>
              <a:ext uri="{FF2B5EF4-FFF2-40B4-BE49-F238E27FC236}">
                <a16:creationId xmlns:a16="http://schemas.microsoft.com/office/drawing/2014/main" id="{F0E039E6-789D-F929-2DBA-FFF5922961FA}"/>
              </a:ext>
            </a:extLst>
          </p:cNvPr>
          <p:cNvSpPr>
            <a:spLocks/>
          </p:cNvSpPr>
          <p:nvPr/>
        </p:nvSpPr>
        <p:spPr bwMode="auto">
          <a:xfrm>
            <a:off x="4607997" y="405458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2" name="Freeform 194">
            <a:extLst>
              <a:ext uri="{FF2B5EF4-FFF2-40B4-BE49-F238E27FC236}">
                <a16:creationId xmlns:a16="http://schemas.microsoft.com/office/drawing/2014/main" id="{CD8C7C2A-7A91-19D1-96FA-E8F37D87C5CC}"/>
              </a:ext>
            </a:extLst>
          </p:cNvPr>
          <p:cNvSpPr>
            <a:spLocks/>
          </p:cNvSpPr>
          <p:nvPr/>
        </p:nvSpPr>
        <p:spPr bwMode="auto">
          <a:xfrm>
            <a:off x="4607997" y="4069180"/>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3" name="Freeform 195">
            <a:extLst>
              <a:ext uri="{FF2B5EF4-FFF2-40B4-BE49-F238E27FC236}">
                <a16:creationId xmlns:a16="http://schemas.microsoft.com/office/drawing/2014/main" id="{89BF35DC-B2BA-CB6C-4902-F07AF6DE4F4A}"/>
              </a:ext>
            </a:extLst>
          </p:cNvPr>
          <p:cNvSpPr>
            <a:spLocks/>
          </p:cNvSpPr>
          <p:nvPr/>
        </p:nvSpPr>
        <p:spPr bwMode="auto">
          <a:xfrm>
            <a:off x="4654176" y="4069180"/>
            <a:ext cx="119298" cy="0"/>
          </a:xfrm>
          <a:custGeom>
            <a:avLst/>
            <a:gdLst>
              <a:gd name="T0" fmla="*/ 0 w 93"/>
              <a:gd name="T1" fmla="*/ 0 w 93"/>
              <a:gd name="T2" fmla="*/ 93 w 93"/>
              <a:gd name="T3" fmla="*/ 93 w 93"/>
              <a:gd name="T4" fmla="*/ 93 w 93"/>
              <a:gd name="T5" fmla="*/ 0 w 93"/>
              <a:gd name="T6" fmla="*/ 0 w 93"/>
            </a:gdLst>
            <a:ahLst/>
            <a:cxnLst>
              <a:cxn ang="0">
                <a:pos x="T0" y="0"/>
              </a:cxn>
              <a:cxn ang="0">
                <a:pos x="T1" y="0"/>
              </a:cxn>
              <a:cxn ang="0">
                <a:pos x="T2" y="0"/>
              </a:cxn>
              <a:cxn ang="0">
                <a:pos x="T3" y="0"/>
              </a:cxn>
              <a:cxn ang="0">
                <a:pos x="T4" y="0"/>
              </a:cxn>
              <a:cxn ang="0">
                <a:pos x="T5" y="0"/>
              </a:cxn>
              <a:cxn ang="0">
                <a:pos x="T6" y="0"/>
              </a:cxn>
            </a:cxnLst>
            <a:rect l="0" t="0" r="r" b="b"/>
            <a:pathLst>
              <a:path w="93">
                <a:moveTo>
                  <a:pt x="0" y="0"/>
                </a:moveTo>
                <a:lnTo>
                  <a:pt x="0" y="0"/>
                </a:lnTo>
                <a:lnTo>
                  <a:pt x="93" y="0"/>
                </a:lnTo>
                <a:lnTo>
                  <a:pt x="93" y="0"/>
                </a:lnTo>
                <a:lnTo>
                  <a:pt x="9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4" name="Freeform 196">
            <a:extLst>
              <a:ext uri="{FF2B5EF4-FFF2-40B4-BE49-F238E27FC236}">
                <a16:creationId xmlns:a16="http://schemas.microsoft.com/office/drawing/2014/main" id="{BC1E4DD1-C5D1-7371-2E18-AA9FEAFEC45F}"/>
              </a:ext>
            </a:extLst>
          </p:cNvPr>
          <p:cNvSpPr>
            <a:spLocks/>
          </p:cNvSpPr>
          <p:nvPr/>
        </p:nvSpPr>
        <p:spPr bwMode="auto">
          <a:xfrm>
            <a:off x="4647763" y="4069180"/>
            <a:ext cx="6414" cy="0"/>
          </a:xfrm>
          <a:custGeom>
            <a:avLst/>
            <a:gdLst>
              <a:gd name="T0" fmla="*/ 0 w 5"/>
              <a:gd name="T1" fmla="*/ 0 w 5"/>
              <a:gd name="T2" fmla="*/ 5 w 5"/>
              <a:gd name="T3" fmla="*/ 5 w 5"/>
              <a:gd name="T4" fmla="*/ 0 w 5"/>
              <a:gd name="T5" fmla="*/ 0 w 5"/>
            </a:gdLst>
            <a:ahLst/>
            <a:cxnLst>
              <a:cxn ang="0">
                <a:pos x="T0" y="0"/>
              </a:cxn>
              <a:cxn ang="0">
                <a:pos x="T1" y="0"/>
              </a:cxn>
              <a:cxn ang="0">
                <a:pos x="T2" y="0"/>
              </a:cxn>
              <a:cxn ang="0">
                <a:pos x="T3" y="0"/>
              </a:cxn>
              <a:cxn ang="0">
                <a:pos x="T4" y="0"/>
              </a:cxn>
              <a:cxn ang="0">
                <a:pos x="T5" y="0"/>
              </a:cxn>
            </a:cxnLst>
            <a:rect l="0" t="0" r="r" b="b"/>
            <a:pathLst>
              <a:path w="5">
                <a:moveTo>
                  <a:pt x="0" y="0"/>
                </a:moveTo>
                <a:lnTo>
                  <a:pt x="0" y="0"/>
                </a:lnTo>
                <a:lnTo>
                  <a:pt x="5" y="0"/>
                </a:lnTo>
                <a:lnTo>
                  <a:pt x="5"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5" name="Freeform 197">
            <a:extLst>
              <a:ext uri="{FF2B5EF4-FFF2-40B4-BE49-F238E27FC236}">
                <a16:creationId xmlns:a16="http://schemas.microsoft.com/office/drawing/2014/main" id="{E375E6FA-3224-1FFB-D545-F60AD5C12FE9}"/>
              </a:ext>
            </a:extLst>
          </p:cNvPr>
          <p:cNvSpPr>
            <a:spLocks/>
          </p:cNvSpPr>
          <p:nvPr/>
        </p:nvSpPr>
        <p:spPr bwMode="auto">
          <a:xfrm>
            <a:off x="5067228" y="4605597"/>
            <a:ext cx="7697"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6" name="Freeform 198">
            <a:extLst>
              <a:ext uri="{FF2B5EF4-FFF2-40B4-BE49-F238E27FC236}">
                <a16:creationId xmlns:a16="http://schemas.microsoft.com/office/drawing/2014/main" id="{18B0600D-F635-A8EA-E3CA-92622935E79D}"/>
              </a:ext>
            </a:extLst>
          </p:cNvPr>
          <p:cNvSpPr>
            <a:spLocks/>
          </p:cNvSpPr>
          <p:nvPr/>
        </p:nvSpPr>
        <p:spPr bwMode="auto">
          <a:xfrm>
            <a:off x="4597734" y="4069180"/>
            <a:ext cx="10262" cy="0"/>
          </a:xfrm>
          <a:custGeom>
            <a:avLst/>
            <a:gdLst>
              <a:gd name="T0" fmla="*/ 0 w 8"/>
              <a:gd name="T1" fmla="*/ 8 w 8"/>
              <a:gd name="T2" fmla="*/ 0 w 8"/>
              <a:gd name="T3" fmla="*/ 0 w 8"/>
            </a:gdLst>
            <a:ahLst/>
            <a:cxnLst>
              <a:cxn ang="0">
                <a:pos x="T0" y="0"/>
              </a:cxn>
              <a:cxn ang="0">
                <a:pos x="T1" y="0"/>
              </a:cxn>
              <a:cxn ang="0">
                <a:pos x="T2" y="0"/>
              </a:cxn>
              <a:cxn ang="0">
                <a:pos x="T3" y="0"/>
              </a:cxn>
            </a:cxnLst>
            <a:rect l="0" t="0" r="r" b="b"/>
            <a:pathLst>
              <a:path w="8">
                <a:moveTo>
                  <a:pt x="0" y="0"/>
                </a:moveTo>
                <a:lnTo>
                  <a:pt x="8"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7" name="Freeform 202">
            <a:extLst>
              <a:ext uri="{FF2B5EF4-FFF2-40B4-BE49-F238E27FC236}">
                <a16:creationId xmlns:a16="http://schemas.microsoft.com/office/drawing/2014/main" id="{CAAA0FAC-BB79-D6F2-C65E-12D7EEE3B1ED}"/>
              </a:ext>
            </a:extLst>
          </p:cNvPr>
          <p:cNvSpPr>
            <a:spLocks/>
          </p:cNvSpPr>
          <p:nvPr/>
        </p:nvSpPr>
        <p:spPr bwMode="auto">
          <a:xfrm>
            <a:off x="4575928" y="4069180"/>
            <a:ext cx="3849" cy="0"/>
          </a:xfrm>
          <a:custGeom>
            <a:avLst/>
            <a:gdLst>
              <a:gd name="T0" fmla="*/ 3 w 3"/>
              <a:gd name="T1" fmla="*/ 0 w 3"/>
              <a:gd name="T2" fmla="*/ 0 w 3"/>
              <a:gd name="T3" fmla="*/ 3 w 3"/>
              <a:gd name="T4" fmla="*/ 3 w 3"/>
              <a:gd name="T5" fmla="*/ 3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lnTo>
                  <a:pt x="0" y="0"/>
                </a:lnTo>
                <a:lnTo>
                  <a:pt x="0" y="0"/>
                </a:lnTo>
                <a:lnTo>
                  <a:pt x="3" y="0"/>
                </a:lnTo>
                <a:lnTo>
                  <a:pt x="3"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8" name="Rectangle 203">
            <a:extLst>
              <a:ext uri="{FF2B5EF4-FFF2-40B4-BE49-F238E27FC236}">
                <a16:creationId xmlns:a16="http://schemas.microsoft.com/office/drawing/2014/main" id="{45436979-8169-8DC7-B88C-5C4BE0463457}"/>
              </a:ext>
            </a:extLst>
          </p:cNvPr>
          <p:cNvSpPr>
            <a:spLocks noChangeArrowheads="1"/>
          </p:cNvSpPr>
          <p:nvPr/>
        </p:nvSpPr>
        <p:spPr bwMode="auto">
          <a:xfrm>
            <a:off x="4579776" y="4069180"/>
            <a:ext cx="1283" cy="1217"/>
          </a:xfrm>
          <a:prstGeom prst="rect">
            <a:avLst/>
          </a:prstGeom>
          <a:solidFill>
            <a:srgbClr val="E1471D"/>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889" name="Freeform 204">
            <a:extLst>
              <a:ext uri="{FF2B5EF4-FFF2-40B4-BE49-F238E27FC236}">
                <a16:creationId xmlns:a16="http://schemas.microsoft.com/office/drawing/2014/main" id="{9120FEBF-5B08-13F2-584C-79ABCCC380CA}"/>
              </a:ext>
            </a:extLst>
          </p:cNvPr>
          <p:cNvSpPr>
            <a:spLocks/>
          </p:cNvSpPr>
          <p:nvPr/>
        </p:nvSpPr>
        <p:spPr bwMode="auto">
          <a:xfrm>
            <a:off x="4572079" y="40728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0" name="Freeform 206">
            <a:extLst>
              <a:ext uri="{FF2B5EF4-FFF2-40B4-BE49-F238E27FC236}">
                <a16:creationId xmlns:a16="http://schemas.microsoft.com/office/drawing/2014/main" id="{E09741DD-3133-CB54-2C41-B70B60010B80}"/>
              </a:ext>
            </a:extLst>
          </p:cNvPr>
          <p:cNvSpPr>
            <a:spLocks/>
          </p:cNvSpPr>
          <p:nvPr/>
        </p:nvSpPr>
        <p:spPr bwMode="auto">
          <a:xfrm>
            <a:off x="4550272" y="411053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91" name="Freeform 207">
            <a:extLst>
              <a:ext uri="{FF2B5EF4-FFF2-40B4-BE49-F238E27FC236}">
                <a16:creationId xmlns:a16="http://schemas.microsoft.com/office/drawing/2014/main" id="{2D46176B-21F7-CE96-80AD-90200BE6B083}"/>
              </a:ext>
            </a:extLst>
          </p:cNvPr>
          <p:cNvSpPr>
            <a:spLocks/>
          </p:cNvSpPr>
          <p:nvPr/>
        </p:nvSpPr>
        <p:spPr bwMode="auto">
          <a:xfrm>
            <a:off x="4489982" y="4328266"/>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92" name="Freeform 208">
            <a:extLst>
              <a:ext uri="{FF2B5EF4-FFF2-40B4-BE49-F238E27FC236}">
                <a16:creationId xmlns:a16="http://schemas.microsoft.com/office/drawing/2014/main" id="{E8668785-CE4D-E3C6-903D-78FFACFECC6D}"/>
              </a:ext>
            </a:extLst>
          </p:cNvPr>
          <p:cNvSpPr>
            <a:spLocks/>
          </p:cNvSpPr>
          <p:nvPr/>
        </p:nvSpPr>
        <p:spPr bwMode="auto">
          <a:xfrm>
            <a:off x="4492548" y="433191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93" name="Freeform 209">
            <a:extLst>
              <a:ext uri="{FF2B5EF4-FFF2-40B4-BE49-F238E27FC236}">
                <a16:creationId xmlns:a16="http://schemas.microsoft.com/office/drawing/2014/main" id="{AF051666-37CF-5911-0477-13BBF6BC3190}"/>
              </a:ext>
            </a:extLst>
          </p:cNvPr>
          <p:cNvSpPr>
            <a:spLocks/>
          </p:cNvSpPr>
          <p:nvPr/>
        </p:nvSpPr>
        <p:spPr bwMode="auto">
          <a:xfrm>
            <a:off x="4489982" y="432826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94" name="Freeform 210">
            <a:extLst>
              <a:ext uri="{FF2B5EF4-FFF2-40B4-BE49-F238E27FC236}">
                <a16:creationId xmlns:a16="http://schemas.microsoft.com/office/drawing/2014/main" id="{FF29EF41-1511-A8F0-C744-71ECD510DDC6}"/>
              </a:ext>
            </a:extLst>
          </p:cNvPr>
          <p:cNvSpPr>
            <a:spLocks/>
          </p:cNvSpPr>
          <p:nvPr/>
        </p:nvSpPr>
        <p:spPr bwMode="auto">
          <a:xfrm>
            <a:off x="4496396" y="435016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95" name="Freeform 211">
            <a:extLst>
              <a:ext uri="{FF2B5EF4-FFF2-40B4-BE49-F238E27FC236}">
                <a16:creationId xmlns:a16="http://schemas.microsoft.com/office/drawing/2014/main" id="{F84894F8-DA8D-2CDA-4042-DEBFEF20BB58}"/>
              </a:ext>
            </a:extLst>
          </p:cNvPr>
          <p:cNvSpPr>
            <a:spLocks/>
          </p:cNvSpPr>
          <p:nvPr/>
        </p:nvSpPr>
        <p:spPr bwMode="auto">
          <a:xfrm>
            <a:off x="4496396" y="4346511"/>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96" name="Freeform 212">
            <a:extLst>
              <a:ext uri="{FF2B5EF4-FFF2-40B4-BE49-F238E27FC236}">
                <a16:creationId xmlns:a16="http://schemas.microsoft.com/office/drawing/2014/main" id="{3AC093DE-38D5-DC90-2865-34827092A92F}"/>
              </a:ext>
            </a:extLst>
          </p:cNvPr>
          <p:cNvSpPr>
            <a:spLocks/>
          </p:cNvSpPr>
          <p:nvPr/>
        </p:nvSpPr>
        <p:spPr bwMode="auto">
          <a:xfrm>
            <a:off x="4492548" y="433921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97" name="Freeform 213">
            <a:extLst>
              <a:ext uri="{FF2B5EF4-FFF2-40B4-BE49-F238E27FC236}">
                <a16:creationId xmlns:a16="http://schemas.microsoft.com/office/drawing/2014/main" id="{E51CED76-ADD7-205D-2527-E3BD48B3D9AD}"/>
              </a:ext>
            </a:extLst>
          </p:cNvPr>
          <p:cNvSpPr>
            <a:spLocks/>
          </p:cNvSpPr>
          <p:nvPr/>
        </p:nvSpPr>
        <p:spPr bwMode="auto">
          <a:xfrm>
            <a:off x="4492548" y="43355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98" name="Freeform 214">
            <a:extLst>
              <a:ext uri="{FF2B5EF4-FFF2-40B4-BE49-F238E27FC236}">
                <a16:creationId xmlns:a16="http://schemas.microsoft.com/office/drawing/2014/main" id="{E464B07F-F5BD-9185-12FF-EDC4FFF1BDE0}"/>
              </a:ext>
            </a:extLst>
          </p:cNvPr>
          <p:cNvSpPr>
            <a:spLocks/>
          </p:cNvSpPr>
          <p:nvPr/>
        </p:nvSpPr>
        <p:spPr bwMode="auto">
          <a:xfrm>
            <a:off x="4492548" y="4342862"/>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99" name="Freeform 215">
            <a:extLst>
              <a:ext uri="{FF2B5EF4-FFF2-40B4-BE49-F238E27FC236}">
                <a16:creationId xmlns:a16="http://schemas.microsoft.com/office/drawing/2014/main" id="{CAE8DB6B-AC7A-9563-9B56-C38B508A51B0}"/>
              </a:ext>
            </a:extLst>
          </p:cNvPr>
          <p:cNvSpPr>
            <a:spLocks/>
          </p:cNvSpPr>
          <p:nvPr/>
        </p:nvSpPr>
        <p:spPr bwMode="auto">
          <a:xfrm>
            <a:off x="4633652" y="3907403"/>
            <a:ext cx="10262" cy="10947"/>
          </a:xfrm>
          <a:custGeom>
            <a:avLst/>
            <a:gdLst>
              <a:gd name="T0" fmla="*/ 5 w 8"/>
              <a:gd name="T1" fmla="*/ 6 h 9"/>
              <a:gd name="T2" fmla="*/ 5 w 8"/>
              <a:gd name="T3" fmla="*/ 6 h 9"/>
              <a:gd name="T4" fmla="*/ 8 w 8"/>
              <a:gd name="T5" fmla="*/ 9 h 9"/>
              <a:gd name="T6" fmla="*/ 8 w 8"/>
              <a:gd name="T7" fmla="*/ 9 h 9"/>
              <a:gd name="T8" fmla="*/ 5 w 8"/>
              <a:gd name="T9" fmla="*/ 6 h 9"/>
              <a:gd name="T10" fmla="*/ 5 w 8"/>
              <a:gd name="T11" fmla="*/ 6 h 9"/>
              <a:gd name="T12" fmla="*/ 5 w 8"/>
              <a:gd name="T13" fmla="*/ 3 h 9"/>
              <a:gd name="T14" fmla="*/ 0 w 8"/>
              <a:gd name="T15" fmla="*/ 0 h 9"/>
              <a:gd name="T16" fmla="*/ 0 w 8"/>
              <a:gd name="T17" fmla="*/ 0 h 9"/>
              <a:gd name="T18" fmla="*/ 5 w 8"/>
              <a:gd name="T19" fmla="*/ 3 h 9"/>
              <a:gd name="T20" fmla="*/ 5 w 8"/>
              <a:gd name="T21" fmla="*/ 6 h 9"/>
              <a:gd name="T22" fmla="*/ 5 w 8"/>
              <a:gd name="T2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9">
                <a:moveTo>
                  <a:pt x="5" y="6"/>
                </a:moveTo>
                <a:lnTo>
                  <a:pt x="5" y="6"/>
                </a:lnTo>
                <a:lnTo>
                  <a:pt x="8" y="9"/>
                </a:lnTo>
                <a:lnTo>
                  <a:pt x="8" y="9"/>
                </a:lnTo>
                <a:lnTo>
                  <a:pt x="5" y="6"/>
                </a:lnTo>
                <a:lnTo>
                  <a:pt x="5" y="6"/>
                </a:lnTo>
                <a:lnTo>
                  <a:pt x="5" y="3"/>
                </a:lnTo>
                <a:lnTo>
                  <a:pt x="0" y="0"/>
                </a:lnTo>
                <a:lnTo>
                  <a:pt x="0" y="0"/>
                </a:lnTo>
                <a:lnTo>
                  <a:pt x="5" y="3"/>
                </a:lnTo>
                <a:lnTo>
                  <a:pt x="5" y="6"/>
                </a:lnTo>
                <a:lnTo>
                  <a:pt x="5" y="6"/>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00" name="Freeform 216">
            <a:extLst>
              <a:ext uri="{FF2B5EF4-FFF2-40B4-BE49-F238E27FC236}">
                <a16:creationId xmlns:a16="http://schemas.microsoft.com/office/drawing/2014/main" id="{0F4B7267-4E4E-A225-A487-F083CA92435A}"/>
              </a:ext>
            </a:extLst>
          </p:cNvPr>
          <p:cNvSpPr>
            <a:spLocks/>
          </p:cNvSpPr>
          <p:nvPr/>
        </p:nvSpPr>
        <p:spPr bwMode="auto">
          <a:xfrm>
            <a:off x="4557969" y="409958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01" name="Freeform 217">
            <a:extLst>
              <a:ext uri="{FF2B5EF4-FFF2-40B4-BE49-F238E27FC236}">
                <a16:creationId xmlns:a16="http://schemas.microsoft.com/office/drawing/2014/main" id="{776723A8-FA7C-C84D-137A-EC6DF53C5975}"/>
              </a:ext>
            </a:extLst>
          </p:cNvPr>
          <p:cNvSpPr>
            <a:spLocks/>
          </p:cNvSpPr>
          <p:nvPr/>
        </p:nvSpPr>
        <p:spPr bwMode="auto">
          <a:xfrm>
            <a:off x="4561817" y="4091074"/>
            <a:ext cx="0" cy="4865"/>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02" name="Freeform 218">
            <a:extLst>
              <a:ext uri="{FF2B5EF4-FFF2-40B4-BE49-F238E27FC236}">
                <a16:creationId xmlns:a16="http://schemas.microsoft.com/office/drawing/2014/main" id="{9CF6B4F9-F327-DD29-FA14-FADFF997BD15}"/>
              </a:ext>
            </a:extLst>
          </p:cNvPr>
          <p:cNvSpPr>
            <a:spLocks/>
          </p:cNvSpPr>
          <p:nvPr/>
        </p:nvSpPr>
        <p:spPr bwMode="auto">
          <a:xfrm>
            <a:off x="4554120" y="4099589"/>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03" name="Freeform 219">
            <a:extLst>
              <a:ext uri="{FF2B5EF4-FFF2-40B4-BE49-F238E27FC236}">
                <a16:creationId xmlns:a16="http://schemas.microsoft.com/office/drawing/2014/main" id="{393960E6-3C4B-770C-88BF-3F1B5F877BDF}"/>
              </a:ext>
            </a:extLst>
          </p:cNvPr>
          <p:cNvSpPr>
            <a:spLocks/>
          </p:cNvSpPr>
          <p:nvPr/>
        </p:nvSpPr>
        <p:spPr bwMode="auto">
          <a:xfrm>
            <a:off x="4564383" y="40837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04" name="Freeform 220">
            <a:extLst>
              <a:ext uri="{FF2B5EF4-FFF2-40B4-BE49-F238E27FC236}">
                <a16:creationId xmlns:a16="http://schemas.microsoft.com/office/drawing/2014/main" id="{7F39D26C-C175-0280-D1EB-43264D816F88}"/>
              </a:ext>
            </a:extLst>
          </p:cNvPr>
          <p:cNvSpPr>
            <a:spLocks/>
          </p:cNvSpPr>
          <p:nvPr/>
        </p:nvSpPr>
        <p:spPr bwMode="auto">
          <a:xfrm>
            <a:off x="4561817" y="4087425"/>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05" name="Freeform 221">
            <a:extLst>
              <a:ext uri="{FF2B5EF4-FFF2-40B4-BE49-F238E27FC236}">
                <a16:creationId xmlns:a16="http://schemas.microsoft.com/office/drawing/2014/main" id="{81C6C2BC-CA97-10A4-78C9-742813DC4CBF}"/>
              </a:ext>
            </a:extLst>
          </p:cNvPr>
          <p:cNvSpPr>
            <a:spLocks/>
          </p:cNvSpPr>
          <p:nvPr/>
        </p:nvSpPr>
        <p:spPr bwMode="auto">
          <a:xfrm>
            <a:off x="4554120" y="41032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06" name="Freeform 222">
            <a:extLst>
              <a:ext uri="{FF2B5EF4-FFF2-40B4-BE49-F238E27FC236}">
                <a16:creationId xmlns:a16="http://schemas.microsoft.com/office/drawing/2014/main" id="{DB3947B6-3C49-95EA-1969-983265585C90}"/>
              </a:ext>
            </a:extLst>
          </p:cNvPr>
          <p:cNvSpPr>
            <a:spLocks/>
          </p:cNvSpPr>
          <p:nvPr/>
        </p:nvSpPr>
        <p:spPr bwMode="auto">
          <a:xfrm>
            <a:off x="4550272" y="410688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07" name="Freeform 223">
            <a:extLst>
              <a:ext uri="{FF2B5EF4-FFF2-40B4-BE49-F238E27FC236}">
                <a16:creationId xmlns:a16="http://schemas.microsoft.com/office/drawing/2014/main" id="{3A749560-F853-F919-FD98-438B023D6518}"/>
              </a:ext>
            </a:extLst>
          </p:cNvPr>
          <p:cNvSpPr>
            <a:spLocks/>
          </p:cNvSpPr>
          <p:nvPr/>
        </p:nvSpPr>
        <p:spPr bwMode="auto">
          <a:xfrm>
            <a:off x="4647763" y="388429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08" name="Freeform 224">
            <a:extLst>
              <a:ext uri="{FF2B5EF4-FFF2-40B4-BE49-F238E27FC236}">
                <a16:creationId xmlns:a16="http://schemas.microsoft.com/office/drawing/2014/main" id="{B0CC6F53-3048-C143-5E1C-4C0BC92B5D4F}"/>
              </a:ext>
            </a:extLst>
          </p:cNvPr>
          <p:cNvSpPr>
            <a:spLocks/>
          </p:cNvSpPr>
          <p:nvPr/>
        </p:nvSpPr>
        <p:spPr bwMode="auto">
          <a:xfrm>
            <a:off x="4575928" y="40545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09" name="Freeform 225">
            <a:extLst>
              <a:ext uri="{FF2B5EF4-FFF2-40B4-BE49-F238E27FC236}">
                <a16:creationId xmlns:a16="http://schemas.microsoft.com/office/drawing/2014/main" id="{00F75A66-38A0-6891-6EDF-D8E415EB1B6A}"/>
              </a:ext>
            </a:extLst>
          </p:cNvPr>
          <p:cNvSpPr>
            <a:spLocks/>
          </p:cNvSpPr>
          <p:nvPr/>
        </p:nvSpPr>
        <p:spPr bwMode="auto">
          <a:xfrm>
            <a:off x="4568231" y="4076478"/>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10" name="Freeform 226">
            <a:extLst>
              <a:ext uri="{FF2B5EF4-FFF2-40B4-BE49-F238E27FC236}">
                <a16:creationId xmlns:a16="http://schemas.microsoft.com/office/drawing/2014/main" id="{F00EE463-EB2E-C4CE-18B5-3CF171CB753F}"/>
              </a:ext>
            </a:extLst>
          </p:cNvPr>
          <p:cNvSpPr>
            <a:spLocks/>
          </p:cNvSpPr>
          <p:nvPr/>
        </p:nvSpPr>
        <p:spPr bwMode="auto">
          <a:xfrm>
            <a:off x="4568231" y="40801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11" name="Freeform 227">
            <a:extLst>
              <a:ext uri="{FF2B5EF4-FFF2-40B4-BE49-F238E27FC236}">
                <a16:creationId xmlns:a16="http://schemas.microsoft.com/office/drawing/2014/main" id="{2D8767EE-510C-E810-39EF-CA3DCF526F44}"/>
              </a:ext>
            </a:extLst>
          </p:cNvPr>
          <p:cNvSpPr>
            <a:spLocks/>
          </p:cNvSpPr>
          <p:nvPr/>
        </p:nvSpPr>
        <p:spPr bwMode="auto">
          <a:xfrm>
            <a:off x="4679832" y="4727233"/>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12" name="Freeform 228">
            <a:extLst>
              <a:ext uri="{FF2B5EF4-FFF2-40B4-BE49-F238E27FC236}">
                <a16:creationId xmlns:a16="http://schemas.microsoft.com/office/drawing/2014/main" id="{237745BC-3B8F-AC2B-3CE9-5943EC94DBC4}"/>
              </a:ext>
            </a:extLst>
          </p:cNvPr>
          <p:cNvSpPr>
            <a:spLocks/>
          </p:cNvSpPr>
          <p:nvPr/>
        </p:nvSpPr>
        <p:spPr bwMode="auto">
          <a:xfrm>
            <a:off x="4668287" y="4708988"/>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13" name="Freeform 229">
            <a:extLst>
              <a:ext uri="{FF2B5EF4-FFF2-40B4-BE49-F238E27FC236}">
                <a16:creationId xmlns:a16="http://schemas.microsoft.com/office/drawing/2014/main" id="{F26EFA76-B4C5-0951-3BEF-54D66874ED2B}"/>
              </a:ext>
            </a:extLst>
          </p:cNvPr>
          <p:cNvSpPr>
            <a:spLocks/>
          </p:cNvSpPr>
          <p:nvPr/>
        </p:nvSpPr>
        <p:spPr bwMode="auto">
          <a:xfrm>
            <a:off x="4658025" y="469074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14" name="Freeform 230">
            <a:extLst>
              <a:ext uri="{FF2B5EF4-FFF2-40B4-BE49-F238E27FC236}">
                <a16:creationId xmlns:a16="http://schemas.microsoft.com/office/drawing/2014/main" id="{99735D11-FC23-6480-65EE-A61783867B25}"/>
              </a:ext>
            </a:extLst>
          </p:cNvPr>
          <p:cNvSpPr>
            <a:spLocks/>
          </p:cNvSpPr>
          <p:nvPr/>
        </p:nvSpPr>
        <p:spPr bwMode="auto">
          <a:xfrm>
            <a:off x="4675983" y="47235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15" name="Freeform 231">
            <a:extLst>
              <a:ext uri="{FF2B5EF4-FFF2-40B4-BE49-F238E27FC236}">
                <a16:creationId xmlns:a16="http://schemas.microsoft.com/office/drawing/2014/main" id="{9DD93FD5-F0C4-89FE-DA4E-DF9DE387B4B1}"/>
              </a:ext>
            </a:extLst>
          </p:cNvPr>
          <p:cNvSpPr>
            <a:spLocks/>
          </p:cNvSpPr>
          <p:nvPr/>
        </p:nvSpPr>
        <p:spPr bwMode="auto">
          <a:xfrm>
            <a:off x="4658025" y="4694391"/>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16" name="Freeform 232">
            <a:extLst>
              <a:ext uri="{FF2B5EF4-FFF2-40B4-BE49-F238E27FC236}">
                <a16:creationId xmlns:a16="http://schemas.microsoft.com/office/drawing/2014/main" id="{A777EC92-3D18-1CA0-7DCB-26B0A29610FE}"/>
              </a:ext>
            </a:extLst>
          </p:cNvPr>
          <p:cNvSpPr>
            <a:spLocks/>
          </p:cNvSpPr>
          <p:nvPr/>
        </p:nvSpPr>
        <p:spPr bwMode="auto">
          <a:xfrm>
            <a:off x="4661873" y="46980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17" name="Freeform 233">
            <a:extLst>
              <a:ext uri="{FF2B5EF4-FFF2-40B4-BE49-F238E27FC236}">
                <a16:creationId xmlns:a16="http://schemas.microsoft.com/office/drawing/2014/main" id="{7FBF9C09-C191-D49F-4DD3-DC3509607413}"/>
              </a:ext>
            </a:extLst>
          </p:cNvPr>
          <p:cNvSpPr>
            <a:spLocks/>
          </p:cNvSpPr>
          <p:nvPr/>
        </p:nvSpPr>
        <p:spPr bwMode="auto">
          <a:xfrm>
            <a:off x="4661873" y="4698040"/>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18" name="Freeform 234">
            <a:extLst>
              <a:ext uri="{FF2B5EF4-FFF2-40B4-BE49-F238E27FC236}">
                <a16:creationId xmlns:a16="http://schemas.microsoft.com/office/drawing/2014/main" id="{C354D7BD-B757-E746-CC45-A9016C63004C}"/>
              </a:ext>
            </a:extLst>
          </p:cNvPr>
          <p:cNvSpPr>
            <a:spLocks/>
          </p:cNvSpPr>
          <p:nvPr/>
        </p:nvSpPr>
        <p:spPr bwMode="auto">
          <a:xfrm>
            <a:off x="4665721" y="4705338"/>
            <a:ext cx="2566" cy="3649"/>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19" name="Freeform 235">
            <a:extLst>
              <a:ext uri="{FF2B5EF4-FFF2-40B4-BE49-F238E27FC236}">
                <a16:creationId xmlns:a16="http://schemas.microsoft.com/office/drawing/2014/main" id="{66E25037-D027-5A2E-C7D7-B976EBB4C2F3}"/>
              </a:ext>
            </a:extLst>
          </p:cNvPr>
          <p:cNvSpPr>
            <a:spLocks/>
          </p:cNvSpPr>
          <p:nvPr/>
        </p:nvSpPr>
        <p:spPr bwMode="auto">
          <a:xfrm>
            <a:off x="4658025" y="4687093"/>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20" name="Freeform 236">
            <a:extLst>
              <a:ext uri="{FF2B5EF4-FFF2-40B4-BE49-F238E27FC236}">
                <a16:creationId xmlns:a16="http://schemas.microsoft.com/office/drawing/2014/main" id="{C0008864-65C9-BD9D-A417-7CA90B50762A}"/>
              </a:ext>
            </a:extLst>
          </p:cNvPr>
          <p:cNvSpPr>
            <a:spLocks/>
          </p:cNvSpPr>
          <p:nvPr/>
        </p:nvSpPr>
        <p:spPr bwMode="auto">
          <a:xfrm>
            <a:off x="4672135" y="4716286"/>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21" name="Freeform 237">
            <a:extLst>
              <a:ext uri="{FF2B5EF4-FFF2-40B4-BE49-F238E27FC236}">
                <a16:creationId xmlns:a16="http://schemas.microsoft.com/office/drawing/2014/main" id="{42A88117-59AF-5120-113F-5A2EDF38C64B}"/>
              </a:ext>
            </a:extLst>
          </p:cNvPr>
          <p:cNvSpPr>
            <a:spLocks/>
          </p:cNvSpPr>
          <p:nvPr/>
        </p:nvSpPr>
        <p:spPr bwMode="auto">
          <a:xfrm>
            <a:off x="4668287" y="4712637"/>
            <a:ext cx="3848" cy="3649"/>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22" name="Freeform 238">
            <a:extLst>
              <a:ext uri="{FF2B5EF4-FFF2-40B4-BE49-F238E27FC236}">
                <a16:creationId xmlns:a16="http://schemas.microsoft.com/office/drawing/2014/main" id="{18179827-FE99-7F7D-BF8D-DB8BC3F47A43}"/>
              </a:ext>
            </a:extLst>
          </p:cNvPr>
          <p:cNvSpPr>
            <a:spLocks/>
          </p:cNvSpPr>
          <p:nvPr/>
        </p:nvSpPr>
        <p:spPr bwMode="auto">
          <a:xfrm>
            <a:off x="4665721" y="4701689"/>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23" name="Freeform 239">
            <a:extLst>
              <a:ext uri="{FF2B5EF4-FFF2-40B4-BE49-F238E27FC236}">
                <a16:creationId xmlns:a16="http://schemas.microsoft.com/office/drawing/2014/main" id="{AACB0BBB-8743-6AB1-4A5F-ABC494A54150}"/>
              </a:ext>
            </a:extLst>
          </p:cNvPr>
          <p:cNvSpPr>
            <a:spLocks/>
          </p:cNvSpPr>
          <p:nvPr/>
        </p:nvSpPr>
        <p:spPr bwMode="auto">
          <a:xfrm>
            <a:off x="4672135" y="4719935"/>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24" name="Freeform 240">
            <a:extLst>
              <a:ext uri="{FF2B5EF4-FFF2-40B4-BE49-F238E27FC236}">
                <a16:creationId xmlns:a16="http://schemas.microsoft.com/office/drawing/2014/main" id="{9B126DDD-46C8-DFE9-A102-E25BF936AA57}"/>
              </a:ext>
            </a:extLst>
          </p:cNvPr>
          <p:cNvSpPr>
            <a:spLocks/>
          </p:cNvSpPr>
          <p:nvPr/>
        </p:nvSpPr>
        <p:spPr bwMode="auto">
          <a:xfrm>
            <a:off x="4675983" y="4723584"/>
            <a:ext cx="3848" cy="3649"/>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25" name="Freeform 241">
            <a:extLst>
              <a:ext uri="{FF2B5EF4-FFF2-40B4-BE49-F238E27FC236}">
                <a16:creationId xmlns:a16="http://schemas.microsoft.com/office/drawing/2014/main" id="{BF505A0E-FEF5-A9C3-D784-B8D9E7470AE3}"/>
              </a:ext>
            </a:extLst>
          </p:cNvPr>
          <p:cNvSpPr>
            <a:spLocks/>
          </p:cNvSpPr>
          <p:nvPr/>
        </p:nvSpPr>
        <p:spPr bwMode="auto">
          <a:xfrm>
            <a:off x="4492548" y="4406113"/>
            <a:ext cx="21807" cy="21895"/>
          </a:xfrm>
          <a:custGeom>
            <a:avLst/>
            <a:gdLst>
              <a:gd name="T0" fmla="*/ 6 w 17"/>
              <a:gd name="T1" fmla="*/ 3 h 18"/>
              <a:gd name="T2" fmla="*/ 6 w 17"/>
              <a:gd name="T3" fmla="*/ 3 h 18"/>
              <a:gd name="T4" fmla="*/ 0 w 17"/>
              <a:gd name="T5" fmla="*/ 0 h 18"/>
              <a:gd name="T6" fmla="*/ 0 w 17"/>
              <a:gd name="T7" fmla="*/ 0 h 18"/>
              <a:gd name="T8" fmla="*/ 6 w 17"/>
              <a:gd name="T9" fmla="*/ 3 h 18"/>
              <a:gd name="T10" fmla="*/ 6 w 17"/>
              <a:gd name="T11" fmla="*/ 3 h 18"/>
              <a:gd name="T12" fmla="*/ 14 w 17"/>
              <a:gd name="T13" fmla="*/ 12 h 18"/>
              <a:gd name="T14" fmla="*/ 17 w 17"/>
              <a:gd name="T15" fmla="*/ 18 h 18"/>
              <a:gd name="T16" fmla="*/ 17 w 17"/>
              <a:gd name="T17" fmla="*/ 18 h 18"/>
              <a:gd name="T18" fmla="*/ 14 w 17"/>
              <a:gd name="T19" fmla="*/ 12 h 18"/>
              <a:gd name="T20" fmla="*/ 6 w 17"/>
              <a:gd name="T21" fmla="*/ 3 h 18"/>
              <a:gd name="T22" fmla="*/ 6 w 17"/>
              <a:gd name="T23"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8">
                <a:moveTo>
                  <a:pt x="6" y="3"/>
                </a:moveTo>
                <a:lnTo>
                  <a:pt x="6" y="3"/>
                </a:lnTo>
                <a:lnTo>
                  <a:pt x="0" y="0"/>
                </a:lnTo>
                <a:lnTo>
                  <a:pt x="0" y="0"/>
                </a:lnTo>
                <a:lnTo>
                  <a:pt x="6" y="3"/>
                </a:lnTo>
                <a:lnTo>
                  <a:pt x="6" y="3"/>
                </a:lnTo>
                <a:lnTo>
                  <a:pt x="14" y="12"/>
                </a:lnTo>
                <a:lnTo>
                  <a:pt x="17" y="18"/>
                </a:lnTo>
                <a:lnTo>
                  <a:pt x="17" y="18"/>
                </a:lnTo>
                <a:lnTo>
                  <a:pt x="14" y="12"/>
                </a:lnTo>
                <a:lnTo>
                  <a:pt x="6" y="3"/>
                </a:lnTo>
                <a:lnTo>
                  <a:pt x="6"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26" name="Freeform 242">
            <a:extLst>
              <a:ext uri="{FF2B5EF4-FFF2-40B4-BE49-F238E27FC236}">
                <a16:creationId xmlns:a16="http://schemas.microsoft.com/office/drawing/2014/main" id="{B405D79E-3760-FF60-29CC-1D6E332CEDDF}"/>
              </a:ext>
            </a:extLst>
          </p:cNvPr>
          <p:cNvSpPr>
            <a:spLocks/>
          </p:cNvSpPr>
          <p:nvPr/>
        </p:nvSpPr>
        <p:spPr bwMode="auto">
          <a:xfrm>
            <a:off x="4496396" y="4353809"/>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27" name="Freeform 243">
            <a:extLst>
              <a:ext uri="{FF2B5EF4-FFF2-40B4-BE49-F238E27FC236}">
                <a16:creationId xmlns:a16="http://schemas.microsoft.com/office/drawing/2014/main" id="{DF742813-6A3D-B2FF-27BC-0CE5F525C755}"/>
              </a:ext>
            </a:extLst>
          </p:cNvPr>
          <p:cNvSpPr>
            <a:spLocks/>
          </p:cNvSpPr>
          <p:nvPr/>
        </p:nvSpPr>
        <p:spPr bwMode="auto">
          <a:xfrm>
            <a:off x="4496396" y="435016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28" name="Freeform 244">
            <a:extLst>
              <a:ext uri="{FF2B5EF4-FFF2-40B4-BE49-F238E27FC236}">
                <a16:creationId xmlns:a16="http://schemas.microsoft.com/office/drawing/2014/main" id="{E94BFC87-E4BF-7AF6-C9F9-5255BFC720EF}"/>
              </a:ext>
            </a:extLst>
          </p:cNvPr>
          <p:cNvSpPr>
            <a:spLocks/>
          </p:cNvSpPr>
          <p:nvPr/>
        </p:nvSpPr>
        <p:spPr bwMode="auto">
          <a:xfrm>
            <a:off x="4654176" y="4687093"/>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29" name="Freeform 245">
            <a:extLst>
              <a:ext uri="{FF2B5EF4-FFF2-40B4-BE49-F238E27FC236}">
                <a16:creationId xmlns:a16="http://schemas.microsoft.com/office/drawing/2014/main" id="{A629A01F-0498-F741-F0F4-F8F2A65E3DCB}"/>
              </a:ext>
            </a:extLst>
          </p:cNvPr>
          <p:cNvSpPr>
            <a:spLocks/>
          </p:cNvSpPr>
          <p:nvPr/>
        </p:nvSpPr>
        <p:spPr bwMode="auto">
          <a:xfrm>
            <a:off x="4496396" y="435016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30" name="Freeform 246">
            <a:extLst>
              <a:ext uri="{FF2B5EF4-FFF2-40B4-BE49-F238E27FC236}">
                <a16:creationId xmlns:a16="http://schemas.microsoft.com/office/drawing/2014/main" id="{BB5F088A-966B-9162-C4F5-58701A281D1E}"/>
              </a:ext>
            </a:extLst>
          </p:cNvPr>
          <p:cNvSpPr>
            <a:spLocks/>
          </p:cNvSpPr>
          <p:nvPr/>
        </p:nvSpPr>
        <p:spPr bwMode="auto">
          <a:xfrm>
            <a:off x="4654176" y="38806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31" name="Freeform 247">
            <a:extLst>
              <a:ext uri="{FF2B5EF4-FFF2-40B4-BE49-F238E27FC236}">
                <a16:creationId xmlns:a16="http://schemas.microsoft.com/office/drawing/2014/main" id="{1CEA9BE9-BBC7-9603-0B5D-F4EE72E14E51}"/>
              </a:ext>
            </a:extLst>
          </p:cNvPr>
          <p:cNvSpPr>
            <a:spLocks/>
          </p:cNvSpPr>
          <p:nvPr/>
        </p:nvSpPr>
        <p:spPr bwMode="auto">
          <a:xfrm>
            <a:off x="4650328" y="38806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32" name="Freeform 248">
            <a:extLst>
              <a:ext uri="{FF2B5EF4-FFF2-40B4-BE49-F238E27FC236}">
                <a16:creationId xmlns:a16="http://schemas.microsoft.com/office/drawing/2014/main" id="{700B90CD-B56C-A141-85F0-E819D48191C0}"/>
              </a:ext>
            </a:extLst>
          </p:cNvPr>
          <p:cNvSpPr>
            <a:spLocks/>
          </p:cNvSpPr>
          <p:nvPr/>
        </p:nvSpPr>
        <p:spPr bwMode="auto">
          <a:xfrm>
            <a:off x="4675983" y="38769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33" name="Freeform 249">
            <a:extLst>
              <a:ext uri="{FF2B5EF4-FFF2-40B4-BE49-F238E27FC236}">
                <a16:creationId xmlns:a16="http://schemas.microsoft.com/office/drawing/2014/main" id="{4A128D68-B97E-7818-4547-F8AB73D04BB5}"/>
              </a:ext>
            </a:extLst>
          </p:cNvPr>
          <p:cNvSpPr>
            <a:spLocks/>
          </p:cNvSpPr>
          <p:nvPr/>
        </p:nvSpPr>
        <p:spPr bwMode="auto">
          <a:xfrm>
            <a:off x="4661873" y="38806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34" name="Freeform 250">
            <a:extLst>
              <a:ext uri="{FF2B5EF4-FFF2-40B4-BE49-F238E27FC236}">
                <a16:creationId xmlns:a16="http://schemas.microsoft.com/office/drawing/2014/main" id="{7F3BACC6-B4FB-7E13-1629-023555BCAA66}"/>
              </a:ext>
            </a:extLst>
          </p:cNvPr>
          <p:cNvSpPr>
            <a:spLocks/>
          </p:cNvSpPr>
          <p:nvPr/>
        </p:nvSpPr>
        <p:spPr bwMode="auto">
          <a:xfrm>
            <a:off x="4683680" y="3876994"/>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35" name="Freeform 251">
            <a:extLst>
              <a:ext uri="{FF2B5EF4-FFF2-40B4-BE49-F238E27FC236}">
                <a16:creationId xmlns:a16="http://schemas.microsoft.com/office/drawing/2014/main" id="{E08E1D24-F6E4-BA26-0375-0D6E207F4647}"/>
              </a:ext>
            </a:extLst>
          </p:cNvPr>
          <p:cNvSpPr>
            <a:spLocks/>
          </p:cNvSpPr>
          <p:nvPr/>
        </p:nvSpPr>
        <p:spPr bwMode="auto">
          <a:xfrm>
            <a:off x="4715749" y="38733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36" name="Freeform 252">
            <a:extLst>
              <a:ext uri="{FF2B5EF4-FFF2-40B4-BE49-F238E27FC236}">
                <a16:creationId xmlns:a16="http://schemas.microsoft.com/office/drawing/2014/main" id="{AD3D7914-96CC-C9A1-2942-16C3619783B8}"/>
              </a:ext>
            </a:extLst>
          </p:cNvPr>
          <p:cNvSpPr>
            <a:spLocks/>
          </p:cNvSpPr>
          <p:nvPr/>
        </p:nvSpPr>
        <p:spPr bwMode="auto">
          <a:xfrm>
            <a:off x="4697791" y="38769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37" name="Freeform 253">
            <a:extLst>
              <a:ext uri="{FF2B5EF4-FFF2-40B4-BE49-F238E27FC236}">
                <a16:creationId xmlns:a16="http://schemas.microsoft.com/office/drawing/2014/main" id="{3F69E42F-5F66-13A7-1557-B2773415F13C}"/>
              </a:ext>
            </a:extLst>
          </p:cNvPr>
          <p:cNvSpPr>
            <a:spLocks/>
          </p:cNvSpPr>
          <p:nvPr/>
        </p:nvSpPr>
        <p:spPr bwMode="auto">
          <a:xfrm>
            <a:off x="4690094" y="38769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38" name="Freeform 254">
            <a:extLst>
              <a:ext uri="{FF2B5EF4-FFF2-40B4-BE49-F238E27FC236}">
                <a16:creationId xmlns:a16="http://schemas.microsoft.com/office/drawing/2014/main" id="{F11D6053-E9DD-8DE2-DFB8-A4FAF6D18826}"/>
              </a:ext>
            </a:extLst>
          </p:cNvPr>
          <p:cNvSpPr>
            <a:spLocks/>
          </p:cNvSpPr>
          <p:nvPr/>
        </p:nvSpPr>
        <p:spPr bwMode="auto">
          <a:xfrm>
            <a:off x="4647763" y="3880643"/>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39" name="Freeform 255">
            <a:extLst>
              <a:ext uri="{FF2B5EF4-FFF2-40B4-BE49-F238E27FC236}">
                <a16:creationId xmlns:a16="http://schemas.microsoft.com/office/drawing/2014/main" id="{70C3AA7E-6CD6-1214-A8F0-211D2E0640AA}"/>
              </a:ext>
            </a:extLst>
          </p:cNvPr>
          <p:cNvSpPr>
            <a:spLocks/>
          </p:cNvSpPr>
          <p:nvPr/>
        </p:nvSpPr>
        <p:spPr bwMode="auto">
          <a:xfrm>
            <a:off x="4719598" y="3873345"/>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40" name="Freeform 256">
            <a:extLst>
              <a:ext uri="{FF2B5EF4-FFF2-40B4-BE49-F238E27FC236}">
                <a16:creationId xmlns:a16="http://schemas.microsoft.com/office/drawing/2014/main" id="{A75DEFAD-870D-9F23-42AE-D1A1A696B787}"/>
              </a:ext>
            </a:extLst>
          </p:cNvPr>
          <p:cNvSpPr>
            <a:spLocks/>
          </p:cNvSpPr>
          <p:nvPr/>
        </p:nvSpPr>
        <p:spPr bwMode="auto">
          <a:xfrm>
            <a:off x="4668287" y="3876994"/>
            <a:ext cx="3848" cy="3649"/>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41" name="Freeform 257">
            <a:extLst>
              <a:ext uri="{FF2B5EF4-FFF2-40B4-BE49-F238E27FC236}">
                <a16:creationId xmlns:a16="http://schemas.microsoft.com/office/drawing/2014/main" id="{EE3FA8F5-E2BB-807B-5B64-A387A2F4679D}"/>
              </a:ext>
            </a:extLst>
          </p:cNvPr>
          <p:cNvSpPr>
            <a:spLocks/>
          </p:cNvSpPr>
          <p:nvPr/>
        </p:nvSpPr>
        <p:spPr bwMode="auto">
          <a:xfrm>
            <a:off x="4701639" y="3876994"/>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42" name="Freeform 258">
            <a:extLst>
              <a:ext uri="{FF2B5EF4-FFF2-40B4-BE49-F238E27FC236}">
                <a16:creationId xmlns:a16="http://schemas.microsoft.com/office/drawing/2014/main" id="{6AECA42A-6C3C-A518-DC18-EED4819B068C}"/>
              </a:ext>
            </a:extLst>
          </p:cNvPr>
          <p:cNvSpPr>
            <a:spLocks/>
          </p:cNvSpPr>
          <p:nvPr/>
        </p:nvSpPr>
        <p:spPr bwMode="auto">
          <a:xfrm>
            <a:off x="4658025" y="38806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43" name="Freeform 259">
            <a:extLst>
              <a:ext uri="{FF2B5EF4-FFF2-40B4-BE49-F238E27FC236}">
                <a16:creationId xmlns:a16="http://schemas.microsoft.com/office/drawing/2014/main" id="{9FC465DB-3290-5D8E-871B-E9BCBBC7E96B}"/>
              </a:ext>
            </a:extLst>
          </p:cNvPr>
          <p:cNvSpPr>
            <a:spLocks/>
          </p:cNvSpPr>
          <p:nvPr/>
        </p:nvSpPr>
        <p:spPr bwMode="auto">
          <a:xfrm>
            <a:off x="4665721" y="38806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44" name="Freeform 260">
            <a:extLst>
              <a:ext uri="{FF2B5EF4-FFF2-40B4-BE49-F238E27FC236}">
                <a16:creationId xmlns:a16="http://schemas.microsoft.com/office/drawing/2014/main" id="{5FF35801-310A-C8DE-65FD-27B7A6FC1700}"/>
              </a:ext>
            </a:extLst>
          </p:cNvPr>
          <p:cNvSpPr>
            <a:spLocks/>
          </p:cNvSpPr>
          <p:nvPr/>
        </p:nvSpPr>
        <p:spPr bwMode="auto">
          <a:xfrm>
            <a:off x="4679832" y="38769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45" name="Freeform 261">
            <a:extLst>
              <a:ext uri="{FF2B5EF4-FFF2-40B4-BE49-F238E27FC236}">
                <a16:creationId xmlns:a16="http://schemas.microsoft.com/office/drawing/2014/main" id="{68D62AB5-5612-7A2B-BA83-0132C99F1812}"/>
              </a:ext>
            </a:extLst>
          </p:cNvPr>
          <p:cNvSpPr>
            <a:spLocks/>
          </p:cNvSpPr>
          <p:nvPr/>
        </p:nvSpPr>
        <p:spPr bwMode="auto">
          <a:xfrm>
            <a:off x="4708053" y="38733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46" name="Freeform 262">
            <a:extLst>
              <a:ext uri="{FF2B5EF4-FFF2-40B4-BE49-F238E27FC236}">
                <a16:creationId xmlns:a16="http://schemas.microsoft.com/office/drawing/2014/main" id="{9628A070-FC8E-F74F-E7CA-A359DCC6A6E8}"/>
              </a:ext>
            </a:extLst>
          </p:cNvPr>
          <p:cNvSpPr>
            <a:spLocks/>
          </p:cNvSpPr>
          <p:nvPr/>
        </p:nvSpPr>
        <p:spPr bwMode="auto">
          <a:xfrm>
            <a:off x="5577770" y="4372055"/>
            <a:ext cx="2566" cy="3649"/>
          </a:xfrm>
          <a:custGeom>
            <a:avLst/>
            <a:gdLst>
              <a:gd name="T0" fmla="*/ 0 w 2"/>
              <a:gd name="T1" fmla="*/ 0 h 3"/>
              <a:gd name="T2" fmla="*/ 0 w 2"/>
              <a:gd name="T3" fmla="*/ 0 h 3"/>
              <a:gd name="T4" fmla="*/ 2 w 2"/>
              <a:gd name="T5" fmla="*/ 3 h 3"/>
              <a:gd name="T6" fmla="*/ 2 w 2"/>
              <a:gd name="T7" fmla="*/ 3 h 3"/>
              <a:gd name="T8" fmla="*/ 0 w 2"/>
              <a:gd name="T9" fmla="*/ 0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3"/>
                </a:lnTo>
                <a:lnTo>
                  <a:pt x="2"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47" name="Freeform 263">
            <a:extLst>
              <a:ext uri="{FF2B5EF4-FFF2-40B4-BE49-F238E27FC236}">
                <a16:creationId xmlns:a16="http://schemas.microsoft.com/office/drawing/2014/main" id="{F2B1FE2E-8F5B-427B-7021-3A9D66A42A7C}"/>
              </a:ext>
            </a:extLst>
          </p:cNvPr>
          <p:cNvSpPr>
            <a:spLocks/>
          </p:cNvSpPr>
          <p:nvPr/>
        </p:nvSpPr>
        <p:spPr bwMode="auto">
          <a:xfrm>
            <a:off x="5364830" y="3991333"/>
            <a:ext cx="3848" cy="3649"/>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48" name="Freeform 264">
            <a:extLst>
              <a:ext uri="{FF2B5EF4-FFF2-40B4-BE49-F238E27FC236}">
                <a16:creationId xmlns:a16="http://schemas.microsoft.com/office/drawing/2014/main" id="{30C81357-71BC-3CC0-73EB-2B88AABA1BEA}"/>
              </a:ext>
            </a:extLst>
          </p:cNvPr>
          <p:cNvSpPr>
            <a:spLocks/>
          </p:cNvSpPr>
          <p:nvPr/>
        </p:nvSpPr>
        <p:spPr bwMode="auto">
          <a:xfrm>
            <a:off x="5598294" y="4379353"/>
            <a:ext cx="3848"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49" name="Freeform 265">
            <a:extLst>
              <a:ext uri="{FF2B5EF4-FFF2-40B4-BE49-F238E27FC236}">
                <a16:creationId xmlns:a16="http://schemas.microsoft.com/office/drawing/2014/main" id="{9E205658-E9C5-813C-8EDD-6ABA50D5F035}"/>
              </a:ext>
            </a:extLst>
          </p:cNvPr>
          <p:cNvSpPr>
            <a:spLocks/>
          </p:cNvSpPr>
          <p:nvPr/>
        </p:nvSpPr>
        <p:spPr bwMode="auto">
          <a:xfrm>
            <a:off x="5573922" y="4372055"/>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50" name="Freeform 266">
            <a:extLst>
              <a:ext uri="{FF2B5EF4-FFF2-40B4-BE49-F238E27FC236}">
                <a16:creationId xmlns:a16="http://schemas.microsoft.com/office/drawing/2014/main" id="{C73CE17D-38B2-9A63-402B-0F1AFD30C219}"/>
              </a:ext>
            </a:extLst>
          </p:cNvPr>
          <p:cNvSpPr>
            <a:spLocks/>
          </p:cNvSpPr>
          <p:nvPr/>
        </p:nvSpPr>
        <p:spPr bwMode="auto">
          <a:xfrm>
            <a:off x="5368679" y="399133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51" name="Freeform 267">
            <a:extLst>
              <a:ext uri="{FF2B5EF4-FFF2-40B4-BE49-F238E27FC236}">
                <a16:creationId xmlns:a16="http://schemas.microsoft.com/office/drawing/2014/main" id="{52CC399D-ADBF-04DD-77B8-7C11B7BC979C}"/>
              </a:ext>
            </a:extLst>
          </p:cNvPr>
          <p:cNvSpPr>
            <a:spLocks/>
          </p:cNvSpPr>
          <p:nvPr/>
        </p:nvSpPr>
        <p:spPr bwMode="auto">
          <a:xfrm>
            <a:off x="5368679" y="399133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52" name="Freeform 268">
            <a:extLst>
              <a:ext uri="{FF2B5EF4-FFF2-40B4-BE49-F238E27FC236}">
                <a16:creationId xmlns:a16="http://schemas.microsoft.com/office/drawing/2014/main" id="{473F19D9-906A-9381-D3F9-DED8BD5101E5}"/>
              </a:ext>
            </a:extLst>
          </p:cNvPr>
          <p:cNvSpPr>
            <a:spLocks/>
          </p:cNvSpPr>
          <p:nvPr/>
        </p:nvSpPr>
        <p:spPr bwMode="auto">
          <a:xfrm>
            <a:off x="5364830" y="399498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53" name="Freeform 269">
            <a:extLst>
              <a:ext uri="{FF2B5EF4-FFF2-40B4-BE49-F238E27FC236}">
                <a16:creationId xmlns:a16="http://schemas.microsoft.com/office/drawing/2014/main" id="{2C58F3E3-FC92-D957-3362-C9B8D0A1AA89}"/>
              </a:ext>
            </a:extLst>
          </p:cNvPr>
          <p:cNvSpPr>
            <a:spLocks/>
          </p:cNvSpPr>
          <p:nvPr/>
        </p:nvSpPr>
        <p:spPr bwMode="auto">
          <a:xfrm>
            <a:off x="5570073" y="436840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54" name="Freeform 270">
            <a:extLst>
              <a:ext uri="{FF2B5EF4-FFF2-40B4-BE49-F238E27FC236}">
                <a16:creationId xmlns:a16="http://schemas.microsoft.com/office/drawing/2014/main" id="{81B900EE-B670-FAE8-D21C-F54252968976}"/>
              </a:ext>
            </a:extLst>
          </p:cNvPr>
          <p:cNvSpPr>
            <a:spLocks/>
          </p:cNvSpPr>
          <p:nvPr/>
        </p:nvSpPr>
        <p:spPr bwMode="auto">
          <a:xfrm>
            <a:off x="5602142" y="4383002"/>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55" name="Freeform 271">
            <a:extLst>
              <a:ext uri="{FF2B5EF4-FFF2-40B4-BE49-F238E27FC236}">
                <a16:creationId xmlns:a16="http://schemas.microsoft.com/office/drawing/2014/main" id="{C9C200A4-11D4-EE46-E3BE-C712E6820420}"/>
              </a:ext>
            </a:extLst>
          </p:cNvPr>
          <p:cNvSpPr>
            <a:spLocks/>
          </p:cNvSpPr>
          <p:nvPr/>
        </p:nvSpPr>
        <p:spPr bwMode="auto">
          <a:xfrm>
            <a:off x="5605991" y="4383002"/>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56" name="Freeform 272">
            <a:extLst>
              <a:ext uri="{FF2B5EF4-FFF2-40B4-BE49-F238E27FC236}">
                <a16:creationId xmlns:a16="http://schemas.microsoft.com/office/drawing/2014/main" id="{EB3E00C4-6091-4B02-4187-9CB3FCAA8BE5}"/>
              </a:ext>
            </a:extLst>
          </p:cNvPr>
          <p:cNvSpPr>
            <a:spLocks/>
          </p:cNvSpPr>
          <p:nvPr/>
        </p:nvSpPr>
        <p:spPr bwMode="auto">
          <a:xfrm>
            <a:off x="5562377" y="4357458"/>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57" name="Freeform 273">
            <a:extLst>
              <a:ext uri="{FF2B5EF4-FFF2-40B4-BE49-F238E27FC236}">
                <a16:creationId xmlns:a16="http://schemas.microsoft.com/office/drawing/2014/main" id="{6C3552AC-71D1-BCCC-6A93-A508FDC54AC2}"/>
              </a:ext>
            </a:extLst>
          </p:cNvPr>
          <p:cNvSpPr>
            <a:spLocks/>
          </p:cNvSpPr>
          <p:nvPr/>
        </p:nvSpPr>
        <p:spPr bwMode="auto">
          <a:xfrm>
            <a:off x="5318651" y="40363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58" name="Freeform 274">
            <a:extLst>
              <a:ext uri="{FF2B5EF4-FFF2-40B4-BE49-F238E27FC236}">
                <a16:creationId xmlns:a16="http://schemas.microsoft.com/office/drawing/2014/main" id="{3D0412CE-4409-DF6A-2F05-B9B2BEAA9B99}"/>
              </a:ext>
            </a:extLst>
          </p:cNvPr>
          <p:cNvSpPr>
            <a:spLocks/>
          </p:cNvSpPr>
          <p:nvPr/>
        </p:nvSpPr>
        <p:spPr bwMode="auto">
          <a:xfrm>
            <a:off x="5362265" y="399498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59" name="Freeform 275">
            <a:extLst>
              <a:ext uri="{FF2B5EF4-FFF2-40B4-BE49-F238E27FC236}">
                <a16:creationId xmlns:a16="http://schemas.microsoft.com/office/drawing/2014/main" id="{8A4055D3-55C0-3D75-BAE4-102058584151}"/>
              </a:ext>
            </a:extLst>
          </p:cNvPr>
          <p:cNvSpPr>
            <a:spLocks/>
          </p:cNvSpPr>
          <p:nvPr/>
        </p:nvSpPr>
        <p:spPr bwMode="auto">
          <a:xfrm>
            <a:off x="5372527" y="399133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60" name="Freeform 276">
            <a:extLst>
              <a:ext uri="{FF2B5EF4-FFF2-40B4-BE49-F238E27FC236}">
                <a16:creationId xmlns:a16="http://schemas.microsoft.com/office/drawing/2014/main" id="{E59CBA0E-97DF-CB6F-7DFB-F1CF961C64D1}"/>
              </a:ext>
            </a:extLst>
          </p:cNvPr>
          <p:cNvSpPr>
            <a:spLocks/>
          </p:cNvSpPr>
          <p:nvPr/>
        </p:nvSpPr>
        <p:spPr bwMode="auto">
          <a:xfrm>
            <a:off x="5318651" y="4032689"/>
            <a:ext cx="0" cy="3649"/>
          </a:xfrm>
          <a:custGeom>
            <a:avLst/>
            <a:gdLst>
              <a:gd name="T0" fmla="*/ 0 h 3"/>
              <a:gd name="T1" fmla="*/ 0 h 3"/>
              <a:gd name="T2" fmla="*/ 0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0"/>
                </a:lnTo>
                <a:lnTo>
                  <a:pt x="0" y="3"/>
                </a:lnTo>
                <a:lnTo>
                  <a:pt x="0"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61" name="Freeform 277">
            <a:extLst>
              <a:ext uri="{FF2B5EF4-FFF2-40B4-BE49-F238E27FC236}">
                <a16:creationId xmlns:a16="http://schemas.microsoft.com/office/drawing/2014/main" id="{80566BE8-1482-D97E-F2DD-49BD208D1611}"/>
              </a:ext>
            </a:extLst>
          </p:cNvPr>
          <p:cNvSpPr>
            <a:spLocks/>
          </p:cNvSpPr>
          <p:nvPr/>
        </p:nvSpPr>
        <p:spPr bwMode="auto">
          <a:xfrm>
            <a:off x="5595729" y="4379353"/>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62" name="Freeform 278">
            <a:extLst>
              <a:ext uri="{FF2B5EF4-FFF2-40B4-BE49-F238E27FC236}">
                <a16:creationId xmlns:a16="http://schemas.microsoft.com/office/drawing/2014/main" id="{4226CD88-FCD2-D8FC-F01C-AD48B61E2C47}"/>
              </a:ext>
            </a:extLst>
          </p:cNvPr>
          <p:cNvSpPr>
            <a:spLocks/>
          </p:cNvSpPr>
          <p:nvPr/>
        </p:nvSpPr>
        <p:spPr bwMode="auto">
          <a:xfrm>
            <a:off x="5562377" y="4361107"/>
            <a:ext cx="3848"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63" name="Freeform 279">
            <a:extLst>
              <a:ext uri="{FF2B5EF4-FFF2-40B4-BE49-F238E27FC236}">
                <a16:creationId xmlns:a16="http://schemas.microsoft.com/office/drawing/2014/main" id="{D1856DC1-D9B7-7DF9-93DA-A3C31562237D}"/>
              </a:ext>
            </a:extLst>
          </p:cNvPr>
          <p:cNvSpPr>
            <a:spLocks/>
          </p:cNvSpPr>
          <p:nvPr/>
        </p:nvSpPr>
        <p:spPr bwMode="auto">
          <a:xfrm>
            <a:off x="5591880" y="43793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64" name="Freeform 280">
            <a:extLst>
              <a:ext uri="{FF2B5EF4-FFF2-40B4-BE49-F238E27FC236}">
                <a16:creationId xmlns:a16="http://schemas.microsoft.com/office/drawing/2014/main" id="{1CE82AD5-73F2-59B7-DDF9-8B84BB3DCE3D}"/>
              </a:ext>
            </a:extLst>
          </p:cNvPr>
          <p:cNvSpPr>
            <a:spLocks/>
          </p:cNvSpPr>
          <p:nvPr/>
        </p:nvSpPr>
        <p:spPr bwMode="auto">
          <a:xfrm>
            <a:off x="5566225" y="436475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65" name="Freeform 281">
            <a:extLst>
              <a:ext uri="{FF2B5EF4-FFF2-40B4-BE49-F238E27FC236}">
                <a16:creationId xmlns:a16="http://schemas.microsoft.com/office/drawing/2014/main" id="{4A128CF8-F5A6-7A45-7015-845507AB0E23}"/>
              </a:ext>
            </a:extLst>
          </p:cNvPr>
          <p:cNvSpPr>
            <a:spLocks/>
          </p:cNvSpPr>
          <p:nvPr/>
        </p:nvSpPr>
        <p:spPr bwMode="auto">
          <a:xfrm>
            <a:off x="5562377" y="4353809"/>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66" name="Freeform 282">
            <a:extLst>
              <a:ext uri="{FF2B5EF4-FFF2-40B4-BE49-F238E27FC236}">
                <a16:creationId xmlns:a16="http://schemas.microsoft.com/office/drawing/2014/main" id="{431D399E-C16B-337B-D07E-5A182FEA6EF5}"/>
              </a:ext>
            </a:extLst>
          </p:cNvPr>
          <p:cNvSpPr>
            <a:spLocks/>
          </p:cNvSpPr>
          <p:nvPr/>
        </p:nvSpPr>
        <p:spPr bwMode="auto">
          <a:xfrm>
            <a:off x="5645757" y="3984034"/>
            <a:ext cx="6414"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67" name="Freeform 283">
            <a:extLst>
              <a:ext uri="{FF2B5EF4-FFF2-40B4-BE49-F238E27FC236}">
                <a16:creationId xmlns:a16="http://schemas.microsoft.com/office/drawing/2014/main" id="{A44572C4-7B9A-F053-1A33-D75E03C745B3}"/>
              </a:ext>
            </a:extLst>
          </p:cNvPr>
          <p:cNvSpPr>
            <a:spLocks/>
          </p:cNvSpPr>
          <p:nvPr/>
        </p:nvSpPr>
        <p:spPr bwMode="auto">
          <a:xfrm>
            <a:off x="5584184" y="4375704"/>
            <a:ext cx="3848"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68" name="Freeform 284">
            <a:extLst>
              <a:ext uri="{FF2B5EF4-FFF2-40B4-BE49-F238E27FC236}">
                <a16:creationId xmlns:a16="http://schemas.microsoft.com/office/drawing/2014/main" id="{E5BE3FC0-7C8B-233B-AC00-C5573E67C1E4}"/>
              </a:ext>
            </a:extLst>
          </p:cNvPr>
          <p:cNvSpPr>
            <a:spLocks/>
          </p:cNvSpPr>
          <p:nvPr/>
        </p:nvSpPr>
        <p:spPr bwMode="auto">
          <a:xfrm>
            <a:off x="5580335" y="4375704"/>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69" name="Freeform 285">
            <a:extLst>
              <a:ext uri="{FF2B5EF4-FFF2-40B4-BE49-F238E27FC236}">
                <a16:creationId xmlns:a16="http://schemas.microsoft.com/office/drawing/2014/main" id="{C55FC215-C357-2DF3-6111-F261A53A5142}"/>
              </a:ext>
            </a:extLst>
          </p:cNvPr>
          <p:cNvSpPr>
            <a:spLocks/>
          </p:cNvSpPr>
          <p:nvPr/>
        </p:nvSpPr>
        <p:spPr bwMode="auto">
          <a:xfrm>
            <a:off x="5570073" y="4368406"/>
            <a:ext cx="3848"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0" name="Freeform 286">
            <a:extLst>
              <a:ext uri="{FF2B5EF4-FFF2-40B4-BE49-F238E27FC236}">
                <a16:creationId xmlns:a16="http://schemas.microsoft.com/office/drawing/2014/main" id="{CF2AA05E-CE07-88E5-2F72-932FD611BA47}"/>
              </a:ext>
            </a:extLst>
          </p:cNvPr>
          <p:cNvSpPr>
            <a:spLocks/>
          </p:cNvSpPr>
          <p:nvPr/>
        </p:nvSpPr>
        <p:spPr bwMode="auto">
          <a:xfrm>
            <a:off x="5713743" y="39840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1" name="Freeform 287">
            <a:extLst>
              <a:ext uri="{FF2B5EF4-FFF2-40B4-BE49-F238E27FC236}">
                <a16:creationId xmlns:a16="http://schemas.microsoft.com/office/drawing/2014/main" id="{496AD242-9948-20A5-3E1D-4387D60933D1}"/>
              </a:ext>
            </a:extLst>
          </p:cNvPr>
          <p:cNvSpPr>
            <a:spLocks/>
          </p:cNvSpPr>
          <p:nvPr/>
        </p:nvSpPr>
        <p:spPr bwMode="auto">
          <a:xfrm>
            <a:off x="5717592" y="39840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2" name="Freeform 288">
            <a:extLst>
              <a:ext uri="{FF2B5EF4-FFF2-40B4-BE49-F238E27FC236}">
                <a16:creationId xmlns:a16="http://schemas.microsoft.com/office/drawing/2014/main" id="{49EA8DC2-055F-0F31-9080-64491EA9C535}"/>
              </a:ext>
            </a:extLst>
          </p:cNvPr>
          <p:cNvSpPr>
            <a:spLocks/>
          </p:cNvSpPr>
          <p:nvPr/>
        </p:nvSpPr>
        <p:spPr bwMode="auto">
          <a:xfrm>
            <a:off x="5559811" y="4350160"/>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3" name="Freeform 289">
            <a:extLst>
              <a:ext uri="{FF2B5EF4-FFF2-40B4-BE49-F238E27FC236}">
                <a16:creationId xmlns:a16="http://schemas.microsoft.com/office/drawing/2014/main" id="{D5408A4A-57D3-011D-25A4-2EB656B8C385}"/>
              </a:ext>
            </a:extLst>
          </p:cNvPr>
          <p:cNvSpPr>
            <a:spLocks/>
          </p:cNvSpPr>
          <p:nvPr/>
        </p:nvSpPr>
        <p:spPr bwMode="auto">
          <a:xfrm>
            <a:off x="5713743" y="3984034"/>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4" name="Freeform 290">
            <a:extLst>
              <a:ext uri="{FF2B5EF4-FFF2-40B4-BE49-F238E27FC236}">
                <a16:creationId xmlns:a16="http://schemas.microsoft.com/office/drawing/2014/main" id="{0AEB45B9-0CA5-6AE5-AC30-E7430E10FBDB}"/>
              </a:ext>
            </a:extLst>
          </p:cNvPr>
          <p:cNvSpPr>
            <a:spLocks/>
          </p:cNvSpPr>
          <p:nvPr/>
        </p:nvSpPr>
        <p:spPr bwMode="auto">
          <a:xfrm>
            <a:off x="5268623" y="3378285"/>
            <a:ext cx="782489" cy="409915"/>
          </a:xfrm>
          <a:custGeom>
            <a:avLst/>
            <a:gdLst>
              <a:gd name="T0" fmla="*/ 367 w 610"/>
              <a:gd name="T1" fmla="*/ 40 h 337"/>
              <a:gd name="T2" fmla="*/ 369 w 610"/>
              <a:gd name="T3" fmla="*/ 61 h 337"/>
              <a:gd name="T4" fmla="*/ 322 w 610"/>
              <a:gd name="T5" fmla="*/ 106 h 337"/>
              <a:gd name="T6" fmla="*/ 285 w 610"/>
              <a:gd name="T7" fmla="*/ 103 h 337"/>
              <a:gd name="T8" fmla="*/ 274 w 610"/>
              <a:gd name="T9" fmla="*/ 134 h 337"/>
              <a:gd name="T10" fmla="*/ 243 w 610"/>
              <a:gd name="T11" fmla="*/ 167 h 337"/>
              <a:gd name="T12" fmla="*/ 224 w 610"/>
              <a:gd name="T13" fmla="*/ 213 h 337"/>
              <a:gd name="T14" fmla="*/ 187 w 610"/>
              <a:gd name="T15" fmla="*/ 228 h 337"/>
              <a:gd name="T16" fmla="*/ 154 w 610"/>
              <a:gd name="T17" fmla="*/ 222 h 337"/>
              <a:gd name="T18" fmla="*/ 115 w 610"/>
              <a:gd name="T19" fmla="*/ 237 h 337"/>
              <a:gd name="T20" fmla="*/ 101 w 610"/>
              <a:gd name="T21" fmla="*/ 210 h 337"/>
              <a:gd name="T22" fmla="*/ 95 w 610"/>
              <a:gd name="T23" fmla="*/ 219 h 337"/>
              <a:gd name="T24" fmla="*/ 95 w 610"/>
              <a:gd name="T25" fmla="*/ 222 h 337"/>
              <a:gd name="T26" fmla="*/ 87 w 610"/>
              <a:gd name="T27" fmla="*/ 249 h 337"/>
              <a:gd name="T28" fmla="*/ 56 w 610"/>
              <a:gd name="T29" fmla="*/ 271 h 337"/>
              <a:gd name="T30" fmla="*/ 31 w 610"/>
              <a:gd name="T31" fmla="*/ 301 h 337"/>
              <a:gd name="T32" fmla="*/ 0 w 610"/>
              <a:gd name="T33" fmla="*/ 337 h 337"/>
              <a:gd name="T34" fmla="*/ 232 w 610"/>
              <a:gd name="T35" fmla="*/ 313 h 337"/>
              <a:gd name="T36" fmla="*/ 252 w 610"/>
              <a:gd name="T37" fmla="*/ 310 h 337"/>
              <a:gd name="T38" fmla="*/ 274 w 610"/>
              <a:gd name="T39" fmla="*/ 307 h 337"/>
              <a:gd name="T40" fmla="*/ 285 w 610"/>
              <a:gd name="T41" fmla="*/ 304 h 337"/>
              <a:gd name="T42" fmla="*/ 308 w 610"/>
              <a:gd name="T43" fmla="*/ 301 h 337"/>
              <a:gd name="T44" fmla="*/ 327 w 610"/>
              <a:gd name="T45" fmla="*/ 301 h 337"/>
              <a:gd name="T46" fmla="*/ 347 w 610"/>
              <a:gd name="T47" fmla="*/ 298 h 337"/>
              <a:gd name="T48" fmla="*/ 358 w 610"/>
              <a:gd name="T49" fmla="*/ 295 h 337"/>
              <a:gd name="T50" fmla="*/ 448 w 610"/>
              <a:gd name="T51" fmla="*/ 283 h 337"/>
              <a:gd name="T52" fmla="*/ 464 w 610"/>
              <a:gd name="T53" fmla="*/ 280 h 337"/>
              <a:gd name="T54" fmla="*/ 481 w 610"/>
              <a:gd name="T55" fmla="*/ 280 h 337"/>
              <a:gd name="T56" fmla="*/ 492 w 610"/>
              <a:gd name="T57" fmla="*/ 277 h 337"/>
              <a:gd name="T58" fmla="*/ 509 w 610"/>
              <a:gd name="T59" fmla="*/ 274 h 337"/>
              <a:gd name="T60" fmla="*/ 523 w 610"/>
              <a:gd name="T61" fmla="*/ 271 h 337"/>
              <a:gd name="T62" fmla="*/ 540 w 610"/>
              <a:gd name="T63" fmla="*/ 267 h 337"/>
              <a:gd name="T64" fmla="*/ 551 w 610"/>
              <a:gd name="T65" fmla="*/ 267 h 337"/>
              <a:gd name="T66" fmla="*/ 565 w 610"/>
              <a:gd name="T67" fmla="*/ 264 h 337"/>
              <a:gd name="T68" fmla="*/ 576 w 610"/>
              <a:gd name="T69" fmla="*/ 261 h 337"/>
              <a:gd name="T70" fmla="*/ 590 w 610"/>
              <a:gd name="T71" fmla="*/ 258 h 337"/>
              <a:gd name="T72" fmla="*/ 604 w 610"/>
              <a:gd name="T73" fmla="*/ 255 h 337"/>
              <a:gd name="T74" fmla="*/ 593 w 610"/>
              <a:gd name="T75" fmla="*/ 228 h 337"/>
              <a:gd name="T76" fmla="*/ 576 w 610"/>
              <a:gd name="T77" fmla="*/ 231 h 337"/>
              <a:gd name="T78" fmla="*/ 548 w 610"/>
              <a:gd name="T79" fmla="*/ 204 h 337"/>
              <a:gd name="T80" fmla="*/ 554 w 610"/>
              <a:gd name="T81" fmla="*/ 188 h 337"/>
              <a:gd name="T82" fmla="*/ 548 w 610"/>
              <a:gd name="T83" fmla="*/ 170 h 337"/>
              <a:gd name="T84" fmla="*/ 554 w 610"/>
              <a:gd name="T85" fmla="*/ 158 h 337"/>
              <a:gd name="T86" fmla="*/ 537 w 610"/>
              <a:gd name="T87" fmla="*/ 134 h 337"/>
              <a:gd name="T88" fmla="*/ 551 w 610"/>
              <a:gd name="T89" fmla="*/ 128 h 337"/>
              <a:gd name="T90" fmla="*/ 509 w 610"/>
              <a:gd name="T91" fmla="*/ 97 h 337"/>
              <a:gd name="T92" fmla="*/ 506 w 610"/>
              <a:gd name="T93" fmla="*/ 97 h 337"/>
              <a:gd name="T94" fmla="*/ 481 w 610"/>
              <a:gd name="T95" fmla="*/ 82 h 337"/>
              <a:gd name="T96" fmla="*/ 467 w 610"/>
              <a:gd name="T97" fmla="*/ 27 h 337"/>
              <a:gd name="T98" fmla="*/ 445 w 610"/>
              <a:gd name="T99" fmla="*/ 12 h 337"/>
              <a:gd name="T100" fmla="*/ 434 w 610"/>
              <a:gd name="T101" fmla="*/ 6 h 337"/>
              <a:gd name="T102" fmla="*/ 431 w 610"/>
              <a:gd name="T103" fmla="*/ 3 h 337"/>
              <a:gd name="T104" fmla="*/ 425 w 610"/>
              <a:gd name="T105" fmla="*/ 0 h 337"/>
              <a:gd name="T106" fmla="*/ 422 w 610"/>
              <a:gd name="T107" fmla="*/ 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0" h="337">
                <a:moveTo>
                  <a:pt x="392" y="21"/>
                </a:moveTo>
                <a:lnTo>
                  <a:pt x="392" y="21"/>
                </a:lnTo>
                <a:lnTo>
                  <a:pt x="386" y="27"/>
                </a:lnTo>
                <a:lnTo>
                  <a:pt x="372" y="34"/>
                </a:lnTo>
                <a:lnTo>
                  <a:pt x="372" y="34"/>
                </a:lnTo>
                <a:lnTo>
                  <a:pt x="367" y="40"/>
                </a:lnTo>
                <a:lnTo>
                  <a:pt x="367" y="40"/>
                </a:lnTo>
                <a:lnTo>
                  <a:pt x="369" y="40"/>
                </a:lnTo>
                <a:lnTo>
                  <a:pt x="369" y="40"/>
                </a:lnTo>
                <a:lnTo>
                  <a:pt x="372" y="43"/>
                </a:lnTo>
                <a:lnTo>
                  <a:pt x="375" y="49"/>
                </a:lnTo>
                <a:lnTo>
                  <a:pt x="375" y="49"/>
                </a:lnTo>
                <a:lnTo>
                  <a:pt x="375" y="55"/>
                </a:lnTo>
                <a:lnTo>
                  <a:pt x="369" y="61"/>
                </a:lnTo>
                <a:lnTo>
                  <a:pt x="358" y="64"/>
                </a:lnTo>
                <a:lnTo>
                  <a:pt x="358" y="64"/>
                </a:lnTo>
                <a:lnTo>
                  <a:pt x="353" y="67"/>
                </a:lnTo>
                <a:lnTo>
                  <a:pt x="353" y="67"/>
                </a:lnTo>
                <a:lnTo>
                  <a:pt x="327" y="100"/>
                </a:lnTo>
                <a:lnTo>
                  <a:pt x="327" y="100"/>
                </a:lnTo>
                <a:lnTo>
                  <a:pt x="322" y="106"/>
                </a:lnTo>
                <a:lnTo>
                  <a:pt x="308" y="113"/>
                </a:lnTo>
                <a:lnTo>
                  <a:pt x="308" y="113"/>
                </a:lnTo>
                <a:lnTo>
                  <a:pt x="305" y="113"/>
                </a:lnTo>
                <a:lnTo>
                  <a:pt x="305" y="113"/>
                </a:lnTo>
                <a:lnTo>
                  <a:pt x="297" y="113"/>
                </a:lnTo>
                <a:lnTo>
                  <a:pt x="291" y="109"/>
                </a:lnTo>
                <a:lnTo>
                  <a:pt x="285" y="103"/>
                </a:lnTo>
                <a:lnTo>
                  <a:pt x="285" y="103"/>
                </a:lnTo>
                <a:lnTo>
                  <a:pt x="280" y="109"/>
                </a:lnTo>
                <a:lnTo>
                  <a:pt x="280" y="109"/>
                </a:lnTo>
                <a:lnTo>
                  <a:pt x="280" y="116"/>
                </a:lnTo>
                <a:lnTo>
                  <a:pt x="280" y="116"/>
                </a:lnTo>
                <a:lnTo>
                  <a:pt x="280" y="125"/>
                </a:lnTo>
                <a:lnTo>
                  <a:pt x="274" y="134"/>
                </a:lnTo>
                <a:lnTo>
                  <a:pt x="274" y="134"/>
                </a:lnTo>
                <a:lnTo>
                  <a:pt x="263" y="140"/>
                </a:lnTo>
                <a:lnTo>
                  <a:pt x="263" y="140"/>
                </a:lnTo>
                <a:lnTo>
                  <a:pt x="257" y="146"/>
                </a:lnTo>
                <a:lnTo>
                  <a:pt x="257" y="146"/>
                </a:lnTo>
                <a:lnTo>
                  <a:pt x="252" y="152"/>
                </a:lnTo>
                <a:lnTo>
                  <a:pt x="243" y="167"/>
                </a:lnTo>
                <a:lnTo>
                  <a:pt x="243" y="167"/>
                </a:lnTo>
                <a:lnTo>
                  <a:pt x="238" y="182"/>
                </a:lnTo>
                <a:lnTo>
                  <a:pt x="238" y="192"/>
                </a:lnTo>
                <a:lnTo>
                  <a:pt x="238" y="192"/>
                </a:lnTo>
                <a:lnTo>
                  <a:pt x="238" y="198"/>
                </a:lnTo>
                <a:lnTo>
                  <a:pt x="235" y="204"/>
                </a:lnTo>
                <a:lnTo>
                  <a:pt x="224" y="213"/>
                </a:lnTo>
                <a:lnTo>
                  <a:pt x="224" y="213"/>
                </a:lnTo>
                <a:lnTo>
                  <a:pt x="224" y="213"/>
                </a:lnTo>
                <a:lnTo>
                  <a:pt x="224" y="213"/>
                </a:lnTo>
                <a:lnTo>
                  <a:pt x="218" y="216"/>
                </a:lnTo>
                <a:lnTo>
                  <a:pt x="199" y="216"/>
                </a:lnTo>
                <a:lnTo>
                  <a:pt x="199" y="216"/>
                </a:lnTo>
                <a:lnTo>
                  <a:pt x="187" y="228"/>
                </a:lnTo>
                <a:lnTo>
                  <a:pt x="182" y="228"/>
                </a:lnTo>
                <a:lnTo>
                  <a:pt x="182" y="228"/>
                </a:lnTo>
                <a:lnTo>
                  <a:pt x="173" y="225"/>
                </a:lnTo>
                <a:lnTo>
                  <a:pt x="162" y="219"/>
                </a:lnTo>
                <a:lnTo>
                  <a:pt x="162" y="219"/>
                </a:lnTo>
                <a:lnTo>
                  <a:pt x="154" y="222"/>
                </a:lnTo>
                <a:lnTo>
                  <a:pt x="154" y="222"/>
                </a:lnTo>
                <a:lnTo>
                  <a:pt x="143" y="243"/>
                </a:lnTo>
                <a:lnTo>
                  <a:pt x="143" y="243"/>
                </a:lnTo>
                <a:lnTo>
                  <a:pt x="140" y="246"/>
                </a:lnTo>
                <a:lnTo>
                  <a:pt x="134" y="246"/>
                </a:lnTo>
                <a:lnTo>
                  <a:pt x="115" y="237"/>
                </a:lnTo>
                <a:lnTo>
                  <a:pt x="115" y="237"/>
                </a:lnTo>
                <a:lnTo>
                  <a:pt x="115" y="237"/>
                </a:lnTo>
                <a:lnTo>
                  <a:pt x="115" y="237"/>
                </a:lnTo>
                <a:lnTo>
                  <a:pt x="109" y="231"/>
                </a:lnTo>
                <a:lnTo>
                  <a:pt x="106" y="222"/>
                </a:lnTo>
                <a:lnTo>
                  <a:pt x="101" y="210"/>
                </a:lnTo>
                <a:lnTo>
                  <a:pt x="101" y="210"/>
                </a:lnTo>
                <a:lnTo>
                  <a:pt x="101" y="210"/>
                </a:lnTo>
                <a:lnTo>
                  <a:pt x="101" y="210"/>
                </a:lnTo>
                <a:lnTo>
                  <a:pt x="95" y="216"/>
                </a:lnTo>
                <a:lnTo>
                  <a:pt x="95" y="216"/>
                </a:lnTo>
                <a:lnTo>
                  <a:pt x="95" y="216"/>
                </a:lnTo>
                <a:lnTo>
                  <a:pt x="95" y="216"/>
                </a:lnTo>
                <a:lnTo>
                  <a:pt x="95" y="216"/>
                </a:lnTo>
                <a:lnTo>
                  <a:pt x="95" y="216"/>
                </a:lnTo>
                <a:lnTo>
                  <a:pt x="95" y="219"/>
                </a:lnTo>
                <a:lnTo>
                  <a:pt x="95" y="219"/>
                </a:lnTo>
                <a:lnTo>
                  <a:pt x="95" y="219"/>
                </a:lnTo>
                <a:lnTo>
                  <a:pt x="95" y="219"/>
                </a:lnTo>
                <a:lnTo>
                  <a:pt x="95" y="222"/>
                </a:lnTo>
                <a:lnTo>
                  <a:pt x="95" y="222"/>
                </a:lnTo>
                <a:lnTo>
                  <a:pt x="95" y="222"/>
                </a:lnTo>
                <a:lnTo>
                  <a:pt x="95" y="222"/>
                </a:lnTo>
                <a:lnTo>
                  <a:pt x="95" y="222"/>
                </a:lnTo>
                <a:lnTo>
                  <a:pt x="95" y="222"/>
                </a:lnTo>
                <a:lnTo>
                  <a:pt x="98" y="225"/>
                </a:lnTo>
                <a:lnTo>
                  <a:pt x="98" y="225"/>
                </a:lnTo>
                <a:lnTo>
                  <a:pt x="92" y="240"/>
                </a:lnTo>
                <a:lnTo>
                  <a:pt x="87" y="249"/>
                </a:lnTo>
                <a:lnTo>
                  <a:pt x="87" y="249"/>
                </a:lnTo>
                <a:lnTo>
                  <a:pt x="81" y="252"/>
                </a:lnTo>
                <a:lnTo>
                  <a:pt x="73" y="252"/>
                </a:lnTo>
                <a:lnTo>
                  <a:pt x="73" y="252"/>
                </a:lnTo>
                <a:lnTo>
                  <a:pt x="61" y="255"/>
                </a:lnTo>
                <a:lnTo>
                  <a:pt x="61" y="255"/>
                </a:lnTo>
                <a:lnTo>
                  <a:pt x="61" y="264"/>
                </a:lnTo>
                <a:lnTo>
                  <a:pt x="56" y="271"/>
                </a:lnTo>
                <a:lnTo>
                  <a:pt x="45" y="283"/>
                </a:lnTo>
                <a:lnTo>
                  <a:pt x="45" y="283"/>
                </a:lnTo>
                <a:lnTo>
                  <a:pt x="42" y="286"/>
                </a:lnTo>
                <a:lnTo>
                  <a:pt x="42" y="286"/>
                </a:lnTo>
                <a:lnTo>
                  <a:pt x="36" y="292"/>
                </a:lnTo>
                <a:lnTo>
                  <a:pt x="36" y="292"/>
                </a:lnTo>
                <a:lnTo>
                  <a:pt x="31" y="301"/>
                </a:lnTo>
                <a:lnTo>
                  <a:pt x="31" y="301"/>
                </a:lnTo>
                <a:lnTo>
                  <a:pt x="28" y="307"/>
                </a:lnTo>
                <a:lnTo>
                  <a:pt x="28" y="310"/>
                </a:lnTo>
                <a:lnTo>
                  <a:pt x="28" y="310"/>
                </a:lnTo>
                <a:lnTo>
                  <a:pt x="25" y="313"/>
                </a:lnTo>
                <a:lnTo>
                  <a:pt x="0" y="337"/>
                </a:lnTo>
                <a:lnTo>
                  <a:pt x="0" y="337"/>
                </a:lnTo>
                <a:lnTo>
                  <a:pt x="221" y="313"/>
                </a:lnTo>
                <a:lnTo>
                  <a:pt x="221" y="313"/>
                </a:lnTo>
                <a:lnTo>
                  <a:pt x="221" y="313"/>
                </a:lnTo>
                <a:lnTo>
                  <a:pt x="221" y="313"/>
                </a:lnTo>
                <a:lnTo>
                  <a:pt x="232" y="313"/>
                </a:lnTo>
                <a:lnTo>
                  <a:pt x="232" y="313"/>
                </a:lnTo>
                <a:lnTo>
                  <a:pt x="232" y="313"/>
                </a:lnTo>
                <a:lnTo>
                  <a:pt x="232" y="313"/>
                </a:lnTo>
                <a:lnTo>
                  <a:pt x="241" y="310"/>
                </a:lnTo>
                <a:lnTo>
                  <a:pt x="241" y="310"/>
                </a:lnTo>
                <a:lnTo>
                  <a:pt x="243" y="310"/>
                </a:lnTo>
                <a:lnTo>
                  <a:pt x="243" y="310"/>
                </a:lnTo>
                <a:lnTo>
                  <a:pt x="252" y="310"/>
                </a:lnTo>
                <a:lnTo>
                  <a:pt x="252" y="310"/>
                </a:lnTo>
                <a:lnTo>
                  <a:pt x="255" y="310"/>
                </a:lnTo>
                <a:lnTo>
                  <a:pt x="255" y="310"/>
                </a:lnTo>
                <a:lnTo>
                  <a:pt x="263" y="307"/>
                </a:lnTo>
                <a:lnTo>
                  <a:pt x="263" y="307"/>
                </a:lnTo>
                <a:lnTo>
                  <a:pt x="266" y="307"/>
                </a:lnTo>
                <a:lnTo>
                  <a:pt x="266" y="307"/>
                </a:lnTo>
                <a:lnTo>
                  <a:pt x="274" y="307"/>
                </a:lnTo>
                <a:lnTo>
                  <a:pt x="274" y="307"/>
                </a:lnTo>
                <a:lnTo>
                  <a:pt x="277" y="307"/>
                </a:lnTo>
                <a:lnTo>
                  <a:pt x="277" y="307"/>
                </a:lnTo>
                <a:lnTo>
                  <a:pt x="285" y="304"/>
                </a:lnTo>
                <a:lnTo>
                  <a:pt x="285" y="304"/>
                </a:lnTo>
                <a:lnTo>
                  <a:pt x="285" y="304"/>
                </a:lnTo>
                <a:lnTo>
                  <a:pt x="285" y="304"/>
                </a:lnTo>
                <a:lnTo>
                  <a:pt x="297" y="304"/>
                </a:lnTo>
                <a:lnTo>
                  <a:pt x="297" y="304"/>
                </a:lnTo>
                <a:lnTo>
                  <a:pt x="297" y="304"/>
                </a:lnTo>
                <a:lnTo>
                  <a:pt x="297" y="304"/>
                </a:lnTo>
                <a:lnTo>
                  <a:pt x="305" y="304"/>
                </a:lnTo>
                <a:lnTo>
                  <a:pt x="305" y="304"/>
                </a:lnTo>
                <a:lnTo>
                  <a:pt x="308" y="301"/>
                </a:lnTo>
                <a:lnTo>
                  <a:pt x="308" y="301"/>
                </a:lnTo>
                <a:lnTo>
                  <a:pt x="316" y="301"/>
                </a:lnTo>
                <a:lnTo>
                  <a:pt x="316" y="301"/>
                </a:lnTo>
                <a:lnTo>
                  <a:pt x="319" y="301"/>
                </a:lnTo>
                <a:lnTo>
                  <a:pt x="319" y="301"/>
                </a:lnTo>
                <a:lnTo>
                  <a:pt x="327" y="301"/>
                </a:lnTo>
                <a:lnTo>
                  <a:pt x="327" y="301"/>
                </a:lnTo>
                <a:lnTo>
                  <a:pt x="330" y="301"/>
                </a:lnTo>
                <a:lnTo>
                  <a:pt x="330" y="301"/>
                </a:lnTo>
                <a:lnTo>
                  <a:pt x="339" y="298"/>
                </a:lnTo>
                <a:lnTo>
                  <a:pt x="339" y="298"/>
                </a:lnTo>
                <a:lnTo>
                  <a:pt x="339" y="298"/>
                </a:lnTo>
                <a:lnTo>
                  <a:pt x="339" y="298"/>
                </a:lnTo>
                <a:lnTo>
                  <a:pt x="347" y="298"/>
                </a:lnTo>
                <a:lnTo>
                  <a:pt x="347" y="298"/>
                </a:lnTo>
                <a:lnTo>
                  <a:pt x="350" y="298"/>
                </a:lnTo>
                <a:lnTo>
                  <a:pt x="350" y="298"/>
                </a:lnTo>
                <a:lnTo>
                  <a:pt x="358" y="295"/>
                </a:lnTo>
                <a:lnTo>
                  <a:pt x="358" y="295"/>
                </a:lnTo>
                <a:lnTo>
                  <a:pt x="358" y="295"/>
                </a:lnTo>
                <a:lnTo>
                  <a:pt x="358" y="295"/>
                </a:lnTo>
                <a:lnTo>
                  <a:pt x="436" y="286"/>
                </a:lnTo>
                <a:lnTo>
                  <a:pt x="436" y="286"/>
                </a:lnTo>
                <a:lnTo>
                  <a:pt x="436" y="286"/>
                </a:lnTo>
                <a:lnTo>
                  <a:pt x="436" y="286"/>
                </a:lnTo>
                <a:lnTo>
                  <a:pt x="445" y="283"/>
                </a:lnTo>
                <a:lnTo>
                  <a:pt x="445" y="283"/>
                </a:lnTo>
                <a:lnTo>
                  <a:pt x="448" y="283"/>
                </a:lnTo>
                <a:lnTo>
                  <a:pt x="448" y="283"/>
                </a:lnTo>
                <a:lnTo>
                  <a:pt x="453" y="283"/>
                </a:lnTo>
                <a:lnTo>
                  <a:pt x="453" y="283"/>
                </a:lnTo>
                <a:lnTo>
                  <a:pt x="456" y="283"/>
                </a:lnTo>
                <a:lnTo>
                  <a:pt x="456" y="283"/>
                </a:lnTo>
                <a:lnTo>
                  <a:pt x="464" y="280"/>
                </a:lnTo>
                <a:lnTo>
                  <a:pt x="464" y="280"/>
                </a:lnTo>
                <a:lnTo>
                  <a:pt x="464" y="280"/>
                </a:lnTo>
                <a:lnTo>
                  <a:pt x="464" y="280"/>
                </a:lnTo>
                <a:lnTo>
                  <a:pt x="473" y="280"/>
                </a:lnTo>
                <a:lnTo>
                  <a:pt x="473" y="280"/>
                </a:lnTo>
                <a:lnTo>
                  <a:pt x="476" y="280"/>
                </a:lnTo>
                <a:lnTo>
                  <a:pt x="476" y="280"/>
                </a:lnTo>
                <a:lnTo>
                  <a:pt x="481" y="280"/>
                </a:lnTo>
                <a:lnTo>
                  <a:pt x="481" y="280"/>
                </a:lnTo>
                <a:lnTo>
                  <a:pt x="484" y="277"/>
                </a:lnTo>
                <a:lnTo>
                  <a:pt x="484" y="277"/>
                </a:lnTo>
                <a:lnTo>
                  <a:pt x="490" y="277"/>
                </a:lnTo>
                <a:lnTo>
                  <a:pt x="490" y="277"/>
                </a:lnTo>
                <a:lnTo>
                  <a:pt x="492" y="277"/>
                </a:lnTo>
                <a:lnTo>
                  <a:pt x="492" y="277"/>
                </a:lnTo>
                <a:lnTo>
                  <a:pt x="498" y="277"/>
                </a:lnTo>
                <a:lnTo>
                  <a:pt x="498" y="277"/>
                </a:lnTo>
                <a:lnTo>
                  <a:pt x="501" y="274"/>
                </a:lnTo>
                <a:lnTo>
                  <a:pt x="501" y="274"/>
                </a:lnTo>
                <a:lnTo>
                  <a:pt x="506" y="274"/>
                </a:lnTo>
                <a:lnTo>
                  <a:pt x="506" y="274"/>
                </a:lnTo>
                <a:lnTo>
                  <a:pt x="509" y="274"/>
                </a:lnTo>
                <a:lnTo>
                  <a:pt x="509" y="274"/>
                </a:lnTo>
                <a:lnTo>
                  <a:pt x="515" y="274"/>
                </a:lnTo>
                <a:lnTo>
                  <a:pt x="515" y="274"/>
                </a:lnTo>
                <a:lnTo>
                  <a:pt x="518" y="274"/>
                </a:lnTo>
                <a:lnTo>
                  <a:pt x="518" y="274"/>
                </a:lnTo>
                <a:lnTo>
                  <a:pt x="523" y="271"/>
                </a:lnTo>
                <a:lnTo>
                  <a:pt x="523" y="271"/>
                </a:lnTo>
                <a:lnTo>
                  <a:pt x="526" y="271"/>
                </a:lnTo>
                <a:lnTo>
                  <a:pt x="526" y="271"/>
                </a:lnTo>
                <a:lnTo>
                  <a:pt x="532" y="271"/>
                </a:lnTo>
                <a:lnTo>
                  <a:pt x="532" y="271"/>
                </a:lnTo>
                <a:lnTo>
                  <a:pt x="534" y="271"/>
                </a:lnTo>
                <a:lnTo>
                  <a:pt x="534" y="271"/>
                </a:lnTo>
                <a:lnTo>
                  <a:pt x="540" y="267"/>
                </a:lnTo>
                <a:lnTo>
                  <a:pt x="540" y="267"/>
                </a:lnTo>
                <a:lnTo>
                  <a:pt x="543" y="267"/>
                </a:lnTo>
                <a:lnTo>
                  <a:pt x="543" y="267"/>
                </a:lnTo>
                <a:lnTo>
                  <a:pt x="548" y="267"/>
                </a:lnTo>
                <a:lnTo>
                  <a:pt x="548" y="267"/>
                </a:lnTo>
                <a:lnTo>
                  <a:pt x="551" y="267"/>
                </a:lnTo>
                <a:lnTo>
                  <a:pt x="551" y="267"/>
                </a:lnTo>
                <a:lnTo>
                  <a:pt x="557" y="264"/>
                </a:lnTo>
                <a:lnTo>
                  <a:pt x="557" y="264"/>
                </a:lnTo>
                <a:lnTo>
                  <a:pt x="560" y="264"/>
                </a:lnTo>
                <a:lnTo>
                  <a:pt x="560" y="264"/>
                </a:lnTo>
                <a:lnTo>
                  <a:pt x="562" y="264"/>
                </a:lnTo>
                <a:lnTo>
                  <a:pt x="562" y="264"/>
                </a:lnTo>
                <a:lnTo>
                  <a:pt x="565" y="264"/>
                </a:lnTo>
                <a:lnTo>
                  <a:pt x="565" y="264"/>
                </a:lnTo>
                <a:lnTo>
                  <a:pt x="571" y="264"/>
                </a:lnTo>
                <a:lnTo>
                  <a:pt x="571" y="264"/>
                </a:lnTo>
                <a:lnTo>
                  <a:pt x="574" y="261"/>
                </a:lnTo>
                <a:lnTo>
                  <a:pt x="574" y="261"/>
                </a:lnTo>
                <a:lnTo>
                  <a:pt x="576" y="261"/>
                </a:lnTo>
                <a:lnTo>
                  <a:pt x="576" y="261"/>
                </a:lnTo>
                <a:lnTo>
                  <a:pt x="579" y="261"/>
                </a:lnTo>
                <a:lnTo>
                  <a:pt x="579" y="261"/>
                </a:lnTo>
                <a:lnTo>
                  <a:pt x="585" y="261"/>
                </a:lnTo>
                <a:lnTo>
                  <a:pt x="585" y="261"/>
                </a:lnTo>
                <a:lnTo>
                  <a:pt x="588" y="258"/>
                </a:lnTo>
                <a:lnTo>
                  <a:pt x="588" y="258"/>
                </a:lnTo>
                <a:lnTo>
                  <a:pt x="590" y="258"/>
                </a:lnTo>
                <a:lnTo>
                  <a:pt x="590" y="258"/>
                </a:lnTo>
                <a:lnTo>
                  <a:pt x="596" y="258"/>
                </a:lnTo>
                <a:lnTo>
                  <a:pt x="596" y="258"/>
                </a:lnTo>
                <a:lnTo>
                  <a:pt x="599" y="258"/>
                </a:lnTo>
                <a:lnTo>
                  <a:pt x="599" y="258"/>
                </a:lnTo>
                <a:lnTo>
                  <a:pt x="604" y="255"/>
                </a:lnTo>
                <a:lnTo>
                  <a:pt x="604" y="255"/>
                </a:lnTo>
                <a:lnTo>
                  <a:pt x="604" y="255"/>
                </a:lnTo>
                <a:lnTo>
                  <a:pt x="604" y="255"/>
                </a:lnTo>
                <a:lnTo>
                  <a:pt x="610" y="255"/>
                </a:lnTo>
                <a:lnTo>
                  <a:pt x="610" y="255"/>
                </a:lnTo>
                <a:lnTo>
                  <a:pt x="602" y="246"/>
                </a:lnTo>
                <a:lnTo>
                  <a:pt x="602" y="246"/>
                </a:lnTo>
                <a:lnTo>
                  <a:pt x="593" y="228"/>
                </a:lnTo>
                <a:lnTo>
                  <a:pt x="593" y="228"/>
                </a:lnTo>
                <a:lnTo>
                  <a:pt x="590" y="225"/>
                </a:lnTo>
                <a:lnTo>
                  <a:pt x="590" y="225"/>
                </a:lnTo>
                <a:lnTo>
                  <a:pt x="585" y="228"/>
                </a:lnTo>
                <a:lnTo>
                  <a:pt x="576" y="231"/>
                </a:lnTo>
                <a:lnTo>
                  <a:pt x="576" y="231"/>
                </a:lnTo>
                <a:lnTo>
                  <a:pt x="576" y="231"/>
                </a:lnTo>
                <a:lnTo>
                  <a:pt x="576" y="231"/>
                </a:lnTo>
                <a:lnTo>
                  <a:pt x="562" y="228"/>
                </a:lnTo>
                <a:lnTo>
                  <a:pt x="554" y="222"/>
                </a:lnTo>
                <a:lnTo>
                  <a:pt x="548" y="210"/>
                </a:lnTo>
                <a:lnTo>
                  <a:pt x="548" y="210"/>
                </a:lnTo>
                <a:lnTo>
                  <a:pt x="548" y="204"/>
                </a:lnTo>
                <a:lnTo>
                  <a:pt x="548" y="204"/>
                </a:lnTo>
                <a:lnTo>
                  <a:pt x="554" y="201"/>
                </a:lnTo>
                <a:lnTo>
                  <a:pt x="554" y="201"/>
                </a:lnTo>
                <a:lnTo>
                  <a:pt x="557" y="201"/>
                </a:lnTo>
                <a:lnTo>
                  <a:pt x="565" y="195"/>
                </a:lnTo>
                <a:lnTo>
                  <a:pt x="565" y="195"/>
                </a:lnTo>
                <a:lnTo>
                  <a:pt x="554" y="188"/>
                </a:lnTo>
                <a:lnTo>
                  <a:pt x="554" y="188"/>
                </a:lnTo>
                <a:lnTo>
                  <a:pt x="546" y="185"/>
                </a:lnTo>
                <a:lnTo>
                  <a:pt x="543" y="179"/>
                </a:lnTo>
                <a:lnTo>
                  <a:pt x="543" y="179"/>
                </a:lnTo>
                <a:lnTo>
                  <a:pt x="546" y="173"/>
                </a:lnTo>
                <a:lnTo>
                  <a:pt x="546" y="173"/>
                </a:lnTo>
                <a:lnTo>
                  <a:pt x="548" y="170"/>
                </a:lnTo>
                <a:lnTo>
                  <a:pt x="548" y="170"/>
                </a:lnTo>
                <a:lnTo>
                  <a:pt x="554" y="167"/>
                </a:lnTo>
                <a:lnTo>
                  <a:pt x="557" y="161"/>
                </a:lnTo>
                <a:lnTo>
                  <a:pt x="557" y="161"/>
                </a:lnTo>
                <a:lnTo>
                  <a:pt x="557" y="161"/>
                </a:lnTo>
                <a:lnTo>
                  <a:pt x="557" y="161"/>
                </a:lnTo>
                <a:lnTo>
                  <a:pt x="554" y="158"/>
                </a:lnTo>
                <a:lnTo>
                  <a:pt x="554" y="158"/>
                </a:lnTo>
                <a:lnTo>
                  <a:pt x="540" y="149"/>
                </a:lnTo>
                <a:lnTo>
                  <a:pt x="540" y="149"/>
                </a:lnTo>
                <a:lnTo>
                  <a:pt x="534" y="146"/>
                </a:lnTo>
                <a:lnTo>
                  <a:pt x="534" y="143"/>
                </a:lnTo>
                <a:lnTo>
                  <a:pt x="534" y="137"/>
                </a:lnTo>
                <a:lnTo>
                  <a:pt x="534" y="137"/>
                </a:lnTo>
                <a:lnTo>
                  <a:pt x="537" y="134"/>
                </a:lnTo>
                <a:lnTo>
                  <a:pt x="540" y="131"/>
                </a:lnTo>
                <a:lnTo>
                  <a:pt x="548" y="131"/>
                </a:lnTo>
                <a:lnTo>
                  <a:pt x="548" y="131"/>
                </a:lnTo>
                <a:lnTo>
                  <a:pt x="551" y="128"/>
                </a:lnTo>
                <a:lnTo>
                  <a:pt x="551" y="128"/>
                </a:lnTo>
                <a:lnTo>
                  <a:pt x="551" y="128"/>
                </a:lnTo>
                <a:lnTo>
                  <a:pt x="551" y="128"/>
                </a:lnTo>
                <a:lnTo>
                  <a:pt x="551" y="122"/>
                </a:lnTo>
                <a:lnTo>
                  <a:pt x="551" y="122"/>
                </a:lnTo>
                <a:lnTo>
                  <a:pt x="548" y="113"/>
                </a:lnTo>
                <a:lnTo>
                  <a:pt x="543" y="106"/>
                </a:lnTo>
                <a:lnTo>
                  <a:pt x="509" y="100"/>
                </a:lnTo>
                <a:lnTo>
                  <a:pt x="509" y="100"/>
                </a:lnTo>
                <a:lnTo>
                  <a:pt x="509" y="97"/>
                </a:lnTo>
                <a:lnTo>
                  <a:pt x="509" y="97"/>
                </a:lnTo>
                <a:lnTo>
                  <a:pt x="509" y="97"/>
                </a:lnTo>
                <a:lnTo>
                  <a:pt x="509" y="97"/>
                </a:lnTo>
                <a:lnTo>
                  <a:pt x="506" y="97"/>
                </a:lnTo>
                <a:lnTo>
                  <a:pt x="506" y="97"/>
                </a:lnTo>
                <a:lnTo>
                  <a:pt x="506" y="97"/>
                </a:lnTo>
                <a:lnTo>
                  <a:pt x="506" y="97"/>
                </a:lnTo>
                <a:lnTo>
                  <a:pt x="492" y="88"/>
                </a:lnTo>
                <a:lnTo>
                  <a:pt x="492" y="88"/>
                </a:lnTo>
                <a:lnTo>
                  <a:pt x="492" y="85"/>
                </a:lnTo>
                <a:lnTo>
                  <a:pt x="492" y="85"/>
                </a:lnTo>
                <a:lnTo>
                  <a:pt x="490" y="85"/>
                </a:lnTo>
                <a:lnTo>
                  <a:pt x="490" y="85"/>
                </a:lnTo>
                <a:lnTo>
                  <a:pt x="481" y="82"/>
                </a:lnTo>
                <a:lnTo>
                  <a:pt x="481" y="82"/>
                </a:lnTo>
                <a:lnTo>
                  <a:pt x="473" y="79"/>
                </a:lnTo>
                <a:lnTo>
                  <a:pt x="470" y="76"/>
                </a:lnTo>
                <a:lnTo>
                  <a:pt x="467" y="70"/>
                </a:lnTo>
                <a:lnTo>
                  <a:pt x="467" y="34"/>
                </a:lnTo>
                <a:lnTo>
                  <a:pt x="467" y="34"/>
                </a:lnTo>
                <a:lnTo>
                  <a:pt x="467" y="27"/>
                </a:lnTo>
                <a:lnTo>
                  <a:pt x="462" y="21"/>
                </a:lnTo>
                <a:lnTo>
                  <a:pt x="462" y="21"/>
                </a:lnTo>
                <a:lnTo>
                  <a:pt x="459" y="18"/>
                </a:lnTo>
                <a:lnTo>
                  <a:pt x="459" y="18"/>
                </a:lnTo>
                <a:lnTo>
                  <a:pt x="453" y="15"/>
                </a:lnTo>
                <a:lnTo>
                  <a:pt x="453" y="15"/>
                </a:lnTo>
                <a:lnTo>
                  <a:pt x="445" y="12"/>
                </a:lnTo>
                <a:lnTo>
                  <a:pt x="436" y="9"/>
                </a:lnTo>
                <a:lnTo>
                  <a:pt x="436" y="9"/>
                </a:lnTo>
                <a:lnTo>
                  <a:pt x="436" y="6"/>
                </a:lnTo>
                <a:lnTo>
                  <a:pt x="436" y="6"/>
                </a:lnTo>
                <a:lnTo>
                  <a:pt x="434" y="6"/>
                </a:lnTo>
                <a:lnTo>
                  <a:pt x="434" y="6"/>
                </a:lnTo>
                <a:lnTo>
                  <a:pt x="434" y="6"/>
                </a:lnTo>
                <a:lnTo>
                  <a:pt x="434" y="6"/>
                </a:lnTo>
                <a:lnTo>
                  <a:pt x="434" y="6"/>
                </a:lnTo>
                <a:lnTo>
                  <a:pt x="434" y="6"/>
                </a:lnTo>
                <a:lnTo>
                  <a:pt x="431" y="3"/>
                </a:lnTo>
                <a:lnTo>
                  <a:pt x="431" y="3"/>
                </a:lnTo>
                <a:lnTo>
                  <a:pt x="431" y="3"/>
                </a:lnTo>
                <a:lnTo>
                  <a:pt x="431" y="3"/>
                </a:lnTo>
                <a:lnTo>
                  <a:pt x="428" y="3"/>
                </a:lnTo>
                <a:lnTo>
                  <a:pt x="428" y="3"/>
                </a:lnTo>
                <a:lnTo>
                  <a:pt x="428" y="3"/>
                </a:lnTo>
                <a:lnTo>
                  <a:pt x="428" y="3"/>
                </a:lnTo>
                <a:lnTo>
                  <a:pt x="425" y="0"/>
                </a:lnTo>
                <a:lnTo>
                  <a:pt x="425" y="0"/>
                </a:lnTo>
                <a:lnTo>
                  <a:pt x="425" y="0"/>
                </a:lnTo>
                <a:lnTo>
                  <a:pt x="425" y="0"/>
                </a:lnTo>
                <a:lnTo>
                  <a:pt x="425" y="0"/>
                </a:lnTo>
                <a:lnTo>
                  <a:pt x="425" y="0"/>
                </a:lnTo>
                <a:lnTo>
                  <a:pt x="425" y="0"/>
                </a:lnTo>
                <a:lnTo>
                  <a:pt x="425" y="0"/>
                </a:lnTo>
                <a:lnTo>
                  <a:pt x="422" y="0"/>
                </a:lnTo>
                <a:lnTo>
                  <a:pt x="422" y="0"/>
                </a:lnTo>
                <a:lnTo>
                  <a:pt x="408" y="12"/>
                </a:lnTo>
                <a:lnTo>
                  <a:pt x="403" y="15"/>
                </a:lnTo>
                <a:lnTo>
                  <a:pt x="395" y="18"/>
                </a:lnTo>
                <a:lnTo>
                  <a:pt x="395" y="18"/>
                </a:lnTo>
                <a:lnTo>
                  <a:pt x="392" y="21"/>
                </a:lnTo>
                <a:lnTo>
                  <a:pt x="392" y="21"/>
                </a:lnTo>
                <a:close/>
              </a:path>
            </a:pathLst>
          </a:custGeom>
          <a:solidFill>
            <a:srgbClr val="015873">
              <a:alpha val="50196"/>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5" name="Freeform 291">
            <a:extLst>
              <a:ext uri="{FF2B5EF4-FFF2-40B4-BE49-F238E27FC236}">
                <a16:creationId xmlns:a16="http://schemas.microsoft.com/office/drawing/2014/main" id="{2BD4EBF4-83B7-CBC2-EAD4-F5BA9C5EDF8E}"/>
              </a:ext>
            </a:extLst>
          </p:cNvPr>
          <p:cNvSpPr>
            <a:spLocks/>
          </p:cNvSpPr>
          <p:nvPr/>
        </p:nvSpPr>
        <p:spPr bwMode="auto">
          <a:xfrm>
            <a:off x="5673977" y="3496272"/>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6" name="Freeform 292">
            <a:extLst>
              <a:ext uri="{FF2B5EF4-FFF2-40B4-BE49-F238E27FC236}">
                <a16:creationId xmlns:a16="http://schemas.microsoft.com/office/drawing/2014/main" id="{C922EE8B-66D6-02B2-A42A-C051C99CF50F}"/>
              </a:ext>
            </a:extLst>
          </p:cNvPr>
          <p:cNvSpPr>
            <a:spLocks/>
          </p:cNvSpPr>
          <p:nvPr/>
        </p:nvSpPr>
        <p:spPr bwMode="auto">
          <a:xfrm>
            <a:off x="5358416" y="3327198"/>
            <a:ext cx="445121" cy="335717"/>
          </a:xfrm>
          <a:custGeom>
            <a:avLst/>
            <a:gdLst>
              <a:gd name="T0" fmla="*/ 117 w 347"/>
              <a:gd name="T1" fmla="*/ 15 h 276"/>
              <a:gd name="T2" fmla="*/ 115 w 347"/>
              <a:gd name="T3" fmla="*/ 15 h 276"/>
              <a:gd name="T4" fmla="*/ 109 w 347"/>
              <a:gd name="T5" fmla="*/ 6 h 276"/>
              <a:gd name="T6" fmla="*/ 98 w 347"/>
              <a:gd name="T7" fmla="*/ 33 h 276"/>
              <a:gd name="T8" fmla="*/ 98 w 347"/>
              <a:gd name="T9" fmla="*/ 36 h 276"/>
              <a:gd name="T10" fmla="*/ 73 w 347"/>
              <a:gd name="T11" fmla="*/ 69 h 276"/>
              <a:gd name="T12" fmla="*/ 53 w 347"/>
              <a:gd name="T13" fmla="*/ 73 h 276"/>
              <a:gd name="T14" fmla="*/ 53 w 347"/>
              <a:gd name="T15" fmla="*/ 88 h 276"/>
              <a:gd name="T16" fmla="*/ 33 w 347"/>
              <a:gd name="T17" fmla="*/ 109 h 276"/>
              <a:gd name="T18" fmla="*/ 22 w 347"/>
              <a:gd name="T19" fmla="*/ 121 h 276"/>
              <a:gd name="T20" fmla="*/ 8 w 347"/>
              <a:gd name="T21" fmla="*/ 155 h 276"/>
              <a:gd name="T22" fmla="*/ 11 w 347"/>
              <a:gd name="T23" fmla="*/ 191 h 276"/>
              <a:gd name="T24" fmla="*/ 8 w 347"/>
              <a:gd name="T25" fmla="*/ 191 h 276"/>
              <a:gd name="T26" fmla="*/ 8 w 347"/>
              <a:gd name="T27" fmla="*/ 191 h 276"/>
              <a:gd name="T28" fmla="*/ 3 w 347"/>
              <a:gd name="T29" fmla="*/ 188 h 276"/>
              <a:gd name="T30" fmla="*/ 0 w 347"/>
              <a:gd name="T31" fmla="*/ 191 h 276"/>
              <a:gd name="T32" fmla="*/ 0 w 347"/>
              <a:gd name="T33" fmla="*/ 194 h 276"/>
              <a:gd name="T34" fmla="*/ 0 w 347"/>
              <a:gd name="T35" fmla="*/ 197 h 276"/>
              <a:gd name="T36" fmla="*/ 0 w 347"/>
              <a:gd name="T37" fmla="*/ 200 h 276"/>
              <a:gd name="T38" fmla="*/ 5 w 347"/>
              <a:gd name="T39" fmla="*/ 227 h 276"/>
              <a:gd name="T40" fmla="*/ 11 w 347"/>
              <a:gd name="T41" fmla="*/ 237 h 276"/>
              <a:gd name="T42" fmla="*/ 11 w 347"/>
              <a:gd name="T43" fmla="*/ 237 h 276"/>
              <a:gd name="T44" fmla="*/ 14 w 347"/>
              <a:gd name="T45" fmla="*/ 240 h 276"/>
              <a:gd name="T46" fmla="*/ 14 w 347"/>
              <a:gd name="T47" fmla="*/ 240 h 276"/>
              <a:gd name="T48" fmla="*/ 17 w 347"/>
              <a:gd name="T49" fmla="*/ 243 h 276"/>
              <a:gd name="T50" fmla="*/ 17 w 347"/>
              <a:gd name="T51" fmla="*/ 246 h 276"/>
              <a:gd name="T52" fmla="*/ 33 w 347"/>
              <a:gd name="T53" fmla="*/ 240 h 276"/>
              <a:gd name="T54" fmla="*/ 50 w 347"/>
              <a:gd name="T55" fmla="*/ 270 h 276"/>
              <a:gd name="T56" fmla="*/ 81 w 347"/>
              <a:gd name="T57" fmla="*/ 252 h 276"/>
              <a:gd name="T58" fmla="*/ 95 w 347"/>
              <a:gd name="T59" fmla="*/ 249 h 276"/>
              <a:gd name="T60" fmla="*/ 129 w 347"/>
              <a:gd name="T61" fmla="*/ 246 h 276"/>
              <a:gd name="T62" fmla="*/ 148 w 347"/>
              <a:gd name="T63" fmla="*/ 246 h 276"/>
              <a:gd name="T64" fmla="*/ 162 w 347"/>
              <a:gd name="T65" fmla="*/ 203 h 276"/>
              <a:gd name="T66" fmla="*/ 187 w 347"/>
              <a:gd name="T67" fmla="*/ 173 h 276"/>
              <a:gd name="T68" fmla="*/ 199 w 347"/>
              <a:gd name="T69" fmla="*/ 155 h 276"/>
              <a:gd name="T70" fmla="*/ 215 w 347"/>
              <a:gd name="T71" fmla="*/ 136 h 276"/>
              <a:gd name="T72" fmla="*/ 238 w 347"/>
              <a:gd name="T73" fmla="*/ 142 h 276"/>
              <a:gd name="T74" fmla="*/ 263 w 347"/>
              <a:gd name="T75" fmla="*/ 115 h 276"/>
              <a:gd name="T76" fmla="*/ 294 w 347"/>
              <a:gd name="T77" fmla="*/ 91 h 276"/>
              <a:gd name="T78" fmla="*/ 285 w 347"/>
              <a:gd name="T79" fmla="*/ 82 h 276"/>
              <a:gd name="T80" fmla="*/ 288 w 347"/>
              <a:gd name="T81" fmla="*/ 73 h 276"/>
              <a:gd name="T82" fmla="*/ 313 w 347"/>
              <a:gd name="T83" fmla="*/ 54 h 276"/>
              <a:gd name="T84" fmla="*/ 347 w 347"/>
              <a:gd name="T85" fmla="*/ 33 h 276"/>
              <a:gd name="T86" fmla="*/ 347 w 347"/>
              <a:gd name="T87" fmla="*/ 30 h 276"/>
              <a:gd name="T88" fmla="*/ 347 w 347"/>
              <a:gd name="T89" fmla="*/ 27 h 276"/>
              <a:gd name="T90" fmla="*/ 344 w 347"/>
              <a:gd name="T91" fmla="*/ 27 h 276"/>
              <a:gd name="T92" fmla="*/ 344 w 347"/>
              <a:gd name="T93" fmla="*/ 24 h 276"/>
              <a:gd name="T94" fmla="*/ 344 w 347"/>
              <a:gd name="T95" fmla="*/ 24 h 276"/>
              <a:gd name="T96" fmla="*/ 341 w 347"/>
              <a:gd name="T97" fmla="*/ 21 h 276"/>
              <a:gd name="T98" fmla="*/ 341 w 347"/>
              <a:gd name="T99" fmla="*/ 21 h 276"/>
              <a:gd name="T100" fmla="*/ 341 w 347"/>
              <a:gd name="T101" fmla="*/ 21 h 276"/>
              <a:gd name="T102" fmla="*/ 338 w 347"/>
              <a:gd name="T103" fmla="*/ 21 h 276"/>
              <a:gd name="T104" fmla="*/ 338 w 347"/>
              <a:gd name="T105" fmla="*/ 21 h 276"/>
              <a:gd name="T106" fmla="*/ 338 w 347"/>
              <a:gd name="T107" fmla="*/ 21 h 276"/>
              <a:gd name="T108" fmla="*/ 336 w 347"/>
              <a:gd name="T109" fmla="*/ 18 h 276"/>
              <a:gd name="T110" fmla="*/ 299 w 347"/>
              <a:gd name="T111" fmla="*/ 6 h 276"/>
              <a:gd name="T112" fmla="*/ 263 w 347"/>
              <a:gd name="T113" fmla="*/ 12 h 276"/>
              <a:gd name="T114" fmla="*/ 238 w 347"/>
              <a:gd name="T115" fmla="*/ 54 h 276"/>
              <a:gd name="T116" fmla="*/ 207 w 347"/>
              <a:gd name="T117" fmla="*/ 69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7" h="276">
                <a:moveTo>
                  <a:pt x="117" y="15"/>
                </a:moveTo>
                <a:lnTo>
                  <a:pt x="117" y="15"/>
                </a:lnTo>
                <a:lnTo>
                  <a:pt x="117" y="15"/>
                </a:lnTo>
                <a:lnTo>
                  <a:pt x="117" y="15"/>
                </a:lnTo>
                <a:lnTo>
                  <a:pt x="117" y="15"/>
                </a:lnTo>
                <a:lnTo>
                  <a:pt x="117" y="15"/>
                </a:lnTo>
                <a:lnTo>
                  <a:pt x="115" y="15"/>
                </a:lnTo>
                <a:lnTo>
                  <a:pt x="115" y="15"/>
                </a:lnTo>
                <a:lnTo>
                  <a:pt x="115" y="15"/>
                </a:lnTo>
                <a:lnTo>
                  <a:pt x="115" y="15"/>
                </a:lnTo>
                <a:lnTo>
                  <a:pt x="112" y="15"/>
                </a:lnTo>
                <a:lnTo>
                  <a:pt x="112" y="15"/>
                </a:lnTo>
                <a:lnTo>
                  <a:pt x="112" y="9"/>
                </a:lnTo>
                <a:lnTo>
                  <a:pt x="109" y="6"/>
                </a:lnTo>
                <a:lnTo>
                  <a:pt x="109" y="6"/>
                </a:lnTo>
                <a:lnTo>
                  <a:pt x="106" y="12"/>
                </a:lnTo>
                <a:lnTo>
                  <a:pt x="106" y="12"/>
                </a:lnTo>
                <a:lnTo>
                  <a:pt x="101" y="18"/>
                </a:lnTo>
                <a:lnTo>
                  <a:pt x="98" y="24"/>
                </a:lnTo>
                <a:lnTo>
                  <a:pt x="98" y="33"/>
                </a:lnTo>
                <a:lnTo>
                  <a:pt x="98" y="33"/>
                </a:lnTo>
                <a:lnTo>
                  <a:pt x="98" y="33"/>
                </a:lnTo>
                <a:lnTo>
                  <a:pt x="98" y="33"/>
                </a:lnTo>
                <a:lnTo>
                  <a:pt x="98" y="36"/>
                </a:lnTo>
                <a:lnTo>
                  <a:pt x="98" y="36"/>
                </a:lnTo>
                <a:lnTo>
                  <a:pt x="98" y="42"/>
                </a:lnTo>
                <a:lnTo>
                  <a:pt x="92" y="54"/>
                </a:lnTo>
                <a:lnTo>
                  <a:pt x="87" y="60"/>
                </a:lnTo>
                <a:lnTo>
                  <a:pt x="81" y="63"/>
                </a:lnTo>
                <a:lnTo>
                  <a:pt x="73" y="69"/>
                </a:lnTo>
                <a:lnTo>
                  <a:pt x="64" y="69"/>
                </a:lnTo>
                <a:lnTo>
                  <a:pt x="64" y="69"/>
                </a:lnTo>
                <a:lnTo>
                  <a:pt x="59" y="69"/>
                </a:lnTo>
                <a:lnTo>
                  <a:pt x="53" y="73"/>
                </a:lnTo>
                <a:lnTo>
                  <a:pt x="53" y="73"/>
                </a:lnTo>
                <a:lnTo>
                  <a:pt x="53" y="79"/>
                </a:lnTo>
                <a:lnTo>
                  <a:pt x="53" y="85"/>
                </a:lnTo>
                <a:lnTo>
                  <a:pt x="53" y="85"/>
                </a:lnTo>
                <a:lnTo>
                  <a:pt x="53" y="88"/>
                </a:lnTo>
                <a:lnTo>
                  <a:pt x="53" y="88"/>
                </a:lnTo>
                <a:lnTo>
                  <a:pt x="50" y="97"/>
                </a:lnTo>
                <a:lnTo>
                  <a:pt x="47" y="103"/>
                </a:lnTo>
                <a:lnTo>
                  <a:pt x="39" y="109"/>
                </a:lnTo>
                <a:lnTo>
                  <a:pt x="39" y="109"/>
                </a:lnTo>
                <a:lnTo>
                  <a:pt x="33" y="109"/>
                </a:lnTo>
                <a:lnTo>
                  <a:pt x="33" y="109"/>
                </a:lnTo>
                <a:lnTo>
                  <a:pt x="25" y="109"/>
                </a:lnTo>
                <a:lnTo>
                  <a:pt x="25" y="109"/>
                </a:lnTo>
                <a:lnTo>
                  <a:pt x="22" y="121"/>
                </a:lnTo>
                <a:lnTo>
                  <a:pt x="22" y="121"/>
                </a:lnTo>
                <a:lnTo>
                  <a:pt x="22" y="124"/>
                </a:lnTo>
                <a:lnTo>
                  <a:pt x="17" y="142"/>
                </a:lnTo>
                <a:lnTo>
                  <a:pt x="17" y="142"/>
                </a:lnTo>
                <a:lnTo>
                  <a:pt x="17" y="145"/>
                </a:lnTo>
                <a:lnTo>
                  <a:pt x="8" y="155"/>
                </a:lnTo>
                <a:lnTo>
                  <a:pt x="14" y="182"/>
                </a:lnTo>
                <a:lnTo>
                  <a:pt x="14" y="182"/>
                </a:lnTo>
                <a:lnTo>
                  <a:pt x="11" y="188"/>
                </a:lnTo>
                <a:lnTo>
                  <a:pt x="11" y="188"/>
                </a:lnTo>
                <a:lnTo>
                  <a:pt x="11" y="191"/>
                </a:lnTo>
                <a:lnTo>
                  <a:pt x="11" y="191"/>
                </a:lnTo>
                <a:lnTo>
                  <a:pt x="11" y="191"/>
                </a:lnTo>
                <a:lnTo>
                  <a:pt x="11" y="191"/>
                </a:lnTo>
                <a:lnTo>
                  <a:pt x="8" y="191"/>
                </a:lnTo>
                <a:lnTo>
                  <a:pt x="8" y="191"/>
                </a:lnTo>
                <a:lnTo>
                  <a:pt x="8" y="191"/>
                </a:lnTo>
                <a:lnTo>
                  <a:pt x="8" y="191"/>
                </a:lnTo>
                <a:lnTo>
                  <a:pt x="8" y="191"/>
                </a:lnTo>
                <a:lnTo>
                  <a:pt x="8" y="191"/>
                </a:lnTo>
                <a:lnTo>
                  <a:pt x="8" y="191"/>
                </a:lnTo>
                <a:lnTo>
                  <a:pt x="8" y="191"/>
                </a:lnTo>
                <a:lnTo>
                  <a:pt x="8" y="191"/>
                </a:lnTo>
                <a:lnTo>
                  <a:pt x="8" y="191"/>
                </a:lnTo>
                <a:lnTo>
                  <a:pt x="5" y="191"/>
                </a:lnTo>
                <a:lnTo>
                  <a:pt x="3" y="188"/>
                </a:lnTo>
                <a:lnTo>
                  <a:pt x="3" y="188"/>
                </a:lnTo>
                <a:lnTo>
                  <a:pt x="0" y="191"/>
                </a:lnTo>
                <a:lnTo>
                  <a:pt x="0" y="191"/>
                </a:lnTo>
                <a:lnTo>
                  <a:pt x="0" y="191"/>
                </a:lnTo>
                <a:lnTo>
                  <a:pt x="0" y="191"/>
                </a:lnTo>
                <a:lnTo>
                  <a:pt x="0" y="191"/>
                </a:lnTo>
                <a:lnTo>
                  <a:pt x="0" y="191"/>
                </a:lnTo>
                <a:lnTo>
                  <a:pt x="0" y="194"/>
                </a:lnTo>
                <a:lnTo>
                  <a:pt x="0" y="194"/>
                </a:lnTo>
                <a:lnTo>
                  <a:pt x="0" y="194"/>
                </a:lnTo>
                <a:lnTo>
                  <a:pt x="0" y="194"/>
                </a:lnTo>
                <a:lnTo>
                  <a:pt x="0" y="194"/>
                </a:lnTo>
                <a:lnTo>
                  <a:pt x="0" y="194"/>
                </a:lnTo>
                <a:lnTo>
                  <a:pt x="0" y="197"/>
                </a:lnTo>
                <a:lnTo>
                  <a:pt x="0" y="197"/>
                </a:lnTo>
                <a:lnTo>
                  <a:pt x="0" y="197"/>
                </a:lnTo>
                <a:lnTo>
                  <a:pt x="0" y="197"/>
                </a:lnTo>
                <a:lnTo>
                  <a:pt x="0" y="200"/>
                </a:lnTo>
                <a:lnTo>
                  <a:pt x="0" y="200"/>
                </a:lnTo>
                <a:lnTo>
                  <a:pt x="0" y="200"/>
                </a:lnTo>
                <a:lnTo>
                  <a:pt x="0" y="200"/>
                </a:lnTo>
                <a:lnTo>
                  <a:pt x="0" y="203"/>
                </a:lnTo>
                <a:lnTo>
                  <a:pt x="0" y="203"/>
                </a:lnTo>
                <a:lnTo>
                  <a:pt x="3" y="218"/>
                </a:lnTo>
                <a:lnTo>
                  <a:pt x="5" y="227"/>
                </a:lnTo>
                <a:lnTo>
                  <a:pt x="11" y="234"/>
                </a:lnTo>
                <a:lnTo>
                  <a:pt x="11" y="234"/>
                </a:lnTo>
                <a:lnTo>
                  <a:pt x="11" y="237"/>
                </a:lnTo>
                <a:lnTo>
                  <a:pt x="11" y="237"/>
                </a:lnTo>
                <a:lnTo>
                  <a:pt x="11" y="237"/>
                </a:lnTo>
                <a:lnTo>
                  <a:pt x="11" y="237"/>
                </a:lnTo>
                <a:lnTo>
                  <a:pt x="11" y="237"/>
                </a:lnTo>
                <a:lnTo>
                  <a:pt x="11" y="237"/>
                </a:lnTo>
                <a:lnTo>
                  <a:pt x="11" y="237"/>
                </a:lnTo>
                <a:lnTo>
                  <a:pt x="11" y="237"/>
                </a:lnTo>
                <a:lnTo>
                  <a:pt x="14" y="237"/>
                </a:lnTo>
                <a:lnTo>
                  <a:pt x="14" y="237"/>
                </a:lnTo>
                <a:lnTo>
                  <a:pt x="14" y="240"/>
                </a:lnTo>
                <a:lnTo>
                  <a:pt x="14" y="240"/>
                </a:lnTo>
                <a:lnTo>
                  <a:pt x="14" y="240"/>
                </a:lnTo>
                <a:lnTo>
                  <a:pt x="14" y="240"/>
                </a:lnTo>
                <a:lnTo>
                  <a:pt x="14" y="240"/>
                </a:lnTo>
                <a:lnTo>
                  <a:pt x="14" y="240"/>
                </a:lnTo>
                <a:lnTo>
                  <a:pt x="14" y="240"/>
                </a:lnTo>
                <a:lnTo>
                  <a:pt x="14" y="240"/>
                </a:lnTo>
                <a:lnTo>
                  <a:pt x="17" y="243"/>
                </a:lnTo>
                <a:lnTo>
                  <a:pt x="17" y="243"/>
                </a:lnTo>
                <a:lnTo>
                  <a:pt x="17" y="243"/>
                </a:lnTo>
                <a:lnTo>
                  <a:pt x="17" y="243"/>
                </a:lnTo>
                <a:lnTo>
                  <a:pt x="17" y="243"/>
                </a:lnTo>
                <a:lnTo>
                  <a:pt x="17" y="243"/>
                </a:lnTo>
                <a:lnTo>
                  <a:pt x="17" y="246"/>
                </a:lnTo>
                <a:lnTo>
                  <a:pt x="17" y="246"/>
                </a:lnTo>
                <a:lnTo>
                  <a:pt x="17" y="246"/>
                </a:lnTo>
                <a:lnTo>
                  <a:pt x="17" y="246"/>
                </a:lnTo>
                <a:lnTo>
                  <a:pt x="19" y="246"/>
                </a:lnTo>
                <a:lnTo>
                  <a:pt x="19" y="246"/>
                </a:lnTo>
                <a:lnTo>
                  <a:pt x="25" y="240"/>
                </a:lnTo>
                <a:lnTo>
                  <a:pt x="33" y="240"/>
                </a:lnTo>
                <a:lnTo>
                  <a:pt x="33" y="240"/>
                </a:lnTo>
                <a:lnTo>
                  <a:pt x="39" y="243"/>
                </a:lnTo>
                <a:lnTo>
                  <a:pt x="42" y="249"/>
                </a:lnTo>
                <a:lnTo>
                  <a:pt x="42" y="249"/>
                </a:lnTo>
                <a:lnTo>
                  <a:pt x="47" y="264"/>
                </a:lnTo>
                <a:lnTo>
                  <a:pt x="50" y="270"/>
                </a:lnTo>
                <a:lnTo>
                  <a:pt x="64" y="276"/>
                </a:lnTo>
                <a:lnTo>
                  <a:pt x="64" y="276"/>
                </a:lnTo>
                <a:lnTo>
                  <a:pt x="75" y="255"/>
                </a:lnTo>
                <a:lnTo>
                  <a:pt x="75" y="255"/>
                </a:lnTo>
                <a:lnTo>
                  <a:pt x="81" y="252"/>
                </a:lnTo>
                <a:lnTo>
                  <a:pt x="87" y="252"/>
                </a:lnTo>
                <a:lnTo>
                  <a:pt x="92" y="249"/>
                </a:lnTo>
                <a:lnTo>
                  <a:pt x="92" y="249"/>
                </a:lnTo>
                <a:lnTo>
                  <a:pt x="95" y="249"/>
                </a:lnTo>
                <a:lnTo>
                  <a:pt x="95" y="249"/>
                </a:lnTo>
                <a:lnTo>
                  <a:pt x="112" y="258"/>
                </a:lnTo>
                <a:lnTo>
                  <a:pt x="112" y="258"/>
                </a:lnTo>
                <a:lnTo>
                  <a:pt x="123" y="249"/>
                </a:lnTo>
                <a:lnTo>
                  <a:pt x="123" y="249"/>
                </a:lnTo>
                <a:lnTo>
                  <a:pt x="129" y="246"/>
                </a:lnTo>
                <a:lnTo>
                  <a:pt x="129" y="246"/>
                </a:lnTo>
                <a:lnTo>
                  <a:pt x="145" y="246"/>
                </a:lnTo>
                <a:lnTo>
                  <a:pt x="145" y="246"/>
                </a:lnTo>
                <a:lnTo>
                  <a:pt x="148" y="246"/>
                </a:lnTo>
                <a:lnTo>
                  <a:pt x="148" y="246"/>
                </a:lnTo>
                <a:lnTo>
                  <a:pt x="157" y="237"/>
                </a:lnTo>
                <a:lnTo>
                  <a:pt x="157" y="234"/>
                </a:lnTo>
                <a:lnTo>
                  <a:pt x="157" y="234"/>
                </a:lnTo>
                <a:lnTo>
                  <a:pt x="159" y="221"/>
                </a:lnTo>
                <a:lnTo>
                  <a:pt x="162" y="203"/>
                </a:lnTo>
                <a:lnTo>
                  <a:pt x="162" y="203"/>
                </a:lnTo>
                <a:lnTo>
                  <a:pt x="171" y="188"/>
                </a:lnTo>
                <a:lnTo>
                  <a:pt x="179" y="179"/>
                </a:lnTo>
                <a:lnTo>
                  <a:pt x="179" y="179"/>
                </a:lnTo>
                <a:lnTo>
                  <a:pt x="187" y="173"/>
                </a:lnTo>
                <a:lnTo>
                  <a:pt x="187" y="173"/>
                </a:lnTo>
                <a:lnTo>
                  <a:pt x="196" y="167"/>
                </a:lnTo>
                <a:lnTo>
                  <a:pt x="196" y="167"/>
                </a:lnTo>
                <a:lnTo>
                  <a:pt x="199" y="155"/>
                </a:lnTo>
                <a:lnTo>
                  <a:pt x="199" y="155"/>
                </a:lnTo>
                <a:lnTo>
                  <a:pt x="199" y="148"/>
                </a:lnTo>
                <a:lnTo>
                  <a:pt x="201" y="142"/>
                </a:lnTo>
                <a:lnTo>
                  <a:pt x="201" y="142"/>
                </a:lnTo>
                <a:lnTo>
                  <a:pt x="207" y="136"/>
                </a:lnTo>
                <a:lnTo>
                  <a:pt x="215" y="136"/>
                </a:lnTo>
                <a:lnTo>
                  <a:pt x="221" y="136"/>
                </a:lnTo>
                <a:lnTo>
                  <a:pt x="224" y="139"/>
                </a:lnTo>
                <a:lnTo>
                  <a:pt x="224" y="139"/>
                </a:lnTo>
                <a:lnTo>
                  <a:pt x="229" y="142"/>
                </a:lnTo>
                <a:lnTo>
                  <a:pt x="238" y="142"/>
                </a:lnTo>
                <a:lnTo>
                  <a:pt x="238" y="142"/>
                </a:lnTo>
                <a:lnTo>
                  <a:pt x="246" y="139"/>
                </a:lnTo>
                <a:lnTo>
                  <a:pt x="246" y="139"/>
                </a:lnTo>
                <a:lnTo>
                  <a:pt x="252" y="127"/>
                </a:lnTo>
                <a:lnTo>
                  <a:pt x="263" y="115"/>
                </a:lnTo>
                <a:lnTo>
                  <a:pt x="274" y="100"/>
                </a:lnTo>
                <a:lnTo>
                  <a:pt x="274" y="100"/>
                </a:lnTo>
                <a:lnTo>
                  <a:pt x="285" y="97"/>
                </a:lnTo>
                <a:lnTo>
                  <a:pt x="285" y="97"/>
                </a:lnTo>
                <a:lnTo>
                  <a:pt x="294" y="91"/>
                </a:lnTo>
                <a:lnTo>
                  <a:pt x="294" y="91"/>
                </a:lnTo>
                <a:lnTo>
                  <a:pt x="291" y="91"/>
                </a:lnTo>
                <a:lnTo>
                  <a:pt x="291" y="91"/>
                </a:lnTo>
                <a:lnTo>
                  <a:pt x="288" y="88"/>
                </a:lnTo>
                <a:lnTo>
                  <a:pt x="285" y="82"/>
                </a:lnTo>
                <a:lnTo>
                  <a:pt x="285" y="82"/>
                </a:lnTo>
                <a:lnTo>
                  <a:pt x="285" y="79"/>
                </a:lnTo>
                <a:lnTo>
                  <a:pt x="285" y="79"/>
                </a:lnTo>
                <a:lnTo>
                  <a:pt x="285" y="76"/>
                </a:lnTo>
                <a:lnTo>
                  <a:pt x="288" y="73"/>
                </a:lnTo>
                <a:lnTo>
                  <a:pt x="297" y="66"/>
                </a:lnTo>
                <a:lnTo>
                  <a:pt x="297" y="66"/>
                </a:lnTo>
                <a:lnTo>
                  <a:pt x="308" y="60"/>
                </a:lnTo>
                <a:lnTo>
                  <a:pt x="313" y="54"/>
                </a:lnTo>
                <a:lnTo>
                  <a:pt x="313" y="54"/>
                </a:lnTo>
                <a:lnTo>
                  <a:pt x="319" y="48"/>
                </a:lnTo>
                <a:lnTo>
                  <a:pt x="325" y="48"/>
                </a:lnTo>
                <a:lnTo>
                  <a:pt x="325" y="48"/>
                </a:lnTo>
                <a:lnTo>
                  <a:pt x="333" y="42"/>
                </a:lnTo>
                <a:lnTo>
                  <a:pt x="347" y="33"/>
                </a:lnTo>
                <a:lnTo>
                  <a:pt x="347" y="33"/>
                </a:lnTo>
                <a:lnTo>
                  <a:pt x="347" y="30"/>
                </a:lnTo>
                <a:lnTo>
                  <a:pt x="347" y="30"/>
                </a:lnTo>
                <a:lnTo>
                  <a:pt x="347" y="30"/>
                </a:lnTo>
                <a:lnTo>
                  <a:pt x="347" y="30"/>
                </a:lnTo>
                <a:lnTo>
                  <a:pt x="347" y="30"/>
                </a:lnTo>
                <a:lnTo>
                  <a:pt x="347" y="30"/>
                </a:lnTo>
                <a:lnTo>
                  <a:pt x="347" y="27"/>
                </a:lnTo>
                <a:lnTo>
                  <a:pt x="347" y="27"/>
                </a:lnTo>
                <a:lnTo>
                  <a:pt x="347" y="27"/>
                </a:lnTo>
                <a:lnTo>
                  <a:pt x="347" y="27"/>
                </a:lnTo>
                <a:lnTo>
                  <a:pt x="347" y="27"/>
                </a:lnTo>
                <a:lnTo>
                  <a:pt x="347" y="27"/>
                </a:lnTo>
                <a:lnTo>
                  <a:pt x="344" y="27"/>
                </a:lnTo>
                <a:lnTo>
                  <a:pt x="344" y="27"/>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6" y="18"/>
                </a:lnTo>
                <a:lnTo>
                  <a:pt x="336" y="18"/>
                </a:lnTo>
                <a:lnTo>
                  <a:pt x="322" y="12"/>
                </a:lnTo>
                <a:lnTo>
                  <a:pt x="308" y="0"/>
                </a:lnTo>
                <a:lnTo>
                  <a:pt x="308" y="0"/>
                </a:lnTo>
                <a:lnTo>
                  <a:pt x="299" y="6"/>
                </a:lnTo>
                <a:lnTo>
                  <a:pt x="299" y="6"/>
                </a:lnTo>
                <a:lnTo>
                  <a:pt x="297" y="6"/>
                </a:lnTo>
                <a:lnTo>
                  <a:pt x="297" y="6"/>
                </a:lnTo>
                <a:lnTo>
                  <a:pt x="274" y="9"/>
                </a:lnTo>
                <a:lnTo>
                  <a:pt x="263" y="12"/>
                </a:lnTo>
                <a:lnTo>
                  <a:pt x="263" y="12"/>
                </a:lnTo>
                <a:lnTo>
                  <a:pt x="252" y="30"/>
                </a:lnTo>
                <a:lnTo>
                  <a:pt x="238" y="51"/>
                </a:lnTo>
                <a:lnTo>
                  <a:pt x="238" y="51"/>
                </a:lnTo>
                <a:lnTo>
                  <a:pt x="238" y="54"/>
                </a:lnTo>
                <a:lnTo>
                  <a:pt x="215" y="73"/>
                </a:lnTo>
                <a:lnTo>
                  <a:pt x="215" y="73"/>
                </a:lnTo>
                <a:lnTo>
                  <a:pt x="210" y="76"/>
                </a:lnTo>
                <a:lnTo>
                  <a:pt x="210" y="76"/>
                </a:lnTo>
                <a:lnTo>
                  <a:pt x="207" y="69"/>
                </a:lnTo>
                <a:lnTo>
                  <a:pt x="204" y="57"/>
                </a:lnTo>
                <a:lnTo>
                  <a:pt x="199" y="3"/>
                </a:lnTo>
                <a:lnTo>
                  <a:pt x="117" y="15"/>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7" name="Rectangle 293">
            <a:extLst>
              <a:ext uri="{FF2B5EF4-FFF2-40B4-BE49-F238E27FC236}">
                <a16:creationId xmlns:a16="http://schemas.microsoft.com/office/drawing/2014/main" id="{2F3AB854-F426-3023-95AC-1C6E097FBC30}"/>
              </a:ext>
            </a:extLst>
          </p:cNvPr>
          <p:cNvSpPr>
            <a:spLocks noChangeArrowheads="1"/>
          </p:cNvSpPr>
          <p:nvPr/>
        </p:nvSpPr>
        <p:spPr bwMode="auto">
          <a:xfrm>
            <a:off x="5498238" y="3334496"/>
            <a:ext cx="1283" cy="1216"/>
          </a:xfrm>
          <a:prstGeom prst="rect">
            <a:avLst/>
          </a:pr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8" name="Freeform 294">
            <a:extLst>
              <a:ext uri="{FF2B5EF4-FFF2-40B4-BE49-F238E27FC236}">
                <a16:creationId xmlns:a16="http://schemas.microsoft.com/office/drawing/2014/main" id="{0F74E055-AC30-5AE2-1B8D-D503C373FCD0}"/>
              </a:ext>
            </a:extLst>
          </p:cNvPr>
          <p:cNvSpPr>
            <a:spLocks/>
          </p:cNvSpPr>
          <p:nvPr/>
        </p:nvSpPr>
        <p:spPr bwMode="auto">
          <a:xfrm>
            <a:off x="5508500" y="334544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79" name="Freeform 295">
            <a:extLst>
              <a:ext uri="{FF2B5EF4-FFF2-40B4-BE49-F238E27FC236}">
                <a16:creationId xmlns:a16="http://schemas.microsoft.com/office/drawing/2014/main" id="{C4E28EA7-28EA-7B62-9324-577927B09775}"/>
              </a:ext>
            </a:extLst>
          </p:cNvPr>
          <p:cNvSpPr>
            <a:spLocks/>
          </p:cNvSpPr>
          <p:nvPr/>
        </p:nvSpPr>
        <p:spPr bwMode="auto">
          <a:xfrm>
            <a:off x="5505935" y="33454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80" name="Freeform 296">
            <a:extLst>
              <a:ext uri="{FF2B5EF4-FFF2-40B4-BE49-F238E27FC236}">
                <a16:creationId xmlns:a16="http://schemas.microsoft.com/office/drawing/2014/main" id="{E85AB65D-D07D-83F7-FADB-E78E4FDFECF2}"/>
              </a:ext>
            </a:extLst>
          </p:cNvPr>
          <p:cNvSpPr>
            <a:spLocks/>
          </p:cNvSpPr>
          <p:nvPr/>
        </p:nvSpPr>
        <p:spPr bwMode="auto">
          <a:xfrm>
            <a:off x="5390486" y="36483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81" name="Freeform 297">
            <a:extLst>
              <a:ext uri="{FF2B5EF4-FFF2-40B4-BE49-F238E27FC236}">
                <a16:creationId xmlns:a16="http://schemas.microsoft.com/office/drawing/2014/main" id="{8FE7D4F9-D24F-DCE1-BF81-2982B4E41EE6}"/>
              </a:ext>
            </a:extLst>
          </p:cNvPr>
          <p:cNvSpPr>
            <a:spLocks/>
          </p:cNvSpPr>
          <p:nvPr/>
        </p:nvSpPr>
        <p:spPr bwMode="auto">
          <a:xfrm>
            <a:off x="5390486" y="364102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82" name="Freeform 298">
            <a:extLst>
              <a:ext uri="{FF2B5EF4-FFF2-40B4-BE49-F238E27FC236}">
                <a16:creationId xmlns:a16="http://schemas.microsoft.com/office/drawing/2014/main" id="{7339F091-5597-66C8-7EB6-5A622CA3E275}"/>
              </a:ext>
            </a:extLst>
          </p:cNvPr>
          <p:cNvSpPr>
            <a:spLocks/>
          </p:cNvSpPr>
          <p:nvPr/>
        </p:nvSpPr>
        <p:spPr bwMode="auto">
          <a:xfrm>
            <a:off x="5390486" y="36446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83" name="Freeform 299">
            <a:extLst>
              <a:ext uri="{FF2B5EF4-FFF2-40B4-BE49-F238E27FC236}">
                <a16:creationId xmlns:a16="http://schemas.microsoft.com/office/drawing/2014/main" id="{E2850C5C-9116-AEDE-4074-BDE8843B7C6B}"/>
              </a:ext>
            </a:extLst>
          </p:cNvPr>
          <p:cNvSpPr>
            <a:spLocks/>
          </p:cNvSpPr>
          <p:nvPr/>
        </p:nvSpPr>
        <p:spPr bwMode="auto">
          <a:xfrm>
            <a:off x="5358416" y="3566821"/>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84" name="Freeform 300">
            <a:extLst>
              <a:ext uri="{FF2B5EF4-FFF2-40B4-BE49-F238E27FC236}">
                <a16:creationId xmlns:a16="http://schemas.microsoft.com/office/drawing/2014/main" id="{9100ED46-B214-7381-E3BB-034E5E188E9A}"/>
              </a:ext>
            </a:extLst>
          </p:cNvPr>
          <p:cNvSpPr>
            <a:spLocks/>
          </p:cNvSpPr>
          <p:nvPr/>
        </p:nvSpPr>
        <p:spPr bwMode="auto">
          <a:xfrm>
            <a:off x="5358416" y="3570471"/>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85" name="Freeform 301">
            <a:extLst>
              <a:ext uri="{FF2B5EF4-FFF2-40B4-BE49-F238E27FC236}">
                <a16:creationId xmlns:a16="http://schemas.microsoft.com/office/drawing/2014/main" id="{379EAB48-F32E-37EF-9E76-69EA894BE6FA}"/>
              </a:ext>
            </a:extLst>
          </p:cNvPr>
          <p:cNvSpPr>
            <a:spLocks/>
          </p:cNvSpPr>
          <p:nvPr/>
        </p:nvSpPr>
        <p:spPr bwMode="auto">
          <a:xfrm>
            <a:off x="5358416" y="3563172"/>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86" name="Freeform 302">
            <a:extLst>
              <a:ext uri="{FF2B5EF4-FFF2-40B4-BE49-F238E27FC236}">
                <a16:creationId xmlns:a16="http://schemas.microsoft.com/office/drawing/2014/main" id="{59931DA0-7377-F085-0214-E7C88CEEF5B9}"/>
              </a:ext>
            </a:extLst>
          </p:cNvPr>
          <p:cNvSpPr>
            <a:spLocks/>
          </p:cNvSpPr>
          <p:nvPr/>
        </p:nvSpPr>
        <p:spPr bwMode="auto">
          <a:xfrm>
            <a:off x="5372527" y="36154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87" name="Freeform 303">
            <a:extLst>
              <a:ext uri="{FF2B5EF4-FFF2-40B4-BE49-F238E27FC236}">
                <a16:creationId xmlns:a16="http://schemas.microsoft.com/office/drawing/2014/main" id="{18B8C55F-53A6-D5E5-0FF2-1A0389C04CD6}"/>
              </a:ext>
            </a:extLst>
          </p:cNvPr>
          <p:cNvSpPr>
            <a:spLocks/>
          </p:cNvSpPr>
          <p:nvPr/>
        </p:nvSpPr>
        <p:spPr bwMode="auto">
          <a:xfrm>
            <a:off x="5358416" y="35631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88" name="Freeform 304">
            <a:extLst>
              <a:ext uri="{FF2B5EF4-FFF2-40B4-BE49-F238E27FC236}">
                <a16:creationId xmlns:a16="http://schemas.microsoft.com/office/drawing/2014/main" id="{439DFF4D-34AD-4F5F-BABB-A8C5CEF34854}"/>
              </a:ext>
            </a:extLst>
          </p:cNvPr>
          <p:cNvSpPr>
            <a:spLocks/>
          </p:cNvSpPr>
          <p:nvPr/>
        </p:nvSpPr>
        <p:spPr bwMode="auto">
          <a:xfrm>
            <a:off x="5358416" y="3555874"/>
            <a:ext cx="3848" cy="3649"/>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89" name="Freeform 305">
            <a:extLst>
              <a:ext uri="{FF2B5EF4-FFF2-40B4-BE49-F238E27FC236}">
                <a16:creationId xmlns:a16="http://schemas.microsoft.com/office/drawing/2014/main" id="{A55302F3-86AC-6F5E-7862-A290FEA44F43}"/>
              </a:ext>
            </a:extLst>
          </p:cNvPr>
          <p:cNvSpPr>
            <a:spLocks/>
          </p:cNvSpPr>
          <p:nvPr/>
        </p:nvSpPr>
        <p:spPr bwMode="auto">
          <a:xfrm>
            <a:off x="5358416" y="35595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90" name="Freeform 306">
            <a:extLst>
              <a:ext uri="{FF2B5EF4-FFF2-40B4-BE49-F238E27FC236}">
                <a16:creationId xmlns:a16="http://schemas.microsoft.com/office/drawing/2014/main" id="{48ADB614-0B59-A694-0DB3-7D3255474F50}"/>
              </a:ext>
            </a:extLst>
          </p:cNvPr>
          <p:cNvSpPr>
            <a:spLocks/>
          </p:cNvSpPr>
          <p:nvPr/>
        </p:nvSpPr>
        <p:spPr bwMode="auto">
          <a:xfrm>
            <a:off x="5376375" y="3619125"/>
            <a:ext cx="3848" cy="3649"/>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91" name="Freeform 307">
            <a:extLst>
              <a:ext uri="{FF2B5EF4-FFF2-40B4-BE49-F238E27FC236}">
                <a16:creationId xmlns:a16="http://schemas.microsoft.com/office/drawing/2014/main" id="{68555E72-1821-7A4A-DE60-D43992AABF31}"/>
              </a:ext>
            </a:extLst>
          </p:cNvPr>
          <p:cNvSpPr>
            <a:spLocks/>
          </p:cNvSpPr>
          <p:nvPr/>
        </p:nvSpPr>
        <p:spPr bwMode="auto">
          <a:xfrm>
            <a:off x="5380223" y="36227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92" name="Freeform 308">
            <a:extLst>
              <a:ext uri="{FF2B5EF4-FFF2-40B4-BE49-F238E27FC236}">
                <a16:creationId xmlns:a16="http://schemas.microsoft.com/office/drawing/2014/main" id="{63AEB0ED-2FFF-73F7-2E69-DCF501C710A4}"/>
              </a:ext>
            </a:extLst>
          </p:cNvPr>
          <p:cNvSpPr>
            <a:spLocks/>
          </p:cNvSpPr>
          <p:nvPr/>
        </p:nvSpPr>
        <p:spPr bwMode="auto">
          <a:xfrm>
            <a:off x="5380223" y="36264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93" name="Freeform 309">
            <a:extLst>
              <a:ext uri="{FF2B5EF4-FFF2-40B4-BE49-F238E27FC236}">
                <a16:creationId xmlns:a16="http://schemas.microsoft.com/office/drawing/2014/main" id="{2248F34B-B61A-174A-1D56-118A1579095C}"/>
              </a:ext>
            </a:extLst>
          </p:cNvPr>
          <p:cNvSpPr>
            <a:spLocks/>
          </p:cNvSpPr>
          <p:nvPr/>
        </p:nvSpPr>
        <p:spPr bwMode="auto">
          <a:xfrm>
            <a:off x="5268623" y="3759007"/>
            <a:ext cx="32069" cy="29193"/>
          </a:xfrm>
          <a:custGeom>
            <a:avLst/>
            <a:gdLst>
              <a:gd name="T0" fmla="*/ 0 w 25"/>
              <a:gd name="T1" fmla="*/ 24 h 24"/>
              <a:gd name="T2" fmla="*/ 25 w 25"/>
              <a:gd name="T3" fmla="*/ 0 h 24"/>
              <a:gd name="T4" fmla="*/ 0 w 25"/>
              <a:gd name="T5" fmla="*/ 24 h 24"/>
              <a:gd name="T6" fmla="*/ 0 w 25"/>
              <a:gd name="T7" fmla="*/ 24 h 24"/>
            </a:gdLst>
            <a:ahLst/>
            <a:cxnLst>
              <a:cxn ang="0">
                <a:pos x="T0" y="T1"/>
              </a:cxn>
              <a:cxn ang="0">
                <a:pos x="T2" y="T3"/>
              </a:cxn>
              <a:cxn ang="0">
                <a:pos x="T4" y="T5"/>
              </a:cxn>
              <a:cxn ang="0">
                <a:pos x="T6" y="T7"/>
              </a:cxn>
            </a:cxnLst>
            <a:rect l="0" t="0" r="r" b="b"/>
            <a:pathLst>
              <a:path w="25" h="24">
                <a:moveTo>
                  <a:pt x="0" y="24"/>
                </a:moveTo>
                <a:lnTo>
                  <a:pt x="25" y="0"/>
                </a:lnTo>
                <a:lnTo>
                  <a:pt x="0" y="24"/>
                </a:lnTo>
                <a:lnTo>
                  <a:pt x="0" y="24"/>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94" name="Freeform 310">
            <a:extLst>
              <a:ext uri="{FF2B5EF4-FFF2-40B4-BE49-F238E27FC236}">
                <a16:creationId xmlns:a16="http://schemas.microsoft.com/office/drawing/2014/main" id="{F74C1D27-7365-B0FB-4411-FE836F3C5A99}"/>
              </a:ext>
            </a:extLst>
          </p:cNvPr>
          <p:cNvSpPr>
            <a:spLocks/>
          </p:cNvSpPr>
          <p:nvPr/>
        </p:nvSpPr>
        <p:spPr bwMode="auto">
          <a:xfrm>
            <a:off x="5390486" y="3648318"/>
            <a:ext cx="3848"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95" name="Freeform 311">
            <a:extLst>
              <a:ext uri="{FF2B5EF4-FFF2-40B4-BE49-F238E27FC236}">
                <a16:creationId xmlns:a16="http://schemas.microsoft.com/office/drawing/2014/main" id="{B126C0C2-CF51-DA89-8C13-214326CDDC67}"/>
              </a:ext>
            </a:extLst>
          </p:cNvPr>
          <p:cNvSpPr>
            <a:spLocks/>
          </p:cNvSpPr>
          <p:nvPr/>
        </p:nvSpPr>
        <p:spPr bwMode="auto">
          <a:xfrm>
            <a:off x="5372527" y="36154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96" name="Freeform 312">
            <a:extLst>
              <a:ext uri="{FF2B5EF4-FFF2-40B4-BE49-F238E27FC236}">
                <a16:creationId xmlns:a16="http://schemas.microsoft.com/office/drawing/2014/main" id="{5344F5C6-C4B7-3798-9964-B8A3799978F7}"/>
              </a:ext>
            </a:extLst>
          </p:cNvPr>
          <p:cNvSpPr>
            <a:spLocks/>
          </p:cNvSpPr>
          <p:nvPr/>
        </p:nvSpPr>
        <p:spPr bwMode="auto">
          <a:xfrm>
            <a:off x="5376375" y="3615476"/>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97" name="Freeform 313">
            <a:extLst>
              <a:ext uri="{FF2B5EF4-FFF2-40B4-BE49-F238E27FC236}">
                <a16:creationId xmlns:a16="http://schemas.microsoft.com/office/drawing/2014/main" id="{EE33DD3C-0C14-F502-F0AF-25DCA15EF5B6}"/>
              </a:ext>
            </a:extLst>
          </p:cNvPr>
          <p:cNvSpPr>
            <a:spLocks/>
          </p:cNvSpPr>
          <p:nvPr/>
        </p:nvSpPr>
        <p:spPr bwMode="auto">
          <a:xfrm>
            <a:off x="5376375" y="36191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98" name="Freeform 314">
            <a:extLst>
              <a:ext uri="{FF2B5EF4-FFF2-40B4-BE49-F238E27FC236}">
                <a16:creationId xmlns:a16="http://schemas.microsoft.com/office/drawing/2014/main" id="{852688B5-642E-AD60-2398-4E77CEF52469}"/>
              </a:ext>
            </a:extLst>
          </p:cNvPr>
          <p:cNvSpPr>
            <a:spLocks/>
          </p:cNvSpPr>
          <p:nvPr/>
        </p:nvSpPr>
        <p:spPr bwMode="auto">
          <a:xfrm>
            <a:off x="5372527" y="3555874"/>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999" name="Freeform 315">
            <a:extLst>
              <a:ext uri="{FF2B5EF4-FFF2-40B4-BE49-F238E27FC236}">
                <a16:creationId xmlns:a16="http://schemas.microsoft.com/office/drawing/2014/main" id="{8F41BC42-4E2D-E64A-BF89-1C66F53AE885}"/>
              </a:ext>
            </a:extLst>
          </p:cNvPr>
          <p:cNvSpPr>
            <a:spLocks/>
          </p:cNvSpPr>
          <p:nvPr/>
        </p:nvSpPr>
        <p:spPr bwMode="auto">
          <a:xfrm>
            <a:off x="5368679" y="3559523"/>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0" name="Freeform 316">
            <a:extLst>
              <a:ext uri="{FF2B5EF4-FFF2-40B4-BE49-F238E27FC236}">
                <a16:creationId xmlns:a16="http://schemas.microsoft.com/office/drawing/2014/main" id="{F8787298-CECC-121A-9C91-7E235CAE7931}"/>
              </a:ext>
            </a:extLst>
          </p:cNvPr>
          <p:cNvSpPr>
            <a:spLocks/>
          </p:cNvSpPr>
          <p:nvPr/>
        </p:nvSpPr>
        <p:spPr bwMode="auto">
          <a:xfrm>
            <a:off x="5364830" y="3559523"/>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1" name="Freeform 317">
            <a:extLst>
              <a:ext uri="{FF2B5EF4-FFF2-40B4-BE49-F238E27FC236}">
                <a16:creationId xmlns:a16="http://schemas.microsoft.com/office/drawing/2014/main" id="{CEFDEDB8-04B5-C497-9FF3-2C29A3A2B5BE}"/>
              </a:ext>
            </a:extLst>
          </p:cNvPr>
          <p:cNvSpPr>
            <a:spLocks/>
          </p:cNvSpPr>
          <p:nvPr/>
        </p:nvSpPr>
        <p:spPr bwMode="auto">
          <a:xfrm>
            <a:off x="5368679" y="355952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2" name="Freeform 318">
            <a:extLst>
              <a:ext uri="{FF2B5EF4-FFF2-40B4-BE49-F238E27FC236}">
                <a16:creationId xmlns:a16="http://schemas.microsoft.com/office/drawing/2014/main" id="{C8C14E68-421B-53EE-147F-192F22B016C1}"/>
              </a:ext>
            </a:extLst>
          </p:cNvPr>
          <p:cNvSpPr>
            <a:spLocks/>
          </p:cNvSpPr>
          <p:nvPr/>
        </p:nvSpPr>
        <p:spPr bwMode="auto">
          <a:xfrm>
            <a:off x="5484128" y="3367338"/>
            <a:ext cx="0" cy="3649"/>
          </a:xfrm>
          <a:custGeom>
            <a:avLst/>
            <a:gdLst>
              <a:gd name="T0" fmla="*/ 0 h 3"/>
              <a:gd name="T1" fmla="*/ 0 h 3"/>
              <a:gd name="T2" fmla="*/ 0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0"/>
                </a:lnTo>
                <a:lnTo>
                  <a:pt x="0" y="3"/>
                </a:lnTo>
                <a:lnTo>
                  <a:pt x="0"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3" name="Freeform 319">
            <a:extLst>
              <a:ext uri="{FF2B5EF4-FFF2-40B4-BE49-F238E27FC236}">
                <a16:creationId xmlns:a16="http://schemas.microsoft.com/office/drawing/2014/main" id="{6DAFC715-7578-D448-1806-776A4DECB4E3}"/>
              </a:ext>
            </a:extLst>
          </p:cNvPr>
          <p:cNvSpPr>
            <a:spLocks/>
          </p:cNvSpPr>
          <p:nvPr/>
        </p:nvSpPr>
        <p:spPr bwMode="auto">
          <a:xfrm>
            <a:off x="5907441" y="3711569"/>
            <a:ext cx="3848" cy="3649"/>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4" name="Freeform 320">
            <a:extLst>
              <a:ext uri="{FF2B5EF4-FFF2-40B4-BE49-F238E27FC236}">
                <a16:creationId xmlns:a16="http://schemas.microsoft.com/office/drawing/2014/main" id="{BF440C9F-EBFF-F790-BC76-C1B9BAED328B}"/>
              </a:ext>
            </a:extLst>
          </p:cNvPr>
          <p:cNvSpPr>
            <a:spLocks/>
          </p:cNvSpPr>
          <p:nvPr/>
        </p:nvSpPr>
        <p:spPr bwMode="auto">
          <a:xfrm>
            <a:off x="5885634" y="3715218"/>
            <a:ext cx="3848" cy="3649"/>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5" name="Freeform 321">
            <a:extLst>
              <a:ext uri="{FF2B5EF4-FFF2-40B4-BE49-F238E27FC236}">
                <a16:creationId xmlns:a16="http://schemas.microsoft.com/office/drawing/2014/main" id="{B8B8999F-63F5-F37A-FB98-ED4EB8AE6C28}"/>
              </a:ext>
            </a:extLst>
          </p:cNvPr>
          <p:cNvSpPr>
            <a:spLocks/>
          </p:cNvSpPr>
          <p:nvPr/>
        </p:nvSpPr>
        <p:spPr bwMode="auto">
          <a:xfrm>
            <a:off x="5929248" y="3711569"/>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6" name="Freeform 322">
            <a:extLst>
              <a:ext uri="{FF2B5EF4-FFF2-40B4-BE49-F238E27FC236}">
                <a16:creationId xmlns:a16="http://schemas.microsoft.com/office/drawing/2014/main" id="{2B2FE4A2-EBA6-3D36-1878-E74BD29AC1D6}"/>
              </a:ext>
            </a:extLst>
          </p:cNvPr>
          <p:cNvSpPr>
            <a:spLocks/>
          </p:cNvSpPr>
          <p:nvPr/>
        </p:nvSpPr>
        <p:spPr bwMode="auto">
          <a:xfrm>
            <a:off x="6043415" y="3688458"/>
            <a:ext cx="7697" cy="0"/>
          </a:xfrm>
          <a:custGeom>
            <a:avLst/>
            <a:gdLst>
              <a:gd name="T0" fmla="*/ 6 w 6"/>
              <a:gd name="T1" fmla="*/ 6 w 6"/>
              <a:gd name="T2" fmla="*/ 6 w 6"/>
              <a:gd name="T3" fmla="*/ 0 w 6"/>
              <a:gd name="T4" fmla="*/ 0 w 6"/>
              <a:gd name="T5" fmla="*/ 6 w 6"/>
              <a:gd name="T6" fmla="*/ 6 w 6"/>
            </a:gdLst>
            <a:ahLst/>
            <a:cxnLst>
              <a:cxn ang="0">
                <a:pos x="T0" y="0"/>
              </a:cxn>
              <a:cxn ang="0">
                <a:pos x="T1" y="0"/>
              </a:cxn>
              <a:cxn ang="0">
                <a:pos x="T2" y="0"/>
              </a:cxn>
              <a:cxn ang="0">
                <a:pos x="T3" y="0"/>
              </a:cxn>
              <a:cxn ang="0">
                <a:pos x="T4" y="0"/>
              </a:cxn>
              <a:cxn ang="0">
                <a:pos x="T5" y="0"/>
              </a:cxn>
              <a:cxn ang="0">
                <a:pos x="T6" y="0"/>
              </a:cxn>
            </a:cxnLst>
            <a:rect l="0" t="0" r="r" b="b"/>
            <a:pathLst>
              <a:path w="6">
                <a:moveTo>
                  <a:pt x="6" y="0"/>
                </a:moveTo>
                <a:lnTo>
                  <a:pt x="6" y="0"/>
                </a:lnTo>
                <a:lnTo>
                  <a:pt x="6" y="0"/>
                </a:lnTo>
                <a:lnTo>
                  <a:pt x="0" y="0"/>
                </a:lnTo>
                <a:lnTo>
                  <a:pt x="0" y="0"/>
                </a:lnTo>
                <a:lnTo>
                  <a:pt x="6" y="0"/>
                </a:lnTo>
                <a:lnTo>
                  <a:pt x="6"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7" name="Freeform 323">
            <a:extLst>
              <a:ext uri="{FF2B5EF4-FFF2-40B4-BE49-F238E27FC236}">
                <a16:creationId xmlns:a16="http://schemas.microsoft.com/office/drawing/2014/main" id="{8DB16EF8-442D-630D-EFB3-F933966F6129}"/>
              </a:ext>
            </a:extLst>
          </p:cNvPr>
          <p:cNvSpPr>
            <a:spLocks/>
          </p:cNvSpPr>
          <p:nvPr/>
        </p:nvSpPr>
        <p:spPr bwMode="auto">
          <a:xfrm>
            <a:off x="5897179" y="3715218"/>
            <a:ext cx="2566"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8" name="Freeform 324">
            <a:extLst>
              <a:ext uri="{FF2B5EF4-FFF2-40B4-BE49-F238E27FC236}">
                <a16:creationId xmlns:a16="http://schemas.microsoft.com/office/drawing/2014/main" id="{6BFA0546-84B5-3FE3-70BD-F445EF9F730B}"/>
              </a:ext>
            </a:extLst>
          </p:cNvPr>
          <p:cNvSpPr>
            <a:spLocks/>
          </p:cNvSpPr>
          <p:nvPr/>
        </p:nvSpPr>
        <p:spPr bwMode="auto">
          <a:xfrm>
            <a:off x="6037001" y="3688458"/>
            <a:ext cx="6414" cy="3649"/>
          </a:xfrm>
          <a:custGeom>
            <a:avLst/>
            <a:gdLst>
              <a:gd name="T0" fmla="*/ 5 w 5"/>
              <a:gd name="T1" fmla="*/ 0 h 3"/>
              <a:gd name="T2" fmla="*/ 5 w 5"/>
              <a:gd name="T3" fmla="*/ 0 h 3"/>
              <a:gd name="T4" fmla="*/ 0 w 5"/>
              <a:gd name="T5" fmla="*/ 3 h 3"/>
              <a:gd name="T6" fmla="*/ 0 w 5"/>
              <a:gd name="T7" fmla="*/ 3 h 3"/>
              <a:gd name="T8" fmla="*/ 5 w 5"/>
              <a:gd name="T9" fmla="*/ 0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lnTo>
                  <a:pt x="5" y="0"/>
                </a:lnTo>
                <a:lnTo>
                  <a:pt x="0" y="3"/>
                </a:lnTo>
                <a:lnTo>
                  <a:pt x="0" y="3"/>
                </a:lnTo>
                <a:lnTo>
                  <a:pt x="5" y="0"/>
                </a:lnTo>
                <a:lnTo>
                  <a:pt x="5"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09" name="Freeform 325">
            <a:extLst>
              <a:ext uri="{FF2B5EF4-FFF2-40B4-BE49-F238E27FC236}">
                <a16:creationId xmlns:a16="http://schemas.microsoft.com/office/drawing/2014/main" id="{F3E72B4A-6A74-0A8B-0AC7-0E2FB754597C}"/>
              </a:ext>
            </a:extLst>
          </p:cNvPr>
          <p:cNvSpPr>
            <a:spLocks/>
          </p:cNvSpPr>
          <p:nvPr/>
        </p:nvSpPr>
        <p:spPr bwMode="auto">
          <a:xfrm>
            <a:off x="5917704" y="3711569"/>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0" name="Freeform 326">
            <a:extLst>
              <a:ext uri="{FF2B5EF4-FFF2-40B4-BE49-F238E27FC236}">
                <a16:creationId xmlns:a16="http://schemas.microsoft.com/office/drawing/2014/main" id="{C74E71DC-BA05-0765-39F7-B22155003223}"/>
              </a:ext>
            </a:extLst>
          </p:cNvPr>
          <p:cNvSpPr>
            <a:spLocks/>
          </p:cNvSpPr>
          <p:nvPr/>
        </p:nvSpPr>
        <p:spPr bwMode="auto">
          <a:xfrm>
            <a:off x="5961318" y="3703054"/>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1" name="Freeform 327">
            <a:extLst>
              <a:ext uri="{FF2B5EF4-FFF2-40B4-BE49-F238E27FC236}">
                <a16:creationId xmlns:a16="http://schemas.microsoft.com/office/drawing/2014/main" id="{55AB1B49-D446-BC8B-B27D-CB22186BB55C}"/>
              </a:ext>
            </a:extLst>
          </p:cNvPr>
          <p:cNvSpPr>
            <a:spLocks/>
          </p:cNvSpPr>
          <p:nvPr/>
        </p:nvSpPr>
        <p:spPr bwMode="auto">
          <a:xfrm>
            <a:off x="5605991" y="3751709"/>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2" name="Freeform 328">
            <a:extLst>
              <a:ext uri="{FF2B5EF4-FFF2-40B4-BE49-F238E27FC236}">
                <a16:creationId xmlns:a16="http://schemas.microsoft.com/office/drawing/2014/main" id="{641A098E-3BC5-260A-735C-1DA188A43D7F}"/>
              </a:ext>
            </a:extLst>
          </p:cNvPr>
          <p:cNvSpPr>
            <a:spLocks/>
          </p:cNvSpPr>
          <p:nvPr/>
        </p:nvSpPr>
        <p:spPr bwMode="auto">
          <a:xfrm>
            <a:off x="5989539" y="3699405"/>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3" name="Freeform 329">
            <a:extLst>
              <a:ext uri="{FF2B5EF4-FFF2-40B4-BE49-F238E27FC236}">
                <a16:creationId xmlns:a16="http://schemas.microsoft.com/office/drawing/2014/main" id="{84E1FFC9-8CDD-7BFA-EFEA-372700A12153}"/>
              </a:ext>
            </a:extLst>
          </p:cNvPr>
          <p:cNvSpPr>
            <a:spLocks/>
          </p:cNvSpPr>
          <p:nvPr/>
        </p:nvSpPr>
        <p:spPr bwMode="auto">
          <a:xfrm>
            <a:off x="5673977" y="3744411"/>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4" name="Freeform 330">
            <a:extLst>
              <a:ext uri="{FF2B5EF4-FFF2-40B4-BE49-F238E27FC236}">
                <a16:creationId xmlns:a16="http://schemas.microsoft.com/office/drawing/2014/main" id="{F07BE58B-E6E0-F8A8-6D8C-387E79BB53A6}"/>
              </a:ext>
            </a:extLst>
          </p:cNvPr>
          <p:cNvSpPr>
            <a:spLocks/>
          </p:cNvSpPr>
          <p:nvPr/>
        </p:nvSpPr>
        <p:spPr bwMode="auto">
          <a:xfrm>
            <a:off x="6019042" y="3692107"/>
            <a:ext cx="3848" cy="3649"/>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5" name="Freeform 331">
            <a:extLst>
              <a:ext uri="{FF2B5EF4-FFF2-40B4-BE49-F238E27FC236}">
                <a16:creationId xmlns:a16="http://schemas.microsoft.com/office/drawing/2014/main" id="{BF858102-1A4C-A682-2EB2-7403F1D9E082}"/>
              </a:ext>
            </a:extLst>
          </p:cNvPr>
          <p:cNvSpPr>
            <a:spLocks/>
          </p:cNvSpPr>
          <p:nvPr/>
        </p:nvSpPr>
        <p:spPr bwMode="auto">
          <a:xfrm>
            <a:off x="5727854" y="373711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6" name="Freeform 332">
            <a:extLst>
              <a:ext uri="{FF2B5EF4-FFF2-40B4-BE49-F238E27FC236}">
                <a16:creationId xmlns:a16="http://schemas.microsoft.com/office/drawing/2014/main" id="{03CDDAA8-1214-0B84-E2BC-1A8CE736DA9E}"/>
              </a:ext>
            </a:extLst>
          </p:cNvPr>
          <p:cNvSpPr>
            <a:spLocks/>
          </p:cNvSpPr>
          <p:nvPr/>
        </p:nvSpPr>
        <p:spPr bwMode="auto">
          <a:xfrm>
            <a:off x="5688088" y="3744411"/>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7" name="Freeform 333">
            <a:extLst>
              <a:ext uri="{FF2B5EF4-FFF2-40B4-BE49-F238E27FC236}">
                <a16:creationId xmlns:a16="http://schemas.microsoft.com/office/drawing/2014/main" id="{F78AD11A-6416-2139-06DB-EAE092CA2E89}"/>
              </a:ext>
            </a:extLst>
          </p:cNvPr>
          <p:cNvSpPr>
            <a:spLocks/>
          </p:cNvSpPr>
          <p:nvPr/>
        </p:nvSpPr>
        <p:spPr bwMode="auto">
          <a:xfrm>
            <a:off x="5591880" y="3755358"/>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8" name="Freeform 334">
            <a:extLst>
              <a:ext uri="{FF2B5EF4-FFF2-40B4-BE49-F238E27FC236}">
                <a16:creationId xmlns:a16="http://schemas.microsoft.com/office/drawing/2014/main" id="{0D208286-020A-707B-286E-62BB7928E6E5}"/>
              </a:ext>
            </a:extLst>
          </p:cNvPr>
          <p:cNvSpPr>
            <a:spLocks/>
          </p:cNvSpPr>
          <p:nvPr/>
        </p:nvSpPr>
        <p:spPr bwMode="auto">
          <a:xfrm>
            <a:off x="5634212" y="374806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19" name="Freeform 335">
            <a:extLst>
              <a:ext uri="{FF2B5EF4-FFF2-40B4-BE49-F238E27FC236}">
                <a16:creationId xmlns:a16="http://schemas.microsoft.com/office/drawing/2014/main" id="{E13BA5CF-CE57-3235-FE68-C02D07D72B42}"/>
              </a:ext>
            </a:extLst>
          </p:cNvPr>
          <p:cNvSpPr>
            <a:spLocks/>
          </p:cNvSpPr>
          <p:nvPr/>
        </p:nvSpPr>
        <p:spPr bwMode="auto">
          <a:xfrm>
            <a:off x="5939511" y="3707920"/>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0" name="Freeform 336">
            <a:extLst>
              <a:ext uri="{FF2B5EF4-FFF2-40B4-BE49-F238E27FC236}">
                <a16:creationId xmlns:a16="http://schemas.microsoft.com/office/drawing/2014/main" id="{8F8F4095-3FB8-9DD6-6FC4-EBC5CA62163B}"/>
              </a:ext>
            </a:extLst>
          </p:cNvPr>
          <p:cNvSpPr>
            <a:spLocks/>
          </p:cNvSpPr>
          <p:nvPr/>
        </p:nvSpPr>
        <p:spPr bwMode="auto">
          <a:xfrm>
            <a:off x="5971580" y="3703054"/>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1" name="Freeform 337">
            <a:extLst>
              <a:ext uri="{FF2B5EF4-FFF2-40B4-BE49-F238E27FC236}">
                <a16:creationId xmlns:a16="http://schemas.microsoft.com/office/drawing/2014/main" id="{FF29DBC7-28D0-7AEF-B97E-DC9C2E4B1635}"/>
              </a:ext>
            </a:extLst>
          </p:cNvPr>
          <p:cNvSpPr>
            <a:spLocks/>
          </p:cNvSpPr>
          <p:nvPr/>
        </p:nvSpPr>
        <p:spPr bwMode="auto">
          <a:xfrm>
            <a:off x="5659867" y="3744411"/>
            <a:ext cx="3848" cy="3649"/>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2" name="Freeform 338">
            <a:extLst>
              <a:ext uri="{FF2B5EF4-FFF2-40B4-BE49-F238E27FC236}">
                <a16:creationId xmlns:a16="http://schemas.microsoft.com/office/drawing/2014/main" id="{CFE2DDFF-3F77-968C-3374-F6BC1EA697F5}"/>
              </a:ext>
            </a:extLst>
          </p:cNvPr>
          <p:cNvSpPr>
            <a:spLocks/>
          </p:cNvSpPr>
          <p:nvPr/>
        </p:nvSpPr>
        <p:spPr bwMode="auto">
          <a:xfrm>
            <a:off x="5649605" y="374806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3" name="Freeform 339">
            <a:extLst>
              <a:ext uri="{FF2B5EF4-FFF2-40B4-BE49-F238E27FC236}">
                <a16:creationId xmlns:a16="http://schemas.microsoft.com/office/drawing/2014/main" id="{43C8E5CB-63D4-129C-D7A8-E7281D7D5730}"/>
              </a:ext>
            </a:extLst>
          </p:cNvPr>
          <p:cNvSpPr>
            <a:spLocks/>
          </p:cNvSpPr>
          <p:nvPr/>
        </p:nvSpPr>
        <p:spPr bwMode="auto">
          <a:xfrm>
            <a:off x="5620101" y="3751709"/>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4" name="Freeform 340">
            <a:extLst>
              <a:ext uri="{FF2B5EF4-FFF2-40B4-BE49-F238E27FC236}">
                <a16:creationId xmlns:a16="http://schemas.microsoft.com/office/drawing/2014/main" id="{1B42ACEF-5723-19D8-3E3F-30C2446E0E82}"/>
              </a:ext>
            </a:extLst>
          </p:cNvPr>
          <p:cNvSpPr>
            <a:spLocks/>
          </p:cNvSpPr>
          <p:nvPr/>
        </p:nvSpPr>
        <p:spPr bwMode="auto">
          <a:xfrm>
            <a:off x="5983125" y="3699405"/>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5" name="Freeform 341">
            <a:extLst>
              <a:ext uri="{FF2B5EF4-FFF2-40B4-BE49-F238E27FC236}">
                <a16:creationId xmlns:a16="http://schemas.microsoft.com/office/drawing/2014/main" id="{2A6C7091-70A1-E7A4-D2BE-87D77A98AEF1}"/>
              </a:ext>
            </a:extLst>
          </p:cNvPr>
          <p:cNvSpPr>
            <a:spLocks/>
          </p:cNvSpPr>
          <p:nvPr/>
        </p:nvSpPr>
        <p:spPr bwMode="auto">
          <a:xfrm>
            <a:off x="5703481" y="374076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6" name="Freeform 342">
            <a:extLst>
              <a:ext uri="{FF2B5EF4-FFF2-40B4-BE49-F238E27FC236}">
                <a16:creationId xmlns:a16="http://schemas.microsoft.com/office/drawing/2014/main" id="{DDAB74C3-8D74-4DB9-87F8-EC1B67F19422}"/>
              </a:ext>
            </a:extLst>
          </p:cNvPr>
          <p:cNvSpPr>
            <a:spLocks/>
          </p:cNvSpPr>
          <p:nvPr/>
        </p:nvSpPr>
        <p:spPr bwMode="auto">
          <a:xfrm>
            <a:off x="5839455" y="3722516"/>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7" name="Freeform 343">
            <a:extLst>
              <a:ext uri="{FF2B5EF4-FFF2-40B4-BE49-F238E27FC236}">
                <a16:creationId xmlns:a16="http://schemas.microsoft.com/office/drawing/2014/main" id="{4643E3B3-226D-CE30-6430-58C5D68B34F5}"/>
              </a:ext>
            </a:extLst>
          </p:cNvPr>
          <p:cNvSpPr>
            <a:spLocks/>
          </p:cNvSpPr>
          <p:nvPr/>
        </p:nvSpPr>
        <p:spPr bwMode="auto">
          <a:xfrm>
            <a:off x="5951056" y="3707920"/>
            <a:ext cx="2566"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8" name="Freeform 344">
            <a:extLst>
              <a:ext uri="{FF2B5EF4-FFF2-40B4-BE49-F238E27FC236}">
                <a16:creationId xmlns:a16="http://schemas.microsoft.com/office/drawing/2014/main" id="{25A51D56-5783-ED80-6E70-1C1CA9DD3F78}"/>
              </a:ext>
            </a:extLst>
          </p:cNvPr>
          <p:cNvSpPr>
            <a:spLocks/>
          </p:cNvSpPr>
          <p:nvPr/>
        </p:nvSpPr>
        <p:spPr bwMode="auto">
          <a:xfrm>
            <a:off x="5713743" y="3740762"/>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29" name="Freeform 345">
            <a:extLst>
              <a:ext uri="{FF2B5EF4-FFF2-40B4-BE49-F238E27FC236}">
                <a16:creationId xmlns:a16="http://schemas.microsoft.com/office/drawing/2014/main" id="{82244572-709C-57AD-79D6-CAE470F9F073}"/>
              </a:ext>
            </a:extLst>
          </p:cNvPr>
          <p:cNvSpPr>
            <a:spLocks/>
          </p:cNvSpPr>
          <p:nvPr/>
        </p:nvSpPr>
        <p:spPr bwMode="auto">
          <a:xfrm>
            <a:off x="5566225" y="37590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0" name="Freeform 346">
            <a:extLst>
              <a:ext uri="{FF2B5EF4-FFF2-40B4-BE49-F238E27FC236}">
                <a16:creationId xmlns:a16="http://schemas.microsoft.com/office/drawing/2014/main" id="{C39C3186-1A7B-45A2-A307-D23EABF653F8}"/>
              </a:ext>
            </a:extLst>
          </p:cNvPr>
          <p:cNvSpPr>
            <a:spLocks/>
          </p:cNvSpPr>
          <p:nvPr/>
        </p:nvSpPr>
        <p:spPr bwMode="auto">
          <a:xfrm>
            <a:off x="5863827" y="37188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1" name="Freeform 347">
            <a:extLst>
              <a:ext uri="{FF2B5EF4-FFF2-40B4-BE49-F238E27FC236}">
                <a16:creationId xmlns:a16="http://schemas.microsoft.com/office/drawing/2014/main" id="{B6C83812-3F29-EBE2-1EC5-0637E40BBC04}"/>
              </a:ext>
            </a:extLst>
          </p:cNvPr>
          <p:cNvSpPr>
            <a:spLocks/>
          </p:cNvSpPr>
          <p:nvPr/>
        </p:nvSpPr>
        <p:spPr bwMode="auto">
          <a:xfrm>
            <a:off x="6025456" y="3692107"/>
            <a:ext cx="7697"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2" name="Freeform 348">
            <a:extLst>
              <a:ext uri="{FF2B5EF4-FFF2-40B4-BE49-F238E27FC236}">
                <a16:creationId xmlns:a16="http://schemas.microsoft.com/office/drawing/2014/main" id="{B5CB0279-25E4-9421-86DA-AD3B7335EB14}"/>
              </a:ext>
            </a:extLst>
          </p:cNvPr>
          <p:cNvSpPr>
            <a:spLocks/>
          </p:cNvSpPr>
          <p:nvPr/>
        </p:nvSpPr>
        <p:spPr bwMode="auto">
          <a:xfrm>
            <a:off x="5875372" y="3718867"/>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3" name="Freeform 349">
            <a:extLst>
              <a:ext uri="{FF2B5EF4-FFF2-40B4-BE49-F238E27FC236}">
                <a16:creationId xmlns:a16="http://schemas.microsoft.com/office/drawing/2014/main" id="{53C9A691-A444-6808-3619-E1B2CA693348}"/>
              </a:ext>
            </a:extLst>
          </p:cNvPr>
          <p:cNvSpPr>
            <a:spLocks/>
          </p:cNvSpPr>
          <p:nvPr/>
        </p:nvSpPr>
        <p:spPr bwMode="auto">
          <a:xfrm>
            <a:off x="5552114" y="37590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4" name="Freeform 350">
            <a:extLst>
              <a:ext uri="{FF2B5EF4-FFF2-40B4-BE49-F238E27FC236}">
                <a16:creationId xmlns:a16="http://schemas.microsoft.com/office/drawing/2014/main" id="{A10F5261-F8AF-992B-C23D-284E4B80F554}"/>
              </a:ext>
            </a:extLst>
          </p:cNvPr>
          <p:cNvSpPr>
            <a:spLocks/>
          </p:cNvSpPr>
          <p:nvPr/>
        </p:nvSpPr>
        <p:spPr bwMode="auto">
          <a:xfrm>
            <a:off x="5849717" y="3722516"/>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5" name="Freeform 351">
            <a:extLst>
              <a:ext uri="{FF2B5EF4-FFF2-40B4-BE49-F238E27FC236}">
                <a16:creationId xmlns:a16="http://schemas.microsoft.com/office/drawing/2014/main" id="{FC744959-9E58-086D-8AC6-3A7C78FF7988}"/>
              </a:ext>
            </a:extLst>
          </p:cNvPr>
          <p:cNvSpPr>
            <a:spLocks/>
          </p:cNvSpPr>
          <p:nvPr/>
        </p:nvSpPr>
        <p:spPr bwMode="auto">
          <a:xfrm>
            <a:off x="5577770" y="3755358"/>
            <a:ext cx="2566"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6" name="Freeform 352">
            <a:extLst>
              <a:ext uri="{FF2B5EF4-FFF2-40B4-BE49-F238E27FC236}">
                <a16:creationId xmlns:a16="http://schemas.microsoft.com/office/drawing/2014/main" id="{1E1887E5-BE83-3D83-6B5E-26513B7E256B}"/>
              </a:ext>
            </a:extLst>
          </p:cNvPr>
          <p:cNvSpPr>
            <a:spLocks/>
          </p:cNvSpPr>
          <p:nvPr/>
        </p:nvSpPr>
        <p:spPr bwMode="auto">
          <a:xfrm>
            <a:off x="6007497" y="3695756"/>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7" name="Freeform 353">
            <a:extLst>
              <a:ext uri="{FF2B5EF4-FFF2-40B4-BE49-F238E27FC236}">
                <a16:creationId xmlns:a16="http://schemas.microsoft.com/office/drawing/2014/main" id="{12ADE5E8-C73A-7AEF-2C4F-D93DEF21EACC}"/>
              </a:ext>
            </a:extLst>
          </p:cNvPr>
          <p:cNvSpPr>
            <a:spLocks/>
          </p:cNvSpPr>
          <p:nvPr/>
        </p:nvSpPr>
        <p:spPr bwMode="auto">
          <a:xfrm>
            <a:off x="6001084" y="3695756"/>
            <a:ext cx="3848" cy="3649"/>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8" name="Freeform 354">
            <a:extLst>
              <a:ext uri="{FF2B5EF4-FFF2-40B4-BE49-F238E27FC236}">
                <a16:creationId xmlns:a16="http://schemas.microsoft.com/office/drawing/2014/main" id="{FF55B4D1-5FA4-3D03-7007-C759665BACE5}"/>
              </a:ext>
            </a:extLst>
          </p:cNvPr>
          <p:cNvSpPr>
            <a:spLocks/>
          </p:cNvSpPr>
          <p:nvPr/>
        </p:nvSpPr>
        <p:spPr bwMode="auto">
          <a:xfrm>
            <a:off x="5827910" y="372616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39" name="Freeform 355">
            <a:extLst>
              <a:ext uri="{FF2B5EF4-FFF2-40B4-BE49-F238E27FC236}">
                <a16:creationId xmlns:a16="http://schemas.microsoft.com/office/drawing/2014/main" id="{30622900-4DA3-6B36-D260-EB90F73A94D6}"/>
              </a:ext>
            </a:extLst>
          </p:cNvPr>
          <p:cNvSpPr>
            <a:spLocks/>
          </p:cNvSpPr>
          <p:nvPr/>
        </p:nvSpPr>
        <p:spPr bwMode="auto">
          <a:xfrm>
            <a:off x="5997235" y="3271245"/>
            <a:ext cx="67987" cy="152046"/>
          </a:xfrm>
          <a:custGeom>
            <a:avLst/>
            <a:gdLst>
              <a:gd name="T0" fmla="*/ 0 w 53"/>
              <a:gd name="T1" fmla="*/ 0 h 125"/>
              <a:gd name="T2" fmla="*/ 31 w 53"/>
              <a:gd name="T3" fmla="*/ 125 h 125"/>
              <a:gd name="T4" fmla="*/ 50 w 53"/>
              <a:gd name="T5" fmla="*/ 122 h 125"/>
              <a:gd name="T6" fmla="*/ 50 w 53"/>
              <a:gd name="T7" fmla="*/ 122 h 125"/>
              <a:gd name="T8" fmla="*/ 53 w 53"/>
              <a:gd name="T9" fmla="*/ 109 h 125"/>
              <a:gd name="T10" fmla="*/ 50 w 53"/>
              <a:gd name="T11" fmla="*/ 94 h 125"/>
              <a:gd name="T12" fmla="*/ 50 w 53"/>
              <a:gd name="T13" fmla="*/ 94 h 125"/>
              <a:gd name="T14" fmla="*/ 48 w 53"/>
              <a:gd name="T15" fmla="*/ 85 h 125"/>
              <a:gd name="T16" fmla="*/ 42 w 53"/>
              <a:gd name="T17" fmla="*/ 76 h 125"/>
              <a:gd name="T18" fmla="*/ 42 w 53"/>
              <a:gd name="T19" fmla="*/ 76 h 125"/>
              <a:gd name="T20" fmla="*/ 31 w 53"/>
              <a:gd name="T21" fmla="*/ 64 h 125"/>
              <a:gd name="T22" fmla="*/ 31 w 53"/>
              <a:gd name="T23" fmla="*/ 64 h 125"/>
              <a:gd name="T24" fmla="*/ 22 w 53"/>
              <a:gd name="T25" fmla="*/ 49 h 125"/>
              <a:gd name="T26" fmla="*/ 22 w 53"/>
              <a:gd name="T27" fmla="*/ 49 h 125"/>
              <a:gd name="T28" fmla="*/ 11 w 53"/>
              <a:gd name="T29" fmla="*/ 33 h 125"/>
              <a:gd name="T30" fmla="*/ 8 w 53"/>
              <a:gd name="T31" fmla="*/ 27 h 125"/>
              <a:gd name="T32" fmla="*/ 8 w 53"/>
              <a:gd name="T33" fmla="*/ 21 h 125"/>
              <a:gd name="T34" fmla="*/ 6 w 53"/>
              <a:gd name="T35" fmla="*/ 18 h 125"/>
              <a:gd name="T36" fmla="*/ 0 w 53"/>
              <a:gd name="T37" fmla="*/ 0 h 125"/>
              <a:gd name="T38" fmla="*/ 0 w 53"/>
              <a:gd name="T39"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125">
                <a:moveTo>
                  <a:pt x="0" y="0"/>
                </a:moveTo>
                <a:lnTo>
                  <a:pt x="31" y="125"/>
                </a:lnTo>
                <a:lnTo>
                  <a:pt x="50" y="122"/>
                </a:lnTo>
                <a:lnTo>
                  <a:pt x="50" y="122"/>
                </a:lnTo>
                <a:lnTo>
                  <a:pt x="53" y="109"/>
                </a:lnTo>
                <a:lnTo>
                  <a:pt x="50" y="94"/>
                </a:lnTo>
                <a:lnTo>
                  <a:pt x="50" y="94"/>
                </a:lnTo>
                <a:lnTo>
                  <a:pt x="48" y="85"/>
                </a:lnTo>
                <a:lnTo>
                  <a:pt x="42" y="76"/>
                </a:lnTo>
                <a:lnTo>
                  <a:pt x="42" y="76"/>
                </a:lnTo>
                <a:lnTo>
                  <a:pt x="31" y="64"/>
                </a:lnTo>
                <a:lnTo>
                  <a:pt x="31" y="64"/>
                </a:lnTo>
                <a:lnTo>
                  <a:pt x="22" y="49"/>
                </a:lnTo>
                <a:lnTo>
                  <a:pt x="22" y="49"/>
                </a:lnTo>
                <a:lnTo>
                  <a:pt x="11" y="33"/>
                </a:lnTo>
                <a:lnTo>
                  <a:pt x="8" y="27"/>
                </a:lnTo>
                <a:lnTo>
                  <a:pt x="8" y="21"/>
                </a:lnTo>
                <a:lnTo>
                  <a:pt x="6" y="18"/>
                </a:lnTo>
                <a:lnTo>
                  <a:pt x="0" y="0"/>
                </a:lnTo>
                <a:lnTo>
                  <a:pt x="0" y="0"/>
                </a:lnTo>
                <a:close/>
              </a:path>
            </a:pathLst>
          </a:custGeom>
          <a:solidFill>
            <a:srgbClr val="015873">
              <a:alpha val="74902"/>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0" name="Freeform 356">
            <a:extLst>
              <a:ext uri="{FF2B5EF4-FFF2-40B4-BE49-F238E27FC236}">
                <a16:creationId xmlns:a16="http://schemas.microsoft.com/office/drawing/2014/main" id="{950D8274-52EA-C427-D082-B0FC8C18C5F2}"/>
              </a:ext>
            </a:extLst>
          </p:cNvPr>
          <p:cNvSpPr>
            <a:spLocks/>
          </p:cNvSpPr>
          <p:nvPr/>
        </p:nvSpPr>
        <p:spPr bwMode="auto">
          <a:xfrm>
            <a:off x="5627798" y="3274894"/>
            <a:ext cx="441272" cy="225027"/>
          </a:xfrm>
          <a:custGeom>
            <a:avLst/>
            <a:gdLst>
              <a:gd name="T0" fmla="*/ 19 w 344"/>
              <a:gd name="T1" fmla="*/ 88 h 185"/>
              <a:gd name="T2" fmla="*/ 45 w 344"/>
              <a:gd name="T3" fmla="*/ 49 h 185"/>
              <a:gd name="T4" fmla="*/ 61 w 344"/>
              <a:gd name="T5" fmla="*/ 40 h 185"/>
              <a:gd name="T6" fmla="*/ 92 w 344"/>
              <a:gd name="T7" fmla="*/ 30 h 185"/>
              <a:gd name="T8" fmla="*/ 103 w 344"/>
              <a:gd name="T9" fmla="*/ 33 h 185"/>
              <a:gd name="T10" fmla="*/ 131 w 344"/>
              <a:gd name="T11" fmla="*/ 52 h 185"/>
              <a:gd name="T12" fmla="*/ 145 w 344"/>
              <a:gd name="T13" fmla="*/ 64 h 185"/>
              <a:gd name="T14" fmla="*/ 156 w 344"/>
              <a:gd name="T15" fmla="*/ 79 h 185"/>
              <a:gd name="T16" fmla="*/ 176 w 344"/>
              <a:gd name="T17" fmla="*/ 91 h 185"/>
              <a:gd name="T18" fmla="*/ 184 w 344"/>
              <a:gd name="T19" fmla="*/ 94 h 185"/>
              <a:gd name="T20" fmla="*/ 196 w 344"/>
              <a:gd name="T21" fmla="*/ 103 h 185"/>
              <a:gd name="T22" fmla="*/ 198 w 344"/>
              <a:gd name="T23" fmla="*/ 155 h 185"/>
              <a:gd name="T24" fmla="*/ 204 w 344"/>
              <a:gd name="T25" fmla="*/ 155 h 185"/>
              <a:gd name="T26" fmla="*/ 218 w 344"/>
              <a:gd name="T27" fmla="*/ 161 h 185"/>
              <a:gd name="T28" fmla="*/ 254 w 344"/>
              <a:gd name="T29" fmla="*/ 179 h 185"/>
              <a:gd name="T30" fmla="*/ 257 w 344"/>
              <a:gd name="T31" fmla="*/ 164 h 185"/>
              <a:gd name="T32" fmla="*/ 254 w 344"/>
              <a:gd name="T33" fmla="*/ 146 h 185"/>
              <a:gd name="T34" fmla="*/ 252 w 344"/>
              <a:gd name="T35" fmla="*/ 140 h 185"/>
              <a:gd name="T36" fmla="*/ 240 w 344"/>
              <a:gd name="T37" fmla="*/ 122 h 185"/>
              <a:gd name="T38" fmla="*/ 238 w 344"/>
              <a:gd name="T39" fmla="*/ 97 h 185"/>
              <a:gd name="T40" fmla="*/ 235 w 344"/>
              <a:gd name="T41" fmla="*/ 82 h 185"/>
              <a:gd name="T42" fmla="*/ 226 w 344"/>
              <a:gd name="T43" fmla="*/ 58 h 185"/>
              <a:gd name="T44" fmla="*/ 229 w 344"/>
              <a:gd name="T45" fmla="*/ 43 h 185"/>
              <a:gd name="T46" fmla="*/ 229 w 344"/>
              <a:gd name="T47" fmla="*/ 40 h 185"/>
              <a:gd name="T48" fmla="*/ 240 w 344"/>
              <a:gd name="T49" fmla="*/ 24 h 185"/>
              <a:gd name="T50" fmla="*/ 252 w 344"/>
              <a:gd name="T51" fmla="*/ 15 h 185"/>
              <a:gd name="T52" fmla="*/ 263 w 344"/>
              <a:gd name="T53" fmla="*/ 9 h 185"/>
              <a:gd name="T54" fmla="*/ 263 w 344"/>
              <a:gd name="T55" fmla="*/ 27 h 185"/>
              <a:gd name="T56" fmla="*/ 263 w 344"/>
              <a:gd name="T57" fmla="*/ 30 h 185"/>
              <a:gd name="T58" fmla="*/ 257 w 344"/>
              <a:gd name="T59" fmla="*/ 67 h 185"/>
              <a:gd name="T60" fmla="*/ 257 w 344"/>
              <a:gd name="T61" fmla="*/ 70 h 185"/>
              <a:gd name="T62" fmla="*/ 260 w 344"/>
              <a:gd name="T63" fmla="*/ 73 h 185"/>
              <a:gd name="T64" fmla="*/ 263 w 344"/>
              <a:gd name="T65" fmla="*/ 103 h 185"/>
              <a:gd name="T66" fmla="*/ 271 w 344"/>
              <a:gd name="T67" fmla="*/ 116 h 185"/>
              <a:gd name="T68" fmla="*/ 280 w 344"/>
              <a:gd name="T69" fmla="*/ 131 h 185"/>
              <a:gd name="T70" fmla="*/ 282 w 344"/>
              <a:gd name="T71" fmla="*/ 137 h 185"/>
              <a:gd name="T72" fmla="*/ 294 w 344"/>
              <a:gd name="T73" fmla="*/ 152 h 185"/>
              <a:gd name="T74" fmla="*/ 305 w 344"/>
              <a:gd name="T75" fmla="*/ 170 h 185"/>
              <a:gd name="T76" fmla="*/ 308 w 344"/>
              <a:gd name="T77" fmla="*/ 176 h 185"/>
              <a:gd name="T78" fmla="*/ 310 w 344"/>
              <a:gd name="T79" fmla="*/ 182 h 185"/>
              <a:gd name="T80" fmla="*/ 327 w 344"/>
              <a:gd name="T81" fmla="*/ 185 h 185"/>
              <a:gd name="T82" fmla="*/ 336 w 344"/>
              <a:gd name="T83" fmla="*/ 176 h 185"/>
              <a:gd name="T84" fmla="*/ 336 w 344"/>
              <a:gd name="T85" fmla="*/ 155 h 185"/>
              <a:gd name="T86" fmla="*/ 344 w 344"/>
              <a:gd name="T87" fmla="*/ 143 h 185"/>
              <a:gd name="T88" fmla="*/ 344 w 344"/>
              <a:gd name="T89" fmla="*/ 140 h 185"/>
              <a:gd name="T90" fmla="*/ 338 w 344"/>
              <a:gd name="T91" fmla="*/ 137 h 185"/>
              <a:gd name="T92" fmla="*/ 336 w 344"/>
              <a:gd name="T93" fmla="*/ 131 h 185"/>
              <a:gd name="T94" fmla="*/ 310 w 344"/>
              <a:gd name="T95" fmla="*/ 134 h 185"/>
              <a:gd name="T96" fmla="*/ 170 w 344"/>
              <a:gd name="T97" fmla="*/ 1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4" h="185">
                <a:moveTo>
                  <a:pt x="0" y="43"/>
                </a:moveTo>
                <a:lnTo>
                  <a:pt x="5" y="100"/>
                </a:lnTo>
                <a:lnTo>
                  <a:pt x="19" y="88"/>
                </a:lnTo>
                <a:lnTo>
                  <a:pt x="19" y="88"/>
                </a:lnTo>
                <a:lnTo>
                  <a:pt x="31" y="67"/>
                </a:lnTo>
                <a:lnTo>
                  <a:pt x="45" y="49"/>
                </a:lnTo>
                <a:lnTo>
                  <a:pt x="45" y="49"/>
                </a:lnTo>
                <a:lnTo>
                  <a:pt x="50" y="43"/>
                </a:lnTo>
                <a:lnTo>
                  <a:pt x="61" y="40"/>
                </a:lnTo>
                <a:lnTo>
                  <a:pt x="84" y="37"/>
                </a:lnTo>
                <a:lnTo>
                  <a:pt x="84" y="37"/>
                </a:lnTo>
                <a:lnTo>
                  <a:pt x="92" y="30"/>
                </a:lnTo>
                <a:lnTo>
                  <a:pt x="98" y="30"/>
                </a:lnTo>
                <a:lnTo>
                  <a:pt x="103" y="33"/>
                </a:lnTo>
                <a:lnTo>
                  <a:pt x="103" y="33"/>
                </a:lnTo>
                <a:lnTo>
                  <a:pt x="126" y="49"/>
                </a:lnTo>
                <a:lnTo>
                  <a:pt x="126" y="49"/>
                </a:lnTo>
                <a:lnTo>
                  <a:pt x="131" y="52"/>
                </a:lnTo>
                <a:lnTo>
                  <a:pt x="131" y="52"/>
                </a:lnTo>
                <a:lnTo>
                  <a:pt x="142" y="58"/>
                </a:lnTo>
                <a:lnTo>
                  <a:pt x="145" y="64"/>
                </a:lnTo>
                <a:lnTo>
                  <a:pt x="148" y="73"/>
                </a:lnTo>
                <a:lnTo>
                  <a:pt x="148" y="73"/>
                </a:lnTo>
                <a:lnTo>
                  <a:pt x="156" y="79"/>
                </a:lnTo>
                <a:lnTo>
                  <a:pt x="165" y="85"/>
                </a:lnTo>
                <a:lnTo>
                  <a:pt x="165" y="85"/>
                </a:lnTo>
                <a:lnTo>
                  <a:pt x="176" y="91"/>
                </a:lnTo>
                <a:lnTo>
                  <a:pt x="176" y="91"/>
                </a:lnTo>
                <a:lnTo>
                  <a:pt x="184" y="94"/>
                </a:lnTo>
                <a:lnTo>
                  <a:pt x="184" y="94"/>
                </a:lnTo>
                <a:lnTo>
                  <a:pt x="187" y="97"/>
                </a:lnTo>
                <a:lnTo>
                  <a:pt x="187" y="97"/>
                </a:lnTo>
                <a:lnTo>
                  <a:pt x="196" y="103"/>
                </a:lnTo>
                <a:lnTo>
                  <a:pt x="198" y="109"/>
                </a:lnTo>
                <a:lnTo>
                  <a:pt x="198" y="119"/>
                </a:lnTo>
                <a:lnTo>
                  <a:pt x="198" y="155"/>
                </a:lnTo>
                <a:lnTo>
                  <a:pt x="198" y="155"/>
                </a:lnTo>
                <a:lnTo>
                  <a:pt x="204" y="155"/>
                </a:lnTo>
                <a:lnTo>
                  <a:pt x="204" y="155"/>
                </a:lnTo>
                <a:lnTo>
                  <a:pt x="212" y="158"/>
                </a:lnTo>
                <a:lnTo>
                  <a:pt x="218" y="161"/>
                </a:lnTo>
                <a:lnTo>
                  <a:pt x="218" y="161"/>
                </a:lnTo>
                <a:lnTo>
                  <a:pt x="235" y="173"/>
                </a:lnTo>
                <a:lnTo>
                  <a:pt x="254" y="179"/>
                </a:lnTo>
                <a:lnTo>
                  <a:pt x="254" y="179"/>
                </a:lnTo>
                <a:lnTo>
                  <a:pt x="257" y="170"/>
                </a:lnTo>
                <a:lnTo>
                  <a:pt x="257" y="170"/>
                </a:lnTo>
                <a:lnTo>
                  <a:pt x="257" y="164"/>
                </a:lnTo>
                <a:lnTo>
                  <a:pt x="257" y="155"/>
                </a:lnTo>
                <a:lnTo>
                  <a:pt x="257" y="155"/>
                </a:lnTo>
                <a:lnTo>
                  <a:pt x="254" y="146"/>
                </a:lnTo>
                <a:lnTo>
                  <a:pt x="254" y="146"/>
                </a:lnTo>
                <a:lnTo>
                  <a:pt x="252" y="140"/>
                </a:lnTo>
                <a:lnTo>
                  <a:pt x="252" y="140"/>
                </a:lnTo>
                <a:lnTo>
                  <a:pt x="249" y="131"/>
                </a:lnTo>
                <a:lnTo>
                  <a:pt x="249" y="131"/>
                </a:lnTo>
                <a:lnTo>
                  <a:pt x="240" y="122"/>
                </a:lnTo>
                <a:lnTo>
                  <a:pt x="238" y="109"/>
                </a:lnTo>
                <a:lnTo>
                  <a:pt x="238" y="109"/>
                </a:lnTo>
                <a:lnTo>
                  <a:pt x="238" y="97"/>
                </a:lnTo>
                <a:lnTo>
                  <a:pt x="238" y="97"/>
                </a:lnTo>
                <a:lnTo>
                  <a:pt x="238" y="88"/>
                </a:lnTo>
                <a:lnTo>
                  <a:pt x="235" y="82"/>
                </a:lnTo>
                <a:lnTo>
                  <a:pt x="235" y="82"/>
                </a:lnTo>
                <a:lnTo>
                  <a:pt x="226" y="58"/>
                </a:lnTo>
                <a:lnTo>
                  <a:pt x="226" y="58"/>
                </a:lnTo>
                <a:lnTo>
                  <a:pt x="224" y="52"/>
                </a:lnTo>
                <a:lnTo>
                  <a:pt x="226" y="49"/>
                </a:lnTo>
                <a:lnTo>
                  <a:pt x="229" y="43"/>
                </a:lnTo>
                <a:lnTo>
                  <a:pt x="229" y="43"/>
                </a:lnTo>
                <a:lnTo>
                  <a:pt x="229" y="40"/>
                </a:lnTo>
                <a:lnTo>
                  <a:pt x="229" y="40"/>
                </a:lnTo>
                <a:lnTo>
                  <a:pt x="235" y="30"/>
                </a:lnTo>
                <a:lnTo>
                  <a:pt x="240" y="24"/>
                </a:lnTo>
                <a:lnTo>
                  <a:pt x="240" y="24"/>
                </a:lnTo>
                <a:lnTo>
                  <a:pt x="246" y="21"/>
                </a:lnTo>
                <a:lnTo>
                  <a:pt x="252" y="15"/>
                </a:lnTo>
                <a:lnTo>
                  <a:pt x="252" y="15"/>
                </a:lnTo>
                <a:lnTo>
                  <a:pt x="257" y="9"/>
                </a:lnTo>
                <a:lnTo>
                  <a:pt x="263" y="9"/>
                </a:lnTo>
                <a:lnTo>
                  <a:pt x="263" y="9"/>
                </a:lnTo>
                <a:lnTo>
                  <a:pt x="266" y="12"/>
                </a:lnTo>
                <a:lnTo>
                  <a:pt x="266" y="18"/>
                </a:lnTo>
                <a:lnTo>
                  <a:pt x="263" y="27"/>
                </a:lnTo>
                <a:lnTo>
                  <a:pt x="263" y="27"/>
                </a:lnTo>
                <a:lnTo>
                  <a:pt x="263" y="30"/>
                </a:lnTo>
                <a:lnTo>
                  <a:pt x="263" y="30"/>
                </a:lnTo>
                <a:lnTo>
                  <a:pt x="263" y="40"/>
                </a:lnTo>
                <a:lnTo>
                  <a:pt x="257" y="67"/>
                </a:lnTo>
                <a:lnTo>
                  <a:pt x="257" y="67"/>
                </a:lnTo>
                <a:lnTo>
                  <a:pt x="257" y="70"/>
                </a:lnTo>
                <a:lnTo>
                  <a:pt x="257" y="70"/>
                </a:lnTo>
                <a:lnTo>
                  <a:pt x="257" y="70"/>
                </a:lnTo>
                <a:lnTo>
                  <a:pt x="257" y="70"/>
                </a:lnTo>
                <a:lnTo>
                  <a:pt x="260" y="73"/>
                </a:lnTo>
                <a:lnTo>
                  <a:pt x="260" y="73"/>
                </a:lnTo>
                <a:lnTo>
                  <a:pt x="263" y="79"/>
                </a:lnTo>
                <a:lnTo>
                  <a:pt x="266" y="85"/>
                </a:lnTo>
                <a:lnTo>
                  <a:pt x="263" y="103"/>
                </a:lnTo>
                <a:lnTo>
                  <a:pt x="263" y="103"/>
                </a:lnTo>
                <a:lnTo>
                  <a:pt x="266" y="109"/>
                </a:lnTo>
                <a:lnTo>
                  <a:pt x="271" y="116"/>
                </a:lnTo>
                <a:lnTo>
                  <a:pt x="271" y="116"/>
                </a:lnTo>
                <a:lnTo>
                  <a:pt x="277" y="125"/>
                </a:lnTo>
                <a:lnTo>
                  <a:pt x="280" y="131"/>
                </a:lnTo>
                <a:lnTo>
                  <a:pt x="280" y="131"/>
                </a:lnTo>
                <a:lnTo>
                  <a:pt x="282" y="137"/>
                </a:lnTo>
                <a:lnTo>
                  <a:pt x="282" y="137"/>
                </a:lnTo>
                <a:lnTo>
                  <a:pt x="285" y="146"/>
                </a:lnTo>
                <a:lnTo>
                  <a:pt x="294" y="152"/>
                </a:lnTo>
                <a:lnTo>
                  <a:pt x="294" y="152"/>
                </a:lnTo>
                <a:lnTo>
                  <a:pt x="299" y="155"/>
                </a:lnTo>
                <a:lnTo>
                  <a:pt x="302" y="161"/>
                </a:lnTo>
                <a:lnTo>
                  <a:pt x="305" y="170"/>
                </a:lnTo>
                <a:lnTo>
                  <a:pt x="305" y="170"/>
                </a:lnTo>
                <a:lnTo>
                  <a:pt x="308" y="176"/>
                </a:lnTo>
                <a:lnTo>
                  <a:pt x="308" y="176"/>
                </a:lnTo>
                <a:lnTo>
                  <a:pt x="308" y="179"/>
                </a:lnTo>
                <a:lnTo>
                  <a:pt x="310" y="182"/>
                </a:lnTo>
                <a:lnTo>
                  <a:pt x="310" y="182"/>
                </a:lnTo>
                <a:lnTo>
                  <a:pt x="319" y="185"/>
                </a:lnTo>
                <a:lnTo>
                  <a:pt x="319" y="185"/>
                </a:lnTo>
                <a:lnTo>
                  <a:pt x="327" y="185"/>
                </a:lnTo>
                <a:lnTo>
                  <a:pt x="333" y="179"/>
                </a:lnTo>
                <a:lnTo>
                  <a:pt x="333" y="179"/>
                </a:lnTo>
                <a:lnTo>
                  <a:pt x="336" y="176"/>
                </a:lnTo>
                <a:lnTo>
                  <a:pt x="336" y="170"/>
                </a:lnTo>
                <a:lnTo>
                  <a:pt x="336" y="170"/>
                </a:lnTo>
                <a:lnTo>
                  <a:pt x="336" y="155"/>
                </a:lnTo>
                <a:lnTo>
                  <a:pt x="341" y="149"/>
                </a:lnTo>
                <a:lnTo>
                  <a:pt x="341" y="149"/>
                </a:lnTo>
                <a:lnTo>
                  <a:pt x="344" y="143"/>
                </a:lnTo>
                <a:lnTo>
                  <a:pt x="344" y="143"/>
                </a:lnTo>
                <a:lnTo>
                  <a:pt x="344" y="140"/>
                </a:lnTo>
                <a:lnTo>
                  <a:pt x="344" y="140"/>
                </a:lnTo>
                <a:lnTo>
                  <a:pt x="344" y="140"/>
                </a:lnTo>
                <a:lnTo>
                  <a:pt x="344" y="140"/>
                </a:lnTo>
                <a:lnTo>
                  <a:pt x="338" y="137"/>
                </a:lnTo>
                <a:lnTo>
                  <a:pt x="336" y="134"/>
                </a:lnTo>
                <a:lnTo>
                  <a:pt x="336" y="134"/>
                </a:lnTo>
                <a:lnTo>
                  <a:pt x="336" y="131"/>
                </a:lnTo>
                <a:lnTo>
                  <a:pt x="316" y="137"/>
                </a:lnTo>
                <a:lnTo>
                  <a:pt x="316" y="137"/>
                </a:lnTo>
                <a:lnTo>
                  <a:pt x="310" y="134"/>
                </a:lnTo>
                <a:lnTo>
                  <a:pt x="308" y="131"/>
                </a:lnTo>
                <a:lnTo>
                  <a:pt x="277" y="0"/>
                </a:lnTo>
                <a:lnTo>
                  <a:pt x="170" y="15"/>
                </a:lnTo>
                <a:lnTo>
                  <a:pt x="0" y="43"/>
                </a:lnTo>
                <a:close/>
              </a:path>
            </a:pathLst>
          </a:custGeom>
          <a:solidFill>
            <a:srgbClr val="015873">
              <a:alpha val="50196"/>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1" name="Freeform 357">
            <a:extLst>
              <a:ext uri="{FF2B5EF4-FFF2-40B4-BE49-F238E27FC236}">
                <a16:creationId xmlns:a16="http://schemas.microsoft.com/office/drawing/2014/main" id="{98CAC078-16F4-32D9-9F35-61261EC2D9B5}"/>
              </a:ext>
            </a:extLst>
          </p:cNvPr>
          <p:cNvSpPr>
            <a:spLocks/>
          </p:cNvSpPr>
          <p:nvPr/>
        </p:nvSpPr>
        <p:spPr bwMode="auto">
          <a:xfrm>
            <a:off x="5845868" y="3274894"/>
            <a:ext cx="137256" cy="18245"/>
          </a:xfrm>
          <a:custGeom>
            <a:avLst/>
            <a:gdLst>
              <a:gd name="T0" fmla="*/ 0 w 107"/>
              <a:gd name="T1" fmla="*/ 15 h 15"/>
              <a:gd name="T2" fmla="*/ 107 w 107"/>
              <a:gd name="T3" fmla="*/ 0 h 15"/>
              <a:gd name="T4" fmla="*/ 107 w 107"/>
              <a:gd name="T5" fmla="*/ 0 h 15"/>
              <a:gd name="T6" fmla="*/ 0 w 107"/>
              <a:gd name="T7" fmla="*/ 15 h 15"/>
            </a:gdLst>
            <a:ahLst/>
            <a:cxnLst>
              <a:cxn ang="0">
                <a:pos x="T0" y="T1"/>
              </a:cxn>
              <a:cxn ang="0">
                <a:pos x="T2" y="T3"/>
              </a:cxn>
              <a:cxn ang="0">
                <a:pos x="T4" y="T5"/>
              </a:cxn>
              <a:cxn ang="0">
                <a:pos x="T6" y="T7"/>
              </a:cxn>
            </a:cxnLst>
            <a:rect l="0" t="0" r="r" b="b"/>
            <a:pathLst>
              <a:path w="107" h="15">
                <a:moveTo>
                  <a:pt x="0" y="15"/>
                </a:moveTo>
                <a:lnTo>
                  <a:pt x="107" y="0"/>
                </a:lnTo>
                <a:lnTo>
                  <a:pt x="107" y="0"/>
                </a:lnTo>
                <a:lnTo>
                  <a:pt x="0" y="15"/>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2" name="Freeform 359">
            <a:extLst>
              <a:ext uri="{FF2B5EF4-FFF2-40B4-BE49-F238E27FC236}">
                <a16:creationId xmlns:a16="http://schemas.microsoft.com/office/drawing/2014/main" id="{4455D56B-68ED-7292-E3F9-20CCFDB63DEE}"/>
              </a:ext>
            </a:extLst>
          </p:cNvPr>
          <p:cNvSpPr>
            <a:spLocks/>
          </p:cNvSpPr>
          <p:nvPr/>
        </p:nvSpPr>
        <p:spPr bwMode="auto">
          <a:xfrm>
            <a:off x="5929248" y="3485325"/>
            <a:ext cx="24373" cy="7298"/>
          </a:xfrm>
          <a:custGeom>
            <a:avLst/>
            <a:gdLst>
              <a:gd name="T0" fmla="*/ 19 w 19"/>
              <a:gd name="T1" fmla="*/ 6 h 6"/>
              <a:gd name="T2" fmla="*/ 19 w 19"/>
              <a:gd name="T3" fmla="*/ 6 h 6"/>
              <a:gd name="T4" fmla="*/ 0 w 19"/>
              <a:gd name="T5" fmla="*/ 0 h 6"/>
              <a:gd name="T6" fmla="*/ 19 w 19"/>
              <a:gd name="T7" fmla="*/ 6 h 6"/>
            </a:gdLst>
            <a:ahLst/>
            <a:cxnLst>
              <a:cxn ang="0">
                <a:pos x="T0" y="T1"/>
              </a:cxn>
              <a:cxn ang="0">
                <a:pos x="T2" y="T3"/>
              </a:cxn>
              <a:cxn ang="0">
                <a:pos x="T4" y="T5"/>
              </a:cxn>
              <a:cxn ang="0">
                <a:pos x="T6" y="T7"/>
              </a:cxn>
            </a:cxnLst>
            <a:rect l="0" t="0" r="r" b="b"/>
            <a:pathLst>
              <a:path w="19" h="6">
                <a:moveTo>
                  <a:pt x="19" y="6"/>
                </a:moveTo>
                <a:lnTo>
                  <a:pt x="19" y="6"/>
                </a:lnTo>
                <a:lnTo>
                  <a:pt x="0" y="0"/>
                </a:lnTo>
                <a:lnTo>
                  <a:pt x="19" y="6"/>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3" name="Freeform 360">
            <a:extLst>
              <a:ext uri="{FF2B5EF4-FFF2-40B4-BE49-F238E27FC236}">
                <a16:creationId xmlns:a16="http://schemas.microsoft.com/office/drawing/2014/main" id="{CF566686-FEFE-E6DD-B59E-DCDF3D4963EB}"/>
              </a:ext>
            </a:extLst>
          </p:cNvPr>
          <p:cNvSpPr>
            <a:spLocks/>
          </p:cNvSpPr>
          <p:nvPr/>
        </p:nvSpPr>
        <p:spPr bwMode="auto">
          <a:xfrm>
            <a:off x="5907441" y="3470729"/>
            <a:ext cx="21807" cy="14596"/>
          </a:xfrm>
          <a:custGeom>
            <a:avLst/>
            <a:gdLst>
              <a:gd name="T0" fmla="*/ 17 w 17"/>
              <a:gd name="T1" fmla="*/ 12 h 12"/>
              <a:gd name="T2" fmla="*/ 17 w 17"/>
              <a:gd name="T3" fmla="*/ 12 h 12"/>
              <a:gd name="T4" fmla="*/ 0 w 17"/>
              <a:gd name="T5" fmla="*/ 0 h 12"/>
              <a:gd name="T6" fmla="*/ 0 w 17"/>
              <a:gd name="T7" fmla="*/ 0 h 12"/>
              <a:gd name="T8" fmla="*/ 17 w 17"/>
              <a:gd name="T9" fmla="*/ 12 h 12"/>
              <a:gd name="T10" fmla="*/ 17 w 17"/>
              <a:gd name="T11" fmla="*/ 12 h 12"/>
            </a:gdLst>
            <a:ahLst/>
            <a:cxnLst>
              <a:cxn ang="0">
                <a:pos x="T0" y="T1"/>
              </a:cxn>
              <a:cxn ang="0">
                <a:pos x="T2" y="T3"/>
              </a:cxn>
              <a:cxn ang="0">
                <a:pos x="T4" y="T5"/>
              </a:cxn>
              <a:cxn ang="0">
                <a:pos x="T6" y="T7"/>
              </a:cxn>
              <a:cxn ang="0">
                <a:pos x="T8" y="T9"/>
              </a:cxn>
              <a:cxn ang="0">
                <a:pos x="T10" y="T11"/>
              </a:cxn>
            </a:cxnLst>
            <a:rect l="0" t="0" r="r" b="b"/>
            <a:pathLst>
              <a:path w="17" h="12">
                <a:moveTo>
                  <a:pt x="17" y="12"/>
                </a:moveTo>
                <a:lnTo>
                  <a:pt x="17" y="12"/>
                </a:lnTo>
                <a:lnTo>
                  <a:pt x="0" y="0"/>
                </a:lnTo>
                <a:lnTo>
                  <a:pt x="0" y="0"/>
                </a:lnTo>
                <a:lnTo>
                  <a:pt x="17" y="12"/>
                </a:lnTo>
                <a:lnTo>
                  <a:pt x="17" y="12"/>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4" name="Freeform 361">
            <a:extLst>
              <a:ext uri="{FF2B5EF4-FFF2-40B4-BE49-F238E27FC236}">
                <a16:creationId xmlns:a16="http://schemas.microsoft.com/office/drawing/2014/main" id="{CBC64E4F-9330-CF4D-4A3C-F9D9E999A1B6}"/>
              </a:ext>
            </a:extLst>
          </p:cNvPr>
          <p:cNvSpPr>
            <a:spLocks/>
          </p:cNvSpPr>
          <p:nvPr/>
        </p:nvSpPr>
        <p:spPr bwMode="auto">
          <a:xfrm>
            <a:off x="6011346" y="3038919"/>
            <a:ext cx="119297" cy="299226"/>
          </a:xfrm>
          <a:custGeom>
            <a:avLst/>
            <a:gdLst>
              <a:gd name="T0" fmla="*/ 31 w 93"/>
              <a:gd name="T1" fmla="*/ 0 h 246"/>
              <a:gd name="T2" fmla="*/ 25 w 93"/>
              <a:gd name="T3" fmla="*/ 36 h 246"/>
              <a:gd name="T4" fmla="*/ 20 w 93"/>
              <a:gd name="T5" fmla="*/ 54 h 246"/>
              <a:gd name="T6" fmla="*/ 20 w 93"/>
              <a:gd name="T7" fmla="*/ 57 h 246"/>
              <a:gd name="T8" fmla="*/ 20 w 93"/>
              <a:gd name="T9" fmla="*/ 57 h 246"/>
              <a:gd name="T10" fmla="*/ 20 w 93"/>
              <a:gd name="T11" fmla="*/ 60 h 246"/>
              <a:gd name="T12" fmla="*/ 20 w 93"/>
              <a:gd name="T13" fmla="*/ 63 h 246"/>
              <a:gd name="T14" fmla="*/ 20 w 93"/>
              <a:gd name="T15" fmla="*/ 63 h 246"/>
              <a:gd name="T16" fmla="*/ 20 w 93"/>
              <a:gd name="T17" fmla="*/ 63 h 246"/>
              <a:gd name="T18" fmla="*/ 23 w 93"/>
              <a:gd name="T19" fmla="*/ 76 h 246"/>
              <a:gd name="T20" fmla="*/ 42 w 93"/>
              <a:gd name="T21" fmla="*/ 100 h 246"/>
              <a:gd name="T22" fmla="*/ 42 w 93"/>
              <a:gd name="T23" fmla="*/ 100 h 246"/>
              <a:gd name="T24" fmla="*/ 39 w 93"/>
              <a:gd name="T25" fmla="*/ 130 h 246"/>
              <a:gd name="T26" fmla="*/ 37 w 93"/>
              <a:gd name="T27" fmla="*/ 142 h 246"/>
              <a:gd name="T28" fmla="*/ 0 w 93"/>
              <a:gd name="T29" fmla="*/ 185 h 246"/>
              <a:gd name="T30" fmla="*/ 14 w 93"/>
              <a:gd name="T31" fmla="*/ 206 h 246"/>
              <a:gd name="T32" fmla="*/ 28 w 93"/>
              <a:gd name="T33" fmla="*/ 218 h 246"/>
              <a:gd name="T34" fmla="*/ 34 w 93"/>
              <a:gd name="T35" fmla="*/ 218 h 246"/>
              <a:gd name="T36" fmla="*/ 53 w 93"/>
              <a:gd name="T37" fmla="*/ 234 h 246"/>
              <a:gd name="T38" fmla="*/ 56 w 93"/>
              <a:gd name="T39" fmla="*/ 246 h 246"/>
              <a:gd name="T40" fmla="*/ 76 w 93"/>
              <a:gd name="T41" fmla="*/ 191 h 246"/>
              <a:gd name="T42" fmla="*/ 79 w 93"/>
              <a:gd name="T43" fmla="*/ 179 h 246"/>
              <a:gd name="T44" fmla="*/ 87 w 93"/>
              <a:gd name="T45" fmla="*/ 161 h 246"/>
              <a:gd name="T46" fmla="*/ 93 w 93"/>
              <a:gd name="T47" fmla="*/ 124 h 246"/>
              <a:gd name="T48" fmla="*/ 87 w 93"/>
              <a:gd name="T49" fmla="*/ 94 h 246"/>
              <a:gd name="T50" fmla="*/ 87 w 93"/>
              <a:gd name="T51" fmla="*/ 82 h 246"/>
              <a:gd name="T52" fmla="*/ 79 w 93"/>
              <a:gd name="T53" fmla="*/ 66 h 246"/>
              <a:gd name="T54" fmla="*/ 67 w 93"/>
              <a:gd name="T55" fmla="*/ 54 h 246"/>
              <a:gd name="T56" fmla="*/ 70 w 93"/>
              <a:gd name="T57" fmla="*/ 42 h 246"/>
              <a:gd name="T58" fmla="*/ 87 w 93"/>
              <a:gd name="T59" fmla="*/ 21 h 246"/>
              <a:gd name="T60" fmla="*/ 84 w 93"/>
              <a:gd name="T61" fmla="*/ 21 h 246"/>
              <a:gd name="T62" fmla="*/ 81 w 93"/>
              <a:gd name="T63" fmla="*/ 18 h 246"/>
              <a:gd name="T64" fmla="*/ 79 w 93"/>
              <a:gd name="T65" fmla="*/ 18 h 246"/>
              <a:gd name="T66" fmla="*/ 76 w 93"/>
              <a:gd name="T67" fmla="*/ 15 h 246"/>
              <a:gd name="T68" fmla="*/ 70 w 93"/>
              <a:gd name="T69" fmla="*/ 15 h 246"/>
              <a:gd name="T70" fmla="*/ 67 w 93"/>
              <a:gd name="T71" fmla="*/ 12 h 246"/>
              <a:gd name="T72" fmla="*/ 67 w 93"/>
              <a:gd name="T73" fmla="*/ 12 h 246"/>
              <a:gd name="T74" fmla="*/ 62 w 93"/>
              <a:gd name="T75" fmla="*/ 12 h 246"/>
              <a:gd name="T76" fmla="*/ 59 w 93"/>
              <a:gd name="T77" fmla="*/ 9 h 246"/>
              <a:gd name="T78" fmla="*/ 56 w 93"/>
              <a:gd name="T79" fmla="*/ 9 h 246"/>
              <a:gd name="T80" fmla="*/ 53 w 93"/>
              <a:gd name="T81" fmla="*/ 6 h 246"/>
              <a:gd name="T82" fmla="*/ 51 w 93"/>
              <a:gd name="T83" fmla="*/ 6 h 246"/>
              <a:gd name="T84" fmla="*/ 48 w 93"/>
              <a:gd name="T85" fmla="*/ 6 h 246"/>
              <a:gd name="T86" fmla="*/ 42 w 93"/>
              <a:gd name="T87" fmla="*/ 3 h 246"/>
              <a:gd name="T88" fmla="*/ 39 w 93"/>
              <a:gd name="T89" fmla="*/ 3 h 246"/>
              <a:gd name="T90" fmla="*/ 37 w 93"/>
              <a:gd name="T91" fmla="*/ 0 h 246"/>
              <a:gd name="T92" fmla="*/ 31 w 93"/>
              <a:gd name="T93"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3" h="246">
                <a:moveTo>
                  <a:pt x="31" y="0"/>
                </a:moveTo>
                <a:lnTo>
                  <a:pt x="31" y="0"/>
                </a:lnTo>
                <a:lnTo>
                  <a:pt x="31" y="0"/>
                </a:lnTo>
                <a:lnTo>
                  <a:pt x="31" y="24"/>
                </a:lnTo>
                <a:lnTo>
                  <a:pt x="31" y="24"/>
                </a:lnTo>
                <a:lnTo>
                  <a:pt x="25" y="36"/>
                </a:lnTo>
                <a:lnTo>
                  <a:pt x="25" y="36"/>
                </a:lnTo>
                <a:lnTo>
                  <a:pt x="20" y="54"/>
                </a:lnTo>
                <a:lnTo>
                  <a:pt x="20" y="54"/>
                </a:lnTo>
                <a:lnTo>
                  <a:pt x="20" y="57"/>
                </a:lnTo>
                <a:lnTo>
                  <a:pt x="20" y="57"/>
                </a:lnTo>
                <a:lnTo>
                  <a:pt x="20" y="57"/>
                </a:lnTo>
                <a:lnTo>
                  <a:pt x="20" y="57"/>
                </a:lnTo>
                <a:lnTo>
                  <a:pt x="20" y="57"/>
                </a:lnTo>
                <a:lnTo>
                  <a:pt x="20" y="57"/>
                </a:lnTo>
                <a:lnTo>
                  <a:pt x="20" y="60"/>
                </a:lnTo>
                <a:lnTo>
                  <a:pt x="20" y="60"/>
                </a:lnTo>
                <a:lnTo>
                  <a:pt x="20" y="60"/>
                </a:lnTo>
                <a:lnTo>
                  <a:pt x="20" y="60"/>
                </a:lnTo>
                <a:lnTo>
                  <a:pt x="20" y="63"/>
                </a:lnTo>
                <a:lnTo>
                  <a:pt x="20" y="63"/>
                </a:lnTo>
                <a:lnTo>
                  <a:pt x="20" y="63"/>
                </a:lnTo>
                <a:lnTo>
                  <a:pt x="20" y="63"/>
                </a:lnTo>
                <a:lnTo>
                  <a:pt x="20" y="63"/>
                </a:lnTo>
                <a:lnTo>
                  <a:pt x="20" y="63"/>
                </a:lnTo>
                <a:lnTo>
                  <a:pt x="20" y="63"/>
                </a:lnTo>
                <a:lnTo>
                  <a:pt x="20" y="63"/>
                </a:lnTo>
                <a:lnTo>
                  <a:pt x="20" y="73"/>
                </a:lnTo>
                <a:lnTo>
                  <a:pt x="23" y="76"/>
                </a:lnTo>
                <a:lnTo>
                  <a:pt x="23" y="76"/>
                </a:lnTo>
                <a:lnTo>
                  <a:pt x="37" y="94"/>
                </a:lnTo>
                <a:lnTo>
                  <a:pt x="37" y="94"/>
                </a:lnTo>
                <a:lnTo>
                  <a:pt x="42" y="100"/>
                </a:lnTo>
                <a:lnTo>
                  <a:pt x="42" y="100"/>
                </a:lnTo>
                <a:lnTo>
                  <a:pt x="42" y="100"/>
                </a:lnTo>
                <a:lnTo>
                  <a:pt x="42" y="100"/>
                </a:lnTo>
                <a:lnTo>
                  <a:pt x="45" y="106"/>
                </a:lnTo>
                <a:lnTo>
                  <a:pt x="45" y="112"/>
                </a:lnTo>
                <a:lnTo>
                  <a:pt x="39" y="130"/>
                </a:lnTo>
                <a:lnTo>
                  <a:pt x="39" y="133"/>
                </a:lnTo>
                <a:lnTo>
                  <a:pt x="39" y="133"/>
                </a:lnTo>
                <a:lnTo>
                  <a:pt x="37" y="142"/>
                </a:lnTo>
                <a:lnTo>
                  <a:pt x="31" y="145"/>
                </a:lnTo>
                <a:lnTo>
                  <a:pt x="23" y="152"/>
                </a:lnTo>
                <a:lnTo>
                  <a:pt x="0" y="185"/>
                </a:lnTo>
                <a:lnTo>
                  <a:pt x="6" y="203"/>
                </a:lnTo>
                <a:lnTo>
                  <a:pt x="6" y="203"/>
                </a:lnTo>
                <a:lnTo>
                  <a:pt x="14" y="206"/>
                </a:lnTo>
                <a:lnTo>
                  <a:pt x="25" y="215"/>
                </a:lnTo>
                <a:lnTo>
                  <a:pt x="25" y="215"/>
                </a:lnTo>
                <a:lnTo>
                  <a:pt x="28" y="218"/>
                </a:lnTo>
                <a:lnTo>
                  <a:pt x="28" y="218"/>
                </a:lnTo>
                <a:lnTo>
                  <a:pt x="34" y="218"/>
                </a:lnTo>
                <a:lnTo>
                  <a:pt x="34" y="218"/>
                </a:lnTo>
                <a:lnTo>
                  <a:pt x="42" y="227"/>
                </a:lnTo>
                <a:lnTo>
                  <a:pt x="53" y="234"/>
                </a:lnTo>
                <a:lnTo>
                  <a:pt x="53" y="234"/>
                </a:lnTo>
                <a:lnTo>
                  <a:pt x="56" y="243"/>
                </a:lnTo>
                <a:lnTo>
                  <a:pt x="56" y="243"/>
                </a:lnTo>
                <a:lnTo>
                  <a:pt x="56" y="246"/>
                </a:lnTo>
                <a:lnTo>
                  <a:pt x="56" y="246"/>
                </a:lnTo>
                <a:lnTo>
                  <a:pt x="67" y="224"/>
                </a:lnTo>
                <a:lnTo>
                  <a:pt x="76" y="191"/>
                </a:lnTo>
                <a:lnTo>
                  <a:pt x="76" y="191"/>
                </a:lnTo>
                <a:lnTo>
                  <a:pt x="79" y="179"/>
                </a:lnTo>
                <a:lnTo>
                  <a:pt x="79" y="179"/>
                </a:lnTo>
                <a:lnTo>
                  <a:pt x="81" y="170"/>
                </a:lnTo>
                <a:lnTo>
                  <a:pt x="81" y="170"/>
                </a:lnTo>
                <a:lnTo>
                  <a:pt x="87" y="161"/>
                </a:lnTo>
                <a:lnTo>
                  <a:pt x="90" y="148"/>
                </a:lnTo>
                <a:lnTo>
                  <a:pt x="90" y="148"/>
                </a:lnTo>
                <a:lnTo>
                  <a:pt x="93" y="124"/>
                </a:lnTo>
                <a:lnTo>
                  <a:pt x="90" y="106"/>
                </a:lnTo>
                <a:lnTo>
                  <a:pt x="90" y="106"/>
                </a:lnTo>
                <a:lnTo>
                  <a:pt x="87" y="94"/>
                </a:lnTo>
                <a:lnTo>
                  <a:pt x="87" y="88"/>
                </a:lnTo>
                <a:lnTo>
                  <a:pt x="87" y="88"/>
                </a:lnTo>
                <a:lnTo>
                  <a:pt x="87" y="82"/>
                </a:lnTo>
                <a:lnTo>
                  <a:pt x="87" y="76"/>
                </a:lnTo>
                <a:lnTo>
                  <a:pt x="87" y="76"/>
                </a:lnTo>
                <a:lnTo>
                  <a:pt x="79" y="66"/>
                </a:lnTo>
                <a:lnTo>
                  <a:pt x="79" y="66"/>
                </a:lnTo>
                <a:lnTo>
                  <a:pt x="70" y="57"/>
                </a:lnTo>
                <a:lnTo>
                  <a:pt x="67" y="54"/>
                </a:lnTo>
                <a:lnTo>
                  <a:pt x="67" y="48"/>
                </a:lnTo>
                <a:lnTo>
                  <a:pt x="67" y="48"/>
                </a:lnTo>
                <a:lnTo>
                  <a:pt x="70" y="42"/>
                </a:lnTo>
                <a:lnTo>
                  <a:pt x="87" y="21"/>
                </a:lnTo>
                <a:lnTo>
                  <a:pt x="87" y="21"/>
                </a:lnTo>
                <a:lnTo>
                  <a:pt x="87" y="21"/>
                </a:lnTo>
                <a:lnTo>
                  <a:pt x="87" y="21"/>
                </a:lnTo>
                <a:lnTo>
                  <a:pt x="84" y="21"/>
                </a:lnTo>
                <a:lnTo>
                  <a:pt x="84" y="21"/>
                </a:lnTo>
                <a:lnTo>
                  <a:pt x="81" y="18"/>
                </a:lnTo>
                <a:lnTo>
                  <a:pt x="81" y="18"/>
                </a:lnTo>
                <a:lnTo>
                  <a:pt x="81" y="18"/>
                </a:lnTo>
                <a:lnTo>
                  <a:pt x="81" y="18"/>
                </a:lnTo>
                <a:lnTo>
                  <a:pt x="79" y="18"/>
                </a:lnTo>
                <a:lnTo>
                  <a:pt x="79" y="18"/>
                </a:lnTo>
                <a:lnTo>
                  <a:pt x="76" y="15"/>
                </a:lnTo>
                <a:lnTo>
                  <a:pt x="76" y="15"/>
                </a:lnTo>
                <a:lnTo>
                  <a:pt x="76" y="15"/>
                </a:lnTo>
                <a:lnTo>
                  <a:pt x="76" y="15"/>
                </a:lnTo>
                <a:lnTo>
                  <a:pt x="70" y="15"/>
                </a:lnTo>
                <a:lnTo>
                  <a:pt x="70" y="15"/>
                </a:lnTo>
                <a:lnTo>
                  <a:pt x="70" y="15"/>
                </a:lnTo>
                <a:lnTo>
                  <a:pt x="70" y="15"/>
                </a:lnTo>
                <a:lnTo>
                  <a:pt x="67" y="12"/>
                </a:lnTo>
                <a:lnTo>
                  <a:pt x="67" y="12"/>
                </a:lnTo>
                <a:lnTo>
                  <a:pt x="67" y="12"/>
                </a:lnTo>
                <a:lnTo>
                  <a:pt x="67" y="12"/>
                </a:lnTo>
                <a:lnTo>
                  <a:pt x="65" y="12"/>
                </a:lnTo>
                <a:lnTo>
                  <a:pt x="65" y="12"/>
                </a:lnTo>
                <a:lnTo>
                  <a:pt x="62" y="12"/>
                </a:lnTo>
                <a:lnTo>
                  <a:pt x="62" y="12"/>
                </a:lnTo>
                <a:lnTo>
                  <a:pt x="59" y="9"/>
                </a:lnTo>
                <a:lnTo>
                  <a:pt x="59" y="9"/>
                </a:lnTo>
                <a:lnTo>
                  <a:pt x="59" y="9"/>
                </a:lnTo>
                <a:lnTo>
                  <a:pt x="59" y="9"/>
                </a:lnTo>
                <a:lnTo>
                  <a:pt x="56" y="9"/>
                </a:lnTo>
                <a:lnTo>
                  <a:pt x="56" y="9"/>
                </a:lnTo>
                <a:lnTo>
                  <a:pt x="53" y="6"/>
                </a:lnTo>
                <a:lnTo>
                  <a:pt x="53" y="6"/>
                </a:lnTo>
                <a:lnTo>
                  <a:pt x="51" y="6"/>
                </a:lnTo>
                <a:lnTo>
                  <a:pt x="51" y="6"/>
                </a:lnTo>
                <a:lnTo>
                  <a:pt x="51" y="6"/>
                </a:lnTo>
                <a:lnTo>
                  <a:pt x="51" y="6"/>
                </a:lnTo>
                <a:lnTo>
                  <a:pt x="48" y="6"/>
                </a:lnTo>
                <a:lnTo>
                  <a:pt x="48" y="6"/>
                </a:lnTo>
                <a:lnTo>
                  <a:pt x="48" y="6"/>
                </a:lnTo>
                <a:lnTo>
                  <a:pt x="48" y="6"/>
                </a:lnTo>
                <a:lnTo>
                  <a:pt x="42" y="3"/>
                </a:lnTo>
                <a:lnTo>
                  <a:pt x="42" y="3"/>
                </a:lnTo>
                <a:lnTo>
                  <a:pt x="39" y="3"/>
                </a:lnTo>
                <a:lnTo>
                  <a:pt x="39" y="3"/>
                </a:lnTo>
                <a:lnTo>
                  <a:pt x="39" y="3"/>
                </a:lnTo>
                <a:lnTo>
                  <a:pt x="39" y="3"/>
                </a:lnTo>
                <a:lnTo>
                  <a:pt x="37" y="0"/>
                </a:lnTo>
                <a:lnTo>
                  <a:pt x="37" y="0"/>
                </a:lnTo>
                <a:lnTo>
                  <a:pt x="31" y="0"/>
                </a:lnTo>
                <a:lnTo>
                  <a:pt x="31" y="0"/>
                </a:lnTo>
                <a:close/>
              </a:path>
            </a:pathLst>
          </a:custGeom>
          <a:solidFill>
            <a:srgbClr val="015873">
              <a:alpha val="74902"/>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5" name="Freeform 362">
            <a:extLst>
              <a:ext uri="{FF2B5EF4-FFF2-40B4-BE49-F238E27FC236}">
                <a16:creationId xmlns:a16="http://schemas.microsoft.com/office/drawing/2014/main" id="{23F7B989-C4F9-AAC7-8F04-AA7466AA4FA0}"/>
              </a:ext>
            </a:extLst>
          </p:cNvPr>
          <p:cNvSpPr>
            <a:spLocks/>
          </p:cNvSpPr>
          <p:nvPr/>
        </p:nvSpPr>
        <p:spPr bwMode="auto">
          <a:xfrm>
            <a:off x="6037001" y="3111901"/>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6" name="Freeform 363">
            <a:extLst>
              <a:ext uri="{FF2B5EF4-FFF2-40B4-BE49-F238E27FC236}">
                <a16:creationId xmlns:a16="http://schemas.microsoft.com/office/drawing/2014/main" id="{55CE9770-AEF2-C81B-8D2C-24961FA7BE9B}"/>
              </a:ext>
            </a:extLst>
          </p:cNvPr>
          <p:cNvSpPr>
            <a:spLocks/>
          </p:cNvSpPr>
          <p:nvPr/>
        </p:nvSpPr>
        <p:spPr bwMode="auto">
          <a:xfrm>
            <a:off x="6037001" y="311555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7" name="Freeform 364">
            <a:extLst>
              <a:ext uri="{FF2B5EF4-FFF2-40B4-BE49-F238E27FC236}">
                <a16:creationId xmlns:a16="http://schemas.microsoft.com/office/drawing/2014/main" id="{0A8813B6-1F6B-1D98-04CB-D97BA659F52E}"/>
              </a:ext>
            </a:extLst>
          </p:cNvPr>
          <p:cNvSpPr>
            <a:spLocks/>
          </p:cNvSpPr>
          <p:nvPr/>
        </p:nvSpPr>
        <p:spPr bwMode="auto">
          <a:xfrm>
            <a:off x="6037001" y="3108252"/>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8" name="Freeform 365">
            <a:extLst>
              <a:ext uri="{FF2B5EF4-FFF2-40B4-BE49-F238E27FC236}">
                <a16:creationId xmlns:a16="http://schemas.microsoft.com/office/drawing/2014/main" id="{7BD43D12-19F7-E1D6-A7A2-38FBE380447A}"/>
              </a:ext>
            </a:extLst>
          </p:cNvPr>
          <p:cNvSpPr>
            <a:spLocks/>
          </p:cNvSpPr>
          <p:nvPr/>
        </p:nvSpPr>
        <p:spPr bwMode="auto">
          <a:xfrm>
            <a:off x="6037001" y="31082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49" name="Freeform 368">
            <a:extLst>
              <a:ext uri="{FF2B5EF4-FFF2-40B4-BE49-F238E27FC236}">
                <a16:creationId xmlns:a16="http://schemas.microsoft.com/office/drawing/2014/main" id="{12EFE027-A173-232F-F7A7-A70BB03385A9}"/>
              </a:ext>
            </a:extLst>
          </p:cNvPr>
          <p:cNvSpPr>
            <a:spLocks/>
          </p:cNvSpPr>
          <p:nvPr/>
        </p:nvSpPr>
        <p:spPr bwMode="auto">
          <a:xfrm>
            <a:off x="6058808" y="3153258"/>
            <a:ext cx="6414" cy="7298"/>
          </a:xfrm>
          <a:custGeom>
            <a:avLst/>
            <a:gdLst>
              <a:gd name="T0" fmla="*/ 5 w 5"/>
              <a:gd name="T1" fmla="*/ 6 h 6"/>
              <a:gd name="T2" fmla="*/ 5 w 5"/>
              <a:gd name="T3" fmla="*/ 6 h 6"/>
              <a:gd name="T4" fmla="*/ 0 w 5"/>
              <a:gd name="T5" fmla="*/ 0 h 6"/>
              <a:gd name="T6" fmla="*/ 0 w 5"/>
              <a:gd name="T7" fmla="*/ 0 h 6"/>
              <a:gd name="T8" fmla="*/ 5 w 5"/>
              <a:gd name="T9" fmla="*/ 6 h 6"/>
              <a:gd name="T10" fmla="*/ 5 w 5"/>
              <a:gd name="T11" fmla="*/ 6 h 6"/>
            </a:gdLst>
            <a:ahLst/>
            <a:cxnLst>
              <a:cxn ang="0">
                <a:pos x="T0" y="T1"/>
              </a:cxn>
              <a:cxn ang="0">
                <a:pos x="T2" y="T3"/>
              </a:cxn>
              <a:cxn ang="0">
                <a:pos x="T4" y="T5"/>
              </a:cxn>
              <a:cxn ang="0">
                <a:pos x="T6" y="T7"/>
              </a:cxn>
              <a:cxn ang="0">
                <a:pos x="T8" y="T9"/>
              </a:cxn>
              <a:cxn ang="0">
                <a:pos x="T10" y="T11"/>
              </a:cxn>
            </a:cxnLst>
            <a:rect l="0" t="0" r="r" b="b"/>
            <a:pathLst>
              <a:path w="5" h="6">
                <a:moveTo>
                  <a:pt x="5" y="6"/>
                </a:moveTo>
                <a:lnTo>
                  <a:pt x="5" y="6"/>
                </a:lnTo>
                <a:lnTo>
                  <a:pt x="0" y="0"/>
                </a:lnTo>
                <a:lnTo>
                  <a:pt x="0" y="0"/>
                </a:lnTo>
                <a:lnTo>
                  <a:pt x="5" y="6"/>
                </a:lnTo>
                <a:lnTo>
                  <a:pt x="5" y="6"/>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0" name="Freeform 369">
            <a:extLst>
              <a:ext uri="{FF2B5EF4-FFF2-40B4-BE49-F238E27FC236}">
                <a16:creationId xmlns:a16="http://schemas.microsoft.com/office/drawing/2014/main" id="{02E53DE5-3A08-90B0-1F72-E65EA8A26084}"/>
              </a:ext>
            </a:extLst>
          </p:cNvPr>
          <p:cNvSpPr>
            <a:spLocks/>
          </p:cNvSpPr>
          <p:nvPr/>
        </p:nvSpPr>
        <p:spPr bwMode="auto">
          <a:xfrm>
            <a:off x="6310231" y="2861330"/>
            <a:ext cx="74401" cy="85145"/>
          </a:xfrm>
          <a:custGeom>
            <a:avLst/>
            <a:gdLst>
              <a:gd name="T0" fmla="*/ 2 w 58"/>
              <a:gd name="T1" fmla="*/ 12 h 70"/>
              <a:gd name="T2" fmla="*/ 2 w 58"/>
              <a:gd name="T3" fmla="*/ 15 h 70"/>
              <a:gd name="T4" fmla="*/ 2 w 58"/>
              <a:gd name="T5" fmla="*/ 18 h 70"/>
              <a:gd name="T6" fmla="*/ 5 w 58"/>
              <a:gd name="T7" fmla="*/ 21 h 70"/>
              <a:gd name="T8" fmla="*/ 5 w 58"/>
              <a:gd name="T9" fmla="*/ 27 h 70"/>
              <a:gd name="T10" fmla="*/ 5 w 58"/>
              <a:gd name="T11" fmla="*/ 27 h 70"/>
              <a:gd name="T12" fmla="*/ 8 w 58"/>
              <a:gd name="T13" fmla="*/ 33 h 70"/>
              <a:gd name="T14" fmla="*/ 8 w 58"/>
              <a:gd name="T15" fmla="*/ 36 h 70"/>
              <a:gd name="T16" fmla="*/ 11 w 58"/>
              <a:gd name="T17" fmla="*/ 42 h 70"/>
              <a:gd name="T18" fmla="*/ 11 w 58"/>
              <a:gd name="T19" fmla="*/ 42 h 70"/>
              <a:gd name="T20" fmla="*/ 11 w 58"/>
              <a:gd name="T21" fmla="*/ 48 h 70"/>
              <a:gd name="T22" fmla="*/ 11 w 58"/>
              <a:gd name="T23" fmla="*/ 51 h 70"/>
              <a:gd name="T24" fmla="*/ 14 w 58"/>
              <a:gd name="T25" fmla="*/ 58 h 70"/>
              <a:gd name="T26" fmla="*/ 14 w 58"/>
              <a:gd name="T27" fmla="*/ 58 h 70"/>
              <a:gd name="T28" fmla="*/ 14 w 58"/>
              <a:gd name="T29" fmla="*/ 64 h 70"/>
              <a:gd name="T30" fmla="*/ 14 w 58"/>
              <a:gd name="T31" fmla="*/ 67 h 70"/>
              <a:gd name="T32" fmla="*/ 14 w 58"/>
              <a:gd name="T33" fmla="*/ 70 h 70"/>
              <a:gd name="T34" fmla="*/ 14 w 58"/>
              <a:gd name="T35" fmla="*/ 70 h 70"/>
              <a:gd name="T36" fmla="*/ 25 w 58"/>
              <a:gd name="T37" fmla="*/ 54 h 70"/>
              <a:gd name="T38" fmla="*/ 22 w 58"/>
              <a:gd name="T39" fmla="*/ 42 h 70"/>
              <a:gd name="T40" fmla="*/ 22 w 58"/>
              <a:gd name="T41" fmla="*/ 30 h 70"/>
              <a:gd name="T42" fmla="*/ 33 w 58"/>
              <a:gd name="T43" fmla="*/ 21 h 70"/>
              <a:gd name="T44" fmla="*/ 53 w 58"/>
              <a:gd name="T45" fmla="*/ 36 h 70"/>
              <a:gd name="T46" fmla="*/ 53 w 58"/>
              <a:gd name="T47" fmla="*/ 42 h 70"/>
              <a:gd name="T48" fmla="*/ 58 w 58"/>
              <a:gd name="T49" fmla="*/ 39 h 70"/>
              <a:gd name="T50" fmla="*/ 55 w 58"/>
              <a:gd name="T51" fmla="*/ 36 h 70"/>
              <a:gd name="T52" fmla="*/ 55 w 58"/>
              <a:gd name="T53" fmla="*/ 36 h 70"/>
              <a:gd name="T54" fmla="*/ 55 w 58"/>
              <a:gd name="T55" fmla="*/ 33 h 70"/>
              <a:gd name="T56" fmla="*/ 53 w 58"/>
              <a:gd name="T57" fmla="*/ 30 h 70"/>
              <a:gd name="T58" fmla="*/ 53 w 58"/>
              <a:gd name="T59" fmla="*/ 27 h 70"/>
              <a:gd name="T60" fmla="*/ 53 w 58"/>
              <a:gd name="T61" fmla="*/ 27 h 70"/>
              <a:gd name="T62" fmla="*/ 53 w 58"/>
              <a:gd name="T63" fmla="*/ 24 h 70"/>
              <a:gd name="T64" fmla="*/ 50 w 58"/>
              <a:gd name="T65" fmla="*/ 24 h 70"/>
              <a:gd name="T66" fmla="*/ 50 w 58"/>
              <a:gd name="T67" fmla="*/ 21 h 70"/>
              <a:gd name="T68" fmla="*/ 50 w 58"/>
              <a:gd name="T69" fmla="*/ 21 h 70"/>
              <a:gd name="T70" fmla="*/ 39 w 58"/>
              <a:gd name="T71" fmla="*/ 15 h 70"/>
              <a:gd name="T72" fmla="*/ 36 w 58"/>
              <a:gd name="T73" fmla="*/ 12 h 70"/>
              <a:gd name="T74" fmla="*/ 25 w 58"/>
              <a:gd name="T75" fmla="*/ 0 h 70"/>
              <a:gd name="T76" fmla="*/ 25 w 58"/>
              <a:gd name="T77" fmla="*/ 0 h 70"/>
              <a:gd name="T78" fmla="*/ 25 w 58"/>
              <a:gd name="T79" fmla="*/ 0 h 70"/>
              <a:gd name="T80" fmla="*/ 25 w 58"/>
              <a:gd name="T81" fmla="*/ 0 h 70"/>
              <a:gd name="T82" fmla="*/ 22 w 58"/>
              <a:gd name="T83" fmla="*/ 0 h 70"/>
              <a:gd name="T84" fmla="*/ 22 w 58"/>
              <a:gd name="T85" fmla="*/ 0 h 70"/>
              <a:gd name="T86" fmla="*/ 19 w 58"/>
              <a:gd name="T87" fmla="*/ 3 h 70"/>
              <a:gd name="T88" fmla="*/ 19 w 58"/>
              <a:gd name="T89" fmla="*/ 3 h 70"/>
              <a:gd name="T90" fmla="*/ 16 w 58"/>
              <a:gd name="T91" fmla="*/ 3 h 70"/>
              <a:gd name="T92" fmla="*/ 16 w 58"/>
              <a:gd name="T93" fmla="*/ 3 h 70"/>
              <a:gd name="T94" fmla="*/ 14 w 58"/>
              <a:gd name="T95" fmla="*/ 3 h 70"/>
              <a:gd name="T96" fmla="*/ 14 w 58"/>
              <a:gd name="T97" fmla="*/ 3 h 70"/>
              <a:gd name="T98" fmla="*/ 11 w 58"/>
              <a:gd name="T99" fmla="*/ 6 h 70"/>
              <a:gd name="T100" fmla="*/ 8 w 58"/>
              <a:gd name="T101" fmla="*/ 6 h 70"/>
              <a:gd name="T102" fmla="*/ 8 w 58"/>
              <a:gd name="T103" fmla="*/ 6 h 70"/>
              <a:gd name="T104" fmla="*/ 5 w 58"/>
              <a:gd name="T105" fmla="*/ 6 h 70"/>
              <a:gd name="T106" fmla="*/ 0 w 58"/>
              <a:gd name="T107" fmla="*/ 9 h 70"/>
              <a:gd name="T108" fmla="*/ 0 w 58"/>
              <a:gd name="T109" fmla="*/ 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8" h="70">
                <a:moveTo>
                  <a:pt x="0" y="12"/>
                </a:moveTo>
                <a:lnTo>
                  <a:pt x="0" y="12"/>
                </a:lnTo>
                <a:lnTo>
                  <a:pt x="2" y="12"/>
                </a:lnTo>
                <a:lnTo>
                  <a:pt x="2" y="12"/>
                </a:lnTo>
                <a:lnTo>
                  <a:pt x="2" y="15"/>
                </a:lnTo>
                <a:lnTo>
                  <a:pt x="2" y="15"/>
                </a:lnTo>
                <a:lnTo>
                  <a:pt x="2" y="18"/>
                </a:lnTo>
                <a:lnTo>
                  <a:pt x="2" y="18"/>
                </a:lnTo>
                <a:lnTo>
                  <a:pt x="2" y="18"/>
                </a:lnTo>
                <a:lnTo>
                  <a:pt x="2" y="18"/>
                </a:lnTo>
                <a:lnTo>
                  <a:pt x="5" y="21"/>
                </a:lnTo>
                <a:lnTo>
                  <a:pt x="5" y="21"/>
                </a:lnTo>
                <a:lnTo>
                  <a:pt x="5" y="24"/>
                </a:lnTo>
                <a:lnTo>
                  <a:pt x="5" y="24"/>
                </a:lnTo>
                <a:lnTo>
                  <a:pt x="5" y="27"/>
                </a:lnTo>
                <a:lnTo>
                  <a:pt x="5" y="27"/>
                </a:lnTo>
                <a:lnTo>
                  <a:pt x="5" y="27"/>
                </a:lnTo>
                <a:lnTo>
                  <a:pt x="5" y="27"/>
                </a:lnTo>
                <a:lnTo>
                  <a:pt x="8" y="30"/>
                </a:lnTo>
                <a:lnTo>
                  <a:pt x="8" y="30"/>
                </a:lnTo>
                <a:lnTo>
                  <a:pt x="8" y="33"/>
                </a:lnTo>
                <a:lnTo>
                  <a:pt x="8" y="33"/>
                </a:lnTo>
                <a:lnTo>
                  <a:pt x="8" y="36"/>
                </a:lnTo>
                <a:lnTo>
                  <a:pt x="8" y="36"/>
                </a:lnTo>
                <a:lnTo>
                  <a:pt x="8" y="36"/>
                </a:lnTo>
                <a:lnTo>
                  <a:pt x="8" y="36"/>
                </a:lnTo>
                <a:lnTo>
                  <a:pt x="11" y="42"/>
                </a:lnTo>
                <a:lnTo>
                  <a:pt x="11" y="42"/>
                </a:lnTo>
                <a:lnTo>
                  <a:pt x="11" y="42"/>
                </a:lnTo>
                <a:lnTo>
                  <a:pt x="11" y="42"/>
                </a:lnTo>
                <a:lnTo>
                  <a:pt x="11" y="45"/>
                </a:lnTo>
                <a:lnTo>
                  <a:pt x="11" y="45"/>
                </a:lnTo>
                <a:lnTo>
                  <a:pt x="11" y="48"/>
                </a:lnTo>
                <a:lnTo>
                  <a:pt x="11" y="48"/>
                </a:lnTo>
                <a:lnTo>
                  <a:pt x="11" y="51"/>
                </a:lnTo>
                <a:lnTo>
                  <a:pt x="11" y="51"/>
                </a:lnTo>
                <a:lnTo>
                  <a:pt x="14" y="51"/>
                </a:lnTo>
                <a:lnTo>
                  <a:pt x="14" y="51"/>
                </a:lnTo>
                <a:lnTo>
                  <a:pt x="14" y="58"/>
                </a:lnTo>
                <a:lnTo>
                  <a:pt x="14" y="58"/>
                </a:lnTo>
                <a:lnTo>
                  <a:pt x="14" y="58"/>
                </a:lnTo>
                <a:lnTo>
                  <a:pt x="14" y="58"/>
                </a:lnTo>
                <a:lnTo>
                  <a:pt x="14" y="61"/>
                </a:lnTo>
                <a:lnTo>
                  <a:pt x="14" y="61"/>
                </a:lnTo>
                <a:lnTo>
                  <a:pt x="14" y="64"/>
                </a:lnTo>
                <a:lnTo>
                  <a:pt x="14" y="64"/>
                </a:lnTo>
                <a:lnTo>
                  <a:pt x="14" y="67"/>
                </a:lnTo>
                <a:lnTo>
                  <a:pt x="14" y="67"/>
                </a:lnTo>
                <a:lnTo>
                  <a:pt x="14" y="70"/>
                </a:lnTo>
                <a:lnTo>
                  <a:pt x="14" y="70"/>
                </a:lnTo>
                <a:lnTo>
                  <a:pt x="14" y="70"/>
                </a:lnTo>
                <a:lnTo>
                  <a:pt x="14" y="70"/>
                </a:lnTo>
                <a:lnTo>
                  <a:pt x="14" y="70"/>
                </a:lnTo>
                <a:lnTo>
                  <a:pt x="14" y="70"/>
                </a:lnTo>
                <a:lnTo>
                  <a:pt x="19" y="67"/>
                </a:lnTo>
                <a:lnTo>
                  <a:pt x="25" y="61"/>
                </a:lnTo>
                <a:lnTo>
                  <a:pt x="25" y="54"/>
                </a:lnTo>
                <a:lnTo>
                  <a:pt x="22" y="45"/>
                </a:lnTo>
                <a:lnTo>
                  <a:pt x="22" y="45"/>
                </a:lnTo>
                <a:lnTo>
                  <a:pt x="22" y="42"/>
                </a:lnTo>
                <a:lnTo>
                  <a:pt x="22" y="42"/>
                </a:lnTo>
                <a:lnTo>
                  <a:pt x="22" y="36"/>
                </a:lnTo>
                <a:lnTo>
                  <a:pt x="22" y="30"/>
                </a:lnTo>
                <a:lnTo>
                  <a:pt x="28" y="24"/>
                </a:lnTo>
                <a:lnTo>
                  <a:pt x="33" y="21"/>
                </a:lnTo>
                <a:lnTo>
                  <a:pt x="33" y="21"/>
                </a:lnTo>
                <a:lnTo>
                  <a:pt x="39" y="21"/>
                </a:lnTo>
                <a:lnTo>
                  <a:pt x="44" y="24"/>
                </a:lnTo>
                <a:lnTo>
                  <a:pt x="53" y="36"/>
                </a:lnTo>
                <a:lnTo>
                  <a:pt x="53" y="39"/>
                </a:lnTo>
                <a:lnTo>
                  <a:pt x="53" y="39"/>
                </a:lnTo>
                <a:lnTo>
                  <a:pt x="53" y="42"/>
                </a:lnTo>
                <a:lnTo>
                  <a:pt x="53" y="42"/>
                </a:lnTo>
                <a:lnTo>
                  <a:pt x="58" y="39"/>
                </a:lnTo>
                <a:lnTo>
                  <a:pt x="58" y="39"/>
                </a:lnTo>
                <a:lnTo>
                  <a:pt x="58" y="39"/>
                </a:lnTo>
                <a:lnTo>
                  <a:pt x="58" y="39"/>
                </a:lnTo>
                <a:lnTo>
                  <a:pt x="55" y="36"/>
                </a:lnTo>
                <a:lnTo>
                  <a:pt x="55" y="36"/>
                </a:lnTo>
                <a:lnTo>
                  <a:pt x="55" y="36"/>
                </a:lnTo>
                <a:lnTo>
                  <a:pt x="55" y="36"/>
                </a:lnTo>
                <a:lnTo>
                  <a:pt x="55" y="33"/>
                </a:lnTo>
                <a:lnTo>
                  <a:pt x="55" y="33"/>
                </a:lnTo>
                <a:lnTo>
                  <a:pt x="55" y="33"/>
                </a:lnTo>
                <a:lnTo>
                  <a:pt x="55" y="33"/>
                </a:lnTo>
                <a:lnTo>
                  <a:pt x="53" y="30"/>
                </a:lnTo>
                <a:lnTo>
                  <a:pt x="53" y="30"/>
                </a:lnTo>
                <a:lnTo>
                  <a:pt x="53" y="30"/>
                </a:lnTo>
                <a:lnTo>
                  <a:pt x="53" y="30"/>
                </a:lnTo>
                <a:lnTo>
                  <a:pt x="53" y="27"/>
                </a:lnTo>
                <a:lnTo>
                  <a:pt x="53" y="27"/>
                </a:lnTo>
                <a:lnTo>
                  <a:pt x="53" y="27"/>
                </a:lnTo>
                <a:lnTo>
                  <a:pt x="53" y="27"/>
                </a:lnTo>
                <a:lnTo>
                  <a:pt x="53" y="24"/>
                </a:lnTo>
                <a:lnTo>
                  <a:pt x="53" y="24"/>
                </a:lnTo>
                <a:lnTo>
                  <a:pt x="53" y="24"/>
                </a:lnTo>
                <a:lnTo>
                  <a:pt x="53" y="24"/>
                </a:lnTo>
                <a:lnTo>
                  <a:pt x="50" y="24"/>
                </a:lnTo>
                <a:lnTo>
                  <a:pt x="50" y="24"/>
                </a:lnTo>
                <a:lnTo>
                  <a:pt x="50" y="24"/>
                </a:lnTo>
                <a:lnTo>
                  <a:pt x="50" y="24"/>
                </a:lnTo>
                <a:lnTo>
                  <a:pt x="50" y="21"/>
                </a:lnTo>
                <a:lnTo>
                  <a:pt x="50" y="21"/>
                </a:lnTo>
                <a:lnTo>
                  <a:pt x="50" y="21"/>
                </a:lnTo>
                <a:lnTo>
                  <a:pt x="50" y="21"/>
                </a:lnTo>
                <a:lnTo>
                  <a:pt x="50" y="21"/>
                </a:lnTo>
                <a:lnTo>
                  <a:pt x="50" y="21"/>
                </a:lnTo>
                <a:lnTo>
                  <a:pt x="39" y="15"/>
                </a:lnTo>
                <a:lnTo>
                  <a:pt x="39" y="15"/>
                </a:lnTo>
                <a:lnTo>
                  <a:pt x="36" y="12"/>
                </a:lnTo>
                <a:lnTo>
                  <a:pt x="36" y="12"/>
                </a:lnTo>
                <a:lnTo>
                  <a:pt x="28" y="0"/>
                </a:lnTo>
                <a:lnTo>
                  <a:pt x="28" y="0"/>
                </a:lnTo>
                <a:lnTo>
                  <a:pt x="25" y="0"/>
                </a:lnTo>
                <a:lnTo>
                  <a:pt x="25" y="0"/>
                </a:lnTo>
                <a:lnTo>
                  <a:pt x="25" y="0"/>
                </a:lnTo>
                <a:lnTo>
                  <a:pt x="25" y="0"/>
                </a:lnTo>
                <a:lnTo>
                  <a:pt x="25" y="0"/>
                </a:lnTo>
                <a:lnTo>
                  <a:pt x="25" y="0"/>
                </a:lnTo>
                <a:lnTo>
                  <a:pt x="25" y="0"/>
                </a:lnTo>
                <a:lnTo>
                  <a:pt x="25" y="0"/>
                </a:lnTo>
                <a:lnTo>
                  <a:pt x="25" y="0"/>
                </a:lnTo>
                <a:lnTo>
                  <a:pt x="25" y="0"/>
                </a:lnTo>
                <a:lnTo>
                  <a:pt x="22" y="0"/>
                </a:lnTo>
                <a:lnTo>
                  <a:pt x="22" y="0"/>
                </a:lnTo>
                <a:lnTo>
                  <a:pt x="22" y="0"/>
                </a:lnTo>
                <a:lnTo>
                  <a:pt x="22" y="0"/>
                </a:lnTo>
                <a:lnTo>
                  <a:pt x="22" y="0"/>
                </a:lnTo>
                <a:lnTo>
                  <a:pt x="22" y="0"/>
                </a:lnTo>
                <a:lnTo>
                  <a:pt x="22" y="0"/>
                </a:lnTo>
                <a:lnTo>
                  <a:pt x="22" y="0"/>
                </a:lnTo>
                <a:lnTo>
                  <a:pt x="19" y="3"/>
                </a:lnTo>
                <a:lnTo>
                  <a:pt x="19" y="3"/>
                </a:lnTo>
                <a:lnTo>
                  <a:pt x="19" y="3"/>
                </a:lnTo>
                <a:lnTo>
                  <a:pt x="19" y="3"/>
                </a:lnTo>
                <a:lnTo>
                  <a:pt x="19" y="3"/>
                </a:lnTo>
                <a:lnTo>
                  <a:pt x="19" y="3"/>
                </a:lnTo>
                <a:lnTo>
                  <a:pt x="16" y="3"/>
                </a:lnTo>
                <a:lnTo>
                  <a:pt x="16" y="3"/>
                </a:lnTo>
                <a:lnTo>
                  <a:pt x="16" y="3"/>
                </a:lnTo>
                <a:lnTo>
                  <a:pt x="16" y="3"/>
                </a:lnTo>
                <a:lnTo>
                  <a:pt x="14" y="3"/>
                </a:lnTo>
                <a:lnTo>
                  <a:pt x="14" y="3"/>
                </a:lnTo>
                <a:lnTo>
                  <a:pt x="14" y="3"/>
                </a:lnTo>
                <a:lnTo>
                  <a:pt x="14" y="3"/>
                </a:lnTo>
                <a:lnTo>
                  <a:pt x="14" y="3"/>
                </a:lnTo>
                <a:lnTo>
                  <a:pt x="14" y="3"/>
                </a:lnTo>
                <a:lnTo>
                  <a:pt x="11" y="6"/>
                </a:lnTo>
                <a:lnTo>
                  <a:pt x="11" y="6"/>
                </a:lnTo>
                <a:lnTo>
                  <a:pt x="11" y="6"/>
                </a:lnTo>
                <a:lnTo>
                  <a:pt x="11" y="6"/>
                </a:lnTo>
                <a:lnTo>
                  <a:pt x="8" y="6"/>
                </a:lnTo>
                <a:lnTo>
                  <a:pt x="8" y="6"/>
                </a:lnTo>
                <a:lnTo>
                  <a:pt x="8" y="6"/>
                </a:lnTo>
                <a:lnTo>
                  <a:pt x="8" y="6"/>
                </a:lnTo>
                <a:lnTo>
                  <a:pt x="8" y="6"/>
                </a:lnTo>
                <a:lnTo>
                  <a:pt x="8" y="6"/>
                </a:lnTo>
                <a:lnTo>
                  <a:pt x="5" y="6"/>
                </a:lnTo>
                <a:lnTo>
                  <a:pt x="5" y="6"/>
                </a:lnTo>
                <a:lnTo>
                  <a:pt x="5" y="9"/>
                </a:lnTo>
                <a:lnTo>
                  <a:pt x="5" y="9"/>
                </a:lnTo>
                <a:lnTo>
                  <a:pt x="0" y="9"/>
                </a:lnTo>
                <a:lnTo>
                  <a:pt x="0" y="9"/>
                </a:lnTo>
                <a:lnTo>
                  <a:pt x="0" y="9"/>
                </a:lnTo>
                <a:lnTo>
                  <a:pt x="0" y="9"/>
                </a:lnTo>
                <a:lnTo>
                  <a:pt x="0" y="12"/>
                </a:lnTo>
                <a:lnTo>
                  <a:pt x="0" y="12"/>
                </a:lnTo>
                <a:close/>
              </a:path>
            </a:pathLst>
          </a:custGeom>
          <a:solidFill>
            <a:srgbClr val="015873">
              <a:alpha val="74902"/>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1" name="Freeform 370">
            <a:extLst>
              <a:ext uri="{FF2B5EF4-FFF2-40B4-BE49-F238E27FC236}">
                <a16:creationId xmlns:a16="http://schemas.microsoft.com/office/drawing/2014/main" id="{7D3129B3-D9AF-2819-F053-7881609BAF04}"/>
              </a:ext>
            </a:extLst>
          </p:cNvPr>
          <p:cNvSpPr>
            <a:spLocks/>
          </p:cNvSpPr>
          <p:nvPr/>
        </p:nvSpPr>
        <p:spPr bwMode="auto">
          <a:xfrm>
            <a:off x="6316645" y="28941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2" name="Freeform 371">
            <a:extLst>
              <a:ext uri="{FF2B5EF4-FFF2-40B4-BE49-F238E27FC236}">
                <a16:creationId xmlns:a16="http://schemas.microsoft.com/office/drawing/2014/main" id="{5F635385-B2D7-F223-6E0E-F6944D78DC2A}"/>
              </a:ext>
            </a:extLst>
          </p:cNvPr>
          <p:cNvSpPr>
            <a:spLocks/>
          </p:cNvSpPr>
          <p:nvPr/>
        </p:nvSpPr>
        <p:spPr bwMode="auto">
          <a:xfrm>
            <a:off x="6312796" y="28832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3" name="Freeform 372">
            <a:extLst>
              <a:ext uri="{FF2B5EF4-FFF2-40B4-BE49-F238E27FC236}">
                <a16:creationId xmlns:a16="http://schemas.microsoft.com/office/drawing/2014/main" id="{EE881748-A07B-3FE7-0080-2A342D5E96C2}"/>
              </a:ext>
            </a:extLst>
          </p:cNvPr>
          <p:cNvSpPr>
            <a:spLocks/>
          </p:cNvSpPr>
          <p:nvPr/>
        </p:nvSpPr>
        <p:spPr bwMode="auto">
          <a:xfrm>
            <a:off x="6316645" y="2886874"/>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4" name="Freeform 373">
            <a:extLst>
              <a:ext uri="{FF2B5EF4-FFF2-40B4-BE49-F238E27FC236}">
                <a16:creationId xmlns:a16="http://schemas.microsoft.com/office/drawing/2014/main" id="{E99936EE-6BB2-50F1-6F01-56C422D2180D}"/>
              </a:ext>
            </a:extLst>
          </p:cNvPr>
          <p:cNvSpPr>
            <a:spLocks/>
          </p:cNvSpPr>
          <p:nvPr/>
        </p:nvSpPr>
        <p:spPr bwMode="auto">
          <a:xfrm>
            <a:off x="6328190" y="293187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5" name="Freeform 374">
            <a:extLst>
              <a:ext uri="{FF2B5EF4-FFF2-40B4-BE49-F238E27FC236}">
                <a16:creationId xmlns:a16="http://schemas.microsoft.com/office/drawing/2014/main" id="{B0467A27-00B1-BD6E-5573-00E159BB3BAD}"/>
              </a:ext>
            </a:extLst>
          </p:cNvPr>
          <p:cNvSpPr>
            <a:spLocks/>
          </p:cNvSpPr>
          <p:nvPr/>
        </p:nvSpPr>
        <p:spPr bwMode="auto">
          <a:xfrm>
            <a:off x="6310231" y="2872277"/>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6" name="Freeform 375">
            <a:extLst>
              <a:ext uri="{FF2B5EF4-FFF2-40B4-BE49-F238E27FC236}">
                <a16:creationId xmlns:a16="http://schemas.microsoft.com/office/drawing/2014/main" id="{72D429DD-0C0F-01EF-9B89-03BF8AEF50F8}"/>
              </a:ext>
            </a:extLst>
          </p:cNvPr>
          <p:cNvSpPr>
            <a:spLocks/>
          </p:cNvSpPr>
          <p:nvPr/>
        </p:nvSpPr>
        <p:spPr bwMode="auto">
          <a:xfrm>
            <a:off x="6328190" y="2935528"/>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7" name="Freeform 376">
            <a:extLst>
              <a:ext uri="{FF2B5EF4-FFF2-40B4-BE49-F238E27FC236}">
                <a16:creationId xmlns:a16="http://schemas.microsoft.com/office/drawing/2014/main" id="{209B205A-03C4-F95E-10BB-03FE902657B4}"/>
              </a:ext>
            </a:extLst>
          </p:cNvPr>
          <p:cNvSpPr>
            <a:spLocks/>
          </p:cNvSpPr>
          <p:nvPr/>
        </p:nvSpPr>
        <p:spPr bwMode="auto">
          <a:xfrm>
            <a:off x="6324341" y="2923365"/>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8" name="Freeform 377">
            <a:extLst>
              <a:ext uri="{FF2B5EF4-FFF2-40B4-BE49-F238E27FC236}">
                <a16:creationId xmlns:a16="http://schemas.microsoft.com/office/drawing/2014/main" id="{280FCDDF-393A-C99C-76EB-5015AD9C0076}"/>
              </a:ext>
            </a:extLst>
          </p:cNvPr>
          <p:cNvSpPr>
            <a:spLocks/>
          </p:cNvSpPr>
          <p:nvPr/>
        </p:nvSpPr>
        <p:spPr bwMode="auto">
          <a:xfrm>
            <a:off x="6328190" y="2942827"/>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59" name="Freeform 378">
            <a:extLst>
              <a:ext uri="{FF2B5EF4-FFF2-40B4-BE49-F238E27FC236}">
                <a16:creationId xmlns:a16="http://schemas.microsoft.com/office/drawing/2014/main" id="{245A373B-680E-E1D6-4485-5DA62DE71DC9}"/>
              </a:ext>
            </a:extLst>
          </p:cNvPr>
          <p:cNvSpPr>
            <a:spLocks/>
          </p:cNvSpPr>
          <p:nvPr/>
        </p:nvSpPr>
        <p:spPr bwMode="auto">
          <a:xfrm>
            <a:off x="6320493" y="2897821"/>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0" name="Freeform 379">
            <a:extLst>
              <a:ext uri="{FF2B5EF4-FFF2-40B4-BE49-F238E27FC236}">
                <a16:creationId xmlns:a16="http://schemas.microsoft.com/office/drawing/2014/main" id="{57669890-16B1-3E35-70CC-E8DDE3CF96EC}"/>
              </a:ext>
            </a:extLst>
          </p:cNvPr>
          <p:cNvSpPr>
            <a:spLocks/>
          </p:cNvSpPr>
          <p:nvPr/>
        </p:nvSpPr>
        <p:spPr bwMode="auto">
          <a:xfrm>
            <a:off x="6320493" y="29051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1" name="Freeform 380">
            <a:extLst>
              <a:ext uri="{FF2B5EF4-FFF2-40B4-BE49-F238E27FC236}">
                <a16:creationId xmlns:a16="http://schemas.microsoft.com/office/drawing/2014/main" id="{960DF5C4-4081-BF84-D8D9-27E940AD8313}"/>
              </a:ext>
            </a:extLst>
          </p:cNvPr>
          <p:cNvSpPr>
            <a:spLocks/>
          </p:cNvSpPr>
          <p:nvPr/>
        </p:nvSpPr>
        <p:spPr bwMode="auto">
          <a:xfrm>
            <a:off x="6324341" y="2916067"/>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2" name="Freeform 381">
            <a:extLst>
              <a:ext uri="{FF2B5EF4-FFF2-40B4-BE49-F238E27FC236}">
                <a16:creationId xmlns:a16="http://schemas.microsoft.com/office/drawing/2014/main" id="{DD868C7E-5797-5708-584F-306B39F7D596}"/>
              </a:ext>
            </a:extLst>
          </p:cNvPr>
          <p:cNvSpPr>
            <a:spLocks/>
          </p:cNvSpPr>
          <p:nvPr/>
        </p:nvSpPr>
        <p:spPr bwMode="auto">
          <a:xfrm>
            <a:off x="6324341" y="29124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3" name="Freeform 382">
            <a:extLst>
              <a:ext uri="{FF2B5EF4-FFF2-40B4-BE49-F238E27FC236}">
                <a16:creationId xmlns:a16="http://schemas.microsoft.com/office/drawing/2014/main" id="{739A39C9-C614-32FA-2EBF-AD9655678646}"/>
              </a:ext>
            </a:extLst>
          </p:cNvPr>
          <p:cNvSpPr>
            <a:spLocks/>
          </p:cNvSpPr>
          <p:nvPr/>
        </p:nvSpPr>
        <p:spPr bwMode="auto">
          <a:xfrm>
            <a:off x="6312796" y="2875927"/>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4" name="Freeform 383">
            <a:extLst>
              <a:ext uri="{FF2B5EF4-FFF2-40B4-BE49-F238E27FC236}">
                <a16:creationId xmlns:a16="http://schemas.microsoft.com/office/drawing/2014/main" id="{5660E0CE-CCC9-93B9-86AA-D51E56820A65}"/>
              </a:ext>
            </a:extLst>
          </p:cNvPr>
          <p:cNvSpPr>
            <a:spLocks/>
          </p:cNvSpPr>
          <p:nvPr/>
        </p:nvSpPr>
        <p:spPr bwMode="auto">
          <a:xfrm>
            <a:off x="5538004" y="2524397"/>
            <a:ext cx="610598" cy="529118"/>
          </a:xfrm>
          <a:custGeom>
            <a:avLst/>
            <a:gdLst>
              <a:gd name="T0" fmla="*/ 453 w 476"/>
              <a:gd name="T1" fmla="*/ 301 h 435"/>
              <a:gd name="T2" fmla="*/ 456 w 476"/>
              <a:gd name="T3" fmla="*/ 256 h 435"/>
              <a:gd name="T4" fmla="*/ 459 w 476"/>
              <a:gd name="T5" fmla="*/ 240 h 435"/>
              <a:gd name="T6" fmla="*/ 456 w 476"/>
              <a:gd name="T7" fmla="*/ 228 h 435"/>
              <a:gd name="T8" fmla="*/ 445 w 476"/>
              <a:gd name="T9" fmla="*/ 210 h 435"/>
              <a:gd name="T10" fmla="*/ 431 w 476"/>
              <a:gd name="T11" fmla="*/ 146 h 435"/>
              <a:gd name="T12" fmla="*/ 425 w 476"/>
              <a:gd name="T13" fmla="*/ 143 h 435"/>
              <a:gd name="T14" fmla="*/ 420 w 476"/>
              <a:gd name="T15" fmla="*/ 122 h 435"/>
              <a:gd name="T16" fmla="*/ 411 w 476"/>
              <a:gd name="T17" fmla="*/ 88 h 435"/>
              <a:gd name="T18" fmla="*/ 408 w 476"/>
              <a:gd name="T19" fmla="*/ 61 h 435"/>
              <a:gd name="T20" fmla="*/ 397 w 476"/>
              <a:gd name="T21" fmla="*/ 31 h 435"/>
              <a:gd name="T22" fmla="*/ 355 w 476"/>
              <a:gd name="T23" fmla="*/ 6 h 435"/>
              <a:gd name="T24" fmla="*/ 294 w 476"/>
              <a:gd name="T25" fmla="*/ 25 h 435"/>
              <a:gd name="T26" fmla="*/ 260 w 476"/>
              <a:gd name="T27" fmla="*/ 58 h 435"/>
              <a:gd name="T28" fmla="*/ 240 w 476"/>
              <a:gd name="T29" fmla="*/ 98 h 435"/>
              <a:gd name="T30" fmla="*/ 229 w 476"/>
              <a:gd name="T31" fmla="*/ 116 h 435"/>
              <a:gd name="T32" fmla="*/ 246 w 476"/>
              <a:gd name="T33" fmla="*/ 125 h 435"/>
              <a:gd name="T34" fmla="*/ 260 w 476"/>
              <a:gd name="T35" fmla="*/ 134 h 435"/>
              <a:gd name="T36" fmla="*/ 249 w 476"/>
              <a:gd name="T37" fmla="*/ 155 h 435"/>
              <a:gd name="T38" fmla="*/ 240 w 476"/>
              <a:gd name="T39" fmla="*/ 164 h 435"/>
              <a:gd name="T40" fmla="*/ 229 w 476"/>
              <a:gd name="T41" fmla="*/ 204 h 435"/>
              <a:gd name="T42" fmla="*/ 173 w 476"/>
              <a:gd name="T43" fmla="*/ 234 h 435"/>
              <a:gd name="T44" fmla="*/ 148 w 476"/>
              <a:gd name="T45" fmla="*/ 243 h 435"/>
              <a:gd name="T46" fmla="*/ 126 w 476"/>
              <a:gd name="T47" fmla="*/ 240 h 435"/>
              <a:gd name="T48" fmla="*/ 109 w 476"/>
              <a:gd name="T49" fmla="*/ 234 h 435"/>
              <a:gd name="T50" fmla="*/ 98 w 476"/>
              <a:gd name="T51" fmla="*/ 237 h 435"/>
              <a:gd name="T52" fmla="*/ 56 w 476"/>
              <a:gd name="T53" fmla="*/ 262 h 435"/>
              <a:gd name="T54" fmla="*/ 45 w 476"/>
              <a:gd name="T55" fmla="*/ 274 h 435"/>
              <a:gd name="T56" fmla="*/ 50 w 476"/>
              <a:gd name="T57" fmla="*/ 295 h 435"/>
              <a:gd name="T58" fmla="*/ 47 w 476"/>
              <a:gd name="T59" fmla="*/ 325 h 435"/>
              <a:gd name="T60" fmla="*/ 36 w 476"/>
              <a:gd name="T61" fmla="*/ 341 h 435"/>
              <a:gd name="T62" fmla="*/ 17 w 476"/>
              <a:gd name="T63" fmla="*/ 368 h 435"/>
              <a:gd name="T64" fmla="*/ 3 w 476"/>
              <a:gd name="T65" fmla="*/ 407 h 435"/>
              <a:gd name="T66" fmla="*/ 316 w 476"/>
              <a:gd name="T67" fmla="*/ 344 h 435"/>
              <a:gd name="T68" fmla="*/ 350 w 476"/>
              <a:gd name="T69" fmla="*/ 356 h 435"/>
              <a:gd name="T70" fmla="*/ 408 w 476"/>
              <a:gd name="T71" fmla="*/ 410 h 435"/>
              <a:gd name="T72" fmla="*/ 408 w 476"/>
              <a:gd name="T73" fmla="*/ 414 h 435"/>
              <a:gd name="T74" fmla="*/ 411 w 476"/>
              <a:gd name="T75" fmla="*/ 414 h 435"/>
              <a:gd name="T76" fmla="*/ 414 w 476"/>
              <a:gd name="T77" fmla="*/ 414 h 435"/>
              <a:gd name="T78" fmla="*/ 417 w 476"/>
              <a:gd name="T79" fmla="*/ 414 h 435"/>
              <a:gd name="T80" fmla="*/ 420 w 476"/>
              <a:gd name="T81" fmla="*/ 417 h 435"/>
              <a:gd name="T82" fmla="*/ 422 w 476"/>
              <a:gd name="T83" fmla="*/ 417 h 435"/>
              <a:gd name="T84" fmla="*/ 425 w 476"/>
              <a:gd name="T85" fmla="*/ 420 h 435"/>
              <a:gd name="T86" fmla="*/ 431 w 476"/>
              <a:gd name="T87" fmla="*/ 420 h 435"/>
              <a:gd name="T88" fmla="*/ 434 w 476"/>
              <a:gd name="T89" fmla="*/ 423 h 435"/>
              <a:gd name="T90" fmla="*/ 436 w 476"/>
              <a:gd name="T91" fmla="*/ 423 h 435"/>
              <a:gd name="T92" fmla="*/ 442 w 476"/>
              <a:gd name="T93" fmla="*/ 426 h 435"/>
              <a:gd name="T94" fmla="*/ 445 w 476"/>
              <a:gd name="T95" fmla="*/ 426 h 435"/>
              <a:gd name="T96" fmla="*/ 448 w 476"/>
              <a:gd name="T97" fmla="*/ 429 h 435"/>
              <a:gd name="T98" fmla="*/ 450 w 476"/>
              <a:gd name="T99" fmla="*/ 429 h 435"/>
              <a:gd name="T100" fmla="*/ 453 w 476"/>
              <a:gd name="T101" fmla="*/ 429 h 435"/>
              <a:gd name="T102" fmla="*/ 456 w 476"/>
              <a:gd name="T103" fmla="*/ 432 h 435"/>
              <a:gd name="T104" fmla="*/ 462 w 476"/>
              <a:gd name="T105" fmla="*/ 435 h 435"/>
              <a:gd name="T106" fmla="*/ 464 w 476"/>
              <a:gd name="T107" fmla="*/ 435 h 435"/>
              <a:gd name="T108" fmla="*/ 476 w 476"/>
              <a:gd name="T109" fmla="*/ 420 h 435"/>
              <a:gd name="T110" fmla="*/ 476 w 476"/>
              <a:gd name="T111" fmla="*/ 417 h 435"/>
              <a:gd name="T112" fmla="*/ 473 w 476"/>
              <a:gd name="T113" fmla="*/ 414 h 435"/>
              <a:gd name="T114" fmla="*/ 473 w 476"/>
              <a:gd name="T115" fmla="*/ 410 h 435"/>
              <a:gd name="T116" fmla="*/ 470 w 476"/>
              <a:gd name="T117" fmla="*/ 407 h 435"/>
              <a:gd name="T118" fmla="*/ 470 w 476"/>
              <a:gd name="T119" fmla="*/ 404 h 435"/>
              <a:gd name="T120" fmla="*/ 470 w 476"/>
              <a:gd name="T121" fmla="*/ 401 h 435"/>
              <a:gd name="T122" fmla="*/ 464 w 476"/>
              <a:gd name="T123" fmla="*/ 371 h 435"/>
              <a:gd name="T124" fmla="*/ 453 w 476"/>
              <a:gd name="T125" fmla="*/ 31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435">
                <a:moveTo>
                  <a:pt x="453" y="313"/>
                </a:moveTo>
                <a:lnTo>
                  <a:pt x="453" y="313"/>
                </a:lnTo>
                <a:lnTo>
                  <a:pt x="453" y="313"/>
                </a:lnTo>
                <a:lnTo>
                  <a:pt x="453" y="301"/>
                </a:lnTo>
                <a:lnTo>
                  <a:pt x="453" y="301"/>
                </a:lnTo>
                <a:lnTo>
                  <a:pt x="456" y="286"/>
                </a:lnTo>
                <a:lnTo>
                  <a:pt x="456" y="286"/>
                </a:lnTo>
                <a:lnTo>
                  <a:pt x="456" y="256"/>
                </a:lnTo>
                <a:lnTo>
                  <a:pt x="456" y="256"/>
                </a:lnTo>
                <a:lnTo>
                  <a:pt x="456" y="246"/>
                </a:lnTo>
                <a:lnTo>
                  <a:pt x="456" y="246"/>
                </a:lnTo>
                <a:lnTo>
                  <a:pt x="459" y="240"/>
                </a:lnTo>
                <a:lnTo>
                  <a:pt x="459" y="240"/>
                </a:lnTo>
                <a:lnTo>
                  <a:pt x="456" y="228"/>
                </a:lnTo>
                <a:lnTo>
                  <a:pt x="456" y="228"/>
                </a:lnTo>
                <a:lnTo>
                  <a:pt x="456" y="228"/>
                </a:lnTo>
                <a:lnTo>
                  <a:pt x="456" y="228"/>
                </a:lnTo>
                <a:lnTo>
                  <a:pt x="450" y="222"/>
                </a:lnTo>
                <a:lnTo>
                  <a:pt x="450" y="222"/>
                </a:lnTo>
                <a:lnTo>
                  <a:pt x="445" y="210"/>
                </a:lnTo>
                <a:lnTo>
                  <a:pt x="439" y="192"/>
                </a:lnTo>
                <a:lnTo>
                  <a:pt x="439" y="161"/>
                </a:lnTo>
                <a:lnTo>
                  <a:pt x="439" y="161"/>
                </a:lnTo>
                <a:lnTo>
                  <a:pt x="431" y="146"/>
                </a:lnTo>
                <a:lnTo>
                  <a:pt x="431" y="146"/>
                </a:lnTo>
                <a:lnTo>
                  <a:pt x="428" y="146"/>
                </a:lnTo>
                <a:lnTo>
                  <a:pt x="428" y="146"/>
                </a:lnTo>
                <a:lnTo>
                  <a:pt x="425" y="143"/>
                </a:lnTo>
                <a:lnTo>
                  <a:pt x="425" y="143"/>
                </a:lnTo>
                <a:lnTo>
                  <a:pt x="420" y="134"/>
                </a:lnTo>
                <a:lnTo>
                  <a:pt x="420" y="122"/>
                </a:lnTo>
                <a:lnTo>
                  <a:pt x="420" y="122"/>
                </a:lnTo>
                <a:lnTo>
                  <a:pt x="417" y="110"/>
                </a:lnTo>
                <a:lnTo>
                  <a:pt x="417" y="110"/>
                </a:lnTo>
                <a:lnTo>
                  <a:pt x="411" y="88"/>
                </a:lnTo>
                <a:lnTo>
                  <a:pt x="411" y="88"/>
                </a:lnTo>
                <a:lnTo>
                  <a:pt x="411" y="79"/>
                </a:lnTo>
                <a:lnTo>
                  <a:pt x="411" y="79"/>
                </a:lnTo>
                <a:lnTo>
                  <a:pt x="408" y="61"/>
                </a:lnTo>
                <a:lnTo>
                  <a:pt x="408" y="61"/>
                </a:lnTo>
                <a:lnTo>
                  <a:pt x="406" y="52"/>
                </a:lnTo>
                <a:lnTo>
                  <a:pt x="403" y="43"/>
                </a:lnTo>
                <a:lnTo>
                  <a:pt x="403" y="43"/>
                </a:lnTo>
                <a:lnTo>
                  <a:pt x="397" y="31"/>
                </a:lnTo>
                <a:lnTo>
                  <a:pt x="397" y="22"/>
                </a:lnTo>
                <a:lnTo>
                  <a:pt x="397" y="0"/>
                </a:lnTo>
                <a:lnTo>
                  <a:pt x="397" y="0"/>
                </a:lnTo>
                <a:lnTo>
                  <a:pt x="355" y="6"/>
                </a:lnTo>
                <a:lnTo>
                  <a:pt x="319" y="9"/>
                </a:lnTo>
                <a:lnTo>
                  <a:pt x="319" y="9"/>
                </a:lnTo>
                <a:lnTo>
                  <a:pt x="305" y="16"/>
                </a:lnTo>
                <a:lnTo>
                  <a:pt x="294" y="25"/>
                </a:lnTo>
                <a:lnTo>
                  <a:pt x="271" y="46"/>
                </a:lnTo>
                <a:lnTo>
                  <a:pt x="271" y="46"/>
                </a:lnTo>
                <a:lnTo>
                  <a:pt x="260" y="58"/>
                </a:lnTo>
                <a:lnTo>
                  <a:pt x="260" y="58"/>
                </a:lnTo>
                <a:lnTo>
                  <a:pt x="254" y="67"/>
                </a:lnTo>
                <a:lnTo>
                  <a:pt x="246" y="82"/>
                </a:lnTo>
                <a:lnTo>
                  <a:pt x="246" y="82"/>
                </a:lnTo>
                <a:lnTo>
                  <a:pt x="240" y="98"/>
                </a:lnTo>
                <a:lnTo>
                  <a:pt x="235" y="107"/>
                </a:lnTo>
                <a:lnTo>
                  <a:pt x="235" y="107"/>
                </a:lnTo>
                <a:lnTo>
                  <a:pt x="232" y="110"/>
                </a:lnTo>
                <a:lnTo>
                  <a:pt x="229" y="116"/>
                </a:lnTo>
                <a:lnTo>
                  <a:pt x="229" y="116"/>
                </a:lnTo>
                <a:lnTo>
                  <a:pt x="235" y="122"/>
                </a:lnTo>
                <a:lnTo>
                  <a:pt x="246" y="125"/>
                </a:lnTo>
                <a:lnTo>
                  <a:pt x="246" y="125"/>
                </a:lnTo>
                <a:lnTo>
                  <a:pt x="254" y="125"/>
                </a:lnTo>
                <a:lnTo>
                  <a:pt x="257" y="128"/>
                </a:lnTo>
                <a:lnTo>
                  <a:pt x="260" y="134"/>
                </a:lnTo>
                <a:lnTo>
                  <a:pt x="260" y="134"/>
                </a:lnTo>
                <a:lnTo>
                  <a:pt x="260" y="137"/>
                </a:lnTo>
                <a:lnTo>
                  <a:pt x="257" y="143"/>
                </a:lnTo>
                <a:lnTo>
                  <a:pt x="249" y="155"/>
                </a:lnTo>
                <a:lnTo>
                  <a:pt x="249" y="155"/>
                </a:lnTo>
                <a:lnTo>
                  <a:pt x="243" y="161"/>
                </a:lnTo>
                <a:lnTo>
                  <a:pt x="243" y="161"/>
                </a:lnTo>
                <a:lnTo>
                  <a:pt x="240" y="164"/>
                </a:lnTo>
                <a:lnTo>
                  <a:pt x="240" y="164"/>
                </a:lnTo>
                <a:lnTo>
                  <a:pt x="240" y="177"/>
                </a:lnTo>
                <a:lnTo>
                  <a:pt x="240" y="186"/>
                </a:lnTo>
                <a:lnTo>
                  <a:pt x="235" y="198"/>
                </a:lnTo>
                <a:lnTo>
                  <a:pt x="229" y="204"/>
                </a:lnTo>
                <a:lnTo>
                  <a:pt x="229" y="204"/>
                </a:lnTo>
                <a:lnTo>
                  <a:pt x="210" y="216"/>
                </a:lnTo>
                <a:lnTo>
                  <a:pt x="173" y="234"/>
                </a:lnTo>
                <a:lnTo>
                  <a:pt x="173" y="234"/>
                </a:lnTo>
                <a:lnTo>
                  <a:pt x="165" y="237"/>
                </a:lnTo>
                <a:lnTo>
                  <a:pt x="165" y="237"/>
                </a:lnTo>
                <a:lnTo>
                  <a:pt x="154" y="243"/>
                </a:lnTo>
                <a:lnTo>
                  <a:pt x="148" y="243"/>
                </a:lnTo>
                <a:lnTo>
                  <a:pt x="148" y="243"/>
                </a:lnTo>
                <a:lnTo>
                  <a:pt x="140" y="240"/>
                </a:lnTo>
                <a:lnTo>
                  <a:pt x="140" y="240"/>
                </a:lnTo>
                <a:lnTo>
                  <a:pt x="126" y="240"/>
                </a:lnTo>
                <a:lnTo>
                  <a:pt x="120" y="237"/>
                </a:lnTo>
                <a:lnTo>
                  <a:pt x="120" y="237"/>
                </a:lnTo>
                <a:lnTo>
                  <a:pt x="115" y="234"/>
                </a:lnTo>
                <a:lnTo>
                  <a:pt x="109" y="234"/>
                </a:lnTo>
                <a:lnTo>
                  <a:pt x="109" y="234"/>
                </a:lnTo>
                <a:lnTo>
                  <a:pt x="109" y="234"/>
                </a:lnTo>
                <a:lnTo>
                  <a:pt x="109" y="234"/>
                </a:lnTo>
                <a:lnTo>
                  <a:pt x="98" y="237"/>
                </a:lnTo>
                <a:lnTo>
                  <a:pt x="89" y="240"/>
                </a:lnTo>
                <a:lnTo>
                  <a:pt x="70" y="256"/>
                </a:lnTo>
                <a:lnTo>
                  <a:pt x="70" y="256"/>
                </a:lnTo>
                <a:lnTo>
                  <a:pt x="56" y="262"/>
                </a:lnTo>
                <a:lnTo>
                  <a:pt x="56" y="262"/>
                </a:lnTo>
                <a:lnTo>
                  <a:pt x="50" y="268"/>
                </a:lnTo>
                <a:lnTo>
                  <a:pt x="45" y="274"/>
                </a:lnTo>
                <a:lnTo>
                  <a:pt x="45" y="274"/>
                </a:lnTo>
                <a:lnTo>
                  <a:pt x="45" y="277"/>
                </a:lnTo>
                <a:lnTo>
                  <a:pt x="47" y="283"/>
                </a:lnTo>
                <a:lnTo>
                  <a:pt x="47" y="283"/>
                </a:lnTo>
                <a:lnTo>
                  <a:pt x="50" y="295"/>
                </a:lnTo>
                <a:lnTo>
                  <a:pt x="53" y="304"/>
                </a:lnTo>
                <a:lnTo>
                  <a:pt x="50" y="319"/>
                </a:lnTo>
                <a:lnTo>
                  <a:pt x="50" y="319"/>
                </a:lnTo>
                <a:lnTo>
                  <a:pt x="47" y="325"/>
                </a:lnTo>
                <a:lnTo>
                  <a:pt x="42" y="331"/>
                </a:lnTo>
                <a:lnTo>
                  <a:pt x="42" y="331"/>
                </a:lnTo>
                <a:lnTo>
                  <a:pt x="36" y="341"/>
                </a:lnTo>
                <a:lnTo>
                  <a:pt x="36" y="341"/>
                </a:lnTo>
                <a:lnTo>
                  <a:pt x="22" y="359"/>
                </a:lnTo>
                <a:lnTo>
                  <a:pt x="22" y="359"/>
                </a:lnTo>
                <a:lnTo>
                  <a:pt x="17" y="368"/>
                </a:lnTo>
                <a:lnTo>
                  <a:pt x="17" y="368"/>
                </a:lnTo>
                <a:lnTo>
                  <a:pt x="11" y="377"/>
                </a:lnTo>
                <a:lnTo>
                  <a:pt x="11" y="377"/>
                </a:lnTo>
                <a:lnTo>
                  <a:pt x="0" y="386"/>
                </a:lnTo>
                <a:lnTo>
                  <a:pt x="3" y="407"/>
                </a:lnTo>
                <a:lnTo>
                  <a:pt x="3" y="407"/>
                </a:lnTo>
                <a:lnTo>
                  <a:pt x="187" y="368"/>
                </a:lnTo>
                <a:lnTo>
                  <a:pt x="316" y="344"/>
                </a:lnTo>
                <a:lnTo>
                  <a:pt x="316" y="344"/>
                </a:lnTo>
                <a:lnTo>
                  <a:pt x="333" y="347"/>
                </a:lnTo>
                <a:lnTo>
                  <a:pt x="344" y="353"/>
                </a:lnTo>
                <a:lnTo>
                  <a:pt x="350" y="356"/>
                </a:lnTo>
                <a:lnTo>
                  <a:pt x="350" y="356"/>
                </a:lnTo>
                <a:lnTo>
                  <a:pt x="383" y="401"/>
                </a:lnTo>
                <a:lnTo>
                  <a:pt x="394" y="407"/>
                </a:lnTo>
                <a:lnTo>
                  <a:pt x="394" y="407"/>
                </a:lnTo>
                <a:lnTo>
                  <a:pt x="408" y="410"/>
                </a:lnTo>
                <a:lnTo>
                  <a:pt x="408" y="410"/>
                </a:lnTo>
                <a:lnTo>
                  <a:pt x="408" y="410"/>
                </a:lnTo>
                <a:lnTo>
                  <a:pt x="408" y="410"/>
                </a:lnTo>
                <a:lnTo>
                  <a:pt x="408" y="414"/>
                </a:lnTo>
                <a:lnTo>
                  <a:pt x="408" y="414"/>
                </a:lnTo>
                <a:lnTo>
                  <a:pt x="411" y="414"/>
                </a:lnTo>
                <a:lnTo>
                  <a:pt x="411" y="414"/>
                </a:lnTo>
                <a:lnTo>
                  <a:pt x="411" y="414"/>
                </a:lnTo>
                <a:lnTo>
                  <a:pt x="411" y="414"/>
                </a:lnTo>
                <a:lnTo>
                  <a:pt x="411" y="414"/>
                </a:lnTo>
                <a:lnTo>
                  <a:pt x="411" y="414"/>
                </a:lnTo>
                <a:lnTo>
                  <a:pt x="414" y="414"/>
                </a:lnTo>
                <a:lnTo>
                  <a:pt x="414" y="414"/>
                </a:lnTo>
                <a:lnTo>
                  <a:pt x="414" y="414"/>
                </a:lnTo>
                <a:lnTo>
                  <a:pt x="414" y="414"/>
                </a:lnTo>
                <a:lnTo>
                  <a:pt x="417" y="414"/>
                </a:lnTo>
                <a:lnTo>
                  <a:pt x="417" y="414"/>
                </a:lnTo>
                <a:lnTo>
                  <a:pt x="417" y="417"/>
                </a:lnTo>
                <a:lnTo>
                  <a:pt x="417" y="417"/>
                </a:lnTo>
                <a:lnTo>
                  <a:pt x="420" y="417"/>
                </a:lnTo>
                <a:lnTo>
                  <a:pt x="420" y="417"/>
                </a:lnTo>
                <a:lnTo>
                  <a:pt x="420" y="417"/>
                </a:lnTo>
                <a:lnTo>
                  <a:pt x="420" y="417"/>
                </a:lnTo>
                <a:lnTo>
                  <a:pt x="422" y="417"/>
                </a:lnTo>
                <a:lnTo>
                  <a:pt x="422" y="417"/>
                </a:lnTo>
                <a:lnTo>
                  <a:pt x="422" y="417"/>
                </a:lnTo>
                <a:lnTo>
                  <a:pt x="422" y="417"/>
                </a:lnTo>
                <a:lnTo>
                  <a:pt x="425" y="420"/>
                </a:lnTo>
                <a:lnTo>
                  <a:pt x="425" y="420"/>
                </a:lnTo>
                <a:lnTo>
                  <a:pt x="425" y="420"/>
                </a:lnTo>
                <a:lnTo>
                  <a:pt x="425" y="420"/>
                </a:lnTo>
                <a:lnTo>
                  <a:pt x="431" y="420"/>
                </a:lnTo>
                <a:lnTo>
                  <a:pt x="431" y="420"/>
                </a:lnTo>
                <a:lnTo>
                  <a:pt x="434" y="420"/>
                </a:lnTo>
                <a:lnTo>
                  <a:pt x="434" y="420"/>
                </a:lnTo>
                <a:lnTo>
                  <a:pt x="434" y="423"/>
                </a:lnTo>
                <a:lnTo>
                  <a:pt x="434" y="423"/>
                </a:lnTo>
                <a:lnTo>
                  <a:pt x="436" y="423"/>
                </a:lnTo>
                <a:lnTo>
                  <a:pt x="436" y="423"/>
                </a:lnTo>
                <a:lnTo>
                  <a:pt x="436" y="423"/>
                </a:lnTo>
                <a:lnTo>
                  <a:pt x="436" y="423"/>
                </a:lnTo>
                <a:lnTo>
                  <a:pt x="439" y="423"/>
                </a:lnTo>
                <a:lnTo>
                  <a:pt x="439" y="423"/>
                </a:lnTo>
                <a:lnTo>
                  <a:pt x="442" y="426"/>
                </a:lnTo>
                <a:lnTo>
                  <a:pt x="442" y="426"/>
                </a:lnTo>
                <a:lnTo>
                  <a:pt x="442" y="426"/>
                </a:lnTo>
                <a:lnTo>
                  <a:pt x="442" y="426"/>
                </a:lnTo>
                <a:lnTo>
                  <a:pt x="445" y="426"/>
                </a:lnTo>
                <a:lnTo>
                  <a:pt x="445" y="426"/>
                </a:lnTo>
                <a:lnTo>
                  <a:pt x="445" y="426"/>
                </a:lnTo>
                <a:lnTo>
                  <a:pt x="445" y="426"/>
                </a:lnTo>
                <a:lnTo>
                  <a:pt x="448" y="429"/>
                </a:lnTo>
                <a:lnTo>
                  <a:pt x="448" y="429"/>
                </a:lnTo>
                <a:lnTo>
                  <a:pt x="448" y="429"/>
                </a:lnTo>
                <a:lnTo>
                  <a:pt x="448" y="429"/>
                </a:lnTo>
                <a:lnTo>
                  <a:pt x="450" y="429"/>
                </a:lnTo>
                <a:lnTo>
                  <a:pt x="450" y="429"/>
                </a:lnTo>
                <a:lnTo>
                  <a:pt x="453" y="429"/>
                </a:lnTo>
                <a:lnTo>
                  <a:pt x="453" y="429"/>
                </a:lnTo>
                <a:lnTo>
                  <a:pt x="453" y="429"/>
                </a:lnTo>
                <a:lnTo>
                  <a:pt x="453" y="429"/>
                </a:lnTo>
                <a:lnTo>
                  <a:pt x="456" y="432"/>
                </a:lnTo>
                <a:lnTo>
                  <a:pt x="456" y="432"/>
                </a:lnTo>
                <a:lnTo>
                  <a:pt x="456" y="432"/>
                </a:lnTo>
                <a:lnTo>
                  <a:pt x="456" y="432"/>
                </a:lnTo>
                <a:lnTo>
                  <a:pt x="459" y="432"/>
                </a:lnTo>
                <a:lnTo>
                  <a:pt x="459" y="432"/>
                </a:lnTo>
                <a:lnTo>
                  <a:pt x="462" y="435"/>
                </a:lnTo>
                <a:lnTo>
                  <a:pt x="462" y="435"/>
                </a:lnTo>
                <a:lnTo>
                  <a:pt x="462" y="435"/>
                </a:lnTo>
                <a:lnTo>
                  <a:pt x="462" y="435"/>
                </a:lnTo>
                <a:lnTo>
                  <a:pt x="464" y="435"/>
                </a:lnTo>
                <a:lnTo>
                  <a:pt x="476" y="423"/>
                </a:lnTo>
                <a:lnTo>
                  <a:pt x="476" y="423"/>
                </a:lnTo>
                <a:lnTo>
                  <a:pt x="476" y="420"/>
                </a:lnTo>
                <a:lnTo>
                  <a:pt x="476" y="420"/>
                </a:lnTo>
                <a:lnTo>
                  <a:pt x="476" y="420"/>
                </a:lnTo>
                <a:lnTo>
                  <a:pt x="476" y="420"/>
                </a:lnTo>
                <a:lnTo>
                  <a:pt x="476" y="417"/>
                </a:lnTo>
                <a:lnTo>
                  <a:pt x="476" y="417"/>
                </a:lnTo>
                <a:lnTo>
                  <a:pt x="476" y="417"/>
                </a:lnTo>
                <a:lnTo>
                  <a:pt x="476" y="417"/>
                </a:lnTo>
                <a:lnTo>
                  <a:pt x="473" y="414"/>
                </a:lnTo>
                <a:lnTo>
                  <a:pt x="473" y="414"/>
                </a:lnTo>
                <a:lnTo>
                  <a:pt x="473" y="414"/>
                </a:lnTo>
                <a:lnTo>
                  <a:pt x="473" y="414"/>
                </a:lnTo>
                <a:lnTo>
                  <a:pt x="473" y="410"/>
                </a:lnTo>
                <a:lnTo>
                  <a:pt x="473" y="410"/>
                </a:lnTo>
                <a:lnTo>
                  <a:pt x="473" y="410"/>
                </a:lnTo>
                <a:lnTo>
                  <a:pt x="473" y="410"/>
                </a:lnTo>
                <a:lnTo>
                  <a:pt x="470" y="407"/>
                </a:lnTo>
                <a:lnTo>
                  <a:pt x="470" y="407"/>
                </a:lnTo>
                <a:lnTo>
                  <a:pt x="470" y="407"/>
                </a:lnTo>
                <a:lnTo>
                  <a:pt x="470" y="407"/>
                </a:lnTo>
                <a:lnTo>
                  <a:pt x="470" y="404"/>
                </a:lnTo>
                <a:lnTo>
                  <a:pt x="470" y="404"/>
                </a:lnTo>
                <a:lnTo>
                  <a:pt x="470" y="404"/>
                </a:lnTo>
                <a:lnTo>
                  <a:pt x="470" y="404"/>
                </a:lnTo>
                <a:lnTo>
                  <a:pt x="470" y="401"/>
                </a:lnTo>
                <a:lnTo>
                  <a:pt x="470" y="401"/>
                </a:lnTo>
                <a:lnTo>
                  <a:pt x="464" y="377"/>
                </a:lnTo>
                <a:lnTo>
                  <a:pt x="464" y="377"/>
                </a:lnTo>
                <a:lnTo>
                  <a:pt x="464" y="371"/>
                </a:lnTo>
                <a:lnTo>
                  <a:pt x="464" y="371"/>
                </a:lnTo>
                <a:lnTo>
                  <a:pt x="459" y="350"/>
                </a:lnTo>
                <a:lnTo>
                  <a:pt x="453" y="328"/>
                </a:lnTo>
                <a:lnTo>
                  <a:pt x="453" y="313"/>
                </a:lnTo>
                <a:lnTo>
                  <a:pt x="453" y="313"/>
                </a:lnTo>
                <a:lnTo>
                  <a:pt x="453" y="313"/>
                </a:lnTo>
                <a:lnTo>
                  <a:pt x="453" y="313"/>
                </a:lnTo>
                <a:lnTo>
                  <a:pt x="453" y="313"/>
                </a:lnTo>
                <a:close/>
              </a:path>
            </a:pathLst>
          </a:custGeom>
          <a:solidFill>
            <a:srgbClr val="015873">
              <a:alpha val="50196"/>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5" name="Freeform 384">
            <a:extLst>
              <a:ext uri="{FF2B5EF4-FFF2-40B4-BE49-F238E27FC236}">
                <a16:creationId xmlns:a16="http://schemas.microsoft.com/office/drawing/2014/main" id="{CFD5D1A4-1AF2-328B-4D03-77385AE90B44}"/>
              </a:ext>
            </a:extLst>
          </p:cNvPr>
          <p:cNvSpPr>
            <a:spLocks/>
          </p:cNvSpPr>
          <p:nvPr/>
        </p:nvSpPr>
        <p:spPr bwMode="auto">
          <a:xfrm>
            <a:off x="6061374" y="2473310"/>
            <a:ext cx="169325" cy="317471"/>
          </a:xfrm>
          <a:custGeom>
            <a:avLst/>
            <a:gdLst>
              <a:gd name="T0" fmla="*/ 107 w 132"/>
              <a:gd name="T1" fmla="*/ 231 h 261"/>
              <a:gd name="T2" fmla="*/ 98 w 132"/>
              <a:gd name="T3" fmla="*/ 173 h 261"/>
              <a:gd name="T4" fmla="*/ 101 w 132"/>
              <a:gd name="T5" fmla="*/ 152 h 261"/>
              <a:gd name="T6" fmla="*/ 104 w 132"/>
              <a:gd name="T7" fmla="*/ 146 h 261"/>
              <a:gd name="T8" fmla="*/ 104 w 132"/>
              <a:gd name="T9" fmla="*/ 88 h 261"/>
              <a:gd name="T10" fmla="*/ 104 w 132"/>
              <a:gd name="T11" fmla="*/ 79 h 261"/>
              <a:gd name="T12" fmla="*/ 110 w 132"/>
              <a:gd name="T13" fmla="*/ 73 h 261"/>
              <a:gd name="T14" fmla="*/ 112 w 132"/>
              <a:gd name="T15" fmla="*/ 64 h 261"/>
              <a:gd name="T16" fmla="*/ 115 w 132"/>
              <a:gd name="T17" fmla="*/ 61 h 261"/>
              <a:gd name="T18" fmla="*/ 115 w 132"/>
              <a:gd name="T19" fmla="*/ 58 h 261"/>
              <a:gd name="T20" fmla="*/ 121 w 132"/>
              <a:gd name="T21" fmla="*/ 51 h 261"/>
              <a:gd name="T22" fmla="*/ 126 w 132"/>
              <a:gd name="T23" fmla="*/ 48 h 261"/>
              <a:gd name="T24" fmla="*/ 126 w 132"/>
              <a:gd name="T25" fmla="*/ 48 h 261"/>
              <a:gd name="T26" fmla="*/ 132 w 132"/>
              <a:gd name="T27" fmla="*/ 33 h 261"/>
              <a:gd name="T28" fmla="*/ 129 w 132"/>
              <a:gd name="T29" fmla="*/ 27 h 261"/>
              <a:gd name="T30" fmla="*/ 124 w 132"/>
              <a:gd name="T31" fmla="*/ 21 h 261"/>
              <a:gd name="T32" fmla="*/ 121 w 132"/>
              <a:gd name="T33" fmla="*/ 15 h 261"/>
              <a:gd name="T34" fmla="*/ 121 w 132"/>
              <a:gd name="T35" fmla="*/ 12 h 261"/>
              <a:gd name="T36" fmla="*/ 118 w 132"/>
              <a:gd name="T37" fmla="*/ 9 h 261"/>
              <a:gd name="T38" fmla="*/ 118 w 132"/>
              <a:gd name="T39" fmla="*/ 6 h 261"/>
              <a:gd name="T40" fmla="*/ 118 w 132"/>
              <a:gd name="T41" fmla="*/ 6 h 261"/>
              <a:gd name="T42" fmla="*/ 118 w 132"/>
              <a:gd name="T43" fmla="*/ 3 h 261"/>
              <a:gd name="T44" fmla="*/ 118 w 132"/>
              <a:gd name="T45" fmla="*/ 3 h 261"/>
              <a:gd name="T46" fmla="*/ 118 w 132"/>
              <a:gd name="T47" fmla="*/ 0 h 261"/>
              <a:gd name="T48" fmla="*/ 118 w 132"/>
              <a:gd name="T49" fmla="*/ 0 h 261"/>
              <a:gd name="T50" fmla="*/ 28 w 132"/>
              <a:gd name="T51" fmla="*/ 33 h 261"/>
              <a:gd name="T52" fmla="*/ 0 w 132"/>
              <a:gd name="T53" fmla="*/ 64 h 261"/>
              <a:gd name="T54" fmla="*/ 0 w 132"/>
              <a:gd name="T55" fmla="*/ 70 h 261"/>
              <a:gd name="T56" fmla="*/ 3 w 132"/>
              <a:gd name="T57" fmla="*/ 79 h 261"/>
              <a:gd name="T58" fmla="*/ 12 w 132"/>
              <a:gd name="T59" fmla="*/ 103 h 261"/>
              <a:gd name="T60" fmla="*/ 14 w 132"/>
              <a:gd name="T61" fmla="*/ 118 h 261"/>
              <a:gd name="T62" fmla="*/ 14 w 132"/>
              <a:gd name="T63" fmla="*/ 130 h 261"/>
              <a:gd name="T64" fmla="*/ 20 w 132"/>
              <a:gd name="T65" fmla="*/ 149 h 261"/>
              <a:gd name="T66" fmla="*/ 23 w 132"/>
              <a:gd name="T67" fmla="*/ 164 h 261"/>
              <a:gd name="T68" fmla="*/ 26 w 132"/>
              <a:gd name="T69" fmla="*/ 176 h 261"/>
              <a:gd name="T70" fmla="*/ 26 w 132"/>
              <a:gd name="T71" fmla="*/ 176 h 261"/>
              <a:gd name="T72" fmla="*/ 28 w 132"/>
              <a:gd name="T73" fmla="*/ 176 h 261"/>
              <a:gd name="T74" fmla="*/ 31 w 132"/>
              <a:gd name="T75" fmla="*/ 179 h 261"/>
              <a:gd name="T76" fmla="*/ 34 w 132"/>
              <a:gd name="T77" fmla="*/ 182 h 261"/>
              <a:gd name="T78" fmla="*/ 40 w 132"/>
              <a:gd name="T79" fmla="*/ 197 h 261"/>
              <a:gd name="T80" fmla="*/ 40 w 132"/>
              <a:gd name="T81" fmla="*/ 200 h 261"/>
              <a:gd name="T82" fmla="*/ 45 w 132"/>
              <a:gd name="T83" fmla="*/ 249 h 261"/>
              <a:gd name="T84" fmla="*/ 51 w 132"/>
              <a:gd name="T85" fmla="*/ 255 h 261"/>
              <a:gd name="T86" fmla="*/ 107 w 132"/>
              <a:gd name="T87" fmla="*/ 246 h 261"/>
              <a:gd name="T88" fmla="*/ 107 w 132"/>
              <a:gd name="T89" fmla="*/ 237 h 261"/>
              <a:gd name="T90" fmla="*/ 107 w 132"/>
              <a:gd name="T91" fmla="*/ 23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2" h="261">
                <a:moveTo>
                  <a:pt x="107" y="231"/>
                </a:moveTo>
                <a:lnTo>
                  <a:pt x="107" y="231"/>
                </a:lnTo>
                <a:lnTo>
                  <a:pt x="101" y="209"/>
                </a:lnTo>
                <a:lnTo>
                  <a:pt x="98" y="173"/>
                </a:lnTo>
                <a:lnTo>
                  <a:pt x="98" y="173"/>
                </a:lnTo>
                <a:lnTo>
                  <a:pt x="101" y="152"/>
                </a:lnTo>
                <a:lnTo>
                  <a:pt x="104" y="146"/>
                </a:lnTo>
                <a:lnTo>
                  <a:pt x="104" y="146"/>
                </a:lnTo>
                <a:lnTo>
                  <a:pt x="104" y="146"/>
                </a:lnTo>
                <a:lnTo>
                  <a:pt x="104" y="88"/>
                </a:lnTo>
                <a:lnTo>
                  <a:pt x="104" y="88"/>
                </a:lnTo>
                <a:lnTo>
                  <a:pt x="104" y="79"/>
                </a:lnTo>
                <a:lnTo>
                  <a:pt x="110" y="73"/>
                </a:lnTo>
                <a:lnTo>
                  <a:pt x="110" y="73"/>
                </a:lnTo>
                <a:lnTo>
                  <a:pt x="112" y="70"/>
                </a:lnTo>
                <a:lnTo>
                  <a:pt x="112" y="64"/>
                </a:lnTo>
                <a:lnTo>
                  <a:pt x="112" y="64"/>
                </a:lnTo>
                <a:lnTo>
                  <a:pt x="115" y="61"/>
                </a:lnTo>
                <a:lnTo>
                  <a:pt x="115" y="61"/>
                </a:lnTo>
                <a:lnTo>
                  <a:pt x="115" y="58"/>
                </a:lnTo>
                <a:lnTo>
                  <a:pt x="115" y="58"/>
                </a:lnTo>
                <a:lnTo>
                  <a:pt x="121" y="51"/>
                </a:lnTo>
                <a:lnTo>
                  <a:pt x="126" y="48"/>
                </a:lnTo>
                <a:lnTo>
                  <a:pt x="126" y="48"/>
                </a:lnTo>
                <a:lnTo>
                  <a:pt x="126" y="48"/>
                </a:lnTo>
                <a:lnTo>
                  <a:pt x="126" y="48"/>
                </a:lnTo>
                <a:lnTo>
                  <a:pt x="129" y="42"/>
                </a:lnTo>
                <a:lnTo>
                  <a:pt x="132" y="33"/>
                </a:lnTo>
                <a:lnTo>
                  <a:pt x="132" y="33"/>
                </a:lnTo>
                <a:lnTo>
                  <a:pt x="129" y="27"/>
                </a:lnTo>
                <a:lnTo>
                  <a:pt x="129" y="27"/>
                </a:lnTo>
                <a:lnTo>
                  <a:pt x="124" y="21"/>
                </a:lnTo>
                <a:lnTo>
                  <a:pt x="121" y="15"/>
                </a:lnTo>
                <a:lnTo>
                  <a:pt x="121" y="15"/>
                </a:lnTo>
                <a:lnTo>
                  <a:pt x="121" y="12"/>
                </a:lnTo>
                <a:lnTo>
                  <a:pt x="121" y="12"/>
                </a:lnTo>
                <a:lnTo>
                  <a:pt x="118" y="9"/>
                </a:lnTo>
                <a:lnTo>
                  <a:pt x="118" y="9"/>
                </a:lnTo>
                <a:lnTo>
                  <a:pt x="118" y="6"/>
                </a:lnTo>
                <a:lnTo>
                  <a:pt x="118" y="6"/>
                </a:lnTo>
                <a:lnTo>
                  <a:pt x="118" y="6"/>
                </a:lnTo>
                <a:lnTo>
                  <a:pt x="118" y="6"/>
                </a:lnTo>
                <a:lnTo>
                  <a:pt x="118" y="3"/>
                </a:lnTo>
                <a:lnTo>
                  <a:pt x="118" y="3"/>
                </a:lnTo>
                <a:lnTo>
                  <a:pt x="118" y="3"/>
                </a:lnTo>
                <a:lnTo>
                  <a:pt x="118" y="3"/>
                </a:lnTo>
                <a:lnTo>
                  <a:pt x="118" y="0"/>
                </a:lnTo>
                <a:lnTo>
                  <a:pt x="118" y="0"/>
                </a:lnTo>
                <a:lnTo>
                  <a:pt x="118" y="0"/>
                </a:lnTo>
                <a:lnTo>
                  <a:pt x="118" y="0"/>
                </a:lnTo>
                <a:lnTo>
                  <a:pt x="28" y="33"/>
                </a:lnTo>
                <a:lnTo>
                  <a:pt x="28" y="33"/>
                </a:lnTo>
                <a:lnTo>
                  <a:pt x="0" y="39"/>
                </a:lnTo>
                <a:lnTo>
                  <a:pt x="0" y="64"/>
                </a:lnTo>
                <a:lnTo>
                  <a:pt x="0" y="64"/>
                </a:lnTo>
                <a:lnTo>
                  <a:pt x="0" y="70"/>
                </a:lnTo>
                <a:lnTo>
                  <a:pt x="3" y="79"/>
                </a:lnTo>
                <a:lnTo>
                  <a:pt x="3" y="79"/>
                </a:lnTo>
                <a:lnTo>
                  <a:pt x="9" y="91"/>
                </a:lnTo>
                <a:lnTo>
                  <a:pt x="12" y="103"/>
                </a:lnTo>
                <a:lnTo>
                  <a:pt x="12" y="103"/>
                </a:lnTo>
                <a:lnTo>
                  <a:pt x="14" y="118"/>
                </a:lnTo>
                <a:lnTo>
                  <a:pt x="14" y="118"/>
                </a:lnTo>
                <a:lnTo>
                  <a:pt x="14" y="130"/>
                </a:lnTo>
                <a:lnTo>
                  <a:pt x="14" y="130"/>
                </a:lnTo>
                <a:lnTo>
                  <a:pt x="20" y="149"/>
                </a:lnTo>
                <a:lnTo>
                  <a:pt x="20" y="149"/>
                </a:lnTo>
                <a:lnTo>
                  <a:pt x="23" y="164"/>
                </a:lnTo>
                <a:lnTo>
                  <a:pt x="23" y="164"/>
                </a:lnTo>
                <a:lnTo>
                  <a:pt x="26" y="176"/>
                </a:lnTo>
                <a:lnTo>
                  <a:pt x="26" y="176"/>
                </a:lnTo>
                <a:lnTo>
                  <a:pt x="26" y="176"/>
                </a:lnTo>
                <a:lnTo>
                  <a:pt x="26" y="176"/>
                </a:lnTo>
                <a:lnTo>
                  <a:pt x="28" y="176"/>
                </a:lnTo>
                <a:lnTo>
                  <a:pt x="28" y="176"/>
                </a:lnTo>
                <a:lnTo>
                  <a:pt x="31" y="179"/>
                </a:lnTo>
                <a:lnTo>
                  <a:pt x="34" y="182"/>
                </a:lnTo>
                <a:lnTo>
                  <a:pt x="34" y="182"/>
                </a:lnTo>
                <a:lnTo>
                  <a:pt x="40" y="197"/>
                </a:lnTo>
                <a:lnTo>
                  <a:pt x="40" y="197"/>
                </a:lnTo>
                <a:lnTo>
                  <a:pt x="40" y="200"/>
                </a:lnTo>
                <a:lnTo>
                  <a:pt x="40" y="200"/>
                </a:lnTo>
                <a:lnTo>
                  <a:pt x="42" y="234"/>
                </a:lnTo>
                <a:lnTo>
                  <a:pt x="45" y="249"/>
                </a:lnTo>
                <a:lnTo>
                  <a:pt x="51" y="255"/>
                </a:lnTo>
                <a:lnTo>
                  <a:pt x="51" y="255"/>
                </a:lnTo>
                <a:lnTo>
                  <a:pt x="54" y="261"/>
                </a:lnTo>
                <a:lnTo>
                  <a:pt x="107" y="246"/>
                </a:lnTo>
                <a:lnTo>
                  <a:pt x="107" y="237"/>
                </a:lnTo>
                <a:lnTo>
                  <a:pt x="107" y="237"/>
                </a:lnTo>
                <a:lnTo>
                  <a:pt x="107" y="231"/>
                </a:lnTo>
                <a:lnTo>
                  <a:pt x="107" y="231"/>
                </a:lnTo>
                <a:close/>
              </a:path>
            </a:pathLst>
          </a:custGeom>
          <a:solidFill>
            <a:schemeClr val="tx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6" name="Freeform 385">
            <a:extLst>
              <a:ext uri="{FF2B5EF4-FFF2-40B4-BE49-F238E27FC236}">
                <a16:creationId xmlns:a16="http://schemas.microsoft.com/office/drawing/2014/main" id="{EDB50429-C5CA-CADA-B699-3251168D570B}"/>
              </a:ext>
            </a:extLst>
          </p:cNvPr>
          <p:cNvSpPr>
            <a:spLocks/>
          </p:cNvSpPr>
          <p:nvPr/>
        </p:nvSpPr>
        <p:spPr bwMode="auto">
          <a:xfrm>
            <a:off x="6133209" y="2731179"/>
            <a:ext cx="330954" cy="170291"/>
          </a:xfrm>
          <a:custGeom>
            <a:avLst/>
            <a:gdLst>
              <a:gd name="T0" fmla="*/ 255 w 258"/>
              <a:gd name="T1" fmla="*/ 119 h 140"/>
              <a:gd name="T2" fmla="*/ 252 w 258"/>
              <a:gd name="T3" fmla="*/ 119 h 140"/>
              <a:gd name="T4" fmla="*/ 235 w 258"/>
              <a:gd name="T5" fmla="*/ 131 h 140"/>
              <a:gd name="T6" fmla="*/ 233 w 258"/>
              <a:gd name="T7" fmla="*/ 128 h 140"/>
              <a:gd name="T8" fmla="*/ 219 w 258"/>
              <a:gd name="T9" fmla="*/ 116 h 140"/>
              <a:gd name="T10" fmla="*/ 213 w 258"/>
              <a:gd name="T11" fmla="*/ 122 h 140"/>
              <a:gd name="T12" fmla="*/ 205 w 258"/>
              <a:gd name="T13" fmla="*/ 140 h 140"/>
              <a:gd name="T14" fmla="*/ 196 w 258"/>
              <a:gd name="T15" fmla="*/ 119 h 140"/>
              <a:gd name="T16" fmla="*/ 188 w 258"/>
              <a:gd name="T17" fmla="*/ 116 h 140"/>
              <a:gd name="T18" fmla="*/ 174 w 258"/>
              <a:gd name="T19" fmla="*/ 101 h 140"/>
              <a:gd name="T20" fmla="*/ 166 w 258"/>
              <a:gd name="T21" fmla="*/ 95 h 140"/>
              <a:gd name="T22" fmla="*/ 163 w 258"/>
              <a:gd name="T23" fmla="*/ 95 h 140"/>
              <a:gd name="T24" fmla="*/ 163 w 258"/>
              <a:gd name="T25" fmla="*/ 95 h 140"/>
              <a:gd name="T26" fmla="*/ 160 w 258"/>
              <a:gd name="T27" fmla="*/ 95 h 140"/>
              <a:gd name="T28" fmla="*/ 160 w 258"/>
              <a:gd name="T29" fmla="*/ 95 h 140"/>
              <a:gd name="T30" fmla="*/ 157 w 258"/>
              <a:gd name="T31" fmla="*/ 95 h 140"/>
              <a:gd name="T32" fmla="*/ 138 w 258"/>
              <a:gd name="T33" fmla="*/ 104 h 140"/>
              <a:gd name="T34" fmla="*/ 129 w 258"/>
              <a:gd name="T35" fmla="*/ 104 h 140"/>
              <a:gd name="T36" fmla="*/ 112 w 258"/>
              <a:gd name="T37" fmla="*/ 107 h 140"/>
              <a:gd name="T38" fmla="*/ 96 w 258"/>
              <a:gd name="T39" fmla="*/ 113 h 140"/>
              <a:gd name="T40" fmla="*/ 56 w 258"/>
              <a:gd name="T41" fmla="*/ 125 h 140"/>
              <a:gd name="T42" fmla="*/ 40 w 258"/>
              <a:gd name="T43" fmla="*/ 128 h 140"/>
              <a:gd name="T44" fmla="*/ 26 w 258"/>
              <a:gd name="T45" fmla="*/ 131 h 140"/>
              <a:gd name="T46" fmla="*/ 0 w 258"/>
              <a:gd name="T47" fmla="*/ 134 h 140"/>
              <a:gd name="T48" fmla="*/ 0 w 258"/>
              <a:gd name="T49" fmla="*/ 131 h 140"/>
              <a:gd name="T50" fmla="*/ 0 w 258"/>
              <a:gd name="T51" fmla="*/ 116 h 140"/>
              <a:gd name="T52" fmla="*/ 3 w 258"/>
              <a:gd name="T53" fmla="*/ 76 h 140"/>
              <a:gd name="T54" fmla="*/ 3 w 258"/>
              <a:gd name="T55" fmla="*/ 70 h 140"/>
              <a:gd name="T56" fmla="*/ 154 w 258"/>
              <a:gd name="T57" fmla="*/ 22 h 140"/>
              <a:gd name="T58" fmla="*/ 154 w 258"/>
              <a:gd name="T59" fmla="*/ 19 h 140"/>
              <a:gd name="T60" fmla="*/ 157 w 258"/>
              <a:gd name="T61" fmla="*/ 13 h 140"/>
              <a:gd name="T62" fmla="*/ 160 w 258"/>
              <a:gd name="T63" fmla="*/ 10 h 140"/>
              <a:gd name="T64" fmla="*/ 171 w 258"/>
              <a:gd name="T65" fmla="*/ 3 h 140"/>
              <a:gd name="T66" fmla="*/ 171 w 258"/>
              <a:gd name="T67" fmla="*/ 3 h 140"/>
              <a:gd name="T68" fmla="*/ 174 w 258"/>
              <a:gd name="T69" fmla="*/ 3 h 140"/>
              <a:gd name="T70" fmla="*/ 174 w 258"/>
              <a:gd name="T71" fmla="*/ 3 h 140"/>
              <a:gd name="T72" fmla="*/ 174 w 258"/>
              <a:gd name="T73" fmla="*/ 3 h 140"/>
              <a:gd name="T74" fmla="*/ 177 w 258"/>
              <a:gd name="T75" fmla="*/ 0 h 140"/>
              <a:gd name="T76" fmla="*/ 177 w 258"/>
              <a:gd name="T77" fmla="*/ 0 h 140"/>
              <a:gd name="T78" fmla="*/ 177 w 258"/>
              <a:gd name="T79" fmla="*/ 0 h 140"/>
              <a:gd name="T80" fmla="*/ 180 w 258"/>
              <a:gd name="T81" fmla="*/ 0 h 140"/>
              <a:gd name="T82" fmla="*/ 180 w 258"/>
              <a:gd name="T83" fmla="*/ 0 h 140"/>
              <a:gd name="T84" fmla="*/ 180 w 258"/>
              <a:gd name="T85" fmla="*/ 0 h 140"/>
              <a:gd name="T86" fmla="*/ 180 w 258"/>
              <a:gd name="T87" fmla="*/ 0 h 140"/>
              <a:gd name="T88" fmla="*/ 188 w 258"/>
              <a:gd name="T89" fmla="*/ 22 h 140"/>
              <a:gd name="T90" fmla="*/ 191 w 258"/>
              <a:gd name="T91" fmla="*/ 28 h 140"/>
              <a:gd name="T92" fmla="*/ 182 w 258"/>
              <a:gd name="T93" fmla="*/ 46 h 140"/>
              <a:gd name="T94" fmla="*/ 180 w 258"/>
              <a:gd name="T95" fmla="*/ 52 h 140"/>
              <a:gd name="T96" fmla="*/ 188 w 258"/>
              <a:gd name="T97" fmla="*/ 70 h 140"/>
              <a:gd name="T98" fmla="*/ 205 w 258"/>
              <a:gd name="T99" fmla="*/ 76 h 140"/>
              <a:gd name="T100" fmla="*/ 207 w 258"/>
              <a:gd name="T101" fmla="*/ 82 h 140"/>
              <a:gd name="T102" fmla="*/ 227 w 258"/>
              <a:gd name="T103" fmla="*/ 101 h 140"/>
              <a:gd name="T104" fmla="*/ 241 w 258"/>
              <a:gd name="T105" fmla="*/ 107 h 140"/>
              <a:gd name="T106" fmla="*/ 252 w 258"/>
              <a:gd name="T107" fmla="*/ 101 h 140"/>
              <a:gd name="T108" fmla="*/ 258 w 258"/>
              <a:gd name="T109" fmla="*/ 107 h 140"/>
              <a:gd name="T110" fmla="*/ 258 w 258"/>
              <a:gd name="T111" fmla="*/ 1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8" h="140">
                <a:moveTo>
                  <a:pt x="258" y="116"/>
                </a:moveTo>
                <a:lnTo>
                  <a:pt x="258" y="116"/>
                </a:lnTo>
                <a:lnTo>
                  <a:pt x="255" y="119"/>
                </a:lnTo>
                <a:lnTo>
                  <a:pt x="255" y="119"/>
                </a:lnTo>
                <a:lnTo>
                  <a:pt x="252" y="119"/>
                </a:lnTo>
                <a:lnTo>
                  <a:pt x="252" y="119"/>
                </a:lnTo>
                <a:lnTo>
                  <a:pt x="241" y="128"/>
                </a:lnTo>
                <a:lnTo>
                  <a:pt x="241" y="128"/>
                </a:lnTo>
                <a:lnTo>
                  <a:pt x="235" y="131"/>
                </a:lnTo>
                <a:lnTo>
                  <a:pt x="233" y="131"/>
                </a:lnTo>
                <a:lnTo>
                  <a:pt x="233" y="128"/>
                </a:lnTo>
                <a:lnTo>
                  <a:pt x="233" y="128"/>
                </a:lnTo>
                <a:lnTo>
                  <a:pt x="227" y="119"/>
                </a:lnTo>
                <a:lnTo>
                  <a:pt x="221" y="116"/>
                </a:lnTo>
                <a:lnTo>
                  <a:pt x="219" y="116"/>
                </a:lnTo>
                <a:lnTo>
                  <a:pt x="219" y="116"/>
                </a:lnTo>
                <a:lnTo>
                  <a:pt x="216" y="119"/>
                </a:lnTo>
                <a:lnTo>
                  <a:pt x="213" y="122"/>
                </a:lnTo>
                <a:lnTo>
                  <a:pt x="210" y="131"/>
                </a:lnTo>
                <a:lnTo>
                  <a:pt x="210" y="131"/>
                </a:lnTo>
                <a:lnTo>
                  <a:pt x="205" y="140"/>
                </a:lnTo>
                <a:lnTo>
                  <a:pt x="205" y="140"/>
                </a:lnTo>
                <a:lnTo>
                  <a:pt x="202" y="128"/>
                </a:lnTo>
                <a:lnTo>
                  <a:pt x="196" y="119"/>
                </a:lnTo>
                <a:lnTo>
                  <a:pt x="196" y="119"/>
                </a:lnTo>
                <a:lnTo>
                  <a:pt x="188" y="116"/>
                </a:lnTo>
                <a:lnTo>
                  <a:pt x="188" y="116"/>
                </a:lnTo>
                <a:lnTo>
                  <a:pt x="182" y="113"/>
                </a:lnTo>
                <a:lnTo>
                  <a:pt x="182" y="113"/>
                </a:lnTo>
                <a:lnTo>
                  <a:pt x="174" y="101"/>
                </a:lnTo>
                <a:lnTo>
                  <a:pt x="171" y="95"/>
                </a:lnTo>
                <a:lnTo>
                  <a:pt x="166" y="95"/>
                </a:lnTo>
                <a:lnTo>
                  <a:pt x="166" y="95"/>
                </a:lnTo>
                <a:lnTo>
                  <a:pt x="163" y="95"/>
                </a:lnTo>
                <a:lnTo>
                  <a:pt x="163" y="95"/>
                </a:lnTo>
                <a:lnTo>
                  <a:pt x="163" y="95"/>
                </a:lnTo>
                <a:lnTo>
                  <a:pt x="163" y="95"/>
                </a:lnTo>
                <a:lnTo>
                  <a:pt x="163" y="95"/>
                </a:lnTo>
                <a:lnTo>
                  <a:pt x="163" y="95"/>
                </a:lnTo>
                <a:lnTo>
                  <a:pt x="163" y="95"/>
                </a:lnTo>
                <a:lnTo>
                  <a:pt x="163" y="95"/>
                </a:lnTo>
                <a:lnTo>
                  <a:pt x="160" y="95"/>
                </a:lnTo>
                <a:lnTo>
                  <a:pt x="160" y="95"/>
                </a:lnTo>
                <a:lnTo>
                  <a:pt x="160" y="95"/>
                </a:lnTo>
                <a:lnTo>
                  <a:pt x="160" y="95"/>
                </a:lnTo>
                <a:lnTo>
                  <a:pt x="157" y="95"/>
                </a:lnTo>
                <a:lnTo>
                  <a:pt x="157" y="95"/>
                </a:lnTo>
                <a:lnTo>
                  <a:pt x="157" y="95"/>
                </a:lnTo>
                <a:lnTo>
                  <a:pt x="157" y="95"/>
                </a:lnTo>
                <a:lnTo>
                  <a:pt x="138" y="104"/>
                </a:lnTo>
                <a:lnTo>
                  <a:pt x="138" y="104"/>
                </a:lnTo>
                <a:lnTo>
                  <a:pt x="135" y="104"/>
                </a:lnTo>
                <a:lnTo>
                  <a:pt x="135" y="104"/>
                </a:lnTo>
                <a:lnTo>
                  <a:pt x="129" y="104"/>
                </a:lnTo>
                <a:lnTo>
                  <a:pt x="124" y="104"/>
                </a:lnTo>
                <a:lnTo>
                  <a:pt x="124" y="104"/>
                </a:lnTo>
                <a:lnTo>
                  <a:pt x="112" y="107"/>
                </a:lnTo>
                <a:lnTo>
                  <a:pt x="112" y="107"/>
                </a:lnTo>
                <a:lnTo>
                  <a:pt x="104" y="110"/>
                </a:lnTo>
                <a:lnTo>
                  <a:pt x="96" y="113"/>
                </a:lnTo>
                <a:lnTo>
                  <a:pt x="96" y="113"/>
                </a:lnTo>
                <a:lnTo>
                  <a:pt x="76" y="116"/>
                </a:lnTo>
                <a:lnTo>
                  <a:pt x="56" y="125"/>
                </a:lnTo>
                <a:lnTo>
                  <a:pt x="56" y="125"/>
                </a:lnTo>
                <a:lnTo>
                  <a:pt x="40" y="128"/>
                </a:lnTo>
                <a:lnTo>
                  <a:pt x="40" y="128"/>
                </a:lnTo>
                <a:lnTo>
                  <a:pt x="37" y="128"/>
                </a:lnTo>
                <a:lnTo>
                  <a:pt x="37" y="128"/>
                </a:lnTo>
                <a:lnTo>
                  <a:pt x="26" y="131"/>
                </a:lnTo>
                <a:lnTo>
                  <a:pt x="6" y="134"/>
                </a:lnTo>
                <a:lnTo>
                  <a:pt x="6" y="134"/>
                </a:lnTo>
                <a:lnTo>
                  <a:pt x="0" y="134"/>
                </a:lnTo>
                <a:lnTo>
                  <a:pt x="0" y="134"/>
                </a:lnTo>
                <a:lnTo>
                  <a:pt x="0" y="134"/>
                </a:lnTo>
                <a:lnTo>
                  <a:pt x="0" y="131"/>
                </a:lnTo>
                <a:lnTo>
                  <a:pt x="0" y="131"/>
                </a:lnTo>
                <a:lnTo>
                  <a:pt x="0" y="116"/>
                </a:lnTo>
                <a:lnTo>
                  <a:pt x="0" y="116"/>
                </a:lnTo>
                <a:lnTo>
                  <a:pt x="3" y="86"/>
                </a:lnTo>
                <a:lnTo>
                  <a:pt x="3" y="86"/>
                </a:lnTo>
                <a:lnTo>
                  <a:pt x="3" y="76"/>
                </a:lnTo>
                <a:lnTo>
                  <a:pt x="3" y="76"/>
                </a:lnTo>
                <a:lnTo>
                  <a:pt x="3" y="70"/>
                </a:lnTo>
                <a:lnTo>
                  <a:pt x="3" y="70"/>
                </a:lnTo>
                <a:lnTo>
                  <a:pt x="3" y="61"/>
                </a:lnTo>
                <a:lnTo>
                  <a:pt x="59" y="46"/>
                </a:lnTo>
                <a:lnTo>
                  <a:pt x="154" y="22"/>
                </a:lnTo>
                <a:lnTo>
                  <a:pt x="154" y="22"/>
                </a:lnTo>
                <a:lnTo>
                  <a:pt x="154" y="19"/>
                </a:lnTo>
                <a:lnTo>
                  <a:pt x="154" y="19"/>
                </a:lnTo>
                <a:lnTo>
                  <a:pt x="157" y="16"/>
                </a:lnTo>
                <a:lnTo>
                  <a:pt x="157" y="16"/>
                </a:lnTo>
                <a:lnTo>
                  <a:pt x="157" y="13"/>
                </a:lnTo>
                <a:lnTo>
                  <a:pt x="157" y="13"/>
                </a:lnTo>
                <a:lnTo>
                  <a:pt x="160" y="10"/>
                </a:lnTo>
                <a:lnTo>
                  <a:pt x="160" y="10"/>
                </a:lnTo>
                <a:lnTo>
                  <a:pt x="163" y="10"/>
                </a:lnTo>
                <a:lnTo>
                  <a:pt x="163" y="10"/>
                </a:lnTo>
                <a:lnTo>
                  <a:pt x="171" y="3"/>
                </a:lnTo>
                <a:lnTo>
                  <a:pt x="171" y="3"/>
                </a:lnTo>
                <a:lnTo>
                  <a:pt x="171" y="3"/>
                </a:lnTo>
                <a:lnTo>
                  <a:pt x="171" y="3"/>
                </a:lnTo>
                <a:lnTo>
                  <a:pt x="171" y="3"/>
                </a:lnTo>
                <a:lnTo>
                  <a:pt x="171" y="3"/>
                </a:lnTo>
                <a:lnTo>
                  <a:pt x="174" y="3"/>
                </a:lnTo>
                <a:lnTo>
                  <a:pt x="174" y="3"/>
                </a:lnTo>
                <a:lnTo>
                  <a:pt x="174" y="3"/>
                </a:lnTo>
                <a:lnTo>
                  <a:pt x="174" y="3"/>
                </a:lnTo>
                <a:lnTo>
                  <a:pt x="174" y="3"/>
                </a:lnTo>
                <a:lnTo>
                  <a:pt x="174" y="3"/>
                </a:lnTo>
                <a:lnTo>
                  <a:pt x="174" y="3"/>
                </a:lnTo>
                <a:lnTo>
                  <a:pt x="174" y="3"/>
                </a:lnTo>
                <a:lnTo>
                  <a:pt x="177" y="0"/>
                </a:lnTo>
                <a:lnTo>
                  <a:pt x="177" y="0"/>
                </a:lnTo>
                <a:lnTo>
                  <a:pt x="177" y="0"/>
                </a:lnTo>
                <a:lnTo>
                  <a:pt x="177" y="0"/>
                </a:lnTo>
                <a:lnTo>
                  <a:pt x="177" y="0"/>
                </a:lnTo>
                <a:lnTo>
                  <a:pt x="177" y="0"/>
                </a:lnTo>
                <a:lnTo>
                  <a:pt x="177" y="0"/>
                </a:lnTo>
                <a:lnTo>
                  <a:pt x="177"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2" y="7"/>
                </a:lnTo>
                <a:lnTo>
                  <a:pt x="182" y="7"/>
                </a:lnTo>
                <a:lnTo>
                  <a:pt x="188" y="22"/>
                </a:lnTo>
                <a:lnTo>
                  <a:pt x="188" y="22"/>
                </a:lnTo>
                <a:lnTo>
                  <a:pt x="191" y="28"/>
                </a:lnTo>
                <a:lnTo>
                  <a:pt x="191" y="28"/>
                </a:lnTo>
                <a:lnTo>
                  <a:pt x="188" y="37"/>
                </a:lnTo>
                <a:lnTo>
                  <a:pt x="188" y="37"/>
                </a:lnTo>
                <a:lnTo>
                  <a:pt x="182" y="46"/>
                </a:lnTo>
                <a:lnTo>
                  <a:pt x="180" y="52"/>
                </a:lnTo>
                <a:lnTo>
                  <a:pt x="180" y="52"/>
                </a:lnTo>
                <a:lnTo>
                  <a:pt x="180" y="52"/>
                </a:lnTo>
                <a:lnTo>
                  <a:pt x="182" y="61"/>
                </a:lnTo>
                <a:lnTo>
                  <a:pt x="182" y="67"/>
                </a:lnTo>
                <a:lnTo>
                  <a:pt x="188" y="70"/>
                </a:lnTo>
                <a:lnTo>
                  <a:pt x="196" y="76"/>
                </a:lnTo>
                <a:lnTo>
                  <a:pt x="196" y="76"/>
                </a:lnTo>
                <a:lnTo>
                  <a:pt x="205" y="76"/>
                </a:lnTo>
                <a:lnTo>
                  <a:pt x="205" y="76"/>
                </a:lnTo>
                <a:lnTo>
                  <a:pt x="207" y="82"/>
                </a:lnTo>
                <a:lnTo>
                  <a:pt x="207" y="82"/>
                </a:lnTo>
                <a:lnTo>
                  <a:pt x="216" y="89"/>
                </a:lnTo>
                <a:lnTo>
                  <a:pt x="221" y="92"/>
                </a:lnTo>
                <a:lnTo>
                  <a:pt x="227" y="101"/>
                </a:lnTo>
                <a:lnTo>
                  <a:pt x="233" y="107"/>
                </a:lnTo>
                <a:lnTo>
                  <a:pt x="235" y="107"/>
                </a:lnTo>
                <a:lnTo>
                  <a:pt x="241" y="107"/>
                </a:lnTo>
                <a:lnTo>
                  <a:pt x="241" y="107"/>
                </a:lnTo>
                <a:lnTo>
                  <a:pt x="244" y="104"/>
                </a:lnTo>
                <a:lnTo>
                  <a:pt x="252" y="101"/>
                </a:lnTo>
                <a:lnTo>
                  <a:pt x="252" y="101"/>
                </a:lnTo>
                <a:lnTo>
                  <a:pt x="255" y="104"/>
                </a:lnTo>
                <a:lnTo>
                  <a:pt x="258" y="107"/>
                </a:lnTo>
                <a:lnTo>
                  <a:pt x="258" y="113"/>
                </a:lnTo>
                <a:lnTo>
                  <a:pt x="258" y="116"/>
                </a:lnTo>
                <a:lnTo>
                  <a:pt x="258" y="116"/>
                </a:lnTo>
                <a:close/>
              </a:path>
            </a:pathLst>
          </a:custGeom>
          <a:solidFill>
            <a:srgbClr val="015873">
              <a:alpha val="25098"/>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7" name="Freeform 386">
            <a:extLst>
              <a:ext uri="{FF2B5EF4-FFF2-40B4-BE49-F238E27FC236}">
                <a16:creationId xmlns:a16="http://schemas.microsoft.com/office/drawing/2014/main" id="{35D52842-5FCF-F645-9E25-15E58457B4AB}"/>
              </a:ext>
            </a:extLst>
          </p:cNvPr>
          <p:cNvSpPr>
            <a:spLocks/>
          </p:cNvSpPr>
          <p:nvPr/>
        </p:nvSpPr>
        <p:spPr bwMode="auto">
          <a:xfrm>
            <a:off x="5538004" y="2993914"/>
            <a:ext cx="3848" cy="25544"/>
          </a:xfrm>
          <a:custGeom>
            <a:avLst/>
            <a:gdLst>
              <a:gd name="T0" fmla="*/ 0 w 3"/>
              <a:gd name="T1" fmla="*/ 0 h 21"/>
              <a:gd name="T2" fmla="*/ 3 w 3"/>
              <a:gd name="T3" fmla="*/ 21 h 21"/>
              <a:gd name="T4" fmla="*/ 0 w 3"/>
              <a:gd name="T5" fmla="*/ 0 h 21"/>
              <a:gd name="T6" fmla="*/ 0 w 3"/>
              <a:gd name="T7" fmla="*/ 0 h 21"/>
            </a:gdLst>
            <a:ahLst/>
            <a:cxnLst>
              <a:cxn ang="0">
                <a:pos x="T0" y="T1"/>
              </a:cxn>
              <a:cxn ang="0">
                <a:pos x="T2" y="T3"/>
              </a:cxn>
              <a:cxn ang="0">
                <a:pos x="T4" y="T5"/>
              </a:cxn>
              <a:cxn ang="0">
                <a:pos x="T6" y="T7"/>
              </a:cxn>
            </a:cxnLst>
            <a:rect l="0" t="0" r="r" b="b"/>
            <a:pathLst>
              <a:path w="3" h="21">
                <a:moveTo>
                  <a:pt x="0" y="0"/>
                </a:moveTo>
                <a:lnTo>
                  <a:pt x="3" y="21"/>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8" name="Freeform 387">
            <a:extLst>
              <a:ext uri="{FF2B5EF4-FFF2-40B4-BE49-F238E27FC236}">
                <a16:creationId xmlns:a16="http://schemas.microsoft.com/office/drawing/2014/main" id="{39370397-1641-5745-5E03-2972980191D8}"/>
              </a:ext>
            </a:extLst>
          </p:cNvPr>
          <p:cNvSpPr>
            <a:spLocks/>
          </p:cNvSpPr>
          <p:nvPr/>
        </p:nvSpPr>
        <p:spPr bwMode="auto">
          <a:xfrm>
            <a:off x="6364107" y="2731179"/>
            <a:ext cx="0" cy="3649"/>
          </a:xfrm>
          <a:custGeom>
            <a:avLst/>
            <a:gdLst>
              <a:gd name="T0" fmla="*/ 3 h 3"/>
              <a:gd name="T1" fmla="*/ 3 h 3"/>
              <a:gd name="T2" fmla="*/ 0 h 3"/>
              <a:gd name="T3" fmla="*/ 0 h 3"/>
              <a:gd name="T4" fmla="*/ 0 h 3"/>
              <a:gd name="T5" fmla="*/ 0 h 3"/>
              <a:gd name="T6" fmla="*/ 3 h 3"/>
              <a:gd name="T7" fmla="*/ 3 h 3"/>
              <a:gd name="T8" fmla="*/ 3 h 3"/>
              <a:gd name="T9"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
                <a:moveTo>
                  <a:pt x="0" y="3"/>
                </a:moveTo>
                <a:lnTo>
                  <a:pt x="0" y="3"/>
                </a:lnTo>
                <a:lnTo>
                  <a:pt x="0" y="0"/>
                </a:lnTo>
                <a:lnTo>
                  <a:pt x="0" y="0"/>
                </a:lnTo>
                <a:lnTo>
                  <a:pt x="0" y="0"/>
                </a:lnTo>
                <a:lnTo>
                  <a:pt x="0" y="0"/>
                </a:lnTo>
                <a:lnTo>
                  <a:pt x="0" y="3"/>
                </a:lnTo>
                <a:lnTo>
                  <a:pt x="0" y="3"/>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69" name="Freeform 388">
            <a:extLst>
              <a:ext uri="{FF2B5EF4-FFF2-40B4-BE49-F238E27FC236}">
                <a16:creationId xmlns:a16="http://schemas.microsoft.com/office/drawing/2014/main" id="{974737DB-5CAB-82FC-A96D-FC4B25E5325C}"/>
              </a:ext>
            </a:extLst>
          </p:cNvPr>
          <p:cNvSpPr>
            <a:spLocks/>
          </p:cNvSpPr>
          <p:nvPr/>
        </p:nvSpPr>
        <p:spPr bwMode="auto">
          <a:xfrm>
            <a:off x="6119098" y="290511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0" name="Freeform 389">
            <a:extLst>
              <a:ext uri="{FF2B5EF4-FFF2-40B4-BE49-F238E27FC236}">
                <a16:creationId xmlns:a16="http://schemas.microsoft.com/office/drawing/2014/main" id="{DD0FA049-EB9E-F282-2F26-A464D5A03FDD}"/>
              </a:ext>
            </a:extLst>
          </p:cNvPr>
          <p:cNvSpPr>
            <a:spLocks/>
          </p:cNvSpPr>
          <p:nvPr/>
        </p:nvSpPr>
        <p:spPr bwMode="auto">
          <a:xfrm>
            <a:off x="6360259" y="2731179"/>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1" name="Freeform 390">
            <a:extLst>
              <a:ext uri="{FF2B5EF4-FFF2-40B4-BE49-F238E27FC236}">
                <a16:creationId xmlns:a16="http://schemas.microsoft.com/office/drawing/2014/main" id="{616F12B2-D522-41BD-6E09-07B9660AB346}"/>
              </a:ext>
            </a:extLst>
          </p:cNvPr>
          <p:cNvSpPr>
            <a:spLocks/>
          </p:cNvSpPr>
          <p:nvPr/>
        </p:nvSpPr>
        <p:spPr bwMode="auto">
          <a:xfrm>
            <a:off x="6360259" y="273117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2" name="Freeform 391">
            <a:extLst>
              <a:ext uri="{FF2B5EF4-FFF2-40B4-BE49-F238E27FC236}">
                <a16:creationId xmlns:a16="http://schemas.microsoft.com/office/drawing/2014/main" id="{33C783CA-9783-1E3F-2B7F-2BAAF233BC79}"/>
              </a:ext>
            </a:extLst>
          </p:cNvPr>
          <p:cNvSpPr>
            <a:spLocks/>
          </p:cNvSpPr>
          <p:nvPr/>
        </p:nvSpPr>
        <p:spPr bwMode="auto">
          <a:xfrm>
            <a:off x="6356410" y="2731179"/>
            <a:ext cx="3848" cy="3649"/>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3" name="Freeform 392">
            <a:extLst>
              <a:ext uri="{FF2B5EF4-FFF2-40B4-BE49-F238E27FC236}">
                <a16:creationId xmlns:a16="http://schemas.microsoft.com/office/drawing/2014/main" id="{1335D873-8348-4523-20BF-D7CE1C464811}"/>
              </a:ext>
            </a:extLst>
          </p:cNvPr>
          <p:cNvSpPr>
            <a:spLocks/>
          </p:cNvSpPr>
          <p:nvPr/>
        </p:nvSpPr>
        <p:spPr bwMode="auto">
          <a:xfrm>
            <a:off x="6212740" y="2473310"/>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4" name="Freeform 393">
            <a:extLst>
              <a:ext uri="{FF2B5EF4-FFF2-40B4-BE49-F238E27FC236}">
                <a16:creationId xmlns:a16="http://schemas.microsoft.com/office/drawing/2014/main" id="{C8F8C32F-3AEF-5F3F-B563-2677C2D021BB}"/>
              </a:ext>
            </a:extLst>
          </p:cNvPr>
          <p:cNvSpPr>
            <a:spLocks/>
          </p:cNvSpPr>
          <p:nvPr/>
        </p:nvSpPr>
        <p:spPr bwMode="auto">
          <a:xfrm>
            <a:off x="6330755" y="2754290"/>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5" name="Freeform 394">
            <a:extLst>
              <a:ext uri="{FF2B5EF4-FFF2-40B4-BE49-F238E27FC236}">
                <a16:creationId xmlns:a16="http://schemas.microsoft.com/office/drawing/2014/main" id="{5080525E-7969-08A8-EC3B-46D76AEF60F6}"/>
              </a:ext>
            </a:extLst>
          </p:cNvPr>
          <p:cNvSpPr>
            <a:spLocks/>
          </p:cNvSpPr>
          <p:nvPr/>
        </p:nvSpPr>
        <p:spPr bwMode="auto">
          <a:xfrm>
            <a:off x="6338452" y="2743343"/>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6" name="Freeform 395">
            <a:extLst>
              <a:ext uri="{FF2B5EF4-FFF2-40B4-BE49-F238E27FC236}">
                <a16:creationId xmlns:a16="http://schemas.microsoft.com/office/drawing/2014/main" id="{D1329639-FEAB-A198-1956-ECA553EBA67C}"/>
              </a:ext>
            </a:extLst>
          </p:cNvPr>
          <p:cNvSpPr>
            <a:spLocks/>
          </p:cNvSpPr>
          <p:nvPr/>
        </p:nvSpPr>
        <p:spPr bwMode="auto">
          <a:xfrm>
            <a:off x="6352562" y="2734828"/>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7" name="Freeform 396">
            <a:extLst>
              <a:ext uri="{FF2B5EF4-FFF2-40B4-BE49-F238E27FC236}">
                <a16:creationId xmlns:a16="http://schemas.microsoft.com/office/drawing/2014/main" id="{1CA1F0EE-E69F-05BE-9ECE-E28BFE8D9F85}"/>
              </a:ext>
            </a:extLst>
          </p:cNvPr>
          <p:cNvSpPr>
            <a:spLocks/>
          </p:cNvSpPr>
          <p:nvPr/>
        </p:nvSpPr>
        <p:spPr bwMode="auto">
          <a:xfrm>
            <a:off x="6216589" y="2487906"/>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8" name="Freeform 397">
            <a:extLst>
              <a:ext uri="{FF2B5EF4-FFF2-40B4-BE49-F238E27FC236}">
                <a16:creationId xmlns:a16="http://schemas.microsoft.com/office/drawing/2014/main" id="{FE78524B-5994-B268-B008-6ABA73A1AF57}"/>
              </a:ext>
            </a:extLst>
          </p:cNvPr>
          <p:cNvSpPr>
            <a:spLocks/>
          </p:cNvSpPr>
          <p:nvPr/>
        </p:nvSpPr>
        <p:spPr bwMode="auto">
          <a:xfrm>
            <a:off x="6342300" y="2734828"/>
            <a:ext cx="10262" cy="8515"/>
          </a:xfrm>
          <a:custGeom>
            <a:avLst/>
            <a:gdLst>
              <a:gd name="T0" fmla="*/ 0 w 8"/>
              <a:gd name="T1" fmla="*/ 7 h 7"/>
              <a:gd name="T2" fmla="*/ 0 w 8"/>
              <a:gd name="T3" fmla="*/ 7 h 7"/>
              <a:gd name="T4" fmla="*/ 8 w 8"/>
              <a:gd name="T5" fmla="*/ 0 h 7"/>
              <a:gd name="T6" fmla="*/ 8 w 8"/>
              <a:gd name="T7" fmla="*/ 0 h 7"/>
              <a:gd name="T8" fmla="*/ 0 w 8"/>
              <a:gd name="T9" fmla="*/ 7 h 7"/>
              <a:gd name="T10" fmla="*/ 0 w 8"/>
              <a:gd name="T11" fmla="*/ 7 h 7"/>
            </a:gdLst>
            <a:ahLst/>
            <a:cxnLst>
              <a:cxn ang="0">
                <a:pos x="T0" y="T1"/>
              </a:cxn>
              <a:cxn ang="0">
                <a:pos x="T2" y="T3"/>
              </a:cxn>
              <a:cxn ang="0">
                <a:pos x="T4" y="T5"/>
              </a:cxn>
              <a:cxn ang="0">
                <a:pos x="T6" y="T7"/>
              </a:cxn>
              <a:cxn ang="0">
                <a:pos x="T8" y="T9"/>
              </a:cxn>
              <a:cxn ang="0">
                <a:pos x="T10" y="T11"/>
              </a:cxn>
            </a:cxnLst>
            <a:rect l="0" t="0" r="r" b="b"/>
            <a:pathLst>
              <a:path w="8" h="7">
                <a:moveTo>
                  <a:pt x="0" y="7"/>
                </a:moveTo>
                <a:lnTo>
                  <a:pt x="0" y="7"/>
                </a:lnTo>
                <a:lnTo>
                  <a:pt x="8" y="0"/>
                </a:lnTo>
                <a:lnTo>
                  <a:pt x="8" y="0"/>
                </a:lnTo>
                <a:lnTo>
                  <a:pt x="0" y="7"/>
                </a:lnTo>
                <a:lnTo>
                  <a:pt x="0" y="7"/>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79" name="Freeform 398">
            <a:extLst>
              <a:ext uri="{FF2B5EF4-FFF2-40B4-BE49-F238E27FC236}">
                <a16:creationId xmlns:a16="http://schemas.microsoft.com/office/drawing/2014/main" id="{BD2F9743-2195-A8E9-008B-2A94E2E1693A}"/>
              </a:ext>
            </a:extLst>
          </p:cNvPr>
          <p:cNvSpPr>
            <a:spLocks/>
          </p:cNvSpPr>
          <p:nvPr/>
        </p:nvSpPr>
        <p:spPr bwMode="auto">
          <a:xfrm>
            <a:off x="6352562" y="27348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0" name="Freeform 399">
            <a:extLst>
              <a:ext uri="{FF2B5EF4-FFF2-40B4-BE49-F238E27FC236}">
                <a16:creationId xmlns:a16="http://schemas.microsoft.com/office/drawing/2014/main" id="{1F35C527-6D94-5E7D-2393-CA3A9F18FD85}"/>
              </a:ext>
            </a:extLst>
          </p:cNvPr>
          <p:cNvSpPr>
            <a:spLocks/>
          </p:cNvSpPr>
          <p:nvPr/>
        </p:nvSpPr>
        <p:spPr bwMode="auto">
          <a:xfrm>
            <a:off x="6356410" y="27348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1" name="Freeform 400">
            <a:extLst>
              <a:ext uri="{FF2B5EF4-FFF2-40B4-BE49-F238E27FC236}">
                <a16:creationId xmlns:a16="http://schemas.microsoft.com/office/drawing/2014/main" id="{57C6F142-34A0-5419-A808-ED75F6FC96E8}"/>
              </a:ext>
            </a:extLst>
          </p:cNvPr>
          <p:cNvSpPr>
            <a:spLocks/>
          </p:cNvSpPr>
          <p:nvPr/>
        </p:nvSpPr>
        <p:spPr bwMode="auto">
          <a:xfrm>
            <a:off x="6212740" y="2476959"/>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2" name="Freeform 401">
            <a:extLst>
              <a:ext uri="{FF2B5EF4-FFF2-40B4-BE49-F238E27FC236}">
                <a16:creationId xmlns:a16="http://schemas.microsoft.com/office/drawing/2014/main" id="{5C9CB65F-4C67-31F7-99B1-ED131C741A99}"/>
              </a:ext>
            </a:extLst>
          </p:cNvPr>
          <p:cNvSpPr>
            <a:spLocks/>
          </p:cNvSpPr>
          <p:nvPr/>
        </p:nvSpPr>
        <p:spPr bwMode="auto">
          <a:xfrm>
            <a:off x="6364107" y="273117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3" name="Freeform 402">
            <a:extLst>
              <a:ext uri="{FF2B5EF4-FFF2-40B4-BE49-F238E27FC236}">
                <a16:creationId xmlns:a16="http://schemas.microsoft.com/office/drawing/2014/main" id="{A4C269DB-468F-63C5-857A-1090F0B4D4FC}"/>
              </a:ext>
            </a:extLst>
          </p:cNvPr>
          <p:cNvSpPr>
            <a:spLocks/>
          </p:cNvSpPr>
          <p:nvPr/>
        </p:nvSpPr>
        <p:spPr bwMode="auto">
          <a:xfrm>
            <a:off x="6212740" y="2480608"/>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4" name="Freeform 403">
            <a:extLst>
              <a:ext uri="{FF2B5EF4-FFF2-40B4-BE49-F238E27FC236}">
                <a16:creationId xmlns:a16="http://schemas.microsoft.com/office/drawing/2014/main" id="{73E58849-0DA9-6B12-35F6-33EA39C43179}"/>
              </a:ext>
            </a:extLst>
          </p:cNvPr>
          <p:cNvSpPr>
            <a:spLocks/>
          </p:cNvSpPr>
          <p:nvPr/>
        </p:nvSpPr>
        <p:spPr bwMode="auto">
          <a:xfrm>
            <a:off x="6364107" y="273117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5" name="Freeform 404">
            <a:extLst>
              <a:ext uri="{FF2B5EF4-FFF2-40B4-BE49-F238E27FC236}">
                <a16:creationId xmlns:a16="http://schemas.microsoft.com/office/drawing/2014/main" id="{7EAD5820-DF2D-7F90-D010-9AE9D42BCF62}"/>
              </a:ext>
            </a:extLst>
          </p:cNvPr>
          <p:cNvSpPr>
            <a:spLocks/>
          </p:cNvSpPr>
          <p:nvPr/>
        </p:nvSpPr>
        <p:spPr bwMode="auto">
          <a:xfrm>
            <a:off x="6133209" y="2894172"/>
            <a:ext cx="7697"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6" name="Freeform 405">
            <a:extLst>
              <a:ext uri="{FF2B5EF4-FFF2-40B4-BE49-F238E27FC236}">
                <a16:creationId xmlns:a16="http://schemas.microsoft.com/office/drawing/2014/main" id="{7E332164-968A-2182-DDB7-1A8ECE9371F5}"/>
              </a:ext>
            </a:extLst>
          </p:cNvPr>
          <p:cNvSpPr>
            <a:spLocks/>
          </p:cNvSpPr>
          <p:nvPr/>
        </p:nvSpPr>
        <p:spPr bwMode="auto">
          <a:xfrm>
            <a:off x="6144754" y="30231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087" name="Freeform 407">
            <a:extLst>
              <a:ext uri="{FF2B5EF4-FFF2-40B4-BE49-F238E27FC236}">
                <a16:creationId xmlns:a16="http://schemas.microsoft.com/office/drawing/2014/main" id="{DC6E4A4D-9129-4189-BC12-58E3C521B30C}"/>
              </a:ext>
            </a:extLst>
          </p:cNvPr>
          <p:cNvSpPr>
            <a:spLocks/>
          </p:cNvSpPr>
          <p:nvPr/>
        </p:nvSpPr>
        <p:spPr bwMode="auto">
          <a:xfrm>
            <a:off x="6133208" y="30158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8" name="Freeform 408">
            <a:extLst>
              <a:ext uri="{FF2B5EF4-FFF2-40B4-BE49-F238E27FC236}">
                <a16:creationId xmlns:a16="http://schemas.microsoft.com/office/drawing/2014/main" id="{7CF9F70E-8C97-3CF4-6E3D-9BE4F1E23E8D}"/>
              </a:ext>
            </a:extLst>
          </p:cNvPr>
          <p:cNvSpPr>
            <a:spLocks/>
          </p:cNvSpPr>
          <p:nvPr/>
        </p:nvSpPr>
        <p:spPr bwMode="auto">
          <a:xfrm>
            <a:off x="6133208" y="301945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9" name="Freeform 409">
            <a:extLst>
              <a:ext uri="{FF2B5EF4-FFF2-40B4-BE49-F238E27FC236}">
                <a16:creationId xmlns:a16="http://schemas.microsoft.com/office/drawing/2014/main" id="{0F155A86-9F7C-E795-91F9-CF2AB857463B}"/>
              </a:ext>
            </a:extLst>
          </p:cNvPr>
          <p:cNvSpPr>
            <a:spLocks/>
          </p:cNvSpPr>
          <p:nvPr/>
        </p:nvSpPr>
        <p:spPr bwMode="auto">
          <a:xfrm>
            <a:off x="6140905" y="30352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0" name="Freeform 410">
            <a:extLst>
              <a:ext uri="{FF2B5EF4-FFF2-40B4-BE49-F238E27FC236}">
                <a16:creationId xmlns:a16="http://schemas.microsoft.com/office/drawing/2014/main" id="{A6922544-64CC-1DAE-A588-6AE564F709FC}"/>
              </a:ext>
            </a:extLst>
          </p:cNvPr>
          <p:cNvSpPr>
            <a:spLocks/>
          </p:cNvSpPr>
          <p:nvPr/>
        </p:nvSpPr>
        <p:spPr bwMode="auto">
          <a:xfrm>
            <a:off x="6137056" y="30279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1" name="Freeform 411">
            <a:extLst>
              <a:ext uri="{FF2B5EF4-FFF2-40B4-BE49-F238E27FC236}">
                <a16:creationId xmlns:a16="http://schemas.microsoft.com/office/drawing/2014/main" id="{072946DC-70D6-546B-706D-8A852832BF62}"/>
              </a:ext>
            </a:extLst>
          </p:cNvPr>
          <p:cNvSpPr>
            <a:spLocks/>
          </p:cNvSpPr>
          <p:nvPr/>
        </p:nvSpPr>
        <p:spPr bwMode="auto">
          <a:xfrm>
            <a:off x="6140905" y="30316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2" name="Freeform 412">
            <a:extLst>
              <a:ext uri="{FF2B5EF4-FFF2-40B4-BE49-F238E27FC236}">
                <a16:creationId xmlns:a16="http://schemas.microsoft.com/office/drawing/2014/main" id="{C31D3FA2-2291-8641-EA34-D30FA024B728}"/>
              </a:ext>
            </a:extLst>
          </p:cNvPr>
          <p:cNvSpPr>
            <a:spLocks/>
          </p:cNvSpPr>
          <p:nvPr/>
        </p:nvSpPr>
        <p:spPr bwMode="auto">
          <a:xfrm>
            <a:off x="6115249" y="3049867"/>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3" name="Freeform 413">
            <a:extLst>
              <a:ext uri="{FF2B5EF4-FFF2-40B4-BE49-F238E27FC236}">
                <a16:creationId xmlns:a16="http://schemas.microsoft.com/office/drawing/2014/main" id="{CDEDBEFB-33E7-8BF3-6A1B-05146A3A6E4D}"/>
              </a:ext>
            </a:extLst>
          </p:cNvPr>
          <p:cNvSpPr>
            <a:spLocks/>
          </p:cNvSpPr>
          <p:nvPr/>
        </p:nvSpPr>
        <p:spPr bwMode="auto">
          <a:xfrm>
            <a:off x="6087028" y="3038920"/>
            <a:ext cx="2566"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4" name="Freeform 414">
            <a:extLst>
              <a:ext uri="{FF2B5EF4-FFF2-40B4-BE49-F238E27FC236}">
                <a16:creationId xmlns:a16="http://schemas.microsoft.com/office/drawing/2014/main" id="{BADB0F84-5587-1254-4C4B-C301CAE13AB6}"/>
              </a:ext>
            </a:extLst>
          </p:cNvPr>
          <p:cNvSpPr>
            <a:spLocks/>
          </p:cNvSpPr>
          <p:nvPr/>
        </p:nvSpPr>
        <p:spPr bwMode="auto">
          <a:xfrm>
            <a:off x="6122946" y="30535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5" name="Freeform 415">
            <a:extLst>
              <a:ext uri="{FF2B5EF4-FFF2-40B4-BE49-F238E27FC236}">
                <a16:creationId xmlns:a16="http://schemas.microsoft.com/office/drawing/2014/main" id="{74EBB16E-7D2D-E61E-F15E-131D3DFA63B6}"/>
              </a:ext>
            </a:extLst>
          </p:cNvPr>
          <p:cNvSpPr>
            <a:spLocks/>
          </p:cNvSpPr>
          <p:nvPr/>
        </p:nvSpPr>
        <p:spPr bwMode="auto">
          <a:xfrm>
            <a:off x="6089594" y="3038920"/>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6" name="Freeform 416">
            <a:extLst>
              <a:ext uri="{FF2B5EF4-FFF2-40B4-BE49-F238E27FC236}">
                <a16:creationId xmlns:a16="http://schemas.microsoft.com/office/drawing/2014/main" id="{873FD442-EF33-322D-2997-1DC5F1015DAD}"/>
              </a:ext>
            </a:extLst>
          </p:cNvPr>
          <p:cNvSpPr>
            <a:spLocks/>
          </p:cNvSpPr>
          <p:nvPr/>
        </p:nvSpPr>
        <p:spPr bwMode="auto">
          <a:xfrm>
            <a:off x="6111401" y="3046218"/>
            <a:ext cx="3848" cy="3649"/>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7" name="Freeform 417">
            <a:extLst>
              <a:ext uri="{FF2B5EF4-FFF2-40B4-BE49-F238E27FC236}">
                <a16:creationId xmlns:a16="http://schemas.microsoft.com/office/drawing/2014/main" id="{E26F3FCD-C1CB-E523-5CF7-7FB398C97D48}"/>
              </a:ext>
            </a:extLst>
          </p:cNvPr>
          <p:cNvSpPr>
            <a:spLocks/>
          </p:cNvSpPr>
          <p:nvPr/>
        </p:nvSpPr>
        <p:spPr bwMode="auto">
          <a:xfrm>
            <a:off x="6083180" y="3035270"/>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8" name="Freeform 418">
            <a:extLst>
              <a:ext uri="{FF2B5EF4-FFF2-40B4-BE49-F238E27FC236}">
                <a16:creationId xmlns:a16="http://schemas.microsoft.com/office/drawing/2014/main" id="{5CA1C121-C75D-357C-5147-E199706BE07E}"/>
              </a:ext>
            </a:extLst>
          </p:cNvPr>
          <p:cNvSpPr>
            <a:spLocks/>
          </p:cNvSpPr>
          <p:nvPr/>
        </p:nvSpPr>
        <p:spPr bwMode="auto">
          <a:xfrm>
            <a:off x="6053676" y="30231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9" name="Freeform 419">
            <a:extLst>
              <a:ext uri="{FF2B5EF4-FFF2-40B4-BE49-F238E27FC236}">
                <a16:creationId xmlns:a16="http://schemas.microsoft.com/office/drawing/2014/main" id="{FEF844EE-8465-F29C-868A-9F0496A050EF}"/>
              </a:ext>
            </a:extLst>
          </p:cNvPr>
          <p:cNvSpPr>
            <a:spLocks/>
          </p:cNvSpPr>
          <p:nvPr/>
        </p:nvSpPr>
        <p:spPr bwMode="auto">
          <a:xfrm>
            <a:off x="6065221" y="3027972"/>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0" name="Freeform 420">
            <a:extLst>
              <a:ext uri="{FF2B5EF4-FFF2-40B4-BE49-F238E27FC236}">
                <a16:creationId xmlns:a16="http://schemas.microsoft.com/office/drawing/2014/main" id="{E76034D8-62F3-D6C3-4AF0-0AB037047D8D}"/>
              </a:ext>
            </a:extLst>
          </p:cNvPr>
          <p:cNvSpPr>
            <a:spLocks/>
          </p:cNvSpPr>
          <p:nvPr/>
        </p:nvSpPr>
        <p:spPr bwMode="auto">
          <a:xfrm>
            <a:off x="6075484" y="30352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1" name="Freeform 421">
            <a:extLst>
              <a:ext uri="{FF2B5EF4-FFF2-40B4-BE49-F238E27FC236}">
                <a16:creationId xmlns:a16="http://schemas.microsoft.com/office/drawing/2014/main" id="{FF97968B-963A-9E17-7BDF-81F5BB9B00A8}"/>
              </a:ext>
            </a:extLst>
          </p:cNvPr>
          <p:cNvSpPr>
            <a:spLocks/>
          </p:cNvSpPr>
          <p:nvPr/>
        </p:nvSpPr>
        <p:spPr bwMode="auto">
          <a:xfrm>
            <a:off x="6061373" y="30279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2" name="Freeform 422">
            <a:extLst>
              <a:ext uri="{FF2B5EF4-FFF2-40B4-BE49-F238E27FC236}">
                <a16:creationId xmlns:a16="http://schemas.microsoft.com/office/drawing/2014/main" id="{765EF8AE-92A4-F7E8-608A-95FBC8557448}"/>
              </a:ext>
            </a:extLst>
          </p:cNvPr>
          <p:cNvSpPr>
            <a:spLocks/>
          </p:cNvSpPr>
          <p:nvPr/>
        </p:nvSpPr>
        <p:spPr bwMode="auto">
          <a:xfrm>
            <a:off x="6104987" y="30462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3" name="Freeform 423">
            <a:extLst>
              <a:ext uri="{FF2B5EF4-FFF2-40B4-BE49-F238E27FC236}">
                <a16:creationId xmlns:a16="http://schemas.microsoft.com/office/drawing/2014/main" id="{A05A44A5-42EC-BF32-E275-E2C578F44CFA}"/>
              </a:ext>
            </a:extLst>
          </p:cNvPr>
          <p:cNvSpPr>
            <a:spLocks/>
          </p:cNvSpPr>
          <p:nvPr/>
        </p:nvSpPr>
        <p:spPr bwMode="auto">
          <a:xfrm>
            <a:off x="6107553" y="3046218"/>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4" name="Freeform 424">
            <a:extLst>
              <a:ext uri="{FF2B5EF4-FFF2-40B4-BE49-F238E27FC236}">
                <a16:creationId xmlns:a16="http://schemas.microsoft.com/office/drawing/2014/main" id="{1C2E6E03-DFC6-1AC3-5173-F47D28599B10}"/>
              </a:ext>
            </a:extLst>
          </p:cNvPr>
          <p:cNvSpPr>
            <a:spLocks/>
          </p:cNvSpPr>
          <p:nvPr/>
        </p:nvSpPr>
        <p:spPr bwMode="auto">
          <a:xfrm>
            <a:off x="6097291" y="30425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5" name="Freeform 425">
            <a:extLst>
              <a:ext uri="{FF2B5EF4-FFF2-40B4-BE49-F238E27FC236}">
                <a16:creationId xmlns:a16="http://schemas.microsoft.com/office/drawing/2014/main" id="{6F962C05-3F36-73D2-2E95-67B3ED80801C}"/>
              </a:ext>
            </a:extLst>
          </p:cNvPr>
          <p:cNvSpPr>
            <a:spLocks/>
          </p:cNvSpPr>
          <p:nvPr/>
        </p:nvSpPr>
        <p:spPr bwMode="auto">
          <a:xfrm>
            <a:off x="6101139" y="30425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6" name="Freeform 426">
            <a:extLst>
              <a:ext uri="{FF2B5EF4-FFF2-40B4-BE49-F238E27FC236}">
                <a16:creationId xmlns:a16="http://schemas.microsoft.com/office/drawing/2014/main" id="{CDC5576B-58D0-3500-1AF3-2EFF25FB0202}"/>
              </a:ext>
            </a:extLst>
          </p:cNvPr>
          <p:cNvSpPr>
            <a:spLocks/>
          </p:cNvSpPr>
          <p:nvPr/>
        </p:nvSpPr>
        <p:spPr bwMode="auto">
          <a:xfrm>
            <a:off x="6069070" y="30316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7" name="Freeform 427">
            <a:extLst>
              <a:ext uri="{FF2B5EF4-FFF2-40B4-BE49-F238E27FC236}">
                <a16:creationId xmlns:a16="http://schemas.microsoft.com/office/drawing/2014/main" id="{A5C3FBE5-A9FC-879F-5478-292414FB6BAF}"/>
              </a:ext>
            </a:extLst>
          </p:cNvPr>
          <p:cNvSpPr>
            <a:spLocks/>
          </p:cNvSpPr>
          <p:nvPr/>
        </p:nvSpPr>
        <p:spPr bwMode="auto">
          <a:xfrm>
            <a:off x="6071635" y="30316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8" name="Freeform 428">
            <a:extLst>
              <a:ext uri="{FF2B5EF4-FFF2-40B4-BE49-F238E27FC236}">
                <a16:creationId xmlns:a16="http://schemas.microsoft.com/office/drawing/2014/main" id="{8AE89B7B-B1AE-5400-99F2-E4BAF6ECA7C4}"/>
              </a:ext>
            </a:extLst>
          </p:cNvPr>
          <p:cNvSpPr>
            <a:spLocks/>
          </p:cNvSpPr>
          <p:nvPr/>
        </p:nvSpPr>
        <p:spPr bwMode="auto">
          <a:xfrm>
            <a:off x="6057525" y="30279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9" name="Freeform 429">
            <a:extLst>
              <a:ext uri="{FF2B5EF4-FFF2-40B4-BE49-F238E27FC236}">
                <a16:creationId xmlns:a16="http://schemas.microsoft.com/office/drawing/2014/main" id="{075A7D91-51B7-4DAC-4D69-779F2694CD54}"/>
              </a:ext>
            </a:extLst>
          </p:cNvPr>
          <p:cNvSpPr>
            <a:spLocks/>
          </p:cNvSpPr>
          <p:nvPr/>
        </p:nvSpPr>
        <p:spPr bwMode="auto">
          <a:xfrm>
            <a:off x="6053676" y="3027972"/>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0" name="Freeform 430">
            <a:extLst>
              <a:ext uri="{FF2B5EF4-FFF2-40B4-BE49-F238E27FC236}">
                <a16:creationId xmlns:a16="http://schemas.microsoft.com/office/drawing/2014/main" id="{904208C4-32DB-D19F-4A4A-2EE50C524BD2}"/>
              </a:ext>
            </a:extLst>
          </p:cNvPr>
          <p:cNvSpPr>
            <a:spLocks/>
          </p:cNvSpPr>
          <p:nvPr/>
        </p:nvSpPr>
        <p:spPr bwMode="auto">
          <a:xfrm>
            <a:off x="6380782" y="2879576"/>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1" name="Freeform 431">
            <a:extLst>
              <a:ext uri="{FF2B5EF4-FFF2-40B4-BE49-F238E27FC236}">
                <a16:creationId xmlns:a16="http://schemas.microsoft.com/office/drawing/2014/main" id="{D918698F-9F94-D62B-3246-72B89E225B62}"/>
              </a:ext>
            </a:extLst>
          </p:cNvPr>
          <p:cNvSpPr>
            <a:spLocks/>
          </p:cNvSpPr>
          <p:nvPr/>
        </p:nvSpPr>
        <p:spPr bwMode="auto">
          <a:xfrm>
            <a:off x="6320492" y="285038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2" name="Freeform 432">
            <a:extLst>
              <a:ext uri="{FF2B5EF4-FFF2-40B4-BE49-F238E27FC236}">
                <a16:creationId xmlns:a16="http://schemas.microsoft.com/office/drawing/2014/main" id="{8127F647-BE18-4EC3-46FB-EBAAB1688AC2}"/>
              </a:ext>
            </a:extLst>
          </p:cNvPr>
          <p:cNvSpPr>
            <a:spLocks/>
          </p:cNvSpPr>
          <p:nvPr/>
        </p:nvSpPr>
        <p:spPr bwMode="auto">
          <a:xfrm>
            <a:off x="6334603" y="28467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3" name="Freeform 433">
            <a:extLst>
              <a:ext uri="{FF2B5EF4-FFF2-40B4-BE49-F238E27FC236}">
                <a16:creationId xmlns:a16="http://schemas.microsoft.com/office/drawing/2014/main" id="{0BF7D154-4C2B-A69D-4B1F-21F0FB15865C}"/>
              </a:ext>
            </a:extLst>
          </p:cNvPr>
          <p:cNvSpPr>
            <a:spLocks/>
          </p:cNvSpPr>
          <p:nvPr/>
        </p:nvSpPr>
        <p:spPr bwMode="auto">
          <a:xfrm>
            <a:off x="6316644" y="28540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4" name="Freeform 434">
            <a:extLst>
              <a:ext uri="{FF2B5EF4-FFF2-40B4-BE49-F238E27FC236}">
                <a16:creationId xmlns:a16="http://schemas.microsoft.com/office/drawing/2014/main" id="{9F129638-771A-9E28-85FF-57E1C131F21D}"/>
              </a:ext>
            </a:extLst>
          </p:cNvPr>
          <p:cNvSpPr>
            <a:spLocks/>
          </p:cNvSpPr>
          <p:nvPr/>
        </p:nvSpPr>
        <p:spPr bwMode="auto">
          <a:xfrm>
            <a:off x="6380782" y="2886874"/>
            <a:ext cx="3848" cy="3649"/>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5" name="Freeform 435">
            <a:extLst>
              <a:ext uri="{FF2B5EF4-FFF2-40B4-BE49-F238E27FC236}">
                <a16:creationId xmlns:a16="http://schemas.microsoft.com/office/drawing/2014/main" id="{D2DE37B6-05EE-9297-3D67-75FA24F46B84}"/>
              </a:ext>
            </a:extLst>
          </p:cNvPr>
          <p:cNvSpPr>
            <a:spLocks/>
          </p:cNvSpPr>
          <p:nvPr/>
        </p:nvSpPr>
        <p:spPr bwMode="auto">
          <a:xfrm>
            <a:off x="6298685" y="28576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6" name="Freeform 436">
            <a:extLst>
              <a:ext uri="{FF2B5EF4-FFF2-40B4-BE49-F238E27FC236}">
                <a16:creationId xmlns:a16="http://schemas.microsoft.com/office/drawing/2014/main" id="{5A455020-A42A-4D7D-7401-517A8A1B6A99}"/>
              </a:ext>
            </a:extLst>
          </p:cNvPr>
          <p:cNvSpPr>
            <a:spLocks/>
          </p:cNvSpPr>
          <p:nvPr/>
        </p:nvSpPr>
        <p:spPr bwMode="auto">
          <a:xfrm>
            <a:off x="6376934" y="28759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7" name="Freeform 437">
            <a:extLst>
              <a:ext uri="{FF2B5EF4-FFF2-40B4-BE49-F238E27FC236}">
                <a16:creationId xmlns:a16="http://schemas.microsoft.com/office/drawing/2014/main" id="{A807F19A-5A57-62B6-0D8E-69ACD2896DBF}"/>
              </a:ext>
            </a:extLst>
          </p:cNvPr>
          <p:cNvSpPr>
            <a:spLocks/>
          </p:cNvSpPr>
          <p:nvPr/>
        </p:nvSpPr>
        <p:spPr bwMode="auto">
          <a:xfrm>
            <a:off x="6384631" y="2890523"/>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8" name="Freeform 438">
            <a:extLst>
              <a:ext uri="{FF2B5EF4-FFF2-40B4-BE49-F238E27FC236}">
                <a16:creationId xmlns:a16="http://schemas.microsoft.com/office/drawing/2014/main" id="{F827611C-99A4-48CE-C73C-36E8DB5EF1D8}"/>
              </a:ext>
            </a:extLst>
          </p:cNvPr>
          <p:cNvSpPr>
            <a:spLocks/>
          </p:cNvSpPr>
          <p:nvPr/>
        </p:nvSpPr>
        <p:spPr bwMode="auto">
          <a:xfrm>
            <a:off x="6334603" y="28467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9" name="Freeform 439">
            <a:extLst>
              <a:ext uri="{FF2B5EF4-FFF2-40B4-BE49-F238E27FC236}">
                <a16:creationId xmlns:a16="http://schemas.microsoft.com/office/drawing/2014/main" id="{B46B3A81-72FC-5BDD-76E7-15C3B24F1589}"/>
              </a:ext>
            </a:extLst>
          </p:cNvPr>
          <p:cNvSpPr>
            <a:spLocks/>
          </p:cNvSpPr>
          <p:nvPr/>
        </p:nvSpPr>
        <p:spPr bwMode="auto">
          <a:xfrm>
            <a:off x="6380782" y="2883225"/>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0" name="Freeform 440">
            <a:extLst>
              <a:ext uri="{FF2B5EF4-FFF2-40B4-BE49-F238E27FC236}">
                <a16:creationId xmlns:a16="http://schemas.microsoft.com/office/drawing/2014/main" id="{1DE366E8-5C8D-82CA-8809-CDA2E20458C4}"/>
              </a:ext>
            </a:extLst>
          </p:cNvPr>
          <p:cNvSpPr>
            <a:spLocks/>
          </p:cNvSpPr>
          <p:nvPr/>
        </p:nvSpPr>
        <p:spPr bwMode="auto">
          <a:xfrm>
            <a:off x="6302534" y="28576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1" name="Freeform 441">
            <a:extLst>
              <a:ext uri="{FF2B5EF4-FFF2-40B4-BE49-F238E27FC236}">
                <a16:creationId xmlns:a16="http://schemas.microsoft.com/office/drawing/2014/main" id="{5CF7EC24-73DE-AAEE-3559-4BAAF970ADD9}"/>
              </a:ext>
            </a:extLst>
          </p:cNvPr>
          <p:cNvSpPr>
            <a:spLocks/>
          </p:cNvSpPr>
          <p:nvPr/>
        </p:nvSpPr>
        <p:spPr bwMode="auto">
          <a:xfrm>
            <a:off x="6305099" y="28576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2" name="Freeform 442">
            <a:extLst>
              <a:ext uri="{FF2B5EF4-FFF2-40B4-BE49-F238E27FC236}">
                <a16:creationId xmlns:a16="http://schemas.microsoft.com/office/drawing/2014/main" id="{FF7C3236-68AB-3F76-A8F8-624B58880DD1}"/>
              </a:ext>
            </a:extLst>
          </p:cNvPr>
          <p:cNvSpPr>
            <a:spLocks/>
          </p:cNvSpPr>
          <p:nvPr/>
        </p:nvSpPr>
        <p:spPr bwMode="auto">
          <a:xfrm>
            <a:off x="6376934" y="2879576"/>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3" name="Freeform 443">
            <a:extLst>
              <a:ext uri="{FF2B5EF4-FFF2-40B4-BE49-F238E27FC236}">
                <a16:creationId xmlns:a16="http://schemas.microsoft.com/office/drawing/2014/main" id="{5A28F67E-302D-A93E-7860-6CBAED2064E2}"/>
              </a:ext>
            </a:extLst>
          </p:cNvPr>
          <p:cNvSpPr>
            <a:spLocks/>
          </p:cNvSpPr>
          <p:nvPr/>
        </p:nvSpPr>
        <p:spPr bwMode="auto">
          <a:xfrm>
            <a:off x="6312796" y="28540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4" name="Freeform 444">
            <a:extLst>
              <a:ext uri="{FF2B5EF4-FFF2-40B4-BE49-F238E27FC236}">
                <a16:creationId xmlns:a16="http://schemas.microsoft.com/office/drawing/2014/main" id="{913655F4-50EA-9E9B-30AE-02EF905734F8}"/>
              </a:ext>
            </a:extLst>
          </p:cNvPr>
          <p:cNvSpPr>
            <a:spLocks/>
          </p:cNvSpPr>
          <p:nvPr/>
        </p:nvSpPr>
        <p:spPr bwMode="auto">
          <a:xfrm>
            <a:off x="6320492" y="2850383"/>
            <a:ext cx="2566"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5" name="Freeform 445">
            <a:extLst>
              <a:ext uri="{FF2B5EF4-FFF2-40B4-BE49-F238E27FC236}">
                <a16:creationId xmlns:a16="http://schemas.microsoft.com/office/drawing/2014/main" id="{A5FCA440-9F09-3A58-3B2D-D670D519EEA9}"/>
              </a:ext>
            </a:extLst>
          </p:cNvPr>
          <p:cNvSpPr>
            <a:spLocks/>
          </p:cNvSpPr>
          <p:nvPr/>
        </p:nvSpPr>
        <p:spPr bwMode="auto">
          <a:xfrm>
            <a:off x="6326906" y="285038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6" name="Freeform 446">
            <a:extLst>
              <a:ext uri="{FF2B5EF4-FFF2-40B4-BE49-F238E27FC236}">
                <a16:creationId xmlns:a16="http://schemas.microsoft.com/office/drawing/2014/main" id="{17D6E5AC-DD42-9AD8-2080-1C04635C10ED}"/>
              </a:ext>
            </a:extLst>
          </p:cNvPr>
          <p:cNvSpPr>
            <a:spLocks/>
          </p:cNvSpPr>
          <p:nvPr/>
        </p:nvSpPr>
        <p:spPr bwMode="auto">
          <a:xfrm>
            <a:off x="6330754" y="28467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7" name="Freeform 447">
            <a:extLst>
              <a:ext uri="{FF2B5EF4-FFF2-40B4-BE49-F238E27FC236}">
                <a16:creationId xmlns:a16="http://schemas.microsoft.com/office/drawing/2014/main" id="{777C14A6-D6BC-3AD2-88BD-6EAD5B9DC7F5}"/>
              </a:ext>
            </a:extLst>
          </p:cNvPr>
          <p:cNvSpPr>
            <a:spLocks/>
          </p:cNvSpPr>
          <p:nvPr/>
        </p:nvSpPr>
        <p:spPr bwMode="auto">
          <a:xfrm>
            <a:off x="6388479" y="2897821"/>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8" name="Freeform 448">
            <a:extLst>
              <a:ext uri="{FF2B5EF4-FFF2-40B4-BE49-F238E27FC236}">
                <a16:creationId xmlns:a16="http://schemas.microsoft.com/office/drawing/2014/main" id="{60FB1562-C1AD-C24E-F174-C6ADE9E85823}"/>
              </a:ext>
            </a:extLst>
          </p:cNvPr>
          <p:cNvSpPr>
            <a:spLocks/>
          </p:cNvSpPr>
          <p:nvPr/>
        </p:nvSpPr>
        <p:spPr bwMode="auto">
          <a:xfrm>
            <a:off x="6326906" y="284673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9" name="Freeform 449">
            <a:extLst>
              <a:ext uri="{FF2B5EF4-FFF2-40B4-BE49-F238E27FC236}">
                <a16:creationId xmlns:a16="http://schemas.microsoft.com/office/drawing/2014/main" id="{B9600938-6344-F1B0-33DA-137CE0B53B21}"/>
              </a:ext>
            </a:extLst>
          </p:cNvPr>
          <p:cNvSpPr>
            <a:spLocks/>
          </p:cNvSpPr>
          <p:nvPr/>
        </p:nvSpPr>
        <p:spPr bwMode="auto">
          <a:xfrm>
            <a:off x="6384631" y="2894172"/>
            <a:ext cx="3848" cy="3649"/>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0" name="Freeform 451">
            <a:extLst>
              <a:ext uri="{FF2B5EF4-FFF2-40B4-BE49-F238E27FC236}">
                <a16:creationId xmlns:a16="http://schemas.microsoft.com/office/drawing/2014/main" id="{A1D6F893-3106-C07E-F59D-A01A7C2C1B7F}"/>
              </a:ext>
            </a:extLst>
          </p:cNvPr>
          <p:cNvSpPr>
            <a:spLocks/>
          </p:cNvSpPr>
          <p:nvPr/>
        </p:nvSpPr>
        <p:spPr bwMode="auto">
          <a:xfrm>
            <a:off x="1800017" y="2843085"/>
            <a:ext cx="0" cy="3649"/>
          </a:xfrm>
          <a:custGeom>
            <a:avLst/>
            <a:gdLst>
              <a:gd name="T0" fmla="*/ 0 h 3"/>
              <a:gd name="T1" fmla="*/ 0 h 3"/>
              <a:gd name="T2" fmla="*/ 0 h 3"/>
              <a:gd name="T3" fmla="*/ 0 h 3"/>
              <a:gd name="T4" fmla="*/ 0 h 3"/>
              <a:gd name="T5" fmla="*/ 0 h 3"/>
              <a:gd name="T6" fmla="*/ 0 h 3"/>
              <a:gd name="T7" fmla="*/ 3 h 3"/>
              <a:gd name="T8" fmla="*/ 3 h 3"/>
              <a:gd name="T9" fmla="*/ 0 h 3"/>
              <a:gd name="T10"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0"/>
                </a:moveTo>
                <a:lnTo>
                  <a:pt x="0" y="0"/>
                </a:lnTo>
                <a:lnTo>
                  <a:pt x="0" y="0"/>
                </a:lnTo>
                <a:lnTo>
                  <a:pt x="0" y="0"/>
                </a:lnTo>
                <a:lnTo>
                  <a:pt x="0" y="0"/>
                </a:lnTo>
                <a:lnTo>
                  <a:pt x="0" y="0"/>
                </a:ln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1" name="Freeform 452">
            <a:extLst>
              <a:ext uri="{FF2B5EF4-FFF2-40B4-BE49-F238E27FC236}">
                <a16:creationId xmlns:a16="http://schemas.microsoft.com/office/drawing/2014/main" id="{3E59D677-8A84-C6B0-555F-215DC45793C8}"/>
              </a:ext>
            </a:extLst>
          </p:cNvPr>
          <p:cNvSpPr>
            <a:spLocks/>
          </p:cNvSpPr>
          <p:nvPr/>
        </p:nvSpPr>
        <p:spPr bwMode="auto">
          <a:xfrm>
            <a:off x="2019370" y="3585067"/>
            <a:ext cx="17959" cy="81496"/>
          </a:xfrm>
          <a:custGeom>
            <a:avLst/>
            <a:gdLst>
              <a:gd name="T0" fmla="*/ 0 w 14"/>
              <a:gd name="T1" fmla="*/ 67 h 67"/>
              <a:gd name="T2" fmla="*/ 14 w 14"/>
              <a:gd name="T3" fmla="*/ 0 h 67"/>
              <a:gd name="T4" fmla="*/ 14 w 14"/>
              <a:gd name="T5" fmla="*/ 0 h 67"/>
              <a:gd name="T6" fmla="*/ 14 w 14"/>
              <a:gd name="T7" fmla="*/ 0 h 67"/>
              <a:gd name="T8" fmla="*/ 0 w 14"/>
              <a:gd name="T9" fmla="*/ 67 h 67"/>
            </a:gdLst>
            <a:ahLst/>
            <a:cxnLst>
              <a:cxn ang="0">
                <a:pos x="T0" y="T1"/>
              </a:cxn>
              <a:cxn ang="0">
                <a:pos x="T2" y="T3"/>
              </a:cxn>
              <a:cxn ang="0">
                <a:pos x="T4" y="T5"/>
              </a:cxn>
              <a:cxn ang="0">
                <a:pos x="T6" y="T7"/>
              </a:cxn>
              <a:cxn ang="0">
                <a:pos x="T8" y="T9"/>
              </a:cxn>
            </a:cxnLst>
            <a:rect l="0" t="0" r="r" b="b"/>
            <a:pathLst>
              <a:path w="14" h="67">
                <a:moveTo>
                  <a:pt x="0" y="67"/>
                </a:moveTo>
                <a:lnTo>
                  <a:pt x="14" y="0"/>
                </a:lnTo>
                <a:lnTo>
                  <a:pt x="14" y="0"/>
                </a:lnTo>
                <a:lnTo>
                  <a:pt x="14" y="0"/>
                </a:lnTo>
                <a:lnTo>
                  <a:pt x="0" y="67"/>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2" name="Freeform 453">
            <a:extLst>
              <a:ext uri="{FF2B5EF4-FFF2-40B4-BE49-F238E27FC236}">
                <a16:creationId xmlns:a16="http://schemas.microsoft.com/office/drawing/2014/main" id="{73C0BF19-A4C8-9D59-E67F-EE38C6A457E8}"/>
              </a:ext>
            </a:extLst>
          </p:cNvPr>
          <p:cNvSpPr>
            <a:spLocks/>
          </p:cNvSpPr>
          <p:nvPr/>
        </p:nvSpPr>
        <p:spPr bwMode="auto">
          <a:xfrm>
            <a:off x="1979604" y="3677511"/>
            <a:ext cx="32069" cy="7298"/>
          </a:xfrm>
          <a:custGeom>
            <a:avLst/>
            <a:gdLst>
              <a:gd name="T0" fmla="*/ 0 w 25"/>
              <a:gd name="T1" fmla="*/ 0 h 6"/>
              <a:gd name="T2" fmla="*/ 0 w 25"/>
              <a:gd name="T3" fmla="*/ 0 h 6"/>
              <a:gd name="T4" fmla="*/ 11 w 25"/>
              <a:gd name="T5" fmla="*/ 3 h 6"/>
              <a:gd name="T6" fmla="*/ 22 w 25"/>
              <a:gd name="T7" fmla="*/ 6 h 6"/>
              <a:gd name="T8" fmla="*/ 22 w 25"/>
              <a:gd name="T9" fmla="*/ 6 h 6"/>
              <a:gd name="T10" fmla="*/ 25 w 25"/>
              <a:gd name="T11" fmla="*/ 3 h 6"/>
              <a:gd name="T12" fmla="*/ 25 w 25"/>
              <a:gd name="T13" fmla="*/ 3 h 6"/>
              <a:gd name="T14" fmla="*/ 22 w 25"/>
              <a:gd name="T15" fmla="*/ 6 h 6"/>
              <a:gd name="T16" fmla="*/ 22 w 25"/>
              <a:gd name="T17" fmla="*/ 6 h 6"/>
              <a:gd name="T18" fmla="*/ 11 w 25"/>
              <a:gd name="T19" fmla="*/ 3 h 6"/>
              <a:gd name="T20" fmla="*/ 0 w 25"/>
              <a:gd name="T21" fmla="*/ 0 h 6"/>
              <a:gd name="T22" fmla="*/ 0 w 25"/>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6">
                <a:moveTo>
                  <a:pt x="0" y="0"/>
                </a:moveTo>
                <a:lnTo>
                  <a:pt x="0" y="0"/>
                </a:lnTo>
                <a:lnTo>
                  <a:pt x="11" y="3"/>
                </a:lnTo>
                <a:lnTo>
                  <a:pt x="22" y="6"/>
                </a:lnTo>
                <a:lnTo>
                  <a:pt x="22" y="6"/>
                </a:lnTo>
                <a:lnTo>
                  <a:pt x="25" y="3"/>
                </a:lnTo>
                <a:lnTo>
                  <a:pt x="25" y="3"/>
                </a:lnTo>
                <a:lnTo>
                  <a:pt x="22" y="6"/>
                </a:lnTo>
                <a:lnTo>
                  <a:pt x="22" y="6"/>
                </a:lnTo>
                <a:lnTo>
                  <a:pt x="11"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3" name="Freeform 454">
            <a:extLst>
              <a:ext uri="{FF2B5EF4-FFF2-40B4-BE49-F238E27FC236}">
                <a16:creationId xmlns:a16="http://schemas.microsoft.com/office/drawing/2014/main" id="{DBF0D98E-8C1B-AC10-7A6E-603F8184C1C9}"/>
              </a:ext>
            </a:extLst>
          </p:cNvPr>
          <p:cNvSpPr>
            <a:spLocks/>
          </p:cNvSpPr>
          <p:nvPr/>
        </p:nvSpPr>
        <p:spPr bwMode="auto">
          <a:xfrm>
            <a:off x="1630692" y="2794430"/>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4" name="Freeform 455">
            <a:extLst>
              <a:ext uri="{FF2B5EF4-FFF2-40B4-BE49-F238E27FC236}">
                <a16:creationId xmlns:a16="http://schemas.microsoft.com/office/drawing/2014/main" id="{F9801B28-DA12-776B-7B70-41669FE713A4}"/>
              </a:ext>
            </a:extLst>
          </p:cNvPr>
          <p:cNvSpPr>
            <a:spLocks/>
          </p:cNvSpPr>
          <p:nvPr/>
        </p:nvSpPr>
        <p:spPr bwMode="auto">
          <a:xfrm>
            <a:off x="1630692" y="279443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5" name="Freeform 460">
            <a:extLst>
              <a:ext uri="{FF2B5EF4-FFF2-40B4-BE49-F238E27FC236}">
                <a16:creationId xmlns:a16="http://schemas.microsoft.com/office/drawing/2014/main" id="{028A5716-C319-8F56-2466-E8EF26863D52}"/>
              </a:ext>
            </a:extLst>
          </p:cNvPr>
          <p:cNvSpPr>
            <a:spLocks/>
          </p:cNvSpPr>
          <p:nvPr/>
        </p:nvSpPr>
        <p:spPr bwMode="auto">
          <a:xfrm>
            <a:off x="1664044" y="280537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6" name="Freeform 461">
            <a:extLst>
              <a:ext uri="{FF2B5EF4-FFF2-40B4-BE49-F238E27FC236}">
                <a16:creationId xmlns:a16="http://schemas.microsoft.com/office/drawing/2014/main" id="{3DCE813B-359F-307A-577D-BDA9A22C9987}"/>
              </a:ext>
            </a:extLst>
          </p:cNvPr>
          <p:cNvSpPr>
            <a:spLocks/>
          </p:cNvSpPr>
          <p:nvPr/>
        </p:nvSpPr>
        <p:spPr bwMode="auto">
          <a:xfrm>
            <a:off x="1664044" y="2805377"/>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7" name="Freeform 463">
            <a:extLst>
              <a:ext uri="{FF2B5EF4-FFF2-40B4-BE49-F238E27FC236}">
                <a16:creationId xmlns:a16="http://schemas.microsoft.com/office/drawing/2014/main" id="{6B2F1D41-17B6-9723-D4A3-A118BBA5508A}"/>
              </a:ext>
            </a:extLst>
          </p:cNvPr>
          <p:cNvSpPr>
            <a:spLocks/>
          </p:cNvSpPr>
          <p:nvPr/>
        </p:nvSpPr>
        <p:spPr bwMode="auto">
          <a:xfrm>
            <a:off x="2169454" y="293917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8" name="Freeform 464">
            <a:extLst>
              <a:ext uri="{FF2B5EF4-FFF2-40B4-BE49-F238E27FC236}">
                <a16:creationId xmlns:a16="http://schemas.microsoft.com/office/drawing/2014/main" id="{8F7B2BC4-9B1F-A507-448F-635B0EF8074C}"/>
              </a:ext>
            </a:extLst>
          </p:cNvPr>
          <p:cNvSpPr>
            <a:spLocks/>
          </p:cNvSpPr>
          <p:nvPr/>
        </p:nvSpPr>
        <p:spPr bwMode="auto">
          <a:xfrm>
            <a:off x="1522939" y="3178801"/>
            <a:ext cx="0" cy="3649"/>
          </a:xfrm>
          <a:custGeom>
            <a:avLst/>
            <a:gdLst>
              <a:gd name="T0" fmla="*/ 0 h 3"/>
              <a:gd name="T1" fmla="*/ 0 h 3"/>
              <a:gd name="T2" fmla="*/ 0 h 3"/>
              <a:gd name="T3" fmla="*/ 0 h 3"/>
              <a:gd name="T4" fmla="*/ 0 h 3"/>
              <a:gd name="T5" fmla="*/ 3 h 3"/>
              <a:gd name="T6" fmla="*/ 3 h 3"/>
              <a:gd name="T7" fmla="*/ 0 h 3"/>
              <a:gd name="T8" fmla="*/ 0 h 3"/>
              <a:gd name="T9" fmla="*/ 0 h 3"/>
              <a:gd name="T10"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0"/>
                </a:moveTo>
                <a:lnTo>
                  <a:pt x="0" y="0"/>
                </a:lnTo>
                <a:lnTo>
                  <a:pt x="0" y="0"/>
                </a:lnTo>
                <a:lnTo>
                  <a:pt x="0" y="0"/>
                </a:lnTo>
                <a:lnTo>
                  <a:pt x="0" y="0"/>
                </a:lnTo>
                <a:lnTo>
                  <a:pt x="0" y="3"/>
                </a:lnTo>
                <a:lnTo>
                  <a:pt x="0" y="3"/>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9" name="Freeform 465">
            <a:extLst>
              <a:ext uri="{FF2B5EF4-FFF2-40B4-BE49-F238E27FC236}">
                <a16:creationId xmlns:a16="http://schemas.microsoft.com/office/drawing/2014/main" id="{C0962639-5D0D-E797-FDB4-A233C24DFAE1}"/>
              </a:ext>
            </a:extLst>
          </p:cNvPr>
          <p:cNvSpPr>
            <a:spLocks/>
          </p:cNvSpPr>
          <p:nvPr/>
        </p:nvSpPr>
        <p:spPr bwMode="auto">
          <a:xfrm>
            <a:off x="1522939" y="318245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0" name="Freeform 467">
            <a:extLst>
              <a:ext uri="{FF2B5EF4-FFF2-40B4-BE49-F238E27FC236}">
                <a16:creationId xmlns:a16="http://schemas.microsoft.com/office/drawing/2014/main" id="{9EF4F6D2-9285-AE14-F938-9E031B83E87E}"/>
              </a:ext>
            </a:extLst>
          </p:cNvPr>
          <p:cNvSpPr>
            <a:spLocks/>
          </p:cNvSpPr>
          <p:nvPr/>
        </p:nvSpPr>
        <p:spPr bwMode="auto">
          <a:xfrm>
            <a:off x="2474753" y="2609543"/>
            <a:ext cx="718350" cy="609399"/>
          </a:xfrm>
          <a:custGeom>
            <a:avLst/>
            <a:gdLst>
              <a:gd name="T0" fmla="*/ 0 w 560"/>
              <a:gd name="T1" fmla="*/ 413 h 501"/>
              <a:gd name="T2" fmla="*/ 39 w 560"/>
              <a:gd name="T3" fmla="*/ 422 h 501"/>
              <a:gd name="T4" fmla="*/ 39 w 560"/>
              <a:gd name="T5" fmla="*/ 422 h 501"/>
              <a:gd name="T6" fmla="*/ 45 w 560"/>
              <a:gd name="T7" fmla="*/ 422 h 501"/>
              <a:gd name="T8" fmla="*/ 48 w 560"/>
              <a:gd name="T9" fmla="*/ 422 h 501"/>
              <a:gd name="T10" fmla="*/ 50 w 560"/>
              <a:gd name="T11" fmla="*/ 426 h 501"/>
              <a:gd name="T12" fmla="*/ 53 w 560"/>
              <a:gd name="T13" fmla="*/ 426 h 501"/>
              <a:gd name="T14" fmla="*/ 56 w 560"/>
              <a:gd name="T15" fmla="*/ 426 h 501"/>
              <a:gd name="T16" fmla="*/ 59 w 560"/>
              <a:gd name="T17" fmla="*/ 426 h 501"/>
              <a:gd name="T18" fmla="*/ 64 w 560"/>
              <a:gd name="T19" fmla="*/ 426 h 501"/>
              <a:gd name="T20" fmla="*/ 67 w 560"/>
              <a:gd name="T21" fmla="*/ 429 h 501"/>
              <a:gd name="T22" fmla="*/ 81 w 560"/>
              <a:gd name="T23" fmla="*/ 429 h 501"/>
              <a:gd name="T24" fmla="*/ 104 w 560"/>
              <a:gd name="T25" fmla="*/ 435 h 501"/>
              <a:gd name="T26" fmla="*/ 106 w 560"/>
              <a:gd name="T27" fmla="*/ 435 h 501"/>
              <a:gd name="T28" fmla="*/ 151 w 560"/>
              <a:gd name="T29" fmla="*/ 444 h 501"/>
              <a:gd name="T30" fmla="*/ 165 w 560"/>
              <a:gd name="T31" fmla="*/ 447 h 501"/>
              <a:gd name="T32" fmla="*/ 188 w 560"/>
              <a:gd name="T33" fmla="*/ 450 h 501"/>
              <a:gd name="T34" fmla="*/ 207 w 560"/>
              <a:gd name="T35" fmla="*/ 453 h 501"/>
              <a:gd name="T36" fmla="*/ 221 w 560"/>
              <a:gd name="T37" fmla="*/ 456 h 501"/>
              <a:gd name="T38" fmla="*/ 241 w 560"/>
              <a:gd name="T39" fmla="*/ 459 h 501"/>
              <a:gd name="T40" fmla="*/ 252 w 560"/>
              <a:gd name="T41" fmla="*/ 459 h 501"/>
              <a:gd name="T42" fmla="*/ 283 w 560"/>
              <a:gd name="T43" fmla="*/ 465 h 501"/>
              <a:gd name="T44" fmla="*/ 431 w 560"/>
              <a:gd name="T45" fmla="*/ 489 h 501"/>
              <a:gd name="T46" fmla="*/ 451 w 560"/>
              <a:gd name="T47" fmla="*/ 492 h 501"/>
              <a:gd name="T48" fmla="*/ 515 w 560"/>
              <a:gd name="T49" fmla="*/ 501 h 501"/>
              <a:gd name="T50" fmla="*/ 515 w 560"/>
              <a:gd name="T51" fmla="*/ 498 h 501"/>
              <a:gd name="T52" fmla="*/ 515 w 560"/>
              <a:gd name="T53" fmla="*/ 498 h 501"/>
              <a:gd name="T54" fmla="*/ 518 w 560"/>
              <a:gd name="T55" fmla="*/ 489 h 501"/>
              <a:gd name="T56" fmla="*/ 518 w 560"/>
              <a:gd name="T57" fmla="*/ 489 h 501"/>
              <a:gd name="T58" fmla="*/ 518 w 560"/>
              <a:gd name="T59" fmla="*/ 480 h 501"/>
              <a:gd name="T60" fmla="*/ 518 w 560"/>
              <a:gd name="T61" fmla="*/ 477 h 501"/>
              <a:gd name="T62" fmla="*/ 518 w 560"/>
              <a:gd name="T63" fmla="*/ 468 h 501"/>
              <a:gd name="T64" fmla="*/ 518 w 560"/>
              <a:gd name="T65" fmla="*/ 468 h 501"/>
              <a:gd name="T66" fmla="*/ 521 w 560"/>
              <a:gd name="T67" fmla="*/ 456 h 501"/>
              <a:gd name="T68" fmla="*/ 521 w 560"/>
              <a:gd name="T69" fmla="*/ 456 h 501"/>
              <a:gd name="T70" fmla="*/ 521 w 560"/>
              <a:gd name="T71" fmla="*/ 444 h 501"/>
              <a:gd name="T72" fmla="*/ 521 w 560"/>
              <a:gd name="T73" fmla="*/ 444 h 501"/>
              <a:gd name="T74" fmla="*/ 523 w 560"/>
              <a:gd name="T75" fmla="*/ 432 h 501"/>
              <a:gd name="T76" fmla="*/ 523 w 560"/>
              <a:gd name="T77" fmla="*/ 432 h 501"/>
              <a:gd name="T78" fmla="*/ 523 w 560"/>
              <a:gd name="T79" fmla="*/ 419 h 501"/>
              <a:gd name="T80" fmla="*/ 523 w 560"/>
              <a:gd name="T81" fmla="*/ 416 h 501"/>
              <a:gd name="T82" fmla="*/ 526 w 560"/>
              <a:gd name="T83" fmla="*/ 404 h 501"/>
              <a:gd name="T84" fmla="*/ 526 w 560"/>
              <a:gd name="T85" fmla="*/ 404 h 501"/>
              <a:gd name="T86" fmla="*/ 529 w 560"/>
              <a:gd name="T87" fmla="*/ 374 h 501"/>
              <a:gd name="T88" fmla="*/ 529 w 560"/>
              <a:gd name="T89" fmla="*/ 374 h 501"/>
              <a:gd name="T90" fmla="*/ 532 w 560"/>
              <a:gd name="T91" fmla="*/ 344 h 501"/>
              <a:gd name="T92" fmla="*/ 532 w 560"/>
              <a:gd name="T93" fmla="*/ 340 h 501"/>
              <a:gd name="T94" fmla="*/ 535 w 560"/>
              <a:gd name="T95" fmla="*/ 325 h 501"/>
              <a:gd name="T96" fmla="*/ 535 w 560"/>
              <a:gd name="T97" fmla="*/ 325 h 501"/>
              <a:gd name="T98" fmla="*/ 537 w 560"/>
              <a:gd name="T99" fmla="*/ 289 h 501"/>
              <a:gd name="T100" fmla="*/ 549 w 560"/>
              <a:gd name="T101" fmla="*/ 201 h 501"/>
              <a:gd name="T102" fmla="*/ 549 w 560"/>
              <a:gd name="T103" fmla="*/ 201 h 501"/>
              <a:gd name="T104" fmla="*/ 549 w 560"/>
              <a:gd name="T105" fmla="*/ 189 h 501"/>
              <a:gd name="T106" fmla="*/ 549 w 560"/>
              <a:gd name="T107" fmla="*/ 182 h 501"/>
              <a:gd name="T108" fmla="*/ 551 w 560"/>
              <a:gd name="T109" fmla="*/ 176 h 501"/>
              <a:gd name="T110" fmla="*/ 554 w 560"/>
              <a:gd name="T111" fmla="*/ 152 h 501"/>
              <a:gd name="T112" fmla="*/ 554 w 560"/>
              <a:gd name="T113" fmla="*/ 149 h 501"/>
              <a:gd name="T114" fmla="*/ 526 w 560"/>
              <a:gd name="T115" fmla="*/ 73 h 501"/>
              <a:gd name="T116" fmla="*/ 76 w 560"/>
              <a:gd name="T117" fmla="*/ 46 h 501"/>
              <a:gd name="T118" fmla="*/ 76 w 560"/>
              <a:gd name="T119" fmla="*/ 46 h 501"/>
              <a:gd name="T120" fmla="*/ 70 w 560"/>
              <a:gd name="T121" fmla="*/ 67 h 501"/>
              <a:gd name="T122" fmla="*/ 20 w 560"/>
              <a:gd name="T123" fmla="*/ 316 h 501"/>
              <a:gd name="T124" fmla="*/ 0 w 560"/>
              <a:gd name="T125" fmla="*/ 413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0" h="501">
                <a:moveTo>
                  <a:pt x="0" y="413"/>
                </a:moveTo>
                <a:lnTo>
                  <a:pt x="0" y="413"/>
                </a:lnTo>
                <a:lnTo>
                  <a:pt x="39" y="422"/>
                </a:lnTo>
                <a:lnTo>
                  <a:pt x="39" y="422"/>
                </a:lnTo>
                <a:lnTo>
                  <a:pt x="39" y="422"/>
                </a:lnTo>
                <a:lnTo>
                  <a:pt x="39" y="422"/>
                </a:lnTo>
                <a:lnTo>
                  <a:pt x="45" y="422"/>
                </a:lnTo>
                <a:lnTo>
                  <a:pt x="45" y="422"/>
                </a:lnTo>
                <a:lnTo>
                  <a:pt x="48" y="422"/>
                </a:lnTo>
                <a:lnTo>
                  <a:pt x="48" y="422"/>
                </a:lnTo>
                <a:lnTo>
                  <a:pt x="50" y="426"/>
                </a:lnTo>
                <a:lnTo>
                  <a:pt x="50" y="426"/>
                </a:lnTo>
                <a:lnTo>
                  <a:pt x="53" y="426"/>
                </a:lnTo>
                <a:lnTo>
                  <a:pt x="53" y="426"/>
                </a:lnTo>
                <a:lnTo>
                  <a:pt x="56" y="426"/>
                </a:lnTo>
                <a:lnTo>
                  <a:pt x="56" y="426"/>
                </a:lnTo>
                <a:lnTo>
                  <a:pt x="59" y="426"/>
                </a:lnTo>
                <a:lnTo>
                  <a:pt x="59" y="426"/>
                </a:lnTo>
                <a:lnTo>
                  <a:pt x="64" y="426"/>
                </a:lnTo>
                <a:lnTo>
                  <a:pt x="64" y="426"/>
                </a:lnTo>
                <a:lnTo>
                  <a:pt x="67" y="429"/>
                </a:lnTo>
                <a:lnTo>
                  <a:pt x="67" y="429"/>
                </a:lnTo>
                <a:lnTo>
                  <a:pt x="76" y="429"/>
                </a:lnTo>
                <a:lnTo>
                  <a:pt x="81" y="429"/>
                </a:lnTo>
                <a:lnTo>
                  <a:pt x="81" y="429"/>
                </a:lnTo>
                <a:lnTo>
                  <a:pt x="104" y="435"/>
                </a:lnTo>
                <a:lnTo>
                  <a:pt x="104" y="435"/>
                </a:lnTo>
                <a:lnTo>
                  <a:pt x="106" y="435"/>
                </a:lnTo>
                <a:lnTo>
                  <a:pt x="106" y="435"/>
                </a:lnTo>
                <a:lnTo>
                  <a:pt x="151" y="444"/>
                </a:lnTo>
                <a:lnTo>
                  <a:pt x="151" y="444"/>
                </a:lnTo>
                <a:lnTo>
                  <a:pt x="165" y="447"/>
                </a:lnTo>
                <a:lnTo>
                  <a:pt x="165" y="447"/>
                </a:lnTo>
                <a:lnTo>
                  <a:pt x="188" y="450"/>
                </a:lnTo>
                <a:lnTo>
                  <a:pt x="188" y="450"/>
                </a:lnTo>
                <a:lnTo>
                  <a:pt x="207" y="453"/>
                </a:lnTo>
                <a:lnTo>
                  <a:pt x="207" y="453"/>
                </a:lnTo>
                <a:lnTo>
                  <a:pt x="221" y="456"/>
                </a:lnTo>
                <a:lnTo>
                  <a:pt x="221" y="456"/>
                </a:lnTo>
                <a:lnTo>
                  <a:pt x="241" y="459"/>
                </a:lnTo>
                <a:lnTo>
                  <a:pt x="241" y="459"/>
                </a:lnTo>
                <a:lnTo>
                  <a:pt x="252" y="459"/>
                </a:lnTo>
                <a:lnTo>
                  <a:pt x="252" y="459"/>
                </a:lnTo>
                <a:lnTo>
                  <a:pt x="283" y="465"/>
                </a:lnTo>
                <a:lnTo>
                  <a:pt x="409" y="486"/>
                </a:lnTo>
                <a:lnTo>
                  <a:pt x="431" y="489"/>
                </a:lnTo>
                <a:lnTo>
                  <a:pt x="431" y="489"/>
                </a:lnTo>
                <a:lnTo>
                  <a:pt x="451" y="492"/>
                </a:lnTo>
                <a:lnTo>
                  <a:pt x="515" y="501"/>
                </a:lnTo>
                <a:lnTo>
                  <a:pt x="515" y="501"/>
                </a:lnTo>
                <a:lnTo>
                  <a:pt x="515" y="498"/>
                </a:lnTo>
                <a:lnTo>
                  <a:pt x="515" y="498"/>
                </a:lnTo>
                <a:lnTo>
                  <a:pt x="515" y="498"/>
                </a:lnTo>
                <a:lnTo>
                  <a:pt x="515" y="498"/>
                </a:lnTo>
                <a:lnTo>
                  <a:pt x="518" y="489"/>
                </a:lnTo>
                <a:lnTo>
                  <a:pt x="518" y="489"/>
                </a:lnTo>
                <a:lnTo>
                  <a:pt x="518" y="489"/>
                </a:lnTo>
                <a:lnTo>
                  <a:pt x="518" y="489"/>
                </a:lnTo>
                <a:lnTo>
                  <a:pt x="518" y="480"/>
                </a:lnTo>
                <a:lnTo>
                  <a:pt x="518" y="480"/>
                </a:lnTo>
                <a:lnTo>
                  <a:pt x="518" y="477"/>
                </a:lnTo>
                <a:lnTo>
                  <a:pt x="518" y="477"/>
                </a:lnTo>
                <a:lnTo>
                  <a:pt x="518" y="468"/>
                </a:lnTo>
                <a:lnTo>
                  <a:pt x="518" y="468"/>
                </a:lnTo>
                <a:lnTo>
                  <a:pt x="518" y="468"/>
                </a:lnTo>
                <a:lnTo>
                  <a:pt x="518" y="468"/>
                </a:lnTo>
                <a:lnTo>
                  <a:pt x="521" y="456"/>
                </a:lnTo>
                <a:lnTo>
                  <a:pt x="521" y="456"/>
                </a:lnTo>
                <a:lnTo>
                  <a:pt x="521" y="456"/>
                </a:lnTo>
                <a:lnTo>
                  <a:pt x="521" y="456"/>
                </a:lnTo>
                <a:lnTo>
                  <a:pt x="521" y="444"/>
                </a:lnTo>
                <a:lnTo>
                  <a:pt x="521" y="444"/>
                </a:lnTo>
                <a:lnTo>
                  <a:pt x="521" y="444"/>
                </a:lnTo>
                <a:lnTo>
                  <a:pt x="521" y="444"/>
                </a:lnTo>
                <a:lnTo>
                  <a:pt x="523" y="432"/>
                </a:lnTo>
                <a:lnTo>
                  <a:pt x="523" y="432"/>
                </a:lnTo>
                <a:lnTo>
                  <a:pt x="523" y="432"/>
                </a:lnTo>
                <a:lnTo>
                  <a:pt x="523" y="432"/>
                </a:lnTo>
                <a:lnTo>
                  <a:pt x="523" y="419"/>
                </a:lnTo>
                <a:lnTo>
                  <a:pt x="523" y="419"/>
                </a:lnTo>
                <a:lnTo>
                  <a:pt x="523" y="416"/>
                </a:lnTo>
                <a:lnTo>
                  <a:pt x="523" y="416"/>
                </a:lnTo>
                <a:lnTo>
                  <a:pt x="526" y="404"/>
                </a:lnTo>
                <a:lnTo>
                  <a:pt x="526" y="404"/>
                </a:lnTo>
                <a:lnTo>
                  <a:pt x="526" y="404"/>
                </a:lnTo>
                <a:lnTo>
                  <a:pt x="526" y="404"/>
                </a:lnTo>
                <a:lnTo>
                  <a:pt x="529" y="374"/>
                </a:lnTo>
                <a:lnTo>
                  <a:pt x="529" y="374"/>
                </a:lnTo>
                <a:lnTo>
                  <a:pt x="529" y="374"/>
                </a:lnTo>
                <a:lnTo>
                  <a:pt x="529" y="374"/>
                </a:lnTo>
                <a:lnTo>
                  <a:pt x="532" y="344"/>
                </a:lnTo>
                <a:lnTo>
                  <a:pt x="532" y="344"/>
                </a:lnTo>
                <a:lnTo>
                  <a:pt x="532" y="340"/>
                </a:lnTo>
                <a:lnTo>
                  <a:pt x="532" y="340"/>
                </a:lnTo>
                <a:lnTo>
                  <a:pt x="535" y="325"/>
                </a:lnTo>
                <a:lnTo>
                  <a:pt x="535" y="325"/>
                </a:lnTo>
                <a:lnTo>
                  <a:pt x="535" y="325"/>
                </a:lnTo>
                <a:lnTo>
                  <a:pt x="535" y="325"/>
                </a:lnTo>
                <a:lnTo>
                  <a:pt x="537" y="289"/>
                </a:lnTo>
                <a:lnTo>
                  <a:pt x="537" y="289"/>
                </a:lnTo>
                <a:lnTo>
                  <a:pt x="549" y="201"/>
                </a:lnTo>
                <a:lnTo>
                  <a:pt x="549" y="201"/>
                </a:lnTo>
                <a:lnTo>
                  <a:pt x="549" y="201"/>
                </a:lnTo>
                <a:lnTo>
                  <a:pt x="549" y="201"/>
                </a:lnTo>
                <a:lnTo>
                  <a:pt x="549" y="189"/>
                </a:lnTo>
                <a:lnTo>
                  <a:pt x="549" y="189"/>
                </a:lnTo>
                <a:lnTo>
                  <a:pt x="549" y="182"/>
                </a:lnTo>
                <a:lnTo>
                  <a:pt x="549" y="182"/>
                </a:lnTo>
                <a:lnTo>
                  <a:pt x="551" y="176"/>
                </a:lnTo>
                <a:lnTo>
                  <a:pt x="551" y="176"/>
                </a:lnTo>
                <a:lnTo>
                  <a:pt x="554" y="152"/>
                </a:lnTo>
                <a:lnTo>
                  <a:pt x="554" y="152"/>
                </a:lnTo>
                <a:lnTo>
                  <a:pt x="554" y="149"/>
                </a:lnTo>
                <a:lnTo>
                  <a:pt x="554" y="149"/>
                </a:lnTo>
                <a:lnTo>
                  <a:pt x="560" y="79"/>
                </a:lnTo>
                <a:lnTo>
                  <a:pt x="526" y="73"/>
                </a:lnTo>
                <a:lnTo>
                  <a:pt x="84" y="0"/>
                </a:lnTo>
                <a:lnTo>
                  <a:pt x="76" y="46"/>
                </a:lnTo>
                <a:lnTo>
                  <a:pt x="76" y="46"/>
                </a:lnTo>
                <a:lnTo>
                  <a:pt x="76" y="46"/>
                </a:lnTo>
                <a:lnTo>
                  <a:pt x="73" y="49"/>
                </a:lnTo>
                <a:lnTo>
                  <a:pt x="70" y="67"/>
                </a:lnTo>
                <a:lnTo>
                  <a:pt x="70" y="67"/>
                </a:lnTo>
                <a:lnTo>
                  <a:pt x="20" y="316"/>
                </a:lnTo>
                <a:lnTo>
                  <a:pt x="20" y="316"/>
                </a:lnTo>
                <a:lnTo>
                  <a:pt x="0" y="413"/>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1" name="Freeform 468">
            <a:extLst>
              <a:ext uri="{FF2B5EF4-FFF2-40B4-BE49-F238E27FC236}">
                <a16:creationId xmlns:a16="http://schemas.microsoft.com/office/drawing/2014/main" id="{880B3731-8127-4453-85FF-C9198FF1B918}"/>
              </a:ext>
            </a:extLst>
          </p:cNvPr>
          <p:cNvSpPr>
            <a:spLocks/>
          </p:cNvSpPr>
          <p:nvPr/>
        </p:nvSpPr>
        <p:spPr bwMode="auto">
          <a:xfrm>
            <a:off x="3135379" y="321529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2" name="Freeform 469">
            <a:extLst>
              <a:ext uri="{FF2B5EF4-FFF2-40B4-BE49-F238E27FC236}">
                <a16:creationId xmlns:a16="http://schemas.microsoft.com/office/drawing/2014/main" id="{29DC6CBA-742F-ACC8-9F05-F38488BC989D}"/>
              </a:ext>
            </a:extLst>
          </p:cNvPr>
          <p:cNvSpPr>
            <a:spLocks/>
          </p:cNvSpPr>
          <p:nvPr/>
        </p:nvSpPr>
        <p:spPr bwMode="auto">
          <a:xfrm>
            <a:off x="3139227" y="3189749"/>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3" name="Freeform 470">
            <a:extLst>
              <a:ext uri="{FF2B5EF4-FFF2-40B4-BE49-F238E27FC236}">
                <a16:creationId xmlns:a16="http://schemas.microsoft.com/office/drawing/2014/main" id="{CC1206FD-5AD6-E316-63AE-5DC7ABC6EFD7}"/>
              </a:ext>
            </a:extLst>
          </p:cNvPr>
          <p:cNvSpPr>
            <a:spLocks/>
          </p:cNvSpPr>
          <p:nvPr/>
        </p:nvSpPr>
        <p:spPr bwMode="auto">
          <a:xfrm>
            <a:off x="3145641" y="3115551"/>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4" name="Freeform 471">
            <a:extLst>
              <a:ext uri="{FF2B5EF4-FFF2-40B4-BE49-F238E27FC236}">
                <a16:creationId xmlns:a16="http://schemas.microsoft.com/office/drawing/2014/main" id="{15111654-8FC5-2B6A-85D1-E413EFBA04CE}"/>
              </a:ext>
            </a:extLst>
          </p:cNvPr>
          <p:cNvSpPr>
            <a:spLocks/>
          </p:cNvSpPr>
          <p:nvPr/>
        </p:nvSpPr>
        <p:spPr bwMode="auto">
          <a:xfrm>
            <a:off x="3143075" y="31496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5" name="Freeform 472">
            <a:extLst>
              <a:ext uri="{FF2B5EF4-FFF2-40B4-BE49-F238E27FC236}">
                <a16:creationId xmlns:a16="http://schemas.microsoft.com/office/drawing/2014/main" id="{D7F93FAA-CDB2-1FBF-9031-AD9A60AA6BC6}"/>
              </a:ext>
            </a:extLst>
          </p:cNvPr>
          <p:cNvSpPr>
            <a:spLocks/>
          </p:cNvSpPr>
          <p:nvPr/>
        </p:nvSpPr>
        <p:spPr bwMode="auto">
          <a:xfrm>
            <a:off x="3145641" y="313501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6" name="Freeform 473">
            <a:extLst>
              <a:ext uri="{FF2B5EF4-FFF2-40B4-BE49-F238E27FC236}">
                <a16:creationId xmlns:a16="http://schemas.microsoft.com/office/drawing/2014/main" id="{B291B214-912E-B68C-99C4-1112D8C5BD6E}"/>
              </a:ext>
            </a:extLst>
          </p:cNvPr>
          <p:cNvSpPr>
            <a:spLocks/>
          </p:cNvSpPr>
          <p:nvPr/>
        </p:nvSpPr>
        <p:spPr bwMode="auto">
          <a:xfrm>
            <a:off x="3149489" y="31009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7" name="Freeform 474">
            <a:extLst>
              <a:ext uri="{FF2B5EF4-FFF2-40B4-BE49-F238E27FC236}">
                <a16:creationId xmlns:a16="http://schemas.microsoft.com/office/drawing/2014/main" id="{89356658-AF2C-AF00-98FF-1E43044CEA6F}"/>
              </a:ext>
            </a:extLst>
          </p:cNvPr>
          <p:cNvSpPr>
            <a:spLocks/>
          </p:cNvSpPr>
          <p:nvPr/>
        </p:nvSpPr>
        <p:spPr bwMode="auto">
          <a:xfrm>
            <a:off x="3157186" y="3023107"/>
            <a:ext cx="0" cy="4865"/>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8" name="Freeform 475">
            <a:extLst>
              <a:ext uri="{FF2B5EF4-FFF2-40B4-BE49-F238E27FC236}">
                <a16:creationId xmlns:a16="http://schemas.microsoft.com/office/drawing/2014/main" id="{66614AD8-49FE-3763-C55E-9B92EA7E4814}"/>
              </a:ext>
            </a:extLst>
          </p:cNvPr>
          <p:cNvSpPr>
            <a:spLocks/>
          </p:cNvSpPr>
          <p:nvPr/>
        </p:nvSpPr>
        <p:spPr bwMode="auto">
          <a:xfrm>
            <a:off x="3153337" y="306446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9" name="Freeform 476">
            <a:extLst>
              <a:ext uri="{FF2B5EF4-FFF2-40B4-BE49-F238E27FC236}">
                <a16:creationId xmlns:a16="http://schemas.microsoft.com/office/drawing/2014/main" id="{8008F1DD-547A-787C-AD48-4F6E40E97276}"/>
              </a:ext>
            </a:extLst>
          </p:cNvPr>
          <p:cNvSpPr>
            <a:spLocks/>
          </p:cNvSpPr>
          <p:nvPr/>
        </p:nvSpPr>
        <p:spPr bwMode="auto">
          <a:xfrm>
            <a:off x="3139227" y="32043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0" name="Freeform 477">
            <a:extLst>
              <a:ext uri="{FF2B5EF4-FFF2-40B4-BE49-F238E27FC236}">
                <a16:creationId xmlns:a16="http://schemas.microsoft.com/office/drawing/2014/main" id="{01F49D6E-8A22-45DC-BD07-3642DDEEF931}"/>
              </a:ext>
            </a:extLst>
          </p:cNvPr>
          <p:cNvSpPr>
            <a:spLocks/>
          </p:cNvSpPr>
          <p:nvPr/>
        </p:nvSpPr>
        <p:spPr bwMode="auto">
          <a:xfrm>
            <a:off x="3143075" y="31642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1" name="Freeform 478">
            <a:extLst>
              <a:ext uri="{FF2B5EF4-FFF2-40B4-BE49-F238E27FC236}">
                <a16:creationId xmlns:a16="http://schemas.microsoft.com/office/drawing/2014/main" id="{A39144FE-C958-E3EF-DB5F-4626A6822ABF}"/>
              </a:ext>
            </a:extLst>
          </p:cNvPr>
          <p:cNvSpPr>
            <a:spLocks/>
          </p:cNvSpPr>
          <p:nvPr/>
        </p:nvSpPr>
        <p:spPr bwMode="auto">
          <a:xfrm>
            <a:off x="3161034" y="30048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2" name="Freeform 479">
            <a:extLst>
              <a:ext uri="{FF2B5EF4-FFF2-40B4-BE49-F238E27FC236}">
                <a16:creationId xmlns:a16="http://schemas.microsoft.com/office/drawing/2014/main" id="{1A06EEF8-8E63-577E-F71B-0302F3B937AD}"/>
              </a:ext>
            </a:extLst>
          </p:cNvPr>
          <p:cNvSpPr>
            <a:spLocks/>
          </p:cNvSpPr>
          <p:nvPr/>
        </p:nvSpPr>
        <p:spPr bwMode="auto">
          <a:xfrm>
            <a:off x="3139227" y="317880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3" name="Freeform 480">
            <a:extLst>
              <a:ext uri="{FF2B5EF4-FFF2-40B4-BE49-F238E27FC236}">
                <a16:creationId xmlns:a16="http://schemas.microsoft.com/office/drawing/2014/main" id="{5A3AF5E6-560A-AA60-7866-E46A665C4307}"/>
              </a:ext>
            </a:extLst>
          </p:cNvPr>
          <p:cNvSpPr>
            <a:spLocks/>
          </p:cNvSpPr>
          <p:nvPr/>
        </p:nvSpPr>
        <p:spPr bwMode="auto">
          <a:xfrm>
            <a:off x="2051440" y="2946476"/>
            <a:ext cx="599053" cy="734684"/>
          </a:xfrm>
          <a:custGeom>
            <a:avLst/>
            <a:gdLst>
              <a:gd name="T0" fmla="*/ 439 w 467"/>
              <a:gd name="T1" fmla="*/ 170 h 604"/>
              <a:gd name="T2" fmla="*/ 439 w 467"/>
              <a:gd name="T3" fmla="*/ 170 h 604"/>
              <a:gd name="T4" fmla="*/ 434 w 467"/>
              <a:gd name="T5" fmla="*/ 170 h 604"/>
              <a:gd name="T6" fmla="*/ 403 w 467"/>
              <a:gd name="T7" fmla="*/ 164 h 604"/>
              <a:gd name="T8" fmla="*/ 380 w 467"/>
              <a:gd name="T9" fmla="*/ 158 h 604"/>
              <a:gd name="T10" fmla="*/ 322 w 467"/>
              <a:gd name="T11" fmla="*/ 149 h 604"/>
              <a:gd name="T12" fmla="*/ 319 w 467"/>
              <a:gd name="T13" fmla="*/ 145 h 604"/>
              <a:gd name="T14" fmla="*/ 338 w 467"/>
              <a:gd name="T15" fmla="*/ 45 h 604"/>
              <a:gd name="T16" fmla="*/ 302 w 467"/>
              <a:gd name="T17" fmla="*/ 36 h 604"/>
              <a:gd name="T18" fmla="*/ 257 w 467"/>
              <a:gd name="T19" fmla="*/ 27 h 604"/>
              <a:gd name="T20" fmla="*/ 229 w 467"/>
              <a:gd name="T21" fmla="*/ 21 h 604"/>
              <a:gd name="T22" fmla="*/ 199 w 467"/>
              <a:gd name="T23" fmla="*/ 15 h 604"/>
              <a:gd name="T24" fmla="*/ 182 w 467"/>
              <a:gd name="T25" fmla="*/ 12 h 604"/>
              <a:gd name="T26" fmla="*/ 159 w 467"/>
              <a:gd name="T27" fmla="*/ 9 h 604"/>
              <a:gd name="T28" fmla="*/ 134 w 467"/>
              <a:gd name="T29" fmla="*/ 3 h 604"/>
              <a:gd name="T30" fmla="*/ 106 w 467"/>
              <a:gd name="T31" fmla="*/ 70 h 604"/>
              <a:gd name="T32" fmla="*/ 31 w 467"/>
              <a:gd name="T33" fmla="*/ 531 h 604"/>
              <a:gd name="T34" fmla="*/ 31 w 467"/>
              <a:gd name="T35" fmla="*/ 531 h 604"/>
              <a:gd name="T36" fmla="*/ 36 w 467"/>
              <a:gd name="T37" fmla="*/ 531 h 604"/>
              <a:gd name="T38" fmla="*/ 45 w 467"/>
              <a:gd name="T39" fmla="*/ 534 h 604"/>
              <a:gd name="T40" fmla="*/ 53 w 467"/>
              <a:gd name="T41" fmla="*/ 534 h 604"/>
              <a:gd name="T42" fmla="*/ 56 w 467"/>
              <a:gd name="T43" fmla="*/ 534 h 604"/>
              <a:gd name="T44" fmla="*/ 64 w 467"/>
              <a:gd name="T45" fmla="*/ 537 h 604"/>
              <a:gd name="T46" fmla="*/ 73 w 467"/>
              <a:gd name="T47" fmla="*/ 540 h 604"/>
              <a:gd name="T48" fmla="*/ 84 w 467"/>
              <a:gd name="T49" fmla="*/ 540 h 604"/>
              <a:gd name="T50" fmla="*/ 84 w 467"/>
              <a:gd name="T51" fmla="*/ 543 h 604"/>
              <a:gd name="T52" fmla="*/ 95 w 467"/>
              <a:gd name="T53" fmla="*/ 543 h 604"/>
              <a:gd name="T54" fmla="*/ 103 w 467"/>
              <a:gd name="T55" fmla="*/ 547 h 604"/>
              <a:gd name="T56" fmla="*/ 115 w 467"/>
              <a:gd name="T57" fmla="*/ 550 h 604"/>
              <a:gd name="T58" fmla="*/ 117 w 467"/>
              <a:gd name="T59" fmla="*/ 550 h 604"/>
              <a:gd name="T60" fmla="*/ 131 w 467"/>
              <a:gd name="T61" fmla="*/ 553 h 604"/>
              <a:gd name="T62" fmla="*/ 140 w 467"/>
              <a:gd name="T63" fmla="*/ 553 h 604"/>
              <a:gd name="T64" fmla="*/ 151 w 467"/>
              <a:gd name="T65" fmla="*/ 556 h 604"/>
              <a:gd name="T66" fmla="*/ 157 w 467"/>
              <a:gd name="T67" fmla="*/ 556 h 604"/>
              <a:gd name="T68" fmla="*/ 168 w 467"/>
              <a:gd name="T69" fmla="*/ 559 h 604"/>
              <a:gd name="T70" fmla="*/ 176 w 467"/>
              <a:gd name="T71" fmla="*/ 562 h 604"/>
              <a:gd name="T72" fmla="*/ 190 w 467"/>
              <a:gd name="T73" fmla="*/ 565 h 604"/>
              <a:gd name="T74" fmla="*/ 196 w 467"/>
              <a:gd name="T75" fmla="*/ 565 h 604"/>
              <a:gd name="T76" fmla="*/ 210 w 467"/>
              <a:gd name="T77" fmla="*/ 568 h 604"/>
              <a:gd name="T78" fmla="*/ 218 w 467"/>
              <a:gd name="T79" fmla="*/ 571 h 604"/>
              <a:gd name="T80" fmla="*/ 235 w 467"/>
              <a:gd name="T81" fmla="*/ 574 h 604"/>
              <a:gd name="T82" fmla="*/ 243 w 467"/>
              <a:gd name="T83" fmla="*/ 574 h 604"/>
              <a:gd name="T84" fmla="*/ 263 w 467"/>
              <a:gd name="T85" fmla="*/ 577 h 604"/>
              <a:gd name="T86" fmla="*/ 266 w 467"/>
              <a:gd name="T87" fmla="*/ 577 h 604"/>
              <a:gd name="T88" fmla="*/ 282 w 467"/>
              <a:gd name="T89" fmla="*/ 583 h 604"/>
              <a:gd name="T90" fmla="*/ 299 w 467"/>
              <a:gd name="T91" fmla="*/ 583 h 604"/>
              <a:gd name="T92" fmla="*/ 316 w 467"/>
              <a:gd name="T93" fmla="*/ 586 h 604"/>
              <a:gd name="T94" fmla="*/ 319 w 467"/>
              <a:gd name="T95" fmla="*/ 589 h 604"/>
              <a:gd name="T96" fmla="*/ 336 w 467"/>
              <a:gd name="T97" fmla="*/ 592 h 604"/>
              <a:gd name="T98" fmla="*/ 350 w 467"/>
              <a:gd name="T99" fmla="*/ 595 h 604"/>
              <a:gd name="T100" fmla="*/ 369 w 467"/>
              <a:gd name="T101" fmla="*/ 598 h 604"/>
              <a:gd name="T102" fmla="*/ 375 w 467"/>
              <a:gd name="T103" fmla="*/ 598 h 604"/>
              <a:gd name="T104" fmla="*/ 392 w 467"/>
              <a:gd name="T105" fmla="*/ 601 h 604"/>
              <a:gd name="T106" fmla="*/ 467 w 467"/>
              <a:gd name="T107" fmla="*/ 176 h 604"/>
              <a:gd name="T108" fmla="*/ 464 w 467"/>
              <a:gd name="T109" fmla="*/ 1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7" h="604">
                <a:moveTo>
                  <a:pt x="464" y="176"/>
                </a:moveTo>
                <a:lnTo>
                  <a:pt x="464" y="176"/>
                </a:lnTo>
                <a:lnTo>
                  <a:pt x="439" y="170"/>
                </a:lnTo>
                <a:lnTo>
                  <a:pt x="439" y="170"/>
                </a:lnTo>
                <a:lnTo>
                  <a:pt x="439" y="170"/>
                </a:lnTo>
                <a:lnTo>
                  <a:pt x="439" y="170"/>
                </a:lnTo>
                <a:lnTo>
                  <a:pt x="434" y="170"/>
                </a:lnTo>
                <a:lnTo>
                  <a:pt x="434" y="170"/>
                </a:lnTo>
                <a:lnTo>
                  <a:pt x="434" y="170"/>
                </a:lnTo>
                <a:lnTo>
                  <a:pt x="434" y="170"/>
                </a:lnTo>
                <a:lnTo>
                  <a:pt x="408" y="164"/>
                </a:lnTo>
                <a:lnTo>
                  <a:pt x="403" y="164"/>
                </a:lnTo>
                <a:lnTo>
                  <a:pt x="403" y="164"/>
                </a:lnTo>
                <a:lnTo>
                  <a:pt x="380" y="158"/>
                </a:lnTo>
                <a:lnTo>
                  <a:pt x="380" y="158"/>
                </a:lnTo>
                <a:lnTo>
                  <a:pt x="324" y="149"/>
                </a:lnTo>
                <a:lnTo>
                  <a:pt x="324" y="149"/>
                </a:lnTo>
                <a:lnTo>
                  <a:pt x="322" y="149"/>
                </a:lnTo>
                <a:lnTo>
                  <a:pt x="322" y="149"/>
                </a:lnTo>
                <a:lnTo>
                  <a:pt x="319" y="145"/>
                </a:lnTo>
                <a:lnTo>
                  <a:pt x="319" y="145"/>
                </a:lnTo>
                <a:lnTo>
                  <a:pt x="319" y="139"/>
                </a:lnTo>
                <a:lnTo>
                  <a:pt x="338" y="45"/>
                </a:lnTo>
                <a:lnTo>
                  <a:pt x="338" y="45"/>
                </a:lnTo>
                <a:lnTo>
                  <a:pt x="313" y="39"/>
                </a:lnTo>
                <a:lnTo>
                  <a:pt x="313" y="39"/>
                </a:lnTo>
                <a:lnTo>
                  <a:pt x="302" y="36"/>
                </a:lnTo>
                <a:lnTo>
                  <a:pt x="302" y="36"/>
                </a:lnTo>
                <a:lnTo>
                  <a:pt x="257" y="27"/>
                </a:lnTo>
                <a:lnTo>
                  <a:pt x="257" y="27"/>
                </a:lnTo>
                <a:lnTo>
                  <a:pt x="257" y="27"/>
                </a:lnTo>
                <a:lnTo>
                  <a:pt x="235" y="24"/>
                </a:lnTo>
                <a:lnTo>
                  <a:pt x="229" y="21"/>
                </a:lnTo>
                <a:lnTo>
                  <a:pt x="229" y="21"/>
                </a:lnTo>
                <a:lnTo>
                  <a:pt x="212" y="18"/>
                </a:lnTo>
                <a:lnTo>
                  <a:pt x="199" y="15"/>
                </a:lnTo>
                <a:lnTo>
                  <a:pt x="199" y="15"/>
                </a:lnTo>
                <a:lnTo>
                  <a:pt x="190" y="15"/>
                </a:lnTo>
                <a:lnTo>
                  <a:pt x="182" y="12"/>
                </a:lnTo>
                <a:lnTo>
                  <a:pt x="182" y="12"/>
                </a:lnTo>
                <a:lnTo>
                  <a:pt x="171" y="9"/>
                </a:lnTo>
                <a:lnTo>
                  <a:pt x="159" y="9"/>
                </a:lnTo>
                <a:lnTo>
                  <a:pt x="159" y="9"/>
                </a:lnTo>
                <a:lnTo>
                  <a:pt x="143" y="3"/>
                </a:lnTo>
                <a:lnTo>
                  <a:pt x="134" y="3"/>
                </a:lnTo>
                <a:lnTo>
                  <a:pt x="134" y="3"/>
                </a:lnTo>
                <a:lnTo>
                  <a:pt x="123" y="0"/>
                </a:lnTo>
                <a:lnTo>
                  <a:pt x="106" y="70"/>
                </a:lnTo>
                <a:lnTo>
                  <a:pt x="0" y="522"/>
                </a:lnTo>
                <a:lnTo>
                  <a:pt x="0" y="522"/>
                </a:lnTo>
                <a:lnTo>
                  <a:pt x="31" y="531"/>
                </a:lnTo>
                <a:lnTo>
                  <a:pt x="31" y="531"/>
                </a:lnTo>
                <a:lnTo>
                  <a:pt x="31" y="531"/>
                </a:lnTo>
                <a:lnTo>
                  <a:pt x="31" y="531"/>
                </a:lnTo>
                <a:lnTo>
                  <a:pt x="36" y="531"/>
                </a:lnTo>
                <a:lnTo>
                  <a:pt x="36" y="531"/>
                </a:lnTo>
                <a:lnTo>
                  <a:pt x="36" y="531"/>
                </a:lnTo>
                <a:lnTo>
                  <a:pt x="36" y="531"/>
                </a:lnTo>
                <a:lnTo>
                  <a:pt x="45" y="534"/>
                </a:lnTo>
                <a:lnTo>
                  <a:pt x="45" y="534"/>
                </a:lnTo>
                <a:lnTo>
                  <a:pt x="47" y="534"/>
                </a:lnTo>
                <a:lnTo>
                  <a:pt x="47" y="534"/>
                </a:lnTo>
                <a:lnTo>
                  <a:pt x="53" y="534"/>
                </a:lnTo>
                <a:lnTo>
                  <a:pt x="53" y="534"/>
                </a:lnTo>
                <a:lnTo>
                  <a:pt x="56" y="534"/>
                </a:lnTo>
                <a:lnTo>
                  <a:pt x="56" y="534"/>
                </a:lnTo>
                <a:lnTo>
                  <a:pt x="64" y="537"/>
                </a:lnTo>
                <a:lnTo>
                  <a:pt x="64" y="537"/>
                </a:lnTo>
                <a:lnTo>
                  <a:pt x="64" y="537"/>
                </a:lnTo>
                <a:lnTo>
                  <a:pt x="64" y="537"/>
                </a:lnTo>
                <a:lnTo>
                  <a:pt x="73" y="540"/>
                </a:lnTo>
                <a:lnTo>
                  <a:pt x="73" y="540"/>
                </a:lnTo>
                <a:lnTo>
                  <a:pt x="75" y="540"/>
                </a:lnTo>
                <a:lnTo>
                  <a:pt x="75" y="540"/>
                </a:lnTo>
                <a:lnTo>
                  <a:pt x="84" y="540"/>
                </a:lnTo>
                <a:lnTo>
                  <a:pt x="84" y="540"/>
                </a:lnTo>
                <a:lnTo>
                  <a:pt x="84" y="543"/>
                </a:lnTo>
                <a:lnTo>
                  <a:pt x="84" y="543"/>
                </a:lnTo>
                <a:lnTo>
                  <a:pt x="92" y="543"/>
                </a:lnTo>
                <a:lnTo>
                  <a:pt x="92" y="543"/>
                </a:lnTo>
                <a:lnTo>
                  <a:pt x="95" y="543"/>
                </a:lnTo>
                <a:lnTo>
                  <a:pt x="95" y="543"/>
                </a:lnTo>
                <a:lnTo>
                  <a:pt x="103" y="547"/>
                </a:lnTo>
                <a:lnTo>
                  <a:pt x="103" y="547"/>
                </a:lnTo>
                <a:lnTo>
                  <a:pt x="106" y="547"/>
                </a:lnTo>
                <a:lnTo>
                  <a:pt x="106" y="547"/>
                </a:lnTo>
                <a:lnTo>
                  <a:pt x="115" y="550"/>
                </a:lnTo>
                <a:lnTo>
                  <a:pt x="115" y="550"/>
                </a:lnTo>
                <a:lnTo>
                  <a:pt x="117" y="550"/>
                </a:lnTo>
                <a:lnTo>
                  <a:pt x="117" y="550"/>
                </a:lnTo>
                <a:lnTo>
                  <a:pt x="126" y="553"/>
                </a:lnTo>
                <a:lnTo>
                  <a:pt x="126" y="553"/>
                </a:lnTo>
                <a:lnTo>
                  <a:pt x="131" y="553"/>
                </a:lnTo>
                <a:lnTo>
                  <a:pt x="131" y="553"/>
                </a:lnTo>
                <a:lnTo>
                  <a:pt x="140" y="553"/>
                </a:lnTo>
                <a:lnTo>
                  <a:pt x="140" y="553"/>
                </a:lnTo>
                <a:lnTo>
                  <a:pt x="143" y="556"/>
                </a:lnTo>
                <a:lnTo>
                  <a:pt x="143" y="556"/>
                </a:lnTo>
                <a:lnTo>
                  <a:pt x="151" y="556"/>
                </a:lnTo>
                <a:lnTo>
                  <a:pt x="151" y="556"/>
                </a:lnTo>
                <a:lnTo>
                  <a:pt x="157" y="556"/>
                </a:lnTo>
                <a:lnTo>
                  <a:pt x="157" y="556"/>
                </a:lnTo>
                <a:lnTo>
                  <a:pt x="165" y="559"/>
                </a:lnTo>
                <a:lnTo>
                  <a:pt x="165" y="559"/>
                </a:lnTo>
                <a:lnTo>
                  <a:pt x="168" y="559"/>
                </a:lnTo>
                <a:lnTo>
                  <a:pt x="168" y="559"/>
                </a:lnTo>
                <a:lnTo>
                  <a:pt x="176" y="562"/>
                </a:lnTo>
                <a:lnTo>
                  <a:pt x="176" y="562"/>
                </a:lnTo>
                <a:lnTo>
                  <a:pt x="182" y="562"/>
                </a:lnTo>
                <a:lnTo>
                  <a:pt x="182" y="562"/>
                </a:lnTo>
                <a:lnTo>
                  <a:pt x="190" y="565"/>
                </a:lnTo>
                <a:lnTo>
                  <a:pt x="190" y="565"/>
                </a:lnTo>
                <a:lnTo>
                  <a:pt x="196" y="565"/>
                </a:lnTo>
                <a:lnTo>
                  <a:pt x="196" y="565"/>
                </a:lnTo>
                <a:lnTo>
                  <a:pt x="204" y="568"/>
                </a:lnTo>
                <a:lnTo>
                  <a:pt x="204" y="568"/>
                </a:lnTo>
                <a:lnTo>
                  <a:pt x="210" y="568"/>
                </a:lnTo>
                <a:lnTo>
                  <a:pt x="210" y="568"/>
                </a:lnTo>
                <a:lnTo>
                  <a:pt x="218" y="571"/>
                </a:lnTo>
                <a:lnTo>
                  <a:pt x="218" y="571"/>
                </a:lnTo>
                <a:lnTo>
                  <a:pt x="226" y="571"/>
                </a:lnTo>
                <a:lnTo>
                  <a:pt x="226" y="571"/>
                </a:lnTo>
                <a:lnTo>
                  <a:pt x="235" y="574"/>
                </a:lnTo>
                <a:lnTo>
                  <a:pt x="235" y="574"/>
                </a:lnTo>
                <a:lnTo>
                  <a:pt x="243" y="574"/>
                </a:lnTo>
                <a:lnTo>
                  <a:pt x="243" y="574"/>
                </a:lnTo>
                <a:lnTo>
                  <a:pt x="249" y="577"/>
                </a:lnTo>
                <a:lnTo>
                  <a:pt x="249" y="577"/>
                </a:lnTo>
                <a:lnTo>
                  <a:pt x="263" y="577"/>
                </a:lnTo>
                <a:lnTo>
                  <a:pt x="263" y="577"/>
                </a:lnTo>
                <a:lnTo>
                  <a:pt x="266" y="577"/>
                </a:lnTo>
                <a:lnTo>
                  <a:pt x="266" y="577"/>
                </a:lnTo>
                <a:lnTo>
                  <a:pt x="282" y="580"/>
                </a:lnTo>
                <a:lnTo>
                  <a:pt x="282" y="580"/>
                </a:lnTo>
                <a:lnTo>
                  <a:pt x="282" y="583"/>
                </a:lnTo>
                <a:lnTo>
                  <a:pt x="282" y="583"/>
                </a:lnTo>
                <a:lnTo>
                  <a:pt x="299" y="583"/>
                </a:lnTo>
                <a:lnTo>
                  <a:pt x="299" y="583"/>
                </a:lnTo>
                <a:lnTo>
                  <a:pt x="302" y="586"/>
                </a:lnTo>
                <a:lnTo>
                  <a:pt x="302" y="586"/>
                </a:lnTo>
                <a:lnTo>
                  <a:pt x="316" y="586"/>
                </a:lnTo>
                <a:lnTo>
                  <a:pt x="316" y="586"/>
                </a:lnTo>
                <a:lnTo>
                  <a:pt x="319" y="589"/>
                </a:lnTo>
                <a:lnTo>
                  <a:pt x="319" y="589"/>
                </a:lnTo>
                <a:lnTo>
                  <a:pt x="333" y="592"/>
                </a:lnTo>
                <a:lnTo>
                  <a:pt x="333" y="592"/>
                </a:lnTo>
                <a:lnTo>
                  <a:pt x="336" y="592"/>
                </a:lnTo>
                <a:lnTo>
                  <a:pt x="336" y="592"/>
                </a:lnTo>
                <a:lnTo>
                  <a:pt x="350" y="595"/>
                </a:lnTo>
                <a:lnTo>
                  <a:pt x="350" y="595"/>
                </a:lnTo>
                <a:lnTo>
                  <a:pt x="355" y="595"/>
                </a:lnTo>
                <a:lnTo>
                  <a:pt x="355" y="595"/>
                </a:lnTo>
                <a:lnTo>
                  <a:pt x="369" y="598"/>
                </a:lnTo>
                <a:lnTo>
                  <a:pt x="369" y="598"/>
                </a:lnTo>
                <a:lnTo>
                  <a:pt x="375" y="598"/>
                </a:lnTo>
                <a:lnTo>
                  <a:pt x="375" y="598"/>
                </a:lnTo>
                <a:lnTo>
                  <a:pt x="389" y="601"/>
                </a:lnTo>
                <a:lnTo>
                  <a:pt x="389" y="601"/>
                </a:lnTo>
                <a:lnTo>
                  <a:pt x="392" y="601"/>
                </a:lnTo>
                <a:lnTo>
                  <a:pt x="392" y="601"/>
                </a:lnTo>
                <a:lnTo>
                  <a:pt x="403" y="604"/>
                </a:lnTo>
                <a:lnTo>
                  <a:pt x="467" y="176"/>
                </a:lnTo>
                <a:lnTo>
                  <a:pt x="467" y="176"/>
                </a:lnTo>
                <a:lnTo>
                  <a:pt x="464" y="176"/>
                </a:lnTo>
                <a:lnTo>
                  <a:pt x="464" y="176"/>
                </a:lnTo>
                <a:close/>
              </a:path>
            </a:pathLst>
          </a:custGeom>
          <a:solidFill>
            <a:srgbClr val="015873">
              <a:alpha val="25098"/>
            </a:srgb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4" name="Freeform 481">
            <a:extLst>
              <a:ext uri="{FF2B5EF4-FFF2-40B4-BE49-F238E27FC236}">
                <a16:creationId xmlns:a16="http://schemas.microsoft.com/office/drawing/2014/main" id="{8228E86B-4364-918F-5388-F831E3C16CAD}"/>
              </a:ext>
            </a:extLst>
          </p:cNvPr>
          <p:cNvSpPr>
            <a:spLocks/>
          </p:cNvSpPr>
          <p:nvPr/>
        </p:nvSpPr>
        <p:spPr bwMode="auto">
          <a:xfrm>
            <a:off x="2295165" y="3633722"/>
            <a:ext cx="7697"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5" name="Freeform 482">
            <a:extLst>
              <a:ext uri="{FF2B5EF4-FFF2-40B4-BE49-F238E27FC236}">
                <a16:creationId xmlns:a16="http://schemas.microsoft.com/office/drawing/2014/main" id="{4C5CDE6E-2B13-623D-1820-6151A10073C4}"/>
              </a:ext>
            </a:extLst>
          </p:cNvPr>
          <p:cNvSpPr>
            <a:spLocks/>
          </p:cNvSpPr>
          <p:nvPr/>
        </p:nvSpPr>
        <p:spPr bwMode="auto">
          <a:xfrm>
            <a:off x="2313124" y="3637371"/>
            <a:ext cx="7697"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6" name="Freeform 483">
            <a:extLst>
              <a:ext uri="{FF2B5EF4-FFF2-40B4-BE49-F238E27FC236}">
                <a16:creationId xmlns:a16="http://schemas.microsoft.com/office/drawing/2014/main" id="{B706AE07-AFFB-5123-6552-4B10744A53E2}"/>
              </a:ext>
            </a:extLst>
          </p:cNvPr>
          <p:cNvSpPr>
            <a:spLocks/>
          </p:cNvSpPr>
          <p:nvPr/>
        </p:nvSpPr>
        <p:spPr bwMode="auto">
          <a:xfrm>
            <a:off x="2554285" y="3677511"/>
            <a:ext cx="14110" cy="3649"/>
          </a:xfrm>
          <a:custGeom>
            <a:avLst/>
            <a:gdLst>
              <a:gd name="T0" fmla="*/ 11 w 11"/>
              <a:gd name="T1" fmla="*/ 3 h 3"/>
              <a:gd name="T2" fmla="*/ 11 w 11"/>
              <a:gd name="T3" fmla="*/ 3 h 3"/>
              <a:gd name="T4" fmla="*/ 11 w 11"/>
              <a:gd name="T5" fmla="*/ 3 h 3"/>
              <a:gd name="T6" fmla="*/ 0 w 11"/>
              <a:gd name="T7" fmla="*/ 0 h 3"/>
              <a:gd name="T8" fmla="*/ 0 w 11"/>
              <a:gd name="T9" fmla="*/ 0 h 3"/>
              <a:gd name="T10" fmla="*/ 11 w 11"/>
              <a:gd name="T11" fmla="*/ 3 h 3"/>
              <a:gd name="T12" fmla="*/ 11 w 1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1" h="3">
                <a:moveTo>
                  <a:pt x="11" y="3"/>
                </a:moveTo>
                <a:lnTo>
                  <a:pt x="11" y="3"/>
                </a:lnTo>
                <a:lnTo>
                  <a:pt x="11" y="3"/>
                </a:lnTo>
                <a:lnTo>
                  <a:pt x="0" y="0"/>
                </a:lnTo>
                <a:lnTo>
                  <a:pt x="0" y="0"/>
                </a:lnTo>
                <a:lnTo>
                  <a:pt x="11" y="3"/>
                </a:lnTo>
                <a:lnTo>
                  <a:pt x="11"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7" name="Freeform 484">
            <a:extLst>
              <a:ext uri="{FF2B5EF4-FFF2-40B4-BE49-F238E27FC236}">
                <a16:creationId xmlns:a16="http://schemas.microsoft.com/office/drawing/2014/main" id="{E7E6B6CE-0DCF-196E-D9B1-00D6C979E08A}"/>
              </a:ext>
            </a:extLst>
          </p:cNvPr>
          <p:cNvSpPr>
            <a:spLocks/>
          </p:cNvSpPr>
          <p:nvPr/>
        </p:nvSpPr>
        <p:spPr bwMode="auto">
          <a:xfrm>
            <a:off x="2245138" y="3622775"/>
            <a:ext cx="7697"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8" name="Freeform 485">
            <a:extLst>
              <a:ext uri="{FF2B5EF4-FFF2-40B4-BE49-F238E27FC236}">
                <a16:creationId xmlns:a16="http://schemas.microsoft.com/office/drawing/2014/main" id="{C3A45759-A8AE-4995-3B79-D82D2366C593}"/>
              </a:ext>
            </a:extLst>
          </p:cNvPr>
          <p:cNvSpPr>
            <a:spLocks/>
          </p:cNvSpPr>
          <p:nvPr/>
        </p:nvSpPr>
        <p:spPr bwMode="auto">
          <a:xfrm>
            <a:off x="2263096" y="3626424"/>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9" name="Freeform 486">
            <a:extLst>
              <a:ext uri="{FF2B5EF4-FFF2-40B4-BE49-F238E27FC236}">
                <a16:creationId xmlns:a16="http://schemas.microsoft.com/office/drawing/2014/main" id="{6F687A87-0603-2B74-E594-89CAC48233A0}"/>
              </a:ext>
            </a:extLst>
          </p:cNvPr>
          <p:cNvSpPr>
            <a:spLocks/>
          </p:cNvSpPr>
          <p:nvPr/>
        </p:nvSpPr>
        <p:spPr bwMode="auto">
          <a:xfrm>
            <a:off x="2277207" y="3630073"/>
            <a:ext cx="7697"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0" name="Freeform 487">
            <a:extLst>
              <a:ext uri="{FF2B5EF4-FFF2-40B4-BE49-F238E27FC236}">
                <a16:creationId xmlns:a16="http://schemas.microsoft.com/office/drawing/2014/main" id="{28027AAA-B3B0-F3B3-7DA3-6CD9BB582F35}"/>
              </a:ext>
            </a:extLst>
          </p:cNvPr>
          <p:cNvSpPr>
            <a:spLocks/>
          </p:cNvSpPr>
          <p:nvPr/>
        </p:nvSpPr>
        <p:spPr bwMode="auto">
          <a:xfrm>
            <a:off x="2392656" y="3648318"/>
            <a:ext cx="20524" cy="3649"/>
          </a:xfrm>
          <a:custGeom>
            <a:avLst/>
            <a:gdLst>
              <a:gd name="T0" fmla="*/ 16 w 16"/>
              <a:gd name="T1" fmla="*/ 3 h 3"/>
              <a:gd name="T2" fmla="*/ 16 w 16"/>
              <a:gd name="T3" fmla="*/ 3 h 3"/>
              <a:gd name="T4" fmla="*/ 0 w 16"/>
              <a:gd name="T5" fmla="*/ 0 h 3"/>
              <a:gd name="T6" fmla="*/ 0 w 16"/>
              <a:gd name="T7" fmla="*/ 0 h 3"/>
              <a:gd name="T8" fmla="*/ 16 w 16"/>
              <a:gd name="T9" fmla="*/ 3 h 3"/>
              <a:gd name="T10" fmla="*/ 16 w 16"/>
              <a:gd name="T11" fmla="*/ 3 h 3"/>
            </a:gdLst>
            <a:ahLst/>
            <a:cxnLst>
              <a:cxn ang="0">
                <a:pos x="T0" y="T1"/>
              </a:cxn>
              <a:cxn ang="0">
                <a:pos x="T2" y="T3"/>
              </a:cxn>
              <a:cxn ang="0">
                <a:pos x="T4" y="T5"/>
              </a:cxn>
              <a:cxn ang="0">
                <a:pos x="T6" y="T7"/>
              </a:cxn>
              <a:cxn ang="0">
                <a:pos x="T8" y="T9"/>
              </a:cxn>
              <a:cxn ang="0">
                <a:pos x="T10" y="T11"/>
              </a:cxn>
            </a:cxnLst>
            <a:rect l="0" t="0" r="r" b="b"/>
            <a:pathLst>
              <a:path w="16" h="3">
                <a:moveTo>
                  <a:pt x="16" y="3"/>
                </a:moveTo>
                <a:lnTo>
                  <a:pt x="16" y="3"/>
                </a:lnTo>
                <a:lnTo>
                  <a:pt x="0" y="0"/>
                </a:lnTo>
                <a:lnTo>
                  <a:pt x="0" y="0"/>
                </a:lnTo>
                <a:lnTo>
                  <a:pt x="16" y="3"/>
                </a:lnTo>
                <a:lnTo>
                  <a:pt x="16"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1" name="Freeform 488">
            <a:extLst>
              <a:ext uri="{FF2B5EF4-FFF2-40B4-BE49-F238E27FC236}">
                <a16:creationId xmlns:a16="http://schemas.microsoft.com/office/drawing/2014/main" id="{FACC7D66-1FB8-0A36-EAFF-F4680EDCD1DE}"/>
              </a:ext>
            </a:extLst>
          </p:cNvPr>
          <p:cNvSpPr>
            <a:spLocks/>
          </p:cNvSpPr>
          <p:nvPr/>
        </p:nvSpPr>
        <p:spPr bwMode="auto">
          <a:xfrm>
            <a:off x="2532478" y="3673862"/>
            <a:ext cx="17959" cy="3649"/>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2" name="Freeform 489">
            <a:extLst>
              <a:ext uri="{FF2B5EF4-FFF2-40B4-BE49-F238E27FC236}">
                <a16:creationId xmlns:a16="http://schemas.microsoft.com/office/drawing/2014/main" id="{354B6874-AF0F-30D4-5BAF-894838E81575}"/>
              </a:ext>
            </a:extLst>
          </p:cNvPr>
          <p:cNvSpPr>
            <a:spLocks/>
          </p:cNvSpPr>
          <p:nvPr/>
        </p:nvSpPr>
        <p:spPr bwMode="auto">
          <a:xfrm>
            <a:off x="2370849" y="3648318"/>
            <a:ext cx="17959"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3" name="Freeform 490">
            <a:extLst>
              <a:ext uri="{FF2B5EF4-FFF2-40B4-BE49-F238E27FC236}">
                <a16:creationId xmlns:a16="http://schemas.microsoft.com/office/drawing/2014/main" id="{F917FB83-8A35-D2D0-78A5-F46E82DAA00D}"/>
              </a:ext>
            </a:extLst>
          </p:cNvPr>
          <p:cNvSpPr>
            <a:spLocks/>
          </p:cNvSpPr>
          <p:nvPr/>
        </p:nvSpPr>
        <p:spPr bwMode="auto">
          <a:xfrm>
            <a:off x="2331083" y="3641020"/>
            <a:ext cx="10262" cy="0"/>
          </a:xfrm>
          <a:custGeom>
            <a:avLst/>
            <a:gdLst>
              <a:gd name="T0" fmla="*/ 8 w 8"/>
              <a:gd name="T1" fmla="*/ 8 w 8"/>
              <a:gd name="T2" fmla="*/ 0 w 8"/>
              <a:gd name="T3" fmla="*/ 0 w 8"/>
              <a:gd name="T4" fmla="*/ 8 w 8"/>
              <a:gd name="T5" fmla="*/ 8 w 8"/>
            </a:gdLst>
            <a:ahLst/>
            <a:cxnLst>
              <a:cxn ang="0">
                <a:pos x="T0" y="0"/>
              </a:cxn>
              <a:cxn ang="0">
                <a:pos x="T1" y="0"/>
              </a:cxn>
              <a:cxn ang="0">
                <a:pos x="T2" y="0"/>
              </a:cxn>
              <a:cxn ang="0">
                <a:pos x="T3" y="0"/>
              </a:cxn>
              <a:cxn ang="0">
                <a:pos x="T4" y="0"/>
              </a:cxn>
              <a:cxn ang="0">
                <a:pos x="T5" y="0"/>
              </a:cxn>
            </a:cxnLst>
            <a:rect l="0" t="0" r="r" b="b"/>
            <a:pathLst>
              <a:path w="8">
                <a:moveTo>
                  <a:pt x="8" y="0"/>
                </a:moveTo>
                <a:lnTo>
                  <a:pt x="8" y="0"/>
                </a:lnTo>
                <a:lnTo>
                  <a:pt x="0" y="0"/>
                </a:lnTo>
                <a:lnTo>
                  <a:pt x="0" y="0"/>
                </a:lnTo>
                <a:lnTo>
                  <a:pt x="8" y="0"/>
                </a:lnTo>
                <a:lnTo>
                  <a:pt x="8"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4" name="Freeform 491">
            <a:extLst>
              <a:ext uri="{FF2B5EF4-FFF2-40B4-BE49-F238E27FC236}">
                <a16:creationId xmlns:a16="http://schemas.microsoft.com/office/drawing/2014/main" id="{9F2CC282-1DF4-518C-69CF-557BE7FF161F}"/>
              </a:ext>
            </a:extLst>
          </p:cNvPr>
          <p:cNvSpPr>
            <a:spLocks/>
          </p:cNvSpPr>
          <p:nvPr/>
        </p:nvSpPr>
        <p:spPr bwMode="auto">
          <a:xfrm>
            <a:off x="2413180" y="3655616"/>
            <a:ext cx="21807" cy="0"/>
          </a:xfrm>
          <a:custGeom>
            <a:avLst/>
            <a:gdLst>
              <a:gd name="T0" fmla="*/ 17 w 17"/>
              <a:gd name="T1" fmla="*/ 17 w 17"/>
              <a:gd name="T2" fmla="*/ 0 w 17"/>
              <a:gd name="T3" fmla="*/ 0 w 17"/>
              <a:gd name="T4" fmla="*/ 17 w 17"/>
              <a:gd name="T5" fmla="*/ 17 w 17"/>
            </a:gdLst>
            <a:ahLst/>
            <a:cxnLst>
              <a:cxn ang="0">
                <a:pos x="T0" y="0"/>
              </a:cxn>
              <a:cxn ang="0">
                <a:pos x="T1" y="0"/>
              </a:cxn>
              <a:cxn ang="0">
                <a:pos x="T2" y="0"/>
              </a:cxn>
              <a:cxn ang="0">
                <a:pos x="T3" y="0"/>
              </a:cxn>
              <a:cxn ang="0">
                <a:pos x="T4" y="0"/>
              </a:cxn>
              <a:cxn ang="0">
                <a:pos x="T5" y="0"/>
              </a:cxn>
            </a:cxnLst>
            <a:rect l="0" t="0" r="r" b="b"/>
            <a:pathLst>
              <a:path w="17">
                <a:moveTo>
                  <a:pt x="17" y="0"/>
                </a:moveTo>
                <a:lnTo>
                  <a:pt x="17" y="0"/>
                </a:lnTo>
                <a:lnTo>
                  <a:pt x="0" y="0"/>
                </a:lnTo>
                <a:lnTo>
                  <a:pt x="0" y="0"/>
                </a:lnTo>
                <a:lnTo>
                  <a:pt x="17" y="0"/>
                </a:lnTo>
                <a:lnTo>
                  <a:pt x="17"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5" name="Freeform 492">
            <a:extLst>
              <a:ext uri="{FF2B5EF4-FFF2-40B4-BE49-F238E27FC236}">
                <a16:creationId xmlns:a16="http://schemas.microsoft.com/office/drawing/2014/main" id="{E21BA260-2E3D-A054-D7C8-0B383157B5A5}"/>
              </a:ext>
            </a:extLst>
          </p:cNvPr>
          <p:cNvSpPr>
            <a:spLocks/>
          </p:cNvSpPr>
          <p:nvPr/>
        </p:nvSpPr>
        <p:spPr bwMode="auto">
          <a:xfrm>
            <a:off x="2352890" y="3644669"/>
            <a:ext cx="10262" cy="0"/>
          </a:xfrm>
          <a:custGeom>
            <a:avLst/>
            <a:gdLst>
              <a:gd name="T0" fmla="*/ 8 w 8"/>
              <a:gd name="T1" fmla="*/ 8 w 8"/>
              <a:gd name="T2" fmla="*/ 0 w 8"/>
              <a:gd name="T3" fmla="*/ 0 w 8"/>
              <a:gd name="T4" fmla="*/ 8 w 8"/>
              <a:gd name="T5" fmla="*/ 8 w 8"/>
            </a:gdLst>
            <a:ahLst/>
            <a:cxnLst>
              <a:cxn ang="0">
                <a:pos x="T0" y="0"/>
              </a:cxn>
              <a:cxn ang="0">
                <a:pos x="T1" y="0"/>
              </a:cxn>
              <a:cxn ang="0">
                <a:pos x="T2" y="0"/>
              </a:cxn>
              <a:cxn ang="0">
                <a:pos x="T3" y="0"/>
              </a:cxn>
              <a:cxn ang="0">
                <a:pos x="T4" y="0"/>
              </a:cxn>
              <a:cxn ang="0">
                <a:pos x="T5" y="0"/>
              </a:cxn>
            </a:cxnLst>
            <a:rect l="0" t="0" r="r" b="b"/>
            <a:pathLst>
              <a:path w="8">
                <a:moveTo>
                  <a:pt x="8" y="0"/>
                </a:moveTo>
                <a:lnTo>
                  <a:pt x="8" y="0"/>
                </a:lnTo>
                <a:lnTo>
                  <a:pt x="0" y="0"/>
                </a:lnTo>
                <a:lnTo>
                  <a:pt x="0" y="0"/>
                </a:lnTo>
                <a:lnTo>
                  <a:pt x="8" y="0"/>
                </a:lnTo>
                <a:lnTo>
                  <a:pt x="8"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6" name="Freeform 493">
            <a:extLst>
              <a:ext uri="{FF2B5EF4-FFF2-40B4-BE49-F238E27FC236}">
                <a16:creationId xmlns:a16="http://schemas.microsoft.com/office/drawing/2014/main" id="{72BC9C06-3087-D19B-32CE-4A28339FB13A}"/>
              </a:ext>
            </a:extLst>
          </p:cNvPr>
          <p:cNvSpPr>
            <a:spLocks/>
          </p:cNvSpPr>
          <p:nvPr/>
        </p:nvSpPr>
        <p:spPr bwMode="auto">
          <a:xfrm>
            <a:off x="2231027" y="3619126"/>
            <a:ext cx="3848" cy="3649"/>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7" name="Freeform 494">
            <a:extLst>
              <a:ext uri="{FF2B5EF4-FFF2-40B4-BE49-F238E27FC236}">
                <a16:creationId xmlns:a16="http://schemas.microsoft.com/office/drawing/2014/main" id="{EA2CC39B-119E-E6D3-6E7D-A81242640DE5}"/>
              </a:ext>
            </a:extLst>
          </p:cNvPr>
          <p:cNvSpPr>
            <a:spLocks/>
          </p:cNvSpPr>
          <p:nvPr/>
        </p:nvSpPr>
        <p:spPr bwMode="auto">
          <a:xfrm>
            <a:off x="2438836" y="3659266"/>
            <a:ext cx="17959"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8" name="Freeform 495">
            <a:extLst>
              <a:ext uri="{FF2B5EF4-FFF2-40B4-BE49-F238E27FC236}">
                <a16:creationId xmlns:a16="http://schemas.microsoft.com/office/drawing/2014/main" id="{84381705-3375-68F8-CDCD-5EB2C7E94BC4}"/>
              </a:ext>
            </a:extLst>
          </p:cNvPr>
          <p:cNvSpPr>
            <a:spLocks/>
          </p:cNvSpPr>
          <p:nvPr/>
        </p:nvSpPr>
        <p:spPr bwMode="auto">
          <a:xfrm>
            <a:off x="2482450" y="3666564"/>
            <a:ext cx="17959" cy="3649"/>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9" name="Freeform 496">
            <a:extLst>
              <a:ext uri="{FF2B5EF4-FFF2-40B4-BE49-F238E27FC236}">
                <a16:creationId xmlns:a16="http://schemas.microsoft.com/office/drawing/2014/main" id="{065C22C5-EB3C-3F85-7792-77A056314E55}"/>
              </a:ext>
            </a:extLst>
          </p:cNvPr>
          <p:cNvSpPr>
            <a:spLocks/>
          </p:cNvSpPr>
          <p:nvPr/>
        </p:nvSpPr>
        <p:spPr bwMode="auto">
          <a:xfrm>
            <a:off x="2506822" y="3670213"/>
            <a:ext cx="17959" cy="3649"/>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0" name="Freeform 497">
            <a:extLst>
              <a:ext uri="{FF2B5EF4-FFF2-40B4-BE49-F238E27FC236}">
                <a16:creationId xmlns:a16="http://schemas.microsoft.com/office/drawing/2014/main" id="{8F9E85D5-D1B1-61B9-1E24-F0A94061EBD0}"/>
              </a:ext>
            </a:extLst>
          </p:cNvPr>
          <p:cNvSpPr>
            <a:spLocks/>
          </p:cNvSpPr>
          <p:nvPr/>
        </p:nvSpPr>
        <p:spPr bwMode="auto">
          <a:xfrm>
            <a:off x="2460643" y="3662915"/>
            <a:ext cx="17959" cy="3649"/>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1" name="Freeform 498">
            <a:extLst>
              <a:ext uri="{FF2B5EF4-FFF2-40B4-BE49-F238E27FC236}">
                <a16:creationId xmlns:a16="http://schemas.microsoft.com/office/drawing/2014/main" id="{D34FFABA-2269-42A7-586F-809C2111767E}"/>
              </a:ext>
            </a:extLst>
          </p:cNvPr>
          <p:cNvSpPr>
            <a:spLocks/>
          </p:cNvSpPr>
          <p:nvPr/>
        </p:nvSpPr>
        <p:spPr bwMode="auto">
          <a:xfrm>
            <a:off x="2119426" y="3596015"/>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2" name="Freeform 499">
            <a:extLst>
              <a:ext uri="{FF2B5EF4-FFF2-40B4-BE49-F238E27FC236}">
                <a16:creationId xmlns:a16="http://schemas.microsoft.com/office/drawing/2014/main" id="{601B44A0-91E2-E44B-3737-471332A960CE}"/>
              </a:ext>
            </a:extLst>
          </p:cNvPr>
          <p:cNvSpPr>
            <a:spLocks/>
          </p:cNvSpPr>
          <p:nvPr/>
        </p:nvSpPr>
        <p:spPr bwMode="auto">
          <a:xfrm>
            <a:off x="2109164" y="3596015"/>
            <a:ext cx="2566"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3" name="Freeform 500">
            <a:extLst>
              <a:ext uri="{FF2B5EF4-FFF2-40B4-BE49-F238E27FC236}">
                <a16:creationId xmlns:a16="http://schemas.microsoft.com/office/drawing/2014/main" id="{5739556C-206C-5974-43B0-BFE8AE8671CC}"/>
              </a:ext>
            </a:extLst>
          </p:cNvPr>
          <p:cNvSpPr>
            <a:spLocks/>
          </p:cNvSpPr>
          <p:nvPr/>
        </p:nvSpPr>
        <p:spPr bwMode="auto">
          <a:xfrm>
            <a:off x="2213068" y="3619126"/>
            <a:ext cx="6414"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4" name="Freeform 501">
            <a:extLst>
              <a:ext uri="{FF2B5EF4-FFF2-40B4-BE49-F238E27FC236}">
                <a16:creationId xmlns:a16="http://schemas.microsoft.com/office/drawing/2014/main" id="{4F35DFDC-A3CD-288B-C952-4ECE06C1D694}"/>
              </a:ext>
            </a:extLst>
          </p:cNvPr>
          <p:cNvSpPr>
            <a:spLocks/>
          </p:cNvSpPr>
          <p:nvPr/>
        </p:nvSpPr>
        <p:spPr bwMode="auto">
          <a:xfrm>
            <a:off x="2091205" y="359236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5" name="Freeform 502">
            <a:extLst>
              <a:ext uri="{FF2B5EF4-FFF2-40B4-BE49-F238E27FC236}">
                <a16:creationId xmlns:a16="http://schemas.microsoft.com/office/drawing/2014/main" id="{F38FFDCC-99DA-84FC-125F-D4222EBFC6C3}"/>
              </a:ext>
            </a:extLst>
          </p:cNvPr>
          <p:cNvSpPr>
            <a:spLocks/>
          </p:cNvSpPr>
          <p:nvPr/>
        </p:nvSpPr>
        <p:spPr bwMode="auto">
          <a:xfrm>
            <a:off x="2097619" y="359236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6" name="Freeform 503">
            <a:extLst>
              <a:ext uri="{FF2B5EF4-FFF2-40B4-BE49-F238E27FC236}">
                <a16:creationId xmlns:a16="http://schemas.microsoft.com/office/drawing/2014/main" id="{584BFBEF-3B95-8C1D-FC04-CBD5DFDA245C}"/>
              </a:ext>
            </a:extLst>
          </p:cNvPr>
          <p:cNvSpPr>
            <a:spLocks/>
          </p:cNvSpPr>
          <p:nvPr/>
        </p:nvSpPr>
        <p:spPr bwMode="auto">
          <a:xfrm>
            <a:off x="2133537" y="35996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7" name="Freeform 504">
            <a:extLst>
              <a:ext uri="{FF2B5EF4-FFF2-40B4-BE49-F238E27FC236}">
                <a16:creationId xmlns:a16="http://schemas.microsoft.com/office/drawing/2014/main" id="{4AE995D3-816B-2AC0-3DC4-14234142FBA1}"/>
              </a:ext>
            </a:extLst>
          </p:cNvPr>
          <p:cNvSpPr>
            <a:spLocks/>
          </p:cNvSpPr>
          <p:nvPr/>
        </p:nvSpPr>
        <p:spPr bwMode="auto">
          <a:xfrm>
            <a:off x="2145082" y="3603313"/>
            <a:ext cx="2566"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8" name="Freeform 505">
            <a:extLst>
              <a:ext uri="{FF2B5EF4-FFF2-40B4-BE49-F238E27FC236}">
                <a16:creationId xmlns:a16="http://schemas.microsoft.com/office/drawing/2014/main" id="{3372EAD1-9163-5CE1-0EA4-B970DF7780A9}"/>
              </a:ext>
            </a:extLst>
          </p:cNvPr>
          <p:cNvSpPr>
            <a:spLocks/>
          </p:cNvSpPr>
          <p:nvPr/>
        </p:nvSpPr>
        <p:spPr bwMode="auto">
          <a:xfrm>
            <a:off x="2169454" y="3606962"/>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9" name="Freeform 506">
            <a:extLst>
              <a:ext uri="{FF2B5EF4-FFF2-40B4-BE49-F238E27FC236}">
                <a16:creationId xmlns:a16="http://schemas.microsoft.com/office/drawing/2014/main" id="{F0E7C01B-F643-798C-BBF2-5F9804A096F5}"/>
              </a:ext>
            </a:extLst>
          </p:cNvPr>
          <p:cNvSpPr>
            <a:spLocks/>
          </p:cNvSpPr>
          <p:nvPr/>
        </p:nvSpPr>
        <p:spPr bwMode="auto">
          <a:xfrm>
            <a:off x="2183565" y="3611827"/>
            <a:ext cx="3848"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0" name="Freeform 507">
            <a:extLst>
              <a:ext uri="{FF2B5EF4-FFF2-40B4-BE49-F238E27FC236}">
                <a16:creationId xmlns:a16="http://schemas.microsoft.com/office/drawing/2014/main" id="{25DB8D91-9118-22FF-338E-6E6BAA82D797}"/>
              </a:ext>
            </a:extLst>
          </p:cNvPr>
          <p:cNvSpPr>
            <a:spLocks/>
          </p:cNvSpPr>
          <p:nvPr/>
        </p:nvSpPr>
        <p:spPr bwMode="auto">
          <a:xfrm>
            <a:off x="2159192" y="3603313"/>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1" name="Freeform 508">
            <a:extLst>
              <a:ext uri="{FF2B5EF4-FFF2-40B4-BE49-F238E27FC236}">
                <a16:creationId xmlns:a16="http://schemas.microsoft.com/office/drawing/2014/main" id="{7657F750-8E99-0B2A-1A3F-1F53B7EF23B3}"/>
              </a:ext>
            </a:extLst>
          </p:cNvPr>
          <p:cNvSpPr>
            <a:spLocks/>
          </p:cNvSpPr>
          <p:nvPr/>
        </p:nvSpPr>
        <p:spPr bwMode="auto">
          <a:xfrm>
            <a:off x="2198958" y="3615476"/>
            <a:ext cx="2566"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2" name="Freeform 509">
            <a:extLst>
              <a:ext uri="{FF2B5EF4-FFF2-40B4-BE49-F238E27FC236}">
                <a16:creationId xmlns:a16="http://schemas.microsoft.com/office/drawing/2014/main" id="{63C522D4-FB55-6A27-28AA-80ABFC51FC65}"/>
              </a:ext>
            </a:extLst>
          </p:cNvPr>
          <p:cNvSpPr>
            <a:spLocks/>
          </p:cNvSpPr>
          <p:nvPr/>
        </p:nvSpPr>
        <p:spPr bwMode="auto">
          <a:xfrm>
            <a:off x="2051440" y="3031621"/>
            <a:ext cx="135973" cy="549797"/>
          </a:xfrm>
          <a:custGeom>
            <a:avLst/>
            <a:gdLst>
              <a:gd name="T0" fmla="*/ 0 w 106"/>
              <a:gd name="T1" fmla="*/ 452 h 452"/>
              <a:gd name="T2" fmla="*/ 106 w 106"/>
              <a:gd name="T3" fmla="*/ 0 h 452"/>
              <a:gd name="T4" fmla="*/ 0 w 106"/>
              <a:gd name="T5" fmla="*/ 452 h 452"/>
              <a:gd name="T6" fmla="*/ 0 w 106"/>
              <a:gd name="T7" fmla="*/ 452 h 452"/>
            </a:gdLst>
            <a:ahLst/>
            <a:cxnLst>
              <a:cxn ang="0">
                <a:pos x="T0" y="T1"/>
              </a:cxn>
              <a:cxn ang="0">
                <a:pos x="T2" y="T3"/>
              </a:cxn>
              <a:cxn ang="0">
                <a:pos x="T4" y="T5"/>
              </a:cxn>
              <a:cxn ang="0">
                <a:pos x="T6" y="T7"/>
              </a:cxn>
            </a:cxnLst>
            <a:rect l="0" t="0" r="r" b="b"/>
            <a:pathLst>
              <a:path w="106" h="452">
                <a:moveTo>
                  <a:pt x="0" y="452"/>
                </a:moveTo>
                <a:lnTo>
                  <a:pt x="106" y="0"/>
                </a:lnTo>
                <a:lnTo>
                  <a:pt x="0" y="452"/>
                </a:lnTo>
                <a:lnTo>
                  <a:pt x="0" y="452"/>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3" name="Freeform 510">
            <a:extLst>
              <a:ext uri="{FF2B5EF4-FFF2-40B4-BE49-F238E27FC236}">
                <a16:creationId xmlns:a16="http://schemas.microsoft.com/office/drawing/2014/main" id="{7A7E06B5-C475-93E2-FD44-D83DB5899E53}"/>
              </a:ext>
            </a:extLst>
          </p:cNvPr>
          <p:cNvSpPr>
            <a:spLocks/>
          </p:cNvSpPr>
          <p:nvPr/>
        </p:nvSpPr>
        <p:spPr bwMode="auto">
          <a:xfrm>
            <a:off x="2460643" y="3001212"/>
            <a:ext cx="24373" cy="114338"/>
          </a:xfrm>
          <a:custGeom>
            <a:avLst/>
            <a:gdLst>
              <a:gd name="T0" fmla="*/ 19 w 19"/>
              <a:gd name="T1" fmla="*/ 0 h 94"/>
              <a:gd name="T2" fmla="*/ 0 w 19"/>
              <a:gd name="T3" fmla="*/ 94 h 94"/>
              <a:gd name="T4" fmla="*/ 19 w 19"/>
              <a:gd name="T5" fmla="*/ 0 h 94"/>
              <a:gd name="T6" fmla="*/ 19 w 19"/>
              <a:gd name="T7" fmla="*/ 0 h 94"/>
              <a:gd name="T8" fmla="*/ 19 w 19"/>
              <a:gd name="T9" fmla="*/ 0 h 94"/>
              <a:gd name="T10" fmla="*/ 19 w 19"/>
              <a:gd name="T11" fmla="*/ 0 h 94"/>
            </a:gdLst>
            <a:ahLst/>
            <a:cxnLst>
              <a:cxn ang="0">
                <a:pos x="T0" y="T1"/>
              </a:cxn>
              <a:cxn ang="0">
                <a:pos x="T2" y="T3"/>
              </a:cxn>
              <a:cxn ang="0">
                <a:pos x="T4" y="T5"/>
              </a:cxn>
              <a:cxn ang="0">
                <a:pos x="T6" y="T7"/>
              </a:cxn>
              <a:cxn ang="0">
                <a:pos x="T8" y="T9"/>
              </a:cxn>
              <a:cxn ang="0">
                <a:pos x="T10" y="T11"/>
              </a:cxn>
            </a:cxnLst>
            <a:rect l="0" t="0" r="r" b="b"/>
            <a:pathLst>
              <a:path w="19" h="94">
                <a:moveTo>
                  <a:pt x="19" y="0"/>
                </a:moveTo>
                <a:lnTo>
                  <a:pt x="0" y="94"/>
                </a:lnTo>
                <a:lnTo>
                  <a:pt x="19" y="0"/>
                </a:lnTo>
                <a:lnTo>
                  <a:pt x="19" y="0"/>
                </a:lnTo>
                <a:lnTo>
                  <a:pt x="19" y="0"/>
                </a:lnTo>
                <a:lnTo>
                  <a:pt x="19"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4" name="Freeform 511">
            <a:extLst>
              <a:ext uri="{FF2B5EF4-FFF2-40B4-BE49-F238E27FC236}">
                <a16:creationId xmlns:a16="http://schemas.microsoft.com/office/drawing/2014/main" id="{632CEF82-4AB6-9148-735C-5D1D8B7B4806}"/>
              </a:ext>
            </a:extLst>
          </p:cNvPr>
          <p:cNvSpPr>
            <a:spLocks/>
          </p:cNvSpPr>
          <p:nvPr/>
        </p:nvSpPr>
        <p:spPr bwMode="auto">
          <a:xfrm>
            <a:off x="2608161" y="315325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5" name="Freeform 512">
            <a:extLst>
              <a:ext uri="{FF2B5EF4-FFF2-40B4-BE49-F238E27FC236}">
                <a16:creationId xmlns:a16="http://schemas.microsoft.com/office/drawing/2014/main" id="{7C68CFE1-5E1E-ADB6-118A-918A508D8F22}"/>
              </a:ext>
            </a:extLst>
          </p:cNvPr>
          <p:cNvSpPr>
            <a:spLocks/>
          </p:cNvSpPr>
          <p:nvPr/>
        </p:nvSpPr>
        <p:spPr bwMode="auto">
          <a:xfrm>
            <a:off x="2467056" y="3127714"/>
            <a:ext cx="71835" cy="10947"/>
          </a:xfrm>
          <a:custGeom>
            <a:avLst/>
            <a:gdLst>
              <a:gd name="T0" fmla="*/ 0 w 56"/>
              <a:gd name="T1" fmla="*/ 0 h 9"/>
              <a:gd name="T2" fmla="*/ 0 w 56"/>
              <a:gd name="T3" fmla="*/ 0 h 9"/>
              <a:gd name="T4" fmla="*/ 56 w 56"/>
              <a:gd name="T5" fmla="*/ 9 h 9"/>
              <a:gd name="T6" fmla="*/ 56 w 56"/>
              <a:gd name="T7" fmla="*/ 9 h 9"/>
              <a:gd name="T8" fmla="*/ 0 w 56"/>
              <a:gd name="T9" fmla="*/ 0 h 9"/>
              <a:gd name="T10" fmla="*/ 0 w 56"/>
              <a:gd name="T11" fmla="*/ 0 h 9"/>
            </a:gdLst>
            <a:ahLst/>
            <a:cxnLst>
              <a:cxn ang="0">
                <a:pos x="T0" y="T1"/>
              </a:cxn>
              <a:cxn ang="0">
                <a:pos x="T2" y="T3"/>
              </a:cxn>
              <a:cxn ang="0">
                <a:pos x="T4" y="T5"/>
              </a:cxn>
              <a:cxn ang="0">
                <a:pos x="T6" y="T7"/>
              </a:cxn>
              <a:cxn ang="0">
                <a:pos x="T8" y="T9"/>
              </a:cxn>
              <a:cxn ang="0">
                <a:pos x="T10" y="T11"/>
              </a:cxn>
            </a:cxnLst>
            <a:rect l="0" t="0" r="r" b="b"/>
            <a:pathLst>
              <a:path w="56" h="9">
                <a:moveTo>
                  <a:pt x="0" y="0"/>
                </a:moveTo>
                <a:lnTo>
                  <a:pt x="0" y="0"/>
                </a:lnTo>
                <a:lnTo>
                  <a:pt x="56" y="9"/>
                </a:lnTo>
                <a:lnTo>
                  <a:pt x="56" y="9"/>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6" name="Freeform 513">
            <a:extLst>
              <a:ext uri="{FF2B5EF4-FFF2-40B4-BE49-F238E27FC236}">
                <a16:creationId xmlns:a16="http://schemas.microsoft.com/office/drawing/2014/main" id="{93B65489-0D94-A116-7379-47130B94D14A}"/>
              </a:ext>
            </a:extLst>
          </p:cNvPr>
          <p:cNvSpPr>
            <a:spLocks/>
          </p:cNvSpPr>
          <p:nvPr/>
        </p:nvSpPr>
        <p:spPr bwMode="auto">
          <a:xfrm>
            <a:off x="2608161" y="3153258"/>
            <a:ext cx="6414" cy="0"/>
          </a:xfrm>
          <a:custGeom>
            <a:avLst/>
            <a:gdLst>
              <a:gd name="T0" fmla="*/ 0 w 5"/>
              <a:gd name="T1" fmla="*/ 0 w 5"/>
              <a:gd name="T2" fmla="*/ 5 w 5"/>
              <a:gd name="T3" fmla="*/ 5 w 5"/>
              <a:gd name="T4" fmla="*/ 2 w 5"/>
              <a:gd name="T5" fmla="*/ 2 w 5"/>
              <a:gd name="T6" fmla="*/ 0 w 5"/>
              <a:gd name="T7" fmla="*/ 0 w 5"/>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5">
                <a:moveTo>
                  <a:pt x="0" y="0"/>
                </a:moveTo>
                <a:lnTo>
                  <a:pt x="0" y="0"/>
                </a:lnTo>
                <a:lnTo>
                  <a:pt x="5" y="0"/>
                </a:lnTo>
                <a:lnTo>
                  <a:pt x="5"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7" name="Freeform 515">
            <a:extLst>
              <a:ext uri="{FF2B5EF4-FFF2-40B4-BE49-F238E27FC236}">
                <a16:creationId xmlns:a16="http://schemas.microsoft.com/office/drawing/2014/main" id="{166F41F4-6ED5-E61F-F1A0-E598D2CE6147}"/>
              </a:ext>
            </a:extLst>
          </p:cNvPr>
          <p:cNvSpPr>
            <a:spLocks/>
          </p:cNvSpPr>
          <p:nvPr/>
        </p:nvSpPr>
        <p:spPr bwMode="auto">
          <a:xfrm>
            <a:off x="2574809" y="3145960"/>
            <a:ext cx="33352" cy="7298"/>
          </a:xfrm>
          <a:custGeom>
            <a:avLst/>
            <a:gdLst>
              <a:gd name="T0" fmla="*/ 26 w 26"/>
              <a:gd name="T1" fmla="*/ 6 h 6"/>
              <a:gd name="T2" fmla="*/ 26 w 26"/>
              <a:gd name="T3" fmla="*/ 6 h 6"/>
              <a:gd name="T4" fmla="*/ 0 w 26"/>
              <a:gd name="T5" fmla="*/ 0 h 6"/>
              <a:gd name="T6" fmla="*/ 0 w 26"/>
              <a:gd name="T7" fmla="*/ 0 h 6"/>
              <a:gd name="T8" fmla="*/ 26 w 26"/>
              <a:gd name="T9" fmla="*/ 6 h 6"/>
              <a:gd name="T10" fmla="*/ 26 w 26"/>
              <a:gd name="T11" fmla="*/ 6 h 6"/>
            </a:gdLst>
            <a:ahLst/>
            <a:cxnLst>
              <a:cxn ang="0">
                <a:pos x="T0" y="T1"/>
              </a:cxn>
              <a:cxn ang="0">
                <a:pos x="T2" y="T3"/>
              </a:cxn>
              <a:cxn ang="0">
                <a:pos x="T4" y="T5"/>
              </a:cxn>
              <a:cxn ang="0">
                <a:pos x="T6" y="T7"/>
              </a:cxn>
              <a:cxn ang="0">
                <a:pos x="T8" y="T9"/>
              </a:cxn>
              <a:cxn ang="0">
                <a:pos x="T10" y="T11"/>
              </a:cxn>
            </a:cxnLst>
            <a:rect l="0" t="0" r="r" b="b"/>
            <a:pathLst>
              <a:path w="26" h="6">
                <a:moveTo>
                  <a:pt x="26" y="6"/>
                </a:moveTo>
                <a:lnTo>
                  <a:pt x="26" y="6"/>
                </a:lnTo>
                <a:lnTo>
                  <a:pt x="0" y="0"/>
                </a:lnTo>
                <a:lnTo>
                  <a:pt x="0" y="0"/>
                </a:lnTo>
                <a:lnTo>
                  <a:pt x="26" y="6"/>
                </a:lnTo>
                <a:lnTo>
                  <a:pt x="26" y="6"/>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8" name="Freeform 516">
            <a:extLst>
              <a:ext uri="{FF2B5EF4-FFF2-40B4-BE49-F238E27FC236}">
                <a16:creationId xmlns:a16="http://schemas.microsoft.com/office/drawing/2014/main" id="{C00828CE-62A9-0699-743A-DFC02A2D96E8}"/>
              </a:ext>
            </a:extLst>
          </p:cNvPr>
          <p:cNvSpPr>
            <a:spLocks/>
          </p:cNvSpPr>
          <p:nvPr/>
        </p:nvSpPr>
        <p:spPr bwMode="auto">
          <a:xfrm>
            <a:off x="2626120" y="3156907"/>
            <a:ext cx="17959"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9" name="Freeform 517">
            <a:extLst>
              <a:ext uri="{FF2B5EF4-FFF2-40B4-BE49-F238E27FC236}">
                <a16:creationId xmlns:a16="http://schemas.microsoft.com/office/drawing/2014/main" id="{CD31EA55-FBCD-5F59-AFAB-F9B1D496D0A2}"/>
              </a:ext>
            </a:extLst>
          </p:cNvPr>
          <p:cNvSpPr>
            <a:spLocks/>
          </p:cNvSpPr>
          <p:nvPr/>
        </p:nvSpPr>
        <p:spPr bwMode="auto">
          <a:xfrm>
            <a:off x="2574809" y="3145960"/>
            <a:ext cx="35918" cy="7298"/>
          </a:xfrm>
          <a:custGeom>
            <a:avLst/>
            <a:gdLst>
              <a:gd name="T0" fmla="*/ 0 w 28"/>
              <a:gd name="T1" fmla="*/ 0 h 6"/>
              <a:gd name="T2" fmla="*/ 0 w 28"/>
              <a:gd name="T3" fmla="*/ 0 h 6"/>
              <a:gd name="T4" fmla="*/ 26 w 28"/>
              <a:gd name="T5" fmla="*/ 6 h 6"/>
              <a:gd name="T6" fmla="*/ 26 w 28"/>
              <a:gd name="T7" fmla="*/ 6 h 6"/>
              <a:gd name="T8" fmla="*/ 26 w 28"/>
              <a:gd name="T9" fmla="*/ 6 h 6"/>
              <a:gd name="T10" fmla="*/ 26 w 28"/>
              <a:gd name="T11" fmla="*/ 6 h 6"/>
              <a:gd name="T12" fmla="*/ 28 w 28"/>
              <a:gd name="T13" fmla="*/ 6 h 6"/>
              <a:gd name="T14" fmla="*/ 28 w 28"/>
              <a:gd name="T15" fmla="*/ 6 h 6"/>
              <a:gd name="T16" fmla="*/ 0 w 28"/>
              <a:gd name="T17" fmla="*/ 0 h 6"/>
              <a:gd name="T18" fmla="*/ 0 w 2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6">
                <a:moveTo>
                  <a:pt x="0" y="0"/>
                </a:moveTo>
                <a:lnTo>
                  <a:pt x="0" y="0"/>
                </a:lnTo>
                <a:lnTo>
                  <a:pt x="26" y="6"/>
                </a:lnTo>
                <a:lnTo>
                  <a:pt x="26" y="6"/>
                </a:lnTo>
                <a:lnTo>
                  <a:pt x="26" y="6"/>
                </a:lnTo>
                <a:lnTo>
                  <a:pt x="26" y="6"/>
                </a:lnTo>
                <a:lnTo>
                  <a:pt x="28" y="6"/>
                </a:lnTo>
                <a:lnTo>
                  <a:pt x="28" y="6"/>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0" name="Freeform 518">
            <a:extLst>
              <a:ext uri="{FF2B5EF4-FFF2-40B4-BE49-F238E27FC236}">
                <a16:creationId xmlns:a16="http://schemas.microsoft.com/office/drawing/2014/main" id="{2881A257-EE9B-DC98-BDEF-217D4A3855C7}"/>
              </a:ext>
            </a:extLst>
          </p:cNvPr>
          <p:cNvSpPr>
            <a:spLocks/>
          </p:cNvSpPr>
          <p:nvPr/>
        </p:nvSpPr>
        <p:spPr bwMode="auto">
          <a:xfrm>
            <a:off x="2582506" y="3164205"/>
            <a:ext cx="754268" cy="613048"/>
          </a:xfrm>
          <a:custGeom>
            <a:avLst/>
            <a:gdLst>
              <a:gd name="T0" fmla="*/ 551 w 588"/>
              <a:gd name="T1" fmla="*/ 498 h 504"/>
              <a:gd name="T2" fmla="*/ 557 w 588"/>
              <a:gd name="T3" fmla="*/ 437 h 504"/>
              <a:gd name="T4" fmla="*/ 557 w 588"/>
              <a:gd name="T5" fmla="*/ 419 h 504"/>
              <a:gd name="T6" fmla="*/ 557 w 588"/>
              <a:gd name="T7" fmla="*/ 413 h 504"/>
              <a:gd name="T8" fmla="*/ 560 w 588"/>
              <a:gd name="T9" fmla="*/ 392 h 504"/>
              <a:gd name="T10" fmla="*/ 560 w 588"/>
              <a:gd name="T11" fmla="*/ 386 h 504"/>
              <a:gd name="T12" fmla="*/ 563 w 588"/>
              <a:gd name="T13" fmla="*/ 368 h 504"/>
              <a:gd name="T14" fmla="*/ 563 w 588"/>
              <a:gd name="T15" fmla="*/ 349 h 504"/>
              <a:gd name="T16" fmla="*/ 565 w 588"/>
              <a:gd name="T17" fmla="*/ 328 h 504"/>
              <a:gd name="T18" fmla="*/ 565 w 588"/>
              <a:gd name="T19" fmla="*/ 325 h 504"/>
              <a:gd name="T20" fmla="*/ 568 w 588"/>
              <a:gd name="T21" fmla="*/ 304 h 504"/>
              <a:gd name="T22" fmla="*/ 571 w 588"/>
              <a:gd name="T23" fmla="*/ 267 h 504"/>
              <a:gd name="T24" fmla="*/ 571 w 588"/>
              <a:gd name="T25" fmla="*/ 249 h 504"/>
              <a:gd name="T26" fmla="*/ 571 w 588"/>
              <a:gd name="T27" fmla="*/ 246 h 504"/>
              <a:gd name="T28" fmla="*/ 577 w 588"/>
              <a:gd name="T29" fmla="*/ 210 h 504"/>
              <a:gd name="T30" fmla="*/ 588 w 588"/>
              <a:gd name="T31" fmla="*/ 82 h 504"/>
              <a:gd name="T32" fmla="*/ 414 w 588"/>
              <a:gd name="T33" fmla="*/ 58 h 504"/>
              <a:gd name="T34" fmla="*/ 344 w 588"/>
              <a:gd name="T35" fmla="*/ 45 h 504"/>
              <a:gd name="T36" fmla="*/ 196 w 588"/>
              <a:gd name="T37" fmla="*/ 21 h 504"/>
              <a:gd name="T38" fmla="*/ 162 w 588"/>
              <a:gd name="T39" fmla="*/ 15 h 504"/>
              <a:gd name="T40" fmla="*/ 157 w 588"/>
              <a:gd name="T41" fmla="*/ 15 h 504"/>
              <a:gd name="T42" fmla="*/ 137 w 588"/>
              <a:gd name="T43" fmla="*/ 12 h 504"/>
              <a:gd name="T44" fmla="*/ 129 w 588"/>
              <a:gd name="T45" fmla="*/ 9 h 504"/>
              <a:gd name="T46" fmla="*/ 106 w 588"/>
              <a:gd name="T47" fmla="*/ 6 h 504"/>
              <a:gd name="T48" fmla="*/ 95 w 588"/>
              <a:gd name="T49" fmla="*/ 3 h 504"/>
              <a:gd name="T50" fmla="*/ 67 w 588"/>
              <a:gd name="T51" fmla="*/ 0 h 504"/>
              <a:gd name="T52" fmla="*/ 0 w 588"/>
              <a:gd name="T53" fmla="*/ 425 h 504"/>
              <a:gd name="T54" fmla="*/ 22 w 588"/>
              <a:gd name="T55" fmla="*/ 428 h 504"/>
              <a:gd name="T56" fmla="*/ 53 w 588"/>
              <a:gd name="T57" fmla="*/ 434 h 504"/>
              <a:gd name="T58" fmla="*/ 67 w 588"/>
              <a:gd name="T59" fmla="*/ 437 h 504"/>
              <a:gd name="T60" fmla="*/ 101 w 588"/>
              <a:gd name="T61" fmla="*/ 443 h 504"/>
              <a:gd name="T62" fmla="*/ 120 w 588"/>
              <a:gd name="T63" fmla="*/ 447 h 504"/>
              <a:gd name="T64" fmla="*/ 151 w 588"/>
              <a:gd name="T65" fmla="*/ 450 h 504"/>
              <a:gd name="T66" fmla="*/ 168 w 588"/>
              <a:gd name="T67" fmla="*/ 453 h 504"/>
              <a:gd name="T68" fmla="*/ 202 w 588"/>
              <a:gd name="T69" fmla="*/ 459 h 504"/>
              <a:gd name="T70" fmla="*/ 218 w 588"/>
              <a:gd name="T71" fmla="*/ 459 h 504"/>
              <a:gd name="T72" fmla="*/ 252 w 588"/>
              <a:gd name="T73" fmla="*/ 465 h 504"/>
              <a:gd name="T74" fmla="*/ 269 w 588"/>
              <a:gd name="T75" fmla="*/ 468 h 504"/>
              <a:gd name="T76" fmla="*/ 302 w 588"/>
              <a:gd name="T77" fmla="*/ 471 h 504"/>
              <a:gd name="T78" fmla="*/ 322 w 588"/>
              <a:gd name="T79" fmla="*/ 474 h 504"/>
              <a:gd name="T80" fmla="*/ 355 w 588"/>
              <a:gd name="T81" fmla="*/ 480 h 504"/>
              <a:gd name="T82" fmla="*/ 372 w 588"/>
              <a:gd name="T83" fmla="*/ 483 h 504"/>
              <a:gd name="T84" fmla="*/ 409 w 588"/>
              <a:gd name="T85" fmla="*/ 486 h 504"/>
              <a:gd name="T86" fmla="*/ 425 w 588"/>
              <a:gd name="T87" fmla="*/ 489 h 504"/>
              <a:gd name="T88" fmla="*/ 462 w 588"/>
              <a:gd name="T89" fmla="*/ 492 h 504"/>
              <a:gd name="T90" fmla="*/ 479 w 588"/>
              <a:gd name="T91" fmla="*/ 495 h 504"/>
              <a:gd name="T92" fmla="*/ 515 w 588"/>
              <a:gd name="T93" fmla="*/ 498 h 504"/>
              <a:gd name="T94" fmla="*/ 551 w 588"/>
              <a:gd name="T95" fmla="*/ 504 h 504"/>
              <a:gd name="T96" fmla="*/ 549 w 588"/>
              <a:gd name="T97" fmla="*/ 501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8" h="504">
                <a:moveTo>
                  <a:pt x="549" y="501"/>
                </a:moveTo>
                <a:lnTo>
                  <a:pt x="549" y="501"/>
                </a:lnTo>
                <a:lnTo>
                  <a:pt x="551" y="498"/>
                </a:lnTo>
                <a:lnTo>
                  <a:pt x="551" y="498"/>
                </a:lnTo>
                <a:lnTo>
                  <a:pt x="557" y="437"/>
                </a:lnTo>
                <a:lnTo>
                  <a:pt x="557" y="437"/>
                </a:lnTo>
                <a:lnTo>
                  <a:pt x="557" y="434"/>
                </a:lnTo>
                <a:lnTo>
                  <a:pt x="557" y="434"/>
                </a:lnTo>
                <a:lnTo>
                  <a:pt x="557" y="419"/>
                </a:lnTo>
                <a:lnTo>
                  <a:pt x="557" y="419"/>
                </a:lnTo>
                <a:lnTo>
                  <a:pt x="557" y="413"/>
                </a:lnTo>
                <a:lnTo>
                  <a:pt x="557" y="413"/>
                </a:lnTo>
                <a:lnTo>
                  <a:pt x="560" y="404"/>
                </a:lnTo>
                <a:lnTo>
                  <a:pt x="560" y="404"/>
                </a:lnTo>
                <a:lnTo>
                  <a:pt x="560" y="392"/>
                </a:lnTo>
                <a:lnTo>
                  <a:pt x="560" y="392"/>
                </a:lnTo>
                <a:lnTo>
                  <a:pt x="560" y="386"/>
                </a:lnTo>
                <a:lnTo>
                  <a:pt x="560" y="386"/>
                </a:lnTo>
                <a:lnTo>
                  <a:pt x="563" y="371"/>
                </a:lnTo>
                <a:lnTo>
                  <a:pt x="563" y="371"/>
                </a:lnTo>
                <a:lnTo>
                  <a:pt x="563" y="368"/>
                </a:lnTo>
                <a:lnTo>
                  <a:pt x="563" y="368"/>
                </a:lnTo>
                <a:lnTo>
                  <a:pt x="563" y="349"/>
                </a:lnTo>
                <a:lnTo>
                  <a:pt x="563" y="349"/>
                </a:lnTo>
                <a:lnTo>
                  <a:pt x="563" y="346"/>
                </a:lnTo>
                <a:lnTo>
                  <a:pt x="563" y="346"/>
                </a:lnTo>
                <a:lnTo>
                  <a:pt x="565" y="328"/>
                </a:lnTo>
                <a:lnTo>
                  <a:pt x="565" y="328"/>
                </a:lnTo>
                <a:lnTo>
                  <a:pt x="565" y="325"/>
                </a:lnTo>
                <a:lnTo>
                  <a:pt x="565" y="325"/>
                </a:lnTo>
                <a:lnTo>
                  <a:pt x="565" y="307"/>
                </a:lnTo>
                <a:lnTo>
                  <a:pt x="565" y="307"/>
                </a:lnTo>
                <a:lnTo>
                  <a:pt x="568" y="304"/>
                </a:lnTo>
                <a:lnTo>
                  <a:pt x="568" y="304"/>
                </a:lnTo>
                <a:lnTo>
                  <a:pt x="571" y="267"/>
                </a:lnTo>
                <a:lnTo>
                  <a:pt x="571" y="267"/>
                </a:lnTo>
                <a:lnTo>
                  <a:pt x="571" y="264"/>
                </a:lnTo>
                <a:lnTo>
                  <a:pt x="571" y="264"/>
                </a:lnTo>
                <a:lnTo>
                  <a:pt x="571" y="249"/>
                </a:lnTo>
                <a:lnTo>
                  <a:pt x="571" y="249"/>
                </a:lnTo>
                <a:lnTo>
                  <a:pt x="571" y="246"/>
                </a:lnTo>
                <a:lnTo>
                  <a:pt x="571" y="246"/>
                </a:lnTo>
                <a:lnTo>
                  <a:pt x="577" y="210"/>
                </a:lnTo>
                <a:lnTo>
                  <a:pt x="577" y="210"/>
                </a:lnTo>
                <a:lnTo>
                  <a:pt x="577" y="210"/>
                </a:lnTo>
                <a:lnTo>
                  <a:pt x="579" y="170"/>
                </a:lnTo>
                <a:lnTo>
                  <a:pt x="579" y="170"/>
                </a:lnTo>
                <a:lnTo>
                  <a:pt x="588" y="82"/>
                </a:lnTo>
                <a:lnTo>
                  <a:pt x="588" y="82"/>
                </a:lnTo>
                <a:lnTo>
                  <a:pt x="437" y="61"/>
                </a:lnTo>
                <a:lnTo>
                  <a:pt x="414" y="58"/>
                </a:lnTo>
                <a:lnTo>
                  <a:pt x="364" y="49"/>
                </a:lnTo>
                <a:lnTo>
                  <a:pt x="364" y="49"/>
                </a:lnTo>
                <a:lnTo>
                  <a:pt x="344" y="45"/>
                </a:lnTo>
                <a:lnTo>
                  <a:pt x="213" y="24"/>
                </a:lnTo>
                <a:lnTo>
                  <a:pt x="196" y="21"/>
                </a:lnTo>
                <a:lnTo>
                  <a:pt x="196" y="21"/>
                </a:lnTo>
                <a:lnTo>
                  <a:pt x="168" y="15"/>
                </a:lnTo>
                <a:lnTo>
                  <a:pt x="168" y="15"/>
                </a:lnTo>
                <a:lnTo>
                  <a:pt x="162" y="15"/>
                </a:lnTo>
                <a:lnTo>
                  <a:pt x="162" y="15"/>
                </a:lnTo>
                <a:lnTo>
                  <a:pt x="157" y="15"/>
                </a:lnTo>
                <a:lnTo>
                  <a:pt x="157" y="15"/>
                </a:lnTo>
                <a:lnTo>
                  <a:pt x="157" y="15"/>
                </a:lnTo>
                <a:lnTo>
                  <a:pt x="157" y="15"/>
                </a:lnTo>
                <a:lnTo>
                  <a:pt x="137" y="12"/>
                </a:lnTo>
                <a:lnTo>
                  <a:pt x="137" y="12"/>
                </a:lnTo>
                <a:lnTo>
                  <a:pt x="129" y="9"/>
                </a:lnTo>
                <a:lnTo>
                  <a:pt x="129" y="9"/>
                </a:lnTo>
                <a:lnTo>
                  <a:pt x="123" y="9"/>
                </a:lnTo>
                <a:lnTo>
                  <a:pt x="123" y="9"/>
                </a:lnTo>
                <a:lnTo>
                  <a:pt x="106" y="6"/>
                </a:lnTo>
                <a:lnTo>
                  <a:pt x="106" y="6"/>
                </a:lnTo>
                <a:lnTo>
                  <a:pt x="95" y="3"/>
                </a:lnTo>
                <a:lnTo>
                  <a:pt x="95" y="3"/>
                </a:lnTo>
                <a:lnTo>
                  <a:pt x="87" y="3"/>
                </a:lnTo>
                <a:lnTo>
                  <a:pt x="87" y="3"/>
                </a:lnTo>
                <a:lnTo>
                  <a:pt x="67" y="0"/>
                </a:lnTo>
                <a:lnTo>
                  <a:pt x="67" y="0"/>
                </a:lnTo>
                <a:lnTo>
                  <a:pt x="64" y="0"/>
                </a:lnTo>
                <a:lnTo>
                  <a:pt x="0" y="425"/>
                </a:lnTo>
                <a:lnTo>
                  <a:pt x="0" y="425"/>
                </a:lnTo>
                <a:lnTo>
                  <a:pt x="22" y="428"/>
                </a:lnTo>
                <a:lnTo>
                  <a:pt x="22" y="428"/>
                </a:lnTo>
                <a:lnTo>
                  <a:pt x="34" y="431"/>
                </a:lnTo>
                <a:lnTo>
                  <a:pt x="34" y="431"/>
                </a:lnTo>
                <a:lnTo>
                  <a:pt x="53" y="434"/>
                </a:lnTo>
                <a:lnTo>
                  <a:pt x="53" y="434"/>
                </a:lnTo>
                <a:lnTo>
                  <a:pt x="67" y="437"/>
                </a:lnTo>
                <a:lnTo>
                  <a:pt x="67" y="437"/>
                </a:lnTo>
                <a:lnTo>
                  <a:pt x="87" y="440"/>
                </a:lnTo>
                <a:lnTo>
                  <a:pt x="87" y="440"/>
                </a:lnTo>
                <a:lnTo>
                  <a:pt x="101" y="443"/>
                </a:lnTo>
                <a:lnTo>
                  <a:pt x="101" y="443"/>
                </a:lnTo>
                <a:lnTo>
                  <a:pt x="120" y="447"/>
                </a:lnTo>
                <a:lnTo>
                  <a:pt x="120" y="447"/>
                </a:lnTo>
                <a:lnTo>
                  <a:pt x="134" y="447"/>
                </a:lnTo>
                <a:lnTo>
                  <a:pt x="134" y="447"/>
                </a:lnTo>
                <a:lnTo>
                  <a:pt x="151" y="450"/>
                </a:lnTo>
                <a:lnTo>
                  <a:pt x="151" y="450"/>
                </a:lnTo>
                <a:lnTo>
                  <a:pt x="168" y="453"/>
                </a:lnTo>
                <a:lnTo>
                  <a:pt x="168" y="453"/>
                </a:lnTo>
                <a:lnTo>
                  <a:pt x="185" y="456"/>
                </a:lnTo>
                <a:lnTo>
                  <a:pt x="185" y="456"/>
                </a:lnTo>
                <a:lnTo>
                  <a:pt x="202" y="459"/>
                </a:lnTo>
                <a:lnTo>
                  <a:pt x="202" y="459"/>
                </a:lnTo>
                <a:lnTo>
                  <a:pt x="218" y="459"/>
                </a:lnTo>
                <a:lnTo>
                  <a:pt x="218" y="459"/>
                </a:lnTo>
                <a:lnTo>
                  <a:pt x="235" y="462"/>
                </a:lnTo>
                <a:lnTo>
                  <a:pt x="235" y="462"/>
                </a:lnTo>
                <a:lnTo>
                  <a:pt x="252" y="465"/>
                </a:lnTo>
                <a:lnTo>
                  <a:pt x="252" y="465"/>
                </a:lnTo>
                <a:lnTo>
                  <a:pt x="269" y="468"/>
                </a:lnTo>
                <a:lnTo>
                  <a:pt x="269" y="468"/>
                </a:lnTo>
                <a:lnTo>
                  <a:pt x="285" y="471"/>
                </a:lnTo>
                <a:lnTo>
                  <a:pt x="285" y="471"/>
                </a:lnTo>
                <a:lnTo>
                  <a:pt x="302" y="471"/>
                </a:lnTo>
                <a:lnTo>
                  <a:pt x="302" y="471"/>
                </a:lnTo>
                <a:lnTo>
                  <a:pt x="322" y="474"/>
                </a:lnTo>
                <a:lnTo>
                  <a:pt x="322" y="474"/>
                </a:lnTo>
                <a:lnTo>
                  <a:pt x="339" y="477"/>
                </a:lnTo>
                <a:lnTo>
                  <a:pt x="339" y="477"/>
                </a:lnTo>
                <a:lnTo>
                  <a:pt x="355" y="480"/>
                </a:lnTo>
                <a:lnTo>
                  <a:pt x="355" y="480"/>
                </a:lnTo>
                <a:lnTo>
                  <a:pt x="372" y="483"/>
                </a:lnTo>
                <a:lnTo>
                  <a:pt x="372" y="483"/>
                </a:lnTo>
                <a:lnTo>
                  <a:pt x="389" y="483"/>
                </a:lnTo>
                <a:lnTo>
                  <a:pt x="389" y="483"/>
                </a:lnTo>
                <a:lnTo>
                  <a:pt x="409" y="486"/>
                </a:lnTo>
                <a:lnTo>
                  <a:pt x="409" y="486"/>
                </a:lnTo>
                <a:lnTo>
                  <a:pt x="425" y="489"/>
                </a:lnTo>
                <a:lnTo>
                  <a:pt x="425" y="489"/>
                </a:lnTo>
                <a:lnTo>
                  <a:pt x="442" y="492"/>
                </a:lnTo>
                <a:lnTo>
                  <a:pt x="442" y="492"/>
                </a:lnTo>
                <a:lnTo>
                  <a:pt x="462" y="492"/>
                </a:lnTo>
                <a:lnTo>
                  <a:pt x="462" y="492"/>
                </a:lnTo>
                <a:lnTo>
                  <a:pt x="479" y="495"/>
                </a:lnTo>
                <a:lnTo>
                  <a:pt x="479" y="495"/>
                </a:lnTo>
                <a:lnTo>
                  <a:pt x="501" y="498"/>
                </a:lnTo>
                <a:lnTo>
                  <a:pt x="501" y="498"/>
                </a:lnTo>
                <a:lnTo>
                  <a:pt x="515" y="498"/>
                </a:lnTo>
                <a:lnTo>
                  <a:pt x="515" y="498"/>
                </a:lnTo>
                <a:lnTo>
                  <a:pt x="551" y="504"/>
                </a:lnTo>
                <a:lnTo>
                  <a:pt x="551" y="504"/>
                </a:lnTo>
                <a:lnTo>
                  <a:pt x="551" y="504"/>
                </a:lnTo>
                <a:lnTo>
                  <a:pt x="549" y="501"/>
                </a:lnTo>
                <a:lnTo>
                  <a:pt x="549" y="501"/>
                </a:lnTo>
                <a:lnTo>
                  <a:pt x="549" y="501"/>
                </a:lnTo>
                <a:lnTo>
                  <a:pt x="549" y="501"/>
                </a:lnTo>
                <a:close/>
              </a:path>
            </a:pathLst>
          </a:custGeom>
          <a:solidFill>
            <a:srgbClr val="015873">
              <a:alpha val="25098"/>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191" name="Freeform 519">
            <a:extLst>
              <a:ext uri="{FF2B5EF4-FFF2-40B4-BE49-F238E27FC236}">
                <a16:creationId xmlns:a16="http://schemas.microsoft.com/office/drawing/2014/main" id="{9878D093-29BA-9484-B30E-702CA1CC9CFA}"/>
              </a:ext>
            </a:extLst>
          </p:cNvPr>
          <p:cNvSpPr>
            <a:spLocks/>
          </p:cNvSpPr>
          <p:nvPr/>
        </p:nvSpPr>
        <p:spPr bwMode="auto">
          <a:xfrm>
            <a:off x="2736438" y="3707920"/>
            <a:ext cx="17959"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2" name="Freeform 520">
            <a:extLst>
              <a:ext uri="{FF2B5EF4-FFF2-40B4-BE49-F238E27FC236}">
                <a16:creationId xmlns:a16="http://schemas.microsoft.com/office/drawing/2014/main" id="{4CD366E4-4021-A889-B544-8C6DF009932E}"/>
              </a:ext>
            </a:extLst>
          </p:cNvPr>
          <p:cNvSpPr>
            <a:spLocks/>
          </p:cNvSpPr>
          <p:nvPr/>
        </p:nvSpPr>
        <p:spPr bwMode="auto">
          <a:xfrm>
            <a:off x="2819818" y="3718867"/>
            <a:ext cx="21807" cy="3649"/>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3" name="Freeform 521">
            <a:extLst>
              <a:ext uri="{FF2B5EF4-FFF2-40B4-BE49-F238E27FC236}">
                <a16:creationId xmlns:a16="http://schemas.microsoft.com/office/drawing/2014/main" id="{18B4D583-1AF4-81CC-A896-AE957B8C71E9}"/>
              </a:ext>
            </a:extLst>
          </p:cNvPr>
          <p:cNvSpPr>
            <a:spLocks/>
          </p:cNvSpPr>
          <p:nvPr/>
        </p:nvSpPr>
        <p:spPr bwMode="auto">
          <a:xfrm>
            <a:off x="2862149" y="3722517"/>
            <a:ext cx="21807" cy="3649"/>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4" name="Freeform 522">
            <a:extLst>
              <a:ext uri="{FF2B5EF4-FFF2-40B4-BE49-F238E27FC236}">
                <a16:creationId xmlns:a16="http://schemas.microsoft.com/office/drawing/2014/main" id="{A809333D-B816-8F47-953D-3AD75307486A}"/>
              </a:ext>
            </a:extLst>
          </p:cNvPr>
          <p:cNvSpPr>
            <a:spLocks/>
          </p:cNvSpPr>
          <p:nvPr/>
        </p:nvSpPr>
        <p:spPr bwMode="auto">
          <a:xfrm>
            <a:off x="2694106" y="3699406"/>
            <a:ext cx="17959" cy="3649"/>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5" name="Freeform 523">
            <a:extLst>
              <a:ext uri="{FF2B5EF4-FFF2-40B4-BE49-F238E27FC236}">
                <a16:creationId xmlns:a16="http://schemas.microsoft.com/office/drawing/2014/main" id="{3BDBD4CD-E3A0-EA51-E848-1FE5A3F609DC}"/>
              </a:ext>
            </a:extLst>
          </p:cNvPr>
          <p:cNvSpPr>
            <a:spLocks/>
          </p:cNvSpPr>
          <p:nvPr/>
        </p:nvSpPr>
        <p:spPr bwMode="auto">
          <a:xfrm>
            <a:off x="2776204" y="3711569"/>
            <a:ext cx="21807" cy="3649"/>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6" name="Freeform 524">
            <a:extLst>
              <a:ext uri="{FF2B5EF4-FFF2-40B4-BE49-F238E27FC236}">
                <a16:creationId xmlns:a16="http://schemas.microsoft.com/office/drawing/2014/main" id="{E5606221-42FE-B9F9-CE24-6745414486EC}"/>
              </a:ext>
            </a:extLst>
          </p:cNvPr>
          <p:cNvSpPr>
            <a:spLocks/>
          </p:cNvSpPr>
          <p:nvPr/>
        </p:nvSpPr>
        <p:spPr bwMode="auto">
          <a:xfrm>
            <a:off x="2905763" y="3729815"/>
            <a:ext cx="21807" cy="3649"/>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7" name="Freeform 525">
            <a:extLst>
              <a:ext uri="{FF2B5EF4-FFF2-40B4-BE49-F238E27FC236}">
                <a16:creationId xmlns:a16="http://schemas.microsoft.com/office/drawing/2014/main" id="{28EE15BF-5A8B-FFBE-8423-696686AAB8F7}"/>
              </a:ext>
            </a:extLst>
          </p:cNvPr>
          <p:cNvSpPr>
            <a:spLocks/>
          </p:cNvSpPr>
          <p:nvPr/>
        </p:nvSpPr>
        <p:spPr bwMode="auto">
          <a:xfrm>
            <a:off x="3175145" y="3762657"/>
            <a:ext cx="21807" cy="3649"/>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8" name="Freeform 526">
            <a:extLst>
              <a:ext uri="{FF2B5EF4-FFF2-40B4-BE49-F238E27FC236}">
                <a16:creationId xmlns:a16="http://schemas.microsoft.com/office/drawing/2014/main" id="{DF791F5E-4F7D-342B-A580-07AB22029968}"/>
              </a:ext>
            </a:extLst>
          </p:cNvPr>
          <p:cNvSpPr>
            <a:spLocks/>
          </p:cNvSpPr>
          <p:nvPr/>
        </p:nvSpPr>
        <p:spPr bwMode="auto">
          <a:xfrm>
            <a:off x="2610726" y="3684809"/>
            <a:ext cx="15393" cy="3649"/>
          </a:xfrm>
          <a:custGeom>
            <a:avLst/>
            <a:gdLst>
              <a:gd name="T0" fmla="*/ 12 w 12"/>
              <a:gd name="T1" fmla="*/ 3 h 3"/>
              <a:gd name="T2" fmla="*/ 12 w 12"/>
              <a:gd name="T3" fmla="*/ 3 h 3"/>
              <a:gd name="T4" fmla="*/ 0 w 12"/>
              <a:gd name="T5" fmla="*/ 0 h 3"/>
              <a:gd name="T6" fmla="*/ 0 w 12"/>
              <a:gd name="T7" fmla="*/ 0 h 3"/>
              <a:gd name="T8" fmla="*/ 12 w 12"/>
              <a:gd name="T9" fmla="*/ 3 h 3"/>
              <a:gd name="T10" fmla="*/ 12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12" y="3"/>
                </a:moveTo>
                <a:lnTo>
                  <a:pt x="12" y="3"/>
                </a:lnTo>
                <a:lnTo>
                  <a:pt x="0" y="0"/>
                </a:lnTo>
                <a:lnTo>
                  <a:pt x="0" y="0"/>
                </a:lnTo>
                <a:lnTo>
                  <a:pt x="12" y="3"/>
                </a:lnTo>
                <a:lnTo>
                  <a:pt x="12"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9" name="Freeform 527">
            <a:extLst>
              <a:ext uri="{FF2B5EF4-FFF2-40B4-BE49-F238E27FC236}">
                <a16:creationId xmlns:a16="http://schemas.microsoft.com/office/drawing/2014/main" id="{EFB755D5-5C86-AF7B-08E0-4335B640DFBA}"/>
              </a:ext>
            </a:extLst>
          </p:cNvPr>
          <p:cNvSpPr>
            <a:spLocks/>
          </p:cNvSpPr>
          <p:nvPr/>
        </p:nvSpPr>
        <p:spPr bwMode="auto">
          <a:xfrm>
            <a:off x="3127682" y="3759008"/>
            <a:ext cx="21807" cy="3649"/>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0" name="Freeform 529">
            <a:extLst>
              <a:ext uri="{FF2B5EF4-FFF2-40B4-BE49-F238E27FC236}">
                <a16:creationId xmlns:a16="http://schemas.microsoft.com/office/drawing/2014/main" id="{D66323EA-96C3-4BD7-075D-54C69CDDC983}"/>
              </a:ext>
            </a:extLst>
          </p:cNvPr>
          <p:cNvSpPr>
            <a:spLocks/>
          </p:cNvSpPr>
          <p:nvPr/>
        </p:nvSpPr>
        <p:spPr bwMode="auto">
          <a:xfrm>
            <a:off x="3225172" y="3769955"/>
            <a:ext cx="17959"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1" name="Freeform 530">
            <a:extLst>
              <a:ext uri="{FF2B5EF4-FFF2-40B4-BE49-F238E27FC236}">
                <a16:creationId xmlns:a16="http://schemas.microsoft.com/office/drawing/2014/main" id="{6A13C158-9BE4-D221-5BF3-57681DC3D5E5}"/>
              </a:ext>
            </a:extLst>
          </p:cNvPr>
          <p:cNvSpPr>
            <a:spLocks/>
          </p:cNvSpPr>
          <p:nvPr/>
        </p:nvSpPr>
        <p:spPr bwMode="auto">
          <a:xfrm>
            <a:off x="2650492" y="3692107"/>
            <a:ext cx="17959" cy="3649"/>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2" name="Freeform 531">
            <a:extLst>
              <a:ext uri="{FF2B5EF4-FFF2-40B4-BE49-F238E27FC236}">
                <a16:creationId xmlns:a16="http://schemas.microsoft.com/office/drawing/2014/main" id="{A7451141-E616-AD12-E84B-90A3822EDCB9}"/>
              </a:ext>
            </a:extLst>
          </p:cNvPr>
          <p:cNvSpPr>
            <a:spLocks/>
          </p:cNvSpPr>
          <p:nvPr/>
        </p:nvSpPr>
        <p:spPr bwMode="auto">
          <a:xfrm>
            <a:off x="2995557" y="3740762"/>
            <a:ext cx="21807" cy="3649"/>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3" name="Freeform 532">
            <a:extLst>
              <a:ext uri="{FF2B5EF4-FFF2-40B4-BE49-F238E27FC236}">
                <a16:creationId xmlns:a16="http://schemas.microsoft.com/office/drawing/2014/main" id="{9B1ACD15-F450-0E65-06B2-F507CCD8D2B7}"/>
              </a:ext>
            </a:extLst>
          </p:cNvPr>
          <p:cNvSpPr>
            <a:spLocks/>
          </p:cNvSpPr>
          <p:nvPr/>
        </p:nvSpPr>
        <p:spPr bwMode="auto">
          <a:xfrm>
            <a:off x="3037888" y="3748060"/>
            <a:ext cx="21807" cy="3649"/>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4" name="Freeform 533">
            <a:extLst>
              <a:ext uri="{FF2B5EF4-FFF2-40B4-BE49-F238E27FC236}">
                <a16:creationId xmlns:a16="http://schemas.microsoft.com/office/drawing/2014/main" id="{CA025CB4-2302-16CC-8EC6-A568444F4DFA}"/>
              </a:ext>
            </a:extLst>
          </p:cNvPr>
          <p:cNvSpPr>
            <a:spLocks/>
          </p:cNvSpPr>
          <p:nvPr/>
        </p:nvSpPr>
        <p:spPr bwMode="auto">
          <a:xfrm>
            <a:off x="3081502" y="3751709"/>
            <a:ext cx="25655" cy="3649"/>
          </a:xfrm>
          <a:custGeom>
            <a:avLst/>
            <a:gdLst>
              <a:gd name="T0" fmla="*/ 20 w 20"/>
              <a:gd name="T1" fmla="*/ 3 h 3"/>
              <a:gd name="T2" fmla="*/ 20 w 20"/>
              <a:gd name="T3" fmla="*/ 3 h 3"/>
              <a:gd name="T4" fmla="*/ 0 w 20"/>
              <a:gd name="T5" fmla="*/ 0 h 3"/>
              <a:gd name="T6" fmla="*/ 0 w 20"/>
              <a:gd name="T7" fmla="*/ 0 h 3"/>
              <a:gd name="T8" fmla="*/ 20 w 20"/>
              <a:gd name="T9" fmla="*/ 3 h 3"/>
              <a:gd name="T10" fmla="*/ 20 w 20"/>
              <a:gd name="T11" fmla="*/ 3 h 3"/>
            </a:gdLst>
            <a:ahLst/>
            <a:cxnLst>
              <a:cxn ang="0">
                <a:pos x="T0" y="T1"/>
              </a:cxn>
              <a:cxn ang="0">
                <a:pos x="T2" y="T3"/>
              </a:cxn>
              <a:cxn ang="0">
                <a:pos x="T4" y="T5"/>
              </a:cxn>
              <a:cxn ang="0">
                <a:pos x="T6" y="T7"/>
              </a:cxn>
              <a:cxn ang="0">
                <a:pos x="T8" y="T9"/>
              </a:cxn>
              <a:cxn ang="0">
                <a:pos x="T10" y="T11"/>
              </a:cxn>
            </a:cxnLst>
            <a:rect l="0" t="0" r="r" b="b"/>
            <a:pathLst>
              <a:path w="20" h="3">
                <a:moveTo>
                  <a:pt x="20" y="3"/>
                </a:moveTo>
                <a:lnTo>
                  <a:pt x="20" y="3"/>
                </a:lnTo>
                <a:lnTo>
                  <a:pt x="0" y="0"/>
                </a:lnTo>
                <a:lnTo>
                  <a:pt x="0" y="0"/>
                </a:lnTo>
                <a:lnTo>
                  <a:pt x="20" y="3"/>
                </a:lnTo>
                <a:lnTo>
                  <a:pt x="2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5" name="Freeform 534">
            <a:extLst>
              <a:ext uri="{FF2B5EF4-FFF2-40B4-BE49-F238E27FC236}">
                <a16:creationId xmlns:a16="http://schemas.microsoft.com/office/drawing/2014/main" id="{B85587BD-5ACC-34C2-AD76-07CD57F9E6A6}"/>
              </a:ext>
            </a:extLst>
          </p:cNvPr>
          <p:cNvSpPr>
            <a:spLocks/>
          </p:cNvSpPr>
          <p:nvPr/>
        </p:nvSpPr>
        <p:spPr bwMode="auto">
          <a:xfrm>
            <a:off x="2948095" y="3737113"/>
            <a:ext cx="21807" cy="0"/>
          </a:xfrm>
          <a:custGeom>
            <a:avLst/>
            <a:gdLst>
              <a:gd name="T0" fmla="*/ 17 w 17"/>
              <a:gd name="T1" fmla="*/ 17 w 17"/>
              <a:gd name="T2" fmla="*/ 0 w 17"/>
              <a:gd name="T3" fmla="*/ 0 w 17"/>
              <a:gd name="T4" fmla="*/ 17 w 17"/>
              <a:gd name="T5" fmla="*/ 17 w 17"/>
            </a:gdLst>
            <a:ahLst/>
            <a:cxnLst>
              <a:cxn ang="0">
                <a:pos x="T0" y="0"/>
              </a:cxn>
              <a:cxn ang="0">
                <a:pos x="T1" y="0"/>
              </a:cxn>
              <a:cxn ang="0">
                <a:pos x="T2" y="0"/>
              </a:cxn>
              <a:cxn ang="0">
                <a:pos x="T3" y="0"/>
              </a:cxn>
              <a:cxn ang="0">
                <a:pos x="T4" y="0"/>
              </a:cxn>
              <a:cxn ang="0">
                <a:pos x="T5" y="0"/>
              </a:cxn>
            </a:cxnLst>
            <a:rect l="0" t="0" r="r" b="b"/>
            <a:pathLst>
              <a:path w="17">
                <a:moveTo>
                  <a:pt x="17" y="0"/>
                </a:moveTo>
                <a:lnTo>
                  <a:pt x="17" y="0"/>
                </a:lnTo>
                <a:lnTo>
                  <a:pt x="0" y="0"/>
                </a:lnTo>
                <a:lnTo>
                  <a:pt x="0" y="0"/>
                </a:lnTo>
                <a:lnTo>
                  <a:pt x="17" y="0"/>
                </a:lnTo>
                <a:lnTo>
                  <a:pt x="17"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6" name="Freeform 535">
            <a:extLst>
              <a:ext uri="{FF2B5EF4-FFF2-40B4-BE49-F238E27FC236}">
                <a16:creationId xmlns:a16="http://schemas.microsoft.com/office/drawing/2014/main" id="{7579C2C2-F466-6C2B-AADA-3E80B771F8C8}"/>
              </a:ext>
            </a:extLst>
          </p:cNvPr>
          <p:cNvSpPr>
            <a:spLocks/>
          </p:cNvSpPr>
          <p:nvPr/>
        </p:nvSpPr>
        <p:spPr bwMode="auto">
          <a:xfrm>
            <a:off x="2798011" y="3182451"/>
            <a:ext cx="35918" cy="7298"/>
          </a:xfrm>
          <a:custGeom>
            <a:avLst/>
            <a:gdLst>
              <a:gd name="T0" fmla="*/ 28 w 28"/>
              <a:gd name="T1" fmla="*/ 6 h 6"/>
              <a:gd name="T2" fmla="*/ 28 w 28"/>
              <a:gd name="T3" fmla="*/ 6 h 6"/>
              <a:gd name="T4" fmla="*/ 0 w 28"/>
              <a:gd name="T5" fmla="*/ 0 h 6"/>
              <a:gd name="T6" fmla="*/ 0 w 28"/>
              <a:gd name="T7" fmla="*/ 0 h 6"/>
              <a:gd name="T8" fmla="*/ 28 w 28"/>
              <a:gd name="T9" fmla="*/ 6 h 6"/>
              <a:gd name="T10" fmla="*/ 28 w 28"/>
              <a:gd name="T11" fmla="*/ 6 h 6"/>
            </a:gdLst>
            <a:ahLst/>
            <a:cxnLst>
              <a:cxn ang="0">
                <a:pos x="T0" y="T1"/>
              </a:cxn>
              <a:cxn ang="0">
                <a:pos x="T2" y="T3"/>
              </a:cxn>
              <a:cxn ang="0">
                <a:pos x="T4" y="T5"/>
              </a:cxn>
              <a:cxn ang="0">
                <a:pos x="T6" y="T7"/>
              </a:cxn>
              <a:cxn ang="0">
                <a:pos x="T8" y="T9"/>
              </a:cxn>
              <a:cxn ang="0">
                <a:pos x="T10" y="T11"/>
              </a:cxn>
            </a:cxnLst>
            <a:rect l="0" t="0" r="r" b="b"/>
            <a:pathLst>
              <a:path w="28" h="6">
                <a:moveTo>
                  <a:pt x="28" y="6"/>
                </a:moveTo>
                <a:lnTo>
                  <a:pt x="28" y="6"/>
                </a:lnTo>
                <a:lnTo>
                  <a:pt x="0" y="0"/>
                </a:lnTo>
                <a:lnTo>
                  <a:pt x="0" y="0"/>
                </a:lnTo>
                <a:lnTo>
                  <a:pt x="28" y="6"/>
                </a:lnTo>
                <a:lnTo>
                  <a:pt x="28" y="6"/>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7" name="Freeform 536">
            <a:extLst>
              <a:ext uri="{FF2B5EF4-FFF2-40B4-BE49-F238E27FC236}">
                <a16:creationId xmlns:a16="http://schemas.microsoft.com/office/drawing/2014/main" id="{6078B7D0-2C0F-287B-863F-F8A1EE4E66D4}"/>
              </a:ext>
            </a:extLst>
          </p:cNvPr>
          <p:cNvSpPr>
            <a:spLocks/>
          </p:cNvSpPr>
          <p:nvPr/>
        </p:nvSpPr>
        <p:spPr bwMode="auto">
          <a:xfrm>
            <a:off x="2718479" y="3171503"/>
            <a:ext cx="21807" cy="3649"/>
          </a:xfrm>
          <a:custGeom>
            <a:avLst/>
            <a:gdLst>
              <a:gd name="T0" fmla="*/ 0 w 17"/>
              <a:gd name="T1" fmla="*/ 0 h 3"/>
              <a:gd name="T2" fmla="*/ 0 w 17"/>
              <a:gd name="T3" fmla="*/ 0 h 3"/>
              <a:gd name="T4" fmla="*/ 17 w 17"/>
              <a:gd name="T5" fmla="*/ 3 h 3"/>
              <a:gd name="T6" fmla="*/ 17 w 17"/>
              <a:gd name="T7" fmla="*/ 3 h 3"/>
              <a:gd name="T8" fmla="*/ 14 w 17"/>
              <a:gd name="T9" fmla="*/ 3 h 3"/>
              <a:gd name="T10" fmla="*/ 14 w 17"/>
              <a:gd name="T11" fmla="*/ 3 h 3"/>
              <a:gd name="T12" fmla="*/ 0 w 17"/>
              <a:gd name="T13" fmla="*/ 0 h 3"/>
              <a:gd name="T14" fmla="*/ 0 w 17"/>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
                <a:moveTo>
                  <a:pt x="0" y="0"/>
                </a:moveTo>
                <a:lnTo>
                  <a:pt x="0" y="0"/>
                </a:lnTo>
                <a:lnTo>
                  <a:pt x="17" y="3"/>
                </a:lnTo>
                <a:lnTo>
                  <a:pt x="17" y="3"/>
                </a:lnTo>
                <a:lnTo>
                  <a:pt x="14" y="3"/>
                </a:lnTo>
                <a:lnTo>
                  <a:pt x="14"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8" name="Freeform 537">
            <a:extLst>
              <a:ext uri="{FF2B5EF4-FFF2-40B4-BE49-F238E27FC236}">
                <a16:creationId xmlns:a16="http://schemas.microsoft.com/office/drawing/2014/main" id="{0D256991-72F9-B9B6-2A82-7203975957D4}"/>
              </a:ext>
            </a:extLst>
          </p:cNvPr>
          <p:cNvSpPr>
            <a:spLocks/>
          </p:cNvSpPr>
          <p:nvPr/>
        </p:nvSpPr>
        <p:spPr bwMode="auto">
          <a:xfrm>
            <a:off x="2758245" y="3178801"/>
            <a:ext cx="25655" cy="3649"/>
          </a:xfrm>
          <a:custGeom>
            <a:avLst/>
            <a:gdLst>
              <a:gd name="T0" fmla="*/ 20 w 20"/>
              <a:gd name="T1" fmla="*/ 3 h 3"/>
              <a:gd name="T2" fmla="*/ 20 w 20"/>
              <a:gd name="T3" fmla="*/ 3 h 3"/>
              <a:gd name="T4" fmla="*/ 0 w 20"/>
              <a:gd name="T5" fmla="*/ 0 h 3"/>
              <a:gd name="T6" fmla="*/ 0 w 20"/>
              <a:gd name="T7" fmla="*/ 0 h 3"/>
              <a:gd name="T8" fmla="*/ 20 w 20"/>
              <a:gd name="T9" fmla="*/ 3 h 3"/>
              <a:gd name="T10" fmla="*/ 20 w 20"/>
              <a:gd name="T11" fmla="*/ 3 h 3"/>
            </a:gdLst>
            <a:ahLst/>
            <a:cxnLst>
              <a:cxn ang="0">
                <a:pos x="T0" y="T1"/>
              </a:cxn>
              <a:cxn ang="0">
                <a:pos x="T2" y="T3"/>
              </a:cxn>
              <a:cxn ang="0">
                <a:pos x="T4" y="T5"/>
              </a:cxn>
              <a:cxn ang="0">
                <a:pos x="T6" y="T7"/>
              </a:cxn>
              <a:cxn ang="0">
                <a:pos x="T8" y="T9"/>
              </a:cxn>
              <a:cxn ang="0">
                <a:pos x="T10" y="T11"/>
              </a:cxn>
            </a:cxnLst>
            <a:rect l="0" t="0" r="r" b="b"/>
            <a:pathLst>
              <a:path w="20" h="3">
                <a:moveTo>
                  <a:pt x="20" y="3"/>
                </a:moveTo>
                <a:lnTo>
                  <a:pt x="20" y="3"/>
                </a:lnTo>
                <a:lnTo>
                  <a:pt x="0" y="0"/>
                </a:lnTo>
                <a:lnTo>
                  <a:pt x="0" y="0"/>
                </a:lnTo>
                <a:lnTo>
                  <a:pt x="20" y="3"/>
                </a:lnTo>
                <a:lnTo>
                  <a:pt x="2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9" name="Freeform 538">
            <a:extLst>
              <a:ext uri="{FF2B5EF4-FFF2-40B4-BE49-F238E27FC236}">
                <a16:creationId xmlns:a16="http://schemas.microsoft.com/office/drawing/2014/main" id="{75A32950-49D6-5997-C4ED-BA419512A447}"/>
              </a:ext>
            </a:extLst>
          </p:cNvPr>
          <p:cNvSpPr>
            <a:spLocks/>
          </p:cNvSpPr>
          <p:nvPr/>
        </p:nvSpPr>
        <p:spPr bwMode="auto">
          <a:xfrm>
            <a:off x="2668451" y="3164205"/>
            <a:ext cx="25655" cy="3649"/>
          </a:xfrm>
          <a:custGeom>
            <a:avLst/>
            <a:gdLst>
              <a:gd name="T0" fmla="*/ 0 w 20"/>
              <a:gd name="T1" fmla="*/ 0 h 3"/>
              <a:gd name="T2" fmla="*/ 0 w 20"/>
              <a:gd name="T3" fmla="*/ 0 h 3"/>
              <a:gd name="T4" fmla="*/ 20 w 20"/>
              <a:gd name="T5" fmla="*/ 3 h 3"/>
              <a:gd name="T6" fmla="*/ 20 w 20"/>
              <a:gd name="T7" fmla="*/ 3 h 3"/>
              <a:gd name="T8" fmla="*/ 17 w 20"/>
              <a:gd name="T9" fmla="*/ 3 h 3"/>
              <a:gd name="T10" fmla="*/ 17 w 20"/>
              <a:gd name="T11" fmla="*/ 3 h 3"/>
              <a:gd name="T12" fmla="*/ 0 w 20"/>
              <a:gd name="T13" fmla="*/ 0 h 3"/>
              <a:gd name="T14" fmla="*/ 0 w 20"/>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
                <a:moveTo>
                  <a:pt x="0" y="0"/>
                </a:moveTo>
                <a:lnTo>
                  <a:pt x="0" y="0"/>
                </a:lnTo>
                <a:lnTo>
                  <a:pt x="20" y="3"/>
                </a:lnTo>
                <a:lnTo>
                  <a:pt x="20" y="3"/>
                </a:lnTo>
                <a:lnTo>
                  <a:pt x="17" y="3"/>
                </a:lnTo>
                <a:lnTo>
                  <a:pt x="17"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0" name="Freeform 539">
            <a:extLst>
              <a:ext uri="{FF2B5EF4-FFF2-40B4-BE49-F238E27FC236}">
                <a16:creationId xmlns:a16="http://schemas.microsoft.com/office/drawing/2014/main" id="{DEB4A216-0C39-0C8B-8310-B2DAFA6E48F5}"/>
              </a:ext>
            </a:extLst>
          </p:cNvPr>
          <p:cNvSpPr>
            <a:spLocks/>
          </p:cNvSpPr>
          <p:nvPr/>
        </p:nvSpPr>
        <p:spPr bwMode="auto">
          <a:xfrm>
            <a:off x="2783900" y="3182451"/>
            <a:ext cx="6414"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1" name="Freeform 540">
            <a:extLst>
              <a:ext uri="{FF2B5EF4-FFF2-40B4-BE49-F238E27FC236}">
                <a16:creationId xmlns:a16="http://schemas.microsoft.com/office/drawing/2014/main" id="{67A29689-637C-E72C-500C-710C3FBFBB2D}"/>
              </a:ext>
            </a:extLst>
          </p:cNvPr>
          <p:cNvSpPr>
            <a:spLocks/>
          </p:cNvSpPr>
          <p:nvPr/>
        </p:nvSpPr>
        <p:spPr bwMode="auto">
          <a:xfrm>
            <a:off x="2740286" y="3175152"/>
            <a:ext cx="7697" cy="0"/>
          </a:xfrm>
          <a:custGeom>
            <a:avLst/>
            <a:gdLst>
              <a:gd name="T0" fmla="*/ 0 w 6"/>
              <a:gd name="T1" fmla="*/ 0 w 6"/>
              <a:gd name="T2" fmla="*/ 6 w 6"/>
              <a:gd name="T3" fmla="*/ 6 w 6"/>
              <a:gd name="T4" fmla="*/ 0 w 6"/>
              <a:gd name="T5" fmla="*/ 0 w 6"/>
              <a:gd name="T6" fmla="*/ 0 w 6"/>
              <a:gd name="T7" fmla="*/ 0 w 6"/>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6">
                <a:moveTo>
                  <a:pt x="0" y="0"/>
                </a:moveTo>
                <a:lnTo>
                  <a:pt x="0" y="0"/>
                </a:lnTo>
                <a:lnTo>
                  <a:pt x="6" y="0"/>
                </a:lnTo>
                <a:lnTo>
                  <a:pt x="6"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2" name="Freeform 541">
            <a:extLst>
              <a:ext uri="{FF2B5EF4-FFF2-40B4-BE49-F238E27FC236}">
                <a16:creationId xmlns:a16="http://schemas.microsoft.com/office/drawing/2014/main" id="{4CDEAA84-8C20-0BD6-8E85-1B0D964FA19E}"/>
              </a:ext>
            </a:extLst>
          </p:cNvPr>
          <p:cNvSpPr>
            <a:spLocks/>
          </p:cNvSpPr>
          <p:nvPr/>
        </p:nvSpPr>
        <p:spPr bwMode="auto">
          <a:xfrm>
            <a:off x="2694106" y="3167854"/>
            <a:ext cx="10262" cy="0"/>
          </a:xfrm>
          <a:custGeom>
            <a:avLst/>
            <a:gdLst>
              <a:gd name="T0" fmla="*/ 0 w 8"/>
              <a:gd name="T1" fmla="*/ 0 w 8"/>
              <a:gd name="T2" fmla="*/ 8 w 8"/>
              <a:gd name="T3" fmla="*/ 8 w 8"/>
              <a:gd name="T4" fmla="*/ 8 w 8"/>
              <a:gd name="T5" fmla="*/ 8 w 8"/>
              <a:gd name="T6" fmla="*/ 0 w 8"/>
              <a:gd name="T7" fmla="*/ 0 w 8"/>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8">
                <a:moveTo>
                  <a:pt x="0" y="0"/>
                </a:moveTo>
                <a:lnTo>
                  <a:pt x="0" y="0"/>
                </a:lnTo>
                <a:lnTo>
                  <a:pt x="8" y="0"/>
                </a:lnTo>
                <a:lnTo>
                  <a:pt x="8" y="0"/>
                </a:lnTo>
                <a:lnTo>
                  <a:pt x="8" y="0"/>
                </a:lnTo>
                <a:lnTo>
                  <a:pt x="8"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3" name="Freeform 542">
            <a:extLst>
              <a:ext uri="{FF2B5EF4-FFF2-40B4-BE49-F238E27FC236}">
                <a16:creationId xmlns:a16="http://schemas.microsoft.com/office/drawing/2014/main" id="{6C2E48F9-136A-E3A3-B66D-B23336E0FDFC}"/>
              </a:ext>
            </a:extLst>
          </p:cNvPr>
          <p:cNvSpPr>
            <a:spLocks/>
          </p:cNvSpPr>
          <p:nvPr/>
        </p:nvSpPr>
        <p:spPr bwMode="auto">
          <a:xfrm>
            <a:off x="2736438" y="3175152"/>
            <a:ext cx="3848" cy="0"/>
          </a:xfrm>
          <a:custGeom>
            <a:avLst/>
            <a:gdLst>
              <a:gd name="T0" fmla="*/ 0 w 3"/>
              <a:gd name="T1" fmla="*/ 0 w 3"/>
              <a:gd name="T2" fmla="*/ 3 w 3"/>
              <a:gd name="T3" fmla="*/ 3 w 3"/>
              <a:gd name="T4" fmla="*/ 3 w 3"/>
              <a:gd name="T5" fmla="*/ 3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3" y="0"/>
                </a:lnTo>
                <a:lnTo>
                  <a:pt x="3"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4" name="Freeform 543">
            <a:extLst>
              <a:ext uri="{FF2B5EF4-FFF2-40B4-BE49-F238E27FC236}">
                <a16:creationId xmlns:a16="http://schemas.microsoft.com/office/drawing/2014/main" id="{9EF1DBCC-A922-8E13-0141-802EE93BCE06}"/>
              </a:ext>
            </a:extLst>
          </p:cNvPr>
          <p:cNvSpPr>
            <a:spLocks/>
          </p:cNvSpPr>
          <p:nvPr/>
        </p:nvSpPr>
        <p:spPr bwMode="auto">
          <a:xfrm>
            <a:off x="2690258" y="3167854"/>
            <a:ext cx="14110" cy="0"/>
          </a:xfrm>
          <a:custGeom>
            <a:avLst/>
            <a:gdLst>
              <a:gd name="T0" fmla="*/ 0 w 11"/>
              <a:gd name="T1" fmla="*/ 0 w 11"/>
              <a:gd name="T2" fmla="*/ 3 w 11"/>
              <a:gd name="T3" fmla="*/ 3 w 11"/>
              <a:gd name="T4" fmla="*/ 11 w 11"/>
              <a:gd name="T5" fmla="*/ 11 w 11"/>
              <a:gd name="T6" fmla="*/ 0 w 11"/>
              <a:gd name="T7" fmla="*/ 0 w 1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1">
                <a:moveTo>
                  <a:pt x="0" y="0"/>
                </a:moveTo>
                <a:lnTo>
                  <a:pt x="0" y="0"/>
                </a:lnTo>
                <a:lnTo>
                  <a:pt x="3" y="0"/>
                </a:lnTo>
                <a:lnTo>
                  <a:pt x="3" y="0"/>
                </a:lnTo>
                <a:lnTo>
                  <a:pt x="11" y="0"/>
                </a:lnTo>
                <a:lnTo>
                  <a:pt x="11"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5" name="Freeform 544">
            <a:extLst>
              <a:ext uri="{FF2B5EF4-FFF2-40B4-BE49-F238E27FC236}">
                <a16:creationId xmlns:a16="http://schemas.microsoft.com/office/drawing/2014/main" id="{E1BD617C-B0ED-A9D7-165A-12B6F7574C38}"/>
              </a:ext>
            </a:extLst>
          </p:cNvPr>
          <p:cNvSpPr>
            <a:spLocks/>
          </p:cNvSpPr>
          <p:nvPr/>
        </p:nvSpPr>
        <p:spPr bwMode="auto">
          <a:xfrm>
            <a:off x="3304704" y="3378285"/>
            <a:ext cx="767095" cy="425728"/>
          </a:xfrm>
          <a:custGeom>
            <a:avLst/>
            <a:gdLst>
              <a:gd name="T0" fmla="*/ 25 w 598"/>
              <a:gd name="T1" fmla="*/ 12 h 350"/>
              <a:gd name="T2" fmla="*/ 25 w 598"/>
              <a:gd name="T3" fmla="*/ 12 h 350"/>
              <a:gd name="T4" fmla="*/ 25 w 598"/>
              <a:gd name="T5" fmla="*/ 15 h 350"/>
              <a:gd name="T6" fmla="*/ 25 w 598"/>
              <a:gd name="T7" fmla="*/ 15 h 350"/>
              <a:gd name="T8" fmla="*/ 0 w 598"/>
              <a:gd name="T9" fmla="*/ 319 h 350"/>
              <a:gd name="T10" fmla="*/ 598 w 598"/>
              <a:gd name="T11" fmla="*/ 350 h 350"/>
              <a:gd name="T12" fmla="*/ 596 w 598"/>
              <a:gd name="T13" fmla="*/ 131 h 350"/>
              <a:gd name="T14" fmla="*/ 596 w 598"/>
              <a:gd name="T15" fmla="*/ 131 h 350"/>
              <a:gd name="T16" fmla="*/ 596 w 598"/>
              <a:gd name="T17" fmla="*/ 131 h 350"/>
              <a:gd name="T18" fmla="*/ 596 w 598"/>
              <a:gd name="T19" fmla="*/ 131 h 350"/>
              <a:gd name="T20" fmla="*/ 587 w 598"/>
              <a:gd name="T21" fmla="*/ 116 h 350"/>
              <a:gd name="T22" fmla="*/ 587 w 598"/>
              <a:gd name="T23" fmla="*/ 116 h 350"/>
              <a:gd name="T24" fmla="*/ 584 w 598"/>
              <a:gd name="T25" fmla="*/ 109 h 350"/>
              <a:gd name="T26" fmla="*/ 582 w 598"/>
              <a:gd name="T27" fmla="*/ 106 h 350"/>
              <a:gd name="T28" fmla="*/ 582 w 598"/>
              <a:gd name="T29" fmla="*/ 106 h 350"/>
              <a:gd name="T30" fmla="*/ 582 w 598"/>
              <a:gd name="T31" fmla="*/ 106 h 350"/>
              <a:gd name="T32" fmla="*/ 582 w 598"/>
              <a:gd name="T33" fmla="*/ 106 h 350"/>
              <a:gd name="T34" fmla="*/ 576 w 598"/>
              <a:gd name="T35" fmla="*/ 103 h 350"/>
              <a:gd name="T36" fmla="*/ 576 w 598"/>
              <a:gd name="T37" fmla="*/ 103 h 350"/>
              <a:gd name="T38" fmla="*/ 573 w 598"/>
              <a:gd name="T39" fmla="*/ 94 h 350"/>
              <a:gd name="T40" fmla="*/ 573 w 598"/>
              <a:gd name="T41" fmla="*/ 85 h 350"/>
              <a:gd name="T42" fmla="*/ 573 w 598"/>
              <a:gd name="T43" fmla="*/ 85 h 350"/>
              <a:gd name="T44" fmla="*/ 576 w 598"/>
              <a:gd name="T45" fmla="*/ 76 h 350"/>
              <a:gd name="T46" fmla="*/ 579 w 598"/>
              <a:gd name="T47" fmla="*/ 70 h 350"/>
              <a:gd name="T48" fmla="*/ 579 w 598"/>
              <a:gd name="T49" fmla="*/ 70 h 350"/>
              <a:gd name="T50" fmla="*/ 582 w 598"/>
              <a:gd name="T51" fmla="*/ 61 h 350"/>
              <a:gd name="T52" fmla="*/ 582 w 598"/>
              <a:gd name="T53" fmla="*/ 52 h 350"/>
              <a:gd name="T54" fmla="*/ 579 w 598"/>
              <a:gd name="T55" fmla="*/ 40 h 350"/>
              <a:gd name="T56" fmla="*/ 579 w 598"/>
              <a:gd name="T57" fmla="*/ 40 h 350"/>
              <a:gd name="T58" fmla="*/ 573 w 598"/>
              <a:gd name="T59" fmla="*/ 37 h 350"/>
              <a:gd name="T60" fmla="*/ 565 w 598"/>
              <a:gd name="T61" fmla="*/ 31 h 350"/>
              <a:gd name="T62" fmla="*/ 545 w 598"/>
              <a:gd name="T63" fmla="*/ 24 h 350"/>
              <a:gd name="T64" fmla="*/ 25 w 598"/>
              <a:gd name="T65" fmla="*/ 0 h 350"/>
              <a:gd name="T66" fmla="*/ 25 w 598"/>
              <a:gd name="T67" fmla="*/ 0 h 350"/>
              <a:gd name="T68" fmla="*/ 25 w 598"/>
              <a:gd name="T69" fmla="*/ 12 h 350"/>
              <a:gd name="T70" fmla="*/ 25 w 598"/>
              <a:gd name="T71" fmla="*/ 12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8" h="350">
                <a:moveTo>
                  <a:pt x="25" y="12"/>
                </a:moveTo>
                <a:lnTo>
                  <a:pt x="25" y="12"/>
                </a:lnTo>
                <a:lnTo>
                  <a:pt x="25" y="15"/>
                </a:lnTo>
                <a:lnTo>
                  <a:pt x="25" y="15"/>
                </a:lnTo>
                <a:lnTo>
                  <a:pt x="0" y="319"/>
                </a:lnTo>
                <a:lnTo>
                  <a:pt x="598" y="350"/>
                </a:lnTo>
                <a:lnTo>
                  <a:pt x="596" y="131"/>
                </a:lnTo>
                <a:lnTo>
                  <a:pt x="596" y="131"/>
                </a:lnTo>
                <a:lnTo>
                  <a:pt x="596" y="131"/>
                </a:lnTo>
                <a:lnTo>
                  <a:pt x="596" y="131"/>
                </a:lnTo>
                <a:lnTo>
                  <a:pt x="587" y="116"/>
                </a:lnTo>
                <a:lnTo>
                  <a:pt x="587" y="116"/>
                </a:lnTo>
                <a:lnTo>
                  <a:pt x="584" y="109"/>
                </a:lnTo>
                <a:lnTo>
                  <a:pt x="582" y="106"/>
                </a:lnTo>
                <a:lnTo>
                  <a:pt x="582" y="106"/>
                </a:lnTo>
                <a:lnTo>
                  <a:pt x="582" y="106"/>
                </a:lnTo>
                <a:lnTo>
                  <a:pt x="582" y="106"/>
                </a:lnTo>
                <a:lnTo>
                  <a:pt x="576" y="103"/>
                </a:lnTo>
                <a:lnTo>
                  <a:pt x="576" y="103"/>
                </a:lnTo>
                <a:lnTo>
                  <a:pt x="573" y="94"/>
                </a:lnTo>
                <a:lnTo>
                  <a:pt x="573" y="85"/>
                </a:lnTo>
                <a:lnTo>
                  <a:pt x="573" y="85"/>
                </a:lnTo>
                <a:lnTo>
                  <a:pt x="576" y="76"/>
                </a:lnTo>
                <a:lnTo>
                  <a:pt x="579" y="70"/>
                </a:lnTo>
                <a:lnTo>
                  <a:pt x="579" y="70"/>
                </a:lnTo>
                <a:lnTo>
                  <a:pt x="582" y="61"/>
                </a:lnTo>
                <a:lnTo>
                  <a:pt x="582" y="52"/>
                </a:lnTo>
                <a:lnTo>
                  <a:pt x="579" y="40"/>
                </a:lnTo>
                <a:lnTo>
                  <a:pt x="579" y="40"/>
                </a:lnTo>
                <a:lnTo>
                  <a:pt x="573" y="37"/>
                </a:lnTo>
                <a:lnTo>
                  <a:pt x="565" y="31"/>
                </a:lnTo>
                <a:lnTo>
                  <a:pt x="545" y="24"/>
                </a:lnTo>
                <a:lnTo>
                  <a:pt x="25" y="0"/>
                </a:lnTo>
                <a:lnTo>
                  <a:pt x="25" y="0"/>
                </a:lnTo>
                <a:lnTo>
                  <a:pt x="25" y="12"/>
                </a:lnTo>
                <a:lnTo>
                  <a:pt x="25" y="12"/>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6" name="Freeform 545">
            <a:extLst>
              <a:ext uri="{FF2B5EF4-FFF2-40B4-BE49-F238E27FC236}">
                <a16:creationId xmlns:a16="http://schemas.microsoft.com/office/drawing/2014/main" id="{35FCB183-A0F9-9BAF-3816-0DBF96A9D195}"/>
              </a:ext>
            </a:extLst>
          </p:cNvPr>
          <p:cNvSpPr>
            <a:spLocks/>
          </p:cNvSpPr>
          <p:nvPr/>
        </p:nvSpPr>
        <p:spPr bwMode="auto">
          <a:xfrm>
            <a:off x="3304704" y="3766306"/>
            <a:ext cx="767095" cy="37707"/>
          </a:xfrm>
          <a:custGeom>
            <a:avLst/>
            <a:gdLst>
              <a:gd name="T0" fmla="*/ 0 w 598"/>
              <a:gd name="T1" fmla="*/ 0 h 31"/>
              <a:gd name="T2" fmla="*/ 598 w 598"/>
              <a:gd name="T3" fmla="*/ 31 h 31"/>
              <a:gd name="T4" fmla="*/ 0 w 598"/>
              <a:gd name="T5" fmla="*/ 0 h 31"/>
              <a:gd name="T6" fmla="*/ 0 w 598"/>
              <a:gd name="T7" fmla="*/ 0 h 31"/>
            </a:gdLst>
            <a:ahLst/>
            <a:cxnLst>
              <a:cxn ang="0">
                <a:pos x="T0" y="T1"/>
              </a:cxn>
              <a:cxn ang="0">
                <a:pos x="T2" y="T3"/>
              </a:cxn>
              <a:cxn ang="0">
                <a:pos x="T4" y="T5"/>
              </a:cxn>
              <a:cxn ang="0">
                <a:pos x="T6" y="T7"/>
              </a:cxn>
            </a:cxnLst>
            <a:rect l="0" t="0" r="r" b="b"/>
            <a:pathLst>
              <a:path w="598" h="31">
                <a:moveTo>
                  <a:pt x="0" y="0"/>
                </a:moveTo>
                <a:lnTo>
                  <a:pt x="598" y="31"/>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7" name="Freeform 546">
            <a:extLst>
              <a:ext uri="{FF2B5EF4-FFF2-40B4-BE49-F238E27FC236}">
                <a16:creationId xmlns:a16="http://schemas.microsoft.com/office/drawing/2014/main" id="{7CAA5BC9-A6F1-6BE7-CCF8-2CA82E502B06}"/>
              </a:ext>
            </a:extLst>
          </p:cNvPr>
          <p:cNvSpPr>
            <a:spLocks/>
          </p:cNvSpPr>
          <p:nvPr/>
        </p:nvSpPr>
        <p:spPr bwMode="auto">
          <a:xfrm>
            <a:off x="4003813" y="3407478"/>
            <a:ext cx="43614" cy="19462"/>
          </a:xfrm>
          <a:custGeom>
            <a:avLst/>
            <a:gdLst>
              <a:gd name="T0" fmla="*/ 34 w 34"/>
              <a:gd name="T1" fmla="*/ 16 h 16"/>
              <a:gd name="T2" fmla="*/ 34 w 34"/>
              <a:gd name="T3" fmla="*/ 16 h 16"/>
              <a:gd name="T4" fmla="*/ 28 w 34"/>
              <a:gd name="T5" fmla="*/ 13 h 16"/>
              <a:gd name="T6" fmla="*/ 20 w 34"/>
              <a:gd name="T7" fmla="*/ 7 h 16"/>
              <a:gd name="T8" fmla="*/ 0 w 34"/>
              <a:gd name="T9" fmla="*/ 0 h 16"/>
              <a:gd name="T10" fmla="*/ 0 w 34"/>
              <a:gd name="T11" fmla="*/ 0 h 16"/>
              <a:gd name="T12" fmla="*/ 20 w 34"/>
              <a:gd name="T13" fmla="*/ 7 h 16"/>
              <a:gd name="T14" fmla="*/ 28 w 34"/>
              <a:gd name="T15" fmla="*/ 13 h 16"/>
              <a:gd name="T16" fmla="*/ 34 w 34"/>
              <a:gd name="T17" fmla="*/ 16 h 16"/>
              <a:gd name="T18" fmla="*/ 34 w 34"/>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6">
                <a:moveTo>
                  <a:pt x="34" y="16"/>
                </a:moveTo>
                <a:lnTo>
                  <a:pt x="34" y="16"/>
                </a:lnTo>
                <a:lnTo>
                  <a:pt x="28" y="13"/>
                </a:lnTo>
                <a:lnTo>
                  <a:pt x="20" y="7"/>
                </a:lnTo>
                <a:lnTo>
                  <a:pt x="0" y="0"/>
                </a:lnTo>
                <a:lnTo>
                  <a:pt x="0" y="0"/>
                </a:lnTo>
                <a:lnTo>
                  <a:pt x="20" y="7"/>
                </a:lnTo>
                <a:lnTo>
                  <a:pt x="28" y="13"/>
                </a:lnTo>
                <a:lnTo>
                  <a:pt x="34" y="16"/>
                </a:lnTo>
                <a:lnTo>
                  <a:pt x="34" y="16"/>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8" name="Freeform 547">
            <a:extLst>
              <a:ext uri="{FF2B5EF4-FFF2-40B4-BE49-F238E27FC236}">
                <a16:creationId xmlns:a16="http://schemas.microsoft.com/office/drawing/2014/main" id="{372A2984-AA49-9039-07C2-4E52FC8DD9BA}"/>
              </a:ext>
            </a:extLst>
          </p:cNvPr>
          <p:cNvSpPr>
            <a:spLocks/>
          </p:cNvSpPr>
          <p:nvPr/>
        </p:nvSpPr>
        <p:spPr bwMode="auto">
          <a:xfrm>
            <a:off x="3336773" y="3378285"/>
            <a:ext cx="0" cy="14596"/>
          </a:xfrm>
          <a:custGeom>
            <a:avLst/>
            <a:gdLst>
              <a:gd name="T0" fmla="*/ 0 h 12"/>
              <a:gd name="T1" fmla="*/ 0 h 12"/>
              <a:gd name="T2" fmla="*/ 12 h 12"/>
              <a:gd name="T3" fmla="*/ 12 h 12"/>
              <a:gd name="T4" fmla="*/ 0 h 12"/>
              <a:gd name="T5" fmla="*/ 0 h 12"/>
            </a:gdLst>
            <a:ahLst/>
            <a:cxnLst>
              <a:cxn ang="0">
                <a:pos x="0" y="T0"/>
              </a:cxn>
              <a:cxn ang="0">
                <a:pos x="0" y="T1"/>
              </a:cxn>
              <a:cxn ang="0">
                <a:pos x="0" y="T2"/>
              </a:cxn>
              <a:cxn ang="0">
                <a:pos x="0" y="T3"/>
              </a:cxn>
              <a:cxn ang="0">
                <a:pos x="0" y="T4"/>
              </a:cxn>
              <a:cxn ang="0">
                <a:pos x="0" y="T5"/>
              </a:cxn>
            </a:cxnLst>
            <a:rect l="0" t="0" r="r" b="b"/>
            <a:pathLst>
              <a:path h="12">
                <a:moveTo>
                  <a:pt x="0" y="0"/>
                </a:moveTo>
                <a:lnTo>
                  <a:pt x="0" y="0"/>
                </a:lnTo>
                <a:lnTo>
                  <a:pt x="0" y="12"/>
                </a:lnTo>
                <a:lnTo>
                  <a:pt x="0" y="12"/>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9" name="Freeform 548">
            <a:extLst>
              <a:ext uri="{FF2B5EF4-FFF2-40B4-BE49-F238E27FC236}">
                <a16:creationId xmlns:a16="http://schemas.microsoft.com/office/drawing/2014/main" id="{8F67CD2B-1A3E-5145-0B8B-CF8BE49E0AF2}"/>
              </a:ext>
            </a:extLst>
          </p:cNvPr>
          <p:cNvSpPr>
            <a:spLocks/>
          </p:cNvSpPr>
          <p:nvPr/>
        </p:nvSpPr>
        <p:spPr bwMode="auto">
          <a:xfrm>
            <a:off x="3304704" y="3396531"/>
            <a:ext cx="32069" cy="369775"/>
          </a:xfrm>
          <a:custGeom>
            <a:avLst/>
            <a:gdLst>
              <a:gd name="T0" fmla="*/ 25 w 25"/>
              <a:gd name="T1" fmla="*/ 0 h 304"/>
              <a:gd name="T2" fmla="*/ 25 w 25"/>
              <a:gd name="T3" fmla="*/ 0 h 304"/>
              <a:gd name="T4" fmla="*/ 0 w 25"/>
              <a:gd name="T5" fmla="*/ 304 h 304"/>
              <a:gd name="T6" fmla="*/ 0 w 25"/>
              <a:gd name="T7" fmla="*/ 304 h 304"/>
              <a:gd name="T8" fmla="*/ 0 w 25"/>
              <a:gd name="T9" fmla="*/ 304 h 304"/>
              <a:gd name="T10" fmla="*/ 25 w 25"/>
              <a:gd name="T11" fmla="*/ 0 h 304"/>
              <a:gd name="T12" fmla="*/ 25 w 25"/>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25" h="304">
                <a:moveTo>
                  <a:pt x="25" y="0"/>
                </a:moveTo>
                <a:lnTo>
                  <a:pt x="25" y="0"/>
                </a:lnTo>
                <a:lnTo>
                  <a:pt x="0" y="304"/>
                </a:lnTo>
                <a:lnTo>
                  <a:pt x="0" y="304"/>
                </a:lnTo>
                <a:lnTo>
                  <a:pt x="0" y="304"/>
                </a:lnTo>
                <a:lnTo>
                  <a:pt x="25" y="0"/>
                </a:lnTo>
                <a:lnTo>
                  <a:pt x="25"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0" name="Freeform 550">
            <a:extLst>
              <a:ext uri="{FF2B5EF4-FFF2-40B4-BE49-F238E27FC236}">
                <a16:creationId xmlns:a16="http://schemas.microsoft.com/office/drawing/2014/main" id="{21F01EB5-70F6-A453-D999-971CD5496663}"/>
              </a:ext>
            </a:extLst>
          </p:cNvPr>
          <p:cNvSpPr>
            <a:spLocks/>
          </p:cNvSpPr>
          <p:nvPr/>
        </p:nvSpPr>
        <p:spPr bwMode="auto">
          <a:xfrm>
            <a:off x="3896060" y="2950125"/>
            <a:ext cx="618294" cy="424511"/>
          </a:xfrm>
          <a:custGeom>
            <a:avLst/>
            <a:gdLst>
              <a:gd name="T0" fmla="*/ 12 w 482"/>
              <a:gd name="T1" fmla="*/ 60 h 349"/>
              <a:gd name="T2" fmla="*/ 17 w 482"/>
              <a:gd name="T3" fmla="*/ 103 h 349"/>
              <a:gd name="T4" fmla="*/ 28 w 482"/>
              <a:gd name="T5" fmla="*/ 133 h 349"/>
              <a:gd name="T6" fmla="*/ 28 w 482"/>
              <a:gd name="T7" fmla="*/ 133 h 349"/>
              <a:gd name="T8" fmla="*/ 37 w 482"/>
              <a:gd name="T9" fmla="*/ 158 h 349"/>
              <a:gd name="T10" fmla="*/ 42 w 482"/>
              <a:gd name="T11" fmla="*/ 167 h 349"/>
              <a:gd name="T12" fmla="*/ 54 w 482"/>
              <a:gd name="T13" fmla="*/ 179 h 349"/>
              <a:gd name="T14" fmla="*/ 54 w 482"/>
              <a:gd name="T15" fmla="*/ 203 h 349"/>
              <a:gd name="T16" fmla="*/ 54 w 482"/>
              <a:gd name="T17" fmla="*/ 234 h 349"/>
              <a:gd name="T18" fmla="*/ 59 w 482"/>
              <a:gd name="T19" fmla="*/ 255 h 349"/>
              <a:gd name="T20" fmla="*/ 62 w 482"/>
              <a:gd name="T21" fmla="*/ 276 h 349"/>
              <a:gd name="T22" fmla="*/ 65 w 482"/>
              <a:gd name="T23" fmla="*/ 304 h 349"/>
              <a:gd name="T24" fmla="*/ 73 w 482"/>
              <a:gd name="T25" fmla="*/ 313 h 349"/>
              <a:gd name="T26" fmla="*/ 73 w 482"/>
              <a:gd name="T27" fmla="*/ 313 h 349"/>
              <a:gd name="T28" fmla="*/ 73 w 482"/>
              <a:gd name="T29" fmla="*/ 313 h 349"/>
              <a:gd name="T30" fmla="*/ 76 w 482"/>
              <a:gd name="T31" fmla="*/ 313 h 349"/>
              <a:gd name="T32" fmla="*/ 76 w 482"/>
              <a:gd name="T33" fmla="*/ 316 h 349"/>
              <a:gd name="T34" fmla="*/ 76 w 482"/>
              <a:gd name="T35" fmla="*/ 316 h 349"/>
              <a:gd name="T36" fmla="*/ 79 w 482"/>
              <a:gd name="T37" fmla="*/ 316 h 349"/>
              <a:gd name="T38" fmla="*/ 79 w 482"/>
              <a:gd name="T39" fmla="*/ 316 h 349"/>
              <a:gd name="T40" fmla="*/ 79 w 482"/>
              <a:gd name="T41" fmla="*/ 316 h 349"/>
              <a:gd name="T42" fmla="*/ 79 w 482"/>
              <a:gd name="T43" fmla="*/ 316 h 349"/>
              <a:gd name="T44" fmla="*/ 82 w 482"/>
              <a:gd name="T45" fmla="*/ 316 h 349"/>
              <a:gd name="T46" fmla="*/ 82 w 482"/>
              <a:gd name="T47" fmla="*/ 316 h 349"/>
              <a:gd name="T48" fmla="*/ 84 w 482"/>
              <a:gd name="T49" fmla="*/ 316 h 349"/>
              <a:gd name="T50" fmla="*/ 84 w 482"/>
              <a:gd name="T51" fmla="*/ 316 h 349"/>
              <a:gd name="T52" fmla="*/ 84 w 482"/>
              <a:gd name="T53" fmla="*/ 316 h 349"/>
              <a:gd name="T54" fmla="*/ 361 w 482"/>
              <a:gd name="T55" fmla="*/ 313 h 349"/>
              <a:gd name="T56" fmla="*/ 384 w 482"/>
              <a:gd name="T57" fmla="*/ 334 h 349"/>
              <a:gd name="T58" fmla="*/ 389 w 482"/>
              <a:gd name="T59" fmla="*/ 340 h 349"/>
              <a:gd name="T60" fmla="*/ 395 w 482"/>
              <a:gd name="T61" fmla="*/ 349 h 349"/>
              <a:gd name="T62" fmla="*/ 401 w 482"/>
              <a:gd name="T63" fmla="*/ 331 h 349"/>
              <a:gd name="T64" fmla="*/ 401 w 482"/>
              <a:gd name="T65" fmla="*/ 325 h 349"/>
              <a:gd name="T66" fmla="*/ 398 w 482"/>
              <a:gd name="T67" fmla="*/ 313 h 349"/>
              <a:gd name="T68" fmla="*/ 403 w 482"/>
              <a:gd name="T69" fmla="*/ 300 h 349"/>
              <a:gd name="T70" fmla="*/ 415 w 482"/>
              <a:gd name="T71" fmla="*/ 294 h 349"/>
              <a:gd name="T72" fmla="*/ 420 w 482"/>
              <a:gd name="T73" fmla="*/ 291 h 349"/>
              <a:gd name="T74" fmla="*/ 423 w 482"/>
              <a:gd name="T75" fmla="*/ 279 h 349"/>
              <a:gd name="T76" fmla="*/ 426 w 482"/>
              <a:gd name="T77" fmla="*/ 264 h 349"/>
              <a:gd name="T78" fmla="*/ 423 w 482"/>
              <a:gd name="T79" fmla="*/ 252 h 349"/>
              <a:gd name="T80" fmla="*/ 429 w 482"/>
              <a:gd name="T81" fmla="*/ 231 h 349"/>
              <a:gd name="T82" fmla="*/ 440 w 482"/>
              <a:gd name="T83" fmla="*/ 225 h 349"/>
              <a:gd name="T84" fmla="*/ 440 w 482"/>
              <a:gd name="T85" fmla="*/ 225 h 349"/>
              <a:gd name="T86" fmla="*/ 454 w 482"/>
              <a:gd name="T87" fmla="*/ 212 h 349"/>
              <a:gd name="T88" fmla="*/ 465 w 482"/>
              <a:gd name="T89" fmla="*/ 200 h 349"/>
              <a:gd name="T90" fmla="*/ 482 w 482"/>
              <a:gd name="T91" fmla="*/ 185 h 349"/>
              <a:gd name="T92" fmla="*/ 479 w 482"/>
              <a:gd name="T93" fmla="*/ 146 h 349"/>
              <a:gd name="T94" fmla="*/ 445 w 482"/>
              <a:gd name="T95" fmla="*/ 109 h 349"/>
              <a:gd name="T96" fmla="*/ 431 w 482"/>
              <a:gd name="T97" fmla="*/ 94 h 349"/>
              <a:gd name="T98" fmla="*/ 423 w 482"/>
              <a:gd name="T99" fmla="*/ 85 h 349"/>
              <a:gd name="T100" fmla="*/ 415 w 482"/>
              <a:gd name="T101" fmla="*/ 79 h 349"/>
              <a:gd name="T102" fmla="*/ 406 w 482"/>
              <a:gd name="T103" fmla="*/ 64 h 349"/>
              <a:gd name="T104" fmla="*/ 392 w 482"/>
              <a:gd name="T105" fmla="*/ 0 h 349"/>
              <a:gd name="T106" fmla="*/ 0 w 482"/>
              <a:gd name="T107" fmla="*/ 0 h 349"/>
              <a:gd name="T108" fmla="*/ 12 w 482"/>
              <a:gd name="T109" fmla="*/ 2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2" h="349">
                <a:moveTo>
                  <a:pt x="12" y="21"/>
                </a:moveTo>
                <a:lnTo>
                  <a:pt x="12" y="60"/>
                </a:lnTo>
                <a:lnTo>
                  <a:pt x="12" y="60"/>
                </a:lnTo>
                <a:lnTo>
                  <a:pt x="14" y="82"/>
                </a:lnTo>
                <a:lnTo>
                  <a:pt x="14" y="82"/>
                </a:lnTo>
                <a:lnTo>
                  <a:pt x="17" y="103"/>
                </a:lnTo>
                <a:lnTo>
                  <a:pt x="17" y="103"/>
                </a:lnTo>
                <a:lnTo>
                  <a:pt x="23" y="115"/>
                </a:lnTo>
                <a:lnTo>
                  <a:pt x="28" y="133"/>
                </a:lnTo>
                <a:lnTo>
                  <a:pt x="28" y="133"/>
                </a:lnTo>
                <a:lnTo>
                  <a:pt x="28" y="133"/>
                </a:lnTo>
                <a:lnTo>
                  <a:pt x="28" y="133"/>
                </a:lnTo>
                <a:lnTo>
                  <a:pt x="34" y="142"/>
                </a:lnTo>
                <a:lnTo>
                  <a:pt x="37" y="152"/>
                </a:lnTo>
                <a:lnTo>
                  <a:pt x="37" y="158"/>
                </a:lnTo>
                <a:lnTo>
                  <a:pt x="37" y="158"/>
                </a:lnTo>
                <a:lnTo>
                  <a:pt x="40" y="161"/>
                </a:lnTo>
                <a:lnTo>
                  <a:pt x="42" y="167"/>
                </a:lnTo>
                <a:lnTo>
                  <a:pt x="42" y="167"/>
                </a:lnTo>
                <a:lnTo>
                  <a:pt x="51" y="173"/>
                </a:lnTo>
                <a:lnTo>
                  <a:pt x="54" y="179"/>
                </a:lnTo>
                <a:lnTo>
                  <a:pt x="54" y="188"/>
                </a:lnTo>
                <a:lnTo>
                  <a:pt x="54" y="188"/>
                </a:lnTo>
                <a:lnTo>
                  <a:pt x="54" y="203"/>
                </a:lnTo>
                <a:lnTo>
                  <a:pt x="54" y="203"/>
                </a:lnTo>
                <a:lnTo>
                  <a:pt x="51" y="218"/>
                </a:lnTo>
                <a:lnTo>
                  <a:pt x="54" y="234"/>
                </a:lnTo>
                <a:lnTo>
                  <a:pt x="54" y="234"/>
                </a:lnTo>
                <a:lnTo>
                  <a:pt x="59" y="246"/>
                </a:lnTo>
                <a:lnTo>
                  <a:pt x="59" y="255"/>
                </a:lnTo>
                <a:lnTo>
                  <a:pt x="59" y="255"/>
                </a:lnTo>
                <a:lnTo>
                  <a:pt x="62" y="276"/>
                </a:lnTo>
                <a:lnTo>
                  <a:pt x="62" y="276"/>
                </a:lnTo>
                <a:lnTo>
                  <a:pt x="65" y="297"/>
                </a:lnTo>
                <a:lnTo>
                  <a:pt x="65" y="297"/>
                </a:lnTo>
                <a:lnTo>
                  <a:pt x="65" y="304"/>
                </a:lnTo>
                <a:lnTo>
                  <a:pt x="70" y="310"/>
                </a:lnTo>
                <a:lnTo>
                  <a:pt x="70" y="310"/>
                </a:lnTo>
                <a:lnTo>
                  <a:pt x="73" y="313"/>
                </a:lnTo>
                <a:lnTo>
                  <a:pt x="73" y="313"/>
                </a:lnTo>
                <a:lnTo>
                  <a:pt x="73" y="313"/>
                </a:lnTo>
                <a:lnTo>
                  <a:pt x="73" y="313"/>
                </a:lnTo>
                <a:lnTo>
                  <a:pt x="73" y="313"/>
                </a:lnTo>
                <a:lnTo>
                  <a:pt x="73" y="313"/>
                </a:lnTo>
                <a:lnTo>
                  <a:pt x="73" y="313"/>
                </a:lnTo>
                <a:lnTo>
                  <a:pt x="73" y="313"/>
                </a:lnTo>
                <a:lnTo>
                  <a:pt x="76" y="313"/>
                </a:lnTo>
                <a:lnTo>
                  <a:pt x="76" y="313"/>
                </a:lnTo>
                <a:lnTo>
                  <a:pt x="76" y="313"/>
                </a:lnTo>
                <a:lnTo>
                  <a:pt x="76" y="313"/>
                </a:lnTo>
                <a:lnTo>
                  <a:pt x="76" y="316"/>
                </a:lnTo>
                <a:lnTo>
                  <a:pt x="76" y="316"/>
                </a:lnTo>
                <a:lnTo>
                  <a:pt x="76" y="316"/>
                </a:lnTo>
                <a:lnTo>
                  <a:pt x="76"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82" y="316"/>
                </a:lnTo>
                <a:lnTo>
                  <a:pt x="82" y="316"/>
                </a:lnTo>
                <a:lnTo>
                  <a:pt x="82" y="316"/>
                </a:lnTo>
                <a:lnTo>
                  <a:pt x="82" y="316"/>
                </a:lnTo>
                <a:lnTo>
                  <a:pt x="82" y="316"/>
                </a:lnTo>
                <a:lnTo>
                  <a:pt x="82" y="316"/>
                </a:lnTo>
                <a:lnTo>
                  <a:pt x="84" y="316"/>
                </a:lnTo>
                <a:lnTo>
                  <a:pt x="84" y="316"/>
                </a:lnTo>
                <a:lnTo>
                  <a:pt x="84" y="316"/>
                </a:lnTo>
                <a:lnTo>
                  <a:pt x="84" y="316"/>
                </a:lnTo>
                <a:lnTo>
                  <a:pt x="84" y="316"/>
                </a:lnTo>
                <a:lnTo>
                  <a:pt x="84" y="316"/>
                </a:lnTo>
                <a:lnTo>
                  <a:pt x="84" y="316"/>
                </a:lnTo>
                <a:lnTo>
                  <a:pt x="84" y="316"/>
                </a:lnTo>
                <a:lnTo>
                  <a:pt x="84" y="316"/>
                </a:lnTo>
                <a:lnTo>
                  <a:pt x="84" y="316"/>
                </a:lnTo>
                <a:lnTo>
                  <a:pt x="90" y="313"/>
                </a:lnTo>
                <a:lnTo>
                  <a:pt x="361" y="313"/>
                </a:lnTo>
                <a:lnTo>
                  <a:pt x="361" y="313"/>
                </a:lnTo>
                <a:lnTo>
                  <a:pt x="367" y="316"/>
                </a:lnTo>
                <a:lnTo>
                  <a:pt x="384" y="334"/>
                </a:lnTo>
                <a:lnTo>
                  <a:pt x="384" y="334"/>
                </a:lnTo>
                <a:lnTo>
                  <a:pt x="389" y="340"/>
                </a:lnTo>
                <a:lnTo>
                  <a:pt x="389" y="340"/>
                </a:lnTo>
                <a:lnTo>
                  <a:pt x="392" y="346"/>
                </a:lnTo>
                <a:lnTo>
                  <a:pt x="395" y="349"/>
                </a:lnTo>
                <a:lnTo>
                  <a:pt x="395" y="349"/>
                </a:lnTo>
                <a:lnTo>
                  <a:pt x="398" y="343"/>
                </a:lnTo>
                <a:lnTo>
                  <a:pt x="401" y="331"/>
                </a:lnTo>
                <a:lnTo>
                  <a:pt x="401" y="331"/>
                </a:lnTo>
                <a:lnTo>
                  <a:pt x="401" y="328"/>
                </a:lnTo>
                <a:lnTo>
                  <a:pt x="401" y="328"/>
                </a:lnTo>
                <a:lnTo>
                  <a:pt x="401" y="325"/>
                </a:lnTo>
                <a:lnTo>
                  <a:pt x="401" y="325"/>
                </a:lnTo>
                <a:lnTo>
                  <a:pt x="398" y="313"/>
                </a:lnTo>
                <a:lnTo>
                  <a:pt x="398" y="313"/>
                </a:lnTo>
                <a:lnTo>
                  <a:pt x="401" y="307"/>
                </a:lnTo>
                <a:lnTo>
                  <a:pt x="401" y="307"/>
                </a:lnTo>
                <a:lnTo>
                  <a:pt x="403" y="300"/>
                </a:lnTo>
                <a:lnTo>
                  <a:pt x="403" y="300"/>
                </a:lnTo>
                <a:lnTo>
                  <a:pt x="409" y="297"/>
                </a:lnTo>
                <a:lnTo>
                  <a:pt x="415" y="294"/>
                </a:lnTo>
                <a:lnTo>
                  <a:pt x="415" y="294"/>
                </a:lnTo>
                <a:lnTo>
                  <a:pt x="420" y="291"/>
                </a:lnTo>
                <a:lnTo>
                  <a:pt x="420" y="291"/>
                </a:lnTo>
                <a:lnTo>
                  <a:pt x="420" y="291"/>
                </a:lnTo>
                <a:lnTo>
                  <a:pt x="420" y="282"/>
                </a:lnTo>
                <a:lnTo>
                  <a:pt x="423" y="279"/>
                </a:lnTo>
                <a:lnTo>
                  <a:pt x="423" y="279"/>
                </a:lnTo>
                <a:lnTo>
                  <a:pt x="426" y="273"/>
                </a:lnTo>
                <a:lnTo>
                  <a:pt x="426" y="264"/>
                </a:lnTo>
                <a:lnTo>
                  <a:pt x="426" y="264"/>
                </a:lnTo>
                <a:lnTo>
                  <a:pt x="423" y="252"/>
                </a:lnTo>
                <a:lnTo>
                  <a:pt x="423" y="252"/>
                </a:lnTo>
                <a:lnTo>
                  <a:pt x="423" y="243"/>
                </a:lnTo>
                <a:lnTo>
                  <a:pt x="423" y="237"/>
                </a:lnTo>
                <a:lnTo>
                  <a:pt x="429" y="231"/>
                </a:lnTo>
                <a:lnTo>
                  <a:pt x="429" y="231"/>
                </a:lnTo>
                <a:lnTo>
                  <a:pt x="434" y="228"/>
                </a:lnTo>
                <a:lnTo>
                  <a:pt x="440" y="225"/>
                </a:lnTo>
                <a:lnTo>
                  <a:pt x="440" y="225"/>
                </a:lnTo>
                <a:lnTo>
                  <a:pt x="440" y="225"/>
                </a:lnTo>
                <a:lnTo>
                  <a:pt x="440" y="225"/>
                </a:lnTo>
                <a:lnTo>
                  <a:pt x="445" y="221"/>
                </a:lnTo>
                <a:lnTo>
                  <a:pt x="445" y="221"/>
                </a:lnTo>
                <a:lnTo>
                  <a:pt x="454" y="212"/>
                </a:lnTo>
                <a:lnTo>
                  <a:pt x="454" y="212"/>
                </a:lnTo>
                <a:lnTo>
                  <a:pt x="465" y="200"/>
                </a:lnTo>
                <a:lnTo>
                  <a:pt x="465" y="200"/>
                </a:lnTo>
                <a:lnTo>
                  <a:pt x="473" y="194"/>
                </a:lnTo>
                <a:lnTo>
                  <a:pt x="473" y="194"/>
                </a:lnTo>
                <a:lnTo>
                  <a:pt x="482" y="185"/>
                </a:lnTo>
                <a:lnTo>
                  <a:pt x="482" y="158"/>
                </a:lnTo>
                <a:lnTo>
                  <a:pt x="482" y="158"/>
                </a:lnTo>
                <a:lnTo>
                  <a:pt x="479" y="146"/>
                </a:lnTo>
                <a:lnTo>
                  <a:pt x="471" y="133"/>
                </a:lnTo>
                <a:lnTo>
                  <a:pt x="471" y="133"/>
                </a:lnTo>
                <a:lnTo>
                  <a:pt x="445" y="109"/>
                </a:lnTo>
                <a:lnTo>
                  <a:pt x="445" y="109"/>
                </a:lnTo>
                <a:lnTo>
                  <a:pt x="445" y="109"/>
                </a:lnTo>
                <a:lnTo>
                  <a:pt x="431" y="94"/>
                </a:lnTo>
                <a:lnTo>
                  <a:pt x="431" y="94"/>
                </a:lnTo>
                <a:lnTo>
                  <a:pt x="431" y="94"/>
                </a:lnTo>
                <a:lnTo>
                  <a:pt x="423" y="85"/>
                </a:lnTo>
                <a:lnTo>
                  <a:pt x="423" y="85"/>
                </a:lnTo>
                <a:lnTo>
                  <a:pt x="415" y="79"/>
                </a:lnTo>
                <a:lnTo>
                  <a:pt x="415" y="79"/>
                </a:lnTo>
                <a:lnTo>
                  <a:pt x="415" y="79"/>
                </a:lnTo>
                <a:lnTo>
                  <a:pt x="409" y="70"/>
                </a:lnTo>
                <a:lnTo>
                  <a:pt x="406" y="64"/>
                </a:lnTo>
                <a:lnTo>
                  <a:pt x="406" y="54"/>
                </a:lnTo>
                <a:lnTo>
                  <a:pt x="406" y="33"/>
                </a:lnTo>
                <a:lnTo>
                  <a:pt x="392" y="0"/>
                </a:lnTo>
                <a:lnTo>
                  <a:pt x="12" y="0"/>
                </a:lnTo>
                <a:lnTo>
                  <a:pt x="0" y="0"/>
                </a:lnTo>
                <a:lnTo>
                  <a:pt x="0" y="0"/>
                </a:lnTo>
                <a:lnTo>
                  <a:pt x="9" y="9"/>
                </a:lnTo>
                <a:lnTo>
                  <a:pt x="12" y="21"/>
                </a:lnTo>
                <a:lnTo>
                  <a:pt x="12" y="21"/>
                </a:lnTo>
                <a:close/>
              </a:path>
            </a:pathLst>
          </a:custGeom>
          <a:solidFill>
            <a:srgbClr val="015873">
              <a:alpha val="74902"/>
            </a:srgb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1" name="Freeform 551">
            <a:extLst>
              <a:ext uri="{FF2B5EF4-FFF2-40B4-BE49-F238E27FC236}">
                <a16:creationId xmlns:a16="http://schemas.microsoft.com/office/drawing/2014/main" id="{C1A571EF-1CAD-E123-45A3-A2BC54AE163B}"/>
              </a:ext>
            </a:extLst>
          </p:cNvPr>
          <p:cNvSpPr>
            <a:spLocks/>
          </p:cNvSpPr>
          <p:nvPr/>
        </p:nvSpPr>
        <p:spPr bwMode="auto">
          <a:xfrm>
            <a:off x="4001247" y="3334496"/>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2" name="Freeform 552">
            <a:extLst>
              <a:ext uri="{FF2B5EF4-FFF2-40B4-BE49-F238E27FC236}">
                <a16:creationId xmlns:a16="http://schemas.microsoft.com/office/drawing/2014/main" id="{36D2198E-BC33-D4B4-3DC8-4C2F7B50A0A4}"/>
              </a:ext>
            </a:extLst>
          </p:cNvPr>
          <p:cNvSpPr>
            <a:spLocks/>
          </p:cNvSpPr>
          <p:nvPr/>
        </p:nvSpPr>
        <p:spPr bwMode="auto">
          <a:xfrm>
            <a:off x="3993551" y="33344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3" name="Freeform 553">
            <a:extLst>
              <a:ext uri="{FF2B5EF4-FFF2-40B4-BE49-F238E27FC236}">
                <a16:creationId xmlns:a16="http://schemas.microsoft.com/office/drawing/2014/main" id="{D93AC825-2317-A162-483E-79726F4D86B9}"/>
              </a:ext>
            </a:extLst>
          </p:cNvPr>
          <p:cNvSpPr>
            <a:spLocks/>
          </p:cNvSpPr>
          <p:nvPr/>
        </p:nvSpPr>
        <p:spPr bwMode="auto">
          <a:xfrm>
            <a:off x="3989702" y="33308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4" name="Freeform 554">
            <a:extLst>
              <a:ext uri="{FF2B5EF4-FFF2-40B4-BE49-F238E27FC236}">
                <a16:creationId xmlns:a16="http://schemas.microsoft.com/office/drawing/2014/main" id="{CE136D2A-5D93-BF72-2BC9-DE41A487AC08}"/>
              </a:ext>
            </a:extLst>
          </p:cNvPr>
          <p:cNvSpPr>
            <a:spLocks/>
          </p:cNvSpPr>
          <p:nvPr/>
        </p:nvSpPr>
        <p:spPr bwMode="auto">
          <a:xfrm>
            <a:off x="3931978" y="3111901"/>
            <a:ext cx="11545" cy="30409"/>
          </a:xfrm>
          <a:custGeom>
            <a:avLst/>
            <a:gdLst>
              <a:gd name="T0" fmla="*/ 0 w 9"/>
              <a:gd name="T1" fmla="*/ 0 h 25"/>
              <a:gd name="T2" fmla="*/ 0 w 9"/>
              <a:gd name="T3" fmla="*/ 0 h 25"/>
              <a:gd name="T4" fmla="*/ 6 w 9"/>
              <a:gd name="T5" fmla="*/ 9 h 25"/>
              <a:gd name="T6" fmla="*/ 9 w 9"/>
              <a:gd name="T7" fmla="*/ 19 h 25"/>
              <a:gd name="T8" fmla="*/ 9 w 9"/>
              <a:gd name="T9" fmla="*/ 25 h 25"/>
              <a:gd name="T10" fmla="*/ 9 w 9"/>
              <a:gd name="T11" fmla="*/ 25 h 25"/>
              <a:gd name="T12" fmla="*/ 9 w 9"/>
              <a:gd name="T13" fmla="*/ 19 h 25"/>
              <a:gd name="T14" fmla="*/ 6 w 9"/>
              <a:gd name="T15" fmla="*/ 9 h 25"/>
              <a:gd name="T16" fmla="*/ 0 w 9"/>
              <a:gd name="T17" fmla="*/ 0 h 25"/>
              <a:gd name="T18" fmla="*/ 0 w 9"/>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5">
                <a:moveTo>
                  <a:pt x="0" y="0"/>
                </a:moveTo>
                <a:lnTo>
                  <a:pt x="0" y="0"/>
                </a:lnTo>
                <a:lnTo>
                  <a:pt x="6" y="9"/>
                </a:lnTo>
                <a:lnTo>
                  <a:pt x="9" y="19"/>
                </a:lnTo>
                <a:lnTo>
                  <a:pt x="9" y="25"/>
                </a:lnTo>
                <a:lnTo>
                  <a:pt x="9" y="25"/>
                </a:lnTo>
                <a:lnTo>
                  <a:pt x="9" y="19"/>
                </a:lnTo>
                <a:lnTo>
                  <a:pt x="6" y="9"/>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5" name="Freeform 555">
            <a:extLst>
              <a:ext uri="{FF2B5EF4-FFF2-40B4-BE49-F238E27FC236}">
                <a16:creationId xmlns:a16="http://schemas.microsoft.com/office/drawing/2014/main" id="{60BACC6E-BC39-3EF3-828E-DB1D900799C3}"/>
              </a:ext>
            </a:extLst>
          </p:cNvPr>
          <p:cNvSpPr>
            <a:spLocks/>
          </p:cNvSpPr>
          <p:nvPr/>
        </p:nvSpPr>
        <p:spPr bwMode="auto">
          <a:xfrm>
            <a:off x="3997399" y="33344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6" name="Freeform 556">
            <a:extLst>
              <a:ext uri="{FF2B5EF4-FFF2-40B4-BE49-F238E27FC236}">
                <a16:creationId xmlns:a16="http://schemas.microsoft.com/office/drawing/2014/main" id="{3FDE3B8B-9A96-06D6-F14A-ECBC1F36F70A}"/>
              </a:ext>
            </a:extLst>
          </p:cNvPr>
          <p:cNvSpPr>
            <a:spLocks/>
          </p:cNvSpPr>
          <p:nvPr/>
        </p:nvSpPr>
        <p:spPr bwMode="auto">
          <a:xfrm>
            <a:off x="4003813" y="33344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7" name="Freeform 557">
            <a:extLst>
              <a:ext uri="{FF2B5EF4-FFF2-40B4-BE49-F238E27FC236}">
                <a16:creationId xmlns:a16="http://schemas.microsoft.com/office/drawing/2014/main" id="{747ABE94-779F-692F-D725-178B5E3A31AE}"/>
              </a:ext>
            </a:extLst>
          </p:cNvPr>
          <p:cNvSpPr>
            <a:spLocks/>
          </p:cNvSpPr>
          <p:nvPr/>
        </p:nvSpPr>
        <p:spPr bwMode="auto">
          <a:xfrm>
            <a:off x="4003813" y="33344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8" name="Freeform 558">
            <a:extLst>
              <a:ext uri="{FF2B5EF4-FFF2-40B4-BE49-F238E27FC236}">
                <a16:creationId xmlns:a16="http://schemas.microsoft.com/office/drawing/2014/main" id="{2E3CB6FF-0938-9EFC-9C80-84776333D3F7}"/>
              </a:ext>
            </a:extLst>
          </p:cNvPr>
          <p:cNvSpPr>
            <a:spLocks/>
          </p:cNvSpPr>
          <p:nvPr/>
        </p:nvSpPr>
        <p:spPr bwMode="auto">
          <a:xfrm>
            <a:off x="3989702" y="33308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9" name="Freeform 559">
            <a:extLst>
              <a:ext uri="{FF2B5EF4-FFF2-40B4-BE49-F238E27FC236}">
                <a16:creationId xmlns:a16="http://schemas.microsoft.com/office/drawing/2014/main" id="{3359C4E9-ED0C-8AB1-F07F-2F558E2C52B0}"/>
              </a:ext>
            </a:extLst>
          </p:cNvPr>
          <p:cNvSpPr>
            <a:spLocks/>
          </p:cNvSpPr>
          <p:nvPr/>
        </p:nvSpPr>
        <p:spPr bwMode="auto">
          <a:xfrm>
            <a:off x="3997399" y="33344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0" name="Freeform 560">
            <a:extLst>
              <a:ext uri="{FF2B5EF4-FFF2-40B4-BE49-F238E27FC236}">
                <a16:creationId xmlns:a16="http://schemas.microsoft.com/office/drawing/2014/main" id="{2AFF7DF9-5804-92A7-A85F-03ACEFA0027F}"/>
              </a:ext>
            </a:extLst>
          </p:cNvPr>
          <p:cNvSpPr>
            <a:spLocks/>
          </p:cNvSpPr>
          <p:nvPr/>
        </p:nvSpPr>
        <p:spPr bwMode="auto">
          <a:xfrm>
            <a:off x="4001247" y="33344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1" name="Freeform 561">
            <a:extLst>
              <a:ext uri="{FF2B5EF4-FFF2-40B4-BE49-F238E27FC236}">
                <a16:creationId xmlns:a16="http://schemas.microsoft.com/office/drawing/2014/main" id="{699828A3-D5BD-44BA-E970-E2795D2E5025}"/>
              </a:ext>
            </a:extLst>
          </p:cNvPr>
          <p:cNvSpPr>
            <a:spLocks/>
          </p:cNvSpPr>
          <p:nvPr/>
        </p:nvSpPr>
        <p:spPr bwMode="auto">
          <a:xfrm>
            <a:off x="3993551" y="33308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2" name="Freeform 562">
            <a:extLst>
              <a:ext uri="{FF2B5EF4-FFF2-40B4-BE49-F238E27FC236}">
                <a16:creationId xmlns:a16="http://schemas.microsoft.com/office/drawing/2014/main" id="{4AB96064-EBBF-CF94-C8BA-6666B4E3FB0E}"/>
              </a:ext>
            </a:extLst>
          </p:cNvPr>
          <p:cNvSpPr>
            <a:spLocks/>
          </p:cNvSpPr>
          <p:nvPr/>
        </p:nvSpPr>
        <p:spPr bwMode="auto">
          <a:xfrm>
            <a:off x="3997399" y="33344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3" name="Freeform 563">
            <a:extLst>
              <a:ext uri="{FF2B5EF4-FFF2-40B4-BE49-F238E27FC236}">
                <a16:creationId xmlns:a16="http://schemas.microsoft.com/office/drawing/2014/main" id="{3940C847-EB1B-F8EF-B551-F27FC0E52FB3}"/>
              </a:ext>
            </a:extLst>
          </p:cNvPr>
          <p:cNvSpPr>
            <a:spLocks/>
          </p:cNvSpPr>
          <p:nvPr/>
        </p:nvSpPr>
        <p:spPr bwMode="auto">
          <a:xfrm>
            <a:off x="4388643" y="3356391"/>
            <a:ext cx="6414" cy="7298"/>
          </a:xfrm>
          <a:custGeom>
            <a:avLst/>
            <a:gdLst>
              <a:gd name="T0" fmla="*/ 0 w 5"/>
              <a:gd name="T1" fmla="*/ 0 h 6"/>
              <a:gd name="T2" fmla="*/ 0 w 5"/>
              <a:gd name="T3" fmla="*/ 0 h 6"/>
              <a:gd name="T4" fmla="*/ 5 w 5"/>
              <a:gd name="T5" fmla="*/ 6 h 6"/>
              <a:gd name="T6" fmla="*/ 5 w 5"/>
              <a:gd name="T7" fmla="*/ 6 h 6"/>
              <a:gd name="T8" fmla="*/ 0 w 5"/>
              <a:gd name="T9" fmla="*/ 0 h 6"/>
              <a:gd name="T10" fmla="*/ 0 w 5"/>
              <a:gd name="T11" fmla="*/ 0 h 6"/>
            </a:gdLst>
            <a:ahLst/>
            <a:cxnLst>
              <a:cxn ang="0">
                <a:pos x="T0" y="T1"/>
              </a:cxn>
              <a:cxn ang="0">
                <a:pos x="T2" y="T3"/>
              </a:cxn>
              <a:cxn ang="0">
                <a:pos x="T4" y="T5"/>
              </a:cxn>
              <a:cxn ang="0">
                <a:pos x="T6" y="T7"/>
              </a:cxn>
              <a:cxn ang="0">
                <a:pos x="T8" y="T9"/>
              </a:cxn>
              <a:cxn ang="0">
                <a:pos x="T10" y="T11"/>
              </a:cxn>
            </a:cxnLst>
            <a:rect l="0" t="0" r="r" b="b"/>
            <a:pathLst>
              <a:path w="5" h="6">
                <a:moveTo>
                  <a:pt x="0" y="0"/>
                </a:moveTo>
                <a:lnTo>
                  <a:pt x="0" y="0"/>
                </a:lnTo>
                <a:lnTo>
                  <a:pt x="5" y="6"/>
                </a:lnTo>
                <a:lnTo>
                  <a:pt x="5" y="6"/>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4" name="Freeform 564">
            <a:extLst>
              <a:ext uri="{FF2B5EF4-FFF2-40B4-BE49-F238E27FC236}">
                <a16:creationId xmlns:a16="http://schemas.microsoft.com/office/drawing/2014/main" id="{FD27C5B2-A6A6-226C-9B60-7142AFB7B388}"/>
              </a:ext>
            </a:extLst>
          </p:cNvPr>
          <p:cNvSpPr>
            <a:spLocks/>
          </p:cNvSpPr>
          <p:nvPr/>
        </p:nvSpPr>
        <p:spPr bwMode="auto">
          <a:xfrm>
            <a:off x="4478437" y="3193398"/>
            <a:ext cx="14110" cy="14596"/>
          </a:xfrm>
          <a:custGeom>
            <a:avLst/>
            <a:gdLst>
              <a:gd name="T0" fmla="*/ 11 w 11"/>
              <a:gd name="T1" fmla="*/ 0 h 12"/>
              <a:gd name="T2" fmla="*/ 11 w 11"/>
              <a:gd name="T3" fmla="*/ 0 h 12"/>
              <a:gd name="T4" fmla="*/ 0 w 11"/>
              <a:gd name="T5" fmla="*/ 12 h 12"/>
              <a:gd name="T6" fmla="*/ 0 w 11"/>
              <a:gd name="T7" fmla="*/ 12 h 12"/>
              <a:gd name="T8" fmla="*/ 11 w 11"/>
              <a:gd name="T9" fmla="*/ 0 h 12"/>
              <a:gd name="T10" fmla="*/ 11 w 11"/>
              <a:gd name="T11" fmla="*/ 0 h 12"/>
            </a:gdLst>
            <a:ahLst/>
            <a:cxnLst>
              <a:cxn ang="0">
                <a:pos x="T0" y="T1"/>
              </a:cxn>
              <a:cxn ang="0">
                <a:pos x="T2" y="T3"/>
              </a:cxn>
              <a:cxn ang="0">
                <a:pos x="T4" y="T5"/>
              </a:cxn>
              <a:cxn ang="0">
                <a:pos x="T6" y="T7"/>
              </a:cxn>
              <a:cxn ang="0">
                <a:pos x="T8" y="T9"/>
              </a:cxn>
              <a:cxn ang="0">
                <a:pos x="T10" y="T11"/>
              </a:cxn>
            </a:cxnLst>
            <a:rect l="0" t="0" r="r" b="b"/>
            <a:pathLst>
              <a:path w="11" h="12">
                <a:moveTo>
                  <a:pt x="11" y="0"/>
                </a:moveTo>
                <a:lnTo>
                  <a:pt x="11" y="0"/>
                </a:lnTo>
                <a:lnTo>
                  <a:pt x="0" y="12"/>
                </a:lnTo>
                <a:lnTo>
                  <a:pt x="0" y="12"/>
                </a:lnTo>
                <a:lnTo>
                  <a:pt x="11" y="0"/>
                </a:lnTo>
                <a:lnTo>
                  <a:pt x="11"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5" name="Freeform 565">
            <a:extLst>
              <a:ext uri="{FF2B5EF4-FFF2-40B4-BE49-F238E27FC236}">
                <a16:creationId xmlns:a16="http://schemas.microsoft.com/office/drawing/2014/main" id="{E14651A6-C46A-DE26-0854-6C7D4ABFCB3F}"/>
              </a:ext>
            </a:extLst>
          </p:cNvPr>
          <p:cNvSpPr>
            <a:spLocks/>
          </p:cNvSpPr>
          <p:nvPr/>
        </p:nvSpPr>
        <p:spPr bwMode="auto">
          <a:xfrm>
            <a:off x="4438671" y="3053516"/>
            <a:ext cx="10262" cy="10947"/>
          </a:xfrm>
          <a:custGeom>
            <a:avLst/>
            <a:gdLst>
              <a:gd name="T0" fmla="*/ 8 w 8"/>
              <a:gd name="T1" fmla="*/ 9 h 9"/>
              <a:gd name="T2" fmla="*/ 8 w 8"/>
              <a:gd name="T3" fmla="*/ 9 h 9"/>
              <a:gd name="T4" fmla="*/ 0 w 8"/>
              <a:gd name="T5" fmla="*/ 0 h 9"/>
              <a:gd name="T6" fmla="*/ 0 w 8"/>
              <a:gd name="T7" fmla="*/ 0 h 9"/>
              <a:gd name="T8" fmla="*/ 8 w 8"/>
              <a:gd name="T9" fmla="*/ 9 h 9"/>
              <a:gd name="T10" fmla="*/ 8 w 8"/>
              <a:gd name="T11" fmla="*/ 9 h 9"/>
            </a:gdLst>
            <a:ahLst/>
            <a:cxnLst>
              <a:cxn ang="0">
                <a:pos x="T0" y="T1"/>
              </a:cxn>
              <a:cxn ang="0">
                <a:pos x="T2" y="T3"/>
              </a:cxn>
              <a:cxn ang="0">
                <a:pos x="T4" y="T5"/>
              </a:cxn>
              <a:cxn ang="0">
                <a:pos x="T6" y="T7"/>
              </a:cxn>
              <a:cxn ang="0">
                <a:pos x="T8" y="T9"/>
              </a:cxn>
              <a:cxn ang="0">
                <a:pos x="T10" y="T11"/>
              </a:cxn>
            </a:cxnLst>
            <a:rect l="0" t="0" r="r" b="b"/>
            <a:pathLst>
              <a:path w="8" h="9">
                <a:moveTo>
                  <a:pt x="8" y="9"/>
                </a:moveTo>
                <a:lnTo>
                  <a:pt x="8" y="9"/>
                </a:lnTo>
                <a:lnTo>
                  <a:pt x="0" y="0"/>
                </a:lnTo>
                <a:lnTo>
                  <a:pt x="0" y="0"/>
                </a:lnTo>
                <a:lnTo>
                  <a:pt x="8" y="9"/>
                </a:lnTo>
                <a:lnTo>
                  <a:pt x="8" y="9"/>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6" name="Freeform 566">
            <a:extLst>
              <a:ext uri="{FF2B5EF4-FFF2-40B4-BE49-F238E27FC236}">
                <a16:creationId xmlns:a16="http://schemas.microsoft.com/office/drawing/2014/main" id="{16871040-F5F2-9B6C-4894-103661E89E7C}"/>
              </a:ext>
            </a:extLst>
          </p:cNvPr>
          <p:cNvSpPr>
            <a:spLocks/>
          </p:cNvSpPr>
          <p:nvPr/>
        </p:nvSpPr>
        <p:spPr bwMode="auto">
          <a:xfrm>
            <a:off x="4406602" y="3323549"/>
            <a:ext cx="3848" cy="7298"/>
          </a:xfrm>
          <a:custGeom>
            <a:avLst/>
            <a:gdLst>
              <a:gd name="T0" fmla="*/ 0 w 3"/>
              <a:gd name="T1" fmla="*/ 6 h 6"/>
              <a:gd name="T2" fmla="*/ 0 w 3"/>
              <a:gd name="T3" fmla="*/ 6 h 6"/>
              <a:gd name="T4" fmla="*/ 3 w 3"/>
              <a:gd name="T5" fmla="*/ 0 h 6"/>
              <a:gd name="T6" fmla="*/ 3 w 3"/>
              <a:gd name="T7" fmla="*/ 0 h 6"/>
              <a:gd name="T8" fmla="*/ 0 w 3"/>
              <a:gd name="T9" fmla="*/ 6 h 6"/>
              <a:gd name="T10" fmla="*/ 0 w 3"/>
              <a:gd name="T11" fmla="*/ 6 h 6"/>
            </a:gdLst>
            <a:ahLst/>
            <a:cxnLst>
              <a:cxn ang="0">
                <a:pos x="T0" y="T1"/>
              </a:cxn>
              <a:cxn ang="0">
                <a:pos x="T2" y="T3"/>
              </a:cxn>
              <a:cxn ang="0">
                <a:pos x="T4" y="T5"/>
              </a:cxn>
              <a:cxn ang="0">
                <a:pos x="T6" y="T7"/>
              </a:cxn>
              <a:cxn ang="0">
                <a:pos x="T8" y="T9"/>
              </a:cxn>
              <a:cxn ang="0">
                <a:pos x="T10" y="T11"/>
              </a:cxn>
            </a:cxnLst>
            <a:rect l="0" t="0" r="r" b="b"/>
            <a:pathLst>
              <a:path w="3" h="6">
                <a:moveTo>
                  <a:pt x="0" y="6"/>
                </a:moveTo>
                <a:lnTo>
                  <a:pt x="0" y="6"/>
                </a:lnTo>
                <a:lnTo>
                  <a:pt x="3" y="0"/>
                </a:lnTo>
                <a:lnTo>
                  <a:pt x="3" y="0"/>
                </a:lnTo>
                <a:lnTo>
                  <a:pt x="0" y="6"/>
                </a:lnTo>
                <a:lnTo>
                  <a:pt x="0" y="6"/>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7" name="Freeform 567">
            <a:extLst>
              <a:ext uri="{FF2B5EF4-FFF2-40B4-BE49-F238E27FC236}">
                <a16:creationId xmlns:a16="http://schemas.microsoft.com/office/drawing/2014/main" id="{4D218F11-3287-DFAA-9E75-B38445DF7E39}"/>
              </a:ext>
            </a:extLst>
          </p:cNvPr>
          <p:cNvSpPr>
            <a:spLocks/>
          </p:cNvSpPr>
          <p:nvPr/>
        </p:nvSpPr>
        <p:spPr bwMode="auto">
          <a:xfrm>
            <a:off x="3860143" y="2185031"/>
            <a:ext cx="658060" cy="750497"/>
          </a:xfrm>
          <a:custGeom>
            <a:avLst/>
            <a:gdLst>
              <a:gd name="T0" fmla="*/ 40 w 513"/>
              <a:gd name="T1" fmla="*/ 547 h 617"/>
              <a:gd name="T2" fmla="*/ 40 w 513"/>
              <a:gd name="T3" fmla="*/ 550 h 617"/>
              <a:gd name="T4" fmla="*/ 40 w 513"/>
              <a:gd name="T5" fmla="*/ 556 h 617"/>
              <a:gd name="T6" fmla="*/ 40 w 513"/>
              <a:gd name="T7" fmla="*/ 559 h 617"/>
              <a:gd name="T8" fmla="*/ 42 w 513"/>
              <a:gd name="T9" fmla="*/ 565 h 617"/>
              <a:gd name="T10" fmla="*/ 42 w 513"/>
              <a:gd name="T11" fmla="*/ 571 h 617"/>
              <a:gd name="T12" fmla="*/ 42 w 513"/>
              <a:gd name="T13" fmla="*/ 580 h 617"/>
              <a:gd name="T14" fmla="*/ 42 w 513"/>
              <a:gd name="T15" fmla="*/ 586 h 617"/>
              <a:gd name="T16" fmla="*/ 42 w 513"/>
              <a:gd name="T17" fmla="*/ 592 h 617"/>
              <a:gd name="T18" fmla="*/ 42 w 513"/>
              <a:gd name="T19" fmla="*/ 595 h 617"/>
              <a:gd name="T20" fmla="*/ 45 w 513"/>
              <a:gd name="T21" fmla="*/ 604 h 617"/>
              <a:gd name="T22" fmla="*/ 45 w 513"/>
              <a:gd name="T23" fmla="*/ 610 h 617"/>
              <a:gd name="T24" fmla="*/ 45 w 513"/>
              <a:gd name="T25" fmla="*/ 614 h 617"/>
              <a:gd name="T26" fmla="*/ 417 w 513"/>
              <a:gd name="T27" fmla="*/ 617 h 617"/>
              <a:gd name="T28" fmla="*/ 395 w 513"/>
              <a:gd name="T29" fmla="*/ 580 h 617"/>
              <a:gd name="T30" fmla="*/ 367 w 513"/>
              <a:gd name="T31" fmla="*/ 547 h 617"/>
              <a:gd name="T32" fmla="*/ 359 w 513"/>
              <a:gd name="T33" fmla="*/ 538 h 617"/>
              <a:gd name="T34" fmla="*/ 336 w 513"/>
              <a:gd name="T35" fmla="*/ 519 h 617"/>
              <a:gd name="T36" fmla="*/ 328 w 513"/>
              <a:gd name="T37" fmla="*/ 501 h 617"/>
              <a:gd name="T38" fmla="*/ 308 w 513"/>
              <a:gd name="T39" fmla="*/ 480 h 617"/>
              <a:gd name="T40" fmla="*/ 305 w 513"/>
              <a:gd name="T41" fmla="*/ 474 h 617"/>
              <a:gd name="T42" fmla="*/ 303 w 513"/>
              <a:gd name="T43" fmla="*/ 419 h 617"/>
              <a:gd name="T44" fmla="*/ 297 w 513"/>
              <a:gd name="T45" fmla="*/ 383 h 617"/>
              <a:gd name="T46" fmla="*/ 305 w 513"/>
              <a:gd name="T47" fmla="*/ 370 h 617"/>
              <a:gd name="T48" fmla="*/ 328 w 513"/>
              <a:gd name="T49" fmla="*/ 352 h 617"/>
              <a:gd name="T50" fmla="*/ 339 w 513"/>
              <a:gd name="T51" fmla="*/ 313 h 617"/>
              <a:gd name="T52" fmla="*/ 345 w 513"/>
              <a:gd name="T53" fmla="*/ 273 h 617"/>
              <a:gd name="T54" fmla="*/ 375 w 513"/>
              <a:gd name="T55" fmla="*/ 212 h 617"/>
              <a:gd name="T56" fmla="*/ 409 w 513"/>
              <a:gd name="T57" fmla="*/ 182 h 617"/>
              <a:gd name="T58" fmla="*/ 426 w 513"/>
              <a:gd name="T59" fmla="*/ 164 h 617"/>
              <a:gd name="T60" fmla="*/ 471 w 513"/>
              <a:gd name="T61" fmla="*/ 137 h 617"/>
              <a:gd name="T62" fmla="*/ 513 w 513"/>
              <a:gd name="T63" fmla="*/ 109 h 617"/>
              <a:gd name="T64" fmla="*/ 493 w 513"/>
              <a:gd name="T65" fmla="*/ 103 h 617"/>
              <a:gd name="T66" fmla="*/ 451 w 513"/>
              <a:gd name="T67" fmla="*/ 88 h 617"/>
              <a:gd name="T68" fmla="*/ 431 w 513"/>
              <a:gd name="T69" fmla="*/ 100 h 617"/>
              <a:gd name="T70" fmla="*/ 406 w 513"/>
              <a:gd name="T71" fmla="*/ 109 h 617"/>
              <a:gd name="T72" fmla="*/ 387 w 513"/>
              <a:gd name="T73" fmla="*/ 103 h 617"/>
              <a:gd name="T74" fmla="*/ 364 w 513"/>
              <a:gd name="T75" fmla="*/ 82 h 617"/>
              <a:gd name="T76" fmla="*/ 347 w 513"/>
              <a:gd name="T77" fmla="*/ 79 h 617"/>
              <a:gd name="T78" fmla="*/ 280 w 513"/>
              <a:gd name="T79" fmla="*/ 33 h 617"/>
              <a:gd name="T80" fmla="*/ 249 w 513"/>
              <a:gd name="T81" fmla="*/ 54 h 617"/>
              <a:gd name="T82" fmla="*/ 177 w 513"/>
              <a:gd name="T83" fmla="*/ 27 h 617"/>
              <a:gd name="T84" fmla="*/ 14 w 513"/>
              <a:gd name="T85" fmla="*/ 0 h 617"/>
              <a:gd name="T86" fmla="*/ 9 w 513"/>
              <a:gd name="T87" fmla="*/ 15 h 617"/>
              <a:gd name="T88" fmla="*/ 0 w 513"/>
              <a:gd name="T89" fmla="*/ 67 h 617"/>
              <a:gd name="T90" fmla="*/ 17 w 513"/>
              <a:gd name="T91" fmla="*/ 109 h 617"/>
              <a:gd name="T92" fmla="*/ 26 w 513"/>
              <a:gd name="T93" fmla="*/ 152 h 617"/>
              <a:gd name="T94" fmla="*/ 31 w 513"/>
              <a:gd name="T95" fmla="*/ 185 h 617"/>
              <a:gd name="T96" fmla="*/ 34 w 513"/>
              <a:gd name="T97" fmla="*/ 234 h 617"/>
              <a:gd name="T98" fmla="*/ 34 w 513"/>
              <a:gd name="T99" fmla="*/ 264 h 617"/>
              <a:gd name="T100" fmla="*/ 45 w 513"/>
              <a:gd name="T101" fmla="*/ 304 h 617"/>
              <a:gd name="T102" fmla="*/ 45 w 513"/>
              <a:gd name="T103" fmla="*/ 304 h 617"/>
              <a:gd name="T104" fmla="*/ 45 w 513"/>
              <a:gd name="T105" fmla="*/ 304 h 617"/>
              <a:gd name="T106" fmla="*/ 45 w 513"/>
              <a:gd name="T107" fmla="*/ 349 h 617"/>
              <a:gd name="T108" fmla="*/ 31 w 513"/>
              <a:gd name="T109" fmla="*/ 398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3" h="617">
                <a:moveTo>
                  <a:pt x="31" y="398"/>
                </a:moveTo>
                <a:lnTo>
                  <a:pt x="31" y="398"/>
                </a:lnTo>
                <a:lnTo>
                  <a:pt x="37" y="437"/>
                </a:lnTo>
                <a:lnTo>
                  <a:pt x="40" y="471"/>
                </a:lnTo>
                <a:lnTo>
                  <a:pt x="40" y="547"/>
                </a:lnTo>
                <a:lnTo>
                  <a:pt x="40" y="547"/>
                </a:lnTo>
                <a:lnTo>
                  <a:pt x="40" y="547"/>
                </a:lnTo>
                <a:lnTo>
                  <a:pt x="40" y="547"/>
                </a:lnTo>
                <a:lnTo>
                  <a:pt x="40" y="550"/>
                </a:lnTo>
                <a:lnTo>
                  <a:pt x="40" y="550"/>
                </a:lnTo>
                <a:lnTo>
                  <a:pt x="40" y="553"/>
                </a:lnTo>
                <a:lnTo>
                  <a:pt x="40" y="553"/>
                </a:lnTo>
                <a:lnTo>
                  <a:pt x="40" y="553"/>
                </a:lnTo>
                <a:lnTo>
                  <a:pt x="40" y="553"/>
                </a:lnTo>
                <a:lnTo>
                  <a:pt x="40" y="556"/>
                </a:lnTo>
                <a:lnTo>
                  <a:pt x="40" y="556"/>
                </a:lnTo>
                <a:lnTo>
                  <a:pt x="40" y="556"/>
                </a:lnTo>
                <a:lnTo>
                  <a:pt x="40" y="556"/>
                </a:lnTo>
                <a:lnTo>
                  <a:pt x="40" y="559"/>
                </a:lnTo>
                <a:lnTo>
                  <a:pt x="40" y="559"/>
                </a:lnTo>
                <a:lnTo>
                  <a:pt x="40" y="562"/>
                </a:lnTo>
                <a:lnTo>
                  <a:pt x="40" y="562"/>
                </a:lnTo>
                <a:lnTo>
                  <a:pt x="42" y="565"/>
                </a:lnTo>
                <a:lnTo>
                  <a:pt x="42" y="565"/>
                </a:lnTo>
                <a:lnTo>
                  <a:pt x="42" y="565"/>
                </a:lnTo>
                <a:lnTo>
                  <a:pt x="42" y="565"/>
                </a:lnTo>
                <a:lnTo>
                  <a:pt x="42" y="571"/>
                </a:lnTo>
                <a:lnTo>
                  <a:pt x="42" y="571"/>
                </a:lnTo>
                <a:lnTo>
                  <a:pt x="42" y="571"/>
                </a:lnTo>
                <a:lnTo>
                  <a:pt x="42" y="571"/>
                </a:lnTo>
                <a:lnTo>
                  <a:pt x="42" y="574"/>
                </a:lnTo>
                <a:lnTo>
                  <a:pt x="42" y="574"/>
                </a:lnTo>
                <a:lnTo>
                  <a:pt x="42" y="577"/>
                </a:lnTo>
                <a:lnTo>
                  <a:pt x="42" y="577"/>
                </a:lnTo>
                <a:lnTo>
                  <a:pt x="42" y="580"/>
                </a:lnTo>
                <a:lnTo>
                  <a:pt x="42" y="580"/>
                </a:lnTo>
                <a:lnTo>
                  <a:pt x="42" y="580"/>
                </a:lnTo>
                <a:lnTo>
                  <a:pt x="42" y="580"/>
                </a:lnTo>
                <a:lnTo>
                  <a:pt x="42" y="586"/>
                </a:lnTo>
                <a:lnTo>
                  <a:pt x="42" y="586"/>
                </a:lnTo>
                <a:lnTo>
                  <a:pt x="42" y="586"/>
                </a:lnTo>
                <a:lnTo>
                  <a:pt x="42" y="586"/>
                </a:lnTo>
                <a:lnTo>
                  <a:pt x="42" y="592"/>
                </a:lnTo>
                <a:lnTo>
                  <a:pt x="42" y="592"/>
                </a:lnTo>
                <a:lnTo>
                  <a:pt x="42" y="592"/>
                </a:lnTo>
                <a:lnTo>
                  <a:pt x="42" y="592"/>
                </a:lnTo>
                <a:lnTo>
                  <a:pt x="42" y="595"/>
                </a:lnTo>
                <a:lnTo>
                  <a:pt x="42" y="595"/>
                </a:lnTo>
                <a:lnTo>
                  <a:pt x="42" y="595"/>
                </a:lnTo>
                <a:lnTo>
                  <a:pt x="42" y="595"/>
                </a:lnTo>
                <a:lnTo>
                  <a:pt x="45" y="601"/>
                </a:lnTo>
                <a:lnTo>
                  <a:pt x="45" y="601"/>
                </a:lnTo>
                <a:lnTo>
                  <a:pt x="45" y="601"/>
                </a:lnTo>
                <a:lnTo>
                  <a:pt x="45" y="601"/>
                </a:lnTo>
                <a:lnTo>
                  <a:pt x="45" y="604"/>
                </a:lnTo>
                <a:lnTo>
                  <a:pt x="45" y="604"/>
                </a:lnTo>
                <a:lnTo>
                  <a:pt x="45" y="607"/>
                </a:lnTo>
                <a:lnTo>
                  <a:pt x="45" y="607"/>
                </a:lnTo>
                <a:lnTo>
                  <a:pt x="45" y="610"/>
                </a:lnTo>
                <a:lnTo>
                  <a:pt x="45" y="610"/>
                </a:lnTo>
                <a:lnTo>
                  <a:pt x="45" y="610"/>
                </a:lnTo>
                <a:lnTo>
                  <a:pt x="45" y="610"/>
                </a:lnTo>
                <a:lnTo>
                  <a:pt x="45" y="614"/>
                </a:lnTo>
                <a:lnTo>
                  <a:pt x="45" y="614"/>
                </a:lnTo>
                <a:lnTo>
                  <a:pt x="45" y="614"/>
                </a:lnTo>
                <a:lnTo>
                  <a:pt x="45" y="614"/>
                </a:lnTo>
                <a:lnTo>
                  <a:pt x="45" y="614"/>
                </a:lnTo>
                <a:lnTo>
                  <a:pt x="45" y="614"/>
                </a:lnTo>
                <a:lnTo>
                  <a:pt x="45" y="617"/>
                </a:lnTo>
                <a:lnTo>
                  <a:pt x="417" y="617"/>
                </a:lnTo>
                <a:lnTo>
                  <a:pt x="417" y="589"/>
                </a:lnTo>
                <a:lnTo>
                  <a:pt x="398" y="586"/>
                </a:lnTo>
                <a:lnTo>
                  <a:pt x="398" y="586"/>
                </a:lnTo>
                <a:lnTo>
                  <a:pt x="395" y="583"/>
                </a:lnTo>
                <a:lnTo>
                  <a:pt x="395" y="580"/>
                </a:lnTo>
                <a:lnTo>
                  <a:pt x="395" y="565"/>
                </a:lnTo>
                <a:lnTo>
                  <a:pt x="370" y="550"/>
                </a:lnTo>
                <a:lnTo>
                  <a:pt x="370" y="550"/>
                </a:lnTo>
                <a:lnTo>
                  <a:pt x="367" y="547"/>
                </a:lnTo>
                <a:lnTo>
                  <a:pt x="367" y="547"/>
                </a:lnTo>
                <a:lnTo>
                  <a:pt x="367" y="541"/>
                </a:lnTo>
                <a:lnTo>
                  <a:pt x="367" y="541"/>
                </a:lnTo>
                <a:lnTo>
                  <a:pt x="367" y="541"/>
                </a:lnTo>
                <a:lnTo>
                  <a:pt x="367" y="541"/>
                </a:lnTo>
                <a:lnTo>
                  <a:pt x="359" y="538"/>
                </a:lnTo>
                <a:lnTo>
                  <a:pt x="350" y="531"/>
                </a:lnTo>
                <a:lnTo>
                  <a:pt x="339" y="522"/>
                </a:lnTo>
                <a:lnTo>
                  <a:pt x="339" y="522"/>
                </a:lnTo>
                <a:lnTo>
                  <a:pt x="336" y="519"/>
                </a:lnTo>
                <a:lnTo>
                  <a:pt x="336" y="519"/>
                </a:lnTo>
                <a:lnTo>
                  <a:pt x="333" y="510"/>
                </a:lnTo>
                <a:lnTo>
                  <a:pt x="333" y="510"/>
                </a:lnTo>
                <a:lnTo>
                  <a:pt x="331" y="504"/>
                </a:lnTo>
                <a:lnTo>
                  <a:pt x="331" y="504"/>
                </a:lnTo>
                <a:lnTo>
                  <a:pt x="328" y="501"/>
                </a:lnTo>
                <a:lnTo>
                  <a:pt x="328" y="501"/>
                </a:lnTo>
                <a:lnTo>
                  <a:pt x="325" y="501"/>
                </a:lnTo>
                <a:lnTo>
                  <a:pt x="325" y="501"/>
                </a:lnTo>
                <a:lnTo>
                  <a:pt x="317" y="495"/>
                </a:lnTo>
                <a:lnTo>
                  <a:pt x="308" y="480"/>
                </a:lnTo>
                <a:lnTo>
                  <a:pt x="308" y="480"/>
                </a:lnTo>
                <a:lnTo>
                  <a:pt x="305" y="474"/>
                </a:lnTo>
                <a:lnTo>
                  <a:pt x="305" y="474"/>
                </a:lnTo>
                <a:lnTo>
                  <a:pt x="305" y="474"/>
                </a:lnTo>
                <a:lnTo>
                  <a:pt x="305" y="474"/>
                </a:lnTo>
                <a:lnTo>
                  <a:pt x="303" y="471"/>
                </a:lnTo>
                <a:lnTo>
                  <a:pt x="303" y="465"/>
                </a:lnTo>
                <a:lnTo>
                  <a:pt x="303" y="446"/>
                </a:lnTo>
                <a:lnTo>
                  <a:pt x="303" y="446"/>
                </a:lnTo>
                <a:lnTo>
                  <a:pt x="303" y="419"/>
                </a:lnTo>
                <a:lnTo>
                  <a:pt x="303" y="419"/>
                </a:lnTo>
                <a:lnTo>
                  <a:pt x="300" y="401"/>
                </a:lnTo>
                <a:lnTo>
                  <a:pt x="300" y="392"/>
                </a:lnTo>
                <a:lnTo>
                  <a:pt x="300" y="392"/>
                </a:lnTo>
                <a:lnTo>
                  <a:pt x="297" y="383"/>
                </a:lnTo>
                <a:lnTo>
                  <a:pt x="300" y="377"/>
                </a:lnTo>
                <a:lnTo>
                  <a:pt x="303" y="373"/>
                </a:lnTo>
                <a:lnTo>
                  <a:pt x="303" y="373"/>
                </a:lnTo>
                <a:lnTo>
                  <a:pt x="305" y="370"/>
                </a:lnTo>
                <a:lnTo>
                  <a:pt x="305" y="370"/>
                </a:lnTo>
                <a:lnTo>
                  <a:pt x="311" y="361"/>
                </a:lnTo>
                <a:lnTo>
                  <a:pt x="311" y="361"/>
                </a:lnTo>
                <a:lnTo>
                  <a:pt x="319" y="355"/>
                </a:lnTo>
                <a:lnTo>
                  <a:pt x="328" y="352"/>
                </a:lnTo>
                <a:lnTo>
                  <a:pt x="328" y="352"/>
                </a:lnTo>
                <a:lnTo>
                  <a:pt x="333" y="349"/>
                </a:lnTo>
                <a:lnTo>
                  <a:pt x="333" y="349"/>
                </a:lnTo>
                <a:lnTo>
                  <a:pt x="336" y="334"/>
                </a:lnTo>
                <a:lnTo>
                  <a:pt x="336" y="334"/>
                </a:lnTo>
                <a:lnTo>
                  <a:pt x="339" y="313"/>
                </a:lnTo>
                <a:lnTo>
                  <a:pt x="339" y="313"/>
                </a:lnTo>
                <a:lnTo>
                  <a:pt x="342" y="288"/>
                </a:lnTo>
                <a:lnTo>
                  <a:pt x="345" y="276"/>
                </a:lnTo>
                <a:lnTo>
                  <a:pt x="345" y="276"/>
                </a:lnTo>
                <a:lnTo>
                  <a:pt x="345" y="273"/>
                </a:lnTo>
                <a:lnTo>
                  <a:pt x="361" y="231"/>
                </a:lnTo>
                <a:lnTo>
                  <a:pt x="361" y="231"/>
                </a:lnTo>
                <a:lnTo>
                  <a:pt x="367" y="222"/>
                </a:lnTo>
                <a:lnTo>
                  <a:pt x="375" y="212"/>
                </a:lnTo>
                <a:lnTo>
                  <a:pt x="375" y="212"/>
                </a:lnTo>
                <a:lnTo>
                  <a:pt x="392" y="197"/>
                </a:lnTo>
                <a:lnTo>
                  <a:pt x="392" y="197"/>
                </a:lnTo>
                <a:lnTo>
                  <a:pt x="401" y="188"/>
                </a:lnTo>
                <a:lnTo>
                  <a:pt x="409" y="182"/>
                </a:lnTo>
                <a:lnTo>
                  <a:pt x="409" y="182"/>
                </a:lnTo>
                <a:lnTo>
                  <a:pt x="412" y="179"/>
                </a:lnTo>
                <a:lnTo>
                  <a:pt x="412" y="179"/>
                </a:lnTo>
                <a:lnTo>
                  <a:pt x="420" y="173"/>
                </a:lnTo>
                <a:lnTo>
                  <a:pt x="426" y="164"/>
                </a:lnTo>
                <a:lnTo>
                  <a:pt x="426" y="164"/>
                </a:lnTo>
                <a:lnTo>
                  <a:pt x="434" y="155"/>
                </a:lnTo>
                <a:lnTo>
                  <a:pt x="443" y="146"/>
                </a:lnTo>
                <a:lnTo>
                  <a:pt x="462" y="140"/>
                </a:lnTo>
                <a:lnTo>
                  <a:pt x="462" y="140"/>
                </a:lnTo>
                <a:lnTo>
                  <a:pt x="471" y="137"/>
                </a:lnTo>
                <a:lnTo>
                  <a:pt x="471" y="137"/>
                </a:lnTo>
                <a:lnTo>
                  <a:pt x="485" y="127"/>
                </a:lnTo>
                <a:lnTo>
                  <a:pt x="499" y="118"/>
                </a:lnTo>
                <a:lnTo>
                  <a:pt x="499" y="118"/>
                </a:lnTo>
                <a:lnTo>
                  <a:pt x="513" y="109"/>
                </a:lnTo>
                <a:lnTo>
                  <a:pt x="513" y="109"/>
                </a:lnTo>
                <a:lnTo>
                  <a:pt x="504" y="106"/>
                </a:lnTo>
                <a:lnTo>
                  <a:pt x="504" y="106"/>
                </a:lnTo>
                <a:lnTo>
                  <a:pt x="493" y="103"/>
                </a:lnTo>
                <a:lnTo>
                  <a:pt x="493" y="103"/>
                </a:lnTo>
                <a:lnTo>
                  <a:pt x="479" y="100"/>
                </a:lnTo>
                <a:lnTo>
                  <a:pt x="468" y="94"/>
                </a:lnTo>
                <a:lnTo>
                  <a:pt x="468" y="94"/>
                </a:lnTo>
                <a:lnTo>
                  <a:pt x="459" y="91"/>
                </a:lnTo>
                <a:lnTo>
                  <a:pt x="451" y="88"/>
                </a:lnTo>
                <a:lnTo>
                  <a:pt x="451" y="88"/>
                </a:lnTo>
                <a:lnTo>
                  <a:pt x="445" y="88"/>
                </a:lnTo>
                <a:lnTo>
                  <a:pt x="443" y="91"/>
                </a:lnTo>
                <a:lnTo>
                  <a:pt x="443" y="91"/>
                </a:lnTo>
                <a:lnTo>
                  <a:pt x="431" y="100"/>
                </a:lnTo>
                <a:lnTo>
                  <a:pt x="426" y="106"/>
                </a:lnTo>
                <a:lnTo>
                  <a:pt x="415" y="109"/>
                </a:lnTo>
                <a:lnTo>
                  <a:pt x="415" y="109"/>
                </a:lnTo>
                <a:lnTo>
                  <a:pt x="406" y="109"/>
                </a:lnTo>
                <a:lnTo>
                  <a:pt x="406" y="109"/>
                </a:lnTo>
                <a:lnTo>
                  <a:pt x="398" y="112"/>
                </a:lnTo>
                <a:lnTo>
                  <a:pt x="392" y="112"/>
                </a:lnTo>
                <a:lnTo>
                  <a:pt x="389" y="109"/>
                </a:lnTo>
                <a:lnTo>
                  <a:pt x="387" y="103"/>
                </a:lnTo>
                <a:lnTo>
                  <a:pt x="387" y="103"/>
                </a:lnTo>
                <a:lnTo>
                  <a:pt x="381" y="91"/>
                </a:lnTo>
                <a:lnTo>
                  <a:pt x="381" y="91"/>
                </a:lnTo>
                <a:lnTo>
                  <a:pt x="375" y="85"/>
                </a:lnTo>
                <a:lnTo>
                  <a:pt x="373" y="82"/>
                </a:lnTo>
                <a:lnTo>
                  <a:pt x="364" y="82"/>
                </a:lnTo>
                <a:lnTo>
                  <a:pt x="364" y="82"/>
                </a:lnTo>
                <a:lnTo>
                  <a:pt x="356" y="85"/>
                </a:lnTo>
                <a:lnTo>
                  <a:pt x="353" y="82"/>
                </a:lnTo>
                <a:lnTo>
                  <a:pt x="347" y="79"/>
                </a:lnTo>
                <a:lnTo>
                  <a:pt x="347" y="79"/>
                </a:lnTo>
                <a:lnTo>
                  <a:pt x="328" y="64"/>
                </a:lnTo>
                <a:lnTo>
                  <a:pt x="294" y="36"/>
                </a:lnTo>
                <a:lnTo>
                  <a:pt x="294" y="36"/>
                </a:lnTo>
                <a:lnTo>
                  <a:pt x="286" y="33"/>
                </a:lnTo>
                <a:lnTo>
                  <a:pt x="280" y="33"/>
                </a:lnTo>
                <a:lnTo>
                  <a:pt x="275" y="39"/>
                </a:lnTo>
                <a:lnTo>
                  <a:pt x="269" y="42"/>
                </a:lnTo>
                <a:lnTo>
                  <a:pt x="269" y="42"/>
                </a:lnTo>
                <a:lnTo>
                  <a:pt x="258" y="54"/>
                </a:lnTo>
                <a:lnTo>
                  <a:pt x="249" y="54"/>
                </a:lnTo>
                <a:lnTo>
                  <a:pt x="241" y="54"/>
                </a:lnTo>
                <a:lnTo>
                  <a:pt x="235" y="51"/>
                </a:lnTo>
                <a:lnTo>
                  <a:pt x="235" y="51"/>
                </a:lnTo>
                <a:lnTo>
                  <a:pt x="207" y="42"/>
                </a:lnTo>
                <a:lnTo>
                  <a:pt x="177" y="27"/>
                </a:lnTo>
                <a:lnTo>
                  <a:pt x="177" y="27"/>
                </a:lnTo>
                <a:lnTo>
                  <a:pt x="177" y="27"/>
                </a:lnTo>
                <a:lnTo>
                  <a:pt x="140" y="3"/>
                </a:lnTo>
                <a:lnTo>
                  <a:pt x="140" y="3"/>
                </a:lnTo>
                <a:lnTo>
                  <a:pt x="14" y="0"/>
                </a:lnTo>
                <a:lnTo>
                  <a:pt x="14" y="0"/>
                </a:lnTo>
                <a:lnTo>
                  <a:pt x="14" y="3"/>
                </a:lnTo>
                <a:lnTo>
                  <a:pt x="14" y="3"/>
                </a:lnTo>
                <a:lnTo>
                  <a:pt x="14" y="9"/>
                </a:lnTo>
                <a:lnTo>
                  <a:pt x="9" y="15"/>
                </a:lnTo>
                <a:lnTo>
                  <a:pt x="9" y="15"/>
                </a:lnTo>
                <a:lnTo>
                  <a:pt x="3" y="27"/>
                </a:lnTo>
                <a:lnTo>
                  <a:pt x="0" y="39"/>
                </a:lnTo>
                <a:lnTo>
                  <a:pt x="0" y="67"/>
                </a:lnTo>
                <a:lnTo>
                  <a:pt x="0" y="67"/>
                </a:lnTo>
                <a:lnTo>
                  <a:pt x="9" y="82"/>
                </a:lnTo>
                <a:lnTo>
                  <a:pt x="14" y="88"/>
                </a:lnTo>
                <a:lnTo>
                  <a:pt x="14" y="97"/>
                </a:lnTo>
                <a:lnTo>
                  <a:pt x="14" y="97"/>
                </a:lnTo>
                <a:lnTo>
                  <a:pt x="17" y="109"/>
                </a:lnTo>
                <a:lnTo>
                  <a:pt x="17" y="109"/>
                </a:lnTo>
                <a:lnTo>
                  <a:pt x="20" y="133"/>
                </a:lnTo>
                <a:lnTo>
                  <a:pt x="20" y="133"/>
                </a:lnTo>
                <a:lnTo>
                  <a:pt x="23" y="140"/>
                </a:lnTo>
                <a:lnTo>
                  <a:pt x="26" y="152"/>
                </a:lnTo>
                <a:lnTo>
                  <a:pt x="26" y="152"/>
                </a:lnTo>
                <a:lnTo>
                  <a:pt x="28" y="161"/>
                </a:lnTo>
                <a:lnTo>
                  <a:pt x="28" y="170"/>
                </a:lnTo>
                <a:lnTo>
                  <a:pt x="28" y="170"/>
                </a:lnTo>
                <a:lnTo>
                  <a:pt x="31" y="185"/>
                </a:lnTo>
                <a:lnTo>
                  <a:pt x="31" y="185"/>
                </a:lnTo>
                <a:lnTo>
                  <a:pt x="34" y="197"/>
                </a:lnTo>
                <a:lnTo>
                  <a:pt x="37" y="212"/>
                </a:lnTo>
                <a:lnTo>
                  <a:pt x="37" y="212"/>
                </a:lnTo>
                <a:lnTo>
                  <a:pt x="34" y="234"/>
                </a:lnTo>
                <a:lnTo>
                  <a:pt x="34" y="234"/>
                </a:lnTo>
                <a:lnTo>
                  <a:pt x="31" y="252"/>
                </a:lnTo>
                <a:lnTo>
                  <a:pt x="31" y="252"/>
                </a:lnTo>
                <a:lnTo>
                  <a:pt x="31" y="258"/>
                </a:lnTo>
                <a:lnTo>
                  <a:pt x="34" y="264"/>
                </a:lnTo>
                <a:lnTo>
                  <a:pt x="34" y="264"/>
                </a:lnTo>
                <a:lnTo>
                  <a:pt x="40" y="270"/>
                </a:lnTo>
                <a:lnTo>
                  <a:pt x="45" y="279"/>
                </a:lnTo>
                <a:lnTo>
                  <a:pt x="45" y="288"/>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40"/>
                </a:lnTo>
                <a:lnTo>
                  <a:pt x="45" y="340"/>
                </a:lnTo>
                <a:lnTo>
                  <a:pt x="45" y="349"/>
                </a:lnTo>
                <a:lnTo>
                  <a:pt x="40" y="358"/>
                </a:lnTo>
                <a:lnTo>
                  <a:pt x="40" y="358"/>
                </a:lnTo>
                <a:lnTo>
                  <a:pt x="34" y="377"/>
                </a:lnTo>
                <a:lnTo>
                  <a:pt x="31" y="389"/>
                </a:lnTo>
                <a:lnTo>
                  <a:pt x="31" y="398"/>
                </a:lnTo>
                <a:lnTo>
                  <a:pt x="31" y="398"/>
                </a:lnTo>
                <a:close/>
              </a:path>
            </a:pathLst>
          </a:custGeom>
          <a:solidFill>
            <a:srgbClr val="015873">
              <a:alpha val="25098"/>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238" name="Freeform 568">
            <a:extLst>
              <a:ext uri="{FF2B5EF4-FFF2-40B4-BE49-F238E27FC236}">
                <a16:creationId xmlns:a16="http://schemas.microsoft.com/office/drawing/2014/main" id="{BC0DC653-D3EC-7EC1-CE22-2D4987678048}"/>
              </a:ext>
            </a:extLst>
          </p:cNvPr>
          <p:cNvSpPr>
            <a:spLocks/>
          </p:cNvSpPr>
          <p:nvPr/>
        </p:nvSpPr>
        <p:spPr bwMode="auto">
          <a:xfrm>
            <a:off x="3225172" y="2143675"/>
            <a:ext cx="678584" cy="447622"/>
          </a:xfrm>
          <a:custGeom>
            <a:avLst/>
            <a:gdLst>
              <a:gd name="T0" fmla="*/ 17 w 529"/>
              <a:gd name="T1" fmla="*/ 189 h 368"/>
              <a:gd name="T2" fmla="*/ 17 w 529"/>
              <a:gd name="T3" fmla="*/ 201 h 368"/>
              <a:gd name="T4" fmla="*/ 17 w 529"/>
              <a:gd name="T5" fmla="*/ 201 h 368"/>
              <a:gd name="T6" fmla="*/ 17 w 529"/>
              <a:gd name="T7" fmla="*/ 201 h 368"/>
              <a:gd name="T8" fmla="*/ 232 w 529"/>
              <a:gd name="T9" fmla="*/ 356 h 368"/>
              <a:gd name="T10" fmla="*/ 232 w 529"/>
              <a:gd name="T11" fmla="*/ 356 h 368"/>
              <a:gd name="T12" fmla="*/ 243 w 529"/>
              <a:gd name="T13" fmla="*/ 356 h 368"/>
              <a:gd name="T14" fmla="*/ 252 w 529"/>
              <a:gd name="T15" fmla="*/ 356 h 368"/>
              <a:gd name="T16" fmla="*/ 263 w 529"/>
              <a:gd name="T17" fmla="*/ 356 h 368"/>
              <a:gd name="T18" fmla="*/ 266 w 529"/>
              <a:gd name="T19" fmla="*/ 356 h 368"/>
              <a:gd name="T20" fmla="*/ 277 w 529"/>
              <a:gd name="T21" fmla="*/ 359 h 368"/>
              <a:gd name="T22" fmla="*/ 285 w 529"/>
              <a:gd name="T23" fmla="*/ 359 h 368"/>
              <a:gd name="T24" fmla="*/ 297 w 529"/>
              <a:gd name="T25" fmla="*/ 359 h 368"/>
              <a:gd name="T26" fmla="*/ 297 w 529"/>
              <a:gd name="T27" fmla="*/ 359 h 368"/>
              <a:gd name="T28" fmla="*/ 347 w 529"/>
              <a:gd name="T29" fmla="*/ 362 h 368"/>
              <a:gd name="T30" fmla="*/ 355 w 529"/>
              <a:gd name="T31" fmla="*/ 362 h 368"/>
              <a:gd name="T32" fmla="*/ 364 w 529"/>
              <a:gd name="T33" fmla="*/ 362 h 368"/>
              <a:gd name="T34" fmla="*/ 369 w 529"/>
              <a:gd name="T35" fmla="*/ 362 h 368"/>
              <a:gd name="T36" fmla="*/ 378 w 529"/>
              <a:gd name="T37" fmla="*/ 365 h 368"/>
              <a:gd name="T38" fmla="*/ 386 w 529"/>
              <a:gd name="T39" fmla="*/ 365 h 368"/>
              <a:gd name="T40" fmla="*/ 395 w 529"/>
              <a:gd name="T41" fmla="*/ 365 h 368"/>
              <a:gd name="T42" fmla="*/ 400 w 529"/>
              <a:gd name="T43" fmla="*/ 365 h 368"/>
              <a:gd name="T44" fmla="*/ 409 w 529"/>
              <a:gd name="T45" fmla="*/ 365 h 368"/>
              <a:gd name="T46" fmla="*/ 414 w 529"/>
              <a:gd name="T47" fmla="*/ 365 h 368"/>
              <a:gd name="T48" fmla="*/ 425 w 529"/>
              <a:gd name="T49" fmla="*/ 365 h 368"/>
              <a:gd name="T50" fmla="*/ 428 w 529"/>
              <a:gd name="T51" fmla="*/ 365 h 368"/>
              <a:gd name="T52" fmla="*/ 439 w 529"/>
              <a:gd name="T53" fmla="*/ 368 h 368"/>
              <a:gd name="T54" fmla="*/ 448 w 529"/>
              <a:gd name="T55" fmla="*/ 368 h 368"/>
              <a:gd name="T56" fmla="*/ 456 w 529"/>
              <a:gd name="T57" fmla="*/ 368 h 368"/>
              <a:gd name="T58" fmla="*/ 462 w 529"/>
              <a:gd name="T59" fmla="*/ 368 h 368"/>
              <a:gd name="T60" fmla="*/ 470 w 529"/>
              <a:gd name="T61" fmla="*/ 368 h 368"/>
              <a:gd name="T62" fmla="*/ 476 w 529"/>
              <a:gd name="T63" fmla="*/ 368 h 368"/>
              <a:gd name="T64" fmla="*/ 484 w 529"/>
              <a:gd name="T65" fmla="*/ 368 h 368"/>
              <a:gd name="T66" fmla="*/ 487 w 529"/>
              <a:gd name="T67" fmla="*/ 368 h 368"/>
              <a:gd name="T68" fmla="*/ 495 w 529"/>
              <a:gd name="T69" fmla="*/ 368 h 368"/>
              <a:gd name="T70" fmla="*/ 501 w 529"/>
              <a:gd name="T71" fmla="*/ 368 h 368"/>
              <a:gd name="T72" fmla="*/ 507 w 529"/>
              <a:gd name="T73" fmla="*/ 368 h 368"/>
              <a:gd name="T74" fmla="*/ 512 w 529"/>
              <a:gd name="T75" fmla="*/ 368 h 368"/>
              <a:gd name="T76" fmla="*/ 521 w 529"/>
              <a:gd name="T77" fmla="*/ 368 h 368"/>
              <a:gd name="T78" fmla="*/ 523 w 529"/>
              <a:gd name="T79" fmla="*/ 368 h 368"/>
              <a:gd name="T80" fmla="*/ 529 w 529"/>
              <a:gd name="T81" fmla="*/ 368 h 368"/>
              <a:gd name="T82" fmla="*/ 529 w 529"/>
              <a:gd name="T83" fmla="*/ 338 h 368"/>
              <a:gd name="T84" fmla="*/ 529 w 529"/>
              <a:gd name="T85" fmla="*/ 338 h 368"/>
              <a:gd name="T86" fmla="*/ 529 w 529"/>
              <a:gd name="T87" fmla="*/ 338 h 368"/>
              <a:gd name="T88" fmla="*/ 529 w 529"/>
              <a:gd name="T89" fmla="*/ 338 h 368"/>
              <a:gd name="T90" fmla="*/ 521 w 529"/>
              <a:gd name="T91" fmla="*/ 307 h 368"/>
              <a:gd name="T92" fmla="*/ 515 w 529"/>
              <a:gd name="T93" fmla="*/ 286 h 368"/>
              <a:gd name="T94" fmla="*/ 518 w 529"/>
              <a:gd name="T95" fmla="*/ 265 h 368"/>
              <a:gd name="T96" fmla="*/ 518 w 529"/>
              <a:gd name="T97" fmla="*/ 234 h 368"/>
              <a:gd name="T98" fmla="*/ 512 w 529"/>
              <a:gd name="T99" fmla="*/ 204 h 368"/>
              <a:gd name="T100" fmla="*/ 509 w 529"/>
              <a:gd name="T101" fmla="*/ 189 h 368"/>
              <a:gd name="T102" fmla="*/ 504 w 529"/>
              <a:gd name="T103" fmla="*/ 167 h 368"/>
              <a:gd name="T104" fmla="*/ 498 w 529"/>
              <a:gd name="T105" fmla="*/ 131 h 368"/>
              <a:gd name="T106" fmla="*/ 487 w 529"/>
              <a:gd name="T107" fmla="*/ 107 h 368"/>
              <a:gd name="T108" fmla="*/ 484 w 529"/>
              <a:gd name="T109" fmla="*/ 73 h 368"/>
              <a:gd name="T110" fmla="*/ 498 w 529"/>
              <a:gd name="T111" fmla="*/ 43 h 368"/>
              <a:gd name="T112" fmla="*/ 498 w 529"/>
              <a:gd name="T113" fmla="*/ 37 h 368"/>
              <a:gd name="T114" fmla="*/ 313 w 529"/>
              <a:gd name="T115" fmla="*/ 25 h 368"/>
              <a:gd name="T116" fmla="*/ 39 w 529"/>
              <a:gd name="T117" fmla="*/ 0 h 368"/>
              <a:gd name="T118" fmla="*/ 34 w 529"/>
              <a:gd name="T119" fmla="*/ 46 h 368"/>
              <a:gd name="T120" fmla="*/ 17 w 529"/>
              <a:gd name="T121" fmla="*/ 189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9" h="368">
                <a:moveTo>
                  <a:pt x="17" y="189"/>
                </a:moveTo>
                <a:lnTo>
                  <a:pt x="17" y="189"/>
                </a:lnTo>
                <a:lnTo>
                  <a:pt x="17" y="189"/>
                </a:lnTo>
                <a:lnTo>
                  <a:pt x="17" y="189"/>
                </a:lnTo>
                <a:lnTo>
                  <a:pt x="17" y="201"/>
                </a:lnTo>
                <a:lnTo>
                  <a:pt x="17" y="201"/>
                </a:lnTo>
                <a:lnTo>
                  <a:pt x="17" y="201"/>
                </a:lnTo>
                <a:lnTo>
                  <a:pt x="17" y="201"/>
                </a:lnTo>
                <a:lnTo>
                  <a:pt x="17" y="201"/>
                </a:lnTo>
                <a:lnTo>
                  <a:pt x="17" y="201"/>
                </a:lnTo>
                <a:lnTo>
                  <a:pt x="17" y="201"/>
                </a:lnTo>
                <a:lnTo>
                  <a:pt x="17" y="201"/>
                </a:lnTo>
                <a:lnTo>
                  <a:pt x="0" y="341"/>
                </a:lnTo>
                <a:lnTo>
                  <a:pt x="0" y="341"/>
                </a:lnTo>
                <a:lnTo>
                  <a:pt x="232" y="356"/>
                </a:lnTo>
                <a:lnTo>
                  <a:pt x="232" y="356"/>
                </a:lnTo>
                <a:lnTo>
                  <a:pt x="232" y="356"/>
                </a:lnTo>
                <a:lnTo>
                  <a:pt x="232" y="356"/>
                </a:lnTo>
                <a:lnTo>
                  <a:pt x="243" y="356"/>
                </a:lnTo>
                <a:lnTo>
                  <a:pt x="243" y="356"/>
                </a:lnTo>
                <a:lnTo>
                  <a:pt x="243" y="356"/>
                </a:lnTo>
                <a:lnTo>
                  <a:pt x="243" y="356"/>
                </a:lnTo>
                <a:lnTo>
                  <a:pt x="252" y="356"/>
                </a:lnTo>
                <a:lnTo>
                  <a:pt x="252" y="356"/>
                </a:lnTo>
                <a:lnTo>
                  <a:pt x="255" y="356"/>
                </a:lnTo>
                <a:lnTo>
                  <a:pt x="255" y="356"/>
                </a:lnTo>
                <a:lnTo>
                  <a:pt x="263" y="356"/>
                </a:lnTo>
                <a:lnTo>
                  <a:pt x="263" y="356"/>
                </a:lnTo>
                <a:lnTo>
                  <a:pt x="266" y="356"/>
                </a:lnTo>
                <a:lnTo>
                  <a:pt x="266" y="356"/>
                </a:lnTo>
                <a:lnTo>
                  <a:pt x="274" y="359"/>
                </a:lnTo>
                <a:lnTo>
                  <a:pt x="274" y="359"/>
                </a:lnTo>
                <a:lnTo>
                  <a:pt x="277" y="359"/>
                </a:lnTo>
                <a:lnTo>
                  <a:pt x="277" y="359"/>
                </a:lnTo>
                <a:lnTo>
                  <a:pt x="285" y="359"/>
                </a:lnTo>
                <a:lnTo>
                  <a:pt x="285" y="359"/>
                </a:lnTo>
                <a:lnTo>
                  <a:pt x="285" y="359"/>
                </a:lnTo>
                <a:lnTo>
                  <a:pt x="285" y="359"/>
                </a:lnTo>
                <a:lnTo>
                  <a:pt x="297" y="359"/>
                </a:lnTo>
                <a:lnTo>
                  <a:pt x="297" y="359"/>
                </a:lnTo>
                <a:lnTo>
                  <a:pt x="297" y="359"/>
                </a:lnTo>
                <a:lnTo>
                  <a:pt x="297" y="359"/>
                </a:lnTo>
                <a:lnTo>
                  <a:pt x="344" y="362"/>
                </a:lnTo>
                <a:lnTo>
                  <a:pt x="344" y="362"/>
                </a:lnTo>
                <a:lnTo>
                  <a:pt x="347" y="362"/>
                </a:lnTo>
                <a:lnTo>
                  <a:pt x="347" y="362"/>
                </a:lnTo>
                <a:lnTo>
                  <a:pt x="355" y="362"/>
                </a:lnTo>
                <a:lnTo>
                  <a:pt x="355" y="362"/>
                </a:lnTo>
                <a:lnTo>
                  <a:pt x="358" y="362"/>
                </a:lnTo>
                <a:lnTo>
                  <a:pt x="358" y="362"/>
                </a:lnTo>
                <a:lnTo>
                  <a:pt x="364" y="362"/>
                </a:lnTo>
                <a:lnTo>
                  <a:pt x="364" y="362"/>
                </a:lnTo>
                <a:lnTo>
                  <a:pt x="369" y="362"/>
                </a:lnTo>
                <a:lnTo>
                  <a:pt x="369" y="362"/>
                </a:lnTo>
                <a:lnTo>
                  <a:pt x="375" y="365"/>
                </a:lnTo>
                <a:lnTo>
                  <a:pt x="375" y="365"/>
                </a:lnTo>
                <a:lnTo>
                  <a:pt x="378" y="365"/>
                </a:lnTo>
                <a:lnTo>
                  <a:pt x="378" y="365"/>
                </a:lnTo>
                <a:lnTo>
                  <a:pt x="386" y="365"/>
                </a:lnTo>
                <a:lnTo>
                  <a:pt x="386" y="365"/>
                </a:lnTo>
                <a:lnTo>
                  <a:pt x="389" y="365"/>
                </a:lnTo>
                <a:lnTo>
                  <a:pt x="389" y="365"/>
                </a:lnTo>
                <a:lnTo>
                  <a:pt x="395" y="365"/>
                </a:lnTo>
                <a:lnTo>
                  <a:pt x="395" y="365"/>
                </a:lnTo>
                <a:lnTo>
                  <a:pt x="400" y="365"/>
                </a:lnTo>
                <a:lnTo>
                  <a:pt x="400" y="365"/>
                </a:lnTo>
                <a:lnTo>
                  <a:pt x="406" y="365"/>
                </a:lnTo>
                <a:lnTo>
                  <a:pt x="406" y="365"/>
                </a:lnTo>
                <a:lnTo>
                  <a:pt x="409" y="365"/>
                </a:lnTo>
                <a:lnTo>
                  <a:pt x="409" y="365"/>
                </a:lnTo>
                <a:lnTo>
                  <a:pt x="414" y="365"/>
                </a:lnTo>
                <a:lnTo>
                  <a:pt x="414" y="365"/>
                </a:lnTo>
                <a:lnTo>
                  <a:pt x="420" y="365"/>
                </a:lnTo>
                <a:lnTo>
                  <a:pt x="420" y="365"/>
                </a:lnTo>
                <a:lnTo>
                  <a:pt x="425" y="365"/>
                </a:lnTo>
                <a:lnTo>
                  <a:pt x="425" y="365"/>
                </a:lnTo>
                <a:lnTo>
                  <a:pt x="428" y="365"/>
                </a:lnTo>
                <a:lnTo>
                  <a:pt x="428" y="365"/>
                </a:lnTo>
                <a:lnTo>
                  <a:pt x="434" y="365"/>
                </a:lnTo>
                <a:lnTo>
                  <a:pt x="434" y="365"/>
                </a:lnTo>
                <a:lnTo>
                  <a:pt x="439" y="368"/>
                </a:lnTo>
                <a:lnTo>
                  <a:pt x="439" y="368"/>
                </a:lnTo>
                <a:lnTo>
                  <a:pt x="448" y="368"/>
                </a:lnTo>
                <a:lnTo>
                  <a:pt x="448" y="368"/>
                </a:lnTo>
                <a:lnTo>
                  <a:pt x="453" y="368"/>
                </a:lnTo>
                <a:lnTo>
                  <a:pt x="453" y="368"/>
                </a:lnTo>
                <a:lnTo>
                  <a:pt x="456" y="368"/>
                </a:lnTo>
                <a:lnTo>
                  <a:pt x="456" y="368"/>
                </a:lnTo>
                <a:lnTo>
                  <a:pt x="462" y="368"/>
                </a:lnTo>
                <a:lnTo>
                  <a:pt x="462" y="368"/>
                </a:lnTo>
                <a:lnTo>
                  <a:pt x="467" y="368"/>
                </a:lnTo>
                <a:lnTo>
                  <a:pt x="467" y="368"/>
                </a:lnTo>
                <a:lnTo>
                  <a:pt x="470" y="368"/>
                </a:lnTo>
                <a:lnTo>
                  <a:pt x="470" y="368"/>
                </a:lnTo>
                <a:lnTo>
                  <a:pt x="476" y="368"/>
                </a:lnTo>
                <a:lnTo>
                  <a:pt x="476" y="368"/>
                </a:lnTo>
                <a:lnTo>
                  <a:pt x="479" y="368"/>
                </a:lnTo>
                <a:lnTo>
                  <a:pt x="479" y="368"/>
                </a:lnTo>
                <a:lnTo>
                  <a:pt x="484" y="368"/>
                </a:lnTo>
                <a:lnTo>
                  <a:pt x="484" y="368"/>
                </a:lnTo>
                <a:lnTo>
                  <a:pt x="487" y="368"/>
                </a:lnTo>
                <a:lnTo>
                  <a:pt x="487" y="368"/>
                </a:lnTo>
                <a:lnTo>
                  <a:pt x="493" y="368"/>
                </a:lnTo>
                <a:lnTo>
                  <a:pt x="493" y="368"/>
                </a:lnTo>
                <a:lnTo>
                  <a:pt x="495" y="368"/>
                </a:lnTo>
                <a:lnTo>
                  <a:pt x="495" y="368"/>
                </a:lnTo>
                <a:lnTo>
                  <a:pt x="501" y="368"/>
                </a:lnTo>
                <a:lnTo>
                  <a:pt x="501" y="368"/>
                </a:lnTo>
                <a:lnTo>
                  <a:pt x="504" y="368"/>
                </a:lnTo>
                <a:lnTo>
                  <a:pt x="504" y="368"/>
                </a:lnTo>
                <a:lnTo>
                  <a:pt x="507" y="368"/>
                </a:lnTo>
                <a:lnTo>
                  <a:pt x="507" y="368"/>
                </a:lnTo>
                <a:lnTo>
                  <a:pt x="512" y="368"/>
                </a:lnTo>
                <a:lnTo>
                  <a:pt x="512" y="368"/>
                </a:lnTo>
                <a:lnTo>
                  <a:pt x="515" y="368"/>
                </a:lnTo>
                <a:lnTo>
                  <a:pt x="515" y="368"/>
                </a:lnTo>
                <a:lnTo>
                  <a:pt x="521" y="368"/>
                </a:lnTo>
                <a:lnTo>
                  <a:pt x="521" y="368"/>
                </a:lnTo>
                <a:lnTo>
                  <a:pt x="523" y="368"/>
                </a:lnTo>
                <a:lnTo>
                  <a:pt x="523" y="368"/>
                </a:lnTo>
                <a:lnTo>
                  <a:pt x="526" y="368"/>
                </a:lnTo>
                <a:lnTo>
                  <a:pt x="526" y="368"/>
                </a:lnTo>
                <a:lnTo>
                  <a:pt x="529" y="368"/>
                </a:lnTo>
                <a:lnTo>
                  <a:pt x="529" y="368"/>
                </a:lnTo>
                <a:lnTo>
                  <a:pt x="529" y="368"/>
                </a:lnTo>
                <a:lnTo>
                  <a:pt x="529" y="338"/>
                </a:lnTo>
                <a:lnTo>
                  <a:pt x="529" y="338"/>
                </a:lnTo>
                <a:lnTo>
                  <a:pt x="529" y="338"/>
                </a:lnTo>
                <a:lnTo>
                  <a:pt x="529" y="338"/>
                </a:lnTo>
                <a:lnTo>
                  <a:pt x="529" y="338"/>
                </a:lnTo>
                <a:lnTo>
                  <a:pt x="529" y="338"/>
                </a:lnTo>
                <a:lnTo>
                  <a:pt x="529" y="338"/>
                </a:lnTo>
                <a:lnTo>
                  <a:pt x="529" y="338"/>
                </a:lnTo>
                <a:lnTo>
                  <a:pt x="529" y="338"/>
                </a:lnTo>
                <a:lnTo>
                  <a:pt x="529" y="338"/>
                </a:lnTo>
                <a:lnTo>
                  <a:pt x="529" y="316"/>
                </a:lnTo>
                <a:lnTo>
                  <a:pt x="526" y="310"/>
                </a:lnTo>
                <a:lnTo>
                  <a:pt x="521" y="307"/>
                </a:lnTo>
                <a:lnTo>
                  <a:pt x="521" y="307"/>
                </a:lnTo>
                <a:lnTo>
                  <a:pt x="518" y="298"/>
                </a:lnTo>
                <a:lnTo>
                  <a:pt x="515" y="286"/>
                </a:lnTo>
                <a:lnTo>
                  <a:pt x="515" y="286"/>
                </a:lnTo>
                <a:lnTo>
                  <a:pt x="518" y="265"/>
                </a:lnTo>
                <a:lnTo>
                  <a:pt x="518" y="265"/>
                </a:lnTo>
                <a:lnTo>
                  <a:pt x="521" y="246"/>
                </a:lnTo>
                <a:lnTo>
                  <a:pt x="521" y="246"/>
                </a:lnTo>
                <a:lnTo>
                  <a:pt x="518" y="234"/>
                </a:lnTo>
                <a:lnTo>
                  <a:pt x="515" y="222"/>
                </a:lnTo>
                <a:lnTo>
                  <a:pt x="515" y="222"/>
                </a:lnTo>
                <a:lnTo>
                  <a:pt x="512" y="204"/>
                </a:lnTo>
                <a:lnTo>
                  <a:pt x="512" y="204"/>
                </a:lnTo>
                <a:lnTo>
                  <a:pt x="509" y="189"/>
                </a:lnTo>
                <a:lnTo>
                  <a:pt x="509" y="189"/>
                </a:lnTo>
                <a:lnTo>
                  <a:pt x="507" y="177"/>
                </a:lnTo>
                <a:lnTo>
                  <a:pt x="504" y="167"/>
                </a:lnTo>
                <a:lnTo>
                  <a:pt x="504" y="167"/>
                </a:lnTo>
                <a:lnTo>
                  <a:pt x="501" y="146"/>
                </a:lnTo>
                <a:lnTo>
                  <a:pt x="501" y="146"/>
                </a:lnTo>
                <a:lnTo>
                  <a:pt x="498" y="131"/>
                </a:lnTo>
                <a:lnTo>
                  <a:pt x="498" y="131"/>
                </a:lnTo>
                <a:lnTo>
                  <a:pt x="495" y="119"/>
                </a:lnTo>
                <a:lnTo>
                  <a:pt x="487" y="107"/>
                </a:lnTo>
                <a:lnTo>
                  <a:pt x="487" y="107"/>
                </a:lnTo>
                <a:lnTo>
                  <a:pt x="484" y="104"/>
                </a:lnTo>
                <a:lnTo>
                  <a:pt x="484" y="73"/>
                </a:lnTo>
                <a:lnTo>
                  <a:pt x="484" y="73"/>
                </a:lnTo>
                <a:lnTo>
                  <a:pt x="487" y="55"/>
                </a:lnTo>
                <a:lnTo>
                  <a:pt x="498" y="43"/>
                </a:lnTo>
                <a:lnTo>
                  <a:pt x="498" y="43"/>
                </a:lnTo>
                <a:lnTo>
                  <a:pt x="498" y="37"/>
                </a:lnTo>
                <a:lnTo>
                  <a:pt x="498" y="37"/>
                </a:lnTo>
                <a:lnTo>
                  <a:pt x="498" y="34"/>
                </a:lnTo>
                <a:lnTo>
                  <a:pt x="498" y="34"/>
                </a:lnTo>
                <a:lnTo>
                  <a:pt x="313" y="25"/>
                </a:lnTo>
                <a:lnTo>
                  <a:pt x="313" y="25"/>
                </a:lnTo>
                <a:lnTo>
                  <a:pt x="176" y="13"/>
                </a:lnTo>
                <a:lnTo>
                  <a:pt x="39" y="0"/>
                </a:lnTo>
                <a:lnTo>
                  <a:pt x="39" y="0"/>
                </a:lnTo>
                <a:lnTo>
                  <a:pt x="34" y="46"/>
                </a:lnTo>
                <a:lnTo>
                  <a:pt x="34" y="46"/>
                </a:lnTo>
                <a:lnTo>
                  <a:pt x="17" y="186"/>
                </a:lnTo>
                <a:lnTo>
                  <a:pt x="17" y="186"/>
                </a:lnTo>
                <a:lnTo>
                  <a:pt x="17" y="189"/>
                </a:lnTo>
                <a:lnTo>
                  <a:pt x="17" y="189"/>
                </a:lnTo>
                <a:close/>
              </a:path>
            </a:pathLst>
          </a:custGeom>
          <a:solidFill>
            <a:srgbClr val="015873">
              <a:alpha val="25098"/>
            </a:srgb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9" name="Freeform 569">
            <a:extLst>
              <a:ext uri="{FF2B5EF4-FFF2-40B4-BE49-F238E27FC236}">
                <a16:creationId xmlns:a16="http://schemas.microsoft.com/office/drawing/2014/main" id="{6C3FED70-83EF-6C6B-2D40-D7962FB94996}"/>
              </a:ext>
            </a:extLst>
          </p:cNvPr>
          <p:cNvSpPr>
            <a:spLocks/>
          </p:cNvSpPr>
          <p:nvPr/>
        </p:nvSpPr>
        <p:spPr bwMode="auto">
          <a:xfrm>
            <a:off x="4251387" y="2761588"/>
            <a:ext cx="25655" cy="32842"/>
          </a:xfrm>
          <a:custGeom>
            <a:avLst/>
            <a:gdLst>
              <a:gd name="T0" fmla="*/ 20 w 20"/>
              <a:gd name="T1" fmla="*/ 27 h 27"/>
              <a:gd name="T2" fmla="*/ 20 w 20"/>
              <a:gd name="T3" fmla="*/ 27 h 27"/>
              <a:gd name="T4" fmla="*/ 12 w 20"/>
              <a:gd name="T5" fmla="*/ 21 h 27"/>
              <a:gd name="T6" fmla="*/ 3 w 20"/>
              <a:gd name="T7" fmla="*/ 6 h 27"/>
              <a:gd name="T8" fmla="*/ 3 w 20"/>
              <a:gd name="T9" fmla="*/ 6 h 27"/>
              <a:gd name="T10" fmla="*/ 0 w 20"/>
              <a:gd name="T11" fmla="*/ 0 h 27"/>
              <a:gd name="T12" fmla="*/ 0 w 20"/>
              <a:gd name="T13" fmla="*/ 0 h 27"/>
              <a:gd name="T14" fmla="*/ 3 w 20"/>
              <a:gd name="T15" fmla="*/ 6 h 27"/>
              <a:gd name="T16" fmla="*/ 3 w 20"/>
              <a:gd name="T17" fmla="*/ 6 h 27"/>
              <a:gd name="T18" fmla="*/ 12 w 20"/>
              <a:gd name="T19" fmla="*/ 21 h 27"/>
              <a:gd name="T20" fmla="*/ 20 w 20"/>
              <a:gd name="T21" fmla="*/ 27 h 27"/>
              <a:gd name="T22" fmla="*/ 20 w 20"/>
              <a:gd name="T2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27">
                <a:moveTo>
                  <a:pt x="20" y="27"/>
                </a:moveTo>
                <a:lnTo>
                  <a:pt x="20" y="27"/>
                </a:lnTo>
                <a:lnTo>
                  <a:pt x="12" y="21"/>
                </a:lnTo>
                <a:lnTo>
                  <a:pt x="3" y="6"/>
                </a:lnTo>
                <a:lnTo>
                  <a:pt x="3" y="6"/>
                </a:lnTo>
                <a:lnTo>
                  <a:pt x="0" y="0"/>
                </a:lnTo>
                <a:lnTo>
                  <a:pt x="0" y="0"/>
                </a:lnTo>
                <a:lnTo>
                  <a:pt x="3" y="6"/>
                </a:lnTo>
                <a:lnTo>
                  <a:pt x="3" y="6"/>
                </a:lnTo>
                <a:lnTo>
                  <a:pt x="12" y="21"/>
                </a:lnTo>
                <a:lnTo>
                  <a:pt x="20" y="27"/>
                </a:lnTo>
                <a:lnTo>
                  <a:pt x="20" y="27"/>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0" name="Freeform 570">
            <a:extLst>
              <a:ext uri="{FF2B5EF4-FFF2-40B4-BE49-F238E27FC236}">
                <a16:creationId xmlns:a16="http://schemas.microsoft.com/office/drawing/2014/main" id="{7614BF95-9D42-228D-B26B-975163FCD358}"/>
              </a:ext>
            </a:extLst>
          </p:cNvPr>
          <p:cNvSpPr>
            <a:spLocks/>
          </p:cNvSpPr>
          <p:nvPr/>
        </p:nvSpPr>
        <p:spPr bwMode="auto">
          <a:xfrm>
            <a:off x="4287305" y="2591297"/>
            <a:ext cx="3848" cy="18245"/>
          </a:xfrm>
          <a:custGeom>
            <a:avLst/>
            <a:gdLst>
              <a:gd name="T0" fmla="*/ 3 w 3"/>
              <a:gd name="T1" fmla="*/ 0 h 15"/>
              <a:gd name="T2" fmla="*/ 3 w 3"/>
              <a:gd name="T3" fmla="*/ 0 h 15"/>
              <a:gd name="T4" fmla="*/ 0 w 3"/>
              <a:gd name="T5" fmla="*/ 15 h 15"/>
              <a:gd name="T6" fmla="*/ 0 w 3"/>
              <a:gd name="T7" fmla="*/ 15 h 15"/>
              <a:gd name="T8" fmla="*/ 3 w 3"/>
              <a:gd name="T9" fmla="*/ 0 h 15"/>
              <a:gd name="T10" fmla="*/ 3 w 3"/>
              <a:gd name="T11" fmla="*/ 0 h 15"/>
            </a:gdLst>
            <a:ahLst/>
            <a:cxnLst>
              <a:cxn ang="0">
                <a:pos x="T0" y="T1"/>
              </a:cxn>
              <a:cxn ang="0">
                <a:pos x="T2" y="T3"/>
              </a:cxn>
              <a:cxn ang="0">
                <a:pos x="T4" y="T5"/>
              </a:cxn>
              <a:cxn ang="0">
                <a:pos x="T6" y="T7"/>
              </a:cxn>
              <a:cxn ang="0">
                <a:pos x="T8" y="T9"/>
              </a:cxn>
              <a:cxn ang="0">
                <a:pos x="T10" y="T11"/>
              </a:cxn>
            </a:cxnLst>
            <a:rect l="0" t="0" r="r" b="b"/>
            <a:pathLst>
              <a:path w="3" h="15">
                <a:moveTo>
                  <a:pt x="3" y="0"/>
                </a:moveTo>
                <a:lnTo>
                  <a:pt x="3" y="0"/>
                </a:lnTo>
                <a:lnTo>
                  <a:pt x="0" y="15"/>
                </a:lnTo>
                <a:lnTo>
                  <a:pt x="0" y="15"/>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1" name="Freeform 571">
            <a:extLst>
              <a:ext uri="{FF2B5EF4-FFF2-40B4-BE49-F238E27FC236}">
                <a16:creationId xmlns:a16="http://schemas.microsoft.com/office/drawing/2014/main" id="{956C73AE-A30B-DF4A-4D7E-F4B4EFAD9907}"/>
              </a:ext>
            </a:extLst>
          </p:cNvPr>
          <p:cNvSpPr>
            <a:spLocks/>
          </p:cNvSpPr>
          <p:nvPr/>
        </p:nvSpPr>
        <p:spPr bwMode="auto">
          <a:xfrm>
            <a:off x="3178993" y="2569403"/>
            <a:ext cx="724764" cy="495060"/>
          </a:xfrm>
          <a:custGeom>
            <a:avLst/>
            <a:gdLst>
              <a:gd name="T0" fmla="*/ 19 w 565"/>
              <a:gd name="T1" fmla="*/ 133 h 407"/>
              <a:gd name="T2" fmla="*/ 19 w 565"/>
              <a:gd name="T3" fmla="*/ 152 h 407"/>
              <a:gd name="T4" fmla="*/ 0 w 565"/>
              <a:gd name="T5" fmla="*/ 316 h 407"/>
              <a:gd name="T6" fmla="*/ 168 w 565"/>
              <a:gd name="T7" fmla="*/ 325 h 407"/>
              <a:gd name="T8" fmla="*/ 176 w 565"/>
              <a:gd name="T9" fmla="*/ 325 h 407"/>
              <a:gd name="T10" fmla="*/ 179 w 565"/>
              <a:gd name="T11" fmla="*/ 325 h 407"/>
              <a:gd name="T12" fmla="*/ 187 w 565"/>
              <a:gd name="T13" fmla="*/ 325 h 407"/>
              <a:gd name="T14" fmla="*/ 198 w 565"/>
              <a:gd name="T15" fmla="*/ 328 h 407"/>
              <a:gd name="T16" fmla="*/ 204 w 565"/>
              <a:gd name="T17" fmla="*/ 328 h 407"/>
              <a:gd name="T18" fmla="*/ 210 w 565"/>
              <a:gd name="T19" fmla="*/ 328 h 407"/>
              <a:gd name="T20" fmla="*/ 212 w 565"/>
              <a:gd name="T21" fmla="*/ 331 h 407"/>
              <a:gd name="T22" fmla="*/ 302 w 565"/>
              <a:gd name="T23" fmla="*/ 337 h 407"/>
              <a:gd name="T24" fmla="*/ 377 w 565"/>
              <a:gd name="T25" fmla="*/ 367 h 407"/>
              <a:gd name="T26" fmla="*/ 447 w 565"/>
              <a:gd name="T27" fmla="*/ 389 h 407"/>
              <a:gd name="T28" fmla="*/ 489 w 565"/>
              <a:gd name="T29" fmla="*/ 383 h 407"/>
              <a:gd name="T30" fmla="*/ 498 w 565"/>
              <a:gd name="T31" fmla="*/ 380 h 407"/>
              <a:gd name="T32" fmla="*/ 503 w 565"/>
              <a:gd name="T33" fmla="*/ 380 h 407"/>
              <a:gd name="T34" fmla="*/ 506 w 565"/>
              <a:gd name="T35" fmla="*/ 380 h 407"/>
              <a:gd name="T36" fmla="*/ 509 w 565"/>
              <a:gd name="T37" fmla="*/ 380 h 407"/>
              <a:gd name="T38" fmla="*/ 515 w 565"/>
              <a:gd name="T39" fmla="*/ 380 h 407"/>
              <a:gd name="T40" fmla="*/ 517 w 565"/>
              <a:gd name="T41" fmla="*/ 383 h 407"/>
              <a:gd name="T42" fmla="*/ 520 w 565"/>
              <a:gd name="T43" fmla="*/ 386 h 407"/>
              <a:gd name="T44" fmla="*/ 523 w 565"/>
              <a:gd name="T45" fmla="*/ 389 h 407"/>
              <a:gd name="T46" fmla="*/ 531 w 565"/>
              <a:gd name="T47" fmla="*/ 392 h 407"/>
              <a:gd name="T48" fmla="*/ 534 w 565"/>
              <a:gd name="T49" fmla="*/ 395 h 407"/>
              <a:gd name="T50" fmla="*/ 543 w 565"/>
              <a:gd name="T51" fmla="*/ 398 h 407"/>
              <a:gd name="T52" fmla="*/ 548 w 565"/>
              <a:gd name="T53" fmla="*/ 401 h 407"/>
              <a:gd name="T54" fmla="*/ 557 w 565"/>
              <a:gd name="T55" fmla="*/ 404 h 407"/>
              <a:gd name="T56" fmla="*/ 562 w 565"/>
              <a:gd name="T57" fmla="*/ 407 h 407"/>
              <a:gd name="T58" fmla="*/ 562 w 565"/>
              <a:gd name="T59" fmla="*/ 404 h 407"/>
              <a:gd name="T60" fmla="*/ 557 w 565"/>
              <a:gd name="T61" fmla="*/ 328 h 407"/>
              <a:gd name="T62" fmla="*/ 545 w 565"/>
              <a:gd name="T63" fmla="*/ 301 h 407"/>
              <a:gd name="T64" fmla="*/ 562 w 565"/>
              <a:gd name="T65" fmla="*/ 270 h 407"/>
              <a:gd name="T66" fmla="*/ 562 w 565"/>
              <a:gd name="T67" fmla="*/ 255 h 407"/>
              <a:gd name="T68" fmla="*/ 562 w 565"/>
              <a:gd name="T69" fmla="*/ 246 h 407"/>
              <a:gd name="T70" fmla="*/ 559 w 565"/>
              <a:gd name="T71" fmla="*/ 237 h 407"/>
              <a:gd name="T72" fmla="*/ 559 w 565"/>
              <a:gd name="T73" fmla="*/ 234 h 407"/>
              <a:gd name="T74" fmla="*/ 551 w 565"/>
              <a:gd name="T75" fmla="*/ 70 h 407"/>
              <a:gd name="T76" fmla="*/ 557 w 565"/>
              <a:gd name="T77" fmla="*/ 30 h 407"/>
              <a:gd name="T78" fmla="*/ 543 w 565"/>
              <a:gd name="T79" fmla="*/ 30 h 407"/>
              <a:gd name="T80" fmla="*/ 531 w 565"/>
              <a:gd name="T81" fmla="*/ 30 h 407"/>
              <a:gd name="T82" fmla="*/ 515 w 565"/>
              <a:gd name="T83" fmla="*/ 30 h 407"/>
              <a:gd name="T84" fmla="*/ 501 w 565"/>
              <a:gd name="T85" fmla="*/ 30 h 407"/>
              <a:gd name="T86" fmla="*/ 484 w 565"/>
              <a:gd name="T87" fmla="*/ 30 h 407"/>
              <a:gd name="T88" fmla="*/ 470 w 565"/>
              <a:gd name="T89" fmla="*/ 27 h 407"/>
              <a:gd name="T90" fmla="*/ 408 w 565"/>
              <a:gd name="T91" fmla="*/ 24 h 407"/>
              <a:gd name="T92" fmla="*/ 389 w 565"/>
              <a:gd name="T93" fmla="*/ 24 h 407"/>
              <a:gd name="T94" fmla="*/ 366 w 565"/>
              <a:gd name="T95" fmla="*/ 24 h 407"/>
              <a:gd name="T96" fmla="*/ 355 w 565"/>
              <a:gd name="T97" fmla="*/ 21 h 407"/>
              <a:gd name="T98" fmla="*/ 333 w 565"/>
              <a:gd name="T99" fmla="*/ 21 h 407"/>
              <a:gd name="T100" fmla="*/ 254 w 565"/>
              <a:gd name="T101" fmla="*/ 15 h 407"/>
              <a:gd name="T102" fmla="*/ 235 w 565"/>
              <a:gd name="T103" fmla="*/ 15 h 407"/>
              <a:gd name="T104" fmla="*/ 221 w 565"/>
              <a:gd name="T105" fmla="*/ 15 h 407"/>
              <a:gd name="T106" fmla="*/ 198 w 565"/>
              <a:gd name="T107" fmla="*/ 12 h 407"/>
              <a:gd name="T108" fmla="*/ 184 w 565"/>
              <a:gd name="T109" fmla="*/ 12 h 407"/>
              <a:gd name="T110" fmla="*/ 168 w 565"/>
              <a:gd name="T111" fmla="*/ 12 h 407"/>
              <a:gd name="T112" fmla="*/ 33 w 565"/>
              <a:gd name="T113" fmla="*/ 2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5" h="407">
                <a:moveTo>
                  <a:pt x="33" y="30"/>
                </a:moveTo>
                <a:lnTo>
                  <a:pt x="33" y="30"/>
                </a:lnTo>
                <a:lnTo>
                  <a:pt x="28" y="67"/>
                </a:lnTo>
                <a:lnTo>
                  <a:pt x="28" y="67"/>
                </a:lnTo>
                <a:lnTo>
                  <a:pt x="25" y="106"/>
                </a:lnTo>
                <a:lnTo>
                  <a:pt x="25" y="106"/>
                </a:lnTo>
                <a:lnTo>
                  <a:pt x="19" y="133"/>
                </a:lnTo>
                <a:lnTo>
                  <a:pt x="19" y="133"/>
                </a:lnTo>
                <a:lnTo>
                  <a:pt x="19" y="136"/>
                </a:lnTo>
                <a:lnTo>
                  <a:pt x="19" y="136"/>
                </a:lnTo>
                <a:lnTo>
                  <a:pt x="19" y="146"/>
                </a:lnTo>
                <a:lnTo>
                  <a:pt x="19" y="146"/>
                </a:lnTo>
                <a:lnTo>
                  <a:pt x="19" y="152"/>
                </a:lnTo>
                <a:lnTo>
                  <a:pt x="19" y="152"/>
                </a:lnTo>
                <a:lnTo>
                  <a:pt x="16" y="161"/>
                </a:lnTo>
                <a:lnTo>
                  <a:pt x="16" y="161"/>
                </a:lnTo>
                <a:lnTo>
                  <a:pt x="16" y="164"/>
                </a:lnTo>
                <a:lnTo>
                  <a:pt x="16" y="164"/>
                </a:lnTo>
                <a:lnTo>
                  <a:pt x="16" y="170"/>
                </a:lnTo>
                <a:lnTo>
                  <a:pt x="16" y="170"/>
                </a:lnTo>
                <a:lnTo>
                  <a:pt x="0" y="316"/>
                </a:lnTo>
                <a:lnTo>
                  <a:pt x="0" y="316"/>
                </a:lnTo>
                <a:lnTo>
                  <a:pt x="61" y="319"/>
                </a:lnTo>
                <a:lnTo>
                  <a:pt x="145" y="322"/>
                </a:lnTo>
                <a:lnTo>
                  <a:pt x="145" y="322"/>
                </a:lnTo>
                <a:lnTo>
                  <a:pt x="145" y="322"/>
                </a:lnTo>
                <a:lnTo>
                  <a:pt x="168" y="325"/>
                </a:lnTo>
                <a:lnTo>
                  <a:pt x="168" y="325"/>
                </a:lnTo>
                <a:lnTo>
                  <a:pt x="168" y="325"/>
                </a:lnTo>
                <a:lnTo>
                  <a:pt x="168" y="325"/>
                </a:lnTo>
                <a:lnTo>
                  <a:pt x="170" y="325"/>
                </a:lnTo>
                <a:lnTo>
                  <a:pt x="170" y="325"/>
                </a:lnTo>
                <a:lnTo>
                  <a:pt x="173" y="325"/>
                </a:lnTo>
                <a:lnTo>
                  <a:pt x="173" y="325"/>
                </a:lnTo>
                <a:lnTo>
                  <a:pt x="176" y="325"/>
                </a:lnTo>
                <a:lnTo>
                  <a:pt x="176" y="325"/>
                </a:lnTo>
                <a:lnTo>
                  <a:pt x="176" y="325"/>
                </a:lnTo>
                <a:lnTo>
                  <a:pt x="176" y="325"/>
                </a:lnTo>
                <a:lnTo>
                  <a:pt x="179" y="325"/>
                </a:lnTo>
                <a:lnTo>
                  <a:pt x="179" y="325"/>
                </a:lnTo>
                <a:lnTo>
                  <a:pt x="179" y="325"/>
                </a:lnTo>
                <a:lnTo>
                  <a:pt x="179" y="325"/>
                </a:lnTo>
                <a:lnTo>
                  <a:pt x="182" y="325"/>
                </a:lnTo>
                <a:lnTo>
                  <a:pt x="182" y="325"/>
                </a:lnTo>
                <a:lnTo>
                  <a:pt x="184" y="325"/>
                </a:lnTo>
                <a:lnTo>
                  <a:pt x="184" y="325"/>
                </a:lnTo>
                <a:lnTo>
                  <a:pt x="187" y="325"/>
                </a:lnTo>
                <a:lnTo>
                  <a:pt x="187" y="325"/>
                </a:lnTo>
                <a:lnTo>
                  <a:pt x="187" y="325"/>
                </a:lnTo>
                <a:lnTo>
                  <a:pt x="187" y="325"/>
                </a:lnTo>
                <a:lnTo>
                  <a:pt x="196" y="328"/>
                </a:lnTo>
                <a:lnTo>
                  <a:pt x="196" y="328"/>
                </a:lnTo>
                <a:lnTo>
                  <a:pt x="198" y="328"/>
                </a:lnTo>
                <a:lnTo>
                  <a:pt x="198" y="328"/>
                </a:lnTo>
                <a:lnTo>
                  <a:pt x="198" y="328"/>
                </a:lnTo>
                <a:lnTo>
                  <a:pt x="198" y="328"/>
                </a:lnTo>
                <a:lnTo>
                  <a:pt x="201" y="328"/>
                </a:lnTo>
                <a:lnTo>
                  <a:pt x="201" y="328"/>
                </a:lnTo>
                <a:lnTo>
                  <a:pt x="201" y="328"/>
                </a:lnTo>
                <a:lnTo>
                  <a:pt x="201" y="328"/>
                </a:lnTo>
                <a:lnTo>
                  <a:pt x="204" y="328"/>
                </a:lnTo>
                <a:lnTo>
                  <a:pt x="204" y="328"/>
                </a:lnTo>
                <a:lnTo>
                  <a:pt x="204" y="328"/>
                </a:lnTo>
                <a:lnTo>
                  <a:pt x="204" y="328"/>
                </a:lnTo>
                <a:lnTo>
                  <a:pt x="207" y="328"/>
                </a:lnTo>
                <a:lnTo>
                  <a:pt x="207" y="328"/>
                </a:lnTo>
                <a:lnTo>
                  <a:pt x="207" y="328"/>
                </a:lnTo>
                <a:lnTo>
                  <a:pt x="207" y="328"/>
                </a:lnTo>
                <a:lnTo>
                  <a:pt x="210" y="328"/>
                </a:lnTo>
                <a:lnTo>
                  <a:pt x="210" y="328"/>
                </a:lnTo>
                <a:lnTo>
                  <a:pt x="210" y="328"/>
                </a:lnTo>
                <a:lnTo>
                  <a:pt x="210" y="328"/>
                </a:lnTo>
                <a:lnTo>
                  <a:pt x="210" y="331"/>
                </a:lnTo>
                <a:lnTo>
                  <a:pt x="210" y="331"/>
                </a:lnTo>
                <a:lnTo>
                  <a:pt x="212" y="331"/>
                </a:lnTo>
                <a:lnTo>
                  <a:pt x="212" y="331"/>
                </a:lnTo>
                <a:lnTo>
                  <a:pt x="212" y="331"/>
                </a:lnTo>
                <a:lnTo>
                  <a:pt x="212" y="331"/>
                </a:lnTo>
                <a:lnTo>
                  <a:pt x="215" y="331"/>
                </a:lnTo>
                <a:lnTo>
                  <a:pt x="215" y="331"/>
                </a:lnTo>
                <a:lnTo>
                  <a:pt x="249" y="337"/>
                </a:lnTo>
                <a:lnTo>
                  <a:pt x="279" y="337"/>
                </a:lnTo>
                <a:lnTo>
                  <a:pt x="279" y="337"/>
                </a:lnTo>
                <a:lnTo>
                  <a:pt x="302" y="337"/>
                </a:lnTo>
                <a:lnTo>
                  <a:pt x="310" y="340"/>
                </a:lnTo>
                <a:lnTo>
                  <a:pt x="313" y="343"/>
                </a:lnTo>
                <a:lnTo>
                  <a:pt x="313" y="343"/>
                </a:lnTo>
                <a:lnTo>
                  <a:pt x="324" y="352"/>
                </a:lnTo>
                <a:lnTo>
                  <a:pt x="347" y="358"/>
                </a:lnTo>
                <a:lnTo>
                  <a:pt x="347" y="358"/>
                </a:lnTo>
                <a:lnTo>
                  <a:pt x="377" y="367"/>
                </a:lnTo>
                <a:lnTo>
                  <a:pt x="377" y="367"/>
                </a:lnTo>
                <a:lnTo>
                  <a:pt x="400" y="370"/>
                </a:lnTo>
                <a:lnTo>
                  <a:pt x="408" y="377"/>
                </a:lnTo>
                <a:lnTo>
                  <a:pt x="408" y="377"/>
                </a:lnTo>
                <a:lnTo>
                  <a:pt x="417" y="383"/>
                </a:lnTo>
                <a:lnTo>
                  <a:pt x="428" y="386"/>
                </a:lnTo>
                <a:lnTo>
                  <a:pt x="447" y="389"/>
                </a:lnTo>
                <a:lnTo>
                  <a:pt x="447" y="389"/>
                </a:lnTo>
                <a:lnTo>
                  <a:pt x="459" y="386"/>
                </a:lnTo>
                <a:lnTo>
                  <a:pt x="459" y="386"/>
                </a:lnTo>
                <a:lnTo>
                  <a:pt x="481" y="383"/>
                </a:lnTo>
                <a:lnTo>
                  <a:pt x="481" y="383"/>
                </a:lnTo>
                <a:lnTo>
                  <a:pt x="489" y="383"/>
                </a:lnTo>
                <a:lnTo>
                  <a:pt x="489" y="383"/>
                </a:lnTo>
                <a:lnTo>
                  <a:pt x="492" y="380"/>
                </a:lnTo>
                <a:lnTo>
                  <a:pt x="492" y="380"/>
                </a:lnTo>
                <a:lnTo>
                  <a:pt x="492" y="380"/>
                </a:lnTo>
                <a:lnTo>
                  <a:pt x="492" y="380"/>
                </a:lnTo>
                <a:lnTo>
                  <a:pt x="495" y="380"/>
                </a:lnTo>
                <a:lnTo>
                  <a:pt x="495" y="380"/>
                </a:lnTo>
                <a:lnTo>
                  <a:pt x="498" y="380"/>
                </a:lnTo>
                <a:lnTo>
                  <a:pt x="498" y="380"/>
                </a:lnTo>
                <a:lnTo>
                  <a:pt x="501" y="380"/>
                </a:lnTo>
                <a:lnTo>
                  <a:pt x="501" y="380"/>
                </a:lnTo>
                <a:lnTo>
                  <a:pt x="501" y="380"/>
                </a:lnTo>
                <a:lnTo>
                  <a:pt x="501" y="380"/>
                </a:lnTo>
                <a:lnTo>
                  <a:pt x="503" y="380"/>
                </a:lnTo>
                <a:lnTo>
                  <a:pt x="503" y="380"/>
                </a:lnTo>
                <a:lnTo>
                  <a:pt x="503" y="380"/>
                </a:lnTo>
                <a:lnTo>
                  <a:pt x="503" y="380"/>
                </a:lnTo>
                <a:lnTo>
                  <a:pt x="506" y="380"/>
                </a:lnTo>
                <a:lnTo>
                  <a:pt x="506" y="380"/>
                </a:lnTo>
                <a:lnTo>
                  <a:pt x="506" y="380"/>
                </a:lnTo>
                <a:lnTo>
                  <a:pt x="506" y="380"/>
                </a:lnTo>
                <a:lnTo>
                  <a:pt x="506" y="380"/>
                </a:lnTo>
                <a:lnTo>
                  <a:pt x="506" y="380"/>
                </a:lnTo>
                <a:lnTo>
                  <a:pt x="509" y="380"/>
                </a:lnTo>
                <a:lnTo>
                  <a:pt x="509" y="380"/>
                </a:lnTo>
                <a:lnTo>
                  <a:pt x="509" y="380"/>
                </a:lnTo>
                <a:lnTo>
                  <a:pt x="509" y="380"/>
                </a:lnTo>
                <a:lnTo>
                  <a:pt x="509" y="380"/>
                </a:lnTo>
                <a:lnTo>
                  <a:pt x="509" y="380"/>
                </a:lnTo>
                <a:lnTo>
                  <a:pt x="512" y="380"/>
                </a:lnTo>
                <a:lnTo>
                  <a:pt x="512" y="380"/>
                </a:lnTo>
                <a:lnTo>
                  <a:pt x="512" y="380"/>
                </a:lnTo>
                <a:lnTo>
                  <a:pt x="512" y="380"/>
                </a:lnTo>
                <a:lnTo>
                  <a:pt x="512" y="380"/>
                </a:lnTo>
                <a:lnTo>
                  <a:pt x="512" y="380"/>
                </a:lnTo>
                <a:lnTo>
                  <a:pt x="515" y="380"/>
                </a:lnTo>
                <a:lnTo>
                  <a:pt x="515" y="380"/>
                </a:lnTo>
                <a:lnTo>
                  <a:pt x="515" y="380"/>
                </a:lnTo>
                <a:lnTo>
                  <a:pt x="515" y="380"/>
                </a:lnTo>
                <a:lnTo>
                  <a:pt x="515" y="383"/>
                </a:lnTo>
                <a:lnTo>
                  <a:pt x="515" y="383"/>
                </a:lnTo>
                <a:lnTo>
                  <a:pt x="517" y="383"/>
                </a:lnTo>
                <a:lnTo>
                  <a:pt x="517" y="383"/>
                </a:lnTo>
                <a:lnTo>
                  <a:pt x="517" y="383"/>
                </a:lnTo>
                <a:lnTo>
                  <a:pt x="517" y="383"/>
                </a:lnTo>
                <a:lnTo>
                  <a:pt x="520" y="383"/>
                </a:lnTo>
                <a:lnTo>
                  <a:pt x="520" y="383"/>
                </a:lnTo>
                <a:lnTo>
                  <a:pt x="520" y="386"/>
                </a:lnTo>
                <a:lnTo>
                  <a:pt x="520" y="386"/>
                </a:lnTo>
                <a:lnTo>
                  <a:pt x="520" y="386"/>
                </a:lnTo>
                <a:lnTo>
                  <a:pt x="520" y="386"/>
                </a:lnTo>
                <a:lnTo>
                  <a:pt x="523" y="386"/>
                </a:lnTo>
                <a:lnTo>
                  <a:pt x="523" y="386"/>
                </a:lnTo>
                <a:lnTo>
                  <a:pt x="523" y="386"/>
                </a:lnTo>
                <a:lnTo>
                  <a:pt x="523" y="386"/>
                </a:lnTo>
                <a:lnTo>
                  <a:pt x="523" y="389"/>
                </a:lnTo>
                <a:lnTo>
                  <a:pt x="523" y="389"/>
                </a:lnTo>
                <a:lnTo>
                  <a:pt x="526" y="389"/>
                </a:lnTo>
                <a:lnTo>
                  <a:pt x="526" y="389"/>
                </a:lnTo>
                <a:lnTo>
                  <a:pt x="526" y="389"/>
                </a:lnTo>
                <a:lnTo>
                  <a:pt x="526" y="389"/>
                </a:lnTo>
                <a:lnTo>
                  <a:pt x="529" y="389"/>
                </a:lnTo>
                <a:lnTo>
                  <a:pt x="529" y="389"/>
                </a:lnTo>
                <a:lnTo>
                  <a:pt x="531" y="392"/>
                </a:lnTo>
                <a:lnTo>
                  <a:pt x="531" y="392"/>
                </a:lnTo>
                <a:lnTo>
                  <a:pt x="531" y="392"/>
                </a:lnTo>
                <a:lnTo>
                  <a:pt x="531" y="392"/>
                </a:lnTo>
                <a:lnTo>
                  <a:pt x="534" y="395"/>
                </a:lnTo>
                <a:lnTo>
                  <a:pt x="534" y="395"/>
                </a:lnTo>
                <a:lnTo>
                  <a:pt x="534" y="395"/>
                </a:lnTo>
                <a:lnTo>
                  <a:pt x="534" y="395"/>
                </a:lnTo>
                <a:lnTo>
                  <a:pt x="537" y="395"/>
                </a:lnTo>
                <a:lnTo>
                  <a:pt x="537" y="395"/>
                </a:lnTo>
                <a:lnTo>
                  <a:pt x="540" y="395"/>
                </a:lnTo>
                <a:lnTo>
                  <a:pt x="540" y="395"/>
                </a:lnTo>
                <a:lnTo>
                  <a:pt x="543" y="398"/>
                </a:lnTo>
                <a:lnTo>
                  <a:pt x="543" y="398"/>
                </a:lnTo>
                <a:lnTo>
                  <a:pt x="543" y="398"/>
                </a:lnTo>
                <a:lnTo>
                  <a:pt x="543" y="398"/>
                </a:lnTo>
                <a:lnTo>
                  <a:pt x="545" y="398"/>
                </a:lnTo>
                <a:lnTo>
                  <a:pt x="545" y="398"/>
                </a:lnTo>
                <a:lnTo>
                  <a:pt x="545" y="401"/>
                </a:lnTo>
                <a:lnTo>
                  <a:pt x="545" y="401"/>
                </a:lnTo>
                <a:lnTo>
                  <a:pt x="548" y="401"/>
                </a:lnTo>
                <a:lnTo>
                  <a:pt x="548" y="401"/>
                </a:lnTo>
                <a:lnTo>
                  <a:pt x="551" y="401"/>
                </a:lnTo>
                <a:lnTo>
                  <a:pt x="551" y="401"/>
                </a:lnTo>
                <a:lnTo>
                  <a:pt x="554" y="404"/>
                </a:lnTo>
                <a:lnTo>
                  <a:pt x="554" y="404"/>
                </a:lnTo>
                <a:lnTo>
                  <a:pt x="554" y="404"/>
                </a:lnTo>
                <a:lnTo>
                  <a:pt x="554" y="404"/>
                </a:lnTo>
                <a:lnTo>
                  <a:pt x="557" y="404"/>
                </a:lnTo>
                <a:lnTo>
                  <a:pt x="557" y="404"/>
                </a:lnTo>
                <a:lnTo>
                  <a:pt x="559" y="404"/>
                </a:lnTo>
                <a:lnTo>
                  <a:pt x="559" y="404"/>
                </a:lnTo>
                <a:lnTo>
                  <a:pt x="562" y="407"/>
                </a:lnTo>
                <a:lnTo>
                  <a:pt x="562" y="407"/>
                </a:lnTo>
                <a:lnTo>
                  <a:pt x="562" y="407"/>
                </a:lnTo>
                <a:lnTo>
                  <a:pt x="562" y="407"/>
                </a:lnTo>
                <a:lnTo>
                  <a:pt x="565" y="407"/>
                </a:lnTo>
                <a:lnTo>
                  <a:pt x="565" y="407"/>
                </a:lnTo>
                <a:lnTo>
                  <a:pt x="565" y="407"/>
                </a:lnTo>
                <a:lnTo>
                  <a:pt x="565" y="407"/>
                </a:lnTo>
                <a:lnTo>
                  <a:pt x="562" y="404"/>
                </a:lnTo>
                <a:lnTo>
                  <a:pt x="562" y="404"/>
                </a:lnTo>
                <a:lnTo>
                  <a:pt x="562" y="404"/>
                </a:lnTo>
                <a:lnTo>
                  <a:pt x="562" y="404"/>
                </a:lnTo>
                <a:lnTo>
                  <a:pt x="562" y="398"/>
                </a:lnTo>
                <a:lnTo>
                  <a:pt x="562" y="398"/>
                </a:lnTo>
                <a:lnTo>
                  <a:pt x="559" y="373"/>
                </a:lnTo>
                <a:lnTo>
                  <a:pt x="559" y="334"/>
                </a:lnTo>
                <a:lnTo>
                  <a:pt x="559" y="334"/>
                </a:lnTo>
                <a:lnTo>
                  <a:pt x="557" y="328"/>
                </a:lnTo>
                <a:lnTo>
                  <a:pt x="554" y="322"/>
                </a:lnTo>
                <a:lnTo>
                  <a:pt x="545" y="310"/>
                </a:lnTo>
                <a:lnTo>
                  <a:pt x="545" y="310"/>
                </a:lnTo>
                <a:lnTo>
                  <a:pt x="543" y="307"/>
                </a:lnTo>
                <a:lnTo>
                  <a:pt x="543" y="304"/>
                </a:lnTo>
                <a:lnTo>
                  <a:pt x="543" y="304"/>
                </a:lnTo>
                <a:lnTo>
                  <a:pt x="545" y="301"/>
                </a:lnTo>
                <a:lnTo>
                  <a:pt x="548" y="301"/>
                </a:lnTo>
                <a:lnTo>
                  <a:pt x="565" y="301"/>
                </a:lnTo>
                <a:lnTo>
                  <a:pt x="565" y="301"/>
                </a:lnTo>
                <a:lnTo>
                  <a:pt x="562" y="270"/>
                </a:lnTo>
                <a:lnTo>
                  <a:pt x="562" y="270"/>
                </a:lnTo>
                <a:lnTo>
                  <a:pt x="562" y="270"/>
                </a:lnTo>
                <a:lnTo>
                  <a:pt x="562" y="270"/>
                </a:lnTo>
                <a:lnTo>
                  <a:pt x="562" y="261"/>
                </a:lnTo>
                <a:lnTo>
                  <a:pt x="562" y="261"/>
                </a:lnTo>
                <a:lnTo>
                  <a:pt x="562" y="258"/>
                </a:lnTo>
                <a:lnTo>
                  <a:pt x="562" y="258"/>
                </a:lnTo>
                <a:lnTo>
                  <a:pt x="562" y="255"/>
                </a:lnTo>
                <a:lnTo>
                  <a:pt x="562" y="255"/>
                </a:lnTo>
                <a:lnTo>
                  <a:pt x="562" y="255"/>
                </a:lnTo>
                <a:lnTo>
                  <a:pt x="562" y="255"/>
                </a:lnTo>
                <a:lnTo>
                  <a:pt x="562" y="249"/>
                </a:lnTo>
                <a:lnTo>
                  <a:pt x="562" y="249"/>
                </a:lnTo>
                <a:lnTo>
                  <a:pt x="562" y="249"/>
                </a:lnTo>
                <a:lnTo>
                  <a:pt x="562" y="249"/>
                </a:lnTo>
                <a:lnTo>
                  <a:pt x="562" y="246"/>
                </a:lnTo>
                <a:lnTo>
                  <a:pt x="562" y="246"/>
                </a:lnTo>
                <a:lnTo>
                  <a:pt x="559" y="243"/>
                </a:lnTo>
                <a:lnTo>
                  <a:pt x="559" y="243"/>
                </a:lnTo>
                <a:lnTo>
                  <a:pt x="559" y="240"/>
                </a:lnTo>
                <a:lnTo>
                  <a:pt x="559" y="240"/>
                </a:lnTo>
                <a:lnTo>
                  <a:pt x="559" y="240"/>
                </a:lnTo>
                <a:lnTo>
                  <a:pt x="559" y="240"/>
                </a:lnTo>
                <a:lnTo>
                  <a:pt x="559" y="237"/>
                </a:lnTo>
                <a:lnTo>
                  <a:pt x="559" y="237"/>
                </a:lnTo>
                <a:lnTo>
                  <a:pt x="559" y="237"/>
                </a:lnTo>
                <a:lnTo>
                  <a:pt x="559" y="237"/>
                </a:lnTo>
                <a:lnTo>
                  <a:pt x="559" y="234"/>
                </a:lnTo>
                <a:lnTo>
                  <a:pt x="559" y="234"/>
                </a:lnTo>
                <a:lnTo>
                  <a:pt x="559" y="234"/>
                </a:lnTo>
                <a:lnTo>
                  <a:pt x="559" y="234"/>
                </a:lnTo>
                <a:lnTo>
                  <a:pt x="559" y="231"/>
                </a:lnTo>
                <a:lnTo>
                  <a:pt x="559" y="155"/>
                </a:lnTo>
                <a:lnTo>
                  <a:pt x="559" y="155"/>
                </a:lnTo>
                <a:lnTo>
                  <a:pt x="557" y="121"/>
                </a:lnTo>
                <a:lnTo>
                  <a:pt x="551" y="85"/>
                </a:lnTo>
                <a:lnTo>
                  <a:pt x="551" y="85"/>
                </a:lnTo>
                <a:lnTo>
                  <a:pt x="551" y="70"/>
                </a:lnTo>
                <a:lnTo>
                  <a:pt x="554" y="57"/>
                </a:lnTo>
                <a:lnTo>
                  <a:pt x="562" y="36"/>
                </a:lnTo>
                <a:lnTo>
                  <a:pt x="562" y="36"/>
                </a:lnTo>
                <a:lnTo>
                  <a:pt x="565" y="30"/>
                </a:lnTo>
                <a:lnTo>
                  <a:pt x="565" y="30"/>
                </a:lnTo>
                <a:lnTo>
                  <a:pt x="557" y="30"/>
                </a:lnTo>
                <a:lnTo>
                  <a:pt x="557" y="30"/>
                </a:lnTo>
                <a:lnTo>
                  <a:pt x="554" y="30"/>
                </a:lnTo>
                <a:lnTo>
                  <a:pt x="554" y="30"/>
                </a:lnTo>
                <a:lnTo>
                  <a:pt x="551" y="30"/>
                </a:lnTo>
                <a:lnTo>
                  <a:pt x="551" y="30"/>
                </a:lnTo>
                <a:lnTo>
                  <a:pt x="548" y="30"/>
                </a:lnTo>
                <a:lnTo>
                  <a:pt x="548" y="30"/>
                </a:lnTo>
                <a:lnTo>
                  <a:pt x="543" y="30"/>
                </a:lnTo>
                <a:lnTo>
                  <a:pt x="543" y="30"/>
                </a:lnTo>
                <a:lnTo>
                  <a:pt x="540" y="30"/>
                </a:lnTo>
                <a:lnTo>
                  <a:pt x="540" y="30"/>
                </a:lnTo>
                <a:lnTo>
                  <a:pt x="534" y="30"/>
                </a:lnTo>
                <a:lnTo>
                  <a:pt x="534" y="30"/>
                </a:lnTo>
                <a:lnTo>
                  <a:pt x="531" y="30"/>
                </a:lnTo>
                <a:lnTo>
                  <a:pt x="531" y="30"/>
                </a:lnTo>
                <a:lnTo>
                  <a:pt x="526" y="30"/>
                </a:lnTo>
                <a:lnTo>
                  <a:pt x="526" y="30"/>
                </a:lnTo>
                <a:lnTo>
                  <a:pt x="523" y="30"/>
                </a:lnTo>
                <a:lnTo>
                  <a:pt x="523" y="30"/>
                </a:lnTo>
                <a:lnTo>
                  <a:pt x="517" y="30"/>
                </a:lnTo>
                <a:lnTo>
                  <a:pt x="517" y="30"/>
                </a:lnTo>
                <a:lnTo>
                  <a:pt x="515" y="30"/>
                </a:lnTo>
                <a:lnTo>
                  <a:pt x="515" y="30"/>
                </a:lnTo>
                <a:lnTo>
                  <a:pt x="509" y="30"/>
                </a:lnTo>
                <a:lnTo>
                  <a:pt x="509" y="30"/>
                </a:lnTo>
                <a:lnTo>
                  <a:pt x="506" y="30"/>
                </a:lnTo>
                <a:lnTo>
                  <a:pt x="506" y="30"/>
                </a:lnTo>
                <a:lnTo>
                  <a:pt x="501" y="30"/>
                </a:lnTo>
                <a:lnTo>
                  <a:pt x="501" y="30"/>
                </a:lnTo>
                <a:lnTo>
                  <a:pt x="498" y="30"/>
                </a:lnTo>
                <a:lnTo>
                  <a:pt x="498" y="30"/>
                </a:lnTo>
                <a:lnTo>
                  <a:pt x="492" y="30"/>
                </a:lnTo>
                <a:lnTo>
                  <a:pt x="492" y="30"/>
                </a:lnTo>
                <a:lnTo>
                  <a:pt x="489" y="30"/>
                </a:lnTo>
                <a:lnTo>
                  <a:pt x="489" y="30"/>
                </a:lnTo>
                <a:lnTo>
                  <a:pt x="484" y="30"/>
                </a:lnTo>
                <a:lnTo>
                  <a:pt x="484" y="30"/>
                </a:lnTo>
                <a:lnTo>
                  <a:pt x="481" y="30"/>
                </a:lnTo>
                <a:lnTo>
                  <a:pt x="481" y="30"/>
                </a:lnTo>
                <a:lnTo>
                  <a:pt x="473" y="27"/>
                </a:lnTo>
                <a:lnTo>
                  <a:pt x="473" y="27"/>
                </a:lnTo>
                <a:lnTo>
                  <a:pt x="470" y="27"/>
                </a:lnTo>
                <a:lnTo>
                  <a:pt x="470" y="27"/>
                </a:lnTo>
                <a:lnTo>
                  <a:pt x="461" y="27"/>
                </a:lnTo>
                <a:lnTo>
                  <a:pt x="461" y="27"/>
                </a:lnTo>
                <a:lnTo>
                  <a:pt x="461" y="27"/>
                </a:lnTo>
                <a:lnTo>
                  <a:pt x="461" y="27"/>
                </a:lnTo>
                <a:lnTo>
                  <a:pt x="408" y="24"/>
                </a:lnTo>
                <a:lnTo>
                  <a:pt x="408" y="24"/>
                </a:lnTo>
                <a:lnTo>
                  <a:pt x="408" y="24"/>
                </a:lnTo>
                <a:lnTo>
                  <a:pt x="408" y="24"/>
                </a:lnTo>
                <a:lnTo>
                  <a:pt x="400" y="24"/>
                </a:lnTo>
                <a:lnTo>
                  <a:pt x="400" y="24"/>
                </a:lnTo>
                <a:lnTo>
                  <a:pt x="397" y="24"/>
                </a:lnTo>
                <a:lnTo>
                  <a:pt x="397" y="24"/>
                </a:lnTo>
                <a:lnTo>
                  <a:pt x="389" y="24"/>
                </a:lnTo>
                <a:lnTo>
                  <a:pt x="389" y="24"/>
                </a:lnTo>
                <a:lnTo>
                  <a:pt x="386" y="24"/>
                </a:lnTo>
                <a:lnTo>
                  <a:pt x="386" y="24"/>
                </a:lnTo>
                <a:lnTo>
                  <a:pt x="377" y="24"/>
                </a:lnTo>
                <a:lnTo>
                  <a:pt x="377" y="24"/>
                </a:lnTo>
                <a:lnTo>
                  <a:pt x="375" y="24"/>
                </a:lnTo>
                <a:lnTo>
                  <a:pt x="375" y="24"/>
                </a:lnTo>
                <a:lnTo>
                  <a:pt x="366" y="24"/>
                </a:lnTo>
                <a:lnTo>
                  <a:pt x="366" y="24"/>
                </a:lnTo>
                <a:lnTo>
                  <a:pt x="363" y="24"/>
                </a:lnTo>
                <a:lnTo>
                  <a:pt x="363" y="24"/>
                </a:lnTo>
                <a:lnTo>
                  <a:pt x="355" y="21"/>
                </a:lnTo>
                <a:lnTo>
                  <a:pt x="355" y="21"/>
                </a:lnTo>
                <a:lnTo>
                  <a:pt x="355" y="21"/>
                </a:lnTo>
                <a:lnTo>
                  <a:pt x="355" y="21"/>
                </a:lnTo>
                <a:lnTo>
                  <a:pt x="344" y="21"/>
                </a:lnTo>
                <a:lnTo>
                  <a:pt x="344" y="21"/>
                </a:lnTo>
                <a:lnTo>
                  <a:pt x="344" y="21"/>
                </a:lnTo>
                <a:lnTo>
                  <a:pt x="344" y="21"/>
                </a:lnTo>
                <a:lnTo>
                  <a:pt x="333" y="21"/>
                </a:lnTo>
                <a:lnTo>
                  <a:pt x="333" y="21"/>
                </a:lnTo>
                <a:lnTo>
                  <a:pt x="333" y="21"/>
                </a:lnTo>
                <a:lnTo>
                  <a:pt x="333" y="21"/>
                </a:lnTo>
                <a:lnTo>
                  <a:pt x="321" y="21"/>
                </a:lnTo>
                <a:lnTo>
                  <a:pt x="321" y="21"/>
                </a:lnTo>
                <a:lnTo>
                  <a:pt x="321" y="21"/>
                </a:lnTo>
                <a:lnTo>
                  <a:pt x="321" y="21"/>
                </a:lnTo>
                <a:lnTo>
                  <a:pt x="254" y="15"/>
                </a:lnTo>
                <a:lnTo>
                  <a:pt x="254" y="15"/>
                </a:lnTo>
                <a:lnTo>
                  <a:pt x="254" y="15"/>
                </a:lnTo>
                <a:lnTo>
                  <a:pt x="254" y="15"/>
                </a:lnTo>
                <a:lnTo>
                  <a:pt x="243" y="15"/>
                </a:lnTo>
                <a:lnTo>
                  <a:pt x="243" y="15"/>
                </a:lnTo>
                <a:lnTo>
                  <a:pt x="243" y="15"/>
                </a:lnTo>
                <a:lnTo>
                  <a:pt x="243" y="15"/>
                </a:lnTo>
                <a:lnTo>
                  <a:pt x="235" y="15"/>
                </a:lnTo>
                <a:lnTo>
                  <a:pt x="235" y="15"/>
                </a:lnTo>
                <a:lnTo>
                  <a:pt x="232" y="15"/>
                </a:lnTo>
                <a:lnTo>
                  <a:pt x="232" y="15"/>
                </a:lnTo>
                <a:lnTo>
                  <a:pt x="224" y="15"/>
                </a:lnTo>
                <a:lnTo>
                  <a:pt x="224" y="15"/>
                </a:lnTo>
                <a:lnTo>
                  <a:pt x="221" y="15"/>
                </a:lnTo>
                <a:lnTo>
                  <a:pt x="221" y="15"/>
                </a:lnTo>
                <a:lnTo>
                  <a:pt x="212" y="15"/>
                </a:lnTo>
                <a:lnTo>
                  <a:pt x="212" y="15"/>
                </a:lnTo>
                <a:lnTo>
                  <a:pt x="210" y="15"/>
                </a:lnTo>
                <a:lnTo>
                  <a:pt x="210" y="15"/>
                </a:lnTo>
                <a:lnTo>
                  <a:pt x="204" y="12"/>
                </a:lnTo>
                <a:lnTo>
                  <a:pt x="204" y="12"/>
                </a:lnTo>
                <a:lnTo>
                  <a:pt x="198" y="12"/>
                </a:lnTo>
                <a:lnTo>
                  <a:pt x="198" y="12"/>
                </a:lnTo>
                <a:lnTo>
                  <a:pt x="193" y="12"/>
                </a:lnTo>
                <a:lnTo>
                  <a:pt x="193" y="12"/>
                </a:lnTo>
                <a:lnTo>
                  <a:pt x="190" y="12"/>
                </a:lnTo>
                <a:lnTo>
                  <a:pt x="190" y="12"/>
                </a:lnTo>
                <a:lnTo>
                  <a:pt x="184" y="12"/>
                </a:lnTo>
                <a:lnTo>
                  <a:pt x="184" y="12"/>
                </a:lnTo>
                <a:lnTo>
                  <a:pt x="179" y="12"/>
                </a:lnTo>
                <a:lnTo>
                  <a:pt x="179" y="12"/>
                </a:lnTo>
                <a:lnTo>
                  <a:pt x="176" y="12"/>
                </a:lnTo>
                <a:lnTo>
                  <a:pt x="176" y="12"/>
                </a:lnTo>
                <a:lnTo>
                  <a:pt x="170" y="12"/>
                </a:lnTo>
                <a:lnTo>
                  <a:pt x="170" y="12"/>
                </a:lnTo>
                <a:lnTo>
                  <a:pt x="168" y="12"/>
                </a:lnTo>
                <a:lnTo>
                  <a:pt x="168" y="12"/>
                </a:lnTo>
                <a:lnTo>
                  <a:pt x="162" y="9"/>
                </a:lnTo>
                <a:lnTo>
                  <a:pt x="162" y="9"/>
                </a:lnTo>
                <a:lnTo>
                  <a:pt x="159" y="9"/>
                </a:lnTo>
                <a:lnTo>
                  <a:pt x="159" y="9"/>
                </a:lnTo>
                <a:lnTo>
                  <a:pt x="36" y="0"/>
                </a:lnTo>
                <a:lnTo>
                  <a:pt x="33" y="27"/>
                </a:lnTo>
                <a:lnTo>
                  <a:pt x="33" y="27"/>
                </a:lnTo>
                <a:lnTo>
                  <a:pt x="33" y="30"/>
                </a:lnTo>
                <a:lnTo>
                  <a:pt x="33" y="30"/>
                </a:lnTo>
                <a:close/>
              </a:path>
            </a:pathLst>
          </a:custGeom>
          <a:solidFill>
            <a:srgbClr val="015873">
              <a:alpha val="25098"/>
            </a:srgb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2" name="Freeform 572">
            <a:extLst>
              <a:ext uri="{FF2B5EF4-FFF2-40B4-BE49-F238E27FC236}">
                <a16:creationId xmlns:a16="http://schemas.microsoft.com/office/drawing/2014/main" id="{380B35E6-3DC5-8AD1-7F7F-58F4504FB1FB}"/>
              </a:ext>
            </a:extLst>
          </p:cNvPr>
          <p:cNvSpPr>
            <a:spLocks/>
          </p:cNvSpPr>
          <p:nvPr/>
        </p:nvSpPr>
        <p:spPr bwMode="auto">
          <a:xfrm>
            <a:off x="3878102" y="3057165"/>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3" name="Freeform 573">
            <a:extLst>
              <a:ext uri="{FF2B5EF4-FFF2-40B4-BE49-F238E27FC236}">
                <a16:creationId xmlns:a16="http://schemas.microsoft.com/office/drawing/2014/main" id="{20BA86AF-955A-D43D-76B9-5E139878645D}"/>
              </a:ext>
            </a:extLst>
          </p:cNvPr>
          <p:cNvSpPr>
            <a:spLocks/>
          </p:cNvSpPr>
          <p:nvPr/>
        </p:nvSpPr>
        <p:spPr bwMode="auto">
          <a:xfrm>
            <a:off x="3875536" y="3053516"/>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4" name="Freeform 574">
            <a:extLst>
              <a:ext uri="{FF2B5EF4-FFF2-40B4-BE49-F238E27FC236}">
                <a16:creationId xmlns:a16="http://schemas.microsoft.com/office/drawing/2014/main" id="{26B58047-362D-6194-1A8D-36EB3CECB24B}"/>
              </a:ext>
            </a:extLst>
          </p:cNvPr>
          <p:cNvSpPr>
            <a:spLocks/>
          </p:cNvSpPr>
          <p:nvPr/>
        </p:nvSpPr>
        <p:spPr bwMode="auto">
          <a:xfrm>
            <a:off x="3885798" y="3057165"/>
            <a:ext cx="3848"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5" name="Freeform 575">
            <a:extLst>
              <a:ext uri="{FF2B5EF4-FFF2-40B4-BE49-F238E27FC236}">
                <a16:creationId xmlns:a16="http://schemas.microsoft.com/office/drawing/2014/main" id="{EAB0DFB8-11F9-D1A3-FBED-EC45B92BA186}"/>
              </a:ext>
            </a:extLst>
          </p:cNvPr>
          <p:cNvSpPr>
            <a:spLocks/>
          </p:cNvSpPr>
          <p:nvPr/>
        </p:nvSpPr>
        <p:spPr bwMode="auto">
          <a:xfrm>
            <a:off x="3896060" y="3060814"/>
            <a:ext cx="3848"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6" name="Freeform 576">
            <a:extLst>
              <a:ext uri="{FF2B5EF4-FFF2-40B4-BE49-F238E27FC236}">
                <a16:creationId xmlns:a16="http://schemas.microsoft.com/office/drawing/2014/main" id="{17AE9191-0AFB-E1D5-5530-81B4A74ACA2C}"/>
              </a:ext>
            </a:extLst>
          </p:cNvPr>
          <p:cNvSpPr>
            <a:spLocks/>
          </p:cNvSpPr>
          <p:nvPr/>
        </p:nvSpPr>
        <p:spPr bwMode="auto">
          <a:xfrm>
            <a:off x="3871688" y="3049867"/>
            <a:ext cx="3848"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7" name="Freeform 577">
            <a:extLst>
              <a:ext uri="{FF2B5EF4-FFF2-40B4-BE49-F238E27FC236}">
                <a16:creationId xmlns:a16="http://schemas.microsoft.com/office/drawing/2014/main" id="{A69B350D-78EF-D24D-077F-FF5F761A9A28}"/>
              </a:ext>
            </a:extLst>
          </p:cNvPr>
          <p:cNvSpPr>
            <a:spLocks/>
          </p:cNvSpPr>
          <p:nvPr/>
        </p:nvSpPr>
        <p:spPr bwMode="auto">
          <a:xfrm>
            <a:off x="3889646" y="3060814"/>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8" name="Freeform 578">
            <a:extLst>
              <a:ext uri="{FF2B5EF4-FFF2-40B4-BE49-F238E27FC236}">
                <a16:creationId xmlns:a16="http://schemas.microsoft.com/office/drawing/2014/main" id="{43B08948-75FB-83E2-D7BF-53BFFCB460BA}"/>
              </a:ext>
            </a:extLst>
          </p:cNvPr>
          <p:cNvSpPr>
            <a:spLocks/>
          </p:cNvSpPr>
          <p:nvPr/>
        </p:nvSpPr>
        <p:spPr bwMode="auto">
          <a:xfrm>
            <a:off x="3863991" y="3049867"/>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9" name="Freeform 579">
            <a:extLst>
              <a:ext uri="{FF2B5EF4-FFF2-40B4-BE49-F238E27FC236}">
                <a16:creationId xmlns:a16="http://schemas.microsoft.com/office/drawing/2014/main" id="{02A19DF4-D61F-DAE8-8C8F-750BDB6F9222}"/>
              </a:ext>
            </a:extLst>
          </p:cNvPr>
          <p:cNvSpPr>
            <a:spLocks/>
          </p:cNvSpPr>
          <p:nvPr/>
        </p:nvSpPr>
        <p:spPr bwMode="auto">
          <a:xfrm>
            <a:off x="3440678" y="2968370"/>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0" name="Freeform 580">
            <a:extLst>
              <a:ext uri="{FF2B5EF4-FFF2-40B4-BE49-F238E27FC236}">
                <a16:creationId xmlns:a16="http://schemas.microsoft.com/office/drawing/2014/main" id="{DD319EBE-D81C-25DF-92E6-A9165459DF87}"/>
              </a:ext>
            </a:extLst>
          </p:cNvPr>
          <p:cNvSpPr>
            <a:spLocks/>
          </p:cNvSpPr>
          <p:nvPr/>
        </p:nvSpPr>
        <p:spPr bwMode="auto">
          <a:xfrm>
            <a:off x="3444526" y="2968370"/>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1" name="Freeform 581">
            <a:extLst>
              <a:ext uri="{FF2B5EF4-FFF2-40B4-BE49-F238E27FC236}">
                <a16:creationId xmlns:a16="http://schemas.microsoft.com/office/drawing/2014/main" id="{CB4AFD1A-A82D-F147-8FAA-A7E19182C09E}"/>
              </a:ext>
            </a:extLst>
          </p:cNvPr>
          <p:cNvSpPr>
            <a:spLocks/>
          </p:cNvSpPr>
          <p:nvPr/>
        </p:nvSpPr>
        <p:spPr bwMode="auto">
          <a:xfrm>
            <a:off x="3436829" y="2968370"/>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2" name="Freeform 582">
            <a:extLst>
              <a:ext uri="{FF2B5EF4-FFF2-40B4-BE49-F238E27FC236}">
                <a16:creationId xmlns:a16="http://schemas.microsoft.com/office/drawing/2014/main" id="{18B46154-6019-BA40-F276-36B2B5B15CBB}"/>
              </a:ext>
            </a:extLst>
          </p:cNvPr>
          <p:cNvSpPr>
            <a:spLocks/>
          </p:cNvSpPr>
          <p:nvPr/>
        </p:nvSpPr>
        <p:spPr bwMode="auto">
          <a:xfrm>
            <a:off x="3806266" y="3031621"/>
            <a:ext cx="3848" cy="3649"/>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3" name="Freeform 583">
            <a:extLst>
              <a:ext uri="{FF2B5EF4-FFF2-40B4-BE49-F238E27FC236}">
                <a16:creationId xmlns:a16="http://schemas.microsoft.com/office/drawing/2014/main" id="{9CF66A16-3C80-0CC2-7628-E7A0E4446BAD}"/>
              </a:ext>
            </a:extLst>
          </p:cNvPr>
          <p:cNvSpPr>
            <a:spLocks/>
          </p:cNvSpPr>
          <p:nvPr/>
        </p:nvSpPr>
        <p:spPr bwMode="auto">
          <a:xfrm>
            <a:off x="3432981" y="2968370"/>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4" name="Freeform 584">
            <a:extLst>
              <a:ext uri="{FF2B5EF4-FFF2-40B4-BE49-F238E27FC236}">
                <a16:creationId xmlns:a16="http://schemas.microsoft.com/office/drawing/2014/main" id="{38E461FB-04BC-9476-4B48-E513432FCA25}"/>
              </a:ext>
            </a:extLst>
          </p:cNvPr>
          <p:cNvSpPr>
            <a:spLocks/>
          </p:cNvSpPr>
          <p:nvPr/>
        </p:nvSpPr>
        <p:spPr bwMode="auto">
          <a:xfrm>
            <a:off x="3448374" y="2968370"/>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5" name="Freeform 585">
            <a:extLst>
              <a:ext uri="{FF2B5EF4-FFF2-40B4-BE49-F238E27FC236}">
                <a16:creationId xmlns:a16="http://schemas.microsoft.com/office/drawing/2014/main" id="{22593725-B9C9-F6F9-636D-A3A2FBCC85D4}"/>
              </a:ext>
            </a:extLst>
          </p:cNvPr>
          <p:cNvSpPr>
            <a:spLocks/>
          </p:cNvSpPr>
          <p:nvPr/>
        </p:nvSpPr>
        <p:spPr bwMode="auto">
          <a:xfrm>
            <a:off x="3450940" y="29720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6" name="Freeform 586">
            <a:extLst>
              <a:ext uri="{FF2B5EF4-FFF2-40B4-BE49-F238E27FC236}">
                <a16:creationId xmlns:a16="http://schemas.microsoft.com/office/drawing/2014/main" id="{EF8A5F55-2118-E7F0-7A65-A587E70EACD0}"/>
              </a:ext>
            </a:extLst>
          </p:cNvPr>
          <p:cNvSpPr>
            <a:spLocks/>
          </p:cNvSpPr>
          <p:nvPr/>
        </p:nvSpPr>
        <p:spPr bwMode="auto">
          <a:xfrm>
            <a:off x="3364994" y="29610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7" name="Freeform 587">
            <a:extLst>
              <a:ext uri="{FF2B5EF4-FFF2-40B4-BE49-F238E27FC236}">
                <a16:creationId xmlns:a16="http://schemas.microsoft.com/office/drawing/2014/main" id="{866EF294-40DE-311A-7E76-84FDB59D60E6}"/>
              </a:ext>
            </a:extLst>
          </p:cNvPr>
          <p:cNvSpPr>
            <a:spLocks/>
          </p:cNvSpPr>
          <p:nvPr/>
        </p:nvSpPr>
        <p:spPr bwMode="auto">
          <a:xfrm>
            <a:off x="3430415" y="2968370"/>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8" name="Freeform 588">
            <a:extLst>
              <a:ext uri="{FF2B5EF4-FFF2-40B4-BE49-F238E27FC236}">
                <a16:creationId xmlns:a16="http://schemas.microsoft.com/office/drawing/2014/main" id="{8BD69B43-F88B-46DE-DA24-2F0A5DB0F309}"/>
              </a:ext>
            </a:extLst>
          </p:cNvPr>
          <p:cNvSpPr>
            <a:spLocks/>
          </p:cNvSpPr>
          <p:nvPr/>
        </p:nvSpPr>
        <p:spPr bwMode="auto">
          <a:xfrm>
            <a:off x="3404760" y="29647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9" name="Freeform 589">
            <a:extLst>
              <a:ext uri="{FF2B5EF4-FFF2-40B4-BE49-F238E27FC236}">
                <a16:creationId xmlns:a16="http://schemas.microsoft.com/office/drawing/2014/main" id="{ABA5A71F-BC60-E055-D014-5BAA9A1A1C22}"/>
              </a:ext>
            </a:extLst>
          </p:cNvPr>
          <p:cNvSpPr>
            <a:spLocks/>
          </p:cNvSpPr>
          <p:nvPr/>
        </p:nvSpPr>
        <p:spPr bwMode="auto">
          <a:xfrm>
            <a:off x="3394498" y="29647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0" name="Freeform 590">
            <a:extLst>
              <a:ext uri="{FF2B5EF4-FFF2-40B4-BE49-F238E27FC236}">
                <a16:creationId xmlns:a16="http://schemas.microsoft.com/office/drawing/2014/main" id="{68D70CEF-B163-CC1D-CAF9-33DFBEBD3EBE}"/>
              </a:ext>
            </a:extLst>
          </p:cNvPr>
          <p:cNvSpPr>
            <a:spLocks/>
          </p:cNvSpPr>
          <p:nvPr/>
        </p:nvSpPr>
        <p:spPr bwMode="auto">
          <a:xfrm>
            <a:off x="3397063" y="2964721"/>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1" name="Freeform 591">
            <a:extLst>
              <a:ext uri="{FF2B5EF4-FFF2-40B4-BE49-F238E27FC236}">
                <a16:creationId xmlns:a16="http://schemas.microsoft.com/office/drawing/2014/main" id="{B6D1A189-28D1-05C7-F883-141125EC3D05}"/>
              </a:ext>
            </a:extLst>
          </p:cNvPr>
          <p:cNvSpPr>
            <a:spLocks/>
          </p:cNvSpPr>
          <p:nvPr/>
        </p:nvSpPr>
        <p:spPr bwMode="auto">
          <a:xfrm>
            <a:off x="3418870" y="29647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2" name="Freeform 592">
            <a:extLst>
              <a:ext uri="{FF2B5EF4-FFF2-40B4-BE49-F238E27FC236}">
                <a16:creationId xmlns:a16="http://schemas.microsoft.com/office/drawing/2014/main" id="{E7E50C01-D0EC-3569-9E1B-E4EFD0DD130A}"/>
              </a:ext>
            </a:extLst>
          </p:cNvPr>
          <p:cNvSpPr>
            <a:spLocks/>
          </p:cNvSpPr>
          <p:nvPr/>
        </p:nvSpPr>
        <p:spPr bwMode="auto">
          <a:xfrm>
            <a:off x="3899909" y="3064463"/>
            <a:ext cx="3848" cy="0"/>
          </a:xfrm>
          <a:custGeom>
            <a:avLst/>
            <a:gdLst>
              <a:gd name="T0" fmla="*/ 3 w 3"/>
              <a:gd name="T1" fmla="*/ 3 w 3"/>
              <a:gd name="T2" fmla="*/ 0 w 3"/>
              <a:gd name="T3" fmla="*/ 0 w 3"/>
              <a:gd name="T4" fmla="*/ 3 w 3"/>
              <a:gd name="T5" fmla="*/ 3 w 3"/>
              <a:gd name="T6" fmla="*/ 3 w 3"/>
              <a:gd name="T7" fmla="*/ 3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3" y="0"/>
                </a:moveTo>
                <a:lnTo>
                  <a:pt x="3" y="0"/>
                </a:lnTo>
                <a:lnTo>
                  <a:pt x="0" y="0"/>
                </a:lnTo>
                <a:lnTo>
                  <a:pt x="0" y="0"/>
                </a:lnTo>
                <a:lnTo>
                  <a:pt x="3" y="0"/>
                </a:lnTo>
                <a:lnTo>
                  <a:pt x="3"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3" name="Freeform 593">
            <a:extLst>
              <a:ext uri="{FF2B5EF4-FFF2-40B4-BE49-F238E27FC236}">
                <a16:creationId xmlns:a16="http://schemas.microsoft.com/office/drawing/2014/main" id="{74ECC51E-07A6-74F8-9A4C-8B6A63FA5058}"/>
              </a:ext>
            </a:extLst>
          </p:cNvPr>
          <p:cNvSpPr>
            <a:spLocks/>
          </p:cNvSpPr>
          <p:nvPr/>
        </p:nvSpPr>
        <p:spPr bwMode="auto">
          <a:xfrm>
            <a:off x="3412457" y="2964721"/>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4" name="Freeform 594">
            <a:extLst>
              <a:ext uri="{FF2B5EF4-FFF2-40B4-BE49-F238E27FC236}">
                <a16:creationId xmlns:a16="http://schemas.microsoft.com/office/drawing/2014/main" id="{DF6E3558-BD56-3E8A-5C83-2472F849FCAE}"/>
              </a:ext>
            </a:extLst>
          </p:cNvPr>
          <p:cNvSpPr>
            <a:spLocks/>
          </p:cNvSpPr>
          <p:nvPr/>
        </p:nvSpPr>
        <p:spPr bwMode="auto">
          <a:xfrm>
            <a:off x="3408608" y="29647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5" name="Freeform 595">
            <a:extLst>
              <a:ext uri="{FF2B5EF4-FFF2-40B4-BE49-F238E27FC236}">
                <a16:creationId xmlns:a16="http://schemas.microsoft.com/office/drawing/2014/main" id="{9C14D749-2869-02FE-472A-68AD9A17709D}"/>
              </a:ext>
            </a:extLst>
          </p:cNvPr>
          <p:cNvSpPr>
            <a:spLocks/>
          </p:cNvSpPr>
          <p:nvPr/>
        </p:nvSpPr>
        <p:spPr bwMode="auto">
          <a:xfrm>
            <a:off x="3842184" y="30352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6" name="Freeform 596">
            <a:extLst>
              <a:ext uri="{FF2B5EF4-FFF2-40B4-BE49-F238E27FC236}">
                <a16:creationId xmlns:a16="http://schemas.microsoft.com/office/drawing/2014/main" id="{182F8ECA-61B5-780E-B998-27404DCD75A9}"/>
              </a:ext>
            </a:extLst>
          </p:cNvPr>
          <p:cNvSpPr>
            <a:spLocks/>
          </p:cNvSpPr>
          <p:nvPr/>
        </p:nvSpPr>
        <p:spPr bwMode="auto">
          <a:xfrm>
            <a:off x="3846032" y="3038920"/>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7" name="Freeform 597">
            <a:extLst>
              <a:ext uri="{FF2B5EF4-FFF2-40B4-BE49-F238E27FC236}">
                <a16:creationId xmlns:a16="http://schemas.microsoft.com/office/drawing/2014/main" id="{0036A4F6-B867-3E3F-A3A2-12CA03554C9D}"/>
              </a:ext>
            </a:extLst>
          </p:cNvPr>
          <p:cNvSpPr>
            <a:spLocks/>
          </p:cNvSpPr>
          <p:nvPr/>
        </p:nvSpPr>
        <p:spPr bwMode="auto">
          <a:xfrm>
            <a:off x="3846032" y="3035270"/>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8" name="Freeform 598">
            <a:extLst>
              <a:ext uri="{FF2B5EF4-FFF2-40B4-BE49-F238E27FC236}">
                <a16:creationId xmlns:a16="http://schemas.microsoft.com/office/drawing/2014/main" id="{EDDBBE82-8B37-121D-A6C0-76286ED59854}"/>
              </a:ext>
            </a:extLst>
          </p:cNvPr>
          <p:cNvSpPr>
            <a:spLocks/>
          </p:cNvSpPr>
          <p:nvPr/>
        </p:nvSpPr>
        <p:spPr bwMode="auto">
          <a:xfrm>
            <a:off x="3849881" y="3038920"/>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9" name="Freeform 599">
            <a:extLst>
              <a:ext uri="{FF2B5EF4-FFF2-40B4-BE49-F238E27FC236}">
                <a16:creationId xmlns:a16="http://schemas.microsoft.com/office/drawing/2014/main" id="{822C0DD6-CFCC-07DC-5087-B61B15298402}"/>
              </a:ext>
            </a:extLst>
          </p:cNvPr>
          <p:cNvSpPr>
            <a:spLocks/>
          </p:cNvSpPr>
          <p:nvPr/>
        </p:nvSpPr>
        <p:spPr bwMode="auto">
          <a:xfrm>
            <a:off x="3810115" y="3031621"/>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0" name="Freeform 600">
            <a:extLst>
              <a:ext uri="{FF2B5EF4-FFF2-40B4-BE49-F238E27FC236}">
                <a16:creationId xmlns:a16="http://schemas.microsoft.com/office/drawing/2014/main" id="{CA1623FE-3A4B-70B3-6120-13A587B0F806}"/>
              </a:ext>
            </a:extLst>
          </p:cNvPr>
          <p:cNvSpPr>
            <a:spLocks/>
          </p:cNvSpPr>
          <p:nvPr/>
        </p:nvSpPr>
        <p:spPr bwMode="auto">
          <a:xfrm>
            <a:off x="3860143" y="3046218"/>
            <a:ext cx="3848"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1" name="Freeform 601">
            <a:extLst>
              <a:ext uri="{FF2B5EF4-FFF2-40B4-BE49-F238E27FC236}">
                <a16:creationId xmlns:a16="http://schemas.microsoft.com/office/drawing/2014/main" id="{72F7084E-09E2-9659-58F7-1FE06B98D199}"/>
              </a:ext>
            </a:extLst>
          </p:cNvPr>
          <p:cNvSpPr>
            <a:spLocks/>
          </p:cNvSpPr>
          <p:nvPr/>
        </p:nvSpPr>
        <p:spPr bwMode="auto">
          <a:xfrm>
            <a:off x="3857577" y="3042569"/>
            <a:ext cx="2566" cy="3649"/>
          </a:xfrm>
          <a:custGeom>
            <a:avLst/>
            <a:gdLst>
              <a:gd name="T0" fmla="*/ 0 w 2"/>
              <a:gd name="T1" fmla="*/ 0 h 3"/>
              <a:gd name="T2" fmla="*/ 0 w 2"/>
              <a:gd name="T3" fmla="*/ 0 h 3"/>
              <a:gd name="T4" fmla="*/ 2 w 2"/>
              <a:gd name="T5" fmla="*/ 3 h 3"/>
              <a:gd name="T6" fmla="*/ 2 w 2"/>
              <a:gd name="T7" fmla="*/ 3 h 3"/>
              <a:gd name="T8" fmla="*/ 0 w 2"/>
              <a:gd name="T9" fmla="*/ 0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3"/>
                </a:lnTo>
                <a:lnTo>
                  <a:pt x="2"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2" name="Freeform 602">
            <a:extLst>
              <a:ext uri="{FF2B5EF4-FFF2-40B4-BE49-F238E27FC236}">
                <a16:creationId xmlns:a16="http://schemas.microsoft.com/office/drawing/2014/main" id="{B262541D-0A10-0D86-9D76-ADBC3C67CD21}"/>
              </a:ext>
            </a:extLst>
          </p:cNvPr>
          <p:cNvSpPr>
            <a:spLocks/>
          </p:cNvSpPr>
          <p:nvPr/>
        </p:nvSpPr>
        <p:spPr bwMode="auto">
          <a:xfrm>
            <a:off x="3853729" y="304256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3" name="Freeform 603">
            <a:extLst>
              <a:ext uri="{FF2B5EF4-FFF2-40B4-BE49-F238E27FC236}">
                <a16:creationId xmlns:a16="http://schemas.microsoft.com/office/drawing/2014/main" id="{4EEA2AEB-0074-CF06-1056-12C64E8122BE}"/>
              </a:ext>
            </a:extLst>
          </p:cNvPr>
          <p:cNvSpPr>
            <a:spLocks/>
          </p:cNvSpPr>
          <p:nvPr/>
        </p:nvSpPr>
        <p:spPr bwMode="auto">
          <a:xfrm>
            <a:off x="3828074" y="30316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4" name="Freeform 604">
            <a:extLst>
              <a:ext uri="{FF2B5EF4-FFF2-40B4-BE49-F238E27FC236}">
                <a16:creationId xmlns:a16="http://schemas.microsoft.com/office/drawing/2014/main" id="{C66E5155-D087-9FD0-874E-7DD61C534DAA}"/>
              </a:ext>
            </a:extLst>
          </p:cNvPr>
          <p:cNvSpPr>
            <a:spLocks/>
          </p:cNvSpPr>
          <p:nvPr/>
        </p:nvSpPr>
        <p:spPr bwMode="auto">
          <a:xfrm>
            <a:off x="3821660" y="3031621"/>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5" name="Freeform 605">
            <a:extLst>
              <a:ext uri="{FF2B5EF4-FFF2-40B4-BE49-F238E27FC236}">
                <a16:creationId xmlns:a16="http://schemas.microsoft.com/office/drawing/2014/main" id="{72080203-9542-FB41-BA1E-2766D292B6DF}"/>
              </a:ext>
            </a:extLst>
          </p:cNvPr>
          <p:cNvSpPr>
            <a:spLocks/>
          </p:cNvSpPr>
          <p:nvPr/>
        </p:nvSpPr>
        <p:spPr bwMode="auto">
          <a:xfrm>
            <a:off x="3839618" y="3031621"/>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6" name="Freeform 606">
            <a:extLst>
              <a:ext uri="{FF2B5EF4-FFF2-40B4-BE49-F238E27FC236}">
                <a16:creationId xmlns:a16="http://schemas.microsoft.com/office/drawing/2014/main" id="{CA352B96-DEA6-05ED-AF0D-E66CB354A514}"/>
              </a:ext>
            </a:extLst>
          </p:cNvPr>
          <p:cNvSpPr>
            <a:spLocks/>
          </p:cNvSpPr>
          <p:nvPr/>
        </p:nvSpPr>
        <p:spPr bwMode="auto">
          <a:xfrm>
            <a:off x="3828074" y="3031621"/>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7" name="Freeform 608">
            <a:extLst>
              <a:ext uri="{FF2B5EF4-FFF2-40B4-BE49-F238E27FC236}">
                <a16:creationId xmlns:a16="http://schemas.microsoft.com/office/drawing/2014/main" id="{6E0E92FB-E9F1-8089-EEC1-EABC1B44D1BF}"/>
              </a:ext>
            </a:extLst>
          </p:cNvPr>
          <p:cNvSpPr>
            <a:spLocks/>
          </p:cNvSpPr>
          <p:nvPr/>
        </p:nvSpPr>
        <p:spPr bwMode="auto">
          <a:xfrm>
            <a:off x="3831922" y="30389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8" name="Freeform 609">
            <a:extLst>
              <a:ext uri="{FF2B5EF4-FFF2-40B4-BE49-F238E27FC236}">
                <a16:creationId xmlns:a16="http://schemas.microsoft.com/office/drawing/2014/main" id="{C92315C5-B516-F236-1D8F-D90147F83DE8}"/>
              </a:ext>
            </a:extLst>
          </p:cNvPr>
          <p:cNvSpPr>
            <a:spLocks/>
          </p:cNvSpPr>
          <p:nvPr/>
        </p:nvSpPr>
        <p:spPr bwMode="auto">
          <a:xfrm>
            <a:off x="3835770" y="3038919"/>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9" name="Freeform 610">
            <a:extLst>
              <a:ext uri="{FF2B5EF4-FFF2-40B4-BE49-F238E27FC236}">
                <a16:creationId xmlns:a16="http://schemas.microsoft.com/office/drawing/2014/main" id="{CD6A75AF-20EF-83A9-5602-1D5FBF905533}"/>
              </a:ext>
            </a:extLst>
          </p:cNvPr>
          <p:cNvSpPr>
            <a:spLocks/>
          </p:cNvSpPr>
          <p:nvPr/>
        </p:nvSpPr>
        <p:spPr bwMode="auto">
          <a:xfrm>
            <a:off x="3835770" y="30389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0" name="Freeform 611">
            <a:extLst>
              <a:ext uri="{FF2B5EF4-FFF2-40B4-BE49-F238E27FC236}">
                <a16:creationId xmlns:a16="http://schemas.microsoft.com/office/drawing/2014/main" id="{CC6B68E9-2CBD-3E4A-DFCD-F38B31FDAF9F}"/>
              </a:ext>
            </a:extLst>
          </p:cNvPr>
          <p:cNvSpPr>
            <a:spLocks/>
          </p:cNvSpPr>
          <p:nvPr/>
        </p:nvSpPr>
        <p:spPr bwMode="auto">
          <a:xfrm>
            <a:off x="3817812" y="3038919"/>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1" name="Freeform 612">
            <a:extLst>
              <a:ext uri="{FF2B5EF4-FFF2-40B4-BE49-F238E27FC236}">
                <a16:creationId xmlns:a16="http://schemas.microsoft.com/office/drawing/2014/main" id="{A2F3D31D-7CCD-943E-FEEF-5B4B6F89BA09}"/>
              </a:ext>
            </a:extLst>
          </p:cNvPr>
          <p:cNvSpPr>
            <a:spLocks/>
          </p:cNvSpPr>
          <p:nvPr/>
        </p:nvSpPr>
        <p:spPr bwMode="auto">
          <a:xfrm>
            <a:off x="3203366" y="2738477"/>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2" name="Freeform 613">
            <a:extLst>
              <a:ext uri="{FF2B5EF4-FFF2-40B4-BE49-F238E27FC236}">
                <a16:creationId xmlns:a16="http://schemas.microsoft.com/office/drawing/2014/main" id="{3AD927F5-D7E3-D5E2-E397-4D54B77A923D}"/>
              </a:ext>
            </a:extLst>
          </p:cNvPr>
          <p:cNvSpPr>
            <a:spLocks/>
          </p:cNvSpPr>
          <p:nvPr/>
        </p:nvSpPr>
        <p:spPr bwMode="auto">
          <a:xfrm>
            <a:off x="3203366" y="2754290"/>
            <a:ext cx="0" cy="7298"/>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3" name="Freeform 614">
            <a:extLst>
              <a:ext uri="{FF2B5EF4-FFF2-40B4-BE49-F238E27FC236}">
                <a16:creationId xmlns:a16="http://schemas.microsoft.com/office/drawing/2014/main" id="{2786C5A6-15FA-D74B-0513-362691E85582}"/>
              </a:ext>
            </a:extLst>
          </p:cNvPr>
          <p:cNvSpPr>
            <a:spLocks/>
          </p:cNvSpPr>
          <p:nvPr/>
        </p:nvSpPr>
        <p:spPr bwMode="auto">
          <a:xfrm>
            <a:off x="3178993" y="2783483"/>
            <a:ext cx="20524" cy="177589"/>
          </a:xfrm>
          <a:custGeom>
            <a:avLst/>
            <a:gdLst>
              <a:gd name="T0" fmla="*/ 0 w 16"/>
              <a:gd name="T1" fmla="*/ 146 h 146"/>
              <a:gd name="T2" fmla="*/ 0 w 16"/>
              <a:gd name="T3" fmla="*/ 146 h 146"/>
              <a:gd name="T4" fmla="*/ 16 w 16"/>
              <a:gd name="T5" fmla="*/ 0 h 146"/>
              <a:gd name="T6" fmla="*/ 16 w 16"/>
              <a:gd name="T7" fmla="*/ 0 h 146"/>
              <a:gd name="T8" fmla="*/ 0 w 16"/>
              <a:gd name="T9" fmla="*/ 146 h 146"/>
              <a:gd name="T10" fmla="*/ 0 w 16"/>
              <a:gd name="T11" fmla="*/ 146 h 146"/>
            </a:gdLst>
            <a:ahLst/>
            <a:cxnLst>
              <a:cxn ang="0">
                <a:pos x="T0" y="T1"/>
              </a:cxn>
              <a:cxn ang="0">
                <a:pos x="T2" y="T3"/>
              </a:cxn>
              <a:cxn ang="0">
                <a:pos x="T4" y="T5"/>
              </a:cxn>
              <a:cxn ang="0">
                <a:pos x="T6" y="T7"/>
              </a:cxn>
              <a:cxn ang="0">
                <a:pos x="T8" y="T9"/>
              </a:cxn>
              <a:cxn ang="0">
                <a:pos x="T10" y="T11"/>
              </a:cxn>
            </a:cxnLst>
            <a:rect l="0" t="0" r="r" b="b"/>
            <a:pathLst>
              <a:path w="16" h="146">
                <a:moveTo>
                  <a:pt x="0" y="146"/>
                </a:moveTo>
                <a:lnTo>
                  <a:pt x="0" y="146"/>
                </a:lnTo>
                <a:lnTo>
                  <a:pt x="16" y="0"/>
                </a:lnTo>
                <a:lnTo>
                  <a:pt x="16" y="0"/>
                </a:lnTo>
                <a:lnTo>
                  <a:pt x="0" y="146"/>
                </a:lnTo>
                <a:lnTo>
                  <a:pt x="0" y="146"/>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4" name="Freeform 615">
            <a:extLst>
              <a:ext uri="{FF2B5EF4-FFF2-40B4-BE49-F238E27FC236}">
                <a16:creationId xmlns:a16="http://schemas.microsoft.com/office/drawing/2014/main" id="{2A82ED0A-73F2-6736-86DF-7E448DFED82A}"/>
              </a:ext>
            </a:extLst>
          </p:cNvPr>
          <p:cNvSpPr>
            <a:spLocks/>
          </p:cNvSpPr>
          <p:nvPr/>
        </p:nvSpPr>
        <p:spPr bwMode="auto">
          <a:xfrm>
            <a:off x="3199517" y="2772536"/>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5" name="Freeform 616">
            <a:extLst>
              <a:ext uri="{FF2B5EF4-FFF2-40B4-BE49-F238E27FC236}">
                <a16:creationId xmlns:a16="http://schemas.microsoft.com/office/drawing/2014/main" id="{CF1F17E0-8EAB-2875-4CED-977405521B0A}"/>
              </a:ext>
            </a:extLst>
          </p:cNvPr>
          <p:cNvSpPr>
            <a:spLocks/>
          </p:cNvSpPr>
          <p:nvPr/>
        </p:nvSpPr>
        <p:spPr bwMode="auto">
          <a:xfrm>
            <a:off x="3214911" y="2609543"/>
            <a:ext cx="6414" cy="48655"/>
          </a:xfrm>
          <a:custGeom>
            <a:avLst/>
            <a:gdLst>
              <a:gd name="T0" fmla="*/ 5 w 5"/>
              <a:gd name="T1" fmla="*/ 3 h 40"/>
              <a:gd name="T2" fmla="*/ 5 w 5"/>
              <a:gd name="T3" fmla="*/ 3 h 40"/>
              <a:gd name="T4" fmla="*/ 5 w 5"/>
              <a:gd name="T5" fmla="*/ 0 h 40"/>
              <a:gd name="T6" fmla="*/ 5 w 5"/>
              <a:gd name="T7" fmla="*/ 0 h 40"/>
              <a:gd name="T8" fmla="*/ 0 w 5"/>
              <a:gd name="T9" fmla="*/ 40 h 40"/>
              <a:gd name="T10" fmla="*/ 0 w 5"/>
              <a:gd name="T11" fmla="*/ 40 h 40"/>
              <a:gd name="T12" fmla="*/ 5 w 5"/>
              <a:gd name="T13" fmla="*/ 3 h 40"/>
              <a:gd name="T14" fmla="*/ 5 w 5"/>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
                </a:moveTo>
                <a:lnTo>
                  <a:pt x="5" y="3"/>
                </a:lnTo>
                <a:lnTo>
                  <a:pt x="5" y="0"/>
                </a:lnTo>
                <a:lnTo>
                  <a:pt x="5" y="0"/>
                </a:lnTo>
                <a:lnTo>
                  <a:pt x="0" y="40"/>
                </a:lnTo>
                <a:lnTo>
                  <a:pt x="0" y="40"/>
                </a:lnTo>
                <a:lnTo>
                  <a:pt x="5" y="3"/>
                </a:lnTo>
                <a:lnTo>
                  <a:pt x="5"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6" name="Freeform 617">
            <a:extLst>
              <a:ext uri="{FF2B5EF4-FFF2-40B4-BE49-F238E27FC236}">
                <a16:creationId xmlns:a16="http://schemas.microsoft.com/office/drawing/2014/main" id="{4C41534A-BCFE-1544-A624-0097B48C2F20}"/>
              </a:ext>
            </a:extLst>
          </p:cNvPr>
          <p:cNvSpPr>
            <a:spLocks/>
          </p:cNvSpPr>
          <p:nvPr/>
        </p:nvSpPr>
        <p:spPr bwMode="auto">
          <a:xfrm>
            <a:off x="3903757" y="3071761"/>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7" name="Freeform 618">
            <a:extLst>
              <a:ext uri="{FF2B5EF4-FFF2-40B4-BE49-F238E27FC236}">
                <a16:creationId xmlns:a16="http://schemas.microsoft.com/office/drawing/2014/main" id="{62F7D991-A2B1-1D64-3003-69FE32021BA7}"/>
              </a:ext>
            </a:extLst>
          </p:cNvPr>
          <p:cNvSpPr>
            <a:spLocks/>
          </p:cNvSpPr>
          <p:nvPr/>
        </p:nvSpPr>
        <p:spPr bwMode="auto">
          <a:xfrm>
            <a:off x="3899909" y="306811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8" name="Freeform 619">
            <a:extLst>
              <a:ext uri="{FF2B5EF4-FFF2-40B4-BE49-F238E27FC236}">
                <a16:creationId xmlns:a16="http://schemas.microsoft.com/office/drawing/2014/main" id="{77AFFBC5-4993-BB94-BB99-E6977294EEA8}"/>
              </a:ext>
            </a:extLst>
          </p:cNvPr>
          <p:cNvSpPr>
            <a:spLocks/>
          </p:cNvSpPr>
          <p:nvPr/>
        </p:nvSpPr>
        <p:spPr bwMode="auto">
          <a:xfrm>
            <a:off x="3903757" y="30717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9" name="Freeform 620">
            <a:extLst>
              <a:ext uri="{FF2B5EF4-FFF2-40B4-BE49-F238E27FC236}">
                <a16:creationId xmlns:a16="http://schemas.microsoft.com/office/drawing/2014/main" id="{A486FAEA-2E1F-4922-B48B-7DADE46F42F1}"/>
              </a:ext>
            </a:extLst>
          </p:cNvPr>
          <p:cNvSpPr>
            <a:spLocks/>
          </p:cNvSpPr>
          <p:nvPr/>
        </p:nvSpPr>
        <p:spPr bwMode="auto">
          <a:xfrm>
            <a:off x="3860143" y="2613192"/>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0" name="Freeform 621">
            <a:extLst>
              <a:ext uri="{FF2B5EF4-FFF2-40B4-BE49-F238E27FC236}">
                <a16:creationId xmlns:a16="http://schemas.microsoft.com/office/drawing/2014/main" id="{1E944323-276F-D975-067D-EC0CF97A3FE1}"/>
              </a:ext>
            </a:extLst>
          </p:cNvPr>
          <p:cNvSpPr>
            <a:spLocks/>
          </p:cNvSpPr>
          <p:nvPr/>
        </p:nvSpPr>
        <p:spPr bwMode="auto">
          <a:xfrm>
            <a:off x="3849881" y="2613192"/>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1" name="Freeform 622">
            <a:extLst>
              <a:ext uri="{FF2B5EF4-FFF2-40B4-BE49-F238E27FC236}">
                <a16:creationId xmlns:a16="http://schemas.microsoft.com/office/drawing/2014/main" id="{0ADF4D18-EA00-C330-558F-D6DFA4873421}"/>
              </a:ext>
            </a:extLst>
          </p:cNvPr>
          <p:cNvSpPr>
            <a:spLocks/>
          </p:cNvSpPr>
          <p:nvPr/>
        </p:nvSpPr>
        <p:spPr bwMode="auto">
          <a:xfrm>
            <a:off x="3386801" y="2587648"/>
            <a:ext cx="7697" cy="3649"/>
          </a:xfrm>
          <a:custGeom>
            <a:avLst/>
            <a:gdLst>
              <a:gd name="T0" fmla="*/ 0 w 6"/>
              <a:gd name="T1" fmla="*/ 0 h 3"/>
              <a:gd name="T2" fmla="*/ 0 w 6"/>
              <a:gd name="T3" fmla="*/ 0 h 3"/>
              <a:gd name="T4" fmla="*/ 6 w 6"/>
              <a:gd name="T5" fmla="*/ 3 h 3"/>
              <a:gd name="T6" fmla="*/ 6 w 6"/>
              <a:gd name="T7" fmla="*/ 3 h 3"/>
              <a:gd name="T8" fmla="*/ 0 w 6"/>
              <a:gd name="T9" fmla="*/ 0 h 3"/>
              <a:gd name="T10" fmla="*/ 0 w 6"/>
              <a:gd name="T11" fmla="*/ 0 h 3"/>
            </a:gdLst>
            <a:ahLst/>
            <a:cxnLst>
              <a:cxn ang="0">
                <a:pos x="T0" y="T1"/>
              </a:cxn>
              <a:cxn ang="0">
                <a:pos x="T2" y="T3"/>
              </a:cxn>
              <a:cxn ang="0">
                <a:pos x="T4" y="T5"/>
              </a:cxn>
              <a:cxn ang="0">
                <a:pos x="T6" y="T7"/>
              </a:cxn>
              <a:cxn ang="0">
                <a:pos x="T8" y="T9"/>
              </a:cxn>
              <a:cxn ang="0">
                <a:pos x="T10" y="T11"/>
              </a:cxn>
            </a:cxnLst>
            <a:rect l="0" t="0" r="r" b="b"/>
            <a:pathLst>
              <a:path w="6" h="3">
                <a:moveTo>
                  <a:pt x="0" y="0"/>
                </a:moveTo>
                <a:lnTo>
                  <a:pt x="0" y="0"/>
                </a:lnTo>
                <a:lnTo>
                  <a:pt x="6" y="3"/>
                </a:lnTo>
                <a:lnTo>
                  <a:pt x="6"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2" name="Freeform 623">
            <a:extLst>
              <a:ext uri="{FF2B5EF4-FFF2-40B4-BE49-F238E27FC236}">
                <a16:creationId xmlns:a16="http://schemas.microsoft.com/office/drawing/2014/main" id="{E3961119-49A5-BD25-8329-ABA611F2F03B}"/>
              </a:ext>
            </a:extLst>
          </p:cNvPr>
          <p:cNvSpPr>
            <a:spLocks/>
          </p:cNvSpPr>
          <p:nvPr/>
        </p:nvSpPr>
        <p:spPr bwMode="auto">
          <a:xfrm>
            <a:off x="3225173" y="2576701"/>
            <a:ext cx="157780" cy="10947"/>
          </a:xfrm>
          <a:custGeom>
            <a:avLst/>
            <a:gdLst>
              <a:gd name="T0" fmla="*/ 0 w 123"/>
              <a:gd name="T1" fmla="*/ 0 h 9"/>
              <a:gd name="T2" fmla="*/ 0 w 123"/>
              <a:gd name="T3" fmla="*/ 0 h 9"/>
              <a:gd name="T4" fmla="*/ 0 w 123"/>
              <a:gd name="T5" fmla="*/ 0 h 9"/>
              <a:gd name="T6" fmla="*/ 123 w 123"/>
              <a:gd name="T7" fmla="*/ 9 h 9"/>
              <a:gd name="T8" fmla="*/ 123 w 123"/>
              <a:gd name="T9" fmla="*/ 9 h 9"/>
              <a:gd name="T10" fmla="*/ 0 w 123"/>
              <a:gd name="T11" fmla="*/ 0 h 9"/>
              <a:gd name="T12" fmla="*/ 0 w 123"/>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23" h="9">
                <a:moveTo>
                  <a:pt x="0" y="0"/>
                </a:moveTo>
                <a:lnTo>
                  <a:pt x="0" y="0"/>
                </a:lnTo>
                <a:lnTo>
                  <a:pt x="0" y="0"/>
                </a:lnTo>
                <a:lnTo>
                  <a:pt x="123" y="9"/>
                </a:lnTo>
                <a:lnTo>
                  <a:pt x="123" y="9"/>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3" name="Freeform 624">
            <a:extLst>
              <a:ext uri="{FF2B5EF4-FFF2-40B4-BE49-F238E27FC236}">
                <a16:creationId xmlns:a16="http://schemas.microsoft.com/office/drawing/2014/main" id="{60EEAED5-321E-04E9-95B0-45B4CD3EF530}"/>
              </a:ext>
            </a:extLst>
          </p:cNvPr>
          <p:cNvSpPr>
            <a:spLocks/>
          </p:cNvSpPr>
          <p:nvPr/>
        </p:nvSpPr>
        <p:spPr bwMode="auto">
          <a:xfrm>
            <a:off x="3839619" y="2613192"/>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4" name="Freeform 625">
            <a:extLst>
              <a:ext uri="{FF2B5EF4-FFF2-40B4-BE49-F238E27FC236}">
                <a16:creationId xmlns:a16="http://schemas.microsoft.com/office/drawing/2014/main" id="{4F1236D2-5A32-9E9D-7497-E56BF2E85999}"/>
              </a:ext>
            </a:extLst>
          </p:cNvPr>
          <p:cNvSpPr>
            <a:spLocks/>
          </p:cNvSpPr>
          <p:nvPr/>
        </p:nvSpPr>
        <p:spPr bwMode="auto">
          <a:xfrm>
            <a:off x="3896060" y="2864979"/>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5" name="Freeform 626">
            <a:extLst>
              <a:ext uri="{FF2B5EF4-FFF2-40B4-BE49-F238E27FC236}">
                <a16:creationId xmlns:a16="http://schemas.microsoft.com/office/drawing/2014/main" id="{9677421B-8B4E-C8FD-E3EF-4FB7CF8A4BFF}"/>
              </a:ext>
            </a:extLst>
          </p:cNvPr>
          <p:cNvSpPr>
            <a:spLocks/>
          </p:cNvSpPr>
          <p:nvPr/>
        </p:nvSpPr>
        <p:spPr bwMode="auto">
          <a:xfrm>
            <a:off x="3889647" y="2613192"/>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6" name="Freeform 627">
            <a:extLst>
              <a:ext uri="{FF2B5EF4-FFF2-40B4-BE49-F238E27FC236}">
                <a16:creationId xmlns:a16="http://schemas.microsoft.com/office/drawing/2014/main" id="{91C2DC97-DC41-151C-7E5B-278EE9D58277}"/>
              </a:ext>
            </a:extLst>
          </p:cNvPr>
          <p:cNvSpPr>
            <a:spLocks/>
          </p:cNvSpPr>
          <p:nvPr/>
        </p:nvSpPr>
        <p:spPr bwMode="auto">
          <a:xfrm>
            <a:off x="3504816" y="25949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7" name="Freeform 628">
            <a:extLst>
              <a:ext uri="{FF2B5EF4-FFF2-40B4-BE49-F238E27FC236}">
                <a16:creationId xmlns:a16="http://schemas.microsoft.com/office/drawing/2014/main" id="{D3C5223D-7C5F-C79D-F3E2-E455C7B43B4D}"/>
              </a:ext>
            </a:extLst>
          </p:cNvPr>
          <p:cNvSpPr>
            <a:spLocks/>
          </p:cNvSpPr>
          <p:nvPr/>
        </p:nvSpPr>
        <p:spPr bwMode="auto">
          <a:xfrm>
            <a:off x="3896060" y="2861330"/>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8" name="Freeform 629">
            <a:extLst>
              <a:ext uri="{FF2B5EF4-FFF2-40B4-BE49-F238E27FC236}">
                <a16:creationId xmlns:a16="http://schemas.microsoft.com/office/drawing/2014/main" id="{3E4713C4-E499-4FD1-00E8-756659DF4090}"/>
              </a:ext>
            </a:extLst>
          </p:cNvPr>
          <p:cNvSpPr>
            <a:spLocks/>
          </p:cNvSpPr>
          <p:nvPr/>
        </p:nvSpPr>
        <p:spPr bwMode="auto">
          <a:xfrm>
            <a:off x="3871688" y="2613192"/>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9" name="Freeform 630">
            <a:extLst>
              <a:ext uri="{FF2B5EF4-FFF2-40B4-BE49-F238E27FC236}">
                <a16:creationId xmlns:a16="http://schemas.microsoft.com/office/drawing/2014/main" id="{919607E3-3EB4-BB8E-44DA-41D0E017E940}"/>
              </a:ext>
            </a:extLst>
          </p:cNvPr>
          <p:cNvSpPr>
            <a:spLocks/>
          </p:cNvSpPr>
          <p:nvPr/>
        </p:nvSpPr>
        <p:spPr bwMode="auto">
          <a:xfrm>
            <a:off x="3881950" y="2613192"/>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0" name="Freeform 631">
            <a:extLst>
              <a:ext uri="{FF2B5EF4-FFF2-40B4-BE49-F238E27FC236}">
                <a16:creationId xmlns:a16="http://schemas.microsoft.com/office/drawing/2014/main" id="{4B5B5115-1AF5-6EAA-700C-64F255402A3E}"/>
              </a:ext>
            </a:extLst>
          </p:cNvPr>
          <p:cNvSpPr>
            <a:spLocks/>
          </p:cNvSpPr>
          <p:nvPr/>
        </p:nvSpPr>
        <p:spPr bwMode="auto">
          <a:xfrm>
            <a:off x="3896060" y="2857681"/>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1" name="Freeform 632">
            <a:extLst>
              <a:ext uri="{FF2B5EF4-FFF2-40B4-BE49-F238E27FC236}">
                <a16:creationId xmlns:a16="http://schemas.microsoft.com/office/drawing/2014/main" id="{B7CF02EB-9DA1-1F69-16BD-8893AF8A4155}"/>
              </a:ext>
            </a:extLst>
          </p:cNvPr>
          <p:cNvSpPr>
            <a:spLocks/>
          </p:cNvSpPr>
          <p:nvPr/>
        </p:nvSpPr>
        <p:spPr bwMode="auto">
          <a:xfrm>
            <a:off x="3462485" y="2594946"/>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2" name="Freeform 633">
            <a:extLst>
              <a:ext uri="{FF2B5EF4-FFF2-40B4-BE49-F238E27FC236}">
                <a16:creationId xmlns:a16="http://schemas.microsoft.com/office/drawing/2014/main" id="{AC99FDBB-B9DA-0972-8798-862D1218DCF2}"/>
              </a:ext>
            </a:extLst>
          </p:cNvPr>
          <p:cNvSpPr>
            <a:spLocks/>
          </p:cNvSpPr>
          <p:nvPr/>
        </p:nvSpPr>
        <p:spPr bwMode="auto">
          <a:xfrm>
            <a:off x="3408609" y="2591297"/>
            <a:ext cx="6414" cy="0"/>
          </a:xfrm>
          <a:custGeom>
            <a:avLst/>
            <a:gdLst>
              <a:gd name="T0" fmla="*/ 0 w 5"/>
              <a:gd name="T1" fmla="*/ 0 w 5"/>
              <a:gd name="T2" fmla="*/ 5 w 5"/>
              <a:gd name="T3" fmla="*/ 5 w 5"/>
              <a:gd name="T4" fmla="*/ 0 w 5"/>
              <a:gd name="T5" fmla="*/ 0 w 5"/>
            </a:gdLst>
            <a:ahLst/>
            <a:cxnLst>
              <a:cxn ang="0">
                <a:pos x="T0" y="0"/>
              </a:cxn>
              <a:cxn ang="0">
                <a:pos x="T1" y="0"/>
              </a:cxn>
              <a:cxn ang="0">
                <a:pos x="T2" y="0"/>
              </a:cxn>
              <a:cxn ang="0">
                <a:pos x="T3" y="0"/>
              </a:cxn>
              <a:cxn ang="0">
                <a:pos x="T4" y="0"/>
              </a:cxn>
              <a:cxn ang="0">
                <a:pos x="T5" y="0"/>
              </a:cxn>
            </a:cxnLst>
            <a:rect l="0" t="0" r="r" b="b"/>
            <a:pathLst>
              <a:path w="5">
                <a:moveTo>
                  <a:pt x="0" y="0"/>
                </a:moveTo>
                <a:lnTo>
                  <a:pt x="0" y="0"/>
                </a:lnTo>
                <a:lnTo>
                  <a:pt x="5" y="0"/>
                </a:lnTo>
                <a:lnTo>
                  <a:pt x="5"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3" name="Freeform 634">
            <a:extLst>
              <a:ext uri="{FF2B5EF4-FFF2-40B4-BE49-F238E27FC236}">
                <a16:creationId xmlns:a16="http://schemas.microsoft.com/office/drawing/2014/main" id="{CDBEADE0-A8BB-7E4D-1EEF-D0C4FBDE430D}"/>
              </a:ext>
            </a:extLst>
          </p:cNvPr>
          <p:cNvSpPr>
            <a:spLocks/>
          </p:cNvSpPr>
          <p:nvPr/>
        </p:nvSpPr>
        <p:spPr bwMode="auto">
          <a:xfrm>
            <a:off x="3422719" y="2591297"/>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4" name="Freeform 635">
            <a:extLst>
              <a:ext uri="{FF2B5EF4-FFF2-40B4-BE49-F238E27FC236}">
                <a16:creationId xmlns:a16="http://schemas.microsoft.com/office/drawing/2014/main" id="{BCBC078F-AA73-7387-CAC9-924D5D799C8F}"/>
              </a:ext>
            </a:extLst>
          </p:cNvPr>
          <p:cNvSpPr>
            <a:spLocks/>
          </p:cNvSpPr>
          <p:nvPr/>
        </p:nvSpPr>
        <p:spPr bwMode="auto">
          <a:xfrm>
            <a:off x="3448374" y="2594946"/>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5" name="Freeform 636">
            <a:extLst>
              <a:ext uri="{FF2B5EF4-FFF2-40B4-BE49-F238E27FC236}">
                <a16:creationId xmlns:a16="http://schemas.microsoft.com/office/drawing/2014/main" id="{3BCF9EF6-B1B6-6EF8-6DAB-71DE6825A034}"/>
              </a:ext>
            </a:extLst>
          </p:cNvPr>
          <p:cNvSpPr>
            <a:spLocks/>
          </p:cNvSpPr>
          <p:nvPr/>
        </p:nvSpPr>
        <p:spPr bwMode="auto">
          <a:xfrm>
            <a:off x="3781894" y="2609543"/>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6" name="Freeform 637">
            <a:extLst>
              <a:ext uri="{FF2B5EF4-FFF2-40B4-BE49-F238E27FC236}">
                <a16:creationId xmlns:a16="http://schemas.microsoft.com/office/drawing/2014/main" id="{CC29ECE7-3563-BF7E-F921-418B956CF916}"/>
              </a:ext>
            </a:extLst>
          </p:cNvPr>
          <p:cNvSpPr>
            <a:spLocks/>
          </p:cNvSpPr>
          <p:nvPr/>
        </p:nvSpPr>
        <p:spPr bwMode="auto">
          <a:xfrm>
            <a:off x="3432981" y="2591297"/>
            <a:ext cx="7697"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7" name="Freeform 638">
            <a:extLst>
              <a:ext uri="{FF2B5EF4-FFF2-40B4-BE49-F238E27FC236}">
                <a16:creationId xmlns:a16="http://schemas.microsoft.com/office/drawing/2014/main" id="{9E432027-8536-CB95-F16B-7611B79F97F6}"/>
              </a:ext>
            </a:extLst>
          </p:cNvPr>
          <p:cNvSpPr>
            <a:spLocks/>
          </p:cNvSpPr>
          <p:nvPr/>
        </p:nvSpPr>
        <p:spPr bwMode="auto">
          <a:xfrm>
            <a:off x="3806267" y="2613192"/>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8" name="Freeform 639">
            <a:extLst>
              <a:ext uri="{FF2B5EF4-FFF2-40B4-BE49-F238E27FC236}">
                <a16:creationId xmlns:a16="http://schemas.microsoft.com/office/drawing/2014/main" id="{F9ECD986-33D3-D49A-56D9-5DD18650871C}"/>
              </a:ext>
            </a:extLst>
          </p:cNvPr>
          <p:cNvSpPr>
            <a:spLocks/>
          </p:cNvSpPr>
          <p:nvPr/>
        </p:nvSpPr>
        <p:spPr bwMode="auto">
          <a:xfrm>
            <a:off x="3828074" y="2613192"/>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9" name="Freeform 640">
            <a:extLst>
              <a:ext uri="{FF2B5EF4-FFF2-40B4-BE49-F238E27FC236}">
                <a16:creationId xmlns:a16="http://schemas.microsoft.com/office/drawing/2014/main" id="{0E3F5AFC-B566-20E4-7793-87679065D678}"/>
              </a:ext>
            </a:extLst>
          </p:cNvPr>
          <p:cNvSpPr>
            <a:spLocks/>
          </p:cNvSpPr>
          <p:nvPr/>
        </p:nvSpPr>
        <p:spPr bwMode="auto">
          <a:xfrm>
            <a:off x="3476595" y="2594946"/>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0" name="Freeform 641">
            <a:extLst>
              <a:ext uri="{FF2B5EF4-FFF2-40B4-BE49-F238E27FC236}">
                <a16:creationId xmlns:a16="http://schemas.microsoft.com/office/drawing/2014/main" id="{3EF4EBD7-AB6E-0A2B-51EE-B17786ABC516}"/>
              </a:ext>
            </a:extLst>
          </p:cNvPr>
          <p:cNvSpPr>
            <a:spLocks/>
          </p:cNvSpPr>
          <p:nvPr/>
        </p:nvSpPr>
        <p:spPr bwMode="auto">
          <a:xfrm>
            <a:off x="3817812" y="2613192"/>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1" name="Freeform 642">
            <a:extLst>
              <a:ext uri="{FF2B5EF4-FFF2-40B4-BE49-F238E27FC236}">
                <a16:creationId xmlns:a16="http://schemas.microsoft.com/office/drawing/2014/main" id="{DEE3453A-9894-D9ED-F2DA-119F3C51D75A}"/>
              </a:ext>
            </a:extLst>
          </p:cNvPr>
          <p:cNvSpPr>
            <a:spLocks/>
          </p:cNvSpPr>
          <p:nvPr/>
        </p:nvSpPr>
        <p:spPr bwMode="auto">
          <a:xfrm>
            <a:off x="3397064" y="2591297"/>
            <a:ext cx="7697"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2" name="Freeform 643">
            <a:extLst>
              <a:ext uri="{FF2B5EF4-FFF2-40B4-BE49-F238E27FC236}">
                <a16:creationId xmlns:a16="http://schemas.microsoft.com/office/drawing/2014/main" id="{34F930A0-AF83-2D26-7DCC-9ED3E4EEA230}"/>
              </a:ext>
            </a:extLst>
          </p:cNvPr>
          <p:cNvSpPr>
            <a:spLocks/>
          </p:cNvSpPr>
          <p:nvPr/>
        </p:nvSpPr>
        <p:spPr bwMode="auto">
          <a:xfrm>
            <a:off x="3796004" y="2613192"/>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3" name="Freeform 644">
            <a:extLst>
              <a:ext uri="{FF2B5EF4-FFF2-40B4-BE49-F238E27FC236}">
                <a16:creationId xmlns:a16="http://schemas.microsoft.com/office/drawing/2014/main" id="{DC3CBFB6-42AA-4537-BD10-6717AF098A60}"/>
              </a:ext>
            </a:extLst>
          </p:cNvPr>
          <p:cNvSpPr>
            <a:spLocks/>
          </p:cNvSpPr>
          <p:nvPr/>
        </p:nvSpPr>
        <p:spPr bwMode="auto">
          <a:xfrm>
            <a:off x="3490706" y="25949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4" name="Freeform 645">
            <a:extLst>
              <a:ext uri="{FF2B5EF4-FFF2-40B4-BE49-F238E27FC236}">
                <a16:creationId xmlns:a16="http://schemas.microsoft.com/office/drawing/2014/main" id="{7F07C579-64C0-741C-18E4-2C99A4CB00D9}"/>
              </a:ext>
            </a:extLst>
          </p:cNvPr>
          <p:cNvSpPr>
            <a:spLocks/>
          </p:cNvSpPr>
          <p:nvPr/>
        </p:nvSpPr>
        <p:spPr bwMode="auto">
          <a:xfrm>
            <a:off x="3606155" y="2602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5" name="Freeform 646">
            <a:extLst>
              <a:ext uri="{FF2B5EF4-FFF2-40B4-BE49-F238E27FC236}">
                <a16:creationId xmlns:a16="http://schemas.microsoft.com/office/drawing/2014/main" id="{619AB516-F592-6BCD-200A-6FFCDB377A27}"/>
              </a:ext>
            </a:extLst>
          </p:cNvPr>
          <p:cNvSpPr>
            <a:spLocks/>
          </p:cNvSpPr>
          <p:nvPr/>
        </p:nvSpPr>
        <p:spPr bwMode="auto">
          <a:xfrm>
            <a:off x="3620265" y="2602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6" name="Freeform 647">
            <a:extLst>
              <a:ext uri="{FF2B5EF4-FFF2-40B4-BE49-F238E27FC236}">
                <a16:creationId xmlns:a16="http://schemas.microsoft.com/office/drawing/2014/main" id="{621661F6-8121-7AF0-BA53-7A3082B7A5A1}"/>
              </a:ext>
            </a:extLst>
          </p:cNvPr>
          <p:cNvSpPr>
            <a:spLocks/>
          </p:cNvSpPr>
          <p:nvPr/>
        </p:nvSpPr>
        <p:spPr bwMode="auto">
          <a:xfrm>
            <a:off x="3660031" y="2605894"/>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7" name="Freeform 648">
            <a:extLst>
              <a:ext uri="{FF2B5EF4-FFF2-40B4-BE49-F238E27FC236}">
                <a16:creationId xmlns:a16="http://schemas.microsoft.com/office/drawing/2014/main" id="{9F599608-0614-C9FD-D3F5-E78EFF525955}"/>
              </a:ext>
            </a:extLst>
          </p:cNvPr>
          <p:cNvSpPr>
            <a:spLocks/>
          </p:cNvSpPr>
          <p:nvPr/>
        </p:nvSpPr>
        <p:spPr bwMode="auto">
          <a:xfrm>
            <a:off x="3644638" y="2605894"/>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8" name="Freeform 649">
            <a:extLst>
              <a:ext uri="{FF2B5EF4-FFF2-40B4-BE49-F238E27FC236}">
                <a16:creationId xmlns:a16="http://schemas.microsoft.com/office/drawing/2014/main" id="{87006E78-150C-DF48-C743-C4B1647611AE}"/>
              </a:ext>
            </a:extLst>
          </p:cNvPr>
          <p:cNvSpPr>
            <a:spLocks/>
          </p:cNvSpPr>
          <p:nvPr/>
        </p:nvSpPr>
        <p:spPr bwMode="auto">
          <a:xfrm>
            <a:off x="3899909" y="2905119"/>
            <a:ext cx="3848" cy="37707"/>
          </a:xfrm>
          <a:custGeom>
            <a:avLst/>
            <a:gdLst>
              <a:gd name="T0" fmla="*/ 3 w 3"/>
              <a:gd name="T1" fmla="*/ 31 h 31"/>
              <a:gd name="T2" fmla="*/ 3 w 3"/>
              <a:gd name="T3" fmla="*/ 31 h 31"/>
              <a:gd name="T4" fmla="*/ 0 w 3"/>
              <a:gd name="T5" fmla="*/ 0 h 31"/>
              <a:gd name="T6" fmla="*/ 0 w 3"/>
              <a:gd name="T7" fmla="*/ 0 h 31"/>
              <a:gd name="T8" fmla="*/ 3 w 3"/>
              <a:gd name="T9" fmla="*/ 31 h 31"/>
              <a:gd name="T10" fmla="*/ 3 w 3"/>
              <a:gd name="T11" fmla="*/ 31 h 31"/>
            </a:gdLst>
            <a:ahLst/>
            <a:cxnLst>
              <a:cxn ang="0">
                <a:pos x="T0" y="T1"/>
              </a:cxn>
              <a:cxn ang="0">
                <a:pos x="T2" y="T3"/>
              </a:cxn>
              <a:cxn ang="0">
                <a:pos x="T4" y="T5"/>
              </a:cxn>
              <a:cxn ang="0">
                <a:pos x="T6" y="T7"/>
              </a:cxn>
              <a:cxn ang="0">
                <a:pos x="T8" y="T9"/>
              </a:cxn>
              <a:cxn ang="0">
                <a:pos x="T10" y="T11"/>
              </a:cxn>
            </a:cxnLst>
            <a:rect l="0" t="0" r="r" b="b"/>
            <a:pathLst>
              <a:path w="3" h="31">
                <a:moveTo>
                  <a:pt x="3" y="31"/>
                </a:moveTo>
                <a:lnTo>
                  <a:pt x="3" y="31"/>
                </a:lnTo>
                <a:lnTo>
                  <a:pt x="0" y="0"/>
                </a:lnTo>
                <a:lnTo>
                  <a:pt x="0" y="0"/>
                </a:lnTo>
                <a:lnTo>
                  <a:pt x="3" y="31"/>
                </a:lnTo>
                <a:lnTo>
                  <a:pt x="3" y="31"/>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9" name="Freeform 650">
            <a:extLst>
              <a:ext uri="{FF2B5EF4-FFF2-40B4-BE49-F238E27FC236}">
                <a16:creationId xmlns:a16="http://schemas.microsoft.com/office/drawing/2014/main" id="{CF7DA90D-AB8A-6F98-4E61-E2CFB78DC04E}"/>
              </a:ext>
            </a:extLst>
          </p:cNvPr>
          <p:cNvSpPr>
            <a:spLocks/>
          </p:cNvSpPr>
          <p:nvPr/>
        </p:nvSpPr>
        <p:spPr bwMode="auto">
          <a:xfrm>
            <a:off x="3899909" y="2894172"/>
            <a:ext cx="0" cy="10947"/>
          </a:xfrm>
          <a:custGeom>
            <a:avLst/>
            <a:gdLst>
              <a:gd name="T0" fmla="*/ 0 h 9"/>
              <a:gd name="T1" fmla="*/ 0 h 9"/>
              <a:gd name="T2" fmla="*/ 9 h 9"/>
              <a:gd name="T3" fmla="*/ 9 h 9"/>
              <a:gd name="T4" fmla="*/ 0 h 9"/>
              <a:gd name="T5" fmla="*/ 0 h 9"/>
            </a:gdLst>
            <a:ahLst/>
            <a:cxnLst>
              <a:cxn ang="0">
                <a:pos x="0" y="T0"/>
              </a:cxn>
              <a:cxn ang="0">
                <a:pos x="0" y="T1"/>
              </a:cxn>
              <a:cxn ang="0">
                <a:pos x="0" y="T2"/>
              </a:cxn>
              <a:cxn ang="0">
                <a:pos x="0" y="T3"/>
              </a:cxn>
              <a:cxn ang="0">
                <a:pos x="0" y="T4"/>
              </a:cxn>
              <a:cxn ang="0">
                <a:pos x="0" y="T5"/>
              </a:cxn>
            </a:cxnLst>
            <a:rect l="0" t="0" r="r" b="b"/>
            <a:pathLst>
              <a:path h="9">
                <a:moveTo>
                  <a:pt x="0" y="0"/>
                </a:moveTo>
                <a:lnTo>
                  <a:pt x="0" y="0"/>
                </a:lnTo>
                <a:lnTo>
                  <a:pt x="0" y="9"/>
                </a:lnTo>
                <a:lnTo>
                  <a:pt x="0" y="9"/>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0" name="Freeform 651">
            <a:extLst>
              <a:ext uri="{FF2B5EF4-FFF2-40B4-BE49-F238E27FC236}">
                <a16:creationId xmlns:a16="http://schemas.microsoft.com/office/drawing/2014/main" id="{6D80597A-85E4-2E88-15E4-6BD23F54199D}"/>
              </a:ext>
            </a:extLst>
          </p:cNvPr>
          <p:cNvSpPr>
            <a:spLocks/>
          </p:cNvSpPr>
          <p:nvPr/>
        </p:nvSpPr>
        <p:spPr bwMode="auto">
          <a:xfrm>
            <a:off x="3674142" y="2605894"/>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1" name="Freeform 652">
            <a:extLst>
              <a:ext uri="{FF2B5EF4-FFF2-40B4-BE49-F238E27FC236}">
                <a16:creationId xmlns:a16="http://schemas.microsoft.com/office/drawing/2014/main" id="{38E5F9CB-B7BE-1189-26DB-2ECB9E864E89}"/>
              </a:ext>
            </a:extLst>
          </p:cNvPr>
          <p:cNvSpPr>
            <a:spLocks/>
          </p:cNvSpPr>
          <p:nvPr/>
        </p:nvSpPr>
        <p:spPr bwMode="auto">
          <a:xfrm>
            <a:off x="3899909" y="2886874"/>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2" name="Freeform 653">
            <a:extLst>
              <a:ext uri="{FF2B5EF4-FFF2-40B4-BE49-F238E27FC236}">
                <a16:creationId xmlns:a16="http://schemas.microsoft.com/office/drawing/2014/main" id="{B26972EC-6F86-B8CC-E40A-DD65D5AF2D82}"/>
              </a:ext>
            </a:extLst>
          </p:cNvPr>
          <p:cNvSpPr>
            <a:spLocks/>
          </p:cNvSpPr>
          <p:nvPr/>
        </p:nvSpPr>
        <p:spPr bwMode="auto">
          <a:xfrm>
            <a:off x="3702362" y="26058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3" name="Freeform 654">
            <a:extLst>
              <a:ext uri="{FF2B5EF4-FFF2-40B4-BE49-F238E27FC236}">
                <a16:creationId xmlns:a16="http://schemas.microsoft.com/office/drawing/2014/main" id="{BE30782E-438E-E85D-5158-117DA7098867}"/>
              </a:ext>
            </a:extLst>
          </p:cNvPr>
          <p:cNvSpPr>
            <a:spLocks/>
          </p:cNvSpPr>
          <p:nvPr/>
        </p:nvSpPr>
        <p:spPr bwMode="auto">
          <a:xfrm>
            <a:off x="3770349" y="26095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4" name="Freeform 655">
            <a:extLst>
              <a:ext uri="{FF2B5EF4-FFF2-40B4-BE49-F238E27FC236}">
                <a16:creationId xmlns:a16="http://schemas.microsoft.com/office/drawing/2014/main" id="{3F0859C9-8B90-8F3E-94B1-E374446BBBCD}"/>
              </a:ext>
            </a:extLst>
          </p:cNvPr>
          <p:cNvSpPr>
            <a:spLocks/>
          </p:cNvSpPr>
          <p:nvPr/>
        </p:nvSpPr>
        <p:spPr bwMode="auto">
          <a:xfrm>
            <a:off x="3688252" y="2605894"/>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5" name="Freeform 656">
            <a:extLst>
              <a:ext uri="{FF2B5EF4-FFF2-40B4-BE49-F238E27FC236}">
                <a16:creationId xmlns:a16="http://schemas.microsoft.com/office/drawing/2014/main" id="{32A50B0B-298C-A7A4-4EF4-F1E32CC1BFF6}"/>
              </a:ext>
            </a:extLst>
          </p:cNvPr>
          <p:cNvSpPr>
            <a:spLocks/>
          </p:cNvSpPr>
          <p:nvPr/>
        </p:nvSpPr>
        <p:spPr bwMode="auto">
          <a:xfrm>
            <a:off x="3634376" y="2602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6" name="Freeform 657">
            <a:extLst>
              <a:ext uri="{FF2B5EF4-FFF2-40B4-BE49-F238E27FC236}">
                <a16:creationId xmlns:a16="http://schemas.microsoft.com/office/drawing/2014/main" id="{292206ED-06CE-99D5-5AC3-618E15CC7114}"/>
              </a:ext>
            </a:extLst>
          </p:cNvPr>
          <p:cNvSpPr>
            <a:spLocks/>
          </p:cNvSpPr>
          <p:nvPr/>
        </p:nvSpPr>
        <p:spPr bwMode="auto">
          <a:xfrm>
            <a:off x="3899909" y="2879576"/>
            <a:ext cx="0" cy="7298"/>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7" name="Freeform 658">
            <a:extLst>
              <a:ext uri="{FF2B5EF4-FFF2-40B4-BE49-F238E27FC236}">
                <a16:creationId xmlns:a16="http://schemas.microsoft.com/office/drawing/2014/main" id="{790A0DB7-CF34-A438-C2D4-9A09B0FC3795}"/>
              </a:ext>
            </a:extLst>
          </p:cNvPr>
          <p:cNvSpPr>
            <a:spLocks/>
          </p:cNvSpPr>
          <p:nvPr/>
        </p:nvSpPr>
        <p:spPr bwMode="auto">
          <a:xfrm>
            <a:off x="3896060" y="2868628"/>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8" name="Freeform 659">
            <a:extLst>
              <a:ext uri="{FF2B5EF4-FFF2-40B4-BE49-F238E27FC236}">
                <a16:creationId xmlns:a16="http://schemas.microsoft.com/office/drawing/2014/main" id="{60434E5E-C1BC-92BE-6F25-1485C624145F}"/>
              </a:ext>
            </a:extLst>
          </p:cNvPr>
          <p:cNvSpPr>
            <a:spLocks/>
          </p:cNvSpPr>
          <p:nvPr/>
        </p:nvSpPr>
        <p:spPr bwMode="auto">
          <a:xfrm>
            <a:off x="3899909" y="2875927"/>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9" name="Freeform 660">
            <a:extLst>
              <a:ext uri="{FF2B5EF4-FFF2-40B4-BE49-F238E27FC236}">
                <a16:creationId xmlns:a16="http://schemas.microsoft.com/office/drawing/2014/main" id="{8D69A55C-5025-0898-1D2B-7CBFE33E720D}"/>
              </a:ext>
            </a:extLst>
          </p:cNvPr>
          <p:cNvSpPr>
            <a:spLocks/>
          </p:cNvSpPr>
          <p:nvPr/>
        </p:nvSpPr>
        <p:spPr bwMode="auto">
          <a:xfrm>
            <a:off x="3590762" y="2602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0" name="Freeform 661">
            <a:extLst>
              <a:ext uri="{FF2B5EF4-FFF2-40B4-BE49-F238E27FC236}">
                <a16:creationId xmlns:a16="http://schemas.microsoft.com/office/drawing/2014/main" id="{F216552F-272E-0792-67AC-54D71D20EC47}"/>
              </a:ext>
            </a:extLst>
          </p:cNvPr>
          <p:cNvSpPr>
            <a:spLocks/>
          </p:cNvSpPr>
          <p:nvPr/>
        </p:nvSpPr>
        <p:spPr bwMode="auto">
          <a:xfrm>
            <a:off x="1171461" y="2676443"/>
            <a:ext cx="800447" cy="1488830"/>
          </a:xfrm>
          <a:custGeom>
            <a:avLst/>
            <a:gdLst>
              <a:gd name="T0" fmla="*/ 426 w 624"/>
              <a:gd name="T1" fmla="*/ 699 h 1224"/>
              <a:gd name="T2" fmla="*/ 409 w 624"/>
              <a:gd name="T3" fmla="*/ 668 h 1224"/>
              <a:gd name="T4" fmla="*/ 389 w 624"/>
              <a:gd name="T5" fmla="*/ 641 h 1224"/>
              <a:gd name="T6" fmla="*/ 372 w 624"/>
              <a:gd name="T7" fmla="*/ 614 h 1224"/>
              <a:gd name="T8" fmla="*/ 356 w 624"/>
              <a:gd name="T9" fmla="*/ 586 h 1224"/>
              <a:gd name="T10" fmla="*/ 342 w 624"/>
              <a:gd name="T11" fmla="*/ 562 h 1224"/>
              <a:gd name="T12" fmla="*/ 328 w 624"/>
              <a:gd name="T13" fmla="*/ 538 h 1224"/>
              <a:gd name="T14" fmla="*/ 316 w 624"/>
              <a:gd name="T15" fmla="*/ 519 h 1224"/>
              <a:gd name="T16" fmla="*/ 305 w 624"/>
              <a:gd name="T17" fmla="*/ 501 h 1224"/>
              <a:gd name="T18" fmla="*/ 300 w 624"/>
              <a:gd name="T19" fmla="*/ 489 h 1224"/>
              <a:gd name="T20" fmla="*/ 294 w 624"/>
              <a:gd name="T21" fmla="*/ 483 h 1224"/>
              <a:gd name="T22" fmla="*/ 291 w 624"/>
              <a:gd name="T23" fmla="*/ 477 h 1224"/>
              <a:gd name="T24" fmla="*/ 288 w 624"/>
              <a:gd name="T25" fmla="*/ 474 h 1224"/>
              <a:gd name="T26" fmla="*/ 283 w 624"/>
              <a:gd name="T27" fmla="*/ 462 h 1224"/>
              <a:gd name="T28" fmla="*/ 266 w 624"/>
              <a:gd name="T29" fmla="*/ 431 h 1224"/>
              <a:gd name="T30" fmla="*/ 260 w 624"/>
              <a:gd name="T31" fmla="*/ 425 h 1224"/>
              <a:gd name="T32" fmla="*/ 258 w 624"/>
              <a:gd name="T33" fmla="*/ 422 h 1224"/>
              <a:gd name="T34" fmla="*/ 263 w 624"/>
              <a:gd name="T35" fmla="*/ 416 h 1224"/>
              <a:gd name="T36" fmla="*/ 272 w 624"/>
              <a:gd name="T37" fmla="*/ 380 h 1224"/>
              <a:gd name="T38" fmla="*/ 266 w 624"/>
              <a:gd name="T39" fmla="*/ 358 h 1224"/>
              <a:gd name="T40" fmla="*/ 328 w 624"/>
              <a:gd name="T41" fmla="*/ 94 h 1224"/>
              <a:gd name="T42" fmla="*/ 308 w 624"/>
              <a:gd name="T43" fmla="*/ 88 h 1224"/>
              <a:gd name="T44" fmla="*/ 297 w 624"/>
              <a:gd name="T45" fmla="*/ 85 h 1224"/>
              <a:gd name="T46" fmla="*/ 283 w 624"/>
              <a:gd name="T47" fmla="*/ 79 h 1224"/>
              <a:gd name="T48" fmla="*/ 277 w 624"/>
              <a:gd name="T49" fmla="*/ 79 h 1224"/>
              <a:gd name="T50" fmla="*/ 255 w 624"/>
              <a:gd name="T51" fmla="*/ 73 h 1224"/>
              <a:gd name="T52" fmla="*/ 246 w 624"/>
              <a:gd name="T53" fmla="*/ 67 h 1224"/>
              <a:gd name="T54" fmla="*/ 227 w 624"/>
              <a:gd name="T55" fmla="*/ 61 h 1224"/>
              <a:gd name="T56" fmla="*/ 216 w 624"/>
              <a:gd name="T57" fmla="*/ 58 h 1224"/>
              <a:gd name="T58" fmla="*/ 179 w 624"/>
              <a:gd name="T59" fmla="*/ 45 h 1224"/>
              <a:gd name="T60" fmla="*/ 165 w 624"/>
              <a:gd name="T61" fmla="*/ 39 h 1224"/>
              <a:gd name="T62" fmla="*/ 162 w 624"/>
              <a:gd name="T63" fmla="*/ 39 h 1224"/>
              <a:gd name="T64" fmla="*/ 143 w 624"/>
              <a:gd name="T65" fmla="*/ 33 h 1224"/>
              <a:gd name="T66" fmla="*/ 67 w 624"/>
              <a:gd name="T67" fmla="*/ 6 h 1224"/>
              <a:gd name="T68" fmla="*/ 53 w 624"/>
              <a:gd name="T69" fmla="*/ 27 h 1224"/>
              <a:gd name="T70" fmla="*/ 36 w 624"/>
              <a:gd name="T71" fmla="*/ 121 h 1224"/>
              <a:gd name="T72" fmla="*/ 20 w 624"/>
              <a:gd name="T73" fmla="*/ 222 h 1224"/>
              <a:gd name="T74" fmla="*/ 14 w 624"/>
              <a:gd name="T75" fmla="*/ 304 h 1224"/>
              <a:gd name="T76" fmla="*/ 20 w 624"/>
              <a:gd name="T77" fmla="*/ 373 h 1224"/>
              <a:gd name="T78" fmla="*/ 53 w 624"/>
              <a:gd name="T79" fmla="*/ 474 h 1224"/>
              <a:gd name="T80" fmla="*/ 87 w 624"/>
              <a:gd name="T81" fmla="*/ 495 h 1224"/>
              <a:gd name="T82" fmla="*/ 62 w 624"/>
              <a:gd name="T83" fmla="*/ 544 h 1224"/>
              <a:gd name="T84" fmla="*/ 92 w 624"/>
              <a:gd name="T85" fmla="*/ 592 h 1224"/>
              <a:gd name="T86" fmla="*/ 81 w 624"/>
              <a:gd name="T87" fmla="*/ 680 h 1224"/>
              <a:gd name="T88" fmla="*/ 123 w 624"/>
              <a:gd name="T89" fmla="*/ 814 h 1224"/>
              <a:gd name="T90" fmla="*/ 123 w 624"/>
              <a:gd name="T91" fmla="*/ 863 h 1224"/>
              <a:gd name="T92" fmla="*/ 168 w 624"/>
              <a:gd name="T93" fmla="*/ 917 h 1224"/>
              <a:gd name="T94" fmla="*/ 232 w 624"/>
              <a:gd name="T95" fmla="*/ 978 h 1224"/>
              <a:gd name="T96" fmla="*/ 274 w 624"/>
              <a:gd name="T97" fmla="*/ 1024 h 1224"/>
              <a:gd name="T98" fmla="*/ 322 w 624"/>
              <a:gd name="T99" fmla="*/ 1078 h 1224"/>
              <a:gd name="T100" fmla="*/ 350 w 624"/>
              <a:gd name="T101" fmla="*/ 1182 h 1224"/>
              <a:gd name="T102" fmla="*/ 557 w 624"/>
              <a:gd name="T103" fmla="*/ 1221 h 1224"/>
              <a:gd name="T104" fmla="*/ 571 w 624"/>
              <a:gd name="T105" fmla="*/ 1212 h 1224"/>
              <a:gd name="T106" fmla="*/ 560 w 624"/>
              <a:gd name="T107" fmla="*/ 1121 h 1224"/>
              <a:gd name="T108" fmla="*/ 616 w 624"/>
              <a:gd name="T109" fmla="*/ 1030 h 1224"/>
              <a:gd name="T110" fmla="*/ 593 w 624"/>
              <a:gd name="T111" fmla="*/ 999 h 1224"/>
              <a:gd name="T112" fmla="*/ 588 w 624"/>
              <a:gd name="T113" fmla="*/ 990 h 1224"/>
              <a:gd name="T114" fmla="*/ 585 w 624"/>
              <a:gd name="T115" fmla="*/ 984 h 1224"/>
              <a:gd name="T116" fmla="*/ 582 w 624"/>
              <a:gd name="T117" fmla="*/ 972 h 1224"/>
              <a:gd name="T118" fmla="*/ 579 w 624"/>
              <a:gd name="T119" fmla="*/ 960 h 1224"/>
              <a:gd name="T120" fmla="*/ 579 w 624"/>
              <a:gd name="T121" fmla="*/ 945 h 1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4" h="1224">
                <a:moveTo>
                  <a:pt x="579" y="945"/>
                </a:moveTo>
                <a:lnTo>
                  <a:pt x="579" y="945"/>
                </a:lnTo>
                <a:lnTo>
                  <a:pt x="577" y="945"/>
                </a:lnTo>
                <a:lnTo>
                  <a:pt x="577" y="945"/>
                </a:lnTo>
                <a:lnTo>
                  <a:pt x="577" y="942"/>
                </a:lnTo>
                <a:lnTo>
                  <a:pt x="577" y="942"/>
                </a:lnTo>
                <a:lnTo>
                  <a:pt x="574" y="939"/>
                </a:lnTo>
                <a:lnTo>
                  <a:pt x="574" y="939"/>
                </a:lnTo>
                <a:lnTo>
                  <a:pt x="574" y="939"/>
                </a:lnTo>
                <a:lnTo>
                  <a:pt x="574" y="939"/>
                </a:lnTo>
                <a:lnTo>
                  <a:pt x="426" y="699"/>
                </a:lnTo>
                <a:lnTo>
                  <a:pt x="426" y="699"/>
                </a:lnTo>
                <a:lnTo>
                  <a:pt x="426" y="699"/>
                </a:lnTo>
                <a:lnTo>
                  <a:pt x="426" y="699"/>
                </a:lnTo>
                <a:lnTo>
                  <a:pt x="420" y="689"/>
                </a:lnTo>
                <a:lnTo>
                  <a:pt x="420" y="689"/>
                </a:lnTo>
                <a:lnTo>
                  <a:pt x="420" y="689"/>
                </a:lnTo>
                <a:lnTo>
                  <a:pt x="420" y="689"/>
                </a:lnTo>
                <a:lnTo>
                  <a:pt x="414" y="680"/>
                </a:lnTo>
                <a:lnTo>
                  <a:pt x="414" y="680"/>
                </a:lnTo>
                <a:lnTo>
                  <a:pt x="414" y="680"/>
                </a:lnTo>
                <a:lnTo>
                  <a:pt x="414" y="680"/>
                </a:lnTo>
                <a:lnTo>
                  <a:pt x="409" y="668"/>
                </a:lnTo>
                <a:lnTo>
                  <a:pt x="409" y="668"/>
                </a:lnTo>
                <a:lnTo>
                  <a:pt x="409" y="668"/>
                </a:lnTo>
                <a:lnTo>
                  <a:pt x="409" y="668"/>
                </a:lnTo>
                <a:lnTo>
                  <a:pt x="403" y="659"/>
                </a:lnTo>
                <a:lnTo>
                  <a:pt x="403" y="659"/>
                </a:lnTo>
                <a:lnTo>
                  <a:pt x="400" y="659"/>
                </a:lnTo>
                <a:lnTo>
                  <a:pt x="400" y="659"/>
                </a:lnTo>
                <a:lnTo>
                  <a:pt x="398" y="650"/>
                </a:lnTo>
                <a:lnTo>
                  <a:pt x="398" y="650"/>
                </a:lnTo>
                <a:lnTo>
                  <a:pt x="395" y="647"/>
                </a:lnTo>
                <a:lnTo>
                  <a:pt x="395" y="647"/>
                </a:lnTo>
                <a:lnTo>
                  <a:pt x="389" y="641"/>
                </a:lnTo>
                <a:lnTo>
                  <a:pt x="389" y="641"/>
                </a:lnTo>
                <a:lnTo>
                  <a:pt x="389" y="638"/>
                </a:lnTo>
                <a:lnTo>
                  <a:pt x="389" y="638"/>
                </a:lnTo>
                <a:lnTo>
                  <a:pt x="384" y="632"/>
                </a:lnTo>
                <a:lnTo>
                  <a:pt x="384" y="632"/>
                </a:lnTo>
                <a:lnTo>
                  <a:pt x="384" y="629"/>
                </a:lnTo>
                <a:lnTo>
                  <a:pt x="384" y="629"/>
                </a:lnTo>
                <a:lnTo>
                  <a:pt x="378" y="623"/>
                </a:lnTo>
                <a:lnTo>
                  <a:pt x="378" y="623"/>
                </a:lnTo>
                <a:lnTo>
                  <a:pt x="378" y="620"/>
                </a:lnTo>
                <a:lnTo>
                  <a:pt x="378" y="620"/>
                </a:lnTo>
                <a:lnTo>
                  <a:pt x="372" y="614"/>
                </a:lnTo>
                <a:lnTo>
                  <a:pt x="372" y="614"/>
                </a:lnTo>
                <a:lnTo>
                  <a:pt x="372" y="610"/>
                </a:lnTo>
                <a:lnTo>
                  <a:pt x="372" y="610"/>
                </a:lnTo>
                <a:lnTo>
                  <a:pt x="367" y="604"/>
                </a:lnTo>
                <a:lnTo>
                  <a:pt x="367" y="604"/>
                </a:lnTo>
                <a:lnTo>
                  <a:pt x="367" y="601"/>
                </a:lnTo>
                <a:lnTo>
                  <a:pt x="367" y="601"/>
                </a:lnTo>
                <a:lnTo>
                  <a:pt x="361" y="595"/>
                </a:lnTo>
                <a:lnTo>
                  <a:pt x="361" y="595"/>
                </a:lnTo>
                <a:lnTo>
                  <a:pt x="361" y="592"/>
                </a:lnTo>
                <a:lnTo>
                  <a:pt x="361" y="592"/>
                </a:lnTo>
                <a:lnTo>
                  <a:pt x="356" y="586"/>
                </a:lnTo>
                <a:lnTo>
                  <a:pt x="356" y="586"/>
                </a:lnTo>
                <a:lnTo>
                  <a:pt x="356" y="583"/>
                </a:lnTo>
                <a:lnTo>
                  <a:pt x="356" y="583"/>
                </a:lnTo>
                <a:lnTo>
                  <a:pt x="353" y="577"/>
                </a:lnTo>
                <a:lnTo>
                  <a:pt x="353" y="577"/>
                </a:lnTo>
                <a:lnTo>
                  <a:pt x="350" y="574"/>
                </a:lnTo>
                <a:lnTo>
                  <a:pt x="350" y="574"/>
                </a:lnTo>
                <a:lnTo>
                  <a:pt x="347" y="571"/>
                </a:lnTo>
                <a:lnTo>
                  <a:pt x="347" y="571"/>
                </a:lnTo>
                <a:lnTo>
                  <a:pt x="344" y="565"/>
                </a:lnTo>
                <a:lnTo>
                  <a:pt x="344" y="565"/>
                </a:lnTo>
                <a:lnTo>
                  <a:pt x="342" y="562"/>
                </a:lnTo>
                <a:lnTo>
                  <a:pt x="342" y="562"/>
                </a:lnTo>
                <a:lnTo>
                  <a:pt x="339" y="559"/>
                </a:lnTo>
                <a:lnTo>
                  <a:pt x="339" y="559"/>
                </a:lnTo>
                <a:lnTo>
                  <a:pt x="336" y="553"/>
                </a:lnTo>
                <a:lnTo>
                  <a:pt x="336" y="553"/>
                </a:lnTo>
                <a:lnTo>
                  <a:pt x="333" y="550"/>
                </a:lnTo>
                <a:lnTo>
                  <a:pt x="333" y="550"/>
                </a:lnTo>
                <a:lnTo>
                  <a:pt x="333" y="547"/>
                </a:lnTo>
                <a:lnTo>
                  <a:pt x="333" y="547"/>
                </a:lnTo>
                <a:lnTo>
                  <a:pt x="330" y="544"/>
                </a:lnTo>
                <a:lnTo>
                  <a:pt x="330" y="544"/>
                </a:lnTo>
                <a:lnTo>
                  <a:pt x="328" y="538"/>
                </a:lnTo>
                <a:lnTo>
                  <a:pt x="328" y="538"/>
                </a:lnTo>
                <a:lnTo>
                  <a:pt x="325" y="535"/>
                </a:lnTo>
                <a:lnTo>
                  <a:pt x="325" y="535"/>
                </a:lnTo>
                <a:lnTo>
                  <a:pt x="325" y="531"/>
                </a:lnTo>
                <a:lnTo>
                  <a:pt x="325" y="531"/>
                </a:lnTo>
                <a:lnTo>
                  <a:pt x="322" y="528"/>
                </a:lnTo>
                <a:lnTo>
                  <a:pt x="322" y="528"/>
                </a:lnTo>
                <a:lnTo>
                  <a:pt x="319" y="525"/>
                </a:lnTo>
                <a:lnTo>
                  <a:pt x="319" y="525"/>
                </a:lnTo>
                <a:lnTo>
                  <a:pt x="316" y="522"/>
                </a:lnTo>
                <a:lnTo>
                  <a:pt x="316" y="522"/>
                </a:lnTo>
                <a:lnTo>
                  <a:pt x="316" y="519"/>
                </a:lnTo>
                <a:lnTo>
                  <a:pt x="316" y="519"/>
                </a:lnTo>
                <a:lnTo>
                  <a:pt x="314" y="516"/>
                </a:lnTo>
                <a:lnTo>
                  <a:pt x="314" y="516"/>
                </a:lnTo>
                <a:lnTo>
                  <a:pt x="311" y="513"/>
                </a:lnTo>
                <a:lnTo>
                  <a:pt x="311" y="513"/>
                </a:lnTo>
                <a:lnTo>
                  <a:pt x="311" y="510"/>
                </a:lnTo>
                <a:lnTo>
                  <a:pt x="311" y="510"/>
                </a:lnTo>
                <a:lnTo>
                  <a:pt x="308" y="507"/>
                </a:lnTo>
                <a:lnTo>
                  <a:pt x="308" y="507"/>
                </a:lnTo>
                <a:lnTo>
                  <a:pt x="308" y="504"/>
                </a:lnTo>
                <a:lnTo>
                  <a:pt x="308" y="504"/>
                </a:lnTo>
                <a:lnTo>
                  <a:pt x="305" y="501"/>
                </a:lnTo>
                <a:lnTo>
                  <a:pt x="305" y="501"/>
                </a:lnTo>
                <a:lnTo>
                  <a:pt x="305" y="498"/>
                </a:lnTo>
                <a:lnTo>
                  <a:pt x="305" y="498"/>
                </a:lnTo>
                <a:lnTo>
                  <a:pt x="302" y="495"/>
                </a:lnTo>
                <a:lnTo>
                  <a:pt x="302" y="495"/>
                </a:lnTo>
                <a:lnTo>
                  <a:pt x="300" y="492"/>
                </a:lnTo>
                <a:lnTo>
                  <a:pt x="300" y="492"/>
                </a:lnTo>
                <a:lnTo>
                  <a:pt x="300" y="492"/>
                </a:lnTo>
                <a:lnTo>
                  <a:pt x="300" y="492"/>
                </a:lnTo>
                <a:lnTo>
                  <a:pt x="300" y="489"/>
                </a:lnTo>
                <a:lnTo>
                  <a:pt x="300" y="489"/>
                </a:lnTo>
                <a:lnTo>
                  <a:pt x="300" y="489"/>
                </a:lnTo>
                <a:lnTo>
                  <a:pt x="300" y="489"/>
                </a:lnTo>
                <a:lnTo>
                  <a:pt x="300" y="489"/>
                </a:lnTo>
                <a:lnTo>
                  <a:pt x="300" y="489"/>
                </a:lnTo>
                <a:lnTo>
                  <a:pt x="297" y="486"/>
                </a:lnTo>
                <a:lnTo>
                  <a:pt x="297" y="486"/>
                </a:lnTo>
                <a:lnTo>
                  <a:pt x="297" y="486"/>
                </a:lnTo>
                <a:lnTo>
                  <a:pt x="297" y="486"/>
                </a:lnTo>
                <a:lnTo>
                  <a:pt x="297" y="486"/>
                </a:lnTo>
                <a:lnTo>
                  <a:pt x="297" y="486"/>
                </a:lnTo>
                <a:lnTo>
                  <a:pt x="297" y="486"/>
                </a:lnTo>
                <a:lnTo>
                  <a:pt x="297" y="486"/>
                </a:lnTo>
                <a:lnTo>
                  <a:pt x="294" y="483"/>
                </a:lnTo>
                <a:lnTo>
                  <a:pt x="294" y="483"/>
                </a:lnTo>
                <a:lnTo>
                  <a:pt x="294" y="483"/>
                </a:lnTo>
                <a:lnTo>
                  <a:pt x="294" y="483"/>
                </a:lnTo>
                <a:lnTo>
                  <a:pt x="294" y="480"/>
                </a:lnTo>
                <a:lnTo>
                  <a:pt x="294" y="480"/>
                </a:lnTo>
                <a:lnTo>
                  <a:pt x="294" y="480"/>
                </a:lnTo>
                <a:lnTo>
                  <a:pt x="294" y="480"/>
                </a:lnTo>
                <a:lnTo>
                  <a:pt x="294" y="480"/>
                </a:lnTo>
                <a:lnTo>
                  <a:pt x="294" y="480"/>
                </a:lnTo>
                <a:lnTo>
                  <a:pt x="291" y="477"/>
                </a:lnTo>
                <a:lnTo>
                  <a:pt x="291" y="477"/>
                </a:lnTo>
                <a:lnTo>
                  <a:pt x="291" y="477"/>
                </a:lnTo>
                <a:lnTo>
                  <a:pt x="291" y="477"/>
                </a:lnTo>
                <a:lnTo>
                  <a:pt x="291" y="477"/>
                </a:lnTo>
                <a:lnTo>
                  <a:pt x="291" y="477"/>
                </a:lnTo>
                <a:lnTo>
                  <a:pt x="291" y="474"/>
                </a:lnTo>
                <a:lnTo>
                  <a:pt x="291" y="474"/>
                </a:lnTo>
                <a:lnTo>
                  <a:pt x="291" y="474"/>
                </a:lnTo>
                <a:lnTo>
                  <a:pt x="291" y="474"/>
                </a:lnTo>
                <a:lnTo>
                  <a:pt x="291" y="474"/>
                </a:lnTo>
                <a:lnTo>
                  <a:pt x="291" y="474"/>
                </a:lnTo>
                <a:lnTo>
                  <a:pt x="288" y="474"/>
                </a:lnTo>
                <a:lnTo>
                  <a:pt x="288" y="474"/>
                </a:lnTo>
                <a:lnTo>
                  <a:pt x="288" y="474"/>
                </a:lnTo>
                <a:lnTo>
                  <a:pt x="288" y="474"/>
                </a:lnTo>
                <a:lnTo>
                  <a:pt x="288" y="471"/>
                </a:lnTo>
                <a:lnTo>
                  <a:pt x="288" y="471"/>
                </a:lnTo>
                <a:lnTo>
                  <a:pt x="288" y="471"/>
                </a:lnTo>
                <a:lnTo>
                  <a:pt x="288" y="471"/>
                </a:lnTo>
                <a:lnTo>
                  <a:pt x="288" y="471"/>
                </a:lnTo>
                <a:lnTo>
                  <a:pt x="288" y="471"/>
                </a:lnTo>
                <a:lnTo>
                  <a:pt x="288" y="471"/>
                </a:lnTo>
                <a:lnTo>
                  <a:pt x="288" y="471"/>
                </a:lnTo>
                <a:lnTo>
                  <a:pt x="288" y="471"/>
                </a:lnTo>
                <a:lnTo>
                  <a:pt x="288" y="471"/>
                </a:lnTo>
                <a:lnTo>
                  <a:pt x="283" y="462"/>
                </a:lnTo>
                <a:lnTo>
                  <a:pt x="283" y="462"/>
                </a:lnTo>
                <a:lnTo>
                  <a:pt x="283" y="459"/>
                </a:lnTo>
                <a:lnTo>
                  <a:pt x="280" y="452"/>
                </a:lnTo>
                <a:lnTo>
                  <a:pt x="280" y="452"/>
                </a:lnTo>
                <a:lnTo>
                  <a:pt x="280" y="449"/>
                </a:lnTo>
                <a:lnTo>
                  <a:pt x="280" y="449"/>
                </a:lnTo>
                <a:lnTo>
                  <a:pt x="277" y="446"/>
                </a:lnTo>
                <a:lnTo>
                  <a:pt x="277" y="446"/>
                </a:lnTo>
                <a:lnTo>
                  <a:pt x="274" y="440"/>
                </a:lnTo>
                <a:lnTo>
                  <a:pt x="274" y="440"/>
                </a:lnTo>
                <a:lnTo>
                  <a:pt x="266" y="431"/>
                </a:lnTo>
                <a:lnTo>
                  <a:pt x="266" y="431"/>
                </a:lnTo>
                <a:lnTo>
                  <a:pt x="266" y="431"/>
                </a:lnTo>
                <a:lnTo>
                  <a:pt x="263" y="428"/>
                </a:lnTo>
                <a:lnTo>
                  <a:pt x="263" y="428"/>
                </a:lnTo>
                <a:lnTo>
                  <a:pt x="263" y="428"/>
                </a:lnTo>
                <a:lnTo>
                  <a:pt x="263" y="428"/>
                </a:lnTo>
                <a:lnTo>
                  <a:pt x="263" y="428"/>
                </a:lnTo>
                <a:lnTo>
                  <a:pt x="263" y="428"/>
                </a:lnTo>
                <a:lnTo>
                  <a:pt x="260" y="425"/>
                </a:lnTo>
                <a:lnTo>
                  <a:pt x="260" y="425"/>
                </a:lnTo>
                <a:lnTo>
                  <a:pt x="260" y="425"/>
                </a:lnTo>
                <a:lnTo>
                  <a:pt x="260" y="425"/>
                </a:lnTo>
                <a:lnTo>
                  <a:pt x="260" y="425"/>
                </a:lnTo>
                <a:lnTo>
                  <a:pt x="260" y="425"/>
                </a:lnTo>
                <a:lnTo>
                  <a:pt x="260" y="425"/>
                </a:lnTo>
                <a:lnTo>
                  <a:pt x="260" y="425"/>
                </a:lnTo>
                <a:lnTo>
                  <a:pt x="260" y="422"/>
                </a:lnTo>
                <a:lnTo>
                  <a:pt x="260" y="422"/>
                </a:lnTo>
                <a:lnTo>
                  <a:pt x="260" y="422"/>
                </a:lnTo>
                <a:lnTo>
                  <a:pt x="260" y="422"/>
                </a:lnTo>
                <a:lnTo>
                  <a:pt x="258" y="422"/>
                </a:lnTo>
                <a:lnTo>
                  <a:pt x="258" y="422"/>
                </a:lnTo>
                <a:lnTo>
                  <a:pt x="258" y="422"/>
                </a:lnTo>
                <a:lnTo>
                  <a:pt x="258" y="422"/>
                </a:lnTo>
                <a:lnTo>
                  <a:pt x="258" y="422"/>
                </a:lnTo>
                <a:lnTo>
                  <a:pt x="258" y="422"/>
                </a:lnTo>
                <a:lnTo>
                  <a:pt x="258" y="422"/>
                </a:lnTo>
                <a:lnTo>
                  <a:pt x="258" y="422"/>
                </a:lnTo>
                <a:lnTo>
                  <a:pt x="258" y="419"/>
                </a:lnTo>
                <a:lnTo>
                  <a:pt x="258" y="419"/>
                </a:lnTo>
                <a:lnTo>
                  <a:pt x="258" y="419"/>
                </a:lnTo>
                <a:lnTo>
                  <a:pt x="258" y="419"/>
                </a:lnTo>
                <a:lnTo>
                  <a:pt x="260" y="419"/>
                </a:lnTo>
                <a:lnTo>
                  <a:pt x="260" y="419"/>
                </a:lnTo>
                <a:lnTo>
                  <a:pt x="263" y="416"/>
                </a:lnTo>
                <a:lnTo>
                  <a:pt x="263" y="416"/>
                </a:lnTo>
                <a:lnTo>
                  <a:pt x="263" y="416"/>
                </a:lnTo>
                <a:lnTo>
                  <a:pt x="263" y="416"/>
                </a:lnTo>
                <a:lnTo>
                  <a:pt x="263" y="416"/>
                </a:lnTo>
                <a:lnTo>
                  <a:pt x="263" y="416"/>
                </a:lnTo>
                <a:lnTo>
                  <a:pt x="263" y="416"/>
                </a:lnTo>
                <a:lnTo>
                  <a:pt x="263" y="416"/>
                </a:lnTo>
                <a:lnTo>
                  <a:pt x="266" y="416"/>
                </a:lnTo>
                <a:lnTo>
                  <a:pt x="266" y="392"/>
                </a:lnTo>
                <a:lnTo>
                  <a:pt x="266" y="392"/>
                </a:lnTo>
                <a:lnTo>
                  <a:pt x="266" y="386"/>
                </a:lnTo>
                <a:lnTo>
                  <a:pt x="266" y="386"/>
                </a:lnTo>
                <a:lnTo>
                  <a:pt x="269" y="383"/>
                </a:lnTo>
                <a:lnTo>
                  <a:pt x="269" y="383"/>
                </a:lnTo>
                <a:lnTo>
                  <a:pt x="272" y="380"/>
                </a:lnTo>
                <a:lnTo>
                  <a:pt x="272" y="380"/>
                </a:lnTo>
                <a:lnTo>
                  <a:pt x="272" y="380"/>
                </a:lnTo>
                <a:lnTo>
                  <a:pt x="272" y="380"/>
                </a:lnTo>
                <a:lnTo>
                  <a:pt x="272" y="380"/>
                </a:lnTo>
                <a:lnTo>
                  <a:pt x="272" y="380"/>
                </a:lnTo>
                <a:lnTo>
                  <a:pt x="272" y="377"/>
                </a:lnTo>
                <a:lnTo>
                  <a:pt x="272" y="377"/>
                </a:lnTo>
                <a:lnTo>
                  <a:pt x="272" y="377"/>
                </a:lnTo>
                <a:lnTo>
                  <a:pt x="272" y="377"/>
                </a:lnTo>
                <a:lnTo>
                  <a:pt x="266" y="370"/>
                </a:lnTo>
                <a:lnTo>
                  <a:pt x="266" y="364"/>
                </a:lnTo>
                <a:lnTo>
                  <a:pt x="266" y="358"/>
                </a:lnTo>
                <a:lnTo>
                  <a:pt x="266" y="358"/>
                </a:lnTo>
                <a:lnTo>
                  <a:pt x="269" y="355"/>
                </a:lnTo>
                <a:lnTo>
                  <a:pt x="272" y="352"/>
                </a:lnTo>
                <a:lnTo>
                  <a:pt x="344" y="100"/>
                </a:lnTo>
                <a:lnTo>
                  <a:pt x="344" y="100"/>
                </a:lnTo>
                <a:lnTo>
                  <a:pt x="336" y="97"/>
                </a:lnTo>
                <a:lnTo>
                  <a:pt x="336" y="97"/>
                </a:lnTo>
                <a:lnTo>
                  <a:pt x="330" y="97"/>
                </a:lnTo>
                <a:lnTo>
                  <a:pt x="330" y="97"/>
                </a:lnTo>
                <a:lnTo>
                  <a:pt x="328" y="94"/>
                </a:lnTo>
                <a:lnTo>
                  <a:pt x="328" y="94"/>
                </a:lnTo>
                <a:lnTo>
                  <a:pt x="328" y="94"/>
                </a:lnTo>
                <a:lnTo>
                  <a:pt x="328" y="94"/>
                </a:lnTo>
                <a:lnTo>
                  <a:pt x="328" y="94"/>
                </a:lnTo>
                <a:lnTo>
                  <a:pt x="328" y="94"/>
                </a:lnTo>
                <a:lnTo>
                  <a:pt x="325" y="94"/>
                </a:lnTo>
                <a:lnTo>
                  <a:pt x="325" y="94"/>
                </a:lnTo>
                <a:lnTo>
                  <a:pt x="325" y="94"/>
                </a:lnTo>
                <a:lnTo>
                  <a:pt x="322" y="94"/>
                </a:lnTo>
                <a:lnTo>
                  <a:pt x="322" y="94"/>
                </a:lnTo>
                <a:lnTo>
                  <a:pt x="322" y="94"/>
                </a:lnTo>
                <a:lnTo>
                  <a:pt x="314" y="91"/>
                </a:lnTo>
                <a:lnTo>
                  <a:pt x="314" y="91"/>
                </a:lnTo>
                <a:lnTo>
                  <a:pt x="308" y="88"/>
                </a:lnTo>
                <a:lnTo>
                  <a:pt x="308" y="88"/>
                </a:lnTo>
                <a:lnTo>
                  <a:pt x="305" y="88"/>
                </a:lnTo>
                <a:lnTo>
                  <a:pt x="305" y="88"/>
                </a:lnTo>
                <a:lnTo>
                  <a:pt x="305" y="88"/>
                </a:lnTo>
                <a:lnTo>
                  <a:pt x="302" y="88"/>
                </a:lnTo>
                <a:lnTo>
                  <a:pt x="302" y="88"/>
                </a:lnTo>
                <a:lnTo>
                  <a:pt x="302" y="88"/>
                </a:lnTo>
                <a:lnTo>
                  <a:pt x="302" y="88"/>
                </a:lnTo>
                <a:lnTo>
                  <a:pt x="300" y="85"/>
                </a:lnTo>
                <a:lnTo>
                  <a:pt x="300" y="85"/>
                </a:lnTo>
                <a:lnTo>
                  <a:pt x="300" y="85"/>
                </a:lnTo>
                <a:lnTo>
                  <a:pt x="297" y="85"/>
                </a:lnTo>
                <a:lnTo>
                  <a:pt x="297" y="85"/>
                </a:lnTo>
                <a:lnTo>
                  <a:pt x="291" y="82"/>
                </a:lnTo>
                <a:lnTo>
                  <a:pt x="291" y="82"/>
                </a:lnTo>
                <a:lnTo>
                  <a:pt x="291" y="82"/>
                </a:lnTo>
                <a:lnTo>
                  <a:pt x="291" y="82"/>
                </a:lnTo>
                <a:lnTo>
                  <a:pt x="291" y="82"/>
                </a:lnTo>
                <a:lnTo>
                  <a:pt x="288" y="82"/>
                </a:lnTo>
                <a:lnTo>
                  <a:pt x="288" y="82"/>
                </a:lnTo>
                <a:lnTo>
                  <a:pt x="288" y="82"/>
                </a:lnTo>
                <a:lnTo>
                  <a:pt x="283" y="79"/>
                </a:lnTo>
                <a:lnTo>
                  <a:pt x="283" y="79"/>
                </a:lnTo>
                <a:lnTo>
                  <a:pt x="283" y="79"/>
                </a:lnTo>
                <a:lnTo>
                  <a:pt x="280" y="79"/>
                </a:lnTo>
                <a:lnTo>
                  <a:pt x="280" y="79"/>
                </a:lnTo>
                <a:lnTo>
                  <a:pt x="280" y="79"/>
                </a:lnTo>
                <a:lnTo>
                  <a:pt x="280" y="79"/>
                </a:lnTo>
                <a:lnTo>
                  <a:pt x="277" y="79"/>
                </a:lnTo>
                <a:lnTo>
                  <a:pt x="277" y="79"/>
                </a:lnTo>
                <a:lnTo>
                  <a:pt x="277" y="79"/>
                </a:lnTo>
                <a:lnTo>
                  <a:pt x="277" y="79"/>
                </a:lnTo>
                <a:lnTo>
                  <a:pt x="277" y="79"/>
                </a:lnTo>
                <a:lnTo>
                  <a:pt x="277" y="79"/>
                </a:lnTo>
                <a:lnTo>
                  <a:pt x="277" y="79"/>
                </a:lnTo>
                <a:lnTo>
                  <a:pt x="277" y="79"/>
                </a:lnTo>
                <a:lnTo>
                  <a:pt x="274" y="79"/>
                </a:lnTo>
                <a:lnTo>
                  <a:pt x="274" y="79"/>
                </a:lnTo>
                <a:lnTo>
                  <a:pt x="274" y="79"/>
                </a:lnTo>
                <a:lnTo>
                  <a:pt x="274" y="79"/>
                </a:lnTo>
                <a:lnTo>
                  <a:pt x="274" y="79"/>
                </a:lnTo>
                <a:lnTo>
                  <a:pt x="274" y="79"/>
                </a:lnTo>
                <a:lnTo>
                  <a:pt x="274" y="79"/>
                </a:lnTo>
                <a:lnTo>
                  <a:pt x="272" y="76"/>
                </a:lnTo>
                <a:lnTo>
                  <a:pt x="272" y="76"/>
                </a:lnTo>
                <a:lnTo>
                  <a:pt x="272" y="76"/>
                </a:lnTo>
                <a:lnTo>
                  <a:pt x="255" y="73"/>
                </a:lnTo>
                <a:lnTo>
                  <a:pt x="255" y="73"/>
                </a:lnTo>
                <a:lnTo>
                  <a:pt x="255" y="73"/>
                </a:lnTo>
                <a:lnTo>
                  <a:pt x="252" y="70"/>
                </a:lnTo>
                <a:lnTo>
                  <a:pt x="252" y="70"/>
                </a:lnTo>
                <a:lnTo>
                  <a:pt x="252" y="70"/>
                </a:lnTo>
                <a:lnTo>
                  <a:pt x="252" y="70"/>
                </a:lnTo>
                <a:lnTo>
                  <a:pt x="252" y="70"/>
                </a:lnTo>
                <a:lnTo>
                  <a:pt x="252" y="70"/>
                </a:lnTo>
                <a:lnTo>
                  <a:pt x="252" y="70"/>
                </a:lnTo>
                <a:lnTo>
                  <a:pt x="249" y="70"/>
                </a:lnTo>
                <a:lnTo>
                  <a:pt x="246" y="67"/>
                </a:lnTo>
                <a:lnTo>
                  <a:pt x="246" y="67"/>
                </a:lnTo>
                <a:lnTo>
                  <a:pt x="246" y="67"/>
                </a:lnTo>
                <a:lnTo>
                  <a:pt x="244" y="67"/>
                </a:lnTo>
                <a:lnTo>
                  <a:pt x="244" y="67"/>
                </a:lnTo>
                <a:lnTo>
                  <a:pt x="244" y="67"/>
                </a:lnTo>
                <a:lnTo>
                  <a:pt x="232" y="64"/>
                </a:lnTo>
                <a:lnTo>
                  <a:pt x="232" y="64"/>
                </a:lnTo>
                <a:lnTo>
                  <a:pt x="232" y="64"/>
                </a:lnTo>
                <a:lnTo>
                  <a:pt x="232" y="64"/>
                </a:lnTo>
                <a:lnTo>
                  <a:pt x="232" y="64"/>
                </a:lnTo>
                <a:lnTo>
                  <a:pt x="232" y="64"/>
                </a:lnTo>
                <a:lnTo>
                  <a:pt x="230" y="64"/>
                </a:lnTo>
                <a:lnTo>
                  <a:pt x="227" y="61"/>
                </a:lnTo>
                <a:lnTo>
                  <a:pt x="227" y="61"/>
                </a:lnTo>
                <a:lnTo>
                  <a:pt x="227" y="61"/>
                </a:lnTo>
                <a:lnTo>
                  <a:pt x="227" y="61"/>
                </a:lnTo>
                <a:lnTo>
                  <a:pt x="227" y="61"/>
                </a:lnTo>
                <a:lnTo>
                  <a:pt x="227" y="61"/>
                </a:lnTo>
                <a:lnTo>
                  <a:pt x="227" y="61"/>
                </a:lnTo>
                <a:lnTo>
                  <a:pt x="227" y="61"/>
                </a:lnTo>
                <a:lnTo>
                  <a:pt x="227" y="61"/>
                </a:lnTo>
                <a:lnTo>
                  <a:pt x="218" y="58"/>
                </a:lnTo>
                <a:lnTo>
                  <a:pt x="218" y="58"/>
                </a:lnTo>
                <a:lnTo>
                  <a:pt x="218" y="58"/>
                </a:lnTo>
                <a:lnTo>
                  <a:pt x="216" y="58"/>
                </a:lnTo>
                <a:lnTo>
                  <a:pt x="216" y="58"/>
                </a:lnTo>
                <a:lnTo>
                  <a:pt x="202" y="54"/>
                </a:lnTo>
                <a:lnTo>
                  <a:pt x="199" y="51"/>
                </a:lnTo>
                <a:lnTo>
                  <a:pt x="199" y="51"/>
                </a:lnTo>
                <a:lnTo>
                  <a:pt x="188" y="48"/>
                </a:lnTo>
                <a:lnTo>
                  <a:pt x="185" y="48"/>
                </a:lnTo>
                <a:lnTo>
                  <a:pt x="185" y="48"/>
                </a:lnTo>
                <a:lnTo>
                  <a:pt x="185" y="48"/>
                </a:lnTo>
                <a:lnTo>
                  <a:pt x="182" y="45"/>
                </a:lnTo>
                <a:lnTo>
                  <a:pt x="179" y="45"/>
                </a:lnTo>
                <a:lnTo>
                  <a:pt x="179" y="45"/>
                </a:lnTo>
                <a:lnTo>
                  <a:pt x="179" y="45"/>
                </a:lnTo>
                <a:lnTo>
                  <a:pt x="179" y="45"/>
                </a:lnTo>
                <a:lnTo>
                  <a:pt x="176" y="45"/>
                </a:lnTo>
                <a:lnTo>
                  <a:pt x="176" y="45"/>
                </a:lnTo>
                <a:lnTo>
                  <a:pt x="176" y="45"/>
                </a:lnTo>
                <a:lnTo>
                  <a:pt x="174" y="42"/>
                </a:lnTo>
                <a:lnTo>
                  <a:pt x="174" y="42"/>
                </a:lnTo>
                <a:lnTo>
                  <a:pt x="165" y="39"/>
                </a:lnTo>
                <a:lnTo>
                  <a:pt x="165" y="39"/>
                </a:lnTo>
                <a:lnTo>
                  <a:pt x="165" y="39"/>
                </a:lnTo>
                <a:lnTo>
                  <a:pt x="165" y="39"/>
                </a:lnTo>
                <a:lnTo>
                  <a:pt x="165" y="39"/>
                </a:lnTo>
                <a:lnTo>
                  <a:pt x="165" y="39"/>
                </a:lnTo>
                <a:lnTo>
                  <a:pt x="165" y="39"/>
                </a:lnTo>
                <a:lnTo>
                  <a:pt x="165" y="39"/>
                </a:lnTo>
                <a:lnTo>
                  <a:pt x="165"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51" y="36"/>
                </a:lnTo>
                <a:lnTo>
                  <a:pt x="151" y="36"/>
                </a:lnTo>
                <a:lnTo>
                  <a:pt x="151" y="36"/>
                </a:lnTo>
                <a:lnTo>
                  <a:pt x="151" y="36"/>
                </a:lnTo>
                <a:lnTo>
                  <a:pt x="151" y="36"/>
                </a:lnTo>
                <a:lnTo>
                  <a:pt x="151" y="36"/>
                </a:lnTo>
                <a:lnTo>
                  <a:pt x="143" y="33"/>
                </a:lnTo>
                <a:lnTo>
                  <a:pt x="143" y="33"/>
                </a:lnTo>
                <a:lnTo>
                  <a:pt x="143" y="33"/>
                </a:lnTo>
                <a:lnTo>
                  <a:pt x="134" y="30"/>
                </a:lnTo>
                <a:lnTo>
                  <a:pt x="134" y="30"/>
                </a:lnTo>
                <a:lnTo>
                  <a:pt x="129" y="27"/>
                </a:lnTo>
                <a:lnTo>
                  <a:pt x="129" y="27"/>
                </a:lnTo>
                <a:lnTo>
                  <a:pt x="129" y="27"/>
                </a:lnTo>
                <a:lnTo>
                  <a:pt x="129" y="27"/>
                </a:lnTo>
                <a:lnTo>
                  <a:pt x="118" y="24"/>
                </a:lnTo>
                <a:lnTo>
                  <a:pt x="115" y="24"/>
                </a:lnTo>
                <a:lnTo>
                  <a:pt x="115" y="24"/>
                </a:lnTo>
                <a:lnTo>
                  <a:pt x="98" y="18"/>
                </a:lnTo>
                <a:lnTo>
                  <a:pt x="98" y="18"/>
                </a:lnTo>
                <a:lnTo>
                  <a:pt x="67" y="6"/>
                </a:lnTo>
                <a:lnTo>
                  <a:pt x="62" y="3"/>
                </a:lnTo>
                <a:lnTo>
                  <a:pt x="62" y="3"/>
                </a:lnTo>
                <a:lnTo>
                  <a:pt x="50" y="0"/>
                </a:lnTo>
                <a:lnTo>
                  <a:pt x="50" y="0"/>
                </a:lnTo>
                <a:lnTo>
                  <a:pt x="50" y="3"/>
                </a:lnTo>
                <a:lnTo>
                  <a:pt x="50" y="3"/>
                </a:lnTo>
                <a:lnTo>
                  <a:pt x="48" y="9"/>
                </a:lnTo>
                <a:lnTo>
                  <a:pt x="48" y="12"/>
                </a:lnTo>
                <a:lnTo>
                  <a:pt x="53" y="24"/>
                </a:lnTo>
                <a:lnTo>
                  <a:pt x="53" y="24"/>
                </a:lnTo>
                <a:lnTo>
                  <a:pt x="53" y="27"/>
                </a:lnTo>
                <a:lnTo>
                  <a:pt x="53" y="27"/>
                </a:lnTo>
                <a:lnTo>
                  <a:pt x="56" y="33"/>
                </a:lnTo>
                <a:lnTo>
                  <a:pt x="56" y="33"/>
                </a:lnTo>
                <a:lnTo>
                  <a:pt x="59" y="42"/>
                </a:lnTo>
                <a:lnTo>
                  <a:pt x="59" y="42"/>
                </a:lnTo>
                <a:lnTo>
                  <a:pt x="56" y="64"/>
                </a:lnTo>
                <a:lnTo>
                  <a:pt x="53" y="79"/>
                </a:lnTo>
                <a:lnTo>
                  <a:pt x="45" y="94"/>
                </a:lnTo>
                <a:lnTo>
                  <a:pt x="45" y="94"/>
                </a:lnTo>
                <a:lnTo>
                  <a:pt x="39" y="115"/>
                </a:lnTo>
                <a:lnTo>
                  <a:pt x="39" y="115"/>
                </a:lnTo>
                <a:lnTo>
                  <a:pt x="36" y="121"/>
                </a:lnTo>
                <a:lnTo>
                  <a:pt x="36" y="121"/>
                </a:lnTo>
                <a:lnTo>
                  <a:pt x="34" y="127"/>
                </a:lnTo>
                <a:lnTo>
                  <a:pt x="34" y="127"/>
                </a:lnTo>
                <a:lnTo>
                  <a:pt x="20" y="152"/>
                </a:lnTo>
                <a:lnTo>
                  <a:pt x="20" y="152"/>
                </a:lnTo>
                <a:lnTo>
                  <a:pt x="14" y="161"/>
                </a:lnTo>
                <a:lnTo>
                  <a:pt x="14" y="161"/>
                </a:lnTo>
                <a:lnTo>
                  <a:pt x="3" y="179"/>
                </a:lnTo>
                <a:lnTo>
                  <a:pt x="0" y="185"/>
                </a:lnTo>
                <a:lnTo>
                  <a:pt x="0" y="185"/>
                </a:lnTo>
                <a:lnTo>
                  <a:pt x="6" y="200"/>
                </a:lnTo>
                <a:lnTo>
                  <a:pt x="20" y="222"/>
                </a:lnTo>
                <a:lnTo>
                  <a:pt x="20" y="222"/>
                </a:lnTo>
                <a:lnTo>
                  <a:pt x="20" y="225"/>
                </a:lnTo>
                <a:lnTo>
                  <a:pt x="20" y="225"/>
                </a:lnTo>
                <a:lnTo>
                  <a:pt x="25" y="243"/>
                </a:lnTo>
                <a:lnTo>
                  <a:pt x="28" y="258"/>
                </a:lnTo>
                <a:lnTo>
                  <a:pt x="25" y="270"/>
                </a:lnTo>
                <a:lnTo>
                  <a:pt x="25" y="270"/>
                </a:lnTo>
                <a:lnTo>
                  <a:pt x="25" y="276"/>
                </a:lnTo>
                <a:lnTo>
                  <a:pt x="25" y="276"/>
                </a:lnTo>
                <a:lnTo>
                  <a:pt x="22" y="285"/>
                </a:lnTo>
                <a:lnTo>
                  <a:pt x="17" y="298"/>
                </a:lnTo>
                <a:lnTo>
                  <a:pt x="17" y="298"/>
                </a:lnTo>
                <a:lnTo>
                  <a:pt x="14" y="304"/>
                </a:lnTo>
                <a:lnTo>
                  <a:pt x="14" y="313"/>
                </a:lnTo>
                <a:lnTo>
                  <a:pt x="14" y="313"/>
                </a:lnTo>
                <a:lnTo>
                  <a:pt x="14" y="322"/>
                </a:lnTo>
                <a:lnTo>
                  <a:pt x="11" y="331"/>
                </a:lnTo>
                <a:lnTo>
                  <a:pt x="11" y="331"/>
                </a:lnTo>
                <a:lnTo>
                  <a:pt x="11" y="337"/>
                </a:lnTo>
                <a:lnTo>
                  <a:pt x="14" y="346"/>
                </a:lnTo>
                <a:lnTo>
                  <a:pt x="14" y="346"/>
                </a:lnTo>
                <a:lnTo>
                  <a:pt x="17" y="355"/>
                </a:lnTo>
                <a:lnTo>
                  <a:pt x="17" y="367"/>
                </a:lnTo>
                <a:lnTo>
                  <a:pt x="17" y="367"/>
                </a:lnTo>
                <a:lnTo>
                  <a:pt x="20" y="373"/>
                </a:lnTo>
                <a:lnTo>
                  <a:pt x="20" y="373"/>
                </a:lnTo>
                <a:lnTo>
                  <a:pt x="22" y="377"/>
                </a:lnTo>
                <a:lnTo>
                  <a:pt x="22" y="377"/>
                </a:lnTo>
                <a:lnTo>
                  <a:pt x="34" y="389"/>
                </a:lnTo>
                <a:lnTo>
                  <a:pt x="36" y="398"/>
                </a:lnTo>
                <a:lnTo>
                  <a:pt x="39" y="407"/>
                </a:lnTo>
                <a:lnTo>
                  <a:pt x="39" y="407"/>
                </a:lnTo>
                <a:lnTo>
                  <a:pt x="42" y="428"/>
                </a:lnTo>
                <a:lnTo>
                  <a:pt x="45" y="449"/>
                </a:lnTo>
                <a:lnTo>
                  <a:pt x="53" y="474"/>
                </a:lnTo>
                <a:lnTo>
                  <a:pt x="53" y="474"/>
                </a:lnTo>
                <a:lnTo>
                  <a:pt x="53" y="474"/>
                </a:lnTo>
                <a:lnTo>
                  <a:pt x="59" y="465"/>
                </a:lnTo>
                <a:lnTo>
                  <a:pt x="59" y="465"/>
                </a:lnTo>
                <a:lnTo>
                  <a:pt x="62" y="462"/>
                </a:lnTo>
                <a:lnTo>
                  <a:pt x="64" y="462"/>
                </a:lnTo>
                <a:lnTo>
                  <a:pt x="64" y="462"/>
                </a:lnTo>
                <a:lnTo>
                  <a:pt x="73" y="462"/>
                </a:lnTo>
                <a:lnTo>
                  <a:pt x="78" y="462"/>
                </a:lnTo>
                <a:lnTo>
                  <a:pt x="84" y="465"/>
                </a:lnTo>
                <a:lnTo>
                  <a:pt x="84" y="465"/>
                </a:lnTo>
                <a:lnTo>
                  <a:pt x="87" y="471"/>
                </a:lnTo>
                <a:lnTo>
                  <a:pt x="87" y="471"/>
                </a:lnTo>
                <a:lnTo>
                  <a:pt x="87" y="495"/>
                </a:lnTo>
                <a:lnTo>
                  <a:pt x="87" y="495"/>
                </a:lnTo>
                <a:lnTo>
                  <a:pt x="90" y="510"/>
                </a:lnTo>
                <a:lnTo>
                  <a:pt x="90" y="528"/>
                </a:lnTo>
                <a:lnTo>
                  <a:pt x="90" y="528"/>
                </a:lnTo>
                <a:lnTo>
                  <a:pt x="87" y="538"/>
                </a:lnTo>
                <a:lnTo>
                  <a:pt x="81" y="541"/>
                </a:lnTo>
                <a:lnTo>
                  <a:pt x="81" y="541"/>
                </a:lnTo>
                <a:lnTo>
                  <a:pt x="76" y="541"/>
                </a:lnTo>
                <a:lnTo>
                  <a:pt x="70" y="538"/>
                </a:lnTo>
                <a:lnTo>
                  <a:pt x="70" y="538"/>
                </a:lnTo>
                <a:lnTo>
                  <a:pt x="64" y="541"/>
                </a:lnTo>
                <a:lnTo>
                  <a:pt x="62" y="544"/>
                </a:lnTo>
                <a:lnTo>
                  <a:pt x="62" y="544"/>
                </a:lnTo>
                <a:lnTo>
                  <a:pt x="59" y="565"/>
                </a:lnTo>
                <a:lnTo>
                  <a:pt x="59" y="565"/>
                </a:lnTo>
                <a:lnTo>
                  <a:pt x="59" y="580"/>
                </a:lnTo>
                <a:lnTo>
                  <a:pt x="59" y="580"/>
                </a:lnTo>
                <a:lnTo>
                  <a:pt x="59" y="583"/>
                </a:lnTo>
                <a:lnTo>
                  <a:pt x="59" y="583"/>
                </a:lnTo>
                <a:lnTo>
                  <a:pt x="67" y="583"/>
                </a:lnTo>
                <a:lnTo>
                  <a:pt x="67" y="583"/>
                </a:lnTo>
                <a:lnTo>
                  <a:pt x="84" y="586"/>
                </a:lnTo>
                <a:lnTo>
                  <a:pt x="84" y="586"/>
                </a:lnTo>
                <a:lnTo>
                  <a:pt x="92" y="592"/>
                </a:lnTo>
                <a:lnTo>
                  <a:pt x="95" y="598"/>
                </a:lnTo>
                <a:lnTo>
                  <a:pt x="95" y="598"/>
                </a:lnTo>
                <a:lnTo>
                  <a:pt x="95" y="607"/>
                </a:lnTo>
                <a:lnTo>
                  <a:pt x="92" y="617"/>
                </a:lnTo>
                <a:lnTo>
                  <a:pt x="84" y="632"/>
                </a:lnTo>
                <a:lnTo>
                  <a:pt x="84" y="632"/>
                </a:lnTo>
                <a:lnTo>
                  <a:pt x="84" y="632"/>
                </a:lnTo>
                <a:lnTo>
                  <a:pt x="76" y="647"/>
                </a:lnTo>
                <a:lnTo>
                  <a:pt x="76" y="647"/>
                </a:lnTo>
                <a:lnTo>
                  <a:pt x="73" y="653"/>
                </a:lnTo>
                <a:lnTo>
                  <a:pt x="73" y="653"/>
                </a:lnTo>
                <a:lnTo>
                  <a:pt x="81" y="680"/>
                </a:lnTo>
                <a:lnTo>
                  <a:pt x="90" y="714"/>
                </a:lnTo>
                <a:lnTo>
                  <a:pt x="90" y="714"/>
                </a:lnTo>
                <a:lnTo>
                  <a:pt x="90" y="717"/>
                </a:lnTo>
                <a:lnTo>
                  <a:pt x="90" y="717"/>
                </a:lnTo>
                <a:lnTo>
                  <a:pt x="106" y="750"/>
                </a:lnTo>
                <a:lnTo>
                  <a:pt x="106" y="750"/>
                </a:lnTo>
                <a:lnTo>
                  <a:pt x="115" y="771"/>
                </a:lnTo>
                <a:lnTo>
                  <a:pt x="118" y="781"/>
                </a:lnTo>
                <a:lnTo>
                  <a:pt x="118" y="781"/>
                </a:lnTo>
                <a:lnTo>
                  <a:pt x="115" y="796"/>
                </a:lnTo>
                <a:lnTo>
                  <a:pt x="118" y="805"/>
                </a:lnTo>
                <a:lnTo>
                  <a:pt x="123" y="814"/>
                </a:lnTo>
                <a:lnTo>
                  <a:pt x="126" y="814"/>
                </a:lnTo>
                <a:lnTo>
                  <a:pt x="126" y="814"/>
                </a:lnTo>
                <a:lnTo>
                  <a:pt x="126" y="814"/>
                </a:lnTo>
                <a:lnTo>
                  <a:pt x="126" y="814"/>
                </a:lnTo>
                <a:lnTo>
                  <a:pt x="134" y="823"/>
                </a:lnTo>
                <a:lnTo>
                  <a:pt x="134" y="832"/>
                </a:lnTo>
                <a:lnTo>
                  <a:pt x="132" y="841"/>
                </a:lnTo>
                <a:lnTo>
                  <a:pt x="126" y="847"/>
                </a:lnTo>
                <a:lnTo>
                  <a:pt x="126" y="850"/>
                </a:lnTo>
                <a:lnTo>
                  <a:pt x="126" y="850"/>
                </a:lnTo>
                <a:lnTo>
                  <a:pt x="123" y="857"/>
                </a:lnTo>
                <a:lnTo>
                  <a:pt x="123" y="863"/>
                </a:lnTo>
                <a:lnTo>
                  <a:pt x="129" y="875"/>
                </a:lnTo>
                <a:lnTo>
                  <a:pt x="129" y="875"/>
                </a:lnTo>
                <a:lnTo>
                  <a:pt x="134" y="881"/>
                </a:lnTo>
                <a:lnTo>
                  <a:pt x="134" y="881"/>
                </a:lnTo>
                <a:lnTo>
                  <a:pt x="134" y="887"/>
                </a:lnTo>
                <a:lnTo>
                  <a:pt x="137" y="893"/>
                </a:lnTo>
                <a:lnTo>
                  <a:pt x="134" y="908"/>
                </a:lnTo>
                <a:lnTo>
                  <a:pt x="134" y="908"/>
                </a:lnTo>
                <a:lnTo>
                  <a:pt x="148" y="911"/>
                </a:lnTo>
                <a:lnTo>
                  <a:pt x="148" y="911"/>
                </a:lnTo>
                <a:lnTo>
                  <a:pt x="168" y="917"/>
                </a:lnTo>
                <a:lnTo>
                  <a:pt x="168" y="917"/>
                </a:lnTo>
                <a:lnTo>
                  <a:pt x="179" y="923"/>
                </a:lnTo>
                <a:lnTo>
                  <a:pt x="179" y="923"/>
                </a:lnTo>
                <a:lnTo>
                  <a:pt x="188" y="929"/>
                </a:lnTo>
                <a:lnTo>
                  <a:pt x="188" y="929"/>
                </a:lnTo>
                <a:lnTo>
                  <a:pt x="196" y="933"/>
                </a:lnTo>
                <a:lnTo>
                  <a:pt x="204" y="939"/>
                </a:lnTo>
                <a:lnTo>
                  <a:pt x="213" y="948"/>
                </a:lnTo>
                <a:lnTo>
                  <a:pt x="213" y="951"/>
                </a:lnTo>
                <a:lnTo>
                  <a:pt x="213" y="951"/>
                </a:lnTo>
                <a:lnTo>
                  <a:pt x="224" y="963"/>
                </a:lnTo>
                <a:lnTo>
                  <a:pt x="232" y="978"/>
                </a:lnTo>
                <a:lnTo>
                  <a:pt x="232" y="978"/>
                </a:lnTo>
                <a:lnTo>
                  <a:pt x="232" y="981"/>
                </a:lnTo>
                <a:lnTo>
                  <a:pt x="238" y="981"/>
                </a:lnTo>
                <a:lnTo>
                  <a:pt x="246" y="984"/>
                </a:lnTo>
                <a:lnTo>
                  <a:pt x="246" y="984"/>
                </a:lnTo>
                <a:lnTo>
                  <a:pt x="255" y="987"/>
                </a:lnTo>
                <a:lnTo>
                  <a:pt x="260" y="993"/>
                </a:lnTo>
                <a:lnTo>
                  <a:pt x="260" y="993"/>
                </a:lnTo>
                <a:lnTo>
                  <a:pt x="266" y="1002"/>
                </a:lnTo>
                <a:lnTo>
                  <a:pt x="269" y="1008"/>
                </a:lnTo>
                <a:lnTo>
                  <a:pt x="269" y="1015"/>
                </a:lnTo>
                <a:lnTo>
                  <a:pt x="269" y="1015"/>
                </a:lnTo>
                <a:lnTo>
                  <a:pt x="274" y="1024"/>
                </a:lnTo>
                <a:lnTo>
                  <a:pt x="283" y="1030"/>
                </a:lnTo>
                <a:lnTo>
                  <a:pt x="283" y="1030"/>
                </a:lnTo>
                <a:lnTo>
                  <a:pt x="297" y="1039"/>
                </a:lnTo>
                <a:lnTo>
                  <a:pt x="297" y="1039"/>
                </a:lnTo>
                <a:lnTo>
                  <a:pt x="300" y="1039"/>
                </a:lnTo>
                <a:lnTo>
                  <a:pt x="300" y="1039"/>
                </a:lnTo>
                <a:lnTo>
                  <a:pt x="300" y="1039"/>
                </a:lnTo>
                <a:lnTo>
                  <a:pt x="300" y="1039"/>
                </a:lnTo>
                <a:lnTo>
                  <a:pt x="305" y="1051"/>
                </a:lnTo>
                <a:lnTo>
                  <a:pt x="305" y="1051"/>
                </a:lnTo>
                <a:lnTo>
                  <a:pt x="322" y="1078"/>
                </a:lnTo>
                <a:lnTo>
                  <a:pt x="322" y="1078"/>
                </a:lnTo>
                <a:lnTo>
                  <a:pt x="339" y="1103"/>
                </a:lnTo>
                <a:lnTo>
                  <a:pt x="339" y="1103"/>
                </a:lnTo>
                <a:lnTo>
                  <a:pt x="342" y="1106"/>
                </a:lnTo>
                <a:lnTo>
                  <a:pt x="342" y="1106"/>
                </a:lnTo>
                <a:lnTo>
                  <a:pt x="347" y="1118"/>
                </a:lnTo>
                <a:lnTo>
                  <a:pt x="347" y="1130"/>
                </a:lnTo>
                <a:lnTo>
                  <a:pt x="347" y="1130"/>
                </a:lnTo>
                <a:lnTo>
                  <a:pt x="350" y="1133"/>
                </a:lnTo>
                <a:lnTo>
                  <a:pt x="350" y="1133"/>
                </a:lnTo>
                <a:lnTo>
                  <a:pt x="350" y="1163"/>
                </a:lnTo>
                <a:lnTo>
                  <a:pt x="350" y="1163"/>
                </a:lnTo>
                <a:lnTo>
                  <a:pt x="350" y="1182"/>
                </a:lnTo>
                <a:lnTo>
                  <a:pt x="350" y="1182"/>
                </a:lnTo>
                <a:lnTo>
                  <a:pt x="350" y="1185"/>
                </a:lnTo>
                <a:lnTo>
                  <a:pt x="350" y="1188"/>
                </a:lnTo>
                <a:lnTo>
                  <a:pt x="350" y="1188"/>
                </a:lnTo>
                <a:lnTo>
                  <a:pt x="353" y="1197"/>
                </a:lnTo>
                <a:lnTo>
                  <a:pt x="551" y="1221"/>
                </a:lnTo>
                <a:lnTo>
                  <a:pt x="551" y="1221"/>
                </a:lnTo>
                <a:lnTo>
                  <a:pt x="554" y="1224"/>
                </a:lnTo>
                <a:lnTo>
                  <a:pt x="554" y="1224"/>
                </a:lnTo>
                <a:lnTo>
                  <a:pt x="554" y="1224"/>
                </a:lnTo>
                <a:lnTo>
                  <a:pt x="554" y="1224"/>
                </a:lnTo>
                <a:lnTo>
                  <a:pt x="557" y="1221"/>
                </a:lnTo>
                <a:lnTo>
                  <a:pt x="557" y="1221"/>
                </a:lnTo>
                <a:lnTo>
                  <a:pt x="557" y="1221"/>
                </a:lnTo>
                <a:lnTo>
                  <a:pt x="557" y="1221"/>
                </a:lnTo>
                <a:lnTo>
                  <a:pt x="560" y="1221"/>
                </a:lnTo>
                <a:lnTo>
                  <a:pt x="560" y="1221"/>
                </a:lnTo>
                <a:lnTo>
                  <a:pt x="568" y="1215"/>
                </a:lnTo>
                <a:lnTo>
                  <a:pt x="568" y="1215"/>
                </a:lnTo>
                <a:lnTo>
                  <a:pt x="568" y="1215"/>
                </a:lnTo>
                <a:lnTo>
                  <a:pt x="568" y="1215"/>
                </a:lnTo>
                <a:lnTo>
                  <a:pt x="571" y="1212"/>
                </a:lnTo>
                <a:lnTo>
                  <a:pt x="571" y="1212"/>
                </a:lnTo>
                <a:lnTo>
                  <a:pt x="571" y="1212"/>
                </a:lnTo>
                <a:lnTo>
                  <a:pt x="571" y="1212"/>
                </a:lnTo>
                <a:lnTo>
                  <a:pt x="571" y="1212"/>
                </a:lnTo>
                <a:lnTo>
                  <a:pt x="571" y="1191"/>
                </a:lnTo>
                <a:lnTo>
                  <a:pt x="571" y="1191"/>
                </a:lnTo>
                <a:lnTo>
                  <a:pt x="568" y="1185"/>
                </a:lnTo>
                <a:lnTo>
                  <a:pt x="565" y="1176"/>
                </a:lnTo>
                <a:lnTo>
                  <a:pt x="565" y="1176"/>
                </a:lnTo>
                <a:lnTo>
                  <a:pt x="557" y="1160"/>
                </a:lnTo>
                <a:lnTo>
                  <a:pt x="554" y="1145"/>
                </a:lnTo>
                <a:lnTo>
                  <a:pt x="554" y="1145"/>
                </a:lnTo>
                <a:lnTo>
                  <a:pt x="557" y="1130"/>
                </a:lnTo>
                <a:lnTo>
                  <a:pt x="560" y="1121"/>
                </a:lnTo>
                <a:lnTo>
                  <a:pt x="565" y="1115"/>
                </a:lnTo>
                <a:lnTo>
                  <a:pt x="579" y="1097"/>
                </a:lnTo>
                <a:lnTo>
                  <a:pt x="579" y="1097"/>
                </a:lnTo>
                <a:lnTo>
                  <a:pt x="588" y="1084"/>
                </a:lnTo>
                <a:lnTo>
                  <a:pt x="593" y="1072"/>
                </a:lnTo>
                <a:lnTo>
                  <a:pt x="593" y="1057"/>
                </a:lnTo>
                <a:lnTo>
                  <a:pt x="593" y="1057"/>
                </a:lnTo>
                <a:lnTo>
                  <a:pt x="596" y="1048"/>
                </a:lnTo>
                <a:lnTo>
                  <a:pt x="602" y="1039"/>
                </a:lnTo>
                <a:lnTo>
                  <a:pt x="607" y="1033"/>
                </a:lnTo>
                <a:lnTo>
                  <a:pt x="616" y="1030"/>
                </a:lnTo>
                <a:lnTo>
                  <a:pt x="616" y="1030"/>
                </a:lnTo>
                <a:lnTo>
                  <a:pt x="624" y="1024"/>
                </a:lnTo>
                <a:lnTo>
                  <a:pt x="624" y="1024"/>
                </a:lnTo>
                <a:lnTo>
                  <a:pt x="616" y="1018"/>
                </a:lnTo>
                <a:lnTo>
                  <a:pt x="616" y="1018"/>
                </a:lnTo>
                <a:lnTo>
                  <a:pt x="616" y="1018"/>
                </a:lnTo>
                <a:lnTo>
                  <a:pt x="616" y="1018"/>
                </a:lnTo>
                <a:lnTo>
                  <a:pt x="605" y="1011"/>
                </a:lnTo>
                <a:lnTo>
                  <a:pt x="593" y="1002"/>
                </a:lnTo>
                <a:lnTo>
                  <a:pt x="593" y="1002"/>
                </a:lnTo>
                <a:lnTo>
                  <a:pt x="593" y="999"/>
                </a:lnTo>
                <a:lnTo>
                  <a:pt x="593" y="999"/>
                </a:lnTo>
                <a:lnTo>
                  <a:pt x="593" y="999"/>
                </a:lnTo>
                <a:lnTo>
                  <a:pt x="593" y="999"/>
                </a:lnTo>
                <a:lnTo>
                  <a:pt x="591" y="996"/>
                </a:lnTo>
                <a:lnTo>
                  <a:pt x="591" y="996"/>
                </a:lnTo>
                <a:lnTo>
                  <a:pt x="591" y="996"/>
                </a:lnTo>
                <a:lnTo>
                  <a:pt x="591" y="996"/>
                </a:lnTo>
                <a:lnTo>
                  <a:pt x="591" y="996"/>
                </a:lnTo>
                <a:lnTo>
                  <a:pt x="591" y="996"/>
                </a:lnTo>
                <a:lnTo>
                  <a:pt x="591" y="993"/>
                </a:lnTo>
                <a:lnTo>
                  <a:pt x="591" y="993"/>
                </a:lnTo>
                <a:lnTo>
                  <a:pt x="588" y="993"/>
                </a:lnTo>
                <a:lnTo>
                  <a:pt x="588" y="993"/>
                </a:lnTo>
                <a:lnTo>
                  <a:pt x="588" y="990"/>
                </a:lnTo>
                <a:lnTo>
                  <a:pt x="588" y="990"/>
                </a:lnTo>
                <a:lnTo>
                  <a:pt x="588" y="990"/>
                </a:lnTo>
                <a:lnTo>
                  <a:pt x="588" y="990"/>
                </a:lnTo>
                <a:lnTo>
                  <a:pt x="588" y="990"/>
                </a:lnTo>
                <a:lnTo>
                  <a:pt x="588" y="990"/>
                </a:lnTo>
                <a:lnTo>
                  <a:pt x="588" y="987"/>
                </a:lnTo>
                <a:lnTo>
                  <a:pt x="588" y="987"/>
                </a:lnTo>
                <a:lnTo>
                  <a:pt x="585" y="987"/>
                </a:lnTo>
                <a:lnTo>
                  <a:pt x="585" y="987"/>
                </a:lnTo>
                <a:lnTo>
                  <a:pt x="585" y="984"/>
                </a:lnTo>
                <a:lnTo>
                  <a:pt x="585" y="984"/>
                </a:lnTo>
                <a:lnTo>
                  <a:pt x="585" y="984"/>
                </a:lnTo>
                <a:lnTo>
                  <a:pt x="585" y="984"/>
                </a:lnTo>
                <a:lnTo>
                  <a:pt x="585" y="981"/>
                </a:lnTo>
                <a:lnTo>
                  <a:pt x="585" y="981"/>
                </a:lnTo>
                <a:lnTo>
                  <a:pt x="585" y="978"/>
                </a:lnTo>
                <a:lnTo>
                  <a:pt x="585" y="978"/>
                </a:lnTo>
                <a:lnTo>
                  <a:pt x="585" y="978"/>
                </a:lnTo>
                <a:lnTo>
                  <a:pt x="585" y="978"/>
                </a:lnTo>
                <a:lnTo>
                  <a:pt x="582" y="975"/>
                </a:lnTo>
                <a:lnTo>
                  <a:pt x="582" y="975"/>
                </a:lnTo>
                <a:lnTo>
                  <a:pt x="582" y="975"/>
                </a:lnTo>
                <a:lnTo>
                  <a:pt x="582" y="975"/>
                </a:lnTo>
                <a:lnTo>
                  <a:pt x="582" y="972"/>
                </a:lnTo>
                <a:lnTo>
                  <a:pt x="582" y="972"/>
                </a:lnTo>
                <a:lnTo>
                  <a:pt x="582" y="969"/>
                </a:lnTo>
                <a:lnTo>
                  <a:pt x="582" y="969"/>
                </a:lnTo>
                <a:lnTo>
                  <a:pt x="582" y="969"/>
                </a:lnTo>
                <a:lnTo>
                  <a:pt x="582" y="969"/>
                </a:lnTo>
                <a:lnTo>
                  <a:pt x="582" y="966"/>
                </a:lnTo>
                <a:lnTo>
                  <a:pt x="582" y="966"/>
                </a:lnTo>
                <a:lnTo>
                  <a:pt x="582" y="963"/>
                </a:lnTo>
                <a:lnTo>
                  <a:pt x="582" y="963"/>
                </a:lnTo>
                <a:lnTo>
                  <a:pt x="582" y="960"/>
                </a:lnTo>
                <a:lnTo>
                  <a:pt x="582" y="960"/>
                </a:lnTo>
                <a:lnTo>
                  <a:pt x="579" y="960"/>
                </a:lnTo>
                <a:lnTo>
                  <a:pt x="579" y="960"/>
                </a:lnTo>
                <a:lnTo>
                  <a:pt x="579" y="957"/>
                </a:lnTo>
                <a:lnTo>
                  <a:pt x="579" y="957"/>
                </a:lnTo>
                <a:lnTo>
                  <a:pt x="579" y="954"/>
                </a:lnTo>
                <a:lnTo>
                  <a:pt x="579" y="954"/>
                </a:lnTo>
                <a:lnTo>
                  <a:pt x="579" y="951"/>
                </a:lnTo>
                <a:lnTo>
                  <a:pt x="579" y="951"/>
                </a:lnTo>
                <a:lnTo>
                  <a:pt x="579" y="951"/>
                </a:lnTo>
                <a:lnTo>
                  <a:pt x="579" y="951"/>
                </a:lnTo>
                <a:lnTo>
                  <a:pt x="579" y="948"/>
                </a:lnTo>
                <a:lnTo>
                  <a:pt x="579" y="948"/>
                </a:lnTo>
                <a:lnTo>
                  <a:pt x="579" y="945"/>
                </a:lnTo>
                <a:lnTo>
                  <a:pt x="579" y="945"/>
                </a:lnTo>
                <a:close/>
              </a:path>
            </a:pathLst>
          </a:custGeom>
          <a:solidFill>
            <a:srgbClr val="015873">
              <a:alpha val="50196"/>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331" name="Freeform 662">
            <a:extLst>
              <a:ext uri="{FF2B5EF4-FFF2-40B4-BE49-F238E27FC236}">
                <a16:creationId xmlns:a16="http://schemas.microsoft.com/office/drawing/2014/main" id="{E6C1D1B8-F058-D80C-E85C-3A0CDD9CFBBF}"/>
              </a:ext>
            </a:extLst>
          </p:cNvPr>
          <p:cNvSpPr>
            <a:spLocks/>
          </p:cNvSpPr>
          <p:nvPr/>
        </p:nvSpPr>
        <p:spPr bwMode="auto">
          <a:xfrm>
            <a:off x="1921880" y="3866047"/>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2" name="Freeform 663">
            <a:extLst>
              <a:ext uri="{FF2B5EF4-FFF2-40B4-BE49-F238E27FC236}">
                <a16:creationId xmlns:a16="http://schemas.microsoft.com/office/drawing/2014/main" id="{45930053-5905-CCE3-97C4-675179FA8768}"/>
              </a:ext>
            </a:extLst>
          </p:cNvPr>
          <p:cNvSpPr>
            <a:spLocks/>
          </p:cNvSpPr>
          <p:nvPr/>
        </p:nvSpPr>
        <p:spPr bwMode="auto">
          <a:xfrm>
            <a:off x="1925729" y="3880644"/>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3" name="Freeform 664">
            <a:extLst>
              <a:ext uri="{FF2B5EF4-FFF2-40B4-BE49-F238E27FC236}">
                <a16:creationId xmlns:a16="http://schemas.microsoft.com/office/drawing/2014/main" id="{2088B691-4407-BA91-ED67-BCE1C6ACEAF4}"/>
              </a:ext>
            </a:extLst>
          </p:cNvPr>
          <p:cNvSpPr>
            <a:spLocks/>
          </p:cNvSpPr>
          <p:nvPr/>
        </p:nvSpPr>
        <p:spPr bwMode="auto">
          <a:xfrm>
            <a:off x="1925729" y="38806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4" name="Freeform 665">
            <a:extLst>
              <a:ext uri="{FF2B5EF4-FFF2-40B4-BE49-F238E27FC236}">
                <a16:creationId xmlns:a16="http://schemas.microsoft.com/office/drawing/2014/main" id="{F233E022-B60C-6E78-B544-11A5B1A7E2B4}"/>
              </a:ext>
            </a:extLst>
          </p:cNvPr>
          <p:cNvSpPr>
            <a:spLocks/>
          </p:cNvSpPr>
          <p:nvPr/>
        </p:nvSpPr>
        <p:spPr bwMode="auto">
          <a:xfrm>
            <a:off x="1921880" y="3876995"/>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5" name="Freeform 666">
            <a:extLst>
              <a:ext uri="{FF2B5EF4-FFF2-40B4-BE49-F238E27FC236}">
                <a16:creationId xmlns:a16="http://schemas.microsoft.com/office/drawing/2014/main" id="{E236C8B4-1999-3125-7CD6-A32339F96845}"/>
              </a:ext>
            </a:extLst>
          </p:cNvPr>
          <p:cNvSpPr>
            <a:spLocks/>
          </p:cNvSpPr>
          <p:nvPr/>
        </p:nvSpPr>
        <p:spPr bwMode="auto">
          <a:xfrm>
            <a:off x="1932142" y="38915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6" name="Freeform 667">
            <a:extLst>
              <a:ext uri="{FF2B5EF4-FFF2-40B4-BE49-F238E27FC236}">
                <a16:creationId xmlns:a16="http://schemas.microsoft.com/office/drawing/2014/main" id="{48BC7122-CE6F-9046-F479-BDB59A1ED49F}"/>
              </a:ext>
            </a:extLst>
          </p:cNvPr>
          <p:cNvSpPr>
            <a:spLocks/>
          </p:cNvSpPr>
          <p:nvPr/>
        </p:nvSpPr>
        <p:spPr bwMode="auto">
          <a:xfrm>
            <a:off x="1921880" y="38733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7" name="Freeform 668">
            <a:extLst>
              <a:ext uri="{FF2B5EF4-FFF2-40B4-BE49-F238E27FC236}">
                <a16:creationId xmlns:a16="http://schemas.microsoft.com/office/drawing/2014/main" id="{6CB28CA9-3C02-BDE8-7B4C-58CAB6824681}"/>
              </a:ext>
            </a:extLst>
          </p:cNvPr>
          <p:cNvSpPr>
            <a:spLocks/>
          </p:cNvSpPr>
          <p:nvPr/>
        </p:nvSpPr>
        <p:spPr bwMode="auto">
          <a:xfrm>
            <a:off x="1929577" y="388794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8" name="Freeform 669">
            <a:extLst>
              <a:ext uri="{FF2B5EF4-FFF2-40B4-BE49-F238E27FC236}">
                <a16:creationId xmlns:a16="http://schemas.microsoft.com/office/drawing/2014/main" id="{13212D22-7E0C-12FF-4C35-44F7D3494DB0}"/>
              </a:ext>
            </a:extLst>
          </p:cNvPr>
          <p:cNvSpPr>
            <a:spLocks/>
          </p:cNvSpPr>
          <p:nvPr/>
        </p:nvSpPr>
        <p:spPr bwMode="auto">
          <a:xfrm>
            <a:off x="1929577" y="3884293"/>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9" name="Freeform 670">
            <a:extLst>
              <a:ext uri="{FF2B5EF4-FFF2-40B4-BE49-F238E27FC236}">
                <a16:creationId xmlns:a16="http://schemas.microsoft.com/office/drawing/2014/main" id="{D82E1B1A-3447-F4FA-5C81-1B7B7167F703}"/>
              </a:ext>
            </a:extLst>
          </p:cNvPr>
          <p:cNvSpPr>
            <a:spLocks/>
          </p:cNvSpPr>
          <p:nvPr/>
        </p:nvSpPr>
        <p:spPr bwMode="auto">
          <a:xfrm>
            <a:off x="1914184" y="383320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0" name="Freeform 671">
            <a:extLst>
              <a:ext uri="{FF2B5EF4-FFF2-40B4-BE49-F238E27FC236}">
                <a16:creationId xmlns:a16="http://schemas.microsoft.com/office/drawing/2014/main" id="{A80F2FFA-39DC-0A7A-B932-EA0DB3205F19}"/>
              </a:ext>
            </a:extLst>
          </p:cNvPr>
          <p:cNvSpPr>
            <a:spLocks/>
          </p:cNvSpPr>
          <p:nvPr/>
        </p:nvSpPr>
        <p:spPr bwMode="auto">
          <a:xfrm>
            <a:off x="1914184" y="3836855"/>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1" name="Freeform 672">
            <a:extLst>
              <a:ext uri="{FF2B5EF4-FFF2-40B4-BE49-F238E27FC236}">
                <a16:creationId xmlns:a16="http://schemas.microsoft.com/office/drawing/2014/main" id="{08FE9A8E-A267-7ED5-BD31-5C876D16720A}"/>
              </a:ext>
            </a:extLst>
          </p:cNvPr>
          <p:cNvSpPr>
            <a:spLocks/>
          </p:cNvSpPr>
          <p:nvPr/>
        </p:nvSpPr>
        <p:spPr bwMode="auto">
          <a:xfrm>
            <a:off x="1918032" y="3862398"/>
            <a:ext cx="3848"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2" name="Freeform 673">
            <a:extLst>
              <a:ext uri="{FF2B5EF4-FFF2-40B4-BE49-F238E27FC236}">
                <a16:creationId xmlns:a16="http://schemas.microsoft.com/office/drawing/2014/main" id="{6322091C-610A-2650-3544-A8FBDDDA948A}"/>
              </a:ext>
            </a:extLst>
          </p:cNvPr>
          <p:cNvSpPr>
            <a:spLocks/>
          </p:cNvSpPr>
          <p:nvPr/>
        </p:nvSpPr>
        <p:spPr bwMode="auto">
          <a:xfrm>
            <a:off x="1961646" y="3914702"/>
            <a:ext cx="10262" cy="7298"/>
          </a:xfrm>
          <a:custGeom>
            <a:avLst/>
            <a:gdLst>
              <a:gd name="T0" fmla="*/ 0 w 8"/>
              <a:gd name="T1" fmla="*/ 0 h 6"/>
              <a:gd name="T2" fmla="*/ 0 w 8"/>
              <a:gd name="T3" fmla="*/ 0 h 6"/>
              <a:gd name="T4" fmla="*/ 8 w 8"/>
              <a:gd name="T5" fmla="*/ 6 h 6"/>
              <a:gd name="T6" fmla="*/ 8 w 8"/>
              <a:gd name="T7" fmla="*/ 6 h 6"/>
              <a:gd name="T8" fmla="*/ 0 w 8"/>
              <a:gd name="T9" fmla="*/ 0 h 6"/>
              <a:gd name="T10" fmla="*/ 0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0" y="0"/>
                </a:moveTo>
                <a:lnTo>
                  <a:pt x="0" y="0"/>
                </a:lnTo>
                <a:lnTo>
                  <a:pt x="8" y="6"/>
                </a:lnTo>
                <a:lnTo>
                  <a:pt x="8" y="6"/>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3" name="Freeform 674">
            <a:extLst>
              <a:ext uri="{FF2B5EF4-FFF2-40B4-BE49-F238E27FC236}">
                <a16:creationId xmlns:a16="http://schemas.microsoft.com/office/drawing/2014/main" id="{2D509B83-CA47-56E7-0046-576561302BE0}"/>
              </a:ext>
            </a:extLst>
          </p:cNvPr>
          <p:cNvSpPr>
            <a:spLocks/>
          </p:cNvSpPr>
          <p:nvPr/>
        </p:nvSpPr>
        <p:spPr bwMode="auto">
          <a:xfrm>
            <a:off x="1914184" y="3844153"/>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4" name="Freeform 675">
            <a:extLst>
              <a:ext uri="{FF2B5EF4-FFF2-40B4-BE49-F238E27FC236}">
                <a16:creationId xmlns:a16="http://schemas.microsoft.com/office/drawing/2014/main" id="{707D22FE-AFB7-6A99-93D5-AC20B21B8C07}"/>
              </a:ext>
            </a:extLst>
          </p:cNvPr>
          <p:cNvSpPr>
            <a:spLocks/>
          </p:cNvSpPr>
          <p:nvPr/>
        </p:nvSpPr>
        <p:spPr bwMode="auto">
          <a:xfrm>
            <a:off x="1918032" y="3847802"/>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5" name="Freeform 676">
            <a:extLst>
              <a:ext uri="{FF2B5EF4-FFF2-40B4-BE49-F238E27FC236}">
                <a16:creationId xmlns:a16="http://schemas.microsoft.com/office/drawing/2014/main" id="{AD8D68CC-0D78-9D44-240A-DD64FB922547}"/>
              </a:ext>
            </a:extLst>
          </p:cNvPr>
          <p:cNvSpPr>
            <a:spLocks/>
          </p:cNvSpPr>
          <p:nvPr/>
        </p:nvSpPr>
        <p:spPr bwMode="auto">
          <a:xfrm>
            <a:off x="1918032" y="3858749"/>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6" name="Freeform 677">
            <a:extLst>
              <a:ext uri="{FF2B5EF4-FFF2-40B4-BE49-F238E27FC236}">
                <a16:creationId xmlns:a16="http://schemas.microsoft.com/office/drawing/2014/main" id="{5322674C-118D-2BB8-90C7-CE944D8DCA11}"/>
              </a:ext>
            </a:extLst>
          </p:cNvPr>
          <p:cNvSpPr>
            <a:spLocks/>
          </p:cNvSpPr>
          <p:nvPr/>
        </p:nvSpPr>
        <p:spPr bwMode="auto">
          <a:xfrm>
            <a:off x="1918032" y="38551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7" name="Freeform 678">
            <a:extLst>
              <a:ext uri="{FF2B5EF4-FFF2-40B4-BE49-F238E27FC236}">
                <a16:creationId xmlns:a16="http://schemas.microsoft.com/office/drawing/2014/main" id="{B1E85FD7-0CEE-6C0B-C0CC-5F0D63846B03}"/>
              </a:ext>
            </a:extLst>
          </p:cNvPr>
          <p:cNvSpPr>
            <a:spLocks/>
          </p:cNvSpPr>
          <p:nvPr/>
        </p:nvSpPr>
        <p:spPr bwMode="auto">
          <a:xfrm>
            <a:off x="1882115" y="41652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8" name="Freeform 679">
            <a:extLst>
              <a:ext uri="{FF2B5EF4-FFF2-40B4-BE49-F238E27FC236}">
                <a16:creationId xmlns:a16="http://schemas.microsoft.com/office/drawing/2014/main" id="{2560ADF0-0E09-0807-4CB5-73B4E48A0AF0}"/>
              </a:ext>
            </a:extLst>
          </p:cNvPr>
          <p:cNvSpPr>
            <a:spLocks/>
          </p:cNvSpPr>
          <p:nvPr/>
        </p:nvSpPr>
        <p:spPr bwMode="auto">
          <a:xfrm>
            <a:off x="1903922" y="41506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9" name="Freeform 680">
            <a:extLst>
              <a:ext uri="{FF2B5EF4-FFF2-40B4-BE49-F238E27FC236}">
                <a16:creationId xmlns:a16="http://schemas.microsoft.com/office/drawing/2014/main" id="{8F3012DC-86CD-9232-F20C-E37B810CC163}"/>
              </a:ext>
            </a:extLst>
          </p:cNvPr>
          <p:cNvSpPr>
            <a:spLocks/>
          </p:cNvSpPr>
          <p:nvPr/>
        </p:nvSpPr>
        <p:spPr bwMode="auto">
          <a:xfrm>
            <a:off x="1885963" y="41616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0" name="Freeform 681">
            <a:extLst>
              <a:ext uri="{FF2B5EF4-FFF2-40B4-BE49-F238E27FC236}">
                <a16:creationId xmlns:a16="http://schemas.microsoft.com/office/drawing/2014/main" id="{C92DF529-25BA-F8B1-ED37-C5F6286D934C}"/>
              </a:ext>
            </a:extLst>
          </p:cNvPr>
          <p:cNvSpPr>
            <a:spLocks/>
          </p:cNvSpPr>
          <p:nvPr/>
        </p:nvSpPr>
        <p:spPr bwMode="auto">
          <a:xfrm>
            <a:off x="1889811" y="4154326"/>
            <a:ext cx="10262" cy="7298"/>
          </a:xfrm>
          <a:custGeom>
            <a:avLst/>
            <a:gdLst>
              <a:gd name="T0" fmla="*/ 8 w 8"/>
              <a:gd name="T1" fmla="*/ 0 h 6"/>
              <a:gd name="T2" fmla="*/ 8 w 8"/>
              <a:gd name="T3" fmla="*/ 0 h 6"/>
              <a:gd name="T4" fmla="*/ 0 w 8"/>
              <a:gd name="T5" fmla="*/ 6 h 6"/>
              <a:gd name="T6" fmla="*/ 0 w 8"/>
              <a:gd name="T7" fmla="*/ 6 h 6"/>
              <a:gd name="T8" fmla="*/ 8 w 8"/>
              <a:gd name="T9" fmla="*/ 0 h 6"/>
              <a:gd name="T10" fmla="*/ 8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8" y="0"/>
                </a:moveTo>
                <a:lnTo>
                  <a:pt x="8" y="0"/>
                </a:lnTo>
                <a:lnTo>
                  <a:pt x="0" y="6"/>
                </a:lnTo>
                <a:lnTo>
                  <a:pt x="0" y="6"/>
                </a:lnTo>
                <a:lnTo>
                  <a:pt x="8" y="0"/>
                </a:lnTo>
                <a:lnTo>
                  <a:pt x="8"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1" name="Freeform 682">
            <a:extLst>
              <a:ext uri="{FF2B5EF4-FFF2-40B4-BE49-F238E27FC236}">
                <a16:creationId xmlns:a16="http://schemas.microsoft.com/office/drawing/2014/main" id="{D75F5CB4-75A5-0039-39D4-8E9F969333FC}"/>
              </a:ext>
            </a:extLst>
          </p:cNvPr>
          <p:cNvSpPr>
            <a:spLocks/>
          </p:cNvSpPr>
          <p:nvPr/>
        </p:nvSpPr>
        <p:spPr bwMode="auto">
          <a:xfrm>
            <a:off x="1900073" y="4150677"/>
            <a:ext cx="3848" cy="3649"/>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2" name="Freeform 683">
            <a:extLst>
              <a:ext uri="{FF2B5EF4-FFF2-40B4-BE49-F238E27FC236}">
                <a16:creationId xmlns:a16="http://schemas.microsoft.com/office/drawing/2014/main" id="{5BC9C5CA-C17C-54C9-BAC4-529D6658FE5F}"/>
              </a:ext>
            </a:extLst>
          </p:cNvPr>
          <p:cNvSpPr>
            <a:spLocks/>
          </p:cNvSpPr>
          <p:nvPr/>
        </p:nvSpPr>
        <p:spPr bwMode="auto">
          <a:xfrm>
            <a:off x="1504981" y="3189749"/>
            <a:ext cx="0" cy="3649"/>
          </a:xfrm>
          <a:custGeom>
            <a:avLst/>
            <a:gdLst>
              <a:gd name="T0" fmla="*/ 3 h 3"/>
              <a:gd name="T1" fmla="*/ 3 h 3"/>
              <a:gd name="T2" fmla="*/ 3 h 3"/>
              <a:gd name="T3" fmla="*/ 3 h 3"/>
              <a:gd name="T4" fmla="*/ 0 h 3"/>
              <a:gd name="T5" fmla="*/ 0 h 3"/>
              <a:gd name="T6" fmla="*/ 3 h 3"/>
              <a:gd name="T7" fmla="*/ 3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3"/>
                </a:moveTo>
                <a:lnTo>
                  <a:pt x="0" y="3"/>
                </a:lnTo>
                <a:lnTo>
                  <a:pt x="0" y="3"/>
                </a:ln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3" name="Freeform 684">
            <a:extLst>
              <a:ext uri="{FF2B5EF4-FFF2-40B4-BE49-F238E27FC236}">
                <a16:creationId xmlns:a16="http://schemas.microsoft.com/office/drawing/2014/main" id="{E0550AEE-16C2-5BAB-FB5F-C740F2B5B45A}"/>
              </a:ext>
            </a:extLst>
          </p:cNvPr>
          <p:cNvSpPr>
            <a:spLocks/>
          </p:cNvSpPr>
          <p:nvPr/>
        </p:nvSpPr>
        <p:spPr bwMode="auto">
          <a:xfrm>
            <a:off x="1504981" y="319339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4" name="Freeform 685">
            <a:extLst>
              <a:ext uri="{FF2B5EF4-FFF2-40B4-BE49-F238E27FC236}">
                <a16:creationId xmlns:a16="http://schemas.microsoft.com/office/drawing/2014/main" id="{65CF1D9B-66DA-EE26-9B34-EF3A3CD16BAD}"/>
              </a:ext>
            </a:extLst>
          </p:cNvPr>
          <p:cNvSpPr>
            <a:spLocks/>
          </p:cNvSpPr>
          <p:nvPr/>
        </p:nvSpPr>
        <p:spPr bwMode="auto">
          <a:xfrm>
            <a:off x="1502415" y="31897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5" name="Freeform 686">
            <a:extLst>
              <a:ext uri="{FF2B5EF4-FFF2-40B4-BE49-F238E27FC236}">
                <a16:creationId xmlns:a16="http://schemas.microsoft.com/office/drawing/2014/main" id="{3E7DC40B-0C02-F9F5-0283-97E7E01DBB61}"/>
              </a:ext>
            </a:extLst>
          </p:cNvPr>
          <p:cNvSpPr>
            <a:spLocks/>
          </p:cNvSpPr>
          <p:nvPr/>
        </p:nvSpPr>
        <p:spPr bwMode="auto">
          <a:xfrm>
            <a:off x="1502415" y="31861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6" name="Freeform 687">
            <a:extLst>
              <a:ext uri="{FF2B5EF4-FFF2-40B4-BE49-F238E27FC236}">
                <a16:creationId xmlns:a16="http://schemas.microsoft.com/office/drawing/2014/main" id="{550F8AAC-898E-B110-6A9D-44FBE12C218A}"/>
              </a:ext>
            </a:extLst>
          </p:cNvPr>
          <p:cNvSpPr>
            <a:spLocks/>
          </p:cNvSpPr>
          <p:nvPr/>
        </p:nvSpPr>
        <p:spPr bwMode="auto">
          <a:xfrm>
            <a:off x="1508829" y="31970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7" name="Freeform 688">
            <a:extLst>
              <a:ext uri="{FF2B5EF4-FFF2-40B4-BE49-F238E27FC236}">
                <a16:creationId xmlns:a16="http://schemas.microsoft.com/office/drawing/2014/main" id="{960BF615-D284-E2E9-46DF-F898BF180ECA}"/>
              </a:ext>
            </a:extLst>
          </p:cNvPr>
          <p:cNvSpPr>
            <a:spLocks/>
          </p:cNvSpPr>
          <p:nvPr/>
        </p:nvSpPr>
        <p:spPr bwMode="auto">
          <a:xfrm>
            <a:off x="1508829" y="3197047"/>
            <a:ext cx="3848" cy="3649"/>
          </a:xfrm>
          <a:custGeom>
            <a:avLst/>
            <a:gdLst>
              <a:gd name="T0" fmla="*/ 0 w 3"/>
              <a:gd name="T1" fmla="*/ 0 h 3"/>
              <a:gd name="T2" fmla="*/ 0 w 3"/>
              <a:gd name="T3" fmla="*/ 0 h 3"/>
              <a:gd name="T4" fmla="*/ 3 w 3"/>
              <a:gd name="T5" fmla="*/ 3 h 3"/>
              <a:gd name="T6" fmla="*/ 3 w 3"/>
              <a:gd name="T7" fmla="*/ 3 h 3"/>
              <a:gd name="T8" fmla="*/ 3 w 3"/>
              <a:gd name="T9" fmla="*/ 3 h 3"/>
              <a:gd name="T10" fmla="*/ 3 w 3"/>
              <a:gd name="T11" fmla="*/ 3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3" y="3"/>
                </a:lnTo>
                <a:lnTo>
                  <a:pt x="3" y="3"/>
                </a:lnTo>
                <a:lnTo>
                  <a:pt x="3" y="3"/>
                </a:lnTo>
                <a:lnTo>
                  <a:pt x="3"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8" name="Freeform 689">
            <a:extLst>
              <a:ext uri="{FF2B5EF4-FFF2-40B4-BE49-F238E27FC236}">
                <a16:creationId xmlns:a16="http://schemas.microsoft.com/office/drawing/2014/main" id="{735F51C7-5A21-8EBC-7A02-09EBF370B989}"/>
              </a:ext>
            </a:extLst>
          </p:cNvPr>
          <p:cNvSpPr>
            <a:spLocks/>
          </p:cNvSpPr>
          <p:nvPr/>
        </p:nvSpPr>
        <p:spPr bwMode="auto">
          <a:xfrm>
            <a:off x="1502415" y="31897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9" name="Freeform 690">
            <a:extLst>
              <a:ext uri="{FF2B5EF4-FFF2-40B4-BE49-F238E27FC236}">
                <a16:creationId xmlns:a16="http://schemas.microsoft.com/office/drawing/2014/main" id="{ECBE7BB1-6767-C213-222F-5A259063B6A4}"/>
              </a:ext>
            </a:extLst>
          </p:cNvPr>
          <p:cNvSpPr>
            <a:spLocks/>
          </p:cNvSpPr>
          <p:nvPr/>
        </p:nvSpPr>
        <p:spPr bwMode="auto">
          <a:xfrm>
            <a:off x="1520374" y="31386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0" name="Freeform 691">
            <a:extLst>
              <a:ext uri="{FF2B5EF4-FFF2-40B4-BE49-F238E27FC236}">
                <a16:creationId xmlns:a16="http://schemas.microsoft.com/office/drawing/2014/main" id="{C65913B5-98B2-82F4-590A-8615BDE03D37}"/>
              </a:ext>
            </a:extLst>
          </p:cNvPr>
          <p:cNvSpPr>
            <a:spLocks/>
          </p:cNvSpPr>
          <p:nvPr/>
        </p:nvSpPr>
        <p:spPr bwMode="auto">
          <a:xfrm>
            <a:off x="1534484" y="3238403"/>
            <a:ext cx="6414" cy="10947"/>
          </a:xfrm>
          <a:custGeom>
            <a:avLst/>
            <a:gdLst>
              <a:gd name="T0" fmla="*/ 0 w 5"/>
              <a:gd name="T1" fmla="*/ 0 h 9"/>
              <a:gd name="T2" fmla="*/ 0 w 5"/>
              <a:gd name="T3" fmla="*/ 0 h 9"/>
              <a:gd name="T4" fmla="*/ 5 w 5"/>
              <a:gd name="T5" fmla="*/ 9 h 9"/>
              <a:gd name="T6" fmla="*/ 5 w 5"/>
              <a:gd name="T7" fmla="*/ 9 h 9"/>
              <a:gd name="T8" fmla="*/ 5 w 5"/>
              <a:gd name="T9" fmla="*/ 9 h 9"/>
              <a:gd name="T10" fmla="*/ 0 w 5"/>
              <a:gd name="T11" fmla="*/ 0 h 9"/>
              <a:gd name="T12" fmla="*/ 0 w 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0" y="0"/>
                </a:moveTo>
                <a:lnTo>
                  <a:pt x="0" y="0"/>
                </a:lnTo>
                <a:lnTo>
                  <a:pt x="5" y="9"/>
                </a:lnTo>
                <a:lnTo>
                  <a:pt x="5" y="9"/>
                </a:lnTo>
                <a:lnTo>
                  <a:pt x="5" y="9"/>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1" name="Freeform 692">
            <a:extLst>
              <a:ext uri="{FF2B5EF4-FFF2-40B4-BE49-F238E27FC236}">
                <a16:creationId xmlns:a16="http://schemas.microsoft.com/office/drawing/2014/main" id="{B546E934-9FBC-005B-1381-4585748FB4EA}"/>
              </a:ext>
            </a:extLst>
          </p:cNvPr>
          <p:cNvSpPr>
            <a:spLocks/>
          </p:cNvSpPr>
          <p:nvPr/>
        </p:nvSpPr>
        <p:spPr bwMode="auto">
          <a:xfrm>
            <a:off x="1504981" y="3193398"/>
            <a:ext cx="3848" cy="3649"/>
          </a:xfrm>
          <a:custGeom>
            <a:avLst/>
            <a:gdLst>
              <a:gd name="T0" fmla="*/ 0 w 3"/>
              <a:gd name="T1" fmla="*/ 0 h 3"/>
              <a:gd name="T2" fmla="*/ 0 w 3"/>
              <a:gd name="T3" fmla="*/ 0 h 3"/>
              <a:gd name="T4" fmla="*/ 0 w 3"/>
              <a:gd name="T5" fmla="*/ 0 h 3"/>
              <a:gd name="T6" fmla="*/ 0 w 3"/>
              <a:gd name="T7" fmla="*/ 0 h 3"/>
              <a:gd name="T8" fmla="*/ 3 w 3"/>
              <a:gd name="T9" fmla="*/ 3 h 3"/>
              <a:gd name="T10" fmla="*/ 3 w 3"/>
              <a:gd name="T11" fmla="*/ 3 h 3"/>
              <a:gd name="T12" fmla="*/ 3 w 3"/>
              <a:gd name="T13" fmla="*/ 3 h 3"/>
              <a:gd name="T14" fmla="*/ 3 w 3"/>
              <a:gd name="T15" fmla="*/ 3 h 3"/>
              <a:gd name="T16" fmla="*/ 0 w 3"/>
              <a:gd name="T17" fmla="*/ 0 h 3"/>
              <a:gd name="T18" fmla="*/ 0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0"/>
                </a:moveTo>
                <a:lnTo>
                  <a:pt x="0" y="0"/>
                </a:lnTo>
                <a:lnTo>
                  <a:pt x="0" y="0"/>
                </a:lnTo>
                <a:lnTo>
                  <a:pt x="0" y="0"/>
                </a:lnTo>
                <a:lnTo>
                  <a:pt x="3" y="3"/>
                </a:lnTo>
                <a:lnTo>
                  <a:pt x="3" y="3"/>
                </a:lnTo>
                <a:lnTo>
                  <a:pt x="3" y="3"/>
                </a:lnTo>
                <a:lnTo>
                  <a:pt x="3"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2" name="Freeform 693">
            <a:extLst>
              <a:ext uri="{FF2B5EF4-FFF2-40B4-BE49-F238E27FC236}">
                <a16:creationId xmlns:a16="http://schemas.microsoft.com/office/drawing/2014/main" id="{32AC3C13-80A1-AF8D-5217-FFE59045BC7C}"/>
              </a:ext>
            </a:extLst>
          </p:cNvPr>
          <p:cNvSpPr>
            <a:spLocks/>
          </p:cNvSpPr>
          <p:nvPr/>
        </p:nvSpPr>
        <p:spPr bwMode="auto">
          <a:xfrm>
            <a:off x="1540898" y="3249351"/>
            <a:ext cx="0" cy="3649"/>
          </a:xfrm>
          <a:custGeom>
            <a:avLst/>
            <a:gdLst>
              <a:gd name="T0" fmla="*/ 0 h 3"/>
              <a:gd name="T1" fmla="*/ 0 h 3"/>
              <a:gd name="T2" fmla="*/ 3 h 3"/>
              <a:gd name="T3" fmla="*/ 0 h 3"/>
              <a:gd name="T4" fmla="*/ 0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3"/>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3" name="Freeform 694">
            <a:extLst>
              <a:ext uri="{FF2B5EF4-FFF2-40B4-BE49-F238E27FC236}">
                <a16:creationId xmlns:a16="http://schemas.microsoft.com/office/drawing/2014/main" id="{9F913F6B-6392-90D0-DE62-FD5AB2AE0050}"/>
              </a:ext>
            </a:extLst>
          </p:cNvPr>
          <p:cNvSpPr>
            <a:spLocks/>
          </p:cNvSpPr>
          <p:nvPr/>
        </p:nvSpPr>
        <p:spPr bwMode="auto">
          <a:xfrm>
            <a:off x="1552443" y="32675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4" name="Freeform 695">
            <a:extLst>
              <a:ext uri="{FF2B5EF4-FFF2-40B4-BE49-F238E27FC236}">
                <a16:creationId xmlns:a16="http://schemas.microsoft.com/office/drawing/2014/main" id="{80EE9D72-C113-A781-C05B-C9CA2E11DEBF}"/>
              </a:ext>
            </a:extLst>
          </p:cNvPr>
          <p:cNvSpPr>
            <a:spLocks/>
          </p:cNvSpPr>
          <p:nvPr/>
        </p:nvSpPr>
        <p:spPr bwMode="auto">
          <a:xfrm>
            <a:off x="1540898" y="3249351"/>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5" name="Freeform 696">
            <a:extLst>
              <a:ext uri="{FF2B5EF4-FFF2-40B4-BE49-F238E27FC236}">
                <a16:creationId xmlns:a16="http://schemas.microsoft.com/office/drawing/2014/main" id="{97BD7662-50C2-A854-6F8E-7F4F0FAC9944}"/>
              </a:ext>
            </a:extLst>
          </p:cNvPr>
          <p:cNvSpPr>
            <a:spLocks/>
          </p:cNvSpPr>
          <p:nvPr/>
        </p:nvSpPr>
        <p:spPr bwMode="auto">
          <a:xfrm>
            <a:off x="1540898" y="3253000"/>
            <a:ext cx="3848" cy="0"/>
          </a:xfrm>
          <a:custGeom>
            <a:avLst/>
            <a:gdLst>
              <a:gd name="T0" fmla="*/ 0 w 3"/>
              <a:gd name="T1" fmla="*/ 0 w 3"/>
              <a:gd name="T2" fmla="*/ 3 w 3"/>
              <a:gd name="T3" fmla="*/ 3 w 3"/>
              <a:gd name="T4" fmla="*/ 0 w 3"/>
              <a:gd name="T5" fmla="*/ 0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3" y="0"/>
                </a:lnTo>
                <a:lnTo>
                  <a:pt x="3"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6" name="Freeform 697">
            <a:extLst>
              <a:ext uri="{FF2B5EF4-FFF2-40B4-BE49-F238E27FC236}">
                <a16:creationId xmlns:a16="http://schemas.microsoft.com/office/drawing/2014/main" id="{60EB6864-CC27-99ED-0005-26650D98CC47}"/>
              </a:ext>
            </a:extLst>
          </p:cNvPr>
          <p:cNvSpPr>
            <a:spLocks/>
          </p:cNvSpPr>
          <p:nvPr/>
        </p:nvSpPr>
        <p:spPr bwMode="auto">
          <a:xfrm>
            <a:off x="1544747" y="3256649"/>
            <a:ext cx="3848"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3" y="3"/>
                </a:lnTo>
                <a:lnTo>
                  <a:pt x="3" y="3"/>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7" name="Freeform 698">
            <a:extLst>
              <a:ext uri="{FF2B5EF4-FFF2-40B4-BE49-F238E27FC236}">
                <a16:creationId xmlns:a16="http://schemas.microsoft.com/office/drawing/2014/main" id="{200AF7F9-C0C0-85C8-1C88-4B24DBF86C8D}"/>
              </a:ext>
            </a:extLst>
          </p:cNvPr>
          <p:cNvSpPr>
            <a:spLocks/>
          </p:cNvSpPr>
          <p:nvPr/>
        </p:nvSpPr>
        <p:spPr bwMode="auto">
          <a:xfrm>
            <a:off x="1548595" y="3260298"/>
            <a:ext cx="0" cy="3649"/>
          </a:xfrm>
          <a:custGeom>
            <a:avLst/>
            <a:gdLst>
              <a:gd name="T0" fmla="*/ 0 h 3"/>
              <a:gd name="T1" fmla="*/ 0 h 3"/>
              <a:gd name="T2" fmla="*/ 3 h 3"/>
              <a:gd name="T3" fmla="*/ 3 h 3"/>
              <a:gd name="T4" fmla="*/ 0 h 3"/>
              <a:gd name="T5" fmla="*/ 0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0"/>
                </a:lnTo>
                <a:lnTo>
                  <a:pt x="0" y="3"/>
                </a:lnTo>
                <a:lnTo>
                  <a:pt x="0" y="3"/>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8" name="Freeform 699">
            <a:extLst>
              <a:ext uri="{FF2B5EF4-FFF2-40B4-BE49-F238E27FC236}">
                <a16:creationId xmlns:a16="http://schemas.microsoft.com/office/drawing/2014/main" id="{BA7583E7-FE28-B31F-31D1-134513CEF791}"/>
              </a:ext>
            </a:extLst>
          </p:cNvPr>
          <p:cNvSpPr>
            <a:spLocks/>
          </p:cNvSpPr>
          <p:nvPr/>
        </p:nvSpPr>
        <p:spPr bwMode="auto">
          <a:xfrm>
            <a:off x="1544747" y="3253000"/>
            <a:ext cx="0" cy="3649"/>
          </a:xfrm>
          <a:custGeom>
            <a:avLst/>
            <a:gdLst>
              <a:gd name="T0" fmla="*/ 0 h 3"/>
              <a:gd name="T1" fmla="*/ 0 h 3"/>
              <a:gd name="T2" fmla="*/ 3 h 3"/>
              <a:gd name="T3" fmla="*/ 3 h 3"/>
              <a:gd name="T4" fmla="*/ 3 h 3"/>
              <a:gd name="T5" fmla="*/ 3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0"/>
                </a:lnTo>
                <a:lnTo>
                  <a:pt x="0" y="3"/>
                </a:lnTo>
                <a:lnTo>
                  <a:pt x="0" y="3"/>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9" name="Freeform 700">
            <a:extLst>
              <a:ext uri="{FF2B5EF4-FFF2-40B4-BE49-F238E27FC236}">
                <a16:creationId xmlns:a16="http://schemas.microsoft.com/office/drawing/2014/main" id="{612ED4B4-875B-A669-D7FB-06F5B78344F8}"/>
              </a:ext>
            </a:extLst>
          </p:cNvPr>
          <p:cNvSpPr>
            <a:spLocks/>
          </p:cNvSpPr>
          <p:nvPr/>
        </p:nvSpPr>
        <p:spPr bwMode="auto">
          <a:xfrm>
            <a:off x="1508829" y="319704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0" name="Freeform 701">
            <a:extLst>
              <a:ext uri="{FF2B5EF4-FFF2-40B4-BE49-F238E27FC236}">
                <a16:creationId xmlns:a16="http://schemas.microsoft.com/office/drawing/2014/main" id="{E75D0EF2-9A49-8862-9CA4-E6253A8EAD23}"/>
              </a:ext>
            </a:extLst>
          </p:cNvPr>
          <p:cNvSpPr>
            <a:spLocks/>
          </p:cNvSpPr>
          <p:nvPr/>
        </p:nvSpPr>
        <p:spPr bwMode="auto">
          <a:xfrm>
            <a:off x="1504981" y="319339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1" name="Freeform 703">
            <a:extLst>
              <a:ext uri="{FF2B5EF4-FFF2-40B4-BE49-F238E27FC236}">
                <a16:creationId xmlns:a16="http://schemas.microsoft.com/office/drawing/2014/main" id="{ED27CEAF-DB3F-A790-0437-1E3BD133FBA3}"/>
              </a:ext>
            </a:extLst>
          </p:cNvPr>
          <p:cNvSpPr>
            <a:spLocks/>
          </p:cNvSpPr>
          <p:nvPr/>
        </p:nvSpPr>
        <p:spPr bwMode="auto">
          <a:xfrm>
            <a:off x="1504981" y="318974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2" name="Freeform 704">
            <a:extLst>
              <a:ext uri="{FF2B5EF4-FFF2-40B4-BE49-F238E27FC236}">
                <a16:creationId xmlns:a16="http://schemas.microsoft.com/office/drawing/2014/main" id="{6FE856E1-8A94-6B4D-C210-A0F9198772DC}"/>
              </a:ext>
            </a:extLst>
          </p:cNvPr>
          <p:cNvSpPr>
            <a:spLocks/>
          </p:cNvSpPr>
          <p:nvPr/>
        </p:nvSpPr>
        <p:spPr bwMode="auto">
          <a:xfrm>
            <a:off x="1556291" y="3271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3" name="Freeform 705">
            <a:extLst>
              <a:ext uri="{FF2B5EF4-FFF2-40B4-BE49-F238E27FC236}">
                <a16:creationId xmlns:a16="http://schemas.microsoft.com/office/drawing/2014/main" id="{D4A3CF6E-FBB2-1710-DD65-F9975139938F}"/>
              </a:ext>
            </a:extLst>
          </p:cNvPr>
          <p:cNvSpPr>
            <a:spLocks/>
          </p:cNvSpPr>
          <p:nvPr/>
        </p:nvSpPr>
        <p:spPr bwMode="auto">
          <a:xfrm>
            <a:off x="1504981" y="3189749"/>
            <a:ext cx="0" cy="3649"/>
          </a:xfrm>
          <a:custGeom>
            <a:avLst/>
            <a:gdLst>
              <a:gd name="T0" fmla="*/ 0 h 3"/>
              <a:gd name="T1" fmla="*/ 0 h 3"/>
              <a:gd name="T2" fmla="*/ 0 h 3"/>
              <a:gd name="T3" fmla="*/ 3 h 3"/>
              <a:gd name="T4" fmla="*/ 3 h 3"/>
              <a:gd name="T5" fmla="*/ 3 h 3"/>
              <a:gd name="T6" fmla="*/ 3 h 3"/>
              <a:gd name="T7" fmla="*/ 0 h 3"/>
              <a:gd name="T8"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3">
                <a:moveTo>
                  <a:pt x="0" y="0"/>
                </a:moveTo>
                <a:lnTo>
                  <a:pt x="0" y="0"/>
                </a:lnTo>
                <a:lnTo>
                  <a:pt x="0" y="0"/>
                </a:lnTo>
                <a:lnTo>
                  <a:pt x="0" y="3"/>
                </a:lnTo>
                <a:lnTo>
                  <a:pt x="0" y="3"/>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4" name="Freeform 706">
            <a:extLst>
              <a:ext uri="{FF2B5EF4-FFF2-40B4-BE49-F238E27FC236}">
                <a16:creationId xmlns:a16="http://schemas.microsoft.com/office/drawing/2014/main" id="{391DE3EE-AC9D-5A51-0D38-BD2AA9448E47}"/>
              </a:ext>
            </a:extLst>
          </p:cNvPr>
          <p:cNvSpPr>
            <a:spLocks/>
          </p:cNvSpPr>
          <p:nvPr/>
        </p:nvSpPr>
        <p:spPr bwMode="auto">
          <a:xfrm>
            <a:off x="1508829" y="319704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5" name="Freeform 707">
            <a:extLst>
              <a:ext uri="{FF2B5EF4-FFF2-40B4-BE49-F238E27FC236}">
                <a16:creationId xmlns:a16="http://schemas.microsoft.com/office/drawing/2014/main" id="{2CC752AD-F561-016D-1DDE-6E4D99ECA0AF}"/>
              </a:ext>
            </a:extLst>
          </p:cNvPr>
          <p:cNvSpPr>
            <a:spLocks/>
          </p:cNvSpPr>
          <p:nvPr/>
        </p:nvSpPr>
        <p:spPr bwMode="auto">
          <a:xfrm>
            <a:off x="1504981" y="3193398"/>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6" name="Freeform 708">
            <a:extLst>
              <a:ext uri="{FF2B5EF4-FFF2-40B4-BE49-F238E27FC236}">
                <a16:creationId xmlns:a16="http://schemas.microsoft.com/office/drawing/2014/main" id="{DF88CAF8-5CDD-C02E-5743-D2818534210C}"/>
              </a:ext>
            </a:extLst>
          </p:cNvPr>
          <p:cNvSpPr>
            <a:spLocks/>
          </p:cNvSpPr>
          <p:nvPr/>
        </p:nvSpPr>
        <p:spPr bwMode="auto">
          <a:xfrm>
            <a:off x="1508829" y="3197047"/>
            <a:ext cx="3848" cy="3649"/>
          </a:xfrm>
          <a:custGeom>
            <a:avLst/>
            <a:gdLst>
              <a:gd name="T0" fmla="*/ 0 w 3"/>
              <a:gd name="T1" fmla="*/ 0 h 3"/>
              <a:gd name="T2" fmla="*/ 0 w 3"/>
              <a:gd name="T3" fmla="*/ 0 h 3"/>
              <a:gd name="T4" fmla="*/ 0 w 3"/>
              <a:gd name="T5" fmla="*/ 0 h 3"/>
              <a:gd name="T6" fmla="*/ 0 w 3"/>
              <a:gd name="T7" fmla="*/ 0 h 3"/>
              <a:gd name="T8" fmla="*/ 3 w 3"/>
              <a:gd name="T9" fmla="*/ 3 h 3"/>
              <a:gd name="T10" fmla="*/ 3 w 3"/>
              <a:gd name="T11" fmla="*/ 3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0" y="0"/>
                </a:lnTo>
                <a:lnTo>
                  <a:pt x="0" y="0"/>
                </a:lnTo>
                <a:lnTo>
                  <a:pt x="3" y="3"/>
                </a:lnTo>
                <a:lnTo>
                  <a:pt x="3"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7" name="Freeform 709">
            <a:extLst>
              <a:ext uri="{FF2B5EF4-FFF2-40B4-BE49-F238E27FC236}">
                <a16:creationId xmlns:a16="http://schemas.microsoft.com/office/drawing/2014/main" id="{458DC85D-38B2-9A2E-FB99-DB35DAFD96AF}"/>
              </a:ext>
            </a:extLst>
          </p:cNvPr>
          <p:cNvSpPr>
            <a:spLocks/>
          </p:cNvSpPr>
          <p:nvPr/>
        </p:nvSpPr>
        <p:spPr bwMode="auto">
          <a:xfrm>
            <a:off x="1462649" y="275064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8" name="Freeform 710">
            <a:extLst>
              <a:ext uri="{FF2B5EF4-FFF2-40B4-BE49-F238E27FC236}">
                <a16:creationId xmlns:a16="http://schemas.microsoft.com/office/drawing/2014/main" id="{93FA2ABA-A91A-FB81-C242-AEA29B315F89}"/>
              </a:ext>
            </a:extLst>
          </p:cNvPr>
          <p:cNvSpPr>
            <a:spLocks/>
          </p:cNvSpPr>
          <p:nvPr/>
        </p:nvSpPr>
        <p:spPr bwMode="auto">
          <a:xfrm>
            <a:off x="1451104" y="2746992"/>
            <a:ext cx="11545" cy="3649"/>
          </a:xfrm>
          <a:custGeom>
            <a:avLst/>
            <a:gdLst>
              <a:gd name="T0" fmla="*/ 0 w 9"/>
              <a:gd name="T1" fmla="*/ 0 h 3"/>
              <a:gd name="T2" fmla="*/ 9 w 9"/>
              <a:gd name="T3" fmla="*/ 3 h 3"/>
              <a:gd name="T4" fmla="*/ 0 w 9"/>
              <a:gd name="T5" fmla="*/ 0 h 3"/>
              <a:gd name="T6" fmla="*/ 0 w 9"/>
              <a:gd name="T7" fmla="*/ 0 h 3"/>
              <a:gd name="T8" fmla="*/ 0 w 9"/>
              <a:gd name="T9" fmla="*/ 0 h 3"/>
              <a:gd name="T10" fmla="*/ 0 w 9"/>
              <a:gd name="T11" fmla="*/ 0 h 3"/>
            </a:gdLst>
            <a:ahLst/>
            <a:cxnLst>
              <a:cxn ang="0">
                <a:pos x="T0" y="T1"/>
              </a:cxn>
              <a:cxn ang="0">
                <a:pos x="T2" y="T3"/>
              </a:cxn>
              <a:cxn ang="0">
                <a:pos x="T4" y="T5"/>
              </a:cxn>
              <a:cxn ang="0">
                <a:pos x="T6" y="T7"/>
              </a:cxn>
              <a:cxn ang="0">
                <a:pos x="T8" y="T9"/>
              </a:cxn>
              <a:cxn ang="0">
                <a:pos x="T10" y="T11"/>
              </a:cxn>
            </a:cxnLst>
            <a:rect l="0" t="0" r="r" b="b"/>
            <a:pathLst>
              <a:path w="9" h="3">
                <a:moveTo>
                  <a:pt x="0" y="0"/>
                </a:moveTo>
                <a:lnTo>
                  <a:pt x="9" y="3"/>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9" name="Freeform 711">
            <a:extLst>
              <a:ext uri="{FF2B5EF4-FFF2-40B4-BE49-F238E27FC236}">
                <a16:creationId xmlns:a16="http://schemas.microsoft.com/office/drawing/2014/main" id="{E6F18DA2-D4C0-D9CD-78D6-1248173EBFA5}"/>
              </a:ext>
            </a:extLst>
          </p:cNvPr>
          <p:cNvSpPr>
            <a:spLocks/>
          </p:cNvSpPr>
          <p:nvPr/>
        </p:nvSpPr>
        <p:spPr bwMode="auto">
          <a:xfrm>
            <a:off x="1394663" y="2727530"/>
            <a:ext cx="2566" cy="3649"/>
          </a:xfrm>
          <a:custGeom>
            <a:avLst/>
            <a:gdLst>
              <a:gd name="T0" fmla="*/ 0 w 2"/>
              <a:gd name="T1" fmla="*/ 0 h 3"/>
              <a:gd name="T2" fmla="*/ 0 w 2"/>
              <a:gd name="T3" fmla="*/ 0 h 3"/>
              <a:gd name="T4" fmla="*/ 0 w 2"/>
              <a:gd name="T5" fmla="*/ 0 h 3"/>
              <a:gd name="T6" fmla="*/ 0 w 2"/>
              <a:gd name="T7" fmla="*/ 0 h 3"/>
              <a:gd name="T8" fmla="*/ 0 w 2"/>
              <a:gd name="T9" fmla="*/ 0 h 3"/>
              <a:gd name="T10" fmla="*/ 2 w 2"/>
              <a:gd name="T11" fmla="*/ 3 h 3"/>
              <a:gd name="T12" fmla="*/ 2 w 2"/>
              <a:gd name="T13" fmla="*/ 3 h 3"/>
              <a:gd name="T14" fmla="*/ 2 w 2"/>
              <a:gd name="T15" fmla="*/ 3 h 3"/>
              <a:gd name="T16" fmla="*/ 0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0" y="0"/>
                </a:moveTo>
                <a:lnTo>
                  <a:pt x="0" y="0"/>
                </a:lnTo>
                <a:lnTo>
                  <a:pt x="0" y="0"/>
                </a:lnTo>
                <a:lnTo>
                  <a:pt x="0" y="0"/>
                </a:lnTo>
                <a:lnTo>
                  <a:pt x="0" y="0"/>
                </a:lnTo>
                <a:lnTo>
                  <a:pt x="2" y="3"/>
                </a:lnTo>
                <a:lnTo>
                  <a:pt x="2" y="3"/>
                </a:lnTo>
                <a:lnTo>
                  <a:pt x="2" y="3"/>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0" name="Freeform 712">
            <a:extLst>
              <a:ext uri="{FF2B5EF4-FFF2-40B4-BE49-F238E27FC236}">
                <a16:creationId xmlns:a16="http://schemas.microsoft.com/office/drawing/2014/main" id="{7C4D84AD-72A3-B65F-BAF4-52DAFFAD6070}"/>
              </a:ext>
            </a:extLst>
          </p:cNvPr>
          <p:cNvSpPr>
            <a:spLocks/>
          </p:cNvSpPr>
          <p:nvPr/>
        </p:nvSpPr>
        <p:spPr bwMode="auto">
          <a:xfrm>
            <a:off x="1404925" y="2731179"/>
            <a:ext cx="3848" cy="3649"/>
          </a:xfrm>
          <a:custGeom>
            <a:avLst/>
            <a:gdLst>
              <a:gd name="T0" fmla="*/ 3 w 3"/>
              <a:gd name="T1" fmla="*/ 3 h 3"/>
              <a:gd name="T2" fmla="*/ 3 w 3"/>
              <a:gd name="T3" fmla="*/ 3 h 3"/>
              <a:gd name="T4" fmla="*/ 3 w 3"/>
              <a:gd name="T5" fmla="*/ 3 h 3"/>
              <a:gd name="T6" fmla="*/ 3 w 3"/>
              <a:gd name="T7" fmla="*/ 3 h 3"/>
              <a:gd name="T8" fmla="*/ 3 w 3"/>
              <a:gd name="T9" fmla="*/ 3 h 3"/>
              <a:gd name="T10" fmla="*/ 0 w 3"/>
              <a:gd name="T11" fmla="*/ 0 h 3"/>
              <a:gd name="T12" fmla="*/ 3 w 3"/>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3"/>
                </a:moveTo>
                <a:lnTo>
                  <a:pt x="3" y="3"/>
                </a:lnTo>
                <a:lnTo>
                  <a:pt x="3" y="3"/>
                </a:lnTo>
                <a:lnTo>
                  <a:pt x="3" y="3"/>
                </a:lnTo>
                <a:lnTo>
                  <a:pt x="3" y="3"/>
                </a:lnTo>
                <a:lnTo>
                  <a:pt x="0" y="0"/>
                </a:lnTo>
                <a:lnTo>
                  <a:pt x="3"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1" name="Freeform 713">
            <a:extLst>
              <a:ext uri="{FF2B5EF4-FFF2-40B4-BE49-F238E27FC236}">
                <a16:creationId xmlns:a16="http://schemas.microsoft.com/office/drawing/2014/main" id="{F390D2B2-7EC9-7108-DFAB-1827712FE853}"/>
              </a:ext>
            </a:extLst>
          </p:cNvPr>
          <p:cNvSpPr>
            <a:spLocks/>
          </p:cNvSpPr>
          <p:nvPr/>
        </p:nvSpPr>
        <p:spPr bwMode="auto">
          <a:xfrm>
            <a:off x="1297172" y="2698337"/>
            <a:ext cx="21807" cy="7298"/>
          </a:xfrm>
          <a:custGeom>
            <a:avLst/>
            <a:gdLst>
              <a:gd name="T0" fmla="*/ 0 w 17"/>
              <a:gd name="T1" fmla="*/ 0 h 6"/>
              <a:gd name="T2" fmla="*/ 0 w 17"/>
              <a:gd name="T3" fmla="*/ 0 h 6"/>
              <a:gd name="T4" fmla="*/ 17 w 17"/>
              <a:gd name="T5" fmla="*/ 6 h 6"/>
              <a:gd name="T6" fmla="*/ 17 w 17"/>
              <a:gd name="T7" fmla="*/ 6 h 6"/>
              <a:gd name="T8" fmla="*/ 17 w 17"/>
              <a:gd name="T9" fmla="*/ 6 h 6"/>
              <a:gd name="T10" fmla="*/ 0 w 17"/>
              <a:gd name="T11" fmla="*/ 0 h 6"/>
              <a:gd name="T12" fmla="*/ 0 w 1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7" h="6">
                <a:moveTo>
                  <a:pt x="0" y="0"/>
                </a:moveTo>
                <a:lnTo>
                  <a:pt x="0" y="0"/>
                </a:lnTo>
                <a:lnTo>
                  <a:pt x="17" y="6"/>
                </a:lnTo>
                <a:lnTo>
                  <a:pt x="17" y="6"/>
                </a:lnTo>
                <a:lnTo>
                  <a:pt x="17" y="6"/>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2" name="Freeform 714">
            <a:extLst>
              <a:ext uri="{FF2B5EF4-FFF2-40B4-BE49-F238E27FC236}">
                <a16:creationId xmlns:a16="http://schemas.microsoft.com/office/drawing/2014/main" id="{DD8EA264-E19E-816D-D039-3F24772BA520}"/>
              </a:ext>
            </a:extLst>
          </p:cNvPr>
          <p:cNvSpPr>
            <a:spLocks/>
          </p:cNvSpPr>
          <p:nvPr/>
        </p:nvSpPr>
        <p:spPr bwMode="auto">
          <a:xfrm>
            <a:off x="1336938" y="2709285"/>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3" name="Freeform 715">
            <a:extLst>
              <a:ext uri="{FF2B5EF4-FFF2-40B4-BE49-F238E27FC236}">
                <a16:creationId xmlns:a16="http://schemas.microsoft.com/office/drawing/2014/main" id="{087F1A1C-D039-34E9-6D42-F9C6DA92D8BB}"/>
              </a:ext>
            </a:extLst>
          </p:cNvPr>
          <p:cNvSpPr>
            <a:spLocks/>
          </p:cNvSpPr>
          <p:nvPr/>
        </p:nvSpPr>
        <p:spPr bwMode="auto">
          <a:xfrm>
            <a:off x="2220765" y="1981899"/>
            <a:ext cx="1033911" cy="716439"/>
          </a:xfrm>
          <a:custGeom>
            <a:avLst/>
            <a:gdLst>
              <a:gd name="T0" fmla="*/ 269 w 806"/>
              <a:gd name="T1" fmla="*/ 513 h 589"/>
              <a:gd name="T2" fmla="*/ 269 w 806"/>
              <a:gd name="T3" fmla="*/ 513 h 589"/>
              <a:gd name="T4" fmla="*/ 269 w 806"/>
              <a:gd name="T5" fmla="*/ 513 h 589"/>
              <a:gd name="T6" fmla="*/ 269 w 806"/>
              <a:gd name="T7" fmla="*/ 513 h 589"/>
              <a:gd name="T8" fmla="*/ 269 w 806"/>
              <a:gd name="T9" fmla="*/ 510 h 589"/>
              <a:gd name="T10" fmla="*/ 269 w 806"/>
              <a:gd name="T11" fmla="*/ 510 h 589"/>
              <a:gd name="T12" fmla="*/ 271 w 806"/>
              <a:gd name="T13" fmla="*/ 510 h 589"/>
              <a:gd name="T14" fmla="*/ 271 w 806"/>
              <a:gd name="T15" fmla="*/ 510 h 589"/>
              <a:gd name="T16" fmla="*/ 271 w 806"/>
              <a:gd name="T17" fmla="*/ 510 h 589"/>
              <a:gd name="T18" fmla="*/ 271 w 806"/>
              <a:gd name="T19" fmla="*/ 510 h 589"/>
              <a:gd name="T20" fmla="*/ 274 w 806"/>
              <a:gd name="T21" fmla="*/ 510 h 589"/>
              <a:gd name="T22" fmla="*/ 758 w 806"/>
              <a:gd name="T23" fmla="*/ 559 h 589"/>
              <a:gd name="T24" fmla="*/ 758 w 806"/>
              <a:gd name="T25" fmla="*/ 553 h 589"/>
              <a:gd name="T26" fmla="*/ 764 w 806"/>
              <a:gd name="T27" fmla="*/ 516 h 589"/>
              <a:gd name="T28" fmla="*/ 767 w 806"/>
              <a:gd name="T29" fmla="*/ 483 h 589"/>
              <a:gd name="T30" fmla="*/ 778 w 806"/>
              <a:gd name="T31" fmla="*/ 385 h 589"/>
              <a:gd name="T32" fmla="*/ 688 w 806"/>
              <a:gd name="T33" fmla="*/ 121 h 589"/>
              <a:gd name="T34" fmla="*/ 674 w 806"/>
              <a:gd name="T35" fmla="*/ 121 h 589"/>
              <a:gd name="T36" fmla="*/ 646 w 806"/>
              <a:gd name="T37" fmla="*/ 115 h 589"/>
              <a:gd name="T38" fmla="*/ 621 w 806"/>
              <a:gd name="T39" fmla="*/ 112 h 589"/>
              <a:gd name="T40" fmla="*/ 602 w 806"/>
              <a:gd name="T41" fmla="*/ 109 h 589"/>
              <a:gd name="T42" fmla="*/ 339 w 806"/>
              <a:gd name="T43" fmla="*/ 66 h 589"/>
              <a:gd name="T44" fmla="*/ 148 w 806"/>
              <a:gd name="T45" fmla="*/ 27 h 589"/>
              <a:gd name="T46" fmla="*/ 0 w 806"/>
              <a:gd name="T47" fmla="*/ 97 h 589"/>
              <a:gd name="T48" fmla="*/ 20 w 806"/>
              <a:gd name="T49" fmla="*/ 136 h 589"/>
              <a:gd name="T50" fmla="*/ 34 w 806"/>
              <a:gd name="T51" fmla="*/ 167 h 589"/>
              <a:gd name="T52" fmla="*/ 42 w 806"/>
              <a:gd name="T53" fmla="*/ 185 h 589"/>
              <a:gd name="T54" fmla="*/ 50 w 806"/>
              <a:gd name="T55" fmla="*/ 191 h 589"/>
              <a:gd name="T56" fmla="*/ 53 w 806"/>
              <a:gd name="T57" fmla="*/ 194 h 589"/>
              <a:gd name="T58" fmla="*/ 53 w 806"/>
              <a:gd name="T59" fmla="*/ 197 h 589"/>
              <a:gd name="T60" fmla="*/ 50 w 806"/>
              <a:gd name="T61" fmla="*/ 212 h 589"/>
              <a:gd name="T62" fmla="*/ 53 w 806"/>
              <a:gd name="T63" fmla="*/ 224 h 589"/>
              <a:gd name="T64" fmla="*/ 59 w 806"/>
              <a:gd name="T65" fmla="*/ 227 h 589"/>
              <a:gd name="T66" fmla="*/ 67 w 806"/>
              <a:gd name="T67" fmla="*/ 231 h 589"/>
              <a:gd name="T68" fmla="*/ 73 w 806"/>
              <a:gd name="T69" fmla="*/ 246 h 589"/>
              <a:gd name="T70" fmla="*/ 67 w 806"/>
              <a:gd name="T71" fmla="*/ 294 h 589"/>
              <a:gd name="T72" fmla="*/ 73 w 806"/>
              <a:gd name="T73" fmla="*/ 300 h 589"/>
              <a:gd name="T74" fmla="*/ 59 w 806"/>
              <a:gd name="T75" fmla="*/ 325 h 589"/>
              <a:gd name="T76" fmla="*/ 39 w 806"/>
              <a:gd name="T77" fmla="*/ 352 h 589"/>
              <a:gd name="T78" fmla="*/ 36 w 806"/>
              <a:gd name="T79" fmla="*/ 373 h 589"/>
              <a:gd name="T80" fmla="*/ 48 w 806"/>
              <a:gd name="T81" fmla="*/ 382 h 589"/>
              <a:gd name="T82" fmla="*/ 50 w 806"/>
              <a:gd name="T83" fmla="*/ 382 h 589"/>
              <a:gd name="T84" fmla="*/ 56 w 806"/>
              <a:gd name="T85" fmla="*/ 385 h 589"/>
              <a:gd name="T86" fmla="*/ 64 w 806"/>
              <a:gd name="T87" fmla="*/ 410 h 589"/>
              <a:gd name="T88" fmla="*/ 70 w 806"/>
              <a:gd name="T89" fmla="*/ 431 h 589"/>
              <a:gd name="T90" fmla="*/ 89 w 806"/>
              <a:gd name="T91" fmla="*/ 468 h 589"/>
              <a:gd name="T92" fmla="*/ 95 w 806"/>
              <a:gd name="T93" fmla="*/ 498 h 589"/>
              <a:gd name="T94" fmla="*/ 117 w 806"/>
              <a:gd name="T95" fmla="*/ 516 h 589"/>
              <a:gd name="T96" fmla="*/ 131 w 806"/>
              <a:gd name="T97" fmla="*/ 519 h 589"/>
              <a:gd name="T98" fmla="*/ 137 w 806"/>
              <a:gd name="T99" fmla="*/ 525 h 589"/>
              <a:gd name="T100" fmla="*/ 165 w 806"/>
              <a:gd name="T101" fmla="*/ 534 h 589"/>
              <a:gd name="T102" fmla="*/ 173 w 806"/>
              <a:gd name="T103" fmla="*/ 534 h 589"/>
              <a:gd name="T104" fmla="*/ 196 w 806"/>
              <a:gd name="T105" fmla="*/ 537 h 589"/>
              <a:gd name="T106" fmla="*/ 199 w 806"/>
              <a:gd name="T107" fmla="*/ 537 h 589"/>
              <a:gd name="T108" fmla="*/ 215 w 806"/>
              <a:gd name="T109" fmla="*/ 534 h 589"/>
              <a:gd name="T110" fmla="*/ 218 w 806"/>
              <a:gd name="T111" fmla="*/ 543 h 589"/>
              <a:gd name="T112" fmla="*/ 246 w 806"/>
              <a:gd name="T113" fmla="*/ 559 h 589"/>
              <a:gd name="T114" fmla="*/ 257 w 806"/>
              <a:gd name="T115" fmla="*/ 56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06" h="589">
                <a:moveTo>
                  <a:pt x="269" y="513"/>
                </a:move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0"/>
                </a:lnTo>
                <a:lnTo>
                  <a:pt x="269" y="510"/>
                </a:lnTo>
                <a:lnTo>
                  <a:pt x="269" y="510"/>
                </a:lnTo>
                <a:lnTo>
                  <a:pt x="269" y="510"/>
                </a:lnTo>
                <a:lnTo>
                  <a:pt x="269" y="510"/>
                </a:lnTo>
                <a:lnTo>
                  <a:pt x="269"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4" y="510"/>
                </a:lnTo>
                <a:lnTo>
                  <a:pt x="274" y="510"/>
                </a:lnTo>
                <a:lnTo>
                  <a:pt x="274" y="510"/>
                </a:lnTo>
                <a:lnTo>
                  <a:pt x="756" y="589"/>
                </a:lnTo>
                <a:lnTo>
                  <a:pt x="756" y="589"/>
                </a:lnTo>
                <a:lnTo>
                  <a:pt x="758" y="559"/>
                </a:lnTo>
                <a:lnTo>
                  <a:pt x="758" y="559"/>
                </a:lnTo>
                <a:lnTo>
                  <a:pt x="758" y="553"/>
                </a:lnTo>
                <a:lnTo>
                  <a:pt x="758" y="553"/>
                </a:lnTo>
                <a:lnTo>
                  <a:pt x="761" y="537"/>
                </a:lnTo>
                <a:lnTo>
                  <a:pt x="761" y="537"/>
                </a:lnTo>
                <a:lnTo>
                  <a:pt x="764" y="516"/>
                </a:lnTo>
                <a:lnTo>
                  <a:pt x="764" y="516"/>
                </a:lnTo>
                <a:lnTo>
                  <a:pt x="764" y="513"/>
                </a:lnTo>
                <a:lnTo>
                  <a:pt x="767" y="483"/>
                </a:lnTo>
                <a:lnTo>
                  <a:pt x="767" y="483"/>
                </a:lnTo>
                <a:lnTo>
                  <a:pt x="778" y="385"/>
                </a:lnTo>
                <a:lnTo>
                  <a:pt x="778" y="385"/>
                </a:lnTo>
                <a:lnTo>
                  <a:pt x="806" y="136"/>
                </a:lnTo>
                <a:lnTo>
                  <a:pt x="806" y="136"/>
                </a:lnTo>
                <a:lnTo>
                  <a:pt x="688" y="121"/>
                </a:lnTo>
                <a:lnTo>
                  <a:pt x="686" y="121"/>
                </a:lnTo>
                <a:lnTo>
                  <a:pt x="686" y="121"/>
                </a:lnTo>
                <a:lnTo>
                  <a:pt x="674" y="121"/>
                </a:lnTo>
                <a:lnTo>
                  <a:pt x="660" y="118"/>
                </a:lnTo>
                <a:lnTo>
                  <a:pt x="660" y="118"/>
                </a:lnTo>
                <a:lnTo>
                  <a:pt x="646" y="115"/>
                </a:lnTo>
                <a:lnTo>
                  <a:pt x="646" y="115"/>
                </a:lnTo>
                <a:lnTo>
                  <a:pt x="621" y="112"/>
                </a:lnTo>
                <a:lnTo>
                  <a:pt x="621" y="112"/>
                </a:lnTo>
                <a:lnTo>
                  <a:pt x="602" y="109"/>
                </a:lnTo>
                <a:lnTo>
                  <a:pt x="602" y="109"/>
                </a:lnTo>
                <a:lnTo>
                  <a:pt x="602" y="109"/>
                </a:lnTo>
                <a:lnTo>
                  <a:pt x="470" y="88"/>
                </a:lnTo>
                <a:lnTo>
                  <a:pt x="339" y="66"/>
                </a:lnTo>
                <a:lnTo>
                  <a:pt x="339" y="66"/>
                </a:lnTo>
                <a:lnTo>
                  <a:pt x="266" y="51"/>
                </a:lnTo>
                <a:lnTo>
                  <a:pt x="266" y="51"/>
                </a:lnTo>
                <a:lnTo>
                  <a:pt x="148" y="27"/>
                </a:lnTo>
                <a:lnTo>
                  <a:pt x="28" y="0"/>
                </a:lnTo>
                <a:lnTo>
                  <a:pt x="0" y="97"/>
                </a:lnTo>
                <a:lnTo>
                  <a:pt x="0" y="97"/>
                </a:lnTo>
                <a:lnTo>
                  <a:pt x="14" y="115"/>
                </a:lnTo>
                <a:lnTo>
                  <a:pt x="20" y="124"/>
                </a:lnTo>
                <a:lnTo>
                  <a:pt x="20" y="136"/>
                </a:lnTo>
                <a:lnTo>
                  <a:pt x="20" y="136"/>
                </a:lnTo>
                <a:lnTo>
                  <a:pt x="25" y="152"/>
                </a:lnTo>
                <a:lnTo>
                  <a:pt x="34" y="167"/>
                </a:lnTo>
                <a:lnTo>
                  <a:pt x="34" y="167"/>
                </a:lnTo>
                <a:lnTo>
                  <a:pt x="39" y="179"/>
                </a:lnTo>
                <a:lnTo>
                  <a:pt x="42" y="185"/>
                </a:lnTo>
                <a:lnTo>
                  <a:pt x="42" y="185"/>
                </a:lnTo>
                <a:lnTo>
                  <a:pt x="50" y="191"/>
                </a:lnTo>
                <a:lnTo>
                  <a:pt x="50" y="191"/>
                </a:lnTo>
                <a:lnTo>
                  <a:pt x="50" y="191"/>
                </a:lnTo>
                <a:lnTo>
                  <a:pt x="50" y="191"/>
                </a:lnTo>
                <a:lnTo>
                  <a:pt x="53" y="194"/>
                </a:lnTo>
                <a:lnTo>
                  <a:pt x="53" y="194"/>
                </a:lnTo>
                <a:lnTo>
                  <a:pt x="53" y="197"/>
                </a:lnTo>
                <a:lnTo>
                  <a:pt x="53" y="197"/>
                </a:lnTo>
                <a:lnTo>
                  <a:pt x="53" y="197"/>
                </a:lnTo>
                <a:lnTo>
                  <a:pt x="53" y="197"/>
                </a:lnTo>
                <a:lnTo>
                  <a:pt x="50" y="212"/>
                </a:lnTo>
                <a:lnTo>
                  <a:pt x="50" y="224"/>
                </a:lnTo>
                <a:lnTo>
                  <a:pt x="50" y="224"/>
                </a:lnTo>
                <a:lnTo>
                  <a:pt x="53" y="224"/>
                </a:lnTo>
                <a:lnTo>
                  <a:pt x="53" y="224"/>
                </a:lnTo>
                <a:lnTo>
                  <a:pt x="56" y="227"/>
                </a:lnTo>
                <a:lnTo>
                  <a:pt x="59" y="227"/>
                </a:lnTo>
                <a:lnTo>
                  <a:pt x="59" y="227"/>
                </a:lnTo>
                <a:lnTo>
                  <a:pt x="64" y="227"/>
                </a:lnTo>
                <a:lnTo>
                  <a:pt x="67" y="231"/>
                </a:lnTo>
                <a:lnTo>
                  <a:pt x="73" y="237"/>
                </a:lnTo>
                <a:lnTo>
                  <a:pt x="73" y="246"/>
                </a:lnTo>
                <a:lnTo>
                  <a:pt x="73" y="246"/>
                </a:lnTo>
                <a:lnTo>
                  <a:pt x="70" y="267"/>
                </a:lnTo>
                <a:lnTo>
                  <a:pt x="67" y="282"/>
                </a:lnTo>
                <a:lnTo>
                  <a:pt x="67" y="294"/>
                </a:lnTo>
                <a:lnTo>
                  <a:pt x="67" y="294"/>
                </a:lnTo>
                <a:lnTo>
                  <a:pt x="73" y="300"/>
                </a:lnTo>
                <a:lnTo>
                  <a:pt x="73" y="300"/>
                </a:lnTo>
                <a:lnTo>
                  <a:pt x="73" y="303"/>
                </a:lnTo>
                <a:lnTo>
                  <a:pt x="70" y="310"/>
                </a:lnTo>
                <a:lnTo>
                  <a:pt x="59" y="325"/>
                </a:lnTo>
                <a:lnTo>
                  <a:pt x="59" y="325"/>
                </a:lnTo>
                <a:lnTo>
                  <a:pt x="48" y="340"/>
                </a:lnTo>
                <a:lnTo>
                  <a:pt x="39" y="352"/>
                </a:lnTo>
                <a:lnTo>
                  <a:pt x="36" y="364"/>
                </a:lnTo>
                <a:lnTo>
                  <a:pt x="36" y="373"/>
                </a:lnTo>
                <a:lnTo>
                  <a:pt x="36" y="373"/>
                </a:lnTo>
                <a:lnTo>
                  <a:pt x="39" y="376"/>
                </a:lnTo>
                <a:lnTo>
                  <a:pt x="42" y="379"/>
                </a:lnTo>
                <a:lnTo>
                  <a:pt x="48" y="382"/>
                </a:lnTo>
                <a:lnTo>
                  <a:pt x="48" y="382"/>
                </a:lnTo>
                <a:lnTo>
                  <a:pt x="50" y="382"/>
                </a:lnTo>
                <a:lnTo>
                  <a:pt x="50" y="382"/>
                </a:lnTo>
                <a:lnTo>
                  <a:pt x="50" y="382"/>
                </a:lnTo>
                <a:lnTo>
                  <a:pt x="50" y="382"/>
                </a:lnTo>
                <a:lnTo>
                  <a:pt x="56" y="385"/>
                </a:lnTo>
                <a:lnTo>
                  <a:pt x="56" y="385"/>
                </a:lnTo>
                <a:lnTo>
                  <a:pt x="62" y="395"/>
                </a:lnTo>
                <a:lnTo>
                  <a:pt x="64" y="410"/>
                </a:lnTo>
                <a:lnTo>
                  <a:pt x="64" y="410"/>
                </a:lnTo>
                <a:lnTo>
                  <a:pt x="64" y="419"/>
                </a:lnTo>
                <a:lnTo>
                  <a:pt x="70" y="431"/>
                </a:lnTo>
                <a:lnTo>
                  <a:pt x="81" y="449"/>
                </a:lnTo>
                <a:lnTo>
                  <a:pt x="81" y="449"/>
                </a:lnTo>
                <a:lnTo>
                  <a:pt x="89" y="468"/>
                </a:lnTo>
                <a:lnTo>
                  <a:pt x="95" y="480"/>
                </a:lnTo>
                <a:lnTo>
                  <a:pt x="95" y="480"/>
                </a:lnTo>
                <a:lnTo>
                  <a:pt x="95" y="498"/>
                </a:lnTo>
                <a:lnTo>
                  <a:pt x="101" y="519"/>
                </a:lnTo>
                <a:lnTo>
                  <a:pt x="101" y="519"/>
                </a:lnTo>
                <a:lnTo>
                  <a:pt x="117" y="516"/>
                </a:lnTo>
                <a:lnTo>
                  <a:pt x="126" y="516"/>
                </a:lnTo>
                <a:lnTo>
                  <a:pt x="131" y="519"/>
                </a:lnTo>
                <a:lnTo>
                  <a:pt x="131" y="519"/>
                </a:lnTo>
                <a:lnTo>
                  <a:pt x="134" y="522"/>
                </a:lnTo>
                <a:lnTo>
                  <a:pt x="137" y="525"/>
                </a:lnTo>
                <a:lnTo>
                  <a:pt x="137" y="525"/>
                </a:lnTo>
                <a:lnTo>
                  <a:pt x="148" y="531"/>
                </a:lnTo>
                <a:lnTo>
                  <a:pt x="165" y="534"/>
                </a:lnTo>
                <a:lnTo>
                  <a:pt x="165" y="534"/>
                </a:lnTo>
                <a:lnTo>
                  <a:pt x="168" y="534"/>
                </a:lnTo>
                <a:lnTo>
                  <a:pt x="168" y="534"/>
                </a:lnTo>
                <a:lnTo>
                  <a:pt x="173" y="534"/>
                </a:lnTo>
                <a:lnTo>
                  <a:pt x="173" y="534"/>
                </a:lnTo>
                <a:lnTo>
                  <a:pt x="187" y="534"/>
                </a:lnTo>
                <a:lnTo>
                  <a:pt x="196" y="537"/>
                </a:lnTo>
                <a:lnTo>
                  <a:pt x="196" y="537"/>
                </a:lnTo>
                <a:lnTo>
                  <a:pt x="199" y="537"/>
                </a:lnTo>
                <a:lnTo>
                  <a:pt x="199" y="537"/>
                </a:lnTo>
                <a:lnTo>
                  <a:pt x="207" y="534"/>
                </a:lnTo>
                <a:lnTo>
                  <a:pt x="215" y="534"/>
                </a:lnTo>
                <a:lnTo>
                  <a:pt x="215" y="534"/>
                </a:lnTo>
                <a:lnTo>
                  <a:pt x="218" y="537"/>
                </a:lnTo>
                <a:lnTo>
                  <a:pt x="218" y="543"/>
                </a:lnTo>
                <a:lnTo>
                  <a:pt x="218" y="543"/>
                </a:lnTo>
                <a:lnTo>
                  <a:pt x="224" y="550"/>
                </a:lnTo>
                <a:lnTo>
                  <a:pt x="238" y="559"/>
                </a:lnTo>
                <a:lnTo>
                  <a:pt x="246" y="559"/>
                </a:lnTo>
                <a:lnTo>
                  <a:pt x="246" y="559"/>
                </a:lnTo>
                <a:lnTo>
                  <a:pt x="249" y="559"/>
                </a:lnTo>
                <a:lnTo>
                  <a:pt x="257" y="562"/>
                </a:lnTo>
                <a:lnTo>
                  <a:pt x="269" y="513"/>
                </a:lnTo>
                <a:close/>
              </a:path>
            </a:pathLst>
          </a:custGeom>
          <a:solidFill>
            <a:srgbClr val="015873">
              <a:alpha val="25098"/>
            </a:srgb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4" name="Freeform 716">
            <a:extLst>
              <a:ext uri="{FF2B5EF4-FFF2-40B4-BE49-F238E27FC236}">
                <a16:creationId xmlns:a16="http://schemas.microsoft.com/office/drawing/2014/main" id="{A47D0133-09B3-82B8-A44F-1ED6B85BCFB9}"/>
              </a:ext>
            </a:extLst>
          </p:cNvPr>
          <p:cNvSpPr>
            <a:spLocks/>
          </p:cNvSpPr>
          <p:nvPr/>
        </p:nvSpPr>
        <p:spPr bwMode="auto">
          <a:xfrm>
            <a:off x="3203366" y="2605894"/>
            <a:ext cx="3848" cy="29193"/>
          </a:xfrm>
          <a:custGeom>
            <a:avLst/>
            <a:gdLst>
              <a:gd name="T0" fmla="*/ 3 w 3"/>
              <a:gd name="T1" fmla="*/ 3 h 24"/>
              <a:gd name="T2" fmla="*/ 3 w 3"/>
              <a:gd name="T3" fmla="*/ 3 h 24"/>
              <a:gd name="T4" fmla="*/ 0 w 3"/>
              <a:gd name="T5" fmla="*/ 24 h 24"/>
              <a:gd name="T6" fmla="*/ 0 w 3"/>
              <a:gd name="T7" fmla="*/ 24 h 24"/>
              <a:gd name="T8" fmla="*/ 3 w 3"/>
              <a:gd name="T9" fmla="*/ 0 h 24"/>
              <a:gd name="T10" fmla="*/ 3 w 3"/>
              <a:gd name="T11" fmla="*/ 0 h 24"/>
              <a:gd name="T12" fmla="*/ 3 w 3"/>
              <a:gd name="T13" fmla="*/ 3 h 24"/>
              <a:gd name="T14" fmla="*/ 3 w 3"/>
              <a:gd name="T15" fmla="*/ 3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4">
                <a:moveTo>
                  <a:pt x="3" y="3"/>
                </a:moveTo>
                <a:lnTo>
                  <a:pt x="3" y="3"/>
                </a:lnTo>
                <a:lnTo>
                  <a:pt x="0" y="24"/>
                </a:lnTo>
                <a:lnTo>
                  <a:pt x="0" y="24"/>
                </a:lnTo>
                <a:lnTo>
                  <a:pt x="3" y="0"/>
                </a:lnTo>
                <a:lnTo>
                  <a:pt x="3" y="0"/>
                </a:lnTo>
                <a:lnTo>
                  <a:pt x="3" y="3"/>
                </a:lnTo>
                <a:lnTo>
                  <a:pt x="3"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5" name="Freeform 717">
            <a:extLst>
              <a:ext uri="{FF2B5EF4-FFF2-40B4-BE49-F238E27FC236}">
                <a16:creationId xmlns:a16="http://schemas.microsoft.com/office/drawing/2014/main" id="{092D4170-EA04-3175-1CBC-46ED6EF97FD2}"/>
              </a:ext>
            </a:extLst>
          </p:cNvPr>
          <p:cNvSpPr>
            <a:spLocks/>
          </p:cNvSpPr>
          <p:nvPr/>
        </p:nvSpPr>
        <p:spPr bwMode="auto">
          <a:xfrm>
            <a:off x="3199517" y="2654548"/>
            <a:ext cx="0" cy="7298"/>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6" name="Freeform 718">
            <a:extLst>
              <a:ext uri="{FF2B5EF4-FFF2-40B4-BE49-F238E27FC236}">
                <a16:creationId xmlns:a16="http://schemas.microsoft.com/office/drawing/2014/main" id="{488278E0-DBFE-4941-FECF-17942BD91BF0}"/>
              </a:ext>
            </a:extLst>
          </p:cNvPr>
          <p:cNvSpPr>
            <a:spLocks/>
          </p:cNvSpPr>
          <p:nvPr/>
        </p:nvSpPr>
        <p:spPr bwMode="auto">
          <a:xfrm>
            <a:off x="2574809" y="260224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7" name="Freeform 719">
            <a:extLst>
              <a:ext uri="{FF2B5EF4-FFF2-40B4-BE49-F238E27FC236}">
                <a16:creationId xmlns:a16="http://schemas.microsoft.com/office/drawing/2014/main" id="{9E5E4A35-E1F3-EF03-CC8B-914E943FF39D}"/>
              </a:ext>
            </a:extLst>
          </p:cNvPr>
          <p:cNvSpPr>
            <a:spLocks/>
          </p:cNvSpPr>
          <p:nvPr/>
        </p:nvSpPr>
        <p:spPr bwMode="auto">
          <a:xfrm>
            <a:off x="2572244" y="260224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8" name="Freeform 720">
            <a:extLst>
              <a:ext uri="{FF2B5EF4-FFF2-40B4-BE49-F238E27FC236}">
                <a16:creationId xmlns:a16="http://schemas.microsoft.com/office/drawing/2014/main" id="{1B8221C2-C8BA-06F5-F790-C08622DB7B5A}"/>
              </a:ext>
            </a:extLst>
          </p:cNvPr>
          <p:cNvSpPr>
            <a:spLocks/>
          </p:cNvSpPr>
          <p:nvPr/>
        </p:nvSpPr>
        <p:spPr bwMode="auto">
          <a:xfrm>
            <a:off x="2574809" y="260224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9" name="Freeform 721">
            <a:extLst>
              <a:ext uri="{FF2B5EF4-FFF2-40B4-BE49-F238E27FC236}">
                <a16:creationId xmlns:a16="http://schemas.microsoft.com/office/drawing/2014/main" id="{55D47E6A-E9F1-0AD1-C80B-66DF469813CA}"/>
              </a:ext>
            </a:extLst>
          </p:cNvPr>
          <p:cNvSpPr>
            <a:spLocks/>
          </p:cNvSpPr>
          <p:nvPr/>
        </p:nvSpPr>
        <p:spPr bwMode="auto">
          <a:xfrm>
            <a:off x="2574809" y="260224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0" name="Freeform 722">
            <a:extLst>
              <a:ext uri="{FF2B5EF4-FFF2-40B4-BE49-F238E27FC236}">
                <a16:creationId xmlns:a16="http://schemas.microsoft.com/office/drawing/2014/main" id="{A14EC5FA-4BF2-EABE-F2C6-860CA649696F}"/>
              </a:ext>
            </a:extLst>
          </p:cNvPr>
          <p:cNvSpPr>
            <a:spLocks/>
          </p:cNvSpPr>
          <p:nvPr/>
        </p:nvSpPr>
        <p:spPr bwMode="auto">
          <a:xfrm>
            <a:off x="2572244" y="26058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1" name="Freeform 723">
            <a:extLst>
              <a:ext uri="{FF2B5EF4-FFF2-40B4-BE49-F238E27FC236}">
                <a16:creationId xmlns:a16="http://schemas.microsoft.com/office/drawing/2014/main" id="{E65AE33D-C6A7-EAD7-1C0C-E5ABBE0EA8CA}"/>
              </a:ext>
            </a:extLst>
          </p:cNvPr>
          <p:cNvSpPr>
            <a:spLocks/>
          </p:cNvSpPr>
          <p:nvPr/>
        </p:nvSpPr>
        <p:spPr bwMode="auto">
          <a:xfrm>
            <a:off x="2556851" y="2605894"/>
            <a:ext cx="15393" cy="59602"/>
          </a:xfrm>
          <a:custGeom>
            <a:avLst/>
            <a:gdLst>
              <a:gd name="T0" fmla="*/ 0 w 12"/>
              <a:gd name="T1" fmla="*/ 49 h 49"/>
              <a:gd name="T2" fmla="*/ 12 w 12"/>
              <a:gd name="T3" fmla="*/ 0 h 49"/>
              <a:gd name="T4" fmla="*/ 0 w 12"/>
              <a:gd name="T5" fmla="*/ 49 h 49"/>
              <a:gd name="T6" fmla="*/ 0 w 12"/>
              <a:gd name="T7" fmla="*/ 49 h 49"/>
            </a:gdLst>
            <a:ahLst/>
            <a:cxnLst>
              <a:cxn ang="0">
                <a:pos x="T0" y="T1"/>
              </a:cxn>
              <a:cxn ang="0">
                <a:pos x="T2" y="T3"/>
              </a:cxn>
              <a:cxn ang="0">
                <a:pos x="T4" y="T5"/>
              </a:cxn>
              <a:cxn ang="0">
                <a:pos x="T6" y="T7"/>
              </a:cxn>
            </a:cxnLst>
            <a:rect l="0" t="0" r="r" b="b"/>
            <a:pathLst>
              <a:path w="12" h="49">
                <a:moveTo>
                  <a:pt x="0" y="49"/>
                </a:moveTo>
                <a:lnTo>
                  <a:pt x="12" y="0"/>
                </a:lnTo>
                <a:lnTo>
                  <a:pt x="0" y="49"/>
                </a:lnTo>
                <a:lnTo>
                  <a:pt x="0" y="49"/>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2" name="Freeform 724">
            <a:extLst>
              <a:ext uri="{FF2B5EF4-FFF2-40B4-BE49-F238E27FC236}">
                <a16:creationId xmlns:a16="http://schemas.microsoft.com/office/drawing/2014/main" id="{8FA4E7CF-324B-5601-0733-E9CB0542C9D0}"/>
              </a:ext>
            </a:extLst>
          </p:cNvPr>
          <p:cNvSpPr>
            <a:spLocks/>
          </p:cNvSpPr>
          <p:nvPr/>
        </p:nvSpPr>
        <p:spPr bwMode="auto">
          <a:xfrm>
            <a:off x="2572244" y="2602245"/>
            <a:ext cx="0" cy="3649"/>
          </a:xfrm>
          <a:custGeom>
            <a:avLst/>
            <a:gdLst>
              <a:gd name="T0" fmla="*/ 0 h 3"/>
              <a:gd name="T1" fmla="*/ 0 h 3"/>
              <a:gd name="T2" fmla="*/ 0 h 3"/>
              <a:gd name="T3" fmla="*/ 0 h 3"/>
              <a:gd name="T4" fmla="*/ 3 h 3"/>
              <a:gd name="T5" fmla="*/ 3 h 3"/>
              <a:gd name="T6" fmla="*/ 3 h 3"/>
              <a:gd name="T7" fmla="*/ 3 h 3"/>
              <a:gd name="T8" fmla="*/ 0 h 3"/>
              <a:gd name="T9"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
                <a:moveTo>
                  <a:pt x="0" y="0"/>
                </a:moveTo>
                <a:lnTo>
                  <a:pt x="0" y="0"/>
                </a:lnTo>
                <a:lnTo>
                  <a:pt x="0" y="0"/>
                </a:lnTo>
                <a:lnTo>
                  <a:pt x="0" y="0"/>
                </a:lnTo>
                <a:lnTo>
                  <a:pt x="0" y="3"/>
                </a:lnTo>
                <a:lnTo>
                  <a:pt x="0" y="3"/>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3" name="Freeform 725">
            <a:extLst>
              <a:ext uri="{FF2B5EF4-FFF2-40B4-BE49-F238E27FC236}">
                <a16:creationId xmlns:a16="http://schemas.microsoft.com/office/drawing/2014/main" id="{0C2897D9-F77F-2CB0-E2CB-0EB0DE233DA0}"/>
              </a:ext>
            </a:extLst>
          </p:cNvPr>
          <p:cNvSpPr>
            <a:spLocks/>
          </p:cNvSpPr>
          <p:nvPr/>
        </p:nvSpPr>
        <p:spPr bwMode="auto">
          <a:xfrm>
            <a:off x="2572244" y="26058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4" name="Freeform 726">
            <a:extLst>
              <a:ext uri="{FF2B5EF4-FFF2-40B4-BE49-F238E27FC236}">
                <a16:creationId xmlns:a16="http://schemas.microsoft.com/office/drawing/2014/main" id="{E09D76CC-E511-CB2B-0B06-E2C1985F8194}"/>
              </a:ext>
            </a:extLst>
          </p:cNvPr>
          <p:cNvSpPr>
            <a:spLocks/>
          </p:cNvSpPr>
          <p:nvPr/>
        </p:nvSpPr>
        <p:spPr bwMode="auto">
          <a:xfrm>
            <a:off x="2572244" y="2602245"/>
            <a:ext cx="0" cy="3649"/>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5" name="Freeform 727">
            <a:extLst>
              <a:ext uri="{FF2B5EF4-FFF2-40B4-BE49-F238E27FC236}">
                <a16:creationId xmlns:a16="http://schemas.microsoft.com/office/drawing/2014/main" id="{458772D6-6673-1E5B-BF81-D287E65EDCC7}"/>
              </a:ext>
            </a:extLst>
          </p:cNvPr>
          <p:cNvSpPr>
            <a:spLocks/>
          </p:cNvSpPr>
          <p:nvPr/>
        </p:nvSpPr>
        <p:spPr bwMode="auto">
          <a:xfrm>
            <a:off x="2574809" y="2602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6" name="Freeform 728">
            <a:extLst>
              <a:ext uri="{FF2B5EF4-FFF2-40B4-BE49-F238E27FC236}">
                <a16:creationId xmlns:a16="http://schemas.microsoft.com/office/drawing/2014/main" id="{190B451B-34BE-CF72-D04F-2A6097C65F0E}"/>
              </a:ext>
            </a:extLst>
          </p:cNvPr>
          <p:cNvSpPr>
            <a:spLocks/>
          </p:cNvSpPr>
          <p:nvPr/>
        </p:nvSpPr>
        <p:spPr bwMode="auto">
          <a:xfrm>
            <a:off x="2572244" y="2602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7" name="Freeform 729">
            <a:extLst>
              <a:ext uri="{FF2B5EF4-FFF2-40B4-BE49-F238E27FC236}">
                <a16:creationId xmlns:a16="http://schemas.microsoft.com/office/drawing/2014/main" id="{951D5BE2-BA3D-BDA5-5E64-152FF701B5DF}"/>
              </a:ext>
            </a:extLst>
          </p:cNvPr>
          <p:cNvSpPr>
            <a:spLocks/>
          </p:cNvSpPr>
          <p:nvPr/>
        </p:nvSpPr>
        <p:spPr bwMode="auto">
          <a:xfrm>
            <a:off x="2574809" y="2602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8" name="Freeform 730">
            <a:extLst>
              <a:ext uri="{FF2B5EF4-FFF2-40B4-BE49-F238E27FC236}">
                <a16:creationId xmlns:a16="http://schemas.microsoft.com/office/drawing/2014/main" id="{E3C8C311-7A26-6A4E-0252-8EF23B110D13}"/>
              </a:ext>
            </a:extLst>
          </p:cNvPr>
          <p:cNvSpPr>
            <a:spLocks/>
          </p:cNvSpPr>
          <p:nvPr/>
        </p:nvSpPr>
        <p:spPr bwMode="auto">
          <a:xfrm>
            <a:off x="2574809" y="2602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9" name="Freeform 731">
            <a:extLst>
              <a:ext uri="{FF2B5EF4-FFF2-40B4-BE49-F238E27FC236}">
                <a16:creationId xmlns:a16="http://schemas.microsoft.com/office/drawing/2014/main" id="{DC803EF0-153E-FEA9-99B6-0EC5C3C0FC2D}"/>
              </a:ext>
            </a:extLst>
          </p:cNvPr>
          <p:cNvSpPr>
            <a:spLocks/>
          </p:cNvSpPr>
          <p:nvPr/>
        </p:nvSpPr>
        <p:spPr bwMode="auto">
          <a:xfrm>
            <a:off x="3225173" y="2147324"/>
            <a:ext cx="35918" cy="302875"/>
          </a:xfrm>
          <a:custGeom>
            <a:avLst/>
            <a:gdLst>
              <a:gd name="T0" fmla="*/ 28 w 28"/>
              <a:gd name="T1" fmla="*/ 0 h 249"/>
              <a:gd name="T2" fmla="*/ 28 w 28"/>
              <a:gd name="T3" fmla="*/ 0 h 249"/>
              <a:gd name="T4" fmla="*/ 28 w 28"/>
              <a:gd name="T5" fmla="*/ 0 h 249"/>
              <a:gd name="T6" fmla="*/ 0 w 28"/>
              <a:gd name="T7" fmla="*/ 249 h 249"/>
              <a:gd name="T8" fmla="*/ 0 w 28"/>
              <a:gd name="T9" fmla="*/ 249 h 249"/>
              <a:gd name="T10" fmla="*/ 28 w 28"/>
              <a:gd name="T11" fmla="*/ 0 h 249"/>
              <a:gd name="T12" fmla="*/ 28 w 28"/>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28" h="249">
                <a:moveTo>
                  <a:pt x="28" y="0"/>
                </a:moveTo>
                <a:lnTo>
                  <a:pt x="28" y="0"/>
                </a:lnTo>
                <a:lnTo>
                  <a:pt x="28" y="0"/>
                </a:lnTo>
                <a:lnTo>
                  <a:pt x="0" y="249"/>
                </a:lnTo>
                <a:lnTo>
                  <a:pt x="0" y="249"/>
                </a:lnTo>
                <a:lnTo>
                  <a:pt x="28" y="0"/>
                </a:lnTo>
                <a:lnTo>
                  <a:pt x="28"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0" name="Freeform 732">
            <a:extLst>
              <a:ext uri="{FF2B5EF4-FFF2-40B4-BE49-F238E27FC236}">
                <a16:creationId xmlns:a16="http://schemas.microsoft.com/office/drawing/2014/main" id="{38ED3FD5-DA08-7C63-2EC2-A8A14977D0A9}"/>
              </a:ext>
            </a:extLst>
          </p:cNvPr>
          <p:cNvSpPr>
            <a:spLocks/>
          </p:cNvSpPr>
          <p:nvPr/>
        </p:nvSpPr>
        <p:spPr bwMode="auto">
          <a:xfrm>
            <a:off x="1929577" y="1962437"/>
            <a:ext cx="624708" cy="1031477"/>
          </a:xfrm>
          <a:custGeom>
            <a:avLst/>
            <a:gdLst>
              <a:gd name="T0" fmla="*/ 106 w 487"/>
              <a:gd name="T1" fmla="*/ 316 h 848"/>
              <a:gd name="T2" fmla="*/ 106 w 487"/>
              <a:gd name="T3" fmla="*/ 319 h 848"/>
              <a:gd name="T4" fmla="*/ 109 w 487"/>
              <a:gd name="T5" fmla="*/ 322 h 848"/>
              <a:gd name="T6" fmla="*/ 112 w 487"/>
              <a:gd name="T7" fmla="*/ 329 h 848"/>
              <a:gd name="T8" fmla="*/ 114 w 487"/>
              <a:gd name="T9" fmla="*/ 335 h 848"/>
              <a:gd name="T10" fmla="*/ 117 w 487"/>
              <a:gd name="T11" fmla="*/ 338 h 848"/>
              <a:gd name="T12" fmla="*/ 117 w 487"/>
              <a:gd name="T13" fmla="*/ 341 h 848"/>
              <a:gd name="T14" fmla="*/ 120 w 487"/>
              <a:gd name="T15" fmla="*/ 347 h 848"/>
              <a:gd name="T16" fmla="*/ 120 w 487"/>
              <a:gd name="T17" fmla="*/ 353 h 848"/>
              <a:gd name="T18" fmla="*/ 128 w 487"/>
              <a:gd name="T19" fmla="*/ 377 h 848"/>
              <a:gd name="T20" fmla="*/ 131 w 487"/>
              <a:gd name="T21" fmla="*/ 398 h 848"/>
              <a:gd name="T22" fmla="*/ 123 w 487"/>
              <a:gd name="T23" fmla="*/ 405 h 848"/>
              <a:gd name="T24" fmla="*/ 114 w 487"/>
              <a:gd name="T25" fmla="*/ 411 h 848"/>
              <a:gd name="T26" fmla="*/ 103 w 487"/>
              <a:gd name="T27" fmla="*/ 414 h 848"/>
              <a:gd name="T28" fmla="*/ 72 w 487"/>
              <a:gd name="T29" fmla="*/ 468 h 848"/>
              <a:gd name="T30" fmla="*/ 58 w 487"/>
              <a:gd name="T31" fmla="*/ 490 h 848"/>
              <a:gd name="T32" fmla="*/ 50 w 487"/>
              <a:gd name="T33" fmla="*/ 566 h 848"/>
              <a:gd name="T34" fmla="*/ 0 w 487"/>
              <a:gd name="T35" fmla="*/ 748 h 848"/>
              <a:gd name="T36" fmla="*/ 75 w 487"/>
              <a:gd name="T37" fmla="*/ 766 h 848"/>
              <a:gd name="T38" fmla="*/ 126 w 487"/>
              <a:gd name="T39" fmla="*/ 781 h 848"/>
              <a:gd name="T40" fmla="*/ 154 w 487"/>
              <a:gd name="T41" fmla="*/ 787 h 848"/>
              <a:gd name="T42" fmla="*/ 156 w 487"/>
              <a:gd name="T43" fmla="*/ 787 h 848"/>
              <a:gd name="T44" fmla="*/ 193 w 487"/>
              <a:gd name="T45" fmla="*/ 796 h 848"/>
              <a:gd name="T46" fmla="*/ 212 w 487"/>
              <a:gd name="T47" fmla="*/ 799 h 848"/>
              <a:gd name="T48" fmla="*/ 240 w 487"/>
              <a:gd name="T49" fmla="*/ 806 h 848"/>
              <a:gd name="T50" fmla="*/ 280 w 487"/>
              <a:gd name="T51" fmla="*/ 815 h 848"/>
              <a:gd name="T52" fmla="*/ 310 w 487"/>
              <a:gd name="T53" fmla="*/ 824 h 848"/>
              <a:gd name="T54" fmla="*/ 355 w 487"/>
              <a:gd name="T55" fmla="*/ 833 h 848"/>
              <a:gd name="T56" fmla="*/ 473 w 487"/>
              <a:gd name="T57" fmla="*/ 666 h 848"/>
              <a:gd name="T58" fmla="*/ 467 w 487"/>
              <a:gd name="T59" fmla="*/ 587 h 848"/>
              <a:gd name="T60" fmla="*/ 445 w 487"/>
              <a:gd name="T61" fmla="*/ 569 h 848"/>
              <a:gd name="T62" fmla="*/ 428 w 487"/>
              <a:gd name="T63" fmla="*/ 566 h 848"/>
              <a:gd name="T64" fmla="*/ 405 w 487"/>
              <a:gd name="T65" fmla="*/ 562 h 848"/>
              <a:gd name="T66" fmla="*/ 361 w 487"/>
              <a:gd name="T67" fmla="*/ 550 h 848"/>
              <a:gd name="T68" fmla="*/ 330 w 487"/>
              <a:gd name="T69" fmla="*/ 547 h 848"/>
              <a:gd name="T70" fmla="*/ 319 w 487"/>
              <a:gd name="T71" fmla="*/ 523 h 848"/>
              <a:gd name="T72" fmla="*/ 305 w 487"/>
              <a:gd name="T73" fmla="*/ 474 h 848"/>
              <a:gd name="T74" fmla="*/ 282 w 487"/>
              <a:gd name="T75" fmla="*/ 414 h 848"/>
              <a:gd name="T76" fmla="*/ 257 w 487"/>
              <a:gd name="T77" fmla="*/ 395 h 848"/>
              <a:gd name="T78" fmla="*/ 263 w 487"/>
              <a:gd name="T79" fmla="*/ 365 h 848"/>
              <a:gd name="T80" fmla="*/ 291 w 487"/>
              <a:gd name="T81" fmla="*/ 326 h 848"/>
              <a:gd name="T82" fmla="*/ 291 w 487"/>
              <a:gd name="T83" fmla="*/ 322 h 848"/>
              <a:gd name="T84" fmla="*/ 291 w 487"/>
              <a:gd name="T85" fmla="*/ 322 h 848"/>
              <a:gd name="T86" fmla="*/ 288 w 487"/>
              <a:gd name="T87" fmla="*/ 319 h 848"/>
              <a:gd name="T88" fmla="*/ 288 w 487"/>
              <a:gd name="T89" fmla="*/ 295 h 848"/>
              <a:gd name="T90" fmla="*/ 294 w 487"/>
              <a:gd name="T91" fmla="*/ 262 h 848"/>
              <a:gd name="T92" fmla="*/ 285 w 487"/>
              <a:gd name="T93" fmla="*/ 256 h 848"/>
              <a:gd name="T94" fmla="*/ 274 w 487"/>
              <a:gd name="T95" fmla="*/ 216 h 848"/>
              <a:gd name="T96" fmla="*/ 263 w 487"/>
              <a:gd name="T97" fmla="*/ 204 h 848"/>
              <a:gd name="T98" fmla="*/ 243 w 487"/>
              <a:gd name="T99" fmla="*/ 152 h 848"/>
              <a:gd name="T100" fmla="*/ 224 w 487"/>
              <a:gd name="T101" fmla="*/ 119 h 848"/>
              <a:gd name="T102" fmla="*/ 218 w 487"/>
              <a:gd name="T103" fmla="*/ 7 h 848"/>
              <a:gd name="T104" fmla="*/ 103 w 487"/>
              <a:gd name="T105" fmla="*/ 316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7" h="848">
                <a:moveTo>
                  <a:pt x="103" y="316"/>
                </a:moveTo>
                <a:lnTo>
                  <a:pt x="103" y="316"/>
                </a:lnTo>
                <a:lnTo>
                  <a:pt x="103" y="316"/>
                </a:lnTo>
                <a:lnTo>
                  <a:pt x="103" y="316"/>
                </a:lnTo>
                <a:lnTo>
                  <a:pt x="106" y="316"/>
                </a:lnTo>
                <a:lnTo>
                  <a:pt x="106" y="316"/>
                </a:lnTo>
                <a:lnTo>
                  <a:pt x="106" y="319"/>
                </a:lnTo>
                <a:lnTo>
                  <a:pt x="106" y="319"/>
                </a:lnTo>
                <a:lnTo>
                  <a:pt x="106" y="319"/>
                </a:lnTo>
                <a:lnTo>
                  <a:pt x="106" y="319"/>
                </a:lnTo>
                <a:lnTo>
                  <a:pt x="109" y="322"/>
                </a:lnTo>
                <a:lnTo>
                  <a:pt x="109" y="322"/>
                </a:lnTo>
                <a:lnTo>
                  <a:pt x="109" y="322"/>
                </a:lnTo>
                <a:lnTo>
                  <a:pt x="109" y="322"/>
                </a:lnTo>
                <a:lnTo>
                  <a:pt x="109" y="322"/>
                </a:lnTo>
                <a:lnTo>
                  <a:pt x="109" y="326"/>
                </a:lnTo>
                <a:lnTo>
                  <a:pt x="109" y="326"/>
                </a:lnTo>
                <a:lnTo>
                  <a:pt x="112" y="326"/>
                </a:lnTo>
                <a:lnTo>
                  <a:pt x="112" y="329"/>
                </a:lnTo>
                <a:lnTo>
                  <a:pt x="112" y="329"/>
                </a:lnTo>
                <a:lnTo>
                  <a:pt x="112" y="329"/>
                </a:lnTo>
                <a:lnTo>
                  <a:pt x="114" y="332"/>
                </a:lnTo>
                <a:lnTo>
                  <a:pt x="114" y="332"/>
                </a:lnTo>
                <a:lnTo>
                  <a:pt x="114" y="335"/>
                </a:lnTo>
                <a:lnTo>
                  <a:pt x="114" y="335"/>
                </a:lnTo>
                <a:lnTo>
                  <a:pt x="114" y="335"/>
                </a:lnTo>
                <a:lnTo>
                  <a:pt x="114" y="335"/>
                </a:lnTo>
                <a:lnTo>
                  <a:pt x="114" y="335"/>
                </a:lnTo>
                <a:lnTo>
                  <a:pt x="117" y="338"/>
                </a:lnTo>
                <a:lnTo>
                  <a:pt x="117" y="338"/>
                </a:lnTo>
                <a:lnTo>
                  <a:pt x="117" y="338"/>
                </a:lnTo>
                <a:lnTo>
                  <a:pt x="117" y="338"/>
                </a:lnTo>
                <a:lnTo>
                  <a:pt x="117" y="341"/>
                </a:lnTo>
                <a:lnTo>
                  <a:pt x="117" y="341"/>
                </a:lnTo>
                <a:lnTo>
                  <a:pt x="117" y="341"/>
                </a:lnTo>
                <a:lnTo>
                  <a:pt x="117" y="341"/>
                </a:lnTo>
                <a:lnTo>
                  <a:pt x="117" y="341"/>
                </a:lnTo>
                <a:lnTo>
                  <a:pt x="120" y="344"/>
                </a:lnTo>
                <a:lnTo>
                  <a:pt x="120" y="344"/>
                </a:lnTo>
                <a:lnTo>
                  <a:pt x="120" y="347"/>
                </a:lnTo>
                <a:lnTo>
                  <a:pt x="120" y="347"/>
                </a:lnTo>
                <a:lnTo>
                  <a:pt x="120" y="347"/>
                </a:lnTo>
                <a:lnTo>
                  <a:pt x="120" y="347"/>
                </a:lnTo>
                <a:lnTo>
                  <a:pt x="120" y="347"/>
                </a:lnTo>
                <a:lnTo>
                  <a:pt x="120" y="353"/>
                </a:lnTo>
                <a:lnTo>
                  <a:pt x="120" y="353"/>
                </a:lnTo>
                <a:lnTo>
                  <a:pt x="120" y="356"/>
                </a:lnTo>
                <a:lnTo>
                  <a:pt x="120" y="356"/>
                </a:lnTo>
                <a:lnTo>
                  <a:pt x="123" y="368"/>
                </a:lnTo>
                <a:lnTo>
                  <a:pt x="128" y="377"/>
                </a:lnTo>
                <a:lnTo>
                  <a:pt x="128" y="377"/>
                </a:lnTo>
                <a:lnTo>
                  <a:pt x="134" y="386"/>
                </a:lnTo>
                <a:lnTo>
                  <a:pt x="134" y="392"/>
                </a:lnTo>
                <a:lnTo>
                  <a:pt x="131" y="398"/>
                </a:lnTo>
                <a:lnTo>
                  <a:pt x="131" y="398"/>
                </a:lnTo>
                <a:lnTo>
                  <a:pt x="128" y="401"/>
                </a:lnTo>
                <a:lnTo>
                  <a:pt x="128" y="401"/>
                </a:lnTo>
                <a:lnTo>
                  <a:pt x="128" y="401"/>
                </a:lnTo>
                <a:lnTo>
                  <a:pt x="128" y="401"/>
                </a:lnTo>
                <a:lnTo>
                  <a:pt x="123" y="405"/>
                </a:lnTo>
                <a:lnTo>
                  <a:pt x="123" y="405"/>
                </a:lnTo>
                <a:lnTo>
                  <a:pt x="117" y="408"/>
                </a:lnTo>
                <a:lnTo>
                  <a:pt x="117" y="408"/>
                </a:lnTo>
                <a:lnTo>
                  <a:pt x="114" y="411"/>
                </a:lnTo>
                <a:lnTo>
                  <a:pt x="114" y="411"/>
                </a:lnTo>
                <a:lnTo>
                  <a:pt x="112" y="411"/>
                </a:lnTo>
                <a:lnTo>
                  <a:pt x="112" y="411"/>
                </a:lnTo>
                <a:lnTo>
                  <a:pt x="106" y="414"/>
                </a:lnTo>
                <a:lnTo>
                  <a:pt x="106" y="414"/>
                </a:lnTo>
                <a:lnTo>
                  <a:pt x="103" y="414"/>
                </a:lnTo>
                <a:lnTo>
                  <a:pt x="103" y="414"/>
                </a:lnTo>
                <a:lnTo>
                  <a:pt x="100" y="414"/>
                </a:lnTo>
                <a:lnTo>
                  <a:pt x="84" y="432"/>
                </a:lnTo>
                <a:lnTo>
                  <a:pt x="72" y="468"/>
                </a:lnTo>
                <a:lnTo>
                  <a:pt x="72" y="468"/>
                </a:lnTo>
                <a:lnTo>
                  <a:pt x="70" y="474"/>
                </a:lnTo>
                <a:lnTo>
                  <a:pt x="70" y="474"/>
                </a:lnTo>
                <a:lnTo>
                  <a:pt x="64" y="477"/>
                </a:lnTo>
                <a:lnTo>
                  <a:pt x="58" y="480"/>
                </a:lnTo>
                <a:lnTo>
                  <a:pt x="58" y="490"/>
                </a:lnTo>
                <a:lnTo>
                  <a:pt x="58" y="490"/>
                </a:lnTo>
                <a:lnTo>
                  <a:pt x="56" y="517"/>
                </a:lnTo>
                <a:lnTo>
                  <a:pt x="50" y="535"/>
                </a:lnTo>
                <a:lnTo>
                  <a:pt x="50" y="566"/>
                </a:lnTo>
                <a:lnTo>
                  <a:pt x="50" y="566"/>
                </a:lnTo>
                <a:lnTo>
                  <a:pt x="50" y="566"/>
                </a:lnTo>
                <a:lnTo>
                  <a:pt x="50" y="566"/>
                </a:lnTo>
                <a:lnTo>
                  <a:pt x="50" y="566"/>
                </a:lnTo>
                <a:lnTo>
                  <a:pt x="0" y="748"/>
                </a:lnTo>
                <a:lnTo>
                  <a:pt x="0" y="748"/>
                </a:lnTo>
                <a:lnTo>
                  <a:pt x="19" y="751"/>
                </a:lnTo>
                <a:lnTo>
                  <a:pt x="64" y="763"/>
                </a:lnTo>
                <a:lnTo>
                  <a:pt x="64" y="763"/>
                </a:lnTo>
                <a:lnTo>
                  <a:pt x="64" y="763"/>
                </a:lnTo>
                <a:lnTo>
                  <a:pt x="75" y="766"/>
                </a:lnTo>
                <a:lnTo>
                  <a:pt x="100" y="775"/>
                </a:lnTo>
                <a:lnTo>
                  <a:pt x="100" y="775"/>
                </a:lnTo>
                <a:lnTo>
                  <a:pt x="123" y="778"/>
                </a:lnTo>
                <a:lnTo>
                  <a:pt x="126" y="781"/>
                </a:lnTo>
                <a:lnTo>
                  <a:pt x="126" y="781"/>
                </a:lnTo>
                <a:lnTo>
                  <a:pt x="126" y="781"/>
                </a:lnTo>
                <a:lnTo>
                  <a:pt x="128" y="781"/>
                </a:lnTo>
                <a:lnTo>
                  <a:pt x="128" y="781"/>
                </a:lnTo>
                <a:lnTo>
                  <a:pt x="154" y="787"/>
                </a:lnTo>
                <a:lnTo>
                  <a:pt x="154" y="787"/>
                </a:lnTo>
                <a:lnTo>
                  <a:pt x="154" y="787"/>
                </a:lnTo>
                <a:lnTo>
                  <a:pt x="154" y="787"/>
                </a:lnTo>
                <a:lnTo>
                  <a:pt x="154" y="787"/>
                </a:lnTo>
                <a:lnTo>
                  <a:pt x="156" y="787"/>
                </a:lnTo>
                <a:lnTo>
                  <a:pt x="156" y="787"/>
                </a:lnTo>
                <a:lnTo>
                  <a:pt x="165" y="790"/>
                </a:lnTo>
                <a:lnTo>
                  <a:pt x="165" y="790"/>
                </a:lnTo>
                <a:lnTo>
                  <a:pt x="193" y="796"/>
                </a:lnTo>
                <a:lnTo>
                  <a:pt x="193" y="796"/>
                </a:lnTo>
                <a:lnTo>
                  <a:pt x="193" y="796"/>
                </a:lnTo>
                <a:lnTo>
                  <a:pt x="207" y="799"/>
                </a:lnTo>
                <a:lnTo>
                  <a:pt x="210" y="799"/>
                </a:lnTo>
                <a:lnTo>
                  <a:pt x="210" y="799"/>
                </a:lnTo>
                <a:lnTo>
                  <a:pt x="210" y="799"/>
                </a:lnTo>
                <a:lnTo>
                  <a:pt x="212" y="799"/>
                </a:lnTo>
                <a:lnTo>
                  <a:pt x="212" y="799"/>
                </a:lnTo>
                <a:lnTo>
                  <a:pt x="215" y="803"/>
                </a:lnTo>
                <a:lnTo>
                  <a:pt x="215" y="803"/>
                </a:lnTo>
                <a:lnTo>
                  <a:pt x="235" y="806"/>
                </a:lnTo>
                <a:lnTo>
                  <a:pt x="240" y="806"/>
                </a:lnTo>
                <a:lnTo>
                  <a:pt x="240" y="806"/>
                </a:lnTo>
                <a:lnTo>
                  <a:pt x="257" y="812"/>
                </a:lnTo>
                <a:lnTo>
                  <a:pt x="268" y="815"/>
                </a:lnTo>
                <a:lnTo>
                  <a:pt x="268" y="815"/>
                </a:lnTo>
                <a:lnTo>
                  <a:pt x="280" y="815"/>
                </a:lnTo>
                <a:lnTo>
                  <a:pt x="288" y="818"/>
                </a:lnTo>
                <a:lnTo>
                  <a:pt x="288" y="818"/>
                </a:lnTo>
                <a:lnTo>
                  <a:pt x="296" y="821"/>
                </a:lnTo>
                <a:lnTo>
                  <a:pt x="310" y="824"/>
                </a:lnTo>
                <a:lnTo>
                  <a:pt x="310" y="824"/>
                </a:lnTo>
                <a:lnTo>
                  <a:pt x="324" y="827"/>
                </a:lnTo>
                <a:lnTo>
                  <a:pt x="333" y="827"/>
                </a:lnTo>
                <a:lnTo>
                  <a:pt x="333" y="827"/>
                </a:lnTo>
                <a:lnTo>
                  <a:pt x="355" y="833"/>
                </a:lnTo>
                <a:lnTo>
                  <a:pt x="355" y="833"/>
                </a:lnTo>
                <a:lnTo>
                  <a:pt x="355" y="833"/>
                </a:lnTo>
                <a:lnTo>
                  <a:pt x="411" y="842"/>
                </a:lnTo>
                <a:lnTo>
                  <a:pt x="411" y="842"/>
                </a:lnTo>
                <a:lnTo>
                  <a:pt x="436" y="848"/>
                </a:lnTo>
                <a:lnTo>
                  <a:pt x="473" y="666"/>
                </a:lnTo>
                <a:lnTo>
                  <a:pt x="487" y="590"/>
                </a:lnTo>
                <a:lnTo>
                  <a:pt x="478" y="587"/>
                </a:lnTo>
                <a:lnTo>
                  <a:pt x="470" y="587"/>
                </a:lnTo>
                <a:lnTo>
                  <a:pt x="470" y="587"/>
                </a:lnTo>
                <a:lnTo>
                  <a:pt x="467" y="587"/>
                </a:lnTo>
                <a:lnTo>
                  <a:pt x="467" y="587"/>
                </a:lnTo>
                <a:lnTo>
                  <a:pt x="467" y="584"/>
                </a:lnTo>
                <a:lnTo>
                  <a:pt x="467" y="584"/>
                </a:lnTo>
                <a:lnTo>
                  <a:pt x="450" y="578"/>
                </a:lnTo>
                <a:lnTo>
                  <a:pt x="445" y="569"/>
                </a:lnTo>
                <a:lnTo>
                  <a:pt x="439" y="562"/>
                </a:lnTo>
                <a:lnTo>
                  <a:pt x="439" y="562"/>
                </a:lnTo>
                <a:lnTo>
                  <a:pt x="436" y="562"/>
                </a:lnTo>
                <a:lnTo>
                  <a:pt x="436" y="562"/>
                </a:lnTo>
                <a:lnTo>
                  <a:pt x="428" y="566"/>
                </a:lnTo>
                <a:lnTo>
                  <a:pt x="425" y="566"/>
                </a:lnTo>
                <a:lnTo>
                  <a:pt x="419" y="566"/>
                </a:lnTo>
                <a:lnTo>
                  <a:pt x="419" y="566"/>
                </a:lnTo>
                <a:lnTo>
                  <a:pt x="405" y="562"/>
                </a:lnTo>
                <a:lnTo>
                  <a:pt x="405" y="562"/>
                </a:lnTo>
                <a:lnTo>
                  <a:pt x="394" y="559"/>
                </a:lnTo>
                <a:lnTo>
                  <a:pt x="394" y="559"/>
                </a:lnTo>
                <a:lnTo>
                  <a:pt x="380" y="559"/>
                </a:lnTo>
                <a:lnTo>
                  <a:pt x="369" y="556"/>
                </a:lnTo>
                <a:lnTo>
                  <a:pt x="361" y="550"/>
                </a:lnTo>
                <a:lnTo>
                  <a:pt x="358" y="544"/>
                </a:lnTo>
                <a:lnTo>
                  <a:pt x="358" y="544"/>
                </a:lnTo>
                <a:lnTo>
                  <a:pt x="347" y="544"/>
                </a:lnTo>
                <a:lnTo>
                  <a:pt x="330" y="547"/>
                </a:lnTo>
                <a:lnTo>
                  <a:pt x="330" y="547"/>
                </a:lnTo>
                <a:lnTo>
                  <a:pt x="324" y="547"/>
                </a:lnTo>
                <a:lnTo>
                  <a:pt x="324" y="547"/>
                </a:lnTo>
                <a:lnTo>
                  <a:pt x="321" y="544"/>
                </a:lnTo>
                <a:lnTo>
                  <a:pt x="321" y="544"/>
                </a:lnTo>
                <a:lnTo>
                  <a:pt x="319" y="523"/>
                </a:lnTo>
                <a:lnTo>
                  <a:pt x="316" y="496"/>
                </a:lnTo>
                <a:lnTo>
                  <a:pt x="316" y="496"/>
                </a:lnTo>
                <a:lnTo>
                  <a:pt x="310" y="487"/>
                </a:lnTo>
                <a:lnTo>
                  <a:pt x="305" y="474"/>
                </a:lnTo>
                <a:lnTo>
                  <a:pt x="305" y="474"/>
                </a:lnTo>
                <a:lnTo>
                  <a:pt x="291" y="450"/>
                </a:lnTo>
                <a:lnTo>
                  <a:pt x="285" y="438"/>
                </a:lnTo>
                <a:lnTo>
                  <a:pt x="285" y="426"/>
                </a:lnTo>
                <a:lnTo>
                  <a:pt x="285" y="426"/>
                </a:lnTo>
                <a:lnTo>
                  <a:pt x="282" y="414"/>
                </a:lnTo>
                <a:lnTo>
                  <a:pt x="282" y="411"/>
                </a:lnTo>
                <a:lnTo>
                  <a:pt x="282" y="411"/>
                </a:lnTo>
                <a:lnTo>
                  <a:pt x="268" y="408"/>
                </a:lnTo>
                <a:lnTo>
                  <a:pt x="263" y="401"/>
                </a:lnTo>
                <a:lnTo>
                  <a:pt x="257" y="395"/>
                </a:lnTo>
                <a:lnTo>
                  <a:pt x="257" y="395"/>
                </a:lnTo>
                <a:lnTo>
                  <a:pt x="257" y="389"/>
                </a:lnTo>
                <a:lnTo>
                  <a:pt x="257" y="389"/>
                </a:lnTo>
                <a:lnTo>
                  <a:pt x="257" y="377"/>
                </a:lnTo>
                <a:lnTo>
                  <a:pt x="263" y="365"/>
                </a:lnTo>
                <a:lnTo>
                  <a:pt x="268" y="350"/>
                </a:lnTo>
                <a:lnTo>
                  <a:pt x="282" y="335"/>
                </a:lnTo>
                <a:lnTo>
                  <a:pt x="282" y="335"/>
                </a:lnTo>
                <a:lnTo>
                  <a:pt x="291" y="326"/>
                </a:lnTo>
                <a:lnTo>
                  <a:pt x="291" y="326"/>
                </a:lnTo>
                <a:lnTo>
                  <a:pt x="291" y="326"/>
                </a:lnTo>
                <a:lnTo>
                  <a:pt x="291" y="326"/>
                </a:lnTo>
                <a:lnTo>
                  <a:pt x="291" y="326"/>
                </a:lnTo>
                <a:lnTo>
                  <a:pt x="291" y="326"/>
                </a:lnTo>
                <a:lnTo>
                  <a:pt x="291" y="322"/>
                </a:lnTo>
                <a:lnTo>
                  <a:pt x="291" y="322"/>
                </a:lnTo>
                <a:lnTo>
                  <a:pt x="291" y="322"/>
                </a:lnTo>
                <a:lnTo>
                  <a:pt x="291" y="322"/>
                </a:lnTo>
                <a:lnTo>
                  <a:pt x="291" y="322"/>
                </a:lnTo>
                <a:lnTo>
                  <a:pt x="291" y="322"/>
                </a:lnTo>
                <a:lnTo>
                  <a:pt x="291" y="322"/>
                </a:lnTo>
                <a:lnTo>
                  <a:pt x="291" y="322"/>
                </a:lnTo>
                <a:lnTo>
                  <a:pt x="294" y="322"/>
                </a:lnTo>
                <a:lnTo>
                  <a:pt x="294" y="322"/>
                </a:lnTo>
                <a:lnTo>
                  <a:pt x="288" y="319"/>
                </a:lnTo>
                <a:lnTo>
                  <a:pt x="288" y="319"/>
                </a:lnTo>
                <a:lnTo>
                  <a:pt x="288" y="316"/>
                </a:lnTo>
                <a:lnTo>
                  <a:pt x="288" y="298"/>
                </a:lnTo>
                <a:lnTo>
                  <a:pt x="288" y="298"/>
                </a:lnTo>
                <a:lnTo>
                  <a:pt x="288" y="295"/>
                </a:lnTo>
                <a:lnTo>
                  <a:pt x="288" y="295"/>
                </a:lnTo>
                <a:lnTo>
                  <a:pt x="291" y="283"/>
                </a:lnTo>
                <a:lnTo>
                  <a:pt x="294" y="274"/>
                </a:lnTo>
                <a:lnTo>
                  <a:pt x="294" y="262"/>
                </a:lnTo>
                <a:lnTo>
                  <a:pt x="294" y="262"/>
                </a:lnTo>
                <a:lnTo>
                  <a:pt x="294" y="256"/>
                </a:lnTo>
                <a:lnTo>
                  <a:pt x="294" y="256"/>
                </a:lnTo>
                <a:lnTo>
                  <a:pt x="291" y="256"/>
                </a:lnTo>
                <a:lnTo>
                  <a:pt x="291" y="256"/>
                </a:lnTo>
                <a:lnTo>
                  <a:pt x="285" y="256"/>
                </a:lnTo>
                <a:lnTo>
                  <a:pt x="277" y="250"/>
                </a:lnTo>
                <a:lnTo>
                  <a:pt x="277" y="250"/>
                </a:lnTo>
                <a:lnTo>
                  <a:pt x="271" y="243"/>
                </a:lnTo>
                <a:lnTo>
                  <a:pt x="271" y="234"/>
                </a:lnTo>
                <a:lnTo>
                  <a:pt x="274" y="216"/>
                </a:lnTo>
                <a:lnTo>
                  <a:pt x="274" y="216"/>
                </a:lnTo>
                <a:lnTo>
                  <a:pt x="266" y="210"/>
                </a:lnTo>
                <a:lnTo>
                  <a:pt x="263" y="207"/>
                </a:lnTo>
                <a:lnTo>
                  <a:pt x="263" y="204"/>
                </a:lnTo>
                <a:lnTo>
                  <a:pt x="263" y="204"/>
                </a:lnTo>
                <a:lnTo>
                  <a:pt x="257" y="189"/>
                </a:lnTo>
                <a:lnTo>
                  <a:pt x="257" y="189"/>
                </a:lnTo>
                <a:lnTo>
                  <a:pt x="246" y="168"/>
                </a:lnTo>
                <a:lnTo>
                  <a:pt x="243" y="152"/>
                </a:lnTo>
                <a:lnTo>
                  <a:pt x="243" y="152"/>
                </a:lnTo>
                <a:lnTo>
                  <a:pt x="240" y="146"/>
                </a:lnTo>
                <a:lnTo>
                  <a:pt x="235" y="137"/>
                </a:lnTo>
                <a:lnTo>
                  <a:pt x="224" y="119"/>
                </a:lnTo>
                <a:lnTo>
                  <a:pt x="224" y="119"/>
                </a:lnTo>
                <a:lnTo>
                  <a:pt x="224" y="119"/>
                </a:lnTo>
                <a:lnTo>
                  <a:pt x="224" y="119"/>
                </a:lnTo>
                <a:lnTo>
                  <a:pt x="221" y="113"/>
                </a:lnTo>
                <a:lnTo>
                  <a:pt x="252" y="13"/>
                </a:lnTo>
                <a:lnTo>
                  <a:pt x="252" y="13"/>
                </a:lnTo>
                <a:lnTo>
                  <a:pt x="218" y="7"/>
                </a:lnTo>
                <a:lnTo>
                  <a:pt x="196" y="0"/>
                </a:lnTo>
                <a:lnTo>
                  <a:pt x="103" y="313"/>
                </a:lnTo>
                <a:lnTo>
                  <a:pt x="103" y="313"/>
                </a:lnTo>
                <a:lnTo>
                  <a:pt x="103" y="316"/>
                </a:lnTo>
                <a:lnTo>
                  <a:pt x="103" y="316"/>
                </a:lnTo>
                <a:lnTo>
                  <a:pt x="103" y="316"/>
                </a:lnTo>
                <a:lnTo>
                  <a:pt x="103" y="316"/>
                </a:lnTo>
                <a:close/>
              </a:path>
            </a:pathLst>
          </a:custGeom>
          <a:solidFill>
            <a:srgbClr val="015873">
              <a:alpha val="74902"/>
            </a:srgb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1" name="Freeform 733">
            <a:extLst>
              <a:ext uri="{FF2B5EF4-FFF2-40B4-BE49-F238E27FC236}">
                <a16:creationId xmlns:a16="http://schemas.microsoft.com/office/drawing/2014/main" id="{3B158ED3-4080-957D-EFAA-2087FEA7D4B5}"/>
              </a:ext>
            </a:extLst>
          </p:cNvPr>
          <p:cNvSpPr>
            <a:spLocks/>
          </p:cNvSpPr>
          <p:nvPr/>
        </p:nvSpPr>
        <p:spPr bwMode="auto">
          <a:xfrm>
            <a:off x="2127123" y="291971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2" name="Rectangle 735">
            <a:extLst>
              <a:ext uri="{FF2B5EF4-FFF2-40B4-BE49-F238E27FC236}">
                <a16:creationId xmlns:a16="http://schemas.microsoft.com/office/drawing/2014/main" id="{B65F1C96-D98A-CE6F-2FC9-F90925EFA6FD}"/>
              </a:ext>
            </a:extLst>
          </p:cNvPr>
          <p:cNvSpPr>
            <a:spLocks noChangeArrowheads="1"/>
          </p:cNvSpPr>
          <p:nvPr/>
        </p:nvSpPr>
        <p:spPr bwMode="auto">
          <a:xfrm>
            <a:off x="2198958" y="2934312"/>
            <a:ext cx="1283" cy="1216"/>
          </a:xfrm>
          <a:prstGeom prst="rect">
            <a:avLst/>
          </a:prstGeom>
          <a:solidFill>
            <a:srgbClr val="E1471D"/>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3" name="Freeform 736">
            <a:extLst>
              <a:ext uri="{FF2B5EF4-FFF2-40B4-BE49-F238E27FC236}">
                <a16:creationId xmlns:a16="http://schemas.microsoft.com/office/drawing/2014/main" id="{BA4B25F2-B111-D6B8-8284-8004231B98BA}"/>
              </a:ext>
            </a:extLst>
          </p:cNvPr>
          <p:cNvSpPr>
            <a:spLocks/>
          </p:cNvSpPr>
          <p:nvPr/>
        </p:nvSpPr>
        <p:spPr bwMode="auto">
          <a:xfrm>
            <a:off x="2011674" y="28905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4" name="Freeform 737">
            <a:extLst>
              <a:ext uri="{FF2B5EF4-FFF2-40B4-BE49-F238E27FC236}">
                <a16:creationId xmlns:a16="http://schemas.microsoft.com/office/drawing/2014/main" id="{0D499461-D208-8BD5-C87C-B7FAAC23CBCC}"/>
              </a:ext>
            </a:extLst>
          </p:cNvPr>
          <p:cNvSpPr>
            <a:spLocks/>
          </p:cNvSpPr>
          <p:nvPr/>
        </p:nvSpPr>
        <p:spPr bwMode="auto">
          <a:xfrm>
            <a:off x="2145082" y="2923365"/>
            <a:ext cx="6414" cy="0"/>
          </a:xfrm>
          <a:custGeom>
            <a:avLst/>
            <a:gdLst>
              <a:gd name="T0" fmla="*/ 5 w 5"/>
              <a:gd name="T1" fmla="*/ 0 w 5"/>
              <a:gd name="T2" fmla="*/ 0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0" y="0"/>
                </a:lnTo>
                <a:lnTo>
                  <a:pt x="0" y="0"/>
                </a:lnTo>
                <a:lnTo>
                  <a:pt x="0" y="0"/>
                </a:lnTo>
                <a:lnTo>
                  <a:pt x="5"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5" name="Freeform 739">
            <a:extLst>
              <a:ext uri="{FF2B5EF4-FFF2-40B4-BE49-F238E27FC236}">
                <a16:creationId xmlns:a16="http://schemas.microsoft.com/office/drawing/2014/main" id="{3460570A-3D74-E842-0B39-E64A88A83DBC}"/>
              </a:ext>
            </a:extLst>
          </p:cNvPr>
          <p:cNvSpPr>
            <a:spLocks/>
          </p:cNvSpPr>
          <p:nvPr/>
        </p:nvSpPr>
        <p:spPr bwMode="auto">
          <a:xfrm>
            <a:off x="1929577" y="2872278"/>
            <a:ext cx="24373" cy="3649"/>
          </a:xfrm>
          <a:custGeom>
            <a:avLst/>
            <a:gdLst>
              <a:gd name="T0" fmla="*/ 2 w 19"/>
              <a:gd name="T1" fmla="*/ 0 h 3"/>
              <a:gd name="T2" fmla="*/ 2 w 19"/>
              <a:gd name="T3" fmla="*/ 0 h 3"/>
              <a:gd name="T4" fmla="*/ 19 w 19"/>
              <a:gd name="T5" fmla="*/ 3 h 3"/>
              <a:gd name="T6" fmla="*/ 19 w 19"/>
              <a:gd name="T7" fmla="*/ 3 h 3"/>
              <a:gd name="T8" fmla="*/ 0 w 19"/>
              <a:gd name="T9" fmla="*/ 0 h 3"/>
              <a:gd name="T10" fmla="*/ 0 w 19"/>
              <a:gd name="T11" fmla="*/ 0 h 3"/>
              <a:gd name="T12" fmla="*/ 0 w 19"/>
              <a:gd name="T13" fmla="*/ 0 h 3"/>
              <a:gd name="T14" fmla="*/ 2 w 19"/>
              <a:gd name="T15" fmla="*/ 0 h 3"/>
              <a:gd name="T16" fmla="*/ 2 w 19"/>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
                <a:moveTo>
                  <a:pt x="2" y="0"/>
                </a:moveTo>
                <a:lnTo>
                  <a:pt x="2" y="0"/>
                </a:lnTo>
                <a:lnTo>
                  <a:pt x="19" y="3"/>
                </a:lnTo>
                <a:lnTo>
                  <a:pt x="19" y="3"/>
                </a:lnTo>
                <a:lnTo>
                  <a:pt x="0" y="0"/>
                </a:lnTo>
                <a:lnTo>
                  <a:pt x="0" y="0"/>
                </a:lnTo>
                <a:lnTo>
                  <a:pt x="0" y="0"/>
                </a:lnTo>
                <a:lnTo>
                  <a:pt x="2" y="0"/>
                </a:lnTo>
                <a:lnTo>
                  <a:pt x="2"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6" name="Freeform 740">
            <a:extLst>
              <a:ext uri="{FF2B5EF4-FFF2-40B4-BE49-F238E27FC236}">
                <a16:creationId xmlns:a16="http://schemas.microsoft.com/office/drawing/2014/main" id="{0D36F753-6408-9150-C0EA-7CA34EB20FC3}"/>
              </a:ext>
            </a:extLst>
          </p:cNvPr>
          <p:cNvSpPr>
            <a:spLocks/>
          </p:cNvSpPr>
          <p:nvPr/>
        </p:nvSpPr>
        <p:spPr bwMode="auto">
          <a:xfrm>
            <a:off x="1929577" y="2872278"/>
            <a:ext cx="2566" cy="0"/>
          </a:xfrm>
          <a:custGeom>
            <a:avLst/>
            <a:gdLst>
              <a:gd name="T0" fmla="*/ 2 w 2"/>
              <a:gd name="T1" fmla="*/ 2 w 2"/>
              <a:gd name="T2" fmla="*/ 0 w 2"/>
              <a:gd name="T3" fmla="*/ 0 w 2"/>
              <a:gd name="T4" fmla="*/ 0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2" y="0"/>
                </a:lnTo>
                <a:lnTo>
                  <a:pt x="0" y="0"/>
                </a:lnTo>
                <a:lnTo>
                  <a:pt x="0" y="0"/>
                </a:lnTo>
                <a:lnTo>
                  <a:pt x="0" y="0"/>
                </a:lnTo>
                <a:lnTo>
                  <a:pt x="2" y="0"/>
                </a:lnTo>
                <a:lnTo>
                  <a:pt x="2"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7" name="Freeform 741">
            <a:extLst>
              <a:ext uri="{FF2B5EF4-FFF2-40B4-BE49-F238E27FC236}">
                <a16:creationId xmlns:a16="http://schemas.microsoft.com/office/drawing/2014/main" id="{4202757F-88FE-18F6-A4F4-B63E54E923E4}"/>
              </a:ext>
            </a:extLst>
          </p:cNvPr>
          <p:cNvSpPr>
            <a:spLocks/>
          </p:cNvSpPr>
          <p:nvPr/>
        </p:nvSpPr>
        <p:spPr bwMode="auto">
          <a:xfrm>
            <a:off x="2198958" y="2934312"/>
            <a:ext cx="2566" cy="0"/>
          </a:xfrm>
          <a:custGeom>
            <a:avLst/>
            <a:gdLst>
              <a:gd name="T0" fmla="*/ 2 w 2"/>
              <a:gd name="T1" fmla="*/ 0 w 2"/>
              <a:gd name="T2" fmla="*/ 0 w 2"/>
              <a:gd name="T3" fmla="*/ 2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0" y="0"/>
                </a:lnTo>
                <a:lnTo>
                  <a:pt x="0" y="0"/>
                </a:lnTo>
                <a:lnTo>
                  <a:pt x="2" y="0"/>
                </a:lnTo>
                <a:lnTo>
                  <a:pt x="2" y="0"/>
                </a:lnTo>
                <a:lnTo>
                  <a:pt x="2" y="0"/>
                </a:lnTo>
                <a:lnTo>
                  <a:pt x="2"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8" name="Freeform 742">
            <a:extLst>
              <a:ext uri="{FF2B5EF4-FFF2-40B4-BE49-F238E27FC236}">
                <a16:creationId xmlns:a16="http://schemas.microsoft.com/office/drawing/2014/main" id="{21E3A0F0-0436-182B-2908-27CFCB16DF47}"/>
              </a:ext>
            </a:extLst>
          </p:cNvPr>
          <p:cNvSpPr>
            <a:spLocks/>
          </p:cNvSpPr>
          <p:nvPr/>
        </p:nvSpPr>
        <p:spPr bwMode="auto">
          <a:xfrm>
            <a:off x="2198958" y="2934312"/>
            <a:ext cx="2566" cy="0"/>
          </a:xfrm>
          <a:custGeom>
            <a:avLst/>
            <a:gdLst>
              <a:gd name="T0" fmla="*/ 2 w 2"/>
              <a:gd name="T1" fmla="*/ 2 w 2"/>
              <a:gd name="T2" fmla="*/ 2 w 2"/>
              <a:gd name="T3" fmla="*/ 2 w 2"/>
              <a:gd name="T4" fmla="*/ 2 w 2"/>
              <a:gd name="T5" fmla="*/ 2 w 2"/>
              <a:gd name="T6" fmla="*/ 2 w 2"/>
              <a:gd name="T7" fmla="*/ 2 w 2"/>
              <a:gd name="T8" fmla="*/ 0 w 2"/>
              <a:gd name="T9" fmla="*/ 0 w 2"/>
              <a:gd name="T10"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2">
                <a:moveTo>
                  <a:pt x="2" y="0"/>
                </a:moveTo>
                <a:lnTo>
                  <a:pt x="2" y="0"/>
                </a:lnTo>
                <a:lnTo>
                  <a:pt x="2" y="0"/>
                </a:lnTo>
                <a:lnTo>
                  <a:pt x="2" y="0"/>
                </a:lnTo>
                <a:lnTo>
                  <a:pt x="2" y="0"/>
                </a:lnTo>
                <a:lnTo>
                  <a:pt x="2" y="0"/>
                </a:lnTo>
                <a:lnTo>
                  <a:pt x="2" y="0"/>
                </a:lnTo>
                <a:lnTo>
                  <a:pt x="2" y="0"/>
                </a:lnTo>
                <a:lnTo>
                  <a:pt x="0" y="0"/>
                </a:lnTo>
                <a:lnTo>
                  <a:pt x="0" y="0"/>
                </a:lnTo>
                <a:lnTo>
                  <a:pt x="2"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9" name="Freeform 743">
            <a:extLst>
              <a:ext uri="{FF2B5EF4-FFF2-40B4-BE49-F238E27FC236}">
                <a16:creationId xmlns:a16="http://schemas.microsoft.com/office/drawing/2014/main" id="{BE0B6CDE-C22E-A38D-D59E-714A96B29395}"/>
              </a:ext>
            </a:extLst>
          </p:cNvPr>
          <p:cNvSpPr>
            <a:spLocks/>
          </p:cNvSpPr>
          <p:nvPr/>
        </p:nvSpPr>
        <p:spPr bwMode="auto">
          <a:xfrm>
            <a:off x="2488864" y="2772536"/>
            <a:ext cx="47462" cy="221378"/>
          </a:xfrm>
          <a:custGeom>
            <a:avLst/>
            <a:gdLst>
              <a:gd name="T0" fmla="*/ 37 w 37"/>
              <a:gd name="T1" fmla="*/ 0 h 182"/>
              <a:gd name="T2" fmla="*/ 0 w 37"/>
              <a:gd name="T3" fmla="*/ 182 h 182"/>
              <a:gd name="T4" fmla="*/ 0 w 37"/>
              <a:gd name="T5" fmla="*/ 182 h 182"/>
              <a:gd name="T6" fmla="*/ 37 w 37"/>
              <a:gd name="T7" fmla="*/ 0 h 182"/>
            </a:gdLst>
            <a:ahLst/>
            <a:cxnLst>
              <a:cxn ang="0">
                <a:pos x="T0" y="T1"/>
              </a:cxn>
              <a:cxn ang="0">
                <a:pos x="T2" y="T3"/>
              </a:cxn>
              <a:cxn ang="0">
                <a:pos x="T4" y="T5"/>
              </a:cxn>
              <a:cxn ang="0">
                <a:pos x="T6" y="T7"/>
              </a:cxn>
            </a:cxnLst>
            <a:rect l="0" t="0" r="r" b="b"/>
            <a:pathLst>
              <a:path w="37" h="182">
                <a:moveTo>
                  <a:pt x="37" y="0"/>
                </a:moveTo>
                <a:lnTo>
                  <a:pt x="0" y="182"/>
                </a:lnTo>
                <a:lnTo>
                  <a:pt x="0" y="182"/>
                </a:lnTo>
                <a:lnTo>
                  <a:pt x="37"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0" name="Freeform 744">
            <a:extLst>
              <a:ext uri="{FF2B5EF4-FFF2-40B4-BE49-F238E27FC236}">
                <a16:creationId xmlns:a16="http://schemas.microsoft.com/office/drawing/2014/main" id="{D9111297-00CF-6422-1EF2-24CA9A080592}"/>
              </a:ext>
            </a:extLst>
          </p:cNvPr>
          <p:cNvSpPr>
            <a:spLocks/>
          </p:cNvSpPr>
          <p:nvPr/>
        </p:nvSpPr>
        <p:spPr bwMode="auto">
          <a:xfrm>
            <a:off x="2456795" y="2986616"/>
            <a:ext cx="32069" cy="7298"/>
          </a:xfrm>
          <a:custGeom>
            <a:avLst/>
            <a:gdLst>
              <a:gd name="T0" fmla="*/ 25 w 25"/>
              <a:gd name="T1" fmla="*/ 6 h 6"/>
              <a:gd name="T2" fmla="*/ 25 w 25"/>
              <a:gd name="T3" fmla="*/ 6 h 6"/>
              <a:gd name="T4" fmla="*/ 0 w 25"/>
              <a:gd name="T5" fmla="*/ 0 h 6"/>
              <a:gd name="T6" fmla="*/ 0 w 25"/>
              <a:gd name="T7" fmla="*/ 0 h 6"/>
              <a:gd name="T8" fmla="*/ 25 w 25"/>
              <a:gd name="T9" fmla="*/ 6 h 6"/>
              <a:gd name="T10" fmla="*/ 25 w 25"/>
              <a:gd name="T11" fmla="*/ 6 h 6"/>
            </a:gdLst>
            <a:ahLst/>
            <a:cxnLst>
              <a:cxn ang="0">
                <a:pos x="T0" y="T1"/>
              </a:cxn>
              <a:cxn ang="0">
                <a:pos x="T2" y="T3"/>
              </a:cxn>
              <a:cxn ang="0">
                <a:pos x="T4" y="T5"/>
              </a:cxn>
              <a:cxn ang="0">
                <a:pos x="T6" y="T7"/>
              </a:cxn>
              <a:cxn ang="0">
                <a:pos x="T8" y="T9"/>
              </a:cxn>
              <a:cxn ang="0">
                <a:pos x="T10" y="T11"/>
              </a:cxn>
            </a:cxnLst>
            <a:rect l="0" t="0" r="r" b="b"/>
            <a:pathLst>
              <a:path w="25" h="6">
                <a:moveTo>
                  <a:pt x="25" y="6"/>
                </a:moveTo>
                <a:lnTo>
                  <a:pt x="25" y="6"/>
                </a:lnTo>
                <a:lnTo>
                  <a:pt x="0" y="0"/>
                </a:lnTo>
                <a:lnTo>
                  <a:pt x="0" y="0"/>
                </a:lnTo>
                <a:lnTo>
                  <a:pt x="25" y="6"/>
                </a:lnTo>
                <a:lnTo>
                  <a:pt x="25" y="6"/>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1" name="Rectangle 745">
            <a:extLst>
              <a:ext uri="{FF2B5EF4-FFF2-40B4-BE49-F238E27FC236}">
                <a16:creationId xmlns:a16="http://schemas.microsoft.com/office/drawing/2014/main" id="{26A90157-43DE-ED13-4468-362871FC5730}"/>
              </a:ext>
            </a:extLst>
          </p:cNvPr>
          <p:cNvSpPr>
            <a:spLocks noChangeArrowheads="1"/>
          </p:cNvSpPr>
          <p:nvPr/>
        </p:nvSpPr>
        <p:spPr bwMode="auto">
          <a:xfrm>
            <a:off x="2488864" y="2993914"/>
            <a:ext cx="1283" cy="1216"/>
          </a:xfrm>
          <a:prstGeom prst="rect">
            <a:avLst/>
          </a:prstGeom>
          <a:solidFill>
            <a:srgbClr val="E1471D"/>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2" name="Freeform 747">
            <a:extLst>
              <a:ext uri="{FF2B5EF4-FFF2-40B4-BE49-F238E27FC236}">
                <a16:creationId xmlns:a16="http://schemas.microsoft.com/office/drawing/2014/main" id="{5FA569C7-3E3E-AE6A-F7F6-7C671D527E81}"/>
              </a:ext>
            </a:extLst>
          </p:cNvPr>
          <p:cNvSpPr>
            <a:spLocks/>
          </p:cNvSpPr>
          <p:nvPr/>
        </p:nvSpPr>
        <p:spPr bwMode="auto">
          <a:xfrm>
            <a:off x="2201524" y="2934312"/>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3" name="Oval 748">
            <a:extLst>
              <a:ext uri="{FF2B5EF4-FFF2-40B4-BE49-F238E27FC236}">
                <a16:creationId xmlns:a16="http://schemas.microsoft.com/office/drawing/2014/main" id="{735EF124-44A2-F217-E579-8CC2FF536E23}"/>
              </a:ext>
            </a:extLst>
          </p:cNvPr>
          <p:cNvSpPr>
            <a:spLocks noChangeArrowheads="1"/>
          </p:cNvSpPr>
          <p:nvPr/>
        </p:nvSpPr>
        <p:spPr bwMode="auto">
          <a:xfrm>
            <a:off x="2201524" y="2934312"/>
            <a:ext cx="1283" cy="1216"/>
          </a:xfrm>
          <a:prstGeom prst="ellipse">
            <a:avLst/>
          </a:pr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4" name="Freeform 749">
            <a:extLst>
              <a:ext uri="{FF2B5EF4-FFF2-40B4-BE49-F238E27FC236}">
                <a16:creationId xmlns:a16="http://schemas.microsoft.com/office/drawing/2014/main" id="{73A5F61B-B136-9B47-494D-02F469AA9BA4}"/>
              </a:ext>
            </a:extLst>
          </p:cNvPr>
          <p:cNvSpPr>
            <a:spLocks/>
          </p:cNvSpPr>
          <p:nvPr/>
        </p:nvSpPr>
        <p:spPr bwMode="auto">
          <a:xfrm>
            <a:off x="2302862" y="23589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5" name="Freeform 750">
            <a:extLst>
              <a:ext uri="{FF2B5EF4-FFF2-40B4-BE49-F238E27FC236}">
                <a16:creationId xmlns:a16="http://schemas.microsoft.com/office/drawing/2014/main" id="{31CBD666-52F1-7FE3-4F1B-11A046E3F89E}"/>
              </a:ext>
            </a:extLst>
          </p:cNvPr>
          <p:cNvSpPr>
            <a:spLocks/>
          </p:cNvSpPr>
          <p:nvPr/>
        </p:nvSpPr>
        <p:spPr bwMode="auto">
          <a:xfrm>
            <a:off x="2302862" y="235410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6" name="Freeform 751">
            <a:extLst>
              <a:ext uri="{FF2B5EF4-FFF2-40B4-BE49-F238E27FC236}">
                <a16:creationId xmlns:a16="http://schemas.microsoft.com/office/drawing/2014/main" id="{99376FD9-3165-3EA8-3BDE-C8FF2AD07D4F}"/>
              </a:ext>
            </a:extLst>
          </p:cNvPr>
          <p:cNvSpPr>
            <a:spLocks/>
          </p:cNvSpPr>
          <p:nvPr/>
        </p:nvSpPr>
        <p:spPr bwMode="auto">
          <a:xfrm>
            <a:off x="2302862" y="235410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7" name="Freeform 752">
            <a:extLst>
              <a:ext uri="{FF2B5EF4-FFF2-40B4-BE49-F238E27FC236}">
                <a16:creationId xmlns:a16="http://schemas.microsoft.com/office/drawing/2014/main" id="{300F7D8B-3A92-FBAF-B82D-683710D23A8A}"/>
              </a:ext>
            </a:extLst>
          </p:cNvPr>
          <p:cNvSpPr>
            <a:spLocks/>
          </p:cNvSpPr>
          <p:nvPr/>
        </p:nvSpPr>
        <p:spPr bwMode="auto">
          <a:xfrm>
            <a:off x="2291318" y="2358972"/>
            <a:ext cx="11545" cy="10947"/>
          </a:xfrm>
          <a:custGeom>
            <a:avLst/>
            <a:gdLst>
              <a:gd name="T0" fmla="*/ 9 w 9"/>
              <a:gd name="T1" fmla="*/ 0 h 9"/>
              <a:gd name="T2" fmla="*/ 9 w 9"/>
              <a:gd name="T3" fmla="*/ 0 h 9"/>
              <a:gd name="T4" fmla="*/ 0 w 9"/>
              <a:gd name="T5" fmla="*/ 9 h 9"/>
              <a:gd name="T6" fmla="*/ 0 w 9"/>
              <a:gd name="T7" fmla="*/ 9 h 9"/>
              <a:gd name="T8" fmla="*/ 9 w 9"/>
              <a:gd name="T9" fmla="*/ 0 h 9"/>
              <a:gd name="T10" fmla="*/ 9 w 9"/>
              <a:gd name="T11" fmla="*/ 0 h 9"/>
            </a:gdLst>
            <a:ahLst/>
            <a:cxnLst>
              <a:cxn ang="0">
                <a:pos x="T0" y="T1"/>
              </a:cxn>
              <a:cxn ang="0">
                <a:pos x="T2" y="T3"/>
              </a:cxn>
              <a:cxn ang="0">
                <a:pos x="T4" y="T5"/>
              </a:cxn>
              <a:cxn ang="0">
                <a:pos x="T6" y="T7"/>
              </a:cxn>
              <a:cxn ang="0">
                <a:pos x="T8" y="T9"/>
              </a:cxn>
              <a:cxn ang="0">
                <a:pos x="T10" y="T11"/>
              </a:cxn>
            </a:cxnLst>
            <a:rect l="0" t="0" r="r" b="b"/>
            <a:pathLst>
              <a:path w="9" h="9">
                <a:moveTo>
                  <a:pt x="9" y="0"/>
                </a:moveTo>
                <a:lnTo>
                  <a:pt x="9" y="0"/>
                </a:lnTo>
                <a:lnTo>
                  <a:pt x="0" y="9"/>
                </a:lnTo>
                <a:lnTo>
                  <a:pt x="0" y="9"/>
                </a:lnTo>
                <a:lnTo>
                  <a:pt x="9" y="0"/>
                </a:lnTo>
                <a:lnTo>
                  <a:pt x="9"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8" name="Freeform 753">
            <a:extLst>
              <a:ext uri="{FF2B5EF4-FFF2-40B4-BE49-F238E27FC236}">
                <a16:creationId xmlns:a16="http://schemas.microsoft.com/office/drawing/2014/main" id="{6A224326-2AE1-D929-9B74-D93F8CA372EA}"/>
              </a:ext>
            </a:extLst>
          </p:cNvPr>
          <p:cNvSpPr>
            <a:spLocks/>
          </p:cNvSpPr>
          <p:nvPr/>
        </p:nvSpPr>
        <p:spPr bwMode="auto">
          <a:xfrm>
            <a:off x="2542740" y="2676443"/>
            <a:ext cx="11545" cy="3649"/>
          </a:xfrm>
          <a:custGeom>
            <a:avLst/>
            <a:gdLst>
              <a:gd name="T0" fmla="*/ 9 w 9"/>
              <a:gd name="T1" fmla="*/ 3 h 3"/>
              <a:gd name="T2" fmla="*/ 0 w 9"/>
              <a:gd name="T3" fmla="*/ 0 h 3"/>
              <a:gd name="T4" fmla="*/ 9 w 9"/>
              <a:gd name="T5" fmla="*/ 3 h 3"/>
              <a:gd name="T6" fmla="*/ 9 w 9"/>
              <a:gd name="T7" fmla="*/ 3 h 3"/>
            </a:gdLst>
            <a:ahLst/>
            <a:cxnLst>
              <a:cxn ang="0">
                <a:pos x="T0" y="T1"/>
              </a:cxn>
              <a:cxn ang="0">
                <a:pos x="T2" y="T3"/>
              </a:cxn>
              <a:cxn ang="0">
                <a:pos x="T4" y="T5"/>
              </a:cxn>
              <a:cxn ang="0">
                <a:pos x="T6" y="T7"/>
              </a:cxn>
            </a:cxnLst>
            <a:rect l="0" t="0" r="r" b="b"/>
            <a:pathLst>
              <a:path w="9" h="3">
                <a:moveTo>
                  <a:pt x="9" y="3"/>
                </a:moveTo>
                <a:lnTo>
                  <a:pt x="0" y="0"/>
                </a:lnTo>
                <a:lnTo>
                  <a:pt x="9" y="3"/>
                </a:lnTo>
                <a:lnTo>
                  <a:pt x="9"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9" name="Freeform 754">
            <a:extLst>
              <a:ext uri="{FF2B5EF4-FFF2-40B4-BE49-F238E27FC236}">
                <a16:creationId xmlns:a16="http://schemas.microsoft.com/office/drawing/2014/main" id="{D730FA42-646A-AAF2-DC9B-7761ACAA8796}"/>
              </a:ext>
            </a:extLst>
          </p:cNvPr>
          <p:cNvSpPr>
            <a:spLocks/>
          </p:cNvSpPr>
          <p:nvPr/>
        </p:nvSpPr>
        <p:spPr bwMode="auto">
          <a:xfrm>
            <a:off x="2259248" y="2435603"/>
            <a:ext cx="0" cy="7298"/>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0" name="Freeform 755">
            <a:extLst>
              <a:ext uri="{FF2B5EF4-FFF2-40B4-BE49-F238E27FC236}">
                <a16:creationId xmlns:a16="http://schemas.microsoft.com/office/drawing/2014/main" id="{85B07BF4-E5C4-B2F8-8D38-DE66486E3DCD}"/>
              </a:ext>
            </a:extLst>
          </p:cNvPr>
          <p:cNvSpPr>
            <a:spLocks/>
          </p:cNvSpPr>
          <p:nvPr/>
        </p:nvSpPr>
        <p:spPr bwMode="auto">
          <a:xfrm>
            <a:off x="2213069" y="1978250"/>
            <a:ext cx="39766" cy="121636"/>
          </a:xfrm>
          <a:custGeom>
            <a:avLst/>
            <a:gdLst>
              <a:gd name="T0" fmla="*/ 31 w 31"/>
              <a:gd name="T1" fmla="*/ 0 h 100"/>
              <a:gd name="T2" fmla="*/ 31 w 31"/>
              <a:gd name="T3" fmla="*/ 0 h 100"/>
              <a:gd name="T4" fmla="*/ 0 w 31"/>
              <a:gd name="T5" fmla="*/ 100 h 100"/>
              <a:gd name="T6" fmla="*/ 31 w 31"/>
              <a:gd name="T7" fmla="*/ 0 h 100"/>
            </a:gdLst>
            <a:ahLst/>
            <a:cxnLst>
              <a:cxn ang="0">
                <a:pos x="T0" y="T1"/>
              </a:cxn>
              <a:cxn ang="0">
                <a:pos x="T2" y="T3"/>
              </a:cxn>
              <a:cxn ang="0">
                <a:pos x="T4" y="T5"/>
              </a:cxn>
              <a:cxn ang="0">
                <a:pos x="T6" y="T7"/>
              </a:cxn>
            </a:cxnLst>
            <a:rect l="0" t="0" r="r" b="b"/>
            <a:pathLst>
              <a:path w="31" h="100">
                <a:moveTo>
                  <a:pt x="31" y="0"/>
                </a:moveTo>
                <a:lnTo>
                  <a:pt x="31" y="0"/>
                </a:lnTo>
                <a:lnTo>
                  <a:pt x="0" y="100"/>
                </a:lnTo>
                <a:lnTo>
                  <a:pt x="31"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1" name="Freeform 756">
            <a:extLst>
              <a:ext uri="{FF2B5EF4-FFF2-40B4-BE49-F238E27FC236}">
                <a16:creationId xmlns:a16="http://schemas.microsoft.com/office/drawing/2014/main" id="{96C7481E-51B4-3956-B698-EDF0D57471E4}"/>
              </a:ext>
            </a:extLst>
          </p:cNvPr>
          <p:cNvSpPr>
            <a:spLocks/>
          </p:cNvSpPr>
          <p:nvPr/>
        </p:nvSpPr>
        <p:spPr bwMode="auto">
          <a:xfrm>
            <a:off x="2216917" y="2107184"/>
            <a:ext cx="24373" cy="40140"/>
          </a:xfrm>
          <a:custGeom>
            <a:avLst/>
            <a:gdLst>
              <a:gd name="T0" fmla="*/ 0 w 19"/>
              <a:gd name="T1" fmla="*/ 0 h 33"/>
              <a:gd name="T2" fmla="*/ 0 w 19"/>
              <a:gd name="T3" fmla="*/ 0 h 33"/>
              <a:gd name="T4" fmla="*/ 11 w 19"/>
              <a:gd name="T5" fmla="*/ 18 h 33"/>
              <a:gd name="T6" fmla="*/ 16 w 19"/>
              <a:gd name="T7" fmla="*/ 27 h 33"/>
              <a:gd name="T8" fmla="*/ 19 w 19"/>
              <a:gd name="T9" fmla="*/ 33 h 33"/>
              <a:gd name="T10" fmla="*/ 19 w 19"/>
              <a:gd name="T11" fmla="*/ 33 h 33"/>
              <a:gd name="T12" fmla="*/ 16 w 19"/>
              <a:gd name="T13" fmla="*/ 27 h 33"/>
              <a:gd name="T14" fmla="*/ 11 w 19"/>
              <a:gd name="T15" fmla="*/ 18 h 33"/>
              <a:gd name="T16" fmla="*/ 0 w 19"/>
              <a:gd name="T17" fmla="*/ 0 h 33"/>
              <a:gd name="T18" fmla="*/ 0 w 19"/>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0" y="0"/>
                </a:moveTo>
                <a:lnTo>
                  <a:pt x="0" y="0"/>
                </a:lnTo>
                <a:lnTo>
                  <a:pt x="11" y="18"/>
                </a:lnTo>
                <a:lnTo>
                  <a:pt x="16" y="27"/>
                </a:lnTo>
                <a:lnTo>
                  <a:pt x="19" y="33"/>
                </a:lnTo>
                <a:lnTo>
                  <a:pt x="19" y="33"/>
                </a:lnTo>
                <a:lnTo>
                  <a:pt x="16" y="27"/>
                </a:lnTo>
                <a:lnTo>
                  <a:pt x="11" y="18"/>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2" name="Freeform 757">
            <a:extLst>
              <a:ext uri="{FF2B5EF4-FFF2-40B4-BE49-F238E27FC236}">
                <a16:creationId xmlns:a16="http://schemas.microsoft.com/office/drawing/2014/main" id="{413E9EE0-475F-BA80-6612-19CB4BB974D2}"/>
              </a:ext>
            </a:extLst>
          </p:cNvPr>
          <p:cNvSpPr>
            <a:spLocks/>
          </p:cNvSpPr>
          <p:nvPr/>
        </p:nvSpPr>
        <p:spPr bwMode="auto">
          <a:xfrm>
            <a:off x="2492712" y="2646034"/>
            <a:ext cx="35918" cy="26760"/>
          </a:xfrm>
          <a:custGeom>
            <a:avLst/>
            <a:gdLst>
              <a:gd name="T0" fmla="*/ 28 w 28"/>
              <a:gd name="T1" fmla="*/ 22 h 22"/>
              <a:gd name="T2" fmla="*/ 28 w 28"/>
              <a:gd name="T3" fmla="*/ 22 h 22"/>
              <a:gd name="T4" fmla="*/ 11 w 28"/>
              <a:gd name="T5" fmla="*/ 16 h 22"/>
              <a:gd name="T6" fmla="*/ 6 w 28"/>
              <a:gd name="T7" fmla="*/ 7 h 22"/>
              <a:gd name="T8" fmla="*/ 0 w 28"/>
              <a:gd name="T9" fmla="*/ 0 h 22"/>
              <a:gd name="T10" fmla="*/ 0 w 28"/>
              <a:gd name="T11" fmla="*/ 0 h 22"/>
              <a:gd name="T12" fmla="*/ 6 w 28"/>
              <a:gd name="T13" fmla="*/ 7 h 22"/>
              <a:gd name="T14" fmla="*/ 11 w 28"/>
              <a:gd name="T15" fmla="*/ 16 h 22"/>
              <a:gd name="T16" fmla="*/ 28 w 28"/>
              <a:gd name="T17" fmla="*/ 22 h 22"/>
              <a:gd name="T18" fmla="*/ 28 w 28"/>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2">
                <a:moveTo>
                  <a:pt x="28" y="22"/>
                </a:moveTo>
                <a:lnTo>
                  <a:pt x="28" y="22"/>
                </a:lnTo>
                <a:lnTo>
                  <a:pt x="11" y="16"/>
                </a:lnTo>
                <a:lnTo>
                  <a:pt x="6" y="7"/>
                </a:lnTo>
                <a:lnTo>
                  <a:pt x="0" y="0"/>
                </a:lnTo>
                <a:lnTo>
                  <a:pt x="0" y="0"/>
                </a:lnTo>
                <a:lnTo>
                  <a:pt x="6" y="7"/>
                </a:lnTo>
                <a:lnTo>
                  <a:pt x="11" y="16"/>
                </a:lnTo>
                <a:lnTo>
                  <a:pt x="28" y="22"/>
                </a:lnTo>
                <a:lnTo>
                  <a:pt x="28" y="22"/>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3" name="Freeform 758">
            <a:extLst>
              <a:ext uri="{FF2B5EF4-FFF2-40B4-BE49-F238E27FC236}">
                <a16:creationId xmlns:a16="http://schemas.microsoft.com/office/drawing/2014/main" id="{90CC2C11-50D7-2E0C-6440-CD5B4E12D83B}"/>
              </a:ext>
            </a:extLst>
          </p:cNvPr>
          <p:cNvSpPr>
            <a:spLocks/>
          </p:cNvSpPr>
          <p:nvPr/>
        </p:nvSpPr>
        <p:spPr bwMode="auto">
          <a:xfrm>
            <a:off x="2259248" y="2442901"/>
            <a:ext cx="32069" cy="19462"/>
          </a:xfrm>
          <a:custGeom>
            <a:avLst/>
            <a:gdLst>
              <a:gd name="T0" fmla="*/ 25 w 25"/>
              <a:gd name="T1" fmla="*/ 16 h 16"/>
              <a:gd name="T2" fmla="*/ 25 w 25"/>
              <a:gd name="T3" fmla="*/ 16 h 16"/>
              <a:gd name="T4" fmla="*/ 11 w 25"/>
              <a:gd name="T5" fmla="*/ 13 h 16"/>
              <a:gd name="T6" fmla="*/ 6 w 25"/>
              <a:gd name="T7" fmla="*/ 6 h 16"/>
              <a:gd name="T8" fmla="*/ 0 w 25"/>
              <a:gd name="T9" fmla="*/ 0 h 16"/>
              <a:gd name="T10" fmla="*/ 0 w 25"/>
              <a:gd name="T11" fmla="*/ 0 h 16"/>
              <a:gd name="T12" fmla="*/ 6 w 25"/>
              <a:gd name="T13" fmla="*/ 6 h 16"/>
              <a:gd name="T14" fmla="*/ 11 w 25"/>
              <a:gd name="T15" fmla="*/ 13 h 16"/>
              <a:gd name="T16" fmla="*/ 25 w 25"/>
              <a:gd name="T17" fmla="*/ 16 h 16"/>
              <a:gd name="T18" fmla="*/ 25 w 25"/>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6">
                <a:moveTo>
                  <a:pt x="25" y="16"/>
                </a:moveTo>
                <a:lnTo>
                  <a:pt x="25" y="16"/>
                </a:lnTo>
                <a:lnTo>
                  <a:pt x="11" y="13"/>
                </a:lnTo>
                <a:lnTo>
                  <a:pt x="6" y="6"/>
                </a:lnTo>
                <a:lnTo>
                  <a:pt x="0" y="0"/>
                </a:lnTo>
                <a:lnTo>
                  <a:pt x="0" y="0"/>
                </a:lnTo>
                <a:lnTo>
                  <a:pt x="6" y="6"/>
                </a:lnTo>
                <a:lnTo>
                  <a:pt x="11" y="13"/>
                </a:lnTo>
                <a:lnTo>
                  <a:pt x="25" y="16"/>
                </a:lnTo>
                <a:lnTo>
                  <a:pt x="25" y="16"/>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4" name="Freeform 759">
            <a:extLst>
              <a:ext uri="{FF2B5EF4-FFF2-40B4-BE49-F238E27FC236}">
                <a16:creationId xmlns:a16="http://schemas.microsoft.com/office/drawing/2014/main" id="{50C696CC-636C-9344-6F4B-A97F738269B0}"/>
              </a:ext>
            </a:extLst>
          </p:cNvPr>
          <p:cNvSpPr>
            <a:spLocks/>
          </p:cNvSpPr>
          <p:nvPr/>
        </p:nvSpPr>
        <p:spPr bwMode="auto">
          <a:xfrm>
            <a:off x="2299014" y="2346808"/>
            <a:ext cx="7697" cy="7298"/>
          </a:xfrm>
          <a:custGeom>
            <a:avLst/>
            <a:gdLst>
              <a:gd name="T0" fmla="*/ 6 w 6"/>
              <a:gd name="T1" fmla="*/ 6 h 6"/>
              <a:gd name="T2" fmla="*/ 6 w 6"/>
              <a:gd name="T3" fmla="*/ 6 h 6"/>
              <a:gd name="T4" fmla="*/ 6 w 6"/>
              <a:gd name="T5" fmla="*/ 6 h 6"/>
              <a:gd name="T6" fmla="*/ 0 w 6"/>
              <a:gd name="T7" fmla="*/ 3 h 6"/>
              <a:gd name="T8" fmla="*/ 0 w 6"/>
              <a:gd name="T9" fmla="*/ 3 h 6"/>
              <a:gd name="T10" fmla="*/ 0 w 6"/>
              <a:gd name="T11" fmla="*/ 0 h 6"/>
              <a:gd name="T12" fmla="*/ 0 w 6"/>
              <a:gd name="T13" fmla="*/ 0 h 6"/>
              <a:gd name="T14" fmla="*/ 0 w 6"/>
              <a:gd name="T15" fmla="*/ 3 h 6"/>
              <a:gd name="T16" fmla="*/ 0 w 6"/>
              <a:gd name="T17" fmla="*/ 3 h 6"/>
              <a:gd name="T18" fmla="*/ 6 w 6"/>
              <a:gd name="T19" fmla="*/ 6 h 6"/>
              <a:gd name="T20" fmla="*/ 6 w 6"/>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6" y="6"/>
                </a:moveTo>
                <a:lnTo>
                  <a:pt x="6" y="6"/>
                </a:lnTo>
                <a:lnTo>
                  <a:pt x="6" y="6"/>
                </a:lnTo>
                <a:lnTo>
                  <a:pt x="0" y="3"/>
                </a:lnTo>
                <a:lnTo>
                  <a:pt x="0" y="3"/>
                </a:lnTo>
                <a:lnTo>
                  <a:pt x="0" y="0"/>
                </a:lnTo>
                <a:lnTo>
                  <a:pt x="0" y="0"/>
                </a:lnTo>
                <a:lnTo>
                  <a:pt x="0" y="3"/>
                </a:lnTo>
                <a:lnTo>
                  <a:pt x="0" y="3"/>
                </a:lnTo>
                <a:lnTo>
                  <a:pt x="6" y="6"/>
                </a:lnTo>
                <a:lnTo>
                  <a:pt x="6" y="6"/>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5" name="Freeform 760">
            <a:extLst>
              <a:ext uri="{FF2B5EF4-FFF2-40B4-BE49-F238E27FC236}">
                <a16:creationId xmlns:a16="http://schemas.microsoft.com/office/drawing/2014/main" id="{BC92D952-DCD7-0AD9-45B8-7ECDAC9400F2}"/>
              </a:ext>
            </a:extLst>
          </p:cNvPr>
          <p:cNvSpPr>
            <a:spLocks/>
          </p:cNvSpPr>
          <p:nvPr/>
        </p:nvSpPr>
        <p:spPr bwMode="auto">
          <a:xfrm>
            <a:off x="1993715" y="265089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6" name="Freeform 761">
            <a:extLst>
              <a:ext uri="{FF2B5EF4-FFF2-40B4-BE49-F238E27FC236}">
                <a16:creationId xmlns:a16="http://schemas.microsoft.com/office/drawing/2014/main" id="{1D90AF2B-2589-F4E8-8DD6-187E37769A99}"/>
              </a:ext>
            </a:extLst>
          </p:cNvPr>
          <p:cNvSpPr>
            <a:spLocks/>
          </p:cNvSpPr>
          <p:nvPr/>
        </p:nvSpPr>
        <p:spPr bwMode="auto">
          <a:xfrm>
            <a:off x="1451104" y="1822555"/>
            <a:ext cx="714502" cy="513306"/>
          </a:xfrm>
          <a:custGeom>
            <a:avLst/>
            <a:gdLst>
              <a:gd name="T0" fmla="*/ 406 w 557"/>
              <a:gd name="T1" fmla="*/ 73 h 422"/>
              <a:gd name="T2" fmla="*/ 157 w 557"/>
              <a:gd name="T3" fmla="*/ 18 h 422"/>
              <a:gd name="T4" fmla="*/ 168 w 557"/>
              <a:gd name="T5" fmla="*/ 43 h 422"/>
              <a:gd name="T6" fmla="*/ 163 w 557"/>
              <a:gd name="T7" fmla="*/ 88 h 422"/>
              <a:gd name="T8" fmla="*/ 157 w 557"/>
              <a:gd name="T9" fmla="*/ 118 h 422"/>
              <a:gd name="T10" fmla="*/ 152 w 557"/>
              <a:gd name="T11" fmla="*/ 152 h 422"/>
              <a:gd name="T12" fmla="*/ 129 w 557"/>
              <a:gd name="T13" fmla="*/ 185 h 422"/>
              <a:gd name="T14" fmla="*/ 115 w 557"/>
              <a:gd name="T15" fmla="*/ 197 h 422"/>
              <a:gd name="T16" fmla="*/ 98 w 557"/>
              <a:gd name="T17" fmla="*/ 197 h 422"/>
              <a:gd name="T18" fmla="*/ 87 w 557"/>
              <a:gd name="T19" fmla="*/ 188 h 422"/>
              <a:gd name="T20" fmla="*/ 96 w 557"/>
              <a:gd name="T21" fmla="*/ 176 h 422"/>
              <a:gd name="T22" fmla="*/ 101 w 557"/>
              <a:gd name="T23" fmla="*/ 173 h 422"/>
              <a:gd name="T24" fmla="*/ 110 w 557"/>
              <a:gd name="T25" fmla="*/ 155 h 422"/>
              <a:gd name="T26" fmla="*/ 124 w 557"/>
              <a:gd name="T27" fmla="*/ 143 h 422"/>
              <a:gd name="T28" fmla="*/ 132 w 557"/>
              <a:gd name="T29" fmla="*/ 128 h 422"/>
              <a:gd name="T30" fmla="*/ 118 w 557"/>
              <a:gd name="T31" fmla="*/ 122 h 422"/>
              <a:gd name="T32" fmla="*/ 118 w 557"/>
              <a:gd name="T33" fmla="*/ 112 h 422"/>
              <a:gd name="T34" fmla="*/ 121 w 557"/>
              <a:gd name="T35" fmla="*/ 88 h 422"/>
              <a:gd name="T36" fmla="*/ 107 w 557"/>
              <a:gd name="T37" fmla="*/ 79 h 422"/>
              <a:gd name="T38" fmla="*/ 90 w 557"/>
              <a:gd name="T39" fmla="*/ 76 h 422"/>
              <a:gd name="T40" fmla="*/ 54 w 557"/>
              <a:gd name="T41" fmla="*/ 61 h 422"/>
              <a:gd name="T42" fmla="*/ 9 w 557"/>
              <a:gd name="T43" fmla="*/ 24 h 422"/>
              <a:gd name="T44" fmla="*/ 6 w 557"/>
              <a:gd name="T45" fmla="*/ 61 h 422"/>
              <a:gd name="T46" fmla="*/ 3 w 557"/>
              <a:gd name="T47" fmla="*/ 118 h 422"/>
              <a:gd name="T48" fmla="*/ 0 w 557"/>
              <a:gd name="T49" fmla="*/ 152 h 422"/>
              <a:gd name="T50" fmla="*/ 14 w 557"/>
              <a:gd name="T51" fmla="*/ 207 h 422"/>
              <a:gd name="T52" fmla="*/ 9 w 557"/>
              <a:gd name="T53" fmla="*/ 228 h 422"/>
              <a:gd name="T54" fmla="*/ 23 w 557"/>
              <a:gd name="T55" fmla="*/ 258 h 422"/>
              <a:gd name="T56" fmla="*/ 20 w 557"/>
              <a:gd name="T57" fmla="*/ 261 h 422"/>
              <a:gd name="T58" fmla="*/ 23 w 557"/>
              <a:gd name="T59" fmla="*/ 264 h 422"/>
              <a:gd name="T60" fmla="*/ 26 w 557"/>
              <a:gd name="T61" fmla="*/ 264 h 422"/>
              <a:gd name="T62" fmla="*/ 28 w 557"/>
              <a:gd name="T63" fmla="*/ 267 h 422"/>
              <a:gd name="T64" fmla="*/ 28 w 557"/>
              <a:gd name="T65" fmla="*/ 267 h 422"/>
              <a:gd name="T66" fmla="*/ 68 w 557"/>
              <a:gd name="T67" fmla="*/ 286 h 422"/>
              <a:gd name="T68" fmla="*/ 82 w 557"/>
              <a:gd name="T69" fmla="*/ 358 h 422"/>
              <a:gd name="T70" fmla="*/ 107 w 557"/>
              <a:gd name="T71" fmla="*/ 362 h 422"/>
              <a:gd name="T72" fmla="*/ 146 w 557"/>
              <a:gd name="T73" fmla="*/ 358 h 422"/>
              <a:gd name="T74" fmla="*/ 152 w 557"/>
              <a:gd name="T75" fmla="*/ 365 h 422"/>
              <a:gd name="T76" fmla="*/ 168 w 557"/>
              <a:gd name="T77" fmla="*/ 374 h 422"/>
              <a:gd name="T78" fmla="*/ 213 w 557"/>
              <a:gd name="T79" fmla="*/ 389 h 422"/>
              <a:gd name="T80" fmla="*/ 269 w 557"/>
              <a:gd name="T81" fmla="*/ 389 h 422"/>
              <a:gd name="T82" fmla="*/ 339 w 557"/>
              <a:gd name="T83" fmla="*/ 389 h 422"/>
              <a:gd name="T84" fmla="*/ 342 w 557"/>
              <a:gd name="T85" fmla="*/ 389 h 422"/>
              <a:gd name="T86" fmla="*/ 345 w 557"/>
              <a:gd name="T87" fmla="*/ 389 h 422"/>
              <a:gd name="T88" fmla="*/ 347 w 557"/>
              <a:gd name="T89" fmla="*/ 389 h 422"/>
              <a:gd name="T90" fmla="*/ 350 w 557"/>
              <a:gd name="T91" fmla="*/ 389 h 422"/>
              <a:gd name="T92" fmla="*/ 353 w 557"/>
              <a:gd name="T93" fmla="*/ 392 h 422"/>
              <a:gd name="T94" fmla="*/ 359 w 557"/>
              <a:gd name="T95" fmla="*/ 392 h 422"/>
              <a:gd name="T96" fmla="*/ 361 w 557"/>
              <a:gd name="T97" fmla="*/ 392 h 422"/>
              <a:gd name="T98" fmla="*/ 367 w 557"/>
              <a:gd name="T99" fmla="*/ 395 h 422"/>
              <a:gd name="T100" fmla="*/ 373 w 557"/>
              <a:gd name="T101" fmla="*/ 395 h 422"/>
              <a:gd name="T102" fmla="*/ 375 w 557"/>
              <a:gd name="T103" fmla="*/ 395 h 422"/>
              <a:gd name="T104" fmla="*/ 381 w 557"/>
              <a:gd name="T105" fmla="*/ 398 h 422"/>
              <a:gd name="T106" fmla="*/ 387 w 557"/>
              <a:gd name="T107" fmla="*/ 398 h 422"/>
              <a:gd name="T108" fmla="*/ 389 w 557"/>
              <a:gd name="T109" fmla="*/ 401 h 422"/>
              <a:gd name="T110" fmla="*/ 395 w 557"/>
              <a:gd name="T111" fmla="*/ 401 h 422"/>
              <a:gd name="T112" fmla="*/ 406 w 557"/>
              <a:gd name="T113" fmla="*/ 404 h 422"/>
              <a:gd name="T114" fmla="*/ 412 w 557"/>
              <a:gd name="T115" fmla="*/ 407 h 422"/>
              <a:gd name="T116" fmla="*/ 465 w 557"/>
              <a:gd name="T117"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7" h="422">
                <a:moveTo>
                  <a:pt x="527" y="216"/>
                </a:moveTo>
                <a:lnTo>
                  <a:pt x="557" y="112"/>
                </a:lnTo>
                <a:lnTo>
                  <a:pt x="557" y="112"/>
                </a:lnTo>
                <a:lnTo>
                  <a:pt x="406" y="73"/>
                </a:lnTo>
                <a:lnTo>
                  <a:pt x="286" y="39"/>
                </a:lnTo>
                <a:lnTo>
                  <a:pt x="154" y="0"/>
                </a:lnTo>
                <a:lnTo>
                  <a:pt x="154" y="0"/>
                </a:lnTo>
                <a:lnTo>
                  <a:pt x="157" y="18"/>
                </a:lnTo>
                <a:lnTo>
                  <a:pt x="160" y="27"/>
                </a:lnTo>
                <a:lnTo>
                  <a:pt x="160" y="27"/>
                </a:lnTo>
                <a:lnTo>
                  <a:pt x="163" y="33"/>
                </a:lnTo>
                <a:lnTo>
                  <a:pt x="168" y="43"/>
                </a:lnTo>
                <a:lnTo>
                  <a:pt x="168" y="52"/>
                </a:lnTo>
                <a:lnTo>
                  <a:pt x="168" y="61"/>
                </a:lnTo>
                <a:lnTo>
                  <a:pt x="168" y="61"/>
                </a:lnTo>
                <a:lnTo>
                  <a:pt x="163" y="88"/>
                </a:lnTo>
                <a:lnTo>
                  <a:pt x="163" y="88"/>
                </a:lnTo>
                <a:lnTo>
                  <a:pt x="160" y="109"/>
                </a:lnTo>
                <a:lnTo>
                  <a:pt x="160" y="109"/>
                </a:lnTo>
                <a:lnTo>
                  <a:pt x="157" y="118"/>
                </a:lnTo>
                <a:lnTo>
                  <a:pt x="157" y="118"/>
                </a:lnTo>
                <a:lnTo>
                  <a:pt x="157" y="131"/>
                </a:lnTo>
                <a:lnTo>
                  <a:pt x="152" y="149"/>
                </a:lnTo>
                <a:lnTo>
                  <a:pt x="152" y="152"/>
                </a:lnTo>
                <a:lnTo>
                  <a:pt x="152" y="152"/>
                </a:lnTo>
                <a:lnTo>
                  <a:pt x="143" y="170"/>
                </a:lnTo>
                <a:lnTo>
                  <a:pt x="138" y="179"/>
                </a:lnTo>
                <a:lnTo>
                  <a:pt x="129" y="185"/>
                </a:lnTo>
                <a:lnTo>
                  <a:pt x="129" y="185"/>
                </a:lnTo>
                <a:lnTo>
                  <a:pt x="124" y="191"/>
                </a:lnTo>
                <a:lnTo>
                  <a:pt x="124" y="191"/>
                </a:lnTo>
                <a:lnTo>
                  <a:pt x="115" y="197"/>
                </a:lnTo>
                <a:lnTo>
                  <a:pt x="104" y="197"/>
                </a:lnTo>
                <a:lnTo>
                  <a:pt x="104" y="197"/>
                </a:lnTo>
                <a:lnTo>
                  <a:pt x="98" y="197"/>
                </a:lnTo>
                <a:lnTo>
                  <a:pt x="98" y="197"/>
                </a:lnTo>
                <a:lnTo>
                  <a:pt x="93" y="194"/>
                </a:lnTo>
                <a:lnTo>
                  <a:pt x="90" y="191"/>
                </a:lnTo>
                <a:lnTo>
                  <a:pt x="87" y="188"/>
                </a:lnTo>
                <a:lnTo>
                  <a:pt x="87" y="188"/>
                </a:lnTo>
                <a:lnTo>
                  <a:pt x="87" y="185"/>
                </a:lnTo>
                <a:lnTo>
                  <a:pt x="90" y="182"/>
                </a:lnTo>
                <a:lnTo>
                  <a:pt x="96" y="176"/>
                </a:lnTo>
                <a:lnTo>
                  <a:pt x="96" y="176"/>
                </a:lnTo>
                <a:lnTo>
                  <a:pt x="98" y="176"/>
                </a:lnTo>
                <a:lnTo>
                  <a:pt x="98" y="176"/>
                </a:lnTo>
                <a:lnTo>
                  <a:pt x="101" y="173"/>
                </a:lnTo>
                <a:lnTo>
                  <a:pt x="101" y="173"/>
                </a:lnTo>
                <a:lnTo>
                  <a:pt x="107" y="170"/>
                </a:lnTo>
                <a:lnTo>
                  <a:pt x="110" y="161"/>
                </a:lnTo>
                <a:lnTo>
                  <a:pt x="110" y="161"/>
                </a:lnTo>
                <a:lnTo>
                  <a:pt x="110" y="155"/>
                </a:lnTo>
                <a:lnTo>
                  <a:pt x="112" y="152"/>
                </a:lnTo>
                <a:lnTo>
                  <a:pt x="121" y="143"/>
                </a:lnTo>
                <a:lnTo>
                  <a:pt x="121" y="143"/>
                </a:lnTo>
                <a:lnTo>
                  <a:pt x="124" y="143"/>
                </a:lnTo>
                <a:lnTo>
                  <a:pt x="124" y="143"/>
                </a:lnTo>
                <a:lnTo>
                  <a:pt x="126" y="137"/>
                </a:lnTo>
                <a:lnTo>
                  <a:pt x="126" y="137"/>
                </a:lnTo>
                <a:lnTo>
                  <a:pt x="132" y="128"/>
                </a:lnTo>
                <a:lnTo>
                  <a:pt x="132" y="128"/>
                </a:lnTo>
                <a:lnTo>
                  <a:pt x="126" y="128"/>
                </a:lnTo>
                <a:lnTo>
                  <a:pt x="126" y="128"/>
                </a:lnTo>
                <a:lnTo>
                  <a:pt x="118" y="122"/>
                </a:lnTo>
                <a:lnTo>
                  <a:pt x="118" y="118"/>
                </a:lnTo>
                <a:lnTo>
                  <a:pt x="118" y="115"/>
                </a:lnTo>
                <a:lnTo>
                  <a:pt x="118" y="115"/>
                </a:lnTo>
                <a:lnTo>
                  <a:pt x="118" y="112"/>
                </a:lnTo>
                <a:lnTo>
                  <a:pt x="118" y="112"/>
                </a:lnTo>
                <a:lnTo>
                  <a:pt x="121" y="103"/>
                </a:lnTo>
                <a:lnTo>
                  <a:pt x="121" y="97"/>
                </a:lnTo>
                <a:lnTo>
                  <a:pt x="121" y="88"/>
                </a:lnTo>
                <a:lnTo>
                  <a:pt x="121" y="88"/>
                </a:lnTo>
                <a:lnTo>
                  <a:pt x="118" y="85"/>
                </a:lnTo>
                <a:lnTo>
                  <a:pt x="115" y="82"/>
                </a:lnTo>
                <a:lnTo>
                  <a:pt x="107" y="79"/>
                </a:lnTo>
                <a:lnTo>
                  <a:pt x="107" y="79"/>
                </a:lnTo>
                <a:lnTo>
                  <a:pt x="98" y="76"/>
                </a:lnTo>
                <a:lnTo>
                  <a:pt x="98" y="76"/>
                </a:lnTo>
                <a:lnTo>
                  <a:pt x="90" y="76"/>
                </a:lnTo>
                <a:lnTo>
                  <a:pt x="90" y="76"/>
                </a:lnTo>
                <a:lnTo>
                  <a:pt x="73" y="70"/>
                </a:lnTo>
                <a:lnTo>
                  <a:pt x="54" y="61"/>
                </a:lnTo>
                <a:lnTo>
                  <a:pt x="54" y="61"/>
                </a:lnTo>
                <a:lnTo>
                  <a:pt x="34" y="49"/>
                </a:lnTo>
                <a:lnTo>
                  <a:pt x="20" y="33"/>
                </a:lnTo>
                <a:lnTo>
                  <a:pt x="20" y="33"/>
                </a:lnTo>
                <a:lnTo>
                  <a:pt x="9" y="24"/>
                </a:lnTo>
                <a:lnTo>
                  <a:pt x="9" y="24"/>
                </a:lnTo>
                <a:lnTo>
                  <a:pt x="0" y="43"/>
                </a:lnTo>
                <a:lnTo>
                  <a:pt x="0" y="43"/>
                </a:lnTo>
                <a:lnTo>
                  <a:pt x="6" y="61"/>
                </a:lnTo>
                <a:lnTo>
                  <a:pt x="9" y="76"/>
                </a:lnTo>
                <a:lnTo>
                  <a:pt x="9" y="76"/>
                </a:lnTo>
                <a:lnTo>
                  <a:pt x="6" y="100"/>
                </a:lnTo>
                <a:lnTo>
                  <a:pt x="3" y="118"/>
                </a:lnTo>
                <a:lnTo>
                  <a:pt x="0" y="134"/>
                </a:lnTo>
                <a:lnTo>
                  <a:pt x="0" y="134"/>
                </a:lnTo>
                <a:lnTo>
                  <a:pt x="0" y="143"/>
                </a:lnTo>
                <a:lnTo>
                  <a:pt x="0" y="152"/>
                </a:lnTo>
                <a:lnTo>
                  <a:pt x="6" y="176"/>
                </a:lnTo>
                <a:lnTo>
                  <a:pt x="6" y="176"/>
                </a:lnTo>
                <a:lnTo>
                  <a:pt x="12" y="191"/>
                </a:lnTo>
                <a:lnTo>
                  <a:pt x="14" y="207"/>
                </a:lnTo>
                <a:lnTo>
                  <a:pt x="14" y="207"/>
                </a:lnTo>
                <a:lnTo>
                  <a:pt x="12" y="210"/>
                </a:lnTo>
                <a:lnTo>
                  <a:pt x="12" y="210"/>
                </a:lnTo>
                <a:lnTo>
                  <a:pt x="9" y="228"/>
                </a:lnTo>
                <a:lnTo>
                  <a:pt x="9" y="228"/>
                </a:lnTo>
                <a:lnTo>
                  <a:pt x="17" y="243"/>
                </a:lnTo>
                <a:lnTo>
                  <a:pt x="23" y="252"/>
                </a:lnTo>
                <a:lnTo>
                  <a:pt x="23" y="258"/>
                </a:lnTo>
                <a:lnTo>
                  <a:pt x="23" y="261"/>
                </a:lnTo>
                <a:lnTo>
                  <a:pt x="23" y="261"/>
                </a:lnTo>
                <a:lnTo>
                  <a:pt x="20" y="261"/>
                </a:lnTo>
                <a:lnTo>
                  <a:pt x="20" y="261"/>
                </a:lnTo>
                <a:lnTo>
                  <a:pt x="23" y="264"/>
                </a:lnTo>
                <a:lnTo>
                  <a:pt x="23" y="264"/>
                </a:lnTo>
                <a:lnTo>
                  <a:pt x="23" y="264"/>
                </a:lnTo>
                <a:lnTo>
                  <a:pt x="23" y="264"/>
                </a:lnTo>
                <a:lnTo>
                  <a:pt x="26" y="264"/>
                </a:lnTo>
                <a:lnTo>
                  <a:pt x="26" y="264"/>
                </a:lnTo>
                <a:lnTo>
                  <a:pt x="26" y="264"/>
                </a:lnTo>
                <a:lnTo>
                  <a:pt x="26" y="264"/>
                </a:lnTo>
                <a:lnTo>
                  <a:pt x="26" y="267"/>
                </a:lnTo>
                <a:lnTo>
                  <a:pt x="26" y="267"/>
                </a:lnTo>
                <a:lnTo>
                  <a:pt x="28" y="267"/>
                </a:lnTo>
                <a:lnTo>
                  <a:pt x="28" y="267"/>
                </a:lnTo>
                <a:lnTo>
                  <a:pt x="28" y="267"/>
                </a:lnTo>
                <a:lnTo>
                  <a:pt x="28" y="267"/>
                </a:lnTo>
                <a:lnTo>
                  <a:pt x="28" y="267"/>
                </a:lnTo>
                <a:lnTo>
                  <a:pt x="28" y="267"/>
                </a:lnTo>
                <a:lnTo>
                  <a:pt x="28" y="270"/>
                </a:lnTo>
                <a:lnTo>
                  <a:pt x="65" y="283"/>
                </a:lnTo>
                <a:lnTo>
                  <a:pt x="65" y="283"/>
                </a:lnTo>
                <a:lnTo>
                  <a:pt x="68" y="286"/>
                </a:lnTo>
                <a:lnTo>
                  <a:pt x="68" y="289"/>
                </a:lnTo>
                <a:lnTo>
                  <a:pt x="68" y="346"/>
                </a:lnTo>
                <a:lnTo>
                  <a:pt x="68" y="346"/>
                </a:lnTo>
                <a:lnTo>
                  <a:pt x="82" y="358"/>
                </a:lnTo>
                <a:lnTo>
                  <a:pt x="90" y="362"/>
                </a:lnTo>
                <a:lnTo>
                  <a:pt x="96" y="365"/>
                </a:lnTo>
                <a:lnTo>
                  <a:pt x="96" y="365"/>
                </a:lnTo>
                <a:lnTo>
                  <a:pt x="107" y="362"/>
                </a:lnTo>
                <a:lnTo>
                  <a:pt x="107" y="362"/>
                </a:lnTo>
                <a:lnTo>
                  <a:pt x="115" y="362"/>
                </a:lnTo>
                <a:lnTo>
                  <a:pt x="129" y="358"/>
                </a:lnTo>
                <a:lnTo>
                  <a:pt x="146" y="358"/>
                </a:lnTo>
                <a:lnTo>
                  <a:pt x="146" y="358"/>
                </a:lnTo>
                <a:lnTo>
                  <a:pt x="149" y="362"/>
                </a:lnTo>
                <a:lnTo>
                  <a:pt x="152" y="365"/>
                </a:lnTo>
                <a:lnTo>
                  <a:pt x="152" y="365"/>
                </a:lnTo>
                <a:lnTo>
                  <a:pt x="152" y="368"/>
                </a:lnTo>
                <a:lnTo>
                  <a:pt x="152" y="374"/>
                </a:lnTo>
                <a:lnTo>
                  <a:pt x="168" y="374"/>
                </a:lnTo>
                <a:lnTo>
                  <a:pt x="168" y="374"/>
                </a:lnTo>
                <a:lnTo>
                  <a:pt x="185" y="380"/>
                </a:lnTo>
                <a:lnTo>
                  <a:pt x="196" y="383"/>
                </a:lnTo>
                <a:lnTo>
                  <a:pt x="196" y="383"/>
                </a:lnTo>
                <a:lnTo>
                  <a:pt x="213" y="389"/>
                </a:lnTo>
                <a:lnTo>
                  <a:pt x="227" y="395"/>
                </a:lnTo>
                <a:lnTo>
                  <a:pt x="227" y="395"/>
                </a:lnTo>
                <a:lnTo>
                  <a:pt x="269" y="389"/>
                </a:lnTo>
                <a:lnTo>
                  <a:pt x="269" y="389"/>
                </a:lnTo>
                <a:lnTo>
                  <a:pt x="269" y="389"/>
                </a:lnTo>
                <a:lnTo>
                  <a:pt x="336" y="389"/>
                </a:lnTo>
                <a:lnTo>
                  <a:pt x="336" y="389"/>
                </a:lnTo>
                <a:lnTo>
                  <a:pt x="339" y="389"/>
                </a:lnTo>
                <a:lnTo>
                  <a:pt x="339" y="389"/>
                </a:lnTo>
                <a:lnTo>
                  <a:pt x="339" y="389"/>
                </a:lnTo>
                <a:lnTo>
                  <a:pt x="339" y="389"/>
                </a:lnTo>
                <a:lnTo>
                  <a:pt x="342" y="389"/>
                </a:lnTo>
                <a:lnTo>
                  <a:pt x="342" y="389"/>
                </a:lnTo>
                <a:lnTo>
                  <a:pt x="342" y="389"/>
                </a:lnTo>
                <a:lnTo>
                  <a:pt x="342" y="389"/>
                </a:lnTo>
                <a:lnTo>
                  <a:pt x="345" y="389"/>
                </a:lnTo>
                <a:lnTo>
                  <a:pt x="345" y="389"/>
                </a:lnTo>
                <a:lnTo>
                  <a:pt x="345" y="389"/>
                </a:lnTo>
                <a:lnTo>
                  <a:pt x="345" y="389"/>
                </a:lnTo>
                <a:lnTo>
                  <a:pt x="347" y="389"/>
                </a:lnTo>
                <a:lnTo>
                  <a:pt x="347" y="389"/>
                </a:lnTo>
                <a:lnTo>
                  <a:pt x="347" y="389"/>
                </a:lnTo>
                <a:lnTo>
                  <a:pt x="347" y="389"/>
                </a:lnTo>
                <a:lnTo>
                  <a:pt x="350" y="389"/>
                </a:lnTo>
                <a:lnTo>
                  <a:pt x="350" y="389"/>
                </a:lnTo>
                <a:lnTo>
                  <a:pt x="350" y="389"/>
                </a:lnTo>
                <a:lnTo>
                  <a:pt x="350" y="389"/>
                </a:lnTo>
                <a:lnTo>
                  <a:pt x="353" y="392"/>
                </a:lnTo>
                <a:lnTo>
                  <a:pt x="353" y="392"/>
                </a:lnTo>
                <a:lnTo>
                  <a:pt x="356" y="392"/>
                </a:lnTo>
                <a:lnTo>
                  <a:pt x="356" y="392"/>
                </a:lnTo>
                <a:lnTo>
                  <a:pt x="359" y="392"/>
                </a:lnTo>
                <a:lnTo>
                  <a:pt x="359" y="392"/>
                </a:lnTo>
                <a:lnTo>
                  <a:pt x="359" y="392"/>
                </a:lnTo>
                <a:lnTo>
                  <a:pt x="359" y="392"/>
                </a:lnTo>
                <a:lnTo>
                  <a:pt x="361" y="392"/>
                </a:lnTo>
                <a:lnTo>
                  <a:pt x="361" y="392"/>
                </a:lnTo>
                <a:lnTo>
                  <a:pt x="361" y="392"/>
                </a:lnTo>
                <a:lnTo>
                  <a:pt x="361" y="392"/>
                </a:lnTo>
                <a:lnTo>
                  <a:pt x="367" y="395"/>
                </a:lnTo>
                <a:lnTo>
                  <a:pt x="367" y="395"/>
                </a:lnTo>
                <a:lnTo>
                  <a:pt x="367" y="395"/>
                </a:lnTo>
                <a:lnTo>
                  <a:pt x="367" y="395"/>
                </a:lnTo>
                <a:lnTo>
                  <a:pt x="373" y="395"/>
                </a:lnTo>
                <a:lnTo>
                  <a:pt x="373" y="395"/>
                </a:lnTo>
                <a:lnTo>
                  <a:pt x="373" y="395"/>
                </a:lnTo>
                <a:lnTo>
                  <a:pt x="373" y="395"/>
                </a:lnTo>
                <a:lnTo>
                  <a:pt x="375" y="395"/>
                </a:lnTo>
                <a:lnTo>
                  <a:pt x="375" y="395"/>
                </a:lnTo>
                <a:lnTo>
                  <a:pt x="375" y="395"/>
                </a:lnTo>
                <a:lnTo>
                  <a:pt x="375" y="395"/>
                </a:lnTo>
                <a:lnTo>
                  <a:pt x="381" y="398"/>
                </a:lnTo>
                <a:lnTo>
                  <a:pt x="381" y="398"/>
                </a:lnTo>
                <a:lnTo>
                  <a:pt x="381" y="398"/>
                </a:lnTo>
                <a:lnTo>
                  <a:pt x="381" y="398"/>
                </a:lnTo>
                <a:lnTo>
                  <a:pt x="387" y="398"/>
                </a:lnTo>
                <a:lnTo>
                  <a:pt x="387" y="398"/>
                </a:lnTo>
                <a:lnTo>
                  <a:pt x="387" y="398"/>
                </a:lnTo>
                <a:lnTo>
                  <a:pt x="387" y="398"/>
                </a:lnTo>
                <a:lnTo>
                  <a:pt x="389" y="401"/>
                </a:lnTo>
                <a:lnTo>
                  <a:pt x="389" y="401"/>
                </a:lnTo>
                <a:lnTo>
                  <a:pt x="392" y="401"/>
                </a:lnTo>
                <a:lnTo>
                  <a:pt x="392" y="401"/>
                </a:lnTo>
                <a:lnTo>
                  <a:pt x="395" y="401"/>
                </a:lnTo>
                <a:lnTo>
                  <a:pt x="395" y="401"/>
                </a:lnTo>
                <a:lnTo>
                  <a:pt x="395" y="401"/>
                </a:lnTo>
                <a:lnTo>
                  <a:pt x="395" y="401"/>
                </a:lnTo>
                <a:lnTo>
                  <a:pt x="406" y="404"/>
                </a:lnTo>
                <a:lnTo>
                  <a:pt x="406" y="404"/>
                </a:lnTo>
                <a:lnTo>
                  <a:pt x="406" y="404"/>
                </a:lnTo>
                <a:lnTo>
                  <a:pt x="406" y="404"/>
                </a:lnTo>
                <a:lnTo>
                  <a:pt x="412" y="407"/>
                </a:lnTo>
                <a:lnTo>
                  <a:pt x="412" y="407"/>
                </a:lnTo>
                <a:lnTo>
                  <a:pt x="412" y="407"/>
                </a:lnTo>
                <a:lnTo>
                  <a:pt x="412" y="407"/>
                </a:lnTo>
                <a:lnTo>
                  <a:pt x="465" y="422"/>
                </a:lnTo>
                <a:lnTo>
                  <a:pt x="527" y="216"/>
                </a:lnTo>
                <a:close/>
              </a:path>
            </a:pathLst>
          </a:custGeom>
          <a:solidFill>
            <a:srgbClr val="015873">
              <a:alpha val="50196"/>
            </a:srgb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7" name="Freeform 765">
            <a:extLst>
              <a:ext uri="{FF2B5EF4-FFF2-40B4-BE49-F238E27FC236}">
                <a16:creationId xmlns:a16="http://schemas.microsoft.com/office/drawing/2014/main" id="{43A61501-573E-4BAD-E5C2-11A9A1E2FA53}"/>
              </a:ext>
            </a:extLst>
          </p:cNvPr>
          <p:cNvSpPr>
            <a:spLocks/>
          </p:cNvSpPr>
          <p:nvPr/>
        </p:nvSpPr>
        <p:spPr bwMode="auto">
          <a:xfrm>
            <a:off x="1756403" y="28236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8" name="Freeform 766">
            <a:extLst>
              <a:ext uri="{FF2B5EF4-FFF2-40B4-BE49-F238E27FC236}">
                <a16:creationId xmlns:a16="http://schemas.microsoft.com/office/drawing/2014/main" id="{092534CC-835C-E61E-9BBB-25EE4A67C605}"/>
              </a:ext>
            </a:extLst>
          </p:cNvPr>
          <p:cNvSpPr>
            <a:spLocks/>
          </p:cNvSpPr>
          <p:nvPr/>
        </p:nvSpPr>
        <p:spPr bwMode="auto">
          <a:xfrm>
            <a:off x="1828238" y="2846734"/>
            <a:ext cx="3848" cy="0"/>
          </a:xfrm>
          <a:custGeom>
            <a:avLst/>
            <a:gdLst>
              <a:gd name="T0" fmla="*/ 3 w 3"/>
              <a:gd name="T1" fmla="*/ 3 w 3"/>
              <a:gd name="T2" fmla="*/ 0 w 3"/>
              <a:gd name="T3" fmla="*/ 3 w 3"/>
              <a:gd name="T4" fmla="*/ 3 w 3"/>
              <a:gd name="T5" fmla="*/ 3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lnTo>
                  <a:pt x="3" y="0"/>
                </a:lnTo>
                <a:lnTo>
                  <a:pt x="0" y="0"/>
                </a:lnTo>
                <a:lnTo>
                  <a:pt x="3" y="0"/>
                </a:lnTo>
                <a:lnTo>
                  <a:pt x="3"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9" name="Freeform 768">
            <a:extLst>
              <a:ext uri="{FF2B5EF4-FFF2-40B4-BE49-F238E27FC236}">
                <a16:creationId xmlns:a16="http://schemas.microsoft.com/office/drawing/2014/main" id="{2DBEE825-0B65-40DE-17A8-994A72DB38A7}"/>
              </a:ext>
            </a:extLst>
          </p:cNvPr>
          <p:cNvSpPr>
            <a:spLocks/>
          </p:cNvSpPr>
          <p:nvPr/>
        </p:nvSpPr>
        <p:spPr bwMode="auto">
          <a:xfrm>
            <a:off x="1666609" y="279807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0" name="Freeform 769">
            <a:extLst>
              <a:ext uri="{FF2B5EF4-FFF2-40B4-BE49-F238E27FC236}">
                <a16:creationId xmlns:a16="http://schemas.microsoft.com/office/drawing/2014/main" id="{168AFA85-9CE2-5831-D85C-69F632CCC8FA}"/>
              </a:ext>
            </a:extLst>
          </p:cNvPr>
          <p:cNvSpPr>
            <a:spLocks/>
          </p:cNvSpPr>
          <p:nvPr/>
        </p:nvSpPr>
        <p:spPr bwMode="auto">
          <a:xfrm>
            <a:off x="1666609" y="279807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1" name="Freeform 770">
            <a:extLst>
              <a:ext uri="{FF2B5EF4-FFF2-40B4-BE49-F238E27FC236}">
                <a16:creationId xmlns:a16="http://schemas.microsoft.com/office/drawing/2014/main" id="{710BFE35-0730-73D4-BEB9-9FA430636163}"/>
              </a:ext>
            </a:extLst>
          </p:cNvPr>
          <p:cNvSpPr>
            <a:spLocks/>
          </p:cNvSpPr>
          <p:nvPr/>
        </p:nvSpPr>
        <p:spPr bwMode="auto">
          <a:xfrm>
            <a:off x="1756403" y="282362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2" name="Freeform 775">
            <a:extLst>
              <a:ext uri="{FF2B5EF4-FFF2-40B4-BE49-F238E27FC236}">
                <a16:creationId xmlns:a16="http://schemas.microsoft.com/office/drawing/2014/main" id="{4B41AF39-9594-AB67-1D08-9BC6D10CA741}"/>
              </a:ext>
            </a:extLst>
          </p:cNvPr>
          <p:cNvSpPr>
            <a:spLocks/>
          </p:cNvSpPr>
          <p:nvPr/>
        </p:nvSpPr>
        <p:spPr bwMode="auto">
          <a:xfrm>
            <a:off x="1469063" y="2738477"/>
            <a:ext cx="3848" cy="0"/>
          </a:xfrm>
          <a:custGeom>
            <a:avLst/>
            <a:gdLst>
              <a:gd name="T0" fmla="*/ 3 w 3"/>
              <a:gd name="T1" fmla="*/ 3 w 3"/>
              <a:gd name="T2" fmla="*/ 3 w 3"/>
              <a:gd name="T3" fmla="*/ 3 w 3"/>
              <a:gd name="T4" fmla="*/ 3 w 3"/>
              <a:gd name="T5" fmla="*/ 3 w 3"/>
              <a:gd name="T6" fmla="*/ 3 w 3"/>
              <a:gd name="T7" fmla="*/ 3 w 3"/>
              <a:gd name="T8" fmla="*/ 0 w 3"/>
              <a:gd name="T9" fmla="*/ 3 w 3"/>
              <a:gd name="T10"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3">
                <a:moveTo>
                  <a:pt x="3" y="0"/>
                </a:moveTo>
                <a:lnTo>
                  <a:pt x="3" y="0"/>
                </a:lnTo>
                <a:lnTo>
                  <a:pt x="3" y="0"/>
                </a:lnTo>
                <a:lnTo>
                  <a:pt x="3" y="0"/>
                </a:lnTo>
                <a:lnTo>
                  <a:pt x="3" y="0"/>
                </a:lnTo>
                <a:lnTo>
                  <a:pt x="3" y="0"/>
                </a:lnTo>
                <a:lnTo>
                  <a:pt x="3" y="0"/>
                </a:lnTo>
                <a:lnTo>
                  <a:pt x="3" y="0"/>
                </a:lnTo>
                <a:lnTo>
                  <a:pt x="0"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3" name="Freeform 776">
            <a:extLst>
              <a:ext uri="{FF2B5EF4-FFF2-40B4-BE49-F238E27FC236}">
                <a16:creationId xmlns:a16="http://schemas.microsoft.com/office/drawing/2014/main" id="{742DDC0F-AE76-6849-FA17-D2AE05811EEF}"/>
              </a:ext>
            </a:extLst>
          </p:cNvPr>
          <p:cNvSpPr>
            <a:spLocks/>
          </p:cNvSpPr>
          <p:nvPr/>
        </p:nvSpPr>
        <p:spPr bwMode="auto">
          <a:xfrm>
            <a:off x="1588361" y="2776185"/>
            <a:ext cx="6414" cy="0"/>
          </a:xfrm>
          <a:custGeom>
            <a:avLst/>
            <a:gdLst>
              <a:gd name="T0" fmla="*/ 0 w 5"/>
              <a:gd name="T1" fmla="*/ 5 w 5"/>
              <a:gd name="T2" fmla="*/ 5 w 5"/>
              <a:gd name="T3" fmla="*/ 5 w 5"/>
              <a:gd name="T4" fmla="*/ 5 w 5"/>
              <a:gd name="T5" fmla="*/ 0 w 5"/>
              <a:gd name="T6" fmla="*/ 0 w 5"/>
              <a:gd name="T7" fmla="*/ 0 w 5"/>
              <a:gd name="T8" fmla="*/ 0 w 5"/>
              <a:gd name="T9" fmla="*/ 0 w 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5">
                <a:moveTo>
                  <a:pt x="0" y="0"/>
                </a:moveTo>
                <a:lnTo>
                  <a:pt x="5" y="0"/>
                </a:lnTo>
                <a:lnTo>
                  <a:pt x="5" y="0"/>
                </a:lnTo>
                <a:lnTo>
                  <a:pt x="5" y="0"/>
                </a:lnTo>
                <a:lnTo>
                  <a:pt x="5"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4" name="Freeform 777">
            <a:extLst>
              <a:ext uri="{FF2B5EF4-FFF2-40B4-BE49-F238E27FC236}">
                <a16:creationId xmlns:a16="http://schemas.microsoft.com/office/drawing/2014/main" id="{C8795B25-46A8-4F78-3580-90C19165E488}"/>
              </a:ext>
            </a:extLst>
          </p:cNvPr>
          <p:cNvSpPr>
            <a:spLocks/>
          </p:cNvSpPr>
          <p:nvPr/>
        </p:nvSpPr>
        <p:spPr bwMode="auto">
          <a:xfrm>
            <a:off x="1325393" y="2691039"/>
            <a:ext cx="7697" cy="3649"/>
          </a:xfrm>
          <a:custGeom>
            <a:avLst/>
            <a:gdLst>
              <a:gd name="T0" fmla="*/ 6 w 6"/>
              <a:gd name="T1" fmla="*/ 3 h 3"/>
              <a:gd name="T2" fmla="*/ 6 w 6"/>
              <a:gd name="T3" fmla="*/ 3 h 3"/>
              <a:gd name="T4" fmla="*/ 0 w 6"/>
              <a:gd name="T5" fmla="*/ 0 h 3"/>
              <a:gd name="T6" fmla="*/ 0 w 6"/>
              <a:gd name="T7" fmla="*/ 0 h 3"/>
              <a:gd name="T8" fmla="*/ 0 w 6"/>
              <a:gd name="T9" fmla="*/ 0 h 3"/>
              <a:gd name="T10" fmla="*/ 6 w 6"/>
              <a:gd name="T11" fmla="*/ 3 h 3"/>
              <a:gd name="T12" fmla="*/ 6 w 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6" h="3">
                <a:moveTo>
                  <a:pt x="6" y="3"/>
                </a:moveTo>
                <a:lnTo>
                  <a:pt x="6" y="3"/>
                </a:lnTo>
                <a:lnTo>
                  <a:pt x="0" y="0"/>
                </a:lnTo>
                <a:lnTo>
                  <a:pt x="0" y="0"/>
                </a:lnTo>
                <a:lnTo>
                  <a:pt x="0" y="0"/>
                </a:lnTo>
                <a:lnTo>
                  <a:pt x="6" y="3"/>
                </a:lnTo>
                <a:lnTo>
                  <a:pt x="6"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5" name="Freeform 781">
            <a:extLst>
              <a:ext uri="{FF2B5EF4-FFF2-40B4-BE49-F238E27FC236}">
                <a16:creationId xmlns:a16="http://schemas.microsoft.com/office/drawing/2014/main" id="{706CA001-DF31-8B7C-51D0-31CF7A380110}"/>
              </a:ext>
            </a:extLst>
          </p:cNvPr>
          <p:cNvSpPr>
            <a:spLocks/>
          </p:cNvSpPr>
          <p:nvPr/>
        </p:nvSpPr>
        <p:spPr bwMode="auto">
          <a:xfrm>
            <a:off x="1404925" y="2716583"/>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6" name="Freeform 783">
            <a:extLst>
              <a:ext uri="{FF2B5EF4-FFF2-40B4-BE49-F238E27FC236}">
                <a16:creationId xmlns:a16="http://schemas.microsoft.com/office/drawing/2014/main" id="{0C5B108E-9DB4-F2D4-FC2F-A13D8CCFF919}"/>
              </a:ext>
            </a:extLst>
          </p:cNvPr>
          <p:cNvSpPr>
            <a:spLocks/>
          </p:cNvSpPr>
          <p:nvPr/>
        </p:nvSpPr>
        <p:spPr bwMode="auto">
          <a:xfrm>
            <a:off x="1594774" y="277618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7" name="Freeform 785">
            <a:extLst>
              <a:ext uri="{FF2B5EF4-FFF2-40B4-BE49-F238E27FC236}">
                <a16:creationId xmlns:a16="http://schemas.microsoft.com/office/drawing/2014/main" id="{3CEBDDB4-75E9-7DF8-756B-032C05DEF962}"/>
              </a:ext>
            </a:extLst>
          </p:cNvPr>
          <p:cNvSpPr>
            <a:spLocks/>
          </p:cNvSpPr>
          <p:nvPr/>
        </p:nvSpPr>
        <p:spPr bwMode="auto">
          <a:xfrm>
            <a:off x="1914184" y="2650899"/>
            <a:ext cx="65421" cy="217729"/>
          </a:xfrm>
          <a:custGeom>
            <a:avLst/>
            <a:gdLst>
              <a:gd name="T0" fmla="*/ 51 w 51"/>
              <a:gd name="T1" fmla="*/ 0 h 179"/>
              <a:gd name="T2" fmla="*/ 0 w 51"/>
              <a:gd name="T3" fmla="*/ 179 h 179"/>
              <a:gd name="T4" fmla="*/ 51 w 51"/>
              <a:gd name="T5" fmla="*/ 0 h 179"/>
              <a:gd name="T6" fmla="*/ 51 w 51"/>
              <a:gd name="T7" fmla="*/ 0 h 179"/>
            </a:gdLst>
            <a:ahLst/>
            <a:cxnLst>
              <a:cxn ang="0">
                <a:pos x="T0" y="T1"/>
              </a:cxn>
              <a:cxn ang="0">
                <a:pos x="T2" y="T3"/>
              </a:cxn>
              <a:cxn ang="0">
                <a:pos x="T4" y="T5"/>
              </a:cxn>
              <a:cxn ang="0">
                <a:pos x="T6" y="T7"/>
              </a:cxn>
            </a:cxnLst>
            <a:rect l="0" t="0" r="r" b="b"/>
            <a:pathLst>
              <a:path w="51" h="179">
                <a:moveTo>
                  <a:pt x="51" y="0"/>
                </a:moveTo>
                <a:lnTo>
                  <a:pt x="0" y="179"/>
                </a:lnTo>
                <a:lnTo>
                  <a:pt x="51" y="0"/>
                </a:lnTo>
                <a:lnTo>
                  <a:pt x="51"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8" name="Freeform 789">
            <a:extLst>
              <a:ext uri="{FF2B5EF4-FFF2-40B4-BE49-F238E27FC236}">
                <a16:creationId xmlns:a16="http://schemas.microsoft.com/office/drawing/2014/main" id="{38C13A86-D513-C04F-17B2-A095254C228F}"/>
              </a:ext>
            </a:extLst>
          </p:cNvPr>
          <p:cNvSpPr>
            <a:spLocks/>
          </p:cNvSpPr>
          <p:nvPr/>
        </p:nvSpPr>
        <p:spPr bwMode="auto">
          <a:xfrm>
            <a:off x="1570402" y="276888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9" name="Freeform 791">
            <a:extLst>
              <a:ext uri="{FF2B5EF4-FFF2-40B4-BE49-F238E27FC236}">
                <a16:creationId xmlns:a16="http://schemas.microsoft.com/office/drawing/2014/main" id="{B9674EE8-3D13-17F3-60D5-C5BD0383DB28}"/>
              </a:ext>
            </a:extLst>
          </p:cNvPr>
          <p:cNvSpPr>
            <a:spLocks/>
          </p:cNvSpPr>
          <p:nvPr/>
        </p:nvSpPr>
        <p:spPr bwMode="auto">
          <a:xfrm>
            <a:off x="1530636" y="275793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0" name="Freeform 792">
            <a:extLst>
              <a:ext uri="{FF2B5EF4-FFF2-40B4-BE49-F238E27FC236}">
                <a16:creationId xmlns:a16="http://schemas.microsoft.com/office/drawing/2014/main" id="{DA1D9BE1-F09F-EB6C-5A19-CC6F73EA347F}"/>
              </a:ext>
            </a:extLst>
          </p:cNvPr>
          <p:cNvSpPr>
            <a:spLocks/>
          </p:cNvSpPr>
          <p:nvPr/>
        </p:nvSpPr>
        <p:spPr bwMode="auto">
          <a:xfrm>
            <a:off x="1526788" y="2757939"/>
            <a:ext cx="3848" cy="0"/>
          </a:xfrm>
          <a:custGeom>
            <a:avLst/>
            <a:gdLst>
              <a:gd name="T0" fmla="*/ 0 w 3"/>
              <a:gd name="T1" fmla="*/ 0 w 3"/>
              <a:gd name="T2" fmla="*/ 3 w 3"/>
              <a:gd name="T3" fmla="*/ 3 w 3"/>
              <a:gd name="T4" fmla="*/ 3 w 3"/>
              <a:gd name="T5" fmla="*/ 3 w 3"/>
              <a:gd name="T6" fmla="*/ 0 w 3"/>
              <a:gd name="T7" fmla="*/ 0 w 3"/>
              <a:gd name="T8"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0" y="0"/>
                </a:moveTo>
                <a:lnTo>
                  <a:pt x="0" y="0"/>
                </a:lnTo>
                <a:lnTo>
                  <a:pt x="3" y="0"/>
                </a:lnTo>
                <a:lnTo>
                  <a:pt x="3" y="0"/>
                </a:lnTo>
                <a:lnTo>
                  <a:pt x="3" y="0"/>
                </a:lnTo>
                <a:lnTo>
                  <a:pt x="3"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1" name="Freeform 794">
            <a:extLst>
              <a:ext uri="{FF2B5EF4-FFF2-40B4-BE49-F238E27FC236}">
                <a16:creationId xmlns:a16="http://schemas.microsoft.com/office/drawing/2014/main" id="{72AC8C02-E3D6-96B4-EF5F-FD4382A61EA1}"/>
              </a:ext>
            </a:extLst>
          </p:cNvPr>
          <p:cNvSpPr>
            <a:spLocks/>
          </p:cNvSpPr>
          <p:nvPr/>
        </p:nvSpPr>
        <p:spPr bwMode="auto">
          <a:xfrm>
            <a:off x="1648651" y="2794430"/>
            <a:ext cx="3848" cy="0"/>
          </a:xfrm>
          <a:custGeom>
            <a:avLst/>
            <a:gdLst>
              <a:gd name="T0" fmla="*/ 0 w 3"/>
              <a:gd name="T1" fmla="*/ 0 w 3"/>
              <a:gd name="T2" fmla="*/ 3 w 3"/>
              <a:gd name="T3" fmla="*/ 3 w 3"/>
              <a:gd name="T4" fmla="*/ 0 w 3"/>
              <a:gd name="T5" fmla="*/ 0 w 3"/>
              <a:gd name="T6" fmla="*/ 0 w 3"/>
              <a:gd name="T7" fmla="*/ 0 w 3"/>
              <a:gd name="T8" fmla="*/ 0 w 3"/>
              <a:gd name="T9"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0" y="0"/>
                </a:moveTo>
                <a:lnTo>
                  <a:pt x="0" y="0"/>
                </a:lnTo>
                <a:lnTo>
                  <a:pt x="3" y="0"/>
                </a:lnTo>
                <a:lnTo>
                  <a:pt x="3"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2" name="Freeform 795">
            <a:extLst>
              <a:ext uri="{FF2B5EF4-FFF2-40B4-BE49-F238E27FC236}">
                <a16:creationId xmlns:a16="http://schemas.microsoft.com/office/drawing/2014/main" id="{09ABDAAF-2DC4-0DC9-8EFF-4BF831F57146}"/>
              </a:ext>
            </a:extLst>
          </p:cNvPr>
          <p:cNvSpPr>
            <a:spLocks/>
          </p:cNvSpPr>
          <p:nvPr/>
        </p:nvSpPr>
        <p:spPr bwMode="auto">
          <a:xfrm>
            <a:off x="1648651" y="279443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3" name="Freeform 796">
            <a:extLst>
              <a:ext uri="{FF2B5EF4-FFF2-40B4-BE49-F238E27FC236}">
                <a16:creationId xmlns:a16="http://schemas.microsoft.com/office/drawing/2014/main" id="{2A4C762A-6ADD-0900-1D29-E679E38304FA}"/>
              </a:ext>
            </a:extLst>
          </p:cNvPr>
          <p:cNvSpPr>
            <a:spLocks/>
          </p:cNvSpPr>
          <p:nvPr/>
        </p:nvSpPr>
        <p:spPr bwMode="auto">
          <a:xfrm>
            <a:off x="1624278" y="27871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4" name="Freeform 798">
            <a:extLst>
              <a:ext uri="{FF2B5EF4-FFF2-40B4-BE49-F238E27FC236}">
                <a16:creationId xmlns:a16="http://schemas.microsoft.com/office/drawing/2014/main" id="{FFEB959D-C903-3ACD-C12D-670C2C67E8FE}"/>
              </a:ext>
            </a:extLst>
          </p:cNvPr>
          <p:cNvSpPr>
            <a:spLocks/>
          </p:cNvSpPr>
          <p:nvPr/>
        </p:nvSpPr>
        <p:spPr bwMode="auto">
          <a:xfrm>
            <a:off x="2051440" y="2354106"/>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5" name="Freeform 799">
            <a:extLst>
              <a:ext uri="{FF2B5EF4-FFF2-40B4-BE49-F238E27FC236}">
                <a16:creationId xmlns:a16="http://schemas.microsoft.com/office/drawing/2014/main" id="{0D57DEF7-77BF-1F88-EF26-5A7EC8DA8797}"/>
              </a:ext>
            </a:extLst>
          </p:cNvPr>
          <p:cNvSpPr>
            <a:spLocks/>
          </p:cNvSpPr>
          <p:nvPr/>
        </p:nvSpPr>
        <p:spPr bwMode="auto">
          <a:xfrm>
            <a:off x="2079661" y="2439252"/>
            <a:ext cx="3848" cy="0"/>
          </a:xfrm>
          <a:custGeom>
            <a:avLst/>
            <a:gdLst>
              <a:gd name="T0" fmla="*/ 3 w 3"/>
              <a:gd name="T1" fmla="*/ 3 w 3"/>
              <a:gd name="T2" fmla="*/ 0 w 3"/>
              <a:gd name="T3" fmla="*/ 0 w 3"/>
              <a:gd name="T4" fmla="*/ 3 w 3"/>
              <a:gd name="T5" fmla="*/ 3 w 3"/>
              <a:gd name="T6" fmla="*/ 3 w 3"/>
              <a:gd name="T7" fmla="*/ 3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3" y="0"/>
                </a:moveTo>
                <a:lnTo>
                  <a:pt x="3" y="0"/>
                </a:lnTo>
                <a:lnTo>
                  <a:pt x="0" y="0"/>
                </a:lnTo>
                <a:lnTo>
                  <a:pt x="0" y="0"/>
                </a:lnTo>
                <a:lnTo>
                  <a:pt x="3" y="0"/>
                </a:lnTo>
                <a:lnTo>
                  <a:pt x="3"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6" name="Freeform 800">
            <a:extLst>
              <a:ext uri="{FF2B5EF4-FFF2-40B4-BE49-F238E27FC236}">
                <a16:creationId xmlns:a16="http://schemas.microsoft.com/office/drawing/2014/main" id="{0F56E824-3600-0F91-60F7-FA6A909ED4DD}"/>
              </a:ext>
            </a:extLst>
          </p:cNvPr>
          <p:cNvSpPr>
            <a:spLocks/>
          </p:cNvSpPr>
          <p:nvPr/>
        </p:nvSpPr>
        <p:spPr bwMode="auto">
          <a:xfrm>
            <a:off x="2051440" y="2354106"/>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7" name="Freeform 801">
            <a:extLst>
              <a:ext uri="{FF2B5EF4-FFF2-40B4-BE49-F238E27FC236}">
                <a16:creationId xmlns:a16="http://schemas.microsoft.com/office/drawing/2014/main" id="{A5CAEDD5-B1B1-F9E5-E3C5-41EBA0904787}"/>
              </a:ext>
            </a:extLst>
          </p:cNvPr>
          <p:cNvSpPr>
            <a:spLocks/>
          </p:cNvSpPr>
          <p:nvPr/>
        </p:nvSpPr>
        <p:spPr bwMode="auto">
          <a:xfrm>
            <a:off x="2025785" y="2473310"/>
            <a:ext cx="3848" cy="3649"/>
          </a:xfrm>
          <a:custGeom>
            <a:avLst/>
            <a:gdLst>
              <a:gd name="T0" fmla="*/ 0 w 3"/>
              <a:gd name="T1" fmla="*/ 3 h 3"/>
              <a:gd name="T2" fmla="*/ 3 w 3"/>
              <a:gd name="T3" fmla="*/ 0 h 3"/>
              <a:gd name="T4" fmla="*/ 0 w 3"/>
              <a:gd name="T5" fmla="*/ 3 h 3"/>
              <a:gd name="T6" fmla="*/ 0 w 3"/>
              <a:gd name="T7" fmla="*/ 3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3" y="0"/>
                </a:lnTo>
                <a:lnTo>
                  <a:pt x="0" y="3"/>
                </a:lnTo>
                <a:lnTo>
                  <a:pt x="0" y="3"/>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8" name="Freeform 802">
            <a:extLst>
              <a:ext uri="{FF2B5EF4-FFF2-40B4-BE49-F238E27FC236}">
                <a16:creationId xmlns:a16="http://schemas.microsoft.com/office/drawing/2014/main" id="{3BD31E34-A8B5-AD2D-868D-6BE754985DAF}"/>
              </a:ext>
            </a:extLst>
          </p:cNvPr>
          <p:cNvSpPr>
            <a:spLocks/>
          </p:cNvSpPr>
          <p:nvPr/>
        </p:nvSpPr>
        <p:spPr bwMode="auto">
          <a:xfrm>
            <a:off x="2025785" y="2476959"/>
            <a:ext cx="0" cy="3649"/>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9" name="Freeform 803">
            <a:extLst>
              <a:ext uri="{FF2B5EF4-FFF2-40B4-BE49-F238E27FC236}">
                <a16:creationId xmlns:a16="http://schemas.microsoft.com/office/drawing/2014/main" id="{D8424F9F-5B68-7BBF-A4DD-9353CE58A15E}"/>
              </a:ext>
            </a:extLst>
          </p:cNvPr>
          <p:cNvSpPr>
            <a:spLocks/>
          </p:cNvSpPr>
          <p:nvPr/>
        </p:nvSpPr>
        <p:spPr bwMode="auto">
          <a:xfrm>
            <a:off x="2087357" y="2435603"/>
            <a:ext cx="0" cy="3649"/>
          </a:xfrm>
          <a:custGeom>
            <a:avLst/>
            <a:gdLst>
              <a:gd name="T0" fmla="*/ 0 h 3"/>
              <a:gd name="T1" fmla="*/ 0 h 3"/>
              <a:gd name="T2" fmla="*/ 3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3"/>
                </a:lnTo>
                <a:lnTo>
                  <a:pt x="0" y="3"/>
                </a:lnTo>
                <a:lnTo>
                  <a:pt x="0"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0" name="Freeform 804">
            <a:extLst>
              <a:ext uri="{FF2B5EF4-FFF2-40B4-BE49-F238E27FC236}">
                <a16:creationId xmlns:a16="http://schemas.microsoft.com/office/drawing/2014/main" id="{AB9DFB13-8EA1-45DF-3CF0-3234647D5B5D}"/>
              </a:ext>
            </a:extLst>
          </p:cNvPr>
          <p:cNvSpPr>
            <a:spLocks/>
          </p:cNvSpPr>
          <p:nvPr/>
        </p:nvSpPr>
        <p:spPr bwMode="auto">
          <a:xfrm>
            <a:off x="2083509" y="243925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1" name="Freeform 805">
            <a:extLst>
              <a:ext uri="{FF2B5EF4-FFF2-40B4-BE49-F238E27FC236}">
                <a16:creationId xmlns:a16="http://schemas.microsoft.com/office/drawing/2014/main" id="{439847DF-BCCA-BE4F-D456-17D0A10FAA48}"/>
              </a:ext>
            </a:extLst>
          </p:cNvPr>
          <p:cNvSpPr>
            <a:spLocks/>
          </p:cNvSpPr>
          <p:nvPr/>
        </p:nvSpPr>
        <p:spPr bwMode="auto">
          <a:xfrm>
            <a:off x="2083509" y="2439252"/>
            <a:ext cx="3848" cy="0"/>
          </a:xfrm>
          <a:custGeom>
            <a:avLst/>
            <a:gdLst>
              <a:gd name="T0" fmla="*/ 3 w 3"/>
              <a:gd name="T1" fmla="*/ 3 w 3"/>
              <a:gd name="T2" fmla="*/ 3 w 3"/>
              <a:gd name="T3" fmla="*/ 3 w 3"/>
              <a:gd name="T4" fmla="*/ 0 w 3"/>
              <a:gd name="T5" fmla="*/ 0 w 3"/>
              <a:gd name="T6" fmla="*/ 3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lnTo>
                  <a:pt x="3" y="0"/>
                </a:lnTo>
                <a:lnTo>
                  <a:pt x="3" y="0"/>
                </a:lnTo>
                <a:lnTo>
                  <a:pt x="3" y="0"/>
                </a:lnTo>
                <a:lnTo>
                  <a:pt x="0" y="0"/>
                </a:lnTo>
                <a:lnTo>
                  <a:pt x="0" y="0"/>
                </a:lnTo>
                <a:lnTo>
                  <a:pt x="3" y="0"/>
                </a:lnTo>
                <a:lnTo>
                  <a:pt x="3"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2" name="Freeform 806">
            <a:extLst>
              <a:ext uri="{FF2B5EF4-FFF2-40B4-BE49-F238E27FC236}">
                <a16:creationId xmlns:a16="http://schemas.microsoft.com/office/drawing/2014/main" id="{DD19A239-42C0-9FA2-5DA2-22DC074DEDEE}"/>
              </a:ext>
            </a:extLst>
          </p:cNvPr>
          <p:cNvSpPr>
            <a:spLocks/>
          </p:cNvSpPr>
          <p:nvPr/>
        </p:nvSpPr>
        <p:spPr bwMode="auto">
          <a:xfrm>
            <a:off x="1914184" y="2313966"/>
            <a:ext cx="3848"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3" name="Freeform 807">
            <a:extLst>
              <a:ext uri="{FF2B5EF4-FFF2-40B4-BE49-F238E27FC236}">
                <a16:creationId xmlns:a16="http://schemas.microsoft.com/office/drawing/2014/main" id="{F066771C-A541-0247-64F0-8F5F98F4AB29}"/>
              </a:ext>
            </a:extLst>
          </p:cNvPr>
          <p:cNvSpPr>
            <a:spLocks/>
          </p:cNvSpPr>
          <p:nvPr/>
        </p:nvSpPr>
        <p:spPr bwMode="auto">
          <a:xfrm>
            <a:off x="1466498" y="21509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4" name="Freeform 809">
            <a:extLst>
              <a:ext uri="{FF2B5EF4-FFF2-40B4-BE49-F238E27FC236}">
                <a16:creationId xmlns:a16="http://schemas.microsoft.com/office/drawing/2014/main" id="{67558D6F-3881-897F-B657-08CC3932D106}"/>
              </a:ext>
            </a:extLst>
          </p:cNvPr>
          <p:cNvSpPr>
            <a:spLocks/>
          </p:cNvSpPr>
          <p:nvPr/>
        </p:nvSpPr>
        <p:spPr bwMode="auto">
          <a:xfrm>
            <a:off x="2015522" y="2332212"/>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5" name="Freeform 810">
            <a:extLst>
              <a:ext uri="{FF2B5EF4-FFF2-40B4-BE49-F238E27FC236}">
                <a16:creationId xmlns:a16="http://schemas.microsoft.com/office/drawing/2014/main" id="{C68E98D7-3646-3CEE-3827-2596180D371A}"/>
              </a:ext>
            </a:extLst>
          </p:cNvPr>
          <p:cNvSpPr>
            <a:spLocks/>
          </p:cNvSpPr>
          <p:nvPr/>
        </p:nvSpPr>
        <p:spPr bwMode="auto">
          <a:xfrm>
            <a:off x="2023219" y="23358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6" name="Freeform 811">
            <a:extLst>
              <a:ext uri="{FF2B5EF4-FFF2-40B4-BE49-F238E27FC236}">
                <a16:creationId xmlns:a16="http://schemas.microsoft.com/office/drawing/2014/main" id="{B1730881-15C2-FDB9-CC68-DE5BD90B6E79}"/>
              </a:ext>
            </a:extLst>
          </p:cNvPr>
          <p:cNvSpPr>
            <a:spLocks/>
          </p:cNvSpPr>
          <p:nvPr/>
        </p:nvSpPr>
        <p:spPr bwMode="auto">
          <a:xfrm>
            <a:off x="1929577" y="2310317"/>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7" name="Freeform 812">
            <a:extLst>
              <a:ext uri="{FF2B5EF4-FFF2-40B4-BE49-F238E27FC236}">
                <a16:creationId xmlns:a16="http://schemas.microsoft.com/office/drawing/2014/main" id="{B2C9B3A6-FD69-3ABD-B405-17EA712165D0}"/>
              </a:ext>
            </a:extLst>
          </p:cNvPr>
          <p:cNvSpPr>
            <a:spLocks/>
          </p:cNvSpPr>
          <p:nvPr/>
        </p:nvSpPr>
        <p:spPr bwMode="auto">
          <a:xfrm>
            <a:off x="1476760" y="21473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8" name="Freeform 813">
            <a:extLst>
              <a:ext uri="{FF2B5EF4-FFF2-40B4-BE49-F238E27FC236}">
                <a16:creationId xmlns:a16="http://schemas.microsoft.com/office/drawing/2014/main" id="{B7895936-46D0-3D0C-4F19-DEEFAFC15A7E}"/>
              </a:ext>
            </a:extLst>
          </p:cNvPr>
          <p:cNvSpPr>
            <a:spLocks/>
          </p:cNvSpPr>
          <p:nvPr/>
        </p:nvSpPr>
        <p:spPr bwMode="auto">
          <a:xfrm>
            <a:off x="1919314" y="2306668"/>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9" name="Freeform 814">
            <a:extLst>
              <a:ext uri="{FF2B5EF4-FFF2-40B4-BE49-F238E27FC236}">
                <a16:creationId xmlns:a16="http://schemas.microsoft.com/office/drawing/2014/main" id="{DABD9DBB-E49F-8EBD-1C7E-026B2A91B959}"/>
              </a:ext>
            </a:extLst>
          </p:cNvPr>
          <p:cNvSpPr>
            <a:spLocks/>
          </p:cNvSpPr>
          <p:nvPr/>
        </p:nvSpPr>
        <p:spPr bwMode="auto">
          <a:xfrm>
            <a:off x="2033481" y="2339510"/>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0" name="Freeform 815">
            <a:extLst>
              <a:ext uri="{FF2B5EF4-FFF2-40B4-BE49-F238E27FC236}">
                <a16:creationId xmlns:a16="http://schemas.microsoft.com/office/drawing/2014/main" id="{CA3719A4-F5EB-F85F-F39F-E426390F630E}"/>
              </a:ext>
            </a:extLst>
          </p:cNvPr>
          <p:cNvSpPr>
            <a:spLocks/>
          </p:cNvSpPr>
          <p:nvPr/>
        </p:nvSpPr>
        <p:spPr bwMode="auto">
          <a:xfrm>
            <a:off x="1937273" y="231031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1" name="Freeform 816">
            <a:extLst>
              <a:ext uri="{FF2B5EF4-FFF2-40B4-BE49-F238E27FC236}">
                <a16:creationId xmlns:a16="http://schemas.microsoft.com/office/drawing/2014/main" id="{67F429CF-E001-8770-FD3D-C1BFDC07F2F6}"/>
              </a:ext>
            </a:extLst>
          </p:cNvPr>
          <p:cNvSpPr>
            <a:spLocks/>
          </p:cNvSpPr>
          <p:nvPr/>
        </p:nvSpPr>
        <p:spPr bwMode="auto">
          <a:xfrm>
            <a:off x="2027067" y="2335861"/>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2" name="Freeform 817">
            <a:extLst>
              <a:ext uri="{FF2B5EF4-FFF2-40B4-BE49-F238E27FC236}">
                <a16:creationId xmlns:a16="http://schemas.microsoft.com/office/drawing/2014/main" id="{E7639DFD-5B8A-CA78-3D00-F69321E45AE1}"/>
              </a:ext>
            </a:extLst>
          </p:cNvPr>
          <p:cNvSpPr>
            <a:spLocks/>
          </p:cNvSpPr>
          <p:nvPr/>
        </p:nvSpPr>
        <p:spPr bwMode="auto">
          <a:xfrm>
            <a:off x="1889811" y="2303019"/>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3" name="Freeform 818">
            <a:extLst>
              <a:ext uri="{FF2B5EF4-FFF2-40B4-BE49-F238E27FC236}">
                <a16:creationId xmlns:a16="http://schemas.microsoft.com/office/drawing/2014/main" id="{DA304919-26D8-AAAC-7443-A436B471A1D2}"/>
              </a:ext>
            </a:extLst>
          </p:cNvPr>
          <p:cNvSpPr>
            <a:spLocks/>
          </p:cNvSpPr>
          <p:nvPr/>
        </p:nvSpPr>
        <p:spPr bwMode="auto">
          <a:xfrm>
            <a:off x="1893659" y="2303019"/>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4" name="Freeform 819">
            <a:extLst>
              <a:ext uri="{FF2B5EF4-FFF2-40B4-BE49-F238E27FC236}">
                <a16:creationId xmlns:a16="http://schemas.microsoft.com/office/drawing/2014/main" id="{10BED4FB-8025-10AA-8BE9-A2A479B2DED8}"/>
              </a:ext>
            </a:extLst>
          </p:cNvPr>
          <p:cNvSpPr>
            <a:spLocks/>
          </p:cNvSpPr>
          <p:nvPr/>
        </p:nvSpPr>
        <p:spPr bwMode="auto">
          <a:xfrm>
            <a:off x="1480608" y="21473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5" name="Freeform 820">
            <a:extLst>
              <a:ext uri="{FF2B5EF4-FFF2-40B4-BE49-F238E27FC236}">
                <a16:creationId xmlns:a16="http://schemas.microsoft.com/office/drawing/2014/main" id="{E3A16F16-FACD-4423-4CBC-E1F03DAB12AC}"/>
              </a:ext>
            </a:extLst>
          </p:cNvPr>
          <p:cNvSpPr>
            <a:spLocks/>
          </p:cNvSpPr>
          <p:nvPr/>
        </p:nvSpPr>
        <p:spPr bwMode="auto">
          <a:xfrm>
            <a:off x="1997564" y="2328563"/>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6" name="Freeform 821">
            <a:extLst>
              <a:ext uri="{FF2B5EF4-FFF2-40B4-BE49-F238E27FC236}">
                <a16:creationId xmlns:a16="http://schemas.microsoft.com/office/drawing/2014/main" id="{3EF2F73E-37E5-E5B1-FF71-D177211C28F0}"/>
              </a:ext>
            </a:extLst>
          </p:cNvPr>
          <p:cNvSpPr>
            <a:spLocks/>
          </p:cNvSpPr>
          <p:nvPr/>
        </p:nvSpPr>
        <p:spPr bwMode="auto">
          <a:xfrm>
            <a:off x="1678154" y="2284773"/>
            <a:ext cx="57725" cy="21895"/>
          </a:xfrm>
          <a:custGeom>
            <a:avLst/>
            <a:gdLst>
              <a:gd name="T0" fmla="*/ 45 w 45"/>
              <a:gd name="T1" fmla="*/ 18 h 18"/>
              <a:gd name="T2" fmla="*/ 45 w 45"/>
              <a:gd name="T3" fmla="*/ 18 h 18"/>
              <a:gd name="T4" fmla="*/ 20 w 45"/>
              <a:gd name="T5" fmla="*/ 9 h 18"/>
              <a:gd name="T6" fmla="*/ 20 w 45"/>
              <a:gd name="T7" fmla="*/ 9 h 18"/>
              <a:gd name="T8" fmla="*/ 0 w 45"/>
              <a:gd name="T9" fmla="*/ 0 h 18"/>
              <a:gd name="T10" fmla="*/ 0 w 45"/>
              <a:gd name="T11" fmla="*/ 0 h 18"/>
              <a:gd name="T12" fmla="*/ 20 w 45"/>
              <a:gd name="T13" fmla="*/ 9 h 18"/>
              <a:gd name="T14" fmla="*/ 20 w 45"/>
              <a:gd name="T15" fmla="*/ 9 h 18"/>
              <a:gd name="T16" fmla="*/ 45 w 45"/>
              <a:gd name="T17" fmla="*/ 18 h 18"/>
              <a:gd name="T18" fmla="*/ 45 w 45"/>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18">
                <a:moveTo>
                  <a:pt x="45" y="18"/>
                </a:moveTo>
                <a:lnTo>
                  <a:pt x="45" y="18"/>
                </a:lnTo>
                <a:lnTo>
                  <a:pt x="20" y="9"/>
                </a:lnTo>
                <a:lnTo>
                  <a:pt x="20" y="9"/>
                </a:lnTo>
                <a:lnTo>
                  <a:pt x="0" y="0"/>
                </a:lnTo>
                <a:lnTo>
                  <a:pt x="0" y="0"/>
                </a:lnTo>
                <a:lnTo>
                  <a:pt x="20" y="9"/>
                </a:lnTo>
                <a:lnTo>
                  <a:pt x="20" y="9"/>
                </a:lnTo>
                <a:lnTo>
                  <a:pt x="45" y="18"/>
                </a:lnTo>
                <a:lnTo>
                  <a:pt x="45" y="18"/>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7" name="Freeform 822">
            <a:extLst>
              <a:ext uri="{FF2B5EF4-FFF2-40B4-BE49-F238E27FC236}">
                <a16:creationId xmlns:a16="http://schemas.microsoft.com/office/drawing/2014/main" id="{BD967DB8-0556-366F-247D-5EA5A0247746}"/>
              </a:ext>
            </a:extLst>
          </p:cNvPr>
          <p:cNvSpPr>
            <a:spLocks/>
          </p:cNvSpPr>
          <p:nvPr/>
        </p:nvSpPr>
        <p:spPr bwMode="auto">
          <a:xfrm>
            <a:off x="1488304" y="2155839"/>
            <a:ext cx="42332" cy="18246"/>
          </a:xfrm>
          <a:custGeom>
            <a:avLst/>
            <a:gdLst>
              <a:gd name="T0" fmla="*/ 33 w 33"/>
              <a:gd name="T1" fmla="*/ 15 h 15"/>
              <a:gd name="T2" fmla="*/ 3 w 33"/>
              <a:gd name="T3" fmla="*/ 0 h 15"/>
              <a:gd name="T4" fmla="*/ 3 w 33"/>
              <a:gd name="T5" fmla="*/ 0 h 15"/>
              <a:gd name="T6" fmla="*/ 0 w 33"/>
              <a:gd name="T7" fmla="*/ 0 h 15"/>
              <a:gd name="T8" fmla="*/ 0 w 33"/>
              <a:gd name="T9" fmla="*/ 0 h 15"/>
              <a:gd name="T10" fmla="*/ 3 w 33"/>
              <a:gd name="T11" fmla="*/ 0 h 15"/>
              <a:gd name="T12" fmla="*/ 33 w 33"/>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3" h="15">
                <a:moveTo>
                  <a:pt x="33" y="15"/>
                </a:moveTo>
                <a:lnTo>
                  <a:pt x="3" y="0"/>
                </a:lnTo>
                <a:lnTo>
                  <a:pt x="3" y="0"/>
                </a:lnTo>
                <a:lnTo>
                  <a:pt x="0" y="0"/>
                </a:lnTo>
                <a:lnTo>
                  <a:pt x="0" y="0"/>
                </a:lnTo>
                <a:lnTo>
                  <a:pt x="3" y="0"/>
                </a:lnTo>
                <a:lnTo>
                  <a:pt x="33" y="15"/>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8" name="Freeform 823">
            <a:extLst>
              <a:ext uri="{FF2B5EF4-FFF2-40B4-BE49-F238E27FC236}">
                <a16:creationId xmlns:a16="http://schemas.microsoft.com/office/drawing/2014/main" id="{1BB34667-FECC-3D58-CA92-CB909E9B0919}"/>
              </a:ext>
            </a:extLst>
          </p:cNvPr>
          <p:cNvSpPr>
            <a:spLocks/>
          </p:cNvSpPr>
          <p:nvPr/>
        </p:nvSpPr>
        <p:spPr bwMode="auto">
          <a:xfrm>
            <a:off x="2055288" y="2343159"/>
            <a:ext cx="3849" cy="3649"/>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9" name="Freeform 824">
            <a:extLst>
              <a:ext uri="{FF2B5EF4-FFF2-40B4-BE49-F238E27FC236}">
                <a16:creationId xmlns:a16="http://schemas.microsoft.com/office/drawing/2014/main" id="{943F7EA3-62B2-D557-FE12-834F97B36C1F}"/>
              </a:ext>
            </a:extLst>
          </p:cNvPr>
          <p:cNvSpPr>
            <a:spLocks/>
          </p:cNvSpPr>
          <p:nvPr/>
        </p:nvSpPr>
        <p:spPr bwMode="auto">
          <a:xfrm>
            <a:off x="1957798" y="2317616"/>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0" name="Freeform 825">
            <a:extLst>
              <a:ext uri="{FF2B5EF4-FFF2-40B4-BE49-F238E27FC236}">
                <a16:creationId xmlns:a16="http://schemas.microsoft.com/office/drawing/2014/main" id="{C83515F0-283E-097B-15DF-58C2686C9280}"/>
              </a:ext>
            </a:extLst>
          </p:cNvPr>
          <p:cNvSpPr>
            <a:spLocks/>
          </p:cNvSpPr>
          <p:nvPr/>
        </p:nvSpPr>
        <p:spPr bwMode="auto">
          <a:xfrm>
            <a:off x="1915467" y="23066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1" name="Freeform 826">
            <a:extLst>
              <a:ext uri="{FF2B5EF4-FFF2-40B4-BE49-F238E27FC236}">
                <a16:creationId xmlns:a16="http://schemas.microsoft.com/office/drawing/2014/main" id="{54E317A8-CFA2-E9F8-E408-B0E493AC64F2}"/>
              </a:ext>
            </a:extLst>
          </p:cNvPr>
          <p:cNvSpPr>
            <a:spLocks/>
          </p:cNvSpPr>
          <p:nvPr/>
        </p:nvSpPr>
        <p:spPr bwMode="auto">
          <a:xfrm>
            <a:off x="1991149" y="2324914"/>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2" name="Freeform 827">
            <a:extLst>
              <a:ext uri="{FF2B5EF4-FFF2-40B4-BE49-F238E27FC236}">
                <a16:creationId xmlns:a16="http://schemas.microsoft.com/office/drawing/2014/main" id="{18B5D2E7-89F9-2193-A8A0-AAD6D3243E91}"/>
              </a:ext>
            </a:extLst>
          </p:cNvPr>
          <p:cNvSpPr>
            <a:spLocks/>
          </p:cNvSpPr>
          <p:nvPr/>
        </p:nvSpPr>
        <p:spPr bwMode="auto">
          <a:xfrm>
            <a:off x="2009108" y="2332212"/>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3" name="Freeform 828">
            <a:extLst>
              <a:ext uri="{FF2B5EF4-FFF2-40B4-BE49-F238E27FC236}">
                <a16:creationId xmlns:a16="http://schemas.microsoft.com/office/drawing/2014/main" id="{C6BBC22E-0172-23A5-06C2-C873F2803063}"/>
              </a:ext>
            </a:extLst>
          </p:cNvPr>
          <p:cNvSpPr>
            <a:spLocks/>
          </p:cNvSpPr>
          <p:nvPr/>
        </p:nvSpPr>
        <p:spPr bwMode="auto">
          <a:xfrm>
            <a:off x="1470346" y="214002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4" name="Freeform 829">
            <a:extLst>
              <a:ext uri="{FF2B5EF4-FFF2-40B4-BE49-F238E27FC236}">
                <a16:creationId xmlns:a16="http://schemas.microsoft.com/office/drawing/2014/main" id="{AE3B44E6-B97E-C403-9BBC-140BD2F8C925}"/>
              </a:ext>
            </a:extLst>
          </p:cNvPr>
          <p:cNvSpPr>
            <a:spLocks/>
          </p:cNvSpPr>
          <p:nvPr/>
        </p:nvSpPr>
        <p:spPr bwMode="auto">
          <a:xfrm>
            <a:off x="2051440" y="2343159"/>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5" name="Freeform 830">
            <a:extLst>
              <a:ext uri="{FF2B5EF4-FFF2-40B4-BE49-F238E27FC236}">
                <a16:creationId xmlns:a16="http://schemas.microsoft.com/office/drawing/2014/main" id="{5B6D4BF3-D96B-CDCE-A9D6-2C2AE515B55C}"/>
              </a:ext>
            </a:extLst>
          </p:cNvPr>
          <p:cNvSpPr>
            <a:spLocks/>
          </p:cNvSpPr>
          <p:nvPr/>
        </p:nvSpPr>
        <p:spPr bwMode="auto">
          <a:xfrm>
            <a:off x="2037329" y="2339510"/>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6" name="Freeform 831">
            <a:extLst>
              <a:ext uri="{FF2B5EF4-FFF2-40B4-BE49-F238E27FC236}">
                <a16:creationId xmlns:a16="http://schemas.microsoft.com/office/drawing/2014/main" id="{C28CDEE0-6938-9B3D-A2BA-9C22BACE5D2B}"/>
              </a:ext>
            </a:extLst>
          </p:cNvPr>
          <p:cNvSpPr>
            <a:spLocks/>
          </p:cNvSpPr>
          <p:nvPr/>
        </p:nvSpPr>
        <p:spPr bwMode="auto">
          <a:xfrm>
            <a:off x="2005260" y="232856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7" name="Freeform 832">
            <a:extLst>
              <a:ext uri="{FF2B5EF4-FFF2-40B4-BE49-F238E27FC236}">
                <a16:creationId xmlns:a16="http://schemas.microsoft.com/office/drawing/2014/main" id="{F6D8D425-E52C-A09F-C57B-45855CCA401D}"/>
              </a:ext>
            </a:extLst>
          </p:cNvPr>
          <p:cNvSpPr>
            <a:spLocks/>
          </p:cNvSpPr>
          <p:nvPr/>
        </p:nvSpPr>
        <p:spPr bwMode="auto">
          <a:xfrm>
            <a:off x="1973191" y="2321264"/>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8" name="Freeform 833">
            <a:extLst>
              <a:ext uri="{FF2B5EF4-FFF2-40B4-BE49-F238E27FC236}">
                <a16:creationId xmlns:a16="http://schemas.microsoft.com/office/drawing/2014/main" id="{DA1CFD78-EFEB-E28E-5463-AF6CA820AF90}"/>
              </a:ext>
            </a:extLst>
          </p:cNvPr>
          <p:cNvSpPr>
            <a:spLocks/>
          </p:cNvSpPr>
          <p:nvPr/>
        </p:nvSpPr>
        <p:spPr bwMode="auto">
          <a:xfrm>
            <a:off x="1979605" y="232126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9" name="Freeform 834">
            <a:extLst>
              <a:ext uri="{FF2B5EF4-FFF2-40B4-BE49-F238E27FC236}">
                <a16:creationId xmlns:a16="http://schemas.microsoft.com/office/drawing/2014/main" id="{397D7EAC-49D2-1AB5-8701-BCE34BFB33FB}"/>
              </a:ext>
            </a:extLst>
          </p:cNvPr>
          <p:cNvSpPr>
            <a:spLocks/>
          </p:cNvSpPr>
          <p:nvPr/>
        </p:nvSpPr>
        <p:spPr bwMode="auto">
          <a:xfrm>
            <a:off x="1939839" y="2310317"/>
            <a:ext cx="3849"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0" name="Freeform 835">
            <a:extLst>
              <a:ext uri="{FF2B5EF4-FFF2-40B4-BE49-F238E27FC236}">
                <a16:creationId xmlns:a16="http://schemas.microsoft.com/office/drawing/2014/main" id="{549EAC58-2CF9-7E28-E568-C53E5F6B1E30}"/>
              </a:ext>
            </a:extLst>
          </p:cNvPr>
          <p:cNvSpPr>
            <a:spLocks/>
          </p:cNvSpPr>
          <p:nvPr/>
        </p:nvSpPr>
        <p:spPr bwMode="auto">
          <a:xfrm>
            <a:off x="1965494" y="2317616"/>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1" name="Freeform 836">
            <a:extLst>
              <a:ext uri="{FF2B5EF4-FFF2-40B4-BE49-F238E27FC236}">
                <a16:creationId xmlns:a16="http://schemas.microsoft.com/office/drawing/2014/main" id="{1958C4C2-40DD-0D79-EBB8-4B25F0FAEE6F}"/>
              </a:ext>
            </a:extLst>
          </p:cNvPr>
          <p:cNvSpPr>
            <a:spLocks/>
          </p:cNvSpPr>
          <p:nvPr/>
        </p:nvSpPr>
        <p:spPr bwMode="auto">
          <a:xfrm>
            <a:off x="2047591" y="2343159"/>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2" name="Freeform 837">
            <a:extLst>
              <a:ext uri="{FF2B5EF4-FFF2-40B4-BE49-F238E27FC236}">
                <a16:creationId xmlns:a16="http://schemas.microsoft.com/office/drawing/2014/main" id="{0E128528-8E0B-52DC-85B6-4F331BE4E2FD}"/>
              </a:ext>
            </a:extLst>
          </p:cNvPr>
          <p:cNvSpPr>
            <a:spLocks/>
          </p:cNvSpPr>
          <p:nvPr/>
        </p:nvSpPr>
        <p:spPr bwMode="auto">
          <a:xfrm>
            <a:off x="1983453" y="2324914"/>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3" name="Freeform 838">
            <a:extLst>
              <a:ext uri="{FF2B5EF4-FFF2-40B4-BE49-F238E27FC236}">
                <a16:creationId xmlns:a16="http://schemas.microsoft.com/office/drawing/2014/main" id="{22075334-906E-9452-338A-F0C25217DA4D}"/>
              </a:ext>
            </a:extLst>
          </p:cNvPr>
          <p:cNvSpPr>
            <a:spLocks/>
          </p:cNvSpPr>
          <p:nvPr/>
        </p:nvSpPr>
        <p:spPr bwMode="auto">
          <a:xfrm>
            <a:off x="1901356" y="2303019"/>
            <a:ext cx="2566"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4" name="Freeform 839">
            <a:extLst>
              <a:ext uri="{FF2B5EF4-FFF2-40B4-BE49-F238E27FC236}">
                <a16:creationId xmlns:a16="http://schemas.microsoft.com/office/drawing/2014/main" id="{A09A3BDC-E0B2-8058-6173-810F7A6611CF}"/>
              </a:ext>
            </a:extLst>
          </p:cNvPr>
          <p:cNvSpPr>
            <a:spLocks/>
          </p:cNvSpPr>
          <p:nvPr/>
        </p:nvSpPr>
        <p:spPr bwMode="auto">
          <a:xfrm>
            <a:off x="2041178" y="2339510"/>
            <a:ext cx="3849"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5" name="Freeform 840">
            <a:extLst>
              <a:ext uri="{FF2B5EF4-FFF2-40B4-BE49-F238E27FC236}">
                <a16:creationId xmlns:a16="http://schemas.microsoft.com/office/drawing/2014/main" id="{CA855684-29A0-85A4-5A51-03B7D9709CF0}"/>
              </a:ext>
            </a:extLst>
          </p:cNvPr>
          <p:cNvSpPr>
            <a:spLocks/>
          </p:cNvSpPr>
          <p:nvPr/>
        </p:nvSpPr>
        <p:spPr bwMode="auto">
          <a:xfrm>
            <a:off x="1903921" y="2303019"/>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6" name="Freeform 841">
            <a:extLst>
              <a:ext uri="{FF2B5EF4-FFF2-40B4-BE49-F238E27FC236}">
                <a16:creationId xmlns:a16="http://schemas.microsoft.com/office/drawing/2014/main" id="{B981C5DC-71BB-E256-5887-3871415DD4DA}"/>
              </a:ext>
            </a:extLst>
          </p:cNvPr>
          <p:cNvSpPr>
            <a:spLocks/>
          </p:cNvSpPr>
          <p:nvPr/>
        </p:nvSpPr>
        <p:spPr bwMode="auto">
          <a:xfrm>
            <a:off x="1907770" y="2303019"/>
            <a:ext cx="3849" cy="3649"/>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7" name="Freeform 842">
            <a:extLst>
              <a:ext uri="{FF2B5EF4-FFF2-40B4-BE49-F238E27FC236}">
                <a16:creationId xmlns:a16="http://schemas.microsoft.com/office/drawing/2014/main" id="{E4FB563F-94C4-A787-C850-47C559054A4D}"/>
              </a:ext>
            </a:extLst>
          </p:cNvPr>
          <p:cNvSpPr>
            <a:spLocks/>
          </p:cNvSpPr>
          <p:nvPr/>
        </p:nvSpPr>
        <p:spPr bwMode="auto">
          <a:xfrm>
            <a:off x="1897508" y="23030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8" name="Freeform 843">
            <a:extLst>
              <a:ext uri="{FF2B5EF4-FFF2-40B4-BE49-F238E27FC236}">
                <a16:creationId xmlns:a16="http://schemas.microsoft.com/office/drawing/2014/main" id="{F7FE7CE0-3C91-869D-F8F3-8977B60E2715}"/>
              </a:ext>
            </a:extLst>
          </p:cNvPr>
          <p:cNvSpPr>
            <a:spLocks/>
          </p:cNvSpPr>
          <p:nvPr/>
        </p:nvSpPr>
        <p:spPr bwMode="auto">
          <a:xfrm>
            <a:off x="1947535" y="2313966"/>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9" name="Freeform 844">
            <a:extLst>
              <a:ext uri="{FF2B5EF4-FFF2-40B4-BE49-F238E27FC236}">
                <a16:creationId xmlns:a16="http://schemas.microsoft.com/office/drawing/2014/main" id="{02FC5368-D134-A191-ED9F-D5E049423D8D}"/>
              </a:ext>
            </a:extLst>
          </p:cNvPr>
          <p:cNvSpPr>
            <a:spLocks/>
          </p:cNvSpPr>
          <p:nvPr/>
        </p:nvSpPr>
        <p:spPr bwMode="auto">
          <a:xfrm>
            <a:off x="1955232" y="231396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0" name="Freeform 846">
            <a:extLst>
              <a:ext uri="{FF2B5EF4-FFF2-40B4-BE49-F238E27FC236}">
                <a16:creationId xmlns:a16="http://schemas.microsoft.com/office/drawing/2014/main" id="{8082F30F-0F90-F4F3-B08D-3F224A9EC1F6}"/>
              </a:ext>
            </a:extLst>
          </p:cNvPr>
          <p:cNvSpPr>
            <a:spLocks/>
          </p:cNvSpPr>
          <p:nvPr/>
        </p:nvSpPr>
        <p:spPr bwMode="auto">
          <a:xfrm>
            <a:off x="2029633" y="2473310"/>
            <a:ext cx="3849"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1" name="Freeform 847">
            <a:extLst>
              <a:ext uri="{FF2B5EF4-FFF2-40B4-BE49-F238E27FC236}">
                <a16:creationId xmlns:a16="http://schemas.microsoft.com/office/drawing/2014/main" id="{BA6DF0C4-D94B-37B2-12C8-0E2914EFFB50}"/>
              </a:ext>
            </a:extLst>
          </p:cNvPr>
          <p:cNvSpPr>
            <a:spLocks/>
          </p:cNvSpPr>
          <p:nvPr/>
        </p:nvSpPr>
        <p:spPr bwMode="auto">
          <a:xfrm>
            <a:off x="2037329" y="2447766"/>
            <a:ext cx="17959" cy="18246"/>
          </a:xfrm>
          <a:custGeom>
            <a:avLst/>
            <a:gdLst>
              <a:gd name="T0" fmla="*/ 14 w 14"/>
              <a:gd name="T1" fmla="*/ 0 h 15"/>
              <a:gd name="T2" fmla="*/ 0 w 14"/>
              <a:gd name="T3" fmla="*/ 15 h 15"/>
              <a:gd name="T4" fmla="*/ 0 w 14"/>
              <a:gd name="T5" fmla="*/ 15 h 15"/>
              <a:gd name="T6" fmla="*/ 14 w 14"/>
              <a:gd name="T7" fmla="*/ 0 h 15"/>
            </a:gdLst>
            <a:ahLst/>
            <a:cxnLst>
              <a:cxn ang="0">
                <a:pos x="T0" y="T1"/>
              </a:cxn>
              <a:cxn ang="0">
                <a:pos x="T2" y="T3"/>
              </a:cxn>
              <a:cxn ang="0">
                <a:pos x="T4" y="T5"/>
              </a:cxn>
              <a:cxn ang="0">
                <a:pos x="T6" y="T7"/>
              </a:cxn>
            </a:cxnLst>
            <a:rect l="0" t="0" r="r" b="b"/>
            <a:pathLst>
              <a:path w="14" h="15">
                <a:moveTo>
                  <a:pt x="14" y="0"/>
                </a:moveTo>
                <a:lnTo>
                  <a:pt x="0" y="15"/>
                </a:lnTo>
                <a:lnTo>
                  <a:pt x="0" y="15"/>
                </a:lnTo>
                <a:lnTo>
                  <a:pt x="14"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2" name="Freeform 848">
            <a:extLst>
              <a:ext uri="{FF2B5EF4-FFF2-40B4-BE49-F238E27FC236}">
                <a16:creationId xmlns:a16="http://schemas.microsoft.com/office/drawing/2014/main" id="{B8299BB3-2CDF-2E4E-1282-2DC7E5F8519C}"/>
              </a:ext>
            </a:extLst>
          </p:cNvPr>
          <p:cNvSpPr>
            <a:spLocks/>
          </p:cNvSpPr>
          <p:nvPr/>
        </p:nvSpPr>
        <p:spPr bwMode="auto">
          <a:xfrm>
            <a:off x="2091205" y="24319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3" name="Freeform 849">
            <a:extLst>
              <a:ext uri="{FF2B5EF4-FFF2-40B4-BE49-F238E27FC236}">
                <a16:creationId xmlns:a16="http://schemas.microsoft.com/office/drawing/2014/main" id="{0FDC0E57-46B8-7D61-F863-1730E1A583EE}"/>
              </a:ext>
            </a:extLst>
          </p:cNvPr>
          <p:cNvSpPr>
            <a:spLocks/>
          </p:cNvSpPr>
          <p:nvPr/>
        </p:nvSpPr>
        <p:spPr bwMode="auto">
          <a:xfrm>
            <a:off x="2091205" y="24319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4" name="Freeform 850">
            <a:extLst>
              <a:ext uri="{FF2B5EF4-FFF2-40B4-BE49-F238E27FC236}">
                <a16:creationId xmlns:a16="http://schemas.microsoft.com/office/drawing/2014/main" id="{4257A07D-61C1-25A6-70CB-B6CFAFBB2E5C}"/>
              </a:ext>
            </a:extLst>
          </p:cNvPr>
          <p:cNvSpPr>
            <a:spLocks/>
          </p:cNvSpPr>
          <p:nvPr/>
        </p:nvSpPr>
        <p:spPr bwMode="auto">
          <a:xfrm>
            <a:off x="2033481" y="24696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5" name="Freeform 851">
            <a:extLst>
              <a:ext uri="{FF2B5EF4-FFF2-40B4-BE49-F238E27FC236}">
                <a16:creationId xmlns:a16="http://schemas.microsoft.com/office/drawing/2014/main" id="{4B64B66B-A3A3-646B-DF5D-3E7DF93DA2A4}"/>
              </a:ext>
            </a:extLst>
          </p:cNvPr>
          <p:cNvSpPr>
            <a:spLocks/>
          </p:cNvSpPr>
          <p:nvPr/>
        </p:nvSpPr>
        <p:spPr bwMode="auto">
          <a:xfrm>
            <a:off x="2091205" y="2431954"/>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6" name="Freeform 852">
            <a:extLst>
              <a:ext uri="{FF2B5EF4-FFF2-40B4-BE49-F238E27FC236}">
                <a16:creationId xmlns:a16="http://schemas.microsoft.com/office/drawing/2014/main" id="{27EA7D01-3AEB-7B33-3FF1-66B43495BE15}"/>
              </a:ext>
            </a:extLst>
          </p:cNvPr>
          <p:cNvSpPr>
            <a:spLocks/>
          </p:cNvSpPr>
          <p:nvPr/>
        </p:nvSpPr>
        <p:spPr bwMode="auto">
          <a:xfrm>
            <a:off x="2033481" y="2466012"/>
            <a:ext cx="3849" cy="3649"/>
          </a:xfrm>
          <a:custGeom>
            <a:avLst/>
            <a:gdLst>
              <a:gd name="T0" fmla="*/ 0 w 3"/>
              <a:gd name="T1" fmla="*/ 3 h 3"/>
              <a:gd name="T2" fmla="*/ 3 w 3"/>
              <a:gd name="T3" fmla="*/ 0 h 3"/>
              <a:gd name="T4" fmla="*/ 3 w 3"/>
              <a:gd name="T5" fmla="*/ 0 h 3"/>
              <a:gd name="T6" fmla="*/ 0 w 3"/>
              <a:gd name="T7" fmla="*/ 3 h 3"/>
              <a:gd name="T8" fmla="*/ 0 w 3"/>
              <a:gd name="T9" fmla="*/ 3 h 3"/>
            </a:gdLst>
            <a:ahLst/>
            <a:cxnLst>
              <a:cxn ang="0">
                <a:pos x="T0" y="T1"/>
              </a:cxn>
              <a:cxn ang="0">
                <a:pos x="T2" y="T3"/>
              </a:cxn>
              <a:cxn ang="0">
                <a:pos x="T4" y="T5"/>
              </a:cxn>
              <a:cxn ang="0">
                <a:pos x="T6" y="T7"/>
              </a:cxn>
              <a:cxn ang="0">
                <a:pos x="T8" y="T9"/>
              </a:cxn>
            </a:cxnLst>
            <a:rect l="0" t="0" r="r" b="b"/>
            <a:pathLst>
              <a:path w="3" h="3">
                <a:moveTo>
                  <a:pt x="0" y="3"/>
                </a:moveTo>
                <a:lnTo>
                  <a:pt x="3" y="0"/>
                </a:lnTo>
                <a:lnTo>
                  <a:pt x="3" y="0"/>
                </a:lnTo>
                <a:lnTo>
                  <a:pt x="0" y="3"/>
                </a:lnTo>
                <a:lnTo>
                  <a:pt x="0" y="3"/>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7" name="Freeform 853">
            <a:extLst>
              <a:ext uri="{FF2B5EF4-FFF2-40B4-BE49-F238E27FC236}">
                <a16:creationId xmlns:a16="http://schemas.microsoft.com/office/drawing/2014/main" id="{DCFE0E45-29A4-946B-EB6D-1FD2BD140276}"/>
              </a:ext>
            </a:extLst>
          </p:cNvPr>
          <p:cNvSpPr>
            <a:spLocks/>
          </p:cNvSpPr>
          <p:nvPr/>
        </p:nvSpPr>
        <p:spPr bwMode="auto">
          <a:xfrm>
            <a:off x="2033481" y="2469661"/>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8" name="Freeform 854">
            <a:extLst>
              <a:ext uri="{FF2B5EF4-FFF2-40B4-BE49-F238E27FC236}">
                <a16:creationId xmlns:a16="http://schemas.microsoft.com/office/drawing/2014/main" id="{7F2C64D5-73AC-03F1-1AF4-FDD2EBF48816}"/>
              </a:ext>
            </a:extLst>
          </p:cNvPr>
          <p:cNvSpPr>
            <a:spLocks/>
          </p:cNvSpPr>
          <p:nvPr/>
        </p:nvSpPr>
        <p:spPr bwMode="auto">
          <a:xfrm>
            <a:off x="2091205" y="2431954"/>
            <a:ext cx="3849" cy="0"/>
          </a:xfrm>
          <a:custGeom>
            <a:avLst/>
            <a:gdLst>
              <a:gd name="T0" fmla="*/ 3 w 3"/>
              <a:gd name="T1" fmla="*/ 3 w 3"/>
              <a:gd name="T2" fmla="*/ 0 w 3"/>
              <a:gd name="T3" fmla="*/ 0 w 3"/>
              <a:gd name="T4" fmla="*/ 0 w 3"/>
              <a:gd name="T5" fmla="*/ 0 w 3"/>
              <a:gd name="T6" fmla="*/ 0 w 3"/>
              <a:gd name="T7" fmla="*/ 0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lnTo>
                  <a:pt x="3" y="0"/>
                </a:lnTo>
                <a:lnTo>
                  <a:pt x="0" y="0"/>
                </a:lnTo>
                <a:lnTo>
                  <a:pt x="0" y="0"/>
                </a:lnTo>
                <a:lnTo>
                  <a:pt x="0" y="0"/>
                </a:lnTo>
                <a:lnTo>
                  <a:pt x="0" y="0"/>
                </a:lnTo>
                <a:lnTo>
                  <a:pt x="0" y="0"/>
                </a:lnTo>
                <a:lnTo>
                  <a:pt x="0" y="0"/>
                </a:lnTo>
                <a:lnTo>
                  <a:pt x="3" y="0"/>
                </a:lnTo>
                <a:lnTo>
                  <a:pt x="3"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9" name="Freeform 855">
            <a:extLst>
              <a:ext uri="{FF2B5EF4-FFF2-40B4-BE49-F238E27FC236}">
                <a16:creationId xmlns:a16="http://schemas.microsoft.com/office/drawing/2014/main" id="{6525034F-9717-7840-6CFD-E6D83D7824A2}"/>
              </a:ext>
            </a:extLst>
          </p:cNvPr>
          <p:cNvSpPr>
            <a:spLocks/>
          </p:cNvSpPr>
          <p:nvPr/>
        </p:nvSpPr>
        <p:spPr bwMode="auto">
          <a:xfrm>
            <a:off x="2095054" y="2431954"/>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E1471D"/>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0" name="Freeform 858">
            <a:extLst>
              <a:ext uri="{FF2B5EF4-FFF2-40B4-BE49-F238E27FC236}">
                <a16:creationId xmlns:a16="http://schemas.microsoft.com/office/drawing/2014/main" id="{BABF366B-0490-2A8E-ABEF-3EE64C626119}"/>
              </a:ext>
            </a:extLst>
          </p:cNvPr>
          <p:cNvSpPr>
            <a:spLocks/>
          </p:cNvSpPr>
          <p:nvPr/>
        </p:nvSpPr>
        <p:spPr bwMode="auto">
          <a:xfrm>
            <a:off x="6133208" y="2986616"/>
            <a:ext cx="191133" cy="121636"/>
          </a:xfrm>
          <a:custGeom>
            <a:avLst/>
            <a:gdLst>
              <a:gd name="T0" fmla="*/ 149 w 149"/>
              <a:gd name="T1" fmla="*/ 21 h 100"/>
              <a:gd name="T2" fmla="*/ 138 w 149"/>
              <a:gd name="T3" fmla="*/ 37 h 100"/>
              <a:gd name="T4" fmla="*/ 135 w 149"/>
              <a:gd name="T5" fmla="*/ 37 h 100"/>
              <a:gd name="T6" fmla="*/ 112 w 149"/>
              <a:gd name="T7" fmla="*/ 55 h 100"/>
              <a:gd name="T8" fmla="*/ 107 w 149"/>
              <a:gd name="T9" fmla="*/ 61 h 100"/>
              <a:gd name="T10" fmla="*/ 98 w 149"/>
              <a:gd name="T11" fmla="*/ 64 h 100"/>
              <a:gd name="T12" fmla="*/ 96 w 149"/>
              <a:gd name="T13" fmla="*/ 67 h 100"/>
              <a:gd name="T14" fmla="*/ 70 w 149"/>
              <a:gd name="T15" fmla="*/ 85 h 100"/>
              <a:gd name="T16" fmla="*/ 65 w 149"/>
              <a:gd name="T17" fmla="*/ 85 h 100"/>
              <a:gd name="T18" fmla="*/ 62 w 149"/>
              <a:gd name="T19" fmla="*/ 79 h 100"/>
              <a:gd name="T20" fmla="*/ 62 w 149"/>
              <a:gd name="T21" fmla="*/ 79 h 100"/>
              <a:gd name="T22" fmla="*/ 59 w 149"/>
              <a:gd name="T23" fmla="*/ 82 h 100"/>
              <a:gd name="T24" fmla="*/ 40 w 149"/>
              <a:gd name="T25" fmla="*/ 88 h 100"/>
              <a:gd name="T26" fmla="*/ 31 w 149"/>
              <a:gd name="T27" fmla="*/ 91 h 100"/>
              <a:gd name="T28" fmla="*/ 23 w 149"/>
              <a:gd name="T29" fmla="*/ 100 h 100"/>
              <a:gd name="T30" fmla="*/ 17 w 149"/>
              <a:gd name="T31" fmla="*/ 100 h 100"/>
              <a:gd name="T32" fmla="*/ 0 w 149"/>
              <a:gd name="T33" fmla="*/ 91 h 100"/>
              <a:gd name="T34" fmla="*/ 0 w 149"/>
              <a:gd name="T35" fmla="*/ 85 h 100"/>
              <a:gd name="T36" fmla="*/ 0 w 149"/>
              <a:gd name="T37" fmla="*/ 82 h 100"/>
              <a:gd name="T38" fmla="*/ 14 w 149"/>
              <a:gd name="T39" fmla="*/ 67 h 100"/>
              <a:gd name="T40" fmla="*/ 20 w 149"/>
              <a:gd name="T41" fmla="*/ 61 h 100"/>
              <a:gd name="T42" fmla="*/ 28 w 149"/>
              <a:gd name="T43" fmla="*/ 52 h 100"/>
              <a:gd name="T44" fmla="*/ 37 w 149"/>
              <a:gd name="T45" fmla="*/ 49 h 100"/>
              <a:gd name="T46" fmla="*/ 42 w 149"/>
              <a:gd name="T47" fmla="*/ 49 h 100"/>
              <a:gd name="T48" fmla="*/ 45 w 149"/>
              <a:gd name="T49" fmla="*/ 49 h 100"/>
              <a:gd name="T50" fmla="*/ 70 w 149"/>
              <a:gd name="T51" fmla="*/ 34 h 100"/>
              <a:gd name="T52" fmla="*/ 82 w 149"/>
              <a:gd name="T53" fmla="*/ 24 h 100"/>
              <a:gd name="T54" fmla="*/ 101 w 149"/>
              <a:gd name="T55" fmla="*/ 12 h 100"/>
              <a:gd name="T56" fmla="*/ 112 w 149"/>
              <a:gd name="T57" fmla="*/ 12 h 100"/>
              <a:gd name="T58" fmla="*/ 121 w 149"/>
              <a:gd name="T59" fmla="*/ 15 h 100"/>
              <a:gd name="T60" fmla="*/ 126 w 149"/>
              <a:gd name="T61" fmla="*/ 6 h 100"/>
              <a:gd name="T62" fmla="*/ 132 w 149"/>
              <a:gd name="T63" fmla="*/ 3 h 100"/>
              <a:gd name="T64" fmla="*/ 138 w 149"/>
              <a:gd name="T65" fmla="*/ 0 h 100"/>
              <a:gd name="T66" fmla="*/ 146 w 149"/>
              <a:gd name="T67" fmla="*/ 6 h 100"/>
              <a:gd name="T68" fmla="*/ 149 w 149"/>
              <a:gd name="T69" fmla="*/ 18 h 100"/>
              <a:gd name="T70" fmla="*/ 149 w 149"/>
              <a:gd name="T71" fmla="*/ 2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9" h="100">
                <a:moveTo>
                  <a:pt x="149" y="21"/>
                </a:moveTo>
                <a:lnTo>
                  <a:pt x="149" y="21"/>
                </a:lnTo>
                <a:lnTo>
                  <a:pt x="138" y="37"/>
                </a:lnTo>
                <a:lnTo>
                  <a:pt x="138" y="37"/>
                </a:lnTo>
                <a:lnTo>
                  <a:pt x="135" y="37"/>
                </a:lnTo>
                <a:lnTo>
                  <a:pt x="135" y="37"/>
                </a:lnTo>
                <a:lnTo>
                  <a:pt x="124" y="46"/>
                </a:lnTo>
                <a:lnTo>
                  <a:pt x="112" y="55"/>
                </a:lnTo>
                <a:lnTo>
                  <a:pt x="112" y="55"/>
                </a:lnTo>
                <a:lnTo>
                  <a:pt x="107" y="61"/>
                </a:lnTo>
                <a:lnTo>
                  <a:pt x="98" y="64"/>
                </a:lnTo>
                <a:lnTo>
                  <a:pt x="98" y="64"/>
                </a:lnTo>
                <a:lnTo>
                  <a:pt x="96" y="67"/>
                </a:lnTo>
                <a:lnTo>
                  <a:pt x="96" y="67"/>
                </a:lnTo>
                <a:lnTo>
                  <a:pt x="70" y="85"/>
                </a:lnTo>
                <a:lnTo>
                  <a:pt x="70" y="85"/>
                </a:lnTo>
                <a:lnTo>
                  <a:pt x="65" y="85"/>
                </a:lnTo>
                <a:lnTo>
                  <a:pt x="65" y="85"/>
                </a:lnTo>
                <a:lnTo>
                  <a:pt x="62" y="79"/>
                </a:lnTo>
                <a:lnTo>
                  <a:pt x="62" y="79"/>
                </a:lnTo>
                <a:lnTo>
                  <a:pt x="62" y="79"/>
                </a:lnTo>
                <a:lnTo>
                  <a:pt x="62" y="79"/>
                </a:lnTo>
                <a:lnTo>
                  <a:pt x="59" y="82"/>
                </a:lnTo>
                <a:lnTo>
                  <a:pt x="59" y="82"/>
                </a:lnTo>
                <a:lnTo>
                  <a:pt x="48" y="85"/>
                </a:lnTo>
                <a:lnTo>
                  <a:pt x="40" y="88"/>
                </a:lnTo>
                <a:lnTo>
                  <a:pt x="40" y="88"/>
                </a:lnTo>
                <a:lnTo>
                  <a:pt x="31" y="91"/>
                </a:lnTo>
                <a:lnTo>
                  <a:pt x="23" y="100"/>
                </a:lnTo>
                <a:lnTo>
                  <a:pt x="23" y="100"/>
                </a:lnTo>
                <a:lnTo>
                  <a:pt x="17" y="100"/>
                </a:lnTo>
                <a:lnTo>
                  <a:pt x="17" y="100"/>
                </a:lnTo>
                <a:lnTo>
                  <a:pt x="14" y="100"/>
                </a:lnTo>
                <a:lnTo>
                  <a:pt x="0" y="91"/>
                </a:lnTo>
                <a:lnTo>
                  <a:pt x="0" y="91"/>
                </a:lnTo>
                <a:lnTo>
                  <a:pt x="0" y="85"/>
                </a:lnTo>
                <a:lnTo>
                  <a:pt x="0" y="85"/>
                </a:lnTo>
                <a:lnTo>
                  <a:pt x="0" y="82"/>
                </a:lnTo>
                <a:lnTo>
                  <a:pt x="0" y="82"/>
                </a:lnTo>
                <a:lnTo>
                  <a:pt x="14" y="67"/>
                </a:lnTo>
                <a:lnTo>
                  <a:pt x="14" y="67"/>
                </a:lnTo>
                <a:lnTo>
                  <a:pt x="20" y="61"/>
                </a:lnTo>
                <a:lnTo>
                  <a:pt x="20" y="61"/>
                </a:lnTo>
                <a:lnTo>
                  <a:pt x="28" y="52"/>
                </a:lnTo>
                <a:lnTo>
                  <a:pt x="28" y="52"/>
                </a:lnTo>
                <a:lnTo>
                  <a:pt x="37" y="49"/>
                </a:lnTo>
                <a:lnTo>
                  <a:pt x="42" y="49"/>
                </a:lnTo>
                <a:lnTo>
                  <a:pt x="42" y="49"/>
                </a:lnTo>
                <a:lnTo>
                  <a:pt x="45" y="49"/>
                </a:lnTo>
                <a:lnTo>
                  <a:pt x="45" y="49"/>
                </a:lnTo>
                <a:lnTo>
                  <a:pt x="56" y="40"/>
                </a:lnTo>
                <a:lnTo>
                  <a:pt x="70" y="34"/>
                </a:lnTo>
                <a:lnTo>
                  <a:pt x="82" y="24"/>
                </a:lnTo>
                <a:lnTo>
                  <a:pt x="82" y="24"/>
                </a:lnTo>
                <a:lnTo>
                  <a:pt x="93" y="18"/>
                </a:lnTo>
                <a:lnTo>
                  <a:pt x="101" y="12"/>
                </a:lnTo>
                <a:lnTo>
                  <a:pt x="112" y="12"/>
                </a:lnTo>
                <a:lnTo>
                  <a:pt x="112" y="12"/>
                </a:lnTo>
                <a:lnTo>
                  <a:pt x="118" y="12"/>
                </a:lnTo>
                <a:lnTo>
                  <a:pt x="121" y="15"/>
                </a:lnTo>
                <a:lnTo>
                  <a:pt x="121" y="15"/>
                </a:lnTo>
                <a:lnTo>
                  <a:pt x="126" y="6"/>
                </a:lnTo>
                <a:lnTo>
                  <a:pt x="126" y="6"/>
                </a:lnTo>
                <a:lnTo>
                  <a:pt x="132" y="3"/>
                </a:lnTo>
                <a:lnTo>
                  <a:pt x="138" y="0"/>
                </a:lnTo>
                <a:lnTo>
                  <a:pt x="138" y="0"/>
                </a:lnTo>
                <a:lnTo>
                  <a:pt x="146" y="6"/>
                </a:lnTo>
                <a:lnTo>
                  <a:pt x="146" y="6"/>
                </a:lnTo>
                <a:lnTo>
                  <a:pt x="149" y="15"/>
                </a:lnTo>
                <a:lnTo>
                  <a:pt x="149" y="18"/>
                </a:lnTo>
                <a:lnTo>
                  <a:pt x="149" y="21"/>
                </a:lnTo>
                <a:lnTo>
                  <a:pt x="149" y="21"/>
                </a:lnTo>
                <a:close/>
              </a:path>
            </a:pathLst>
          </a:custGeom>
          <a:solidFill>
            <a:srgbClr val="015873">
              <a:alpha val="50196"/>
            </a:srgb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501" name="Freeform: Shape 844">
            <a:extLst>
              <a:ext uri="{FF2B5EF4-FFF2-40B4-BE49-F238E27FC236}">
                <a16:creationId xmlns:a16="http://schemas.microsoft.com/office/drawing/2014/main" id="{A28CCDAD-E001-32D8-6A0D-0F734EB1BB66}"/>
              </a:ext>
            </a:extLst>
          </p:cNvPr>
          <p:cNvSpPr/>
          <p:nvPr/>
        </p:nvSpPr>
        <p:spPr>
          <a:xfrm>
            <a:off x="5833637" y="3353694"/>
            <a:ext cx="62383" cy="62383"/>
          </a:xfrm>
          <a:custGeom>
            <a:avLst/>
            <a:gdLst>
              <a:gd name="connsiteX0" fmla="*/ 36250 w 96666"/>
              <a:gd name="connsiteY0" fmla="*/ 60417 h 96666"/>
              <a:gd name="connsiteX1" fmla="*/ 65250 w 96666"/>
              <a:gd name="connsiteY1" fmla="*/ 36250 h 96666"/>
              <a:gd name="connsiteX2" fmla="*/ 94251 w 96666"/>
              <a:gd name="connsiteY2" fmla="*/ 79750 h 96666"/>
              <a:gd name="connsiteX3" fmla="*/ 60417 w 96666"/>
              <a:gd name="connsiteY3" fmla="*/ 103917 h 96666"/>
            </a:gdLst>
            <a:ahLst/>
            <a:cxnLst>
              <a:cxn ang="0">
                <a:pos x="connsiteX0" y="connsiteY0"/>
              </a:cxn>
              <a:cxn ang="0">
                <a:pos x="connsiteX1" y="connsiteY1"/>
              </a:cxn>
              <a:cxn ang="0">
                <a:pos x="connsiteX2" y="connsiteY2"/>
              </a:cxn>
              <a:cxn ang="0">
                <a:pos x="connsiteX3" y="connsiteY3"/>
              </a:cxn>
            </a:cxnLst>
            <a:rect l="l" t="t" r="r" b="b"/>
            <a:pathLst>
              <a:path w="96666" h="96666">
                <a:moveTo>
                  <a:pt x="36250" y="60417"/>
                </a:moveTo>
                <a:lnTo>
                  <a:pt x="65250" y="36250"/>
                </a:lnTo>
                <a:lnTo>
                  <a:pt x="94251" y="79750"/>
                </a:lnTo>
                <a:lnTo>
                  <a:pt x="60417" y="103917"/>
                </a:lnTo>
                <a:close/>
              </a:path>
            </a:pathLst>
          </a:custGeom>
          <a:solidFill>
            <a:srgbClr val="015873">
              <a:alpha val="50196"/>
            </a:srgbClr>
          </a:solidFill>
          <a:ln w="9525" cap="flat">
            <a:solidFill>
              <a:schemeClr val="tx1"/>
            </a:solidFill>
            <a:prstDash val="solid"/>
            <a:miter/>
          </a:ln>
        </p:spPr>
        <p:txBody>
          <a:bodyPr rtlCol="0" anchor="ctr"/>
          <a:lstStyle/>
          <a:p>
            <a:endParaRPr lang="en-US" dirty="0"/>
          </a:p>
        </p:txBody>
      </p:sp>
      <p:sp>
        <p:nvSpPr>
          <p:cNvPr id="1502" name="Freeform 762">
            <a:extLst>
              <a:ext uri="{FF2B5EF4-FFF2-40B4-BE49-F238E27FC236}">
                <a16:creationId xmlns:a16="http://schemas.microsoft.com/office/drawing/2014/main" id="{A21F9888-7D50-21C8-7C2F-9DCBB3E6E0FE}"/>
              </a:ext>
            </a:extLst>
          </p:cNvPr>
          <p:cNvSpPr>
            <a:spLocks/>
          </p:cNvSpPr>
          <p:nvPr/>
        </p:nvSpPr>
        <p:spPr bwMode="auto">
          <a:xfrm>
            <a:off x="1243296" y="2146143"/>
            <a:ext cx="844061" cy="721304"/>
          </a:xfrm>
          <a:custGeom>
            <a:avLst/>
            <a:gdLst>
              <a:gd name="T0" fmla="*/ 129 w 658"/>
              <a:gd name="T1" fmla="*/ 471 h 593"/>
              <a:gd name="T2" fmla="*/ 179 w 658"/>
              <a:gd name="T3" fmla="*/ 486 h 593"/>
              <a:gd name="T4" fmla="*/ 224 w 658"/>
              <a:gd name="T5" fmla="*/ 502 h 593"/>
              <a:gd name="T6" fmla="*/ 255 w 658"/>
              <a:gd name="T7" fmla="*/ 511 h 593"/>
              <a:gd name="T8" fmla="*/ 255 w 658"/>
              <a:gd name="T9" fmla="*/ 511 h 593"/>
              <a:gd name="T10" fmla="*/ 274 w 658"/>
              <a:gd name="T11" fmla="*/ 517 h 593"/>
              <a:gd name="T12" fmla="*/ 297 w 658"/>
              <a:gd name="T13" fmla="*/ 526 h 593"/>
              <a:gd name="T14" fmla="*/ 400 w 658"/>
              <a:gd name="T15" fmla="*/ 556 h 593"/>
              <a:gd name="T16" fmla="*/ 459 w 658"/>
              <a:gd name="T17" fmla="*/ 575 h 593"/>
              <a:gd name="T18" fmla="*/ 473 w 658"/>
              <a:gd name="T19" fmla="*/ 578 h 593"/>
              <a:gd name="T20" fmla="*/ 574 w 658"/>
              <a:gd name="T21" fmla="*/ 414 h 593"/>
              <a:gd name="T22" fmla="*/ 582 w 658"/>
              <a:gd name="T23" fmla="*/ 338 h 593"/>
              <a:gd name="T24" fmla="*/ 607 w 658"/>
              <a:gd name="T25" fmla="*/ 274 h 593"/>
              <a:gd name="T26" fmla="*/ 610 w 658"/>
              <a:gd name="T27" fmla="*/ 271 h 593"/>
              <a:gd name="T28" fmla="*/ 630 w 658"/>
              <a:gd name="T29" fmla="*/ 253 h 593"/>
              <a:gd name="T30" fmla="*/ 655 w 658"/>
              <a:gd name="T31" fmla="*/ 240 h 593"/>
              <a:gd name="T32" fmla="*/ 658 w 658"/>
              <a:gd name="T33" fmla="*/ 237 h 593"/>
              <a:gd name="T34" fmla="*/ 644 w 658"/>
              <a:gd name="T35" fmla="*/ 204 h 593"/>
              <a:gd name="T36" fmla="*/ 644 w 658"/>
              <a:gd name="T37" fmla="*/ 195 h 593"/>
              <a:gd name="T38" fmla="*/ 641 w 658"/>
              <a:gd name="T39" fmla="*/ 189 h 593"/>
              <a:gd name="T40" fmla="*/ 638 w 658"/>
              <a:gd name="T41" fmla="*/ 183 h 593"/>
              <a:gd name="T42" fmla="*/ 635 w 658"/>
              <a:gd name="T43" fmla="*/ 180 h 593"/>
              <a:gd name="T44" fmla="*/ 635 w 658"/>
              <a:gd name="T45" fmla="*/ 174 h 593"/>
              <a:gd name="T46" fmla="*/ 633 w 658"/>
              <a:gd name="T47" fmla="*/ 174 h 593"/>
              <a:gd name="T48" fmla="*/ 630 w 658"/>
              <a:gd name="T49" fmla="*/ 170 h 593"/>
              <a:gd name="T50" fmla="*/ 627 w 658"/>
              <a:gd name="T51" fmla="*/ 167 h 593"/>
              <a:gd name="T52" fmla="*/ 624 w 658"/>
              <a:gd name="T53" fmla="*/ 167 h 593"/>
              <a:gd name="T54" fmla="*/ 616 w 658"/>
              <a:gd name="T55" fmla="*/ 164 h 593"/>
              <a:gd name="T56" fmla="*/ 610 w 658"/>
              <a:gd name="T57" fmla="*/ 164 h 593"/>
              <a:gd name="T58" fmla="*/ 602 w 658"/>
              <a:gd name="T59" fmla="*/ 161 h 593"/>
              <a:gd name="T60" fmla="*/ 593 w 658"/>
              <a:gd name="T61" fmla="*/ 158 h 593"/>
              <a:gd name="T62" fmla="*/ 585 w 658"/>
              <a:gd name="T63" fmla="*/ 155 h 593"/>
              <a:gd name="T64" fmla="*/ 577 w 658"/>
              <a:gd name="T65" fmla="*/ 152 h 593"/>
              <a:gd name="T66" fmla="*/ 568 w 658"/>
              <a:gd name="T67" fmla="*/ 149 h 593"/>
              <a:gd name="T68" fmla="*/ 560 w 658"/>
              <a:gd name="T69" fmla="*/ 146 h 593"/>
              <a:gd name="T70" fmla="*/ 549 w 658"/>
              <a:gd name="T71" fmla="*/ 143 h 593"/>
              <a:gd name="T72" fmla="*/ 543 w 658"/>
              <a:gd name="T73" fmla="*/ 143 h 593"/>
              <a:gd name="T74" fmla="*/ 535 w 658"/>
              <a:gd name="T75" fmla="*/ 140 h 593"/>
              <a:gd name="T76" fmla="*/ 526 w 658"/>
              <a:gd name="T77" fmla="*/ 137 h 593"/>
              <a:gd name="T78" fmla="*/ 518 w 658"/>
              <a:gd name="T79" fmla="*/ 137 h 593"/>
              <a:gd name="T80" fmla="*/ 512 w 658"/>
              <a:gd name="T81" fmla="*/ 134 h 593"/>
              <a:gd name="T82" fmla="*/ 507 w 658"/>
              <a:gd name="T83" fmla="*/ 134 h 593"/>
              <a:gd name="T84" fmla="*/ 504 w 658"/>
              <a:gd name="T85" fmla="*/ 134 h 593"/>
              <a:gd name="T86" fmla="*/ 431 w 658"/>
              <a:gd name="T87" fmla="*/ 134 h 593"/>
              <a:gd name="T88" fmla="*/ 333 w 658"/>
              <a:gd name="T89" fmla="*/ 119 h 593"/>
              <a:gd name="T90" fmla="*/ 302 w 658"/>
              <a:gd name="T91" fmla="*/ 104 h 593"/>
              <a:gd name="T92" fmla="*/ 258 w 658"/>
              <a:gd name="T93" fmla="*/ 110 h 593"/>
              <a:gd name="T94" fmla="*/ 188 w 658"/>
              <a:gd name="T95" fmla="*/ 13 h 593"/>
              <a:gd name="T96" fmla="*/ 179 w 658"/>
              <a:gd name="T97" fmla="*/ 6 h 593"/>
              <a:gd name="T98" fmla="*/ 174 w 658"/>
              <a:gd name="T99" fmla="*/ 3 h 593"/>
              <a:gd name="T100" fmla="*/ 165 w 658"/>
              <a:gd name="T101" fmla="*/ 13 h 593"/>
              <a:gd name="T102" fmla="*/ 140 w 658"/>
              <a:gd name="T103" fmla="*/ 61 h 593"/>
              <a:gd name="T104" fmla="*/ 123 w 658"/>
              <a:gd name="T105" fmla="*/ 116 h 593"/>
              <a:gd name="T106" fmla="*/ 106 w 658"/>
              <a:gd name="T107" fmla="*/ 164 h 593"/>
              <a:gd name="T108" fmla="*/ 84 w 658"/>
              <a:gd name="T109" fmla="*/ 222 h 593"/>
              <a:gd name="T110" fmla="*/ 62 w 658"/>
              <a:gd name="T111" fmla="*/ 280 h 593"/>
              <a:gd name="T112" fmla="*/ 11 w 658"/>
              <a:gd name="T113" fmla="*/ 359 h 593"/>
              <a:gd name="T114" fmla="*/ 3 w 658"/>
              <a:gd name="T115" fmla="*/ 392 h 593"/>
              <a:gd name="T116" fmla="*/ 70 w 658"/>
              <a:gd name="T117" fmla="*/ 450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8" h="593">
                <a:moveTo>
                  <a:pt x="70" y="450"/>
                </a:moveTo>
                <a:lnTo>
                  <a:pt x="70" y="450"/>
                </a:lnTo>
                <a:lnTo>
                  <a:pt x="81" y="453"/>
                </a:lnTo>
                <a:lnTo>
                  <a:pt x="81" y="453"/>
                </a:lnTo>
                <a:lnTo>
                  <a:pt x="92" y="456"/>
                </a:lnTo>
                <a:lnTo>
                  <a:pt x="123" y="468"/>
                </a:lnTo>
                <a:lnTo>
                  <a:pt x="129" y="471"/>
                </a:lnTo>
                <a:lnTo>
                  <a:pt x="129" y="471"/>
                </a:lnTo>
                <a:lnTo>
                  <a:pt x="174" y="486"/>
                </a:lnTo>
                <a:lnTo>
                  <a:pt x="176" y="486"/>
                </a:lnTo>
                <a:lnTo>
                  <a:pt x="179" y="486"/>
                </a:lnTo>
                <a:lnTo>
                  <a:pt x="179" y="486"/>
                </a:lnTo>
                <a:lnTo>
                  <a:pt x="179" y="486"/>
                </a:lnTo>
                <a:lnTo>
                  <a:pt x="179" y="486"/>
                </a:lnTo>
                <a:lnTo>
                  <a:pt x="179" y="486"/>
                </a:lnTo>
                <a:lnTo>
                  <a:pt x="179" y="486"/>
                </a:lnTo>
                <a:lnTo>
                  <a:pt x="221" y="502"/>
                </a:lnTo>
                <a:lnTo>
                  <a:pt x="221" y="502"/>
                </a:lnTo>
                <a:lnTo>
                  <a:pt x="221" y="502"/>
                </a:lnTo>
                <a:lnTo>
                  <a:pt x="224" y="502"/>
                </a:lnTo>
                <a:lnTo>
                  <a:pt x="224" y="502"/>
                </a:lnTo>
                <a:lnTo>
                  <a:pt x="224" y="502"/>
                </a:lnTo>
                <a:lnTo>
                  <a:pt x="224" y="502"/>
                </a:lnTo>
                <a:lnTo>
                  <a:pt x="224" y="502"/>
                </a:lnTo>
                <a:lnTo>
                  <a:pt x="224" y="502"/>
                </a:lnTo>
                <a:lnTo>
                  <a:pt x="224" y="502"/>
                </a:lnTo>
                <a:lnTo>
                  <a:pt x="224" y="502"/>
                </a:lnTo>
                <a:lnTo>
                  <a:pt x="255" y="511"/>
                </a:lnTo>
                <a:lnTo>
                  <a:pt x="255" y="511"/>
                </a:lnTo>
                <a:lnTo>
                  <a:pt x="255" y="511"/>
                </a:lnTo>
                <a:lnTo>
                  <a:pt x="255" y="511"/>
                </a:lnTo>
                <a:lnTo>
                  <a:pt x="255" y="511"/>
                </a:lnTo>
                <a:lnTo>
                  <a:pt x="255" y="511"/>
                </a:lnTo>
                <a:lnTo>
                  <a:pt x="255" y="511"/>
                </a:lnTo>
                <a:lnTo>
                  <a:pt x="255" y="511"/>
                </a:lnTo>
                <a:lnTo>
                  <a:pt x="260" y="514"/>
                </a:lnTo>
                <a:lnTo>
                  <a:pt x="260" y="514"/>
                </a:lnTo>
                <a:lnTo>
                  <a:pt x="269" y="517"/>
                </a:lnTo>
                <a:lnTo>
                  <a:pt x="274" y="517"/>
                </a:lnTo>
                <a:lnTo>
                  <a:pt x="274" y="517"/>
                </a:lnTo>
                <a:lnTo>
                  <a:pt x="274" y="517"/>
                </a:lnTo>
                <a:lnTo>
                  <a:pt x="274" y="517"/>
                </a:lnTo>
                <a:lnTo>
                  <a:pt x="274" y="517"/>
                </a:lnTo>
                <a:lnTo>
                  <a:pt x="274" y="517"/>
                </a:lnTo>
                <a:lnTo>
                  <a:pt x="291" y="523"/>
                </a:lnTo>
                <a:lnTo>
                  <a:pt x="297" y="526"/>
                </a:lnTo>
                <a:lnTo>
                  <a:pt x="297" y="526"/>
                </a:lnTo>
                <a:lnTo>
                  <a:pt x="297" y="526"/>
                </a:lnTo>
                <a:lnTo>
                  <a:pt x="297" y="526"/>
                </a:lnTo>
                <a:lnTo>
                  <a:pt x="297" y="526"/>
                </a:lnTo>
                <a:lnTo>
                  <a:pt x="305" y="529"/>
                </a:lnTo>
                <a:lnTo>
                  <a:pt x="333" y="535"/>
                </a:lnTo>
                <a:lnTo>
                  <a:pt x="386" y="553"/>
                </a:lnTo>
                <a:lnTo>
                  <a:pt x="386" y="553"/>
                </a:lnTo>
                <a:lnTo>
                  <a:pt x="395" y="556"/>
                </a:lnTo>
                <a:lnTo>
                  <a:pt x="400" y="556"/>
                </a:lnTo>
                <a:lnTo>
                  <a:pt x="400" y="556"/>
                </a:lnTo>
                <a:lnTo>
                  <a:pt x="400" y="556"/>
                </a:lnTo>
                <a:lnTo>
                  <a:pt x="400" y="556"/>
                </a:lnTo>
                <a:lnTo>
                  <a:pt x="445" y="572"/>
                </a:lnTo>
                <a:lnTo>
                  <a:pt x="456" y="575"/>
                </a:lnTo>
                <a:lnTo>
                  <a:pt x="456" y="575"/>
                </a:lnTo>
                <a:lnTo>
                  <a:pt x="459" y="575"/>
                </a:lnTo>
                <a:lnTo>
                  <a:pt x="459" y="575"/>
                </a:lnTo>
                <a:lnTo>
                  <a:pt x="459" y="575"/>
                </a:lnTo>
                <a:lnTo>
                  <a:pt x="459" y="575"/>
                </a:lnTo>
                <a:lnTo>
                  <a:pt x="462" y="575"/>
                </a:lnTo>
                <a:lnTo>
                  <a:pt x="462" y="575"/>
                </a:lnTo>
                <a:lnTo>
                  <a:pt x="473" y="578"/>
                </a:lnTo>
                <a:lnTo>
                  <a:pt x="473" y="578"/>
                </a:lnTo>
                <a:lnTo>
                  <a:pt x="490" y="584"/>
                </a:lnTo>
                <a:lnTo>
                  <a:pt x="493" y="584"/>
                </a:lnTo>
                <a:lnTo>
                  <a:pt x="493" y="584"/>
                </a:lnTo>
                <a:lnTo>
                  <a:pt x="493" y="584"/>
                </a:lnTo>
                <a:lnTo>
                  <a:pt x="493" y="584"/>
                </a:lnTo>
                <a:lnTo>
                  <a:pt x="523" y="593"/>
                </a:lnTo>
                <a:lnTo>
                  <a:pt x="574" y="414"/>
                </a:lnTo>
                <a:lnTo>
                  <a:pt x="574" y="383"/>
                </a:lnTo>
                <a:lnTo>
                  <a:pt x="574" y="383"/>
                </a:lnTo>
                <a:lnTo>
                  <a:pt x="574" y="380"/>
                </a:lnTo>
                <a:lnTo>
                  <a:pt x="574" y="380"/>
                </a:lnTo>
                <a:lnTo>
                  <a:pt x="579" y="365"/>
                </a:lnTo>
                <a:lnTo>
                  <a:pt x="582" y="350"/>
                </a:lnTo>
                <a:lnTo>
                  <a:pt x="582" y="338"/>
                </a:lnTo>
                <a:lnTo>
                  <a:pt x="582" y="338"/>
                </a:lnTo>
                <a:lnTo>
                  <a:pt x="585" y="325"/>
                </a:lnTo>
                <a:lnTo>
                  <a:pt x="588" y="319"/>
                </a:lnTo>
                <a:lnTo>
                  <a:pt x="593" y="313"/>
                </a:lnTo>
                <a:lnTo>
                  <a:pt x="599" y="310"/>
                </a:lnTo>
                <a:lnTo>
                  <a:pt x="607" y="274"/>
                </a:lnTo>
                <a:lnTo>
                  <a:pt x="607" y="274"/>
                </a:lnTo>
                <a:lnTo>
                  <a:pt x="607" y="274"/>
                </a:lnTo>
                <a:lnTo>
                  <a:pt x="607" y="274"/>
                </a:lnTo>
                <a:lnTo>
                  <a:pt x="610" y="274"/>
                </a:lnTo>
                <a:lnTo>
                  <a:pt x="610" y="274"/>
                </a:lnTo>
                <a:lnTo>
                  <a:pt x="610" y="274"/>
                </a:lnTo>
                <a:lnTo>
                  <a:pt x="610" y="274"/>
                </a:lnTo>
                <a:lnTo>
                  <a:pt x="610" y="271"/>
                </a:lnTo>
                <a:lnTo>
                  <a:pt x="610" y="271"/>
                </a:lnTo>
                <a:lnTo>
                  <a:pt x="610" y="271"/>
                </a:lnTo>
                <a:lnTo>
                  <a:pt x="610" y="271"/>
                </a:lnTo>
                <a:lnTo>
                  <a:pt x="613" y="268"/>
                </a:lnTo>
                <a:lnTo>
                  <a:pt x="627" y="253"/>
                </a:lnTo>
                <a:lnTo>
                  <a:pt x="627" y="253"/>
                </a:lnTo>
                <a:lnTo>
                  <a:pt x="630" y="253"/>
                </a:lnTo>
                <a:lnTo>
                  <a:pt x="630" y="253"/>
                </a:lnTo>
                <a:lnTo>
                  <a:pt x="652" y="240"/>
                </a:lnTo>
                <a:lnTo>
                  <a:pt x="652" y="240"/>
                </a:lnTo>
                <a:lnTo>
                  <a:pt x="655" y="240"/>
                </a:lnTo>
                <a:lnTo>
                  <a:pt x="655" y="240"/>
                </a:lnTo>
                <a:lnTo>
                  <a:pt x="655" y="240"/>
                </a:lnTo>
                <a:lnTo>
                  <a:pt x="655" y="240"/>
                </a:lnTo>
                <a:lnTo>
                  <a:pt x="655" y="240"/>
                </a:lnTo>
                <a:lnTo>
                  <a:pt x="655" y="240"/>
                </a:lnTo>
                <a:lnTo>
                  <a:pt x="655" y="240"/>
                </a:lnTo>
                <a:lnTo>
                  <a:pt x="655" y="240"/>
                </a:lnTo>
                <a:lnTo>
                  <a:pt x="658" y="240"/>
                </a:lnTo>
                <a:lnTo>
                  <a:pt x="658" y="240"/>
                </a:lnTo>
                <a:lnTo>
                  <a:pt x="658" y="237"/>
                </a:lnTo>
                <a:lnTo>
                  <a:pt x="658" y="237"/>
                </a:lnTo>
                <a:lnTo>
                  <a:pt x="655" y="234"/>
                </a:lnTo>
                <a:lnTo>
                  <a:pt x="655" y="234"/>
                </a:lnTo>
                <a:lnTo>
                  <a:pt x="647" y="222"/>
                </a:lnTo>
                <a:lnTo>
                  <a:pt x="647" y="213"/>
                </a:lnTo>
                <a:lnTo>
                  <a:pt x="644" y="204"/>
                </a:lnTo>
                <a:lnTo>
                  <a:pt x="644" y="204"/>
                </a:lnTo>
                <a:lnTo>
                  <a:pt x="644" y="201"/>
                </a:lnTo>
                <a:lnTo>
                  <a:pt x="644" y="201"/>
                </a:lnTo>
                <a:lnTo>
                  <a:pt x="644" y="198"/>
                </a:lnTo>
                <a:lnTo>
                  <a:pt x="644" y="198"/>
                </a:lnTo>
                <a:lnTo>
                  <a:pt x="644" y="198"/>
                </a:lnTo>
                <a:lnTo>
                  <a:pt x="644" y="195"/>
                </a:lnTo>
                <a:lnTo>
                  <a:pt x="644" y="195"/>
                </a:lnTo>
                <a:lnTo>
                  <a:pt x="644" y="195"/>
                </a:lnTo>
                <a:lnTo>
                  <a:pt x="641" y="192"/>
                </a:lnTo>
                <a:lnTo>
                  <a:pt x="641" y="192"/>
                </a:lnTo>
                <a:lnTo>
                  <a:pt x="641" y="192"/>
                </a:lnTo>
                <a:lnTo>
                  <a:pt x="641" y="189"/>
                </a:lnTo>
                <a:lnTo>
                  <a:pt x="641" y="189"/>
                </a:lnTo>
                <a:lnTo>
                  <a:pt x="641" y="189"/>
                </a:lnTo>
                <a:lnTo>
                  <a:pt x="641" y="186"/>
                </a:lnTo>
                <a:lnTo>
                  <a:pt x="641" y="186"/>
                </a:lnTo>
                <a:lnTo>
                  <a:pt x="641" y="186"/>
                </a:lnTo>
                <a:lnTo>
                  <a:pt x="641" y="186"/>
                </a:lnTo>
                <a:lnTo>
                  <a:pt x="638" y="186"/>
                </a:lnTo>
                <a:lnTo>
                  <a:pt x="638" y="186"/>
                </a:lnTo>
                <a:lnTo>
                  <a:pt x="638" y="183"/>
                </a:lnTo>
                <a:lnTo>
                  <a:pt x="638" y="183"/>
                </a:lnTo>
                <a:lnTo>
                  <a:pt x="638" y="183"/>
                </a:lnTo>
                <a:lnTo>
                  <a:pt x="638" y="183"/>
                </a:lnTo>
                <a:lnTo>
                  <a:pt x="638" y="183"/>
                </a:lnTo>
                <a:lnTo>
                  <a:pt x="635" y="180"/>
                </a:lnTo>
                <a:lnTo>
                  <a:pt x="635" y="180"/>
                </a:lnTo>
                <a:lnTo>
                  <a:pt x="635" y="180"/>
                </a:lnTo>
                <a:lnTo>
                  <a:pt x="635" y="180"/>
                </a:lnTo>
                <a:lnTo>
                  <a:pt x="635" y="177"/>
                </a:lnTo>
                <a:lnTo>
                  <a:pt x="638" y="174"/>
                </a:lnTo>
                <a:lnTo>
                  <a:pt x="633" y="177"/>
                </a:lnTo>
                <a:lnTo>
                  <a:pt x="633" y="177"/>
                </a:lnTo>
                <a:lnTo>
                  <a:pt x="633" y="174"/>
                </a:lnTo>
                <a:lnTo>
                  <a:pt x="635" y="174"/>
                </a:lnTo>
                <a:lnTo>
                  <a:pt x="635" y="174"/>
                </a:lnTo>
                <a:lnTo>
                  <a:pt x="635" y="174"/>
                </a:lnTo>
                <a:lnTo>
                  <a:pt x="635" y="174"/>
                </a:lnTo>
                <a:lnTo>
                  <a:pt x="633" y="174"/>
                </a:lnTo>
                <a:lnTo>
                  <a:pt x="633" y="174"/>
                </a:lnTo>
                <a:lnTo>
                  <a:pt x="633" y="174"/>
                </a:lnTo>
                <a:lnTo>
                  <a:pt x="633" y="174"/>
                </a:lnTo>
                <a:lnTo>
                  <a:pt x="633" y="174"/>
                </a:lnTo>
                <a:lnTo>
                  <a:pt x="633" y="174"/>
                </a:lnTo>
                <a:lnTo>
                  <a:pt x="633" y="174"/>
                </a:lnTo>
                <a:lnTo>
                  <a:pt x="630" y="174"/>
                </a:lnTo>
                <a:lnTo>
                  <a:pt x="630" y="174"/>
                </a:lnTo>
                <a:lnTo>
                  <a:pt x="630" y="170"/>
                </a:lnTo>
                <a:lnTo>
                  <a:pt x="630" y="170"/>
                </a:lnTo>
                <a:lnTo>
                  <a:pt x="630" y="170"/>
                </a:lnTo>
                <a:lnTo>
                  <a:pt x="630" y="170"/>
                </a:lnTo>
                <a:lnTo>
                  <a:pt x="630" y="170"/>
                </a:lnTo>
                <a:lnTo>
                  <a:pt x="630" y="170"/>
                </a:lnTo>
                <a:lnTo>
                  <a:pt x="630" y="170"/>
                </a:lnTo>
                <a:lnTo>
                  <a:pt x="630" y="170"/>
                </a:lnTo>
                <a:lnTo>
                  <a:pt x="627" y="167"/>
                </a:lnTo>
                <a:lnTo>
                  <a:pt x="627" y="167"/>
                </a:lnTo>
                <a:lnTo>
                  <a:pt x="627" y="167"/>
                </a:lnTo>
                <a:lnTo>
                  <a:pt x="627" y="167"/>
                </a:lnTo>
                <a:lnTo>
                  <a:pt x="624" y="167"/>
                </a:lnTo>
                <a:lnTo>
                  <a:pt x="624" y="167"/>
                </a:lnTo>
                <a:lnTo>
                  <a:pt x="624" y="167"/>
                </a:lnTo>
                <a:lnTo>
                  <a:pt x="624" y="167"/>
                </a:lnTo>
                <a:lnTo>
                  <a:pt x="621" y="167"/>
                </a:lnTo>
                <a:lnTo>
                  <a:pt x="621" y="167"/>
                </a:lnTo>
                <a:lnTo>
                  <a:pt x="619" y="167"/>
                </a:lnTo>
                <a:lnTo>
                  <a:pt x="619" y="167"/>
                </a:lnTo>
                <a:lnTo>
                  <a:pt x="616" y="164"/>
                </a:lnTo>
                <a:lnTo>
                  <a:pt x="616" y="164"/>
                </a:lnTo>
                <a:lnTo>
                  <a:pt x="616" y="164"/>
                </a:lnTo>
                <a:lnTo>
                  <a:pt x="616" y="164"/>
                </a:lnTo>
                <a:lnTo>
                  <a:pt x="613" y="164"/>
                </a:lnTo>
                <a:lnTo>
                  <a:pt x="613" y="164"/>
                </a:lnTo>
                <a:lnTo>
                  <a:pt x="613" y="164"/>
                </a:lnTo>
                <a:lnTo>
                  <a:pt x="613" y="164"/>
                </a:lnTo>
                <a:lnTo>
                  <a:pt x="610" y="164"/>
                </a:lnTo>
                <a:lnTo>
                  <a:pt x="610" y="164"/>
                </a:lnTo>
                <a:lnTo>
                  <a:pt x="607" y="161"/>
                </a:lnTo>
                <a:lnTo>
                  <a:pt x="607" y="161"/>
                </a:lnTo>
                <a:lnTo>
                  <a:pt x="605" y="161"/>
                </a:lnTo>
                <a:lnTo>
                  <a:pt x="605" y="161"/>
                </a:lnTo>
                <a:lnTo>
                  <a:pt x="602" y="161"/>
                </a:lnTo>
                <a:lnTo>
                  <a:pt x="602" y="161"/>
                </a:lnTo>
                <a:lnTo>
                  <a:pt x="602" y="161"/>
                </a:lnTo>
                <a:lnTo>
                  <a:pt x="602" y="161"/>
                </a:lnTo>
                <a:lnTo>
                  <a:pt x="599" y="158"/>
                </a:lnTo>
                <a:lnTo>
                  <a:pt x="599" y="158"/>
                </a:lnTo>
                <a:lnTo>
                  <a:pt x="596" y="158"/>
                </a:lnTo>
                <a:lnTo>
                  <a:pt x="596" y="158"/>
                </a:lnTo>
                <a:lnTo>
                  <a:pt x="593" y="158"/>
                </a:lnTo>
                <a:lnTo>
                  <a:pt x="593" y="158"/>
                </a:lnTo>
                <a:lnTo>
                  <a:pt x="591" y="158"/>
                </a:lnTo>
                <a:lnTo>
                  <a:pt x="591" y="158"/>
                </a:lnTo>
                <a:lnTo>
                  <a:pt x="588" y="155"/>
                </a:lnTo>
                <a:lnTo>
                  <a:pt x="588" y="155"/>
                </a:lnTo>
                <a:lnTo>
                  <a:pt x="588" y="155"/>
                </a:lnTo>
                <a:lnTo>
                  <a:pt x="588" y="155"/>
                </a:lnTo>
                <a:lnTo>
                  <a:pt x="585" y="155"/>
                </a:lnTo>
                <a:lnTo>
                  <a:pt x="585" y="155"/>
                </a:lnTo>
                <a:lnTo>
                  <a:pt x="582" y="155"/>
                </a:lnTo>
                <a:lnTo>
                  <a:pt x="582" y="155"/>
                </a:lnTo>
                <a:lnTo>
                  <a:pt x="579" y="152"/>
                </a:lnTo>
                <a:lnTo>
                  <a:pt x="579" y="152"/>
                </a:lnTo>
                <a:lnTo>
                  <a:pt x="577" y="152"/>
                </a:lnTo>
                <a:lnTo>
                  <a:pt x="577" y="152"/>
                </a:lnTo>
                <a:lnTo>
                  <a:pt x="574" y="152"/>
                </a:lnTo>
                <a:lnTo>
                  <a:pt x="574" y="152"/>
                </a:lnTo>
                <a:lnTo>
                  <a:pt x="571" y="152"/>
                </a:lnTo>
                <a:lnTo>
                  <a:pt x="571" y="152"/>
                </a:lnTo>
                <a:lnTo>
                  <a:pt x="568" y="149"/>
                </a:lnTo>
                <a:lnTo>
                  <a:pt x="568" y="149"/>
                </a:lnTo>
                <a:lnTo>
                  <a:pt x="568" y="149"/>
                </a:lnTo>
                <a:lnTo>
                  <a:pt x="568" y="149"/>
                </a:lnTo>
                <a:lnTo>
                  <a:pt x="565" y="149"/>
                </a:lnTo>
                <a:lnTo>
                  <a:pt x="565" y="149"/>
                </a:lnTo>
                <a:lnTo>
                  <a:pt x="563" y="149"/>
                </a:lnTo>
                <a:lnTo>
                  <a:pt x="563" y="149"/>
                </a:lnTo>
                <a:lnTo>
                  <a:pt x="560" y="146"/>
                </a:lnTo>
                <a:lnTo>
                  <a:pt x="560" y="146"/>
                </a:lnTo>
                <a:lnTo>
                  <a:pt x="557" y="146"/>
                </a:lnTo>
                <a:lnTo>
                  <a:pt x="557" y="146"/>
                </a:lnTo>
                <a:lnTo>
                  <a:pt x="554" y="146"/>
                </a:lnTo>
                <a:lnTo>
                  <a:pt x="554" y="146"/>
                </a:lnTo>
                <a:lnTo>
                  <a:pt x="551" y="146"/>
                </a:lnTo>
                <a:lnTo>
                  <a:pt x="551" y="146"/>
                </a:lnTo>
                <a:lnTo>
                  <a:pt x="549" y="143"/>
                </a:lnTo>
                <a:lnTo>
                  <a:pt x="549" y="143"/>
                </a:lnTo>
                <a:lnTo>
                  <a:pt x="549" y="143"/>
                </a:lnTo>
                <a:lnTo>
                  <a:pt x="549" y="143"/>
                </a:lnTo>
                <a:lnTo>
                  <a:pt x="546" y="143"/>
                </a:lnTo>
                <a:lnTo>
                  <a:pt x="546" y="143"/>
                </a:lnTo>
                <a:lnTo>
                  <a:pt x="543" y="143"/>
                </a:lnTo>
                <a:lnTo>
                  <a:pt x="543" y="143"/>
                </a:lnTo>
                <a:lnTo>
                  <a:pt x="540" y="143"/>
                </a:lnTo>
                <a:lnTo>
                  <a:pt x="540" y="143"/>
                </a:lnTo>
                <a:lnTo>
                  <a:pt x="537" y="140"/>
                </a:lnTo>
                <a:lnTo>
                  <a:pt x="537" y="140"/>
                </a:lnTo>
                <a:lnTo>
                  <a:pt x="535" y="140"/>
                </a:lnTo>
                <a:lnTo>
                  <a:pt x="535" y="140"/>
                </a:lnTo>
                <a:lnTo>
                  <a:pt x="535" y="140"/>
                </a:lnTo>
                <a:lnTo>
                  <a:pt x="535" y="140"/>
                </a:lnTo>
                <a:lnTo>
                  <a:pt x="532" y="140"/>
                </a:lnTo>
                <a:lnTo>
                  <a:pt x="532" y="140"/>
                </a:lnTo>
                <a:lnTo>
                  <a:pt x="529" y="140"/>
                </a:lnTo>
                <a:lnTo>
                  <a:pt x="529" y="140"/>
                </a:lnTo>
                <a:lnTo>
                  <a:pt x="526" y="137"/>
                </a:lnTo>
                <a:lnTo>
                  <a:pt x="526" y="137"/>
                </a:lnTo>
                <a:lnTo>
                  <a:pt x="523" y="137"/>
                </a:lnTo>
                <a:lnTo>
                  <a:pt x="523" y="137"/>
                </a:lnTo>
                <a:lnTo>
                  <a:pt x="523" y="137"/>
                </a:lnTo>
                <a:lnTo>
                  <a:pt x="523" y="137"/>
                </a:lnTo>
                <a:lnTo>
                  <a:pt x="521" y="137"/>
                </a:lnTo>
                <a:lnTo>
                  <a:pt x="521" y="137"/>
                </a:lnTo>
                <a:lnTo>
                  <a:pt x="518" y="137"/>
                </a:lnTo>
                <a:lnTo>
                  <a:pt x="518" y="137"/>
                </a:lnTo>
                <a:lnTo>
                  <a:pt x="518" y="137"/>
                </a:lnTo>
                <a:lnTo>
                  <a:pt x="518" y="137"/>
                </a:lnTo>
                <a:lnTo>
                  <a:pt x="515" y="137"/>
                </a:lnTo>
                <a:lnTo>
                  <a:pt x="515" y="137"/>
                </a:lnTo>
                <a:lnTo>
                  <a:pt x="512" y="134"/>
                </a:lnTo>
                <a:lnTo>
                  <a:pt x="512" y="134"/>
                </a:lnTo>
                <a:lnTo>
                  <a:pt x="512" y="134"/>
                </a:lnTo>
                <a:lnTo>
                  <a:pt x="512" y="134"/>
                </a:lnTo>
                <a:lnTo>
                  <a:pt x="509" y="134"/>
                </a:lnTo>
                <a:lnTo>
                  <a:pt x="509" y="134"/>
                </a:lnTo>
                <a:lnTo>
                  <a:pt x="509" y="134"/>
                </a:lnTo>
                <a:lnTo>
                  <a:pt x="509" y="134"/>
                </a:lnTo>
                <a:lnTo>
                  <a:pt x="507" y="134"/>
                </a:lnTo>
                <a:lnTo>
                  <a:pt x="507" y="134"/>
                </a:lnTo>
                <a:lnTo>
                  <a:pt x="504" y="134"/>
                </a:lnTo>
                <a:lnTo>
                  <a:pt x="504" y="134"/>
                </a:lnTo>
                <a:lnTo>
                  <a:pt x="504" y="134"/>
                </a:lnTo>
                <a:lnTo>
                  <a:pt x="504" y="134"/>
                </a:lnTo>
                <a:lnTo>
                  <a:pt x="504" y="134"/>
                </a:lnTo>
                <a:lnTo>
                  <a:pt x="504" y="134"/>
                </a:lnTo>
                <a:lnTo>
                  <a:pt x="501" y="134"/>
                </a:lnTo>
                <a:lnTo>
                  <a:pt x="501" y="134"/>
                </a:lnTo>
                <a:lnTo>
                  <a:pt x="501" y="134"/>
                </a:lnTo>
                <a:lnTo>
                  <a:pt x="501" y="134"/>
                </a:lnTo>
                <a:lnTo>
                  <a:pt x="498" y="134"/>
                </a:lnTo>
                <a:lnTo>
                  <a:pt x="431" y="134"/>
                </a:lnTo>
                <a:lnTo>
                  <a:pt x="431" y="134"/>
                </a:lnTo>
                <a:lnTo>
                  <a:pt x="389" y="140"/>
                </a:lnTo>
                <a:lnTo>
                  <a:pt x="389" y="140"/>
                </a:lnTo>
                <a:lnTo>
                  <a:pt x="378" y="137"/>
                </a:lnTo>
                <a:lnTo>
                  <a:pt x="378" y="137"/>
                </a:lnTo>
                <a:lnTo>
                  <a:pt x="353" y="128"/>
                </a:lnTo>
                <a:lnTo>
                  <a:pt x="353" y="128"/>
                </a:lnTo>
                <a:lnTo>
                  <a:pt x="333" y="119"/>
                </a:lnTo>
                <a:lnTo>
                  <a:pt x="333" y="119"/>
                </a:lnTo>
                <a:lnTo>
                  <a:pt x="330" y="119"/>
                </a:lnTo>
                <a:lnTo>
                  <a:pt x="308" y="119"/>
                </a:lnTo>
                <a:lnTo>
                  <a:pt x="308" y="119"/>
                </a:lnTo>
                <a:lnTo>
                  <a:pt x="305" y="119"/>
                </a:lnTo>
                <a:lnTo>
                  <a:pt x="302" y="113"/>
                </a:lnTo>
                <a:lnTo>
                  <a:pt x="302" y="104"/>
                </a:lnTo>
                <a:lnTo>
                  <a:pt x="291" y="104"/>
                </a:lnTo>
                <a:lnTo>
                  <a:pt x="291" y="104"/>
                </a:lnTo>
                <a:lnTo>
                  <a:pt x="277" y="107"/>
                </a:lnTo>
                <a:lnTo>
                  <a:pt x="269" y="107"/>
                </a:lnTo>
                <a:lnTo>
                  <a:pt x="269" y="107"/>
                </a:lnTo>
                <a:lnTo>
                  <a:pt x="258" y="110"/>
                </a:lnTo>
                <a:lnTo>
                  <a:pt x="258" y="110"/>
                </a:lnTo>
                <a:lnTo>
                  <a:pt x="246" y="107"/>
                </a:lnTo>
                <a:lnTo>
                  <a:pt x="235" y="98"/>
                </a:lnTo>
                <a:lnTo>
                  <a:pt x="221" y="85"/>
                </a:lnTo>
                <a:lnTo>
                  <a:pt x="221" y="85"/>
                </a:lnTo>
                <a:lnTo>
                  <a:pt x="218" y="79"/>
                </a:lnTo>
                <a:lnTo>
                  <a:pt x="218" y="28"/>
                </a:lnTo>
                <a:lnTo>
                  <a:pt x="188" y="13"/>
                </a:lnTo>
                <a:lnTo>
                  <a:pt x="188" y="13"/>
                </a:lnTo>
                <a:lnTo>
                  <a:pt x="185" y="13"/>
                </a:lnTo>
                <a:lnTo>
                  <a:pt x="185" y="13"/>
                </a:lnTo>
                <a:lnTo>
                  <a:pt x="179" y="6"/>
                </a:lnTo>
                <a:lnTo>
                  <a:pt x="179" y="6"/>
                </a:lnTo>
                <a:lnTo>
                  <a:pt x="179" y="6"/>
                </a:lnTo>
                <a:lnTo>
                  <a:pt x="179" y="6"/>
                </a:lnTo>
                <a:lnTo>
                  <a:pt x="176" y="6"/>
                </a:lnTo>
                <a:lnTo>
                  <a:pt x="176" y="6"/>
                </a:lnTo>
                <a:lnTo>
                  <a:pt x="176" y="6"/>
                </a:lnTo>
                <a:lnTo>
                  <a:pt x="176" y="6"/>
                </a:lnTo>
                <a:lnTo>
                  <a:pt x="174" y="3"/>
                </a:lnTo>
                <a:lnTo>
                  <a:pt x="174" y="3"/>
                </a:lnTo>
                <a:lnTo>
                  <a:pt x="174" y="3"/>
                </a:lnTo>
                <a:lnTo>
                  <a:pt x="174" y="3"/>
                </a:lnTo>
                <a:lnTo>
                  <a:pt x="171" y="0"/>
                </a:lnTo>
                <a:lnTo>
                  <a:pt x="171" y="0"/>
                </a:lnTo>
                <a:lnTo>
                  <a:pt x="171" y="0"/>
                </a:lnTo>
                <a:lnTo>
                  <a:pt x="171" y="0"/>
                </a:lnTo>
                <a:lnTo>
                  <a:pt x="165" y="13"/>
                </a:lnTo>
                <a:lnTo>
                  <a:pt x="165" y="13"/>
                </a:lnTo>
                <a:lnTo>
                  <a:pt x="165" y="13"/>
                </a:lnTo>
                <a:lnTo>
                  <a:pt x="165" y="13"/>
                </a:lnTo>
                <a:lnTo>
                  <a:pt x="157" y="28"/>
                </a:lnTo>
                <a:lnTo>
                  <a:pt x="157" y="28"/>
                </a:lnTo>
                <a:lnTo>
                  <a:pt x="154" y="40"/>
                </a:lnTo>
                <a:lnTo>
                  <a:pt x="154" y="40"/>
                </a:lnTo>
                <a:lnTo>
                  <a:pt x="140" y="61"/>
                </a:lnTo>
                <a:lnTo>
                  <a:pt x="140" y="61"/>
                </a:lnTo>
                <a:lnTo>
                  <a:pt x="123" y="85"/>
                </a:lnTo>
                <a:lnTo>
                  <a:pt x="123" y="85"/>
                </a:lnTo>
                <a:lnTo>
                  <a:pt x="120" y="91"/>
                </a:lnTo>
                <a:lnTo>
                  <a:pt x="120" y="98"/>
                </a:lnTo>
                <a:lnTo>
                  <a:pt x="123" y="116"/>
                </a:lnTo>
                <a:lnTo>
                  <a:pt x="123" y="116"/>
                </a:lnTo>
                <a:lnTo>
                  <a:pt x="123" y="125"/>
                </a:lnTo>
                <a:lnTo>
                  <a:pt x="123" y="125"/>
                </a:lnTo>
                <a:lnTo>
                  <a:pt x="118" y="140"/>
                </a:lnTo>
                <a:lnTo>
                  <a:pt x="109" y="161"/>
                </a:lnTo>
                <a:lnTo>
                  <a:pt x="109" y="161"/>
                </a:lnTo>
                <a:lnTo>
                  <a:pt x="106" y="164"/>
                </a:lnTo>
                <a:lnTo>
                  <a:pt x="106" y="164"/>
                </a:lnTo>
                <a:lnTo>
                  <a:pt x="106" y="164"/>
                </a:lnTo>
                <a:lnTo>
                  <a:pt x="92" y="186"/>
                </a:lnTo>
                <a:lnTo>
                  <a:pt x="92" y="186"/>
                </a:lnTo>
                <a:lnTo>
                  <a:pt x="84" y="195"/>
                </a:lnTo>
                <a:lnTo>
                  <a:pt x="81" y="204"/>
                </a:lnTo>
                <a:lnTo>
                  <a:pt x="84" y="222"/>
                </a:lnTo>
                <a:lnTo>
                  <a:pt x="84" y="222"/>
                </a:lnTo>
                <a:lnTo>
                  <a:pt x="84" y="234"/>
                </a:lnTo>
                <a:lnTo>
                  <a:pt x="84" y="234"/>
                </a:lnTo>
                <a:lnTo>
                  <a:pt x="84" y="243"/>
                </a:lnTo>
                <a:lnTo>
                  <a:pt x="84" y="243"/>
                </a:lnTo>
                <a:lnTo>
                  <a:pt x="81" y="253"/>
                </a:lnTo>
                <a:lnTo>
                  <a:pt x="76" y="262"/>
                </a:lnTo>
                <a:lnTo>
                  <a:pt x="62" y="280"/>
                </a:lnTo>
                <a:lnTo>
                  <a:pt x="45" y="295"/>
                </a:lnTo>
                <a:lnTo>
                  <a:pt x="34" y="304"/>
                </a:lnTo>
                <a:lnTo>
                  <a:pt x="34" y="304"/>
                </a:lnTo>
                <a:lnTo>
                  <a:pt x="22" y="332"/>
                </a:lnTo>
                <a:lnTo>
                  <a:pt x="17" y="347"/>
                </a:lnTo>
                <a:lnTo>
                  <a:pt x="11" y="359"/>
                </a:lnTo>
                <a:lnTo>
                  <a:pt x="11" y="359"/>
                </a:lnTo>
                <a:lnTo>
                  <a:pt x="8" y="365"/>
                </a:lnTo>
                <a:lnTo>
                  <a:pt x="6" y="374"/>
                </a:lnTo>
                <a:lnTo>
                  <a:pt x="6" y="374"/>
                </a:lnTo>
                <a:lnTo>
                  <a:pt x="6" y="380"/>
                </a:lnTo>
                <a:lnTo>
                  <a:pt x="6" y="380"/>
                </a:lnTo>
                <a:lnTo>
                  <a:pt x="3" y="392"/>
                </a:lnTo>
                <a:lnTo>
                  <a:pt x="3" y="392"/>
                </a:lnTo>
                <a:lnTo>
                  <a:pt x="0" y="401"/>
                </a:lnTo>
                <a:lnTo>
                  <a:pt x="0" y="401"/>
                </a:lnTo>
                <a:lnTo>
                  <a:pt x="0" y="423"/>
                </a:lnTo>
                <a:lnTo>
                  <a:pt x="64" y="447"/>
                </a:lnTo>
                <a:lnTo>
                  <a:pt x="64" y="447"/>
                </a:lnTo>
                <a:lnTo>
                  <a:pt x="70" y="450"/>
                </a:lnTo>
                <a:lnTo>
                  <a:pt x="70" y="450"/>
                </a:lnTo>
                <a:close/>
              </a:path>
            </a:pathLst>
          </a:custGeom>
          <a:solidFill>
            <a:srgbClr val="015873">
              <a:alpha val="50196"/>
            </a:srgb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3" name="Freeform 450">
            <a:extLst>
              <a:ext uri="{FF2B5EF4-FFF2-40B4-BE49-F238E27FC236}">
                <a16:creationId xmlns:a16="http://schemas.microsoft.com/office/drawing/2014/main" id="{FF20211A-AFEF-B5CF-D96D-74521B93C700}"/>
              </a:ext>
            </a:extLst>
          </p:cNvPr>
          <p:cNvSpPr>
            <a:spLocks/>
          </p:cNvSpPr>
          <p:nvPr/>
        </p:nvSpPr>
        <p:spPr bwMode="auto">
          <a:xfrm>
            <a:off x="1522939" y="2802340"/>
            <a:ext cx="672171" cy="1042424"/>
          </a:xfrm>
          <a:custGeom>
            <a:avLst/>
            <a:gdLst>
              <a:gd name="T0" fmla="*/ 518 w 524"/>
              <a:gd name="T1" fmla="*/ 122 h 857"/>
              <a:gd name="T2" fmla="*/ 496 w 524"/>
              <a:gd name="T3" fmla="*/ 116 h 857"/>
              <a:gd name="T4" fmla="*/ 482 w 524"/>
              <a:gd name="T5" fmla="*/ 113 h 857"/>
              <a:gd name="T6" fmla="*/ 468 w 524"/>
              <a:gd name="T7" fmla="*/ 109 h 857"/>
              <a:gd name="T8" fmla="*/ 445 w 524"/>
              <a:gd name="T9" fmla="*/ 103 h 857"/>
              <a:gd name="T10" fmla="*/ 437 w 524"/>
              <a:gd name="T11" fmla="*/ 100 h 857"/>
              <a:gd name="T12" fmla="*/ 398 w 524"/>
              <a:gd name="T13" fmla="*/ 91 h 857"/>
              <a:gd name="T14" fmla="*/ 364 w 524"/>
              <a:gd name="T15" fmla="*/ 82 h 857"/>
              <a:gd name="T16" fmla="*/ 356 w 524"/>
              <a:gd name="T17" fmla="*/ 79 h 857"/>
              <a:gd name="T18" fmla="*/ 308 w 524"/>
              <a:gd name="T19" fmla="*/ 67 h 857"/>
              <a:gd name="T20" fmla="*/ 297 w 524"/>
              <a:gd name="T21" fmla="*/ 64 h 857"/>
              <a:gd name="T22" fmla="*/ 275 w 524"/>
              <a:gd name="T23" fmla="*/ 58 h 857"/>
              <a:gd name="T24" fmla="*/ 272 w 524"/>
              <a:gd name="T25" fmla="*/ 58 h 857"/>
              <a:gd name="T26" fmla="*/ 272 w 524"/>
              <a:gd name="T27" fmla="*/ 58 h 857"/>
              <a:gd name="T28" fmla="*/ 272 w 524"/>
              <a:gd name="T29" fmla="*/ 58 h 857"/>
              <a:gd name="T30" fmla="*/ 252 w 524"/>
              <a:gd name="T31" fmla="*/ 52 h 857"/>
              <a:gd name="T32" fmla="*/ 249 w 524"/>
              <a:gd name="T33" fmla="*/ 52 h 857"/>
              <a:gd name="T34" fmla="*/ 247 w 524"/>
              <a:gd name="T35" fmla="*/ 49 h 857"/>
              <a:gd name="T36" fmla="*/ 238 w 524"/>
              <a:gd name="T37" fmla="*/ 49 h 857"/>
              <a:gd name="T38" fmla="*/ 235 w 524"/>
              <a:gd name="T39" fmla="*/ 46 h 857"/>
              <a:gd name="T40" fmla="*/ 221 w 524"/>
              <a:gd name="T41" fmla="*/ 43 h 857"/>
              <a:gd name="T42" fmla="*/ 221 w 524"/>
              <a:gd name="T43" fmla="*/ 43 h 857"/>
              <a:gd name="T44" fmla="*/ 216 w 524"/>
              <a:gd name="T45" fmla="*/ 40 h 857"/>
              <a:gd name="T46" fmla="*/ 182 w 524"/>
              <a:gd name="T47" fmla="*/ 30 h 857"/>
              <a:gd name="T48" fmla="*/ 177 w 524"/>
              <a:gd name="T49" fmla="*/ 30 h 857"/>
              <a:gd name="T50" fmla="*/ 160 w 524"/>
              <a:gd name="T51" fmla="*/ 24 h 857"/>
              <a:gd name="T52" fmla="*/ 138 w 524"/>
              <a:gd name="T53" fmla="*/ 18 h 857"/>
              <a:gd name="T54" fmla="*/ 126 w 524"/>
              <a:gd name="T55" fmla="*/ 15 h 857"/>
              <a:gd name="T56" fmla="*/ 110 w 524"/>
              <a:gd name="T57" fmla="*/ 9 h 857"/>
              <a:gd name="T58" fmla="*/ 110 w 524"/>
              <a:gd name="T59" fmla="*/ 9 h 857"/>
              <a:gd name="T60" fmla="*/ 107 w 524"/>
              <a:gd name="T61" fmla="*/ 9 h 857"/>
              <a:gd name="T62" fmla="*/ 98 w 524"/>
              <a:gd name="T63" fmla="*/ 6 h 857"/>
              <a:gd name="T64" fmla="*/ 84 w 524"/>
              <a:gd name="T65" fmla="*/ 0 h 857"/>
              <a:gd name="T66" fmla="*/ 84 w 524"/>
              <a:gd name="T67" fmla="*/ 0 h 857"/>
              <a:gd name="T68" fmla="*/ 82 w 524"/>
              <a:gd name="T69" fmla="*/ 0 h 857"/>
              <a:gd name="T70" fmla="*/ 6 w 524"/>
              <a:gd name="T71" fmla="*/ 258 h 857"/>
              <a:gd name="T72" fmla="*/ 3 w 524"/>
              <a:gd name="T73" fmla="*/ 258 h 857"/>
              <a:gd name="T74" fmla="*/ 3 w 524"/>
              <a:gd name="T75" fmla="*/ 261 h 857"/>
              <a:gd name="T76" fmla="*/ 12 w 524"/>
              <a:gd name="T77" fmla="*/ 277 h 857"/>
              <a:gd name="T78" fmla="*/ 9 w 524"/>
              <a:gd name="T79" fmla="*/ 283 h 857"/>
              <a:gd name="T80" fmla="*/ 3 w 524"/>
              <a:gd name="T81" fmla="*/ 286 h 857"/>
              <a:gd name="T82" fmla="*/ 0 w 524"/>
              <a:gd name="T83" fmla="*/ 289 h 857"/>
              <a:gd name="T84" fmla="*/ 0 w 524"/>
              <a:gd name="T85" fmla="*/ 316 h 857"/>
              <a:gd name="T86" fmla="*/ 0 w 524"/>
              <a:gd name="T87" fmla="*/ 319 h 857"/>
              <a:gd name="T88" fmla="*/ 6 w 524"/>
              <a:gd name="T89" fmla="*/ 325 h 857"/>
              <a:gd name="T90" fmla="*/ 14 w 524"/>
              <a:gd name="T91" fmla="*/ 340 h 857"/>
              <a:gd name="T92" fmla="*/ 26 w 524"/>
              <a:gd name="T93" fmla="*/ 362 h 857"/>
              <a:gd name="T94" fmla="*/ 26 w 524"/>
              <a:gd name="T95" fmla="*/ 365 h 857"/>
              <a:gd name="T96" fmla="*/ 28 w 524"/>
              <a:gd name="T97" fmla="*/ 368 h 857"/>
              <a:gd name="T98" fmla="*/ 28 w 524"/>
              <a:gd name="T99" fmla="*/ 371 h 857"/>
              <a:gd name="T100" fmla="*/ 280 w 524"/>
              <a:gd name="T101" fmla="*/ 781 h 857"/>
              <a:gd name="T102" fmla="*/ 308 w 524"/>
              <a:gd name="T103" fmla="*/ 830 h 857"/>
              <a:gd name="T104" fmla="*/ 317 w 524"/>
              <a:gd name="T105" fmla="*/ 842 h 857"/>
              <a:gd name="T106" fmla="*/ 328 w 524"/>
              <a:gd name="T107" fmla="*/ 848 h 857"/>
              <a:gd name="T108" fmla="*/ 322 w 524"/>
              <a:gd name="T109" fmla="*/ 790 h 857"/>
              <a:gd name="T110" fmla="*/ 319 w 524"/>
              <a:gd name="T111" fmla="*/ 760 h 857"/>
              <a:gd name="T112" fmla="*/ 322 w 524"/>
              <a:gd name="T113" fmla="*/ 744 h 857"/>
              <a:gd name="T114" fmla="*/ 325 w 524"/>
              <a:gd name="T115" fmla="*/ 738 h 857"/>
              <a:gd name="T116" fmla="*/ 333 w 524"/>
              <a:gd name="T117" fmla="*/ 729 h 857"/>
              <a:gd name="T118" fmla="*/ 356 w 524"/>
              <a:gd name="T119" fmla="*/ 726 h 857"/>
              <a:gd name="T120" fmla="*/ 381 w 524"/>
              <a:gd name="T121" fmla="*/ 729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4" h="857">
                <a:moveTo>
                  <a:pt x="496" y="237"/>
                </a:moveTo>
                <a:lnTo>
                  <a:pt x="524" y="122"/>
                </a:lnTo>
                <a:lnTo>
                  <a:pt x="524" y="122"/>
                </a:lnTo>
                <a:lnTo>
                  <a:pt x="524" y="122"/>
                </a:lnTo>
                <a:lnTo>
                  <a:pt x="518" y="122"/>
                </a:lnTo>
                <a:lnTo>
                  <a:pt x="518" y="122"/>
                </a:lnTo>
                <a:lnTo>
                  <a:pt x="510" y="119"/>
                </a:lnTo>
                <a:lnTo>
                  <a:pt x="504" y="119"/>
                </a:lnTo>
                <a:lnTo>
                  <a:pt x="504" y="119"/>
                </a:lnTo>
                <a:lnTo>
                  <a:pt x="504" y="119"/>
                </a:lnTo>
                <a:lnTo>
                  <a:pt x="496" y="116"/>
                </a:lnTo>
                <a:lnTo>
                  <a:pt x="496" y="116"/>
                </a:lnTo>
                <a:lnTo>
                  <a:pt x="496" y="116"/>
                </a:lnTo>
                <a:lnTo>
                  <a:pt x="493" y="116"/>
                </a:lnTo>
                <a:lnTo>
                  <a:pt x="493" y="116"/>
                </a:lnTo>
                <a:lnTo>
                  <a:pt x="487" y="113"/>
                </a:lnTo>
                <a:lnTo>
                  <a:pt x="482" y="113"/>
                </a:lnTo>
                <a:lnTo>
                  <a:pt x="482" y="113"/>
                </a:lnTo>
                <a:lnTo>
                  <a:pt x="482" y="113"/>
                </a:lnTo>
                <a:lnTo>
                  <a:pt x="479" y="113"/>
                </a:lnTo>
                <a:lnTo>
                  <a:pt x="479" y="113"/>
                </a:lnTo>
                <a:lnTo>
                  <a:pt x="471" y="109"/>
                </a:lnTo>
                <a:lnTo>
                  <a:pt x="468" y="109"/>
                </a:lnTo>
                <a:lnTo>
                  <a:pt x="468" y="109"/>
                </a:lnTo>
                <a:lnTo>
                  <a:pt x="462" y="106"/>
                </a:lnTo>
                <a:lnTo>
                  <a:pt x="462" y="106"/>
                </a:lnTo>
                <a:lnTo>
                  <a:pt x="459" y="106"/>
                </a:lnTo>
                <a:lnTo>
                  <a:pt x="459" y="106"/>
                </a:lnTo>
                <a:lnTo>
                  <a:pt x="445" y="103"/>
                </a:lnTo>
                <a:lnTo>
                  <a:pt x="445" y="103"/>
                </a:lnTo>
                <a:lnTo>
                  <a:pt x="443" y="103"/>
                </a:lnTo>
                <a:lnTo>
                  <a:pt x="443" y="103"/>
                </a:lnTo>
                <a:lnTo>
                  <a:pt x="443" y="103"/>
                </a:lnTo>
                <a:lnTo>
                  <a:pt x="440" y="100"/>
                </a:lnTo>
                <a:lnTo>
                  <a:pt x="440" y="100"/>
                </a:lnTo>
                <a:lnTo>
                  <a:pt x="437" y="100"/>
                </a:lnTo>
                <a:lnTo>
                  <a:pt x="415" y="94"/>
                </a:lnTo>
                <a:lnTo>
                  <a:pt x="415" y="94"/>
                </a:lnTo>
                <a:lnTo>
                  <a:pt x="403" y="91"/>
                </a:lnTo>
                <a:lnTo>
                  <a:pt x="398" y="91"/>
                </a:lnTo>
                <a:lnTo>
                  <a:pt x="398" y="91"/>
                </a:lnTo>
                <a:lnTo>
                  <a:pt x="398" y="91"/>
                </a:lnTo>
                <a:lnTo>
                  <a:pt x="389" y="88"/>
                </a:lnTo>
                <a:lnTo>
                  <a:pt x="389" y="88"/>
                </a:lnTo>
                <a:lnTo>
                  <a:pt x="378" y="85"/>
                </a:lnTo>
                <a:lnTo>
                  <a:pt x="375" y="85"/>
                </a:lnTo>
                <a:lnTo>
                  <a:pt x="364" y="82"/>
                </a:lnTo>
                <a:lnTo>
                  <a:pt x="364" y="82"/>
                </a:lnTo>
                <a:lnTo>
                  <a:pt x="361" y="82"/>
                </a:lnTo>
                <a:lnTo>
                  <a:pt x="361" y="82"/>
                </a:lnTo>
                <a:lnTo>
                  <a:pt x="361" y="82"/>
                </a:lnTo>
                <a:lnTo>
                  <a:pt x="356" y="79"/>
                </a:lnTo>
                <a:lnTo>
                  <a:pt x="356" y="79"/>
                </a:lnTo>
                <a:lnTo>
                  <a:pt x="356" y="79"/>
                </a:lnTo>
                <a:lnTo>
                  <a:pt x="308" y="67"/>
                </a:lnTo>
                <a:lnTo>
                  <a:pt x="308" y="67"/>
                </a:lnTo>
                <a:lnTo>
                  <a:pt x="308" y="67"/>
                </a:lnTo>
                <a:lnTo>
                  <a:pt x="308" y="67"/>
                </a:lnTo>
                <a:lnTo>
                  <a:pt x="308" y="67"/>
                </a:lnTo>
                <a:lnTo>
                  <a:pt x="308" y="67"/>
                </a:lnTo>
                <a:lnTo>
                  <a:pt x="308" y="67"/>
                </a:lnTo>
                <a:lnTo>
                  <a:pt x="305" y="67"/>
                </a:lnTo>
                <a:lnTo>
                  <a:pt x="305" y="67"/>
                </a:lnTo>
                <a:lnTo>
                  <a:pt x="300" y="64"/>
                </a:lnTo>
                <a:lnTo>
                  <a:pt x="297" y="64"/>
                </a:lnTo>
                <a:lnTo>
                  <a:pt x="297" y="64"/>
                </a:lnTo>
                <a:lnTo>
                  <a:pt x="297" y="64"/>
                </a:lnTo>
                <a:lnTo>
                  <a:pt x="294" y="64"/>
                </a:lnTo>
                <a:lnTo>
                  <a:pt x="280" y="61"/>
                </a:lnTo>
                <a:lnTo>
                  <a:pt x="280" y="61"/>
                </a:lnTo>
                <a:lnTo>
                  <a:pt x="275" y="58"/>
                </a:lnTo>
                <a:lnTo>
                  <a:pt x="275" y="58"/>
                </a:lnTo>
                <a:lnTo>
                  <a:pt x="275"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52" y="52"/>
                </a:lnTo>
                <a:lnTo>
                  <a:pt x="252" y="52"/>
                </a:lnTo>
                <a:lnTo>
                  <a:pt x="252" y="52"/>
                </a:lnTo>
                <a:lnTo>
                  <a:pt x="252" y="52"/>
                </a:lnTo>
                <a:lnTo>
                  <a:pt x="252" y="52"/>
                </a:lnTo>
                <a:lnTo>
                  <a:pt x="249" y="52"/>
                </a:lnTo>
                <a:lnTo>
                  <a:pt x="249" y="52"/>
                </a:lnTo>
                <a:lnTo>
                  <a:pt x="249" y="52"/>
                </a:lnTo>
                <a:lnTo>
                  <a:pt x="249" y="52"/>
                </a:lnTo>
                <a:lnTo>
                  <a:pt x="249" y="52"/>
                </a:lnTo>
                <a:lnTo>
                  <a:pt x="247" y="49"/>
                </a:lnTo>
                <a:lnTo>
                  <a:pt x="247" y="49"/>
                </a:lnTo>
                <a:lnTo>
                  <a:pt x="247" y="49"/>
                </a:lnTo>
                <a:lnTo>
                  <a:pt x="247" y="49"/>
                </a:lnTo>
                <a:lnTo>
                  <a:pt x="241" y="49"/>
                </a:lnTo>
                <a:lnTo>
                  <a:pt x="241" y="49"/>
                </a:lnTo>
                <a:lnTo>
                  <a:pt x="238" y="49"/>
                </a:lnTo>
                <a:lnTo>
                  <a:pt x="238" y="49"/>
                </a:lnTo>
                <a:lnTo>
                  <a:pt x="238" y="49"/>
                </a:lnTo>
                <a:lnTo>
                  <a:pt x="238" y="49"/>
                </a:lnTo>
                <a:lnTo>
                  <a:pt x="238" y="49"/>
                </a:lnTo>
                <a:lnTo>
                  <a:pt x="238" y="49"/>
                </a:lnTo>
                <a:lnTo>
                  <a:pt x="238" y="49"/>
                </a:lnTo>
                <a:lnTo>
                  <a:pt x="238" y="49"/>
                </a:lnTo>
                <a:lnTo>
                  <a:pt x="235" y="46"/>
                </a:lnTo>
                <a:lnTo>
                  <a:pt x="230" y="46"/>
                </a:lnTo>
                <a:lnTo>
                  <a:pt x="230" y="46"/>
                </a:lnTo>
                <a:lnTo>
                  <a:pt x="227" y="46"/>
                </a:lnTo>
                <a:lnTo>
                  <a:pt x="227" y="46"/>
                </a:lnTo>
                <a:lnTo>
                  <a:pt x="224" y="43"/>
                </a:lnTo>
                <a:lnTo>
                  <a:pt x="221" y="43"/>
                </a:lnTo>
                <a:lnTo>
                  <a:pt x="221" y="43"/>
                </a:lnTo>
                <a:lnTo>
                  <a:pt x="221" y="43"/>
                </a:lnTo>
                <a:lnTo>
                  <a:pt x="221" y="43"/>
                </a:lnTo>
                <a:lnTo>
                  <a:pt x="221" y="43"/>
                </a:lnTo>
                <a:lnTo>
                  <a:pt x="221" y="43"/>
                </a:lnTo>
                <a:lnTo>
                  <a:pt x="221" y="43"/>
                </a:lnTo>
                <a:lnTo>
                  <a:pt x="216" y="43"/>
                </a:lnTo>
                <a:lnTo>
                  <a:pt x="216" y="43"/>
                </a:lnTo>
                <a:lnTo>
                  <a:pt x="216" y="43"/>
                </a:lnTo>
                <a:lnTo>
                  <a:pt x="216" y="43"/>
                </a:lnTo>
                <a:lnTo>
                  <a:pt x="216" y="43"/>
                </a:lnTo>
                <a:lnTo>
                  <a:pt x="216" y="40"/>
                </a:lnTo>
                <a:lnTo>
                  <a:pt x="213" y="40"/>
                </a:lnTo>
                <a:lnTo>
                  <a:pt x="213" y="40"/>
                </a:lnTo>
                <a:lnTo>
                  <a:pt x="193" y="34"/>
                </a:lnTo>
                <a:lnTo>
                  <a:pt x="193" y="34"/>
                </a:lnTo>
                <a:lnTo>
                  <a:pt x="182" y="30"/>
                </a:lnTo>
                <a:lnTo>
                  <a:pt x="182" y="30"/>
                </a:lnTo>
                <a:lnTo>
                  <a:pt x="182" y="30"/>
                </a:lnTo>
                <a:lnTo>
                  <a:pt x="179" y="30"/>
                </a:lnTo>
                <a:lnTo>
                  <a:pt x="179" y="30"/>
                </a:lnTo>
                <a:lnTo>
                  <a:pt x="179" y="30"/>
                </a:lnTo>
                <a:lnTo>
                  <a:pt x="179" y="30"/>
                </a:lnTo>
                <a:lnTo>
                  <a:pt x="177" y="30"/>
                </a:lnTo>
                <a:lnTo>
                  <a:pt x="171" y="27"/>
                </a:lnTo>
                <a:lnTo>
                  <a:pt x="171" y="27"/>
                </a:lnTo>
                <a:lnTo>
                  <a:pt x="160" y="24"/>
                </a:lnTo>
                <a:lnTo>
                  <a:pt x="160" y="24"/>
                </a:lnTo>
                <a:lnTo>
                  <a:pt x="160" y="24"/>
                </a:lnTo>
                <a:lnTo>
                  <a:pt x="160" y="24"/>
                </a:lnTo>
                <a:lnTo>
                  <a:pt x="160" y="24"/>
                </a:lnTo>
                <a:lnTo>
                  <a:pt x="160" y="24"/>
                </a:lnTo>
                <a:lnTo>
                  <a:pt x="154" y="24"/>
                </a:lnTo>
                <a:lnTo>
                  <a:pt x="138" y="18"/>
                </a:lnTo>
                <a:lnTo>
                  <a:pt x="138" y="18"/>
                </a:lnTo>
                <a:lnTo>
                  <a:pt x="138" y="18"/>
                </a:lnTo>
                <a:lnTo>
                  <a:pt x="138" y="18"/>
                </a:lnTo>
                <a:lnTo>
                  <a:pt x="135" y="15"/>
                </a:lnTo>
                <a:lnTo>
                  <a:pt x="135" y="15"/>
                </a:lnTo>
                <a:lnTo>
                  <a:pt x="135" y="15"/>
                </a:lnTo>
                <a:lnTo>
                  <a:pt x="132" y="15"/>
                </a:lnTo>
                <a:lnTo>
                  <a:pt x="126" y="15"/>
                </a:lnTo>
                <a:lnTo>
                  <a:pt x="126" y="15"/>
                </a:lnTo>
                <a:lnTo>
                  <a:pt x="115" y="12"/>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07" y="9"/>
                </a:lnTo>
                <a:lnTo>
                  <a:pt x="107" y="9"/>
                </a:lnTo>
                <a:lnTo>
                  <a:pt x="107" y="9"/>
                </a:lnTo>
                <a:lnTo>
                  <a:pt x="104" y="6"/>
                </a:lnTo>
                <a:lnTo>
                  <a:pt x="104" y="6"/>
                </a:lnTo>
                <a:lnTo>
                  <a:pt x="104" y="6"/>
                </a:lnTo>
                <a:lnTo>
                  <a:pt x="98" y="6"/>
                </a:lnTo>
                <a:lnTo>
                  <a:pt x="93" y="3"/>
                </a:lnTo>
                <a:lnTo>
                  <a:pt x="93" y="3"/>
                </a:lnTo>
                <a:lnTo>
                  <a:pt x="93" y="3"/>
                </a:lnTo>
                <a:lnTo>
                  <a:pt x="93" y="3"/>
                </a:lnTo>
                <a:lnTo>
                  <a:pt x="90" y="3"/>
                </a:lnTo>
                <a:lnTo>
                  <a:pt x="84" y="0"/>
                </a:lnTo>
                <a:lnTo>
                  <a:pt x="84" y="0"/>
                </a:lnTo>
                <a:lnTo>
                  <a:pt x="84" y="0"/>
                </a:lnTo>
                <a:lnTo>
                  <a:pt x="84" y="0"/>
                </a:lnTo>
                <a:lnTo>
                  <a:pt x="84" y="0"/>
                </a:lnTo>
                <a:lnTo>
                  <a:pt x="84" y="0"/>
                </a:lnTo>
                <a:lnTo>
                  <a:pt x="84" y="0"/>
                </a:lnTo>
                <a:lnTo>
                  <a:pt x="84" y="0"/>
                </a:lnTo>
                <a:lnTo>
                  <a:pt x="84" y="0"/>
                </a:lnTo>
                <a:lnTo>
                  <a:pt x="84" y="0"/>
                </a:lnTo>
                <a:lnTo>
                  <a:pt x="84" y="0"/>
                </a:lnTo>
                <a:lnTo>
                  <a:pt x="84" y="0"/>
                </a:lnTo>
                <a:lnTo>
                  <a:pt x="82" y="0"/>
                </a:lnTo>
                <a:lnTo>
                  <a:pt x="82" y="0"/>
                </a:lnTo>
                <a:lnTo>
                  <a:pt x="6" y="255"/>
                </a:lnTo>
                <a:lnTo>
                  <a:pt x="6" y="255"/>
                </a:lnTo>
                <a:lnTo>
                  <a:pt x="6" y="258"/>
                </a:lnTo>
                <a:lnTo>
                  <a:pt x="6" y="258"/>
                </a:lnTo>
                <a:lnTo>
                  <a:pt x="6" y="258"/>
                </a:lnTo>
                <a:lnTo>
                  <a:pt x="6" y="258"/>
                </a:lnTo>
                <a:lnTo>
                  <a:pt x="6" y="258"/>
                </a:lnTo>
                <a:lnTo>
                  <a:pt x="6" y="258"/>
                </a:lnTo>
                <a:lnTo>
                  <a:pt x="3" y="258"/>
                </a:lnTo>
                <a:lnTo>
                  <a:pt x="3" y="258"/>
                </a:lnTo>
                <a:lnTo>
                  <a:pt x="3" y="258"/>
                </a:lnTo>
                <a:lnTo>
                  <a:pt x="3" y="258"/>
                </a:lnTo>
                <a:lnTo>
                  <a:pt x="3" y="261"/>
                </a:lnTo>
                <a:lnTo>
                  <a:pt x="3" y="261"/>
                </a:lnTo>
                <a:lnTo>
                  <a:pt x="3" y="261"/>
                </a:lnTo>
                <a:lnTo>
                  <a:pt x="3" y="261"/>
                </a:lnTo>
                <a:lnTo>
                  <a:pt x="3" y="261"/>
                </a:lnTo>
                <a:lnTo>
                  <a:pt x="3" y="261"/>
                </a:lnTo>
                <a:lnTo>
                  <a:pt x="6" y="264"/>
                </a:lnTo>
                <a:lnTo>
                  <a:pt x="6" y="264"/>
                </a:lnTo>
                <a:lnTo>
                  <a:pt x="12" y="274"/>
                </a:lnTo>
                <a:lnTo>
                  <a:pt x="12" y="274"/>
                </a:lnTo>
                <a:lnTo>
                  <a:pt x="12" y="277"/>
                </a:lnTo>
                <a:lnTo>
                  <a:pt x="9" y="283"/>
                </a:lnTo>
                <a:lnTo>
                  <a:pt x="9" y="283"/>
                </a:lnTo>
                <a:lnTo>
                  <a:pt x="9" y="283"/>
                </a:lnTo>
                <a:lnTo>
                  <a:pt x="9" y="283"/>
                </a:lnTo>
                <a:lnTo>
                  <a:pt x="9" y="283"/>
                </a:lnTo>
                <a:lnTo>
                  <a:pt x="9" y="283"/>
                </a:lnTo>
                <a:lnTo>
                  <a:pt x="9" y="283"/>
                </a:lnTo>
                <a:lnTo>
                  <a:pt x="9" y="283"/>
                </a:lnTo>
                <a:lnTo>
                  <a:pt x="9" y="283"/>
                </a:lnTo>
                <a:lnTo>
                  <a:pt x="6" y="286"/>
                </a:lnTo>
                <a:lnTo>
                  <a:pt x="6" y="286"/>
                </a:lnTo>
                <a:lnTo>
                  <a:pt x="3" y="286"/>
                </a:lnTo>
                <a:lnTo>
                  <a:pt x="3" y="286"/>
                </a:lnTo>
                <a:lnTo>
                  <a:pt x="3" y="286"/>
                </a:lnTo>
                <a:lnTo>
                  <a:pt x="3" y="286"/>
                </a:lnTo>
                <a:lnTo>
                  <a:pt x="3" y="289"/>
                </a:lnTo>
                <a:lnTo>
                  <a:pt x="3" y="289"/>
                </a:lnTo>
                <a:lnTo>
                  <a:pt x="0" y="289"/>
                </a:lnTo>
                <a:lnTo>
                  <a:pt x="0" y="313"/>
                </a:lnTo>
                <a:lnTo>
                  <a:pt x="0" y="313"/>
                </a:lnTo>
                <a:lnTo>
                  <a:pt x="0" y="316"/>
                </a:lnTo>
                <a:lnTo>
                  <a:pt x="0" y="316"/>
                </a:lnTo>
                <a:lnTo>
                  <a:pt x="0" y="316"/>
                </a:lnTo>
                <a:lnTo>
                  <a:pt x="0" y="316"/>
                </a:lnTo>
                <a:lnTo>
                  <a:pt x="0" y="316"/>
                </a:lnTo>
                <a:lnTo>
                  <a:pt x="0" y="319"/>
                </a:lnTo>
                <a:lnTo>
                  <a:pt x="0" y="319"/>
                </a:lnTo>
                <a:lnTo>
                  <a:pt x="0" y="319"/>
                </a:lnTo>
                <a:lnTo>
                  <a:pt x="0" y="319"/>
                </a:lnTo>
                <a:lnTo>
                  <a:pt x="0" y="319"/>
                </a:lnTo>
                <a:lnTo>
                  <a:pt x="0" y="319"/>
                </a:lnTo>
                <a:lnTo>
                  <a:pt x="0" y="319"/>
                </a:lnTo>
                <a:lnTo>
                  <a:pt x="0" y="319"/>
                </a:lnTo>
                <a:lnTo>
                  <a:pt x="6" y="325"/>
                </a:lnTo>
                <a:lnTo>
                  <a:pt x="6" y="325"/>
                </a:lnTo>
                <a:lnTo>
                  <a:pt x="6" y="325"/>
                </a:lnTo>
                <a:lnTo>
                  <a:pt x="6" y="325"/>
                </a:lnTo>
                <a:lnTo>
                  <a:pt x="6" y="328"/>
                </a:lnTo>
                <a:lnTo>
                  <a:pt x="6" y="328"/>
                </a:lnTo>
                <a:lnTo>
                  <a:pt x="14" y="337"/>
                </a:lnTo>
                <a:lnTo>
                  <a:pt x="14" y="337"/>
                </a:lnTo>
                <a:lnTo>
                  <a:pt x="14" y="340"/>
                </a:lnTo>
                <a:lnTo>
                  <a:pt x="14" y="340"/>
                </a:lnTo>
                <a:lnTo>
                  <a:pt x="17" y="343"/>
                </a:lnTo>
                <a:lnTo>
                  <a:pt x="20" y="349"/>
                </a:lnTo>
                <a:lnTo>
                  <a:pt x="20" y="349"/>
                </a:lnTo>
                <a:lnTo>
                  <a:pt x="26" y="362"/>
                </a:lnTo>
                <a:lnTo>
                  <a:pt x="26" y="362"/>
                </a:lnTo>
                <a:lnTo>
                  <a:pt x="26" y="365"/>
                </a:lnTo>
                <a:lnTo>
                  <a:pt x="26" y="365"/>
                </a:lnTo>
                <a:lnTo>
                  <a:pt x="26" y="365"/>
                </a:lnTo>
                <a:lnTo>
                  <a:pt x="26" y="365"/>
                </a:lnTo>
                <a:lnTo>
                  <a:pt x="26" y="365"/>
                </a:lnTo>
                <a:lnTo>
                  <a:pt x="26" y="365"/>
                </a:lnTo>
                <a:lnTo>
                  <a:pt x="26" y="365"/>
                </a:lnTo>
                <a:lnTo>
                  <a:pt x="26" y="365"/>
                </a:lnTo>
                <a:lnTo>
                  <a:pt x="26" y="368"/>
                </a:lnTo>
                <a:lnTo>
                  <a:pt x="26" y="368"/>
                </a:lnTo>
                <a:lnTo>
                  <a:pt x="28" y="368"/>
                </a:lnTo>
                <a:lnTo>
                  <a:pt x="28" y="368"/>
                </a:lnTo>
                <a:lnTo>
                  <a:pt x="28" y="368"/>
                </a:lnTo>
                <a:lnTo>
                  <a:pt x="28" y="368"/>
                </a:lnTo>
                <a:lnTo>
                  <a:pt x="28" y="371"/>
                </a:lnTo>
                <a:lnTo>
                  <a:pt x="28" y="371"/>
                </a:lnTo>
                <a:lnTo>
                  <a:pt x="28" y="371"/>
                </a:lnTo>
                <a:lnTo>
                  <a:pt x="28" y="371"/>
                </a:lnTo>
                <a:lnTo>
                  <a:pt x="112" y="511"/>
                </a:lnTo>
                <a:lnTo>
                  <a:pt x="261" y="751"/>
                </a:lnTo>
                <a:lnTo>
                  <a:pt x="261" y="751"/>
                </a:lnTo>
                <a:lnTo>
                  <a:pt x="266" y="760"/>
                </a:lnTo>
                <a:lnTo>
                  <a:pt x="266" y="760"/>
                </a:lnTo>
                <a:lnTo>
                  <a:pt x="280" y="781"/>
                </a:lnTo>
                <a:lnTo>
                  <a:pt x="280" y="781"/>
                </a:lnTo>
                <a:lnTo>
                  <a:pt x="286" y="793"/>
                </a:lnTo>
                <a:lnTo>
                  <a:pt x="286" y="793"/>
                </a:lnTo>
                <a:lnTo>
                  <a:pt x="300" y="814"/>
                </a:lnTo>
                <a:lnTo>
                  <a:pt x="300" y="814"/>
                </a:lnTo>
                <a:lnTo>
                  <a:pt x="308" y="830"/>
                </a:lnTo>
                <a:lnTo>
                  <a:pt x="308" y="830"/>
                </a:lnTo>
                <a:lnTo>
                  <a:pt x="317" y="839"/>
                </a:lnTo>
                <a:lnTo>
                  <a:pt x="317" y="839"/>
                </a:lnTo>
                <a:lnTo>
                  <a:pt x="317" y="839"/>
                </a:lnTo>
                <a:lnTo>
                  <a:pt x="317" y="839"/>
                </a:lnTo>
                <a:lnTo>
                  <a:pt x="317" y="842"/>
                </a:lnTo>
                <a:lnTo>
                  <a:pt x="317" y="842"/>
                </a:lnTo>
                <a:lnTo>
                  <a:pt x="325" y="857"/>
                </a:lnTo>
                <a:lnTo>
                  <a:pt x="325" y="857"/>
                </a:lnTo>
                <a:lnTo>
                  <a:pt x="331" y="854"/>
                </a:lnTo>
                <a:lnTo>
                  <a:pt x="331" y="854"/>
                </a:lnTo>
                <a:lnTo>
                  <a:pt x="328" y="848"/>
                </a:lnTo>
                <a:lnTo>
                  <a:pt x="325" y="839"/>
                </a:lnTo>
                <a:lnTo>
                  <a:pt x="322" y="817"/>
                </a:lnTo>
                <a:lnTo>
                  <a:pt x="322" y="817"/>
                </a:lnTo>
                <a:lnTo>
                  <a:pt x="322" y="802"/>
                </a:lnTo>
                <a:lnTo>
                  <a:pt x="322" y="802"/>
                </a:lnTo>
                <a:lnTo>
                  <a:pt x="322" y="790"/>
                </a:lnTo>
                <a:lnTo>
                  <a:pt x="322" y="790"/>
                </a:lnTo>
                <a:lnTo>
                  <a:pt x="319" y="775"/>
                </a:lnTo>
                <a:lnTo>
                  <a:pt x="319" y="775"/>
                </a:lnTo>
                <a:lnTo>
                  <a:pt x="319" y="775"/>
                </a:lnTo>
                <a:lnTo>
                  <a:pt x="319" y="760"/>
                </a:lnTo>
                <a:lnTo>
                  <a:pt x="319" y="760"/>
                </a:lnTo>
                <a:lnTo>
                  <a:pt x="319" y="754"/>
                </a:lnTo>
                <a:lnTo>
                  <a:pt x="319" y="754"/>
                </a:lnTo>
                <a:lnTo>
                  <a:pt x="319" y="751"/>
                </a:lnTo>
                <a:lnTo>
                  <a:pt x="319" y="751"/>
                </a:lnTo>
                <a:lnTo>
                  <a:pt x="322" y="744"/>
                </a:lnTo>
                <a:lnTo>
                  <a:pt x="322" y="744"/>
                </a:lnTo>
                <a:lnTo>
                  <a:pt x="322" y="741"/>
                </a:lnTo>
                <a:lnTo>
                  <a:pt x="322" y="741"/>
                </a:lnTo>
                <a:lnTo>
                  <a:pt x="322" y="741"/>
                </a:lnTo>
                <a:lnTo>
                  <a:pt x="322" y="741"/>
                </a:lnTo>
                <a:lnTo>
                  <a:pt x="325" y="741"/>
                </a:lnTo>
                <a:lnTo>
                  <a:pt x="325" y="738"/>
                </a:lnTo>
                <a:lnTo>
                  <a:pt x="325" y="738"/>
                </a:lnTo>
                <a:lnTo>
                  <a:pt x="325" y="738"/>
                </a:lnTo>
                <a:lnTo>
                  <a:pt x="325" y="738"/>
                </a:lnTo>
                <a:lnTo>
                  <a:pt x="328" y="735"/>
                </a:lnTo>
                <a:lnTo>
                  <a:pt x="328" y="735"/>
                </a:lnTo>
                <a:lnTo>
                  <a:pt x="333" y="729"/>
                </a:lnTo>
                <a:lnTo>
                  <a:pt x="333" y="729"/>
                </a:lnTo>
                <a:lnTo>
                  <a:pt x="345" y="726"/>
                </a:lnTo>
                <a:lnTo>
                  <a:pt x="345" y="726"/>
                </a:lnTo>
                <a:lnTo>
                  <a:pt x="350" y="726"/>
                </a:lnTo>
                <a:lnTo>
                  <a:pt x="350" y="726"/>
                </a:lnTo>
                <a:lnTo>
                  <a:pt x="356" y="726"/>
                </a:lnTo>
                <a:lnTo>
                  <a:pt x="356" y="726"/>
                </a:lnTo>
                <a:lnTo>
                  <a:pt x="367" y="729"/>
                </a:lnTo>
                <a:lnTo>
                  <a:pt x="378" y="732"/>
                </a:lnTo>
                <a:lnTo>
                  <a:pt x="378" y="732"/>
                </a:lnTo>
                <a:lnTo>
                  <a:pt x="381" y="729"/>
                </a:lnTo>
                <a:lnTo>
                  <a:pt x="381" y="729"/>
                </a:lnTo>
                <a:lnTo>
                  <a:pt x="384" y="729"/>
                </a:lnTo>
                <a:lnTo>
                  <a:pt x="387" y="717"/>
                </a:lnTo>
                <a:lnTo>
                  <a:pt x="401" y="650"/>
                </a:lnTo>
                <a:lnTo>
                  <a:pt x="496" y="237"/>
                </a:lnTo>
                <a:close/>
              </a:path>
            </a:pathLst>
          </a:custGeom>
          <a:solidFill>
            <a:schemeClr val="bg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5" name="TextBox 1504">
            <a:extLst>
              <a:ext uri="{FF2B5EF4-FFF2-40B4-BE49-F238E27FC236}">
                <a16:creationId xmlns:a16="http://schemas.microsoft.com/office/drawing/2014/main" id="{9089D4C7-7CC2-8F52-1DDC-783E29FE830C}"/>
              </a:ext>
            </a:extLst>
          </p:cNvPr>
          <p:cNvSpPr txBox="1"/>
          <p:nvPr/>
        </p:nvSpPr>
        <p:spPr bwMode="auto">
          <a:xfrm>
            <a:off x="1556804" y="5625641"/>
            <a:ext cx="1418365"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4.3-6.0</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9.2-10.8</a:t>
            </a:r>
          </a:p>
        </p:txBody>
      </p:sp>
      <p:sp>
        <p:nvSpPr>
          <p:cNvPr id="1506" name="Rectangle 1505">
            <a:extLst>
              <a:ext uri="{FF2B5EF4-FFF2-40B4-BE49-F238E27FC236}">
                <a16:creationId xmlns:a16="http://schemas.microsoft.com/office/drawing/2014/main" id="{6BCEA97F-A3AC-3465-4562-AE37834A2F34}"/>
              </a:ext>
            </a:extLst>
          </p:cNvPr>
          <p:cNvSpPr/>
          <p:nvPr/>
        </p:nvSpPr>
        <p:spPr bwMode="auto">
          <a:xfrm>
            <a:off x="1420122" y="5734671"/>
            <a:ext cx="161925" cy="161925"/>
          </a:xfrm>
          <a:prstGeom prst="rect">
            <a:avLst/>
          </a:prstGeom>
          <a:solidFill>
            <a:srgbClr val="DBECF1">
              <a:alpha val="25098"/>
            </a:srgb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7" name="Rectangle 1506">
            <a:extLst>
              <a:ext uri="{FF2B5EF4-FFF2-40B4-BE49-F238E27FC236}">
                <a16:creationId xmlns:a16="http://schemas.microsoft.com/office/drawing/2014/main" id="{D0DF3107-7A7B-61D8-BDE6-D655F1BE12E3}"/>
              </a:ext>
            </a:extLst>
          </p:cNvPr>
          <p:cNvSpPr/>
          <p:nvPr/>
        </p:nvSpPr>
        <p:spPr bwMode="auto">
          <a:xfrm>
            <a:off x="1420122" y="5998008"/>
            <a:ext cx="161925" cy="1619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8" name="Rectangle 1507">
            <a:extLst>
              <a:ext uri="{FF2B5EF4-FFF2-40B4-BE49-F238E27FC236}">
                <a16:creationId xmlns:a16="http://schemas.microsoft.com/office/drawing/2014/main" id="{313DF0EA-CF46-1703-A82D-CFA2EB81E3CC}"/>
              </a:ext>
            </a:extLst>
          </p:cNvPr>
          <p:cNvSpPr/>
          <p:nvPr/>
        </p:nvSpPr>
        <p:spPr bwMode="auto">
          <a:xfrm>
            <a:off x="2873557" y="5755219"/>
            <a:ext cx="161925" cy="161925"/>
          </a:xfrm>
          <a:prstGeom prst="rect">
            <a:avLst/>
          </a:prstGeom>
          <a:solidFill>
            <a:srgbClr val="015873">
              <a:alpha val="50196"/>
            </a:srgb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9" name="TextBox 1508">
            <a:extLst>
              <a:ext uri="{FF2B5EF4-FFF2-40B4-BE49-F238E27FC236}">
                <a16:creationId xmlns:a16="http://schemas.microsoft.com/office/drawing/2014/main" id="{0CCDA53E-84FC-D10C-E717-05CF01F1DB6F}"/>
              </a:ext>
            </a:extLst>
          </p:cNvPr>
          <p:cNvSpPr txBox="1"/>
          <p:nvPr/>
        </p:nvSpPr>
        <p:spPr bwMode="auto">
          <a:xfrm>
            <a:off x="4879862" y="5646189"/>
            <a:ext cx="220429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7.7-9.1</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N/A</a:t>
            </a:r>
          </a:p>
        </p:txBody>
      </p:sp>
      <p:sp>
        <p:nvSpPr>
          <p:cNvPr id="1510" name="Rectangle 1509">
            <a:extLst>
              <a:ext uri="{FF2B5EF4-FFF2-40B4-BE49-F238E27FC236}">
                <a16:creationId xmlns:a16="http://schemas.microsoft.com/office/drawing/2014/main" id="{76BFAD9A-F6DA-7152-F873-3567E0015C6E}"/>
              </a:ext>
            </a:extLst>
          </p:cNvPr>
          <p:cNvSpPr/>
          <p:nvPr/>
        </p:nvSpPr>
        <p:spPr bwMode="auto">
          <a:xfrm>
            <a:off x="2873557" y="6018556"/>
            <a:ext cx="161925" cy="161925"/>
          </a:xfrm>
          <a:prstGeom prst="rect">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1" name="Rectangle 1510">
            <a:extLst>
              <a:ext uri="{FF2B5EF4-FFF2-40B4-BE49-F238E27FC236}">
                <a16:creationId xmlns:a16="http://schemas.microsoft.com/office/drawing/2014/main" id="{7683E256-88A1-3257-C551-78694E7AD16D}"/>
              </a:ext>
            </a:extLst>
          </p:cNvPr>
          <p:cNvSpPr/>
          <p:nvPr/>
        </p:nvSpPr>
        <p:spPr bwMode="auto">
          <a:xfrm>
            <a:off x="4710926" y="5755219"/>
            <a:ext cx="161925" cy="161925"/>
          </a:xfrm>
          <a:prstGeom prst="rect">
            <a:avLst/>
          </a:prstGeom>
          <a:solidFill>
            <a:srgbClr val="015873">
              <a:alpha val="74902"/>
            </a:srgb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2" name="Rectangle 1511">
            <a:extLst>
              <a:ext uri="{FF2B5EF4-FFF2-40B4-BE49-F238E27FC236}">
                <a16:creationId xmlns:a16="http://schemas.microsoft.com/office/drawing/2014/main" id="{F128E7A3-920E-F68C-5D46-82E5C7290230}"/>
              </a:ext>
            </a:extLst>
          </p:cNvPr>
          <p:cNvSpPr/>
          <p:nvPr/>
        </p:nvSpPr>
        <p:spPr bwMode="auto">
          <a:xfrm>
            <a:off x="4710926" y="6018556"/>
            <a:ext cx="161925" cy="161925"/>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3" name="TextBox 1512">
            <a:extLst>
              <a:ext uri="{FF2B5EF4-FFF2-40B4-BE49-F238E27FC236}">
                <a16:creationId xmlns:a16="http://schemas.microsoft.com/office/drawing/2014/main" id="{82C26881-4BC4-D2A8-5D25-091CC51F019E}"/>
              </a:ext>
            </a:extLst>
          </p:cNvPr>
          <p:cNvSpPr txBox="1"/>
          <p:nvPr/>
        </p:nvSpPr>
        <p:spPr bwMode="auto">
          <a:xfrm>
            <a:off x="3040673" y="5655165"/>
            <a:ext cx="153906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6.1-7.5</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Missing</a:t>
            </a:r>
          </a:p>
        </p:txBody>
      </p:sp>
    </p:spTree>
    <p:extLst>
      <p:ext uri="{BB962C8B-B14F-4D97-AF65-F5344CB8AC3E}">
        <p14:creationId xmlns:p14="http://schemas.microsoft.com/office/powerpoint/2010/main" val="42452430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300A1-A02F-4916-91E6-4FD78622CF53}"/>
              </a:ext>
            </a:extLst>
          </p:cNvPr>
          <p:cNvSpPr>
            <a:spLocks noGrp="1"/>
          </p:cNvSpPr>
          <p:nvPr>
            <p:ph type="title"/>
          </p:nvPr>
        </p:nvSpPr>
        <p:spPr/>
        <p:txBody>
          <a:bodyPr/>
          <a:lstStyle/>
          <a:p>
            <a:r>
              <a:rPr lang="en-US" sz="3600" dirty="0"/>
              <a:t>Low Rates of Vaccination May Contribute </a:t>
            </a:r>
            <a:br>
              <a:rPr lang="en-US" sz="3600" dirty="0"/>
            </a:br>
            <a:r>
              <a:rPr lang="en-US" sz="3600" dirty="0"/>
              <a:t>to High </a:t>
            </a:r>
            <a:r>
              <a:rPr lang="en-US" dirty="0"/>
              <a:t>Incidence Rates of Cervical Cancer </a:t>
            </a:r>
          </a:p>
        </p:txBody>
      </p:sp>
      <p:sp>
        <p:nvSpPr>
          <p:cNvPr id="21" name="TextBox 20">
            <a:extLst>
              <a:ext uri="{FF2B5EF4-FFF2-40B4-BE49-F238E27FC236}">
                <a16:creationId xmlns:a16="http://schemas.microsoft.com/office/drawing/2014/main" id="{2D8C1B43-6517-4C82-B681-2F7F5C41FEC6}"/>
              </a:ext>
            </a:extLst>
          </p:cNvPr>
          <p:cNvSpPr txBox="1"/>
          <p:nvPr/>
        </p:nvSpPr>
        <p:spPr bwMode="auto">
          <a:xfrm>
            <a:off x="439974" y="6385721"/>
            <a:ext cx="881244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cdc.gov/hpv</a:t>
            </a:r>
          </a:p>
        </p:txBody>
      </p:sp>
      <p:sp>
        <p:nvSpPr>
          <p:cNvPr id="22" name="TextBox 21">
            <a:extLst>
              <a:ext uri="{FF2B5EF4-FFF2-40B4-BE49-F238E27FC236}">
                <a16:creationId xmlns:a16="http://schemas.microsoft.com/office/drawing/2014/main" id="{33044EA0-74EC-42FB-9E60-5E5F4F11CDCD}"/>
              </a:ext>
            </a:extLst>
          </p:cNvPr>
          <p:cNvSpPr txBox="1"/>
          <p:nvPr/>
        </p:nvSpPr>
        <p:spPr bwMode="auto">
          <a:xfrm flipH="1">
            <a:off x="736273" y="1434923"/>
            <a:ext cx="810325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Adolescents Who Are Up to Date on HPV Vaccinations (%)</a:t>
            </a:r>
          </a:p>
        </p:txBody>
      </p:sp>
      <p:sp>
        <p:nvSpPr>
          <p:cNvPr id="11" name="Freeform 6">
            <a:extLst>
              <a:ext uri="{FF2B5EF4-FFF2-40B4-BE49-F238E27FC236}">
                <a16:creationId xmlns:a16="http://schemas.microsoft.com/office/drawing/2014/main" id="{73805856-B8FB-4FEC-A5D8-653FD5479D48}"/>
              </a:ext>
            </a:extLst>
          </p:cNvPr>
          <p:cNvSpPr>
            <a:spLocks/>
          </p:cNvSpPr>
          <p:nvPr/>
        </p:nvSpPr>
        <p:spPr bwMode="auto">
          <a:xfrm>
            <a:off x="1515671" y="5054533"/>
            <a:ext cx="843739" cy="829931"/>
          </a:xfrm>
          <a:custGeom>
            <a:avLst/>
            <a:gdLst>
              <a:gd name="T0" fmla="*/ 727 w 797"/>
              <a:gd name="T1" fmla="*/ 693 h 784"/>
              <a:gd name="T2" fmla="*/ 716 w 797"/>
              <a:gd name="T3" fmla="*/ 650 h 784"/>
              <a:gd name="T4" fmla="*/ 696 w 797"/>
              <a:gd name="T5" fmla="*/ 629 h 784"/>
              <a:gd name="T6" fmla="*/ 655 w 797"/>
              <a:gd name="T7" fmla="*/ 589 h 784"/>
              <a:gd name="T8" fmla="*/ 615 w 797"/>
              <a:gd name="T9" fmla="*/ 607 h 784"/>
              <a:gd name="T10" fmla="*/ 576 w 797"/>
              <a:gd name="T11" fmla="*/ 571 h 784"/>
              <a:gd name="T12" fmla="*/ 565 w 797"/>
              <a:gd name="T13" fmla="*/ 556 h 784"/>
              <a:gd name="T14" fmla="*/ 562 w 797"/>
              <a:gd name="T15" fmla="*/ 103 h 784"/>
              <a:gd name="T16" fmla="*/ 481 w 797"/>
              <a:gd name="T17" fmla="*/ 85 h 784"/>
              <a:gd name="T18" fmla="*/ 369 w 797"/>
              <a:gd name="T19" fmla="*/ 39 h 784"/>
              <a:gd name="T20" fmla="*/ 361 w 797"/>
              <a:gd name="T21" fmla="*/ 0 h 784"/>
              <a:gd name="T22" fmla="*/ 313 w 797"/>
              <a:gd name="T23" fmla="*/ 6 h 784"/>
              <a:gd name="T24" fmla="*/ 288 w 797"/>
              <a:gd name="T25" fmla="*/ 9 h 784"/>
              <a:gd name="T26" fmla="*/ 263 w 797"/>
              <a:gd name="T27" fmla="*/ 12 h 784"/>
              <a:gd name="T28" fmla="*/ 243 w 797"/>
              <a:gd name="T29" fmla="*/ 12 h 784"/>
              <a:gd name="T30" fmla="*/ 204 w 797"/>
              <a:gd name="T31" fmla="*/ 55 h 784"/>
              <a:gd name="T32" fmla="*/ 173 w 797"/>
              <a:gd name="T33" fmla="*/ 51 h 784"/>
              <a:gd name="T34" fmla="*/ 182 w 797"/>
              <a:gd name="T35" fmla="*/ 124 h 784"/>
              <a:gd name="T36" fmla="*/ 198 w 797"/>
              <a:gd name="T37" fmla="*/ 161 h 784"/>
              <a:gd name="T38" fmla="*/ 120 w 797"/>
              <a:gd name="T39" fmla="*/ 146 h 784"/>
              <a:gd name="T40" fmla="*/ 98 w 797"/>
              <a:gd name="T41" fmla="*/ 176 h 784"/>
              <a:gd name="T42" fmla="*/ 89 w 797"/>
              <a:gd name="T43" fmla="*/ 225 h 784"/>
              <a:gd name="T44" fmla="*/ 112 w 797"/>
              <a:gd name="T45" fmla="*/ 234 h 784"/>
              <a:gd name="T46" fmla="*/ 162 w 797"/>
              <a:gd name="T47" fmla="*/ 246 h 784"/>
              <a:gd name="T48" fmla="*/ 196 w 797"/>
              <a:gd name="T49" fmla="*/ 255 h 784"/>
              <a:gd name="T50" fmla="*/ 142 w 797"/>
              <a:gd name="T51" fmla="*/ 319 h 784"/>
              <a:gd name="T52" fmla="*/ 81 w 797"/>
              <a:gd name="T53" fmla="*/ 340 h 784"/>
              <a:gd name="T54" fmla="*/ 42 w 797"/>
              <a:gd name="T55" fmla="*/ 343 h 784"/>
              <a:gd name="T56" fmla="*/ 30 w 797"/>
              <a:gd name="T57" fmla="*/ 395 h 784"/>
              <a:gd name="T58" fmla="*/ 53 w 797"/>
              <a:gd name="T59" fmla="*/ 459 h 784"/>
              <a:gd name="T60" fmla="*/ 95 w 797"/>
              <a:gd name="T61" fmla="*/ 477 h 784"/>
              <a:gd name="T62" fmla="*/ 81 w 797"/>
              <a:gd name="T63" fmla="*/ 501 h 784"/>
              <a:gd name="T64" fmla="*/ 120 w 797"/>
              <a:gd name="T65" fmla="*/ 556 h 784"/>
              <a:gd name="T66" fmla="*/ 173 w 797"/>
              <a:gd name="T67" fmla="*/ 553 h 784"/>
              <a:gd name="T68" fmla="*/ 145 w 797"/>
              <a:gd name="T69" fmla="*/ 592 h 784"/>
              <a:gd name="T70" fmla="*/ 114 w 797"/>
              <a:gd name="T71" fmla="*/ 626 h 784"/>
              <a:gd name="T72" fmla="*/ 58 w 797"/>
              <a:gd name="T73" fmla="*/ 638 h 784"/>
              <a:gd name="T74" fmla="*/ 0 w 797"/>
              <a:gd name="T75" fmla="*/ 668 h 784"/>
              <a:gd name="T76" fmla="*/ 67 w 797"/>
              <a:gd name="T77" fmla="*/ 668 h 784"/>
              <a:gd name="T78" fmla="*/ 95 w 797"/>
              <a:gd name="T79" fmla="*/ 668 h 784"/>
              <a:gd name="T80" fmla="*/ 156 w 797"/>
              <a:gd name="T81" fmla="*/ 626 h 784"/>
              <a:gd name="T82" fmla="*/ 229 w 797"/>
              <a:gd name="T83" fmla="*/ 586 h 784"/>
              <a:gd name="T84" fmla="*/ 251 w 797"/>
              <a:gd name="T85" fmla="*/ 571 h 784"/>
              <a:gd name="T86" fmla="*/ 257 w 797"/>
              <a:gd name="T87" fmla="*/ 528 h 784"/>
              <a:gd name="T88" fmla="*/ 285 w 797"/>
              <a:gd name="T89" fmla="*/ 501 h 784"/>
              <a:gd name="T90" fmla="*/ 355 w 797"/>
              <a:gd name="T91" fmla="*/ 489 h 784"/>
              <a:gd name="T92" fmla="*/ 344 w 797"/>
              <a:gd name="T93" fmla="*/ 495 h 784"/>
              <a:gd name="T94" fmla="*/ 305 w 797"/>
              <a:gd name="T95" fmla="*/ 510 h 784"/>
              <a:gd name="T96" fmla="*/ 293 w 797"/>
              <a:gd name="T97" fmla="*/ 532 h 784"/>
              <a:gd name="T98" fmla="*/ 305 w 797"/>
              <a:gd name="T99" fmla="*/ 559 h 784"/>
              <a:gd name="T100" fmla="*/ 335 w 797"/>
              <a:gd name="T101" fmla="*/ 541 h 784"/>
              <a:gd name="T102" fmla="*/ 369 w 797"/>
              <a:gd name="T103" fmla="*/ 541 h 784"/>
              <a:gd name="T104" fmla="*/ 383 w 797"/>
              <a:gd name="T105" fmla="*/ 513 h 784"/>
              <a:gd name="T106" fmla="*/ 411 w 797"/>
              <a:gd name="T107" fmla="*/ 501 h 784"/>
              <a:gd name="T108" fmla="*/ 517 w 797"/>
              <a:gd name="T109" fmla="*/ 556 h 784"/>
              <a:gd name="T110" fmla="*/ 540 w 797"/>
              <a:gd name="T111" fmla="*/ 571 h 784"/>
              <a:gd name="T112" fmla="*/ 571 w 797"/>
              <a:gd name="T113" fmla="*/ 607 h 784"/>
              <a:gd name="T114" fmla="*/ 601 w 797"/>
              <a:gd name="T115" fmla="*/ 638 h 784"/>
              <a:gd name="T116" fmla="*/ 652 w 797"/>
              <a:gd name="T117" fmla="*/ 632 h 784"/>
              <a:gd name="T118" fmla="*/ 666 w 797"/>
              <a:gd name="T119" fmla="*/ 632 h 784"/>
              <a:gd name="T120" fmla="*/ 747 w 797"/>
              <a:gd name="T121" fmla="*/ 756 h 784"/>
              <a:gd name="T122" fmla="*/ 797 w 797"/>
              <a:gd name="T123" fmla="*/ 762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97" h="784">
                <a:moveTo>
                  <a:pt x="755" y="717"/>
                </a:moveTo>
                <a:lnTo>
                  <a:pt x="755" y="717"/>
                </a:lnTo>
                <a:lnTo>
                  <a:pt x="747" y="708"/>
                </a:lnTo>
                <a:lnTo>
                  <a:pt x="727" y="693"/>
                </a:lnTo>
                <a:lnTo>
                  <a:pt x="727" y="693"/>
                </a:lnTo>
                <a:lnTo>
                  <a:pt x="722" y="680"/>
                </a:lnTo>
                <a:lnTo>
                  <a:pt x="719" y="659"/>
                </a:lnTo>
                <a:lnTo>
                  <a:pt x="719" y="659"/>
                </a:lnTo>
                <a:lnTo>
                  <a:pt x="719" y="653"/>
                </a:lnTo>
                <a:lnTo>
                  <a:pt x="716" y="650"/>
                </a:lnTo>
                <a:lnTo>
                  <a:pt x="708" y="644"/>
                </a:lnTo>
                <a:lnTo>
                  <a:pt x="699" y="638"/>
                </a:lnTo>
                <a:lnTo>
                  <a:pt x="696" y="632"/>
                </a:lnTo>
                <a:lnTo>
                  <a:pt x="696" y="632"/>
                </a:lnTo>
                <a:lnTo>
                  <a:pt x="696" y="629"/>
                </a:lnTo>
                <a:lnTo>
                  <a:pt x="691" y="623"/>
                </a:lnTo>
                <a:lnTo>
                  <a:pt x="677" y="607"/>
                </a:lnTo>
                <a:lnTo>
                  <a:pt x="677" y="607"/>
                </a:lnTo>
                <a:lnTo>
                  <a:pt x="660" y="592"/>
                </a:lnTo>
                <a:lnTo>
                  <a:pt x="655" y="589"/>
                </a:lnTo>
                <a:lnTo>
                  <a:pt x="649" y="589"/>
                </a:lnTo>
                <a:lnTo>
                  <a:pt x="649" y="589"/>
                </a:lnTo>
                <a:lnTo>
                  <a:pt x="641" y="592"/>
                </a:lnTo>
                <a:lnTo>
                  <a:pt x="638" y="595"/>
                </a:lnTo>
                <a:lnTo>
                  <a:pt x="615" y="607"/>
                </a:lnTo>
                <a:lnTo>
                  <a:pt x="615" y="607"/>
                </a:lnTo>
                <a:lnTo>
                  <a:pt x="610" y="601"/>
                </a:lnTo>
                <a:lnTo>
                  <a:pt x="593" y="589"/>
                </a:lnTo>
                <a:lnTo>
                  <a:pt x="593" y="589"/>
                </a:lnTo>
                <a:lnTo>
                  <a:pt x="576" y="571"/>
                </a:lnTo>
                <a:lnTo>
                  <a:pt x="576" y="571"/>
                </a:lnTo>
                <a:lnTo>
                  <a:pt x="573" y="565"/>
                </a:lnTo>
                <a:lnTo>
                  <a:pt x="573" y="565"/>
                </a:lnTo>
                <a:lnTo>
                  <a:pt x="571" y="559"/>
                </a:lnTo>
                <a:lnTo>
                  <a:pt x="565" y="556"/>
                </a:lnTo>
                <a:lnTo>
                  <a:pt x="534" y="538"/>
                </a:lnTo>
                <a:lnTo>
                  <a:pt x="565" y="118"/>
                </a:lnTo>
                <a:lnTo>
                  <a:pt x="565" y="118"/>
                </a:lnTo>
                <a:lnTo>
                  <a:pt x="565" y="109"/>
                </a:lnTo>
                <a:lnTo>
                  <a:pt x="562" y="103"/>
                </a:lnTo>
                <a:lnTo>
                  <a:pt x="554" y="97"/>
                </a:lnTo>
                <a:lnTo>
                  <a:pt x="545" y="91"/>
                </a:lnTo>
                <a:lnTo>
                  <a:pt x="540" y="91"/>
                </a:lnTo>
                <a:lnTo>
                  <a:pt x="512" y="100"/>
                </a:lnTo>
                <a:lnTo>
                  <a:pt x="481" y="85"/>
                </a:lnTo>
                <a:lnTo>
                  <a:pt x="433" y="76"/>
                </a:lnTo>
                <a:lnTo>
                  <a:pt x="419" y="61"/>
                </a:lnTo>
                <a:lnTo>
                  <a:pt x="397" y="55"/>
                </a:lnTo>
                <a:lnTo>
                  <a:pt x="369" y="39"/>
                </a:lnTo>
                <a:lnTo>
                  <a:pt x="369" y="39"/>
                </a:lnTo>
                <a:lnTo>
                  <a:pt x="369" y="27"/>
                </a:lnTo>
                <a:lnTo>
                  <a:pt x="366" y="6"/>
                </a:lnTo>
                <a:lnTo>
                  <a:pt x="366" y="6"/>
                </a:lnTo>
                <a:lnTo>
                  <a:pt x="363" y="3"/>
                </a:lnTo>
                <a:lnTo>
                  <a:pt x="361" y="0"/>
                </a:lnTo>
                <a:lnTo>
                  <a:pt x="347" y="3"/>
                </a:lnTo>
                <a:lnTo>
                  <a:pt x="330" y="9"/>
                </a:lnTo>
                <a:lnTo>
                  <a:pt x="330" y="9"/>
                </a:lnTo>
                <a:lnTo>
                  <a:pt x="321" y="6"/>
                </a:lnTo>
                <a:lnTo>
                  <a:pt x="313" y="6"/>
                </a:lnTo>
                <a:lnTo>
                  <a:pt x="307" y="9"/>
                </a:lnTo>
                <a:lnTo>
                  <a:pt x="307" y="9"/>
                </a:lnTo>
                <a:lnTo>
                  <a:pt x="305" y="12"/>
                </a:lnTo>
                <a:lnTo>
                  <a:pt x="299" y="12"/>
                </a:lnTo>
                <a:lnTo>
                  <a:pt x="288" y="9"/>
                </a:lnTo>
                <a:lnTo>
                  <a:pt x="274" y="9"/>
                </a:lnTo>
                <a:lnTo>
                  <a:pt x="271" y="9"/>
                </a:lnTo>
                <a:lnTo>
                  <a:pt x="265" y="9"/>
                </a:lnTo>
                <a:lnTo>
                  <a:pt x="265" y="9"/>
                </a:lnTo>
                <a:lnTo>
                  <a:pt x="263" y="12"/>
                </a:lnTo>
                <a:lnTo>
                  <a:pt x="257" y="12"/>
                </a:lnTo>
                <a:lnTo>
                  <a:pt x="254" y="12"/>
                </a:lnTo>
                <a:lnTo>
                  <a:pt x="246" y="9"/>
                </a:lnTo>
                <a:lnTo>
                  <a:pt x="246" y="9"/>
                </a:lnTo>
                <a:lnTo>
                  <a:pt x="243" y="12"/>
                </a:lnTo>
                <a:lnTo>
                  <a:pt x="237" y="15"/>
                </a:lnTo>
                <a:lnTo>
                  <a:pt x="229" y="24"/>
                </a:lnTo>
                <a:lnTo>
                  <a:pt x="210" y="51"/>
                </a:lnTo>
                <a:lnTo>
                  <a:pt x="210" y="51"/>
                </a:lnTo>
                <a:lnTo>
                  <a:pt x="204" y="55"/>
                </a:lnTo>
                <a:lnTo>
                  <a:pt x="198" y="55"/>
                </a:lnTo>
                <a:lnTo>
                  <a:pt x="190" y="51"/>
                </a:lnTo>
                <a:lnTo>
                  <a:pt x="182" y="48"/>
                </a:lnTo>
                <a:lnTo>
                  <a:pt x="179" y="48"/>
                </a:lnTo>
                <a:lnTo>
                  <a:pt x="173" y="51"/>
                </a:lnTo>
                <a:lnTo>
                  <a:pt x="173" y="51"/>
                </a:lnTo>
                <a:lnTo>
                  <a:pt x="148" y="79"/>
                </a:lnTo>
                <a:lnTo>
                  <a:pt x="176" y="109"/>
                </a:lnTo>
                <a:lnTo>
                  <a:pt x="176" y="109"/>
                </a:lnTo>
                <a:lnTo>
                  <a:pt x="182" y="124"/>
                </a:lnTo>
                <a:lnTo>
                  <a:pt x="187" y="137"/>
                </a:lnTo>
                <a:lnTo>
                  <a:pt x="190" y="149"/>
                </a:lnTo>
                <a:lnTo>
                  <a:pt x="190" y="149"/>
                </a:lnTo>
                <a:lnTo>
                  <a:pt x="193" y="158"/>
                </a:lnTo>
                <a:lnTo>
                  <a:pt x="198" y="161"/>
                </a:lnTo>
                <a:lnTo>
                  <a:pt x="207" y="167"/>
                </a:lnTo>
                <a:lnTo>
                  <a:pt x="190" y="188"/>
                </a:lnTo>
                <a:lnTo>
                  <a:pt x="165" y="182"/>
                </a:lnTo>
                <a:lnTo>
                  <a:pt x="165" y="164"/>
                </a:lnTo>
                <a:lnTo>
                  <a:pt x="120" y="146"/>
                </a:lnTo>
                <a:lnTo>
                  <a:pt x="120" y="146"/>
                </a:lnTo>
                <a:lnTo>
                  <a:pt x="109" y="155"/>
                </a:lnTo>
                <a:lnTo>
                  <a:pt x="100" y="167"/>
                </a:lnTo>
                <a:lnTo>
                  <a:pt x="98" y="176"/>
                </a:lnTo>
                <a:lnTo>
                  <a:pt x="98" y="176"/>
                </a:lnTo>
                <a:lnTo>
                  <a:pt x="98" y="188"/>
                </a:lnTo>
                <a:lnTo>
                  <a:pt x="95" y="200"/>
                </a:lnTo>
                <a:lnTo>
                  <a:pt x="89" y="213"/>
                </a:lnTo>
                <a:lnTo>
                  <a:pt x="89" y="225"/>
                </a:lnTo>
                <a:lnTo>
                  <a:pt x="89" y="225"/>
                </a:lnTo>
                <a:lnTo>
                  <a:pt x="89" y="228"/>
                </a:lnTo>
                <a:lnTo>
                  <a:pt x="92" y="231"/>
                </a:lnTo>
                <a:lnTo>
                  <a:pt x="98" y="234"/>
                </a:lnTo>
                <a:lnTo>
                  <a:pt x="112" y="234"/>
                </a:lnTo>
                <a:lnTo>
                  <a:pt x="112" y="234"/>
                </a:lnTo>
                <a:lnTo>
                  <a:pt x="120" y="237"/>
                </a:lnTo>
                <a:lnTo>
                  <a:pt x="128" y="240"/>
                </a:lnTo>
                <a:lnTo>
                  <a:pt x="140" y="249"/>
                </a:lnTo>
                <a:lnTo>
                  <a:pt x="140" y="249"/>
                </a:lnTo>
                <a:lnTo>
                  <a:pt x="162" y="246"/>
                </a:lnTo>
                <a:lnTo>
                  <a:pt x="193" y="243"/>
                </a:lnTo>
                <a:lnTo>
                  <a:pt x="193" y="243"/>
                </a:lnTo>
                <a:lnTo>
                  <a:pt x="196" y="243"/>
                </a:lnTo>
                <a:lnTo>
                  <a:pt x="198" y="246"/>
                </a:lnTo>
                <a:lnTo>
                  <a:pt x="196" y="255"/>
                </a:lnTo>
                <a:lnTo>
                  <a:pt x="190" y="264"/>
                </a:lnTo>
                <a:lnTo>
                  <a:pt x="187" y="270"/>
                </a:lnTo>
                <a:lnTo>
                  <a:pt x="187" y="270"/>
                </a:lnTo>
                <a:lnTo>
                  <a:pt x="142" y="319"/>
                </a:lnTo>
                <a:lnTo>
                  <a:pt x="142" y="319"/>
                </a:lnTo>
                <a:lnTo>
                  <a:pt x="137" y="322"/>
                </a:lnTo>
                <a:lnTo>
                  <a:pt x="128" y="322"/>
                </a:lnTo>
                <a:lnTo>
                  <a:pt x="120" y="325"/>
                </a:lnTo>
                <a:lnTo>
                  <a:pt x="109" y="355"/>
                </a:lnTo>
                <a:lnTo>
                  <a:pt x="81" y="340"/>
                </a:lnTo>
                <a:lnTo>
                  <a:pt x="81" y="340"/>
                </a:lnTo>
                <a:lnTo>
                  <a:pt x="47" y="340"/>
                </a:lnTo>
                <a:lnTo>
                  <a:pt x="47" y="340"/>
                </a:lnTo>
                <a:lnTo>
                  <a:pt x="44" y="340"/>
                </a:lnTo>
                <a:lnTo>
                  <a:pt x="42" y="343"/>
                </a:lnTo>
                <a:lnTo>
                  <a:pt x="39" y="355"/>
                </a:lnTo>
                <a:lnTo>
                  <a:pt x="36" y="383"/>
                </a:lnTo>
                <a:lnTo>
                  <a:pt x="36" y="383"/>
                </a:lnTo>
                <a:lnTo>
                  <a:pt x="36" y="392"/>
                </a:lnTo>
                <a:lnTo>
                  <a:pt x="30" y="395"/>
                </a:lnTo>
                <a:lnTo>
                  <a:pt x="28" y="395"/>
                </a:lnTo>
                <a:lnTo>
                  <a:pt x="14" y="419"/>
                </a:lnTo>
                <a:lnTo>
                  <a:pt x="42" y="443"/>
                </a:lnTo>
                <a:lnTo>
                  <a:pt x="53" y="459"/>
                </a:lnTo>
                <a:lnTo>
                  <a:pt x="53" y="459"/>
                </a:lnTo>
                <a:lnTo>
                  <a:pt x="70" y="462"/>
                </a:lnTo>
                <a:lnTo>
                  <a:pt x="81" y="465"/>
                </a:lnTo>
                <a:lnTo>
                  <a:pt x="89" y="471"/>
                </a:lnTo>
                <a:lnTo>
                  <a:pt x="89" y="471"/>
                </a:lnTo>
                <a:lnTo>
                  <a:pt x="95" y="477"/>
                </a:lnTo>
                <a:lnTo>
                  <a:pt x="92" y="483"/>
                </a:lnTo>
                <a:lnTo>
                  <a:pt x="81" y="495"/>
                </a:lnTo>
                <a:lnTo>
                  <a:pt x="81" y="495"/>
                </a:lnTo>
                <a:lnTo>
                  <a:pt x="81" y="498"/>
                </a:lnTo>
                <a:lnTo>
                  <a:pt x="81" y="501"/>
                </a:lnTo>
                <a:lnTo>
                  <a:pt x="89" y="510"/>
                </a:lnTo>
                <a:lnTo>
                  <a:pt x="100" y="516"/>
                </a:lnTo>
                <a:lnTo>
                  <a:pt x="120" y="535"/>
                </a:lnTo>
                <a:lnTo>
                  <a:pt x="120" y="556"/>
                </a:lnTo>
                <a:lnTo>
                  <a:pt x="120" y="556"/>
                </a:lnTo>
                <a:lnTo>
                  <a:pt x="137" y="553"/>
                </a:lnTo>
                <a:lnTo>
                  <a:pt x="168" y="550"/>
                </a:lnTo>
                <a:lnTo>
                  <a:pt x="168" y="550"/>
                </a:lnTo>
                <a:lnTo>
                  <a:pt x="173" y="550"/>
                </a:lnTo>
                <a:lnTo>
                  <a:pt x="173" y="553"/>
                </a:lnTo>
                <a:lnTo>
                  <a:pt x="170" y="559"/>
                </a:lnTo>
                <a:lnTo>
                  <a:pt x="156" y="568"/>
                </a:lnTo>
                <a:lnTo>
                  <a:pt x="156" y="568"/>
                </a:lnTo>
                <a:lnTo>
                  <a:pt x="151" y="583"/>
                </a:lnTo>
                <a:lnTo>
                  <a:pt x="145" y="592"/>
                </a:lnTo>
                <a:lnTo>
                  <a:pt x="137" y="604"/>
                </a:lnTo>
                <a:lnTo>
                  <a:pt x="137" y="604"/>
                </a:lnTo>
                <a:lnTo>
                  <a:pt x="120" y="623"/>
                </a:lnTo>
                <a:lnTo>
                  <a:pt x="120" y="623"/>
                </a:lnTo>
                <a:lnTo>
                  <a:pt x="114" y="626"/>
                </a:lnTo>
                <a:lnTo>
                  <a:pt x="106" y="632"/>
                </a:lnTo>
                <a:lnTo>
                  <a:pt x="95" y="635"/>
                </a:lnTo>
                <a:lnTo>
                  <a:pt x="81" y="635"/>
                </a:lnTo>
                <a:lnTo>
                  <a:pt x="81" y="635"/>
                </a:lnTo>
                <a:lnTo>
                  <a:pt x="58" y="638"/>
                </a:lnTo>
                <a:lnTo>
                  <a:pt x="47" y="641"/>
                </a:lnTo>
                <a:lnTo>
                  <a:pt x="47" y="641"/>
                </a:lnTo>
                <a:lnTo>
                  <a:pt x="19" y="647"/>
                </a:lnTo>
                <a:lnTo>
                  <a:pt x="0" y="653"/>
                </a:lnTo>
                <a:lnTo>
                  <a:pt x="0" y="668"/>
                </a:lnTo>
                <a:lnTo>
                  <a:pt x="30" y="677"/>
                </a:lnTo>
                <a:lnTo>
                  <a:pt x="30" y="677"/>
                </a:lnTo>
                <a:lnTo>
                  <a:pt x="44" y="674"/>
                </a:lnTo>
                <a:lnTo>
                  <a:pt x="58" y="671"/>
                </a:lnTo>
                <a:lnTo>
                  <a:pt x="67" y="668"/>
                </a:lnTo>
                <a:lnTo>
                  <a:pt x="67" y="668"/>
                </a:lnTo>
                <a:lnTo>
                  <a:pt x="75" y="665"/>
                </a:lnTo>
                <a:lnTo>
                  <a:pt x="84" y="665"/>
                </a:lnTo>
                <a:lnTo>
                  <a:pt x="95" y="668"/>
                </a:lnTo>
                <a:lnTo>
                  <a:pt x="95" y="668"/>
                </a:lnTo>
                <a:lnTo>
                  <a:pt x="106" y="662"/>
                </a:lnTo>
                <a:lnTo>
                  <a:pt x="120" y="653"/>
                </a:lnTo>
                <a:lnTo>
                  <a:pt x="120" y="653"/>
                </a:lnTo>
                <a:lnTo>
                  <a:pt x="128" y="641"/>
                </a:lnTo>
                <a:lnTo>
                  <a:pt x="156" y="626"/>
                </a:lnTo>
                <a:lnTo>
                  <a:pt x="182" y="617"/>
                </a:lnTo>
                <a:lnTo>
                  <a:pt x="212" y="601"/>
                </a:lnTo>
                <a:lnTo>
                  <a:pt x="212" y="601"/>
                </a:lnTo>
                <a:lnTo>
                  <a:pt x="221" y="592"/>
                </a:lnTo>
                <a:lnTo>
                  <a:pt x="229" y="586"/>
                </a:lnTo>
                <a:lnTo>
                  <a:pt x="240" y="583"/>
                </a:lnTo>
                <a:lnTo>
                  <a:pt x="240" y="583"/>
                </a:lnTo>
                <a:lnTo>
                  <a:pt x="246" y="583"/>
                </a:lnTo>
                <a:lnTo>
                  <a:pt x="249" y="580"/>
                </a:lnTo>
                <a:lnTo>
                  <a:pt x="251" y="571"/>
                </a:lnTo>
                <a:lnTo>
                  <a:pt x="251" y="559"/>
                </a:lnTo>
                <a:lnTo>
                  <a:pt x="251" y="559"/>
                </a:lnTo>
                <a:lnTo>
                  <a:pt x="251" y="550"/>
                </a:lnTo>
                <a:lnTo>
                  <a:pt x="257" y="528"/>
                </a:lnTo>
                <a:lnTo>
                  <a:pt x="257" y="528"/>
                </a:lnTo>
                <a:lnTo>
                  <a:pt x="260" y="522"/>
                </a:lnTo>
                <a:lnTo>
                  <a:pt x="263" y="525"/>
                </a:lnTo>
                <a:lnTo>
                  <a:pt x="265" y="528"/>
                </a:lnTo>
                <a:lnTo>
                  <a:pt x="285" y="513"/>
                </a:lnTo>
                <a:lnTo>
                  <a:pt x="285" y="501"/>
                </a:lnTo>
                <a:lnTo>
                  <a:pt x="305" y="480"/>
                </a:lnTo>
                <a:lnTo>
                  <a:pt x="305" y="480"/>
                </a:lnTo>
                <a:lnTo>
                  <a:pt x="333" y="483"/>
                </a:lnTo>
                <a:lnTo>
                  <a:pt x="349" y="486"/>
                </a:lnTo>
                <a:lnTo>
                  <a:pt x="355" y="489"/>
                </a:lnTo>
                <a:lnTo>
                  <a:pt x="358" y="492"/>
                </a:lnTo>
                <a:lnTo>
                  <a:pt x="358" y="492"/>
                </a:lnTo>
                <a:lnTo>
                  <a:pt x="355" y="492"/>
                </a:lnTo>
                <a:lnTo>
                  <a:pt x="352" y="492"/>
                </a:lnTo>
                <a:lnTo>
                  <a:pt x="344" y="495"/>
                </a:lnTo>
                <a:lnTo>
                  <a:pt x="330" y="492"/>
                </a:lnTo>
                <a:lnTo>
                  <a:pt x="330" y="492"/>
                </a:lnTo>
                <a:lnTo>
                  <a:pt x="316" y="498"/>
                </a:lnTo>
                <a:lnTo>
                  <a:pt x="307" y="507"/>
                </a:lnTo>
                <a:lnTo>
                  <a:pt x="305" y="510"/>
                </a:lnTo>
                <a:lnTo>
                  <a:pt x="305" y="516"/>
                </a:lnTo>
                <a:lnTo>
                  <a:pt x="305" y="516"/>
                </a:lnTo>
                <a:lnTo>
                  <a:pt x="302" y="522"/>
                </a:lnTo>
                <a:lnTo>
                  <a:pt x="299" y="528"/>
                </a:lnTo>
                <a:lnTo>
                  <a:pt x="293" y="532"/>
                </a:lnTo>
                <a:lnTo>
                  <a:pt x="293" y="535"/>
                </a:lnTo>
                <a:lnTo>
                  <a:pt x="293" y="535"/>
                </a:lnTo>
                <a:lnTo>
                  <a:pt x="293" y="544"/>
                </a:lnTo>
                <a:lnTo>
                  <a:pt x="299" y="550"/>
                </a:lnTo>
                <a:lnTo>
                  <a:pt x="305" y="559"/>
                </a:lnTo>
                <a:lnTo>
                  <a:pt x="305" y="559"/>
                </a:lnTo>
                <a:lnTo>
                  <a:pt x="316" y="550"/>
                </a:lnTo>
                <a:lnTo>
                  <a:pt x="324" y="544"/>
                </a:lnTo>
                <a:lnTo>
                  <a:pt x="335" y="541"/>
                </a:lnTo>
                <a:lnTo>
                  <a:pt x="335" y="541"/>
                </a:lnTo>
                <a:lnTo>
                  <a:pt x="344" y="544"/>
                </a:lnTo>
                <a:lnTo>
                  <a:pt x="349" y="547"/>
                </a:lnTo>
                <a:lnTo>
                  <a:pt x="352" y="550"/>
                </a:lnTo>
                <a:lnTo>
                  <a:pt x="352" y="550"/>
                </a:lnTo>
                <a:lnTo>
                  <a:pt x="369" y="541"/>
                </a:lnTo>
                <a:lnTo>
                  <a:pt x="377" y="532"/>
                </a:lnTo>
                <a:lnTo>
                  <a:pt x="380" y="528"/>
                </a:lnTo>
                <a:lnTo>
                  <a:pt x="383" y="522"/>
                </a:lnTo>
                <a:lnTo>
                  <a:pt x="383" y="522"/>
                </a:lnTo>
                <a:lnTo>
                  <a:pt x="383" y="513"/>
                </a:lnTo>
                <a:lnTo>
                  <a:pt x="389" y="507"/>
                </a:lnTo>
                <a:lnTo>
                  <a:pt x="397" y="501"/>
                </a:lnTo>
                <a:lnTo>
                  <a:pt x="397" y="501"/>
                </a:lnTo>
                <a:lnTo>
                  <a:pt x="403" y="498"/>
                </a:lnTo>
                <a:lnTo>
                  <a:pt x="411" y="501"/>
                </a:lnTo>
                <a:lnTo>
                  <a:pt x="417" y="504"/>
                </a:lnTo>
                <a:lnTo>
                  <a:pt x="445" y="535"/>
                </a:lnTo>
                <a:lnTo>
                  <a:pt x="464" y="556"/>
                </a:lnTo>
                <a:lnTo>
                  <a:pt x="464" y="556"/>
                </a:lnTo>
                <a:lnTo>
                  <a:pt x="517" y="556"/>
                </a:lnTo>
                <a:lnTo>
                  <a:pt x="517" y="556"/>
                </a:lnTo>
                <a:lnTo>
                  <a:pt x="526" y="559"/>
                </a:lnTo>
                <a:lnTo>
                  <a:pt x="531" y="562"/>
                </a:lnTo>
                <a:lnTo>
                  <a:pt x="537" y="565"/>
                </a:lnTo>
                <a:lnTo>
                  <a:pt x="540" y="571"/>
                </a:lnTo>
                <a:lnTo>
                  <a:pt x="543" y="580"/>
                </a:lnTo>
                <a:lnTo>
                  <a:pt x="545" y="589"/>
                </a:lnTo>
                <a:lnTo>
                  <a:pt x="545" y="589"/>
                </a:lnTo>
                <a:lnTo>
                  <a:pt x="559" y="601"/>
                </a:lnTo>
                <a:lnTo>
                  <a:pt x="571" y="607"/>
                </a:lnTo>
                <a:lnTo>
                  <a:pt x="579" y="607"/>
                </a:lnTo>
                <a:lnTo>
                  <a:pt x="579" y="607"/>
                </a:lnTo>
                <a:lnTo>
                  <a:pt x="585" y="614"/>
                </a:lnTo>
                <a:lnTo>
                  <a:pt x="593" y="623"/>
                </a:lnTo>
                <a:lnTo>
                  <a:pt x="601" y="638"/>
                </a:lnTo>
                <a:lnTo>
                  <a:pt x="646" y="653"/>
                </a:lnTo>
                <a:lnTo>
                  <a:pt x="646" y="653"/>
                </a:lnTo>
                <a:lnTo>
                  <a:pt x="649" y="647"/>
                </a:lnTo>
                <a:lnTo>
                  <a:pt x="652" y="641"/>
                </a:lnTo>
                <a:lnTo>
                  <a:pt x="652" y="632"/>
                </a:lnTo>
                <a:lnTo>
                  <a:pt x="652" y="632"/>
                </a:lnTo>
                <a:lnTo>
                  <a:pt x="652" y="626"/>
                </a:lnTo>
                <a:lnTo>
                  <a:pt x="655" y="626"/>
                </a:lnTo>
                <a:lnTo>
                  <a:pt x="657" y="626"/>
                </a:lnTo>
                <a:lnTo>
                  <a:pt x="666" y="632"/>
                </a:lnTo>
                <a:lnTo>
                  <a:pt x="688" y="656"/>
                </a:lnTo>
                <a:lnTo>
                  <a:pt x="696" y="693"/>
                </a:lnTo>
                <a:lnTo>
                  <a:pt x="724" y="714"/>
                </a:lnTo>
                <a:lnTo>
                  <a:pt x="741" y="729"/>
                </a:lnTo>
                <a:lnTo>
                  <a:pt x="747" y="756"/>
                </a:lnTo>
                <a:lnTo>
                  <a:pt x="755" y="768"/>
                </a:lnTo>
                <a:lnTo>
                  <a:pt x="775" y="768"/>
                </a:lnTo>
                <a:lnTo>
                  <a:pt x="786" y="784"/>
                </a:lnTo>
                <a:lnTo>
                  <a:pt x="797" y="784"/>
                </a:lnTo>
                <a:lnTo>
                  <a:pt x="797" y="762"/>
                </a:lnTo>
                <a:lnTo>
                  <a:pt x="778" y="747"/>
                </a:lnTo>
                <a:lnTo>
                  <a:pt x="778" y="747"/>
                </a:lnTo>
                <a:lnTo>
                  <a:pt x="755" y="717"/>
                </a:lnTo>
                <a:lnTo>
                  <a:pt x="755" y="717"/>
                </a:lnTo>
                <a:close/>
              </a:path>
            </a:pathLst>
          </a:custGeom>
          <a:solidFill>
            <a:schemeClr val="accent2">
              <a:lumMod val="60000"/>
              <a:lumOff val="40000"/>
            </a:schemeClr>
          </a:solidFill>
          <a:ln w="28575">
            <a:noFill/>
            <a:round/>
            <a:headEnd/>
            <a:tailEnd/>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12" name="Group 11">
            <a:extLst>
              <a:ext uri="{FF2B5EF4-FFF2-40B4-BE49-F238E27FC236}">
                <a16:creationId xmlns:a16="http://schemas.microsoft.com/office/drawing/2014/main" id="{8F942388-6635-4383-A1AE-FD4A9965DDE3}"/>
              </a:ext>
            </a:extLst>
          </p:cNvPr>
          <p:cNvGrpSpPr/>
          <p:nvPr/>
        </p:nvGrpSpPr>
        <p:grpSpPr>
          <a:xfrm>
            <a:off x="2312449" y="5283738"/>
            <a:ext cx="839594" cy="595172"/>
            <a:chOff x="3937000" y="6069013"/>
            <a:chExt cx="965200" cy="684213"/>
          </a:xfrm>
          <a:solidFill>
            <a:schemeClr val="accent2">
              <a:lumMod val="60000"/>
              <a:lumOff val="40000"/>
            </a:schemeClr>
          </a:solidFill>
        </p:grpSpPr>
        <p:sp>
          <p:nvSpPr>
            <p:cNvPr id="13" name="Freeform 23">
              <a:extLst>
                <a:ext uri="{FF2B5EF4-FFF2-40B4-BE49-F238E27FC236}">
                  <a16:creationId xmlns:a16="http://schemas.microsoft.com/office/drawing/2014/main" id="{3407771B-33C6-4128-933E-6FCE5A910AFD}"/>
                </a:ext>
              </a:extLst>
            </p:cNvPr>
            <p:cNvSpPr>
              <a:spLocks/>
            </p:cNvSpPr>
            <p:nvPr/>
          </p:nvSpPr>
          <p:spPr bwMode="auto">
            <a:xfrm>
              <a:off x="4022725" y="6069013"/>
              <a:ext cx="84138" cy="85725"/>
            </a:xfrm>
            <a:custGeom>
              <a:avLst/>
              <a:gdLst>
                <a:gd name="T0" fmla="*/ 42 w 53"/>
                <a:gd name="T1" fmla="*/ 0 h 54"/>
                <a:gd name="T2" fmla="*/ 22 w 53"/>
                <a:gd name="T3" fmla="*/ 0 h 54"/>
                <a:gd name="T4" fmla="*/ 22 w 53"/>
                <a:gd name="T5" fmla="*/ 0 h 54"/>
                <a:gd name="T6" fmla="*/ 19 w 53"/>
                <a:gd name="T7" fmla="*/ 3 h 54"/>
                <a:gd name="T8" fmla="*/ 11 w 53"/>
                <a:gd name="T9" fmla="*/ 6 h 54"/>
                <a:gd name="T10" fmla="*/ 11 w 53"/>
                <a:gd name="T11" fmla="*/ 6 h 54"/>
                <a:gd name="T12" fmla="*/ 2 w 53"/>
                <a:gd name="T13" fmla="*/ 12 h 54"/>
                <a:gd name="T14" fmla="*/ 0 w 53"/>
                <a:gd name="T15" fmla="*/ 15 h 54"/>
                <a:gd name="T16" fmla="*/ 0 w 53"/>
                <a:gd name="T17" fmla="*/ 21 h 54"/>
                <a:gd name="T18" fmla="*/ 0 w 53"/>
                <a:gd name="T19" fmla="*/ 21 h 54"/>
                <a:gd name="T20" fmla="*/ 11 w 53"/>
                <a:gd name="T21" fmla="*/ 30 h 54"/>
                <a:gd name="T22" fmla="*/ 19 w 53"/>
                <a:gd name="T23" fmla="*/ 33 h 54"/>
                <a:gd name="T24" fmla="*/ 19 w 53"/>
                <a:gd name="T25" fmla="*/ 39 h 54"/>
                <a:gd name="T26" fmla="*/ 19 w 53"/>
                <a:gd name="T27" fmla="*/ 39 h 54"/>
                <a:gd name="T28" fmla="*/ 19 w 53"/>
                <a:gd name="T29" fmla="*/ 51 h 54"/>
                <a:gd name="T30" fmla="*/ 22 w 53"/>
                <a:gd name="T31" fmla="*/ 54 h 54"/>
                <a:gd name="T32" fmla="*/ 22 w 53"/>
                <a:gd name="T33" fmla="*/ 54 h 54"/>
                <a:gd name="T34" fmla="*/ 33 w 53"/>
                <a:gd name="T35" fmla="*/ 51 h 54"/>
                <a:gd name="T36" fmla="*/ 33 w 53"/>
                <a:gd name="T37" fmla="*/ 51 h 54"/>
                <a:gd name="T38" fmla="*/ 53 w 53"/>
                <a:gd name="T39" fmla="*/ 33 h 54"/>
                <a:gd name="T40" fmla="*/ 53 w 53"/>
                <a:gd name="T41" fmla="*/ 33 h 54"/>
                <a:gd name="T42" fmla="*/ 53 w 53"/>
                <a:gd name="T43" fmla="*/ 18 h 54"/>
                <a:gd name="T44" fmla="*/ 50 w 53"/>
                <a:gd name="T45" fmla="*/ 6 h 54"/>
                <a:gd name="T46" fmla="*/ 47 w 53"/>
                <a:gd name="T47" fmla="*/ 3 h 54"/>
                <a:gd name="T48" fmla="*/ 42 w 53"/>
                <a:gd name="T49" fmla="*/ 0 h 54"/>
                <a:gd name="T50" fmla="*/ 42 w 53"/>
                <a:gd name="T5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54">
                  <a:moveTo>
                    <a:pt x="42" y="0"/>
                  </a:moveTo>
                  <a:lnTo>
                    <a:pt x="22" y="0"/>
                  </a:lnTo>
                  <a:lnTo>
                    <a:pt x="22" y="0"/>
                  </a:lnTo>
                  <a:lnTo>
                    <a:pt x="19" y="3"/>
                  </a:lnTo>
                  <a:lnTo>
                    <a:pt x="11" y="6"/>
                  </a:lnTo>
                  <a:lnTo>
                    <a:pt x="11" y="6"/>
                  </a:lnTo>
                  <a:lnTo>
                    <a:pt x="2" y="12"/>
                  </a:lnTo>
                  <a:lnTo>
                    <a:pt x="0" y="15"/>
                  </a:lnTo>
                  <a:lnTo>
                    <a:pt x="0" y="21"/>
                  </a:lnTo>
                  <a:lnTo>
                    <a:pt x="0" y="21"/>
                  </a:lnTo>
                  <a:lnTo>
                    <a:pt x="11" y="30"/>
                  </a:lnTo>
                  <a:lnTo>
                    <a:pt x="19" y="33"/>
                  </a:lnTo>
                  <a:lnTo>
                    <a:pt x="19" y="39"/>
                  </a:lnTo>
                  <a:lnTo>
                    <a:pt x="19" y="39"/>
                  </a:lnTo>
                  <a:lnTo>
                    <a:pt x="19" y="51"/>
                  </a:lnTo>
                  <a:lnTo>
                    <a:pt x="22" y="54"/>
                  </a:lnTo>
                  <a:lnTo>
                    <a:pt x="22" y="54"/>
                  </a:lnTo>
                  <a:lnTo>
                    <a:pt x="33" y="51"/>
                  </a:lnTo>
                  <a:lnTo>
                    <a:pt x="33" y="51"/>
                  </a:lnTo>
                  <a:lnTo>
                    <a:pt x="53" y="33"/>
                  </a:lnTo>
                  <a:lnTo>
                    <a:pt x="53" y="33"/>
                  </a:lnTo>
                  <a:lnTo>
                    <a:pt x="53" y="18"/>
                  </a:lnTo>
                  <a:lnTo>
                    <a:pt x="50" y="6"/>
                  </a:lnTo>
                  <a:lnTo>
                    <a:pt x="47" y="3"/>
                  </a:lnTo>
                  <a:lnTo>
                    <a:pt x="42" y="0"/>
                  </a:lnTo>
                  <a:lnTo>
                    <a:pt x="42"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24">
              <a:extLst>
                <a:ext uri="{FF2B5EF4-FFF2-40B4-BE49-F238E27FC236}">
                  <a16:creationId xmlns:a16="http://schemas.microsoft.com/office/drawing/2014/main" id="{9E0303FE-F7F6-4EC9-94FD-A07E1D22BB6E}"/>
                </a:ext>
              </a:extLst>
            </p:cNvPr>
            <p:cNvSpPr>
              <a:spLocks/>
            </p:cNvSpPr>
            <p:nvPr/>
          </p:nvSpPr>
          <p:spPr bwMode="auto">
            <a:xfrm>
              <a:off x="3937000" y="6111875"/>
              <a:ext cx="41275" cy="42863"/>
            </a:xfrm>
            <a:custGeom>
              <a:avLst/>
              <a:gdLst>
                <a:gd name="T0" fmla="*/ 17 w 26"/>
                <a:gd name="T1" fmla="*/ 0 h 27"/>
                <a:gd name="T2" fmla="*/ 17 w 26"/>
                <a:gd name="T3" fmla="*/ 0 h 27"/>
                <a:gd name="T4" fmla="*/ 6 w 26"/>
                <a:gd name="T5" fmla="*/ 9 h 27"/>
                <a:gd name="T6" fmla="*/ 0 w 26"/>
                <a:gd name="T7" fmla="*/ 15 h 27"/>
                <a:gd name="T8" fmla="*/ 0 w 26"/>
                <a:gd name="T9" fmla="*/ 21 h 27"/>
                <a:gd name="T10" fmla="*/ 0 w 26"/>
                <a:gd name="T11" fmla="*/ 21 h 27"/>
                <a:gd name="T12" fmla="*/ 6 w 26"/>
                <a:gd name="T13" fmla="*/ 24 h 27"/>
                <a:gd name="T14" fmla="*/ 14 w 26"/>
                <a:gd name="T15" fmla="*/ 27 h 27"/>
                <a:gd name="T16" fmla="*/ 23 w 26"/>
                <a:gd name="T17" fmla="*/ 27 h 27"/>
                <a:gd name="T18" fmla="*/ 23 w 26"/>
                <a:gd name="T19" fmla="*/ 15 h 27"/>
                <a:gd name="T20" fmla="*/ 23 w 26"/>
                <a:gd name="T21" fmla="*/ 15 h 27"/>
                <a:gd name="T22" fmla="*/ 26 w 26"/>
                <a:gd name="T23" fmla="*/ 6 h 27"/>
                <a:gd name="T24" fmla="*/ 26 w 26"/>
                <a:gd name="T25" fmla="*/ 0 h 27"/>
                <a:gd name="T26" fmla="*/ 23 w 26"/>
                <a:gd name="T27" fmla="*/ 0 h 27"/>
                <a:gd name="T28" fmla="*/ 17 w 26"/>
                <a:gd name="T29" fmla="*/ 0 h 27"/>
                <a:gd name="T30" fmla="*/ 17 w 26"/>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27">
                  <a:moveTo>
                    <a:pt x="17" y="0"/>
                  </a:moveTo>
                  <a:lnTo>
                    <a:pt x="17" y="0"/>
                  </a:lnTo>
                  <a:lnTo>
                    <a:pt x="6" y="9"/>
                  </a:lnTo>
                  <a:lnTo>
                    <a:pt x="0" y="15"/>
                  </a:lnTo>
                  <a:lnTo>
                    <a:pt x="0" y="21"/>
                  </a:lnTo>
                  <a:lnTo>
                    <a:pt x="0" y="21"/>
                  </a:lnTo>
                  <a:lnTo>
                    <a:pt x="6" y="24"/>
                  </a:lnTo>
                  <a:lnTo>
                    <a:pt x="14" y="27"/>
                  </a:lnTo>
                  <a:lnTo>
                    <a:pt x="23" y="27"/>
                  </a:lnTo>
                  <a:lnTo>
                    <a:pt x="23" y="15"/>
                  </a:lnTo>
                  <a:lnTo>
                    <a:pt x="23" y="15"/>
                  </a:lnTo>
                  <a:lnTo>
                    <a:pt x="26" y="6"/>
                  </a:lnTo>
                  <a:lnTo>
                    <a:pt x="26" y="0"/>
                  </a:lnTo>
                  <a:lnTo>
                    <a:pt x="23" y="0"/>
                  </a:lnTo>
                  <a:lnTo>
                    <a:pt x="17" y="0"/>
                  </a:lnTo>
                  <a:lnTo>
                    <a:pt x="17"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25">
              <a:extLst>
                <a:ext uri="{FF2B5EF4-FFF2-40B4-BE49-F238E27FC236}">
                  <a16:creationId xmlns:a16="http://schemas.microsoft.com/office/drawing/2014/main" id="{86260593-D68F-4B4F-B8B3-DD7BB8B81F33}"/>
                </a:ext>
              </a:extLst>
            </p:cNvPr>
            <p:cNvSpPr>
              <a:spLocks/>
            </p:cNvSpPr>
            <p:nvPr/>
          </p:nvSpPr>
          <p:spPr bwMode="auto">
            <a:xfrm>
              <a:off x="4292600" y="6184900"/>
              <a:ext cx="107950" cy="76200"/>
            </a:xfrm>
            <a:custGeom>
              <a:avLst/>
              <a:gdLst>
                <a:gd name="T0" fmla="*/ 42 w 68"/>
                <a:gd name="T1" fmla="*/ 6 h 48"/>
                <a:gd name="T2" fmla="*/ 37 w 68"/>
                <a:gd name="T3" fmla="*/ 0 h 48"/>
                <a:gd name="T4" fmla="*/ 37 w 68"/>
                <a:gd name="T5" fmla="*/ 0 h 48"/>
                <a:gd name="T6" fmla="*/ 26 w 68"/>
                <a:gd name="T7" fmla="*/ 0 h 48"/>
                <a:gd name="T8" fmla="*/ 26 w 68"/>
                <a:gd name="T9" fmla="*/ 0 h 48"/>
                <a:gd name="T10" fmla="*/ 17 w 68"/>
                <a:gd name="T11" fmla="*/ 0 h 48"/>
                <a:gd name="T12" fmla="*/ 12 w 68"/>
                <a:gd name="T13" fmla="*/ 3 h 48"/>
                <a:gd name="T14" fmla="*/ 9 w 68"/>
                <a:gd name="T15" fmla="*/ 9 h 48"/>
                <a:gd name="T16" fmla="*/ 0 w 68"/>
                <a:gd name="T17" fmla="*/ 18 h 48"/>
                <a:gd name="T18" fmla="*/ 0 w 68"/>
                <a:gd name="T19" fmla="*/ 18 h 48"/>
                <a:gd name="T20" fmla="*/ 12 w 68"/>
                <a:gd name="T21" fmla="*/ 30 h 48"/>
                <a:gd name="T22" fmla="*/ 12 w 68"/>
                <a:gd name="T23" fmla="*/ 30 h 48"/>
                <a:gd name="T24" fmla="*/ 14 w 68"/>
                <a:gd name="T25" fmla="*/ 33 h 48"/>
                <a:gd name="T26" fmla="*/ 14 w 68"/>
                <a:gd name="T27" fmla="*/ 36 h 48"/>
                <a:gd name="T28" fmla="*/ 12 w 68"/>
                <a:gd name="T29" fmla="*/ 42 h 48"/>
                <a:gd name="T30" fmla="*/ 12 w 68"/>
                <a:gd name="T31" fmla="*/ 42 h 48"/>
                <a:gd name="T32" fmla="*/ 14 w 68"/>
                <a:gd name="T33" fmla="*/ 45 h 48"/>
                <a:gd name="T34" fmla="*/ 20 w 68"/>
                <a:gd name="T35" fmla="*/ 48 h 48"/>
                <a:gd name="T36" fmla="*/ 26 w 68"/>
                <a:gd name="T37" fmla="*/ 48 h 48"/>
                <a:gd name="T38" fmla="*/ 26 w 68"/>
                <a:gd name="T39" fmla="*/ 48 h 48"/>
                <a:gd name="T40" fmla="*/ 28 w 68"/>
                <a:gd name="T41" fmla="*/ 42 h 48"/>
                <a:gd name="T42" fmla="*/ 34 w 68"/>
                <a:gd name="T43" fmla="*/ 39 h 48"/>
                <a:gd name="T44" fmla="*/ 37 w 68"/>
                <a:gd name="T45" fmla="*/ 42 h 48"/>
                <a:gd name="T46" fmla="*/ 37 w 68"/>
                <a:gd name="T47" fmla="*/ 42 h 48"/>
                <a:gd name="T48" fmla="*/ 45 w 68"/>
                <a:gd name="T49" fmla="*/ 45 h 48"/>
                <a:gd name="T50" fmla="*/ 51 w 68"/>
                <a:gd name="T51" fmla="*/ 48 h 48"/>
                <a:gd name="T52" fmla="*/ 56 w 68"/>
                <a:gd name="T53" fmla="*/ 48 h 48"/>
                <a:gd name="T54" fmla="*/ 68 w 68"/>
                <a:gd name="T55" fmla="*/ 39 h 48"/>
                <a:gd name="T56" fmla="*/ 48 w 68"/>
                <a:gd name="T57" fmla="*/ 24 h 48"/>
                <a:gd name="T58" fmla="*/ 42 w 68"/>
                <a:gd name="T59" fmla="*/ 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 h="48">
                  <a:moveTo>
                    <a:pt x="42" y="6"/>
                  </a:moveTo>
                  <a:lnTo>
                    <a:pt x="37" y="0"/>
                  </a:lnTo>
                  <a:lnTo>
                    <a:pt x="37" y="0"/>
                  </a:lnTo>
                  <a:lnTo>
                    <a:pt x="26" y="0"/>
                  </a:lnTo>
                  <a:lnTo>
                    <a:pt x="26" y="0"/>
                  </a:lnTo>
                  <a:lnTo>
                    <a:pt x="17" y="0"/>
                  </a:lnTo>
                  <a:lnTo>
                    <a:pt x="12" y="3"/>
                  </a:lnTo>
                  <a:lnTo>
                    <a:pt x="9" y="9"/>
                  </a:lnTo>
                  <a:lnTo>
                    <a:pt x="0" y="18"/>
                  </a:lnTo>
                  <a:lnTo>
                    <a:pt x="0" y="18"/>
                  </a:lnTo>
                  <a:lnTo>
                    <a:pt x="12" y="30"/>
                  </a:lnTo>
                  <a:lnTo>
                    <a:pt x="12" y="30"/>
                  </a:lnTo>
                  <a:lnTo>
                    <a:pt x="14" y="33"/>
                  </a:lnTo>
                  <a:lnTo>
                    <a:pt x="14" y="36"/>
                  </a:lnTo>
                  <a:lnTo>
                    <a:pt x="12" y="42"/>
                  </a:lnTo>
                  <a:lnTo>
                    <a:pt x="12" y="42"/>
                  </a:lnTo>
                  <a:lnTo>
                    <a:pt x="14" y="45"/>
                  </a:lnTo>
                  <a:lnTo>
                    <a:pt x="20" y="48"/>
                  </a:lnTo>
                  <a:lnTo>
                    <a:pt x="26" y="48"/>
                  </a:lnTo>
                  <a:lnTo>
                    <a:pt x="26" y="48"/>
                  </a:lnTo>
                  <a:lnTo>
                    <a:pt x="28" y="42"/>
                  </a:lnTo>
                  <a:lnTo>
                    <a:pt x="34" y="39"/>
                  </a:lnTo>
                  <a:lnTo>
                    <a:pt x="37" y="42"/>
                  </a:lnTo>
                  <a:lnTo>
                    <a:pt x="37" y="42"/>
                  </a:lnTo>
                  <a:lnTo>
                    <a:pt x="45" y="45"/>
                  </a:lnTo>
                  <a:lnTo>
                    <a:pt x="51" y="48"/>
                  </a:lnTo>
                  <a:lnTo>
                    <a:pt x="56" y="48"/>
                  </a:lnTo>
                  <a:lnTo>
                    <a:pt x="68" y="39"/>
                  </a:lnTo>
                  <a:lnTo>
                    <a:pt x="48" y="24"/>
                  </a:lnTo>
                  <a:lnTo>
                    <a:pt x="42" y="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26">
              <a:extLst>
                <a:ext uri="{FF2B5EF4-FFF2-40B4-BE49-F238E27FC236}">
                  <a16:creationId xmlns:a16="http://schemas.microsoft.com/office/drawing/2014/main" id="{3BC870ED-4EB5-41B4-88F6-A8466DD3ACCA}"/>
                </a:ext>
              </a:extLst>
            </p:cNvPr>
            <p:cNvSpPr>
              <a:spLocks/>
            </p:cNvSpPr>
            <p:nvPr/>
          </p:nvSpPr>
          <p:spPr bwMode="auto">
            <a:xfrm>
              <a:off x="4457700" y="6284913"/>
              <a:ext cx="98425" cy="30163"/>
            </a:xfrm>
            <a:custGeom>
              <a:avLst/>
              <a:gdLst>
                <a:gd name="T0" fmla="*/ 59 w 62"/>
                <a:gd name="T1" fmla="*/ 0 h 19"/>
                <a:gd name="T2" fmla="*/ 59 w 62"/>
                <a:gd name="T3" fmla="*/ 0 h 19"/>
                <a:gd name="T4" fmla="*/ 28 w 62"/>
                <a:gd name="T5" fmla="*/ 0 h 19"/>
                <a:gd name="T6" fmla="*/ 28 w 62"/>
                <a:gd name="T7" fmla="*/ 0 h 19"/>
                <a:gd name="T8" fmla="*/ 8 w 62"/>
                <a:gd name="T9" fmla="*/ 0 h 19"/>
                <a:gd name="T10" fmla="*/ 3 w 62"/>
                <a:gd name="T11" fmla="*/ 0 h 19"/>
                <a:gd name="T12" fmla="*/ 0 w 62"/>
                <a:gd name="T13" fmla="*/ 6 h 19"/>
                <a:gd name="T14" fmla="*/ 0 w 62"/>
                <a:gd name="T15" fmla="*/ 6 h 19"/>
                <a:gd name="T16" fmla="*/ 3 w 62"/>
                <a:gd name="T17" fmla="*/ 9 h 19"/>
                <a:gd name="T18" fmla="*/ 6 w 62"/>
                <a:gd name="T19" fmla="*/ 12 h 19"/>
                <a:gd name="T20" fmla="*/ 22 w 62"/>
                <a:gd name="T21" fmla="*/ 15 h 19"/>
                <a:gd name="T22" fmla="*/ 45 w 62"/>
                <a:gd name="T23" fmla="*/ 19 h 19"/>
                <a:gd name="T24" fmla="*/ 59 w 62"/>
                <a:gd name="T25" fmla="*/ 19 h 19"/>
                <a:gd name="T26" fmla="*/ 59 w 62"/>
                <a:gd name="T27" fmla="*/ 19 h 19"/>
                <a:gd name="T28" fmla="*/ 62 w 62"/>
                <a:gd name="T29" fmla="*/ 9 h 19"/>
                <a:gd name="T30" fmla="*/ 62 w 62"/>
                <a:gd name="T31" fmla="*/ 3 h 19"/>
                <a:gd name="T32" fmla="*/ 59 w 62"/>
                <a:gd name="T33" fmla="*/ 0 h 19"/>
                <a:gd name="T34" fmla="*/ 59 w 62"/>
                <a:gd name="T3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2" h="19">
                  <a:moveTo>
                    <a:pt x="59" y="0"/>
                  </a:moveTo>
                  <a:lnTo>
                    <a:pt x="59" y="0"/>
                  </a:lnTo>
                  <a:lnTo>
                    <a:pt x="28" y="0"/>
                  </a:lnTo>
                  <a:lnTo>
                    <a:pt x="28" y="0"/>
                  </a:lnTo>
                  <a:lnTo>
                    <a:pt x="8" y="0"/>
                  </a:lnTo>
                  <a:lnTo>
                    <a:pt x="3" y="0"/>
                  </a:lnTo>
                  <a:lnTo>
                    <a:pt x="0" y="6"/>
                  </a:lnTo>
                  <a:lnTo>
                    <a:pt x="0" y="6"/>
                  </a:lnTo>
                  <a:lnTo>
                    <a:pt x="3" y="9"/>
                  </a:lnTo>
                  <a:lnTo>
                    <a:pt x="6" y="12"/>
                  </a:lnTo>
                  <a:lnTo>
                    <a:pt x="22" y="15"/>
                  </a:lnTo>
                  <a:lnTo>
                    <a:pt x="45" y="19"/>
                  </a:lnTo>
                  <a:lnTo>
                    <a:pt x="59" y="19"/>
                  </a:lnTo>
                  <a:lnTo>
                    <a:pt x="59" y="19"/>
                  </a:lnTo>
                  <a:lnTo>
                    <a:pt x="62" y="9"/>
                  </a:lnTo>
                  <a:lnTo>
                    <a:pt x="62" y="3"/>
                  </a:lnTo>
                  <a:lnTo>
                    <a:pt x="59" y="0"/>
                  </a:lnTo>
                  <a:lnTo>
                    <a:pt x="59"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27">
              <a:extLst>
                <a:ext uri="{FF2B5EF4-FFF2-40B4-BE49-F238E27FC236}">
                  <a16:creationId xmlns:a16="http://schemas.microsoft.com/office/drawing/2014/main" id="{B7821D09-94A7-424F-8592-AD50E10DD03A}"/>
                </a:ext>
              </a:extLst>
            </p:cNvPr>
            <p:cNvSpPr>
              <a:spLocks/>
            </p:cNvSpPr>
            <p:nvPr/>
          </p:nvSpPr>
          <p:spPr bwMode="auto">
            <a:xfrm>
              <a:off x="4608513" y="6329363"/>
              <a:ext cx="71438" cy="66675"/>
            </a:xfrm>
            <a:custGeom>
              <a:avLst/>
              <a:gdLst>
                <a:gd name="T0" fmla="*/ 36 w 45"/>
                <a:gd name="T1" fmla="*/ 12 h 42"/>
                <a:gd name="T2" fmla="*/ 36 w 45"/>
                <a:gd name="T3" fmla="*/ 12 h 42"/>
                <a:gd name="T4" fmla="*/ 31 w 45"/>
                <a:gd name="T5" fmla="*/ 9 h 42"/>
                <a:gd name="T6" fmla="*/ 28 w 45"/>
                <a:gd name="T7" fmla="*/ 9 h 42"/>
                <a:gd name="T8" fmla="*/ 25 w 45"/>
                <a:gd name="T9" fmla="*/ 6 h 42"/>
                <a:gd name="T10" fmla="*/ 22 w 45"/>
                <a:gd name="T11" fmla="*/ 3 h 42"/>
                <a:gd name="T12" fmla="*/ 22 w 45"/>
                <a:gd name="T13" fmla="*/ 3 h 42"/>
                <a:gd name="T14" fmla="*/ 20 w 45"/>
                <a:gd name="T15" fmla="*/ 3 h 42"/>
                <a:gd name="T16" fmla="*/ 17 w 45"/>
                <a:gd name="T17" fmla="*/ 0 h 42"/>
                <a:gd name="T18" fmla="*/ 11 w 45"/>
                <a:gd name="T19" fmla="*/ 0 h 42"/>
                <a:gd name="T20" fmla="*/ 6 w 45"/>
                <a:gd name="T21" fmla="*/ 3 h 42"/>
                <a:gd name="T22" fmla="*/ 6 w 45"/>
                <a:gd name="T23" fmla="*/ 3 h 42"/>
                <a:gd name="T24" fmla="*/ 0 w 45"/>
                <a:gd name="T25" fmla="*/ 12 h 42"/>
                <a:gd name="T26" fmla="*/ 0 w 45"/>
                <a:gd name="T27" fmla="*/ 18 h 42"/>
                <a:gd name="T28" fmla="*/ 3 w 45"/>
                <a:gd name="T29" fmla="*/ 21 h 42"/>
                <a:gd name="T30" fmla="*/ 6 w 45"/>
                <a:gd name="T31" fmla="*/ 27 h 42"/>
                <a:gd name="T32" fmla="*/ 6 w 45"/>
                <a:gd name="T33" fmla="*/ 27 h 42"/>
                <a:gd name="T34" fmla="*/ 17 w 45"/>
                <a:gd name="T35" fmla="*/ 36 h 42"/>
                <a:gd name="T36" fmla="*/ 17 w 45"/>
                <a:gd name="T37" fmla="*/ 36 h 42"/>
                <a:gd name="T38" fmla="*/ 22 w 45"/>
                <a:gd name="T39" fmla="*/ 42 h 42"/>
                <a:gd name="T40" fmla="*/ 31 w 45"/>
                <a:gd name="T41" fmla="*/ 42 h 42"/>
                <a:gd name="T42" fmla="*/ 31 w 45"/>
                <a:gd name="T43" fmla="*/ 42 h 42"/>
                <a:gd name="T44" fmla="*/ 36 w 45"/>
                <a:gd name="T45" fmla="*/ 42 h 42"/>
                <a:gd name="T46" fmla="*/ 39 w 45"/>
                <a:gd name="T47" fmla="*/ 39 h 42"/>
                <a:gd name="T48" fmla="*/ 45 w 45"/>
                <a:gd name="T49" fmla="*/ 33 h 42"/>
                <a:gd name="T50" fmla="*/ 45 w 45"/>
                <a:gd name="T51" fmla="*/ 33 h 42"/>
                <a:gd name="T52" fmla="*/ 45 w 45"/>
                <a:gd name="T53" fmla="*/ 21 h 42"/>
                <a:gd name="T54" fmla="*/ 42 w 45"/>
                <a:gd name="T55" fmla="*/ 15 h 42"/>
                <a:gd name="T56" fmla="*/ 39 w 45"/>
                <a:gd name="T57" fmla="*/ 12 h 42"/>
                <a:gd name="T58" fmla="*/ 36 w 45"/>
                <a:gd name="T59" fmla="*/ 12 h 42"/>
                <a:gd name="T60" fmla="*/ 36 w 45"/>
                <a:gd name="T61"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2">
                  <a:moveTo>
                    <a:pt x="36" y="12"/>
                  </a:moveTo>
                  <a:lnTo>
                    <a:pt x="36" y="12"/>
                  </a:lnTo>
                  <a:lnTo>
                    <a:pt x="31" y="9"/>
                  </a:lnTo>
                  <a:lnTo>
                    <a:pt x="28" y="9"/>
                  </a:lnTo>
                  <a:lnTo>
                    <a:pt x="25" y="6"/>
                  </a:lnTo>
                  <a:lnTo>
                    <a:pt x="22" y="3"/>
                  </a:lnTo>
                  <a:lnTo>
                    <a:pt x="22" y="3"/>
                  </a:lnTo>
                  <a:lnTo>
                    <a:pt x="20" y="3"/>
                  </a:lnTo>
                  <a:lnTo>
                    <a:pt x="17" y="0"/>
                  </a:lnTo>
                  <a:lnTo>
                    <a:pt x="11" y="0"/>
                  </a:lnTo>
                  <a:lnTo>
                    <a:pt x="6" y="3"/>
                  </a:lnTo>
                  <a:lnTo>
                    <a:pt x="6" y="3"/>
                  </a:lnTo>
                  <a:lnTo>
                    <a:pt x="0" y="12"/>
                  </a:lnTo>
                  <a:lnTo>
                    <a:pt x="0" y="18"/>
                  </a:lnTo>
                  <a:lnTo>
                    <a:pt x="3" y="21"/>
                  </a:lnTo>
                  <a:lnTo>
                    <a:pt x="6" y="27"/>
                  </a:lnTo>
                  <a:lnTo>
                    <a:pt x="6" y="27"/>
                  </a:lnTo>
                  <a:lnTo>
                    <a:pt x="17" y="36"/>
                  </a:lnTo>
                  <a:lnTo>
                    <a:pt x="17" y="36"/>
                  </a:lnTo>
                  <a:lnTo>
                    <a:pt x="22" y="42"/>
                  </a:lnTo>
                  <a:lnTo>
                    <a:pt x="31" y="42"/>
                  </a:lnTo>
                  <a:lnTo>
                    <a:pt x="31" y="42"/>
                  </a:lnTo>
                  <a:lnTo>
                    <a:pt x="36" y="42"/>
                  </a:lnTo>
                  <a:lnTo>
                    <a:pt x="39" y="39"/>
                  </a:lnTo>
                  <a:lnTo>
                    <a:pt x="45" y="33"/>
                  </a:lnTo>
                  <a:lnTo>
                    <a:pt x="45" y="33"/>
                  </a:lnTo>
                  <a:lnTo>
                    <a:pt x="45" y="21"/>
                  </a:lnTo>
                  <a:lnTo>
                    <a:pt x="42" y="15"/>
                  </a:lnTo>
                  <a:lnTo>
                    <a:pt x="39" y="12"/>
                  </a:lnTo>
                  <a:lnTo>
                    <a:pt x="36" y="12"/>
                  </a:lnTo>
                  <a:lnTo>
                    <a:pt x="36" y="1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28">
              <a:extLst>
                <a:ext uri="{FF2B5EF4-FFF2-40B4-BE49-F238E27FC236}">
                  <a16:creationId xmlns:a16="http://schemas.microsoft.com/office/drawing/2014/main" id="{0C174010-A567-4D70-9238-D51273E745C5}"/>
                </a:ext>
              </a:extLst>
            </p:cNvPr>
            <p:cNvSpPr>
              <a:spLocks/>
            </p:cNvSpPr>
            <p:nvPr/>
          </p:nvSpPr>
          <p:spPr bwMode="auto">
            <a:xfrm>
              <a:off x="4533900" y="6372225"/>
              <a:ext cx="44450" cy="42863"/>
            </a:xfrm>
            <a:custGeom>
              <a:avLst/>
              <a:gdLst>
                <a:gd name="T0" fmla="*/ 14 w 28"/>
                <a:gd name="T1" fmla="*/ 0 h 27"/>
                <a:gd name="T2" fmla="*/ 14 w 28"/>
                <a:gd name="T3" fmla="*/ 0 h 27"/>
                <a:gd name="T4" fmla="*/ 5 w 28"/>
                <a:gd name="T5" fmla="*/ 0 h 27"/>
                <a:gd name="T6" fmla="*/ 0 w 28"/>
                <a:gd name="T7" fmla="*/ 3 h 27"/>
                <a:gd name="T8" fmla="*/ 0 w 28"/>
                <a:gd name="T9" fmla="*/ 9 h 27"/>
                <a:gd name="T10" fmla="*/ 2 w 28"/>
                <a:gd name="T11" fmla="*/ 15 h 27"/>
                <a:gd name="T12" fmla="*/ 2 w 28"/>
                <a:gd name="T13" fmla="*/ 15 h 27"/>
                <a:gd name="T14" fmla="*/ 14 w 28"/>
                <a:gd name="T15" fmla="*/ 21 h 27"/>
                <a:gd name="T16" fmla="*/ 19 w 28"/>
                <a:gd name="T17" fmla="*/ 27 h 27"/>
                <a:gd name="T18" fmla="*/ 28 w 28"/>
                <a:gd name="T19" fmla="*/ 27 h 27"/>
                <a:gd name="T20" fmla="*/ 28 w 28"/>
                <a:gd name="T21" fmla="*/ 27 h 27"/>
                <a:gd name="T22" fmla="*/ 25 w 28"/>
                <a:gd name="T23" fmla="*/ 12 h 27"/>
                <a:gd name="T24" fmla="*/ 22 w 28"/>
                <a:gd name="T25" fmla="*/ 3 h 27"/>
                <a:gd name="T26" fmla="*/ 16 w 28"/>
                <a:gd name="T27" fmla="*/ 0 h 27"/>
                <a:gd name="T28" fmla="*/ 14 w 28"/>
                <a:gd name="T29" fmla="*/ 0 h 27"/>
                <a:gd name="T30" fmla="*/ 14 w 28"/>
                <a:gd name="T3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27">
                  <a:moveTo>
                    <a:pt x="14" y="0"/>
                  </a:moveTo>
                  <a:lnTo>
                    <a:pt x="14" y="0"/>
                  </a:lnTo>
                  <a:lnTo>
                    <a:pt x="5" y="0"/>
                  </a:lnTo>
                  <a:lnTo>
                    <a:pt x="0" y="3"/>
                  </a:lnTo>
                  <a:lnTo>
                    <a:pt x="0" y="9"/>
                  </a:lnTo>
                  <a:lnTo>
                    <a:pt x="2" y="15"/>
                  </a:lnTo>
                  <a:lnTo>
                    <a:pt x="2" y="15"/>
                  </a:lnTo>
                  <a:lnTo>
                    <a:pt x="14" y="21"/>
                  </a:lnTo>
                  <a:lnTo>
                    <a:pt x="19" y="27"/>
                  </a:lnTo>
                  <a:lnTo>
                    <a:pt x="28" y="27"/>
                  </a:lnTo>
                  <a:lnTo>
                    <a:pt x="28" y="27"/>
                  </a:lnTo>
                  <a:lnTo>
                    <a:pt x="25" y="12"/>
                  </a:lnTo>
                  <a:lnTo>
                    <a:pt x="22" y="3"/>
                  </a:lnTo>
                  <a:lnTo>
                    <a:pt x="16" y="0"/>
                  </a:lnTo>
                  <a:lnTo>
                    <a:pt x="14" y="0"/>
                  </a:lnTo>
                  <a:lnTo>
                    <a:pt x="14"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29">
              <a:extLst>
                <a:ext uri="{FF2B5EF4-FFF2-40B4-BE49-F238E27FC236}">
                  <a16:creationId xmlns:a16="http://schemas.microsoft.com/office/drawing/2014/main" id="{335FFD56-AA15-426D-AFCD-1246114F6722}"/>
                </a:ext>
              </a:extLst>
            </p:cNvPr>
            <p:cNvSpPr>
              <a:spLocks/>
            </p:cNvSpPr>
            <p:nvPr/>
          </p:nvSpPr>
          <p:spPr bwMode="auto">
            <a:xfrm>
              <a:off x="4692650" y="6469063"/>
              <a:ext cx="209550" cy="284163"/>
            </a:xfrm>
            <a:custGeom>
              <a:avLst/>
              <a:gdLst>
                <a:gd name="T0" fmla="*/ 104 w 132"/>
                <a:gd name="T1" fmla="*/ 82 h 179"/>
                <a:gd name="T2" fmla="*/ 98 w 132"/>
                <a:gd name="T3" fmla="*/ 70 h 179"/>
                <a:gd name="T4" fmla="*/ 93 w 132"/>
                <a:gd name="T5" fmla="*/ 61 h 179"/>
                <a:gd name="T6" fmla="*/ 65 w 132"/>
                <a:gd name="T7" fmla="*/ 30 h 179"/>
                <a:gd name="T8" fmla="*/ 59 w 132"/>
                <a:gd name="T9" fmla="*/ 27 h 179"/>
                <a:gd name="T10" fmla="*/ 59 w 132"/>
                <a:gd name="T11" fmla="*/ 24 h 179"/>
                <a:gd name="T12" fmla="*/ 53 w 132"/>
                <a:gd name="T13" fmla="*/ 12 h 179"/>
                <a:gd name="T14" fmla="*/ 42 w 132"/>
                <a:gd name="T15" fmla="*/ 6 h 179"/>
                <a:gd name="T16" fmla="*/ 37 w 132"/>
                <a:gd name="T17" fmla="*/ 3 h 179"/>
                <a:gd name="T18" fmla="*/ 28 w 132"/>
                <a:gd name="T19" fmla="*/ 0 h 179"/>
                <a:gd name="T20" fmla="*/ 20 w 132"/>
                <a:gd name="T21" fmla="*/ 18 h 179"/>
                <a:gd name="T22" fmla="*/ 14 w 132"/>
                <a:gd name="T23" fmla="*/ 45 h 179"/>
                <a:gd name="T24" fmla="*/ 9 w 132"/>
                <a:gd name="T25" fmla="*/ 57 h 179"/>
                <a:gd name="T26" fmla="*/ 0 w 132"/>
                <a:gd name="T27" fmla="*/ 70 h 179"/>
                <a:gd name="T28" fmla="*/ 0 w 132"/>
                <a:gd name="T29" fmla="*/ 76 h 179"/>
                <a:gd name="T30" fmla="*/ 11 w 132"/>
                <a:gd name="T31" fmla="*/ 91 h 179"/>
                <a:gd name="T32" fmla="*/ 14 w 132"/>
                <a:gd name="T33" fmla="*/ 97 h 179"/>
                <a:gd name="T34" fmla="*/ 20 w 132"/>
                <a:gd name="T35" fmla="*/ 109 h 179"/>
                <a:gd name="T36" fmla="*/ 20 w 132"/>
                <a:gd name="T37" fmla="*/ 133 h 179"/>
                <a:gd name="T38" fmla="*/ 20 w 132"/>
                <a:gd name="T39" fmla="*/ 146 h 179"/>
                <a:gd name="T40" fmla="*/ 25 w 132"/>
                <a:gd name="T41" fmla="*/ 158 h 179"/>
                <a:gd name="T42" fmla="*/ 39 w 132"/>
                <a:gd name="T43" fmla="*/ 173 h 179"/>
                <a:gd name="T44" fmla="*/ 53 w 132"/>
                <a:gd name="T45" fmla="*/ 176 h 179"/>
                <a:gd name="T46" fmla="*/ 56 w 132"/>
                <a:gd name="T47" fmla="*/ 173 h 179"/>
                <a:gd name="T48" fmla="*/ 81 w 132"/>
                <a:gd name="T49" fmla="*/ 146 h 179"/>
                <a:gd name="T50" fmla="*/ 90 w 132"/>
                <a:gd name="T51" fmla="*/ 143 h 179"/>
                <a:gd name="T52" fmla="*/ 112 w 132"/>
                <a:gd name="T53" fmla="*/ 143 h 179"/>
                <a:gd name="T54" fmla="*/ 121 w 132"/>
                <a:gd name="T55" fmla="*/ 140 h 179"/>
                <a:gd name="T56" fmla="*/ 129 w 132"/>
                <a:gd name="T57" fmla="*/ 130 h 179"/>
                <a:gd name="T58" fmla="*/ 132 w 132"/>
                <a:gd name="T59" fmla="*/ 118 h 179"/>
                <a:gd name="T60" fmla="*/ 129 w 132"/>
                <a:gd name="T61" fmla="*/ 106 h 179"/>
                <a:gd name="T62" fmla="*/ 104 w 132"/>
                <a:gd name="T63" fmla="*/ 8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79">
                  <a:moveTo>
                    <a:pt x="104" y="82"/>
                  </a:moveTo>
                  <a:lnTo>
                    <a:pt x="104" y="82"/>
                  </a:lnTo>
                  <a:lnTo>
                    <a:pt x="101" y="76"/>
                  </a:lnTo>
                  <a:lnTo>
                    <a:pt x="98" y="70"/>
                  </a:lnTo>
                  <a:lnTo>
                    <a:pt x="93" y="61"/>
                  </a:lnTo>
                  <a:lnTo>
                    <a:pt x="93" y="61"/>
                  </a:lnTo>
                  <a:lnTo>
                    <a:pt x="65" y="30"/>
                  </a:lnTo>
                  <a:lnTo>
                    <a:pt x="65" y="30"/>
                  </a:lnTo>
                  <a:lnTo>
                    <a:pt x="62" y="30"/>
                  </a:lnTo>
                  <a:lnTo>
                    <a:pt x="59" y="27"/>
                  </a:lnTo>
                  <a:lnTo>
                    <a:pt x="59" y="24"/>
                  </a:lnTo>
                  <a:lnTo>
                    <a:pt x="59" y="24"/>
                  </a:lnTo>
                  <a:lnTo>
                    <a:pt x="56" y="18"/>
                  </a:lnTo>
                  <a:lnTo>
                    <a:pt x="53" y="12"/>
                  </a:lnTo>
                  <a:lnTo>
                    <a:pt x="48" y="6"/>
                  </a:lnTo>
                  <a:lnTo>
                    <a:pt x="42" y="6"/>
                  </a:lnTo>
                  <a:lnTo>
                    <a:pt x="42" y="6"/>
                  </a:lnTo>
                  <a:lnTo>
                    <a:pt x="37" y="3"/>
                  </a:lnTo>
                  <a:lnTo>
                    <a:pt x="31" y="0"/>
                  </a:lnTo>
                  <a:lnTo>
                    <a:pt x="28" y="0"/>
                  </a:lnTo>
                  <a:lnTo>
                    <a:pt x="25" y="3"/>
                  </a:lnTo>
                  <a:lnTo>
                    <a:pt x="20" y="18"/>
                  </a:lnTo>
                  <a:lnTo>
                    <a:pt x="20" y="18"/>
                  </a:lnTo>
                  <a:lnTo>
                    <a:pt x="14" y="45"/>
                  </a:lnTo>
                  <a:lnTo>
                    <a:pt x="11" y="51"/>
                  </a:lnTo>
                  <a:lnTo>
                    <a:pt x="9" y="57"/>
                  </a:lnTo>
                  <a:lnTo>
                    <a:pt x="9" y="57"/>
                  </a:lnTo>
                  <a:lnTo>
                    <a:pt x="0" y="70"/>
                  </a:lnTo>
                  <a:lnTo>
                    <a:pt x="0" y="70"/>
                  </a:lnTo>
                  <a:lnTo>
                    <a:pt x="0" y="76"/>
                  </a:lnTo>
                  <a:lnTo>
                    <a:pt x="3" y="82"/>
                  </a:lnTo>
                  <a:lnTo>
                    <a:pt x="11" y="91"/>
                  </a:lnTo>
                  <a:lnTo>
                    <a:pt x="11" y="91"/>
                  </a:lnTo>
                  <a:lnTo>
                    <a:pt x="14" y="97"/>
                  </a:lnTo>
                  <a:lnTo>
                    <a:pt x="17" y="100"/>
                  </a:lnTo>
                  <a:lnTo>
                    <a:pt x="20" y="109"/>
                  </a:lnTo>
                  <a:lnTo>
                    <a:pt x="20" y="109"/>
                  </a:lnTo>
                  <a:lnTo>
                    <a:pt x="20" y="133"/>
                  </a:lnTo>
                  <a:lnTo>
                    <a:pt x="20" y="133"/>
                  </a:lnTo>
                  <a:lnTo>
                    <a:pt x="20" y="146"/>
                  </a:lnTo>
                  <a:lnTo>
                    <a:pt x="20" y="152"/>
                  </a:lnTo>
                  <a:lnTo>
                    <a:pt x="25" y="158"/>
                  </a:lnTo>
                  <a:lnTo>
                    <a:pt x="25" y="158"/>
                  </a:lnTo>
                  <a:lnTo>
                    <a:pt x="39" y="173"/>
                  </a:lnTo>
                  <a:lnTo>
                    <a:pt x="48" y="179"/>
                  </a:lnTo>
                  <a:lnTo>
                    <a:pt x="53" y="176"/>
                  </a:lnTo>
                  <a:lnTo>
                    <a:pt x="56" y="173"/>
                  </a:lnTo>
                  <a:lnTo>
                    <a:pt x="56" y="173"/>
                  </a:lnTo>
                  <a:lnTo>
                    <a:pt x="73" y="155"/>
                  </a:lnTo>
                  <a:lnTo>
                    <a:pt x="81" y="146"/>
                  </a:lnTo>
                  <a:lnTo>
                    <a:pt x="90" y="143"/>
                  </a:lnTo>
                  <a:lnTo>
                    <a:pt x="90" y="143"/>
                  </a:lnTo>
                  <a:lnTo>
                    <a:pt x="112" y="143"/>
                  </a:lnTo>
                  <a:lnTo>
                    <a:pt x="112" y="143"/>
                  </a:lnTo>
                  <a:lnTo>
                    <a:pt x="118" y="143"/>
                  </a:lnTo>
                  <a:lnTo>
                    <a:pt x="121" y="140"/>
                  </a:lnTo>
                  <a:lnTo>
                    <a:pt x="129" y="130"/>
                  </a:lnTo>
                  <a:lnTo>
                    <a:pt x="129" y="130"/>
                  </a:lnTo>
                  <a:lnTo>
                    <a:pt x="129" y="124"/>
                  </a:lnTo>
                  <a:lnTo>
                    <a:pt x="132" y="118"/>
                  </a:lnTo>
                  <a:lnTo>
                    <a:pt x="129" y="112"/>
                  </a:lnTo>
                  <a:lnTo>
                    <a:pt x="129" y="106"/>
                  </a:lnTo>
                  <a:lnTo>
                    <a:pt x="129" y="106"/>
                  </a:lnTo>
                  <a:lnTo>
                    <a:pt x="104" y="82"/>
                  </a:lnTo>
                  <a:lnTo>
                    <a:pt x="104" y="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6" name="Freeform 30">
            <a:extLst>
              <a:ext uri="{FF2B5EF4-FFF2-40B4-BE49-F238E27FC236}">
                <a16:creationId xmlns:a16="http://schemas.microsoft.com/office/drawing/2014/main" id="{C959CD78-1D15-4A5F-A5C1-59C977F9DCFB}"/>
              </a:ext>
            </a:extLst>
          </p:cNvPr>
          <p:cNvSpPr>
            <a:spLocks/>
          </p:cNvSpPr>
          <p:nvPr/>
        </p:nvSpPr>
        <p:spPr bwMode="auto">
          <a:xfrm>
            <a:off x="6534436" y="3286619"/>
            <a:ext cx="696562" cy="446640"/>
          </a:xfrm>
          <a:custGeom>
            <a:avLst/>
            <a:gdLst>
              <a:gd name="T0" fmla="*/ 31 w 454"/>
              <a:gd name="T1" fmla="*/ 298 h 307"/>
              <a:gd name="T2" fmla="*/ 31 w 454"/>
              <a:gd name="T3" fmla="*/ 307 h 307"/>
              <a:gd name="T4" fmla="*/ 110 w 454"/>
              <a:gd name="T5" fmla="*/ 294 h 307"/>
              <a:gd name="T6" fmla="*/ 110 w 454"/>
              <a:gd name="T7" fmla="*/ 294 h 307"/>
              <a:gd name="T8" fmla="*/ 112 w 454"/>
              <a:gd name="T9" fmla="*/ 291 h 307"/>
              <a:gd name="T10" fmla="*/ 112 w 454"/>
              <a:gd name="T11" fmla="*/ 291 h 307"/>
              <a:gd name="T12" fmla="*/ 115 w 454"/>
              <a:gd name="T13" fmla="*/ 294 h 307"/>
              <a:gd name="T14" fmla="*/ 146 w 454"/>
              <a:gd name="T15" fmla="*/ 288 h 307"/>
              <a:gd name="T16" fmla="*/ 401 w 454"/>
              <a:gd name="T17" fmla="*/ 249 h 307"/>
              <a:gd name="T18" fmla="*/ 401 w 454"/>
              <a:gd name="T19" fmla="*/ 249 h 307"/>
              <a:gd name="T20" fmla="*/ 401 w 454"/>
              <a:gd name="T21" fmla="*/ 249 h 307"/>
              <a:gd name="T22" fmla="*/ 412 w 454"/>
              <a:gd name="T23" fmla="*/ 246 h 307"/>
              <a:gd name="T24" fmla="*/ 437 w 454"/>
              <a:gd name="T25" fmla="*/ 209 h 307"/>
              <a:gd name="T26" fmla="*/ 437 w 454"/>
              <a:gd name="T27" fmla="*/ 209 h 307"/>
              <a:gd name="T28" fmla="*/ 440 w 454"/>
              <a:gd name="T29" fmla="*/ 206 h 307"/>
              <a:gd name="T30" fmla="*/ 440 w 454"/>
              <a:gd name="T31" fmla="*/ 206 h 307"/>
              <a:gd name="T32" fmla="*/ 443 w 454"/>
              <a:gd name="T33" fmla="*/ 203 h 307"/>
              <a:gd name="T34" fmla="*/ 445 w 454"/>
              <a:gd name="T35" fmla="*/ 203 h 307"/>
              <a:gd name="T36" fmla="*/ 448 w 454"/>
              <a:gd name="T37" fmla="*/ 197 h 307"/>
              <a:gd name="T38" fmla="*/ 451 w 454"/>
              <a:gd name="T39" fmla="*/ 194 h 307"/>
              <a:gd name="T40" fmla="*/ 451 w 454"/>
              <a:gd name="T41" fmla="*/ 194 h 307"/>
              <a:gd name="T42" fmla="*/ 454 w 454"/>
              <a:gd name="T43" fmla="*/ 182 h 307"/>
              <a:gd name="T44" fmla="*/ 454 w 454"/>
              <a:gd name="T45" fmla="*/ 176 h 307"/>
              <a:gd name="T46" fmla="*/ 454 w 454"/>
              <a:gd name="T47" fmla="*/ 176 h 307"/>
              <a:gd name="T48" fmla="*/ 434 w 454"/>
              <a:gd name="T49" fmla="*/ 149 h 307"/>
              <a:gd name="T50" fmla="*/ 434 w 454"/>
              <a:gd name="T51" fmla="*/ 149 h 307"/>
              <a:gd name="T52" fmla="*/ 431 w 454"/>
              <a:gd name="T53" fmla="*/ 143 h 307"/>
              <a:gd name="T54" fmla="*/ 429 w 454"/>
              <a:gd name="T55" fmla="*/ 130 h 307"/>
              <a:gd name="T56" fmla="*/ 429 w 454"/>
              <a:gd name="T57" fmla="*/ 130 h 307"/>
              <a:gd name="T58" fmla="*/ 429 w 454"/>
              <a:gd name="T59" fmla="*/ 124 h 307"/>
              <a:gd name="T60" fmla="*/ 429 w 454"/>
              <a:gd name="T61" fmla="*/ 124 h 307"/>
              <a:gd name="T62" fmla="*/ 429 w 454"/>
              <a:gd name="T63" fmla="*/ 118 h 307"/>
              <a:gd name="T64" fmla="*/ 429 w 454"/>
              <a:gd name="T65" fmla="*/ 118 h 307"/>
              <a:gd name="T66" fmla="*/ 437 w 454"/>
              <a:gd name="T67" fmla="*/ 97 h 307"/>
              <a:gd name="T68" fmla="*/ 437 w 454"/>
              <a:gd name="T69" fmla="*/ 97 h 307"/>
              <a:gd name="T70" fmla="*/ 440 w 454"/>
              <a:gd name="T71" fmla="*/ 91 h 307"/>
              <a:gd name="T72" fmla="*/ 440 w 454"/>
              <a:gd name="T73" fmla="*/ 67 h 307"/>
              <a:gd name="T74" fmla="*/ 437 w 454"/>
              <a:gd name="T75" fmla="*/ 61 h 307"/>
              <a:gd name="T76" fmla="*/ 429 w 454"/>
              <a:gd name="T77" fmla="*/ 54 h 307"/>
              <a:gd name="T78" fmla="*/ 429 w 454"/>
              <a:gd name="T79" fmla="*/ 54 h 307"/>
              <a:gd name="T80" fmla="*/ 426 w 454"/>
              <a:gd name="T81" fmla="*/ 54 h 307"/>
              <a:gd name="T82" fmla="*/ 426 w 454"/>
              <a:gd name="T83" fmla="*/ 54 h 307"/>
              <a:gd name="T84" fmla="*/ 395 w 454"/>
              <a:gd name="T85" fmla="*/ 9 h 307"/>
              <a:gd name="T86" fmla="*/ 395 w 454"/>
              <a:gd name="T87" fmla="*/ 9 h 307"/>
              <a:gd name="T88" fmla="*/ 370 w 454"/>
              <a:gd name="T89" fmla="*/ 0 h 307"/>
              <a:gd name="T90" fmla="*/ 370 w 454"/>
              <a:gd name="T91" fmla="*/ 0 h 307"/>
              <a:gd name="T92" fmla="*/ 367 w 454"/>
              <a:gd name="T93" fmla="*/ 0 h 307"/>
              <a:gd name="T94" fmla="*/ 367 w 454"/>
              <a:gd name="T95" fmla="*/ 0 h 307"/>
              <a:gd name="T96" fmla="*/ 51 w 454"/>
              <a:gd name="T97" fmla="*/ 64 h 307"/>
              <a:gd name="T98" fmla="*/ 51 w 454"/>
              <a:gd name="T99" fmla="*/ 64 h 307"/>
              <a:gd name="T100" fmla="*/ 48 w 454"/>
              <a:gd name="T101" fmla="*/ 64 h 307"/>
              <a:gd name="T102" fmla="*/ 48 w 454"/>
              <a:gd name="T103" fmla="*/ 64 h 307"/>
              <a:gd name="T104" fmla="*/ 45 w 454"/>
              <a:gd name="T105" fmla="*/ 58 h 307"/>
              <a:gd name="T106" fmla="*/ 42 w 454"/>
              <a:gd name="T107" fmla="*/ 39 h 307"/>
              <a:gd name="T108" fmla="*/ 42 w 454"/>
              <a:gd name="T109" fmla="*/ 39 h 307"/>
              <a:gd name="T110" fmla="*/ 40 w 454"/>
              <a:gd name="T111" fmla="*/ 42 h 307"/>
              <a:gd name="T112" fmla="*/ 40 w 454"/>
              <a:gd name="T113" fmla="*/ 42 h 307"/>
              <a:gd name="T114" fmla="*/ 26 w 454"/>
              <a:gd name="T115" fmla="*/ 51 h 307"/>
              <a:gd name="T116" fmla="*/ 0 w 454"/>
              <a:gd name="T117" fmla="*/ 61 h 307"/>
              <a:gd name="T118" fmla="*/ 31 w 454"/>
              <a:gd name="T119" fmla="*/ 291 h 307"/>
              <a:gd name="T120" fmla="*/ 31 w 454"/>
              <a:gd name="T121" fmla="*/ 298 h 307"/>
              <a:gd name="T122" fmla="*/ 31 w 454"/>
              <a:gd name="T123" fmla="*/ 298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4" h="307">
                <a:moveTo>
                  <a:pt x="31" y="298"/>
                </a:moveTo>
                <a:lnTo>
                  <a:pt x="31" y="307"/>
                </a:lnTo>
                <a:lnTo>
                  <a:pt x="110" y="294"/>
                </a:lnTo>
                <a:lnTo>
                  <a:pt x="110" y="294"/>
                </a:lnTo>
                <a:lnTo>
                  <a:pt x="112" y="291"/>
                </a:lnTo>
                <a:lnTo>
                  <a:pt x="112" y="291"/>
                </a:lnTo>
                <a:lnTo>
                  <a:pt x="115" y="294"/>
                </a:lnTo>
                <a:lnTo>
                  <a:pt x="146" y="288"/>
                </a:lnTo>
                <a:lnTo>
                  <a:pt x="401" y="249"/>
                </a:lnTo>
                <a:lnTo>
                  <a:pt x="401" y="249"/>
                </a:lnTo>
                <a:lnTo>
                  <a:pt x="401" y="249"/>
                </a:lnTo>
                <a:lnTo>
                  <a:pt x="412" y="246"/>
                </a:lnTo>
                <a:lnTo>
                  <a:pt x="437" y="209"/>
                </a:lnTo>
                <a:lnTo>
                  <a:pt x="437" y="209"/>
                </a:lnTo>
                <a:lnTo>
                  <a:pt x="440" y="206"/>
                </a:lnTo>
                <a:lnTo>
                  <a:pt x="440" y="206"/>
                </a:lnTo>
                <a:lnTo>
                  <a:pt x="443" y="203"/>
                </a:lnTo>
                <a:lnTo>
                  <a:pt x="445" y="203"/>
                </a:lnTo>
                <a:lnTo>
                  <a:pt x="448" y="197"/>
                </a:lnTo>
                <a:lnTo>
                  <a:pt x="451" y="194"/>
                </a:lnTo>
                <a:lnTo>
                  <a:pt x="451" y="194"/>
                </a:lnTo>
                <a:lnTo>
                  <a:pt x="454" y="182"/>
                </a:lnTo>
                <a:lnTo>
                  <a:pt x="454" y="176"/>
                </a:lnTo>
                <a:lnTo>
                  <a:pt x="454" y="176"/>
                </a:lnTo>
                <a:lnTo>
                  <a:pt x="434" y="149"/>
                </a:lnTo>
                <a:lnTo>
                  <a:pt x="434" y="149"/>
                </a:lnTo>
                <a:lnTo>
                  <a:pt x="431" y="143"/>
                </a:lnTo>
                <a:lnTo>
                  <a:pt x="429" y="130"/>
                </a:lnTo>
                <a:lnTo>
                  <a:pt x="429" y="130"/>
                </a:lnTo>
                <a:lnTo>
                  <a:pt x="429" y="124"/>
                </a:lnTo>
                <a:lnTo>
                  <a:pt x="429" y="124"/>
                </a:lnTo>
                <a:lnTo>
                  <a:pt x="429" y="118"/>
                </a:lnTo>
                <a:lnTo>
                  <a:pt x="429" y="118"/>
                </a:lnTo>
                <a:lnTo>
                  <a:pt x="437" y="97"/>
                </a:lnTo>
                <a:lnTo>
                  <a:pt x="437" y="97"/>
                </a:lnTo>
                <a:lnTo>
                  <a:pt x="440" y="91"/>
                </a:lnTo>
                <a:lnTo>
                  <a:pt x="440" y="67"/>
                </a:lnTo>
                <a:lnTo>
                  <a:pt x="437" y="61"/>
                </a:lnTo>
                <a:lnTo>
                  <a:pt x="429" y="54"/>
                </a:lnTo>
                <a:lnTo>
                  <a:pt x="429" y="54"/>
                </a:lnTo>
                <a:lnTo>
                  <a:pt x="426" y="54"/>
                </a:lnTo>
                <a:lnTo>
                  <a:pt x="426" y="54"/>
                </a:lnTo>
                <a:lnTo>
                  <a:pt x="395" y="9"/>
                </a:lnTo>
                <a:lnTo>
                  <a:pt x="395" y="9"/>
                </a:lnTo>
                <a:lnTo>
                  <a:pt x="370" y="0"/>
                </a:lnTo>
                <a:lnTo>
                  <a:pt x="370" y="0"/>
                </a:lnTo>
                <a:lnTo>
                  <a:pt x="367" y="0"/>
                </a:lnTo>
                <a:lnTo>
                  <a:pt x="367" y="0"/>
                </a:lnTo>
                <a:lnTo>
                  <a:pt x="51" y="64"/>
                </a:lnTo>
                <a:lnTo>
                  <a:pt x="51" y="64"/>
                </a:lnTo>
                <a:lnTo>
                  <a:pt x="48" y="64"/>
                </a:lnTo>
                <a:lnTo>
                  <a:pt x="48" y="64"/>
                </a:lnTo>
                <a:lnTo>
                  <a:pt x="45" y="58"/>
                </a:lnTo>
                <a:lnTo>
                  <a:pt x="42" y="39"/>
                </a:lnTo>
                <a:lnTo>
                  <a:pt x="42" y="39"/>
                </a:lnTo>
                <a:lnTo>
                  <a:pt x="40" y="42"/>
                </a:lnTo>
                <a:lnTo>
                  <a:pt x="40" y="42"/>
                </a:lnTo>
                <a:lnTo>
                  <a:pt x="26" y="51"/>
                </a:lnTo>
                <a:lnTo>
                  <a:pt x="0" y="61"/>
                </a:lnTo>
                <a:lnTo>
                  <a:pt x="31" y="291"/>
                </a:lnTo>
                <a:lnTo>
                  <a:pt x="31" y="298"/>
                </a:lnTo>
                <a:lnTo>
                  <a:pt x="31" y="298"/>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 name="Freeform 31">
            <a:extLst>
              <a:ext uri="{FF2B5EF4-FFF2-40B4-BE49-F238E27FC236}">
                <a16:creationId xmlns:a16="http://schemas.microsoft.com/office/drawing/2014/main" id="{9D459876-99F9-4B09-85EF-3B7DA186A005}"/>
              </a:ext>
            </a:extLst>
          </p:cNvPr>
          <p:cNvSpPr>
            <a:spLocks/>
          </p:cNvSpPr>
          <p:nvPr/>
        </p:nvSpPr>
        <p:spPr bwMode="auto">
          <a:xfrm>
            <a:off x="6582000" y="3709981"/>
            <a:ext cx="0" cy="10185"/>
          </a:xfrm>
          <a:custGeom>
            <a:avLst/>
            <a:gdLst>
              <a:gd name="T0" fmla="*/ 7 h 7"/>
              <a:gd name="T1" fmla="*/ 0 h 7"/>
              <a:gd name="T2" fmla="*/ 7 h 7"/>
              <a:gd name="T3" fmla="*/ 7 h 7"/>
            </a:gdLst>
            <a:ahLst/>
            <a:cxnLst>
              <a:cxn ang="0">
                <a:pos x="0" y="T0"/>
              </a:cxn>
              <a:cxn ang="0">
                <a:pos x="0" y="T1"/>
              </a:cxn>
              <a:cxn ang="0">
                <a:pos x="0" y="T2"/>
              </a:cxn>
              <a:cxn ang="0">
                <a:pos x="0" y="T3"/>
              </a:cxn>
            </a:cxnLst>
            <a:rect l="0" t="0" r="r" b="b"/>
            <a:pathLst>
              <a:path h="7">
                <a:moveTo>
                  <a:pt x="0" y="7"/>
                </a:moveTo>
                <a:lnTo>
                  <a:pt x="0" y="0"/>
                </a:lnTo>
                <a:lnTo>
                  <a:pt x="0" y="7"/>
                </a:lnTo>
                <a:lnTo>
                  <a:pt x="0" y="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32">
            <a:extLst>
              <a:ext uri="{FF2B5EF4-FFF2-40B4-BE49-F238E27FC236}">
                <a16:creationId xmlns:a16="http://schemas.microsoft.com/office/drawing/2014/main" id="{F2F89501-FA0A-462F-88D6-7B6C8E4C1CFF}"/>
              </a:ext>
            </a:extLst>
          </p:cNvPr>
          <p:cNvSpPr>
            <a:spLocks/>
          </p:cNvSpPr>
          <p:nvPr/>
        </p:nvSpPr>
        <p:spPr bwMode="auto">
          <a:xfrm>
            <a:off x="3765067" y="3299712"/>
            <a:ext cx="1014157" cy="507745"/>
          </a:xfrm>
          <a:custGeom>
            <a:avLst/>
            <a:gdLst>
              <a:gd name="T0" fmla="*/ 647 w 661"/>
              <a:gd name="T1" fmla="*/ 304 h 349"/>
              <a:gd name="T2" fmla="*/ 633 w 661"/>
              <a:gd name="T3" fmla="*/ 261 h 349"/>
              <a:gd name="T4" fmla="*/ 627 w 661"/>
              <a:gd name="T5" fmla="*/ 222 h 349"/>
              <a:gd name="T6" fmla="*/ 624 w 661"/>
              <a:gd name="T7" fmla="*/ 173 h 349"/>
              <a:gd name="T8" fmla="*/ 608 w 661"/>
              <a:gd name="T9" fmla="*/ 143 h 349"/>
              <a:gd name="T10" fmla="*/ 602 w 661"/>
              <a:gd name="T11" fmla="*/ 124 h 349"/>
              <a:gd name="T12" fmla="*/ 599 w 661"/>
              <a:gd name="T13" fmla="*/ 121 h 349"/>
              <a:gd name="T14" fmla="*/ 599 w 661"/>
              <a:gd name="T15" fmla="*/ 118 h 349"/>
              <a:gd name="T16" fmla="*/ 596 w 661"/>
              <a:gd name="T17" fmla="*/ 115 h 349"/>
              <a:gd name="T18" fmla="*/ 596 w 661"/>
              <a:gd name="T19" fmla="*/ 109 h 349"/>
              <a:gd name="T20" fmla="*/ 594 w 661"/>
              <a:gd name="T21" fmla="*/ 106 h 349"/>
              <a:gd name="T22" fmla="*/ 591 w 661"/>
              <a:gd name="T23" fmla="*/ 100 h 349"/>
              <a:gd name="T24" fmla="*/ 591 w 661"/>
              <a:gd name="T25" fmla="*/ 94 h 349"/>
              <a:gd name="T26" fmla="*/ 588 w 661"/>
              <a:gd name="T27" fmla="*/ 91 h 349"/>
              <a:gd name="T28" fmla="*/ 582 w 661"/>
              <a:gd name="T29" fmla="*/ 91 h 349"/>
              <a:gd name="T30" fmla="*/ 577 w 661"/>
              <a:gd name="T31" fmla="*/ 88 h 349"/>
              <a:gd name="T32" fmla="*/ 568 w 661"/>
              <a:gd name="T33" fmla="*/ 85 h 349"/>
              <a:gd name="T34" fmla="*/ 560 w 661"/>
              <a:gd name="T35" fmla="*/ 79 h 349"/>
              <a:gd name="T36" fmla="*/ 552 w 661"/>
              <a:gd name="T37" fmla="*/ 76 h 349"/>
              <a:gd name="T38" fmla="*/ 546 w 661"/>
              <a:gd name="T39" fmla="*/ 73 h 349"/>
              <a:gd name="T40" fmla="*/ 538 w 661"/>
              <a:gd name="T41" fmla="*/ 70 h 349"/>
              <a:gd name="T42" fmla="*/ 535 w 661"/>
              <a:gd name="T43" fmla="*/ 67 h 349"/>
              <a:gd name="T44" fmla="*/ 504 w 661"/>
              <a:gd name="T45" fmla="*/ 67 h 349"/>
              <a:gd name="T46" fmla="*/ 434 w 661"/>
              <a:gd name="T47" fmla="*/ 64 h 349"/>
              <a:gd name="T48" fmla="*/ 364 w 661"/>
              <a:gd name="T49" fmla="*/ 42 h 349"/>
              <a:gd name="T50" fmla="*/ 269 w 661"/>
              <a:gd name="T51" fmla="*/ 21 h 349"/>
              <a:gd name="T52" fmla="*/ 233 w 661"/>
              <a:gd name="T53" fmla="*/ 12 h 349"/>
              <a:gd name="T54" fmla="*/ 227 w 661"/>
              <a:gd name="T55" fmla="*/ 12 h 349"/>
              <a:gd name="T56" fmla="*/ 224 w 661"/>
              <a:gd name="T57" fmla="*/ 12 h 349"/>
              <a:gd name="T58" fmla="*/ 219 w 661"/>
              <a:gd name="T59" fmla="*/ 12 h 349"/>
              <a:gd name="T60" fmla="*/ 213 w 661"/>
              <a:gd name="T61" fmla="*/ 9 h 349"/>
              <a:gd name="T62" fmla="*/ 207 w 661"/>
              <a:gd name="T63" fmla="*/ 9 h 349"/>
              <a:gd name="T64" fmla="*/ 199 w 661"/>
              <a:gd name="T65" fmla="*/ 9 h 349"/>
              <a:gd name="T66" fmla="*/ 193 w 661"/>
              <a:gd name="T67" fmla="*/ 9 h 349"/>
              <a:gd name="T68" fmla="*/ 185 w 661"/>
              <a:gd name="T69" fmla="*/ 9 h 349"/>
              <a:gd name="T70" fmla="*/ 179 w 661"/>
              <a:gd name="T71" fmla="*/ 6 h 349"/>
              <a:gd name="T72" fmla="*/ 165 w 661"/>
              <a:gd name="T73" fmla="*/ 6 h 349"/>
              <a:gd name="T74" fmla="*/ 160 w 661"/>
              <a:gd name="T75" fmla="*/ 6 h 349"/>
              <a:gd name="T76" fmla="*/ 151 w 661"/>
              <a:gd name="T77" fmla="*/ 6 h 349"/>
              <a:gd name="T78" fmla="*/ 143 w 661"/>
              <a:gd name="T79" fmla="*/ 6 h 349"/>
              <a:gd name="T80" fmla="*/ 135 w 661"/>
              <a:gd name="T81" fmla="*/ 6 h 349"/>
              <a:gd name="T82" fmla="*/ 107 w 661"/>
              <a:gd name="T83" fmla="*/ 3 h 349"/>
              <a:gd name="T84" fmla="*/ 20 w 661"/>
              <a:gd name="T85" fmla="*/ 15 h 349"/>
              <a:gd name="T86" fmla="*/ 20 w 661"/>
              <a:gd name="T87" fmla="*/ 36 h 349"/>
              <a:gd name="T88" fmla="*/ 14 w 661"/>
              <a:gd name="T89" fmla="*/ 67 h 349"/>
              <a:gd name="T90" fmla="*/ 11 w 661"/>
              <a:gd name="T91" fmla="*/ 115 h 349"/>
              <a:gd name="T92" fmla="*/ 9 w 661"/>
              <a:gd name="T93" fmla="*/ 140 h 349"/>
              <a:gd name="T94" fmla="*/ 6 w 661"/>
              <a:gd name="T95" fmla="*/ 161 h 349"/>
              <a:gd name="T96" fmla="*/ 3 w 661"/>
              <a:gd name="T97" fmla="*/ 185 h 349"/>
              <a:gd name="T98" fmla="*/ 3 w 661"/>
              <a:gd name="T99" fmla="*/ 197 h 349"/>
              <a:gd name="T100" fmla="*/ 25 w 661"/>
              <a:gd name="T101" fmla="*/ 213 h 349"/>
              <a:gd name="T102" fmla="*/ 56 w 661"/>
              <a:gd name="T103" fmla="*/ 219 h 349"/>
              <a:gd name="T104" fmla="*/ 95 w 661"/>
              <a:gd name="T105" fmla="*/ 222 h 349"/>
              <a:gd name="T106" fmla="*/ 123 w 661"/>
              <a:gd name="T107" fmla="*/ 228 h 349"/>
              <a:gd name="T108" fmla="*/ 157 w 661"/>
              <a:gd name="T109" fmla="*/ 237 h 349"/>
              <a:gd name="T110" fmla="*/ 652 w 661"/>
              <a:gd name="T111" fmla="*/ 325 h 349"/>
              <a:gd name="T112" fmla="*/ 652 w 661"/>
              <a:gd name="T113" fmla="*/ 31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1" h="349">
                <a:moveTo>
                  <a:pt x="650" y="307"/>
                </a:moveTo>
                <a:lnTo>
                  <a:pt x="650" y="307"/>
                </a:lnTo>
                <a:lnTo>
                  <a:pt x="650" y="307"/>
                </a:lnTo>
                <a:lnTo>
                  <a:pt x="650" y="307"/>
                </a:lnTo>
                <a:lnTo>
                  <a:pt x="647" y="307"/>
                </a:lnTo>
                <a:lnTo>
                  <a:pt x="647" y="307"/>
                </a:lnTo>
                <a:lnTo>
                  <a:pt x="647" y="304"/>
                </a:lnTo>
                <a:lnTo>
                  <a:pt x="647" y="304"/>
                </a:lnTo>
                <a:lnTo>
                  <a:pt x="644" y="304"/>
                </a:lnTo>
                <a:lnTo>
                  <a:pt x="644" y="304"/>
                </a:lnTo>
                <a:lnTo>
                  <a:pt x="636" y="292"/>
                </a:lnTo>
                <a:lnTo>
                  <a:pt x="636" y="282"/>
                </a:lnTo>
                <a:lnTo>
                  <a:pt x="636" y="282"/>
                </a:lnTo>
                <a:lnTo>
                  <a:pt x="633" y="261"/>
                </a:lnTo>
                <a:lnTo>
                  <a:pt x="633" y="261"/>
                </a:lnTo>
                <a:lnTo>
                  <a:pt x="630" y="243"/>
                </a:lnTo>
                <a:lnTo>
                  <a:pt x="630" y="243"/>
                </a:lnTo>
                <a:lnTo>
                  <a:pt x="630" y="240"/>
                </a:lnTo>
                <a:lnTo>
                  <a:pt x="630" y="240"/>
                </a:lnTo>
                <a:lnTo>
                  <a:pt x="630" y="234"/>
                </a:lnTo>
                <a:lnTo>
                  <a:pt x="627" y="222"/>
                </a:lnTo>
                <a:lnTo>
                  <a:pt x="627" y="222"/>
                </a:lnTo>
                <a:lnTo>
                  <a:pt x="624" y="213"/>
                </a:lnTo>
                <a:lnTo>
                  <a:pt x="622" y="203"/>
                </a:lnTo>
                <a:lnTo>
                  <a:pt x="624" y="188"/>
                </a:lnTo>
                <a:lnTo>
                  <a:pt x="624" y="188"/>
                </a:lnTo>
                <a:lnTo>
                  <a:pt x="624" y="173"/>
                </a:lnTo>
                <a:lnTo>
                  <a:pt x="624" y="173"/>
                </a:lnTo>
                <a:lnTo>
                  <a:pt x="624" y="167"/>
                </a:lnTo>
                <a:lnTo>
                  <a:pt x="619" y="161"/>
                </a:lnTo>
                <a:lnTo>
                  <a:pt x="619" y="161"/>
                </a:lnTo>
                <a:lnTo>
                  <a:pt x="613" y="152"/>
                </a:lnTo>
                <a:lnTo>
                  <a:pt x="610" y="149"/>
                </a:lnTo>
                <a:lnTo>
                  <a:pt x="608" y="143"/>
                </a:lnTo>
                <a:lnTo>
                  <a:pt x="608" y="143"/>
                </a:lnTo>
                <a:lnTo>
                  <a:pt x="608" y="134"/>
                </a:lnTo>
                <a:lnTo>
                  <a:pt x="602" y="127"/>
                </a:lnTo>
                <a:lnTo>
                  <a:pt x="602" y="127"/>
                </a:lnTo>
                <a:lnTo>
                  <a:pt x="602" y="124"/>
                </a:lnTo>
                <a:lnTo>
                  <a:pt x="602" y="124"/>
                </a:lnTo>
                <a:lnTo>
                  <a:pt x="602" y="124"/>
                </a:lnTo>
                <a:lnTo>
                  <a:pt x="602" y="124"/>
                </a:lnTo>
                <a:lnTo>
                  <a:pt x="602" y="124"/>
                </a:lnTo>
                <a:lnTo>
                  <a:pt x="602" y="124"/>
                </a:lnTo>
                <a:lnTo>
                  <a:pt x="602" y="121"/>
                </a:lnTo>
                <a:lnTo>
                  <a:pt x="602" y="121"/>
                </a:lnTo>
                <a:lnTo>
                  <a:pt x="599" y="121"/>
                </a:lnTo>
                <a:lnTo>
                  <a:pt x="599" y="121"/>
                </a:lnTo>
                <a:lnTo>
                  <a:pt x="599" y="121"/>
                </a:lnTo>
                <a:lnTo>
                  <a:pt x="599" y="121"/>
                </a:lnTo>
                <a:lnTo>
                  <a:pt x="599" y="121"/>
                </a:lnTo>
                <a:lnTo>
                  <a:pt x="599" y="121"/>
                </a:lnTo>
                <a:lnTo>
                  <a:pt x="599" y="118"/>
                </a:lnTo>
                <a:lnTo>
                  <a:pt x="599" y="118"/>
                </a:lnTo>
                <a:lnTo>
                  <a:pt x="599" y="118"/>
                </a:lnTo>
                <a:lnTo>
                  <a:pt x="599" y="118"/>
                </a:lnTo>
                <a:lnTo>
                  <a:pt x="599" y="118"/>
                </a:lnTo>
                <a:lnTo>
                  <a:pt x="599" y="118"/>
                </a:lnTo>
                <a:lnTo>
                  <a:pt x="596" y="115"/>
                </a:lnTo>
                <a:lnTo>
                  <a:pt x="596" y="115"/>
                </a:lnTo>
                <a:lnTo>
                  <a:pt x="596" y="115"/>
                </a:lnTo>
                <a:lnTo>
                  <a:pt x="596" y="115"/>
                </a:lnTo>
                <a:lnTo>
                  <a:pt x="596" y="115"/>
                </a:lnTo>
                <a:lnTo>
                  <a:pt x="596" y="115"/>
                </a:lnTo>
                <a:lnTo>
                  <a:pt x="596" y="112"/>
                </a:lnTo>
                <a:lnTo>
                  <a:pt x="596" y="112"/>
                </a:lnTo>
                <a:lnTo>
                  <a:pt x="596" y="112"/>
                </a:lnTo>
                <a:lnTo>
                  <a:pt x="596" y="112"/>
                </a:lnTo>
                <a:lnTo>
                  <a:pt x="596" y="109"/>
                </a:lnTo>
                <a:lnTo>
                  <a:pt x="596" y="109"/>
                </a:lnTo>
                <a:lnTo>
                  <a:pt x="594" y="109"/>
                </a:lnTo>
                <a:lnTo>
                  <a:pt x="594" y="109"/>
                </a:lnTo>
                <a:lnTo>
                  <a:pt x="594" y="106"/>
                </a:lnTo>
                <a:lnTo>
                  <a:pt x="594" y="106"/>
                </a:lnTo>
                <a:lnTo>
                  <a:pt x="594" y="106"/>
                </a:lnTo>
                <a:lnTo>
                  <a:pt x="594" y="106"/>
                </a:lnTo>
                <a:lnTo>
                  <a:pt x="594" y="106"/>
                </a:lnTo>
                <a:lnTo>
                  <a:pt x="594" y="106"/>
                </a:lnTo>
                <a:lnTo>
                  <a:pt x="594" y="103"/>
                </a:lnTo>
                <a:lnTo>
                  <a:pt x="594" y="103"/>
                </a:lnTo>
                <a:lnTo>
                  <a:pt x="591" y="103"/>
                </a:lnTo>
                <a:lnTo>
                  <a:pt x="591" y="103"/>
                </a:lnTo>
                <a:lnTo>
                  <a:pt x="591" y="100"/>
                </a:lnTo>
                <a:lnTo>
                  <a:pt x="591" y="100"/>
                </a:lnTo>
                <a:lnTo>
                  <a:pt x="591" y="100"/>
                </a:lnTo>
                <a:lnTo>
                  <a:pt x="591" y="100"/>
                </a:lnTo>
                <a:lnTo>
                  <a:pt x="591" y="97"/>
                </a:lnTo>
                <a:lnTo>
                  <a:pt x="591" y="97"/>
                </a:lnTo>
                <a:lnTo>
                  <a:pt x="591" y="97"/>
                </a:lnTo>
                <a:lnTo>
                  <a:pt x="591" y="97"/>
                </a:lnTo>
                <a:lnTo>
                  <a:pt x="591" y="94"/>
                </a:lnTo>
                <a:lnTo>
                  <a:pt x="591" y="94"/>
                </a:lnTo>
                <a:lnTo>
                  <a:pt x="591" y="94"/>
                </a:lnTo>
                <a:lnTo>
                  <a:pt x="591" y="94"/>
                </a:lnTo>
                <a:lnTo>
                  <a:pt x="588" y="94"/>
                </a:lnTo>
                <a:lnTo>
                  <a:pt x="588" y="94"/>
                </a:lnTo>
                <a:lnTo>
                  <a:pt x="588" y="91"/>
                </a:lnTo>
                <a:lnTo>
                  <a:pt x="588" y="91"/>
                </a:lnTo>
                <a:lnTo>
                  <a:pt x="588" y="91"/>
                </a:lnTo>
                <a:lnTo>
                  <a:pt x="588" y="91"/>
                </a:lnTo>
                <a:lnTo>
                  <a:pt x="585" y="91"/>
                </a:lnTo>
                <a:lnTo>
                  <a:pt x="585" y="91"/>
                </a:lnTo>
                <a:lnTo>
                  <a:pt x="585" y="91"/>
                </a:lnTo>
                <a:lnTo>
                  <a:pt x="585" y="91"/>
                </a:lnTo>
                <a:lnTo>
                  <a:pt x="582" y="91"/>
                </a:lnTo>
                <a:lnTo>
                  <a:pt x="582" y="91"/>
                </a:lnTo>
                <a:lnTo>
                  <a:pt x="580" y="88"/>
                </a:lnTo>
                <a:lnTo>
                  <a:pt x="580" y="88"/>
                </a:lnTo>
                <a:lnTo>
                  <a:pt x="580" y="88"/>
                </a:lnTo>
                <a:lnTo>
                  <a:pt x="580" y="88"/>
                </a:lnTo>
                <a:lnTo>
                  <a:pt x="577" y="88"/>
                </a:lnTo>
                <a:lnTo>
                  <a:pt x="577" y="88"/>
                </a:lnTo>
                <a:lnTo>
                  <a:pt x="577" y="88"/>
                </a:lnTo>
                <a:lnTo>
                  <a:pt x="577" y="88"/>
                </a:lnTo>
                <a:lnTo>
                  <a:pt x="574" y="85"/>
                </a:lnTo>
                <a:lnTo>
                  <a:pt x="574" y="85"/>
                </a:lnTo>
                <a:lnTo>
                  <a:pt x="574" y="85"/>
                </a:lnTo>
                <a:lnTo>
                  <a:pt x="574" y="85"/>
                </a:lnTo>
                <a:lnTo>
                  <a:pt x="568" y="85"/>
                </a:lnTo>
                <a:lnTo>
                  <a:pt x="568" y="85"/>
                </a:lnTo>
                <a:lnTo>
                  <a:pt x="568" y="85"/>
                </a:lnTo>
                <a:lnTo>
                  <a:pt x="568" y="85"/>
                </a:lnTo>
                <a:lnTo>
                  <a:pt x="560" y="79"/>
                </a:lnTo>
                <a:lnTo>
                  <a:pt x="560" y="79"/>
                </a:lnTo>
                <a:lnTo>
                  <a:pt x="560" y="79"/>
                </a:lnTo>
                <a:lnTo>
                  <a:pt x="560" y="79"/>
                </a:lnTo>
                <a:lnTo>
                  <a:pt x="557" y="79"/>
                </a:lnTo>
                <a:lnTo>
                  <a:pt x="557" y="79"/>
                </a:lnTo>
                <a:lnTo>
                  <a:pt x="557" y="79"/>
                </a:lnTo>
                <a:lnTo>
                  <a:pt x="557" y="79"/>
                </a:lnTo>
                <a:lnTo>
                  <a:pt x="552" y="76"/>
                </a:lnTo>
                <a:lnTo>
                  <a:pt x="552" y="76"/>
                </a:lnTo>
                <a:lnTo>
                  <a:pt x="552" y="76"/>
                </a:lnTo>
                <a:lnTo>
                  <a:pt x="552" y="76"/>
                </a:lnTo>
                <a:lnTo>
                  <a:pt x="549" y="73"/>
                </a:lnTo>
                <a:lnTo>
                  <a:pt x="549" y="73"/>
                </a:lnTo>
                <a:lnTo>
                  <a:pt x="549" y="73"/>
                </a:lnTo>
                <a:lnTo>
                  <a:pt x="549" y="73"/>
                </a:lnTo>
                <a:lnTo>
                  <a:pt x="546" y="73"/>
                </a:lnTo>
                <a:lnTo>
                  <a:pt x="546" y="73"/>
                </a:lnTo>
                <a:lnTo>
                  <a:pt x="546" y="73"/>
                </a:lnTo>
                <a:lnTo>
                  <a:pt x="546" y="73"/>
                </a:lnTo>
                <a:lnTo>
                  <a:pt x="540" y="70"/>
                </a:lnTo>
                <a:lnTo>
                  <a:pt x="540" y="70"/>
                </a:lnTo>
                <a:lnTo>
                  <a:pt x="540" y="70"/>
                </a:lnTo>
                <a:lnTo>
                  <a:pt x="540" y="70"/>
                </a:lnTo>
                <a:lnTo>
                  <a:pt x="538" y="70"/>
                </a:lnTo>
                <a:lnTo>
                  <a:pt x="538" y="70"/>
                </a:lnTo>
                <a:lnTo>
                  <a:pt x="538" y="67"/>
                </a:lnTo>
                <a:lnTo>
                  <a:pt x="538" y="67"/>
                </a:lnTo>
                <a:lnTo>
                  <a:pt x="538" y="67"/>
                </a:lnTo>
                <a:lnTo>
                  <a:pt x="538" y="67"/>
                </a:lnTo>
                <a:lnTo>
                  <a:pt x="535" y="67"/>
                </a:lnTo>
                <a:lnTo>
                  <a:pt x="535" y="67"/>
                </a:lnTo>
                <a:lnTo>
                  <a:pt x="535" y="64"/>
                </a:lnTo>
                <a:lnTo>
                  <a:pt x="535" y="64"/>
                </a:lnTo>
                <a:lnTo>
                  <a:pt x="529" y="64"/>
                </a:lnTo>
                <a:lnTo>
                  <a:pt x="526" y="61"/>
                </a:lnTo>
                <a:lnTo>
                  <a:pt x="515" y="64"/>
                </a:lnTo>
                <a:lnTo>
                  <a:pt x="515" y="64"/>
                </a:lnTo>
                <a:lnTo>
                  <a:pt x="504" y="67"/>
                </a:lnTo>
                <a:lnTo>
                  <a:pt x="504" y="67"/>
                </a:lnTo>
                <a:lnTo>
                  <a:pt x="482" y="70"/>
                </a:lnTo>
                <a:lnTo>
                  <a:pt x="482" y="70"/>
                </a:lnTo>
                <a:lnTo>
                  <a:pt x="470" y="73"/>
                </a:lnTo>
                <a:lnTo>
                  <a:pt x="470" y="73"/>
                </a:lnTo>
                <a:lnTo>
                  <a:pt x="448" y="70"/>
                </a:lnTo>
                <a:lnTo>
                  <a:pt x="434" y="64"/>
                </a:lnTo>
                <a:lnTo>
                  <a:pt x="426" y="58"/>
                </a:lnTo>
                <a:lnTo>
                  <a:pt x="426" y="58"/>
                </a:lnTo>
                <a:lnTo>
                  <a:pt x="414" y="55"/>
                </a:lnTo>
                <a:lnTo>
                  <a:pt x="400" y="52"/>
                </a:lnTo>
                <a:lnTo>
                  <a:pt x="400" y="52"/>
                </a:lnTo>
                <a:lnTo>
                  <a:pt x="364" y="42"/>
                </a:lnTo>
                <a:lnTo>
                  <a:pt x="364" y="42"/>
                </a:lnTo>
                <a:lnTo>
                  <a:pt x="342" y="33"/>
                </a:lnTo>
                <a:lnTo>
                  <a:pt x="330" y="24"/>
                </a:lnTo>
                <a:lnTo>
                  <a:pt x="330" y="24"/>
                </a:lnTo>
                <a:lnTo>
                  <a:pt x="319" y="21"/>
                </a:lnTo>
                <a:lnTo>
                  <a:pt x="302" y="21"/>
                </a:lnTo>
                <a:lnTo>
                  <a:pt x="302" y="21"/>
                </a:lnTo>
                <a:lnTo>
                  <a:pt x="269" y="21"/>
                </a:lnTo>
                <a:lnTo>
                  <a:pt x="235" y="15"/>
                </a:lnTo>
                <a:lnTo>
                  <a:pt x="235" y="15"/>
                </a:lnTo>
                <a:lnTo>
                  <a:pt x="233" y="15"/>
                </a:lnTo>
                <a:lnTo>
                  <a:pt x="233" y="15"/>
                </a:lnTo>
                <a:lnTo>
                  <a:pt x="233" y="12"/>
                </a:lnTo>
                <a:lnTo>
                  <a:pt x="233" y="12"/>
                </a:lnTo>
                <a:lnTo>
                  <a:pt x="233" y="12"/>
                </a:lnTo>
                <a:lnTo>
                  <a:pt x="233" y="12"/>
                </a:lnTo>
                <a:lnTo>
                  <a:pt x="230" y="12"/>
                </a:lnTo>
                <a:lnTo>
                  <a:pt x="230" y="12"/>
                </a:lnTo>
                <a:lnTo>
                  <a:pt x="230" y="12"/>
                </a:lnTo>
                <a:lnTo>
                  <a:pt x="230" y="12"/>
                </a:lnTo>
                <a:lnTo>
                  <a:pt x="227" y="12"/>
                </a:lnTo>
                <a:lnTo>
                  <a:pt x="227" y="12"/>
                </a:lnTo>
                <a:lnTo>
                  <a:pt x="227" y="12"/>
                </a:lnTo>
                <a:lnTo>
                  <a:pt x="227" y="12"/>
                </a:lnTo>
                <a:lnTo>
                  <a:pt x="224" y="12"/>
                </a:lnTo>
                <a:lnTo>
                  <a:pt x="224" y="12"/>
                </a:lnTo>
                <a:lnTo>
                  <a:pt x="224" y="12"/>
                </a:lnTo>
                <a:lnTo>
                  <a:pt x="224" y="12"/>
                </a:lnTo>
                <a:lnTo>
                  <a:pt x="224" y="12"/>
                </a:lnTo>
                <a:lnTo>
                  <a:pt x="224" y="12"/>
                </a:lnTo>
                <a:lnTo>
                  <a:pt x="221" y="12"/>
                </a:lnTo>
                <a:lnTo>
                  <a:pt x="221" y="12"/>
                </a:lnTo>
                <a:lnTo>
                  <a:pt x="221" y="12"/>
                </a:lnTo>
                <a:lnTo>
                  <a:pt x="221" y="12"/>
                </a:lnTo>
                <a:lnTo>
                  <a:pt x="219" y="12"/>
                </a:lnTo>
                <a:lnTo>
                  <a:pt x="219" y="12"/>
                </a:lnTo>
                <a:lnTo>
                  <a:pt x="219" y="12"/>
                </a:lnTo>
                <a:lnTo>
                  <a:pt x="219" y="12"/>
                </a:lnTo>
                <a:lnTo>
                  <a:pt x="216" y="12"/>
                </a:lnTo>
                <a:lnTo>
                  <a:pt x="216" y="12"/>
                </a:lnTo>
                <a:lnTo>
                  <a:pt x="213" y="9"/>
                </a:lnTo>
                <a:lnTo>
                  <a:pt x="213" y="9"/>
                </a:lnTo>
                <a:lnTo>
                  <a:pt x="213" y="9"/>
                </a:lnTo>
                <a:lnTo>
                  <a:pt x="213" y="9"/>
                </a:lnTo>
                <a:lnTo>
                  <a:pt x="210" y="9"/>
                </a:lnTo>
                <a:lnTo>
                  <a:pt x="210" y="9"/>
                </a:lnTo>
                <a:lnTo>
                  <a:pt x="207" y="9"/>
                </a:lnTo>
                <a:lnTo>
                  <a:pt x="207" y="9"/>
                </a:lnTo>
                <a:lnTo>
                  <a:pt x="207" y="9"/>
                </a:lnTo>
                <a:lnTo>
                  <a:pt x="207" y="9"/>
                </a:lnTo>
                <a:lnTo>
                  <a:pt x="205" y="9"/>
                </a:lnTo>
                <a:lnTo>
                  <a:pt x="205" y="9"/>
                </a:lnTo>
                <a:lnTo>
                  <a:pt x="202" y="9"/>
                </a:lnTo>
                <a:lnTo>
                  <a:pt x="202" y="9"/>
                </a:lnTo>
                <a:lnTo>
                  <a:pt x="202" y="9"/>
                </a:lnTo>
                <a:lnTo>
                  <a:pt x="202" y="9"/>
                </a:lnTo>
                <a:lnTo>
                  <a:pt x="199" y="9"/>
                </a:lnTo>
                <a:lnTo>
                  <a:pt x="199" y="9"/>
                </a:lnTo>
                <a:lnTo>
                  <a:pt x="196" y="9"/>
                </a:lnTo>
                <a:lnTo>
                  <a:pt x="196" y="9"/>
                </a:lnTo>
                <a:lnTo>
                  <a:pt x="196" y="9"/>
                </a:lnTo>
                <a:lnTo>
                  <a:pt x="196" y="9"/>
                </a:lnTo>
                <a:lnTo>
                  <a:pt x="193" y="9"/>
                </a:lnTo>
                <a:lnTo>
                  <a:pt x="193" y="9"/>
                </a:lnTo>
                <a:lnTo>
                  <a:pt x="191" y="9"/>
                </a:lnTo>
                <a:lnTo>
                  <a:pt x="191" y="9"/>
                </a:lnTo>
                <a:lnTo>
                  <a:pt x="191" y="9"/>
                </a:lnTo>
                <a:lnTo>
                  <a:pt x="191" y="9"/>
                </a:lnTo>
                <a:lnTo>
                  <a:pt x="188" y="9"/>
                </a:lnTo>
                <a:lnTo>
                  <a:pt x="188" y="9"/>
                </a:lnTo>
                <a:lnTo>
                  <a:pt x="185" y="9"/>
                </a:lnTo>
                <a:lnTo>
                  <a:pt x="185" y="9"/>
                </a:lnTo>
                <a:lnTo>
                  <a:pt x="185" y="9"/>
                </a:lnTo>
                <a:lnTo>
                  <a:pt x="185" y="9"/>
                </a:lnTo>
                <a:lnTo>
                  <a:pt x="182" y="6"/>
                </a:lnTo>
                <a:lnTo>
                  <a:pt x="182" y="6"/>
                </a:lnTo>
                <a:lnTo>
                  <a:pt x="179" y="6"/>
                </a:lnTo>
                <a:lnTo>
                  <a:pt x="179" y="6"/>
                </a:lnTo>
                <a:lnTo>
                  <a:pt x="177" y="6"/>
                </a:lnTo>
                <a:lnTo>
                  <a:pt x="177" y="6"/>
                </a:lnTo>
                <a:lnTo>
                  <a:pt x="177" y="6"/>
                </a:lnTo>
                <a:lnTo>
                  <a:pt x="177" y="6"/>
                </a:lnTo>
                <a:lnTo>
                  <a:pt x="168" y="6"/>
                </a:lnTo>
                <a:lnTo>
                  <a:pt x="168" y="6"/>
                </a:lnTo>
                <a:lnTo>
                  <a:pt x="165" y="6"/>
                </a:lnTo>
                <a:lnTo>
                  <a:pt x="165" y="6"/>
                </a:lnTo>
                <a:lnTo>
                  <a:pt x="163" y="6"/>
                </a:lnTo>
                <a:lnTo>
                  <a:pt x="163" y="6"/>
                </a:lnTo>
                <a:lnTo>
                  <a:pt x="163" y="6"/>
                </a:lnTo>
                <a:lnTo>
                  <a:pt x="163" y="6"/>
                </a:lnTo>
                <a:lnTo>
                  <a:pt x="160" y="6"/>
                </a:lnTo>
                <a:lnTo>
                  <a:pt x="160" y="6"/>
                </a:lnTo>
                <a:lnTo>
                  <a:pt x="157" y="6"/>
                </a:lnTo>
                <a:lnTo>
                  <a:pt x="157" y="6"/>
                </a:lnTo>
                <a:lnTo>
                  <a:pt x="154" y="6"/>
                </a:lnTo>
                <a:lnTo>
                  <a:pt x="154" y="6"/>
                </a:lnTo>
                <a:lnTo>
                  <a:pt x="154" y="6"/>
                </a:lnTo>
                <a:lnTo>
                  <a:pt x="154" y="6"/>
                </a:lnTo>
                <a:lnTo>
                  <a:pt x="151" y="6"/>
                </a:lnTo>
                <a:lnTo>
                  <a:pt x="151" y="6"/>
                </a:lnTo>
                <a:lnTo>
                  <a:pt x="149" y="6"/>
                </a:lnTo>
                <a:lnTo>
                  <a:pt x="149" y="6"/>
                </a:lnTo>
                <a:lnTo>
                  <a:pt x="146" y="6"/>
                </a:lnTo>
                <a:lnTo>
                  <a:pt x="146" y="6"/>
                </a:lnTo>
                <a:lnTo>
                  <a:pt x="143" y="6"/>
                </a:lnTo>
                <a:lnTo>
                  <a:pt x="143" y="6"/>
                </a:lnTo>
                <a:lnTo>
                  <a:pt x="140" y="6"/>
                </a:lnTo>
                <a:lnTo>
                  <a:pt x="140" y="6"/>
                </a:lnTo>
                <a:lnTo>
                  <a:pt x="140" y="6"/>
                </a:lnTo>
                <a:lnTo>
                  <a:pt x="140" y="6"/>
                </a:lnTo>
                <a:lnTo>
                  <a:pt x="135" y="6"/>
                </a:lnTo>
                <a:lnTo>
                  <a:pt x="135" y="6"/>
                </a:lnTo>
                <a:lnTo>
                  <a:pt x="135" y="6"/>
                </a:lnTo>
                <a:lnTo>
                  <a:pt x="135" y="6"/>
                </a:lnTo>
                <a:lnTo>
                  <a:pt x="112" y="3"/>
                </a:lnTo>
                <a:lnTo>
                  <a:pt x="112" y="3"/>
                </a:lnTo>
                <a:lnTo>
                  <a:pt x="112" y="3"/>
                </a:lnTo>
                <a:lnTo>
                  <a:pt x="112" y="3"/>
                </a:lnTo>
                <a:lnTo>
                  <a:pt x="107" y="3"/>
                </a:lnTo>
                <a:lnTo>
                  <a:pt x="107" y="3"/>
                </a:lnTo>
                <a:lnTo>
                  <a:pt x="107" y="3"/>
                </a:lnTo>
                <a:lnTo>
                  <a:pt x="107" y="3"/>
                </a:lnTo>
                <a:lnTo>
                  <a:pt x="23" y="0"/>
                </a:lnTo>
                <a:lnTo>
                  <a:pt x="23" y="0"/>
                </a:lnTo>
                <a:lnTo>
                  <a:pt x="23" y="6"/>
                </a:lnTo>
                <a:lnTo>
                  <a:pt x="23" y="6"/>
                </a:lnTo>
                <a:lnTo>
                  <a:pt x="20" y="15"/>
                </a:lnTo>
                <a:lnTo>
                  <a:pt x="20" y="15"/>
                </a:lnTo>
                <a:lnTo>
                  <a:pt x="20" y="24"/>
                </a:lnTo>
                <a:lnTo>
                  <a:pt x="20" y="24"/>
                </a:lnTo>
                <a:lnTo>
                  <a:pt x="20" y="33"/>
                </a:lnTo>
                <a:lnTo>
                  <a:pt x="20" y="33"/>
                </a:lnTo>
                <a:lnTo>
                  <a:pt x="20" y="36"/>
                </a:lnTo>
                <a:lnTo>
                  <a:pt x="20" y="36"/>
                </a:lnTo>
                <a:lnTo>
                  <a:pt x="17" y="52"/>
                </a:lnTo>
                <a:lnTo>
                  <a:pt x="17" y="52"/>
                </a:lnTo>
                <a:lnTo>
                  <a:pt x="17" y="52"/>
                </a:lnTo>
                <a:lnTo>
                  <a:pt x="17" y="52"/>
                </a:lnTo>
                <a:lnTo>
                  <a:pt x="14" y="67"/>
                </a:lnTo>
                <a:lnTo>
                  <a:pt x="14" y="67"/>
                </a:lnTo>
                <a:lnTo>
                  <a:pt x="14" y="67"/>
                </a:lnTo>
                <a:lnTo>
                  <a:pt x="14" y="67"/>
                </a:lnTo>
                <a:lnTo>
                  <a:pt x="11" y="103"/>
                </a:lnTo>
                <a:lnTo>
                  <a:pt x="11" y="103"/>
                </a:lnTo>
                <a:lnTo>
                  <a:pt x="11" y="109"/>
                </a:lnTo>
                <a:lnTo>
                  <a:pt x="11" y="109"/>
                </a:lnTo>
                <a:lnTo>
                  <a:pt x="11" y="115"/>
                </a:lnTo>
                <a:lnTo>
                  <a:pt x="11" y="115"/>
                </a:lnTo>
                <a:lnTo>
                  <a:pt x="9" y="124"/>
                </a:lnTo>
                <a:lnTo>
                  <a:pt x="9" y="124"/>
                </a:lnTo>
                <a:lnTo>
                  <a:pt x="9" y="127"/>
                </a:lnTo>
                <a:lnTo>
                  <a:pt x="9" y="127"/>
                </a:lnTo>
                <a:lnTo>
                  <a:pt x="9" y="137"/>
                </a:lnTo>
                <a:lnTo>
                  <a:pt x="9" y="137"/>
                </a:lnTo>
                <a:lnTo>
                  <a:pt x="9" y="140"/>
                </a:lnTo>
                <a:lnTo>
                  <a:pt x="9" y="140"/>
                </a:lnTo>
                <a:lnTo>
                  <a:pt x="6" y="149"/>
                </a:lnTo>
                <a:lnTo>
                  <a:pt x="6" y="149"/>
                </a:lnTo>
                <a:lnTo>
                  <a:pt x="6" y="155"/>
                </a:lnTo>
                <a:lnTo>
                  <a:pt x="6" y="155"/>
                </a:lnTo>
                <a:lnTo>
                  <a:pt x="6" y="161"/>
                </a:lnTo>
                <a:lnTo>
                  <a:pt x="6" y="161"/>
                </a:lnTo>
                <a:lnTo>
                  <a:pt x="6" y="164"/>
                </a:lnTo>
                <a:lnTo>
                  <a:pt x="6" y="164"/>
                </a:lnTo>
                <a:lnTo>
                  <a:pt x="3" y="173"/>
                </a:lnTo>
                <a:lnTo>
                  <a:pt x="3" y="173"/>
                </a:lnTo>
                <a:lnTo>
                  <a:pt x="3" y="176"/>
                </a:lnTo>
                <a:lnTo>
                  <a:pt x="3" y="176"/>
                </a:lnTo>
                <a:lnTo>
                  <a:pt x="3" y="185"/>
                </a:lnTo>
                <a:lnTo>
                  <a:pt x="3" y="185"/>
                </a:lnTo>
                <a:lnTo>
                  <a:pt x="3" y="185"/>
                </a:lnTo>
                <a:lnTo>
                  <a:pt x="3" y="185"/>
                </a:lnTo>
                <a:lnTo>
                  <a:pt x="3" y="194"/>
                </a:lnTo>
                <a:lnTo>
                  <a:pt x="3" y="194"/>
                </a:lnTo>
                <a:lnTo>
                  <a:pt x="3" y="197"/>
                </a:lnTo>
                <a:lnTo>
                  <a:pt x="3" y="197"/>
                </a:lnTo>
                <a:lnTo>
                  <a:pt x="0" y="210"/>
                </a:lnTo>
                <a:lnTo>
                  <a:pt x="0" y="210"/>
                </a:lnTo>
                <a:lnTo>
                  <a:pt x="6" y="210"/>
                </a:lnTo>
                <a:lnTo>
                  <a:pt x="6" y="210"/>
                </a:lnTo>
                <a:lnTo>
                  <a:pt x="17" y="213"/>
                </a:lnTo>
                <a:lnTo>
                  <a:pt x="17" y="213"/>
                </a:lnTo>
                <a:lnTo>
                  <a:pt x="25" y="213"/>
                </a:lnTo>
                <a:lnTo>
                  <a:pt x="25" y="213"/>
                </a:lnTo>
                <a:lnTo>
                  <a:pt x="37" y="216"/>
                </a:lnTo>
                <a:lnTo>
                  <a:pt x="37" y="216"/>
                </a:lnTo>
                <a:lnTo>
                  <a:pt x="45" y="216"/>
                </a:lnTo>
                <a:lnTo>
                  <a:pt x="45" y="216"/>
                </a:lnTo>
                <a:lnTo>
                  <a:pt x="56" y="219"/>
                </a:lnTo>
                <a:lnTo>
                  <a:pt x="56" y="219"/>
                </a:lnTo>
                <a:lnTo>
                  <a:pt x="65" y="219"/>
                </a:lnTo>
                <a:lnTo>
                  <a:pt x="65" y="219"/>
                </a:lnTo>
                <a:lnTo>
                  <a:pt x="76" y="219"/>
                </a:lnTo>
                <a:lnTo>
                  <a:pt x="76" y="219"/>
                </a:lnTo>
                <a:lnTo>
                  <a:pt x="84" y="222"/>
                </a:lnTo>
                <a:lnTo>
                  <a:pt x="84" y="222"/>
                </a:lnTo>
                <a:lnTo>
                  <a:pt x="95" y="222"/>
                </a:lnTo>
                <a:lnTo>
                  <a:pt x="95" y="222"/>
                </a:lnTo>
                <a:lnTo>
                  <a:pt x="104" y="225"/>
                </a:lnTo>
                <a:lnTo>
                  <a:pt x="104" y="225"/>
                </a:lnTo>
                <a:lnTo>
                  <a:pt x="115" y="225"/>
                </a:lnTo>
                <a:lnTo>
                  <a:pt x="115" y="225"/>
                </a:lnTo>
                <a:lnTo>
                  <a:pt x="123" y="228"/>
                </a:lnTo>
                <a:lnTo>
                  <a:pt x="123" y="228"/>
                </a:lnTo>
                <a:lnTo>
                  <a:pt x="132" y="228"/>
                </a:lnTo>
                <a:lnTo>
                  <a:pt x="132" y="228"/>
                </a:lnTo>
                <a:lnTo>
                  <a:pt x="151" y="231"/>
                </a:lnTo>
                <a:lnTo>
                  <a:pt x="151" y="231"/>
                </a:lnTo>
                <a:lnTo>
                  <a:pt x="154" y="234"/>
                </a:lnTo>
                <a:lnTo>
                  <a:pt x="157" y="237"/>
                </a:lnTo>
                <a:lnTo>
                  <a:pt x="157" y="237"/>
                </a:lnTo>
                <a:lnTo>
                  <a:pt x="149" y="325"/>
                </a:lnTo>
                <a:lnTo>
                  <a:pt x="473" y="340"/>
                </a:lnTo>
                <a:lnTo>
                  <a:pt x="661" y="349"/>
                </a:lnTo>
                <a:lnTo>
                  <a:pt x="661" y="337"/>
                </a:lnTo>
                <a:lnTo>
                  <a:pt x="655" y="331"/>
                </a:lnTo>
                <a:lnTo>
                  <a:pt x="655" y="331"/>
                </a:lnTo>
                <a:lnTo>
                  <a:pt x="652" y="325"/>
                </a:lnTo>
                <a:lnTo>
                  <a:pt x="650" y="316"/>
                </a:lnTo>
                <a:lnTo>
                  <a:pt x="650" y="316"/>
                </a:lnTo>
                <a:lnTo>
                  <a:pt x="650" y="313"/>
                </a:lnTo>
                <a:lnTo>
                  <a:pt x="650" y="313"/>
                </a:lnTo>
                <a:lnTo>
                  <a:pt x="650" y="313"/>
                </a:lnTo>
                <a:lnTo>
                  <a:pt x="652" y="310"/>
                </a:lnTo>
                <a:lnTo>
                  <a:pt x="652" y="310"/>
                </a:lnTo>
                <a:lnTo>
                  <a:pt x="652" y="310"/>
                </a:lnTo>
                <a:lnTo>
                  <a:pt x="652" y="310"/>
                </a:lnTo>
                <a:lnTo>
                  <a:pt x="650" y="310"/>
                </a:lnTo>
                <a:lnTo>
                  <a:pt x="650" y="310"/>
                </a:lnTo>
                <a:lnTo>
                  <a:pt x="650" y="307"/>
                </a:lnTo>
                <a:lnTo>
                  <a:pt x="650" y="307"/>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33">
            <a:extLst>
              <a:ext uri="{FF2B5EF4-FFF2-40B4-BE49-F238E27FC236}">
                <a16:creationId xmlns:a16="http://schemas.microsoft.com/office/drawing/2014/main" id="{F6CC6020-96CB-4748-97F7-5DCC3474C8C8}"/>
              </a:ext>
            </a:extLst>
          </p:cNvPr>
          <p:cNvSpPr>
            <a:spLocks/>
          </p:cNvSpPr>
          <p:nvPr/>
        </p:nvSpPr>
        <p:spPr bwMode="auto">
          <a:xfrm>
            <a:off x="3318592" y="4351572"/>
            <a:ext cx="1713787" cy="1767647"/>
          </a:xfrm>
          <a:custGeom>
            <a:avLst/>
            <a:gdLst>
              <a:gd name="T0" fmla="*/ 1058 w 1117"/>
              <a:gd name="T1" fmla="*/ 374 h 1215"/>
              <a:gd name="T2" fmla="*/ 1052 w 1117"/>
              <a:gd name="T3" fmla="*/ 368 h 1215"/>
              <a:gd name="T4" fmla="*/ 1027 w 1117"/>
              <a:gd name="T5" fmla="*/ 358 h 1215"/>
              <a:gd name="T6" fmla="*/ 955 w 1117"/>
              <a:gd name="T7" fmla="*/ 328 h 1215"/>
              <a:gd name="T8" fmla="*/ 876 w 1117"/>
              <a:gd name="T9" fmla="*/ 331 h 1215"/>
              <a:gd name="T10" fmla="*/ 845 w 1117"/>
              <a:gd name="T11" fmla="*/ 319 h 1215"/>
              <a:gd name="T12" fmla="*/ 817 w 1117"/>
              <a:gd name="T13" fmla="*/ 322 h 1215"/>
              <a:gd name="T14" fmla="*/ 761 w 1117"/>
              <a:gd name="T15" fmla="*/ 328 h 1215"/>
              <a:gd name="T16" fmla="*/ 700 w 1117"/>
              <a:gd name="T17" fmla="*/ 298 h 1215"/>
              <a:gd name="T18" fmla="*/ 641 w 1117"/>
              <a:gd name="T19" fmla="*/ 267 h 1215"/>
              <a:gd name="T20" fmla="*/ 610 w 1117"/>
              <a:gd name="T21" fmla="*/ 255 h 1215"/>
              <a:gd name="T22" fmla="*/ 551 w 1117"/>
              <a:gd name="T23" fmla="*/ 231 h 1215"/>
              <a:gd name="T24" fmla="*/ 277 w 1117"/>
              <a:gd name="T25" fmla="*/ 477 h 1215"/>
              <a:gd name="T26" fmla="*/ 0 w 1117"/>
              <a:gd name="T27" fmla="*/ 501 h 1215"/>
              <a:gd name="T28" fmla="*/ 31 w 1117"/>
              <a:gd name="T29" fmla="*/ 532 h 1215"/>
              <a:gd name="T30" fmla="*/ 65 w 1117"/>
              <a:gd name="T31" fmla="*/ 586 h 1215"/>
              <a:gd name="T32" fmla="*/ 120 w 1117"/>
              <a:gd name="T33" fmla="*/ 626 h 1215"/>
              <a:gd name="T34" fmla="*/ 140 w 1117"/>
              <a:gd name="T35" fmla="*/ 735 h 1215"/>
              <a:gd name="T36" fmla="*/ 182 w 1117"/>
              <a:gd name="T37" fmla="*/ 781 h 1215"/>
              <a:gd name="T38" fmla="*/ 249 w 1117"/>
              <a:gd name="T39" fmla="*/ 835 h 1215"/>
              <a:gd name="T40" fmla="*/ 286 w 1117"/>
              <a:gd name="T41" fmla="*/ 811 h 1215"/>
              <a:gd name="T42" fmla="*/ 291 w 1117"/>
              <a:gd name="T43" fmla="*/ 778 h 1215"/>
              <a:gd name="T44" fmla="*/ 347 w 1117"/>
              <a:gd name="T45" fmla="*/ 744 h 1215"/>
              <a:gd name="T46" fmla="*/ 389 w 1117"/>
              <a:gd name="T47" fmla="*/ 753 h 1215"/>
              <a:gd name="T48" fmla="*/ 484 w 1117"/>
              <a:gd name="T49" fmla="*/ 848 h 1215"/>
              <a:gd name="T50" fmla="*/ 521 w 1117"/>
              <a:gd name="T51" fmla="*/ 930 h 1215"/>
              <a:gd name="T52" fmla="*/ 543 w 1117"/>
              <a:gd name="T53" fmla="*/ 975 h 1215"/>
              <a:gd name="T54" fmla="*/ 582 w 1117"/>
              <a:gd name="T55" fmla="*/ 1036 h 1215"/>
              <a:gd name="T56" fmla="*/ 596 w 1117"/>
              <a:gd name="T57" fmla="*/ 1088 h 1215"/>
              <a:gd name="T58" fmla="*/ 613 w 1117"/>
              <a:gd name="T59" fmla="*/ 1145 h 1215"/>
              <a:gd name="T60" fmla="*/ 672 w 1117"/>
              <a:gd name="T61" fmla="*/ 1182 h 1215"/>
              <a:gd name="T62" fmla="*/ 750 w 1117"/>
              <a:gd name="T63" fmla="*/ 1203 h 1215"/>
              <a:gd name="T64" fmla="*/ 767 w 1117"/>
              <a:gd name="T65" fmla="*/ 1200 h 1215"/>
              <a:gd name="T66" fmla="*/ 747 w 1117"/>
              <a:gd name="T67" fmla="*/ 1133 h 1215"/>
              <a:gd name="T68" fmla="*/ 733 w 1117"/>
              <a:gd name="T69" fmla="*/ 1066 h 1215"/>
              <a:gd name="T70" fmla="*/ 756 w 1117"/>
              <a:gd name="T71" fmla="*/ 1045 h 1215"/>
              <a:gd name="T72" fmla="*/ 775 w 1117"/>
              <a:gd name="T73" fmla="*/ 1000 h 1215"/>
              <a:gd name="T74" fmla="*/ 831 w 1117"/>
              <a:gd name="T75" fmla="*/ 951 h 1215"/>
              <a:gd name="T76" fmla="*/ 843 w 1117"/>
              <a:gd name="T77" fmla="*/ 911 h 1215"/>
              <a:gd name="T78" fmla="*/ 873 w 1117"/>
              <a:gd name="T79" fmla="*/ 908 h 1215"/>
              <a:gd name="T80" fmla="*/ 907 w 1117"/>
              <a:gd name="T81" fmla="*/ 893 h 1215"/>
              <a:gd name="T82" fmla="*/ 949 w 1117"/>
              <a:gd name="T83" fmla="*/ 866 h 1215"/>
              <a:gd name="T84" fmla="*/ 991 w 1117"/>
              <a:gd name="T85" fmla="*/ 829 h 1215"/>
              <a:gd name="T86" fmla="*/ 988 w 1117"/>
              <a:gd name="T87" fmla="*/ 796 h 1215"/>
              <a:gd name="T88" fmla="*/ 1013 w 1117"/>
              <a:gd name="T89" fmla="*/ 805 h 1215"/>
              <a:gd name="T90" fmla="*/ 1033 w 1117"/>
              <a:gd name="T91" fmla="*/ 811 h 1215"/>
              <a:gd name="T92" fmla="*/ 1075 w 1117"/>
              <a:gd name="T93" fmla="*/ 784 h 1215"/>
              <a:gd name="T94" fmla="*/ 1092 w 1117"/>
              <a:gd name="T95" fmla="*/ 778 h 1215"/>
              <a:gd name="T96" fmla="*/ 1094 w 1117"/>
              <a:gd name="T97" fmla="*/ 775 h 1215"/>
              <a:gd name="T98" fmla="*/ 1094 w 1117"/>
              <a:gd name="T99" fmla="*/ 769 h 1215"/>
              <a:gd name="T100" fmla="*/ 1094 w 1117"/>
              <a:gd name="T101" fmla="*/ 766 h 1215"/>
              <a:gd name="T102" fmla="*/ 1094 w 1117"/>
              <a:gd name="T103" fmla="*/ 729 h 1215"/>
              <a:gd name="T104" fmla="*/ 1103 w 1117"/>
              <a:gd name="T105" fmla="*/ 690 h 1215"/>
              <a:gd name="T106" fmla="*/ 1106 w 1117"/>
              <a:gd name="T107" fmla="*/ 638 h 1215"/>
              <a:gd name="T108" fmla="*/ 1089 w 1117"/>
              <a:gd name="T109" fmla="*/ 602 h 1215"/>
              <a:gd name="T110" fmla="*/ 1075 w 1117"/>
              <a:gd name="T111" fmla="*/ 568 h 1215"/>
              <a:gd name="T112" fmla="*/ 1058 w 1117"/>
              <a:gd name="T113" fmla="*/ 513 h 1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7" h="1215">
                <a:moveTo>
                  <a:pt x="1058" y="374"/>
                </a:moveTo>
                <a:lnTo>
                  <a:pt x="1058" y="374"/>
                </a:lnTo>
                <a:lnTo>
                  <a:pt x="1058" y="374"/>
                </a:lnTo>
                <a:lnTo>
                  <a:pt x="1058" y="374"/>
                </a:lnTo>
                <a:lnTo>
                  <a:pt x="1058" y="374"/>
                </a:lnTo>
                <a:lnTo>
                  <a:pt x="1058" y="374"/>
                </a:lnTo>
                <a:lnTo>
                  <a:pt x="1058" y="374"/>
                </a:lnTo>
                <a:lnTo>
                  <a:pt x="1058" y="374"/>
                </a:lnTo>
                <a:lnTo>
                  <a:pt x="1058" y="374"/>
                </a:lnTo>
                <a:lnTo>
                  <a:pt x="1058" y="374"/>
                </a:lnTo>
                <a:lnTo>
                  <a:pt x="1058" y="374"/>
                </a:lnTo>
                <a:lnTo>
                  <a:pt x="1055" y="368"/>
                </a:lnTo>
                <a:lnTo>
                  <a:pt x="1055" y="368"/>
                </a:lnTo>
                <a:lnTo>
                  <a:pt x="1052" y="368"/>
                </a:lnTo>
                <a:lnTo>
                  <a:pt x="1052" y="368"/>
                </a:lnTo>
                <a:lnTo>
                  <a:pt x="1044" y="368"/>
                </a:lnTo>
                <a:lnTo>
                  <a:pt x="1041" y="365"/>
                </a:lnTo>
                <a:lnTo>
                  <a:pt x="1030" y="352"/>
                </a:lnTo>
                <a:lnTo>
                  <a:pt x="1030" y="352"/>
                </a:lnTo>
                <a:lnTo>
                  <a:pt x="1030" y="355"/>
                </a:lnTo>
                <a:lnTo>
                  <a:pt x="1027" y="358"/>
                </a:lnTo>
                <a:lnTo>
                  <a:pt x="1027" y="358"/>
                </a:lnTo>
                <a:lnTo>
                  <a:pt x="1008" y="355"/>
                </a:lnTo>
                <a:lnTo>
                  <a:pt x="994" y="349"/>
                </a:lnTo>
                <a:lnTo>
                  <a:pt x="980" y="343"/>
                </a:lnTo>
                <a:lnTo>
                  <a:pt x="980" y="343"/>
                </a:lnTo>
                <a:lnTo>
                  <a:pt x="969" y="334"/>
                </a:lnTo>
                <a:lnTo>
                  <a:pt x="955" y="328"/>
                </a:lnTo>
                <a:lnTo>
                  <a:pt x="941" y="322"/>
                </a:lnTo>
                <a:lnTo>
                  <a:pt x="929" y="322"/>
                </a:lnTo>
                <a:lnTo>
                  <a:pt x="929" y="322"/>
                </a:lnTo>
                <a:lnTo>
                  <a:pt x="904" y="325"/>
                </a:lnTo>
                <a:lnTo>
                  <a:pt x="882" y="334"/>
                </a:lnTo>
                <a:lnTo>
                  <a:pt x="882" y="334"/>
                </a:lnTo>
                <a:lnTo>
                  <a:pt x="876" y="331"/>
                </a:lnTo>
                <a:lnTo>
                  <a:pt x="859" y="319"/>
                </a:lnTo>
                <a:lnTo>
                  <a:pt x="859" y="319"/>
                </a:lnTo>
                <a:lnTo>
                  <a:pt x="851" y="319"/>
                </a:lnTo>
                <a:lnTo>
                  <a:pt x="851" y="319"/>
                </a:lnTo>
                <a:lnTo>
                  <a:pt x="848" y="319"/>
                </a:lnTo>
                <a:lnTo>
                  <a:pt x="845" y="319"/>
                </a:lnTo>
                <a:lnTo>
                  <a:pt x="845" y="319"/>
                </a:lnTo>
                <a:lnTo>
                  <a:pt x="843" y="319"/>
                </a:lnTo>
                <a:lnTo>
                  <a:pt x="843" y="316"/>
                </a:lnTo>
                <a:lnTo>
                  <a:pt x="843" y="316"/>
                </a:lnTo>
                <a:lnTo>
                  <a:pt x="831" y="316"/>
                </a:lnTo>
                <a:lnTo>
                  <a:pt x="831" y="316"/>
                </a:lnTo>
                <a:lnTo>
                  <a:pt x="817" y="322"/>
                </a:lnTo>
                <a:lnTo>
                  <a:pt x="817" y="322"/>
                </a:lnTo>
                <a:lnTo>
                  <a:pt x="809" y="322"/>
                </a:lnTo>
                <a:lnTo>
                  <a:pt x="803" y="328"/>
                </a:lnTo>
                <a:lnTo>
                  <a:pt x="803" y="328"/>
                </a:lnTo>
                <a:lnTo>
                  <a:pt x="795" y="334"/>
                </a:lnTo>
                <a:lnTo>
                  <a:pt x="784" y="334"/>
                </a:lnTo>
                <a:lnTo>
                  <a:pt x="761" y="328"/>
                </a:lnTo>
                <a:lnTo>
                  <a:pt x="761" y="328"/>
                </a:lnTo>
                <a:lnTo>
                  <a:pt x="756" y="325"/>
                </a:lnTo>
                <a:lnTo>
                  <a:pt x="756" y="325"/>
                </a:lnTo>
                <a:lnTo>
                  <a:pt x="745" y="319"/>
                </a:lnTo>
                <a:lnTo>
                  <a:pt x="728" y="304"/>
                </a:lnTo>
                <a:lnTo>
                  <a:pt x="708" y="286"/>
                </a:lnTo>
                <a:lnTo>
                  <a:pt x="700" y="298"/>
                </a:lnTo>
                <a:lnTo>
                  <a:pt x="700" y="298"/>
                </a:lnTo>
                <a:lnTo>
                  <a:pt x="697" y="298"/>
                </a:lnTo>
                <a:lnTo>
                  <a:pt x="694" y="298"/>
                </a:lnTo>
                <a:lnTo>
                  <a:pt x="683" y="292"/>
                </a:lnTo>
                <a:lnTo>
                  <a:pt x="652" y="279"/>
                </a:lnTo>
                <a:lnTo>
                  <a:pt x="652" y="279"/>
                </a:lnTo>
                <a:lnTo>
                  <a:pt x="652" y="276"/>
                </a:lnTo>
                <a:lnTo>
                  <a:pt x="641" y="267"/>
                </a:lnTo>
                <a:lnTo>
                  <a:pt x="641" y="267"/>
                </a:lnTo>
                <a:lnTo>
                  <a:pt x="638" y="264"/>
                </a:lnTo>
                <a:lnTo>
                  <a:pt x="627" y="261"/>
                </a:lnTo>
                <a:lnTo>
                  <a:pt x="627" y="261"/>
                </a:lnTo>
                <a:lnTo>
                  <a:pt x="619" y="258"/>
                </a:lnTo>
                <a:lnTo>
                  <a:pt x="610" y="255"/>
                </a:lnTo>
                <a:lnTo>
                  <a:pt x="610" y="255"/>
                </a:lnTo>
                <a:lnTo>
                  <a:pt x="599" y="249"/>
                </a:lnTo>
                <a:lnTo>
                  <a:pt x="585" y="246"/>
                </a:lnTo>
                <a:lnTo>
                  <a:pt x="585" y="246"/>
                </a:lnTo>
                <a:lnTo>
                  <a:pt x="574" y="243"/>
                </a:lnTo>
                <a:lnTo>
                  <a:pt x="563" y="240"/>
                </a:lnTo>
                <a:lnTo>
                  <a:pt x="551" y="231"/>
                </a:lnTo>
                <a:lnTo>
                  <a:pt x="551" y="231"/>
                </a:lnTo>
                <a:lnTo>
                  <a:pt x="551" y="225"/>
                </a:lnTo>
                <a:lnTo>
                  <a:pt x="551" y="225"/>
                </a:lnTo>
                <a:lnTo>
                  <a:pt x="551" y="225"/>
                </a:lnTo>
                <a:lnTo>
                  <a:pt x="557" y="21"/>
                </a:lnTo>
                <a:lnTo>
                  <a:pt x="325" y="0"/>
                </a:lnTo>
                <a:lnTo>
                  <a:pt x="277" y="477"/>
                </a:lnTo>
                <a:lnTo>
                  <a:pt x="277" y="477"/>
                </a:lnTo>
                <a:lnTo>
                  <a:pt x="274" y="483"/>
                </a:lnTo>
                <a:lnTo>
                  <a:pt x="272" y="483"/>
                </a:lnTo>
                <a:lnTo>
                  <a:pt x="6" y="456"/>
                </a:lnTo>
                <a:lnTo>
                  <a:pt x="6" y="456"/>
                </a:lnTo>
                <a:lnTo>
                  <a:pt x="3" y="465"/>
                </a:lnTo>
                <a:lnTo>
                  <a:pt x="0" y="477"/>
                </a:lnTo>
                <a:lnTo>
                  <a:pt x="0" y="501"/>
                </a:lnTo>
                <a:lnTo>
                  <a:pt x="0" y="501"/>
                </a:lnTo>
                <a:lnTo>
                  <a:pt x="6" y="507"/>
                </a:lnTo>
                <a:lnTo>
                  <a:pt x="6" y="507"/>
                </a:lnTo>
                <a:lnTo>
                  <a:pt x="9" y="510"/>
                </a:lnTo>
                <a:lnTo>
                  <a:pt x="9" y="510"/>
                </a:lnTo>
                <a:lnTo>
                  <a:pt x="20" y="519"/>
                </a:lnTo>
                <a:lnTo>
                  <a:pt x="31" y="532"/>
                </a:lnTo>
                <a:lnTo>
                  <a:pt x="31" y="532"/>
                </a:lnTo>
                <a:lnTo>
                  <a:pt x="37" y="541"/>
                </a:lnTo>
                <a:lnTo>
                  <a:pt x="37" y="541"/>
                </a:lnTo>
                <a:lnTo>
                  <a:pt x="48" y="559"/>
                </a:lnTo>
                <a:lnTo>
                  <a:pt x="48" y="559"/>
                </a:lnTo>
                <a:lnTo>
                  <a:pt x="53" y="574"/>
                </a:lnTo>
                <a:lnTo>
                  <a:pt x="65" y="586"/>
                </a:lnTo>
                <a:lnTo>
                  <a:pt x="65" y="586"/>
                </a:lnTo>
                <a:lnTo>
                  <a:pt x="81" y="602"/>
                </a:lnTo>
                <a:lnTo>
                  <a:pt x="98" y="611"/>
                </a:lnTo>
                <a:lnTo>
                  <a:pt x="98" y="611"/>
                </a:lnTo>
                <a:lnTo>
                  <a:pt x="112" y="620"/>
                </a:lnTo>
                <a:lnTo>
                  <a:pt x="120" y="626"/>
                </a:lnTo>
                <a:lnTo>
                  <a:pt x="120" y="626"/>
                </a:lnTo>
                <a:lnTo>
                  <a:pt x="129" y="653"/>
                </a:lnTo>
                <a:lnTo>
                  <a:pt x="137" y="674"/>
                </a:lnTo>
                <a:lnTo>
                  <a:pt x="140" y="690"/>
                </a:lnTo>
                <a:lnTo>
                  <a:pt x="140" y="690"/>
                </a:lnTo>
                <a:lnTo>
                  <a:pt x="140" y="711"/>
                </a:lnTo>
                <a:lnTo>
                  <a:pt x="140" y="711"/>
                </a:lnTo>
                <a:lnTo>
                  <a:pt x="140" y="735"/>
                </a:lnTo>
                <a:lnTo>
                  <a:pt x="140" y="735"/>
                </a:lnTo>
                <a:lnTo>
                  <a:pt x="146" y="744"/>
                </a:lnTo>
                <a:lnTo>
                  <a:pt x="157" y="753"/>
                </a:lnTo>
                <a:lnTo>
                  <a:pt x="157" y="753"/>
                </a:lnTo>
                <a:lnTo>
                  <a:pt x="162" y="759"/>
                </a:lnTo>
                <a:lnTo>
                  <a:pt x="162" y="759"/>
                </a:lnTo>
                <a:lnTo>
                  <a:pt x="182" y="781"/>
                </a:lnTo>
                <a:lnTo>
                  <a:pt x="182" y="781"/>
                </a:lnTo>
                <a:lnTo>
                  <a:pt x="207" y="808"/>
                </a:lnTo>
                <a:lnTo>
                  <a:pt x="221" y="820"/>
                </a:lnTo>
                <a:lnTo>
                  <a:pt x="235" y="829"/>
                </a:lnTo>
                <a:lnTo>
                  <a:pt x="235" y="829"/>
                </a:lnTo>
                <a:lnTo>
                  <a:pt x="244" y="832"/>
                </a:lnTo>
                <a:lnTo>
                  <a:pt x="249" y="835"/>
                </a:lnTo>
                <a:lnTo>
                  <a:pt x="255" y="832"/>
                </a:lnTo>
                <a:lnTo>
                  <a:pt x="260" y="829"/>
                </a:lnTo>
                <a:lnTo>
                  <a:pt x="260" y="829"/>
                </a:lnTo>
                <a:lnTo>
                  <a:pt x="277" y="820"/>
                </a:lnTo>
                <a:lnTo>
                  <a:pt x="277" y="820"/>
                </a:lnTo>
                <a:lnTo>
                  <a:pt x="283" y="817"/>
                </a:lnTo>
                <a:lnTo>
                  <a:pt x="286" y="811"/>
                </a:lnTo>
                <a:lnTo>
                  <a:pt x="288" y="808"/>
                </a:lnTo>
                <a:lnTo>
                  <a:pt x="286" y="802"/>
                </a:lnTo>
                <a:lnTo>
                  <a:pt x="286" y="802"/>
                </a:lnTo>
                <a:lnTo>
                  <a:pt x="286" y="793"/>
                </a:lnTo>
                <a:lnTo>
                  <a:pt x="286" y="787"/>
                </a:lnTo>
                <a:lnTo>
                  <a:pt x="286" y="787"/>
                </a:lnTo>
                <a:lnTo>
                  <a:pt x="291" y="778"/>
                </a:lnTo>
                <a:lnTo>
                  <a:pt x="302" y="766"/>
                </a:lnTo>
                <a:lnTo>
                  <a:pt x="302" y="766"/>
                </a:lnTo>
                <a:lnTo>
                  <a:pt x="314" y="756"/>
                </a:lnTo>
                <a:lnTo>
                  <a:pt x="314" y="756"/>
                </a:lnTo>
                <a:lnTo>
                  <a:pt x="330" y="750"/>
                </a:lnTo>
                <a:lnTo>
                  <a:pt x="330" y="750"/>
                </a:lnTo>
                <a:lnTo>
                  <a:pt x="347" y="744"/>
                </a:lnTo>
                <a:lnTo>
                  <a:pt x="347" y="744"/>
                </a:lnTo>
                <a:lnTo>
                  <a:pt x="353" y="744"/>
                </a:lnTo>
                <a:lnTo>
                  <a:pt x="361" y="744"/>
                </a:lnTo>
                <a:lnTo>
                  <a:pt x="375" y="750"/>
                </a:lnTo>
                <a:lnTo>
                  <a:pt x="375" y="750"/>
                </a:lnTo>
                <a:lnTo>
                  <a:pt x="389" y="753"/>
                </a:lnTo>
                <a:lnTo>
                  <a:pt x="389" y="753"/>
                </a:lnTo>
                <a:lnTo>
                  <a:pt x="412" y="769"/>
                </a:lnTo>
                <a:lnTo>
                  <a:pt x="412" y="769"/>
                </a:lnTo>
                <a:lnTo>
                  <a:pt x="440" y="787"/>
                </a:lnTo>
                <a:lnTo>
                  <a:pt x="456" y="802"/>
                </a:lnTo>
                <a:lnTo>
                  <a:pt x="456" y="802"/>
                </a:lnTo>
                <a:lnTo>
                  <a:pt x="476" y="832"/>
                </a:lnTo>
                <a:lnTo>
                  <a:pt x="484" y="848"/>
                </a:lnTo>
                <a:lnTo>
                  <a:pt x="490" y="863"/>
                </a:lnTo>
                <a:lnTo>
                  <a:pt x="490" y="863"/>
                </a:lnTo>
                <a:lnTo>
                  <a:pt x="493" y="884"/>
                </a:lnTo>
                <a:lnTo>
                  <a:pt x="496" y="893"/>
                </a:lnTo>
                <a:lnTo>
                  <a:pt x="496" y="893"/>
                </a:lnTo>
                <a:lnTo>
                  <a:pt x="512" y="914"/>
                </a:lnTo>
                <a:lnTo>
                  <a:pt x="521" y="930"/>
                </a:lnTo>
                <a:lnTo>
                  <a:pt x="529" y="945"/>
                </a:lnTo>
                <a:lnTo>
                  <a:pt x="529" y="945"/>
                </a:lnTo>
                <a:lnTo>
                  <a:pt x="535" y="960"/>
                </a:lnTo>
                <a:lnTo>
                  <a:pt x="535" y="960"/>
                </a:lnTo>
                <a:lnTo>
                  <a:pt x="540" y="969"/>
                </a:lnTo>
                <a:lnTo>
                  <a:pt x="543" y="975"/>
                </a:lnTo>
                <a:lnTo>
                  <a:pt x="543" y="975"/>
                </a:lnTo>
                <a:lnTo>
                  <a:pt x="560" y="993"/>
                </a:lnTo>
                <a:lnTo>
                  <a:pt x="560" y="993"/>
                </a:lnTo>
                <a:lnTo>
                  <a:pt x="582" y="1018"/>
                </a:lnTo>
                <a:lnTo>
                  <a:pt x="582" y="1018"/>
                </a:lnTo>
                <a:lnTo>
                  <a:pt x="585" y="1021"/>
                </a:lnTo>
                <a:lnTo>
                  <a:pt x="585" y="1021"/>
                </a:lnTo>
                <a:lnTo>
                  <a:pt x="582" y="1036"/>
                </a:lnTo>
                <a:lnTo>
                  <a:pt x="579" y="1060"/>
                </a:lnTo>
                <a:lnTo>
                  <a:pt x="579" y="1060"/>
                </a:lnTo>
                <a:lnTo>
                  <a:pt x="579" y="1066"/>
                </a:lnTo>
                <a:lnTo>
                  <a:pt x="582" y="1072"/>
                </a:lnTo>
                <a:lnTo>
                  <a:pt x="591" y="1082"/>
                </a:lnTo>
                <a:lnTo>
                  <a:pt x="591" y="1082"/>
                </a:lnTo>
                <a:lnTo>
                  <a:pt x="596" y="1088"/>
                </a:lnTo>
                <a:lnTo>
                  <a:pt x="596" y="1088"/>
                </a:lnTo>
                <a:lnTo>
                  <a:pt x="602" y="1100"/>
                </a:lnTo>
                <a:lnTo>
                  <a:pt x="605" y="1115"/>
                </a:lnTo>
                <a:lnTo>
                  <a:pt x="607" y="1136"/>
                </a:lnTo>
                <a:lnTo>
                  <a:pt x="607" y="1136"/>
                </a:lnTo>
                <a:lnTo>
                  <a:pt x="610" y="1142"/>
                </a:lnTo>
                <a:lnTo>
                  <a:pt x="613" y="1145"/>
                </a:lnTo>
                <a:lnTo>
                  <a:pt x="619" y="1151"/>
                </a:lnTo>
                <a:lnTo>
                  <a:pt x="619" y="1151"/>
                </a:lnTo>
                <a:lnTo>
                  <a:pt x="624" y="1154"/>
                </a:lnTo>
                <a:lnTo>
                  <a:pt x="641" y="1164"/>
                </a:lnTo>
                <a:lnTo>
                  <a:pt x="641" y="1164"/>
                </a:lnTo>
                <a:lnTo>
                  <a:pt x="655" y="1173"/>
                </a:lnTo>
                <a:lnTo>
                  <a:pt x="672" y="1182"/>
                </a:lnTo>
                <a:lnTo>
                  <a:pt x="672" y="1182"/>
                </a:lnTo>
                <a:lnTo>
                  <a:pt x="697" y="1188"/>
                </a:lnTo>
                <a:lnTo>
                  <a:pt x="728" y="1191"/>
                </a:lnTo>
                <a:lnTo>
                  <a:pt x="728" y="1191"/>
                </a:lnTo>
                <a:lnTo>
                  <a:pt x="742" y="1194"/>
                </a:lnTo>
                <a:lnTo>
                  <a:pt x="750" y="1203"/>
                </a:lnTo>
                <a:lnTo>
                  <a:pt x="750" y="1203"/>
                </a:lnTo>
                <a:lnTo>
                  <a:pt x="756" y="1206"/>
                </a:lnTo>
                <a:lnTo>
                  <a:pt x="764" y="1215"/>
                </a:lnTo>
                <a:lnTo>
                  <a:pt x="764" y="1215"/>
                </a:lnTo>
                <a:lnTo>
                  <a:pt x="770" y="1215"/>
                </a:lnTo>
                <a:lnTo>
                  <a:pt x="770" y="1215"/>
                </a:lnTo>
                <a:lnTo>
                  <a:pt x="767" y="1200"/>
                </a:lnTo>
                <a:lnTo>
                  <a:pt x="767" y="1200"/>
                </a:lnTo>
                <a:lnTo>
                  <a:pt x="767" y="1191"/>
                </a:lnTo>
                <a:lnTo>
                  <a:pt x="767" y="1191"/>
                </a:lnTo>
                <a:lnTo>
                  <a:pt x="761" y="1176"/>
                </a:lnTo>
                <a:lnTo>
                  <a:pt x="761" y="1176"/>
                </a:lnTo>
                <a:lnTo>
                  <a:pt x="753" y="1148"/>
                </a:lnTo>
                <a:lnTo>
                  <a:pt x="753" y="1148"/>
                </a:lnTo>
                <a:lnTo>
                  <a:pt x="747" y="1133"/>
                </a:lnTo>
                <a:lnTo>
                  <a:pt x="747" y="1133"/>
                </a:lnTo>
                <a:lnTo>
                  <a:pt x="745" y="1112"/>
                </a:lnTo>
                <a:lnTo>
                  <a:pt x="739" y="1097"/>
                </a:lnTo>
                <a:lnTo>
                  <a:pt x="739" y="1097"/>
                </a:lnTo>
                <a:lnTo>
                  <a:pt x="733" y="1078"/>
                </a:lnTo>
                <a:lnTo>
                  <a:pt x="733" y="1069"/>
                </a:lnTo>
                <a:lnTo>
                  <a:pt x="733" y="1066"/>
                </a:lnTo>
                <a:lnTo>
                  <a:pt x="733" y="1066"/>
                </a:lnTo>
                <a:lnTo>
                  <a:pt x="739" y="1060"/>
                </a:lnTo>
                <a:lnTo>
                  <a:pt x="745" y="1057"/>
                </a:lnTo>
                <a:lnTo>
                  <a:pt x="745" y="1057"/>
                </a:lnTo>
                <a:lnTo>
                  <a:pt x="750" y="1054"/>
                </a:lnTo>
                <a:lnTo>
                  <a:pt x="756" y="1045"/>
                </a:lnTo>
                <a:lnTo>
                  <a:pt x="756" y="1045"/>
                </a:lnTo>
                <a:lnTo>
                  <a:pt x="759" y="1033"/>
                </a:lnTo>
                <a:lnTo>
                  <a:pt x="759" y="1033"/>
                </a:lnTo>
                <a:lnTo>
                  <a:pt x="759" y="1021"/>
                </a:lnTo>
                <a:lnTo>
                  <a:pt x="759" y="1021"/>
                </a:lnTo>
                <a:lnTo>
                  <a:pt x="764" y="1009"/>
                </a:lnTo>
                <a:lnTo>
                  <a:pt x="775" y="1000"/>
                </a:lnTo>
                <a:lnTo>
                  <a:pt x="775" y="1000"/>
                </a:lnTo>
                <a:lnTo>
                  <a:pt x="784" y="993"/>
                </a:lnTo>
                <a:lnTo>
                  <a:pt x="795" y="966"/>
                </a:lnTo>
                <a:lnTo>
                  <a:pt x="795" y="966"/>
                </a:lnTo>
                <a:lnTo>
                  <a:pt x="798" y="960"/>
                </a:lnTo>
                <a:lnTo>
                  <a:pt x="820" y="957"/>
                </a:lnTo>
                <a:lnTo>
                  <a:pt x="820" y="957"/>
                </a:lnTo>
                <a:lnTo>
                  <a:pt x="831" y="951"/>
                </a:lnTo>
                <a:lnTo>
                  <a:pt x="840" y="942"/>
                </a:lnTo>
                <a:lnTo>
                  <a:pt x="843" y="939"/>
                </a:lnTo>
                <a:lnTo>
                  <a:pt x="843" y="930"/>
                </a:lnTo>
                <a:lnTo>
                  <a:pt x="843" y="930"/>
                </a:lnTo>
                <a:lnTo>
                  <a:pt x="843" y="914"/>
                </a:lnTo>
                <a:lnTo>
                  <a:pt x="843" y="914"/>
                </a:lnTo>
                <a:lnTo>
                  <a:pt x="843" y="911"/>
                </a:lnTo>
                <a:lnTo>
                  <a:pt x="843" y="911"/>
                </a:lnTo>
                <a:lnTo>
                  <a:pt x="843" y="905"/>
                </a:lnTo>
                <a:lnTo>
                  <a:pt x="845" y="902"/>
                </a:lnTo>
                <a:lnTo>
                  <a:pt x="845" y="902"/>
                </a:lnTo>
                <a:lnTo>
                  <a:pt x="848" y="902"/>
                </a:lnTo>
                <a:lnTo>
                  <a:pt x="854" y="902"/>
                </a:lnTo>
                <a:lnTo>
                  <a:pt x="873" y="908"/>
                </a:lnTo>
                <a:lnTo>
                  <a:pt x="873" y="908"/>
                </a:lnTo>
                <a:lnTo>
                  <a:pt x="882" y="911"/>
                </a:lnTo>
                <a:lnTo>
                  <a:pt x="885" y="908"/>
                </a:lnTo>
                <a:lnTo>
                  <a:pt x="885" y="908"/>
                </a:lnTo>
                <a:lnTo>
                  <a:pt x="893" y="899"/>
                </a:lnTo>
                <a:lnTo>
                  <a:pt x="893" y="899"/>
                </a:lnTo>
                <a:lnTo>
                  <a:pt x="907" y="893"/>
                </a:lnTo>
                <a:lnTo>
                  <a:pt x="921" y="890"/>
                </a:lnTo>
                <a:lnTo>
                  <a:pt x="921" y="890"/>
                </a:lnTo>
                <a:lnTo>
                  <a:pt x="932" y="890"/>
                </a:lnTo>
                <a:lnTo>
                  <a:pt x="932" y="890"/>
                </a:lnTo>
                <a:lnTo>
                  <a:pt x="941" y="884"/>
                </a:lnTo>
                <a:lnTo>
                  <a:pt x="946" y="878"/>
                </a:lnTo>
                <a:lnTo>
                  <a:pt x="949" y="866"/>
                </a:lnTo>
                <a:lnTo>
                  <a:pt x="949" y="866"/>
                </a:lnTo>
                <a:lnTo>
                  <a:pt x="952" y="866"/>
                </a:lnTo>
                <a:lnTo>
                  <a:pt x="952" y="866"/>
                </a:lnTo>
                <a:lnTo>
                  <a:pt x="974" y="838"/>
                </a:lnTo>
                <a:lnTo>
                  <a:pt x="974" y="838"/>
                </a:lnTo>
                <a:lnTo>
                  <a:pt x="985" y="832"/>
                </a:lnTo>
                <a:lnTo>
                  <a:pt x="991" y="829"/>
                </a:lnTo>
                <a:lnTo>
                  <a:pt x="991" y="829"/>
                </a:lnTo>
                <a:lnTo>
                  <a:pt x="991" y="826"/>
                </a:lnTo>
                <a:lnTo>
                  <a:pt x="991" y="826"/>
                </a:lnTo>
                <a:lnTo>
                  <a:pt x="988" y="820"/>
                </a:lnTo>
                <a:lnTo>
                  <a:pt x="988" y="820"/>
                </a:lnTo>
                <a:lnTo>
                  <a:pt x="988" y="808"/>
                </a:lnTo>
                <a:lnTo>
                  <a:pt x="988" y="796"/>
                </a:lnTo>
                <a:lnTo>
                  <a:pt x="988" y="796"/>
                </a:lnTo>
                <a:lnTo>
                  <a:pt x="994" y="790"/>
                </a:lnTo>
                <a:lnTo>
                  <a:pt x="999" y="790"/>
                </a:lnTo>
                <a:lnTo>
                  <a:pt x="999" y="790"/>
                </a:lnTo>
                <a:lnTo>
                  <a:pt x="1005" y="793"/>
                </a:lnTo>
                <a:lnTo>
                  <a:pt x="1010" y="799"/>
                </a:lnTo>
                <a:lnTo>
                  <a:pt x="1013" y="805"/>
                </a:lnTo>
                <a:lnTo>
                  <a:pt x="1013" y="814"/>
                </a:lnTo>
                <a:lnTo>
                  <a:pt x="1013" y="814"/>
                </a:lnTo>
                <a:lnTo>
                  <a:pt x="1013" y="817"/>
                </a:lnTo>
                <a:lnTo>
                  <a:pt x="1013" y="817"/>
                </a:lnTo>
                <a:lnTo>
                  <a:pt x="1024" y="814"/>
                </a:lnTo>
                <a:lnTo>
                  <a:pt x="1024" y="814"/>
                </a:lnTo>
                <a:lnTo>
                  <a:pt x="1033" y="811"/>
                </a:lnTo>
                <a:lnTo>
                  <a:pt x="1033" y="811"/>
                </a:lnTo>
                <a:lnTo>
                  <a:pt x="1052" y="802"/>
                </a:lnTo>
                <a:lnTo>
                  <a:pt x="1066" y="787"/>
                </a:lnTo>
                <a:lnTo>
                  <a:pt x="1066" y="787"/>
                </a:lnTo>
                <a:lnTo>
                  <a:pt x="1069" y="787"/>
                </a:lnTo>
                <a:lnTo>
                  <a:pt x="1069" y="787"/>
                </a:lnTo>
                <a:lnTo>
                  <a:pt x="1075" y="784"/>
                </a:lnTo>
                <a:lnTo>
                  <a:pt x="1083" y="784"/>
                </a:lnTo>
                <a:lnTo>
                  <a:pt x="1083" y="784"/>
                </a:lnTo>
                <a:lnTo>
                  <a:pt x="1092" y="781"/>
                </a:lnTo>
                <a:lnTo>
                  <a:pt x="1092" y="781"/>
                </a:lnTo>
                <a:lnTo>
                  <a:pt x="1092" y="778"/>
                </a:lnTo>
                <a:lnTo>
                  <a:pt x="1092" y="778"/>
                </a:lnTo>
                <a:lnTo>
                  <a:pt x="1092" y="778"/>
                </a:lnTo>
                <a:lnTo>
                  <a:pt x="1092" y="778"/>
                </a:lnTo>
                <a:lnTo>
                  <a:pt x="1094" y="775"/>
                </a:lnTo>
                <a:lnTo>
                  <a:pt x="1094" y="775"/>
                </a:lnTo>
                <a:lnTo>
                  <a:pt x="1094" y="775"/>
                </a:lnTo>
                <a:lnTo>
                  <a:pt x="1094" y="775"/>
                </a:lnTo>
                <a:lnTo>
                  <a:pt x="1094" y="775"/>
                </a:lnTo>
                <a:lnTo>
                  <a:pt x="1094" y="775"/>
                </a:lnTo>
                <a:lnTo>
                  <a:pt x="1094" y="772"/>
                </a:lnTo>
                <a:lnTo>
                  <a:pt x="1094" y="772"/>
                </a:lnTo>
                <a:lnTo>
                  <a:pt x="1094" y="772"/>
                </a:lnTo>
                <a:lnTo>
                  <a:pt x="1094" y="772"/>
                </a:lnTo>
                <a:lnTo>
                  <a:pt x="1094" y="769"/>
                </a:lnTo>
                <a:lnTo>
                  <a:pt x="1094" y="769"/>
                </a:lnTo>
                <a:lnTo>
                  <a:pt x="1094" y="769"/>
                </a:lnTo>
                <a:lnTo>
                  <a:pt x="1094" y="769"/>
                </a:lnTo>
                <a:lnTo>
                  <a:pt x="1094" y="766"/>
                </a:lnTo>
                <a:lnTo>
                  <a:pt x="1094" y="766"/>
                </a:lnTo>
                <a:lnTo>
                  <a:pt x="1094" y="766"/>
                </a:lnTo>
                <a:lnTo>
                  <a:pt x="1094" y="766"/>
                </a:lnTo>
                <a:lnTo>
                  <a:pt x="1094" y="766"/>
                </a:lnTo>
                <a:lnTo>
                  <a:pt x="1094" y="766"/>
                </a:lnTo>
                <a:lnTo>
                  <a:pt x="1094" y="763"/>
                </a:lnTo>
                <a:lnTo>
                  <a:pt x="1094" y="763"/>
                </a:lnTo>
                <a:lnTo>
                  <a:pt x="1094" y="763"/>
                </a:lnTo>
                <a:lnTo>
                  <a:pt x="1094" y="763"/>
                </a:lnTo>
                <a:lnTo>
                  <a:pt x="1094" y="759"/>
                </a:lnTo>
                <a:lnTo>
                  <a:pt x="1094" y="729"/>
                </a:lnTo>
                <a:lnTo>
                  <a:pt x="1094" y="729"/>
                </a:lnTo>
                <a:lnTo>
                  <a:pt x="1097" y="717"/>
                </a:lnTo>
                <a:lnTo>
                  <a:pt x="1100" y="708"/>
                </a:lnTo>
                <a:lnTo>
                  <a:pt x="1100" y="708"/>
                </a:lnTo>
                <a:lnTo>
                  <a:pt x="1103" y="696"/>
                </a:lnTo>
                <a:lnTo>
                  <a:pt x="1103" y="696"/>
                </a:lnTo>
                <a:lnTo>
                  <a:pt x="1103" y="690"/>
                </a:lnTo>
                <a:lnTo>
                  <a:pt x="1103" y="690"/>
                </a:lnTo>
                <a:lnTo>
                  <a:pt x="1108" y="668"/>
                </a:lnTo>
                <a:lnTo>
                  <a:pt x="1111" y="659"/>
                </a:lnTo>
                <a:lnTo>
                  <a:pt x="1117" y="650"/>
                </a:lnTo>
                <a:lnTo>
                  <a:pt x="1117" y="650"/>
                </a:lnTo>
                <a:lnTo>
                  <a:pt x="1114" y="647"/>
                </a:lnTo>
                <a:lnTo>
                  <a:pt x="1114" y="647"/>
                </a:lnTo>
                <a:lnTo>
                  <a:pt x="1106" y="638"/>
                </a:lnTo>
                <a:lnTo>
                  <a:pt x="1106" y="635"/>
                </a:lnTo>
                <a:lnTo>
                  <a:pt x="1103" y="626"/>
                </a:lnTo>
                <a:lnTo>
                  <a:pt x="1103" y="626"/>
                </a:lnTo>
                <a:lnTo>
                  <a:pt x="1103" y="620"/>
                </a:lnTo>
                <a:lnTo>
                  <a:pt x="1097" y="614"/>
                </a:lnTo>
                <a:lnTo>
                  <a:pt x="1097" y="614"/>
                </a:lnTo>
                <a:lnTo>
                  <a:pt x="1089" y="602"/>
                </a:lnTo>
                <a:lnTo>
                  <a:pt x="1086" y="595"/>
                </a:lnTo>
                <a:lnTo>
                  <a:pt x="1083" y="586"/>
                </a:lnTo>
                <a:lnTo>
                  <a:pt x="1083" y="586"/>
                </a:lnTo>
                <a:lnTo>
                  <a:pt x="1083" y="580"/>
                </a:lnTo>
                <a:lnTo>
                  <a:pt x="1080" y="577"/>
                </a:lnTo>
                <a:lnTo>
                  <a:pt x="1080" y="577"/>
                </a:lnTo>
                <a:lnTo>
                  <a:pt x="1075" y="568"/>
                </a:lnTo>
                <a:lnTo>
                  <a:pt x="1072" y="562"/>
                </a:lnTo>
                <a:lnTo>
                  <a:pt x="1072" y="556"/>
                </a:lnTo>
                <a:lnTo>
                  <a:pt x="1072" y="556"/>
                </a:lnTo>
                <a:lnTo>
                  <a:pt x="1069" y="541"/>
                </a:lnTo>
                <a:lnTo>
                  <a:pt x="1064" y="529"/>
                </a:lnTo>
                <a:lnTo>
                  <a:pt x="1058" y="513"/>
                </a:lnTo>
                <a:lnTo>
                  <a:pt x="1058" y="513"/>
                </a:lnTo>
                <a:lnTo>
                  <a:pt x="1058" y="510"/>
                </a:lnTo>
                <a:lnTo>
                  <a:pt x="1058" y="413"/>
                </a:lnTo>
                <a:lnTo>
                  <a:pt x="1058" y="374"/>
                </a:lnTo>
                <a:lnTo>
                  <a:pt x="1058" y="374"/>
                </a:lnTo>
                <a:lnTo>
                  <a:pt x="1058" y="374"/>
                </a:lnTo>
                <a:lnTo>
                  <a:pt x="1058" y="374"/>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 name="Freeform 34">
            <a:extLst>
              <a:ext uri="{FF2B5EF4-FFF2-40B4-BE49-F238E27FC236}">
                <a16:creationId xmlns:a16="http://schemas.microsoft.com/office/drawing/2014/main" id="{F59FA91E-266C-4593-AFCA-5F089CC84684}"/>
              </a:ext>
            </a:extLst>
          </p:cNvPr>
          <p:cNvSpPr>
            <a:spLocks/>
          </p:cNvSpPr>
          <p:nvPr/>
        </p:nvSpPr>
        <p:spPr bwMode="auto">
          <a:xfrm>
            <a:off x="2244598" y="4050417"/>
            <a:ext cx="837715" cy="1025672"/>
          </a:xfrm>
          <a:custGeom>
            <a:avLst/>
            <a:gdLst>
              <a:gd name="T0" fmla="*/ 496 w 546"/>
              <a:gd name="T1" fmla="*/ 73 h 705"/>
              <a:gd name="T2" fmla="*/ 476 w 546"/>
              <a:gd name="T3" fmla="*/ 70 h 705"/>
              <a:gd name="T4" fmla="*/ 451 w 546"/>
              <a:gd name="T5" fmla="*/ 64 h 705"/>
              <a:gd name="T6" fmla="*/ 434 w 546"/>
              <a:gd name="T7" fmla="*/ 61 h 705"/>
              <a:gd name="T8" fmla="*/ 406 w 546"/>
              <a:gd name="T9" fmla="*/ 58 h 705"/>
              <a:gd name="T10" fmla="*/ 389 w 546"/>
              <a:gd name="T11" fmla="*/ 55 h 705"/>
              <a:gd name="T12" fmla="*/ 370 w 546"/>
              <a:gd name="T13" fmla="*/ 52 h 705"/>
              <a:gd name="T14" fmla="*/ 353 w 546"/>
              <a:gd name="T15" fmla="*/ 49 h 705"/>
              <a:gd name="T16" fmla="*/ 331 w 546"/>
              <a:gd name="T17" fmla="*/ 43 h 705"/>
              <a:gd name="T18" fmla="*/ 317 w 546"/>
              <a:gd name="T19" fmla="*/ 40 h 705"/>
              <a:gd name="T20" fmla="*/ 297 w 546"/>
              <a:gd name="T21" fmla="*/ 37 h 705"/>
              <a:gd name="T22" fmla="*/ 286 w 546"/>
              <a:gd name="T23" fmla="*/ 34 h 705"/>
              <a:gd name="T24" fmla="*/ 264 w 546"/>
              <a:gd name="T25" fmla="*/ 31 h 705"/>
              <a:gd name="T26" fmla="*/ 252 w 546"/>
              <a:gd name="T27" fmla="*/ 28 h 705"/>
              <a:gd name="T28" fmla="*/ 236 w 546"/>
              <a:gd name="T29" fmla="*/ 25 h 705"/>
              <a:gd name="T30" fmla="*/ 224 w 546"/>
              <a:gd name="T31" fmla="*/ 22 h 705"/>
              <a:gd name="T32" fmla="*/ 208 w 546"/>
              <a:gd name="T33" fmla="*/ 19 h 705"/>
              <a:gd name="T34" fmla="*/ 199 w 546"/>
              <a:gd name="T35" fmla="*/ 16 h 705"/>
              <a:gd name="T36" fmla="*/ 185 w 546"/>
              <a:gd name="T37" fmla="*/ 13 h 705"/>
              <a:gd name="T38" fmla="*/ 177 w 546"/>
              <a:gd name="T39" fmla="*/ 9 h 705"/>
              <a:gd name="T40" fmla="*/ 163 w 546"/>
              <a:gd name="T41" fmla="*/ 9 h 705"/>
              <a:gd name="T42" fmla="*/ 154 w 546"/>
              <a:gd name="T43" fmla="*/ 6 h 705"/>
              <a:gd name="T44" fmla="*/ 140 w 546"/>
              <a:gd name="T45" fmla="*/ 3 h 705"/>
              <a:gd name="T46" fmla="*/ 121 w 546"/>
              <a:gd name="T47" fmla="*/ 52 h 705"/>
              <a:gd name="T48" fmla="*/ 115 w 546"/>
              <a:gd name="T49" fmla="*/ 76 h 705"/>
              <a:gd name="T50" fmla="*/ 96 w 546"/>
              <a:gd name="T51" fmla="*/ 85 h 705"/>
              <a:gd name="T52" fmla="*/ 93 w 546"/>
              <a:gd name="T53" fmla="*/ 82 h 705"/>
              <a:gd name="T54" fmla="*/ 65 w 546"/>
              <a:gd name="T55" fmla="*/ 79 h 705"/>
              <a:gd name="T56" fmla="*/ 59 w 546"/>
              <a:gd name="T57" fmla="*/ 82 h 705"/>
              <a:gd name="T58" fmla="*/ 56 w 546"/>
              <a:gd name="T59" fmla="*/ 88 h 705"/>
              <a:gd name="T60" fmla="*/ 54 w 546"/>
              <a:gd name="T61" fmla="*/ 92 h 705"/>
              <a:gd name="T62" fmla="*/ 54 w 546"/>
              <a:gd name="T63" fmla="*/ 98 h 705"/>
              <a:gd name="T64" fmla="*/ 56 w 546"/>
              <a:gd name="T65" fmla="*/ 131 h 705"/>
              <a:gd name="T66" fmla="*/ 59 w 546"/>
              <a:gd name="T67" fmla="*/ 177 h 705"/>
              <a:gd name="T68" fmla="*/ 65 w 546"/>
              <a:gd name="T69" fmla="*/ 195 h 705"/>
              <a:gd name="T70" fmla="*/ 48 w 546"/>
              <a:gd name="T71" fmla="*/ 210 h 705"/>
              <a:gd name="T72" fmla="*/ 48 w 546"/>
              <a:gd name="T73" fmla="*/ 210 h 705"/>
              <a:gd name="T74" fmla="*/ 48 w 546"/>
              <a:gd name="T75" fmla="*/ 210 h 705"/>
              <a:gd name="T76" fmla="*/ 45 w 546"/>
              <a:gd name="T77" fmla="*/ 210 h 705"/>
              <a:gd name="T78" fmla="*/ 45 w 546"/>
              <a:gd name="T79" fmla="*/ 210 h 705"/>
              <a:gd name="T80" fmla="*/ 42 w 546"/>
              <a:gd name="T81" fmla="*/ 210 h 705"/>
              <a:gd name="T82" fmla="*/ 42 w 546"/>
              <a:gd name="T83" fmla="*/ 207 h 705"/>
              <a:gd name="T84" fmla="*/ 42 w 546"/>
              <a:gd name="T85" fmla="*/ 213 h 705"/>
              <a:gd name="T86" fmla="*/ 45 w 546"/>
              <a:gd name="T87" fmla="*/ 216 h 705"/>
              <a:gd name="T88" fmla="*/ 45 w 546"/>
              <a:gd name="T89" fmla="*/ 222 h 705"/>
              <a:gd name="T90" fmla="*/ 48 w 546"/>
              <a:gd name="T91" fmla="*/ 225 h 705"/>
              <a:gd name="T92" fmla="*/ 48 w 546"/>
              <a:gd name="T93" fmla="*/ 228 h 705"/>
              <a:gd name="T94" fmla="*/ 51 w 546"/>
              <a:gd name="T95" fmla="*/ 228 h 705"/>
              <a:gd name="T96" fmla="*/ 76 w 546"/>
              <a:gd name="T97" fmla="*/ 249 h 705"/>
              <a:gd name="T98" fmla="*/ 84 w 546"/>
              <a:gd name="T99" fmla="*/ 268 h 705"/>
              <a:gd name="T100" fmla="*/ 68 w 546"/>
              <a:gd name="T101" fmla="*/ 280 h 705"/>
              <a:gd name="T102" fmla="*/ 54 w 546"/>
              <a:gd name="T103" fmla="*/ 295 h 705"/>
              <a:gd name="T104" fmla="*/ 37 w 546"/>
              <a:gd name="T105" fmla="*/ 344 h 705"/>
              <a:gd name="T106" fmla="*/ 14 w 546"/>
              <a:gd name="T107" fmla="*/ 383 h 705"/>
              <a:gd name="T108" fmla="*/ 31 w 546"/>
              <a:gd name="T109" fmla="*/ 429 h 705"/>
              <a:gd name="T110" fmla="*/ 3 w 546"/>
              <a:gd name="T111" fmla="*/ 474 h 705"/>
              <a:gd name="T112" fmla="*/ 546 w 546"/>
              <a:gd name="T113" fmla="*/ 82 h 705"/>
              <a:gd name="T114" fmla="*/ 521 w 546"/>
              <a:gd name="T115" fmla="*/ 79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6" h="705">
                <a:moveTo>
                  <a:pt x="521" y="79"/>
                </a:moveTo>
                <a:lnTo>
                  <a:pt x="521" y="79"/>
                </a:lnTo>
                <a:lnTo>
                  <a:pt x="504" y="76"/>
                </a:lnTo>
                <a:lnTo>
                  <a:pt x="504" y="76"/>
                </a:lnTo>
                <a:lnTo>
                  <a:pt x="496" y="73"/>
                </a:lnTo>
                <a:lnTo>
                  <a:pt x="496" y="73"/>
                </a:lnTo>
                <a:lnTo>
                  <a:pt x="485" y="73"/>
                </a:lnTo>
                <a:lnTo>
                  <a:pt x="485" y="73"/>
                </a:lnTo>
                <a:lnTo>
                  <a:pt x="476" y="70"/>
                </a:lnTo>
                <a:lnTo>
                  <a:pt x="476" y="70"/>
                </a:lnTo>
                <a:lnTo>
                  <a:pt x="468" y="70"/>
                </a:lnTo>
                <a:lnTo>
                  <a:pt x="468" y="70"/>
                </a:lnTo>
                <a:lnTo>
                  <a:pt x="459" y="67"/>
                </a:lnTo>
                <a:lnTo>
                  <a:pt x="459" y="67"/>
                </a:lnTo>
                <a:lnTo>
                  <a:pt x="451" y="64"/>
                </a:lnTo>
                <a:lnTo>
                  <a:pt x="451" y="64"/>
                </a:lnTo>
                <a:lnTo>
                  <a:pt x="440" y="64"/>
                </a:lnTo>
                <a:lnTo>
                  <a:pt x="440" y="64"/>
                </a:lnTo>
                <a:lnTo>
                  <a:pt x="434" y="61"/>
                </a:lnTo>
                <a:lnTo>
                  <a:pt x="434" y="61"/>
                </a:lnTo>
                <a:lnTo>
                  <a:pt x="423" y="61"/>
                </a:lnTo>
                <a:lnTo>
                  <a:pt x="423" y="61"/>
                </a:lnTo>
                <a:lnTo>
                  <a:pt x="417" y="58"/>
                </a:lnTo>
                <a:lnTo>
                  <a:pt x="417" y="58"/>
                </a:lnTo>
                <a:lnTo>
                  <a:pt x="406" y="58"/>
                </a:lnTo>
                <a:lnTo>
                  <a:pt x="406" y="58"/>
                </a:lnTo>
                <a:lnTo>
                  <a:pt x="401" y="55"/>
                </a:lnTo>
                <a:lnTo>
                  <a:pt x="401" y="55"/>
                </a:lnTo>
                <a:lnTo>
                  <a:pt x="389" y="55"/>
                </a:lnTo>
                <a:lnTo>
                  <a:pt x="389" y="55"/>
                </a:lnTo>
                <a:lnTo>
                  <a:pt x="384" y="55"/>
                </a:lnTo>
                <a:lnTo>
                  <a:pt x="384" y="55"/>
                </a:lnTo>
                <a:lnTo>
                  <a:pt x="375" y="52"/>
                </a:lnTo>
                <a:lnTo>
                  <a:pt x="375" y="52"/>
                </a:lnTo>
                <a:lnTo>
                  <a:pt x="370" y="52"/>
                </a:lnTo>
                <a:lnTo>
                  <a:pt x="370" y="52"/>
                </a:lnTo>
                <a:lnTo>
                  <a:pt x="359" y="49"/>
                </a:lnTo>
                <a:lnTo>
                  <a:pt x="359" y="49"/>
                </a:lnTo>
                <a:lnTo>
                  <a:pt x="353" y="49"/>
                </a:lnTo>
                <a:lnTo>
                  <a:pt x="353" y="49"/>
                </a:lnTo>
                <a:lnTo>
                  <a:pt x="345" y="46"/>
                </a:lnTo>
                <a:lnTo>
                  <a:pt x="345" y="46"/>
                </a:lnTo>
                <a:lnTo>
                  <a:pt x="339" y="46"/>
                </a:lnTo>
                <a:lnTo>
                  <a:pt x="339" y="46"/>
                </a:lnTo>
                <a:lnTo>
                  <a:pt x="331" y="43"/>
                </a:lnTo>
                <a:lnTo>
                  <a:pt x="331" y="43"/>
                </a:lnTo>
                <a:lnTo>
                  <a:pt x="325" y="43"/>
                </a:lnTo>
                <a:lnTo>
                  <a:pt x="325" y="43"/>
                </a:lnTo>
                <a:lnTo>
                  <a:pt x="317" y="40"/>
                </a:lnTo>
                <a:lnTo>
                  <a:pt x="317" y="40"/>
                </a:lnTo>
                <a:lnTo>
                  <a:pt x="311" y="40"/>
                </a:lnTo>
                <a:lnTo>
                  <a:pt x="311" y="40"/>
                </a:lnTo>
                <a:lnTo>
                  <a:pt x="303" y="37"/>
                </a:lnTo>
                <a:lnTo>
                  <a:pt x="303" y="37"/>
                </a:lnTo>
                <a:lnTo>
                  <a:pt x="297" y="37"/>
                </a:lnTo>
                <a:lnTo>
                  <a:pt x="297" y="37"/>
                </a:lnTo>
                <a:lnTo>
                  <a:pt x="289" y="34"/>
                </a:lnTo>
                <a:lnTo>
                  <a:pt x="289" y="34"/>
                </a:lnTo>
                <a:lnTo>
                  <a:pt x="286" y="34"/>
                </a:lnTo>
                <a:lnTo>
                  <a:pt x="286" y="34"/>
                </a:lnTo>
                <a:lnTo>
                  <a:pt x="278" y="34"/>
                </a:lnTo>
                <a:lnTo>
                  <a:pt x="278" y="34"/>
                </a:lnTo>
                <a:lnTo>
                  <a:pt x="272" y="31"/>
                </a:lnTo>
                <a:lnTo>
                  <a:pt x="272" y="31"/>
                </a:lnTo>
                <a:lnTo>
                  <a:pt x="264" y="31"/>
                </a:lnTo>
                <a:lnTo>
                  <a:pt x="264" y="31"/>
                </a:lnTo>
                <a:lnTo>
                  <a:pt x="261" y="28"/>
                </a:lnTo>
                <a:lnTo>
                  <a:pt x="261" y="28"/>
                </a:lnTo>
                <a:lnTo>
                  <a:pt x="252" y="28"/>
                </a:lnTo>
                <a:lnTo>
                  <a:pt x="252" y="28"/>
                </a:lnTo>
                <a:lnTo>
                  <a:pt x="247" y="28"/>
                </a:lnTo>
                <a:lnTo>
                  <a:pt x="247" y="28"/>
                </a:lnTo>
                <a:lnTo>
                  <a:pt x="241" y="25"/>
                </a:lnTo>
                <a:lnTo>
                  <a:pt x="241" y="25"/>
                </a:lnTo>
                <a:lnTo>
                  <a:pt x="236" y="25"/>
                </a:lnTo>
                <a:lnTo>
                  <a:pt x="236" y="25"/>
                </a:lnTo>
                <a:lnTo>
                  <a:pt x="230" y="22"/>
                </a:lnTo>
                <a:lnTo>
                  <a:pt x="230" y="22"/>
                </a:lnTo>
                <a:lnTo>
                  <a:pt x="224" y="22"/>
                </a:lnTo>
                <a:lnTo>
                  <a:pt x="224" y="22"/>
                </a:lnTo>
                <a:lnTo>
                  <a:pt x="219" y="22"/>
                </a:lnTo>
                <a:lnTo>
                  <a:pt x="219" y="22"/>
                </a:lnTo>
                <a:lnTo>
                  <a:pt x="216" y="19"/>
                </a:lnTo>
                <a:lnTo>
                  <a:pt x="216" y="19"/>
                </a:lnTo>
                <a:lnTo>
                  <a:pt x="208" y="19"/>
                </a:lnTo>
                <a:lnTo>
                  <a:pt x="208" y="19"/>
                </a:lnTo>
                <a:lnTo>
                  <a:pt x="205" y="19"/>
                </a:lnTo>
                <a:lnTo>
                  <a:pt x="205" y="19"/>
                </a:lnTo>
                <a:lnTo>
                  <a:pt x="199" y="16"/>
                </a:lnTo>
                <a:lnTo>
                  <a:pt x="199" y="16"/>
                </a:lnTo>
                <a:lnTo>
                  <a:pt x="194" y="16"/>
                </a:lnTo>
                <a:lnTo>
                  <a:pt x="194" y="16"/>
                </a:lnTo>
                <a:lnTo>
                  <a:pt x="188" y="13"/>
                </a:lnTo>
                <a:lnTo>
                  <a:pt x="188" y="13"/>
                </a:lnTo>
                <a:lnTo>
                  <a:pt x="185" y="13"/>
                </a:lnTo>
                <a:lnTo>
                  <a:pt x="185" y="13"/>
                </a:lnTo>
                <a:lnTo>
                  <a:pt x="180" y="13"/>
                </a:lnTo>
                <a:lnTo>
                  <a:pt x="180" y="13"/>
                </a:lnTo>
                <a:lnTo>
                  <a:pt x="177" y="9"/>
                </a:lnTo>
                <a:lnTo>
                  <a:pt x="177" y="9"/>
                </a:lnTo>
                <a:lnTo>
                  <a:pt x="171" y="9"/>
                </a:lnTo>
                <a:lnTo>
                  <a:pt x="171" y="9"/>
                </a:lnTo>
                <a:lnTo>
                  <a:pt x="166" y="9"/>
                </a:lnTo>
                <a:lnTo>
                  <a:pt x="166" y="9"/>
                </a:lnTo>
                <a:lnTo>
                  <a:pt x="163" y="9"/>
                </a:lnTo>
                <a:lnTo>
                  <a:pt x="163" y="9"/>
                </a:lnTo>
                <a:lnTo>
                  <a:pt x="157" y="6"/>
                </a:lnTo>
                <a:lnTo>
                  <a:pt x="157" y="6"/>
                </a:lnTo>
                <a:lnTo>
                  <a:pt x="154" y="6"/>
                </a:lnTo>
                <a:lnTo>
                  <a:pt x="154" y="6"/>
                </a:lnTo>
                <a:lnTo>
                  <a:pt x="149" y="6"/>
                </a:lnTo>
                <a:lnTo>
                  <a:pt x="149" y="6"/>
                </a:lnTo>
                <a:lnTo>
                  <a:pt x="149" y="3"/>
                </a:lnTo>
                <a:lnTo>
                  <a:pt x="149" y="3"/>
                </a:lnTo>
                <a:lnTo>
                  <a:pt x="140" y="3"/>
                </a:lnTo>
                <a:lnTo>
                  <a:pt x="140" y="3"/>
                </a:lnTo>
                <a:lnTo>
                  <a:pt x="140" y="3"/>
                </a:lnTo>
                <a:lnTo>
                  <a:pt x="140" y="3"/>
                </a:lnTo>
                <a:lnTo>
                  <a:pt x="135" y="0"/>
                </a:lnTo>
                <a:lnTo>
                  <a:pt x="121" y="52"/>
                </a:lnTo>
                <a:lnTo>
                  <a:pt x="118" y="73"/>
                </a:lnTo>
                <a:lnTo>
                  <a:pt x="118" y="73"/>
                </a:lnTo>
                <a:lnTo>
                  <a:pt x="115" y="76"/>
                </a:lnTo>
                <a:lnTo>
                  <a:pt x="115" y="76"/>
                </a:lnTo>
                <a:lnTo>
                  <a:pt x="115" y="76"/>
                </a:lnTo>
                <a:lnTo>
                  <a:pt x="115" y="76"/>
                </a:lnTo>
                <a:lnTo>
                  <a:pt x="107" y="82"/>
                </a:lnTo>
                <a:lnTo>
                  <a:pt x="101" y="85"/>
                </a:lnTo>
                <a:lnTo>
                  <a:pt x="96" y="85"/>
                </a:lnTo>
                <a:lnTo>
                  <a:pt x="96" y="85"/>
                </a:lnTo>
                <a:lnTo>
                  <a:pt x="96" y="85"/>
                </a:lnTo>
                <a:lnTo>
                  <a:pt x="96" y="85"/>
                </a:lnTo>
                <a:lnTo>
                  <a:pt x="96" y="85"/>
                </a:lnTo>
                <a:lnTo>
                  <a:pt x="96" y="85"/>
                </a:lnTo>
                <a:lnTo>
                  <a:pt x="93" y="82"/>
                </a:lnTo>
                <a:lnTo>
                  <a:pt x="93" y="82"/>
                </a:lnTo>
                <a:lnTo>
                  <a:pt x="84" y="79"/>
                </a:lnTo>
                <a:lnTo>
                  <a:pt x="68" y="79"/>
                </a:lnTo>
                <a:lnTo>
                  <a:pt x="68" y="79"/>
                </a:lnTo>
                <a:lnTo>
                  <a:pt x="65" y="79"/>
                </a:lnTo>
                <a:lnTo>
                  <a:pt x="65" y="79"/>
                </a:lnTo>
                <a:lnTo>
                  <a:pt x="62" y="82"/>
                </a:lnTo>
                <a:lnTo>
                  <a:pt x="62" y="82"/>
                </a:lnTo>
                <a:lnTo>
                  <a:pt x="59" y="82"/>
                </a:lnTo>
                <a:lnTo>
                  <a:pt x="59" y="82"/>
                </a:lnTo>
                <a:lnTo>
                  <a:pt x="59" y="85"/>
                </a:lnTo>
                <a:lnTo>
                  <a:pt x="59" y="85"/>
                </a:lnTo>
                <a:lnTo>
                  <a:pt x="56" y="85"/>
                </a:lnTo>
                <a:lnTo>
                  <a:pt x="56" y="88"/>
                </a:lnTo>
                <a:lnTo>
                  <a:pt x="56" y="88"/>
                </a:lnTo>
                <a:lnTo>
                  <a:pt x="54" y="92"/>
                </a:lnTo>
                <a:lnTo>
                  <a:pt x="54" y="92"/>
                </a:lnTo>
                <a:lnTo>
                  <a:pt x="54" y="92"/>
                </a:lnTo>
                <a:lnTo>
                  <a:pt x="54" y="92"/>
                </a:lnTo>
                <a:lnTo>
                  <a:pt x="54" y="92"/>
                </a:lnTo>
                <a:lnTo>
                  <a:pt x="54" y="92"/>
                </a:lnTo>
                <a:lnTo>
                  <a:pt x="54" y="95"/>
                </a:lnTo>
                <a:lnTo>
                  <a:pt x="54" y="95"/>
                </a:lnTo>
                <a:lnTo>
                  <a:pt x="54" y="98"/>
                </a:lnTo>
                <a:lnTo>
                  <a:pt x="54" y="98"/>
                </a:lnTo>
                <a:lnTo>
                  <a:pt x="54" y="113"/>
                </a:lnTo>
                <a:lnTo>
                  <a:pt x="54" y="116"/>
                </a:lnTo>
                <a:lnTo>
                  <a:pt x="54" y="116"/>
                </a:lnTo>
                <a:lnTo>
                  <a:pt x="56" y="131"/>
                </a:lnTo>
                <a:lnTo>
                  <a:pt x="56" y="131"/>
                </a:lnTo>
                <a:lnTo>
                  <a:pt x="56" y="143"/>
                </a:lnTo>
                <a:lnTo>
                  <a:pt x="56" y="143"/>
                </a:lnTo>
                <a:lnTo>
                  <a:pt x="56" y="158"/>
                </a:lnTo>
                <a:lnTo>
                  <a:pt x="56" y="158"/>
                </a:lnTo>
                <a:lnTo>
                  <a:pt x="59" y="177"/>
                </a:lnTo>
                <a:lnTo>
                  <a:pt x="65" y="186"/>
                </a:lnTo>
                <a:lnTo>
                  <a:pt x="65" y="186"/>
                </a:lnTo>
                <a:lnTo>
                  <a:pt x="65" y="192"/>
                </a:lnTo>
                <a:lnTo>
                  <a:pt x="65" y="195"/>
                </a:lnTo>
                <a:lnTo>
                  <a:pt x="65" y="195"/>
                </a:lnTo>
                <a:lnTo>
                  <a:pt x="65" y="201"/>
                </a:lnTo>
                <a:lnTo>
                  <a:pt x="59" y="207"/>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8"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5" y="210"/>
                </a:lnTo>
                <a:lnTo>
                  <a:pt x="42" y="210"/>
                </a:lnTo>
                <a:lnTo>
                  <a:pt x="42" y="210"/>
                </a:lnTo>
                <a:lnTo>
                  <a:pt x="42" y="210"/>
                </a:lnTo>
                <a:lnTo>
                  <a:pt x="42" y="210"/>
                </a:lnTo>
                <a:lnTo>
                  <a:pt x="42" y="207"/>
                </a:lnTo>
                <a:lnTo>
                  <a:pt x="42" y="207"/>
                </a:lnTo>
                <a:lnTo>
                  <a:pt x="42" y="207"/>
                </a:lnTo>
                <a:lnTo>
                  <a:pt x="42" y="210"/>
                </a:lnTo>
                <a:lnTo>
                  <a:pt x="42" y="210"/>
                </a:lnTo>
                <a:lnTo>
                  <a:pt x="42" y="210"/>
                </a:lnTo>
                <a:lnTo>
                  <a:pt x="42" y="210"/>
                </a:lnTo>
                <a:lnTo>
                  <a:pt x="42" y="213"/>
                </a:lnTo>
                <a:lnTo>
                  <a:pt x="42" y="213"/>
                </a:lnTo>
                <a:lnTo>
                  <a:pt x="45" y="216"/>
                </a:lnTo>
                <a:lnTo>
                  <a:pt x="45" y="216"/>
                </a:lnTo>
                <a:lnTo>
                  <a:pt x="45" y="216"/>
                </a:lnTo>
                <a:lnTo>
                  <a:pt x="45" y="216"/>
                </a:lnTo>
                <a:lnTo>
                  <a:pt x="45" y="219"/>
                </a:lnTo>
                <a:lnTo>
                  <a:pt x="45" y="219"/>
                </a:lnTo>
                <a:lnTo>
                  <a:pt x="45" y="219"/>
                </a:lnTo>
                <a:lnTo>
                  <a:pt x="45" y="219"/>
                </a:lnTo>
                <a:lnTo>
                  <a:pt x="45" y="222"/>
                </a:lnTo>
                <a:lnTo>
                  <a:pt x="45" y="222"/>
                </a:lnTo>
                <a:lnTo>
                  <a:pt x="45" y="222"/>
                </a:lnTo>
                <a:lnTo>
                  <a:pt x="45" y="222"/>
                </a:lnTo>
                <a:lnTo>
                  <a:pt x="48" y="225"/>
                </a:lnTo>
                <a:lnTo>
                  <a:pt x="48" y="225"/>
                </a:lnTo>
                <a:lnTo>
                  <a:pt x="48" y="225"/>
                </a:lnTo>
                <a:lnTo>
                  <a:pt x="48" y="225"/>
                </a:lnTo>
                <a:lnTo>
                  <a:pt x="48" y="225"/>
                </a:lnTo>
                <a:lnTo>
                  <a:pt x="48" y="225"/>
                </a:lnTo>
                <a:lnTo>
                  <a:pt x="48" y="228"/>
                </a:lnTo>
                <a:lnTo>
                  <a:pt x="48" y="228"/>
                </a:lnTo>
                <a:lnTo>
                  <a:pt x="51" y="228"/>
                </a:lnTo>
                <a:lnTo>
                  <a:pt x="51" y="228"/>
                </a:lnTo>
                <a:lnTo>
                  <a:pt x="51" y="228"/>
                </a:lnTo>
                <a:lnTo>
                  <a:pt x="51" y="228"/>
                </a:lnTo>
                <a:lnTo>
                  <a:pt x="51" y="231"/>
                </a:lnTo>
                <a:lnTo>
                  <a:pt x="51" y="231"/>
                </a:lnTo>
                <a:lnTo>
                  <a:pt x="70" y="246"/>
                </a:lnTo>
                <a:lnTo>
                  <a:pt x="70" y="246"/>
                </a:lnTo>
                <a:lnTo>
                  <a:pt x="76" y="249"/>
                </a:lnTo>
                <a:lnTo>
                  <a:pt x="76" y="249"/>
                </a:lnTo>
                <a:lnTo>
                  <a:pt x="82" y="256"/>
                </a:lnTo>
                <a:lnTo>
                  <a:pt x="84" y="262"/>
                </a:lnTo>
                <a:lnTo>
                  <a:pt x="84" y="262"/>
                </a:lnTo>
                <a:lnTo>
                  <a:pt x="84" y="268"/>
                </a:lnTo>
                <a:lnTo>
                  <a:pt x="84" y="268"/>
                </a:lnTo>
                <a:lnTo>
                  <a:pt x="82" y="271"/>
                </a:lnTo>
                <a:lnTo>
                  <a:pt x="82" y="271"/>
                </a:lnTo>
                <a:lnTo>
                  <a:pt x="76" y="277"/>
                </a:lnTo>
                <a:lnTo>
                  <a:pt x="68" y="280"/>
                </a:lnTo>
                <a:lnTo>
                  <a:pt x="68" y="280"/>
                </a:lnTo>
                <a:lnTo>
                  <a:pt x="56" y="286"/>
                </a:lnTo>
                <a:lnTo>
                  <a:pt x="56" y="289"/>
                </a:lnTo>
                <a:lnTo>
                  <a:pt x="54" y="295"/>
                </a:lnTo>
                <a:lnTo>
                  <a:pt x="54" y="295"/>
                </a:lnTo>
                <a:lnTo>
                  <a:pt x="54" y="301"/>
                </a:lnTo>
                <a:lnTo>
                  <a:pt x="54" y="301"/>
                </a:lnTo>
                <a:lnTo>
                  <a:pt x="51" y="316"/>
                </a:lnTo>
                <a:lnTo>
                  <a:pt x="45" y="332"/>
                </a:lnTo>
                <a:lnTo>
                  <a:pt x="37" y="344"/>
                </a:lnTo>
                <a:lnTo>
                  <a:pt x="20" y="362"/>
                </a:lnTo>
                <a:lnTo>
                  <a:pt x="20" y="362"/>
                </a:lnTo>
                <a:lnTo>
                  <a:pt x="14" y="371"/>
                </a:lnTo>
                <a:lnTo>
                  <a:pt x="14" y="383"/>
                </a:lnTo>
                <a:lnTo>
                  <a:pt x="14" y="383"/>
                </a:lnTo>
                <a:lnTo>
                  <a:pt x="17" y="395"/>
                </a:lnTo>
                <a:lnTo>
                  <a:pt x="23" y="407"/>
                </a:lnTo>
                <a:lnTo>
                  <a:pt x="23" y="407"/>
                </a:lnTo>
                <a:lnTo>
                  <a:pt x="28" y="420"/>
                </a:lnTo>
                <a:lnTo>
                  <a:pt x="31" y="429"/>
                </a:lnTo>
                <a:lnTo>
                  <a:pt x="31" y="453"/>
                </a:lnTo>
                <a:lnTo>
                  <a:pt x="31" y="453"/>
                </a:lnTo>
                <a:lnTo>
                  <a:pt x="28" y="459"/>
                </a:lnTo>
                <a:lnTo>
                  <a:pt x="28" y="459"/>
                </a:lnTo>
                <a:lnTo>
                  <a:pt x="3" y="474"/>
                </a:lnTo>
                <a:lnTo>
                  <a:pt x="0" y="486"/>
                </a:lnTo>
                <a:lnTo>
                  <a:pt x="31" y="505"/>
                </a:lnTo>
                <a:lnTo>
                  <a:pt x="294" y="678"/>
                </a:lnTo>
                <a:lnTo>
                  <a:pt x="457" y="705"/>
                </a:lnTo>
                <a:lnTo>
                  <a:pt x="546" y="82"/>
                </a:lnTo>
                <a:lnTo>
                  <a:pt x="546" y="82"/>
                </a:lnTo>
                <a:lnTo>
                  <a:pt x="541" y="82"/>
                </a:lnTo>
                <a:lnTo>
                  <a:pt x="541" y="82"/>
                </a:lnTo>
                <a:lnTo>
                  <a:pt x="521" y="79"/>
                </a:lnTo>
                <a:lnTo>
                  <a:pt x="521" y="79"/>
                </a:lnTo>
                <a:lnTo>
                  <a:pt x="521" y="79"/>
                </a:lnTo>
                <a:lnTo>
                  <a:pt x="521" y="79"/>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 name="Freeform 35">
            <a:extLst>
              <a:ext uri="{FF2B5EF4-FFF2-40B4-BE49-F238E27FC236}">
                <a16:creationId xmlns:a16="http://schemas.microsoft.com/office/drawing/2014/main" id="{9C839B6D-D59B-4CCE-BFAD-70BEEBCFECCD}"/>
              </a:ext>
            </a:extLst>
          </p:cNvPr>
          <p:cNvSpPr>
            <a:spLocks/>
          </p:cNvSpPr>
          <p:nvPr/>
        </p:nvSpPr>
        <p:spPr bwMode="auto">
          <a:xfrm>
            <a:off x="4889692" y="4382123"/>
            <a:ext cx="636725" cy="561574"/>
          </a:xfrm>
          <a:custGeom>
            <a:avLst/>
            <a:gdLst>
              <a:gd name="T0" fmla="*/ 297 w 415"/>
              <a:gd name="T1" fmla="*/ 383 h 386"/>
              <a:gd name="T2" fmla="*/ 297 w 415"/>
              <a:gd name="T3" fmla="*/ 383 h 386"/>
              <a:gd name="T4" fmla="*/ 297 w 415"/>
              <a:gd name="T5" fmla="*/ 380 h 386"/>
              <a:gd name="T6" fmla="*/ 297 w 415"/>
              <a:gd name="T7" fmla="*/ 380 h 386"/>
              <a:gd name="T8" fmla="*/ 292 w 415"/>
              <a:gd name="T9" fmla="*/ 374 h 386"/>
              <a:gd name="T10" fmla="*/ 292 w 415"/>
              <a:gd name="T11" fmla="*/ 325 h 386"/>
              <a:gd name="T12" fmla="*/ 294 w 415"/>
              <a:gd name="T13" fmla="*/ 295 h 386"/>
              <a:gd name="T14" fmla="*/ 306 w 415"/>
              <a:gd name="T15" fmla="*/ 277 h 386"/>
              <a:gd name="T16" fmla="*/ 314 w 415"/>
              <a:gd name="T17" fmla="*/ 265 h 386"/>
              <a:gd name="T18" fmla="*/ 331 w 415"/>
              <a:gd name="T19" fmla="*/ 216 h 386"/>
              <a:gd name="T20" fmla="*/ 334 w 415"/>
              <a:gd name="T21" fmla="*/ 198 h 386"/>
              <a:gd name="T22" fmla="*/ 339 w 415"/>
              <a:gd name="T23" fmla="*/ 189 h 386"/>
              <a:gd name="T24" fmla="*/ 345 w 415"/>
              <a:gd name="T25" fmla="*/ 186 h 386"/>
              <a:gd name="T26" fmla="*/ 345 w 415"/>
              <a:gd name="T27" fmla="*/ 186 h 386"/>
              <a:gd name="T28" fmla="*/ 345 w 415"/>
              <a:gd name="T29" fmla="*/ 183 h 386"/>
              <a:gd name="T30" fmla="*/ 348 w 415"/>
              <a:gd name="T31" fmla="*/ 183 h 386"/>
              <a:gd name="T32" fmla="*/ 348 w 415"/>
              <a:gd name="T33" fmla="*/ 179 h 386"/>
              <a:gd name="T34" fmla="*/ 350 w 415"/>
              <a:gd name="T35" fmla="*/ 179 h 386"/>
              <a:gd name="T36" fmla="*/ 350 w 415"/>
              <a:gd name="T37" fmla="*/ 176 h 386"/>
              <a:gd name="T38" fmla="*/ 353 w 415"/>
              <a:gd name="T39" fmla="*/ 173 h 386"/>
              <a:gd name="T40" fmla="*/ 356 w 415"/>
              <a:gd name="T41" fmla="*/ 167 h 386"/>
              <a:gd name="T42" fmla="*/ 356 w 415"/>
              <a:gd name="T43" fmla="*/ 167 h 386"/>
              <a:gd name="T44" fmla="*/ 356 w 415"/>
              <a:gd name="T45" fmla="*/ 164 h 386"/>
              <a:gd name="T46" fmla="*/ 359 w 415"/>
              <a:gd name="T47" fmla="*/ 161 h 386"/>
              <a:gd name="T48" fmla="*/ 359 w 415"/>
              <a:gd name="T49" fmla="*/ 158 h 386"/>
              <a:gd name="T50" fmla="*/ 359 w 415"/>
              <a:gd name="T51" fmla="*/ 158 h 386"/>
              <a:gd name="T52" fmla="*/ 362 w 415"/>
              <a:gd name="T53" fmla="*/ 155 h 386"/>
              <a:gd name="T54" fmla="*/ 362 w 415"/>
              <a:gd name="T55" fmla="*/ 152 h 386"/>
              <a:gd name="T56" fmla="*/ 362 w 415"/>
              <a:gd name="T57" fmla="*/ 152 h 386"/>
              <a:gd name="T58" fmla="*/ 362 w 415"/>
              <a:gd name="T59" fmla="*/ 149 h 386"/>
              <a:gd name="T60" fmla="*/ 364 w 415"/>
              <a:gd name="T61" fmla="*/ 146 h 386"/>
              <a:gd name="T62" fmla="*/ 364 w 415"/>
              <a:gd name="T63" fmla="*/ 146 h 386"/>
              <a:gd name="T64" fmla="*/ 378 w 415"/>
              <a:gd name="T65" fmla="*/ 125 h 386"/>
              <a:gd name="T66" fmla="*/ 384 w 415"/>
              <a:gd name="T67" fmla="*/ 119 h 386"/>
              <a:gd name="T68" fmla="*/ 398 w 415"/>
              <a:gd name="T69" fmla="*/ 85 h 386"/>
              <a:gd name="T70" fmla="*/ 406 w 415"/>
              <a:gd name="T71" fmla="*/ 49 h 386"/>
              <a:gd name="T72" fmla="*/ 415 w 415"/>
              <a:gd name="T73" fmla="*/ 37 h 386"/>
              <a:gd name="T74" fmla="*/ 412 w 415"/>
              <a:gd name="T75" fmla="*/ 37 h 386"/>
              <a:gd name="T76" fmla="*/ 412 w 415"/>
              <a:gd name="T77" fmla="*/ 37 h 386"/>
              <a:gd name="T78" fmla="*/ 412 w 415"/>
              <a:gd name="T79" fmla="*/ 37 h 386"/>
              <a:gd name="T80" fmla="*/ 412 w 415"/>
              <a:gd name="T81" fmla="*/ 37 h 386"/>
              <a:gd name="T82" fmla="*/ 409 w 415"/>
              <a:gd name="T83" fmla="*/ 37 h 386"/>
              <a:gd name="T84" fmla="*/ 409 w 415"/>
              <a:gd name="T85" fmla="*/ 34 h 386"/>
              <a:gd name="T86" fmla="*/ 409 w 415"/>
              <a:gd name="T87" fmla="*/ 34 h 386"/>
              <a:gd name="T88" fmla="*/ 406 w 415"/>
              <a:gd name="T89" fmla="*/ 34 h 386"/>
              <a:gd name="T90" fmla="*/ 406 w 415"/>
              <a:gd name="T91" fmla="*/ 34 h 386"/>
              <a:gd name="T92" fmla="*/ 398 w 415"/>
              <a:gd name="T93" fmla="*/ 37 h 386"/>
              <a:gd name="T94" fmla="*/ 373 w 415"/>
              <a:gd name="T95" fmla="*/ 40 h 386"/>
              <a:gd name="T96" fmla="*/ 367 w 415"/>
              <a:gd name="T97" fmla="*/ 28 h 386"/>
              <a:gd name="T98" fmla="*/ 359 w 415"/>
              <a:gd name="T99" fmla="*/ 0 h 386"/>
              <a:gd name="T100" fmla="*/ 6 w 415"/>
              <a:gd name="T101" fmla="*/ 85 h 386"/>
              <a:gd name="T102" fmla="*/ 6 w 415"/>
              <a:gd name="T103" fmla="*/ 88 h 386"/>
              <a:gd name="T104" fmla="*/ 20 w 415"/>
              <a:gd name="T105" fmla="*/ 198 h 386"/>
              <a:gd name="T106" fmla="*/ 17 w 415"/>
              <a:gd name="T107" fmla="*/ 271 h 386"/>
              <a:gd name="T108" fmla="*/ 20 w 415"/>
              <a:gd name="T109" fmla="*/ 328 h 386"/>
              <a:gd name="T110" fmla="*/ 28 w 415"/>
              <a:gd name="T111" fmla="*/ 334 h 386"/>
              <a:gd name="T112" fmla="*/ 42 w 415"/>
              <a:gd name="T113" fmla="*/ 347 h 386"/>
              <a:gd name="T114" fmla="*/ 300 w 415"/>
              <a:gd name="T115" fmla="*/ 386 h 386"/>
              <a:gd name="T116" fmla="*/ 300 w 415"/>
              <a:gd name="T117" fmla="*/ 386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5" h="386">
                <a:moveTo>
                  <a:pt x="297" y="386"/>
                </a:moveTo>
                <a:lnTo>
                  <a:pt x="297" y="386"/>
                </a:lnTo>
                <a:lnTo>
                  <a:pt x="297" y="383"/>
                </a:lnTo>
                <a:lnTo>
                  <a:pt x="297" y="383"/>
                </a:lnTo>
                <a:lnTo>
                  <a:pt x="297" y="383"/>
                </a:lnTo>
                <a:lnTo>
                  <a:pt x="297" y="383"/>
                </a:lnTo>
                <a:lnTo>
                  <a:pt x="297" y="383"/>
                </a:lnTo>
                <a:lnTo>
                  <a:pt x="297" y="383"/>
                </a:lnTo>
                <a:lnTo>
                  <a:pt x="297" y="380"/>
                </a:lnTo>
                <a:lnTo>
                  <a:pt x="297" y="380"/>
                </a:lnTo>
                <a:lnTo>
                  <a:pt x="297" y="380"/>
                </a:lnTo>
                <a:lnTo>
                  <a:pt x="297" y="380"/>
                </a:lnTo>
                <a:lnTo>
                  <a:pt x="294" y="380"/>
                </a:lnTo>
                <a:lnTo>
                  <a:pt x="294" y="380"/>
                </a:lnTo>
                <a:lnTo>
                  <a:pt x="292" y="374"/>
                </a:lnTo>
                <a:lnTo>
                  <a:pt x="292" y="362"/>
                </a:lnTo>
                <a:lnTo>
                  <a:pt x="292" y="325"/>
                </a:lnTo>
                <a:lnTo>
                  <a:pt x="292" y="325"/>
                </a:lnTo>
                <a:lnTo>
                  <a:pt x="294" y="304"/>
                </a:lnTo>
                <a:lnTo>
                  <a:pt x="294" y="304"/>
                </a:lnTo>
                <a:lnTo>
                  <a:pt x="294" y="295"/>
                </a:lnTo>
                <a:lnTo>
                  <a:pt x="297" y="286"/>
                </a:lnTo>
                <a:lnTo>
                  <a:pt x="306" y="277"/>
                </a:lnTo>
                <a:lnTo>
                  <a:pt x="306" y="277"/>
                </a:lnTo>
                <a:lnTo>
                  <a:pt x="308" y="274"/>
                </a:lnTo>
                <a:lnTo>
                  <a:pt x="308" y="274"/>
                </a:lnTo>
                <a:lnTo>
                  <a:pt x="314" y="265"/>
                </a:lnTo>
                <a:lnTo>
                  <a:pt x="322" y="249"/>
                </a:lnTo>
                <a:lnTo>
                  <a:pt x="328" y="234"/>
                </a:lnTo>
                <a:lnTo>
                  <a:pt x="331" y="216"/>
                </a:lnTo>
                <a:lnTo>
                  <a:pt x="331" y="216"/>
                </a:lnTo>
                <a:lnTo>
                  <a:pt x="331" y="204"/>
                </a:lnTo>
                <a:lnTo>
                  <a:pt x="334" y="198"/>
                </a:lnTo>
                <a:lnTo>
                  <a:pt x="336" y="192"/>
                </a:lnTo>
                <a:lnTo>
                  <a:pt x="339" y="189"/>
                </a:lnTo>
                <a:lnTo>
                  <a:pt x="339" y="189"/>
                </a:lnTo>
                <a:lnTo>
                  <a:pt x="345" y="186"/>
                </a:lnTo>
                <a:lnTo>
                  <a:pt x="345" y="186"/>
                </a:lnTo>
                <a:lnTo>
                  <a:pt x="345" y="186"/>
                </a:lnTo>
                <a:lnTo>
                  <a:pt x="345" y="186"/>
                </a:lnTo>
                <a:lnTo>
                  <a:pt x="345" y="186"/>
                </a:lnTo>
                <a:lnTo>
                  <a:pt x="345" y="186"/>
                </a:lnTo>
                <a:lnTo>
                  <a:pt x="345" y="183"/>
                </a:lnTo>
                <a:lnTo>
                  <a:pt x="345" y="183"/>
                </a:lnTo>
                <a:lnTo>
                  <a:pt x="345" y="183"/>
                </a:lnTo>
                <a:lnTo>
                  <a:pt x="345" y="183"/>
                </a:lnTo>
                <a:lnTo>
                  <a:pt x="348" y="183"/>
                </a:lnTo>
                <a:lnTo>
                  <a:pt x="348" y="183"/>
                </a:lnTo>
                <a:lnTo>
                  <a:pt x="348" y="183"/>
                </a:lnTo>
                <a:lnTo>
                  <a:pt x="348" y="183"/>
                </a:lnTo>
                <a:lnTo>
                  <a:pt x="348" y="179"/>
                </a:lnTo>
                <a:lnTo>
                  <a:pt x="348" y="179"/>
                </a:lnTo>
                <a:lnTo>
                  <a:pt x="350" y="179"/>
                </a:lnTo>
                <a:lnTo>
                  <a:pt x="350" y="179"/>
                </a:lnTo>
                <a:lnTo>
                  <a:pt x="350" y="176"/>
                </a:lnTo>
                <a:lnTo>
                  <a:pt x="350" y="176"/>
                </a:lnTo>
                <a:lnTo>
                  <a:pt x="350" y="176"/>
                </a:lnTo>
                <a:lnTo>
                  <a:pt x="350" y="176"/>
                </a:lnTo>
                <a:lnTo>
                  <a:pt x="353" y="173"/>
                </a:lnTo>
                <a:lnTo>
                  <a:pt x="353" y="173"/>
                </a:lnTo>
                <a:lnTo>
                  <a:pt x="353" y="173"/>
                </a:lnTo>
                <a:lnTo>
                  <a:pt x="353" y="173"/>
                </a:lnTo>
                <a:lnTo>
                  <a:pt x="356" y="167"/>
                </a:lnTo>
                <a:lnTo>
                  <a:pt x="356" y="167"/>
                </a:lnTo>
                <a:lnTo>
                  <a:pt x="356" y="167"/>
                </a:lnTo>
                <a:lnTo>
                  <a:pt x="356" y="167"/>
                </a:lnTo>
                <a:lnTo>
                  <a:pt x="356" y="164"/>
                </a:lnTo>
                <a:lnTo>
                  <a:pt x="356" y="164"/>
                </a:lnTo>
                <a:lnTo>
                  <a:pt x="356" y="164"/>
                </a:lnTo>
                <a:lnTo>
                  <a:pt x="356" y="164"/>
                </a:lnTo>
                <a:lnTo>
                  <a:pt x="359" y="161"/>
                </a:lnTo>
                <a:lnTo>
                  <a:pt x="359" y="161"/>
                </a:lnTo>
                <a:lnTo>
                  <a:pt x="359" y="161"/>
                </a:lnTo>
                <a:lnTo>
                  <a:pt x="359" y="161"/>
                </a:lnTo>
                <a:lnTo>
                  <a:pt x="359" y="158"/>
                </a:lnTo>
                <a:lnTo>
                  <a:pt x="359" y="158"/>
                </a:lnTo>
                <a:lnTo>
                  <a:pt x="359" y="158"/>
                </a:lnTo>
                <a:lnTo>
                  <a:pt x="359" y="158"/>
                </a:lnTo>
                <a:lnTo>
                  <a:pt x="362" y="155"/>
                </a:lnTo>
                <a:lnTo>
                  <a:pt x="362" y="155"/>
                </a:lnTo>
                <a:lnTo>
                  <a:pt x="362" y="155"/>
                </a:lnTo>
                <a:lnTo>
                  <a:pt x="362" y="155"/>
                </a:lnTo>
                <a:lnTo>
                  <a:pt x="362" y="152"/>
                </a:lnTo>
                <a:lnTo>
                  <a:pt x="362" y="152"/>
                </a:lnTo>
                <a:lnTo>
                  <a:pt x="362" y="152"/>
                </a:lnTo>
                <a:lnTo>
                  <a:pt x="362" y="152"/>
                </a:lnTo>
                <a:lnTo>
                  <a:pt x="362" y="152"/>
                </a:lnTo>
                <a:lnTo>
                  <a:pt x="362" y="152"/>
                </a:lnTo>
                <a:lnTo>
                  <a:pt x="362" y="149"/>
                </a:lnTo>
                <a:lnTo>
                  <a:pt x="362" y="149"/>
                </a:lnTo>
                <a:lnTo>
                  <a:pt x="364" y="149"/>
                </a:lnTo>
                <a:lnTo>
                  <a:pt x="364" y="149"/>
                </a:lnTo>
                <a:lnTo>
                  <a:pt x="364" y="146"/>
                </a:lnTo>
                <a:lnTo>
                  <a:pt x="364" y="146"/>
                </a:lnTo>
                <a:lnTo>
                  <a:pt x="364" y="146"/>
                </a:lnTo>
                <a:lnTo>
                  <a:pt x="364" y="146"/>
                </a:lnTo>
                <a:lnTo>
                  <a:pt x="364" y="137"/>
                </a:lnTo>
                <a:lnTo>
                  <a:pt x="370" y="131"/>
                </a:lnTo>
                <a:lnTo>
                  <a:pt x="378" y="125"/>
                </a:lnTo>
                <a:lnTo>
                  <a:pt x="378" y="125"/>
                </a:lnTo>
                <a:lnTo>
                  <a:pt x="384" y="119"/>
                </a:lnTo>
                <a:lnTo>
                  <a:pt x="384" y="119"/>
                </a:lnTo>
                <a:lnTo>
                  <a:pt x="392" y="104"/>
                </a:lnTo>
                <a:lnTo>
                  <a:pt x="398" y="94"/>
                </a:lnTo>
                <a:lnTo>
                  <a:pt x="398" y="85"/>
                </a:lnTo>
                <a:lnTo>
                  <a:pt x="398" y="85"/>
                </a:lnTo>
                <a:lnTo>
                  <a:pt x="401" y="61"/>
                </a:lnTo>
                <a:lnTo>
                  <a:pt x="406" y="49"/>
                </a:lnTo>
                <a:lnTo>
                  <a:pt x="412" y="37"/>
                </a:lnTo>
                <a:lnTo>
                  <a:pt x="412" y="37"/>
                </a:lnTo>
                <a:lnTo>
                  <a:pt x="415" y="37"/>
                </a:lnTo>
                <a:lnTo>
                  <a:pt x="415"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12" y="37"/>
                </a:lnTo>
                <a:lnTo>
                  <a:pt x="409" y="37"/>
                </a:lnTo>
                <a:lnTo>
                  <a:pt x="409" y="37"/>
                </a:lnTo>
                <a:lnTo>
                  <a:pt x="409" y="37"/>
                </a:lnTo>
                <a:lnTo>
                  <a:pt x="409" y="37"/>
                </a:lnTo>
                <a:lnTo>
                  <a:pt x="409" y="34"/>
                </a:lnTo>
                <a:lnTo>
                  <a:pt x="409" y="34"/>
                </a:lnTo>
                <a:lnTo>
                  <a:pt x="409" y="34"/>
                </a:lnTo>
                <a:lnTo>
                  <a:pt x="409" y="34"/>
                </a:lnTo>
                <a:lnTo>
                  <a:pt x="406" y="34"/>
                </a:lnTo>
                <a:lnTo>
                  <a:pt x="406" y="34"/>
                </a:lnTo>
                <a:lnTo>
                  <a:pt x="406" y="34"/>
                </a:lnTo>
                <a:lnTo>
                  <a:pt x="406" y="34"/>
                </a:lnTo>
                <a:lnTo>
                  <a:pt x="406" y="34"/>
                </a:lnTo>
                <a:lnTo>
                  <a:pt x="406" y="34"/>
                </a:lnTo>
                <a:lnTo>
                  <a:pt x="406" y="34"/>
                </a:lnTo>
                <a:lnTo>
                  <a:pt x="406" y="34"/>
                </a:lnTo>
                <a:lnTo>
                  <a:pt x="398" y="37"/>
                </a:lnTo>
                <a:lnTo>
                  <a:pt x="387" y="40"/>
                </a:lnTo>
                <a:lnTo>
                  <a:pt x="373" y="40"/>
                </a:lnTo>
                <a:lnTo>
                  <a:pt x="373" y="40"/>
                </a:lnTo>
                <a:lnTo>
                  <a:pt x="370" y="40"/>
                </a:lnTo>
                <a:lnTo>
                  <a:pt x="367" y="34"/>
                </a:lnTo>
                <a:lnTo>
                  <a:pt x="367" y="28"/>
                </a:lnTo>
                <a:lnTo>
                  <a:pt x="367" y="28"/>
                </a:lnTo>
                <a:lnTo>
                  <a:pt x="367" y="9"/>
                </a:lnTo>
                <a:lnTo>
                  <a:pt x="359" y="0"/>
                </a:lnTo>
                <a:lnTo>
                  <a:pt x="0" y="15"/>
                </a:lnTo>
                <a:lnTo>
                  <a:pt x="0" y="15"/>
                </a:lnTo>
                <a:lnTo>
                  <a:pt x="6" y="85"/>
                </a:lnTo>
                <a:lnTo>
                  <a:pt x="6" y="85"/>
                </a:lnTo>
                <a:lnTo>
                  <a:pt x="6" y="88"/>
                </a:lnTo>
                <a:lnTo>
                  <a:pt x="6" y="88"/>
                </a:lnTo>
                <a:lnTo>
                  <a:pt x="14" y="158"/>
                </a:lnTo>
                <a:lnTo>
                  <a:pt x="14" y="158"/>
                </a:lnTo>
                <a:lnTo>
                  <a:pt x="20" y="198"/>
                </a:lnTo>
                <a:lnTo>
                  <a:pt x="23" y="228"/>
                </a:lnTo>
                <a:lnTo>
                  <a:pt x="23" y="228"/>
                </a:lnTo>
                <a:lnTo>
                  <a:pt x="17" y="271"/>
                </a:lnTo>
                <a:lnTo>
                  <a:pt x="12" y="316"/>
                </a:lnTo>
                <a:lnTo>
                  <a:pt x="12" y="316"/>
                </a:lnTo>
                <a:lnTo>
                  <a:pt x="20" y="328"/>
                </a:lnTo>
                <a:lnTo>
                  <a:pt x="23" y="334"/>
                </a:lnTo>
                <a:lnTo>
                  <a:pt x="28" y="334"/>
                </a:lnTo>
                <a:lnTo>
                  <a:pt x="28" y="334"/>
                </a:lnTo>
                <a:lnTo>
                  <a:pt x="37" y="337"/>
                </a:lnTo>
                <a:lnTo>
                  <a:pt x="42" y="340"/>
                </a:lnTo>
                <a:lnTo>
                  <a:pt x="42" y="347"/>
                </a:lnTo>
                <a:lnTo>
                  <a:pt x="42" y="353"/>
                </a:lnTo>
                <a:lnTo>
                  <a:pt x="42" y="386"/>
                </a:lnTo>
                <a:lnTo>
                  <a:pt x="300" y="386"/>
                </a:lnTo>
                <a:lnTo>
                  <a:pt x="300" y="386"/>
                </a:lnTo>
                <a:lnTo>
                  <a:pt x="300" y="386"/>
                </a:lnTo>
                <a:lnTo>
                  <a:pt x="300" y="386"/>
                </a:lnTo>
                <a:lnTo>
                  <a:pt x="297" y="386"/>
                </a:lnTo>
                <a:lnTo>
                  <a:pt x="297" y="386"/>
                </a:lnTo>
                <a:close/>
              </a:path>
            </a:pathLst>
          </a:custGeom>
          <a:solidFill>
            <a:schemeClr val="accent2">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 name="Freeform 36">
            <a:extLst>
              <a:ext uri="{FF2B5EF4-FFF2-40B4-BE49-F238E27FC236}">
                <a16:creationId xmlns:a16="http://schemas.microsoft.com/office/drawing/2014/main" id="{AAF77BD6-D995-40A3-826B-67A027B341EE}"/>
              </a:ext>
            </a:extLst>
          </p:cNvPr>
          <p:cNvSpPr>
            <a:spLocks/>
          </p:cNvSpPr>
          <p:nvPr/>
        </p:nvSpPr>
        <p:spPr bwMode="auto">
          <a:xfrm>
            <a:off x="2958038" y="4174080"/>
            <a:ext cx="849990" cy="919467"/>
          </a:xfrm>
          <a:custGeom>
            <a:avLst/>
            <a:gdLst>
              <a:gd name="T0" fmla="*/ 493 w 554"/>
              <a:gd name="T1" fmla="*/ 58 h 632"/>
              <a:gd name="T2" fmla="*/ 487 w 554"/>
              <a:gd name="T3" fmla="*/ 58 h 632"/>
              <a:gd name="T4" fmla="*/ 459 w 554"/>
              <a:gd name="T5" fmla="*/ 55 h 632"/>
              <a:gd name="T6" fmla="*/ 448 w 554"/>
              <a:gd name="T7" fmla="*/ 52 h 632"/>
              <a:gd name="T8" fmla="*/ 425 w 554"/>
              <a:gd name="T9" fmla="*/ 49 h 632"/>
              <a:gd name="T10" fmla="*/ 414 w 554"/>
              <a:gd name="T11" fmla="*/ 49 h 632"/>
              <a:gd name="T12" fmla="*/ 392 w 554"/>
              <a:gd name="T13" fmla="*/ 46 h 632"/>
              <a:gd name="T14" fmla="*/ 381 w 554"/>
              <a:gd name="T15" fmla="*/ 43 h 632"/>
              <a:gd name="T16" fmla="*/ 355 w 554"/>
              <a:gd name="T17" fmla="*/ 40 h 632"/>
              <a:gd name="T18" fmla="*/ 347 w 554"/>
              <a:gd name="T19" fmla="*/ 40 h 632"/>
              <a:gd name="T20" fmla="*/ 316 w 554"/>
              <a:gd name="T21" fmla="*/ 34 h 632"/>
              <a:gd name="T22" fmla="*/ 311 w 554"/>
              <a:gd name="T23" fmla="*/ 34 h 632"/>
              <a:gd name="T24" fmla="*/ 283 w 554"/>
              <a:gd name="T25" fmla="*/ 31 h 632"/>
              <a:gd name="T26" fmla="*/ 274 w 554"/>
              <a:gd name="T27" fmla="*/ 28 h 632"/>
              <a:gd name="T28" fmla="*/ 252 w 554"/>
              <a:gd name="T29" fmla="*/ 25 h 632"/>
              <a:gd name="T30" fmla="*/ 241 w 554"/>
              <a:gd name="T31" fmla="*/ 22 h 632"/>
              <a:gd name="T32" fmla="*/ 218 w 554"/>
              <a:gd name="T33" fmla="*/ 19 h 632"/>
              <a:gd name="T34" fmla="*/ 207 w 554"/>
              <a:gd name="T35" fmla="*/ 19 h 632"/>
              <a:gd name="T36" fmla="*/ 182 w 554"/>
              <a:gd name="T37" fmla="*/ 13 h 632"/>
              <a:gd name="T38" fmla="*/ 176 w 554"/>
              <a:gd name="T39" fmla="*/ 13 h 632"/>
              <a:gd name="T40" fmla="*/ 146 w 554"/>
              <a:gd name="T41" fmla="*/ 7 h 632"/>
              <a:gd name="T42" fmla="*/ 137 w 554"/>
              <a:gd name="T43" fmla="*/ 7 h 632"/>
              <a:gd name="T44" fmla="*/ 115 w 554"/>
              <a:gd name="T45" fmla="*/ 3 h 632"/>
              <a:gd name="T46" fmla="*/ 104 w 554"/>
              <a:gd name="T47" fmla="*/ 0 h 632"/>
              <a:gd name="T48" fmla="*/ 0 w 554"/>
              <a:gd name="T49" fmla="*/ 623 h 632"/>
              <a:gd name="T50" fmla="*/ 64 w 554"/>
              <a:gd name="T51" fmla="*/ 632 h 632"/>
              <a:gd name="T52" fmla="*/ 73 w 554"/>
              <a:gd name="T53" fmla="*/ 593 h 632"/>
              <a:gd name="T54" fmla="*/ 76 w 554"/>
              <a:gd name="T55" fmla="*/ 590 h 632"/>
              <a:gd name="T56" fmla="*/ 90 w 554"/>
              <a:gd name="T57" fmla="*/ 590 h 632"/>
              <a:gd name="T58" fmla="*/ 148 w 554"/>
              <a:gd name="T59" fmla="*/ 599 h 632"/>
              <a:gd name="T60" fmla="*/ 216 w 554"/>
              <a:gd name="T61" fmla="*/ 614 h 632"/>
              <a:gd name="T62" fmla="*/ 221 w 554"/>
              <a:gd name="T63" fmla="*/ 617 h 632"/>
              <a:gd name="T64" fmla="*/ 224 w 554"/>
              <a:gd name="T65" fmla="*/ 617 h 632"/>
              <a:gd name="T66" fmla="*/ 224 w 554"/>
              <a:gd name="T67" fmla="*/ 599 h 632"/>
              <a:gd name="T68" fmla="*/ 227 w 554"/>
              <a:gd name="T69" fmla="*/ 578 h 632"/>
              <a:gd name="T70" fmla="*/ 232 w 554"/>
              <a:gd name="T71" fmla="*/ 569 h 632"/>
              <a:gd name="T72" fmla="*/ 238 w 554"/>
              <a:gd name="T73" fmla="*/ 566 h 632"/>
              <a:gd name="T74" fmla="*/ 554 w 554"/>
              <a:gd name="T75" fmla="*/ 67 h 632"/>
              <a:gd name="T76" fmla="*/ 537 w 554"/>
              <a:gd name="T77" fmla="*/ 64 h 632"/>
              <a:gd name="T78" fmla="*/ 526 w 554"/>
              <a:gd name="T79" fmla="*/ 61 h 632"/>
              <a:gd name="T80" fmla="*/ 493 w 554"/>
              <a:gd name="T81" fmla="*/ 58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4" h="632">
                <a:moveTo>
                  <a:pt x="493" y="58"/>
                </a:moveTo>
                <a:lnTo>
                  <a:pt x="493" y="58"/>
                </a:lnTo>
                <a:lnTo>
                  <a:pt x="487" y="58"/>
                </a:lnTo>
                <a:lnTo>
                  <a:pt x="487" y="58"/>
                </a:lnTo>
                <a:lnTo>
                  <a:pt x="459" y="55"/>
                </a:lnTo>
                <a:lnTo>
                  <a:pt x="459" y="55"/>
                </a:lnTo>
                <a:lnTo>
                  <a:pt x="448" y="52"/>
                </a:lnTo>
                <a:lnTo>
                  <a:pt x="448" y="52"/>
                </a:lnTo>
                <a:lnTo>
                  <a:pt x="425" y="49"/>
                </a:lnTo>
                <a:lnTo>
                  <a:pt x="425" y="49"/>
                </a:lnTo>
                <a:lnTo>
                  <a:pt x="414" y="49"/>
                </a:lnTo>
                <a:lnTo>
                  <a:pt x="414" y="49"/>
                </a:lnTo>
                <a:lnTo>
                  <a:pt x="392" y="46"/>
                </a:lnTo>
                <a:lnTo>
                  <a:pt x="392" y="46"/>
                </a:lnTo>
                <a:lnTo>
                  <a:pt x="381" y="43"/>
                </a:lnTo>
                <a:lnTo>
                  <a:pt x="381" y="43"/>
                </a:lnTo>
                <a:lnTo>
                  <a:pt x="355" y="40"/>
                </a:lnTo>
                <a:lnTo>
                  <a:pt x="355" y="40"/>
                </a:lnTo>
                <a:lnTo>
                  <a:pt x="347" y="40"/>
                </a:lnTo>
                <a:lnTo>
                  <a:pt x="347" y="40"/>
                </a:lnTo>
                <a:lnTo>
                  <a:pt x="316" y="34"/>
                </a:lnTo>
                <a:lnTo>
                  <a:pt x="316" y="34"/>
                </a:lnTo>
                <a:lnTo>
                  <a:pt x="311" y="34"/>
                </a:lnTo>
                <a:lnTo>
                  <a:pt x="311" y="34"/>
                </a:lnTo>
                <a:lnTo>
                  <a:pt x="283" y="31"/>
                </a:lnTo>
                <a:lnTo>
                  <a:pt x="283" y="31"/>
                </a:lnTo>
                <a:lnTo>
                  <a:pt x="274" y="28"/>
                </a:lnTo>
                <a:lnTo>
                  <a:pt x="274" y="28"/>
                </a:lnTo>
                <a:lnTo>
                  <a:pt x="252" y="25"/>
                </a:lnTo>
                <a:lnTo>
                  <a:pt x="252" y="25"/>
                </a:lnTo>
                <a:lnTo>
                  <a:pt x="241" y="22"/>
                </a:lnTo>
                <a:lnTo>
                  <a:pt x="241" y="22"/>
                </a:lnTo>
                <a:lnTo>
                  <a:pt x="218" y="19"/>
                </a:lnTo>
                <a:lnTo>
                  <a:pt x="218" y="19"/>
                </a:lnTo>
                <a:lnTo>
                  <a:pt x="207" y="19"/>
                </a:lnTo>
                <a:lnTo>
                  <a:pt x="207" y="19"/>
                </a:lnTo>
                <a:lnTo>
                  <a:pt x="182" y="13"/>
                </a:lnTo>
                <a:lnTo>
                  <a:pt x="182" y="13"/>
                </a:lnTo>
                <a:lnTo>
                  <a:pt x="176" y="13"/>
                </a:lnTo>
                <a:lnTo>
                  <a:pt x="176" y="13"/>
                </a:lnTo>
                <a:lnTo>
                  <a:pt x="146" y="7"/>
                </a:lnTo>
                <a:lnTo>
                  <a:pt x="146" y="7"/>
                </a:lnTo>
                <a:lnTo>
                  <a:pt x="137" y="7"/>
                </a:lnTo>
                <a:lnTo>
                  <a:pt x="137" y="7"/>
                </a:lnTo>
                <a:lnTo>
                  <a:pt x="115" y="3"/>
                </a:lnTo>
                <a:lnTo>
                  <a:pt x="115" y="3"/>
                </a:lnTo>
                <a:lnTo>
                  <a:pt x="104" y="0"/>
                </a:lnTo>
                <a:lnTo>
                  <a:pt x="104" y="0"/>
                </a:lnTo>
                <a:lnTo>
                  <a:pt x="92" y="0"/>
                </a:lnTo>
                <a:lnTo>
                  <a:pt x="0" y="623"/>
                </a:lnTo>
                <a:lnTo>
                  <a:pt x="64" y="632"/>
                </a:lnTo>
                <a:lnTo>
                  <a:pt x="64" y="632"/>
                </a:lnTo>
                <a:lnTo>
                  <a:pt x="67" y="620"/>
                </a:lnTo>
                <a:lnTo>
                  <a:pt x="73" y="593"/>
                </a:lnTo>
                <a:lnTo>
                  <a:pt x="73" y="593"/>
                </a:lnTo>
                <a:lnTo>
                  <a:pt x="76" y="590"/>
                </a:lnTo>
                <a:lnTo>
                  <a:pt x="76" y="590"/>
                </a:lnTo>
                <a:lnTo>
                  <a:pt x="90" y="590"/>
                </a:lnTo>
                <a:lnTo>
                  <a:pt x="148" y="599"/>
                </a:lnTo>
                <a:lnTo>
                  <a:pt x="148" y="599"/>
                </a:lnTo>
                <a:lnTo>
                  <a:pt x="185" y="605"/>
                </a:lnTo>
                <a:lnTo>
                  <a:pt x="216" y="614"/>
                </a:lnTo>
                <a:lnTo>
                  <a:pt x="216" y="614"/>
                </a:lnTo>
                <a:lnTo>
                  <a:pt x="221" y="617"/>
                </a:lnTo>
                <a:lnTo>
                  <a:pt x="221" y="617"/>
                </a:lnTo>
                <a:lnTo>
                  <a:pt x="224" y="617"/>
                </a:lnTo>
                <a:lnTo>
                  <a:pt x="224" y="599"/>
                </a:lnTo>
                <a:lnTo>
                  <a:pt x="224" y="599"/>
                </a:lnTo>
                <a:lnTo>
                  <a:pt x="224" y="590"/>
                </a:lnTo>
                <a:lnTo>
                  <a:pt x="227" y="578"/>
                </a:lnTo>
                <a:lnTo>
                  <a:pt x="232" y="569"/>
                </a:lnTo>
                <a:lnTo>
                  <a:pt x="232" y="569"/>
                </a:lnTo>
                <a:lnTo>
                  <a:pt x="235" y="566"/>
                </a:lnTo>
                <a:lnTo>
                  <a:pt x="238" y="566"/>
                </a:lnTo>
                <a:lnTo>
                  <a:pt x="501" y="593"/>
                </a:lnTo>
                <a:lnTo>
                  <a:pt x="554" y="67"/>
                </a:lnTo>
                <a:lnTo>
                  <a:pt x="554" y="67"/>
                </a:lnTo>
                <a:lnTo>
                  <a:pt x="537" y="64"/>
                </a:lnTo>
                <a:lnTo>
                  <a:pt x="537" y="64"/>
                </a:lnTo>
                <a:lnTo>
                  <a:pt x="526" y="61"/>
                </a:lnTo>
                <a:lnTo>
                  <a:pt x="526" y="61"/>
                </a:lnTo>
                <a:lnTo>
                  <a:pt x="493" y="58"/>
                </a:lnTo>
                <a:lnTo>
                  <a:pt x="493" y="58"/>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37">
            <a:extLst>
              <a:ext uri="{FF2B5EF4-FFF2-40B4-BE49-F238E27FC236}">
                <a16:creationId xmlns:a16="http://schemas.microsoft.com/office/drawing/2014/main" id="{03B7133E-3044-4352-BD3A-10E1C7AE6C84}"/>
              </a:ext>
            </a:extLst>
          </p:cNvPr>
          <p:cNvSpPr>
            <a:spLocks/>
          </p:cNvSpPr>
          <p:nvPr/>
        </p:nvSpPr>
        <p:spPr bwMode="auto">
          <a:xfrm>
            <a:off x="4779224" y="3750717"/>
            <a:ext cx="793222" cy="672142"/>
          </a:xfrm>
          <a:custGeom>
            <a:avLst/>
            <a:gdLst>
              <a:gd name="T0" fmla="*/ 490 w 517"/>
              <a:gd name="T1" fmla="*/ 425 h 462"/>
              <a:gd name="T2" fmla="*/ 495 w 517"/>
              <a:gd name="T3" fmla="*/ 407 h 462"/>
              <a:gd name="T4" fmla="*/ 515 w 517"/>
              <a:gd name="T5" fmla="*/ 398 h 462"/>
              <a:gd name="T6" fmla="*/ 515 w 517"/>
              <a:gd name="T7" fmla="*/ 377 h 462"/>
              <a:gd name="T8" fmla="*/ 506 w 517"/>
              <a:gd name="T9" fmla="*/ 367 h 462"/>
              <a:gd name="T10" fmla="*/ 503 w 517"/>
              <a:gd name="T11" fmla="*/ 367 h 462"/>
              <a:gd name="T12" fmla="*/ 498 w 517"/>
              <a:gd name="T13" fmla="*/ 364 h 462"/>
              <a:gd name="T14" fmla="*/ 495 w 517"/>
              <a:gd name="T15" fmla="*/ 358 h 462"/>
              <a:gd name="T16" fmla="*/ 484 w 517"/>
              <a:gd name="T17" fmla="*/ 310 h 462"/>
              <a:gd name="T18" fmla="*/ 467 w 517"/>
              <a:gd name="T19" fmla="*/ 288 h 462"/>
              <a:gd name="T20" fmla="*/ 439 w 517"/>
              <a:gd name="T21" fmla="*/ 270 h 462"/>
              <a:gd name="T22" fmla="*/ 417 w 517"/>
              <a:gd name="T23" fmla="*/ 228 h 462"/>
              <a:gd name="T24" fmla="*/ 414 w 517"/>
              <a:gd name="T25" fmla="*/ 209 h 462"/>
              <a:gd name="T26" fmla="*/ 414 w 517"/>
              <a:gd name="T27" fmla="*/ 155 h 462"/>
              <a:gd name="T28" fmla="*/ 406 w 517"/>
              <a:gd name="T29" fmla="*/ 161 h 462"/>
              <a:gd name="T30" fmla="*/ 366 w 517"/>
              <a:gd name="T31" fmla="*/ 124 h 462"/>
              <a:gd name="T32" fmla="*/ 347 w 517"/>
              <a:gd name="T33" fmla="*/ 115 h 462"/>
              <a:gd name="T34" fmla="*/ 322 w 517"/>
              <a:gd name="T35" fmla="*/ 100 h 462"/>
              <a:gd name="T36" fmla="*/ 308 w 517"/>
              <a:gd name="T37" fmla="*/ 70 h 462"/>
              <a:gd name="T38" fmla="*/ 308 w 517"/>
              <a:gd name="T39" fmla="*/ 33 h 462"/>
              <a:gd name="T40" fmla="*/ 308 w 517"/>
              <a:gd name="T41" fmla="*/ 30 h 462"/>
              <a:gd name="T42" fmla="*/ 305 w 517"/>
              <a:gd name="T43" fmla="*/ 30 h 462"/>
              <a:gd name="T44" fmla="*/ 302 w 517"/>
              <a:gd name="T45" fmla="*/ 27 h 462"/>
              <a:gd name="T46" fmla="*/ 302 w 517"/>
              <a:gd name="T47" fmla="*/ 24 h 462"/>
              <a:gd name="T48" fmla="*/ 299 w 517"/>
              <a:gd name="T49" fmla="*/ 21 h 462"/>
              <a:gd name="T50" fmla="*/ 11 w 517"/>
              <a:gd name="T51" fmla="*/ 3 h 462"/>
              <a:gd name="T52" fmla="*/ 8 w 517"/>
              <a:gd name="T53" fmla="*/ 3 h 462"/>
              <a:gd name="T54" fmla="*/ 5 w 517"/>
              <a:gd name="T55" fmla="*/ 3 h 462"/>
              <a:gd name="T56" fmla="*/ 3 w 517"/>
              <a:gd name="T57" fmla="*/ 3 h 462"/>
              <a:gd name="T58" fmla="*/ 3 w 517"/>
              <a:gd name="T59" fmla="*/ 12 h 462"/>
              <a:gd name="T60" fmla="*/ 11 w 517"/>
              <a:gd name="T61" fmla="*/ 39 h 462"/>
              <a:gd name="T62" fmla="*/ 14 w 517"/>
              <a:gd name="T63" fmla="*/ 42 h 462"/>
              <a:gd name="T64" fmla="*/ 17 w 517"/>
              <a:gd name="T65" fmla="*/ 42 h 462"/>
              <a:gd name="T66" fmla="*/ 19 w 517"/>
              <a:gd name="T67" fmla="*/ 42 h 462"/>
              <a:gd name="T68" fmla="*/ 22 w 517"/>
              <a:gd name="T69" fmla="*/ 45 h 462"/>
              <a:gd name="T70" fmla="*/ 28 w 517"/>
              <a:gd name="T71" fmla="*/ 45 h 462"/>
              <a:gd name="T72" fmla="*/ 31 w 517"/>
              <a:gd name="T73" fmla="*/ 48 h 462"/>
              <a:gd name="T74" fmla="*/ 33 w 517"/>
              <a:gd name="T75" fmla="*/ 48 h 462"/>
              <a:gd name="T76" fmla="*/ 36 w 517"/>
              <a:gd name="T77" fmla="*/ 51 h 462"/>
              <a:gd name="T78" fmla="*/ 42 w 517"/>
              <a:gd name="T79" fmla="*/ 54 h 462"/>
              <a:gd name="T80" fmla="*/ 44 w 517"/>
              <a:gd name="T81" fmla="*/ 58 h 462"/>
              <a:gd name="T82" fmla="*/ 47 w 517"/>
              <a:gd name="T83" fmla="*/ 58 h 462"/>
              <a:gd name="T84" fmla="*/ 47 w 517"/>
              <a:gd name="T85" fmla="*/ 61 h 462"/>
              <a:gd name="T86" fmla="*/ 50 w 517"/>
              <a:gd name="T87" fmla="*/ 100 h 462"/>
              <a:gd name="T88" fmla="*/ 42 w 517"/>
              <a:gd name="T89" fmla="*/ 121 h 462"/>
              <a:gd name="T90" fmla="*/ 56 w 517"/>
              <a:gd name="T91" fmla="*/ 130 h 462"/>
              <a:gd name="T92" fmla="*/ 64 w 517"/>
              <a:gd name="T93" fmla="*/ 152 h 462"/>
              <a:gd name="T94" fmla="*/ 64 w 517"/>
              <a:gd name="T95" fmla="*/ 152 h 462"/>
              <a:gd name="T96" fmla="*/ 67 w 517"/>
              <a:gd name="T97" fmla="*/ 158 h 462"/>
              <a:gd name="T98" fmla="*/ 434 w 517"/>
              <a:gd name="T99" fmla="*/ 422 h 462"/>
              <a:gd name="T100" fmla="*/ 448 w 517"/>
              <a:gd name="T101" fmla="*/ 437 h 462"/>
              <a:gd name="T102" fmla="*/ 464 w 517"/>
              <a:gd name="T103" fmla="*/ 462 h 462"/>
              <a:gd name="T104" fmla="*/ 492 w 517"/>
              <a:gd name="T105" fmla="*/ 434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7" h="462">
                <a:moveTo>
                  <a:pt x="492" y="434"/>
                </a:moveTo>
                <a:lnTo>
                  <a:pt x="492" y="434"/>
                </a:lnTo>
                <a:lnTo>
                  <a:pt x="492" y="434"/>
                </a:lnTo>
                <a:lnTo>
                  <a:pt x="492" y="434"/>
                </a:lnTo>
                <a:lnTo>
                  <a:pt x="490" y="425"/>
                </a:lnTo>
                <a:lnTo>
                  <a:pt x="490" y="425"/>
                </a:lnTo>
                <a:lnTo>
                  <a:pt x="490" y="416"/>
                </a:lnTo>
                <a:lnTo>
                  <a:pt x="490" y="416"/>
                </a:lnTo>
                <a:lnTo>
                  <a:pt x="492" y="410"/>
                </a:lnTo>
                <a:lnTo>
                  <a:pt x="495" y="407"/>
                </a:lnTo>
                <a:lnTo>
                  <a:pt x="495" y="407"/>
                </a:lnTo>
                <a:lnTo>
                  <a:pt x="501" y="407"/>
                </a:lnTo>
                <a:lnTo>
                  <a:pt x="509" y="407"/>
                </a:lnTo>
                <a:lnTo>
                  <a:pt x="509" y="407"/>
                </a:lnTo>
                <a:lnTo>
                  <a:pt x="515" y="398"/>
                </a:lnTo>
                <a:lnTo>
                  <a:pt x="517" y="383"/>
                </a:lnTo>
                <a:lnTo>
                  <a:pt x="517" y="383"/>
                </a:lnTo>
                <a:lnTo>
                  <a:pt x="517" y="383"/>
                </a:lnTo>
                <a:lnTo>
                  <a:pt x="517" y="383"/>
                </a:lnTo>
                <a:lnTo>
                  <a:pt x="515" y="377"/>
                </a:lnTo>
                <a:lnTo>
                  <a:pt x="506" y="370"/>
                </a:lnTo>
                <a:lnTo>
                  <a:pt x="506" y="370"/>
                </a:lnTo>
                <a:lnTo>
                  <a:pt x="506" y="370"/>
                </a:lnTo>
                <a:lnTo>
                  <a:pt x="506" y="370"/>
                </a:lnTo>
                <a:lnTo>
                  <a:pt x="506" y="367"/>
                </a:lnTo>
                <a:lnTo>
                  <a:pt x="506" y="367"/>
                </a:lnTo>
                <a:lnTo>
                  <a:pt x="503" y="367"/>
                </a:lnTo>
                <a:lnTo>
                  <a:pt x="503" y="367"/>
                </a:lnTo>
                <a:lnTo>
                  <a:pt x="503" y="367"/>
                </a:lnTo>
                <a:lnTo>
                  <a:pt x="503" y="367"/>
                </a:lnTo>
                <a:lnTo>
                  <a:pt x="498" y="364"/>
                </a:lnTo>
                <a:lnTo>
                  <a:pt x="498" y="364"/>
                </a:lnTo>
                <a:lnTo>
                  <a:pt x="498" y="364"/>
                </a:lnTo>
                <a:lnTo>
                  <a:pt x="498" y="364"/>
                </a:lnTo>
                <a:lnTo>
                  <a:pt x="498" y="364"/>
                </a:lnTo>
                <a:lnTo>
                  <a:pt x="498" y="364"/>
                </a:lnTo>
                <a:lnTo>
                  <a:pt x="498" y="364"/>
                </a:lnTo>
                <a:lnTo>
                  <a:pt x="498" y="364"/>
                </a:lnTo>
                <a:lnTo>
                  <a:pt x="495" y="361"/>
                </a:lnTo>
                <a:lnTo>
                  <a:pt x="495" y="358"/>
                </a:lnTo>
                <a:lnTo>
                  <a:pt x="495" y="322"/>
                </a:lnTo>
                <a:lnTo>
                  <a:pt x="495" y="322"/>
                </a:lnTo>
                <a:lnTo>
                  <a:pt x="492" y="313"/>
                </a:lnTo>
                <a:lnTo>
                  <a:pt x="484" y="310"/>
                </a:lnTo>
                <a:lnTo>
                  <a:pt x="484" y="310"/>
                </a:lnTo>
                <a:lnTo>
                  <a:pt x="476" y="307"/>
                </a:lnTo>
                <a:lnTo>
                  <a:pt x="470" y="301"/>
                </a:lnTo>
                <a:lnTo>
                  <a:pt x="470" y="294"/>
                </a:lnTo>
                <a:lnTo>
                  <a:pt x="470" y="294"/>
                </a:lnTo>
                <a:lnTo>
                  <a:pt x="467" y="288"/>
                </a:lnTo>
                <a:lnTo>
                  <a:pt x="464" y="285"/>
                </a:lnTo>
                <a:lnTo>
                  <a:pt x="453" y="279"/>
                </a:lnTo>
                <a:lnTo>
                  <a:pt x="453" y="279"/>
                </a:lnTo>
                <a:lnTo>
                  <a:pt x="445" y="276"/>
                </a:lnTo>
                <a:lnTo>
                  <a:pt x="439" y="270"/>
                </a:lnTo>
                <a:lnTo>
                  <a:pt x="417" y="246"/>
                </a:lnTo>
                <a:lnTo>
                  <a:pt x="417" y="246"/>
                </a:lnTo>
                <a:lnTo>
                  <a:pt x="414" y="243"/>
                </a:lnTo>
                <a:lnTo>
                  <a:pt x="414" y="237"/>
                </a:lnTo>
                <a:lnTo>
                  <a:pt x="417" y="228"/>
                </a:lnTo>
                <a:lnTo>
                  <a:pt x="417" y="228"/>
                </a:lnTo>
                <a:lnTo>
                  <a:pt x="417" y="225"/>
                </a:lnTo>
                <a:lnTo>
                  <a:pt x="417" y="225"/>
                </a:lnTo>
                <a:lnTo>
                  <a:pt x="414" y="219"/>
                </a:lnTo>
                <a:lnTo>
                  <a:pt x="414" y="209"/>
                </a:lnTo>
                <a:lnTo>
                  <a:pt x="414" y="179"/>
                </a:lnTo>
                <a:lnTo>
                  <a:pt x="414" y="179"/>
                </a:lnTo>
                <a:lnTo>
                  <a:pt x="414" y="155"/>
                </a:lnTo>
                <a:lnTo>
                  <a:pt x="414" y="155"/>
                </a:lnTo>
                <a:lnTo>
                  <a:pt x="414" y="155"/>
                </a:lnTo>
                <a:lnTo>
                  <a:pt x="414" y="155"/>
                </a:lnTo>
                <a:lnTo>
                  <a:pt x="411" y="158"/>
                </a:lnTo>
                <a:lnTo>
                  <a:pt x="411" y="158"/>
                </a:lnTo>
                <a:lnTo>
                  <a:pt x="408" y="161"/>
                </a:lnTo>
                <a:lnTo>
                  <a:pt x="406" y="161"/>
                </a:lnTo>
                <a:lnTo>
                  <a:pt x="406" y="161"/>
                </a:lnTo>
                <a:lnTo>
                  <a:pt x="380" y="143"/>
                </a:lnTo>
                <a:lnTo>
                  <a:pt x="369" y="133"/>
                </a:lnTo>
                <a:lnTo>
                  <a:pt x="366" y="130"/>
                </a:lnTo>
                <a:lnTo>
                  <a:pt x="366" y="124"/>
                </a:lnTo>
                <a:lnTo>
                  <a:pt x="366" y="124"/>
                </a:lnTo>
                <a:lnTo>
                  <a:pt x="366" y="124"/>
                </a:lnTo>
                <a:lnTo>
                  <a:pt x="366" y="124"/>
                </a:lnTo>
                <a:lnTo>
                  <a:pt x="358" y="118"/>
                </a:lnTo>
                <a:lnTo>
                  <a:pt x="347" y="115"/>
                </a:lnTo>
                <a:lnTo>
                  <a:pt x="347" y="115"/>
                </a:lnTo>
                <a:lnTo>
                  <a:pt x="347" y="115"/>
                </a:lnTo>
                <a:lnTo>
                  <a:pt x="347" y="115"/>
                </a:lnTo>
                <a:lnTo>
                  <a:pt x="333" y="106"/>
                </a:lnTo>
                <a:lnTo>
                  <a:pt x="322" y="100"/>
                </a:lnTo>
                <a:lnTo>
                  <a:pt x="313" y="94"/>
                </a:lnTo>
                <a:lnTo>
                  <a:pt x="313" y="94"/>
                </a:lnTo>
                <a:lnTo>
                  <a:pt x="308" y="88"/>
                </a:lnTo>
                <a:lnTo>
                  <a:pt x="308" y="82"/>
                </a:lnTo>
                <a:lnTo>
                  <a:pt x="308" y="70"/>
                </a:lnTo>
                <a:lnTo>
                  <a:pt x="308" y="70"/>
                </a:lnTo>
                <a:lnTo>
                  <a:pt x="310" y="58"/>
                </a:lnTo>
                <a:lnTo>
                  <a:pt x="310" y="33"/>
                </a:lnTo>
                <a:lnTo>
                  <a:pt x="310" y="33"/>
                </a:lnTo>
                <a:lnTo>
                  <a:pt x="308" y="33"/>
                </a:lnTo>
                <a:lnTo>
                  <a:pt x="308" y="33"/>
                </a:lnTo>
                <a:lnTo>
                  <a:pt x="308" y="33"/>
                </a:lnTo>
                <a:lnTo>
                  <a:pt x="308" y="33"/>
                </a:lnTo>
                <a:lnTo>
                  <a:pt x="308" y="30"/>
                </a:lnTo>
                <a:lnTo>
                  <a:pt x="308" y="30"/>
                </a:lnTo>
                <a:lnTo>
                  <a:pt x="308" y="30"/>
                </a:lnTo>
                <a:lnTo>
                  <a:pt x="308" y="30"/>
                </a:lnTo>
                <a:lnTo>
                  <a:pt x="305" y="30"/>
                </a:lnTo>
                <a:lnTo>
                  <a:pt x="305" y="30"/>
                </a:lnTo>
                <a:lnTo>
                  <a:pt x="305" y="30"/>
                </a:lnTo>
                <a:lnTo>
                  <a:pt x="305" y="30"/>
                </a:lnTo>
                <a:lnTo>
                  <a:pt x="305" y="27"/>
                </a:lnTo>
                <a:lnTo>
                  <a:pt x="305" y="27"/>
                </a:lnTo>
                <a:lnTo>
                  <a:pt x="302" y="27"/>
                </a:lnTo>
                <a:lnTo>
                  <a:pt x="302" y="27"/>
                </a:lnTo>
                <a:lnTo>
                  <a:pt x="302" y="27"/>
                </a:lnTo>
                <a:lnTo>
                  <a:pt x="302" y="27"/>
                </a:lnTo>
                <a:lnTo>
                  <a:pt x="302" y="24"/>
                </a:lnTo>
                <a:lnTo>
                  <a:pt x="302" y="24"/>
                </a:lnTo>
                <a:lnTo>
                  <a:pt x="302" y="24"/>
                </a:lnTo>
                <a:lnTo>
                  <a:pt x="302" y="24"/>
                </a:lnTo>
                <a:lnTo>
                  <a:pt x="299" y="24"/>
                </a:lnTo>
                <a:lnTo>
                  <a:pt x="299" y="24"/>
                </a:lnTo>
                <a:lnTo>
                  <a:pt x="299" y="21"/>
                </a:lnTo>
                <a:lnTo>
                  <a:pt x="299" y="21"/>
                </a:lnTo>
                <a:lnTo>
                  <a:pt x="296" y="18"/>
                </a:lnTo>
                <a:lnTo>
                  <a:pt x="280" y="0"/>
                </a:lnTo>
                <a:lnTo>
                  <a:pt x="11" y="0"/>
                </a:lnTo>
                <a:lnTo>
                  <a:pt x="11" y="0"/>
                </a:lnTo>
                <a:lnTo>
                  <a:pt x="11" y="3"/>
                </a:lnTo>
                <a:lnTo>
                  <a:pt x="11" y="3"/>
                </a:lnTo>
                <a:lnTo>
                  <a:pt x="8" y="3"/>
                </a:lnTo>
                <a:lnTo>
                  <a:pt x="8" y="3"/>
                </a:lnTo>
                <a:lnTo>
                  <a:pt x="8" y="3"/>
                </a:lnTo>
                <a:lnTo>
                  <a:pt x="8" y="3"/>
                </a:lnTo>
                <a:lnTo>
                  <a:pt x="8" y="3"/>
                </a:lnTo>
                <a:lnTo>
                  <a:pt x="8" y="3"/>
                </a:lnTo>
                <a:lnTo>
                  <a:pt x="5" y="3"/>
                </a:lnTo>
                <a:lnTo>
                  <a:pt x="5" y="3"/>
                </a:lnTo>
                <a:lnTo>
                  <a:pt x="5" y="3"/>
                </a:lnTo>
                <a:lnTo>
                  <a:pt x="5" y="3"/>
                </a:lnTo>
                <a:lnTo>
                  <a:pt x="3" y="3"/>
                </a:lnTo>
                <a:lnTo>
                  <a:pt x="3" y="3"/>
                </a:lnTo>
                <a:lnTo>
                  <a:pt x="3" y="3"/>
                </a:lnTo>
                <a:lnTo>
                  <a:pt x="3" y="3"/>
                </a:lnTo>
                <a:lnTo>
                  <a:pt x="0" y="6"/>
                </a:lnTo>
                <a:lnTo>
                  <a:pt x="0" y="6"/>
                </a:lnTo>
                <a:lnTo>
                  <a:pt x="0" y="6"/>
                </a:lnTo>
                <a:lnTo>
                  <a:pt x="0" y="6"/>
                </a:lnTo>
                <a:lnTo>
                  <a:pt x="3" y="12"/>
                </a:lnTo>
                <a:lnTo>
                  <a:pt x="8" y="21"/>
                </a:lnTo>
                <a:lnTo>
                  <a:pt x="8" y="21"/>
                </a:lnTo>
                <a:lnTo>
                  <a:pt x="11" y="24"/>
                </a:lnTo>
                <a:lnTo>
                  <a:pt x="11" y="39"/>
                </a:lnTo>
                <a:lnTo>
                  <a:pt x="11" y="39"/>
                </a:lnTo>
                <a:lnTo>
                  <a:pt x="11" y="42"/>
                </a:lnTo>
                <a:lnTo>
                  <a:pt x="11" y="42"/>
                </a:lnTo>
                <a:lnTo>
                  <a:pt x="14" y="42"/>
                </a:lnTo>
                <a:lnTo>
                  <a:pt x="14" y="42"/>
                </a:lnTo>
                <a:lnTo>
                  <a:pt x="14" y="42"/>
                </a:lnTo>
                <a:lnTo>
                  <a:pt x="14" y="42"/>
                </a:lnTo>
                <a:lnTo>
                  <a:pt x="14" y="42"/>
                </a:lnTo>
                <a:lnTo>
                  <a:pt x="14" y="42"/>
                </a:lnTo>
                <a:lnTo>
                  <a:pt x="17" y="42"/>
                </a:lnTo>
                <a:lnTo>
                  <a:pt x="17" y="42"/>
                </a:lnTo>
                <a:lnTo>
                  <a:pt x="17" y="42"/>
                </a:lnTo>
                <a:lnTo>
                  <a:pt x="17" y="42"/>
                </a:lnTo>
                <a:lnTo>
                  <a:pt x="19" y="42"/>
                </a:lnTo>
                <a:lnTo>
                  <a:pt x="19" y="42"/>
                </a:lnTo>
                <a:lnTo>
                  <a:pt x="19" y="42"/>
                </a:lnTo>
                <a:lnTo>
                  <a:pt x="19" y="42"/>
                </a:lnTo>
                <a:lnTo>
                  <a:pt x="22" y="45"/>
                </a:lnTo>
                <a:lnTo>
                  <a:pt x="22" y="45"/>
                </a:lnTo>
                <a:lnTo>
                  <a:pt x="22" y="45"/>
                </a:lnTo>
                <a:lnTo>
                  <a:pt x="22" y="45"/>
                </a:lnTo>
                <a:lnTo>
                  <a:pt x="25" y="45"/>
                </a:lnTo>
                <a:lnTo>
                  <a:pt x="25" y="45"/>
                </a:lnTo>
                <a:lnTo>
                  <a:pt x="25" y="45"/>
                </a:lnTo>
                <a:lnTo>
                  <a:pt x="25" y="45"/>
                </a:lnTo>
                <a:lnTo>
                  <a:pt x="28" y="45"/>
                </a:lnTo>
                <a:lnTo>
                  <a:pt x="28" y="45"/>
                </a:lnTo>
                <a:lnTo>
                  <a:pt x="28" y="45"/>
                </a:lnTo>
                <a:lnTo>
                  <a:pt x="28" y="45"/>
                </a:lnTo>
                <a:lnTo>
                  <a:pt x="31" y="48"/>
                </a:lnTo>
                <a:lnTo>
                  <a:pt x="31" y="48"/>
                </a:lnTo>
                <a:lnTo>
                  <a:pt x="31" y="48"/>
                </a:lnTo>
                <a:lnTo>
                  <a:pt x="31" y="48"/>
                </a:lnTo>
                <a:lnTo>
                  <a:pt x="33" y="48"/>
                </a:lnTo>
                <a:lnTo>
                  <a:pt x="33" y="48"/>
                </a:lnTo>
                <a:lnTo>
                  <a:pt x="33" y="48"/>
                </a:lnTo>
                <a:lnTo>
                  <a:pt x="33" y="48"/>
                </a:lnTo>
                <a:lnTo>
                  <a:pt x="36" y="51"/>
                </a:lnTo>
                <a:lnTo>
                  <a:pt x="36" y="51"/>
                </a:lnTo>
                <a:lnTo>
                  <a:pt x="36" y="51"/>
                </a:lnTo>
                <a:lnTo>
                  <a:pt x="36" y="51"/>
                </a:lnTo>
                <a:lnTo>
                  <a:pt x="39" y="51"/>
                </a:lnTo>
                <a:lnTo>
                  <a:pt x="39" y="51"/>
                </a:lnTo>
                <a:lnTo>
                  <a:pt x="39" y="51"/>
                </a:lnTo>
                <a:lnTo>
                  <a:pt x="39" y="51"/>
                </a:lnTo>
                <a:lnTo>
                  <a:pt x="42" y="54"/>
                </a:lnTo>
                <a:lnTo>
                  <a:pt x="42" y="54"/>
                </a:lnTo>
                <a:lnTo>
                  <a:pt x="42" y="54"/>
                </a:lnTo>
                <a:lnTo>
                  <a:pt x="42" y="54"/>
                </a:lnTo>
                <a:lnTo>
                  <a:pt x="44" y="58"/>
                </a:lnTo>
                <a:lnTo>
                  <a:pt x="44" y="58"/>
                </a:lnTo>
                <a:lnTo>
                  <a:pt x="44" y="58"/>
                </a:lnTo>
                <a:lnTo>
                  <a:pt x="44" y="58"/>
                </a:lnTo>
                <a:lnTo>
                  <a:pt x="44" y="58"/>
                </a:lnTo>
                <a:lnTo>
                  <a:pt x="44" y="58"/>
                </a:lnTo>
                <a:lnTo>
                  <a:pt x="47" y="58"/>
                </a:lnTo>
                <a:lnTo>
                  <a:pt x="47" y="58"/>
                </a:lnTo>
                <a:lnTo>
                  <a:pt x="47" y="61"/>
                </a:lnTo>
                <a:lnTo>
                  <a:pt x="47" y="61"/>
                </a:lnTo>
                <a:lnTo>
                  <a:pt x="47" y="61"/>
                </a:lnTo>
                <a:lnTo>
                  <a:pt x="47" y="61"/>
                </a:lnTo>
                <a:lnTo>
                  <a:pt x="50" y="64"/>
                </a:lnTo>
                <a:lnTo>
                  <a:pt x="50" y="64"/>
                </a:lnTo>
                <a:lnTo>
                  <a:pt x="53" y="76"/>
                </a:lnTo>
                <a:lnTo>
                  <a:pt x="53" y="88"/>
                </a:lnTo>
                <a:lnTo>
                  <a:pt x="50" y="100"/>
                </a:lnTo>
                <a:lnTo>
                  <a:pt x="47" y="106"/>
                </a:lnTo>
                <a:lnTo>
                  <a:pt x="47" y="106"/>
                </a:lnTo>
                <a:lnTo>
                  <a:pt x="44" y="115"/>
                </a:lnTo>
                <a:lnTo>
                  <a:pt x="42" y="121"/>
                </a:lnTo>
                <a:lnTo>
                  <a:pt x="42" y="121"/>
                </a:lnTo>
                <a:lnTo>
                  <a:pt x="47" y="121"/>
                </a:lnTo>
                <a:lnTo>
                  <a:pt x="47" y="121"/>
                </a:lnTo>
                <a:lnTo>
                  <a:pt x="50" y="124"/>
                </a:lnTo>
                <a:lnTo>
                  <a:pt x="56" y="130"/>
                </a:lnTo>
                <a:lnTo>
                  <a:pt x="56" y="130"/>
                </a:lnTo>
                <a:lnTo>
                  <a:pt x="58" y="136"/>
                </a:lnTo>
                <a:lnTo>
                  <a:pt x="58" y="136"/>
                </a:lnTo>
                <a:lnTo>
                  <a:pt x="64" y="152"/>
                </a:lnTo>
                <a:lnTo>
                  <a:pt x="64" y="152"/>
                </a:lnTo>
                <a:lnTo>
                  <a:pt x="64" y="152"/>
                </a:lnTo>
                <a:lnTo>
                  <a:pt x="64" y="152"/>
                </a:lnTo>
                <a:lnTo>
                  <a:pt x="64" y="152"/>
                </a:lnTo>
                <a:lnTo>
                  <a:pt x="64" y="152"/>
                </a:lnTo>
                <a:lnTo>
                  <a:pt x="64" y="152"/>
                </a:lnTo>
                <a:lnTo>
                  <a:pt x="64" y="152"/>
                </a:lnTo>
                <a:lnTo>
                  <a:pt x="64" y="152"/>
                </a:lnTo>
                <a:lnTo>
                  <a:pt x="64" y="152"/>
                </a:lnTo>
                <a:lnTo>
                  <a:pt x="67" y="152"/>
                </a:lnTo>
                <a:lnTo>
                  <a:pt x="67" y="152"/>
                </a:lnTo>
                <a:lnTo>
                  <a:pt x="67" y="158"/>
                </a:lnTo>
                <a:lnTo>
                  <a:pt x="70" y="383"/>
                </a:lnTo>
                <a:lnTo>
                  <a:pt x="70" y="383"/>
                </a:lnTo>
                <a:lnTo>
                  <a:pt x="70" y="437"/>
                </a:lnTo>
                <a:lnTo>
                  <a:pt x="434" y="422"/>
                </a:lnTo>
                <a:lnTo>
                  <a:pt x="434" y="422"/>
                </a:lnTo>
                <a:lnTo>
                  <a:pt x="439" y="425"/>
                </a:lnTo>
                <a:lnTo>
                  <a:pt x="448" y="434"/>
                </a:lnTo>
                <a:lnTo>
                  <a:pt x="448" y="434"/>
                </a:lnTo>
                <a:lnTo>
                  <a:pt x="448" y="437"/>
                </a:lnTo>
                <a:lnTo>
                  <a:pt x="448" y="437"/>
                </a:lnTo>
                <a:lnTo>
                  <a:pt x="450" y="446"/>
                </a:lnTo>
                <a:lnTo>
                  <a:pt x="450" y="462"/>
                </a:lnTo>
                <a:lnTo>
                  <a:pt x="450" y="462"/>
                </a:lnTo>
                <a:lnTo>
                  <a:pt x="450" y="462"/>
                </a:lnTo>
                <a:lnTo>
                  <a:pt x="464" y="462"/>
                </a:lnTo>
                <a:lnTo>
                  <a:pt x="473" y="459"/>
                </a:lnTo>
                <a:lnTo>
                  <a:pt x="492" y="437"/>
                </a:lnTo>
                <a:lnTo>
                  <a:pt x="492" y="437"/>
                </a:lnTo>
                <a:lnTo>
                  <a:pt x="492" y="434"/>
                </a:lnTo>
                <a:lnTo>
                  <a:pt x="492" y="434"/>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38">
            <a:extLst>
              <a:ext uri="{FF2B5EF4-FFF2-40B4-BE49-F238E27FC236}">
                <a16:creationId xmlns:a16="http://schemas.microsoft.com/office/drawing/2014/main" id="{0003C533-ACF4-48C3-A099-601E5CC9D046}"/>
              </a:ext>
            </a:extLst>
          </p:cNvPr>
          <p:cNvSpPr>
            <a:spLocks/>
          </p:cNvSpPr>
          <p:nvPr/>
        </p:nvSpPr>
        <p:spPr bwMode="auto">
          <a:xfrm>
            <a:off x="3817232" y="4271555"/>
            <a:ext cx="1090872" cy="583396"/>
          </a:xfrm>
          <a:custGeom>
            <a:avLst/>
            <a:gdLst>
              <a:gd name="T0" fmla="*/ 84 w 711"/>
              <a:gd name="T1" fmla="*/ 3 h 401"/>
              <a:gd name="T2" fmla="*/ 84 w 711"/>
              <a:gd name="T3" fmla="*/ 9 h 401"/>
              <a:gd name="T4" fmla="*/ 81 w 711"/>
              <a:gd name="T5" fmla="*/ 9 h 401"/>
              <a:gd name="T6" fmla="*/ 81 w 711"/>
              <a:gd name="T7" fmla="*/ 9 h 401"/>
              <a:gd name="T8" fmla="*/ 81 w 711"/>
              <a:gd name="T9" fmla="*/ 9 h 401"/>
              <a:gd name="T10" fmla="*/ 81 w 711"/>
              <a:gd name="T11" fmla="*/ 9 h 401"/>
              <a:gd name="T12" fmla="*/ 81 w 711"/>
              <a:gd name="T13" fmla="*/ 9 h 401"/>
              <a:gd name="T14" fmla="*/ 78 w 711"/>
              <a:gd name="T15" fmla="*/ 9 h 401"/>
              <a:gd name="T16" fmla="*/ 78 w 711"/>
              <a:gd name="T17" fmla="*/ 9 h 401"/>
              <a:gd name="T18" fmla="*/ 78 w 711"/>
              <a:gd name="T19" fmla="*/ 9 h 401"/>
              <a:gd name="T20" fmla="*/ 42 w 711"/>
              <a:gd name="T21" fmla="*/ 6 h 401"/>
              <a:gd name="T22" fmla="*/ 42 w 711"/>
              <a:gd name="T23" fmla="*/ 6 h 401"/>
              <a:gd name="T24" fmla="*/ 0 w 711"/>
              <a:gd name="T25" fmla="*/ 43 h 401"/>
              <a:gd name="T26" fmla="*/ 240 w 711"/>
              <a:gd name="T27" fmla="*/ 67 h 401"/>
              <a:gd name="T28" fmla="*/ 246 w 711"/>
              <a:gd name="T29" fmla="*/ 73 h 401"/>
              <a:gd name="T30" fmla="*/ 246 w 711"/>
              <a:gd name="T31" fmla="*/ 73 h 401"/>
              <a:gd name="T32" fmla="*/ 238 w 711"/>
              <a:gd name="T33" fmla="*/ 280 h 401"/>
              <a:gd name="T34" fmla="*/ 254 w 711"/>
              <a:gd name="T35" fmla="*/ 289 h 401"/>
              <a:gd name="T36" fmla="*/ 260 w 711"/>
              <a:gd name="T37" fmla="*/ 289 h 401"/>
              <a:gd name="T38" fmla="*/ 291 w 711"/>
              <a:gd name="T39" fmla="*/ 298 h 401"/>
              <a:gd name="T40" fmla="*/ 302 w 711"/>
              <a:gd name="T41" fmla="*/ 304 h 401"/>
              <a:gd name="T42" fmla="*/ 310 w 711"/>
              <a:gd name="T43" fmla="*/ 307 h 401"/>
              <a:gd name="T44" fmla="*/ 324 w 711"/>
              <a:gd name="T45" fmla="*/ 313 h 401"/>
              <a:gd name="T46" fmla="*/ 324 w 711"/>
              <a:gd name="T47" fmla="*/ 313 h 401"/>
              <a:gd name="T48" fmla="*/ 364 w 711"/>
              <a:gd name="T49" fmla="*/ 334 h 401"/>
              <a:gd name="T50" fmla="*/ 366 w 711"/>
              <a:gd name="T51" fmla="*/ 334 h 401"/>
              <a:gd name="T52" fmla="*/ 380 w 711"/>
              <a:gd name="T53" fmla="*/ 328 h 401"/>
              <a:gd name="T54" fmla="*/ 383 w 711"/>
              <a:gd name="T55" fmla="*/ 325 h 401"/>
              <a:gd name="T56" fmla="*/ 389 w 711"/>
              <a:gd name="T57" fmla="*/ 328 h 401"/>
              <a:gd name="T58" fmla="*/ 411 w 711"/>
              <a:gd name="T59" fmla="*/ 350 h 401"/>
              <a:gd name="T60" fmla="*/ 431 w 711"/>
              <a:gd name="T61" fmla="*/ 368 h 401"/>
              <a:gd name="T62" fmla="*/ 442 w 711"/>
              <a:gd name="T63" fmla="*/ 371 h 401"/>
              <a:gd name="T64" fmla="*/ 464 w 711"/>
              <a:gd name="T65" fmla="*/ 377 h 401"/>
              <a:gd name="T66" fmla="*/ 470 w 711"/>
              <a:gd name="T67" fmla="*/ 374 h 401"/>
              <a:gd name="T68" fmla="*/ 490 w 711"/>
              <a:gd name="T69" fmla="*/ 365 h 401"/>
              <a:gd name="T70" fmla="*/ 504 w 711"/>
              <a:gd name="T71" fmla="*/ 359 h 401"/>
              <a:gd name="T72" fmla="*/ 515 w 711"/>
              <a:gd name="T73" fmla="*/ 359 h 401"/>
              <a:gd name="T74" fmla="*/ 523 w 711"/>
              <a:gd name="T75" fmla="*/ 359 h 401"/>
              <a:gd name="T76" fmla="*/ 526 w 711"/>
              <a:gd name="T77" fmla="*/ 362 h 401"/>
              <a:gd name="T78" fmla="*/ 540 w 711"/>
              <a:gd name="T79" fmla="*/ 362 h 401"/>
              <a:gd name="T80" fmla="*/ 540 w 711"/>
              <a:gd name="T81" fmla="*/ 365 h 401"/>
              <a:gd name="T82" fmla="*/ 557 w 711"/>
              <a:gd name="T83" fmla="*/ 377 h 401"/>
              <a:gd name="T84" fmla="*/ 604 w 711"/>
              <a:gd name="T85" fmla="*/ 365 h 401"/>
              <a:gd name="T86" fmla="*/ 618 w 711"/>
              <a:gd name="T87" fmla="*/ 365 h 401"/>
              <a:gd name="T88" fmla="*/ 649 w 711"/>
              <a:gd name="T89" fmla="*/ 377 h 401"/>
              <a:gd name="T90" fmla="*/ 663 w 711"/>
              <a:gd name="T91" fmla="*/ 389 h 401"/>
              <a:gd name="T92" fmla="*/ 680 w 711"/>
              <a:gd name="T93" fmla="*/ 398 h 401"/>
              <a:gd name="T94" fmla="*/ 697 w 711"/>
              <a:gd name="T95" fmla="*/ 401 h 401"/>
              <a:gd name="T96" fmla="*/ 708 w 711"/>
              <a:gd name="T97" fmla="*/ 325 h 401"/>
              <a:gd name="T98" fmla="*/ 711 w 711"/>
              <a:gd name="T99" fmla="*/ 304 h 401"/>
              <a:gd name="T100" fmla="*/ 702 w 711"/>
              <a:gd name="T101" fmla="*/ 234 h 401"/>
              <a:gd name="T102" fmla="*/ 694 w 711"/>
              <a:gd name="T103" fmla="*/ 164 h 401"/>
              <a:gd name="T104" fmla="*/ 688 w 711"/>
              <a:gd name="T105" fmla="*/ 85 h 401"/>
              <a:gd name="T106" fmla="*/ 688 w 711"/>
              <a:gd name="T107" fmla="*/ 85 h 401"/>
              <a:gd name="T108" fmla="*/ 688 w 711"/>
              <a:gd name="T109" fmla="*/ 85 h 401"/>
              <a:gd name="T110" fmla="*/ 688 w 711"/>
              <a:gd name="T111" fmla="*/ 85 h 401"/>
              <a:gd name="T112" fmla="*/ 685 w 711"/>
              <a:gd name="T113" fmla="*/ 31 h 401"/>
              <a:gd name="T114" fmla="*/ 84 w 711"/>
              <a:gd name="T115" fmla="*/ 3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1" h="401">
                <a:moveTo>
                  <a:pt x="84" y="3"/>
                </a:moveTo>
                <a:lnTo>
                  <a:pt x="84" y="3"/>
                </a:lnTo>
                <a:lnTo>
                  <a:pt x="84" y="9"/>
                </a:lnTo>
                <a:lnTo>
                  <a:pt x="84" y="9"/>
                </a:lnTo>
                <a:lnTo>
                  <a:pt x="81" y="9"/>
                </a:lnTo>
                <a:lnTo>
                  <a:pt x="81" y="9"/>
                </a:lnTo>
                <a:lnTo>
                  <a:pt x="81" y="9"/>
                </a:lnTo>
                <a:lnTo>
                  <a:pt x="81" y="9"/>
                </a:lnTo>
                <a:lnTo>
                  <a:pt x="81" y="9"/>
                </a:lnTo>
                <a:lnTo>
                  <a:pt x="81" y="9"/>
                </a:lnTo>
                <a:lnTo>
                  <a:pt x="81" y="9"/>
                </a:lnTo>
                <a:lnTo>
                  <a:pt x="81" y="9"/>
                </a:lnTo>
                <a:lnTo>
                  <a:pt x="81" y="9"/>
                </a:lnTo>
                <a:lnTo>
                  <a:pt x="81" y="9"/>
                </a:lnTo>
                <a:lnTo>
                  <a:pt x="78" y="9"/>
                </a:lnTo>
                <a:lnTo>
                  <a:pt x="78" y="9"/>
                </a:lnTo>
                <a:lnTo>
                  <a:pt x="78" y="9"/>
                </a:lnTo>
                <a:lnTo>
                  <a:pt x="78" y="9"/>
                </a:lnTo>
                <a:lnTo>
                  <a:pt x="78" y="9"/>
                </a:lnTo>
                <a:lnTo>
                  <a:pt x="78" y="9"/>
                </a:lnTo>
                <a:lnTo>
                  <a:pt x="42" y="6"/>
                </a:lnTo>
                <a:lnTo>
                  <a:pt x="42" y="6"/>
                </a:lnTo>
                <a:lnTo>
                  <a:pt x="42" y="6"/>
                </a:lnTo>
                <a:lnTo>
                  <a:pt x="42" y="6"/>
                </a:lnTo>
                <a:lnTo>
                  <a:pt x="5" y="0"/>
                </a:lnTo>
                <a:lnTo>
                  <a:pt x="0" y="43"/>
                </a:lnTo>
                <a:lnTo>
                  <a:pt x="240" y="67"/>
                </a:lnTo>
                <a:lnTo>
                  <a:pt x="240" y="67"/>
                </a:lnTo>
                <a:lnTo>
                  <a:pt x="243" y="67"/>
                </a:lnTo>
                <a:lnTo>
                  <a:pt x="246" y="73"/>
                </a:lnTo>
                <a:lnTo>
                  <a:pt x="246" y="73"/>
                </a:lnTo>
                <a:lnTo>
                  <a:pt x="246" y="73"/>
                </a:lnTo>
                <a:lnTo>
                  <a:pt x="238" y="280"/>
                </a:lnTo>
                <a:lnTo>
                  <a:pt x="238" y="280"/>
                </a:lnTo>
                <a:lnTo>
                  <a:pt x="246" y="286"/>
                </a:lnTo>
                <a:lnTo>
                  <a:pt x="254" y="289"/>
                </a:lnTo>
                <a:lnTo>
                  <a:pt x="260" y="289"/>
                </a:lnTo>
                <a:lnTo>
                  <a:pt x="260" y="289"/>
                </a:lnTo>
                <a:lnTo>
                  <a:pt x="277" y="292"/>
                </a:lnTo>
                <a:lnTo>
                  <a:pt x="291" y="298"/>
                </a:lnTo>
                <a:lnTo>
                  <a:pt x="291" y="298"/>
                </a:lnTo>
                <a:lnTo>
                  <a:pt x="302" y="304"/>
                </a:lnTo>
                <a:lnTo>
                  <a:pt x="302" y="304"/>
                </a:lnTo>
                <a:lnTo>
                  <a:pt x="310" y="307"/>
                </a:lnTo>
                <a:lnTo>
                  <a:pt x="319" y="310"/>
                </a:lnTo>
                <a:lnTo>
                  <a:pt x="324" y="313"/>
                </a:lnTo>
                <a:lnTo>
                  <a:pt x="324" y="313"/>
                </a:lnTo>
                <a:lnTo>
                  <a:pt x="324" y="313"/>
                </a:lnTo>
                <a:lnTo>
                  <a:pt x="333" y="322"/>
                </a:lnTo>
                <a:lnTo>
                  <a:pt x="364" y="334"/>
                </a:lnTo>
                <a:lnTo>
                  <a:pt x="364" y="334"/>
                </a:lnTo>
                <a:lnTo>
                  <a:pt x="366" y="334"/>
                </a:lnTo>
                <a:lnTo>
                  <a:pt x="372" y="341"/>
                </a:lnTo>
                <a:lnTo>
                  <a:pt x="380" y="328"/>
                </a:lnTo>
                <a:lnTo>
                  <a:pt x="380" y="328"/>
                </a:lnTo>
                <a:lnTo>
                  <a:pt x="383" y="325"/>
                </a:lnTo>
                <a:lnTo>
                  <a:pt x="383" y="325"/>
                </a:lnTo>
                <a:lnTo>
                  <a:pt x="389" y="328"/>
                </a:lnTo>
                <a:lnTo>
                  <a:pt x="411" y="350"/>
                </a:lnTo>
                <a:lnTo>
                  <a:pt x="411" y="350"/>
                </a:lnTo>
                <a:lnTo>
                  <a:pt x="431" y="368"/>
                </a:lnTo>
                <a:lnTo>
                  <a:pt x="431" y="368"/>
                </a:lnTo>
                <a:lnTo>
                  <a:pt x="442" y="371"/>
                </a:lnTo>
                <a:lnTo>
                  <a:pt x="442" y="371"/>
                </a:lnTo>
                <a:lnTo>
                  <a:pt x="456" y="374"/>
                </a:lnTo>
                <a:lnTo>
                  <a:pt x="464" y="377"/>
                </a:lnTo>
                <a:lnTo>
                  <a:pt x="470" y="374"/>
                </a:lnTo>
                <a:lnTo>
                  <a:pt x="470" y="374"/>
                </a:lnTo>
                <a:lnTo>
                  <a:pt x="478" y="368"/>
                </a:lnTo>
                <a:lnTo>
                  <a:pt x="490" y="365"/>
                </a:lnTo>
                <a:lnTo>
                  <a:pt x="490" y="365"/>
                </a:lnTo>
                <a:lnTo>
                  <a:pt x="504" y="359"/>
                </a:lnTo>
                <a:lnTo>
                  <a:pt x="504" y="359"/>
                </a:lnTo>
                <a:lnTo>
                  <a:pt x="515" y="359"/>
                </a:lnTo>
                <a:lnTo>
                  <a:pt x="523" y="359"/>
                </a:lnTo>
                <a:lnTo>
                  <a:pt x="523" y="359"/>
                </a:lnTo>
                <a:lnTo>
                  <a:pt x="526" y="362"/>
                </a:lnTo>
                <a:lnTo>
                  <a:pt x="526" y="362"/>
                </a:lnTo>
                <a:lnTo>
                  <a:pt x="534" y="362"/>
                </a:lnTo>
                <a:lnTo>
                  <a:pt x="540" y="362"/>
                </a:lnTo>
                <a:lnTo>
                  <a:pt x="540" y="362"/>
                </a:lnTo>
                <a:lnTo>
                  <a:pt x="540" y="365"/>
                </a:lnTo>
                <a:lnTo>
                  <a:pt x="557" y="377"/>
                </a:lnTo>
                <a:lnTo>
                  <a:pt x="557" y="377"/>
                </a:lnTo>
                <a:lnTo>
                  <a:pt x="579" y="368"/>
                </a:lnTo>
                <a:lnTo>
                  <a:pt x="604" y="365"/>
                </a:lnTo>
                <a:lnTo>
                  <a:pt x="604" y="365"/>
                </a:lnTo>
                <a:lnTo>
                  <a:pt x="618" y="365"/>
                </a:lnTo>
                <a:lnTo>
                  <a:pt x="635" y="371"/>
                </a:lnTo>
                <a:lnTo>
                  <a:pt x="649" y="377"/>
                </a:lnTo>
                <a:lnTo>
                  <a:pt x="663" y="389"/>
                </a:lnTo>
                <a:lnTo>
                  <a:pt x="663" y="389"/>
                </a:lnTo>
                <a:lnTo>
                  <a:pt x="669" y="392"/>
                </a:lnTo>
                <a:lnTo>
                  <a:pt x="680" y="398"/>
                </a:lnTo>
                <a:lnTo>
                  <a:pt x="697" y="401"/>
                </a:lnTo>
                <a:lnTo>
                  <a:pt x="697" y="401"/>
                </a:lnTo>
                <a:lnTo>
                  <a:pt x="705" y="356"/>
                </a:lnTo>
                <a:lnTo>
                  <a:pt x="708" y="325"/>
                </a:lnTo>
                <a:lnTo>
                  <a:pt x="711" y="304"/>
                </a:lnTo>
                <a:lnTo>
                  <a:pt x="711" y="304"/>
                </a:lnTo>
                <a:lnTo>
                  <a:pt x="708" y="274"/>
                </a:lnTo>
                <a:lnTo>
                  <a:pt x="702" y="234"/>
                </a:lnTo>
                <a:lnTo>
                  <a:pt x="702" y="234"/>
                </a:lnTo>
                <a:lnTo>
                  <a:pt x="694" y="164"/>
                </a:lnTo>
                <a:lnTo>
                  <a:pt x="694" y="164"/>
                </a:lnTo>
                <a:lnTo>
                  <a:pt x="688" y="85"/>
                </a:lnTo>
                <a:lnTo>
                  <a:pt x="688" y="85"/>
                </a:lnTo>
                <a:lnTo>
                  <a:pt x="688" y="85"/>
                </a:lnTo>
                <a:lnTo>
                  <a:pt x="688" y="85"/>
                </a:lnTo>
                <a:lnTo>
                  <a:pt x="688" y="85"/>
                </a:lnTo>
                <a:lnTo>
                  <a:pt x="688" y="85"/>
                </a:lnTo>
                <a:lnTo>
                  <a:pt x="688" y="85"/>
                </a:lnTo>
                <a:lnTo>
                  <a:pt x="688" y="85"/>
                </a:lnTo>
                <a:lnTo>
                  <a:pt x="685" y="31"/>
                </a:lnTo>
                <a:lnTo>
                  <a:pt x="84" y="0"/>
                </a:lnTo>
                <a:lnTo>
                  <a:pt x="84" y="3"/>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 name="Freeform 39">
            <a:extLst>
              <a:ext uri="{FF2B5EF4-FFF2-40B4-BE49-F238E27FC236}">
                <a16:creationId xmlns:a16="http://schemas.microsoft.com/office/drawing/2014/main" id="{3D4BC994-622B-4ED1-8B8E-7516D4DEBD14}"/>
              </a:ext>
            </a:extLst>
          </p:cNvPr>
          <p:cNvSpPr>
            <a:spLocks/>
          </p:cNvSpPr>
          <p:nvPr/>
        </p:nvSpPr>
        <p:spPr bwMode="auto">
          <a:xfrm>
            <a:off x="4954131" y="4961155"/>
            <a:ext cx="687356" cy="641591"/>
          </a:xfrm>
          <a:custGeom>
            <a:avLst/>
            <a:gdLst>
              <a:gd name="T0" fmla="*/ 14 w 448"/>
              <a:gd name="T1" fmla="*/ 122 h 441"/>
              <a:gd name="T2" fmla="*/ 20 w 448"/>
              <a:gd name="T3" fmla="*/ 149 h 441"/>
              <a:gd name="T4" fmla="*/ 40 w 448"/>
              <a:gd name="T5" fmla="*/ 186 h 441"/>
              <a:gd name="T6" fmla="*/ 48 w 448"/>
              <a:gd name="T7" fmla="*/ 207 h 441"/>
              <a:gd name="T8" fmla="*/ 62 w 448"/>
              <a:gd name="T9" fmla="*/ 234 h 441"/>
              <a:gd name="T10" fmla="*/ 48 w 448"/>
              <a:gd name="T11" fmla="*/ 277 h 441"/>
              <a:gd name="T12" fmla="*/ 42 w 448"/>
              <a:gd name="T13" fmla="*/ 301 h 441"/>
              <a:gd name="T14" fmla="*/ 40 w 448"/>
              <a:gd name="T15" fmla="*/ 344 h 441"/>
              <a:gd name="T16" fmla="*/ 40 w 448"/>
              <a:gd name="T17" fmla="*/ 347 h 441"/>
              <a:gd name="T18" fmla="*/ 40 w 448"/>
              <a:gd name="T19" fmla="*/ 347 h 441"/>
              <a:gd name="T20" fmla="*/ 40 w 448"/>
              <a:gd name="T21" fmla="*/ 353 h 441"/>
              <a:gd name="T22" fmla="*/ 40 w 448"/>
              <a:gd name="T23" fmla="*/ 356 h 441"/>
              <a:gd name="T24" fmla="*/ 37 w 448"/>
              <a:gd name="T25" fmla="*/ 359 h 441"/>
              <a:gd name="T26" fmla="*/ 76 w 448"/>
              <a:gd name="T27" fmla="*/ 359 h 441"/>
              <a:gd name="T28" fmla="*/ 140 w 448"/>
              <a:gd name="T29" fmla="*/ 371 h 441"/>
              <a:gd name="T30" fmla="*/ 146 w 448"/>
              <a:gd name="T31" fmla="*/ 380 h 441"/>
              <a:gd name="T32" fmla="*/ 168 w 448"/>
              <a:gd name="T33" fmla="*/ 377 h 441"/>
              <a:gd name="T34" fmla="*/ 182 w 448"/>
              <a:gd name="T35" fmla="*/ 362 h 441"/>
              <a:gd name="T36" fmla="*/ 216 w 448"/>
              <a:gd name="T37" fmla="*/ 359 h 441"/>
              <a:gd name="T38" fmla="*/ 227 w 448"/>
              <a:gd name="T39" fmla="*/ 371 h 441"/>
              <a:gd name="T40" fmla="*/ 247 w 448"/>
              <a:gd name="T41" fmla="*/ 380 h 441"/>
              <a:gd name="T42" fmla="*/ 255 w 448"/>
              <a:gd name="T43" fmla="*/ 395 h 441"/>
              <a:gd name="T44" fmla="*/ 258 w 448"/>
              <a:gd name="T45" fmla="*/ 416 h 441"/>
              <a:gd name="T46" fmla="*/ 278 w 448"/>
              <a:gd name="T47" fmla="*/ 423 h 441"/>
              <a:gd name="T48" fmla="*/ 308 w 448"/>
              <a:gd name="T49" fmla="*/ 426 h 441"/>
              <a:gd name="T50" fmla="*/ 317 w 448"/>
              <a:gd name="T51" fmla="*/ 407 h 441"/>
              <a:gd name="T52" fmla="*/ 325 w 448"/>
              <a:gd name="T53" fmla="*/ 404 h 441"/>
              <a:gd name="T54" fmla="*/ 356 w 448"/>
              <a:gd name="T55" fmla="*/ 429 h 441"/>
              <a:gd name="T56" fmla="*/ 359 w 448"/>
              <a:gd name="T57" fmla="*/ 404 h 441"/>
              <a:gd name="T58" fmla="*/ 364 w 448"/>
              <a:gd name="T59" fmla="*/ 386 h 441"/>
              <a:gd name="T60" fmla="*/ 384 w 448"/>
              <a:gd name="T61" fmla="*/ 392 h 441"/>
              <a:gd name="T62" fmla="*/ 417 w 448"/>
              <a:gd name="T63" fmla="*/ 423 h 441"/>
              <a:gd name="T64" fmla="*/ 429 w 448"/>
              <a:gd name="T65" fmla="*/ 435 h 441"/>
              <a:gd name="T66" fmla="*/ 448 w 448"/>
              <a:gd name="T67" fmla="*/ 419 h 441"/>
              <a:gd name="T68" fmla="*/ 437 w 448"/>
              <a:gd name="T69" fmla="*/ 410 h 441"/>
              <a:gd name="T70" fmla="*/ 398 w 448"/>
              <a:gd name="T71" fmla="*/ 380 h 441"/>
              <a:gd name="T72" fmla="*/ 389 w 448"/>
              <a:gd name="T73" fmla="*/ 365 h 441"/>
              <a:gd name="T74" fmla="*/ 406 w 448"/>
              <a:gd name="T75" fmla="*/ 362 h 441"/>
              <a:gd name="T76" fmla="*/ 415 w 448"/>
              <a:gd name="T77" fmla="*/ 353 h 441"/>
              <a:gd name="T78" fmla="*/ 392 w 448"/>
              <a:gd name="T79" fmla="*/ 344 h 441"/>
              <a:gd name="T80" fmla="*/ 384 w 448"/>
              <a:gd name="T81" fmla="*/ 325 h 441"/>
              <a:gd name="T82" fmla="*/ 348 w 448"/>
              <a:gd name="T83" fmla="*/ 325 h 441"/>
              <a:gd name="T84" fmla="*/ 325 w 448"/>
              <a:gd name="T85" fmla="*/ 310 h 441"/>
              <a:gd name="T86" fmla="*/ 356 w 448"/>
              <a:gd name="T87" fmla="*/ 286 h 441"/>
              <a:gd name="T88" fmla="*/ 392 w 448"/>
              <a:gd name="T89" fmla="*/ 298 h 441"/>
              <a:gd name="T90" fmla="*/ 395 w 448"/>
              <a:gd name="T91" fmla="*/ 301 h 441"/>
              <a:gd name="T92" fmla="*/ 392 w 448"/>
              <a:gd name="T93" fmla="*/ 295 h 441"/>
              <a:gd name="T94" fmla="*/ 389 w 448"/>
              <a:gd name="T95" fmla="*/ 292 h 441"/>
              <a:gd name="T96" fmla="*/ 389 w 448"/>
              <a:gd name="T97" fmla="*/ 289 h 441"/>
              <a:gd name="T98" fmla="*/ 387 w 448"/>
              <a:gd name="T99" fmla="*/ 283 h 441"/>
              <a:gd name="T100" fmla="*/ 387 w 448"/>
              <a:gd name="T101" fmla="*/ 283 h 441"/>
              <a:gd name="T102" fmla="*/ 384 w 448"/>
              <a:gd name="T103" fmla="*/ 277 h 441"/>
              <a:gd name="T104" fmla="*/ 384 w 448"/>
              <a:gd name="T105" fmla="*/ 277 h 441"/>
              <a:gd name="T106" fmla="*/ 373 w 448"/>
              <a:gd name="T107" fmla="*/ 255 h 441"/>
              <a:gd name="T108" fmla="*/ 364 w 448"/>
              <a:gd name="T109" fmla="*/ 222 h 441"/>
              <a:gd name="T110" fmla="*/ 219 w 448"/>
              <a:gd name="T111" fmla="*/ 216 h 441"/>
              <a:gd name="T112" fmla="*/ 224 w 448"/>
              <a:gd name="T113" fmla="*/ 198 h 441"/>
              <a:gd name="T114" fmla="*/ 233 w 448"/>
              <a:gd name="T115" fmla="*/ 158 h 441"/>
              <a:gd name="T116" fmla="*/ 247 w 448"/>
              <a:gd name="T117" fmla="*/ 134 h 441"/>
              <a:gd name="T118" fmla="*/ 264 w 448"/>
              <a:gd name="T119" fmla="*/ 85 h 441"/>
              <a:gd name="T120" fmla="*/ 272 w 448"/>
              <a:gd name="T121" fmla="*/ 61 h 441"/>
              <a:gd name="T122" fmla="*/ 255 w 448"/>
              <a:gd name="T123" fmla="*/ 40 h 441"/>
              <a:gd name="T124" fmla="*/ 258 w 448"/>
              <a:gd name="T125" fmla="*/ 3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8" h="441">
                <a:moveTo>
                  <a:pt x="0" y="0"/>
                </a:moveTo>
                <a:lnTo>
                  <a:pt x="0" y="88"/>
                </a:lnTo>
                <a:lnTo>
                  <a:pt x="0" y="88"/>
                </a:lnTo>
                <a:lnTo>
                  <a:pt x="12" y="107"/>
                </a:lnTo>
                <a:lnTo>
                  <a:pt x="14" y="122"/>
                </a:lnTo>
                <a:lnTo>
                  <a:pt x="17" y="137"/>
                </a:lnTo>
                <a:lnTo>
                  <a:pt x="17" y="137"/>
                </a:lnTo>
                <a:lnTo>
                  <a:pt x="17" y="143"/>
                </a:lnTo>
                <a:lnTo>
                  <a:pt x="20" y="149"/>
                </a:lnTo>
                <a:lnTo>
                  <a:pt x="20" y="149"/>
                </a:lnTo>
                <a:lnTo>
                  <a:pt x="26" y="155"/>
                </a:lnTo>
                <a:lnTo>
                  <a:pt x="28" y="167"/>
                </a:lnTo>
                <a:lnTo>
                  <a:pt x="28" y="167"/>
                </a:lnTo>
                <a:lnTo>
                  <a:pt x="31" y="176"/>
                </a:lnTo>
                <a:lnTo>
                  <a:pt x="40" y="186"/>
                </a:lnTo>
                <a:lnTo>
                  <a:pt x="40" y="186"/>
                </a:lnTo>
                <a:lnTo>
                  <a:pt x="45" y="195"/>
                </a:lnTo>
                <a:lnTo>
                  <a:pt x="48" y="201"/>
                </a:lnTo>
                <a:lnTo>
                  <a:pt x="48" y="207"/>
                </a:lnTo>
                <a:lnTo>
                  <a:pt x="48" y="207"/>
                </a:lnTo>
                <a:lnTo>
                  <a:pt x="51" y="216"/>
                </a:lnTo>
                <a:lnTo>
                  <a:pt x="56" y="222"/>
                </a:lnTo>
                <a:lnTo>
                  <a:pt x="56" y="222"/>
                </a:lnTo>
                <a:lnTo>
                  <a:pt x="62" y="228"/>
                </a:lnTo>
                <a:lnTo>
                  <a:pt x="62" y="234"/>
                </a:lnTo>
                <a:lnTo>
                  <a:pt x="59" y="240"/>
                </a:lnTo>
                <a:lnTo>
                  <a:pt x="59" y="240"/>
                </a:lnTo>
                <a:lnTo>
                  <a:pt x="54" y="246"/>
                </a:lnTo>
                <a:lnTo>
                  <a:pt x="51" y="255"/>
                </a:lnTo>
                <a:lnTo>
                  <a:pt x="48" y="277"/>
                </a:lnTo>
                <a:lnTo>
                  <a:pt x="48" y="277"/>
                </a:lnTo>
                <a:lnTo>
                  <a:pt x="48" y="286"/>
                </a:lnTo>
                <a:lnTo>
                  <a:pt x="45" y="292"/>
                </a:lnTo>
                <a:lnTo>
                  <a:pt x="45" y="292"/>
                </a:lnTo>
                <a:lnTo>
                  <a:pt x="42" y="301"/>
                </a:lnTo>
                <a:lnTo>
                  <a:pt x="40" y="310"/>
                </a:lnTo>
                <a:lnTo>
                  <a:pt x="40" y="340"/>
                </a:lnTo>
                <a:lnTo>
                  <a:pt x="40" y="340"/>
                </a:lnTo>
                <a:lnTo>
                  <a:pt x="40" y="344"/>
                </a:lnTo>
                <a:lnTo>
                  <a:pt x="40" y="344"/>
                </a:lnTo>
                <a:lnTo>
                  <a:pt x="40" y="344"/>
                </a:lnTo>
                <a:lnTo>
                  <a:pt x="40" y="344"/>
                </a:lnTo>
                <a:lnTo>
                  <a:pt x="40" y="344"/>
                </a:lnTo>
                <a:lnTo>
                  <a:pt x="40" y="344"/>
                </a:lnTo>
                <a:lnTo>
                  <a:pt x="40" y="347"/>
                </a:lnTo>
                <a:lnTo>
                  <a:pt x="40" y="347"/>
                </a:lnTo>
                <a:lnTo>
                  <a:pt x="40" y="347"/>
                </a:lnTo>
                <a:lnTo>
                  <a:pt x="40" y="347"/>
                </a:lnTo>
                <a:lnTo>
                  <a:pt x="40" y="347"/>
                </a:lnTo>
                <a:lnTo>
                  <a:pt x="40" y="347"/>
                </a:lnTo>
                <a:lnTo>
                  <a:pt x="40" y="350"/>
                </a:lnTo>
                <a:lnTo>
                  <a:pt x="40" y="350"/>
                </a:lnTo>
                <a:lnTo>
                  <a:pt x="40" y="350"/>
                </a:lnTo>
                <a:lnTo>
                  <a:pt x="40" y="350"/>
                </a:lnTo>
                <a:lnTo>
                  <a:pt x="40" y="353"/>
                </a:lnTo>
                <a:lnTo>
                  <a:pt x="40" y="353"/>
                </a:lnTo>
                <a:lnTo>
                  <a:pt x="40" y="353"/>
                </a:lnTo>
                <a:lnTo>
                  <a:pt x="40" y="353"/>
                </a:lnTo>
                <a:lnTo>
                  <a:pt x="40" y="356"/>
                </a:lnTo>
                <a:lnTo>
                  <a:pt x="40" y="356"/>
                </a:lnTo>
                <a:lnTo>
                  <a:pt x="40" y="356"/>
                </a:lnTo>
                <a:lnTo>
                  <a:pt x="40" y="356"/>
                </a:lnTo>
                <a:lnTo>
                  <a:pt x="37" y="359"/>
                </a:lnTo>
                <a:lnTo>
                  <a:pt x="37" y="359"/>
                </a:lnTo>
                <a:lnTo>
                  <a:pt x="37" y="359"/>
                </a:lnTo>
                <a:lnTo>
                  <a:pt x="37" y="359"/>
                </a:lnTo>
                <a:lnTo>
                  <a:pt x="54" y="359"/>
                </a:lnTo>
                <a:lnTo>
                  <a:pt x="68" y="359"/>
                </a:lnTo>
                <a:lnTo>
                  <a:pt x="68" y="359"/>
                </a:lnTo>
                <a:lnTo>
                  <a:pt x="76" y="359"/>
                </a:lnTo>
                <a:lnTo>
                  <a:pt x="76" y="359"/>
                </a:lnTo>
                <a:lnTo>
                  <a:pt x="118" y="365"/>
                </a:lnTo>
                <a:lnTo>
                  <a:pt x="118" y="365"/>
                </a:lnTo>
                <a:lnTo>
                  <a:pt x="132" y="365"/>
                </a:lnTo>
                <a:lnTo>
                  <a:pt x="140" y="371"/>
                </a:lnTo>
                <a:lnTo>
                  <a:pt x="140" y="371"/>
                </a:lnTo>
                <a:lnTo>
                  <a:pt x="143" y="377"/>
                </a:lnTo>
                <a:lnTo>
                  <a:pt x="143" y="377"/>
                </a:lnTo>
                <a:lnTo>
                  <a:pt x="146" y="380"/>
                </a:lnTo>
                <a:lnTo>
                  <a:pt x="146" y="380"/>
                </a:lnTo>
                <a:lnTo>
                  <a:pt x="152" y="383"/>
                </a:lnTo>
                <a:lnTo>
                  <a:pt x="160" y="380"/>
                </a:lnTo>
                <a:lnTo>
                  <a:pt x="160" y="380"/>
                </a:lnTo>
                <a:lnTo>
                  <a:pt x="168" y="377"/>
                </a:lnTo>
                <a:lnTo>
                  <a:pt x="168" y="377"/>
                </a:lnTo>
                <a:lnTo>
                  <a:pt x="174" y="374"/>
                </a:lnTo>
                <a:lnTo>
                  <a:pt x="174" y="374"/>
                </a:lnTo>
                <a:lnTo>
                  <a:pt x="180" y="368"/>
                </a:lnTo>
                <a:lnTo>
                  <a:pt x="182" y="362"/>
                </a:lnTo>
                <a:lnTo>
                  <a:pt x="182" y="362"/>
                </a:lnTo>
                <a:lnTo>
                  <a:pt x="182" y="359"/>
                </a:lnTo>
                <a:lnTo>
                  <a:pt x="182" y="359"/>
                </a:lnTo>
                <a:lnTo>
                  <a:pt x="188" y="353"/>
                </a:lnTo>
                <a:lnTo>
                  <a:pt x="194" y="353"/>
                </a:lnTo>
                <a:lnTo>
                  <a:pt x="216" y="359"/>
                </a:lnTo>
                <a:lnTo>
                  <a:pt x="216" y="359"/>
                </a:lnTo>
                <a:lnTo>
                  <a:pt x="222" y="362"/>
                </a:lnTo>
                <a:lnTo>
                  <a:pt x="227" y="365"/>
                </a:lnTo>
                <a:lnTo>
                  <a:pt x="227" y="365"/>
                </a:lnTo>
                <a:lnTo>
                  <a:pt x="227" y="371"/>
                </a:lnTo>
                <a:lnTo>
                  <a:pt x="227" y="374"/>
                </a:lnTo>
                <a:lnTo>
                  <a:pt x="227" y="374"/>
                </a:lnTo>
                <a:lnTo>
                  <a:pt x="230" y="374"/>
                </a:lnTo>
                <a:lnTo>
                  <a:pt x="230" y="374"/>
                </a:lnTo>
                <a:lnTo>
                  <a:pt x="247" y="380"/>
                </a:lnTo>
                <a:lnTo>
                  <a:pt x="247" y="380"/>
                </a:lnTo>
                <a:lnTo>
                  <a:pt x="255" y="386"/>
                </a:lnTo>
                <a:lnTo>
                  <a:pt x="258" y="389"/>
                </a:lnTo>
                <a:lnTo>
                  <a:pt x="255" y="395"/>
                </a:lnTo>
                <a:lnTo>
                  <a:pt x="255" y="395"/>
                </a:lnTo>
                <a:lnTo>
                  <a:pt x="255" y="395"/>
                </a:lnTo>
                <a:lnTo>
                  <a:pt x="255" y="395"/>
                </a:lnTo>
                <a:lnTo>
                  <a:pt x="258" y="407"/>
                </a:lnTo>
                <a:lnTo>
                  <a:pt x="258" y="416"/>
                </a:lnTo>
                <a:lnTo>
                  <a:pt x="258" y="416"/>
                </a:lnTo>
                <a:lnTo>
                  <a:pt x="258" y="416"/>
                </a:lnTo>
                <a:lnTo>
                  <a:pt x="258" y="416"/>
                </a:lnTo>
                <a:lnTo>
                  <a:pt x="269" y="419"/>
                </a:lnTo>
                <a:lnTo>
                  <a:pt x="269" y="419"/>
                </a:lnTo>
                <a:lnTo>
                  <a:pt x="278" y="423"/>
                </a:lnTo>
                <a:lnTo>
                  <a:pt x="278" y="423"/>
                </a:lnTo>
                <a:lnTo>
                  <a:pt x="289" y="426"/>
                </a:lnTo>
                <a:lnTo>
                  <a:pt x="306" y="429"/>
                </a:lnTo>
                <a:lnTo>
                  <a:pt x="306" y="429"/>
                </a:lnTo>
                <a:lnTo>
                  <a:pt x="308" y="426"/>
                </a:lnTo>
                <a:lnTo>
                  <a:pt x="311" y="419"/>
                </a:lnTo>
                <a:lnTo>
                  <a:pt x="311" y="419"/>
                </a:lnTo>
                <a:lnTo>
                  <a:pt x="311" y="419"/>
                </a:lnTo>
                <a:lnTo>
                  <a:pt x="311" y="410"/>
                </a:lnTo>
                <a:lnTo>
                  <a:pt x="317" y="407"/>
                </a:lnTo>
                <a:lnTo>
                  <a:pt x="322" y="404"/>
                </a:lnTo>
                <a:lnTo>
                  <a:pt x="322" y="404"/>
                </a:lnTo>
                <a:lnTo>
                  <a:pt x="322" y="404"/>
                </a:lnTo>
                <a:lnTo>
                  <a:pt x="322" y="404"/>
                </a:lnTo>
                <a:lnTo>
                  <a:pt x="325" y="404"/>
                </a:lnTo>
                <a:lnTo>
                  <a:pt x="328" y="407"/>
                </a:lnTo>
                <a:lnTo>
                  <a:pt x="345" y="426"/>
                </a:lnTo>
                <a:lnTo>
                  <a:pt x="345" y="426"/>
                </a:lnTo>
                <a:lnTo>
                  <a:pt x="356" y="429"/>
                </a:lnTo>
                <a:lnTo>
                  <a:pt x="356" y="429"/>
                </a:lnTo>
                <a:lnTo>
                  <a:pt x="356" y="423"/>
                </a:lnTo>
                <a:lnTo>
                  <a:pt x="356" y="423"/>
                </a:lnTo>
                <a:lnTo>
                  <a:pt x="359" y="410"/>
                </a:lnTo>
                <a:lnTo>
                  <a:pt x="359" y="410"/>
                </a:lnTo>
                <a:lnTo>
                  <a:pt x="359" y="404"/>
                </a:lnTo>
                <a:lnTo>
                  <a:pt x="359" y="404"/>
                </a:lnTo>
                <a:lnTo>
                  <a:pt x="359" y="395"/>
                </a:lnTo>
                <a:lnTo>
                  <a:pt x="359" y="392"/>
                </a:lnTo>
                <a:lnTo>
                  <a:pt x="364" y="386"/>
                </a:lnTo>
                <a:lnTo>
                  <a:pt x="364" y="386"/>
                </a:lnTo>
                <a:lnTo>
                  <a:pt x="370" y="386"/>
                </a:lnTo>
                <a:lnTo>
                  <a:pt x="370" y="386"/>
                </a:lnTo>
                <a:lnTo>
                  <a:pt x="378" y="386"/>
                </a:lnTo>
                <a:lnTo>
                  <a:pt x="384" y="392"/>
                </a:lnTo>
                <a:lnTo>
                  <a:pt x="384" y="392"/>
                </a:lnTo>
                <a:lnTo>
                  <a:pt x="398" y="404"/>
                </a:lnTo>
                <a:lnTo>
                  <a:pt x="398" y="404"/>
                </a:lnTo>
                <a:lnTo>
                  <a:pt x="409" y="413"/>
                </a:lnTo>
                <a:lnTo>
                  <a:pt x="417" y="423"/>
                </a:lnTo>
                <a:lnTo>
                  <a:pt x="417" y="423"/>
                </a:lnTo>
                <a:lnTo>
                  <a:pt x="420" y="432"/>
                </a:lnTo>
                <a:lnTo>
                  <a:pt x="420" y="432"/>
                </a:lnTo>
                <a:lnTo>
                  <a:pt x="426" y="441"/>
                </a:lnTo>
                <a:lnTo>
                  <a:pt x="426" y="441"/>
                </a:lnTo>
                <a:lnTo>
                  <a:pt x="429" y="435"/>
                </a:lnTo>
                <a:lnTo>
                  <a:pt x="429" y="435"/>
                </a:lnTo>
                <a:lnTo>
                  <a:pt x="431" y="432"/>
                </a:lnTo>
                <a:lnTo>
                  <a:pt x="440" y="426"/>
                </a:lnTo>
                <a:lnTo>
                  <a:pt x="440" y="426"/>
                </a:lnTo>
                <a:lnTo>
                  <a:pt x="448" y="419"/>
                </a:lnTo>
                <a:lnTo>
                  <a:pt x="448" y="419"/>
                </a:lnTo>
                <a:lnTo>
                  <a:pt x="448" y="416"/>
                </a:lnTo>
                <a:lnTo>
                  <a:pt x="448" y="416"/>
                </a:lnTo>
                <a:lnTo>
                  <a:pt x="445" y="413"/>
                </a:lnTo>
                <a:lnTo>
                  <a:pt x="437" y="410"/>
                </a:lnTo>
                <a:lnTo>
                  <a:pt x="437" y="410"/>
                </a:lnTo>
                <a:lnTo>
                  <a:pt x="423" y="401"/>
                </a:lnTo>
                <a:lnTo>
                  <a:pt x="403" y="389"/>
                </a:lnTo>
                <a:lnTo>
                  <a:pt x="403" y="389"/>
                </a:lnTo>
                <a:lnTo>
                  <a:pt x="398" y="380"/>
                </a:lnTo>
                <a:lnTo>
                  <a:pt x="398" y="380"/>
                </a:lnTo>
                <a:lnTo>
                  <a:pt x="389" y="374"/>
                </a:lnTo>
                <a:lnTo>
                  <a:pt x="389" y="371"/>
                </a:lnTo>
                <a:lnTo>
                  <a:pt x="389" y="365"/>
                </a:lnTo>
                <a:lnTo>
                  <a:pt x="389" y="365"/>
                </a:lnTo>
                <a:lnTo>
                  <a:pt x="392" y="362"/>
                </a:lnTo>
                <a:lnTo>
                  <a:pt x="395" y="359"/>
                </a:lnTo>
                <a:lnTo>
                  <a:pt x="403" y="362"/>
                </a:lnTo>
                <a:lnTo>
                  <a:pt x="403" y="362"/>
                </a:lnTo>
                <a:lnTo>
                  <a:pt x="406" y="362"/>
                </a:lnTo>
                <a:lnTo>
                  <a:pt x="406" y="362"/>
                </a:lnTo>
                <a:lnTo>
                  <a:pt x="409" y="359"/>
                </a:lnTo>
                <a:lnTo>
                  <a:pt x="409" y="359"/>
                </a:lnTo>
                <a:lnTo>
                  <a:pt x="415" y="353"/>
                </a:lnTo>
                <a:lnTo>
                  <a:pt x="415" y="353"/>
                </a:lnTo>
                <a:lnTo>
                  <a:pt x="415" y="350"/>
                </a:lnTo>
                <a:lnTo>
                  <a:pt x="409" y="350"/>
                </a:lnTo>
                <a:lnTo>
                  <a:pt x="409" y="350"/>
                </a:lnTo>
                <a:lnTo>
                  <a:pt x="398" y="347"/>
                </a:lnTo>
                <a:lnTo>
                  <a:pt x="392" y="344"/>
                </a:lnTo>
                <a:lnTo>
                  <a:pt x="387" y="337"/>
                </a:lnTo>
                <a:lnTo>
                  <a:pt x="387" y="337"/>
                </a:lnTo>
                <a:lnTo>
                  <a:pt x="384" y="331"/>
                </a:lnTo>
                <a:lnTo>
                  <a:pt x="384" y="325"/>
                </a:lnTo>
                <a:lnTo>
                  <a:pt x="384" y="325"/>
                </a:lnTo>
                <a:lnTo>
                  <a:pt x="373" y="325"/>
                </a:lnTo>
                <a:lnTo>
                  <a:pt x="373" y="325"/>
                </a:lnTo>
                <a:lnTo>
                  <a:pt x="364" y="328"/>
                </a:lnTo>
                <a:lnTo>
                  <a:pt x="364" y="328"/>
                </a:lnTo>
                <a:lnTo>
                  <a:pt x="348" y="325"/>
                </a:lnTo>
                <a:lnTo>
                  <a:pt x="334" y="319"/>
                </a:lnTo>
                <a:lnTo>
                  <a:pt x="328" y="316"/>
                </a:lnTo>
                <a:lnTo>
                  <a:pt x="325" y="313"/>
                </a:lnTo>
                <a:lnTo>
                  <a:pt x="325" y="313"/>
                </a:lnTo>
                <a:lnTo>
                  <a:pt x="325" y="310"/>
                </a:lnTo>
                <a:lnTo>
                  <a:pt x="328" y="304"/>
                </a:lnTo>
                <a:lnTo>
                  <a:pt x="328" y="304"/>
                </a:lnTo>
                <a:lnTo>
                  <a:pt x="334" y="298"/>
                </a:lnTo>
                <a:lnTo>
                  <a:pt x="339" y="292"/>
                </a:lnTo>
                <a:lnTo>
                  <a:pt x="356" y="286"/>
                </a:lnTo>
                <a:lnTo>
                  <a:pt x="356" y="286"/>
                </a:lnTo>
                <a:lnTo>
                  <a:pt x="362" y="286"/>
                </a:lnTo>
                <a:lnTo>
                  <a:pt x="370" y="289"/>
                </a:lnTo>
                <a:lnTo>
                  <a:pt x="392" y="298"/>
                </a:lnTo>
                <a:lnTo>
                  <a:pt x="392" y="298"/>
                </a:lnTo>
                <a:lnTo>
                  <a:pt x="395" y="301"/>
                </a:lnTo>
                <a:lnTo>
                  <a:pt x="395" y="301"/>
                </a:lnTo>
                <a:lnTo>
                  <a:pt x="395" y="301"/>
                </a:lnTo>
                <a:lnTo>
                  <a:pt x="395" y="301"/>
                </a:lnTo>
                <a:lnTo>
                  <a:pt x="395" y="301"/>
                </a:lnTo>
                <a:lnTo>
                  <a:pt x="395" y="301"/>
                </a:lnTo>
                <a:lnTo>
                  <a:pt x="395" y="298"/>
                </a:lnTo>
                <a:lnTo>
                  <a:pt x="395" y="298"/>
                </a:lnTo>
                <a:lnTo>
                  <a:pt x="392" y="295"/>
                </a:lnTo>
                <a:lnTo>
                  <a:pt x="392" y="295"/>
                </a:lnTo>
                <a:lnTo>
                  <a:pt x="392" y="295"/>
                </a:lnTo>
                <a:lnTo>
                  <a:pt x="392" y="295"/>
                </a:lnTo>
                <a:lnTo>
                  <a:pt x="392" y="292"/>
                </a:lnTo>
                <a:lnTo>
                  <a:pt x="392" y="292"/>
                </a:lnTo>
                <a:lnTo>
                  <a:pt x="389" y="292"/>
                </a:lnTo>
                <a:lnTo>
                  <a:pt x="389" y="292"/>
                </a:lnTo>
                <a:lnTo>
                  <a:pt x="389" y="289"/>
                </a:lnTo>
                <a:lnTo>
                  <a:pt x="389" y="289"/>
                </a:lnTo>
                <a:lnTo>
                  <a:pt x="389" y="289"/>
                </a:lnTo>
                <a:lnTo>
                  <a:pt x="389" y="289"/>
                </a:lnTo>
                <a:lnTo>
                  <a:pt x="389" y="286"/>
                </a:lnTo>
                <a:lnTo>
                  <a:pt x="389" y="286"/>
                </a:lnTo>
                <a:lnTo>
                  <a:pt x="387" y="286"/>
                </a:lnTo>
                <a:lnTo>
                  <a:pt x="387" y="286"/>
                </a:lnTo>
                <a:lnTo>
                  <a:pt x="387" y="283"/>
                </a:lnTo>
                <a:lnTo>
                  <a:pt x="387" y="283"/>
                </a:lnTo>
                <a:lnTo>
                  <a:pt x="387" y="283"/>
                </a:lnTo>
                <a:lnTo>
                  <a:pt x="387" y="283"/>
                </a:lnTo>
                <a:lnTo>
                  <a:pt x="387" y="283"/>
                </a:lnTo>
                <a:lnTo>
                  <a:pt x="387" y="283"/>
                </a:lnTo>
                <a:lnTo>
                  <a:pt x="384" y="280"/>
                </a:lnTo>
                <a:lnTo>
                  <a:pt x="384" y="280"/>
                </a:lnTo>
                <a:lnTo>
                  <a:pt x="384" y="280"/>
                </a:lnTo>
                <a:lnTo>
                  <a:pt x="384" y="280"/>
                </a:lnTo>
                <a:lnTo>
                  <a:pt x="384" y="277"/>
                </a:lnTo>
                <a:lnTo>
                  <a:pt x="384" y="277"/>
                </a:lnTo>
                <a:lnTo>
                  <a:pt x="384" y="277"/>
                </a:lnTo>
                <a:lnTo>
                  <a:pt x="384" y="277"/>
                </a:lnTo>
                <a:lnTo>
                  <a:pt x="384" y="277"/>
                </a:lnTo>
                <a:lnTo>
                  <a:pt x="384" y="277"/>
                </a:lnTo>
                <a:lnTo>
                  <a:pt x="384" y="277"/>
                </a:lnTo>
                <a:lnTo>
                  <a:pt x="384" y="277"/>
                </a:lnTo>
                <a:lnTo>
                  <a:pt x="384" y="274"/>
                </a:lnTo>
                <a:lnTo>
                  <a:pt x="373" y="255"/>
                </a:lnTo>
                <a:lnTo>
                  <a:pt x="373" y="255"/>
                </a:lnTo>
                <a:lnTo>
                  <a:pt x="373" y="252"/>
                </a:lnTo>
                <a:lnTo>
                  <a:pt x="364" y="231"/>
                </a:lnTo>
                <a:lnTo>
                  <a:pt x="364" y="231"/>
                </a:lnTo>
                <a:lnTo>
                  <a:pt x="364" y="228"/>
                </a:lnTo>
                <a:lnTo>
                  <a:pt x="364" y="222"/>
                </a:lnTo>
                <a:lnTo>
                  <a:pt x="224" y="222"/>
                </a:lnTo>
                <a:lnTo>
                  <a:pt x="224" y="222"/>
                </a:lnTo>
                <a:lnTo>
                  <a:pt x="222" y="219"/>
                </a:lnTo>
                <a:lnTo>
                  <a:pt x="219" y="216"/>
                </a:lnTo>
                <a:lnTo>
                  <a:pt x="219" y="216"/>
                </a:lnTo>
                <a:lnTo>
                  <a:pt x="219" y="213"/>
                </a:lnTo>
                <a:lnTo>
                  <a:pt x="222" y="210"/>
                </a:lnTo>
                <a:lnTo>
                  <a:pt x="222" y="210"/>
                </a:lnTo>
                <a:lnTo>
                  <a:pt x="224" y="207"/>
                </a:lnTo>
                <a:lnTo>
                  <a:pt x="224" y="198"/>
                </a:lnTo>
                <a:lnTo>
                  <a:pt x="224" y="198"/>
                </a:lnTo>
                <a:lnTo>
                  <a:pt x="227" y="189"/>
                </a:lnTo>
                <a:lnTo>
                  <a:pt x="230" y="176"/>
                </a:lnTo>
                <a:lnTo>
                  <a:pt x="230" y="176"/>
                </a:lnTo>
                <a:lnTo>
                  <a:pt x="233" y="158"/>
                </a:lnTo>
                <a:lnTo>
                  <a:pt x="233" y="158"/>
                </a:lnTo>
                <a:lnTo>
                  <a:pt x="236" y="149"/>
                </a:lnTo>
                <a:lnTo>
                  <a:pt x="241" y="140"/>
                </a:lnTo>
                <a:lnTo>
                  <a:pt x="241" y="140"/>
                </a:lnTo>
                <a:lnTo>
                  <a:pt x="247" y="134"/>
                </a:lnTo>
                <a:lnTo>
                  <a:pt x="250" y="128"/>
                </a:lnTo>
                <a:lnTo>
                  <a:pt x="250" y="128"/>
                </a:lnTo>
                <a:lnTo>
                  <a:pt x="250" y="113"/>
                </a:lnTo>
                <a:lnTo>
                  <a:pt x="255" y="100"/>
                </a:lnTo>
                <a:lnTo>
                  <a:pt x="264" y="85"/>
                </a:lnTo>
                <a:lnTo>
                  <a:pt x="272" y="73"/>
                </a:lnTo>
                <a:lnTo>
                  <a:pt x="272" y="73"/>
                </a:lnTo>
                <a:lnTo>
                  <a:pt x="275" y="67"/>
                </a:lnTo>
                <a:lnTo>
                  <a:pt x="275" y="67"/>
                </a:lnTo>
                <a:lnTo>
                  <a:pt x="272" y="61"/>
                </a:lnTo>
                <a:lnTo>
                  <a:pt x="264" y="52"/>
                </a:lnTo>
                <a:lnTo>
                  <a:pt x="264" y="52"/>
                </a:lnTo>
                <a:lnTo>
                  <a:pt x="261" y="46"/>
                </a:lnTo>
                <a:lnTo>
                  <a:pt x="261" y="46"/>
                </a:lnTo>
                <a:lnTo>
                  <a:pt x="255" y="40"/>
                </a:lnTo>
                <a:lnTo>
                  <a:pt x="252" y="31"/>
                </a:lnTo>
                <a:lnTo>
                  <a:pt x="255" y="12"/>
                </a:lnTo>
                <a:lnTo>
                  <a:pt x="255" y="12"/>
                </a:lnTo>
                <a:lnTo>
                  <a:pt x="258" y="3"/>
                </a:lnTo>
                <a:lnTo>
                  <a:pt x="258" y="3"/>
                </a:lnTo>
                <a:lnTo>
                  <a:pt x="258" y="0"/>
                </a:lnTo>
                <a:lnTo>
                  <a:pt x="0" y="0"/>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 name="Freeform 40">
            <a:extLst>
              <a:ext uri="{FF2B5EF4-FFF2-40B4-BE49-F238E27FC236}">
                <a16:creationId xmlns:a16="http://schemas.microsoft.com/office/drawing/2014/main" id="{54A762C5-912C-49A0-94BA-691B692C9108}"/>
              </a:ext>
            </a:extLst>
          </p:cNvPr>
          <p:cNvSpPr>
            <a:spLocks/>
          </p:cNvSpPr>
          <p:nvPr/>
        </p:nvSpPr>
        <p:spPr bwMode="auto">
          <a:xfrm>
            <a:off x="5015503" y="546598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41">
            <a:extLst>
              <a:ext uri="{FF2B5EF4-FFF2-40B4-BE49-F238E27FC236}">
                <a16:creationId xmlns:a16="http://schemas.microsoft.com/office/drawing/2014/main" id="{169E99FE-5713-4031-AB63-C7B7BF7A5788}"/>
              </a:ext>
            </a:extLst>
          </p:cNvPr>
          <p:cNvSpPr>
            <a:spLocks/>
          </p:cNvSpPr>
          <p:nvPr/>
        </p:nvSpPr>
        <p:spPr bwMode="auto">
          <a:xfrm>
            <a:off x="5015503" y="546598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42">
            <a:extLst>
              <a:ext uri="{FF2B5EF4-FFF2-40B4-BE49-F238E27FC236}">
                <a16:creationId xmlns:a16="http://schemas.microsoft.com/office/drawing/2014/main" id="{9A7837D0-247A-467E-B8BD-0897FD5E1589}"/>
              </a:ext>
            </a:extLst>
          </p:cNvPr>
          <p:cNvSpPr>
            <a:spLocks/>
          </p:cNvSpPr>
          <p:nvPr/>
        </p:nvSpPr>
        <p:spPr bwMode="auto">
          <a:xfrm>
            <a:off x="5015503" y="547035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43">
            <a:extLst>
              <a:ext uri="{FF2B5EF4-FFF2-40B4-BE49-F238E27FC236}">
                <a16:creationId xmlns:a16="http://schemas.microsoft.com/office/drawing/2014/main" id="{491877D3-C2DD-40E9-B271-1D6C5185D461}"/>
              </a:ext>
            </a:extLst>
          </p:cNvPr>
          <p:cNvSpPr>
            <a:spLocks/>
          </p:cNvSpPr>
          <p:nvPr/>
        </p:nvSpPr>
        <p:spPr bwMode="auto">
          <a:xfrm>
            <a:off x="5010900" y="5479083"/>
            <a:ext cx="4604" cy="436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44">
            <a:extLst>
              <a:ext uri="{FF2B5EF4-FFF2-40B4-BE49-F238E27FC236}">
                <a16:creationId xmlns:a16="http://schemas.microsoft.com/office/drawing/2014/main" id="{C57471C0-AD6C-483F-AF93-0CD8115F4DA3}"/>
              </a:ext>
            </a:extLst>
          </p:cNvPr>
          <p:cNvSpPr>
            <a:spLocks/>
          </p:cNvSpPr>
          <p:nvPr/>
        </p:nvSpPr>
        <p:spPr bwMode="auto">
          <a:xfrm>
            <a:off x="5015503" y="54616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45">
            <a:extLst>
              <a:ext uri="{FF2B5EF4-FFF2-40B4-BE49-F238E27FC236}">
                <a16:creationId xmlns:a16="http://schemas.microsoft.com/office/drawing/2014/main" id="{577A6ABF-0C7D-41D0-B96B-A5F4FBA492C9}"/>
              </a:ext>
            </a:extLst>
          </p:cNvPr>
          <p:cNvSpPr>
            <a:spLocks/>
          </p:cNvSpPr>
          <p:nvPr/>
        </p:nvSpPr>
        <p:spPr bwMode="auto">
          <a:xfrm>
            <a:off x="5015503" y="5455805"/>
            <a:ext cx="0" cy="5819"/>
          </a:xfrm>
          <a:custGeom>
            <a:avLst/>
            <a:gdLst>
              <a:gd name="T0" fmla="*/ 4 h 4"/>
              <a:gd name="T1" fmla="*/ 4 h 4"/>
              <a:gd name="T2" fmla="*/ 0 h 4"/>
              <a:gd name="T3" fmla="*/ 0 h 4"/>
              <a:gd name="T4" fmla="*/ 4 h 4"/>
              <a:gd name="T5" fmla="*/ 4 h 4"/>
            </a:gdLst>
            <a:ahLst/>
            <a:cxnLst>
              <a:cxn ang="0">
                <a:pos x="0" y="T0"/>
              </a:cxn>
              <a:cxn ang="0">
                <a:pos x="0" y="T1"/>
              </a:cxn>
              <a:cxn ang="0">
                <a:pos x="0" y="T2"/>
              </a:cxn>
              <a:cxn ang="0">
                <a:pos x="0" y="T3"/>
              </a:cxn>
              <a:cxn ang="0">
                <a:pos x="0" y="T4"/>
              </a:cxn>
              <a:cxn ang="0">
                <a:pos x="0" y="T5"/>
              </a:cxn>
            </a:cxnLst>
            <a:rect l="0" t="0" r="r" b="b"/>
            <a:pathLst>
              <a:path h="4">
                <a:moveTo>
                  <a:pt x="0" y="4"/>
                </a:moveTo>
                <a:lnTo>
                  <a:pt x="0" y="4"/>
                </a:lnTo>
                <a:lnTo>
                  <a:pt x="0" y="0"/>
                </a:lnTo>
                <a:lnTo>
                  <a:pt x="0" y="0"/>
                </a:lnTo>
                <a:lnTo>
                  <a:pt x="0" y="4"/>
                </a:lnTo>
                <a:lnTo>
                  <a:pt x="0" y="4"/>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46">
            <a:extLst>
              <a:ext uri="{FF2B5EF4-FFF2-40B4-BE49-F238E27FC236}">
                <a16:creationId xmlns:a16="http://schemas.microsoft.com/office/drawing/2014/main" id="{0CDD98EC-562C-4FCE-8082-CB3C45F7622B}"/>
              </a:ext>
            </a:extLst>
          </p:cNvPr>
          <p:cNvSpPr>
            <a:spLocks/>
          </p:cNvSpPr>
          <p:nvPr/>
        </p:nvSpPr>
        <p:spPr bwMode="auto">
          <a:xfrm>
            <a:off x="5015503" y="547471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47">
            <a:extLst>
              <a:ext uri="{FF2B5EF4-FFF2-40B4-BE49-F238E27FC236}">
                <a16:creationId xmlns:a16="http://schemas.microsoft.com/office/drawing/2014/main" id="{5F79301C-CFDA-4E8E-9188-BA9D2FFC0982}"/>
              </a:ext>
            </a:extLst>
          </p:cNvPr>
          <p:cNvSpPr>
            <a:spLocks/>
          </p:cNvSpPr>
          <p:nvPr/>
        </p:nvSpPr>
        <p:spPr bwMode="auto">
          <a:xfrm>
            <a:off x="5710530" y="3503392"/>
            <a:ext cx="352884" cy="653230"/>
          </a:xfrm>
          <a:custGeom>
            <a:avLst/>
            <a:gdLst>
              <a:gd name="T0" fmla="*/ 11 w 230"/>
              <a:gd name="T1" fmla="*/ 21 h 449"/>
              <a:gd name="T2" fmla="*/ 11 w 230"/>
              <a:gd name="T3" fmla="*/ 45 h 449"/>
              <a:gd name="T4" fmla="*/ 11 w 230"/>
              <a:gd name="T5" fmla="*/ 51 h 449"/>
              <a:gd name="T6" fmla="*/ 14 w 230"/>
              <a:gd name="T7" fmla="*/ 79 h 449"/>
              <a:gd name="T8" fmla="*/ 14 w 230"/>
              <a:gd name="T9" fmla="*/ 85 h 449"/>
              <a:gd name="T10" fmla="*/ 17 w 230"/>
              <a:gd name="T11" fmla="*/ 127 h 449"/>
              <a:gd name="T12" fmla="*/ 20 w 230"/>
              <a:gd name="T13" fmla="*/ 191 h 449"/>
              <a:gd name="T14" fmla="*/ 20 w 230"/>
              <a:gd name="T15" fmla="*/ 200 h 449"/>
              <a:gd name="T16" fmla="*/ 22 w 230"/>
              <a:gd name="T17" fmla="*/ 215 h 449"/>
              <a:gd name="T18" fmla="*/ 22 w 230"/>
              <a:gd name="T19" fmla="*/ 240 h 449"/>
              <a:gd name="T20" fmla="*/ 22 w 230"/>
              <a:gd name="T21" fmla="*/ 255 h 449"/>
              <a:gd name="T22" fmla="*/ 25 w 230"/>
              <a:gd name="T23" fmla="*/ 267 h 449"/>
              <a:gd name="T24" fmla="*/ 25 w 230"/>
              <a:gd name="T25" fmla="*/ 273 h 449"/>
              <a:gd name="T26" fmla="*/ 25 w 230"/>
              <a:gd name="T27" fmla="*/ 279 h 449"/>
              <a:gd name="T28" fmla="*/ 25 w 230"/>
              <a:gd name="T29" fmla="*/ 285 h 449"/>
              <a:gd name="T30" fmla="*/ 28 w 230"/>
              <a:gd name="T31" fmla="*/ 316 h 449"/>
              <a:gd name="T32" fmla="*/ 31 w 230"/>
              <a:gd name="T33" fmla="*/ 349 h 449"/>
              <a:gd name="T34" fmla="*/ 25 w 230"/>
              <a:gd name="T35" fmla="*/ 395 h 449"/>
              <a:gd name="T36" fmla="*/ 8 w 230"/>
              <a:gd name="T37" fmla="*/ 431 h 449"/>
              <a:gd name="T38" fmla="*/ 3 w 230"/>
              <a:gd name="T39" fmla="*/ 449 h 449"/>
              <a:gd name="T40" fmla="*/ 14 w 230"/>
              <a:gd name="T41" fmla="*/ 428 h 449"/>
              <a:gd name="T42" fmla="*/ 31 w 230"/>
              <a:gd name="T43" fmla="*/ 425 h 449"/>
              <a:gd name="T44" fmla="*/ 42 w 230"/>
              <a:gd name="T45" fmla="*/ 422 h 449"/>
              <a:gd name="T46" fmla="*/ 73 w 230"/>
              <a:gd name="T47" fmla="*/ 428 h 449"/>
              <a:gd name="T48" fmla="*/ 92 w 230"/>
              <a:gd name="T49" fmla="*/ 422 h 449"/>
              <a:gd name="T50" fmla="*/ 104 w 230"/>
              <a:gd name="T51" fmla="*/ 425 h 449"/>
              <a:gd name="T52" fmla="*/ 115 w 230"/>
              <a:gd name="T53" fmla="*/ 407 h 449"/>
              <a:gd name="T54" fmla="*/ 137 w 230"/>
              <a:gd name="T55" fmla="*/ 398 h 449"/>
              <a:gd name="T56" fmla="*/ 148 w 230"/>
              <a:gd name="T57" fmla="*/ 401 h 449"/>
              <a:gd name="T58" fmla="*/ 165 w 230"/>
              <a:gd name="T59" fmla="*/ 398 h 449"/>
              <a:gd name="T60" fmla="*/ 174 w 230"/>
              <a:gd name="T61" fmla="*/ 392 h 449"/>
              <a:gd name="T62" fmla="*/ 185 w 230"/>
              <a:gd name="T63" fmla="*/ 367 h 449"/>
              <a:gd name="T64" fmla="*/ 204 w 230"/>
              <a:gd name="T65" fmla="*/ 316 h 449"/>
              <a:gd name="T66" fmla="*/ 224 w 230"/>
              <a:gd name="T67" fmla="*/ 303 h 449"/>
              <a:gd name="T68" fmla="*/ 230 w 230"/>
              <a:gd name="T69" fmla="*/ 300 h 449"/>
              <a:gd name="T70" fmla="*/ 230 w 230"/>
              <a:gd name="T71" fmla="*/ 297 h 449"/>
              <a:gd name="T72" fmla="*/ 230 w 230"/>
              <a:gd name="T73" fmla="*/ 291 h 449"/>
              <a:gd name="T74" fmla="*/ 230 w 230"/>
              <a:gd name="T75" fmla="*/ 288 h 449"/>
              <a:gd name="T76" fmla="*/ 230 w 230"/>
              <a:gd name="T77" fmla="*/ 282 h 449"/>
              <a:gd name="T78" fmla="*/ 216 w 230"/>
              <a:gd name="T79" fmla="*/ 94 h 449"/>
              <a:gd name="T80" fmla="*/ 213 w 230"/>
              <a:gd name="T81" fmla="*/ 79 h 449"/>
              <a:gd name="T82" fmla="*/ 213 w 230"/>
              <a:gd name="T83" fmla="*/ 70 h 449"/>
              <a:gd name="T84" fmla="*/ 204 w 230"/>
              <a:gd name="T85" fmla="*/ 27 h 449"/>
              <a:gd name="T86" fmla="*/ 204 w 230"/>
              <a:gd name="T87" fmla="*/ 27 h 449"/>
              <a:gd name="T88" fmla="*/ 204 w 230"/>
              <a:gd name="T89" fmla="*/ 21 h 449"/>
              <a:gd name="T90" fmla="*/ 202 w 230"/>
              <a:gd name="T91" fmla="*/ 12 h 449"/>
              <a:gd name="T92" fmla="*/ 202 w 230"/>
              <a:gd name="T93" fmla="*/ 9 h 449"/>
              <a:gd name="T94" fmla="*/ 202 w 230"/>
              <a:gd name="T95" fmla="*/ 6 h 449"/>
              <a:gd name="T96" fmla="*/ 199 w 230"/>
              <a:gd name="T97" fmla="*/ 0 h 449"/>
              <a:gd name="T98" fmla="*/ 53 w 230"/>
              <a:gd name="T99" fmla="*/ 6 h 449"/>
              <a:gd name="T100" fmla="*/ 22 w 230"/>
              <a:gd name="T101" fmla="*/ 18 h 449"/>
              <a:gd name="T102" fmla="*/ 11 w 230"/>
              <a:gd name="T103" fmla="*/ 18 h 449"/>
              <a:gd name="T104" fmla="*/ 11 w 230"/>
              <a:gd name="T105" fmla="*/ 18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0" h="449">
                <a:moveTo>
                  <a:pt x="11" y="18"/>
                </a:moveTo>
                <a:lnTo>
                  <a:pt x="11" y="21"/>
                </a:lnTo>
                <a:lnTo>
                  <a:pt x="11" y="21"/>
                </a:lnTo>
                <a:lnTo>
                  <a:pt x="11" y="27"/>
                </a:lnTo>
                <a:lnTo>
                  <a:pt x="11" y="45"/>
                </a:lnTo>
                <a:lnTo>
                  <a:pt x="11" y="45"/>
                </a:lnTo>
                <a:lnTo>
                  <a:pt x="11" y="51"/>
                </a:lnTo>
                <a:lnTo>
                  <a:pt x="11" y="51"/>
                </a:lnTo>
                <a:lnTo>
                  <a:pt x="11" y="51"/>
                </a:lnTo>
                <a:lnTo>
                  <a:pt x="14" y="60"/>
                </a:lnTo>
                <a:lnTo>
                  <a:pt x="14" y="60"/>
                </a:lnTo>
                <a:lnTo>
                  <a:pt x="14" y="79"/>
                </a:lnTo>
                <a:lnTo>
                  <a:pt x="14" y="79"/>
                </a:lnTo>
                <a:lnTo>
                  <a:pt x="14" y="85"/>
                </a:lnTo>
                <a:lnTo>
                  <a:pt x="14" y="85"/>
                </a:lnTo>
                <a:lnTo>
                  <a:pt x="14" y="85"/>
                </a:lnTo>
                <a:lnTo>
                  <a:pt x="17" y="127"/>
                </a:lnTo>
                <a:lnTo>
                  <a:pt x="17" y="127"/>
                </a:lnTo>
                <a:lnTo>
                  <a:pt x="17" y="139"/>
                </a:lnTo>
                <a:lnTo>
                  <a:pt x="17" y="139"/>
                </a:lnTo>
                <a:lnTo>
                  <a:pt x="20" y="191"/>
                </a:lnTo>
                <a:lnTo>
                  <a:pt x="20" y="191"/>
                </a:lnTo>
                <a:lnTo>
                  <a:pt x="20" y="191"/>
                </a:lnTo>
                <a:lnTo>
                  <a:pt x="20" y="200"/>
                </a:lnTo>
                <a:lnTo>
                  <a:pt x="20" y="200"/>
                </a:lnTo>
                <a:lnTo>
                  <a:pt x="20" y="200"/>
                </a:lnTo>
                <a:lnTo>
                  <a:pt x="22" y="215"/>
                </a:lnTo>
                <a:lnTo>
                  <a:pt x="22" y="228"/>
                </a:lnTo>
                <a:lnTo>
                  <a:pt x="22" y="240"/>
                </a:lnTo>
                <a:lnTo>
                  <a:pt x="22" y="240"/>
                </a:lnTo>
                <a:lnTo>
                  <a:pt x="22" y="255"/>
                </a:lnTo>
                <a:lnTo>
                  <a:pt x="22" y="255"/>
                </a:lnTo>
                <a:lnTo>
                  <a:pt x="22" y="255"/>
                </a:lnTo>
                <a:lnTo>
                  <a:pt x="22" y="264"/>
                </a:lnTo>
                <a:lnTo>
                  <a:pt x="22" y="264"/>
                </a:lnTo>
                <a:lnTo>
                  <a:pt x="25" y="267"/>
                </a:lnTo>
                <a:lnTo>
                  <a:pt x="25" y="267"/>
                </a:lnTo>
                <a:lnTo>
                  <a:pt x="25" y="273"/>
                </a:lnTo>
                <a:lnTo>
                  <a:pt x="25" y="273"/>
                </a:lnTo>
                <a:lnTo>
                  <a:pt x="25" y="276"/>
                </a:lnTo>
                <a:lnTo>
                  <a:pt x="25" y="276"/>
                </a:lnTo>
                <a:lnTo>
                  <a:pt x="25" y="279"/>
                </a:lnTo>
                <a:lnTo>
                  <a:pt x="25" y="279"/>
                </a:lnTo>
                <a:lnTo>
                  <a:pt x="25" y="285"/>
                </a:lnTo>
                <a:lnTo>
                  <a:pt x="25" y="285"/>
                </a:lnTo>
                <a:lnTo>
                  <a:pt x="25" y="288"/>
                </a:lnTo>
                <a:lnTo>
                  <a:pt x="25" y="288"/>
                </a:lnTo>
                <a:lnTo>
                  <a:pt x="28" y="316"/>
                </a:lnTo>
                <a:lnTo>
                  <a:pt x="28" y="316"/>
                </a:lnTo>
                <a:lnTo>
                  <a:pt x="31" y="331"/>
                </a:lnTo>
                <a:lnTo>
                  <a:pt x="31" y="349"/>
                </a:lnTo>
                <a:lnTo>
                  <a:pt x="31" y="349"/>
                </a:lnTo>
                <a:lnTo>
                  <a:pt x="31" y="370"/>
                </a:lnTo>
                <a:lnTo>
                  <a:pt x="25" y="395"/>
                </a:lnTo>
                <a:lnTo>
                  <a:pt x="17" y="416"/>
                </a:lnTo>
                <a:lnTo>
                  <a:pt x="8" y="431"/>
                </a:lnTo>
                <a:lnTo>
                  <a:pt x="8" y="431"/>
                </a:lnTo>
                <a:lnTo>
                  <a:pt x="3" y="440"/>
                </a:lnTo>
                <a:lnTo>
                  <a:pt x="0" y="449"/>
                </a:lnTo>
                <a:lnTo>
                  <a:pt x="3" y="449"/>
                </a:lnTo>
                <a:lnTo>
                  <a:pt x="11" y="431"/>
                </a:lnTo>
                <a:lnTo>
                  <a:pt x="11" y="431"/>
                </a:lnTo>
                <a:lnTo>
                  <a:pt x="14" y="428"/>
                </a:lnTo>
                <a:lnTo>
                  <a:pt x="17" y="428"/>
                </a:lnTo>
                <a:lnTo>
                  <a:pt x="17" y="428"/>
                </a:lnTo>
                <a:lnTo>
                  <a:pt x="31" y="425"/>
                </a:lnTo>
                <a:lnTo>
                  <a:pt x="31" y="425"/>
                </a:lnTo>
                <a:lnTo>
                  <a:pt x="36" y="422"/>
                </a:lnTo>
                <a:lnTo>
                  <a:pt x="42" y="422"/>
                </a:lnTo>
                <a:lnTo>
                  <a:pt x="56" y="428"/>
                </a:lnTo>
                <a:lnTo>
                  <a:pt x="73" y="428"/>
                </a:lnTo>
                <a:lnTo>
                  <a:pt x="73" y="428"/>
                </a:lnTo>
                <a:lnTo>
                  <a:pt x="81" y="422"/>
                </a:lnTo>
                <a:lnTo>
                  <a:pt x="92" y="422"/>
                </a:lnTo>
                <a:lnTo>
                  <a:pt x="92" y="422"/>
                </a:lnTo>
                <a:lnTo>
                  <a:pt x="101" y="422"/>
                </a:lnTo>
                <a:lnTo>
                  <a:pt x="104" y="425"/>
                </a:lnTo>
                <a:lnTo>
                  <a:pt x="104" y="425"/>
                </a:lnTo>
                <a:lnTo>
                  <a:pt x="115" y="416"/>
                </a:lnTo>
                <a:lnTo>
                  <a:pt x="115" y="416"/>
                </a:lnTo>
                <a:lnTo>
                  <a:pt x="115" y="407"/>
                </a:lnTo>
                <a:lnTo>
                  <a:pt x="120" y="404"/>
                </a:lnTo>
                <a:lnTo>
                  <a:pt x="129" y="398"/>
                </a:lnTo>
                <a:lnTo>
                  <a:pt x="137" y="398"/>
                </a:lnTo>
                <a:lnTo>
                  <a:pt x="137" y="398"/>
                </a:lnTo>
                <a:lnTo>
                  <a:pt x="143" y="398"/>
                </a:lnTo>
                <a:lnTo>
                  <a:pt x="148" y="401"/>
                </a:lnTo>
                <a:lnTo>
                  <a:pt x="154" y="407"/>
                </a:lnTo>
                <a:lnTo>
                  <a:pt x="154" y="407"/>
                </a:lnTo>
                <a:lnTo>
                  <a:pt x="165" y="398"/>
                </a:lnTo>
                <a:lnTo>
                  <a:pt x="165" y="398"/>
                </a:lnTo>
                <a:lnTo>
                  <a:pt x="174" y="392"/>
                </a:lnTo>
                <a:lnTo>
                  <a:pt x="174" y="392"/>
                </a:lnTo>
                <a:lnTo>
                  <a:pt x="182" y="382"/>
                </a:lnTo>
                <a:lnTo>
                  <a:pt x="182" y="382"/>
                </a:lnTo>
                <a:lnTo>
                  <a:pt x="185" y="367"/>
                </a:lnTo>
                <a:lnTo>
                  <a:pt x="199" y="328"/>
                </a:lnTo>
                <a:lnTo>
                  <a:pt x="199" y="328"/>
                </a:lnTo>
                <a:lnTo>
                  <a:pt x="204" y="316"/>
                </a:lnTo>
                <a:lnTo>
                  <a:pt x="210" y="310"/>
                </a:lnTo>
                <a:lnTo>
                  <a:pt x="218" y="306"/>
                </a:lnTo>
                <a:lnTo>
                  <a:pt x="224" y="303"/>
                </a:lnTo>
                <a:lnTo>
                  <a:pt x="224" y="303"/>
                </a:lnTo>
                <a:lnTo>
                  <a:pt x="230" y="300"/>
                </a:lnTo>
                <a:lnTo>
                  <a:pt x="230" y="300"/>
                </a:lnTo>
                <a:lnTo>
                  <a:pt x="230" y="297"/>
                </a:lnTo>
                <a:lnTo>
                  <a:pt x="230" y="297"/>
                </a:lnTo>
                <a:lnTo>
                  <a:pt x="230" y="297"/>
                </a:lnTo>
                <a:lnTo>
                  <a:pt x="230" y="297"/>
                </a:lnTo>
                <a:lnTo>
                  <a:pt x="230" y="291"/>
                </a:lnTo>
                <a:lnTo>
                  <a:pt x="230" y="291"/>
                </a:lnTo>
                <a:lnTo>
                  <a:pt x="230" y="288"/>
                </a:lnTo>
                <a:lnTo>
                  <a:pt x="230" y="288"/>
                </a:lnTo>
                <a:lnTo>
                  <a:pt x="230" y="288"/>
                </a:lnTo>
                <a:lnTo>
                  <a:pt x="230" y="288"/>
                </a:lnTo>
                <a:lnTo>
                  <a:pt x="230" y="282"/>
                </a:lnTo>
                <a:lnTo>
                  <a:pt x="230" y="282"/>
                </a:lnTo>
                <a:lnTo>
                  <a:pt x="224" y="197"/>
                </a:lnTo>
                <a:lnTo>
                  <a:pt x="216" y="94"/>
                </a:lnTo>
                <a:lnTo>
                  <a:pt x="216" y="94"/>
                </a:lnTo>
                <a:lnTo>
                  <a:pt x="213" y="82"/>
                </a:lnTo>
                <a:lnTo>
                  <a:pt x="213" y="82"/>
                </a:lnTo>
                <a:lnTo>
                  <a:pt x="213" y="79"/>
                </a:lnTo>
                <a:lnTo>
                  <a:pt x="213" y="79"/>
                </a:lnTo>
                <a:lnTo>
                  <a:pt x="213" y="70"/>
                </a:lnTo>
                <a:lnTo>
                  <a:pt x="213" y="70"/>
                </a:lnTo>
                <a:lnTo>
                  <a:pt x="207" y="33"/>
                </a:lnTo>
                <a:lnTo>
                  <a:pt x="207" y="33"/>
                </a:lnTo>
                <a:lnTo>
                  <a:pt x="204" y="27"/>
                </a:lnTo>
                <a:lnTo>
                  <a:pt x="204" y="27"/>
                </a:lnTo>
                <a:lnTo>
                  <a:pt x="204" y="27"/>
                </a:lnTo>
                <a:lnTo>
                  <a:pt x="204" y="27"/>
                </a:lnTo>
                <a:lnTo>
                  <a:pt x="204" y="21"/>
                </a:lnTo>
                <a:lnTo>
                  <a:pt x="204" y="21"/>
                </a:lnTo>
                <a:lnTo>
                  <a:pt x="204" y="21"/>
                </a:lnTo>
                <a:lnTo>
                  <a:pt x="204" y="21"/>
                </a:lnTo>
                <a:lnTo>
                  <a:pt x="202" y="12"/>
                </a:lnTo>
                <a:lnTo>
                  <a:pt x="202" y="12"/>
                </a:lnTo>
                <a:lnTo>
                  <a:pt x="202" y="12"/>
                </a:lnTo>
                <a:lnTo>
                  <a:pt x="202" y="12"/>
                </a:lnTo>
                <a:lnTo>
                  <a:pt x="202" y="9"/>
                </a:lnTo>
                <a:lnTo>
                  <a:pt x="202" y="9"/>
                </a:lnTo>
                <a:lnTo>
                  <a:pt x="202" y="6"/>
                </a:lnTo>
                <a:lnTo>
                  <a:pt x="202" y="6"/>
                </a:lnTo>
                <a:lnTo>
                  <a:pt x="202" y="6"/>
                </a:lnTo>
                <a:lnTo>
                  <a:pt x="202" y="6"/>
                </a:lnTo>
                <a:lnTo>
                  <a:pt x="199" y="0"/>
                </a:lnTo>
                <a:lnTo>
                  <a:pt x="53" y="6"/>
                </a:lnTo>
                <a:lnTo>
                  <a:pt x="53" y="6"/>
                </a:lnTo>
                <a:lnTo>
                  <a:pt x="53" y="6"/>
                </a:lnTo>
                <a:lnTo>
                  <a:pt x="45" y="15"/>
                </a:lnTo>
                <a:lnTo>
                  <a:pt x="34" y="18"/>
                </a:lnTo>
                <a:lnTo>
                  <a:pt x="22" y="18"/>
                </a:lnTo>
                <a:lnTo>
                  <a:pt x="11" y="15"/>
                </a:lnTo>
                <a:lnTo>
                  <a:pt x="11" y="15"/>
                </a:lnTo>
                <a:lnTo>
                  <a:pt x="11" y="18"/>
                </a:lnTo>
                <a:lnTo>
                  <a:pt x="11" y="18"/>
                </a:lnTo>
                <a:lnTo>
                  <a:pt x="11" y="18"/>
                </a:lnTo>
                <a:lnTo>
                  <a:pt x="11" y="18"/>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44" name="Freeform 48">
            <a:extLst>
              <a:ext uri="{FF2B5EF4-FFF2-40B4-BE49-F238E27FC236}">
                <a16:creationId xmlns:a16="http://schemas.microsoft.com/office/drawing/2014/main" id="{F614F82E-5884-4031-A54C-AB6264F231D4}"/>
              </a:ext>
            </a:extLst>
          </p:cNvPr>
          <p:cNvSpPr>
            <a:spLocks/>
          </p:cNvSpPr>
          <p:nvPr/>
        </p:nvSpPr>
        <p:spPr bwMode="auto">
          <a:xfrm>
            <a:off x="5741216" y="3781269"/>
            <a:ext cx="0" cy="13095"/>
          </a:xfrm>
          <a:custGeom>
            <a:avLst/>
            <a:gdLst>
              <a:gd name="T0" fmla="*/ 9 h 9"/>
              <a:gd name="T1" fmla="*/ 0 h 9"/>
              <a:gd name="T2" fmla="*/ 0 h 9"/>
              <a:gd name="T3" fmla="*/ 9 h 9"/>
              <a:gd name="T4" fmla="*/ 9 h 9"/>
              <a:gd name="T5" fmla="*/ 9 h 9"/>
              <a:gd name="T6" fmla="*/ 9 h 9"/>
            </a:gdLst>
            <a:ahLst/>
            <a:cxnLst>
              <a:cxn ang="0">
                <a:pos x="0" y="T0"/>
              </a:cxn>
              <a:cxn ang="0">
                <a:pos x="0" y="T1"/>
              </a:cxn>
              <a:cxn ang="0">
                <a:pos x="0" y="T2"/>
              </a:cxn>
              <a:cxn ang="0">
                <a:pos x="0" y="T3"/>
              </a:cxn>
              <a:cxn ang="0">
                <a:pos x="0" y="T4"/>
              </a:cxn>
              <a:cxn ang="0">
                <a:pos x="0" y="T5"/>
              </a:cxn>
              <a:cxn ang="0">
                <a:pos x="0" y="T6"/>
              </a:cxn>
            </a:cxnLst>
            <a:rect l="0" t="0" r="r" b="b"/>
            <a:pathLst>
              <a:path h="9">
                <a:moveTo>
                  <a:pt x="0" y="9"/>
                </a:moveTo>
                <a:lnTo>
                  <a:pt x="0" y="0"/>
                </a:lnTo>
                <a:lnTo>
                  <a:pt x="0" y="0"/>
                </a:lnTo>
                <a:lnTo>
                  <a:pt x="0" y="9"/>
                </a:lnTo>
                <a:lnTo>
                  <a:pt x="0" y="9"/>
                </a:lnTo>
                <a:lnTo>
                  <a:pt x="0" y="9"/>
                </a:lnTo>
                <a:lnTo>
                  <a:pt x="0"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49">
            <a:extLst>
              <a:ext uri="{FF2B5EF4-FFF2-40B4-BE49-F238E27FC236}">
                <a16:creationId xmlns:a16="http://schemas.microsoft.com/office/drawing/2014/main" id="{C290BEEC-417A-48FB-8EAE-BC0C978EA9A0}"/>
              </a:ext>
            </a:extLst>
          </p:cNvPr>
          <p:cNvSpPr>
            <a:spLocks/>
          </p:cNvSpPr>
          <p:nvPr/>
        </p:nvSpPr>
        <p:spPr bwMode="auto">
          <a:xfrm>
            <a:off x="5744284" y="3852557"/>
            <a:ext cx="0" cy="21823"/>
          </a:xfrm>
          <a:custGeom>
            <a:avLst/>
            <a:gdLst>
              <a:gd name="T0" fmla="*/ 0 h 15"/>
              <a:gd name="T1" fmla="*/ 15 h 15"/>
              <a:gd name="T2" fmla="*/ 15 h 15"/>
              <a:gd name="T3" fmla="*/ 15 h 15"/>
              <a:gd name="T4" fmla="*/ 15 h 15"/>
              <a:gd name="T5" fmla="*/ 0 h 15"/>
              <a:gd name="T6" fmla="*/ 0 h 15"/>
              <a:gd name="T7" fmla="*/ 0 h 15"/>
              <a:gd name="T8" fmla="*/ 0 h 15"/>
              <a:gd name="T9" fmla="*/ 0 h 15"/>
              <a:gd name="T10" fmla="*/ 0 h 15"/>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15">
                <a:moveTo>
                  <a:pt x="0" y="0"/>
                </a:moveTo>
                <a:lnTo>
                  <a:pt x="0" y="15"/>
                </a:lnTo>
                <a:lnTo>
                  <a:pt x="0" y="15"/>
                </a:lnTo>
                <a:lnTo>
                  <a:pt x="0" y="15"/>
                </a:lnTo>
                <a:lnTo>
                  <a:pt x="0" y="15"/>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50">
            <a:extLst>
              <a:ext uri="{FF2B5EF4-FFF2-40B4-BE49-F238E27FC236}">
                <a16:creationId xmlns:a16="http://schemas.microsoft.com/office/drawing/2014/main" id="{8CF8BA8F-FFDE-4766-B8EB-22F2B5FD5832}"/>
              </a:ext>
            </a:extLst>
          </p:cNvPr>
          <p:cNvSpPr>
            <a:spLocks/>
          </p:cNvSpPr>
          <p:nvPr/>
        </p:nvSpPr>
        <p:spPr bwMode="auto">
          <a:xfrm>
            <a:off x="5748887" y="3900567"/>
            <a:ext cx="0" cy="4364"/>
          </a:xfrm>
          <a:custGeom>
            <a:avLst/>
            <a:gdLst>
              <a:gd name="T0" fmla="*/ 3 h 3"/>
              <a:gd name="T1" fmla="*/ 3 h 3"/>
              <a:gd name="T2" fmla="*/ 3 h 3"/>
              <a:gd name="T3" fmla="*/ 0 h 3"/>
              <a:gd name="T4" fmla="*/ 0 h 3"/>
              <a:gd name="T5" fmla="*/ 0 h 3"/>
              <a:gd name="T6" fmla="*/ 0 h 3"/>
              <a:gd name="T7" fmla="*/ 3 h 3"/>
              <a:gd name="T8"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3">
                <a:moveTo>
                  <a:pt x="0" y="3"/>
                </a:moveTo>
                <a:lnTo>
                  <a:pt x="0" y="3"/>
                </a:lnTo>
                <a:lnTo>
                  <a:pt x="0" y="3"/>
                </a:lnTo>
                <a:lnTo>
                  <a:pt x="0" y="0"/>
                </a:lnTo>
                <a:lnTo>
                  <a:pt x="0" y="0"/>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51">
            <a:extLst>
              <a:ext uri="{FF2B5EF4-FFF2-40B4-BE49-F238E27FC236}">
                <a16:creationId xmlns:a16="http://schemas.microsoft.com/office/drawing/2014/main" id="{AB702DAE-C255-4793-A338-3C96687D7C91}"/>
              </a:ext>
            </a:extLst>
          </p:cNvPr>
          <p:cNvSpPr>
            <a:spLocks/>
          </p:cNvSpPr>
          <p:nvPr/>
        </p:nvSpPr>
        <p:spPr bwMode="auto">
          <a:xfrm>
            <a:off x="5732010" y="3590683"/>
            <a:ext cx="0" cy="27642"/>
          </a:xfrm>
          <a:custGeom>
            <a:avLst/>
            <a:gdLst>
              <a:gd name="T0" fmla="*/ 19 h 19"/>
              <a:gd name="T1" fmla="*/ 19 h 19"/>
              <a:gd name="T2" fmla="*/ 0 h 19"/>
              <a:gd name="T3" fmla="*/ 0 h 19"/>
              <a:gd name="T4" fmla="*/ 0 h 19"/>
              <a:gd name="T5" fmla="*/ 19 h 19"/>
            </a:gdLst>
            <a:ahLst/>
            <a:cxnLst>
              <a:cxn ang="0">
                <a:pos x="0" y="T0"/>
              </a:cxn>
              <a:cxn ang="0">
                <a:pos x="0" y="T1"/>
              </a:cxn>
              <a:cxn ang="0">
                <a:pos x="0" y="T2"/>
              </a:cxn>
              <a:cxn ang="0">
                <a:pos x="0" y="T3"/>
              </a:cxn>
              <a:cxn ang="0">
                <a:pos x="0" y="T4"/>
              </a:cxn>
              <a:cxn ang="0">
                <a:pos x="0" y="T5"/>
              </a:cxn>
            </a:cxnLst>
            <a:rect l="0" t="0" r="r" b="b"/>
            <a:pathLst>
              <a:path h="19">
                <a:moveTo>
                  <a:pt x="0" y="19"/>
                </a:moveTo>
                <a:lnTo>
                  <a:pt x="0" y="19"/>
                </a:lnTo>
                <a:lnTo>
                  <a:pt x="0" y="0"/>
                </a:lnTo>
                <a:lnTo>
                  <a:pt x="0" y="0"/>
                </a:lnTo>
                <a:lnTo>
                  <a:pt x="0" y="0"/>
                </a:lnTo>
                <a:lnTo>
                  <a:pt x="0" y="1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52">
            <a:extLst>
              <a:ext uri="{FF2B5EF4-FFF2-40B4-BE49-F238E27FC236}">
                <a16:creationId xmlns:a16="http://schemas.microsoft.com/office/drawing/2014/main" id="{112ECA9E-1BE1-46CA-B878-B99A2258FB0D}"/>
              </a:ext>
            </a:extLst>
          </p:cNvPr>
          <p:cNvSpPr>
            <a:spLocks/>
          </p:cNvSpPr>
          <p:nvPr/>
        </p:nvSpPr>
        <p:spPr bwMode="auto">
          <a:xfrm>
            <a:off x="5727406" y="3533944"/>
            <a:ext cx="0" cy="8729"/>
          </a:xfrm>
          <a:custGeom>
            <a:avLst/>
            <a:gdLst>
              <a:gd name="T0" fmla="*/ 6 h 6"/>
              <a:gd name="T1" fmla="*/ 6 h 6"/>
              <a:gd name="T2" fmla="*/ 6 h 6"/>
              <a:gd name="T3" fmla="*/ 0 h 6"/>
              <a:gd name="T4" fmla="*/ 0 h 6"/>
              <a:gd name="T5" fmla="*/ 0 h 6"/>
              <a:gd name="T6" fmla="*/ 6 h 6"/>
            </a:gdLst>
            <a:ahLst/>
            <a:cxnLst>
              <a:cxn ang="0">
                <a:pos x="0" y="T0"/>
              </a:cxn>
              <a:cxn ang="0">
                <a:pos x="0" y="T1"/>
              </a:cxn>
              <a:cxn ang="0">
                <a:pos x="0" y="T2"/>
              </a:cxn>
              <a:cxn ang="0">
                <a:pos x="0" y="T3"/>
              </a:cxn>
              <a:cxn ang="0">
                <a:pos x="0" y="T4"/>
              </a:cxn>
              <a:cxn ang="0">
                <a:pos x="0" y="T5"/>
              </a:cxn>
              <a:cxn ang="0">
                <a:pos x="0" y="T6"/>
              </a:cxn>
            </a:cxnLst>
            <a:rect l="0" t="0" r="r" b="b"/>
            <a:pathLst>
              <a:path h="6">
                <a:moveTo>
                  <a:pt x="0" y="6"/>
                </a:moveTo>
                <a:lnTo>
                  <a:pt x="0" y="6"/>
                </a:lnTo>
                <a:lnTo>
                  <a:pt x="0" y="6"/>
                </a:lnTo>
                <a:lnTo>
                  <a:pt x="0" y="0"/>
                </a:lnTo>
                <a:lnTo>
                  <a:pt x="0" y="0"/>
                </a:lnTo>
                <a:lnTo>
                  <a:pt x="0" y="0"/>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53">
            <a:extLst>
              <a:ext uri="{FF2B5EF4-FFF2-40B4-BE49-F238E27FC236}">
                <a16:creationId xmlns:a16="http://schemas.microsoft.com/office/drawing/2014/main" id="{44CDADD7-6936-459E-8137-474B1FAE198F}"/>
              </a:ext>
            </a:extLst>
          </p:cNvPr>
          <p:cNvSpPr>
            <a:spLocks/>
          </p:cNvSpPr>
          <p:nvPr/>
        </p:nvSpPr>
        <p:spPr bwMode="auto">
          <a:xfrm>
            <a:off x="5727406" y="3568861"/>
            <a:ext cx="0" cy="8729"/>
          </a:xfrm>
          <a:custGeom>
            <a:avLst/>
            <a:gdLst>
              <a:gd name="T0" fmla="*/ 6 h 6"/>
              <a:gd name="T1" fmla="*/ 6 h 6"/>
              <a:gd name="T2" fmla="*/ 6 h 6"/>
              <a:gd name="T3" fmla="*/ 6 h 6"/>
              <a:gd name="T4" fmla="*/ 0 h 6"/>
              <a:gd name="T5" fmla="*/ 0 h 6"/>
              <a:gd name="T6" fmla="*/ 0 h 6"/>
              <a:gd name="T7" fmla="*/ 6 h 6"/>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6">
                <a:moveTo>
                  <a:pt x="0" y="6"/>
                </a:moveTo>
                <a:lnTo>
                  <a:pt x="0" y="6"/>
                </a:lnTo>
                <a:lnTo>
                  <a:pt x="0" y="6"/>
                </a:lnTo>
                <a:lnTo>
                  <a:pt x="0" y="6"/>
                </a:lnTo>
                <a:lnTo>
                  <a:pt x="0" y="0"/>
                </a:lnTo>
                <a:lnTo>
                  <a:pt x="0" y="0"/>
                </a:lnTo>
                <a:lnTo>
                  <a:pt x="0" y="0"/>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54">
            <a:extLst>
              <a:ext uri="{FF2B5EF4-FFF2-40B4-BE49-F238E27FC236}">
                <a16:creationId xmlns:a16="http://schemas.microsoft.com/office/drawing/2014/main" id="{EE1A89AC-DD24-4D48-A47E-2ACBE2921A3D}"/>
              </a:ext>
            </a:extLst>
          </p:cNvPr>
          <p:cNvSpPr>
            <a:spLocks/>
          </p:cNvSpPr>
          <p:nvPr/>
        </p:nvSpPr>
        <p:spPr bwMode="auto">
          <a:xfrm>
            <a:off x="5748887" y="3909296"/>
            <a:ext cx="0" cy="8729"/>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lnTo>
                  <a:pt x="0" y="0"/>
                </a:lnTo>
                <a:lnTo>
                  <a:pt x="0" y="6"/>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55">
            <a:extLst>
              <a:ext uri="{FF2B5EF4-FFF2-40B4-BE49-F238E27FC236}">
                <a16:creationId xmlns:a16="http://schemas.microsoft.com/office/drawing/2014/main" id="{71FB7145-A994-4158-8FA6-9C9D2767BDD2}"/>
              </a:ext>
            </a:extLst>
          </p:cNvPr>
          <p:cNvSpPr>
            <a:spLocks/>
          </p:cNvSpPr>
          <p:nvPr/>
        </p:nvSpPr>
        <p:spPr bwMode="auto">
          <a:xfrm>
            <a:off x="5732010" y="3627056"/>
            <a:ext cx="4604" cy="61103"/>
          </a:xfrm>
          <a:custGeom>
            <a:avLst/>
            <a:gdLst>
              <a:gd name="T0" fmla="*/ 3 w 3"/>
              <a:gd name="T1" fmla="*/ 42 h 42"/>
              <a:gd name="T2" fmla="*/ 3 w 3"/>
              <a:gd name="T3" fmla="*/ 42 h 42"/>
              <a:gd name="T4" fmla="*/ 0 w 3"/>
              <a:gd name="T5" fmla="*/ 0 h 42"/>
              <a:gd name="T6" fmla="*/ 0 w 3"/>
              <a:gd name="T7" fmla="*/ 0 h 42"/>
              <a:gd name="T8" fmla="*/ 0 w 3"/>
              <a:gd name="T9" fmla="*/ 0 h 42"/>
              <a:gd name="T10" fmla="*/ 0 w 3"/>
              <a:gd name="T11" fmla="*/ 0 h 42"/>
              <a:gd name="T12" fmla="*/ 3 w 3"/>
              <a:gd name="T13" fmla="*/ 42 h 42"/>
              <a:gd name="T14" fmla="*/ 3 w 3"/>
              <a:gd name="T15" fmla="*/ 42 h 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2">
                <a:moveTo>
                  <a:pt x="3" y="42"/>
                </a:moveTo>
                <a:lnTo>
                  <a:pt x="3" y="42"/>
                </a:lnTo>
                <a:lnTo>
                  <a:pt x="0" y="0"/>
                </a:lnTo>
                <a:lnTo>
                  <a:pt x="0" y="0"/>
                </a:lnTo>
                <a:lnTo>
                  <a:pt x="0" y="0"/>
                </a:lnTo>
                <a:lnTo>
                  <a:pt x="0" y="0"/>
                </a:lnTo>
                <a:lnTo>
                  <a:pt x="3" y="42"/>
                </a:lnTo>
                <a:lnTo>
                  <a:pt x="3" y="42"/>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56">
            <a:extLst>
              <a:ext uri="{FF2B5EF4-FFF2-40B4-BE49-F238E27FC236}">
                <a16:creationId xmlns:a16="http://schemas.microsoft.com/office/drawing/2014/main" id="{43B09A4B-34CF-4762-87DC-65D44EAA89C7}"/>
              </a:ext>
            </a:extLst>
          </p:cNvPr>
          <p:cNvSpPr>
            <a:spLocks/>
          </p:cNvSpPr>
          <p:nvPr/>
        </p:nvSpPr>
        <p:spPr bwMode="auto">
          <a:xfrm>
            <a:off x="6063414" y="39223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57">
            <a:extLst>
              <a:ext uri="{FF2B5EF4-FFF2-40B4-BE49-F238E27FC236}">
                <a16:creationId xmlns:a16="http://schemas.microsoft.com/office/drawing/2014/main" id="{B3E3A425-E5AD-437D-8A28-1F9AD35690F4}"/>
              </a:ext>
            </a:extLst>
          </p:cNvPr>
          <p:cNvSpPr>
            <a:spLocks/>
          </p:cNvSpPr>
          <p:nvPr/>
        </p:nvSpPr>
        <p:spPr bwMode="auto">
          <a:xfrm>
            <a:off x="5744284" y="3887473"/>
            <a:ext cx="4604" cy="4364"/>
          </a:xfrm>
          <a:custGeom>
            <a:avLst/>
            <a:gdLst>
              <a:gd name="T0" fmla="*/ 0 w 3"/>
              <a:gd name="T1" fmla="*/ 0 h 3"/>
              <a:gd name="T2" fmla="*/ 0 w 3"/>
              <a:gd name="T3" fmla="*/ 3 h 3"/>
              <a:gd name="T4" fmla="*/ 0 w 3"/>
              <a:gd name="T5" fmla="*/ 3 h 3"/>
              <a:gd name="T6" fmla="*/ 3 w 3"/>
              <a:gd name="T7" fmla="*/ 3 h 3"/>
              <a:gd name="T8" fmla="*/ 3 w 3"/>
              <a:gd name="T9" fmla="*/ 3 h 3"/>
              <a:gd name="T10" fmla="*/ 3 w 3"/>
              <a:gd name="T11" fmla="*/ 3 h 3"/>
              <a:gd name="T12" fmla="*/ 0 w 3"/>
              <a:gd name="T13" fmla="*/ 0 h 3"/>
              <a:gd name="T14" fmla="*/ 0 w 3"/>
              <a:gd name="T15" fmla="*/ 0 h 3"/>
              <a:gd name="T16" fmla="*/ 0 w 3"/>
              <a:gd name="T17" fmla="*/ 0 h 3"/>
              <a:gd name="T18" fmla="*/ 0 w 3"/>
              <a:gd name="T19" fmla="*/ 0 h 3"/>
              <a:gd name="T20" fmla="*/ 0 w 3"/>
              <a:gd name="T21" fmla="*/ 0 h 3"/>
              <a:gd name="T22" fmla="*/ 0 w 3"/>
              <a:gd name="T2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 h="3">
                <a:moveTo>
                  <a:pt x="0" y="0"/>
                </a:moveTo>
                <a:lnTo>
                  <a:pt x="0" y="3"/>
                </a:lnTo>
                <a:lnTo>
                  <a:pt x="0" y="3"/>
                </a:lnTo>
                <a:lnTo>
                  <a:pt x="3" y="3"/>
                </a:lnTo>
                <a:lnTo>
                  <a:pt x="3" y="3"/>
                </a:lnTo>
                <a:lnTo>
                  <a:pt x="3" y="3"/>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58">
            <a:extLst>
              <a:ext uri="{FF2B5EF4-FFF2-40B4-BE49-F238E27FC236}">
                <a16:creationId xmlns:a16="http://schemas.microsoft.com/office/drawing/2014/main" id="{43470BCD-6D5E-4204-AE27-E662603638D0}"/>
              </a:ext>
            </a:extLst>
          </p:cNvPr>
          <p:cNvSpPr>
            <a:spLocks/>
          </p:cNvSpPr>
          <p:nvPr/>
        </p:nvSpPr>
        <p:spPr bwMode="auto">
          <a:xfrm>
            <a:off x="5744284" y="3816186"/>
            <a:ext cx="0" cy="18913"/>
          </a:xfrm>
          <a:custGeom>
            <a:avLst/>
            <a:gdLst>
              <a:gd name="T0" fmla="*/ 3 h 13"/>
              <a:gd name="T1" fmla="*/ 9 h 13"/>
              <a:gd name="T2" fmla="*/ 9 h 13"/>
              <a:gd name="T3" fmla="*/ 13 h 13"/>
              <a:gd name="T4" fmla="*/ 0 h 13"/>
              <a:gd name="T5" fmla="*/ 0 h 13"/>
              <a:gd name="T6" fmla="*/ 0 h 13"/>
              <a:gd name="T7" fmla="*/ 0 h 13"/>
              <a:gd name="T8" fmla="*/ 3 h 13"/>
              <a:gd name="T9" fmla="*/ 3 h 1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13">
                <a:moveTo>
                  <a:pt x="0" y="3"/>
                </a:moveTo>
                <a:lnTo>
                  <a:pt x="0" y="9"/>
                </a:lnTo>
                <a:lnTo>
                  <a:pt x="0" y="9"/>
                </a:lnTo>
                <a:lnTo>
                  <a:pt x="0" y="13"/>
                </a:lnTo>
                <a:lnTo>
                  <a:pt x="0" y="0"/>
                </a:lnTo>
                <a:lnTo>
                  <a:pt x="0" y="0"/>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59">
            <a:extLst>
              <a:ext uri="{FF2B5EF4-FFF2-40B4-BE49-F238E27FC236}">
                <a16:creationId xmlns:a16="http://schemas.microsoft.com/office/drawing/2014/main" id="{ED946D83-82C4-43E7-97CC-A8F84BE5E374}"/>
              </a:ext>
            </a:extLst>
          </p:cNvPr>
          <p:cNvSpPr>
            <a:spLocks/>
          </p:cNvSpPr>
          <p:nvPr/>
        </p:nvSpPr>
        <p:spPr bwMode="auto">
          <a:xfrm>
            <a:off x="5268659" y="3419011"/>
            <a:ext cx="472558" cy="856909"/>
          </a:xfrm>
          <a:custGeom>
            <a:avLst/>
            <a:gdLst>
              <a:gd name="T0" fmla="*/ 92 w 308"/>
              <a:gd name="T1" fmla="*/ 45 h 589"/>
              <a:gd name="T2" fmla="*/ 95 w 308"/>
              <a:gd name="T3" fmla="*/ 88 h 589"/>
              <a:gd name="T4" fmla="*/ 81 w 308"/>
              <a:gd name="T5" fmla="*/ 106 h 589"/>
              <a:gd name="T6" fmla="*/ 64 w 308"/>
              <a:gd name="T7" fmla="*/ 124 h 589"/>
              <a:gd name="T8" fmla="*/ 50 w 308"/>
              <a:gd name="T9" fmla="*/ 137 h 589"/>
              <a:gd name="T10" fmla="*/ 36 w 308"/>
              <a:gd name="T11" fmla="*/ 143 h 589"/>
              <a:gd name="T12" fmla="*/ 36 w 308"/>
              <a:gd name="T13" fmla="*/ 149 h 589"/>
              <a:gd name="T14" fmla="*/ 39 w 308"/>
              <a:gd name="T15" fmla="*/ 179 h 589"/>
              <a:gd name="T16" fmla="*/ 33 w 308"/>
              <a:gd name="T17" fmla="*/ 194 h 589"/>
              <a:gd name="T18" fmla="*/ 19 w 308"/>
              <a:gd name="T19" fmla="*/ 210 h 589"/>
              <a:gd name="T20" fmla="*/ 14 w 308"/>
              <a:gd name="T21" fmla="*/ 225 h 589"/>
              <a:gd name="T22" fmla="*/ 14 w 308"/>
              <a:gd name="T23" fmla="*/ 237 h 589"/>
              <a:gd name="T24" fmla="*/ 14 w 308"/>
              <a:gd name="T25" fmla="*/ 237 h 589"/>
              <a:gd name="T26" fmla="*/ 14 w 308"/>
              <a:gd name="T27" fmla="*/ 240 h 589"/>
              <a:gd name="T28" fmla="*/ 14 w 308"/>
              <a:gd name="T29" fmla="*/ 243 h 589"/>
              <a:gd name="T30" fmla="*/ 14 w 308"/>
              <a:gd name="T31" fmla="*/ 243 h 589"/>
              <a:gd name="T32" fmla="*/ 11 w 308"/>
              <a:gd name="T33" fmla="*/ 246 h 589"/>
              <a:gd name="T34" fmla="*/ 11 w 308"/>
              <a:gd name="T35" fmla="*/ 249 h 589"/>
              <a:gd name="T36" fmla="*/ 11 w 308"/>
              <a:gd name="T37" fmla="*/ 252 h 589"/>
              <a:gd name="T38" fmla="*/ 8 w 308"/>
              <a:gd name="T39" fmla="*/ 252 h 589"/>
              <a:gd name="T40" fmla="*/ 8 w 308"/>
              <a:gd name="T41" fmla="*/ 255 h 589"/>
              <a:gd name="T42" fmla="*/ 5 w 308"/>
              <a:gd name="T43" fmla="*/ 258 h 589"/>
              <a:gd name="T44" fmla="*/ 5 w 308"/>
              <a:gd name="T45" fmla="*/ 258 h 589"/>
              <a:gd name="T46" fmla="*/ 3 w 308"/>
              <a:gd name="T47" fmla="*/ 261 h 589"/>
              <a:gd name="T48" fmla="*/ 3 w 308"/>
              <a:gd name="T49" fmla="*/ 261 h 589"/>
              <a:gd name="T50" fmla="*/ 0 w 308"/>
              <a:gd name="T51" fmla="*/ 301 h 589"/>
              <a:gd name="T52" fmla="*/ 3 w 308"/>
              <a:gd name="T53" fmla="*/ 313 h 589"/>
              <a:gd name="T54" fmla="*/ 31 w 308"/>
              <a:gd name="T55" fmla="*/ 331 h 589"/>
              <a:gd name="T56" fmla="*/ 59 w 308"/>
              <a:gd name="T57" fmla="*/ 349 h 589"/>
              <a:gd name="T58" fmla="*/ 87 w 308"/>
              <a:gd name="T59" fmla="*/ 374 h 589"/>
              <a:gd name="T60" fmla="*/ 98 w 308"/>
              <a:gd name="T61" fmla="*/ 368 h 589"/>
              <a:gd name="T62" fmla="*/ 106 w 308"/>
              <a:gd name="T63" fmla="*/ 374 h 589"/>
              <a:gd name="T64" fmla="*/ 106 w 308"/>
              <a:gd name="T65" fmla="*/ 407 h 589"/>
              <a:gd name="T66" fmla="*/ 106 w 308"/>
              <a:gd name="T67" fmla="*/ 443 h 589"/>
              <a:gd name="T68" fmla="*/ 106 w 308"/>
              <a:gd name="T69" fmla="*/ 462 h 589"/>
              <a:gd name="T70" fmla="*/ 129 w 308"/>
              <a:gd name="T71" fmla="*/ 492 h 589"/>
              <a:gd name="T72" fmla="*/ 154 w 308"/>
              <a:gd name="T73" fmla="*/ 504 h 589"/>
              <a:gd name="T74" fmla="*/ 162 w 308"/>
              <a:gd name="T75" fmla="*/ 522 h 589"/>
              <a:gd name="T76" fmla="*/ 168 w 308"/>
              <a:gd name="T77" fmla="*/ 529 h 589"/>
              <a:gd name="T78" fmla="*/ 187 w 308"/>
              <a:gd name="T79" fmla="*/ 547 h 589"/>
              <a:gd name="T80" fmla="*/ 187 w 308"/>
              <a:gd name="T81" fmla="*/ 583 h 589"/>
              <a:gd name="T82" fmla="*/ 190 w 308"/>
              <a:gd name="T83" fmla="*/ 583 h 589"/>
              <a:gd name="T84" fmla="*/ 193 w 308"/>
              <a:gd name="T85" fmla="*/ 586 h 589"/>
              <a:gd name="T86" fmla="*/ 196 w 308"/>
              <a:gd name="T87" fmla="*/ 589 h 589"/>
              <a:gd name="T88" fmla="*/ 210 w 308"/>
              <a:gd name="T89" fmla="*/ 577 h 589"/>
              <a:gd name="T90" fmla="*/ 252 w 308"/>
              <a:gd name="T91" fmla="*/ 565 h 589"/>
              <a:gd name="T92" fmla="*/ 266 w 308"/>
              <a:gd name="T93" fmla="*/ 550 h 589"/>
              <a:gd name="T94" fmla="*/ 274 w 308"/>
              <a:gd name="T95" fmla="*/ 532 h 589"/>
              <a:gd name="T96" fmla="*/ 288 w 308"/>
              <a:gd name="T97" fmla="*/ 483 h 589"/>
              <a:gd name="T98" fmla="*/ 308 w 308"/>
              <a:gd name="T99" fmla="*/ 425 h 589"/>
              <a:gd name="T100" fmla="*/ 305 w 308"/>
              <a:gd name="T101" fmla="*/ 374 h 589"/>
              <a:gd name="T102" fmla="*/ 302 w 308"/>
              <a:gd name="T103" fmla="*/ 346 h 589"/>
              <a:gd name="T104" fmla="*/ 299 w 308"/>
              <a:gd name="T105" fmla="*/ 313 h 589"/>
              <a:gd name="T106" fmla="*/ 296 w 308"/>
              <a:gd name="T107" fmla="*/ 225 h 589"/>
              <a:gd name="T108" fmla="*/ 294 w 308"/>
              <a:gd name="T109" fmla="*/ 197 h 589"/>
              <a:gd name="T110" fmla="*/ 280 w 308"/>
              <a:gd name="T111" fmla="*/ 55 h 589"/>
              <a:gd name="T112" fmla="*/ 268 w 308"/>
              <a:gd name="T113" fmla="*/ 27 h 589"/>
              <a:gd name="T114" fmla="*/ 257 w 308"/>
              <a:gd name="T115" fmla="*/ 12 h 589"/>
              <a:gd name="T116" fmla="*/ 50 w 308"/>
              <a:gd name="T117" fmla="*/ 0 h 589"/>
              <a:gd name="T118" fmla="*/ 81 w 308"/>
              <a:gd name="T119" fmla="*/ 30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8" h="589">
                <a:moveTo>
                  <a:pt x="81" y="30"/>
                </a:moveTo>
                <a:lnTo>
                  <a:pt x="81" y="30"/>
                </a:lnTo>
                <a:lnTo>
                  <a:pt x="87" y="36"/>
                </a:lnTo>
                <a:lnTo>
                  <a:pt x="92" y="45"/>
                </a:lnTo>
                <a:lnTo>
                  <a:pt x="95" y="58"/>
                </a:lnTo>
                <a:lnTo>
                  <a:pt x="95" y="58"/>
                </a:lnTo>
                <a:lnTo>
                  <a:pt x="95" y="58"/>
                </a:lnTo>
                <a:lnTo>
                  <a:pt x="95" y="88"/>
                </a:lnTo>
                <a:lnTo>
                  <a:pt x="95" y="88"/>
                </a:lnTo>
                <a:lnTo>
                  <a:pt x="92" y="94"/>
                </a:lnTo>
                <a:lnTo>
                  <a:pt x="89" y="97"/>
                </a:lnTo>
                <a:lnTo>
                  <a:pt x="81" y="106"/>
                </a:lnTo>
                <a:lnTo>
                  <a:pt x="81" y="106"/>
                </a:lnTo>
                <a:lnTo>
                  <a:pt x="75" y="112"/>
                </a:lnTo>
                <a:lnTo>
                  <a:pt x="75" y="112"/>
                </a:lnTo>
                <a:lnTo>
                  <a:pt x="64" y="124"/>
                </a:lnTo>
                <a:lnTo>
                  <a:pt x="64" y="124"/>
                </a:lnTo>
                <a:lnTo>
                  <a:pt x="53" y="134"/>
                </a:lnTo>
                <a:lnTo>
                  <a:pt x="53" y="134"/>
                </a:lnTo>
                <a:lnTo>
                  <a:pt x="50" y="137"/>
                </a:lnTo>
                <a:lnTo>
                  <a:pt x="45" y="140"/>
                </a:lnTo>
                <a:lnTo>
                  <a:pt x="45" y="140"/>
                </a:lnTo>
                <a:lnTo>
                  <a:pt x="42" y="140"/>
                </a:lnTo>
                <a:lnTo>
                  <a:pt x="36" y="143"/>
                </a:lnTo>
                <a:lnTo>
                  <a:pt x="36" y="143"/>
                </a:lnTo>
                <a:lnTo>
                  <a:pt x="36" y="146"/>
                </a:lnTo>
                <a:lnTo>
                  <a:pt x="36" y="149"/>
                </a:lnTo>
                <a:lnTo>
                  <a:pt x="36" y="149"/>
                </a:lnTo>
                <a:lnTo>
                  <a:pt x="39" y="158"/>
                </a:lnTo>
                <a:lnTo>
                  <a:pt x="39" y="167"/>
                </a:lnTo>
                <a:lnTo>
                  <a:pt x="39" y="167"/>
                </a:lnTo>
                <a:lnTo>
                  <a:pt x="39" y="179"/>
                </a:lnTo>
                <a:lnTo>
                  <a:pt x="36" y="185"/>
                </a:lnTo>
                <a:lnTo>
                  <a:pt x="36" y="185"/>
                </a:lnTo>
                <a:lnTo>
                  <a:pt x="33" y="194"/>
                </a:lnTo>
                <a:lnTo>
                  <a:pt x="33" y="194"/>
                </a:lnTo>
                <a:lnTo>
                  <a:pt x="33" y="200"/>
                </a:lnTo>
                <a:lnTo>
                  <a:pt x="28" y="203"/>
                </a:lnTo>
                <a:lnTo>
                  <a:pt x="19" y="210"/>
                </a:lnTo>
                <a:lnTo>
                  <a:pt x="19" y="210"/>
                </a:lnTo>
                <a:lnTo>
                  <a:pt x="14" y="213"/>
                </a:lnTo>
                <a:lnTo>
                  <a:pt x="14" y="213"/>
                </a:lnTo>
                <a:lnTo>
                  <a:pt x="11" y="216"/>
                </a:lnTo>
                <a:lnTo>
                  <a:pt x="14" y="225"/>
                </a:lnTo>
                <a:lnTo>
                  <a:pt x="14" y="225"/>
                </a:lnTo>
                <a:lnTo>
                  <a:pt x="14" y="234"/>
                </a:lnTo>
                <a:lnTo>
                  <a:pt x="14" y="234"/>
                </a:lnTo>
                <a:lnTo>
                  <a:pt x="14" y="237"/>
                </a:lnTo>
                <a:lnTo>
                  <a:pt x="14" y="237"/>
                </a:lnTo>
                <a:lnTo>
                  <a:pt x="14" y="237"/>
                </a:lnTo>
                <a:lnTo>
                  <a:pt x="14" y="237"/>
                </a:lnTo>
                <a:lnTo>
                  <a:pt x="14" y="237"/>
                </a:lnTo>
                <a:lnTo>
                  <a:pt x="14" y="237"/>
                </a:lnTo>
                <a:lnTo>
                  <a:pt x="14" y="237"/>
                </a:lnTo>
                <a:lnTo>
                  <a:pt x="14" y="237"/>
                </a:lnTo>
                <a:lnTo>
                  <a:pt x="14" y="240"/>
                </a:lnTo>
                <a:lnTo>
                  <a:pt x="14" y="240"/>
                </a:lnTo>
                <a:lnTo>
                  <a:pt x="14" y="240"/>
                </a:lnTo>
                <a:lnTo>
                  <a:pt x="14" y="240"/>
                </a:lnTo>
                <a:lnTo>
                  <a:pt x="14" y="243"/>
                </a:lnTo>
                <a:lnTo>
                  <a:pt x="14" y="243"/>
                </a:lnTo>
                <a:lnTo>
                  <a:pt x="14" y="243"/>
                </a:lnTo>
                <a:lnTo>
                  <a:pt x="14" y="243"/>
                </a:lnTo>
                <a:lnTo>
                  <a:pt x="14" y="243"/>
                </a:lnTo>
                <a:lnTo>
                  <a:pt x="14" y="243"/>
                </a:lnTo>
                <a:lnTo>
                  <a:pt x="14" y="246"/>
                </a:lnTo>
                <a:lnTo>
                  <a:pt x="14" y="246"/>
                </a:lnTo>
                <a:lnTo>
                  <a:pt x="11" y="246"/>
                </a:lnTo>
                <a:lnTo>
                  <a:pt x="11" y="246"/>
                </a:lnTo>
                <a:lnTo>
                  <a:pt x="11" y="246"/>
                </a:lnTo>
                <a:lnTo>
                  <a:pt x="11" y="246"/>
                </a:lnTo>
                <a:lnTo>
                  <a:pt x="11" y="249"/>
                </a:lnTo>
                <a:lnTo>
                  <a:pt x="11" y="249"/>
                </a:lnTo>
                <a:lnTo>
                  <a:pt x="11" y="249"/>
                </a:lnTo>
                <a:lnTo>
                  <a:pt x="11" y="249"/>
                </a:lnTo>
                <a:lnTo>
                  <a:pt x="11" y="252"/>
                </a:lnTo>
                <a:lnTo>
                  <a:pt x="11" y="252"/>
                </a:lnTo>
                <a:lnTo>
                  <a:pt x="11" y="252"/>
                </a:lnTo>
                <a:lnTo>
                  <a:pt x="11" y="252"/>
                </a:lnTo>
                <a:lnTo>
                  <a:pt x="8" y="252"/>
                </a:lnTo>
                <a:lnTo>
                  <a:pt x="8" y="252"/>
                </a:lnTo>
                <a:lnTo>
                  <a:pt x="8" y="255"/>
                </a:lnTo>
                <a:lnTo>
                  <a:pt x="8" y="255"/>
                </a:lnTo>
                <a:lnTo>
                  <a:pt x="8" y="255"/>
                </a:lnTo>
                <a:lnTo>
                  <a:pt x="8" y="255"/>
                </a:lnTo>
                <a:lnTo>
                  <a:pt x="8" y="255"/>
                </a:lnTo>
                <a:lnTo>
                  <a:pt x="8" y="255"/>
                </a:lnTo>
                <a:lnTo>
                  <a:pt x="5" y="258"/>
                </a:lnTo>
                <a:lnTo>
                  <a:pt x="5" y="258"/>
                </a:lnTo>
                <a:lnTo>
                  <a:pt x="5" y="258"/>
                </a:lnTo>
                <a:lnTo>
                  <a:pt x="5" y="258"/>
                </a:lnTo>
                <a:lnTo>
                  <a:pt x="5" y="258"/>
                </a:lnTo>
                <a:lnTo>
                  <a:pt x="5" y="258"/>
                </a:lnTo>
                <a:lnTo>
                  <a:pt x="5" y="261"/>
                </a:lnTo>
                <a:lnTo>
                  <a:pt x="5" y="261"/>
                </a:lnTo>
                <a:lnTo>
                  <a:pt x="3" y="261"/>
                </a:lnTo>
                <a:lnTo>
                  <a:pt x="3" y="261"/>
                </a:lnTo>
                <a:lnTo>
                  <a:pt x="3" y="261"/>
                </a:lnTo>
                <a:lnTo>
                  <a:pt x="3" y="261"/>
                </a:lnTo>
                <a:lnTo>
                  <a:pt x="3" y="261"/>
                </a:lnTo>
                <a:lnTo>
                  <a:pt x="3" y="286"/>
                </a:lnTo>
                <a:lnTo>
                  <a:pt x="3" y="286"/>
                </a:lnTo>
                <a:lnTo>
                  <a:pt x="0" y="301"/>
                </a:lnTo>
                <a:lnTo>
                  <a:pt x="0" y="301"/>
                </a:lnTo>
                <a:lnTo>
                  <a:pt x="0" y="307"/>
                </a:lnTo>
                <a:lnTo>
                  <a:pt x="0" y="313"/>
                </a:lnTo>
                <a:lnTo>
                  <a:pt x="0" y="313"/>
                </a:lnTo>
                <a:lnTo>
                  <a:pt x="3" y="313"/>
                </a:lnTo>
                <a:lnTo>
                  <a:pt x="3" y="313"/>
                </a:lnTo>
                <a:lnTo>
                  <a:pt x="17" y="325"/>
                </a:lnTo>
                <a:lnTo>
                  <a:pt x="31" y="331"/>
                </a:lnTo>
                <a:lnTo>
                  <a:pt x="31" y="331"/>
                </a:lnTo>
                <a:lnTo>
                  <a:pt x="45" y="337"/>
                </a:lnTo>
                <a:lnTo>
                  <a:pt x="53" y="343"/>
                </a:lnTo>
                <a:lnTo>
                  <a:pt x="59" y="349"/>
                </a:lnTo>
                <a:lnTo>
                  <a:pt x="59" y="349"/>
                </a:lnTo>
                <a:lnTo>
                  <a:pt x="59" y="352"/>
                </a:lnTo>
                <a:lnTo>
                  <a:pt x="59" y="352"/>
                </a:lnTo>
                <a:lnTo>
                  <a:pt x="67" y="361"/>
                </a:lnTo>
                <a:lnTo>
                  <a:pt x="87" y="374"/>
                </a:lnTo>
                <a:lnTo>
                  <a:pt x="87" y="374"/>
                </a:lnTo>
                <a:lnTo>
                  <a:pt x="92" y="371"/>
                </a:lnTo>
                <a:lnTo>
                  <a:pt x="98" y="368"/>
                </a:lnTo>
                <a:lnTo>
                  <a:pt x="98" y="368"/>
                </a:lnTo>
                <a:lnTo>
                  <a:pt x="101" y="368"/>
                </a:lnTo>
                <a:lnTo>
                  <a:pt x="101" y="368"/>
                </a:lnTo>
                <a:lnTo>
                  <a:pt x="103" y="371"/>
                </a:lnTo>
                <a:lnTo>
                  <a:pt x="106" y="374"/>
                </a:lnTo>
                <a:lnTo>
                  <a:pt x="106" y="383"/>
                </a:lnTo>
                <a:lnTo>
                  <a:pt x="106" y="383"/>
                </a:lnTo>
                <a:lnTo>
                  <a:pt x="106" y="407"/>
                </a:lnTo>
                <a:lnTo>
                  <a:pt x="106" y="407"/>
                </a:lnTo>
                <a:lnTo>
                  <a:pt x="106" y="410"/>
                </a:lnTo>
                <a:lnTo>
                  <a:pt x="106" y="410"/>
                </a:lnTo>
                <a:lnTo>
                  <a:pt x="106" y="431"/>
                </a:lnTo>
                <a:lnTo>
                  <a:pt x="106" y="443"/>
                </a:lnTo>
                <a:lnTo>
                  <a:pt x="106" y="443"/>
                </a:lnTo>
                <a:lnTo>
                  <a:pt x="109" y="450"/>
                </a:lnTo>
                <a:lnTo>
                  <a:pt x="109" y="453"/>
                </a:lnTo>
                <a:lnTo>
                  <a:pt x="106" y="462"/>
                </a:lnTo>
                <a:lnTo>
                  <a:pt x="106" y="462"/>
                </a:lnTo>
                <a:lnTo>
                  <a:pt x="106" y="465"/>
                </a:lnTo>
                <a:lnTo>
                  <a:pt x="129" y="492"/>
                </a:lnTo>
                <a:lnTo>
                  <a:pt x="129" y="492"/>
                </a:lnTo>
                <a:lnTo>
                  <a:pt x="137" y="495"/>
                </a:lnTo>
                <a:lnTo>
                  <a:pt x="137" y="495"/>
                </a:lnTo>
                <a:lnTo>
                  <a:pt x="145" y="498"/>
                </a:lnTo>
                <a:lnTo>
                  <a:pt x="154" y="504"/>
                </a:lnTo>
                <a:lnTo>
                  <a:pt x="159" y="510"/>
                </a:lnTo>
                <a:lnTo>
                  <a:pt x="162" y="522"/>
                </a:lnTo>
                <a:lnTo>
                  <a:pt x="162" y="522"/>
                </a:lnTo>
                <a:lnTo>
                  <a:pt x="162" y="522"/>
                </a:lnTo>
                <a:lnTo>
                  <a:pt x="162" y="522"/>
                </a:lnTo>
                <a:lnTo>
                  <a:pt x="162" y="526"/>
                </a:lnTo>
                <a:lnTo>
                  <a:pt x="168" y="529"/>
                </a:lnTo>
                <a:lnTo>
                  <a:pt x="168" y="529"/>
                </a:lnTo>
                <a:lnTo>
                  <a:pt x="176" y="532"/>
                </a:lnTo>
                <a:lnTo>
                  <a:pt x="176" y="532"/>
                </a:lnTo>
                <a:lnTo>
                  <a:pt x="182" y="535"/>
                </a:lnTo>
                <a:lnTo>
                  <a:pt x="187" y="547"/>
                </a:lnTo>
                <a:lnTo>
                  <a:pt x="187" y="547"/>
                </a:lnTo>
                <a:lnTo>
                  <a:pt x="187" y="550"/>
                </a:lnTo>
                <a:lnTo>
                  <a:pt x="187" y="583"/>
                </a:lnTo>
                <a:lnTo>
                  <a:pt x="187" y="583"/>
                </a:lnTo>
                <a:lnTo>
                  <a:pt x="187" y="583"/>
                </a:lnTo>
                <a:lnTo>
                  <a:pt x="187" y="583"/>
                </a:lnTo>
                <a:lnTo>
                  <a:pt x="190" y="583"/>
                </a:lnTo>
                <a:lnTo>
                  <a:pt x="190" y="583"/>
                </a:lnTo>
                <a:lnTo>
                  <a:pt x="190" y="586"/>
                </a:lnTo>
                <a:lnTo>
                  <a:pt x="190" y="586"/>
                </a:lnTo>
                <a:lnTo>
                  <a:pt x="193" y="586"/>
                </a:lnTo>
                <a:lnTo>
                  <a:pt x="193" y="586"/>
                </a:lnTo>
                <a:lnTo>
                  <a:pt x="196" y="589"/>
                </a:lnTo>
                <a:lnTo>
                  <a:pt x="196" y="589"/>
                </a:lnTo>
                <a:lnTo>
                  <a:pt x="196" y="589"/>
                </a:lnTo>
                <a:lnTo>
                  <a:pt x="196" y="589"/>
                </a:lnTo>
                <a:lnTo>
                  <a:pt x="198" y="589"/>
                </a:lnTo>
                <a:lnTo>
                  <a:pt x="198" y="589"/>
                </a:lnTo>
                <a:lnTo>
                  <a:pt x="198" y="589"/>
                </a:lnTo>
                <a:lnTo>
                  <a:pt x="210" y="577"/>
                </a:lnTo>
                <a:lnTo>
                  <a:pt x="210" y="577"/>
                </a:lnTo>
                <a:lnTo>
                  <a:pt x="215" y="574"/>
                </a:lnTo>
                <a:lnTo>
                  <a:pt x="238" y="577"/>
                </a:lnTo>
                <a:lnTo>
                  <a:pt x="252" y="565"/>
                </a:lnTo>
                <a:lnTo>
                  <a:pt x="252" y="565"/>
                </a:lnTo>
                <a:lnTo>
                  <a:pt x="263" y="553"/>
                </a:lnTo>
                <a:lnTo>
                  <a:pt x="263" y="553"/>
                </a:lnTo>
                <a:lnTo>
                  <a:pt x="266" y="550"/>
                </a:lnTo>
                <a:lnTo>
                  <a:pt x="266" y="550"/>
                </a:lnTo>
                <a:lnTo>
                  <a:pt x="274" y="541"/>
                </a:lnTo>
                <a:lnTo>
                  <a:pt x="274" y="532"/>
                </a:lnTo>
                <a:lnTo>
                  <a:pt x="274" y="532"/>
                </a:lnTo>
                <a:lnTo>
                  <a:pt x="277" y="513"/>
                </a:lnTo>
                <a:lnTo>
                  <a:pt x="277" y="513"/>
                </a:lnTo>
                <a:lnTo>
                  <a:pt x="280" y="495"/>
                </a:lnTo>
                <a:lnTo>
                  <a:pt x="288" y="483"/>
                </a:lnTo>
                <a:lnTo>
                  <a:pt x="288" y="483"/>
                </a:lnTo>
                <a:lnTo>
                  <a:pt x="296" y="468"/>
                </a:lnTo>
                <a:lnTo>
                  <a:pt x="302" y="450"/>
                </a:lnTo>
                <a:lnTo>
                  <a:pt x="308" y="425"/>
                </a:lnTo>
                <a:lnTo>
                  <a:pt x="308" y="407"/>
                </a:lnTo>
                <a:lnTo>
                  <a:pt x="308" y="407"/>
                </a:lnTo>
                <a:lnTo>
                  <a:pt x="308" y="389"/>
                </a:lnTo>
                <a:lnTo>
                  <a:pt x="305" y="374"/>
                </a:lnTo>
                <a:lnTo>
                  <a:pt x="305" y="374"/>
                </a:lnTo>
                <a:lnTo>
                  <a:pt x="302" y="361"/>
                </a:lnTo>
                <a:lnTo>
                  <a:pt x="302" y="346"/>
                </a:lnTo>
                <a:lnTo>
                  <a:pt x="302" y="346"/>
                </a:lnTo>
                <a:lnTo>
                  <a:pt x="302" y="343"/>
                </a:lnTo>
                <a:lnTo>
                  <a:pt x="299" y="313"/>
                </a:lnTo>
                <a:lnTo>
                  <a:pt x="299" y="313"/>
                </a:lnTo>
                <a:lnTo>
                  <a:pt x="299" y="313"/>
                </a:lnTo>
                <a:lnTo>
                  <a:pt x="296" y="249"/>
                </a:lnTo>
                <a:lnTo>
                  <a:pt x="296" y="249"/>
                </a:lnTo>
                <a:lnTo>
                  <a:pt x="296" y="225"/>
                </a:lnTo>
                <a:lnTo>
                  <a:pt x="296" y="225"/>
                </a:lnTo>
                <a:lnTo>
                  <a:pt x="294" y="200"/>
                </a:lnTo>
                <a:lnTo>
                  <a:pt x="294" y="200"/>
                </a:lnTo>
                <a:lnTo>
                  <a:pt x="294" y="197"/>
                </a:lnTo>
                <a:lnTo>
                  <a:pt x="294" y="197"/>
                </a:lnTo>
                <a:lnTo>
                  <a:pt x="291" y="143"/>
                </a:lnTo>
                <a:lnTo>
                  <a:pt x="288" y="64"/>
                </a:lnTo>
                <a:lnTo>
                  <a:pt x="288" y="64"/>
                </a:lnTo>
                <a:lnTo>
                  <a:pt x="280" y="55"/>
                </a:lnTo>
                <a:lnTo>
                  <a:pt x="277" y="49"/>
                </a:lnTo>
                <a:lnTo>
                  <a:pt x="277" y="49"/>
                </a:lnTo>
                <a:lnTo>
                  <a:pt x="271" y="36"/>
                </a:lnTo>
                <a:lnTo>
                  <a:pt x="268" y="27"/>
                </a:lnTo>
                <a:lnTo>
                  <a:pt x="268" y="27"/>
                </a:lnTo>
                <a:lnTo>
                  <a:pt x="263" y="21"/>
                </a:lnTo>
                <a:lnTo>
                  <a:pt x="257" y="12"/>
                </a:lnTo>
                <a:lnTo>
                  <a:pt x="257" y="12"/>
                </a:lnTo>
                <a:lnTo>
                  <a:pt x="254" y="0"/>
                </a:lnTo>
                <a:lnTo>
                  <a:pt x="254" y="0"/>
                </a:lnTo>
                <a:lnTo>
                  <a:pt x="252" y="0"/>
                </a:lnTo>
                <a:lnTo>
                  <a:pt x="50" y="0"/>
                </a:lnTo>
                <a:lnTo>
                  <a:pt x="56" y="3"/>
                </a:lnTo>
                <a:lnTo>
                  <a:pt x="56" y="3"/>
                </a:lnTo>
                <a:lnTo>
                  <a:pt x="81" y="30"/>
                </a:lnTo>
                <a:lnTo>
                  <a:pt x="81" y="30"/>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6" name="Freeform 60">
            <a:extLst>
              <a:ext uri="{FF2B5EF4-FFF2-40B4-BE49-F238E27FC236}">
                <a16:creationId xmlns:a16="http://schemas.microsoft.com/office/drawing/2014/main" id="{2132BF5E-FD2A-4481-8215-EE4EFC96984D}"/>
              </a:ext>
            </a:extLst>
          </p:cNvPr>
          <p:cNvSpPr>
            <a:spLocks/>
          </p:cNvSpPr>
          <p:nvPr/>
        </p:nvSpPr>
        <p:spPr bwMode="auto">
          <a:xfrm>
            <a:off x="5547897" y="3913661"/>
            <a:ext cx="876072" cy="459733"/>
          </a:xfrm>
          <a:custGeom>
            <a:avLst/>
            <a:gdLst>
              <a:gd name="T0" fmla="*/ 543 w 571"/>
              <a:gd name="T1" fmla="*/ 55 h 316"/>
              <a:gd name="T2" fmla="*/ 540 w 571"/>
              <a:gd name="T3" fmla="*/ 52 h 316"/>
              <a:gd name="T4" fmla="*/ 534 w 571"/>
              <a:gd name="T5" fmla="*/ 49 h 316"/>
              <a:gd name="T6" fmla="*/ 531 w 571"/>
              <a:gd name="T7" fmla="*/ 46 h 316"/>
              <a:gd name="T8" fmla="*/ 526 w 571"/>
              <a:gd name="T9" fmla="*/ 40 h 316"/>
              <a:gd name="T10" fmla="*/ 523 w 571"/>
              <a:gd name="T11" fmla="*/ 37 h 316"/>
              <a:gd name="T12" fmla="*/ 520 w 571"/>
              <a:gd name="T13" fmla="*/ 31 h 316"/>
              <a:gd name="T14" fmla="*/ 517 w 571"/>
              <a:gd name="T15" fmla="*/ 28 h 316"/>
              <a:gd name="T16" fmla="*/ 467 w 571"/>
              <a:gd name="T17" fmla="*/ 34 h 316"/>
              <a:gd name="T18" fmla="*/ 436 w 571"/>
              <a:gd name="T19" fmla="*/ 28 h 316"/>
              <a:gd name="T20" fmla="*/ 408 w 571"/>
              <a:gd name="T21" fmla="*/ 21 h 316"/>
              <a:gd name="T22" fmla="*/ 403 w 571"/>
              <a:gd name="T23" fmla="*/ 18 h 316"/>
              <a:gd name="T24" fmla="*/ 400 w 571"/>
              <a:gd name="T25" fmla="*/ 15 h 316"/>
              <a:gd name="T26" fmla="*/ 397 w 571"/>
              <a:gd name="T27" fmla="*/ 15 h 316"/>
              <a:gd name="T28" fmla="*/ 355 w 571"/>
              <a:gd name="T29" fmla="*/ 0 h 316"/>
              <a:gd name="T30" fmla="*/ 350 w 571"/>
              <a:gd name="T31" fmla="*/ 3 h 316"/>
              <a:gd name="T32" fmla="*/ 347 w 571"/>
              <a:gd name="T33" fmla="*/ 6 h 316"/>
              <a:gd name="T34" fmla="*/ 347 w 571"/>
              <a:gd name="T35" fmla="*/ 9 h 316"/>
              <a:gd name="T36" fmla="*/ 344 w 571"/>
              <a:gd name="T37" fmla="*/ 28 h 316"/>
              <a:gd name="T38" fmla="*/ 316 w 571"/>
              <a:gd name="T39" fmla="*/ 49 h 316"/>
              <a:gd name="T40" fmla="*/ 285 w 571"/>
              <a:gd name="T41" fmla="*/ 119 h 316"/>
              <a:gd name="T42" fmla="*/ 254 w 571"/>
              <a:gd name="T43" fmla="*/ 140 h 316"/>
              <a:gd name="T44" fmla="*/ 235 w 571"/>
              <a:gd name="T45" fmla="*/ 128 h 316"/>
              <a:gd name="T46" fmla="*/ 207 w 571"/>
              <a:gd name="T47" fmla="*/ 158 h 316"/>
              <a:gd name="T48" fmla="*/ 190 w 571"/>
              <a:gd name="T49" fmla="*/ 152 h 316"/>
              <a:gd name="T50" fmla="*/ 159 w 571"/>
              <a:gd name="T51" fmla="*/ 158 h 316"/>
              <a:gd name="T52" fmla="*/ 117 w 571"/>
              <a:gd name="T53" fmla="*/ 176 h 316"/>
              <a:gd name="T54" fmla="*/ 103 w 571"/>
              <a:gd name="T55" fmla="*/ 192 h 316"/>
              <a:gd name="T56" fmla="*/ 64 w 571"/>
              <a:gd name="T57" fmla="*/ 246 h 316"/>
              <a:gd name="T58" fmla="*/ 25 w 571"/>
              <a:gd name="T59" fmla="*/ 258 h 316"/>
              <a:gd name="T60" fmla="*/ 28 w 571"/>
              <a:gd name="T61" fmla="*/ 265 h 316"/>
              <a:gd name="T62" fmla="*/ 28 w 571"/>
              <a:gd name="T63" fmla="*/ 271 h 316"/>
              <a:gd name="T64" fmla="*/ 8 w 571"/>
              <a:gd name="T65" fmla="*/ 307 h 316"/>
              <a:gd name="T66" fmla="*/ 2 w 571"/>
              <a:gd name="T67" fmla="*/ 316 h 316"/>
              <a:gd name="T68" fmla="*/ 5 w 571"/>
              <a:gd name="T69" fmla="*/ 316 h 316"/>
              <a:gd name="T70" fmla="*/ 11 w 571"/>
              <a:gd name="T71" fmla="*/ 316 h 316"/>
              <a:gd name="T72" fmla="*/ 16 w 571"/>
              <a:gd name="T73" fmla="*/ 316 h 316"/>
              <a:gd name="T74" fmla="*/ 22 w 571"/>
              <a:gd name="T75" fmla="*/ 313 h 316"/>
              <a:gd name="T76" fmla="*/ 28 w 571"/>
              <a:gd name="T77" fmla="*/ 313 h 316"/>
              <a:gd name="T78" fmla="*/ 36 w 571"/>
              <a:gd name="T79" fmla="*/ 313 h 316"/>
              <a:gd name="T80" fmla="*/ 44 w 571"/>
              <a:gd name="T81" fmla="*/ 313 h 316"/>
              <a:gd name="T82" fmla="*/ 53 w 571"/>
              <a:gd name="T83" fmla="*/ 310 h 316"/>
              <a:gd name="T84" fmla="*/ 58 w 571"/>
              <a:gd name="T85" fmla="*/ 310 h 316"/>
              <a:gd name="T86" fmla="*/ 98 w 571"/>
              <a:gd name="T87" fmla="*/ 292 h 316"/>
              <a:gd name="T88" fmla="*/ 475 w 571"/>
              <a:gd name="T89" fmla="*/ 243 h 316"/>
              <a:gd name="T90" fmla="*/ 512 w 571"/>
              <a:gd name="T91" fmla="*/ 201 h 316"/>
              <a:gd name="T92" fmla="*/ 534 w 571"/>
              <a:gd name="T93" fmla="*/ 176 h 316"/>
              <a:gd name="T94" fmla="*/ 559 w 571"/>
              <a:gd name="T95" fmla="*/ 155 h 316"/>
              <a:gd name="T96" fmla="*/ 571 w 571"/>
              <a:gd name="T97" fmla="*/ 140 h 316"/>
              <a:gd name="T98" fmla="*/ 568 w 571"/>
              <a:gd name="T99" fmla="*/ 137 h 316"/>
              <a:gd name="T100" fmla="*/ 565 w 571"/>
              <a:gd name="T101" fmla="*/ 131 h 316"/>
              <a:gd name="T102" fmla="*/ 565 w 571"/>
              <a:gd name="T103" fmla="*/ 128 h 316"/>
              <a:gd name="T104" fmla="*/ 562 w 571"/>
              <a:gd name="T105" fmla="*/ 125 h 316"/>
              <a:gd name="T106" fmla="*/ 559 w 571"/>
              <a:gd name="T107" fmla="*/ 122 h 316"/>
              <a:gd name="T108" fmla="*/ 559 w 571"/>
              <a:gd name="T109" fmla="*/ 119 h 316"/>
              <a:gd name="T110" fmla="*/ 557 w 571"/>
              <a:gd name="T111" fmla="*/ 116 h 316"/>
              <a:gd name="T112" fmla="*/ 543 w 571"/>
              <a:gd name="T113" fmla="*/ 73 h 316"/>
              <a:gd name="T114" fmla="*/ 543 w 571"/>
              <a:gd name="T115" fmla="*/ 67 h 316"/>
              <a:gd name="T116" fmla="*/ 543 w 571"/>
              <a:gd name="T117" fmla="*/ 64 h 316"/>
              <a:gd name="T118" fmla="*/ 545 w 571"/>
              <a:gd name="T119" fmla="*/ 58 h 316"/>
              <a:gd name="T120" fmla="*/ 545 w 571"/>
              <a:gd name="T121" fmla="*/ 58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71" h="316">
                <a:moveTo>
                  <a:pt x="545" y="58"/>
                </a:moveTo>
                <a:lnTo>
                  <a:pt x="545" y="58"/>
                </a:lnTo>
                <a:lnTo>
                  <a:pt x="545" y="58"/>
                </a:lnTo>
                <a:lnTo>
                  <a:pt x="545" y="58"/>
                </a:lnTo>
                <a:lnTo>
                  <a:pt x="543" y="55"/>
                </a:lnTo>
                <a:lnTo>
                  <a:pt x="543" y="55"/>
                </a:lnTo>
                <a:lnTo>
                  <a:pt x="543" y="55"/>
                </a:lnTo>
                <a:lnTo>
                  <a:pt x="543" y="55"/>
                </a:lnTo>
                <a:lnTo>
                  <a:pt x="540" y="55"/>
                </a:lnTo>
                <a:lnTo>
                  <a:pt x="540" y="55"/>
                </a:lnTo>
                <a:lnTo>
                  <a:pt x="540" y="55"/>
                </a:lnTo>
                <a:lnTo>
                  <a:pt x="540" y="55"/>
                </a:lnTo>
                <a:lnTo>
                  <a:pt x="540" y="52"/>
                </a:lnTo>
                <a:lnTo>
                  <a:pt x="540" y="52"/>
                </a:lnTo>
                <a:lnTo>
                  <a:pt x="537" y="52"/>
                </a:lnTo>
                <a:lnTo>
                  <a:pt x="537" y="52"/>
                </a:lnTo>
                <a:lnTo>
                  <a:pt x="537" y="52"/>
                </a:lnTo>
                <a:lnTo>
                  <a:pt x="537" y="52"/>
                </a:lnTo>
                <a:lnTo>
                  <a:pt x="534" y="49"/>
                </a:lnTo>
                <a:lnTo>
                  <a:pt x="534" y="49"/>
                </a:lnTo>
                <a:lnTo>
                  <a:pt x="534" y="49"/>
                </a:lnTo>
                <a:lnTo>
                  <a:pt x="534" y="49"/>
                </a:lnTo>
                <a:lnTo>
                  <a:pt x="534" y="49"/>
                </a:lnTo>
                <a:lnTo>
                  <a:pt x="534" y="49"/>
                </a:lnTo>
                <a:lnTo>
                  <a:pt x="531" y="46"/>
                </a:lnTo>
                <a:lnTo>
                  <a:pt x="531" y="46"/>
                </a:lnTo>
                <a:lnTo>
                  <a:pt x="531" y="46"/>
                </a:lnTo>
                <a:lnTo>
                  <a:pt x="531" y="46"/>
                </a:lnTo>
                <a:lnTo>
                  <a:pt x="529" y="43"/>
                </a:lnTo>
                <a:lnTo>
                  <a:pt x="529" y="43"/>
                </a:lnTo>
                <a:lnTo>
                  <a:pt x="529" y="43"/>
                </a:lnTo>
                <a:lnTo>
                  <a:pt x="529" y="43"/>
                </a:lnTo>
                <a:lnTo>
                  <a:pt x="526" y="40"/>
                </a:lnTo>
                <a:lnTo>
                  <a:pt x="526" y="40"/>
                </a:lnTo>
                <a:lnTo>
                  <a:pt x="526" y="40"/>
                </a:lnTo>
                <a:lnTo>
                  <a:pt x="526" y="40"/>
                </a:lnTo>
                <a:lnTo>
                  <a:pt x="526" y="40"/>
                </a:lnTo>
                <a:lnTo>
                  <a:pt x="526" y="40"/>
                </a:lnTo>
                <a:lnTo>
                  <a:pt x="523" y="37"/>
                </a:lnTo>
                <a:lnTo>
                  <a:pt x="523" y="37"/>
                </a:lnTo>
                <a:lnTo>
                  <a:pt x="523" y="37"/>
                </a:lnTo>
                <a:lnTo>
                  <a:pt x="523" y="37"/>
                </a:lnTo>
                <a:lnTo>
                  <a:pt x="523" y="34"/>
                </a:lnTo>
                <a:lnTo>
                  <a:pt x="523" y="34"/>
                </a:lnTo>
                <a:lnTo>
                  <a:pt x="520" y="34"/>
                </a:lnTo>
                <a:lnTo>
                  <a:pt x="520" y="34"/>
                </a:lnTo>
                <a:lnTo>
                  <a:pt x="520" y="34"/>
                </a:lnTo>
                <a:lnTo>
                  <a:pt x="520" y="34"/>
                </a:lnTo>
                <a:lnTo>
                  <a:pt x="520" y="31"/>
                </a:lnTo>
                <a:lnTo>
                  <a:pt x="520" y="31"/>
                </a:lnTo>
                <a:lnTo>
                  <a:pt x="520" y="31"/>
                </a:lnTo>
                <a:lnTo>
                  <a:pt x="520" y="31"/>
                </a:lnTo>
                <a:lnTo>
                  <a:pt x="517" y="28"/>
                </a:lnTo>
                <a:lnTo>
                  <a:pt x="517" y="28"/>
                </a:lnTo>
                <a:lnTo>
                  <a:pt x="517" y="28"/>
                </a:lnTo>
                <a:lnTo>
                  <a:pt x="517" y="28"/>
                </a:lnTo>
                <a:lnTo>
                  <a:pt x="517" y="24"/>
                </a:lnTo>
                <a:lnTo>
                  <a:pt x="517" y="24"/>
                </a:lnTo>
                <a:lnTo>
                  <a:pt x="501" y="28"/>
                </a:lnTo>
                <a:lnTo>
                  <a:pt x="501" y="28"/>
                </a:lnTo>
                <a:lnTo>
                  <a:pt x="487" y="28"/>
                </a:lnTo>
                <a:lnTo>
                  <a:pt x="487" y="28"/>
                </a:lnTo>
                <a:lnTo>
                  <a:pt x="467" y="34"/>
                </a:lnTo>
                <a:lnTo>
                  <a:pt x="467" y="34"/>
                </a:lnTo>
                <a:lnTo>
                  <a:pt x="464" y="34"/>
                </a:lnTo>
                <a:lnTo>
                  <a:pt x="464" y="34"/>
                </a:lnTo>
                <a:lnTo>
                  <a:pt x="453" y="34"/>
                </a:lnTo>
                <a:lnTo>
                  <a:pt x="453" y="34"/>
                </a:lnTo>
                <a:lnTo>
                  <a:pt x="436" y="28"/>
                </a:lnTo>
                <a:lnTo>
                  <a:pt x="436" y="28"/>
                </a:lnTo>
                <a:lnTo>
                  <a:pt x="428" y="24"/>
                </a:lnTo>
                <a:lnTo>
                  <a:pt x="428" y="24"/>
                </a:lnTo>
                <a:lnTo>
                  <a:pt x="425" y="24"/>
                </a:lnTo>
                <a:lnTo>
                  <a:pt x="425" y="24"/>
                </a:lnTo>
                <a:lnTo>
                  <a:pt x="408" y="21"/>
                </a:lnTo>
                <a:lnTo>
                  <a:pt x="408" y="21"/>
                </a:lnTo>
                <a:lnTo>
                  <a:pt x="408" y="21"/>
                </a:lnTo>
                <a:lnTo>
                  <a:pt x="408" y="21"/>
                </a:lnTo>
                <a:lnTo>
                  <a:pt x="408" y="21"/>
                </a:lnTo>
                <a:lnTo>
                  <a:pt x="408" y="21"/>
                </a:lnTo>
                <a:lnTo>
                  <a:pt x="408" y="18"/>
                </a:lnTo>
                <a:lnTo>
                  <a:pt x="408" y="18"/>
                </a:lnTo>
                <a:lnTo>
                  <a:pt x="403" y="18"/>
                </a:lnTo>
                <a:lnTo>
                  <a:pt x="403" y="18"/>
                </a:lnTo>
                <a:lnTo>
                  <a:pt x="403" y="18"/>
                </a:lnTo>
                <a:lnTo>
                  <a:pt x="403" y="18"/>
                </a:lnTo>
                <a:lnTo>
                  <a:pt x="403" y="18"/>
                </a:lnTo>
                <a:lnTo>
                  <a:pt x="403" y="18"/>
                </a:lnTo>
                <a:lnTo>
                  <a:pt x="403" y="15"/>
                </a:lnTo>
                <a:lnTo>
                  <a:pt x="403" y="15"/>
                </a:lnTo>
                <a:lnTo>
                  <a:pt x="400" y="15"/>
                </a:lnTo>
                <a:lnTo>
                  <a:pt x="400" y="15"/>
                </a:lnTo>
                <a:lnTo>
                  <a:pt x="400" y="15"/>
                </a:lnTo>
                <a:lnTo>
                  <a:pt x="400" y="15"/>
                </a:lnTo>
                <a:lnTo>
                  <a:pt x="400" y="15"/>
                </a:lnTo>
                <a:lnTo>
                  <a:pt x="400" y="15"/>
                </a:lnTo>
                <a:lnTo>
                  <a:pt x="397" y="15"/>
                </a:lnTo>
                <a:lnTo>
                  <a:pt x="397" y="15"/>
                </a:lnTo>
                <a:lnTo>
                  <a:pt x="397" y="15"/>
                </a:lnTo>
                <a:lnTo>
                  <a:pt x="397" y="15"/>
                </a:lnTo>
                <a:lnTo>
                  <a:pt x="372" y="9"/>
                </a:lnTo>
                <a:lnTo>
                  <a:pt x="366" y="6"/>
                </a:lnTo>
                <a:lnTo>
                  <a:pt x="366" y="3"/>
                </a:lnTo>
                <a:lnTo>
                  <a:pt x="366" y="3"/>
                </a:lnTo>
                <a:lnTo>
                  <a:pt x="355" y="0"/>
                </a:lnTo>
                <a:lnTo>
                  <a:pt x="355" y="0"/>
                </a:lnTo>
                <a:lnTo>
                  <a:pt x="350" y="3"/>
                </a:lnTo>
                <a:lnTo>
                  <a:pt x="350" y="3"/>
                </a:lnTo>
                <a:lnTo>
                  <a:pt x="350" y="3"/>
                </a:lnTo>
                <a:lnTo>
                  <a:pt x="350" y="3"/>
                </a:lnTo>
                <a:lnTo>
                  <a:pt x="350" y="3"/>
                </a:lnTo>
                <a:lnTo>
                  <a:pt x="350" y="3"/>
                </a:lnTo>
                <a:lnTo>
                  <a:pt x="347" y="3"/>
                </a:lnTo>
                <a:lnTo>
                  <a:pt x="347" y="3"/>
                </a:lnTo>
                <a:lnTo>
                  <a:pt x="347" y="6"/>
                </a:lnTo>
                <a:lnTo>
                  <a:pt x="347" y="6"/>
                </a:lnTo>
                <a:lnTo>
                  <a:pt x="347" y="6"/>
                </a:lnTo>
                <a:lnTo>
                  <a:pt x="347" y="6"/>
                </a:lnTo>
                <a:lnTo>
                  <a:pt x="347" y="6"/>
                </a:lnTo>
                <a:lnTo>
                  <a:pt x="347" y="6"/>
                </a:lnTo>
                <a:lnTo>
                  <a:pt x="347" y="9"/>
                </a:lnTo>
                <a:lnTo>
                  <a:pt x="347" y="9"/>
                </a:lnTo>
                <a:lnTo>
                  <a:pt x="347" y="9"/>
                </a:lnTo>
                <a:lnTo>
                  <a:pt x="347" y="9"/>
                </a:lnTo>
                <a:lnTo>
                  <a:pt x="347" y="9"/>
                </a:lnTo>
                <a:lnTo>
                  <a:pt x="347" y="9"/>
                </a:lnTo>
                <a:lnTo>
                  <a:pt x="347" y="9"/>
                </a:lnTo>
                <a:lnTo>
                  <a:pt x="347" y="9"/>
                </a:lnTo>
                <a:lnTo>
                  <a:pt x="347" y="15"/>
                </a:lnTo>
                <a:lnTo>
                  <a:pt x="347" y="15"/>
                </a:lnTo>
                <a:lnTo>
                  <a:pt x="347" y="24"/>
                </a:lnTo>
                <a:lnTo>
                  <a:pt x="344" y="28"/>
                </a:lnTo>
                <a:lnTo>
                  <a:pt x="344" y="28"/>
                </a:lnTo>
                <a:lnTo>
                  <a:pt x="338" y="31"/>
                </a:lnTo>
                <a:lnTo>
                  <a:pt x="333" y="34"/>
                </a:lnTo>
                <a:lnTo>
                  <a:pt x="333" y="34"/>
                </a:lnTo>
                <a:lnTo>
                  <a:pt x="324" y="37"/>
                </a:lnTo>
                <a:lnTo>
                  <a:pt x="319" y="43"/>
                </a:lnTo>
                <a:lnTo>
                  <a:pt x="316" y="49"/>
                </a:lnTo>
                <a:lnTo>
                  <a:pt x="316" y="49"/>
                </a:lnTo>
                <a:lnTo>
                  <a:pt x="302" y="88"/>
                </a:lnTo>
                <a:lnTo>
                  <a:pt x="299" y="100"/>
                </a:lnTo>
                <a:lnTo>
                  <a:pt x="299" y="100"/>
                </a:lnTo>
                <a:lnTo>
                  <a:pt x="299" y="103"/>
                </a:lnTo>
                <a:lnTo>
                  <a:pt x="296" y="110"/>
                </a:lnTo>
                <a:lnTo>
                  <a:pt x="285" y="119"/>
                </a:lnTo>
                <a:lnTo>
                  <a:pt x="285" y="119"/>
                </a:lnTo>
                <a:lnTo>
                  <a:pt x="280" y="125"/>
                </a:lnTo>
                <a:lnTo>
                  <a:pt x="280" y="125"/>
                </a:lnTo>
                <a:lnTo>
                  <a:pt x="266" y="134"/>
                </a:lnTo>
                <a:lnTo>
                  <a:pt x="257" y="140"/>
                </a:lnTo>
                <a:lnTo>
                  <a:pt x="257" y="140"/>
                </a:lnTo>
                <a:lnTo>
                  <a:pt x="254" y="140"/>
                </a:lnTo>
                <a:lnTo>
                  <a:pt x="254" y="140"/>
                </a:lnTo>
                <a:lnTo>
                  <a:pt x="252" y="134"/>
                </a:lnTo>
                <a:lnTo>
                  <a:pt x="252" y="134"/>
                </a:lnTo>
                <a:lnTo>
                  <a:pt x="249" y="131"/>
                </a:lnTo>
                <a:lnTo>
                  <a:pt x="249" y="128"/>
                </a:lnTo>
                <a:lnTo>
                  <a:pt x="243" y="128"/>
                </a:lnTo>
                <a:lnTo>
                  <a:pt x="243" y="128"/>
                </a:lnTo>
                <a:lnTo>
                  <a:pt x="235" y="128"/>
                </a:lnTo>
                <a:lnTo>
                  <a:pt x="232" y="134"/>
                </a:lnTo>
                <a:lnTo>
                  <a:pt x="232" y="134"/>
                </a:lnTo>
                <a:lnTo>
                  <a:pt x="229" y="140"/>
                </a:lnTo>
                <a:lnTo>
                  <a:pt x="224" y="146"/>
                </a:lnTo>
                <a:lnTo>
                  <a:pt x="212" y="155"/>
                </a:lnTo>
                <a:lnTo>
                  <a:pt x="212" y="155"/>
                </a:lnTo>
                <a:lnTo>
                  <a:pt x="207" y="158"/>
                </a:lnTo>
                <a:lnTo>
                  <a:pt x="207" y="158"/>
                </a:lnTo>
                <a:lnTo>
                  <a:pt x="204" y="152"/>
                </a:lnTo>
                <a:lnTo>
                  <a:pt x="204" y="152"/>
                </a:lnTo>
                <a:lnTo>
                  <a:pt x="201" y="152"/>
                </a:lnTo>
                <a:lnTo>
                  <a:pt x="198" y="149"/>
                </a:lnTo>
                <a:lnTo>
                  <a:pt x="198" y="149"/>
                </a:lnTo>
                <a:lnTo>
                  <a:pt x="190" y="152"/>
                </a:lnTo>
                <a:lnTo>
                  <a:pt x="182" y="155"/>
                </a:lnTo>
                <a:lnTo>
                  <a:pt x="182" y="155"/>
                </a:lnTo>
                <a:lnTo>
                  <a:pt x="182" y="158"/>
                </a:lnTo>
                <a:lnTo>
                  <a:pt x="182" y="158"/>
                </a:lnTo>
                <a:lnTo>
                  <a:pt x="179" y="158"/>
                </a:lnTo>
                <a:lnTo>
                  <a:pt x="159" y="158"/>
                </a:lnTo>
                <a:lnTo>
                  <a:pt x="159" y="158"/>
                </a:lnTo>
                <a:lnTo>
                  <a:pt x="156" y="158"/>
                </a:lnTo>
                <a:lnTo>
                  <a:pt x="156" y="158"/>
                </a:lnTo>
                <a:lnTo>
                  <a:pt x="142" y="152"/>
                </a:lnTo>
                <a:lnTo>
                  <a:pt x="142" y="152"/>
                </a:lnTo>
                <a:lnTo>
                  <a:pt x="134" y="155"/>
                </a:lnTo>
                <a:lnTo>
                  <a:pt x="126" y="158"/>
                </a:lnTo>
                <a:lnTo>
                  <a:pt x="117" y="176"/>
                </a:lnTo>
                <a:lnTo>
                  <a:pt x="117" y="176"/>
                </a:lnTo>
                <a:lnTo>
                  <a:pt x="117" y="179"/>
                </a:lnTo>
                <a:lnTo>
                  <a:pt x="112" y="179"/>
                </a:lnTo>
                <a:lnTo>
                  <a:pt x="103" y="179"/>
                </a:lnTo>
                <a:lnTo>
                  <a:pt x="103" y="179"/>
                </a:lnTo>
                <a:lnTo>
                  <a:pt x="103" y="192"/>
                </a:lnTo>
                <a:lnTo>
                  <a:pt x="103" y="192"/>
                </a:lnTo>
                <a:lnTo>
                  <a:pt x="100" y="204"/>
                </a:lnTo>
                <a:lnTo>
                  <a:pt x="92" y="219"/>
                </a:lnTo>
                <a:lnTo>
                  <a:pt x="92" y="219"/>
                </a:lnTo>
                <a:lnTo>
                  <a:pt x="86" y="225"/>
                </a:lnTo>
                <a:lnTo>
                  <a:pt x="86" y="225"/>
                </a:lnTo>
                <a:lnTo>
                  <a:pt x="75" y="231"/>
                </a:lnTo>
                <a:lnTo>
                  <a:pt x="64" y="246"/>
                </a:lnTo>
                <a:lnTo>
                  <a:pt x="64" y="246"/>
                </a:lnTo>
                <a:lnTo>
                  <a:pt x="58" y="249"/>
                </a:lnTo>
                <a:lnTo>
                  <a:pt x="36" y="246"/>
                </a:lnTo>
                <a:lnTo>
                  <a:pt x="25" y="258"/>
                </a:lnTo>
                <a:lnTo>
                  <a:pt x="25" y="258"/>
                </a:lnTo>
                <a:lnTo>
                  <a:pt x="25" y="258"/>
                </a:lnTo>
                <a:lnTo>
                  <a:pt x="25" y="258"/>
                </a:lnTo>
                <a:lnTo>
                  <a:pt x="25" y="261"/>
                </a:lnTo>
                <a:lnTo>
                  <a:pt x="25" y="261"/>
                </a:lnTo>
                <a:lnTo>
                  <a:pt x="25" y="261"/>
                </a:lnTo>
                <a:lnTo>
                  <a:pt x="25" y="261"/>
                </a:lnTo>
                <a:lnTo>
                  <a:pt x="28" y="265"/>
                </a:lnTo>
                <a:lnTo>
                  <a:pt x="28" y="265"/>
                </a:lnTo>
                <a:lnTo>
                  <a:pt x="28" y="265"/>
                </a:lnTo>
                <a:lnTo>
                  <a:pt x="28" y="265"/>
                </a:lnTo>
                <a:lnTo>
                  <a:pt x="28" y="268"/>
                </a:lnTo>
                <a:lnTo>
                  <a:pt x="28" y="268"/>
                </a:lnTo>
                <a:lnTo>
                  <a:pt x="28" y="268"/>
                </a:lnTo>
                <a:lnTo>
                  <a:pt x="28" y="268"/>
                </a:lnTo>
                <a:lnTo>
                  <a:pt x="28" y="271"/>
                </a:lnTo>
                <a:lnTo>
                  <a:pt x="28" y="271"/>
                </a:lnTo>
                <a:lnTo>
                  <a:pt x="25" y="286"/>
                </a:lnTo>
                <a:lnTo>
                  <a:pt x="22" y="295"/>
                </a:lnTo>
                <a:lnTo>
                  <a:pt x="14" y="307"/>
                </a:lnTo>
                <a:lnTo>
                  <a:pt x="14" y="307"/>
                </a:lnTo>
                <a:lnTo>
                  <a:pt x="11" y="310"/>
                </a:lnTo>
                <a:lnTo>
                  <a:pt x="8" y="307"/>
                </a:lnTo>
                <a:lnTo>
                  <a:pt x="8" y="307"/>
                </a:lnTo>
                <a:lnTo>
                  <a:pt x="0" y="304"/>
                </a:lnTo>
                <a:lnTo>
                  <a:pt x="0" y="304"/>
                </a:lnTo>
                <a:lnTo>
                  <a:pt x="0" y="313"/>
                </a:lnTo>
                <a:lnTo>
                  <a:pt x="0" y="313"/>
                </a:lnTo>
                <a:lnTo>
                  <a:pt x="2" y="316"/>
                </a:lnTo>
                <a:lnTo>
                  <a:pt x="2" y="316"/>
                </a:lnTo>
                <a:lnTo>
                  <a:pt x="2" y="316"/>
                </a:lnTo>
                <a:lnTo>
                  <a:pt x="2" y="316"/>
                </a:lnTo>
                <a:lnTo>
                  <a:pt x="2" y="316"/>
                </a:lnTo>
                <a:lnTo>
                  <a:pt x="2" y="316"/>
                </a:lnTo>
                <a:lnTo>
                  <a:pt x="2" y="316"/>
                </a:lnTo>
                <a:lnTo>
                  <a:pt x="2" y="316"/>
                </a:lnTo>
                <a:lnTo>
                  <a:pt x="5" y="316"/>
                </a:lnTo>
                <a:lnTo>
                  <a:pt x="5" y="316"/>
                </a:lnTo>
                <a:lnTo>
                  <a:pt x="5" y="316"/>
                </a:lnTo>
                <a:lnTo>
                  <a:pt x="5" y="316"/>
                </a:lnTo>
                <a:lnTo>
                  <a:pt x="5" y="316"/>
                </a:lnTo>
                <a:lnTo>
                  <a:pt x="5" y="316"/>
                </a:lnTo>
                <a:lnTo>
                  <a:pt x="8" y="316"/>
                </a:lnTo>
                <a:lnTo>
                  <a:pt x="8" y="316"/>
                </a:lnTo>
                <a:lnTo>
                  <a:pt x="11" y="316"/>
                </a:lnTo>
                <a:lnTo>
                  <a:pt x="11" y="316"/>
                </a:lnTo>
                <a:lnTo>
                  <a:pt x="11" y="316"/>
                </a:lnTo>
                <a:lnTo>
                  <a:pt x="11" y="316"/>
                </a:lnTo>
                <a:lnTo>
                  <a:pt x="14" y="316"/>
                </a:lnTo>
                <a:lnTo>
                  <a:pt x="14" y="316"/>
                </a:lnTo>
                <a:lnTo>
                  <a:pt x="16" y="316"/>
                </a:lnTo>
                <a:lnTo>
                  <a:pt x="16" y="316"/>
                </a:lnTo>
                <a:lnTo>
                  <a:pt x="16" y="316"/>
                </a:lnTo>
                <a:lnTo>
                  <a:pt x="16" y="316"/>
                </a:lnTo>
                <a:lnTo>
                  <a:pt x="19" y="313"/>
                </a:lnTo>
                <a:lnTo>
                  <a:pt x="19" y="313"/>
                </a:lnTo>
                <a:lnTo>
                  <a:pt x="19" y="313"/>
                </a:lnTo>
                <a:lnTo>
                  <a:pt x="19" y="313"/>
                </a:lnTo>
                <a:lnTo>
                  <a:pt x="22" y="313"/>
                </a:lnTo>
                <a:lnTo>
                  <a:pt x="22" y="313"/>
                </a:lnTo>
                <a:lnTo>
                  <a:pt x="25" y="313"/>
                </a:lnTo>
                <a:lnTo>
                  <a:pt x="25" y="313"/>
                </a:lnTo>
                <a:lnTo>
                  <a:pt x="28" y="313"/>
                </a:lnTo>
                <a:lnTo>
                  <a:pt x="28" y="313"/>
                </a:lnTo>
                <a:lnTo>
                  <a:pt x="28" y="313"/>
                </a:lnTo>
                <a:lnTo>
                  <a:pt x="28" y="313"/>
                </a:lnTo>
                <a:lnTo>
                  <a:pt x="30" y="313"/>
                </a:lnTo>
                <a:lnTo>
                  <a:pt x="30" y="313"/>
                </a:lnTo>
                <a:lnTo>
                  <a:pt x="30" y="313"/>
                </a:lnTo>
                <a:lnTo>
                  <a:pt x="30" y="313"/>
                </a:lnTo>
                <a:lnTo>
                  <a:pt x="36" y="313"/>
                </a:lnTo>
                <a:lnTo>
                  <a:pt x="36" y="313"/>
                </a:lnTo>
                <a:lnTo>
                  <a:pt x="36" y="313"/>
                </a:lnTo>
                <a:lnTo>
                  <a:pt x="36" y="313"/>
                </a:lnTo>
                <a:lnTo>
                  <a:pt x="39" y="313"/>
                </a:lnTo>
                <a:lnTo>
                  <a:pt x="39" y="313"/>
                </a:lnTo>
                <a:lnTo>
                  <a:pt x="39" y="313"/>
                </a:lnTo>
                <a:lnTo>
                  <a:pt x="39" y="313"/>
                </a:lnTo>
                <a:lnTo>
                  <a:pt x="44" y="313"/>
                </a:lnTo>
                <a:lnTo>
                  <a:pt x="44" y="313"/>
                </a:lnTo>
                <a:lnTo>
                  <a:pt x="44" y="313"/>
                </a:lnTo>
                <a:lnTo>
                  <a:pt x="44" y="313"/>
                </a:lnTo>
                <a:lnTo>
                  <a:pt x="47" y="313"/>
                </a:lnTo>
                <a:lnTo>
                  <a:pt x="47" y="313"/>
                </a:lnTo>
                <a:lnTo>
                  <a:pt x="50" y="310"/>
                </a:lnTo>
                <a:lnTo>
                  <a:pt x="50" y="310"/>
                </a:lnTo>
                <a:lnTo>
                  <a:pt x="53" y="310"/>
                </a:lnTo>
                <a:lnTo>
                  <a:pt x="53" y="310"/>
                </a:lnTo>
                <a:lnTo>
                  <a:pt x="53" y="310"/>
                </a:lnTo>
                <a:lnTo>
                  <a:pt x="53" y="310"/>
                </a:lnTo>
                <a:lnTo>
                  <a:pt x="56" y="310"/>
                </a:lnTo>
                <a:lnTo>
                  <a:pt x="56" y="310"/>
                </a:lnTo>
                <a:lnTo>
                  <a:pt x="58" y="310"/>
                </a:lnTo>
                <a:lnTo>
                  <a:pt x="58" y="310"/>
                </a:lnTo>
                <a:lnTo>
                  <a:pt x="61" y="310"/>
                </a:lnTo>
                <a:lnTo>
                  <a:pt x="92" y="310"/>
                </a:lnTo>
                <a:lnTo>
                  <a:pt x="92" y="298"/>
                </a:lnTo>
                <a:lnTo>
                  <a:pt x="92" y="298"/>
                </a:lnTo>
                <a:lnTo>
                  <a:pt x="95" y="295"/>
                </a:lnTo>
                <a:lnTo>
                  <a:pt x="98" y="292"/>
                </a:lnTo>
                <a:lnTo>
                  <a:pt x="98" y="292"/>
                </a:lnTo>
                <a:lnTo>
                  <a:pt x="98" y="292"/>
                </a:lnTo>
                <a:lnTo>
                  <a:pt x="98" y="292"/>
                </a:lnTo>
                <a:lnTo>
                  <a:pt x="98" y="292"/>
                </a:lnTo>
                <a:lnTo>
                  <a:pt x="98" y="292"/>
                </a:lnTo>
                <a:lnTo>
                  <a:pt x="218" y="280"/>
                </a:lnTo>
                <a:lnTo>
                  <a:pt x="464" y="255"/>
                </a:lnTo>
                <a:lnTo>
                  <a:pt x="475" y="243"/>
                </a:lnTo>
                <a:lnTo>
                  <a:pt x="501" y="222"/>
                </a:lnTo>
                <a:lnTo>
                  <a:pt x="501" y="222"/>
                </a:lnTo>
                <a:lnTo>
                  <a:pt x="503" y="213"/>
                </a:lnTo>
                <a:lnTo>
                  <a:pt x="503" y="213"/>
                </a:lnTo>
                <a:lnTo>
                  <a:pt x="506" y="207"/>
                </a:lnTo>
                <a:lnTo>
                  <a:pt x="506" y="207"/>
                </a:lnTo>
                <a:lnTo>
                  <a:pt x="512" y="201"/>
                </a:lnTo>
                <a:lnTo>
                  <a:pt x="512" y="201"/>
                </a:lnTo>
                <a:lnTo>
                  <a:pt x="517" y="195"/>
                </a:lnTo>
                <a:lnTo>
                  <a:pt x="517" y="195"/>
                </a:lnTo>
                <a:lnTo>
                  <a:pt x="520" y="192"/>
                </a:lnTo>
                <a:lnTo>
                  <a:pt x="520" y="192"/>
                </a:lnTo>
                <a:lnTo>
                  <a:pt x="529" y="179"/>
                </a:lnTo>
                <a:lnTo>
                  <a:pt x="534" y="176"/>
                </a:lnTo>
                <a:lnTo>
                  <a:pt x="534" y="170"/>
                </a:lnTo>
                <a:lnTo>
                  <a:pt x="534" y="170"/>
                </a:lnTo>
                <a:lnTo>
                  <a:pt x="537" y="164"/>
                </a:lnTo>
                <a:lnTo>
                  <a:pt x="543" y="161"/>
                </a:lnTo>
                <a:lnTo>
                  <a:pt x="557" y="158"/>
                </a:lnTo>
                <a:lnTo>
                  <a:pt x="557" y="158"/>
                </a:lnTo>
                <a:lnTo>
                  <a:pt x="559" y="155"/>
                </a:lnTo>
                <a:lnTo>
                  <a:pt x="559" y="155"/>
                </a:lnTo>
                <a:lnTo>
                  <a:pt x="562" y="155"/>
                </a:lnTo>
                <a:lnTo>
                  <a:pt x="562" y="155"/>
                </a:lnTo>
                <a:lnTo>
                  <a:pt x="568" y="143"/>
                </a:lnTo>
                <a:lnTo>
                  <a:pt x="568" y="143"/>
                </a:lnTo>
                <a:lnTo>
                  <a:pt x="571" y="140"/>
                </a:lnTo>
                <a:lnTo>
                  <a:pt x="571" y="140"/>
                </a:lnTo>
                <a:lnTo>
                  <a:pt x="571" y="140"/>
                </a:lnTo>
                <a:lnTo>
                  <a:pt x="571" y="140"/>
                </a:lnTo>
                <a:lnTo>
                  <a:pt x="568" y="137"/>
                </a:lnTo>
                <a:lnTo>
                  <a:pt x="568" y="137"/>
                </a:lnTo>
                <a:lnTo>
                  <a:pt x="568" y="137"/>
                </a:lnTo>
                <a:lnTo>
                  <a:pt x="568" y="137"/>
                </a:lnTo>
                <a:lnTo>
                  <a:pt x="568" y="137"/>
                </a:lnTo>
                <a:lnTo>
                  <a:pt x="568" y="137"/>
                </a:lnTo>
                <a:lnTo>
                  <a:pt x="568" y="134"/>
                </a:lnTo>
                <a:lnTo>
                  <a:pt x="568" y="134"/>
                </a:lnTo>
                <a:lnTo>
                  <a:pt x="568" y="134"/>
                </a:lnTo>
                <a:lnTo>
                  <a:pt x="568" y="134"/>
                </a:lnTo>
                <a:lnTo>
                  <a:pt x="565" y="131"/>
                </a:lnTo>
                <a:lnTo>
                  <a:pt x="565" y="131"/>
                </a:lnTo>
                <a:lnTo>
                  <a:pt x="565" y="131"/>
                </a:lnTo>
                <a:lnTo>
                  <a:pt x="565" y="131"/>
                </a:lnTo>
                <a:lnTo>
                  <a:pt x="565" y="131"/>
                </a:lnTo>
                <a:lnTo>
                  <a:pt x="565" y="131"/>
                </a:lnTo>
                <a:lnTo>
                  <a:pt x="565" y="131"/>
                </a:lnTo>
                <a:lnTo>
                  <a:pt x="565" y="131"/>
                </a:lnTo>
                <a:lnTo>
                  <a:pt x="565" y="128"/>
                </a:lnTo>
                <a:lnTo>
                  <a:pt x="565" y="128"/>
                </a:lnTo>
                <a:lnTo>
                  <a:pt x="565" y="128"/>
                </a:lnTo>
                <a:lnTo>
                  <a:pt x="565" y="128"/>
                </a:lnTo>
                <a:lnTo>
                  <a:pt x="565" y="128"/>
                </a:lnTo>
                <a:lnTo>
                  <a:pt x="565" y="128"/>
                </a:lnTo>
                <a:lnTo>
                  <a:pt x="562" y="125"/>
                </a:lnTo>
                <a:lnTo>
                  <a:pt x="562" y="125"/>
                </a:lnTo>
                <a:lnTo>
                  <a:pt x="562" y="125"/>
                </a:lnTo>
                <a:lnTo>
                  <a:pt x="562" y="125"/>
                </a:lnTo>
                <a:lnTo>
                  <a:pt x="562" y="125"/>
                </a:lnTo>
                <a:lnTo>
                  <a:pt x="562" y="125"/>
                </a:lnTo>
                <a:lnTo>
                  <a:pt x="559" y="122"/>
                </a:lnTo>
                <a:lnTo>
                  <a:pt x="559" y="122"/>
                </a:lnTo>
                <a:lnTo>
                  <a:pt x="559" y="122"/>
                </a:lnTo>
                <a:lnTo>
                  <a:pt x="559" y="122"/>
                </a:lnTo>
                <a:lnTo>
                  <a:pt x="559" y="122"/>
                </a:lnTo>
                <a:lnTo>
                  <a:pt x="559" y="122"/>
                </a:lnTo>
                <a:lnTo>
                  <a:pt x="559" y="119"/>
                </a:lnTo>
                <a:lnTo>
                  <a:pt x="559" y="119"/>
                </a:lnTo>
                <a:lnTo>
                  <a:pt x="559" y="119"/>
                </a:lnTo>
                <a:lnTo>
                  <a:pt x="559" y="119"/>
                </a:lnTo>
                <a:lnTo>
                  <a:pt x="559" y="119"/>
                </a:lnTo>
                <a:lnTo>
                  <a:pt x="559" y="119"/>
                </a:lnTo>
                <a:lnTo>
                  <a:pt x="557" y="119"/>
                </a:lnTo>
                <a:lnTo>
                  <a:pt x="557" y="119"/>
                </a:lnTo>
                <a:lnTo>
                  <a:pt x="557" y="119"/>
                </a:lnTo>
                <a:lnTo>
                  <a:pt x="557" y="119"/>
                </a:lnTo>
                <a:lnTo>
                  <a:pt x="557" y="116"/>
                </a:lnTo>
                <a:lnTo>
                  <a:pt x="557" y="116"/>
                </a:lnTo>
                <a:lnTo>
                  <a:pt x="548" y="103"/>
                </a:lnTo>
                <a:lnTo>
                  <a:pt x="545" y="91"/>
                </a:lnTo>
                <a:lnTo>
                  <a:pt x="543" y="76"/>
                </a:lnTo>
                <a:lnTo>
                  <a:pt x="543" y="76"/>
                </a:lnTo>
                <a:lnTo>
                  <a:pt x="543" y="73"/>
                </a:lnTo>
                <a:lnTo>
                  <a:pt x="543" y="73"/>
                </a:lnTo>
                <a:lnTo>
                  <a:pt x="543" y="73"/>
                </a:lnTo>
                <a:lnTo>
                  <a:pt x="543" y="73"/>
                </a:lnTo>
                <a:lnTo>
                  <a:pt x="543" y="70"/>
                </a:lnTo>
                <a:lnTo>
                  <a:pt x="543" y="70"/>
                </a:lnTo>
                <a:lnTo>
                  <a:pt x="543" y="70"/>
                </a:lnTo>
                <a:lnTo>
                  <a:pt x="543" y="70"/>
                </a:lnTo>
                <a:lnTo>
                  <a:pt x="543" y="67"/>
                </a:lnTo>
                <a:lnTo>
                  <a:pt x="543" y="67"/>
                </a:lnTo>
                <a:lnTo>
                  <a:pt x="543" y="67"/>
                </a:lnTo>
                <a:lnTo>
                  <a:pt x="543" y="67"/>
                </a:lnTo>
                <a:lnTo>
                  <a:pt x="543" y="64"/>
                </a:lnTo>
                <a:lnTo>
                  <a:pt x="543" y="64"/>
                </a:lnTo>
                <a:lnTo>
                  <a:pt x="543" y="64"/>
                </a:lnTo>
                <a:lnTo>
                  <a:pt x="543" y="64"/>
                </a:lnTo>
                <a:lnTo>
                  <a:pt x="545" y="61"/>
                </a:lnTo>
                <a:lnTo>
                  <a:pt x="545" y="61"/>
                </a:lnTo>
                <a:lnTo>
                  <a:pt x="545" y="61"/>
                </a:lnTo>
                <a:lnTo>
                  <a:pt x="545" y="61"/>
                </a:lnTo>
                <a:lnTo>
                  <a:pt x="545" y="61"/>
                </a:lnTo>
                <a:lnTo>
                  <a:pt x="545" y="61"/>
                </a:lnTo>
                <a:lnTo>
                  <a:pt x="545" y="58"/>
                </a:lnTo>
                <a:lnTo>
                  <a:pt x="545" y="58"/>
                </a:lnTo>
                <a:lnTo>
                  <a:pt x="545" y="58"/>
                </a:lnTo>
                <a:lnTo>
                  <a:pt x="545" y="58"/>
                </a:lnTo>
                <a:lnTo>
                  <a:pt x="545" y="58"/>
                </a:lnTo>
                <a:lnTo>
                  <a:pt x="545" y="58"/>
                </a:lnTo>
                <a:lnTo>
                  <a:pt x="545" y="58"/>
                </a:lnTo>
                <a:lnTo>
                  <a:pt x="545" y="58"/>
                </a:lnTo>
                <a:lnTo>
                  <a:pt x="545" y="58"/>
                </a:lnTo>
                <a:lnTo>
                  <a:pt x="545" y="58"/>
                </a:lnTo>
                <a:close/>
              </a:path>
            </a:pathLst>
          </a:custGeom>
          <a:solidFill>
            <a:schemeClr val="accent2">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7" name="Freeform 61">
            <a:extLst>
              <a:ext uri="{FF2B5EF4-FFF2-40B4-BE49-F238E27FC236}">
                <a16:creationId xmlns:a16="http://schemas.microsoft.com/office/drawing/2014/main" id="{2EE35861-DED9-48AC-8C41-EFE668847C11}"/>
              </a:ext>
            </a:extLst>
          </p:cNvPr>
          <p:cNvSpPr>
            <a:spLocks/>
          </p:cNvSpPr>
          <p:nvPr/>
        </p:nvSpPr>
        <p:spPr bwMode="auto">
          <a:xfrm>
            <a:off x="5354578" y="2597020"/>
            <a:ext cx="737988" cy="388447"/>
          </a:xfrm>
          <a:custGeom>
            <a:avLst/>
            <a:gdLst>
              <a:gd name="T0" fmla="*/ 22 w 481"/>
              <a:gd name="T1" fmla="*/ 130 h 267"/>
              <a:gd name="T2" fmla="*/ 81 w 481"/>
              <a:gd name="T3" fmla="*/ 146 h 267"/>
              <a:gd name="T4" fmla="*/ 112 w 481"/>
              <a:gd name="T5" fmla="*/ 164 h 267"/>
              <a:gd name="T6" fmla="*/ 131 w 481"/>
              <a:gd name="T7" fmla="*/ 176 h 267"/>
              <a:gd name="T8" fmla="*/ 154 w 481"/>
              <a:gd name="T9" fmla="*/ 188 h 267"/>
              <a:gd name="T10" fmla="*/ 179 w 481"/>
              <a:gd name="T11" fmla="*/ 219 h 267"/>
              <a:gd name="T12" fmla="*/ 184 w 481"/>
              <a:gd name="T13" fmla="*/ 249 h 267"/>
              <a:gd name="T14" fmla="*/ 196 w 481"/>
              <a:gd name="T15" fmla="*/ 255 h 267"/>
              <a:gd name="T16" fmla="*/ 204 w 481"/>
              <a:gd name="T17" fmla="*/ 249 h 267"/>
              <a:gd name="T18" fmla="*/ 226 w 481"/>
              <a:gd name="T19" fmla="*/ 194 h 267"/>
              <a:gd name="T20" fmla="*/ 249 w 481"/>
              <a:gd name="T21" fmla="*/ 161 h 267"/>
              <a:gd name="T22" fmla="*/ 266 w 481"/>
              <a:gd name="T23" fmla="*/ 161 h 267"/>
              <a:gd name="T24" fmla="*/ 271 w 481"/>
              <a:gd name="T25" fmla="*/ 173 h 267"/>
              <a:gd name="T26" fmla="*/ 288 w 481"/>
              <a:gd name="T27" fmla="*/ 161 h 267"/>
              <a:gd name="T28" fmla="*/ 302 w 481"/>
              <a:gd name="T29" fmla="*/ 149 h 267"/>
              <a:gd name="T30" fmla="*/ 319 w 481"/>
              <a:gd name="T31" fmla="*/ 140 h 267"/>
              <a:gd name="T32" fmla="*/ 341 w 481"/>
              <a:gd name="T33" fmla="*/ 130 h 267"/>
              <a:gd name="T34" fmla="*/ 372 w 481"/>
              <a:gd name="T35" fmla="*/ 127 h 267"/>
              <a:gd name="T36" fmla="*/ 400 w 481"/>
              <a:gd name="T37" fmla="*/ 130 h 267"/>
              <a:gd name="T38" fmla="*/ 442 w 481"/>
              <a:gd name="T39" fmla="*/ 127 h 267"/>
              <a:gd name="T40" fmla="*/ 481 w 481"/>
              <a:gd name="T41" fmla="*/ 127 h 267"/>
              <a:gd name="T42" fmla="*/ 467 w 481"/>
              <a:gd name="T43" fmla="*/ 118 h 267"/>
              <a:gd name="T44" fmla="*/ 439 w 481"/>
              <a:gd name="T45" fmla="*/ 106 h 267"/>
              <a:gd name="T46" fmla="*/ 414 w 481"/>
              <a:gd name="T47" fmla="*/ 100 h 267"/>
              <a:gd name="T48" fmla="*/ 392 w 481"/>
              <a:gd name="T49" fmla="*/ 94 h 267"/>
              <a:gd name="T50" fmla="*/ 383 w 481"/>
              <a:gd name="T51" fmla="*/ 64 h 267"/>
              <a:gd name="T52" fmla="*/ 380 w 481"/>
              <a:gd name="T53" fmla="*/ 45 h 267"/>
              <a:gd name="T54" fmla="*/ 366 w 481"/>
              <a:gd name="T55" fmla="*/ 55 h 267"/>
              <a:gd name="T56" fmla="*/ 319 w 481"/>
              <a:gd name="T57" fmla="*/ 67 h 267"/>
              <a:gd name="T58" fmla="*/ 274 w 481"/>
              <a:gd name="T59" fmla="*/ 88 h 267"/>
              <a:gd name="T60" fmla="*/ 266 w 481"/>
              <a:gd name="T61" fmla="*/ 97 h 267"/>
              <a:gd name="T62" fmla="*/ 240 w 481"/>
              <a:gd name="T63" fmla="*/ 109 h 267"/>
              <a:gd name="T64" fmla="*/ 210 w 481"/>
              <a:gd name="T65" fmla="*/ 103 h 267"/>
              <a:gd name="T66" fmla="*/ 182 w 481"/>
              <a:gd name="T67" fmla="*/ 70 h 267"/>
              <a:gd name="T68" fmla="*/ 170 w 481"/>
              <a:gd name="T69" fmla="*/ 67 h 267"/>
              <a:gd name="T70" fmla="*/ 140 w 481"/>
              <a:gd name="T71" fmla="*/ 51 h 267"/>
              <a:gd name="T72" fmla="*/ 140 w 481"/>
              <a:gd name="T73" fmla="*/ 33 h 267"/>
              <a:gd name="T74" fmla="*/ 142 w 481"/>
              <a:gd name="T75" fmla="*/ 18 h 267"/>
              <a:gd name="T76" fmla="*/ 162 w 481"/>
              <a:gd name="T77" fmla="*/ 3 h 267"/>
              <a:gd name="T78" fmla="*/ 154 w 481"/>
              <a:gd name="T79" fmla="*/ 0 h 267"/>
              <a:gd name="T80" fmla="*/ 137 w 481"/>
              <a:gd name="T81" fmla="*/ 9 h 267"/>
              <a:gd name="T82" fmla="*/ 115 w 481"/>
              <a:gd name="T83" fmla="*/ 36 h 267"/>
              <a:gd name="T84" fmla="*/ 98 w 481"/>
              <a:gd name="T85" fmla="*/ 55 h 267"/>
              <a:gd name="T86" fmla="*/ 67 w 481"/>
              <a:gd name="T87" fmla="*/ 70 h 267"/>
              <a:gd name="T88" fmla="*/ 42 w 481"/>
              <a:gd name="T89" fmla="*/ 85 h 267"/>
              <a:gd name="T90" fmla="*/ 3 w 481"/>
              <a:gd name="T91" fmla="*/ 97 h 267"/>
              <a:gd name="T92" fmla="*/ 0 w 481"/>
              <a:gd name="T93" fmla="*/ 97 h 267"/>
              <a:gd name="T94" fmla="*/ 3 w 481"/>
              <a:gd name="T95" fmla="*/ 100 h 267"/>
              <a:gd name="T96" fmla="*/ 17 w 481"/>
              <a:gd name="T97" fmla="*/ 124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81" h="267">
                <a:moveTo>
                  <a:pt x="17" y="124"/>
                </a:moveTo>
                <a:lnTo>
                  <a:pt x="17" y="124"/>
                </a:lnTo>
                <a:lnTo>
                  <a:pt x="22" y="130"/>
                </a:lnTo>
                <a:lnTo>
                  <a:pt x="22" y="130"/>
                </a:lnTo>
                <a:lnTo>
                  <a:pt x="36" y="140"/>
                </a:lnTo>
                <a:lnTo>
                  <a:pt x="50" y="143"/>
                </a:lnTo>
                <a:lnTo>
                  <a:pt x="50" y="143"/>
                </a:lnTo>
                <a:lnTo>
                  <a:pt x="81" y="146"/>
                </a:lnTo>
                <a:lnTo>
                  <a:pt x="92" y="149"/>
                </a:lnTo>
                <a:lnTo>
                  <a:pt x="98" y="155"/>
                </a:lnTo>
                <a:lnTo>
                  <a:pt x="98" y="155"/>
                </a:lnTo>
                <a:lnTo>
                  <a:pt x="112" y="164"/>
                </a:lnTo>
                <a:lnTo>
                  <a:pt x="112" y="164"/>
                </a:lnTo>
                <a:lnTo>
                  <a:pt x="126" y="173"/>
                </a:lnTo>
                <a:lnTo>
                  <a:pt x="126" y="173"/>
                </a:lnTo>
                <a:lnTo>
                  <a:pt x="131" y="176"/>
                </a:lnTo>
                <a:lnTo>
                  <a:pt x="131" y="176"/>
                </a:lnTo>
                <a:lnTo>
                  <a:pt x="142" y="179"/>
                </a:lnTo>
                <a:lnTo>
                  <a:pt x="154" y="188"/>
                </a:lnTo>
                <a:lnTo>
                  <a:pt x="154" y="188"/>
                </a:lnTo>
                <a:lnTo>
                  <a:pt x="162" y="194"/>
                </a:lnTo>
                <a:lnTo>
                  <a:pt x="162" y="194"/>
                </a:lnTo>
                <a:lnTo>
                  <a:pt x="173" y="203"/>
                </a:lnTo>
                <a:lnTo>
                  <a:pt x="179" y="219"/>
                </a:lnTo>
                <a:lnTo>
                  <a:pt x="179" y="219"/>
                </a:lnTo>
                <a:lnTo>
                  <a:pt x="184" y="234"/>
                </a:lnTo>
                <a:lnTo>
                  <a:pt x="184" y="249"/>
                </a:lnTo>
                <a:lnTo>
                  <a:pt x="184" y="249"/>
                </a:lnTo>
                <a:lnTo>
                  <a:pt x="184" y="258"/>
                </a:lnTo>
                <a:lnTo>
                  <a:pt x="184" y="267"/>
                </a:lnTo>
                <a:lnTo>
                  <a:pt x="184" y="267"/>
                </a:lnTo>
                <a:lnTo>
                  <a:pt x="196" y="255"/>
                </a:lnTo>
                <a:lnTo>
                  <a:pt x="196" y="255"/>
                </a:lnTo>
                <a:lnTo>
                  <a:pt x="201" y="249"/>
                </a:lnTo>
                <a:lnTo>
                  <a:pt x="201" y="249"/>
                </a:lnTo>
                <a:lnTo>
                  <a:pt x="204" y="249"/>
                </a:lnTo>
                <a:lnTo>
                  <a:pt x="204" y="249"/>
                </a:lnTo>
                <a:lnTo>
                  <a:pt x="215" y="225"/>
                </a:lnTo>
                <a:lnTo>
                  <a:pt x="226" y="194"/>
                </a:lnTo>
                <a:lnTo>
                  <a:pt x="226" y="194"/>
                </a:lnTo>
                <a:lnTo>
                  <a:pt x="235" y="173"/>
                </a:lnTo>
                <a:lnTo>
                  <a:pt x="235" y="173"/>
                </a:lnTo>
                <a:lnTo>
                  <a:pt x="240" y="167"/>
                </a:lnTo>
                <a:lnTo>
                  <a:pt x="249" y="161"/>
                </a:lnTo>
                <a:lnTo>
                  <a:pt x="260" y="158"/>
                </a:lnTo>
                <a:lnTo>
                  <a:pt x="260" y="158"/>
                </a:lnTo>
                <a:lnTo>
                  <a:pt x="266" y="161"/>
                </a:lnTo>
                <a:lnTo>
                  <a:pt x="266" y="161"/>
                </a:lnTo>
                <a:lnTo>
                  <a:pt x="266" y="164"/>
                </a:lnTo>
                <a:lnTo>
                  <a:pt x="266" y="176"/>
                </a:lnTo>
                <a:lnTo>
                  <a:pt x="266" y="176"/>
                </a:lnTo>
                <a:lnTo>
                  <a:pt x="271" y="173"/>
                </a:lnTo>
                <a:lnTo>
                  <a:pt x="274" y="173"/>
                </a:lnTo>
                <a:lnTo>
                  <a:pt x="274" y="173"/>
                </a:lnTo>
                <a:lnTo>
                  <a:pt x="280" y="167"/>
                </a:lnTo>
                <a:lnTo>
                  <a:pt x="288" y="161"/>
                </a:lnTo>
                <a:lnTo>
                  <a:pt x="288" y="161"/>
                </a:lnTo>
                <a:lnTo>
                  <a:pt x="296" y="152"/>
                </a:lnTo>
                <a:lnTo>
                  <a:pt x="296" y="152"/>
                </a:lnTo>
                <a:lnTo>
                  <a:pt x="302" y="149"/>
                </a:lnTo>
                <a:lnTo>
                  <a:pt x="310" y="146"/>
                </a:lnTo>
                <a:lnTo>
                  <a:pt x="310" y="146"/>
                </a:lnTo>
                <a:lnTo>
                  <a:pt x="319" y="140"/>
                </a:lnTo>
                <a:lnTo>
                  <a:pt x="319" y="140"/>
                </a:lnTo>
                <a:lnTo>
                  <a:pt x="322" y="137"/>
                </a:lnTo>
                <a:lnTo>
                  <a:pt x="327" y="134"/>
                </a:lnTo>
                <a:lnTo>
                  <a:pt x="341" y="130"/>
                </a:lnTo>
                <a:lnTo>
                  <a:pt x="341" y="130"/>
                </a:lnTo>
                <a:lnTo>
                  <a:pt x="350" y="127"/>
                </a:lnTo>
                <a:lnTo>
                  <a:pt x="350" y="127"/>
                </a:lnTo>
                <a:lnTo>
                  <a:pt x="358" y="127"/>
                </a:lnTo>
                <a:lnTo>
                  <a:pt x="372" y="127"/>
                </a:lnTo>
                <a:lnTo>
                  <a:pt x="372" y="127"/>
                </a:lnTo>
                <a:lnTo>
                  <a:pt x="386" y="130"/>
                </a:lnTo>
                <a:lnTo>
                  <a:pt x="400" y="130"/>
                </a:lnTo>
                <a:lnTo>
                  <a:pt x="400" y="130"/>
                </a:lnTo>
                <a:lnTo>
                  <a:pt x="406" y="127"/>
                </a:lnTo>
                <a:lnTo>
                  <a:pt x="414" y="124"/>
                </a:lnTo>
                <a:lnTo>
                  <a:pt x="442" y="127"/>
                </a:lnTo>
                <a:lnTo>
                  <a:pt x="442" y="127"/>
                </a:lnTo>
                <a:lnTo>
                  <a:pt x="467" y="130"/>
                </a:lnTo>
                <a:lnTo>
                  <a:pt x="467" y="130"/>
                </a:lnTo>
                <a:lnTo>
                  <a:pt x="478" y="130"/>
                </a:lnTo>
                <a:lnTo>
                  <a:pt x="481" y="127"/>
                </a:lnTo>
                <a:lnTo>
                  <a:pt x="481" y="127"/>
                </a:lnTo>
                <a:lnTo>
                  <a:pt x="478" y="121"/>
                </a:lnTo>
                <a:lnTo>
                  <a:pt x="478" y="121"/>
                </a:lnTo>
                <a:lnTo>
                  <a:pt x="467" y="118"/>
                </a:lnTo>
                <a:lnTo>
                  <a:pt x="467" y="118"/>
                </a:lnTo>
                <a:lnTo>
                  <a:pt x="453" y="115"/>
                </a:lnTo>
                <a:lnTo>
                  <a:pt x="439" y="106"/>
                </a:lnTo>
                <a:lnTo>
                  <a:pt x="439" y="106"/>
                </a:lnTo>
                <a:lnTo>
                  <a:pt x="436" y="106"/>
                </a:lnTo>
                <a:lnTo>
                  <a:pt x="436" y="106"/>
                </a:lnTo>
                <a:lnTo>
                  <a:pt x="431" y="100"/>
                </a:lnTo>
                <a:lnTo>
                  <a:pt x="414" y="100"/>
                </a:lnTo>
                <a:lnTo>
                  <a:pt x="406" y="97"/>
                </a:lnTo>
                <a:lnTo>
                  <a:pt x="406" y="97"/>
                </a:lnTo>
                <a:lnTo>
                  <a:pt x="400" y="97"/>
                </a:lnTo>
                <a:lnTo>
                  <a:pt x="392" y="94"/>
                </a:lnTo>
                <a:lnTo>
                  <a:pt x="386" y="85"/>
                </a:lnTo>
                <a:lnTo>
                  <a:pt x="383" y="76"/>
                </a:lnTo>
                <a:lnTo>
                  <a:pt x="383" y="64"/>
                </a:lnTo>
                <a:lnTo>
                  <a:pt x="383" y="64"/>
                </a:lnTo>
                <a:lnTo>
                  <a:pt x="383" y="55"/>
                </a:lnTo>
                <a:lnTo>
                  <a:pt x="380" y="45"/>
                </a:lnTo>
                <a:lnTo>
                  <a:pt x="380" y="45"/>
                </a:lnTo>
                <a:lnTo>
                  <a:pt x="380" y="45"/>
                </a:lnTo>
                <a:lnTo>
                  <a:pt x="380" y="45"/>
                </a:lnTo>
                <a:lnTo>
                  <a:pt x="375" y="48"/>
                </a:lnTo>
                <a:lnTo>
                  <a:pt x="375" y="48"/>
                </a:lnTo>
                <a:lnTo>
                  <a:pt x="366" y="55"/>
                </a:lnTo>
                <a:lnTo>
                  <a:pt x="355" y="61"/>
                </a:lnTo>
                <a:lnTo>
                  <a:pt x="338" y="64"/>
                </a:lnTo>
                <a:lnTo>
                  <a:pt x="319" y="67"/>
                </a:lnTo>
                <a:lnTo>
                  <a:pt x="319" y="67"/>
                </a:lnTo>
                <a:lnTo>
                  <a:pt x="299" y="67"/>
                </a:lnTo>
                <a:lnTo>
                  <a:pt x="288" y="73"/>
                </a:lnTo>
                <a:lnTo>
                  <a:pt x="280" y="79"/>
                </a:lnTo>
                <a:lnTo>
                  <a:pt x="274" y="88"/>
                </a:lnTo>
                <a:lnTo>
                  <a:pt x="274" y="88"/>
                </a:lnTo>
                <a:lnTo>
                  <a:pt x="271" y="94"/>
                </a:lnTo>
                <a:lnTo>
                  <a:pt x="266" y="97"/>
                </a:lnTo>
                <a:lnTo>
                  <a:pt x="266" y="97"/>
                </a:lnTo>
                <a:lnTo>
                  <a:pt x="257" y="100"/>
                </a:lnTo>
                <a:lnTo>
                  <a:pt x="257" y="100"/>
                </a:lnTo>
                <a:lnTo>
                  <a:pt x="246" y="106"/>
                </a:lnTo>
                <a:lnTo>
                  <a:pt x="240" y="109"/>
                </a:lnTo>
                <a:lnTo>
                  <a:pt x="229" y="109"/>
                </a:lnTo>
                <a:lnTo>
                  <a:pt x="229" y="109"/>
                </a:lnTo>
                <a:lnTo>
                  <a:pt x="218" y="109"/>
                </a:lnTo>
                <a:lnTo>
                  <a:pt x="210" y="103"/>
                </a:lnTo>
                <a:lnTo>
                  <a:pt x="198" y="94"/>
                </a:lnTo>
                <a:lnTo>
                  <a:pt x="190" y="79"/>
                </a:lnTo>
                <a:lnTo>
                  <a:pt x="190" y="79"/>
                </a:lnTo>
                <a:lnTo>
                  <a:pt x="182" y="70"/>
                </a:lnTo>
                <a:lnTo>
                  <a:pt x="173" y="67"/>
                </a:lnTo>
                <a:lnTo>
                  <a:pt x="173" y="67"/>
                </a:lnTo>
                <a:lnTo>
                  <a:pt x="170" y="67"/>
                </a:lnTo>
                <a:lnTo>
                  <a:pt x="170" y="67"/>
                </a:lnTo>
                <a:lnTo>
                  <a:pt x="154" y="61"/>
                </a:lnTo>
                <a:lnTo>
                  <a:pt x="145" y="58"/>
                </a:lnTo>
                <a:lnTo>
                  <a:pt x="140" y="51"/>
                </a:lnTo>
                <a:lnTo>
                  <a:pt x="140" y="51"/>
                </a:lnTo>
                <a:lnTo>
                  <a:pt x="140" y="48"/>
                </a:lnTo>
                <a:lnTo>
                  <a:pt x="140" y="42"/>
                </a:lnTo>
                <a:lnTo>
                  <a:pt x="140" y="42"/>
                </a:lnTo>
                <a:lnTo>
                  <a:pt x="140" y="33"/>
                </a:lnTo>
                <a:lnTo>
                  <a:pt x="140" y="33"/>
                </a:lnTo>
                <a:lnTo>
                  <a:pt x="140" y="27"/>
                </a:lnTo>
                <a:lnTo>
                  <a:pt x="140" y="27"/>
                </a:lnTo>
                <a:lnTo>
                  <a:pt x="142" y="18"/>
                </a:lnTo>
                <a:lnTo>
                  <a:pt x="142" y="18"/>
                </a:lnTo>
                <a:lnTo>
                  <a:pt x="148" y="9"/>
                </a:lnTo>
                <a:lnTo>
                  <a:pt x="162" y="3"/>
                </a:lnTo>
                <a:lnTo>
                  <a:pt x="162" y="3"/>
                </a:lnTo>
                <a:lnTo>
                  <a:pt x="162" y="0"/>
                </a:lnTo>
                <a:lnTo>
                  <a:pt x="162" y="0"/>
                </a:lnTo>
                <a:lnTo>
                  <a:pt x="154" y="0"/>
                </a:lnTo>
                <a:lnTo>
                  <a:pt x="154" y="0"/>
                </a:lnTo>
                <a:lnTo>
                  <a:pt x="154" y="0"/>
                </a:lnTo>
                <a:lnTo>
                  <a:pt x="154" y="0"/>
                </a:lnTo>
                <a:lnTo>
                  <a:pt x="145" y="3"/>
                </a:lnTo>
                <a:lnTo>
                  <a:pt x="137" y="9"/>
                </a:lnTo>
                <a:lnTo>
                  <a:pt x="120" y="27"/>
                </a:lnTo>
                <a:lnTo>
                  <a:pt x="120" y="27"/>
                </a:lnTo>
                <a:lnTo>
                  <a:pt x="115" y="36"/>
                </a:lnTo>
                <a:lnTo>
                  <a:pt x="115" y="36"/>
                </a:lnTo>
                <a:lnTo>
                  <a:pt x="106" y="45"/>
                </a:lnTo>
                <a:lnTo>
                  <a:pt x="106" y="45"/>
                </a:lnTo>
                <a:lnTo>
                  <a:pt x="98" y="55"/>
                </a:lnTo>
                <a:lnTo>
                  <a:pt x="98" y="55"/>
                </a:lnTo>
                <a:lnTo>
                  <a:pt x="89" y="61"/>
                </a:lnTo>
                <a:lnTo>
                  <a:pt x="75" y="64"/>
                </a:lnTo>
                <a:lnTo>
                  <a:pt x="75" y="64"/>
                </a:lnTo>
                <a:lnTo>
                  <a:pt x="67" y="70"/>
                </a:lnTo>
                <a:lnTo>
                  <a:pt x="59" y="73"/>
                </a:lnTo>
                <a:lnTo>
                  <a:pt x="59" y="73"/>
                </a:lnTo>
                <a:lnTo>
                  <a:pt x="42" y="85"/>
                </a:lnTo>
                <a:lnTo>
                  <a:pt x="42" y="85"/>
                </a:lnTo>
                <a:lnTo>
                  <a:pt x="33" y="88"/>
                </a:lnTo>
                <a:lnTo>
                  <a:pt x="33" y="88"/>
                </a:lnTo>
                <a:lnTo>
                  <a:pt x="19" y="94"/>
                </a:lnTo>
                <a:lnTo>
                  <a:pt x="3" y="97"/>
                </a:lnTo>
                <a:lnTo>
                  <a:pt x="3" y="97"/>
                </a:lnTo>
                <a:lnTo>
                  <a:pt x="0" y="97"/>
                </a:lnTo>
                <a:lnTo>
                  <a:pt x="0" y="97"/>
                </a:lnTo>
                <a:lnTo>
                  <a:pt x="0" y="97"/>
                </a:lnTo>
                <a:lnTo>
                  <a:pt x="0" y="97"/>
                </a:lnTo>
                <a:lnTo>
                  <a:pt x="0" y="97"/>
                </a:lnTo>
                <a:lnTo>
                  <a:pt x="0" y="97"/>
                </a:lnTo>
                <a:lnTo>
                  <a:pt x="3" y="100"/>
                </a:lnTo>
                <a:lnTo>
                  <a:pt x="3" y="100"/>
                </a:lnTo>
                <a:lnTo>
                  <a:pt x="11" y="112"/>
                </a:lnTo>
                <a:lnTo>
                  <a:pt x="17" y="124"/>
                </a:lnTo>
                <a:lnTo>
                  <a:pt x="17" y="124"/>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8" name="Freeform 62">
            <a:extLst>
              <a:ext uri="{FF2B5EF4-FFF2-40B4-BE49-F238E27FC236}">
                <a16:creationId xmlns:a16="http://schemas.microsoft.com/office/drawing/2014/main" id="{CAE88AF7-E0DB-440C-ABA2-49756C7EDF35}"/>
              </a:ext>
            </a:extLst>
          </p:cNvPr>
          <p:cNvSpPr>
            <a:spLocks/>
          </p:cNvSpPr>
          <p:nvPr/>
        </p:nvSpPr>
        <p:spPr bwMode="auto">
          <a:xfrm>
            <a:off x="5087613" y="2698859"/>
            <a:ext cx="635191" cy="702694"/>
          </a:xfrm>
          <a:custGeom>
            <a:avLst/>
            <a:gdLst>
              <a:gd name="T0" fmla="*/ 137 w 414"/>
              <a:gd name="T1" fmla="*/ 462 h 483"/>
              <a:gd name="T2" fmla="*/ 151 w 414"/>
              <a:gd name="T3" fmla="*/ 474 h 483"/>
              <a:gd name="T4" fmla="*/ 154 w 414"/>
              <a:gd name="T5" fmla="*/ 480 h 483"/>
              <a:gd name="T6" fmla="*/ 157 w 414"/>
              <a:gd name="T7" fmla="*/ 483 h 483"/>
              <a:gd name="T8" fmla="*/ 367 w 414"/>
              <a:gd name="T9" fmla="*/ 471 h 483"/>
              <a:gd name="T10" fmla="*/ 364 w 414"/>
              <a:gd name="T11" fmla="*/ 416 h 483"/>
              <a:gd name="T12" fmla="*/ 364 w 414"/>
              <a:gd name="T13" fmla="*/ 379 h 483"/>
              <a:gd name="T14" fmla="*/ 381 w 414"/>
              <a:gd name="T15" fmla="*/ 307 h 483"/>
              <a:gd name="T16" fmla="*/ 384 w 414"/>
              <a:gd name="T17" fmla="*/ 294 h 483"/>
              <a:gd name="T18" fmla="*/ 400 w 414"/>
              <a:gd name="T19" fmla="*/ 215 h 483"/>
              <a:gd name="T20" fmla="*/ 412 w 414"/>
              <a:gd name="T21" fmla="*/ 182 h 483"/>
              <a:gd name="T22" fmla="*/ 406 w 414"/>
              <a:gd name="T23" fmla="*/ 185 h 483"/>
              <a:gd name="T24" fmla="*/ 400 w 414"/>
              <a:gd name="T25" fmla="*/ 197 h 483"/>
              <a:gd name="T26" fmla="*/ 353 w 414"/>
              <a:gd name="T27" fmla="*/ 246 h 483"/>
              <a:gd name="T28" fmla="*/ 339 w 414"/>
              <a:gd name="T29" fmla="*/ 246 h 483"/>
              <a:gd name="T30" fmla="*/ 342 w 414"/>
              <a:gd name="T31" fmla="*/ 234 h 483"/>
              <a:gd name="T32" fmla="*/ 353 w 414"/>
              <a:gd name="T33" fmla="*/ 209 h 483"/>
              <a:gd name="T34" fmla="*/ 347 w 414"/>
              <a:gd name="T35" fmla="*/ 179 h 483"/>
              <a:gd name="T36" fmla="*/ 344 w 414"/>
              <a:gd name="T37" fmla="*/ 152 h 483"/>
              <a:gd name="T38" fmla="*/ 325 w 414"/>
              <a:gd name="T39" fmla="*/ 133 h 483"/>
              <a:gd name="T40" fmla="*/ 305 w 414"/>
              <a:gd name="T41" fmla="*/ 118 h 483"/>
              <a:gd name="T42" fmla="*/ 294 w 414"/>
              <a:gd name="T43" fmla="*/ 112 h 483"/>
              <a:gd name="T44" fmla="*/ 263 w 414"/>
              <a:gd name="T45" fmla="*/ 91 h 483"/>
              <a:gd name="T46" fmla="*/ 224 w 414"/>
              <a:gd name="T47" fmla="*/ 85 h 483"/>
              <a:gd name="T48" fmla="*/ 188 w 414"/>
              <a:gd name="T49" fmla="*/ 70 h 483"/>
              <a:gd name="T50" fmla="*/ 177 w 414"/>
              <a:gd name="T51" fmla="*/ 48 h 483"/>
              <a:gd name="T52" fmla="*/ 163 w 414"/>
              <a:gd name="T53" fmla="*/ 27 h 483"/>
              <a:gd name="T54" fmla="*/ 143 w 414"/>
              <a:gd name="T55" fmla="*/ 33 h 483"/>
              <a:gd name="T56" fmla="*/ 129 w 414"/>
              <a:gd name="T57" fmla="*/ 27 h 483"/>
              <a:gd name="T58" fmla="*/ 132 w 414"/>
              <a:gd name="T59" fmla="*/ 0 h 483"/>
              <a:gd name="T60" fmla="*/ 118 w 414"/>
              <a:gd name="T61" fmla="*/ 6 h 483"/>
              <a:gd name="T62" fmla="*/ 93 w 414"/>
              <a:gd name="T63" fmla="*/ 21 h 483"/>
              <a:gd name="T64" fmla="*/ 59 w 414"/>
              <a:gd name="T65" fmla="*/ 18 h 483"/>
              <a:gd name="T66" fmla="*/ 48 w 414"/>
              <a:gd name="T67" fmla="*/ 48 h 483"/>
              <a:gd name="T68" fmla="*/ 42 w 414"/>
              <a:gd name="T69" fmla="*/ 82 h 483"/>
              <a:gd name="T70" fmla="*/ 37 w 414"/>
              <a:gd name="T71" fmla="*/ 118 h 483"/>
              <a:gd name="T72" fmla="*/ 23 w 414"/>
              <a:gd name="T73" fmla="*/ 133 h 483"/>
              <a:gd name="T74" fmla="*/ 11 w 414"/>
              <a:gd name="T75" fmla="*/ 139 h 483"/>
              <a:gd name="T76" fmla="*/ 3 w 414"/>
              <a:gd name="T77" fmla="*/ 152 h 483"/>
              <a:gd name="T78" fmla="*/ 3 w 414"/>
              <a:gd name="T79" fmla="*/ 155 h 483"/>
              <a:gd name="T80" fmla="*/ 6 w 414"/>
              <a:gd name="T81" fmla="*/ 215 h 483"/>
              <a:gd name="T82" fmla="*/ 6 w 414"/>
              <a:gd name="T83" fmla="*/ 234 h 483"/>
              <a:gd name="T84" fmla="*/ 20 w 414"/>
              <a:gd name="T85" fmla="*/ 258 h 483"/>
              <a:gd name="T86" fmla="*/ 31 w 414"/>
              <a:gd name="T87" fmla="*/ 267 h 483"/>
              <a:gd name="T88" fmla="*/ 39 w 414"/>
              <a:gd name="T89" fmla="*/ 285 h 483"/>
              <a:gd name="T90" fmla="*/ 62 w 414"/>
              <a:gd name="T91" fmla="*/ 297 h 483"/>
              <a:gd name="T92" fmla="*/ 73 w 414"/>
              <a:gd name="T93" fmla="*/ 307 h 483"/>
              <a:gd name="T94" fmla="*/ 98 w 414"/>
              <a:gd name="T95" fmla="*/ 328 h 483"/>
              <a:gd name="T96" fmla="*/ 115 w 414"/>
              <a:gd name="T97" fmla="*/ 349 h 483"/>
              <a:gd name="T98" fmla="*/ 135 w 414"/>
              <a:gd name="T99" fmla="*/ 428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4" h="483">
                <a:moveTo>
                  <a:pt x="137" y="428"/>
                </a:moveTo>
                <a:lnTo>
                  <a:pt x="137" y="452"/>
                </a:lnTo>
                <a:lnTo>
                  <a:pt x="137" y="452"/>
                </a:lnTo>
                <a:lnTo>
                  <a:pt x="137" y="462"/>
                </a:lnTo>
                <a:lnTo>
                  <a:pt x="143" y="468"/>
                </a:lnTo>
                <a:lnTo>
                  <a:pt x="143" y="468"/>
                </a:lnTo>
                <a:lnTo>
                  <a:pt x="143" y="468"/>
                </a:lnTo>
                <a:lnTo>
                  <a:pt x="151" y="474"/>
                </a:lnTo>
                <a:lnTo>
                  <a:pt x="151" y="474"/>
                </a:lnTo>
                <a:lnTo>
                  <a:pt x="154" y="477"/>
                </a:lnTo>
                <a:lnTo>
                  <a:pt x="154" y="477"/>
                </a:lnTo>
                <a:lnTo>
                  <a:pt x="154" y="480"/>
                </a:lnTo>
                <a:lnTo>
                  <a:pt x="154" y="480"/>
                </a:lnTo>
                <a:lnTo>
                  <a:pt x="157" y="483"/>
                </a:lnTo>
                <a:lnTo>
                  <a:pt x="157" y="483"/>
                </a:lnTo>
                <a:lnTo>
                  <a:pt x="157" y="483"/>
                </a:lnTo>
                <a:lnTo>
                  <a:pt x="367" y="483"/>
                </a:lnTo>
                <a:lnTo>
                  <a:pt x="367" y="483"/>
                </a:lnTo>
                <a:lnTo>
                  <a:pt x="367" y="471"/>
                </a:lnTo>
                <a:lnTo>
                  <a:pt x="367" y="471"/>
                </a:lnTo>
                <a:lnTo>
                  <a:pt x="367" y="458"/>
                </a:lnTo>
                <a:lnTo>
                  <a:pt x="367" y="458"/>
                </a:lnTo>
                <a:lnTo>
                  <a:pt x="370" y="437"/>
                </a:lnTo>
                <a:lnTo>
                  <a:pt x="364" y="416"/>
                </a:lnTo>
                <a:lnTo>
                  <a:pt x="364" y="416"/>
                </a:lnTo>
                <a:lnTo>
                  <a:pt x="364" y="404"/>
                </a:lnTo>
                <a:lnTo>
                  <a:pt x="364" y="404"/>
                </a:lnTo>
                <a:lnTo>
                  <a:pt x="364" y="379"/>
                </a:lnTo>
                <a:lnTo>
                  <a:pt x="367" y="355"/>
                </a:lnTo>
                <a:lnTo>
                  <a:pt x="372" y="322"/>
                </a:lnTo>
                <a:lnTo>
                  <a:pt x="372" y="322"/>
                </a:lnTo>
                <a:lnTo>
                  <a:pt x="381" y="307"/>
                </a:lnTo>
                <a:lnTo>
                  <a:pt x="381" y="307"/>
                </a:lnTo>
                <a:lnTo>
                  <a:pt x="384" y="300"/>
                </a:lnTo>
                <a:lnTo>
                  <a:pt x="384" y="294"/>
                </a:lnTo>
                <a:lnTo>
                  <a:pt x="384" y="294"/>
                </a:lnTo>
                <a:lnTo>
                  <a:pt x="389" y="267"/>
                </a:lnTo>
                <a:lnTo>
                  <a:pt x="392" y="243"/>
                </a:lnTo>
                <a:lnTo>
                  <a:pt x="392" y="243"/>
                </a:lnTo>
                <a:lnTo>
                  <a:pt x="400" y="215"/>
                </a:lnTo>
                <a:lnTo>
                  <a:pt x="412" y="182"/>
                </a:lnTo>
                <a:lnTo>
                  <a:pt x="412" y="182"/>
                </a:lnTo>
                <a:lnTo>
                  <a:pt x="412" y="182"/>
                </a:lnTo>
                <a:lnTo>
                  <a:pt x="412" y="182"/>
                </a:lnTo>
                <a:lnTo>
                  <a:pt x="414" y="176"/>
                </a:lnTo>
                <a:lnTo>
                  <a:pt x="414" y="176"/>
                </a:lnTo>
                <a:lnTo>
                  <a:pt x="406" y="185"/>
                </a:lnTo>
                <a:lnTo>
                  <a:pt x="406" y="185"/>
                </a:lnTo>
                <a:lnTo>
                  <a:pt x="406" y="188"/>
                </a:lnTo>
                <a:lnTo>
                  <a:pt x="406" y="188"/>
                </a:lnTo>
                <a:lnTo>
                  <a:pt x="400" y="197"/>
                </a:lnTo>
                <a:lnTo>
                  <a:pt x="400" y="197"/>
                </a:lnTo>
                <a:lnTo>
                  <a:pt x="392" y="212"/>
                </a:lnTo>
                <a:lnTo>
                  <a:pt x="392" y="212"/>
                </a:lnTo>
                <a:lnTo>
                  <a:pt x="375" y="231"/>
                </a:lnTo>
                <a:lnTo>
                  <a:pt x="353" y="246"/>
                </a:lnTo>
                <a:lnTo>
                  <a:pt x="353" y="246"/>
                </a:lnTo>
                <a:lnTo>
                  <a:pt x="347" y="249"/>
                </a:lnTo>
                <a:lnTo>
                  <a:pt x="342" y="249"/>
                </a:lnTo>
                <a:lnTo>
                  <a:pt x="339" y="246"/>
                </a:lnTo>
                <a:lnTo>
                  <a:pt x="339" y="246"/>
                </a:lnTo>
                <a:lnTo>
                  <a:pt x="339" y="243"/>
                </a:lnTo>
                <a:lnTo>
                  <a:pt x="339" y="240"/>
                </a:lnTo>
                <a:lnTo>
                  <a:pt x="342" y="234"/>
                </a:lnTo>
                <a:lnTo>
                  <a:pt x="342" y="234"/>
                </a:lnTo>
                <a:lnTo>
                  <a:pt x="350" y="218"/>
                </a:lnTo>
                <a:lnTo>
                  <a:pt x="350" y="218"/>
                </a:lnTo>
                <a:lnTo>
                  <a:pt x="353" y="209"/>
                </a:lnTo>
                <a:lnTo>
                  <a:pt x="353" y="209"/>
                </a:lnTo>
                <a:lnTo>
                  <a:pt x="350" y="200"/>
                </a:lnTo>
                <a:lnTo>
                  <a:pt x="347" y="194"/>
                </a:lnTo>
                <a:lnTo>
                  <a:pt x="347" y="179"/>
                </a:lnTo>
                <a:lnTo>
                  <a:pt x="347" y="179"/>
                </a:lnTo>
                <a:lnTo>
                  <a:pt x="347" y="167"/>
                </a:lnTo>
                <a:lnTo>
                  <a:pt x="344" y="152"/>
                </a:lnTo>
                <a:lnTo>
                  <a:pt x="344" y="152"/>
                </a:lnTo>
                <a:lnTo>
                  <a:pt x="339" y="139"/>
                </a:lnTo>
                <a:lnTo>
                  <a:pt x="330" y="136"/>
                </a:lnTo>
                <a:lnTo>
                  <a:pt x="330" y="136"/>
                </a:lnTo>
                <a:lnTo>
                  <a:pt x="325" y="133"/>
                </a:lnTo>
                <a:lnTo>
                  <a:pt x="319" y="127"/>
                </a:lnTo>
                <a:lnTo>
                  <a:pt x="319" y="127"/>
                </a:lnTo>
                <a:lnTo>
                  <a:pt x="311" y="118"/>
                </a:lnTo>
                <a:lnTo>
                  <a:pt x="305" y="118"/>
                </a:lnTo>
                <a:lnTo>
                  <a:pt x="305" y="118"/>
                </a:lnTo>
                <a:lnTo>
                  <a:pt x="300" y="115"/>
                </a:lnTo>
                <a:lnTo>
                  <a:pt x="294" y="112"/>
                </a:lnTo>
                <a:lnTo>
                  <a:pt x="294" y="112"/>
                </a:lnTo>
                <a:lnTo>
                  <a:pt x="280" y="103"/>
                </a:lnTo>
                <a:lnTo>
                  <a:pt x="280" y="103"/>
                </a:lnTo>
                <a:lnTo>
                  <a:pt x="263" y="91"/>
                </a:lnTo>
                <a:lnTo>
                  <a:pt x="263" y="91"/>
                </a:lnTo>
                <a:lnTo>
                  <a:pt x="258" y="88"/>
                </a:lnTo>
                <a:lnTo>
                  <a:pt x="247" y="88"/>
                </a:lnTo>
                <a:lnTo>
                  <a:pt x="224" y="85"/>
                </a:lnTo>
                <a:lnTo>
                  <a:pt x="224" y="85"/>
                </a:lnTo>
                <a:lnTo>
                  <a:pt x="216" y="85"/>
                </a:lnTo>
                <a:lnTo>
                  <a:pt x="205" y="82"/>
                </a:lnTo>
                <a:lnTo>
                  <a:pt x="196" y="76"/>
                </a:lnTo>
                <a:lnTo>
                  <a:pt x="188" y="70"/>
                </a:lnTo>
                <a:lnTo>
                  <a:pt x="188" y="70"/>
                </a:lnTo>
                <a:lnTo>
                  <a:pt x="182" y="60"/>
                </a:lnTo>
                <a:lnTo>
                  <a:pt x="182" y="60"/>
                </a:lnTo>
                <a:lnTo>
                  <a:pt x="177" y="48"/>
                </a:lnTo>
                <a:lnTo>
                  <a:pt x="168" y="39"/>
                </a:lnTo>
                <a:lnTo>
                  <a:pt x="168" y="39"/>
                </a:lnTo>
                <a:lnTo>
                  <a:pt x="165" y="33"/>
                </a:lnTo>
                <a:lnTo>
                  <a:pt x="163" y="27"/>
                </a:lnTo>
                <a:lnTo>
                  <a:pt x="163" y="27"/>
                </a:lnTo>
                <a:lnTo>
                  <a:pt x="157" y="30"/>
                </a:lnTo>
                <a:lnTo>
                  <a:pt x="157" y="30"/>
                </a:lnTo>
                <a:lnTo>
                  <a:pt x="143" y="33"/>
                </a:lnTo>
                <a:lnTo>
                  <a:pt x="137" y="33"/>
                </a:lnTo>
                <a:lnTo>
                  <a:pt x="132" y="30"/>
                </a:lnTo>
                <a:lnTo>
                  <a:pt x="132" y="30"/>
                </a:lnTo>
                <a:lnTo>
                  <a:pt x="129" y="27"/>
                </a:lnTo>
                <a:lnTo>
                  <a:pt x="129" y="21"/>
                </a:lnTo>
                <a:lnTo>
                  <a:pt x="129" y="21"/>
                </a:lnTo>
                <a:lnTo>
                  <a:pt x="129" y="9"/>
                </a:lnTo>
                <a:lnTo>
                  <a:pt x="132" y="0"/>
                </a:lnTo>
                <a:lnTo>
                  <a:pt x="132" y="0"/>
                </a:lnTo>
                <a:lnTo>
                  <a:pt x="132" y="0"/>
                </a:lnTo>
                <a:lnTo>
                  <a:pt x="132" y="0"/>
                </a:lnTo>
                <a:lnTo>
                  <a:pt x="118" y="6"/>
                </a:lnTo>
                <a:lnTo>
                  <a:pt x="101" y="15"/>
                </a:lnTo>
                <a:lnTo>
                  <a:pt x="101" y="15"/>
                </a:lnTo>
                <a:lnTo>
                  <a:pt x="93" y="21"/>
                </a:lnTo>
                <a:lnTo>
                  <a:pt x="93" y="21"/>
                </a:lnTo>
                <a:lnTo>
                  <a:pt x="81" y="24"/>
                </a:lnTo>
                <a:lnTo>
                  <a:pt x="73" y="24"/>
                </a:lnTo>
                <a:lnTo>
                  <a:pt x="67" y="21"/>
                </a:lnTo>
                <a:lnTo>
                  <a:pt x="59" y="18"/>
                </a:lnTo>
                <a:lnTo>
                  <a:pt x="59" y="18"/>
                </a:lnTo>
                <a:lnTo>
                  <a:pt x="59" y="18"/>
                </a:lnTo>
                <a:lnTo>
                  <a:pt x="48" y="48"/>
                </a:lnTo>
                <a:lnTo>
                  <a:pt x="48" y="48"/>
                </a:lnTo>
                <a:lnTo>
                  <a:pt x="42" y="76"/>
                </a:lnTo>
                <a:lnTo>
                  <a:pt x="42" y="76"/>
                </a:lnTo>
                <a:lnTo>
                  <a:pt x="42" y="82"/>
                </a:lnTo>
                <a:lnTo>
                  <a:pt x="42" y="82"/>
                </a:lnTo>
                <a:lnTo>
                  <a:pt x="42" y="94"/>
                </a:lnTo>
                <a:lnTo>
                  <a:pt x="39" y="106"/>
                </a:lnTo>
                <a:lnTo>
                  <a:pt x="39" y="106"/>
                </a:lnTo>
                <a:lnTo>
                  <a:pt x="37" y="118"/>
                </a:lnTo>
                <a:lnTo>
                  <a:pt x="37" y="118"/>
                </a:lnTo>
                <a:lnTo>
                  <a:pt x="37" y="124"/>
                </a:lnTo>
                <a:lnTo>
                  <a:pt x="31" y="127"/>
                </a:lnTo>
                <a:lnTo>
                  <a:pt x="23" y="133"/>
                </a:lnTo>
                <a:lnTo>
                  <a:pt x="23" y="133"/>
                </a:lnTo>
                <a:lnTo>
                  <a:pt x="17" y="136"/>
                </a:lnTo>
                <a:lnTo>
                  <a:pt x="11" y="139"/>
                </a:lnTo>
                <a:lnTo>
                  <a:pt x="11" y="139"/>
                </a:lnTo>
                <a:lnTo>
                  <a:pt x="6" y="142"/>
                </a:lnTo>
                <a:lnTo>
                  <a:pt x="6" y="142"/>
                </a:lnTo>
                <a:lnTo>
                  <a:pt x="3" y="152"/>
                </a:lnTo>
                <a:lnTo>
                  <a:pt x="3" y="152"/>
                </a:lnTo>
                <a:lnTo>
                  <a:pt x="0" y="152"/>
                </a:lnTo>
                <a:lnTo>
                  <a:pt x="0" y="152"/>
                </a:lnTo>
                <a:lnTo>
                  <a:pt x="3" y="155"/>
                </a:lnTo>
                <a:lnTo>
                  <a:pt x="3" y="155"/>
                </a:lnTo>
                <a:lnTo>
                  <a:pt x="3" y="167"/>
                </a:lnTo>
                <a:lnTo>
                  <a:pt x="6" y="188"/>
                </a:lnTo>
                <a:lnTo>
                  <a:pt x="6" y="188"/>
                </a:lnTo>
                <a:lnTo>
                  <a:pt x="6" y="215"/>
                </a:lnTo>
                <a:lnTo>
                  <a:pt x="6" y="215"/>
                </a:lnTo>
                <a:lnTo>
                  <a:pt x="6" y="228"/>
                </a:lnTo>
                <a:lnTo>
                  <a:pt x="6" y="228"/>
                </a:lnTo>
                <a:lnTo>
                  <a:pt x="6" y="234"/>
                </a:lnTo>
                <a:lnTo>
                  <a:pt x="6" y="234"/>
                </a:lnTo>
                <a:lnTo>
                  <a:pt x="11" y="243"/>
                </a:lnTo>
                <a:lnTo>
                  <a:pt x="11" y="243"/>
                </a:lnTo>
                <a:lnTo>
                  <a:pt x="20" y="258"/>
                </a:lnTo>
                <a:lnTo>
                  <a:pt x="20" y="258"/>
                </a:lnTo>
                <a:lnTo>
                  <a:pt x="28" y="261"/>
                </a:lnTo>
                <a:lnTo>
                  <a:pt x="31" y="267"/>
                </a:lnTo>
                <a:lnTo>
                  <a:pt x="31" y="267"/>
                </a:lnTo>
                <a:lnTo>
                  <a:pt x="34" y="270"/>
                </a:lnTo>
                <a:lnTo>
                  <a:pt x="34" y="270"/>
                </a:lnTo>
                <a:lnTo>
                  <a:pt x="37" y="276"/>
                </a:lnTo>
                <a:lnTo>
                  <a:pt x="39" y="285"/>
                </a:lnTo>
                <a:lnTo>
                  <a:pt x="39" y="285"/>
                </a:lnTo>
                <a:lnTo>
                  <a:pt x="51" y="294"/>
                </a:lnTo>
                <a:lnTo>
                  <a:pt x="62" y="297"/>
                </a:lnTo>
                <a:lnTo>
                  <a:pt x="62" y="297"/>
                </a:lnTo>
                <a:lnTo>
                  <a:pt x="70" y="300"/>
                </a:lnTo>
                <a:lnTo>
                  <a:pt x="73" y="304"/>
                </a:lnTo>
                <a:lnTo>
                  <a:pt x="73" y="304"/>
                </a:lnTo>
                <a:lnTo>
                  <a:pt x="73" y="307"/>
                </a:lnTo>
                <a:lnTo>
                  <a:pt x="70" y="313"/>
                </a:lnTo>
                <a:lnTo>
                  <a:pt x="95" y="325"/>
                </a:lnTo>
                <a:lnTo>
                  <a:pt x="95" y="325"/>
                </a:lnTo>
                <a:lnTo>
                  <a:pt x="98" y="328"/>
                </a:lnTo>
                <a:lnTo>
                  <a:pt x="98" y="331"/>
                </a:lnTo>
                <a:lnTo>
                  <a:pt x="98" y="343"/>
                </a:lnTo>
                <a:lnTo>
                  <a:pt x="115" y="349"/>
                </a:lnTo>
                <a:lnTo>
                  <a:pt x="115" y="349"/>
                </a:lnTo>
                <a:lnTo>
                  <a:pt x="121" y="352"/>
                </a:lnTo>
                <a:lnTo>
                  <a:pt x="121" y="355"/>
                </a:lnTo>
                <a:lnTo>
                  <a:pt x="121" y="389"/>
                </a:lnTo>
                <a:lnTo>
                  <a:pt x="135" y="428"/>
                </a:lnTo>
                <a:lnTo>
                  <a:pt x="135" y="428"/>
                </a:lnTo>
                <a:lnTo>
                  <a:pt x="137" y="428"/>
                </a:lnTo>
                <a:lnTo>
                  <a:pt x="137" y="428"/>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9" name="Rectangle 63">
            <a:extLst>
              <a:ext uri="{FF2B5EF4-FFF2-40B4-BE49-F238E27FC236}">
                <a16:creationId xmlns:a16="http://schemas.microsoft.com/office/drawing/2014/main" id="{F09FB23E-BBB1-472F-8759-32C55EBE0DE4}"/>
              </a:ext>
            </a:extLst>
          </p:cNvPr>
          <p:cNvSpPr>
            <a:spLocks noChangeArrowheads="1"/>
          </p:cNvSpPr>
          <p:nvPr/>
        </p:nvSpPr>
        <p:spPr bwMode="auto">
          <a:xfrm>
            <a:off x="5727406" y="3874380"/>
            <a:ext cx="1535" cy="1456"/>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64">
            <a:extLst>
              <a:ext uri="{FF2B5EF4-FFF2-40B4-BE49-F238E27FC236}">
                <a16:creationId xmlns:a16="http://schemas.microsoft.com/office/drawing/2014/main" id="{D968A9E1-EE8D-4AFF-8287-7D76FF58CDAF}"/>
              </a:ext>
            </a:extLst>
          </p:cNvPr>
          <p:cNvSpPr>
            <a:spLocks/>
          </p:cNvSpPr>
          <p:nvPr/>
        </p:nvSpPr>
        <p:spPr bwMode="auto">
          <a:xfrm>
            <a:off x="6080290" y="3922390"/>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65">
            <a:extLst>
              <a:ext uri="{FF2B5EF4-FFF2-40B4-BE49-F238E27FC236}">
                <a16:creationId xmlns:a16="http://schemas.microsoft.com/office/drawing/2014/main" id="{1EC8463C-CBB2-44F7-A5A4-C0B7578C28E6}"/>
              </a:ext>
            </a:extLst>
          </p:cNvPr>
          <p:cNvSpPr>
            <a:spLocks/>
          </p:cNvSpPr>
          <p:nvPr/>
        </p:nvSpPr>
        <p:spPr bwMode="auto">
          <a:xfrm>
            <a:off x="6080290" y="3926755"/>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66">
            <a:extLst>
              <a:ext uri="{FF2B5EF4-FFF2-40B4-BE49-F238E27FC236}">
                <a16:creationId xmlns:a16="http://schemas.microsoft.com/office/drawing/2014/main" id="{149173A5-CF52-4350-AE9C-F2304D159DC7}"/>
              </a:ext>
            </a:extLst>
          </p:cNvPr>
          <p:cNvSpPr>
            <a:spLocks/>
          </p:cNvSpPr>
          <p:nvPr/>
        </p:nvSpPr>
        <p:spPr bwMode="auto">
          <a:xfrm>
            <a:off x="5586254" y="428901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67">
            <a:extLst>
              <a:ext uri="{FF2B5EF4-FFF2-40B4-BE49-F238E27FC236}">
                <a16:creationId xmlns:a16="http://schemas.microsoft.com/office/drawing/2014/main" id="{F12DA8D2-C317-4DB1-88E4-3A04C56B43B5}"/>
              </a:ext>
            </a:extLst>
          </p:cNvPr>
          <p:cNvSpPr>
            <a:spLocks/>
          </p:cNvSpPr>
          <p:nvPr/>
        </p:nvSpPr>
        <p:spPr bwMode="auto">
          <a:xfrm>
            <a:off x="5586254" y="4293377"/>
            <a:ext cx="4604" cy="5819"/>
          </a:xfrm>
          <a:custGeom>
            <a:avLst/>
            <a:gdLst>
              <a:gd name="T0" fmla="*/ 3 w 3"/>
              <a:gd name="T1" fmla="*/ 4 h 4"/>
              <a:gd name="T2" fmla="*/ 3 w 3"/>
              <a:gd name="T3" fmla="*/ 4 h 4"/>
              <a:gd name="T4" fmla="*/ 0 w 3"/>
              <a:gd name="T5" fmla="*/ 0 h 4"/>
              <a:gd name="T6" fmla="*/ 0 w 3"/>
              <a:gd name="T7" fmla="*/ 0 h 4"/>
              <a:gd name="T8" fmla="*/ 3 w 3"/>
              <a:gd name="T9" fmla="*/ 4 h 4"/>
              <a:gd name="T10" fmla="*/ 3 w 3"/>
              <a:gd name="T11" fmla="*/ 4 h 4"/>
            </a:gdLst>
            <a:ahLst/>
            <a:cxnLst>
              <a:cxn ang="0">
                <a:pos x="T0" y="T1"/>
              </a:cxn>
              <a:cxn ang="0">
                <a:pos x="T2" y="T3"/>
              </a:cxn>
              <a:cxn ang="0">
                <a:pos x="T4" y="T5"/>
              </a:cxn>
              <a:cxn ang="0">
                <a:pos x="T6" y="T7"/>
              </a:cxn>
              <a:cxn ang="0">
                <a:pos x="T8" y="T9"/>
              </a:cxn>
              <a:cxn ang="0">
                <a:pos x="T10" y="T11"/>
              </a:cxn>
            </a:cxnLst>
            <a:rect l="0" t="0" r="r" b="b"/>
            <a:pathLst>
              <a:path w="3" h="4">
                <a:moveTo>
                  <a:pt x="3" y="4"/>
                </a:moveTo>
                <a:lnTo>
                  <a:pt x="3" y="4"/>
                </a:lnTo>
                <a:lnTo>
                  <a:pt x="0" y="0"/>
                </a:lnTo>
                <a:lnTo>
                  <a:pt x="0" y="0"/>
                </a:lnTo>
                <a:lnTo>
                  <a:pt x="3" y="4"/>
                </a:lnTo>
                <a:lnTo>
                  <a:pt x="3" y="4"/>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68">
            <a:extLst>
              <a:ext uri="{FF2B5EF4-FFF2-40B4-BE49-F238E27FC236}">
                <a16:creationId xmlns:a16="http://schemas.microsoft.com/office/drawing/2014/main" id="{2ED910D0-5439-4C4C-86F7-C89494F3B9EC}"/>
              </a:ext>
            </a:extLst>
          </p:cNvPr>
          <p:cNvSpPr>
            <a:spLocks/>
          </p:cNvSpPr>
          <p:nvPr/>
        </p:nvSpPr>
        <p:spPr bwMode="auto">
          <a:xfrm>
            <a:off x="5547897" y="4369030"/>
            <a:ext cx="3069" cy="4364"/>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69">
            <a:extLst>
              <a:ext uri="{FF2B5EF4-FFF2-40B4-BE49-F238E27FC236}">
                <a16:creationId xmlns:a16="http://schemas.microsoft.com/office/drawing/2014/main" id="{4EC5761F-2BC2-4F3E-BC64-A5EC90109158}"/>
              </a:ext>
            </a:extLst>
          </p:cNvPr>
          <p:cNvSpPr>
            <a:spLocks/>
          </p:cNvSpPr>
          <p:nvPr/>
        </p:nvSpPr>
        <p:spPr bwMode="auto">
          <a:xfrm>
            <a:off x="5560171" y="4267191"/>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70">
            <a:extLst>
              <a:ext uri="{FF2B5EF4-FFF2-40B4-BE49-F238E27FC236}">
                <a16:creationId xmlns:a16="http://schemas.microsoft.com/office/drawing/2014/main" id="{FC5EBA7C-70A9-4EF6-BDF3-44936131B19B}"/>
              </a:ext>
            </a:extLst>
          </p:cNvPr>
          <p:cNvSpPr>
            <a:spLocks/>
          </p:cNvSpPr>
          <p:nvPr/>
        </p:nvSpPr>
        <p:spPr bwMode="auto">
          <a:xfrm>
            <a:off x="5431291" y="4011137"/>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71">
            <a:extLst>
              <a:ext uri="{FF2B5EF4-FFF2-40B4-BE49-F238E27FC236}">
                <a16:creationId xmlns:a16="http://schemas.microsoft.com/office/drawing/2014/main" id="{3046F087-6DFE-4EDE-A8BD-721DF924538B}"/>
              </a:ext>
            </a:extLst>
          </p:cNvPr>
          <p:cNvSpPr>
            <a:spLocks/>
          </p:cNvSpPr>
          <p:nvPr/>
        </p:nvSpPr>
        <p:spPr bwMode="auto">
          <a:xfrm>
            <a:off x="5316220" y="3900567"/>
            <a:ext cx="42960" cy="26188"/>
          </a:xfrm>
          <a:custGeom>
            <a:avLst/>
            <a:gdLst>
              <a:gd name="T0" fmla="*/ 28 w 28"/>
              <a:gd name="T1" fmla="*/ 18 h 18"/>
              <a:gd name="T2" fmla="*/ 28 w 28"/>
              <a:gd name="T3" fmla="*/ 18 h 18"/>
              <a:gd name="T4" fmla="*/ 22 w 28"/>
              <a:gd name="T5" fmla="*/ 12 h 18"/>
              <a:gd name="T6" fmla="*/ 14 w 28"/>
              <a:gd name="T7" fmla="*/ 6 h 18"/>
              <a:gd name="T8" fmla="*/ 0 w 28"/>
              <a:gd name="T9" fmla="*/ 0 h 18"/>
              <a:gd name="T10" fmla="*/ 0 w 28"/>
              <a:gd name="T11" fmla="*/ 0 h 18"/>
              <a:gd name="T12" fmla="*/ 14 w 28"/>
              <a:gd name="T13" fmla="*/ 6 h 18"/>
              <a:gd name="T14" fmla="*/ 22 w 28"/>
              <a:gd name="T15" fmla="*/ 12 h 18"/>
              <a:gd name="T16" fmla="*/ 28 w 28"/>
              <a:gd name="T17" fmla="*/ 18 h 18"/>
              <a:gd name="T18" fmla="*/ 28 w 28"/>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18">
                <a:moveTo>
                  <a:pt x="28" y="18"/>
                </a:moveTo>
                <a:lnTo>
                  <a:pt x="28" y="18"/>
                </a:lnTo>
                <a:lnTo>
                  <a:pt x="22" y="12"/>
                </a:lnTo>
                <a:lnTo>
                  <a:pt x="14" y="6"/>
                </a:lnTo>
                <a:lnTo>
                  <a:pt x="0" y="0"/>
                </a:lnTo>
                <a:lnTo>
                  <a:pt x="0" y="0"/>
                </a:lnTo>
                <a:lnTo>
                  <a:pt x="14" y="6"/>
                </a:lnTo>
                <a:lnTo>
                  <a:pt x="22" y="12"/>
                </a:lnTo>
                <a:lnTo>
                  <a:pt x="28" y="18"/>
                </a:lnTo>
                <a:lnTo>
                  <a:pt x="28" y="18"/>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72">
            <a:extLst>
              <a:ext uri="{FF2B5EF4-FFF2-40B4-BE49-F238E27FC236}">
                <a16:creationId xmlns:a16="http://schemas.microsoft.com/office/drawing/2014/main" id="{3C6B17DE-0D07-417F-A14F-B12888FDD222}"/>
              </a:ext>
            </a:extLst>
          </p:cNvPr>
          <p:cNvSpPr>
            <a:spLocks/>
          </p:cNvSpPr>
          <p:nvPr/>
        </p:nvSpPr>
        <p:spPr bwMode="auto">
          <a:xfrm>
            <a:off x="5517211" y="4178444"/>
            <a:ext cx="21480" cy="14549"/>
          </a:xfrm>
          <a:custGeom>
            <a:avLst/>
            <a:gdLst>
              <a:gd name="T0" fmla="*/ 6 w 14"/>
              <a:gd name="T1" fmla="*/ 7 h 10"/>
              <a:gd name="T2" fmla="*/ 6 w 14"/>
              <a:gd name="T3" fmla="*/ 7 h 10"/>
              <a:gd name="T4" fmla="*/ 14 w 14"/>
              <a:gd name="T5" fmla="*/ 10 h 10"/>
              <a:gd name="T6" fmla="*/ 14 w 14"/>
              <a:gd name="T7" fmla="*/ 10 h 10"/>
              <a:gd name="T8" fmla="*/ 6 w 14"/>
              <a:gd name="T9" fmla="*/ 7 h 10"/>
              <a:gd name="T10" fmla="*/ 6 w 14"/>
              <a:gd name="T11" fmla="*/ 7 h 10"/>
              <a:gd name="T12" fmla="*/ 0 w 14"/>
              <a:gd name="T13" fmla="*/ 4 h 10"/>
              <a:gd name="T14" fmla="*/ 0 w 14"/>
              <a:gd name="T15" fmla="*/ 0 h 10"/>
              <a:gd name="T16" fmla="*/ 0 w 14"/>
              <a:gd name="T17" fmla="*/ 0 h 10"/>
              <a:gd name="T18" fmla="*/ 0 w 14"/>
              <a:gd name="T19" fmla="*/ 4 h 10"/>
              <a:gd name="T20" fmla="*/ 6 w 14"/>
              <a:gd name="T21" fmla="*/ 7 h 10"/>
              <a:gd name="T22" fmla="*/ 6 w 14"/>
              <a:gd name="T23" fmla="*/ 7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10">
                <a:moveTo>
                  <a:pt x="6" y="7"/>
                </a:moveTo>
                <a:lnTo>
                  <a:pt x="6" y="7"/>
                </a:lnTo>
                <a:lnTo>
                  <a:pt x="14" y="10"/>
                </a:lnTo>
                <a:lnTo>
                  <a:pt x="14" y="10"/>
                </a:lnTo>
                <a:lnTo>
                  <a:pt x="6" y="7"/>
                </a:lnTo>
                <a:lnTo>
                  <a:pt x="6" y="7"/>
                </a:lnTo>
                <a:lnTo>
                  <a:pt x="0" y="4"/>
                </a:lnTo>
                <a:lnTo>
                  <a:pt x="0" y="0"/>
                </a:lnTo>
                <a:lnTo>
                  <a:pt x="0" y="0"/>
                </a:lnTo>
                <a:lnTo>
                  <a:pt x="0" y="4"/>
                </a:lnTo>
                <a:lnTo>
                  <a:pt x="6" y="7"/>
                </a:lnTo>
                <a:lnTo>
                  <a:pt x="6" y="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73">
            <a:extLst>
              <a:ext uri="{FF2B5EF4-FFF2-40B4-BE49-F238E27FC236}">
                <a16:creationId xmlns:a16="http://schemas.microsoft.com/office/drawing/2014/main" id="{B3B27047-F3B6-4C30-A20A-EC03014EC2F7}"/>
              </a:ext>
            </a:extLst>
          </p:cNvPr>
          <p:cNvSpPr>
            <a:spLocks/>
          </p:cNvSpPr>
          <p:nvPr/>
        </p:nvSpPr>
        <p:spPr bwMode="auto">
          <a:xfrm>
            <a:off x="5273261" y="3874380"/>
            <a:ext cx="42960" cy="26188"/>
          </a:xfrm>
          <a:custGeom>
            <a:avLst/>
            <a:gdLst>
              <a:gd name="T0" fmla="*/ 0 w 28"/>
              <a:gd name="T1" fmla="*/ 0 h 18"/>
              <a:gd name="T2" fmla="*/ 0 w 28"/>
              <a:gd name="T3" fmla="*/ 0 h 18"/>
              <a:gd name="T4" fmla="*/ 14 w 28"/>
              <a:gd name="T5" fmla="*/ 12 h 18"/>
              <a:gd name="T6" fmla="*/ 28 w 28"/>
              <a:gd name="T7" fmla="*/ 18 h 18"/>
              <a:gd name="T8" fmla="*/ 28 w 28"/>
              <a:gd name="T9" fmla="*/ 18 h 18"/>
              <a:gd name="T10" fmla="*/ 14 w 28"/>
              <a:gd name="T11" fmla="*/ 12 h 18"/>
              <a:gd name="T12" fmla="*/ 0 w 28"/>
              <a:gd name="T13" fmla="*/ 0 h 18"/>
              <a:gd name="T14" fmla="*/ 0 w 28"/>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8">
                <a:moveTo>
                  <a:pt x="0" y="0"/>
                </a:moveTo>
                <a:lnTo>
                  <a:pt x="0" y="0"/>
                </a:lnTo>
                <a:lnTo>
                  <a:pt x="14" y="12"/>
                </a:lnTo>
                <a:lnTo>
                  <a:pt x="28" y="18"/>
                </a:lnTo>
                <a:lnTo>
                  <a:pt x="28" y="18"/>
                </a:lnTo>
                <a:lnTo>
                  <a:pt x="14" y="12"/>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74">
            <a:extLst>
              <a:ext uri="{FF2B5EF4-FFF2-40B4-BE49-F238E27FC236}">
                <a16:creationId xmlns:a16="http://schemas.microsoft.com/office/drawing/2014/main" id="{47143FDB-E9E3-4EC6-8EFD-323E380EF92E}"/>
              </a:ext>
            </a:extLst>
          </p:cNvPr>
          <p:cNvSpPr>
            <a:spLocks/>
          </p:cNvSpPr>
          <p:nvPr/>
        </p:nvSpPr>
        <p:spPr bwMode="auto">
          <a:xfrm>
            <a:off x="5555567" y="42671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75">
            <a:extLst>
              <a:ext uri="{FF2B5EF4-FFF2-40B4-BE49-F238E27FC236}">
                <a16:creationId xmlns:a16="http://schemas.microsoft.com/office/drawing/2014/main" id="{EC86BC6E-C052-480E-B961-CD60652A9551}"/>
              </a:ext>
            </a:extLst>
          </p:cNvPr>
          <p:cNvSpPr>
            <a:spLocks/>
          </p:cNvSpPr>
          <p:nvPr/>
        </p:nvSpPr>
        <p:spPr bwMode="auto">
          <a:xfrm>
            <a:off x="5564774" y="4271555"/>
            <a:ext cx="4604"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76">
            <a:extLst>
              <a:ext uri="{FF2B5EF4-FFF2-40B4-BE49-F238E27FC236}">
                <a16:creationId xmlns:a16="http://schemas.microsoft.com/office/drawing/2014/main" id="{3585F4B9-7DBB-4F8B-9501-75F30E0957F8}"/>
              </a:ext>
            </a:extLst>
          </p:cNvPr>
          <p:cNvSpPr>
            <a:spLocks/>
          </p:cNvSpPr>
          <p:nvPr/>
        </p:nvSpPr>
        <p:spPr bwMode="auto">
          <a:xfrm>
            <a:off x="5590856" y="430356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77">
            <a:extLst>
              <a:ext uri="{FF2B5EF4-FFF2-40B4-BE49-F238E27FC236}">
                <a16:creationId xmlns:a16="http://schemas.microsoft.com/office/drawing/2014/main" id="{9684EA0A-5230-4CB3-9CE9-3527BC302151}"/>
              </a:ext>
            </a:extLst>
          </p:cNvPr>
          <p:cNvSpPr>
            <a:spLocks/>
          </p:cNvSpPr>
          <p:nvPr/>
        </p:nvSpPr>
        <p:spPr bwMode="auto">
          <a:xfrm>
            <a:off x="5590856" y="429919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78">
            <a:extLst>
              <a:ext uri="{FF2B5EF4-FFF2-40B4-BE49-F238E27FC236}">
                <a16:creationId xmlns:a16="http://schemas.microsoft.com/office/drawing/2014/main" id="{4A3BA0BB-95C4-4675-923B-01D25E18ED78}"/>
              </a:ext>
            </a:extLst>
          </p:cNvPr>
          <p:cNvSpPr>
            <a:spLocks/>
          </p:cNvSpPr>
          <p:nvPr/>
        </p:nvSpPr>
        <p:spPr bwMode="auto">
          <a:xfrm>
            <a:off x="5569377" y="4275920"/>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79">
            <a:extLst>
              <a:ext uri="{FF2B5EF4-FFF2-40B4-BE49-F238E27FC236}">
                <a16:creationId xmlns:a16="http://schemas.microsoft.com/office/drawing/2014/main" id="{8D9FFCCA-F528-4852-B45D-203C27211073}"/>
              </a:ext>
            </a:extLst>
          </p:cNvPr>
          <p:cNvSpPr>
            <a:spLocks/>
          </p:cNvSpPr>
          <p:nvPr/>
        </p:nvSpPr>
        <p:spPr bwMode="auto">
          <a:xfrm>
            <a:off x="5827136" y="4130435"/>
            <a:ext cx="24548" cy="13095"/>
          </a:xfrm>
          <a:custGeom>
            <a:avLst/>
            <a:gdLst>
              <a:gd name="T0" fmla="*/ 0 w 16"/>
              <a:gd name="T1" fmla="*/ 9 h 9"/>
              <a:gd name="T2" fmla="*/ 0 w 16"/>
              <a:gd name="T3" fmla="*/ 9 h 9"/>
              <a:gd name="T4" fmla="*/ 0 w 16"/>
              <a:gd name="T5" fmla="*/ 6 h 9"/>
              <a:gd name="T6" fmla="*/ 0 w 16"/>
              <a:gd name="T7" fmla="*/ 6 h 9"/>
              <a:gd name="T8" fmla="*/ 8 w 16"/>
              <a:gd name="T9" fmla="*/ 3 h 9"/>
              <a:gd name="T10" fmla="*/ 16 w 16"/>
              <a:gd name="T11" fmla="*/ 0 h 9"/>
              <a:gd name="T12" fmla="*/ 16 w 16"/>
              <a:gd name="T13" fmla="*/ 0 h 9"/>
              <a:gd name="T14" fmla="*/ 8 w 16"/>
              <a:gd name="T15" fmla="*/ 3 h 9"/>
              <a:gd name="T16" fmla="*/ 0 w 16"/>
              <a:gd name="T17" fmla="*/ 6 h 9"/>
              <a:gd name="T18" fmla="*/ 0 w 16"/>
              <a:gd name="T19" fmla="*/ 6 h 9"/>
              <a:gd name="T20" fmla="*/ 0 w 16"/>
              <a:gd name="T21" fmla="*/ 9 h 9"/>
              <a:gd name="T22" fmla="*/ 0 w 16"/>
              <a:gd name="T23"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9">
                <a:moveTo>
                  <a:pt x="0" y="9"/>
                </a:moveTo>
                <a:lnTo>
                  <a:pt x="0" y="9"/>
                </a:lnTo>
                <a:lnTo>
                  <a:pt x="0" y="6"/>
                </a:lnTo>
                <a:lnTo>
                  <a:pt x="0" y="6"/>
                </a:lnTo>
                <a:lnTo>
                  <a:pt x="8" y="3"/>
                </a:lnTo>
                <a:lnTo>
                  <a:pt x="16" y="0"/>
                </a:lnTo>
                <a:lnTo>
                  <a:pt x="16" y="0"/>
                </a:lnTo>
                <a:lnTo>
                  <a:pt x="8" y="3"/>
                </a:lnTo>
                <a:lnTo>
                  <a:pt x="0" y="6"/>
                </a:lnTo>
                <a:lnTo>
                  <a:pt x="0" y="6"/>
                </a:lnTo>
                <a:lnTo>
                  <a:pt x="0" y="9"/>
                </a:lnTo>
                <a:lnTo>
                  <a:pt x="0"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 name="Freeform 80">
            <a:extLst>
              <a:ext uri="{FF2B5EF4-FFF2-40B4-BE49-F238E27FC236}">
                <a16:creationId xmlns:a16="http://schemas.microsoft.com/office/drawing/2014/main" id="{B54C5E95-11D1-401B-9A12-C469A7D6A695}"/>
              </a:ext>
            </a:extLst>
          </p:cNvPr>
          <p:cNvSpPr>
            <a:spLocks/>
          </p:cNvSpPr>
          <p:nvPr/>
        </p:nvSpPr>
        <p:spPr bwMode="auto">
          <a:xfrm>
            <a:off x="6080290" y="3922390"/>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 name="Freeform 81">
            <a:extLst>
              <a:ext uri="{FF2B5EF4-FFF2-40B4-BE49-F238E27FC236}">
                <a16:creationId xmlns:a16="http://schemas.microsoft.com/office/drawing/2014/main" id="{83458F7D-3A5B-45E3-AE4A-DCD2852111FD}"/>
              </a:ext>
            </a:extLst>
          </p:cNvPr>
          <p:cNvSpPr>
            <a:spLocks/>
          </p:cNvSpPr>
          <p:nvPr/>
        </p:nvSpPr>
        <p:spPr bwMode="auto">
          <a:xfrm>
            <a:off x="6080290" y="3922390"/>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 name="Freeform 82">
            <a:extLst>
              <a:ext uri="{FF2B5EF4-FFF2-40B4-BE49-F238E27FC236}">
                <a16:creationId xmlns:a16="http://schemas.microsoft.com/office/drawing/2014/main" id="{110207EA-9FCD-48F4-8EF0-D6F943E44523}"/>
              </a:ext>
            </a:extLst>
          </p:cNvPr>
          <p:cNvSpPr>
            <a:spLocks/>
          </p:cNvSpPr>
          <p:nvPr/>
        </p:nvSpPr>
        <p:spPr bwMode="auto">
          <a:xfrm>
            <a:off x="6032729" y="3379731"/>
            <a:ext cx="532395" cy="605219"/>
          </a:xfrm>
          <a:custGeom>
            <a:avLst/>
            <a:gdLst>
              <a:gd name="T0" fmla="*/ 3 w 347"/>
              <a:gd name="T1" fmla="*/ 88 h 416"/>
              <a:gd name="T2" fmla="*/ 6 w 347"/>
              <a:gd name="T3" fmla="*/ 103 h 416"/>
              <a:gd name="T4" fmla="*/ 8 w 347"/>
              <a:gd name="T5" fmla="*/ 115 h 416"/>
              <a:gd name="T6" fmla="*/ 8 w 347"/>
              <a:gd name="T7" fmla="*/ 118 h 416"/>
              <a:gd name="T8" fmla="*/ 8 w 347"/>
              <a:gd name="T9" fmla="*/ 121 h 416"/>
              <a:gd name="T10" fmla="*/ 8 w 347"/>
              <a:gd name="T11" fmla="*/ 124 h 416"/>
              <a:gd name="T12" fmla="*/ 8 w 347"/>
              <a:gd name="T13" fmla="*/ 130 h 416"/>
              <a:gd name="T14" fmla="*/ 11 w 347"/>
              <a:gd name="T15" fmla="*/ 133 h 416"/>
              <a:gd name="T16" fmla="*/ 11 w 347"/>
              <a:gd name="T17" fmla="*/ 139 h 416"/>
              <a:gd name="T18" fmla="*/ 11 w 347"/>
              <a:gd name="T19" fmla="*/ 145 h 416"/>
              <a:gd name="T20" fmla="*/ 14 w 347"/>
              <a:gd name="T21" fmla="*/ 155 h 416"/>
              <a:gd name="T22" fmla="*/ 14 w 347"/>
              <a:gd name="T23" fmla="*/ 161 h 416"/>
              <a:gd name="T24" fmla="*/ 14 w 347"/>
              <a:gd name="T25" fmla="*/ 170 h 416"/>
              <a:gd name="T26" fmla="*/ 17 w 347"/>
              <a:gd name="T27" fmla="*/ 179 h 416"/>
              <a:gd name="T28" fmla="*/ 17 w 347"/>
              <a:gd name="T29" fmla="*/ 188 h 416"/>
              <a:gd name="T30" fmla="*/ 17 w 347"/>
              <a:gd name="T31" fmla="*/ 197 h 416"/>
              <a:gd name="T32" fmla="*/ 20 w 347"/>
              <a:gd name="T33" fmla="*/ 206 h 416"/>
              <a:gd name="T34" fmla="*/ 20 w 347"/>
              <a:gd name="T35" fmla="*/ 215 h 416"/>
              <a:gd name="T36" fmla="*/ 20 w 347"/>
              <a:gd name="T37" fmla="*/ 227 h 416"/>
              <a:gd name="T38" fmla="*/ 25 w 347"/>
              <a:gd name="T39" fmla="*/ 273 h 416"/>
              <a:gd name="T40" fmla="*/ 25 w 347"/>
              <a:gd name="T41" fmla="*/ 282 h 416"/>
              <a:gd name="T42" fmla="*/ 28 w 347"/>
              <a:gd name="T43" fmla="*/ 291 h 416"/>
              <a:gd name="T44" fmla="*/ 28 w 347"/>
              <a:gd name="T45" fmla="*/ 300 h 416"/>
              <a:gd name="T46" fmla="*/ 28 w 347"/>
              <a:gd name="T47" fmla="*/ 309 h 416"/>
              <a:gd name="T48" fmla="*/ 28 w 347"/>
              <a:gd name="T49" fmla="*/ 319 h 416"/>
              <a:gd name="T50" fmla="*/ 31 w 347"/>
              <a:gd name="T51" fmla="*/ 328 h 416"/>
              <a:gd name="T52" fmla="*/ 31 w 347"/>
              <a:gd name="T53" fmla="*/ 343 h 416"/>
              <a:gd name="T54" fmla="*/ 31 w 347"/>
              <a:gd name="T55" fmla="*/ 349 h 416"/>
              <a:gd name="T56" fmla="*/ 31 w 347"/>
              <a:gd name="T57" fmla="*/ 355 h 416"/>
              <a:gd name="T58" fmla="*/ 39 w 347"/>
              <a:gd name="T59" fmla="*/ 355 h 416"/>
              <a:gd name="T60" fmla="*/ 84 w 347"/>
              <a:gd name="T61" fmla="*/ 370 h 416"/>
              <a:gd name="T62" fmla="*/ 109 w 347"/>
              <a:gd name="T63" fmla="*/ 379 h 416"/>
              <a:gd name="T64" fmla="*/ 176 w 347"/>
              <a:gd name="T65" fmla="*/ 382 h 416"/>
              <a:gd name="T66" fmla="*/ 213 w 347"/>
              <a:gd name="T67" fmla="*/ 391 h 416"/>
              <a:gd name="T68" fmla="*/ 213 w 347"/>
              <a:gd name="T69" fmla="*/ 395 h 416"/>
              <a:gd name="T70" fmla="*/ 215 w 347"/>
              <a:gd name="T71" fmla="*/ 398 h 416"/>
              <a:gd name="T72" fmla="*/ 218 w 347"/>
              <a:gd name="T73" fmla="*/ 401 h 416"/>
              <a:gd name="T74" fmla="*/ 224 w 347"/>
              <a:gd name="T75" fmla="*/ 404 h 416"/>
              <a:gd name="T76" fmla="*/ 227 w 347"/>
              <a:gd name="T77" fmla="*/ 407 h 416"/>
              <a:gd name="T78" fmla="*/ 229 w 347"/>
              <a:gd name="T79" fmla="*/ 410 h 416"/>
              <a:gd name="T80" fmla="*/ 232 w 347"/>
              <a:gd name="T81" fmla="*/ 413 h 416"/>
              <a:gd name="T82" fmla="*/ 235 w 347"/>
              <a:gd name="T83" fmla="*/ 413 h 416"/>
              <a:gd name="T84" fmla="*/ 238 w 347"/>
              <a:gd name="T85" fmla="*/ 416 h 416"/>
              <a:gd name="T86" fmla="*/ 252 w 347"/>
              <a:gd name="T87" fmla="*/ 346 h 416"/>
              <a:gd name="T88" fmla="*/ 280 w 347"/>
              <a:gd name="T89" fmla="*/ 328 h 416"/>
              <a:gd name="T90" fmla="*/ 285 w 347"/>
              <a:gd name="T91" fmla="*/ 303 h 416"/>
              <a:gd name="T92" fmla="*/ 325 w 347"/>
              <a:gd name="T93" fmla="*/ 264 h 416"/>
              <a:gd name="T94" fmla="*/ 327 w 347"/>
              <a:gd name="T95" fmla="*/ 258 h 416"/>
              <a:gd name="T96" fmla="*/ 327 w 347"/>
              <a:gd name="T97" fmla="*/ 255 h 416"/>
              <a:gd name="T98" fmla="*/ 330 w 347"/>
              <a:gd name="T99" fmla="*/ 249 h 416"/>
              <a:gd name="T100" fmla="*/ 333 w 347"/>
              <a:gd name="T101" fmla="*/ 246 h 416"/>
              <a:gd name="T102" fmla="*/ 347 w 347"/>
              <a:gd name="T103" fmla="*/ 230 h 416"/>
              <a:gd name="T104" fmla="*/ 280 w 347"/>
              <a:gd name="T105" fmla="*/ 33 h 416"/>
              <a:gd name="T106" fmla="*/ 229 w 347"/>
              <a:gd name="T107" fmla="*/ 63 h 416"/>
              <a:gd name="T108" fmla="*/ 145 w 347"/>
              <a:gd name="T109" fmla="*/ 76 h 416"/>
              <a:gd name="T110" fmla="*/ 0 w 347"/>
              <a:gd name="T111" fmla="*/ 85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7" h="416">
                <a:moveTo>
                  <a:pt x="0" y="85"/>
                </a:moveTo>
                <a:lnTo>
                  <a:pt x="0" y="85"/>
                </a:lnTo>
                <a:lnTo>
                  <a:pt x="0" y="88"/>
                </a:lnTo>
                <a:lnTo>
                  <a:pt x="0" y="88"/>
                </a:lnTo>
                <a:lnTo>
                  <a:pt x="0" y="88"/>
                </a:lnTo>
                <a:lnTo>
                  <a:pt x="0" y="88"/>
                </a:lnTo>
                <a:lnTo>
                  <a:pt x="3" y="88"/>
                </a:lnTo>
                <a:lnTo>
                  <a:pt x="3" y="88"/>
                </a:lnTo>
                <a:lnTo>
                  <a:pt x="3" y="97"/>
                </a:lnTo>
                <a:lnTo>
                  <a:pt x="3" y="97"/>
                </a:lnTo>
                <a:lnTo>
                  <a:pt x="3" y="100"/>
                </a:lnTo>
                <a:lnTo>
                  <a:pt x="3" y="100"/>
                </a:lnTo>
                <a:lnTo>
                  <a:pt x="6" y="100"/>
                </a:lnTo>
                <a:lnTo>
                  <a:pt x="6" y="100"/>
                </a:lnTo>
                <a:lnTo>
                  <a:pt x="6" y="103"/>
                </a:lnTo>
                <a:lnTo>
                  <a:pt x="6" y="103"/>
                </a:lnTo>
                <a:lnTo>
                  <a:pt x="6" y="106"/>
                </a:lnTo>
                <a:lnTo>
                  <a:pt x="6" y="106"/>
                </a:lnTo>
                <a:lnTo>
                  <a:pt x="6" y="109"/>
                </a:lnTo>
                <a:lnTo>
                  <a:pt x="6" y="109"/>
                </a:lnTo>
                <a:lnTo>
                  <a:pt x="6" y="109"/>
                </a:lnTo>
                <a:lnTo>
                  <a:pt x="6" y="109"/>
                </a:lnTo>
                <a:lnTo>
                  <a:pt x="8" y="115"/>
                </a:lnTo>
                <a:lnTo>
                  <a:pt x="8" y="115"/>
                </a:lnTo>
                <a:lnTo>
                  <a:pt x="8" y="115"/>
                </a:lnTo>
                <a:lnTo>
                  <a:pt x="8" y="115"/>
                </a:lnTo>
                <a:lnTo>
                  <a:pt x="8" y="115"/>
                </a:lnTo>
                <a:lnTo>
                  <a:pt x="8" y="115"/>
                </a:lnTo>
                <a:lnTo>
                  <a:pt x="8" y="118"/>
                </a:lnTo>
                <a:lnTo>
                  <a:pt x="8" y="118"/>
                </a:lnTo>
                <a:lnTo>
                  <a:pt x="8" y="118"/>
                </a:lnTo>
                <a:lnTo>
                  <a:pt x="8" y="118"/>
                </a:lnTo>
                <a:lnTo>
                  <a:pt x="8" y="118"/>
                </a:lnTo>
                <a:lnTo>
                  <a:pt x="8" y="118"/>
                </a:lnTo>
                <a:lnTo>
                  <a:pt x="8" y="118"/>
                </a:lnTo>
                <a:lnTo>
                  <a:pt x="8" y="118"/>
                </a:lnTo>
                <a:lnTo>
                  <a:pt x="8" y="121"/>
                </a:lnTo>
                <a:lnTo>
                  <a:pt x="8" y="121"/>
                </a:lnTo>
                <a:lnTo>
                  <a:pt x="8" y="121"/>
                </a:lnTo>
                <a:lnTo>
                  <a:pt x="8" y="121"/>
                </a:lnTo>
                <a:lnTo>
                  <a:pt x="8" y="121"/>
                </a:lnTo>
                <a:lnTo>
                  <a:pt x="8" y="121"/>
                </a:lnTo>
                <a:lnTo>
                  <a:pt x="8" y="121"/>
                </a:lnTo>
                <a:lnTo>
                  <a:pt x="8" y="121"/>
                </a:lnTo>
                <a:lnTo>
                  <a:pt x="8" y="124"/>
                </a:lnTo>
                <a:lnTo>
                  <a:pt x="8" y="124"/>
                </a:lnTo>
                <a:lnTo>
                  <a:pt x="8" y="124"/>
                </a:lnTo>
                <a:lnTo>
                  <a:pt x="8" y="124"/>
                </a:lnTo>
                <a:lnTo>
                  <a:pt x="8" y="127"/>
                </a:lnTo>
                <a:lnTo>
                  <a:pt x="8" y="127"/>
                </a:lnTo>
                <a:lnTo>
                  <a:pt x="8" y="127"/>
                </a:lnTo>
                <a:lnTo>
                  <a:pt x="8" y="127"/>
                </a:lnTo>
                <a:lnTo>
                  <a:pt x="8" y="127"/>
                </a:lnTo>
                <a:lnTo>
                  <a:pt x="8" y="127"/>
                </a:lnTo>
                <a:lnTo>
                  <a:pt x="8" y="130"/>
                </a:lnTo>
                <a:lnTo>
                  <a:pt x="8" y="130"/>
                </a:lnTo>
                <a:lnTo>
                  <a:pt x="11" y="130"/>
                </a:lnTo>
                <a:lnTo>
                  <a:pt x="11" y="130"/>
                </a:lnTo>
                <a:lnTo>
                  <a:pt x="11" y="133"/>
                </a:lnTo>
                <a:lnTo>
                  <a:pt x="11" y="133"/>
                </a:lnTo>
                <a:lnTo>
                  <a:pt x="11" y="133"/>
                </a:lnTo>
                <a:lnTo>
                  <a:pt x="11" y="133"/>
                </a:lnTo>
                <a:lnTo>
                  <a:pt x="11" y="133"/>
                </a:lnTo>
                <a:lnTo>
                  <a:pt x="11" y="133"/>
                </a:lnTo>
                <a:lnTo>
                  <a:pt x="11" y="136"/>
                </a:lnTo>
                <a:lnTo>
                  <a:pt x="11" y="136"/>
                </a:lnTo>
                <a:lnTo>
                  <a:pt x="11" y="136"/>
                </a:lnTo>
                <a:lnTo>
                  <a:pt x="11" y="136"/>
                </a:lnTo>
                <a:lnTo>
                  <a:pt x="11" y="139"/>
                </a:lnTo>
                <a:lnTo>
                  <a:pt x="11" y="139"/>
                </a:lnTo>
                <a:lnTo>
                  <a:pt x="11" y="139"/>
                </a:lnTo>
                <a:lnTo>
                  <a:pt x="11" y="139"/>
                </a:lnTo>
                <a:lnTo>
                  <a:pt x="11" y="142"/>
                </a:lnTo>
                <a:lnTo>
                  <a:pt x="11" y="142"/>
                </a:lnTo>
                <a:lnTo>
                  <a:pt x="11" y="142"/>
                </a:lnTo>
                <a:lnTo>
                  <a:pt x="11" y="142"/>
                </a:lnTo>
                <a:lnTo>
                  <a:pt x="11" y="145"/>
                </a:lnTo>
                <a:lnTo>
                  <a:pt x="11" y="145"/>
                </a:lnTo>
                <a:lnTo>
                  <a:pt x="11" y="145"/>
                </a:lnTo>
                <a:lnTo>
                  <a:pt x="11" y="145"/>
                </a:lnTo>
                <a:lnTo>
                  <a:pt x="11" y="148"/>
                </a:lnTo>
                <a:lnTo>
                  <a:pt x="11" y="148"/>
                </a:lnTo>
                <a:lnTo>
                  <a:pt x="11" y="151"/>
                </a:lnTo>
                <a:lnTo>
                  <a:pt x="11" y="151"/>
                </a:lnTo>
                <a:lnTo>
                  <a:pt x="14" y="151"/>
                </a:lnTo>
                <a:lnTo>
                  <a:pt x="14" y="151"/>
                </a:lnTo>
                <a:lnTo>
                  <a:pt x="14" y="155"/>
                </a:lnTo>
                <a:lnTo>
                  <a:pt x="14" y="155"/>
                </a:lnTo>
                <a:lnTo>
                  <a:pt x="14" y="158"/>
                </a:lnTo>
                <a:lnTo>
                  <a:pt x="14" y="158"/>
                </a:lnTo>
                <a:lnTo>
                  <a:pt x="14" y="158"/>
                </a:lnTo>
                <a:lnTo>
                  <a:pt x="14" y="158"/>
                </a:lnTo>
                <a:lnTo>
                  <a:pt x="14" y="161"/>
                </a:lnTo>
                <a:lnTo>
                  <a:pt x="14" y="161"/>
                </a:lnTo>
                <a:lnTo>
                  <a:pt x="14" y="161"/>
                </a:lnTo>
                <a:lnTo>
                  <a:pt x="14" y="161"/>
                </a:lnTo>
                <a:lnTo>
                  <a:pt x="14" y="167"/>
                </a:lnTo>
                <a:lnTo>
                  <a:pt x="14" y="167"/>
                </a:lnTo>
                <a:lnTo>
                  <a:pt x="14" y="167"/>
                </a:lnTo>
                <a:lnTo>
                  <a:pt x="14" y="167"/>
                </a:lnTo>
                <a:lnTo>
                  <a:pt x="14" y="170"/>
                </a:lnTo>
                <a:lnTo>
                  <a:pt x="14" y="170"/>
                </a:lnTo>
                <a:lnTo>
                  <a:pt x="14" y="170"/>
                </a:lnTo>
                <a:lnTo>
                  <a:pt x="14" y="170"/>
                </a:lnTo>
                <a:lnTo>
                  <a:pt x="14" y="173"/>
                </a:lnTo>
                <a:lnTo>
                  <a:pt x="14" y="173"/>
                </a:lnTo>
                <a:lnTo>
                  <a:pt x="17" y="176"/>
                </a:lnTo>
                <a:lnTo>
                  <a:pt x="17" y="176"/>
                </a:lnTo>
                <a:lnTo>
                  <a:pt x="17" y="179"/>
                </a:lnTo>
                <a:lnTo>
                  <a:pt x="17" y="179"/>
                </a:lnTo>
                <a:lnTo>
                  <a:pt x="17" y="179"/>
                </a:lnTo>
                <a:lnTo>
                  <a:pt x="17" y="179"/>
                </a:lnTo>
                <a:lnTo>
                  <a:pt x="17" y="182"/>
                </a:lnTo>
                <a:lnTo>
                  <a:pt x="17" y="182"/>
                </a:lnTo>
                <a:lnTo>
                  <a:pt x="17" y="185"/>
                </a:lnTo>
                <a:lnTo>
                  <a:pt x="17" y="185"/>
                </a:lnTo>
                <a:lnTo>
                  <a:pt x="17" y="185"/>
                </a:lnTo>
                <a:lnTo>
                  <a:pt x="17" y="185"/>
                </a:lnTo>
                <a:lnTo>
                  <a:pt x="17" y="188"/>
                </a:lnTo>
                <a:lnTo>
                  <a:pt x="17" y="188"/>
                </a:lnTo>
                <a:lnTo>
                  <a:pt x="17" y="191"/>
                </a:lnTo>
                <a:lnTo>
                  <a:pt x="17" y="191"/>
                </a:lnTo>
                <a:lnTo>
                  <a:pt x="17" y="194"/>
                </a:lnTo>
                <a:lnTo>
                  <a:pt x="17" y="194"/>
                </a:lnTo>
                <a:lnTo>
                  <a:pt x="17" y="194"/>
                </a:lnTo>
                <a:lnTo>
                  <a:pt x="17" y="194"/>
                </a:lnTo>
                <a:lnTo>
                  <a:pt x="17" y="197"/>
                </a:lnTo>
                <a:lnTo>
                  <a:pt x="17" y="197"/>
                </a:lnTo>
                <a:lnTo>
                  <a:pt x="17" y="200"/>
                </a:lnTo>
                <a:lnTo>
                  <a:pt x="17" y="200"/>
                </a:lnTo>
                <a:lnTo>
                  <a:pt x="20" y="203"/>
                </a:lnTo>
                <a:lnTo>
                  <a:pt x="20" y="203"/>
                </a:lnTo>
                <a:lnTo>
                  <a:pt x="20" y="203"/>
                </a:lnTo>
                <a:lnTo>
                  <a:pt x="20" y="203"/>
                </a:lnTo>
                <a:lnTo>
                  <a:pt x="20" y="206"/>
                </a:lnTo>
                <a:lnTo>
                  <a:pt x="20" y="206"/>
                </a:lnTo>
                <a:lnTo>
                  <a:pt x="20" y="209"/>
                </a:lnTo>
                <a:lnTo>
                  <a:pt x="20" y="209"/>
                </a:lnTo>
                <a:lnTo>
                  <a:pt x="20" y="212"/>
                </a:lnTo>
                <a:lnTo>
                  <a:pt x="20" y="212"/>
                </a:lnTo>
                <a:lnTo>
                  <a:pt x="20" y="212"/>
                </a:lnTo>
                <a:lnTo>
                  <a:pt x="20" y="212"/>
                </a:lnTo>
                <a:lnTo>
                  <a:pt x="20" y="215"/>
                </a:lnTo>
                <a:lnTo>
                  <a:pt x="20" y="215"/>
                </a:lnTo>
                <a:lnTo>
                  <a:pt x="20" y="218"/>
                </a:lnTo>
                <a:lnTo>
                  <a:pt x="20" y="218"/>
                </a:lnTo>
                <a:lnTo>
                  <a:pt x="20" y="221"/>
                </a:lnTo>
                <a:lnTo>
                  <a:pt x="20" y="221"/>
                </a:lnTo>
                <a:lnTo>
                  <a:pt x="20" y="221"/>
                </a:lnTo>
                <a:lnTo>
                  <a:pt x="20" y="221"/>
                </a:lnTo>
                <a:lnTo>
                  <a:pt x="20" y="227"/>
                </a:lnTo>
                <a:lnTo>
                  <a:pt x="20" y="227"/>
                </a:lnTo>
                <a:lnTo>
                  <a:pt x="20" y="227"/>
                </a:lnTo>
                <a:lnTo>
                  <a:pt x="20" y="227"/>
                </a:lnTo>
                <a:lnTo>
                  <a:pt x="22" y="230"/>
                </a:lnTo>
                <a:lnTo>
                  <a:pt x="22" y="230"/>
                </a:lnTo>
                <a:lnTo>
                  <a:pt x="22" y="230"/>
                </a:lnTo>
                <a:lnTo>
                  <a:pt x="22" y="230"/>
                </a:lnTo>
                <a:lnTo>
                  <a:pt x="25" y="273"/>
                </a:lnTo>
                <a:lnTo>
                  <a:pt x="25" y="273"/>
                </a:lnTo>
                <a:lnTo>
                  <a:pt x="25" y="273"/>
                </a:lnTo>
                <a:lnTo>
                  <a:pt x="25" y="273"/>
                </a:lnTo>
                <a:lnTo>
                  <a:pt x="25" y="279"/>
                </a:lnTo>
                <a:lnTo>
                  <a:pt x="25" y="279"/>
                </a:lnTo>
                <a:lnTo>
                  <a:pt x="25" y="279"/>
                </a:lnTo>
                <a:lnTo>
                  <a:pt x="25" y="279"/>
                </a:lnTo>
                <a:lnTo>
                  <a:pt x="25" y="282"/>
                </a:lnTo>
                <a:lnTo>
                  <a:pt x="25" y="282"/>
                </a:lnTo>
                <a:lnTo>
                  <a:pt x="25" y="285"/>
                </a:lnTo>
                <a:lnTo>
                  <a:pt x="25" y="285"/>
                </a:lnTo>
                <a:lnTo>
                  <a:pt x="25" y="288"/>
                </a:lnTo>
                <a:lnTo>
                  <a:pt x="25" y="288"/>
                </a:lnTo>
                <a:lnTo>
                  <a:pt x="28" y="288"/>
                </a:lnTo>
                <a:lnTo>
                  <a:pt x="28" y="288"/>
                </a:lnTo>
                <a:lnTo>
                  <a:pt x="28" y="291"/>
                </a:lnTo>
                <a:lnTo>
                  <a:pt x="28" y="291"/>
                </a:lnTo>
                <a:lnTo>
                  <a:pt x="28" y="294"/>
                </a:lnTo>
                <a:lnTo>
                  <a:pt x="28" y="294"/>
                </a:lnTo>
                <a:lnTo>
                  <a:pt x="28" y="297"/>
                </a:lnTo>
                <a:lnTo>
                  <a:pt x="28" y="297"/>
                </a:lnTo>
                <a:lnTo>
                  <a:pt x="28" y="297"/>
                </a:lnTo>
                <a:lnTo>
                  <a:pt x="28" y="297"/>
                </a:lnTo>
                <a:lnTo>
                  <a:pt x="28" y="300"/>
                </a:lnTo>
                <a:lnTo>
                  <a:pt x="28" y="300"/>
                </a:lnTo>
                <a:lnTo>
                  <a:pt x="28" y="303"/>
                </a:lnTo>
                <a:lnTo>
                  <a:pt x="28" y="303"/>
                </a:lnTo>
                <a:lnTo>
                  <a:pt x="28" y="306"/>
                </a:lnTo>
                <a:lnTo>
                  <a:pt x="28" y="306"/>
                </a:lnTo>
                <a:lnTo>
                  <a:pt x="28" y="306"/>
                </a:lnTo>
                <a:lnTo>
                  <a:pt x="28" y="306"/>
                </a:lnTo>
                <a:lnTo>
                  <a:pt x="28" y="309"/>
                </a:lnTo>
                <a:lnTo>
                  <a:pt x="28" y="309"/>
                </a:lnTo>
                <a:lnTo>
                  <a:pt x="28" y="313"/>
                </a:lnTo>
                <a:lnTo>
                  <a:pt x="28" y="313"/>
                </a:lnTo>
                <a:lnTo>
                  <a:pt x="28" y="316"/>
                </a:lnTo>
                <a:lnTo>
                  <a:pt x="28" y="316"/>
                </a:lnTo>
                <a:lnTo>
                  <a:pt x="28" y="316"/>
                </a:lnTo>
                <a:lnTo>
                  <a:pt x="28" y="316"/>
                </a:lnTo>
                <a:lnTo>
                  <a:pt x="28" y="319"/>
                </a:lnTo>
                <a:lnTo>
                  <a:pt x="28" y="319"/>
                </a:lnTo>
                <a:lnTo>
                  <a:pt x="28" y="322"/>
                </a:lnTo>
                <a:lnTo>
                  <a:pt x="28" y="322"/>
                </a:lnTo>
                <a:lnTo>
                  <a:pt x="28" y="325"/>
                </a:lnTo>
                <a:lnTo>
                  <a:pt x="28" y="325"/>
                </a:lnTo>
                <a:lnTo>
                  <a:pt x="31" y="325"/>
                </a:lnTo>
                <a:lnTo>
                  <a:pt x="31" y="325"/>
                </a:lnTo>
                <a:lnTo>
                  <a:pt x="31" y="328"/>
                </a:lnTo>
                <a:lnTo>
                  <a:pt x="31" y="328"/>
                </a:lnTo>
                <a:lnTo>
                  <a:pt x="31" y="328"/>
                </a:lnTo>
                <a:lnTo>
                  <a:pt x="31" y="328"/>
                </a:lnTo>
                <a:lnTo>
                  <a:pt x="31" y="331"/>
                </a:lnTo>
                <a:lnTo>
                  <a:pt x="31" y="331"/>
                </a:lnTo>
                <a:lnTo>
                  <a:pt x="31" y="334"/>
                </a:lnTo>
                <a:lnTo>
                  <a:pt x="31" y="334"/>
                </a:lnTo>
                <a:lnTo>
                  <a:pt x="31" y="343"/>
                </a:lnTo>
                <a:lnTo>
                  <a:pt x="31" y="343"/>
                </a:lnTo>
                <a:lnTo>
                  <a:pt x="31" y="343"/>
                </a:lnTo>
                <a:lnTo>
                  <a:pt x="31" y="343"/>
                </a:lnTo>
                <a:lnTo>
                  <a:pt x="31" y="346"/>
                </a:lnTo>
                <a:lnTo>
                  <a:pt x="31" y="346"/>
                </a:lnTo>
                <a:lnTo>
                  <a:pt x="31" y="346"/>
                </a:lnTo>
                <a:lnTo>
                  <a:pt x="31" y="346"/>
                </a:lnTo>
                <a:lnTo>
                  <a:pt x="31" y="349"/>
                </a:lnTo>
                <a:lnTo>
                  <a:pt x="31" y="349"/>
                </a:lnTo>
                <a:lnTo>
                  <a:pt x="31" y="352"/>
                </a:lnTo>
                <a:lnTo>
                  <a:pt x="31" y="352"/>
                </a:lnTo>
                <a:lnTo>
                  <a:pt x="31" y="352"/>
                </a:lnTo>
                <a:lnTo>
                  <a:pt x="31" y="352"/>
                </a:lnTo>
                <a:lnTo>
                  <a:pt x="31" y="355"/>
                </a:lnTo>
                <a:lnTo>
                  <a:pt x="31" y="355"/>
                </a:lnTo>
                <a:lnTo>
                  <a:pt x="31" y="355"/>
                </a:lnTo>
                <a:lnTo>
                  <a:pt x="31" y="355"/>
                </a:lnTo>
                <a:lnTo>
                  <a:pt x="31" y="358"/>
                </a:lnTo>
                <a:lnTo>
                  <a:pt x="31" y="358"/>
                </a:lnTo>
                <a:lnTo>
                  <a:pt x="34" y="358"/>
                </a:lnTo>
                <a:lnTo>
                  <a:pt x="34" y="358"/>
                </a:lnTo>
                <a:lnTo>
                  <a:pt x="34" y="358"/>
                </a:lnTo>
                <a:lnTo>
                  <a:pt x="34" y="358"/>
                </a:lnTo>
                <a:lnTo>
                  <a:pt x="39" y="355"/>
                </a:lnTo>
                <a:lnTo>
                  <a:pt x="39" y="355"/>
                </a:lnTo>
                <a:lnTo>
                  <a:pt x="50" y="358"/>
                </a:lnTo>
                <a:lnTo>
                  <a:pt x="56" y="361"/>
                </a:lnTo>
                <a:lnTo>
                  <a:pt x="59" y="364"/>
                </a:lnTo>
                <a:lnTo>
                  <a:pt x="59" y="364"/>
                </a:lnTo>
                <a:lnTo>
                  <a:pt x="81" y="370"/>
                </a:lnTo>
                <a:lnTo>
                  <a:pt x="81" y="370"/>
                </a:lnTo>
                <a:lnTo>
                  <a:pt x="84" y="370"/>
                </a:lnTo>
                <a:lnTo>
                  <a:pt x="84" y="370"/>
                </a:lnTo>
                <a:lnTo>
                  <a:pt x="87" y="370"/>
                </a:lnTo>
                <a:lnTo>
                  <a:pt x="87" y="370"/>
                </a:lnTo>
                <a:lnTo>
                  <a:pt x="98" y="376"/>
                </a:lnTo>
                <a:lnTo>
                  <a:pt x="98" y="376"/>
                </a:lnTo>
                <a:lnTo>
                  <a:pt x="106" y="379"/>
                </a:lnTo>
                <a:lnTo>
                  <a:pt x="106" y="379"/>
                </a:lnTo>
                <a:lnTo>
                  <a:pt x="109" y="379"/>
                </a:lnTo>
                <a:lnTo>
                  <a:pt x="109" y="379"/>
                </a:lnTo>
                <a:lnTo>
                  <a:pt x="120" y="382"/>
                </a:lnTo>
                <a:lnTo>
                  <a:pt x="126" y="385"/>
                </a:lnTo>
                <a:lnTo>
                  <a:pt x="126" y="385"/>
                </a:lnTo>
                <a:lnTo>
                  <a:pt x="148" y="388"/>
                </a:lnTo>
                <a:lnTo>
                  <a:pt x="148" y="388"/>
                </a:lnTo>
                <a:lnTo>
                  <a:pt x="168" y="382"/>
                </a:lnTo>
                <a:lnTo>
                  <a:pt x="176" y="382"/>
                </a:lnTo>
                <a:lnTo>
                  <a:pt x="176" y="382"/>
                </a:lnTo>
                <a:lnTo>
                  <a:pt x="182" y="382"/>
                </a:lnTo>
                <a:lnTo>
                  <a:pt x="182" y="382"/>
                </a:lnTo>
                <a:lnTo>
                  <a:pt x="199" y="379"/>
                </a:lnTo>
                <a:lnTo>
                  <a:pt x="204" y="382"/>
                </a:lnTo>
                <a:lnTo>
                  <a:pt x="210" y="382"/>
                </a:lnTo>
                <a:lnTo>
                  <a:pt x="210" y="382"/>
                </a:lnTo>
                <a:lnTo>
                  <a:pt x="213" y="391"/>
                </a:lnTo>
                <a:lnTo>
                  <a:pt x="213" y="391"/>
                </a:lnTo>
                <a:lnTo>
                  <a:pt x="213" y="391"/>
                </a:lnTo>
                <a:lnTo>
                  <a:pt x="213" y="391"/>
                </a:lnTo>
                <a:lnTo>
                  <a:pt x="213" y="391"/>
                </a:lnTo>
                <a:lnTo>
                  <a:pt x="213" y="391"/>
                </a:lnTo>
                <a:lnTo>
                  <a:pt x="213" y="395"/>
                </a:lnTo>
                <a:lnTo>
                  <a:pt x="213" y="395"/>
                </a:lnTo>
                <a:lnTo>
                  <a:pt x="213" y="395"/>
                </a:lnTo>
                <a:lnTo>
                  <a:pt x="213" y="395"/>
                </a:lnTo>
                <a:lnTo>
                  <a:pt x="215" y="395"/>
                </a:lnTo>
                <a:lnTo>
                  <a:pt x="215" y="395"/>
                </a:lnTo>
                <a:lnTo>
                  <a:pt x="215" y="395"/>
                </a:lnTo>
                <a:lnTo>
                  <a:pt x="215" y="395"/>
                </a:lnTo>
                <a:lnTo>
                  <a:pt x="215" y="398"/>
                </a:lnTo>
                <a:lnTo>
                  <a:pt x="215" y="398"/>
                </a:lnTo>
                <a:lnTo>
                  <a:pt x="215" y="398"/>
                </a:lnTo>
                <a:lnTo>
                  <a:pt x="215" y="398"/>
                </a:lnTo>
                <a:lnTo>
                  <a:pt x="218" y="398"/>
                </a:lnTo>
                <a:lnTo>
                  <a:pt x="218" y="398"/>
                </a:lnTo>
                <a:lnTo>
                  <a:pt x="218" y="398"/>
                </a:lnTo>
                <a:lnTo>
                  <a:pt x="218" y="398"/>
                </a:lnTo>
                <a:lnTo>
                  <a:pt x="218" y="401"/>
                </a:lnTo>
                <a:lnTo>
                  <a:pt x="218" y="401"/>
                </a:lnTo>
                <a:lnTo>
                  <a:pt x="218" y="401"/>
                </a:lnTo>
                <a:lnTo>
                  <a:pt x="218" y="401"/>
                </a:lnTo>
                <a:lnTo>
                  <a:pt x="221" y="401"/>
                </a:lnTo>
                <a:lnTo>
                  <a:pt x="221" y="401"/>
                </a:lnTo>
                <a:lnTo>
                  <a:pt x="221" y="404"/>
                </a:lnTo>
                <a:lnTo>
                  <a:pt x="221" y="404"/>
                </a:lnTo>
                <a:lnTo>
                  <a:pt x="221" y="404"/>
                </a:lnTo>
                <a:lnTo>
                  <a:pt x="221" y="404"/>
                </a:lnTo>
                <a:lnTo>
                  <a:pt x="224" y="404"/>
                </a:lnTo>
                <a:lnTo>
                  <a:pt x="224" y="404"/>
                </a:lnTo>
                <a:lnTo>
                  <a:pt x="224" y="407"/>
                </a:lnTo>
                <a:lnTo>
                  <a:pt x="224" y="407"/>
                </a:lnTo>
                <a:lnTo>
                  <a:pt x="224" y="407"/>
                </a:lnTo>
                <a:lnTo>
                  <a:pt x="224" y="407"/>
                </a:lnTo>
                <a:lnTo>
                  <a:pt x="227" y="407"/>
                </a:lnTo>
                <a:lnTo>
                  <a:pt x="227" y="407"/>
                </a:lnTo>
                <a:lnTo>
                  <a:pt x="227" y="407"/>
                </a:lnTo>
                <a:lnTo>
                  <a:pt x="227" y="407"/>
                </a:lnTo>
                <a:lnTo>
                  <a:pt x="227" y="410"/>
                </a:lnTo>
                <a:lnTo>
                  <a:pt x="227" y="410"/>
                </a:lnTo>
                <a:lnTo>
                  <a:pt x="229" y="410"/>
                </a:lnTo>
                <a:lnTo>
                  <a:pt x="229" y="410"/>
                </a:lnTo>
                <a:lnTo>
                  <a:pt x="229" y="410"/>
                </a:lnTo>
                <a:lnTo>
                  <a:pt x="229" y="410"/>
                </a:lnTo>
                <a:lnTo>
                  <a:pt x="229" y="410"/>
                </a:lnTo>
                <a:lnTo>
                  <a:pt x="229" y="410"/>
                </a:lnTo>
                <a:lnTo>
                  <a:pt x="232" y="413"/>
                </a:lnTo>
                <a:lnTo>
                  <a:pt x="232" y="413"/>
                </a:lnTo>
                <a:lnTo>
                  <a:pt x="232" y="413"/>
                </a:lnTo>
                <a:lnTo>
                  <a:pt x="232" y="413"/>
                </a:lnTo>
                <a:lnTo>
                  <a:pt x="232" y="413"/>
                </a:lnTo>
                <a:lnTo>
                  <a:pt x="232" y="413"/>
                </a:lnTo>
                <a:lnTo>
                  <a:pt x="232" y="413"/>
                </a:lnTo>
                <a:lnTo>
                  <a:pt x="232" y="413"/>
                </a:lnTo>
                <a:lnTo>
                  <a:pt x="235" y="413"/>
                </a:lnTo>
                <a:lnTo>
                  <a:pt x="235" y="413"/>
                </a:lnTo>
                <a:lnTo>
                  <a:pt x="235" y="413"/>
                </a:lnTo>
                <a:lnTo>
                  <a:pt x="235" y="413"/>
                </a:lnTo>
                <a:lnTo>
                  <a:pt x="235" y="413"/>
                </a:lnTo>
                <a:lnTo>
                  <a:pt x="235" y="413"/>
                </a:lnTo>
                <a:lnTo>
                  <a:pt x="235" y="413"/>
                </a:lnTo>
                <a:lnTo>
                  <a:pt x="235" y="413"/>
                </a:lnTo>
                <a:lnTo>
                  <a:pt x="235" y="413"/>
                </a:lnTo>
                <a:lnTo>
                  <a:pt x="235" y="413"/>
                </a:lnTo>
                <a:lnTo>
                  <a:pt x="238" y="416"/>
                </a:lnTo>
                <a:lnTo>
                  <a:pt x="238" y="416"/>
                </a:lnTo>
                <a:lnTo>
                  <a:pt x="238" y="416"/>
                </a:lnTo>
                <a:lnTo>
                  <a:pt x="238" y="416"/>
                </a:lnTo>
                <a:lnTo>
                  <a:pt x="238" y="416"/>
                </a:lnTo>
                <a:lnTo>
                  <a:pt x="238" y="416"/>
                </a:lnTo>
                <a:lnTo>
                  <a:pt x="235" y="391"/>
                </a:lnTo>
                <a:lnTo>
                  <a:pt x="235" y="391"/>
                </a:lnTo>
                <a:lnTo>
                  <a:pt x="235" y="388"/>
                </a:lnTo>
                <a:lnTo>
                  <a:pt x="246" y="376"/>
                </a:lnTo>
                <a:lnTo>
                  <a:pt x="249" y="361"/>
                </a:lnTo>
                <a:lnTo>
                  <a:pt x="249" y="361"/>
                </a:lnTo>
                <a:lnTo>
                  <a:pt x="252" y="352"/>
                </a:lnTo>
                <a:lnTo>
                  <a:pt x="252" y="346"/>
                </a:lnTo>
                <a:lnTo>
                  <a:pt x="255" y="340"/>
                </a:lnTo>
                <a:lnTo>
                  <a:pt x="255" y="340"/>
                </a:lnTo>
                <a:lnTo>
                  <a:pt x="260" y="337"/>
                </a:lnTo>
                <a:lnTo>
                  <a:pt x="263" y="337"/>
                </a:lnTo>
                <a:lnTo>
                  <a:pt x="274" y="337"/>
                </a:lnTo>
                <a:lnTo>
                  <a:pt x="274" y="337"/>
                </a:lnTo>
                <a:lnTo>
                  <a:pt x="280" y="328"/>
                </a:lnTo>
                <a:lnTo>
                  <a:pt x="280" y="328"/>
                </a:lnTo>
                <a:lnTo>
                  <a:pt x="280" y="328"/>
                </a:lnTo>
                <a:lnTo>
                  <a:pt x="280" y="328"/>
                </a:lnTo>
                <a:lnTo>
                  <a:pt x="280" y="316"/>
                </a:lnTo>
                <a:lnTo>
                  <a:pt x="280" y="309"/>
                </a:lnTo>
                <a:lnTo>
                  <a:pt x="283" y="303"/>
                </a:lnTo>
                <a:lnTo>
                  <a:pt x="283" y="303"/>
                </a:lnTo>
                <a:lnTo>
                  <a:pt x="285" y="303"/>
                </a:lnTo>
                <a:lnTo>
                  <a:pt x="285" y="303"/>
                </a:lnTo>
                <a:lnTo>
                  <a:pt x="294" y="300"/>
                </a:lnTo>
                <a:lnTo>
                  <a:pt x="302" y="297"/>
                </a:lnTo>
                <a:lnTo>
                  <a:pt x="302" y="297"/>
                </a:lnTo>
                <a:lnTo>
                  <a:pt x="313" y="294"/>
                </a:lnTo>
                <a:lnTo>
                  <a:pt x="319" y="288"/>
                </a:lnTo>
                <a:lnTo>
                  <a:pt x="325" y="273"/>
                </a:lnTo>
                <a:lnTo>
                  <a:pt x="325" y="273"/>
                </a:lnTo>
                <a:lnTo>
                  <a:pt x="325" y="264"/>
                </a:lnTo>
                <a:lnTo>
                  <a:pt x="325" y="264"/>
                </a:lnTo>
                <a:lnTo>
                  <a:pt x="327" y="261"/>
                </a:lnTo>
                <a:lnTo>
                  <a:pt x="327" y="261"/>
                </a:lnTo>
                <a:lnTo>
                  <a:pt x="327" y="261"/>
                </a:lnTo>
                <a:lnTo>
                  <a:pt x="327" y="261"/>
                </a:lnTo>
                <a:lnTo>
                  <a:pt x="327" y="261"/>
                </a:lnTo>
                <a:lnTo>
                  <a:pt x="327" y="261"/>
                </a:lnTo>
                <a:lnTo>
                  <a:pt x="327" y="258"/>
                </a:lnTo>
                <a:lnTo>
                  <a:pt x="327" y="258"/>
                </a:lnTo>
                <a:lnTo>
                  <a:pt x="327" y="258"/>
                </a:lnTo>
                <a:lnTo>
                  <a:pt x="327" y="258"/>
                </a:lnTo>
                <a:lnTo>
                  <a:pt x="327" y="258"/>
                </a:lnTo>
                <a:lnTo>
                  <a:pt x="327" y="258"/>
                </a:lnTo>
                <a:lnTo>
                  <a:pt x="327" y="255"/>
                </a:lnTo>
                <a:lnTo>
                  <a:pt x="327" y="255"/>
                </a:lnTo>
                <a:lnTo>
                  <a:pt x="327" y="255"/>
                </a:lnTo>
                <a:lnTo>
                  <a:pt x="327" y="255"/>
                </a:lnTo>
                <a:lnTo>
                  <a:pt x="327" y="252"/>
                </a:lnTo>
                <a:lnTo>
                  <a:pt x="327" y="252"/>
                </a:lnTo>
                <a:lnTo>
                  <a:pt x="330" y="252"/>
                </a:lnTo>
                <a:lnTo>
                  <a:pt x="330" y="252"/>
                </a:lnTo>
                <a:lnTo>
                  <a:pt x="330" y="252"/>
                </a:lnTo>
                <a:lnTo>
                  <a:pt x="330" y="252"/>
                </a:lnTo>
                <a:lnTo>
                  <a:pt x="330" y="249"/>
                </a:lnTo>
                <a:lnTo>
                  <a:pt x="330" y="249"/>
                </a:lnTo>
                <a:lnTo>
                  <a:pt x="330" y="249"/>
                </a:lnTo>
                <a:lnTo>
                  <a:pt x="330" y="249"/>
                </a:lnTo>
                <a:lnTo>
                  <a:pt x="330" y="246"/>
                </a:lnTo>
                <a:lnTo>
                  <a:pt x="330" y="246"/>
                </a:lnTo>
                <a:lnTo>
                  <a:pt x="333" y="246"/>
                </a:lnTo>
                <a:lnTo>
                  <a:pt x="333" y="246"/>
                </a:lnTo>
                <a:lnTo>
                  <a:pt x="333" y="246"/>
                </a:lnTo>
                <a:lnTo>
                  <a:pt x="333" y="246"/>
                </a:lnTo>
                <a:lnTo>
                  <a:pt x="333" y="243"/>
                </a:lnTo>
                <a:lnTo>
                  <a:pt x="333" y="243"/>
                </a:lnTo>
                <a:lnTo>
                  <a:pt x="336" y="243"/>
                </a:lnTo>
                <a:lnTo>
                  <a:pt x="339" y="240"/>
                </a:lnTo>
                <a:lnTo>
                  <a:pt x="344" y="234"/>
                </a:lnTo>
                <a:lnTo>
                  <a:pt x="344" y="234"/>
                </a:lnTo>
                <a:lnTo>
                  <a:pt x="347" y="230"/>
                </a:lnTo>
                <a:lnTo>
                  <a:pt x="316" y="0"/>
                </a:lnTo>
                <a:lnTo>
                  <a:pt x="316" y="0"/>
                </a:lnTo>
                <a:lnTo>
                  <a:pt x="305" y="6"/>
                </a:lnTo>
                <a:lnTo>
                  <a:pt x="297" y="9"/>
                </a:lnTo>
                <a:lnTo>
                  <a:pt x="291" y="15"/>
                </a:lnTo>
                <a:lnTo>
                  <a:pt x="288" y="21"/>
                </a:lnTo>
                <a:lnTo>
                  <a:pt x="288" y="21"/>
                </a:lnTo>
                <a:lnTo>
                  <a:pt x="280" y="33"/>
                </a:lnTo>
                <a:lnTo>
                  <a:pt x="280" y="33"/>
                </a:lnTo>
                <a:lnTo>
                  <a:pt x="274" y="39"/>
                </a:lnTo>
                <a:lnTo>
                  <a:pt x="274" y="39"/>
                </a:lnTo>
                <a:lnTo>
                  <a:pt x="263" y="51"/>
                </a:lnTo>
                <a:lnTo>
                  <a:pt x="255" y="57"/>
                </a:lnTo>
                <a:lnTo>
                  <a:pt x="243" y="57"/>
                </a:lnTo>
                <a:lnTo>
                  <a:pt x="243" y="57"/>
                </a:lnTo>
                <a:lnTo>
                  <a:pt x="229" y="63"/>
                </a:lnTo>
                <a:lnTo>
                  <a:pt x="215" y="72"/>
                </a:lnTo>
                <a:lnTo>
                  <a:pt x="215" y="72"/>
                </a:lnTo>
                <a:lnTo>
                  <a:pt x="196" y="85"/>
                </a:lnTo>
                <a:lnTo>
                  <a:pt x="196" y="85"/>
                </a:lnTo>
                <a:lnTo>
                  <a:pt x="185" y="88"/>
                </a:lnTo>
                <a:lnTo>
                  <a:pt x="173" y="88"/>
                </a:lnTo>
                <a:lnTo>
                  <a:pt x="159" y="82"/>
                </a:lnTo>
                <a:lnTo>
                  <a:pt x="145" y="76"/>
                </a:lnTo>
                <a:lnTo>
                  <a:pt x="145" y="76"/>
                </a:lnTo>
                <a:lnTo>
                  <a:pt x="131" y="69"/>
                </a:lnTo>
                <a:lnTo>
                  <a:pt x="0" y="82"/>
                </a:lnTo>
                <a:lnTo>
                  <a:pt x="0" y="82"/>
                </a:lnTo>
                <a:lnTo>
                  <a:pt x="0" y="85"/>
                </a:lnTo>
                <a:lnTo>
                  <a:pt x="0" y="85"/>
                </a:lnTo>
                <a:lnTo>
                  <a:pt x="0" y="85"/>
                </a:lnTo>
                <a:lnTo>
                  <a:pt x="0" y="85"/>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79" name="Freeform 83">
            <a:extLst>
              <a:ext uri="{FF2B5EF4-FFF2-40B4-BE49-F238E27FC236}">
                <a16:creationId xmlns:a16="http://schemas.microsoft.com/office/drawing/2014/main" id="{3E463A75-37BA-4D76-A5A9-0189A0E10976}"/>
              </a:ext>
            </a:extLst>
          </p:cNvPr>
          <p:cNvSpPr>
            <a:spLocks/>
          </p:cNvSpPr>
          <p:nvPr/>
        </p:nvSpPr>
        <p:spPr bwMode="auto">
          <a:xfrm>
            <a:off x="6552848" y="3720166"/>
            <a:ext cx="7672" cy="8729"/>
          </a:xfrm>
          <a:custGeom>
            <a:avLst/>
            <a:gdLst>
              <a:gd name="T0" fmla="*/ 5 w 5"/>
              <a:gd name="T1" fmla="*/ 0 h 6"/>
              <a:gd name="T2" fmla="*/ 5 w 5"/>
              <a:gd name="T3" fmla="*/ 0 h 6"/>
              <a:gd name="T4" fmla="*/ 0 w 5"/>
              <a:gd name="T5" fmla="*/ 6 h 6"/>
              <a:gd name="T6" fmla="*/ 5 w 5"/>
              <a:gd name="T7" fmla="*/ 0 h 6"/>
              <a:gd name="T8" fmla="*/ 5 w 5"/>
              <a:gd name="T9" fmla="*/ 0 h 6"/>
            </a:gdLst>
            <a:ahLst/>
            <a:cxnLst>
              <a:cxn ang="0">
                <a:pos x="T0" y="T1"/>
              </a:cxn>
              <a:cxn ang="0">
                <a:pos x="T2" y="T3"/>
              </a:cxn>
              <a:cxn ang="0">
                <a:pos x="T4" y="T5"/>
              </a:cxn>
              <a:cxn ang="0">
                <a:pos x="T6" y="T7"/>
              </a:cxn>
              <a:cxn ang="0">
                <a:pos x="T8" y="T9"/>
              </a:cxn>
            </a:cxnLst>
            <a:rect l="0" t="0" r="r" b="b"/>
            <a:pathLst>
              <a:path w="5" h="6">
                <a:moveTo>
                  <a:pt x="5" y="0"/>
                </a:moveTo>
                <a:lnTo>
                  <a:pt x="5" y="0"/>
                </a:lnTo>
                <a:lnTo>
                  <a:pt x="0" y="6"/>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84">
            <a:extLst>
              <a:ext uri="{FF2B5EF4-FFF2-40B4-BE49-F238E27FC236}">
                <a16:creationId xmlns:a16="http://schemas.microsoft.com/office/drawing/2014/main" id="{6D96FEE4-BD37-4414-BCA2-C7C60FA36BFA}"/>
              </a:ext>
            </a:extLst>
          </p:cNvPr>
          <p:cNvSpPr>
            <a:spLocks/>
          </p:cNvSpPr>
          <p:nvPr/>
        </p:nvSpPr>
        <p:spPr bwMode="auto">
          <a:xfrm>
            <a:off x="6049605" y="35819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85">
            <a:extLst>
              <a:ext uri="{FF2B5EF4-FFF2-40B4-BE49-F238E27FC236}">
                <a16:creationId xmlns:a16="http://schemas.microsoft.com/office/drawing/2014/main" id="{46BD7DA2-9AFE-4E4E-9B8A-3E90DE461315}"/>
              </a:ext>
            </a:extLst>
          </p:cNvPr>
          <p:cNvSpPr>
            <a:spLocks/>
          </p:cNvSpPr>
          <p:nvPr/>
        </p:nvSpPr>
        <p:spPr bwMode="auto">
          <a:xfrm>
            <a:off x="6049605" y="35775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86">
            <a:extLst>
              <a:ext uri="{FF2B5EF4-FFF2-40B4-BE49-F238E27FC236}">
                <a16:creationId xmlns:a16="http://schemas.microsoft.com/office/drawing/2014/main" id="{C834DE8D-52B6-4CD8-92F5-352B5CFA6500}"/>
              </a:ext>
            </a:extLst>
          </p:cNvPr>
          <p:cNvSpPr>
            <a:spLocks/>
          </p:cNvSpPr>
          <p:nvPr/>
        </p:nvSpPr>
        <p:spPr bwMode="auto">
          <a:xfrm>
            <a:off x="6049605" y="359068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87">
            <a:extLst>
              <a:ext uri="{FF2B5EF4-FFF2-40B4-BE49-F238E27FC236}">
                <a16:creationId xmlns:a16="http://schemas.microsoft.com/office/drawing/2014/main" id="{4424ED70-961B-4886-9EC8-F5697F0B7EC4}"/>
              </a:ext>
            </a:extLst>
          </p:cNvPr>
          <p:cNvSpPr>
            <a:spLocks/>
          </p:cNvSpPr>
          <p:nvPr/>
        </p:nvSpPr>
        <p:spPr bwMode="auto">
          <a:xfrm>
            <a:off x="6049605" y="35863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88">
            <a:extLst>
              <a:ext uri="{FF2B5EF4-FFF2-40B4-BE49-F238E27FC236}">
                <a16:creationId xmlns:a16="http://schemas.microsoft.com/office/drawing/2014/main" id="{FDB85F0D-0578-42BF-8D85-3F29FF94CAFF}"/>
              </a:ext>
            </a:extLst>
          </p:cNvPr>
          <p:cNvSpPr>
            <a:spLocks/>
          </p:cNvSpPr>
          <p:nvPr/>
        </p:nvSpPr>
        <p:spPr bwMode="auto">
          <a:xfrm>
            <a:off x="6045003" y="3564495"/>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89">
            <a:extLst>
              <a:ext uri="{FF2B5EF4-FFF2-40B4-BE49-F238E27FC236}">
                <a16:creationId xmlns:a16="http://schemas.microsoft.com/office/drawing/2014/main" id="{BF2D394E-F500-4BC7-A8EE-C81A565979EF}"/>
              </a:ext>
            </a:extLst>
          </p:cNvPr>
          <p:cNvSpPr>
            <a:spLocks/>
          </p:cNvSpPr>
          <p:nvPr/>
        </p:nvSpPr>
        <p:spPr bwMode="auto">
          <a:xfrm>
            <a:off x="6049605" y="35732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90">
            <a:extLst>
              <a:ext uri="{FF2B5EF4-FFF2-40B4-BE49-F238E27FC236}">
                <a16:creationId xmlns:a16="http://schemas.microsoft.com/office/drawing/2014/main" id="{25F36524-B168-40B5-A890-B2C497089796}"/>
              </a:ext>
            </a:extLst>
          </p:cNvPr>
          <p:cNvSpPr>
            <a:spLocks/>
          </p:cNvSpPr>
          <p:nvPr/>
        </p:nvSpPr>
        <p:spPr bwMode="auto">
          <a:xfrm>
            <a:off x="6049605" y="356886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91">
            <a:extLst>
              <a:ext uri="{FF2B5EF4-FFF2-40B4-BE49-F238E27FC236}">
                <a16:creationId xmlns:a16="http://schemas.microsoft.com/office/drawing/2014/main" id="{81CE8790-7ECA-452B-A455-D35A832E8BAE}"/>
              </a:ext>
            </a:extLst>
          </p:cNvPr>
          <p:cNvSpPr>
            <a:spLocks/>
          </p:cNvSpPr>
          <p:nvPr/>
        </p:nvSpPr>
        <p:spPr bwMode="auto">
          <a:xfrm>
            <a:off x="6049605" y="359504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92">
            <a:extLst>
              <a:ext uri="{FF2B5EF4-FFF2-40B4-BE49-F238E27FC236}">
                <a16:creationId xmlns:a16="http://schemas.microsoft.com/office/drawing/2014/main" id="{18EBFE31-E88E-44D9-B6C8-CE3C50F7245C}"/>
              </a:ext>
            </a:extLst>
          </p:cNvPr>
          <p:cNvSpPr>
            <a:spLocks/>
          </p:cNvSpPr>
          <p:nvPr/>
        </p:nvSpPr>
        <p:spPr bwMode="auto">
          <a:xfrm>
            <a:off x="6054208" y="36226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93">
            <a:extLst>
              <a:ext uri="{FF2B5EF4-FFF2-40B4-BE49-F238E27FC236}">
                <a16:creationId xmlns:a16="http://schemas.microsoft.com/office/drawing/2014/main" id="{A144BCCB-B60C-4BF8-ACDF-77F20733F654}"/>
              </a:ext>
            </a:extLst>
          </p:cNvPr>
          <p:cNvSpPr>
            <a:spLocks/>
          </p:cNvSpPr>
          <p:nvPr/>
        </p:nvSpPr>
        <p:spPr bwMode="auto">
          <a:xfrm>
            <a:off x="6045003" y="356449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94">
            <a:extLst>
              <a:ext uri="{FF2B5EF4-FFF2-40B4-BE49-F238E27FC236}">
                <a16:creationId xmlns:a16="http://schemas.microsoft.com/office/drawing/2014/main" id="{212A74D2-7D03-49CB-9434-1B0E61957FA2}"/>
              </a:ext>
            </a:extLst>
          </p:cNvPr>
          <p:cNvSpPr>
            <a:spLocks/>
          </p:cNvSpPr>
          <p:nvPr/>
        </p:nvSpPr>
        <p:spPr bwMode="auto">
          <a:xfrm>
            <a:off x="6054208" y="36139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95">
            <a:extLst>
              <a:ext uri="{FF2B5EF4-FFF2-40B4-BE49-F238E27FC236}">
                <a16:creationId xmlns:a16="http://schemas.microsoft.com/office/drawing/2014/main" id="{321D2A17-392A-4BDF-AFAC-DBD2AFA4A5E9}"/>
              </a:ext>
            </a:extLst>
          </p:cNvPr>
          <p:cNvSpPr>
            <a:spLocks/>
          </p:cNvSpPr>
          <p:nvPr/>
        </p:nvSpPr>
        <p:spPr bwMode="auto">
          <a:xfrm>
            <a:off x="6054208" y="362705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96">
            <a:extLst>
              <a:ext uri="{FF2B5EF4-FFF2-40B4-BE49-F238E27FC236}">
                <a16:creationId xmlns:a16="http://schemas.microsoft.com/office/drawing/2014/main" id="{5F0F7DB4-87F5-4AB6-8E20-DBCB475C8CA0}"/>
              </a:ext>
            </a:extLst>
          </p:cNvPr>
          <p:cNvSpPr>
            <a:spLocks/>
          </p:cNvSpPr>
          <p:nvPr/>
        </p:nvSpPr>
        <p:spPr bwMode="auto">
          <a:xfrm>
            <a:off x="6054208" y="3599412"/>
            <a:ext cx="0" cy="5819"/>
          </a:xfrm>
          <a:custGeom>
            <a:avLst/>
            <a:gdLst>
              <a:gd name="T0" fmla="*/ 4 h 4"/>
              <a:gd name="T1" fmla="*/ 4 h 4"/>
              <a:gd name="T2" fmla="*/ 0 h 4"/>
              <a:gd name="T3" fmla="*/ 0 h 4"/>
              <a:gd name="T4" fmla="*/ 4 h 4"/>
              <a:gd name="T5" fmla="*/ 4 h 4"/>
            </a:gdLst>
            <a:ahLst/>
            <a:cxnLst>
              <a:cxn ang="0">
                <a:pos x="0" y="T0"/>
              </a:cxn>
              <a:cxn ang="0">
                <a:pos x="0" y="T1"/>
              </a:cxn>
              <a:cxn ang="0">
                <a:pos x="0" y="T2"/>
              </a:cxn>
              <a:cxn ang="0">
                <a:pos x="0" y="T3"/>
              </a:cxn>
              <a:cxn ang="0">
                <a:pos x="0" y="T4"/>
              </a:cxn>
              <a:cxn ang="0">
                <a:pos x="0" y="T5"/>
              </a:cxn>
            </a:cxnLst>
            <a:rect l="0" t="0" r="r" b="b"/>
            <a:pathLst>
              <a:path h="4">
                <a:moveTo>
                  <a:pt x="0" y="4"/>
                </a:moveTo>
                <a:lnTo>
                  <a:pt x="0" y="4"/>
                </a:lnTo>
                <a:lnTo>
                  <a:pt x="0" y="0"/>
                </a:lnTo>
                <a:lnTo>
                  <a:pt x="0" y="0"/>
                </a:lnTo>
                <a:lnTo>
                  <a:pt x="0" y="4"/>
                </a:lnTo>
                <a:lnTo>
                  <a:pt x="0" y="4"/>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97">
            <a:extLst>
              <a:ext uri="{FF2B5EF4-FFF2-40B4-BE49-F238E27FC236}">
                <a16:creationId xmlns:a16="http://schemas.microsoft.com/office/drawing/2014/main" id="{8FEAC1E1-BBF0-46B3-9BF6-C20BAD31E6AD}"/>
              </a:ext>
            </a:extLst>
          </p:cNvPr>
          <p:cNvSpPr>
            <a:spLocks/>
          </p:cNvSpPr>
          <p:nvPr/>
        </p:nvSpPr>
        <p:spPr bwMode="auto">
          <a:xfrm>
            <a:off x="6054208" y="360959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 name="Freeform 98">
            <a:extLst>
              <a:ext uri="{FF2B5EF4-FFF2-40B4-BE49-F238E27FC236}">
                <a16:creationId xmlns:a16="http://schemas.microsoft.com/office/drawing/2014/main" id="{27A3BA77-21DF-463C-871E-1F45032DAA97}"/>
              </a:ext>
            </a:extLst>
          </p:cNvPr>
          <p:cNvSpPr>
            <a:spLocks/>
          </p:cNvSpPr>
          <p:nvPr/>
        </p:nvSpPr>
        <p:spPr bwMode="auto">
          <a:xfrm>
            <a:off x="6080290" y="38962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5" name="Freeform 99">
            <a:extLst>
              <a:ext uri="{FF2B5EF4-FFF2-40B4-BE49-F238E27FC236}">
                <a16:creationId xmlns:a16="http://schemas.microsoft.com/office/drawing/2014/main" id="{52F5803E-12F9-4DCC-9F49-A16A7BB3EBCF}"/>
              </a:ext>
            </a:extLst>
          </p:cNvPr>
          <p:cNvSpPr>
            <a:spLocks/>
          </p:cNvSpPr>
          <p:nvPr/>
        </p:nvSpPr>
        <p:spPr bwMode="auto">
          <a:xfrm>
            <a:off x="6037330" y="352085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6" name="Freeform 100">
            <a:extLst>
              <a:ext uri="{FF2B5EF4-FFF2-40B4-BE49-F238E27FC236}">
                <a16:creationId xmlns:a16="http://schemas.microsoft.com/office/drawing/2014/main" id="{2FA50082-CD5E-4E26-BEFB-B0DE3A0A04BE}"/>
              </a:ext>
            </a:extLst>
          </p:cNvPr>
          <p:cNvSpPr>
            <a:spLocks/>
          </p:cNvSpPr>
          <p:nvPr/>
        </p:nvSpPr>
        <p:spPr bwMode="auto">
          <a:xfrm>
            <a:off x="6032729" y="3507758"/>
            <a:ext cx="4604"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7" name="Freeform 101">
            <a:extLst>
              <a:ext uri="{FF2B5EF4-FFF2-40B4-BE49-F238E27FC236}">
                <a16:creationId xmlns:a16="http://schemas.microsoft.com/office/drawing/2014/main" id="{62BCACE2-72AB-490B-B728-5E0A3EB7E94F}"/>
              </a:ext>
            </a:extLst>
          </p:cNvPr>
          <p:cNvSpPr>
            <a:spLocks/>
          </p:cNvSpPr>
          <p:nvPr/>
        </p:nvSpPr>
        <p:spPr bwMode="auto">
          <a:xfrm>
            <a:off x="6041934" y="3525215"/>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 name="Freeform 102">
            <a:extLst>
              <a:ext uri="{FF2B5EF4-FFF2-40B4-BE49-F238E27FC236}">
                <a16:creationId xmlns:a16="http://schemas.microsoft.com/office/drawing/2014/main" id="{85256FC2-E16B-419F-A651-CE138B991A9F}"/>
              </a:ext>
            </a:extLst>
          </p:cNvPr>
          <p:cNvSpPr>
            <a:spLocks/>
          </p:cNvSpPr>
          <p:nvPr/>
        </p:nvSpPr>
        <p:spPr bwMode="auto">
          <a:xfrm>
            <a:off x="6041934" y="353394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103">
            <a:extLst>
              <a:ext uri="{FF2B5EF4-FFF2-40B4-BE49-F238E27FC236}">
                <a16:creationId xmlns:a16="http://schemas.microsoft.com/office/drawing/2014/main" id="{E9C7A6E4-567B-48CC-8DC6-1C59AFA70C26}"/>
              </a:ext>
            </a:extLst>
          </p:cNvPr>
          <p:cNvSpPr>
            <a:spLocks/>
          </p:cNvSpPr>
          <p:nvPr/>
        </p:nvSpPr>
        <p:spPr bwMode="auto">
          <a:xfrm>
            <a:off x="6054208" y="3631419"/>
            <a:ext cx="4604"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104">
            <a:extLst>
              <a:ext uri="{FF2B5EF4-FFF2-40B4-BE49-F238E27FC236}">
                <a16:creationId xmlns:a16="http://schemas.microsoft.com/office/drawing/2014/main" id="{26F9FB0D-148D-499C-9ABB-DAD0C56D4EB6}"/>
              </a:ext>
            </a:extLst>
          </p:cNvPr>
          <p:cNvSpPr>
            <a:spLocks/>
          </p:cNvSpPr>
          <p:nvPr/>
        </p:nvSpPr>
        <p:spPr bwMode="auto">
          <a:xfrm>
            <a:off x="6032729" y="350339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105">
            <a:extLst>
              <a:ext uri="{FF2B5EF4-FFF2-40B4-BE49-F238E27FC236}">
                <a16:creationId xmlns:a16="http://schemas.microsoft.com/office/drawing/2014/main" id="{0F090610-06C1-41C2-B720-5A86F8A8D905}"/>
              </a:ext>
            </a:extLst>
          </p:cNvPr>
          <p:cNvSpPr>
            <a:spLocks/>
          </p:cNvSpPr>
          <p:nvPr/>
        </p:nvSpPr>
        <p:spPr bwMode="auto">
          <a:xfrm>
            <a:off x="6045003" y="354703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106">
            <a:extLst>
              <a:ext uri="{FF2B5EF4-FFF2-40B4-BE49-F238E27FC236}">
                <a16:creationId xmlns:a16="http://schemas.microsoft.com/office/drawing/2014/main" id="{31350B62-9483-45B0-9BB3-F3C7975FE268}"/>
              </a:ext>
            </a:extLst>
          </p:cNvPr>
          <p:cNvSpPr>
            <a:spLocks/>
          </p:cNvSpPr>
          <p:nvPr/>
        </p:nvSpPr>
        <p:spPr bwMode="auto">
          <a:xfrm>
            <a:off x="6080290" y="389183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107">
            <a:extLst>
              <a:ext uri="{FF2B5EF4-FFF2-40B4-BE49-F238E27FC236}">
                <a16:creationId xmlns:a16="http://schemas.microsoft.com/office/drawing/2014/main" id="{72FEF6E2-97DE-44D1-88A9-C1824C0B3970}"/>
              </a:ext>
            </a:extLst>
          </p:cNvPr>
          <p:cNvSpPr>
            <a:spLocks/>
          </p:cNvSpPr>
          <p:nvPr/>
        </p:nvSpPr>
        <p:spPr bwMode="auto">
          <a:xfrm>
            <a:off x="6045003" y="35514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108">
            <a:extLst>
              <a:ext uri="{FF2B5EF4-FFF2-40B4-BE49-F238E27FC236}">
                <a16:creationId xmlns:a16="http://schemas.microsoft.com/office/drawing/2014/main" id="{4F9E2DFD-F0D3-4D65-8103-73D1D95E8EFE}"/>
              </a:ext>
            </a:extLst>
          </p:cNvPr>
          <p:cNvSpPr>
            <a:spLocks/>
          </p:cNvSpPr>
          <p:nvPr/>
        </p:nvSpPr>
        <p:spPr bwMode="auto">
          <a:xfrm>
            <a:off x="6045003" y="355576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109">
            <a:extLst>
              <a:ext uri="{FF2B5EF4-FFF2-40B4-BE49-F238E27FC236}">
                <a16:creationId xmlns:a16="http://schemas.microsoft.com/office/drawing/2014/main" id="{9ED5B5DB-7FA4-421A-B0BE-64BCCC24EBBE}"/>
              </a:ext>
            </a:extLst>
          </p:cNvPr>
          <p:cNvSpPr>
            <a:spLocks/>
          </p:cNvSpPr>
          <p:nvPr/>
        </p:nvSpPr>
        <p:spPr bwMode="auto">
          <a:xfrm>
            <a:off x="6045003" y="355576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110">
            <a:extLst>
              <a:ext uri="{FF2B5EF4-FFF2-40B4-BE49-F238E27FC236}">
                <a16:creationId xmlns:a16="http://schemas.microsoft.com/office/drawing/2014/main" id="{0817CC35-4580-4EAA-932B-B0DB87502711}"/>
              </a:ext>
            </a:extLst>
          </p:cNvPr>
          <p:cNvSpPr>
            <a:spLocks/>
          </p:cNvSpPr>
          <p:nvPr/>
        </p:nvSpPr>
        <p:spPr bwMode="auto">
          <a:xfrm>
            <a:off x="6045003" y="355140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111">
            <a:extLst>
              <a:ext uri="{FF2B5EF4-FFF2-40B4-BE49-F238E27FC236}">
                <a16:creationId xmlns:a16="http://schemas.microsoft.com/office/drawing/2014/main" id="{1017CC28-7AEB-4D60-9BB1-5574F2110033}"/>
              </a:ext>
            </a:extLst>
          </p:cNvPr>
          <p:cNvSpPr>
            <a:spLocks/>
          </p:cNvSpPr>
          <p:nvPr/>
        </p:nvSpPr>
        <p:spPr bwMode="auto">
          <a:xfrm>
            <a:off x="6045003" y="35601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112">
            <a:extLst>
              <a:ext uri="{FF2B5EF4-FFF2-40B4-BE49-F238E27FC236}">
                <a16:creationId xmlns:a16="http://schemas.microsoft.com/office/drawing/2014/main" id="{C1F1EE60-16F1-4752-8DAB-4C0BFEABF9F4}"/>
              </a:ext>
            </a:extLst>
          </p:cNvPr>
          <p:cNvSpPr>
            <a:spLocks/>
          </p:cNvSpPr>
          <p:nvPr/>
        </p:nvSpPr>
        <p:spPr bwMode="auto">
          <a:xfrm>
            <a:off x="6041934" y="3538309"/>
            <a:ext cx="3069" cy="8729"/>
          </a:xfrm>
          <a:custGeom>
            <a:avLst/>
            <a:gdLst>
              <a:gd name="T0" fmla="*/ 2 w 2"/>
              <a:gd name="T1" fmla="*/ 6 h 6"/>
              <a:gd name="T2" fmla="*/ 2 w 2"/>
              <a:gd name="T3" fmla="*/ 6 h 6"/>
              <a:gd name="T4" fmla="*/ 0 w 2"/>
              <a:gd name="T5" fmla="*/ 0 h 6"/>
              <a:gd name="T6" fmla="*/ 0 w 2"/>
              <a:gd name="T7" fmla="*/ 0 h 6"/>
              <a:gd name="T8" fmla="*/ 2 w 2"/>
              <a:gd name="T9" fmla="*/ 6 h 6"/>
              <a:gd name="T10" fmla="*/ 2 w 2"/>
              <a:gd name="T11" fmla="*/ 6 h 6"/>
            </a:gdLst>
            <a:ahLst/>
            <a:cxnLst>
              <a:cxn ang="0">
                <a:pos x="T0" y="T1"/>
              </a:cxn>
              <a:cxn ang="0">
                <a:pos x="T2" y="T3"/>
              </a:cxn>
              <a:cxn ang="0">
                <a:pos x="T4" y="T5"/>
              </a:cxn>
              <a:cxn ang="0">
                <a:pos x="T6" y="T7"/>
              </a:cxn>
              <a:cxn ang="0">
                <a:pos x="T8" y="T9"/>
              </a:cxn>
              <a:cxn ang="0">
                <a:pos x="T10" y="T11"/>
              </a:cxn>
            </a:cxnLst>
            <a:rect l="0" t="0" r="r" b="b"/>
            <a:pathLst>
              <a:path w="2" h="6">
                <a:moveTo>
                  <a:pt x="2" y="6"/>
                </a:moveTo>
                <a:lnTo>
                  <a:pt x="2" y="6"/>
                </a:lnTo>
                <a:lnTo>
                  <a:pt x="0" y="0"/>
                </a:lnTo>
                <a:lnTo>
                  <a:pt x="0" y="0"/>
                </a:lnTo>
                <a:lnTo>
                  <a:pt x="2" y="6"/>
                </a:lnTo>
                <a:lnTo>
                  <a:pt x="2"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 name="Freeform 113">
            <a:extLst>
              <a:ext uri="{FF2B5EF4-FFF2-40B4-BE49-F238E27FC236}">
                <a16:creationId xmlns:a16="http://schemas.microsoft.com/office/drawing/2014/main" id="{9F5050E9-11AA-4283-A686-548D73336875}"/>
              </a:ext>
            </a:extLst>
          </p:cNvPr>
          <p:cNvSpPr>
            <a:spLocks/>
          </p:cNvSpPr>
          <p:nvPr/>
        </p:nvSpPr>
        <p:spPr bwMode="auto">
          <a:xfrm>
            <a:off x="6075688" y="382055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114">
            <a:extLst>
              <a:ext uri="{FF2B5EF4-FFF2-40B4-BE49-F238E27FC236}">
                <a16:creationId xmlns:a16="http://schemas.microsoft.com/office/drawing/2014/main" id="{244E4988-6382-46EB-9A58-4725624A3412}"/>
              </a:ext>
            </a:extLst>
          </p:cNvPr>
          <p:cNvSpPr>
            <a:spLocks/>
          </p:cNvSpPr>
          <p:nvPr/>
        </p:nvSpPr>
        <p:spPr bwMode="auto">
          <a:xfrm>
            <a:off x="6075688" y="3824915"/>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 name="Freeform 115">
            <a:extLst>
              <a:ext uri="{FF2B5EF4-FFF2-40B4-BE49-F238E27FC236}">
                <a16:creationId xmlns:a16="http://schemas.microsoft.com/office/drawing/2014/main" id="{E9A2DC79-E938-4C6C-85AC-5BE9295DCCE1}"/>
              </a:ext>
            </a:extLst>
          </p:cNvPr>
          <p:cNvSpPr>
            <a:spLocks/>
          </p:cNvSpPr>
          <p:nvPr/>
        </p:nvSpPr>
        <p:spPr bwMode="auto">
          <a:xfrm>
            <a:off x="6075688" y="381182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 name="Freeform 116">
            <a:extLst>
              <a:ext uri="{FF2B5EF4-FFF2-40B4-BE49-F238E27FC236}">
                <a16:creationId xmlns:a16="http://schemas.microsoft.com/office/drawing/2014/main" id="{4B343C75-F2E4-4E1B-9E75-BB9F0E53AFF0}"/>
              </a:ext>
            </a:extLst>
          </p:cNvPr>
          <p:cNvSpPr>
            <a:spLocks/>
          </p:cNvSpPr>
          <p:nvPr/>
        </p:nvSpPr>
        <p:spPr bwMode="auto">
          <a:xfrm>
            <a:off x="6075688" y="380745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 name="Freeform 117">
            <a:extLst>
              <a:ext uri="{FF2B5EF4-FFF2-40B4-BE49-F238E27FC236}">
                <a16:creationId xmlns:a16="http://schemas.microsoft.com/office/drawing/2014/main" id="{9F080E7C-81EF-4EE8-AA5C-082247495647}"/>
              </a:ext>
            </a:extLst>
          </p:cNvPr>
          <p:cNvSpPr>
            <a:spLocks/>
          </p:cNvSpPr>
          <p:nvPr/>
        </p:nvSpPr>
        <p:spPr bwMode="auto">
          <a:xfrm>
            <a:off x="6075688" y="383509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 name="Freeform 118">
            <a:extLst>
              <a:ext uri="{FF2B5EF4-FFF2-40B4-BE49-F238E27FC236}">
                <a16:creationId xmlns:a16="http://schemas.microsoft.com/office/drawing/2014/main" id="{55CA0944-6ED9-46ED-81D2-FDF418BD4CA5}"/>
              </a:ext>
            </a:extLst>
          </p:cNvPr>
          <p:cNvSpPr>
            <a:spLocks/>
          </p:cNvSpPr>
          <p:nvPr/>
        </p:nvSpPr>
        <p:spPr bwMode="auto">
          <a:xfrm>
            <a:off x="6071084" y="378563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119">
            <a:extLst>
              <a:ext uri="{FF2B5EF4-FFF2-40B4-BE49-F238E27FC236}">
                <a16:creationId xmlns:a16="http://schemas.microsoft.com/office/drawing/2014/main" id="{C2DA7FBC-3623-41C5-871C-EC5146870742}"/>
              </a:ext>
            </a:extLst>
          </p:cNvPr>
          <p:cNvSpPr>
            <a:spLocks/>
          </p:cNvSpPr>
          <p:nvPr/>
        </p:nvSpPr>
        <p:spPr bwMode="auto">
          <a:xfrm>
            <a:off x="6075688" y="379872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120">
            <a:extLst>
              <a:ext uri="{FF2B5EF4-FFF2-40B4-BE49-F238E27FC236}">
                <a16:creationId xmlns:a16="http://schemas.microsoft.com/office/drawing/2014/main" id="{B709DDBD-4C3A-4732-ABD4-2A4BBF0F3820}"/>
              </a:ext>
            </a:extLst>
          </p:cNvPr>
          <p:cNvSpPr>
            <a:spLocks/>
          </p:cNvSpPr>
          <p:nvPr/>
        </p:nvSpPr>
        <p:spPr bwMode="auto">
          <a:xfrm>
            <a:off x="6071084" y="379436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121">
            <a:extLst>
              <a:ext uri="{FF2B5EF4-FFF2-40B4-BE49-F238E27FC236}">
                <a16:creationId xmlns:a16="http://schemas.microsoft.com/office/drawing/2014/main" id="{CDDDF38D-AA04-481A-B91F-4787AEF54728}"/>
              </a:ext>
            </a:extLst>
          </p:cNvPr>
          <p:cNvSpPr>
            <a:spLocks/>
          </p:cNvSpPr>
          <p:nvPr/>
        </p:nvSpPr>
        <p:spPr bwMode="auto">
          <a:xfrm>
            <a:off x="6075688" y="383946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122">
            <a:extLst>
              <a:ext uri="{FF2B5EF4-FFF2-40B4-BE49-F238E27FC236}">
                <a16:creationId xmlns:a16="http://schemas.microsoft.com/office/drawing/2014/main" id="{76F36B78-29AF-4F97-A8D1-2750E3A29812}"/>
              </a:ext>
            </a:extLst>
          </p:cNvPr>
          <p:cNvSpPr>
            <a:spLocks/>
          </p:cNvSpPr>
          <p:nvPr/>
        </p:nvSpPr>
        <p:spPr bwMode="auto">
          <a:xfrm>
            <a:off x="6080290" y="385692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123">
            <a:extLst>
              <a:ext uri="{FF2B5EF4-FFF2-40B4-BE49-F238E27FC236}">
                <a16:creationId xmlns:a16="http://schemas.microsoft.com/office/drawing/2014/main" id="{CE2C29E4-1A43-41E2-93F6-8E53D820BD8E}"/>
              </a:ext>
            </a:extLst>
          </p:cNvPr>
          <p:cNvSpPr>
            <a:spLocks/>
          </p:cNvSpPr>
          <p:nvPr/>
        </p:nvSpPr>
        <p:spPr bwMode="auto">
          <a:xfrm>
            <a:off x="6080290" y="388311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124">
            <a:extLst>
              <a:ext uri="{FF2B5EF4-FFF2-40B4-BE49-F238E27FC236}">
                <a16:creationId xmlns:a16="http://schemas.microsoft.com/office/drawing/2014/main" id="{3CBF0E18-19E4-4A3C-A1AF-1FDB1AE59B6F}"/>
              </a:ext>
            </a:extLst>
          </p:cNvPr>
          <p:cNvSpPr>
            <a:spLocks/>
          </p:cNvSpPr>
          <p:nvPr/>
        </p:nvSpPr>
        <p:spPr bwMode="auto">
          <a:xfrm>
            <a:off x="6080290" y="387874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125">
            <a:extLst>
              <a:ext uri="{FF2B5EF4-FFF2-40B4-BE49-F238E27FC236}">
                <a16:creationId xmlns:a16="http://schemas.microsoft.com/office/drawing/2014/main" id="{5D4ABA3F-F700-4C92-8474-3410242914FB}"/>
              </a:ext>
            </a:extLst>
          </p:cNvPr>
          <p:cNvSpPr>
            <a:spLocks/>
          </p:cNvSpPr>
          <p:nvPr/>
        </p:nvSpPr>
        <p:spPr bwMode="auto">
          <a:xfrm>
            <a:off x="6080290" y="385255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126">
            <a:extLst>
              <a:ext uri="{FF2B5EF4-FFF2-40B4-BE49-F238E27FC236}">
                <a16:creationId xmlns:a16="http://schemas.microsoft.com/office/drawing/2014/main" id="{90B85CFD-F250-4E8E-9092-C984EFB2BE5E}"/>
              </a:ext>
            </a:extLst>
          </p:cNvPr>
          <p:cNvSpPr>
            <a:spLocks/>
          </p:cNvSpPr>
          <p:nvPr/>
        </p:nvSpPr>
        <p:spPr bwMode="auto">
          <a:xfrm>
            <a:off x="6075688" y="384819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127">
            <a:extLst>
              <a:ext uri="{FF2B5EF4-FFF2-40B4-BE49-F238E27FC236}">
                <a16:creationId xmlns:a16="http://schemas.microsoft.com/office/drawing/2014/main" id="{139B4E6B-6918-416F-9DF6-FC2328E7CE95}"/>
              </a:ext>
            </a:extLst>
          </p:cNvPr>
          <p:cNvSpPr>
            <a:spLocks/>
          </p:cNvSpPr>
          <p:nvPr/>
        </p:nvSpPr>
        <p:spPr bwMode="auto">
          <a:xfrm>
            <a:off x="6063414" y="3675065"/>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128">
            <a:extLst>
              <a:ext uri="{FF2B5EF4-FFF2-40B4-BE49-F238E27FC236}">
                <a16:creationId xmlns:a16="http://schemas.microsoft.com/office/drawing/2014/main" id="{4D5250F6-F75E-40E6-AC22-D547EF57F5C1}"/>
              </a:ext>
            </a:extLst>
          </p:cNvPr>
          <p:cNvSpPr>
            <a:spLocks/>
          </p:cNvSpPr>
          <p:nvPr/>
        </p:nvSpPr>
        <p:spPr bwMode="auto">
          <a:xfrm>
            <a:off x="6058810" y="366197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129">
            <a:extLst>
              <a:ext uri="{FF2B5EF4-FFF2-40B4-BE49-F238E27FC236}">
                <a16:creationId xmlns:a16="http://schemas.microsoft.com/office/drawing/2014/main" id="{7A52FCA8-AB73-4392-8C6A-5EE513A3AA5E}"/>
              </a:ext>
            </a:extLst>
          </p:cNvPr>
          <p:cNvSpPr>
            <a:spLocks/>
          </p:cNvSpPr>
          <p:nvPr/>
        </p:nvSpPr>
        <p:spPr bwMode="auto">
          <a:xfrm>
            <a:off x="6058810" y="365760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130">
            <a:extLst>
              <a:ext uri="{FF2B5EF4-FFF2-40B4-BE49-F238E27FC236}">
                <a16:creationId xmlns:a16="http://schemas.microsoft.com/office/drawing/2014/main" id="{B63A1ABC-2F72-48AF-A7BC-0E59F909A0E9}"/>
              </a:ext>
            </a:extLst>
          </p:cNvPr>
          <p:cNvSpPr>
            <a:spLocks/>
          </p:cNvSpPr>
          <p:nvPr/>
        </p:nvSpPr>
        <p:spPr bwMode="auto">
          <a:xfrm>
            <a:off x="6058810" y="3670700"/>
            <a:ext cx="4604"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131">
            <a:extLst>
              <a:ext uri="{FF2B5EF4-FFF2-40B4-BE49-F238E27FC236}">
                <a16:creationId xmlns:a16="http://schemas.microsoft.com/office/drawing/2014/main" id="{7049B89F-9EBA-41D6-9192-C5FA839C7075}"/>
              </a:ext>
            </a:extLst>
          </p:cNvPr>
          <p:cNvSpPr>
            <a:spLocks/>
          </p:cNvSpPr>
          <p:nvPr/>
        </p:nvSpPr>
        <p:spPr bwMode="auto">
          <a:xfrm>
            <a:off x="6058810" y="364451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132">
            <a:extLst>
              <a:ext uri="{FF2B5EF4-FFF2-40B4-BE49-F238E27FC236}">
                <a16:creationId xmlns:a16="http://schemas.microsoft.com/office/drawing/2014/main" id="{34DE23F5-CDF8-4B2C-905B-BD094B141E48}"/>
              </a:ext>
            </a:extLst>
          </p:cNvPr>
          <p:cNvSpPr>
            <a:spLocks/>
          </p:cNvSpPr>
          <p:nvPr/>
        </p:nvSpPr>
        <p:spPr bwMode="auto">
          <a:xfrm>
            <a:off x="6058810" y="36401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133">
            <a:extLst>
              <a:ext uri="{FF2B5EF4-FFF2-40B4-BE49-F238E27FC236}">
                <a16:creationId xmlns:a16="http://schemas.microsoft.com/office/drawing/2014/main" id="{C944B20B-3F45-4AED-A469-CAD0CC7CBF45}"/>
              </a:ext>
            </a:extLst>
          </p:cNvPr>
          <p:cNvSpPr>
            <a:spLocks/>
          </p:cNvSpPr>
          <p:nvPr/>
        </p:nvSpPr>
        <p:spPr bwMode="auto">
          <a:xfrm>
            <a:off x="6058810" y="364887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 name="Freeform 134">
            <a:extLst>
              <a:ext uri="{FF2B5EF4-FFF2-40B4-BE49-F238E27FC236}">
                <a16:creationId xmlns:a16="http://schemas.microsoft.com/office/drawing/2014/main" id="{234DD450-9E27-43D8-8689-9007374D66B6}"/>
              </a:ext>
            </a:extLst>
          </p:cNvPr>
          <p:cNvSpPr>
            <a:spLocks/>
          </p:cNvSpPr>
          <p:nvPr/>
        </p:nvSpPr>
        <p:spPr bwMode="auto">
          <a:xfrm>
            <a:off x="6063414" y="3701252"/>
            <a:ext cx="0" cy="8729"/>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 name="Freeform 135">
            <a:extLst>
              <a:ext uri="{FF2B5EF4-FFF2-40B4-BE49-F238E27FC236}">
                <a16:creationId xmlns:a16="http://schemas.microsoft.com/office/drawing/2014/main" id="{1A79FC1E-1D5C-43C0-8CE6-D6D0C61E06D0}"/>
              </a:ext>
            </a:extLst>
          </p:cNvPr>
          <p:cNvSpPr>
            <a:spLocks/>
          </p:cNvSpPr>
          <p:nvPr/>
        </p:nvSpPr>
        <p:spPr bwMode="auto">
          <a:xfrm>
            <a:off x="6063414" y="3709981"/>
            <a:ext cx="3069" cy="4364"/>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136">
            <a:extLst>
              <a:ext uri="{FF2B5EF4-FFF2-40B4-BE49-F238E27FC236}">
                <a16:creationId xmlns:a16="http://schemas.microsoft.com/office/drawing/2014/main" id="{212EDAFE-A166-43BA-9CB6-7ED351BDA56C}"/>
              </a:ext>
            </a:extLst>
          </p:cNvPr>
          <p:cNvSpPr>
            <a:spLocks/>
          </p:cNvSpPr>
          <p:nvPr/>
        </p:nvSpPr>
        <p:spPr bwMode="auto">
          <a:xfrm>
            <a:off x="6066482" y="3714346"/>
            <a:ext cx="4604" cy="62559"/>
          </a:xfrm>
          <a:custGeom>
            <a:avLst/>
            <a:gdLst>
              <a:gd name="T0" fmla="*/ 3 w 3"/>
              <a:gd name="T1" fmla="*/ 43 h 43"/>
              <a:gd name="T2" fmla="*/ 3 w 3"/>
              <a:gd name="T3" fmla="*/ 43 h 43"/>
              <a:gd name="T4" fmla="*/ 0 w 3"/>
              <a:gd name="T5" fmla="*/ 0 h 43"/>
              <a:gd name="T6" fmla="*/ 0 w 3"/>
              <a:gd name="T7" fmla="*/ 0 h 43"/>
              <a:gd name="T8" fmla="*/ 3 w 3"/>
              <a:gd name="T9" fmla="*/ 43 h 43"/>
              <a:gd name="T10" fmla="*/ 3 w 3"/>
              <a:gd name="T11" fmla="*/ 43 h 43"/>
            </a:gdLst>
            <a:ahLst/>
            <a:cxnLst>
              <a:cxn ang="0">
                <a:pos x="T0" y="T1"/>
              </a:cxn>
              <a:cxn ang="0">
                <a:pos x="T2" y="T3"/>
              </a:cxn>
              <a:cxn ang="0">
                <a:pos x="T4" y="T5"/>
              </a:cxn>
              <a:cxn ang="0">
                <a:pos x="T6" y="T7"/>
              </a:cxn>
              <a:cxn ang="0">
                <a:pos x="T8" y="T9"/>
              </a:cxn>
              <a:cxn ang="0">
                <a:pos x="T10" y="T11"/>
              </a:cxn>
            </a:cxnLst>
            <a:rect l="0" t="0" r="r" b="b"/>
            <a:pathLst>
              <a:path w="3" h="43">
                <a:moveTo>
                  <a:pt x="3" y="43"/>
                </a:moveTo>
                <a:lnTo>
                  <a:pt x="3" y="43"/>
                </a:lnTo>
                <a:lnTo>
                  <a:pt x="0" y="0"/>
                </a:lnTo>
                <a:lnTo>
                  <a:pt x="0" y="0"/>
                </a:lnTo>
                <a:lnTo>
                  <a:pt x="3" y="43"/>
                </a:lnTo>
                <a:lnTo>
                  <a:pt x="3" y="4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137">
            <a:extLst>
              <a:ext uri="{FF2B5EF4-FFF2-40B4-BE49-F238E27FC236}">
                <a16:creationId xmlns:a16="http://schemas.microsoft.com/office/drawing/2014/main" id="{C46AE5F5-7141-4872-ABC1-2BC804BFFD42}"/>
              </a:ext>
            </a:extLst>
          </p:cNvPr>
          <p:cNvSpPr>
            <a:spLocks/>
          </p:cNvSpPr>
          <p:nvPr/>
        </p:nvSpPr>
        <p:spPr bwMode="auto">
          <a:xfrm>
            <a:off x="6063414" y="368379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138">
            <a:extLst>
              <a:ext uri="{FF2B5EF4-FFF2-40B4-BE49-F238E27FC236}">
                <a16:creationId xmlns:a16="http://schemas.microsoft.com/office/drawing/2014/main" id="{0D5DCBC0-E4CC-4736-86B1-E227A431A141}"/>
              </a:ext>
            </a:extLst>
          </p:cNvPr>
          <p:cNvSpPr>
            <a:spLocks/>
          </p:cNvSpPr>
          <p:nvPr/>
        </p:nvSpPr>
        <p:spPr bwMode="auto">
          <a:xfrm>
            <a:off x="6071084" y="3776905"/>
            <a:ext cx="0" cy="8729"/>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139">
            <a:extLst>
              <a:ext uri="{FF2B5EF4-FFF2-40B4-BE49-F238E27FC236}">
                <a16:creationId xmlns:a16="http://schemas.microsoft.com/office/drawing/2014/main" id="{D1001335-B6B6-472F-A797-8BEDC72BD04C}"/>
              </a:ext>
            </a:extLst>
          </p:cNvPr>
          <p:cNvSpPr>
            <a:spLocks/>
          </p:cNvSpPr>
          <p:nvPr/>
        </p:nvSpPr>
        <p:spPr bwMode="auto">
          <a:xfrm>
            <a:off x="6063414" y="369688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140">
            <a:extLst>
              <a:ext uri="{FF2B5EF4-FFF2-40B4-BE49-F238E27FC236}">
                <a16:creationId xmlns:a16="http://schemas.microsoft.com/office/drawing/2014/main" id="{75ECDE1A-F275-43DB-B229-F9F4F40785A9}"/>
              </a:ext>
            </a:extLst>
          </p:cNvPr>
          <p:cNvSpPr>
            <a:spLocks/>
          </p:cNvSpPr>
          <p:nvPr/>
        </p:nvSpPr>
        <p:spPr bwMode="auto">
          <a:xfrm>
            <a:off x="6063414" y="368815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141">
            <a:extLst>
              <a:ext uri="{FF2B5EF4-FFF2-40B4-BE49-F238E27FC236}">
                <a16:creationId xmlns:a16="http://schemas.microsoft.com/office/drawing/2014/main" id="{67BAB575-1EF4-4CB5-AD24-BC27398A6CDA}"/>
              </a:ext>
            </a:extLst>
          </p:cNvPr>
          <p:cNvSpPr>
            <a:spLocks/>
          </p:cNvSpPr>
          <p:nvPr/>
        </p:nvSpPr>
        <p:spPr bwMode="auto">
          <a:xfrm>
            <a:off x="6080290" y="3865651"/>
            <a:ext cx="0" cy="13095"/>
          </a:xfrm>
          <a:custGeom>
            <a:avLst/>
            <a:gdLst>
              <a:gd name="T0" fmla="*/ 9 h 9"/>
              <a:gd name="T1" fmla="*/ 9 h 9"/>
              <a:gd name="T2" fmla="*/ 0 h 9"/>
              <a:gd name="T3" fmla="*/ 0 h 9"/>
              <a:gd name="T4" fmla="*/ 9 h 9"/>
              <a:gd name="T5" fmla="*/ 9 h 9"/>
            </a:gdLst>
            <a:ahLst/>
            <a:cxnLst>
              <a:cxn ang="0">
                <a:pos x="0" y="T0"/>
              </a:cxn>
              <a:cxn ang="0">
                <a:pos x="0" y="T1"/>
              </a:cxn>
              <a:cxn ang="0">
                <a:pos x="0" y="T2"/>
              </a:cxn>
              <a:cxn ang="0">
                <a:pos x="0" y="T3"/>
              </a:cxn>
              <a:cxn ang="0">
                <a:pos x="0" y="T4"/>
              </a:cxn>
              <a:cxn ang="0">
                <a:pos x="0" y="T5"/>
              </a:cxn>
            </a:cxnLst>
            <a:rect l="0" t="0" r="r" b="b"/>
            <a:pathLst>
              <a:path h="9">
                <a:moveTo>
                  <a:pt x="0" y="9"/>
                </a:moveTo>
                <a:lnTo>
                  <a:pt x="0" y="9"/>
                </a:lnTo>
                <a:lnTo>
                  <a:pt x="0" y="0"/>
                </a:lnTo>
                <a:lnTo>
                  <a:pt x="0" y="0"/>
                </a:lnTo>
                <a:lnTo>
                  <a:pt x="0" y="9"/>
                </a:lnTo>
                <a:lnTo>
                  <a:pt x="0"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142">
            <a:extLst>
              <a:ext uri="{FF2B5EF4-FFF2-40B4-BE49-F238E27FC236}">
                <a16:creationId xmlns:a16="http://schemas.microsoft.com/office/drawing/2014/main" id="{19928ED5-70F4-4598-968F-85AA491C89C6}"/>
              </a:ext>
            </a:extLst>
          </p:cNvPr>
          <p:cNvSpPr>
            <a:spLocks/>
          </p:cNvSpPr>
          <p:nvPr/>
        </p:nvSpPr>
        <p:spPr bwMode="auto">
          <a:xfrm>
            <a:off x="6032729" y="3499027"/>
            <a:ext cx="0" cy="4364"/>
          </a:xfrm>
          <a:custGeom>
            <a:avLst/>
            <a:gdLst>
              <a:gd name="T0" fmla="*/ 3 h 3"/>
              <a:gd name="T1" fmla="*/ 3 h 3"/>
              <a:gd name="T2" fmla="*/ 0 h 3"/>
              <a:gd name="T3" fmla="*/ 0 h 3"/>
              <a:gd name="T4" fmla="*/ 0 h 3"/>
              <a:gd name="T5" fmla="*/ 3 h 3"/>
              <a:gd name="T6" fmla="*/ 3 h 3"/>
            </a:gdLst>
            <a:ahLst/>
            <a:cxnLst>
              <a:cxn ang="0">
                <a:pos x="0" y="T0"/>
              </a:cxn>
              <a:cxn ang="0">
                <a:pos x="0" y="T1"/>
              </a:cxn>
              <a:cxn ang="0">
                <a:pos x="0" y="T2"/>
              </a:cxn>
              <a:cxn ang="0">
                <a:pos x="0" y="T3"/>
              </a:cxn>
              <a:cxn ang="0">
                <a:pos x="0" y="T4"/>
              </a:cxn>
              <a:cxn ang="0">
                <a:pos x="0" y="T5"/>
              </a:cxn>
              <a:cxn ang="0">
                <a:pos x="0" y="T6"/>
              </a:cxn>
            </a:cxnLst>
            <a:rect l="0" t="0" r="r" b="b"/>
            <a:pathLst>
              <a:path h="3">
                <a:moveTo>
                  <a:pt x="0" y="3"/>
                </a:moveTo>
                <a:lnTo>
                  <a:pt x="0" y="3"/>
                </a:lnTo>
                <a:lnTo>
                  <a:pt x="0" y="0"/>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143">
            <a:extLst>
              <a:ext uri="{FF2B5EF4-FFF2-40B4-BE49-F238E27FC236}">
                <a16:creationId xmlns:a16="http://schemas.microsoft.com/office/drawing/2014/main" id="{4261CF1A-5114-485B-BC8C-36E98FF7F7F8}"/>
              </a:ext>
            </a:extLst>
          </p:cNvPr>
          <p:cNvSpPr>
            <a:spLocks/>
          </p:cNvSpPr>
          <p:nvPr/>
        </p:nvSpPr>
        <p:spPr bwMode="auto">
          <a:xfrm>
            <a:off x="6397886" y="39849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144">
            <a:extLst>
              <a:ext uri="{FF2B5EF4-FFF2-40B4-BE49-F238E27FC236}">
                <a16:creationId xmlns:a16="http://schemas.microsoft.com/office/drawing/2014/main" id="{C704AE2D-4F8B-429F-B997-3B3180FEBFF7}"/>
              </a:ext>
            </a:extLst>
          </p:cNvPr>
          <p:cNvSpPr>
            <a:spLocks/>
          </p:cNvSpPr>
          <p:nvPr/>
        </p:nvSpPr>
        <p:spPr bwMode="auto">
          <a:xfrm>
            <a:off x="6393283" y="39805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145">
            <a:extLst>
              <a:ext uri="{FF2B5EF4-FFF2-40B4-BE49-F238E27FC236}">
                <a16:creationId xmlns:a16="http://schemas.microsoft.com/office/drawing/2014/main" id="{F0E50DBE-CB2D-4BCA-B888-16552C500CB9}"/>
              </a:ext>
            </a:extLst>
          </p:cNvPr>
          <p:cNvSpPr>
            <a:spLocks/>
          </p:cNvSpPr>
          <p:nvPr/>
        </p:nvSpPr>
        <p:spPr bwMode="auto">
          <a:xfrm>
            <a:off x="6384077" y="397622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146">
            <a:extLst>
              <a:ext uri="{FF2B5EF4-FFF2-40B4-BE49-F238E27FC236}">
                <a16:creationId xmlns:a16="http://schemas.microsoft.com/office/drawing/2014/main" id="{F04861D8-CA30-46CC-9603-AEEB96A2E352}"/>
              </a:ext>
            </a:extLst>
          </p:cNvPr>
          <p:cNvSpPr>
            <a:spLocks/>
          </p:cNvSpPr>
          <p:nvPr/>
        </p:nvSpPr>
        <p:spPr bwMode="auto">
          <a:xfrm>
            <a:off x="6384077" y="3976220"/>
            <a:ext cx="4604"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147">
            <a:extLst>
              <a:ext uri="{FF2B5EF4-FFF2-40B4-BE49-F238E27FC236}">
                <a16:creationId xmlns:a16="http://schemas.microsoft.com/office/drawing/2014/main" id="{B943C8CB-AE0D-47F4-ADC3-D3B0DBCAC9CC}"/>
              </a:ext>
            </a:extLst>
          </p:cNvPr>
          <p:cNvSpPr>
            <a:spLocks/>
          </p:cNvSpPr>
          <p:nvPr/>
        </p:nvSpPr>
        <p:spPr bwMode="auto">
          <a:xfrm>
            <a:off x="6381009" y="3971855"/>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148">
            <a:extLst>
              <a:ext uri="{FF2B5EF4-FFF2-40B4-BE49-F238E27FC236}">
                <a16:creationId xmlns:a16="http://schemas.microsoft.com/office/drawing/2014/main" id="{2F1F40BF-AAD9-4EBC-B530-6F4F1A2A4BC8}"/>
              </a:ext>
            </a:extLst>
          </p:cNvPr>
          <p:cNvSpPr>
            <a:spLocks/>
          </p:cNvSpPr>
          <p:nvPr/>
        </p:nvSpPr>
        <p:spPr bwMode="auto">
          <a:xfrm>
            <a:off x="6376407" y="3971855"/>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149">
            <a:extLst>
              <a:ext uri="{FF2B5EF4-FFF2-40B4-BE49-F238E27FC236}">
                <a16:creationId xmlns:a16="http://schemas.microsoft.com/office/drawing/2014/main" id="{E52BD186-A702-4B7A-AFED-F3E738F1E49E}"/>
              </a:ext>
            </a:extLst>
          </p:cNvPr>
          <p:cNvSpPr>
            <a:spLocks/>
          </p:cNvSpPr>
          <p:nvPr/>
        </p:nvSpPr>
        <p:spPr bwMode="auto">
          <a:xfrm>
            <a:off x="6388681" y="3980584"/>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150">
            <a:extLst>
              <a:ext uri="{FF2B5EF4-FFF2-40B4-BE49-F238E27FC236}">
                <a16:creationId xmlns:a16="http://schemas.microsoft.com/office/drawing/2014/main" id="{F372A0EE-A0EA-4319-801B-C16252A174DE}"/>
              </a:ext>
            </a:extLst>
          </p:cNvPr>
          <p:cNvSpPr>
            <a:spLocks/>
          </p:cNvSpPr>
          <p:nvPr/>
        </p:nvSpPr>
        <p:spPr bwMode="auto">
          <a:xfrm>
            <a:off x="6388681" y="39805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151">
            <a:extLst>
              <a:ext uri="{FF2B5EF4-FFF2-40B4-BE49-F238E27FC236}">
                <a16:creationId xmlns:a16="http://schemas.microsoft.com/office/drawing/2014/main" id="{1F54DAE9-8110-40B8-95F4-0A8411F9E5BC}"/>
              </a:ext>
            </a:extLst>
          </p:cNvPr>
          <p:cNvSpPr>
            <a:spLocks/>
          </p:cNvSpPr>
          <p:nvPr/>
        </p:nvSpPr>
        <p:spPr bwMode="auto">
          <a:xfrm>
            <a:off x="6362597" y="3954396"/>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152">
            <a:extLst>
              <a:ext uri="{FF2B5EF4-FFF2-40B4-BE49-F238E27FC236}">
                <a16:creationId xmlns:a16="http://schemas.microsoft.com/office/drawing/2014/main" id="{C77D0B81-DCD9-458E-839B-4A1D6AC4DF16}"/>
              </a:ext>
            </a:extLst>
          </p:cNvPr>
          <p:cNvSpPr>
            <a:spLocks/>
          </p:cNvSpPr>
          <p:nvPr/>
        </p:nvSpPr>
        <p:spPr bwMode="auto">
          <a:xfrm>
            <a:off x="6359529" y="3948578"/>
            <a:ext cx="0" cy="5819"/>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153">
            <a:extLst>
              <a:ext uri="{FF2B5EF4-FFF2-40B4-BE49-F238E27FC236}">
                <a16:creationId xmlns:a16="http://schemas.microsoft.com/office/drawing/2014/main" id="{CE124302-DB5A-4E39-B9AA-0CA4B96D7D52}"/>
              </a:ext>
            </a:extLst>
          </p:cNvPr>
          <p:cNvSpPr>
            <a:spLocks/>
          </p:cNvSpPr>
          <p:nvPr/>
        </p:nvSpPr>
        <p:spPr bwMode="auto">
          <a:xfrm>
            <a:off x="6376407" y="3967491"/>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154">
            <a:extLst>
              <a:ext uri="{FF2B5EF4-FFF2-40B4-BE49-F238E27FC236}">
                <a16:creationId xmlns:a16="http://schemas.microsoft.com/office/drawing/2014/main" id="{27CC86DE-0CB0-4F60-88D3-8AC84265A30A}"/>
              </a:ext>
            </a:extLst>
          </p:cNvPr>
          <p:cNvSpPr>
            <a:spLocks/>
          </p:cNvSpPr>
          <p:nvPr/>
        </p:nvSpPr>
        <p:spPr bwMode="auto">
          <a:xfrm>
            <a:off x="6084894" y="39005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155">
            <a:extLst>
              <a:ext uri="{FF2B5EF4-FFF2-40B4-BE49-F238E27FC236}">
                <a16:creationId xmlns:a16="http://schemas.microsoft.com/office/drawing/2014/main" id="{1E96EC52-CAB5-4376-9A2B-B6B5351CD8E9}"/>
              </a:ext>
            </a:extLst>
          </p:cNvPr>
          <p:cNvSpPr>
            <a:spLocks/>
          </p:cNvSpPr>
          <p:nvPr/>
        </p:nvSpPr>
        <p:spPr bwMode="auto">
          <a:xfrm>
            <a:off x="6359529" y="394857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156">
            <a:extLst>
              <a:ext uri="{FF2B5EF4-FFF2-40B4-BE49-F238E27FC236}">
                <a16:creationId xmlns:a16="http://schemas.microsoft.com/office/drawing/2014/main" id="{62EFC700-7A26-4D63-9A5A-72DF8F0B2E3E}"/>
              </a:ext>
            </a:extLst>
          </p:cNvPr>
          <p:cNvSpPr>
            <a:spLocks/>
          </p:cNvSpPr>
          <p:nvPr/>
        </p:nvSpPr>
        <p:spPr bwMode="auto">
          <a:xfrm>
            <a:off x="6371803" y="39674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157">
            <a:extLst>
              <a:ext uri="{FF2B5EF4-FFF2-40B4-BE49-F238E27FC236}">
                <a16:creationId xmlns:a16="http://schemas.microsoft.com/office/drawing/2014/main" id="{5078E774-EB66-4E7B-9218-F4312909F3C7}"/>
              </a:ext>
            </a:extLst>
          </p:cNvPr>
          <p:cNvSpPr>
            <a:spLocks/>
          </p:cNvSpPr>
          <p:nvPr/>
        </p:nvSpPr>
        <p:spPr bwMode="auto">
          <a:xfrm>
            <a:off x="6362597" y="3958762"/>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158">
            <a:extLst>
              <a:ext uri="{FF2B5EF4-FFF2-40B4-BE49-F238E27FC236}">
                <a16:creationId xmlns:a16="http://schemas.microsoft.com/office/drawing/2014/main" id="{E767F60D-23C2-4497-ACDE-50BEE521C8A3}"/>
              </a:ext>
            </a:extLst>
          </p:cNvPr>
          <p:cNvSpPr>
            <a:spLocks/>
          </p:cNvSpPr>
          <p:nvPr/>
        </p:nvSpPr>
        <p:spPr bwMode="auto">
          <a:xfrm>
            <a:off x="6367201" y="3963125"/>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159">
            <a:extLst>
              <a:ext uri="{FF2B5EF4-FFF2-40B4-BE49-F238E27FC236}">
                <a16:creationId xmlns:a16="http://schemas.microsoft.com/office/drawing/2014/main" id="{1381E445-91CA-4533-A52C-FE9185AF0194}"/>
              </a:ext>
            </a:extLst>
          </p:cNvPr>
          <p:cNvSpPr>
            <a:spLocks/>
          </p:cNvSpPr>
          <p:nvPr/>
        </p:nvSpPr>
        <p:spPr bwMode="auto">
          <a:xfrm>
            <a:off x="6359529" y="3954396"/>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160">
            <a:extLst>
              <a:ext uri="{FF2B5EF4-FFF2-40B4-BE49-F238E27FC236}">
                <a16:creationId xmlns:a16="http://schemas.microsoft.com/office/drawing/2014/main" id="{1A728481-F8A0-4B21-855E-BA11EA2CE88C}"/>
              </a:ext>
            </a:extLst>
          </p:cNvPr>
          <p:cNvSpPr>
            <a:spLocks/>
          </p:cNvSpPr>
          <p:nvPr/>
        </p:nvSpPr>
        <p:spPr bwMode="auto">
          <a:xfrm>
            <a:off x="6393283" y="3980584"/>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161">
            <a:extLst>
              <a:ext uri="{FF2B5EF4-FFF2-40B4-BE49-F238E27FC236}">
                <a16:creationId xmlns:a16="http://schemas.microsoft.com/office/drawing/2014/main" id="{8075326C-4DC7-4EFC-ABE8-047701AEAE7E}"/>
              </a:ext>
            </a:extLst>
          </p:cNvPr>
          <p:cNvSpPr>
            <a:spLocks/>
          </p:cNvSpPr>
          <p:nvPr/>
        </p:nvSpPr>
        <p:spPr bwMode="auto">
          <a:xfrm>
            <a:off x="6367201" y="395876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 name="Freeform 162">
            <a:extLst>
              <a:ext uri="{FF2B5EF4-FFF2-40B4-BE49-F238E27FC236}">
                <a16:creationId xmlns:a16="http://schemas.microsoft.com/office/drawing/2014/main" id="{3C4FBF36-49F1-4382-8D12-220C86ADB01F}"/>
              </a:ext>
            </a:extLst>
          </p:cNvPr>
          <p:cNvSpPr>
            <a:spLocks/>
          </p:cNvSpPr>
          <p:nvPr/>
        </p:nvSpPr>
        <p:spPr bwMode="auto">
          <a:xfrm>
            <a:off x="6166210" y="3918025"/>
            <a:ext cx="29152" cy="13095"/>
          </a:xfrm>
          <a:custGeom>
            <a:avLst/>
            <a:gdLst>
              <a:gd name="T0" fmla="*/ 19 w 19"/>
              <a:gd name="T1" fmla="*/ 9 h 9"/>
              <a:gd name="T2" fmla="*/ 19 w 19"/>
              <a:gd name="T3" fmla="*/ 9 h 9"/>
              <a:gd name="T4" fmla="*/ 11 w 19"/>
              <a:gd name="T5" fmla="*/ 6 h 9"/>
              <a:gd name="T6" fmla="*/ 11 w 19"/>
              <a:gd name="T7" fmla="*/ 6 h 9"/>
              <a:gd name="T8" fmla="*/ 0 w 19"/>
              <a:gd name="T9" fmla="*/ 0 h 9"/>
              <a:gd name="T10" fmla="*/ 0 w 19"/>
              <a:gd name="T11" fmla="*/ 0 h 9"/>
              <a:gd name="T12" fmla="*/ 11 w 19"/>
              <a:gd name="T13" fmla="*/ 6 h 9"/>
              <a:gd name="T14" fmla="*/ 11 w 19"/>
              <a:gd name="T15" fmla="*/ 6 h 9"/>
              <a:gd name="T16" fmla="*/ 19 w 19"/>
              <a:gd name="T17" fmla="*/ 9 h 9"/>
              <a:gd name="T18" fmla="*/ 19 w 19"/>
              <a:gd name="T1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9">
                <a:moveTo>
                  <a:pt x="19" y="9"/>
                </a:moveTo>
                <a:lnTo>
                  <a:pt x="19" y="9"/>
                </a:lnTo>
                <a:lnTo>
                  <a:pt x="11" y="6"/>
                </a:lnTo>
                <a:lnTo>
                  <a:pt x="11" y="6"/>
                </a:lnTo>
                <a:lnTo>
                  <a:pt x="0" y="0"/>
                </a:lnTo>
                <a:lnTo>
                  <a:pt x="0" y="0"/>
                </a:lnTo>
                <a:lnTo>
                  <a:pt x="11" y="6"/>
                </a:lnTo>
                <a:lnTo>
                  <a:pt x="11" y="6"/>
                </a:lnTo>
                <a:lnTo>
                  <a:pt x="19" y="9"/>
                </a:lnTo>
                <a:lnTo>
                  <a:pt x="19"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163">
            <a:extLst>
              <a:ext uri="{FF2B5EF4-FFF2-40B4-BE49-F238E27FC236}">
                <a16:creationId xmlns:a16="http://schemas.microsoft.com/office/drawing/2014/main" id="{281B760F-5287-4DB4-A0E7-6CA0E7919C0E}"/>
              </a:ext>
            </a:extLst>
          </p:cNvPr>
          <p:cNvSpPr>
            <a:spLocks/>
          </p:cNvSpPr>
          <p:nvPr/>
        </p:nvSpPr>
        <p:spPr bwMode="auto">
          <a:xfrm>
            <a:off x="5750178" y="2844345"/>
            <a:ext cx="550481" cy="648374"/>
          </a:xfrm>
          <a:custGeom>
            <a:avLst/>
            <a:gdLst>
              <a:gd name="T0" fmla="*/ 243 w 288"/>
              <a:gd name="T1" fmla="*/ 419 h 447"/>
              <a:gd name="T2" fmla="*/ 240 w 288"/>
              <a:gd name="T3" fmla="*/ 401 h 447"/>
              <a:gd name="T4" fmla="*/ 238 w 288"/>
              <a:gd name="T5" fmla="*/ 386 h 447"/>
              <a:gd name="T6" fmla="*/ 249 w 288"/>
              <a:gd name="T7" fmla="*/ 374 h 447"/>
              <a:gd name="T8" fmla="*/ 254 w 288"/>
              <a:gd name="T9" fmla="*/ 346 h 447"/>
              <a:gd name="T10" fmla="*/ 257 w 288"/>
              <a:gd name="T11" fmla="*/ 334 h 447"/>
              <a:gd name="T12" fmla="*/ 268 w 288"/>
              <a:gd name="T13" fmla="*/ 322 h 447"/>
              <a:gd name="T14" fmla="*/ 288 w 288"/>
              <a:gd name="T15" fmla="*/ 304 h 447"/>
              <a:gd name="T16" fmla="*/ 285 w 288"/>
              <a:gd name="T17" fmla="*/ 283 h 447"/>
              <a:gd name="T18" fmla="*/ 260 w 288"/>
              <a:gd name="T19" fmla="*/ 185 h 447"/>
              <a:gd name="T20" fmla="*/ 243 w 288"/>
              <a:gd name="T21" fmla="*/ 176 h 447"/>
              <a:gd name="T22" fmla="*/ 226 w 288"/>
              <a:gd name="T23" fmla="*/ 191 h 447"/>
              <a:gd name="T24" fmla="*/ 212 w 288"/>
              <a:gd name="T25" fmla="*/ 216 h 447"/>
              <a:gd name="T26" fmla="*/ 187 w 288"/>
              <a:gd name="T27" fmla="*/ 219 h 447"/>
              <a:gd name="T28" fmla="*/ 173 w 288"/>
              <a:gd name="T29" fmla="*/ 207 h 447"/>
              <a:gd name="T30" fmla="*/ 165 w 288"/>
              <a:gd name="T31" fmla="*/ 194 h 447"/>
              <a:gd name="T32" fmla="*/ 168 w 288"/>
              <a:gd name="T33" fmla="*/ 182 h 447"/>
              <a:gd name="T34" fmla="*/ 193 w 288"/>
              <a:gd name="T35" fmla="*/ 164 h 447"/>
              <a:gd name="T36" fmla="*/ 210 w 288"/>
              <a:gd name="T37" fmla="*/ 146 h 447"/>
              <a:gd name="T38" fmla="*/ 212 w 288"/>
              <a:gd name="T39" fmla="*/ 121 h 447"/>
              <a:gd name="T40" fmla="*/ 204 w 288"/>
              <a:gd name="T41" fmla="*/ 94 h 447"/>
              <a:gd name="T42" fmla="*/ 198 w 288"/>
              <a:gd name="T43" fmla="*/ 70 h 447"/>
              <a:gd name="T44" fmla="*/ 193 w 288"/>
              <a:gd name="T45" fmla="*/ 42 h 447"/>
              <a:gd name="T46" fmla="*/ 184 w 288"/>
              <a:gd name="T47" fmla="*/ 33 h 447"/>
              <a:gd name="T48" fmla="*/ 156 w 288"/>
              <a:gd name="T49" fmla="*/ 24 h 447"/>
              <a:gd name="T50" fmla="*/ 131 w 288"/>
              <a:gd name="T51" fmla="*/ 12 h 447"/>
              <a:gd name="T52" fmla="*/ 103 w 288"/>
              <a:gd name="T53" fmla="*/ 0 h 447"/>
              <a:gd name="T54" fmla="*/ 84 w 288"/>
              <a:gd name="T55" fmla="*/ 18 h 447"/>
              <a:gd name="T56" fmla="*/ 78 w 288"/>
              <a:gd name="T57" fmla="*/ 36 h 447"/>
              <a:gd name="T58" fmla="*/ 78 w 288"/>
              <a:gd name="T59" fmla="*/ 58 h 447"/>
              <a:gd name="T60" fmla="*/ 81 w 288"/>
              <a:gd name="T61" fmla="*/ 76 h 447"/>
              <a:gd name="T62" fmla="*/ 70 w 288"/>
              <a:gd name="T63" fmla="*/ 91 h 447"/>
              <a:gd name="T64" fmla="*/ 56 w 288"/>
              <a:gd name="T65" fmla="*/ 100 h 447"/>
              <a:gd name="T66" fmla="*/ 47 w 288"/>
              <a:gd name="T67" fmla="*/ 94 h 447"/>
              <a:gd name="T68" fmla="*/ 47 w 288"/>
              <a:gd name="T69" fmla="*/ 85 h 447"/>
              <a:gd name="T70" fmla="*/ 44 w 288"/>
              <a:gd name="T71" fmla="*/ 73 h 447"/>
              <a:gd name="T72" fmla="*/ 36 w 288"/>
              <a:gd name="T73" fmla="*/ 82 h 447"/>
              <a:gd name="T74" fmla="*/ 30 w 288"/>
              <a:gd name="T75" fmla="*/ 88 h 447"/>
              <a:gd name="T76" fmla="*/ 22 w 288"/>
              <a:gd name="T77" fmla="*/ 115 h 447"/>
              <a:gd name="T78" fmla="*/ 19 w 288"/>
              <a:gd name="T79" fmla="*/ 134 h 447"/>
              <a:gd name="T80" fmla="*/ 14 w 288"/>
              <a:gd name="T81" fmla="*/ 158 h 447"/>
              <a:gd name="T82" fmla="*/ 2 w 288"/>
              <a:gd name="T83" fmla="*/ 176 h 447"/>
              <a:gd name="T84" fmla="*/ 0 w 288"/>
              <a:gd name="T85" fmla="*/ 194 h 447"/>
              <a:gd name="T86" fmla="*/ 2 w 288"/>
              <a:gd name="T87" fmla="*/ 216 h 447"/>
              <a:gd name="T88" fmla="*/ 0 w 288"/>
              <a:gd name="T89" fmla="*/ 243 h 447"/>
              <a:gd name="T90" fmla="*/ 0 w 288"/>
              <a:gd name="T91" fmla="*/ 261 h 447"/>
              <a:gd name="T92" fmla="*/ 14 w 288"/>
              <a:gd name="T93" fmla="*/ 289 h 447"/>
              <a:gd name="T94" fmla="*/ 16 w 288"/>
              <a:gd name="T95" fmla="*/ 298 h 447"/>
              <a:gd name="T96" fmla="*/ 22 w 288"/>
              <a:gd name="T97" fmla="*/ 322 h 447"/>
              <a:gd name="T98" fmla="*/ 25 w 288"/>
              <a:gd name="T99" fmla="*/ 334 h 447"/>
              <a:gd name="T100" fmla="*/ 14 w 288"/>
              <a:gd name="T101" fmla="*/ 407 h 447"/>
              <a:gd name="T102" fmla="*/ 0 w 288"/>
              <a:gd name="T103" fmla="*/ 447 h 447"/>
              <a:gd name="T104" fmla="*/ 249 w 288"/>
              <a:gd name="T105" fmla="*/ 428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8" h="447">
                <a:moveTo>
                  <a:pt x="249" y="428"/>
                </a:moveTo>
                <a:lnTo>
                  <a:pt x="249" y="428"/>
                </a:lnTo>
                <a:lnTo>
                  <a:pt x="243" y="419"/>
                </a:lnTo>
                <a:lnTo>
                  <a:pt x="240" y="413"/>
                </a:lnTo>
                <a:lnTo>
                  <a:pt x="240" y="413"/>
                </a:lnTo>
                <a:lnTo>
                  <a:pt x="240" y="401"/>
                </a:lnTo>
                <a:lnTo>
                  <a:pt x="240" y="401"/>
                </a:lnTo>
                <a:lnTo>
                  <a:pt x="238" y="392"/>
                </a:lnTo>
                <a:lnTo>
                  <a:pt x="238" y="386"/>
                </a:lnTo>
                <a:lnTo>
                  <a:pt x="246" y="377"/>
                </a:lnTo>
                <a:lnTo>
                  <a:pt x="246" y="377"/>
                </a:lnTo>
                <a:lnTo>
                  <a:pt x="249" y="374"/>
                </a:lnTo>
                <a:lnTo>
                  <a:pt x="252" y="368"/>
                </a:lnTo>
                <a:lnTo>
                  <a:pt x="252" y="368"/>
                </a:lnTo>
                <a:lnTo>
                  <a:pt x="254" y="346"/>
                </a:lnTo>
                <a:lnTo>
                  <a:pt x="254" y="346"/>
                </a:lnTo>
                <a:lnTo>
                  <a:pt x="257" y="334"/>
                </a:lnTo>
                <a:lnTo>
                  <a:pt x="257" y="334"/>
                </a:lnTo>
                <a:lnTo>
                  <a:pt x="260" y="328"/>
                </a:lnTo>
                <a:lnTo>
                  <a:pt x="268" y="322"/>
                </a:lnTo>
                <a:lnTo>
                  <a:pt x="268" y="322"/>
                </a:lnTo>
                <a:lnTo>
                  <a:pt x="282" y="310"/>
                </a:lnTo>
                <a:lnTo>
                  <a:pt x="282" y="310"/>
                </a:lnTo>
                <a:lnTo>
                  <a:pt x="288" y="304"/>
                </a:lnTo>
                <a:lnTo>
                  <a:pt x="288" y="304"/>
                </a:lnTo>
                <a:lnTo>
                  <a:pt x="288" y="295"/>
                </a:lnTo>
                <a:lnTo>
                  <a:pt x="285" y="283"/>
                </a:lnTo>
                <a:lnTo>
                  <a:pt x="277" y="243"/>
                </a:lnTo>
                <a:lnTo>
                  <a:pt x="265" y="207"/>
                </a:lnTo>
                <a:lnTo>
                  <a:pt x="260" y="185"/>
                </a:lnTo>
                <a:lnTo>
                  <a:pt x="260" y="185"/>
                </a:lnTo>
                <a:lnTo>
                  <a:pt x="252" y="179"/>
                </a:lnTo>
                <a:lnTo>
                  <a:pt x="243" y="176"/>
                </a:lnTo>
                <a:lnTo>
                  <a:pt x="243" y="176"/>
                </a:lnTo>
                <a:lnTo>
                  <a:pt x="235" y="185"/>
                </a:lnTo>
                <a:lnTo>
                  <a:pt x="226" y="191"/>
                </a:lnTo>
                <a:lnTo>
                  <a:pt x="218" y="204"/>
                </a:lnTo>
                <a:lnTo>
                  <a:pt x="218" y="204"/>
                </a:lnTo>
                <a:lnTo>
                  <a:pt x="212" y="216"/>
                </a:lnTo>
                <a:lnTo>
                  <a:pt x="204" y="222"/>
                </a:lnTo>
                <a:lnTo>
                  <a:pt x="196" y="222"/>
                </a:lnTo>
                <a:lnTo>
                  <a:pt x="187" y="219"/>
                </a:lnTo>
                <a:lnTo>
                  <a:pt x="187" y="219"/>
                </a:lnTo>
                <a:lnTo>
                  <a:pt x="179" y="213"/>
                </a:lnTo>
                <a:lnTo>
                  <a:pt x="173" y="207"/>
                </a:lnTo>
                <a:lnTo>
                  <a:pt x="168" y="200"/>
                </a:lnTo>
                <a:lnTo>
                  <a:pt x="165" y="194"/>
                </a:lnTo>
                <a:lnTo>
                  <a:pt x="165" y="194"/>
                </a:lnTo>
                <a:lnTo>
                  <a:pt x="165" y="188"/>
                </a:lnTo>
                <a:lnTo>
                  <a:pt x="168" y="182"/>
                </a:lnTo>
                <a:lnTo>
                  <a:pt x="168" y="182"/>
                </a:lnTo>
                <a:lnTo>
                  <a:pt x="176" y="179"/>
                </a:lnTo>
                <a:lnTo>
                  <a:pt x="176" y="179"/>
                </a:lnTo>
                <a:lnTo>
                  <a:pt x="193" y="164"/>
                </a:lnTo>
                <a:lnTo>
                  <a:pt x="201" y="158"/>
                </a:lnTo>
                <a:lnTo>
                  <a:pt x="210" y="146"/>
                </a:lnTo>
                <a:lnTo>
                  <a:pt x="210" y="146"/>
                </a:lnTo>
                <a:lnTo>
                  <a:pt x="212" y="140"/>
                </a:lnTo>
                <a:lnTo>
                  <a:pt x="215" y="137"/>
                </a:lnTo>
                <a:lnTo>
                  <a:pt x="212" y="121"/>
                </a:lnTo>
                <a:lnTo>
                  <a:pt x="204" y="94"/>
                </a:lnTo>
                <a:lnTo>
                  <a:pt x="204" y="94"/>
                </a:lnTo>
                <a:lnTo>
                  <a:pt x="204" y="94"/>
                </a:lnTo>
                <a:lnTo>
                  <a:pt x="201" y="79"/>
                </a:lnTo>
                <a:lnTo>
                  <a:pt x="198" y="70"/>
                </a:lnTo>
                <a:lnTo>
                  <a:pt x="198" y="70"/>
                </a:lnTo>
                <a:lnTo>
                  <a:pt x="198" y="70"/>
                </a:lnTo>
                <a:lnTo>
                  <a:pt x="198" y="55"/>
                </a:lnTo>
                <a:lnTo>
                  <a:pt x="193" y="42"/>
                </a:lnTo>
                <a:lnTo>
                  <a:pt x="193" y="42"/>
                </a:lnTo>
                <a:lnTo>
                  <a:pt x="187" y="39"/>
                </a:lnTo>
                <a:lnTo>
                  <a:pt x="184" y="33"/>
                </a:lnTo>
                <a:lnTo>
                  <a:pt x="170" y="30"/>
                </a:lnTo>
                <a:lnTo>
                  <a:pt x="170" y="30"/>
                </a:lnTo>
                <a:lnTo>
                  <a:pt x="156" y="24"/>
                </a:lnTo>
                <a:lnTo>
                  <a:pt x="156" y="24"/>
                </a:lnTo>
                <a:lnTo>
                  <a:pt x="131" y="12"/>
                </a:lnTo>
                <a:lnTo>
                  <a:pt x="131" y="12"/>
                </a:lnTo>
                <a:lnTo>
                  <a:pt x="106" y="0"/>
                </a:lnTo>
                <a:lnTo>
                  <a:pt x="106" y="0"/>
                </a:lnTo>
                <a:lnTo>
                  <a:pt x="103" y="0"/>
                </a:lnTo>
                <a:lnTo>
                  <a:pt x="98" y="3"/>
                </a:lnTo>
                <a:lnTo>
                  <a:pt x="92" y="6"/>
                </a:lnTo>
                <a:lnTo>
                  <a:pt x="84" y="18"/>
                </a:lnTo>
                <a:lnTo>
                  <a:pt x="84" y="18"/>
                </a:lnTo>
                <a:lnTo>
                  <a:pt x="78" y="36"/>
                </a:lnTo>
                <a:lnTo>
                  <a:pt x="78" y="36"/>
                </a:lnTo>
                <a:lnTo>
                  <a:pt x="75" y="42"/>
                </a:lnTo>
                <a:lnTo>
                  <a:pt x="75" y="42"/>
                </a:lnTo>
                <a:lnTo>
                  <a:pt x="78" y="58"/>
                </a:lnTo>
                <a:lnTo>
                  <a:pt x="78" y="58"/>
                </a:lnTo>
                <a:lnTo>
                  <a:pt x="81" y="76"/>
                </a:lnTo>
                <a:lnTo>
                  <a:pt x="81" y="76"/>
                </a:lnTo>
                <a:lnTo>
                  <a:pt x="78" y="79"/>
                </a:lnTo>
                <a:lnTo>
                  <a:pt x="75" y="85"/>
                </a:lnTo>
                <a:lnTo>
                  <a:pt x="70" y="91"/>
                </a:lnTo>
                <a:lnTo>
                  <a:pt x="70" y="91"/>
                </a:lnTo>
                <a:lnTo>
                  <a:pt x="64" y="97"/>
                </a:lnTo>
                <a:lnTo>
                  <a:pt x="56" y="100"/>
                </a:lnTo>
                <a:lnTo>
                  <a:pt x="56" y="100"/>
                </a:lnTo>
                <a:lnTo>
                  <a:pt x="50" y="97"/>
                </a:lnTo>
                <a:lnTo>
                  <a:pt x="47" y="94"/>
                </a:lnTo>
                <a:lnTo>
                  <a:pt x="47" y="88"/>
                </a:lnTo>
                <a:lnTo>
                  <a:pt x="47" y="88"/>
                </a:lnTo>
                <a:lnTo>
                  <a:pt x="47" y="85"/>
                </a:lnTo>
                <a:lnTo>
                  <a:pt x="47" y="85"/>
                </a:lnTo>
                <a:lnTo>
                  <a:pt x="44" y="73"/>
                </a:lnTo>
                <a:lnTo>
                  <a:pt x="44" y="73"/>
                </a:lnTo>
                <a:lnTo>
                  <a:pt x="42" y="76"/>
                </a:lnTo>
                <a:lnTo>
                  <a:pt x="36" y="82"/>
                </a:lnTo>
                <a:lnTo>
                  <a:pt x="36" y="82"/>
                </a:lnTo>
                <a:lnTo>
                  <a:pt x="30" y="85"/>
                </a:lnTo>
                <a:lnTo>
                  <a:pt x="30" y="85"/>
                </a:lnTo>
                <a:lnTo>
                  <a:pt x="30" y="88"/>
                </a:lnTo>
                <a:lnTo>
                  <a:pt x="30" y="88"/>
                </a:lnTo>
                <a:lnTo>
                  <a:pt x="25" y="100"/>
                </a:lnTo>
                <a:lnTo>
                  <a:pt x="22" y="115"/>
                </a:lnTo>
                <a:lnTo>
                  <a:pt x="22" y="115"/>
                </a:lnTo>
                <a:lnTo>
                  <a:pt x="19" y="134"/>
                </a:lnTo>
                <a:lnTo>
                  <a:pt x="19" y="134"/>
                </a:lnTo>
                <a:lnTo>
                  <a:pt x="16" y="146"/>
                </a:lnTo>
                <a:lnTo>
                  <a:pt x="16" y="146"/>
                </a:lnTo>
                <a:lnTo>
                  <a:pt x="14" y="158"/>
                </a:lnTo>
                <a:lnTo>
                  <a:pt x="5" y="170"/>
                </a:lnTo>
                <a:lnTo>
                  <a:pt x="5" y="170"/>
                </a:lnTo>
                <a:lnTo>
                  <a:pt x="2" y="176"/>
                </a:lnTo>
                <a:lnTo>
                  <a:pt x="0" y="182"/>
                </a:lnTo>
                <a:lnTo>
                  <a:pt x="0" y="194"/>
                </a:lnTo>
                <a:lnTo>
                  <a:pt x="0" y="194"/>
                </a:lnTo>
                <a:lnTo>
                  <a:pt x="2" y="207"/>
                </a:lnTo>
                <a:lnTo>
                  <a:pt x="2" y="207"/>
                </a:lnTo>
                <a:lnTo>
                  <a:pt x="2" y="216"/>
                </a:lnTo>
                <a:lnTo>
                  <a:pt x="2" y="216"/>
                </a:lnTo>
                <a:lnTo>
                  <a:pt x="5" y="228"/>
                </a:lnTo>
                <a:lnTo>
                  <a:pt x="0" y="243"/>
                </a:lnTo>
                <a:lnTo>
                  <a:pt x="0" y="243"/>
                </a:lnTo>
                <a:lnTo>
                  <a:pt x="0" y="252"/>
                </a:lnTo>
                <a:lnTo>
                  <a:pt x="0" y="261"/>
                </a:lnTo>
                <a:lnTo>
                  <a:pt x="8" y="276"/>
                </a:lnTo>
                <a:lnTo>
                  <a:pt x="8" y="276"/>
                </a:lnTo>
                <a:lnTo>
                  <a:pt x="14" y="289"/>
                </a:lnTo>
                <a:lnTo>
                  <a:pt x="14" y="289"/>
                </a:lnTo>
                <a:lnTo>
                  <a:pt x="16" y="298"/>
                </a:lnTo>
                <a:lnTo>
                  <a:pt x="16" y="298"/>
                </a:lnTo>
                <a:lnTo>
                  <a:pt x="16" y="304"/>
                </a:lnTo>
                <a:lnTo>
                  <a:pt x="16" y="304"/>
                </a:lnTo>
                <a:lnTo>
                  <a:pt x="22" y="322"/>
                </a:lnTo>
                <a:lnTo>
                  <a:pt x="22" y="325"/>
                </a:lnTo>
                <a:lnTo>
                  <a:pt x="22" y="325"/>
                </a:lnTo>
                <a:lnTo>
                  <a:pt x="25" y="334"/>
                </a:lnTo>
                <a:lnTo>
                  <a:pt x="25" y="349"/>
                </a:lnTo>
                <a:lnTo>
                  <a:pt x="22" y="371"/>
                </a:lnTo>
                <a:lnTo>
                  <a:pt x="14" y="407"/>
                </a:lnTo>
                <a:lnTo>
                  <a:pt x="14" y="407"/>
                </a:lnTo>
                <a:lnTo>
                  <a:pt x="5" y="434"/>
                </a:lnTo>
                <a:lnTo>
                  <a:pt x="0" y="447"/>
                </a:lnTo>
                <a:lnTo>
                  <a:pt x="126" y="440"/>
                </a:lnTo>
                <a:lnTo>
                  <a:pt x="212" y="431"/>
                </a:lnTo>
                <a:lnTo>
                  <a:pt x="249" y="428"/>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0" name="Freeform 164">
            <a:extLst>
              <a:ext uri="{FF2B5EF4-FFF2-40B4-BE49-F238E27FC236}">
                <a16:creationId xmlns:a16="http://schemas.microsoft.com/office/drawing/2014/main" id="{78BE6558-B35A-4C73-B5E9-5064933062B1}"/>
              </a:ext>
            </a:extLst>
          </p:cNvPr>
          <p:cNvSpPr>
            <a:spLocks/>
          </p:cNvSpPr>
          <p:nvPr/>
        </p:nvSpPr>
        <p:spPr bwMode="auto">
          <a:xfrm>
            <a:off x="6020454" y="3471385"/>
            <a:ext cx="131948" cy="13095"/>
          </a:xfrm>
          <a:custGeom>
            <a:avLst/>
            <a:gdLst>
              <a:gd name="T0" fmla="*/ 86 w 86"/>
              <a:gd name="T1" fmla="*/ 0 h 9"/>
              <a:gd name="T2" fmla="*/ 0 w 86"/>
              <a:gd name="T3" fmla="*/ 9 h 9"/>
              <a:gd name="T4" fmla="*/ 0 w 86"/>
              <a:gd name="T5" fmla="*/ 9 h 9"/>
              <a:gd name="T6" fmla="*/ 86 w 86"/>
              <a:gd name="T7" fmla="*/ 0 h 9"/>
            </a:gdLst>
            <a:ahLst/>
            <a:cxnLst>
              <a:cxn ang="0">
                <a:pos x="T0" y="T1"/>
              </a:cxn>
              <a:cxn ang="0">
                <a:pos x="T2" y="T3"/>
              </a:cxn>
              <a:cxn ang="0">
                <a:pos x="T4" y="T5"/>
              </a:cxn>
              <a:cxn ang="0">
                <a:pos x="T6" y="T7"/>
              </a:cxn>
            </a:cxnLst>
            <a:rect l="0" t="0" r="r" b="b"/>
            <a:pathLst>
              <a:path w="86" h="9">
                <a:moveTo>
                  <a:pt x="86" y="0"/>
                </a:moveTo>
                <a:lnTo>
                  <a:pt x="0" y="9"/>
                </a:lnTo>
                <a:lnTo>
                  <a:pt x="0" y="9"/>
                </a:lnTo>
                <a:lnTo>
                  <a:pt x="8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165">
            <a:extLst>
              <a:ext uri="{FF2B5EF4-FFF2-40B4-BE49-F238E27FC236}">
                <a16:creationId xmlns:a16="http://schemas.microsoft.com/office/drawing/2014/main" id="{935FB6D4-8022-4AB8-81D4-A4AF24C8A3DA}"/>
              </a:ext>
            </a:extLst>
          </p:cNvPr>
          <p:cNvSpPr>
            <a:spLocks/>
          </p:cNvSpPr>
          <p:nvPr/>
        </p:nvSpPr>
        <p:spPr bwMode="auto">
          <a:xfrm>
            <a:off x="6359529" y="4518879"/>
            <a:ext cx="592231" cy="459733"/>
          </a:xfrm>
          <a:custGeom>
            <a:avLst/>
            <a:gdLst>
              <a:gd name="T0" fmla="*/ 243 w 386"/>
              <a:gd name="T1" fmla="*/ 268 h 316"/>
              <a:gd name="T2" fmla="*/ 246 w 386"/>
              <a:gd name="T3" fmla="*/ 262 h 316"/>
              <a:gd name="T4" fmla="*/ 249 w 386"/>
              <a:gd name="T5" fmla="*/ 253 h 316"/>
              <a:gd name="T6" fmla="*/ 280 w 386"/>
              <a:gd name="T7" fmla="*/ 246 h 316"/>
              <a:gd name="T8" fmla="*/ 294 w 386"/>
              <a:gd name="T9" fmla="*/ 237 h 316"/>
              <a:gd name="T10" fmla="*/ 327 w 386"/>
              <a:gd name="T11" fmla="*/ 195 h 316"/>
              <a:gd name="T12" fmla="*/ 333 w 386"/>
              <a:gd name="T13" fmla="*/ 189 h 316"/>
              <a:gd name="T14" fmla="*/ 350 w 386"/>
              <a:gd name="T15" fmla="*/ 161 h 316"/>
              <a:gd name="T16" fmla="*/ 361 w 386"/>
              <a:gd name="T17" fmla="*/ 116 h 316"/>
              <a:gd name="T18" fmla="*/ 372 w 386"/>
              <a:gd name="T19" fmla="*/ 98 h 316"/>
              <a:gd name="T20" fmla="*/ 386 w 386"/>
              <a:gd name="T21" fmla="*/ 85 h 316"/>
              <a:gd name="T22" fmla="*/ 257 w 386"/>
              <a:gd name="T23" fmla="*/ 10 h 316"/>
              <a:gd name="T24" fmla="*/ 232 w 386"/>
              <a:gd name="T25" fmla="*/ 13 h 316"/>
              <a:gd name="T26" fmla="*/ 218 w 386"/>
              <a:gd name="T27" fmla="*/ 19 h 316"/>
              <a:gd name="T28" fmla="*/ 218 w 386"/>
              <a:gd name="T29" fmla="*/ 19 h 316"/>
              <a:gd name="T30" fmla="*/ 201 w 386"/>
              <a:gd name="T31" fmla="*/ 13 h 316"/>
              <a:gd name="T32" fmla="*/ 179 w 386"/>
              <a:gd name="T33" fmla="*/ 3 h 316"/>
              <a:gd name="T34" fmla="*/ 61 w 386"/>
              <a:gd name="T35" fmla="*/ 0 h 316"/>
              <a:gd name="T36" fmla="*/ 44 w 386"/>
              <a:gd name="T37" fmla="*/ 10 h 316"/>
              <a:gd name="T38" fmla="*/ 44 w 386"/>
              <a:gd name="T39" fmla="*/ 10 h 316"/>
              <a:gd name="T40" fmla="*/ 5 w 386"/>
              <a:gd name="T41" fmla="*/ 43 h 316"/>
              <a:gd name="T42" fmla="*/ 0 w 386"/>
              <a:gd name="T43" fmla="*/ 58 h 316"/>
              <a:gd name="T44" fmla="*/ 61 w 386"/>
              <a:gd name="T45" fmla="*/ 128 h 316"/>
              <a:gd name="T46" fmla="*/ 106 w 386"/>
              <a:gd name="T47" fmla="*/ 171 h 316"/>
              <a:gd name="T48" fmla="*/ 145 w 386"/>
              <a:gd name="T49" fmla="*/ 207 h 316"/>
              <a:gd name="T50" fmla="*/ 170 w 386"/>
              <a:gd name="T51" fmla="*/ 237 h 316"/>
              <a:gd name="T52" fmla="*/ 179 w 386"/>
              <a:gd name="T53" fmla="*/ 262 h 316"/>
              <a:gd name="T54" fmla="*/ 184 w 386"/>
              <a:gd name="T55" fmla="*/ 274 h 316"/>
              <a:gd name="T56" fmla="*/ 193 w 386"/>
              <a:gd name="T57" fmla="*/ 298 h 316"/>
              <a:gd name="T58" fmla="*/ 193 w 386"/>
              <a:gd name="T59" fmla="*/ 301 h 316"/>
              <a:gd name="T60" fmla="*/ 196 w 386"/>
              <a:gd name="T61" fmla="*/ 301 h 316"/>
              <a:gd name="T62" fmla="*/ 196 w 386"/>
              <a:gd name="T63" fmla="*/ 301 h 316"/>
              <a:gd name="T64" fmla="*/ 196 w 386"/>
              <a:gd name="T65" fmla="*/ 304 h 316"/>
              <a:gd name="T66" fmla="*/ 198 w 386"/>
              <a:gd name="T67" fmla="*/ 304 h 316"/>
              <a:gd name="T68" fmla="*/ 198 w 386"/>
              <a:gd name="T69" fmla="*/ 304 h 316"/>
              <a:gd name="T70" fmla="*/ 201 w 386"/>
              <a:gd name="T71" fmla="*/ 307 h 316"/>
              <a:gd name="T72" fmla="*/ 201 w 386"/>
              <a:gd name="T73" fmla="*/ 307 h 316"/>
              <a:gd name="T74" fmla="*/ 204 w 386"/>
              <a:gd name="T75" fmla="*/ 307 h 316"/>
              <a:gd name="T76" fmla="*/ 204 w 386"/>
              <a:gd name="T77" fmla="*/ 307 h 316"/>
              <a:gd name="T78" fmla="*/ 207 w 386"/>
              <a:gd name="T79" fmla="*/ 310 h 316"/>
              <a:gd name="T80" fmla="*/ 207 w 386"/>
              <a:gd name="T81" fmla="*/ 310 h 316"/>
              <a:gd name="T82" fmla="*/ 210 w 386"/>
              <a:gd name="T83" fmla="*/ 310 h 316"/>
              <a:gd name="T84" fmla="*/ 212 w 386"/>
              <a:gd name="T85" fmla="*/ 310 h 316"/>
              <a:gd name="T86" fmla="*/ 215 w 386"/>
              <a:gd name="T87" fmla="*/ 313 h 316"/>
              <a:gd name="T88" fmla="*/ 218 w 386"/>
              <a:gd name="T89" fmla="*/ 313 h 316"/>
              <a:gd name="T90" fmla="*/ 221 w 386"/>
              <a:gd name="T91" fmla="*/ 313 h 316"/>
              <a:gd name="T92" fmla="*/ 221 w 386"/>
              <a:gd name="T93" fmla="*/ 313 h 316"/>
              <a:gd name="T94" fmla="*/ 224 w 386"/>
              <a:gd name="T95" fmla="*/ 316 h 316"/>
              <a:gd name="T96" fmla="*/ 235 w 386"/>
              <a:gd name="T97" fmla="*/ 292 h 316"/>
              <a:gd name="T98" fmla="*/ 240 w 386"/>
              <a:gd name="T99" fmla="*/ 286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6" h="316">
                <a:moveTo>
                  <a:pt x="240" y="286"/>
                </a:moveTo>
                <a:lnTo>
                  <a:pt x="240" y="286"/>
                </a:lnTo>
                <a:lnTo>
                  <a:pt x="243" y="268"/>
                </a:lnTo>
                <a:lnTo>
                  <a:pt x="243" y="268"/>
                </a:lnTo>
                <a:lnTo>
                  <a:pt x="246" y="262"/>
                </a:lnTo>
                <a:lnTo>
                  <a:pt x="246" y="262"/>
                </a:lnTo>
                <a:lnTo>
                  <a:pt x="246" y="259"/>
                </a:lnTo>
                <a:lnTo>
                  <a:pt x="246" y="259"/>
                </a:lnTo>
                <a:lnTo>
                  <a:pt x="249" y="253"/>
                </a:lnTo>
                <a:lnTo>
                  <a:pt x="260" y="250"/>
                </a:lnTo>
                <a:lnTo>
                  <a:pt x="260" y="250"/>
                </a:lnTo>
                <a:lnTo>
                  <a:pt x="280" y="246"/>
                </a:lnTo>
                <a:lnTo>
                  <a:pt x="288" y="240"/>
                </a:lnTo>
                <a:lnTo>
                  <a:pt x="294" y="237"/>
                </a:lnTo>
                <a:lnTo>
                  <a:pt x="294" y="237"/>
                </a:lnTo>
                <a:lnTo>
                  <a:pt x="299" y="225"/>
                </a:lnTo>
                <a:lnTo>
                  <a:pt x="308" y="216"/>
                </a:lnTo>
                <a:lnTo>
                  <a:pt x="327" y="195"/>
                </a:lnTo>
                <a:lnTo>
                  <a:pt x="327" y="195"/>
                </a:lnTo>
                <a:lnTo>
                  <a:pt x="333" y="189"/>
                </a:lnTo>
                <a:lnTo>
                  <a:pt x="333" y="189"/>
                </a:lnTo>
                <a:lnTo>
                  <a:pt x="344" y="180"/>
                </a:lnTo>
                <a:lnTo>
                  <a:pt x="350" y="161"/>
                </a:lnTo>
                <a:lnTo>
                  <a:pt x="350" y="161"/>
                </a:lnTo>
                <a:lnTo>
                  <a:pt x="355" y="134"/>
                </a:lnTo>
                <a:lnTo>
                  <a:pt x="355" y="134"/>
                </a:lnTo>
                <a:lnTo>
                  <a:pt x="361" y="116"/>
                </a:lnTo>
                <a:lnTo>
                  <a:pt x="366" y="104"/>
                </a:lnTo>
                <a:lnTo>
                  <a:pt x="366" y="104"/>
                </a:lnTo>
                <a:lnTo>
                  <a:pt x="372" y="98"/>
                </a:lnTo>
                <a:lnTo>
                  <a:pt x="377" y="92"/>
                </a:lnTo>
                <a:lnTo>
                  <a:pt x="377" y="92"/>
                </a:lnTo>
                <a:lnTo>
                  <a:pt x="386" y="85"/>
                </a:lnTo>
                <a:lnTo>
                  <a:pt x="299" y="6"/>
                </a:lnTo>
                <a:lnTo>
                  <a:pt x="299" y="6"/>
                </a:lnTo>
                <a:lnTo>
                  <a:pt x="257" y="10"/>
                </a:lnTo>
                <a:lnTo>
                  <a:pt x="257" y="10"/>
                </a:lnTo>
                <a:lnTo>
                  <a:pt x="243" y="10"/>
                </a:lnTo>
                <a:lnTo>
                  <a:pt x="232" y="13"/>
                </a:lnTo>
                <a:lnTo>
                  <a:pt x="218" y="19"/>
                </a:lnTo>
                <a:lnTo>
                  <a:pt x="218" y="19"/>
                </a:lnTo>
                <a:lnTo>
                  <a:pt x="218" y="19"/>
                </a:lnTo>
                <a:lnTo>
                  <a:pt x="218" y="19"/>
                </a:lnTo>
                <a:lnTo>
                  <a:pt x="218" y="19"/>
                </a:lnTo>
                <a:lnTo>
                  <a:pt x="218" y="19"/>
                </a:lnTo>
                <a:lnTo>
                  <a:pt x="215" y="19"/>
                </a:lnTo>
                <a:lnTo>
                  <a:pt x="215" y="19"/>
                </a:lnTo>
                <a:lnTo>
                  <a:pt x="201" y="13"/>
                </a:lnTo>
                <a:lnTo>
                  <a:pt x="187" y="6"/>
                </a:lnTo>
                <a:lnTo>
                  <a:pt x="187" y="6"/>
                </a:lnTo>
                <a:lnTo>
                  <a:pt x="179" y="3"/>
                </a:lnTo>
                <a:lnTo>
                  <a:pt x="162" y="0"/>
                </a:lnTo>
                <a:lnTo>
                  <a:pt x="61" y="0"/>
                </a:lnTo>
                <a:lnTo>
                  <a:pt x="61" y="0"/>
                </a:lnTo>
                <a:lnTo>
                  <a:pt x="56" y="0"/>
                </a:lnTo>
                <a:lnTo>
                  <a:pt x="50" y="3"/>
                </a:lnTo>
                <a:lnTo>
                  <a:pt x="44" y="10"/>
                </a:lnTo>
                <a:lnTo>
                  <a:pt x="44" y="10"/>
                </a:lnTo>
                <a:lnTo>
                  <a:pt x="44" y="10"/>
                </a:lnTo>
                <a:lnTo>
                  <a:pt x="44" y="10"/>
                </a:lnTo>
                <a:lnTo>
                  <a:pt x="8" y="34"/>
                </a:lnTo>
                <a:lnTo>
                  <a:pt x="8" y="34"/>
                </a:lnTo>
                <a:lnTo>
                  <a:pt x="5" y="43"/>
                </a:lnTo>
                <a:lnTo>
                  <a:pt x="2" y="49"/>
                </a:lnTo>
                <a:lnTo>
                  <a:pt x="2" y="49"/>
                </a:lnTo>
                <a:lnTo>
                  <a:pt x="0" y="58"/>
                </a:lnTo>
                <a:lnTo>
                  <a:pt x="5" y="67"/>
                </a:lnTo>
                <a:lnTo>
                  <a:pt x="61" y="128"/>
                </a:lnTo>
                <a:lnTo>
                  <a:pt x="61" y="128"/>
                </a:lnTo>
                <a:lnTo>
                  <a:pt x="67" y="134"/>
                </a:lnTo>
                <a:lnTo>
                  <a:pt x="67" y="134"/>
                </a:lnTo>
                <a:lnTo>
                  <a:pt x="106" y="171"/>
                </a:lnTo>
                <a:lnTo>
                  <a:pt x="106" y="171"/>
                </a:lnTo>
                <a:lnTo>
                  <a:pt x="145" y="207"/>
                </a:lnTo>
                <a:lnTo>
                  <a:pt x="145" y="207"/>
                </a:lnTo>
                <a:lnTo>
                  <a:pt x="151" y="213"/>
                </a:lnTo>
                <a:lnTo>
                  <a:pt x="151" y="213"/>
                </a:lnTo>
                <a:lnTo>
                  <a:pt x="170" y="237"/>
                </a:lnTo>
                <a:lnTo>
                  <a:pt x="179" y="250"/>
                </a:lnTo>
                <a:lnTo>
                  <a:pt x="179" y="262"/>
                </a:lnTo>
                <a:lnTo>
                  <a:pt x="179" y="262"/>
                </a:lnTo>
                <a:lnTo>
                  <a:pt x="182" y="268"/>
                </a:lnTo>
                <a:lnTo>
                  <a:pt x="184" y="274"/>
                </a:lnTo>
                <a:lnTo>
                  <a:pt x="184" y="274"/>
                </a:lnTo>
                <a:lnTo>
                  <a:pt x="190" y="286"/>
                </a:lnTo>
                <a:lnTo>
                  <a:pt x="193" y="298"/>
                </a:lnTo>
                <a:lnTo>
                  <a:pt x="193" y="298"/>
                </a:lnTo>
                <a:lnTo>
                  <a:pt x="193" y="301"/>
                </a:lnTo>
                <a:lnTo>
                  <a:pt x="193" y="301"/>
                </a:lnTo>
                <a:lnTo>
                  <a:pt x="193" y="301"/>
                </a:lnTo>
                <a:lnTo>
                  <a:pt x="193" y="301"/>
                </a:lnTo>
                <a:lnTo>
                  <a:pt x="196" y="301"/>
                </a:lnTo>
                <a:lnTo>
                  <a:pt x="196" y="301"/>
                </a:lnTo>
                <a:lnTo>
                  <a:pt x="196" y="301"/>
                </a:lnTo>
                <a:lnTo>
                  <a:pt x="196" y="301"/>
                </a:lnTo>
                <a:lnTo>
                  <a:pt x="196" y="301"/>
                </a:lnTo>
                <a:lnTo>
                  <a:pt x="196" y="301"/>
                </a:lnTo>
                <a:lnTo>
                  <a:pt x="196" y="304"/>
                </a:lnTo>
                <a:lnTo>
                  <a:pt x="196" y="304"/>
                </a:lnTo>
                <a:lnTo>
                  <a:pt x="196" y="304"/>
                </a:lnTo>
                <a:lnTo>
                  <a:pt x="196" y="304"/>
                </a:lnTo>
                <a:lnTo>
                  <a:pt x="198" y="304"/>
                </a:lnTo>
                <a:lnTo>
                  <a:pt x="198" y="304"/>
                </a:lnTo>
                <a:lnTo>
                  <a:pt x="198" y="304"/>
                </a:lnTo>
                <a:lnTo>
                  <a:pt x="198" y="304"/>
                </a:lnTo>
                <a:lnTo>
                  <a:pt x="198" y="304"/>
                </a:lnTo>
                <a:lnTo>
                  <a:pt x="198" y="304"/>
                </a:lnTo>
                <a:lnTo>
                  <a:pt x="201" y="307"/>
                </a:lnTo>
                <a:lnTo>
                  <a:pt x="201" y="307"/>
                </a:lnTo>
                <a:lnTo>
                  <a:pt x="201" y="307"/>
                </a:lnTo>
                <a:lnTo>
                  <a:pt x="201" y="307"/>
                </a:lnTo>
                <a:lnTo>
                  <a:pt x="201" y="307"/>
                </a:lnTo>
                <a:lnTo>
                  <a:pt x="201" y="307"/>
                </a:lnTo>
                <a:lnTo>
                  <a:pt x="204" y="307"/>
                </a:lnTo>
                <a:lnTo>
                  <a:pt x="204" y="307"/>
                </a:lnTo>
                <a:lnTo>
                  <a:pt x="204" y="307"/>
                </a:lnTo>
                <a:lnTo>
                  <a:pt x="204" y="307"/>
                </a:lnTo>
                <a:lnTo>
                  <a:pt x="204" y="307"/>
                </a:lnTo>
                <a:lnTo>
                  <a:pt x="204" y="307"/>
                </a:lnTo>
                <a:lnTo>
                  <a:pt x="207" y="310"/>
                </a:lnTo>
                <a:lnTo>
                  <a:pt x="207" y="310"/>
                </a:lnTo>
                <a:lnTo>
                  <a:pt x="207" y="310"/>
                </a:lnTo>
                <a:lnTo>
                  <a:pt x="207" y="310"/>
                </a:lnTo>
                <a:lnTo>
                  <a:pt x="210" y="310"/>
                </a:lnTo>
                <a:lnTo>
                  <a:pt x="210" y="310"/>
                </a:lnTo>
                <a:lnTo>
                  <a:pt x="210" y="310"/>
                </a:lnTo>
                <a:lnTo>
                  <a:pt x="210" y="310"/>
                </a:lnTo>
                <a:lnTo>
                  <a:pt x="212" y="310"/>
                </a:lnTo>
                <a:lnTo>
                  <a:pt x="212" y="310"/>
                </a:lnTo>
                <a:lnTo>
                  <a:pt x="215" y="313"/>
                </a:lnTo>
                <a:lnTo>
                  <a:pt x="215" y="313"/>
                </a:lnTo>
                <a:lnTo>
                  <a:pt x="215" y="313"/>
                </a:lnTo>
                <a:lnTo>
                  <a:pt x="215" y="313"/>
                </a:lnTo>
                <a:lnTo>
                  <a:pt x="218" y="313"/>
                </a:lnTo>
                <a:lnTo>
                  <a:pt x="218" y="313"/>
                </a:lnTo>
                <a:lnTo>
                  <a:pt x="218" y="313"/>
                </a:lnTo>
                <a:lnTo>
                  <a:pt x="218" y="313"/>
                </a:lnTo>
                <a:lnTo>
                  <a:pt x="221" y="313"/>
                </a:lnTo>
                <a:lnTo>
                  <a:pt x="221" y="313"/>
                </a:lnTo>
                <a:lnTo>
                  <a:pt x="221" y="313"/>
                </a:lnTo>
                <a:lnTo>
                  <a:pt x="221" y="313"/>
                </a:lnTo>
                <a:lnTo>
                  <a:pt x="224" y="313"/>
                </a:lnTo>
                <a:lnTo>
                  <a:pt x="224" y="313"/>
                </a:lnTo>
                <a:lnTo>
                  <a:pt x="224" y="316"/>
                </a:lnTo>
                <a:lnTo>
                  <a:pt x="224" y="316"/>
                </a:lnTo>
                <a:lnTo>
                  <a:pt x="229" y="301"/>
                </a:lnTo>
                <a:lnTo>
                  <a:pt x="235" y="292"/>
                </a:lnTo>
                <a:lnTo>
                  <a:pt x="235" y="292"/>
                </a:lnTo>
                <a:lnTo>
                  <a:pt x="240" y="286"/>
                </a:lnTo>
                <a:lnTo>
                  <a:pt x="240" y="286"/>
                </a:lnTo>
                <a:close/>
              </a:path>
            </a:pathLst>
          </a:custGeom>
          <a:solidFill>
            <a:schemeClr val="accent2">
              <a:lumMod val="60000"/>
              <a:lumOff val="40000"/>
            </a:schemeClr>
          </a:solidFill>
          <a:ln w="0">
            <a:noFill/>
            <a:miter lim="800000"/>
            <a:headEnd/>
            <a:tailEnd/>
          </a:ln>
        </p:spPr>
        <p:txBody>
          <a:bodyPr rtlCol="0" anchor="b"/>
          <a:lstStyle/>
          <a:p>
            <a:pPr algn="ctr" eaLnBrk="1" hangingPunct="1">
              <a:spcBef>
                <a:spcPct val="35000"/>
              </a:spcBef>
              <a:spcAft>
                <a:spcPct val="25000"/>
              </a:spcAft>
              <a:buClr>
                <a:schemeClr val="folHlink"/>
              </a:buClr>
            </a:pPr>
            <a:endParaRPr lang="en-US" b="0" dirty="0">
              <a:latin typeface="Calibri" panose="020F0502020204030204" pitchFamily="34" charset="0"/>
            </a:endParaRPr>
          </a:p>
        </p:txBody>
      </p:sp>
      <p:sp>
        <p:nvSpPr>
          <p:cNvPr id="162" name="Freeform 166">
            <a:extLst>
              <a:ext uri="{FF2B5EF4-FFF2-40B4-BE49-F238E27FC236}">
                <a16:creationId xmlns:a16="http://schemas.microsoft.com/office/drawing/2014/main" id="{93EC5159-0D9A-49E0-A69B-277EBEC6EFCB}"/>
              </a:ext>
            </a:extLst>
          </p:cNvPr>
          <p:cNvSpPr>
            <a:spLocks/>
          </p:cNvSpPr>
          <p:nvPr/>
        </p:nvSpPr>
        <p:spPr bwMode="auto">
          <a:xfrm>
            <a:off x="7407440" y="2653757"/>
            <a:ext cx="193319" cy="407359"/>
          </a:xfrm>
          <a:custGeom>
            <a:avLst/>
            <a:gdLst>
              <a:gd name="T0" fmla="*/ 36 w 126"/>
              <a:gd name="T1" fmla="*/ 0 h 280"/>
              <a:gd name="T2" fmla="*/ 33 w 126"/>
              <a:gd name="T3" fmla="*/ 6 h 280"/>
              <a:gd name="T4" fmla="*/ 28 w 126"/>
              <a:gd name="T5" fmla="*/ 22 h 280"/>
              <a:gd name="T6" fmla="*/ 22 w 126"/>
              <a:gd name="T7" fmla="*/ 31 h 280"/>
              <a:gd name="T8" fmla="*/ 19 w 126"/>
              <a:gd name="T9" fmla="*/ 31 h 280"/>
              <a:gd name="T10" fmla="*/ 19 w 126"/>
              <a:gd name="T11" fmla="*/ 34 h 280"/>
              <a:gd name="T12" fmla="*/ 19 w 126"/>
              <a:gd name="T13" fmla="*/ 34 h 280"/>
              <a:gd name="T14" fmla="*/ 19 w 126"/>
              <a:gd name="T15" fmla="*/ 34 h 280"/>
              <a:gd name="T16" fmla="*/ 19 w 126"/>
              <a:gd name="T17" fmla="*/ 34 h 280"/>
              <a:gd name="T18" fmla="*/ 19 w 126"/>
              <a:gd name="T19" fmla="*/ 37 h 280"/>
              <a:gd name="T20" fmla="*/ 19 w 126"/>
              <a:gd name="T21" fmla="*/ 37 h 280"/>
              <a:gd name="T22" fmla="*/ 19 w 126"/>
              <a:gd name="T23" fmla="*/ 37 h 280"/>
              <a:gd name="T24" fmla="*/ 19 w 126"/>
              <a:gd name="T25" fmla="*/ 37 h 280"/>
              <a:gd name="T26" fmla="*/ 19 w 126"/>
              <a:gd name="T27" fmla="*/ 40 h 280"/>
              <a:gd name="T28" fmla="*/ 19 w 126"/>
              <a:gd name="T29" fmla="*/ 40 h 280"/>
              <a:gd name="T30" fmla="*/ 19 w 126"/>
              <a:gd name="T31" fmla="*/ 43 h 280"/>
              <a:gd name="T32" fmla="*/ 19 w 126"/>
              <a:gd name="T33" fmla="*/ 43 h 280"/>
              <a:gd name="T34" fmla="*/ 19 w 126"/>
              <a:gd name="T35" fmla="*/ 46 h 280"/>
              <a:gd name="T36" fmla="*/ 19 w 126"/>
              <a:gd name="T37" fmla="*/ 46 h 280"/>
              <a:gd name="T38" fmla="*/ 22 w 126"/>
              <a:gd name="T39" fmla="*/ 46 h 280"/>
              <a:gd name="T40" fmla="*/ 28 w 126"/>
              <a:gd name="T41" fmla="*/ 58 h 280"/>
              <a:gd name="T42" fmla="*/ 33 w 126"/>
              <a:gd name="T43" fmla="*/ 70 h 280"/>
              <a:gd name="T44" fmla="*/ 30 w 126"/>
              <a:gd name="T45" fmla="*/ 85 h 280"/>
              <a:gd name="T46" fmla="*/ 25 w 126"/>
              <a:gd name="T47" fmla="*/ 95 h 280"/>
              <a:gd name="T48" fmla="*/ 19 w 126"/>
              <a:gd name="T49" fmla="*/ 98 h 280"/>
              <a:gd name="T50" fmla="*/ 16 w 126"/>
              <a:gd name="T51" fmla="*/ 101 h 280"/>
              <a:gd name="T52" fmla="*/ 14 w 126"/>
              <a:gd name="T53" fmla="*/ 107 h 280"/>
              <a:gd name="T54" fmla="*/ 5 w 126"/>
              <a:gd name="T55" fmla="*/ 119 h 280"/>
              <a:gd name="T56" fmla="*/ 5 w 126"/>
              <a:gd name="T57" fmla="*/ 122 h 280"/>
              <a:gd name="T58" fmla="*/ 5 w 126"/>
              <a:gd name="T59" fmla="*/ 183 h 280"/>
              <a:gd name="T60" fmla="*/ 2 w 126"/>
              <a:gd name="T61" fmla="*/ 189 h 280"/>
              <a:gd name="T62" fmla="*/ 2 w 126"/>
              <a:gd name="T63" fmla="*/ 192 h 280"/>
              <a:gd name="T64" fmla="*/ 0 w 126"/>
              <a:gd name="T65" fmla="*/ 195 h 280"/>
              <a:gd name="T66" fmla="*/ 0 w 126"/>
              <a:gd name="T67" fmla="*/ 210 h 280"/>
              <a:gd name="T68" fmla="*/ 8 w 126"/>
              <a:gd name="T69" fmla="*/ 265 h 280"/>
              <a:gd name="T70" fmla="*/ 8 w 126"/>
              <a:gd name="T71" fmla="*/ 274 h 280"/>
              <a:gd name="T72" fmla="*/ 86 w 126"/>
              <a:gd name="T73" fmla="*/ 262 h 280"/>
              <a:gd name="T74" fmla="*/ 86 w 126"/>
              <a:gd name="T75" fmla="*/ 259 h 280"/>
              <a:gd name="T76" fmla="*/ 89 w 126"/>
              <a:gd name="T77" fmla="*/ 256 h 280"/>
              <a:gd name="T78" fmla="*/ 95 w 126"/>
              <a:gd name="T79" fmla="*/ 249 h 280"/>
              <a:gd name="T80" fmla="*/ 106 w 126"/>
              <a:gd name="T81" fmla="*/ 243 h 280"/>
              <a:gd name="T82" fmla="*/ 109 w 126"/>
              <a:gd name="T83" fmla="*/ 243 h 280"/>
              <a:gd name="T84" fmla="*/ 112 w 126"/>
              <a:gd name="T85" fmla="*/ 240 h 280"/>
              <a:gd name="T86" fmla="*/ 112 w 126"/>
              <a:gd name="T87" fmla="*/ 240 h 280"/>
              <a:gd name="T88" fmla="*/ 114 w 126"/>
              <a:gd name="T89" fmla="*/ 240 h 280"/>
              <a:gd name="T90" fmla="*/ 114 w 126"/>
              <a:gd name="T91" fmla="*/ 240 h 280"/>
              <a:gd name="T92" fmla="*/ 114 w 126"/>
              <a:gd name="T93" fmla="*/ 240 h 280"/>
              <a:gd name="T94" fmla="*/ 114 w 126"/>
              <a:gd name="T95" fmla="*/ 240 h 280"/>
              <a:gd name="T96" fmla="*/ 117 w 126"/>
              <a:gd name="T97" fmla="*/ 240 h 280"/>
              <a:gd name="T98" fmla="*/ 117 w 126"/>
              <a:gd name="T99" fmla="*/ 240 h 280"/>
              <a:gd name="T100" fmla="*/ 117 w 126"/>
              <a:gd name="T101" fmla="*/ 240 h 280"/>
              <a:gd name="T102" fmla="*/ 117 w 126"/>
              <a:gd name="T103" fmla="*/ 240 h 280"/>
              <a:gd name="T104" fmla="*/ 120 w 126"/>
              <a:gd name="T105" fmla="*/ 240 h 280"/>
              <a:gd name="T106" fmla="*/ 120 w 126"/>
              <a:gd name="T107" fmla="*/ 240 h 280"/>
              <a:gd name="T108" fmla="*/ 120 w 126"/>
              <a:gd name="T109" fmla="*/ 240 h 280"/>
              <a:gd name="T110" fmla="*/ 123 w 126"/>
              <a:gd name="T111" fmla="*/ 240 h 280"/>
              <a:gd name="T112" fmla="*/ 123 w 126"/>
              <a:gd name="T113" fmla="*/ 237 h 280"/>
              <a:gd name="T114" fmla="*/ 123 w 126"/>
              <a:gd name="T115" fmla="*/ 237 h 280"/>
              <a:gd name="T116" fmla="*/ 126 w 126"/>
              <a:gd name="T117" fmla="*/ 237 h 280"/>
              <a:gd name="T118" fmla="*/ 123 w 126"/>
              <a:gd name="T119" fmla="*/ 23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 h="280">
                <a:moveTo>
                  <a:pt x="123" y="231"/>
                </a:moveTo>
                <a:lnTo>
                  <a:pt x="36" y="0"/>
                </a:lnTo>
                <a:lnTo>
                  <a:pt x="36" y="0"/>
                </a:lnTo>
                <a:lnTo>
                  <a:pt x="33" y="6"/>
                </a:lnTo>
                <a:lnTo>
                  <a:pt x="33" y="6"/>
                </a:lnTo>
                <a:lnTo>
                  <a:pt x="28" y="22"/>
                </a:lnTo>
                <a:lnTo>
                  <a:pt x="22" y="31"/>
                </a:lnTo>
                <a:lnTo>
                  <a:pt x="22" y="31"/>
                </a:lnTo>
                <a:lnTo>
                  <a:pt x="19" y="31"/>
                </a:lnTo>
                <a:lnTo>
                  <a:pt x="19" y="31"/>
                </a:lnTo>
                <a:lnTo>
                  <a:pt x="19" y="34"/>
                </a:lnTo>
                <a:lnTo>
                  <a:pt x="19" y="34"/>
                </a:lnTo>
                <a:lnTo>
                  <a:pt x="19" y="34"/>
                </a:lnTo>
                <a:lnTo>
                  <a:pt x="19" y="34"/>
                </a:lnTo>
                <a:lnTo>
                  <a:pt x="19" y="34"/>
                </a:lnTo>
                <a:lnTo>
                  <a:pt x="19" y="34"/>
                </a:lnTo>
                <a:lnTo>
                  <a:pt x="19" y="34"/>
                </a:lnTo>
                <a:lnTo>
                  <a:pt x="19" y="34"/>
                </a:lnTo>
                <a:lnTo>
                  <a:pt x="19" y="37"/>
                </a:lnTo>
                <a:lnTo>
                  <a:pt x="19" y="37"/>
                </a:lnTo>
                <a:lnTo>
                  <a:pt x="19" y="37"/>
                </a:lnTo>
                <a:lnTo>
                  <a:pt x="19" y="37"/>
                </a:lnTo>
                <a:lnTo>
                  <a:pt x="19" y="37"/>
                </a:lnTo>
                <a:lnTo>
                  <a:pt x="19" y="37"/>
                </a:lnTo>
                <a:lnTo>
                  <a:pt x="19" y="37"/>
                </a:lnTo>
                <a:lnTo>
                  <a:pt x="19" y="37"/>
                </a:lnTo>
                <a:lnTo>
                  <a:pt x="19" y="40"/>
                </a:lnTo>
                <a:lnTo>
                  <a:pt x="19" y="40"/>
                </a:lnTo>
                <a:lnTo>
                  <a:pt x="19" y="40"/>
                </a:lnTo>
                <a:lnTo>
                  <a:pt x="19" y="40"/>
                </a:lnTo>
                <a:lnTo>
                  <a:pt x="19" y="43"/>
                </a:lnTo>
                <a:lnTo>
                  <a:pt x="19" y="43"/>
                </a:lnTo>
                <a:lnTo>
                  <a:pt x="19" y="43"/>
                </a:lnTo>
                <a:lnTo>
                  <a:pt x="19" y="43"/>
                </a:lnTo>
                <a:lnTo>
                  <a:pt x="19" y="46"/>
                </a:lnTo>
                <a:lnTo>
                  <a:pt x="19" y="46"/>
                </a:lnTo>
                <a:lnTo>
                  <a:pt x="19" y="46"/>
                </a:lnTo>
                <a:lnTo>
                  <a:pt x="19" y="46"/>
                </a:lnTo>
                <a:lnTo>
                  <a:pt x="22" y="46"/>
                </a:lnTo>
                <a:lnTo>
                  <a:pt x="22" y="46"/>
                </a:lnTo>
                <a:lnTo>
                  <a:pt x="28" y="58"/>
                </a:lnTo>
                <a:lnTo>
                  <a:pt x="28" y="58"/>
                </a:lnTo>
                <a:lnTo>
                  <a:pt x="30" y="64"/>
                </a:lnTo>
                <a:lnTo>
                  <a:pt x="33" y="70"/>
                </a:lnTo>
                <a:lnTo>
                  <a:pt x="33" y="70"/>
                </a:lnTo>
                <a:lnTo>
                  <a:pt x="30" y="85"/>
                </a:lnTo>
                <a:lnTo>
                  <a:pt x="25" y="95"/>
                </a:lnTo>
                <a:lnTo>
                  <a:pt x="25" y="95"/>
                </a:lnTo>
                <a:lnTo>
                  <a:pt x="22" y="98"/>
                </a:lnTo>
                <a:lnTo>
                  <a:pt x="19" y="98"/>
                </a:lnTo>
                <a:lnTo>
                  <a:pt x="19" y="98"/>
                </a:lnTo>
                <a:lnTo>
                  <a:pt x="16" y="101"/>
                </a:lnTo>
                <a:lnTo>
                  <a:pt x="14" y="107"/>
                </a:lnTo>
                <a:lnTo>
                  <a:pt x="14" y="107"/>
                </a:lnTo>
                <a:lnTo>
                  <a:pt x="11" y="116"/>
                </a:lnTo>
                <a:lnTo>
                  <a:pt x="5" y="119"/>
                </a:lnTo>
                <a:lnTo>
                  <a:pt x="5" y="119"/>
                </a:lnTo>
                <a:lnTo>
                  <a:pt x="5" y="122"/>
                </a:lnTo>
                <a:lnTo>
                  <a:pt x="5" y="125"/>
                </a:lnTo>
                <a:lnTo>
                  <a:pt x="5" y="183"/>
                </a:lnTo>
                <a:lnTo>
                  <a:pt x="5" y="183"/>
                </a:lnTo>
                <a:lnTo>
                  <a:pt x="2" y="189"/>
                </a:lnTo>
                <a:lnTo>
                  <a:pt x="2" y="192"/>
                </a:lnTo>
                <a:lnTo>
                  <a:pt x="2" y="192"/>
                </a:lnTo>
                <a:lnTo>
                  <a:pt x="0" y="195"/>
                </a:lnTo>
                <a:lnTo>
                  <a:pt x="0" y="195"/>
                </a:lnTo>
                <a:lnTo>
                  <a:pt x="0" y="210"/>
                </a:lnTo>
                <a:lnTo>
                  <a:pt x="0" y="210"/>
                </a:lnTo>
                <a:lnTo>
                  <a:pt x="2" y="243"/>
                </a:lnTo>
                <a:lnTo>
                  <a:pt x="8" y="265"/>
                </a:lnTo>
                <a:lnTo>
                  <a:pt x="8" y="265"/>
                </a:lnTo>
                <a:lnTo>
                  <a:pt x="8" y="274"/>
                </a:lnTo>
                <a:lnTo>
                  <a:pt x="8" y="280"/>
                </a:lnTo>
                <a:lnTo>
                  <a:pt x="86" y="262"/>
                </a:lnTo>
                <a:lnTo>
                  <a:pt x="86" y="262"/>
                </a:lnTo>
                <a:lnTo>
                  <a:pt x="86" y="259"/>
                </a:lnTo>
                <a:lnTo>
                  <a:pt x="86" y="259"/>
                </a:lnTo>
                <a:lnTo>
                  <a:pt x="89" y="256"/>
                </a:lnTo>
                <a:lnTo>
                  <a:pt x="92" y="252"/>
                </a:lnTo>
                <a:lnTo>
                  <a:pt x="95" y="249"/>
                </a:lnTo>
                <a:lnTo>
                  <a:pt x="95" y="249"/>
                </a:lnTo>
                <a:lnTo>
                  <a:pt x="106" y="243"/>
                </a:lnTo>
                <a:lnTo>
                  <a:pt x="109" y="243"/>
                </a:lnTo>
                <a:lnTo>
                  <a:pt x="109" y="243"/>
                </a:lnTo>
                <a:lnTo>
                  <a:pt x="112" y="240"/>
                </a:lnTo>
                <a:lnTo>
                  <a:pt x="112" y="240"/>
                </a:lnTo>
                <a:lnTo>
                  <a:pt x="112" y="240"/>
                </a:lnTo>
                <a:lnTo>
                  <a:pt x="112" y="240"/>
                </a:lnTo>
                <a:lnTo>
                  <a:pt x="114" y="240"/>
                </a:lnTo>
                <a:lnTo>
                  <a:pt x="114" y="240"/>
                </a:lnTo>
                <a:lnTo>
                  <a:pt x="114" y="240"/>
                </a:lnTo>
                <a:lnTo>
                  <a:pt x="114" y="240"/>
                </a:lnTo>
                <a:lnTo>
                  <a:pt x="114" y="240"/>
                </a:lnTo>
                <a:lnTo>
                  <a:pt x="114" y="240"/>
                </a:lnTo>
                <a:lnTo>
                  <a:pt x="114" y="240"/>
                </a:lnTo>
                <a:lnTo>
                  <a:pt x="114" y="240"/>
                </a:lnTo>
                <a:lnTo>
                  <a:pt x="117" y="240"/>
                </a:lnTo>
                <a:lnTo>
                  <a:pt x="117" y="240"/>
                </a:lnTo>
                <a:lnTo>
                  <a:pt x="117" y="240"/>
                </a:lnTo>
                <a:lnTo>
                  <a:pt x="117" y="240"/>
                </a:lnTo>
                <a:lnTo>
                  <a:pt x="117" y="240"/>
                </a:lnTo>
                <a:lnTo>
                  <a:pt x="117" y="240"/>
                </a:lnTo>
                <a:lnTo>
                  <a:pt x="117" y="240"/>
                </a:lnTo>
                <a:lnTo>
                  <a:pt x="117" y="240"/>
                </a:lnTo>
                <a:lnTo>
                  <a:pt x="120" y="240"/>
                </a:lnTo>
                <a:lnTo>
                  <a:pt x="120" y="240"/>
                </a:lnTo>
                <a:lnTo>
                  <a:pt x="120" y="240"/>
                </a:lnTo>
                <a:lnTo>
                  <a:pt x="120" y="240"/>
                </a:lnTo>
                <a:lnTo>
                  <a:pt x="120" y="240"/>
                </a:lnTo>
                <a:lnTo>
                  <a:pt x="120" y="240"/>
                </a:lnTo>
                <a:lnTo>
                  <a:pt x="123" y="240"/>
                </a:lnTo>
                <a:lnTo>
                  <a:pt x="123" y="240"/>
                </a:lnTo>
                <a:lnTo>
                  <a:pt x="123" y="237"/>
                </a:lnTo>
                <a:lnTo>
                  <a:pt x="123" y="237"/>
                </a:lnTo>
                <a:lnTo>
                  <a:pt x="123" y="237"/>
                </a:lnTo>
                <a:lnTo>
                  <a:pt x="123" y="237"/>
                </a:lnTo>
                <a:lnTo>
                  <a:pt x="126" y="237"/>
                </a:lnTo>
                <a:lnTo>
                  <a:pt x="126" y="237"/>
                </a:lnTo>
                <a:lnTo>
                  <a:pt x="123" y="231"/>
                </a:lnTo>
                <a:lnTo>
                  <a:pt x="123" y="231"/>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3" name="Freeform 167">
            <a:extLst>
              <a:ext uri="{FF2B5EF4-FFF2-40B4-BE49-F238E27FC236}">
                <a16:creationId xmlns:a16="http://schemas.microsoft.com/office/drawing/2014/main" id="{30299C84-5077-462F-A155-8D90AF4953C1}"/>
              </a:ext>
            </a:extLst>
          </p:cNvPr>
          <p:cNvSpPr>
            <a:spLocks/>
          </p:cNvSpPr>
          <p:nvPr/>
        </p:nvSpPr>
        <p:spPr bwMode="auto">
          <a:xfrm>
            <a:off x="7474949" y="2234761"/>
            <a:ext cx="477160" cy="715787"/>
          </a:xfrm>
          <a:custGeom>
            <a:avLst/>
            <a:gdLst>
              <a:gd name="T0" fmla="*/ 95 w 311"/>
              <a:gd name="T1" fmla="*/ 461 h 492"/>
              <a:gd name="T2" fmla="*/ 98 w 311"/>
              <a:gd name="T3" fmla="*/ 449 h 492"/>
              <a:gd name="T4" fmla="*/ 115 w 311"/>
              <a:gd name="T5" fmla="*/ 410 h 492"/>
              <a:gd name="T6" fmla="*/ 132 w 311"/>
              <a:gd name="T7" fmla="*/ 392 h 492"/>
              <a:gd name="T8" fmla="*/ 132 w 311"/>
              <a:gd name="T9" fmla="*/ 386 h 492"/>
              <a:gd name="T10" fmla="*/ 140 w 311"/>
              <a:gd name="T11" fmla="*/ 379 h 492"/>
              <a:gd name="T12" fmla="*/ 157 w 311"/>
              <a:gd name="T13" fmla="*/ 386 h 492"/>
              <a:gd name="T14" fmla="*/ 168 w 311"/>
              <a:gd name="T15" fmla="*/ 367 h 492"/>
              <a:gd name="T16" fmla="*/ 171 w 311"/>
              <a:gd name="T17" fmla="*/ 316 h 492"/>
              <a:gd name="T18" fmla="*/ 177 w 311"/>
              <a:gd name="T19" fmla="*/ 307 h 492"/>
              <a:gd name="T20" fmla="*/ 185 w 311"/>
              <a:gd name="T21" fmla="*/ 304 h 492"/>
              <a:gd name="T22" fmla="*/ 199 w 311"/>
              <a:gd name="T23" fmla="*/ 307 h 492"/>
              <a:gd name="T24" fmla="*/ 205 w 311"/>
              <a:gd name="T25" fmla="*/ 304 h 492"/>
              <a:gd name="T26" fmla="*/ 227 w 311"/>
              <a:gd name="T27" fmla="*/ 316 h 492"/>
              <a:gd name="T28" fmla="*/ 227 w 311"/>
              <a:gd name="T29" fmla="*/ 316 h 492"/>
              <a:gd name="T30" fmla="*/ 238 w 311"/>
              <a:gd name="T31" fmla="*/ 304 h 492"/>
              <a:gd name="T32" fmla="*/ 258 w 311"/>
              <a:gd name="T33" fmla="*/ 279 h 492"/>
              <a:gd name="T34" fmla="*/ 269 w 311"/>
              <a:gd name="T35" fmla="*/ 273 h 492"/>
              <a:gd name="T36" fmla="*/ 305 w 311"/>
              <a:gd name="T37" fmla="*/ 246 h 492"/>
              <a:gd name="T38" fmla="*/ 311 w 311"/>
              <a:gd name="T39" fmla="*/ 243 h 492"/>
              <a:gd name="T40" fmla="*/ 291 w 311"/>
              <a:gd name="T41" fmla="*/ 225 h 492"/>
              <a:gd name="T42" fmla="*/ 272 w 311"/>
              <a:gd name="T43" fmla="*/ 218 h 492"/>
              <a:gd name="T44" fmla="*/ 266 w 311"/>
              <a:gd name="T45" fmla="*/ 209 h 492"/>
              <a:gd name="T46" fmla="*/ 258 w 311"/>
              <a:gd name="T47" fmla="*/ 191 h 492"/>
              <a:gd name="T48" fmla="*/ 244 w 311"/>
              <a:gd name="T49" fmla="*/ 182 h 492"/>
              <a:gd name="T50" fmla="*/ 216 w 311"/>
              <a:gd name="T51" fmla="*/ 161 h 492"/>
              <a:gd name="T52" fmla="*/ 199 w 311"/>
              <a:gd name="T53" fmla="*/ 139 h 492"/>
              <a:gd name="T54" fmla="*/ 199 w 311"/>
              <a:gd name="T55" fmla="*/ 118 h 492"/>
              <a:gd name="T56" fmla="*/ 196 w 311"/>
              <a:gd name="T57" fmla="*/ 100 h 492"/>
              <a:gd name="T58" fmla="*/ 188 w 311"/>
              <a:gd name="T59" fmla="*/ 54 h 492"/>
              <a:gd name="T60" fmla="*/ 182 w 311"/>
              <a:gd name="T61" fmla="*/ 33 h 492"/>
              <a:gd name="T62" fmla="*/ 168 w 311"/>
              <a:gd name="T63" fmla="*/ 12 h 492"/>
              <a:gd name="T64" fmla="*/ 146 w 311"/>
              <a:gd name="T65" fmla="*/ 0 h 492"/>
              <a:gd name="T66" fmla="*/ 129 w 311"/>
              <a:gd name="T67" fmla="*/ 9 h 492"/>
              <a:gd name="T68" fmla="*/ 121 w 311"/>
              <a:gd name="T69" fmla="*/ 18 h 492"/>
              <a:gd name="T70" fmla="*/ 98 w 311"/>
              <a:gd name="T71" fmla="*/ 24 h 492"/>
              <a:gd name="T72" fmla="*/ 87 w 311"/>
              <a:gd name="T73" fmla="*/ 15 h 492"/>
              <a:gd name="T74" fmla="*/ 84 w 311"/>
              <a:gd name="T75" fmla="*/ 9 h 492"/>
              <a:gd name="T76" fmla="*/ 79 w 311"/>
              <a:gd name="T77" fmla="*/ 30 h 492"/>
              <a:gd name="T78" fmla="*/ 70 w 311"/>
              <a:gd name="T79" fmla="*/ 57 h 492"/>
              <a:gd name="T80" fmla="*/ 59 w 311"/>
              <a:gd name="T81" fmla="*/ 85 h 492"/>
              <a:gd name="T82" fmla="*/ 56 w 311"/>
              <a:gd name="T83" fmla="*/ 106 h 492"/>
              <a:gd name="T84" fmla="*/ 59 w 311"/>
              <a:gd name="T85" fmla="*/ 121 h 492"/>
              <a:gd name="T86" fmla="*/ 56 w 311"/>
              <a:gd name="T87" fmla="*/ 133 h 492"/>
              <a:gd name="T88" fmla="*/ 45 w 311"/>
              <a:gd name="T89" fmla="*/ 152 h 492"/>
              <a:gd name="T90" fmla="*/ 51 w 311"/>
              <a:gd name="T91" fmla="*/ 167 h 492"/>
              <a:gd name="T92" fmla="*/ 51 w 311"/>
              <a:gd name="T93" fmla="*/ 185 h 492"/>
              <a:gd name="T94" fmla="*/ 51 w 311"/>
              <a:gd name="T95" fmla="*/ 194 h 492"/>
              <a:gd name="T96" fmla="*/ 51 w 311"/>
              <a:gd name="T97" fmla="*/ 209 h 492"/>
              <a:gd name="T98" fmla="*/ 45 w 311"/>
              <a:gd name="T99" fmla="*/ 225 h 492"/>
              <a:gd name="T100" fmla="*/ 34 w 311"/>
              <a:gd name="T101" fmla="*/ 243 h 492"/>
              <a:gd name="T102" fmla="*/ 28 w 311"/>
              <a:gd name="T103" fmla="*/ 273 h 492"/>
              <a:gd name="T104" fmla="*/ 23 w 311"/>
              <a:gd name="T105" fmla="*/ 279 h 492"/>
              <a:gd name="T106" fmla="*/ 12 w 311"/>
              <a:gd name="T107" fmla="*/ 273 h 492"/>
              <a:gd name="T108" fmla="*/ 3 w 311"/>
              <a:gd name="T109" fmla="*/ 279 h 492"/>
              <a:gd name="T110" fmla="*/ 82 w 311"/>
              <a:gd name="T111" fmla="*/ 492 h 492"/>
              <a:gd name="T112" fmla="*/ 93 w 311"/>
              <a:gd name="T113" fmla="*/ 468 h 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1" h="492">
                <a:moveTo>
                  <a:pt x="93" y="468"/>
                </a:moveTo>
                <a:lnTo>
                  <a:pt x="93" y="468"/>
                </a:lnTo>
                <a:lnTo>
                  <a:pt x="95" y="461"/>
                </a:lnTo>
                <a:lnTo>
                  <a:pt x="95" y="461"/>
                </a:lnTo>
                <a:lnTo>
                  <a:pt x="98" y="449"/>
                </a:lnTo>
                <a:lnTo>
                  <a:pt x="98" y="449"/>
                </a:lnTo>
                <a:lnTo>
                  <a:pt x="101" y="428"/>
                </a:lnTo>
                <a:lnTo>
                  <a:pt x="107" y="419"/>
                </a:lnTo>
                <a:lnTo>
                  <a:pt x="115" y="410"/>
                </a:lnTo>
                <a:lnTo>
                  <a:pt x="115" y="410"/>
                </a:lnTo>
                <a:lnTo>
                  <a:pt x="126" y="401"/>
                </a:lnTo>
                <a:lnTo>
                  <a:pt x="132" y="392"/>
                </a:lnTo>
                <a:lnTo>
                  <a:pt x="132" y="389"/>
                </a:lnTo>
                <a:lnTo>
                  <a:pt x="132" y="389"/>
                </a:lnTo>
                <a:lnTo>
                  <a:pt x="132" y="386"/>
                </a:lnTo>
                <a:lnTo>
                  <a:pt x="135" y="383"/>
                </a:lnTo>
                <a:lnTo>
                  <a:pt x="135" y="383"/>
                </a:lnTo>
                <a:lnTo>
                  <a:pt x="140" y="379"/>
                </a:lnTo>
                <a:lnTo>
                  <a:pt x="146" y="383"/>
                </a:lnTo>
                <a:lnTo>
                  <a:pt x="157" y="386"/>
                </a:lnTo>
                <a:lnTo>
                  <a:pt x="157" y="386"/>
                </a:lnTo>
                <a:lnTo>
                  <a:pt x="165" y="389"/>
                </a:lnTo>
                <a:lnTo>
                  <a:pt x="165" y="389"/>
                </a:lnTo>
                <a:lnTo>
                  <a:pt x="168" y="367"/>
                </a:lnTo>
                <a:lnTo>
                  <a:pt x="171" y="322"/>
                </a:lnTo>
                <a:lnTo>
                  <a:pt x="171" y="322"/>
                </a:lnTo>
                <a:lnTo>
                  <a:pt x="171" y="316"/>
                </a:lnTo>
                <a:lnTo>
                  <a:pt x="171" y="316"/>
                </a:lnTo>
                <a:lnTo>
                  <a:pt x="174" y="310"/>
                </a:lnTo>
                <a:lnTo>
                  <a:pt x="177" y="307"/>
                </a:lnTo>
                <a:lnTo>
                  <a:pt x="177" y="307"/>
                </a:lnTo>
                <a:lnTo>
                  <a:pt x="179" y="304"/>
                </a:lnTo>
                <a:lnTo>
                  <a:pt x="185" y="304"/>
                </a:lnTo>
                <a:lnTo>
                  <a:pt x="193" y="307"/>
                </a:lnTo>
                <a:lnTo>
                  <a:pt x="193" y="307"/>
                </a:lnTo>
                <a:lnTo>
                  <a:pt x="199" y="307"/>
                </a:lnTo>
                <a:lnTo>
                  <a:pt x="199" y="307"/>
                </a:lnTo>
                <a:lnTo>
                  <a:pt x="205" y="304"/>
                </a:lnTo>
                <a:lnTo>
                  <a:pt x="205" y="304"/>
                </a:lnTo>
                <a:lnTo>
                  <a:pt x="210" y="304"/>
                </a:lnTo>
                <a:lnTo>
                  <a:pt x="219" y="310"/>
                </a:lnTo>
                <a:lnTo>
                  <a:pt x="227" y="316"/>
                </a:lnTo>
                <a:lnTo>
                  <a:pt x="227" y="316"/>
                </a:lnTo>
                <a:lnTo>
                  <a:pt x="227" y="316"/>
                </a:lnTo>
                <a:lnTo>
                  <a:pt x="227" y="316"/>
                </a:lnTo>
                <a:lnTo>
                  <a:pt x="233" y="313"/>
                </a:lnTo>
                <a:lnTo>
                  <a:pt x="238" y="304"/>
                </a:lnTo>
                <a:lnTo>
                  <a:pt x="238" y="304"/>
                </a:lnTo>
                <a:lnTo>
                  <a:pt x="241" y="294"/>
                </a:lnTo>
                <a:lnTo>
                  <a:pt x="247" y="288"/>
                </a:lnTo>
                <a:lnTo>
                  <a:pt x="258" y="279"/>
                </a:lnTo>
                <a:lnTo>
                  <a:pt x="258" y="279"/>
                </a:lnTo>
                <a:lnTo>
                  <a:pt x="269" y="273"/>
                </a:lnTo>
                <a:lnTo>
                  <a:pt x="269" y="273"/>
                </a:lnTo>
                <a:lnTo>
                  <a:pt x="280" y="261"/>
                </a:lnTo>
                <a:lnTo>
                  <a:pt x="305" y="246"/>
                </a:lnTo>
                <a:lnTo>
                  <a:pt x="305" y="246"/>
                </a:lnTo>
                <a:lnTo>
                  <a:pt x="311" y="243"/>
                </a:lnTo>
                <a:lnTo>
                  <a:pt x="311" y="243"/>
                </a:lnTo>
                <a:lnTo>
                  <a:pt x="311" y="243"/>
                </a:lnTo>
                <a:lnTo>
                  <a:pt x="305" y="234"/>
                </a:lnTo>
                <a:lnTo>
                  <a:pt x="291" y="225"/>
                </a:lnTo>
                <a:lnTo>
                  <a:pt x="291" y="225"/>
                </a:lnTo>
                <a:lnTo>
                  <a:pt x="280" y="221"/>
                </a:lnTo>
                <a:lnTo>
                  <a:pt x="280" y="221"/>
                </a:lnTo>
                <a:lnTo>
                  <a:pt x="272" y="218"/>
                </a:lnTo>
                <a:lnTo>
                  <a:pt x="269" y="215"/>
                </a:lnTo>
                <a:lnTo>
                  <a:pt x="266" y="209"/>
                </a:lnTo>
                <a:lnTo>
                  <a:pt x="266" y="209"/>
                </a:lnTo>
                <a:lnTo>
                  <a:pt x="266" y="203"/>
                </a:lnTo>
                <a:lnTo>
                  <a:pt x="258" y="191"/>
                </a:lnTo>
                <a:lnTo>
                  <a:pt x="258" y="191"/>
                </a:lnTo>
                <a:lnTo>
                  <a:pt x="252" y="185"/>
                </a:lnTo>
                <a:lnTo>
                  <a:pt x="244" y="182"/>
                </a:lnTo>
                <a:lnTo>
                  <a:pt x="244" y="182"/>
                </a:lnTo>
                <a:lnTo>
                  <a:pt x="233" y="176"/>
                </a:lnTo>
                <a:lnTo>
                  <a:pt x="216" y="161"/>
                </a:lnTo>
                <a:lnTo>
                  <a:pt x="216" y="161"/>
                </a:lnTo>
                <a:lnTo>
                  <a:pt x="207" y="152"/>
                </a:lnTo>
                <a:lnTo>
                  <a:pt x="202" y="146"/>
                </a:lnTo>
                <a:lnTo>
                  <a:pt x="199" y="139"/>
                </a:lnTo>
                <a:lnTo>
                  <a:pt x="199" y="130"/>
                </a:lnTo>
                <a:lnTo>
                  <a:pt x="199" y="130"/>
                </a:lnTo>
                <a:lnTo>
                  <a:pt x="199" y="118"/>
                </a:lnTo>
                <a:lnTo>
                  <a:pt x="196" y="103"/>
                </a:lnTo>
                <a:lnTo>
                  <a:pt x="196" y="103"/>
                </a:lnTo>
                <a:lnTo>
                  <a:pt x="196" y="100"/>
                </a:lnTo>
                <a:lnTo>
                  <a:pt x="196" y="100"/>
                </a:lnTo>
                <a:lnTo>
                  <a:pt x="191" y="73"/>
                </a:lnTo>
                <a:lnTo>
                  <a:pt x="188" y="54"/>
                </a:lnTo>
                <a:lnTo>
                  <a:pt x="188" y="54"/>
                </a:lnTo>
                <a:lnTo>
                  <a:pt x="185" y="42"/>
                </a:lnTo>
                <a:lnTo>
                  <a:pt x="182" y="33"/>
                </a:lnTo>
                <a:lnTo>
                  <a:pt x="182" y="33"/>
                </a:lnTo>
                <a:lnTo>
                  <a:pt x="174" y="21"/>
                </a:lnTo>
                <a:lnTo>
                  <a:pt x="168" y="12"/>
                </a:lnTo>
                <a:lnTo>
                  <a:pt x="154" y="0"/>
                </a:lnTo>
                <a:lnTo>
                  <a:pt x="154" y="0"/>
                </a:lnTo>
                <a:lnTo>
                  <a:pt x="146" y="0"/>
                </a:lnTo>
                <a:lnTo>
                  <a:pt x="137" y="6"/>
                </a:lnTo>
                <a:lnTo>
                  <a:pt x="137" y="6"/>
                </a:lnTo>
                <a:lnTo>
                  <a:pt x="129" y="9"/>
                </a:lnTo>
                <a:lnTo>
                  <a:pt x="129" y="9"/>
                </a:lnTo>
                <a:lnTo>
                  <a:pt x="121" y="18"/>
                </a:lnTo>
                <a:lnTo>
                  <a:pt x="121" y="18"/>
                </a:lnTo>
                <a:lnTo>
                  <a:pt x="109" y="24"/>
                </a:lnTo>
                <a:lnTo>
                  <a:pt x="104" y="24"/>
                </a:lnTo>
                <a:lnTo>
                  <a:pt x="98" y="24"/>
                </a:lnTo>
                <a:lnTo>
                  <a:pt x="98" y="24"/>
                </a:lnTo>
                <a:lnTo>
                  <a:pt x="90" y="21"/>
                </a:lnTo>
                <a:lnTo>
                  <a:pt x="87" y="15"/>
                </a:lnTo>
                <a:lnTo>
                  <a:pt x="87" y="15"/>
                </a:lnTo>
                <a:lnTo>
                  <a:pt x="84" y="9"/>
                </a:lnTo>
                <a:lnTo>
                  <a:pt x="84" y="9"/>
                </a:lnTo>
                <a:lnTo>
                  <a:pt x="79" y="18"/>
                </a:lnTo>
                <a:lnTo>
                  <a:pt x="79" y="30"/>
                </a:lnTo>
                <a:lnTo>
                  <a:pt x="79" y="30"/>
                </a:lnTo>
                <a:lnTo>
                  <a:pt x="76" y="39"/>
                </a:lnTo>
                <a:lnTo>
                  <a:pt x="76" y="39"/>
                </a:lnTo>
                <a:lnTo>
                  <a:pt x="70" y="57"/>
                </a:lnTo>
                <a:lnTo>
                  <a:pt x="62" y="76"/>
                </a:lnTo>
                <a:lnTo>
                  <a:pt x="62" y="76"/>
                </a:lnTo>
                <a:lnTo>
                  <a:pt x="59" y="85"/>
                </a:lnTo>
                <a:lnTo>
                  <a:pt x="56" y="97"/>
                </a:lnTo>
                <a:lnTo>
                  <a:pt x="56" y="97"/>
                </a:lnTo>
                <a:lnTo>
                  <a:pt x="56" y="106"/>
                </a:lnTo>
                <a:lnTo>
                  <a:pt x="59" y="109"/>
                </a:lnTo>
                <a:lnTo>
                  <a:pt x="59" y="109"/>
                </a:lnTo>
                <a:lnTo>
                  <a:pt x="59" y="121"/>
                </a:lnTo>
                <a:lnTo>
                  <a:pt x="59" y="127"/>
                </a:lnTo>
                <a:lnTo>
                  <a:pt x="56" y="133"/>
                </a:lnTo>
                <a:lnTo>
                  <a:pt x="56" y="133"/>
                </a:lnTo>
                <a:lnTo>
                  <a:pt x="51" y="142"/>
                </a:lnTo>
                <a:lnTo>
                  <a:pt x="45" y="152"/>
                </a:lnTo>
                <a:lnTo>
                  <a:pt x="45" y="152"/>
                </a:lnTo>
                <a:lnTo>
                  <a:pt x="48" y="158"/>
                </a:lnTo>
                <a:lnTo>
                  <a:pt x="48" y="158"/>
                </a:lnTo>
                <a:lnTo>
                  <a:pt x="51" y="167"/>
                </a:lnTo>
                <a:lnTo>
                  <a:pt x="54" y="173"/>
                </a:lnTo>
                <a:lnTo>
                  <a:pt x="54" y="173"/>
                </a:lnTo>
                <a:lnTo>
                  <a:pt x="51" y="185"/>
                </a:lnTo>
                <a:lnTo>
                  <a:pt x="51" y="185"/>
                </a:lnTo>
                <a:lnTo>
                  <a:pt x="51" y="194"/>
                </a:lnTo>
                <a:lnTo>
                  <a:pt x="51" y="194"/>
                </a:lnTo>
                <a:lnTo>
                  <a:pt x="51" y="197"/>
                </a:lnTo>
                <a:lnTo>
                  <a:pt x="51" y="197"/>
                </a:lnTo>
                <a:lnTo>
                  <a:pt x="51" y="209"/>
                </a:lnTo>
                <a:lnTo>
                  <a:pt x="48" y="215"/>
                </a:lnTo>
                <a:lnTo>
                  <a:pt x="45" y="225"/>
                </a:lnTo>
                <a:lnTo>
                  <a:pt x="45" y="225"/>
                </a:lnTo>
                <a:lnTo>
                  <a:pt x="42" y="231"/>
                </a:lnTo>
                <a:lnTo>
                  <a:pt x="42" y="231"/>
                </a:lnTo>
                <a:lnTo>
                  <a:pt x="34" y="243"/>
                </a:lnTo>
                <a:lnTo>
                  <a:pt x="31" y="261"/>
                </a:lnTo>
                <a:lnTo>
                  <a:pt x="31" y="261"/>
                </a:lnTo>
                <a:lnTo>
                  <a:pt x="28" y="273"/>
                </a:lnTo>
                <a:lnTo>
                  <a:pt x="28" y="276"/>
                </a:lnTo>
                <a:lnTo>
                  <a:pt x="23" y="279"/>
                </a:lnTo>
                <a:lnTo>
                  <a:pt x="23" y="279"/>
                </a:lnTo>
                <a:lnTo>
                  <a:pt x="17" y="276"/>
                </a:lnTo>
                <a:lnTo>
                  <a:pt x="12" y="273"/>
                </a:lnTo>
                <a:lnTo>
                  <a:pt x="12" y="273"/>
                </a:lnTo>
                <a:lnTo>
                  <a:pt x="9" y="276"/>
                </a:lnTo>
                <a:lnTo>
                  <a:pt x="3" y="279"/>
                </a:lnTo>
                <a:lnTo>
                  <a:pt x="3" y="279"/>
                </a:lnTo>
                <a:lnTo>
                  <a:pt x="0" y="279"/>
                </a:lnTo>
                <a:lnTo>
                  <a:pt x="82" y="492"/>
                </a:lnTo>
                <a:lnTo>
                  <a:pt x="82" y="492"/>
                </a:lnTo>
                <a:lnTo>
                  <a:pt x="87" y="480"/>
                </a:lnTo>
                <a:lnTo>
                  <a:pt x="93" y="468"/>
                </a:lnTo>
                <a:lnTo>
                  <a:pt x="93" y="468"/>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4" name="Freeform 168">
            <a:extLst>
              <a:ext uri="{FF2B5EF4-FFF2-40B4-BE49-F238E27FC236}">
                <a16:creationId xmlns:a16="http://schemas.microsoft.com/office/drawing/2014/main" id="{50AFDC36-F32B-439F-AE96-AA9467ED4AC3}"/>
              </a:ext>
            </a:extLst>
          </p:cNvPr>
          <p:cNvSpPr>
            <a:spLocks/>
          </p:cNvSpPr>
          <p:nvPr/>
        </p:nvSpPr>
        <p:spPr bwMode="auto">
          <a:xfrm>
            <a:off x="7324589" y="3184780"/>
            <a:ext cx="219402" cy="180402"/>
          </a:xfrm>
          <a:custGeom>
            <a:avLst/>
            <a:gdLst>
              <a:gd name="T0" fmla="*/ 96 w 143"/>
              <a:gd name="T1" fmla="*/ 6 h 124"/>
              <a:gd name="T2" fmla="*/ 65 w 143"/>
              <a:gd name="T3" fmla="*/ 18 h 124"/>
              <a:gd name="T4" fmla="*/ 59 w 143"/>
              <a:gd name="T5" fmla="*/ 21 h 124"/>
              <a:gd name="T6" fmla="*/ 40 w 143"/>
              <a:gd name="T7" fmla="*/ 24 h 124"/>
              <a:gd name="T8" fmla="*/ 6 w 143"/>
              <a:gd name="T9" fmla="*/ 30 h 124"/>
              <a:gd name="T10" fmla="*/ 0 w 143"/>
              <a:gd name="T11" fmla="*/ 30 h 124"/>
              <a:gd name="T12" fmla="*/ 0 w 143"/>
              <a:gd name="T13" fmla="*/ 42 h 124"/>
              <a:gd name="T14" fmla="*/ 9 w 143"/>
              <a:gd name="T15" fmla="*/ 82 h 124"/>
              <a:gd name="T16" fmla="*/ 17 w 143"/>
              <a:gd name="T17" fmla="*/ 115 h 124"/>
              <a:gd name="T18" fmla="*/ 17 w 143"/>
              <a:gd name="T19" fmla="*/ 118 h 124"/>
              <a:gd name="T20" fmla="*/ 17 w 143"/>
              <a:gd name="T21" fmla="*/ 118 h 124"/>
              <a:gd name="T22" fmla="*/ 17 w 143"/>
              <a:gd name="T23" fmla="*/ 118 h 124"/>
              <a:gd name="T24" fmla="*/ 17 w 143"/>
              <a:gd name="T25" fmla="*/ 118 h 124"/>
              <a:gd name="T26" fmla="*/ 20 w 143"/>
              <a:gd name="T27" fmla="*/ 121 h 124"/>
              <a:gd name="T28" fmla="*/ 20 w 143"/>
              <a:gd name="T29" fmla="*/ 121 h 124"/>
              <a:gd name="T30" fmla="*/ 20 w 143"/>
              <a:gd name="T31" fmla="*/ 124 h 124"/>
              <a:gd name="T32" fmla="*/ 20 w 143"/>
              <a:gd name="T33" fmla="*/ 124 h 124"/>
              <a:gd name="T34" fmla="*/ 20 w 143"/>
              <a:gd name="T35" fmla="*/ 124 h 124"/>
              <a:gd name="T36" fmla="*/ 34 w 143"/>
              <a:gd name="T37" fmla="*/ 115 h 124"/>
              <a:gd name="T38" fmla="*/ 45 w 143"/>
              <a:gd name="T39" fmla="*/ 112 h 124"/>
              <a:gd name="T40" fmla="*/ 62 w 143"/>
              <a:gd name="T41" fmla="*/ 106 h 124"/>
              <a:gd name="T42" fmla="*/ 76 w 143"/>
              <a:gd name="T43" fmla="*/ 97 h 124"/>
              <a:gd name="T44" fmla="*/ 90 w 143"/>
              <a:gd name="T45" fmla="*/ 88 h 124"/>
              <a:gd name="T46" fmla="*/ 96 w 143"/>
              <a:gd name="T47" fmla="*/ 82 h 124"/>
              <a:gd name="T48" fmla="*/ 110 w 143"/>
              <a:gd name="T49" fmla="*/ 76 h 124"/>
              <a:gd name="T50" fmla="*/ 129 w 143"/>
              <a:gd name="T51" fmla="*/ 70 h 124"/>
              <a:gd name="T52" fmla="*/ 143 w 143"/>
              <a:gd name="T53" fmla="*/ 64 h 124"/>
              <a:gd name="T54" fmla="*/ 143 w 143"/>
              <a:gd name="T55" fmla="*/ 64 h 124"/>
              <a:gd name="T56" fmla="*/ 143 w 143"/>
              <a:gd name="T57" fmla="*/ 64 h 124"/>
              <a:gd name="T58" fmla="*/ 140 w 143"/>
              <a:gd name="T59" fmla="*/ 61 h 124"/>
              <a:gd name="T60" fmla="*/ 140 w 143"/>
              <a:gd name="T61" fmla="*/ 58 h 124"/>
              <a:gd name="T62" fmla="*/ 140 w 143"/>
              <a:gd name="T63" fmla="*/ 55 h 124"/>
              <a:gd name="T64" fmla="*/ 140 w 143"/>
              <a:gd name="T65" fmla="*/ 55 h 124"/>
              <a:gd name="T66" fmla="*/ 140 w 143"/>
              <a:gd name="T67" fmla="*/ 52 h 124"/>
              <a:gd name="T68" fmla="*/ 140 w 143"/>
              <a:gd name="T69" fmla="*/ 49 h 124"/>
              <a:gd name="T70" fmla="*/ 140 w 143"/>
              <a:gd name="T71" fmla="*/ 45 h 124"/>
              <a:gd name="T72" fmla="*/ 140 w 143"/>
              <a:gd name="T73" fmla="*/ 42 h 124"/>
              <a:gd name="T74" fmla="*/ 138 w 143"/>
              <a:gd name="T75" fmla="*/ 39 h 124"/>
              <a:gd name="T76" fmla="*/ 138 w 143"/>
              <a:gd name="T77" fmla="*/ 39 h 124"/>
              <a:gd name="T78" fmla="*/ 138 w 143"/>
              <a:gd name="T79" fmla="*/ 36 h 124"/>
              <a:gd name="T80" fmla="*/ 138 w 143"/>
              <a:gd name="T81" fmla="*/ 33 h 124"/>
              <a:gd name="T82" fmla="*/ 138 w 143"/>
              <a:gd name="T83" fmla="*/ 30 h 124"/>
              <a:gd name="T84" fmla="*/ 135 w 143"/>
              <a:gd name="T85" fmla="*/ 30 h 124"/>
              <a:gd name="T86" fmla="*/ 135 w 143"/>
              <a:gd name="T87" fmla="*/ 27 h 124"/>
              <a:gd name="T88" fmla="*/ 135 w 143"/>
              <a:gd name="T89" fmla="*/ 24 h 124"/>
              <a:gd name="T90" fmla="*/ 135 w 143"/>
              <a:gd name="T91" fmla="*/ 21 h 124"/>
              <a:gd name="T92" fmla="*/ 132 w 143"/>
              <a:gd name="T93" fmla="*/ 21 h 124"/>
              <a:gd name="T94" fmla="*/ 132 w 143"/>
              <a:gd name="T95" fmla="*/ 18 h 124"/>
              <a:gd name="T96" fmla="*/ 132 w 143"/>
              <a:gd name="T97" fmla="*/ 15 h 124"/>
              <a:gd name="T98" fmla="*/ 132 w 143"/>
              <a:gd name="T99" fmla="*/ 15 h 124"/>
              <a:gd name="T100" fmla="*/ 129 w 143"/>
              <a:gd name="T101" fmla="*/ 12 h 124"/>
              <a:gd name="T102" fmla="*/ 129 w 143"/>
              <a:gd name="T103" fmla="*/ 9 h 124"/>
              <a:gd name="T104" fmla="*/ 129 w 143"/>
              <a:gd name="T105" fmla="*/ 9 h 124"/>
              <a:gd name="T106" fmla="*/ 129 w 143"/>
              <a:gd name="T107" fmla="*/ 6 h 124"/>
              <a:gd name="T108" fmla="*/ 129 w 143"/>
              <a:gd name="T109" fmla="*/ 6 h 124"/>
              <a:gd name="T110" fmla="*/ 126 w 143"/>
              <a:gd name="T111" fmla="*/ 3 h 124"/>
              <a:gd name="T112" fmla="*/ 126 w 143"/>
              <a:gd name="T113" fmla="*/ 3 h 124"/>
              <a:gd name="T114" fmla="*/ 126 w 143"/>
              <a:gd name="T115" fmla="*/ 0 h 124"/>
              <a:gd name="T116" fmla="*/ 126 w 143"/>
              <a:gd name="T117" fmla="*/ 0 h 124"/>
              <a:gd name="T118" fmla="*/ 96 w 143"/>
              <a:gd name="T119" fmla="*/ 6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3" h="124">
                <a:moveTo>
                  <a:pt x="96" y="6"/>
                </a:moveTo>
                <a:lnTo>
                  <a:pt x="96" y="6"/>
                </a:lnTo>
                <a:lnTo>
                  <a:pt x="79" y="12"/>
                </a:lnTo>
                <a:lnTo>
                  <a:pt x="65" y="18"/>
                </a:lnTo>
                <a:lnTo>
                  <a:pt x="65" y="18"/>
                </a:lnTo>
                <a:lnTo>
                  <a:pt x="59" y="21"/>
                </a:lnTo>
                <a:lnTo>
                  <a:pt x="40" y="24"/>
                </a:lnTo>
                <a:lnTo>
                  <a:pt x="40" y="24"/>
                </a:lnTo>
                <a:lnTo>
                  <a:pt x="26" y="27"/>
                </a:lnTo>
                <a:lnTo>
                  <a:pt x="6" y="30"/>
                </a:lnTo>
                <a:lnTo>
                  <a:pt x="6" y="30"/>
                </a:lnTo>
                <a:lnTo>
                  <a:pt x="0" y="30"/>
                </a:lnTo>
                <a:lnTo>
                  <a:pt x="0" y="42"/>
                </a:lnTo>
                <a:lnTo>
                  <a:pt x="0" y="42"/>
                </a:lnTo>
                <a:lnTo>
                  <a:pt x="9" y="82"/>
                </a:lnTo>
                <a:lnTo>
                  <a:pt x="9" y="82"/>
                </a:lnTo>
                <a:lnTo>
                  <a:pt x="17" y="115"/>
                </a:lnTo>
                <a:lnTo>
                  <a:pt x="17" y="115"/>
                </a:lnTo>
                <a:lnTo>
                  <a:pt x="17" y="118"/>
                </a:lnTo>
                <a:lnTo>
                  <a:pt x="17" y="118"/>
                </a:lnTo>
                <a:lnTo>
                  <a:pt x="17" y="118"/>
                </a:lnTo>
                <a:lnTo>
                  <a:pt x="17" y="118"/>
                </a:lnTo>
                <a:lnTo>
                  <a:pt x="17" y="118"/>
                </a:lnTo>
                <a:lnTo>
                  <a:pt x="17" y="118"/>
                </a:lnTo>
                <a:lnTo>
                  <a:pt x="17" y="118"/>
                </a:lnTo>
                <a:lnTo>
                  <a:pt x="17" y="118"/>
                </a:lnTo>
                <a:lnTo>
                  <a:pt x="20" y="121"/>
                </a:lnTo>
                <a:lnTo>
                  <a:pt x="20" y="121"/>
                </a:lnTo>
                <a:lnTo>
                  <a:pt x="20" y="121"/>
                </a:lnTo>
                <a:lnTo>
                  <a:pt x="20" y="121"/>
                </a:lnTo>
                <a:lnTo>
                  <a:pt x="20" y="124"/>
                </a:lnTo>
                <a:lnTo>
                  <a:pt x="20" y="124"/>
                </a:lnTo>
                <a:lnTo>
                  <a:pt x="20" y="124"/>
                </a:lnTo>
                <a:lnTo>
                  <a:pt x="20" y="124"/>
                </a:lnTo>
                <a:lnTo>
                  <a:pt x="20" y="124"/>
                </a:lnTo>
                <a:lnTo>
                  <a:pt x="20" y="124"/>
                </a:lnTo>
                <a:lnTo>
                  <a:pt x="34" y="115"/>
                </a:lnTo>
                <a:lnTo>
                  <a:pt x="34" y="115"/>
                </a:lnTo>
                <a:lnTo>
                  <a:pt x="45" y="112"/>
                </a:lnTo>
                <a:lnTo>
                  <a:pt x="45" y="112"/>
                </a:lnTo>
                <a:lnTo>
                  <a:pt x="54" y="112"/>
                </a:lnTo>
                <a:lnTo>
                  <a:pt x="62" y="106"/>
                </a:lnTo>
                <a:lnTo>
                  <a:pt x="62" y="106"/>
                </a:lnTo>
                <a:lnTo>
                  <a:pt x="76" y="97"/>
                </a:lnTo>
                <a:lnTo>
                  <a:pt x="76" y="97"/>
                </a:lnTo>
                <a:lnTo>
                  <a:pt x="90" y="88"/>
                </a:lnTo>
                <a:lnTo>
                  <a:pt x="90" y="88"/>
                </a:lnTo>
                <a:lnTo>
                  <a:pt x="96" y="82"/>
                </a:lnTo>
                <a:lnTo>
                  <a:pt x="96" y="82"/>
                </a:lnTo>
                <a:lnTo>
                  <a:pt x="110" y="76"/>
                </a:lnTo>
                <a:lnTo>
                  <a:pt x="129" y="70"/>
                </a:lnTo>
                <a:lnTo>
                  <a:pt x="129" y="70"/>
                </a:lnTo>
                <a:lnTo>
                  <a:pt x="143" y="64"/>
                </a:lnTo>
                <a:lnTo>
                  <a:pt x="143" y="64"/>
                </a:lnTo>
                <a:lnTo>
                  <a:pt x="143" y="64"/>
                </a:lnTo>
                <a:lnTo>
                  <a:pt x="143" y="64"/>
                </a:lnTo>
                <a:lnTo>
                  <a:pt x="143" y="64"/>
                </a:lnTo>
                <a:lnTo>
                  <a:pt x="143" y="64"/>
                </a:lnTo>
                <a:lnTo>
                  <a:pt x="140" y="61"/>
                </a:lnTo>
                <a:lnTo>
                  <a:pt x="140" y="61"/>
                </a:lnTo>
                <a:lnTo>
                  <a:pt x="140" y="58"/>
                </a:lnTo>
                <a:lnTo>
                  <a:pt x="140" y="58"/>
                </a:lnTo>
                <a:lnTo>
                  <a:pt x="140" y="55"/>
                </a:lnTo>
                <a:lnTo>
                  <a:pt x="140" y="55"/>
                </a:lnTo>
                <a:lnTo>
                  <a:pt x="140" y="55"/>
                </a:lnTo>
                <a:lnTo>
                  <a:pt x="140" y="55"/>
                </a:lnTo>
                <a:lnTo>
                  <a:pt x="140" y="52"/>
                </a:lnTo>
                <a:lnTo>
                  <a:pt x="140" y="52"/>
                </a:lnTo>
                <a:lnTo>
                  <a:pt x="140" y="49"/>
                </a:lnTo>
                <a:lnTo>
                  <a:pt x="140" y="49"/>
                </a:lnTo>
                <a:lnTo>
                  <a:pt x="140" y="45"/>
                </a:lnTo>
                <a:lnTo>
                  <a:pt x="140" y="45"/>
                </a:lnTo>
                <a:lnTo>
                  <a:pt x="140" y="42"/>
                </a:lnTo>
                <a:lnTo>
                  <a:pt x="140" y="42"/>
                </a:lnTo>
                <a:lnTo>
                  <a:pt x="138" y="39"/>
                </a:lnTo>
                <a:lnTo>
                  <a:pt x="138" y="39"/>
                </a:lnTo>
                <a:lnTo>
                  <a:pt x="138" y="39"/>
                </a:lnTo>
                <a:lnTo>
                  <a:pt x="138" y="39"/>
                </a:lnTo>
                <a:lnTo>
                  <a:pt x="138" y="36"/>
                </a:lnTo>
                <a:lnTo>
                  <a:pt x="138" y="36"/>
                </a:lnTo>
                <a:lnTo>
                  <a:pt x="138" y="33"/>
                </a:lnTo>
                <a:lnTo>
                  <a:pt x="138" y="33"/>
                </a:lnTo>
                <a:lnTo>
                  <a:pt x="138" y="30"/>
                </a:lnTo>
                <a:lnTo>
                  <a:pt x="138" y="30"/>
                </a:lnTo>
                <a:lnTo>
                  <a:pt x="135" y="30"/>
                </a:lnTo>
                <a:lnTo>
                  <a:pt x="135" y="30"/>
                </a:lnTo>
                <a:lnTo>
                  <a:pt x="135" y="27"/>
                </a:lnTo>
                <a:lnTo>
                  <a:pt x="135" y="27"/>
                </a:lnTo>
                <a:lnTo>
                  <a:pt x="135" y="24"/>
                </a:lnTo>
                <a:lnTo>
                  <a:pt x="135" y="24"/>
                </a:lnTo>
                <a:lnTo>
                  <a:pt x="135" y="21"/>
                </a:lnTo>
                <a:lnTo>
                  <a:pt x="135" y="21"/>
                </a:lnTo>
                <a:lnTo>
                  <a:pt x="132" y="21"/>
                </a:lnTo>
                <a:lnTo>
                  <a:pt x="132" y="21"/>
                </a:lnTo>
                <a:lnTo>
                  <a:pt x="132" y="18"/>
                </a:lnTo>
                <a:lnTo>
                  <a:pt x="132" y="18"/>
                </a:lnTo>
                <a:lnTo>
                  <a:pt x="132" y="15"/>
                </a:lnTo>
                <a:lnTo>
                  <a:pt x="132" y="15"/>
                </a:lnTo>
                <a:lnTo>
                  <a:pt x="132" y="15"/>
                </a:lnTo>
                <a:lnTo>
                  <a:pt x="132" y="15"/>
                </a:lnTo>
                <a:lnTo>
                  <a:pt x="129" y="12"/>
                </a:lnTo>
                <a:lnTo>
                  <a:pt x="129" y="12"/>
                </a:lnTo>
                <a:lnTo>
                  <a:pt x="129" y="9"/>
                </a:lnTo>
                <a:lnTo>
                  <a:pt x="129" y="9"/>
                </a:lnTo>
                <a:lnTo>
                  <a:pt x="129" y="9"/>
                </a:lnTo>
                <a:lnTo>
                  <a:pt x="129" y="9"/>
                </a:lnTo>
                <a:lnTo>
                  <a:pt x="129" y="6"/>
                </a:lnTo>
                <a:lnTo>
                  <a:pt x="129" y="6"/>
                </a:lnTo>
                <a:lnTo>
                  <a:pt x="129" y="6"/>
                </a:lnTo>
                <a:lnTo>
                  <a:pt x="129" y="6"/>
                </a:lnTo>
                <a:lnTo>
                  <a:pt x="126" y="3"/>
                </a:lnTo>
                <a:lnTo>
                  <a:pt x="126" y="3"/>
                </a:lnTo>
                <a:lnTo>
                  <a:pt x="126" y="3"/>
                </a:lnTo>
                <a:lnTo>
                  <a:pt x="126" y="3"/>
                </a:lnTo>
                <a:lnTo>
                  <a:pt x="126" y="0"/>
                </a:lnTo>
                <a:lnTo>
                  <a:pt x="126" y="0"/>
                </a:lnTo>
                <a:lnTo>
                  <a:pt x="126" y="0"/>
                </a:lnTo>
                <a:lnTo>
                  <a:pt x="126" y="0"/>
                </a:lnTo>
                <a:lnTo>
                  <a:pt x="110" y="3"/>
                </a:lnTo>
                <a:lnTo>
                  <a:pt x="96" y="6"/>
                </a:lnTo>
                <a:lnTo>
                  <a:pt x="96" y="6"/>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5" name="Freeform 169">
            <a:extLst>
              <a:ext uri="{FF2B5EF4-FFF2-40B4-BE49-F238E27FC236}">
                <a16:creationId xmlns:a16="http://schemas.microsoft.com/office/drawing/2014/main" id="{BDD52D42-89A5-4C22-AEB0-DDB5D18816F9}"/>
              </a:ext>
            </a:extLst>
          </p:cNvPr>
          <p:cNvSpPr>
            <a:spLocks/>
          </p:cNvSpPr>
          <p:nvPr/>
        </p:nvSpPr>
        <p:spPr bwMode="auto">
          <a:xfrm>
            <a:off x="6187690" y="4178444"/>
            <a:ext cx="1072459" cy="446640"/>
          </a:xfrm>
          <a:custGeom>
            <a:avLst/>
            <a:gdLst>
              <a:gd name="T0" fmla="*/ 184 w 699"/>
              <a:gd name="T1" fmla="*/ 131 h 307"/>
              <a:gd name="T2" fmla="*/ 145 w 699"/>
              <a:gd name="T3" fmla="*/ 161 h 307"/>
              <a:gd name="T4" fmla="*/ 103 w 699"/>
              <a:gd name="T5" fmla="*/ 198 h 307"/>
              <a:gd name="T6" fmla="*/ 70 w 699"/>
              <a:gd name="T7" fmla="*/ 222 h 307"/>
              <a:gd name="T8" fmla="*/ 36 w 699"/>
              <a:gd name="T9" fmla="*/ 240 h 307"/>
              <a:gd name="T10" fmla="*/ 0 w 699"/>
              <a:gd name="T11" fmla="*/ 274 h 307"/>
              <a:gd name="T12" fmla="*/ 140 w 699"/>
              <a:gd name="T13" fmla="*/ 240 h 307"/>
              <a:gd name="T14" fmla="*/ 142 w 699"/>
              <a:gd name="T15" fmla="*/ 240 h 307"/>
              <a:gd name="T16" fmla="*/ 145 w 699"/>
              <a:gd name="T17" fmla="*/ 237 h 307"/>
              <a:gd name="T18" fmla="*/ 145 w 699"/>
              <a:gd name="T19" fmla="*/ 237 h 307"/>
              <a:gd name="T20" fmla="*/ 148 w 699"/>
              <a:gd name="T21" fmla="*/ 234 h 307"/>
              <a:gd name="T22" fmla="*/ 274 w 699"/>
              <a:gd name="T23" fmla="*/ 222 h 307"/>
              <a:gd name="T24" fmla="*/ 316 w 699"/>
              <a:gd name="T25" fmla="*/ 234 h 307"/>
              <a:gd name="T26" fmla="*/ 366 w 699"/>
              <a:gd name="T27" fmla="*/ 231 h 307"/>
              <a:gd name="T28" fmla="*/ 414 w 699"/>
              <a:gd name="T29" fmla="*/ 228 h 307"/>
              <a:gd name="T30" fmla="*/ 414 w 699"/>
              <a:gd name="T31" fmla="*/ 231 h 307"/>
              <a:gd name="T32" fmla="*/ 417 w 699"/>
              <a:gd name="T33" fmla="*/ 231 h 307"/>
              <a:gd name="T34" fmla="*/ 520 w 699"/>
              <a:gd name="T35" fmla="*/ 307 h 307"/>
              <a:gd name="T36" fmla="*/ 554 w 699"/>
              <a:gd name="T37" fmla="*/ 301 h 307"/>
              <a:gd name="T38" fmla="*/ 554 w 699"/>
              <a:gd name="T39" fmla="*/ 286 h 307"/>
              <a:gd name="T40" fmla="*/ 593 w 699"/>
              <a:gd name="T41" fmla="*/ 228 h 307"/>
              <a:gd name="T42" fmla="*/ 638 w 699"/>
              <a:gd name="T43" fmla="*/ 207 h 307"/>
              <a:gd name="T44" fmla="*/ 649 w 699"/>
              <a:gd name="T45" fmla="*/ 183 h 307"/>
              <a:gd name="T46" fmla="*/ 632 w 699"/>
              <a:gd name="T47" fmla="*/ 180 h 307"/>
              <a:gd name="T48" fmla="*/ 635 w 699"/>
              <a:gd name="T49" fmla="*/ 152 h 307"/>
              <a:gd name="T50" fmla="*/ 638 w 699"/>
              <a:gd name="T51" fmla="*/ 140 h 307"/>
              <a:gd name="T52" fmla="*/ 624 w 699"/>
              <a:gd name="T53" fmla="*/ 122 h 307"/>
              <a:gd name="T54" fmla="*/ 655 w 699"/>
              <a:gd name="T55" fmla="*/ 119 h 307"/>
              <a:gd name="T56" fmla="*/ 683 w 699"/>
              <a:gd name="T57" fmla="*/ 122 h 307"/>
              <a:gd name="T58" fmla="*/ 680 w 699"/>
              <a:gd name="T59" fmla="*/ 101 h 307"/>
              <a:gd name="T60" fmla="*/ 699 w 699"/>
              <a:gd name="T61" fmla="*/ 79 h 307"/>
              <a:gd name="T62" fmla="*/ 691 w 699"/>
              <a:gd name="T63" fmla="*/ 73 h 307"/>
              <a:gd name="T64" fmla="*/ 680 w 699"/>
              <a:gd name="T65" fmla="*/ 79 h 307"/>
              <a:gd name="T66" fmla="*/ 669 w 699"/>
              <a:gd name="T67" fmla="*/ 58 h 307"/>
              <a:gd name="T68" fmla="*/ 652 w 699"/>
              <a:gd name="T69" fmla="*/ 73 h 307"/>
              <a:gd name="T70" fmla="*/ 632 w 699"/>
              <a:gd name="T71" fmla="*/ 64 h 307"/>
              <a:gd name="T72" fmla="*/ 643 w 699"/>
              <a:gd name="T73" fmla="*/ 43 h 307"/>
              <a:gd name="T74" fmla="*/ 677 w 699"/>
              <a:gd name="T75" fmla="*/ 0 h 307"/>
              <a:gd name="T76" fmla="*/ 666 w 699"/>
              <a:gd name="T77" fmla="*/ 4 h 307"/>
              <a:gd name="T78" fmla="*/ 649 w 699"/>
              <a:gd name="T79" fmla="*/ 7 h 307"/>
              <a:gd name="T80" fmla="*/ 635 w 699"/>
              <a:gd name="T81" fmla="*/ 10 h 307"/>
              <a:gd name="T82" fmla="*/ 615 w 699"/>
              <a:gd name="T83" fmla="*/ 13 h 307"/>
              <a:gd name="T84" fmla="*/ 601 w 699"/>
              <a:gd name="T85" fmla="*/ 16 h 307"/>
              <a:gd name="T86" fmla="*/ 579 w 699"/>
              <a:gd name="T87" fmla="*/ 19 h 307"/>
              <a:gd name="T88" fmla="*/ 565 w 699"/>
              <a:gd name="T89" fmla="*/ 22 h 307"/>
              <a:gd name="T90" fmla="*/ 540 w 699"/>
              <a:gd name="T91" fmla="*/ 25 h 307"/>
              <a:gd name="T92" fmla="*/ 523 w 699"/>
              <a:gd name="T93" fmla="*/ 28 h 307"/>
              <a:gd name="T94" fmla="*/ 498 w 699"/>
              <a:gd name="T95" fmla="*/ 31 h 307"/>
              <a:gd name="T96" fmla="*/ 481 w 699"/>
              <a:gd name="T97" fmla="*/ 34 h 307"/>
              <a:gd name="T98" fmla="*/ 456 w 699"/>
              <a:gd name="T99" fmla="*/ 37 h 307"/>
              <a:gd name="T100" fmla="*/ 436 w 699"/>
              <a:gd name="T101" fmla="*/ 40 h 307"/>
              <a:gd name="T102" fmla="*/ 408 w 699"/>
              <a:gd name="T103" fmla="*/ 43 h 307"/>
              <a:gd name="T104" fmla="*/ 389 w 699"/>
              <a:gd name="T105" fmla="*/ 46 h 307"/>
              <a:gd name="T106" fmla="*/ 361 w 699"/>
              <a:gd name="T107" fmla="*/ 49 h 307"/>
              <a:gd name="T108" fmla="*/ 341 w 699"/>
              <a:gd name="T109" fmla="*/ 52 h 307"/>
              <a:gd name="T110" fmla="*/ 313 w 699"/>
              <a:gd name="T111" fmla="*/ 55 h 307"/>
              <a:gd name="T112" fmla="*/ 294 w 699"/>
              <a:gd name="T113" fmla="*/ 58 h 307"/>
              <a:gd name="T114" fmla="*/ 266 w 699"/>
              <a:gd name="T115" fmla="*/ 61 h 307"/>
              <a:gd name="T116" fmla="*/ 243 w 699"/>
              <a:gd name="T117" fmla="*/ 64 h 307"/>
              <a:gd name="T118" fmla="*/ 226 w 699"/>
              <a:gd name="T119" fmla="*/ 6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99" h="307">
                <a:moveTo>
                  <a:pt x="221" y="76"/>
                </a:moveTo>
                <a:lnTo>
                  <a:pt x="221" y="76"/>
                </a:lnTo>
                <a:lnTo>
                  <a:pt x="212" y="98"/>
                </a:lnTo>
                <a:lnTo>
                  <a:pt x="201" y="113"/>
                </a:lnTo>
                <a:lnTo>
                  <a:pt x="184" y="131"/>
                </a:lnTo>
                <a:lnTo>
                  <a:pt x="184" y="131"/>
                </a:lnTo>
                <a:lnTo>
                  <a:pt x="179" y="137"/>
                </a:lnTo>
                <a:lnTo>
                  <a:pt x="179" y="137"/>
                </a:lnTo>
                <a:lnTo>
                  <a:pt x="170" y="146"/>
                </a:lnTo>
                <a:lnTo>
                  <a:pt x="162" y="155"/>
                </a:lnTo>
                <a:lnTo>
                  <a:pt x="162" y="155"/>
                </a:lnTo>
                <a:lnTo>
                  <a:pt x="145" y="161"/>
                </a:lnTo>
                <a:lnTo>
                  <a:pt x="131" y="174"/>
                </a:lnTo>
                <a:lnTo>
                  <a:pt x="131" y="174"/>
                </a:lnTo>
                <a:lnTo>
                  <a:pt x="114" y="189"/>
                </a:lnTo>
                <a:lnTo>
                  <a:pt x="114" y="189"/>
                </a:lnTo>
                <a:lnTo>
                  <a:pt x="103" y="198"/>
                </a:lnTo>
                <a:lnTo>
                  <a:pt x="103" y="198"/>
                </a:lnTo>
                <a:lnTo>
                  <a:pt x="89" y="210"/>
                </a:lnTo>
                <a:lnTo>
                  <a:pt x="89" y="210"/>
                </a:lnTo>
                <a:lnTo>
                  <a:pt x="81" y="216"/>
                </a:lnTo>
                <a:lnTo>
                  <a:pt x="81" y="216"/>
                </a:lnTo>
                <a:lnTo>
                  <a:pt x="75" y="219"/>
                </a:lnTo>
                <a:lnTo>
                  <a:pt x="70" y="222"/>
                </a:lnTo>
                <a:lnTo>
                  <a:pt x="70" y="222"/>
                </a:lnTo>
                <a:lnTo>
                  <a:pt x="64" y="225"/>
                </a:lnTo>
                <a:lnTo>
                  <a:pt x="58" y="228"/>
                </a:lnTo>
                <a:lnTo>
                  <a:pt x="58" y="228"/>
                </a:lnTo>
                <a:lnTo>
                  <a:pt x="47" y="234"/>
                </a:lnTo>
                <a:lnTo>
                  <a:pt x="36" y="240"/>
                </a:lnTo>
                <a:lnTo>
                  <a:pt x="36" y="240"/>
                </a:lnTo>
                <a:lnTo>
                  <a:pt x="25" y="247"/>
                </a:lnTo>
                <a:lnTo>
                  <a:pt x="25" y="247"/>
                </a:lnTo>
                <a:lnTo>
                  <a:pt x="17" y="253"/>
                </a:lnTo>
                <a:lnTo>
                  <a:pt x="8" y="256"/>
                </a:lnTo>
                <a:lnTo>
                  <a:pt x="0" y="274"/>
                </a:lnTo>
                <a:lnTo>
                  <a:pt x="0" y="274"/>
                </a:lnTo>
                <a:lnTo>
                  <a:pt x="61" y="268"/>
                </a:lnTo>
                <a:lnTo>
                  <a:pt x="112" y="259"/>
                </a:lnTo>
                <a:lnTo>
                  <a:pt x="112" y="259"/>
                </a:lnTo>
                <a:lnTo>
                  <a:pt x="140" y="240"/>
                </a:lnTo>
                <a:lnTo>
                  <a:pt x="140" y="240"/>
                </a:lnTo>
                <a:lnTo>
                  <a:pt x="140" y="240"/>
                </a:lnTo>
                <a:lnTo>
                  <a:pt x="140" y="240"/>
                </a:lnTo>
                <a:lnTo>
                  <a:pt x="142" y="240"/>
                </a:lnTo>
                <a:lnTo>
                  <a:pt x="142" y="240"/>
                </a:lnTo>
                <a:lnTo>
                  <a:pt x="142" y="240"/>
                </a:lnTo>
                <a:lnTo>
                  <a:pt x="142" y="240"/>
                </a:lnTo>
                <a:lnTo>
                  <a:pt x="142" y="240"/>
                </a:lnTo>
                <a:lnTo>
                  <a:pt x="142" y="240"/>
                </a:lnTo>
                <a:lnTo>
                  <a:pt x="145" y="237"/>
                </a:lnTo>
                <a:lnTo>
                  <a:pt x="145" y="237"/>
                </a:lnTo>
                <a:lnTo>
                  <a:pt x="145" y="237"/>
                </a:lnTo>
                <a:lnTo>
                  <a:pt x="145" y="237"/>
                </a:lnTo>
                <a:lnTo>
                  <a:pt x="145" y="237"/>
                </a:lnTo>
                <a:lnTo>
                  <a:pt x="145" y="237"/>
                </a:lnTo>
                <a:lnTo>
                  <a:pt x="145" y="237"/>
                </a:lnTo>
                <a:lnTo>
                  <a:pt x="145" y="237"/>
                </a:lnTo>
                <a:lnTo>
                  <a:pt x="145" y="237"/>
                </a:lnTo>
                <a:lnTo>
                  <a:pt x="145" y="237"/>
                </a:lnTo>
                <a:lnTo>
                  <a:pt x="148" y="237"/>
                </a:lnTo>
                <a:lnTo>
                  <a:pt x="148" y="237"/>
                </a:lnTo>
                <a:lnTo>
                  <a:pt x="148" y="237"/>
                </a:lnTo>
                <a:lnTo>
                  <a:pt x="148" y="237"/>
                </a:lnTo>
                <a:lnTo>
                  <a:pt x="148" y="234"/>
                </a:lnTo>
                <a:lnTo>
                  <a:pt x="148" y="234"/>
                </a:lnTo>
                <a:lnTo>
                  <a:pt x="156" y="228"/>
                </a:lnTo>
                <a:lnTo>
                  <a:pt x="165" y="222"/>
                </a:lnTo>
                <a:lnTo>
                  <a:pt x="173" y="222"/>
                </a:lnTo>
                <a:lnTo>
                  <a:pt x="274" y="222"/>
                </a:lnTo>
                <a:lnTo>
                  <a:pt x="274" y="222"/>
                </a:lnTo>
                <a:lnTo>
                  <a:pt x="274" y="222"/>
                </a:lnTo>
                <a:lnTo>
                  <a:pt x="274" y="222"/>
                </a:lnTo>
                <a:lnTo>
                  <a:pt x="294" y="225"/>
                </a:lnTo>
                <a:lnTo>
                  <a:pt x="302" y="228"/>
                </a:lnTo>
                <a:lnTo>
                  <a:pt x="308" y="231"/>
                </a:lnTo>
                <a:lnTo>
                  <a:pt x="308" y="231"/>
                </a:lnTo>
                <a:lnTo>
                  <a:pt x="316" y="234"/>
                </a:lnTo>
                <a:lnTo>
                  <a:pt x="327" y="240"/>
                </a:lnTo>
                <a:lnTo>
                  <a:pt x="327" y="240"/>
                </a:lnTo>
                <a:lnTo>
                  <a:pt x="341" y="234"/>
                </a:lnTo>
                <a:lnTo>
                  <a:pt x="361" y="231"/>
                </a:lnTo>
                <a:lnTo>
                  <a:pt x="361" y="231"/>
                </a:lnTo>
                <a:lnTo>
                  <a:pt x="366" y="231"/>
                </a:lnTo>
                <a:lnTo>
                  <a:pt x="366" y="231"/>
                </a:lnTo>
                <a:lnTo>
                  <a:pt x="369" y="231"/>
                </a:lnTo>
                <a:lnTo>
                  <a:pt x="369" y="231"/>
                </a:lnTo>
                <a:lnTo>
                  <a:pt x="414" y="228"/>
                </a:lnTo>
                <a:lnTo>
                  <a:pt x="414" y="228"/>
                </a:lnTo>
                <a:lnTo>
                  <a:pt x="414" y="228"/>
                </a:lnTo>
                <a:lnTo>
                  <a:pt x="414" y="228"/>
                </a:lnTo>
                <a:lnTo>
                  <a:pt x="414" y="231"/>
                </a:lnTo>
                <a:lnTo>
                  <a:pt x="414" y="231"/>
                </a:lnTo>
                <a:lnTo>
                  <a:pt x="414" y="231"/>
                </a:lnTo>
                <a:lnTo>
                  <a:pt x="414" y="231"/>
                </a:lnTo>
                <a:lnTo>
                  <a:pt x="414" y="231"/>
                </a:lnTo>
                <a:lnTo>
                  <a:pt x="414" y="231"/>
                </a:lnTo>
                <a:lnTo>
                  <a:pt x="417" y="231"/>
                </a:lnTo>
                <a:lnTo>
                  <a:pt x="417" y="231"/>
                </a:lnTo>
                <a:lnTo>
                  <a:pt x="417" y="231"/>
                </a:lnTo>
                <a:lnTo>
                  <a:pt x="417" y="231"/>
                </a:lnTo>
                <a:lnTo>
                  <a:pt x="417" y="231"/>
                </a:lnTo>
                <a:lnTo>
                  <a:pt x="417" y="231"/>
                </a:lnTo>
                <a:lnTo>
                  <a:pt x="417" y="231"/>
                </a:lnTo>
                <a:lnTo>
                  <a:pt x="503" y="307"/>
                </a:lnTo>
                <a:lnTo>
                  <a:pt x="503" y="307"/>
                </a:lnTo>
                <a:lnTo>
                  <a:pt x="512" y="307"/>
                </a:lnTo>
                <a:lnTo>
                  <a:pt x="520" y="307"/>
                </a:lnTo>
                <a:lnTo>
                  <a:pt x="520" y="307"/>
                </a:lnTo>
                <a:lnTo>
                  <a:pt x="543" y="304"/>
                </a:lnTo>
                <a:lnTo>
                  <a:pt x="543" y="304"/>
                </a:lnTo>
                <a:lnTo>
                  <a:pt x="554" y="304"/>
                </a:lnTo>
                <a:lnTo>
                  <a:pt x="554" y="304"/>
                </a:lnTo>
                <a:lnTo>
                  <a:pt x="554" y="301"/>
                </a:lnTo>
                <a:lnTo>
                  <a:pt x="554" y="301"/>
                </a:lnTo>
                <a:lnTo>
                  <a:pt x="551" y="295"/>
                </a:lnTo>
                <a:lnTo>
                  <a:pt x="554" y="289"/>
                </a:lnTo>
                <a:lnTo>
                  <a:pt x="554" y="289"/>
                </a:lnTo>
                <a:lnTo>
                  <a:pt x="554" y="286"/>
                </a:lnTo>
                <a:lnTo>
                  <a:pt x="554" y="286"/>
                </a:lnTo>
                <a:lnTo>
                  <a:pt x="557" y="277"/>
                </a:lnTo>
                <a:lnTo>
                  <a:pt x="557" y="277"/>
                </a:lnTo>
                <a:lnTo>
                  <a:pt x="565" y="253"/>
                </a:lnTo>
                <a:lnTo>
                  <a:pt x="565" y="253"/>
                </a:lnTo>
                <a:lnTo>
                  <a:pt x="576" y="240"/>
                </a:lnTo>
                <a:lnTo>
                  <a:pt x="593" y="228"/>
                </a:lnTo>
                <a:lnTo>
                  <a:pt x="615" y="216"/>
                </a:lnTo>
                <a:lnTo>
                  <a:pt x="635" y="210"/>
                </a:lnTo>
                <a:lnTo>
                  <a:pt x="635" y="210"/>
                </a:lnTo>
                <a:lnTo>
                  <a:pt x="641" y="210"/>
                </a:lnTo>
                <a:lnTo>
                  <a:pt x="641" y="210"/>
                </a:lnTo>
                <a:lnTo>
                  <a:pt x="638" y="207"/>
                </a:lnTo>
                <a:lnTo>
                  <a:pt x="641" y="201"/>
                </a:lnTo>
                <a:lnTo>
                  <a:pt x="641" y="201"/>
                </a:lnTo>
                <a:lnTo>
                  <a:pt x="643" y="198"/>
                </a:lnTo>
                <a:lnTo>
                  <a:pt x="643" y="198"/>
                </a:lnTo>
                <a:lnTo>
                  <a:pt x="649" y="189"/>
                </a:lnTo>
                <a:lnTo>
                  <a:pt x="649" y="183"/>
                </a:lnTo>
                <a:lnTo>
                  <a:pt x="649" y="183"/>
                </a:lnTo>
                <a:lnTo>
                  <a:pt x="649" y="183"/>
                </a:lnTo>
                <a:lnTo>
                  <a:pt x="649" y="183"/>
                </a:lnTo>
                <a:lnTo>
                  <a:pt x="643" y="183"/>
                </a:lnTo>
                <a:lnTo>
                  <a:pt x="632" y="180"/>
                </a:lnTo>
                <a:lnTo>
                  <a:pt x="632" y="180"/>
                </a:lnTo>
                <a:lnTo>
                  <a:pt x="624" y="177"/>
                </a:lnTo>
                <a:lnTo>
                  <a:pt x="624" y="171"/>
                </a:lnTo>
                <a:lnTo>
                  <a:pt x="624" y="171"/>
                </a:lnTo>
                <a:lnTo>
                  <a:pt x="624" y="165"/>
                </a:lnTo>
                <a:lnTo>
                  <a:pt x="627" y="158"/>
                </a:lnTo>
                <a:lnTo>
                  <a:pt x="635" y="152"/>
                </a:lnTo>
                <a:lnTo>
                  <a:pt x="635" y="152"/>
                </a:lnTo>
                <a:lnTo>
                  <a:pt x="635" y="152"/>
                </a:lnTo>
                <a:lnTo>
                  <a:pt x="635" y="152"/>
                </a:lnTo>
                <a:lnTo>
                  <a:pt x="643" y="140"/>
                </a:lnTo>
                <a:lnTo>
                  <a:pt x="643" y="140"/>
                </a:lnTo>
                <a:lnTo>
                  <a:pt x="638" y="140"/>
                </a:lnTo>
                <a:lnTo>
                  <a:pt x="638" y="140"/>
                </a:lnTo>
                <a:lnTo>
                  <a:pt x="627" y="134"/>
                </a:lnTo>
                <a:lnTo>
                  <a:pt x="624" y="131"/>
                </a:lnTo>
                <a:lnTo>
                  <a:pt x="624" y="128"/>
                </a:lnTo>
                <a:lnTo>
                  <a:pt x="624" y="128"/>
                </a:lnTo>
                <a:lnTo>
                  <a:pt x="624" y="122"/>
                </a:lnTo>
                <a:lnTo>
                  <a:pt x="627" y="122"/>
                </a:lnTo>
                <a:lnTo>
                  <a:pt x="627" y="122"/>
                </a:lnTo>
                <a:lnTo>
                  <a:pt x="635" y="119"/>
                </a:lnTo>
                <a:lnTo>
                  <a:pt x="649" y="119"/>
                </a:lnTo>
                <a:lnTo>
                  <a:pt x="649" y="119"/>
                </a:lnTo>
                <a:lnTo>
                  <a:pt x="655" y="119"/>
                </a:lnTo>
                <a:lnTo>
                  <a:pt x="655" y="119"/>
                </a:lnTo>
                <a:lnTo>
                  <a:pt x="663" y="122"/>
                </a:lnTo>
                <a:lnTo>
                  <a:pt x="663" y="122"/>
                </a:lnTo>
                <a:lnTo>
                  <a:pt x="671" y="122"/>
                </a:lnTo>
                <a:lnTo>
                  <a:pt x="683" y="122"/>
                </a:lnTo>
                <a:lnTo>
                  <a:pt x="683" y="122"/>
                </a:lnTo>
                <a:lnTo>
                  <a:pt x="685" y="122"/>
                </a:lnTo>
                <a:lnTo>
                  <a:pt x="685" y="122"/>
                </a:lnTo>
                <a:lnTo>
                  <a:pt x="683" y="116"/>
                </a:lnTo>
                <a:lnTo>
                  <a:pt x="683" y="116"/>
                </a:lnTo>
                <a:lnTo>
                  <a:pt x="680" y="110"/>
                </a:lnTo>
                <a:lnTo>
                  <a:pt x="680" y="101"/>
                </a:lnTo>
                <a:lnTo>
                  <a:pt x="680" y="101"/>
                </a:lnTo>
                <a:lnTo>
                  <a:pt x="680" y="98"/>
                </a:lnTo>
                <a:lnTo>
                  <a:pt x="683" y="92"/>
                </a:lnTo>
                <a:lnTo>
                  <a:pt x="691" y="86"/>
                </a:lnTo>
                <a:lnTo>
                  <a:pt x="691" y="86"/>
                </a:lnTo>
                <a:lnTo>
                  <a:pt x="699" y="79"/>
                </a:lnTo>
                <a:lnTo>
                  <a:pt x="699" y="79"/>
                </a:lnTo>
                <a:lnTo>
                  <a:pt x="699" y="73"/>
                </a:lnTo>
                <a:lnTo>
                  <a:pt x="699" y="73"/>
                </a:lnTo>
                <a:lnTo>
                  <a:pt x="697" y="64"/>
                </a:lnTo>
                <a:lnTo>
                  <a:pt x="697" y="64"/>
                </a:lnTo>
                <a:lnTo>
                  <a:pt x="691" y="73"/>
                </a:lnTo>
                <a:lnTo>
                  <a:pt x="691" y="73"/>
                </a:lnTo>
                <a:lnTo>
                  <a:pt x="688" y="76"/>
                </a:lnTo>
                <a:lnTo>
                  <a:pt x="685" y="79"/>
                </a:lnTo>
                <a:lnTo>
                  <a:pt x="685" y="79"/>
                </a:lnTo>
                <a:lnTo>
                  <a:pt x="680" y="79"/>
                </a:lnTo>
                <a:lnTo>
                  <a:pt x="680" y="79"/>
                </a:lnTo>
                <a:lnTo>
                  <a:pt x="677" y="76"/>
                </a:lnTo>
                <a:lnTo>
                  <a:pt x="674" y="73"/>
                </a:lnTo>
                <a:lnTo>
                  <a:pt x="671" y="61"/>
                </a:lnTo>
                <a:lnTo>
                  <a:pt x="669" y="61"/>
                </a:lnTo>
                <a:lnTo>
                  <a:pt x="669" y="61"/>
                </a:lnTo>
                <a:lnTo>
                  <a:pt x="669" y="58"/>
                </a:lnTo>
                <a:lnTo>
                  <a:pt x="666" y="58"/>
                </a:lnTo>
                <a:lnTo>
                  <a:pt x="666" y="58"/>
                </a:lnTo>
                <a:lnTo>
                  <a:pt x="660" y="61"/>
                </a:lnTo>
                <a:lnTo>
                  <a:pt x="660" y="61"/>
                </a:lnTo>
                <a:lnTo>
                  <a:pt x="655" y="70"/>
                </a:lnTo>
                <a:lnTo>
                  <a:pt x="652" y="73"/>
                </a:lnTo>
                <a:lnTo>
                  <a:pt x="646" y="73"/>
                </a:lnTo>
                <a:lnTo>
                  <a:pt x="646" y="73"/>
                </a:lnTo>
                <a:lnTo>
                  <a:pt x="638" y="73"/>
                </a:lnTo>
                <a:lnTo>
                  <a:pt x="635" y="70"/>
                </a:lnTo>
                <a:lnTo>
                  <a:pt x="635" y="70"/>
                </a:lnTo>
                <a:lnTo>
                  <a:pt x="632" y="64"/>
                </a:lnTo>
                <a:lnTo>
                  <a:pt x="632" y="61"/>
                </a:lnTo>
                <a:lnTo>
                  <a:pt x="635" y="55"/>
                </a:lnTo>
                <a:lnTo>
                  <a:pt x="635" y="55"/>
                </a:lnTo>
                <a:lnTo>
                  <a:pt x="641" y="46"/>
                </a:lnTo>
                <a:lnTo>
                  <a:pt x="641" y="46"/>
                </a:lnTo>
                <a:lnTo>
                  <a:pt x="643" y="43"/>
                </a:lnTo>
                <a:lnTo>
                  <a:pt x="643" y="43"/>
                </a:lnTo>
                <a:lnTo>
                  <a:pt x="646" y="34"/>
                </a:lnTo>
                <a:lnTo>
                  <a:pt x="652" y="25"/>
                </a:lnTo>
                <a:lnTo>
                  <a:pt x="674" y="0"/>
                </a:lnTo>
                <a:lnTo>
                  <a:pt x="674" y="0"/>
                </a:lnTo>
                <a:lnTo>
                  <a:pt x="677" y="0"/>
                </a:lnTo>
                <a:lnTo>
                  <a:pt x="677" y="0"/>
                </a:lnTo>
                <a:lnTo>
                  <a:pt x="674" y="0"/>
                </a:lnTo>
                <a:lnTo>
                  <a:pt x="674" y="0"/>
                </a:lnTo>
                <a:lnTo>
                  <a:pt x="669" y="4"/>
                </a:lnTo>
                <a:lnTo>
                  <a:pt x="669" y="4"/>
                </a:lnTo>
                <a:lnTo>
                  <a:pt x="666" y="4"/>
                </a:lnTo>
                <a:lnTo>
                  <a:pt x="666" y="4"/>
                </a:lnTo>
                <a:lnTo>
                  <a:pt x="657" y="4"/>
                </a:lnTo>
                <a:lnTo>
                  <a:pt x="657" y="4"/>
                </a:lnTo>
                <a:lnTo>
                  <a:pt x="657" y="4"/>
                </a:lnTo>
                <a:lnTo>
                  <a:pt x="657" y="4"/>
                </a:lnTo>
                <a:lnTo>
                  <a:pt x="649" y="7"/>
                </a:lnTo>
                <a:lnTo>
                  <a:pt x="649" y="7"/>
                </a:lnTo>
                <a:lnTo>
                  <a:pt x="646" y="7"/>
                </a:lnTo>
                <a:lnTo>
                  <a:pt x="646" y="7"/>
                </a:lnTo>
                <a:lnTo>
                  <a:pt x="638" y="10"/>
                </a:lnTo>
                <a:lnTo>
                  <a:pt x="638" y="10"/>
                </a:lnTo>
                <a:lnTo>
                  <a:pt x="635" y="10"/>
                </a:lnTo>
                <a:lnTo>
                  <a:pt x="635" y="10"/>
                </a:lnTo>
                <a:lnTo>
                  <a:pt x="627" y="10"/>
                </a:lnTo>
                <a:lnTo>
                  <a:pt x="627" y="10"/>
                </a:lnTo>
                <a:lnTo>
                  <a:pt x="624" y="10"/>
                </a:lnTo>
                <a:lnTo>
                  <a:pt x="624" y="10"/>
                </a:lnTo>
                <a:lnTo>
                  <a:pt x="615" y="13"/>
                </a:lnTo>
                <a:lnTo>
                  <a:pt x="615" y="13"/>
                </a:lnTo>
                <a:lnTo>
                  <a:pt x="613" y="13"/>
                </a:lnTo>
                <a:lnTo>
                  <a:pt x="613" y="13"/>
                </a:lnTo>
                <a:lnTo>
                  <a:pt x="604" y="16"/>
                </a:lnTo>
                <a:lnTo>
                  <a:pt x="604" y="16"/>
                </a:lnTo>
                <a:lnTo>
                  <a:pt x="601" y="16"/>
                </a:lnTo>
                <a:lnTo>
                  <a:pt x="601" y="16"/>
                </a:lnTo>
                <a:lnTo>
                  <a:pt x="590" y="16"/>
                </a:lnTo>
                <a:lnTo>
                  <a:pt x="590" y="16"/>
                </a:lnTo>
                <a:lnTo>
                  <a:pt x="590" y="16"/>
                </a:lnTo>
                <a:lnTo>
                  <a:pt x="590" y="16"/>
                </a:lnTo>
                <a:lnTo>
                  <a:pt x="579" y="19"/>
                </a:lnTo>
                <a:lnTo>
                  <a:pt x="579" y="19"/>
                </a:lnTo>
                <a:lnTo>
                  <a:pt x="576" y="19"/>
                </a:lnTo>
                <a:lnTo>
                  <a:pt x="576" y="19"/>
                </a:lnTo>
                <a:lnTo>
                  <a:pt x="568" y="22"/>
                </a:lnTo>
                <a:lnTo>
                  <a:pt x="568" y="22"/>
                </a:lnTo>
                <a:lnTo>
                  <a:pt x="565" y="22"/>
                </a:lnTo>
                <a:lnTo>
                  <a:pt x="565" y="22"/>
                </a:lnTo>
                <a:lnTo>
                  <a:pt x="554" y="22"/>
                </a:lnTo>
                <a:lnTo>
                  <a:pt x="554" y="22"/>
                </a:lnTo>
                <a:lnTo>
                  <a:pt x="551" y="22"/>
                </a:lnTo>
                <a:lnTo>
                  <a:pt x="551" y="22"/>
                </a:lnTo>
                <a:lnTo>
                  <a:pt x="540" y="25"/>
                </a:lnTo>
                <a:lnTo>
                  <a:pt x="540" y="25"/>
                </a:lnTo>
                <a:lnTo>
                  <a:pt x="537" y="25"/>
                </a:lnTo>
                <a:lnTo>
                  <a:pt x="537" y="25"/>
                </a:lnTo>
                <a:lnTo>
                  <a:pt x="526" y="28"/>
                </a:lnTo>
                <a:lnTo>
                  <a:pt x="526" y="28"/>
                </a:lnTo>
                <a:lnTo>
                  <a:pt x="523" y="28"/>
                </a:lnTo>
                <a:lnTo>
                  <a:pt x="523" y="28"/>
                </a:lnTo>
                <a:lnTo>
                  <a:pt x="515" y="28"/>
                </a:lnTo>
                <a:lnTo>
                  <a:pt x="515" y="28"/>
                </a:lnTo>
                <a:lnTo>
                  <a:pt x="509" y="28"/>
                </a:lnTo>
                <a:lnTo>
                  <a:pt x="509" y="28"/>
                </a:lnTo>
                <a:lnTo>
                  <a:pt x="498" y="31"/>
                </a:lnTo>
                <a:lnTo>
                  <a:pt x="498" y="31"/>
                </a:lnTo>
                <a:lnTo>
                  <a:pt x="495" y="31"/>
                </a:lnTo>
                <a:lnTo>
                  <a:pt x="495" y="31"/>
                </a:lnTo>
                <a:lnTo>
                  <a:pt x="484" y="34"/>
                </a:lnTo>
                <a:lnTo>
                  <a:pt x="484" y="34"/>
                </a:lnTo>
                <a:lnTo>
                  <a:pt x="481" y="34"/>
                </a:lnTo>
                <a:lnTo>
                  <a:pt x="481" y="34"/>
                </a:lnTo>
                <a:lnTo>
                  <a:pt x="470" y="34"/>
                </a:lnTo>
                <a:lnTo>
                  <a:pt x="470" y="34"/>
                </a:lnTo>
                <a:lnTo>
                  <a:pt x="467" y="34"/>
                </a:lnTo>
                <a:lnTo>
                  <a:pt x="467" y="34"/>
                </a:lnTo>
                <a:lnTo>
                  <a:pt x="456" y="37"/>
                </a:lnTo>
                <a:lnTo>
                  <a:pt x="456" y="37"/>
                </a:lnTo>
                <a:lnTo>
                  <a:pt x="450" y="37"/>
                </a:lnTo>
                <a:lnTo>
                  <a:pt x="450" y="37"/>
                </a:lnTo>
                <a:lnTo>
                  <a:pt x="439" y="40"/>
                </a:lnTo>
                <a:lnTo>
                  <a:pt x="439" y="40"/>
                </a:lnTo>
                <a:lnTo>
                  <a:pt x="436" y="40"/>
                </a:lnTo>
                <a:lnTo>
                  <a:pt x="436" y="40"/>
                </a:lnTo>
                <a:lnTo>
                  <a:pt x="425" y="40"/>
                </a:lnTo>
                <a:lnTo>
                  <a:pt x="425" y="40"/>
                </a:lnTo>
                <a:lnTo>
                  <a:pt x="420" y="43"/>
                </a:lnTo>
                <a:lnTo>
                  <a:pt x="420" y="43"/>
                </a:lnTo>
                <a:lnTo>
                  <a:pt x="408" y="43"/>
                </a:lnTo>
                <a:lnTo>
                  <a:pt x="408" y="43"/>
                </a:lnTo>
                <a:lnTo>
                  <a:pt x="406" y="43"/>
                </a:lnTo>
                <a:lnTo>
                  <a:pt x="406" y="43"/>
                </a:lnTo>
                <a:lnTo>
                  <a:pt x="392" y="46"/>
                </a:lnTo>
                <a:lnTo>
                  <a:pt x="392" y="46"/>
                </a:lnTo>
                <a:lnTo>
                  <a:pt x="389" y="46"/>
                </a:lnTo>
                <a:lnTo>
                  <a:pt x="389" y="46"/>
                </a:lnTo>
                <a:lnTo>
                  <a:pt x="378" y="46"/>
                </a:lnTo>
                <a:lnTo>
                  <a:pt x="378" y="46"/>
                </a:lnTo>
                <a:lnTo>
                  <a:pt x="375" y="46"/>
                </a:lnTo>
                <a:lnTo>
                  <a:pt x="375" y="46"/>
                </a:lnTo>
                <a:lnTo>
                  <a:pt x="361" y="49"/>
                </a:lnTo>
                <a:lnTo>
                  <a:pt x="361" y="49"/>
                </a:lnTo>
                <a:lnTo>
                  <a:pt x="358" y="49"/>
                </a:lnTo>
                <a:lnTo>
                  <a:pt x="358" y="49"/>
                </a:lnTo>
                <a:lnTo>
                  <a:pt x="347" y="52"/>
                </a:lnTo>
                <a:lnTo>
                  <a:pt x="347" y="52"/>
                </a:lnTo>
                <a:lnTo>
                  <a:pt x="341" y="52"/>
                </a:lnTo>
                <a:lnTo>
                  <a:pt x="341" y="52"/>
                </a:lnTo>
                <a:lnTo>
                  <a:pt x="330" y="52"/>
                </a:lnTo>
                <a:lnTo>
                  <a:pt x="330" y="52"/>
                </a:lnTo>
                <a:lnTo>
                  <a:pt x="327" y="52"/>
                </a:lnTo>
                <a:lnTo>
                  <a:pt x="327" y="52"/>
                </a:lnTo>
                <a:lnTo>
                  <a:pt x="313" y="55"/>
                </a:lnTo>
                <a:lnTo>
                  <a:pt x="313" y="55"/>
                </a:lnTo>
                <a:lnTo>
                  <a:pt x="308" y="55"/>
                </a:lnTo>
                <a:lnTo>
                  <a:pt x="308" y="55"/>
                </a:lnTo>
                <a:lnTo>
                  <a:pt x="299" y="58"/>
                </a:lnTo>
                <a:lnTo>
                  <a:pt x="299" y="58"/>
                </a:lnTo>
                <a:lnTo>
                  <a:pt x="294" y="58"/>
                </a:lnTo>
                <a:lnTo>
                  <a:pt x="294" y="58"/>
                </a:lnTo>
                <a:lnTo>
                  <a:pt x="280" y="58"/>
                </a:lnTo>
                <a:lnTo>
                  <a:pt x="280" y="58"/>
                </a:lnTo>
                <a:lnTo>
                  <a:pt x="277" y="58"/>
                </a:lnTo>
                <a:lnTo>
                  <a:pt x="277" y="58"/>
                </a:lnTo>
                <a:lnTo>
                  <a:pt x="266" y="61"/>
                </a:lnTo>
                <a:lnTo>
                  <a:pt x="266" y="61"/>
                </a:lnTo>
                <a:lnTo>
                  <a:pt x="260" y="61"/>
                </a:lnTo>
                <a:lnTo>
                  <a:pt x="260" y="61"/>
                </a:lnTo>
                <a:lnTo>
                  <a:pt x="249" y="61"/>
                </a:lnTo>
                <a:lnTo>
                  <a:pt x="249" y="61"/>
                </a:lnTo>
                <a:lnTo>
                  <a:pt x="243" y="64"/>
                </a:lnTo>
                <a:lnTo>
                  <a:pt x="243" y="64"/>
                </a:lnTo>
                <a:lnTo>
                  <a:pt x="235" y="64"/>
                </a:lnTo>
                <a:lnTo>
                  <a:pt x="235" y="64"/>
                </a:lnTo>
                <a:lnTo>
                  <a:pt x="232" y="64"/>
                </a:lnTo>
                <a:lnTo>
                  <a:pt x="232" y="64"/>
                </a:lnTo>
                <a:lnTo>
                  <a:pt x="226" y="67"/>
                </a:lnTo>
                <a:lnTo>
                  <a:pt x="221" y="76"/>
                </a:lnTo>
                <a:lnTo>
                  <a:pt x="221" y="76"/>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6" name="Freeform 170">
            <a:extLst>
              <a:ext uri="{FF2B5EF4-FFF2-40B4-BE49-F238E27FC236}">
                <a16:creationId xmlns:a16="http://schemas.microsoft.com/office/drawing/2014/main" id="{6A7B0A77-50DC-4281-ABDB-42ED0B9C7FEB}"/>
              </a:ext>
            </a:extLst>
          </p:cNvPr>
          <p:cNvSpPr>
            <a:spLocks/>
          </p:cNvSpPr>
          <p:nvPr/>
        </p:nvSpPr>
        <p:spPr bwMode="auto">
          <a:xfrm>
            <a:off x="5844012" y="5231758"/>
            <a:ext cx="1103146" cy="856909"/>
          </a:xfrm>
          <a:custGeom>
            <a:avLst/>
            <a:gdLst>
              <a:gd name="T0" fmla="*/ 129 w 719"/>
              <a:gd name="T1" fmla="*/ 18 h 589"/>
              <a:gd name="T2" fmla="*/ 101 w 719"/>
              <a:gd name="T3" fmla="*/ 18 h 589"/>
              <a:gd name="T4" fmla="*/ 92 w 719"/>
              <a:gd name="T5" fmla="*/ 21 h 589"/>
              <a:gd name="T6" fmla="*/ 22 w 719"/>
              <a:gd name="T7" fmla="*/ 21 h 589"/>
              <a:gd name="T8" fmla="*/ 5 w 719"/>
              <a:gd name="T9" fmla="*/ 39 h 589"/>
              <a:gd name="T10" fmla="*/ 3 w 719"/>
              <a:gd name="T11" fmla="*/ 60 h 589"/>
              <a:gd name="T12" fmla="*/ 3 w 719"/>
              <a:gd name="T13" fmla="*/ 79 h 589"/>
              <a:gd name="T14" fmla="*/ 0 w 719"/>
              <a:gd name="T15" fmla="*/ 91 h 589"/>
              <a:gd name="T16" fmla="*/ 22 w 719"/>
              <a:gd name="T17" fmla="*/ 85 h 589"/>
              <a:gd name="T18" fmla="*/ 47 w 719"/>
              <a:gd name="T19" fmla="*/ 82 h 589"/>
              <a:gd name="T20" fmla="*/ 81 w 719"/>
              <a:gd name="T21" fmla="*/ 75 h 589"/>
              <a:gd name="T22" fmla="*/ 145 w 719"/>
              <a:gd name="T23" fmla="*/ 85 h 589"/>
              <a:gd name="T24" fmla="*/ 182 w 719"/>
              <a:gd name="T25" fmla="*/ 112 h 589"/>
              <a:gd name="T26" fmla="*/ 201 w 719"/>
              <a:gd name="T27" fmla="*/ 139 h 589"/>
              <a:gd name="T28" fmla="*/ 243 w 719"/>
              <a:gd name="T29" fmla="*/ 127 h 589"/>
              <a:gd name="T30" fmla="*/ 277 w 719"/>
              <a:gd name="T31" fmla="*/ 118 h 589"/>
              <a:gd name="T32" fmla="*/ 291 w 719"/>
              <a:gd name="T33" fmla="*/ 115 h 589"/>
              <a:gd name="T34" fmla="*/ 288 w 719"/>
              <a:gd name="T35" fmla="*/ 97 h 589"/>
              <a:gd name="T36" fmla="*/ 308 w 719"/>
              <a:gd name="T37" fmla="*/ 91 h 589"/>
              <a:gd name="T38" fmla="*/ 341 w 719"/>
              <a:gd name="T39" fmla="*/ 103 h 589"/>
              <a:gd name="T40" fmla="*/ 380 w 719"/>
              <a:gd name="T41" fmla="*/ 130 h 589"/>
              <a:gd name="T42" fmla="*/ 400 w 719"/>
              <a:gd name="T43" fmla="*/ 164 h 589"/>
              <a:gd name="T44" fmla="*/ 420 w 719"/>
              <a:gd name="T45" fmla="*/ 173 h 589"/>
              <a:gd name="T46" fmla="*/ 439 w 719"/>
              <a:gd name="T47" fmla="*/ 182 h 589"/>
              <a:gd name="T48" fmla="*/ 448 w 719"/>
              <a:gd name="T49" fmla="*/ 209 h 589"/>
              <a:gd name="T50" fmla="*/ 459 w 719"/>
              <a:gd name="T51" fmla="*/ 237 h 589"/>
              <a:gd name="T52" fmla="*/ 459 w 719"/>
              <a:gd name="T53" fmla="*/ 264 h 589"/>
              <a:gd name="T54" fmla="*/ 450 w 719"/>
              <a:gd name="T55" fmla="*/ 294 h 589"/>
              <a:gd name="T56" fmla="*/ 459 w 719"/>
              <a:gd name="T57" fmla="*/ 306 h 589"/>
              <a:gd name="T58" fmla="*/ 467 w 719"/>
              <a:gd name="T59" fmla="*/ 297 h 589"/>
              <a:gd name="T60" fmla="*/ 490 w 719"/>
              <a:gd name="T61" fmla="*/ 337 h 589"/>
              <a:gd name="T62" fmla="*/ 484 w 719"/>
              <a:gd name="T63" fmla="*/ 367 h 589"/>
              <a:gd name="T64" fmla="*/ 492 w 719"/>
              <a:gd name="T65" fmla="*/ 382 h 589"/>
              <a:gd name="T66" fmla="*/ 515 w 719"/>
              <a:gd name="T67" fmla="*/ 422 h 589"/>
              <a:gd name="T68" fmla="*/ 532 w 719"/>
              <a:gd name="T69" fmla="*/ 416 h 589"/>
              <a:gd name="T70" fmla="*/ 543 w 719"/>
              <a:gd name="T71" fmla="*/ 428 h 589"/>
              <a:gd name="T72" fmla="*/ 543 w 719"/>
              <a:gd name="T73" fmla="*/ 449 h 589"/>
              <a:gd name="T74" fmla="*/ 557 w 719"/>
              <a:gd name="T75" fmla="*/ 464 h 589"/>
              <a:gd name="T76" fmla="*/ 571 w 719"/>
              <a:gd name="T77" fmla="*/ 498 h 589"/>
              <a:gd name="T78" fmla="*/ 607 w 719"/>
              <a:gd name="T79" fmla="*/ 516 h 589"/>
              <a:gd name="T80" fmla="*/ 627 w 719"/>
              <a:gd name="T81" fmla="*/ 543 h 589"/>
              <a:gd name="T82" fmla="*/ 638 w 719"/>
              <a:gd name="T83" fmla="*/ 565 h 589"/>
              <a:gd name="T84" fmla="*/ 649 w 719"/>
              <a:gd name="T85" fmla="*/ 580 h 589"/>
              <a:gd name="T86" fmla="*/ 655 w 719"/>
              <a:gd name="T87" fmla="*/ 589 h 589"/>
              <a:gd name="T88" fmla="*/ 688 w 719"/>
              <a:gd name="T89" fmla="*/ 583 h 589"/>
              <a:gd name="T90" fmla="*/ 705 w 719"/>
              <a:gd name="T91" fmla="*/ 568 h 589"/>
              <a:gd name="T92" fmla="*/ 705 w 719"/>
              <a:gd name="T93" fmla="*/ 537 h 589"/>
              <a:gd name="T94" fmla="*/ 716 w 719"/>
              <a:gd name="T95" fmla="*/ 501 h 589"/>
              <a:gd name="T96" fmla="*/ 719 w 719"/>
              <a:gd name="T97" fmla="*/ 480 h 589"/>
              <a:gd name="T98" fmla="*/ 711 w 719"/>
              <a:gd name="T99" fmla="*/ 398 h 589"/>
              <a:gd name="T100" fmla="*/ 699 w 719"/>
              <a:gd name="T101" fmla="*/ 376 h 589"/>
              <a:gd name="T102" fmla="*/ 655 w 719"/>
              <a:gd name="T103" fmla="*/ 285 h 589"/>
              <a:gd name="T104" fmla="*/ 649 w 719"/>
              <a:gd name="T105" fmla="*/ 270 h 589"/>
              <a:gd name="T106" fmla="*/ 641 w 719"/>
              <a:gd name="T107" fmla="*/ 264 h 589"/>
              <a:gd name="T108" fmla="*/ 618 w 719"/>
              <a:gd name="T109" fmla="*/ 221 h 589"/>
              <a:gd name="T110" fmla="*/ 624 w 719"/>
              <a:gd name="T111" fmla="*/ 209 h 589"/>
              <a:gd name="T112" fmla="*/ 571 w 719"/>
              <a:gd name="T113" fmla="*/ 115 h 589"/>
              <a:gd name="T114" fmla="*/ 529 w 719"/>
              <a:gd name="T115" fmla="*/ 0 h 589"/>
              <a:gd name="T116" fmla="*/ 498 w 719"/>
              <a:gd name="T117" fmla="*/ 9 h 589"/>
              <a:gd name="T118" fmla="*/ 470 w 719"/>
              <a:gd name="T119" fmla="*/ 36 h 589"/>
              <a:gd name="T120" fmla="*/ 232 w 719"/>
              <a:gd name="T121" fmla="*/ 33 h 589"/>
              <a:gd name="T122" fmla="*/ 213 w 719"/>
              <a:gd name="T123" fmla="*/ 1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9" h="589">
                <a:moveTo>
                  <a:pt x="140" y="18"/>
                </a:moveTo>
                <a:lnTo>
                  <a:pt x="134" y="18"/>
                </a:lnTo>
                <a:lnTo>
                  <a:pt x="134" y="18"/>
                </a:lnTo>
                <a:lnTo>
                  <a:pt x="129" y="18"/>
                </a:lnTo>
                <a:lnTo>
                  <a:pt x="129" y="18"/>
                </a:lnTo>
                <a:lnTo>
                  <a:pt x="117" y="18"/>
                </a:lnTo>
                <a:lnTo>
                  <a:pt x="117" y="18"/>
                </a:lnTo>
                <a:lnTo>
                  <a:pt x="112" y="18"/>
                </a:lnTo>
                <a:lnTo>
                  <a:pt x="112" y="18"/>
                </a:lnTo>
                <a:lnTo>
                  <a:pt x="101" y="18"/>
                </a:lnTo>
                <a:lnTo>
                  <a:pt x="101" y="21"/>
                </a:lnTo>
                <a:lnTo>
                  <a:pt x="95" y="21"/>
                </a:lnTo>
                <a:lnTo>
                  <a:pt x="95" y="21"/>
                </a:lnTo>
                <a:lnTo>
                  <a:pt x="92" y="21"/>
                </a:lnTo>
                <a:lnTo>
                  <a:pt x="92" y="21"/>
                </a:lnTo>
                <a:lnTo>
                  <a:pt x="89" y="21"/>
                </a:lnTo>
                <a:lnTo>
                  <a:pt x="89" y="21"/>
                </a:lnTo>
                <a:lnTo>
                  <a:pt x="81" y="21"/>
                </a:lnTo>
                <a:lnTo>
                  <a:pt x="22" y="21"/>
                </a:lnTo>
                <a:lnTo>
                  <a:pt x="22" y="21"/>
                </a:lnTo>
                <a:lnTo>
                  <a:pt x="11" y="24"/>
                </a:lnTo>
                <a:lnTo>
                  <a:pt x="5" y="30"/>
                </a:lnTo>
                <a:lnTo>
                  <a:pt x="5" y="30"/>
                </a:lnTo>
                <a:lnTo>
                  <a:pt x="5" y="39"/>
                </a:lnTo>
                <a:lnTo>
                  <a:pt x="5" y="39"/>
                </a:lnTo>
                <a:lnTo>
                  <a:pt x="5" y="48"/>
                </a:lnTo>
                <a:lnTo>
                  <a:pt x="5" y="48"/>
                </a:lnTo>
                <a:lnTo>
                  <a:pt x="5" y="54"/>
                </a:lnTo>
                <a:lnTo>
                  <a:pt x="3" y="60"/>
                </a:lnTo>
                <a:lnTo>
                  <a:pt x="3" y="60"/>
                </a:lnTo>
                <a:lnTo>
                  <a:pt x="3" y="69"/>
                </a:lnTo>
                <a:lnTo>
                  <a:pt x="3" y="69"/>
                </a:lnTo>
                <a:lnTo>
                  <a:pt x="3" y="72"/>
                </a:lnTo>
                <a:lnTo>
                  <a:pt x="3" y="72"/>
                </a:lnTo>
                <a:lnTo>
                  <a:pt x="3" y="79"/>
                </a:lnTo>
                <a:lnTo>
                  <a:pt x="3" y="79"/>
                </a:lnTo>
                <a:lnTo>
                  <a:pt x="3" y="85"/>
                </a:lnTo>
                <a:lnTo>
                  <a:pt x="0" y="91"/>
                </a:lnTo>
                <a:lnTo>
                  <a:pt x="0" y="91"/>
                </a:lnTo>
                <a:lnTo>
                  <a:pt x="0" y="91"/>
                </a:lnTo>
                <a:lnTo>
                  <a:pt x="0" y="91"/>
                </a:lnTo>
                <a:lnTo>
                  <a:pt x="0" y="94"/>
                </a:lnTo>
                <a:lnTo>
                  <a:pt x="0" y="94"/>
                </a:lnTo>
                <a:lnTo>
                  <a:pt x="22" y="85"/>
                </a:lnTo>
                <a:lnTo>
                  <a:pt x="22" y="85"/>
                </a:lnTo>
                <a:lnTo>
                  <a:pt x="36" y="82"/>
                </a:lnTo>
                <a:lnTo>
                  <a:pt x="45" y="82"/>
                </a:lnTo>
                <a:lnTo>
                  <a:pt x="45" y="82"/>
                </a:lnTo>
                <a:lnTo>
                  <a:pt x="47" y="82"/>
                </a:lnTo>
                <a:lnTo>
                  <a:pt x="47" y="82"/>
                </a:lnTo>
                <a:lnTo>
                  <a:pt x="53" y="79"/>
                </a:lnTo>
                <a:lnTo>
                  <a:pt x="64" y="79"/>
                </a:lnTo>
                <a:lnTo>
                  <a:pt x="64" y="79"/>
                </a:lnTo>
                <a:lnTo>
                  <a:pt x="73" y="79"/>
                </a:lnTo>
                <a:lnTo>
                  <a:pt x="81" y="75"/>
                </a:lnTo>
                <a:lnTo>
                  <a:pt x="81" y="75"/>
                </a:lnTo>
                <a:lnTo>
                  <a:pt x="89" y="72"/>
                </a:lnTo>
                <a:lnTo>
                  <a:pt x="103" y="72"/>
                </a:lnTo>
                <a:lnTo>
                  <a:pt x="123" y="75"/>
                </a:lnTo>
                <a:lnTo>
                  <a:pt x="145" y="85"/>
                </a:lnTo>
                <a:lnTo>
                  <a:pt x="145" y="85"/>
                </a:lnTo>
                <a:lnTo>
                  <a:pt x="165" y="94"/>
                </a:lnTo>
                <a:lnTo>
                  <a:pt x="173" y="100"/>
                </a:lnTo>
                <a:lnTo>
                  <a:pt x="179" y="106"/>
                </a:lnTo>
                <a:lnTo>
                  <a:pt x="182" y="112"/>
                </a:lnTo>
                <a:lnTo>
                  <a:pt x="182" y="112"/>
                </a:lnTo>
                <a:lnTo>
                  <a:pt x="182" y="118"/>
                </a:lnTo>
                <a:lnTo>
                  <a:pt x="182" y="118"/>
                </a:lnTo>
                <a:lnTo>
                  <a:pt x="193" y="133"/>
                </a:lnTo>
                <a:lnTo>
                  <a:pt x="201" y="139"/>
                </a:lnTo>
                <a:lnTo>
                  <a:pt x="207" y="142"/>
                </a:lnTo>
                <a:lnTo>
                  <a:pt x="207" y="142"/>
                </a:lnTo>
                <a:lnTo>
                  <a:pt x="215" y="142"/>
                </a:lnTo>
                <a:lnTo>
                  <a:pt x="227" y="136"/>
                </a:lnTo>
                <a:lnTo>
                  <a:pt x="243" y="127"/>
                </a:lnTo>
                <a:lnTo>
                  <a:pt x="243" y="127"/>
                </a:lnTo>
                <a:lnTo>
                  <a:pt x="249" y="121"/>
                </a:lnTo>
                <a:lnTo>
                  <a:pt x="257" y="118"/>
                </a:lnTo>
                <a:lnTo>
                  <a:pt x="277" y="118"/>
                </a:lnTo>
                <a:lnTo>
                  <a:pt x="277" y="118"/>
                </a:lnTo>
                <a:lnTo>
                  <a:pt x="285" y="118"/>
                </a:lnTo>
                <a:lnTo>
                  <a:pt x="285" y="118"/>
                </a:lnTo>
                <a:lnTo>
                  <a:pt x="291" y="118"/>
                </a:lnTo>
                <a:lnTo>
                  <a:pt x="291" y="118"/>
                </a:lnTo>
                <a:lnTo>
                  <a:pt x="291" y="115"/>
                </a:lnTo>
                <a:lnTo>
                  <a:pt x="291" y="115"/>
                </a:lnTo>
                <a:lnTo>
                  <a:pt x="288" y="109"/>
                </a:lnTo>
                <a:lnTo>
                  <a:pt x="288" y="103"/>
                </a:lnTo>
                <a:lnTo>
                  <a:pt x="288" y="103"/>
                </a:lnTo>
                <a:lnTo>
                  <a:pt x="288" y="97"/>
                </a:lnTo>
                <a:lnTo>
                  <a:pt x="291" y="94"/>
                </a:lnTo>
                <a:lnTo>
                  <a:pt x="291" y="94"/>
                </a:lnTo>
                <a:lnTo>
                  <a:pt x="299" y="91"/>
                </a:lnTo>
                <a:lnTo>
                  <a:pt x="308" y="91"/>
                </a:lnTo>
                <a:lnTo>
                  <a:pt x="308" y="91"/>
                </a:lnTo>
                <a:lnTo>
                  <a:pt x="319" y="94"/>
                </a:lnTo>
                <a:lnTo>
                  <a:pt x="319" y="94"/>
                </a:lnTo>
                <a:lnTo>
                  <a:pt x="327" y="94"/>
                </a:lnTo>
                <a:lnTo>
                  <a:pt x="333" y="97"/>
                </a:lnTo>
                <a:lnTo>
                  <a:pt x="341" y="103"/>
                </a:lnTo>
                <a:lnTo>
                  <a:pt x="341" y="103"/>
                </a:lnTo>
                <a:lnTo>
                  <a:pt x="350" y="109"/>
                </a:lnTo>
                <a:lnTo>
                  <a:pt x="350" y="109"/>
                </a:lnTo>
                <a:lnTo>
                  <a:pt x="366" y="118"/>
                </a:lnTo>
                <a:lnTo>
                  <a:pt x="380" y="130"/>
                </a:lnTo>
                <a:lnTo>
                  <a:pt x="380" y="130"/>
                </a:lnTo>
                <a:lnTo>
                  <a:pt x="394" y="151"/>
                </a:lnTo>
                <a:lnTo>
                  <a:pt x="394" y="151"/>
                </a:lnTo>
                <a:lnTo>
                  <a:pt x="400" y="164"/>
                </a:lnTo>
                <a:lnTo>
                  <a:pt x="400" y="164"/>
                </a:lnTo>
                <a:lnTo>
                  <a:pt x="406" y="170"/>
                </a:lnTo>
                <a:lnTo>
                  <a:pt x="411" y="170"/>
                </a:lnTo>
                <a:lnTo>
                  <a:pt x="411" y="170"/>
                </a:lnTo>
                <a:lnTo>
                  <a:pt x="420" y="173"/>
                </a:lnTo>
                <a:lnTo>
                  <a:pt x="420" y="173"/>
                </a:lnTo>
                <a:lnTo>
                  <a:pt x="425" y="173"/>
                </a:lnTo>
                <a:lnTo>
                  <a:pt x="425" y="173"/>
                </a:lnTo>
                <a:lnTo>
                  <a:pt x="431" y="176"/>
                </a:lnTo>
                <a:lnTo>
                  <a:pt x="439" y="182"/>
                </a:lnTo>
                <a:lnTo>
                  <a:pt x="439" y="182"/>
                </a:lnTo>
                <a:lnTo>
                  <a:pt x="448" y="185"/>
                </a:lnTo>
                <a:lnTo>
                  <a:pt x="450" y="191"/>
                </a:lnTo>
                <a:lnTo>
                  <a:pt x="450" y="191"/>
                </a:lnTo>
                <a:lnTo>
                  <a:pt x="450" y="203"/>
                </a:lnTo>
                <a:lnTo>
                  <a:pt x="448" y="209"/>
                </a:lnTo>
                <a:lnTo>
                  <a:pt x="448" y="209"/>
                </a:lnTo>
                <a:lnTo>
                  <a:pt x="450" y="212"/>
                </a:lnTo>
                <a:lnTo>
                  <a:pt x="450" y="212"/>
                </a:lnTo>
                <a:lnTo>
                  <a:pt x="456" y="227"/>
                </a:lnTo>
                <a:lnTo>
                  <a:pt x="459" y="237"/>
                </a:lnTo>
                <a:lnTo>
                  <a:pt x="459" y="237"/>
                </a:lnTo>
                <a:lnTo>
                  <a:pt x="459" y="249"/>
                </a:lnTo>
                <a:lnTo>
                  <a:pt x="459" y="249"/>
                </a:lnTo>
                <a:lnTo>
                  <a:pt x="459" y="264"/>
                </a:lnTo>
                <a:lnTo>
                  <a:pt x="459" y="264"/>
                </a:lnTo>
                <a:lnTo>
                  <a:pt x="456" y="279"/>
                </a:lnTo>
                <a:lnTo>
                  <a:pt x="453" y="288"/>
                </a:lnTo>
                <a:lnTo>
                  <a:pt x="453" y="288"/>
                </a:lnTo>
                <a:lnTo>
                  <a:pt x="450" y="294"/>
                </a:lnTo>
                <a:lnTo>
                  <a:pt x="450" y="294"/>
                </a:lnTo>
                <a:lnTo>
                  <a:pt x="448" y="306"/>
                </a:lnTo>
                <a:lnTo>
                  <a:pt x="450" y="325"/>
                </a:lnTo>
                <a:lnTo>
                  <a:pt x="450" y="325"/>
                </a:lnTo>
                <a:lnTo>
                  <a:pt x="456" y="319"/>
                </a:lnTo>
                <a:lnTo>
                  <a:pt x="459" y="306"/>
                </a:lnTo>
                <a:lnTo>
                  <a:pt x="459" y="306"/>
                </a:lnTo>
                <a:lnTo>
                  <a:pt x="462" y="300"/>
                </a:lnTo>
                <a:lnTo>
                  <a:pt x="464" y="297"/>
                </a:lnTo>
                <a:lnTo>
                  <a:pt x="464" y="297"/>
                </a:lnTo>
                <a:lnTo>
                  <a:pt x="467" y="297"/>
                </a:lnTo>
                <a:lnTo>
                  <a:pt x="473" y="300"/>
                </a:lnTo>
                <a:lnTo>
                  <a:pt x="478" y="309"/>
                </a:lnTo>
                <a:lnTo>
                  <a:pt x="490" y="328"/>
                </a:lnTo>
                <a:lnTo>
                  <a:pt x="490" y="328"/>
                </a:lnTo>
                <a:lnTo>
                  <a:pt x="490" y="337"/>
                </a:lnTo>
                <a:lnTo>
                  <a:pt x="490" y="343"/>
                </a:lnTo>
                <a:lnTo>
                  <a:pt x="487" y="361"/>
                </a:lnTo>
                <a:lnTo>
                  <a:pt x="487" y="361"/>
                </a:lnTo>
                <a:lnTo>
                  <a:pt x="484" y="367"/>
                </a:lnTo>
                <a:lnTo>
                  <a:pt x="484" y="367"/>
                </a:lnTo>
                <a:lnTo>
                  <a:pt x="484" y="373"/>
                </a:lnTo>
                <a:lnTo>
                  <a:pt x="487" y="376"/>
                </a:lnTo>
                <a:lnTo>
                  <a:pt x="487" y="376"/>
                </a:lnTo>
                <a:lnTo>
                  <a:pt x="492" y="382"/>
                </a:lnTo>
                <a:lnTo>
                  <a:pt x="492" y="382"/>
                </a:lnTo>
                <a:lnTo>
                  <a:pt x="498" y="395"/>
                </a:lnTo>
                <a:lnTo>
                  <a:pt x="498" y="395"/>
                </a:lnTo>
                <a:lnTo>
                  <a:pt x="512" y="416"/>
                </a:lnTo>
                <a:lnTo>
                  <a:pt x="512" y="416"/>
                </a:lnTo>
                <a:lnTo>
                  <a:pt x="515" y="422"/>
                </a:lnTo>
                <a:lnTo>
                  <a:pt x="515" y="422"/>
                </a:lnTo>
                <a:lnTo>
                  <a:pt x="518" y="419"/>
                </a:lnTo>
                <a:lnTo>
                  <a:pt x="518" y="419"/>
                </a:lnTo>
                <a:lnTo>
                  <a:pt x="526" y="416"/>
                </a:lnTo>
                <a:lnTo>
                  <a:pt x="532" y="416"/>
                </a:lnTo>
                <a:lnTo>
                  <a:pt x="537" y="419"/>
                </a:lnTo>
                <a:lnTo>
                  <a:pt x="537" y="419"/>
                </a:lnTo>
                <a:lnTo>
                  <a:pt x="540" y="422"/>
                </a:lnTo>
                <a:lnTo>
                  <a:pt x="543" y="428"/>
                </a:lnTo>
                <a:lnTo>
                  <a:pt x="543" y="428"/>
                </a:lnTo>
                <a:lnTo>
                  <a:pt x="543" y="437"/>
                </a:lnTo>
                <a:lnTo>
                  <a:pt x="543" y="437"/>
                </a:lnTo>
                <a:lnTo>
                  <a:pt x="543" y="449"/>
                </a:lnTo>
                <a:lnTo>
                  <a:pt x="543" y="449"/>
                </a:lnTo>
                <a:lnTo>
                  <a:pt x="543" y="449"/>
                </a:lnTo>
                <a:lnTo>
                  <a:pt x="543" y="449"/>
                </a:lnTo>
                <a:lnTo>
                  <a:pt x="543" y="449"/>
                </a:lnTo>
                <a:lnTo>
                  <a:pt x="543" y="449"/>
                </a:lnTo>
                <a:lnTo>
                  <a:pt x="551" y="455"/>
                </a:lnTo>
                <a:lnTo>
                  <a:pt x="557" y="464"/>
                </a:lnTo>
                <a:lnTo>
                  <a:pt x="557" y="464"/>
                </a:lnTo>
                <a:lnTo>
                  <a:pt x="562" y="473"/>
                </a:lnTo>
                <a:lnTo>
                  <a:pt x="565" y="480"/>
                </a:lnTo>
                <a:lnTo>
                  <a:pt x="565" y="480"/>
                </a:lnTo>
                <a:lnTo>
                  <a:pt x="571" y="498"/>
                </a:lnTo>
                <a:lnTo>
                  <a:pt x="571" y="498"/>
                </a:lnTo>
                <a:lnTo>
                  <a:pt x="574" y="504"/>
                </a:lnTo>
                <a:lnTo>
                  <a:pt x="579" y="507"/>
                </a:lnTo>
                <a:lnTo>
                  <a:pt x="590" y="513"/>
                </a:lnTo>
                <a:lnTo>
                  <a:pt x="607" y="516"/>
                </a:lnTo>
                <a:lnTo>
                  <a:pt x="607" y="516"/>
                </a:lnTo>
                <a:lnTo>
                  <a:pt x="613" y="519"/>
                </a:lnTo>
                <a:lnTo>
                  <a:pt x="618" y="522"/>
                </a:lnTo>
                <a:lnTo>
                  <a:pt x="624" y="531"/>
                </a:lnTo>
                <a:lnTo>
                  <a:pt x="627" y="543"/>
                </a:lnTo>
                <a:lnTo>
                  <a:pt x="627" y="543"/>
                </a:lnTo>
                <a:lnTo>
                  <a:pt x="630" y="552"/>
                </a:lnTo>
                <a:lnTo>
                  <a:pt x="632" y="562"/>
                </a:lnTo>
                <a:lnTo>
                  <a:pt x="632" y="562"/>
                </a:lnTo>
                <a:lnTo>
                  <a:pt x="638" y="565"/>
                </a:lnTo>
                <a:lnTo>
                  <a:pt x="638" y="565"/>
                </a:lnTo>
                <a:lnTo>
                  <a:pt x="646" y="571"/>
                </a:lnTo>
                <a:lnTo>
                  <a:pt x="646" y="571"/>
                </a:lnTo>
                <a:lnTo>
                  <a:pt x="649" y="577"/>
                </a:lnTo>
                <a:lnTo>
                  <a:pt x="649" y="580"/>
                </a:lnTo>
                <a:lnTo>
                  <a:pt x="646" y="589"/>
                </a:lnTo>
                <a:lnTo>
                  <a:pt x="646" y="589"/>
                </a:lnTo>
                <a:lnTo>
                  <a:pt x="644" y="589"/>
                </a:lnTo>
                <a:lnTo>
                  <a:pt x="644" y="589"/>
                </a:lnTo>
                <a:lnTo>
                  <a:pt x="655" y="589"/>
                </a:lnTo>
                <a:lnTo>
                  <a:pt x="655" y="589"/>
                </a:lnTo>
                <a:lnTo>
                  <a:pt x="669" y="586"/>
                </a:lnTo>
                <a:lnTo>
                  <a:pt x="669" y="586"/>
                </a:lnTo>
                <a:lnTo>
                  <a:pt x="677" y="586"/>
                </a:lnTo>
                <a:lnTo>
                  <a:pt x="688" y="583"/>
                </a:lnTo>
                <a:lnTo>
                  <a:pt x="688" y="583"/>
                </a:lnTo>
                <a:lnTo>
                  <a:pt x="694" y="580"/>
                </a:lnTo>
                <a:lnTo>
                  <a:pt x="694" y="580"/>
                </a:lnTo>
                <a:lnTo>
                  <a:pt x="702" y="574"/>
                </a:lnTo>
                <a:lnTo>
                  <a:pt x="705" y="568"/>
                </a:lnTo>
                <a:lnTo>
                  <a:pt x="705" y="568"/>
                </a:lnTo>
                <a:lnTo>
                  <a:pt x="705" y="559"/>
                </a:lnTo>
                <a:lnTo>
                  <a:pt x="705" y="549"/>
                </a:lnTo>
                <a:lnTo>
                  <a:pt x="705" y="549"/>
                </a:lnTo>
                <a:lnTo>
                  <a:pt x="705" y="537"/>
                </a:lnTo>
                <a:lnTo>
                  <a:pt x="705" y="537"/>
                </a:lnTo>
                <a:lnTo>
                  <a:pt x="705" y="528"/>
                </a:lnTo>
                <a:lnTo>
                  <a:pt x="708" y="519"/>
                </a:lnTo>
                <a:lnTo>
                  <a:pt x="716" y="501"/>
                </a:lnTo>
                <a:lnTo>
                  <a:pt x="716" y="501"/>
                </a:lnTo>
                <a:lnTo>
                  <a:pt x="719" y="498"/>
                </a:lnTo>
                <a:lnTo>
                  <a:pt x="719" y="498"/>
                </a:lnTo>
                <a:lnTo>
                  <a:pt x="719" y="495"/>
                </a:lnTo>
                <a:lnTo>
                  <a:pt x="719" y="495"/>
                </a:lnTo>
                <a:lnTo>
                  <a:pt x="719" y="480"/>
                </a:lnTo>
                <a:lnTo>
                  <a:pt x="719" y="461"/>
                </a:lnTo>
                <a:lnTo>
                  <a:pt x="719" y="461"/>
                </a:lnTo>
                <a:lnTo>
                  <a:pt x="713" y="443"/>
                </a:lnTo>
                <a:lnTo>
                  <a:pt x="713" y="443"/>
                </a:lnTo>
                <a:lnTo>
                  <a:pt x="711" y="398"/>
                </a:lnTo>
                <a:lnTo>
                  <a:pt x="711" y="398"/>
                </a:lnTo>
                <a:lnTo>
                  <a:pt x="708" y="379"/>
                </a:lnTo>
                <a:lnTo>
                  <a:pt x="708" y="379"/>
                </a:lnTo>
                <a:lnTo>
                  <a:pt x="705" y="379"/>
                </a:lnTo>
                <a:lnTo>
                  <a:pt x="699" y="376"/>
                </a:lnTo>
                <a:lnTo>
                  <a:pt x="699" y="376"/>
                </a:lnTo>
                <a:lnTo>
                  <a:pt x="691" y="361"/>
                </a:lnTo>
                <a:lnTo>
                  <a:pt x="677" y="337"/>
                </a:lnTo>
                <a:lnTo>
                  <a:pt x="666" y="309"/>
                </a:lnTo>
                <a:lnTo>
                  <a:pt x="655" y="285"/>
                </a:lnTo>
                <a:lnTo>
                  <a:pt x="655" y="285"/>
                </a:lnTo>
                <a:lnTo>
                  <a:pt x="652" y="273"/>
                </a:lnTo>
                <a:lnTo>
                  <a:pt x="649" y="270"/>
                </a:lnTo>
                <a:lnTo>
                  <a:pt x="649" y="270"/>
                </a:lnTo>
                <a:lnTo>
                  <a:pt x="649" y="270"/>
                </a:lnTo>
                <a:lnTo>
                  <a:pt x="649" y="270"/>
                </a:lnTo>
                <a:lnTo>
                  <a:pt x="649" y="270"/>
                </a:lnTo>
                <a:lnTo>
                  <a:pt x="649" y="270"/>
                </a:lnTo>
                <a:lnTo>
                  <a:pt x="646" y="270"/>
                </a:lnTo>
                <a:lnTo>
                  <a:pt x="641" y="264"/>
                </a:lnTo>
                <a:lnTo>
                  <a:pt x="641" y="264"/>
                </a:lnTo>
                <a:lnTo>
                  <a:pt x="621" y="224"/>
                </a:lnTo>
                <a:lnTo>
                  <a:pt x="621" y="224"/>
                </a:lnTo>
                <a:lnTo>
                  <a:pt x="618" y="221"/>
                </a:lnTo>
                <a:lnTo>
                  <a:pt x="618" y="221"/>
                </a:lnTo>
                <a:lnTo>
                  <a:pt x="618" y="215"/>
                </a:lnTo>
                <a:lnTo>
                  <a:pt x="621" y="209"/>
                </a:lnTo>
                <a:lnTo>
                  <a:pt x="621" y="209"/>
                </a:lnTo>
                <a:lnTo>
                  <a:pt x="624" y="209"/>
                </a:lnTo>
                <a:lnTo>
                  <a:pt x="624" y="209"/>
                </a:lnTo>
                <a:lnTo>
                  <a:pt x="613" y="194"/>
                </a:lnTo>
                <a:lnTo>
                  <a:pt x="599" y="170"/>
                </a:lnTo>
                <a:lnTo>
                  <a:pt x="599" y="170"/>
                </a:lnTo>
                <a:lnTo>
                  <a:pt x="585" y="142"/>
                </a:lnTo>
                <a:lnTo>
                  <a:pt x="571" y="115"/>
                </a:lnTo>
                <a:lnTo>
                  <a:pt x="571" y="115"/>
                </a:lnTo>
                <a:lnTo>
                  <a:pt x="560" y="91"/>
                </a:lnTo>
                <a:lnTo>
                  <a:pt x="546" y="57"/>
                </a:lnTo>
                <a:lnTo>
                  <a:pt x="534" y="24"/>
                </a:lnTo>
                <a:lnTo>
                  <a:pt x="529" y="0"/>
                </a:lnTo>
                <a:lnTo>
                  <a:pt x="529" y="0"/>
                </a:lnTo>
                <a:lnTo>
                  <a:pt x="529" y="0"/>
                </a:lnTo>
                <a:lnTo>
                  <a:pt x="529" y="0"/>
                </a:lnTo>
                <a:lnTo>
                  <a:pt x="498" y="9"/>
                </a:lnTo>
                <a:lnTo>
                  <a:pt x="498" y="9"/>
                </a:lnTo>
                <a:lnTo>
                  <a:pt x="487" y="12"/>
                </a:lnTo>
                <a:lnTo>
                  <a:pt x="487" y="12"/>
                </a:lnTo>
                <a:lnTo>
                  <a:pt x="473" y="33"/>
                </a:lnTo>
                <a:lnTo>
                  <a:pt x="473" y="33"/>
                </a:lnTo>
                <a:lnTo>
                  <a:pt x="470" y="36"/>
                </a:lnTo>
                <a:lnTo>
                  <a:pt x="464" y="36"/>
                </a:lnTo>
                <a:lnTo>
                  <a:pt x="464" y="36"/>
                </a:lnTo>
                <a:lnTo>
                  <a:pt x="462" y="33"/>
                </a:lnTo>
                <a:lnTo>
                  <a:pt x="459" y="27"/>
                </a:lnTo>
                <a:lnTo>
                  <a:pt x="232" y="33"/>
                </a:lnTo>
                <a:lnTo>
                  <a:pt x="232" y="33"/>
                </a:lnTo>
                <a:lnTo>
                  <a:pt x="227" y="33"/>
                </a:lnTo>
                <a:lnTo>
                  <a:pt x="227" y="33"/>
                </a:lnTo>
                <a:lnTo>
                  <a:pt x="213" y="12"/>
                </a:lnTo>
                <a:lnTo>
                  <a:pt x="213" y="12"/>
                </a:lnTo>
                <a:lnTo>
                  <a:pt x="140" y="18"/>
                </a:lnTo>
                <a:lnTo>
                  <a:pt x="140" y="18"/>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7" name="Freeform 171">
            <a:extLst>
              <a:ext uri="{FF2B5EF4-FFF2-40B4-BE49-F238E27FC236}">
                <a16:creationId xmlns:a16="http://schemas.microsoft.com/office/drawing/2014/main" id="{89A1B25D-50F9-41BD-BD33-597B017073CB}"/>
              </a:ext>
            </a:extLst>
          </p:cNvPr>
          <p:cNvSpPr>
            <a:spLocks/>
          </p:cNvSpPr>
          <p:nvPr/>
        </p:nvSpPr>
        <p:spPr bwMode="auto">
          <a:xfrm>
            <a:off x="5316220" y="4616355"/>
            <a:ext cx="385104" cy="787075"/>
          </a:xfrm>
          <a:custGeom>
            <a:avLst/>
            <a:gdLst>
              <a:gd name="T0" fmla="*/ 148 w 251"/>
              <a:gd name="T1" fmla="*/ 0 h 541"/>
              <a:gd name="T2" fmla="*/ 140 w 251"/>
              <a:gd name="T3" fmla="*/ 0 h 541"/>
              <a:gd name="T4" fmla="*/ 131 w 251"/>
              <a:gd name="T5" fmla="*/ 0 h 541"/>
              <a:gd name="T6" fmla="*/ 126 w 251"/>
              <a:gd name="T7" fmla="*/ 0 h 541"/>
              <a:gd name="T8" fmla="*/ 120 w 251"/>
              <a:gd name="T9" fmla="*/ 0 h 541"/>
              <a:gd name="T10" fmla="*/ 112 w 251"/>
              <a:gd name="T11" fmla="*/ 0 h 541"/>
              <a:gd name="T12" fmla="*/ 98 w 251"/>
              <a:gd name="T13" fmla="*/ 0 h 541"/>
              <a:gd name="T14" fmla="*/ 92 w 251"/>
              <a:gd name="T15" fmla="*/ 3 h 541"/>
              <a:gd name="T16" fmla="*/ 92 w 251"/>
              <a:gd name="T17" fmla="*/ 6 h 541"/>
              <a:gd name="T18" fmla="*/ 89 w 251"/>
              <a:gd name="T19" fmla="*/ 9 h 541"/>
              <a:gd name="T20" fmla="*/ 86 w 251"/>
              <a:gd name="T21" fmla="*/ 12 h 541"/>
              <a:gd name="T22" fmla="*/ 84 w 251"/>
              <a:gd name="T23" fmla="*/ 18 h 541"/>
              <a:gd name="T24" fmla="*/ 81 w 251"/>
              <a:gd name="T25" fmla="*/ 25 h 541"/>
              <a:gd name="T26" fmla="*/ 78 w 251"/>
              <a:gd name="T27" fmla="*/ 28 h 541"/>
              <a:gd name="T28" fmla="*/ 78 w 251"/>
              <a:gd name="T29" fmla="*/ 28 h 541"/>
              <a:gd name="T30" fmla="*/ 75 w 251"/>
              <a:gd name="T31" fmla="*/ 34 h 541"/>
              <a:gd name="T32" fmla="*/ 72 w 251"/>
              <a:gd name="T33" fmla="*/ 34 h 541"/>
              <a:gd name="T34" fmla="*/ 64 w 251"/>
              <a:gd name="T35" fmla="*/ 43 h 541"/>
              <a:gd name="T36" fmla="*/ 47 w 251"/>
              <a:gd name="T37" fmla="*/ 110 h 541"/>
              <a:gd name="T38" fmla="*/ 28 w 251"/>
              <a:gd name="T39" fmla="*/ 131 h 541"/>
              <a:gd name="T40" fmla="*/ 25 w 251"/>
              <a:gd name="T41" fmla="*/ 192 h 541"/>
              <a:gd name="T42" fmla="*/ 28 w 251"/>
              <a:gd name="T43" fmla="*/ 213 h 541"/>
              <a:gd name="T44" fmla="*/ 28 w 251"/>
              <a:gd name="T45" fmla="*/ 216 h 541"/>
              <a:gd name="T46" fmla="*/ 30 w 251"/>
              <a:gd name="T47" fmla="*/ 216 h 541"/>
              <a:gd name="T48" fmla="*/ 30 w 251"/>
              <a:gd name="T49" fmla="*/ 222 h 541"/>
              <a:gd name="T50" fmla="*/ 30 w 251"/>
              <a:gd name="T51" fmla="*/ 225 h 541"/>
              <a:gd name="T52" fmla="*/ 33 w 251"/>
              <a:gd name="T53" fmla="*/ 231 h 541"/>
              <a:gd name="T54" fmla="*/ 33 w 251"/>
              <a:gd name="T55" fmla="*/ 231 h 541"/>
              <a:gd name="T56" fmla="*/ 33 w 251"/>
              <a:gd name="T57" fmla="*/ 231 h 541"/>
              <a:gd name="T58" fmla="*/ 33 w 251"/>
              <a:gd name="T59" fmla="*/ 234 h 541"/>
              <a:gd name="T60" fmla="*/ 30 w 251"/>
              <a:gd name="T61" fmla="*/ 252 h 541"/>
              <a:gd name="T62" fmla="*/ 30 w 251"/>
              <a:gd name="T63" fmla="*/ 277 h 541"/>
              <a:gd name="T64" fmla="*/ 47 w 251"/>
              <a:gd name="T65" fmla="*/ 295 h 541"/>
              <a:gd name="T66" fmla="*/ 44 w 251"/>
              <a:gd name="T67" fmla="*/ 319 h 541"/>
              <a:gd name="T68" fmla="*/ 25 w 251"/>
              <a:gd name="T69" fmla="*/ 365 h 541"/>
              <a:gd name="T70" fmla="*/ 11 w 251"/>
              <a:gd name="T71" fmla="*/ 389 h 541"/>
              <a:gd name="T72" fmla="*/ 5 w 251"/>
              <a:gd name="T73" fmla="*/ 416 h 541"/>
              <a:gd name="T74" fmla="*/ 134 w 251"/>
              <a:gd name="T75" fmla="*/ 447 h 541"/>
              <a:gd name="T76" fmla="*/ 156 w 251"/>
              <a:gd name="T77" fmla="*/ 508 h 541"/>
              <a:gd name="T78" fmla="*/ 159 w 251"/>
              <a:gd name="T79" fmla="*/ 508 h 541"/>
              <a:gd name="T80" fmla="*/ 159 w 251"/>
              <a:gd name="T81" fmla="*/ 511 h 541"/>
              <a:gd name="T82" fmla="*/ 159 w 251"/>
              <a:gd name="T83" fmla="*/ 514 h 541"/>
              <a:gd name="T84" fmla="*/ 162 w 251"/>
              <a:gd name="T85" fmla="*/ 517 h 541"/>
              <a:gd name="T86" fmla="*/ 162 w 251"/>
              <a:gd name="T87" fmla="*/ 520 h 541"/>
              <a:gd name="T88" fmla="*/ 165 w 251"/>
              <a:gd name="T89" fmla="*/ 523 h 541"/>
              <a:gd name="T90" fmla="*/ 167 w 251"/>
              <a:gd name="T91" fmla="*/ 526 h 541"/>
              <a:gd name="T92" fmla="*/ 170 w 251"/>
              <a:gd name="T93" fmla="*/ 532 h 541"/>
              <a:gd name="T94" fmla="*/ 170 w 251"/>
              <a:gd name="T95" fmla="*/ 535 h 541"/>
              <a:gd name="T96" fmla="*/ 173 w 251"/>
              <a:gd name="T97" fmla="*/ 538 h 541"/>
              <a:gd name="T98" fmla="*/ 173 w 251"/>
              <a:gd name="T99" fmla="*/ 538 h 541"/>
              <a:gd name="T100" fmla="*/ 176 w 251"/>
              <a:gd name="T101" fmla="*/ 541 h 541"/>
              <a:gd name="T102" fmla="*/ 207 w 251"/>
              <a:gd name="T103" fmla="*/ 520 h 541"/>
              <a:gd name="T104" fmla="*/ 251 w 251"/>
              <a:gd name="T105" fmla="*/ 514 h 541"/>
              <a:gd name="T106" fmla="*/ 246 w 251"/>
              <a:gd name="T107" fmla="*/ 225 h 541"/>
              <a:gd name="T108" fmla="*/ 249 w 251"/>
              <a:gd name="T109" fmla="*/ 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1" h="541">
                <a:moveTo>
                  <a:pt x="156" y="0"/>
                </a:moveTo>
                <a:lnTo>
                  <a:pt x="156" y="0"/>
                </a:lnTo>
                <a:lnTo>
                  <a:pt x="151" y="0"/>
                </a:lnTo>
                <a:lnTo>
                  <a:pt x="151" y="0"/>
                </a:lnTo>
                <a:lnTo>
                  <a:pt x="148" y="0"/>
                </a:lnTo>
                <a:lnTo>
                  <a:pt x="148" y="0"/>
                </a:lnTo>
                <a:lnTo>
                  <a:pt x="145" y="0"/>
                </a:lnTo>
                <a:lnTo>
                  <a:pt x="145" y="0"/>
                </a:lnTo>
                <a:lnTo>
                  <a:pt x="140" y="0"/>
                </a:lnTo>
                <a:lnTo>
                  <a:pt x="140" y="0"/>
                </a:lnTo>
                <a:lnTo>
                  <a:pt x="137" y="0"/>
                </a:lnTo>
                <a:lnTo>
                  <a:pt x="137" y="0"/>
                </a:lnTo>
                <a:lnTo>
                  <a:pt x="134" y="0"/>
                </a:lnTo>
                <a:lnTo>
                  <a:pt x="134" y="0"/>
                </a:lnTo>
                <a:lnTo>
                  <a:pt x="131" y="0"/>
                </a:lnTo>
                <a:lnTo>
                  <a:pt x="131" y="0"/>
                </a:lnTo>
                <a:lnTo>
                  <a:pt x="126" y="0"/>
                </a:lnTo>
                <a:lnTo>
                  <a:pt x="126" y="0"/>
                </a:lnTo>
                <a:lnTo>
                  <a:pt x="126" y="0"/>
                </a:lnTo>
                <a:lnTo>
                  <a:pt x="126" y="0"/>
                </a:lnTo>
                <a:lnTo>
                  <a:pt x="126" y="0"/>
                </a:lnTo>
                <a:lnTo>
                  <a:pt x="126" y="0"/>
                </a:lnTo>
                <a:lnTo>
                  <a:pt x="120" y="0"/>
                </a:lnTo>
                <a:lnTo>
                  <a:pt x="120" y="0"/>
                </a:lnTo>
                <a:lnTo>
                  <a:pt x="120" y="0"/>
                </a:lnTo>
                <a:lnTo>
                  <a:pt x="120" y="0"/>
                </a:lnTo>
                <a:lnTo>
                  <a:pt x="120" y="0"/>
                </a:lnTo>
                <a:lnTo>
                  <a:pt x="120" y="0"/>
                </a:lnTo>
                <a:lnTo>
                  <a:pt x="112" y="0"/>
                </a:lnTo>
                <a:lnTo>
                  <a:pt x="112" y="0"/>
                </a:lnTo>
                <a:lnTo>
                  <a:pt x="112" y="0"/>
                </a:lnTo>
                <a:lnTo>
                  <a:pt x="112" y="0"/>
                </a:lnTo>
                <a:lnTo>
                  <a:pt x="103" y="0"/>
                </a:lnTo>
                <a:lnTo>
                  <a:pt x="98" y="0"/>
                </a:lnTo>
                <a:lnTo>
                  <a:pt x="98" y="0"/>
                </a:lnTo>
                <a:lnTo>
                  <a:pt x="95" y="0"/>
                </a:lnTo>
                <a:lnTo>
                  <a:pt x="95" y="0"/>
                </a:lnTo>
                <a:lnTo>
                  <a:pt x="92" y="0"/>
                </a:lnTo>
                <a:lnTo>
                  <a:pt x="92" y="0"/>
                </a:lnTo>
                <a:lnTo>
                  <a:pt x="92" y="3"/>
                </a:lnTo>
                <a:lnTo>
                  <a:pt x="92" y="3"/>
                </a:lnTo>
                <a:lnTo>
                  <a:pt x="92" y="3"/>
                </a:lnTo>
                <a:lnTo>
                  <a:pt x="92" y="3"/>
                </a:lnTo>
                <a:lnTo>
                  <a:pt x="92" y="6"/>
                </a:lnTo>
                <a:lnTo>
                  <a:pt x="92" y="6"/>
                </a:lnTo>
                <a:lnTo>
                  <a:pt x="89" y="6"/>
                </a:lnTo>
                <a:lnTo>
                  <a:pt x="89" y="6"/>
                </a:lnTo>
                <a:lnTo>
                  <a:pt x="89" y="9"/>
                </a:lnTo>
                <a:lnTo>
                  <a:pt x="89" y="9"/>
                </a:lnTo>
                <a:lnTo>
                  <a:pt x="89" y="9"/>
                </a:lnTo>
                <a:lnTo>
                  <a:pt x="89" y="9"/>
                </a:lnTo>
                <a:lnTo>
                  <a:pt x="86" y="12"/>
                </a:lnTo>
                <a:lnTo>
                  <a:pt x="86" y="12"/>
                </a:lnTo>
                <a:lnTo>
                  <a:pt x="86" y="12"/>
                </a:lnTo>
                <a:lnTo>
                  <a:pt x="86" y="12"/>
                </a:lnTo>
                <a:lnTo>
                  <a:pt x="84" y="15"/>
                </a:lnTo>
                <a:lnTo>
                  <a:pt x="84" y="15"/>
                </a:lnTo>
                <a:lnTo>
                  <a:pt x="84" y="18"/>
                </a:lnTo>
                <a:lnTo>
                  <a:pt x="84" y="18"/>
                </a:lnTo>
                <a:lnTo>
                  <a:pt x="84" y="18"/>
                </a:lnTo>
                <a:lnTo>
                  <a:pt x="84" y="18"/>
                </a:lnTo>
                <a:lnTo>
                  <a:pt x="84" y="22"/>
                </a:lnTo>
                <a:lnTo>
                  <a:pt x="84" y="22"/>
                </a:lnTo>
                <a:lnTo>
                  <a:pt x="81" y="25"/>
                </a:lnTo>
                <a:lnTo>
                  <a:pt x="81" y="25"/>
                </a:lnTo>
                <a:lnTo>
                  <a:pt x="81" y="25"/>
                </a:lnTo>
                <a:lnTo>
                  <a:pt x="81" y="25"/>
                </a:lnTo>
                <a:lnTo>
                  <a:pt x="78" y="25"/>
                </a:lnTo>
                <a:lnTo>
                  <a:pt x="78" y="25"/>
                </a:lnTo>
                <a:lnTo>
                  <a:pt x="78" y="28"/>
                </a:lnTo>
                <a:lnTo>
                  <a:pt x="78" y="28"/>
                </a:lnTo>
                <a:lnTo>
                  <a:pt x="78" y="28"/>
                </a:lnTo>
                <a:lnTo>
                  <a:pt x="78" y="28"/>
                </a:lnTo>
                <a:lnTo>
                  <a:pt x="78" y="28"/>
                </a:lnTo>
                <a:lnTo>
                  <a:pt x="78" y="28"/>
                </a:lnTo>
                <a:lnTo>
                  <a:pt x="75" y="31"/>
                </a:lnTo>
                <a:lnTo>
                  <a:pt x="75" y="31"/>
                </a:lnTo>
                <a:lnTo>
                  <a:pt x="75" y="31"/>
                </a:lnTo>
                <a:lnTo>
                  <a:pt x="75" y="31"/>
                </a:lnTo>
                <a:lnTo>
                  <a:pt x="75" y="34"/>
                </a:lnTo>
                <a:lnTo>
                  <a:pt x="75" y="34"/>
                </a:lnTo>
                <a:lnTo>
                  <a:pt x="75" y="34"/>
                </a:lnTo>
                <a:lnTo>
                  <a:pt x="75" y="34"/>
                </a:lnTo>
                <a:lnTo>
                  <a:pt x="72" y="34"/>
                </a:lnTo>
                <a:lnTo>
                  <a:pt x="72" y="34"/>
                </a:lnTo>
                <a:lnTo>
                  <a:pt x="67" y="40"/>
                </a:lnTo>
                <a:lnTo>
                  <a:pt x="67" y="40"/>
                </a:lnTo>
                <a:lnTo>
                  <a:pt x="67" y="40"/>
                </a:lnTo>
                <a:lnTo>
                  <a:pt x="67" y="40"/>
                </a:lnTo>
                <a:lnTo>
                  <a:pt x="64" y="43"/>
                </a:lnTo>
                <a:lnTo>
                  <a:pt x="61" y="55"/>
                </a:lnTo>
                <a:lnTo>
                  <a:pt x="61" y="55"/>
                </a:lnTo>
                <a:lnTo>
                  <a:pt x="61" y="73"/>
                </a:lnTo>
                <a:lnTo>
                  <a:pt x="53" y="94"/>
                </a:lnTo>
                <a:lnTo>
                  <a:pt x="47" y="110"/>
                </a:lnTo>
                <a:lnTo>
                  <a:pt x="39" y="122"/>
                </a:lnTo>
                <a:lnTo>
                  <a:pt x="39" y="122"/>
                </a:lnTo>
                <a:lnTo>
                  <a:pt x="36" y="125"/>
                </a:lnTo>
                <a:lnTo>
                  <a:pt x="36" y="125"/>
                </a:lnTo>
                <a:lnTo>
                  <a:pt x="28" y="131"/>
                </a:lnTo>
                <a:lnTo>
                  <a:pt x="28" y="143"/>
                </a:lnTo>
                <a:lnTo>
                  <a:pt x="28" y="143"/>
                </a:lnTo>
                <a:lnTo>
                  <a:pt x="25" y="164"/>
                </a:lnTo>
                <a:lnTo>
                  <a:pt x="25" y="164"/>
                </a:lnTo>
                <a:lnTo>
                  <a:pt x="25" y="192"/>
                </a:lnTo>
                <a:lnTo>
                  <a:pt x="25" y="204"/>
                </a:lnTo>
                <a:lnTo>
                  <a:pt x="25" y="210"/>
                </a:lnTo>
                <a:lnTo>
                  <a:pt x="25" y="210"/>
                </a:lnTo>
                <a:lnTo>
                  <a:pt x="28" y="213"/>
                </a:lnTo>
                <a:lnTo>
                  <a:pt x="28" y="213"/>
                </a:lnTo>
                <a:lnTo>
                  <a:pt x="28" y="213"/>
                </a:lnTo>
                <a:lnTo>
                  <a:pt x="28" y="213"/>
                </a:lnTo>
                <a:lnTo>
                  <a:pt x="28" y="213"/>
                </a:lnTo>
                <a:lnTo>
                  <a:pt x="28" y="213"/>
                </a:lnTo>
                <a:lnTo>
                  <a:pt x="28" y="216"/>
                </a:lnTo>
                <a:lnTo>
                  <a:pt x="28" y="216"/>
                </a:lnTo>
                <a:lnTo>
                  <a:pt x="30" y="216"/>
                </a:lnTo>
                <a:lnTo>
                  <a:pt x="30" y="216"/>
                </a:lnTo>
                <a:lnTo>
                  <a:pt x="30" y="216"/>
                </a:lnTo>
                <a:lnTo>
                  <a:pt x="30" y="216"/>
                </a:lnTo>
                <a:lnTo>
                  <a:pt x="30" y="219"/>
                </a:lnTo>
                <a:lnTo>
                  <a:pt x="30" y="219"/>
                </a:lnTo>
                <a:lnTo>
                  <a:pt x="30" y="219"/>
                </a:lnTo>
                <a:lnTo>
                  <a:pt x="30" y="219"/>
                </a:lnTo>
                <a:lnTo>
                  <a:pt x="30" y="222"/>
                </a:lnTo>
                <a:lnTo>
                  <a:pt x="30" y="222"/>
                </a:lnTo>
                <a:lnTo>
                  <a:pt x="30" y="222"/>
                </a:lnTo>
                <a:lnTo>
                  <a:pt x="30" y="222"/>
                </a:lnTo>
                <a:lnTo>
                  <a:pt x="30" y="225"/>
                </a:lnTo>
                <a:lnTo>
                  <a:pt x="30" y="225"/>
                </a:lnTo>
                <a:lnTo>
                  <a:pt x="33" y="225"/>
                </a:lnTo>
                <a:lnTo>
                  <a:pt x="33" y="225"/>
                </a:lnTo>
                <a:lnTo>
                  <a:pt x="33" y="228"/>
                </a:lnTo>
                <a:lnTo>
                  <a:pt x="33" y="228"/>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1"/>
                </a:lnTo>
                <a:lnTo>
                  <a:pt x="33" y="234"/>
                </a:lnTo>
                <a:lnTo>
                  <a:pt x="33" y="234"/>
                </a:lnTo>
                <a:lnTo>
                  <a:pt x="33" y="237"/>
                </a:lnTo>
                <a:lnTo>
                  <a:pt x="33" y="237"/>
                </a:lnTo>
                <a:lnTo>
                  <a:pt x="33" y="240"/>
                </a:lnTo>
                <a:lnTo>
                  <a:pt x="33" y="240"/>
                </a:lnTo>
                <a:lnTo>
                  <a:pt x="30" y="252"/>
                </a:lnTo>
                <a:lnTo>
                  <a:pt x="30" y="252"/>
                </a:lnTo>
                <a:lnTo>
                  <a:pt x="28" y="265"/>
                </a:lnTo>
                <a:lnTo>
                  <a:pt x="28" y="271"/>
                </a:lnTo>
                <a:lnTo>
                  <a:pt x="30" y="277"/>
                </a:lnTo>
                <a:lnTo>
                  <a:pt x="30" y="277"/>
                </a:lnTo>
                <a:lnTo>
                  <a:pt x="36" y="280"/>
                </a:lnTo>
                <a:lnTo>
                  <a:pt x="36" y="280"/>
                </a:lnTo>
                <a:lnTo>
                  <a:pt x="44" y="289"/>
                </a:lnTo>
                <a:lnTo>
                  <a:pt x="47" y="295"/>
                </a:lnTo>
                <a:lnTo>
                  <a:pt x="47" y="295"/>
                </a:lnTo>
                <a:lnTo>
                  <a:pt x="50" y="304"/>
                </a:lnTo>
                <a:lnTo>
                  <a:pt x="50" y="304"/>
                </a:lnTo>
                <a:lnTo>
                  <a:pt x="50" y="310"/>
                </a:lnTo>
                <a:lnTo>
                  <a:pt x="44" y="319"/>
                </a:lnTo>
                <a:lnTo>
                  <a:pt x="44" y="319"/>
                </a:lnTo>
                <a:lnTo>
                  <a:pt x="36" y="328"/>
                </a:lnTo>
                <a:lnTo>
                  <a:pt x="30" y="344"/>
                </a:lnTo>
                <a:lnTo>
                  <a:pt x="25" y="353"/>
                </a:lnTo>
                <a:lnTo>
                  <a:pt x="25" y="365"/>
                </a:lnTo>
                <a:lnTo>
                  <a:pt x="25" y="365"/>
                </a:lnTo>
                <a:lnTo>
                  <a:pt x="22" y="371"/>
                </a:lnTo>
                <a:lnTo>
                  <a:pt x="22" y="377"/>
                </a:lnTo>
                <a:lnTo>
                  <a:pt x="14" y="386"/>
                </a:lnTo>
                <a:lnTo>
                  <a:pt x="14" y="386"/>
                </a:lnTo>
                <a:lnTo>
                  <a:pt x="11" y="389"/>
                </a:lnTo>
                <a:lnTo>
                  <a:pt x="8" y="395"/>
                </a:lnTo>
                <a:lnTo>
                  <a:pt x="8" y="395"/>
                </a:lnTo>
                <a:lnTo>
                  <a:pt x="8" y="407"/>
                </a:lnTo>
                <a:lnTo>
                  <a:pt x="5" y="416"/>
                </a:lnTo>
                <a:lnTo>
                  <a:pt x="5" y="416"/>
                </a:lnTo>
                <a:lnTo>
                  <a:pt x="0" y="435"/>
                </a:lnTo>
                <a:lnTo>
                  <a:pt x="0" y="435"/>
                </a:lnTo>
                <a:lnTo>
                  <a:pt x="0" y="447"/>
                </a:lnTo>
                <a:lnTo>
                  <a:pt x="134" y="447"/>
                </a:lnTo>
                <a:lnTo>
                  <a:pt x="134" y="447"/>
                </a:lnTo>
                <a:lnTo>
                  <a:pt x="137" y="447"/>
                </a:lnTo>
                <a:lnTo>
                  <a:pt x="140" y="453"/>
                </a:lnTo>
                <a:lnTo>
                  <a:pt x="140" y="465"/>
                </a:lnTo>
                <a:lnTo>
                  <a:pt x="145" y="486"/>
                </a:lnTo>
                <a:lnTo>
                  <a:pt x="156" y="508"/>
                </a:lnTo>
                <a:lnTo>
                  <a:pt x="156" y="508"/>
                </a:lnTo>
                <a:lnTo>
                  <a:pt x="156" y="508"/>
                </a:lnTo>
                <a:lnTo>
                  <a:pt x="156" y="508"/>
                </a:lnTo>
                <a:lnTo>
                  <a:pt x="159" y="508"/>
                </a:lnTo>
                <a:lnTo>
                  <a:pt x="159" y="508"/>
                </a:lnTo>
                <a:lnTo>
                  <a:pt x="159" y="508"/>
                </a:lnTo>
                <a:lnTo>
                  <a:pt x="159" y="508"/>
                </a:lnTo>
                <a:lnTo>
                  <a:pt x="159" y="511"/>
                </a:lnTo>
                <a:lnTo>
                  <a:pt x="159" y="511"/>
                </a:lnTo>
                <a:lnTo>
                  <a:pt x="159" y="511"/>
                </a:lnTo>
                <a:lnTo>
                  <a:pt x="159" y="511"/>
                </a:lnTo>
                <a:lnTo>
                  <a:pt x="159" y="511"/>
                </a:lnTo>
                <a:lnTo>
                  <a:pt x="159" y="511"/>
                </a:lnTo>
                <a:lnTo>
                  <a:pt x="159" y="514"/>
                </a:lnTo>
                <a:lnTo>
                  <a:pt x="159" y="514"/>
                </a:lnTo>
                <a:lnTo>
                  <a:pt x="162" y="514"/>
                </a:lnTo>
                <a:lnTo>
                  <a:pt x="162" y="514"/>
                </a:lnTo>
                <a:lnTo>
                  <a:pt x="162" y="517"/>
                </a:lnTo>
                <a:lnTo>
                  <a:pt x="162" y="517"/>
                </a:lnTo>
                <a:lnTo>
                  <a:pt x="162" y="517"/>
                </a:lnTo>
                <a:lnTo>
                  <a:pt x="162" y="517"/>
                </a:lnTo>
                <a:lnTo>
                  <a:pt x="162" y="517"/>
                </a:lnTo>
                <a:lnTo>
                  <a:pt x="162" y="517"/>
                </a:lnTo>
                <a:lnTo>
                  <a:pt x="162" y="520"/>
                </a:lnTo>
                <a:lnTo>
                  <a:pt x="162" y="520"/>
                </a:lnTo>
                <a:lnTo>
                  <a:pt x="165" y="520"/>
                </a:lnTo>
                <a:lnTo>
                  <a:pt x="165" y="520"/>
                </a:lnTo>
                <a:lnTo>
                  <a:pt x="165" y="523"/>
                </a:lnTo>
                <a:lnTo>
                  <a:pt x="165" y="523"/>
                </a:lnTo>
                <a:lnTo>
                  <a:pt x="165" y="523"/>
                </a:lnTo>
                <a:lnTo>
                  <a:pt x="165" y="523"/>
                </a:lnTo>
                <a:lnTo>
                  <a:pt x="167" y="526"/>
                </a:lnTo>
                <a:lnTo>
                  <a:pt x="167" y="526"/>
                </a:lnTo>
                <a:lnTo>
                  <a:pt x="167" y="526"/>
                </a:lnTo>
                <a:lnTo>
                  <a:pt x="167" y="526"/>
                </a:lnTo>
                <a:lnTo>
                  <a:pt x="167" y="529"/>
                </a:lnTo>
                <a:lnTo>
                  <a:pt x="167" y="529"/>
                </a:lnTo>
                <a:lnTo>
                  <a:pt x="167" y="529"/>
                </a:lnTo>
                <a:lnTo>
                  <a:pt x="167" y="529"/>
                </a:lnTo>
                <a:lnTo>
                  <a:pt x="170" y="532"/>
                </a:lnTo>
                <a:lnTo>
                  <a:pt x="170" y="532"/>
                </a:lnTo>
                <a:lnTo>
                  <a:pt x="170" y="532"/>
                </a:lnTo>
                <a:lnTo>
                  <a:pt x="170" y="532"/>
                </a:lnTo>
                <a:lnTo>
                  <a:pt x="170" y="535"/>
                </a:lnTo>
                <a:lnTo>
                  <a:pt x="170" y="535"/>
                </a:lnTo>
                <a:lnTo>
                  <a:pt x="170" y="535"/>
                </a:lnTo>
                <a:lnTo>
                  <a:pt x="170" y="535"/>
                </a:lnTo>
                <a:lnTo>
                  <a:pt x="173" y="535"/>
                </a:lnTo>
                <a:lnTo>
                  <a:pt x="173" y="535"/>
                </a:lnTo>
                <a:lnTo>
                  <a:pt x="173" y="538"/>
                </a:lnTo>
                <a:lnTo>
                  <a:pt x="173" y="538"/>
                </a:lnTo>
                <a:lnTo>
                  <a:pt x="173" y="538"/>
                </a:lnTo>
                <a:lnTo>
                  <a:pt x="173" y="538"/>
                </a:lnTo>
                <a:lnTo>
                  <a:pt x="173" y="538"/>
                </a:lnTo>
                <a:lnTo>
                  <a:pt x="173" y="538"/>
                </a:lnTo>
                <a:lnTo>
                  <a:pt x="176" y="541"/>
                </a:lnTo>
                <a:lnTo>
                  <a:pt x="176" y="541"/>
                </a:lnTo>
                <a:lnTo>
                  <a:pt x="176" y="541"/>
                </a:lnTo>
                <a:lnTo>
                  <a:pt x="176" y="541"/>
                </a:lnTo>
                <a:lnTo>
                  <a:pt x="176" y="541"/>
                </a:lnTo>
                <a:lnTo>
                  <a:pt x="176" y="541"/>
                </a:lnTo>
                <a:lnTo>
                  <a:pt x="195" y="529"/>
                </a:lnTo>
                <a:lnTo>
                  <a:pt x="195" y="529"/>
                </a:lnTo>
                <a:lnTo>
                  <a:pt x="207" y="520"/>
                </a:lnTo>
                <a:lnTo>
                  <a:pt x="207" y="520"/>
                </a:lnTo>
                <a:lnTo>
                  <a:pt x="221" y="514"/>
                </a:lnTo>
                <a:lnTo>
                  <a:pt x="240" y="514"/>
                </a:lnTo>
                <a:lnTo>
                  <a:pt x="240" y="514"/>
                </a:lnTo>
                <a:lnTo>
                  <a:pt x="251" y="514"/>
                </a:lnTo>
                <a:lnTo>
                  <a:pt x="251" y="514"/>
                </a:lnTo>
                <a:lnTo>
                  <a:pt x="249" y="483"/>
                </a:lnTo>
                <a:lnTo>
                  <a:pt x="246" y="441"/>
                </a:lnTo>
                <a:lnTo>
                  <a:pt x="243" y="334"/>
                </a:lnTo>
                <a:lnTo>
                  <a:pt x="243" y="334"/>
                </a:lnTo>
                <a:lnTo>
                  <a:pt x="246" y="225"/>
                </a:lnTo>
                <a:lnTo>
                  <a:pt x="246" y="137"/>
                </a:lnTo>
                <a:lnTo>
                  <a:pt x="246" y="137"/>
                </a:lnTo>
                <a:lnTo>
                  <a:pt x="249" y="110"/>
                </a:lnTo>
                <a:lnTo>
                  <a:pt x="249" y="0"/>
                </a:lnTo>
                <a:lnTo>
                  <a:pt x="249" y="0"/>
                </a:lnTo>
                <a:lnTo>
                  <a:pt x="156" y="0"/>
                </a:lnTo>
                <a:lnTo>
                  <a:pt x="156" y="0"/>
                </a:lnTo>
                <a:lnTo>
                  <a:pt x="156" y="0"/>
                </a:lnTo>
                <a:lnTo>
                  <a:pt x="156" y="0"/>
                </a:lnTo>
                <a:close/>
              </a:path>
            </a:pathLst>
          </a:custGeom>
          <a:solidFill>
            <a:schemeClr val="accent2">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8" name="Freeform 172">
            <a:extLst>
              <a:ext uri="{FF2B5EF4-FFF2-40B4-BE49-F238E27FC236}">
                <a16:creationId xmlns:a16="http://schemas.microsoft.com/office/drawing/2014/main" id="{6E90F0DF-A093-4E90-B3C2-ED518A1D486F}"/>
              </a:ext>
            </a:extLst>
          </p:cNvPr>
          <p:cNvSpPr>
            <a:spLocks/>
          </p:cNvSpPr>
          <p:nvPr/>
        </p:nvSpPr>
        <p:spPr bwMode="auto">
          <a:xfrm>
            <a:off x="5705927" y="4603262"/>
            <a:ext cx="455681" cy="773982"/>
          </a:xfrm>
          <a:custGeom>
            <a:avLst/>
            <a:gdLst>
              <a:gd name="T0" fmla="*/ 230 w 297"/>
              <a:gd name="T1" fmla="*/ 438 h 532"/>
              <a:gd name="T2" fmla="*/ 230 w 297"/>
              <a:gd name="T3" fmla="*/ 438 h 532"/>
              <a:gd name="T4" fmla="*/ 255 w 297"/>
              <a:gd name="T5" fmla="*/ 435 h 532"/>
              <a:gd name="T6" fmla="*/ 258 w 297"/>
              <a:gd name="T7" fmla="*/ 435 h 532"/>
              <a:gd name="T8" fmla="*/ 258 w 297"/>
              <a:gd name="T9" fmla="*/ 435 h 532"/>
              <a:gd name="T10" fmla="*/ 294 w 297"/>
              <a:gd name="T11" fmla="*/ 432 h 532"/>
              <a:gd name="T12" fmla="*/ 294 w 297"/>
              <a:gd name="T13" fmla="*/ 425 h 532"/>
              <a:gd name="T14" fmla="*/ 286 w 297"/>
              <a:gd name="T15" fmla="*/ 392 h 532"/>
              <a:gd name="T16" fmla="*/ 283 w 297"/>
              <a:gd name="T17" fmla="*/ 343 h 532"/>
              <a:gd name="T18" fmla="*/ 286 w 297"/>
              <a:gd name="T19" fmla="*/ 310 h 532"/>
              <a:gd name="T20" fmla="*/ 289 w 297"/>
              <a:gd name="T21" fmla="*/ 304 h 532"/>
              <a:gd name="T22" fmla="*/ 297 w 297"/>
              <a:gd name="T23" fmla="*/ 277 h 532"/>
              <a:gd name="T24" fmla="*/ 291 w 297"/>
              <a:gd name="T25" fmla="*/ 261 h 532"/>
              <a:gd name="T26" fmla="*/ 275 w 297"/>
              <a:gd name="T27" fmla="*/ 225 h 532"/>
              <a:gd name="T28" fmla="*/ 258 w 297"/>
              <a:gd name="T29" fmla="*/ 179 h 532"/>
              <a:gd name="T30" fmla="*/ 224 w 297"/>
              <a:gd name="T31" fmla="*/ 0 h 532"/>
              <a:gd name="T32" fmla="*/ 109 w 297"/>
              <a:gd name="T33" fmla="*/ 3 h 532"/>
              <a:gd name="T34" fmla="*/ 3 w 297"/>
              <a:gd name="T35" fmla="*/ 119 h 532"/>
              <a:gd name="T36" fmla="*/ 3 w 297"/>
              <a:gd name="T37" fmla="*/ 146 h 532"/>
              <a:gd name="T38" fmla="*/ 3 w 297"/>
              <a:gd name="T39" fmla="*/ 231 h 532"/>
              <a:gd name="T40" fmla="*/ 0 w 297"/>
              <a:gd name="T41" fmla="*/ 343 h 532"/>
              <a:gd name="T42" fmla="*/ 6 w 297"/>
              <a:gd name="T43" fmla="*/ 492 h 532"/>
              <a:gd name="T44" fmla="*/ 9 w 297"/>
              <a:gd name="T45" fmla="*/ 523 h 532"/>
              <a:gd name="T46" fmla="*/ 28 w 297"/>
              <a:gd name="T47" fmla="*/ 520 h 532"/>
              <a:gd name="T48" fmla="*/ 31 w 297"/>
              <a:gd name="T49" fmla="*/ 517 h 532"/>
              <a:gd name="T50" fmla="*/ 45 w 297"/>
              <a:gd name="T51" fmla="*/ 501 h 532"/>
              <a:gd name="T52" fmla="*/ 45 w 297"/>
              <a:gd name="T53" fmla="*/ 501 h 532"/>
              <a:gd name="T54" fmla="*/ 51 w 297"/>
              <a:gd name="T55" fmla="*/ 501 h 532"/>
              <a:gd name="T56" fmla="*/ 62 w 297"/>
              <a:gd name="T57" fmla="*/ 517 h 532"/>
              <a:gd name="T58" fmla="*/ 70 w 297"/>
              <a:gd name="T59" fmla="*/ 532 h 532"/>
              <a:gd name="T60" fmla="*/ 81 w 297"/>
              <a:gd name="T61" fmla="*/ 529 h 532"/>
              <a:gd name="T62" fmla="*/ 79 w 297"/>
              <a:gd name="T63" fmla="*/ 526 h 532"/>
              <a:gd name="T64" fmla="*/ 81 w 297"/>
              <a:gd name="T65" fmla="*/ 517 h 532"/>
              <a:gd name="T66" fmla="*/ 81 w 297"/>
              <a:gd name="T67" fmla="*/ 511 h 532"/>
              <a:gd name="T68" fmla="*/ 81 w 297"/>
              <a:gd name="T69" fmla="*/ 504 h 532"/>
              <a:gd name="T70" fmla="*/ 81 w 297"/>
              <a:gd name="T71" fmla="*/ 501 h 532"/>
              <a:gd name="T72" fmla="*/ 81 w 297"/>
              <a:gd name="T73" fmla="*/ 489 h 532"/>
              <a:gd name="T74" fmla="*/ 84 w 297"/>
              <a:gd name="T75" fmla="*/ 483 h 532"/>
              <a:gd name="T76" fmla="*/ 84 w 297"/>
              <a:gd name="T77" fmla="*/ 483 h 532"/>
              <a:gd name="T78" fmla="*/ 84 w 297"/>
              <a:gd name="T79" fmla="*/ 471 h 532"/>
              <a:gd name="T80" fmla="*/ 84 w 297"/>
              <a:gd name="T81" fmla="*/ 462 h 532"/>
              <a:gd name="T82" fmla="*/ 93 w 297"/>
              <a:gd name="T83" fmla="*/ 447 h 532"/>
              <a:gd name="T84" fmla="*/ 109 w 297"/>
              <a:gd name="T85" fmla="*/ 441 h 532"/>
              <a:gd name="T86" fmla="*/ 171 w 297"/>
              <a:gd name="T87" fmla="*/ 441 h 532"/>
              <a:gd name="T88" fmla="*/ 177 w 297"/>
              <a:gd name="T89" fmla="*/ 441 h 532"/>
              <a:gd name="T90" fmla="*/ 179 w 297"/>
              <a:gd name="T91" fmla="*/ 441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97" h="532">
                <a:moveTo>
                  <a:pt x="179" y="441"/>
                </a:moveTo>
                <a:lnTo>
                  <a:pt x="230" y="438"/>
                </a:lnTo>
                <a:lnTo>
                  <a:pt x="230" y="438"/>
                </a:lnTo>
                <a:lnTo>
                  <a:pt x="230" y="438"/>
                </a:lnTo>
                <a:lnTo>
                  <a:pt x="255" y="435"/>
                </a:lnTo>
                <a:lnTo>
                  <a:pt x="255" y="435"/>
                </a:lnTo>
                <a:lnTo>
                  <a:pt x="258" y="435"/>
                </a:lnTo>
                <a:lnTo>
                  <a:pt x="258" y="435"/>
                </a:lnTo>
                <a:lnTo>
                  <a:pt x="258" y="435"/>
                </a:lnTo>
                <a:lnTo>
                  <a:pt x="258" y="435"/>
                </a:lnTo>
                <a:lnTo>
                  <a:pt x="294" y="432"/>
                </a:lnTo>
                <a:lnTo>
                  <a:pt x="294" y="432"/>
                </a:lnTo>
                <a:lnTo>
                  <a:pt x="294" y="425"/>
                </a:lnTo>
                <a:lnTo>
                  <a:pt x="294" y="425"/>
                </a:lnTo>
                <a:lnTo>
                  <a:pt x="289" y="413"/>
                </a:lnTo>
                <a:lnTo>
                  <a:pt x="286" y="392"/>
                </a:lnTo>
                <a:lnTo>
                  <a:pt x="283" y="343"/>
                </a:lnTo>
                <a:lnTo>
                  <a:pt x="283" y="343"/>
                </a:lnTo>
                <a:lnTo>
                  <a:pt x="286" y="319"/>
                </a:lnTo>
                <a:lnTo>
                  <a:pt x="286" y="310"/>
                </a:lnTo>
                <a:lnTo>
                  <a:pt x="289" y="304"/>
                </a:lnTo>
                <a:lnTo>
                  <a:pt x="289" y="304"/>
                </a:lnTo>
                <a:lnTo>
                  <a:pt x="294" y="292"/>
                </a:lnTo>
                <a:lnTo>
                  <a:pt x="297" y="277"/>
                </a:lnTo>
                <a:lnTo>
                  <a:pt x="297" y="277"/>
                </a:lnTo>
                <a:lnTo>
                  <a:pt x="291" y="261"/>
                </a:lnTo>
                <a:lnTo>
                  <a:pt x="275" y="225"/>
                </a:lnTo>
                <a:lnTo>
                  <a:pt x="275" y="225"/>
                </a:lnTo>
                <a:lnTo>
                  <a:pt x="266" y="207"/>
                </a:lnTo>
                <a:lnTo>
                  <a:pt x="258" y="179"/>
                </a:lnTo>
                <a:lnTo>
                  <a:pt x="244" y="113"/>
                </a:lnTo>
                <a:lnTo>
                  <a:pt x="224" y="0"/>
                </a:lnTo>
                <a:lnTo>
                  <a:pt x="224" y="0"/>
                </a:lnTo>
                <a:lnTo>
                  <a:pt x="109" y="3"/>
                </a:lnTo>
                <a:lnTo>
                  <a:pt x="3" y="6"/>
                </a:lnTo>
                <a:lnTo>
                  <a:pt x="3" y="119"/>
                </a:lnTo>
                <a:lnTo>
                  <a:pt x="3" y="119"/>
                </a:lnTo>
                <a:lnTo>
                  <a:pt x="3" y="146"/>
                </a:lnTo>
                <a:lnTo>
                  <a:pt x="3" y="146"/>
                </a:lnTo>
                <a:lnTo>
                  <a:pt x="3" y="231"/>
                </a:lnTo>
                <a:lnTo>
                  <a:pt x="0" y="343"/>
                </a:lnTo>
                <a:lnTo>
                  <a:pt x="0" y="343"/>
                </a:lnTo>
                <a:lnTo>
                  <a:pt x="3" y="450"/>
                </a:lnTo>
                <a:lnTo>
                  <a:pt x="6" y="492"/>
                </a:lnTo>
                <a:lnTo>
                  <a:pt x="9" y="523"/>
                </a:lnTo>
                <a:lnTo>
                  <a:pt x="9" y="523"/>
                </a:lnTo>
                <a:lnTo>
                  <a:pt x="23" y="520"/>
                </a:lnTo>
                <a:lnTo>
                  <a:pt x="28" y="520"/>
                </a:lnTo>
                <a:lnTo>
                  <a:pt x="31" y="517"/>
                </a:lnTo>
                <a:lnTo>
                  <a:pt x="31" y="517"/>
                </a:lnTo>
                <a:lnTo>
                  <a:pt x="37" y="504"/>
                </a:lnTo>
                <a:lnTo>
                  <a:pt x="45" y="501"/>
                </a:lnTo>
                <a:lnTo>
                  <a:pt x="45" y="501"/>
                </a:lnTo>
                <a:lnTo>
                  <a:pt x="45" y="501"/>
                </a:lnTo>
                <a:lnTo>
                  <a:pt x="45" y="501"/>
                </a:lnTo>
                <a:lnTo>
                  <a:pt x="51" y="501"/>
                </a:lnTo>
                <a:lnTo>
                  <a:pt x="56" y="504"/>
                </a:lnTo>
                <a:lnTo>
                  <a:pt x="62" y="517"/>
                </a:lnTo>
                <a:lnTo>
                  <a:pt x="62" y="517"/>
                </a:lnTo>
                <a:lnTo>
                  <a:pt x="70" y="532"/>
                </a:lnTo>
                <a:lnTo>
                  <a:pt x="70" y="532"/>
                </a:lnTo>
                <a:lnTo>
                  <a:pt x="81" y="529"/>
                </a:lnTo>
                <a:lnTo>
                  <a:pt x="81" y="529"/>
                </a:lnTo>
                <a:lnTo>
                  <a:pt x="79" y="526"/>
                </a:lnTo>
                <a:lnTo>
                  <a:pt x="79" y="526"/>
                </a:lnTo>
                <a:lnTo>
                  <a:pt x="81" y="517"/>
                </a:lnTo>
                <a:lnTo>
                  <a:pt x="81" y="517"/>
                </a:lnTo>
                <a:lnTo>
                  <a:pt x="81" y="511"/>
                </a:lnTo>
                <a:lnTo>
                  <a:pt x="81" y="511"/>
                </a:lnTo>
                <a:lnTo>
                  <a:pt x="81" y="504"/>
                </a:lnTo>
                <a:lnTo>
                  <a:pt x="81" y="504"/>
                </a:lnTo>
                <a:lnTo>
                  <a:pt x="81" y="501"/>
                </a:lnTo>
                <a:lnTo>
                  <a:pt x="81" y="501"/>
                </a:lnTo>
                <a:lnTo>
                  <a:pt x="81" y="489"/>
                </a:lnTo>
                <a:lnTo>
                  <a:pt x="84" y="483"/>
                </a:lnTo>
                <a:lnTo>
                  <a:pt x="84" y="483"/>
                </a:lnTo>
                <a:lnTo>
                  <a:pt x="84" y="483"/>
                </a:lnTo>
                <a:lnTo>
                  <a:pt x="84" y="483"/>
                </a:lnTo>
                <a:lnTo>
                  <a:pt x="84" y="471"/>
                </a:lnTo>
                <a:lnTo>
                  <a:pt x="84" y="471"/>
                </a:lnTo>
                <a:lnTo>
                  <a:pt x="84" y="462"/>
                </a:lnTo>
                <a:lnTo>
                  <a:pt x="84" y="462"/>
                </a:lnTo>
                <a:lnTo>
                  <a:pt x="87" y="453"/>
                </a:lnTo>
                <a:lnTo>
                  <a:pt x="93" y="447"/>
                </a:lnTo>
                <a:lnTo>
                  <a:pt x="109" y="441"/>
                </a:lnTo>
                <a:lnTo>
                  <a:pt x="109" y="441"/>
                </a:lnTo>
                <a:lnTo>
                  <a:pt x="109" y="441"/>
                </a:lnTo>
                <a:lnTo>
                  <a:pt x="171" y="441"/>
                </a:lnTo>
                <a:lnTo>
                  <a:pt x="171" y="441"/>
                </a:lnTo>
                <a:lnTo>
                  <a:pt x="177" y="441"/>
                </a:lnTo>
                <a:lnTo>
                  <a:pt x="177" y="441"/>
                </a:lnTo>
                <a:lnTo>
                  <a:pt x="179" y="441"/>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69" name="Freeform 173">
            <a:extLst>
              <a:ext uri="{FF2B5EF4-FFF2-40B4-BE49-F238E27FC236}">
                <a16:creationId xmlns:a16="http://schemas.microsoft.com/office/drawing/2014/main" id="{8C6FBF5C-C6F7-453F-A3CB-4A3026E77DA4}"/>
              </a:ext>
            </a:extLst>
          </p:cNvPr>
          <p:cNvSpPr>
            <a:spLocks/>
          </p:cNvSpPr>
          <p:nvPr/>
        </p:nvSpPr>
        <p:spPr bwMode="auto">
          <a:xfrm>
            <a:off x="5461978" y="4275920"/>
            <a:ext cx="1050980" cy="322978"/>
          </a:xfrm>
          <a:custGeom>
            <a:avLst/>
            <a:gdLst>
              <a:gd name="T0" fmla="*/ 154 w 685"/>
              <a:gd name="T1" fmla="*/ 73 h 222"/>
              <a:gd name="T2" fmla="*/ 114 w 685"/>
              <a:gd name="T3" fmla="*/ 73 h 222"/>
              <a:gd name="T4" fmla="*/ 109 w 685"/>
              <a:gd name="T5" fmla="*/ 73 h 222"/>
              <a:gd name="T6" fmla="*/ 103 w 685"/>
              <a:gd name="T7" fmla="*/ 73 h 222"/>
              <a:gd name="T8" fmla="*/ 100 w 685"/>
              <a:gd name="T9" fmla="*/ 76 h 222"/>
              <a:gd name="T10" fmla="*/ 95 w 685"/>
              <a:gd name="T11" fmla="*/ 76 h 222"/>
              <a:gd name="T12" fmla="*/ 89 w 685"/>
              <a:gd name="T13" fmla="*/ 76 h 222"/>
              <a:gd name="T14" fmla="*/ 86 w 685"/>
              <a:gd name="T15" fmla="*/ 76 h 222"/>
              <a:gd name="T16" fmla="*/ 81 w 685"/>
              <a:gd name="T17" fmla="*/ 76 h 222"/>
              <a:gd name="T18" fmla="*/ 78 w 685"/>
              <a:gd name="T19" fmla="*/ 76 h 222"/>
              <a:gd name="T20" fmla="*/ 75 w 685"/>
              <a:gd name="T21" fmla="*/ 76 h 222"/>
              <a:gd name="T22" fmla="*/ 70 w 685"/>
              <a:gd name="T23" fmla="*/ 79 h 222"/>
              <a:gd name="T24" fmla="*/ 67 w 685"/>
              <a:gd name="T25" fmla="*/ 79 h 222"/>
              <a:gd name="T26" fmla="*/ 64 w 685"/>
              <a:gd name="T27" fmla="*/ 79 h 222"/>
              <a:gd name="T28" fmla="*/ 61 w 685"/>
              <a:gd name="T29" fmla="*/ 79 h 222"/>
              <a:gd name="T30" fmla="*/ 58 w 685"/>
              <a:gd name="T31" fmla="*/ 79 h 222"/>
              <a:gd name="T32" fmla="*/ 56 w 685"/>
              <a:gd name="T33" fmla="*/ 79 h 222"/>
              <a:gd name="T34" fmla="*/ 56 w 685"/>
              <a:gd name="T35" fmla="*/ 82 h 222"/>
              <a:gd name="T36" fmla="*/ 42 w 685"/>
              <a:gd name="T37" fmla="*/ 98 h 222"/>
              <a:gd name="T38" fmla="*/ 50 w 685"/>
              <a:gd name="T39" fmla="*/ 104 h 222"/>
              <a:gd name="T40" fmla="*/ 53 w 685"/>
              <a:gd name="T41" fmla="*/ 110 h 222"/>
              <a:gd name="T42" fmla="*/ 47 w 685"/>
              <a:gd name="T43" fmla="*/ 119 h 222"/>
              <a:gd name="T44" fmla="*/ 36 w 685"/>
              <a:gd name="T45" fmla="*/ 158 h 222"/>
              <a:gd name="T46" fmla="*/ 19 w 685"/>
              <a:gd name="T47" fmla="*/ 201 h 222"/>
              <a:gd name="T48" fmla="*/ 3 w 685"/>
              <a:gd name="T49" fmla="*/ 219 h 222"/>
              <a:gd name="T50" fmla="*/ 0 w 685"/>
              <a:gd name="T51" fmla="*/ 222 h 222"/>
              <a:gd name="T52" fmla="*/ 25 w 685"/>
              <a:gd name="T53" fmla="*/ 222 h 222"/>
              <a:gd name="T54" fmla="*/ 25 w 685"/>
              <a:gd name="T55" fmla="*/ 222 h 222"/>
              <a:gd name="T56" fmla="*/ 25 w 685"/>
              <a:gd name="T57" fmla="*/ 222 h 222"/>
              <a:gd name="T58" fmla="*/ 89 w 685"/>
              <a:gd name="T59" fmla="*/ 222 h 222"/>
              <a:gd name="T60" fmla="*/ 100 w 685"/>
              <a:gd name="T61" fmla="*/ 222 h 222"/>
              <a:gd name="T62" fmla="*/ 156 w 685"/>
              <a:gd name="T63" fmla="*/ 222 h 222"/>
              <a:gd name="T64" fmla="*/ 459 w 685"/>
              <a:gd name="T65" fmla="*/ 207 h 222"/>
              <a:gd name="T66" fmla="*/ 476 w 685"/>
              <a:gd name="T67" fmla="*/ 180 h 222"/>
              <a:gd name="T68" fmla="*/ 503 w 685"/>
              <a:gd name="T69" fmla="*/ 164 h 222"/>
              <a:gd name="T70" fmla="*/ 531 w 685"/>
              <a:gd name="T71" fmla="*/ 146 h 222"/>
              <a:gd name="T72" fmla="*/ 545 w 685"/>
              <a:gd name="T73" fmla="*/ 140 h 222"/>
              <a:gd name="T74" fmla="*/ 568 w 685"/>
              <a:gd name="T75" fmla="*/ 122 h 222"/>
              <a:gd name="T76" fmla="*/ 596 w 685"/>
              <a:gd name="T77" fmla="*/ 101 h 222"/>
              <a:gd name="T78" fmla="*/ 638 w 685"/>
              <a:gd name="T79" fmla="*/ 70 h 222"/>
              <a:gd name="T80" fmla="*/ 666 w 685"/>
              <a:gd name="T81" fmla="*/ 37 h 222"/>
              <a:gd name="T82" fmla="*/ 685 w 685"/>
              <a:gd name="T83" fmla="*/ 3 h 222"/>
              <a:gd name="T84" fmla="*/ 685 w 685"/>
              <a:gd name="T85" fmla="*/ 0 h 222"/>
              <a:gd name="T86" fmla="*/ 666 w 685"/>
              <a:gd name="T87" fmla="*/ 3 h 222"/>
              <a:gd name="T88" fmla="*/ 643 w 685"/>
              <a:gd name="T89" fmla="*/ 3 h 222"/>
              <a:gd name="T90" fmla="*/ 624 w 685"/>
              <a:gd name="T91" fmla="*/ 6 h 222"/>
              <a:gd name="T92" fmla="*/ 601 w 685"/>
              <a:gd name="T93" fmla="*/ 9 h 222"/>
              <a:gd name="T94" fmla="*/ 582 w 685"/>
              <a:gd name="T95" fmla="*/ 12 h 222"/>
              <a:gd name="T96" fmla="*/ 562 w 685"/>
              <a:gd name="T97" fmla="*/ 12 h 222"/>
              <a:gd name="T98" fmla="*/ 543 w 685"/>
              <a:gd name="T99" fmla="*/ 16 h 222"/>
              <a:gd name="T100" fmla="*/ 159 w 685"/>
              <a:gd name="T101" fmla="*/ 5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85" h="222">
                <a:moveTo>
                  <a:pt x="159" y="67"/>
                </a:moveTo>
                <a:lnTo>
                  <a:pt x="159" y="67"/>
                </a:lnTo>
                <a:lnTo>
                  <a:pt x="159" y="73"/>
                </a:lnTo>
                <a:lnTo>
                  <a:pt x="154" y="73"/>
                </a:lnTo>
                <a:lnTo>
                  <a:pt x="117" y="73"/>
                </a:lnTo>
                <a:lnTo>
                  <a:pt x="117" y="73"/>
                </a:lnTo>
                <a:lnTo>
                  <a:pt x="114" y="73"/>
                </a:lnTo>
                <a:lnTo>
                  <a:pt x="114" y="73"/>
                </a:lnTo>
                <a:lnTo>
                  <a:pt x="112" y="73"/>
                </a:lnTo>
                <a:lnTo>
                  <a:pt x="112" y="73"/>
                </a:lnTo>
                <a:lnTo>
                  <a:pt x="109" y="73"/>
                </a:lnTo>
                <a:lnTo>
                  <a:pt x="109" y="73"/>
                </a:lnTo>
                <a:lnTo>
                  <a:pt x="109" y="73"/>
                </a:lnTo>
                <a:lnTo>
                  <a:pt x="109" y="73"/>
                </a:lnTo>
                <a:lnTo>
                  <a:pt x="103" y="73"/>
                </a:lnTo>
                <a:lnTo>
                  <a:pt x="103" y="73"/>
                </a:lnTo>
                <a:lnTo>
                  <a:pt x="103" y="73"/>
                </a:lnTo>
                <a:lnTo>
                  <a:pt x="103" y="73"/>
                </a:lnTo>
                <a:lnTo>
                  <a:pt x="100" y="76"/>
                </a:lnTo>
                <a:lnTo>
                  <a:pt x="100" y="76"/>
                </a:lnTo>
                <a:lnTo>
                  <a:pt x="98" y="76"/>
                </a:lnTo>
                <a:lnTo>
                  <a:pt x="98" y="76"/>
                </a:lnTo>
                <a:lnTo>
                  <a:pt x="95" y="76"/>
                </a:lnTo>
                <a:lnTo>
                  <a:pt x="95" y="76"/>
                </a:lnTo>
                <a:lnTo>
                  <a:pt x="95" y="76"/>
                </a:lnTo>
                <a:lnTo>
                  <a:pt x="95" y="76"/>
                </a:lnTo>
                <a:lnTo>
                  <a:pt x="89" y="76"/>
                </a:lnTo>
                <a:lnTo>
                  <a:pt x="89" y="76"/>
                </a:lnTo>
                <a:lnTo>
                  <a:pt x="89" y="76"/>
                </a:lnTo>
                <a:lnTo>
                  <a:pt x="89" y="76"/>
                </a:lnTo>
                <a:lnTo>
                  <a:pt x="86" y="76"/>
                </a:lnTo>
                <a:lnTo>
                  <a:pt x="86" y="76"/>
                </a:lnTo>
                <a:lnTo>
                  <a:pt x="84" y="76"/>
                </a:lnTo>
                <a:lnTo>
                  <a:pt x="84" y="76"/>
                </a:lnTo>
                <a:lnTo>
                  <a:pt x="81" y="76"/>
                </a:lnTo>
                <a:lnTo>
                  <a:pt x="81" y="76"/>
                </a:lnTo>
                <a:lnTo>
                  <a:pt x="81" y="76"/>
                </a:lnTo>
                <a:lnTo>
                  <a:pt x="81" y="76"/>
                </a:lnTo>
                <a:lnTo>
                  <a:pt x="78" y="76"/>
                </a:lnTo>
                <a:lnTo>
                  <a:pt x="78" y="76"/>
                </a:lnTo>
                <a:lnTo>
                  <a:pt x="78" y="76"/>
                </a:lnTo>
                <a:lnTo>
                  <a:pt x="78" y="76"/>
                </a:lnTo>
                <a:lnTo>
                  <a:pt x="75" y="76"/>
                </a:lnTo>
                <a:lnTo>
                  <a:pt x="75" y="76"/>
                </a:lnTo>
                <a:lnTo>
                  <a:pt x="72" y="79"/>
                </a:lnTo>
                <a:lnTo>
                  <a:pt x="72" y="79"/>
                </a:lnTo>
                <a:lnTo>
                  <a:pt x="70" y="79"/>
                </a:lnTo>
                <a:lnTo>
                  <a:pt x="70" y="79"/>
                </a:lnTo>
                <a:lnTo>
                  <a:pt x="70" y="79"/>
                </a:lnTo>
                <a:lnTo>
                  <a:pt x="70" y="79"/>
                </a:lnTo>
                <a:lnTo>
                  <a:pt x="67" y="79"/>
                </a:lnTo>
                <a:lnTo>
                  <a:pt x="67" y="79"/>
                </a:lnTo>
                <a:lnTo>
                  <a:pt x="67" y="79"/>
                </a:lnTo>
                <a:lnTo>
                  <a:pt x="67" y="79"/>
                </a:lnTo>
                <a:lnTo>
                  <a:pt x="64" y="79"/>
                </a:lnTo>
                <a:lnTo>
                  <a:pt x="64" y="79"/>
                </a:lnTo>
                <a:lnTo>
                  <a:pt x="64" y="79"/>
                </a:lnTo>
                <a:lnTo>
                  <a:pt x="64" y="79"/>
                </a:lnTo>
                <a:lnTo>
                  <a:pt x="61" y="79"/>
                </a:lnTo>
                <a:lnTo>
                  <a:pt x="61" y="79"/>
                </a:lnTo>
                <a:lnTo>
                  <a:pt x="61" y="79"/>
                </a:lnTo>
                <a:lnTo>
                  <a:pt x="61" y="79"/>
                </a:lnTo>
                <a:lnTo>
                  <a:pt x="58" y="79"/>
                </a:lnTo>
                <a:lnTo>
                  <a:pt x="58" y="79"/>
                </a:lnTo>
                <a:lnTo>
                  <a:pt x="58" y="79"/>
                </a:lnTo>
                <a:lnTo>
                  <a:pt x="58" y="79"/>
                </a:lnTo>
                <a:lnTo>
                  <a:pt x="56" y="79"/>
                </a:lnTo>
                <a:lnTo>
                  <a:pt x="56" y="79"/>
                </a:lnTo>
                <a:lnTo>
                  <a:pt x="56" y="79"/>
                </a:lnTo>
                <a:lnTo>
                  <a:pt x="56" y="79"/>
                </a:lnTo>
                <a:lnTo>
                  <a:pt x="56" y="82"/>
                </a:lnTo>
                <a:lnTo>
                  <a:pt x="56" y="82"/>
                </a:lnTo>
                <a:lnTo>
                  <a:pt x="56" y="82"/>
                </a:lnTo>
                <a:lnTo>
                  <a:pt x="56" y="82"/>
                </a:lnTo>
                <a:lnTo>
                  <a:pt x="53" y="85"/>
                </a:lnTo>
                <a:lnTo>
                  <a:pt x="42" y="98"/>
                </a:lnTo>
                <a:lnTo>
                  <a:pt x="42" y="98"/>
                </a:lnTo>
                <a:lnTo>
                  <a:pt x="45" y="101"/>
                </a:lnTo>
                <a:lnTo>
                  <a:pt x="45" y="101"/>
                </a:lnTo>
                <a:lnTo>
                  <a:pt x="50" y="104"/>
                </a:lnTo>
                <a:lnTo>
                  <a:pt x="50" y="107"/>
                </a:lnTo>
                <a:lnTo>
                  <a:pt x="50" y="107"/>
                </a:lnTo>
                <a:lnTo>
                  <a:pt x="53" y="110"/>
                </a:lnTo>
                <a:lnTo>
                  <a:pt x="53" y="110"/>
                </a:lnTo>
                <a:lnTo>
                  <a:pt x="50" y="116"/>
                </a:lnTo>
                <a:lnTo>
                  <a:pt x="50" y="116"/>
                </a:lnTo>
                <a:lnTo>
                  <a:pt x="47" y="119"/>
                </a:lnTo>
                <a:lnTo>
                  <a:pt x="47" y="119"/>
                </a:lnTo>
                <a:lnTo>
                  <a:pt x="42" y="128"/>
                </a:lnTo>
                <a:lnTo>
                  <a:pt x="39" y="137"/>
                </a:lnTo>
                <a:lnTo>
                  <a:pt x="36" y="158"/>
                </a:lnTo>
                <a:lnTo>
                  <a:pt x="36" y="158"/>
                </a:lnTo>
                <a:lnTo>
                  <a:pt x="36" y="170"/>
                </a:lnTo>
                <a:lnTo>
                  <a:pt x="31" y="183"/>
                </a:lnTo>
                <a:lnTo>
                  <a:pt x="19" y="201"/>
                </a:lnTo>
                <a:lnTo>
                  <a:pt x="19" y="201"/>
                </a:lnTo>
                <a:lnTo>
                  <a:pt x="11" y="207"/>
                </a:lnTo>
                <a:lnTo>
                  <a:pt x="11" y="207"/>
                </a:lnTo>
                <a:lnTo>
                  <a:pt x="3" y="213"/>
                </a:lnTo>
                <a:lnTo>
                  <a:pt x="3" y="219"/>
                </a:lnTo>
                <a:lnTo>
                  <a:pt x="3" y="219"/>
                </a:lnTo>
                <a:lnTo>
                  <a:pt x="0" y="222"/>
                </a:lnTo>
                <a:lnTo>
                  <a:pt x="0" y="222"/>
                </a:lnTo>
                <a:lnTo>
                  <a:pt x="0" y="222"/>
                </a:lnTo>
                <a:lnTo>
                  <a:pt x="0" y="222"/>
                </a:lnTo>
                <a:lnTo>
                  <a:pt x="0" y="222"/>
                </a:lnTo>
                <a:lnTo>
                  <a:pt x="3" y="222"/>
                </a:lnTo>
                <a:lnTo>
                  <a:pt x="25" y="222"/>
                </a:lnTo>
                <a:lnTo>
                  <a:pt x="25" y="222"/>
                </a:lnTo>
                <a:lnTo>
                  <a:pt x="25" y="222"/>
                </a:lnTo>
                <a:lnTo>
                  <a:pt x="25" y="222"/>
                </a:lnTo>
                <a:lnTo>
                  <a:pt x="25" y="222"/>
                </a:lnTo>
                <a:lnTo>
                  <a:pt x="25" y="222"/>
                </a:lnTo>
                <a:lnTo>
                  <a:pt x="25" y="222"/>
                </a:lnTo>
                <a:lnTo>
                  <a:pt x="25" y="222"/>
                </a:lnTo>
                <a:lnTo>
                  <a:pt x="25" y="222"/>
                </a:lnTo>
                <a:lnTo>
                  <a:pt x="25" y="222"/>
                </a:lnTo>
                <a:lnTo>
                  <a:pt x="89" y="222"/>
                </a:lnTo>
                <a:lnTo>
                  <a:pt x="89" y="222"/>
                </a:lnTo>
                <a:lnTo>
                  <a:pt x="89" y="222"/>
                </a:lnTo>
                <a:lnTo>
                  <a:pt x="89" y="222"/>
                </a:lnTo>
                <a:lnTo>
                  <a:pt x="95" y="222"/>
                </a:lnTo>
                <a:lnTo>
                  <a:pt x="95" y="222"/>
                </a:lnTo>
                <a:lnTo>
                  <a:pt x="100" y="222"/>
                </a:lnTo>
                <a:lnTo>
                  <a:pt x="100" y="222"/>
                </a:lnTo>
                <a:lnTo>
                  <a:pt x="100" y="222"/>
                </a:lnTo>
                <a:lnTo>
                  <a:pt x="100" y="222"/>
                </a:lnTo>
                <a:lnTo>
                  <a:pt x="156" y="222"/>
                </a:lnTo>
                <a:lnTo>
                  <a:pt x="156" y="222"/>
                </a:lnTo>
                <a:lnTo>
                  <a:pt x="308" y="216"/>
                </a:lnTo>
                <a:lnTo>
                  <a:pt x="308" y="216"/>
                </a:lnTo>
                <a:lnTo>
                  <a:pt x="459" y="207"/>
                </a:lnTo>
                <a:lnTo>
                  <a:pt x="473" y="183"/>
                </a:lnTo>
                <a:lnTo>
                  <a:pt x="473" y="183"/>
                </a:lnTo>
                <a:lnTo>
                  <a:pt x="476" y="180"/>
                </a:lnTo>
                <a:lnTo>
                  <a:pt x="476" y="180"/>
                </a:lnTo>
                <a:lnTo>
                  <a:pt x="490" y="173"/>
                </a:lnTo>
                <a:lnTo>
                  <a:pt x="490" y="173"/>
                </a:lnTo>
                <a:lnTo>
                  <a:pt x="503" y="164"/>
                </a:lnTo>
                <a:lnTo>
                  <a:pt x="503" y="164"/>
                </a:lnTo>
                <a:lnTo>
                  <a:pt x="515" y="158"/>
                </a:lnTo>
                <a:lnTo>
                  <a:pt x="523" y="152"/>
                </a:lnTo>
                <a:lnTo>
                  <a:pt x="523" y="152"/>
                </a:lnTo>
                <a:lnTo>
                  <a:pt x="531" y="146"/>
                </a:lnTo>
                <a:lnTo>
                  <a:pt x="540" y="143"/>
                </a:lnTo>
                <a:lnTo>
                  <a:pt x="540" y="143"/>
                </a:lnTo>
                <a:lnTo>
                  <a:pt x="545" y="140"/>
                </a:lnTo>
                <a:lnTo>
                  <a:pt x="545" y="140"/>
                </a:lnTo>
                <a:lnTo>
                  <a:pt x="554" y="134"/>
                </a:lnTo>
                <a:lnTo>
                  <a:pt x="554" y="134"/>
                </a:lnTo>
                <a:lnTo>
                  <a:pt x="568" y="122"/>
                </a:lnTo>
                <a:lnTo>
                  <a:pt x="568" y="122"/>
                </a:lnTo>
                <a:lnTo>
                  <a:pt x="582" y="113"/>
                </a:lnTo>
                <a:lnTo>
                  <a:pt x="582" y="113"/>
                </a:lnTo>
                <a:lnTo>
                  <a:pt x="596" y="101"/>
                </a:lnTo>
                <a:lnTo>
                  <a:pt x="596" y="101"/>
                </a:lnTo>
                <a:lnTo>
                  <a:pt x="613" y="85"/>
                </a:lnTo>
                <a:lnTo>
                  <a:pt x="629" y="76"/>
                </a:lnTo>
                <a:lnTo>
                  <a:pt x="629" y="76"/>
                </a:lnTo>
                <a:lnTo>
                  <a:pt x="638" y="70"/>
                </a:lnTo>
                <a:lnTo>
                  <a:pt x="643" y="64"/>
                </a:lnTo>
                <a:lnTo>
                  <a:pt x="643" y="64"/>
                </a:lnTo>
                <a:lnTo>
                  <a:pt x="649" y="55"/>
                </a:lnTo>
                <a:lnTo>
                  <a:pt x="666" y="37"/>
                </a:lnTo>
                <a:lnTo>
                  <a:pt x="666" y="37"/>
                </a:lnTo>
                <a:lnTo>
                  <a:pt x="677" y="22"/>
                </a:lnTo>
                <a:lnTo>
                  <a:pt x="685" y="3"/>
                </a:lnTo>
                <a:lnTo>
                  <a:pt x="685" y="3"/>
                </a:lnTo>
                <a:lnTo>
                  <a:pt x="685" y="0"/>
                </a:lnTo>
                <a:lnTo>
                  <a:pt x="685" y="0"/>
                </a:lnTo>
                <a:lnTo>
                  <a:pt x="685" y="0"/>
                </a:lnTo>
                <a:lnTo>
                  <a:pt x="685" y="0"/>
                </a:lnTo>
                <a:lnTo>
                  <a:pt x="666" y="3"/>
                </a:lnTo>
                <a:lnTo>
                  <a:pt x="666" y="3"/>
                </a:lnTo>
                <a:lnTo>
                  <a:pt x="666" y="3"/>
                </a:lnTo>
                <a:lnTo>
                  <a:pt x="666" y="3"/>
                </a:lnTo>
                <a:lnTo>
                  <a:pt x="646" y="3"/>
                </a:lnTo>
                <a:lnTo>
                  <a:pt x="646" y="3"/>
                </a:lnTo>
                <a:lnTo>
                  <a:pt x="643" y="3"/>
                </a:lnTo>
                <a:lnTo>
                  <a:pt x="643" y="3"/>
                </a:lnTo>
                <a:lnTo>
                  <a:pt x="627" y="6"/>
                </a:lnTo>
                <a:lnTo>
                  <a:pt x="627" y="6"/>
                </a:lnTo>
                <a:lnTo>
                  <a:pt x="624" y="6"/>
                </a:lnTo>
                <a:lnTo>
                  <a:pt x="624" y="6"/>
                </a:lnTo>
                <a:lnTo>
                  <a:pt x="604" y="9"/>
                </a:lnTo>
                <a:lnTo>
                  <a:pt x="604" y="9"/>
                </a:lnTo>
                <a:lnTo>
                  <a:pt x="601" y="9"/>
                </a:lnTo>
                <a:lnTo>
                  <a:pt x="601" y="9"/>
                </a:lnTo>
                <a:lnTo>
                  <a:pt x="585" y="12"/>
                </a:lnTo>
                <a:lnTo>
                  <a:pt x="585" y="12"/>
                </a:lnTo>
                <a:lnTo>
                  <a:pt x="582" y="12"/>
                </a:lnTo>
                <a:lnTo>
                  <a:pt x="582" y="12"/>
                </a:lnTo>
                <a:lnTo>
                  <a:pt x="565" y="12"/>
                </a:lnTo>
                <a:lnTo>
                  <a:pt x="565" y="12"/>
                </a:lnTo>
                <a:lnTo>
                  <a:pt x="562" y="12"/>
                </a:lnTo>
                <a:lnTo>
                  <a:pt x="562" y="12"/>
                </a:lnTo>
                <a:lnTo>
                  <a:pt x="543" y="16"/>
                </a:lnTo>
                <a:lnTo>
                  <a:pt x="543" y="16"/>
                </a:lnTo>
                <a:lnTo>
                  <a:pt x="543" y="16"/>
                </a:lnTo>
                <a:lnTo>
                  <a:pt x="543" y="16"/>
                </a:lnTo>
                <a:lnTo>
                  <a:pt x="523" y="19"/>
                </a:lnTo>
                <a:lnTo>
                  <a:pt x="523" y="19"/>
                </a:lnTo>
                <a:lnTo>
                  <a:pt x="285" y="43"/>
                </a:lnTo>
                <a:lnTo>
                  <a:pt x="159" y="55"/>
                </a:lnTo>
                <a:lnTo>
                  <a:pt x="159" y="67"/>
                </a:lnTo>
                <a:close/>
              </a:path>
            </a:pathLst>
          </a:custGeom>
          <a:solidFill>
            <a:schemeClr val="accent2">
              <a:lumMod val="20000"/>
              <a:lumOff val="8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70" name="Freeform 174">
            <a:extLst>
              <a:ext uri="{FF2B5EF4-FFF2-40B4-BE49-F238E27FC236}">
                <a16:creationId xmlns:a16="http://schemas.microsoft.com/office/drawing/2014/main" id="{59AAA438-BC55-489D-B72D-F61E6A14ED36}"/>
              </a:ext>
            </a:extLst>
          </p:cNvPr>
          <p:cNvSpPr>
            <a:spLocks/>
          </p:cNvSpPr>
          <p:nvPr/>
        </p:nvSpPr>
        <p:spPr bwMode="auto">
          <a:xfrm>
            <a:off x="6066482" y="4572709"/>
            <a:ext cx="632121" cy="689601"/>
          </a:xfrm>
          <a:custGeom>
            <a:avLst/>
            <a:gdLst>
              <a:gd name="T0" fmla="*/ 20 w 412"/>
              <a:gd name="T1" fmla="*/ 131 h 474"/>
              <a:gd name="T2" fmla="*/ 48 w 412"/>
              <a:gd name="T3" fmla="*/ 240 h 474"/>
              <a:gd name="T4" fmla="*/ 73 w 412"/>
              <a:gd name="T5" fmla="*/ 295 h 474"/>
              <a:gd name="T6" fmla="*/ 73 w 412"/>
              <a:gd name="T7" fmla="*/ 298 h 474"/>
              <a:gd name="T8" fmla="*/ 70 w 412"/>
              <a:gd name="T9" fmla="*/ 313 h 474"/>
              <a:gd name="T10" fmla="*/ 62 w 412"/>
              <a:gd name="T11" fmla="*/ 334 h 474"/>
              <a:gd name="T12" fmla="*/ 59 w 412"/>
              <a:gd name="T13" fmla="*/ 364 h 474"/>
              <a:gd name="T14" fmla="*/ 68 w 412"/>
              <a:gd name="T15" fmla="*/ 443 h 474"/>
              <a:gd name="T16" fmla="*/ 70 w 412"/>
              <a:gd name="T17" fmla="*/ 450 h 474"/>
              <a:gd name="T18" fmla="*/ 73 w 412"/>
              <a:gd name="T19" fmla="*/ 456 h 474"/>
              <a:gd name="T20" fmla="*/ 73 w 412"/>
              <a:gd name="T21" fmla="*/ 456 h 474"/>
              <a:gd name="T22" fmla="*/ 317 w 412"/>
              <a:gd name="T23" fmla="*/ 468 h 474"/>
              <a:gd name="T24" fmla="*/ 322 w 412"/>
              <a:gd name="T25" fmla="*/ 471 h 474"/>
              <a:gd name="T26" fmla="*/ 322 w 412"/>
              <a:gd name="T27" fmla="*/ 474 h 474"/>
              <a:gd name="T28" fmla="*/ 333 w 412"/>
              <a:gd name="T29" fmla="*/ 456 h 474"/>
              <a:gd name="T30" fmla="*/ 353 w 412"/>
              <a:gd name="T31" fmla="*/ 450 h 474"/>
              <a:gd name="T32" fmla="*/ 378 w 412"/>
              <a:gd name="T33" fmla="*/ 443 h 474"/>
              <a:gd name="T34" fmla="*/ 373 w 412"/>
              <a:gd name="T35" fmla="*/ 440 h 474"/>
              <a:gd name="T36" fmla="*/ 370 w 412"/>
              <a:gd name="T37" fmla="*/ 422 h 474"/>
              <a:gd name="T38" fmla="*/ 378 w 412"/>
              <a:gd name="T39" fmla="*/ 398 h 474"/>
              <a:gd name="T40" fmla="*/ 387 w 412"/>
              <a:gd name="T41" fmla="*/ 380 h 474"/>
              <a:gd name="T42" fmla="*/ 395 w 412"/>
              <a:gd name="T43" fmla="*/ 364 h 474"/>
              <a:gd name="T44" fmla="*/ 398 w 412"/>
              <a:gd name="T45" fmla="*/ 349 h 474"/>
              <a:gd name="T46" fmla="*/ 395 w 412"/>
              <a:gd name="T47" fmla="*/ 334 h 474"/>
              <a:gd name="T48" fmla="*/ 401 w 412"/>
              <a:gd name="T49" fmla="*/ 313 h 474"/>
              <a:gd name="T50" fmla="*/ 409 w 412"/>
              <a:gd name="T51" fmla="*/ 288 h 474"/>
              <a:gd name="T52" fmla="*/ 409 w 412"/>
              <a:gd name="T53" fmla="*/ 288 h 474"/>
              <a:gd name="T54" fmla="*/ 406 w 412"/>
              <a:gd name="T55" fmla="*/ 288 h 474"/>
              <a:gd name="T56" fmla="*/ 403 w 412"/>
              <a:gd name="T57" fmla="*/ 285 h 474"/>
              <a:gd name="T58" fmla="*/ 401 w 412"/>
              <a:gd name="T59" fmla="*/ 285 h 474"/>
              <a:gd name="T60" fmla="*/ 398 w 412"/>
              <a:gd name="T61" fmla="*/ 285 h 474"/>
              <a:gd name="T62" fmla="*/ 395 w 412"/>
              <a:gd name="T63" fmla="*/ 285 h 474"/>
              <a:gd name="T64" fmla="*/ 392 w 412"/>
              <a:gd name="T65" fmla="*/ 282 h 474"/>
              <a:gd name="T66" fmla="*/ 389 w 412"/>
              <a:gd name="T67" fmla="*/ 282 h 474"/>
              <a:gd name="T68" fmla="*/ 389 w 412"/>
              <a:gd name="T69" fmla="*/ 282 h 474"/>
              <a:gd name="T70" fmla="*/ 387 w 412"/>
              <a:gd name="T71" fmla="*/ 279 h 474"/>
              <a:gd name="T72" fmla="*/ 384 w 412"/>
              <a:gd name="T73" fmla="*/ 279 h 474"/>
              <a:gd name="T74" fmla="*/ 381 w 412"/>
              <a:gd name="T75" fmla="*/ 276 h 474"/>
              <a:gd name="T76" fmla="*/ 381 w 412"/>
              <a:gd name="T77" fmla="*/ 276 h 474"/>
              <a:gd name="T78" fmla="*/ 378 w 412"/>
              <a:gd name="T79" fmla="*/ 273 h 474"/>
              <a:gd name="T80" fmla="*/ 378 w 412"/>
              <a:gd name="T81" fmla="*/ 273 h 474"/>
              <a:gd name="T82" fmla="*/ 375 w 412"/>
              <a:gd name="T83" fmla="*/ 270 h 474"/>
              <a:gd name="T84" fmla="*/ 375 w 412"/>
              <a:gd name="T85" fmla="*/ 270 h 474"/>
              <a:gd name="T86" fmla="*/ 375 w 412"/>
              <a:gd name="T87" fmla="*/ 267 h 474"/>
              <a:gd name="T88" fmla="*/ 375 w 412"/>
              <a:gd name="T89" fmla="*/ 264 h 474"/>
              <a:gd name="T90" fmla="*/ 373 w 412"/>
              <a:gd name="T91" fmla="*/ 261 h 474"/>
              <a:gd name="T92" fmla="*/ 367 w 412"/>
              <a:gd name="T93" fmla="*/ 243 h 474"/>
              <a:gd name="T94" fmla="*/ 359 w 412"/>
              <a:gd name="T95" fmla="*/ 225 h 474"/>
              <a:gd name="T96" fmla="*/ 353 w 412"/>
              <a:gd name="T97" fmla="*/ 206 h 474"/>
              <a:gd name="T98" fmla="*/ 291 w 412"/>
              <a:gd name="T99" fmla="*/ 143 h 474"/>
              <a:gd name="T100" fmla="*/ 188 w 412"/>
              <a:gd name="T101" fmla="*/ 39 h 474"/>
              <a:gd name="T102" fmla="*/ 179 w 412"/>
              <a:gd name="T103" fmla="*/ 21 h 474"/>
              <a:gd name="T104" fmla="*/ 185 w 412"/>
              <a:gd name="T105" fmla="*/ 6 h 474"/>
              <a:gd name="T106" fmla="*/ 185 w 412"/>
              <a:gd name="T107" fmla="*/ 3 h 474"/>
              <a:gd name="T108" fmla="*/ 185 w 412"/>
              <a:gd name="T109" fmla="*/ 3 h 474"/>
              <a:gd name="T110" fmla="*/ 135 w 412"/>
              <a:gd name="T111" fmla="*/ 9 h 474"/>
              <a:gd name="T112" fmla="*/ 0 w 412"/>
              <a:gd name="T113" fmla="*/ 18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2" h="474">
                <a:moveTo>
                  <a:pt x="0" y="18"/>
                </a:moveTo>
                <a:lnTo>
                  <a:pt x="0" y="18"/>
                </a:lnTo>
                <a:lnTo>
                  <a:pt x="20" y="131"/>
                </a:lnTo>
                <a:lnTo>
                  <a:pt x="34" y="197"/>
                </a:lnTo>
                <a:lnTo>
                  <a:pt x="42" y="222"/>
                </a:lnTo>
                <a:lnTo>
                  <a:pt x="48" y="240"/>
                </a:lnTo>
                <a:lnTo>
                  <a:pt x="48" y="240"/>
                </a:lnTo>
                <a:lnTo>
                  <a:pt x="68" y="282"/>
                </a:lnTo>
                <a:lnTo>
                  <a:pt x="73" y="295"/>
                </a:lnTo>
                <a:lnTo>
                  <a:pt x="73" y="295"/>
                </a:lnTo>
                <a:lnTo>
                  <a:pt x="73" y="298"/>
                </a:lnTo>
                <a:lnTo>
                  <a:pt x="73" y="298"/>
                </a:lnTo>
                <a:lnTo>
                  <a:pt x="73" y="298"/>
                </a:lnTo>
                <a:lnTo>
                  <a:pt x="73" y="298"/>
                </a:lnTo>
                <a:lnTo>
                  <a:pt x="70" y="313"/>
                </a:lnTo>
                <a:lnTo>
                  <a:pt x="68" y="325"/>
                </a:lnTo>
                <a:lnTo>
                  <a:pt x="62" y="334"/>
                </a:lnTo>
                <a:lnTo>
                  <a:pt x="62" y="334"/>
                </a:lnTo>
                <a:lnTo>
                  <a:pt x="59" y="343"/>
                </a:lnTo>
                <a:lnTo>
                  <a:pt x="59" y="364"/>
                </a:lnTo>
                <a:lnTo>
                  <a:pt x="59" y="364"/>
                </a:lnTo>
                <a:lnTo>
                  <a:pt x="62" y="410"/>
                </a:lnTo>
                <a:lnTo>
                  <a:pt x="65" y="428"/>
                </a:lnTo>
                <a:lnTo>
                  <a:pt x="68" y="443"/>
                </a:lnTo>
                <a:lnTo>
                  <a:pt x="68" y="443"/>
                </a:lnTo>
                <a:lnTo>
                  <a:pt x="70" y="450"/>
                </a:lnTo>
                <a:lnTo>
                  <a:pt x="70" y="450"/>
                </a:lnTo>
                <a:lnTo>
                  <a:pt x="70" y="450"/>
                </a:lnTo>
                <a:lnTo>
                  <a:pt x="73" y="456"/>
                </a:lnTo>
                <a:lnTo>
                  <a:pt x="73" y="456"/>
                </a:lnTo>
                <a:lnTo>
                  <a:pt x="73" y="456"/>
                </a:lnTo>
                <a:lnTo>
                  <a:pt x="73" y="456"/>
                </a:lnTo>
                <a:lnTo>
                  <a:pt x="73" y="456"/>
                </a:lnTo>
                <a:lnTo>
                  <a:pt x="73" y="456"/>
                </a:lnTo>
                <a:lnTo>
                  <a:pt x="87" y="474"/>
                </a:lnTo>
                <a:lnTo>
                  <a:pt x="317" y="468"/>
                </a:lnTo>
                <a:lnTo>
                  <a:pt x="317" y="468"/>
                </a:lnTo>
                <a:lnTo>
                  <a:pt x="319" y="468"/>
                </a:lnTo>
                <a:lnTo>
                  <a:pt x="322" y="471"/>
                </a:lnTo>
                <a:lnTo>
                  <a:pt x="322" y="471"/>
                </a:lnTo>
                <a:lnTo>
                  <a:pt x="322" y="474"/>
                </a:lnTo>
                <a:lnTo>
                  <a:pt x="322" y="474"/>
                </a:lnTo>
                <a:lnTo>
                  <a:pt x="333" y="459"/>
                </a:lnTo>
                <a:lnTo>
                  <a:pt x="333" y="459"/>
                </a:lnTo>
                <a:lnTo>
                  <a:pt x="333" y="456"/>
                </a:lnTo>
                <a:lnTo>
                  <a:pt x="333" y="456"/>
                </a:lnTo>
                <a:lnTo>
                  <a:pt x="342" y="453"/>
                </a:lnTo>
                <a:lnTo>
                  <a:pt x="353" y="450"/>
                </a:lnTo>
                <a:lnTo>
                  <a:pt x="353" y="450"/>
                </a:lnTo>
                <a:lnTo>
                  <a:pt x="378" y="443"/>
                </a:lnTo>
                <a:lnTo>
                  <a:pt x="378" y="443"/>
                </a:lnTo>
                <a:lnTo>
                  <a:pt x="378" y="443"/>
                </a:lnTo>
                <a:lnTo>
                  <a:pt x="378" y="443"/>
                </a:lnTo>
                <a:lnTo>
                  <a:pt x="373" y="440"/>
                </a:lnTo>
                <a:lnTo>
                  <a:pt x="370" y="431"/>
                </a:lnTo>
                <a:lnTo>
                  <a:pt x="370" y="431"/>
                </a:lnTo>
                <a:lnTo>
                  <a:pt x="370" y="422"/>
                </a:lnTo>
                <a:lnTo>
                  <a:pt x="373" y="410"/>
                </a:lnTo>
                <a:lnTo>
                  <a:pt x="373" y="410"/>
                </a:lnTo>
                <a:lnTo>
                  <a:pt x="378" y="398"/>
                </a:lnTo>
                <a:lnTo>
                  <a:pt x="378" y="398"/>
                </a:lnTo>
                <a:lnTo>
                  <a:pt x="378" y="389"/>
                </a:lnTo>
                <a:lnTo>
                  <a:pt x="387" y="380"/>
                </a:lnTo>
                <a:lnTo>
                  <a:pt x="387" y="380"/>
                </a:lnTo>
                <a:lnTo>
                  <a:pt x="395" y="364"/>
                </a:lnTo>
                <a:lnTo>
                  <a:pt x="395" y="364"/>
                </a:lnTo>
                <a:lnTo>
                  <a:pt x="398" y="355"/>
                </a:lnTo>
                <a:lnTo>
                  <a:pt x="398" y="349"/>
                </a:lnTo>
                <a:lnTo>
                  <a:pt x="398" y="349"/>
                </a:lnTo>
                <a:lnTo>
                  <a:pt x="395" y="343"/>
                </a:lnTo>
                <a:lnTo>
                  <a:pt x="395" y="334"/>
                </a:lnTo>
                <a:lnTo>
                  <a:pt x="395" y="334"/>
                </a:lnTo>
                <a:lnTo>
                  <a:pt x="395" y="322"/>
                </a:lnTo>
                <a:lnTo>
                  <a:pt x="401" y="313"/>
                </a:lnTo>
                <a:lnTo>
                  <a:pt x="401" y="313"/>
                </a:lnTo>
                <a:lnTo>
                  <a:pt x="412" y="288"/>
                </a:lnTo>
                <a:lnTo>
                  <a:pt x="412" y="288"/>
                </a:lnTo>
                <a:lnTo>
                  <a:pt x="409" y="288"/>
                </a:lnTo>
                <a:lnTo>
                  <a:pt x="409" y="288"/>
                </a:lnTo>
                <a:lnTo>
                  <a:pt x="409" y="288"/>
                </a:lnTo>
                <a:lnTo>
                  <a:pt x="409" y="288"/>
                </a:lnTo>
                <a:lnTo>
                  <a:pt x="406" y="288"/>
                </a:lnTo>
                <a:lnTo>
                  <a:pt x="406" y="288"/>
                </a:lnTo>
                <a:lnTo>
                  <a:pt x="406" y="288"/>
                </a:lnTo>
                <a:lnTo>
                  <a:pt x="406" y="288"/>
                </a:lnTo>
                <a:lnTo>
                  <a:pt x="403" y="285"/>
                </a:lnTo>
                <a:lnTo>
                  <a:pt x="403" y="285"/>
                </a:lnTo>
                <a:lnTo>
                  <a:pt x="403" y="285"/>
                </a:lnTo>
                <a:lnTo>
                  <a:pt x="403" y="285"/>
                </a:lnTo>
                <a:lnTo>
                  <a:pt x="401" y="285"/>
                </a:lnTo>
                <a:lnTo>
                  <a:pt x="401" y="285"/>
                </a:lnTo>
                <a:lnTo>
                  <a:pt x="398" y="285"/>
                </a:lnTo>
                <a:lnTo>
                  <a:pt x="398" y="285"/>
                </a:lnTo>
                <a:lnTo>
                  <a:pt x="398" y="285"/>
                </a:lnTo>
                <a:lnTo>
                  <a:pt x="398" y="285"/>
                </a:lnTo>
                <a:lnTo>
                  <a:pt x="395" y="285"/>
                </a:lnTo>
                <a:lnTo>
                  <a:pt x="395" y="285"/>
                </a:lnTo>
                <a:lnTo>
                  <a:pt x="392" y="282"/>
                </a:lnTo>
                <a:lnTo>
                  <a:pt x="392" y="282"/>
                </a:lnTo>
                <a:lnTo>
                  <a:pt x="392" y="282"/>
                </a:lnTo>
                <a:lnTo>
                  <a:pt x="392" y="282"/>
                </a:lnTo>
                <a:lnTo>
                  <a:pt x="389" y="282"/>
                </a:lnTo>
                <a:lnTo>
                  <a:pt x="389" y="282"/>
                </a:lnTo>
                <a:lnTo>
                  <a:pt x="389" y="282"/>
                </a:lnTo>
                <a:lnTo>
                  <a:pt x="389" y="282"/>
                </a:lnTo>
                <a:lnTo>
                  <a:pt x="387" y="279"/>
                </a:lnTo>
                <a:lnTo>
                  <a:pt x="387" y="279"/>
                </a:lnTo>
                <a:lnTo>
                  <a:pt x="387" y="279"/>
                </a:lnTo>
                <a:lnTo>
                  <a:pt x="387" y="279"/>
                </a:lnTo>
                <a:lnTo>
                  <a:pt x="384" y="279"/>
                </a:lnTo>
                <a:lnTo>
                  <a:pt x="384" y="279"/>
                </a:lnTo>
                <a:lnTo>
                  <a:pt x="384" y="279"/>
                </a:lnTo>
                <a:lnTo>
                  <a:pt x="384" y="279"/>
                </a:lnTo>
                <a:lnTo>
                  <a:pt x="381" y="276"/>
                </a:lnTo>
                <a:lnTo>
                  <a:pt x="381" y="276"/>
                </a:lnTo>
                <a:lnTo>
                  <a:pt x="381" y="276"/>
                </a:lnTo>
                <a:lnTo>
                  <a:pt x="381" y="276"/>
                </a:lnTo>
                <a:lnTo>
                  <a:pt x="381" y="276"/>
                </a:lnTo>
                <a:lnTo>
                  <a:pt x="381" y="276"/>
                </a:lnTo>
                <a:lnTo>
                  <a:pt x="378" y="273"/>
                </a:lnTo>
                <a:lnTo>
                  <a:pt x="378" y="273"/>
                </a:lnTo>
                <a:lnTo>
                  <a:pt x="378" y="273"/>
                </a:lnTo>
                <a:lnTo>
                  <a:pt x="378" y="273"/>
                </a:lnTo>
                <a:lnTo>
                  <a:pt x="378" y="273"/>
                </a:lnTo>
                <a:lnTo>
                  <a:pt x="378" y="273"/>
                </a:lnTo>
                <a:lnTo>
                  <a:pt x="375" y="270"/>
                </a:lnTo>
                <a:lnTo>
                  <a:pt x="375" y="270"/>
                </a:lnTo>
                <a:lnTo>
                  <a:pt x="375" y="270"/>
                </a:lnTo>
                <a:lnTo>
                  <a:pt x="375" y="270"/>
                </a:lnTo>
                <a:lnTo>
                  <a:pt x="375" y="267"/>
                </a:lnTo>
                <a:lnTo>
                  <a:pt x="375" y="267"/>
                </a:lnTo>
                <a:lnTo>
                  <a:pt x="375" y="267"/>
                </a:lnTo>
                <a:lnTo>
                  <a:pt x="375" y="267"/>
                </a:lnTo>
                <a:lnTo>
                  <a:pt x="375" y="264"/>
                </a:lnTo>
                <a:lnTo>
                  <a:pt x="375" y="264"/>
                </a:lnTo>
                <a:lnTo>
                  <a:pt x="373" y="264"/>
                </a:lnTo>
                <a:lnTo>
                  <a:pt x="373" y="264"/>
                </a:lnTo>
                <a:lnTo>
                  <a:pt x="373" y="261"/>
                </a:lnTo>
                <a:lnTo>
                  <a:pt x="373" y="261"/>
                </a:lnTo>
                <a:lnTo>
                  <a:pt x="373" y="252"/>
                </a:lnTo>
                <a:lnTo>
                  <a:pt x="367" y="243"/>
                </a:lnTo>
                <a:lnTo>
                  <a:pt x="367" y="243"/>
                </a:lnTo>
                <a:lnTo>
                  <a:pt x="361" y="234"/>
                </a:lnTo>
                <a:lnTo>
                  <a:pt x="359" y="225"/>
                </a:lnTo>
                <a:lnTo>
                  <a:pt x="359" y="225"/>
                </a:lnTo>
                <a:lnTo>
                  <a:pt x="359" y="216"/>
                </a:lnTo>
                <a:lnTo>
                  <a:pt x="353" y="206"/>
                </a:lnTo>
                <a:lnTo>
                  <a:pt x="336" y="185"/>
                </a:lnTo>
                <a:lnTo>
                  <a:pt x="336" y="185"/>
                </a:lnTo>
                <a:lnTo>
                  <a:pt x="291" y="143"/>
                </a:lnTo>
                <a:lnTo>
                  <a:pt x="291" y="143"/>
                </a:lnTo>
                <a:lnTo>
                  <a:pt x="244" y="100"/>
                </a:lnTo>
                <a:lnTo>
                  <a:pt x="188" y="39"/>
                </a:lnTo>
                <a:lnTo>
                  <a:pt x="188" y="39"/>
                </a:lnTo>
                <a:lnTo>
                  <a:pt x="182" y="30"/>
                </a:lnTo>
                <a:lnTo>
                  <a:pt x="179" y="21"/>
                </a:lnTo>
                <a:lnTo>
                  <a:pt x="182" y="12"/>
                </a:lnTo>
                <a:lnTo>
                  <a:pt x="185" y="6"/>
                </a:lnTo>
                <a:lnTo>
                  <a:pt x="185" y="6"/>
                </a:lnTo>
                <a:lnTo>
                  <a:pt x="185" y="3"/>
                </a:lnTo>
                <a:lnTo>
                  <a:pt x="185" y="3"/>
                </a:lnTo>
                <a:lnTo>
                  <a:pt x="185" y="3"/>
                </a:lnTo>
                <a:lnTo>
                  <a:pt x="185" y="3"/>
                </a:lnTo>
                <a:lnTo>
                  <a:pt x="185" y="3"/>
                </a:lnTo>
                <a:lnTo>
                  <a:pt x="185" y="3"/>
                </a:lnTo>
                <a:lnTo>
                  <a:pt x="185" y="0"/>
                </a:lnTo>
                <a:lnTo>
                  <a:pt x="185" y="0"/>
                </a:lnTo>
                <a:lnTo>
                  <a:pt x="135" y="9"/>
                </a:lnTo>
                <a:lnTo>
                  <a:pt x="68" y="15"/>
                </a:lnTo>
                <a:lnTo>
                  <a:pt x="68" y="15"/>
                </a:lnTo>
                <a:lnTo>
                  <a:pt x="0" y="18"/>
                </a:lnTo>
                <a:lnTo>
                  <a:pt x="0" y="18"/>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71" name="Freeform 176">
            <a:extLst>
              <a:ext uri="{FF2B5EF4-FFF2-40B4-BE49-F238E27FC236}">
                <a16:creationId xmlns:a16="http://schemas.microsoft.com/office/drawing/2014/main" id="{7200FD92-7F91-4345-8B29-18A9DA1E7403}"/>
              </a:ext>
            </a:extLst>
          </p:cNvPr>
          <p:cNvSpPr>
            <a:spLocks/>
          </p:cNvSpPr>
          <p:nvPr/>
        </p:nvSpPr>
        <p:spPr bwMode="auto">
          <a:xfrm>
            <a:off x="6015851" y="5257946"/>
            <a:ext cx="7672" cy="0"/>
          </a:xfrm>
          <a:custGeom>
            <a:avLst/>
            <a:gdLst>
              <a:gd name="T0" fmla="*/ 5 w 5"/>
              <a:gd name="T1" fmla="*/ 0 w 5"/>
              <a:gd name="T2" fmla="*/ 0 w 5"/>
              <a:gd name="T3" fmla="*/ 5 w 5"/>
              <a:gd name="T4" fmla="*/ 5 w 5"/>
              <a:gd name="T5" fmla="*/ 5 w 5"/>
              <a:gd name="T6" fmla="*/ 5 w 5"/>
            </a:gdLst>
            <a:ahLst/>
            <a:cxnLst>
              <a:cxn ang="0">
                <a:pos x="T0" y="0"/>
              </a:cxn>
              <a:cxn ang="0">
                <a:pos x="T1" y="0"/>
              </a:cxn>
              <a:cxn ang="0">
                <a:pos x="T2" y="0"/>
              </a:cxn>
              <a:cxn ang="0">
                <a:pos x="T3" y="0"/>
              </a:cxn>
              <a:cxn ang="0">
                <a:pos x="T4" y="0"/>
              </a:cxn>
              <a:cxn ang="0">
                <a:pos x="T5" y="0"/>
              </a:cxn>
              <a:cxn ang="0">
                <a:pos x="T6" y="0"/>
              </a:cxn>
            </a:cxnLst>
            <a:rect l="0" t="0" r="r" b="b"/>
            <a:pathLst>
              <a:path w="5">
                <a:moveTo>
                  <a:pt x="5" y="0"/>
                </a:moveTo>
                <a:lnTo>
                  <a:pt x="0" y="0"/>
                </a:lnTo>
                <a:lnTo>
                  <a:pt x="0" y="0"/>
                </a:lnTo>
                <a:lnTo>
                  <a:pt x="5" y="0"/>
                </a:lnTo>
                <a:lnTo>
                  <a:pt x="5"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2" name="Freeform 177">
            <a:extLst>
              <a:ext uri="{FF2B5EF4-FFF2-40B4-BE49-F238E27FC236}">
                <a16:creationId xmlns:a16="http://schemas.microsoft.com/office/drawing/2014/main" id="{A5645112-3443-4BA0-9916-1D010AF859A8}"/>
              </a:ext>
            </a:extLst>
          </p:cNvPr>
          <p:cNvSpPr>
            <a:spLocks/>
          </p:cNvSpPr>
          <p:nvPr/>
        </p:nvSpPr>
        <p:spPr bwMode="auto">
          <a:xfrm>
            <a:off x="5980562" y="5262310"/>
            <a:ext cx="4604"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178">
            <a:extLst>
              <a:ext uri="{FF2B5EF4-FFF2-40B4-BE49-F238E27FC236}">
                <a16:creationId xmlns:a16="http://schemas.microsoft.com/office/drawing/2014/main" id="{3F4AA197-44AA-48CE-961F-F9894A259920}"/>
              </a:ext>
            </a:extLst>
          </p:cNvPr>
          <p:cNvSpPr>
            <a:spLocks/>
          </p:cNvSpPr>
          <p:nvPr/>
        </p:nvSpPr>
        <p:spPr bwMode="auto">
          <a:xfrm>
            <a:off x="5977494" y="5244852"/>
            <a:ext cx="3069" cy="0"/>
          </a:xfrm>
          <a:custGeom>
            <a:avLst/>
            <a:gdLst>
              <a:gd name="T0" fmla="*/ 2 w 2"/>
              <a:gd name="T1" fmla="*/ 0 w 2"/>
              <a:gd name="T2" fmla="*/ 0 w 2"/>
              <a:gd name="T3" fmla="*/ 0 w 2"/>
              <a:gd name="T4" fmla="*/ 2 w 2"/>
            </a:gdLst>
            <a:ahLst/>
            <a:cxnLst>
              <a:cxn ang="0">
                <a:pos x="T0" y="0"/>
              </a:cxn>
              <a:cxn ang="0">
                <a:pos x="T1" y="0"/>
              </a:cxn>
              <a:cxn ang="0">
                <a:pos x="T2" y="0"/>
              </a:cxn>
              <a:cxn ang="0">
                <a:pos x="T3" y="0"/>
              </a:cxn>
              <a:cxn ang="0">
                <a:pos x="T4" y="0"/>
              </a:cxn>
            </a:cxnLst>
            <a:rect l="0" t="0" r="r" b="b"/>
            <a:pathLst>
              <a:path w="2">
                <a:moveTo>
                  <a:pt x="2" y="0"/>
                </a:moveTo>
                <a:lnTo>
                  <a:pt x="0" y="0"/>
                </a:lnTo>
                <a:lnTo>
                  <a:pt x="0" y="0"/>
                </a:lnTo>
                <a:lnTo>
                  <a:pt x="0"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4" name="Freeform 179">
            <a:extLst>
              <a:ext uri="{FF2B5EF4-FFF2-40B4-BE49-F238E27FC236}">
                <a16:creationId xmlns:a16="http://schemas.microsoft.com/office/drawing/2014/main" id="{ED40ECEF-B27F-4F2F-B903-BEA9AE1D9DA1}"/>
              </a:ext>
            </a:extLst>
          </p:cNvPr>
          <p:cNvSpPr>
            <a:spLocks/>
          </p:cNvSpPr>
          <p:nvPr/>
        </p:nvSpPr>
        <p:spPr bwMode="auto">
          <a:xfrm>
            <a:off x="6058810" y="5249215"/>
            <a:ext cx="112002" cy="8729"/>
          </a:xfrm>
          <a:custGeom>
            <a:avLst/>
            <a:gdLst>
              <a:gd name="T0" fmla="*/ 0 w 73"/>
              <a:gd name="T1" fmla="*/ 6 h 6"/>
              <a:gd name="T2" fmla="*/ 0 w 73"/>
              <a:gd name="T3" fmla="*/ 6 h 6"/>
              <a:gd name="T4" fmla="*/ 73 w 73"/>
              <a:gd name="T5" fmla="*/ 0 h 6"/>
              <a:gd name="T6" fmla="*/ 73 w 73"/>
              <a:gd name="T7" fmla="*/ 0 h 6"/>
              <a:gd name="T8" fmla="*/ 73 w 73"/>
              <a:gd name="T9" fmla="*/ 0 h 6"/>
              <a:gd name="T10" fmla="*/ 0 w 73"/>
              <a:gd name="T11" fmla="*/ 6 h 6"/>
              <a:gd name="T12" fmla="*/ 0 w 73"/>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73" h="6">
                <a:moveTo>
                  <a:pt x="0" y="6"/>
                </a:moveTo>
                <a:lnTo>
                  <a:pt x="0" y="6"/>
                </a:lnTo>
                <a:lnTo>
                  <a:pt x="73" y="0"/>
                </a:lnTo>
                <a:lnTo>
                  <a:pt x="73" y="0"/>
                </a:lnTo>
                <a:lnTo>
                  <a:pt x="73"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180">
            <a:extLst>
              <a:ext uri="{FF2B5EF4-FFF2-40B4-BE49-F238E27FC236}">
                <a16:creationId xmlns:a16="http://schemas.microsoft.com/office/drawing/2014/main" id="{4DE8B19F-1562-4415-9E56-353959BBB84E}"/>
              </a:ext>
            </a:extLst>
          </p:cNvPr>
          <p:cNvSpPr>
            <a:spLocks/>
          </p:cNvSpPr>
          <p:nvPr/>
        </p:nvSpPr>
        <p:spPr bwMode="auto">
          <a:xfrm>
            <a:off x="6173882" y="5227393"/>
            <a:ext cx="4604" cy="8729"/>
          </a:xfrm>
          <a:custGeom>
            <a:avLst/>
            <a:gdLst>
              <a:gd name="T0" fmla="*/ 0 w 3"/>
              <a:gd name="T1" fmla="*/ 0 h 6"/>
              <a:gd name="T2" fmla="*/ 0 w 3"/>
              <a:gd name="T3" fmla="*/ 0 h 6"/>
              <a:gd name="T4" fmla="*/ 0 w 3"/>
              <a:gd name="T5" fmla="*/ 0 h 6"/>
              <a:gd name="T6" fmla="*/ 3 w 3"/>
              <a:gd name="T7" fmla="*/ 6 h 6"/>
              <a:gd name="T8" fmla="*/ 3 w 3"/>
              <a:gd name="T9" fmla="*/ 6 h 6"/>
              <a:gd name="T10" fmla="*/ 0 w 3"/>
              <a:gd name="T11" fmla="*/ 0 h 6"/>
              <a:gd name="T12" fmla="*/ 0 w 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3" h="6">
                <a:moveTo>
                  <a:pt x="0" y="0"/>
                </a:moveTo>
                <a:lnTo>
                  <a:pt x="0" y="0"/>
                </a:lnTo>
                <a:lnTo>
                  <a:pt x="0" y="0"/>
                </a:lnTo>
                <a:lnTo>
                  <a:pt x="3" y="6"/>
                </a:lnTo>
                <a:lnTo>
                  <a:pt x="3"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6" name="Freeform 181">
            <a:extLst>
              <a:ext uri="{FF2B5EF4-FFF2-40B4-BE49-F238E27FC236}">
                <a16:creationId xmlns:a16="http://schemas.microsoft.com/office/drawing/2014/main" id="{68EFCEFC-C4BE-4E32-9D89-A1FDA66CC40E}"/>
              </a:ext>
            </a:extLst>
          </p:cNvPr>
          <p:cNvSpPr>
            <a:spLocks/>
          </p:cNvSpPr>
          <p:nvPr/>
        </p:nvSpPr>
        <p:spPr bwMode="auto">
          <a:xfrm>
            <a:off x="6101771" y="523612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182">
            <a:extLst>
              <a:ext uri="{FF2B5EF4-FFF2-40B4-BE49-F238E27FC236}">
                <a16:creationId xmlns:a16="http://schemas.microsoft.com/office/drawing/2014/main" id="{1F54D327-751B-455A-98F2-EA2D355FDE0F}"/>
              </a:ext>
            </a:extLst>
          </p:cNvPr>
          <p:cNvSpPr>
            <a:spLocks/>
          </p:cNvSpPr>
          <p:nvPr/>
        </p:nvSpPr>
        <p:spPr bwMode="auto">
          <a:xfrm>
            <a:off x="6058810" y="5236122"/>
            <a:ext cx="38358" cy="4364"/>
          </a:xfrm>
          <a:custGeom>
            <a:avLst/>
            <a:gdLst>
              <a:gd name="T0" fmla="*/ 25 w 25"/>
              <a:gd name="T1" fmla="*/ 0 h 3"/>
              <a:gd name="T2" fmla="*/ 25 w 25"/>
              <a:gd name="T3" fmla="*/ 0 h 3"/>
              <a:gd name="T4" fmla="*/ 0 w 25"/>
              <a:gd name="T5" fmla="*/ 3 h 3"/>
              <a:gd name="T6" fmla="*/ 0 w 25"/>
              <a:gd name="T7" fmla="*/ 3 h 3"/>
              <a:gd name="T8" fmla="*/ 0 w 25"/>
              <a:gd name="T9" fmla="*/ 3 h 3"/>
              <a:gd name="T10" fmla="*/ 0 w 25"/>
              <a:gd name="T11" fmla="*/ 3 h 3"/>
              <a:gd name="T12" fmla="*/ 25 w 25"/>
              <a:gd name="T13" fmla="*/ 0 h 3"/>
              <a:gd name="T14" fmla="*/ 25 w 2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3">
                <a:moveTo>
                  <a:pt x="25" y="0"/>
                </a:moveTo>
                <a:lnTo>
                  <a:pt x="25" y="0"/>
                </a:lnTo>
                <a:lnTo>
                  <a:pt x="0" y="3"/>
                </a:lnTo>
                <a:lnTo>
                  <a:pt x="0" y="3"/>
                </a:lnTo>
                <a:lnTo>
                  <a:pt x="0" y="3"/>
                </a:lnTo>
                <a:lnTo>
                  <a:pt x="0" y="3"/>
                </a:lnTo>
                <a:lnTo>
                  <a:pt x="25" y="0"/>
                </a:lnTo>
                <a:lnTo>
                  <a:pt x="2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8" name="Freeform 185">
            <a:extLst>
              <a:ext uri="{FF2B5EF4-FFF2-40B4-BE49-F238E27FC236}">
                <a16:creationId xmlns:a16="http://schemas.microsoft.com/office/drawing/2014/main" id="{C9DFE28B-0D36-4A2D-8FE8-59E8048BC623}"/>
              </a:ext>
            </a:extLst>
          </p:cNvPr>
          <p:cNvSpPr>
            <a:spLocks/>
          </p:cNvSpPr>
          <p:nvPr/>
        </p:nvSpPr>
        <p:spPr bwMode="auto">
          <a:xfrm>
            <a:off x="5538691" y="4616355"/>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9" name="Freeform 186">
            <a:extLst>
              <a:ext uri="{FF2B5EF4-FFF2-40B4-BE49-F238E27FC236}">
                <a16:creationId xmlns:a16="http://schemas.microsoft.com/office/drawing/2014/main" id="{A3DD5CA1-4128-4633-B818-29F4FDD9D7C4}"/>
              </a:ext>
            </a:extLst>
          </p:cNvPr>
          <p:cNvSpPr>
            <a:spLocks/>
          </p:cNvSpPr>
          <p:nvPr/>
        </p:nvSpPr>
        <p:spPr bwMode="auto">
          <a:xfrm>
            <a:off x="5526417" y="4616355"/>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0" name="Freeform 187">
            <a:extLst>
              <a:ext uri="{FF2B5EF4-FFF2-40B4-BE49-F238E27FC236}">
                <a16:creationId xmlns:a16="http://schemas.microsoft.com/office/drawing/2014/main" id="{E496E046-4577-48AF-B81F-C9F74EBEE83D}"/>
              </a:ext>
            </a:extLst>
          </p:cNvPr>
          <p:cNvSpPr>
            <a:spLocks/>
          </p:cNvSpPr>
          <p:nvPr/>
        </p:nvSpPr>
        <p:spPr bwMode="auto">
          <a:xfrm>
            <a:off x="5509539" y="461635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188">
            <a:extLst>
              <a:ext uri="{FF2B5EF4-FFF2-40B4-BE49-F238E27FC236}">
                <a16:creationId xmlns:a16="http://schemas.microsoft.com/office/drawing/2014/main" id="{92F5AB6A-03BD-4612-B189-A85B62DC3947}"/>
              </a:ext>
            </a:extLst>
          </p:cNvPr>
          <p:cNvSpPr>
            <a:spLocks/>
          </p:cNvSpPr>
          <p:nvPr/>
        </p:nvSpPr>
        <p:spPr bwMode="auto">
          <a:xfrm>
            <a:off x="5517211" y="4616355"/>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2" name="Freeform 189">
            <a:extLst>
              <a:ext uri="{FF2B5EF4-FFF2-40B4-BE49-F238E27FC236}">
                <a16:creationId xmlns:a16="http://schemas.microsoft.com/office/drawing/2014/main" id="{9261EAE1-98F2-4358-92E7-6D17527AE72F}"/>
              </a:ext>
            </a:extLst>
          </p:cNvPr>
          <p:cNvSpPr>
            <a:spLocks/>
          </p:cNvSpPr>
          <p:nvPr/>
        </p:nvSpPr>
        <p:spPr bwMode="auto">
          <a:xfrm>
            <a:off x="5598528" y="459889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190">
            <a:extLst>
              <a:ext uri="{FF2B5EF4-FFF2-40B4-BE49-F238E27FC236}">
                <a16:creationId xmlns:a16="http://schemas.microsoft.com/office/drawing/2014/main" id="{F5C8E7E4-0026-47E8-B94D-153A61F8C0AA}"/>
              </a:ext>
            </a:extLst>
          </p:cNvPr>
          <p:cNvSpPr>
            <a:spLocks/>
          </p:cNvSpPr>
          <p:nvPr/>
        </p:nvSpPr>
        <p:spPr bwMode="auto">
          <a:xfrm>
            <a:off x="5615406" y="4598897"/>
            <a:ext cx="85919" cy="0"/>
          </a:xfrm>
          <a:custGeom>
            <a:avLst/>
            <a:gdLst>
              <a:gd name="T0" fmla="*/ 56 w 56"/>
              <a:gd name="T1" fmla="*/ 56 w 56"/>
              <a:gd name="T2" fmla="*/ 0 w 56"/>
              <a:gd name="T3" fmla="*/ 0 w 56"/>
              <a:gd name="T4" fmla="*/ 56 w 56"/>
              <a:gd name="T5" fmla="*/ 56 w 56"/>
            </a:gdLst>
            <a:ahLst/>
            <a:cxnLst>
              <a:cxn ang="0">
                <a:pos x="T0" y="0"/>
              </a:cxn>
              <a:cxn ang="0">
                <a:pos x="T1" y="0"/>
              </a:cxn>
              <a:cxn ang="0">
                <a:pos x="T2" y="0"/>
              </a:cxn>
              <a:cxn ang="0">
                <a:pos x="T3" y="0"/>
              </a:cxn>
              <a:cxn ang="0">
                <a:pos x="T4" y="0"/>
              </a:cxn>
              <a:cxn ang="0">
                <a:pos x="T5" y="0"/>
              </a:cxn>
            </a:cxnLst>
            <a:rect l="0" t="0" r="r" b="b"/>
            <a:pathLst>
              <a:path w="56">
                <a:moveTo>
                  <a:pt x="56" y="0"/>
                </a:moveTo>
                <a:lnTo>
                  <a:pt x="56" y="0"/>
                </a:lnTo>
                <a:lnTo>
                  <a:pt x="0" y="0"/>
                </a:lnTo>
                <a:lnTo>
                  <a:pt x="0" y="0"/>
                </a:lnTo>
                <a:lnTo>
                  <a:pt x="56" y="0"/>
                </a:lnTo>
                <a:lnTo>
                  <a:pt x="5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4" name="Freeform 191">
            <a:extLst>
              <a:ext uri="{FF2B5EF4-FFF2-40B4-BE49-F238E27FC236}">
                <a16:creationId xmlns:a16="http://schemas.microsoft.com/office/drawing/2014/main" id="{A5F4B8F9-CD77-413C-833C-E3BE71577798}"/>
              </a:ext>
            </a:extLst>
          </p:cNvPr>
          <p:cNvSpPr>
            <a:spLocks/>
          </p:cNvSpPr>
          <p:nvPr/>
        </p:nvSpPr>
        <p:spPr bwMode="auto">
          <a:xfrm>
            <a:off x="5607733" y="4598897"/>
            <a:ext cx="7672"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193">
            <a:extLst>
              <a:ext uri="{FF2B5EF4-FFF2-40B4-BE49-F238E27FC236}">
                <a16:creationId xmlns:a16="http://schemas.microsoft.com/office/drawing/2014/main" id="{D274FA43-AD4B-4A64-BE31-DDF9422E740D}"/>
              </a:ext>
            </a:extLst>
          </p:cNvPr>
          <p:cNvSpPr>
            <a:spLocks/>
          </p:cNvSpPr>
          <p:nvPr/>
        </p:nvSpPr>
        <p:spPr bwMode="auto">
          <a:xfrm>
            <a:off x="5500334" y="459889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6" name="Freeform 194">
            <a:extLst>
              <a:ext uri="{FF2B5EF4-FFF2-40B4-BE49-F238E27FC236}">
                <a16:creationId xmlns:a16="http://schemas.microsoft.com/office/drawing/2014/main" id="{119EAA5E-0A27-43E5-B193-BD65FE0B6415}"/>
              </a:ext>
            </a:extLst>
          </p:cNvPr>
          <p:cNvSpPr>
            <a:spLocks/>
          </p:cNvSpPr>
          <p:nvPr/>
        </p:nvSpPr>
        <p:spPr bwMode="auto">
          <a:xfrm>
            <a:off x="5500334" y="4616355"/>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195">
            <a:extLst>
              <a:ext uri="{FF2B5EF4-FFF2-40B4-BE49-F238E27FC236}">
                <a16:creationId xmlns:a16="http://schemas.microsoft.com/office/drawing/2014/main" id="{057AACCC-3C28-4EE1-BACA-71BE6603AA76}"/>
              </a:ext>
            </a:extLst>
          </p:cNvPr>
          <p:cNvSpPr>
            <a:spLocks/>
          </p:cNvSpPr>
          <p:nvPr/>
        </p:nvSpPr>
        <p:spPr bwMode="auto">
          <a:xfrm>
            <a:off x="5555567" y="4616355"/>
            <a:ext cx="142688" cy="0"/>
          </a:xfrm>
          <a:custGeom>
            <a:avLst/>
            <a:gdLst>
              <a:gd name="T0" fmla="*/ 0 w 93"/>
              <a:gd name="T1" fmla="*/ 0 w 93"/>
              <a:gd name="T2" fmla="*/ 93 w 93"/>
              <a:gd name="T3" fmla="*/ 93 w 93"/>
              <a:gd name="T4" fmla="*/ 93 w 93"/>
              <a:gd name="T5" fmla="*/ 0 w 93"/>
              <a:gd name="T6" fmla="*/ 0 w 93"/>
            </a:gdLst>
            <a:ahLst/>
            <a:cxnLst>
              <a:cxn ang="0">
                <a:pos x="T0" y="0"/>
              </a:cxn>
              <a:cxn ang="0">
                <a:pos x="T1" y="0"/>
              </a:cxn>
              <a:cxn ang="0">
                <a:pos x="T2" y="0"/>
              </a:cxn>
              <a:cxn ang="0">
                <a:pos x="T3" y="0"/>
              </a:cxn>
              <a:cxn ang="0">
                <a:pos x="T4" y="0"/>
              </a:cxn>
              <a:cxn ang="0">
                <a:pos x="T5" y="0"/>
              </a:cxn>
              <a:cxn ang="0">
                <a:pos x="T6" y="0"/>
              </a:cxn>
            </a:cxnLst>
            <a:rect l="0" t="0" r="r" b="b"/>
            <a:pathLst>
              <a:path w="93">
                <a:moveTo>
                  <a:pt x="0" y="0"/>
                </a:moveTo>
                <a:lnTo>
                  <a:pt x="0" y="0"/>
                </a:lnTo>
                <a:lnTo>
                  <a:pt x="93" y="0"/>
                </a:lnTo>
                <a:lnTo>
                  <a:pt x="93" y="0"/>
                </a:lnTo>
                <a:lnTo>
                  <a:pt x="9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8" name="Freeform 196">
            <a:extLst>
              <a:ext uri="{FF2B5EF4-FFF2-40B4-BE49-F238E27FC236}">
                <a16:creationId xmlns:a16="http://schemas.microsoft.com/office/drawing/2014/main" id="{EB13432C-C5B5-4021-BDF4-4C7405C43B46}"/>
              </a:ext>
            </a:extLst>
          </p:cNvPr>
          <p:cNvSpPr>
            <a:spLocks/>
          </p:cNvSpPr>
          <p:nvPr/>
        </p:nvSpPr>
        <p:spPr bwMode="auto">
          <a:xfrm>
            <a:off x="5547897" y="4616355"/>
            <a:ext cx="7672" cy="0"/>
          </a:xfrm>
          <a:custGeom>
            <a:avLst/>
            <a:gdLst>
              <a:gd name="T0" fmla="*/ 0 w 5"/>
              <a:gd name="T1" fmla="*/ 0 w 5"/>
              <a:gd name="T2" fmla="*/ 5 w 5"/>
              <a:gd name="T3" fmla="*/ 5 w 5"/>
              <a:gd name="T4" fmla="*/ 0 w 5"/>
              <a:gd name="T5" fmla="*/ 0 w 5"/>
            </a:gdLst>
            <a:ahLst/>
            <a:cxnLst>
              <a:cxn ang="0">
                <a:pos x="T0" y="0"/>
              </a:cxn>
              <a:cxn ang="0">
                <a:pos x="T1" y="0"/>
              </a:cxn>
              <a:cxn ang="0">
                <a:pos x="T2" y="0"/>
              </a:cxn>
              <a:cxn ang="0">
                <a:pos x="T3" y="0"/>
              </a:cxn>
              <a:cxn ang="0">
                <a:pos x="T4" y="0"/>
              </a:cxn>
              <a:cxn ang="0">
                <a:pos x="T5" y="0"/>
              </a:cxn>
            </a:cxnLst>
            <a:rect l="0" t="0" r="r" b="b"/>
            <a:pathLst>
              <a:path w="5">
                <a:moveTo>
                  <a:pt x="0" y="0"/>
                </a:moveTo>
                <a:lnTo>
                  <a:pt x="0" y="0"/>
                </a:lnTo>
                <a:lnTo>
                  <a:pt x="5" y="0"/>
                </a:lnTo>
                <a:lnTo>
                  <a:pt x="5"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9" name="Freeform 197">
            <a:extLst>
              <a:ext uri="{FF2B5EF4-FFF2-40B4-BE49-F238E27FC236}">
                <a16:creationId xmlns:a16="http://schemas.microsoft.com/office/drawing/2014/main" id="{75F4D696-8572-47C7-9754-69AAB553D09F}"/>
              </a:ext>
            </a:extLst>
          </p:cNvPr>
          <p:cNvSpPr>
            <a:spLocks/>
          </p:cNvSpPr>
          <p:nvPr/>
        </p:nvSpPr>
        <p:spPr bwMode="auto">
          <a:xfrm>
            <a:off x="6049605" y="5257946"/>
            <a:ext cx="9206" cy="0"/>
          </a:xfrm>
          <a:custGeom>
            <a:avLst/>
            <a:gdLst>
              <a:gd name="T0" fmla="*/ 0 w 6"/>
              <a:gd name="T1" fmla="*/ 6 w 6"/>
              <a:gd name="T2" fmla="*/ 0 w 6"/>
              <a:gd name="T3" fmla="*/ 0 w 6"/>
            </a:gdLst>
            <a:ahLst/>
            <a:cxnLst>
              <a:cxn ang="0">
                <a:pos x="T0" y="0"/>
              </a:cxn>
              <a:cxn ang="0">
                <a:pos x="T1" y="0"/>
              </a:cxn>
              <a:cxn ang="0">
                <a:pos x="T2" y="0"/>
              </a:cxn>
              <a:cxn ang="0">
                <a:pos x="T3" y="0"/>
              </a:cxn>
            </a:cxnLst>
            <a:rect l="0" t="0" r="r" b="b"/>
            <a:pathLst>
              <a:path w="6">
                <a:moveTo>
                  <a:pt x="0" y="0"/>
                </a:moveTo>
                <a:lnTo>
                  <a:pt x="6"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0" name="Freeform 198">
            <a:extLst>
              <a:ext uri="{FF2B5EF4-FFF2-40B4-BE49-F238E27FC236}">
                <a16:creationId xmlns:a16="http://schemas.microsoft.com/office/drawing/2014/main" id="{9B0A4A8A-E668-45EB-BDCB-0741921DF2B3}"/>
              </a:ext>
            </a:extLst>
          </p:cNvPr>
          <p:cNvSpPr>
            <a:spLocks/>
          </p:cNvSpPr>
          <p:nvPr/>
        </p:nvSpPr>
        <p:spPr bwMode="auto">
          <a:xfrm>
            <a:off x="5488059" y="4616355"/>
            <a:ext cx="12274" cy="0"/>
          </a:xfrm>
          <a:custGeom>
            <a:avLst/>
            <a:gdLst>
              <a:gd name="T0" fmla="*/ 0 w 8"/>
              <a:gd name="T1" fmla="*/ 8 w 8"/>
              <a:gd name="T2" fmla="*/ 0 w 8"/>
              <a:gd name="T3" fmla="*/ 0 w 8"/>
            </a:gdLst>
            <a:ahLst/>
            <a:cxnLst>
              <a:cxn ang="0">
                <a:pos x="T0" y="0"/>
              </a:cxn>
              <a:cxn ang="0">
                <a:pos x="T1" y="0"/>
              </a:cxn>
              <a:cxn ang="0">
                <a:pos x="T2" y="0"/>
              </a:cxn>
              <a:cxn ang="0">
                <a:pos x="T3" y="0"/>
              </a:cxn>
            </a:cxnLst>
            <a:rect l="0" t="0" r="r" b="b"/>
            <a:pathLst>
              <a:path w="8">
                <a:moveTo>
                  <a:pt x="0" y="0"/>
                </a:moveTo>
                <a:lnTo>
                  <a:pt x="8"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1" name="Freeform 202">
            <a:extLst>
              <a:ext uri="{FF2B5EF4-FFF2-40B4-BE49-F238E27FC236}">
                <a16:creationId xmlns:a16="http://schemas.microsoft.com/office/drawing/2014/main" id="{2F1C81AD-94EA-481B-A152-64025AD010EA}"/>
              </a:ext>
            </a:extLst>
          </p:cNvPr>
          <p:cNvSpPr>
            <a:spLocks/>
          </p:cNvSpPr>
          <p:nvPr/>
        </p:nvSpPr>
        <p:spPr bwMode="auto">
          <a:xfrm>
            <a:off x="5461978" y="4616355"/>
            <a:ext cx="4604" cy="0"/>
          </a:xfrm>
          <a:custGeom>
            <a:avLst/>
            <a:gdLst>
              <a:gd name="T0" fmla="*/ 3 w 3"/>
              <a:gd name="T1" fmla="*/ 0 w 3"/>
              <a:gd name="T2" fmla="*/ 0 w 3"/>
              <a:gd name="T3" fmla="*/ 3 w 3"/>
              <a:gd name="T4" fmla="*/ 3 w 3"/>
              <a:gd name="T5" fmla="*/ 3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2" name="Rectangle 203">
            <a:extLst>
              <a:ext uri="{FF2B5EF4-FFF2-40B4-BE49-F238E27FC236}">
                <a16:creationId xmlns:a16="http://schemas.microsoft.com/office/drawing/2014/main" id="{6671D18A-E45F-4216-B16A-D3735FC20958}"/>
              </a:ext>
            </a:extLst>
          </p:cNvPr>
          <p:cNvSpPr>
            <a:spLocks noChangeArrowheads="1"/>
          </p:cNvSpPr>
          <p:nvPr/>
        </p:nvSpPr>
        <p:spPr bwMode="auto">
          <a:xfrm>
            <a:off x="5466580" y="4616355"/>
            <a:ext cx="1535" cy="1456"/>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93" name="Freeform 204">
            <a:extLst>
              <a:ext uri="{FF2B5EF4-FFF2-40B4-BE49-F238E27FC236}">
                <a16:creationId xmlns:a16="http://schemas.microsoft.com/office/drawing/2014/main" id="{256D66E2-D267-4C89-BE39-B507A79CA380}"/>
              </a:ext>
            </a:extLst>
          </p:cNvPr>
          <p:cNvSpPr>
            <a:spLocks/>
          </p:cNvSpPr>
          <p:nvPr/>
        </p:nvSpPr>
        <p:spPr bwMode="auto">
          <a:xfrm>
            <a:off x="5457374" y="46207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4" name="Freeform 206">
            <a:extLst>
              <a:ext uri="{FF2B5EF4-FFF2-40B4-BE49-F238E27FC236}">
                <a16:creationId xmlns:a16="http://schemas.microsoft.com/office/drawing/2014/main" id="{0F9E9C39-48C2-4ABD-99DD-3A2E551D7DB2}"/>
              </a:ext>
            </a:extLst>
          </p:cNvPr>
          <p:cNvSpPr>
            <a:spLocks/>
          </p:cNvSpPr>
          <p:nvPr/>
        </p:nvSpPr>
        <p:spPr bwMode="auto">
          <a:xfrm>
            <a:off x="5431291" y="466581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5" name="Freeform 207">
            <a:extLst>
              <a:ext uri="{FF2B5EF4-FFF2-40B4-BE49-F238E27FC236}">
                <a16:creationId xmlns:a16="http://schemas.microsoft.com/office/drawing/2014/main" id="{92D2AD0A-ECCD-44FD-BC83-EB72D74FB23A}"/>
              </a:ext>
            </a:extLst>
          </p:cNvPr>
          <p:cNvSpPr>
            <a:spLocks/>
          </p:cNvSpPr>
          <p:nvPr/>
        </p:nvSpPr>
        <p:spPr bwMode="auto">
          <a:xfrm>
            <a:off x="5359180" y="4926239"/>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6" name="Freeform 208">
            <a:extLst>
              <a:ext uri="{FF2B5EF4-FFF2-40B4-BE49-F238E27FC236}">
                <a16:creationId xmlns:a16="http://schemas.microsoft.com/office/drawing/2014/main" id="{03ED83B2-E419-4870-81F2-561F4C08CB33}"/>
              </a:ext>
            </a:extLst>
          </p:cNvPr>
          <p:cNvSpPr>
            <a:spLocks/>
          </p:cNvSpPr>
          <p:nvPr/>
        </p:nvSpPr>
        <p:spPr bwMode="auto">
          <a:xfrm>
            <a:off x="5362250" y="493060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7" name="Freeform 209">
            <a:extLst>
              <a:ext uri="{FF2B5EF4-FFF2-40B4-BE49-F238E27FC236}">
                <a16:creationId xmlns:a16="http://schemas.microsoft.com/office/drawing/2014/main" id="{C750E835-9AAC-4DB8-9D51-65254B9F5064}"/>
              </a:ext>
            </a:extLst>
          </p:cNvPr>
          <p:cNvSpPr>
            <a:spLocks/>
          </p:cNvSpPr>
          <p:nvPr/>
        </p:nvSpPr>
        <p:spPr bwMode="auto">
          <a:xfrm>
            <a:off x="5359180" y="492623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8" name="Freeform 210">
            <a:extLst>
              <a:ext uri="{FF2B5EF4-FFF2-40B4-BE49-F238E27FC236}">
                <a16:creationId xmlns:a16="http://schemas.microsoft.com/office/drawing/2014/main" id="{7356791F-9A7F-41B4-A08D-F890FEE56983}"/>
              </a:ext>
            </a:extLst>
          </p:cNvPr>
          <p:cNvSpPr>
            <a:spLocks/>
          </p:cNvSpPr>
          <p:nvPr/>
        </p:nvSpPr>
        <p:spPr bwMode="auto">
          <a:xfrm>
            <a:off x="5366852" y="4952426"/>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199" name="Freeform 211">
            <a:extLst>
              <a:ext uri="{FF2B5EF4-FFF2-40B4-BE49-F238E27FC236}">
                <a16:creationId xmlns:a16="http://schemas.microsoft.com/office/drawing/2014/main" id="{D01876B6-9733-4E83-B264-4B7803C5C60B}"/>
              </a:ext>
            </a:extLst>
          </p:cNvPr>
          <p:cNvSpPr>
            <a:spLocks/>
          </p:cNvSpPr>
          <p:nvPr/>
        </p:nvSpPr>
        <p:spPr bwMode="auto">
          <a:xfrm>
            <a:off x="5366852" y="4948061"/>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0" name="Freeform 212">
            <a:extLst>
              <a:ext uri="{FF2B5EF4-FFF2-40B4-BE49-F238E27FC236}">
                <a16:creationId xmlns:a16="http://schemas.microsoft.com/office/drawing/2014/main" id="{8A940CD6-2DA7-404A-8D20-9482D5E3386B}"/>
              </a:ext>
            </a:extLst>
          </p:cNvPr>
          <p:cNvSpPr>
            <a:spLocks/>
          </p:cNvSpPr>
          <p:nvPr/>
        </p:nvSpPr>
        <p:spPr bwMode="auto">
          <a:xfrm>
            <a:off x="5362250" y="49393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1" name="Freeform 213">
            <a:extLst>
              <a:ext uri="{FF2B5EF4-FFF2-40B4-BE49-F238E27FC236}">
                <a16:creationId xmlns:a16="http://schemas.microsoft.com/office/drawing/2014/main" id="{2AF1AC95-4AB2-4496-81B2-C6052A6DD1BE}"/>
              </a:ext>
            </a:extLst>
          </p:cNvPr>
          <p:cNvSpPr>
            <a:spLocks/>
          </p:cNvSpPr>
          <p:nvPr/>
        </p:nvSpPr>
        <p:spPr bwMode="auto">
          <a:xfrm>
            <a:off x="5362250" y="49349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2" name="Freeform 214">
            <a:extLst>
              <a:ext uri="{FF2B5EF4-FFF2-40B4-BE49-F238E27FC236}">
                <a16:creationId xmlns:a16="http://schemas.microsoft.com/office/drawing/2014/main" id="{CBB8C2E5-BD5D-405D-9240-EB0524FFD1AF}"/>
              </a:ext>
            </a:extLst>
          </p:cNvPr>
          <p:cNvSpPr>
            <a:spLocks/>
          </p:cNvSpPr>
          <p:nvPr/>
        </p:nvSpPr>
        <p:spPr bwMode="auto">
          <a:xfrm>
            <a:off x="5362250" y="4943697"/>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3" name="Freeform 215">
            <a:extLst>
              <a:ext uri="{FF2B5EF4-FFF2-40B4-BE49-F238E27FC236}">
                <a16:creationId xmlns:a16="http://schemas.microsoft.com/office/drawing/2014/main" id="{F6365005-7752-4989-8846-40BAA62ED656}"/>
              </a:ext>
            </a:extLst>
          </p:cNvPr>
          <p:cNvSpPr>
            <a:spLocks/>
          </p:cNvSpPr>
          <p:nvPr/>
        </p:nvSpPr>
        <p:spPr bwMode="auto">
          <a:xfrm>
            <a:off x="5531019" y="4422859"/>
            <a:ext cx="12274" cy="13093"/>
          </a:xfrm>
          <a:custGeom>
            <a:avLst/>
            <a:gdLst>
              <a:gd name="T0" fmla="*/ 5 w 8"/>
              <a:gd name="T1" fmla="*/ 6 h 9"/>
              <a:gd name="T2" fmla="*/ 5 w 8"/>
              <a:gd name="T3" fmla="*/ 6 h 9"/>
              <a:gd name="T4" fmla="*/ 8 w 8"/>
              <a:gd name="T5" fmla="*/ 9 h 9"/>
              <a:gd name="T6" fmla="*/ 8 w 8"/>
              <a:gd name="T7" fmla="*/ 9 h 9"/>
              <a:gd name="T8" fmla="*/ 5 w 8"/>
              <a:gd name="T9" fmla="*/ 6 h 9"/>
              <a:gd name="T10" fmla="*/ 5 w 8"/>
              <a:gd name="T11" fmla="*/ 6 h 9"/>
              <a:gd name="T12" fmla="*/ 5 w 8"/>
              <a:gd name="T13" fmla="*/ 3 h 9"/>
              <a:gd name="T14" fmla="*/ 0 w 8"/>
              <a:gd name="T15" fmla="*/ 0 h 9"/>
              <a:gd name="T16" fmla="*/ 0 w 8"/>
              <a:gd name="T17" fmla="*/ 0 h 9"/>
              <a:gd name="T18" fmla="*/ 5 w 8"/>
              <a:gd name="T19" fmla="*/ 3 h 9"/>
              <a:gd name="T20" fmla="*/ 5 w 8"/>
              <a:gd name="T21" fmla="*/ 6 h 9"/>
              <a:gd name="T22" fmla="*/ 5 w 8"/>
              <a:gd name="T23"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9">
                <a:moveTo>
                  <a:pt x="5" y="6"/>
                </a:moveTo>
                <a:lnTo>
                  <a:pt x="5" y="6"/>
                </a:lnTo>
                <a:lnTo>
                  <a:pt x="8" y="9"/>
                </a:lnTo>
                <a:lnTo>
                  <a:pt x="8" y="9"/>
                </a:lnTo>
                <a:lnTo>
                  <a:pt x="5" y="6"/>
                </a:lnTo>
                <a:lnTo>
                  <a:pt x="5" y="6"/>
                </a:lnTo>
                <a:lnTo>
                  <a:pt x="5" y="3"/>
                </a:lnTo>
                <a:lnTo>
                  <a:pt x="0" y="0"/>
                </a:lnTo>
                <a:lnTo>
                  <a:pt x="0" y="0"/>
                </a:lnTo>
                <a:lnTo>
                  <a:pt x="5" y="3"/>
                </a:lnTo>
                <a:lnTo>
                  <a:pt x="5" y="6"/>
                </a:lnTo>
                <a:lnTo>
                  <a:pt x="5" y="6"/>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4" name="Freeform 216">
            <a:extLst>
              <a:ext uri="{FF2B5EF4-FFF2-40B4-BE49-F238E27FC236}">
                <a16:creationId xmlns:a16="http://schemas.microsoft.com/office/drawing/2014/main" id="{59875224-4A3C-4D0C-B705-232F91C5EA68}"/>
              </a:ext>
            </a:extLst>
          </p:cNvPr>
          <p:cNvSpPr>
            <a:spLocks/>
          </p:cNvSpPr>
          <p:nvPr/>
        </p:nvSpPr>
        <p:spPr bwMode="auto">
          <a:xfrm>
            <a:off x="5440497" y="465272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5" name="Freeform 217">
            <a:extLst>
              <a:ext uri="{FF2B5EF4-FFF2-40B4-BE49-F238E27FC236}">
                <a16:creationId xmlns:a16="http://schemas.microsoft.com/office/drawing/2014/main" id="{E2ECDE19-AE76-42AC-8F05-A48AA36F7904}"/>
              </a:ext>
            </a:extLst>
          </p:cNvPr>
          <p:cNvSpPr>
            <a:spLocks/>
          </p:cNvSpPr>
          <p:nvPr/>
        </p:nvSpPr>
        <p:spPr bwMode="auto">
          <a:xfrm>
            <a:off x="5445100" y="4642542"/>
            <a:ext cx="0" cy="5819"/>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6" name="Freeform 218">
            <a:extLst>
              <a:ext uri="{FF2B5EF4-FFF2-40B4-BE49-F238E27FC236}">
                <a16:creationId xmlns:a16="http://schemas.microsoft.com/office/drawing/2014/main" id="{D5C73840-FF7E-4BB3-88B8-B7ADD311ABF7}"/>
              </a:ext>
            </a:extLst>
          </p:cNvPr>
          <p:cNvSpPr>
            <a:spLocks/>
          </p:cNvSpPr>
          <p:nvPr/>
        </p:nvSpPr>
        <p:spPr bwMode="auto">
          <a:xfrm>
            <a:off x="5435894" y="4652726"/>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7" name="Freeform 219">
            <a:extLst>
              <a:ext uri="{FF2B5EF4-FFF2-40B4-BE49-F238E27FC236}">
                <a16:creationId xmlns:a16="http://schemas.microsoft.com/office/drawing/2014/main" id="{911DEE52-6E3E-4E3D-95B0-7C90DBEAE2B1}"/>
              </a:ext>
            </a:extLst>
          </p:cNvPr>
          <p:cNvSpPr>
            <a:spLocks/>
          </p:cNvSpPr>
          <p:nvPr/>
        </p:nvSpPr>
        <p:spPr bwMode="auto">
          <a:xfrm>
            <a:off x="5448169" y="463381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8" name="Freeform 220">
            <a:extLst>
              <a:ext uri="{FF2B5EF4-FFF2-40B4-BE49-F238E27FC236}">
                <a16:creationId xmlns:a16="http://schemas.microsoft.com/office/drawing/2014/main" id="{AE2F0673-BD1D-4282-A90B-80F122AA84BC}"/>
              </a:ext>
            </a:extLst>
          </p:cNvPr>
          <p:cNvSpPr>
            <a:spLocks/>
          </p:cNvSpPr>
          <p:nvPr/>
        </p:nvSpPr>
        <p:spPr bwMode="auto">
          <a:xfrm>
            <a:off x="5445100" y="4638177"/>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09" name="Freeform 221">
            <a:extLst>
              <a:ext uri="{FF2B5EF4-FFF2-40B4-BE49-F238E27FC236}">
                <a16:creationId xmlns:a16="http://schemas.microsoft.com/office/drawing/2014/main" id="{FE56320E-1217-4A85-8BD8-F38E4F420178}"/>
              </a:ext>
            </a:extLst>
          </p:cNvPr>
          <p:cNvSpPr>
            <a:spLocks/>
          </p:cNvSpPr>
          <p:nvPr/>
        </p:nvSpPr>
        <p:spPr bwMode="auto">
          <a:xfrm>
            <a:off x="5435894" y="465709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0" name="Freeform 222">
            <a:extLst>
              <a:ext uri="{FF2B5EF4-FFF2-40B4-BE49-F238E27FC236}">
                <a16:creationId xmlns:a16="http://schemas.microsoft.com/office/drawing/2014/main" id="{7D8FE8CD-4B31-4B9C-BEE8-C78A1F45177B}"/>
              </a:ext>
            </a:extLst>
          </p:cNvPr>
          <p:cNvSpPr>
            <a:spLocks/>
          </p:cNvSpPr>
          <p:nvPr/>
        </p:nvSpPr>
        <p:spPr bwMode="auto">
          <a:xfrm>
            <a:off x="5431291" y="466145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1" name="Freeform 223">
            <a:extLst>
              <a:ext uri="{FF2B5EF4-FFF2-40B4-BE49-F238E27FC236}">
                <a16:creationId xmlns:a16="http://schemas.microsoft.com/office/drawing/2014/main" id="{663D9702-F953-45AE-A99E-2C7A9EC94DCC}"/>
              </a:ext>
            </a:extLst>
          </p:cNvPr>
          <p:cNvSpPr>
            <a:spLocks/>
          </p:cNvSpPr>
          <p:nvPr/>
        </p:nvSpPr>
        <p:spPr bwMode="auto">
          <a:xfrm>
            <a:off x="5547897" y="439521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2" name="Freeform 224">
            <a:extLst>
              <a:ext uri="{FF2B5EF4-FFF2-40B4-BE49-F238E27FC236}">
                <a16:creationId xmlns:a16="http://schemas.microsoft.com/office/drawing/2014/main" id="{4B25D50E-2D76-40C7-ACEE-F0597361129F}"/>
              </a:ext>
            </a:extLst>
          </p:cNvPr>
          <p:cNvSpPr>
            <a:spLocks/>
          </p:cNvSpPr>
          <p:nvPr/>
        </p:nvSpPr>
        <p:spPr bwMode="auto">
          <a:xfrm>
            <a:off x="5461978" y="459889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3" name="Freeform 225">
            <a:extLst>
              <a:ext uri="{FF2B5EF4-FFF2-40B4-BE49-F238E27FC236}">
                <a16:creationId xmlns:a16="http://schemas.microsoft.com/office/drawing/2014/main" id="{527D1160-CE12-4EC0-8E0C-80CB7F1819B5}"/>
              </a:ext>
            </a:extLst>
          </p:cNvPr>
          <p:cNvSpPr>
            <a:spLocks/>
          </p:cNvSpPr>
          <p:nvPr/>
        </p:nvSpPr>
        <p:spPr bwMode="auto">
          <a:xfrm>
            <a:off x="5452772" y="4625084"/>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4" name="Freeform 226">
            <a:extLst>
              <a:ext uri="{FF2B5EF4-FFF2-40B4-BE49-F238E27FC236}">
                <a16:creationId xmlns:a16="http://schemas.microsoft.com/office/drawing/2014/main" id="{3DE4A2DD-4C00-448A-A0F6-1CD56FCE73B2}"/>
              </a:ext>
            </a:extLst>
          </p:cNvPr>
          <p:cNvSpPr>
            <a:spLocks/>
          </p:cNvSpPr>
          <p:nvPr/>
        </p:nvSpPr>
        <p:spPr bwMode="auto">
          <a:xfrm>
            <a:off x="5452772" y="46294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5" name="Freeform 227">
            <a:extLst>
              <a:ext uri="{FF2B5EF4-FFF2-40B4-BE49-F238E27FC236}">
                <a16:creationId xmlns:a16="http://schemas.microsoft.com/office/drawing/2014/main" id="{19A6595E-4E6B-459E-9544-C267655A17AA}"/>
              </a:ext>
            </a:extLst>
          </p:cNvPr>
          <p:cNvSpPr>
            <a:spLocks/>
          </p:cNvSpPr>
          <p:nvPr/>
        </p:nvSpPr>
        <p:spPr bwMode="auto">
          <a:xfrm>
            <a:off x="5586254" y="540343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6" name="Freeform 228">
            <a:extLst>
              <a:ext uri="{FF2B5EF4-FFF2-40B4-BE49-F238E27FC236}">
                <a16:creationId xmlns:a16="http://schemas.microsoft.com/office/drawing/2014/main" id="{DB4D7D67-8754-4962-91CC-083A029E30B1}"/>
              </a:ext>
            </a:extLst>
          </p:cNvPr>
          <p:cNvSpPr>
            <a:spLocks/>
          </p:cNvSpPr>
          <p:nvPr/>
        </p:nvSpPr>
        <p:spPr bwMode="auto">
          <a:xfrm>
            <a:off x="5572445" y="538160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7" name="Freeform 229">
            <a:extLst>
              <a:ext uri="{FF2B5EF4-FFF2-40B4-BE49-F238E27FC236}">
                <a16:creationId xmlns:a16="http://schemas.microsoft.com/office/drawing/2014/main" id="{BD7940D8-604F-4C4C-ACB9-AAB9BD09ED60}"/>
              </a:ext>
            </a:extLst>
          </p:cNvPr>
          <p:cNvSpPr>
            <a:spLocks/>
          </p:cNvSpPr>
          <p:nvPr/>
        </p:nvSpPr>
        <p:spPr bwMode="auto">
          <a:xfrm>
            <a:off x="5560171" y="535978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8" name="Freeform 230">
            <a:extLst>
              <a:ext uri="{FF2B5EF4-FFF2-40B4-BE49-F238E27FC236}">
                <a16:creationId xmlns:a16="http://schemas.microsoft.com/office/drawing/2014/main" id="{A0B5F5A6-2182-4583-AE2C-29CC95CA07EB}"/>
              </a:ext>
            </a:extLst>
          </p:cNvPr>
          <p:cNvSpPr>
            <a:spLocks/>
          </p:cNvSpPr>
          <p:nvPr/>
        </p:nvSpPr>
        <p:spPr bwMode="auto">
          <a:xfrm>
            <a:off x="5581650" y="539906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19" name="Freeform 231">
            <a:extLst>
              <a:ext uri="{FF2B5EF4-FFF2-40B4-BE49-F238E27FC236}">
                <a16:creationId xmlns:a16="http://schemas.microsoft.com/office/drawing/2014/main" id="{9A25D2BD-9CF1-426C-8F4F-FA73E51AC0BA}"/>
              </a:ext>
            </a:extLst>
          </p:cNvPr>
          <p:cNvSpPr>
            <a:spLocks/>
          </p:cNvSpPr>
          <p:nvPr/>
        </p:nvSpPr>
        <p:spPr bwMode="auto">
          <a:xfrm>
            <a:off x="5560171" y="5364149"/>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0" name="Freeform 232">
            <a:extLst>
              <a:ext uri="{FF2B5EF4-FFF2-40B4-BE49-F238E27FC236}">
                <a16:creationId xmlns:a16="http://schemas.microsoft.com/office/drawing/2014/main" id="{D4720394-DF0D-41C5-B666-395CA3D5C695}"/>
              </a:ext>
            </a:extLst>
          </p:cNvPr>
          <p:cNvSpPr>
            <a:spLocks/>
          </p:cNvSpPr>
          <p:nvPr/>
        </p:nvSpPr>
        <p:spPr bwMode="auto">
          <a:xfrm>
            <a:off x="5564774" y="536851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1" name="Freeform 233">
            <a:extLst>
              <a:ext uri="{FF2B5EF4-FFF2-40B4-BE49-F238E27FC236}">
                <a16:creationId xmlns:a16="http://schemas.microsoft.com/office/drawing/2014/main" id="{C2CA8323-0871-494A-BF0C-2F1F6CDB80F9}"/>
              </a:ext>
            </a:extLst>
          </p:cNvPr>
          <p:cNvSpPr>
            <a:spLocks/>
          </p:cNvSpPr>
          <p:nvPr/>
        </p:nvSpPr>
        <p:spPr bwMode="auto">
          <a:xfrm>
            <a:off x="5564774" y="536851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2" name="Freeform 234">
            <a:extLst>
              <a:ext uri="{FF2B5EF4-FFF2-40B4-BE49-F238E27FC236}">
                <a16:creationId xmlns:a16="http://schemas.microsoft.com/office/drawing/2014/main" id="{6290E260-2FBD-4344-9688-39F78AC2B7D9}"/>
              </a:ext>
            </a:extLst>
          </p:cNvPr>
          <p:cNvSpPr>
            <a:spLocks/>
          </p:cNvSpPr>
          <p:nvPr/>
        </p:nvSpPr>
        <p:spPr bwMode="auto">
          <a:xfrm>
            <a:off x="5569376" y="5377242"/>
            <a:ext cx="3069" cy="4364"/>
          </a:xfrm>
          <a:custGeom>
            <a:avLst/>
            <a:gdLst>
              <a:gd name="T0" fmla="*/ 2 w 2"/>
              <a:gd name="T1" fmla="*/ 3 h 3"/>
              <a:gd name="T2" fmla="*/ 2 w 2"/>
              <a:gd name="T3" fmla="*/ 3 h 3"/>
              <a:gd name="T4" fmla="*/ 0 w 2"/>
              <a:gd name="T5" fmla="*/ 0 h 3"/>
              <a:gd name="T6" fmla="*/ 0 w 2"/>
              <a:gd name="T7" fmla="*/ 0 h 3"/>
              <a:gd name="T8" fmla="*/ 2 w 2"/>
              <a:gd name="T9" fmla="*/ 3 h 3"/>
              <a:gd name="T10" fmla="*/ 2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2" y="3"/>
                </a:moveTo>
                <a:lnTo>
                  <a:pt x="2" y="3"/>
                </a:lnTo>
                <a:lnTo>
                  <a:pt x="0" y="0"/>
                </a:lnTo>
                <a:lnTo>
                  <a:pt x="0" y="0"/>
                </a:lnTo>
                <a:lnTo>
                  <a:pt x="2" y="3"/>
                </a:lnTo>
                <a:lnTo>
                  <a:pt x="2"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3" name="Freeform 235">
            <a:extLst>
              <a:ext uri="{FF2B5EF4-FFF2-40B4-BE49-F238E27FC236}">
                <a16:creationId xmlns:a16="http://schemas.microsoft.com/office/drawing/2014/main" id="{DD6E8EEA-0CD5-466D-855E-E1E0F48DDD50}"/>
              </a:ext>
            </a:extLst>
          </p:cNvPr>
          <p:cNvSpPr>
            <a:spLocks/>
          </p:cNvSpPr>
          <p:nvPr/>
        </p:nvSpPr>
        <p:spPr bwMode="auto">
          <a:xfrm>
            <a:off x="5560171" y="535542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4" name="Freeform 236">
            <a:extLst>
              <a:ext uri="{FF2B5EF4-FFF2-40B4-BE49-F238E27FC236}">
                <a16:creationId xmlns:a16="http://schemas.microsoft.com/office/drawing/2014/main" id="{4BE9A7D6-71EF-4554-994B-9B228D0061DE}"/>
              </a:ext>
            </a:extLst>
          </p:cNvPr>
          <p:cNvSpPr>
            <a:spLocks/>
          </p:cNvSpPr>
          <p:nvPr/>
        </p:nvSpPr>
        <p:spPr bwMode="auto">
          <a:xfrm>
            <a:off x="5577048" y="539033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5" name="Freeform 237">
            <a:extLst>
              <a:ext uri="{FF2B5EF4-FFF2-40B4-BE49-F238E27FC236}">
                <a16:creationId xmlns:a16="http://schemas.microsoft.com/office/drawing/2014/main" id="{906BEC82-7C87-4971-A629-55A89C45DA68}"/>
              </a:ext>
            </a:extLst>
          </p:cNvPr>
          <p:cNvSpPr>
            <a:spLocks/>
          </p:cNvSpPr>
          <p:nvPr/>
        </p:nvSpPr>
        <p:spPr bwMode="auto">
          <a:xfrm>
            <a:off x="5572445" y="5385973"/>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6" name="Freeform 238">
            <a:extLst>
              <a:ext uri="{FF2B5EF4-FFF2-40B4-BE49-F238E27FC236}">
                <a16:creationId xmlns:a16="http://schemas.microsoft.com/office/drawing/2014/main" id="{B51738B1-878E-4F2C-8BD1-44870558404B}"/>
              </a:ext>
            </a:extLst>
          </p:cNvPr>
          <p:cNvSpPr>
            <a:spLocks/>
          </p:cNvSpPr>
          <p:nvPr/>
        </p:nvSpPr>
        <p:spPr bwMode="auto">
          <a:xfrm>
            <a:off x="5569376" y="537287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7" name="Freeform 239">
            <a:extLst>
              <a:ext uri="{FF2B5EF4-FFF2-40B4-BE49-F238E27FC236}">
                <a16:creationId xmlns:a16="http://schemas.microsoft.com/office/drawing/2014/main" id="{82044FEA-03B8-4420-972F-63454DA3F1DD}"/>
              </a:ext>
            </a:extLst>
          </p:cNvPr>
          <p:cNvSpPr>
            <a:spLocks/>
          </p:cNvSpPr>
          <p:nvPr/>
        </p:nvSpPr>
        <p:spPr bwMode="auto">
          <a:xfrm>
            <a:off x="5577048" y="5394701"/>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8" name="Freeform 240">
            <a:extLst>
              <a:ext uri="{FF2B5EF4-FFF2-40B4-BE49-F238E27FC236}">
                <a16:creationId xmlns:a16="http://schemas.microsoft.com/office/drawing/2014/main" id="{8C2F567B-5469-4E0E-A168-9ECDA5B7E9DB}"/>
              </a:ext>
            </a:extLst>
          </p:cNvPr>
          <p:cNvSpPr>
            <a:spLocks/>
          </p:cNvSpPr>
          <p:nvPr/>
        </p:nvSpPr>
        <p:spPr bwMode="auto">
          <a:xfrm>
            <a:off x="5581650" y="5399066"/>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29" name="Freeform 241">
            <a:extLst>
              <a:ext uri="{FF2B5EF4-FFF2-40B4-BE49-F238E27FC236}">
                <a16:creationId xmlns:a16="http://schemas.microsoft.com/office/drawing/2014/main" id="{41EDC618-F9C4-4201-8113-6A0015369697}"/>
              </a:ext>
            </a:extLst>
          </p:cNvPr>
          <p:cNvSpPr>
            <a:spLocks/>
          </p:cNvSpPr>
          <p:nvPr/>
        </p:nvSpPr>
        <p:spPr bwMode="auto">
          <a:xfrm>
            <a:off x="5362250" y="5019349"/>
            <a:ext cx="26083" cy="26188"/>
          </a:xfrm>
          <a:custGeom>
            <a:avLst/>
            <a:gdLst>
              <a:gd name="T0" fmla="*/ 6 w 17"/>
              <a:gd name="T1" fmla="*/ 3 h 18"/>
              <a:gd name="T2" fmla="*/ 6 w 17"/>
              <a:gd name="T3" fmla="*/ 3 h 18"/>
              <a:gd name="T4" fmla="*/ 0 w 17"/>
              <a:gd name="T5" fmla="*/ 0 h 18"/>
              <a:gd name="T6" fmla="*/ 0 w 17"/>
              <a:gd name="T7" fmla="*/ 0 h 18"/>
              <a:gd name="T8" fmla="*/ 6 w 17"/>
              <a:gd name="T9" fmla="*/ 3 h 18"/>
              <a:gd name="T10" fmla="*/ 6 w 17"/>
              <a:gd name="T11" fmla="*/ 3 h 18"/>
              <a:gd name="T12" fmla="*/ 14 w 17"/>
              <a:gd name="T13" fmla="*/ 12 h 18"/>
              <a:gd name="T14" fmla="*/ 17 w 17"/>
              <a:gd name="T15" fmla="*/ 18 h 18"/>
              <a:gd name="T16" fmla="*/ 17 w 17"/>
              <a:gd name="T17" fmla="*/ 18 h 18"/>
              <a:gd name="T18" fmla="*/ 14 w 17"/>
              <a:gd name="T19" fmla="*/ 12 h 18"/>
              <a:gd name="T20" fmla="*/ 6 w 17"/>
              <a:gd name="T21" fmla="*/ 3 h 18"/>
              <a:gd name="T22" fmla="*/ 6 w 17"/>
              <a:gd name="T23" fmla="*/ 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8">
                <a:moveTo>
                  <a:pt x="6" y="3"/>
                </a:moveTo>
                <a:lnTo>
                  <a:pt x="6" y="3"/>
                </a:lnTo>
                <a:lnTo>
                  <a:pt x="0" y="0"/>
                </a:lnTo>
                <a:lnTo>
                  <a:pt x="0" y="0"/>
                </a:lnTo>
                <a:lnTo>
                  <a:pt x="6" y="3"/>
                </a:lnTo>
                <a:lnTo>
                  <a:pt x="6" y="3"/>
                </a:lnTo>
                <a:lnTo>
                  <a:pt x="14" y="12"/>
                </a:lnTo>
                <a:lnTo>
                  <a:pt x="17" y="18"/>
                </a:lnTo>
                <a:lnTo>
                  <a:pt x="17" y="18"/>
                </a:lnTo>
                <a:lnTo>
                  <a:pt x="14" y="12"/>
                </a:lnTo>
                <a:lnTo>
                  <a:pt x="6" y="3"/>
                </a:lnTo>
                <a:lnTo>
                  <a:pt x="6"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0" name="Freeform 242">
            <a:extLst>
              <a:ext uri="{FF2B5EF4-FFF2-40B4-BE49-F238E27FC236}">
                <a16:creationId xmlns:a16="http://schemas.microsoft.com/office/drawing/2014/main" id="{37D76343-F986-4AA0-8260-8311481A6822}"/>
              </a:ext>
            </a:extLst>
          </p:cNvPr>
          <p:cNvSpPr>
            <a:spLocks/>
          </p:cNvSpPr>
          <p:nvPr/>
        </p:nvSpPr>
        <p:spPr bwMode="auto">
          <a:xfrm>
            <a:off x="5366852" y="495679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1" name="Freeform 243">
            <a:extLst>
              <a:ext uri="{FF2B5EF4-FFF2-40B4-BE49-F238E27FC236}">
                <a16:creationId xmlns:a16="http://schemas.microsoft.com/office/drawing/2014/main" id="{A6799077-FC79-433F-9482-B52645ED53D8}"/>
              </a:ext>
            </a:extLst>
          </p:cNvPr>
          <p:cNvSpPr>
            <a:spLocks/>
          </p:cNvSpPr>
          <p:nvPr/>
        </p:nvSpPr>
        <p:spPr bwMode="auto">
          <a:xfrm>
            <a:off x="5366852" y="495242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2" name="Freeform 244">
            <a:extLst>
              <a:ext uri="{FF2B5EF4-FFF2-40B4-BE49-F238E27FC236}">
                <a16:creationId xmlns:a16="http://schemas.microsoft.com/office/drawing/2014/main" id="{07545EB2-B382-4C9D-A797-46FC4FA01548}"/>
              </a:ext>
            </a:extLst>
          </p:cNvPr>
          <p:cNvSpPr>
            <a:spLocks/>
          </p:cNvSpPr>
          <p:nvPr/>
        </p:nvSpPr>
        <p:spPr bwMode="auto">
          <a:xfrm>
            <a:off x="5555567" y="5355420"/>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3" name="Freeform 245">
            <a:extLst>
              <a:ext uri="{FF2B5EF4-FFF2-40B4-BE49-F238E27FC236}">
                <a16:creationId xmlns:a16="http://schemas.microsoft.com/office/drawing/2014/main" id="{53C846A9-3E9A-42C3-B3F2-83EE6FF02839}"/>
              </a:ext>
            </a:extLst>
          </p:cNvPr>
          <p:cNvSpPr>
            <a:spLocks/>
          </p:cNvSpPr>
          <p:nvPr/>
        </p:nvSpPr>
        <p:spPr bwMode="auto">
          <a:xfrm>
            <a:off x="5366852" y="4952426"/>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4" name="Freeform 246">
            <a:extLst>
              <a:ext uri="{FF2B5EF4-FFF2-40B4-BE49-F238E27FC236}">
                <a16:creationId xmlns:a16="http://schemas.microsoft.com/office/drawing/2014/main" id="{657FE924-EF19-4666-A1B7-9ADEF4FD0716}"/>
              </a:ext>
            </a:extLst>
          </p:cNvPr>
          <p:cNvSpPr>
            <a:spLocks/>
          </p:cNvSpPr>
          <p:nvPr/>
        </p:nvSpPr>
        <p:spPr bwMode="auto">
          <a:xfrm>
            <a:off x="5555567" y="43908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5" name="Freeform 247">
            <a:extLst>
              <a:ext uri="{FF2B5EF4-FFF2-40B4-BE49-F238E27FC236}">
                <a16:creationId xmlns:a16="http://schemas.microsoft.com/office/drawing/2014/main" id="{83E191BB-4023-4F54-BAA7-1F10825AE775}"/>
              </a:ext>
            </a:extLst>
          </p:cNvPr>
          <p:cNvSpPr>
            <a:spLocks/>
          </p:cNvSpPr>
          <p:nvPr/>
        </p:nvSpPr>
        <p:spPr bwMode="auto">
          <a:xfrm>
            <a:off x="5550965" y="43908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6" name="Freeform 248">
            <a:extLst>
              <a:ext uri="{FF2B5EF4-FFF2-40B4-BE49-F238E27FC236}">
                <a16:creationId xmlns:a16="http://schemas.microsoft.com/office/drawing/2014/main" id="{1E7B8676-4DAD-432C-B18C-08F59F528A28}"/>
              </a:ext>
            </a:extLst>
          </p:cNvPr>
          <p:cNvSpPr>
            <a:spLocks/>
          </p:cNvSpPr>
          <p:nvPr/>
        </p:nvSpPr>
        <p:spPr bwMode="auto">
          <a:xfrm>
            <a:off x="5581650" y="438648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7" name="Freeform 249">
            <a:extLst>
              <a:ext uri="{FF2B5EF4-FFF2-40B4-BE49-F238E27FC236}">
                <a16:creationId xmlns:a16="http://schemas.microsoft.com/office/drawing/2014/main" id="{AD7EA2A0-31E4-42BD-B99C-8A645FE47465}"/>
              </a:ext>
            </a:extLst>
          </p:cNvPr>
          <p:cNvSpPr>
            <a:spLocks/>
          </p:cNvSpPr>
          <p:nvPr/>
        </p:nvSpPr>
        <p:spPr bwMode="auto">
          <a:xfrm>
            <a:off x="5564774" y="43908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8" name="Freeform 250">
            <a:extLst>
              <a:ext uri="{FF2B5EF4-FFF2-40B4-BE49-F238E27FC236}">
                <a16:creationId xmlns:a16="http://schemas.microsoft.com/office/drawing/2014/main" id="{7C1741C0-B27F-4500-8779-DA9A3B0B83E9}"/>
              </a:ext>
            </a:extLst>
          </p:cNvPr>
          <p:cNvSpPr>
            <a:spLocks/>
          </p:cNvSpPr>
          <p:nvPr/>
        </p:nvSpPr>
        <p:spPr bwMode="auto">
          <a:xfrm>
            <a:off x="5590856" y="4386488"/>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39" name="Freeform 251">
            <a:extLst>
              <a:ext uri="{FF2B5EF4-FFF2-40B4-BE49-F238E27FC236}">
                <a16:creationId xmlns:a16="http://schemas.microsoft.com/office/drawing/2014/main" id="{4A2AFC38-CC9F-446A-9456-A2F5815E5665}"/>
              </a:ext>
            </a:extLst>
          </p:cNvPr>
          <p:cNvSpPr>
            <a:spLocks/>
          </p:cNvSpPr>
          <p:nvPr/>
        </p:nvSpPr>
        <p:spPr bwMode="auto">
          <a:xfrm>
            <a:off x="5629213" y="43821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0" name="Freeform 252">
            <a:extLst>
              <a:ext uri="{FF2B5EF4-FFF2-40B4-BE49-F238E27FC236}">
                <a16:creationId xmlns:a16="http://schemas.microsoft.com/office/drawing/2014/main" id="{9F3A0E43-EFD6-425E-97EE-3431D8A4A55D}"/>
              </a:ext>
            </a:extLst>
          </p:cNvPr>
          <p:cNvSpPr>
            <a:spLocks/>
          </p:cNvSpPr>
          <p:nvPr/>
        </p:nvSpPr>
        <p:spPr bwMode="auto">
          <a:xfrm>
            <a:off x="5607734" y="438648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1" name="Freeform 253">
            <a:extLst>
              <a:ext uri="{FF2B5EF4-FFF2-40B4-BE49-F238E27FC236}">
                <a16:creationId xmlns:a16="http://schemas.microsoft.com/office/drawing/2014/main" id="{CAFEE35B-38F1-485B-9952-E310C053C899}"/>
              </a:ext>
            </a:extLst>
          </p:cNvPr>
          <p:cNvSpPr>
            <a:spLocks/>
          </p:cNvSpPr>
          <p:nvPr/>
        </p:nvSpPr>
        <p:spPr bwMode="auto">
          <a:xfrm>
            <a:off x="5598528" y="438648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2" name="Freeform 254">
            <a:extLst>
              <a:ext uri="{FF2B5EF4-FFF2-40B4-BE49-F238E27FC236}">
                <a16:creationId xmlns:a16="http://schemas.microsoft.com/office/drawing/2014/main" id="{A0F4352A-6036-4FC7-9EE2-E20E852E2D23}"/>
              </a:ext>
            </a:extLst>
          </p:cNvPr>
          <p:cNvSpPr>
            <a:spLocks/>
          </p:cNvSpPr>
          <p:nvPr/>
        </p:nvSpPr>
        <p:spPr bwMode="auto">
          <a:xfrm>
            <a:off x="5547897" y="4390852"/>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3" name="Freeform 255">
            <a:extLst>
              <a:ext uri="{FF2B5EF4-FFF2-40B4-BE49-F238E27FC236}">
                <a16:creationId xmlns:a16="http://schemas.microsoft.com/office/drawing/2014/main" id="{55BF3122-E019-48B9-BCCC-97169EB94E39}"/>
              </a:ext>
            </a:extLst>
          </p:cNvPr>
          <p:cNvSpPr>
            <a:spLocks/>
          </p:cNvSpPr>
          <p:nvPr/>
        </p:nvSpPr>
        <p:spPr bwMode="auto">
          <a:xfrm>
            <a:off x="5633817" y="4382123"/>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4" name="Freeform 256">
            <a:extLst>
              <a:ext uri="{FF2B5EF4-FFF2-40B4-BE49-F238E27FC236}">
                <a16:creationId xmlns:a16="http://schemas.microsoft.com/office/drawing/2014/main" id="{83564860-6E9C-4ADF-9789-911A1826548E}"/>
              </a:ext>
            </a:extLst>
          </p:cNvPr>
          <p:cNvSpPr>
            <a:spLocks/>
          </p:cNvSpPr>
          <p:nvPr/>
        </p:nvSpPr>
        <p:spPr bwMode="auto">
          <a:xfrm>
            <a:off x="5572445" y="4386488"/>
            <a:ext cx="4602" cy="436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5" name="Freeform 257">
            <a:extLst>
              <a:ext uri="{FF2B5EF4-FFF2-40B4-BE49-F238E27FC236}">
                <a16:creationId xmlns:a16="http://schemas.microsoft.com/office/drawing/2014/main" id="{D8B5DC4F-B355-4C88-8C89-B334DF376002}"/>
              </a:ext>
            </a:extLst>
          </p:cNvPr>
          <p:cNvSpPr>
            <a:spLocks/>
          </p:cNvSpPr>
          <p:nvPr/>
        </p:nvSpPr>
        <p:spPr bwMode="auto">
          <a:xfrm>
            <a:off x="5612336" y="4386488"/>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6" name="Freeform 258">
            <a:extLst>
              <a:ext uri="{FF2B5EF4-FFF2-40B4-BE49-F238E27FC236}">
                <a16:creationId xmlns:a16="http://schemas.microsoft.com/office/drawing/2014/main" id="{496C4CEE-7433-403C-8C63-1E4D9456FF09}"/>
              </a:ext>
            </a:extLst>
          </p:cNvPr>
          <p:cNvSpPr>
            <a:spLocks/>
          </p:cNvSpPr>
          <p:nvPr/>
        </p:nvSpPr>
        <p:spPr bwMode="auto">
          <a:xfrm>
            <a:off x="5560171" y="43908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7" name="Freeform 259">
            <a:extLst>
              <a:ext uri="{FF2B5EF4-FFF2-40B4-BE49-F238E27FC236}">
                <a16:creationId xmlns:a16="http://schemas.microsoft.com/office/drawing/2014/main" id="{088CB225-0E01-4C84-B4E6-6D6DA5E925FD}"/>
              </a:ext>
            </a:extLst>
          </p:cNvPr>
          <p:cNvSpPr>
            <a:spLocks/>
          </p:cNvSpPr>
          <p:nvPr/>
        </p:nvSpPr>
        <p:spPr bwMode="auto">
          <a:xfrm>
            <a:off x="5569376" y="439085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8" name="Freeform 260">
            <a:extLst>
              <a:ext uri="{FF2B5EF4-FFF2-40B4-BE49-F238E27FC236}">
                <a16:creationId xmlns:a16="http://schemas.microsoft.com/office/drawing/2014/main" id="{3AA8402A-24F7-4232-8CC6-4B4FADEAB34D}"/>
              </a:ext>
            </a:extLst>
          </p:cNvPr>
          <p:cNvSpPr>
            <a:spLocks/>
          </p:cNvSpPr>
          <p:nvPr/>
        </p:nvSpPr>
        <p:spPr bwMode="auto">
          <a:xfrm>
            <a:off x="5586254" y="438648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49" name="Freeform 261">
            <a:extLst>
              <a:ext uri="{FF2B5EF4-FFF2-40B4-BE49-F238E27FC236}">
                <a16:creationId xmlns:a16="http://schemas.microsoft.com/office/drawing/2014/main" id="{E914DE79-E01B-4263-88EA-D0808A2070D1}"/>
              </a:ext>
            </a:extLst>
          </p:cNvPr>
          <p:cNvSpPr>
            <a:spLocks/>
          </p:cNvSpPr>
          <p:nvPr/>
        </p:nvSpPr>
        <p:spPr bwMode="auto">
          <a:xfrm>
            <a:off x="5620008" y="43821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0" name="Freeform 262">
            <a:extLst>
              <a:ext uri="{FF2B5EF4-FFF2-40B4-BE49-F238E27FC236}">
                <a16:creationId xmlns:a16="http://schemas.microsoft.com/office/drawing/2014/main" id="{1ED0FA3B-38BD-46D6-97AA-C687CEC6381B}"/>
              </a:ext>
            </a:extLst>
          </p:cNvPr>
          <p:cNvSpPr>
            <a:spLocks/>
          </p:cNvSpPr>
          <p:nvPr/>
        </p:nvSpPr>
        <p:spPr bwMode="auto">
          <a:xfrm>
            <a:off x="6660248" y="4978614"/>
            <a:ext cx="3069" cy="4364"/>
          </a:xfrm>
          <a:custGeom>
            <a:avLst/>
            <a:gdLst>
              <a:gd name="T0" fmla="*/ 0 w 2"/>
              <a:gd name="T1" fmla="*/ 0 h 3"/>
              <a:gd name="T2" fmla="*/ 0 w 2"/>
              <a:gd name="T3" fmla="*/ 0 h 3"/>
              <a:gd name="T4" fmla="*/ 2 w 2"/>
              <a:gd name="T5" fmla="*/ 3 h 3"/>
              <a:gd name="T6" fmla="*/ 2 w 2"/>
              <a:gd name="T7" fmla="*/ 3 h 3"/>
              <a:gd name="T8" fmla="*/ 0 w 2"/>
              <a:gd name="T9" fmla="*/ 0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3"/>
                </a:lnTo>
                <a:lnTo>
                  <a:pt x="2"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1" name="Freeform 263">
            <a:extLst>
              <a:ext uri="{FF2B5EF4-FFF2-40B4-BE49-F238E27FC236}">
                <a16:creationId xmlns:a16="http://schemas.microsoft.com/office/drawing/2014/main" id="{26BE4B18-5242-49E4-8227-D9481D78116D}"/>
              </a:ext>
            </a:extLst>
          </p:cNvPr>
          <p:cNvSpPr>
            <a:spLocks/>
          </p:cNvSpPr>
          <p:nvPr/>
        </p:nvSpPr>
        <p:spPr bwMode="auto">
          <a:xfrm>
            <a:off x="6405557" y="4523245"/>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2" name="Freeform 264">
            <a:extLst>
              <a:ext uri="{FF2B5EF4-FFF2-40B4-BE49-F238E27FC236}">
                <a16:creationId xmlns:a16="http://schemas.microsoft.com/office/drawing/2014/main" id="{AF9D148F-9DBE-4962-AFC9-813C11A72DD7}"/>
              </a:ext>
            </a:extLst>
          </p:cNvPr>
          <p:cNvSpPr>
            <a:spLocks/>
          </p:cNvSpPr>
          <p:nvPr/>
        </p:nvSpPr>
        <p:spPr bwMode="auto">
          <a:xfrm>
            <a:off x="6684796" y="4987343"/>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3" name="Freeform 265">
            <a:extLst>
              <a:ext uri="{FF2B5EF4-FFF2-40B4-BE49-F238E27FC236}">
                <a16:creationId xmlns:a16="http://schemas.microsoft.com/office/drawing/2014/main" id="{B734BD66-C6E4-45D1-98D0-5C9070968353}"/>
              </a:ext>
            </a:extLst>
          </p:cNvPr>
          <p:cNvSpPr>
            <a:spLocks/>
          </p:cNvSpPr>
          <p:nvPr/>
        </p:nvSpPr>
        <p:spPr bwMode="auto">
          <a:xfrm>
            <a:off x="6655645" y="4978614"/>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4" name="Freeform 266">
            <a:extLst>
              <a:ext uri="{FF2B5EF4-FFF2-40B4-BE49-F238E27FC236}">
                <a16:creationId xmlns:a16="http://schemas.microsoft.com/office/drawing/2014/main" id="{A2576FDC-9FEF-45C0-BBFE-41C2C7BD666E}"/>
              </a:ext>
            </a:extLst>
          </p:cNvPr>
          <p:cNvSpPr>
            <a:spLocks/>
          </p:cNvSpPr>
          <p:nvPr/>
        </p:nvSpPr>
        <p:spPr bwMode="auto">
          <a:xfrm>
            <a:off x="6410161" y="4523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5" name="Freeform 267">
            <a:extLst>
              <a:ext uri="{FF2B5EF4-FFF2-40B4-BE49-F238E27FC236}">
                <a16:creationId xmlns:a16="http://schemas.microsoft.com/office/drawing/2014/main" id="{D32C1E47-73B6-46F9-ADA9-28759B9A12E9}"/>
              </a:ext>
            </a:extLst>
          </p:cNvPr>
          <p:cNvSpPr>
            <a:spLocks/>
          </p:cNvSpPr>
          <p:nvPr/>
        </p:nvSpPr>
        <p:spPr bwMode="auto">
          <a:xfrm>
            <a:off x="6410161" y="4523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6" name="Freeform 268">
            <a:extLst>
              <a:ext uri="{FF2B5EF4-FFF2-40B4-BE49-F238E27FC236}">
                <a16:creationId xmlns:a16="http://schemas.microsoft.com/office/drawing/2014/main" id="{32D53D8C-6A7D-497B-A7C3-05CDC17CD277}"/>
              </a:ext>
            </a:extLst>
          </p:cNvPr>
          <p:cNvSpPr>
            <a:spLocks/>
          </p:cNvSpPr>
          <p:nvPr/>
        </p:nvSpPr>
        <p:spPr bwMode="auto">
          <a:xfrm>
            <a:off x="6405557" y="45276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7" name="Freeform 269">
            <a:extLst>
              <a:ext uri="{FF2B5EF4-FFF2-40B4-BE49-F238E27FC236}">
                <a16:creationId xmlns:a16="http://schemas.microsoft.com/office/drawing/2014/main" id="{1491DB2F-BE73-49B9-9FD6-7D99674BD8C7}"/>
              </a:ext>
            </a:extLst>
          </p:cNvPr>
          <p:cNvSpPr>
            <a:spLocks/>
          </p:cNvSpPr>
          <p:nvPr/>
        </p:nvSpPr>
        <p:spPr bwMode="auto">
          <a:xfrm>
            <a:off x="6651042" y="497424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8" name="Freeform 270">
            <a:extLst>
              <a:ext uri="{FF2B5EF4-FFF2-40B4-BE49-F238E27FC236}">
                <a16:creationId xmlns:a16="http://schemas.microsoft.com/office/drawing/2014/main" id="{D5DA707E-4940-406E-843A-7D6B5F3D3994}"/>
              </a:ext>
            </a:extLst>
          </p:cNvPr>
          <p:cNvSpPr>
            <a:spLocks/>
          </p:cNvSpPr>
          <p:nvPr/>
        </p:nvSpPr>
        <p:spPr bwMode="auto">
          <a:xfrm>
            <a:off x="6689398" y="4991707"/>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59" name="Freeform 271">
            <a:extLst>
              <a:ext uri="{FF2B5EF4-FFF2-40B4-BE49-F238E27FC236}">
                <a16:creationId xmlns:a16="http://schemas.microsoft.com/office/drawing/2014/main" id="{34189248-8045-459D-B1EA-612025669322}"/>
              </a:ext>
            </a:extLst>
          </p:cNvPr>
          <p:cNvSpPr>
            <a:spLocks/>
          </p:cNvSpPr>
          <p:nvPr/>
        </p:nvSpPr>
        <p:spPr bwMode="auto">
          <a:xfrm>
            <a:off x="6694002" y="4991707"/>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0" name="Freeform 272">
            <a:extLst>
              <a:ext uri="{FF2B5EF4-FFF2-40B4-BE49-F238E27FC236}">
                <a16:creationId xmlns:a16="http://schemas.microsoft.com/office/drawing/2014/main" id="{D398A539-2B65-4491-BAAB-DFC20896A040}"/>
              </a:ext>
            </a:extLst>
          </p:cNvPr>
          <p:cNvSpPr>
            <a:spLocks/>
          </p:cNvSpPr>
          <p:nvPr/>
        </p:nvSpPr>
        <p:spPr bwMode="auto">
          <a:xfrm>
            <a:off x="6641837" y="4961155"/>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1" name="Freeform 273">
            <a:extLst>
              <a:ext uri="{FF2B5EF4-FFF2-40B4-BE49-F238E27FC236}">
                <a16:creationId xmlns:a16="http://schemas.microsoft.com/office/drawing/2014/main" id="{0B366751-88C6-4A2A-A8DE-AE8C6D5166E3}"/>
              </a:ext>
            </a:extLst>
          </p:cNvPr>
          <p:cNvSpPr>
            <a:spLocks/>
          </p:cNvSpPr>
          <p:nvPr/>
        </p:nvSpPr>
        <p:spPr bwMode="auto">
          <a:xfrm>
            <a:off x="6350324" y="45770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2" name="Freeform 274">
            <a:extLst>
              <a:ext uri="{FF2B5EF4-FFF2-40B4-BE49-F238E27FC236}">
                <a16:creationId xmlns:a16="http://schemas.microsoft.com/office/drawing/2014/main" id="{06A6243C-01DD-4C14-B980-7F65C2571F5C}"/>
              </a:ext>
            </a:extLst>
          </p:cNvPr>
          <p:cNvSpPr>
            <a:spLocks/>
          </p:cNvSpPr>
          <p:nvPr/>
        </p:nvSpPr>
        <p:spPr bwMode="auto">
          <a:xfrm>
            <a:off x="6402489" y="452760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3" name="Freeform 275">
            <a:extLst>
              <a:ext uri="{FF2B5EF4-FFF2-40B4-BE49-F238E27FC236}">
                <a16:creationId xmlns:a16="http://schemas.microsoft.com/office/drawing/2014/main" id="{4AD9B44B-20A6-45C9-B7BC-82C39D43E318}"/>
              </a:ext>
            </a:extLst>
          </p:cNvPr>
          <p:cNvSpPr>
            <a:spLocks/>
          </p:cNvSpPr>
          <p:nvPr/>
        </p:nvSpPr>
        <p:spPr bwMode="auto">
          <a:xfrm>
            <a:off x="6414763" y="45232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4" name="Freeform 276">
            <a:extLst>
              <a:ext uri="{FF2B5EF4-FFF2-40B4-BE49-F238E27FC236}">
                <a16:creationId xmlns:a16="http://schemas.microsoft.com/office/drawing/2014/main" id="{EA309B89-1750-42D4-B481-6FFB783A611D}"/>
              </a:ext>
            </a:extLst>
          </p:cNvPr>
          <p:cNvSpPr>
            <a:spLocks/>
          </p:cNvSpPr>
          <p:nvPr/>
        </p:nvSpPr>
        <p:spPr bwMode="auto">
          <a:xfrm>
            <a:off x="6350324" y="4572709"/>
            <a:ext cx="0" cy="4364"/>
          </a:xfrm>
          <a:custGeom>
            <a:avLst/>
            <a:gdLst>
              <a:gd name="T0" fmla="*/ 0 h 3"/>
              <a:gd name="T1" fmla="*/ 0 h 3"/>
              <a:gd name="T2" fmla="*/ 0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5" name="Freeform 277">
            <a:extLst>
              <a:ext uri="{FF2B5EF4-FFF2-40B4-BE49-F238E27FC236}">
                <a16:creationId xmlns:a16="http://schemas.microsoft.com/office/drawing/2014/main" id="{BBB9752F-61D4-4E31-9FF6-148B027AB60D}"/>
              </a:ext>
            </a:extLst>
          </p:cNvPr>
          <p:cNvSpPr>
            <a:spLocks/>
          </p:cNvSpPr>
          <p:nvPr/>
        </p:nvSpPr>
        <p:spPr bwMode="auto">
          <a:xfrm>
            <a:off x="6681728" y="4987343"/>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6" name="Freeform 278">
            <a:extLst>
              <a:ext uri="{FF2B5EF4-FFF2-40B4-BE49-F238E27FC236}">
                <a16:creationId xmlns:a16="http://schemas.microsoft.com/office/drawing/2014/main" id="{5D49F65E-A418-428C-A668-D326B3A6BD65}"/>
              </a:ext>
            </a:extLst>
          </p:cNvPr>
          <p:cNvSpPr>
            <a:spLocks/>
          </p:cNvSpPr>
          <p:nvPr/>
        </p:nvSpPr>
        <p:spPr bwMode="auto">
          <a:xfrm>
            <a:off x="6641837" y="4965519"/>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7" name="Freeform 279">
            <a:extLst>
              <a:ext uri="{FF2B5EF4-FFF2-40B4-BE49-F238E27FC236}">
                <a16:creationId xmlns:a16="http://schemas.microsoft.com/office/drawing/2014/main" id="{A52ADD4F-D6ED-430F-97FC-45CF0DE22DAE}"/>
              </a:ext>
            </a:extLst>
          </p:cNvPr>
          <p:cNvSpPr>
            <a:spLocks/>
          </p:cNvSpPr>
          <p:nvPr/>
        </p:nvSpPr>
        <p:spPr bwMode="auto">
          <a:xfrm>
            <a:off x="6677124" y="498734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8" name="Freeform 280">
            <a:extLst>
              <a:ext uri="{FF2B5EF4-FFF2-40B4-BE49-F238E27FC236}">
                <a16:creationId xmlns:a16="http://schemas.microsoft.com/office/drawing/2014/main" id="{9E0D9768-B363-4110-9A16-5811C1D7354E}"/>
              </a:ext>
            </a:extLst>
          </p:cNvPr>
          <p:cNvSpPr>
            <a:spLocks/>
          </p:cNvSpPr>
          <p:nvPr/>
        </p:nvSpPr>
        <p:spPr bwMode="auto">
          <a:xfrm>
            <a:off x="6646439" y="496988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69" name="Freeform 281">
            <a:extLst>
              <a:ext uri="{FF2B5EF4-FFF2-40B4-BE49-F238E27FC236}">
                <a16:creationId xmlns:a16="http://schemas.microsoft.com/office/drawing/2014/main" id="{7FB62E6E-4B78-483A-8A19-F1A0C6418279}"/>
              </a:ext>
            </a:extLst>
          </p:cNvPr>
          <p:cNvSpPr>
            <a:spLocks/>
          </p:cNvSpPr>
          <p:nvPr/>
        </p:nvSpPr>
        <p:spPr bwMode="auto">
          <a:xfrm>
            <a:off x="6641837" y="4956790"/>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0" name="Freeform 282">
            <a:extLst>
              <a:ext uri="{FF2B5EF4-FFF2-40B4-BE49-F238E27FC236}">
                <a16:creationId xmlns:a16="http://schemas.microsoft.com/office/drawing/2014/main" id="{B0004C7E-AA8F-4A97-9457-C0EF0C5CA027}"/>
              </a:ext>
            </a:extLst>
          </p:cNvPr>
          <p:cNvSpPr>
            <a:spLocks/>
          </p:cNvSpPr>
          <p:nvPr/>
        </p:nvSpPr>
        <p:spPr bwMode="auto">
          <a:xfrm>
            <a:off x="6741565" y="4514515"/>
            <a:ext cx="7672"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1" name="Freeform 283">
            <a:extLst>
              <a:ext uri="{FF2B5EF4-FFF2-40B4-BE49-F238E27FC236}">
                <a16:creationId xmlns:a16="http://schemas.microsoft.com/office/drawing/2014/main" id="{753790DC-67C2-4A42-931E-FAC3E1120FB4}"/>
              </a:ext>
            </a:extLst>
          </p:cNvPr>
          <p:cNvSpPr>
            <a:spLocks/>
          </p:cNvSpPr>
          <p:nvPr/>
        </p:nvSpPr>
        <p:spPr bwMode="auto">
          <a:xfrm>
            <a:off x="6667919" y="4982978"/>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2" name="Freeform 284">
            <a:extLst>
              <a:ext uri="{FF2B5EF4-FFF2-40B4-BE49-F238E27FC236}">
                <a16:creationId xmlns:a16="http://schemas.microsoft.com/office/drawing/2014/main" id="{D769A47A-AE65-479B-AA5B-5B8A2E57C10D}"/>
              </a:ext>
            </a:extLst>
          </p:cNvPr>
          <p:cNvSpPr>
            <a:spLocks/>
          </p:cNvSpPr>
          <p:nvPr/>
        </p:nvSpPr>
        <p:spPr bwMode="auto">
          <a:xfrm>
            <a:off x="6663316" y="498297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3" name="Freeform 285">
            <a:extLst>
              <a:ext uri="{FF2B5EF4-FFF2-40B4-BE49-F238E27FC236}">
                <a16:creationId xmlns:a16="http://schemas.microsoft.com/office/drawing/2014/main" id="{6B6B945E-1331-473C-B9D5-88AC1190A25C}"/>
              </a:ext>
            </a:extLst>
          </p:cNvPr>
          <p:cNvSpPr>
            <a:spLocks/>
          </p:cNvSpPr>
          <p:nvPr/>
        </p:nvSpPr>
        <p:spPr bwMode="auto">
          <a:xfrm>
            <a:off x="6651042" y="4974249"/>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4" name="Freeform 286">
            <a:extLst>
              <a:ext uri="{FF2B5EF4-FFF2-40B4-BE49-F238E27FC236}">
                <a16:creationId xmlns:a16="http://schemas.microsoft.com/office/drawing/2014/main" id="{556312E9-E47B-44D9-847E-874A32CEDFE4}"/>
              </a:ext>
            </a:extLst>
          </p:cNvPr>
          <p:cNvSpPr>
            <a:spLocks/>
          </p:cNvSpPr>
          <p:nvPr/>
        </p:nvSpPr>
        <p:spPr bwMode="auto">
          <a:xfrm>
            <a:off x="6822881" y="451451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5" name="Freeform 287">
            <a:extLst>
              <a:ext uri="{FF2B5EF4-FFF2-40B4-BE49-F238E27FC236}">
                <a16:creationId xmlns:a16="http://schemas.microsoft.com/office/drawing/2014/main" id="{130CB8C2-500D-486E-8D26-9707F1EFDA89}"/>
              </a:ext>
            </a:extLst>
          </p:cNvPr>
          <p:cNvSpPr>
            <a:spLocks/>
          </p:cNvSpPr>
          <p:nvPr/>
        </p:nvSpPr>
        <p:spPr bwMode="auto">
          <a:xfrm>
            <a:off x="6827484" y="451451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6" name="Freeform 288">
            <a:extLst>
              <a:ext uri="{FF2B5EF4-FFF2-40B4-BE49-F238E27FC236}">
                <a16:creationId xmlns:a16="http://schemas.microsoft.com/office/drawing/2014/main" id="{FE982DD7-27CB-428E-993E-9467BE5FA7EC}"/>
              </a:ext>
            </a:extLst>
          </p:cNvPr>
          <p:cNvSpPr>
            <a:spLocks/>
          </p:cNvSpPr>
          <p:nvPr/>
        </p:nvSpPr>
        <p:spPr bwMode="auto">
          <a:xfrm>
            <a:off x="6638768" y="4952426"/>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7" name="Freeform 289">
            <a:extLst>
              <a:ext uri="{FF2B5EF4-FFF2-40B4-BE49-F238E27FC236}">
                <a16:creationId xmlns:a16="http://schemas.microsoft.com/office/drawing/2014/main" id="{FFDEB361-8426-4E80-8782-87ACCF438A79}"/>
              </a:ext>
            </a:extLst>
          </p:cNvPr>
          <p:cNvSpPr>
            <a:spLocks/>
          </p:cNvSpPr>
          <p:nvPr/>
        </p:nvSpPr>
        <p:spPr bwMode="auto">
          <a:xfrm>
            <a:off x="6822881" y="4514515"/>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8" name="Freeform 290">
            <a:extLst>
              <a:ext uri="{FF2B5EF4-FFF2-40B4-BE49-F238E27FC236}">
                <a16:creationId xmlns:a16="http://schemas.microsoft.com/office/drawing/2014/main" id="{82848CA8-5AA9-4368-BC3F-F911AAD1C20D}"/>
              </a:ext>
            </a:extLst>
          </p:cNvPr>
          <p:cNvSpPr>
            <a:spLocks/>
          </p:cNvSpPr>
          <p:nvPr/>
        </p:nvSpPr>
        <p:spPr bwMode="auto">
          <a:xfrm>
            <a:off x="6290487" y="3789998"/>
            <a:ext cx="935909" cy="490286"/>
          </a:xfrm>
          <a:custGeom>
            <a:avLst/>
            <a:gdLst>
              <a:gd name="T0" fmla="*/ 367 w 610"/>
              <a:gd name="T1" fmla="*/ 40 h 337"/>
              <a:gd name="T2" fmla="*/ 369 w 610"/>
              <a:gd name="T3" fmla="*/ 61 h 337"/>
              <a:gd name="T4" fmla="*/ 322 w 610"/>
              <a:gd name="T5" fmla="*/ 106 h 337"/>
              <a:gd name="T6" fmla="*/ 285 w 610"/>
              <a:gd name="T7" fmla="*/ 103 h 337"/>
              <a:gd name="T8" fmla="*/ 274 w 610"/>
              <a:gd name="T9" fmla="*/ 134 h 337"/>
              <a:gd name="T10" fmla="*/ 243 w 610"/>
              <a:gd name="T11" fmla="*/ 167 h 337"/>
              <a:gd name="T12" fmla="*/ 224 w 610"/>
              <a:gd name="T13" fmla="*/ 213 h 337"/>
              <a:gd name="T14" fmla="*/ 187 w 610"/>
              <a:gd name="T15" fmla="*/ 228 h 337"/>
              <a:gd name="T16" fmla="*/ 154 w 610"/>
              <a:gd name="T17" fmla="*/ 222 h 337"/>
              <a:gd name="T18" fmla="*/ 115 w 610"/>
              <a:gd name="T19" fmla="*/ 237 h 337"/>
              <a:gd name="T20" fmla="*/ 101 w 610"/>
              <a:gd name="T21" fmla="*/ 210 h 337"/>
              <a:gd name="T22" fmla="*/ 95 w 610"/>
              <a:gd name="T23" fmla="*/ 219 h 337"/>
              <a:gd name="T24" fmla="*/ 95 w 610"/>
              <a:gd name="T25" fmla="*/ 222 h 337"/>
              <a:gd name="T26" fmla="*/ 87 w 610"/>
              <a:gd name="T27" fmla="*/ 249 h 337"/>
              <a:gd name="T28" fmla="*/ 56 w 610"/>
              <a:gd name="T29" fmla="*/ 271 h 337"/>
              <a:gd name="T30" fmla="*/ 31 w 610"/>
              <a:gd name="T31" fmla="*/ 301 h 337"/>
              <a:gd name="T32" fmla="*/ 0 w 610"/>
              <a:gd name="T33" fmla="*/ 337 h 337"/>
              <a:gd name="T34" fmla="*/ 232 w 610"/>
              <a:gd name="T35" fmla="*/ 313 h 337"/>
              <a:gd name="T36" fmla="*/ 252 w 610"/>
              <a:gd name="T37" fmla="*/ 310 h 337"/>
              <a:gd name="T38" fmla="*/ 274 w 610"/>
              <a:gd name="T39" fmla="*/ 307 h 337"/>
              <a:gd name="T40" fmla="*/ 285 w 610"/>
              <a:gd name="T41" fmla="*/ 304 h 337"/>
              <a:gd name="T42" fmla="*/ 308 w 610"/>
              <a:gd name="T43" fmla="*/ 301 h 337"/>
              <a:gd name="T44" fmla="*/ 327 w 610"/>
              <a:gd name="T45" fmla="*/ 301 h 337"/>
              <a:gd name="T46" fmla="*/ 347 w 610"/>
              <a:gd name="T47" fmla="*/ 298 h 337"/>
              <a:gd name="T48" fmla="*/ 358 w 610"/>
              <a:gd name="T49" fmla="*/ 295 h 337"/>
              <a:gd name="T50" fmla="*/ 448 w 610"/>
              <a:gd name="T51" fmla="*/ 283 h 337"/>
              <a:gd name="T52" fmla="*/ 464 w 610"/>
              <a:gd name="T53" fmla="*/ 280 h 337"/>
              <a:gd name="T54" fmla="*/ 481 w 610"/>
              <a:gd name="T55" fmla="*/ 280 h 337"/>
              <a:gd name="T56" fmla="*/ 492 w 610"/>
              <a:gd name="T57" fmla="*/ 277 h 337"/>
              <a:gd name="T58" fmla="*/ 509 w 610"/>
              <a:gd name="T59" fmla="*/ 274 h 337"/>
              <a:gd name="T60" fmla="*/ 523 w 610"/>
              <a:gd name="T61" fmla="*/ 271 h 337"/>
              <a:gd name="T62" fmla="*/ 540 w 610"/>
              <a:gd name="T63" fmla="*/ 267 h 337"/>
              <a:gd name="T64" fmla="*/ 551 w 610"/>
              <a:gd name="T65" fmla="*/ 267 h 337"/>
              <a:gd name="T66" fmla="*/ 565 w 610"/>
              <a:gd name="T67" fmla="*/ 264 h 337"/>
              <a:gd name="T68" fmla="*/ 576 w 610"/>
              <a:gd name="T69" fmla="*/ 261 h 337"/>
              <a:gd name="T70" fmla="*/ 590 w 610"/>
              <a:gd name="T71" fmla="*/ 258 h 337"/>
              <a:gd name="T72" fmla="*/ 604 w 610"/>
              <a:gd name="T73" fmla="*/ 255 h 337"/>
              <a:gd name="T74" fmla="*/ 593 w 610"/>
              <a:gd name="T75" fmla="*/ 228 h 337"/>
              <a:gd name="T76" fmla="*/ 576 w 610"/>
              <a:gd name="T77" fmla="*/ 231 h 337"/>
              <a:gd name="T78" fmla="*/ 548 w 610"/>
              <a:gd name="T79" fmla="*/ 204 h 337"/>
              <a:gd name="T80" fmla="*/ 554 w 610"/>
              <a:gd name="T81" fmla="*/ 188 h 337"/>
              <a:gd name="T82" fmla="*/ 548 w 610"/>
              <a:gd name="T83" fmla="*/ 170 h 337"/>
              <a:gd name="T84" fmla="*/ 554 w 610"/>
              <a:gd name="T85" fmla="*/ 158 h 337"/>
              <a:gd name="T86" fmla="*/ 537 w 610"/>
              <a:gd name="T87" fmla="*/ 134 h 337"/>
              <a:gd name="T88" fmla="*/ 551 w 610"/>
              <a:gd name="T89" fmla="*/ 128 h 337"/>
              <a:gd name="T90" fmla="*/ 509 w 610"/>
              <a:gd name="T91" fmla="*/ 97 h 337"/>
              <a:gd name="T92" fmla="*/ 506 w 610"/>
              <a:gd name="T93" fmla="*/ 97 h 337"/>
              <a:gd name="T94" fmla="*/ 481 w 610"/>
              <a:gd name="T95" fmla="*/ 82 h 337"/>
              <a:gd name="T96" fmla="*/ 467 w 610"/>
              <a:gd name="T97" fmla="*/ 27 h 337"/>
              <a:gd name="T98" fmla="*/ 445 w 610"/>
              <a:gd name="T99" fmla="*/ 12 h 337"/>
              <a:gd name="T100" fmla="*/ 434 w 610"/>
              <a:gd name="T101" fmla="*/ 6 h 337"/>
              <a:gd name="T102" fmla="*/ 431 w 610"/>
              <a:gd name="T103" fmla="*/ 3 h 337"/>
              <a:gd name="T104" fmla="*/ 425 w 610"/>
              <a:gd name="T105" fmla="*/ 0 h 337"/>
              <a:gd name="T106" fmla="*/ 422 w 610"/>
              <a:gd name="T107" fmla="*/ 0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10" h="337">
                <a:moveTo>
                  <a:pt x="392" y="21"/>
                </a:moveTo>
                <a:lnTo>
                  <a:pt x="392" y="21"/>
                </a:lnTo>
                <a:lnTo>
                  <a:pt x="386" y="27"/>
                </a:lnTo>
                <a:lnTo>
                  <a:pt x="372" y="34"/>
                </a:lnTo>
                <a:lnTo>
                  <a:pt x="372" y="34"/>
                </a:lnTo>
                <a:lnTo>
                  <a:pt x="367" y="40"/>
                </a:lnTo>
                <a:lnTo>
                  <a:pt x="367" y="40"/>
                </a:lnTo>
                <a:lnTo>
                  <a:pt x="369" y="40"/>
                </a:lnTo>
                <a:lnTo>
                  <a:pt x="369" y="40"/>
                </a:lnTo>
                <a:lnTo>
                  <a:pt x="372" y="43"/>
                </a:lnTo>
                <a:lnTo>
                  <a:pt x="375" y="49"/>
                </a:lnTo>
                <a:lnTo>
                  <a:pt x="375" y="49"/>
                </a:lnTo>
                <a:lnTo>
                  <a:pt x="375" y="55"/>
                </a:lnTo>
                <a:lnTo>
                  <a:pt x="369" y="61"/>
                </a:lnTo>
                <a:lnTo>
                  <a:pt x="358" y="64"/>
                </a:lnTo>
                <a:lnTo>
                  <a:pt x="358" y="64"/>
                </a:lnTo>
                <a:lnTo>
                  <a:pt x="353" y="67"/>
                </a:lnTo>
                <a:lnTo>
                  <a:pt x="353" y="67"/>
                </a:lnTo>
                <a:lnTo>
                  <a:pt x="327" y="100"/>
                </a:lnTo>
                <a:lnTo>
                  <a:pt x="327" y="100"/>
                </a:lnTo>
                <a:lnTo>
                  <a:pt x="322" y="106"/>
                </a:lnTo>
                <a:lnTo>
                  <a:pt x="308" y="113"/>
                </a:lnTo>
                <a:lnTo>
                  <a:pt x="308" y="113"/>
                </a:lnTo>
                <a:lnTo>
                  <a:pt x="305" y="113"/>
                </a:lnTo>
                <a:lnTo>
                  <a:pt x="305" y="113"/>
                </a:lnTo>
                <a:lnTo>
                  <a:pt x="297" y="113"/>
                </a:lnTo>
                <a:lnTo>
                  <a:pt x="291" y="109"/>
                </a:lnTo>
                <a:lnTo>
                  <a:pt x="285" y="103"/>
                </a:lnTo>
                <a:lnTo>
                  <a:pt x="285" y="103"/>
                </a:lnTo>
                <a:lnTo>
                  <a:pt x="280" y="109"/>
                </a:lnTo>
                <a:lnTo>
                  <a:pt x="280" y="109"/>
                </a:lnTo>
                <a:lnTo>
                  <a:pt x="280" y="116"/>
                </a:lnTo>
                <a:lnTo>
                  <a:pt x="280" y="116"/>
                </a:lnTo>
                <a:lnTo>
                  <a:pt x="280" y="125"/>
                </a:lnTo>
                <a:lnTo>
                  <a:pt x="274" y="134"/>
                </a:lnTo>
                <a:lnTo>
                  <a:pt x="274" y="134"/>
                </a:lnTo>
                <a:lnTo>
                  <a:pt x="263" y="140"/>
                </a:lnTo>
                <a:lnTo>
                  <a:pt x="263" y="140"/>
                </a:lnTo>
                <a:lnTo>
                  <a:pt x="257" y="146"/>
                </a:lnTo>
                <a:lnTo>
                  <a:pt x="257" y="146"/>
                </a:lnTo>
                <a:lnTo>
                  <a:pt x="252" y="152"/>
                </a:lnTo>
                <a:lnTo>
                  <a:pt x="243" y="167"/>
                </a:lnTo>
                <a:lnTo>
                  <a:pt x="243" y="167"/>
                </a:lnTo>
                <a:lnTo>
                  <a:pt x="238" y="182"/>
                </a:lnTo>
                <a:lnTo>
                  <a:pt x="238" y="192"/>
                </a:lnTo>
                <a:lnTo>
                  <a:pt x="238" y="192"/>
                </a:lnTo>
                <a:lnTo>
                  <a:pt x="238" y="198"/>
                </a:lnTo>
                <a:lnTo>
                  <a:pt x="235" y="204"/>
                </a:lnTo>
                <a:lnTo>
                  <a:pt x="224" y="213"/>
                </a:lnTo>
                <a:lnTo>
                  <a:pt x="224" y="213"/>
                </a:lnTo>
                <a:lnTo>
                  <a:pt x="224" y="213"/>
                </a:lnTo>
                <a:lnTo>
                  <a:pt x="224" y="213"/>
                </a:lnTo>
                <a:lnTo>
                  <a:pt x="218" y="216"/>
                </a:lnTo>
                <a:lnTo>
                  <a:pt x="199" y="216"/>
                </a:lnTo>
                <a:lnTo>
                  <a:pt x="199" y="216"/>
                </a:lnTo>
                <a:lnTo>
                  <a:pt x="187" y="228"/>
                </a:lnTo>
                <a:lnTo>
                  <a:pt x="182" y="228"/>
                </a:lnTo>
                <a:lnTo>
                  <a:pt x="182" y="228"/>
                </a:lnTo>
                <a:lnTo>
                  <a:pt x="173" y="225"/>
                </a:lnTo>
                <a:lnTo>
                  <a:pt x="162" y="219"/>
                </a:lnTo>
                <a:lnTo>
                  <a:pt x="162" y="219"/>
                </a:lnTo>
                <a:lnTo>
                  <a:pt x="154" y="222"/>
                </a:lnTo>
                <a:lnTo>
                  <a:pt x="154" y="222"/>
                </a:lnTo>
                <a:lnTo>
                  <a:pt x="143" y="243"/>
                </a:lnTo>
                <a:lnTo>
                  <a:pt x="143" y="243"/>
                </a:lnTo>
                <a:lnTo>
                  <a:pt x="140" y="246"/>
                </a:lnTo>
                <a:lnTo>
                  <a:pt x="134" y="246"/>
                </a:lnTo>
                <a:lnTo>
                  <a:pt x="115" y="237"/>
                </a:lnTo>
                <a:lnTo>
                  <a:pt x="115" y="237"/>
                </a:lnTo>
                <a:lnTo>
                  <a:pt x="115" y="237"/>
                </a:lnTo>
                <a:lnTo>
                  <a:pt x="115" y="237"/>
                </a:lnTo>
                <a:lnTo>
                  <a:pt x="109" y="231"/>
                </a:lnTo>
                <a:lnTo>
                  <a:pt x="106" y="222"/>
                </a:lnTo>
                <a:lnTo>
                  <a:pt x="101" y="210"/>
                </a:lnTo>
                <a:lnTo>
                  <a:pt x="101" y="210"/>
                </a:lnTo>
                <a:lnTo>
                  <a:pt x="101" y="210"/>
                </a:lnTo>
                <a:lnTo>
                  <a:pt x="101" y="210"/>
                </a:lnTo>
                <a:lnTo>
                  <a:pt x="95" y="216"/>
                </a:lnTo>
                <a:lnTo>
                  <a:pt x="95" y="216"/>
                </a:lnTo>
                <a:lnTo>
                  <a:pt x="95" y="216"/>
                </a:lnTo>
                <a:lnTo>
                  <a:pt x="95" y="216"/>
                </a:lnTo>
                <a:lnTo>
                  <a:pt x="95" y="216"/>
                </a:lnTo>
                <a:lnTo>
                  <a:pt x="95" y="216"/>
                </a:lnTo>
                <a:lnTo>
                  <a:pt x="95" y="219"/>
                </a:lnTo>
                <a:lnTo>
                  <a:pt x="95" y="219"/>
                </a:lnTo>
                <a:lnTo>
                  <a:pt x="95" y="219"/>
                </a:lnTo>
                <a:lnTo>
                  <a:pt x="95" y="219"/>
                </a:lnTo>
                <a:lnTo>
                  <a:pt x="95" y="222"/>
                </a:lnTo>
                <a:lnTo>
                  <a:pt x="95" y="222"/>
                </a:lnTo>
                <a:lnTo>
                  <a:pt x="95" y="222"/>
                </a:lnTo>
                <a:lnTo>
                  <a:pt x="95" y="222"/>
                </a:lnTo>
                <a:lnTo>
                  <a:pt x="95" y="222"/>
                </a:lnTo>
                <a:lnTo>
                  <a:pt x="95" y="222"/>
                </a:lnTo>
                <a:lnTo>
                  <a:pt x="98" y="225"/>
                </a:lnTo>
                <a:lnTo>
                  <a:pt x="98" y="225"/>
                </a:lnTo>
                <a:lnTo>
                  <a:pt x="92" y="240"/>
                </a:lnTo>
                <a:lnTo>
                  <a:pt x="87" y="249"/>
                </a:lnTo>
                <a:lnTo>
                  <a:pt x="87" y="249"/>
                </a:lnTo>
                <a:lnTo>
                  <a:pt x="81" y="252"/>
                </a:lnTo>
                <a:lnTo>
                  <a:pt x="73" y="252"/>
                </a:lnTo>
                <a:lnTo>
                  <a:pt x="73" y="252"/>
                </a:lnTo>
                <a:lnTo>
                  <a:pt x="61" y="255"/>
                </a:lnTo>
                <a:lnTo>
                  <a:pt x="61" y="255"/>
                </a:lnTo>
                <a:lnTo>
                  <a:pt x="61" y="264"/>
                </a:lnTo>
                <a:lnTo>
                  <a:pt x="56" y="271"/>
                </a:lnTo>
                <a:lnTo>
                  <a:pt x="45" y="283"/>
                </a:lnTo>
                <a:lnTo>
                  <a:pt x="45" y="283"/>
                </a:lnTo>
                <a:lnTo>
                  <a:pt x="42" y="286"/>
                </a:lnTo>
                <a:lnTo>
                  <a:pt x="42" y="286"/>
                </a:lnTo>
                <a:lnTo>
                  <a:pt x="36" y="292"/>
                </a:lnTo>
                <a:lnTo>
                  <a:pt x="36" y="292"/>
                </a:lnTo>
                <a:lnTo>
                  <a:pt x="31" y="301"/>
                </a:lnTo>
                <a:lnTo>
                  <a:pt x="31" y="301"/>
                </a:lnTo>
                <a:lnTo>
                  <a:pt x="28" y="307"/>
                </a:lnTo>
                <a:lnTo>
                  <a:pt x="28" y="310"/>
                </a:lnTo>
                <a:lnTo>
                  <a:pt x="28" y="310"/>
                </a:lnTo>
                <a:lnTo>
                  <a:pt x="25" y="313"/>
                </a:lnTo>
                <a:lnTo>
                  <a:pt x="0" y="337"/>
                </a:lnTo>
                <a:lnTo>
                  <a:pt x="0" y="337"/>
                </a:lnTo>
                <a:lnTo>
                  <a:pt x="221" y="313"/>
                </a:lnTo>
                <a:lnTo>
                  <a:pt x="221" y="313"/>
                </a:lnTo>
                <a:lnTo>
                  <a:pt x="221" y="313"/>
                </a:lnTo>
                <a:lnTo>
                  <a:pt x="221" y="313"/>
                </a:lnTo>
                <a:lnTo>
                  <a:pt x="232" y="313"/>
                </a:lnTo>
                <a:lnTo>
                  <a:pt x="232" y="313"/>
                </a:lnTo>
                <a:lnTo>
                  <a:pt x="232" y="313"/>
                </a:lnTo>
                <a:lnTo>
                  <a:pt x="232" y="313"/>
                </a:lnTo>
                <a:lnTo>
                  <a:pt x="241" y="310"/>
                </a:lnTo>
                <a:lnTo>
                  <a:pt x="241" y="310"/>
                </a:lnTo>
                <a:lnTo>
                  <a:pt x="243" y="310"/>
                </a:lnTo>
                <a:lnTo>
                  <a:pt x="243" y="310"/>
                </a:lnTo>
                <a:lnTo>
                  <a:pt x="252" y="310"/>
                </a:lnTo>
                <a:lnTo>
                  <a:pt x="252" y="310"/>
                </a:lnTo>
                <a:lnTo>
                  <a:pt x="255" y="310"/>
                </a:lnTo>
                <a:lnTo>
                  <a:pt x="255" y="310"/>
                </a:lnTo>
                <a:lnTo>
                  <a:pt x="263" y="307"/>
                </a:lnTo>
                <a:lnTo>
                  <a:pt x="263" y="307"/>
                </a:lnTo>
                <a:lnTo>
                  <a:pt x="266" y="307"/>
                </a:lnTo>
                <a:lnTo>
                  <a:pt x="266" y="307"/>
                </a:lnTo>
                <a:lnTo>
                  <a:pt x="274" y="307"/>
                </a:lnTo>
                <a:lnTo>
                  <a:pt x="274" y="307"/>
                </a:lnTo>
                <a:lnTo>
                  <a:pt x="277" y="307"/>
                </a:lnTo>
                <a:lnTo>
                  <a:pt x="277" y="307"/>
                </a:lnTo>
                <a:lnTo>
                  <a:pt x="285" y="304"/>
                </a:lnTo>
                <a:lnTo>
                  <a:pt x="285" y="304"/>
                </a:lnTo>
                <a:lnTo>
                  <a:pt x="285" y="304"/>
                </a:lnTo>
                <a:lnTo>
                  <a:pt x="285" y="304"/>
                </a:lnTo>
                <a:lnTo>
                  <a:pt x="297" y="304"/>
                </a:lnTo>
                <a:lnTo>
                  <a:pt x="297" y="304"/>
                </a:lnTo>
                <a:lnTo>
                  <a:pt x="297" y="304"/>
                </a:lnTo>
                <a:lnTo>
                  <a:pt x="297" y="304"/>
                </a:lnTo>
                <a:lnTo>
                  <a:pt x="305" y="304"/>
                </a:lnTo>
                <a:lnTo>
                  <a:pt x="305" y="304"/>
                </a:lnTo>
                <a:lnTo>
                  <a:pt x="308" y="301"/>
                </a:lnTo>
                <a:lnTo>
                  <a:pt x="308" y="301"/>
                </a:lnTo>
                <a:lnTo>
                  <a:pt x="316" y="301"/>
                </a:lnTo>
                <a:lnTo>
                  <a:pt x="316" y="301"/>
                </a:lnTo>
                <a:lnTo>
                  <a:pt x="319" y="301"/>
                </a:lnTo>
                <a:lnTo>
                  <a:pt x="319" y="301"/>
                </a:lnTo>
                <a:lnTo>
                  <a:pt x="327" y="301"/>
                </a:lnTo>
                <a:lnTo>
                  <a:pt x="327" y="301"/>
                </a:lnTo>
                <a:lnTo>
                  <a:pt x="330" y="301"/>
                </a:lnTo>
                <a:lnTo>
                  <a:pt x="330" y="301"/>
                </a:lnTo>
                <a:lnTo>
                  <a:pt x="339" y="298"/>
                </a:lnTo>
                <a:lnTo>
                  <a:pt x="339" y="298"/>
                </a:lnTo>
                <a:lnTo>
                  <a:pt x="339" y="298"/>
                </a:lnTo>
                <a:lnTo>
                  <a:pt x="339" y="298"/>
                </a:lnTo>
                <a:lnTo>
                  <a:pt x="347" y="298"/>
                </a:lnTo>
                <a:lnTo>
                  <a:pt x="347" y="298"/>
                </a:lnTo>
                <a:lnTo>
                  <a:pt x="350" y="298"/>
                </a:lnTo>
                <a:lnTo>
                  <a:pt x="350" y="298"/>
                </a:lnTo>
                <a:lnTo>
                  <a:pt x="358" y="295"/>
                </a:lnTo>
                <a:lnTo>
                  <a:pt x="358" y="295"/>
                </a:lnTo>
                <a:lnTo>
                  <a:pt x="358" y="295"/>
                </a:lnTo>
                <a:lnTo>
                  <a:pt x="358" y="295"/>
                </a:lnTo>
                <a:lnTo>
                  <a:pt x="436" y="286"/>
                </a:lnTo>
                <a:lnTo>
                  <a:pt x="436" y="286"/>
                </a:lnTo>
                <a:lnTo>
                  <a:pt x="436" y="286"/>
                </a:lnTo>
                <a:lnTo>
                  <a:pt x="436" y="286"/>
                </a:lnTo>
                <a:lnTo>
                  <a:pt x="445" y="283"/>
                </a:lnTo>
                <a:lnTo>
                  <a:pt x="445" y="283"/>
                </a:lnTo>
                <a:lnTo>
                  <a:pt x="448" y="283"/>
                </a:lnTo>
                <a:lnTo>
                  <a:pt x="448" y="283"/>
                </a:lnTo>
                <a:lnTo>
                  <a:pt x="453" y="283"/>
                </a:lnTo>
                <a:lnTo>
                  <a:pt x="453" y="283"/>
                </a:lnTo>
                <a:lnTo>
                  <a:pt x="456" y="283"/>
                </a:lnTo>
                <a:lnTo>
                  <a:pt x="456" y="283"/>
                </a:lnTo>
                <a:lnTo>
                  <a:pt x="464" y="280"/>
                </a:lnTo>
                <a:lnTo>
                  <a:pt x="464" y="280"/>
                </a:lnTo>
                <a:lnTo>
                  <a:pt x="464" y="280"/>
                </a:lnTo>
                <a:lnTo>
                  <a:pt x="464" y="280"/>
                </a:lnTo>
                <a:lnTo>
                  <a:pt x="473" y="280"/>
                </a:lnTo>
                <a:lnTo>
                  <a:pt x="473" y="280"/>
                </a:lnTo>
                <a:lnTo>
                  <a:pt x="476" y="280"/>
                </a:lnTo>
                <a:lnTo>
                  <a:pt x="476" y="280"/>
                </a:lnTo>
                <a:lnTo>
                  <a:pt x="481" y="280"/>
                </a:lnTo>
                <a:lnTo>
                  <a:pt x="481" y="280"/>
                </a:lnTo>
                <a:lnTo>
                  <a:pt x="484" y="277"/>
                </a:lnTo>
                <a:lnTo>
                  <a:pt x="484" y="277"/>
                </a:lnTo>
                <a:lnTo>
                  <a:pt x="490" y="277"/>
                </a:lnTo>
                <a:lnTo>
                  <a:pt x="490" y="277"/>
                </a:lnTo>
                <a:lnTo>
                  <a:pt x="492" y="277"/>
                </a:lnTo>
                <a:lnTo>
                  <a:pt x="492" y="277"/>
                </a:lnTo>
                <a:lnTo>
                  <a:pt x="498" y="277"/>
                </a:lnTo>
                <a:lnTo>
                  <a:pt x="498" y="277"/>
                </a:lnTo>
                <a:lnTo>
                  <a:pt x="501" y="274"/>
                </a:lnTo>
                <a:lnTo>
                  <a:pt x="501" y="274"/>
                </a:lnTo>
                <a:lnTo>
                  <a:pt x="506" y="274"/>
                </a:lnTo>
                <a:lnTo>
                  <a:pt x="506" y="274"/>
                </a:lnTo>
                <a:lnTo>
                  <a:pt x="509" y="274"/>
                </a:lnTo>
                <a:lnTo>
                  <a:pt x="509" y="274"/>
                </a:lnTo>
                <a:lnTo>
                  <a:pt x="515" y="274"/>
                </a:lnTo>
                <a:lnTo>
                  <a:pt x="515" y="274"/>
                </a:lnTo>
                <a:lnTo>
                  <a:pt x="518" y="274"/>
                </a:lnTo>
                <a:lnTo>
                  <a:pt x="518" y="274"/>
                </a:lnTo>
                <a:lnTo>
                  <a:pt x="523" y="271"/>
                </a:lnTo>
                <a:lnTo>
                  <a:pt x="523" y="271"/>
                </a:lnTo>
                <a:lnTo>
                  <a:pt x="526" y="271"/>
                </a:lnTo>
                <a:lnTo>
                  <a:pt x="526" y="271"/>
                </a:lnTo>
                <a:lnTo>
                  <a:pt x="532" y="271"/>
                </a:lnTo>
                <a:lnTo>
                  <a:pt x="532" y="271"/>
                </a:lnTo>
                <a:lnTo>
                  <a:pt x="534" y="271"/>
                </a:lnTo>
                <a:lnTo>
                  <a:pt x="534" y="271"/>
                </a:lnTo>
                <a:lnTo>
                  <a:pt x="540" y="267"/>
                </a:lnTo>
                <a:lnTo>
                  <a:pt x="540" y="267"/>
                </a:lnTo>
                <a:lnTo>
                  <a:pt x="543" y="267"/>
                </a:lnTo>
                <a:lnTo>
                  <a:pt x="543" y="267"/>
                </a:lnTo>
                <a:lnTo>
                  <a:pt x="548" y="267"/>
                </a:lnTo>
                <a:lnTo>
                  <a:pt x="548" y="267"/>
                </a:lnTo>
                <a:lnTo>
                  <a:pt x="551" y="267"/>
                </a:lnTo>
                <a:lnTo>
                  <a:pt x="551" y="267"/>
                </a:lnTo>
                <a:lnTo>
                  <a:pt x="557" y="264"/>
                </a:lnTo>
                <a:lnTo>
                  <a:pt x="557" y="264"/>
                </a:lnTo>
                <a:lnTo>
                  <a:pt x="560" y="264"/>
                </a:lnTo>
                <a:lnTo>
                  <a:pt x="560" y="264"/>
                </a:lnTo>
                <a:lnTo>
                  <a:pt x="562" y="264"/>
                </a:lnTo>
                <a:lnTo>
                  <a:pt x="562" y="264"/>
                </a:lnTo>
                <a:lnTo>
                  <a:pt x="565" y="264"/>
                </a:lnTo>
                <a:lnTo>
                  <a:pt x="565" y="264"/>
                </a:lnTo>
                <a:lnTo>
                  <a:pt x="571" y="264"/>
                </a:lnTo>
                <a:lnTo>
                  <a:pt x="571" y="264"/>
                </a:lnTo>
                <a:lnTo>
                  <a:pt x="574" y="261"/>
                </a:lnTo>
                <a:lnTo>
                  <a:pt x="574" y="261"/>
                </a:lnTo>
                <a:lnTo>
                  <a:pt x="576" y="261"/>
                </a:lnTo>
                <a:lnTo>
                  <a:pt x="576" y="261"/>
                </a:lnTo>
                <a:lnTo>
                  <a:pt x="579" y="261"/>
                </a:lnTo>
                <a:lnTo>
                  <a:pt x="579" y="261"/>
                </a:lnTo>
                <a:lnTo>
                  <a:pt x="585" y="261"/>
                </a:lnTo>
                <a:lnTo>
                  <a:pt x="585" y="261"/>
                </a:lnTo>
                <a:lnTo>
                  <a:pt x="588" y="258"/>
                </a:lnTo>
                <a:lnTo>
                  <a:pt x="588" y="258"/>
                </a:lnTo>
                <a:lnTo>
                  <a:pt x="590" y="258"/>
                </a:lnTo>
                <a:lnTo>
                  <a:pt x="590" y="258"/>
                </a:lnTo>
                <a:lnTo>
                  <a:pt x="596" y="258"/>
                </a:lnTo>
                <a:lnTo>
                  <a:pt x="596" y="258"/>
                </a:lnTo>
                <a:lnTo>
                  <a:pt x="599" y="258"/>
                </a:lnTo>
                <a:lnTo>
                  <a:pt x="599" y="258"/>
                </a:lnTo>
                <a:lnTo>
                  <a:pt x="604" y="255"/>
                </a:lnTo>
                <a:lnTo>
                  <a:pt x="604" y="255"/>
                </a:lnTo>
                <a:lnTo>
                  <a:pt x="604" y="255"/>
                </a:lnTo>
                <a:lnTo>
                  <a:pt x="604" y="255"/>
                </a:lnTo>
                <a:lnTo>
                  <a:pt x="610" y="255"/>
                </a:lnTo>
                <a:lnTo>
                  <a:pt x="610" y="255"/>
                </a:lnTo>
                <a:lnTo>
                  <a:pt x="602" y="246"/>
                </a:lnTo>
                <a:lnTo>
                  <a:pt x="602" y="246"/>
                </a:lnTo>
                <a:lnTo>
                  <a:pt x="593" y="228"/>
                </a:lnTo>
                <a:lnTo>
                  <a:pt x="593" y="228"/>
                </a:lnTo>
                <a:lnTo>
                  <a:pt x="590" y="225"/>
                </a:lnTo>
                <a:lnTo>
                  <a:pt x="590" y="225"/>
                </a:lnTo>
                <a:lnTo>
                  <a:pt x="585" y="228"/>
                </a:lnTo>
                <a:lnTo>
                  <a:pt x="576" y="231"/>
                </a:lnTo>
                <a:lnTo>
                  <a:pt x="576" y="231"/>
                </a:lnTo>
                <a:lnTo>
                  <a:pt x="576" y="231"/>
                </a:lnTo>
                <a:lnTo>
                  <a:pt x="576" y="231"/>
                </a:lnTo>
                <a:lnTo>
                  <a:pt x="562" y="228"/>
                </a:lnTo>
                <a:lnTo>
                  <a:pt x="554" y="222"/>
                </a:lnTo>
                <a:lnTo>
                  <a:pt x="548" y="210"/>
                </a:lnTo>
                <a:lnTo>
                  <a:pt x="548" y="210"/>
                </a:lnTo>
                <a:lnTo>
                  <a:pt x="548" y="204"/>
                </a:lnTo>
                <a:lnTo>
                  <a:pt x="548" y="204"/>
                </a:lnTo>
                <a:lnTo>
                  <a:pt x="554" y="201"/>
                </a:lnTo>
                <a:lnTo>
                  <a:pt x="554" y="201"/>
                </a:lnTo>
                <a:lnTo>
                  <a:pt x="557" y="201"/>
                </a:lnTo>
                <a:lnTo>
                  <a:pt x="565" y="195"/>
                </a:lnTo>
                <a:lnTo>
                  <a:pt x="565" y="195"/>
                </a:lnTo>
                <a:lnTo>
                  <a:pt x="554" y="188"/>
                </a:lnTo>
                <a:lnTo>
                  <a:pt x="554" y="188"/>
                </a:lnTo>
                <a:lnTo>
                  <a:pt x="546" y="185"/>
                </a:lnTo>
                <a:lnTo>
                  <a:pt x="543" y="179"/>
                </a:lnTo>
                <a:lnTo>
                  <a:pt x="543" y="179"/>
                </a:lnTo>
                <a:lnTo>
                  <a:pt x="546" y="173"/>
                </a:lnTo>
                <a:lnTo>
                  <a:pt x="546" y="173"/>
                </a:lnTo>
                <a:lnTo>
                  <a:pt x="548" y="170"/>
                </a:lnTo>
                <a:lnTo>
                  <a:pt x="548" y="170"/>
                </a:lnTo>
                <a:lnTo>
                  <a:pt x="554" y="167"/>
                </a:lnTo>
                <a:lnTo>
                  <a:pt x="557" y="161"/>
                </a:lnTo>
                <a:lnTo>
                  <a:pt x="557" y="161"/>
                </a:lnTo>
                <a:lnTo>
                  <a:pt x="557" y="161"/>
                </a:lnTo>
                <a:lnTo>
                  <a:pt x="557" y="161"/>
                </a:lnTo>
                <a:lnTo>
                  <a:pt x="554" y="158"/>
                </a:lnTo>
                <a:lnTo>
                  <a:pt x="554" y="158"/>
                </a:lnTo>
                <a:lnTo>
                  <a:pt x="540" y="149"/>
                </a:lnTo>
                <a:lnTo>
                  <a:pt x="540" y="149"/>
                </a:lnTo>
                <a:lnTo>
                  <a:pt x="534" y="146"/>
                </a:lnTo>
                <a:lnTo>
                  <a:pt x="534" y="143"/>
                </a:lnTo>
                <a:lnTo>
                  <a:pt x="534" y="137"/>
                </a:lnTo>
                <a:lnTo>
                  <a:pt x="534" y="137"/>
                </a:lnTo>
                <a:lnTo>
                  <a:pt x="537" y="134"/>
                </a:lnTo>
                <a:lnTo>
                  <a:pt x="540" y="131"/>
                </a:lnTo>
                <a:lnTo>
                  <a:pt x="548" y="131"/>
                </a:lnTo>
                <a:lnTo>
                  <a:pt x="548" y="131"/>
                </a:lnTo>
                <a:lnTo>
                  <a:pt x="551" y="128"/>
                </a:lnTo>
                <a:lnTo>
                  <a:pt x="551" y="128"/>
                </a:lnTo>
                <a:lnTo>
                  <a:pt x="551" y="128"/>
                </a:lnTo>
                <a:lnTo>
                  <a:pt x="551" y="128"/>
                </a:lnTo>
                <a:lnTo>
                  <a:pt x="551" y="122"/>
                </a:lnTo>
                <a:lnTo>
                  <a:pt x="551" y="122"/>
                </a:lnTo>
                <a:lnTo>
                  <a:pt x="548" y="113"/>
                </a:lnTo>
                <a:lnTo>
                  <a:pt x="543" y="106"/>
                </a:lnTo>
                <a:lnTo>
                  <a:pt x="509" y="100"/>
                </a:lnTo>
                <a:lnTo>
                  <a:pt x="509" y="100"/>
                </a:lnTo>
                <a:lnTo>
                  <a:pt x="509" y="97"/>
                </a:lnTo>
                <a:lnTo>
                  <a:pt x="509" y="97"/>
                </a:lnTo>
                <a:lnTo>
                  <a:pt x="509" y="97"/>
                </a:lnTo>
                <a:lnTo>
                  <a:pt x="509" y="97"/>
                </a:lnTo>
                <a:lnTo>
                  <a:pt x="506" y="97"/>
                </a:lnTo>
                <a:lnTo>
                  <a:pt x="506" y="97"/>
                </a:lnTo>
                <a:lnTo>
                  <a:pt x="506" y="97"/>
                </a:lnTo>
                <a:lnTo>
                  <a:pt x="506" y="97"/>
                </a:lnTo>
                <a:lnTo>
                  <a:pt x="492" y="88"/>
                </a:lnTo>
                <a:lnTo>
                  <a:pt x="492" y="88"/>
                </a:lnTo>
                <a:lnTo>
                  <a:pt x="492" y="85"/>
                </a:lnTo>
                <a:lnTo>
                  <a:pt x="492" y="85"/>
                </a:lnTo>
                <a:lnTo>
                  <a:pt x="490" y="85"/>
                </a:lnTo>
                <a:lnTo>
                  <a:pt x="490" y="85"/>
                </a:lnTo>
                <a:lnTo>
                  <a:pt x="481" y="82"/>
                </a:lnTo>
                <a:lnTo>
                  <a:pt x="481" y="82"/>
                </a:lnTo>
                <a:lnTo>
                  <a:pt x="473" y="79"/>
                </a:lnTo>
                <a:lnTo>
                  <a:pt x="470" y="76"/>
                </a:lnTo>
                <a:lnTo>
                  <a:pt x="467" y="70"/>
                </a:lnTo>
                <a:lnTo>
                  <a:pt x="467" y="34"/>
                </a:lnTo>
                <a:lnTo>
                  <a:pt x="467" y="34"/>
                </a:lnTo>
                <a:lnTo>
                  <a:pt x="467" y="27"/>
                </a:lnTo>
                <a:lnTo>
                  <a:pt x="462" y="21"/>
                </a:lnTo>
                <a:lnTo>
                  <a:pt x="462" y="21"/>
                </a:lnTo>
                <a:lnTo>
                  <a:pt x="459" y="18"/>
                </a:lnTo>
                <a:lnTo>
                  <a:pt x="459" y="18"/>
                </a:lnTo>
                <a:lnTo>
                  <a:pt x="453" y="15"/>
                </a:lnTo>
                <a:lnTo>
                  <a:pt x="453" y="15"/>
                </a:lnTo>
                <a:lnTo>
                  <a:pt x="445" y="12"/>
                </a:lnTo>
                <a:lnTo>
                  <a:pt x="436" y="9"/>
                </a:lnTo>
                <a:lnTo>
                  <a:pt x="436" y="9"/>
                </a:lnTo>
                <a:lnTo>
                  <a:pt x="436" y="6"/>
                </a:lnTo>
                <a:lnTo>
                  <a:pt x="436" y="6"/>
                </a:lnTo>
                <a:lnTo>
                  <a:pt x="434" y="6"/>
                </a:lnTo>
                <a:lnTo>
                  <a:pt x="434" y="6"/>
                </a:lnTo>
                <a:lnTo>
                  <a:pt x="434" y="6"/>
                </a:lnTo>
                <a:lnTo>
                  <a:pt x="434" y="6"/>
                </a:lnTo>
                <a:lnTo>
                  <a:pt x="434" y="6"/>
                </a:lnTo>
                <a:lnTo>
                  <a:pt x="434" y="6"/>
                </a:lnTo>
                <a:lnTo>
                  <a:pt x="431" y="3"/>
                </a:lnTo>
                <a:lnTo>
                  <a:pt x="431" y="3"/>
                </a:lnTo>
                <a:lnTo>
                  <a:pt x="431" y="3"/>
                </a:lnTo>
                <a:lnTo>
                  <a:pt x="431" y="3"/>
                </a:lnTo>
                <a:lnTo>
                  <a:pt x="428" y="3"/>
                </a:lnTo>
                <a:lnTo>
                  <a:pt x="428" y="3"/>
                </a:lnTo>
                <a:lnTo>
                  <a:pt x="428" y="3"/>
                </a:lnTo>
                <a:lnTo>
                  <a:pt x="428" y="3"/>
                </a:lnTo>
                <a:lnTo>
                  <a:pt x="425" y="0"/>
                </a:lnTo>
                <a:lnTo>
                  <a:pt x="425" y="0"/>
                </a:lnTo>
                <a:lnTo>
                  <a:pt x="425" y="0"/>
                </a:lnTo>
                <a:lnTo>
                  <a:pt x="425" y="0"/>
                </a:lnTo>
                <a:lnTo>
                  <a:pt x="425" y="0"/>
                </a:lnTo>
                <a:lnTo>
                  <a:pt x="425" y="0"/>
                </a:lnTo>
                <a:lnTo>
                  <a:pt x="425" y="0"/>
                </a:lnTo>
                <a:lnTo>
                  <a:pt x="425" y="0"/>
                </a:lnTo>
                <a:lnTo>
                  <a:pt x="422" y="0"/>
                </a:lnTo>
                <a:lnTo>
                  <a:pt x="422" y="0"/>
                </a:lnTo>
                <a:lnTo>
                  <a:pt x="408" y="12"/>
                </a:lnTo>
                <a:lnTo>
                  <a:pt x="403" y="15"/>
                </a:lnTo>
                <a:lnTo>
                  <a:pt x="395" y="18"/>
                </a:lnTo>
                <a:lnTo>
                  <a:pt x="395" y="18"/>
                </a:lnTo>
                <a:lnTo>
                  <a:pt x="392" y="21"/>
                </a:lnTo>
                <a:lnTo>
                  <a:pt x="392" y="21"/>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79" name="Freeform 291">
            <a:extLst>
              <a:ext uri="{FF2B5EF4-FFF2-40B4-BE49-F238E27FC236}">
                <a16:creationId xmlns:a16="http://schemas.microsoft.com/office/drawing/2014/main" id="{BD09B166-C801-4314-BEC3-3D113D06283C}"/>
              </a:ext>
            </a:extLst>
          </p:cNvPr>
          <p:cNvSpPr>
            <a:spLocks/>
          </p:cNvSpPr>
          <p:nvPr/>
        </p:nvSpPr>
        <p:spPr bwMode="auto">
          <a:xfrm>
            <a:off x="6775318" y="3931119"/>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0" name="Freeform 292">
            <a:extLst>
              <a:ext uri="{FF2B5EF4-FFF2-40B4-BE49-F238E27FC236}">
                <a16:creationId xmlns:a16="http://schemas.microsoft.com/office/drawing/2014/main" id="{6C2EF9D7-5FD0-4AB4-BE61-66E60B4D73F9}"/>
              </a:ext>
            </a:extLst>
          </p:cNvPr>
          <p:cNvSpPr>
            <a:spLocks/>
          </p:cNvSpPr>
          <p:nvPr/>
        </p:nvSpPr>
        <p:spPr bwMode="auto">
          <a:xfrm>
            <a:off x="6397886" y="3728895"/>
            <a:ext cx="532395" cy="401540"/>
          </a:xfrm>
          <a:custGeom>
            <a:avLst/>
            <a:gdLst>
              <a:gd name="T0" fmla="*/ 117 w 347"/>
              <a:gd name="T1" fmla="*/ 15 h 276"/>
              <a:gd name="T2" fmla="*/ 115 w 347"/>
              <a:gd name="T3" fmla="*/ 15 h 276"/>
              <a:gd name="T4" fmla="*/ 109 w 347"/>
              <a:gd name="T5" fmla="*/ 6 h 276"/>
              <a:gd name="T6" fmla="*/ 98 w 347"/>
              <a:gd name="T7" fmla="*/ 33 h 276"/>
              <a:gd name="T8" fmla="*/ 98 w 347"/>
              <a:gd name="T9" fmla="*/ 36 h 276"/>
              <a:gd name="T10" fmla="*/ 73 w 347"/>
              <a:gd name="T11" fmla="*/ 69 h 276"/>
              <a:gd name="T12" fmla="*/ 53 w 347"/>
              <a:gd name="T13" fmla="*/ 73 h 276"/>
              <a:gd name="T14" fmla="*/ 53 w 347"/>
              <a:gd name="T15" fmla="*/ 88 h 276"/>
              <a:gd name="T16" fmla="*/ 33 w 347"/>
              <a:gd name="T17" fmla="*/ 109 h 276"/>
              <a:gd name="T18" fmla="*/ 22 w 347"/>
              <a:gd name="T19" fmla="*/ 121 h 276"/>
              <a:gd name="T20" fmla="*/ 8 w 347"/>
              <a:gd name="T21" fmla="*/ 155 h 276"/>
              <a:gd name="T22" fmla="*/ 11 w 347"/>
              <a:gd name="T23" fmla="*/ 191 h 276"/>
              <a:gd name="T24" fmla="*/ 8 w 347"/>
              <a:gd name="T25" fmla="*/ 191 h 276"/>
              <a:gd name="T26" fmla="*/ 8 w 347"/>
              <a:gd name="T27" fmla="*/ 191 h 276"/>
              <a:gd name="T28" fmla="*/ 3 w 347"/>
              <a:gd name="T29" fmla="*/ 188 h 276"/>
              <a:gd name="T30" fmla="*/ 0 w 347"/>
              <a:gd name="T31" fmla="*/ 191 h 276"/>
              <a:gd name="T32" fmla="*/ 0 w 347"/>
              <a:gd name="T33" fmla="*/ 194 h 276"/>
              <a:gd name="T34" fmla="*/ 0 w 347"/>
              <a:gd name="T35" fmla="*/ 197 h 276"/>
              <a:gd name="T36" fmla="*/ 0 w 347"/>
              <a:gd name="T37" fmla="*/ 200 h 276"/>
              <a:gd name="T38" fmla="*/ 5 w 347"/>
              <a:gd name="T39" fmla="*/ 227 h 276"/>
              <a:gd name="T40" fmla="*/ 11 w 347"/>
              <a:gd name="T41" fmla="*/ 237 h 276"/>
              <a:gd name="T42" fmla="*/ 11 w 347"/>
              <a:gd name="T43" fmla="*/ 237 h 276"/>
              <a:gd name="T44" fmla="*/ 14 w 347"/>
              <a:gd name="T45" fmla="*/ 240 h 276"/>
              <a:gd name="T46" fmla="*/ 14 w 347"/>
              <a:gd name="T47" fmla="*/ 240 h 276"/>
              <a:gd name="T48" fmla="*/ 17 w 347"/>
              <a:gd name="T49" fmla="*/ 243 h 276"/>
              <a:gd name="T50" fmla="*/ 17 w 347"/>
              <a:gd name="T51" fmla="*/ 246 h 276"/>
              <a:gd name="T52" fmla="*/ 33 w 347"/>
              <a:gd name="T53" fmla="*/ 240 h 276"/>
              <a:gd name="T54" fmla="*/ 50 w 347"/>
              <a:gd name="T55" fmla="*/ 270 h 276"/>
              <a:gd name="T56" fmla="*/ 81 w 347"/>
              <a:gd name="T57" fmla="*/ 252 h 276"/>
              <a:gd name="T58" fmla="*/ 95 w 347"/>
              <a:gd name="T59" fmla="*/ 249 h 276"/>
              <a:gd name="T60" fmla="*/ 129 w 347"/>
              <a:gd name="T61" fmla="*/ 246 h 276"/>
              <a:gd name="T62" fmla="*/ 148 w 347"/>
              <a:gd name="T63" fmla="*/ 246 h 276"/>
              <a:gd name="T64" fmla="*/ 162 w 347"/>
              <a:gd name="T65" fmla="*/ 203 h 276"/>
              <a:gd name="T66" fmla="*/ 187 w 347"/>
              <a:gd name="T67" fmla="*/ 173 h 276"/>
              <a:gd name="T68" fmla="*/ 199 w 347"/>
              <a:gd name="T69" fmla="*/ 155 h 276"/>
              <a:gd name="T70" fmla="*/ 215 w 347"/>
              <a:gd name="T71" fmla="*/ 136 h 276"/>
              <a:gd name="T72" fmla="*/ 238 w 347"/>
              <a:gd name="T73" fmla="*/ 142 h 276"/>
              <a:gd name="T74" fmla="*/ 263 w 347"/>
              <a:gd name="T75" fmla="*/ 115 h 276"/>
              <a:gd name="T76" fmla="*/ 294 w 347"/>
              <a:gd name="T77" fmla="*/ 91 h 276"/>
              <a:gd name="T78" fmla="*/ 285 w 347"/>
              <a:gd name="T79" fmla="*/ 82 h 276"/>
              <a:gd name="T80" fmla="*/ 288 w 347"/>
              <a:gd name="T81" fmla="*/ 73 h 276"/>
              <a:gd name="T82" fmla="*/ 313 w 347"/>
              <a:gd name="T83" fmla="*/ 54 h 276"/>
              <a:gd name="T84" fmla="*/ 347 w 347"/>
              <a:gd name="T85" fmla="*/ 33 h 276"/>
              <a:gd name="T86" fmla="*/ 347 w 347"/>
              <a:gd name="T87" fmla="*/ 30 h 276"/>
              <a:gd name="T88" fmla="*/ 347 w 347"/>
              <a:gd name="T89" fmla="*/ 27 h 276"/>
              <a:gd name="T90" fmla="*/ 344 w 347"/>
              <a:gd name="T91" fmla="*/ 27 h 276"/>
              <a:gd name="T92" fmla="*/ 344 w 347"/>
              <a:gd name="T93" fmla="*/ 24 h 276"/>
              <a:gd name="T94" fmla="*/ 344 w 347"/>
              <a:gd name="T95" fmla="*/ 24 h 276"/>
              <a:gd name="T96" fmla="*/ 341 w 347"/>
              <a:gd name="T97" fmla="*/ 21 h 276"/>
              <a:gd name="T98" fmla="*/ 341 w 347"/>
              <a:gd name="T99" fmla="*/ 21 h 276"/>
              <a:gd name="T100" fmla="*/ 341 w 347"/>
              <a:gd name="T101" fmla="*/ 21 h 276"/>
              <a:gd name="T102" fmla="*/ 338 w 347"/>
              <a:gd name="T103" fmla="*/ 21 h 276"/>
              <a:gd name="T104" fmla="*/ 338 w 347"/>
              <a:gd name="T105" fmla="*/ 21 h 276"/>
              <a:gd name="T106" fmla="*/ 338 w 347"/>
              <a:gd name="T107" fmla="*/ 21 h 276"/>
              <a:gd name="T108" fmla="*/ 336 w 347"/>
              <a:gd name="T109" fmla="*/ 18 h 276"/>
              <a:gd name="T110" fmla="*/ 299 w 347"/>
              <a:gd name="T111" fmla="*/ 6 h 276"/>
              <a:gd name="T112" fmla="*/ 263 w 347"/>
              <a:gd name="T113" fmla="*/ 12 h 276"/>
              <a:gd name="T114" fmla="*/ 238 w 347"/>
              <a:gd name="T115" fmla="*/ 54 h 276"/>
              <a:gd name="T116" fmla="*/ 207 w 347"/>
              <a:gd name="T117" fmla="*/ 69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47" h="276">
                <a:moveTo>
                  <a:pt x="117" y="15"/>
                </a:moveTo>
                <a:lnTo>
                  <a:pt x="117" y="15"/>
                </a:lnTo>
                <a:lnTo>
                  <a:pt x="117" y="15"/>
                </a:lnTo>
                <a:lnTo>
                  <a:pt x="117" y="15"/>
                </a:lnTo>
                <a:lnTo>
                  <a:pt x="117" y="15"/>
                </a:lnTo>
                <a:lnTo>
                  <a:pt x="117" y="15"/>
                </a:lnTo>
                <a:lnTo>
                  <a:pt x="115" y="15"/>
                </a:lnTo>
                <a:lnTo>
                  <a:pt x="115" y="15"/>
                </a:lnTo>
                <a:lnTo>
                  <a:pt x="115" y="15"/>
                </a:lnTo>
                <a:lnTo>
                  <a:pt x="115" y="15"/>
                </a:lnTo>
                <a:lnTo>
                  <a:pt x="112" y="15"/>
                </a:lnTo>
                <a:lnTo>
                  <a:pt x="112" y="15"/>
                </a:lnTo>
                <a:lnTo>
                  <a:pt x="112" y="9"/>
                </a:lnTo>
                <a:lnTo>
                  <a:pt x="109" y="6"/>
                </a:lnTo>
                <a:lnTo>
                  <a:pt x="109" y="6"/>
                </a:lnTo>
                <a:lnTo>
                  <a:pt x="106" y="12"/>
                </a:lnTo>
                <a:lnTo>
                  <a:pt x="106" y="12"/>
                </a:lnTo>
                <a:lnTo>
                  <a:pt x="101" y="18"/>
                </a:lnTo>
                <a:lnTo>
                  <a:pt x="98" y="24"/>
                </a:lnTo>
                <a:lnTo>
                  <a:pt x="98" y="33"/>
                </a:lnTo>
                <a:lnTo>
                  <a:pt x="98" y="33"/>
                </a:lnTo>
                <a:lnTo>
                  <a:pt x="98" y="33"/>
                </a:lnTo>
                <a:lnTo>
                  <a:pt x="98" y="33"/>
                </a:lnTo>
                <a:lnTo>
                  <a:pt x="98" y="36"/>
                </a:lnTo>
                <a:lnTo>
                  <a:pt x="98" y="36"/>
                </a:lnTo>
                <a:lnTo>
                  <a:pt x="98" y="42"/>
                </a:lnTo>
                <a:lnTo>
                  <a:pt x="92" y="54"/>
                </a:lnTo>
                <a:lnTo>
                  <a:pt x="87" y="60"/>
                </a:lnTo>
                <a:lnTo>
                  <a:pt x="81" y="63"/>
                </a:lnTo>
                <a:lnTo>
                  <a:pt x="73" y="69"/>
                </a:lnTo>
                <a:lnTo>
                  <a:pt x="64" y="69"/>
                </a:lnTo>
                <a:lnTo>
                  <a:pt x="64" y="69"/>
                </a:lnTo>
                <a:lnTo>
                  <a:pt x="59" y="69"/>
                </a:lnTo>
                <a:lnTo>
                  <a:pt x="53" y="73"/>
                </a:lnTo>
                <a:lnTo>
                  <a:pt x="53" y="73"/>
                </a:lnTo>
                <a:lnTo>
                  <a:pt x="53" y="79"/>
                </a:lnTo>
                <a:lnTo>
                  <a:pt x="53" y="85"/>
                </a:lnTo>
                <a:lnTo>
                  <a:pt x="53" y="85"/>
                </a:lnTo>
                <a:lnTo>
                  <a:pt x="53" y="88"/>
                </a:lnTo>
                <a:lnTo>
                  <a:pt x="53" y="88"/>
                </a:lnTo>
                <a:lnTo>
                  <a:pt x="50" y="97"/>
                </a:lnTo>
                <a:lnTo>
                  <a:pt x="47" y="103"/>
                </a:lnTo>
                <a:lnTo>
                  <a:pt x="39" y="109"/>
                </a:lnTo>
                <a:lnTo>
                  <a:pt x="39" y="109"/>
                </a:lnTo>
                <a:lnTo>
                  <a:pt x="33" y="109"/>
                </a:lnTo>
                <a:lnTo>
                  <a:pt x="33" y="109"/>
                </a:lnTo>
                <a:lnTo>
                  <a:pt x="25" y="109"/>
                </a:lnTo>
                <a:lnTo>
                  <a:pt x="25" y="109"/>
                </a:lnTo>
                <a:lnTo>
                  <a:pt x="22" y="121"/>
                </a:lnTo>
                <a:lnTo>
                  <a:pt x="22" y="121"/>
                </a:lnTo>
                <a:lnTo>
                  <a:pt x="22" y="124"/>
                </a:lnTo>
                <a:lnTo>
                  <a:pt x="17" y="142"/>
                </a:lnTo>
                <a:lnTo>
                  <a:pt x="17" y="142"/>
                </a:lnTo>
                <a:lnTo>
                  <a:pt x="17" y="145"/>
                </a:lnTo>
                <a:lnTo>
                  <a:pt x="8" y="155"/>
                </a:lnTo>
                <a:lnTo>
                  <a:pt x="14" y="182"/>
                </a:lnTo>
                <a:lnTo>
                  <a:pt x="14" y="182"/>
                </a:lnTo>
                <a:lnTo>
                  <a:pt x="11" y="188"/>
                </a:lnTo>
                <a:lnTo>
                  <a:pt x="11" y="188"/>
                </a:lnTo>
                <a:lnTo>
                  <a:pt x="11" y="191"/>
                </a:lnTo>
                <a:lnTo>
                  <a:pt x="11" y="191"/>
                </a:lnTo>
                <a:lnTo>
                  <a:pt x="11" y="191"/>
                </a:lnTo>
                <a:lnTo>
                  <a:pt x="11" y="191"/>
                </a:lnTo>
                <a:lnTo>
                  <a:pt x="8" y="191"/>
                </a:lnTo>
                <a:lnTo>
                  <a:pt x="8" y="191"/>
                </a:lnTo>
                <a:lnTo>
                  <a:pt x="8" y="191"/>
                </a:lnTo>
                <a:lnTo>
                  <a:pt x="8" y="191"/>
                </a:lnTo>
                <a:lnTo>
                  <a:pt x="8" y="191"/>
                </a:lnTo>
                <a:lnTo>
                  <a:pt x="8" y="191"/>
                </a:lnTo>
                <a:lnTo>
                  <a:pt x="8" y="191"/>
                </a:lnTo>
                <a:lnTo>
                  <a:pt x="8" y="191"/>
                </a:lnTo>
                <a:lnTo>
                  <a:pt x="8" y="191"/>
                </a:lnTo>
                <a:lnTo>
                  <a:pt x="8" y="191"/>
                </a:lnTo>
                <a:lnTo>
                  <a:pt x="5" y="191"/>
                </a:lnTo>
                <a:lnTo>
                  <a:pt x="3" y="188"/>
                </a:lnTo>
                <a:lnTo>
                  <a:pt x="3" y="188"/>
                </a:lnTo>
                <a:lnTo>
                  <a:pt x="0" y="191"/>
                </a:lnTo>
                <a:lnTo>
                  <a:pt x="0" y="191"/>
                </a:lnTo>
                <a:lnTo>
                  <a:pt x="0" y="191"/>
                </a:lnTo>
                <a:lnTo>
                  <a:pt x="0" y="191"/>
                </a:lnTo>
                <a:lnTo>
                  <a:pt x="0" y="191"/>
                </a:lnTo>
                <a:lnTo>
                  <a:pt x="0" y="191"/>
                </a:lnTo>
                <a:lnTo>
                  <a:pt x="0" y="194"/>
                </a:lnTo>
                <a:lnTo>
                  <a:pt x="0" y="194"/>
                </a:lnTo>
                <a:lnTo>
                  <a:pt x="0" y="194"/>
                </a:lnTo>
                <a:lnTo>
                  <a:pt x="0" y="194"/>
                </a:lnTo>
                <a:lnTo>
                  <a:pt x="0" y="194"/>
                </a:lnTo>
                <a:lnTo>
                  <a:pt x="0" y="194"/>
                </a:lnTo>
                <a:lnTo>
                  <a:pt x="0" y="197"/>
                </a:lnTo>
                <a:lnTo>
                  <a:pt x="0" y="197"/>
                </a:lnTo>
                <a:lnTo>
                  <a:pt x="0" y="197"/>
                </a:lnTo>
                <a:lnTo>
                  <a:pt x="0" y="197"/>
                </a:lnTo>
                <a:lnTo>
                  <a:pt x="0" y="200"/>
                </a:lnTo>
                <a:lnTo>
                  <a:pt x="0" y="200"/>
                </a:lnTo>
                <a:lnTo>
                  <a:pt x="0" y="200"/>
                </a:lnTo>
                <a:lnTo>
                  <a:pt x="0" y="200"/>
                </a:lnTo>
                <a:lnTo>
                  <a:pt x="0" y="203"/>
                </a:lnTo>
                <a:lnTo>
                  <a:pt x="0" y="203"/>
                </a:lnTo>
                <a:lnTo>
                  <a:pt x="3" y="218"/>
                </a:lnTo>
                <a:lnTo>
                  <a:pt x="5" y="227"/>
                </a:lnTo>
                <a:lnTo>
                  <a:pt x="11" y="234"/>
                </a:lnTo>
                <a:lnTo>
                  <a:pt x="11" y="234"/>
                </a:lnTo>
                <a:lnTo>
                  <a:pt x="11" y="237"/>
                </a:lnTo>
                <a:lnTo>
                  <a:pt x="11" y="237"/>
                </a:lnTo>
                <a:lnTo>
                  <a:pt x="11" y="237"/>
                </a:lnTo>
                <a:lnTo>
                  <a:pt x="11" y="237"/>
                </a:lnTo>
                <a:lnTo>
                  <a:pt x="11" y="237"/>
                </a:lnTo>
                <a:lnTo>
                  <a:pt x="11" y="237"/>
                </a:lnTo>
                <a:lnTo>
                  <a:pt x="11" y="237"/>
                </a:lnTo>
                <a:lnTo>
                  <a:pt x="11" y="237"/>
                </a:lnTo>
                <a:lnTo>
                  <a:pt x="14" y="237"/>
                </a:lnTo>
                <a:lnTo>
                  <a:pt x="14" y="237"/>
                </a:lnTo>
                <a:lnTo>
                  <a:pt x="14" y="240"/>
                </a:lnTo>
                <a:lnTo>
                  <a:pt x="14" y="240"/>
                </a:lnTo>
                <a:lnTo>
                  <a:pt x="14" y="240"/>
                </a:lnTo>
                <a:lnTo>
                  <a:pt x="14" y="240"/>
                </a:lnTo>
                <a:lnTo>
                  <a:pt x="14" y="240"/>
                </a:lnTo>
                <a:lnTo>
                  <a:pt x="14" y="240"/>
                </a:lnTo>
                <a:lnTo>
                  <a:pt x="14" y="240"/>
                </a:lnTo>
                <a:lnTo>
                  <a:pt x="14" y="240"/>
                </a:lnTo>
                <a:lnTo>
                  <a:pt x="17" y="243"/>
                </a:lnTo>
                <a:lnTo>
                  <a:pt x="17" y="243"/>
                </a:lnTo>
                <a:lnTo>
                  <a:pt x="17" y="243"/>
                </a:lnTo>
                <a:lnTo>
                  <a:pt x="17" y="243"/>
                </a:lnTo>
                <a:lnTo>
                  <a:pt x="17" y="243"/>
                </a:lnTo>
                <a:lnTo>
                  <a:pt x="17" y="243"/>
                </a:lnTo>
                <a:lnTo>
                  <a:pt x="17" y="246"/>
                </a:lnTo>
                <a:lnTo>
                  <a:pt x="17" y="246"/>
                </a:lnTo>
                <a:lnTo>
                  <a:pt x="17" y="246"/>
                </a:lnTo>
                <a:lnTo>
                  <a:pt x="17" y="246"/>
                </a:lnTo>
                <a:lnTo>
                  <a:pt x="19" y="246"/>
                </a:lnTo>
                <a:lnTo>
                  <a:pt x="19" y="246"/>
                </a:lnTo>
                <a:lnTo>
                  <a:pt x="25" y="240"/>
                </a:lnTo>
                <a:lnTo>
                  <a:pt x="33" y="240"/>
                </a:lnTo>
                <a:lnTo>
                  <a:pt x="33" y="240"/>
                </a:lnTo>
                <a:lnTo>
                  <a:pt x="39" y="243"/>
                </a:lnTo>
                <a:lnTo>
                  <a:pt x="42" y="249"/>
                </a:lnTo>
                <a:lnTo>
                  <a:pt x="42" y="249"/>
                </a:lnTo>
                <a:lnTo>
                  <a:pt x="47" y="264"/>
                </a:lnTo>
                <a:lnTo>
                  <a:pt x="50" y="270"/>
                </a:lnTo>
                <a:lnTo>
                  <a:pt x="64" y="276"/>
                </a:lnTo>
                <a:lnTo>
                  <a:pt x="64" y="276"/>
                </a:lnTo>
                <a:lnTo>
                  <a:pt x="75" y="255"/>
                </a:lnTo>
                <a:lnTo>
                  <a:pt x="75" y="255"/>
                </a:lnTo>
                <a:lnTo>
                  <a:pt x="81" y="252"/>
                </a:lnTo>
                <a:lnTo>
                  <a:pt x="87" y="252"/>
                </a:lnTo>
                <a:lnTo>
                  <a:pt x="92" y="249"/>
                </a:lnTo>
                <a:lnTo>
                  <a:pt x="92" y="249"/>
                </a:lnTo>
                <a:lnTo>
                  <a:pt x="95" y="249"/>
                </a:lnTo>
                <a:lnTo>
                  <a:pt x="95" y="249"/>
                </a:lnTo>
                <a:lnTo>
                  <a:pt x="112" y="258"/>
                </a:lnTo>
                <a:lnTo>
                  <a:pt x="112" y="258"/>
                </a:lnTo>
                <a:lnTo>
                  <a:pt x="123" y="249"/>
                </a:lnTo>
                <a:lnTo>
                  <a:pt x="123" y="249"/>
                </a:lnTo>
                <a:lnTo>
                  <a:pt x="129" y="246"/>
                </a:lnTo>
                <a:lnTo>
                  <a:pt x="129" y="246"/>
                </a:lnTo>
                <a:lnTo>
                  <a:pt x="145" y="246"/>
                </a:lnTo>
                <a:lnTo>
                  <a:pt x="145" y="246"/>
                </a:lnTo>
                <a:lnTo>
                  <a:pt x="148" y="246"/>
                </a:lnTo>
                <a:lnTo>
                  <a:pt x="148" y="246"/>
                </a:lnTo>
                <a:lnTo>
                  <a:pt x="157" y="237"/>
                </a:lnTo>
                <a:lnTo>
                  <a:pt x="157" y="234"/>
                </a:lnTo>
                <a:lnTo>
                  <a:pt x="157" y="234"/>
                </a:lnTo>
                <a:lnTo>
                  <a:pt x="159" y="221"/>
                </a:lnTo>
                <a:lnTo>
                  <a:pt x="162" y="203"/>
                </a:lnTo>
                <a:lnTo>
                  <a:pt x="162" y="203"/>
                </a:lnTo>
                <a:lnTo>
                  <a:pt x="171" y="188"/>
                </a:lnTo>
                <a:lnTo>
                  <a:pt x="179" y="179"/>
                </a:lnTo>
                <a:lnTo>
                  <a:pt x="179" y="179"/>
                </a:lnTo>
                <a:lnTo>
                  <a:pt x="187" y="173"/>
                </a:lnTo>
                <a:lnTo>
                  <a:pt x="187" y="173"/>
                </a:lnTo>
                <a:lnTo>
                  <a:pt x="196" y="167"/>
                </a:lnTo>
                <a:lnTo>
                  <a:pt x="196" y="167"/>
                </a:lnTo>
                <a:lnTo>
                  <a:pt x="199" y="155"/>
                </a:lnTo>
                <a:lnTo>
                  <a:pt x="199" y="155"/>
                </a:lnTo>
                <a:lnTo>
                  <a:pt x="199" y="148"/>
                </a:lnTo>
                <a:lnTo>
                  <a:pt x="201" y="142"/>
                </a:lnTo>
                <a:lnTo>
                  <a:pt x="201" y="142"/>
                </a:lnTo>
                <a:lnTo>
                  <a:pt x="207" y="136"/>
                </a:lnTo>
                <a:lnTo>
                  <a:pt x="215" y="136"/>
                </a:lnTo>
                <a:lnTo>
                  <a:pt x="221" y="136"/>
                </a:lnTo>
                <a:lnTo>
                  <a:pt x="224" y="139"/>
                </a:lnTo>
                <a:lnTo>
                  <a:pt x="224" y="139"/>
                </a:lnTo>
                <a:lnTo>
                  <a:pt x="229" y="142"/>
                </a:lnTo>
                <a:lnTo>
                  <a:pt x="238" y="142"/>
                </a:lnTo>
                <a:lnTo>
                  <a:pt x="238" y="142"/>
                </a:lnTo>
                <a:lnTo>
                  <a:pt x="246" y="139"/>
                </a:lnTo>
                <a:lnTo>
                  <a:pt x="246" y="139"/>
                </a:lnTo>
                <a:lnTo>
                  <a:pt x="252" y="127"/>
                </a:lnTo>
                <a:lnTo>
                  <a:pt x="263" y="115"/>
                </a:lnTo>
                <a:lnTo>
                  <a:pt x="274" y="100"/>
                </a:lnTo>
                <a:lnTo>
                  <a:pt x="274" y="100"/>
                </a:lnTo>
                <a:lnTo>
                  <a:pt x="285" y="97"/>
                </a:lnTo>
                <a:lnTo>
                  <a:pt x="285" y="97"/>
                </a:lnTo>
                <a:lnTo>
                  <a:pt x="294" y="91"/>
                </a:lnTo>
                <a:lnTo>
                  <a:pt x="294" y="91"/>
                </a:lnTo>
                <a:lnTo>
                  <a:pt x="291" y="91"/>
                </a:lnTo>
                <a:lnTo>
                  <a:pt x="291" y="91"/>
                </a:lnTo>
                <a:lnTo>
                  <a:pt x="288" y="88"/>
                </a:lnTo>
                <a:lnTo>
                  <a:pt x="285" y="82"/>
                </a:lnTo>
                <a:lnTo>
                  <a:pt x="285" y="82"/>
                </a:lnTo>
                <a:lnTo>
                  <a:pt x="285" y="79"/>
                </a:lnTo>
                <a:lnTo>
                  <a:pt x="285" y="79"/>
                </a:lnTo>
                <a:lnTo>
                  <a:pt x="285" y="76"/>
                </a:lnTo>
                <a:lnTo>
                  <a:pt x="288" y="73"/>
                </a:lnTo>
                <a:lnTo>
                  <a:pt x="297" y="66"/>
                </a:lnTo>
                <a:lnTo>
                  <a:pt x="297" y="66"/>
                </a:lnTo>
                <a:lnTo>
                  <a:pt x="308" y="60"/>
                </a:lnTo>
                <a:lnTo>
                  <a:pt x="313" y="54"/>
                </a:lnTo>
                <a:lnTo>
                  <a:pt x="313" y="54"/>
                </a:lnTo>
                <a:lnTo>
                  <a:pt x="319" y="48"/>
                </a:lnTo>
                <a:lnTo>
                  <a:pt x="325" y="48"/>
                </a:lnTo>
                <a:lnTo>
                  <a:pt x="325" y="48"/>
                </a:lnTo>
                <a:lnTo>
                  <a:pt x="333" y="42"/>
                </a:lnTo>
                <a:lnTo>
                  <a:pt x="347" y="33"/>
                </a:lnTo>
                <a:lnTo>
                  <a:pt x="347" y="33"/>
                </a:lnTo>
                <a:lnTo>
                  <a:pt x="347" y="30"/>
                </a:lnTo>
                <a:lnTo>
                  <a:pt x="347" y="30"/>
                </a:lnTo>
                <a:lnTo>
                  <a:pt x="347" y="30"/>
                </a:lnTo>
                <a:lnTo>
                  <a:pt x="347" y="30"/>
                </a:lnTo>
                <a:lnTo>
                  <a:pt x="347" y="30"/>
                </a:lnTo>
                <a:lnTo>
                  <a:pt x="347" y="30"/>
                </a:lnTo>
                <a:lnTo>
                  <a:pt x="347" y="27"/>
                </a:lnTo>
                <a:lnTo>
                  <a:pt x="347" y="27"/>
                </a:lnTo>
                <a:lnTo>
                  <a:pt x="347" y="27"/>
                </a:lnTo>
                <a:lnTo>
                  <a:pt x="347" y="27"/>
                </a:lnTo>
                <a:lnTo>
                  <a:pt x="347" y="27"/>
                </a:lnTo>
                <a:lnTo>
                  <a:pt x="347" y="27"/>
                </a:lnTo>
                <a:lnTo>
                  <a:pt x="344" y="27"/>
                </a:lnTo>
                <a:lnTo>
                  <a:pt x="344" y="27"/>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4" y="24"/>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41"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8" y="21"/>
                </a:lnTo>
                <a:lnTo>
                  <a:pt x="336" y="18"/>
                </a:lnTo>
                <a:lnTo>
                  <a:pt x="336" y="18"/>
                </a:lnTo>
                <a:lnTo>
                  <a:pt x="322" y="12"/>
                </a:lnTo>
                <a:lnTo>
                  <a:pt x="308" y="0"/>
                </a:lnTo>
                <a:lnTo>
                  <a:pt x="308" y="0"/>
                </a:lnTo>
                <a:lnTo>
                  <a:pt x="299" y="6"/>
                </a:lnTo>
                <a:lnTo>
                  <a:pt x="299" y="6"/>
                </a:lnTo>
                <a:lnTo>
                  <a:pt x="297" y="6"/>
                </a:lnTo>
                <a:lnTo>
                  <a:pt x="297" y="6"/>
                </a:lnTo>
                <a:lnTo>
                  <a:pt x="274" y="9"/>
                </a:lnTo>
                <a:lnTo>
                  <a:pt x="263" y="12"/>
                </a:lnTo>
                <a:lnTo>
                  <a:pt x="263" y="12"/>
                </a:lnTo>
                <a:lnTo>
                  <a:pt x="252" y="30"/>
                </a:lnTo>
                <a:lnTo>
                  <a:pt x="238" y="51"/>
                </a:lnTo>
                <a:lnTo>
                  <a:pt x="238" y="51"/>
                </a:lnTo>
                <a:lnTo>
                  <a:pt x="238" y="54"/>
                </a:lnTo>
                <a:lnTo>
                  <a:pt x="215" y="73"/>
                </a:lnTo>
                <a:lnTo>
                  <a:pt x="215" y="73"/>
                </a:lnTo>
                <a:lnTo>
                  <a:pt x="210" y="76"/>
                </a:lnTo>
                <a:lnTo>
                  <a:pt x="210" y="76"/>
                </a:lnTo>
                <a:lnTo>
                  <a:pt x="207" y="69"/>
                </a:lnTo>
                <a:lnTo>
                  <a:pt x="204" y="57"/>
                </a:lnTo>
                <a:lnTo>
                  <a:pt x="199" y="3"/>
                </a:lnTo>
                <a:lnTo>
                  <a:pt x="117" y="15"/>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1" name="Rectangle 293">
            <a:extLst>
              <a:ext uri="{FF2B5EF4-FFF2-40B4-BE49-F238E27FC236}">
                <a16:creationId xmlns:a16="http://schemas.microsoft.com/office/drawing/2014/main" id="{A6777034-14F3-43A0-88DB-AE9D9A558927}"/>
              </a:ext>
            </a:extLst>
          </p:cNvPr>
          <p:cNvSpPr>
            <a:spLocks noChangeArrowheads="1"/>
          </p:cNvSpPr>
          <p:nvPr/>
        </p:nvSpPr>
        <p:spPr bwMode="auto">
          <a:xfrm>
            <a:off x="6565122" y="3737624"/>
            <a:ext cx="1535" cy="1454"/>
          </a:xfrm>
          <a:prstGeom prst="rect">
            <a:avLst/>
          </a:pr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2" name="Freeform 294">
            <a:extLst>
              <a:ext uri="{FF2B5EF4-FFF2-40B4-BE49-F238E27FC236}">
                <a16:creationId xmlns:a16="http://schemas.microsoft.com/office/drawing/2014/main" id="{B694735F-EFB6-4938-AB83-48B5492B564D}"/>
              </a:ext>
            </a:extLst>
          </p:cNvPr>
          <p:cNvSpPr>
            <a:spLocks/>
          </p:cNvSpPr>
          <p:nvPr/>
        </p:nvSpPr>
        <p:spPr bwMode="auto">
          <a:xfrm>
            <a:off x="6577396" y="375071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3" name="Freeform 295">
            <a:extLst>
              <a:ext uri="{FF2B5EF4-FFF2-40B4-BE49-F238E27FC236}">
                <a16:creationId xmlns:a16="http://schemas.microsoft.com/office/drawing/2014/main" id="{E335AAB3-D777-4687-8799-CBE85285D023}"/>
              </a:ext>
            </a:extLst>
          </p:cNvPr>
          <p:cNvSpPr>
            <a:spLocks/>
          </p:cNvSpPr>
          <p:nvPr/>
        </p:nvSpPr>
        <p:spPr bwMode="auto">
          <a:xfrm>
            <a:off x="6574328" y="375071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4" name="Freeform 296">
            <a:extLst>
              <a:ext uri="{FF2B5EF4-FFF2-40B4-BE49-F238E27FC236}">
                <a16:creationId xmlns:a16="http://schemas.microsoft.com/office/drawing/2014/main" id="{EC3EECBC-8C1D-4E30-B2D6-F9247C3BA9EB}"/>
              </a:ext>
            </a:extLst>
          </p:cNvPr>
          <p:cNvSpPr>
            <a:spLocks/>
          </p:cNvSpPr>
          <p:nvPr/>
        </p:nvSpPr>
        <p:spPr bwMode="auto">
          <a:xfrm>
            <a:off x="6436244" y="411297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5" name="Freeform 297">
            <a:extLst>
              <a:ext uri="{FF2B5EF4-FFF2-40B4-BE49-F238E27FC236}">
                <a16:creationId xmlns:a16="http://schemas.microsoft.com/office/drawing/2014/main" id="{2CEDCEB1-867A-4B48-8FB5-D4ACE5B7618A}"/>
              </a:ext>
            </a:extLst>
          </p:cNvPr>
          <p:cNvSpPr>
            <a:spLocks/>
          </p:cNvSpPr>
          <p:nvPr/>
        </p:nvSpPr>
        <p:spPr bwMode="auto">
          <a:xfrm>
            <a:off x="6436244" y="41042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6" name="Freeform 298">
            <a:extLst>
              <a:ext uri="{FF2B5EF4-FFF2-40B4-BE49-F238E27FC236}">
                <a16:creationId xmlns:a16="http://schemas.microsoft.com/office/drawing/2014/main" id="{6A31ADA1-6113-4D5C-B00E-AA3FFFD407A5}"/>
              </a:ext>
            </a:extLst>
          </p:cNvPr>
          <p:cNvSpPr>
            <a:spLocks/>
          </p:cNvSpPr>
          <p:nvPr/>
        </p:nvSpPr>
        <p:spPr bwMode="auto">
          <a:xfrm>
            <a:off x="6436244" y="41086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7" name="Freeform 299">
            <a:extLst>
              <a:ext uri="{FF2B5EF4-FFF2-40B4-BE49-F238E27FC236}">
                <a16:creationId xmlns:a16="http://schemas.microsoft.com/office/drawing/2014/main" id="{0F831FA5-6194-41F8-B962-8F2FCD68C261}"/>
              </a:ext>
            </a:extLst>
          </p:cNvPr>
          <p:cNvSpPr>
            <a:spLocks/>
          </p:cNvSpPr>
          <p:nvPr/>
        </p:nvSpPr>
        <p:spPr bwMode="auto">
          <a:xfrm>
            <a:off x="6397886" y="401550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8" name="Freeform 300">
            <a:extLst>
              <a:ext uri="{FF2B5EF4-FFF2-40B4-BE49-F238E27FC236}">
                <a16:creationId xmlns:a16="http://schemas.microsoft.com/office/drawing/2014/main" id="{CB0CA982-EAA4-4144-A1CF-D9F3F125EA59}"/>
              </a:ext>
            </a:extLst>
          </p:cNvPr>
          <p:cNvSpPr>
            <a:spLocks/>
          </p:cNvSpPr>
          <p:nvPr/>
        </p:nvSpPr>
        <p:spPr bwMode="auto">
          <a:xfrm>
            <a:off x="6397886" y="4019866"/>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89" name="Freeform 301">
            <a:extLst>
              <a:ext uri="{FF2B5EF4-FFF2-40B4-BE49-F238E27FC236}">
                <a16:creationId xmlns:a16="http://schemas.microsoft.com/office/drawing/2014/main" id="{907C14DD-E12D-4979-9E81-A2D8EB5E24FB}"/>
              </a:ext>
            </a:extLst>
          </p:cNvPr>
          <p:cNvSpPr>
            <a:spLocks/>
          </p:cNvSpPr>
          <p:nvPr/>
        </p:nvSpPr>
        <p:spPr bwMode="auto">
          <a:xfrm>
            <a:off x="6397886" y="4011135"/>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0" name="Freeform 302">
            <a:extLst>
              <a:ext uri="{FF2B5EF4-FFF2-40B4-BE49-F238E27FC236}">
                <a16:creationId xmlns:a16="http://schemas.microsoft.com/office/drawing/2014/main" id="{61DDF298-82E6-4F24-BA8F-D4AE37D339D6}"/>
              </a:ext>
            </a:extLst>
          </p:cNvPr>
          <p:cNvSpPr>
            <a:spLocks/>
          </p:cNvSpPr>
          <p:nvPr/>
        </p:nvSpPr>
        <p:spPr bwMode="auto">
          <a:xfrm>
            <a:off x="6414763" y="407369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1" name="Freeform 303">
            <a:extLst>
              <a:ext uri="{FF2B5EF4-FFF2-40B4-BE49-F238E27FC236}">
                <a16:creationId xmlns:a16="http://schemas.microsoft.com/office/drawing/2014/main" id="{EE8C0330-A038-449D-B094-D2F9246FE129}"/>
              </a:ext>
            </a:extLst>
          </p:cNvPr>
          <p:cNvSpPr>
            <a:spLocks/>
          </p:cNvSpPr>
          <p:nvPr/>
        </p:nvSpPr>
        <p:spPr bwMode="auto">
          <a:xfrm>
            <a:off x="6397886" y="401113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2" name="Freeform 304">
            <a:extLst>
              <a:ext uri="{FF2B5EF4-FFF2-40B4-BE49-F238E27FC236}">
                <a16:creationId xmlns:a16="http://schemas.microsoft.com/office/drawing/2014/main" id="{B1766234-EEF9-49CB-9FB6-11103A252F00}"/>
              </a:ext>
            </a:extLst>
          </p:cNvPr>
          <p:cNvSpPr>
            <a:spLocks/>
          </p:cNvSpPr>
          <p:nvPr/>
        </p:nvSpPr>
        <p:spPr bwMode="auto">
          <a:xfrm>
            <a:off x="6397886" y="4002407"/>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3" name="Freeform 305">
            <a:extLst>
              <a:ext uri="{FF2B5EF4-FFF2-40B4-BE49-F238E27FC236}">
                <a16:creationId xmlns:a16="http://schemas.microsoft.com/office/drawing/2014/main" id="{07B3BDC0-AEF5-4A05-8640-6156AD238666}"/>
              </a:ext>
            </a:extLst>
          </p:cNvPr>
          <p:cNvSpPr>
            <a:spLocks/>
          </p:cNvSpPr>
          <p:nvPr/>
        </p:nvSpPr>
        <p:spPr bwMode="auto">
          <a:xfrm>
            <a:off x="6397886" y="400677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4" name="Freeform 306">
            <a:extLst>
              <a:ext uri="{FF2B5EF4-FFF2-40B4-BE49-F238E27FC236}">
                <a16:creationId xmlns:a16="http://schemas.microsoft.com/office/drawing/2014/main" id="{C9D405D5-60D0-4800-B3F2-9F449E4D37A3}"/>
              </a:ext>
            </a:extLst>
          </p:cNvPr>
          <p:cNvSpPr>
            <a:spLocks/>
          </p:cNvSpPr>
          <p:nvPr/>
        </p:nvSpPr>
        <p:spPr bwMode="auto">
          <a:xfrm>
            <a:off x="6419366" y="4078059"/>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5" name="Freeform 307">
            <a:extLst>
              <a:ext uri="{FF2B5EF4-FFF2-40B4-BE49-F238E27FC236}">
                <a16:creationId xmlns:a16="http://schemas.microsoft.com/office/drawing/2014/main" id="{D9F8EBFA-5C3E-40BE-8CD4-BBA841B05CD3}"/>
              </a:ext>
            </a:extLst>
          </p:cNvPr>
          <p:cNvSpPr>
            <a:spLocks/>
          </p:cNvSpPr>
          <p:nvPr/>
        </p:nvSpPr>
        <p:spPr bwMode="auto">
          <a:xfrm>
            <a:off x="6423968" y="40824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6" name="Freeform 308">
            <a:extLst>
              <a:ext uri="{FF2B5EF4-FFF2-40B4-BE49-F238E27FC236}">
                <a16:creationId xmlns:a16="http://schemas.microsoft.com/office/drawing/2014/main" id="{145E23B4-C5F5-4FB5-A502-29DE50244583}"/>
              </a:ext>
            </a:extLst>
          </p:cNvPr>
          <p:cNvSpPr>
            <a:spLocks/>
          </p:cNvSpPr>
          <p:nvPr/>
        </p:nvSpPr>
        <p:spPr bwMode="auto">
          <a:xfrm>
            <a:off x="6423968" y="408678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7" name="Freeform 309">
            <a:extLst>
              <a:ext uri="{FF2B5EF4-FFF2-40B4-BE49-F238E27FC236}">
                <a16:creationId xmlns:a16="http://schemas.microsoft.com/office/drawing/2014/main" id="{D0396D84-8B46-49C3-AABC-6B928CD28E4C}"/>
              </a:ext>
            </a:extLst>
          </p:cNvPr>
          <p:cNvSpPr>
            <a:spLocks/>
          </p:cNvSpPr>
          <p:nvPr/>
        </p:nvSpPr>
        <p:spPr bwMode="auto">
          <a:xfrm>
            <a:off x="6290487" y="4245367"/>
            <a:ext cx="38357" cy="34917"/>
          </a:xfrm>
          <a:custGeom>
            <a:avLst/>
            <a:gdLst>
              <a:gd name="T0" fmla="*/ 0 w 25"/>
              <a:gd name="T1" fmla="*/ 24 h 24"/>
              <a:gd name="T2" fmla="*/ 25 w 25"/>
              <a:gd name="T3" fmla="*/ 0 h 24"/>
              <a:gd name="T4" fmla="*/ 0 w 25"/>
              <a:gd name="T5" fmla="*/ 24 h 24"/>
              <a:gd name="T6" fmla="*/ 0 w 25"/>
              <a:gd name="T7" fmla="*/ 24 h 24"/>
            </a:gdLst>
            <a:ahLst/>
            <a:cxnLst>
              <a:cxn ang="0">
                <a:pos x="T0" y="T1"/>
              </a:cxn>
              <a:cxn ang="0">
                <a:pos x="T2" y="T3"/>
              </a:cxn>
              <a:cxn ang="0">
                <a:pos x="T4" y="T5"/>
              </a:cxn>
              <a:cxn ang="0">
                <a:pos x="T6" y="T7"/>
              </a:cxn>
            </a:cxnLst>
            <a:rect l="0" t="0" r="r" b="b"/>
            <a:pathLst>
              <a:path w="25" h="24">
                <a:moveTo>
                  <a:pt x="0" y="24"/>
                </a:moveTo>
                <a:lnTo>
                  <a:pt x="25" y="0"/>
                </a:lnTo>
                <a:lnTo>
                  <a:pt x="0" y="24"/>
                </a:lnTo>
                <a:lnTo>
                  <a:pt x="0" y="24"/>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8" name="Freeform 310">
            <a:extLst>
              <a:ext uri="{FF2B5EF4-FFF2-40B4-BE49-F238E27FC236}">
                <a16:creationId xmlns:a16="http://schemas.microsoft.com/office/drawing/2014/main" id="{83B123C9-BCF1-4327-B2D5-A9D0B1D43A05}"/>
              </a:ext>
            </a:extLst>
          </p:cNvPr>
          <p:cNvSpPr>
            <a:spLocks/>
          </p:cNvSpPr>
          <p:nvPr/>
        </p:nvSpPr>
        <p:spPr bwMode="auto">
          <a:xfrm>
            <a:off x="6436244" y="4112976"/>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299" name="Freeform 311">
            <a:extLst>
              <a:ext uri="{FF2B5EF4-FFF2-40B4-BE49-F238E27FC236}">
                <a16:creationId xmlns:a16="http://schemas.microsoft.com/office/drawing/2014/main" id="{A72BE7A3-01A0-4B16-ADBB-389AEE868269}"/>
              </a:ext>
            </a:extLst>
          </p:cNvPr>
          <p:cNvSpPr>
            <a:spLocks/>
          </p:cNvSpPr>
          <p:nvPr/>
        </p:nvSpPr>
        <p:spPr bwMode="auto">
          <a:xfrm>
            <a:off x="6414763" y="407369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0" name="Freeform 312">
            <a:extLst>
              <a:ext uri="{FF2B5EF4-FFF2-40B4-BE49-F238E27FC236}">
                <a16:creationId xmlns:a16="http://schemas.microsoft.com/office/drawing/2014/main" id="{192F66AA-B4E5-4B57-B7D7-1E956F6D3FF8}"/>
              </a:ext>
            </a:extLst>
          </p:cNvPr>
          <p:cNvSpPr>
            <a:spLocks/>
          </p:cNvSpPr>
          <p:nvPr/>
        </p:nvSpPr>
        <p:spPr bwMode="auto">
          <a:xfrm>
            <a:off x="6419366" y="4073695"/>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1" name="Freeform 313">
            <a:extLst>
              <a:ext uri="{FF2B5EF4-FFF2-40B4-BE49-F238E27FC236}">
                <a16:creationId xmlns:a16="http://schemas.microsoft.com/office/drawing/2014/main" id="{83E27802-DC98-4527-BBD8-EE9A4B556FB6}"/>
              </a:ext>
            </a:extLst>
          </p:cNvPr>
          <p:cNvSpPr>
            <a:spLocks/>
          </p:cNvSpPr>
          <p:nvPr/>
        </p:nvSpPr>
        <p:spPr bwMode="auto">
          <a:xfrm>
            <a:off x="6419366" y="407805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2" name="Freeform 314">
            <a:extLst>
              <a:ext uri="{FF2B5EF4-FFF2-40B4-BE49-F238E27FC236}">
                <a16:creationId xmlns:a16="http://schemas.microsoft.com/office/drawing/2014/main" id="{AE51A5DA-4D6C-498A-99AF-AE40A50E1693}"/>
              </a:ext>
            </a:extLst>
          </p:cNvPr>
          <p:cNvSpPr>
            <a:spLocks/>
          </p:cNvSpPr>
          <p:nvPr/>
        </p:nvSpPr>
        <p:spPr bwMode="auto">
          <a:xfrm>
            <a:off x="6414763" y="4002407"/>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3" name="Freeform 315">
            <a:extLst>
              <a:ext uri="{FF2B5EF4-FFF2-40B4-BE49-F238E27FC236}">
                <a16:creationId xmlns:a16="http://schemas.microsoft.com/office/drawing/2014/main" id="{CC13158F-1F62-47CB-90B3-B29E651A43C1}"/>
              </a:ext>
            </a:extLst>
          </p:cNvPr>
          <p:cNvSpPr>
            <a:spLocks/>
          </p:cNvSpPr>
          <p:nvPr/>
        </p:nvSpPr>
        <p:spPr bwMode="auto">
          <a:xfrm>
            <a:off x="6410161" y="4006771"/>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4" name="Freeform 316">
            <a:extLst>
              <a:ext uri="{FF2B5EF4-FFF2-40B4-BE49-F238E27FC236}">
                <a16:creationId xmlns:a16="http://schemas.microsoft.com/office/drawing/2014/main" id="{1A6CA316-B0E2-4A97-BB9E-DEC1FCB5EDC6}"/>
              </a:ext>
            </a:extLst>
          </p:cNvPr>
          <p:cNvSpPr>
            <a:spLocks/>
          </p:cNvSpPr>
          <p:nvPr/>
        </p:nvSpPr>
        <p:spPr bwMode="auto">
          <a:xfrm>
            <a:off x="6405557" y="4006771"/>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5" name="Freeform 317">
            <a:extLst>
              <a:ext uri="{FF2B5EF4-FFF2-40B4-BE49-F238E27FC236}">
                <a16:creationId xmlns:a16="http://schemas.microsoft.com/office/drawing/2014/main" id="{72BE8681-D53F-4D4C-8719-1BD2BCF21C0C}"/>
              </a:ext>
            </a:extLst>
          </p:cNvPr>
          <p:cNvSpPr>
            <a:spLocks/>
          </p:cNvSpPr>
          <p:nvPr/>
        </p:nvSpPr>
        <p:spPr bwMode="auto">
          <a:xfrm>
            <a:off x="6410161" y="4006771"/>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6" name="Freeform 318">
            <a:extLst>
              <a:ext uri="{FF2B5EF4-FFF2-40B4-BE49-F238E27FC236}">
                <a16:creationId xmlns:a16="http://schemas.microsoft.com/office/drawing/2014/main" id="{8BDE794F-B5BF-4CD3-9A86-4D7ECD967D0E}"/>
              </a:ext>
            </a:extLst>
          </p:cNvPr>
          <p:cNvSpPr>
            <a:spLocks/>
          </p:cNvSpPr>
          <p:nvPr/>
        </p:nvSpPr>
        <p:spPr bwMode="auto">
          <a:xfrm>
            <a:off x="6548246" y="3776905"/>
            <a:ext cx="0" cy="4364"/>
          </a:xfrm>
          <a:custGeom>
            <a:avLst/>
            <a:gdLst>
              <a:gd name="T0" fmla="*/ 0 h 3"/>
              <a:gd name="T1" fmla="*/ 0 h 3"/>
              <a:gd name="T2" fmla="*/ 0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7" name="Freeform 319">
            <a:extLst>
              <a:ext uri="{FF2B5EF4-FFF2-40B4-BE49-F238E27FC236}">
                <a16:creationId xmlns:a16="http://schemas.microsoft.com/office/drawing/2014/main" id="{C4650679-ADC2-4838-A045-6B0865EB3C3D}"/>
              </a:ext>
            </a:extLst>
          </p:cNvPr>
          <p:cNvSpPr>
            <a:spLocks/>
          </p:cNvSpPr>
          <p:nvPr/>
        </p:nvSpPr>
        <p:spPr bwMode="auto">
          <a:xfrm>
            <a:off x="7054556" y="4188628"/>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8" name="Freeform 320">
            <a:extLst>
              <a:ext uri="{FF2B5EF4-FFF2-40B4-BE49-F238E27FC236}">
                <a16:creationId xmlns:a16="http://schemas.microsoft.com/office/drawing/2014/main" id="{13757CB0-6701-47A8-9016-AC276CC51D07}"/>
              </a:ext>
            </a:extLst>
          </p:cNvPr>
          <p:cNvSpPr>
            <a:spLocks/>
          </p:cNvSpPr>
          <p:nvPr/>
        </p:nvSpPr>
        <p:spPr bwMode="auto">
          <a:xfrm>
            <a:off x="7028474" y="4192993"/>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09" name="Freeform 321">
            <a:extLst>
              <a:ext uri="{FF2B5EF4-FFF2-40B4-BE49-F238E27FC236}">
                <a16:creationId xmlns:a16="http://schemas.microsoft.com/office/drawing/2014/main" id="{C1148174-148B-4838-8C36-D9E399BD75A9}"/>
              </a:ext>
            </a:extLst>
          </p:cNvPr>
          <p:cNvSpPr>
            <a:spLocks/>
          </p:cNvSpPr>
          <p:nvPr/>
        </p:nvSpPr>
        <p:spPr bwMode="auto">
          <a:xfrm>
            <a:off x="7080639" y="4188628"/>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0" name="Freeform 322">
            <a:extLst>
              <a:ext uri="{FF2B5EF4-FFF2-40B4-BE49-F238E27FC236}">
                <a16:creationId xmlns:a16="http://schemas.microsoft.com/office/drawing/2014/main" id="{06B03BAD-09D8-4997-89B2-8A9EC8E01CBA}"/>
              </a:ext>
            </a:extLst>
          </p:cNvPr>
          <p:cNvSpPr>
            <a:spLocks/>
          </p:cNvSpPr>
          <p:nvPr/>
        </p:nvSpPr>
        <p:spPr bwMode="auto">
          <a:xfrm>
            <a:off x="7217190" y="4160986"/>
            <a:ext cx="9206" cy="0"/>
          </a:xfrm>
          <a:custGeom>
            <a:avLst/>
            <a:gdLst>
              <a:gd name="T0" fmla="*/ 6 w 6"/>
              <a:gd name="T1" fmla="*/ 6 w 6"/>
              <a:gd name="T2" fmla="*/ 6 w 6"/>
              <a:gd name="T3" fmla="*/ 0 w 6"/>
              <a:gd name="T4" fmla="*/ 0 w 6"/>
              <a:gd name="T5" fmla="*/ 6 w 6"/>
              <a:gd name="T6" fmla="*/ 6 w 6"/>
            </a:gdLst>
            <a:ahLst/>
            <a:cxnLst>
              <a:cxn ang="0">
                <a:pos x="T0" y="0"/>
              </a:cxn>
              <a:cxn ang="0">
                <a:pos x="T1" y="0"/>
              </a:cxn>
              <a:cxn ang="0">
                <a:pos x="T2" y="0"/>
              </a:cxn>
              <a:cxn ang="0">
                <a:pos x="T3" y="0"/>
              </a:cxn>
              <a:cxn ang="0">
                <a:pos x="T4" y="0"/>
              </a:cxn>
              <a:cxn ang="0">
                <a:pos x="T5" y="0"/>
              </a:cxn>
              <a:cxn ang="0">
                <a:pos x="T6" y="0"/>
              </a:cxn>
            </a:cxnLst>
            <a:rect l="0" t="0" r="r" b="b"/>
            <a:pathLst>
              <a:path w="6">
                <a:moveTo>
                  <a:pt x="6" y="0"/>
                </a:moveTo>
                <a:lnTo>
                  <a:pt x="6" y="0"/>
                </a:lnTo>
                <a:lnTo>
                  <a:pt x="6" y="0"/>
                </a:lnTo>
                <a:lnTo>
                  <a:pt x="0" y="0"/>
                </a:lnTo>
                <a:lnTo>
                  <a:pt x="0" y="0"/>
                </a:lnTo>
                <a:lnTo>
                  <a:pt x="6" y="0"/>
                </a:lnTo>
                <a:lnTo>
                  <a:pt x="6"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1" name="Freeform 323">
            <a:extLst>
              <a:ext uri="{FF2B5EF4-FFF2-40B4-BE49-F238E27FC236}">
                <a16:creationId xmlns:a16="http://schemas.microsoft.com/office/drawing/2014/main" id="{29EE7C08-BAEF-4E91-BD96-98A7276EBBC9}"/>
              </a:ext>
            </a:extLst>
          </p:cNvPr>
          <p:cNvSpPr>
            <a:spLocks/>
          </p:cNvSpPr>
          <p:nvPr/>
        </p:nvSpPr>
        <p:spPr bwMode="auto">
          <a:xfrm>
            <a:off x="7042282" y="4192993"/>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2" name="Freeform 324">
            <a:extLst>
              <a:ext uri="{FF2B5EF4-FFF2-40B4-BE49-F238E27FC236}">
                <a16:creationId xmlns:a16="http://schemas.microsoft.com/office/drawing/2014/main" id="{A2752A9B-5A78-4AC3-A36F-5E4BED0C06AB}"/>
              </a:ext>
            </a:extLst>
          </p:cNvPr>
          <p:cNvSpPr>
            <a:spLocks/>
          </p:cNvSpPr>
          <p:nvPr/>
        </p:nvSpPr>
        <p:spPr bwMode="auto">
          <a:xfrm>
            <a:off x="7209519" y="4160986"/>
            <a:ext cx="7672" cy="4364"/>
          </a:xfrm>
          <a:custGeom>
            <a:avLst/>
            <a:gdLst>
              <a:gd name="T0" fmla="*/ 5 w 5"/>
              <a:gd name="T1" fmla="*/ 0 h 3"/>
              <a:gd name="T2" fmla="*/ 5 w 5"/>
              <a:gd name="T3" fmla="*/ 0 h 3"/>
              <a:gd name="T4" fmla="*/ 0 w 5"/>
              <a:gd name="T5" fmla="*/ 3 h 3"/>
              <a:gd name="T6" fmla="*/ 0 w 5"/>
              <a:gd name="T7" fmla="*/ 3 h 3"/>
              <a:gd name="T8" fmla="*/ 5 w 5"/>
              <a:gd name="T9" fmla="*/ 0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lnTo>
                  <a:pt x="5" y="0"/>
                </a:lnTo>
                <a:lnTo>
                  <a:pt x="0" y="3"/>
                </a:lnTo>
                <a:lnTo>
                  <a:pt x="0" y="3"/>
                </a:lnTo>
                <a:lnTo>
                  <a:pt x="5" y="0"/>
                </a:lnTo>
                <a:lnTo>
                  <a:pt x="5"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3" name="Freeform 325">
            <a:extLst>
              <a:ext uri="{FF2B5EF4-FFF2-40B4-BE49-F238E27FC236}">
                <a16:creationId xmlns:a16="http://schemas.microsoft.com/office/drawing/2014/main" id="{292C9926-F928-4082-A7A1-C739B5570703}"/>
              </a:ext>
            </a:extLst>
          </p:cNvPr>
          <p:cNvSpPr>
            <a:spLocks/>
          </p:cNvSpPr>
          <p:nvPr/>
        </p:nvSpPr>
        <p:spPr bwMode="auto">
          <a:xfrm>
            <a:off x="7066832" y="4188628"/>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4" name="Freeform 326">
            <a:extLst>
              <a:ext uri="{FF2B5EF4-FFF2-40B4-BE49-F238E27FC236}">
                <a16:creationId xmlns:a16="http://schemas.microsoft.com/office/drawing/2014/main" id="{C9AF3F9C-80D7-415B-84C5-35F3F22BCCB1}"/>
              </a:ext>
            </a:extLst>
          </p:cNvPr>
          <p:cNvSpPr>
            <a:spLocks/>
          </p:cNvSpPr>
          <p:nvPr/>
        </p:nvSpPr>
        <p:spPr bwMode="auto">
          <a:xfrm>
            <a:off x="7118997" y="4178444"/>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5" name="Freeform 327">
            <a:extLst>
              <a:ext uri="{FF2B5EF4-FFF2-40B4-BE49-F238E27FC236}">
                <a16:creationId xmlns:a16="http://schemas.microsoft.com/office/drawing/2014/main" id="{39A011FF-5102-4811-AD26-D7AB51E09343}"/>
              </a:ext>
            </a:extLst>
          </p:cNvPr>
          <p:cNvSpPr>
            <a:spLocks/>
          </p:cNvSpPr>
          <p:nvPr/>
        </p:nvSpPr>
        <p:spPr bwMode="auto">
          <a:xfrm>
            <a:off x="6694002" y="4236638"/>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6" name="Freeform 328">
            <a:extLst>
              <a:ext uri="{FF2B5EF4-FFF2-40B4-BE49-F238E27FC236}">
                <a16:creationId xmlns:a16="http://schemas.microsoft.com/office/drawing/2014/main" id="{D3AA921F-C3D0-449A-BA48-DCB0C8B32D6A}"/>
              </a:ext>
            </a:extLst>
          </p:cNvPr>
          <p:cNvSpPr>
            <a:spLocks/>
          </p:cNvSpPr>
          <p:nvPr/>
        </p:nvSpPr>
        <p:spPr bwMode="auto">
          <a:xfrm>
            <a:off x="7152751" y="4174079"/>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7" name="Freeform 329">
            <a:extLst>
              <a:ext uri="{FF2B5EF4-FFF2-40B4-BE49-F238E27FC236}">
                <a16:creationId xmlns:a16="http://schemas.microsoft.com/office/drawing/2014/main" id="{EFCFCDB1-97AE-4778-B9AB-C64A7109D304}"/>
              </a:ext>
            </a:extLst>
          </p:cNvPr>
          <p:cNvSpPr>
            <a:spLocks/>
          </p:cNvSpPr>
          <p:nvPr/>
        </p:nvSpPr>
        <p:spPr bwMode="auto">
          <a:xfrm>
            <a:off x="6775318" y="4227909"/>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8" name="Freeform 330">
            <a:extLst>
              <a:ext uri="{FF2B5EF4-FFF2-40B4-BE49-F238E27FC236}">
                <a16:creationId xmlns:a16="http://schemas.microsoft.com/office/drawing/2014/main" id="{AA6CFA94-EEA9-46B1-8C9B-2D18C5E50841}"/>
              </a:ext>
            </a:extLst>
          </p:cNvPr>
          <p:cNvSpPr>
            <a:spLocks/>
          </p:cNvSpPr>
          <p:nvPr/>
        </p:nvSpPr>
        <p:spPr bwMode="auto">
          <a:xfrm>
            <a:off x="7188039" y="4165350"/>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19" name="Freeform 331">
            <a:extLst>
              <a:ext uri="{FF2B5EF4-FFF2-40B4-BE49-F238E27FC236}">
                <a16:creationId xmlns:a16="http://schemas.microsoft.com/office/drawing/2014/main" id="{E1A38D38-4A3D-4B2E-9353-EE919ECEF1C7}"/>
              </a:ext>
            </a:extLst>
          </p:cNvPr>
          <p:cNvSpPr>
            <a:spLocks/>
          </p:cNvSpPr>
          <p:nvPr/>
        </p:nvSpPr>
        <p:spPr bwMode="auto">
          <a:xfrm>
            <a:off x="6839758" y="421917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0" name="Freeform 332">
            <a:extLst>
              <a:ext uri="{FF2B5EF4-FFF2-40B4-BE49-F238E27FC236}">
                <a16:creationId xmlns:a16="http://schemas.microsoft.com/office/drawing/2014/main" id="{BA8E805A-255B-4B09-A0D3-5022112310D5}"/>
              </a:ext>
            </a:extLst>
          </p:cNvPr>
          <p:cNvSpPr>
            <a:spLocks/>
          </p:cNvSpPr>
          <p:nvPr/>
        </p:nvSpPr>
        <p:spPr bwMode="auto">
          <a:xfrm>
            <a:off x="6792196" y="4227909"/>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1" name="Freeform 333">
            <a:extLst>
              <a:ext uri="{FF2B5EF4-FFF2-40B4-BE49-F238E27FC236}">
                <a16:creationId xmlns:a16="http://schemas.microsoft.com/office/drawing/2014/main" id="{9C0655A9-110D-4891-A54B-ECE7D61E0915}"/>
              </a:ext>
            </a:extLst>
          </p:cNvPr>
          <p:cNvSpPr>
            <a:spLocks/>
          </p:cNvSpPr>
          <p:nvPr/>
        </p:nvSpPr>
        <p:spPr bwMode="auto">
          <a:xfrm>
            <a:off x="6677124" y="4241003"/>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2" name="Freeform 334">
            <a:extLst>
              <a:ext uri="{FF2B5EF4-FFF2-40B4-BE49-F238E27FC236}">
                <a16:creationId xmlns:a16="http://schemas.microsoft.com/office/drawing/2014/main" id="{6DFE7DA0-2A32-487A-AA1D-31CBF65EB521}"/>
              </a:ext>
            </a:extLst>
          </p:cNvPr>
          <p:cNvSpPr>
            <a:spLocks/>
          </p:cNvSpPr>
          <p:nvPr/>
        </p:nvSpPr>
        <p:spPr bwMode="auto">
          <a:xfrm>
            <a:off x="6727756" y="42322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3" name="Freeform 335">
            <a:extLst>
              <a:ext uri="{FF2B5EF4-FFF2-40B4-BE49-F238E27FC236}">
                <a16:creationId xmlns:a16="http://schemas.microsoft.com/office/drawing/2014/main" id="{76BEAE93-5D26-4AB9-B256-0C6E2CC46291}"/>
              </a:ext>
            </a:extLst>
          </p:cNvPr>
          <p:cNvSpPr>
            <a:spLocks/>
          </p:cNvSpPr>
          <p:nvPr/>
        </p:nvSpPr>
        <p:spPr bwMode="auto">
          <a:xfrm>
            <a:off x="7092914" y="4184264"/>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4" name="Freeform 336">
            <a:extLst>
              <a:ext uri="{FF2B5EF4-FFF2-40B4-BE49-F238E27FC236}">
                <a16:creationId xmlns:a16="http://schemas.microsoft.com/office/drawing/2014/main" id="{7FEDBD26-6410-416D-86E7-882D98783E66}"/>
              </a:ext>
            </a:extLst>
          </p:cNvPr>
          <p:cNvSpPr>
            <a:spLocks/>
          </p:cNvSpPr>
          <p:nvPr/>
        </p:nvSpPr>
        <p:spPr bwMode="auto">
          <a:xfrm>
            <a:off x="7131271" y="4178444"/>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5" name="Freeform 337">
            <a:extLst>
              <a:ext uri="{FF2B5EF4-FFF2-40B4-BE49-F238E27FC236}">
                <a16:creationId xmlns:a16="http://schemas.microsoft.com/office/drawing/2014/main" id="{93228842-4715-4722-BE3C-110D25F1217F}"/>
              </a:ext>
            </a:extLst>
          </p:cNvPr>
          <p:cNvSpPr>
            <a:spLocks/>
          </p:cNvSpPr>
          <p:nvPr/>
        </p:nvSpPr>
        <p:spPr bwMode="auto">
          <a:xfrm>
            <a:off x="6758441" y="4227909"/>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6" name="Freeform 338">
            <a:extLst>
              <a:ext uri="{FF2B5EF4-FFF2-40B4-BE49-F238E27FC236}">
                <a16:creationId xmlns:a16="http://schemas.microsoft.com/office/drawing/2014/main" id="{5A621D5F-DE0B-4427-9385-E69BE331F39F}"/>
              </a:ext>
            </a:extLst>
          </p:cNvPr>
          <p:cNvSpPr>
            <a:spLocks/>
          </p:cNvSpPr>
          <p:nvPr/>
        </p:nvSpPr>
        <p:spPr bwMode="auto">
          <a:xfrm>
            <a:off x="6746167" y="42322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7" name="Freeform 339">
            <a:extLst>
              <a:ext uri="{FF2B5EF4-FFF2-40B4-BE49-F238E27FC236}">
                <a16:creationId xmlns:a16="http://schemas.microsoft.com/office/drawing/2014/main" id="{F0CDF915-AD08-4DC5-8419-89CC72FBB82E}"/>
              </a:ext>
            </a:extLst>
          </p:cNvPr>
          <p:cNvSpPr>
            <a:spLocks/>
          </p:cNvSpPr>
          <p:nvPr/>
        </p:nvSpPr>
        <p:spPr bwMode="auto">
          <a:xfrm>
            <a:off x="6710879" y="4236638"/>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8" name="Freeform 340">
            <a:extLst>
              <a:ext uri="{FF2B5EF4-FFF2-40B4-BE49-F238E27FC236}">
                <a16:creationId xmlns:a16="http://schemas.microsoft.com/office/drawing/2014/main" id="{8998416F-9636-47F6-BB55-A6602104C710}"/>
              </a:ext>
            </a:extLst>
          </p:cNvPr>
          <p:cNvSpPr>
            <a:spLocks/>
          </p:cNvSpPr>
          <p:nvPr/>
        </p:nvSpPr>
        <p:spPr bwMode="auto">
          <a:xfrm>
            <a:off x="7145080" y="4174079"/>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29" name="Freeform 341">
            <a:extLst>
              <a:ext uri="{FF2B5EF4-FFF2-40B4-BE49-F238E27FC236}">
                <a16:creationId xmlns:a16="http://schemas.microsoft.com/office/drawing/2014/main" id="{9D838B40-7A0E-4543-B07E-DC2A12DB9F79}"/>
              </a:ext>
            </a:extLst>
          </p:cNvPr>
          <p:cNvSpPr>
            <a:spLocks/>
          </p:cNvSpPr>
          <p:nvPr/>
        </p:nvSpPr>
        <p:spPr bwMode="auto">
          <a:xfrm>
            <a:off x="6810607" y="422354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0" name="Freeform 342">
            <a:extLst>
              <a:ext uri="{FF2B5EF4-FFF2-40B4-BE49-F238E27FC236}">
                <a16:creationId xmlns:a16="http://schemas.microsoft.com/office/drawing/2014/main" id="{57DA62A5-33C4-4CEA-8BC5-A0A2F0D4D37F}"/>
              </a:ext>
            </a:extLst>
          </p:cNvPr>
          <p:cNvSpPr>
            <a:spLocks/>
          </p:cNvSpPr>
          <p:nvPr/>
        </p:nvSpPr>
        <p:spPr bwMode="auto">
          <a:xfrm>
            <a:off x="6973241" y="4201722"/>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1" name="Freeform 343">
            <a:extLst>
              <a:ext uri="{FF2B5EF4-FFF2-40B4-BE49-F238E27FC236}">
                <a16:creationId xmlns:a16="http://schemas.microsoft.com/office/drawing/2014/main" id="{0C5927B7-D7CA-4F35-B96B-14A818426E4B}"/>
              </a:ext>
            </a:extLst>
          </p:cNvPr>
          <p:cNvSpPr>
            <a:spLocks/>
          </p:cNvSpPr>
          <p:nvPr/>
        </p:nvSpPr>
        <p:spPr bwMode="auto">
          <a:xfrm>
            <a:off x="7106723" y="4184264"/>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2" name="Freeform 344">
            <a:extLst>
              <a:ext uri="{FF2B5EF4-FFF2-40B4-BE49-F238E27FC236}">
                <a16:creationId xmlns:a16="http://schemas.microsoft.com/office/drawing/2014/main" id="{AF2F8E3C-E388-4844-AB7D-7753A93DA2B7}"/>
              </a:ext>
            </a:extLst>
          </p:cNvPr>
          <p:cNvSpPr>
            <a:spLocks/>
          </p:cNvSpPr>
          <p:nvPr/>
        </p:nvSpPr>
        <p:spPr bwMode="auto">
          <a:xfrm>
            <a:off x="6822881" y="4223545"/>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3" name="Freeform 345">
            <a:extLst>
              <a:ext uri="{FF2B5EF4-FFF2-40B4-BE49-F238E27FC236}">
                <a16:creationId xmlns:a16="http://schemas.microsoft.com/office/drawing/2014/main" id="{ED27B95B-940D-4647-B239-2EBBD2F24DF9}"/>
              </a:ext>
            </a:extLst>
          </p:cNvPr>
          <p:cNvSpPr>
            <a:spLocks/>
          </p:cNvSpPr>
          <p:nvPr/>
        </p:nvSpPr>
        <p:spPr bwMode="auto">
          <a:xfrm>
            <a:off x="6646439" y="42453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4" name="Freeform 346">
            <a:extLst>
              <a:ext uri="{FF2B5EF4-FFF2-40B4-BE49-F238E27FC236}">
                <a16:creationId xmlns:a16="http://schemas.microsoft.com/office/drawing/2014/main" id="{9C6E523D-0F71-4DE0-93F9-B5DFEB863581}"/>
              </a:ext>
            </a:extLst>
          </p:cNvPr>
          <p:cNvSpPr>
            <a:spLocks/>
          </p:cNvSpPr>
          <p:nvPr/>
        </p:nvSpPr>
        <p:spPr bwMode="auto">
          <a:xfrm>
            <a:off x="7002391" y="419735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5" name="Freeform 347">
            <a:extLst>
              <a:ext uri="{FF2B5EF4-FFF2-40B4-BE49-F238E27FC236}">
                <a16:creationId xmlns:a16="http://schemas.microsoft.com/office/drawing/2014/main" id="{99E1E24C-BD5B-4F89-891D-E2A9A453A5C8}"/>
              </a:ext>
            </a:extLst>
          </p:cNvPr>
          <p:cNvSpPr>
            <a:spLocks/>
          </p:cNvSpPr>
          <p:nvPr/>
        </p:nvSpPr>
        <p:spPr bwMode="auto">
          <a:xfrm>
            <a:off x="7195710" y="4165350"/>
            <a:ext cx="920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6" name="Freeform 348">
            <a:extLst>
              <a:ext uri="{FF2B5EF4-FFF2-40B4-BE49-F238E27FC236}">
                <a16:creationId xmlns:a16="http://schemas.microsoft.com/office/drawing/2014/main" id="{EDE26532-5C79-4431-B9F9-38DF1CEAF269}"/>
              </a:ext>
            </a:extLst>
          </p:cNvPr>
          <p:cNvSpPr>
            <a:spLocks/>
          </p:cNvSpPr>
          <p:nvPr/>
        </p:nvSpPr>
        <p:spPr bwMode="auto">
          <a:xfrm>
            <a:off x="7016200" y="4197357"/>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7" name="Freeform 349">
            <a:extLst>
              <a:ext uri="{FF2B5EF4-FFF2-40B4-BE49-F238E27FC236}">
                <a16:creationId xmlns:a16="http://schemas.microsoft.com/office/drawing/2014/main" id="{C854BF14-B1FA-40BD-9373-84C8AD462D4C}"/>
              </a:ext>
            </a:extLst>
          </p:cNvPr>
          <p:cNvSpPr>
            <a:spLocks/>
          </p:cNvSpPr>
          <p:nvPr/>
        </p:nvSpPr>
        <p:spPr bwMode="auto">
          <a:xfrm>
            <a:off x="6629562" y="42453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8" name="Freeform 350">
            <a:extLst>
              <a:ext uri="{FF2B5EF4-FFF2-40B4-BE49-F238E27FC236}">
                <a16:creationId xmlns:a16="http://schemas.microsoft.com/office/drawing/2014/main" id="{B0DB343D-138D-4159-AF59-4EF7FEBD2E78}"/>
              </a:ext>
            </a:extLst>
          </p:cNvPr>
          <p:cNvSpPr>
            <a:spLocks/>
          </p:cNvSpPr>
          <p:nvPr/>
        </p:nvSpPr>
        <p:spPr bwMode="auto">
          <a:xfrm>
            <a:off x="6985515" y="4201722"/>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39" name="Freeform 351">
            <a:extLst>
              <a:ext uri="{FF2B5EF4-FFF2-40B4-BE49-F238E27FC236}">
                <a16:creationId xmlns:a16="http://schemas.microsoft.com/office/drawing/2014/main" id="{BCF4F83F-E40D-4BE0-873A-C06D8C309D56}"/>
              </a:ext>
            </a:extLst>
          </p:cNvPr>
          <p:cNvSpPr>
            <a:spLocks/>
          </p:cNvSpPr>
          <p:nvPr/>
        </p:nvSpPr>
        <p:spPr bwMode="auto">
          <a:xfrm>
            <a:off x="6660248" y="4241003"/>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0" name="Freeform 352">
            <a:extLst>
              <a:ext uri="{FF2B5EF4-FFF2-40B4-BE49-F238E27FC236}">
                <a16:creationId xmlns:a16="http://schemas.microsoft.com/office/drawing/2014/main" id="{43663015-373A-4233-97D9-1C52C6D5C69F}"/>
              </a:ext>
            </a:extLst>
          </p:cNvPr>
          <p:cNvSpPr>
            <a:spLocks/>
          </p:cNvSpPr>
          <p:nvPr/>
        </p:nvSpPr>
        <p:spPr bwMode="auto">
          <a:xfrm>
            <a:off x="7174230" y="4169715"/>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1" name="Freeform 353">
            <a:extLst>
              <a:ext uri="{FF2B5EF4-FFF2-40B4-BE49-F238E27FC236}">
                <a16:creationId xmlns:a16="http://schemas.microsoft.com/office/drawing/2014/main" id="{08A219FD-6275-41C6-B5D2-45FCFF5AF9E5}"/>
              </a:ext>
            </a:extLst>
          </p:cNvPr>
          <p:cNvSpPr>
            <a:spLocks/>
          </p:cNvSpPr>
          <p:nvPr/>
        </p:nvSpPr>
        <p:spPr bwMode="auto">
          <a:xfrm>
            <a:off x="7166560" y="4169715"/>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2" name="Freeform 354">
            <a:extLst>
              <a:ext uri="{FF2B5EF4-FFF2-40B4-BE49-F238E27FC236}">
                <a16:creationId xmlns:a16="http://schemas.microsoft.com/office/drawing/2014/main" id="{8599C603-F1B3-480E-8C74-3D4BEABDF823}"/>
              </a:ext>
            </a:extLst>
          </p:cNvPr>
          <p:cNvSpPr>
            <a:spLocks/>
          </p:cNvSpPr>
          <p:nvPr/>
        </p:nvSpPr>
        <p:spPr bwMode="auto">
          <a:xfrm>
            <a:off x="6959432" y="420608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3" name="Freeform 355">
            <a:extLst>
              <a:ext uri="{FF2B5EF4-FFF2-40B4-BE49-F238E27FC236}">
                <a16:creationId xmlns:a16="http://schemas.microsoft.com/office/drawing/2014/main" id="{D79F2786-4FFA-428E-9ADA-E2680E61A578}"/>
              </a:ext>
            </a:extLst>
          </p:cNvPr>
          <p:cNvSpPr>
            <a:spLocks/>
          </p:cNvSpPr>
          <p:nvPr/>
        </p:nvSpPr>
        <p:spPr bwMode="auto">
          <a:xfrm>
            <a:off x="7161956" y="3661971"/>
            <a:ext cx="81317" cy="181857"/>
          </a:xfrm>
          <a:custGeom>
            <a:avLst/>
            <a:gdLst>
              <a:gd name="T0" fmla="*/ 0 w 53"/>
              <a:gd name="T1" fmla="*/ 0 h 125"/>
              <a:gd name="T2" fmla="*/ 31 w 53"/>
              <a:gd name="T3" fmla="*/ 125 h 125"/>
              <a:gd name="T4" fmla="*/ 50 w 53"/>
              <a:gd name="T5" fmla="*/ 122 h 125"/>
              <a:gd name="T6" fmla="*/ 50 w 53"/>
              <a:gd name="T7" fmla="*/ 122 h 125"/>
              <a:gd name="T8" fmla="*/ 53 w 53"/>
              <a:gd name="T9" fmla="*/ 109 h 125"/>
              <a:gd name="T10" fmla="*/ 50 w 53"/>
              <a:gd name="T11" fmla="*/ 94 h 125"/>
              <a:gd name="T12" fmla="*/ 50 w 53"/>
              <a:gd name="T13" fmla="*/ 94 h 125"/>
              <a:gd name="T14" fmla="*/ 48 w 53"/>
              <a:gd name="T15" fmla="*/ 85 h 125"/>
              <a:gd name="T16" fmla="*/ 42 w 53"/>
              <a:gd name="T17" fmla="*/ 76 h 125"/>
              <a:gd name="T18" fmla="*/ 42 w 53"/>
              <a:gd name="T19" fmla="*/ 76 h 125"/>
              <a:gd name="T20" fmla="*/ 31 w 53"/>
              <a:gd name="T21" fmla="*/ 64 h 125"/>
              <a:gd name="T22" fmla="*/ 31 w 53"/>
              <a:gd name="T23" fmla="*/ 64 h 125"/>
              <a:gd name="T24" fmla="*/ 22 w 53"/>
              <a:gd name="T25" fmla="*/ 49 h 125"/>
              <a:gd name="T26" fmla="*/ 22 w 53"/>
              <a:gd name="T27" fmla="*/ 49 h 125"/>
              <a:gd name="T28" fmla="*/ 11 w 53"/>
              <a:gd name="T29" fmla="*/ 33 h 125"/>
              <a:gd name="T30" fmla="*/ 8 w 53"/>
              <a:gd name="T31" fmla="*/ 27 h 125"/>
              <a:gd name="T32" fmla="*/ 8 w 53"/>
              <a:gd name="T33" fmla="*/ 21 h 125"/>
              <a:gd name="T34" fmla="*/ 6 w 53"/>
              <a:gd name="T35" fmla="*/ 18 h 125"/>
              <a:gd name="T36" fmla="*/ 0 w 53"/>
              <a:gd name="T37" fmla="*/ 0 h 125"/>
              <a:gd name="T38" fmla="*/ 0 w 53"/>
              <a:gd name="T39"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125">
                <a:moveTo>
                  <a:pt x="0" y="0"/>
                </a:moveTo>
                <a:lnTo>
                  <a:pt x="31" y="125"/>
                </a:lnTo>
                <a:lnTo>
                  <a:pt x="50" y="122"/>
                </a:lnTo>
                <a:lnTo>
                  <a:pt x="50" y="122"/>
                </a:lnTo>
                <a:lnTo>
                  <a:pt x="53" y="109"/>
                </a:lnTo>
                <a:lnTo>
                  <a:pt x="50" y="94"/>
                </a:lnTo>
                <a:lnTo>
                  <a:pt x="50" y="94"/>
                </a:lnTo>
                <a:lnTo>
                  <a:pt x="48" y="85"/>
                </a:lnTo>
                <a:lnTo>
                  <a:pt x="42" y="76"/>
                </a:lnTo>
                <a:lnTo>
                  <a:pt x="42" y="76"/>
                </a:lnTo>
                <a:lnTo>
                  <a:pt x="31" y="64"/>
                </a:lnTo>
                <a:lnTo>
                  <a:pt x="31" y="64"/>
                </a:lnTo>
                <a:lnTo>
                  <a:pt x="22" y="49"/>
                </a:lnTo>
                <a:lnTo>
                  <a:pt x="22" y="49"/>
                </a:lnTo>
                <a:lnTo>
                  <a:pt x="11" y="33"/>
                </a:lnTo>
                <a:lnTo>
                  <a:pt x="8" y="27"/>
                </a:lnTo>
                <a:lnTo>
                  <a:pt x="8" y="21"/>
                </a:lnTo>
                <a:lnTo>
                  <a:pt x="6" y="18"/>
                </a:lnTo>
                <a:lnTo>
                  <a:pt x="0" y="0"/>
                </a:lnTo>
                <a:lnTo>
                  <a:pt x="0" y="0"/>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4" name="Freeform 356">
            <a:extLst>
              <a:ext uri="{FF2B5EF4-FFF2-40B4-BE49-F238E27FC236}">
                <a16:creationId xmlns:a16="http://schemas.microsoft.com/office/drawing/2014/main" id="{47E9A129-9028-4A18-9A70-F4E4AA1C2123}"/>
              </a:ext>
            </a:extLst>
          </p:cNvPr>
          <p:cNvSpPr>
            <a:spLocks/>
          </p:cNvSpPr>
          <p:nvPr/>
        </p:nvSpPr>
        <p:spPr bwMode="auto">
          <a:xfrm>
            <a:off x="6720085" y="3666336"/>
            <a:ext cx="527791" cy="269147"/>
          </a:xfrm>
          <a:custGeom>
            <a:avLst/>
            <a:gdLst>
              <a:gd name="T0" fmla="*/ 19 w 344"/>
              <a:gd name="T1" fmla="*/ 88 h 185"/>
              <a:gd name="T2" fmla="*/ 45 w 344"/>
              <a:gd name="T3" fmla="*/ 49 h 185"/>
              <a:gd name="T4" fmla="*/ 61 w 344"/>
              <a:gd name="T5" fmla="*/ 40 h 185"/>
              <a:gd name="T6" fmla="*/ 92 w 344"/>
              <a:gd name="T7" fmla="*/ 30 h 185"/>
              <a:gd name="T8" fmla="*/ 103 w 344"/>
              <a:gd name="T9" fmla="*/ 33 h 185"/>
              <a:gd name="T10" fmla="*/ 131 w 344"/>
              <a:gd name="T11" fmla="*/ 52 h 185"/>
              <a:gd name="T12" fmla="*/ 145 w 344"/>
              <a:gd name="T13" fmla="*/ 64 h 185"/>
              <a:gd name="T14" fmla="*/ 156 w 344"/>
              <a:gd name="T15" fmla="*/ 79 h 185"/>
              <a:gd name="T16" fmla="*/ 176 w 344"/>
              <a:gd name="T17" fmla="*/ 91 h 185"/>
              <a:gd name="T18" fmla="*/ 184 w 344"/>
              <a:gd name="T19" fmla="*/ 94 h 185"/>
              <a:gd name="T20" fmla="*/ 196 w 344"/>
              <a:gd name="T21" fmla="*/ 103 h 185"/>
              <a:gd name="T22" fmla="*/ 198 w 344"/>
              <a:gd name="T23" fmla="*/ 155 h 185"/>
              <a:gd name="T24" fmla="*/ 204 w 344"/>
              <a:gd name="T25" fmla="*/ 155 h 185"/>
              <a:gd name="T26" fmla="*/ 218 w 344"/>
              <a:gd name="T27" fmla="*/ 161 h 185"/>
              <a:gd name="T28" fmla="*/ 254 w 344"/>
              <a:gd name="T29" fmla="*/ 179 h 185"/>
              <a:gd name="T30" fmla="*/ 257 w 344"/>
              <a:gd name="T31" fmla="*/ 164 h 185"/>
              <a:gd name="T32" fmla="*/ 254 w 344"/>
              <a:gd name="T33" fmla="*/ 146 h 185"/>
              <a:gd name="T34" fmla="*/ 252 w 344"/>
              <a:gd name="T35" fmla="*/ 140 h 185"/>
              <a:gd name="T36" fmla="*/ 240 w 344"/>
              <a:gd name="T37" fmla="*/ 122 h 185"/>
              <a:gd name="T38" fmla="*/ 238 w 344"/>
              <a:gd name="T39" fmla="*/ 97 h 185"/>
              <a:gd name="T40" fmla="*/ 235 w 344"/>
              <a:gd name="T41" fmla="*/ 82 h 185"/>
              <a:gd name="T42" fmla="*/ 226 w 344"/>
              <a:gd name="T43" fmla="*/ 58 h 185"/>
              <a:gd name="T44" fmla="*/ 229 w 344"/>
              <a:gd name="T45" fmla="*/ 43 h 185"/>
              <a:gd name="T46" fmla="*/ 229 w 344"/>
              <a:gd name="T47" fmla="*/ 40 h 185"/>
              <a:gd name="T48" fmla="*/ 240 w 344"/>
              <a:gd name="T49" fmla="*/ 24 h 185"/>
              <a:gd name="T50" fmla="*/ 252 w 344"/>
              <a:gd name="T51" fmla="*/ 15 h 185"/>
              <a:gd name="T52" fmla="*/ 263 w 344"/>
              <a:gd name="T53" fmla="*/ 9 h 185"/>
              <a:gd name="T54" fmla="*/ 263 w 344"/>
              <a:gd name="T55" fmla="*/ 27 h 185"/>
              <a:gd name="T56" fmla="*/ 263 w 344"/>
              <a:gd name="T57" fmla="*/ 30 h 185"/>
              <a:gd name="T58" fmla="*/ 257 w 344"/>
              <a:gd name="T59" fmla="*/ 67 h 185"/>
              <a:gd name="T60" fmla="*/ 257 w 344"/>
              <a:gd name="T61" fmla="*/ 70 h 185"/>
              <a:gd name="T62" fmla="*/ 260 w 344"/>
              <a:gd name="T63" fmla="*/ 73 h 185"/>
              <a:gd name="T64" fmla="*/ 263 w 344"/>
              <a:gd name="T65" fmla="*/ 103 h 185"/>
              <a:gd name="T66" fmla="*/ 271 w 344"/>
              <a:gd name="T67" fmla="*/ 116 h 185"/>
              <a:gd name="T68" fmla="*/ 280 w 344"/>
              <a:gd name="T69" fmla="*/ 131 h 185"/>
              <a:gd name="T70" fmla="*/ 282 w 344"/>
              <a:gd name="T71" fmla="*/ 137 h 185"/>
              <a:gd name="T72" fmla="*/ 294 w 344"/>
              <a:gd name="T73" fmla="*/ 152 h 185"/>
              <a:gd name="T74" fmla="*/ 305 w 344"/>
              <a:gd name="T75" fmla="*/ 170 h 185"/>
              <a:gd name="T76" fmla="*/ 308 w 344"/>
              <a:gd name="T77" fmla="*/ 176 h 185"/>
              <a:gd name="T78" fmla="*/ 310 w 344"/>
              <a:gd name="T79" fmla="*/ 182 h 185"/>
              <a:gd name="T80" fmla="*/ 327 w 344"/>
              <a:gd name="T81" fmla="*/ 185 h 185"/>
              <a:gd name="T82" fmla="*/ 336 w 344"/>
              <a:gd name="T83" fmla="*/ 176 h 185"/>
              <a:gd name="T84" fmla="*/ 336 w 344"/>
              <a:gd name="T85" fmla="*/ 155 h 185"/>
              <a:gd name="T86" fmla="*/ 344 w 344"/>
              <a:gd name="T87" fmla="*/ 143 h 185"/>
              <a:gd name="T88" fmla="*/ 344 w 344"/>
              <a:gd name="T89" fmla="*/ 140 h 185"/>
              <a:gd name="T90" fmla="*/ 338 w 344"/>
              <a:gd name="T91" fmla="*/ 137 h 185"/>
              <a:gd name="T92" fmla="*/ 336 w 344"/>
              <a:gd name="T93" fmla="*/ 131 h 185"/>
              <a:gd name="T94" fmla="*/ 310 w 344"/>
              <a:gd name="T95" fmla="*/ 134 h 185"/>
              <a:gd name="T96" fmla="*/ 170 w 344"/>
              <a:gd name="T97" fmla="*/ 1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4" h="185">
                <a:moveTo>
                  <a:pt x="0" y="43"/>
                </a:moveTo>
                <a:lnTo>
                  <a:pt x="5" y="100"/>
                </a:lnTo>
                <a:lnTo>
                  <a:pt x="19" y="88"/>
                </a:lnTo>
                <a:lnTo>
                  <a:pt x="19" y="88"/>
                </a:lnTo>
                <a:lnTo>
                  <a:pt x="31" y="67"/>
                </a:lnTo>
                <a:lnTo>
                  <a:pt x="45" y="49"/>
                </a:lnTo>
                <a:lnTo>
                  <a:pt x="45" y="49"/>
                </a:lnTo>
                <a:lnTo>
                  <a:pt x="50" y="43"/>
                </a:lnTo>
                <a:lnTo>
                  <a:pt x="61" y="40"/>
                </a:lnTo>
                <a:lnTo>
                  <a:pt x="84" y="37"/>
                </a:lnTo>
                <a:lnTo>
                  <a:pt x="84" y="37"/>
                </a:lnTo>
                <a:lnTo>
                  <a:pt x="92" y="30"/>
                </a:lnTo>
                <a:lnTo>
                  <a:pt x="98" y="30"/>
                </a:lnTo>
                <a:lnTo>
                  <a:pt x="103" y="33"/>
                </a:lnTo>
                <a:lnTo>
                  <a:pt x="103" y="33"/>
                </a:lnTo>
                <a:lnTo>
                  <a:pt x="126" y="49"/>
                </a:lnTo>
                <a:lnTo>
                  <a:pt x="126" y="49"/>
                </a:lnTo>
                <a:lnTo>
                  <a:pt x="131" y="52"/>
                </a:lnTo>
                <a:lnTo>
                  <a:pt x="131" y="52"/>
                </a:lnTo>
                <a:lnTo>
                  <a:pt x="142" y="58"/>
                </a:lnTo>
                <a:lnTo>
                  <a:pt x="145" y="64"/>
                </a:lnTo>
                <a:lnTo>
                  <a:pt x="148" y="73"/>
                </a:lnTo>
                <a:lnTo>
                  <a:pt x="148" y="73"/>
                </a:lnTo>
                <a:lnTo>
                  <a:pt x="156" y="79"/>
                </a:lnTo>
                <a:lnTo>
                  <a:pt x="165" y="85"/>
                </a:lnTo>
                <a:lnTo>
                  <a:pt x="165" y="85"/>
                </a:lnTo>
                <a:lnTo>
                  <a:pt x="176" y="91"/>
                </a:lnTo>
                <a:lnTo>
                  <a:pt x="176" y="91"/>
                </a:lnTo>
                <a:lnTo>
                  <a:pt x="184" y="94"/>
                </a:lnTo>
                <a:lnTo>
                  <a:pt x="184" y="94"/>
                </a:lnTo>
                <a:lnTo>
                  <a:pt x="187" y="97"/>
                </a:lnTo>
                <a:lnTo>
                  <a:pt x="187" y="97"/>
                </a:lnTo>
                <a:lnTo>
                  <a:pt x="196" y="103"/>
                </a:lnTo>
                <a:lnTo>
                  <a:pt x="198" y="109"/>
                </a:lnTo>
                <a:lnTo>
                  <a:pt x="198" y="119"/>
                </a:lnTo>
                <a:lnTo>
                  <a:pt x="198" y="155"/>
                </a:lnTo>
                <a:lnTo>
                  <a:pt x="198" y="155"/>
                </a:lnTo>
                <a:lnTo>
                  <a:pt x="204" y="155"/>
                </a:lnTo>
                <a:lnTo>
                  <a:pt x="204" y="155"/>
                </a:lnTo>
                <a:lnTo>
                  <a:pt x="212" y="158"/>
                </a:lnTo>
                <a:lnTo>
                  <a:pt x="218" y="161"/>
                </a:lnTo>
                <a:lnTo>
                  <a:pt x="218" y="161"/>
                </a:lnTo>
                <a:lnTo>
                  <a:pt x="235" y="173"/>
                </a:lnTo>
                <a:lnTo>
                  <a:pt x="254" y="179"/>
                </a:lnTo>
                <a:lnTo>
                  <a:pt x="254" y="179"/>
                </a:lnTo>
                <a:lnTo>
                  <a:pt x="257" y="170"/>
                </a:lnTo>
                <a:lnTo>
                  <a:pt x="257" y="170"/>
                </a:lnTo>
                <a:lnTo>
                  <a:pt x="257" y="164"/>
                </a:lnTo>
                <a:lnTo>
                  <a:pt x="257" y="155"/>
                </a:lnTo>
                <a:lnTo>
                  <a:pt x="257" y="155"/>
                </a:lnTo>
                <a:lnTo>
                  <a:pt x="254" y="146"/>
                </a:lnTo>
                <a:lnTo>
                  <a:pt x="254" y="146"/>
                </a:lnTo>
                <a:lnTo>
                  <a:pt x="252" y="140"/>
                </a:lnTo>
                <a:lnTo>
                  <a:pt x="252" y="140"/>
                </a:lnTo>
                <a:lnTo>
                  <a:pt x="249" y="131"/>
                </a:lnTo>
                <a:lnTo>
                  <a:pt x="249" y="131"/>
                </a:lnTo>
                <a:lnTo>
                  <a:pt x="240" y="122"/>
                </a:lnTo>
                <a:lnTo>
                  <a:pt x="238" y="109"/>
                </a:lnTo>
                <a:lnTo>
                  <a:pt x="238" y="109"/>
                </a:lnTo>
                <a:lnTo>
                  <a:pt x="238" y="97"/>
                </a:lnTo>
                <a:lnTo>
                  <a:pt x="238" y="97"/>
                </a:lnTo>
                <a:lnTo>
                  <a:pt x="238" y="88"/>
                </a:lnTo>
                <a:lnTo>
                  <a:pt x="235" y="82"/>
                </a:lnTo>
                <a:lnTo>
                  <a:pt x="235" y="82"/>
                </a:lnTo>
                <a:lnTo>
                  <a:pt x="226" y="58"/>
                </a:lnTo>
                <a:lnTo>
                  <a:pt x="226" y="58"/>
                </a:lnTo>
                <a:lnTo>
                  <a:pt x="224" y="52"/>
                </a:lnTo>
                <a:lnTo>
                  <a:pt x="226" y="49"/>
                </a:lnTo>
                <a:lnTo>
                  <a:pt x="229" y="43"/>
                </a:lnTo>
                <a:lnTo>
                  <a:pt x="229" y="43"/>
                </a:lnTo>
                <a:lnTo>
                  <a:pt x="229" y="40"/>
                </a:lnTo>
                <a:lnTo>
                  <a:pt x="229" y="40"/>
                </a:lnTo>
                <a:lnTo>
                  <a:pt x="235" y="30"/>
                </a:lnTo>
                <a:lnTo>
                  <a:pt x="240" y="24"/>
                </a:lnTo>
                <a:lnTo>
                  <a:pt x="240" y="24"/>
                </a:lnTo>
                <a:lnTo>
                  <a:pt x="246" y="21"/>
                </a:lnTo>
                <a:lnTo>
                  <a:pt x="252" y="15"/>
                </a:lnTo>
                <a:lnTo>
                  <a:pt x="252" y="15"/>
                </a:lnTo>
                <a:lnTo>
                  <a:pt x="257" y="9"/>
                </a:lnTo>
                <a:lnTo>
                  <a:pt x="263" y="9"/>
                </a:lnTo>
                <a:lnTo>
                  <a:pt x="263" y="9"/>
                </a:lnTo>
                <a:lnTo>
                  <a:pt x="266" y="12"/>
                </a:lnTo>
                <a:lnTo>
                  <a:pt x="266" y="18"/>
                </a:lnTo>
                <a:lnTo>
                  <a:pt x="263" y="27"/>
                </a:lnTo>
                <a:lnTo>
                  <a:pt x="263" y="27"/>
                </a:lnTo>
                <a:lnTo>
                  <a:pt x="263" y="30"/>
                </a:lnTo>
                <a:lnTo>
                  <a:pt x="263" y="30"/>
                </a:lnTo>
                <a:lnTo>
                  <a:pt x="263" y="40"/>
                </a:lnTo>
                <a:lnTo>
                  <a:pt x="257" y="67"/>
                </a:lnTo>
                <a:lnTo>
                  <a:pt x="257" y="67"/>
                </a:lnTo>
                <a:lnTo>
                  <a:pt x="257" y="70"/>
                </a:lnTo>
                <a:lnTo>
                  <a:pt x="257" y="70"/>
                </a:lnTo>
                <a:lnTo>
                  <a:pt x="257" y="70"/>
                </a:lnTo>
                <a:lnTo>
                  <a:pt x="257" y="70"/>
                </a:lnTo>
                <a:lnTo>
                  <a:pt x="260" y="73"/>
                </a:lnTo>
                <a:lnTo>
                  <a:pt x="260" y="73"/>
                </a:lnTo>
                <a:lnTo>
                  <a:pt x="263" y="79"/>
                </a:lnTo>
                <a:lnTo>
                  <a:pt x="266" y="85"/>
                </a:lnTo>
                <a:lnTo>
                  <a:pt x="263" y="103"/>
                </a:lnTo>
                <a:lnTo>
                  <a:pt x="263" y="103"/>
                </a:lnTo>
                <a:lnTo>
                  <a:pt x="266" y="109"/>
                </a:lnTo>
                <a:lnTo>
                  <a:pt x="271" y="116"/>
                </a:lnTo>
                <a:lnTo>
                  <a:pt x="271" y="116"/>
                </a:lnTo>
                <a:lnTo>
                  <a:pt x="277" y="125"/>
                </a:lnTo>
                <a:lnTo>
                  <a:pt x="280" y="131"/>
                </a:lnTo>
                <a:lnTo>
                  <a:pt x="280" y="131"/>
                </a:lnTo>
                <a:lnTo>
                  <a:pt x="282" y="137"/>
                </a:lnTo>
                <a:lnTo>
                  <a:pt x="282" y="137"/>
                </a:lnTo>
                <a:lnTo>
                  <a:pt x="285" y="146"/>
                </a:lnTo>
                <a:lnTo>
                  <a:pt x="294" y="152"/>
                </a:lnTo>
                <a:lnTo>
                  <a:pt x="294" y="152"/>
                </a:lnTo>
                <a:lnTo>
                  <a:pt x="299" y="155"/>
                </a:lnTo>
                <a:lnTo>
                  <a:pt x="302" y="161"/>
                </a:lnTo>
                <a:lnTo>
                  <a:pt x="305" y="170"/>
                </a:lnTo>
                <a:lnTo>
                  <a:pt x="305" y="170"/>
                </a:lnTo>
                <a:lnTo>
                  <a:pt x="308" y="176"/>
                </a:lnTo>
                <a:lnTo>
                  <a:pt x="308" y="176"/>
                </a:lnTo>
                <a:lnTo>
                  <a:pt x="308" y="179"/>
                </a:lnTo>
                <a:lnTo>
                  <a:pt x="310" y="182"/>
                </a:lnTo>
                <a:lnTo>
                  <a:pt x="310" y="182"/>
                </a:lnTo>
                <a:lnTo>
                  <a:pt x="319" y="185"/>
                </a:lnTo>
                <a:lnTo>
                  <a:pt x="319" y="185"/>
                </a:lnTo>
                <a:lnTo>
                  <a:pt x="327" y="185"/>
                </a:lnTo>
                <a:lnTo>
                  <a:pt x="333" y="179"/>
                </a:lnTo>
                <a:lnTo>
                  <a:pt x="333" y="179"/>
                </a:lnTo>
                <a:lnTo>
                  <a:pt x="336" y="176"/>
                </a:lnTo>
                <a:lnTo>
                  <a:pt x="336" y="170"/>
                </a:lnTo>
                <a:lnTo>
                  <a:pt x="336" y="170"/>
                </a:lnTo>
                <a:lnTo>
                  <a:pt x="336" y="155"/>
                </a:lnTo>
                <a:lnTo>
                  <a:pt x="341" y="149"/>
                </a:lnTo>
                <a:lnTo>
                  <a:pt x="341" y="149"/>
                </a:lnTo>
                <a:lnTo>
                  <a:pt x="344" y="143"/>
                </a:lnTo>
                <a:lnTo>
                  <a:pt x="344" y="143"/>
                </a:lnTo>
                <a:lnTo>
                  <a:pt x="344" y="140"/>
                </a:lnTo>
                <a:lnTo>
                  <a:pt x="344" y="140"/>
                </a:lnTo>
                <a:lnTo>
                  <a:pt x="344" y="140"/>
                </a:lnTo>
                <a:lnTo>
                  <a:pt x="344" y="140"/>
                </a:lnTo>
                <a:lnTo>
                  <a:pt x="338" y="137"/>
                </a:lnTo>
                <a:lnTo>
                  <a:pt x="336" y="134"/>
                </a:lnTo>
                <a:lnTo>
                  <a:pt x="336" y="134"/>
                </a:lnTo>
                <a:lnTo>
                  <a:pt x="336" y="131"/>
                </a:lnTo>
                <a:lnTo>
                  <a:pt x="316" y="137"/>
                </a:lnTo>
                <a:lnTo>
                  <a:pt x="316" y="137"/>
                </a:lnTo>
                <a:lnTo>
                  <a:pt x="310" y="134"/>
                </a:lnTo>
                <a:lnTo>
                  <a:pt x="308" y="131"/>
                </a:lnTo>
                <a:lnTo>
                  <a:pt x="277" y="0"/>
                </a:lnTo>
                <a:lnTo>
                  <a:pt x="170" y="15"/>
                </a:lnTo>
                <a:lnTo>
                  <a:pt x="0" y="43"/>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5" name="Freeform 357">
            <a:extLst>
              <a:ext uri="{FF2B5EF4-FFF2-40B4-BE49-F238E27FC236}">
                <a16:creationId xmlns:a16="http://schemas.microsoft.com/office/drawing/2014/main" id="{9B28ADAE-DB4A-4E27-88E2-C5F8C69C03C0}"/>
              </a:ext>
            </a:extLst>
          </p:cNvPr>
          <p:cNvSpPr>
            <a:spLocks/>
          </p:cNvSpPr>
          <p:nvPr/>
        </p:nvSpPr>
        <p:spPr bwMode="auto">
          <a:xfrm>
            <a:off x="6980911" y="3666336"/>
            <a:ext cx="164167" cy="21822"/>
          </a:xfrm>
          <a:custGeom>
            <a:avLst/>
            <a:gdLst>
              <a:gd name="T0" fmla="*/ 0 w 107"/>
              <a:gd name="T1" fmla="*/ 15 h 15"/>
              <a:gd name="T2" fmla="*/ 107 w 107"/>
              <a:gd name="T3" fmla="*/ 0 h 15"/>
              <a:gd name="T4" fmla="*/ 107 w 107"/>
              <a:gd name="T5" fmla="*/ 0 h 15"/>
              <a:gd name="T6" fmla="*/ 0 w 107"/>
              <a:gd name="T7" fmla="*/ 15 h 15"/>
            </a:gdLst>
            <a:ahLst/>
            <a:cxnLst>
              <a:cxn ang="0">
                <a:pos x="T0" y="T1"/>
              </a:cxn>
              <a:cxn ang="0">
                <a:pos x="T2" y="T3"/>
              </a:cxn>
              <a:cxn ang="0">
                <a:pos x="T4" y="T5"/>
              </a:cxn>
              <a:cxn ang="0">
                <a:pos x="T6" y="T7"/>
              </a:cxn>
            </a:cxnLst>
            <a:rect l="0" t="0" r="r" b="b"/>
            <a:pathLst>
              <a:path w="107" h="15">
                <a:moveTo>
                  <a:pt x="0" y="15"/>
                </a:moveTo>
                <a:lnTo>
                  <a:pt x="107" y="0"/>
                </a:lnTo>
                <a:lnTo>
                  <a:pt x="107" y="0"/>
                </a:lnTo>
                <a:lnTo>
                  <a:pt x="0" y="15"/>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6" name="Freeform 359">
            <a:extLst>
              <a:ext uri="{FF2B5EF4-FFF2-40B4-BE49-F238E27FC236}">
                <a16:creationId xmlns:a16="http://schemas.microsoft.com/office/drawing/2014/main" id="{3AD035CC-04DE-413F-8276-9E7B37E44630}"/>
              </a:ext>
            </a:extLst>
          </p:cNvPr>
          <p:cNvSpPr>
            <a:spLocks/>
          </p:cNvSpPr>
          <p:nvPr/>
        </p:nvSpPr>
        <p:spPr bwMode="auto">
          <a:xfrm>
            <a:off x="7080639" y="3918025"/>
            <a:ext cx="29152" cy="8729"/>
          </a:xfrm>
          <a:custGeom>
            <a:avLst/>
            <a:gdLst>
              <a:gd name="T0" fmla="*/ 19 w 19"/>
              <a:gd name="T1" fmla="*/ 6 h 6"/>
              <a:gd name="T2" fmla="*/ 19 w 19"/>
              <a:gd name="T3" fmla="*/ 6 h 6"/>
              <a:gd name="T4" fmla="*/ 0 w 19"/>
              <a:gd name="T5" fmla="*/ 0 h 6"/>
              <a:gd name="T6" fmla="*/ 19 w 19"/>
              <a:gd name="T7" fmla="*/ 6 h 6"/>
            </a:gdLst>
            <a:ahLst/>
            <a:cxnLst>
              <a:cxn ang="0">
                <a:pos x="T0" y="T1"/>
              </a:cxn>
              <a:cxn ang="0">
                <a:pos x="T2" y="T3"/>
              </a:cxn>
              <a:cxn ang="0">
                <a:pos x="T4" y="T5"/>
              </a:cxn>
              <a:cxn ang="0">
                <a:pos x="T6" y="T7"/>
              </a:cxn>
            </a:cxnLst>
            <a:rect l="0" t="0" r="r" b="b"/>
            <a:pathLst>
              <a:path w="19" h="6">
                <a:moveTo>
                  <a:pt x="19" y="6"/>
                </a:moveTo>
                <a:lnTo>
                  <a:pt x="19" y="6"/>
                </a:lnTo>
                <a:lnTo>
                  <a:pt x="0" y="0"/>
                </a:lnTo>
                <a:lnTo>
                  <a:pt x="19" y="6"/>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7" name="Freeform 360">
            <a:extLst>
              <a:ext uri="{FF2B5EF4-FFF2-40B4-BE49-F238E27FC236}">
                <a16:creationId xmlns:a16="http://schemas.microsoft.com/office/drawing/2014/main" id="{67F3D212-F2AB-48C4-B4FA-B10F31088C29}"/>
              </a:ext>
            </a:extLst>
          </p:cNvPr>
          <p:cNvSpPr>
            <a:spLocks/>
          </p:cNvSpPr>
          <p:nvPr/>
        </p:nvSpPr>
        <p:spPr bwMode="auto">
          <a:xfrm>
            <a:off x="7054556" y="3900567"/>
            <a:ext cx="26083" cy="17458"/>
          </a:xfrm>
          <a:custGeom>
            <a:avLst/>
            <a:gdLst>
              <a:gd name="T0" fmla="*/ 17 w 17"/>
              <a:gd name="T1" fmla="*/ 12 h 12"/>
              <a:gd name="T2" fmla="*/ 17 w 17"/>
              <a:gd name="T3" fmla="*/ 12 h 12"/>
              <a:gd name="T4" fmla="*/ 0 w 17"/>
              <a:gd name="T5" fmla="*/ 0 h 12"/>
              <a:gd name="T6" fmla="*/ 0 w 17"/>
              <a:gd name="T7" fmla="*/ 0 h 12"/>
              <a:gd name="T8" fmla="*/ 17 w 17"/>
              <a:gd name="T9" fmla="*/ 12 h 12"/>
              <a:gd name="T10" fmla="*/ 17 w 17"/>
              <a:gd name="T11" fmla="*/ 12 h 12"/>
            </a:gdLst>
            <a:ahLst/>
            <a:cxnLst>
              <a:cxn ang="0">
                <a:pos x="T0" y="T1"/>
              </a:cxn>
              <a:cxn ang="0">
                <a:pos x="T2" y="T3"/>
              </a:cxn>
              <a:cxn ang="0">
                <a:pos x="T4" y="T5"/>
              </a:cxn>
              <a:cxn ang="0">
                <a:pos x="T6" y="T7"/>
              </a:cxn>
              <a:cxn ang="0">
                <a:pos x="T8" y="T9"/>
              </a:cxn>
              <a:cxn ang="0">
                <a:pos x="T10" y="T11"/>
              </a:cxn>
            </a:cxnLst>
            <a:rect l="0" t="0" r="r" b="b"/>
            <a:pathLst>
              <a:path w="17" h="12">
                <a:moveTo>
                  <a:pt x="17" y="12"/>
                </a:moveTo>
                <a:lnTo>
                  <a:pt x="17" y="12"/>
                </a:lnTo>
                <a:lnTo>
                  <a:pt x="0" y="0"/>
                </a:lnTo>
                <a:lnTo>
                  <a:pt x="0" y="0"/>
                </a:lnTo>
                <a:lnTo>
                  <a:pt x="17" y="12"/>
                </a:lnTo>
                <a:lnTo>
                  <a:pt x="17" y="12"/>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8" name="Freeform 361">
            <a:extLst>
              <a:ext uri="{FF2B5EF4-FFF2-40B4-BE49-F238E27FC236}">
                <a16:creationId xmlns:a16="http://schemas.microsoft.com/office/drawing/2014/main" id="{820F36FE-3A33-44EA-AEFD-3E623BCF4448}"/>
              </a:ext>
            </a:extLst>
          </p:cNvPr>
          <p:cNvSpPr>
            <a:spLocks/>
          </p:cNvSpPr>
          <p:nvPr/>
        </p:nvSpPr>
        <p:spPr bwMode="auto">
          <a:xfrm>
            <a:off x="7178834" y="3384094"/>
            <a:ext cx="142687" cy="357894"/>
          </a:xfrm>
          <a:custGeom>
            <a:avLst/>
            <a:gdLst>
              <a:gd name="T0" fmla="*/ 31 w 93"/>
              <a:gd name="T1" fmla="*/ 0 h 246"/>
              <a:gd name="T2" fmla="*/ 25 w 93"/>
              <a:gd name="T3" fmla="*/ 36 h 246"/>
              <a:gd name="T4" fmla="*/ 20 w 93"/>
              <a:gd name="T5" fmla="*/ 54 h 246"/>
              <a:gd name="T6" fmla="*/ 20 w 93"/>
              <a:gd name="T7" fmla="*/ 57 h 246"/>
              <a:gd name="T8" fmla="*/ 20 w 93"/>
              <a:gd name="T9" fmla="*/ 57 h 246"/>
              <a:gd name="T10" fmla="*/ 20 w 93"/>
              <a:gd name="T11" fmla="*/ 60 h 246"/>
              <a:gd name="T12" fmla="*/ 20 w 93"/>
              <a:gd name="T13" fmla="*/ 63 h 246"/>
              <a:gd name="T14" fmla="*/ 20 w 93"/>
              <a:gd name="T15" fmla="*/ 63 h 246"/>
              <a:gd name="T16" fmla="*/ 20 w 93"/>
              <a:gd name="T17" fmla="*/ 63 h 246"/>
              <a:gd name="T18" fmla="*/ 23 w 93"/>
              <a:gd name="T19" fmla="*/ 76 h 246"/>
              <a:gd name="T20" fmla="*/ 42 w 93"/>
              <a:gd name="T21" fmla="*/ 100 h 246"/>
              <a:gd name="T22" fmla="*/ 42 w 93"/>
              <a:gd name="T23" fmla="*/ 100 h 246"/>
              <a:gd name="T24" fmla="*/ 39 w 93"/>
              <a:gd name="T25" fmla="*/ 130 h 246"/>
              <a:gd name="T26" fmla="*/ 37 w 93"/>
              <a:gd name="T27" fmla="*/ 142 h 246"/>
              <a:gd name="T28" fmla="*/ 0 w 93"/>
              <a:gd name="T29" fmla="*/ 185 h 246"/>
              <a:gd name="T30" fmla="*/ 14 w 93"/>
              <a:gd name="T31" fmla="*/ 206 h 246"/>
              <a:gd name="T32" fmla="*/ 28 w 93"/>
              <a:gd name="T33" fmla="*/ 218 h 246"/>
              <a:gd name="T34" fmla="*/ 34 w 93"/>
              <a:gd name="T35" fmla="*/ 218 h 246"/>
              <a:gd name="T36" fmla="*/ 53 w 93"/>
              <a:gd name="T37" fmla="*/ 234 h 246"/>
              <a:gd name="T38" fmla="*/ 56 w 93"/>
              <a:gd name="T39" fmla="*/ 246 h 246"/>
              <a:gd name="T40" fmla="*/ 76 w 93"/>
              <a:gd name="T41" fmla="*/ 191 h 246"/>
              <a:gd name="T42" fmla="*/ 79 w 93"/>
              <a:gd name="T43" fmla="*/ 179 h 246"/>
              <a:gd name="T44" fmla="*/ 87 w 93"/>
              <a:gd name="T45" fmla="*/ 161 h 246"/>
              <a:gd name="T46" fmla="*/ 93 w 93"/>
              <a:gd name="T47" fmla="*/ 124 h 246"/>
              <a:gd name="T48" fmla="*/ 87 w 93"/>
              <a:gd name="T49" fmla="*/ 94 h 246"/>
              <a:gd name="T50" fmla="*/ 87 w 93"/>
              <a:gd name="T51" fmla="*/ 82 h 246"/>
              <a:gd name="T52" fmla="*/ 79 w 93"/>
              <a:gd name="T53" fmla="*/ 66 h 246"/>
              <a:gd name="T54" fmla="*/ 67 w 93"/>
              <a:gd name="T55" fmla="*/ 54 h 246"/>
              <a:gd name="T56" fmla="*/ 70 w 93"/>
              <a:gd name="T57" fmla="*/ 42 h 246"/>
              <a:gd name="T58" fmla="*/ 87 w 93"/>
              <a:gd name="T59" fmla="*/ 21 h 246"/>
              <a:gd name="T60" fmla="*/ 84 w 93"/>
              <a:gd name="T61" fmla="*/ 21 h 246"/>
              <a:gd name="T62" fmla="*/ 81 w 93"/>
              <a:gd name="T63" fmla="*/ 18 h 246"/>
              <a:gd name="T64" fmla="*/ 79 w 93"/>
              <a:gd name="T65" fmla="*/ 18 h 246"/>
              <a:gd name="T66" fmla="*/ 76 w 93"/>
              <a:gd name="T67" fmla="*/ 15 h 246"/>
              <a:gd name="T68" fmla="*/ 70 w 93"/>
              <a:gd name="T69" fmla="*/ 15 h 246"/>
              <a:gd name="T70" fmla="*/ 67 w 93"/>
              <a:gd name="T71" fmla="*/ 12 h 246"/>
              <a:gd name="T72" fmla="*/ 67 w 93"/>
              <a:gd name="T73" fmla="*/ 12 h 246"/>
              <a:gd name="T74" fmla="*/ 62 w 93"/>
              <a:gd name="T75" fmla="*/ 12 h 246"/>
              <a:gd name="T76" fmla="*/ 59 w 93"/>
              <a:gd name="T77" fmla="*/ 9 h 246"/>
              <a:gd name="T78" fmla="*/ 56 w 93"/>
              <a:gd name="T79" fmla="*/ 9 h 246"/>
              <a:gd name="T80" fmla="*/ 53 w 93"/>
              <a:gd name="T81" fmla="*/ 6 h 246"/>
              <a:gd name="T82" fmla="*/ 51 w 93"/>
              <a:gd name="T83" fmla="*/ 6 h 246"/>
              <a:gd name="T84" fmla="*/ 48 w 93"/>
              <a:gd name="T85" fmla="*/ 6 h 246"/>
              <a:gd name="T86" fmla="*/ 42 w 93"/>
              <a:gd name="T87" fmla="*/ 3 h 246"/>
              <a:gd name="T88" fmla="*/ 39 w 93"/>
              <a:gd name="T89" fmla="*/ 3 h 246"/>
              <a:gd name="T90" fmla="*/ 37 w 93"/>
              <a:gd name="T91" fmla="*/ 0 h 246"/>
              <a:gd name="T92" fmla="*/ 31 w 93"/>
              <a:gd name="T93"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3" h="246">
                <a:moveTo>
                  <a:pt x="31" y="0"/>
                </a:moveTo>
                <a:lnTo>
                  <a:pt x="31" y="0"/>
                </a:lnTo>
                <a:lnTo>
                  <a:pt x="31" y="0"/>
                </a:lnTo>
                <a:lnTo>
                  <a:pt x="31" y="24"/>
                </a:lnTo>
                <a:lnTo>
                  <a:pt x="31" y="24"/>
                </a:lnTo>
                <a:lnTo>
                  <a:pt x="25" y="36"/>
                </a:lnTo>
                <a:lnTo>
                  <a:pt x="25" y="36"/>
                </a:lnTo>
                <a:lnTo>
                  <a:pt x="20" y="54"/>
                </a:lnTo>
                <a:lnTo>
                  <a:pt x="20" y="54"/>
                </a:lnTo>
                <a:lnTo>
                  <a:pt x="20" y="57"/>
                </a:lnTo>
                <a:lnTo>
                  <a:pt x="20" y="57"/>
                </a:lnTo>
                <a:lnTo>
                  <a:pt x="20" y="57"/>
                </a:lnTo>
                <a:lnTo>
                  <a:pt x="20" y="57"/>
                </a:lnTo>
                <a:lnTo>
                  <a:pt x="20" y="57"/>
                </a:lnTo>
                <a:lnTo>
                  <a:pt x="20" y="57"/>
                </a:lnTo>
                <a:lnTo>
                  <a:pt x="20" y="60"/>
                </a:lnTo>
                <a:lnTo>
                  <a:pt x="20" y="60"/>
                </a:lnTo>
                <a:lnTo>
                  <a:pt x="20" y="60"/>
                </a:lnTo>
                <a:lnTo>
                  <a:pt x="20" y="60"/>
                </a:lnTo>
                <a:lnTo>
                  <a:pt x="20" y="63"/>
                </a:lnTo>
                <a:lnTo>
                  <a:pt x="20" y="63"/>
                </a:lnTo>
                <a:lnTo>
                  <a:pt x="20" y="63"/>
                </a:lnTo>
                <a:lnTo>
                  <a:pt x="20" y="63"/>
                </a:lnTo>
                <a:lnTo>
                  <a:pt x="20" y="63"/>
                </a:lnTo>
                <a:lnTo>
                  <a:pt x="20" y="63"/>
                </a:lnTo>
                <a:lnTo>
                  <a:pt x="20" y="63"/>
                </a:lnTo>
                <a:lnTo>
                  <a:pt x="20" y="63"/>
                </a:lnTo>
                <a:lnTo>
                  <a:pt x="20" y="73"/>
                </a:lnTo>
                <a:lnTo>
                  <a:pt x="23" y="76"/>
                </a:lnTo>
                <a:lnTo>
                  <a:pt x="23" y="76"/>
                </a:lnTo>
                <a:lnTo>
                  <a:pt x="37" y="94"/>
                </a:lnTo>
                <a:lnTo>
                  <a:pt x="37" y="94"/>
                </a:lnTo>
                <a:lnTo>
                  <a:pt x="42" y="100"/>
                </a:lnTo>
                <a:lnTo>
                  <a:pt x="42" y="100"/>
                </a:lnTo>
                <a:lnTo>
                  <a:pt x="42" y="100"/>
                </a:lnTo>
                <a:lnTo>
                  <a:pt x="42" y="100"/>
                </a:lnTo>
                <a:lnTo>
                  <a:pt x="45" y="106"/>
                </a:lnTo>
                <a:lnTo>
                  <a:pt x="45" y="112"/>
                </a:lnTo>
                <a:lnTo>
                  <a:pt x="39" y="130"/>
                </a:lnTo>
                <a:lnTo>
                  <a:pt x="39" y="133"/>
                </a:lnTo>
                <a:lnTo>
                  <a:pt x="39" y="133"/>
                </a:lnTo>
                <a:lnTo>
                  <a:pt x="37" y="142"/>
                </a:lnTo>
                <a:lnTo>
                  <a:pt x="31" y="145"/>
                </a:lnTo>
                <a:lnTo>
                  <a:pt x="23" y="152"/>
                </a:lnTo>
                <a:lnTo>
                  <a:pt x="0" y="185"/>
                </a:lnTo>
                <a:lnTo>
                  <a:pt x="6" y="203"/>
                </a:lnTo>
                <a:lnTo>
                  <a:pt x="6" y="203"/>
                </a:lnTo>
                <a:lnTo>
                  <a:pt x="14" y="206"/>
                </a:lnTo>
                <a:lnTo>
                  <a:pt x="25" y="215"/>
                </a:lnTo>
                <a:lnTo>
                  <a:pt x="25" y="215"/>
                </a:lnTo>
                <a:lnTo>
                  <a:pt x="28" y="218"/>
                </a:lnTo>
                <a:lnTo>
                  <a:pt x="28" y="218"/>
                </a:lnTo>
                <a:lnTo>
                  <a:pt x="34" y="218"/>
                </a:lnTo>
                <a:lnTo>
                  <a:pt x="34" y="218"/>
                </a:lnTo>
                <a:lnTo>
                  <a:pt x="42" y="227"/>
                </a:lnTo>
                <a:lnTo>
                  <a:pt x="53" y="234"/>
                </a:lnTo>
                <a:lnTo>
                  <a:pt x="53" y="234"/>
                </a:lnTo>
                <a:lnTo>
                  <a:pt x="56" y="243"/>
                </a:lnTo>
                <a:lnTo>
                  <a:pt x="56" y="243"/>
                </a:lnTo>
                <a:lnTo>
                  <a:pt x="56" y="246"/>
                </a:lnTo>
                <a:lnTo>
                  <a:pt x="56" y="246"/>
                </a:lnTo>
                <a:lnTo>
                  <a:pt x="67" y="224"/>
                </a:lnTo>
                <a:lnTo>
                  <a:pt x="76" y="191"/>
                </a:lnTo>
                <a:lnTo>
                  <a:pt x="76" y="191"/>
                </a:lnTo>
                <a:lnTo>
                  <a:pt x="79" y="179"/>
                </a:lnTo>
                <a:lnTo>
                  <a:pt x="79" y="179"/>
                </a:lnTo>
                <a:lnTo>
                  <a:pt x="81" y="170"/>
                </a:lnTo>
                <a:lnTo>
                  <a:pt x="81" y="170"/>
                </a:lnTo>
                <a:lnTo>
                  <a:pt x="87" y="161"/>
                </a:lnTo>
                <a:lnTo>
                  <a:pt x="90" y="148"/>
                </a:lnTo>
                <a:lnTo>
                  <a:pt x="90" y="148"/>
                </a:lnTo>
                <a:lnTo>
                  <a:pt x="93" y="124"/>
                </a:lnTo>
                <a:lnTo>
                  <a:pt x="90" y="106"/>
                </a:lnTo>
                <a:lnTo>
                  <a:pt x="90" y="106"/>
                </a:lnTo>
                <a:lnTo>
                  <a:pt x="87" y="94"/>
                </a:lnTo>
                <a:lnTo>
                  <a:pt x="87" y="88"/>
                </a:lnTo>
                <a:lnTo>
                  <a:pt x="87" y="88"/>
                </a:lnTo>
                <a:lnTo>
                  <a:pt x="87" y="82"/>
                </a:lnTo>
                <a:lnTo>
                  <a:pt x="87" y="76"/>
                </a:lnTo>
                <a:lnTo>
                  <a:pt x="87" y="76"/>
                </a:lnTo>
                <a:lnTo>
                  <a:pt x="79" y="66"/>
                </a:lnTo>
                <a:lnTo>
                  <a:pt x="79" y="66"/>
                </a:lnTo>
                <a:lnTo>
                  <a:pt x="70" y="57"/>
                </a:lnTo>
                <a:lnTo>
                  <a:pt x="67" y="54"/>
                </a:lnTo>
                <a:lnTo>
                  <a:pt x="67" y="48"/>
                </a:lnTo>
                <a:lnTo>
                  <a:pt x="67" y="48"/>
                </a:lnTo>
                <a:lnTo>
                  <a:pt x="70" y="42"/>
                </a:lnTo>
                <a:lnTo>
                  <a:pt x="87" y="21"/>
                </a:lnTo>
                <a:lnTo>
                  <a:pt x="87" y="21"/>
                </a:lnTo>
                <a:lnTo>
                  <a:pt x="87" y="21"/>
                </a:lnTo>
                <a:lnTo>
                  <a:pt x="87" y="21"/>
                </a:lnTo>
                <a:lnTo>
                  <a:pt x="84" y="21"/>
                </a:lnTo>
                <a:lnTo>
                  <a:pt x="84" y="21"/>
                </a:lnTo>
                <a:lnTo>
                  <a:pt x="81" y="18"/>
                </a:lnTo>
                <a:lnTo>
                  <a:pt x="81" y="18"/>
                </a:lnTo>
                <a:lnTo>
                  <a:pt x="81" y="18"/>
                </a:lnTo>
                <a:lnTo>
                  <a:pt x="81" y="18"/>
                </a:lnTo>
                <a:lnTo>
                  <a:pt x="79" y="18"/>
                </a:lnTo>
                <a:lnTo>
                  <a:pt x="79" y="18"/>
                </a:lnTo>
                <a:lnTo>
                  <a:pt x="76" y="15"/>
                </a:lnTo>
                <a:lnTo>
                  <a:pt x="76" y="15"/>
                </a:lnTo>
                <a:lnTo>
                  <a:pt x="76" y="15"/>
                </a:lnTo>
                <a:lnTo>
                  <a:pt x="76" y="15"/>
                </a:lnTo>
                <a:lnTo>
                  <a:pt x="70" y="15"/>
                </a:lnTo>
                <a:lnTo>
                  <a:pt x="70" y="15"/>
                </a:lnTo>
                <a:lnTo>
                  <a:pt x="70" y="15"/>
                </a:lnTo>
                <a:lnTo>
                  <a:pt x="70" y="15"/>
                </a:lnTo>
                <a:lnTo>
                  <a:pt x="67" y="12"/>
                </a:lnTo>
                <a:lnTo>
                  <a:pt x="67" y="12"/>
                </a:lnTo>
                <a:lnTo>
                  <a:pt x="67" y="12"/>
                </a:lnTo>
                <a:lnTo>
                  <a:pt x="67" y="12"/>
                </a:lnTo>
                <a:lnTo>
                  <a:pt x="65" y="12"/>
                </a:lnTo>
                <a:lnTo>
                  <a:pt x="65" y="12"/>
                </a:lnTo>
                <a:lnTo>
                  <a:pt x="62" y="12"/>
                </a:lnTo>
                <a:lnTo>
                  <a:pt x="62" y="12"/>
                </a:lnTo>
                <a:lnTo>
                  <a:pt x="59" y="9"/>
                </a:lnTo>
                <a:lnTo>
                  <a:pt x="59" y="9"/>
                </a:lnTo>
                <a:lnTo>
                  <a:pt x="59" y="9"/>
                </a:lnTo>
                <a:lnTo>
                  <a:pt x="59" y="9"/>
                </a:lnTo>
                <a:lnTo>
                  <a:pt x="56" y="9"/>
                </a:lnTo>
                <a:lnTo>
                  <a:pt x="56" y="9"/>
                </a:lnTo>
                <a:lnTo>
                  <a:pt x="53" y="6"/>
                </a:lnTo>
                <a:lnTo>
                  <a:pt x="53" y="6"/>
                </a:lnTo>
                <a:lnTo>
                  <a:pt x="51" y="6"/>
                </a:lnTo>
                <a:lnTo>
                  <a:pt x="51" y="6"/>
                </a:lnTo>
                <a:lnTo>
                  <a:pt x="51" y="6"/>
                </a:lnTo>
                <a:lnTo>
                  <a:pt x="51" y="6"/>
                </a:lnTo>
                <a:lnTo>
                  <a:pt x="48" y="6"/>
                </a:lnTo>
                <a:lnTo>
                  <a:pt x="48" y="6"/>
                </a:lnTo>
                <a:lnTo>
                  <a:pt x="48" y="6"/>
                </a:lnTo>
                <a:lnTo>
                  <a:pt x="48" y="6"/>
                </a:lnTo>
                <a:lnTo>
                  <a:pt x="42" y="3"/>
                </a:lnTo>
                <a:lnTo>
                  <a:pt x="42" y="3"/>
                </a:lnTo>
                <a:lnTo>
                  <a:pt x="39" y="3"/>
                </a:lnTo>
                <a:lnTo>
                  <a:pt x="39" y="3"/>
                </a:lnTo>
                <a:lnTo>
                  <a:pt x="39" y="3"/>
                </a:lnTo>
                <a:lnTo>
                  <a:pt x="39" y="3"/>
                </a:lnTo>
                <a:lnTo>
                  <a:pt x="37" y="0"/>
                </a:lnTo>
                <a:lnTo>
                  <a:pt x="37" y="0"/>
                </a:lnTo>
                <a:lnTo>
                  <a:pt x="31" y="0"/>
                </a:lnTo>
                <a:lnTo>
                  <a:pt x="31" y="0"/>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49" name="Freeform 362">
            <a:extLst>
              <a:ext uri="{FF2B5EF4-FFF2-40B4-BE49-F238E27FC236}">
                <a16:creationId xmlns:a16="http://schemas.microsoft.com/office/drawing/2014/main" id="{8BF587CA-5C34-48ED-8D45-7B94E5786177}"/>
              </a:ext>
            </a:extLst>
          </p:cNvPr>
          <p:cNvSpPr>
            <a:spLocks/>
          </p:cNvSpPr>
          <p:nvPr/>
        </p:nvSpPr>
        <p:spPr bwMode="auto">
          <a:xfrm>
            <a:off x="7209519" y="3471385"/>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0" name="Freeform 363">
            <a:extLst>
              <a:ext uri="{FF2B5EF4-FFF2-40B4-BE49-F238E27FC236}">
                <a16:creationId xmlns:a16="http://schemas.microsoft.com/office/drawing/2014/main" id="{7DE81EF1-39B6-4185-B1D3-D0A2FFD2C51C}"/>
              </a:ext>
            </a:extLst>
          </p:cNvPr>
          <p:cNvSpPr>
            <a:spLocks/>
          </p:cNvSpPr>
          <p:nvPr/>
        </p:nvSpPr>
        <p:spPr bwMode="auto">
          <a:xfrm>
            <a:off x="7209519" y="347575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1" name="Freeform 364">
            <a:extLst>
              <a:ext uri="{FF2B5EF4-FFF2-40B4-BE49-F238E27FC236}">
                <a16:creationId xmlns:a16="http://schemas.microsoft.com/office/drawing/2014/main" id="{9B140971-E32E-4699-A594-8460773340C5}"/>
              </a:ext>
            </a:extLst>
          </p:cNvPr>
          <p:cNvSpPr>
            <a:spLocks/>
          </p:cNvSpPr>
          <p:nvPr/>
        </p:nvSpPr>
        <p:spPr bwMode="auto">
          <a:xfrm>
            <a:off x="7209519" y="346702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2" name="Freeform 365">
            <a:extLst>
              <a:ext uri="{FF2B5EF4-FFF2-40B4-BE49-F238E27FC236}">
                <a16:creationId xmlns:a16="http://schemas.microsoft.com/office/drawing/2014/main" id="{8F290BBB-DFE0-4D04-850E-21F18D05E8C8}"/>
              </a:ext>
            </a:extLst>
          </p:cNvPr>
          <p:cNvSpPr>
            <a:spLocks/>
          </p:cNvSpPr>
          <p:nvPr/>
        </p:nvSpPr>
        <p:spPr bwMode="auto">
          <a:xfrm>
            <a:off x="7209519" y="34670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3" name="Freeform 368">
            <a:extLst>
              <a:ext uri="{FF2B5EF4-FFF2-40B4-BE49-F238E27FC236}">
                <a16:creationId xmlns:a16="http://schemas.microsoft.com/office/drawing/2014/main" id="{43EE3A80-9BEC-4A2B-A917-DD1E96E1DC98}"/>
              </a:ext>
            </a:extLst>
          </p:cNvPr>
          <p:cNvSpPr>
            <a:spLocks/>
          </p:cNvSpPr>
          <p:nvPr/>
        </p:nvSpPr>
        <p:spPr bwMode="auto">
          <a:xfrm>
            <a:off x="7235601" y="3520851"/>
            <a:ext cx="7672" cy="8729"/>
          </a:xfrm>
          <a:custGeom>
            <a:avLst/>
            <a:gdLst>
              <a:gd name="T0" fmla="*/ 5 w 5"/>
              <a:gd name="T1" fmla="*/ 6 h 6"/>
              <a:gd name="T2" fmla="*/ 5 w 5"/>
              <a:gd name="T3" fmla="*/ 6 h 6"/>
              <a:gd name="T4" fmla="*/ 0 w 5"/>
              <a:gd name="T5" fmla="*/ 0 h 6"/>
              <a:gd name="T6" fmla="*/ 0 w 5"/>
              <a:gd name="T7" fmla="*/ 0 h 6"/>
              <a:gd name="T8" fmla="*/ 5 w 5"/>
              <a:gd name="T9" fmla="*/ 6 h 6"/>
              <a:gd name="T10" fmla="*/ 5 w 5"/>
              <a:gd name="T11" fmla="*/ 6 h 6"/>
            </a:gdLst>
            <a:ahLst/>
            <a:cxnLst>
              <a:cxn ang="0">
                <a:pos x="T0" y="T1"/>
              </a:cxn>
              <a:cxn ang="0">
                <a:pos x="T2" y="T3"/>
              </a:cxn>
              <a:cxn ang="0">
                <a:pos x="T4" y="T5"/>
              </a:cxn>
              <a:cxn ang="0">
                <a:pos x="T6" y="T7"/>
              </a:cxn>
              <a:cxn ang="0">
                <a:pos x="T8" y="T9"/>
              </a:cxn>
              <a:cxn ang="0">
                <a:pos x="T10" y="T11"/>
              </a:cxn>
            </a:cxnLst>
            <a:rect l="0" t="0" r="r" b="b"/>
            <a:pathLst>
              <a:path w="5" h="6">
                <a:moveTo>
                  <a:pt x="5" y="6"/>
                </a:moveTo>
                <a:lnTo>
                  <a:pt x="5" y="6"/>
                </a:lnTo>
                <a:lnTo>
                  <a:pt x="0" y="0"/>
                </a:lnTo>
                <a:lnTo>
                  <a:pt x="0" y="0"/>
                </a:lnTo>
                <a:lnTo>
                  <a:pt x="5" y="6"/>
                </a:lnTo>
                <a:lnTo>
                  <a:pt x="5" y="6"/>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4" name="Freeform 369">
            <a:extLst>
              <a:ext uri="{FF2B5EF4-FFF2-40B4-BE49-F238E27FC236}">
                <a16:creationId xmlns:a16="http://schemas.microsoft.com/office/drawing/2014/main" id="{7F0F6C7F-F03F-40D4-BF7D-EE96B082AFBA}"/>
              </a:ext>
            </a:extLst>
          </p:cNvPr>
          <p:cNvSpPr>
            <a:spLocks/>
          </p:cNvSpPr>
          <p:nvPr/>
        </p:nvSpPr>
        <p:spPr bwMode="auto">
          <a:xfrm>
            <a:off x="7536320" y="3171685"/>
            <a:ext cx="88989" cy="101839"/>
          </a:xfrm>
          <a:custGeom>
            <a:avLst/>
            <a:gdLst>
              <a:gd name="T0" fmla="*/ 2 w 58"/>
              <a:gd name="T1" fmla="*/ 12 h 70"/>
              <a:gd name="T2" fmla="*/ 2 w 58"/>
              <a:gd name="T3" fmla="*/ 15 h 70"/>
              <a:gd name="T4" fmla="*/ 2 w 58"/>
              <a:gd name="T5" fmla="*/ 18 h 70"/>
              <a:gd name="T6" fmla="*/ 5 w 58"/>
              <a:gd name="T7" fmla="*/ 21 h 70"/>
              <a:gd name="T8" fmla="*/ 5 w 58"/>
              <a:gd name="T9" fmla="*/ 27 h 70"/>
              <a:gd name="T10" fmla="*/ 5 w 58"/>
              <a:gd name="T11" fmla="*/ 27 h 70"/>
              <a:gd name="T12" fmla="*/ 8 w 58"/>
              <a:gd name="T13" fmla="*/ 33 h 70"/>
              <a:gd name="T14" fmla="*/ 8 w 58"/>
              <a:gd name="T15" fmla="*/ 36 h 70"/>
              <a:gd name="T16" fmla="*/ 11 w 58"/>
              <a:gd name="T17" fmla="*/ 42 h 70"/>
              <a:gd name="T18" fmla="*/ 11 w 58"/>
              <a:gd name="T19" fmla="*/ 42 h 70"/>
              <a:gd name="T20" fmla="*/ 11 w 58"/>
              <a:gd name="T21" fmla="*/ 48 h 70"/>
              <a:gd name="T22" fmla="*/ 11 w 58"/>
              <a:gd name="T23" fmla="*/ 51 h 70"/>
              <a:gd name="T24" fmla="*/ 14 w 58"/>
              <a:gd name="T25" fmla="*/ 58 h 70"/>
              <a:gd name="T26" fmla="*/ 14 w 58"/>
              <a:gd name="T27" fmla="*/ 58 h 70"/>
              <a:gd name="T28" fmla="*/ 14 w 58"/>
              <a:gd name="T29" fmla="*/ 64 h 70"/>
              <a:gd name="T30" fmla="*/ 14 w 58"/>
              <a:gd name="T31" fmla="*/ 67 h 70"/>
              <a:gd name="T32" fmla="*/ 14 w 58"/>
              <a:gd name="T33" fmla="*/ 70 h 70"/>
              <a:gd name="T34" fmla="*/ 14 w 58"/>
              <a:gd name="T35" fmla="*/ 70 h 70"/>
              <a:gd name="T36" fmla="*/ 25 w 58"/>
              <a:gd name="T37" fmla="*/ 54 h 70"/>
              <a:gd name="T38" fmla="*/ 22 w 58"/>
              <a:gd name="T39" fmla="*/ 42 h 70"/>
              <a:gd name="T40" fmla="*/ 22 w 58"/>
              <a:gd name="T41" fmla="*/ 30 h 70"/>
              <a:gd name="T42" fmla="*/ 33 w 58"/>
              <a:gd name="T43" fmla="*/ 21 h 70"/>
              <a:gd name="T44" fmla="*/ 53 w 58"/>
              <a:gd name="T45" fmla="*/ 36 h 70"/>
              <a:gd name="T46" fmla="*/ 53 w 58"/>
              <a:gd name="T47" fmla="*/ 42 h 70"/>
              <a:gd name="T48" fmla="*/ 58 w 58"/>
              <a:gd name="T49" fmla="*/ 39 h 70"/>
              <a:gd name="T50" fmla="*/ 55 w 58"/>
              <a:gd name="T51" fmla="*/ 36 h 70"/>
              <a:gd name="T52" fmla="*/ 55 w 58"/>
              <a:gd name="T53" fmla="*/ 36 h 70"/>
              <a:gd name="T54" fmla="*/ 55 w 58"/>
              <a:gd name="T55" fmla="*/ 33 h 70"/>
              <a:gd name="T56" fmla="*/ 53 w 58"/>
              <a:gd name="T57" fmla="*/ 30 h 70"/>
              <a:gd name="T58" fmla="*/ 53 w 58"/>
              <a:gd name="T59" fmla="*/ 27 h 70"/>
              <a:gd name="T60" fmla="*/ 53 w 58"/>
              <a:gd name="T61" fmla="*/ 27 h 70"/>
              <a:gd name="T62" fmla="*/ 53 w 58"/>
              <a:gd name="T63" fmla="*/ 24 h 70"/>
              <a:gd name="T64" fmla="*/ 50 w 58"/>
              <a:gd name="T65" fmla="*/ 24 h 70"/>
              <a:gd name="T66" fmla="*/ 50 w 58"/>
              <a:gd name="T67" fmla="*/ 21 h 70"/>
              <a:gd name="T68" fmla="*/ 50 w 58"/>
              <a:gd name="T69" fmla="*/ 21 h 70"/>
              <a:gd name="T70" fmla="*/ 39 w 58"/>
              <a:gd name="T71" fmla="*/ 15 h 70"/>
              <a:gd name="T72" fmla="*/ 36 w 58"/>
              <a:gd name="T73" fmla="*/ 12 h 70"/>
              <a:gd name="T74" fmla="*/ 25 w 58"/>
              <a:gd name="T75" fmla="*/ 0 h 70"/>
              <a:gd name="T76" fmla="*/ 25 w 58"/>
              <a:gd name="T77" fmla="*/ 0 h 70"/>
              <a:gd name="T78" fmla="*/ 25 w 58"/>
              <a:gd name="T79" fmla="*/ 0 h 70"/>
              <a:gd name="T80" fmla="*/ 25 w 58"/>
              <a:gd name="T81" fmla="*/ 0 h 70"/>
              <a:gd name="T82" fmla="*/ 22 w 58"/>
              <a:gd name="T83" fmla="*/ 0 h 70"/>
              <a:gd name="T84" fmla="*/ 22 w 58"/>
              <a:gd name="T85" fmla="*/ 0 h 70"/>
              <a:gd name="T86" fmla="*/ 19 w 58"/>
              <a:gd name="T87" fmla="*/ 3 h 70"/>
              <a:gd name="T88" fmla="*/ 19 w 58"/>
              <a:gd name="T89" fmla="*/ 3 h 70"/>
              <a:gd name="T90" fmla="*/ 16 w 58"/>
              <a:gd name="T91" fmla="*/ 3 h 70"/>
              <a:gd name="T92" fmla="*/ 16 w 58"/>
              <a:gd name="T93" fmla="*/ 3 h 70"/>
              <a:gd name="T94" fmla="*/ 14 w 58"/>
              <a:gd name="T95" fmla="*/ 3 h 70"/>
              <a:gd name="T96" fmla="*/ 14 w 58"/>
              <a:gd name="T97" fmla="*/ 3 h 70"/>
              <a:gd name="T98" fmla="*/ 11 w 58"/>
              <a:gd name="T99" fmla="*/ 6 h 70"/>
              <a:gd name="T100" fmla="*/ 8 w 58"/>
              <a:gd name="T101" fmla="*/ 6 h 70"/>
              <a:gd name="T102" fmla="*/ 8 w 58"/>
              <a:gd name="T103" fmla="*/ 6 h 70"/>
              <a:gd name="T104" fmla="*/ 5 w 58"/>
              <a:gd name="T105" fmla="*/ 6 h 70"/>
              <a:gd name="T106" fmla="*/ 0 w 58"/>
              <a:gd name="T107" fmla="*/ 9 h 70"/>
              <a:gd name="T108" fmla="*/ 0 w 58"/>
              <a:gd name="T109" fmla="*/ 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8" h="70">
                <a:moveTo>
                  <a:pt x="0" y="12"/>
                </a:moveTo>
                <a:lnTo>
                  <a:pt x="0" y="12"/>
                </a:lnTo>
                <a:lnTo>
                  <a:pt x="2" y="12"/>
                </a:lnTo>
                <a:lnTo>
                  <a:pt x="2" y="12"/>
                </a:lnTo>
                <a:lnTo>
                  <a:pt x="2" y="15"/>
                </a:lnTo>
                <a:lnTo>
                  <a:pt x="2" y="15"/>
                </a:lnTo>
                <a:lnTo>
                  <a:pt x="2" y="18"/>
                </a:lnTo>
                <a:lnTo>
                  <a:pt x="2" y="18"/>
                </a:lnTo>
                <a:lnTo>
                  <a:pt x="2" y="18"/>
                </a:lnTo>
                <a:lnTo>
                  <a:pt x="2" y="18"/>
                </a:lnTo>
                <a:lnTo>
                  <a:pt x="5" y="21"/>
                </a:lnTo>
                <a:lnTo>
                  <a:pt x="5" y="21"/>
                </a:lnTo>
                <a:lnTo>
                  <a:pt x="5" y="24"/>
                </a:lnTo>
                <a:lnTo>
                  <a:pt x="5" y="24"/>
                </a:lnTo>
                <a:lnTo>
                  <a:pt x="5" y="27"/>
                </a:lnTo>
                <a:lnTo>
                  <a:pt x="5" y="27"/>
                </a:lnTo>
                <a:lnTo>
                  <a:pt x="5" y="27"/>
                </a:lnTo>
                <a:lnTo>
                  <a:pt x="5" y="27"/>
                </a:lnTo>
                <a:lnTo>
                  <a:pt x="8" y="30"/>
                </a:lnTo>
                <a:lnTo>
                  <a:pt x="8" y="30"/>
                </a:lnTo>
                <a:lnTo>
                  <a:pt x="8" y="33"/>
                </a:lnTo>
                <a:lnTo>
                  <a:pt x="8" y="33"/>
                </a:lnTo>
                <a:lnTo>
                  <a:pt x="8" y="36"/>
                </a:lnTo>
                <a:lnTo>
                  <a:pt x="8" y="36"/>
                </a:lnTo>
                <a:lnTo>
                  <a:pt x="8" y="36"/>
                </a:lnTo>
                <a:lnTo>
                  <a:pt x="8" y="36"/>
                </a:lnTo>
                <a:lnTo>
                  <a:pt x="11" y="42"/>
                </a:lnTo>
                <a:lnTo>
                  <a:pt x="11" y="42"/>
                </a:lnTo>
                <a:lnTo>
                  <a:pt x="11" y="42"/>
                </a:lnTo>
                <a:lnTo>
                  <a:pt x="11" y="42"/>
                </a:lnTo>
                <a:lnTo>
                  <a:pt x="11" y="45"/>
                </a:lnTo>
                <a:lnTo>
                  <a:pt x="11" y="45"/>
                </a:lnTo>
                <a:lnTo>
                  <a:pt x="11" y="48"/>
                </a:lnTo>
                <a:lnTo>
                  <a:pt x="11" y="48"/>
                </a:lnTo>
                <a:lnTo>
                  <a:pt x="11" y="51"/>
                </a:lnTo>
                <a:lnTo>
                  <a:pt x="11" y="51"/>
                </a:lnTo>
                <a:lnTo>
                  <a:pt x="14" y="51"/>
                </a:lnTo>
                <a:lnTo>
                  <a:pt x="14" y="51"/>
                </a:lnTo>
                <a:lnTo>
                  <a:pt x="14" y="58"/>
                </a:lnTo>
                <a:lnTo>
                  <a:pt x="14" y="58"/>
                </a:lnTo>
                <a:lnTo>
                  <a:pt x="14" y="58"/>
                </a:lnTo>
                <a:lnTo>
                  <a:pt x="14" y="58"/>
                </a:lnTo>
                <a:lnTo>
                  <a:pt x="14" y="61"/>
                </a:lnTo>
                <a:lnTo>
                  <a:pt x="14" y="61"/>
                </a:lnTo>
                <a:lnTo>
                  <a:pt x="14" y="64"/>
                </a:lnTo>
                <a:lnTo>
                  <a:pt x="14" y="64"/>
                </a:lnTo>
                <a:lnTo>
                  <a:pt x="14" y="67"/>
                </a:lnTo>
                <a:lnTo>
                  <a:pt x="14" y="67"/>
                </a:lnTo>
                <a:lnTo>
                  <a:pt x="14" y="70"/>
                </a:lnTo>
                <a:lnTo>
                  <a:pt x="14" y="70"/>
                </a:lnTo>
                <a:lnTo>
                  <a:pt x="14" y="70"/>
                </a:lnTo>
                <a:lnTo>
                  <a:pt x="14" y="70"/>
                </a:lnTo>
                <a:lnTo>
                  <a:pt x="14" y="70"/>
                </a:lnTo>
                <a:lnTo>
                  <a:pt x="14" y="70"/>
                </a:lnTo>
                <a:lnTo>
                  <a:pt x="19" y="67"/>
                </a:lnTo>
                <a:lnTo>
                  <a:pt x="25" y="61"/>
                </a:lnTo>
                <a:lnTo>
                  <a:pt x="25" y="54"/>
                </a:lnTo>
                <a:lnTo>
                  <a:pt x="22" y="45"/>
                </a:lnTo>
                <a:lnTo>
                  <a:pt x="22" y="45"/>
                </a:lnTo>
                <a:lnTo>
                  <a:pt x="22" y="42"/>
                </a:lnTo>
                <a:lnTo>
                  <a:pt x="22" y="42"/>
                </a:lnTo>
                <a:lnTo>
                  <a:pt x="22" y="36"/>
                </a:lnTo>
                <a:lnTo>
                  <a:pt x="22" y="30"/>
                </a:lnTo>
                <a:lnTo>
                  <a:pt x="28" y="24"/>
                </a:lnTo>
                <a:lnTo>
                  <a:pt x="33" y="21"/>
                </a:lnTo>
                <a:lnTo>
                  <a:pt x="33" y="21"/>
                </a:lnTo>
                <a:lnTo>
                  <a:pt x="39" y="21"/>
                </a:lnTo>
                <a:lnTo>
                  <a:pt x="44" y="24"/>
                </a:lnTo>
                <a:lnTo>
                  <a:pt x="53" y="36"/>
                </a:lnTo>
                <a:lnTo>
                  <a:pt x="53" y="39"/>
                </a:lnTo>
                <a:lnTo>
                  <a:pt x="53" y="39"/>
                </a:lnTo>
                <a:lnTo>
                  <a:pt x="53" y="42"/>
                </a:lnTo>
                <a:lnTo>
                  <a:pt x="53" y="42"/>
                </a:lnTo>
                <a:lnTo>
                  <a:pt x="58" y="39"/>
                </a:lnTo>
                <a:lnTo>
                  <a:pt x="58" y="39"/>
                </a:lnTo>
                <a:lnTo>
                  <a:pt x="58" y="39"/>
                </a:lnTo>
                <a:lnTo>
                  <a:pt x="58" y="39"/>
                </a:lnTo>
                <a:lnTo>
                  <a:pt x="55" y="36"/>
                </a:lnTo>
                <a:lnTo>
                  <a:pt x="55" y="36"/>
                </a:lnTo>
                <a:lnTo>
                  <a:pt x="55" y="36"/>
                </a:lnTo>
                <a:lnTo>
                  <a:pt x="55" y="36"/>
                </a:lnTo>
                <a:lnTo>
                  <a:pt x="55" y="33"/>
                </a:lnTo>
                <a:lnTo>
                  <a:pt x="55" y="33"/>
                </a:lnTo>
                <a:lnTo>
                  <a:pt x="55" y="33"/>
                </a:lnTo>
                <a:lnTo>
                  <a:pt x="55" y="33"/>
                </a:lnTo>
                <a:lnTo>
                  <a:pt x="53" y="30"/>
                </a:lnTo>
                <a:lnTo>
                  <a:pt x="53" y="30"/>
                </a:lnTo>
                <a:lnTo>
                  <a:pt x="53" y="30"/>
                </a:lnTo>
                <a:lnTo>
                  <a:pt x="53" y="30"/>
                </a:lnTo>
                <a:lnTo>
                  <a:pt x="53" y="27"/>
                </a:lnTo>
                <a:lnTo>
                  <a:pt x="53" y="27"/>
                </a:lnTo>
                <a:lnTo>
                  <a:pt x="53" y="27"/>
                </a:lnTo>
                <a:lnTo>
                  <a:pt x="53" y="27"/>
                </a:lnTo>
                <a:lnTo>
                  <a:pt x="53" y="24"/>
                </a:lnTo>
                <a:lnTo>
                  <a:pt x="53" y="24"/>
                </a:lnTo>
                <a:lnTo>
                  <a:pt x="53" y="24"/>
                </a:lnTo>
                <a:lnTo>
                  <a:pt x="53" y="24"/>
                </a:lnTo>
                <a:lnTo>
                  <a:pt x="50" y="24"/>
                </a:lnTo>
                <a:lnTo>
                  <a:pt x="50" y="24"/>
                </a:lnTo>
                <a:lnTo>
                  <a:pt x="50" y="24"/>
                </a:lnTo>
                <a:lnTo>
                  <a:pt x="50" y="24"/>
                </a:lnTo>
                <a:lnTo>
                  <a:pt x="50" y="21"/>
                </a:lnTo>
                <a:lnTo>
                  <a:pt x="50" y="21"/>
                </a:lnTo>
                <a:lnTo>
                  <a:pt x="50" y="21"/>
                </a:lnTo>
                <a:lnTo>
                  <a:pt x="50" y="21"/>
                </a:lnTo>
                <a:lnTo>
                  <a:pt x="50" y="21"/>
                </a:lnTo>
                <a:lnTo>
                  <a:pt x="50" y="21"/>
                </a:lnTo>
                <a:lnTo>
                  <a:pt x="39" y="15"/>
                </a:lnTo>
                <a:lnTo>
                  <a:pt x="39" y="15"/>
                </a:lnTo>
                <a:lnTo>
                  <a:pt x="36" y="12"/>
                </a:lnTo>
                <a:lnTo>
                  <a:pt x="36" y="12"/>
                </a:lnTo>
                <a:lnTo>
                  <a:pt x="28" y="0"/>
                </a:lnTo>
                <a:lnTo>
                  <a:pt x="28" y="0"/>
                </a:lnTo>
                <a:lnTo>
                  <a:pt x="25" y="0"/>
                </a:lnTo>
                <a:lnTo>
                  <a:pt x="25" y="0"/>
                </a:lnTo>
                <a:lnTo>
                  <a:pt x="25" y="0"/>
                </a:lnTo>
                <a:lnTo>
                  <a:pt x="25" y="0"/>
                </a:lnTo>
                <a:lnTo>
                  <a:pt x="25" y="0"/>
                </a:lnTo>
                <a:lnTo>
                  <a:pt x="25" y="0"/>
                </a:lnTo>
                <a:lnTo>
                  <a:pt x="25" y="0"/>
                </a:lnTo>
                <a:lnTo>
                  <a:pt x="25" y="0"/>
                </a:lnTo>
                <a:lnTo>
                  <a:pt x="25" y="0"/>
                </a:lnTo>
                <a:lnTo>
                  <a:pt x="25" y="0"/>
                </a:lnTo>
                <a:lnTo>
                  <a:pt x="22" y="0"/>
                </a:lnTo>
                <a:lnTo>
                  <a:pt x="22" y="0"/>
                </a:lnTo>
                <a:lnTo>
                  <a:pt x="22" y="0"/>
                </a:lnTo>
                <a:lnTo>
                  <a:pt x="22" y="0"/>
                </a:lnTo>
                <a:lnTo>
                  <a:pt x="22" y="0"/>
                </a:lnTo>
                <a:lnTo>
                  <a:pt x="22" y="0"/>
                </a:lnTo>
                <a:lnTo>
                  <a:pt x="22" y="0"/>
                </a:lnTo>
                <a:lnTo>
                  <a:pt x="22" y="0"/>
                </a:lnTo>
                <a:lnTo>
                  <a:pt x="19" y="3"/>
                </a:lnTo>
                <a:lnTo>
                  <a:pt x="19" y="3"/>
                </a:lnTo>
                <a:lnTo>
                  <a:pt x="19" y="3"/>
                </a:lnTo>
                <a:lnTo>
                  <a:pt x="19" y="3"/>
                </a:lnTo>
                <a:lnTo>
                  <a:pt x="19" y="3"/>
                </a:lnTo>
                <a:lnTo>
                  <a:pt x="19" y="3"/>
                </a:lnTo>
                <a:lnTo>
                  <a:pt x="16" y="3"/>
                </a:lnTo>
                <a:lnTo>
                  <a:pt x="16" y="3"/>
                </a:lnTo>
                <a:lnTo>
                  <a:pt x="16" y="3"/>
                </a:lnTo>
                <a:lnTo>
                  <a:pt x="16" y="3"/>
                </a:lnTo>
                <a:lnTo>
                  <a:pt x="14" y="3"/>
                </a:lnTo>
                <a:lnTo>
                  <a:pt x="14" y="3"/>
                </a:lnTo>
                <a:lnTo>
                  <a:pt x="14" y="3"/>
                </a:lnTo>
                <a:lnTo>
                  <a:pt x="14" y="3"/>
                </a:lnTo>
                <a:lnTo>
                  <a:pt x="14" y="3"/>
                </a:lnTo>
                <a:lnTo>
                  <a:pt x="14" y="3"/>
                </a:lnTo>
                <a:lnTo>
                  <a:pt x="11" y="6"/>
                </a:lnTo>
                <a:lnTo>
                  <a:pt x="11" y="6"/>
                </a:lnTo>
                <a:lnTo>
                  <a:pt x="11" y="6"/>
                </a:lnTo>
                <a:lnTo>
                  <a:pt x="11" y="6"/>
                </a:lnTo>
                <a:lnTo>
                  <a:pt x="8" y="6"/>
                </a:lnTo>
                <a:lnTo>
                  <a:pt x="8" y="6"/>
                </a:lnTo>
                <a:lnTo>
                  <a:pt x="8" y="6"/>
                </a:lnTo>
                <a:lnTo>
                  <a:pt x="8" y="6"/>
                </a:lnTo>
                <a:lnTo>
                  <a:pt x="8" y="6"/>
                </a:lnTo>
                <a:lnTo>
                  <a:pt x="8" y="6"/>
                </a:lnTo>
                <a:lnTo>
                  <a:pt x="5" y="6"/>
                </a:lnTo>
                <a:lnTo>
                  <a:pt x="5" y="6"/>
                </a:lnTo>
                <a:lnTo>
                  <a:pt x="5" y="9"/>
                </a:lnTo>
                <a:lnTo>
                  <a:pt x="5" y="9"/>
                </a:lnTo>
                <a:lnTo>
                  <a:pt x="0" y="9"/>
                </a:lnTo>
                <a:lnTo>
                  <a:pt x="0" y="9"/>
                </a:lnTo>
                <a:lnTo>
                  <a:pt x="0" y="9"/>
                </a:lnTo>
                <a:lnTo>
                  <a:pt x="0" y="9"/>
                </a:lnTo>
                <a:lnTo>
                  <a:pt x="0" y="12"/>
                </a:lnTo>
                <a:lnTo>
                  <a:pt x="0" y="12"/>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5" name="Freeform 370">
            <a:extLst>
              <a:ext uri="{FF2B5EF4-FFF2-40B4-BE49-F238E27FC236}">
                <a16:creationId xmlns:a16="http://schemas.microsoft.com/office/drawing/2014/main" id="{AD3D1FED-49CA-44F1-A4D0-619AC49CE103}"/>
              </a:ext>
            </a:extLst>
          </p:cNvPr>
          <p:cNvSpPr>
            <a:spLocks/>
          </p:cNvSpPr>
          <p:nvPr/>
        </p:nvSpPr>
        <p:spPr bwMode="auto">
          <a:xfrm>
            <a:off x="7543992" y="32109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6" name="Freeform 371">
            <a:extLst>
              <a:ext uri="{FF2B5EF4-FFF2-40B4-BE49-F238E27FC236}">
                <a16:creationId xmlns:a16="http://schemas.microsoft.com/office/drawing/2014/main" id="{BCEE2719-4551-4AEE-BADF-01C28B87AAB5}"/>
              </a:ext>
            </a:extLst>
          </p:cNvPr>
          <p:cNvSpPr>
            <a:spLocks/>
          </p:cNvSpPr>
          <p:nvPr/>
        </p:nvSpPr>
        <p:spPr bwMode="auto">
          <a:xfrm>
            <a:off x="7539388" y="31978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7" name="Freeform 372">
            <a:extLst>
              <a:ext uri="{FF2B5EF4-FFF2-40B4-BE49-F238E27FC236}">
                <a16:creationId xmlns:a16="http://schemas.microsoft.com/office/drawing/2014/main" id="{35E456AA-131A-4C8A-AD4F-2FAC366C397C}"/>
              </a:ext>
            </a:extLst>
          </p:cNvPr>
          <p:cNvSpPr>
            <a:spLocks/>
          </p:cNvSpPr>
          <p:nvPr/>
        </p:nvSpPr>
        <p:spPr bwMode="auto">
          <a:xfrm>
            <a:off x="7543992" y="320223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8" name="Freeform 373">
            <a:extLst>
              <a:ext uri="{FF2B5EF4-FFF2-40B4-BE49-F238E27FC236}">
                <a16:creationId xmlns:a16="http://schemas.microsoft.com/office/drawing/2014/main" id="{4523CF6A-454F-4A73-ADAB-47170AE5B831}"/>
              </a:ext>
            </a:extLst>
          </p:cNvPr>
          <p:cNvSpPr>
            <a:spLocks/>
          </p:cNvSpPr>
          <p:nvPr/>
        </p:nvSpPr>
        <p:spPr bwMode="auto">
          <a:xfrm>
            <a:off x="7557800" y="32560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59" name="Freeform 374">
            <a:extLst>
              <a:ext uri="{FF2B5EF4-FFF2-40B4-BE49-F238E27FC236}">
                <a16:creationId xmlns:a16="http://schemas.microsoft.com/office/drawing/2014/main" id="{8E902B95-D12D-4D0E-83F1-2FBEFB57739A}"/>
              </a:ext>
            </a:extLst>
          </p:cNvPr>
          <p:cNvSpPr>
            <a:spLocks/>
          </p:cNvSpPr>
          <p:nvPr/>
        </p:nvSpPr>
        <p:spPr bwMode="auto">
          <a:xfrm>
            <a:off x="7536320" y="318477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0" name="Freeform 375">
            <a:extLst>
              <a:ext uri="{FF2B5EF4-FFF2-40B4-BE49-F238E27FC236}">
                <a16:creationId xmlns:a16="http://schemas.microsoft.com/office/drawing/2014/main" id="{3289DCFF-1C10-499A-8C57-53A1FE801A19}"/>
              </a:ext>
            </a:extLst>
          </p:cNvPr>
          <p:cNvSpPr>
            <a:spLocks/>
          </p:cNvSpPr>
          <p:nvPr/>
        </p:nvSpPr>
        <p:spPr bwMode="auto">
          <a:xfrm>
            <a:off x="7557800" y="326043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1" name="Freeform 376">
            <a:extLst>
              <a:ext uri="{FF2B5EF4-FFF2-40B4-BE49-F238E27FC236}">
                <a16:creationId xmlns:a16="http://schemas.microsoft.com/office/drawing/2014/main" id="{C8D869D3-BBAC-4A56-85CA-A888A5057BD2}"/>
              </a:ext>
            </a:extLst>
          </p:cNvPr>
          <p:cNvSpPr>
            <a:spLocks/>
          </p:cNvSpPr>
          <p:nvPr/>
        </p:nvSpPr>
        <p:spPr bwMode="auto">
          <a:xfrm>
            <a:off x="7553197" y="3245883"/>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2" name="Freeform 377">
            <a:extLst>
              <a:ext uri="{FF2B5EF4-FFF2-40B4-BE49-F238E27FC236}">
                <a16:creationId xmlns:a16="http://schemas.microsoft.com/office/drawing/2014/main" id="{D789D5D9-9C61-4BBF-93E4-3CB09CF179EF}"/>
              </a:ext>
            </a:extLst>
          </p:cNvPr>
          <p:cNvSpPr>
            <a:spLocks/>
          </p:cNvSpPr>
          <p:nvPr/>
        </p:nvSpPr>
        <p:spPr bwMode="auto">
          <a:xfrm>
            <a:off x="7557800" y="326916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3" name="Freeform 378">
            <a:extLst>
              <a:ext uri="{FF2B5EF4-FFF2-40B4-BE49-F238E27FC236}">
                <a16:creationId xmlns:a16="http://schemas.microsoft.com/office/drawing/2014/main" id="{3DA28350-C59A-4DE6-A665-26B0D0611BE4}"/>
              </a:ext>
            </a:extLst>
          </p:cNvPr>
          <p:cNvSpPr>
            <a:spLocks/>
          </p:cNvSpPr>
          <p:nvPr/>
        </p:nvSpPr>
        <p:spPr bwMode="auto">
          <a:xfrm>
            <a:off x="7548594" y="321533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4" name="Freeform 379">
            <a:extLst>
              <a:ext uri="{FF2B5EF4-FFF2-40B4-BE49-F238E27FC236}">
                <a16:creationId xmlns:a16="http://schemas.microsoft.com/office/drawing/2014/main" id="{A1A3BDA8-FB02-4FDF-A072-9C0F06776949}"/>
              </a:ext>
            </a:extLst>
          </p:cNvPr>
          <p:cNvSpPr>
            <a:spLocks/>
          </p:cNvSpPr>
          <p:nvPr/>
        </p:nvSpPr>
        <p:spPr bwMode="auto">
          <a:xfrm>
            <a:off x="7548594" y="322406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5" name="Freeform 380">
            <a:extLst>
              <a:ext uri="{FF2B5EF4-FFF2-40B4-BE49-F238E27FC236}">
                <a16:creationId xmlns:a16="http://schemas.microsoft.com/office/drawing/2014/main" id="{7035A576-EC93-46BC-B84B-3A3852852532}"/>
              </a:ext>
            </a:extLst>
          </p:cNvPr>
          <p:cNvSpPr>
            <a:spLocks/>
          </p:cNvSpPr>
          <p:nvPr/>
        </p:nvSpPr>
        <p:spPr bwMode="auto">
          <a:xfrm>
            <a:off x="7553197" y="3237155"/>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6" name="Freeform 381">
            <a:extLst>
              <a:ext uri="{FF2B5EF4-FFF2-40B4-BE49-F238E27FC236}">
                <a16:creationId xmlns:a16="http://schemas.microsoft.com/office/drawing/2014/main" id="{721FFC51-7067-4FD4-88D8-7D30C5D8E35D}"/>
              </a:ext>
            </a:extLst>
          </p:cNvPr>
          <p:cNvSpPr>
            <a:spLocks/>
          </p:cNvSpPr>
          <p:nvPr/>
        </p:nvSpPr>
        <p:spPr bwMode="auto">
          <a:xfrm>
            <a:off x="7553197" y="323279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7" name="Freeform 382">
            <a:extLst>
              <a:ext uri="{FF2B5EF4-FFF2-40B4-BE49-F238E27FC236}">
                <a16:creationId xmlns:a16="http://schemas.microsoft.com/office/drawing/2014/main" id="{DBFAD740-C9C8-4463-998F-A320832AC1AC}"/>
              </a:ext>
            </a:extLst>
          </p:cNvPr>
          <p:cNvSpPr>
            <a:spLocks/>
          </p:cNvSpPr>
          <p:nvPr/>
        </p:nvSpPr>
        <p:spPr bwMode="auto">
          <a:xfrm>
            <a:off x="7539388" y="3189144"/>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8" name="Freeform 383">
            <a:extLst>
              <a:ext uri="{FF2B5EF4-FFF2-40B4-BE49-F238E27FC236}">
                <a16:creationId xmlns:a16="http://schemas.microsoft.com/office/drawing/2014/main" id="{1CE385FB-47BD-449B-86C6-2C0F88621AA7}"/>
              </a:ext>
            </a:extLst>
          </p:cNvPr>
          <p:cNvSpPr>
            <a:spLocks/>
          </p:cNvSpPr>
          <p:nvPr/>
        </p:nvSpPr>
        <p:spPr bwMode="auto">
          <a:xfrm>
            <a:off x="6612685" y="2768691"/>
            <a:ext cx="730316" cy="632861"/>
          </a:xfrm>
          <a:custGeom>
            <a:avLst/>
            <a:gdLst>
              <a:gd name="T0" fmla="*/ 453 w 476"/>
              <a:gd name="T1" fmla="*/ 301 h 435"/>
              <a:gd name="T2" fmla="*/ 456 w 476"/>
              <a:gd name="T3" fmla="*/ 256 h 435"/>
              <a:gd name="T4" fmla="*/ 459 w 476"/>
              <a:gd name="T5" fmla="*/ 240 h 435"/>
              <a:gd name="T6" fmla="*/ 456 w 476"/>
              <a:gd name="T7" fmla="*/ 228 h 435"/>
              <a:gd name="T8" fmla="*/ 445 w 476"/>
              <a:gd name="T9" fmla="*/ 210 h 435"/>
              <a:gd name="T10" fmla="*/ 431 w 476"/>
              <a:gd name="T11" fmla="*/ 146 h 435"/>
              <a:gd name="T12" fmla="*/ 425 w 476"/>
              <a:gd name="T13" fmla="*/ 143 h 435"/>
              <a:gd name="T14" fmla="*/ 420 w 476"/>
              <a:gd name="T15" fmla="*/ 122 h 435"/>
              <a:gd name="T16" fmla="*/ 411 w 476"/>
              <a:gd name="T17" fmla="*/ 88 h 435"/>
              <a:gd name="T18" fmla="*/ 408 w 476"/>
              <a:gd name="T19" fmla="*/ 61 h 435"/>
              <a:gd name="T20" fmla="*/ 397 w 476"/>
              <a:gd name="T21" fmla="*/ 31 h 435"/>
              <a:gd name="T22" fmla="*/ 355 w 476"/>
              <a:gd name="T23" fmla="*/ 6 h 435"/>
              <a:gd name="T24" fmla="*/ 294 w 476"/>
              <a:gd name="T25" fmla="*/ 25 h 435"/>
              <a:gd name="T26" fmla="*/ 260 w 476"/>
              <a:gd name="T27" fmla="*/ 58 h 435"/>
              <a:gd name="T28" fmla="*/ 240 w 476"/>
              <a:gd name="T29" fmla="*/ 98 h 435"/>
              <a:gd name="T30" fmla="*/ 229 w 476"/>
              <a:gd name="T31" fmla="*/ 116 h 435"/>
              <a:gd name="T32" fmla="*/ 246 w 476"/>
              <a:gd name="T33" fmla="*/ 125 h 435"/>
              <a:gd name="T34" fmla="*/ 260 w 476"/>
              <a:gd name="T35" fmla="*/ 134 h 435"/>
              <a:gd name="T36" fmla="*/ 249 w 476"/>
              <a:gd name="T37" fmla="*/ 155 h 435"/>
              <a:gd name="T38" fmla="*/ 240 w 476"/>
              <a:gd name="T39" fmla="*/ 164 h 435"/>
              <a:gd name="T40" fmla="*/ 229 w 476"/>
              <a:gd name="T41" fmla="*/ 204 h 435"/>
              <a:gd name="T42" fmla="*/ 173 w 476"/>
              <a:gd name="T43" fmla="*/ 234 h 435"/>
              <a:gd name="T44" fmla="*/ 148 w 476"/>
              <a:gd name="T45" fmla="*/ 243 h 435"/>
              <a:gd name="T46" fmla="*/ 126 w 476"/>
              <a:gd name="T47" fmla="*/ 240 h 435"/>
              <a:gd name="T48" fmla="*/ 109 w 476"/>
              <a:gd name="T49" fmla="*/ 234 h 435"/>
              <a:gd name="T50" fmla="*/ 98 w 476"/>
              <a:gd name="T51" fmla="*/ 237 h 435"/>
              <a:gd name="T52" fmla="*/ 56 w 476"/>
              <a:gd name="T53" fmla="*/ 262 h 435"/>
              <a:gd name="T54" fmla="*/ 45 w 476"/>
              <a:gd name="T55" fmla="*/ 274 h 435"/>
              <a:gd name="T56" fmla="*/ 50 w 476"/>
              <a:gd name="T57" fmla="*/ 295 h 435"/>
              <a:gd name="T58" fmla="*/ 47 w 476"/>
              <a:gd name="T59" fmla="*/ 325 h 435"/>
              <a:gd name="T60" fmla="*/ 36 w 476"/>
              <a:gd name="T61" fmla="*/ 341 h 435"/>
              <a:gd name="T62" fmla="*/ 17 w 476"/>
              <a:gd name="T63" fmla="*/ 368 h 435"/>
              <a:gd name="T64" fmla="*/ 3 w 476"/>
              <a:gd name="T65" fmla="*/ 407 h 435"/>
              <a:gd name="T66" fmla="*/ 316 w 476"/>
              <a:gd name="T67" fmla="*/ 344 h 435"/>
              <a:gd name="T68" fmla="*/ 350 w 476"/>
              <a:gd name="T69" fmla="*/ 356 h 435"/>
              <a:gd name="T70" fmla="*/ 408 w 476"/>
              <a:gd name="T71" fmla="*/ 410 h 435"/>
              <a:gd name="T72" fmla="*/ 408 w 476"/>
              <a:gd name="T73" fmla="*/ 414 h 435"/>
              <a:gd name="T74" fmla="*/ 411 w 476"/>
              <a:gd name="T75" fmla="*/ 414 h 435"/>
              <a:gd name="T76" fmla="*/ 414 w 476"/>
              <a:gd name="T77" fmla="*/ 414 h 435"/>
              <a:gd name="T78" fmla="*/ 417 w 476"/>
              <a:gd name="T79" fmla="*/ 414 h 435"/>
              <a:gd name="T80" fmla="*/ 420 w 476"/>
              <a:gd name="T81" fmla="*/ 417 h 435"/>
              <a:gd name="T82" fmla="*/ 422 w 476"/>
              <a:gd name="T83" fmla="*/ 417 h 435"/>
              <a:gd name="T84" fmla="*/ 425 w 476"/>
              <a:gd name="T85" fmla="*/ 420 h 435"/>
              <a:gd name="T86" fmla="*/ 431 w 476"/>
              <a:gd name="T87" fmla="*/ 420 h 435"/>
              <a:gd name="T88" fmla="*/ 434 w 476"/>
              <a:gd name="T89" fmla="*/ 423 h 435"/>
              <a:gd name="T90" fmla="*/ 436 w 476"/>
              <a:gd name="T91" fmla="*/ 423 h 435"/>
              <a:gd name="T92" fmla="*/ 442 w 476"/>
              <a:gd name="T93" fmla="*/ 426 h 435"/>
              <a:gd name="T94" fmla="*/ 445 w 476"/>
              <a:gd name="T95" fmla="*/ 426 h 435"/>
              <a:gd name="T96" fmla="*/ 448 w 476"/>
              <a:gd name="T97" fmla="*/ 429 h 435"/>
              <a:gd name="T98" fmla="*/ 450 w 476"/>
              <a:gd name="T99" fmla="*/ 429 h 435"/>
              <a:gd name="T100" fmla="*/ 453 w 476"/>
              <a:gd name="T101" fmla="*/ 429 h 435"/>
              <a:gd name="T102" fmla="*/ 456 w 476"/>
              <a:gd name="T103" fmla="*/ 432 h 435"/>
              <a:gd name="T104" fmla="*/ 462 w 476"/>
              <a:gd name="T105" fmla="*/ 435 h 435"/>
              <a:gd name="T106" fmla="*/ 464 w 476"/>
              <a:gd name="T107" fmla="*/ 435 h 435"/>
              <a:gd name="T108" fmla="*/ 476 w 476"/>
              <a:gd name="T109" fmla="*/ 420 h 435"/>
              <a:gd name="T110" fmla="*/ 476 w 476"/>
              <a:gd name="T111" fmla="*/ 417 h 435"/>
              <a:gd name="T112" fmla="*/ 473 w 476"/>
              <a:gd name="T113" fmla="*/ 414 h 435"/>
              <a:gd name="T114" fmla="*/ 473 w 476"/>
              <a:gd name="T115" fmla="*/ 410 h 435"/>
              <a:gd name="T116" fmla="*/ 470 w 476"/>
              <a:gd name="T117" fmla="*/ 407 h 435"/>
              <a:gd name="T118" fmla="*/ 470 w 476"/>
              <a:gd name="T119" fmla="*/ 404 h 435"/>
              <a:gd name="T120" fmla="*/ 470 w 476"/>
              <a:gd name="T121" fmla="*/ 401 h 435"/>
              <a:gd name="T122" fmla="*/ 464 w 476"/>
              <a:gd name="T123" fmla="*/ 371 h 435"/>
              <a:gd name="T124" fmla="*/ 453 w 476"/>
              <a:gd name="T125" fmla="*/ 313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76" h="435">
                <a:moveTo>
                  <a:pt x="453" y="313"/>
                </a:moveTo>
                <a:lnTo>
                  <a:pt x="453" y="313"/>
                </a:lnTo>
                <a:lnTo>
                  <a:pt x="453" y="313"/>
                </a:lnTo>
                <a:lnTo>
                  <a:pt x="453" y="301"/>
                </a:lnTo>
                <a:lnTo>
                  <a:pt x="453" y="301"/>
                </a:lnTo>
                <a:lnTo>
                  <a:pt x="456" y="286"/>
                </a:lnTo>
                <a:lnTo>
                  <a:pt x="456" y="286"/>
                </a:lnTo>
                <a:lnTo>
                  <a:pt x="456" y="256"/>
                </a:lnTo>
                <a:lnTo>
                  <a:pt x="456" y="256"/>
                </a:lnTo>
                <a:lnTo>
                  <a:pt x="456" y="246"/>
                </a:lnTo>
                <a:lnTo>
                  <a:pt x="456" y="246"/>
                </a:lnTo>
                <a:lnTo>
                  <a:pt x="459" y="240"/>
                </a:lnTo>
                <a:lnTo>
                  <a:pt x="459" y="240"/>
                </a:lnTo>
                <a:lnTo>
                  <a:pt x="456" y="228"/>
                </a:lnTo>
                <a:lnTo>
                  <a:pt x="456" y="228"/>
                </a:lnTo>
                <a:lnTo>
                  <a:pt x="456" y="228"/>
                </a:lnTo>
                <a:lnTo>
                  <a:pt x="456" y="228"/>
                </a:lnTo>
                <a:lnTo>
                  <a:pt x="450" y="222"/>
                </a:lnTo>
                <a:lnTo>
                  <a:pt x="450" y="222"/>
                </a:lnTo>
                <a:lnTo>
                  <a:pt x="445" y="210"/>
                </a:lnTo>
                <a:lnTo>
                  <a:pt x="439" y="192"/>
                </a:lnTo>
                <a:lnTo>
                  <a:pt x="439" y="161"/>
                </a:lnTo>
                <a:lnTo>
                  <a:pt x="439" y="161"/>
                </a:lnTo>
                <a:lnTo>
                  <a:pt x="431" y="146"/>
                </a:lnTo>
                <a:lnTo>
                  <a:pt x="431" y="146"/>
                </a:lnTo>
                <a:lnTo>
                  <a:pt x="428" y="146"/>
                </a:lnTo>
                <a:lnTo>
                  <a:pt x="428" y="146"/>
                </a:lnTo>
                <a:lnTo>
                  <a:pt x="425" y="143"/>
                </a:lnTo>
                <a:lnTo>
                  <a:pt x="425" y="143"/>
                </a:lnTo>
                <a:lnTo>
                  <a:pt x="420" y="134"/>
                </a:lnTo>
                <a:lnTo>
                  <a:pt x="420" y="122"/>
                </a:lnTo>
                <a:lnTo>
                  <a:pt x="420" y="122"/>
                </a:lnTo>
                <a:lnTo>
                  <a:pt x="417" y="110"/>
                </a:lnTo>
                <a:lnTo>
                  <a:pt x="417" y="110"/>
                </a:lnTo>
                <a:lnTo>
                  <a:pt x="411" y="88"/>
                </a:lnTo>
                <a:lnTo>
                  <a:pt x="411" y="88"/>
                </a:lnTo>
                <a:lnTo>
                  <a:pt x="411" y="79"/>
                </a:lnTo>
                <a:lnTo>
                  <a:pt x="411" y="79"/>
                </a:lnTo>
                <a:lnTo>
                  <a:pt x="408" y="61"/>
                </a:lnTo>
                <a:lnTo>
                  <a:pt x="408" y="61"/>
                </a:lnTo>
                <a:lnTo>
                  <a:pt x="406" y="52"/>
                </a:lnTo>
                <a:lnTo>
                  <a:pt x="403" y="43"/>
                </a:lnTo>
                <a:lnTo>
                  <a:pt x="403" y="43"/>
                </a:lnTo>
                <a:lnTo>
                  <a:pt x="397" y="31"/>
                </a:lnTo>
                <a:lnTo>
                  <a:pt x="397" y="22"/>
                </a:lnTo>
                <a:lnTo>
                  <a:pt x="397" y="0"/>
                </a:lnTo>
                <a:lnTo>
                  <a:pt x="397" y="0"/>
                </a:lnTo>
                <a:lnTo>
                  <a:pt x="355" y="6"/>
                </a:lnTo>
                <a:lnTo>
                  <a:pt x="319" y="9"/>
                </a:lnTo>
                <a:lnTo>
                  <a:pt x="319" y="9"/>
                </a:lnTo>
                <a:lnTo>
                  <a:pt x="305" y="16"/>
                </a:lnTo>
                <a:lnTo>
                  <a:pt x="294" y="25"/>
                </a:lnTo>
                <a:lnTo>
                  <a:pt x="271" y="46"/>
                </a:lnTo>
                <a:lnTo>
                  <a:pt x="271" y="46"/>
                </a:lnTo>
                <a:lnTo>
                  <a:pt x="260" y="58"/>
                </a:lnTo>
                <a:lnTo>
                  <a:pt x="260" y="58"/>
                </a:lnTo>
                <a:lnTo>
                  <a:pt x="254" y="67"/>
                </a:lnTo>
                <a:lnTo>
                  <a:pt x="246" y="82"/>
                </a:lnTo>
                <a:lnTo>
                  <a:pt x="246" y="82"/>
                </a:lnTo>
                <a:lnTo>
                  <a:pt x="240" y="98"/>
                </a:lnTo>
                <a:lnTo>
                  <a:pt x="235" y="107"/>
                </a:lnTo>
                <a:lnTo>
                  <a:pt x="235" y="107"/>
                </a:lnTo>
                <a:lnTo>
                  <a:pt x="232" y="110"/>
                </a:lnTo>
                <a:lnTo>
                  <a:pt x="229" y="116"/>
                </a:lnTo>
                <a:lnTo>
                  <a:pt x="229" y="116"/>
                </a:lnTo>
                <a:lnTo>
                  <a:pt x="235" y="122"/>
                </a:lnTo>
                <a:lnTo>
                  <a:pt x="246" y="125"/>
                </a:lnTo>
                <a:lnTo>
                  <a:pt x="246" y="125"/>
                </a:lnTo>
                <a:lnTo>
                  <a:pt x="254" y="125"/>
                </a:lnTo>
                <a:lnTo>
                  <a:pt x="257" y="128"/>
                </a:lnTo>
                <a:lnTo>
                  <a:pt x="260" y="134"/>
                </a:lnTo>
                <a:lnTo>
                  <a:pt x="260" y="134"/>
                </a:lnTo>
                <a:lnTo>
                  <a:pt x="260" y="137"/>
                </a:lnTo>
                <a:lnTo>
                  <a:pt x="257" y="143"/>
                </a:lnTo>
                <a:lnTo>
                  <a:pt x="249" y="155"/>
                </a:lnTo>
                <a:lnTo>
                  <a:pt x="249" y="155"/>
                </a:lnTo>
                <a:lnTo>
                  <a:pt x="243" y="161"/>
                </a:lnTo>
                <a:lnTo>
                  <a:pt x="243" y="161"/>
                </a:lnTo>
                <a:lnTo>
                  <a:pt x="240" y="164"/>
                </a:lnTo>
                <a:lnTo>
                  <a:pt x="240" y="164"/>
                </a:lnTo>
                <a:lnTo>
                  <a:pt x="240" y="177"/>
                </a:lnTo>
                <a:lnTo>
                  <a:pt x="240" y="186"/>
                </a:lnTo>
                <a:lnTo>
                  <a:pt x="235" y="198"/>
                </a:lnTo>
                <a:lnTo>
                  <a:pt x="229" y="204"/>
                </a:lnTo>
                <a:lnTo>
                  <a:pt x="229" y="204"/>
                </a:lnTo>
                <a:lnTo>
                  <a:pt x="210" y="216"/>
                </a:lnTo>
                <a:lnTo>
                  <a:pt x="173" y="234"/>
                </a:lnTo>
                <a:lnTo>
                  <a:pt x="173" y="234"/>
                </a:lnTo>
                <a:lnTo>
                  <a:pt x="165" y="237"/>
                </a:lnTo>
                <a:lnTo>
                  <a:pt x="165" y="237"/>
                </a:lnTo>
                <a:lnTo>
                  <a:pt x="154" y="243"/>
                </a:lnTo>
                <a:lnTo>
                  <a:pt x="148" y="243"/>
                </a:lnTo>
                <a:lnTo>
                  <a:pt x="148" y="243"/>
                </a:lnTo>
                <a:lnTo>
                  <a:pt x="140" y="240"/>
                </a:lnTo>
                <a:lnTo>
                  <a:pt x="140" y="240"/>
                </a:lnTo>
                <a:lnTo>
                  <a:pt x="126" y="240"/>
                </a:lnTo>
                <a:lnTo>
                  <a:pt x="120" y="237"/>
                </a:lnTo>
                <a:lnTo>
                  <a:pt x="120" y="237"/>
                </a:lnTo>
                <a:lnTo>
                  <a:pt x="115" y="234"/>
                </a:lnTo>
                <a:lnTo>
                  <a:pt x="109" y="234"/>
                </a:lnTo>
                <a:lnTo>
                  <a:pt x="109" y="234"/>
                </a:lnTo>
                <a:lnTo>
                  <a:pt x="109" y="234"/>
                </a:lnTo>
                <a:lnTo>
                  <a:pt x="109" y="234"/>
                </a:lnTo>
                <a:lnTo>
                  <a:pt x="98" y="237"/>
                </a:lnTo>
                <a:lnTo>
                  <a:pt x="89" y="240"/>
                </a:lnTo>
                <a:lnTo>
                  <a:pt x="70" y="256"/>
                </a:lnTo>
                <a:lnTo>
                  <a:pt x="70" y="256"/>
                </a:lnTo>
                <a:lnTo>
                  <a:pt x="56" y="262"/>
                </a:lnTo>
                <a:lnTo>
                  <a:pt x="56" y="262"/>
                </a:lnTo>
                <a:lnTo>
                  <a:pt x="50" y="268"/>
                </a:lnTo>
                <a:lnTo>
                  <a:pt x="45" y="274"/>
                </a:lnTo>
                <a:lnTo>
                  <a:pt x="45" y="274"/>
                </a:lnTo>
                <a:lnTo>
                  <a:pt x="45" y="277"/>
                </a:lnTo>
                <a:lnTo>
                  <a:pt x="47" y="283"/>
                </a:lnTo>
                <a:lnTo>
                  <a:pt x="47" y="283"/>
                </a:lnTo>
                <a:lnTo>
                  <a:pt x="50" y="295"/>
                </a:lnTo>
                <a:lnTo>
                  <a:pt x="53" y="304"/>
                </a:lnTo>
                <a:lnTo>
                  <a:pt x="50" y="319"/>
                </a:lnTo>
                <a:lnTo>
                  <a:pt x="50" y="319"/>
                </a:lnTo>
                <a:lnTo>
                  <a:pt x="47" y="325"/>
                </a:lnTo>
                <a:lnTo>
                  <a:pt x="42" y="331"/>
                </a:lnTo>
                <a:lnTo>
                  <a:pt x="42" y="331"/>
                </a:lnTo>
                <a:lnTo>
                  <a:pt x="36" y="341"/>
                </a:lnTo>
                <a:lnTo>
                  <a:pt x="36" y="341"/>
                </a:lnTo>
                <a:lnTo>
                  <a:pt x="22" y="359"/>
                </a:lnTo>
                <a:lnTo>
                  <a:pt x="22" y="359"/>
                </a:lnTo>
                <a:lnTo>
                  <a:pt x="17" y="368"/>
                </a:lnTo>
                <a:lnTo>
                  <a:pt x="17" y="368"/>
                </a:lnTo>
                <a:lnTo>
                  <a:pt x="11" y="377"/>
                </a:lnTo>
                <a:lnTo>
                  <a:pt x="11" y="377"/>
                </a:lnTo>
                <a:lnTo>
                  <a:pt x="0" y="386"/>
                </a:lnTo>
                <a:lnTo>
                  <a:pt x="3" y="407"/>
                </a:lnTo>
                <a:lnTo>
                  <a:pt x="3" y="407"/>
                </a:lnTo>
                <a:lnTo>
                  <a:pt x="187" y="368"/>
                </a:lnTo>
                <a:lnTo>
                  <a:pt x="316" y="344"/>
                </a:lnTo>
                <a:lnTo>
                  <a:pt x="316" y="344"/>
                </a:lnTo>
                <a:lnTo>
                  <a:pt x="333" y="347"/>
                </a:lnTo>
                <a:lnTo>
                  <a:pt x="344" y="353"/>
                </a:lnTo>
                <a:lnTo>
                  <a:pt x="350" y="356"/>
                </a:lnTo>
                <a:lnTo>
                  <a:pt x="350" y="356"/>
                </a:lnTo>
                <a:lnTo>
                  <a:pt x="383" y="401"/>
                </a:lnTo>
                <a:lnTo>
                  <a:pt x="394" y="407"/>
                </a:lnTo>
                <a:lnTo>
                  <a:pt x="394" y="407"/>
                </a:lnTo>
                <a:lnTo>
                  <a:pt x="408" y="410"/>
                </a:lnTo>
                <a:lnTo>
                  <a:pt x="408" y="410"/>
                </a:lnTo>
                <a:lnTo>
                  <a:pt x="408" y="410"/>
                </a:lnTo>
                <a:lnTo>
                  <a:pt x="408" y="410"/>
                </a:lnTo>
                <a:lnTo>
                  <a:pt x="408" y="414"/>
                </a:lnTo>
                <a:lnTo>
                  <a:pt x="408" y="414"/>
                </a:lnTo>
                <a:lnTo>
                  <a:pt x="411" y="414"/>
                </a:lnTo>
                <a:lnTo>
                  <a:pt x="411" y="414"/>
                </a:lnTo>
                <a:lnTo>
                  <a:pt x="411" y="414"/>
                </a:lnTo>
                <a:lnTo>
                  <a:pt x="411" y="414"/>
                </a:lnTo>
                <a:lnTo>
                  <a:pt x="411" y="414"/>
                </a:lnTo>
                <a:lnTo>
                  <a:pt x="411" y="414"/>
                </a:lnTo>
                <a:lnTo>
                  <a:pt x="414" y="414"/>
                </a:lnTo>
                <a:lnTo>
                  <a:pt x="414" y="414"/>
                </a:lnTo>
                <a:lnTo>
                  <a:pt x="414" y="414"/>
                </a:lnTo>
                <a:lnTo>
                  <a:pt x="414" y="414"/>
                </a:lnTo>
                <a:lnTo>
                  <a:pt x="417" y="414"/>
                </a:lnTo>
                <a:lnTo>
                  <a:pt x="417" y="414"/>
                </a:lnTo>
                <a:lnTo>
                  <a:pt x="417" y="417"/>
                </a:lnTo>
                <a:lnTo>
                  <a:pt x="417" y="417"/>
                </a:lnTo>
                <a:lnTo>
                  <a:pt x="420" y="417"/>
                </a:lnTo>
                <a:lnTo>
                  <a:pt x="420" y="417"/>
                </a:lnTo>
                <a:lnTo>
                  <a:pt x="420" y="417"/>
                </a:lnTo>
                <a:lnTo>
                  <a:pt x="420" y="417"/>
                </a:lnTo>
                <a:lnTo>
                  <a:pt x="422" y="417"/>
                </a:lnTo>
                <a:lnTo>
                  <a:pt x="422" y="417"/>
                </a:lnTo>
                <a:lnTo>
                  <a:pt x="422" y="417"/>
                </a:lnTo>
                <a:lnTo>
                  <a:pt x="422" y="417"/>
                </a:lnTo>
                <a:lnTo>
                  <a:pt x="425" y="420"/>
                </a:lnTo>
                <a:lnTo>
                  <a:pt x="425" y="420"/>
                </a:lnTo>
                <a:lnTo>
                  <a:pt x="425" y="420"/>
                </a:lnTo>
                <a:lnTo>
                  <a:pt x="425" y="420"/>
                </a:lnTo>
                <a:lnTo>
                  <a:pt x="431" y="420"/>
                </a:lnTo>
                <a:lnTo>
                  <a:pt x="431" y="420"/>
                </a:lnTo>
                <a:lnTo>
                  <a:pt x="434" y="420"/>
                </a:lnTo>
                <a:lnTo>
                  <a:pt x="434" y="420"/>
                </a:lnTo>
                <a:lnTo>
                  <a:pt x="434" y="423"/>
                </a:lnTo>
                <a:lnTo>
                  <a:pt x="434" y="423"/>
                </a:lnTo>
                <a:lnTo>
                  <a:pt x="436" y="423"/>
                </a:lnTo>
                <a:lnTo>
                  <a:pt x="436" y="423"/>
                </a:lnTo>
                <a:lnTo>
                  <a:pt x="436" y="423"/>
                </a:lnTo>
                <a:lnTo>
                  <a:pt x="436" y="423"/>
                </a:lnTo>
                <a:lnTo>
                  <a:pt x="439" y="423"/>
                </a:lnTo>
                <a:lnTo>
                  <a:pt x="439" y="423"/>
                </a:lnTo>
                <a:lnTo>
                  <a:pt x="442" y="426"/>
                </a:lnTo>
                <a:lnTo>
                  <a:pt x="442" y="426"/>
                </a:lnTo>
                <a:lnTo>
                  <a:pt x="442" y="426"/>
                </a:lnTo>
                <a:lnTo>
                  <a:pt x="442" y="426"/>
                </a:lnTo>
                <a:lnTo>
                  <a:pt x="445" y="426"/>
                </a:lnTo>
                <a:lnTo>
                  <a:pt x="445" y="426"/>
                </a:lnTo>
                <a:lnTo>
                  <a:pt x="445" y="426"/>
                </a:lnTo>
                <a:lnTo>
                  <a:pt x="445" y="426"/>
                </a:lnTo>
                <a:lnTo>
                  <a:pt x="448" y="429"/>
                </a:lnTo>
                <a:lnTo>
                  <a:pt x="448" y="429"/>
                </a:lnTo>
                <a:lnTo>
                  <a:pt x="448" y="429"/>
                </a:lnTo>
                <a:lnTo>
                  <a:pt x="448" y="429"/>
                </a:lnTo>
                <a:lnTo>
                  <a:pt x="450" y="429"/>
                </a:lnTo>
                <a:lnTo>
                  <a:pt x="450" y="429"/>
                </a:lnTo>
                <a:lnTo>
                  <a:pt x="453" y="429"/>
                </a:lnTo>
                <a:lnTo>
                  <a:pt x="453" y="429"/>
                </a:lnTo>
                <a:lnTo>
                  <a:pt x="453" y="429"/>
                </a:lnTo>
                <a:lnTo>
                  <a:pt x="453" y="429"/>
                </a:lnTo>
                <a:lnTo>
                  <a:pt x="456" y="432"/>
                </a:lnTo>
                <a:lnTo>
                  <a:pt x="456" y="432"/>
                </a:lnTo>
                <a:lnTo>
                  <a:pt x="456" y="432"/>
                </a:lnTo>
                <a:lnTo>
                  <a:pt x="456" y="432"/>
                </a:lnTo>
                <a:lnTo>
                  <a:pt x="459" y="432"/>
                </a:lnTo>
                <a:lnTo>
                  <a:pt x="459" y="432"/>
                </a:lnTo>
                <a:lnTo>
                  <a:pt x="462" y="435"/>
                </a:lnTo>
                <a:lnTo>
                  <a:pt x="462" y="435"/>
                </a:lnTo>
                <a:lnTo>
                  <a:pt x="462" y="435"/>
                </a:lnTo>
                <a:lnTo>
                  <a:pt x="462" y="435"/>
                </a:lnTo>
                <a:lnTo>
                  <a:pt x="464" y="435"/>
                </a:lnTo>
                <a:lnTo>
                  <a:pt x="476" y="423"/>
                </a:lnTo>
                <a:lnTo>
                  <a:pt x="476" y="423"/>
                </a:lnTo>
                <a:lnTo>
                  <a:pt x="476" y="420"/>
                </a:lnTo>
                <a:lnTo>
                  <a:pt x="476" y="420"/>
                </a:lnTo>
                <a:lnTo>
                  <a:pt x="476" y="420"/>
                </a:lnTo>
                <a:lnTo>
                  <a:pt x="476" y="420"/>
                </a:lnTo>
                <a:lnTo>
                  <a:pt x="476" y="417"/>
                </a:lnTo>
                <a:lnTo>
                  <a:pt x="476" y="417"/>
                </a:lnTo>
                <a:lnTo>
                  <a:pt x="476" y="417"/>
                </a:lnTo>
                <a:lnTo>
                  <a:pt x="476" y="417"/>
                </a:lnTo>
                <a:lnTo>
                  <a:pt x="473" y="414"/>
                </a:lnTo>
                <a:lnTo>
                  <a:pt x="473" y="414"/>
                </a:lnTo>
                <a:lnTo>
                  <a:pt x="473" y="414"/>
                </a:lnTo>
                <a:lnTo>
                  <a:pt x="473" y="414"/>
                </a:lnTo>
                <a:lnTo>
                  <a:pt x="473" y="410"/>
                </a:lnTo>
                <a:lnTo>
                  <a:pt x="473" y="410"/>
                </a:lnTo>
                <a:lnTo>
                  <a:pt x="473" y="410"/>
                </a:lnTo>
                <a:lnTo>
                  <a:pt x="473" y="410"/>
                </a:lnTo>
                <a:lnTo>
                  <a:pt x="470" y="407"/>
                </a:lnTo>
                <a:lnTo>
                  <a:pt x="470" y="407"/>
                </a:lnTo>
                <a:lnTo>
                  <a:pt x="470" y="407"/>
                </a:lnTo>
                <a:lnTo>
                  <a:pt x="470" y="407"/>
                </a:lnTo>
                <a:lnTo>
                  <a:pt x="470" y="404"/>
                </a:lnTo>
                <a:lnTo>
                  <a:pt x="470" y="404"/>
                </a:lnTo>
                <a:lnTo>
                  <a:pt x="470" y="404"/>
                </a:lnTo>
                <a:lnTo>
                  <a:pt x="470" y="404"/>
                </a:lnTo>
                <a:lnTo>
                  <a:pt x="470" y="401"/>
                </a:lnTo>
                <a:lnTo>
                  <a:pt x="470" y="401"/>
                </a:lnTo>
                <a:lnTo>
                  <a:pt x="464" y="377"/>
                </a:lnTo>
                <a:lnTo>
                  <a:pt x="464" y="377"/>
                </a:lnTo>
                <a:lnTo>
                  <a:pt x="464" y="371"/>
                </a:lnTo>
                <a:lnTo>
                  <a:pt x="464" y="371"/>
                </a:lnTo>
                <a:lnTo>
                  <a:pt x="459" y="350"/>
                </a:lnTo>
                <a:lnTo>
                  <a:pt x="453" y="328"/>
                </a:lnTo>
                <a:lnTo>
                  <a:pt x="453" y="313"/>
                </a:lnTo>
                <a:lnTo>
                  <a:pt x="453" y="313"/>
                </a:lnTo>
                <a:lnTo>
                  <a:pt x="453" y="313"/>
                </a:lnTo>
                <a:lnTo>
                  <a:pt x="453" y="313"/>
                </a:lnTo>
                <a:lnTo>
                  <a:pt x="453" y="313"/>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69" name="Freeform 384">
            <a:extLst>
              <a:ext uri="{FF2B5EF4-FFF2-40B4-BE49-F238E27FC236}">
                <a16:creationId xmlns:a16="http://schemas.microsoft.com/office/drawing/2014/main" id="{65D41B02-DCD6-4266-9AFF-35C8BAA14724}"/>
              </a:ext>
            </a:extLst>
          </p:cNvPr>
          <p:cNvSpPr>
            <a:spLocks/>
          </p:cNvSpPr>
          <p:nvPr/>
        </p:nvSpPr>
        <p:spPr bwMode="auto">
          <a:xfrm>
            <a:off x="7238671" y="2707588"/>
            <a:ext cx="202524" cy="379717"/>
          </a:xfrm>
          <a:custGeom>
            <a:avLst/>
            <a:gdLst>
              <a:gd name="T0" fmla="*/ 107 w 132"/>
              <a:gd name="T1" fmla="*/ 231 h 261"/>
              <a:gd name="T2" fmla="*/ 98 w 132"/>
              <a:gd name="T3" fmla="*/ 173 h 261"/>
              <a:gd name="T4" fmla="*/ 101 w 132"/>
              <a:gd name="T5" fmla="*/ 152 h 261"/>
              <a:gd name="T6" fmla="*/ 104 w 132"/>
              <a:gd name="T7" fmla="*/ 146 h 261"/>
              <a:gd name="T8" fmla="*/ 104 w 132"/>
              <a:gd name="T9" fmla="*/ 88 h 261"/>
              <a:gd name="T10" fmla="*/ 104 w 132"/>
              <a:gd name="T11" fmla="*/ 79 h 261"/>
              <a:gd name="T12" fmla="*/ 110 w 132"/>
              <a:gd name="T13" fmla="*/ 73 h 261"/>
              <a:gd name="T14" fmla="*/ 112 w 132"/>
              <a:gd name="T15" fmla="*/ 64 h 261"/>
              <a:gd name="T16" fmla="*/ 115 w 132"/>
              <a:gd name="T17" fmla="*/ 61 h 261"/>
              <a:gd name="T18" fmla="*/ 115 w 132"/>
              <a:gd name="T19" fmla="*/ 58 h 261"/>
              <a:gd name="T20" fmla="*/ 121 w 132"/>
              <a:gd name="T21" fmla="*/ 51 h 261"/>
              <a:gd name="T22" fmla="*/ 126 w 132"/>
              <a:gd name="T23" fmla="*/ 48 h 261"/>
              <a:gd name="T24" fmla="*/ 126 w 132"/>
              <a:gd name="T25" fmla="*/ 48 h 261"/>
              <a:gd name="T26" fmla="*/ 132 w 132"/>
              <a:gd name="T27" fmla="*/ 33 h 261"/>
              <a:gd name="T28" fmla="*/ 129 w 132"/>
              <a:gd name="T29" fmla="*/ 27 h 261"/>
              <a:gd name="T30" fmla="*/ 124 w 132"/>
              <a:gd name="T31" fmla="*/ 21 h 261"/>
              <a:gd name="T32" fmla="*/ 121 w 132"/>
              <a:gd name="T33" fmla="*/ 15 h 261"/>
              <a:gd name="T34" fmla="*/ 121 w 132"/>
              <a:gd name="T35" fmla="*/ 12 h 261"/>
              <a:gd name="T36" fmla="*/ 118 w 132"/>
              <a:gd name="T37" fmla="*/ 9 h 261"/>
              <a:gd name="T38" fmla="*/ 118 w 132"/>
              <a:gd name="T39" fmla="*/ 6 h 261"/>
              <a:gd name="T40" fmla="*/ 118 w 132"/>
              <a:gd name="T41" fmla="*/ 6 h 261"/>
              <a:gd name="T42" fmla="*/ 118 w 132"/>
              <a:gd name="T43" fmla="*/ 3 h 261"/>
              <a:gd name="T44" fmla="*/ 118 w 132"/>
              <a:gd name="T45" fmla="*/ 3 h 261"/>
              <a:gd name="T46" fmla="*/ 118 w 132"/>
              <a:gd name="T47" fmla="*/ 0 h 261"/>
              <a:gd name="T48" fmla="*/ 118 w 132"/>
              <a:gd name="T49" fmla="*/ 0 h 261"/>
              <a:gd name="T50" fmla="*/ 28 w 132"/>
              <a:gd name="T51" fmla="*/ 33 h 261"/>
              <a:gd name="T52" fmla="*/ 0 w 132"/>
              <a:gd name="T53" fmla="*/ 64 h 261"/>
              <a:gd name="T54" fmla="*/ 0 w 132"/>
              <a:gd name="T55" fmla="*/ 70 h 261"/>
              <a:gd name="T56" fmla="*/ 3 w 132"/>
              <a:gd name="T57" fmla="*/ 79 h 261"/>
              <a:gd name="T58" fmla="*/ 12 w 132"/>
              <a:gd name="T59" fmla="*/ 103 h 261"/>
              <a:gd name="T60" fmla="*/ 14 w 132"/>
              <a:gd name="T61" fmla="*/ 118 h 261"/>
              <a:gd name="T62" fmla="*/ 14 w 132"/>
              <a:gd name="T63" fmla="*/ 130 h 261"/>
              <a:gd name="T64" fmla="*/ 20 w 132"/>
              <a:gd name="T65" fmla="*/ 149 h 261"/>
              <a:gd name="T66" fmla="*/ 23 w 132"/>
              <a:gd name="T67" fmla="*/ 164 h 261"/>
              <a:gd name="T68" fmla="*/ 26 w 132"/>
              <a:gd name="T69" fmla="*/ 176 h 261"/>
              <a:gd name="T70" fmla="*/ 26 w 132"/>
              <a:gd name="T71" fmla="*/ 176 h 261"/>
              <a:gd name="T72" fmla="*/ 28 w 132"/>
              <a:gd name="T73" fmla="*/ 176 h 261"/>
              <a:gd name="T74" fmla="*/ 31 w 132"/>
              <a:gd name="T75" fmla="*/ 179 h 261"/>
              <a:gd name="T76" fmla="*/ 34 w 132"/>
              <a:gd name="T77" fmla="*/ 182 h 261"/>
              <a:gd name="T78" fmla="*/ 40 w 132"/>
              <a:gd name="T79" fmla="*/ 197 h 261"/>
              <a:gd name="T80" fmla="*/ 40 w 132"/>
              <a:gd name="T81" fmla="*/ 200 h 261"/>
              <a:gd name="T82" fmla="*/ 45 w 132"/>
              <a:gd name="T83" fmla="*/ 249 h 261"/>
              <a:gd name="T84" fmla="*/ 51 w 132"/>
              <a:gd name="T85" fmla="*/ 255 h 261"/>
              <a:gd name="T86" fmla="*/ 107 w 132"/>
              <a:gd name="T87" fmla="*/ 246 h 261"/>
              <a:gd name="T88" fmla="*/ 107 w 132"/>
              <a:gd name="T89" fmla="*/ 237 h 261"/>
              <a:gd name="T90" fmla="*/ 107 w 132"/>
              <a:gd name="T91" fmla="*/ 23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2" h="261">
                <a:moveTo>
                  <a:pt x="107" y="231"/>
                </a:moveTo>
                <a:lnTo>
                  <a:pt x="107" y="231"/>
                </a:lnTo>
                <a:lnTo>
                  <a:pt x="101" y="209"/>
                </a:lnTo>
                <a:lnTo>
                  <a:pt x="98" y="173"/>
                </a:lnTo>
                <a:lnTo>
                  <a:pt x="98" y="173"/>
                </a:lnTo>
                <a:lnTo>
                  <a:pt x="101" y="152"/>
                </a:lnTo>
                <a:lnTo>
                  <a:pt x="104" y="146"/>
                </a:lnTo>
                <a:lnTo>
                  <a:pt x="104" y="146"/>
                </a:lnTo>
                <a:lnTo>
                  <a:pt x="104" y="146"/>
                </a:lnTo>
                <a:lnTo>
                  <a:pt x="104" y="88"/>
                </a:lnTo>
                <a:lnTo>
                  <a:pt x="104" y="88"/>
                </a:lnTo>
                <a:lnTo>
                  <a:pt x="104" y="79"/>
                </a:lnTo>
                <a:lnTo>
                  <a:pt x="110" y="73"/>
                </a:lnTo>
                <a:lnTo>
                  <a:pt x="110" y="73"/>
                </a:lnTo>
                <a:lnTo>
                  <a:pt x="112" y="70"/>
                </a:lnTo>
                <a:lnTo>
                  <a:pt x="112" y="64"/>
                </a:lnTo>
                <a:lnTo>
                  <a:pt x="112" y="64"/>
                </a:lnTo>
                <a:lnTo>
                  <a:pt x="115" y="61"/>
                </a:lnTo>
                <a:lnTo>
                  <a:pt x="115" y="61"/>
                </a:lnTo>
                <a:lnTo>
                  <a:pt x="115" y="58"/>
                </a:lnTo>
                <a:lnTo>
                  <a:pt x="115" y="58"/>
                </a:lnTo>
                <a:lnTo>
                  <a:pt x="121" y="51"/>
                </a:lnTo>
                <a:lnTo>
                  <a:pt x="126" y="48"/>
                </a:lnTo>
                <a:lnTo>
                  <a:pt x="126" y="48"/>
                </a:lnTo>
                <a:lnTo>
                  <a:pt x="126" y="48"/>
                </a:lnTo>
                <a:lnTo>
                  <a:pt x="126" y="48"/>
                </a:lnTo>
                <a:lnTo>
                  <a:pt x="129" y="42"/>
                </a:lnTo>
                <a:lnTo>
                  <a:pt x="132" y="33"/>
                </a:lnTo>
                <a:lnTo>
                  <a:pt x="132" y="33"/>
                </a:lnTo>
                <a:lnTo>
                  <a:pt x="129" y="27"/>
                </a:lnTo>
                <a:lnTo>
                  <a:pt x="129" y="27"/>
                </a:lnTo>
                <a:lnTo>
                  <a:pt x="124" y="21"/>
                </a:lnTo>
                <a:lnTo>
                  <a:pt x="121" y="15"/>
                </a:lnTo>
                <a:lnTo>
                  <a:pt x="121" y="15"/>
                </a:lnTo>
                <a:lnTo>
                  <a:pt x="121" y="12"/>
                </a:lnTo>
                <a:lnTo>
                  <a:pt x="121" y="12"/>
                </a:lnTo>
                <a:lnTo>
                  <a:pt x="118" y="9"/>
                </a:lnTo>
                <a:lnTo>
                  <a:pt x="118" y="9"/>
                </a:lnTo>
                <a:lnTo>
                  <a:pt x="118" y="6"/>
                </a:lnTo>
                <a:lnTo>
                  <a:pt x="118" y="6"/>
                </a:lnTo>
                <a:lnTo>
                  <a:pt x="118" y="6"/>
                </a:lnTo>
                <a:lnTo>
                  <a:pt x="118" y="6"/>
                </a:lnTo>
                <a:lnTo>
                  <a:pt x="118" y="3"/>
                </a:lnTo>
                <a:lnTo>
                  <a:pt x="118" y="3"/>
                </a:lnTo>
                <a:lnTo>
                  <a:pt x="118" y="3"/>
                </a:lnTo>
                <a:lnTo>
                  <a:pt x="118" y="3"/>
                </a:lnTo>
                <a:lnTo>
                  <a:pt x="118" y="0"/>
                </a:lnTo>
                <a:lnTo>
                  <a:pt x="118" y="0"/>
                </a:lnTo>
                <a:lnTo>
                  <a:pt x="118" y="0"/>
                </a:lnTo>
                <a:lnTo>
                  <a:pt x="118" y="0"/>
                </a:lnTo>
                <a:lnTo>
                  <a:pt x="28" y="33"/>
                </a:lnTo>
                <a:lnTo>
                  <a:pt x="28" y="33"/>
                </a:lnTo>
                <a:lnTo>
                  <a:pt x="0" y="39"/>
                </a:lnTo>
                <a:lnTo>
                  <a:pt x="0" y="64"/>
                </a:lnTo>
                <a:lnTo>
                  <a:pt x="0" y="64"/>
                </a:lnTo>
                <a:lnTo>
                  <a:pt x="0" y="70"/>
                </a:lnTo>
                <a:lnTo>
                  <a:pt x="3" y="79"/>
                </a:lnTo>
                <a:lnTo>
                  <a:pt x="3" y="79"/>
                </a:lnTo>
                <a:lnTo>
                  <a:pt x="9" y="91"/>
                </a:lnTo>
                <a:lnTo>
                  <a:pt x="12" y="103"/>
                </a:lnTo>
                <a:lnTo>
                  <a:pt x="12" y="103"/>
                </a:lnTo>
                <a:lnTo>
                  <a:pt x="14" y="118"/>
                </a:lnTo>
                <a:lnTo>
                  <a:pt x="14" y="118"/>
                </a:lnTo>
                <a:lnTo>
                  <a:pt x="14" y="130"/>
                </a:lnTo>
                <a:lnTo>
                  <a:pt x="14" y="130"/>
                </a:lnTo>
                <a:lnTo>
                  <a:pt x="20" y="149"/>
                </a:lnTo>
                <a:lnTo>
                  <a:pt x="20" y="149"/>
                </a:lnTo>
                <a:lnTo>
                  <a:pt x="23" y="164"/>
                </a:lnTo>
                <a:lnTo>
                  <a:pt x="23" y="164"/>
                </a:lnTo>
                <a:lnTo>
                  <a:pt x="26" y="176"/>
                </a:lnTo>
                <a:lnTo>
                  <a:pt x="26" y="176"/>
                </a:lnTo>
                <a:lnTo>
                  <a:pt x="26" y="176"/>
                </a:lnTo>
                <a:lnTo>
                  <a:pt x="26" y="176"/>
                </a:lnTo>
                <a:lnTo>
                  <a:pt x="28" y="176"/>
                </a:lnTo>
                <a:lnTo>
                  <a:pt x="28" y="176"/>
                </a:lnTo>
                <a:lnTo>
                  <a:pt x="31" y="179"/>
                </a:lnTo>
                <a:lnTo>
                  <a:pt x="34" y="182"/>
                </a:lnTo>
                <a:lnTo>
                  <a:pt x="34" y="182"/>
                </a:lnTo>
                <a:lnTo>
                  <a:pt x="40" y="197"/>
                </a:lnTo>
                <a:lnTo>
                  <a:pt x="40" y="197"/>
                </a:lnTo>
                <a:lnTo>
                  <a:pt x="40" y="200"/>
                </a:lnTo>
                <a:lnTo>
                  <a:pt x="40" y="200"/>
                </a:lnTo>
                <a:lnTo>
                  <a:pt x="42" y="234"/>
                </a:lnTo>
                <a:lnTo>
                  <a:pt x="45" y="249"/>
                </a:lnTo>
                <a:lnTo>
                  <a:pt x="51" y="255"/>
                </a:lnTo>
                <a:lnTo>
                  <a:pt x="51" y="255"/>
                </a:lnTo>
                <a:lnTo>
                  <a:pt x="54" y="261"/>
                </a:lnTo>
                <a:lnTo>
                  <a:pt x="107" y="246"/>
                </a:lnTo>
                <a:lnTo>
                  <a:pt x="107" y="237"/>
                </a:lnTo>
                <a:lnTo>
                  <a:pt x="107" y="237"/>
                </a:lnTo>
                <a:lnTo>
                  <a:pt x="107" y="231"/>
                </a:lnTo>
                <a:lnTo>
                  <a:pt x="107" y="231"/>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0" name="Freeform 385">
            <a:extLst>
              <a:ext uri="{FF2B5EF4-FFF2-40B4-BE49-F238E27FC236}">
                <a16:creationId xmlns:a16="http://schemas.microsoft.com/office/drawing/2014/main" id="{6290DE07-D9E9-44E4-AECB-8AD183312B9A}"/>
              </a:ext>
            </a:extLst>
          </p:cNvPr>
          <p:cNvSpPr>
            <a:spLocks/>
          </p:cNvSpPr>
          <p:nvPr/>
        </p:nvSpPr>
        <p:spPr bwMode="auto">
          <a:xfrm>
            <a:off x="7324590" y="3016016"/>
            <a:ext cx="395843" cy="203679"/>
          </a:xfrm>
          <a:custGeom>
            <a:avLst/>
            <a:gdLst>
              <a:gd name="T0" fmla="*/ 255 w 258"/>
              <a:gd name="T1" fmla="*/ 119 h 140"/>
              <a:gd name="T2" fmla="*/ 252 w 258"/>
              <a:gd name="T3" fmla="*/ 119 h 140"/>
              <a:gd name="T4" fmla="*/ 235 w 258"/>
              <a:gd name="T5" fmla="*/ 131 h 140"/>
              <a:gd name="T6" fmla="*/ 233 w 258"/>
              <a:gd name="T7" fmla="*/ 128 h 140"/>
              <a:gd name="T8" fmla="*/ 219 w 258"/>
              <a:gd name="T9" fmla="*/ 116 h 140"/>
              <a:gd name="T10" fmla="*/ 213 w 258"/>
              <a:gd name="T11" fmla="*/ 122 h 140"/>
              <a:gd name="T12" fmla="*/ 205 w 258"/>
              <a:gd name="T13" fmla="*/ 140 h 140"/>
              <a:gd name="T14" fmla="*/ 196 w 258"/>
              <a:gd name="T15" fmla="*/ 119 h 140"/>
              <a:gd name="T16" fmla="*/ 188 w 258"/>
              <a:gd name="T17" fmla="*/ 116 h 140"/>
              <a:gd name="T18" fmla="*/ 174 w 258"/>
              <a:gd name="T19" fmla="*/ 101 h 140"/>
              <a:gd name="T20" fmla="*/ 166 w 258"/>
              <a:gd name="T21" fmla="*/ 95 h 140"/>
              <a:gd name="T22" fmla="*/ 163 w 258"/>
              <a:gd name="T23" fmla="*/ 95 h 140"/>
              <a:gd name="T24" fmla="*/ 163 w 258"/>
              <a:gd name="T25" fmla="*/ 95 h 140"/>
              <a:gd name="T26" fmla="*/ 160 w 258"/>
              <a:gd name="T27" fmla="*/ 95 h 140"/>
              <a:gd name="T28" fmla="*/ 160 w 258"/>
              <a:gd name="T29" fmla="*/ 95 h 140"/>
              <a:gd name="T30" fmla="*/ 157 w 258"/>
              <a:gd name="T31" fmla="*/ 95 h 140"/>
              <a:gd name="T32" fmla="*/ 138 w 258"/>
              <a:gd name="T33" fmla="*/ 104 h 140"/>
              <a:gd name="T34" fmla="*/ 129 w 258"/>
              <a:gd name="T35" fmla="*/ 104 h 140"/>
              <a:gd name="T36" fmla="*/ 112 w 258"/>
              <a:gd name="T37" fmla="*/ 107 h 140"/>
              <a:gd name="T38" fmla="*/ 96 w 258"/>
              <a:gd name="T39" fmla="*/ 113 h 140"/>
              <a:gd name="T40" fmla="*/ 56 w 258"/>
              <a:gd name="T41" fmla="*/ 125 h 140"/>
              <a:gd name="T42" fmla="*/ 40 w 258"/>
              <a:gd name="T43" fmla="*/ 128 h 140"/>
              <a:gd name="T44" fmla="*/ 26 w 258"/>
              <a:gd name="T45" fmla="*/ 131 h 140"/>
              <a:gd name="T46" fmla="*/ 0 w 258"/>
              <a:gd name="T47" fmla="*/ 134 h 140"/>
              <a:gd name="T48" fmla="*/ 0 w 258"/>
              <a:gd name="T49" fmla="*/ 131 h 140"/>
              <a:gd name="T50" fmla="*/ 0 w 258"/>
              <a:gd name="T51" fmla="*/ 116 h 140"/>
              <a:gd name="T52" fmla="*/ 3 w 258"/>
              <a:gd name="T53" fmla="*/ 76 h 140"/>
              <a:gd name="T54" fmla="*/ 3 w 258"/>
              <a:gd name="T55" fmla="*/ 70 h 140"/>
              <a:gd name="T56" fmla="*/ 154 w 258"/>
              <a:gd name="T57" fmla="*/ 22 h 140"/>
              <a:gd name="T58" fmla="*/ 154 w 258"/>
              <a:gd name="T59" fmla="*/ 19 h 140"/>
              <a:gd name="T60" fmla="*/ 157 w 258"/>
              <a:gd name="T61" fmla="*/ 13 h 140"/>
              <a:gd name="T62" fmla="*/ 160 w 258"/>
              <a:gd name="T63" fmla="*/ 10 h 140"/>
              <a:gd name="T64" fmla="*/ 171 w 258"/>
              <a:gd name="T65" fmla="*/ 3 h 140"/>
              <a:gd name="T66" fmla="*/ 171 w 258"/>
              <a:gd name="T67" fmla="*/ 3 h 140"/>
              <a:gd name="T68" fmla="*/ 174 w 258"/>
              <a:gd name="T69" fmla="*/ 3 h 140"/>
              <a:gd name="T70" fmla="*/ 174 w 258"/>
              <a:gd name="T71" fmla="*/ 3 h 140"/>
              <a:gd name="T72" fmla="*/ 174 w 258"/>
              <a:gd name="T73" fmla="*/ 3 h 140"/>
              <a:gd name="T74" fmla="*/ 177 w 258"/>
              <a:gd name="T75" fmla="*/ 0 h 140"/>
              <a:gd name="T76" fmla="*/ 177 w 258"/>
              <a:gd name="T77" fmla="*/ 0 h 140"/>
              <a:gd name="T78" fmla="*/ 177 w 258"/>
              <a:gd name="T79" fmla="*/ 0 h 140"/>
              <a:gd name="T80" fmla="*/ 180 w 258"/>
              <a:gd name="T81" fmla="*/ 0 h 140"/>
              <a:gd name="T82" fmla="*/ 180 w 258"/>
              <a:gd name="T83" fmla="*/ 0 h 140"/>
              <a:gd name="T84" fmla="*/ 180 w 258"/>
              <a:gd name="T85" fmla="*/ 0 h 140"/>
              <a:gd name="T86" fmla="*/ 180 w 258"/>
              <a:gd name="T87" fmla="*/ 0 h 140"/>
              <a:gd name="T88" fmla="*/ 188 w 258"/>
              <a:gd name="T89" fmla="*/ 22 h 140"/>
              <a:gd name="T90" fmla="*/ 191 w 258"/>
              <a:gd name="T91" fmla="*/ 28 h 140"/>
              <a:gd name="T92" fmla="*/ 182 w 258"/>
              <a:gd name="T93" fmla="*/ 46 h 140"/>
              <a:gd name="T94" fmla="*/ 180 w 258"/>
              <a:gd name="T95" fmla="*/ 52 h 140"/>
              <a:gd name="T96" fmla="*/ 188 w 258"/>
              <a:gd name="T97" fmla="*/ 70 h 140"/>
              <a:gd name="T98" fmla="*/ 205 w 258"/>
              <a:gd name="T99" fmla="*/ 76 h 140"/>
              <a:gd name="T100" fmla="*/ 207 w 258"/>
              <a:gd name="T101" fmla="*/ 82 h 140"/>
              <a:gd name="T102" fmla="*/ 227 w 258"/>
              <a:gd name="T103" fmla="*/ 101 h 140"/>
              <a:gd name="T104" fmla="*/ 241 w 258"/>
              <a:gd name="T105" fmla="*/ 107 h 140"/>
              <a:gd name="T106" fmla="*/ 252 w 258"/>
              <a:gd name="T107" fmla="*/ 101 h 140"/>
              <a:gd name="T108" fmla="*/ 258 w 258"/>
              <a:gd name="T109" fmla="*/ 107 h 140"/>
              <a:gd name="T110" fmla="*/ 258 w 258"/>
              <a:gd name="T111" fmla="*/ 11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8" h="140">
                <a:moveTo>
                  <a:pt x="258" y="116"/>
                </a:moveTo>
                <a:lnTo>
                  <a:pt x="258" y="116"/>
                </a:lnTo>
                <a:lnTo>
                  <a:pt x="255" y="119"/>
                </a:lnTo>
                <a:lnTo>
                  <a:pt x="255" y="119"/>
                </a:lnTo>
                <a:lnTo>
                  <a:pt x="252" y="119"/>
                </a:lnTo>
                <a:lnTo>
                  <a:pt x="252" y="119"/>
                </a:lnTo>
                <a:lnTo>
                  <a:pt x="241" y="128"/>
                </a:lnTo>
                <a:lnTo>
                  <a:pt x="241" y="128"/>
                </a:lnTo>
                <a:lnTo>
                  <a:pt x="235" y="131"/>
                </a:lnTo>
                <a:lnTo>
                  <a:pt x="233" y="131"/>
                </a:lnTo>
                <a:lnTo>
                  <a:pt x="233" y="128"/>
                </a:lnTo>
                <a:lnTo>
                  <a:pt x="233" y="128"/>
                </a:lnTo>
                <a:lnTo>
                  <a:pt x="227" y="119"/>
                </a:lnTo>
                <a:lnTo>
                  <a:pt x="221" y="116"/>
                </a:lnTo>
                <a:lnTo>
                  <a:pt x="219" y="116"/>
                </a:lnTo>
                <a:lnTo>
                  <a:pt x="219" y="116"/>
                </a:lnTo>
                <a:lnTo>
                  <a:pt x="216" y="119"/>
                </a:lnTo>
                <a:lnTo>
                  <a:pt x="213" y="122"/>
                </a:lnTo>
                <a:lnTo>
                  <a:pt x="210" y="131"/>
                </a:lnTo>
                <a:lnTo>
                  <a:pt x="210" y="131"/>
                </a:lnTo>
                <a:lnTo>
                  <a:pt x="205" y="140"/>
                </a:lnTo>
                <a:lnTo>
                  <a:pt x="205" y="140"/>
                </a:lnTo>
                <a:lnTo>
                  <a:pt x="202" y="128"/>
                </a:lnTo>
                <a:lnTo>
                  <a:pt x="196" y="119"/>
                </a:lnTo>
                <a:lnTo>
                  <a:pt x="196" y="119"/>
                </a:lnTo>
                <a:lnTo>
                  <a:pt x="188" y="116"/>
                </a:lnTo>
                <a:lnTo>
                  <a:pt x="188" y="116"/>
                </a:lnTo>
                <a:lnTo>
                  <a:pt x="182" y="113"/>
                </a:lnTo>
                <a:lnTo>
                  <a:pt x="182" y="113"/>
                </a:lnTo>
                <a:lnTo>
                  <a:pt x="174" y="101"/>
                </a:lnTo>
                <a:lnTo>
                  <a:pt x="171" y="95"/>
                </a:lnTo>
                <a:lnTo>
                  <a:pt x="166" y="95"/>
                </a:lnTo>
                <a:lnTo>
                  <a:pt x="166" y="95"/>
                </a:lnTo>
                <a:lnTo>
                  <a:pt x="163" y="95"/>
                </a:lnTo>
                <a:lnTo>
                  <a:pt x="163" y="95"/>
                </a:lnTo>
                <a:lnTo>
                  <a:pt x="163" y="95"/>
                </a:lnTo>
                <a:lnTo>
                  <a:pt x="163" y="95"/>
                </a:lnTo>
                <a:lnTo>
                  <a:pt x="163" y="95"/>
                </a:lnTo>
                <a:lnTo>
                  <a:pt x="163" y="95"/>
                </a:lnTo>
                <a:lnTo>
                  <a:pt x="163" y="95"/>
                </a:lnTo>
                <a:lnTo>
                  <a:pt x="163" y="95"/>
                </a:lnTo>
                <a:lnTo>
                  <a:pt x="160" y="95"/>
                </a:lnTo>
                <a:lnTo>
                  <a:pt x="160" y="95"/>
                </a:lnTo>
                <a:lnTo>
                  <a:pt x="160" y="95"/>
                </a:lnTo>
                <a:lnTo>
                  <a:pt x="160" y="95"/>
                </a:lnTo>
                <a:lnTo>
                  <a:pt x="157" y="95"/>
                </a:lnTo>
                <a:lnTo>
                  <a:pt x="157" y="95"/>
                </a:lnTo>
                <a:lnTo>
                  <a:pt x="157" y="95"/>
                </a:lnTo>
                <a:lnTo>
                  <a:pt x="157" y="95"/>
                </a:lnTo>
                <a:lnTo>
                  <a:pt x="138" y="104"/>
                </a:lnTo>
                <a:lnTo>
                  <a:pt x="138" y="104"/>
                </a:lnTo>
                <a:lnTo>
                  <a:pt x="135" y="104"/>
                </a:lnTo>
                <a:lnTo>
                  <a:pt x="135" y="104"/>
                </a:lnTo>
                <a:lnTo>
                  <a:pt x="129" y="104"/>
                </a:lnTo>
                <a:lnTo>
                  <a:pt x="124" y="104"/>
                </a:lnTo>
                <a:lnTo>
                  <a:pt x="124" y="104"/>
                </a:lnTo>
                <a:lnTo>
                  <a:pt x="112" y="107"/>
                </a:lnTo>
                <a:lnTo>
                  <a:pt x="112" y="107"/>
                </a:lnTo>
                <a:lnTo>
                  <a:pt x="104" y="110"/>
                </a:lnTo>
                <a:lnTo>
                  <a:pt x="96" y="113"/>
                </a:lnTo>
                <a:lnTo>
                  <a:pt x="96" y="113"/>
                </a:lnTo>
                <a:lnTo>
                  <a:pt x="76" y="116"/>
                </a:lnTo>
                <a:lnTo>
                  <a:pt x="56" y="125"/>
                </a:lnTo>
                <a:lnTo>
                  <a:pt x="56" y="125"/>
                </a:lnTo>
                <a:lnTo>
                  <a:pt x="40" y="128"/>
                </a:lnTo>
                <a:lnTo>
                  <a:pt x="40" y="128"/>
                </a:lnTo>
                <a:lnTo>
                  <a:pt x="37" y="128"/>
                </a:lnTo>
                <a:lnTo>
                  <a:pt x="37" y="128"/>
                </a:lnTo>
                <a:lnTo>
                  <a:pt x="26" y="131"/>
                </a:lnTo>
                <a:lnTo>
                  <a:pt x="6" y="134"/>
                </a:lnTo>
                <a:lnTo>
                  <a:pt x="6" y="134"/>
                </a:lnTo>
                <a:lnTo>
                  <a:pt x="0" y="134"/>
                </a:lnTo>
                <a:lnTo>
                  <a:pt x="0" y="134"/>
                </a:lnTo>
                <a:lnTo>
                  <a:pt x="0" y="134"/>
                </a:lnTo>
                <a:lnTo>
                  <a:pt x="0" y="131"/>
                </a:lnTo>
                <a:lnTo>
                  <a:pt x="0" y="131"/>
                </a:lnTo>
                <a:lnTo>
                  <a:pt x="0" y="116"/>
                </a:lnTo>
                <a:lnTo>
                  <a:pt x="0" y="116"/>
                </a:lnTo>
                <a:lnTo>
                  <a:pt x="3" y="86"/>
                </a:lnTo>
                <a:lnTo>
                  <a:pt x="3" y="86"/>
                </a:lnTo>
                <a:lnTo>
                  <a:pt x="3" y="76"/>
                </a:lnTo>
                <a:lnTo>
                  <a:pt x="3" y="76"/>
                </a:lnTo>
                <a:lnTo>
                  <a:pt x="3" y="70"/>
                </a:lnTo>
                <a:lnTo>
                  <a:pt x="3" y="70"/>
                </a:lnTo>
                <a:lnTo>
                  <a:pt x="3" y="61"/>
                </a:lnTo>
                <a:lnTo>
                  <a:pt x="59" y="46"/>
                </a:lnTo>
                <a:lnTo>
                  <a:pt x="154" y="22"/>
                </a:lnTo>
                <a:lnTo>
                  <a:pt x="154" y="22"/>
                </a:lnTo>
                <a:lnTo>
                  <a:pt x="154" y="19"/>
                </a:lnTo>
                <a:lnTo>
                  <a:pt x="154" y="19"/>
                </a:lnTo>
                <a:lnTo>
                  <a:pt x="157" y="16"/>
                </a:lnTo>
                <a:lnTo>
                  <a:pt x="157" y="16"/>
                </a:lnTo>
                <a:lnTo>
                  <a:pt x="157" y="13"/>
                </a:lnTo>
                <a:lnTo>
                  <a:pt x="157" y="13"/>
                </a:lnTo>
                <a:lnTo>
                  <a:pt x="160" y="10"/>
                </a:lnTo>
                <a:lnTo>
                  <a:pt x="160" y="10"/>
                </a:lnTo>
                <a:lnTo>
                  <a:pt x="163" y="10"/>
                </a:lnTo>
                <a:lnTo>
                  <a:pt x="163" y="10"/>
                </a:lnTo>
                <a:lnTo>
                  <a:pt x="171" y="3"/>
                </a:lnTo>
                <a:lnTo>
                  <a:pt x="171" y="3"/>
                </a:lnTo>
                <a:lnTo>
                  <a:pt x="171" y="3"/>
                </a:lnTo>
                <a:lnTo>
                  <a:pt x="171" y="3"/>
                </a:lnTo>
                <a:lnTo>
                  <a:pt x="171" y="3"/>
                </a:lnTo>
                <a:lnTo>
                  <a:pt x="171" y="3"/>
                </a:lnTo>
                <a:lnTo>
                  <a:pt x="174" y="3"/>
                </a:lnTo>
                <a:lnTo>
                  <a:pt x="174" y="3"/>
                </a:lnTo>
                <a:lnTo>
                  <a:pt x="174" y="3"/>
                </a:lnTo>
                <a:lnTo>
                  <a:pt x="174" y="3"/>
                </a:lnTo>
                <a:lnTo>
                  <a:pt x="174" y="3"/>
                </a:lnTo>
                <a:lnTo>
                  <a:pt x="174" y="3"/>
                </a:lnTo>
                <a:lnTo>
                  <a:pt x="174" y="3"/>
                </a:lnTo>
                <a:lnTo>
                  <a:pt x="174" y="3"/>
                </a:lnTo>
                <a:lnTo>
                  <a:pt x="177" y="0"/>
                </a:lnTo>
                <a:lnTo>
                  <a:pt x="177" y="0"/>
                </a:lnTo>
                <a:lnTo>
                  <a:pt x="177" y="0"/>
                </a:lnTo>
                <a:lnTo>
                  <a:pt x="177" y="0"/>
                </a:lnTo>
                <a:lnTo>
                  <a:pt x="177" y="0"/>
                </a:lnTo>
                <a:lnTo>
                  <a:pt x="177" y="0"/>
                </a:lnTo>
                <a:lnTo>
                  <a:pt x="177" y="0"/>
                </a:lnTo>
                <a:lnTo>
                  <a:pt x="177"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0" y="0"/>
                </a:lnTo>
                <a:lnTo>
                  <a:pt x="182" y="7"/>
                </a:lnTo>
                <a:lnTo>
                  <a:pt x="182" y="7"/>
                </a:lnTo>
                <a:lnTo>
                  <a:pt x="188" y="22"/>
                </a:lnTo>
                <a:lnTo>
                  <a:pt x="188" y="22"/>
                </a:lnTo>
                <a:lnTo>
                  <a:pt x="191" y="28"/>
                </a:lnTo>
                <a:lnTo>
                  <a:pt x="191" y="28"/>
                </a:lnTo>
                <a:lnTo>
                  <a:pt x="188" y="37"/>
                </a:lnTo>
                <a:lnTo>
                  <a:pt x="188" y="37"/>
                </a:lnTo>
                <a:lnTo>
                  <a:pt x="182" y="46"/>
                </a:lnTo>
                <a:lnTo>
                  <a:pt x="180" y="52"/>
                </a:lnTo>
                <a:lnTo>
                  <a:pt x="180" y="52"/>
                </a:lnTo>
                <a:lnTo>
                  <a:pt x="180" y="52"/>
                </a:lnTo>
                <a:lnTo>
                  <a:pt x="182" y="61"/>
                </a:lnTo>
                <a:lnTo>
                  <a:pt x="182" y="67"/>
                </a:lnTo>
                <a:lnTo>
                  <a:pt x="188" y="70"/>
                </a:lnTo>
                <a:lnTo>
                  <a:pt x="196" y="76"/>
                </a:lnTo>
                <a:lnTo>
                  <a:pt x="196" y="76"/>
                </a:lnTo>
                <a:lnTo>
                  <a:pt x="205" y="76"/>
                </a:lnTo>
                <a:lnTo>
                  <a:pt x="205" y="76"/>
                </a:lnTo>
                <a:lnTo>
                  <a:pt x="207" y="82"/>
                </a:lnTo>
                <a:lnTo>
                  <a:pt x="207" y="82"/>
                </a:lnTo>
                <a:lnTo>
                  <a:pt x="216" y="89"/>
                </a:lnTo>
                <a:lnTo>
                  <a:pt x="221" y="92"/>
                </a:lnTo>
                <a:lnTo>
                  <a:pt x="227" y="101"/>
                </a:lnTo>
                <a:lnTo>
                  <a:pt x="233" y="107"/>
                </a:lnTo>
                <a:lnTo>
                  <a:pt x="235" y="107"/>
                </a:lnTo>
                <a:lnTo>
                  <a:pt x="241" y="107"/>
                </a:lnTo>
                <a:lnTo>
                  <a:pt x="241" y="107"/>
                </a:lnTo>
                <a:lnTo>
                  <a:pt x="244" y="104"/>
                </a:lnTo>
                <a:lnTo>
                  <a:pt x="252" y="101"/>
                </a:lnTo>
                <a:lnTo>
                  <a:pt x="252" y="101"/>
                </a:lnTo>
                <a:lnTo>
                  <a:pt x="255" y="104"/>
                </a:lnTo>
                <a:lnTo>
                  <a:pt x="258" y="107"/>
                </a:lnTo>
                <a:lnTo>
                  <a:pt x="258" y="113"/>
                </a:lnTo>
                <a:lnTo>
                  <a:pt x="258" y="116"/>
                </a:lnTo>
                <a:lnTo>
                  <a:pt x="258" y="116"/>
                </a:lnTo>
                <a:close/>
              </a:path>
            </a:pathLst>
          </a:custGeom>
          <a:solidFill>
            <a:schemeClr val="accent1"/>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1" name="Freeform 386">
            <a:extLst>
              <a:ext uri="{FF2B5EF4-FFF2-40B4-BE49-F238E27FC236}">
                <a16:creationId xmlns:a16="http://schemas.microsoft.com/office/drawing/2014/main" id="{B993680E-FD2B-4CAD-BC22-A886A1D97D91}"/>
              </a:ext>
            </a:extLst>
          </p:cNvPr>
          <p:cNvSpPr>
            <a:spLocks/>
          </p:cNvSpPr>
          <p:nvPr/>
        </p:nvSpPr>
        <p:spPr bwMode="auto">
          <a:xfrm>
            <a:off x="6612685" y="3330265"/>
            <a:ext cx="4602" cy="30552"/>
          </a:xfrm>
          <a:custGeom>
            <a:avLst/>
            <a:gdLst>
              <a:gd name="T0" fmla="*/ 0 w 3"/>
              <a:gd name="T1" fmla="*/ 0 h 21"/>
              <a:gd name="T2" fmla="*/ 3 w 3"/>
              <a:gd name="T3" fmla="*/ 21 h 21"/>
              <a:gd name="T4" fmla="*/ 0 w 3"/>
              <a:gd name="T5" fmla="*/ 0 h 21"/>
              <a:gd name="T6" fmla="*/ 0 w 3"/>
              <a:gd name="T7" fmla="*/ 0 h 21"/>
            </a:gdLst>
            <a:ahLst/>
            <a:cxnLst>
              <a:cxn ang="0">
                <a:pos x="T0" y="T1"/>
              </a:cxn>
              <a:cxn ang="0">
                <a:pos x="T2" y="T3"/>
              </a:cxn>
              <a:cxn ang="0">
                <a:pos x="T4" y="T5"/>
              </a:cxn>
              <a:cxn ang="0">
                <a:pos x="T6" y="T7"/>
              </a:cxn>
            </a:cxnLst>
            <a:rect l="0" t="0" r="r" b="b"/>
            <a:pathLst>
              <a:path w="3" h="21">
                <a:moveTo>
                  <a:pt x="0" y="0"/>
                </a:moveTo>
                <a:lnTo>
                  <a:pt x="3" y="21"/>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2" name="Freeform 387">
            <a:extLst>
              <a:ext uri="{FF2B5EF4-FFF2-40B4-BE49-F238E27FC236}">
                <a16:creationId xmlns:a16="http://schemas.microsoft.com/office/drawing/2014/main" id="{8DAE1D72-F2DF-4BA6-8AC8-14FDC2F102A7}"/>
              </a:ext>
            </a:extLst>
          </p:cNvPr>
          <p:cNvSpPr>
            <a:spLocks/>
          </p:cNvSpPr>
          <p:nvPr/>
        </p:nvSpPr>
        <p:spPr bwMode="auto">
          <a:xfrm>
            <a:off x="7600760" y="3016016"/>
            <a:ext cx="0" cy="4364"/>
          </a:xfrm>
          <a:custGeom>
            <a:avLst/>
            <a:gdLst>
              <a:gd name="T0" fmla="*/ 3 h 3"/>
              <a:gd name="T1" fmla="*/ 3 h 3"/>
              <a:gd name="T2" fmla="*/ 0 h 3"/>
              <a:gd name="T3" fmla="*/ 0 h 3"/>
              <a:gd name="T4" fmla="*/ 0 h 3"/>
              <a:gd name="T5" fmla="*/ 0 h 3"/>
              <a:gd name="T6" fmla="*/ 3 h 3"/>
              <a:gd name="T7" fmla="*/ 3 h 3"/>
              <a:gd name="T8" fmla="*/ 3 h 3"/>
              <a:gd name="T9" fmla="*/ 3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
                <a:moveTo>
                  <a:pt x="0" y="3"/>
                </a:moveTo>
                <a:lnTo>
                  <a:pt x="0" y="3"/>
                </a:lnTo>
                <a:lnTo>
                  <a:pt x="0" y="0"/>
                </a:lnTo>
                <a:lnTo>
                  <a:pt x="0" y="0"/>
                </a:lnTo>
                <a:lnTo>
                  <a:pt x="0" y="0"/>
                </a:lnTo>
                <a:lnTo>
                  <a:pt x="0" y="0"/>
                </a:lnTo>
                <a:lnTo>
                  <a:pt x="0" y="3"/>
                </a:lnTo>
                <a:lnTo>
                  <a:pt x="0" y="3"/>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3" name="Freeform 388">
            <a:extLst>
              <a:ext uri="{FF2B5EF4-FFF2-40B4-BE49-F238E27FC236}">
                <a16:creationId xmlns:a16="http://schemas.microsoft.com/office/drawing/2014/main" id="{167CA9A4-3DD8-4CFA-B3EA-C8E8EB659D5B}"/>
              </a:ext>
            </a:extLst>
          </p:cNvPr>
          <p:cNvSpPr>
            <a:spLocks/>
          </p:cNvSpPr>
          <p:nvPr/>
        </p:nvSpPr>
        <p:spPr bwMode="auto">
          <a:xfrm>
            <a:off x="7307712" y="3224060"/>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4" name="Freeform 389">
            <a:extLst>
              <a:ext uri="{FF2B5EF4-FFF2-40B4-BE49-F238E27FC236}">
                <a16:creationId xmlns:a16="http://schemas.microsoft.com/office/drawing/2014/main" id="{30A8E365-7636-4FBC-964D-9AB3EF91FD4F}"/>
              </a:ext>
            </a:extLst>
          </p:cNvPr>
          <p:cNvSpPr>
            <a:spLocks/>
          </p:cNvSpPr>
          <p:nvPr/>
        </p:nvSpPr>
        <p:spPr bwMode="auto">
          <a:xfrm>
            <a:off x="7596157" y="301601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5" name="Freeform 390">
            <a:extLst>
              <a:ext uri="{FF2B5EF4-FFF2-40B4-BE49-F238E27FC236}">
                <a16:creationId xmlns:a16="http://schemas.microsoft.com/office/drawing/2014/main" id="{9934AA93-5E97-4A69-8BD0-C1D18835491D}"/>
              </a:ext>
            </a:extLst>
          </p:cNvPr>
          <p:cNvSpPr>
            <a:spLocks/>
          </p:cNvSpPr>
          <p:nvPr/>
        </p:nvSpPr>
        <p:spPr bwMode="auto">
          <a:xfrm>
            <a:off x="7596157" y="30160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6" name="Freeform 391">
            <a:extLst>
              <a:ext uri="{FF2B5EF4-FFF2-40B4-BE49-F238E27FC236}">
                <a16:creationId xmlns:a16="http://schemas.microsoft.com/office/drawing/2014/main" id="{CB1148DF-9C36-4A97-A60B-043C9C777220}"/>
              </a:ext>
            </a:extLst>
          </p:cNvPr>
          <p:cNvSpPr>
            <a:spLocks/>
          </p:cNvSpPr>
          <p:nvPr/>
        </p:nvSpPr>
        <p:spPr bwMode="auto">
          <a:xfrm>
            <a:off x="7591553" y="3016016"/>
            <a:ext cx="4602" cy="436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7" name="Freeform 392">
            <a:extLst>
              <a:ext uri="{FF2B5EF4-FFF2-40B4-BE49-F238E27FC236}">
                <a16:creationId xmlns:a16="http://schemas.microsoft.com/office/drawing/2014/main" id="{81233B8E-8602-4C0F-A327-CD427358784D}"/>
              </a:ext>
            </a:extLst>
          </p:cNvPr>
          <p:cNvSpPr>
            <a:spLocks/>
          </p:cNvSpPr>
          <p:nvPr/>
        </p:nvSpPr>
        <p:spPr bwMode="auto">
          <a:xfrm>
            <a:off x="7419714" y="270758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8" name="Freeform 393">
            <a:extLst>
              <a:ext uri="{FF2B5EF4-FFF2-40B4-BE49-F238E27FC236}">
                <a16:creationId xmlns:a16="http://schemas.microsoft.com/office/drawing/2014/main" id="{FA7D9B65-3B69-456C-A002-30DF015B3809}"/>
              </a:ext>
            </a:extLst>
          </p:cNvPr>
          <p:cNvSpPr>
            <a:spLocks/>
          </p:cNvSpPr>
          <p:nvPr/>
        </p:nvSpPr>
        <p:spPr bwMode="auto">
          <a:xfrm>
            <a:off x="7560868" y="3043658"/>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79" name="Freeform 394">
            <a:extLst>
              <a:ext uri="{FF2B5EF4-FFF2-40B4-BE49-F238E27FC236}">
                <a16:creationId xmlns:a16="http://schemas.microsoft.com/office/drawing/2014/main" id="{C1730833-D3B1-47E5-8442-2E5862D9135D}"/>
              </a:ext>
            </a:extLst>
          </p:cNvPr>
          <p:cNvSpPr>
            <a:spLocks/>
          </p:cNvSpPr>
          <p:nvPr/>
        </p:nvSpPr>
        <p:spPr bwMode="auto">
          <a:xfrm>
            <a:off x="7570074" y="3030565"/>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0" name="Freeform 395">
            <a:extLst>
              <a:ext uri="{FF2B5EF4-FFF2-40B4-BE49-F238E27FC236}">
                <a16:creationId xmlns:a16="http://schemas.microsoft.com/office/drawing/2014/main" id="{82039D8D-2894-4B6D-9670-1B4B5668650C}"/>
              </a:ext>
            </a:extLst>
          </p:cNvPr>
          <p:cNvSpPr>
            <a:spLocks/>
          </p:cNvSpPr>
          <p:nvPr/>
        </p:nvSpPr>
        <p:spPr bwMode="auto">
          <a:xfrm>
            <a:off x="7586951" y="3020381"/>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1" name="Freeform 396">
            <a:extLst>
              <a:ext uri="{FF2B5EF4-FFF2-40B4-BE49-F238E27FC236}">
                <a16:creationId xmlns:a16="http://schemas.microsoft.com/office/drawing/2014/main" id="{D14E657D-D07D-4B45-9F25-90FB4B0436A2}"/>
              </a:ext>
            </a:extLst>
          </p:cNvPr>
          <p:cNvSpPr>
            <a:spLocks/>
          </p:cNvSpPr>
          <p:nvPr/>
        </p:nvSpPr>
        <p:spPr bwMode="auto">
          <a:xfrm>
            <a:off x="7424318" y="2725045"/>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2" name="Freeform 397">
            <a:extLst>
              <a:ext uri="{FF2B5EF4-FFF2-40B4-BE49-F238E27FC236}">
                <a16:creationId xmlns:a16="http://schemas.microsoft.com/office/drawing/2014/main" id="{5D500736-3682-4C45-8B71-0AE6A7E618E7}"/>
              </a:ext>
            </a:extLst>
          </p:cNvPr>
          <p:cNvSpPr>
            <a:spLocks/>
          </p:cNvSpPr>
          <p:nvPr/>
        </p:nvSpPr>
        <p:spPr bwMode="auto">
          <a:xfrm>
            <a:off x="7574677" y="3020381"/>
            <a:ext cx="12274" cy="10185"/>
          </a:xfrm>
          <a:custGeom>
            <a:avLst/>
            <a:gdLst>
              <a:gd name="T0" fmla="*/ 0 w 8"/>
              <a:gd name="T1" fmla="*/ 7 h 7"/>
              <a:gd name="T2" fmla="*/ 0 w 8"/>
              <a:gd name="T3" fmla="*/ 7 h 7"/>
              <a:gd name="T4" fmla="*/ 8 w 8"/>
              <a:gd name="T5" fmla="*/ 0 h 7"/>
              <a:gd name="T6" fmla="*/ 8 w 8"/>
              <a:gd name="T7" fmla="*/ 0 h 7"/>
              <a:gd name="T8" fmla="*/ 0 w 8"/>
              <a:gd name="T9" fmla="*/ 7 h 7"/>
              <a:gd name="T10" fmla="*/ 0 w 8"/>
              <a:gd name="T11" fmla="*/ 7 h 7"/>
            </a:gdLst>
            <a:ahLst/>
            <a:cxnLst>
              <a:cxn ang="0">
                <a:pos x="T0" y="T1"/>
              </a:cxn>
              <a:cxn ang="0">
                <a:pos x="T2" y="T3"/>
              </a:cxn>
              <a:cxn ang="0">
                <a:pos x="T4" y="T5"/>
              </a:cxn>
              <a:cxn ang="0">
                <a:pos x="T6" y="T7"/>
              </a:cxn>
              <a:cxn ang="0">
                <a:pos x="T8" y="T9"/>
              </a:cxn>
              <a:cxn ang="0">
                <a:pos x="T10" y="T11"/>
              </a:cxn>
            </a:cxnLst>
            <a:rect l="0" t="0" r="r" b="b"/>
            <a:pathLst>
              <a:path w="8" h="7">
                <a:moveTo>
                  <a:pt x="0" y="7"/>
                </a:moveTo>
                <a:lnTo>
                  <a:pt x="0" y="7"/>
                </a:lnTo>
                <a:lnTo>
                  <a:pt x="8" y="0"/>
                </a:lnTo>
                <a:lnTo>
                  <a:pt x="8" y="0"/>
                </a:lnTo>
                <a:lnTo>
                  <a:pt x="0" y="7"/>
                </a:lnTo>
                <a:lnTo>
                  <a:pt x="0" y="7"/>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3" name="Freeform 398">
            <a:extLst>
              <a:ext uri="{FF2B5EF4-FFF2-40B4-BE49-F238E27FC236}">
                <a16:creationId xmlns:a16="http://schemas.microsoft.com/office/drawing/2014/main" id="{45EC488D-07B5-4D56-9075-24ACDF033771}"/>
              </a:ext>
            </a:extLst>
          </p:cNvPr>
          <p:cNvSpPr>
            <a:spLocks/>
          </p:cNvSpPr>
          <p:nvPr/>
        </p:nvSpPr>
        <p:spPr bwMode="auto">
          <a:xfrm>
            <a:off x="7586951" y="30203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4" name="Freeform 399">
            <a:extLst>
              <a:ext uri="{FF2B5EF4-FFF2-40B4-BE49-F238E27FC236}">
                <a16:creationId xmlns:a16="http://schemas.microsoft.com/office/drawing/2014/main" id="{FDAFD824-CBFB-4E5B-AECD-70F3B85AE876}"/>
              </a:ext>
            </a:extLst>
          </p:cNvPr>
          <p:cNvSpPr>
            <a:spLocks/>
          </p:cNvSpPr>
          <p:nvPr/>
        </p:nvSpPr>
        <p:spPr bwMode="auto">
          <a:xfrm>
            <a:off x="7591553" y="302038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5" name="Freeform 400">
            <a:extLst>
              <a:ext uri="{FF2B5EF4-FFF2-40B4-BE49-F238E27FC236}">
                <a16:creationId xmlns:a16="http://schemas.microsoft.com/office/drawing/2014/main" id="{E07F62B6-C22C-4A42-82AC-3668AE0ECE86}"/>
              </a:ext>
            </a:extLst>
          </p:cNvPr>
          <p:cNvSpPr>
            <a:spLocks/>
          </p:cNvSpPr>
          <p:nvPr/>
        </p:nvSpPr>
        <p:spPr bwMode="auto">
          <a:xfrm>
            <a:off x="7419714" y="2711952"/>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6" name="Freeform 401">
            <a:extLst>
              <a:ext uri="{FF2B5EF4-FFF2-40B4-BE49-F238E27FC236}">
                <a16:creationId xmlns:a16="http://schemas.microsoft.com/office/drawing/2014/main" id="{3007A223-4A94-49EB-8B25-62268635C12C}"/>
              </a:ext>
            </a:extLst>
          </p:cNvPr>
          <p:cNvSpPr>
            <a:spLocks/>
          </p:cNvSpPr>
          <p:nvPr/>
        </p:nvSpPr>
        <p:spPr bwMode="auto">
          <a:xfrm>
            <a:off x="7600760" y="3016016"/>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7" name="Freeform 402">
            <a:extLst>
              <a:ext uri="{FF2B5EF4-FFF2-40B4-BE49-F238E27FC236}">
                <a16:creationId xmlns:a16="http://schemas.microsoft.com/office/drawing/2014/main" id="{10961DBC-74D2-407E-A48E-B1E84DB8B33B}"/>
              </a:ext>
            </a:extLst>
          </p:cNvPr>
          <p:cNvSpPr>
            <a:spLocks/>
          </p:cNvSpPr>
          <p:nvPr/>
        </p:nvSpPr>
        <p:spPr bwMode="auto">
          <a:xfrm>
            <a:off x="7419714" y="2716316"/>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8" name="Freeform 403">
            <a:extLst>
              <a:ext uri="{FF2B5EF4-FFF2-40B4-BE49-F238E27FC236}">
                <a16:creationId xmlns:a16="http://schemas.microsoft.com/office/drawing/2014/main" id="{6C8C8DD6-AD9A-42D7-B76E-68181024FF88}"/>
              </a:ext>
            </a:extLst>
          </p:cNvPr>
          <p:cNvSpPr>
            <a:spLocks/>
          </p:cNvSpPr>
          <p:nvPr/>
        </p:nvSpPr>
        <p:spPr bwMode="auto">
          <a:xfrm>
            <a:off x="7600760" y="301601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89" name="Freeform 404">
            <a:extLst>
              <a:ext uri="{FF2B5EF4-FFF2-40B4-BE49-F238E27FC236}">
                <a16:creationId xmlns:a16="http://schemas.microsoft.com/office/drawing/2014/main" id="{68B27951-F749-4F4A-8C7E-4FB2F4F56EA8}"/>
              </a:ext>
            </a:extLst>
          </p:cNvPr>
          <p:cNvSpPr>
            <a:spLocks/>
          </p:cNvSpPr>
          <p:nvPr/>
        </p:nvSpPr>
        <p:spPr bwMode="auto">
          <a:xfrm>
            <a:off x="7324590" y="3210967"/>
            <a:ext cx="9206"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90" name="Freeform 405">
            <a:extLst>
              <a:ext uri="{FF2B5EF4-FFF2-40B4-BE49-F238E27FC236}">
                <a16:creationId xmlns:a16="http://schemas.microsoft.com/office/drawing/2014/main" id="{98B39277-2701-4738-80DD-4AC1D1798478}"/>
              </a:ext>
            </a:extLst>
          </p:cNvPr>
          <p:cNvSpPr>
            <a:spLocks/>
          </p:cNvSpPr>
          <p:nvPr/>
        </p:nvSpPr>
        <p:spPr bwMode="auto">
          <a:xfrm>
            <a:off x="7338399" y="336518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4DA1BB"/>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391" name="Freeform 407">
            <a:extLst>
              <a:ext uri="{FF2B5EF4-FFF2-40B4-BE49-F238E27FC236}">
                <a16:creationId xmlns:a16="http://schemas.microsoft.com/office/drawing/2014/main" id="{60A869BD-592E-4223-99E4-C6FF0E03FCB6}"/>
              </a:ext>
            </a:extLst>
          </p:cNvPr>
          <p:cNvSpPr>
            <a:spLocks/>
          </p:cNvSpPr>
          <p:nvPr/>
        </p:nvSpPr>
        <p:spPr bwMode="auto">
          <a:xfrm>
            <a:off x="7324589" y="33564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2" name="Freeform 408">
            <a:extLst>
              <a:ext uri="{FF2B5EF4-FFF2-40B4-BE49-F238E27FC236}">
                <a16:creationId xmlns:a16="http://schemas.microsoft.com/office/drawing/2014/main" id="{8D301C6D-2DA9-49E4-9D79-B1E5C376BCE9}"/>
              </a:ext>
            </a:extLst>
          </p:cNvPr>
          <p:cNvSpPr>
            <a:spLocks/>
          </p:cNvSpPr>
          <p:nvPr/>
        </p:nvSpPr>
        <p:spPr bwMode="auto">
          <a:xfrm>
            <a:off x="7324589" y="336081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3" name="Freeform 409">
            <a:extLst>
              <a:ext uri="{FF2B5EF4-FFF2-40B4-BE49-F238E27FC236}">
                <a16:creationId xmlns:a16="http://schemas.microsoft.com/office/drawing/2014/main" id="{AE49DBA9-61D8-496C-A5FC-BF38B4DDA938}"/>
              </a:ext>
            </a:extLst>
          </p:cNvPr>
          <p:cNvSpPr>
            <a:spLocks/>
          </p:cNvSpPr>
          <p:nvPr/>
        </p:nvSpPr>
        <p:spPr bwMode="auto">
          <a:xfrm>
            <a:off x="7333795" y="33797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4" name="Freeform 410">
            <a:extLst>
              <a:ext uri="{FF2B5EF4-FFF2-40B4-BE49-F238E27FC236}">
                <a16:creationId xmlns:a16="http://schemas.microsoft.com/office/drawing/2014/main" id="{4AA4DAA2-ED12-4AE1-9A33-DA3E3DEF1127}"/>
              </a:ext>
            </a:extLst>
          </p:cNvPr>
          <p:cNvSpPr>
            <a:spLocks/>
          </p:cNvSpPr>
          <p:nvPr/>
        </p:nvSpPr>
        <p:spPr bwMode="auto">
          <a:xfrm>
            <a:off x="7329191" y="33710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5" name="Freeform 411">
            <a:extLst>
              <a:ext uri="{FF2B5EF4-FFF2-40B4-BE49-F238E27FC236}">
                <a16:creationId xmlns:a16="http://schemas.microsoft.com/office/drawing/2014/main" id="{29B0C372-6DCA-4D0A-9AE0-1B1E469AC340}"/>
              </a:ext>
            </a:extLst>
          </p:cNvPr>
          <p:cNvSpPr>
            <a:spLocks/>
          </p:cNvSpPr>
          <p:nvPr/>
        </p:nvSpPr>
        <p:spPr bwMode="auto">
          <a:xfrm>
            <a:off x="7333795" y="337536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6" name="Freeform 412">
            <a:extLst>
              <a:ext uri="{FF2B5EF4-FFF2-40B4-BE49-F238E27FC236}">
                <a16:creationId xmlns:a16="http://schemas.microsoft.com/office/drawing/2014/main" id="{336B16FC-ED58-4B3F-B86B-E24FB17AD896}"/>
              </a:ext>
            </a:extLst>
          </p:cNvPr>
          <p:cNvSpPr>
            <a:spLocks/>
          </p:cNvSpPr>
          <p:nvPr/>
        </p:nvSpPr>
        <p:spPr bwMode="auto">
          <a:xfrm>
            <a:off x="7303109" y="3397188"/>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7" name="Freeform 413">
            <a:extLst>
              <a:ext uri="{FF2B5EF4-FFF2-40B4-BE49-F238E27FC236}">
                <a16:creationId xmlns:a16="http://schemas.microsoft.com/office/drawing/2014/main" id="{0C9E8C8B-E8E0-45F0-97A8-AFB7C1A5601E}"/>
              </a:ext>
            </a:extLst>
          </p:cNvPr>
          <p:cNvSpPr>
            <a:spLocks/>
          </p:cNvSpPr>
          <p:nvPr/>
        </p:nvSpPr>
        <p:spPr bwMode="auto">
          <a:xfrm>
            <a:off x="7269354" y="3384095"/>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8" name="Freeform 414">
            <a:extLst>
              <a:ext uri="{FF2B5EF4-FFF2-40B4-BE49-F238E27FC236}">
                <a16:creationId xmlns:a16="http://schemas.microsoft.com/office/drawing/2014/main" id="{98DF8818-7C00-4181-A65E-BBEC7444E3BA}"/>
              </a:ext>
            </a:extLst>
          </p:cNvPr>
          <p:cNvSpPr>
            <a:spLocks/>
          </p:cNvSpPr>
          <p:nvPr/>
        </p:nvSpPr>
        <p:spPr bwMode="auto">
          <a:xfrm>
            <a:off x="7312315" y="34015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9" name="Freeform 415">
            <a:extLst>
              <a:ext uri="{FF2B5EF4-FFF2-40B4-BE49-F238E27FC236}">
                <a16:creationId xmlns:a16="http://schemas.microsoft.com/office/drawing/2014/main" id="{0BF4F5C1-10D0-4D35-91CE-9CC04F01E8E8}"/>
              </a:ext>
            </a:extLst>
          </p:cNvPr>
          <p:cNvSpPr>
            <a:spLocks/>
          </p:cNvSpPr>
          <p:nvPr/>
        </p:nvSpPr>
        <p:spPr bwMode="auto">
          <a:xfrm>
            <a:off x="7272424" y="3384095"/>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0" name="Freeform 416">
            <a:extLst>
              <a:ext uri="{FF2B5EF4-FFF2-40B4-BE49-F238E27FC236}">
                <a16:creationId xmlns:a16="http://schemas.microsoft.com/office/drawing/2014/main" id="{1E85A3F0-5F2E-4E55-B175-FB1A11C77E77}"/>
              </a:ext>
            </a:extLst>
          </p:cNvPr>
          <p:cNvSpPr>
            <a:spLocks/>
          </p:cNvSpPr>
          <p:nvPr/>
        </p:nvSpPr>
        <p:spPr bwMode="auto">
          <a:xfrm>
            <a:off x="7298506" y="3392824"/>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1" name="Freeform 417">
            <a:extLst>
              <a:ext uri="{FF2B5EF4-FFF2-40B4-BE49-F238E27FC236}">
                <a16:creationId xmlns:a16="http://schemas.microsoft.com/office/drawing/2014/main" id="{9B867E98-8544-4C9F-A957-76E3F94F9327}"/>
              </a:ext>
            </a:extLst>
          </p:cNvPr>
          <p:cNvSpPr>
            <a:spLocks/>
          </p:cNvSpPr>
          <p:nvPr/>
        </p:nvSpPr>
        <p:spPr bwMode="auto">
          <a:xfrm>
            <a:off x="7264752" y="3379729"/>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2" name="Freeform 418">
            <a:extLst>
              <a:ext uri="{FF2B5EF4-FFF2-40B4-BE49-F238E27FC236}">
                <a16:creationId xmlns:a16="http://schemas.microsoft.com/office/drawing/2014/main" id="{EE2853E5-85EE-4716-89E5-419461B86DF3}"/>
              </a:ext>
            </a:extLst>
          </p:cNvPr>
          <p:cNvSpPr>
            <a:spLocks/>
          </p:cNvSpPr>
          <p:nvPr/>
        </p:nvSpPr>
        <p:spPr bwMode="auto">
          <a:xfrm>
            <a:off x="7229463" y="336518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3" name="Freeform 419">
            <a:extLst>
              <a:ext uri="{FF2B5EF4-FFF2-40B4-BE49-F238E27FC236}">
                <a16:creationId xmlns:a16="http://schemas.microsoft.com/office/drawing/2014/main" id="{3DA68348-DE00-417B-A37A-C6FDAFE67F66}"/>
              </a:ext>
            </a:extLst>
          </p:cNvPr>
          <p:cNvSpPr>
            <a:spLocks/>
          </p:cNvSpPr>
          <p:nvPr/>
        </p:nvSpPr>
        <p:spPr bwMode="auto">
          <a:xfrm>
            <a:off x="7243272" y="3371000"/>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4" name="Freeform 420">
            <a:extLst>
              <a:ext uri="{FF2B5EF4-FFF2-40B4-BE49-F238E27FC236}">
                <a16:creationId xmlns:a16="http://schemas.microsoft.com/office/drawing/2014/main" id="{5469C92B-CBFC-4075-B57D-0B11FDD8F631}"/>
              </a:ext>
            </a:extLst>
          </p:cNvPr>
          <p:cNvSpPr>
            <a:spLocks/>
          </p:cNvSpPr>
          <p:nvPr/>
        </p:nvSpPr>
        <p:spPr bwMode="auto">
          <a:xfrm>
            <a:off x="7255547" y="33797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5" name="Freeform 421">
            <a:extLst>
              <a:ext uri="{FF2B5EF4-FFF2-40B4-BE49-F238E27FC236}">
                <a16:creationId xmlns:a16="http://schemas.microsoft.com/office/drawing/2014/main" id="{CEE9A651-70A7-45F1-A07A-1986EE8F7EAB}"/>
              </a:ext>
            </a:extLst>
          </p:cNvPr>
          <p:cNvSpPr>
            <a:spLocks/>
          </p:cNvSpPr>
          <p:nvPr/>
        </p:nvSpPr>
        <p:spPr bwMode="auto">
          <a:xfrm>
            <a:off x="7238669" y="33710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6" name="Freeform 422">
            <a:extLst>
              <a:ext uri="{FF2B5EF4-FFF2-40B4-BE49-F238E27FC236}">
                <a16:creationId xmlns:a16="http://schemas.microsoft.com/office/drawing/2014/main" id="{5C4F3FCB-B455-4EDA-A8C2-F9CA6685B8D6}"/>
              </a:ext>
            </a:extLst>
          </p:cNvPr>
          <p:cNvSpPr>
            <a:spLocks/>
          </p:cNvSpPr>
          <p:nvPr/>
        </p:nvSpPr>
        <p:spPr bwMode="auto">
          <a:xfrm>
            <a:off x="7290835" y="33928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7" name="Freeform 423">
            <a:extLst>
              <a:ext uri="{FF2B5EF4-FFF2-40B4-BE49-F238E27FC236}">
                <a16:creationId xmlns:a16="http://schemas.microsoft.com/office/drawing/2014/main" id="{876D7B0D-8230-46FE-BCBE-49A31FE4FC44}"/>
              </a:ext>
            </a:extLst>
          </p:cNvPr>
          <p:cNvSpPr>
            <a:spLocks/>
          </p:cNvSpPr>
          <p:nvPr/>
        </p:nvSpPr>
        <p:spPr bwMode="auto">
          <a:xfrm>
            <a:off x="7293904" y="3392824"/>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8" name="Freeform 424">
            <a:extLst>
              <a:ext uri="{FF2B5EF4-FFF2-40B4-BE49-F238E27FC236}">
                <a16:creationId xmlns:a16="http://schemas.microsoft.com/office/drawing/2014/main" id="{07F5B58F-3213-4767-80AA-43834E798623}"/>
              </a:ext>
            </a:extLst>
          </p:cNvPr>
          <p:cNvSpPr>
            <a:spLocks/>
          </p:cNvSpPr>
          <p:nvPr/>
        </p:nvSpPr>
        <p:spPr bwMode="auto">
          <a:xfrm>
            <a:off x="7281630" y="338845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9" name="Freeform 425">
            <a:extLst>
              <a:ext uri="{FF2B5EF4-FFF2-40B4-BE49-F238E27FC236}">
                <a16:creationId xmlns:a16="http://schemas.microsoft.com/office/drawing/2014/main" id="{843FAC4C-C7E4-4671-913F-D06C85913EFE}"/>
              </a:ext>
            </a:extLst>
          </p:cNvPr>
          <p:cNvSpPr>
            <a:spLocks/>
          </p:cNvSpPr>
          <p:nvPr/>
        </p:nvSpPr>
        <p:spPr bwMode="auto">
          <a:xfrm>
            <a:off x="7286232" y="338845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0" name="Freeform 426">
            <a:extLst>
              <a:ext uri="{FF2B5EF4-FFF2-40B4-BE49-F238E27FC236}">
                <a16:creationId xmlns:a16="http://schemas.microsoft.com/office/drawing/2014/main" id="{26C123E4-C51F-4C6D-9B56-CCA7ABDF675A}"/>
              </a:ext>
            </a:extLst>
          </p:cNvPr>
          <p:cNvSpPr>
            <a:spLocks/>
          </p:cNvSpPr>
          <p:nvPr/>
        </p:nvSpPr>
        <p:spPr bwMode="auto">
          <a:xfrm>
            <a:off x="7247876" y="337536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1" name="Freeform 427">
            <a:extLst>
              <a:ext uri="{FF2B5EF4-FFF2-40B4-BE49-F238E27FC236}">
                <a16:creationId xmlns:a16="http://schemas.microsoft.com/office/drawing/2014/main" id="{DDC0D5F2-CA2D-463B-8CFB-70FB5B4DAC83}"/>
              </a:ext>
            </a:extLst>
          </p:cNvPr>
          <p:cNvSpPr>
            <a:spLocks/>
          </p:cNvSpPr>
          <p:nvPr/>
        </p:nvSpPr>
        <p:spPr bwMode="auto">
          <a:xfrm>
            <a:off x="7250943" y="337536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2" name="Freeform 428">
            <a:extLst>
              <a:ext uri="{FF2B5EF4-FFF2-40B4-BE49-F238E27FC236}">
                <a16:creationId xmlns:a16="http://schemas.microsoft.com/office/drawing/2014/main" id="{78637324-105B-49D8-8012-32A3FA38C1D9}"/>
              </a:ext>
            </a:extLst>
          </p:cNvPr>
          <p:cNvSpPr>
            <a:spLocks/>
          </p:cNvSpPr>
          <p:nvPr/>
        </p:nvSpPr>
        <p:spPr bwMode="auto">
          <a:xfrm>
            <a:off x="7234067" y="337100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3" name="Freeform 429">
            <a:extLst>
              <a:ext uri="{FF2B5EF4-FFF2-40B4-BE49-F238E27FC236}">
                <a16:creationId xmlns:a16="http://schemas.microsoft.com/office/drawing/2014/main" id="{71846B22-C117-4190-8A0E-9BCA7644F0B2}"/>
              </a:ext>
            </a:extLst>
          </p:cNvPr>
          <p:cNvSpPr>
            <a:spLocks/>
          </p:cNvSpPr>
          <p:nvPr/>
        </p:nvSpPr>
        <p:spPr bwMode="auto">
          <a:xfrm>
            <a:off x="7229463" y="3371000"/>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4" name="Freeform 430">
            <a:extLst>
              <a:ext uri="{FF2B5EF4-FFF2-40B4-BE49-F238E27FC236}">
                <a16:creationId xmlns:a16="http://schemas.microsoft.com/office/drawing/2014/main" id="{7901A319-719D-4DFD-8F38-F58E58C89496}"/>
              </a:ext>
            </a:extLst>
          </p:cNvPr>
          <p:cNvSpPr>
            <a:spLocks/>
          </p:cNvSpPr>
          <p:nvPr/>
        </p:nvSpPr>
        <p:spPr bwMode="auto">
          <a:xfrm>
            <a:off x="7620704" y="3193509"/>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5" name="Freeform 431">
            <a:extLst>
              <a:ext uri="{FF2B5EF4-FFF2-40B4-BE49-F238E27FC236}">
                <a16:creationId xmlns:a16="http://schemas.microsoft.com/office/drawing/2014/main" id="{762B07CC-16B3-4386-B154-43EA728C635F}"/>
              </a:ext>
            </a:extLst>
          </p:cNvPr>
          <p:cNvSpPr>
            <a:spLocks/>
          </p:cNvSpPr>
          <p:nvPr/>
        </p:nvSpPr>
        <p:spPr bwMode="auto">
          <a:xfrm>
            <a:off x="7548593" y="315859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6" name="Freeform 432">
            <a:extLst>
              <a:ext uri="{FF2B5EF4-FFF2-40B4-BE49-F238E27FC236}">
                <a16:creationId xmlns:a16="http://schemas.microsoft.com/office/drawing/2014/main" id="{BB95A802-FE68-4CA2-8DDC-BBE39D56B339}"/>
              </a:ext>
            </a:extLst>
          </p:cNvPr>
          <p:cNvSpPr>
            <a:spLocks/>
          </p:cNvSpPr>
          <p:nvPr/>
        </p:nvSpPr>
        <p:spPr bwMode="auto">
          <a:xfrm>
            <a:off x="7565471" y="31542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7" name="Freeform 433">
            <a:extLst>
              <a:ext uri="{FF2B5EF4-FFF2-40B4-BE49-F238E27FC236}">
                <a16:creationId xmlns:a16="http://schemas.microsoft.com/office/drawing/2014/main" id="{7BFA973F-DCCA-493D-9816-8A3B0FCAFAB4}"/>
              </a:ext>
            </a:extLst>
          </p:cNvPr>
          <p:cNvSpPr>
            <a:spLocks/>
          </p:cNvSpPr>
          <p:nvPr/>
        </p:nvSpPr>
        <p:spPr bwMode="auto">
          <a:xfrm>
            <a:off x="7543991" y="316295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8" name="Freeform 434">
            <a:extLst>
              <a:ext uri="{FF2B5EF4-FFF2-40B4-BE49-F238E27FC236}">
                <a16:creationId xmlns:a16="http://schemas.microsoft.com/office/drawing/2014/main" id="{C89C112D-13FE-46DF-9239-19EC289CD2D0}"/>
              </a:ext>
            </a:extLst>
          </p:cNvPr>
          <p:cNvSpPr>
            <a:spLocks/>
          </p:cNvSpPr>
          <p:nvPr/>
        </p:nvSpPr>
        <p:spPr bwMode="auto">
          <a:xfrm>
            <a:off x="7620704" y="3202238"/>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9" name="Freeform 435">
            <a:extLst>
              <a:ext uri="{FF2B5EF4-FFF2-40B4-BE49-F238E27FC236}">
                <a16:creationId xmlns:a16="http://schemas.microsoft.com/office/drawing/2014/main" id="{520DC8F0-07F9-4DC7-B8B9-BEC038C6EBD3}"/>
              </a:ext>
            </a:extLst>
          </p:cNvPr>
          <p:cNvSpPr>
            <a:spLocks/>
          </p:cNvSpPr>
          <p:nvPr/>
        </p:nvSpPr>
        <p:spPr bwMode="auto">
          <a:xfrm>
            <a:off x="7522510" y="31673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0" name="Freeform 436">
            <a:extLst>
              <a:ext uri="{FF2B5EF4-FFF2-40B4-BE49-F238E27FC236}">
                <a16:creationId xmlns:a16="http://schemas.microsoft.com/office/drawing/2014/main" id="{CD4D1B95-23F6-4AF6-BD32-7469463A5580}"/>
              </a:ext>
            </a:extLst>
          </p:cNvPr>
          <p:cNvSpPr>
            <a:spLocks/>
          </p:cNvSpPr>
          <p:nvPr/>
        </p:nvSpPr>
        <p:spPr bwMode="auto">
          <a:xfrm>
            <a:off x="7616101" y="31891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1" name="Freeform 437">
            <a:extLst>
              <a:ext uri="{FF2B5EF4-FFF2-40B4-BE49-F238E27FC236}">
                <a16:creationId xmlns:a16="http://schemas.microsoft.com/office/drawing/2014/main" id="{1BE0CCEC-BA98-41F8-B210-57175091CE05}"/>
              </a:ext>
            </a:extLst>
          </p:cNvPr>
          <p:cNvSpPr>
            <a:spLocks/>
          </p:cNvSpPr>
          <p:nvPr/>
        </p:nvSpPr>
        <p:spPr bwMode="auto">
          <a:xfrm>
            <a:off x="7625308" y="320660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2" name="Freeform 438">
            <a:extLst>
              <a:ext uri="{FF2B5EF4-FFF2-40B4-BE49-F238E27FC236}">
                <a16:creationId xmlns:a16="http://schemas.microsoft.com/office/drawing/2014/main" id="{6A674EB4-C1BC-4DEA-B2B5-6BFA0A8E18D0}"/>
              </a:ext>
            </a:extLst>
          </p:cNvPr>
          <p:cNvSpPr>
            <a:spLocks/>
          </p:cNvSpPr>
          <p:nvPr/>
        </p:nvSpPr>
        <p:spPr bwMode="auto">
          <a:xfrm>
            <a:off x="7565471" y="31542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3" name="Freeform 439">
            <a:extLst>
              <a:ext uri="{FF2B5EF4-FFF2-40B4-BE49-F238E27FC236}">
                <a16:creationId xmlns:a16="http://schemas.microsoft.com/office/drawing/2014/main" id="{41A3D493-5522-4962-8F93-5787D40906F4}"/>
              </a:ext>
            </a:extLst>
          </p:cNvPr>
          <p:cNvSpPr>
            <a:spLocks/>
          </p:cNvSpPr>
          <p:nvPr/>
        </p:nvSpPr>
        <p:spPr bwMode="auto">
          <a:xfrm>
            <a:off x="7620704" y="3197873"/>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4" name="Freeform 440">
            <a:extLst>
              <a:ext uri="{FF2B5EF4-FFF2-40B4-BE49-F238E27FC236}">
                <a16:creationId xmlns:a16="http://schemas.microsoft.com/office/drawing/2014/main" id="{FF460C6D-E3E2-4704-8282-9BD5241E8406}"/>
              </a:ext>
            </a:extLst>
          </p:cNvPr>
          <p:cNvSpPr>
            <a:spLocks/>
          </p:cNvSpPr>
          <p:nvPr/>
        </p:nvSpPr>
        <p:spPr bwMode="auto">
          <a:xfrm>
            <a:off x="7527114" y="31673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5" name="Freeform 441">
            <a:extLst>
              <a:ext uri="{FF2B5EF4-FFF2-40B4-BE49-F238E27FC236}">
                <a16:creationId xmlns:a16="http://schemas.microsoft.com/office/drawing/2014/main" id="{BBB4B138-B8FA-4D08-BDE5-0716450207A9}"/>
              </a:ext>
            </a:extLst>
          </p:cNvPr>
          <p:cNvSpPr>
            <a:spLocks/>
          </p:cNvSpPr>
          <p:nvPr/>
        </p:nvSpPr>
        <p:spPr bwMode="auto">
          <a:xfrm>
            <a:off x="7530182" y="316732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6" name="Freeform 442">
            <a:extLst>
              <a:ext uri="{FF2B5EF4-FFF2-40B4-BE49-F238E27FC236}">
                <a16:creationId xmlns:a16="http://schemas.microsoft.com/office/drawing/2014/main" id="{9E247249-0A77-42FF-AD6C-712C5144017E}"/>
              </a:ext>
            </a:extLst>
          </p:cNvPr>
          <p:cNvSpPr>
            <a:spLocks/>
          </p:cNvSpPr>
          <p:nvPr/>
        </p:nvSpPr>
        <p:spPr bwMode="auto">
          <a:xfrm>
            <a:off x="7616101" y="3193509"/>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7" name="Freeform 443">
            <a:extLst>
              <a:ext uri="{FF2B5EF4-FFF2-40B4-BE49-F238E27FC236}">
                <a16:creationId xmlns:a16="http://schemas.microsoft.com/office/drawing/2014/main" id="{D27330FD-C313-4722-9EB6-21B9277B770F}"/>
              </a:ext>
            </a:extLst>
          </p:cNvPr>
          <p:cNvSpPr>
            <a:spLocks/>
          </p:cNvSpPr>
          <p:nvPr/>
        </p:nvSpPr>
        <p:spPr bwMode="auto">
          <a:xfrm>
            <a:off x="7539388" y="316295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8" name="Freeform 444">
            <a:extLst>
              <a:ext uri="{FF2B5EF4-FFF2-40B4-BE49-F238E27FC236}">
                <a16:creationId xmlns:a16="http://schemas.microsoft.com/office/drawing/2014/main" id="{30944B78-6F85-4E95-A37A-C81E8AAED16C}"/>
              </a:ext>
            </a:extLst>
          </p:cNvPr>
          <p:cNvSpPr>
            <a:spLocks/>
          </p:cNvSpPr>
          <p:nvPr/>
        </p:nvSpPr>
        <p:spPr bwMode="auto">
          <a:xfrm>
            <a:off x="7548593" y="3158592"/>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9" name="Freeform 445">
            <a:extLst>
              <a:ext uri="{FF2B5EF4-FFF2-40B4-BE49-F238E27FC236}">
                <a16:creationId xmlns:a16="http://schemas.microsoft.com/office/drawing/2014/main" id="{BC0069B1-AF58-49C8-A341-934A2C8A13E4}"/>
              </a:ext>
            </a:extLst>
          </p:cNvPr>
          <p:cNvSpPr>
            <a:spLocks/>
          </p:cNvSpPr>
          <p:nvPr/>
        </p:nvSpPr>
        <p:spPr bwMode="auto">
          <a:xfrm>
            <a:off x="7556265" y="315859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0" name="Freeform 446">
            <a:extLst>
              <a:ext uri="{FF2B5EF4-FFF2-40B4-BE49-F238E27FC236}">
                <a16:creationId xmlns:a16="http://schemas.microsoft.com/office/drawing/2014/main" id="{34330935-7571-4771-8F3A-48436910EF8E}"/>
              </a:ext>
            </a:extLst>
          </p:cNvPr>
          <p:cNvSpPr>
            <a:spLocks/>
          </p:cNvSpPr>
          <p:nvPr/>
        </p:nvSpPr>
        <p:spPr bwMode="auto">
          <a:xfrm>
            <a:off x="7560867" y="31542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1" name="Freeform 447">
            <a:extLst>
              <a:ext uri="{FF2B5EF4-FFF2-40B4-BE49-F238E27FC236}">
                <a16:creationId xmlns:a16="http://schemas.microsoft.com/office/drawing/2014/main" id="{945C6D91-955F-4116-B5E9-76E7D154D3B9}"/>
              </a:ext>
            </a:extLst>
          </p:cNvPr>
          <p:cNvSpPr>
            <a:spLocks/>
          </p:cNvSpPr>
          <p:nvPr/>
        </p:nvSpPr>
        <p:spPr bwMode="auto">
          <a:xfrm>
            <a:off x="7629910" y="3215331"/>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2" name="Freeform 448">
            <a:extLst>
              <a:ext uri="{FF2B5EF4-FFF2-40B4-BE49-F238E27FC236}">
                <a16:creationId xmlns:a16="http://schemas.microsoft.com/office/drawing/2014/main" id="{6F7A65FC-4D33-4204-A9D3-703C01C6C1AB}"/>
              </a:ext>
            </a:extLst>
          </p:cNvPr>
          <p:cNvSpPr>
            <a:spLocks/>
          </p:cNvSpPr>
          <p:nvPr/>
        </p:nvSpPr>
        <p:spPr bwMode="auto">
          <a:xfrm>
            <a:off x="7556265" y="315422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3" name="Freeform 449">
            <a:extLst>
              <a:ext uri="{FF2B5EF4-FFF2-40B4-BE49-F238E27FC236}">
                <a16:creationId xmlns:a16="http://schemas.microsoft.com/office/drawing/2014/main" id="{675320E9-0E2D-433C-8546-ECCCD96990A5}"/>
              </a:ext>
            </a:extLst>
          </p:cNvPr>
          <p:cNvSpPr>
            <a:spLocks/>
          </p:cNvSpPr>
          <p:nvPr/>
        </p:nvSpPr>
        <p:spPr bwMode="auto">
          <a:xfrm>
            <a:off x="7625308" y="3210967"/>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chemeClr val="accent1"/>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4" name="Freeform 451">
            <a:extLst>
              <a:ext uri="{FF2B5EF4-FFF2-40B4-BE49-F238E27FC236}">
                <a16:creationId xmlns:a16="http://schemas.microsoft.com/office/drawing/2014/main" id="{6D646ACB-108B-44DE-ABC3-47D6C86F4677}"/>
              </a:ext>
            </a:extLst>
          </p:cNvPr>
          <p:cNvSpPr>
            <a:spLocks/>
          </p:cNvSpPr>
          <p:nvPr/>
        </p:nvSpPr>
        <p:spPr bwMode="auto">
          <a:xfrm>
            <a:off x="2141802" y="3149863"/>
            <a:ext cx="0" cy="4364"/>
          </a:xfrm>
          <a:custGeom>
            <a:avLst/>
            <a:gdLst>
              <a:gd name="T0" fmla="*/ 0 h 3"/>
              <a:gd name="T1" fmla="*/ 0 h 3"/>
              <a:gd name="T2" fmla="*/ 0 h 3"/>
              <a:gd name="T3" fmla="*/ 0 h 3"/>
              <a:gd name="T4" fmla="*/ 0 h 3"/>
              <a:gd name="T5" fmla="*/ 0 h 3"/>
              <a:gd name="T6" fmla="*/ 0 h 3"/>
              <a:gd name="T7" fmla="*/ 3 h 3"/>
              <a:gd name="T8" fmla="*/ 3 h 3"/>
              <a:gd name="T9" fmla="*/ 0 h 3"/>
              <a:gd name="T10"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0"/>
                </a:moveTo>
                <a:lnTo>
                  <a:pt x="0" y="0"/>
                </a:lnTo>
                <a:lnTo>
                  <a:pt x="0" y="0"/>
                </a:lnTo>
                <a:lnTo>
                  <a:pt x="0" y="0"/>
                </a:lnTo>
                <a:lnTo>
                  <a:pt x="0" y="0"/>
                </a:lnTo>
                <a:lnTo>
                  <a:pt x="0" y="0"/>
                </a:ln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5" name="Freeform 452">
            <a:extLst>
              <a:ext uri="{FF2B5EF4-FFF2-40B4-BE49-F238E27FC236}">
                <a16:creationId xmlns:a16="http://schemas.microsoft.com/office/drawing/2014/main" id="{C013C044-B00A-4058-BD8D-77B12B71DB37}"/>
              </a:ext>
            </a:extLst>
          </p:cNvPr>
          <p:cNvSpPr>
            <a:spLocks/>
          </p:cNvSpPr>
          <p:nvPr/>
        </p:nvSpPr>
        <p:spPr bwMode="auto">
          <a:xfrm>
            <a:off x="2404163" y="4037323"/>
            <a:ext cx="21480" cy="97475"/>
          </a:xfrm>
          <a:custGeom>
            <a:avLst/>
            <a:gdLst>
              <a:gd name="T0" fmla="*/ 0 w 14"/>
              <a:gd name="T1" fmla="*/ 67 h 67"/>
              <a:gd name="T2" fmla="*/ 14 w 14"/>
              <a:gd name="T3" fmla="*/ 0 h 67"/>
              <a:gd name="T4" fmla="*/ 14 w 14"/>
              <a:gd name="T5" fmla="*/ 0 h 67"/>
              <a:gd name="T6" fmla="*/ 14 w 14"/>
              <a:gd name="T7" fmla="*/ 0 h 67"/>
              <a:gd name="T8" fmla="*/ 0 w 14"/>
              <a:gd name="T9" fmla="*/ 67 h 67"/>
            </a:gdLst>
            <a:ahLst/>
            <a:cxnLst>
              <a:cxn ang="0">
                <a:pos x="T0" y="T1"/>
              </a:cxn>
              <a:cxn ang="0">
                <a:pos x="T2" y="T3"/>
              </a:cxn>
              <a:cxn ang="0">
                <a:pos x="T4" y="T5"/>
              </a:cxn>
              <a:cxn ang="0">
                <a:pos x="T6" y="T7"/>
              </a:cxn>
              <a:cxn ang="0">
                <a:pos x="T8" y="T9"/>
              </a:cxn>
            </a:cxnLst>
            <a:rect l="0" t="0" r="r" b="b"/>
            <a:pathLst>
              <a:path w="14" h="67">
                <a:moveTo>
                  <a:pt x="0" y="67"/>
                </a:moveTo>
                <a:lnTo>
                  <a:pt x="14" y="0"/>
                </a:lnTo>
                <a:lnTo>
                  <a:pt x="14" y="0"/>
                </a:lnTo>
                <a:lnTo>
                  <a:pt x="14" y="0"/>
                </a:lnTo>
                <a:lnTo>
                  <a:pt x="0" y="6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6" name="Freeform 453">
            <a:extLst>
              <a:ext uri="{FF2B5EF4-FFF2-40B4-BE49-F238E27FC236}">
                <a16:creationId xmlns:a16="http://schemas.microsoft.com/office/drawing/2014/main" id="{0CCEA4EE-BFC2-496D-BA92-CBE0E2B073E2}"/>
              </a:ext>
            </a:extLst>
          </p:cNvPr>
          <p:cNvSpPr>
            <a:spLocks/>
          </p:cNvSpPr>
          <p:nvPr/>
        </p:nvSpPr>
        <p:spPr bwMode="auto">
          <a:xfrm>
            <a:off x="2356600" y="4147893"/>
            <a:ext cx="38357" cy="8729"/>
          </a:xfrm>
          <a:custGeom>
            <a:avLst/>
            <a:gdLst>
              <a:gd name="T0" fmla="*/ 0 w 25"/>
              <a:gd name="T1" fmla="*/ 0 h 6"/>
              <a:gd name="T2" fmla="*/ 0 w 25"/>
              <a:gd name="T3" fmla="*/ 0 h 6"/>
              <a:gd name="T4" fmla="*/ 11 w 25"/>
              <a:gd name="T5" fmla="*/ 3 h 6"/>
              <a:gd name="T6" fmla="*/ 22 w 25"/>
              <a:gd name="T7" fmla="*/ 6 h 6"/>
              <a:gd name="T8" fmla="*/ 22 w 25"/>
              <a:gd name="T9" fmla="*/ 6 h 6"/>
              <a:gd name="T10" fmla="*/ 25 w 25"/>
              <a:gd name="T11" fmla="*/ 3 h 6"/>
              <a:gd name="T12" fmla="*/ 25 w 25"/>
              <a:gd name="T13" fmla="*/ 3 h 6"/>
              <a:gd name="T14" fmla="*/ 22 w 25"/>
              <a:gd name="T15" fmla="*/ 6 h 6"/>
              <a:gd name="T16" fmla="*/ 22 w 25"/>
              <a:gd name="T17" fmla="*/ 6 h 6"/>
              <a:gd name="T18" fmla="*/ 11 w 25"/>
              <a:gd name="T19" fmla="*/ 3 h 6"/>
              <a:gd name="T20" fmla="*/ 0 w 25"/>
              <a:gd name="T21" fmla="*/ 0 h 6"/>
              <a:gd name="T22" fmla="*/ 0 w 25"/>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6">
                <a:moveTo>
                  <a:pt x="0" y="0"/>
                </a:moveTo>
                <a:lnTo>
                  <a:pt x="0" y="0"/>
                </a:lnTo>
                <a:lnTo>
                  <a:pt x="11" y="3"/>
                </a:lnTo>
                <a:lnTo>
                  <a:pt x="22" y="6"/>
                </a:lnTo>
                <a:lnTo>
                  <a:pt x="22" y="6"/>
                </a:lnTo>
                <a:lnTo>
                  <a:pt x="25" y="3"/>
                </a:lnTo>
                <a:lnTo>
                  <a:pt x="25" y="3"/>
                </a:lnTo>
                <a:lnTo>
                  <a:pt x="22" y="6"/>
                </a:lnTo>
                <a:lnTo>
                  <a:pt x="22" y="6"/>
                </a:lnTo>
                <a:lnTo>
                  <a:pt x="11"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7" name="Freeform 454">
            <a:extLst>
              <a:ext uri="{FF2B5EF4-FFF2-40B4-BE49-F238E27FC236}">
                <a16:creationId xmlns:a16="http://schemas.microsoft.com/office/drawing/2014/main" id="{C2EE9986-A756-4339-A9D6-8D90BB694D75}"/>
              </a:ext>
            </a:extLst>
          </p:cNvPr>
          <p:cNvSpPr>
            <a:spLocks/>
          </p:cNvSpPr>
          <p:nvPr/>
        </p:nvSpPr>
        <p:spPr bwMode="auto">
          <a:xfrm>
            <a:off x="1939278" y="309166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8" name="Freeform 455">
            <a:extLst>
              <a:ext uri="{FF2B5EF4-FFF2-40B4-BE49-F238E27FC236}">
                <a16:creationId xmlns:a16="http://schemas.microsoft.com/office/drawing/2014/main" id="{93574017-B467-4B3A-BEBD-2F88EE510476}"/>
              </a:ext>
            </a:extLst>
          </p:cNvPr>
          <p:cNvSpPr>
            <a:spLocks/>
          </p:cNvSpPr>
          <p:nvPr/>
        </p:nvSpPr>
        <p:spPr bwMode="auto">
          <a:xfrm>
            <a:off x="1939278" y="309166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9" name="Freeform 460">
            <a:extLst>
              <a:ext uri="{FF2B5EF4-FFF2-40B4-BE49-F238E27FC236}">
                <a16:creationId xmlns:a16="http://schemas.microsoft.com/office/drawing/2014/main" id="{F41954C9-C5E0-4ACD-90BE-78B280C1C3FA}"/>
              </a:ext>
            </a:extLst>
          </p:cNvPr>
          <p:cNvSpPr>
            <a:spLocks/>
          </p:cNvSpPr>
          <p:nvPr/>
        </p:nvSpPr>
        <p:spPr bwMode="auto">
          <a:xfrm>
            <a:off x="1979169" y="310476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0" name="Freeform 461">
            <a:extLst>
              <a:ext uri="{FF2B5EF4-FFF2-40B4-BE49-F238E27FC236}">
                <a16:creationId xmlns:a16="http://schemas.microsoft.com/office/drawing/2014/main" id="{25B93468-4B26-44DB-A131-31A5A649C677}"/>
              </a:ext>
            </a:extLst>
          </p:cNvPr>
          <p:cNvSpPr>
            <a:spLocks/>
          </p:cNvSpPr>
          <p:nvPr/>
        </p:nvSpPr>
        <p:spPr bwMode="auto">
          <a:xfrm>
            <a:off x="1979169" y="3104762"/>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1" name="Freeform 463">
            <a:extLst>
              <a:ext uri="{FF2B5EF4-FFF2-40B4-BE49-F238E27FC236}">
                <a16:creationId xmlns:a16="http://schemas.microsoft.com/office/drawing/2014/main" id="{63D2A8B7-5448-4C6B-90EF-67A16CA5CB7D}"/>
              </a:ext>
            </a:extLst>
          </p:cNvPr>
          <p:cNvSpPr>
            <a:spLocks/>
          </p:cNvSpPr>
          <p:nvPr/>
        </p:nvSpPr>
        <p:spPr bwMode="auto">
          <a:xfrm>
            <a:off x="2583673" y="326479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2" name="Freeform 464">
            <a:extLst>
              <a:ext uri="{FF2B5EF4-FFF2-40B4-BE49-F238E27FC236}">
                <a16:creationId xmlns:a16="http://schemas.microsoft.com/office/drawing/2014/main" id="{4FE5066C-A893-4E98-AB14-10D6CA0DCC24}"/>
              </a:ext>
            </a:extLst>
          </p:cNvPr>
          <p:cNvSpPr>
            <a:spLocks/>
          </p:cNvSpPr>
          <p:nvPr/>
        </p:nvSpPr>
        <p:spPr bwMode="auto">
          <a:xfrm>
            <a:off x="1810398" y="3551402"/>
            <a:ext cx="0" cy="4364"/>
          </a:xfrm>
          <a:custGeom>
            <a:avLst/>
            <a:gdLst>
              <a:gd name="T0" fmla="*/ 0 h 3"/>
              <a:gd name="T1" fmla="*/ 0 h 3"/>
              <a:gd name="T2" fmla="*/ 0 h 3"/>
              <a:gd name="T3" fmla="*/ 0 h 3"/>
              <a:gd name="T4" fmla="*/ 0 h 3"/>
              <a:gd name="T5" fmla="*/ 3 h 3"/>
              <a:gd name="T6" fmla="*/ 3 h 3"/>
              <a:gd name="T7" fmla="*/ 0 h 3"/>
              <a:gd name="T8" fmla="*/ 0 h 3"/>
              <a:gd name="T9" fmla="*/ 0 h 3"/>
              <a:gd name="T10"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Lst>
            <a:rect l="0" t="0" r="r" b="b"/>
            <a:pathLst>
              <a:path h="3">
                <a:moveTo>
                  <a:pt x="0" y="0"/>
                </a:moveTo>
                <a:lnTo>
                  <a:pt x="0" y="0"/>
                </a:lnTo>
                <a:lnTo>
                  <a:pt x="0" y="0"/>
                </a:lnTo>
                <a:lnTo>
                  <a:pt x="0" y="0"/>
                </a:lnTo>
                <a:lnTo>
                  <a:pt x="0" y="0"/>
                </a:lnTo>
                <a:lnTo>
                  <a:pt x="0" y="3"/>
                </a:lnTo>
                <a:lnTo>
                  <a:pt x="0"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3" name="Freeform 465">
            <a:extLst>
              <a:ext uri="{FF2B5EF4-FFF2-40B4-BE49-F238E27FC236}">
                <a16:creationId xmlns:a16="http://schemas.microsoft.com/office/drawing/2014/main" id="{C6D21095-A806-4611-9F1D-1008FC50F81A}"/>
              </a:ext>
            </a:extLst>
          </p:cNvPr>
          <p:cNvSpPr>
            <a:spLocks/>
          </p:cNvSpPr>
          <p:nvPr/>
        </p:nvSpPr>
        <p:spPr bwMode="auto">
          <a:xfrm>
            <a:off x="1810398" y="355576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4" name="Freeform 467">
            <a:extLst>
              <a:ext uri="{FF2B5EF4-FFF2-40B4-BE49-F238E27FC236}">
                <a16:creationId xmlns:a16="http://schemas.microsoft.com/office/drawing/2014/main" id="{315011DC-1587-4B12-B79F-FD60243F7A4A}"/>
              </a:ext>
            </a:extLst>
          </p:cNvPr>
          <p:cNvSpPr>
            <a:spLocks/>
          </p:cNvSpPr>
          <p:nvPr/>
        </p:nvSpPr>
        <p:spPr bwMode="auto">
          <a:xfrm>
            <a:off x="2948832" y="2870531"/>
            <a:ext cx="859195" cy="728882"/>
          </a:xfrm>
          <a:custGeom>
            <a:avLst/>
            <a:gdLst>
              <a:gd name="T0" fmla="*/ 0 w 560"/>
              <a:gd name="T1" fmla="*/ 413 h 501"/>
              <a:gd name="T2" fmla="*/ 39 w 560"/>
              <a:gd name="T3" fmla="*/ 422 h 501"/>
              <a:gd name="T4" fmla="*/ 39 w 560"/>
              <a:gd name="T5" fmla="*/ 422 h 501"/>
              <a:gd name="T6" fmla="*/ 45 w 560"/>
              <a:gd name="T7" fmla="*/ 422 h 501"/>
              <a:gd name="T8" fmla="*/ 48 w 560"/>
              <a:gd name="T9" fmla="*/ 422 h 501"/>
              <a:gd name="T10" fmla="*/ 50 w 560"/>
              <a:gd name="T11" fmla="*/ 426 h 501"/>
              <a:gd name="T12" fmla="*/ 53 w 560"/>
              <a:gd name="T13" fmla="*/ 426 h 501"/>
              <a:gd name="T14" fmla="*/ 56 w 560"/>
              <a:gd name="T15" fmla="*/ 426 h 501"/>
              <a:gd name="T16" fmla="*/ 59 w 560"/>
              <a:gd name="T17" fmla="*/ 426 h 501"/>
              <a:gd name="T18" fmla="*/ 64 w 560"/>
              <a:gd name="T19" fmla="*/ 426 h 501"/>
              <a:gd name="T20" fmla="*/ 67 w 560"/>
              <a:gd name="T21" fmla="*/ 429 h 501"/>
              <a:gd name="T22" fmla="*/ 81 w 560"/>
              <a:gd name="T23" fmla="*/ 429 h 501"/>
              <a:gd name="T24" fmla="*/ 104 w 560"/>
              <a:gd name="T25" fmla="*/ 435 h 501"/>
              <a:gd name="T26" fmla="*/ 106 w 560"/>
              <a:gd name="T27" fmla="*/ 435 h 501"/>
              <a:gd name="T28" fmla="*/ 151 w 560"/>
              <a:gd name="T29" fmla="*/ 444 h 501"/>
              <a:gd name="T30" fmla="*/ 165 w 560"/>
              <a:gd name="T31" fmla="*/ 447 h 501"/>
              <a:gd name="T32" fmla="*/ 188 w 560"/>
              <a:gd name="T33" fmla="*/ 450 h 501"/>
              <a:gd name="T34" fmla="*/ 207 w 560"/>
              <a:gd name="T35" fmla="*/ 453 h 501"/>
              <a:gd name="T36" fmla="*/ 221 w 560"/>
              <a:gd name="T37" fmla="*/ 456 h 501"/>
              <a:gd name="T38" fmla="*/ 241 w 560"/>
              <a:gd name="T39" fmla="*/ 459 h 501"/>
              <a:gd name="T40" fmla="*/ 252 w 560"/>
              <a:gd name="T41" fmla="*/ 459 h 501"/>
              <a:gd name="T42" fmla="*/ 283 w 560"/>
              <a:gd name="T43" fmla="*/ 465 h 501"/>
              <a:gd name="T44" fmla="*/ 431 w 560"/>
              <a:gd name="T45" fmla="*/ 489 h 501"/>
              <a:gd name="T46" fmla="*/ 451 w 560"/>
              <a:gd name="T47" fmla="*/ 492 h 501"/>
              <a:gd name="T48" fmla="*/ 515 w 560"/>
              <a:gd name="T49" fmla="*/ 501 h 501"/>
              <a:gd name="T50" fmla="*/ 515 w 560"/>
              <a:gd name="T51" fmla="*/ 498 h 501"/>
              <a:gd name="T52" fmla="*/ 515 w 560"/>
              <a:gd name="T53" fmla="*/ 498 h 501"/>
              <a:gd name="T54" fmla="*/ 518 w 560"/>
              <a:gd name="T55" fmla="*/ 489 h 501"/>
              <a:gd name="T56" fmla="*/ 518 w 560"/>
              <a:gd name="T57" fmla="*/ 489 h 501"/>
              <a:gd name="T58" fmla="*/ 518 w 560"/>
              <a:gd name="T59" fmla="*/ 480 h 501"/>
              <a:gd name="T60" fmla="*/ 518 w 560"/>
              <a:gd name="T61" fmla="*/ 477 h 501"/>
              <a:gd name="T62" fmla="*/ 518 w 560"/>
              <a:gd name="T63" fmla="*/ 468 h 501"/>
              <a:gd name="T64" fmla="*/ 518 w 560"/>
              <a:gd name="T65" fmla="*/ 468 h 501"/>
              <a:gd name="T66" fmla="*/ 521 w 560"/>
              <a:gd name="T67" fmla="*/ 456 h 501"/>
              <a:gd name="T68" fmla="*/ 521 w 560"/>
              <a:gd name="T69" fmla="*/ 456 h 501"/>
              <a:gd name="T70" fmla="*/ 521 w 560"/>
              <a:gd name="T71" fmla="*/ 444 h 501"/>
              <a:gd name="T72" fmla="*/ 521 w 560"/>
              <a:gd name="T73" fmla="*/ 444 h 501"/>
              <a:gd name="T74" fmla="*/ 523 w 560"/>
              <a:gd name="T75" fmla="*/ 432 h 501"/>
              <a:gd name="T76" fmla="*/ 523 w 560"/>
              <a:gd name="T77" fmla="*/ 432 h 501"/>
              <a:gd name="T78" fmla="*/ 523 w 560"/>
              <a:gd name="T79" fmla="*/ 419 h 501"/>
              <a:gd name="T80" fmla="*/ 523 w 560"/>
              <a:gd name="T81" fmla="*/ 416 h 501"/>
              <a:gd name="T82" fmla="*/ 526 w 560"/>
              <a:gd name="T83" fmla="*/ 404 h 501"/>
              <a:gd name="T84" fmla="*/ 526 w 560"/>
              <a:gd name="T85" fmla="*/ 404 h 501"/>
              <a:gd name="T86" fmla="*/ 529 w 560"/>
              <a:gd name="T87" fmla="*/ 374 h 501"/>
              <a:gd name="T88" fmla="*/ 529 w 560"/>
              <a:gd name="T89" fmla="*/ 374 h 501"/>
              <a:gd name="T90" fmla="*/ 532 w 560"/>
              <a:gd name="T91" fmla="*/ 344 h 501"/>
              <a:gd name="T92" fmla="*/ 532 w 560"/>
              <a:gd name="T93" fmla="*/ 340 h 501"/>
              <a:gd name="T94" fmla="*/ 535 w 560"/>
              <a:gd name="T95" fmla="*/ 325 h 501"/>
              <a:gd name="T96" fmla="*/ 535 w 560"/>
              <a:gd name="T97" fmla="*/ 325 h 501"/>
              <a:gd name="T98" fmla="*/ 537 w 560"/>
              <a:gd name="T99" fmla="*/ 289 h 501"/>
              <a:gd name="T100" fmla="*/ 549 w 560"/>
              <a:gd name="T101" fmla="*/ 201 h 501"/>
              <a:gd name="T102" fmla="*/ 549 w 560"/>
              <a:gd name="T103" fmla="*/ 201 h 501"/>
              <a:gd name="T104" fmla="*/ 549 w 560"/>
              <a:gd name="T105" fmla="*/ 189 h 501"/>
              <a:gd name="T106" fmla="*/ 549 w 560"/>
              <a:gd name="T107" fmla="*/ 182 h 501"/>
              <a:gd name="T108" fmla="*/ 551 w 560"/>
              <a:gd name="T109" fmla="*/ 176 h 501"/>
              <a:gd name="T110" fmla="*/ 554 w 560"/>
              <a:gd name="T111" fmla="*/ 152 h 501"/>
              <a:gd name="T112" fmla="*/ 554 w 560"/>
              <a:gd name="T113" fmla="*/ 149 h 501"/>
              <a:gd name="T114" fmla="*/ 526 w 560"/>
              <a:gd name="T115" fmla="*/ 73 h 501"/>
              <a:gd name="T116" fmla="*/ 76 w 560"/>
              <a:gd name="T117" fmla="*/ 46 h 501"/>
              <a:gd name="T118" fmla="*/ 76 w 560"/>
              <a:gd name="T119" fmla="*/ 46 h 501"/>
              <a:gd name="T120" fmla="*/ 70 w 560"/>
              <a:gd name="T121" fmla="*/ 67 h 501"/>
              <a:gd name="T122" fmla="*/ 20 w 560"/>
              <a:gd name="T123" fmla="*/ 316 h 501"/>
              <a:gd name="T124" fmla="*/ 0 w 560"/>
              <a:gd name="T125" fmla="*/ 413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60" h="501">
                <a:moveTo>
                  <a:pt x="0" y="413"/>
                </a:moveTo>
                <a:lnTo>
                  <a:pt x="0" y="413"/>
                </a:lnTo>
                <a:lnTo>
                  <a:pt x="39" y="422"/>
                </a:lnTo>
                <a:lnTo>
                  <a:pt x="39" y="422"/>
                </a:lnTo>
                <a:lnTo>
                  <a:pt x="39" y="422"/>
                </a:lnTo>
                <a:lnTo>
                  <a:pt x="39" y="422"/>
                </a:lnTo>
                <a:lnTo>
                  <a:pt x="45" y="422"/>
                </a:lnTo>
                <a:lnTo>
                  <a:pt x="45" y="422"/>
                </a:lnTo>
                <a:lnTo>
                  <a:pt x="48" y="422"/>
                </a:lnTo>
                <a:lnTo>
                  <a:pt x="48" y="422"/>
                </a:lnTo>
                <a:lnTo>
                  <a:pt x="50" y="426"/>
                </a:lnTo>
                <a:lnTo>
                  <a:pt x="50" y="426"/>
                </a:lnTo>
                <a:lnTo>
                  <a:pt x="53" y="426"/>
                </a:lnTo>
                <a:lnTo>
                  <a:pt x="53" y="426"/>
                </a:lnTo>
                <a:lnTo>
                  <a:pt x="56" y="426"/>
                </a:lnTo>
                <a:lnTo>
                  <a:pt x="56" y="426"/>
                </a:lnTo>
                <a:lnTo>
                  <a:pt x="59" y="426"/>
                </a:lnTo>
                <a:lnTo>
                  <a:pt x="59" y="426"/>
                </a:lnTo>
                <a:lnTo>
                  <a:pt x="64" y="426"/>
                </a:lnTo>
                <a:lnTo>
                  <a:pt x="64" y="426"/>
                </a:lnTo>
                <a:lnTo>
                  <a:pt x="67" y="429"/>
                </a:lnTo>
                <a:lnTo>
                  <a:pt x="67" y="429"/>
                </a:lnTo>
                <a:lnTo>
                  <a:pt x="76" y="429"/>
                </a:lnTo>
                <a:lnTo>
                  <a:pt x="81" y="429"/>
                </a:lnTo>
                <a:lnTo>
                  <a:pt x="81" y="429"/>
                </a:lnTo>
                <a:lnTo>
                  <a:pt x="104" y="435"/>
                </a:lnTo>
                <a:lnTo>
                  <a:pt x="104" y="435"/>
                </a:lnTo>
                <a:lnTo>
                  <a:pt x="106" y="435"/>
                </a:lnTo>
                <a:lnTo>
                  <a:pt x="106" y="435"/>
                </a:lnTo>
                <a:lnTo>
                  <a:pt x="151" y="444"/>
                </a:lnTo>
                <a:lnTo>
                  <a:pt x="151" y="444"/>
                </a:lnTo>
                <a:lnTo>
                  <a:pt x="165" y="447"/>
                </a:lnTo>
                <a:lnTo>
                  <a:pt x="165" y="447"/>
                </a:lnTo>
                <a:lnTo>
                  <a:pt x="188" y="450"/>
                </a:lnTo>
                <a:lnTo>
                  <a:pt x="188" y="450"/>
                </a:lnTo>
                <a:lnTo>
                  <a:pt x="207" y="453"/>
                </a:lnTo>
                <a:lnTo>
                  <a:pt x="207" y="453"/>
                </a:lnTo>
                <a:lnTo>
                  <a:pt x="221" y="456"/>
                </a:lnTo>
                <a:lnTo>
                  <a:pt x="221" y="456"/>
                </a:lnTo>
                <a:lnTo>
                  <a:pt x="241" y="459"/>
                </a:lnTo>
                <a:lnTo>
                  <a:pt x="241" y="459"/>
                </a:lnTo>
                <a:lnTo>
                  <a:pt x="252" y="459"/>
                </a:lnTo>
                <a:lnTo>
                  <a:pt x="252" y="459"/>
                </a:lnTo>
                <a:lnTo>
                  <a:pt x="283" y="465"/>
                </a:lnTo>
                <a:lnTo>
                  <a:pt x="409" y="486"/>
                </a:lnTo>
                <a:lnTo>
                  <a:pt x="431" y="489"/>
                </a:lnTo>
                <a:lnTo>
                  <a:pt x="431" y="489"/>
                </a:lnTo>
                <a:lnTo>
                  <a:pt x="451" y="492"/>
                </a:lnTo>
                <a:lnTo>
                  <a:pt x="515" y="501"/>
                </a:lnTo>
                <a:lnTo>
                  <a:pt x="515" y="501"/>
                </a:lnTo>
                <a:lnTo>
                  <a:pt x="515" y="498"/>
                </a:lnTo>
                <a:lnTo>
                  <a:pt x="515" y="498"/>
                </a:lnTo>
                <a:lnTo>
                  <a:pt x="515" y="498"/>
                </a:lnTo>
                <a:lnTo>
                  <a:pt x="515" y="498"/>
                </a:lnTo>
                <a:lnTo>
                  <a:pt x="518" y="489"/>
                </a:lnTo>
                <a:lnTo>
                  <a:pt x="518" y="489"/>
                </a:lnTo>
                <a:lnTo>
                  <a:pt x="518" y="489"/>
                </a:lnTo>
                <a:lnTo>
                  <a:pt x="518" y="489"/>
                </a:lnTo>
                <a:lnTo>
                  <a:pt x="518" y="480"/>
                </a:lnTo>
                <a:lnTo>
                  <a:pt x="518" y="480"/>
                </a:lnTo>
                <a:lnTo>
                  <a:pt x="518" y="477"/>
                </a:lnTo>
                <a:lnTo>
                  <a:pt x="518" y="477"/>
                </a:lnTo>
                <a:lnTo>
                  <a:pt x="518" y="468"/>
                </a:lnTo>
                <a:lnTo>
                  <a:pt x="518" y="468"/>
                </a:lnTo>
                <a:lnTo>
                  <a:pt x="518" y="468"/>
                </a:lnTo>
                <a:lnTo>
                  <a:pt x="518" y="468"/>
                </a:lnTo>
                <a:lnTo>
                  <a:pt x="521" y="456"/>
                </a:lnTo>
                <a:lnTo>
                  <a:pt x="521" y="456"/>
                </a:lnTo>
                <a:lnTo>
                  <a:pt x="521" y="456"/>
                </a:lnTo>
                <a:lnTo>
                  <a:pt x="521" y="456"/>
                </a:lnTo>
                <a:lnTo>
                  <a:pt x="521" y="444"/>
                </a:lnTo>
                <a:lnTo>
                  <a:pt x="521" y="444"/>
                </a:lnTo>
                <a:lnTo>
                  <a:pt x="521" y="444"/>
                </a:lnTo>
                <a:lnTo>
                  <a:pt x="521" y="444"/>
                </a:lnTo>
                <a:lnTo>
                  <a:pt x="523" y="432"/>
                </a:lnTo>
                <a:lnTo>
                  <a:pt x="523" y="432"/>
                </a:lnTo>
                <a:lnTo>
                  <a:pt x="523" y="432"/>
                </a:lnTo>
                <a:lnTo>
                  <a:pt x="523" y="432"/>
                </a:lnTo>
                <a:lnTo>
                  <a:pt x="523" y="419"/>
                </a:lnTo>
                <a:lnTo>
                  <a:pt x="523" y="419"/>
                </a:lnTo>
                <a:lnTo>
                  <a:pt x="523" y="416"/>
                </a:lnTo>
                <a:lnTo>
                  <a:pt x="523" y="416"/>
                </a:lnTo>
                <a:lnTo>
                  <a:pt x="526" y="404"/>
                </a:lnTo>
                <a:lnTo>
                  <a:pt x="526" y="404"/>
                </a:lnTo>
                <a:lnTo>
                  <a:pt x="526" y="404"/>
                </a:lnTo>
                <a:lnTo>
                  <a:pt x="526" y="404"/>
                </a:lnTo>
                <a:lnTo>
                  <a:pt x="529" y="374"/>
                </a:lnTo>
                <a:lnTo>
                  <a:pt x="529" y="374"/>
                </a:lnTo>
                <a:lnTo>
                  <a:pt x="529" y="374"/>
                </a:lnTo>
                <a:lnTo>
                  <a:pt x="529" y="374"/>
                </a:lnTo>
                <a:lnTo>
                  <a:pt x="532" y="344"/>
                </a:lnTo>
                <a:lnTo>
                  <a:pt x="532" y="344"/>
                </a:lnTo>
                <a:lnTo>
                  <a:pt x="532" y="340"/>
                </a:lnTo>
                <a:lnTo>
                  <a:pt x="532" y="340"/>
                </a:lnTo>
                <a:lnTo>
                  <a:pt x="535" y="325"/>
                </a:lnTo>
                <a:lnTo>
                  <a:pt x="535" y="325"/>
                </a:lnTo>
                <a:lnTo>
                  <a:pt x="535" y="325"/>
                </a:lnTo>
                <a:lnTo>
                  <a:pt x="535" y="325"/>
                </a:lnTo>
                <a:lnTo>
                  <a:pt x="537" y="289"/>
                </a:lnTo>
                <a:lnTo>
                  <a:pt x="537" y="289"/>
                </a:lnTo>
                <a:lnTo>
                  <a:pt x="549" y="201"/>
                </a:lnTo>
                <a:lnTo>
                  <a:pt x="549" y="201"/>
                </a:lnTo>
                <a:lnTo>
                  <a:pt x="549" y="201"/>
                </a:lnTo>
                <a:lnTo>
                  <a:pt x="549" y="201"/>
                </a:lnTo>
                <a:lnTo>
                  <a:pt x="549" y="189"/>
                </a:lnTo>
                <a:lnTo>
                  <a:pt x="549" y="189"/>
                </a:lnTo>
                <a:lnTo>
                  <a:pt x="549" y="182"/>
                </a:lnTo>
                <a:lnTo>
                  <a:pt x="549" y="182"/>
                </a:lnTo>
                <a:lnTo>
                  <a:pt x="551" y="176"/>
                </a:lnTo>
                <a:lnTo>
                  <a:pt x="551" y="176"/>
                </a:lnTo>
                <a:lnTo>
                  <a:pt x="554" y="152"/>
                </a:lnTo>
                <a:lnTo>
                  <a:pt x="554" y="152"/>
                </a:lnTo>
                <a:lnTo>
                  <a:pt x="554" y="149"/>
                </a:lnTo>
                <a:lnTo>
                  <a:pt x="554" y="149"/>
                </a:lnTo>
                <a:lnTo>
                  <a:pt x="560" y="79"/>
                </a:lnTo>
                <a:lnTo>
                  <a:pt x="526" y="73"/>
                </a:lnTo>
                <a:lnTo>
                  <a:pt x="84" y="0"/>
                </a:lnTo>
                <a:lnTo>
                  <a:pt x="76" y="46"/>
                </a:lnTo>
                <a:lnTo>
                  <a:pt x="76" y="46"/>
                </a:lnTo>
                <a:lnTo>
                  <a:pt x="76" y="46"/>
                </a:lnTo>
                <a:lnTo>
                  <a:pt x="73" y="49"/>
                </a:lnTo>
                <a:lnTo>
                  <a:pt x="70" y="67"/>
                </a:lnTo>
                <a:lnTo>
                  <a:pt x="70" y="67"/>
                </a:lnTo>
                <a:lnTo>
                  <a:pt x="20" y="316"/>
                </a:lnTo>
                <a:lnTo>
                  <a:pt x="20" y="316"/>
                </a:lnTo>
                <a:lnTo>
                  <a:pt x="0" y="413"/>
                </a:lnTo>
                <a:close/>
              </a:path>
            </a:pathLst>
          </a:custGeom>
          <a:solidFill>
            <a:schemeClr val="accent2">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5" name="Freeform 468">
            <a:extLst>
              <a:ext uri="{FF2B5EF4-FFF2-40B4-BE49-F238E27FC236}">
                <a16:creationId xmlns:a16="http://schemas.microsoft.com/office/drawing/2014/main" id="{8E50DC72-254E-4459-AE60-867508E13ED5}"/>
              </a:ext>
            </a:extLst>
          </p:cNvPr>
          <p:cNvSpPr>
            <a:spLocks/>
          </p:cNvSpPr>
          <p:nvPr/>
        </p:nvSpPr>
        <p:spPr bwMode="auto">
          <a:xfrm>
            <a:off x="3738985" y="35950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6" name="Freeform 469">
            <a:extLst>
              <a:ext uri="{FF2B5EF4-FFF2-40B4-BE49-F238E27FC236}">
                <a16:creationId xmlns:a16="http://schemas.microsoft.com/office/drawing/2014/main" id="{1001A70E-2686-4529-B670-B3B609B893C6}"/>
              </a:ext>
            </a:extLst>
          </p:cNvPr>
          <p:cNvSpPr>
            <a:spLocks/>
          </p:cNvSpPr>
          <p:nvPr/>
        </p:nvSpPr>
        <p:spPr bwMode="auto">
          <a:xfrm>
            <a:off x="3743587" y="3564497"/>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7" name="Freeform 470">
            <a:extLst>
              <a:ext uri="{FF2B5EF4-FFF2-40B4-BE49-F238E27FC236}">
                <a16:creationId xmlns:a16="http://schemas.microsoft.com/office/drawing/2014/main" id="{AC73B256-71BE-4BB9-9DED-600BB8E4FF2F}"/>
              </a:ext>
            </a:extLst>
          </p:cNvPr>
          <p:cNvSpPr>
            <a:spLocks/>
          </p:cNvSpPr>
          <p:nvPr/>
        </p:nvSpPr>
        <p:spPr bwMode="auto">
          <a:xfrm>
            <a:off x="3751259" y="3475751"/>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8" name="Freeform 471">
            <a:extLst>
              <a:ext uri="{FF2B5EF4-FFF2-40B4-BE49-F238E27FC236}">
                <a16:creationId xmlns:a16="http://schemas.microsoft.com/office/drawing/2014/main" id="{25F3B560-37E1-4AF3-9D90-EAA841FF9E75}"/>
              </a:ext>
            </a:extLst>
          </p:cNvPr>
          <p:cNvSpPr>
            <a:spLocks/>
          </p:cNvSpPr>
          <p:nvPr/>
        </p:nvSpPr>
        <p:spPr bwMode="auto">
          <a:xfrm>
            <a:off x="3748189" y="351648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9" name="Freeform 472">
            <a:extLst>
              <a:ext uri="{FF2B5EF4-FFF2-40B4-BE49-F238E27FC236}">
                <a16:creationId xmlns:a16="http://schemas.microsoft.com/office/drawing/2014/main" id="{502955F1-12A8-49C5-9A2B-6B980B7A792B}"/>
              </a:ext>
            </a:extLst>
          </p:cNvPr>
          <p:cNvSpPr>
            <a:spLocks/>
          </p:cNvSpPr>
          <p:nvPr/>
        </p:nvSpPr>
        <p:spPr bwMode="auto">
          <a:xfrm>
            <a:off x="3751259" y="349902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0" name="Freeform 473">
            <a:extLst>
              <a:ext uri="{FF2B5EF4-FFF2-40B4-BE49-F238E27FC236}">
                <a16:creationId xmlns:a16="http://schemas.microsoft.com/office/drawing/2014/main" id="{6DA6A59E-9461-49FB-BF66-313EF00736C6}"/>
              </a:ext>
            </a:extLst>
          </p:cNvPr>
          <p:cNvSpPr>
            <a:spLocks/>
          </p:cNvSpPr>
          <p:nvPr/>
        </p:nvSpPr>
        <p:spPr bwMode="auto">
          <a:xfrm>
            <a:off x="3755861" y="345829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1" name="Freeform 474">
            <a:extLst>
              <a:ext uri="{FF2B5EF4-FFF2-40B4-BE49-F238E27FC236}">
                <a16:creationId xmlns:a16="http://schemas.microsoft.com/office/drawing/2014/main" id="{2017E197-E424-4517-8ABF-E04533B76D03}"/>
              </a:ext>
            </a:extLst>
          </p:cNvPr>
          <p:cNvSpPr>
            <a:spLocks/>
          </p:cNvSpPr>
          <p:nvPr/>
        </p:nvSpPr>
        <p:spPr bwMode="auto">
          <a:xfrm>
            <a:off x="3765067" y="3365182"/>
            <a:ext cx="0" cy="5819"/>
          </a:xfrm>
          <a:custGeom>
            <a:avLst/>
            <a:gdLst>
              <a:gd name="T0" fmla="*/ 0 h 4"/>
              <a:gd name="T1" fmla="*/ 0 h 4"/>
              <a:gd name="T2" fmla="*/ 4 h 4"/>
              <a:gd name="T3" fmla="*/ 4 h 4"/>
              <a:gd name="T4" fmla="*/ 0 h 4"/>
              <a:gd name="T5" fmla="*/ 0 h 4"/>
            </a:gdLst>
            <a:ahLst/>
            <a:cxnLst>
              <a:cxn ang="0">
                <a:pos x="0" y="T0"/>
              </a:cxn>
              <a:cxn ang="0">
                <a:pos x="0" y="T1"/>
              </a:cxn>
              <a:cxn ang="0">
                <a:pos x="0" y="T2"/>
              </a:cxn>
              <a:cxn ang="0">
                <a:pos x="0" y="T3"/>
              </a:cxn>
              <a:cxn ang="0">
                <a:pos x="0" y="T4"/>
              </a:cxn>
              <a:cxn ang="0">
                <a:pos x="0" y="T5"/>
              </a:cxn>
            </a:cxnLst>
            <a:rect l="0" t="0" r="r" b="b"/>
            <a:pathLst>
              <a:path h="4">
                <a:moveTo>
                  <a:pt x="0" y="0"/>
                </a:moveTo>
                <a:lnTo>
                  <a:pt x="0" y="0"/>
                </a:lnTo>
                <a:lnTo>
                  <a:pt x="0" y="4"/>
                </a:lnTo>
                <a:lnTo>
                  <a:pt x="0" y="4"/>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2" name="Freeform 475">
            <a:extLst>
              <a:ext uri="{FF2B5EF4-FFF2-40B4-BE49-F238E27FC236}">
                <a16:creationId xmlns:a16="http://schemas.microsoft.com/office/drawing/2014/main" id="{34D5E56A-7643-4E4A-86BC-74AFF422676C}"/>
              </a:ext>
            </a:extLst>
          </p:cNvPr>
          <p:cNvSpPr>
            <a:spLocks/>
          </p:cNvSpPr>
          <p:nvPr/>
        </p:nvSpPr>
        <p:spPr bwMode="auto">
          <a:xfrm>
            <a:off x="3760463" y="341464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3" name="Freeform 476">
            <a:extLst>
              <a:ext uri="{FF2B5EF4-FFF2-40B4-BE49-F238E27FC236}">
                <a16:creationId xmlns:a16="http://schemas.microsoft.com/office/drawing/2014/main" id="{D3E95211-50F3-41C5-8433-DF13C5B895E4}"/>
              </a:ext>
            </a:extLst>
          </p:cNvPr>
          <p:cNvSpPr>
            <a:spLocks/>
          </p:cNvSpPr>
          <p:nvPr/>
        </p:nvSpPr>
        <p:spPr bwMode="auto">
          <a:xfrm>
            <a:off x="3743587" y="358195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4" name="Freeform 477">
            <a:extLst>
              <a:ext uri="{FF2B5EF4-FFF2-40B4-BE49-F238E27FC236}">
                <a16:creationId xmlns:a16="http://schemas.microsoft.com/office/drawing/2014/main" id="{A67274EA-2A13-4451-B6E3-F8CB75852E5D}"/>
              </a:ext>
            </a:extLst>
          </p:cNvPr>
          <p:cNvSpPr>
            <a:spLocks/>
          </p:cNvSpPr>
          <p:nvPr/>
        </p:nvSpPr>
        <p:spPr bwMode="auto">
          <a:xfrm>
            <a:off x="3748189" y="353394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5" name="Freeform 478">
            <a:extLst>
              <a:ext uri="{FF2B5EF4-FFF2-40B4-BE49-F238E27FC236}">
                <a16:creationId xmlns:a16="http://schemas.microsoft.com/office/drawing/2014/main" id="{63881705-E8AD-4196-98B4-EC7FC041D316}"/>
              </a:ext>
            </a:extLst>
          </p:cNvPr>
          <p:cNvSpPr>
            <a:spLocks/>
          </p:cNvSpPr>
          <p:nvPr/>
        </p:nvSpPr>
        <p:spPr bwMode="auto">
          <a:xfrm>
            <a:off x="3769670" y="334335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6" name="Freeform 479">
            <a:extLst>
              <a:ext uri="{FF2B5EF4-FFF2-40B4-BE49-F238E27FC236}">
                <a16:creationId xmlns:a16="http://schemas.microsoft.com/office/drawing/2014/main" id="{0A7B8047-D858-4884-804C-51FE9E1A9904}"/>
              </a:ext>
            </a:extLst>
          </p:cNvPr>
          <p:cNvSpPr>
            <a:spLocks/>
          </p:cNvSpPr>
          <p:nvPr/>
        </p:nvSpPr>
        <p:spPr bwMode="auto">
          <a:xfrm>
            <a:off x="3743587" y="35514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7" name="Freeform 480">
            <a:extLst>
              <a:ext uri="{FF2B5EF4-FFF2-40B4-BE49-F238E27FC236}">
                <a16:creationId xmlns:a16="http://schemas.microsoft.com/office/drawing/2014/main" id="{55D0C703-4D3F-4304-BBDE-842F8C207A13}"/>
              </a:ext>
            </a:extLst>
          </p:cNvPr>
          <p:cNvSpPr>
            <a:spLocks/>
          </p:cNvSpPr>
          <p:nvPr/>
        </p:nvSpPr>
        <p:spPr bwMode="auto">
          <a:xfrm>
            <a:off x="2442521" y="3273526"/>
            <a:ext cx="716508" cy="878731"/>
          </a:xfrm>
          <a:custGeom>
            <a:avLst/>
            <a:gdLst>
              <a:gd name="T0" fmla="*/ 439 w 467"/>
              <a:gd name="T1" fmla="*/ 170 h 604"/>
              <a:gd name="T2" fmla="*/ 439 w 467"/>
              <a:gd name="T3" fmla="*/ 170 h 604"/>
              <a:gd name="T4" fmla="*/ 434 w 467"/>
              <a:gd name="T5" fmla="*/ 170 h 604"/>
              <a:gd name="T6" fmla="*/ 403 w 467"/>
              <a:gd name="T7" fmla="*/ 164 h 604"/>
              <a:gd name="T8" fmla="*/ 380 w 467"/>
              <a:gd name="T9" fmla="*/ 158 h 604"/>
              <a:gd name="T10" fmla="*/ 322 w 467"/>
              <a:gd name="T11" fmla="*/ 149 h 604"/>
              <a:gd name="T12" fmla="*/ 319 w 467"/>
              <a:gd name="T13" fmla="*/ 145 h 604"/>
              <a:gd name="T14" fmla="*/ 338 w 467"/>
              <a:gd name="T15" fmla="*/ 45 h 604"/>
              <a:gd name="T16" fmla="*/ 302 w 467"/>
              <a:gd name="T17" fmla="*/ 36 h 604"/>
              <a:gd name="T18" fmla="*/ 257 w 467"/>
              <a:gd name="T19" fmla="*/ 27 h 604"/>
              <a:gd name="T20" fmla="*/ 229 w 467"/>
              <a:gd name="T21" fmla="*/ 21 h 604"/>
              <a:gd name="T22" fmla="*/ 199 w 467"/>
              <a:gd name="T23" fmla="*/ 15 h 604"/>
              <a:gd name="T24" fmla="*/ 182 w 467"/>
              <a:gd name="T25" fmla="*/ 12 h 604"/>
              <a:gd name="T26" fmla="*/ 159 w 467"/>
              <a:gd name="T27" fmla="*/ 9 h 604"/>
              <a:gd name="T28" fmla="*/ 134 w 467"/>
              <a:gd name="T29" fmla="*/ 3 h 604"/>
              <a:gd name="T30" fmla="*/ 106 w 467"/>
              <a:gd name="T31" fmla="*/ 70 h 604"/>
              <a:gd name="T32" fmla="*/ 31 w 467"/>
              <a:gd name="T33" fmla="*/ 531 h 604"/>
              <a:gd name="T34" fmla="*/ 31 w 467"/>
              <a:gd name="T35" fmla="*/ 531 h 604"/>
              <a:gd name="T36" fmla="*/ 36 w 467"/>
              <a:gd name="T37" fmla="*/ 531 h 604"/>
              <a:gd name="T38" fmla="*/ 45 w 467"/>
              <a:gd name="T39" fmla="*/ 534 h 604"/>
              <a:gd name="T40" fmla="*/ 53 w 467"/>
              <a:gd name="T41" fmla="*/ 534 h 604"/>
              <a:gd name="T42" fmla="*/ 56 w 467"/>
              <a:gd name="T43" fmla="*/ 534 h 604"/>
              <a:gd name="T44" fmla="*/ 64 w 467"/>
              <a:gd name="T45" fmla="*/ 537 h 604"/>
              <a:gd name="T46" fmla="*/ 73 w 467"/>
              <a:gd name="T47" fmla="*/ 540 h 604"/>
              <a:gd name="T48" fmla="*/ 84 w 467"/>
              <a:gd name="T49" fmla="*/ 540 h 604"/>
              <a:gd name="T50" fmla="*/ 84 w 467"/>
              <a:gd name="T51" fmla="*/ 543 h 604"/>
              <a:gd name="T52" fmla="*/ 95 w 467"/>
              <a:gd name="T53" fmla="*/ 543 h 604"/>
              <a:gd name="T54" fmla="*/ 103 w 467"/>
              <a:gd name="T55" fmla="*/ 547 h 604"/>
              <a:gd name="T56" fmla="*/ 115 w 467"/>
              <a:gd name="T57" fmla="*/ 550 h 604"/>
              <a:gd name="T58" fmla="*/ 117 w 467"/>
              <a:gd name="T59" fmla="*/ 550 h 604"/>
              <a:gd name="T60" fmla="*/ 131 w 467"/>
              <a:gd name="T61" fmla="*/ 553 h 604"/>
              <a:gd name="T62" fmla="*/ 140 w 467"/>
              <a:gd name="T63" fmla="*/ 553 h 604"/>
              <a:gd name="T64" fmla="*/ 151 w 467"/>
              <a:gd name="T65" fmla="*/ 556 h 604"/>
              <a:gd name="T66" fmla="*/ 157 w 467"/>
              <a:gd name="T67" fmla="*/ 556 h 604"/>
              <a:gd name="T68" fmla="*/ 168 w 467"/>
              <a:gd name="T69" fmla="*/ 559 h 604"/>
              <a:gd name="T70" fmla="*/ 176 w 467"/>
              <a:gd name="T71" fmla="*/ 562 h 604"/>
              <a:gd name="T72" fmla="*/ 190 w 467"/>
              <a:gd name="T73" fmla="*/ 565 h 604"/>
              <a:gd name="T74" fmla="*/ 196 w 467"/>
              <a:gd name="T75" fmla="*/ 565 h 604"/>
              <a:gd name="T76" fmla="*/ 210 w 467"/>
              <a:gd name="T77" fmla="*/ 568 h 604"/>
              <a:gd name="T78" fmla="*/ 218 w 467"/>
              <a:gd name="T79" fmla="*/ 571 h 604"/>
              <a:gd name="T80" fmla="*/ 235 w 467"/>
              <a:gd name="T81" fmla="*/ 574 h 604"/>
              <a:gd name="T82" fmla="*/ 243 w 467"/>
              <a:gd name="T83" fmla="*/ 574 h 604"/>
              <a:gd name="T84" fmla="*/ 263 w 467"/>
              <a:gd name="T85" fmla="*/ 577 h 604"/>
              <a:gd name="T86" fmla="*/ 266 w 467"/>
              <a:gd name="T87" fmla="*/ 577 h 604"/>
              <a:gd name="T88" fmla="*/ 282 w 467"/>
              <a:gd name="T89" fmla="*/ 583 h 604"/>
              <a:gd name="T90" fmla="*/ 299 w 467"/>
              <a:gd name="T91" fmla="*/ 583 h 604"/>
              <a:gd name="T92" fmla="*/ 316 w 467"/>
              <a:gd name="T93" fmla="*/ 586 h 604"/>
              <a:gd name="T94" fmla="*/ 319 w 467"/>
              <a:gd name="T95" fmla="*/ 589 h 604"/>
              <a:gd name="T96" fmla="*/ 336 w 467"/>
              <a:gd name="T97" fmla="*/ 592 h 604"/>
              <a:gd name="T98" fmla="*/ 350 w 467"/>
              <a:gd name="T99" fmla="*/ 595 h 604"/>
              <a:gd name="T100" fmla="*/ 369 w 467"/>
              <a:gd name="T101" fmla="*/ 598 h 604"/>
              <a:gd name="T102" fmla="*/ 375 w 467"/>
              <a:gd name="T103" fmla="*/ 598 h 604"/>
              <a:gd name="T104" fmla="*/ 392 w 467"/>
              <a:gd name="T105" fmla="*/ 601 h 604"/>
              <a:gd name="T106" fmla="*/ 467 w 467"/>
              <a:gd name="T107" fmla="*/ 176 h 604"/>
              <a:gd name="T108" fmla="*/ 464 w 467"/>
              <a:gd name="T109" fmla="*/ 176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7" h="604">
                <a:moveTo>
                  <a:pt x="464" y="176"/>
                </a:moveTo>
                <a:lnTo>
                  <a:pt x="464" y="176"/>
                </a:lnTo>
                <a:lnTo>
                  <a:pt x="439" y="170"/>
                </a:lnTo>
                <a:lnTo>
                  <a:pt x="439" y="170"/>
                </a:lnTo>
                <a:lnTo>
                  <a:pt x="439" y="170"/>
                </a:lnTo>
                <a:lnTo>
                  <a:pt x="439" y="170"/>
                </a:lnTo>
                <a:lnTo>
                  <a:pt x="434" y="170"/>
                </a:lnTo>
                <a:lnTo>
                  <a:pt x="434" y="170"/>
                </a:lnTo>
                <a:lnTo>
                  <a:pt x="434" y="170"/>
                </a:lnTo>
                <a:lnTo>
                  <a:pt x="434" y="170"/>
                </a:lnTo>
                <a:lnTo>
                  <a:pt x="408" y="164"/>
                </a:lnTo>
                <a:lnTo>
                  <a:pt x="403" y="164"/>
                </a:lnTo>
                <a:lnTo>
                  <a:pt x="403" y="164"/>
                </a:lnTo>
                <a:lnTo>
                  <a:pt x="380" y="158"/>
                </a:lnTo>
                <a:lnTo>
                  <a:pt x="380" y="158"/>
                </a:lnTo>
                <a:lnTo>
                  <a:pt x="324" y="149"/>
                </a:lnTo>
                <a:lnTo>
                  <a:pt x="324" y="149"/>
                </a:lnTo>
                <a:lnTo>
                  <a:pt x="322" y="149"/>
                </a:lnTo>
                <a:lnTo>
                  <a:pt x="322" y="149"/>
                </a:lnTo>
                <a:lnTo>
                  <a:pt x="319" y="145"/>
                </a:lnTo>
                <a:lnTo>
                  <a:pt x="319" y="145"/>
                </a:lnTo>
                <a:lnTo>
                  <a:pt x="319" y="139"/>
                </a:lnTo>
                <a:lnTo>
                  <a:pt x="338" y="45"/>
                </a:lnTo>
                <a:lnTo>
                  <a:pt x="338" y="45"/>
                </a:lnTo>
                <a:lnTo>
                  <a:pt x="313" y="39"/>
                </a:lnTo>
                <a:lnTo>
                  <a:pt x="313" y="39"/>
                </a:lnTo>
                <a:lnTo>
                  <a:pt x="302" y="36"/>
                </a:lnTo>
                <a:lnTo>
                  <a:pt x="302" y="36"/>
                </a:lnTo>
                <a:lnTo>
                  <a:pt x="257" y="27"/>
                </a:lnTo>
                <a:lnTo>
                  <a:pt x="257" y="27"/>
                </a:lnTo>
                <a:lnTo>
                  <a:pt x="257" y="27"/>
                </a:lnTo>
                <a:lnTo>
                  <a:pt x="235" y="24"/>
                </a:lnTo>
                <a:lnTo>
                  <a:pt x="229" y="21"/>
                </a:lnTo>
                <a:lnTo>
                  <a:pt x="229" y="21"/>
                </a:lnTo>
                <a:lnTo>
                  <a:pt x="212" y="18"/>
                </a:lnTo>
                <a:lnTo>
                  <a:pt x="199" y="15"/>
                </a:lnTo>
                <a:lnTo>
                  <a:pt x="199" y="15"/>
                </a:lnTo>
                <a:lnTo>
                  <a:pt x="190" y="15"/>
                </a:lnTo>
                <a:lnTo>
                  <a:pt x="182" y="12"/>
                </a:lnTo>
                <a:lnTo>
                  <a:pt x="182" y="12"/>
                </a:lnTo>
                <a:lnTo>
                  <a:pt x="171" y="9"/>
                </a:lnTo>
                <a:lnTo>
                  <a:pt x="159" y="9"/>
                </a:lnTo>
                <a:lnTo>
                  <a:pt x="159" y="9"/>
                </a:lnTo>
                <a:lnTo>
                  <a:pt x="143" y="3"/>
                </a:lnTo>
                <a:lnTo>
                  <a:pt x="134" y="3"/>
                </a:lnTo>
                <a:lnTo>
                  <a:pt x="134" y="3"/>
                </a:lnTo>
                <a:lnTo>
                  <a:pt x="123" y="0"/>
                </a:lnTo>
                <a:lnTo>
                  <a:pt x="106" y="70"/>
                </a:lnTo>
                <a:lnTo>
                  <a:pt x="0" y="522"/>
                </a:lnTo>
                <a:lnTo>
                  <a:pt x="0" y="522"/>
                </a:lnTo>
                <a:lnTo>
                  <a:pt x="31" y="531"/>
                </a:lnTo>
                <a:lnTo>
                  <a:pt x="31" y="531"/>
                </a:lnTo>
                <a:lnTo>
                  <a:pt x="31" y="531"/>
                </a:lnTo>
                <a:lnTo>
                  <a:pt x="31" y="531"/>
                </a:lnTo>
                <a:lnTo>
                  <a:pt x="36" y="531"/>
                </a:lnTo>
                <a:lnTo>
                  <a:pt x="36" y="531"/>
                </a:lnTo>
                <a:lnTo>
                  <a:pt x="36" y="531"/>
                </a:lnTo>
                <a:lnTo>
                  <a:pt x="36" y="531"/>
                </a:lnTo>
                <a:lnTo>
                  <a:pt x="45" y="534"/>
                </a:lnTo>
                <a:lnTo>
                  <a:pt x="45" y="534"/>
                </a:lnTo>
                <a:lnTo>
                  <a:pt x="47" y="534"/>
                </a:lnTo>
                <a:lnTo>
                  <a:pt x="47" y="534"/>
                </a:lnTo>
                <a:lnTo>
                  <a:pt x="53" y="534"/>
                </a:lnTo>
                <a:lnTo>
                  <a:pt x="53" y="534"/>
                </a:lnTo>
                <a:lnTo>
                  <a:pt x="56" y="534"/>
                </a:lnTo>
                <a:lnTo>
                  <a:pt x="56" y="534"/>
                </a:lnTo>
                <a:lnTo>
                  <a:pt x="64" y="537"/>
                </a:lnTo>
                <a:lnTo>
                  <a:pt x="64" y="537"/>
                </a:lnTo>
                <a:lnTo>
                  <a:pt x="64" y="537"/>
                </a:lnTo>
                <a:lnTo>
                  <a:pt x="64" y="537"/>
                </a:lnTo>
                <a:lnTo>
                  <a:pt x="73" y="540"/>
                </a:lnTo>
                <a:lnTo>
                  <a:pt x="73" y="540"/>
                </a:lnTo>
                <a:lnTo>
                  <a:pt x="75" y="540"/>
                </a:lnTo>
                <a:lnTo>
                  <a:pt x="75" y="540"/>
                </a:lnTo>
                <a:lnTo>
                  <a:pt x="84" y="540"/>
                </a:lnTo>
                <a:lnTo>
                  <a:pt x="84" y="540"/>
                </a:lnTo>
                <a:lnTo>
                  <a:pt x="84" y="543"/>
                </a:lnTo>
                <a:lnTo>
                  <a:pt x="84" y="543"/>
                </a:lnTo>
                <a:lnTo>
                  <a:pt x="92" y="543"/>
                </a:lnTo>
                <a:lnTo>
                  <a:pt x="92" y="543"/>
                </a:lnTo>
                <a:lnTo>
                  <a:pt x="95" y="543"/>
                </a:lnTo>
                <a:lnTo>
                  <a:pt x="95" y="543"/>
                </a:lnTo>
                <a:lnTo>
                  <a:pt x="103" y="547"/>
                </a:lnTo>
                <a:lnTo>
                  <a:pt x="103" y="547"/>
                </a:lnTo>
                <a:lnTo>
                  <a:pt x="106" y="547"/>
                </a:lnTo>
                <a:lnTo>
                  <a:pt x="106" y="547"/>
                </a:lnTo>
                <a:lnTo>
                  <a:pt x="115" y="550"/>
                </a:lnTo>
                <a:lnTo>
                  <a:pt x="115" y="550"/>
                </a:lnTo>
                <a:lnTo>
                  <a:pt x="117" y="550"/>
                </a:lnTo>
                <a:lnTo>
                  <a:pt x="117" y="550"/>
                </a:lnTo>
                <a:lnTo>
                  <a:pt x="126" y="553"/>
                </a:lnTo>
                <a:lnTo>
                  <a:pt x="126" y="553"/>
                </a:lnTo>
                <a:lnTo>
                  <a:pt x="131" y="553"/>
                </a:lnTo>
                <a:lnTo>
                  <a:pt x="131" y="553"/>
                </a:lnTo>
                <a:lnTo>
                  <a:pt x="140" y="553"/>
                </a:lnTo>
                <a:lnTo>
                  <a:pt x="140" y="553"/>
                </a:lnTo>
                <a:lnTo>
                  <a:pt x="143" y="556"/>
                </a:lnTo>
                <a:lnTo>
                  <a:pt x="143" y="556"/>
                </a:lnTo>
                <a:lnTo>
                  <a:pt x="151" y="556"/>
                </a:lnTo>
                <a:lnTo>
                  <a:pt x="151" y="556"/>
                </a:lnTo>
                <a:lnTo>
                  <a:pt x="157" y="556"/>
                </a:lnTo>
                <a:lnTo>
                  <a:pt x="157" y="556"/>
                </a:lnTo>
                <a:lnTo>
                  <a:pt x="165" y="559"/>
                </a:lnTo>
                <a:lnTo>
                  <a:pt x="165" y="559"/>
                </a:lnTo>
                <a:lnTo>
                  <a:pt x="168" y="559"/>
                </a:lnTo>
                <a:lnTo>
                  <a:pt x="168" y="559"/>
                </a:lnTo>
                <a:lnTo>
                  <a:pt x="176" y="562"/>
                </a:lnTo>
                <a:lnTo>
                  <a:pt x="176" y="562"/>
                </a:lnTo>
                <a:lnTo>
                  <a:pt x="182" y="562"/>
                </a:lnTo>
                <a:lnTo>
                  <a:pt x="182" y="562"/>
                </a:lnTo>
                <a:lnTo>
                  <a:pt x="190" y="565"/>
                </a:lnTo>
                <a:lnTo>
                  <a:pt x="190" y="565"/>
                </a:lnTo>
                <a:lnTo>
                  <a:pt x="196" y="565"/>
                </a:lnTo>
                <a:lnTo>
                  <a:pt x="196" y="565"/>
                </a:lnTo>
                <a:lnTo>
                  <a:pt x="204" y="568"/>
                </a:lnTo>
                <a:lnTo>
                  <a:pt x="204" y="568"/>
                </a:lnTo>
                <a:lnTo>
                  <a:pt x="210" y="568"/>
                </a:lnTo>
                <a:lnTo>
                  <a:pt x="210" y="568"/>
                </a:lnTo>
                <a:lnTo>
                  <a:pt x="218" y="571"/>
                </a:lnTo>
                <a:lnTo>
                  <a:pt x="218" y="571"/>
                </a:lnTo>
                <a:lnTo>
                  <a:pt x="226" y="571"/>
                </a:lnTo>
                <a:lnTo>
                  <a:pt x="226" y="571"/>
                </a:lnTo>
                <a:lnTo>
                  <a:pt x="235" y="574"/>
                </a:lnTo>
                <a:lnTo>
                  <a:pt x="235" y="574"/>
                </a:lnTo>
                <a:lnTo>
                  <a:pt x="243" y="574"/>
                </a:lnTo>
                <a:lnTo>
                  <a:pt x="243" y="574"/>
                </a:lnTo>
                <a:lnTo>
                  <a:pt x="249" y="577"/>
                </a:lnTo>
                <a:lnTo>
                  <a:pt x="249" y="577"/>
                </a:lnTo>
                <a:lnTo>
                  <a:pt x="263" y="577"/>
                </a:lnTo>
                <a:lnTo>
                  <a:pt x="263" y="577"/>
                </a:lnTo>
                <a:lnTo>
                  <a:pt x="266" y="577"/>
                </a:lnTo>
                <a:lnTo>
                  <a:pt x="266" y="577"/>
                </a:lnTo>
                <a:lnTo>
                  <a:pt x="282" y="580"/>
                </a:lnTo>
                <a:lnTo>
                  <a:pt x="282" y="580"/>
                </a:lnTo>
                <a:lnTo>
                  <a:pt x="282" y="583"/>
                </a:lnTo>
                <a:lnTo>
                  <a:pt x="282" y="583"/>
                </a:lnTo>
                <a:lnTo>
                  <a:pt x="299" y="583"/>
                </a:lnTo>
                <a:lnTo>
                  <a:pt x="299" y="583"/>
                </a:lnTo>
                <a:lnTo>
                  <a:pt x="302" y="586"/>
                </a:lnTo>
                <a:lnTo>
                  <a:pt x="302" y="586"/>
                </a:lnTo>
                <a:lnTo>
                  <a:pt x="316" y="586"/>
                </a:lnTo>
                <a:lnTo>
                  <a:pt x="316" y="586"/>
                </a:lnTo>
                <a:lnTo>
                  <a:pt x="319" y="589"/>
                </a:lnTo>
                <a:lnTo>
                  <a:pt x="319" y="589"/>
                </a:lnTo>
                <a:lnTo>
                  <a:pt x="333" y="592"/>
                </a:lnTo>
                <a:lnTo>
                  <a:pt x="333" y="592"/>
                </a:lnTo>
                <a:lnTo>
                  <a:pt x="336" y="592"/>
                </a:lnTo>
                <a:lnTo>
                  <a:pt x="336" y="592"/>
                </a:lnTo>
                <a:lnTo>
                  <a:pt x="350" y="595"/>
                </a:lnTo>
                <a:lnTo>
                  <a:pt x="350" y="595"/>
                </a:lnTo>
                <a:lnTo>
                  <a:pt x="355" y="595"/>
                </a:lnTo>
                <a:lnTo>
                  <a:pt x="355" y="595"/>
                </a:lnTo>
                <a:lnTo>
                  <a:pt x="369" y="598"/>
                </a:lnTo>
                <a:lnTo>
                  <a:pt x="369" y="598"/>
                </a:lnTo>
                <a:lnTo>
                  <a:pt x="375" y="598"/>
                </a:lnTo>
                <a:lnTo>
                  <a:pt x="375" y="598"/>
                </a:lnTo>
                <a:lnTo>
                  <a:pt x="389" y="601"/>
                </a:lnTo>
                <a:lnTo>
                  <a:pt x="389" y="601"/>
                </a:lnTo>
                <a:lnTo>
                  <a:pt x="392" y="601"/>
                </a:lnTo>
                <a:lnTo>
                  <a:pt x="392" y="601"/>
                </a:lnTo>
                <a:lnTo>
                  <a:pt x="403" y="604"/>
                </a:lnTo>
                <a:lnTo>
                  <a:pt x="467" y="176"/>
                </a:lnTo>
                <a:lnTo>
                  <a:pt x="467" y="176"/>
                </a:lnTo>
                <a:lnTo>
                  <a:pt x="464" y="176"/>
                </a:lnTo>
                <a:lnTo>
                  <a:pt x="464" y="176"/>
                </a:lnTo>
                <a:close/>
              </a:path>
            </a:pathLst>
          </a:custGeom>
          <a:solidFill>
            <a:schemeClr val="accent2">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8" name="Freeform 481">
            <a:extLst>
              <a:ext uri="{FF2B5EF4-FFF2-40B4-BE49-F238E27FC236}">
                <a16:creationId xmlns:a16="http://schemas.microsoft.com/office/drawing/2014/main" id="{5E9D7C6F-9AC4-4AF0-B10B-A1117CE6373A}"/>
              </a:ext>
            </a:extLst>
          </p:cNvPr>
          <p:cNvSpPr>
            <a:spLocks/>
          </p:cNvSpPr>
          <p:nvPr/>
        </p:nvSpPr>
        <p:spPr bwMode="auto">
          <a:xfrm>
            <a:off x="2734032" y="4095518"/>
            <a:ext cx="920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9" name="Freeform 482">
            <a:extLst>
              <a:ext uri="{FF2B5EF4-FFF2-40B4-BE49-F238E27FC236}">
                <a16:creationId xmlns:a16="http://schemas.microsoft.com/office/drawing/2014/main" id="{7D1A247C-7359-43BC-A84F-85D3243FB4F3}"/>
              </a:ext>
            </a:extLst>
          </p:cNvPr>
          <p:cNvSpPr>
            <a:spLocks/>
          </p:cNvSpPr>
          <p:nvPr/>
        </p:nvSpPr>
        <p:spPr bwMode="auto">
          <a:xfrm>
            <a:off x="2755512" y="4099882"/>
            <a:ext cx="920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0" name="Freeform 483">
            <a:extLst>
              <a:ext uri="{FF2B5EF4-FFF2-40B4-BE49-F238E27FC236}">
                <a16:creationId xmlns:a16="http://schemas.microsoft.com/office/drawing/2014/main" id="{BB4C7E1E-F838-4AC2-891D-37195C0B45D5}"/>
              </a:ext>
            </a:extLst>
          </p:cNvPr>
          <p:cNvSpPr>
            <a:spLocks/>
          </p:cNvSpPr>
          <p:nvPr/>
        </p:nvSpPr>
        <p:spPr bwMode="auto">
          <a:xfrm>
            <a:off x="3043957" y="4147893"/>
            <a:ext cx="16877" cy="4364"/>
          </a:xfrm>
          <a:custGeom>
            <a:avLst/>
            <a:gdLst>
              <a:gd name="T0" fmla="*/ 11 w 11"/>
              <a:gd name="T1" fmla="*/ 3 h 3"/>
              <a:gd name="T2" fmla="*/ 11 w 11"/>
              <a:gd name="T3" fmla="*/ 3 h 3"/>
              <a:gd name="T4" fmla="*/ 11 w 11"/>
              <a:gd name="T5" fmla="*/ 3 h 3"/>
              <a:gd name="T6" fmla="*/ 0 w 11"/>
              <a:gd name="T7" fmla="*/ 0 h 3"/>
              <a:gd name="T8" fmla="*/ 0 w 11"/>
              <a:gd name="T9" fmla="*/ 0 h 3"/>
              <a:gd name="T10" fmla="*/ 11 w 11"/>
              <a:gd name="T11" fmla="*/ 3 h 3"/>
              <a:gd name="T12" fmla="*/ 11 w 11"/>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11" h="3">
                <a:moveTo>
                  <a:pt x="11" y="3"/>
                </a:moveTo>
                <a:lnTo>
                  <a:pt x="11" y="3"/>
                </a:lnTo>
                <a:lnTo>
                  <a:pt x="11" y="3"/>
                </a:lnTo>
                <a:lnTo>
                  <a:pt x="0" y="0"/>
                </a:lnTo>
                <a:lnTo>
                  <a:pt x="0" y="0"/>
                </a:lnTo>
                <a:lnTo>
                  <a:pt x="11" y="3"/>
                </a:lnTo>
                <a:lnTo>
                  <a:pt x="11"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1" name="Freeform 484">
            <a:extLst>
              <a:ext uri="{FF2B5EF4-FFF2-40B4-BE49-F238E27FC236}">
                <a16:creationId xmlns:a16="http://schemas.microsoft.com/office/drawing/2014/main" id="{740DB212-5DFC-4713-9009-7EFA9D494AE8}"/>
              </a:ext>
            </a:extLst>
          </p:cNvPr>
          <p:cNvSpPr>
            <a:spLocks/>
          </p:cNvSpPr>
          <p:nvPr/>
        </p:nvSpPr>
        <p:spPr bwMode="auto">
          <a:xfrm>
            <a:off x="2674197" y="4082425"/>
            <a:ext cx="920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2" name="Freeform 485">
            <a:extLst>
              <a:ext uri="{FF2B5EF4-FFF2-40B4-BE49-F238E27FC236}">
                <a16:creationId xmlns:a16="http://schemas.microsoft.com/office/drawing/2014/main" id="{162261AC-E2D7-4C48-B787-21E420424C67}"/>
              </a:ext>
            </a:extLst>
          </p:cNvPr>
          <p:cNvSpPr>
            <a:spLocks/>
          </p:cNvSpPr>
          <p:nvPr/>
        </p:nvSpPr>
        <p:spPr bwMode="auto">
          <a:xfrm>
            <a:off x="2695676" y="4086789"/>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3" name="Freeform 486">
            <a:extLst>
              <a:ext uri="{FF2B5EF4-FFF2-40B4-BE49-F238E27FC236}">
                <a16:creationId xmlns:a16="http://schemas.microsoft.com/office/drawing/2014/main" id="{634B7569-D6BA-4CC2-AFAC-40EAA7FD0A13}"/>
              </a:ext>
            </a:extLst>
          </p:cNvPr>
          <p:cNvSpPr>
            <a:spLocks/>
          </p:cNvSpPr>
          <p:nvPr/>
        </p:nvSpPr>
        <p:spPr bwMode="auto">
          <a:xfrm>
            <a:off x="2712553" y="4091154"/>
            <a:ext cx="9206" cy="0"/>
          </a:xfrm>
          <a:custGeom>
            <a:avLst/>
            <a:gdLst>
              <a:gd name="T0" fmla="*/ 6 w 6"/>
              <a:gd name="T1" fmla="*/ 6 w 6"/>
              <a:gd name="T2" fmla="*/ 0 w 6"/>
              <a:gd name="T3" fmla="*/ 0 w 6"/>
              <a:gd name="T4" fmla="*/ 6 w 6"/>
              <a:gd name="T5" fmla="*/ 6 w 6"/>
            </a:gdLst>
            <a:ahLst/>
            <a:cxnLst>
              <a:cxn ang="0">
                <a:pos x="T0" y="0"/>
              </a:cxn>
              <a:cxn ang="0">
                <a:pos x="T1" y="0"/>
              </a:cxn>
              <a:cxn ang="0">
                <a:pos x="T2" y="0"/>
              </a:cxn>
              <a:cxn ang="0">
                <a:pos x="T3" y="0"/>
              </a:cxn>
              <a:cxn ang="0">
                <a:pos x="T4" y="0"/>
              </a:cxn>
              <a:cxn ang="0">
                <a:pos x="T5" y="0"/>
              </a:cxn>
            </a:cxnLst>
            <a:rect l="0" t="0" r="r" b="b"/>
            <a:pathLst>
              <a:path w="6">
                <a:moveTo>
                  <a:pt x="6" y="0"/>
                </a:moveTo>
                <a:lnTo>
                  <a:pt x="6" y="0"/>
                </a:lnTo>
                <a:lnTo>
                  <a:pt x="0" y="0"/>
                </a:lnTo>
                <a:lnTo>
                  <a:pt x="0" y="0"/>
                </a:lnTo>
                <a:lnTo>
                  <a:pt x="6" y="0"/>
                </a:lnTo>
                <a:lnTo>
                  <a:pt x="6"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4" name="Freeform 487">
            <a:extLst>
              <a:ext uri="{FF2B5EF4-FFF2-40B4-BE49-F238E27FC236}">
                <a16:creationId xmlns:a16="http://schemas.microsoft.com/office/drawing/2014/main" id="{AF8F689D-CAFC-40A8-8F72-4CECF0834000}"/>
              </a:ext>
            </a:extLst>
          </p:cNvPr>
          <p:cNvSpPr>
            <a:spLocks/>
          </p:cNvSpPr>
          <p:nvPr/>
        </p:nvSpPr>
        <p:spPr bwMode="auto">
          <a:xfrm>
            <a:off x="2850638" y="4112976"/>
            <a:ext cx="24548" cy="4364"/>
          </a:xfrm>
          <a:custGeom>
            <a:avLst/>
            <a:gdLst>
              <a:gd name="T0" fmla="*/ 16 w 16"/>
              <a:gd name="T1" fmla="*/ 3 h 3"/>
              <a:gd name="T2" fmla="*/ 16 w 16"/>
              <a:gd name="T3" fmla="*/ 3 h 3"/>
              <a:gd name="T4" fmla="*/ 0 w 16"/>
              <a:gd name="T5" fmla="*/ 0 h 3"/>
              <a:gd name="T6" fmla="*/ 0 w 16"/>
              <a:gd name="T7" fmla="*/ 0 h 3"/>
              <a:gd name="T8" fmla="*/ 16 w 16"/>
              <a:gd name="T9" fmla="*/ 3 h 3"/>
              <a:gd name="T10" fmla="*/ 16 w 16"/>
              <a:gd name="T11" fmla="*/ 3 h 3"/>
            </a:gdLst>
            <a:ahLst/>
            <a:cxnLst>
              <a:cxn ang="0">
                <a:pos x="T0" y="T1"/>
              </a:cxn>
              <a:cxn ang="0">
                <a:pos x="T2" y="T3"/>
              </a:cxn>
              <a:cxn ang="0">
                <a:pos x="T4" y="T5"/>
              </a:cxn>
              <a:cxn ang="0">
                <a:pos x="T6" y="T7"/>
              </a:cxn>
              <a:cxn ang="0">
                <a:pos x="T8" y="T9"/>
              </a:cxn>
              <a:cxn ang="0">
                <a:pos x="T10" y="T11"/>
              </a:cxn>
            </a:cxnLst>
            <a:rect l="0" t="0" r="r" b="b"/>
            <a:pathLst>
              <a:path w="16" h="3">
                <a:moveTo>
                  <a:pt x="16" y="3"/>
                </a:moveTo>
                <a:lnTo>
                  <a:pt x="16" y="3"/>
                </a:lnTo>
                <a:lnTo>
                  <a:pt x="0" y="0"/>
                </a:lnTo>
                <a:lnTo>
                  <a:pt x="0" y="0"/>
                </a:lnTo>
                <a:lnTo>
                  <a:pt x="16" y="3"/>
                </a:lnTo>
                <a:lnTo>
                  <a:pt x="16"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5" name="Freeform 488">
            <a:extLst>
              <a:ext uri="{FF2B5EF4-FFF2-40B4-BE49-F238E27FC236}">
                <a16:creationId xmlns:a16="http://schemas.microsoft.com/office/drawing/2014/main" id="{A69F45E5-354C-4995-A939-674B263910F3}"/>
              </a:ext>
            </a:extLst>
          </p:cNvPr>
          <p:cNvSpPr>
            <a:spLocks/>
          </p:cNvSpPr>
          <p:nvPr/>
        </p:nvSpPr>
        <p:spPr bwMode="auto">
          <a:xfrm>
            <a:off x="3017875" y="4143528"/>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6" name="Freeform 489">
            <a:extLst>
              <a:ext uri="{FF2B5EF4-FFF2-40B4-BE49-F238E27FC236}">
                <a16:creationId xmlns:a16="http://schemas.microsoft.com/office/drawing/2014/main" id="{A7D0E43B-B021-4937-B024-BEBB466743EE}"/>
              </a:ext>
            </a:extLst>
          </p:cNvPr>
          <p:cNvSpPr>
            <a:spLocks/>
          </p:cNvSpPr>
          <p:nvPr/>
        </p:nvSpPr>
        <p:spPr bwMode="auto">
          <a:xfrm>
            <a:off x="2824555" y="4112976"/>
            <a:ext cx="21480"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7" name="Freeform 490">
            <a:extLst>
              <a:ext uri="{FF2B5EF4-FFF2-40B4-BE49-F238E27FC236}">
                <a16:creationId xmlns:a16="http://schemas.microsoft.com/office/drawing/2014/main" id="{E08D060D-AE1B-4B25-9DDB-FDDB12C4E47D}"/>
              </a:ext>
            </a:extLst>
          </p:cNvPr>
          <p:cNvSpPr>
            <a:spLocks/>
          </p:cNvSpPr>
          <p:nvPr/>
        </p:nvSpPr>
        <p:spPr bwMode="auto">
          <a:xfrm>
            <a:off x="2776993" y="4104247"/>
            <a:ext cx="12274" cy="0"/>
          </a:xfrm>
          <a:custGeom>
            <a:avLst/>
            <a:gdLst>
              <a:gd name="T0" fmla="*/ 8 w 8"/>
              <a:gd name="T1" fmla="*/ 8 w 8"/>
              <a:gd name="T2" fmla="*/ 0 w 8"/>
              <a:gd name="T3" fmla="*/ 0 w 8"/>
              <a:gd name="T4" fmla="*/ 8 w 8"/>
              <a:gd name="T5" fmla="*/ 8 w 8"/>
            </a:gdLst>
            <a:ahLst/>
            <a:cxnLst>
              <a:cxn ang="0">
                <a:pos x="T0" y="0"/>
              </a:cxn>
              <a:cxn ang="0">
                <a:pos x="T1" y="0"/>
              </a:cxn>
              <a:cxn ang="0">
                <a:pos x="T2" y="0"/>
              </a:cxn>
              <a:cxn ang="0">
                <a:pos x="T3" y="0"/>
              </a:cxn>
              <a:cxn ang="0">
                <a:pos x="T4" y="0"/>
              </a:cxn>
              <a:cxn ang="0">
                <a:pos x="T5" y="0"/>
              </a:cxn>
            </a:cxnLst>
            <a:rect l="0" t="0" r="r" b="b"/>
            <a:pathLst>
              <a:path w="8">
                <a:moveTo>
                  <a:pt x="8" y="0"/>
                </a:moveTo>
                <a:lnTo>
                  <a:pt x="8" y="0"/>
                </a:lnTo>
                <a:lnTo>
                  <a:pt x="0" y="0"/>
                </a:lnTo>
                <a:lnTo>
                  <a:pt x="0" y="0"/>
                </a:lnTo>
                <a:lnTo>
                  <a:pt x="8" y="0"/>
                </a:lnTo>
                <a:lnTo>
                  <a:pt x="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8" name="Freeform 491">
            <a:extLst>
              <a:ext uri="{FF2B5EF4-FFF2-40B4-BE49-F238E27FC236}">
                <a16:creationId xmlns:a16="http://schemas.microsoft.com/office/drawing/2014/main" id="{D11B21A5-9AB4-4993-8827-A8756C992C7C}"/>
              </a:ext>
            </a:extLst>
          </p:cNvPr>
          <p:cNvSpPr>
            <a:spLocks/>
          </p:cNvSpPr>
          <p:nvPr/>
        </p:nvSpPr>
        <p:spPr bwMode="auto">
          <a:xfrm>
            <a:off x="2875186" y="4121705"/>
            <a:ext cx="26083" cy="0"/>
          </a:xfrm>
          <a:custGeom>
            <a:avLst/>
            <a:gdLst>
              <a:gd name="T0" fmla="*/ 17 w 17"/>
              <a:gd name="T1" fmla="*/ 17 w 17"/>
              <a:gd name="T2" fmla="*/ 0 w 17"/>
              <a:gd name="T3" fmla="*/ 0 w 17"/>
              <a:gd name="T4" fmla="*/ 17 w 17"/>
              <a:gd name="T5" fmla="*/ 17 w 17"/>
            </a:gdLst>
            <a:ahLst/>
            <a:cxnLst>
              <a:cxn ang="0">
                <a:pos x="T0" y="0"/>
              </a:cxn>
              <a:cxn ang="0">
                <a:pos x="T1" y="0"/>
              </a:cxn>
              <a:cxn ang="0">
                <a:pos x="T2" y="0"/>
              </a:cxn>
              <a:cxn ang="0">
                <a:pos x="T3" y="0"/>
              </a:cxn>
              <a:cxn ang="0">
                <a:pos x="T4" y="0"/>
              </a:cxn>
              <a:cxn ang="0">
                <a:pos x="T5" y="0"/>
              </a:cxn>
            </a:cxnLst>
            <a:rect l="0" t="0" r="r" b="b"/>
            <a:pathLst>
              <a:path w="17">
                <a:moveTo>
                  <a:pt x="17" y="0"/>
                </a:moveTo>
                <a:lnTo>
                  <a:pt x="17" y="0"/>
                </a:lnTo>
                <a:lnTo>
                  <a:pt x="0" y="0"/>
                </a:lnTo>
                <a:lnTo>
                  <a:pt x="0" y="0"/>
                </a:lnTo>
                <a:lnTo>
                  <a:pt x="17" y="0"/>
                </a:lnTo>
                <a:lnTo>
                  <a:pt x="17"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9" name="Freeform 492">
            <a:extLst>
              <a:ext uri="{FF2B5EF4-FFF2-40B4-BE49-F238E27FC236}">
                <a16:creationId xmlns:a16="http://schemas.microsoft.com/office/drawing/2014/main" id="{28FB21E0-BFAE-457B-9B42-3B38CDD388B0}"/>
              </a:ext>
            </a:extLst>
          </p:cNvPr>
          <p:cNvSpPr>
            <a:spLocks/>
          </p:cNvSpPr>
          <p:nvPr/>
        </p:nvSpPr>
        <p:spPr bwMode="auto">
          <a:xfrm>
            <a:off x="2803075" y="4108611"/>
            <a:ext cx="12274" cy="0"/>
          </a:xfrm>
          <a:custGeom>
            <a:avLst/>
            <a:gdLst>
              <a:gd name="T0" fmla="*/ 8 w 8"/>
              <a:gd name="T1" fmla="*/ 8 w 8"/>
              <a:gd name="T2" fmla="*/ 0 w 8"/>
              <a:gd name="T3" fmla="*/ 0 w 8"/>
              <a:gd name="T4" fmla="*/ 8 w 8"/>
              <a:gd name="T5" fmla="*/ 8 w 8"/>
            </a:gdLst>
            <a:ahLst/>
            <a:cxnLst>
              <a:cxn ang="0">
                <a:pos x="T0" y="0"/>
              </a:cxn>
              <a:cxn ang="0">
                <a:pos x="T1" y="0"/>
              </a:cxn>
              <a:cxn ang="0">
                <a:pos x="T2" y="0"/>
              </a:cxn>
              <a:cxn ang="0">
                <a:pos x="T3" y="0"/>
              </a:cxn>
              <a:cxn ang="0">
                <a:pos x="T4" y="0"/>
              </a:cxn>
              <a:cxn ang="0">
                <a:pos x="T5" y="0"/>
              </a:cxn>
            </a:cxnLst>
            <a:rect l="0" t="0" r="r" b="b"/>
            <a:pathLst>
              <a:path w="8">
                <a:moveTo>
                  <a:pt x="8" y="0"/>
                </a:moveTo>
                <a:lnTo>
                  <a:pt x="8" y="0"/>
                </a:lnTo>
                <a:lnTo>
                  <a:pt x="0" y="0"/>
                </a:lnTo>
                <a:lnTo>
                  <a:pt x="0" y="0"/>
                </a:lnTo>
                <a:lnTo>
                  <a:pt x="8" y="0"/>
                </a:lnTo>
                <a:lnTo>
                  <a:pt x="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0" name="Freeform 493">
            <a:extLst>
              <a:ext uri="{FF2B5EF4-FFF2-40B4-BE49-F238E27FC236}">
                <a16:creationId xmlns:a16="http://schemas.microsoft.com/office/drawing/2014/main" id="{2057C25F-6B95-4A0C-A84C-F48D6BFCCCEF}"/>
              </a:ext>
            </a:extLst>
          </p:cNvPr>
          <p:cNvSpPr>
            <a:spLocks/>
          </p:cNvSpPr>
          <p:nvPr/>
        </p:nvSpPr>
        <p:spPr bwMode="auto">
          <a:xfrm>
            <a:off x="2657319" y="4078060"/>
            <a:ext cx="4602"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1" name="Freeform 494">
            <a:extLst>
              <a:ext uri="{FF2B5EF4-FFF2-40B4-BE49-F238E27FC236}">
                <a16:creationId xmlns:a16="http://schemas.microsoft.com/office/drawing/2014/main" id="{73FF72BE-4935-470B-8451-6E5EB68AFDE6}"/>
              </a:ext>
            </a:extLst>
          </p:cNvPr>
          <p:cNvSpPr>
            <a:spLocks/>
          </p:cNvSpPr>
          <p:nvPr/>
        </p:nvSpPr>
        <p:spPr bwMode="auto">
          <a:xfrm>
            <a:off x="2905872" y="4126070"/>
            <a:ext cx="21480"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2" name="Freeform 495">
            <a:extLst>
              <a:ext uri="{FF2B5EF4-FFF2-40B4-BE49-F238E27FC236}">
                <a16:creationId xmlns:a16="http://schemas.microsoft.com/office/drawing/2014/main" id="{5A39754B-7E18-4687-A3D9-D087B4412C18}"/>
              </a:ext>
            </a:extLst>
          </p:cNvPr>
          <p:cNvSpPr>
            <a:spLocks/>
          </p:cNvSpPr>
          <p:nvPr/>
        </p:nvSpPr>
        <p:spPr bwMode="auto">
          <a:xfrm>
            <a:off x="2958038" y="4134799"/>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3" name="Freeform 496">
            <a:extLst>
              <a:ext uri="{FF2B5EF4-FFF2-40B4-BE49-F238E27FC236}">
                <a16:creationId xmlns:a16="http://schemas.microsoft.com/office/drawing/2014/main" id="{128DD769-D2B6-4996-B8FC-85FA01219988}"/>
              </a:ext>
            </a:extLst>
          </p:cNvPr>
          <p:cNvSpPr>
            <a:spLocks/>
          </p:cNvSpPr>
          <p:nvPr/>
        </p:nvSpPr>
        <p:spPr bwMode="auto">
          <a:xfrm>
            <a:off x="2987188" y="4139164"/>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4" name="Freeform 497">
            <a:extLst>
              <a:ext uri="{FF2B5EF4-FFF2-40B4-BE49-F238E27FC236}">
                <a16:creationId xmlns:a16="http://schemas.microsoft.com/office/drawing/2014/main" id="{17708F72-1861-43EC-B484-EB6E1824740D}"/>
              </a:ext>
            </a:extLst>
          </p:cNvPr>
          <p:cNvSpPr>
            <a:spLocks/>
          </p:cNvSpPr>
          <p:nvPr/>
        </p:nvSpPr>
        <p:spPr bwMode="auto">
          <a:xfrm>
            <a:off x="2931955" y="4130435"/>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5" name="Freeform 498">
            <a:extLst>
              <a:ext uri="{FF2B5EF4-FFF2-40B4-BE49-F238E27FC236}">
                <a16:creationId xmlns:a16="http://schemas.microsoft.com/office/drawing/2014/main" id="{89070036-5B8C-49E5-A84C-C06DBAB6FD82}"/>
              </a:ext>
            </a:extLst>
          </p:cNvPr>
          <p:cNvSpPr>
            <a:spLocks/>
          </p:cNvSpPr>
          <p:nvPr/>
        </p:nvSpPr>
        <p:spPr bwMode="auto">
          <a:xfrm>
            <a:off x="2523837" y="4050418"/>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6" name="Freeform 499">
            <a:extLst>
              <a:ext uri="{FF2B5EF4-FFF2-40B4-BE49-F238E27FC236}">
                <a16:creationId xmlns:a16="http://schemas.microsoft.com/office/drawing/2014/main" id="{696942CB-331B-4B36-844C-CB089DBEC6A0}"/>
              </a:ext>
            </a:extLst>
          </p:cNvPr>
          <p:cNvSpPr>
            <a:spLocks/>
          </p:cNvSpPr>
          <p:nvPr/>
        </p:nvSpPr>
        <p:spPr bwMode="auto">
          <a:xfrm>
            <a:off x="2511563" y="4050418"/>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7" name="Freeform 500">
            <a:extLst>
              <a:ext uri="{FF2B5EF4-FFF2-40B4-BE49-F238E27FC236}">
                <a16:creationId xmlns:a16="http://schemas.microsoft.com/office/drawing/2014/main" id="{F51A7F7B-0319-4CA2-8048-47C446343F49}"/>
              </a:ext>
            </a:extLst>
          </p:cNvPr>
          <p:cNvSpPr>
            <a:spLocks/>
          </p:cNvSpPr>
          <p:nvPr/>
        </p:nvSpPr>
        <p:spPr bwMode="auto">
          <a:xfrm>
            <a:off x="2635839" y="4078060"/>
            <a:ext cx="7672"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8" name="Freeform 501">
            <a:extLst>
              <a:ext uri="{FF2B5EF4-FFF2-40B4-BE49-F238E27FC236}">
                <a16:creationId xmlns:a16="http://schemas.microsoft.com/office/drawing/2014/main" id="{AB6D5D42-DF6B-42EC-90EB-C18BBDA59DB0}"/>
              </a:ext>
            </a:extLst>
          </p:cNvPr>
          <p:cNvSpPr>
            <a:spLocks/>
          </p:cNvSpPr>
          <p:nvPr/>
        </p:nvSpPr>
        <p:spPr bwMode="auto">
          <a:xfrm>
            <a:off x="2490082" y="40460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9" name="Freeform 502">
            <a:extLst>
              <a:ext uri="{FF2B5EF4-FFF2-40B4-BE49-F238E27FC236}">
                <a16:creationId xmlns:a16="http://schemas.microsoft.com/office/drawing/2014/main" id="{866DD9A6-4040-4F84-B997-117C8E66DAE2}"/>
              </a:ext>
            </a:extLst>
          </p:cNvPr>
          <p:cNvSpPr>
            <a:spLocks/>
          </p:cNvSpPr>
          <p:nvPr/>
        </p:nvSpPr>
        <p:spPr bwMode="auto">
          <a:xfrm>
            <a:off x="2497754" y="40460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0" name="Freeform 503">
            <a:extLst>
              <a:ext uri="{FF2B5EF4-FFF2-40B4-BE49-F238E27FC236}">
                <a16:creationId xmlns:a16="http://schemas.microsoft.com/office/drawing/2014/main" id="{62EDA7FD-E31A-481C-A62C-937150A8E886}"/>
              </a:ext>
            </a:extLst>
          </p:cNvPr>
          <p:cNvSpPr>
            <a:spLocks/>
          </p:cNvSpPr>
          <p:nvPr/>
        </p:nvSpPr>
        <p:spPr bwMode="auto">
          <a:xfrm>
            <a:off x="2540714" y="405478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1" name="Freeform 504">
            <a:extLst>
              <a:ext uri="{FF2B5EF4-FFF2-40B4-BE49-F238E27FC236}">
                <a16:creationId xmlns:a16="http://schemas.microsoft.com/office/drawing/2014/main" id="{4F842291-3293-4E1C-A19C-9CC9DC6C614F}"/>
              </a:ext>
            </a:extLst>
          </p:cNvPr>
          <p:cNvSpPr>
            <a:spLocks/>
          </p:cNvSpPr>
          <p:nvPr/>
        </p:nvSpPr>
        <p:spPr bwMode="auto">
          <a:xfrm>
            <a:off x="2554523" y="4059147"/>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2" name="Freeform 505">
            <a:extLst>
              <a:ext uri="{FF2B5EF4-FFF2-40B4-BE49-F238E27FC236}">
                <a16:creationId xmlns:a16="http://schemas.microsoft.com/office/drawing/2014/main" id="{EC52EB86-5B96-4441-9BB6-1F0DA54DC512}"/>
              </a:ext>
            </a:extLst>
          </p:cNvPr>
          <p:cNvSpPr>
            <a:spLocks/>
          </p:cNvSpPr>
          <p:nvPr/>
        </p:nvSpPr>
        <p:spPr bwMode="auto">
          <a:xfrm>
            <a:off x="2583673" y="4063511"/>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3" name="Freeform 506">
            <a:extLst>
              <a:ext uri="{FF2B5EF4-FFF2-40B4-BE49-F238E27FC236}">
                <a16:creationId xmlns:a16="http://schemas.microsoft.com/office/drawing/2014/main" id="{44FA5978-7E40-403D-AC92-B538A736D19D}"/>
              </a:ext>
            </a:extLst>
          </p:cNvPr>
          <p:cNvSpPr>
            <a:spLocks/>
          </p:cNvSpPr>
          <p:nvPr/>
        </p:nvSpPr>
        <p:spPr bwMode="auto">
          <a:xfrm>
            <a:off x="2600551" y="4069330"/>
            <a:ext cx="4602" cy="0"/>
          </a:xfrm>
          <a:custGeom>
            <a:avLst/>
            <a:gdLst>
              <a:gd name="T0" fmla="*/ 3 w 3"/>
              <a:gd name="T1" fmla="*/ 3 w 3"/>
              <a:gd name="T2" fmla="*/ 0 w 3"/>
              <a:gd name="T3" fmla="*/ 0 w 3"/>
              <a:gd name="T4" fmla="*/ 3 w 3"/>
              <a:gd name="T5" fmla="*/ 3 w 3"/>
            </a:gdLst>
            <a:ahLst/>
            <a:cxnLst>
              <a:cxn ang="0">
                <a:pos x="T0" y="0"/>
              </a:cxn>
              <a:cxn ang="0">
                <a:pos x="T1" y="0"/>
              </a:cxn>
              <a:cxn ang="0">
                <a:pos x="T2" y="0"/>
              </a:cxn>
              <a:cxn ang="0">
                <a:pos x="T3" y="0"/>
              </a:cxn>
              <a:cxn ang="0">
                <a:pos x="T4" y="0"/>
              </a:cxn>
              <a:cxn ang="0">
                <a:pos x="T5" y="0"/>
              </a:cxn>
            </a:cxnLst>
            <a:rect l="0" t="0" r="r" b="b"/>
            <a:pathLst>
              <a:path w="3">
                <a:moveTo>
                  <a:pt x="3" y="0"/>
                </a:moveTo>
                <a:lnTo>
                  <a:pt x="3"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4" name="Freeform 507">
            <a:extLst>
              <a:ext uri="{FF2B5EF4-FFF2-40B4-BE49-F238E27FC236}">
                <a16:creationId xmlns:a16="http://schemas.microsoft.com/office/drawing/2014/main" id="{B70CEE74-77D9-4FD2-AD99-69D680173598}"/>
              </a:ext>
            </a:extLst>
          </p:cNvPr>
          <p:cNvSpPr>
            <a:spLocks/>
          </p:cNvSpPr>
          <p:nvPr/>
        </p:nvSpPr>
        <p:spPr bwMode="auto">
          <a:xfrm>
            <a:off x="2571399" y="4059147"/>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5" name="Freeform 508">
            <a:extLst>
              <a:ext uri="{FF2B5EF4-FFF2-40B4-BE49-F238E27FC236}">
                <a16:creationId xmlns:a16="http://schemas.microsoft.com/office/drawing/2014/main" id="{DDB8083A-59D9-4B5F-8FF8-41C13CFF5482}"/>
              </a:ext>
            </a:extLst>
          </p:cNvPr>
          <p:cNvSpPr>
            <a:spLocks/>
          </p:cNvSpPr>
          <p:nvPr/>
        </p:nvSpPr>
        <p:spPr bwMode="auto">
          <a:xfrm>
            <a:off x="2618962" y="4073695"/>
            <a:ext cx="3069" cy="0"/>
          </a:xfrm>
          <a:custGeom>
            <a:avLst/>
            <a:gdLst>
              <a:gd name="T0" fmla="*/ 2 w 2"/>
              <a:gd name="T1" fmla="*/ 2 w 2"/>
              <a:gd name="T2" fmla="*/ 0 w 2"/>
              <a:gd name="T3" fmla="*/ 0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lnTo>
                  <a:pt x="2"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6" name="Freeform 509">
            <a:extLst>
              <a:ext uri="{FF2B5EF4-FFF2-40B4-BE49-F238E27FC236}">
                <a16:creationId xmlns:a16="http://schemas.microsoft.com/office/drawing/2014/main" id="{C0669F42-6C8E-4AB2-BC3C-15350B76D30F}"/>
              </a:ext>
            </a:extLst>
          </p:cNvPr>
          <p:cNvSpPr>
            <a:spLocks/>
          </p:cNvSpPr>
          <p:nvPr/>
        </p:nvSpPr>
        <p:spPr bwMode="auto">
          <a:xfrm>
            <a:off x="2442521" y="3375365"/>
            <a:ext cx="162633" cy="657594"/>
          </a:xfrm>
          <a:custGeom>
            <a:avLst/>
            <a:gdLst>
              <a:gd name="T0" fmla="*/ 0 w 106"/>
              <a:gd name="T1" fmla="*/ 452 h 452"/>
              <a:gd name="T2" fmla="*/ 106 w 106"/>
              <a:gd name="T3" fmla="*/ 0 h 452"/>
              <a:gd name="T4" fmla="*/ 0 w 106"/>
              <a:gd name="T5" fmla="*/ 452 h 452"/>
              <a:gd name="T6" fmla="*/ 0 w 106"/>
              <a:gd name="T7" fmla="*/ 452 h 452"/>
            </a:gdLst>
            <a:ahLst/>
            <a:cxnLst>
              <a:cxn ang="0">
                <a:pos x="T0" y="T1"/>
              </a:cxn>
              <a:cxn ang="0">
                <a:pos x="T2" y="T3"/>
              </a:cxn>
              <a:cxn ang="0">
                <a:pos x="T4" y="T5"/>
              </a:cxn>
              <a:cxn ang="0">
                <a:pos x="T6" y="T7"/>
              </a:cxn>
            </a:cxnLst>
            <a:rect l="0" t="0" r="r" b="b"/>
            <a:pathLst>
              <a:path w="106" h="452">
                <a:moveTo>
                  <a:pt x="0" y="452"/>
                </a:moveTo>
                <a:lnTo>
                  <a:pt x="106" y="0"/>
                </a:lnTo>
                <a:lnTo>
                  <a:pt x="0" y="452"/>
                </a:lnTo>
                <a:lnTo>
                  <a:pt x="0" y="452"/>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7" name="Freeform 510">
            <a:extLst>
              <a:ext uri="{FF2B5EF4-FFF2-40B4-BE49-F238E27FC236}">
                <a16:creationId xmlns:a16="http://schemas.microsoft.com/office/drawing/2014/main" id="{E6426F9A-D9FC-4A48-8F4D-804BF647E546}"/>
              </a:ext>
            </a:extLst>
          </p:cNvPr>
          <p:cNvSpPr>
            <a:spLocks/>
          </p:cNvSpPr>
          <p:nvPr/>
        </p:nvSpPr>
        <p:spPr bwMode="auto">
          <a:xfrm>
            <a:off x="2931955" y="3338994"/>
            <a:ext cx="29152" cy="136756"/>
          </a:xfrm>
          <a:custGeom>
            <a:avLst/>
            <a:gdLst>
              <a:gd name="T0" fmla="*/ 19 w 19"/>
              <a:gd name="T1" fmla="*/ 0 h 94"/>
              <a:gd name="T2" fmla="*/ 0 w 19"/>
              <a:gd name="T3" fmla="*/ 94 h 94"/>
              <a:gd name="T4" fmla="*/ 19 w 19"/>
              <a:gd name="T5" fmla="*/ 0 h 94"/>
              <a:gd name="T6" fmla="*/ 19 w 19"/>
              <a:gd name="T7" fmla="*/ 0 h 94"/>
              <a:gd name="T8" fmla="*/ 19 w 19"/>
              <a:gd name="T9" fmla="*/ 0 h 94"/>
              <a:gd name="T10" fmla="*/ 19 w 19"/>
              <a:gd name="T11" fmla="*/ 0 h 94"/>
            </a:gdLst>
            <a:ahLst/>
            <a:cxnLst>
              <a:cxn ang="0">
                <a:pos x="T0" y="T1"/>
              </a:cxn>
              <a:cxn ang="0">
                <a:pos x="T2" y="T3"/>
              </a:cxn>
              <a:cxn ang="0">
                <a:pos x="T4" y="T5"/>
              </a:cxn>
              <a:cxn ang="0">
                <a:pos x="T6" y="T7"/>
              </a:cxn>
              <a:cxn ang="0">
                <a:pos x="T8" y="T9"/>
              </a:cxn>
              <a:cxn ang="0">
                <a:pos x="T10" y="T11"/>
              </a:cxn>
            </a:cxnLst>
            <a:rect l="0" t="0" r="r" b="b"/>
            <a:pathLst>
              <a:path w="19" h="94">
                <a:moveTo>
                  <a:pt x="19" y="0"/>
                </a:moveTo>
                <a:lnTo>
                  <a:pt x="0" y="94"/>
                </a:lnTo>
                <a:lnTo>
                  <a:pt x="19" y="0"/>
                </a:lnTo>
                <a:lnTo>
                  <a:pt x="19" y="0"/>
                </a:lnTo>
                <a:lnTo>
                  <a:pt x="19" y="0"/>
                </a:lnTo>
                <a:lnTo>
                  <a:pt x="19"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8" name="Freeform 511">
            <a:extLst>
              <a:ext uri="{FF2B5EF4-FFF2-40B4-BE49-F238E27FC236}">
                <a16:creationId xmlns:a16="http://schemas.microsoft.com/office/drawing/2014/main" id="{263E770D-C07B-4217-B763-AFB7A1B3F702}"/>
              </a:ext>
            </a:extLst>
          </p:cNvPr>
          <p:cNvSpPr>
            <a:spLocks/>
          </p:cNvSpPr>
          <p:nvPr/>
        </p:nvSpPr>
        <p:spPr bwMode="auto">
          <a:xfrm>
            <a:off x="3108396" y="352085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9" name="Freeform 512">
            <a:extLst>
              <a:ext uri="{FF2B5EF4-FFF2-40B4-BE49-F238E27FC236}">
                <a16:creationId xmlns:a16="http://schemas.microsoft.com/office/drawing/2014/main" id="{B99BB7CE-8DC4-495D-933A-82A8C2B35349}"/>
              </a:ext>
            </a:extLst>
          </p:cNvPr>
          <p:cNvSpPr>
            <a:spLocks/>
          </p:cNvSpPr>
          <p:nvPr/>
        </p:nvSpPr>
        <p:spPr bwMode="auto">
          <a:xfrm>
            <a:off x="2939625" y="3490299"/>
            <a:ext cx="85919" cy="13093"/>
          </a:xfrm>
          <a:custGeom>
            <a:avLst/>
            <a:gdLst>
              <a:gd name="T0" fmla="*/ 0 w 56"/>
              <a:gd name="T1" fmla="*/ 0 h 9"/>
              <a:gd name="T2" fmla="*/ 0 w 56"/>
              <a:gd name="T3" fmla="*/ 0 h 9"/>
              <a:gd name="T4" fmla="*/ 56 w 56"/>
              <a:gd name="T5" fmla="*/ 9 h 9"/>
              <a:gd name="T6" fmla="*/ 56 w 56"/>
              <a:gd name="T7" fmla="*/ 9 h 9"/>
              <a:gd name="T8" fmla="*/ 0 w 56"/>
              <a:gd name="T9" fmla="*/ 0 h 9"/>
              <a:gd name="T10" fmla="*/ 0 w 56"/>
              <a:gd name="T11" fmla="*/ 0 h 9"/>
            </a:gdLst>
            <a:ahLst/>
            <a:cxnLst>
              <a:cxn ang="0">
                <a:pos x="T0" y="T1"/>
              </a:cxn>
              <a:cxn ang="0">
                <a:pos x="T2" y="T3"/>
              </a:cxn>
              <a:cxn ang="0">
                <a:pos x="T4" y="T5"/>
              </a:cxn>
              <a:cxn ang="0">
                <a:pos x="T6" y="T7"/>
              </a:cxn>
              <a:cxn ang="0">
                <a:pos x="T8" y="T9"/>
              </a:cxn>
              <a:cxn ang="0">
                <a:pos x="T10" y="T11"/>
              </a:cxn>
            </a:cxnLst>
            <a:rect l="0" t="0" r="r" b="b"/>
            <a:pathLst>
              <a:path w="56" h="9">
                <a:moveTo>
                  <a:pt x="0" y="0"/>
                </a:moveTo>
                <a:lnTo>
                  <a:pt x="0" y="0"/>
                </a:lnTo>
                <a:lnTo>
                  <a:pt x="56" y="9"/>
                </a:lnTo>
                <a:lnTo>
                  <a:pt x="56"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0" name="Freeform 513">
            <a:extLst>
              <a:ext uri="{FF2B5EF4-FFF2-40B4-BE49-F238E27FC236}">
                <a16:creationId xmlns:a16="http://schemas.microsoft.com/office/drawing/2014/main" id="{83AEBE68-565A-4CF0-9CDF-482BE0CBCB4D}"/>
              </a:ext>
            </a:extLst>
          </p:cNvPr>
          <p:cNvSpPr>
            <a:spLocks/>
          </p:cNvSpPr>
          <p:nvPr/>
        </p:nvSpPr>
        <p:spPr bwMode="auto">
          <a:xfrm>
            <a:off x="3108396" y="3520851"/>
            <a:ext cx="7672" cy="0"/>
          </a:xfrm>
          <a:custGeom>
            <a:avLst/>
            <a:gdLst>
              <a:gd name="T0" fmla="*/ 0 w 5"/>
              <a:gd name="T1" fmla="*/ 0 w 5"/>
              <a:gd name="T2" fmla="*/ 5 w 5"/>
              <a:gd name="T3" fmla="*/ 5 w 5"/>
              <a:gd name="T4" fmla="*/ 2 w 5"/>
              <a:gd name="T5" fmla="*/ 2 w 5"/>
              <a:gd name="T6" fmla="*/ 0 w 5"/>
              <a:gd name="T7" fmla="*/ 0 w 5"/>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5">
                <a:moveTo>
                  <a:pt x="0" y="0"/>
                </a:moveTo>
                <a:lnTo>
                  <a:pt x="0" y="0"/>
                </a:lnTo>
                <a:lnTo>
                  <a:pt x="5" y="0"/>
                </a:lnTo>
                <a:lnTo>
                  <a:pt x="5"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1" name="Freeform 515">
            <a:extLst>
              <a:ext uri="{FF2B5EF4-FFF2-40B4-BE49-F238E27FC236}">
                <a16:creationId xmlns:a16="http://schemas.microsoft.com/office/drawing/2014/main" id="{C297EC71-2C83-4497-A0F7-C3697CB34404}"/>
              </a:ext>
            </a:extLst>
          </p:cNvPr>
          <p:cNvSpPr>
            <a:spLocks/>
          </p:cNvSpPr>
          <p:nvPr/>
        </p:nvSpPr>
        <p:spPr bwMode="auto">
          <a:xfrm>
            <a:off x="3068505" y="3512122"/>
            <a:ext cx="39891" cy="8729"/>
          </a:xfrm>
          <a:custGeom>
            <a:avLst/>
            <a:gdLst>
              <a:gd name="T0" fmla="*/ 26 w 26"/>
              <a:gd name="T1" fmla="*/ 6 h 6"/>
              <a:gd name="T2" fmla="*/ 26 w 26"/>
              <a:gd name="T3" fmla="*/ 6 h 6"/>
              <a:gd name="T4" fmla="*/ 0 w 26"/>
              <a:gd name="T5" fmla="*/ 0 h 6"/>
              <a:gd name="T6" fmla="*/ 0 w 26"/>
              <a:gd name="T7" fmla="*/ 0 h 6"/>
              <a:gd name="T8" fmla="*/ 26 w 26"/>
              <a:gd name="T9" fmla="*/ 6 h 6"/>
              <a:gd name="T10" fmla="*/ 26 w 26"/>
              <a:gd name="T11" fmla="*/ 6 h 6"/>
            </a:gdLst>
            <a:ahLst/>
            <a:cxnLst>
              <a:cxn ang="0">
                <a:pos x="T0" y="T1"/>
              </a:cxn>
              <a:cxn ang="0">
                <a:pos x="T2" y="T3"/>
              </a:cxn>
              <a:cxn ang="0">
                <a:pos x="T4" y="T5"/>
              </a:cxn>
              <a:cxn ang="0">
                <a:pos x="T6" y="T7"/>
              </a:cxn>
              <a:cxn ang="0">
                <a:pos x="T8" y="T9"/>
              </a:cxn>
              <a:cxn ang="0">
                <a:pos x="T10" y="T11"/>
              </a:cxn>
            </a:cxnLst>
            <a:rect l="0" t="0" r="r" b="b"/>
            <a:pathLst>
              <a:path w="26" h="6">
                <a:moveTo>
                  <a:pt x="26" y="6"/>
                </a:moveTo>
                <a:lnTo>
                  <a:pt x="26" y="6"/>
                </a:lnTo>
                <a:lnTo>
                  <a:pt x="0" y="0"/>
                </a:lnTo>
                <a:lnTo>
                  <a:pt x="0" y="0"/>
                </a:lnTo>
                <a:lnTo>
                  <a:pt x="26" y="6"/>
                </a:lnTo>
                <a:lnTo>
                  <a:pt x="26"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2" name="Freeform 516">
            <a:extLst>
              <a:ext uri="{FF2B5EF4-FFF2-40B4-BE49-F238E27FC236}">
                <a16:creationId xmlns:a16="http://schemas.microsoft.com/office/drawing/2014/main" id="{68879C27-BC7C-4E65-9515-F97BD9FC19D9}"/>
              </a:ext>
            </a:extLst>
          </p:cNvPr>
          <p:cNvSpPr>
            <a:spLocks/>
          </p:cNvSpPr>
          <p:nvPr/>
        </p:nvSpPr>
        <p:spPr bwMode="auto">
          <a:xfrm>
            <a:off x="3129877" y="3525215"/>
            <a:ext cx="21480"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3" name="Freeform 517">
            <a:extLst>
              <a:ext uri="{FF2B5EF4-FFF2-40B4-BE49-F238E27FC236}">
                <a16:creationId xmlns:a16="http://schemas.microsoft.com/office/drawing/2014/main" id="{36CA980F-941C-4CB6-AD05-6E01907B1474}"/>
              </a:ext>
            </a:extLst>
          </p:cNvPr>
          <p:cNvSpPr>
            <a:spLocks/>
          </p:cNvSpPr>
          <p:nvPr/>
        </p:nvSpPr>
        <p:spPr bwMode="auto">
          <a:xfrm>
            <a:off x="3068505" y="3512122"/>
            <a:ext cx="42960" cy="8729"/>
          </a:xfrm>
          <a:custGeom>
            <a:avLst/>
            <a:gdLst>
              <a:gd name="T0" fmla="*/ 0 w 28"/>
              <a:gd name="T1" fmla="*/ 0 h 6"/>
              <a:gd name="T2" fmla="*/ 0 w 28"/>
              <a:gd name="T3" fmla="*/ 0 h 6"/>
              <a:gd name="T4" fmla="*/ 26 w 28"/>
              <a:gd name="T5" fmla="*/ 6 h 6"/>
              <a:gd name="T6" fmla="*/ 26 w 28"/>
              <a:gd name="T7" fmla="*/ 6 h 6"/>
              <a:gd name="T8" fmla="*/ 26 w 28"/>
              <a:gd name="T9" fmla="*/ 6 h 6"/>
              <a:gd name="T10" fmla="*/ 26 w 28"/>
              <a:gd name="T11" fmla="*/ 6 h 6"/>
              <a:gd name="T12" fmla="*/ 28 w 28"/>
              <a:gd name="T13" fmla="*/ 6 h 6"/>
              <a:gd name="T14" fmla="*/ 28 w 28"/>
              <a:gd name="T15" fmla="*/ 6 h 6"/>
              <a:gd name="T16" fmla="*/ 0 w 28"/>
              <a:gd name="T17" fmla="*/ 0 h 6"/>
              <a:gd name="T18" fmla="*/ 0 w 2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6">
                <a:moveTo>
                  <a:pt x="0" y="0"/>
                </a:moveTo>
                <a:lnTo>
                  <a:pt x="0" y="0"/>
                </a:lnTo>
                <a:lnTo>
                  <a:pt x="26" y="6"/>
                </a:lnTo>
                <a:lnTo>
                  <a:pt x="26" y="6"/>
                </a:lnTo>
                <a:lnTo>
                  <a:pt x="26" y="6"/>
                </a:lnTo>
                <a:lnTo>
                  <a:pt x="26" y="6"/>
                </a:lnTo>
                <a:lnTo>
                  <a:pt x="28" y="6"/>
                </a:lnTo>
                <a:lnTo>
                  <a:pt x="28"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4" name="Freeform 518">
            <a:extLst>
              <a:ext uri="{FF2B5EF4-FFF2-40B4-BE49-F238E27FC236}">
                <a16:creationId xmlns:a16="http://schemas.microsoft.com/office/drawing/2014/main" id="{7C4130A9-6757-40C9-9A4A-3E3370C8331B}"/>
              </a:ext>
            </a:extLst>
          </p:cNvPr>
          <p:cNvSpPr>
            <a:spLocks/>
          </p:cNvSpPr>
          <p:nvPr/>
        </p:nvSpPr>
        <p:spPr bwMode="auto">
          <a:xfrm>
            <a:off x="3077711" y="3533944"/>
            <a:ext cx="902155" cy="733246"/>
          </a:xfrm>
          <a:custGeom>
            <a:avLst/>
            <a:gdLst>
              <a:gd name="T0" fmla="*/ 551 w 588"/>
              <a:gd name="T1" fmla="*/ 498 h 504"/>
              <a:gd name="T2" fmla="*/ 557 w 588"/>
              <a:gd name="T3" fmla="*/ 437 h 504"/>
              <a:gd name="T4" fmla="*/ 557 w 588"/>
              <a:gd name="T5" fmla="*/ 419 h 504"/>
              <a:gd name="T6" fmla="*/ 557 w 588"/>
              <a:gd name="T7" fmla="*/ 413 h 504"/>
              <a:gd name="T8" fmla="*/ 560 w 588"/>
              <a:gd name="T9" fmla="*/ 392 h 504"/>
              <a:gd name="T10" fmla="*/ 560 w 588"/>
              <a:gd name="T11" fmla="*/ 386 h 504"/>
              <a:gd name="T12" fmla="*/ 563 w 588"/>
              <a:gd name="T13" fmla="*/ 368 h 504"/>
              <a:gd name="T14" fmla="*/ 563 w 588"/>
              <a:gd name="T15" fmla="*/ 349 h 504"/>
              <a:gd name="T16" fmla="*/ 565 w 588"/>
              <a:gd name="T17" fmla="*/ 328 h 504"/>
              <a:gd name="T18" fmla="*/ 565 w 588"/>
              <a:gd name="T19" fmla="*/ 325 h 504"/>
              <a:gd name="T20" fmla="*/ 568 w 588"/>
              <a:gd name="T21" fmla="*/ 304 h 504"/>
              <a:gd name="T22" fmla="*/ 571 w 588"/>
              <a:gd name="T23" fmla="*/ 267 h 504"/>
              <a:gd name="T24" fmla="*/ 571 w 588"/>
              <a:gd name="T25" fmla="*/ 249 h 504"/>
              <a:gd name="T26" fmla="*/ 571 w 588"/>
              <a:gd name="T27" fmla="*/ 246 h 504"/>
              <a:gd name="T28" fmla="*/ 577 w 588"/>
              <a:gd name="T29" fmla="*/ 210 h 504"/>
              <a:gd name="T30" fmla="*/ 588 w 588"/>
              <a:gd name="T31" fmla="*/ 82 h 504"/>
              <a:gd name="T32" fmla="*/ 414 w 588"/>
              <a:gd name="T33" fmla="*/ 58 h 504"/>
              <a:gd name="T34" fmla="*/ 344 w 588"/>
              <a:gd name="T35" fmla="*/ 45 h 504"/>
              <a:gd name="T36" fmla="*/ 196 w 588"/>
              <a:gd name="T37" fmla="*/ 21 h 504"/>
              <a:gd name="T38" fmla="*/ 162 w 588"/>
              <a:gd name="T39" fmla="*/ 15 h 504"/>
              <a:gd name="T40" fmla="*/ 157 w 588"/>
              <a:gd name="T41" fmla="*/ 15 h 504"/>
              <a:gd name="T42" fmla="*/ 137 w 588"/>
              <a:gd name="T43" fmla="*/ 12 h 504"/>
              <a:gd name="T44" fmla="*/ 129 w 588"/>
              <a:gd name="T45" fmla="*/ 9 h 504"/>
              <a:gd name="T46" fmla="*/ 106 w 588"/>
              <a:gd name="T47" fmla="*/ 6 h 504"/>
              <a:gd name="T48" fmla="*/ 95 w 588"/>
              <a:gd name="T49" fmla="*/ 3 h 504"/>
              <a:gd name="T50" fmla="*/ 67 w 588"/>
              <a:gd name="T51" fmla="*/ 0 h 504"/>
              <a:gd name="T52" fmla="*/ 0 w 588"/>
              <a:gd name="T53" fmla="*/ 425 h 504"/>
              <a:gd name="T54" fmla="*/ 22 w 588"/>
              <a:gd name="T55" fmla="*/ 428 h 504"/>
              <a:gd name="T56" fmla="*/ 53 w 588"/>
              <a:gd name="T57" fmla="*/ 434 h 504"/>
              <a:gd name="T58" fmla="*/ 67 w 588"/>
              <a:gd name="T59" fmla="*/ 437 h 504"/>
              <a:gd name="T60" fmla="*/ 101 w 588"/>
              <a:gd name="T61" fmla="*/ 443 h 504"/>
              <a:gd name="T62" fmla="*/ 120 w 588"/>
              <a:gd name="T63" fmla="*/ 447 h 504"/>
              <a:gd name="T64" fmla="*/ 151 w 588"/>
              <a:gd name="T65" fmla="*/ 450 h 504"/>
              <a:gd name="T66" fmla="*/ 168 w 588"/>
              <a:gd name="T67" fmla="*/ 453 h 504"/>
              <a:gd name="T68" fmla="*/ 202 w 588"/>
              <a:gd name="T69" fmla="*/ 459 h 504"/>
              <a:gd name="T70" fmla="*/ 218 w 588"/>
              <a:gd name="T71" fmla="*/ 459 h 504"/>
              <a:gd name="T72" fmla="*/ 252 w 588"/>
              <a:gd name="T73" fmla="*/ 465 h 504"/>
              <a:gd name="T74" fmla="*/ 269 w 588"/>
              <a:gd name="T75" fmla="*/ 468 h 504"/>
              <a:gd name="T76" fmla="*/ 302 w 588"/>
              <a:gd name="T77" fmla="*/ 471 h 504"/>
              <a:gd name="T78" fmla="*/ 322 w 588"/>
              <a:gd name="T79" fmla="*/ 474 h 504"/>
              <a:gd name="T80" fmla="*/ 355 w 588"/>
              <a:gd name="T81" fmla="*/ 480 h 504"/>
              <a:gd name="T82" fmla="*/ 372 w 588"/>
              <a:gd name="T83" fmla="*/ 483 h 504"/>
              <a:gd name="T84" fmla="*/ 409 w 588"/>
              <a:gd name="T85" fmla="*/ 486 h 504"/>
              <a:gd name="T86" fmla="*/ 425 w 588"/>
              <a:gd name="T87" fmla="*/ 489 h 504"/>
              <a:gd name="T88" fmla="*/ 462 w 588"/>
              <a:gd name="T89" fmla="*/ 492 h 504"/>
              <a:gd name="T90" fmla="*/ 479 w 588"/>
              <a:gd name="T91" fmla="*/ 495 h 504"/>
              <a:gd name="T92" fmla="*/ 515 w 588"/>
              <a:gd name="T93" fmla="*/ 498 h 504"/>
              <a:gd name="T94" fmla="*/ 551 w 588"/>
              <a:gd name="T95" fmla="*/ 504 h 504"/>
              <a:gd name="T96" fmla="*/ 549 w 588"/>
              <a:gd name="T97" fmla="*/ 501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8" h="504">
                <a:moveTo>
                  <a:pt x="549" y="501"/>
                </a:moveTo>
                <a:lnTo>
                  <a:pt x="549" y="501"/>
                </a:lnTo>
                <a:lnTo>
                  <a:pt x="551" y="498"/>
                </a:lnTo>
                <a:lnTo>
                  <a:pt x="551" y="498"/>
                </a:lnTo>
                <a:lnTo>
                  <a:pt x="557" y="437"/>
                </a:lnTo>
                <a:lnTo>
                  <a:pt x="557" y="437"/>
                </a:lnTo>
                <a:lnTo>
                  <a:pt x="557" y="434"/>
                </a:lnTo>
                <a:lnTo>
                  <a:pt x="557" y="434"/>
                </a:lnTo>
                <a:lnTo>
                  <a:pt x="557" y="419"/>
                </a:lnTo>
                <a:lnTo>
                  <a:pt x="557" y="419"/>
                </a:lnTo>
                <a:lnTo>
                  <a:pt x="557" y="413"/>
                </a:lnTo>
                <a:lnTo>
                  <a:pt x="557" y="413"/>
                </a:lnTo>
                <a:lnTo>
                  <a:pt x="560" y="404"/>
                </a:lnTo>
                <a:lnTo>
                  <a:pt x="560" y="404"/>
                </a:lnTo>
                <a:lnTo>
                  <a:pt x="560" y="392"/>
                </a:lnTo>
                <a:lnTo>
                  <a:pt x="560" y="392"/>
                </a:lnTo>
                <a:lnTo>
                  <a:pt x="560" y="386"/>
                </a:lnTo>
                <a:lnTo>
                  <a:pt x="560" y="386"/>
                </a:lnTo>
                <a:lnTo>
                  <a:pt x="563" y="371"/>
                </a:lnTo>
                <a:lnTo>
                  <a:pt x="563" y="371"/>
                </a:lnTo>
                <a:lnTo>
                  <a:pt x="563" y="368"/>
                </a:lnTo>
                <a:lnTo>
                  <a:pt x="563" y="368"/>
                </a:lnTo>
                <a:lnTo>
                  <a:pt x="563" y="349"/>
                </a:lnTo>
                <a:lnTo>
                  <a:pt x="563" y="349"/>
                </a:lnTo>
                <a:lnTo>
                  <a:pt x="563" y="346"/>
                </a:lnTo>
                <a:lnTo>
                  <a:pt x="563" y="346"/>
                </a:lnTo>
                <a:lnTo>
                  <a:pt x="565" y="328"/>
                </a:lnTo>
                <a:lnTo>
                  <a:pt x="565" y="328"/>
                </a:lnTo>
                <a:lnTo>
                  <a:pt x="565" y="325"/>
                </a:lnTo>
                <a:lnTo>
                  <a:pt x="565" y="325"/>
                </a:lnTo>
                <a:lnTo>
                  <a:pt x="565" y="307"/>
                </a:lnTo>
                <a:lnTo>
                  <a:pt x="565" y="307"/>
                </a:lnTo>
                <a:lnTo>
                  <a:pt x="568" y="304"/>
                </a:lnTo>
                <a:lnTo>
                  <a:pt x="568" y="304"/>
                </a:lnTo>
                <a:lnTo>
                  <a:pt x="571" y="267"/>
                </a:lnTo>
                <a:lnTo>
                  <a:pt x="571" y="267"/>
                </a:lnTo>
                <a:lnTo>
                  <a:pt x="571" y="264"/>
                </a:lnTo>
                <a:lnTo>
                  <a:pt x="571" y="264"/>
                </a:lnTo>
                <a:lnTo>
                  <a:pt x="571" y="249"/>
                </a:lnTo>
                <a:lnTo>
                  <a:pt x="571" y="249"/>
                </a:lnTo>
                <a:lnTo>
                  <a:pt x="571" y="246"/>
                </a:lnTo>
                <a:lnTo>
                  <a:pt x="571" y="246"/>
                </a:lnTo>
                <a:lnTo>
                  <a:pt x="577" y="210"/>
                </a:lnTo>
                <a:lnTo>
                  <a:pt x="577" y="210"/>
                </a:lnTo>
                <a:lnTo>
                  <a:pt x="577" y="210"/>
                </a:lnTo>
                <a:lnTo>
                  <a:pt x="579" y="170"/>
                </a:lnTo>
                <a:lnTo>
                  <a:pt x="579" y="170"/>
                </a:lnTo>
                <a:lnTo>
                  <a:pt x="588" y="82"/>
                </a:lnTo>
                <a:lnTo>
                  <a:pt x="588" y="82"/>
                </a:lnTo>
                <a:lnTo>
                  <a:pt x="437" y="61"/>
                </a:lnTo>
                <a:lnTo>
                  <a:pt x="414" y="58"/>
                </a:lnTo>
                <a:lnTo>
                  <a:pt x="364" y="49"/>
                </a:lnTo>
                <a:lnTo>
                  <a:pt x="364" y="49"/>
                </a:lnTo>
                <a:lnTo>
                  <a:pt x="344" y="45"/>
                </a:lnTo>
                <a:lnTo>
                  <a:pt x="213" y="24"/>
                </a:lnTo>
                <a:lnTo>
                  <a:pt x="196" y="21"/>
                </a:lnTo>
                <a:lnTo>
                  <a:pt x="196" y="21"/>
                </a:lnTo>
                <a:lnTo>
                  <a:pt x="168" y="15"/>
                </a:lnTo>
                <a:lnTo>
                  <a:pt x="168" y="15"/>
                </a:lnTo>
                <a:lnTo>
                  <a:pt x="162" y="15"/>
                </a:lnTo>
                <a:lnTo>
                  <a:pt x="162" y="15"/>
                </a:lnTo>
                <a:lnTo>
                  <a:pt x="157" y="15"/>
                </a:lnTo>
                <a:lnTo>
                  <a:pt x="157" y="15"/>
                </a:lnTo>
                <a:lnTo>
                  <a:pt x="157" y="15"/>
                </a:lnTo>
                <a:lnTo>
                  <a:pt x="157" y="15"/>
                </a:lnTo>
                <a:lnTo>
                  <a:pt x="137" y="12"/>
                </a:lnTo>
                <a:lnTo>
                  <a:pt x="137" y="12"/>
                </a:lnTo>
                <a:lnTo>
                  <a:pt x="129" y="9"/>
                </a:lnTo>
                <a:lnTo>
                  <a:pt x="129" y="9"/>
                </a:lnTo>
                <a:lnTo>
                  <a:pt x="123" y="9"/>
                </a:lnTo>
                <a:lnTo>
                  <a:pt x="123" y="9"/>
                </a:lnTo>
                <a:lnTo>
                  <a:pt x="106" y="6"/>
                </a:lnTo>
                <a:lnTo>
                  <a:pt x="106" y="6"/>
                </a:lnTo>
                <a:lnTo>
                  <a:pt x="95" y="3"/>
                </a:lnTo>
                <a:lnTo>
                  <a:pt x="95" y="3"/>
                </a:lnTo>
                <a:lnTo>
                  <a:pt x="87" y="3"/>
                </a:lnTo>
                <a:lnTo>
                  <a:pt x="87" y="3"/>
                </a:lnTo>
                <a:lnTo>
                  <a:pt x="67" y="0"/>
                </a:lnTo>
                <a:lnTo>
                  <a:pt x="67" y="0"/>
                </a:lnTo>
                <a:lnTo>
                  <a:pt x="64" y="0"/>
                </a:lnTo>
                <a:lnTo>
                  <a:pt x="0" y="425"/>
                </a:lnTo>
                <a:lnTo>
                  <a:pt x="0" y="425"/>
                </a:lnTo>
                <a:lnTo>
                  <a:pt x="22" y="428"/>
                </a:lnTo>
                <a:lnTo>
                  <a:pt x="22" y="428"/>
                </a:lnTo>
                <a:lnTo>
                  <a:pt x="34" y="431"/>
                </a:lnTo>
                <a:lnTo>
                  <a:pt x="34" y="431"/>
                </a:lnTo>
                <a:lnTo>
                  <a:pt x="53" y="434"/>
                </a:lnTo>
                <a:lnTo>
                  <a:pt x="53" y="434"/>
                </a:lnTo>
                <a:lnTo>
                  <a:pt x="67" y="437"/>
                </a:lnTo>
                <a:lnTo>
                  <a:pt x="67" y="437"/>
                </a:lnTo>
                <a:lnTo>
                  <a:pt x="87" y="440"/>
                </a:lnTo>
                <a:lnTo>
                  <a:pt x="87" y="440"/>
                </a:lnTo>
                <a:lnTo>
                  <a:pt x="101" y="443"/>
                </a:lnTo>
                <a:lnTo>
                  <a:pt x="101" y="443"/>
                </a:lnTo>
                <a:lnTo>
                  <a:pt x="120" y="447"/>
                </a:lnTo>
                <a:lnTo>
                  <a:pt x="120" y="447"/>
                </a:lnTo>
                <a:lnTo>
                  <a:pt x="134" y="447"/>
                </a:lnTo>
                <a:lnTo>
                  <a:pt x="134" y="447"/>
                </a:lnTo>
                <a:lnTo>
                  <a:pt x="151" y="450"/>
                </a:lnTo>
                <a:lnTo>
                  <a:pt x="151" y="450"/>
                </a:lnTo>
                <a:lnTo>
                  <a:pt x="168" y="453"/>
                </a:lnTo>
                <a:lnTo>
                  <a:pt x="168" y="453"/>
                </a:lnTo>
                <a:lnTo>
                  <a:pt x="185" y="456"/>
                </a:lnTo>
                <a:lnTo>
                  <a:pt x="185" y="456"/>
                </a:lnTo>
                <a:lnTo>
                  <a:pt x="202" y="459"/>
                </a:lnTo>
                <a:lnTo>
                  <a:pt x="202" y="459"/>
                </a:lnTo>
                <a:lnTo>
                  <a:pt x="218" y="459"/>
                </a:lnTo>
                <a:lnTo>
                  <a:pt x="218" y="459"/>
                </a:lnTo>
                <a:lnTo>
                  <a:pt x="235" y="462"/>
                </a:lnTo>
                <a:lnTo>
                  <a:pt x="235" y="462"/>
                </a:lnTo>
                <a:lnTo>
                  <a:pt x="252" y="465"/>
                </a:lnTo>
                <a:lnTo>
                  <a:pt x="252" y="465"/>
                </a:lnTo>
                <a:lnTo>
                  <a:pt x="269" y="468"/>
                </a:lnTo>
                <a:lnTo>
                  <a:pt x="269" y="468"/>
                </a:lnTo>
                <a:lnTo>
                  <a:pt x="285" y="471"/>
                </a:lnTo>
                <a:lnTo>
                  <a:pt x="285" y="471"/>
                </a:lnTo>
                <a:lnTo>
                  <a:pt x="302" y="471"/>
                </a:lnTo>
                <a:lnTo>
                  <a:pt x="302" y="471"/>
                </a:lnTo>
                <a:lnTo>
                  <a:pt x="322" y="474"/>
                </a:lnTo>
                <a:lnTo>
                  <a:pt x="322" y="474"/>
                </a:lnTo>
                <a:lnTo>
                  <a:pt x="339" y="477"/>
                </a:lnTo>
                <a:lnTo>
                  <a:pt x="339" y="477"/>
                </a:lnTo>
                <a:lnTo>
                  <a:pt x="355" y="480"/>
                </a:lnTo>
                <a:lnTo>
                  <a:pt x="355" y="480"/>
                </a:lnTo>
                <a:lnTo>
                  <a:pt x="372" y="483"/>
                </a:lnTo>
                <a:lnTo>
                  <a:pt x="372" y="483"/>
                </a:lnTo>
                <a:lnTo>
                  <a:pt x="389" y="483"/>
                </a:lnTo>
                <a:lnTo>
                  <a:pt x="389" y="483"/>
                </a:lnTo>
                <a:lnTo>
                  <a:pt x="409" y="486"/>
                </a:lnTo>
                <a:lnTo>
                  <a:pt x="409" y="486"/>
                </a:lnTo>
                <a:lnTo>
                  <a:pt x="425" y="489"/>
                </a:lnTo>
                <a:lnTo>
                  <a:pt x="425" y="489"/>
                </a:lnTo>
                <a:lnTo>
                  <a:pt x="442" y="492"/>
                </a:lnTo>
                <a:lnTo>
                  <a:pt x="442" y="492"/>
                </a:lnTo>
                <a:lnTo>
                  <a:pt x="462" y="492"/>
                </a:lnTo>
                <a:lnTo>
                  <a:pt x="462" y="492"/>
                </a:lnTo>
                <a:lnTo>
                  <a:pt x="479" y="495"/>
                </a:lnTo>
                <a:lnTo>
                  <a:pt x="479" y="495"/>
                </a:lnTo>
                <a:lnTo>
                  <a:pt x="501" y="498"/>
                </a:lnTo>
                <a:lnTo>
                  <a:pt x="501" y="498"/>
                </a:lnTo>
                <a:lnTo>
                  <a:pt x="515" y="498"/>
                </a:lnTo>
                <a:lnTo>
                  <a:pt x="515" y="498"/>
                </a:lnTo>
                <a:lnTo>
                  <a:pt x="551" y="504"/>
                </a:lnTo>
                <a:lnTo>
                  <a:pt x="551" y="504"/>
                </a:lnTo>
                <a:lnTo>
                  <a:pt x="551" y="504"/>
                </a:lnTo>
                <a:lnTo>
                  <a:pt x="549" y="501"/>
                </a:lnTo>
                <a:lnTo>
                  <a:pt x="549" y="501"/>
                </a:lnTo>
                <a:lnTo>
                  <a:pt x="549" y="501"/>
                </a:lnTo>
                <a:lnTo>
                  <a:pt x="549" y="501"/>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495" name="Freeform 519">
            <a:extLst>
              <a:ext uri="{FF2B5EF4-FFF2-40B4-BE49-F238E27FC236}">
                <a16:creationId xmlns:a16="http://schemas.microsoft.com/office/drawing/2014/main" id="{EA81EFAD-F9C9-4FFD-84F1-7C36489D93A0}"/>
              </a:ext>
            </a:extLst>
          </p:cNvPr>
          <p:cNvSpPr>
            <a:spLocks/>
          </p:cNvSpPr>
          <p:nvPr/>
        </p:nvSpPr>
        <p:spPr bwMode="auto">
          <a:xfrm>
            <a:off x="3261824" y="4184264"/>
            <a:ext cx="21480"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6" name="Freeform 520">
            <a:extLst>
              <a:ext uri="{FF2B5EF4-FFF2-40B4-BE49-F238E27FC236}">
                <a16:creationId xmlns:a16="http://schemas.microsoft.com/office/drawing/2014/main" id="{A806D9E5-0085-4A7A-928C-8349CF7D8DF8}"/>
              </a:ext>
            </a:extLst>
          </p:cNvPr>
          <p:cNvSpPr>
            <a:spLocks/>
          </p:cNvSpPr>
          <p:nvPr/>
        </p:nvSpPr>
        <p:spPr bwMode="auto">
          <a:xfrm>
            <a:off x="3361552" y="4197357"/>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7" name="Freeform 521">
            <a:extLst>
              <a:ext uri="{FF2B5EF4-FFF2-40B4-BE49-F238E27FC236}">
                <a16:creationId xmlns:a16="http://schemas.microsoft.com/office/drawing/2014/main" id="{6A5F338A-20C8-4561-AC7B-B98617EDCB50}"/>
              </a:ext>
            </a:extLst>
          </p:cNvPr>
          <p:cNvSpPr>
            <a:spLocks/>
          </p:cNvSpPr>
          <p:nvPr/>
        </p:nvSpPr>
        <p:spPr bwMode="auto">
          <a:xfrm>
            <a:off x="3412183" y="4201723"/>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8" name="Freeform 522">
            <a:extLst>
              <a:ext uri="{FF2B5EF4-FFF2-40B4-BE49-F238E27FC236}">
                <a16:creationId xmlns:a16="http://schemas.microsoft.com/office/drawing/2014/main" id="{0DBAE714-4C18-4D05-BF8E-1D6A2061E91B}"/>
              </a:ext>
            </a:extLst>
          </p:cNvPr>
          <p:cNvSpPr>
            <a:spLocks/>
          </p:cNvSpPr>
          <p:nvPr/>
        </p:nvSpPr>
        <p:spPr bwMode="auto">
          <a:xfrm>
            <a:off x="3211192" y="4174080"/>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9" name="Freeform 523">
            <a:extLst>
              <a:ext uri="{FF2B5EF4-FFF2-40B4-BE49-F238E27FC236}">
                <a16:creationId xmlns:a16="http://schemas.microsoft.com/office/drawing/2014/main" id="{F6F3D7CF-6044-4ED8-8472-878E65ECF5FC}"/>
              </a:ext>
            </a:extLst>
          </p:cNvPr>
          <p:cNvSpPr>
            <a:spLocks/>
          </p:cNvSpPr>
          <p:nvPr/>
        </p:nvSpPr>
        <p:spPr bwMode="auto">
          <a:xfrm>
            <a:off x="3309387" y="4188628"/>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0" name="Freeform 524">
            <a:extLst>
              <a:ext uri="{FF2B5EF4-FFF2-40B4-BE49-F238E27FC236}">
                <a16:creationId xmlns:a16="http://schemas.microsoft.com/office/drawing/2014/main" id="{5430DC23-BA16-450D-AFC0-87DE89073D49}"/>
              </a:ext>
            </a:extLst>
          </p:cNvPr>
          <p:cNvSpPr>
            <a:spLocks/>
          </p:cNvSpPr>
          <p:nvPr/>
        </p:nvSpPr>
        <p:spPr bwMode="auto">
          <a:xfrm>
            <a:off x="3464348" y="4210452"/>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1" name="Freeform 525">
            <a:extLst>
              <a:ext uri="{FF2B5EF4-FFF2-40B4-BE49-F238E27FC236}">
                <a16:creationId xmlns:a16="http://schemas.microsoft.com/office/drawing/2014/main" id="{1C67BC6B-E17F-4A4F-AFF7-6C79EE77D7FF}"/>
              </a:ext>
            </a:extLst>
          </p:cNvPr>
          <p:cNvSpPr>
            <a:spLocks/>
          </p:cNvSpPr>
          <p:nvPr/>
        </p:nvSpPr>
        <p:spPr bwMode="auto">
          <a:xfrm>
            <a:off x="3786547" y="4249733"/>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2" name="Freeform 526">
            <a:extLst>
              <a:ext uri="{FF2B5EF4-FFF2-40B4-BE49-F238E27FC236}">
                <a16:creationId xmlns:a16="http://schemas.microsoft.com/office/drawing/2014/main" id="{6462C4C7-B3CA-40E5-9B14-C3F585A102BB}"/>
              </a:ext>
            </a:extLst>
          </p:cNvPr>
          <p:cNvSpPr>
            <a:spLocks/>
          </p:cNvSpPr>
          <p:nvPr/>
        </p:nvSpPr>
        <p:spPr bwMode="auto">
          <a:xfrm>
            <a:off x="3111464" y="4156621"/>
            <a:ext cx="18411" cy="4364"/>
          </a:xfrm>
          <a:custGeom>
            <a:avLst/>
            <a:gdLst>
              <a:gd name="T0" fmla="*/ 12 w 12"/>
              <a:gd name="T1" fmla="*/ 3 h 3"/>
              <a:gd name="T2" fmla="*/ 12 w 12"/>
              <a:gd name="T3" fmla="*/ 3 h 3"/>
              <a:gd name="T4" fmla="*/ 0 w 12"/>
              <a:gd name="T5" fmla="*/ 0 h 3"/>
              <a:gd name="T6" fmla="*/ 0 w 12"/>
              <a:gd name="T7" fmla="*/ 0 h 3"/>
              <a:gd name="T8" fmla="*/ 12 w 12"/>
              <a:gd name="T9" fmla="*/ 3 h 3"/>
              <a:gd name="T10" fmla="*/ 12 w 12"/>
              <a:gd name="T11" fmla="*/ 3 h 3"/>
            </a:gdLst>
            <a:ahLst/>
            <a:cxnLst>
              <a:cxn ang="0">
                <a:pos x="T0" y="T1"/>
              </a:cxn>
              <a:cxn ang="0">
                <a:pos x="T2" y="T3"/>
              </a:cxn>
              <a:cxn ang="0">
                <a:pos x="T4" y="T5"/>
              </a:cxn>
              <a:cxn ang="0">
                <a:pos x="T6" y="T7"/>
              </a:cxn>
              <a:cxn ang="0">
                <a:pos x="T8" y="T9"/>
              </a:cxn>
              <a:cxn ang="0">
                <a:pos x="T10" y="T11"/>
              </a:cxn>
            </a:cxnLst>
            <a:rect l="0" t="0" r="r" b="b"/>
            <a:pathLst>
              <a:path w="12" h="3">
                <a:moveTo>
                  <a:pt x="12" y="3"/>
                </a:moveTo>
                <a:lnTo>
                  <a:pt x="12" y="3"/>
                </a:lnTo>
                <a:lnTo>
                  <a:pt x="0" y="0"/>
                </a:lnTo>
                <a:lnTo>
                  <a:pt x="0" y="0"/>
                </a:lnTo>
                <a:lnTo>
                  <a:pt x="12" y="3"/>
                </a:lnTo>
                <a:lnTo>
                  <a:pt x="12"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3" name="Freeform 527">
            <a:extLst>
              <a:ext uri="{FF2B5EF4-FFF2-40B4-BE49-F238E27FC236}">
                <a16:creationId xmlns:a16="http://schemas.microsoft.com/office/drawing/2014/main" id="{5A498823-23A2-426C-A4E0-E978BE21BDBF}"/>
              </a:ext>
            </a:extLst>
          </p:cNvPr>
          <p:cNvSpPr>
            <a:spLocks/>
          </p:cNvSpPr>
          <p:nvPr/>
        </p:nvSpPr>
        <p:spPr bwMode="auto">
          <a:xfrm>
            <a:off x="3729778" y="4245368"/>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4" name="Freeform 529">
            <a:extLst>
              <a:ext uri="{FF2B5EF4-FFF2-40B4-BE49-F238E27FC236}">
                <a16:creationId xmlns:a16="http://schemas.microsoft.com/office/drawing/2014/main" id="{493EA380-58AE-4BF8-9BB1-A5E0A1BA8422}"/>
              </a:ext>
            </a:extLst>
          </p:cNvPr>
          <p:cNvSpPr>
            <a:spLocks/>
          </p:cNvSpPr>
          <p:nvPr/>
        </p:nvSpPr>
        <p:spPr bwMode="auto">
          <a:xfrm>
            <a:off x="3846383" y="4258462"/>
            <a:ext cx="21480" cy="0"/>
          </a:xfrm>
          <a:custGeom>
            <a:avLst/>
            <a:gdLst>
              <a:gd name="T0" fmla="*/ 14 w 14"/>
              <a:gd name="T1" fmla="*/ 14 w 14"/>
              <a:gd name="T2" fmla="*/ 0 w 14"/>
              <a:gd name="T3" fmla="*/ 0 w 14"/>
              <a:gd name="T4" fmla="*/ 14 w 14"/>
              <a:gd name="T5" fmla="*/ 14 w 14"/>
            </a:gdLst>
            <a:ahLst/>
            <a:cxnLst>
              <a:cxn ang="0">
                <a:pos x="T0" y="0"/>
              </a:cxn>
              <a:cxn ang="0">
                <a:pos x="T1" y="0"/>
              </a:cxn>
              <a:cxn ang="0">
                <a:pos x="T2" y="0"/>
              </a:cxn>
              <a:cxn ang="0">
                <a:pos x="T3" y="0"/>
              </a:cxn>
              <a:cxn ang="0">
                <a:pos x="T4" y="0"/>
              </a:cxn>
              <a:cxn ang="0">
                <a:pos x="T5" y="0"/>
              </a:cxn>
            </a:cxnLst>
            <a:rect l="0" t="0" r="r" b="b"/>
            <a:pathLst>
              <a:path w="14">
                <a:moveTo>
                  <a:pt x="14" y="0"/>
                </a:moveTo>
                <a:lnTo>
                  <a:pt x="14" y="0"/>
                </a:lnTo>
                <a:lnTo>
                  <a:pt x="0" y="0"/>
                </a:lnTo>
                <a:lnTo>
                  <a:pt x="0" y="0"/>
                </a:lnTo>
                <a:lnTo>
                  <a:pt x="14" y="0"/>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5" name="Freeform 530">
            <a:extLst>
              <a:ext uri="{FF2B5EF4-FFF2-40B4-BE49-F238E27FC236}">
                <a16:creationId xmlns:a16="http://schemas.microsoft.com/office/drawing/2014/main" id="{AAB9D5BC-3E8C-42D9-B2F3-05764346C90B}"/>
              </a:ext>
            </a:extLst>
          </p:cNvPr>
          <p:cNvSpPr>
            <a:spLocks/>
          </p:cNvSpPr>
          <p:nvPr/>
        </p:nvSpPr>
        <p:spPr bwMode="auto">
          <a:xfrm>
            <a:off x="3159027" y="4165350"/>
            <a:ext cx="21480" cy="4364"/>
          </a:xfrm>
          <a:custGeom>
            <a:avLst/>
            <a:gdLst>
              <a:gd name="T0" fmla="*/ 14 w 14"/>
              <a:gd name="T1" fmla="*/ 3 h 3"/>
              <a:gd name="T2" fmla="*/ 14 w 14"/>
              <a:gd name="T3" fmla="*/ 3 h 3"/>
              <a:gd name="T4" fmla="*/ 0 w 14"/>
              <a:gd name="T5" fmla="*/ 0 h 3"/>
              <a:gd name="T6" fmla="*/ 0 w 14"/>
              <a:gd name="T7" fmla="*/ 0 h 3"/>
              <a:gd name="T8" fmla="*/ 14 w 14"/>
              <a:gd name="T9" fmla="*/ 3 h 3"/>
              <a:gd name="T10" fmla="*/ 14 w 14"/>
              <a:gd name="T11" fmla="*/ 3 h 3"/>
            </a:gdLst>
            <a:ahLst/>
            <a:cxnLst>
              <a:cxn ang="0">
                <a:pos x="T0" y="T1"/>
              </a:cxn>
              <a:cxn ang="0">
                <a:pos x="T2" y="T3"/>
              </a:cxn>
              <a:cxn ang="0">
                <a:pos x="T4" y="T5"/>
              </a:cxn>
              <a:cxn ang="0">
                <a:pos x="T6" y="T7"/>
              </a:cxn>
              <a:cxn ang="0">
                <a:pos x="T8" y="T9"/>
              </a:cxn>
              <a:cxn ang="0">
                <a:pos x="T10" y="T11"/>
              </a:cxn>
            </a:cxnLst>
            <a:rect l="0" t="0" r="r" b="b"/>
            <a:pathLst>
              <a:path w="14" h="3">
                <a:moveTo>
                  <a:pt x="14" y="3"/>
                </a:moveTo>
                <a:lnTo>
                  <a:pt x="14" y="3"/>
                </a:lnTo>
                <a:lnTo>
                  <a:pt x="0" y="0"/>
                </a:lnTo>
                <a:lnTo>
                  <a:pt x="0" y="0"/>
                </a:lnTo>
                <a:lnTo>
                  <a:pt x="14" y="3"/>
                </a:lnTo>
                <a:lnTo>
                  <a:pt x="14"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6" name="Freeform 531">
            <a:extLst>
              <a:ext uri="{FF2B5EF4-FFF2-40B4-BE49-F238E27FC236}">
                <a16:creationId xmlns:a16="http://schemas.microsoft.com/office/drawing/2014/main" id="{F3805548-D2E4-4AAC-A263-C0662DF20882}"/>
              </a:ext>
            </a:extLst>
          </p:cNvPr>
          <p:cNvSpPr>
            <a:spLocks/>
          </p:cNvSpPr>
          <p:nvPr/>
        </p:nvSpPr>
        <p:spPr bwMode="auto">
          <a:xfrm>
            <a:off x="3571748" y="4223545"/>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7" name="Freeform 532">
            <a:extLst>
              <a:ext uri="{FF2B5EF4-FFF2-40B4-BE49-F238E27FC236}">
                <a16:creationId xmlns:a16="http://schemas.microsoft.com/office/drawing/2014/main" id="{FFBB1D22-BE0E-44AE-856B-ECCD7D5AEFF9}"/>
              </a:ext>
            </a:extLst>
          </p:cNvPr>
          <p:cNvSpPr>
            <a:spLocks/>
          </p:cNvSpPr>
          <p:nvPr/>
        </p:nvSpPr>
        <p:spPr bwMode="auto">
          <a:xfrm>
            <a:off x="3622379" y="4232274"/>
            <a:ext cx="26083" cy="4364"/>
          </a:xfrm>
          <a:custGeom>
            <a:avLst/>
            <a:gdLst>
              <a:gd name="T0" fmla="*/ 17 w 17"/>
              <a:gd name="T1" fmla="*/ 3 h 3"/>
              <a:gd name="T2" fmla="*/ 17 w 17"/>
              <a:gd name="T3" fmla="*/ 3 h 3"/>
              <a:gd name="T4" fmla="*/ 0 w 17"/>
              <a:gd name="T5" fmla="*/ 0 h 3"/>
              <a:gd name="T6" fmla="*/ 0 w 17"/>
              <a:gd name="T7" fmla="*/ 0 h 3"/>
              <a:gd name="T8" fmla="*/ 17 w 17"/>
              <a:gd name="T9" fmla="*/ 3 h 3"/>
              <a:gd name="T10" fmla="*/ 17 w 17"/>
              <a:gd name="T11" fmla="*/ 3 h 3"/>
            </a:gdLst>
            <a:ahLst/>
            <a:cxnLst>
              <a:cxn ang="0">
                <a:pos x="T0" y="T1"/>
              </a:cxn>
              <a:cxn ang="0">
                <a:pos x="T2" y="T3"/>
              </a:cxn>
              <a:cxn ang="0">
                <a:pos x="T4" y="T5"/>
              </a:cxn>
              <a:cxn ang="0">
                <a:pos x="T6" y="T7"/>
              </a:cxn>
              <a:cxn ang="0">
                <a:pos x="T8" y="T9"/>
              </a:cxn>
              <a:cxn ang="0">
                <a:pos x="T10" y="T11"/>
              </a:cxn>
            </a:cxnLst>
            <a:rect l="0" t="0" r="r" b="b"/>
            <a:pathLst>
              <a:path w="17" h="3">
                <a:moveTo>
                  <a:pt x="17" y="3"/>
                </a:moveTo>
                <a:lnTo>
                  <a:pt x="17" y="3"/>
                </a:lnTo>
                <a:lnTo>
                  <a:pt x="0" y="0"/>
                </a:lnTo>
                <a:lnTo>
                  <a:pt x="0" y="0"/>
                </a:lnTo>
                <a:lnTo>
                  <a:pt x="17" y="3"/>
                </a:lnTo>
                <a:lnTo>
                  <a:pt x="17"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8" name="Freeform 533">
            <a:extLst>
              <a:ext uri="{FF2B5EF4-FFF2-40B4-BE49-F238E27FC236}">
                <a16:creationId xmlns:a16="http://schemas.microsoft.com/office/drawing/2014/main" id="{2A3A7F0A-0896-4F43-A505-79BD47893364}"/>
              </a:ext>
            </a:extLst>
          </p:cNvPr>
          <p:cNvSpPr>
            <a:spLocks/>
          </p:cNvSpPr>
          <p:nvPr/>
        </p:nvSpPr>
        <p:spPr bwMode="auto">
          <a:xfrm>
            <a:off x="3674544" y="4236638"/>
            <a:ext cx="30685" cy="4364"/>
          </a:xfrm>
          <a:custGeom>
            <a:avLst/>
            <a:gdLst>
              <a:gd name="T0" fmla="*/ 20 w 20"/>
              <a:gd name="T1" fmla="*/ 3 h 3"/>
              <a:gd name="T2" fmla="*/ 20 w 20"/>
              <a:gd name="T3" fmla="*/ 3 h 3"/>
              <a:gd name="T4" fmla="*/ 0 w 20"/>
              <a:gd name="T5" fmla="*/ 0 h 3"/>
              <a:gd name="T6" fmla="*/ 0 w 20"/>
              <a:gd name="T7" fmla="*/ 0 h 3"/>
              <a:gd name="T8" fmla="*/ 20 w 20"/>
              <a:gd name="T9" fmla="*/ 3 h 3"/>
              <a:gd name="T10" fmla="*/ 20 w 20"/>
              <a:gd name="T11" fmla="*/ 3 h 3"/>
            </a:gdLst>
            <a:ahLst/>
            <a:cxnLst>
              <a:cxn ang="0">
                <a:pos x="T0" y="T1"/>
              </a:cxn>
              <a:cxn ang="0">
                <a:pos x="T2" y="T3"/>
              </a:cxn>
              <a:cxn ang="0">
                <a:pos x="T4" y="T5"/>
              </a:cxn>
              <a:cxn ang="0">
                <a:pos x="T6" y="T7"/>
              </a:cxn>
              <a:cxn ang="0">
                <a:pos x="T8" y="T9"/>
              </a:cxn>
              <a:cxn ang="0">
                <a:pos x="T10" y="T11"/>
              </a:cxn>
            </a:cxnLst>
            <a:rect l="0" t="0" r="r" b="b"/>
            <a:pathLst>
              <a:path w="20" h="3">
                <a:moveTo>
                  <a:pt x="20" y="3"/>
                </a:moveTo>
                <a:lnTo>
                  <a:pt x="20" y="3"/>
                </a:lnTo>
                <a:lnTo>
                  <a:pt x="0" y="0"/>
                </a:lnTo>
                <a:lnTo>
                  <a:pt x="0" y="0"/>
                </a:lnTo>
                <a:lnTo>
                  <a:pt x="20" y="3"/>
                </a:lnTo>
                <a:lnTo>
                  <a:pt x="2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9" name="Freeform 534">
            <a:extLst>
              <a:ext uri="{FF2B5EF4-FFF2-40B4-BE49-F238E27FC236}">
                <a16:creationId xmlns:a16="http://schemas.microsoft.com/office/drawing/2014/main" id="{5A770429-340C-4F8C-AF87-57CF740BF6F1}"/>
              </a:ext>
            </a:extLst>
          </p:cNvPr>
          <p:cNvSpPr>
            <a:spLocks/>
          </p:cNvSpPr>
          <p:nvPr/>
        </p:nvSpPr>
        <p:spPr bwMode="auto">
          <a:xfrm>
            <a:off x="3514980" y="4219181"/>
            <a:ext cx="26083" cy="0"/>
          </a:xfrm>
          <a:custGeom>
            <a:avLst/>
            <a:gdLst>
              <a:gd name="T0" fmla="*/ 17 w 17"/>
              <a:gd name="T1" fmla="*/ 17 w 17"/>
              <a:gd name="T2" fmla="*/ 0 w 17"/>
              <a:gd name="T3" fmla="*/ 0 w 17"/>
              <a:gd name="T4" fmla="*/ 17 w 17"/>
              <a:gd name="T5" fmla="*/ 17 w 17"/>
            </a:gdLst>
            <a:ahLst/>
            <a:cxnLst>
              <a:cxn ang="0">
                <a:pos x="T0" y="0"/>
              </a:cxn>
              <a:cxn ang="0">
                <a:pos x="T1" y="0"/>
              </a:cxn>
              <a:cxn ang="0">
                <a:pos x="T2" y="0"/>
              </a:cxn>
              <a:cxn ang="0">
                <a:pos x="T3" y="0"/>
              </a:cxn>
              <a:cxn ang="0">
                <a:pos x="T4" y="0"/>
              </a:cxn>
              <a:cxn ang="0">
                <a:pos x="T5" y="0"/>
              </a:cxn>
            </a:cxnLst>
            <a:rect l="0" t="0" r="r" b="b"/>
            <a:pathLst>
              <a:path w="17">
                <a:moveTo>
                  <a:pt x="17" y="0"/>
                </a:moveTo>
                <a:lnTo>
                  <a:pt x="17" y="0"/>
                </a:lnTo>
                <a:lnTo>
                  <a:pt x="0" y="0"/>
                </a:lnTo>
                <a:lnTo>
                  <a:pt x="0" y="0"/>
                </a:lnTo>
                <a:lnTo>
                  <a:pt x="17" y="0"/>
                </a:lnTo>
                <a:lnTo>
                  <a:pt x="17"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0" name="Freeform 535">
            <a:extLst>
              <a:ext uri="{FF2B5EF4-FFF2-40B4-BE49-F238E27FC236}">
                <a16:creationId xmlns:a16="http://schemas.microsoft.com/office/drawing/2014/main" id="{678C775B-B69A-4679-8E1C-7E5B4629A040}"/>
              </a:ext>
            </a:extLst>
          </p:cNvPr>
          <p:cNvSpPr>
            <a:spLocks/>
          </p:cNvSpPr>
          <p:nvPr/>
        </p:nvSpPr>
        <p:spPr bwMode="auto">
          <a:xfrm>
            <a:off x="3335470" y="3555768"/>
            <a:ext cx="42960" cy="8729"/>
          </a:xfrm>
          <a:custGeom>
            <a:avLst/>
            <a:gdLst>
              <a:gd name="T0" fmla="*/ 28 w 28"/>
              <a:gd name="T1" fmla="*/ 6 h 6"/>
              <a:gd name="T2" fmla="*/ 28 w 28"/>
              <a:gd name="T3" fmla="*/ 6 h 6"/>
              <a:gd name="T4" fmla="*/ 0 w 28"/>
              <a:gd name="T5" fmla="*/ 0 h 6"/>
              <a:gd name="T6" fmla="*/ 0 w 28"/>
              <a:gd name="T7" fmla="*/ 0 h 6"/>
              <a:gd name="T8" fmla="*/ 28 w 28"/>
              <a:gd name="T9" fmla="*/ 6 h 6"/>
              <a:gd name="T10" fmla="*/ 28 w 28"/>
              <a:gd name="T11" fmla="*/ 6 h 6"/>
            </a:gdLst>
            <a:ahLst/>
            <a:cxnLst>
              <a:cxn ang="0">
                <a:pos x="T0" y="T1"/>
              </a:cxn>
              <a:cxn ang="0">
                <a:pos x="T2" y="T3"/>
              </a:cxn>
              <a:cxn ang="0">
                <a:pos x="T4" y="T5"/>
              </a:cxn>
              <a:cxn ang="0">
                <a:pos x="T6" y="T7"/>
              </a:cxn>
              <a:cxn ang="0">
                <a:pos x="T8" y="T9"/>
              </a:cxn>
              <a:cxn ang="0">
                <a:pos x="T10" y="T11"/>
              </a:cxn>
            </a:cxnLst>
            <a:rect l="0" t="0" r="r" b="b"/>
            <a:pathLst>
              <a:path w="28" h="6">
                <a:moveTo>
                  <a:pt x="28" y="6"/>
                </a:moveTo>
                <a:lnTo>
                  <a:pt x="28" y="6"/>
                </a:lnTo>
                <a:lnTo>
                  <a:pt x="0" y="0"/>
                </a:lnTo>
                <a:lnTo>
                  <a:pt x="0" y="0"/>
                </a:lnTo>
                <a:lnTo>
                  <a:pt x="28" y="6"/>
                </a:lnTo>
                <a:lnTo>
                  <a:pt x="28"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1" name="Freeform 536">
            <a:extLst>
              <a:ext uri="{FF2B5EF4-FFF2-40B4-BE49-F238E27FC236}">
                <a16:creationId xmlns:a16="http://schemas.microsoft.com/office/drawing/2014/main" id="{9C893A8A-6C40-48F3-ACF8-2353BB60C87B}"/>
              </a:ext>
            </a:extLst>
          </p:cNvPr>
          <p:cNvSpPr>
            <a:spLocks/>
          </p:cNvSpPr>
          <p:nvPr/>
        </p:nvSpPr>
        <p:spPr bwMode="auto">
          <a:xfrm>
            <a:off x="3240344" y="3542673"/>
            <a:ext cx="26083" cy="4364"/>
          </a:xfrm>
          <a:custGeom>
            <a:avLst/>
            <a:gdLst>
              <a:gd name="T0" fmla="*/ 0 w 17"/>
              <a:gd name="T1" fmla="*/ 0 h 3"/>
              <a:gd name="T2" fmla="*/ 0 w 17"/>
              <a:gd name="T3" fmla="*/ 0 h 3"/>
              <a:gd name="T4" fmla="*/ 17 w 17"/>
              <a:gd name="T5" fmla="*/ 3 h 3"/>
              <a:gd name="T6" fmla="*/ 17 w 17"/>
              <a:gd name="T7" fmla="*/ 3 h 3"/>
              <a:gd name="T8" fmla="*/ 14 w 17"/>
              <a:gd name="T9" fmla="*/ 3 h 3"/>
              <a:gd name="T10" fmla="*/ 14 w 17"/>
              <a:gd name="T11" fmla="*/ 3 h 3"/>
              <a:gd name="T12" fmla="*/ 0 w 17"/>
              <a:gd name="T13" fmla="*/ 0 h 3"/>
              <a:gd name="T14" fmla="*/ 0 w 17"/>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3">
                <a:moveTo>
                  <a:pt x="0" y="0"/>
                </a:moveTo>
                <a:lnTo>
                  <a:pt x="0" y="0"/>
                </a:lnTo>
                <a:lnTo>
                  <a:pt x="17" y="3"/>
                </a:lnTo>
                <a:lnTo>
                  <a:pt x="17" y="3"/>
                </a:lnTo>
                <a:lnTo>
                  <a:pt x="14" y="3"/>
                </a:lnTo>
                <a:lnTo>
                  <a:pt x="14"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2" name="Freeform 537">
            <a:extLst>
              <a:ext uri="{FF2B5EF4-FFF2-40B4-BE49-F238E27FC236}">
                <a16:creationId xmlns:a16="http://schemas.microsoft.com/office/drawing/2014/main" id="{FD7387C8-7742-4351-803E-CED5CE9DEFC4}"/>
              </a:ext>
            </a:extLst>
          </p:cNvPr>
          <p:cNvSpPr>
            <a:spLocks/>
          </p:cNvSpPr>
          <p:nvPr/>
        </p:nvSpPr>
        <p:spPr bwMode="auto">
          <a:xfrm>
            <a:off x="3287907" y="3551402"/>
            <a:ext cx="30685" cy="4364"/>
          </a:xfrm>
          <a:custGeom>
            <a:avLst/>
            <a:gdLst>
              <a:gd name="T0" fmla="*/ 20 w 20"/>
              <a:gd name="T1" fmla="*/ 3 h 3"/>
              <a:gd name="T2" fmla="*/ 20 w 20"/>
              <a:gd name="T3" fmla="*/ 3 h 3"/>
              <a:gd name="T4" fmla="*/ 0 w 20"/>
              <a:gd name="T5" fmla="*/ 0 h 3"/>
              <a:gd name="T6" fmla="*/ 0 w 20"/>
              <a:gd name="T7" fmla="*/ 0 h 3"/>
              <a:gd name="T8" fmla="*/ 20 w 20"/>
              <a:gd name="T9" fmla="*/ 3 h 3"/>
              <a:gd name="T10" fmla="*/ 20 w 20"/>
              <a:gd name="T11" fmla="*/ 3 h 3"/>
            </a:gdLst>
            <a:ahLst/>
            <a:cxnLst>
              <a:cxn ang="0">
                <a:pos x="T0" y="T1"/>
              </a:cxn>
              <a:cxn ang="0">
                <a:pos x="T2" y="T3"/>
              </a:cxn>
              <a:cxn ang="0">
                <a:pos x="T4" y="T5"/>
              </a:cxn>
              <a:cxn ang="0">
                <a:pos x="T6" y="T7"/>
              </a:cxn>
              <a:cxn ang="0">
                <a:pos x="T8" y="T9"/>
              </a:cxn>
              <a:cxn ang="0">
                <a:pos x="T10" y="T11"/>
              </a:cxn>
            </a:cxnLst>
            <a:rect l="0" t="0" r="r" b="b"/>
            <a:pathLst>
              <a:path w="20" h="3">
                <a:moveTo>
                  <a:pt x="20" y="3"/>
                </a:moveTo>
                <a:lnTo>
                  <a:pt x="20" y="3"/>
                </a:lnTo>
                <a:lnTo>
                  <a:pt x="0" y="0"/>
                </a:lnTo>
                <a:lnTo>
                  <a:pt x="0" y="0"/>
                </a:lnTo>
                <a:lnTo>
                  <a:pt x="20" y="3"/>
                </a:lnTo>
                <a:lnTo>
                  <a:pt x="2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3" name="Freeform 538">
            <a:extLst>
              <a:ext uri="{FF2B5EF4-FFF2-40B4-BE49-F238E27FC236}">
                <a16:creationId xmlns:a16="http://schemas.microsoft.com/office/drawing/2014/main" id="{E4085D55-0F5A-48EC-BB04-541D9489090C}"/>
              </a:ext>
            </a:extLst>
          </p:cNvPr>
          <p:cNvSpPr>
            <a:spLocks/>
          </p:cNvSpPr>
          <p:nvPr/>
        </p:nvSpPr>
        <p:spPr bwMode="auto">
          <a:xfrm>
            <a:off x="3180507" y="3533944"/>
            <a:ext cx="30685" cy="4364"/>
          </a:xfrm>
          <a:custGeom>
            <a:avLst/>
            <a:gdLst>
              <a:gd name="T0" fmla="*/ 0 w 20"/>
              <a:gd name="T1" fmla="*/ 0 h 3"/>
              <a:gd name="T2" fmla="*/ 0 w 20"/>
              <a:gd name="T3" fmla="*/ 0 h 3"/>
              <a:gd name="T4" fmla="*/ 20 w 20"/>
              <a:gd name="T5" fmla="*/ 3 h 3"/>
              <a:gd name="T6" fmla="*/ 20 w 20"/>
              <a:gd name="T7" fmla="*/ 3 h 3"/>
              <a:gd name="T8" fmla="*/ 17 w 20"/>
              <a:gd name="T9" fmla="*/ 3 h 3"/>
              <a:gd name="T10" fmla="*/ 17 w 20"/>
              <a:gd name="T11" fmla="*/ 3 h 3"/>
              <a:gd name="T12" fmla="*/ 0 w 20"/>
              <a:gd name="T13" fmla="*/ 0 h 3"/>
              <a:gd name="T14" fmla="*/ 0 w 20"/>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3">
                <a:moveTo>
                  <a:pt x="0" y="0"/>
                </a:moveTo>
                <a:lnTo>
                  <a:pt x="0" y="0"/>
                </a:lnTo>
                <a:lnTo>
                  <a:pt x="20" y="3"/>
                </a:lnTo>
                <a:lnTo>
                  <a:pt x="20" y="3"/>
                </a:lnTo>
                <a:lnTo>
                  <a:pt x="17" y="3"/>
                </a:lnTo>
                <a:lnTo>
                  <a:pt x="17"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4" name="Freeform 539">
            <a:extLst>
              <a:ext uri="{FF2B5EF4-FFF2-40B4-BE49-F238E27FC236}">
                <a16:creationId xmlns:a16="http://schemas.microsoft.com/office/drawing/2014/main" id="{9F3BD7FF-B4FF-4B5A-8677-9656AB90B562}"/>
              </a:ext>
            </a:extLst>
          </p:cNvPr>
          <p:cNvSpPr>
            <a:spLocks/>
          </p:cNvSpPr>
          <p:nvPr/>
        </p:nvSpPr>
        <p:spPr bwMode="auto">
          <a:xfrm>
            <a:off x="3318592" y="3555768"/>
            <a:ext cx="7672" cy="0"/>
          </a:xfrm>
          <a:custGeom>
            <a:avLst/>
            <a:gdLst>
              <a:gd name="T0" fmla="*/ 5 w 5"/>
              <a:gd name="T1" fmla="*/ 5 w 5"/>
              <a:gd name="T2" fmla="*/ 0 w 5"/>
              <a:gd name="T3" fmla="*/ 0 w 5"/>
              <a:gd name="T4" fmla="*/ 5 w 5"/>
              <a:gd name="T5" fmla="*/ 5 w 5"/>
            </a:gdLst>
            <a:ahLst/>
            <a:cxnLst>
              <a:cxn ang="0">
                <a:pos x="T0" y="0"/>
              </a:cxn>
              <a:cxn ang="0">
                <a:pos x="T1" y="0"/>
              </a:cxn>
              <a:cxn ang="0">
                <a:pos x="T2" y="0"/>
              </a:cxn>
              <a:cxn ang="0">
                <a:pos x="T3" y="0"/>
              </a:cxn>
              <a:cxn ang="0">
                <a:pos x="T4" y="0"/>
              </a:cxn>
              <a:cxn ang="0">
                <a:pos x="T5" y="0"/>
              </a:cxn>
            </a:cxnLst>
            <a:rect l="0" t="0" r="r" b="b"/>
            <a:pathLst>
              <a:path w="5">
                <a:moveTo>
                  <a:pt x="5" y="0"/>
                </a:moveTo>
                <a:lnTo>
                  <a:pt x="5" y="0"/>
                </a:lnTo>
                <a:lnTo>
                  <a:pt x="0" y="0"/>
                </a:lnTo>
                <a:lnTo>
                  <a:pt x="0" y="0"/>
                </a:lnTo>
                <a:lnTo>
                  <a:pt x="5"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5" name="Freeform 540">
            <a:extLst>
              <a:ext uri="{FF2B5EF4-FFF2-40B4-BE49-F238E27FC236}">
                <a16:creationId xmlns:a16="http://schemas.microsoft.com/office/drawing/2014/main" id="{1EBD081A-1DA8-4F49-8A47-FDDF7C2D1616}"/>
              </a:ext>
            </a:extLst>
          </p:cNvPr>
          <p:cNvSpPr>
            <a:spLocks/>
          </p:cNvSpPr>
          <p:nvPr/>
        </p:nvSpPr>
        <p:spPr bwMode="auto">
          <a:xfrm>
            <a:off x="3266427" y="3547038"/>
            <a:ext cx="9206" cy="0"/>
          </a:xfrm>
          <a:custGeom>
            <a:avLst/>
            <a:gdLst>
              <a:gd name="T0" fmla="*/ 0 w 6"/>
              <a:gd name="T1" fmla="*/ 0 w 6"/>
              <a:gd name="T2" fmla="*/ 6 w 6"/>
              <a:gd name="T3" fmla="*/ 6 w 6"/>
              <a:gd name="T4" fmla="*/ 0 w 6"/>
              <a:gd name="T5" fmla="*/ 0 w 6"/>
              <a:gd name="T6" fmla="*/ 0 w 6"/>
              <a:gd name="T7" fmla="*/ 0 w 6"/>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6">
                <a:moveTo>
                  <a:pt x="0" y="0"/>
                </a:moveTo>
                <a:lnTo>
                  <a:pt x="0" y="0"/>
                </a:lnTo>
                <a:lnTo>
                  <a:pt x="6" y="0"/>
                </a:lnTo>
                <a:lnTo>
                  <a:pt x="6"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6" name="Freeform 541">
            <a:extLst>
              <a:ext uri="{FF2B5EF4-FFF2-40B4-BE49-F238E27FC236}">
                <a16:creationId xmlns:a16="http://schemas.microsoft.com/office/drawing/2014/main" id="{7A781E36-3162-4CE9-AEA7-ACC44EB94A78}"/>
              </a:ext>
            </a:extLst>
          </p:cNvPr>
          <p:cNvSpPr>
            <a:spLocks/>
          </p:cNvSpPr>
          <p:nvPr/>
        </p:nvSpPr>
        <p:spPr bwMode="auto">
          <a:xfrm>
            <a:off x="3211192" y="3538309"/>
            <a:ext cx="12274" cy="0"/>
          </a:xfrm>
          <a:custGeom>
            <a:avLst/>
            <a:gdLst>
              <a:gd name="T0" fmla="*/ 0 w 8"/>
              <a:gd name="T1" fmla="*/ 0 w 8"/>
              <a:gd name="T2" fmla="*/ 8 w 8"/>
              <a:gd name="T3" fmla="*/ 8 w 8"/>
              <a:gd name="T4" fmla="*/ 8 w 8"/>
              <a:gd name="T5" fmla="*/ 8 w 8"/>
              <a:gd name="T6" fmla="*/ 0 w 8"/>
              <a:gd name="T7" fmla="*/ 0 w 8"/>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8">
                <a:moveTo>
                  <a:pt x="0" y="0"/>
                </a:moveTo>
                <a:lnTo>
                  <a:pt x="0" y="0"/>
                </a:lnTo>
                <a:lnTo>
                  <a:pt x="8" y="0"/>
                </a:lnTo>
                <a:lnTo>
                  <a:pt x="8" y="0"/>
                </a:lnTo>
                <a:lnTo>
                  <a:pt x="8" y="0"/>
                </a:lnTo>
                <a:lnTo>
                  <a:pt x="8"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7" name="Freeform 542">
            <a:extLst>
              <a:ext uri="{FF2B5EF4-FFF2-40B4-BE49-F238E27FC236}">
                <a16:creationId xmlns:a16="http://schemas.microsoft.com/office/drawing/2014/main" id="{6EF54D9E-9443-4258-96F7-129DD334BEEC}"/>
              </a:ext>
            </a:extLst>
          </p:cNvPr>
          <p:cNvSpPr>
            <a:spLocks/>
          </p:cNvSpPr>
          <p:nvPr/>
        </p:nvSpPr>
        <p:spPr bwMode="auto">
          <a:xfrm>
            <a:off x="3261824" y="3547038"/>
            <a:ext cx="4602" cy="0"/>
          </a:xfrm>
          <a:custGeom>
            <a:avLst/>
            <a:gdLst>
              <a:gd name="T0" fmla="*/ 0 w 3"/>
              <a:gd name="T1" fmla="*/ 0 w 3"/>
              <a:gd name="T2" fmla="*/ 3 w 3"/>
              <a:gd name="T3" fmla="*/ 3 w 3"/>
              <a:gd name="T4" fmla="*/ 3 w 3"/>
              <a:gd name="T5" fmla="*/ 3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3" y="0"/>
                </a:lnTo>
                <a:lnTo>
                  <a:pt x="3"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8" name="Freeform 543">
            <a:extLst>
              <a:ext uri="{FF2B5EF4-FFF2-40B4-BE49-F238E27FC236}">
                <a16:creationId xmlns:a16="http://schemas.microsoft.com/office/drawing/2014/main" id="{534699AA-08B5-440C-9638-9084A5D6A147}"/>
              </a:ext>
            </a:extLst>
          </p:cNvPr>
          <p:cNvSpPr>
            <a:spLocks/>
          </p:cNvSpPr>
          <p:nvPr/>
        </p:nvSpPr>
        <p:spPr bwMode="auto">
          <a:xfrm>
            <a:off x="3206590" y="3538309"/>
            <a:ext cx="16877" cy="0"/>
          </a:xfrm>
          <a:custGeom>
            <a:avLst/>
            <a:gdLst>
              <a:gd name="T0" fmla="*/ 0 w 11"/>
              <a:gd name="T1" fmla="*/ 0 w 11"/>
              <a:gd name="T2" fmla="*/ 3 w 11"/>
              <a:gd name="T3" fmla="*/ 3 w 11"/>
              <a:gd name="T4" fmla="*/ 11 w 11"/>
              <a:gd name="T5" fmla="*/ 11 w 11"/>
              <a:gd name="T6" fmla="*/ 0 w 11"/>
              <a:gd name="T7" fmla="*/ 0 w 11"/>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11">
                <a:moveTo>
                  <a:pt x="0" y="0"/>
                </a:moveTo>
                <a:lnTo>
                  <a:pt x="0" y="0"/>
                </a:lnTo>
                <a:lnTo>
                  <a:pt x="3" y="0"/>
                </a:lnTo>
                <a:lnTo>
                  <a:pt x="3" y="0"/>
                </a:lnTo>
                <a:lnTo>
                  <a:pt x="11" y="0"/>
                </a:lnTo>
                <a:lnTo>
                  <a:pt x="11"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9" name="Freeform 544">
            <a:extLst>
              <a:ext uri="{FF2B5EF4-FFF2-40B4-BE49-F238E27FC236}">
                <a16:creationId xmlns:a16="http://schemas.microsoft.com/office/drawing/2014/main" id="{4B2EC38E-028A-4272-82B3-2F9F9CDA121E}"/>
              </a:ext>
            </a:extLst>
          </p:cNvPr>
          <p:cNvSpPr>
            <a:spLocks/>
          </p:cNvSpPr>
          <p:nvPr/>
        </p:nvSpPr>
        <p:spPr bwMode="auto">
          <a:xfrm>
            <a:off x="3941509" y="3789998"/>
            <a:ext cx="917497" cy="509199"/>
          </a:xfrm>
          <a:custGeom>
            <a:avLst/>
            <a:gdLst>
              <a:gd name="T0" fmla="*/ 25 w 598"/>
              <a:gd name="T1" fmla="*/ 12 h 350"/>
              <a:gd name="T2" fmla="*/ 25 w 598"/>
              <a:gd name="T3" fmla="*/ 12 h 350"/>
              <a:gd name="T4" fmla="*/ 25 w 598"/>
              <a:gd name="T5" fmla="*/ 15 h 350"/>
              <a:gd name="T6" fmla="*/ 25 w 598"/>
              <a:gd name="T7" fmla="*/ 15 h 350"/>
              <a:gd name="T8" fmla="*/ 0 w 598"/>
              <a:gd name="T9" fmla="*/ 319 h 350"/>
              <a:gd name="T10" fmla="*/ 598 w 598"/>
              <a:gd name="T11" fmla="*/ 350 h 350"/>
              <a:gd name="T12" fmla="*/ 596 w 598"/>
              <a:gd name="T13" fmla="*/ 131 h 350"/>
              <a:gd name="T14" fmla="*/ 596 w 598"/>
              <a:gd name="T15" fmla="*/ 131 h 350"/>
              <a:gd name="T16" fmla="*/ 596 w 598"/>
              <a:gd name="T17" fmla="*/ 131 h 350"/>
              <a:gd name="T18" fmla="*/ 596 w 598"/>
              <a:gd name="T19" fmla="*/ 131 h 350"/>
              <a:gd name="T20" fmla="*/ 587 w 598"/>
              <a:gd name="T21" fmla="*/ 116 h 350"/>
              <a:gd name="T22" fmla="*/ 587 w 598"/>
              <a:gd name="T23" fmla="*/ 116 h 350"/>
              <a:gd name="T24" fmla="*/ 584 w 598"/>
              <a:gd name="T25" fmla="*/ 109 h 350"/>
              <a:gd name="T26" fmla="*/ 582 w 598"/>
              <a:gd name="T27" fmla="*/ 106 h 350"/>
              <a:gd name="T28" fmla="*/ 582 w 598"/>
              <a:gd name="T29" fmla="*/ 106 h 350"/>
              <a:gd name="T30" fmla="*/ 582 w 598"/>
              <a:gd name="T31" fmla="*/ 106 h 350"/>
              <a:gd name="T32" fmla="*/ 582 w 598"/>
              <a:gd name="T33" fmla="*/ 106 h 350"/>
              <a:gd name="T34" fmla="*/ 576 w 598"/>
              <a:gd name="T35" fmla="*/ 103 h 350"/>
              <a:gd name="T36" fmla="*/ 576 w 598"/>
              <a:gd name="T37" fmla="*/ 103 h 350"/>
              <a:gd name="T38" fmla="*/ 573 w 598"/>
              <a:gd name="T39" fmla="*/ 94 h 350"/>
              <a:gd name="T40" fmla="*/ 573 w 598"/>
              <a:gd name="T41" fmla="*/ 85 h 350"/>
              <a:gd name="T42" fmla="*/ 573 w 598"/>
              <a:gd name="T43" fmla="*/ 85 h 350"/>
              <a:gd name="T44" fmla="*/ 576 w 598"/>
              <a:gd name="T45" fmla="*/ 76 h 350"/>
              <a:gd name="T46" fmla="*/ 579 w 598"/>
              <a:gd name="T47" fmla="*/ 70 h 350"/>
              <a:gd name="T48" fmla="*/ 579 w 598"/>
              <a:gd name="T49" fmla="*/ 70 h 350"/>
              <a:gd name="T50" fmla="*/ 582 w 598"/>
              <a:gd name="T51" fmla="*/ 61 h 350"/>
              <a:gd name="T52" fmla="*/ 582 w 598"/>
              <a:gd name="T53" fmla="*/ 52 h 350"/>
              <a:gd name="T54" fmla="*/ 579 w 598"/>
              <a:gd name="T55" fmla="*/ 40 h 350"/>
              <a:gd name="T56" fmla="*/ 579 w 598"/>
              <a:gd name="T57" fmla="*/ 40 h 350"/>
              <a:gd name="T58" fmla="*/ 573 w 598"/>
              <a:gd name="T59" fmla="*/ 37 h 350"/>
              <a:gd name="T60" fmla="*/ 565 w 598"/>
              <a:gd name="T61" fmla="*/ 31 h 350"/>
              <a:gd name="T62" fmla="*/ 545 w 598"/>
              <a:gd name="T63" fmla="*/ 24 h 350"/>
              <a:gd name="T64" fmla="*/ 25 w 598"/>
              <a:gd name="T65" fmla="*/ 0 h 350"/>
              <a:gd name="T66" fmla="*/ 25 w 598"/>
              <a:gd name="T67" fmla="*/ 0 h 350"/>
              <a:gd name="T68" fmla="*/ 25 w 598"/>
              <a:gd name="T69" fmla="*/ 12 h 350"/>
              <a:gd name="T70" fmla="*/ 25 w 598"/>
              <a:gd name="T71" fmla="*/ 12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98" h="350">
                <a:moveTo>
                  <a:pt x="25" y="12"/>
                </a:moveTo>
                <a:lnTo>
                  <a:pt x="25" y="12"/>
                </a:lnTo>
                <a:lnTo>
                  <a:pt x="25" y="15"/>
                </a:lnTo>
                <a:lnTo>
                  <a:pt x="25" y="15"/>
                </a:lnTo>
                <a:lnTo>
                  <a:pt x="0" y="319"/>
                </a:lnTo>
                <a:lnTo>
                  <a:pt x="598" y="350"/>
                </a:lnTo>
                <a:lnTo>
                  <a:pt x="596" y="131"/>
                </a:lnTo>
                <a:lnTo>
                  <a:pt x="596" y="131"/>
                </a:lnTo>
                <a:lnTo>
                  <a:pt x="596" y="131"/>
                </a:lnTo>
                <a:lnTo>
                  <a:pt x="596" y="131"/>
                </a:lnTo>
                <a:lnTo>
                  <a:pt x="587" y="116"/>
                </a:lnTo>
                <a:lnTo>
                  <a:pt x="587" y="116"/>
                </a:lnTo>
                <a:lnTo>
                  <a:pt x="584" y="109"/>
                </a:lnTo>
                <a:lnTo>
                  <a:pt x="582" y="106"/>
                </a:lnTo>
                <a:lnTo>
                  <a:pt x="582" y="106"/>
                </a:lnTo>
                <a:lnTo>
                  <a:pt x="582" y="106"/>
                </a:lnTo>
                <a:lnTo>
                  <a:pt x="582" y="106"/>
                </a:lnTo>
                <a:lnTo>
                  <a:pt x="576" y="103"/>
                </a:lnTo>
                <a:lnTo>
                  <a:pt x="576" y="103"/>
                </a:lnTo>
                <a:lnTo>
                  <a:pt x="573" y="94"/>
                </a:lnTo>
                <a:lnTo>
                  <a:pt x="573" y="85"/>
                </a:lnTo>
                <a:lnTo>
                  <a:pt x="573" y="85"/>
                </a:lnTo>
                <a:lnTo>
                  <a:pt x="576" y="76"/>
                </a:lnTo>
                <a:lnTo>
                  <a:pt x="579" y="70"/>
                </a:lnTo>
                <a:lnTo>
                  <a:pt x="579" y="70"/>
                </a:lnTo>
                <a:lnTo>
                  <a:pt x="582" y="61"/>
                </a:lnTo>
                <a:lnTo>
                  <a:pt x="582" y="52"/>
                </a:lnTo>
                <a:lnTo>
                  <a:pt x="579" y="40"/>
                </a:lnTo>
                <a:lnTo>
                  <a:pt x="579" y="40"/>
                </a:lnTo>
                <a:lnTo>
                  <a:pt x="573" y="37"/>
                </a:lnTo>
                <a:lnTo>
                  <a:pt x="565" y="31"/>
                </a:lnTo>
                <a:lnTo>
                  <a:pt x="545" y="24"/>
                </a:lnTo>
                <a:lnTo>
                  <a:pt x="25" y="0"/>
                </a:lnTo>
                <a:lnTo>
                  <a:pt x="25" y="0"/>
                </a:lnTo>
                <a:lnTo>
                  <a:pt x="25" y="12"/>
                </a:lnTo>
                <a:lnTo>
                  <a:pt x="25" y="12"/>
                </a:lnTo>
                <a:close/>
              </a:path>
            </a:pathLst>
          </a:custGeom>
          <a:solidFill>
            <a:schemeClr val="accent2">
              <a:lumMod val="20000"/>
              <a:lumOff val="8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0" name="Freeform 545">
            <a:extLst>
              <a:ext uri="{FF2B5EF4-FFF2-40B4-BE49-F238E27FC236}">
                <a16:creationId xmlns:a16="http://schemas.microsoft.com/office/drawing/2014/main" id="{E53075BD-5384-4C8F-9E36-7006E84FEEA3}"/>
              </a:ext>
            </a:extLst>
          </p:cNvPr>
          <p:cNvSpPr>
            <a:spLocks/>
          </p:cNvSpPr>
          <p:nvPr/>
        </p:nvSpPr>
        <p:spPr bwMode="auto">
          <a:xfrm>
            <a:off x="3941509" y="4254097"/>
            <a:ext cx="917497" cy="45100"/>
          </a:xfrm>
          <a:custGeom>
            <a:avLst/>
            <a:gdLst>
              <a:gd name="T0" fmla="*/ 0 w 598"/>
              <a:gd name="T1" fmla="*/ 0 h 31"/>
              <a:gd name="T2" fmla="*/ 598 w 598"/>
              <a:gd name="T3" fmla="*/ 31 h 31"/>
              <a:gd name="T4" fmla="*/ 0 w 598"/>
              <a:gd name="T5" fmla="*/ 0 h 31"/>
              <a:gd name="T6" fmla="*/ 0 w 598"/>
              <a:gd name="T7" fmla="*/ 0 h 31"/>
            </a:gdLst>
            <a:ahLst/>
            <a:cxnLst>
              <a:cxn ang="0">
                <a:pos x="T0" y="T1"/>
              </a:cxn>
              <a:cxn ang="0">
                <a:pos x="T2" y="T3"/>
              </a:cxn>
              <a:cxn ang="0">
                <a:pos x="T4" y="T5"/>
              </a:cxn>
              <a:cxn ang="0">
                <a:pos x="T6" y="T7"/>
              </a:cxn>
            </a:cxnLst>
            <a:rect l="0" t="0" r="r" b="b"/>
            <a:pathLst>
              <a:path w="598" h="31">
                <a:moveTo>
                  <a:pt x="0" y="0"/>
                </a:moveTo>
                <a:lnTo>
                  <a:pt x="598" y="31"/>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1" name="Freeform 546">
            <a:extLst>
              <a:ext uri="{FF2B5EF4-FFF2-40B4-BE49-F238E27FC236}">
                <a16:creationId xmlns:a16="http://schemas.microsoft.com/office/drawing/2014/main" id="{8EC3E4FC-A79D-47CF-BA0D-E845CAC160EA}"/>
              </a:ext>
            </a:extLst>
          </p:cNvPr>
          <p:cNvSpPr>
            <a:spLocks/>
          </p:cNvSpPr>
          <p:nvPr/>
        </p:nvSpPr>
        <p:spPr bwMode="auto">
          <a:xfrm>
            <a:off x="4777690" y="3824915"/>
            <a:ext cx="52165" cy="23278"/>
          </a:xfrm>
          <a:custGeom>
            <a:avLst/>
            <a:gdLst>
              <a:gd name="T0" fmla="*/ 34 w 34"/>
              <a:gd name="T1" fmla="*/ 16 h 16"/>
              <a:gd name="T2" fmla="*/ 34 w 34"/>
              <a:gd name="T3" fmla="*/ 16 h 16"/>
              <a:gd name="T4" fmla="*/ 28 w 34"/>
              <a:gd name="T5" fmla="*/ 13 h 16"/>
              <a:gd name="T6" fmla="*/ 20 w 34"/>
              <a:gd name="T7" fmla="*/ 7 h 16"/>
              <a:gd name="T8" fmla="*/ 0 w 34"/>
              <a:gd name="T9" fmla="*/ 0 h 16"/>
              <a:gd name="T10" fmla="*/ 0 w 34"/>
              <a:gd name="T11" fmla="*/ 0 h 16"/>
              <a:gd name="T12" fmla="*/ 20 w 34"/>
              <a:gd name="T13" fmla="*/ 7 h 16"/>
              <a:gd name="T14" fmla="*/ 28 w 34"/>
              <a:gd name="T15" fmla="*/ 13 h 16"/>
              <a:gd name="T16" fmla="*/ 34 w 34"/>
              <a:gd name="T17" fmla="*/ 16 h 16"/>
              <a:gd name="T18" fmla="*/ 34 w 34"/>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6">
                <a:moveTo>
                  <a:pt x="34" y="16"/>
                </a:moveTo>
                <a:lnTo>
                  <a:pt x="34" y="16"/>
                </a:lnTo>
                <a:lnTo>
                  <a:pt x="28" y="13"/>
                </a:lnTo>
                <a:lnTo>
                  <a:pt x="20" y="7"/>
                </a:lnTo>
                <a:lnTo>
                  <a:pt x="0" y="0"/>
                </a:lnTo>
                <a:lnTo>
                  <a:pt x="0" y="0"/>
                </a:lnTo>
                <a:lnTo>
                  <a:pt x="20" y="7"/>
                </a:lnTo>
                <a:lnTo>
                  <a:pt x="28" y="13"/>
                </a:lnTo>
                <a:lnTo>
                  <a:pt x="34" y="16"/>
                </a:lnTo>
                <a:lnTo>
                  <a:pt x="34" y="1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2" name="Freeform 547">
            <a:extLst>
              <a:ext uri="{FF2B5EF4-FFF2-40B4-BE49-F238E27FC236}">
                <a16:creationId xmlns:a16="http://schemas.microsoft.com/office/drawing/2014/main" id="{4AD7B255-020C-4B23-9561-205CC29507EC}"/>
              </a:ext>
            </a:extLst>
          </p:cNvPr>
          <p:cNvSpPr>
            <a:spLocks/>
          </p:cNvSpPr>
          <p:nvPr/>
        </p:nvSpPr>
        <p:spPr bwMode="auto">
          <a:xfrm>
            <a:off x="3979865" y="3789998"/>
            <a:ext cx="0" cy="17458"/>
          </a:xfrm>
          <a:custGeom>
            <a:avLst/>
            <a:gdLst>
              <a:gd name="T0" fmla="*/ 0 h 12"/>
              <a:gd name="T1" fmla="*/ 0 h 12"/>
              <a:gd name="T2" fmla="*/ 12 h 12"/>
              <a:gd name="T3" fmla="*/ 12 h 12"/>
              <a:gd name="T4" fmla="*/ 0 h 12"/>
              <a:gd name="T5" fmla="*/ 0 h 12"/>
            </a:gdLst>
            <a:ahLst/>
            <a:cxnLst>
              <a:cxn ang="0">
                <a:pos x="0" y="T0"/>
              </a:cxn>
              <a:cxn ang="0">
                <a:pos x="0" y="T1"/>
              </a:cxn>
              <a:cxn ang="0">
                <a:pos x="0" y="T2"/>
              </a:cxn>
              <a:cxn ang="0">
                <a:pos x="0" y="T3"/>
              </a:cxn>
              <a:cxn ang="0">
                <a:pos x="0" y="T4"/>
              </a:cxn>
              <a:cxn ang="0">
                <a:pos x="0" y="T5"/>
              </a:cxn>
            </a:cxnLst>
            <a:rect l="0" t="0" r="r" b="b"/>
            <a:pathLst>
              <a:path h="12">
                <a:moveTo>
                  <a:pt x="0" y="0"/>
                </a:moveTo>
                <a:lnTo>
                  <a:pt x="0" y="0"/>
                </a:lnTo>
                <a:lnTo>
                  <a:pt x="0" y="12"/>
                </a:lnTo>
                <a:lnTo>
                  <a:pt x="0" y="12"/>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3" name="Freeform 548">
            <a:extLst>
              <a:ext uri="{FF2B5EF4-FFF2-40B4-BE49-F238E27FC236}">
                <a16:creationId xmlns:a16="http://schemas.microsoft.com/office/drawing/2014/main" id="{BAEE0539-4DBC-46DA-846B-A575A0B9D9B1}"/>
              </a:ext>
            </a:extLst>
          </p:cNvPr>
          <p:cNvSpPr>
            <a:spLocks/>
          </p:cNvSpPr>
          <p:nvPr/>
        </p:nvSpPr>
        <p:spPr bwMode="auto">
          <a:xfrm>
            <a:off x="3941509" y="3811822"/>
            <a:ext cx="38357" cy="442276"/>
          </a:xfrm>
          <a:custGeom>
            <a:avLst/>
            <a:gdLst>
              <a:gd name="T0" fmla="*/ 25 w 25"/>
              <a:gd name="T1" fmla="*/ 0 h 304"/>
              <a:gd name="T2" fmla="*/ 25 w 25"/>
              <a:gd name="T3" fmla="*/ 0 h 304"/>
              <a:gd name="T4" fmla="*/ 0 w 25"/>
              <a:gd name="T5" fmla="*/ 304 h 304"/>
              <a:gd name="T6" fmla="*/ 0 w 25"/>
              <a:gd name="T7" fmla="*/ 304 h 304"/>
              <a:gd name="T8" fmla="*/ 0 w 25"/>
              <a:gd name="T9" fmla="*/ 304 h 304"/>
              <a:gd name="T10" fmla="*/ 25 w 25"/>
              <a:gd name="T11" fmla="*/ 0 h 304"/>
              <a:gd name="T12" fmla="*/ 25 w 25"/>
              <a:gd name="T13" fmla="*/ 0 h 304"/>
            </a:gdLst>
            <a:ahLst/>
            <a:cxnLst>
              <a:cxn ang="0">
                <a:pos x="T0" y="T1"/>
              </a:cxn>
              <a:cxn ang="0">
                <a:pos x="T2" y="T3"/>
              </a:cxn>
              <a:cxn ang="0">
                <a:pos x="T4" y="T5"/>
              </a:cxn>
              <a:cxn ang="0">
                <a:pos x="T6" y="T7"/>
              </a:cxn>
              <a:cxn ang="0">
                <a:pos x="T8" y="T9"/>
              </a:cxn>
              <a:cxn ang="0">
                <a:pos x="T10" y="T11"/>
              </a:cxn>
              <a:cxn ang="0">
                <a:pos x="T12" y="T13"/>
              </a:cxn>
            </a:cxnLst>
            <a:rect l="0" t="0" r="r" b="b"/>
            <a:pathLst>
              <a:path w="25" h="304">
                <a:moveTo>
                  <a:pt x="25" y="0"/>
                </a:moveTo>
                <a:lnTo>
                  <a:pt x="25" y="0"/>
                </a:lnTo>
                <a:lnTo>
                  <a:pt x="0" y="304"/>
                </a:lnTo>
                <a:lnTo>
                  <a:pt x="0" y="304"/>
                </a:lnTo>
                <a:lnTo>
                  <a:pt x="0" y="304"/>
                </a:lnTo>
                <a:lnTo>
                  <a:pt x="25" y="0"/>
                </a:lnTo>
                <a:lnTo>
                  <a:pt x="2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4" name="Freeform 550">
            <a:extLst>
              <a:ext uri="{FF2B5EF4-FFF2-40B4-BE49-F238E27FC236}">
                <a16:creationId xmlns:a16="http://schemas.microsoft.com/office/drawing/2014/main" id="{73283E2A-325A-4482-8C52-679F41EC8A6E}"/>
              </a:ext>
            </a:extLst>
          </p:cNvPr>
          <p:cNvSpPr>
            <a:spLocks/>
          </p:cNvSpPr>
          <p:nvPr/>
        </p:nvSpPr>
        <p:spPr bwMode="auto">
          <a:xfrm>
            <a:off x="4648810" y="3277890"/>
            <a:ext cx="739521" cy="507744"/>
          </a:xfrm>
          <a:custGeom>
            <a:avLst/>
            <a:gdLst>
              <a:gd name="T0" fmla="*/ 12 w 482"/>
              <a:gd name="T1" fmla="*/ 60 h 349"/>
              <a:gd name="T2" fmla="*/ 17 w 482"/>
              <a:gd name="T3" fmla="*/ 103 h 349"/>
              <a:gd name="T4" fmla="*/ 28 w 482"/>
              <a:gd name="T5" fmla="*/ 133 h 349"/>
              <a:gd name="T6" fmla="*/ 28 w 482"/>
              <a:gd name="T7" fmla="*/ 133 h 349"/>
              <a:gd name="T8" fmla="*/ 37 w 482"/>
              <a:gd name="T9" fmla="*/ 158 h 349"/>
              <a:gd name="T10" fmla="*/ 42 w 482"/>
              <a:gd name="T11" fmla="*/ 167 h 349"/>
              <a:gd name="T12" fmla="*/ 54 w 482"/>
              <a:gd name="T13" fmla="*/ 179 h 349"/>
              <a:gd name="T14" fmla="*/ 54 w 482"/>
              <a:gd name="T15" fmla="*/ 203 h 349"/>
              <a:gd name="T16" fmla="*/ 54 w 482"/>
              <a:gd name="T17" fmla="*/ 234 h 349"/>
              <a:gd name="T18" fmla="*/ 59 w 482"/>
              <a:gd name="T19" fmla="*/ 255 h 349"/>
              <a:gd name="T20" fmla="*/ 62 w 482"/>
              <a:gd name="T21" fmla="*/ 276 h 349"/>
              <a:gd name="T22" fmla="*/ 65 w 482"/>
              <a:gd name="T23" fmla="*/ 304 h 349"/>
              <a:gd name="T24" fmla="*/ 73 w 482"/>
              <a:gd name="T25" fmla="*/ 313 h 349"/>
              <a:gd name="T26" fmla="*/ 73 w 482"/>
              <a:gd name="T27" fmla="*/ 313 h 349"/>
              <a:gd name="T28" fmla="*/ 73 w 482"/>
              <a:gd name="T29" fmla="*/ 313 h 349"/>
              <a:gd name="T30" fmla="*/ 76 w 482"/>
              <a:gd name="T31" fmla="*/ 313 h 349"/>
              <a:gd name="T32" fmla="*/ 76 w 482"/>
              <a:gd name="T33" fmla="*/ 316 h 349"/>
              <a:gd name="T34" fmla="*/ 76 w 482"/>
              <a:gd name="T35" fmla="*/ 316 h 349"/>
              <a:gd name="T36" fmla="*/ 79 w 482"/>
              <a:gd name="T37" fmla="*/ 316 h 349"/>
              <a:gd name="T38" fmla="*/ 79 w 482"/>
              <a:gd name="T39" fmla="*/ 316 h 349"/>
              <a:gd name="T40" fmla="*/ 79 w 482"/>
              <a:gd name="T41" fmla="*/ 316 h 349"/>
              <a:gd name="T42" fmla="*/ 79 w 482"/>
              <a:gd name="T43" fmla="*/ 316 h 349"/>
              <a:gd name="T44" fmla="*/ 82 w 482"/>
              <a:gd name="T45" fmla="*/ 316 h 349"/>
              <a:gd name="T46" fmla="*/ 82 w 482"/>
              <a:gd name="T47" fmla="*/ 316 h 349"/>
              <a:gd name="T48" fmla="*/ 84 w 482"/>
              <a:gd name="T49" fmla="*/ 316 h 349"/>
              <a:gd name="T50" fmla="*/ 84 w 482"/>
              <a:gd name="T51" fmla="*/ 316 h 349"/>
              <a:gd name="T52" fmla="*/ 84 w 482"/>
              <a:gd name="T53" fmla="*/ 316 h 349"/>
              <a:gd name="T54" fmla="*/ 361 w 482"/>
              <a:gd name="T55" fmla="*/ 313 h 349"/>
              <a:gd name="T56" fmla="*/ 384 w 482"/>
              <a:gd name="T57" fmla="*/ 334 h 349"/>
              <a:gd name="T58" fmla="*/ 389 w 482"/>
              <a:gd name="T59" fmla="*/ 340 h 349"/>
              <a:gd name="T60" fmla="*/ 395 w 482"/>
              <a:gd name="T61" fmla="*/ 349 h 349"/>
              <a:gd name="T62" fmla="*/ 401 w 482"/>
              <a:gd name="T63" fmla="*/ 331 h 349"/>
              <a:gd name="T64" fmla="*/ 401 w 482"/>
              <a:gd name="T65" fmla="*/ 325 h 349"/>
              <a:gd name="T66" fmla="*/ 398 w 482"/>
              <a:gd name="T67" fmla="*/ 313 h 349"/>
              <a:gd name="T68" fmla="*/ 403 w 482"/>
              <a:gd name="T69" fmla="*/ 300 h 349"/>
              <a:gd name="T70" fmla="*/ 415 w 482"/>
              <a:gd name="T71" fmla="*/ 294 h 349"/>
              <a:gd name="T72" fmla="*/ 420 w 482"/>
              <a:gd name="T73" fmla="*/ 291 h 349"/>
              <a:gd name="T74" fmla="*/ 423 w 482"/>
              <a:gd name="T75" fmla="*/ 279 h 349"/>
              <a:gd name="T76" fmla="*/ 426 w 482"/>
              <a:gd name="T77" fmla="*/ 264 h 349"/>
              <a:gd name="T78" fmla="*/ 423 w 482"/>
              <a:gd name="T79" fmla="*/ 252 h 349"/>
              <a:gd name="T80" fmla="*/ 429 w 482"/>
              <a:gd name="T81" fmla="*/ 231 h 349"/>
              <a:gd name="T82" fmla="*/ 440 w 482"/>
              <a:gd name="T83" fmla="*/ 225 h 349"/>
              <a:gd name="T84" fmla="*/ 440 w 482"/>
              <a:gd name="T85" fmla="*/ 225 h 349"/>
              <a:gd name="T86" fmla="*/ 454 w 482"/>
              <a:gd name="T87" fmla="*/ 212 h 349"/>
              <a:gd name="T88" fmla="*/ 465 w 482"/>
              <a:gd name="T89" fmla="*/ 200 h 349"/>
              <a:gd name="T90" fmla="*/ 482 w 482"/>
              <a:gd name="T91" fmla="*/ 185 h 349"/>
              <a:gd name="T92" fmla="*/ 479 w 482"/>
              <a:gd name="T93" fmla="*/ 146 h 349"/>
              <a:gd name="T94" fmla="*/ 445 w 482"/>
              <a:gd name="T95" fmla="*/ 109 h 349"/>
              <a:gd name="T96" fmla="*/ 431 w 482"/>
              <a:gd name="T97" fmla="*/ 94 h 349"/>
              <a:gd name="T98" fmla="*/ 423 w 482"/>
              <a:gd name="T99" fmla="*/ 85 h 349"/>
              <a:gd name="T100" fmla="*/ 415 w 482"/>
              <a:gd name="T101" fmla="*/ 79 h 349"/>
              <a:gd name="T102" fmla="*/ 406 w 482"/>
              <a:gd name="T103" fmla="*/ 64 h 349"/>
              <a:gd name="T104" fmla="*/ 392 w 482"/>
              <a:gd name="T105" fmla="*/ 0 h 349"/>
              <a:gd name="T106" fmla="*/ 0 w 482"/>
              <a:gd name="T107" fmla="*/ 0 h 349"/>
              <a:gd name="T108" fmla="*/ 12 w 482"/>
              <a:gd name="T109" fmla="*/ 21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82" h="349">
                <a:moveTo>
                  <a:pt x="12" y="21"/>
                </a:moveTo>
                <a:lnTo>
                  <a:pt x="12" y="60"/>
                </a:lnTo>
                <a:lnTo>
                  <a:pt x="12" y="60"/>
                </a:lnTo>
                <a:lnTo>
                  <a:pt x="14" y="82"/>
                </a:lnTo>
                <a:lnTo>
                  <a:pt x="14" y="82"/>
                </a:lnTo>
                <a:lnTo>
                  <a:pt x="17" y="103"/>
                </a:lnTo>
                <a:lnTo>
                  <a:pt x="17" y="103"/>
                </a:lnTo>
                <a:lnTo>
                  <a:pt x="23" y="115"/>
                </a:lnTo>
                <a:lnTo>
                  <a:pt x="28" y="133"/>
                </a:lnTo>
                <a:lnTo>
                  <a:pt x="28" y="133"/>
                </a:lnTo>
                <a:lnTo>
                  <a:pt x="28" y="133"/>
                </a:lnTo>
                <a:lnTo>
                  <a:pt x="28" y="133"/>
                </a:lnTo>
                <a:lnTo>
                  <a:pt x="34" y="142"/>
                </a:lnTo>
                <a:lnTo>
                  <a:pt x="37" y="152"/>
                </a:lnTo>
                <a:lnTo>
                  <a:pt x="37" y="158"/>
                </a:lnTo>
                <a:lnTo>
                  <a:pt x="37" y="158"/>
                </a:lnTo>
                <a:lnTo>
                  <a:pt x="40" y="161"/>
                </a:lnTo>
                <a:lnTo>
                  <a:pt x="42" y="167"/>
                </a:lnTo>
                <a:lnTo>
                  <a:pt x="42" y="167"/>
                </a:lnTo>
                <a:lnTo>
                  <a:pt x="51" y="173"/>
                </a:lnTo>
                <a:lnTo>
                  <a:pt x="54" y="179"/>
                </a:lnTo>
                <a:lnTo>
                  <a:pt x="54" y="188"/>
                </a:lnTo>
                <a:lnTo>
                  <a:pt x="54" y="188"/>
                </a:lnTo>
                <a:lnTo>
                  <a:pt x="54" y="203"/>
                </a:lnTo>
                <a:lnTo>
                  <a:pt x="54" y="203"/>
                </a:lnTo>
                <a:lnTo>
                  <a:pt x="51" y="218"/>
                </a:lnTo>
                <a:lnTo>
                  <a:pt x="54" y="234"/>
                </a:lnTo>
                <a:lnTo>
                  <a:pt x="54" y="234"/>
                </a:lnTo>
                <a:lnTo>
                  <a:pt x="59" y="246"/>
                </a:lnTo>
                <a:lnTo>
                  <a:pt x="59" y="255"/>
                </a:lnTo>
                <a:lnTo>
                  <a:pt x="59" y="255"/>
                </a:lnTo>
                <a:lnTo>
                  <a:pt x="62" y="276"/>
                </a:lnTo>
                <a:lnTo>
                  <a:pt x="62" y="276"/>
                </a:lnTo>
                <a:lnTo>
                  <a:pt x="65" y="297"/>
                </a:lnTo>
                <a:lnTo>
                  <a:pt x="65" y="297"/>
                </a:lnTo>
                <a:lnTo>
                  <a:pt x="65" y="304"/>
                </a:lnTo>
                <a:lnTo>
                  <a:pt x="70" y="310"/>
                </a:lnTo>
                <a:lnTo>
                  <a:pt x="70" y="310"/>
                </a:lnTo>
                <a:lnTo>
                  <a:pt x="73" y="313"/>
                </a:lnTo>
                <a:lnTo>
                  <a:pt x="73" y="313"/>
                </a:lnTo>
                <a:lnTo>
                  <a:pt x="73" y="313"/>
                </a:lnTo>
                <a:lnTo>
                  <a:pt x="73" y="313"/>
                </a:lnTo>
                <a:lnTo>
                  <a:pt x="73" y="313"/>
                </a:lnTo>
                <a:lnTo>
                  <a:pt x="73" y="313"/>
                </a:lnTo>
                <a:lnTo>
                  <a:pt x="73" y="313"/>
                </a:lnTo>
                <a:lnTo>
                  <a:pt x="73" y="313"/>
                </a:lnTo>
                <a:lnTo>
                  <a:pt x="76" y="313"/>
                </a:lnTo>
                <a:lnTo>
                  <a:pt x="76" y="313"/>
                </a:lnTo>
                <a:lnTo>
                  <a:pt x="76" y="313"/>
                </a:lnTo>
                <a:lnTo>
                  <a:pt x="76" y="313"/>
                </a:lnTo>
                <a:lnTo>
                  <a:pt x="76" y="316"/>
                </a:lnTo>
                <a:lnTo>
                  <a:pt x="76" y="316"/>
                </a:lnTo>
                <a:lnTo>
                  <a:pt x="76" y="316"/>
                </a:lnTo>
                <a:lnTo>
                  <a:pt x="76"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79" y="316"/>
                </a:lnTo>
                <a:lnTo>
                  <a:pt x="82" y="316"/>
                </a:lnTo>
                <a:lnTo>
                  <a:pt x="82" y="316"/>
                </a:lnTo>
                <a:lnTo>
                  <a:pt x="82" y="316"/>
                </a:lnTo>
                <a:lnTo>
                  <a:pt x="82" y="316"/>
                </a:lnTo>
                <a:lnTo>
                  <a:pt x="82" y="316"/>
                </a:lnTo>
                <a:lnTo>
                  <a:pt x="82" y="316"/>
                </a:lnTo>
                <a:lnTo>
                  <a:pt x="84" y="316"/>
                </a:lnTo>
                <a:lnTo>
                  <a:pt x="84" y="316"/>
                </a:lnTo>
                <a:lnTo>
                  <a:pt x="84" y="316"/>
                </a:lnTo>
                <a:lnTo>
                  <a:pt x="84" y="316"/>
                </a:lnTo>
                <a:lnTo>
                  <a:pt x="84" y="316"/>
                </a:lnTo>
                <a:lnTo>
                  <a:pt x="84" y="316"/>
                </a:lnTo>
                <a:lnTo>
                  <a:pt x="84" y="316"/>
                </a:lnTo>
                <a:lnTo>
                  <a:pt x="84" y="316"/>
                </a:lnTo>
                <a:lnTo>
                  <a:pt x="84" y="316"/>
                </a:lnTo>
                <a:lnTo>
                  <a:pt x="84" y="316"/>
                </a:lnTo>
                <a:lnTo>
                  <a:pt x="90" y="313"/>
                </a:lnTo>
                <a:lnTo>
                  <a:pt x="361" y="313"/>
                </a:lnTo>
                <a:lnTo>
                  <a:pt x="361" y="313"/>
                </a:lnTo>
                <a:lnTo>
                  <a:pt x="367" y="316"/>
                </a:lnTo>
                <a:lnTo>
                  <a:pt x="384" y="334"/>
                </a:lnTo>
                <a:lnTo>
                  <a:pt x="384" y="334"/>
                </a:lnTo>
                <a:lnTo>
                  <a:pt x="389" y="340"/>
                </a:lnTo>
                <a:lnTo>
                  <a:pt x="389" y="340"/>
                </a:lnTo>
                <a:lnTo>
                  <a:pt x="392" y="346"/>
                </a:lnTo>
                <a:lnTo>
                  <a:pt x="395" y="349"/>
                </a:lnTo>
                <a:lnTo>
                  <a:pt x="395" y="349"/>
                </a:lnTo>
                <a:lnTo>
                  <a:pt x="398" y="343"/>
                </a:lnTo>
                <a:lnTo>
                  <a:pt x="401" y="331"/>
                </a:lnTo>
                <a:lnTo>
                  <a:pt x="401" y="331"/>
                </a:lnTo>
                <a:lnTo>
                  <a:pt x="401" y="328"/>
                </a:lnTo>
                <a:lnTo>
                  <a:pt x="401" y="328"/>
                </a:lnTo>
                <a:lnTo>
                  <a:pt x="401" y="325"/>
                </a:lnTo>
                <a:lnTo>
                  <a:pt x="401" y="325"/>
                </a:lnTo>
                <a:lnTo>
                  <a:pt x="398" y="313"/>
                </a:lnTo>
                <a:lnTo>
                  <a:pt x="398" y="313"/>
                </a:lnTo>
                <a:lnTo>
                  <a:pt x="401" y="307"/>
                </a:lnTo>
                <a:lnTo>
                  <a:pt x="401" y="307"/>
                </a:lnTo>
                <a:lnTo>
                  <a:pt x="403" y="300"/>
                </a:lnTo>
                <a:lnTo>
                  <a:pt x="403" y="300"/>
                </a:lnTo>
                <a:lnTo>
                  <a:pt x="409" y="297"/>
                </a:lnTo>
                <a:lnTo>
                  <a:pt x="415" y="294"/>
                </a:lnTo>
                <a:lnTo>
                  <a:pt x="415" y="294"/>
                </a:lnTo>
                <a:lnTo>
                  <a:pt x="420" y="291"/>
                </a:lnTo>
                <a:lnTo>
                  <a:pt x="420" y="291"/>
                </a:lnTo>
                <a:lnTo>
                  <a:pt x="420" y="291"/>
                </a:lnTo>
                <a:lnTo>
                  <a:pt x="420" y="282"/>
                </a:lnTo>
                <a:lnTo>
                  <a:pt x="423" y="279"/>
                </a:lnTo>
                <a:lnTo>
                  <a:pt x="423" y="279"/>
                </a:lnTo>
                <a:lnTo>
                  <a:pt x="426" y="273"/>
                </a:lnTo>
                <a:lnTo>
                  <a:pt x="426" y="264"/>
                </a:lnTo>
                <a:lnTo>
                  <a:pt x="426" y="264"/>
                </a:lnTo>
                <a:lnTo>
                  <a:pt x="423" y="252"/>
                </a:lnTo>
                <a:lnTo>
                  <a:pt x="423" y="252"/>
                </a:lnTo>
                <a:lnTo>
                  <a:pt x="423" y="243"/>
                </a:lnTo>
                <a:lnTo>
                  <a:pt x="423" y="237"/>
                </a:lnTo>
                <a:lnTo>
                  <a:pt x="429" y="231"/>
                </a:lnTo>
                <a:lnTo>
                  <a:pt x="429" y="231"/>
                </a:lnTo>
                <a:lnTo>
                  <a:pt x="434" y="228"/>
                </a:lnTo>
                <a:lnTo>
                  <a:pt x="440" y="225"/>
                </a:lnTo>
                <a:lnTo>
                  <a:pt x="440" y="225"/>
                </a:lnTo>
                <a:lnTo>
                  <a:pt x="440" y="225"/>
                </a:lnTo>
                <a:lnTo>
                  <a:pt x="440" y="225"/>
                </a:lnTo>
                <a:lnTo>
                  <a:pt x="445" y="221"/>
                </a:lnTo>
                <a:lnTo>
                  <a:pt x="445" y="221"/>
                </a:lnTo>
                <a:lnTo>
                  <a:pt x="454" y="212"/>
                </a:lnTo>
                <a:lnTo>
                  <a:pt x="454" y="212"/>
                </a:lnTo>
                <a:lnTo>
                  <a:pt x="465" y="200"/>
                </a:lnTo>
                <a:lnTo>
                  <a:pt x="465" y="200"/>
                </a:lnTo>
                <a:lnTo>
                  <a:pt x="473" y="194"/>
                </a:lnTo>
                <a:lnTo>
                  <a:pt x="473" y="194"/>
                </a:lnTo>
                <a:lnTo>
                  <a:pt x="482" y="185"/>
                </a:lnTo>
                <a:lnTo>
                  <a:pt x="482" y="158"/>
                </a:lnTo>
                <a:lnTo>
                  <a:pt x="482" y="158"/>
                </a:lnTo>
                <a:lnTo>
                  <a:pt x="479" y="146"/>
                </a:lnTo>
                <a:lnTo>
                  <a:pt x="471" y="133"/>
                </a:lnTo>
                <a:lnTo>
                  <a:pt x="471" y="133"/>
                </a:lnTo>
                <a:lnTo>
                  <a:pt x="445" y="109"/>
                </a:lnTo>
                <a:lnTo>
                  <a:pt x="445" y="109"/>
                </a:lnTo>
                <a:lnTo>
                  <a:pt x="445" y="109"/>
                </a:lnTo>
                <a:lnTo>
                  <a:pt x="431" y="94"/>
                </a:lnTo>
                <a:lnTo>
                  <a:pt x="431" y="94"/>
                </a:lnTo>
                <a:lnTo>
                  <a:pt x="431" y="94"/>
                </a:lnTo>
                <a:lnTo>
                  <a:pt x="423" y="85"/>
                </a:lnTo>
                <a:lnTo>
                  <a:pt x="423" y="85"/>
                </a:lnTo>
                <a:lnTo>
                  <a:pt x="415" y="79"/>
                </a:lnTo>
                <a:lnTo>
                  <a:pt x="415" y="79"/>
                </a:lnTo>
                <a:lnTo>
                  <a:pt x="415" y="79"/>
                </a:lnTo>
                <a:lnTo>
                  <a:pt x="409" y="70"/>
                </a:lnTo>
                <a:lnTo>
                  <a:pt x="406" y="64"/>
                </a:lnTo>
                <a:lnTo>
                  <a:pt x="406" y="54"/>
                </a:lnTo>
                <a:lnTo>
                  <a:pt x="406" y="33"/>
                </a:lnTo>
                <a:lnTo>
                  <a:pt x="392" y="0"/>
                </a:lnTo>
                <a:lnTo>
                  <a:pt x="12" y="0"/>
                </a:lnTo>
                <a:lnTo>
                  <a:pt x="0" y="0"/>
                </a:lnTo>
                <a:lnTo>
                  <a:pt x="0" y="0"/>
                </a:lnTo>
                <a:lnTo>
                  <a:pt x="9" y="9"/>
                </a:lnTo>
                <a:lnTo>
                  <a:pt x="12" y="21"/>
                </a:lnTo>
                <a:lnTo>
                  <a:pt x="12" y="21"/>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5" name="Freeform 551">
            <a:extLst>
              <a:ext uri="{FF2B5EF4-FFF2-40B4-BE49-F238E27FC236}">
                <a16:creationId xmlns:a16="http://schemas.microsoft.com/office/drawing/2014/main" id="{DE2BB33D-AC19-4BDA-B980-3A48DB18640B}"/>
              </a:ext>
            </a:extLst>
          </p:cNvPr>
          <p:cNvSpPr>
            <a:spLocks/>
          </p:cNvSpPr>
          <p:nvPr/>
        </p:nvSpPr>
        <p:spPr bwMode="auto">
          <a:xfrm>
            <a:off x="4774621" y="3737624"/>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6" name="Freeform 552">
            <a:extLst>
              <a:ext uri="{FF2B5EF4-FFF2-40B4-BE49-F238E27FC236}">
                <a16:creationId xmlns:a16="http://schemas.microsoft.com/office/drawing/2014/main" id="{BF6F511B-FA51-4F23-92E9-4DFD0AAA93F2}"/>
              </a:ext>
            </a:extLst>
          </p:cNvPr>
          <p:cNvSpPr>
            <a:spLocks/>
          </p:cNvSpPr>
          <p:nvPr/>
        </p:nvSpPr>
        <p:spPr bwMode="auto">
          <a:xfrm>
            <a:off x="4765416" y="37376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7" name="Freeform 553">
            <a:extLst>
              <a:ext uri="{FF2B5EF4-FFF2-40B4-BE49-F238E27FC236}">
                <a16:creationId xmlns:a16="http://schemas.microsoft.com/office/drawing/2014/main" id="{06F2FC36-C102-4E25-BBA1-EA8CE06B771F}"/>
              </a:ext>
            </a:extLst>
          </p:cNvPr>
          <p:cNvSpPr>
            <a:spLocks/>
          </p:cNvSpPr>
          <p:nvPr/>
        </p:nvSpPr>
        <p:spPr bwMode="auto">
          <a:xfrm>
            <a:off x="4760812" y="373325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8" name="Freeform 554">
            <a:extLst>
              <a:ext uri="{FF2B5EF4-FFF2-40B4-BE49-F238E27FC236}">
                <a16:creationId xmlns:a16="http://schemas.microsoft.com/office/drawing/2014/main" id="{414DDE03-14A9-4D22-9689-4D1895F168D4}"/>
              </a:ext>
            </a:extLst>
          </p:cNvPr>
          <p:cNvSpPr>
            <a:spLocks/>
          </p:cNvSpPr>
          <p:nvPr/>
        </p:nvSpPr>
        <p:spPr bwMode="auto">
          <a:xfrm>
            <a:off x="4691770" y="3471385"/>
            <a:ext cx="13809" cy="36371"/>
          </a:xfrm>
          <a:custGeom>
            <a:avLst/>
            <a:gdLst>
              <a:gd name="T0" fmla="*/ 0 w 9"/>
              <a:gd name="T1" fmla="*/ 0 h 25"/>
              <a:gd name="T2" fmla="*/ 0 w 9"/>
              <a:gd name="T3" fmla="*/ 0 h 25"/>
              <a:gd name="T4" fmla="*/ 6 w 9"/>
              <a:gd name="T5" fmla="*/ 9 h 25"/>
              <a:gd name="T6" fmla="*/ 9 w 9"/>
              <a:gd name="T7" fmla="*/ 19 h 25"/>
              <a:gd name="T8" fmla="*/ 9 w 9"/>
              <a:gd name="T9" fmla="*/ 25 h 25"/>
              <a:gd name="T10" fmla="*/ 9 w 9"/>
              <a:gd name="T11" fmla="*/ 25 h 25"/>
              <a:gd name="T12" fmla="*/ 9 w 9"/>
              <a:gd name="T13" fmla="*/ 19 h 25"/>
              <a:gd name="T14" fmla="*/ 6 w 9"/>
              <a:gd name="T15" fmla="*/ 9 h 25"/>
              <a:gd name="T16" fmla="*/ 0 w 9"/>
              <a:gd name="T17" fmla="*/ 0 h 25"/>
              <a:gd name="T18" fmla="*/ 0 w 9"/>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25">
                <a:moveTo>
                  <a:pt x="0" y="0"/>
                </a:moveTo>
                <a:lnTo>
                  <a:pt x="0" y="0"/>
                </a:lnTo>
                <a:lnTo>
                  <a:pt x="6" y="9"/>
                </a:lnTo>
                <a:lnTo>
                  <a:pt x="9" y="19"/>
                </a:lnTo>
                <a:lnTo>
                  <a:pt x="9" y="25"/>
                </a:lnTo>
                <a:lnTo>
                  <a:pt x="9" y="25"/>
                </a:lnTo>
                <a:lnTo>
                  <a:pt x="9" y="19"/>
                </a:lnTo>
                <a:lnTo>
                  <a:pt x="6"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9" name="Freeform 555">
            <a:extLst>
              <a:ext uri="{FF2B5EF4-FFF2-40B4-BE49-F238E27FC236}">
                <a16:creationId xmlns:a16="http://schemas.microsoft.com/office/drawing/2014/main" id="{6371953A-2965-4785-AEF6-B87A55AC8310}"/>
              </a:ext>
            </a:extLst>
          </p:cNvPr>
          <p:cNvSpPr>
            <a:spLocks/>
          </p:cNvSpPr>
          <p:nvPr/>
        </p:nvSpPr>
        <p:spPr bwMode="auto">
          <a:xfrm>
            <a:off x="4770018" y="37376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0" name="Freeform 556">
            <a:extLst>
              <a:ext uri="{FF2B5EF4-FFF2-40B4-BE49-F238E27FC236}">
                <a16:creationId xmlns:a16="http://schemas.microsoft.com/office/drawing/2014/main" id="{FF60E6DF-87C1-4E44-9DE0-292EDB094637}"/>
              </a:ext>
            </a:extLst>
          </p:cNvPr>
          <p:cNvSpPr>
            <a:spLocks/>
          </p:cNvSpPr>
          <p:nvPr/>
        </p:nvSpPr>
        <p:spPr bwMode="auto">
          <a:xfrm>
            <a:off x="4777690" y="37376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1" name="Freeform 557">
            <a:extLst>
              <a:ext uri="{FF2B5EF4-FFF2-40B4-BE49-F238E27FC236}">
                <a16:creationId xmlns:a16="http://schemas.microsoft.com/office/drawing/2014/main" id="{8C6F57C0-C54D-4AFD-A163-F2002FA36C45}"/>
              </a:ext>
            </a:extLst>
          </p:cNvPr>
          <p:cNvSpPr>
            <a:spLocks/>
          </p:cNvSpPr>
          <p:nvPr/>
        </p:nvSpPr>
        <p:spPr bwMode="auto">
          <a:xfrm>
            <a:off x="4777690" y="37376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2" name="Freeform 558">
            <a:extLst>
              <a:ext uri="{FF2B5EF4-FFF2-40B4-BE49-F238E27FC236}">
                <a16:creationId xmlns:a16="http://schemas.microsoft.com/office/drawing/2014/main" id="{E738CFA9-13AB-4590-9408-0559446D4D92}"/>
              </a:ext>
            </a:extLst>
          </p:cNvPr>
          <p:cNvSpPr>
            <a:spLocks/>
          </p:cNvSpPr>
          <p:nvPr/>
        </p:nvSpPr>
        <p:spPr bwMode="auto">
          <a:xfrm>
            <a:off x="4760812" y="373325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3" name="Freeform 559">
            <a:extLst>
              <a:ext uri="{FF2B5EF4-FFF2-40B4-BE49-F238E27FC236}">
                <a16:creationId xmlns:a16="http://schemas.microsoft.com/office/drawing/2014/main" id="{677ADF36-6D37-40D5-A58E-E1B790D84B75}"/>
              </a:ext>
            </a:extLst>
          </p:cNvPr>
          <p:cNvSpPr>
            <a:spLocks/>
          </p:cNvSpPr>
          <p:nvPr/>
        </p:nvSpPr>
        <p:spPr bwMode="auto">
          <a:xfrm>
            <a:off x="4770018" y="37376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4" name="Freeform 560">
            <a:extLst>
              <a:ext uri="{FF2B5EF4-FFF2-40B4-BE49-F238E27FC236}">
                <a16:creationId xmlns:a16="http://schemas.microsoft.com/office/drawing/2014/main" id="{2B81F565-7A34-4A30-BAE6-5CC1310D5127}"/>
              </a:ext>
            </a:extLst>
          </p:cNvPr>
          <p:cNvSpPr>
            <a:spLocks/>
          </p:cNvSpPr>
          <p:nvPr/>
        </p:nvSpPr>
        <p:spPr bwMode="auto">
          <a:xfrm>
            <a:off x="4774621" y="37376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5" name="Freeform 561">
            <a:extLst>
              <a:ext uri="{FF2B5EF4-FFF2-40B4-BE49-F238E27FC236}">
                <a16:creationId xmlns:a16="http://schemas.microsoft.com/office/drawing/2014/main" id="{0B176A3C-B298-476F-BC66-71D4BCA6F348}"/>
              </a:ext>
            </a:extLst>
          </p:cNvPr>
          <p:cNvSpPr>
            <a:spLocks/>
          </p:cNvSpPr>
          <p:nvPr/>
        </p:nvSpPr>
        <p:spPr bwMode="auto">
          <a:xfrm>
            <a:off x="4765416" y="373325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6" name="Freeform 562">
            <a:extLst>
              <a:ext uri="{FF2B5EF4-FFF2-40B4-BE49-F238E27FC236}">
                <a16:creationId xmlns:a16="http://schemas.microsoft.com/office/drawing/2014/main" id="{7AFA8049-4114-4754-AA7A-280A964E8EAC}"/>
              </a:ext>
            </a:extLst>
          </p:cNvPr>
          <p:cNvSpPr>
            <a:spLocks/>
          </p:cNvSpPr>
          <p:nvPr/>
        </p:nvSpPr>
        <p:spPr bwMode="auto">
          <a:xfrm>
            <a:off x="4770018" y="37376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7" name="Freeform 563">
            <a:extLst>
              <a:ext uri="{FF2B5EF4-FFF2-40B4-BE49-F238E27FC236}">
                <a16:creationId xmlns:a16="http://schemas.microsoft.com/office/drawing/2014/main" id="{034A5A3B-493A-4C3B-A8DC-989E040D67A0}"/>
              </a:ext>
            </a:extLst>
          </p:cNvPr>
          <p:cNvSpPr>
            <a:spLocks/>
          </p:cNvSpPr>
          <p:nvPr/>
        </p:nvSpPr>
        <p:spPr bwMode="auto">
          <a:xfrm>
            <a:off x="5237972" y="3763812"/>
            <a:ext cx="7672" cy="8729"/>
          </a:xfrm>
          <a:custGeom>
            <a:avLst/>
            <a:gdLst>
              <a:gd name="T0" fmla="*/ 0 w 5"/>
              <a:gd name="T1" fmla="*/ 0 h 6"/>
              <a:gd name="T2" fmla="*/ 0 w 5"/>
              <a:gd name="T3" fmla="*/ 0 h 6"/>
              <a:gd name="T4" fmla="*/ 5 w 5"/>
              <a:gd name="T5" fmla="*/ 6 h 6"/>
              <a:gd name="T6" fmla="*/ 5 w 5"/>
              <a:gd name="T7" fmla="*/ 6 h 6"/>
              <a:gd name="T8" fmla="*/ 0 w 5"/>
              <a:gd name="T9" fmla="*/ 0 h 6"/>
              <a:gd name="T10" fmla="*/ 0 w 5"/>
              <a:gd name="T11" fmla="*/ 0 h 6"/>
            </a:gdLst>
            <a:ahLst/>
            <a:cxnLst>
              <a:cxn ang="0">
                <a:pos x="T0" y="T1"/>
              </a:cxn>
              <a:cxn ang="0">
                <a:pos x="T2" y="T3"/>
              </a:cxn>
              <a:cxn ang="0">
                <a:pos x="T4" y="T5"/>
              </a:cxn>
              <a:cxn ang="0">
                <a:pos x="T6" y="T7"/>
              </a:cxn>
              <a:cxn ang="0">
                <a:pos x="T8" y="T9"/>
              </a:cxn>
              <a:cxn ang="0">
                <a:pos x="T10" y="T11"/>
              </a:cxn>
            </a:cxnLst>
            <a:rect l="0" t="0" r="r" b="b"/>
            <a:pathLst>
              <a:path w="5" h="6">
                <a:moveTo>
                  <a:pt x="0" y="0"/>
                </a:moveTo>
                <a:lnTo>
                  <a:pt x="0" y="0"/>
                </a:lnTo>
                <a:lnTo>
                  <a:pt x="5" y="6"/>
                </a:lnTo>
                <a:lnTo>
                  <a:pt x="5"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8" name="Freeform 564">
            <a:extLst>
              <a:ext uri="{FF2B5EF4-FFF2-40B4-BE49-F238E27FC236}">
                <a16:creationId xmlns:a16="http://schemas.microsoft.com/office/drawing/2014/main" id="{E1750F0C-4076-4C28-B80B-FFD41940F819}"/>
              </a:ext>
            </a:extLst>
          </p:cNvPr>
          <p:cNvSpPr>
            <a:spLocks/>
          </p:cNvSpPr>
          <p:nvPr/>
        </p:nvSpPr>
        <p:spPr bwMode="auto">
          <a:xfrm>
            <a:off x="5345372" y="3568861"/>
            <a:ext cx="16877" cy="17458"/>
          </a:xfrm>
          <a:custGeom>
            <a:avLst/>
            <a:gdLst>
              <a:gd name="T0" fmla="*/ 11 w 11"/>
              <a:gd name="T1" fmla="*/ 0 h 12"/>
              <a:gd name="T2" fmla="*/ 11 w 11"/>
              <a:gd name="T3" fmla="*/ 0 h 12"/>
              <a:gd name="T4" fmla="*/ 0 w 11"/>
              <a:gd name="T5" fmla="*/ 12 h 12"/>
              <a:gd name="T6" fmla="*/ 0 w 11"/>
              <a:gd name="T7" fmla="*/ 12 h 12"/>
              <a:gd name="T8" fmla="*/ 11 w 11"/>
              <a:gd name="T9" fmla="*/ 0 h 12"/>
              <a:gd name="T10" fmla="*/ 11 w 11"/>
              <a:gd name="T11" fmla="*/ 0 h 12"/>
            </a:gdLst>
            <a:ahLst/>
            <a:cxnLst>
              <a:cxn ang="0">
                <a:pos x="T0" y="T1"/>
              </a:cxn>
              <a:cxn ang="0">
                <a:pos x="T2" y="T3"/>
              </a:cxn>
              <a:cxn ang="0">
                <a:pos x="T4" y="T5"/>
              </a:cxn>
              <a:cxn ang="0">
                <a:pos x="T6" y="T7"/>
              </a:cxn>
              <a:cxn ang="0">
                <a:pos x="T8" y="T9"/>
              </a:cxn>
              <a:cxn ang="0">
                <a:pos x="T10" y="T11"/>
              </a:cxn>
            </a:cxnLst>
            <a:rect l="0" t="0" r="r" b="b"/>
            <a:pathLst>
              <a:path w="11" h="12">
                <a:moveTo>
                  <a:pt x="11" y="0"/>
                </a:moveTo>
                <a:lnTo>
                  <a:pt x="11" y="0"/>
                </a:lnTo>
                <a:lnTo>
                  <a:pt x="0" y="12"/>
                </a:lnTo>
                <a:lnTo>
                  <a:pt x="0" y="12"/>
                </a:lnTo>
                <a:lnTo>
                  <a:pt x="11" y="0"/>
                </a:lnTo>
                <a:lnTo>
                  <a:pt x="11"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9" name="Freeform 565">
            <a:extLst>
              <a:ext uri="{FF2B5EF4-FFF2-40B4-BE49-F238E27FC236}">
                <a16:creationId xmlns:a16="http://schemas.microsoft.com/office/drawing/2014/main" id="{ACB9C8E5-FA59-41B7-ABCC-EBF38D2A0066}"/>
              </a:ext>
            </a:extLst>
          </p:cNvPr>
          <p:cNvSpPr>
            <a:spLocks/>
          </p:cNvSpPr>
          <p:nvPr/>
        </p:nvSpPr>
        <p:spPr bwMode="auto">
          <a:xfrm>
            <a:off x="5297809" y="3401553"/>
            <a:ext cx="12274" cy="13093"/>
          </a:xfrm>
          <a:custGeom>
            <a:avLst/>
            <a:gdLst>
              <a:gd name="T0" fmla="*/ 8 w 8"/>
              <a:gd name="T1" fmla="*/ 9 h 9"/>
              <a:gd name="T2" fmla="*/ 8 w 8"/>
              <a:gd name="T3" fmla="*/ 9 h 9"/>
              <a:gd name="T4" fmla="*/ 0 w 8"/>
              <a:gd name="T5" fmla="*/ 0 h 9"/>
              <a:gd name="T6" fmla="*/ 0 w 8"/>
              <a:gd name="T7" fmla="*/ 0 h 9"/>
              <a:gd name="T8" fmla="*/ 8 w 8"/>
              <a:gd name="T9" fmla="*/ 9 h 9"/>
              <a:gd name="T10" fmla="*/ 8 w 8"/>
              <a:gd name="T11" fmla="*/ 9 h 9"/>
            </a:gdLst>
            <a:ahLst/>
            <a:cxnLst>
              <a:cxn ang="0">
                <a:pos x="T0" y="T1"/>
              </a:cxn>
              <a:cxn ang="0">
                <a:pos x="T2" y="T3"/>
              </a:cxn>
              <a:cxn ang="0">
                <a:pos x="T4" y="T5"/>
              </a:cxn>
              <a:cxn ang="0">
                <a:pos x="T6" y="T7"/>
              </a:cxn>
              <a:cxn ang="0">
                <a:pos x="T8" y="T9"/>
              </a:cxn>
              <a:cxn ang="0">
                <a:pos x="T10" y="T11"/>
              </a:cxn>
            </a:cxnLst>
            <a:rect l="0" t="0" r="r" b="b"/>
            <a:pathLst>
              <a:path w="8" h="9">
                <a:moveTo>
                  <a:pt x="8" y="9"/>
                </a:moveTo>
                <a:lnTo>
                  <a:pt x="8" y="9"/>
                </a:lnTo>
                <a:lnTo>
                  <a:pt x="0" y="0"/>
                </a:lnTo>
                <a:lnTo>
                  <a:pt x="0" y="0"/>
                </a:lnTo>
                <a:lnTo>
                  <a:pt x="8" y="9"/>
                </a:lnTo>
                <a:lnTo>
                  <a:pt x="8" y="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0" name="Freeform 566">
            <a:extLst>
              <a:ext uri="{FF2B5EF4-FFF2-40B4-BE49-F238E27FC236}">
                <a16:creationId xmlns:a16="http://schemas.microsoft.com/office/drawing/2014/main" id="{D2A59D1A-8269-487C-9EC3-9BF2A13B902D}"/>
              </a:ext>
            </a:extLst>
          </p:cNvPr>
          <p:cNvSpPr>
            <a:spLocks/>
          </p:cNvSpPr>
          <p:nvPr/>
        </p:nvSpPr>
        <p:spPr bwMode="auto">
          <a:xfrm>
            <a:off x="5259452" y="3724530"/>
            <a:ext cx="4602" cy="8729"/>
          </a:xfrm>
          <a:custGeom>
            <a:avLst/>
            <a:gdLst>
              <a:gd name="T0" fmla="*/ 0 w 3"/>
              <a:gd name="T1" fmla="*/ 6 h 6"/>
              <a:gd name="T2" fmla="*/ 0 w 3"/>
              <a:gd name="T3" fmla="*/ 6 h 6"/>
              <a:gd name="T4" fmla="*/ 3 w 3"/>
              <a:gd name="T5" fmla="*/ 0 h 6"/>
              <a:gd name="T6" fmla="*/ 3 w 3"/>
              <a:gd name="T7" fmla="*/ 0 h 6"/>
              <a:gd name="T8" fmla="*/ 0 w 3"/>
              <a:gd name="T9" fmla="*/ 6 h 6"/>
              <a:gd name="T10" fmla="*/ 0 w 3"/>
              <a:gd name="T11" fmla="*/ 6 h 6"/>
            </a:gdLst>
            <a:ahLst/>
            <a:cxnLst>
              <a:cxn ang="0">
                <a:pos x="T0" y="T1"/>
              </a:cxn>
              <a:cxn ang="0">
                <a:pos x="T2" y="T3"/>
              </a:cxn>
              <a:cxn ang="0">
                <a:pos x="T4" y="T5"/>
              </a:cxn>
              <a:cxn ang="0">
                <a:pos x="T6" y="T7"/>
              </a:cxn>
              <a:cxn ang="0">
                <a:pos x="T8" y="T9"/>
              </a:cxn>
              <a:cxn ang="0">
                <a:pos x="T10" y="T11"/>
              </a:cxn>
            </a:cxnLst>
            <a:rect l="0" t="0" r="r" b="b"/>
            <a:pathLst>
              <a:path w="3" h="6">
                <a:moveTo>
                  <a:pt x="0" y="6"/>
                </a:moveTo>
                <a:lnTo>
                  <a:pt x="0" y="6"/>
                </a:lnTo>
                <a:lnTo>
                  <a:pt x="3" y="0"/>
                </a:lnTo>
                <a:lnTo>
                  <a:pt x="3"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1" name="Freeform 567">
            <a:extLst>
              <a:ext uri="{FF2B5EF4-FFF2-40B4-BE49-F238E27FC236}">
                <a16:creationId xmlns:a16="http://schemas.microsoft.com/office/drawing/2014/main" id="{72430CC3-3CCC-4844-8564-FD9A4C1D788E}"/>
              </a:ext>
            </a:extLst>
          </p:cNvPr>
          <p:cNvSpPr>
            <a:spLocks/>
          </p:cNvSpPr>
          <p:nvPr/>
        </p:nvSpPr>
        <p:spPr bwMode="auto">
          <a:xfrm>
            <a:off x="4605851" y="2362787"/>
            <a:ext cx="787084" cy="897645"/>
          </a:xfrm>
          <a:custGeom>
            <a:avLst/>
            <a:gdLst>
              <a:gd name="T0" fmla="*/ 40 w 513"/>
              <a:gd name="T1" fmla="*/ 547 h 617"/>
              <a:gd name="T2" fmla="*/ 40 w 513"/>
              <a:gd name="T3" fmla="*/ 550 h 617"/>
              <a:gd name="T4" fmla="*/ 40 w 513"/>
              <a:gd name="T5" fmla="*/ 556 h 617"/>
              <a:gd name="T6" fmla="*/ 40 w 513"/>
              <a:gd name="T7" fmla="*/ 559 h 617"/>
              <a:gd name="T8" fmla="*/ 42 w 513"/>
              <a:gd name="T9" fmla="*/ 565 h 617"/>
              <a:gd name="T10" fmla="*/ 42 w 513"/>
              <a:gd name="T11" fmla="*/ 571 h 617"/>
              <a:gd name="T12" fmla="*/ 42 w 513"/>
              <a:gd name="T13" fmla="*/ 580 h 617"/>
              <a:gd name="T14" fmla="*/ 42 w 513"/>
              <a:gd name="T15" fmla="*/ 586 h 617"/>
              <a:gd name="T16" fmla="*/ 42 w 513"/>
              <a:gd name="T17" fmla="*/ 592 h 617"/>
              <a:gd name="T18" fmla="*/ 42 w 513"/>
              <a:gd name="T19" fmla="*/ 595 h 617"/>
              <a:gd name="T20" fmla="*/ 45 w 513"/>
              <a:gd name="T21" fmla="*/ 604 h 617"/>
              <a:gd name="T22" fmla="*/ 45 w 513"/>
              <a:gd name="T23" fmla="*/ 610 h 617"/>
              <a:gd name="T24" fmla="*/ 45 w 513"/>
              <a:gd name="T25" fmla="*/ 614 h 617"/>
              <a:gd name="T26" fmla="*/ 417 w 513"/>
              <a:gd name="T27" fmla="*/ 617 h 617"/>
              <a:gd name="T28" fmla="*/ 395 w 513"/>
              <a:gd name="T29" fmla="*/ 580 h 617"/>
              <a:gd name="T30" fmla="*/ 367 w 513"/>
              <a:gd name="T31" fmla="*/ 547 h 617"/>
              <a:gd name="T32" fmla="*/ 359 w 513"/>
              <a:gd name="T33" fmla="*/ 538 h 617"/>
              <a:gd name="T34" fmla="*/ 336 w 513"/>
              <a:gd name="T35" fmla="*/ 519 h 617"/>
              <a:gd name="T36" fmla="*/ 328 w 513"/>
              <a:gd name="T37" fmla="*/ 501 h 617"/>
              <a:gd name="T38" fmla="*/ 308 w 513"/>
              <a:gd name="T39" fmla="*/ 480 h 617"/>
              <a:gd name="T40" fmla="*/ 305 w 513"/>
              <a:gd name="T41" fmla="*/ 474 h 617"/>
              <a:gd name="T42" fmla="*/ 303 w 513"/>
              <a:gd name="T43" fmla="*/ 419 h 617"/>
              <a:gd name="T44" fmla="*/ 297 w 513"/>
              <a:gd name="T45" fmla="*/ 383 h 617"/>
              <a:gd name="T46" fmla="*/ 305 w 513"/>
              <a:gd name="T47" fmla="*/ 370 h 617"/>
              <a:gd name="T48" fmla="*/ 328 w 513"/>
              <a:gd name="T49" fmla="*/ 352 h 617"/>
              <a:gd name="T50" fmla="*/ 339 w 513"/>
              <a:gd name="T51" fmla="*/ 313 h 617"/>
              <a:gd name="T52" fmla="*/ 345 w 513"/>
              <a:gd name="T53" fmla="*/ 273 h 617"/>
              <a:gd name="T54" fmla="*/ 375 w 513"/>
              <a:gd name="T55" fmla="*/ 212 h 617"/>
              <a:gd name="T56" fmla="*/ 409 w 513"/>
              <a:gd name="T57" fmla="*/ 182 h 617"/>
              <a:gd name="T58" fmla="*/ 426 w 513"/>
              <a:gd name="T59" fmla="*/ 164 h 617"/>
              <a:gd name="T60" fmla="*/ 471 w 513"/>
              <a:gd name="T61" fmla="*/ 137 h 617"/>
              <a:gd name="T62" fmla="*/ 513 w 513"/>
              <a:gd name="T63" fmla="*/ 109 h 617"/>
              <a:gd name="T64" fmla="*/ 493 w 513"/>
              <a:gd name="T65" fmla="*/ 103 h 617"/>
              <a:gd name="T66" fmla="*/ 451 w 513"/>
              <a:gd name="T67" fmla="*/ 88 h 617"/>
              <a:gd name="T68" fmla="*/ 431 w 513"/>
              <a:gd name="T69" fmla="*/ 100 h 617"/>
              <a:gd name="T70" fmla="*/ 406 w 513"/>
              <a:gd name="T71" fmla="*/ 109 h 617"/>
              <a:gd name="T72" fmla="*/ 387 w 513"/>
              <a:gd name="T73" fmla="*/ 103 h 617"/>
              <a:gd name="T74" fmla="*/ 364 w 513"/>
              <a:gd name="T75" fmla="*/ 82 h 617"/>
              <a:gd name="T76" fmla="*/ 347 w 513"/>
              <a:gd name="T77" fmla="*/ 79 h 617"/>
              <a:gd name="T78" fmla="*/ 280 w 513"/>
              <a:gd name="T79" fmla="*/ 33 h 617"/>
              <a:gd name="T80" fmla="*/ 249 w 513"/>
              <a:gd name="T81" fmla="*/ 54 h 617"/>
              <a:gd name="T82" fmla="*/ 177 w 513"/>
              <a:gd name="T83" fmla="*/ 27 h 617"/>
              <a:gd name="T84" fmla="*/ 14 w 513"/>
              <a:gd name="T85" fmla="*/ 0 h 617"/>
              <a:gd name="T86" fmla="*/ 9 w 513"/>
              <a:gd name="T87" fmla="*/ 15 h 617"/>
              <a:gd name="T88" fmla="*/ 0 w 513"/>
              <a:gd name="T89" fmla="*/ 67 h 617"/>
              <a:gd name="T90" fmla="*/ 17 w 513"/>
              <a:gd name="T91" fmla="*/ 109 h 617"/>
              <a:gd name="T92" fmla="*/ 26 w 513"/>
              <a:gd name="T93" fmla="*/ 152 h 617"/>
              <a:gd name="T94" fmla="*/ 31 w 513"/>
              <a:gd name="T95" fmla="*/ 185 h 617"/>
              <a:gd name="T96" fmla="*/ 34 w 513"/>
              <a:gd name="T97" fmla="*/ 234 h 617"/>
              <a:gd name="T98" fmla="*/ 34 w 513"/>
              <a:gd name="T99" fmla="*/ 264 h 617"/>
              <a:gd name="T100" fmla="*/ 45 w 513"/>
              <a:gd name="T101" fmla="*/ 304 h 617"/>
              <a:gd name="T102" fmla="*/ 45 w 513"/>
              <a:gd name="T103" fmla="*/ 304 h 617"/>
              <a:gd name="T104" fmla="*/ 45 w 513"/>
              <a:gd name="T105" fmla="*/ 304 h 617"/>
              <a:gd name="T106" fmla="*/ 45 w 513"/>
              <a:gd name="T107" fmla="*/ 349 h 617"/>
              <a:gd name="T108" fmla="*/ 31 w 513"/>
              <a:gd name="T109" fmla="*/ 398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13" h="617">
                <a:moveTo>
                  <a:pt x="31" y="398"/>
                </a:moveTo>
                <a:lnTo>
                  <a:pt x="31" y="398"/>
                </a:lnTo>
                <a:lnTo>
                  <a:pt x="37" y="437"/>
                </a:lnTo>
                <a:lnTo>
                  <a:pt x="40" y="471"/>
                </a:lnTo>
                <a:lnTo>
                  <a:pt x="40" y="547"/>
                </a:lnTo>
                <a:lnTo>
                  <a:pt x="40" y="547"/>
                </a:lnTo>
                <a:lnTo>
                  <a:pt x="40" y="547"/>
                </a:lnTo>
                <a:lnTo>
                  <a:pt x="40" y="547"/>
                </a:lnTo>
                <a:lnTo>
                  <a:pt x="40" y="550"/>
                </a:lnTo>
                <a:lnTo>
                  <a:pt x="40" y="550"/>
                </a:lnTo>
                <a:lnTo>
                  <a:pt x="40" y="553"/>
                </a:lnTo>
                <a:lnTo>
                  <a:pt x="40" y="553"/>
                </a:lnTo>
                <a:lnTo>
                  <a:pt x="40" y="553"/>
                </a:lnTo>
                <a:lnTo>
                  <a:pt x="40" y="553"/>
                </a:lnTo>
                <a:lnTo>
                  <a:pt x="40" y="556"/>
                </a:lnTo>
                <a:lnTo>
                  <a:pt x="40" y="556"/>
                </a:lnTo>
                <a:lnTo>
                  <a:pt x="40" y="556"/>
                </a:lnTo>
                <a:lnTo>
                  <a:pt x="40" y="556"/>
                </a:lnTo>
                <a:lnTo>
                  <a:pt x="40" y="559"/>
                </a:lnTo>
                <a:lnTo>
                  <a:pt x="40" y="559"/>
                </a:lnTo>
                <a:lnTo>
                  <a:pt x="40" y="562"/>
                </a:lnTo>
                <a:lnTo>
                  <a:pt x="40" y="562"/>
                </a:lnTo>
                <a:lnTo>
                  <a:pt x="42" y="565"/>
                </a:lnTo>
                <a:lnTo>
                  <a:pt x="42" y="565"/>
                </a:lnTo>
                <a:lnTo>
                  <a:pt x="42" y="565"/>
                </a:lnTo>
                <a:lnTo>
                  <a:pt x="42" y="565"/>
                </a:lnTo>
                <a:lnTo>
                  <a:pt x="42" y="571"/>
                </a:lnTo>
                <a:lnTo>
                  <a:pt x="42" y="571"/>
                </a:lnTo>
                <a:lnTo>
                  <a:pt x="42" y="571"/>
                </a:lnTo>
                <a:lnTo>
                  <a:pt x="42" y="571"/>
                </a:lnTo>
                <a:lnTo>
                  <a:pt x="42" y="574"/>
                </a:lnTo>
                <a:lnTo>
                  <a:pt x="42" y="574"/>
                </a:lnTo>
                <a:lnTo>
                  <a:pt x="42" y="577"/>
                </a:lnTo>
                <a:lnTo>
                  <a:pt x="42" y="577"/>
                </a:lnTo>
                <a:lnTo>
                  <a:pt x="42" y="580"/>
                </a:lnTo>
                <a:lnTo>
                  <a:pt x="42" y="580"/>
                </a:lnTo>
                <a:lnTo>
                  <a:pt x="42" y="580"/>
                </a:lnTo>
                <a:lnTo>
                  <a:pt x="42" y="580"/>
                </a:lnTo>
                <a:lnTo>
                  <a:pt x="42" y="586"/>
                </a:lnTo>
                <a:lnTo>
                  <a:pt x="42" y="586"/>
                </a:lnTo>
                <a:lnTo>
                  <a:pt x="42" y="586"/>
                </a:lnTo>
                <a:lnTo>
                  <a:pt x="42" y="586"/>
                </a:lnTo>
                <a:lnTo>
                  <a:pt x="42" y="592"/>
                </a:lnTo>
                <a:lnTo>
                  <a:pt x="42" y="592"/>
                </a:lnTo>
                <a:lnTo>
                  <a:pt x="42" y="592"/>
                </a:lnTo>
                <a:lnTo>
                  <a:pt x="42" y="592"/>
                </a:lnTo>
                <a:lnTo>
                  <a:pt x="42" y="595"/>
                </a:lnTo>
                <a:lnTo>
                  <a:pt x="42" y="595"/>
                </a:lnTo>
                <a:lnTo>
                  <a:pt x="42" y="595"/>
                </a:lnTo>
                <a:lnTo>
                  <a:pt x="42" y="595"/>
                </a:lnTo>
                <a:lnTo>
                  <a:pt x="45" y="601"/>
                </a:lnTo>
                <a:lnTo>
                  <a:pt x="45" y="601"/>
                </a:lnTo>
                <a:lnTo>
                  <a:pt x="45" y="601"/>
                </a:lnTo>
                <a:lnTo>
                  <a:pt x="45" y="601"/>
                </a:lnTo>
                <a:lnTo>
                  <a:pt x="45" y="604"/>
                </a:lnTo>
                <a:lnTo>
                  <a:pt x="45" y="604"/>
                </a:lnTo>
                <a:lnTo>
                  <a:pt x="45" y="607"/>
                </a:lnTo>
                <a:lnTo>
                  <a:pt x="45" y="607"/>
                </a:lnTo>
                <a:lnTo>
                  <a:pt x="45" y="610"/>
                </a:lnTo>
                <a:lnTo>
                  <a:pt x="45" y="610"/>
                </a:lnTo>
                <a:lnTo>
                  <a:pt x="45" y="610"/>
                </a:lnTo>
                <a:lnTo>
                  <a:pt x="45" y="610"/>
                </a:lnTo>
                <a:lnTo>
                  <a:pt x="45" y="614"/>
                </a:lnTo>
                <a:lnTo>
                  <a:pt x="45" y="614"/>
                </a:lnTo>
                <a:lnTo>
                  <a:pt x="45" y="614"/>
                </a:lnTo>
                <a:lnTo>
                  <a:pt x="45" y="614"/>
                </a:lnTo>
                <a:lnTo>
                  <a:pt x="45" y="614"/>
                </a:lnTo>
                <a:lnTo>
                  <a:pt x="45" y="614"/>
                </a:lnTo>
                <a:lnTo>
                  <a:pt x="45" y="617"/>
                </a:lnTo>
                <a:lnTo>
                  <a:pt x="417" y="617"/>
                </a:lnTo>
                <a:lnTo>
                  <a:pt x="417" y="589"/>
                </a:lnTo>
                <a:lnTo>
                  <a:pt x="398" y="586"/>
                </a:lnTo>
                <a:lnTo>
                  <a:pt x="398" y="586"/>
                </a:lnTo>
                <a:lnTo>
                  <a:pt x="395" y="583"/>
                </a:lnTo>
                <a:lnTo>
                  <a:pt x="395" y="580"/>
                </a:lnTo>
                <a:lnTo>
                  <a:pt x="395" y="565"/>
                </a:lnTo>
                <a:lnTo>
                  <a:pt x="370" y="550"/>
                </a:lnTo>
                <a:lnTo>
                  <a:pt x="370" y="550"/>
                </a:lnTo>
                <a:lnTo>
                  <a:pt x="367" y="547"/>
                </a:lnTo>
                <a:lnTo>
                  <a:pt x="367" y="547"/>
                </a:lnTo>
                <a:lnTo>
                  <a:pt x="367" y="541"/>
                </a:lnTo>
                <a:lnTo>
                  <a:pt x="367" y="541"/>
                </a:lnTo>
                <a:lnTo>
                  <a:pt x="367" y="541"/>
                </a:lnTo>
                <a:lnTo>
                  <a:pt x="367" y="541"/>
                </a:lnTo>
                <a:lnTo>
                  <a:pt x="359" y="538"/>
                </a:lnTo>
                <a:lnTo>
                  <a:pt x="350" y="531"/>
                </a:lnTo>
                <a:lnTo>
                  <a:pt x="339" y="522"/>
                </a:lnTo>
                <a:lnTo>
                  <a:pt x="339" y="522"/>
                </a:lnTo>
                <a:lnTo>
                  <a:pt x="336" y="519"/>
                </a:lnTo>
                <a:lnTo>
                  <a:pt x="336" y="519"/>
                </a:lnTo>
                <a:lnTo>
                  <a:pt x="333" y="510"/>
                </a:lnTo>
                <a:lnTo>
                  <a:pt x="333" y="510"/>
                </a:lnTo>
                <a:lnTo>
                  <a:pt x="331" y="504"/>
                </a:lnTo>
                <a:lnTo>
                  <a:pt x="331" y="504"/>
                </a:lnTo>
                <a:lnTo>
                  <a:pt x="328" y="501"/>
                </a:lnTo>
                <a:lnTo>
                  <a:pt x="328" y="501"/>
                </a:lnTo>
                <a:lnTo>
                  <a:pt x="325" y="501"/>
                </a:lnTo>
                <a:lnTo>
                  <a:pt x="325" y="501"/>
                </a:lnTo>
                <a:lnTo>
                  <a:pt x="317" y="495"/>
                </a:lnTo>
                <a:lnTo>
                  <a:pt x="308" y="480"/>
                </a:lnTo>
                <a:lnTo>
                  <a:pt x="308" y="480"/>
                </a:lnTo>
                <a:lnTo>
                  <a:pt x="305" y="474"/>
                </a:lnTo>
                <a:lnTo>
                  <a:pt x="305" y="474"/>
                </a:lnTo>
                <a:lnTo>
                  <a:pt x="305" y="474"/>
                </a:lnTo>
                <a:lnTo>
                  <a:pt x="305" y="474"/>
                </a:lnTo>
                <a:lnTo>
                  <a:pt x="303" y="471"/>
                </a:lnTo>
                <a:lnTo>
                  <a:pt x="303" y="465"/>
                </a:lnTo>
                <a:lnTo>
                  <a:pt x="303" y="446"/>
                </a:lnTo>
                <a:lnTo>
                  <a:pt x="303" y="446"/>
                </a:lnTo>
                <a:lnTo>
                  <a:pt x="303" y="419"/>
                </a:lnTo>
                <a:lnTo>
                  <a:pt x="303" y="419"/>
                </a:lnTo>
                <a:lnTo>
                  <a:pt x="300" y="401"/>
                </a:lnTo>
                <a:lnTo>
                  <a:pt x="300" y="392"/>
                </a:lnTo>
                <a:lnTo>
                  <a:pt x="300" y="392"/>
                </a:lnTo>
                <a:lnTo>
                  <a:pt x="297" y="383"/>
                </a:lnTo>
                <a:lnTo>
                  <a:pt x="300" y="377"/>
                </a:lnTo>
                <a:lnTo>
                  <a:pt x="303" y="373"/>
                </a:lnTo>
                <a:lnTo>
                  <a:pt x="303" y="373"/>
                </a:lnTo>
                <a:lnTo>
                  <a:pt x="305" y="370"/>
                </a:lnTo>
                <a:lnTo>
                  <a:pt x="305" y="370"/>
                </a:lnTo>
                <a:lnTo>
                  <a:pt x="311" y="361"/>
                </a:lnTo>
                <a:lnTo>
                  <a:pt x="311" y="361"/>
                </a:lnTo>
                <a:lnTo>
                  <a:pt x="319" y="355"/>
                </a:lnTo>
                <a:lnTo>
                  <a:pt x="328" y="352"/>
                </a:lnTo>
                <a:lnTo>
                  <a:pt x="328" y="352"/>
                </a:lnTo>
                <a:lnTo>
                  <a:pt x="333" y="349"/>
                </a:lnTo>
                <a:lnTo>
                  <a:pt x="333" y="349"/>
                </a:lnTo>
                <a:lnTo>
                  <a:pt x="336" y="334"/>
                </a:lnTo>
                <a:lnTo>
                  <a:pt x="336" y="334"/>
                </a:lnTo>
                <a:lnTo>
                  <a:pt x="339" y="313"/>
                </a:lnTo>
                <a:lnTo>
                  <a:pt x="339" y="313"/>
                </a:lnTo>
                <a:lnTo>
                  <a:pt x="342" y="288"/>
                </a:lnTo>
                <a:lnTo>
                  <a:pt x="345" y="276"/>
                </a:lnTo>
                <a:lnTo>
                  <a:pt x="345" y="276"/>
                </a:lnTo>
                <a:lnTo>
                  <a:pt x="345" y="273"/>
                </a:lnTo>
                <a:lnTo>
                  <a:pt x="361" y="231"/>
                </a:lnTo>
                <a:lnTo>
                  <a:pt x="361" y="231"/>
                </a:lnTo>
                <a:lnTo>
                  <a:pt x="367" y="222"/>
                </a:lnTo>
                <a:lnTo>
                  <a:pt x="375" y="212"/>
                </a:lnTo>
                <a:lnTo>
                  <a:pt x="375" y="212"/>
                </a:lnTo>
                <a:lnTo>
                  <a:pt x="392" y="197"/>
                </a:lnTo>
                <a:lnTo>
                  <a:pt x="392" y="197"/>
                </a:lnTo>
                <a:lnTo>
                  <a:pt x="401" y="188"/>
                </a:lnTo>
                <a:lnTo>
                  <a:pt x="409" y="182"/>
                </a:lnTo>
                <a:lnTo>
                  <a:pt x="409" y="182"/>
                </a:lnTo>
                <a:lnTo>
                  <a:pt x="412" y="179"/>
                </a:lnTo>
                <a:lnTo>
                  <a:pt x="412" y="179"/>
                </a:lnTo>
                <a:lnTo>
                  <a:pt x="420" y="173"/>
                </a:lnTo>
                <a:lnTo>
                  <a:pt x="426" y="164"/>
                </a:lnTo>
                <a:lnTo>
                  <a:pt x="426" y="164"/>
                </a:lnTo>
                <a:lnTo>
                  <a:pt x="434" y="155"/>
                </a:lnTo>
                <a:lnTo>
                  <a:pt x="443" y="146"/>
                </a:lnTo>
                <a:lnTo>
                  <a:pt x="462" y="140"/>
                </a:lnTo>
                <a:lnTo>
                  <a:pt x="462" y="140"/>
                </a:lnTo>
                <a:lnTo>
                  <a:pt x="471" y="137"/>
                </a:lnTo>
                <a:lnTo>
                  <a:pt x="471" y="137"/>
                </a:lnTo>
                <a:lnTo>
                  <a:pt x="485" y="127"/>
                </a:lnTo>
                <a:lnTo>
                  <a:pt x="499" y="118"/>
                </a:lnTo>
                <a:lnTo>
                  <a:pt x="499" y="118"/>
                </a:lnTo>
                <a:lnTo>
                  <a:pt x="513" y="109"/>
                </a:lnTo>
                <a:lnTo>
                  <a:pt x="513" y="109"/>
                </a:lnTo>
                <a:lnTo>
                  <a:pt x="504" y="106"/>
                </a:lnTo>
                <a:lnTo>
                  <a:pt x="504" y="106"/>
                </a:lnTo>
                <a:lnTo>
                  <a:pt x="493" y="103"/>
                </a:lnTo>
                <a:lnTo>
                  <a:pt x="493" y="103"/>
                </a:lnTo>
                <a:lnTo>
                  <a:pt x="479" y="100"/>
                </a:lnTo>
                <a:lnTo>
                  <a:pt x="468" y="94"/>
                </a:lnTo>
                <a:lnTo>
                  <a:pt x="468" y="94"/>
                </a:lnTo>
                <a:lnTo>
                  <a:pt x="459" y="91"/>
                </a:lnTo>
                <a:lnTo>
                  <a:pt x="451" y="88"/>
                </a:lnTo>
                <a:lnTo>
                  <a:pt x="451" y="88"/>
                </a:lnTo>
                <a:lnTo>
                  <a:pt x="445" y="88"/>
                </a:lnTo>
                <a:lnTo>
                  <a:pt x="443" y="91"/>
                </a:lnTo>
                <a:lnTo>
                  <a:pt x="443" y="91"/>
                </a:lnTo>
                <a:lnTo>
                  <a:pt x="431" y="100"/>
                </a:lnTo>
                <a:lnTo>
                  <a:pt x="426" y="106"/>
                </a:lnTo>
                <a:lnTo>
                  <a:pt x="415" y="109"/>
                </a:lnTo>
                <a:lnTo>
                  <a:pt x="415" y="109"/>
                </a:lnTo>
                <a:lnTo>
                  <a:pt x="406" y="109"/>
                </a:lnTo>
                <a:lnTo>
                  <a:pt x="406" y="109"/>
                </a:lnTo>
                <a:lnTo>
                  <a:pt x="398" y="112"/>
                </a:lnTo>
                <a:lnTo>
                  <a:pt x="392" y="112"/>
                </a:lnTo>
                <a:lnTo>
                  <a:pt x="389" y="109"/>
                </a:lnTo>
                <a:lnTo>
                  <a:pt x="387" y="103"/>
                </a:lnTo>
                <a:lnTo>
                  <a:pt x="387" y="103"/>
                </a:lnTo>
                <a:lnTo>
                  <a:pt x="381" y="91"/>
                </a:lnTo>
                <a:lnTo>
                  <a:pt x="381" y="91"/>
                </a:lnTo>
                <a:lnTo>
                  <a:pt x="375" y="85"/>
                </a:lnTo>
                <a:lnTo>
                  <a:pt x="373" y="82"/>
                </a:lnTo>
                <a:lnTo>
                  <a:pt x="364" y="82"/>
                </a:lnTo>
                <a:lnTo>
                  <a:pt x="364" y="82"/>
                </a:lnTo>
                <a:lnTo>
                  <a:pt x="356" y="85"/>
                </a:lnTo>
                <a:lnTo>
                  <a:pt x="353" y="82"/>
                </a:lnTo>
                <a:lnTo>
                  <a:pt x="347" y="79"/>
                </a:lnTo>
                <a:lnTo>
                  <a:pt x="347" y="79"/>
                </a:lnTo>
                <a:lnTo>
                  <a:pt x="328" y="64"/>
                </a:lnTo>
                <a:lnTo>
                  <a:pt x="294" y="36"/>
                </a:lnTo>
                <a:lnTo>
                  <a:pt x="294" y="36"/>
                </a:lnTo>
                <a:lnTo>
                  <a:pt x="286" y="33"/>
                </a:lnTo>
                <a:lnTo>
                  <a:pt x="280" y="33"/>
                </a:lnTo>
                <a:lnTo>
                  <a:pt x="275" y="39"/>
                </a:lnTo>
                <a:lnTo>
                  <a:pt x="269" y="42"/>
                </a:lnTo>
                <a:lnTo>
                  <a:pt x="269" y="42"/>
                </a:lnTo>
                <a:lnTo>
                  <a:pt x="258" y="54"/>
                </a:lnTo>
                <a:lnTo>
                  <a:pt x="249" y="54"/>
                </a:lnTo>
                <a:lnTo>
                  <a:pt x="241" y="54"/>
                </a:lnTo>
                <a:lnTo>
                  <a:pt x="235" y="51"/>
                </a:lnTo>
                <a:lnTo>
                  <a:pt x="235" y="51"/>
                </a:lnTo>
                <a:lnTo>
                  <a:pt x="207" y="42"/>
                </a:lnTo>
                <a:lnTo>
                  <a:pt x="177" y="27"/>
                </a:lnTo>
                <a:lnTo>
                  <a:pt x="177" y="27"/>
                </a:lnTo>
                <a:lnTo>
                  <a:pt x="177" y="27"/>
                </a:lnTo>
                <a:lnTo>
                  <a:pt x="140" y="3"/>
                </a:lnTo>
                <a:lnTo>
                  <a:pt x="140" y="3"/>
                </a:lnTo>
                <a:lnTo>
                  <a:pt x="14" y="0"/>
                </a:lnTo>
                <a:lnTo>
                  <a:pt x="14" y="0"/>
                </a:lnTo>
                <a:lnTo>
                  <a:pt x="14" y="3"/>
                </a:lnTo>
                <a:lnTo>
                  <a:pt x="14" y="3"/>
                </a:lnTo>
                <a:lnTo>
                  <a:pt x="14" y="9"/>
                </a:lnTo>
                <a:lnTo>
                  <a:pt x="9" y="15"/>
                </a:lnTo>
                <a:lnTo>
                  <a:pt x="9" y="15"/>
                </a:lnTo>
                <a:lnTo>
                  <a:pt x="3" y="27"/>
                </a:lnTo>
                <a:lnTo>
                  <a:pt x="0" y="39"/>
                </a:lnTo>
                <a:lnTo>
                  <a:pt x="0" y="67"/>
                </a:lnTo>
                <a:lnTo>
                  <a:pt x="0" y="67"/>
                </a:lnTo>
                <a:lnTo>
                  <a:pt x="9" y="82"/>
                </a:lnTo>
                <a:lnTo>
                  <a:pt x="14" y="88"/>
                </a:lnTo>
                <a:lnTo>
                  <a:pt x="14" y="97"/>
                </a:lnTo>
                <a:lnTo>
                  <a:pt x="14" y="97"/>
                </a:lnTo>
                <a:lnTo>
                  <a:pt x="17" y="109"/>
                </a:lnTo>
                <a:lnTo>
                  <a:pt x="17" y="109"/>
                </a:lnTo>
                <a:lnTo>
                  <a:pt x="20" y="133"/>
                </a:lnTo>
                <a:lnTo>
                  <a:pt x="20" y="133"/>
                </a:lnTo>
                <a:lnTo>
                  <a:pt x="23" y="140"/>
                </a:lnTo>
                <a:lnTo>
                  <a:pt x="26" y="152"/>
                </a:lnTo>
                <a:lnTo>
                  <a:pt x="26" y="152"/>
                </a:lnTo>
                <a:lnTo>
                  <a:pt x="28" y="161"/>
                </a:lnTo>
                <a:lnTo>
                  <a:pt x="28" y="170"/>
                </a:lnTo>
                <a:lnTo>
                  <a:pt x="28" y="170"/>
                </a:lnTo>
                <a:lnTo>
                  <a:pt x="31" y="185"/>
                </a:lnTo>
                <a:lnTo>
                  <a:pt x="31" y="185"/>
                </a:lnTo>
                <a:lnTo>
                  <a:pt x="34" y="197"/>
                </a:lnTo>
                <a:lnTo>
                  <a:pt x="37" y="212"/>
                </a:lnTo>
                <a:lnTo>
                  <a:pt x="37" y="212"/>
                </a:lnTo>
                <a:lnTo>
                  <a:pt x="34" y="234"/>
                </a:lnTo>
                <a:lnTo>
                  <a:pt x="34" y="234"/>
                </a:lnTo>
                <a:lnTo>
                  <a:pt x="31" y="252"/>
                </a:lnTo>
                <a:lnTo>
                  <a:pt x="31" y="252"/>
                </a:lnTo>
                <a:lnTo>
                  <a:pt x="31" y="258"/>
                </a:lnTo>
                <a:lnTo>
                  <a:pt x="34" y="264"/>
                </a:lnTo>
                <a:lnTo>
                  <a:pt x="34" y="264"/>
                </a:lnTo>
                <a:lnTo>
                  <a:pt x="40" y="270"/>
                </a:lnTo>
                <a:lnTo>
                  <a:pt x="45" y="279"/>
                </a:lnTo>
                <a:lnTo>
                  <a:pt x="45" y="288"/>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04"/>
                </a:lnTo>
                <a:lnTo>
                  <a:pt x="45" y="340"/>
                </a:lnTo>
                <a:lnTo>
                  <a:pt x="45" y="340"/>
                </a:lnTo>
                <a:lnTo>
                  <a:pt x="45" y="349"/>
                </a:lnTo>
                <a:lnTo>
                  <a:pt x="40" y="358"/>
                </a:lnTo>
                <a:lnTo>
                  <a:pt x="40" y="358"/>
                </a:lnTo>
                <a:lnTo>
                  <a:pt x="34" y="377"/>
                </a:lnTo>
                <a:lnTo>
                  <a:pt x="31" y="389"/>
                </a:lnTo>
                <a:lnTo>
                  <a:pt x="31" y="398"/>
                </a:lnTo>
                <a:lnTo>
                  <a:pt x="31" y="398"/>
                </a:lnTo>
                <a:close/>
              </a:path>
            </a:pathLst>
          </a:custGeom>
          <a:solidFill>
            <a:schemeClr val="accent2">
              <a:lumMod val="60000"/>
              <a:lumOff val="40000"/>
            </a:schemeClr>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542" name="Freeform 568">
            <a:extLst>
              <a:ext uri="{FF2B5EF4-FFF2-40B4-BE49-F238E27FC236}">
                <a16:creationId xmlns:a16="http://schemas.microsoft.com/office/drawing/2014/main" id="{78DDC729-EB43-4F99-ADA0-D7D356B8C13C}"/>
              </a:ext>
            </a:extLst>
          </p:cNvPr>
          <p:cNvSpPr>
            <a:spLocks/>
          </p:cNvSpPr>
          <p:nvPr/>
        </p:nvSpPr>
        <p:spPr bwMode="auto">
          <a:xfrm>
            <a:off x="3846383" y="2313322"/>
            <a:ext cx="811632" cy="535386"/>
          </a:xfrm>
          <a:custGeom>
            <a:avLst/>
            <a:gdLst>
              <a:gd name="T0" fmla="*/ 17 w 529"/>
              <a:gd name="T1" fmla="*/ 189 h 368"/>
              <a:gd name="T2" fmla="*/ 17 w 529"/>
              <a:gd name="T3" fmla="*/ 201 h 368"/>
              <a:gd name="T4" fmla="*/ 17 w 529"/>
              <a:gd name="T5" fmla="*/ 201 h 368"/>
              <a:gd name="T6" fmla="*/ 17 w 529"/>
              <a:gd name="T7" fmla="*/ 201 h 368"/>
              <a:gd name="T8" fmla="*/ 232 w 529"/>
              <a:gd name="T9" fmla="*/ 356 h 368"/>
              <a:gd name="T10" fmla="*/ 232 w 529"/>
              <a:gd name="T11" fmla="*/ 356 h 368"/>
              <a:gd name="T12" fmla="*/ 243 w 529"/>
              <a:gd name="T13" fmla="*/ 356 h 368"/>
              <a:gd name="T14" fmla="*/ 252 w 529"/>
              <a:gd name="T15" fmla="*/ 356 h 368"/>
              <a:gd name="T16" fmla="*/ 263 w 529"/>
              <a:gd name="T17" fmla="*/ 356 h 368"/>
              <a:gd name="T18" fmla="*/ 266 w 529"/>
              <a:gd name="T19" fmla="*/ 356 h 368"/>
              <a:gd name="T20" fmla="*/ 277 w 529"/>
              <a:gd name="T21" fmla="*/ 359 h 368"/>
              <a:gd name="T22" fmla="*/ 285 w 529"/>
              <a:gd name="T23" fmla="*/ 359 h 368"/>
              <a:gd name="T24" fmla="*/ 297 w 529"/>
              <a:gd name="T25" fmla="*/ 359 h 368"/>
              <a:gd name="T26" fmla="*/ 297 w 529"/>
              <a:gd name="T27" fmla="*/ 359 h 368"/>
              <a:gd name="T28" fmla="*/ 347 w 529"/>
              <a:gd name="T29" fmla="*/ 362 h 368"/>
              <a:gd name="T30" fmla="*/ 355 w 529"/>
              <a:gd name="T31" fmla="*/ 362 h 368"/>
              <a:gd name="T32" fmla="*/ 364 w 529"/>
              <a:gd name="T33" fmla="*/ 362 h 368"/>
              <a:gd name="T34" fmla="*/ 369 w 529"/>
              <a:gd name="T35" fmla="*/ 362 h 368"/>
              <a:gd name="T36" fmla="*/ 378 w 529"/>
              <a:gd name="T37" fmla="*/ 365 h 368"/>
              <a:gd name="T38" fmla="*/ 386 w 529"/>
              <a:gd name="T39" fmla="*/ 365 h 368"/>
              <a:gd name="T40" fmla="*/ 395 w 529"/>
              <a:gd name="T41" fmla="*/ 365 h 368"/>
              <a:gd name="T42" fmla="*/ 400 w 529"/>
              <a:gd name="T43" fmla="*/ 365 h 368"/>
              <a:gd name="T44" fmla="*/ 409 w 529"/>
              <a:gd name="T45" fmla="*/ 365 h 368"/>
              <a:gd name="T46" fmla="*/ 414 w 529"/>
              <a:gd name="T47" fmla="*/ 365 h 368"/>
              <a:gd name="T48" fmla="*/ 425 w 529"/>
              <a:gd name="T49" fmla="*/ 365 h 368"/>
              <a:gd name="T50" fmla="*/ 428 w 529"/>
              <a:gd name="T51" fmla="*/ 365 h 368"/>
              <a:gd name="T52" fmla="*/ 439 w 529"/>
              <a:gd name="T53" fmla="*/ 368 h 368"/>
              <a:gd name="T54" fmla="*/ 448 w 529"/>
              <a:gd name="T55" fmla="*/ 368 h 368"/>
              <a:gd name="T56" fmla="*/ 456 w 529"/>
              <a:gd name="T57" fmla="*/ 368 h 368"/>
              <a:gd name="T58" fmla="*/ 462 w 529"/>
              <a:gd name="T59" fmla="*/ 368 h 368"/>
              <a:gd name="T60" fmla="*/ 470 w 529"/>
              <a:gd name="T61" fmla="*/ 368 h 368"/>
              <a:gd name="T62" fmla="*/ 476 w 529"/>
              <a:gd name="T63" fmla="*/ 368 h 368"/>
              <a:gd name="T64" fmla="*/ 484 w 529"/>
              <a:gd name="T65" fmla="*/ 368 h 368"/>
              <a:gd name="T66" fmla="*/ 487 w 529"/>
              <a:gd name="T67" fmla="*/ 368 h 368"/>
              <a:gd name="T68" fmla="*/ 495 w 529"/>
              <a:gd name="T69" fmla="*/ 368 h 368"/>
              <a:gd name="T70" fmla="*/ 501 w 529"/>
              <a:gd name="T71" fmla="*/ 368 h 368"/>
              <a:gd name="T72" fmla="*/ 507 w 529"/>
              <a:gd name="T73" fmla="*/ 368 h 368"/>
              <a:gd name="T74" fmla="*/ 512 w 529"/>
              <a:gd name="T75" fmla="*/ 368 h 368"/>
              <a:gd name="T76" fmla="*/ 521 w 529"/>
              <a:gd name="T77" fmla="*/ 368 h 368"/>
              <a:gd name="T78" fmla="*/ 523 w 529"/>
              <a:gd name="T79" fmla="*/ 368 h 368"/>
              <a:gd name="T80" fmla="*/ 529 w 529"/>
              <a:gd name="T81" fmla="*/ 368 h 368"/>
              <a:gd name="T82" fmla="*/ 529 w 529"/>
              <a:gd name="T83" fmla="*/ 338 h 368"/>
              <a:gd name="T84" fmla="*/ 529 w 529"/>
              <a:gd name="T85" fmla="*/ 338 h 368"/>
              <a:gd name="T86" fmla="*/ 529 w 529"/>
              <a:gd name="T87" fmla="*/ 338 h 368"/>
              <a:gd name="T88" fmla="*/ 529 w 529"/>
              <a:gd name="T89" fmla="*/ 338 h 368"/>
              <a:gd name="T90" fmla="*/ 521 w 529"/>
              <a:gd name="T91" fmla="*/ 307 h 368"/>
              <a:gd name="T92" fmla="*/ 515 w 529"/>
              <a:gd name="T93" fmla="*/ 286 h 368"/>
              <a:gd name="T94" fmla="*/ 518 w 529"/>
              <a:gd name="T95" fmla="*/ 265 h 368"/>
              <a:gd name="T96" fmla="*/ 518 w 529"/>
              <a:gd name="T97" fmla="*/ 234 h 368"/>
              <a:gd name="T98" fmla="*/ 512 w 529"/>
              <a:gd name="T99" fmla="*/ 204 h 368"/>
              <a:gd name="T100" fmla="*/ 509 w 529"/>
              <a:gd name="T101" fmla="*/ 189 h 368"/>
              <a:gd name="T102" fmla="*/ 504 w 529"/>
              <a:gd name="T103" fmla="*/ 167 h 368"/>
              <a:gd name="T104" fmla="*/ 498 w 529"/>
              <a:gd name="T105" fmla="*/ 131 h 368"/>
              <a:gd name="T106" fmla="*/ 487 w 529"/>
              <a:gd name="T107" fmla="*/ 107 h 368"/>
              <a:gd name="T108" fmla="*/ 484 w 529"/>
              <a:gd name="T109" fmla="*/ 73 h 368"/>
              <a:gd name="T110" fmla="*/ 498 w 529"/>
              <a:gd name="T111" fmla="*/ 43 h 368"/>
              <a:gd name="T112" fmla="*/ 498 w 529"/>
              <a:gd name="T113" fmla="*/ 37 h 368"/>
              <a:gd name="T114" fmla="*/ 313 w 529"/>
              <a:gd name="T115" fmla="*/ 25 h 368"/>
              <a:gd name="T116" fmla="*/ 39 w 529"/>
              <a:gd name="T117" fmla="*/ 0 h 368"/>
              <a:gd name="T118" fmla="*/ 34 w 529"/>
              <a:gd name="T119" fmla="*/ 46 h 368"/>
              <a:gd name="T120" fmla="*/ 17 w 529"/>
              <a:gd name="T121" fmla="*/ 189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9" h="368">
                <a:moveTo>
                  <a:pt x="17" y="189"/>
                </a:moveTo>
                <a:lnTo>
                  <a:pt x="17" y="189"/>
                </a:lnTo>
                <a:lnTo>
                  <a:pt x="17" y="189"/>
                </a:lnTo>
                <a:lnTo>
                  <a:pt x="17" y="189"/>
                </a:lnTo>
                <a:lnTo>
                  <a:pt x="17" y="201"/>
                </a:lnTo>
                <a:lnTo>
                  <a:pt x="17" y="201"/>
                </a:lnTo>
                <a:lnTo>
                  <a:pt x="17" y="201"/>
                </a:lnTo>
                <a:lnTo>
                  <a:pt x="17" y="201"/>
                </a:lnTo>
                <a:lnTo>
                  <a:pt x="17" y="201"/>
                </a:lnTo>
                <a:lnTo>
                  <a:pt x="17" y="201"/>
                </a:lnTo>
                <a:lnTo>
                  <a:pt x="17" y="201"/>
                </a:lnTo>
                <a:lnTo>
                  <a:pt x="17" y="201"/>
                </a:lnTo>
                <a:lnTo>
                  <a:pt x="0" y="341"/>
                </a:lnTo>
                <a:lnTo>
                  <a:pt x="0" y="341"/>
                </a:lnTo>
                <a:lnTo>
                  <a:pt x="232" y="356"/>
                </a:lnTo>
                <a:lnTo>
                  <a:pt x="232" y="356"/>
                </a:lnTo>
                <a:lnTo>
                  <a:pt x="232" y="356"/>
                </a:lnTo>
                <a:lnTo>
                  <a:pt x="232" y="356"/>
                </a:lnTo>
                <a:lnTo>
                  <a:pt x="243" y="356"/>
                </a:lnTo>
                <a:lnTo>
                  <a:pt x="243" y="356"/>
                </a:lnTo>
                <a:lnTo>
                  <a:pt x="243" y="356"/>
                </a:lnTo>
                <a:lnTo>
                  <a:pt x="243" y="356"/>
                </a:lnTo>
                <a:lnTo>
                  <a:pt x="252" y="356"/>
                </a:lnTo>
                <a:lnTo>
                  <a:pt x="252" y="356"/>
                </a:lnTo>
                <a:lnTo>
                  <a:pt x="255" y="356"/>
                </a:lnTo>
                <a:lnTo>
                  <a:pt x="255" y="356"/>
                </a:lnTo>
                <a:lnTo>
                  <a:pt x="263" y="356"/>
                </a:lnTo>
                <a:lnTo>
                  <a:pt x="263" y="356"/>
                </a:lnTo>
                <a:lnTo>
                  <a:pt x="266" y="356"/>
                </a:lnTo>
                <a:lnTo>
                  <a:pt x="266" y="356"/>
                </a:lnTo>
                <a:lnTo>
                  <a:pt x="274" y="359"/>
                </a:lnTo>
                <a:lnTo>
                  <a:pt x="274" y="359"/>
                </a:lnTo>
                <a:lnTo>
                  <a:pt x="277" y="359"/>
                </a:lnTo>
                <a:lnTo>
                  <a:pt x="277" y="359"/>
                </a:lnTo>
                <a:lnTo>
                  <a:pt x="285" y="359"/>
                </a:lnTo>
                <a:lnTo>
                  <a:pt x="285" y="359"/>
                </a:lnTo>
                <a:lnTo>
                  <a:pt x="285" y="359"/>
                </a:lnTo>
                <a:lnTo>
                  <a:pt x="285" y="359"/>
                </a:lnTo>
                <a:lnTo>
                  <a:pt x="297" y="359"/>
                </a:lnTo>
                <a:lnTo>
                  <a:pt x="297" y="359"/>
                </a:lnTo>
                <a:lnTo>
                  <a:pt x="297" y="359"/>
                </a:lnTo>
                <a:lnTo>
                  <a:pt x="297" y="359"/>
                </a:lnTo>
                <a:lnTo>
                  <a:pt x="344" y="362"/>
                </a:lnTo>
                <a:lnTo>
                  <a:pt x="344" y="362"/>
                </a:lnTo>
                <a:lnTo>
                  <a:pt x="347" y="362"/>
                </a:lnTo>
                <a:lnTo>
                  <a:pt x="347" y="362"/>
                </a:lnTo>
                <a:lnTo>
                  <a:pt x="355" y="362"/>
                </a:lnTo>
                <a:lnTo>
                  <a:pt x="355" y="362"/>
                </a:lnTo>
                <a:lnTo>
                  <a:pt x="358" y="362"/>
                </a:lnTo>
                <a:lnTo>
                  <a:pt x="358" y="362"/>
                </a:lnTo>
                <a:lnTo>
                  <a:pt x="364" y="362"/>
                </a:lnTo>
                <a:lnTo>
                  <a:pt x="364" y="362"/>
                </a:lnTo>
                <a:lnTo>
                  <a:pt x="369" y="362"/>
                </a:lnTo>
                <a:lnTo>
                  <a:pt x="369" y="362"/>
                </a:lnTo>
                <a:lnTo>
                  <a:pt x="375" y="365"/>
                </a:lnTo>
                <a:lnTo>
                  <a:pt x="375" y="365"/>
                </a:lnTo>
                <a:lnTo>
                  <a:pt x="378" y="365"/>
                </a:lnTo>
                <a:lnTo>
                  <a:pt x="378" y="365"/>
                </a:lnTo>
                <a:lnTo>
                  <a:pt x="386" y="365"/>
                </a:lnTo>
                <a:lnTo>
                  <a:pt x="386" y="365"/>
                </a:lnTo>
                <a:lnTo>
                  <a:pt x="389" y="365"/>
                </a:lnTo>
                <a:lnTo>
                  <a:pt x="389" y="365"/>
                </a:lnTo>
                <a:lnTo>
                  <a:pt x="395" y="365"/>
                </a:lnTo>
                <a:lnTo>
                  <a:pt x="395" y="365"/>
                </a:lnTo>
                <a:lnTo>
                  <a:pt x="400" y="365"/>
                </a:lnTo>
                <a:lnTo>
                  <a:pt x="400" y="365"/>
                </a:lnTo>
                <a:lnTo>
                  <a:pt x="406" y="365"/>
                </a:lnTo>
                <a:lnTo>
                  <a:pt x="406" y="365"/>
                </a:lnTo>
                <a:lnTo>
                  <a:pt x="409" y="365"/>
                </a:lnTo>
                <a:lnTo>
                  <a:pt x="409" y="365"/>
                </a:lnTo>
                <a:lnTo>
                  <a:pt x="414" y="365"/>
                </a:lnTo>
                <a:lnTo>
                  <a:pt x="414" y="365"/>
                </a:lnTo>
                <a:lnTo>
                  <a:pt x="420" y="365"/>
                </a:lnTo>
                <a:lnTo>
                  <a:pt x="420" y="365"/>
                </a:lnTo>
                <a:lnTo>
                  <a:pt x="425" y="365"/>
                </a:lnTo>
                <a:lnTo>
                  <a:pt x="425" y="365"/>
                </a:lnTo>
                <a:lnTo>
                  <a:pt x="428" y="365"/>
                </a:lnTo>
                <a:lnTo>
                  <a:pt x="428" y="365"/>
                </a:lnTo>
                <a:lnTo>
                  <a:pt x="434" y="365"/>
                </a:lnTo>
                <a:lnTo>
                  <a:pt x="434" y="365"/>
                </a:lnTo>
                <a:lnTo>
                  <a:pt x="439" y="368"/>
                </a:lnTo>
                <a:lnTo>
                  <a:pt x="439" y="368"/>
                </a:lnTo>
                <a:lnTo>
                  <a:pt x="448" y="368"/>
                </a:lnTo>
                <a:lnTo>
                  <a:pt x="448" y="368"/>
                </a:lnTo>
                <a:lnTo>
                  <a:pt x="453" y="368"/>
                </a:lnTo>
                <a:lnTo>
                  <a:pt x="453" y="368"/>
                </a:lnTo>
                <a:lnTo>
                  <a:pt x="456" y="368"/>
                </a:lnTo>
                <a:lnTo>
                  <a:pt x="456" y="368"/>
                </a:lnTo>
                <a:lnTo>
                  <a:pt x="462" y="368"/>
                </a:lnTo>
                <a:lnTo>
                  <a:pt x="462" y="368"/>
                </a:lnTo>
                <a:lnTo>
                  <a:pt x="467" y="368"/>
                </a:lnTo>
                <a:lnTo>
                  <a:pt x="467" y="368"/>
                </a:lnTo>
                <a:lnTo>
                  <a:pt x="470" y="368"/>
                </a:lnTo>
                <a:lnTo>
                  <a:pt x="470" y="368"/>
                </a:lnTo>
                <a:lnTo>
                  <a:pt x="476" y="368"/>
                </a:lnTo>
                <a:lnTo>
                  <a:pt x="476" y="368"/>
                </a:lnTo>
                <a:lnTo>
                  <a:pt x="479" y="368"/>
                </a:lnTo>
                <a:lnTo>
                  <a:pt x="479" y="368"/>
                </a:lnTo>
                <a:lnTo>
                  <a:pt x="484" y="368"/>
                </a:lnTo>
                <a:lnTo>
                  <a:pt x="484" y="368"/>
                </a:lnTo>
                <a:lnTo>
                  <a:pt x="487" y="368"/>
                </a:lnTo>
                <a:lnTo>
                  <a:pt x="487" y="368"/>
                </a:lnTo>
                <a:lnTo>
                  <a:pt x="493" y="368"/>
                </a:lnTo>
                <a:lnTo>
                  <a:pt x="493" y="368"/>
                </a:lnTo>
                <a:lnTo>
                  <a:pt x="495" y="368"/>
                </a:lnTo>
                <a:lnTo>
                  <a:pt x="495" y="368"/>
                </a:lnTo>
                <a:lnTo>
                  <a:pt x="501" y="368"/>
                </a:lnTo>
                <a:lnTo>
                  <a:pt x="501" y="368"/>
                </a:lnTo>
                <a:lnTo>
                  <a:pt x="504" y="368"/>
                </a:lnTo>
                <a:lnTo>
                  <a:pt x="504" y="368"/>
                </a:lnTo>
                <a:lnTo>
                  <a:pt x="507" y="368"/>
                </a:lnTo>
                <a:lnTo>
                  <a:pt x="507" y="368"/>
                </a:lnTo>
                <a:lnTo>
                  <a:pt x="512" y="368"/>
                </a:lnTo>
                <a:lnTo>
                  <a:pt x="512" y="368"/>
                </a:lnTo>
                <a:lnTo>
                  <a:pt x="515" y="368"/>
                </a:lnTo>
                <a:lnTo>
                  <a:pt x="515" y="368"/>
                </a:lnTo>
                <a:lnTo>
                  <a:pt x="521" y="368"/>
                </a:lnTo>
                <a:lnTo>
                  <a:pt x="521" y="368"/>
                </a:lnTo>
                <a:lnTo>
                  <a:pt x="523" y="368"/>
                </a:lnTo>
                <a:lnTo>
                  <a:pt x="523" y="368"/>
                </a:lnTo>
                <a:lnTo>
                  <a:pt x="526" y="368"/>
                </a:lnTo>
                <a:lnTo>
                  <a:pt x="526" y="368"/>
                </a:lnTo>
                <a:lnTo>
                  <a:pt x="529" y="368"/>
                </a:lnTo>
                <a:lnTo>
                  <a:pt x="529" y="368"/>
                </a:lnTo>
                <a:lnTo>
                  <a:pt x="529" y="368"/>
                </a:lnTo>
                <a:lnTo>
                  <a:pt x="529" y="338"/>
                </a:lnTo>
                <a:lnTo>
                  <a:pt x="529" y="338"/>
                </a:lnTo>
                <a:lnTo>
                  <a:pt x="529" y="338"/>
                </a:lnTo>
                <a:lnTo>
                  <a:pt x="529" y="338"/>
                </a:lnTo>
                <a:lnTo>
                  <a:pt x="529" y="338"/>
                </a:lnTo>
                <a:lnTo>
                  <a:pt x="529" y="338"/>
                </a:lnTo>
                <a:lnTo>
                  <a:pt x="529" y="338"/>
                </a:lnTo>
                <a:lnTo>
                  <a:pt x="529" y="338"/>
                </a:lnTo>
                <a:lnTo>
                  <a:pt x="529" y="338"/>
                </a:lnTo>
                <a:lnTo>
                  <a:pt x="529" y="338"/>
                </a:lnTo>
                <a:lnTo>
                  <a:pt x="529" y="316"/>
                </a:lnTo>
                <a:lnTo>
                  <a:pt x="526" y="310"/>
                </a:lnTo>
                <a:lnTo>
                  <a:pt x="521" y="307"/>
                </a:lnTo>
                <a:lnTo>
                  <a:pt x="521" y="307"/>
                </a:lnTo>
                <a:lnTo>
                  <a:pt x="518" y="298"/>
                </a:lnTo>
                <a:lnTo>
                  <a:pt x="515" y="286"/>
                </a:lnTo>
                <a:lnTo>
                  <a:pt x="515" y="286"/>
                </a:lnTo>
                <a:lnTo>
                  <a:pt x="518" y="265"/>
                </a:lnTo>
                <a:lnTo>
                  <a:pt x="518" y="265"/>
                </a:lnTo>
                <a:lnTo>
                  <a:pt x="521" y="246"/>
                </a:lnTo>
                <a:lnTo>
                  <a:pt x="521" y="246"/>
                </a:lnTo>
                <a:lnTo>
                  <a:pt x="518" y="234"/>
                </a:lnTo>
                <a:lnTo>
                  <a:pt x="515" y="222"/>
                </a:lnTo>
                <a:lnTo>
                  <a:pt x="515" y="222"/>
                </a:lnTo>
                <a:lnTo>
                  <a:pt x="512" y="204"/>
                </a:lnTo>
                <a:lnTo>
                  <a:pt x="512" y="204"/>
                </a:lnTo>
                <a:lnTo>
                  <a:pt x="509" y="189"/>
                </a:lnTo>
                <a:lnTo>
                  <a:pt x="509" y="189"/>
                </a:lnTo>
                <a:lnTo>
                  <a:pt x="507" y="177"/>
                </a:lnTo>
                <a:lnTo>
                  <a:pt x="504" y="167"/>
                </a:lnTo>
                <a:lnTo>
                  <a:pt x="504" y="167"/>
                </a:lnTo>
                <a:lnTo>
                  <a:pt x="501" y="146"/>
                </a:lnTo>
                <a:lnTo>
                  <a:pt x="501" y="146"/>
                </a:lnTo>
                <a:lnTo>
                  <a:pt x="498" y="131"/>
                </a:lnTo>
                <a:lnTo>
                  <a:pt x="498" y="131"/>
                </a:lnTo>
                <a:lnTo>
                  <a:pt x="495" y="119"/>
                </a:lnTo>
                <a:lnTo>
                  <a:pt x="487" y="107"/>
                </a:lnTo>
                <a:lnTo>
                  <a:pt x="487" y="107"/>
                </a:lnTo>
                <a:lnTo>
                  <a:pt x="484" y="104"/>
                </a:lnTo>
                <a:lnTo>
                  <a:pt x="484" y="73"/>
                </a:lnTo>
                <a:lnTo>
                  <a:pt x="484" y="73"/>
                </a:lnTo>
                <a:lnTo>
                  <a:pt x="487" y="55"/>
                </a:lnTo>
                <a:lnTo>
                  <a:pt x="498" y="43"/>
                </a:lnTo>
                <a:lnTo>
                  <a:pt x="498" y="43"/>
                </a:lnTo>
                <a:lnTo>
                  <a:pt x="498" y="37"/>
                </a:lnTo>
                <a:lnTo>
                  <a:pt x="498" y="37"/>
                </a:lnTo>
                <a:lnTo>
                  <a:pt x="498" y="34"/>
                </a:lnTo>
                <a:lnTo>
                  <a:pt x="498" y="34"/>
                </a:lnTo>
                <a:lnTo>
                  <a:pt x="313" y="25"/>
                </a:lnTo>
                <a:lnTo>
                  <a:pt x="313" y="25"/>
                </a:lnTo>
                <a:lnTo>
                  <a:pt x="176" y="13"/>
                </a:lnTo>
                <a:lnTo>
                  <a:pt x="39" y="0"/>
                </a:lnTo>
                <a:lnTo>
                  <a:pt x="39" y="0"/>
                </a:lnTo>
                <a:lnTo>
                  <a:pt x="34" y="46"/>
                </a:lnTo>
                <a:lnTo>
                  <a:pt x="34" y="46"/>
                </a:lnTo>
                <a:lnTo>
                  <a:pt x="17" y="186"/>
                </a:lnTo>
                <a:lnTo>
                  <a:pt x="17" y="186"/>
                </a:lnTo>
                <a:lnTo>
                  <a:pt x="17" y="189"/>
                </a:lnTo>
                <a:lnTo>
                  <a:pt x="17" y="189"/>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3" name="Freeform 569">
            <a:extLst>
              <a:ext uri="{FF2B5EF4-FFF2-40B4-BE49-F238E27FC236}">
                <a16:creationId xmlns:a16="http://schemas.microsoft.com/office/drawing/2014/main" id="{907C3837-990F-4EDC-B854-3C8E931EDA06}"/>
              </a:ext>
            </a:extLst>
          </p:cNvPr>
          <p:cNvSpPr>
            <a:spLocks/>
          </p:cNvSpPr>
          <p:nvPr/>
        </p:nvSpPr>
        <p:spPr bwMode="auto">
          <a:xfrm>
            <a:off x="5073805" y="3052387"/>
            <a:ext cx="30685" cy="39281"/>
          </a:xfrm>
          <a:custGeom>
            <a:avLst/>
            <a:gdLst>
              <a:gd name="T0" fmla="*/ 20 w 20"/>
              <a:gd name="T1" fmla="*/ 27 h 27"/>
              <a:gd name="T2" fmla="*/ 20 w 20"/>
              <a:gd name="T3" fmla="*/ 27 h 27"/>
              <a:gd name="T4" fmla="*/ 12 w 20"/>
              <a:gd name="T5" fmla="*/ 21 h 27"/>
              <a:gd name="T6" fmla="*/ 3 w 20"/>
              <a:gd name="T7" fmla="*/ 6 h 27"/>
              <a:gd name="T8" fmla="*/ 3 w 20"/>
              <a:gd name="T9" fmla="*/ 6 h 27"/>
              <a:gd name="T10" fmla="*/ 0 w 20"/>
              <a:gd name="T11" fmla="*/ 0 h 27"/>
              <a:gd name="T12" fmla="*/ 0 w 20"/>
              <a:gd name="T13" fmla="*/ 0 h 27"/>
              <a:gd name="T14" fmla="*/ 3 w 20"/>
              <a:gd name="T15" fmla="*/ 6 h 27"/>
              <a:gd name="T16" fmla="*/ 3 w 20"/>
              <a:gd name="T17" fmla="*/ 6 h 27"/>
              <a:gd name="T18" fmla="*/ 12 w 20"/>
              <a:gd name="T19" fmla="*/ 21 h 27"/>
              <a:gd name="T20" fmla="*/ 20 w 20"/>
              <a:gd name="T21" fmla="*/ 27 h 27"/>
              <a:gd name="T22" fmla="*/ 20 w 20"/>
              <a:gd name="T23"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27">
                <a:moveTo>
                  <a:pt x="20" y="27"/>
                </a:moveTo>
                <a:lnTo>
                  <a:pt x="20" y="27"/>
                </a:lnTo>
                <a:lnTo>
                  <a:pt x="12" y="21"/>
                </a:lnTo>
                <a:lnTo>
                  <a:pt x="3" y="6"/>
                </a:lnTo>
                <a:lnTo>
                  <a:pt x="3" y="6"/>
                </a:lnTo>
                <a:lnTo>
                  <a:pt x="0" y="0"/>
                </a:lnTo>
                <a:lnTo>
                  <a:pt x="0" y="0"/>
                </a:lnTo>
                <a:lnTo>
                  <a:pt x="3" y="6"/>
                </a:lnTo>
                <a:lnTo>
                  <a:pt x="3" y="6"/>
                </a:lnTo>
                <a:lnTo>
                  <a:pt x="12" y="21"/>
                </a:lnTo>
                <a:lnTo>
                  <a:pt x="20" y="27"/>
                </a:lnTo>
                <a:lnTo>
                  <a:pt x="20" y="27"/>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4" name="Freeform 570">
            <a:extLst>
              <a:ext uri="{FF2B5EF4-FFF2-40B4-BE49-F238E27FC236}">
                <a16:creationId xmlns:a16="http://schemas.microsoft.com/office/drawing/2014/main" id="{6DACC69A-C3E4-4D73-AF7A-63AD1905A33E}"/>
              </a:ext>
            </a:extLst>
          </p:cNvPr>
          <p:cNvSpPr>
            <a:spLocks/>
          </p:cNvSpPr>
          <p:nvPr/>
        </p:nvSpPr>
        <p:spPr bwMode="auto">
          <a:xfrm>
            <a:off x="5116765" y="2848708"/>
            <a:ext cx="4602" cy="21822"/>
          </a:xfrm>
          <a:custGeom>
            <a:avLst/>
            <a:gdLst>
              <a:gd name="T0" fmla="*/ 3 w 3"/>
              <a:gd name="T1" fmla="*/ 0 h 15"/>
              <a:gd name="T2" fmla="*/ 3 w 3"/>
              <a:gd name="T3" fmla="*/ 0 h 15"/>
              <a:gd name="T4" fmla="*/ 0 w 3"/>
              <a:gd name="T5" fmla="*/ 15 h 15"/>
              <a:gd name="T6" fmla="*/ 0 w 3"/>
              <a:gd name="T7" fmla="*/ 15 h 15"/>
              <a:gd name="T8" fmla="*/ 3 w 3"/>
              <a:gd name="T9" fmla="*/ 0 h 15"/>
              <a:gd name="T10" fmla="*/ 3 w 3"/>
              <a:gd name="T11" fmla="*/ 0 h 15"/>
            </a:gdLst>
            <a:ahLst/>
            <a:cxnLst>
              <a:cxn ang="0">
                <a:pos x="T0" y="T1"/>
              </a:cxn>
              <a:cxn ang="0">
                <a:pos x="T2" y="T3"/>
              </a:cxn>
              <a:cxn ang="0">
                <a:pos x="T4" y="T5"/>
              </a:cxn>
              <a:cxn ang="0">
                <a:pos x="T6" y="T7"/>
              </a:cxn>
              <a:cxn ang="0">
                <a:pos x="T8" y="T9"/>
              </a:cxn>
              <a:cxn ang="0">
                <a:pos x="T10" y="T11"/>
              </a:cxn>
            </a:cxnLst>
            <a:rect l="0" t="0" r="r" b="b"/>
            <a:pathLst>
              <a:path w="3" h="15">
                <a:moveTo>
                  <a:pt x="3" y="0"/>
                </a:moveTo>
                <a:lnTo>
                  <a:pt x="3" y="0"/>
                </a:lnTo>
                <a:lnTo>
                  <a:pt x="0" y="15"/>
                </a:lnTo>
                <a:lnTo>
                  <a:pt x="0" y="15"/>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5" name="Freeform 571">
            <a:extLst>
              <a:ext uri="{FF2B5EF4-FFF2-40B4-BE49-F238E27FC236}">
                <a16:creationId xmlns:a16="http://schemas.microsoft.com/office/drawing/2014/main" id="{CB7FBAC4-9999-4B16-84D6-79496008001A}"/>
              </a:ext>
            </a:extLst>
          </p:cNvPr>
          <p:cNvSpPr>
            <a:spLocks/>
          </p:cNvSpPr>
          <p:nvPr/>
        </p:nvSpPr>
        <p:spPr bwMode="auto">
          <a:xfrm>
            <a:off x="3791150" y="2822521"/>
            <a:ext cx="866866" cy="592125"/>
          </a:xfrm>
          <a:custGeom>
            <a:avLst/>
            <a:gdLst>
              <a:gd name="T0" fmla="*/ 19 w 565"/>
              <a:gd name="T1" fmla="*/ 133 h 407"/>
              <a:gd name="T2" fmla="*/ 19 w 565"/>
              <a:gd name="T3" fmla="*/ 152 h 407"/>
              <a:gd name="T4" fmla="*/ 0 w 565"/>
              <a:gd name="T5" fmla="*/ 316 h 407"/>
              <a:gd name="T6" fmla="*/ 168 w 565"/>
              <a:gd name="T7" fmla="*/ 325 h 407"/>
              <a:gd name="T8" fmla="*/ 176 w 565"/>
              <a:gd name="T9" fmla="*/ 325 h 407"/>
              <a:gd name="T10" fmla="*/ 179 w 565"/>
              <a:gd name="T11" fmla="*/ 325 h 407"/>
              <a:gd name="T12" fmla="*/ 187 w 565"/>
              <a:gd name="T13" fmla="*/ 325 h 407"/>
              <a:gd name="T14" fmla="*/ 198 w 565"/>
              <a:gd name="T15" fmla="*/ 328 h 407"/>
              <a:gd name="T16" fmla="*/ 204 w 565"/>
              <a:gd name="T17" fmla="*/ 328 h 407"/>
              <a:gd name="T18" fmla="*/ 210 w 565"/>
              <a:gd name="T19" fmla="*/ 328 h 407"/>
              <a:gd name="T20" fmla="*/ 212 w 565"/>
              <a:gd name="T21" fmla="*/ 331 h 407"/>
              <a:gd name="T22" fmla="*/ 302 w 565"/>
              <a:gd name="T23" fmla="*/ 337 h 407"/>
              <a:gd name="T24" fmla="*/ 377 w 565"/>
              <a:gd name="T25" fmla="*/ 367 h 407"/>
              <a:gd name="T26" fmla="*/ 447 w 565"/>
              <a:gd name="T27" fmla="*/ 389 h 407"/>
              <a:gd name="T28" fmla="*/ 489 w 565"/>
              <a:gd name="T29" fmla="*/ 383 h 407"/>
              <a:gd name="T30" fmla="*/ 498 w 565"/>
              <a:gd name="T31" fmla="*/ 380 h 407"/>
              <a:gd name="T32" fmla="*/ 503 w 565"/>
              <a:gd name="T33" fmla="*/ 380 h 407"/>
              <a:gd name="T34" fmla="*/ 506 w 565"/>
              <a:gd name="T35" fmla="*/ 380 h 407"/>
              <a:gd name="T36" fmla="*/ 509 w 565"/>
              <a:gd name="T37" fmla="*/ 380 h 407"/>
              <a:gd name="T38" fmla="*/ 515 w 565"/>
              <a:gd name="T39" fmla="*/ 380 h 407"/>
              <a:gd name="T40" fmla="*/ 517 w 565"/>
              <a:gd name="T41" fmla="*/ 383 h 407"/>
              <a:gd name="T42" fmla="*/ 520 w 565"/>
              <a:gd name="T43" fmla="*/ 386 h 407"/>
              <a:gd name="T44" fmla="*/ 523 w 565"/>
              <a:gd name="T45" fmla="*/ 389 h 407"/>
              <a:gd name="T46" fmla="*/ 531 w 565"/>
              <a:gd name="T47" fmla="*/ 392 h 407"/>
              <a:gd name="T48" fmla="*/ 534 w 565"/>
              <a:gd name="T49" fmla="*/ 395 h 407"/>
              <a:gd name="T50" fmla="*/ 543 w 565"/>
              <a:gd name="T51" fmla="*/ 398 h 407"/>
              <a:gd name="T52" fmla="*/ 548 w 565"/>
              <a:gd name="T53" fmla="*/ 401 h 407"/>
              <a:gd name="T54" fmla="*/ 557 w 565"/>
              <a:gd name="T55" fmla="*/ 404 h 407"/>
              <a:gd name="T56" fmla="*/ 562 w 565"/>
              <a:gd name="T57" fmla="*/ 407 h 407"/>
              <a:gd name="T58" fmla="*/ 562 w 565"/>
              <a:gd name="T59" fmla="*/ 404 h 407"/>
              <a:gd name="T60" fmla="*/ 557 w 565"/>
              <a:gd name="T61" fmla="*/ 328 h 407"/>
              <a:gd name="T62" fmla="*/ 545 w 565"/>
              <a:gd name="T63" fmla="*/ 301 h 407"/>
              <a:gd name="T64" fmla="*/ 562 w 565"/>
              <a:gd name="T65" fmla="*/ 270 h 407"/>
              <a:gd name="T66" fmla="*/ 562 w 565"/>
              <a:gd name="T67" fmla="*/ 255 h 407"/>
              <a:gd name="T68" fmla="*/ 562 w 565"/>
              <a:gd name="T69" fmla="*/ 246 h 407"/>
              <a:gd name="T70" fmla="*/ 559 w 565"/>
              <a:gd name="T71" fmla="*/ 237 h 407"/>
              <a:gd name="T72" fmla="*/ 559 w 565"/>
              <a:gd name="T73" fmla="*/ 234 h 407"/>
              <a:gd name="T74" fmla="*/ 551 w 565"/>
              <a:gd name="T75" fmla="*/ 70 h 407"/>
              <a:gd name="T76" fmla="*/ 557 w 565"/>
              <a:gd name="T77" fmla="*/ 30 h 407"/>
              <a:gd name="T78" fmla="*/ 543 w 565"/>
              <a:gd name="T79" fmla="*/ 30 h 407"/>
              <a:gd name="T80" fmla="*/ 531 w 565"/>
              <a:gd name="T81" fmla="*/ 30 h 407"/>
              <a:gd name="T82" fmla="*/ 515 w 565"/>
              <a:gd name="T83" fmla="*/ 30 h 407"/>
              <a:gd name="T84" fmla="*/ 501 w 565"/>
              <a:gd name="T85" fmla="*/ 30 h 407"/>
              <a:gd name="T86" fmla="*/ 484 w 565"/>
              <a:gd name="T87" fmla="*/ 30 h 407"/>
              <a:gd name="T88" fmla="*/ 470 w 565"/>
              <a:gd name="T89" fmla="*/ 27 h 407"/>
              <a:gd name="T90" fmla="*/ 408 w 565"/>
              <a:gd name="T91" fmla="*/ 24 h 407"/>
              <a:gd name="T92" fmla="*/ 389 w 565"/>
              <a:gd name="T93" fmla="*/ 24 h 407"/>
              <a:gd name="T94" fmla="*/ 366 w 565"/>
              <a:gd name="T95" fmla="*/ 24 h 407"/>
              <a:gd name="T96" fmla="*/ 355 w 565"/>
              <a:gd name="T97" fmla="*/ 21 h 407"/>
              <a:gd name="T98" fmla="*/ 333 w 565"/>
              <a:gd name="T99" fmla="*/ 21 h 407"/>
              <a:gd name="T100" fmla="*/ 254 w 565"/>
              <a:gd name="T101" fmla="*/ 15 h 407"/>
              <a:gd name="T102" fmla="*/ 235 w 565"/>
              <a:gd name="T103" fmla="*/ 15 h 407"/>
              <a:gd name="T104" fmla="*/ 221 w 565"/>
              <a:gd name="T105" fmla="*/ 15 h 407"/>
              <a:gd name="T106" fmla="*/ 198 w 565"/>
              <a:gd name="T107" fmla="*/ 12 h 407"/>
              <a:gd name="T108" fmla="*/ 184 w 565"/>
              <a:gd name="T109" fmla="*/ 12 h 407"/>
              <a:gd name="T110" fmla="*/ 168 w 565"/>
              <a:gd name="T111" fmla="*/ 12 h 407"/>
              <a:gd name="T112" fmla="*/ 33 w 565"/>
              <a:gd name="T113" fmla="*/ 2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5" h="407">
                <a:moveTo>
                  <a:pt x="33" y="30"/>
                </a:moveTo>
                <a:lnTo>
                  <a:pt x="33" y="30"/>
                </a:lnTo>
                <a:lnTo>
                  <a:pt x="28" y="67"/>
                </a:lnTo>
                <a:lnTo>
                  <a:pt x="28" y="67"/>
                </a:lnTo>
                <a:lnTo>
                  <a:pt x="25" y="106"/>
                </a:lnTo>
                <a:lnTo>
                  <a:pt x="25" y="106"/>
                </a:lnTo>
                <a:lnTo>
                  <a:pt x="19" y="133"/>
                </a:lnTo>
                <a:lnTo>
                  <a:pt x="19" y="133"/>
                </a:lnTo>
                <a:lnTo>
                  <a:pt x="19" y="136"/>
                </a:lnTo>
                <a:lnTo>
                  <a:pt x="19" y="136"/>
                </a:lnTo>
                <a:lnTo>
                  <a:pt x="19" y="146"/>
                </a:lnTo>
                <a:lnTo>
                  <a:pt x="19" y="146"/>
                </a:lnTo>
                <a:lnTo>
                  <a:pt x="19" y="152"/>
                </a:lnTo>
                <a:lnTo>
                  <a:pt x="19" y="152"/>
                </a:lnTo>
                <a:lnTo>
                  <a:pt x="16" y="161"/>
                </a:lnTo>
                <a:lnTo>
                  <a:pt x="16" y="161"/>
                </a:lnTo>
                <a:lnTo>
                  <a:pt x="16" y="164"/>
                </a:lnTo>
                <a:lnTo>
                  <a:pt x="16" y="164"/>
                </a:lnTo>
                <a:lnTo>
                  <a:pt x="16" y="170"/>
                </a:lnTo>
                <a:lnTo>
                  <a:pt x="16" y="170"/>
                </a:lnTo>
                <a:lnTo>
                  <a:pt x="0" y="316"/>
                </a:lnTo>
                <a:lnTo>
                  <a:pt x="0" y="316"/>
                </a:lnTo>
                <a:lnTo>
                  <a:pt x="61" y="319"/>
                </a:lnTo>
                <a:lnTo>
                  <a:pt x="145" y="322"/>
                </a:lnTo>
                <a:lnTo>
                  <a:pt x="145" y="322"/>
                </a:lnTo>
                <a:lnTo>
                  <a:pt x="145" y="322"/>
                </a:lnTo>
                <a:lnTo>
                  <a:pt x="168" y="325"/>
                </a:lnTo>
                <a:lnTo>
                  <a:pt x="168" y="325"/>
                </a:lnTo>
                <a:lnTo>
                  <a:pt x="168" y="325"/>
                </a:lnTo>
                <a:lnTo>
                  <a:pt x="168" y="325"/>
                </a:lnTo>
                <a:lnTo>
                  <a:pt x="170" y="325"/>
                </a:lnTo>
                <a:lnTo>
                  <a:pt x="170" y="325"/>
                </a:lnTo>
                <a:lnTo>
                  <a:pt x="173" y="325"/>
                </a:lnTo>
                <a:lnTo>
                  <a:pt x="173" y="325"/>
                </a:lnTo>
                <a:lnTo>
                  <a:pt x="176" y="325"/>
                </a:lnTo>
                <a:lnTo>
                  <a:pt x="176" y="325"/>
                </a:lnTo>
                <a:lnTo>
                  <a:pt x="176" y="325"/>
                </a:lnTo>
                <a:lnTo>
                  <a:pt x="176" y="325"/>
                </a:lnTo>
                <a:lnTo>
                  <a:pt x="179" y="325"/>
                </a:lnTo>
                <a:lnTo>
                  <a:pt x="179" y="325"/>
                </a:lnTo>
                <a:lnTo>
                  <a:pt x="179" y="325"/>
                </a:lnTo>
                <a:lnTo>
                  <a:pt x="179" y="325"/>
                </a:lnTo>
                <a:lnTo>
                  <a:pt x="182" y="325"/>
                </a:lnTo>
                <a:lnTo>
                  <a:pt x="182" y="325"/>
                </a:lnTo>
                <a:lnTo>
                  <a:pt x="184" y="325"/>
                </a:lnTo>
                <a:lnTo>
                  <a:pt x="184" y="325"/>
                </a:lnTo>
                <a:lnTo>
                  <a:pt x="187" y="325"/>
                </a:lnTo>
                <a:lnTo>
                  <a:pt x="187" y="325"/>
                </a:lnTo>
                <a:lnTo>
                  <a:pt x="187" y="325"/>
                </a:lnTo>
                <a:lnTo>
                  <a:pt x="187" y="325"/>
                </a:lnTo>
                <a:lnTo>
                  <a:pt x="196" y="328"/>
                </a:lnTo>
                <a:lnTo>
                  <a:pt x="196" y="328"/>
                </a:lnTo>
                <a:lnTo>
                  <a:pt x="198" y="328"/>
                </a:lnTo>
                <a:lnTo>
                  <a:pt x="198" y="328"/>
                </a:lnTo>
                <a:lnTo>
                  <a:pt x="198" y="328"/>
                </a:lnTo>
                <a:lnTo>
                  <a:pt x="198" y="328"/>
                </a:lnTo>
                <a:lnTo>
                  <a:pt x="201" y="328"/>
                </a:lnTo>
                <a:lnTo>
                  <a:pt x="201" y="328"/>
                </a:lnTo>
                <a:lnTo>
                  <a:pt x="201" y="328"/>
                </a:lnTo>
                <a:lnTo>
                  <a:pt x="201" y="328"/>
                </a:lnTo>
                <a:lnTo>
                  <a:pt x="204" y="328"/>
                </a:lnTo>
                <a:lnTo>
                  <a:pt x="204" y="328"/>
                </a:lnTo>
                <a:lnTo>
                  <a:pt x="204" y="328"/>
                </a:lnTo>
                <a:lnTo>
                  <a:pt x="204" y="328"/>
                </a:lnTo>
                <a:lnTo>
                  <a:pt x="207" y="328"/>
                </a:lnTo>
                <a:lnTo>
                  <a:pt x="207" y="328"/>
                </a:lnTo>
                <a:lnTo>
                  <a:pt x="207" y="328"/>
                </a:lnTo>
                <a:lnTo>
                  <a:pt x="207" y="328"/>
                </a:lnTo>
                <a:lnTo>
                  <a:pt x="210" y="328"/>
                </a:lnTo>
                <a:lnTo>
                  <a:pt x="210" y="328"/>
                </a:lnTo>
                <a:lnTo>
                  <a:pt x="210" y="328"/>
                </a:lnTo>
                <a:lnTo>
                  <a:pt x="210" y="328"/>
                </a:lnTo>
                <a:lnTo>
                  <a:pt x="210" y="331"/>
                </a:lnTo>
                <a:lnTo>
                  <a:pt x="210" y="331"/>
                </a:lnTo>
                <a:lnTo>
                  <a:pt x="212" y="331"/>
                </a:lnTo>
                <a:lnTo>
                  <a:pt x="212" y="331"/>
                </a:lnTo>
                <a:lnTo>
                  <a:pt x="212" y="331"/>
                </a:lnTo>
                <a:lnTo>
                  <a:pt x="212" y="331"/>
                </a:lnTo>
                <a:lnTo>
                  <a:pt x="215" y="331"/>
                </a:lnTo>
                <a:lnTo>
                  <a:pt x="215" y="331"/>
                </a:lnTo>
                <a:lnTo>
                  <a:pt x="249" y="337"/>
                </a:lnTo>
                <a:lnTo>
                  <a:pt x="279" y="337"/>
                </a:lnTo>
                <a:lnTo>
                  <a:pt x="279" y="337"/>
                </a:lnTo>
                <a:lnTo>
                  <a:pt x="302" y="337"/>
                </a:lnTo>
                <a:lnTo>
                  <a:pt x="310" y="340"/>
                </a:lnTo>
                <a:lnTo>
                  <a:pt x="313" y="343"/>
                </a:lnTo>
                <a:lnTo>
                  <a:pt x="313" y="343"/>
                </a:lnTo>
                <a:lnTo>
                  <a:pt x="324" y="352"/>
                </a:lnTo>
                <a:lnTo>
                  <a:pt x="347" y="358"/>
                </a:lnTo>
                <a:lnTo>
                  <a:pt x="347" y="358"/>
                </a:lnTo>
                <a:lnTo>
                  <a:pt x="377" y="367"/>
                </a:lnTo>
                <a:lnTo>
                  <a:pt x="377" y="367"/>
                </a:lnTo>
                <a:lnTo>
                  <a:pt x="400" y="370"/>
                </a:lnTo>
                <a:lnTo>
                  <a:pt x="408" y="377"/>
                </a:lnTo>
                <a:lnTo>
                  <a:pt x="408" y="377"/>
                </a:lnTo>
                <a:lnTo>
                  <a:pt x="417" y="383"/>
                </a:lnTo>
                <a:lnTo>
                  <a:pt x="428" y="386"/>
                </a:lnTo>
                <a:lnTo>
                  <a:pt x="447" y="389"/>
                </a:lnTo>
                <a:lnTo>
                  <a:pt x="447" y="389"/>
                </a:lnTo>
                <a:lnTo>
                  <a:pt x="459" y="386"/>
                </a:lnTo>
                <a:lnTo>
                  <a:pt x="459" y="386"/>
                </a:lnTo>
                <a:lnTo>
                  <a:pt x="481" y="383"/>
                </a:lnTo>
                <a:lnTo>
                  <a:pt x="481" y="383"/>
                </a:lnTo>
                <a:lnTo>
                  <a:pt x="489" y="383"/>
                </a:lnTo>
                <a:lnTo>
                  <a:pt x="489" y="383"/>
                </a:lnTo>
                <a:lnTo>
                  <a:pt x="492" y="380"/>
                </a:lnTo>
                <a:lnTo>
                  <a:pt x="492" y="380"/>
                </a:lnTo>
                <a:lnTo>
                  <a:pt x="492" y="380"/>
                </a:lnTo>
                <a:lnTo>
                  <a:pt x="492" y="380"/>
                </a:lnTo>
                <a:lnTo>
                  <a:pt x="495" y="380"/>
                </a:lnTo>
                <a:lnTo>
                  <a:pt x="495" y="380"/>
                </a:lnTo>
                <a:lnTo>
                  <a:pt x="498" y="380"/>
                </a:lnTo>
                <a:lnTo>
                  <a:pt x="498" y="380"/>
                </a:lnTo>
                <a:lnTo>
                  <a:pt x="501" y="380"/>
                </a:lnTo>
                <a:lnTo>
                  <a:pt x="501" y="380"/>
                </a:lnTo>
                <a:lnTo>
                  <a:pt x="501" y="380"/>
                </a:lnTo>
                <a:lnTo>
                  <a:pt x="501" y="380"/>
                </a:lnTo>
                <a:lnTo>
                  <a:pt x="503" y="380"/>
                </a:lnTo>
                <a:lnTo>
                  <a:pt x="503" y="380"/>
                </a:lnTo>
                <a:lnTo>
                  <a:pt x="503" y="380"/>
                </a:lnTo>
                <a:lnTo>
                  <a:pt x="503" y="380"/>
                </a:lnTo>
                <a:lnTo>
                  <a:pt x="506" y="380"/>
                </a:lnTo>
                <a:lnTo>
                  <a:pt x="506" y="380"/>
                </a:lnTo>
                <a:lnTo>
                  <a:pt x="506" y="380"/>
                </a:lnTo>
                <a:lnTo>
                  <a:pt x="506" y="380"/>
                </a:lnTo>
                <a:lnTo>
                  <a:pt x="506" y="380"/>
                </a:lnTo>
                <a:lnTo>
                  <a:pt x="506" y="380"/>
                </a:lnTo>
                <a:lnTo>
                  <a:pt x="509" y="380"/>
                </a:lnTo>
                <a:lnTo>
                  <a:pt x="509" y="380"/>
                </a:lnTo>
                <a:lnTo>
                  <a:pt x="509" y="380"/>
                </a:lnTo>
                <a:lnTo>
                  <a:pt x="509" y="380"/>
                </a:lnTo>
                <a:lnTo>
                  <a:pt x="509" y="380"/>
                </a:lnTo>
                <a:lnTo>
                  <a:pt x="509" y="380"/>
                </a:lnTo>
                <a:lnTo>
                  <a:pt x="512" y="380"/>
                </a:lnTo>
                <a:lnTo>
                  <a:pt x="512" y="380"/>
                </a:lnTo>
                <a:lnTo>
                  <a:pt x="512" y="380"/>
                </a:lnTo>
                <a:lnTo>
                  <a:pt x="512" y="380"/>
                </a:lnTo>
                <a:lnTo>
                  <a:pt x="512" y="380"/>
                </a:lnTo>
                <a:lnTo>
                  <a:pt x="512" y="380"/>
                </a:lnTo>
                <a:lnTo>
                  <a:pt x="515" y="380"/>
                </a:lnTo>
                <a:lnTo>
                  <a:pt x="515" y="380"/>
                </a:lnTo>
                <a:lnTo>
                  <a:pt x="515" y="380"/>
                </a:lnTo>
                <a:lnTo>
                  <a:pt x="515" y="380"/>
                </a:lnTo>
                <a:lnTo>
                  <a:pt x="515" y="383"/>
                </a:lnTo>
                <a:lnTo>
                  <a:pt x="515" y="383"/>
                </a:lnTo>
                <a:lnTo>
                  <a:pt x="517" y="383"/>
                </a:lnTo>
                <a:lnTo>
                  <a:pt x="517" y="383"/>
                </a:lnTo>
                <a:lnTo>
                  <a:pt x="517" y="383"/>
                </a:lnTo>
                <a:lnTo>
                  <a:pt x="517" y="383"/>
                </a:lnTo>
                <a:lnTo>
                  <a:pt x="520" y="383"/>
                </a:lnTo>
                <a:lnTo>
                  <a:pt x="520" y="383"/>
                </a:lnTo>
                <a:lnTo>
                  <a:pt x="520" y="386"/>
                </a:lnTo>
                <a:lnTo>
                  <a:pt x="520" y="386"/>
                </a:lnTo>
                <a:lnTo>
                  <a:pt x="520" y="386"/>
                </a:lnTo>
                <a:lnTo>
                  <a:pt x="520" y="386"/>
                </a:lnTo>
                <a:lnTo>
                  <a:pt x="523" y="386"/>
                </a:lnTo>
                <a:lnTo>
                  <a:pt x="523" y="386"/>
                </a:lnTo>
                <a:lnTo>
                  <a:pt x="523" y="386"/>
                </a:lnTo>
                <a:lnTo>
                  <a:pt x="523" y="386"/>
                </a:lnTo>
                <a:lnTo>
                  <a:pt x="523" y="389"/>
                </a:lnTo>
                <a:lnTo>
                  <a:pt x="523" y="389"/>
                </a:lnTo>
                <a:lnTo>
                  <a:pt x="526" y="389"/>
                </a:lnTo>
                <a:lnTo>
                  <a:pt x="526" y="389"/>
                </a:lnTo>
                <a:lnTo>
                  <a:pt x="526" y="389"/>
                </a:lnTo>
                <a:lnTo>
                  <a:pt x="526" y="389"/>
                </a:lnTo>
                <a:lnTo>
                  <a:pt x="529" y="389"/>
                </a:lnTo>
                <a:lnTo>
                  <a:pt x="529" y="389"/>
                </a:lnTo>
                <a:lnTo>
                  <a:pt x="531" y="392"/>
                </a:lnTo>
                <a:lnTo>
                  <a:pt x="531" y="392"/>
                </a:lnTo>
                <a:lnTo>
                  <a:pt x="531" y="392"/>
                </a:lnTo>
                <a:lnTo>
                  <a:pt x="531" y="392"/>
                </a:lnTo>
                <a:lnTo>
                  <a:pt x="534" y="395"/>
                </a:lnTo>
                <a:lnTo>
                  <a:pt x="534" y="395"/>
                </a:lnTo>
                <a:lnTo>
                  <a:pt x="534" y="395"/>
                </a:lnTo>
                <a:lnTo>
                  <a:pt x="534" y="395"/>
                </a:lnTo>
                <a:lnTo>
                  <a:pt x="537" y="395"/>
                </a:lnTo>
                <a:lnTo>
                  <a:pt x="537" y="395"/>
                </a:lnTo>
                <a:lnTo>
                  <a:pt x="540" y="395"/>
                </a:lnTo>
                <a:lnTo>
                  <a:pt x="540" y="395"/>
                </a:lnTo>
                <a:lnTo>
                  <a:pt x="543" y="398"/>
                </a:lnTo>
                <a:lnTo>
                  <a:pt x="543" y="398"/>
                </a:lnTo>
                <a:lnTo>
                  <a:pt x="543" y="398"/>
                </a:lnTo>
                <a:lnTo>
                  <a:pt x="543" y="398"/>
                </a:lnTo>
                <a:lnTo>
                  <a:pt x="545" y="398"/>
                </a:lnTo>
                <a:lnTo>
                  <a:pt x="545" y="398"/>
                </a:lnTo>
                <a:lnTo>
                  <a:pt x="545" y="401"/>
                </a:lnTo>
                <a:lnTo>
                  <a:pt x="545" y="401"/>
                </a:lnTo>
                <a:lnTo>
                  <a:pt x="548" y="401"/>
                </a:lnTo>
                <a:lnTo>
                  <a:pt x="548" y="401"/>
                </a:lnTo>
                <a:lnTo>
                  <a:pt x="551" y="401"/>
                </a:lnTo>
                <a:lnTo>
                  <a:pt x="551" y="401"/>
                </a:lnTo>
                <a:lnTo>
                  <a:pt x="554" y="404"/>
                </a:lnTo>
                <a:lnTo>
                  <a:pt x="554" y="404"/>
                </a:lnTo>
                <a:lnTo>
                  <a:pt x="554" y="404"/>
                </a:lnTo>
                <a:lnTo>
                  <a:pt x="554" y="404"/>
                </a:lnTo>
                <a:lnTo>
                  <a:pt x="557" y="404"/>
                </a:lnTo>
                <a:lnTo>
                  <a:pt x="557" y="404"/>
                </a:lnTo>
                <a:lnTo>
                  <a:pt x="559" y="404"/>
                </a:lnTo>
                <a:lnTo>
                  <a:pt x="559" y="404"/>
                </a:lnTo>
                <a:lnTo>
                  <a:pt x="562" y="407"/>
                </a:lnTo>
                <a:lnTo>
                  <a:pt x="562" y="407"/>
                </a:lnTo>
                <a:lnTo>
                  <a:pt x="562" y="407"/>
                </a:lnTo>
                <a:lnTo>
                  <a:pt x="562" y="407"/>
                </a:lnTo>
                <a:lnTo>
                  <a:pt x="565" y="407"/>
                </a:lnTo>
                <a:lnTo>
                  <a:pt x="565" y="407"/>
                </a:lnTo>
                <a:lnTo>
                  <a:pt x="565" y="407"/>
                </a:lnTo>
                <a:lnTo>
                  <a:pt x="565" y="407"/>
                </a:lnTo>
                <a:lnTo>
                  <a:pt x="562" y="404"/>
                </a:lnTo>
                <a:lnTo>
                  <a:pt x="562" y="404"/>
                </a:lnTo>
                <a:lnTo>
                  <a:pt x="562" y="404"/>
                </a:lnTo>
                <a:lnTo>
                  <a:pt x="562" y="404"/>
                </a:lnTo>
                <a:lnTo>
                  <a:pt x="562" y="398"/>
                </a:lnTo>
                <a:lnTo>
                  <a:pt x="562" y="398"/>
                </a:lnTo>
                <a:lnTo>
                  <a:pt x="559" y="373"/>
                </a:lnTo>
                <a:lnTo>
                  <a:pt x="559" y="334"/>
                </a:lnTo>
                <a:lnTo>
                  <a:pt x="559" y="334"/>
                </a:lnTo>
                <a:lnTo>
                  <a:pt x="557" y="328"/>
                </a:lnTo>
                <a:lnTo>
                  <a:pt x="554" y="322"/>
                </a:lnTo>
                <a:lnTo>
                  <a:pt x="545" y="310"/>
                </a:lnTo>
                <a:lnTo>
                  <a:pt x="545" y="310"/>
                </a:lnTo>
                <a:lnTo>
                  <a:pt x="543" y="307"/>
                </a:lnTo>
                <a:lnTo>
                  <a:pt x="543" y="304"/>
                </a:lnTo>
                <a:lnTo>
                  <a:pt x="543" y="304"/>
                </a:lnTo>
                <a:lnTo>
                  <a:pt x="545" y="301"/>
                </a:lnTo>
                <a:lnTo>
                  <a:pt x="548" y="301"/>
                </a:lnTo>
                <a:lnTo>
                  <a:pt x="565" y="301"/>
                </a:lnTo>
                <a:lnTo>
                  <a:pt x="565" y="301"/>
                </a:lnTo>
                <a:lnTo>
                  <a:pt x="562" y="270"/>
                </a:lnTo>
                <a:lnTo>
                  <a:pt x="562" y="270"/>
                </a:lnTo>
                <a:lnTo>
                  <a:pt x="562" y="270"/>
                </a:lnTo>
                <a:lnTo>
                  <a:pt x="562" y="270"/>
                </a:lnTo>
                <a:lnTo>
                  <a:pt x="562" y="261"/>
                </a:lnTo>
                <a:lnTo>
                  <a:pt x="562" y="261"/>
                </a:lnTo>
                <a:lnTo>
                  <a:pt x="562" y="258"/>
                </a:lnTo>
                <a:lnTo>
                  <a:pt x="562" y="258"/>
                </a:lnTo>
                <a:lnTo>
                  <a:pt x="562" y="255"/>
                </a:lnTo>
                <a:lnTo>
                  <a:pt x="562" y="255"/>
                </a:lnTo>
                <a:lnTo>
                  <a:pt x="562" y="255"/>
                </a:lnTo>
                <a:lnTo>
                  <a:pt x="562" y="255"/>
                </a:lnTo>
                <a:lnTo>
                  <a:pt x="562" y="249"/>
                </a:lnTo>
                <a:lnTo>
                  <a:pt x="562" y="249"/>
                </a:lnTo>
                <a:lnTo>
                  <a:pt x="562" y="249"/>
                </a:lnTo>
                <a:lnTo>
                  <a:pt x="562" y="249"/>
                </a:lnTo>
                <a:lnTo>
                  <a:pt x="562" y="246"/>
                </a:lnTo>
                <a:lnTo>
                  <a:pt x="562" y="246"/>
                </a:lnTo>
                <a:lnTo>
                  <a:pt x="559" y="243"/>
                </a:lnTo>
                <a:lnTo>
                  <a:pt x="559" y="243"/>
                </a:lnTo>
                <a:lnTo>
                  <a:pt x="559" y="240"/>
                </a:lnTo>
                <a:lnTo>
                  <a:pt x="559" y="240"/>
                </a:lnTo>
                <a:lnTo>
                  <a:pt x="559" y="240"/>
                </a:lnTo>
                <a:lnTo>
                  <a:pt x="559" y="240"/>
                </a:lnTo>
                <a:lnTo>
                  <a:pt x="559" y="237"/>
                </a:lnTo>
                <a:lnTo>
                  <a:pt x="559" y="237"/>
                </a:lnTo>
                <a:lnTo>
                  <a:pt x="559" y="237"/>
                </a:lnTo>
                <a:lnTo>
                  <a:pt x="559" y="237"/>
                </a:lnTo>
                <a:lnTo>
                  <a:pt x="559" y="234"/>
                </a:lnTo>
                <a:lnTo>
                  <a:pt x="559" y="234"/>
                </a:lnTo>
                <a:lnTo>
                  <a:pt x="559" y="234"/>
                </a:lnTo>
                <a:lnTo>
                  <a:pt x="559" y="234"/>
                </a:lnTo>
                <a:lnTo>
                  <a:pt x="559" y="231"/>
                </a:lnTo>
                <a:lnTo>
                  <a:pt x="559" y="155"/>
                </a:lnTo>
                <a:lnTo>
                  <a:pt x="559" y="155"/>
                </a:lnTo>
                <a:lnTo>
                  <a:pt x="557" y="121"/>
                </a:lnTo>
                <a:lnTo>
                  <a:pt x="551" y="85"/>
                </a:lnTo>
                <a:lnTo>
                  <a:pt x="551" y="85"/>
                </a:lnTo>
                <a:lnTo>
                  <a:pt x="551" y="70"/>
                </a:lnTo>
                <a:lnTo>
                  <a:pt x="554" y="57"/>
                </a:lnTo>
                <a:lnTo>
                  <a:pt x="562" y="36"/>
                </a:lnTo>
                <a:lnTo>
                  <a:pt x="562" y="36"/>
                </a:lnTo>
                <a:lnTo>
                  <a:pt x="565" y="30"/>
                </a:lnTo>
                <a:lnTo>
                  <a:pt x="565" y="30"/>
                </a:lnTo>
                <a:lnTo>
                  <a:pt x="557" y="30"/>
                </a:lnTo>
                <a:lnTo>
                  <a:pt x="557" y="30"/>
                </a:lnTo>
                <a:lnTo>
                  <a:pt x="554" y="30"/>
                </a:lnTo>
                <a:lnTo>
                  <a:pt x="554" y="30"/>
                </a:lnTo>
                <a:lnTo>
                  <a:pt x="551" y="30"/>
                </a:lnTo>
                <a:lnTo>
                  <a:pt x="551" y="30"/>
                </a:lnTo>
                <a:lnTo>
                  <a:pt x="548" y="30"/>
                </a:lnTo>
                <a:lnTo>
                  <a:pt x="548" y="30"/>
                </a:lnTo>
                <a:lnTo>
                  <a:pt x="543" y="30"/>
                </a:lnTo>
                <a:lnTo>
                  <a:pt x="543" y="30"/>
                </a:lnTo>
                <a:lnTo>
                  <a:pt x="540" y="30"/>
                </a:lnTo>
                <a:lnTo>
                  <a:pt x="540" y="30"/>
                </a:lnTo>
                <a:lnTo>
                  <a:pt x="534" y="30"/>
                </a:lnTo>
                <a:lnTo>
                  <a:pt x="534" y="30"/>
                </a:lnTo>
                <a:lnTo>
                  <a:pt x="531" y="30"/>
                </a:lnTo>
                <a:lnTo>
                  <a:pt x="531" y="30"/>
                </a:lnTo>
                <a:lnTo>
                  <a:pt x="526" y="30"/>
                </a:lnTo>
                <a:lnTo>
                  <a:pt x="526" y="30"/>
                </a:lnTo>
                <a:lnTo>
                  <a:pt x="523" y="30"/>
                </a:lnTo>
                <a:lnTo>
                  <a:pt x="523" y="30"/>
                </a:lnTo>
                <a:lnTo>
                  <a:pt x="517" y="30"/>
                </a:lnTo>
                <a:lnTo>
                  <a:pt x="517" y="30"/>
                </a:lnTo>
                <a:lnTo>
                  <a:pt x="515" y="30"/>
                </a:lnTo>
                <a:lnTo>
                  <a:pt x="515" y="30"/>
                </a:lnTo>
                <a:lnTo>
                  <a:pt x="509" y="30"/>
                </a:lnTo>
                <a:lnTo>
                  <a:pt x="509" y="30"/>
                </a:lnTo>
                <a:lnTo>
                  <a:pt x="506" y="30"/>
                </a:lnTo>
                <a:lnTo>
                  <a:pt x="506" y="30"/>
                </a:lnTo>
                <a:lnTo>
                  <a:pt x="501" y="30"/>
                </a:lnTo>
                <a:lnTo>
                  <a:pt x="501" y="30"/>
                </a:lnTo>
                <a:lnTo>
                  <a:pt x="498" y="30"/>
                </a:lnTo>
                <a:lnTo>
                  <a:pt x="498" y="30"/>
                </a:lnTo>
                <a:lnTo>
                  <a:pt x="492" y="30"/>
                </a:lnTo>
                <a:lnTo>
                  <a:pt x="492" y="30"/>
                </a:lnTo>
                <a:lnTo>
                  <a:pt x="489" y="30"/>
                </a:lnTo>
                <a:lnTo>
                  <a:pt x="489" y="30"/>
                </a:lnTo>
                <a:lnTo>
                  <a:pt x="484" y="30"/>
                </a:lnTo>
                <a:lnTo>
                  <a:pt x="484" y="30"/>
                </a:lnTo>
                <a:lnTo>
                  <a:pt x="481" y="30"/>
                </a:lnTo>
                <a:lnTo>
                  <a:pt x="481" y="30"/>
                </a:lnTo>
                <a:lnTo>
                  <a:pt x="473" y="27"/>
                </a:lnTo>
                <a:lnTo>
                  <a:pt x="473" y="27"/>
                </a:lnTo>
                <a:lnTo>
                  <a:pt x="470" y="27"/>
                </a:lnTo>
                <a:lnTo>
                  <a:pt x="470" y="27"/>
                </a:lnTo>
                <a:lnTo>
                  <a:pt x="461" y="27"/>
                </a:lnTo>
                <a:lnTo>
                  <a:pt x="461" y="27"/>
                </a:lnTo>
                <a:lnTo>
                  <a:pt x="461" y="27"/>
                </a:lnTo>
                <a:lnTo>
                  <a:pt x="461" y="27"/>
                </a:lnTo>
                <a:lnTo>
                  <a:pt x="408" y="24"/>
                </a:lnTo>
                <a:lnTo>
                  <a:pt x="408" y="24"/>
                </a:lnTo>
                <a:lnTo>
                  <a:pt x="408" y="24"/>
                </a:lnTo>
                <a:lnTo>
                  <a:pt x="408" y="24"/>
                </a:lnTo>
                <a:lnTo>
                  <a:pt x="400" y="24"/>
                </a:lnTo>
                <a:lnTo>
                  <a:pt x="400" y="24"/>
                </a:lnTo>
                <a:lnTo>
                  <a:pt x="397" y="24"/>
                </a:lnTo>
                <a:lnTo>
                  <a:pt x="397" y="24"/>
                </a:lnTo>
                <a:lnTo>
                  <a:pt x="389" y="24"/>
                </a:lnTo>
                <a:lnTo>
                  <a:pt x="389" y="24"/>
                </a:lnTo>
                <a:lnTo>
                  <a:pt x="386" y="24"/>
                </a:lnTo>
                <a:lnTo>
                  <a:pt x="386" y="24"/>
                </a:lnTo>
                <a:lnTo>
                  <a:pt x="377" y="24"/>
                </a:lnTo>
                <a:lnTo>
                  <a:pt x="377" y="24"/>
                </a:lnTo>
                <a:lnTo>
                  <a:pt x="375" y="24"/>
                </a:lnTo>
                <a:lnTo>
                  <a:pt x="375" y="24"/>
                </a:lnTo>
                <a:lnTo>
                  <a:pt x="366" y="24"/>
                </a:lnTo>
                <a:lnTo>
                  <a:pt x="366" y="24"/>
                </a:lnTo>
                <a:lnTo>
                  <a:pt x="363" y="24"/>
                </a:lnTo>
                <a:lnTo>
                  <a:pt x="363" y="24"/>
                </a:lnTo>
                <a:lnTo>
                  <a:pt x="355" y="21"/>
                </a:lnTo>
                <a:lnTo>
                  <a:pt x="355" y="21"/>
                </a:lnTo>
                <a:lnTo>
                  <a:pt x="355" y="21"/>
                </a:lnTo>
                <a:lnTo>
                  <a:pt x="355" y="21"/>
                </a:lnTo>
                <a:lnTo>
                  <a:pt x="344" y="21"/>
                </a:lnTo>
                <a:lnTo>
                  <a:pt x="344" y="21"/>
                </a:lnTo>
                <a:lnTo>
                  <a:pt x="344" y="21"/>
                </a:lnTo>
                <a:lnTo>
                  <a:pt x="344" y="21"/>
                </a:lnTo>
                <a:lnTo>
                  <a:pt x="333" y="21"/>
                </a:lnTo>
                <a:lnTo>
                  <a:pt x="333" y="21"/>
                </a:lnTo>
                <a:lnTo>
                  <a:pt x="333" y="21"/>
                </a:lnTo>
                <a:lnTo>
                  <a:pt x="333" y="21"/>
                </a:lnTo>
                <a:lnTo>
                  <a:pt x="321" y="21"/>
                </a:lnTo>
                <a:lnTo>
                  <a:pt x="321" y="21"/>
                </a:lnTo>
                <a:lnTo>
                  <a:pt x="321" y="21"/>
                </a:lnTo>
                <a:lnTo>
                  <a:pt x="321" y="21"/>
                </a:lnTo>
                <a:lnTo>
                  <a:pt x="254" y="15"/>
                </a:lnTo>
                <a:lnTo>
                  <a:pt x="254" y="15"/>
                </a:lnTo>
                <a:lnTo>
                  <a:pt x="254" y="15"/>
                </a:lnTo>
                <a:lnTo>
                  <a:pt x="254" y="15"/>
                </a:lnTo>
                <a:lnTo>
                  <a:pt x="243" y="15"/>
                </a:lnTo>
                <a:lnTo>
                  <a:pt x="243" y="15"/>
                </a:lnTo>
                <a:lnTo>
                  <a:pt x="243" y="15"/>
                </a:lnTo>
                <a:lnTo>
                  <a:pt x="243" y="15"/>
                </a:lnTo>
                <a:lnTo>
                  <a:pt x="235" y="15"/>
                </a:lnTo>
                <a:lnTo>
                  <a:pt x="235" y="15"/>
                </a:lnTo>
                <a:lnTo>
                  <a:pt x="232" y="15"/>
                </a:lnTo>
                <a:lnTo>
                  <a:pt x="232" y="15"/>
                </a:lnTo>
                <a:lnTo>
                  <a:pt x="224" y="15"/>
                </a:lnTo>
                <a:lnTo>
                  <a:pt x="224" y="15"/>
                </a:lnTo>
                <a:lnTo>
                  <a:pt x="221" y="15"/>
                </a:lnTo>
                <a:lnTo>
                  <a:pt x="221" y="15"/>
                </a:lnTo>
                <a:lnTo>
                  <a:pt x="212" y="15"/>
                </a:lnTo>
                <a:lnTo>
                  <a:pt x="212" y="15"/>
                </a:lnTo>
                <a:lnTo>
                  <a:pt x="210" y="15"/>
                </a:lnTo>
                <a:lnTo>
                  <a:pt x="210" y="15"/>
                </a:lnTo>
                <a:lnTo>
                  <a:pt x="204" y="12"/>
                </a:lnTo>
                <a:lnTo>
                  <a:pt x="204" y="12"/>
                </a:lnTo>
                <a:lnTo>
                  <a:pt x="198" y="12"/>
                </a:lnTo>
                <a:lnTo>
                  <a:pt x="198" y="12"/>
                </a:lnTo>
                <a:lnTo>
                  <a:pt x="193" y="12"/>
                </a:lnTo>
                <a:lnTo>
                  <a:pt x="193" y="12"/>
                </a:lnTo>
                <a:lnTo>
                  <a:pt x="190" y="12"/>
                </a:lnTo>
                <a:lnTo>
                  <a:pt x="190" y="12"/>
                </a:lnTo>
                <a:lnTo>
                  <a:pt x="184" y="12"/>
                </a:lnTo>
                <a:lnTo>
                  <a:pt x="184" y="12"/>
                </a:lnTo>
                <a:lnTo>
                  <a:pt x="179" y="12"/>
                </a:lnTo>
                <a:lnTo>
                  <a:pt x="179" y="12"/>
                </a:lnTo>
                <a:lnTo>
                  <a:pt x="176" y="12"/>
                </a:lnTo>
                <a:lnTo>
                  <a:pt x="176" y="12"/>
                </a:lnTo>
                <a:lnTo>
                  <a:pt x="170" y="12"/>
                </a:lnTo>
                <a:lnTo>
                  <a:pt x="170" y="12"/>
                </a:lnTo>
                <a:lnTo>
                  <a:pt x="168" y="12"/>
                </a:lnTo>
                <a:lnTo>
                  <a:pt x="168" y="12"/>
                </a:lnTo>
                <a:lnTo>
                  <a:pt x="162" y="9"/>
                </a:lnTo>
                <a:lnTo>
                  <a:pt x="162" y="9"/>
                </a:lnTo>
                <a:lnTo>
                  <a:pt x="159" y="9"/>
                </a:lnTo>
                <a:lnTo>
                  <a:pt x="159" y="9"/>
                </a:lnTo>
                <a:lnTo>
                  <a:pt x="36" y="0"/>
                </a:lnTo>
                <a:lnTo>
                  <a:pt x="33" y="27"/>
                </a:lnTo>
                <a:lnTo>
                  <a:pt x="33" y="27"/>
                </a:lnTo>
                <a:lnTo>
                  <a:pt x="33" y="30"/>
                </a:lnTo>
                <a:lnTo>
                  <a:pt x="33" y="30"/>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6" name="Freeform 572">
            <a:extLst>
              <a:ext uri="{FF2B5EF4-FFF2-40B4-BE49-F238E27FC236}">
                <a16:creationId xmlns:a16="http://schemas.microsoft.com/office/drawing/2014/main" id="{0B0CEC42-6083-456C-8709-14DA2B37AB7C}"/>
              </a:ext>
            </a:extLst>
          </p:cNvPr>
          <p:cNvSpPr>
            <a:spLocks/>
          </p:cNvSpPr>
          <p:nvPr/>
        </p:nvSpPr>
        <p:spPr bwMode="auto">
          <a:xfrm>
            <a:off x="4627331" y="3405917"/>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7" name="Freeform 573">
            <a:extLst>
              <a:ext uri="{FF2B5EF4-FFF2-40B4-BE49-F238E27FC236}">
                <a16:creationId xmlns:a16="http://schemas.microsoft.com/office/drawing/2014/main" id="{D1B60BD2-DF78-49F4-9A11-F763D068156D}"/>
              </a:ext>
            </a:extLst>
          </p:cNvPr>
          <p:cNvSpPr>
            <a:spLocks/>
          </p:cNvSpPr>
          <p:nvPr/>
        </p:nvSpPr>
        <p:spPr bwMode="auto">
          <a:xfrm>
            <a:off x="4624262" y="3401553"/>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8" name="Freeform 574">
            <a:extLst>
              <a:ext uri="{FF2B5EF4-FFF2-40B4-BE49-F238E27FC236}">
                <a16:creationId xmlns:a16="http://schemas.microsoft.com/office/drawing/2014/main" id="{D85BFB58-27B4-44AF-BAEF-57BF1523290D}"/>
              </a:ext>
            </a:extLst>
          </p:cNvPr>
          <p:cNvSpPr>
            <a:spLocks/>
          </p:cNvSpPr>
          <p:nvPr/>
        </p:nvSpPr>
        <p:spPr bwMode="auto">
          <a:xfrm>
            <a:off x="4636536" y="3405917"/>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9" name="Freeform 575">
            <a:extLst>
              <a:ext uri="{FF2B5EF4-FFF2-40B4-BE49-F238E27FC236}">
                <a16:creationId xmlns:a16="http://schemas.microsoft.com/office/drawing/2014/main" id="{A0637BCE-7886-449C-BB44-CAA114300C58}"/>
              </a:ext>
            </a:extLst>
          </p:cNvPr>
          <p:cNvSpPr>
            <a:spLocks/>
          </p:cNvSpPr>
          <p:nvPr/>
        </p:nvSpPr>
        <p:spPr bwMode="auto">
          <a:xfrm>
            <a:off x="4648810" y="3410282"/>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0" name="Freeform 576">
            <a:extLst>
              <a:ext uri="{FF2B5EF4-FFF2-40B4-BE49-F238E27FC236}">
                <a16:creationId xmlns:a16="http://schemas.microsoft.com/office/drawing/2014/main" id="{BC1333A2-3A1B-4C62-8319-A80984E69E97}"/>
              </a:ext>
            </a:extLst>
          </p:cNvPr>
          <p:cNvSpPr>
            <a:spLocks/>
          </p:cNvSpPr>
          <p:nvPr/>
        </p:nvSpPr>
        <p:spPr bwMode="auto">
          <a:xfrm>
            <a:off x="4619659" y="3397188"/>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1" name="Freeform 577">
            <a:extLst>
              <a:ext uri="{FF2B5EF4-FFF2-40B4-BE49-F238E27FC236}">
                <a16:creationId xmlns:a16="http://schemas.microsoft.com/office/drawing/2014/main" id="{11E7AC99-F9E7-4B73-A04E-9523D68AEEC6}"/>
              </a:ext>
            </a:extLst>
          </p:cNvPr>
          <p:cNvSpPr>
            <a:spLocks/>
          </p:cNvSpPr>
          <p:nvPr/>
        </p:nvSpPr>
        <p:spPr bwMode="auto">
          <a:xfrm>
            <a:off x="4641138" y="3410282"/>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2" name="Freeform 578">
            <a:extLst>
              <a:ext uri="{FF2B5EF4-FFF2-40B4-BE49-F238E27FC236}">
                <a16:creationId xmlns:a16="http://schemas.microsoft.com/office/drawing/2014/main" id="{286BAA34-C596-493E-9CDA-A28D9684865D}"/>
              </a:ext>
            </a:extLst>
          </p:cNvPr>
          <p:cNvSpPr>
            <a:spLocks/>
          </p:cNvSpPr>
          <p:nvPr/>
        </p:nvSpPr>
        <p:spPr bwMode="auto">
          <a:xfrm>
            <a:off x="4610453" y="339718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3" name="Freeform 579">
            <a:extLst>
              <a:ext uri="{FF2B5EF4-FFF2-40B4-BE49-F238E27FC236}">
                <a16:creationId xmlns:a16="http://schemas.microsoft.com/office/drawing/2014/main" id="{4B6245C2-AC25-4360-89FB-8F4C2BFD5E2C}"/>
              </a:ext>
            </a:extLst>
          </p:cNvPr>
          <p:cNvSpPr>
            <a:spLocks/>
          </p:cNvSpPr>
          <p:nvPr/>
        </p:nvSpPr>
        <p:spPr bwMode="auto">
          <a:xfrm>
            <a:off x="4104143" y="3299712"/>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4" name="Freeform 580">
            <a:extLst>
              <a:ext uri="{FF2B5EF4-FFF2-40B4-BE49-F238E27FC236}">
                <a16:creationId xmlns:a16="http://schemas.microsoft.com/office/drawing/2014/main" id="{3F479D69-BCCC-4D84-953A-9C003CA3273E}"/>
              </a:ext>
            </a:extLst>
          </p:cNvPr>
          <p:cNvSpPr>
            <a:spLocks/>
          </p:cNvSpPr>
          <p:nvPr/>
        </p:nvSpPr>
        <p:spPr bwMode="auto">
          <a:xfrm>
            <a:off x="4108745" y="3299712"/>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5" name="Freeform 581">
            <a:extLst>
              <a:ext uri="{FF2B5EF4-FFF2-40B4-BE49-F238E27FC236}">
                <a16:creationId xmlns:a16="http://schemas.microsoft.com/office/drawing/2014/main" id="{7CC2AD5C-0C69-4B24-8309-A5362104EA75}"/>
              </a:ext>
            </a:extLst>
          </p:cNvPr>
          <p:cNvSpPr>
            <a:spLocks/>
          </p:cNvSpPr>
          <p:nvPr/>
        </p:nvSpPr>
        <p:spPr bwMode="auto">
          <a:xfrm>
            <a:off x="4099539" y="3299712"/>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6" name="Freeform 582">
            <a:extLst>
              <a:ext uri="{FF2B5EF4-FFF2-40B4-BE49-F238E27FC236}">
                <a16:creationId xmlns:a16="http://schemas.microsoft.com/office/drawing/2014/main" id="{78AB85A6-9633-4B3C-A5B4-1A7261C7EB6D}"/>
              </a:ext>
            </a:extLst>
          </p:cNvPr>
          <p:cNvSpPr>
            <a:spLocks/>
          </p:cNvSpPr>
          <p:nvPr/>
        </p:nvSpPr>
        <p:spPr bwMode="auto">
          <a:xfrm>
            <a:off x="4541410" y="3375365"/>
            <a:ext cx="4602" cy="4364"/>
          </a:xfrm>
          <a:custGeom>
            <a:avLst/>
            <a:gdLst>
              <a:gd name="T0" fmla="*/ 0 w 3"/>
              <a:gd name="T1" fmla="*/ 3 h 3"/>
              <a:gd name="T2" fmla="*/ 0 w 3"/>
              <a:gd name="T3" fmla="*/ 3 h 3"/>
              <a:gd name="T4" fmla="*/ 3 w 3"/>
              <a:gd name="T5" fmla="*/ 0 h 3"/>
              <a:gd name="T6" fmla="*/ 3 w 3"/>
              <a:gd name="T7" fmla="*/ 0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0" y="3"/>
                </a:lnTo>
                <a:lnTo>
                  <a:pt x="3" y="0"/>
                </a:lnTo>
                <a:lnTo>
                  <a:pt x="3"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7" name="Freeform 583">
            <a:extLst>
              <a:ext uri="{FF2B5EF4-FFF2-40B4-BE49-F238E27FC236}">
                <a16:creationId xmlns:a16="http://schemas.microsoft.com/office/drawing/2014/main" id="{6CEECF2D-B15E-4C1D-AA24-12290D50110C}"/>
              </a:ext>
            </a:extLst>
          </p:cNvPr>
          <p:cNvSpPr>
            <a:spLocks/>
          </p:cNvSpPr>
          <p:nvPr/>
        </p:nvSpPr>
        <p:spPr bwMode="auto">
          <a:xfrm>
            <a:off x="4094936" y="3299712"/>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8" name="Freeform 584">
            <a:extLst>
              <a:ext uri="{FF2B5EF4-FFF2-40B4-BE49-F238E27FC236}">
                <a16:creationId xmlns:a16="http://schemas.microsoft.com/office/drawing/2014/main" id="{4BD09C78-E07B-415D-B6C9-FEABBAC958C6}"/>
              </a:ext>
            </a:extLst>
          </p:cNvPr>
          <p:cNvSpPr>
            <a:spLocks/>
          </p:cNvSpPr>
          <p:nvPr/>
        </p:nvSpPr>
        <p:spPr bwMode="auto">
          <a:xfrm>
            <a:off x="4113348" y="3299712"/>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9" name="Freeform 585">
            <a:extLst>
              <a:ext uri="{FF2B5EF4-FFF2-40B4-BE49-F238E27FC236}">
                <a16:creationId xmlns:a16="http://schemas.microsoft.com/office/drawing/2014/main" id="{CDAA49EB-4AB4-4BB3-BEC5-C7A59233A9C0}"/>
              </a:ext>
            </a:extLst>
          </p:cNvPr>
          <p:cNvSpPr>
            <a:spLocks/>
          </p:cNvSpPr>
          <p:nvPr/>
        </p:nvSpPr>
        <p:spPr bwMode="auto">
          <a:xfrm>
            <a:off x="4116417" y="330407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0" name="Freeform 586">
            <a:extLst>
              <a:ext uri="{FF2B5EF4-FFF2-40B4-BE49-F238E27FC236}">
                <a16:creationId xmlns:a16="http://schemas.microsoft.com/office/drawing/2014/main" id="{BD0389EC-788F-44B5-8D7E-A49686275F1A}"/>
              </a:ext>
            </a:extLst>
          </p:cNvPr>
          <p:cNvSpPr>
            <a:spLocks/>
          </p:cNvSpPr>
          <p:nvPr/>
        </p:nvSpPr>
        <p:spPr bwMode="auto">
          <a:xfrm>
            <a:off x="4013619" y="329098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1" name="Freeform 587">
            <a:extLst>
              <a:ext uri="{FF2B5EF4-FFF2-40B4-BE49-F238E27FC236}">
                <a16:creationId xmlns:a16="http://schemas.microsoft.com/office/drawing/2014/main" id="{6A95A9FC-7E75-4E4C-9B20-86C9C452C1B7}"/>
              </a:ext>
            </a:extLst>
          </p:cNvPr>
          <p:cNvSpPr>
            <a:spLocks/>
          </p:cNvSpPr>
          <p:nvPr/>
        </p:nvSpPr>
        <p:spPr bwMode="auto">
          <a:xfrm>
            <a:off x="4091867" y="3299712"/>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2" name="Freeform 588">
            <a:extLst>
              <a:ext uri="{FF2B5EF4-FFF2-40B4-BE49-F238E27FC236}">
                <a16:creationId xmlns:a16="http://schemas.microsoft.com/office/drawing/2014/main" id="{419CAF44-D359-46DB-8D48-CACC914844BC}"/>
              </a:ext>
            </a:extLst>
          </p:cNvPr>
          <p:cNvSpPr>
            <a:spLocks/>
          </p:cNvSpPr>
          <p:nvPr/>
        </p:nvSpPr>
        <p:spPr bwMode="auto">
          <a:xfrm>
            <a:off x="4061182" y="32953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3" name="Freeform 589">
            <a:extLst>
              <a:ext uri="{FF2B5EF4-FFF2-40B4-BE49-F238E27FC236}">
                <a16:creationId xmlns:a16="http://schemas.microsoft.com/office/drawing/2014/main" id="{BBE43C66-BBB5-4ACC-83EB-31DCAC634A29}"/>
              </a:ext>
            </a:extLst>
          </p:cNvPr>
          <p:cNvSpPr>
            <a:spLocks/>
          </p:cNvSpPr>
          <p:nvPr/>
        </p:nvSpPr>
        <p:spPr bwMode="auto">
          <a:xfrm>
            <a:off x="4048908" y="32953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4" name="Freeform 590">
            <a:extLst>
              <a:ext uri="{FF2B5EF4-FFF2-40B4-BE49-F238E27FC236}">
                <a16:creationId xmlns:a16="http://schemas.microsoft.com/office/drawing/2014/main" id="{F376A969-6EBD-4625-AAB8-5831948B9F64}"/>
              </a:ext>
            </a:extLst>
          </p:cNvPr>
          <p:cNvSpPr>
            <a:spLocks/>
          </p:cNvSpPr>
          <p:nvPr/>
        </p:nvSpPr>
        <p:spPr bwMode="auto">
          <a:xfrm>
            <a:off x="4051976" y="329534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5" name="Freeform 591">
            <a:extLst>
              <a:ext uri="{FF2B5EF4-FFF2-40B4-BE49-F238E27FC236}">
                <a16:creationId xmlns:a16="http://schemas.microsoft.com/office/drawing/2014/main" id="{08B29432-3C22-4622-8FF9-6C74F19C37C9}"/>
              </a:ext>
            </a:extLst>
          </p:cNvPr>
          <p:cNvSpPr>
            <a:spLocks/>
          </p:cNvSpPr>
          <p:nvPr/>
        </p:nvSpPr>
        <p:spPr bwMode="auto">
          <a:xfrm>
            <a:off x="4078059" y="32953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6" name="Freeform 592">
            <a:extLst>
              <a:ext uri="{FF2B5EF4-FFF2-40B4-BE49-F238E27FC236}">
                <a16:creationId xmlns:a16="http://schemas.microsoft.com/office/drawing/2014/main" id="{0293F076-B4BC-4E6C-B4F4-27D34370E599}"/>
              </a:ext>
            </a:extLst>
          </p:cNvPr>
          <p:cNvSpPr>
            <a:spLocks/>
          </p:cNvSpPr>
          <p:nvPr/>
        </p:nvSpPr>
        <p:spPr bwMode="auto">
          <a:xfrm>
            <a:off x="4653414" y="3414646"/>
            <a:ext cx="4602" cy="0"/>
          </a:xfrm>
          <a:custGeom>
            <a:avLst/>
            <a:gdLst>
              <a:gd name="T0" fmla="*/ 3 w 3"/>
              <a:gd name="T1" fmla="*/ 3 w 3"/>
              <a:gd name="T2" fmla="*/ 0 w 3"/>
              <a:gd name="T3" fmla="*/ 0 w 3"/>
              <a:gd name="T4" fmla="*/ 3 w 3"/>
              <a:gd name="T5" fmla="*/ 3 w 3"/>
              <a:gd name="T6" fmla="*/ 3 w 3"/>
              <a:gd name="T7" fmla="*/ 3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3" y="0"/>
                </a:moveTo>
                <a:lnTo>
                  <a:pt x="3" y="0"/>
                </a:ln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7" name="Freeform 593">
            <a:extLst>
              <a:ext uri="{FF2B5EF4-FFF2-40B4-BE49-F238E27FC236}">
                <a16:creationId xmlns:a16="http://schemas.microsoft.com/office/drawing/2014/main" id="{DF4F4495-7E60-4A83-A64B-F58E8F03FE94}"/>
              </a:ext>
            </a:extLst>
          </p:cNvPr>
          <p:cNvSpPr>
            <a:spLocks/>
          </p:cNvSpPr>
          <p:nvPr/>
        </p:nvSpPr>
        <p:spPr bwMode="auto">
          <a:xfrm>
            <a:off x="4070388" y="3295348"/>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8" name="Freeform 594">
            <a:extLst>
              <a:ext uri="{FF2B5EF4-FFF2-40B4-BE49-F238E27FC236}">
                <a16:creationId xmlns:a16="http://schemas.microsoft.com/office/drawing/2014/main" id="{875FDD40-1981-43AA-9C4E-2A820C4DB2DD}"/>
              </a:ext>
            </a:extLst>
          </p:cNvPr>
          <p:cNvSpPr>
            <a:spLocks/>
          </p:cNvSpPr>
          <p:nvPr/>
        </p:nvSpPr>
        <p:spPr bwMode="auto">
          <a:xfrm>
            <a:off x="4065785" y="329534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9" name="Freeform 595">
            <a:extLst>
              <a:ext uri="{FF2B5EF4-FFF2-40B4-BE49-F238E27FC236}">
                <a16:creationId xmlns:a16="http://schemas.microsoft.com/office/drawing/2014/main" id="{7AA047D4-A039-4EBC-8266-317A1412AEFB}"/>
              </a:ext>
            </a:extLst>
          </p:cNvPr>
          <p:cNvSpPr>
            <a:spLocks/>
          </p:cNvSpPr>
          <p:nvPr/>
        </p:nvSpPr>
        <p:spPr bwMode="auto">
          <a:xfrm>
            <a:off x="4584371" y="337972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0" name="Freeform 596">
            <a:extLst>
              <a:ext uri="{FF2B5EF4-FFF2-40B4-BE49-F238E27FC236}">
                <a16:creationId xmlns:a16="http://schemas.microsoft.com/office/drawing/2014/main" id="{9684C668-047D-46ED-98A2-EF03A8B09FFD}"/>
              </a:ext>
            </a:extLst>
          </p:cNvPr>
          <p:cNvSpPr>
            <a:spLocks/>
          </p:cNvSpPr>
          <p:nvPr/>
        </p:nvSpPr>
        <p:spPr bwMode="auto">
          <a:xfrm>
            <a:off x="4588973" y="3384095"/>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1" name="Freeform 597">
            <a:extLst>
              <a:ext uri="{FF2B5EF4-FFF2-40B4-BE49-F238E27FC236}">
                <a16:creationId xmlns:a16="http://schemas.microsoft.com/office/drawing/2014/main" id="{607BF4AA-4CB8-4F0D-A040-779D16E97DD2}"/>
              </a:ext>
            </a:extLst>
          </p:cNvPr>
          <p:cNvSpPr>
            <a:spLocks/>
          </p:cNvSpPr>
          <p:nvPr/>
        </p:nvSpPr>
        <p:spPr bwMode="auto">
          <a:xfrm>
            <a:off x="4588973" y="3379729"/>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2" name="Freeform 598">
            <a:extLst>
              <a:ext uri="{FF2B5EF4-FFF2-40B4-BE49-F238E27FC236}">
                <a16:creationId xmlns:a16="http://schemas.microsoft.com/office/drawing/2014/main" id="{022D35BE-909A-4E85-A8A6-22936B8AFF6A}"/>
              </a:ext>
            </a:extLst>
          </p:cNvPr>
          <p:cNvSpPr>
            <a:spLocks/>
          </p:cNvSpPr>
          <p:nvPr/>
        </p:nvSpPr>
        <p:spPr bwMode="auto">
          <a:xfrm>
            <a:off x="4593577" y="3384095"/>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3" name="Freeform 599">
            <a:extLst>
              <a:ext uri="{FF2B5EF4-FFF2-40B4-BE49-F238E27FC236}">
                <a16:creationId xmlns:a16="http://schemas.microsoft.com/office/drawing/2014/main" id="{052E79F1-23C7-44C8-802F-8C495651EFA2}"/>
              </a:ext>
            </a:extLst>
          </p:cNvPr>
          <p:cNvSpPr>
            <a:spLocks/>
          </p:cNvSpPr>
          <p:nvPr/>
        </p:nvSpPr>
        <p:spPr bwMode="auto">
          <a:xfrm>
            <a:off x="4546014" y="3375365"/>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4" name="Freeform 600">
            <a:extLst>
              <a:ext uri="{FF2B5EF4-FFF2-40B4-BE49-F238E27FC236}">
                <a16:creationId xmlns:a16="http://schemas.microsoft.com/office/drawing/2014/main" id="{2B587004-D04F-4377-9BA7-9C255B23E56D}"/>
              </a:ext>
            </a:extLst>
          </p:cNvPr>
          <p:cNvSpPr>
            <a:spLocks/>
          </p:cNvSpPr>
          <p:nvPr/>
        </p:nvSpPr>
        <p:spPr bwMode="auto">
          <a:xfrm>
            <a:off x="4605851" y="3392824"/>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5" name="Freeform 601">
            <a:extLst>
              <a:ext uri="{FF2B5EF4-FFF2-40B4-BE49-F238E27FC236}">
                <a16:creationId xmlns:a16="http://schemas.microsoft.com/office/drawing/2014/main" id="{C7239BA0-B294-437A-9CCC-9DE3A3D79029}"/>
              </a:ext>
            </a:extLst>
          </p:cNvPr>
          <p:cNvSpPr>
            <a:spLocks/>
          </p:cNvSpPr>
          <p:nvPr/>
        </p:nvSpPr>
        <p:spPr bwMode="auto">
          <a:xfrm>
            <a:off x="4602782" y="3388459"/>
            <a:ext cx="3069" cy="4364"/>
          </a:xfrm>
          <a:custGeom>
            <a:avLst/>
            <a:gdLst>
              <a:gd name="T0" fmla="*/ 0 w 2"/>
              <a:gd name="T1" fmla="*/ 0 h 3"/>
              <a:gd name="T2" fmla="*/ 0 w 2"/>
              <a:gd name="T3" fmla="*/ 0 h 3"/>
              <a:gd name="T4" fmla="*/ 2 w 2"/>
              <a:gd name="T5" fmla="*/ 3 h 3"/>
              <a:gd name="T6" fmla="*/ 2 w 2"/>
              <a:gd name="T7" fmla="*/ 3 h 3"/>
              <a:gd name="T8" fmla="*/ 0 w 2"/>
              <a:gd name="T9" fmla="*/ 0 h 3"/>
              <a:gd name="T10" fmla="*/ 0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0" y="0"/>
                </a:moveTo>
                <a:lnTo>
                  <a:pt x="0" y="0"/>
                </a:lnTo>
                <a:lnTo>
                  <a:pt x="2" y="3"/>
                </a:lnTo>
                <a:lnTo>
                  <a:pt x="2"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6" name="Freeform 602">
            <a:extLst>
              <a:ext uri="{FF2B5EF4-FFF2-40B4-BE49-F238E27FC236}">
                <a16:creationId xmlns:a16="http://schemas.microsoft.com/office/drawing/2014/main" id="{13E4B6F1-D1D7-49F0-9AB0-96CB6AB18F10}"/>
              </a:ext>
            </a:extLst>
          </p:cNvPr>
          <p:cNvSpPr>
            <a:spLocks/>
          </p:cNvSpPr>
          <p:nvPr/>
        </p:nvSpPr>
        <p:spPr bwMode="auto">
          <a:xfrm>
            <a:off x="4598179" y="338845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7" name="Freeform 603">
            <a:extLst>
              <a:ext uri="{FF2B5EF4-FFF2-40B4-BE49-F238E27FC236}">
                <a16:creationId xmlns:a16="http://schemas.microsoft.com/office/drawing/2014/main" id="{7786D5EC-2F30-4F06-A910-B5756703F669}"/>
              </a:ext>
            </a:extLst>
          </p:cNvPr>
          <p:cNvSpPr>
            <a:spLocks/>
          </p:cNvSpPr>
          <p:nvPr/>
        </p:nvSpPr>
        <p:spPr bwMode="auto">
          <a:xfrm>
            <a:off x="4567494" y="337536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8" name="Freeform 604">
            <a:extLst>
              <a:ext uri="{FF2B5EF4-FFF2-40B4-BE49-F238E27FC236}">
                <a16:creationId xmlns:a16="http://schemas.microsoft.com/office/drawing/2014/main" id="{769BB066-F19D-4A6F-9B43-065C14D5B9E2}"/>
              </a:ext>
            </a:extLst>
          </p:cNvPr>
          <p:cNvSpPr>
            <a:spLocks/>
          </p:cNvSpPr>
          <p:nvPr/>
        </p:nvSpPr>
        <p:spPr bwMode="auto">
          <a:xfrm>
            <a:off x="4559823" y="3375365"/>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9" name="Freeform 605">
            <a:extLst>
              <a:ext uri="{FF2B5EF4-FFF2-40B4-BE49-F238E27FC236}">
                <a16:creationId xmlns:a16="http://schemas.microsoft.com/office/drawing/2014/main" id="{F61FA6C8-D90F-4CD4-8166-CBB645809FBB}"/>
              </a:ext>
            </a:extLst>
          </p:cNvPr>
          <p:cNvSpPr>
            <a:spLocks/>
          </p:cNvSpPr>
          <p:nvPr/>
        </p:nvSpPr>
        <p:spPr bwMode="auto">
          <a:xfrm>
            <a:off x="4581302" y="3375365"/>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0" name="Freeform 606">
            <a:extLst>
              <a:ext uri="{FF2B5EF4-FFF2-40B4-BE49-F238E27FC236}">
                <a16:creationId xmlns:a16="http://schemas.microsoft.com/office/drawing/2014/main" id="{973F1330-C753-46D9-B5ED-2268C21B9B6D}"/>
              </a:ext>
            </a:extLst>
          </p:cNvPr>
          <p:cNvSpPr>
            <a:spLocks/>
          </p:cNvSpPr>
          <p:nvPr/>
        </p:nvSpPr>
        <p:spPr bwMode="auto">
          <a:xfrm>
            <a:off x="4567494" y="3375365"/>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1" name="Freeform 608">
            <a:extLst>
              <a:ext uri="{FF2B5EF4-FFF2-40B4-BE49-F238E27FC236}">
                <a16:creationId xmlns:a16="http://schemas.microsoft.com/office/drawing/2014/main" id="{3E677744-5349-496D-848F-1888929F5681}"/>
              </a:ext>
            </a:extLst>
          </p:cNvPr>
          <p:cNvSpPr>
            <a:spLocks/>
          </p:cNvSpPr>
          <p:nvPr/>
        </p:nvSpPr>
        <p:spPr bwMode="auto">
          <a:xfrm>
            <a:off x="4572097" y="33840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2" name="Freeform 609">
            <a:extLst>
              <a:ext uri="{FF2B5EF4-FFF2-40B4-BE49-F238E27FC236}">
                <a16:creationId xmlns:a16="http://schemas.microsoft.com/office/drawing/2014/main" id="{BD5C6EBD-ECD5-462F-B373-CB5354B7BE2E}"/>
              </a:ext>
            </a:extLst>
          </p:cNvPr>
          <p:cNvSpPr>
            <a:spLocks/>
          </p:cNvSpPr>
          <p:nvPr/>
        </p:nvSpPr>
        <p:spPr bwMode="auto">
          <a:xfrm>
            <a:off x="4576699" y="3384094"/>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3" name="Freeform 610">
            <a:extLst>
              <a:ext uri="{FF2B5EF4-FFF2-40B4-BE49-F238E27FC236}">
                <a16:creationId xmlns:a16="http://schemas.microsoft.com/office/drawing/2014/main" id="{961CF77E-755E-44AE-817E-6AC2C64E4B4D}"/>
              </a:ext>
            </a:extLst>
          </p:cNvPr>
          <p:cNvSpPr>
            <a:spLocks/>
          </p:cNvSpPr>
          <p:nvPr/>
        </p:nvSpPr>
        <p:spPr bwMode="auto">
          <a:xfrm>
            <a:off x="4576699" y="33840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4" name="Freeform 611">
            <a:extLst>
              <a:ext uri="{FF2B5EF4-FFF2-40B4-BE49-F238E27FC236}">
                <a16:creationId xmlns:a16="http://schemas.microsoft.com/office/drawing/2014/main" id="{7B01A35E-87A6-4418-B4E1-72B627F381AB}"/>
              </a:ext>
            </a:extLst>
          </p:cNvPr>
          <p:cNvSpPr>
            <a:spLocks/>
          </p:cNvSpPr>
          <p:nvPr/>
        </p:nvSpPr>
        <p:spPr bwMode="auto">
          <a:xfrm>
            <a:off x="4555220" y="3384094"/>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5" name="Freeform 612">
            <a:extLst>
              <a:ext uri="{FF2B5EF4-FFF2-40B4-BE49-F238E27FC236}">
                <a16:creationId xmlns:a16="http://schemas.microsoft.com/office/drawing/2014/main" id="{3A10D66D-F5E6-42D6-97A9-79BD1DD24A39}"/>
              </a:ext>
            </a:extLst>
          </p:cNvPr>
          <p:cNvSpPr>
            <a:spLocks/>
          </p:cNvSpPr>
          <p:nvPr/>
        </p:nvSpPr>
        <p:spPr bwMode="auto">
          <a:xfrm>
            <a:off x="3820302" y="3024745"/>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6" name="Freeform 613">
            <a:extLst>
              <a:ext uri="{FF2B5EF4-FFF2-40B4-BE49-F238E27FC236}">
                <a16:creationId xmlns:a16="http://schemas.microsoft.com/office/drawing/2014/main" id="{4FD23F3A-6949-4A0D-9391-D2A0D4D524BB}"/>
              </a:ext>
            </a:extLst>
          </p:cNvPr>
          <p:cNvSpPr>
            <a:spLocks/>
          </p:cNvSpPr>
          <p:nvPr/>
        </p:nvSpPr>
        <p:spPr bwMode="auto">
          <a:xfrm>
            <a:off x="3820302" y="3043658"/>
            <a:ext cx="0" cy="8729"/>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7" name="Freeform 614">
            <a:extLst>
              <a:ext uri="{FF2B5EF4-FFF2-40B4-BE49-F238E27FC236}">
                <a16:creationId xmlns:a16="http://schemas.microsoft.com/office/drawing/2014/main" id="{14527432-8665-413D-9E98-18531452EB0C}"/>
              </a:ext>
            </a:extLst>
          </p:cNvPr>
          <p:cNvSpPr>
            <a:spLocks/>
          </p:cNvSpPr>
          <p:nvPr/>
        </p:nvSpPr>
        <p:spPr bwMode="auto">
          <a:xfrm>
            <a:off x="3791150" y="3078575"/>
            <a:ext cx="24548" cy="212408"/>
          </a:xfrm>
          <a:custGeom>
            <a:avLst/>
            <a:gdLst>
              <a:gd name="T0" fmla="*/ 0 w 16"/>
              <a:gd name="T1" fmla="*/ 146 h 146"/>
              <a:gd name="T2" fmla="*/ 0 w 16"/>
              <a:gd name="T3" fmla="*/ 146 h 146"/>
              <a:gd name="T4" fmla="*/ 16 w 16"/>
              <a:gd name="T5" fmla="*/ 0 h 146"/>
              <a:gd name="T6" fmla="*/ 16 w 16"/>
              <a:gd name="T7" fmla="*/ 0 h 146"/>
              <a:gd name="T8" fmla="*/ 0 w 16"/>
              <a:gd name="T9" fmla="*/ 146 h 146"/>
              <a:gd name="T10" fmla="*/ 0 w 16"/>
              <a:gd name="T11" fmla="*/ 146 h 146"/>
            </a:gdLst>
            <a:ahLst/>
            <a:cxnLst>
              <a:cxn ang="0">
                <a:pos x="T0" y="T1"/>
              </a:cxn>
              <a:cxn ang="0">
                <a:pos x="T2" y="T3"/>
              </a:cxn>
              <a:cxn ang="0">
                <a:pos x="T4" y="T5"/>
              </a:cxn>
              <a:cxn ang="0">
                <a:pos x="T6" y="T7"/>
              </a:cxn>
              <a:cxn ang="0">
                <a:pos x="T8" y="T9"/>
              </a:cxn>
              <a:cxn ang="0">
                <a:pos x="T10" y="T11"/>
              </a:cxn>
            </a:cxnLst>
            <a:rect l="0" t="0" r="r" b="b"/>
            <a:pathLst>
              <a:path w="16" h="146">
                <a:moveTo>
                  <a:pt x="0" y="146"/>
                </a:moveTo>
                <a:lnTo>
                  <a:pt x="0" y="146"/>
                </a:lnTo>
                <a:lnTo>
                  <a:pt x="16" y="0"/>
                </a:lnTo>
                <a:lnTo>
                  <a:pt x="16" y="0"/>
                </a:lnTo>
                <a:lnTo>
                  <a:pt x="0" y="146"/>
                </a:lnTo>
                <a:lnTo>
                  <a:pt x="0" y="14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8" name="Freeform 615">
            <a:extLst>
              <a:ext uri="{FF2B5EF4-FFF2-40B4-BE49-F238E27FC236}">
                <a16:creationId xmlns:a16="http://schemas.microsoft.com/office/drawing/2014/main" id="{7D77A2BF-B66E-4BEB-9A29-2B9A78FED2DD}"/>
              </a:ext>
            </a:extLst>
          </p:cNvPr>
          <p:cNvSpPr>
            <a:spLocks/>
          </p:cNvSpPr>
          <p:nvPr/>
        </p:nvSpPr>
        <p:spPr bwMode="auto">
          <a:xfrm>
            <a:off x="3815698" y="3065482"/>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9" name="Freeform 616">
            <a:extLst>
              <a:ext uri="{FF2B5EF4-FFF2-40B4-BE49-F238E27FC236}">
                <a16:creationId xmlns:a16="http://schemas.microsoft.com/office/drawing/2014/main" id="{38510E2B-2398-40A5-8FD7-DD4519339FBF}"/>
              </a:ext>
            </a:extLst>
          </p:cNvPr>
          <p:cNvSpPr>
            <a:spLocks/>
          </p:cNvSpPr>
          <p:nvPr/>
        </p:nvSpPr>
        <p:spPr bwMode="auto">
          <a:xfrm>
            <a:off x="3834110" y="2870531"/>
            <a:ext cx="7672" cy="58195"/>
          </a:xfrm>
          <a:custGeom>
            <a:avLst/>
            <a:gdLst>
              <a:gd name="T0" fmla="*/ 5 w 5"/>
              <a:gd name="T1" fmla="*/ 3 h 40"/>
              <a:gd name="T2" fmla="*/ 5 w 5"/>
              <a:gd name="T3" fmla="*/ 3 h 40"/>
              <a:gd name="T4" fmla="*/ 5 w 5"/>
              <a:gd name="T5" fmla="*/ 0 h 40"/>
              <a:gd name="T6" fmla="*/ 5 w 5"/>
              <a:gd name="T7" fmla="*/ 0 h 40"/>
              <a:gd name="T8" fmla="*/ 0 w 5"/>
              <a:gd name="T9" fmla="*/ 40 h 40"/>
              <a:gd name="T10" fmla="*/ 0 w 5"/>
              <a:gd name="T11" fmla="*/ 40 h 40"/>
              <a:gd name="T12" fmla="*/ 5 w 5"/>
              <a:gd name="T13" fmla="*/ 3 h 40"/>
              <a:gd name="T14" fmla="*/ 5 w 5"/>
              <a:gd name="T15" fmla="*/ 3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
                </a:moveTo>
                <a:lnTo>
                  <a:pt x="5" y="3"/>
                </a:lnTo>
                <a:lnTo>
                  <a:pt x="5" y="0"/>
                </a:lnTo>
                <a:lnTo>
                  <a:pt x="5" y="0"/>
                </a:lnTo>
                <a:lnTo>
                  <a:pt x="0" y="40"/>
                </a:lnTo>
                <a:lnTo>
                  <a:pt x="0" y="40"/>
                </a:lnTo>
                <a:lnTo>
                  <a:pt x="5" y="3"/>
                </a:lnTo>
                <a:lnTo>
                  <a:pt x="5"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0" name="Freeform 617">
            <a:extLst>
              <a:ext uri="{FF2B5EF4-FFF2-40B4-BE49-F238E27FC236}">
                <a16:creationId xmlns:a16="http://schemas.microsoft.com/office/drawing/2014/main" id="{70814C57-F67E-406A-94FF-4672BB4BC52A}"/>
              </a:ext>
            </a:extLst>
          </p:cNvPr>
          <p:cNvSpPr>
            <a:spLocks/>
          </p:cNvSpPr>
          <p:nvPr/>
        </p:nvSpPr>
        <p:spPr bwMode="auto">
          <a:xfrm>
            <a:off x="4658016" y="3423375"/>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1" name="Freeform 618">
            <a:extLst>
              <a:ext uri="{FF2B5EF4-FFF2-40B4-BE49-F238E27FC236}">
                <a16:creationId xmlns:a16="http://schemas.microsoft.com/office/drawing/2014/main" id="{ED16800B-37A2-43E9-B723-11521E85FBBF}"/>
              </a:ext>
            </a:extLst>
          </p:cNvPr>
          <p:cNvSpPr>
            <a:spLocks/>
          </p:cNvSpPr>
          <p:nvPr/>
        </p:nvSpPr>
        <p:spPr bwMode="auto">
          <a:xfrm>
            <a:off x="4653414" y="341901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2" name="Freeform 619">
            <a:extLst>
              <a:ext uri="{FF2B5EF4-FFF2-40B4-BE49-F238E27FC236}">
                <a16:creationId xmlns:a16="http://schemas.microsoft.com/office/drawing/2014/main" id="{D464932D-58F9-4B9A-9009-0E487FD51406}"/>
              </a:ext>
            </a:extLst>
          </p:cNvPr>
          <p:cNvSpPr>
            <a:spLocks/>
          </p:cNvSpPr>
          <p:nvPr/>
        </p:nvSpPr>
        <p:spPr bwMode="auto">
          <a:xfrm>
            <a:off x="4658016" y="342337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3" name="Freeform 620">
            <a:extLst>
              <a:ext uri="{FF2B5EF4-FFF2-40B4-BE49-F238E27FC236}">
                <a16:creationId xmlns:a16="http://schemas.microsoft.com/office/drawing/2014/main" id="{151C0C10-3459-48EE-BC54-557B288D06B1}"/>
              </a:ext>
            </a:extLst>
          </p:cNvPr>
          <p:cNvSpPr>
            <a:spLocks/>
          </p:cNvSpPr>
          <p:nvPr/>
        </p:nvSpPr>
        <p:spPr bwMode="auto">
          <a:xfrm>
            <a:off x="4605851" y="287489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4" name="Freeform 621">
            <a:extLst>
              <a:ext uri="{FF2B5EF4-FFF2-40B4-BE49-F238E27FC236}">
                <a16:creationId xmlns:a16="http://schemas.microsoft.com/office/drawing/2014/main" id="{66896898-3AD1-4D1B-9D98-E8E53EB8CEA0}"/>
              </a:ext>
            </a:extLst>
          </p:cNvPr>
          <p:cNvSpPr>
            <a:spLocks/>
          </p:cNvSpPr>
          <p:nvPr/>
        </p:nvSpPr>
        <p:spPr bwMode="auto">
          <a:xfrm>
            <a:off x="4593577" y="287489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5" name="Freeform 622">
            <a:extLst>
              <a:ext uri="{FF2B5EF4-FFF2-40B4-BE49-F238E27FC236}">
                <a16:creationId xmlns:a16="http://schemas.microsoft.com/office/drawing/2014/main" id="{856B1463-991E-4978-B189-38D3422985CE}"/>
              </a:ext>
            </a:extLst>
          </p:cNvPr>
          <p:cNvSpPr>
            <a:spLocks/>
          </p:cNvSpPr>
          <p:nvPr/>
        </p:nvSpPr>
        <p:spPr bwMode="auto">
          <a:xfrm>
            <a:off x="4039702" y="2844343"/>
            <a:ext cx="9206" cy="4364"/>
          </a:xfrm>
          <a:custGeom>
            <a:avLst/>
            <a:gdLst>
              <a:gd name="T0" fmla="*/ 0 w 6"/>
              <a:gd name="T1" fmla="*/ 0 h 3"/>
              <a:gd name="T2" fmla="*/ 0 w 6"/>
              <a:gd name="T3" fmla="*/ 0 h 3"/>
              <a:gd name="T4" fmla="*/ 6 w 6"/>
              <a:gd name="T5" fmla="*/ 3 h 3"/>
              <a:gd name="T6" fmla="*/ 6 w 6"/>
              <a:gd name="T7" fmla="*/ 3 h 3"/>
              <a:gd name="T8" fmla="*/ 0 w 6"/>
              <a:gd name="T9" fmla="*/ 0 h 3"/>
              <a:gd name="T10" fmla="*/ 0 w 6"/>
              <a:gd name="T11" fmla="*/ 0 h 3"/>
            </a:gdLst>
            <a:ahLst/>
            <a:cxnLst>
              <a:cxn ang="0">
                <a:pos x="T0" y="T1"/>
              </a:cxn>
              <a:cxn ang="0">
                <a:pos x="T2" y="T3"/>
              </a:cxn>
              <a:cxn ang="0">
                <a:pos x="T4" y="T5"/>
              </a:cxn>
              <a:cxn ang="0">
                <a:pos x="T6" y="T7"/>
              </a:cxn>
              <a:cxn ang="0">
                <a:pos x="T8" y="T9"/>
              </a:cxn>
              <a:cxn ang="0">
                <a:pos x="T10" y="T11"/>
              </a:cxn>
            </a:cxnLst>
            <a:rect l="0" t="0" r="r" b="b"/>
            <a:pathLst>
              <a:path w="6" h="3">
                <a:moveTo>
                  <a:pt x="0" y="0"/>
                </a:moveTo>
                <a:lnTo>
                  <a:pt x="0" y="0"/>
                </a:lnTo>
                <a:lnTo>
                  <a:pt x="6" y="3"/>
                </a:lnTo>
                <a:lnTo>
                  <a:pt x="6"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6" name="Freeform 623">
            <a:extLst>
              <a:ext uri="{FF2B5EF4-FFF2-40B4-BE49-F238E27FC236}">
                <a16:creationId xmlns:a16="http://schemas.microsoft.com/office/drawing/2014/main" id="{592FE4C0-DD35-4F91-91B3-4F159087CB14}"/>
              </a:ext>
            </a:extLst>
          </p:cNvPr>
          <p:cNvSpPr>
            <a:spLocks/>
          </p:cNvSpPr>
          <p:nvPr/>
        </p:nvSpPr>
        <p:spPr bwMode="auto">
          <a:xfrm>
            <a:off x="3846384" y="2831250"/>
            <a:ext cx="188715" cy="13093"/>
          </a:xfrm>
          <a:custGeom>
            <a:avLst/>
            <a:gdLst>
              <a:gd name="T0" fmla="*/ 0 w 123"/>
              <a:gd name="T1" fmla="*/ 0 h 9"/>
              <a:gd name="T2" fmla="*/ 0 w 123"/>
              <a:gd name="T3" fmla="*/ 0 h 9"/>
              <a:gd name="T4" fmla="*/ 0 w 123"/>
              <a:gd name="T5" fmla="*/ 0 h 9"/>
              <a:gd name="T6" fmla="*/ 123 w 123"/>
              <a:gd name="T7" fmla="*/ 9 h 9"/>
              <a:gd name="T8" fmla="*/ 123 w 123"/>
              <a:gd name="T9" fmla="*/ 9 h 9"/>
              <a:gd name="T10" fmla="*/ 0 w 123"/>
              <a:gd name="T11" fmla="*/ 0 h 9"/>
              <a:gd name="T12" fmla="*/ 0 w 123"/>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23" h="9">
                <a:moveTo>
                  <a:pt x="0" y="0"/>
                </a:moveTo>
                <a:lnTo>
                  <a:pt x="0" y="0"/>
                </a:lnTo>
                <a:lnTo>
                  <a:pt x="0" y="0"/>
                </a:lnTo>
                <a:lnTo>
                  <a:pt x="123" y="9"/>
                </a:lnTo>
                <a:lnTo>
                  <a:pt x="123"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7" name="Freeform 624">
            <a:extLst>
              <a:ext uri="{FF2B5EF4-FFF2-40B4-BE49-F238E27FC236}">
                <a16:creationId xmlns:a16="http://schemas.microsoft.com/office/drawing/2014/main" id="{F01AC475-34C9-49B3-B32C-CA97C358CC8B}"/>
              </a:ext>
            </a:extLst>
          </p:cNvPr>
          <p:cNvSpPr>
            <a:spLocks/>
          </p:cNvSpPr>
          <p:nvPr/>
        </p:nvSpPr>
        <p:spPr bwMode="auto">
          <a:xfrm>
            <a:off x="4581303" y="2874896"/>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8" name="Freeform 625">
            <a:extLst>
              <a:ext uri="{FF2B5EF4-FFF2-40B4-BE49-F238E27FC236}">
                <a16:creationId xmlns:a16="http://schemas.microsoft.com/office/drawing/2014/main" id="{5E29A5F6-7B4F-4517-B41B-8866D8F85ED0}"/>
              </a:ext>
            </a:extLst>
          </p:cNvPr>
          <p:cNvSpPr>
            <a:spLocks/>
          </p:cNvSpPr>
          <p:nvPr/>
        </p:nvSpPr>
        <p:spPr bwMode="auto">
          <a:xfrm>
            <a:off x="4648810" y="3176050"/>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9" name="Freeform 626">
            <a:extLst>
              <a:ext uri="{FF2B5EF4-FFF2-40B4-BE49-F238E27FC236}">
                <a16:creationId xmlns:a16="http://schemas.microsoft.com/office/drawing/2014/main" id="{3B70D762-F691-40FD-92FB-1D7DE535A560}"/>
              </a:ext>
            </a:extLst>
          </p:cNvPr>
          <p:cNvSpPr>
            <a:spLocks/>
          </p:cNvSpPr>
          <p:nvPr/>
        </p:nvSpPr>
        <p:spPr bwMode="auto">
          <a:xfrm>
            <a:off x="4641140" y="287489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0" name="Freeform 627">
            <a:extLst>
              <a:ext uri="{FF2B5EF4-FFF2-40B4-BE49-F238E27FC236}">
                <a16:creationId xmlns:a16="http://schemas.microsoft.com/office/drawing/2014/main" id="{C2A4C763-0150-41B2-BAFE-A0321BF54208}"/>
              </a:ext>
            </a:extLst>
          </p:cNvPr>
          <p:cNvSpPr>
            <a:spLocks/>
          </p:cNvSpPr>
          <p:nvPr/>
        </p:nvSpPr>
        <p:spPr bwMode="auto">
          <a:xfrm>
            <a:off x="4180856" y="28530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1" name="Freeform 628">
            <a:extLst>
              <a:ext uri="{FF2B5EF4-FFF2-40B4-BE49-F238E27FC236}">
                <a16:creationId xmlns:a16="http://schemas.microsoft.com/office/drawing/2014/main" id="{512BC9DB-F7C5-4591-BAF0-1D9A93DD8875}"/>
              </a:ext>
            </a:extLst>
          </p:cNvPr>
          <p:cNvSpPr>
            <a:spLocks/>
          </p:cNvSpPr>
          <p:nvPr/>
        </p:nvSpPr>
        <p:spPr bwMode="auto">
          <a:xfrm>
            <a:off x="4648810" y="3171685"/>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2" name="Freeform 629">
            <a:extLst>
              <a:ext uri="{FF2B5EF4-FFF2-40B4-BE49-F238E27FC236}">
                <a16:creationId xmlns:a16="http://schemas.microsoft.com/office/drawing/2014/main" id="{B7385242-FC27-4535-859E-8E6659F728C9}"/>
              </a:ext>
            </a:extLst>
          </p:cNvPr>
          <p:cNvSpPr>
            <a:spLocks/>
          </p:cNvSpPr>
          <p:nvPr/>
        </p:nvSpPr>
        <p:spPr bwMode="auto">
          <a:xfrm>
            <a:off x="4619659" y="287489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3" name="Freeform 630">
            <a:extLst>
              <a:ext uri="{FF2B5EF4-FFF2-40B4-BE49-F238E27FC236}">
                <a16:creationId xmlns:a16="http://schemas.microsoft.com/office/drawing/2014/main" id="{11C1D6C2-A367-45A1-8590-CEDFEC7112CA}"/>
              </a:ext>
            </a:extLst>
          </p:cNvPr>
          <p:cNvSpPr>
            <a:spLocks/>
          </p:cNvSpPr>
          <p:nvPr/>
        </p:nvSpPr>
        <p:spPr bwMode="auto">
          <a:xfrm>
            <a:off x="4631933" y="287489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4" name="Freeform 631">
            <a:extLst>
              <a:ext uri="{FF2B5EF4-FFF2-40B4-BE49-F238E27FC236}">
                <a16:creationId xmlns:a16="http://schemas.microsoft.com/office/drawing/2014/main" id="{188B4759-B12D-4067-B673-DB56C11E9B71}"/>
              </a:ext>
            </a:extLst>
          </p:cNvPr>
          <p:cNvSpPr>
            <a:spLocks/>
          </p:cNvSpPr>
          <p:nvPr/>
        </p:nvSpPr>
        <p:spPr bwMode="auto">
          <a:xfrm>
            <a:off x="4648810" y="3167321"/>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5" name="Freeform 632">
            <a:extLst>
              <a:ext uri="{FF2B5EF4-FFF2-40B4-BE49-F238E27FC236}">
                <a16:creationId xmlns:a16="http://schemas.microsoft.com/office/drawing/2014/main" id="{33FF9F9A-A881-4E85-94B0-AF7A31D3EEFC}"/>
              </a:ext>
            </a:extLst>
          </p:cNvPr>
          <p:cNvSpPr>
            <a:spLocks/>
          </p:cNvSpPr>
          <p:nvPr/>
        </p:nvSpPr>
        <p:spPr bwMode="auto">
          <a:xfrm>
            <a:off x="4130225" y="2853072"/>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6" name="Freeform 633">
            <a:extLst>
              <a:ext uri="{FF2B5EF4-FFF2-40B4-BE49-F238E27FC236}">
                <a16:creationId xmlns:a16="http://schemas.microsoft.com/office/drawing/2014/main" id="{245550D4-1EFB-403B-B429-16BD2F52A7C6}"/>
              </a:ext>
            </a:extLst>
          </p:cNvPr>
          <p:cNvSpPr>
            <a:spLocks/>
          </p:cNvSpPr>
          <p:nvPr/>
        </p:nvSpPr>
        <p:spPr bwMode="auto">
          <a:xfrm>
            <a:off x="4065786" y="2848708"/>
            <a:ext cx="7672" cy="0"/>
          </a:xfrm>
          <a:custGeom>
            <a:avLst/>
            <a:gdLst>
              <a:gd name="T0" fmla="*/ 0 w 5"/>
              <a:gd name="T1" fmla="*/ 0 w 5"/>
              <a:gd name="T2" fmla="*/ 5 w 5"/>
              <a:gd name="T3" fmla="*/ 5 w 5"/>
              <a:gd name="T4" fmla="*/ 0 w 5"/>
              <a:gd name="T5" fmla="*/ 0 w 5"/>
            </a:gdLst>
            <a:ahLst/>
            <a:cxnLst>
              <a:cxn ang="0">
                <a:pos x="T0" y="0"/>
              </a:cxn>
              <a:cxn ang="0">
                <a:pos x="T1" y="0"/>
              </a:cxn>
              <a:cxn ang="0">
                <a:pos x="T2" y="0"/>
              </a:cxn>
              <a:cxn ang="0">
                <a:pos x="T3" y="0"/>
              </a:cxn>
              <a:cxn ang="0">
                <a:pos x="T4" y="0"/>
              </a:cxn>
              <a:cxn ang="0">
                <a:pos x="T5" y="0"/>
              </a:cxn>
            </a:cxnLst>
            <a:rect l="0" t="0" r="r" b="b"/>
            <a:pathLst>
              <a:path w="5">
                <a:moveTo>
                  <a:pt x="0" y="0"/>
                </a:moveTo>
                <a:lnTo>
                  <a:pt x="0" y="0"/>
                </a:lnTo>
                <a:lnTo>
                  <a:pt x="5" y="0"/>
                </a:lnTo>
                <a:lnTo>
                  <a:pt x="5"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7" name="Freeform 634">
            <a:extLst>
              <a:ext uri="{FF2B5EF4-FFF2-40B4-BE49-F238E27FC236}">
                <a16:creationId xmlns:a16="http://schemas.microsoft.com/office/drawing/2014/main" id="{D41930FF-E4BC-4781-9C57-D6932D35DE3C}"/>
              </a:ext>
            </a:extLst>
          </p:cNvPr>
          <p:cNvSpPr>
            <a:spLocks/>
          </p:cNvSpPr>
          <p:nvPr/>
        </p:nvSpPr>
        <p:spPr bwMode="auto">
          <a:xfrm>
            <a:off x="4082662" y="284870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8" name="Freeform 635">
            <a:extLst>
              <a:ext uri="{FF2B5EF4-FFF2-40B4-BE49-F238E27FC236}">
                <a16:creationId xmlns:a16="http://schemas.microsoft.com/office/drawing/2014/main" id="{10BE3200-C527-445C-AF0B-435328951D37}"/>
              </a:ext>
            </a:extLst>
          </p:cNvPr>
          <p:cNvSpPr>
            <a:spLocks/>
          </p:cNvSpPr>
          <p:nvPr/>
        </p:nvSpPr>
        <p:spPr bwMode="auto">
          <a:xfrm>
            <a:off x="4113348" y="2853072"/>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9" name="Freeform 636">
            <a:extLst>
              <a:ext uri="{FF2B5EF4-FFF2-40B4-BE49-F238E27FC236}">
                <a16:creationId xmlns:a16="http://schemas.microsoft.com/office/drawing/2014/main" id="{8931B8DE-7D12-4A90-9166-D4BA9D2D0426}"/>
              </a:ext>
            </a:extLst>
          </p:cNvPr>
          <p:cNvSpPr>
            <a:spLocks/>
          </p:cNvSpPr>
          <p:nvPr/>
        </p:nvSpPr>
        <p:spPr bwMode="auto">
          <a:xfrm>
            <a:off x="4512260" y="2870531"/>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0" name="Freeform 637">
            <a:extLst>
              <a:ext uri="{FF2B5EF4-FFF2-40B4-BE49-F238E27FC236}">
                <a16:creationId xmlns:a16="http://schemas.microsoft.com/office/drawing/2014/main" id="{22460D31-5479-4621-9E5B-16B7A6CF80FE}"/>
              </a:ext>
            </a:extLst>
          </p:cNvPr>
          <p:cNvSpPr>
            <a:spLocks/>
          </p:cNvSpPr>
          <p:nvPr/>
        </p:nvSpPr>
        <p:spPr bwMode="auto">
          <a:xfrm>
            <a:off x="4094936" y="2848708"/>
            <a:ext cx="9206"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1" name="Freeform 638">
            <a:extLst>
              <a:ext uri="{FF2B5EF4-FFF2-40B4-BE49-F238E27FC236}">
                <a16:creationId xmlns:a16="http://schemas.microsoft.com/office/drawing/2014/main" id="{3A44E4BE-4A84-4428-AF16-1B3A3C896385}"/>
              </a:ext>
            </a:extLst>
          </p:cNvPr>
          <p:cNvSpPr>
            <a:spLocks/>
          </p:cNvSpPr>
          <p:nvPr/>
        </p:nvSpPr>
        <p:spPr bwMode="auto">
          <a:xfrm>
            <a:off x="4541412" y="287489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2" name="Freeform 639">
            <a:extLst>
              <a:ext uri="{FF2B5EF4-FFF2-40B4-BE49-F238E27FC236}">
                <a16:creationId xmlns:a16="http://schemas.microsoft.com/office/drawing/2014/main" id="{4357FE32-4405-40D8-BE00-BF04DC081BF8}"/>
              </a:ext>
            </a:extLst>
          </p:cNvPr>
          <p:cNvSpPr>
            <a:spLocks/>
          </p:cNvSpPr>
          <p:nvPr/>
        </p:nvSpPr>
        <p:spPr bwMode="auto">
          <a:xfrm>
            <a:off x="4567494" y="287489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3" name="Freeform 640">
            <a:extLst>
              <a:ext uri="{FF2B5EF4-FFF2-40B4-BE49-F238E27FC236}">
                <a16:creationId xmlns:a16="http://schemas.microsoft.com/office/drawing/2014/main" id="{984E2C99-70E1-42FF-81E0-34729F2E216E}"/>
              </a:ext>
            </a:extLst>
          </p:cNvPr>
          <p:cNvSpPr>
            <a:spLocks/>
          </p:cNvSpPr>
          <p:nvPr/>
        </p:nvSpPr>
        <p:spPr bwMode="auto">
          <a:xfrm>
            <a:off x="4147102" y="2853072"/>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4" name="Freeform 641">
            <a:extLst>
              <a:ext uri="{FF2B5EF4-FFF2-40B4-BE49-F238E27FC236}">
                <a16:creationId xmlns:a16="http://schemas.microsoft.com/office/drawing/2014/main" id="{F2817A3E-447D-46A8-AE9E-8A32657AF44E}"/>
              </a:ext>
            </a:extLst>
          </p:cNvPr>
          <p:cNvSpPr>
            <a:spLocks/>
          </p:cNvSpPr>
          <p:nvPr/>
        </p:nvSpPr>
        <p:spPr bwMode="auto">
          <a:xfrm>
            <a:off x="4555220" y="287489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5" name="Freeform 642">
            <a:extLst>
              <a:ext uri="{FF2B5EF4-FFF2-40B4-BE49-F238E27FC236}">
                <a16:creationId xmlns:a16="http://schemas.microsoft.com/office/drawing/2014/main" id="{D9AF371A-45AB-4C82-957B-EA760290296C}"/>
              </a:ext>
            </a:extLst>
          </p:cNvPr>
          <p:cNvSpPr>
            <a:spLocks/>
          </p:cNvSpPr>
          <p:nvPr/>
        </p:nvSpPr>
        <p:spPr bwMode="auto">
          <a:xfrm>
            <a:off x="4051977" y="2848708"/>
            <a:ext cx="9206" cy="0"/>
          </a:xfrm>
          <a:custGeom>
            <a:avLst/>
            <a:gdLst>
              <a:gd name="T0" fmla="*/ 0 w 6"/>
              <a:gd name="T1" fmla="*/ 0 w 6"/>
              <a:gd name="T2" fmla="*/ 6 w 6"/>
              <a:gd name="T3" fmla="*/ 6 w 6"/>
              <a:gd name="T4" fmla="*/ 0 w 6"/>
              <a:gd name="T5" fmla="*/ 0 w 6"/>
            </a:gdLst>
            <a:ahLst/>
            <a:cxnLst>
              <a:cxn ang="0">
                <a:pos x="T0" y="0"/>
              </a:cxn>
              <a:cxn ang="0">
                <a:pos x="T1" y="0"/>
              </a:cxn>
              <a:cxn ang="0">
                <a:pos x="T2" y="0"/>
              </a:cxn>
              <a:cxn ang="0">
                <a:pos x="T3" y="0"/>
              </a:cxn>
              <a:cxn ang="0">
                <a:pos x="T4" y="0"/>
              </a:cxn>
              <a:cxn ang="0">
                <a:pos x="T5" y="0"/>
              </a:cxn>
            </a:cxnLst>
            <a:rect l="0" t="0" r="r" b="b"/>
            <a:pathLst>
              <a:path w="6">
                <a:moveTo>
                  <a:pt x="0" y="0"/>
                </a:moveTo>
                <a:lnTo>
                  <a:pt x="0" y="0"/>
                </a:lnTo>
                <a:lnTo>
                  <a:pt x="6" y="0"/>
                </a:lnTo>
                <a:lnTo>
                  <a:pt x="6"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6" name="Freeform 643">
            <a:extLst>
              <a:ext uri="{FF2B5EF4-FFF2-40B4-BE49-F238E27FC236}">
                <a16:creationId xmlns:a16="http://schemas.microsoft.com/office/drawing/2014/main" id="{EA4318FD-10F8-4FD0-AF5D-C48B0BC38892}"/>
              </a:ext>
            </a:extLst>
          </p:cNvPr>
          <p:cNvSpPr>
            <a:spLocks/>
          </p:cNvSpPr>
          <p:nvPr/>
        </p:nvSpPr>
        <p:spPr bwMode="auto">
          <a:xfrm>
            <a:off x="4529136" y="2874896"/>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7" name="Freeform 644">
            <a:extLst>
              <a:ext uri="{FF2B5EF4-FFF2-40B4-BE49-F238E27FC236}">
                <a16:creationId xmlns:a16="http://schemas.microsoft.com/office/drawing/2014/main" id="{CD392A58-620E-4CEE-9F2B-614FCA1A2D71}"/>
              </a:ext>
            </a:extLst>
          </p:cNvPr>
          <p:cNvSpPr>
            <a:spLocks/>
          </p:cNvSpPr>
          <p:nvPr/>
        </p:nvSpPr>
        <p:spPr bwMode="auto">
          <a:xfrm>
            <a:off x="4163979" y="285307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8" name="Freeform 645">
            <a:extLst>
              <a:ext uri="{FF2B5EF4-FFF2-40B4-BE49-F238E27FC236}">
                <a16:creationId xmlns:a16="http://schemas.microsoft.com/office/drawing/2014/main" id="{D3E6C654-0906-4FDC-8533-FFC850174730}"/>
              </a:ext>
            </a:extLst>
          </p:cNvPr>
          <p:cNvSpPr>
            <a:spLocks/>
          </p:cNvSpPr>
          <p:nvPr/>
        </p:nvSpPr>
        <p:spPr bwMode="auto">
          <a:xfrm>
            <a:off x="4302064" y="28618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9" name="Freeform 646">
            <a:extLst>
              <a:ext uri="{FF2B5EF4-FFF2-40B4-BE49-F238E27FC236}">
                <a16:creationId xmlns:a16="http://schemas.microsoft.com/office/drawing/2014/main" id="{E719A33F-625E-4DE8-A047-81278AE90D9D}"/>
              </a:ext>
            </a:extLst>
          </p:cNvPr>
          <p:cNvSpPr>
            <a:spLocks/>
          </p:cNvSpPr>
          <p:nvPr/>
        </p:nvSpPr>
        <p:spPr bwMode="auto">
          <a:xfrm>
            <a:off x="4318941" y="28618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0" name="Freeform 647">
            <a:extLst>
              <a:ext uri="{FF2B5EF4-FFF2-40B4-BE49-F238E27FC236}">
                <a16:creationId xmlns:a16="http://schemas.microsoft.com/office/drawing/2014/main" id="{8B7622A1-6B69-4A97-9A79-94A7892BB59C}"/>
              </a:ext>
            </a:extLst>
          </p:cNvPr>
          <p:cNvSpPr>
            <a:spLocks/>
          </p:cNvSpPr>
          <p:nvPr/>
        </p:nvSpPr>
        <p:spPr bwMode="auto">
          <a:xfrm>
            <a:off x="4366503" y="2866167"/>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1" name="Freeform 648">
            <a:extLst>
              <a:ext uri="{FF2B5EF4-FFF2-40B4-BE49-F238E27FC236}">
                <a16:creationId xmlns:a16="http://schemas.microsoft.com/office/drawing/2014/main" id="{F3A213FC-2E60-46F3-84C6-B76EF9DBE049}"/>
              </a:ext>
            </a:extLst>
          </p:cNvPr>
          <p:cNvSpPr>
            <a:spLocks/>
          </p:cNvSpPr>
          <p:nvPr/>
        </p:nvSpPr>
        <p:spPr bwMode="auto">
          <a:xfrm>
            <a:off x="4348092" y="2866167"/>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2" name="Freeform 649">
            <a:extLst>
              <a:ext uri="{FF2B5EF4-FFF2-40B4-BE49-F238E27FC236}">
                <a16:creationId xmlns:a16="http://schemas.microsoft.com/office/drawing/2014/main" id="{5219DECF-579E-4B88-8CA1-8744658DED88}"/>
              </a:ext>
            </a:extLst>
          </p:cNvPr>
          <p:cNvSpPr>
            <a:spLocks/>
          </p:cNvSpPr>
          <p:nvPr/>
        </p:nvSpPr>
        <p:spPr bwMode="auto">
          <a:xfrm>
            <a:off x="4653414" y="3224060"/>
            <a:ext cx="4602" cy="45100"/>
          </a:xfrm>
          <a:custGeom>
            <a:avLst/>
            <a:gdLst>
              <a:gd name="T0" fmla="*/ 3 w 3"/>
              <a:gd name="T1" fmla="*/ 31 h 31"/>
              <a:gd name="T2" fmla="*/ 3 w 3"/>
              <a:gd name="T3" fmla="*/ 31 h 31"/>
              <a:gd name="T4" fmla="*/ 0 w 3"/>
              <a:gd name="T5" fmla="*/ 0 h 31"/>
              <a:gd name="T6" fmla="*/ 0 w 3"/>
              <a:gd name="T7" fmla="*/ 0 h 31"/>
              <a:gd name="T8" fmla="*/ 3 w 3"/>
              <a:gd name="T9" fmla="*/ 31 h 31"/>
              <a:gd name="T10" fmla="*/ 3 w 3"/>
              <a:gd name="T11" fmla="*/ 31 h 31"/>
            </a:gdLst>
            <a:ahLst/>
            <a:cxnLst>
              <a:cxn ang="0">
                <a:pos x="T0" y="T1"/>
              </a:cxn>
              <a:cxn ang="0">
                <a:pos x="T2" y="T3"/>
              </a:cxn>
              <a:cxn ang="0">
                <a:pos x="T4" y="T5"/>
              </a:cxn>
              <a:cxn ang="0">
                <a:pos x="T6" y="T7"/>
              </a:cxn>
              <a:cxn ang="0">
                <a:pos x="T8" y="T9"/>
              </a:cxn>
              <a:cxn ang="0">
                <a:pos x="T10" y="T11"/>
              </a:cxn>
            </a:cxnLst>
            <a:rect l="0" t="0" r="r" b="b"/>
            <a:pathLst>
              <a:path w="3" h="31">
                <a:moveTo>
                  <a:pt x="3" y="31"/>
                </a:moveTo>
                <a:lnTo>
                  <a:pt x="3" y="31"/>
                </a:lnTo>
                <a:lnTo>
                  <a:pt x="0" y="0"/>
                </a:lnTo>
                <a:lnTo>
                  <a:pt x="0" y="0"/>
                </a:lnTo>
                <a:lnTo>
                  <a:pt x="3" y="31"/>
                </a:lnTo>
                <a:lnTo>
                  <a:pt x="3" y="31"/>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3" name="Freeform 650">
            <a:extLst>
              <a:ext uri="{FF2B5EF4-FFF2-40B4-BE49-F238E27FC236}">
                <a16:creationId xmlns:a16="http://schemas.microsoft.com/office/drawing/2014/main" id="{91758F6E-32B2-4683-A3AA-C755E6745518}"/>
              </a:ext>
            </a:extLst>
          </p:cNvPr>
          <p:cNvSpPr>
            <a:spLocks/>
          </p:cNvSpPr>
          <p:nvPr/>
        </p:nvSpPr>
        <p:spPr bwMode="auto">
          <a:xfrm>
            <a:off x="4653414" y="3210967"/>
            <a:ext cx="0" cy="13093"/>
          </a:xfrm>
          <a:custGeom>
            <a:avLst/>
            <a:gdLst>
              <a:gd name="T0" fmla="*/ 0 h 9"/>
              <a:gd name="T1" fmla="*/ 0 h 9"/>
              <a:gd name="T2" fmla="*/ 9 h 9"/>
              <a:gd name="T3" fmla="*/ 9 h 9"/>
              <a:gd name="T4" fmla="*/ 0 h 9"/>
              <a:gd name="T5" fmla="*/ 0 h 9"/>
            </a:gdLst>
            <a:ahLst/>
            <a:cxnLst>
              <a:cxn ang="0">
                <a:pos x="0" y="T0"/>
              </a:cxn>
              <a:cxn ang="0">
                <a:pos x="0" y="T1"/>
              </a:cxn>
              <a:cxn ang="0">
                <a:pos x="0" y="T2"/>
              </a:cxn>
              <a:cxn ang="0">
                <a:pos x="0" y="T3"/>
              </a:cxn>
              <a:cxn ang="0">
                <a:pos x="0" y="T4"/>
              </a:cxn>
              <a:cxn ang="0">
                <a:pos x="0" y="T5"/>
              </a:cxn>
            </a:cxnLst>
            <a:rect l="0" t="0" r="r" b="b"/>
            <a:pathLst>
              <a:path h="9">
                <a:moveTo>
                  <a:pt x="0" y="0"/>
                </a:moveTo>
                <a:lnTo>
                  <a:pt x="0" y="0"/>
                </a:lnTo>
                <a:lnTo>
                  <a:pt x="0" y="9"/>
                </a:lnTo>
                <a:lnTo>
                  <a:pt x="0"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4" name="Freeform 651">
            <a:extLst>
              <a:ext uri="{FF2B5EF4-FFF2-40B4-BE49-F238E27FC236}">
                <a16:creationId xmlns:a16="http://schemas.microsoft.com/office/drawing/2014/main" id="{4B16C352-C747-4590-BA1F-2AD41C103BA3}"/>
              </a:ext>
            </a:extLst>
          </p:cNvPr>
          <p:cNvSpPr>
            <a:spLocks/>
          </p:cNvSpPr>
          <p:nvPr/>
        </p:nvSpPr>
        <p:spPr bwMode="auto">
          <a:xfrm>
            <a:off x="4383381" y="2866167"/>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5" name="Freeform 652">
            <a:extLst>
              <a:ext uri="{FF2B5EF4-FFF2-40B4-BE49-F238E27FC236}">
                <a16:creationId xmlns:a16="http://schemas.microsoft.com/office/drawing/2014/main" id="{6FE94E5A-A7AE-40A5-BE1A-313351A76438}"/>
              </a:ext>
            </a:extLst>
          </p:cNvPr>
          <p:cNvSpPr>
            <a:spLocks/>
          </p:cNvSpPr>
          <p:nvPr/>
        </p:nvSpPr>
        <p:spPr bwMode="auto">
          <a:xfrm>
            <a:off x="4653414" y="3202238"/>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6" name="Freeform 653">
            <a:extLst>
              <a:ext uri="{FF2B5EF4-FFF2-40B4-BE49-F238E27FC236}">
                <a16:creationId xmlns:a16="http://schemas.microsoft.com/office/drawing/2014/main" id="{5B138206-BC64-4699-9C11-16E88CD3B1B3}"/>
              </a:ext>
            </a:extLst>
          </p:cNvPr>
          <p:cNvSpPr>
            <a:spLocks/>
          </p:cNvSpPr>
          <p:nvPr/>
        </p:nvSpPr>
        <p:spPr bwMode="auto">
          <a:xfrm>
            <a:off x="4417134" y="28661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7" name="Freeform 654">
            <a:extLst>
              <a:ext uri="{FF2B5EF4-FFF2-40B4-BE49-F238E27FC236}">
                <a16:creationId xmlns:a16="http://schemas.microsoft.com/office/drawing/2014/main" id="{9FDDA030-8526-43E0-9CC0-5CCE5E6B7755}"/>
              </a:ext>
            </a:extLst>
          </p:cNvPr>
          <p:cNvSpPr>
            <a:spLocks/>
          </p:cNvSpPr>
          <p:nvPr/>
        </p:nvSpPr>
        <p:spPr bwMode="auto">
          <a:xfrm>
            <a:off x="4498451" y="287053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8" name="Freeform 655">
            <a:extLst>
              <a:ext uri="{FF2B5EF4-FFF2-40B4-BE49-F238E27FC236}">
                <a16:creationId xmlns:a16="http://schemas.microsoft.com/office/drawing/2014/main" id="{04BD0081-EEF8-4981-9AA1-F485D2BAA8CD}"/>
              </a:ext>
            </a:extLst>
          </p:cNvPr>
          <p:cNvSpPr>
            <a:spLocks/>
          </p:cNvSpPr>
          <p:nvPr/>
        </p:nvSpPr>
        <p:spPr bwMode="auto">
          <a:xfrm>
            <a:off x="4400258" y="2866167"/>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9" name="Freeform 656">
            <a:extLst>
              <a:ext uri="{FF2B5EF4-FFF2-40B4-BE49-F238E27FC236}">
                <a16:creationId xmlns:a16="http://schemas.microsoft.com/office/drawing/2014/main" id="{0B092C74-82EA-4AF3-BD2F-7101B72004C0}"/>
              </a:ext>
            </a:extLst>
          </p:cNvPr>
          <p:cNvSpPr>
            <a:spLocks/>
          </p:cNvSpPr>
          <p:nvPr/>
        </p:nvSpPr>
        <p:spPr bwMode="auto">
          <a:xfrm>
            <a:off x="4335818" y="28618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0" name="Freeform 657">
            <a:extLst>
              <a:ext uri="{FF2B5EF4-FFF2-40B4-BE49-F238E27FC236}">
                <a16:creationId xmlns:a16="http://schemas.microsoft.com/office/drawing/2014/main" id="{F03B1AD4-8381-45A0-BFB3-C353FB70B190}"/>
              </a:ext>
            </a:extLst>
          </p:cNvPr>
          <p:cNvSpPr>
            <a:spLocks/>
          </p:cNvSpPr>
          <p:nvPr/>
        </p:nvSpPr>
        <p:spPr bwMode="auto">
          <a:xfrm>
            <a:off x="4653414" y="3193509"/>
            <a:ext cx="0" cy="8729"/>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1" name="Freeform 658">
            <a:extLst>
              <a:ext uri="{FF2B5EF4-FFF2-40B4-BE49-F238E27FC236}">
                <a16:creationId xmlns:a16="http://schemas.microsoft.com/office/drawing/2014/main" id="{96568591-90E0-47FB-86C9-C4F62317A4D7}"/>
              </a:ext>
            </a:extLst>
          </p:cNvPr>
          <p:cNvSpPr>
            <a:spLocks/>
          </p:cNvSpPr>
          <p:nvPr/>
        </p:nvSpPr>
        <p:spPr bwMode="auto">
          <a:xfrm>
            <a:off x="4648810" y="318041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2" name="Freeform 659">
            <a:extLst>
              <a:ext uri="{FF2B5EF4-FFF2-40B4-BE49-F238E27FC236}">
                <a16:creationId xmlns:a16="http://schemas.microsoft.com/office/drawing/2014/main" id="{00D7A058-C089-410C-AD76-ED7FA21279A4}"/>
              </a:ext>
            </a:extLst>
          </p:cNvPr>
          <p:cNvSpPr>
            <a:spLocks/>
          </p:cNvSpPr>
          <p:nvPr/>
        </p:nvSpPr>
        <p:spPr bwMode="auto">
          <a:xfrm>
            <a:off x="4653414" y="318914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3" name="Freeform 660">
            <a:extLst>
              <a:ext uri="{FF2B5EF4-FFF2-40B4-BE49-F238E27FC236}">
                <a16:creationId xmlns:a16="http://schemas.microsoft.com/office/drawing/2014/main" id="{55C07F12-B824-42E0-B0CA-5D419063ADE4}"/>
              </a:ext>
            </a:extLst>
          </p:cNvPr>
          <p:cNvSpPr>
            <a:spLocks/>
          </p:cNvSpPr>
          <p:nvPr/>
        </p:nvSpPr>
        <p:spPr bwMode="auto">
          <a:xfrm>
            <a:off x="4283653" y="28618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4" name="Freeform 661">
            <a:extLst>
              <a:ext uri="{FF2B5EF4-FFF2-40B4-BE49-F238E27FC236}">
                <a16:creationId xmlns:a16="http://schemas.microsoft.com/office/drawing/2014/main" id="{11116D7C-C98B-47FD-957C-5DA7CB62C894}"/>
              </a:ext>
            </a:extLst>
          </p:cNvPr>
          <p:cNvSpPr>
            <a:spLocks/>
          </p:cNvSpPr>
          <p:nvPr/>
        </p:nvSpPr>
        <p:spPr bwMode="auto">
          <a:xfrm>
            <a:off x="1390007" y="2950548"/>
            <a:ext cx="957388" cy="1780740"/>
          </a:xfrm>
          <a:custGeom>
            <a:avLst/>
            <a:gdLst>
              <a:gd name="T0" fmla="*/ 426 w 624"/>
              <a:gd name="T1" fmla="*/ 699 h 1224"/>
              <a:gd name="T2" fmla="*/ 409 w 624"/>
              <a:gd name="T3" fmla="*/ 668 h 1224"/>
              <a:gd name="T4" fmla="*/ 389 w 624"/>
              <a:gd name="T5" fmla="*/ 641 h 1224"/>
              <a:gd name="T6" fmla="*/ 372 w 624"/>
              <a:gd name="T7" fmla="*/ 614 h 1224"/>
              <a:gd name="T8" fmla="*/ 356 w 624"/>
              <a:gd name="T9" fmla="*/ 586 h 1224"/>
              <a:gd name="T10" fmla="*/ 342 w 624"/>
              <a:gd name="T11" fmla="*/ 562 h 1224"/>
              <a:gd name="T12" fmla="*/ 328 w 624"/>
              <a:gd name="T13" fmla="*/ 538 h 1224"/>
              <a:gd name="T14" fmla="*/ 316 w 624"/>
              <a:gd name="T15" fmla="*/ 519 h 1224"/>
              <a:gd name="T16" fmla="*/ 305 w 624"/>
              <a:gd name="T17" fmla="*/ 501 h 1224"/>
              <a:gd name="T18" fmla="*/ 300 w 624"/>
              <a:gd name="T19" fmla="*/ 489 h 1224"/>
              <a:gd name="T20" fmla="*/ 294 w 624"/>
              <a:gd name="T21" fmla="*/ 483 h 1224"/>
              <a:gd name="T22" fmla="*/ 291 w 624"/>
              <a:gd name="T23" fmla="*/ 477 h 1224"/>
              <a:gd name="T24" fmla="*/ 288 w 624"/>
              <a:gd name="T25" fmla="*/ 474 h 1224"/>
              <a:gd name="T26" fmla="*/ 283 w 624"/>
              <a:gd name="T27" fmla="*/ 462 h 1224"/>
              <a:gd name="T28" fmla="*/ 266 w 624"/>
              <a:gd name="T29" fmla="*/ 431 h 1224"/>
              <a:gd name="T30" fmla="*/ 260 w 624"/>
              <a:gd name="T31" fmla="*/ 425 h 1224"/>
              <a:gd name="T32" fmla="*/ 258 w 624"/>
              <a:gd name="T33" fmla="*/ 422 h 1224"/>
              <a:gd name="T34" fmla="*/ 263 w 624"/>
              <a:gd name="T35" fmla="*/ 416 h 1224"/>
              <a:gd name="T36" fmla="*/ 272 w 624"/>
              <a:gd name="T37" fmla="*/ 380 h 1224"/>
              <a:gd name="T38" fmla="*/ 266 w 624"/>
              <a:gd name="T39" fmla="*/ 358 h 1224"/>
              <a:gd name="T40" fmla="*/ 328 w 624"/>
              <a:gd name="T41" fmla="*/ 94 h 1224"/>
              <a:gd name="T42" fmla="*/ 308 w 624"/>
              <a:gd name="T43" fmla="*/ 88 h 1224"/>
              <a:gd name="T44" fmla="*/ 297 w 624"/>
              <a:gd name="T45" fmla="*/ 85 h 1224"/>
              <a:gd name="T46" fmla="*/ 283 w 624"/>
              <a:gd name="T47" fmla="*/ 79 h 1224"/>
              <a:gd name="T48" fmla="*/ 277 w 624"/>
              <a:gd name="T49" fmla="*/ 79 h 1224"/>
              <a:gd name="T50" fmla="*/ 255 w 624"/>
              <a:gd name="T51" fmla="*/ 73 h 1224"/>
              <a:gd name="T52" fmla="*/ 246 w 624"/>
              <a:gd name="T53" fmla="*/ 67 h 1224"/>
              <a:gd name="T54" fmla="*/ 227 w 624"/>
              <a:gd name="T55" fmla="*/ 61 h 1224"/>
              <a:gd name="T56" fmla="*/ 216 w 624"/>
              <a:gd name="T57" fmla="*/ 58 h 1224"/>
              <a:gd name="T58" fmla="*/ 179 w 624"/>
              <a:gd name="T59" fmla="*/ 45 h 1224"/>
              <a:gd name="T60" fmla="*/ 165 w 624"/>
              <a:gd name="T61" fmla="*/ 39 h 1224"/>
              <a:gd name="T62" fmla="*/ 162 w 624"/>
              <a:gd name="T63" fmla="*/ 39 h 1224"/>
              <a:gd name="T64" fmla="*/ 143 w 624"/>
              <a:gd name="T65" fmla="*/ 33 h 1224"/>
              <a:gd name="T66" fmla="*/ 67 w 624"/>
              <a:gd name="T67" fmla="*/ 6 h 1224"/>
              <a:gd name="T68" fmla="*/ 53 w 624"/>
              <a:gd name="T69" fmla="*/ 27 h 1224"/>
              <a:gd name="T70" fmla="*/ 36 w 624"/>
              <a:gd name="T71" fmla="*/ 121 h 1224"/>
              <a:gd name="T72" fmla="*/ 20 w 624"/>
              <a:gd name="T73" fmla="*/ 222 h 1224"/>
              <a:gd name="T74" fmla="*/ 14 w 624"/>
              <a:gd name="T75" fmla="*/ 304 h 1224"/>
              <a:gd name="T76" fmla="*/ 20 w 624"/>
              <a:gd name="T77" fmla="*/ 373 h 1224"/>
              <a:gd name="T78" fmla="*/ 53 w 624"/>
              <a:gd name="T79" fmla="*/ 474 h 1224"/>
              <a:gd name="T80" fmla="*/ 87 w 624"/>
              <a:gd name="T81" fmla="*/ 495 h 1224"/>
              <a:gd name="T82" fmla="*/ 62 w 624"/>
              <a:gd name="T83" fmla="*/ 544 h 1224"/>
              <a:gd name="T84" fmla="*/ 92 w 624"/>
              <a:gd name="T85" fmla="*/ 592 h 1224"/>
              <a:gd name="T86" fmla="*/ 81 w 624"/>
              <a:gd name="T87" fmla="*/ 680 h 1224"/>
              <a:gd name="T88" fmla="*/ 123 w 624"/>
              <a:gd name="T89" fmla="*/ 814 h 1224"/>
              <a:gd name="T90" fmla="*/ 123 w 624"/>
              <a:gd name="T91" fmla="*/ 863 h 1224"/>
              <a:gd name="T92" fmla="*/ 168 w 624"/>
              <a:gd name="T93" fmla="*/ 917 h 1224"/>
              <a:gd name="T94" fmla="*/ 232 w 624"/>
              <a:gd name="T95" fmla="*/ 978 h 1224"/>
              <a:gd name="T96" fmla="*/ 274 w 624"/>
              <a:gd name="T97" fmla="*/ 1024 h 1224"/>
              <a:gd name="T98" fmla="*/ 322 w 624"/>
              <a:gd name="T99" fmla="*/ 1078 h 1224"/>
              <a:gd name="T100" fmla="*/ 350 w 624"/>
              <a:gd name="T101" fmla="*/ 1182 h 1224"/>
              <a:gd name="T102" fmla="*/ 557 w 624"/>
              <a:gd name="T103" fmla="*/ 1221 h 1224"/>
              <a:gd name="T104" fmla="*/ 571 w 624"/>
              <a:gd name="T105" fmla="*/ 1212 h 1224"/>
              <a:gd name="T106" fmla="*/ 560 w 624"/>
              <a:gd name="T107" fmla="*/ 1121 h 1224"/>
              <a:gd name="T108" fmla="*/ 616 w 624"/>
              <a:gd name="T109" fmla="*/ 1030 h 1224"/>
              <a:gd name="T110" fmla="*/ 593 w 624"/>
              <a:gd name="T111" fmla="*/ 999 h 1224"/>
              <a:gd name="T112" fmla="*/ 588 w 624"/>
              <a:gd name="T113" fmla="*/ 990 h 1224"/>
              <a:gd name="T114" fmla="*/ 585 w 624"/>
              <a:gd name="T115" fmla="*/ 984 h 1224"/>
              <a:gd name="T116" fmla="*/ 582 w 624"/>
              <a:gd name="T117" fmla="*/ 972 h 1224"/>
              <a:gd name="T118" fmla="*/ 579 w 624"/>
              <a:gd name="T119" fmla="*/ 960 h 1224"/>
              <a:gd name="T120" fmla="*/ 579 w 624"/>
              <a:gd name="T121" fmla="*/ 945 h 1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4" h="1224">
                <a:moveTo>
                  <a:pt x="579" y="945"/>
                </a:moveTo>
                <a:lnTo>
                  <a:pt x="579" y="945"/>
                </a:lnTo>
                <a:lnTo>
                  <a:pt x="577" y="945"/>
                </a:lnTo>
                <a:lnTo>
                  <a:pt x="577" y="945"/>
                </a:lnTo>
                <a:lnTo>
                  <a:pt x="577" y="942"/>
                </a:lnTo>
                <a:lnTo>
                  <a:pt x="577" y="942"/>
                </a:lnTo>
                <a:lnTo>
                  <a:pt x="574" y="939"/>
                </a:lnTo>
                <a:lnTo>
                  <a:pt x="574" y="939"/>
                </a:lnTo>
                <a:lnTo>
                  <a:pt x="574" y="939"/>
                </a:lnTo>
                <a:lnTo>
                  <a:pt x="574" y="939"/>
                </a:lnTo>
                <a:lnTo>
                  <a:pt x="426" y="699"/>
                </a:lnTo>
                <a:lnTo>
                  <a:pt x="426" y="699"/>
                </a:lnTo>
                <a:lnTo>
                  <a:pt x="426" y="699"/>
                </a:lnTo>
                <a:lnTo>
                  <a:pt x="426" y="699"/>
                </a:lnTo>
                <a:lnTo>
                  <a:pt x="420" y="689"/>
                </a:lnTo>
                <a:lnTo>
                  <a:pt x="420" y="689"/>
                </a:lnTo>
                <a:lnTo>
                  <a:pt x="420" y="689"/>
                </a:lnTo>
                <a:lnTo>
                  <a:pt x="420" y="689"/>
                </a:lnTo>
                <a:lnTo>
                  <a:pt x="414" y="680"/>
                </a:lnTo>
                <a:lnTo>
                  <a:pt x="414" y="680"/>
                </a:lnTo>
                <a:lnTo>
                  <a:pt x="414" y="680"/>
                </a:lnTo>
                <a:lnTo>
                  <a:pt x="414" y="680"/>
                </a:lnTo>
                <a:lnTo>
                  <a:pt x="409" y="668"/>
                </a:lnTo>
                <a:lnTo>
                  <a:pt x="409" y="668"/>
                </a:lnTo>
                <a:lnTo>
                  <a:pt x="409" y="668"/>
                </a:lnTo>
                <a:lnTo>
                  <a:pt x="409" y="668"/>
                </a:lnTo>
                <a:lnTo>
                  <a:pt x="403" y="659"/>
                </a:lnTo>
                <a:lnTo>
                  <a:pt x="403" y="659"/>
                </a:lnTo>
                <a:lnTo>
                  <a:pt x="400" y="659"/>
                </a:lnTo>
                <a:lnTo>
                  <a:pt x="400" y="659"/>
                </a:lnTo>
                <a:lnTo>
                  <a:pt x="398" y="650"/>
                </a:lnTo>
                <a:lnTo>
                  <a:pt x="398" y="650"/>
                </a:lnTo>
                <a:lnTo>
                  <a:pt x="395" y="647"/>
                </a:lnTo>
                <a:lnTo>
                  <a:pt x="395" y="647"/>
                </a:lnTo>
                <a:lnTo>
                  <a:pt x="389" y="641"/>
                </a:lnTo>
                <a:lnTo>
                  <a:pt x="389" y="641"/>
                </a:lnTo>
                <a:lnTo>
                  <a:pt x="389" y="638"/>
                </a:lnTo>
                <a:lnTo>
                  <a:pt x="389" y="638"/>
                </a:lnTo>
                <a:lnTo>
                  <a:pt x="384" y="632"/>
                </a:lnTo>
                <a:lnTo>
                  <a:pt x="384" y="632"/>
                </a:lnTo>
                <a:lnTo>
                  <a:pt x="384" y="629"/>
                </a:lnTo>
                <a:lnTo>
                  <a:pt x="384" y="629"/>
                </a:lnTo>
                <a:lnTo>
                  <a:pt x="378" y="623"/>
                </a:lnTo>
                <a:lnTo>
                  <a:pt x="378" y="623"/>
                </a:lnTo>
                <a:lnTo>
                  <a:pt x="378" y="620"/>
                </a:lnTo>
                <a:lnTo>
                  <a:pt x="378" y="620"/>
                </a:lnTo>
                <a:lnTo>
                  <a:pt x="372" y="614"/>
                </a:lnTo>
                <a:lnTo>
                  <a:pt x="372" y="614"/>
                </a:lnTo>
                <a:lnTo>
                  <a:pt x="372" y="610"/>
                </a:lnTo>
                <a:lnTo>
                  <a:pt x="372" y="610"/>
                </a:lnTo>
                <a:lnTo>
                  <a:pt x="367" y="604"/>
                </a:lnTo>
                <a:lnTo>
                  <a:pt x="367" y="604"/>
                </a:lnTo>
                <a:lnTo>
                  <a:pt x="367" y="601"/>
                </a:lnTo>
                <a:lnTo>
                  <a:pt x="367" y="601"/>
                </a:lnTo>
                <a:lnTo>
                  <a:pt x="361" y="595"/>
                </a:lnTo>
                <a:lnTo>
                  <a:pt x="361" y="595"/>
                </a:lnTo>
                <a:lnTo>
                  <a:pt x="361" y="592"/>
                </a:lnTo>
                <a:lnTo>
                  <a:pt x="361" y="592"/>
                </a:lnTo>
                <a:lnTo>
                  <a:pt x="356" y="586"/>
                </a:lnTo>
                <a:lnTo>
                  <a:pt x="356" y="586"/>
                </a:lnTo>
                <a:lnTo>
                  <a:pt x="356" y="583"/>
                </a:lnTo>
                <a:lnTo>
                  <a:pt x="356" y="583"/>
                </a:lnTo>
                <a:lnTo>
                  <a:pt x="353" y="577"/>
                </a:lnTo>
                <a:lnTo>
                  <a:pt x="353" y="577"/>
                </a:lnTo>
                <a:lnTo>
                  <a:pt x="350" y="574"/>
                </a:lnTo>
                <a:lnTo>
                  <a:pt x="350" y="574"/>
                </a:lnTo>
                <a:lnTo>
                  <a:pt x="347" y="571"/>
                </a:lnTo>
                <a:lnTo>
                  <a:pt x="347" y="571"/>
                </a:lnTo>
                <a:lnTo>
                  <a:pt x="344" y="565"/>
                </a:lnTo>
                <a:lnTo>
                  <a:pt x="344" y="565"/>
                </a:lnTo>
                <a:lnTo>
                  <a:pt x="342" y="562"/>
                </a:lnTo>
                <a:lnTo>
                  <a:pt x="342" y="562"/>
                </a:lnTo>
                <a:lnTo>
                  <a:pt x="339" y="559"/>
                </a:lnTo>
                <a:lnTo>
                  <a:pt x="339" y="559"/>
                </a:lnTo>
                <a:lnTo>
                  <a:pt x="336" y="553"/>
                </a:lnTo>
                <a:lnTo>
                  <a:pt x="336" y="553"/>
                </a:lnTo>
                <a:lnTo>
                  <a:pt x="333" y="550"/>
                </a:lnTo>
                <a:lnTo>
                  <a:pt x="333" y="550"/>
                </a:lnTo>
                <a:lnTo>
                  <a:pt x="333" y="547"/>
                </a:lnTo>
                <a:lnTo>
                  <a:pt x="333" y="547"/>
                </a:lnTo>
                <a:lnTo>
                  <a:pt x="330" y="544"/>
                </a:lnTo>
                <a:lnTo>
                  <a:pt x="330" y="544"/>
                </a:lnTo>
                <a:lnTo>
                  <a:pt x="328" y="538"/>
                </a:lnTo>
                <a:lnTo>
                  <a:pt x="328" y="538"/>
                </a:lnTo>
                <a:lnTo>
                  <a:pt x="325" y="535"/>
                </a:lnTo>
                <a:lnTo>
                  <a:pt x="325" y="535"/>
                </a:lnTo>
                <a:lnTo>
                  <a:pt x="325" y="531"/>
                </a:lnTo>
                <a:lnTo>
                  <a:pt x="325" y="531"/>
                </a:lnTo>
                <a:lnTo>
                  <a:pt x="322" y="528"/>
                </a:lnTo>
                <a:lnTo>
                  <a:pt x="322" y="528"/>
                </a:lnTo>
                <a:lnTo>
                  <a:pt x="319" y="525"/>
                </a:lnTo>
                <a:lnTo>
                  <a:pt x="319" y="525"/>
                </a:lnTo>
                <a:lnTo>
                  <a:pt x="316" y="522"/>
                </a:lnTo>
                <a:lnTo>
                  <a:pt x="316" y="522"/>
                </a:lnTo>
                <a:lnTo>
                  <a:pt x="316" y="519"/>
                </a:lnTo>
                <a:lnTo>
                  <a:pt x="316" y="519"/>
                </a:lnTo>
                <a:lnTo>
                  <a:pt x="314" y="516"/>
                </a:lnTo>
                <a:lnTo>
                  <a:pt x="314" y="516"/>
                </a:lnTo>
                <a:lnTo>
                  <a:pt x="311" y="513"/>
                </a:lnTo>
                <a:lnTo>
                  <a:pt x="311" y="513"/>
                </a:lnTo>
                <a:lnTo>
                  <a:pt x="311" y="510"/>
                </a:lnTo>
                <a:lnTo>
                  <a:pt x="311" y="510"/>
                </a:lnTo>
                <a:lnTo>
                  <a:pt x="308" y="507"/>
                </a:lnTo>
                <a:lnTo>
                  <a:pt x="308" y="507"/>
                </a:lnTo>
                <a:lnTo>
                  <a:pt x="308" y="504"/>
                </a:lnTo>
                <a:lnTo>
                  <a:pt x="308" y="504"/>
                </a:lnTo>
                <a:lnTo>
                  <a:pt x="305" y="501"/>
                </a:lnTo>
                <a:lnTo>
                  <a:pt x="305" y="501"/>
                </a:lnTo>
                <a:lnTo>
                  <a:pt x="305" y="498"/>
                </a:lnTo>
                <a:lnTo>
                  <a:pt x="305" y="498"/>
                </a:lnTo>
                <a:lnTo>
                  <a:pt x="302" y="495"/>
                </a:lnTo>
                <a:lnTo>
                  <a:pt x="302" y="495"/>
                </a:lnTo>
                <a:lnTo>
                  <a:pt x="300" y="492"/>
                </a:lnTo>
                <a:lnTo>
                  <a:pt x="300" y="492"/>
                </a:lnTo>
                <a:lnTo>
                  <a:pt x="300" y="492"/>
                </a:lnTo>
                <a:lnTo>
                  <a:pt x="300" y="492"/>
                </a:lnTo>
                <a:lnTo>
                  <a:pt x="300" y="489"/>
                </a:lnTo>
                <a:lnTo>
                  <a:pt x="300" y="489"/>
                </a:lnTo>
                <a:lnTo>
                  <a:pt x="300" y="489"/>
                </a:lnTo>
                <a:lnTo>
                  <a:pt x="300" y="489"/>
                </a:lnTo>
                <a:lnTo>
                  <a:pt x="300" y="489"/>
                </a:lnTo>
                <a:lnTo>
                  <a:pt x="300" y="489"/>
                </a:lnTo>
                <a:lnTo>
                  <a:pt x="297" y="486"/>
                </a:lnTo>
                <a:lnTo>
                  <a:pt x="297" y="486"/>
                </a:lnTo>
                <a:lnTo>
                  <a:pt x="297" y="486"/>
                </a:lnTo>
                <a:lnTo>
                  <a:pt x="297" y="486"/>
                </a:lnTo>
                <a:lnTo>
                  <a:pt x="297" y="486"/>
                </a:lnTo>
                <a:lnTo>
                  <a:pt x="297" y="486"/>
                </a:lnTo>
                <a:lnTo>
                  <a:pt x="297" y="486"/>
                </a:lnTo>
                <a:lnTo>
                  <a:pt x="297" y="486"/>
                </a:lnTo>
                <a:lnTo>
                  <a:pt x="294" y="483"/>
                </a:lnTo>
                <a:lnTo>
                  <a:pt x="294" y="483"/>
                </a:lnTo>
                <a:lnTo>
                  <a:pt x="294" y="483"/>
                </a:lnTo>
                <a:lnTo>
                  <a:pt x="294" y="483"/>
                </a:lnTo>
                <a:lnTo>
                  <a:pt x="294" y="480"/>
                </a:lnTo>
                <a:lnTo>
                  <a:pt x="294" y="480"/>
                </a:lnTo>
                <a:lnTo>
                  <a:pt x="294" y="480"/>
                </a:lnTo>
                <a:lnTo>
                  <a:pt x="294" y="480"/>
                </a:lnTo>
                <a:lnTo>
                  <a:pt x="294" y="480"/>
                </a:lnTo>
                <a:lnTo>
                  <a:pt x="294" y="480"/>
                </a:lnTo>
                <a:lnTo>
                  <a:pt x="291" y="477"/>
                </a:lnTo>
                <a:lnTo>
                  <a:pt x="291" y="477"/>
                </a:lnTo>
                <a:lnTo>
                  <a:pt x="291" y="477"/>
                </a:lnTo>
                <a:lnTo>
                  <a:pt x="291" y="477"/>
                </a:lnTo>
                <a:lnTo>
                  <a:pt x="291" y="477"/>
                </a:lnTo>
                <a:lnTo>
                  <a:pt x="291" y="477"/>
                </a:lnTo>
                <a:lnTo>
                  <a:pt x="291" y="474"/>
                </a:lnTo>
                <a:lnTo>
                  <a:pt x="291" y="474"/>
                </a:lnTo>
                <a:lnTo>
                  <a:pt x="291" y="474"/>
                </a:lnTo>
                <a:lnTo>
                  <a:pt x="291" y="474"/>
                </a:lnTo>
                <a:lnTo>
                  <a:pt x="291" y="474"/>
                </a:lnTo>
                <a:lnTo>
                  <a:pt x="291" y="474"/>
                </a:lnTo>
                <a:lnTo>
                  <a:pt x="288" y="474"/>
                </a:lnTo>
                <a:lnTo>
                  <a:pt x="288" y="474"/>
                </a:lnTo>
                <a:lnTo>
                  <a:pt x="288" y="474"/>
                </a:lnTo>
                <a:lnTo>
                  <a:pt x="288" y="474"/>
                </a:lnTo>
                <a:lnTo>
                  <a:pt x="288" y="471"/>
                </a:lnTo>
                <a:lnTo>
                  <a:pt x="288" y="471"/>
                </a:lnTo>
                <a:lnTo>
                  <a:pt x="288" y="471"/>
                </a:lnTo>
                <a:lnTo>
                  <a:pt x="288" y="471"/>
                </a:lnTo>
                <a:lnTo>
                  <a:pt x="288" y="471"/>
                </a:lnTo>
                <a:lnTo>
                  <a:pt x="288" y="471"/>
                </a:lnTo>
                <a:lnTo>
                  <a:pt x="288" y="471"/>
                </a:lnTo>
                <a:lnTo>
                  <a:pt x="288" y="471"/>
                </a:lnTo>
                <a:lnTo>
                  <a:pt x="288" y="471"/>
                </a:lnTo>
                <a:lnTo>
                  <a:pt x="288" y="471"/>
                </a:lnTo>
                <a:lnTo>
                  <a:pt x="283" y="462"/>
                </a:lnTo>
                <a:lnTo>
                  <a:pt x="283" y="462"/>
                </a:lnTo>
                <a:lnTo>
                  <a:pt x="283" y="459"/>
                </a:lnTo>
                <a:lnTo>
                  <a:pt x="280" y="452"/>
                </a:lnTo>
                <a:lnTo>
                  <a:pt x="280" y="452"/>
                </a:lnTo>
                <a:lnTo>
                  <a:pt x="280" y="449"/>
                </a:lnTo>
                <a:lnTo>
                  <a:pt x="280" y="449"/>
                </a:lnTo>
                <a:lnTo>
                  <a:pt x="277" y="446"/>
                </a:lnTo>
                <a:lnTo>
                  <a:pt x="277" y="446"/>
                </a:lnTo>
                <a:lnTo>
                  <a:pt x="274" y="440"/>
                </a:lnTo>
                <a:lnTo>
                  <a:pt x="274" y="440"/>
                </a:lnTo>
                <a:lnTo>
                  <a:pt x="266" y="431"/>
                </a:lnTo>
                <a:lnTo>
                  <a:pt x="266" y="431"/>
                </a:lnTo>
                <a:lnTo>
                  <a:pt x="266" y="431"/>
                </a:lnTo>
                <a:lnTo>
                  <a:pt x="263" y="428"/>
                </a:lnTo>
                <a:lnTo>
                  <a:pt x="263" y="428"/>
                </a:lnTo>
                <a:lnTo>
                  <a:pt x="263" y="428"/>
                </a:lnTo>
                <a:lnTo>
                  <a:pt x="263" y="428"/>
                </a:lnTo>
                <a:lnTo>
                  <a:pt x="263" y="428"/>
                </a:lnTo>
                <a:lnTo>
                  <a:pt x="263" y="428"/>
                </a:lnTo>
                <a:lnTo>
                  <a:pt x="260" y="425"/>
                </a:lnTo>
                <a:lnTo>
                  <a:pt x="260" y="425"/>
                </a:lnTo>
                <a:lnTo>
                  <a:pt x="260" y="425"/>
                </a:lnTo>
                <a:lnTo>
                  <a:pt x="260" y="425"/>
                </a:lnTo>
                <a:lnTo>
                  <a:pt x="260" y="425"/>
                </a:lnTo>
                <a:lnTo>
                  <a:pt x="260" y="425"/>
                </a:lnTo>
                <a:lnTo>
                  <a:pt x="260" y="425"/>
                </a:lnTo>
                <a:lnTo>
                  <a:pt x="260" y="425"/>
                </a:lnTo>
                <a:lnTo>
                  <a:pt x="260" y="422"/>
                </a:lnTo>
                <a:lnTo>
                  <a:pt x="260" y="422"/>
                </a:lnTo>
                <a:lnTo>
                  <a:pt x="260" y="422"/>
                </a:lnTo>
                <a:lnTo>
                  <a:pt x="260" y="422"/>
                </a:lnTo>
                <a:lnTo>
                  <a:pt x="258" y="422"/>
                </a:lnTo>
                <a:lnTo>
                  <a:pt x="258" y="422"/>
                </a:lnTo>
                <a:lnTo>
                  <a:pt x="258" y="422"/>
                </a:lnTo>
                <a:lnTo>
                  <a:pt x="258" y="422"/>
                </a:lnTo>
                <a:lnTo>
                  <a:pt x="258" y="422"/>
                </a:lnTo>
                <a:lnTo>
                  <a:pt x="258" y="422"/>
                </a:lnTo>
                <a:lnTo>
                  <a:pt x="258" y="422"/>
                </a:lnTo>
                <a:lnTo>
                  <a:pt x="258" y="422"/>
                </a:lnTo>
                <a:lnTo>
                  <a:pt x="258" y="419"/>
                </a:lnTo>
                <a:lnTo>
                  <a:pt x="258" y="419"/>
                </a:lnTo>
                <a:lnTo>
                  <a:pt x="258" y="419"/>
                </a:lnTo>
                <a:lnTo>
                  <a:pt x="258" y="419"/>
                </a:lnTo>
                <a:lnTo>
                  <a:pt x="260" y="419"/>
                </a:lnTo>
                <a:lnTo>
                  <a:pt x="260" y="419"/>
                </a:lnTo>
                <a:lnTo>
                  <a:pt x="263" y="416"/>
                </a:lnTo>
                <a:lnTo>
                  <a:pt x="263" y="416"/>
                </a:lnTo>
                <a:lnTo>
                  <a:pt x="263" y="416"/>
                </a:lnTo>
                <a:lnTo>
                  <a:pt x="263" y="416"/>
                </a:lnTo>
                <a:lnTo>
                  <a:pt x="263" y="416"/>
                </a:lnTo>
                <a:lnTo>
                  <a:pt x="263" y="416"/>
                </a:lnTo>
                <a:lnTo>
                  <a:pt x="263" y="416"/>
                </a:lnTo>
                <a:lnTo>
                  <a:pt x="263" y="416"/>
                </a:lnTo>
                <a:lnTo>
                  <a:pt x="266" y="416"/>
                </a:lnTo>
                <a:lnTo>
                  <a:pt x="266" y="392"/>
                </a:lnTo>
                <a:lnTo>
                  <a:pt x="266" y="392"/>
                </a:lnTo>
                <a:lnTo>
                  <a:pt x="266" y="386"/>
                </a:lnTo>
                <a:lnTo>
                  <a:pt x="266" y="386"/>
                </a:lnTo>
                <a:lnTo>
                  <a:pt x="269" y="383"/>
                </a:lnTo>
                <a:lnTo>
                  <a:pt x="269" y="383"/>
                </a:lnTo>
                <a:lnTo>
                  <a:pt x="272" y="380"/>
                </a:lnTo>
                <a:lnTo>
                  <a:pt x="272" y="380"/>
                </a:lnTo>
                <a:lnTo>
                  <a:pt x="272" y="380"/>
                </a:lnTo>
                <a:lnTo>
                  <a:pt x="272" y="380"/>
                </a:lnTo>
                <a:lnTo>
                  <a:pt x="272" y="380"/>
                </a:lnTo>
                <a:lnTo>
                  <a:pt x="272" y="380"/>
                </a:lnTo>
                <a:lnTo>
                  <a:pt x="272" y="377"/>
                </a:lnTo>
                <a:lnTo>
                  <a:pt x="272" y="377"/>
                </a:lnTo>
                <a:lnTo>
                  <a:pt x="272" y="377"/>
                </a:lnTo>
                <a:lnTo>
                  <a:pt x="272" y="377"/>
                </a:lnTo>
                <a:lnTo>
                  <a:pt x="266" y="370"/>
                </a:lnTo>
                <a:lnTo>
                  <a:pt x="266" y="364"/>
                </a:lnTo>
                <a:lnTo>
                  <a:pt x="266" y="358"/>
                </a:lnTo>
                <a:lnTo>
                  <a:pt x="266" y="358"/>
                </a:lnTo>
                <a:lnTo>
                  <a:pt x="269" y="355"/>
                </a:lnTo>
                <a:lnTo>
                  <a:pt x="272" y="352"/>
                </a:lnTo>
                <a:lnTo>
                  <a:pt x="344" y="100"/>
                </a:lnTo>
                <a:lnTo>
                  <a:pt x="344" y="100"/>
                </a:lnTo>
                <a:lnTo>
                  <a:pt x="336" y="97"/>
                </a:lnTo>
                <a:lnTo>
                  <a:pt x="336" y="97"/>
                </a:lnTo>
                <a:lnTo>
                  <a:pt x="330" y="97"/>
                </a:lnTo>
                <a:lnTo>
                  <a:pt x="330" y="97"/>
                </a:lnTo>
                <a:lnTo>
                  <a:pt x="328" y="94"/>
                </a:lnTo>
                <a:lnTo>
                  <a:pt x="328" y="94"/>
                </a:lnTo>
                <a:lnTo>
                  <a:pt x="328" y="94"/>
                </a:lnTo>
                <a:lnTo>
                  <a:pt x="328" y="94"/>
                </a:lnTo>
                <a:lnTo>
                  <a:pt x="328" y="94"/>
                </a:lnTo>
                <a:lnTo>
                  <a:pt x="328" y="94"/>
                </a:lnTo>
                <a:lnTo>
                  <a:pt x="325" y="94"/>
                </a:lnTo>
                <a:lnTo>
                  <a:pt x="325" y="94"/>
                </a:lnTo>
                <a:lnTo>
                  <a:pt x="325" y="94"/>
                </a:lnTo>
                <a:lnTo>
                  <a:pt x="322" y="94"/>
                </a:lnTo>
                <a:lnTo>
                  <a:pt x="322" y="94"/>
                </a:lnTo>
                <a:lnTo>
                  <a:pt x="322" y="94"/>
                </a:lnTo>
                <a:lnTo>
                  <a:pt x="314" y="91"/>
                </a:lnTo>
                <a:lnTo>
                  <a:pt x="314" y="91"/>
                </a:lnTo>
                <a:lnTo>
                  <a:pt x="308" y="88"/>
                </a:lnTo>
                <a:lnTo>
                  <a:pt x="308" y="88"/>
                </a:lnTo>
                <a:lnTo>
                  <a:pt x="305" y="88"/>
                </a:lnTo>
                <a:lnTo>
                  <a:pt x="305" y="88"/>
                </a:lnTo>
                <a:lnTo>
                  <a:pt x="305" y="88"/>
                </a:lnTo>
                <a:lnTo>
                  <a:pt x="302" y="88"/>
                </a:lnTo>
                <a:lnTo>
                  <a:pt x="302" y="88"/>
                </a:lnTo>
                <a:lnTo>
                  <a:pt x="302" y="88"/>
                </a:lnTo>
                <a:lnTo>
                  <a:pt x="302" y="88"/>
                </a:lnTo>
                <a:lnTo>
                  <a:pt x="300" y="85"/>
                </a:lnTo>
                <a:lnTo>
                  <a:pt x="300" y="85"/>
                </a:lnTo>
                <a:lnTo>
                  <a:pt x="300" y="85"/>
                </a:lnTo>
                <a:lnTo>
                  <a:pt x="297" y="85"/>
                </a:lnTo>
                <a:lnTo>
                  <a:pt x="297" y="85"/>
                </a:lnTo>
                <a:lnTo>
                  <a:pt x="291" y="82"/>
                </a:lnTo>
                <a:lnTo>
                  <a:pt x="291" y="82"/>
                </a:lnTo>
                <a:lnTo>
                  <a:pt x="291" y="82"/>
                </a:lnTo>
                <a:lnTo>
                  <a:pt x="291" y="82"/>
                </a:lnTo>
                <a:lnTo>
                  <a:pt x="291" y="82"/>
                </a:lnTo>
                <a:lnTo>
                  <a:pt x="288" y="82"/>
                </a:lnTo>
                <a:lnTo>
                  <a:pt x="288" y="82"/>
                </a:lnTo>
                <a:lnTo>
                  <a:pt x="288" y="82"/>
                </a:lnTo>
                <a:lnTo>
                  <a:pt x="283" y="79"/>
                </a:lnTo>
                <a:lnTo>
                  <a:pt x="283" y="79"/>
                </a:lnTo>
                <a:lnTo>
                  <a:pt x="283" y="79"/>
                </a:lnTo>
                <a:lnTo>
                  <a:pt x="280" y="79"/>
                </a:lnTo>
                <a:lnTo>
                  <a:pt x="280" y="79"/>
                </a:lnTo>
                <a:lnTo>
                  <a:pt x="280" y="79"/>
                </a:lnTo>
                <a:lnTo>
                  <a:pt x="280" y="79"/>
                </a:lnTo>
                <a:lnTo>
                  <a:pt x="277" y="79"/>
                </a:lnTo>
                <a:lnTo>
                  <a:pt x="277" y="79"/>
                </a:lnTo>
                <a:lnTo>
                  <a:pt x="277" y="79"/>
                </a:lnTo>
                <a:lnTo>
                  <a:pt x="277" y="79"/>
                </a:lnTo>
                <a:lnTo>
                  <a:pt x="277" y="79"/>
                </a:lnTo>
                <a:lnTo>
                  <a:pt x="277" y="79"/>
                </a:lnTo>
                <a:lnTo>
                  <a:pt x="277" y="79"/>
                </a:lnTo>
                <a:lnTo>
                  <a:pt x="277" y="79"/>
                </a:lnTo>
                <a:lnTo>
                  <a:pt x="274" y="79"/>
                </a:lnTo>
                <a:lnTo>
                  <a:pt x="274" y="79"/>
                </a:lnTo>
                <a:lnTo>
                  <a:pt x="274" y="79"/>
                </a:lnTo>
                <a:lnTo>
                  <a:pt x="274" y="79"/>
                </a:lnTo>
                <a:lnTo>
                  <a:pt x="274" y="79"/>
                </a:lnTo>
                <a:lnTo>
                  <a:pt x="274" y="79"/>
                </a:lnTo>
                <a:lnTo>
                  <a:pt x="274" y="79"/>
                </a:lnTo>
                <a:lnTo>
                  <a:pt x="272" y="76"/>
                </a:lnTo>
                <a:lnTo>
                  <a:pt x="272" y="76"/>
                </a:lnTo>
                <a:lnTo>
                  <a:pt x="272" y="76"/>
                </a:lnTo>
                <a:lnTo>
                  <a:pt x="255" y="73"/>
                </a:lnTo>
                <a:lnTo>
                  <a:pt x="255" y="73"/>
                </a:lnTo>
                <a:lnTo>
                  <a:pt x="255" y="73"/>
                </a:lnTo>
                <a:lnTo>
                  <a:pt x="252" y="70"/>
                </a:lnTo>
                <a:lnTo>
                  <a:pt x="252" y="70"/>
                </a:lnTo>
                <a:lnTo>
                  <a:pt x="252" y="70"/>
                </a:lnTo>
                <a:lnTo>
                  <a:pt x="252" y="70"/>
                </a:lnTo>
                <a:lnTo>
                  <a:pt x="252" y="70"/>
                </a:lnTo>
                <a:lnTo>
                  <a:pt x="252" y="70"/>
                </a:lnTo>
                <a:lnTo>
                  <a:pt x="252" y="70"/>
                </a:lnTo>
                <a:lnTo>
                  <a:pt x="249" y="70"/>
                </a:lnTo>
                <a:lnTo>
                  <a:pt x="246" y="67"/>
                </a:lnTo>
                <a:lnTo>
                  <a:pt x="246" y="67"/>
                </a:lnTo>
                <a:lnTo>
                  <a:pt x="246" y="67"/>
                </a:lnTo>
                <a:lnTo>
                  <a:pt x="244" y="67"/>
                </a:lnTo>
                <a:lnTo>
                  <a:pt x="244" y="67"/>
                </a:lnTo>
                <a:lnTo>
                  <a:pt x="244" y="67"/>
                </a:lnTo>
                <a:lnTo>
                  <a:pt x="232" y="64"/>
                </a:lnTo>
                <a:lnTo>
                  <a:pt x="232" y="64"/>
                </a:lnTo>
                <a:lnTo>
                  <a:pt x="232" y="64"/>
                </a:lnTo>
                <a:lnTo>
                  <a:pt x="232" y="64"/>
                </a:lnTo>
                <a:lnTo>
                  <a:pt x="232" y="64"/>
                </a:lnTo>
                <a:lnTo>
                  <a:pt x="232" y="64"/>
                </a:lnTo>
                <a:lnTo>
                  <a:pt x="230" y="64"/>
                </a:lnTo>
                <a:lnTo>
                  <a:pt x="227" y="61"/>
                </a:lnTo>
                <a:lnTo>
                  <a:pt x="227" y="61"/>
                </a:lnTo>
                <a:lnTo>
                  <a:pt x="227" y="61"/>
                </a:lnTo>
                <a:lnTo>
                  <a:pt x="227" y="61"/>
                </a:lnTo>
                <a:lnTo>
                  <a:pt x="227" y="61"/>
                </a:lnTo>
                <a:lnTo>
                  <a:pt x="227" y="61"/>
                </a:lnTo>
                <a:lnTo>
                  <a:pt x="227" y="61"/>
                </a:lnTo>
                <a:lnTo>
                  <a:pt x="227" y="61"/>
                </a:lnTo>
                <a:lnTo>
                  <a:pt x="227" y="61"/>
                </a:lnTo>
                <a:lnTo>
                  <a:pt x="218" y="58"/>
                </a:lnTo>
                <a:lnTo>
                  <a:pt x="218" y="58"/>
                </a:lnTo>
                <a:lnTo>
                  <a:pt x="218" y="58"/>
                </a:lnTo>
                <a:lnTo>
                  <a:pt x="216" y="58"/>
                </a:lnTo>
                <a:lnTo>
                  <a:pt x="216" y="58"/>
                </a:lnTo>
                <a:lnTo>
                  <a:pt x="202" y="54"/>
                </a:lnTo>
                <a:lnTo>
                  <a:pt x="199" y="51"/>
                </a:lnTo>
                <a:lnTo>
                  <a:pt x="199" y="51"/>
                </a:lnTo>
                <a:lnTo>
                  <a:pt x="188" y="48"/>
                </a:lnTo>
                <a:lnTo>
                  <a:pt x="185" y="48"/>
                </a:lnTo>
                <a:lnTo>
                  <a:pt x="185" y="48"/>
                </a:lnTo>
                <a:lnTo>
                  <a:pt x="185" y="48"/>
                </a:lnTo>
                <a:lnTo>
                  <a:pt x="182" y="45"/>
                </a:lnTo>
                <a:lnTo>
                  <a:pt x="179" y="45"/>
                </a:lnTo>
                <a:lnTo>
                  <a:pt x="179" y="45"/>
                </a:lnTo>
                <a:lnTo>
                  <a:pt x="179" y="45"/>
                </a:lnTo>
                <a:lnTo>
                  <a:pt x="179" y="45"/>
                </a:lnTo>
                <a:lnTo>
                  <a:pt x="176" y="45"/>
                </a:lnTo>
                <a:lnTo>
                  <a:pt x="176" y="45"/>
                </a:lnTo>
                <a:lnTo>
                  <a:pt x="176" y="45"/>
                </a:lnTo>
                <a:lnTo>
                  <a:pt x="174" y="42"/>
                </a:lnTo>
                <a:lnTo>
                  <a:pt x="174" y="42"/>
                </a:lnTo>
                <a:lnTo>
                  <a:pt x="165" y="39"/>
                </a:lnTo>
                <a:lnTo>
                  <a:pt x="165" y="39"/>
                </a:lnTo>
                <a:lnTo>
                  <a:pt x="165" y="39"/>
                </a:lnTo>
                <a:lnTo>
                  <a:pt x="165" y="39"/>
                </a:lnTo>
                <a:lnTo>
                  <a:pt x="165" y="39"/>
                </a:lnTo>
                <a:lnTo>
                  <a:pt x="165" y="39"/>
                </a:lnTo>
                <a:lnTo>
                  <a:pt x="165" y="39"/>
                </a:lnTo>
                <a:lnTo>
                  <a:pt x="165" y="39"/>
                </a:lnTo>
                <a:lnTo>
                  <a:pt x="165"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62" y="39"/>
                </a:lnTo>
                <a:lnTo>
                  <a:pt x="151" y="36"/>
                </a:lnTo>
                <a:lnTo>
                  <a:pt x="151" y="36"/>
                </a:lnTo>
                <a:lnTo>
                  <a:pt x="151" y="36"/>
                </a:lnTo>
                <a:lnTo>
                  <a:pt x="151" y="36"/>
                </a:lnTo>
                <a:lnTo>
                  <a:pt x="151" y="36"/>
                </a:lnTo>
                <a:lnTo>
                  <a:pt x="151" y="36"/>
                </a:lnTo>
                <a:lnTo>
                  <a:pt x="143" y="33"/>
                </a:lnTo>
                <a:lnTo>
                  <a:pt x="143" y="33"/>
                </a:lnTo>
                <a:lnTo>
                  <a:pt x="143" y="33"/>
                </a:lnTo>
                <a:lnTo>
                  <a:pt x="134" y="30"/>
                </a:lnTo>
                <a:lnTo>
                  <a:pt x="134" y="30"/>
                </a:lnTo>
                <a:lnTo>
                  <a:pt x="129" y="27"/>
                </a:lnTo>
                <a:lnTo>
                  <a:pt x="129" y="27"/>
                </a:lnTo>
                <a:lnTo>
                  <a:pt x="129" y="27"/>
                </a:lnTo>
                <a:lnTo>
                  <a:pt x="129" y="27"/>
                </a:lnTo>
                <a:lnTo>
                  <a:pt x="118" y="24"/>
                </a:lnTo>
                <a:lnTo>
                  <a:pt x="115" y="24"/>
                </a:lnTo>
                <a:lnTo>
                  <a:pt x="115" y="24"/>
                </a:lnTo>
                <a:lnTo>
                  <a:pt x="98" y="18"/>
                </a:lnTo>
                <a:lnTo>
                  <a:pt x="98" y="18"/>
                </a:lnTo>
                <a:lnTo>
                  <a:pt x="67" y="6"/>
                </a:lnTo>
                <a:lnTo>
                  <a:pt x="62" y="3"/>
                </a:lnTo>
                <a:lnTo>
                  <a:pt x="62" y="3"/>
                </a:lnTo>
                <a:lnTo>
                  <a:pt x="50" y="0"/>
                </a:lnTo>
                <a:lnTo>
                  <a:pt x="50" y="0"/>
                </a:lnTo>
                <a:lnTo>
                  <a:pt x="50" y="3"/>
                </a:lnTo>
                <a:lnTo>
                  <a:pt x="50" y="3"/>
                </a:lnTo>
                <a:lnTo>
                  <a:pt x="48" y="9"/>
                </a:lnTo>
                <a:lnTo>
                  <a:pt x="48" y="12"/>
                </a:lnTo>
                <a:lnTo>
                  <a:pt x="53" y="24"/>
                </a:lnTo>
                <a:lnTo>
                  <a:pt x="53" y="24"/>
                </a:lnTo>
                <a:lnTo>
                  <a:pt x="53" y="27"/>
                </a:lnTo>
                <a:lnTo>
                  <a:pt x="53" y="27"/>
                </a:lnTo>
                <a:lnTo>
                  <a:pt x="56" y="33"/>
                </a:lnTo>
                <a:lnTo>
                  <a:pt x="56" y="33"/>
                </a:lnTo>
                <a:lnTo>
                  <a:pt x="59" y="42"/>
                </a:lnTo>
                <a:lnTo>
                  <a:pt x="59" y="42"/>
                </a:lnTo>
                <a:lnTo>
                  <a:pt x="56" y="64"/>
                </a:lnTo>
                <a:lnTo>
                  <a:pt x="53" y="79"/>
                </a:lnTo>
                <a:lnTo>
                  <a:pt x="45" y="94"/>
                </a:lnTo>
                <a:lnTo>
                  <a:pt x="45" y="94"/>
                </a:lnTo>
                <a:lnTo>
                  <a:pt x="39" y="115"/>
                </a:lnTo>
                <a:lnTo>
                  <a:pt x="39" y="115"/>
                </a:lnTo>
                <a:lnTo>
                  <a:pt x="36" y="121"/>
                </a:lnTo>
                <a:lnTo>
                  <a:pt x="36" y="121"/>
                </a:lnTo>
                <a:lnTo>
                  <a:pt x="34" y="127"/>
                </a:lnTo>
                <a:lnTo>
                  <a:pt x="34" y="127"/>
                </a:lnTo>
                <a:lnTo>
                  <a:pt x="20" y="152"/>
                </a:lnTo>
                <a:lnTo>
                  <a:pt x="20" y="152"/>
                </a:lnTo>
                <a:lnTo>
                  <a:pt x="14" y="161"/>
                </a:lnTo>
                <a:lnTo>
                  <a:pt x="14" y="161"/>
                </a:lnTo>
                <a:lnTo>
                  <a:pt x="3" y="179"/>
                </a:lnTo>
                <a:lnTo>
                  <a:pt x="0" y="185"/>
                </a:lnTo>
                <a:lnTo>
                  <a:pt x="0" y="185"/>
                </a:lnTo>
                <a:lnTo>
                  <a:pt x="6" y="200"/>
                </a:lnTo>
                <a:lnTo>
                  <a:pt x="20" y="222"/>
                </a:lnTo>
                <a:lnTo>
                  <a:pt x="20" y="222"/>
                </a:lnTo>
                <a:lnTo>
                  <a:pt x="20" y="225"/>
                </a:lnTo>
                <a:lnTo>
                  <a:pt x="20" y="225"/>
                </a:lnTo>
                <a:lnTo>
                  <a:pt x="25" y="243"/>
                </a:lnTo>
                <a:lnTo>
                  <a:pt x="28" y="258"/>
                </a:lnTo>
                <a:lnTo>
                  <a:pt x="25" y="270"/>
                </a:lnTo>
                <a:lnTo>
                  <a:pt x="25" y="270"/>
                </a:lnTo>
                <a:lnTo>
                  <a:pt x="25" y="276"/>
                </a:lnTo>
                <a:lnTo>
                  <a:pt x="25" y="276"/>
                </a:lnTo>
                <a:lnTo>
                  <a:pt x="22" y="285"/>
                </a:lnTo>
                <a:lnTo>
                  <a:pt x="17" y="298"/>
                </a:lnTo>
                <a:lnTo>
                  <a:pt x="17" y="298"/>
                </a:lnTo>
                <a:lnTo>
                  <a:pt x="14" y="304"/>
                </a:lnTo>
                <a:lnTo>
                  <a:pt x="14" y="313"/>
                </a:lnTo>
                <a:lnTo>
                  <a:pt x="14" y="313"/>
                </a:lnTo>
                <a:lnTo>
                  <a:pt x="14" y="322"/>
                </a:lnTo>
                <a:lnTo>
                  <a:pt x="11" y="331"/>
                </a:lnTo>
                <a:lnTo>
                  <a:pt x="11" y="331"/>
                </a:lnTo>
                <a:lnTo>
                  <a:pt x="11" y="337"/>
                </a:lnTo>
                <a:lnTo>
                  <a:pt x="14" y="346"/>
                </a:lnTo>
                <a:lnTo>
                  <a:pt x="14" y="346"/>
                </a:lnTo>
                <a:lnTo>
                  <a:pt x="17" y="355"/>
                </a:lnTo>
                <a:lnTo>
                  <a:pt x="17" y="367"/>
                </a:lnTo>
                <a:lnTo>
                  <a:pt x="17" y="367"/>
                </a:lnTo>
                <a:lnTo>
                  <a:pt x="20" y="373"/>
                </a:lnTo>
                <a:lnTo>
                  <a:pt x="20" y="373"/>
                </a:lnTo>
                <a:lnTo>
                  <a:pt x="22" y="377"/>
                </a:lnTo>
                <a:lnTo>
                  <a:pt x="22" y="377"/>
                </a:lnTo>
                <a:lnTo>
                  <a:pt x="34" y="389"/>
                </a:lnTo>
                <a:lnTo>
                  <a:pt x="36" y="398"/>
                </a:lnTo>
                <a:lnTo>
                  <a:pt x="39" y="407"/>
                </a:lnTo>
                <a:lnTo>
                  <a:pt x="39" y="407"/>
                </a:lnTo>
                <a:lnTo>
                  <a:pt x="42" y="428"/>
                </a:lnTo>
                <a:lnTo>
                  <a:pt x="45" y="449"/>
                </a:lnTo>
                <a:lnTo>
                  <a:pt x="53" y="474"/>
                </a:lnTo>
                <a:lnTo>
                  <a:pt x="53" y="474"/>
                </a:lnTo>
                <a:lnTo>
                  <a:pt x="53" y="474"/>
                </a:lnTo>
                <a:lnTo>
                  <a:pt x="59" y="465"/>
                </a:lnTo>
                <a:lnTo>
                  <a:pt x="59" y="465"/>
                </a:lnTo>
                <a:lnTo>
                  <a:pt x="62" y="462"/>
                </a:lnTo>
                <a:lnTo>
                  <a:pt x="64" y="462"/>
                </a:lnTo>
                <a:lnTo>
                  <a:pt x="64" y="462"/>
                </a:lnTo>
                <a:lnTo>
                  <a:pt x="73" y="462"/>
                </a:lnTo>
                <a:lnTo>
                  <a:pt x="78" y="462"/>
                </a:lnTo>
                <a:lnTo>
                  <a:pt x="84" y="465"/>
                </a:lnTo>
                <a:lnTo>
                  <a:pt x="84" y="465"/>
                </a:lnTo>
                <a:lnTo>
                  <a:pt x="87" y="471"/>
                </a:lnTo>
                <a:lnTo>
                  <a:pt x="87" y="471"/>
                </a:lnTo>
                <a:lnTo>
                  <a:pt x="87" y="495"/>
                </a:lnTo>
                <a:lnTo>
                  <a:pt x="87" y="495"/>
                </a:lnTo>
                <a:lnTo>
                  <a:pt x="90" y="510"/>
                </a:lnTo>
                <a:lnTo>
                  <a:pt x="90" y="528"/>
                </a:lnTo>
                <a:lnTo>
                  <a:pt x="90" y="528"/>
                </a:lnTo>
                <a:lnTo>
                  <a:pt x="87" y="538"/>
                </a:lnTo>
                <a:lnTo>
                  <a:pt x="81" y="541"/>
                </a:lnTo>
                <a:lnTo>
                  <a:pt x="81" y="541"/>
                </a:lnTo>
                <a:lnTo>
                  <a:pt x="76" y="541"/>
                </a:lnTo>
                <a:lnTo>
                  <a:pt x="70" y="538"/>
                </a:lnTo>
                <a:lnTo>
                  <a:pt x="70" y="538"/>
                </a:lnTo>
                <a:lnTo>
                  <a:pt x="64" y="541"/>
                </a:lnTo>
                <a:lnTo>
                  <a:pt x="62" y="544"/>
                </a:lnTo>
                <a:lnTo>
                  <a:pt x="62" y="544"/>
                </a:lnTo>
                <a:lnTo>
                  <a:pt x="59" y="565"/>
                </a:lnTo>
                <a:lnTo>
                  <a:pt x="59" y="565"/>
                </a:lnTo>
                <a:lnTo>
                  <a:pt x="59" y="580"/>
                </a:lnTo>
                <a:lnTo>
                  <a:pt x="59" y="580"/>
                </a:lnTo>
                <a:lnTo>
                  <a:pt x="59" y="583"/>
                </a:lnTo>
                <a:lnTo>
                  <a:pt x="59" y="583"/>
                </a:lnTo>
                <a:lnTo>
                  <a:pt x="67" y="583"/>
                </a:lnTo>
                <a:lnTo>
                  <a:pt x="67" y="583"/>
                </a:lnTo>
                <a:lnTo>
                  <a:pt x="84" y="586"/>
                </a:lnTo>
                <a:lnTo>
                  <a:pt x="84" y="586"/>
                </a:lnTo>
                <a:lnTo>
                  <a:pt x="92" y="592"/>
                </a:lnTo>
                <a:lnTo>
                  <a:pt x="95" y="598"/>
                </a:lnTo>
                <a:lnTo>
                  <a:pt x="95" y="598"/>
                </a:lnTo>
                <a:lnTo>
                  <a:pt x="95" y="607"/>
                </a:lnTo>
                <a:lnTo>
                  <a:pt x="92" y="617"/>
                </a:lnTo>
                <a:lnTo>
                  <a:pt x="84" y="632"/>
                </a:lnTo>
                <a:lnTo>
                  <a:pt x="84" y="632"/>
                </a:lnTo>
                <a:lnTo>
                  <a:pt x="84" y="632"/>
                </a:lnTo>
                <a:lnTo>
                  <a:pt x="76" y="647"/>
                </a:lnTo>
                <a:lnTo>
                  <a:pt x="76" y="647"/>
                </a:lnTo>
                <a:lnTo>
                  <a:pt x="73" y="653"/>
                </a:lnTo>
                <a:lnTo>
                  <a:pt x="73" y="653"/>
                </a:lnTo>
                <a:lnTo>
                  <a:pt x="81" y="680"/>
                </a:lnTo>
                <a:lnTo>
                  <a:pt x="90" y="714"/>
                </a:lnTo>
                <a:lnTo>
                  <a:pt x="90" y="714"/>
                </a:lnTo>
                <a:lnTo>
                  <a:pt x="90" y="717"/>
                </a:lnTo>
                <a:lnTo>
                  <a:pt x="90" y="717"/>
                </a:lnTo>
                <a:lnTo>
                  <a:pt x="106" y="750"/>
                </a:lnTo>
                <a:lnTo>
                  <a:pt x="106" y="750"/>
                </a:lnTo>
                <a:lnTo>
                  <a:pt x="115" y="771"/>
                </a:lnTo>
                <a:lnTo>
                  <a:pt x="118" y="781"/>
                </a:lnTo>
                <a:lnTo>
                  <a:pt x="118" y="781"/>
                </a:lnTo>
                <a:lnTo>
                  <a:pt x="115" y="796"/>
                </a:lnTo>
                <a:lnTo>
                  <a:pt x="118" y="805"/>
                </a:lnTo>
                <a:lnTo>
                  <a:pt x="123" y="814"/>
                </a:lnTo>
                <a:lnTo>
                  <a:pt x="126" y="814"/>
                </a:lnTo>
                <a:lnTo>
                  <a:pt x="126" y="814"/>
                </a:lnTo>
                <a:lnTo>
                  <a:pt x="126" y="814"/>
                </a:lnTo>
                <a:lnTo>
                  <a:pt x="126" y="814"/>
                </a:lnTo>
                <a:lnTo>
                  <a:pt x="134" y="823"/>
                </a:lnTo>
                <a:lnTo>
                  <a:pt x="134" y="832"/>
                </a:lnTo>
                <a:lnTo>
                  <a:pt x="132" y="841"/>
                </a:lnTo>
                <a:lnTo>
                  <a:pt x="126" y="847"/>
                </a:lnTo>
                <a:lnTo>
                  <a:pt x="126" y="850"/>
                </a:lnTo>
                <a:lnTo>
                  <a:pt x="126" y="850"/>
                </a:lnTo>
                <a:lnTo>
                  <a:pt x="123" y="857"/>
                </a:lnTo>
                <a:lnTo>
                  <a:pt x="123" y="863"/>
                </a:lnTo>
                <a:lnTo>
                  <a:pt x="129" y="875"/>
                </a:lnTo>
                <a:lnTo>
                  <a:pt x="129" y="875"/>
                </a:lnTo>
                <a:lnTo>
                  <a:pt x="134" y="881"/>
                </a:lnTo>
                <a:lnTo>
                  <a:pt x="134" y="881"/>
                </a:lnTo>
                <a:lnTo>
                  <a:pt x="134" y="887"/>
                </a:lnTo>
                <a:lnTo>
                  <a:pt x="137" y="893"/>
                </a:lnTo>
                <a:lnTo>
                  <a:pt x="134" y="908"/>
                </a:lnTo>
                <a:lnTo>
                  <a:pt x="134" y="908"/>
                </a:lnTo>
                <a:lnTo>
                  <a:pt x="148" y="911"/>
                </a:lnTo>
                <a:lnTo>
                  <a:pt x="148" y="911"/>
                </a:lnTo>
                <a:lnTo>
                  <a:pt x="168" y="917"/>
                </a:lnTo>
                <a:lnTo>
                  <a:pt x="168" y="917"/>
                </a:lnTo>
                <a:lnTo>
                  <a:pt x="179" y="923"/>
                </a:lnTo>
                <a:lnTo>
                  <a:pt x="179" y="923"/>
                </a:lnTo>
                <a:lnTo>
                  <a:pt x="188" y="929"/>
                </a:lnTo>
                <a:lnTo>
                  <a:pt x="188" y="929"/>
                </a:lnTo>
                <a:lnTo>
                  <a:pt x="196" y="933"/>
                </a:lnTo>
                <a:lnTo>
                  <a:pt x="204" y="939"/>
                </a:lnTo>
                <a:lnTo>
                  <a:pt x="213" y="948"/>
                </a:lnTo>
                <a:lnTo>
                  <a:pt x="213" y="951"/>
                </a:lnTo>
                <a:lnTo>
                  <a:pt x="213" y="951"/>
                </a:lnTo>
                <a:lnTo>
                  <a:pt x="224" y="963"/>
                </a:lnTo>
                <a:lnTo>
                  <a:pt x="232" y="978"/>
                </a:lnTo>
                <a:lnTo>
                  <a:pt x="232" y="978"/>
                </a:lnTo>
                <a:lnTo>
                  <a:pt x="232" y="981"/>
                </a:lnTo>
                <a:lnTo>
                  <a:pt x="238" y="981"/>
                </a:lnTo>
                <a:lnTo>
                  <a:pt x="246" y="984"/>
                </a:lnTo>
                <a:lnTo>
                  <a:pt x="246" y="984"/>
                </a:lnTo>
                <a:lnTo>
                  <a:pt x="255" y="987"/>
                </a:lnTo>
                <a:lnTo>
                  <a:pt x="260" y="993"/>
                </a:lnTo>
                <a:lnTo>
                  <a:pt x="260" y="993"/>
                </a:lnTo>
                <a:lnTo>
                  <a:pt x="266" y="1002"/>
                </a:lnTo>
                <a:lnTo>
                  <a:pt x="269" y="1008"/>
                </a:lnTo>
                <a:lnTo>
                  <a:pt x="269" y="1015"/>
                </a:lnTo>
                <a:lnTo>
                  <a:pt x="269" y="1015"/>
                </a:lnTo>
                <a:lnTo>
                  <a:pt x="274" y="1024"/>
                </a:lnTo>
                <a:lnTo>
                  <a:pt x="283" y="1030"/>
                </a:lnTo>
                <a:lnTo>
                  <a:pt x="283" y="1030"/>
                </a:lnTo>
                <a:lnTo>
                  <a:pt x="297" y="1039"/>
                </a:lnTo>
                <a:lnTo>
                  <a:pt x="297" y="1039"/>
                </a:lnTo>
                <a:lnTo>
                  <a:pt x="300" y="1039"/>
                </a:lnTo>
                <a:lnTo>
                  <a:pt x="300" y="1039"/>
                </a:lnTo>
                <a:lnTo>
                  <a:pt x="300" y="1039"/>
                </a:lnTo>
                <a:lnTo>
                  <a:pt x="300" y="1039"/>
                </a:lnTo>
                <a:lnTo>
                  <a:pt x="305" y="1051"/>
                </a:lnTo>
                <a:lnTo>
                  <a:pt x="305" y="1051"/>
                </a:lnTo>
                <a:lnTo>
                  <a:pt x="322" y="1078"/>
                </a:lnTo>
                <a:lnTo>
                  <a:pt x="322" y="1078"/>
                </a:lnTo>
                <a:lnTo>
                  <a:pt x="339" y="1103"/>
                </a:lnTo>
                <a:lnTo>
                  <a:pt x="339" y="1103"/>
                </a:lnTo>
                <a:lnTo>
                  <a:pt x="342" y="1106"/>
                </a:lnTo>
                <a:lnTo>
                  <a:pt x="342" y="1106"/>
                </a:lnTo>
                <a:lnTo>
                  <a:pt x="347" y="1118"/>
                </a:lnTo>
                <a:lnTo>
                  <a:pt x="347" y="1130"/>
                </a:lnTo>
                <a:lnTo>
                  <a:pt x="347" y="1130"/>
                </a:lnTo>
                <a:lnTo>
                  <a:pt x="350" y="1133"/>
                </a:lnTo>
                <a:lnTo>
                  <a:pt x="350" y="1133"/>
                </a:lnTo>
                <a:lnTo>
                  <a:pt x="350" y="1163"/>
                </a:lnTo>
                <a:lnTo>
                  <a:pt x="350" y="1163"/>
                </a:lnTo>
                <a:lnTo>
                  <a:pt x="350" y="1182"/>
                </a:lnTo>
                <a:lnTo>
                  <a:pt x="350" y="1182"/>
                </a:lnTo>
                <a:lnTo>
                  <a:pt x="350" y="1185"/>
                </a:lnTo>
                <a:lnTo>
                  <a:pt x="350" y="1188"/>
                </a:lnTo>
                <a:lnTo>
                  <a:pt x="350" y="1188"/>
                </a:lnTo>
                <a:lnTo>
                  <a:pt x="353" y="1197"/>
                </a:lnTo>
                <a:lnTo>
                  <a:pt x="551" y="1221"/>
                </a:lnTo>
                <a:lnTo>
                  <a:pt x="551" y="1221"/>
                </a:lnTo>
                <a:lnTo>
                  <a:pt x="554" y="1224"/>
                </a:lnTo>
                <a:lnTo>
                  <a:pt x="554" y="1224"/>
                </a:lnTo>
                <a:lnTo>
                  <a:pt x="554" y="1224"/>
                </a:lnTo>
                <a:lnTo>
                  <a:pt x="554" y="1224"/>
                </a:lnTo>
                <a:lnTo>
                  <a:pt x="557" y="1221"/>
                </a:lnTo>
                <a:lnTo>
                  <a:pt x="557" y="1221"/>
                </a:lnTo>
                <a:lnTo>
                  <a:pt x="557" y="1221"/>
                </a:lnTo>
                <a:lnTo>
                  <a:pt x="557" y="1221"/>
                </a:lnTo>
                <a:lnTo>
                  <a:pt x="560" y="1221"/>
                </a:lnTo>
                <a:lnTo>
                  <a:pt x="560" y="1221"/>
                </a:lnTo>
                <a:lnTo>
                  <a:pt x="568" y="1215"/>
                </a:lnTo>
                <a:lnTo>
                  <a:pt x="568" y="1215"/>
                </a:lnTo>
                <a:lnTo>
                  <a:pt x="568" y="1215"/>
                </a:lnTo>
                <a:lnTo>
                  <a:pt x="568" y="1215"/>
                </a:lnTo>
                <a:lnTo>
                  <a:pt x="571" y="1212"/>
                </a:lnTo>
                <a:lnTo>
                  <a:pt x="571" y="1212"/>
                </a:lnTo>
                <a:lnTo>
                  <a:pt x="571" y="1212"/>
                </a:lnTo>
                <a:lnTo>
                  <a:pt x="571" y="1212"/>
                </a:lnTo>
                <a:lnTo>
                  <a:pt x="571" y="1212"/>
                </a:lnTo>
                <a:lnTo>
                  <a:pt x="571" y="1191"/>
                </a:lnTo>
                <a:lnTo>
                  <a:pt x="571" y="1191"/>
                </a:lnTo>
                <a:lnTo>
                  <a:pt x="568" y="1185"/>
                </a:lnTo>
                <a:lnTo>
                  <a:pt x="565" y="1176"/>
                </a:lnTo>
                <a:lnTo>
                  <a:pt x="565" y="1176"/>
                </a:lnTo>
                <a:lnTo>
                  <a:pt x="557" y="1160"/>
                </a:lnTo>
                <a:lnTo>
                  <a:pt x="554" y="1145"/>
                </a:lnTo>
                <a:lnTo>
                  <a:pt x="554" y="1145"/>
                </a:lnTo>
                <a:lnTo>
                  <a:pt x="557" y="1130"/>
                </a:lnTo>
                <a:lnTo>
                  <a:pt x="560" y="1121"/>
                </a:lnTo>
                <a:lnTo>
                  <a:pt x="565" y="1115"/>
                </a:lnTo>
                <a:lnTo>
                  <a:pt x="579" y="1097"/>
                </a:lnTo>
                <a:lnTo>
                  <a:pt x="579" y="1097"/>
                </a:lnTo>
                <a:lnTo>
                  <a:pt x="588" y="1084"/>
                </a:lnTo>
                <a:lnTo>
                  <a:pt x="593" y="1072"/>
                </a:lnTo>
                <a:lnTo>
                  <a:pt x="593" y="1057"/>
                </a:lnTo>
                <a:lnTo>
                  <a:pt x="593" y="1057"/>
                </a:lnTo>
                <a:lnTo>
                  <a:pt x="596" y="1048"/>
                </a:lnTo>
                <a:lnTo>
                  <a:pt x="602" y="1039"/>
                </a:lnTo>
                <a:lnTo>
                  <a:pt x="607" y="1033"/>
                </a:lnTo>
                <a:lnTo>
                  <a:pt x="616" y="1030"/>
                </a:lnTo>
                <a:lnTo>
                  <a:pt x="616" y="1030"/>
                </a:lnTo>
                <a:lnTo>
                  <a:pt x="624" y="1024"/>
                </a:lnTo>
                <a:lnTo>
                  <a:pt x="624" y="1024"/>
                </a:lnTo>
                <a:lnTo>
                  <a:pt x="616" y="1018"/>
                </a:lnTo>
                <a:lnTo>
                  <a:pt x="616" y="1018"/>
                </a:lnTo>
                <a:lnTo>
                  <a:pt x="616" y="1018"/>
                </a:lnTo>
                <a:lnTo>
                  <a:pt x="616" y="1018"/>
                </a:lnTo>
                <a:lnTo>
                  <a:pt x="605" y="1011"/>
                </a:lnTo>
                <a:lnTo>
                  <a:pt x="593" y="1002"/>
                </a:lnTo>
                <a:lnTo>
                  <a:pt x="593" y="1002"/>
                </a:lnTo>
                <a:lnTo>
                  <a:pt x="593" y="999"/>
                </a:lnTo>
                <a:lnTo>
                  <a:pt x="593" y="999"/>
                </a:lnTo>
                <a:lnTo>
                  <a:pt x="593" y="999"/>
                </a:lnTo>
                <a:lnTo>
                  <a:pt x="593" y="999"/>
                </a:lnTo>
                <a:lnTo>
                  <a:pt x="591" y="996"/>
                </a:lnTo>
                <a:lnTo>
                  <a:pt x="591" y="996"/>
                </a:lnTo>
                <a:lnTo>
                  <a:pt x="591" y="996"/>
                </a:lnTo>
                <a:lnTo>
                  <a:pt x="591" y="996"/>
                </a:lnTo>
                <a:lnTo>
                  <a:pt x="591" y="996"/>
                </a:lnTo>
                <a:lnTo>
                  <a:pt x="591" y="996"/>
                </a:lnTo>
                <a:lnTo>
                  <a:pt x="591" y="993"/>
                </a:lnTo>
                <a:lnTo>
                  <a:pt x="591" y="993"/>
                </a:lnTo>
                <a:lnTo>
                  <a:pt x="588" y="993"/>
                </a:lnTo>
                <a:lnTo>
                  <a:pt x="588" y="993"/>
                </a:lnTo>
                <a:lnTo>
                  <a:pt x="588" y="990"/>
                </a:lnTo>
                <a:lnTo>
                  <a:pt x="588" y="990"/>
                </a:lnTo>
                <a:lnTo>
                  <a:pt x="588" y="990"/>
                </a:lnTo>
                <a:lnTo>
                  <a:pt x="588" y="990"/>
                </a:lnTo>
                <a:lnTo>
                  <a:pt x="588" y="990"/>
                </a:lnTo>
                <a:lnTo>
                  <a:pt x="588" y="990"/>
                </a:lnTo>
                <a:lnTo>
                  <a:pt x="588" y="987"/>
                </a:lnTo>
                <a:lnTo>
                  <a:pt x="588" y="987"/>
                </a:lnTo>
                <a:lnTo>
                  <a:pt x="585" y="987"/>
                </a:lnTo>
                <a:lnTo>
                  <a:pt x="585" y="987"/>
                </a:lnTo>
                <a:lnTo>
                  <a:pt x="585" y="984"/>
                </a:lnTo>
                <a:lnTo>
                  <a:pt x="585" y="984"/>
                </a:lnTo>
                <a:lnTo>
                  <a:pt x="585" y="984"/>
                </a:lnTo>
                <a:lnTo>
                  <a:pt x="585" y="984"/>
                </a:lnTo>
                <a:lnTo>
                  <a:pt x="585" y="981"/>
                </a:lnTo>
                <a:lnTo>
                  <a:pt x="585" y="981"/>
                </a:lnTo>
                <a:lnTo>
                  <a:pt x="585" y="978"/>
                </a:lnTo>
                <a:lnTo>
                  <a:pt x="585" y="978"/>
                </a:lnTo>
                <a:lnTo>
                  <a:pt x="585" y="978"/>
                </a:lnTo>
                <a:lnTo>
                  <a:pt x="585" y="978"/>
                </a:lnTo>
                <a:lnTo>
                  <a:pt x="582" y="975"/>
                </a:lnTo>
                <a:lnTo>
                  <a:pt x="582" y="975"/>
                </a:lnTo>
                <a:lnTo>
                  <a:pt x="582" y="975"/>
                </a:lnTo>
                <a:lnTo>
                  <a:pt x="582" y="975"/>
                </a:lnTo>
                <a:lnTo>
                  <a:pt x="582" y="972"/>
                </a:lnTo>
                <a:lnTo>
                  <a:pt x="582" y="972"/>
                </a:lnTo>
                <a:lnTo>
                  <a:pt x="582" y="969"/>
                </a:lnTo>
                <a:lnTo>
                  <a:pt x="582" y="969"/>
                </a:lnTo>
                <a:lnTo>
                  <a:pt x="582" y="969"/>
                </a:lnTo>
                <a:lnTo>
                  <a:pt x="582" y="969"/>
                </a:lnTo>
                <a:lnTo>
                  <a:pt x="582" y="966"/>
                </a:lnTo>
                <a:lnTo>
                  <a:pt x="582" y="966"/>
                </a:lnTo>
                <a:lnTo>
                  <a:pt x="582" y="963"/>
                </a:lnTo>
                <a:lnTo>
                  <a:pt x="582" y="963"/>
                </a:lnTo>
                <a:lnTo>
                  <a:pt x="582" y="960"/>
                </a:lnTo>
                <a:lnTo>
                  <a:pt x="582" y="960"/>
                </a:lnTo>
                <a:lnTo>
                  <a:pt x="579" y="960"/>
                </a:lnTo>
                <a:lnTo>
                  <a:pt x="579" y="960"/>
                </a:lnTo>
                <a:lnTo>
                  <a:pt x="579" y="957"/>
                </a:lnTo>
                <a:lnTo>
                  <a:pt x="579" y="957"/>
                </a:lnTo>
                <a:lnTo>
                  <a:pt x="579" y="954"/>
                </a:lnTo>
                <a:lnTo>
                  <a:pt x="579" y="954"/>
                </a:lnTo>
                <a:lnTo>
                  <a:pt x="579" y="951"/>
                </a:lnTo>
                <a:lnTo>
                  <a:pt x="579" y="951"/>
                </a:lnTo>
                <a:lnTo>
                  <a:pt x="579" y="951"/>
                </a:lnTo>
                <a:lnTo>
                  <a:pt x="579" y="951"/>
                </a:lnTo>
                <a:lnTo>
                  <a:pt x="579" y="948"/>
                </a:lnTo>
                <a:lnTo>
                  <a:pt x="579" y="948"/>
                </a:lnTo>
                <a:lnTo>
                  <a:pt x="579" y="945"/>
                </a:lnTo>
                <a:lnTo>
                  <a:pt x="579" y="945"/>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635" name="Freeform 662">
            <a:extLst>
              <a:ext uri="{FF2B5EF4-FFF2-40B4-BE49-F238E27FC236}">
                <a16:creationId xmlns:a16="http://schemas.microsoft.com/office/drawing/2014/main" id="{080EBA55-A01A-409B-B9B1-E94C036E3082}"/>
              </a:ext>
            </a:extLst>
          </p:cNvPr>
          <p:cNvSpPr>
            <a:spLocks/>
          </p:cNvSpPr>
          <p:nvPr/>
        </p:nvSpPr>
        <p:spPr bwMode="auto">
          <a:xfrm>
            <a:off x="2287558" y="4373394"/>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6" name="Freeform 663">
            <a:extLst>
              <a:ext uri="{FF2B5EF4-FFF2-40B4-BE49-F238E27FC236}">
                <a16:creationId xmlns:a16="http://schemas.microsoft.com/office/drawing/2014/main" id="{AD578C75-F247-4DD7-9E43-FF62F3B2A297}"/>
              </a:ext>
            </a:extLst>
          </p:cNvPr>
          <p:cNvSpPr>
            <a:spLocks/>
          </p:cNvSpPr>
          <p:nvPr/>
        </p:nvSpPr>
        <p:spPr bwMode="auto">
          <a:xfrm>
            <a:off x="2292162" y="4390853"/>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7" name="Freeform 664">
            <a:extLst>
              <a:ext uri="{FF2B5EF4-FFF2-40B4-BE49-F238E27FC236}">
                <a16:creationId xmlns:a16="http://schemas.microsoft.com/office/drawing/2014/main" id="{F1DDF090-03A4-4226-818F-5D5101174AEE}"/>
              </a:ext>
            </a:extLst>
          </p:cNvPr>
          <p:cNvSpPr>
            <a:spLocks/>
          </p:cNvSpPr>
          <p:nvPr/>
        </p:nvSpPr>
        <p:spPr bwMode="auto">
          <a:xfrm>
            <a:off x="2292162" y="43908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8" name="Freeform 665">
            <a:extLst>
              <a:ext uri="{FF2B5EF4-FFF2-40B4-BE49-F238E27FC236}">
                <a16:creationId xmlns:a16="http://schemas.microsoft.com/office/drawing/2014/main" id="{1F9E9B09-9D6B-497C-93AA-25EB22B848B9}"/>
              </a:ext>
            </a:extLst>
          </p:cNvPr>
          <p:cNvSpPr>
            <a:spLocks/>
          </p:cNvSpPr>
          <p:nvPr/>
        </p:nvSpPr>
        <p:spPr bwMode="auto">
          <a:xfrm>
            <a:off x="2287558" y="4386489"/>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9" name="Freeform 666">
            <a:extLst>
              <a:ext uri="{FF2B5EF4-FFF2-40B4-BE49-F238E27FC236}">
                <a16:creationId xmlns:a16="http://schemas.microsoft.com/office/drawing/2014/main" id="{2741CF01-AA2C-4610-A10B-8A3B3921673C}"/>
              </a:ext>
            </a:extLst>
          </p:cNvPr>
          <p:cNvSpPr>
            <a:spLocks/>
          </p:cNvSpPr>
          <p:nvPr/>
        </p:nvSpPr>
        <p:spPr bwMode="auto">
          <a:xfrm>
            <a:off x="2299832" y="440394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0" name="Freeform 667">
            <a:extLst>
              <a:ext uri="{FF2B5EF4-FFF2-40B4-BE49-F238E27FC236}">
                <a16:creationId xmlns:a16="http://schemas.microsoft.com/office/drawing/2014/main" id="{1C3897D6-C5CC-465A-A8E3-45F7750A5F2F}"/>
              </a:ext>
            </a:extLst>
          </p:cNvPr>
          <p:cNvSpPr>
            <a:spLocks/>
          </p:cNvSpPr>
          <p:nvPr/>
        </p:nvSpPr>
        <p:spPr bwMode="auto">
          <a:xfrm>
            <a:off x="2287558" y="43821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1" name="Freeform 668">
            <a:extLst>
              <a:ext uri="{FF2B5EF4-FFF2-40B4-BE49-F238E27FC236}">
                <a16:creationId xmlns:a16="http://schemas.microsoft.com/office/drawing/2014/main" id="{FD4FE637-8091-41BE-9D26-5657C8528A52}"/>
              </a:ext>
            </a:extLst>
          </p:cNvPr>
          <p:cNvSpPr>
            <a:spLocks/>
          </p:cNvSpPr>
          <p:nvPr/>
        </p:nvSpPr>
        <p:spPr bwMode="auto">
          <a:xfrm>
            <a:off x="2296765" y="439958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2" name="Freeform 669">
            <a:extLst>
              <a:ext uri="{FF2B5EF4-FFF2-40B4-BE49-F238E27FC236}">
                <a16:creationId xmlns:a16="http://schemas.microsoft.com/office/drawing/2014/main" id="{0C6D4075-D177-4D33-AECB-459332D252BA}"/>
              </a:ext>
            </a:extLst>
          </p:cNvPr>
          <p:cNvSpPr>
            <a:spLocks/>
          </p:cNvSpPr>
          <p:nvPr/>
        </p:nvSpPr>
        <p:spPr bwMode="auto">
          <a:xfrm>
            <a:off x="2296765" y="4395218"/>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3" name="Freeform 670">
            <a:extLst>
              <a:ext uri="{FF2B5EF4-FFF2-40B4-BE49-F238E27FC236}">
                <a16:creationId xmlns:a16="http://schemas.microsoft.com/office/drawing/2014/main" id="{60F9934B-D3F4-4904-B40F-ED59D0C8FFCD}"/>
              </a:ext>
            </a:extLst>
          </p:cNvPr>
          <p:cNvSpPr>
            <a:spLocks/>
          </p:cNvSpPr>
          <p:nvPr/>
        </p:nvSpPr>
        <p:spPr bwMode="auto">
          <a:xfrm>
            <a:off x="2278353" y="433411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4" name="Freeform 671">
            <a:extLst>
              <a:ext uri="{FF2B5EF4-FFF2-40B4-BE49-F238E27FC236}">
                <a16:creationId xmlns:a16="http://schemas.microsoft.com/office/drawing/2014/main" id="{48513E79-3D72-476C-B912-10EA4BFBCB68}"/>
              </a:ext>
            </a:extLst>
          </p:cNvPr>
          <p:cNvSpPr>
            <a:spLocks/>
          </p:cNvSpPr>
          <p:nvPr/>
        </p:nvSpPr>
        <p:spPr bwMode="auto">
          <a:xfrm>
            <a:off x="2278353" y="4338479"/>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5" name="Freeform 672">
            <a:extLst>
              <a:ext uri="{FF2B5EF4-FFF2-40B4-BE49-F238E27FC236}">
                <a16:creationId xmlns:a16="http://schemas.microsoft.com/office/drawing/2014/main" id="{8D2870E0-9C6C-4EAF-9534-52AD7BFC6D3F}"/>
              </a:ext>
            </a:extLst>
          </p:cNvPr>
          <p:cNvSpPr>
            <a:spLocks/>
          </p:cNvSpPr>
          <p:nvPr/>
        </p:nvSpPr>
        <p:spPr bwMode="auto">
          <a:xfrm>
            <a:off x="2282956" y="4369030"/>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6" name="Freeform 673">
            <a:extLst>
              <a:ext uri="{FF2B5EF4-FFF2-40B4-BE49-F238E27FC236}">
                <a16:creationId xmlns:a16="http://schemas.microsoft.com/office/drawing/2014/main" id="{526ADEEC-8091-477A-BE64-A37B8E784D0B}"/>
              </a:ext>
            </a:extLst>
          </p:cNvPr>
          <p:cNvSpPr>
            <a:spLocks/>
          </p:cNvSpPr>
          <p:nvPr/>
        </p:nvSpPr>
        <p:spPr bwMode="auto">
          <a:xfrm>
            <a:off x="2335121" y="4431589"/>
            <a:ext cx="12274" cy="8729"/>
          </a:xfrm>
          <a:custGeom>
            <a:avLst/>
            <a:gdLst>
              <a:gd name="T0" fmla="*/ 0 w 8"/>
              <a:gd name="T1" fmla="*/ 0 h 6"/>
              <a:gd name="T2" fmla="*/ 0 w 8"/>
              <a:gd name="T3" fmla="*/ 0 h 6"/>
              <a:gd name="T4" fmla="*/ 8 w 8"/>
              <a:gd name="T5" fmla="*/ 6 h 6"/>
              <a:gd name="T6" fmla="*/ 8 w 8"/>
              <a:gd name="T7" fmla="*/ 6 h 6"/>
              <a:gd name="T8" fmla="*/ 0 w 8"/>
              <a:gd name="T9" fmla="*/ 0 h 6"/>
              <a:gd name="T10" fmla="*/ 0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0" y="0"/>
                </a:moveTo>
                <a:lnTo>
                  <a:pt x="0" y="0"/>
                </a:lnTo>
                <a:lnTo>
                  <a:pt x="8" y="6"/>
                </a:lnTo>
                <a:lnTo>
                  <a:pt x="8"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7" name="Freeform 674">
            <a:extLst>
              <a:ext uri="{FF2B5EF4-FFF2-40B4-BE49-F238E27FC236}">
                <a16:creationId xmlns:a16="http://schemas.microsoft.com/office/drawing/2014/main" id="{309F528F-5972-438D-A5FC-EE394CA72118}"/>
              </a:ext>
            </a:extLst>
          </p:cNvPr>
          <p:cNvSpPr>
            <a:spLocks/>
          </p:cNvSpPr>
          <p:nvPr/>
        </p:nvSpPr>
        <p:spPr bwMode="auto">
          <a:xfrm>
            <a:off x="2278353" y="4347208"/>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8" name="Freeform 675">
            <a:extLst>
              <a:ext uri="{FF2B5EF4-FFF2-40B4-BE49-F238E27FC236}">
                <a16:creationId xmlns:a16="http://schemas.microsoft.com/office/drawing/2014/main" id="{2DAC6AC0-FA07-4908-B836-F5119DC5DEBB}"/>
              </a:ext>
            </a:extLst>
          </p:cNvPr>
          <p:cNvSpPr>
            <a:spLocks/>
          </p:cNvSpPr>
          <p:nvPr/>
        </p:nvSpPr>
        <p:spPr bwMode="auto">
          <a:xfrm>
            <a:off x="2282956" y="4351572"/>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9" name="Freeform 676">
            <a:extLst>
              <a:ext uri="{FF2B5EF4-FFF2-40B4-BE49-F238E27FC236}">
                <a16:creationId xmlns:a16="http://schemas.microsoft.com/office/drawing/2014/main" id="{D3822DFB-2840-4BE2-A8FA-F3BC0AE2FF9A}"/>
              </a:ext>
            </a:extLst>
          </p:cNvPr>
          <p:cNvSpPr>
            <a:spLocks/>
          </p:cNvSpPr>
          <p:nvPr/>
        </p:nvSpPr>
        <p:spPr bwMode="auto">
          <a:xfrm>
            <a:off x="2282956" y="4364665"/>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0" name="Freeform 677">
            <a:extLst>
              <a:ext uri="{FF2B5EF4-FFF2-40B4-BE49-F238E27FC236}">
                <a16:creationId xmlns:a16="http://schemas.microsoft.com/office/drawing/2014/main" id="{F5D5CD4F-D13B-4269-AEF7-8FFEEFAA58D6}"/>
              </a:ext>
            </a:extLst>
          </p:cNvPr>
          <p:cNvSpPr>
            <a:spLocks/>
          </p:cNvSpPr>
          <p:nvPr/>
        </p:nvSpPr>
        <p:spPr bwMode="auto">
          <a:xfrm>
            <a:off x="2282956" y="436030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1" name="Freeform 678">
            <a:extLst>
              <a:ext uri="{FF2B5EF4-FFF2-40B4-BE49-F238E27FC236}">
                <a16:creationId xmlns:a16="http://schemas.microsoft.com/office/drawing/2014/main" id="{1F40BBEC-2942-499B-B2DA-48F064370815}"/>
              </a:ext>
            </a:extLst>
          </p:cNvPr>
          <p:cNvSpPr>
            <a:spLocks/>
          </p:cNvSpPr>
          <p:nvPr/>
        </p:nvSpPr>
        <p:spPr bwMode="auto">
          <a:xfrm>
            <a:off x="2239997" y="473128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2" name="Freeform 679">
            <a:extLst>
              <a:ext uri="{FF2B5EF4-FFF2-40B4-BE49-F238E27FC236}">
                <a16:creationId xmlns:a16="http://schemas.microsoft.com/office/drawing/2014/main" id="{37CC92F5-BB9E-41E0-850D-1ED99B751168}"/>
              </a:ext>
            </a:extLst>
          </p:cNvPr>
          <p:cNvSpPr>
            <a:spLocks/>
          </p:cNvSpPr>
          <p:nvPr/>
        </p:nvSpPr>
        <p:spPr bwMode="auto">
          <a:xfrm>
            <a:off x="2266079" y="471383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3" name="Freeform 680">
            <a:extLst>
              <a:ext uri="{FF2B5EF4-FFF2-40B4-BE49-F238E27FC236}">
                <a16:creationId xmlns:a16="http://schemas.microsoft.com/office/drawing/2014/main" id="{B902B87A-1469-48FE-BE40-D3F6111382C5}"/>
              </a:ext>
            </a:extLst>
          </p:cNvPr>
          <p:cNvSpPr>
            <a:spLocks/>
          </p:cNvSpPr>
          <p:nvPr/>
        </p:nvSpPr>
        <p:spPr bwMode="auto">
          <a:xfrm>
            <a:off x="2244599" y="472692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4" name="Freeform 681">
            <a:extLst>
              <a:ext uri="{FF2B5EF4-FFF2-40B4-BE49-F238E27FC236}">
                <a16:creationId xmlns:a16="http://schemas.microsoft.com/office/drawing/2014/main" id="{583F85C7-AB21-45D4-84F7-DF449C64AC58}"/>
              </a:ext>
            </a:extLst>
          </p:cNvPr>
          <p:cNvSpPr>
            <a:spLocks/>
          </p:cNvSpPr>
          <p:nvPr/>
        </p:nvSpPr>
        <p:spPr bwMode="auto">
          <a:xfrm>
            <a:off x="2249202" y="4718195"/>
            <a:ext cx="12274" cy="8729"/>
          </a:xfrm>
          <a:custGeom>
            <a:avLst/>
            <a:gdLst>
              <a:gd name="T0" fmla="*/ 8 w 8"/>
              <a:gd name="T1" fmla="*/ 0 h 6"/>
              <a:gd name="T2" fmla="*/ 8 w 8"/>
              <a:gd name="T3" fmla="*/ 0 h 6"/>
              <a:gd name="T4" fmla="*/ 0 w 8"/>
              <a:gd name="T5" fmla="*/ 6 h 6"/>
              <a:gd name="T6" fmla="*/ 0 w 8"/>
              <a:gd name="T7" fmla="*/ 6 h 6"/>
              <a:gd name="T8" fmla="*/ 8 w 8"/>
              <a:gd name="T9" fmla="*/ 0 h 6"/>
              <a:gd name="T10" fmla="*/ 8 w 8"/>
              <a:gd name="T11" fmla="*/ 0 h 6"/>
            </a:gdLst>
            <a:ahLst/>
            <a:cxnLst>
              <a:cxn ang="0">
                <a:pos x="T0" y="T1"/>
              </a:cxn>
              <a:cxn ang="0">
                <a:pos x="T2" y="T3"/>
              </a:cxn>
              <a:cxn ang="0">
                <a:pos x="T4" y="T5"/>
              </a:cxn>
              <a:cxn ang="0">
                <a:pos x="T6" y="T7"/>
              </a:cxn>
              <a:cxn ang="0">
                <a:pos x="T8" y="T9"/>
              </a:cxn>
              <a:cxn ang="0">
                <a:pos x="T10" y="T11"/>
              </a:cxn>
            </a:cxnLst>
            <a:rect l="0" t="0" r="r" b="b"/>
            <a:pathLst>
              <a:path w="8" h="6">
                <a:moveTo>
                  <a:pt x="8" y="0"/>
                </a:moveTo>
                <a:lnTo>
                  <a:pt x="8" y="0"/>
                </a:lnTo>
                <a:lnTo>
                  <a:pt x="0" y="6"/>
                </a:lnTo>
                <a:lnTo>
                  <a:pt x="0" y="6"/>
                </a:lnTo>
                <a:lnTo>
                  <a:pt x="8" y="0"/>
                </a:lnTo>
                <a:lnTo>
                  <a:pt x="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5" name="Freeform 682">
            <a:extLst>
              <a:ext uri="{FF2B5EF4-FFF2-40B4-BE49-F238E27FC236}">
                <a16:creationId xmlns:a16="http://schemas.microsoft.com/office/drawing/2014/main" id="{4982A354-F769-4215-8275-1011DC6BA84D}"/>
              </a:ext>
            </a:extLst>
          </p:cNvPr>
          <p:cNvSpPr>
            <a:spLocks/>
          </p:cNvSpPr>
          <p:nvPr/>
        </p:nvSpPr>
        <p:spPr bwMode="auto">
          <a:xfrm>
            <a:off x="2261476" y="4713831"/>
            <a:ext cx="4602" cy="4364"/>
          </a:xfrm>
          <a:custGeom>
            <a:avLst/>
            <a:gdLst>
              <a:gd name="T0" fmla="*/ 3 w 3"/>
              <a:gd name="T1" fmla="*/ 0 h 3"/>
              <a:gd name="T2" fmla="*/ 3 w 3"/>
              <a:gd name="T3" fmla="*/ 0 h 3"/>
              <a:gd name="T4" fmla="*/ 0 w 3"/>
              <a:gd name="T5" fmla="*/ 3 h 3"/>
              <a:gd name="T6" fmla="*/ 0 w 3"/>
              <a:gd name="T7" fmla="*/ 3 h 3"/>
              <a:gd name="T8" fmla="*/ 3 w 3"/>
              <a:gd name="T9" fmla="*/ 0 h 3"/>
              <a:gd name="T10" fmla="*/ 3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3" y="0"/>
                </a:moveTo>
                <a:lnTo>
                  <a:pt x="3" y="0"/>
                </a:lnTo>
                <a:lnTo>
                  <a:pt x="0" y="3"/>
                </a:lnTo>
                <a:lnTo>
                  <a:pt x="0" y="3"/>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6" name="Freeform 683">
            <a:extLst>
              <a:ext uri="{FF2B5EF4-FFF2-40B4-BE49-F238E27FC236}">
                <a16:creationId xmlns:a16="http://schemas.microsoft.com/office/drawing/2014/main" id="{0FC91629-1254-45E4-9D2E-504DE98CE7A1}"/>
              </a:ext>
            </a:extLst>
          </p:cNvPr>
          <p:cNvSpPr>
            <a:spLocks/>
          </p:cNvSpPr>
          <p:nvPr/>
        </p:nvSpPr>
        <p:spPr bwMode="auto">
          <a:xfrm>
            <a:off x="1788919" y="3564497"/>
            <a:ext cx="0" cy="4364"/>
          </a:xfrm>
          <a:custGeom>
            <a:avLst/>
            <a:gdLst>
              <a:gd name="T0" fmla="*/ 3 h 3"/>
              <a:gd name="T1" fmla="*/ 3 h 3"/>
              <a:gd name="T2" fmla="*/ 3 h 3"/>
              <a:gd name="T3" fmla="*/ 3 h 3"/>
              <a:gd name="T4" fmla="*/ 0 h 3"/>
              <a:gd name="T5" fmla="*/ 0 h 3"/>
              <a:gd name="T6" fmla="*/ 3 h 3"/>
              <a:gd name="T7" fmla="*/ 3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3"/>
                </a:moveTo>
                <a:lnTo>
                  <a:pt x="0" y="3"/>
                </a:lnTo>
                <a:lnTo>
                  <a:pt x="0" y="3"/>
                </a:ln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7" name="Freeform 684">
            <a:extLst>
              <a:ext uri="{FF2B5EF4-FFF2-40B4-BE49-F238E27FC236}">
                <a16:creationId xmlns:a16="http://schemas.microsoft.com/office/drawing/2014/main" id="{B8CA8CAD-F004-4664-9E9A-349229D1862A}"/>
              </a:ext>
            </a:extLst>
          </p:cNvPr>
          <p:cNvSpPr>
            <a:spLocks/>
          </p:cNvSpPr>
          <p:nvPr/>
        </p:nvSpPr>
        <p:spPr bwMode="auto">
          <a:xfrm>
            <a:off x="1788919" y="356886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8" name="Freeform 685">
            <a:extLst>
              <a:ext uri="{FF2B5EF4-FFF2-40B4-BE49-F238E27FC236}">
                <a16:creationId xmlns:a16="http://schemas.microsoft.com/office/drawing/2014/main" id="{7ED65722-F03A-42A6-95D4-F08E5BC17296}"/>
              </a:ext>
            </a:extLst>
          </p:cNvPr>
          <p:cNvSpPr>
            <a:spLocks/>
          </p:cNvSpPr>
          <p:nvPr/>
        </p:nvSpPr>
        <p:spPr bwMode="auto">
          <a:xfrm>
            <a:off x="1785850" y="356449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9" name="Freeform 686">
            <a:extLst>
              <a:ext uri="{FF2B5EF4-FFF2-40B4-BE49-F238E27FC236}">
                <a16:creationId xmlns:a16="http://schemas.microsoft.com/office/drawing/2014/main" id="{9602A5B4-68F2-4327-8BC3-1C0CB1C802DF}"/>
              </a:ext>
            </a:extLst>
          </p:cNvPr>
          <p:cNvSpPr>
            <a:spLocks/>
          </p:cNvSpPr>
          <p:nvPr/>
        </p:nvSpPr>
        <p:spPr bwMode="auto">
          <a:xfrm>
            <a:off x="1785850" y="35601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0" name="Freeform 687">
            <a:extLst>
              <a:ext uri="{FF2B5EF4-FFF2-40B4-BE49-F238E27FC236}">
                <a16:creationId xmlns:a16="http://schemas.microsoft.com/office/drawing/2014/main" id="{50FB4B8D-C183-43B2-AAA8-8B752781F129}"/>
              </a:ext>
            </a:extLst>
          </p:cNvPr>
          <p:cNvSpPr>
            <a:spLocks/>
          </p:cNvSpPr>
          <p:nvPr/>
        </p:nvSpPr>
        <p:spPr bwMode="auto">
          <a:xfrm>
            <a:off x="1793522" y="357322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1" name="Freeform 688">
            <a:extLst>
              <a:ext uri="{FF2B5EF4-FFF2-40B4-BE49-F238E27FC236}">
                <a16:creationId xmlns:a16="http://schemas.microsoft.com/office/drawing/2014/main" id="{7A8E31F2-2D5E-4DB9-9D3E-DC1F3CD39555}"/>
              </a:ext>
            </a:extLst>
          </p:cNvPr>
          <p:cNvSpPr>
            <a:spLocks/>
          </p:cNvSpPr>
          <p:nvPr/>
        </p:nvSpPr>
        <p:spPr bwMode="auto">
          <a:xfrm>
            <a:off x="1793522" y="3573225"/>
            <a:ext cx="4602" cy="4364"/>
          </a:xfrm>
          <a:custGeom>
            <a:avLst/>
            <a:gdLst>
              <a:gd name="T0" fmla="*/ 0 w 3"/>
              <a:gd name="T1" fmla="*/ 0 h 3"/>
              <a:gd name="T2" fmla="*/ 0 w 3"/>
              <a:gd name="T3" fmla="*/ 0 h 3"/>
              <a:gd name="T4" fmla="*/ 3 w 3"/>
              <a:gd name="T5" fmla="*/ 3 h 3"/>
              <a:gd name="T6" fmla="*/ 3 w 3"/>
              <a:gd name="T7" fmla="*/ 3 h 3"/>
              <a:gd name="T8" fmla="*/ 3 w 3"/>
              <a:gd name="T9" fmla="*/ 3 h 3"/>
              <a:gd name="T10" fmla="*/ 3 w 3"/>
              <a:gd name="T11" fmla="*/ 3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3" y="3"/>
                </a:lnTo>
                <a:lnTo>
                  <a:pt x="3" y="3"/>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2" name="Freeform 689">
            <a:extLst>
              <a:ext uri="{FF2B5EF4-FFF2-40B4-BE49-F238E27FC236}">
                <a16:creationId xmlns:a16="http://schemas.microsoft.com/office/drawing/2014/main" id="{572887E6-A187-4C55-8ECD-32ECC4796BAE}"/>
              </a:ext>
            </a:extLst>
          </p:cNvPr>
          <p:cNvSpPr>
            <a:spLocks/>
          </p:cNvSpPr>
          <p:nvPr/>
        </p:nvSpPr>
        <p:spPr bwMode="auto">
          <a:xfrm>
            <a:off x="1785850" y="356449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3" name="Freeform 690">
            <a:extLst>
              <a:ext uri="{FF2B5EF4-FFF2-40B4-BE49-F238E27FC236}">
                <a16:creationId xmlns:a16="http://schemas.microsoft.com/office/drawing/2014/main" id="{B8168615-4EEB-4646-855D-072C81D29E73}"/>
              </a:ext>
            </a:extLst>
          </p:cNvPr>
          <p:cNvSpPr>
            <a:spLocks/>
          </p:cNvSpPr>
          <p:nvPr/>
        </p:nvSpPr>
        <p:spPr bwMode="auto">
          <a:xfrm>
            <a:off x="1807330" y="350339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4" name="Freeform 691">
            <a:extLst>
              <a:ext uri="{FF2B5EF4-FFF2-40B4-BE49-F238E27FC236}">
                <a16:creationId xmlns:a16="http://schemas.microsoft.com/office/drawing/2014/main" id="{15A04C28-68E9-4923-AD5E-D50DE5B525C8}"/>
              </a:ext>
            </a:extLst>
          </p:cNvPr>
          <p:cNvSpPr>
            <a:spLocks/>
          </p:cNvSpPr>
          <p:nvPr/>
        </p:nvSpPr>
        <p:spPr bwMode="auto">
          <a:xfrm>
            <a:off x="1824207" y="3622690"/>
            <a:ext cx="7672" cy="13093"/>
          </a:xfrm>
          <a:custGeom>
            <a:avLst/>
            <a:gdLst>
              <a:gd name="T0" fmla="*/ 0 w 5"/>
              <a:gd name="T1" fmla="*/ 0 h 9"/>
              <a:gd name="T2" fmla="*/ 0 w 5"/>
              <a:gd name="T3" fmla="*/ 0 h 9"/>
              <a:gd name="T4" fmla="*/ 5 w 5"/>
              <a:gd name="T5" fmla="*/ 9 h 9"/>
              <a:gd name="T6" fmla="*/ 5 w 5"/>
              <a:gd name="T7" fmla="*/ 9 h 9"/>
              <a:gd name="T8" fmla="*/ 5 w 5"/>
              <a:gd name="T9" fmla="*/ 9 h 9"/>
              <a:gd name="T10" fmla="*/ 0 w 5"/>
              <a:gd name="T11" fmla="*/ 0 h 9"/>
              <a:gd name="T12" fmla="*/ 0 w 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5" h="9">
                <a:moveTo>
                  <a:pt x="0" y="0"/>
                </a:moveTo>
                <a:lnTo>
                  <a:pt x="0" y="0"/>
                </a:lnTo>
                <a:lnTo>
                  <a:pt x="5" y="9"/>
                </a:lnTo>
                <a:lnTo>
                  <a:pt x="5" y="9"/>
                </a:lnTo>
                <a:lnTo>
                  <a:pt x="5" y="9"/>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5" name="Freeform 692">
            <a:extLst>
              <a:ext uri="{FF2B5EF4-FFF2-40B4-BE49-F238E27FC236}">
                <a16:creationId xmlns:a16="http://schemas.microsoft.com/office/drawing/2014/main" id="{46D50056-572D-46FD-B12F-4C692A9C987E}"/>
              </a:ext>
            </a:extLst>
          </p:cNvPr>
          <p:cNvSpPr>
            <a:spLocks/>
          </p:cNvSpPr>
          <p:nvPr/>
        </p:nvSpPr>
        <p:spPr bwMode="auto">
          <a:xfrm>
            <a:off x="1788919" y="3568861"/>
            <a:ext cx="4602" cy="4364"/>
          </a:xfrm>
          <a:custGeom>
            <a:avLst/>
            <a:gdLst>
              <a:gd name="T0" fmla="*/ 0 w 3"/>
              <a:gd name="T1" fmla="*/ 0 h 3"/>
              <a:gd name="T2" fmla="*/ 0 w 3"/>
              <a:gd name="T3" fmla="*/ 0 h 3"/>
              <a:gd name="T4" fmla="*/ 0 w 3"/>
              <a:gd name="T5" fmla="*/ 0 h 3"/>
              <a:gd name="T6" fmla="*/ 0 w 3"/>
              <a:gd name="T7" fmla="*/ 0 h 3"/>
              <a:gd name="T8" fmla="*/ 3 w 3"/>
              <a:gd name="T9" fmla="*/ 3 h 3"/>
              <a:gd name="T10" fmla="*/ 3 w 3"/>
              <a:gd name="T11" fmla="*/ 3 h 3"/>
              <a:gd name="T12" fmla="*/ 3 w 3"/>
              <a:gd name="T13" fmla="*/ 3 h 3"/>
              <a:gd name="T14" fmla="*/ 3 w 3"/>
              <a:gd name="T15" fmla="*/ 3 h 3"/>
              <a:gd name="T16" fmla="*/ 0 w 3"/>
              <a:gd name="T17" fmla="*/ 0 h 3"/>
              <a:gd name="T18" fmla="*/ 0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0" y="0"/>
                </a:moveTo>
                <a:lnTo>
                  <a:pt x="0" y="0"/>
                </a:lnTo>
                <a:lnTo>
                  <a:pt x="0" y="0"/>
                </a:lnTo>
                <a:lnTo>
                  <a:pt x="0" y="0"/>
                </a:lnTo>
                <a:lnTo>
                  <a:pt x="3" y="3"/>
                </a:lnTo>
                <a:lnTo>
                  <a:pt x="3" y="3"/>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6" name="Freeform 693">
            <a:extLst>
              <a:ext uri="{FF2B5EF4-FFF2-40B4-BE49-F238E27FC236}">
                <a16:creationId xmlns:a16="http://schemas.microsoft.com/office/drawing/2014/main" id="{5B5E2630-5BB4-4B36-85A0-ABE81494691E}"/>
              </a:ext>
            </a:extLst>
          </p:cNvPr>
          <p:cNvSpPr>
            <a:spLocks/>
          </p:cNvSpPr>
          <p:nvPr/>
        </p:nvSpPr>
        <p:spPr bwMode="auto">
          <a:xfrm>
            <a:off x="1831878" y="3635785"/>
            <a:ext cx="0" cy="4364"/>
          </a:xfrm>
          <a:custGeom>
            <a:avLst/>
            <a:gdLst>
              <a:gd name="T0" fmla="*/ 0 h 3"/>
              <a:gd name="T1" fmla="*/ 0 h 3"/>
              <a:gd name="T2" fmla="*/ 3 h 3"/>
              <a:gd name="T3" fmla="*/ 0 h 3"/>
              <a:gd name="T4" fmla="*/ 0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7" name="Freeform 694">
            <a:extLst>
              <a:ext uri="{FF2B5EF4-FFF2-40B4-BE49-F238E27FC236}">
                <a16:creationId xmlns:a16="http://schemas.microsoft.com/office/drawing/2014/main" id="{F31FA91E-E5D3-4B67-B132-56C0061C73B1}"/>
              </a:ext>
            </a:extLst>
          </p:cNvPr>
          <p:cNvSpPr>
            <a:spLocks/>
          </p:cNvSpPr>
          <p:nvPr/>
        </p:nvSpPr>
        <p:spPr bwMode="auto">
          <a:xfrm>
            <a:off x="1845687" y="365760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8" name="Freeform 695">
            <a:extLst>
              <a:ext uri="{FF2B5EF4-FFF2-40B4-BE49-F238E27FC236}">
                <a16:creationId xmlns:a16="http://schemas.microsoft.com/office/drawing/2014/main" id="{2481BBF1-4FA5-4C83-8B0C-245A9D90687A}"/>
              </a:ext>
            </a:extLst>
          </p:cNvPr>
          <p:cNvSpPr>
            <a:spLocks/>
          </p:cNvSpPr>
          <p:nvPr/>
        </p:nvSpPr>
        <p:spPr bwMode="auto">
          <a:xfrm>
            <a:off x="1831878" y="3635785"/>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9" name="Freeform 696">
            <a:extLst>
              <a:ext uri="{FF2B5EF4-FFF2-40B4-BE49-F238E27FC236}">
                <a16:creationId xmlns:a16="http://schemas.microsoft.com/office/drawing/2014/main" id="{1473FEBE-C164-4A78-9627-A866F4F895C8}"/>
              </a:ext>
            </a:extLst>
          </p:cNvPr>
          <p:cNvSpPr>
            <a:spLocks/>
          </p:cNvSpPr>
          <p:nvPr/>
        </p:nvSpPr>
        <p:spPr bwMode="auto">
          <a:xfrm>
            <a:off x="1831878" y="3640149"/>
            <a:ext cx="4602" cy="0"/>
          </a:xfrm>
          <a:custGeom>
            <a:avLst/>
            <a:gdLst>
              <a:gd name="T0" fmla="*/ 0 w 3"/>
              <a:gd name="T1" fmla="*/ 0 w 3"/>
              <a:gd name="T2" fmla="*/ 3 w 3"/>
              <a:gd name="T3" fmla="*/ 3 w 3"/>
              <a:gd name="T4" fmla="*/ 0 w 3"/>
              <a:gd name="T5" fmla="*/ 0 w 3"/>
              <a:gd name="T6" fmla="*/ 0 w 3"/>
              <a:gd name="T7" fmla="*/ 0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0" y="0"/>
                </a:moveTo>
                <a:lnTo>
                  <a:pt x="0" y="0"/>
                </a:lnTo>
                <a:lnTo>
                  <a:pt x="3" y="0"/>
                </a:lnTo>
                <a:lnTo>
                  <a:pt x="3"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0" name="Freeform 697">
            <a:extLst>
              <a:ext uri="{FF2B5EF4-FFF2-40B4-BE49-F238E27FC236}">
                <a16:creationId xmlns:a16="http://schemas.microsoft.com/office/drawing/2014/main" id="{168A90F7-AA1E-41AD-9FC8-D5C3195D9C1E}"/>
              </a:ext>
            </a:extLst>
          </p:cNvPr>
          <p:cNvSpPr>
            <a:spLocks/>
          </p:cNvSpPr>
          <p:nvPr/>
        </p:nvSpPr>
        <p:spPr bwMode="auto">
          <a:xfrm>
            <a:off x="1836482" y="3644513"/>
            <a:ext cx="4602"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3" y="3"/>
                </a:lnTo>
                <a:lnTo>
                  <a:pt x="3"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1" name="Freeform 698">
            <a:extLst>
              <a:ext uri="{FF2B5EF4-FFF2-40B4-BE49-F238E27FC236}">
                <a16:creationId xmlns:a16="http://schemas.microsoft.com/office/drawing/2014/main" id="{4BFA7785-34C8-4E51-884C-2AE105EB3C73}"/>
              </a:ext>
            </a:extLst>
          </p:cNvPr>
          <p:cNvSpPr>
            <a:spLocks/>
          </p:cNvSpPr>
          <p:nvPr/>
        </p:nvSpPr>
        <p:spPr bwMode="auto">
          <a:xfrm>
            <a:off x="1841085" y="3648878"/>
            <a:ext cx="0" cy="4364"/>
          </a:xfrm>
          <a:custGeom>
            <a:avLst/>
            <a:gdLst>
              <a:gd name="T0" fmla="*/ 0 h 3"/>
              <a:gd name="T1" fmla="*/ 0 h 3"/>
              <a:gd name="T2" fmla="*/ 3 h 3"/>
              <a:gd name="T3" fmla="*/ 3 h 3"/>
              <a:gd name="T4" fmla="*/ 0 h 3"/>
              <a:gd name="T5" fmla="*/ 0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0"/>
                </a:lnTo>
                <a:lnTo>
                  <a:pt x="0" y="3"/>
                </a:lnTo>
                <a:lnTo>
                  <a:pt x="0"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2" name="Freeform 699">
            <a:extLst>
              <a:ext uri="{FF2B5EF4-FFF2-40B4-BE49-F238E27FC236}">
                <a16:creationId xmlns:a16="http://schemas.microsoft.com/office/drawing/2014/main" id="{F85AEE46-C02D-44C5-BB43-97D70DC85648}"/>
              </a:ext>
            </a:extLst>
          </p:cNvPr>
          <p:cNvSpPr>
            <a:spLocks/>
          </p:cNvSpPr>
          <p:nvPr/>
        </p:nvSpPr>
        <p:spPr bwMode="auto">
          <a:xfrm>
            <a:off x="1836482" y="3640149"/>
            <a:ext cx="0" cy="4364"/>
          </a:xfrm>
          <a:custGeom>
            <a:avLst/>
            <a:gdLst>
              <a:gd name="T0" fmla="*/ 0 h 3"/>
              <a:gd name="T1" fmla="*/ 0 h 3"/>
              <a:gd name="T2" fmla="*/ 3 h 3"/>
              <a:gd name="T3" fmla="*/ 3 h 3"/>
              <a:gd name="T4" fmla="*/ 3 h 3"/>
              <a:gd name="T5" fmla="*/ 3 h 3"/>
              <a:gd name="T6" fmla="*/ 0 h 3"/>
              <a:gd name="T7" fmla="*/ 0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0"/>
                </a:moveTo>
                <a:lnTo>
                  <a:pt x="0" y="0"/>
                </a:lnTo>
                <a:lnTo>
                  <a:pt x="0" y="3"/>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3" name="Freeform 700">
            <a:extLst>
              <a:ext uri="{FF2B5EF4-FFF2-40B4-BE49-F238E27FC236}">
                <a16:creationId xmlns:a16="http://schemas.microsoft.com/office/drawing/2014/main" id="{F0CCB6CB-6642-4600-BF1B-4C6AF6917688}"/>
              </a:ext>
            </a:extLst>
          </p:cNvPr>
          <p:cNvSpPr>
            <a:spLocks/>
          </p:cNvSpPr>
          <p:nvPr/>
        </p:nvSpPr>
        <p:spPr bwMode="auto">
          <a:xfrm>
            <a:off x="1793522" y="35732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4" name="Freeform 701">
            <a:extLst>
              <a:ext uri="{FF2B5EF4-FFF2-40B4-BE49-F238E27FC236}">
                <a16:creationId xmlns:a16="http://schemas.microsoft.com/office/drawing/2014/main" id="{9976B975-0059-4F7B-8615-30B31F56A5B9}"/>
              </a:ext>
            </a:extLst>
          </p:cNvPr>
          <p:cNvSpPr>
            <a:spLocks/>
          </p:cNvSpPr>
          <p:nvPr/>
        </p:nvSpPr>
        <p:spPr bwMode="auto">
          <a:xfrm>
            <a:off x="1788919" y="356886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5" name="Freeform 703">
            <a:extLst>
              <a:ext uri="{FF2B5EF4-FFF2-40B4-BE49-F238E27FC236}">
                <a16:creationId xmlns:a16="http://schemas.microsoft.com/office/drawing/2014/main" id="{F30227C6-FCA2-4616-9DC5-445CCA0A8492}"/>
              </a:ext>
            </a:extLst>
          </p:cNvPr>
          <p:cNvSpPr>
            <a:spLocks/>
          </p:cNvSpPr>
          <p:nvPr/>
        </p:nvSpPr>
        <p:spPr bwMode="auto">
          <a:xfrm>
            <a:off x="1788919" y="3564497"/>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6" name="Freeform 704">
            <a:extLst>
              <a:ext uri="{FF2B5EF4-FFF2-40B4-BE49-F238E27FC236}">
                <a16:creationId xmlns:a16="http://schemas.microsoft.com/office/drawing/2014/main" id="{17E77D6C-0704-49BD-B74D-B028F8E138B5}"/>
              </a:ext>
            </a:extLst>
          </p:cNvPr>
          <p:cNvSpPr>
            <a:spLocks/>
          </p:cNvSpPr>
          <p:nvPr/>
        </p:nvSpPr>
        <p:spPr bwMode="auto">
          <a:xfrm>
            <a:off x="1850289" y="366197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7" name="Freeform 705">
            <a:extLst>
              <a:ext uri="{FF2B5EF4-FFF2-40B4-BE49-F238E27FC236}">
                <a16:creationId xmlns:a16="http://schemas.microsoft.com/office/drawing/2014/main" id="{7BE83D7E-D1E7-414E-9D20-FEE072E3540F}"/>
              </a:ext>
            </a:extLst>
          </p:cNvPr>
          <p:cNvSpPr>
            <a:spLocks/>
          </p:cNvSpPr>
          <p:nvPr/>
        </p:nvSpPr>
        <p:spPr bwMode="auto">
          <a:xfrm>
            <a:off x="1788919" y="3564497"/>
            <a:ext cx="0" cy="4364"/>
          </a:xfrm>
          <a:custGeom>
            <a:avLst/>
            <a:gdLst>
              <a:gd name="T0" fmla="*/ 0 h 3"/>
              <a:gd name="T1" fmla="*/ 0 h 3"/>
              <a:gd name="T2" fmla="*/ 0 h 3"/>
              <a:gd name="T3" fmla="*/ 3 h 3"/>
              <a:gd name="T4" fmla="*/ 3 h 3"/>
              <a:gd name="T5" fmla="*/ 3 h 3"/>
              <a:gd name="T6" fmla="*/ 3 h 3"/>
              <a:gd name="T7" fmla="*/ 0 h 3"/>
              <a:gd name="T8"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Lst>
            <a:rect l="0" t="0" r="r" b="b"/>
            <a:pathLst>
              <a:path h="3">
                <a:moveTo>
                  <a:pt x="0" y="0"/>
                </a:moveTo>
                <a:lnTo>
                  <a:pt x="0" y="0"/>
                </a:lnTo>
                <a:lnTo>
                  <a:pt x="0" y="0"/>
                </a:lnTo>
                <a:lnTo>
                  <a:pt x="0" y="3"/>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8" name="Freeform 706">
            <a:extLst>
              <a:ext uri="{FF2B5EF4-FFF2-40B4-BE49-F238E27FC236}">
                <a16:creationId xmlns:a16="http://schemas.microsoft.com/office/drawing/2014/main" id="{96599A98-8037-4893-9C0C-451695674F0B}"/>
              </a:ext>
            </a:extLst>
          </p:cNvPr>
          <p:cNvSpPr>
            <a:spLocks/>
          </p:cNvSpPr>
          <p:nvPr/>
        </p:nvSpPr>
        <p:spPr bwMode="auto">
          <a:xfrm>
            <a:off x="1793522" y="35732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9" name="Freeform 707">
            <a:extLst>
              <a:ext uri="{FF2B5EF4-FFF2-40B4-BE49-F238E27FC236}">
                <a16:creationId xmlns:a16="http://schemas.microsoft.com/office/drawing/2014/main" id="{D461117B-D33F-461A-AC20-43D9500883A2}"/>
              </a:ext>
            </a:extLst>
          </p:cNvPr>
          <p:cNvSpPr>
            <a:spLocks/>
          </p:cNvSpPr>
          <p:nvPr/>
        </p:nvSpPr>
        <p:spPr bwMode="auto">
          <a:xfrm>
            <a:off x="1788919" y="3568861"/>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0" name="Freeform 708">
            <a:extLst>
              <a:ext uri="{FF2B5EF4-FFF2-40B4-BE49-F238E27FC236}">
                <a16:creationId xmlns:a16="http://schemas.microsoft.com/office/drawing/2014/main" id="{3CA839FA-A1F8-4517-8870-3EA36AD164A6}"/>
              </a:ext>
            </a:extLst>
          </p:cNvPr>
          <p:cNvSpPr>
            <a:spLocks/>
          </p:cNvSpPr>
          <p:nvPr/>
        </p:nvSpPr>
        <p:spPr bwMode="auto">
          <a:xfrm>
            <a:off x="1793522" y="3573225"/>
            <a:ext cx="4602" cy="4364"/>
          </a:xfrm>
          <a:custGeom>
            <a:avLst/>
            <a:gdLst>
              <a:gd name="T0" fmla="*/ 0 w 3"/>
              <a:gd name="T1" fmla="*/ 0 h 3"/>
              <a:gd name="T2" fmla="*/ 0 w 3"/>
              <a:gd name="T3" fmla="*/ 0 h 3"/>
              <a:gd name="T4" fmla="*/ 0 w 3"/>
              <a:gd name="T5" fmla="*/ 0 h 3"/>
              <a:gd name="T6" fmla="*/ 0 w 3"/>
              <a:gd name="T7" fmla="*/ 0 h 3"/>
              <a:gd name="T8" fmla="*/ 3 w 3"/>
              <a:gd name="T9" fmla="*/ 3 h 3"/>
              <a:gd name="T10" fmla="*/ 3 w 3"/>
              <a:gd name="T11" fmla="*/ 3 h 3"/>
              <a:gd name="T12" fmla="*/ 0 w 3"/>
              <a:gd name="T13" fmla="*/ 0 h 3"/>
              <a:gd name="T14" fmla="*/ 0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0" y="0"/>
                </a:moveTo>
                <a:lnTo>
                  <a:pt x="0" y="0"/>
                </a:lnTo>
                <a:lnTo>
                  <a:pt x="0" y="0"/>
                </a:ln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1" name="Freeform 709">
            <a:extLst>
              <a:ext uri="{FF2B5EF4-FFF2-40B4-BE49-F238E27FC236}">
                <a16:creationId xmlns:a16="http://schemas.microsoft.com/office/drawing/2014/main" id="{8029E959-A2DA-4D53-8199-AA1AE8FE4884}"/>
              </a:ext>
            </a:extLst>
          </p:cNvPr>
          <p:cNvSpPr>
            <a:spLocks/>
          </p:cNvSpPr>
          <p:nvPr/>
        </p:nvSpPr>
        <p:spPr bwMode="auto">
          <a:xfrm>
            <a:off x="1738287" y="303929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2" name="Freeform 710">
            <a:extLst>
              <a:ext uri="{FF2B5EF4-FFF2-40B4-BE49-F238E27FC236}">
                <a16:creationId xmlns:a16="http://schemas.microsoft.com/office/drawing/2014/main" id="{5EAD80A5-D5E2-4E21-A874-4E2DA2F29D26}"/>
              </a:ext>
            </a:extLst>
          </p:cNvPr>
          <p:cNvSpPr>
            <a:spLocks/>
          </p:cNvSpPr>
          <p:nvPr/>
        </p:nvSpPr>
        <p:spPr bwMode="auto">
          <a:xfrm>
            <a:off x="1724479" y="3034930"/>
            <a:ext cx="13809" cy="4364"/>
          </a:xfrm>
          <a:custGeom>
            <a:avLst/>
            <a:gdLst>
              <a:gd name="T0" fmla="*/ 0 w 9"/>
              <a:gd name="T1" fmla="*/ 0 h 3"/>
              <a:gd name="T2" fmla="*/ 9 w 9"/>
              <a:gd name="T3" fmla="*/ 3 h 3"/>
              <a:gd name="T4" fmla="*/ 0 w 9"/>
              <a:gd name="T5" fmla="*/ 0 h 3"/>
              <a:gd name="T6" fmla="*/ 0 w 9"/>
              <a:gd name="T7" fmla="*/ 0 h 3"/>
              <a:gd name="T8" fmla="*/ 0 w 9"/>
              <a:gd name="T9" fmla="*/ 0 h 3"/>
              <a:gd name="T10" fmla="*/ 0 w 9"/>
              <a:gd name="T11" fmla="*/ 0 h 3"/>
            </a:gdLst>
            <a:ahLst/>
            <a:cxnLst>
              <a:cxn ang="0">
                <a:pos x="T0" y="T1"/>
              </a:cxn>
              <a:cxn ang="0">
                <a:pos x="T2" y="T3"/>
              </a:cxn>
              <a:cxn ang="0">
                <a:pos x="T4" y="T5"/>
              </a:cxn>
              <a:cxn ang="0">
                <a:pos x="T6" y="T7"/>
              </a:cxn>
              <a:cxn ang="0">
                <a:pos x="T8" y="T9"/>
              </a:cxn>
              <a:cxn ang="0">
                <a:pos x="T10" y="T11"/>
              </a:cxn>
            </a:cxnLst>
            <a:rect l="0" t="0" r="r" b="b"/>
            <a:pathLst>
              <a:path w="9" h="3">
                <a:moveTo>
                  <a:pt x="0" y="0"/>
                </a:moveTo>
                <a:lnTo>
                  <a:pt x="9" y="3"/>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3" name="Freeform 711">
            <a:extLst>
              <a:ext uri="{FF2B5EF4-FFF2-40B4-BE49-F238E27FC236}">
                <a16:creationId xmlns:a16="http://schemas.microsoft.com/office/drawing/2014/main" id="{7354150E-A26F-4B39-920D-E85A6C826379}"/>
              </a:ext>
            </a:extLst>
          </p:cNvPr>
          <p:cNvSpPr>
            <a:spLocks/>
          </p:cNvSpPr>
          <p:nvPr/>
        </p:nvSpPr>
        <p:spPr bwMode="auto">
          <a:xfrm>
            <a:off x="1656972" y="3011652"/>
            <a:ext cx="3069" cy="4364"/>
          </a:xfrm>
          <a:custGeom>
            <a:avLst/>
            <a:gdLst>
              <a:gd name="T0" fmla="*/ 0 w 2"/>
              <a:gd name="T1" fmla="*/ 0 h 3"/>
              <a:gd name="T2" fmla="*/ 0 w 2"/>
              <a:gd name="T3" fmla="*/ 0 h 3"/>
              <a:gd name="T4" fmla="*/ 0 w 2"/>
              <a:gd name="T5" fmla="*/ 0 h 3"/>
              <a:gd name="T6" fmla="*/ 0 w 2"/>
              <a:gd name="T7" fmla="*/ 0 h 3"/>
              <a:gd name="T8" fmla="*/ 0 w 2"/>
              <a:gd name="T9" fmla="*/ 0 h 3"/>
              <a:gd name="T10" fmla="*/ 2 w 2"/>
              <a:gd name="T11" fmla="*/ 3 h 3"/>
              <a:gd name="T12" fmla="*/ 2 w 2"/>
              <a:gd name="T13" fmla="*/ 3 h 3"/>
              <a:gd name="T14" fmla="*/ 2 w 2"/>
              <a:gd name="T15" fmla="*/ 3 h 3"/>
              <a:gd name="T16" fmla="*/ 0 w 2"/>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3">
                <a:moveTo>
                  <a:pt x="0" y="0"/>
                </a:moveTo>
                <a:lnTo>
                  <a:pt x="0" y="0"/>
                </a:lnTo>
                <a:lnTo>
                  <a:pt x="0" y="0"/>
                </a:lnTo>
                <a:lnTo>
                  <a:pt x="0" y="0"/>
                </a:lnTo>
                <a:lnTo>
                  <a:pt x="0" y="0"/>
                </a:lnTo>
                <a:lnTo>
                  <a:pt x="2" y="3"/>
                </a:lnTo>
                <a:lnTo>
                  <a:pt x="2" y="3"/>
                </a:lnTo>
                <a:lnTo>
                  <a:pt x="2" y="3"/>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4" name="Freeform 712">
            <a:extLst>
              <a:ext uri="{FF2B5EF4-FFF2-40B4-BE49-F238E27FC236}">
                <a16:creationId xmlns:a16="http://schemas.microsoft.com/office/drawing/2014/main" id="{B6A692DD-0C84-4813-9C7C-93A423990AE1}"/>
              </a:ext>
            </a:extLst>
          </p:cNvPr>
          <p:cNvSpPr>
            <a:spLocks/>
          </p:cNvSpPr>
          <p:nvPr/>
        </p:nvSpPr>
        <p:spPr bwMode="auto">
          <a:xfrm>
            <a:off x="1669246" y="3016016"/>
            <a:ext cx="4602" cy="4364"/>
          </a:xfrm>
          <a:custGeom>
            <a:avLst/>
            <a:gdLst>
              <a:gd name="T0" fmla="*/ 3 w 3"/>
              <a:gd name="T1" fmla="*/ 3 h 3"/>
              <a:gd name="T2" fmla="*/ 3 w 3"/>
              <a:gd name="T3" fmla="*/ 3 h 3"/>
              <a:gd name="T4" fmla="*/ 3 w 3"/>
              <a:gd name="T5" fmla="*/ 3 h 3"/>
              <a:gd name="T6" fmla="*/ 3 w 3"/>
              <a:gd name="T7" fmla="*/ 3 h 3"/>
              <a:gd name="T8" fmla="*/ 3 w 3"/>
              <a:gd name="T9" fmla="*/ 3 h 3"/>
              <a:gd name="T10" fmla="*/ 0 w 3"/>
              <a:gd name="T11" fmla="*/ 0 h 3"/>
              <a:gd name="T12" fmla="*/ 3 w 3"/>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3"/>
                </a:moveTo>
                <a:lnTo>
                  <a:pt x="3" y="3"/>
                </a:lnTo>
                <a:lnTo>
                  <a:pt x="3" y="3"/>
                </a:lnTo>
                <a:lnTo>
                  <a:pt x="3" y="3"/>
                </a:lnTo>
                <a:lnTo>
                  <a:pt x="3" y="3"/>
                </a:lnTo>
                <a:lnTo>
                  <a:pt x="0" y="0"/>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5" name="Freeform 713">
            <a:extLst>
              <a:ext uri="{FF2B5EF4-FFF2-40B4-BE49-F238E27FC236}">
                <a16:creationId xmlns:a16="http://schemas.microsoft.com/office/drawing/2014/main" id="{D840DBB4-2C1E-4A3B-8259-8B2CA183F195}"/>
              </a:ext>
            </a:extLst>
          </p:cNvPr>
          <p:cNvSpPr>
            <a:spLocks/>
          </p:cNvSpPr>
          <p:nvPr/>
        </p:nvSpPr>
        <p:spPr bwMode="auto">
          <a:xfrm>
            <a:off x="1540366" y="2976735"/>
            <a:ext cx="26083" cy="8729"/>
          </a:xfrm>
          <a:custGeom>
            <a:avLst/>
            <a:gdLst>
              <a:gd name="T0" fmla="*/ 0 w 17"/>
              <a:gd name="T1" fmla="*/ 0 h 6"/>
              <a:gd name="T2" fmla="*/ 0 w 17"/>
              <a:gd name="T3" fmla="*/ 0 h 6"/>
              <a:gd name="T4" fmla="*/ 17 w 17"/>
              <a:gd name="T5" fmla="*/ 6 h 6"/>
              <a:gd name="T6" fmla="*/ 17 w 17"/>
              <a:gd name="T7" fmla="*/ 6 h 6"/>
              <a:gd name="T8" fmla="*/ 17 w 17"/>
              <a:gd name="T9" fmla="*/ 6 h 6"/>
              <a:gd name="T10" fmla="*/ 0 w 17"/>
              <a:gd name="T11" fmla="*/ 0 h 6"/>
              <a:gd name="T12" fmla="*/ 0 w 1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7" h="6">
                <a:moveTo>
                  <a:pt x="0" y="0"/>
                </a:moveTo>
                <a:lnTo>
                  <a:pt x="0" y="0"/>
                </a:lnTo>
                <a:lnTo>
                  <a:pt x="17" y="6"/>
                </a:lnTo>
                <a:lnTo>
                  <a:pt x="17" y="6"/>
                </a:lnTo>
                <a:lnTo>
                  <a:pt x="17"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6" name="Freeform 714">
            <a:extLst>
              <a:ext uri="{FF2B5EF4-FFF2-40B4-BE49-F238E27FC236}">
                <a16:creationId xmlns:a16="http://schemas.microsoft.com/office/drawing/2014/main" id="{20B2A41A-9CFC-46C4-B06B-AE1699860EFC}"/>
              </a:ext>
            </a:extLst>
          </p:cNvPr>
          <p:cNvSpPr>
            <a:spLocks/>
          </p:cNvSpPr>
          <p:nvPr/>
        </p:nvSpPr>
        <p:spPr bwMode="auto">
          <a:xfrm>
            <a:off x="1587929" y="2989829"/>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7" name="Freeform 715">
            <a:extLst>
              <a:ext uri="{FF2B5EF4-FFF2-40B4-BE49-F238E27FC236}">
                <a16:creationId xmlns:a16="http://schemas.microsoft.com/office/drawing/2014/main" id="{1652B5D6-7DAA-4191-A890-5E6BFA0A8C84}"/>
              </a:ext>
            </a:extLst>
          </p:cNvPr>
          <p:cNvSpPr>
            <a:spLocks/>
          </p:cNvSpPr>
          <p:nvPr/>
        </p:nvSpPr>
        <p:spPr bwMode="auto">
          <a:xfrm>
            <a:off x="2645045" y="2119827"/>
            <a:ext cx="1236627" cy="856909"/>
          </a:xfrm>
          <a:custGeom>
            <a:avLst/>
            <a:gdLst>
              <a:gd name="T0" fmla="*/ 269 w 806"/>
              <a:gd name="T1" fmla="*/ 513 h 589"/>
              <a:gd name="T2" fmla="*/ 269 w 806"/>
              <a:gd name="T3" fmla="*/ 513 h 589"/>
              <a:gd name="T4" fmla="*/ 269 w 806"/>
              <a:gd name="T5" fmla="*/ 513 h 589"/>
              <a:gd name="T6" fmla="*/ 269 w 806"/>
              <a:gd name="T7" fmla="*/ 513 h 589"/>
              <a:gd name="T8" fmla="*/ 269 w 806"/>
              <a:gd name="T9" fmla="*/ 510 h 589"/>
              <a:gd name="T10" fmla="*/ 269 w 806"/>
              <a:gd name="T11" fmla="*/ 510 h 589"/>
              <a:gd name="T12" fmla="*/ 271 w 806"/>
              <a:gd name="T13" fmla="*/ 510 h 589"/>
              <a:gd name="T14" fmla="*/ 271 w 806"/>
              <a:gd name="T15" fmla="*/ 510 h 589"/>
              <a:gd name="T16" fmla="*/ 271 w 806"/>
              <a:gd name="T17" fmla="*/ 510 h 589"/>
              <a:gd name="T18" fmla="*/ 271 w 806"/>
              <a:gd name="T19" fmla="*/ 510 h 589"/>
              <a:gd name="T20" fmla="*/ 274 w 806"/>
              <a:gd name="T21" fmla="*/ 510 h 589"/>
              <a:gd name="T22" fmla="*/ 758 w 806"/>
              <a:gd name="T23" fmla="*/ 559 h 589"/>
              <a:gd name="T24" fmla="*/ 758 w 806"/>
              <a:gd name="T25" fmla="*/ 553 h 589"/>
              <a:gd name="T26" fmla="*/ 764 w 806"/>
              <a:gd name="T27" fmla="*/ 516 h 589"/>
              <a:gd name="T28" fmla="*/ 767 w 806"/>
              <a:gd name="T29" fmla="*/ 483 h 589"/>
              <a:gd name="T30" fmla="*/ 778 w 806"/>
              <a:gd name="T31" fmla="*/ 385 h 589"/>
              <a:gd name="T32" fmla="*/ 688 w 806"/>
              <a:gd name="T33" fmla="*/ 121 h 589"/>
              <a:gd name="T34" fmla="*/ 674 w 806"/>
              <a:gd name="T35" fmla="*/ 121 h 589"/>
              <a:gd name="T36" fmla="*/ 646 w 806"/>
              <a:gd name="T37" fmla="*/ 115 h 589"/>
              <a:gd name="T38" fmla="*/ 621 w 806"/>
              <a:gd name="T39" fmla="*/ 112 h 589"/>
              <a:gd name="T40" fmla="*/ 602 w 806"/>
              <a:gd name="T41" fmla="*/ 109 h 589"/>
              <a:gd name="T42" fmla="*/ 339 w 806"/>
              <a:gd name="T43" fmla="*/ 66 h 589"/>
              <a:gd name="T44" fmla="*/ 148 w 806"/>
              <a:gd name="T45" fmla="*/ 27 h 589"/>
              <a:gd name="T46" fmla="*/ 0 w 806"/>
              <a:gd name="T47" fmla="*/ 97 h 589"/>
              <a:gd name="T48" fmla="*/ 20 w 806"/>
              <a:gd name="T49" fmla="*/ 136 h 589"/>
              <a:gd name="T50" fmla="*/ 34 w 806"/>
              <a:gd name="T51" fmla="*/ 167 h 589"/>
              <a:gd name="T52" fmla="*/ 42 w 806"/>
              <a:gd name="T53" fmla="*/ 185 h 589"/>
              <a:gd name="T54" fmla="*/ 50 w 806"/>
              <a:gd name="T55" fmla="*/ 191 h 589"/>
              <a:gd name="T56" fmla="*/ 53 w 806"/>
              <a:gd name="T57" fmla="*/ 194 h 589"/>
              <a:gd name="T58" fmla="*/ 53 w 806"/>
              <a:gd name="T59" fmla="*/ 197 h 589"/>
              <a:gd name="T60" fmla="*/ 50 w 806"/>
              <a:gd name="T61" fmla="*/ 212 h 589"/>
              <a:gd name="T62" fmla="*/ 53 w 806"/>
              <a:gd name="T63" fmla="*/ 224 h 589"/>
              <a:gd name="T64" fmla="*/ 59 w 806"/>
              <a:gd name="T65" fmla="*/ 227 h 589"/>
              <a:gd name="T66" fmla="*/ 67 w 806"/>
              <a:gd name="T67" fmla="*/ 231 h 589"/>
              <a:gd name="T68" fmla="*/ 73 w 806"/>
              <a:gd name="T69" fmla="*/ 246 h 589"/>
              <a:gd name="T70" fmla="*/ 67 w 806"/>
              <a:gd name="T71" fmla="*/ 294 h 589"/>
              <a:gd name="T72" fmla="*/ 73 w 806"/>
              <a:gd name="T73" fmla="*/ 300 h 589"/>
              <a:gd name="T74" fmla="*/ 59 w 806"/>
              <a:gd name="T75" fmla="*/ 325 h 589"/>
              <a:gd name="T76" fmla="*/ 39 w 806"/>
              <a:gd name="T77" fmla="*/ 352 h 589"/>
              <a:gd name="T78" fmla="*/ 36 w 806"/>
              <a:gd name="T79" fmla="*/ 373 h 589"/>
              <a:gd name="T80" fmla="*/ 48 w 806"/>
              <a:gd name="T81" fmla="*/ 382 h 589"/>
              <a:gd name="T82" fmla="*/ 50 w 806"/>
              <a:gd name="T83" fmla="*/ 382 h 589"/>
              <a:gd name="T84" fmla="*/ 56 w 806"/>
              <a:gd name="T85" fmla="*/ 385 h 589"/>
              <a:gd name="T86" fmla="*/ 64 w 806"/>
              <a:gd name="T87" fmla="*/ 410 h 589"/>
              <a:gd name="T88" fmla="*/ 70 w 806"/>
              <a:gd name="T89" fmla="*/ 431 h 589"/>
              <a:gd name="T90" fmla="*/ 89 w 806"/>
              <a:gd name="T91" fmla="*/ 468 h 589"/>
              <a:gd name="T92" fmla="*/ 95 w 806"/>
              <a:gd name="T93" fmla="*/ 498 h 589"/>
              <a:gd name="T94" fmla="*/ 117 w 806"/>
              <a:gd name="T95" fmla="*/ 516 h 589"/>
              <a:gd name="T96" fmla="*/ 131 w 806"/>
              <a:gd name="T97" fmla="*/ 519 h 589"/>
              <a:gd name="T98" fmla="*/ 137 w 806"/>
              <a:gd name="T99" fmla="*/ 525 h 589"/>
              <a:gd name="T100" fmla="*/ 165 w 806"/>
              <a:gd name="T101" fmla="*/ 534 h 589"/>
              <a:gd name="T102" fmla="*/ 173 w 806"/>
              <a:gd name="T103" fmla="*/ 534 h 589"/>
              <a:gd name="T104" fmla="*/ 196 w 806"/>
              <a:gd name="T105" fmla="*/ 537 h 589"/>
              <a:gd name="T106" fmla="*/ 199 w 806"/>
              <a:gd name="T107" fmla="*/ 537 h 589"/>
              <a:gd name="T108" fmla="*/ 215 w 806"/>
              <a:gd name="T109" fmla="*/ 534 h 589"/>
              <a:gd name="T110" fmla="*/ 218 w 806"/>
              <a:gd name="T111" fmla="*/ 543 h 589"/>
              <a:gd name="T112" fmla="*/ 246 w 806"/>
              <a:gd name="T113" fmla="*/ 559 h 589"/>
              <a:gd name="T114" fmla="*/ 257 w 806"/>
              <a:gd name="T115" fmla="*/ 562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06" h="589">
                <a:moveTo>
                  <a:pt x="269" y="513"/>
                </a:move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3"/>
                </a:lnTo>
                <a:lnTo>
                  <a:pt x="269" y="510"/>
                </a:lnTo>
                <a:lnTo>
                  <a:pt x="269" y="510"/>
                </a:lnTo>
                <a:lnTo>
                  <a:pt x="269" y="510"/>
                </a:lnTo>
                <a:lnTo>
                  <a:pt x="269" y="510"/>
                </a:lnTo>
                <a:lnTo>
                  <a:pt x="269" y="510"/>
                </a:lnTo>
                <a:lnTo>
                  <a:pt x="269"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1" y="510"/>
                </a:lnTo>
                <a:lnTo>
                  <a:pt x="274" y="510"/>
                </a:lnTo>
                <a:lnTo>
                  <a:pt x="274" y="510"/>
                </a:lnTo>
                <a:lnTo>
                  <a:pt x="274" y="510"/>
                </a:lnTo>
                <a:lnTo>
                  <a:pt x="756" y="589"/>
                </a:lnTo>
                <a:lnTo>
                  <a:pt x="756" y="589"/>
                </a:lnTo>
                <a:lnTo>
                  <a:pt x="758" y="559"/>
                </a:lnTo>
                <a:lnTo>
                  <a:pt x="758" y="559"/>
                </a:lnTo>
                <a:lnTo>
                  <a:pt x="758" y="553"/>
                </a:lnTo>
                <a:lnTo>
                  <a:pt x="758" y="553"/>
                </a:lnTo>
                <a:lnTo>
                  <a:pt x="761" y="537"/>
                </a:lnTo>
                <a:lnTo>
                  <a:pt x="761" y="537"/>
                </a:lnTo>
                <a:lnTo>
                  <a:pt x="764" y="516"/>
                </a:lnTo>
                <a:lnTo>
                  <a:pt x="764" y="516"/>
                </a:lnTo>
                <a:lnTo>
                  <a:pt x="764" y="513"/>
                </a:lnTo>
                <a:lnTo>
                  <a:pt x="767" y="483"/>
                </a:lnTo>
                <a:lnTo>
                  <a:pt x="767" y="483"/>
                </a:lnTo>
                <a:lnTo>
                  <a:pt x="778" y="385"/>
                </a:lnTo>
                <a:lnTo>
                  <a:pt x="778" y="385"/>
                </a:lnTo>
                <a:lnTo>
                  <a:pt x="806" y="136"/>
                </a:lnTo>
                <a:lnTo>
                  <a:pt x="806" y="136"/>
                </a:lnTo>
                <a:lnTo>
                  <a:pt x="688" y="121"/>
                </a:lnTo>
                <a:lnTo>
                  <a:pt x="686" y="121"/>
                </a:lnTo>
                <a:lnTo>
                  <a:pt x="686" y="121"/>
                </a:lnTo>
                <a:lnTo>
                  <a:pt x="674" y="121"/>
                </a:lnTo>
                <a:lnTo>
                  <a:pt x="660" y="118"/>
                </a:lnTo>
                <a:lnTo>
                  <a:pt x="660" y="118"/>
                </a:lnTo>
                <a:lnTo>
                  <a:pt x="646" y="115"/>
                </a:lnTo>
                <a:lnTo>
                  <a:pt x="646" y="115"/>
                </a:lnTo>
                <a:lnTo>
                  <a:pt x="621" y="112"/>
                </a:lnTo>
                <a:lnTo>
                  <a:pt x="621" y="112"/>
                </a:lnTo>
                <a:lnTo>
                  <a:pt x="602" y="109"/>
                </a:lnTo>
                <a:lnTo>
                  <a:pt x="602" y="109"/>
                </a:lnTo>
                <a:lnTo>
                  <a:pt x="602" y="109"/>
                </a:lnTo>
                <a:lnTo>
                  <a:pt x="470" y="88"/>
                </a:lnTo>
                <a:lnTo>
                  <a:pt x="339" y="66"/>
                </a:lnTo>
                <a:lnTo>
                  <a:pt x="339" y="66"/>
                </a:lnTo>
                <a:lnTo>
                  <a:pt x="266" y="51"/>
                </a:lnTo>
                <a:lnTo>
                  <a:pt x="266" y="51"/>
                </a:lnTo>
                <a:lnTo>
                  <a:pt x="148" y="27"/>
                </a:lnTo>
                <a:lnTo>
                  <a:pt x="28" y="0"/>
                </a:lnTo>
                <a:lnTo>
                  <a:pt x="0" y="97"/>
                </a:lnTo>
                <a:lnTo>
                  <a:pt x="0" y="97"/>
                </a:lnTo>
                <a:lnTo>
                  <a:pt x="14" y="115"/>
                </a:lnTo>
                <a:lnTo>
                  <a:pt x="20" y="124"/>
                </a:lnTo>
                <a:lnTo>
                  <a:pt x="20" y="136"/>
                </a:lnTo>
                <a:lnTo>
                  <a:pt x="20" y="136"/>
                </a:lnTo>
                <a:lnTo>
                  <a:pt x="25" y="152"/>
                </a:lnTo>
                <a:lnTo>
                  <a:pt x="34" y="167"/>
                </a:lnTo>
                <a:lnTo>
                  <a:pt x="34" y="167"/>
                </a:lnTo>
                <a:lnTo>
                  <a:pt x="39" y="179"/>
                </a:lnTo>
                <a:lnTo>
                  <a:pt x="42" y="185"/>
                </a:lnTo>
                <a:lnTo>
                  <a:pt x="42" y="185"/>
                </a:lnTo>
                <a:lnTo>
                  <a:pt x="50" y="191"/>
                </a:lnTo>
                <a:lnTo>
                  <a:pt x="50" y="191"/>
                </a:lnTo>
                <a:lnTo>
                  <a:pt x="50" y="191"/>
                </a:lnTo>
                <a:lnTo>
                  <a:pt x="50" y="191"/>
                </a:lnTo>
                <a:lnTo>
                  <a:pt x="53" y="194"/>
                </a:lnTo>
                <a:lnTo>
                  <a:pt x="53" y="194"/>
                </a:lnTo>
                <a:lnTo>
                  <a:pt x="53" y="197"/>
                </a:lnTo>
                <a:lnTo>
                  <a:pt x="53" y="197"/>
                </a:lnTo>
                <a:lnTo>
                  <a:pt x="53" y="197"/>
                </a:lnTo>
                <a:lnTo>
                  <a:pt x="53" y="197"/>
                </a:lnTo>
                <a:lnTo>
                  <a:pt x="50" y="212"/>
                </a:lnTo>
                <a:lnTo>
                  <a:pt x="50" y="224"/>
                </a:lnTo>
                <a:lnTo>
                  <a:pt x="50" y="224"/>
                </a:lnTo>
                <a:lnTo>
                  <a:pt x="53" y="224"/>
                </a:lnTo>
                <a:lnTo>
                  <a:pt x="53" y="224"/>
                </a:lnTo>
                <a:lnTo>
                  <a:pt x="56" y="227"/>
                </a:lnTo>
                <a:lnTo>
                  <a:pt x="59" y="227"/>
                </a:lnTo>
                <a:lnTo>
                  <a:pt x="59" y="227"/>
                </a:lnTo>
                <a:lnTo>
                  <a:pt x="64" y="227"/>
                </a:lnTo>
                <a:lnTo>
                  <a:pt x="67" y="231"/>
                </a:lnTo>
                <a:lnTo>
                  <a:pt x="73" y="237"/>
                </a:lnTo>
                <a:lnTo>
                  <a:pt x="73" y="246"/>
                </a:lnTo>
                <a:lnTo>
                  <a:pt x="73" y="246"/>
                </a:lnTo>
                <a:lnTo>
                  <a:pt x="70" y="267"/>
                </a:lnTo>
                <a:lnTo>
                  <a:pt x="67" y="282"/>
                </a:lnTo>
                <a:lnTo>
                  <a:pt x="67" y="294"/>
                </a:lnTo>
                <a:lnTo>
                  <a:pt x="67" y="294"/>
                </a:lnTo>
                <a:lnTo>
                  <a:pt x="73" y="300"/>
                </a:lnTo>
                <a:lnTo>
                  <a:pt x="73" y="300"/>
                </a:lnTo>
                <a:lnTo>
                  <a:pt x="73" y="303"/>
                </a:lnTo>
                <a:lnTo>
                  <a:pt x="70" y="310"/>
                </a:lnTo>
                <a:lnTo>
                  <a:pt x="59" y="325"/>
                </a:lnTo>
                <a:lnTo>
                  <a:pt x="59" y="325"/>
                </a:lnTo>
                <a:lnTo>
                  <a:pt x="48" y="340"/>
                </a:lnTo>
                <a:lnTo>
                  <a:pt x="39" y="352"/>
                </a:lnTo>
                <a:lnTo>
                  <a:pt x="36" y="364"/>
                </a:lnTo>
                <a:lnTo>
                  <a:pt x="36" y="373"/>
                </a:lnTo>
                <a:lnTo>
                  <a:pt x="36" y="373"/>
                </a:lnTo>
                <a:lnTo>
                  <a:pt x="39" y="376"/>
                </a:lnTo>
                <a:lnTo>
                  <a:pt x="42" y="379"/>
                </a:lnTo>
                <a:lnTo>
                  <a:pt x="48" y="382"/>
                </a:lnTo>
                <a:lnTo>
                  <a:pt x="48" y="382"/>
                </a:lnTo>
                <a:lnTo>
                  <a:pt x="50" y="382"/>
                </a:lnTo>
                <a:lnTo>
                  <a:pt x="50" y="382"/>
                </a:lnTo>
                <a:lnTo>
                  <a:pt x="50" y="382"/>
                </a:lnTo>
                <a:lnTo>
                  <a:pt x="50" y="382"/>
                </a:lnTo>
                <a:lnTo>
                  <a:pt x="56" y="385"/>
                </a:lnTo>
                <a:lnTo>
                  <a:pt x="56" y="385"/>
                </a:lnTo>
                <a:lnTo>
                  <a:pt x="62" y="395"/>
                </a:lnTo>
                <a:lnTo>
                  <a:pt x="64" y="410"/>
                </a:lnTo>
                <a:lnTo>
                  <a:pt x="64" y="410"/>
                </a:lnTo>
                <a:lnTo>
                  <a:pt x="64" y="419"/>
                </a:lnTo>
                <a:lnTo>
                  <a:pt x="70" y="431"/>
                </a:lnTo>
                <a:lnTo>
                  <a:pt x="81" y="449"/>
                </a:lnTo>
                <a:lnTo>
                  <a:pt x="81" y="449"/>
                </a:lnTo>
                <a:lnTo>
                  <a:pt x="89" y="468"/>
                </a:lnTo>
                <a:lnTo>
                  <a:pt x="95" y="480"/>
                </a:lnTo>
                <a:lnTo>
                  <a:pt x="95" y="480"/>
                </a:lnTo>
                <a:lnTo>
                  <a:pt x="95" y="498"/>
                </a:lnTo>
                <a:lnTo>
                  <a:pt x="101" y="519"/>
                </a:lnTo>
                <a:lnTo>
                  <a:pt x="101" y="519"/>
                </a:lnTo>
                <a:lnTo>
                  <a:pt x="117" y="516"/>
                </a:lnTo>
                <a:lnTo>
                  <a:pt x="126" y="516"/>
                </a:lnTo>
                <a:lnTo>
                  <a:pt x="131" y="519"/>
                </a:lnTo>
                <a:lnTo>
                  <a:pt x="131" y="519"/>
                </a:lnTo>
                <a:lnTo>
                  <a:pt x="134" y="522"/>
                </a:lnTo>
                <a:lnTo>
                  <a:pt x="137" y="525"/>
                </a:lnTo>
                <a:lnTo>
                  <a:pt x="137" y="525"/>
                </a:lnTo>
                <a:lnTo>
                  <a:pt x="148" y="531"/>
                </a:lnTo>
                <a:lnTo>
                  <a:pt x="165" y="534"/>
                </a:lnTo>
                <a:lnTo>
                  <a:pt x="165" y="534"/>
                </a:lnTo>
                <a:lnTo>
                  <a:pt x="168" y="534"/>
                </a:lnTo>
                <a:lnTo>
                  <a:pt x="168" y="534"/>
                </a:lnTo>
                <a:lnTo>
                  <a:pt x="173" y="534"/>
                </a:lnTo>
                <a:lnTo>
                  <a:pt x="173" y="534"/>
                </a:lnTo>
                <a:lnTo>
                  <a:pt x="187" y="534"/>
                </a:lnTo>
                <a:lnTo>
                  <a:pt x="196" y="537"/>
                </a:lnTo>
                <a:lnTo>
                  <a:pt x="196" y="537"/>
                </a:lnTo>
                <a:lnTo>
                  <a:pt x="199" y="537"/>
                </a:lnTo>
                <a:lnTo>
                  <a:pt x="199" y="537"/>
                </a:lnTo>
                <a:lnTo>
                  <a:pt x="207" y="534"/>
                </a:lnTo>
                <a:lnTo>
                  <a:pt x="215" y="534"/>
                </a:lnTo>
                <a:lnTo>
                  <a:pt x="215" y="534"/>
                </a:lnTo>
                <a:lnTo>
                  <a:pt x="218" y="537"/>
                </a:lnTo>
                <a:lnTo>
                  <a:pt x="218" y="543"/>
                </a:lnTo>
                <a:lnTo>
                  <a:pt x="218" y="543"/>
                </a:lnTo>
                <a:lnTo>
                  <a:pt x="224" y="550"/>
                </a:lnTo>
                <a:lnTo>
                  <a:pt x="238" y="559"/>
                </a:lnTo>
                <a:lnTo>
                  <a:pt x="246" y="559"/>
                </a:lnTo>
                <a:lnTo>
                  <a:pt x="246" y="559"/>
                </a:lnTo>
                <a:lnTo>
                  <a:pt x="249" y="559"/>
                </a:lnTo>
                <a:lnTo>
                  <a:pt x="257" y="562"/>
                </a:lnTo>
                <a:lnTo>
                  <a:pt x="269" y="513"/>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8" name="Freeform 716">
            <a:extLst>
              <a:ext uri="{FF2B5EF4-FFF2-40B4-BE49-F238E27FC236}">
                <a16:creationId xmlns:a16="http://schemas.microsoft.com/office/drawing/2014/main" id="{DF992DFA-A8C5-46CF-812B-0347A2C1B81B}"/>
              </a:ext>
            </a:extLst>
          </p:cNvPr>
          <p:cNvSpPr>
            <a:spLocks/>
          </p:cNvSpPr>
          <p:nvPr/>
        </p:nvSpPr>
        <p:spPr bwMode="auto">
          <a:xfrm>
            <a:off x="3820302" y="2866167"/>
            <a:ext cx="4602" cy="34917"/>
          </a:xfrm>
          <a:custGeom>
            <a:avLst/>
            <a:gdLst>
              <a:gd name="T0" fmla="*/ 3 w 3"/>
              <a:gd name="T1" fmla="*/ 3 h 24"/>
              <a:gd name="T2" fmla="*/ 3 w 3"/>
              <a:gd name="T3" fmla="*/ 3 h 24"/>
              <a:gd name="T4" fmla="*/ 0 w 3"/>
              <a:gd name="T5" fmla="*/ 24 h 24"/>
              <a:gd name="T6" fmla="*/ 0 w 3"/>
              <a:gd name="T7" fmla="*/ 24 h 24"/>
              <a:gd name="T8" fmla="*/ 3 w 3"/>
              <a:gd name="T9" fmla="*/ 0 h 24"/>
              <a:gd name="T10" fmla="*/ 3 w 3"/>
              <a:gd name="T11" fmla="*/ 0 h 24"/>
              <a:gd name="T12" fmla="*/ 3 w 3"/>
              <a:gd name="T13" fmla="*/ 3 h 24"/>
              <a:gd name="T14" fmla="*/ 3 w 3"/>
              <a:gd name="T15" fmla="*/ 3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24">
                <a:moveTo>
                  <a:pt x="3" y="3"/>
                </a:moveTo>
                <a:lnTo>
                  <a:pt x="3" y="3"/>
                </a:lnTo>
                <a:lnTo>
                  <a:pt x="0" y="24"/>
                </a:lnTo>
                <a:lnTo>
                  <a:pt x="0" y="24"/>
                </a:lnTo>
                <a:lnTo>
                  <a:pt x="3" y="0"/>
                </a:lnTo>
                <a:lnTo>
                  <a:pt x="3"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9" name="Freeform 717">
            <a:extLst>
              <a:ext uri="{FF2B5EF4-FFF2-40B4-BE49-F238E27FC236}">
                <a16:creationId xmlns:a16="http://schemas.microsoft.com/office/drawing/2014/main" id="{5CB057B6-E87E-44ED-97C1-9BC2604F51EF}"/>
              </a:ext>
            </a:extLst>
          </p:cNvPr>
          <p:cNvSpPr>
            <a:spLocks/>
          </p:cNvSpPr>
          <p:nvPr/>
        </p:nvSpPr>
        <p:spPr bwMode="auto">
          <a:xfrm>
            <a:off x="3815698" y="2924360"/>
            <a:ext cx="0" cy="8729"/>
          </a:xfrm>
          <a:custGeom>
            <a:avLst/>
            <a:gdLst>
              <a:gd name="T0" fmla="*/ 6 h 6"/>
              <a:gd name="T1" fmla="*/ 6 h 6"/>
              <a:gd name="T2" fmla="*/ 0 h 6"/>
              <a:gd name="T3" fmla="*/ 0 h 6"/>
              <a:gd name="T4" fmla="*/ 6 h 6"/>
              <a:gd name="T5" fmla="*/ 6 h 6"/>
            </a:gdLst>
            <a:ahLst/>
            <a:cxnLst>
              <a:cxn ang="0">
                <a:pos x="0" y="T0"/>
              </a:cxn>
              <a:cxn ang="0">
                <a:pos x="0" y="T1"/>
              </a:cxn>
              <a:cxn ang="0">
                <a:pos x="0" y="T2"/>
              </a:cxn>
              <a:cxn ang="0">
                <a:pos x="0" y="T3"/>
              </a:cxn>
              <a:cxn ang="0">
                <a:pos x="0" y="T4"/>
              </a:cxn>
              <a:cxn ang="0">
                <a:pos x="0" y="T5"/>
              </a:cxn>
            </a:cxnLst>
            <a:rect l="0" t="0" r="r" b="b"/>
            <a:pathLst>
              <a:path h="6">
                <a:moveTo>
                  <a:pt x="0" y="6"/>
                </a:moveTo>
                <a:lnTo>
                  <a:pt x="0" y="6"/>
                </a:lnTo>
                <a:lnTo>
                  <a:pt x="0" y="0"/>
                </a:lnTo>
                <a:lnTo>
                  <a:pt x="0" y="0"/>
                </a:lnTo>
                <a:lnTo>
                  <a:pt x="0" y="6"/>
                </a:lnTo>
                <a:lnTo>
                  <a:pt x="0"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0" name="Freeform 718">
            <a:extLst>
              <a:ext uri="{FF2B5EF4-FFF2-40B4-BE49-F238E27FC236}">
                <a16:creationId xmlns:a16="http://schemas.microsoft.com/office/drawing/2014/main" id="{722BA420-3BD6-4AB8-AF68-BC936C5E54C0}"/>
              </a:ext>
            </a:extLst>
          </p:cNvPr>
          <p:cNvSpPr>
            <a:spLocks/>
          </p:cNvSpPr>
          <p:nvPr/>
        </p:nvSpPr>
        <p:spPr bwMode="auto">
          <a:xfrm>
            <a:off x="3068505" y="286180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1" name="Freeform 719">
            <a:extLst>
              <a:ext uri="{FF2B5EF4-FFF2-40B4-BE49-F238E27FC236}">
                <a16:creationId xmlns:a16="http://schemas.microsoft.com/office/drawing/2014/main" id="{7CEC45E0-6C0F-4A7A-AF64-0F781BBFC065}"/>
              </a:ext>
            </a:extLst>
          </p:cNvPr>
          <p:cNvSpPr>
            <a:spLocks/>
          </p:cNvSpPr>
          <p:nvPr/>
        </p:nvSpPr>
        <p:spPr bwMode="auto">
          <a:xfrm>
            <a:off x="3065437" y="286180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2" name="Freeform 720">
            <a:extLst>
              <a:ext uri="{FF2B5EF4-FFF2-40B4-BE49-F238E27FC236}">
                <a16:creationId xmlns:a16="http://schemas.microsoft.com/office/drawing/2014/main" id="{EF36AF17-55C9-478D-B016-FE4A5B944BF5}"/>
              </a:ext>
            </a:extLst>
          </p:cNvPr>
          <p:cNvSpPr>
            <a:spLocks/>
          </p:cNvSpPr>
          <p:nvPr/>
        </p:nvSpPr>
        <p:spPr bwMode="auto">
          <a:xfrm>
            <a:off x="3068505" y="286180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3" name="Freeform 721">
            <a:extLst>
              <a:ext uri="{FF2B5EF4-FFF2-40B4-BE49-F238E27FC236}">
                <a16:creationId xmlns:a16="http://schemas.microsoft.com/office/drawing/2014/main" id="{7D7F41E0-7730-40FE-A7F8-4EB9A9DA3A7A}"/>
              </a:ext>
            </a:extLst>
          </p:cNvPr>
          <p:cNvSpPr>
            <a:spLocks/>
          </p:cNvSpPr>
          <p:nvPr/>
        </p:nvSpPr>
        <p:spPr bwMode="auto">
          <a:xfrm>
            <a:off x="3068505" y="286180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4" name="Freeform 722">
            <a:extLst>
              <a:ext uri="{FF2B5EF4-FFF2-40B4-BE49-F238E27FC236}">
                <a16:creationId xmlns:a16="http://schemas.microsoft.com/office/drawing/2014/main" id="{AAA7F4B3-FA14-4A6F-B89B-C7B661B09C1E}"/>
              </a:ext>
            </a:extLst>
          </p:cNvPr>
          <p:cNvSpPr>
            <a:spLocks/>
          </p:cNvSpPr>
          <p:nvPr/>
        </p:nvSpPr>
        <p:spPr bwMode="auto">
          <a:xfrm>
            <a:off x="3065437" y="28661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5" name="Freeform 723">
            <a:extLst>
              <a:ext uri="{FF2B5EF4-FFF2-40B4-BE49-F238E27FC236}">
                <a16:creationId xmlns:a16="http://schemas.microsoft.com/office/drawing/2014/main" id="{FE9F1DD8-6EB3-4CC0-AEA1-DA5C5784EB56}"/>
              </a:ext>
            </a:extLst>
          </p:cNvPr>
          <p:cNvSpPr>
            <a:spLocks/>
          </p:cNvSpPr>
          <p:nvPr/>
        </p:nvSpPr>
        <p:spPr bwMode="auto">
          <a:xfrm>
            <a:off x="3047026" y="2866167"/>
            <a:ext cx="18411" cy="71288"/>
          </a:xfrm>
          <a:custGeom>
            <a:avLst/>
            <a:gdLst>
              <a:gd name="T0" fmla="*/ 0 w 12"/>
              <a:gd name="T1" fmla="*/ 49 h 49"/>
              <a:gd name="T2" fmla="*/ 12 w 12"/>
              <a:gd name="T3" fmla="*/ 0 h 49"/>
              <a:gd name="T4" fmla="*/ 0 w 12"/>
              <a:gd name="T5" fmla="*/ 49 h 49"/>
              <a:gd name="T6" fmla="*/ 0 w 12"/>
              <a:gd name="T7" fmla="*/ 49 h 49"/>
            </a:gdLst>
            <a:ahLst/>
            <a:cxnLst>
              <a:cxn ang="0">
                <a:pos x="T0" y="T1"/>
              </a:cxn>
              <a:cxn ang="0">
                <a:pos x="T2" y="T3"/>
              </a:cxn>
              <a:cxn ang="0">
                <a:pos x="T4" y="T5"/>
              </a:cxn>
              <a:cxn ang="0">
                <a:pos x="T6" y="T7"/>
              </a:cxn>
            </a:cxnLst>
            <a:rect l="0" t="0" r="r" b="b"/>
            <a:pathLst>
              <a:path w="12" h="49">
                <a:moveTo>
                  <a:pt x="0" y="49"/>
                </a:moveTo>
                <a:lnTo>
                  <a:pt x="12" y="0"/>
                </a:lnTo>
                <a:lnTo>
                  <a:pt x="0" y="49"/>
                </a:lnTo>
                <a:lnTo>
                  <a:pt x="0" y="49"/>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6" name="Freeform 724">
            <a:extLst>
              <a:ext uri="{FF2B5EF4-FFF2-40B4-BE49-F238E27FC236}">
                <a16:creationId xmlns:a16="http://schemas.microsoft.com/office/drawing/2014/main" id="{76D6A1F9-51FD-4B4A-827C-251BC2C1D977}"/>
              </a:ext>
            </a:extLst>
          </p:cNvPr>
          <p:cNvSpPr>
            <a:spLocks/>
          </p:cNvSpPr>
          <p:nvPr/>
        </p:nvSpPr>
        <p:spPr bwMode="auto">
          <a:xfrm>
            <a:off x="3065437" y="2861802"/>
            <a:ext cx="0" cy="4364"/>
          </a:xfrm>
          <a:custGeom>
            <a:avLst/>
            <a:gdLst>
              <a:gd name="T0" fmla="*/ 0 h 3"/>
              <a:gd name="T1" fmla="*/ 0 h 3"/>
              <a:gd name="T2" fmla="*/ 0 h 3"/>
              <a:gd name="T3" fmla="*/ 0 h 3"/>
              <a:gd name="T4" fmla="*/ 3 h 3"/>
              <a:gd name="T5" fmla="*/ 3 h 3"/>
              <a:gd name="T6" fmla="*/ 3 h 3"/>
              <a:gd name="T7" fmla="*/ 3 h 3"/>
              <a:gd name="T8" fmla="*/ 0 h 3"/>
              <a:gd name="T9" fmla="*/ 0 h 3"/>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3">
                <a:moveTo>
                  <a:pt x="0" y="0"/>
                </a:moveTo>
                <a:lnTo>
                  <a:pt x="0" y="0"/>
                </a:lnTo>
                <a:lnTo>
                  <a:pt x="0" y="0"/>
                </a:lnTo>
                <a:lnTo>
                  <a:pt x="0" y="0"/>
                </a:lnTo>
                <a:lnTo>
                  <a:pt x="0" y="3"/>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7" name="Freeform 725">
            <a:extLst>
              <a:ext uri="{FF2B5EF4-FFF2-40B4-BE49-F238E27FC236}">
                <a16:creationId xmlns:a16="http://schemas.microsoft.com/office/drawing/2014/main" id="{B00C6593-6188-4309-8EDA-485D39267B3B}"/>
              </a:ext>
            </a:extLst>
          </p:cNvPr>
          <p:cNvSpPr>
            <a:spLocks/>
          </p:cNvSpPr>
          <p:nvPr/>
        </p:nvSpPr>
        <p:spPr bwMode="auto">
          <a:xfrm>
            <a:off x="3065437" y="286616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8" name="Freeform 726">
            <a:extLst>
              <a:ext uri="{FF2B5EF4-FFF2-40B4-BE49-F238E27FC236}">
                <a16:creationId xmlns:a16="http://schemas.microsoft.com/office/drawing/2014/main" id="{373DEA89-4EFB-4138-8682-0D52851EE5E3}"/>
              </a:ext>
            </a:extLst>
          </p:cNvPr>
          <p:cNvSpPr>
            <a:spLocks/>
          </p:cNvSpPr>
          <p:nvPr/>
        </p:nvSpPr>
        <p:spPr bwMode="auto">
          <a:xfrm>
            <a:off x="3065437" y="2861802"/>
            <a:ext cx="0" cy="4364"/>
          </a:xfrm>
          <a:custGeom>
            <a:avLst/>
            <a:gdLst>
              <a:gd name="T0" fmla="*/ 3 h 3"/>
              <a:gd name="T1" fmla="*/ 3 h 3"/>
              <a:gd name="T2" fmla="*/ 0 h 3"/>
              <a:gd name="T3" fmla="*/ 0 h 3"/>
              <a:gd name="T4" fmla="*/ 3 h 3"/>
              <a:gd name="T5" fmla="*/ 3 h 3"/>
            </a:gdLst>
            <a:ahLst/>
            <a:cxnLst>
              <a:cxn ang="0">
                <a:pos x="0" y="T0"/>
              </a:cxn>
              <a:cxn ang="0">
                <a:pos x="0" y="T1"/>
              </a:cxn>
              <a:cxn ang="0">
                <a:pos x="0" y="T2"/>
              </a:cxn>
              <a:cxn ang="0">
                <a:pos x="0" y="T3"/>
              </a:cxn>
              <a:cxn ang="0">
                <a:pos x="0" y="T4"/>
              </a:cxn>
              <a:cxn ang="0">
                <a:pos x="0" y="T5"/>
              </a:cxn>
            </a:cxnLst>
            <a:rect l="0" t="0" r="r" b="b"/>
            <a:pathLst>
              <a:path h="3">
                <a:moveTo>
                  <a:pt x="0" y="3"/>
                </a:moveTo>
                <a:lnTo>
                  <a:pt x="0" y="3"/>
                </a:lnTo>
                <a:lnTo>
                  <a:pt x="0" y="0"/>
                </a:lnTo>
                <a:lnTo>
                  <a:pt x="0"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9" name="Freeform 727">
            <a:extLst>
              <a:ext uri="{FF2B5EF4-FFF2-40B4-BE49-F238E27FC236}">
                <a16:creationId xmlns:a16="http://schemas.microsoft.com/office/drawing/2014/main" id="{ED2ABD3E-AA7F-4654-9CED-BCDEECB7FDFE}"/>
              </a:ext>
            </a:extLst>
          </p:cNvPr>
          <p:cNvSpPr>
            <a:spLocks/>
          </p:cNvSpPr>
          <p:nvPr/>
        </p:nvSpPr>
        <p:spPr bwMode="auto">
          <a:xfrm>
            <a:off x="3068505" y="28618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0" name="Freeform 728">
            <a:extLst>
              <a:ext uri="{FF2B5EF4-FFF2-40B4-BE49-F238E27FC236}">
                <a16:creationId xmlns:a16="http://schemas.microsoft.com/office/drawing/2014/main" id="{5884A162-4691-457F-9533-B05001531063}"/>
              </a:ext>
            </a:extLst>
          </p:cNvPr>
          <p:cNvSpPr>
            <a:spLocks/>
          </p:cNvSpPr>
          <p:nvPr/>
        </p:nvSpPr>
        <p:spPr bwMode="auto">
          <a:xfrm>
            <a:off x="3065437" y="28618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1" name="Freeform 729">
            <a:extLst>
              <a:ext uri="{FF2B5EF4-FFF2-40B4-BE49-F238E27FC236}">
                <a16:creationId xmlns:a16="http://schemas.microsoft.com/office/drawing/2014/main" id="{C1CA0967-015C-42EB-B321-BEC6D1CF0004}"/>
              </a:ext>
            </a:extLst>
          </p:cNvPr>
          <p:cNvSpPr>
            <a:spLocks/>
          </p:cNvSpPr>
          <p:nvPr/>
        </p:nvSpPr>
        <p:spPr bwMode="auto">
          <a:xfrm>
            <a:off x="3068505" y="28618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2" name="Freeform 730">
            <a:extLst>
              <a:ext uri="{FF2B5EF4-FFF2-40B4-BE49-F238E27FC236}">
                <a16:creationId xmlns:a16="http://schemas.microsoft.com/office/drawing/2014/main" id="{6B581E45-4C30-4FBF-A8D0-872F8A37BF82}"/>
              </a:ext>
            </a:extLst>
          </p:cNvPr>
          <p:cNvSpPr>
            <a:spLocks/>
          </p:cNvSpPr>
          <p:nvPr/>
        </p:nvSpPr>
        <p:spPr bwMode="auto">
          <a:xfrm>
            <a:off x="3068505" y="28618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3" name="Freeform 731">
            <a:extLst>
              <a:ext uri="{FF2B5EF4-FFF2-40B4-BE49-F238E27FC236}">
                <a16:creationId xmlns:a16="http://schemas.microsoft.com/office/drawing/2014/main" id="{438B7E66-FAE3-4CE8-B800-2926B7B21DE1}"/>
              </a:ext>
            </a:extLst>
          </p:cNvPr>
          <p:cNvSpPr>
            <a:spLocks/>
          </p:cNvSpPr>
          <p:nvPr/>
        </p:nvSpPr>
        <p:spPr bwMode="auto">
          <a:xfrm>
            <a:off x="3846384" y="2317686"/>
            <a:ext cx="42960" cy="362259"/>
          </a:xfrm>
          <a:custGeom>
            <a:avLst/>
            <a:gdLst>
              <a:gd name="T0" fmla="*/ 28 w 28"/>
              <a:gd name="T1" fmla="*/ 0 h 249"/>
              <a:gd name="T2" fmla="*/ 28 w 28"/>
              <a:gd name="T3" fmla="*/ 0 h 249"/>
              <a:gd name="T4" fmla="*/ 28 w 28"/>
              <a:gd name="T5" fmla="*/ 0 h 249"/>
              <a:gd name="T6" fmla="*/ 0 w 28"/>
              <a:gd name="T7" fmla="*/ 249 h 249"/>
              <a:gd name="T8" fmla="*/ 0 w 28"/>
              <a:gd name="T9" fmla="*/ 249 h 249"/>
              <a:gd name="T10" fmla="*/ 28 w 28"/>
              <a:gd name="T11" fmla="*/ 0 h 249"/>
              <a:gd name="T12" fmla="*/ 28 w 28"/>
              <a:gd name="T13" fmla="*/ 0 h 249"/>
            </a:gdLst>
            <a:ahLst/>
            <a:cxnLst>
              <a:cxn ang="0">
                <a:pos x="T0" y="T1"/>
              </a:cxn>
              <a:cxn ang="0">
                <a:pos x="T2" y="T3"/>
              </a:cxn>
              <a:cxn ang="0">
                <a:pos x="T4" y="T5"/>
              </a:cxn>
              <a:cxn ang="0">
                <a:pos x="T6" y="T7"/>
              </a:cxn>
              <a:cxn ang="0">
                <a:pos x="T8" y="T9"/>
              </a:cxn>
              <a:cxn ang="0">
                <a:pos x="T10" y="T11"/>
              </a:cxn>
              <a:cxn ang="0">
                <a:pos x="T12" y="T13"/>
              </a:cxn>
            </a:cxnLst>
            <a:rect l="0" t="0" r="r" b="b"/>
            <a:pathLst>
              <a:path w="28" h="249">
                <a:moveTo>
                  <a:pt x="28" y="0"/>
                </a:moveTo>
                <a:lnTo>
                  <a:pt x="28" y="0"/>
                </a:lnTo>
                <a:lnTo>
                  <a:pt x="28" y="0"/>
                </a:lnTo>
                <a:lnTo>
                  <a:pt x="0" y="249"/>
                </a:lnTo>
                <a:lnTo>
                  <a:pt x="0" y="249"/>
                </a:lnTo>
                <a:lnTo>
                  <a:pt x="28" y="0"/>
                </a:lnTo>
                <a:lnTo>
                  <a:pt x="28"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4" name="Freeform 732">
            <a:extLst>
              <a:ext uri="{FF2B5EF4-FFF2-40B4-BE49-F238E27FC236}">
                <a16:creationId xmlns:a16="http://schemas.microsoft.com/office/drawing/2014/main" id="{86F0DB6D-C554-409C-BD2A-3638562CF292}"/>
              </a:ext>
            </a:extLst>
          </p:cNvPr>
          <p:cNvSpPr>
            <a:spLocks/>
          </p:cNvSpPr>
          <p:nvPr/>
        </p:nvSpPr>
        <p:spPr bwMode="auto">
          <a:xfrm>
            <a:off x="2296765" y="2096549"/>
            <a:ext cx="747193" cy="1233716"/>
          </a:xfrm>
          <a:custGeom>
            <a:avLst/>
            <a:gdLst>
              <a:gd name="T0" fmla="*/ 106 w 487"/>
              <a:gd name="T1" fmla="*/ 316 h 848"/>
              <a:gd name="T2" fmla="*/ 106 w 487"/>
              <a:gd name="T3" fmla="*/ 319 h 848"/>
              <a:gd name="T4" fmla="*/ 109 w 487"/>
              <a:gd name="T5" fmla="*/ 322 h 848"/>
              <a:gd name="T6" fmla="*/ 112 w 487"/>
              <a:gd name="T7" fmla="*/ 329 h 848"/>
              <a:gd name="T8" fmla="*/ 114 w 487"/>
              <a:gd name="T9" fmla="*/ 335 h 848"/>
              <a:gd name="T10" fmla="*/ 117 w 487"/>
              <a:gd name="T11" fmla="*/ 338 h 848"/>
              <a:gd name="T12" fmla="*/ 117 w 487"/>
              <a:gd name="T13" fmla="*/ 341 h 848"/>
              <a:gd name="T14" fmla="*/ 120 w 487"/>
              <a:gd name="T15" fmla="*/ 347 h 848"/>
              <a:gd name="T16" fmla="*/ 120 w 487"/>
              <a:gd name="T17" fmla="*/ 353 h 848"/>
              <a:gd name="T18" fmla="*/ 128 w 487"/>
              <a:gd name="T19" fmla="*/ 377 h 848"/>
              <a:gd name="T20" fmla="*/ 131 w 487"/>
              <a:gd name="T21" fmla="*/ 398 h 848"/>
              <a:gd name="T22" fmla="*/ 123 w 487"/>
              <a:gd name="T23" fmla="*/ 405 h 848"/>
              <a:gd name="T24" fmla="*/ 114 w 487"/>
              <a:gd name="T25" fmla="*/ 411 h 848"/>
              <a:gd name="T26" fmla="*/ 103 w 487"/>
              <a:gd name="T27" fmla="*/ 414 h 848"/>
              <a:gd name="T28" fmla="*/ 72 w 487"/>
              <a:gd name="T29" fmla="*/ 468 h 848"/>
              <a:gd name="T30" fmla="*/ 58 w 487"/>
              <a:gd name="T31" fmla="*/ 490 h 848"/>
              <a:gd name="T32" fmla="*/ 50 w 487"/>
              <a:gd name="T33" fmla="*/ 566 h 848"/>
              <a:gd name="T34" fmla="*/ 0 w 487"/>
              <a:gd name="T35" fmla="*/ 748 h 848"/>
              <a:gd name="T36" fmla="*/ 75 w 487"/>
              <a:gd name="T37" fmla="*/ 766 h 848"/>
              <a:gd name="T38" fmla="*/ 126 w 487"/>
              <a:gd name="T39" fmla="*/ 781 h 848"/>
              <a:gd name="T40" fmla="*/ 154 w 487"/>
              <a:gd name="T41" fmla="*/ 787 h 848"/>
              <a:gd name="T42" fmla="*/ 156 w 487"/>
              <a:gd name="T43" fmla="*/ 787 h 848"/>
              <a:gd name="T44" fmla="*/ 193 w 487"/>
              <a:gd name="T45" fmla="*/ 796 h 848"/>
              <a:gd name="T46" fmla="*/ 212 w 487"/>
              <a:gd name="T47" fmla="*/ 799 h 848"/>
              <a:gd name="T48" fmla="*/ 240 w 487"/>
              <a:gd name="T49" fmla="*/ 806 h 848"/>
              <a:gd name="T50" fmla="*/ 280 w 487"/>
              <a:gd name="T51" fmla="*/ 815 h 848"/>
              <a:gd name="T52" fmla="*/ 310 w 487"/>
              <a:gd name="T53" fmla="*/ 824 h 848"/>
              <a:gd name="T54" fmla="*/ 355 w 487"/>
              <a:gd name="T55" fmla="*/ 833 h 848"/>
              <a:gd name="T56" fmla="*/ 473 w 487"/>
              <a:gd name="T57" fmla="*/ 666 h 848"/>
              <a:gd name="T58" fmla="*/ 467 w 487"/>
              <a:gd name="T59" fmla="*/ 587 h 848"/>
              <a:gd name="T60" fmla="*/ 445 w 487"/>
              <a:gd name="T61" fmla="*/ 569 h 848"/>
              <a:gd name="T62" fmla="*/ 428 w 487"/>
              <a:gd name="T63" fmla="*/ 566 h 848"/>
              <a:gd name="T64" fmla="*/ 405 w 487"/>
              <a:gd name="T65" fmla="*/ 562 h 848"/>
              <a:gd name="T66" fmla="*/ 361 w 487"/>
              <a:gd name="T67" fmla="*/ 550 h 848"/>
              <a:gd name="T68" fmla="*/ 330 w 487"/>
              <a:gd name="T69" fmla="*/ 547 h 848"/>
              <a:gd name="T70" fmla="*/ 319 w 487"/>
              <a:gd name="T71" fmla="*/ 523 h 848"/>
              <a:gd name="T72" fmla="*/ 305 w 487"/>
              <a:gd name="T73" fmla="*/ 474 h 848"/>
              <a:gd name="T74" fmla="*/ 282 w 487"/>
              <a:gd name="T75" fmla="*/ 414 h 848"/>
              <a:gd name="T76" fmla="*/ 257 w 487"/>
              <a:gd name="T77" fmla="*/ 395 h 848"/>
              <a:gd name="T78" fmla="*/ 263 w 487"/>
              <a:gd name="T79" fmla="*/ 365 h 848"/>
              <a:gd name="T80" fmla="*/ 291 w 487"/>
              <a:gd name="T81" fmla="*/ 326 h 848"/>
              <a:gd name="T82" fmla="*/ 291 w 487"/>
              <a:gd name="T83" fmla="*/ 322 h 848"/>
              <a:gd name="T84" fmla="*/ 291 w 487"/>
              <a:gd name="T85" fmla="*/ 322 h 848"/>
              <a:gd name="T86" fmla="*/ 288 w 487"/>
              <a:gd name="T87" fmla="*/ 319 h 848"/>
              <a:gd name="T88" fmla="*/ 288 w 487"/>
              <a:gd name="T89" fmla="*/ 295 h 848"/>
              <a:gd name="T90" fmla="*/ 294 w 487"/>
              <a:gd name="T91" fmla="*/ 262 h 848"/>
              <a:gd name="T92" fmla="*/ 285 w 487"/>
              <a:gd name="T93" fmla="*/ 256 h 848"/>
              <a:gd name="T94" fmla="*/ 274 w 487"/>
              <a:gd name="T95" fmla="*/ 216 h 848"/>
              <a:gd name="T96" fmla="*/ 263 w 487"/>
              <a:gd name="T97" fmla="*/ 204 h 848"/>
              <a:gd name="T98" fmla="*/ 243 w 487"/>
              <a:gd name="T99" fmla="*/ 152 h 848"/>
              <a:gd name="T100" fmla="*/ 224 w 487"/>
              <a:gd name="T101" fmla="*/ 119 h 848"/>
              <a:gd name="T102" fmla="*/ 218 w 487"/>
              <a:gd name="T103" fmla="*/ 7 h 848"/>
              <a:gd name="T104" fmla="*/ 103 w 487"/>
              <a:gd name="T105" fmla="*/ 316 h 8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7" h="848">
                <a:moveTo>
                  <a:pt x="103" y="316"/>
                </a:moveTo>
                <a:lnTo>
                  <a:pt x="103" y="316"/>
                </a:lnTo>
                <a:lnTo>
                  <a:pt x="103" y="316"/>
                </a:lnTo>
                <a:lnTo>
                  <a:pt x="103" y="316"/>
                </a:lnTo>
                <a:lnTo>
                  <a:pt x="106" y="316"/>
                </a:lnTo>
                <a:lnTo>
                  <a:pt x="106" y="316"/>
                </a:lnTo>
                <a:lnTo>
                  <a:pt x="106" y="319"/>
                </a:lnTo>
                <a:lnTo>
                  <a:pt x="106" y="319"/>
                </a:lnTo>
                <a:lnTo>
                  <a:pt x="106" y="319"/>
                </a:lnTo>
                <a:lnTo>
                  <a:pt x="106" y="319"/>
                </a:lnTo>
                <a:lnTo>
                  <a:pt x="109" y="322"/>
                </a:lnTo>
                <a:lnTo>
                  <a:pt x="109" y="322"/>
                </a:lnTo>
                <a:lnTo>
                  <a:pt x="109" y="322"/>
                </a:lnTo>
                <a:lnTo>
                  <a:pt x="109" y="322"/>
                </a:lnTo>
                <a:lnTo>
                  <a:pt x="109" y="322"/>
                </a:lnTo>
                <a:lnTo>
                  <a:pt x="109" y="326"/>
                </a:lnTo>
                <a:lnTo>
                  <a:pt x="109" y="326"/>
                </a:lnTo>
                <a:lnTo>
                  <a:pt x="112" y="326"/>
                </a:lnTo>
                <a:lnTo>
                  <a:pt x="112" y="329"/>
                </a:lnTo>
                <a:lnTo>
                  <a:pt x="112" y="329"/>
                </a:lnTo>
                <a:lnTo>
                  <a:pt x="112" y="329"/>
                </a:lnTo>
                <a:lnTo>
                  <a:pt x="114" y="332"/>
                </a:lnTo>
                <a:lnTo>
                  <a:pt x="114" y="332"/>
                </a:lnTo>
                <a:lnTo>
                  <a:pt x="114" y="335"/>
                </a:lnTo>
                <a:lnTo>
                  <a:pt x="114" y="335"/>
                </a:lnTo>
                <a:lnTo>
                  <a:pt x="114" y="335"/>
                </a:lnTo>
                <a:lnTo>
                  <a:pt x="114" y="335"/>
                </a:lnTo>
                <a:lnTo>
                  <a:pt x="114" y="335"/>
                </a:lnTo>
                <a:lnTo>
                  <a:pt x="117" y="338"/>
                </a:lnTo>
                <a:lnTo>
                  <a:pt x="117" y="338"/>
                </a:lnTo>
                <a:lnTo>
                  <a:pt x="117" y="338"/>
                </a:lnTo>
                <a:lnTo>
                  <a:pt x="117" y="338"/>
                </a:lnTo>
                <a:lnTo>
                  <a:pt x="117" y="341"/>
                </a:lnTo>
                <a:lnTo>
                  <a:pt x="117" y="341"/>
                </a:lnTo>
                <a:lnTo>
                  <a:pt x="117" y="341"/>
                </a:lnTo>
                <a:lnTo>
                  <a:pt x="117" y="341"/>
                </a:lnTo>
                <a:lnTo>
                  <a:pt x="117" y="341"/>
                </a:lnTo>
                <a:lnTo>
                  <a:pt x="120" y="344"/>
                </a:lnTo>
                <a:lnTo>
                  <a:pt x="120" y="344"/>
                </a:lnTo>
                <a:lnTo>
                  <a:pt x="120" y="347"/>
                </a:lnTo>
                <a:lnTo>
                  <a:pt x="120" y="347"/>
                </a:lnTo>
                <a:lnTo>
                  <a:pt x="120" y="347"/>
                </a:lnTo>
                <a:lnTo>
                  <a:pt x="120" y="347"/>
                </a:lnTo>
                <a:lnTo>
                  <a:pt x="120" y="347"/>
                </a:lnTo>
                <a:lnTo>
                  <a:pt x="120" y="353"/>
                </a:lnTo>
                <a:lnTo>
                  <a:pt x="120" y="353"/>
                </a:lnTo>
                <a:lnTo>
                  <a:pt x="120" y="356"/>
                </a:lnTo>
                <a:lnTo>
                  <a:pt x="120" y="356"/>
                </a:lnTo>
                <a:lnTo>
                  <a:pt x="123" y="368"/>
                </a:lnTo>
                <a:lnTo>
                  <a:pt x="128" y="377"/>
                </a:lnTo>
                <a:lnTo>
                  <a:pt x="128" y="377"/>
                </a:lnTo>
                <a:lnTo>
                  <a:pt x="134" y="386"/>
                </a:lnTo>
                <a:lnTo>
                  <a:pt x="134" y="392"/>
                </a:lnTo>
                <a:lnTo>
                  <a:pt x="131" y="398"/>
                </a:lnTo>
                <a:lnTo>
                  <a:pt x="131" y="398"/>
                </a:lnTo>
                <a:lnTo>
                  <a:pt x="128" y="401"/>
                </a:lnTo>
                <a:lnTo>
                  <a:pt x="128" y="401"/>
                </a:lnTo>
                <a:lnTo>
                  <a:pt x="128" y="401"/>
                </a:lnTo>
                <a:lnTo>
                  <a:pt x="128" y="401"/>
                </a:lnTo>
                <a:lnTo>
                  <a:pt x="123" y="405"/>
                </a:lnTo>
                <a:lnTo>
                  <a:pt x="123" y="405"/>
                </a:lnTo>
                <a:lnTo>
                  <a:pt x="117" y="408"/>
                </a:lnTo>
                <a:lnTo>
                  <a:pt x="117" y="408"/>
                </a:lnTo>
                <a:lnTo>
                  <a:pt x="114" y="411"/>
                </a:lnTo>
                <a:lnTo>
                  <a:pt x="114" y="411"/>
                </a:lnTo>
                <a:lnTo>
                  <a:pt x="112" y="411"/>
                </a:lnTo>
                <a:lnTo>
                  <a:pt x="112" y="411"/>
                </a:lnTo>
                <a:lnTo>
                  <a:pt x="106" y="414"/>
                </a:lnTo>
                <a:lnTo>
                  <a:pt x="106" y="414"/>
                </a:lnTo>
                <a:lnTo>
                  <a:pt x="103" y="414"/>
                </a:lnTo>
                <a:lnTo>
                  <a:pt x="103" y="414"/>
                </a:lnTo>
                <a:lnTo>
                  <a:pt x="100" y="414"/>
                </a:lnTo>
                <a:lnTo>
                  <a:pt x="84" y="432"/>
                </a:lnTo>
                <a:lnTo>
                  <a:pt x="72" y="468"/>
                </a:lnTo>
                <a:lnTo>
                  <a:pt x="72" y="468"/>
                </a:lnTo>
                <a:lnTo>
                  <a:pt x="70" y="474"/>
                </a:lnTo>
                <a:lnTo>
                  <a:pt x="70" y="474"/>
                </a:lnTo>
                <a:lnTo>
                  <a:pt x="64" y="477"/>
                </a:lnTo>
                <a:lnTo>
                  <a:pt x="58" y="480"/>
                </a:lnTo>
                <a:lnTo>
                  <a:pt x="58" y="490"/>
                </a:lnTo>
                <a:lnTo>
                  <a:pt x="58" y="490"/>
                </a:lnTo>
                <a:lnTo>
                  <a:pt x="56" y="517"/>
                </a:lnTo>
                <a:lnTo>
                  <a:pt x="50" y="535"/>
                </a:lnTo>
                <a:lnTo>
                  <a:pt x="50" y="566"/>
                </a:lnTo>
                <a:lnTo>
                  <a:pt x="50" y="566"/>
                </a:lnTo>
                <a:lnTo>
                  <a:pt x="50" y="566"/>
                </a:lnTo>
                <a:lnTo>
                  <a:pt x="50" y="566"/>
                </a:lnTo>
                <a:lnTo>
                  <a:pt x="50" y="566"/>
                </a:lnTo>
                <a:lnTo>
                  <a:pt x="0" y="748"/>
                </a:lnTo>
                <a:lnTo>
                  <a:pt x="0" y="748"/>
                </a:lnTo>
                <a:lnTo>
                  <a:pt x="19" y="751"/>
                </a:lnTo>
                <a:lnTo>
                  <a:pt x="64" y="763"/>
                </a:lnTo>
                <a:lnTo>
                  <a:pt x="64" y="763"/>
                </a:lnTo>
                <a:lnTo>
                  <a:pt x="64" y="763"/>
                </a:lnTo>
                <a:lnTo>
                  <a:pt x="75" y="766"/>
                </a:lnTo>
                <a:lnTo>
                  <a:pt x="100" y="775"/>
                </a:lnTo>
                <a:lnTo>
                  <a:pt x="100" y="775"/>
                </a:lnTo>
                <a:lnTo>
                  <a:pt x="123" y="778"/>
                </a:lnTo>
                <a:lnTo>
                  <a:pt x="126" y="781"/>
                </a:lnTo>
                <a:lnTo>
                  <a:pt x="126" y="781"/>
                </a:lnTo>
                <a:lnTo>
                  <a:pt x="126" y="781"/>
                </a:lnTo>
                <a:lnTo>
                  <a:pt x="128" y="781"/>
                </a:lnTo>
                <a:lnTo>
                  <a:pt x="128" y="781"/>
                </a:lnTo>
                <a:lnTo>
                  <a:pt x="154" y="787"/>
                </a:lnTo>
                <a:lnTo>
                  <a:pt x="154" y="787"/>
                </a:lnTo>
                <a:lnTo>
                  <a:pt x="154" y="787"/>
                </a:lnTo>
                <a:lnTo>
                  <a:pt x="154" y="787"/>
                </a:lnTo>
                <a:lnTo>
                  <a:pt x="154" y="787"/>
                </a:lnTo>
                <a:lnTo>
                  <a:pt x="156" y="787"/>
                </a:lnTo>
                <a:lnTo>
                  <a:pt x="156" y="787"/>
                </a:lnTo>
                <a:lnTo>
                  <a:pt x="165" y="790"/>
                </a:lnTo>
                <a:lnTo>
                  <a:pt x="165" y="790"/>
                </a:lnTo>
                <a:lnTo>
                  <a:pt x="193" y="796"/>
                </a:lnTo>
                <a:lnTo>
                  <a:pt x="193" y="796"/>
                </a:lnTo>
                <a:lnTo>
                  <a:pt x="193" y="796"/>
                </a:lnTo>
                <a:lnTo>
                  <a:pt x="207" y="799"/>
                </a:lnTo>
                <a:lnTo>
                  <a:pt x="210" y="799"/>
                </a:lnTo>
                <a:lnTo>
                  <a:pt x="210" y="799"/>
                </a:lnTo>
                <a:lnTo>
                  <a:pt x="210" y="799"/>
                </a:lnTo>
                <a:lnTo>
                  <a:pt x="212" y="799"/>
                </a:lnTo>
                <a:lnTo>
                  <a:pt x="212" y="799"/>
                </a:lnTo>
                <a:lnTo>
                  <a:pt x="215" y="803"/>
                </a:lnTo>
                <a:lnTo>
                  <a:pt x="215" y="803"/>
                </a:lnTo>
                <a:lnTo>
                  <a:pt x="235" y="806"/>
                </a:lnTo>
                <a:lnTo>
                  <a:pt x="240" y="806"/>
                </a:lnTo>
                <a:lnTo>
                  <a:pt x="240" y="806"/>
                </a:lnTo>
                <a:lnTo>
                  <a:pt x="257" y="812"/>
                </a:lnTo>
                <a:lnTo>
                  <a:pt x="268" y="815"/>
                </a:lnTo>
                <a:lnTo>
                  <a:pt x="268" y="815"/>
                </a:lnTo>
                <a:lnTo>
                  <a:pt x="280" y="815"/>
                </a:lnTo>
                <a:lnTo>
                  <a:pt x="288" y="818"/>
                </a:lnTo>
                <a:lnTo>
                  <a:pt x="288" y="818"/>
                </a:lnTo>
                <a:lnTo>
                  <a:pt x="296" y="821"/>
                </a:lnTo>
                <a:lnTo>
                  <a:pt x="310" y="824"/>
                </a:lnTo>
                <a:lnTo>
                  <a:pt x="310" y="824"/>
                </a:lnTo>
                <a:lnTo>
                  <a:pt x="324" y="827"/>
                </a:lnTo>
                <a:lnTo>
                  <a:pt x="333" y="827"/>
                </a:lnTo>
                <a:lnTo>
                  <a:pt x="333" y="827"/>
                </a:lnTo>
                <a:lnTo>
                  <a:pt x="355" y="833"/>
                </a:lnTo>
                <a:lnTo>
                  <a:pt x="355" y="833"/>
                </a:lnTo>
                <a:lnTo>
                  <a:pt x="355" y="833"/>
                </a:lnTo>
                <a:lnTo>
                  <a:pt x="411" y="842"/>
                </a:lnTo>
                <a:lnTo>
                  <a:pt x="411" y="842"/>
                </a:lnTo>
                <a:lnTo>
                  <a:pt x="436" y="848"/>
                </a:lnTo>
                <a:lnTo>
                  <a:pt x="473" y="666"/>
                </a:lnTo>
                <a:lnTo>
                  <a:pt x="487" y="590"/>
                </a:lnTo>
                <a:lnTo>
                  <a:pt x="478" y="587"/>
                </a:lnTo>
                <a:lnTo>
                  <a:pt x="470" y="587"/>
                </a:lnTo>
                <a:lnTo>
                  <a:pt x="470" y="587"/>
                </a:lnTo>
                <a:lnTo>
                  <a:pt x="467" y="587"/>
                </a:lnTo>
                <a:lnTo>
                  <a:pt x="467" y="587"/>
                </a:lnTo>
                <a:lnTo>
                  <a:pt x="467" y="584"/>
                </a:lnTo>
                <a:lnTo>
                  <a:pt x="467" y="584"/>
                </a:lnTo>
                <a:lnTo>
                  <a:pt x="450" y="578"/>
                </a:lnTo>
                <a:lnTo>
                  <a:pt x="445" y="569"/>
                </a:lnTo>
                <a:lnTo>
                  <a:pt x="439" y="562"/>
                </a:lnTo>
                <a:lnTo>
                  <a:pt x="439" y="562"/>
                </a:lnTo>
                <a:lnTo>
                  <a:pt x="436" y="562"/>
                </a:lnTo>
                <a:lnTo>
                  <a:pt x="436" y="562"/>
                </a:lnTo>
                <a:lnTo>
                  <a:pt x="428" y="566"/>
                </a:lnTo>
                <a:lnTo>
                  <a:pt x="425" y="566"/>
                </a:lnTo>
                <a:lnTo>
                  <a:pt x="419" y="566"/>
                </a:lnTo>
                <a:lnTo>
                  <a:pt x="419" y="566"/>
                </a:lnTo>
                <a:lnTo>
                  <a:pt x="405" y="562"/>
                </a:lnTo>
                <a:lnTo>
                  <a:pt x="405" y="562"/>
                </a:lnTo>
                <a:lnTo>
                  <a:pt x="394" y="559"/>
                </a:lnTo>
                <a:lnTo>
                  <a:pt x="394" y="559"/>
                </a:lnTo>
                <a:lnTo>
                  <a:pt x="380" y="559"/>
                </a:lnTo>
                <a:lnTo>
                  <a:pt x="369" y="556"/>
                </a:lnTo>
                <a:lnTo>
                  <a:pt x="361" y="550"/>
                </a:lnTo>
                <a:lnTo>
                  <a:pt x="358" y="544"/>
                </a:lnTo>
                <a:lnTo>
                  <a:pt x="358" y="544"/>
                </a:lnTo>
                <a:lnTo>
                  <a:pt x="347" y="544"/>
                </a:lnTo>
                <a:lnTo>
                  <a:pt x="330" y="547"/>
                </a:lnTo>
                <a:lnTo>
                  <a:pt x="330" y="547"/>
                </a:lnTo>
                <a:lnTo>
                  <a:pt x="324" y="547"/>
                </a:lnTo>
                <a:lnTo>
                  <a:pt x="324" y="547"/>
                </a:lnTo>
                <a:lnTo>
                  <a:pt x="321" y="544"/>
                </a:lnTo>
                <a:lnTo>
                  <a:pt x="321" y="544"/>
                </a:lnTo>
                <a:lnTo>
                  <a:pt x="319" y="523"/>
                </a:lnTo>
                <a:lnTo>
                  <a:pt x="316" y="496"/>
                </a:lnTo>
                <a:lnTo>
                  <a:pt x="316" y="496"/>
                </a:lnTo>
                <a:lnTo>
                  <a:pt x="310" y="487"/>
                </a:lnTo>
                <a:lnTo>
                  <a:pt x="305" y="474"/>
                </a:lnTo>
                <a:lnTo>
                  <a:pt x="305" y="474"/>
                </a:lnTo>
                <a:lnTo>
                  <a:pt x="291" y="450"/>
                </a:lnTo>
                <a:lnTo>
                  <a:pt x="285" y="438"/>
                </a:lnTo>
                <a:lnTo>
                  <a:pt x="285" y="426"/>
                </a:lnTo>
                <a:lnTo>
                  <a:pt x="285" y="426"/>
                </a:lnTo>
                <a:lnTo>
                  <a:pt x="282" y="414"/>
                </a:lnTo>
                <a:lnTo>
                  <a:pt x="282" y="411"/>
                </a:lnTo>
                <a:lnTo>
                  <a:pt x="282" y="411"/>
                </a:lnTo>
                <a:lnTo>
                  <a:pt x="268" y="408"/>
                </a:lnTo>
                <a:lnTo>
                  <a:pt x="263" y="401"/>
                </a:lnTo>
                <a:lnTo>
                  <a:pt x="257" y="395"/>
                </a:lnTo>
                <a:lnTo>
                  <a:pt x="257" y="395"/>
                </a:lnTo>
                <a:lnTo>
                  <a:pt x="257" y="389"/>
                </a:lnTo>
                <a:lnTo>
                  <a:pt x="257" y="389"/>
                </a:lnTo>
                <a:lnTo>
                  <a:pt x="257" y="377"/>
                </a:lnTo>
                <a:lnTo>
                  <a:pt x="263" y="365"/>
                </a:lnTo>
                <a:lnTo>
                  <a:pt x="268" y="350"/>
                </a:lnTo>
                <a:lnTo>
                  <a:pt x="282" y="335"/>
                </a:lnTo>
                <a:lnTo>
                  <a:pt x="282" y="335"/>
                </a:lnTo>
                <a:lnTo>
                  <a:pt x="291" y="326"/>
                </a:lnTo>
                <a:lnTo>
                  <a:pt x="291" y="326"/>
                </a:lnTo>
                <a:lnTo>
                  <a:pt x="291" y="326"/>
                </a:lnTo>
                <a:lnTo>
                  <a:pt x="291" y="326"/>
                </a:lnTo>
                <a:lnTo>
                  <a:pt x="291" y="326"/>
                </a:lnTo>
                <a:lnTo>
                  <a:pt x="291" y="326"/>
                </a:lnTo>
                <a:lnTo>
                  <a:pt x="291" y="322"/>
                </a:lnTo>
                <a:lnTo>
                  <a:pt x="291" y="322"/>
                </a:lnTo>
                <a:lnTo>
                  <a:pt x="291" y="322"/>
                </a:lnTo>
                <a:lnTo>
                  <a:pt x="291" y="322"/>
                </a:lnTo>
                <a:lnTo>
                  <a:pt x="291" y="322"/>
                </a:lnTo>
                <a:lnTo>
                  <a:pt x="291" y="322"/>
                </a:lnTo>
                <a:lnTo>
                  <a:pt x="291" y="322"/>
                </a:lnTo>
                <a:lnTo>
                  <a:pt x="291" y="322"/>
                </a:lnTo>
                <a:lnTo>
                  <a:pt x="294" y="322"/>
                </a:lnTo>
                <a:lnTo>
                  <a:pt x="294" y="322"/>
                </a:lnTo>
                <a:lnTo>
                  <a:pt x="288" y="319"/>
                </a:lnTo>
                <a:lnTo>
                  <a:pt x="288" y="319"/>
                </a:lnTo>
                <a:lnTo>
                  <a:pt x="288" y="316"/>
                </a:lnTo>
                <a:lnTo>
                  <a:pt x="288" y="298"/>
                </a:lnTo>
                <a:lnTo>
                  <a:pt x="288" y="298"/>
                </a:lnTo>
                <a:lnTo>
                  <a:pt x="288" y="295"/>
                </a:lnTo>
                <a:lnTo>
                  <a:pt x="288" y="295"/>
                </a:lnTo>
                <a:lnTo>
                  <a:pt x="291" y="283"/>
                </a:lnTo>
                <a:lnTo>
                  <a:pt x="294" y="274"/>
                </a:lnTo>
                <a:lnTo>
                  <a:pt x="294" y="262"/>
                </a:lnTo>
                <a:lnTo>
                  <a:pt x="294" y="262"/>
                </a:lnTo>
                <a:lnTo>
                  <a:pt x="294" y="256"/>
                </a:lnTo>
                <a:lnTo>
                  <a:pt x="294" y="256"/>
                </a:lnTo>
                <a:lnTo>
                  <a:pt x="291" y="256"/>
                </a:lnTo>
                <a:lnTo>
                  <a:pt x="291" y="256"/>
                </a:lnTo>
                <a:lnTo>
                  <a:pt x="285" y="256"/>
                </a:lnTo>
                <a:lnTo>
                  <a:pt x="277" y="250"/>
                </a:lnTo>
                <a:lnTo>
                  <a:pt x="277" y="250"/>
                </a:lnTo>
                <a:lnTo>
                  <a:pt x="271" y="243"/>
                </a:lnTo>
                <a:lnTo>
                  <a:pt x="271" y="234"/>
                </a:lnTo>
                <a:lnTo>
                  <a:pt x="274" y="216"/>
                </a:lnTo>
                <a:lnTo>
                  <a:pt x="274" y="216"/>
                </a:lnTo>
                <a:lnTo>
                  <a:pt x="266" y="210"/>
                </a:lnTo>
                <a:lnTo>
                  <a:pt x="263" y="207"/>
                </a:lnTo>
                <a:lnTo>
                  <a:pt x="263" y="204"/>
                </a:lnTo>
                <a:lnTo>
                  <a:pt x="263" y="204"/>
                </a:lnTo>
                <a:lnTo>
                  <a:pt x="257" y="189"/>
                </a:lnTo>
                <a:lnTo>
                  <a:pt x="257" y="189"/>
                </a:lnTo>
                <a:lnTo>
                  <a:pt x="246" y="168"/>
                </a:lnTo>
                <a:lnTo>
                  <a:pt x="243" y="152"/>
                </a:lnTo>
                <a:lnTo>
                  <a:pt x="243" y="152"/>
                </a:lnTo>
                <a:lnTo>
                  <a:pt x="240" y="146"/>
                </a:lnTo>
                <a:lnTo>
                  <a:pt x="235" y="137"/>
                </a:lnTo>
                <a:lnTo>
                  <a:pt x="224" y="119"/>
                </a:lnTo>
                <a:lnTo>
                  <a:pt x="224" y="119"/>
                </a:lnTo>
                <a:lnTo>
                  <a:pt x="224" y="119"/>
                </a:lnTo>
                <a:lnTo>
                  <a:pt x="224" y="119"/>
                </a:lnTo>
                <a:lnTo>
                  <a:pt x="221" y="113"/>
                </a:lnTo>
                <a:lnTo>
                  <a:pt x="252" y="13"/>
                </a:lnTo>
                <a:lnTo>
                  <a:pt x="252" y="13"/>
                </a:lnTo>
                <a:lnTo>
                  <a:pt x="218" y="7"/>
                </a:lnTo>
                <a:lnTo>
                  <a:pt x="196" y="0"/>
                </a:lnTo>
                <a:lnTo>
                  <a:pt x="103" y="313"/>
                </a:lnTo>
                <a:lnTo>
                  <a:pt x="103" y="313"/>
                </a:lnTo>
                <a:lnTo>
                  <a:pt x="103" y="316"/>
                </a:lnTo>
                <a:lnTo>
                  <a:pt x="103" y="316"/>
                </a:lnTo>
                <a:lnTo>
                  <a:pt x="103" y="316"/>
                </a:lnTo>
                <a:lnTo>
                  <a:pt x="103" y="316"/>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5" name="Freeform 733">
            <a:extLst>
              <a:ext uri="{FF2B5EF4-FFF2-40B4-BE49-F238E27FC236}">
                <a16:creationId xmlns:a16="http://schemas.microsoft.com/office/drawing/2014/main" id="{CC9BA758-042B-49A4-AD1F-05E551425B42}"/>
              </a:ext>
            </a:extLst>
          </p:cNvPr>
          <p:cNvSpPr>
            <a:spLocks/>
          </p:cNvSpPr>
          <p:nvPr/>
        </p:nvSpPr>
        <p:spPr bwMode="auto">
          <a:xfrm>
            <a:off x="2533043" y="324151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6" name="Rectangle 735">
            <a:extLst>
              <a:ext uri="{FF2B5EF4-FFF2-40B4-BE49-F238E27FC236}">
                <a16:creationId xmlns:a16="http://schemas.microsoft.com/office/drawing/2014/main" id="{63C46EA9-65FF-4A0F-B319-588F53531BB7}"/>
              </a:ext>
            </a:extLst>
          </p:cNvPr>
          <p:cNvSpPr>
            <a:spLocks noChangeArrowheads="1"/>
          </p:cNvSpPr>
          <p:nvPr/>
        </p:nvSpPr>
        <p:spPr bwMode="auto">
          <a:xfrm>
            <a:off x="2618962" y="3258977"/>
            <a:ext cx="1535" cy="1454"/>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07" name="Freeform 736">
            <a:extLst>
              <a:ext uri="{FF2B5EF4-FFF2-40B4-BE49-F238E27FC236}">
                <a16:creationId xmlns:a16="http://schemas.microsoft.com/office/drawing/2014/main" id="{5F87BF87-E8DD-452C-A0BE-C36E2A803536}"/>
              </a:ext>
            </a:extLst>
          </p:cNvPr>
          <p:cNvSpPr>
            <a:spLocks/>
          </p:cNvSpPr>
          <p:nvPr/>
        </p:nvSpPr>
        <p:spPr bwMode="auto">
          <a:xfrm>
            <a:off x="2394958" y="320660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8" name="Freeform 737">
            <a:extLst>
              <a:ext uri="{FF2B5EF4-FFF2-40B4-BE49-F238E27FC236}">
                <a16:creationId xmlns:a16="http://schemas.microsoft.com/office/drawing/2014/main" id="{4A5F41EE-4BFB-40D9-ADB2-EF3BEC2B9749}"/>
              </a:ext>
            </a:extLst>
          </p:cNvPr>
          <p:cNvSpPr>
            <a:spLocks/>
          </p:cNvSpPr>
          <p:nvPr/>
        </p:nvSpPr>
        <p:spPr bwMode="auto">
          <a:xfrm>
            <a:off x="2554523" y="3245883"/>
            <a:ext cx="7672" cy="0"/>
          </a:xfrm>
          <a:custGeom>
            <a:avLst/>
            <a:gdLst>
              <a:gd name="T0" fmla="*/ 5 w 5"/>
              <a:gd name="T1" fmla="*/ 0 w 5"/>
              <a:gd name="T2" fmla="*/ 0 w 5"/>
              <a:gd name="T3" fmla="*/ 0 w 5"/>
              <a:gd name="T4" fmla="*/ 5 w 5"/>
            </a:gdLst>
            <a:ahLst/>
            <a:cxnLst>
              <a:cxn ang="0">
                <a:pos x="T0" y="0"/>
              </a:cxn>
              <a:cxn ang="0">
                <a:pos x="T1" y="0"/>
              </a:cxn>
              <a:cxn ang="0">
                <a:pos x="T2" y="0"/>
              </a:cxn>
              <a:cxn ang="0">
                <a:pos x="T3" y="0"/>
              </a:cxn>
              <a:cxn ang="0">
                <a:pos x="T4" y="0"/>
              </a:cxn>
            </a:cxnLst>
            <a:rect l="0" t="0" r="r" b="b"/>
            <a:pathLst>
              <a:path w="5">
                <a:moveTo>
                  <a:pt x="5" y="0"/>
                </a:moveTo>
                <a:lnTo>
                  <a:pt x="0" y="0"/>
                </a:lnTo>
                <a:lnTo>
                  <a:pt x="0" y="0"/>
                </a:lnTo>
                <a:lnTo>
                  <a:pt x="0" y="0"/>
                </a:lnTo>
                <a:lnTo>
                  <a:pt x="5"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9" name="Freeform 739">
            <a:extLst>
              <a:ext uri="{FF2B5EF4-FFF2-40B4-BE49-F238E27FC236}">
                <a16:creationId xmlns:a16="http://schemas.microsoft.com/office/drawing/2014/main" id="{D22144E2-5780-4BA7-9CAA-21930DC039F5}"/>
              </a:ext>
            </a:extLst>
          </p:cNvPr>
          <p:cNvSpPr>
            <a:spLocks/>
          </p:cNvSpPr>
          <p:nvPr/>
        </p:nvSpPr>
        <p:spPr bwMode="auto">
          <a:xfrm>
            <a:off x="2296765" y="3184780"/>
            <a:ext cx="29152" cy="4364"/>
          </a:xfrm>
          <a:custGeom>
            <a:avLst/>
            <a:gdLst>
              <a:gd name="T0" fmla="*/ 2 w 19"/>
              <a:gd name="T1" fmla="*/ 0 h 3"/>
              <a:gd name="T2" fmla="*/ 2 w 19"/>
              <a:gd name="T3" fmla="*/ 0 h 3"/>
              <a:gd name="T4" fmla="*/ 19 w 19"/>
              <a:gd name="T5" fmla="*/ 3 h 3"/>
              <a:gd name="T6" fmla="*/ 19 w 19"/>
              <a:gd name="T7" fmla="*/ 3 h 3"/>
              <a:gd name="T8" fmla="*/ 0 w 19"/>
              <a:gd name="T9" fmla="*/ 0 h 3"/>
              <a:gd name="T10" fmla="*/ 0 w 19"/>
              <a:gd name="T11" fmla="*/ 0 h 3"/>
              <a:gd name="T12" fmla="*/ 0 w 19"/>
              <a:gd name="T13" fmla="*/ 0 h 3"/>
              <a:gd name="T14" fmla="*/ 2 w 19"/>
              <a:gd name="T15" fmla="*/ 0 h 3"/>
              <a:gd name="T16" fmla="*/ 2 w 19"/>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
                <a:moveTo>
                  <a:pt x="2" y="0"/>
                </a:moveTo>
                <a:lnTo>
                  <a:pt x="2" y="0"/>
                </a:lnTo>
                <a:lnTo>
                  <a:pt x="19" y="3"/>
                </a:lnTo>
                <a:lnTo>
                  <a:pt x="19" y="3"/>
                </a:lnTo>
                <a:lnTo>
                  <a:pt x="0"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0" name="Freeform 740">
            <a:extLst>
              <a:ext uri="{FF2B5EF4-FFF2-40B4-BE49-F238E27FC236}">
                <a16:creationId xmlns:a16="http://schemas.microsoft.com/office/drawing/2014/main" id="{64D83ACA-4F9C-4B28-8A4A-13D74347BA3C}"/>
              </a:ext>
            </a:extLst>
          </p:cNvPr>
          <p:cNvSpPr>
            <a:spLocks/>
          </p:cNvSpPr>
          <p:nvPr/>
        </p:nvSpPr>
        <p:spPr bwMode="auto">
          <a:xfrm>
            <a:off x="2296765" y="3184780"/>
            <a:ext cx="3069" cy="0"/>
          </a:xfrm>
          <a:custGeom>
            <a:avLst/>
            <a:gdLst>
              <a:gd name="T0" fmla="*/ 2 w 2"/>
              <a:gd name="T1" fmla="*/ 2 w 2"/>
              <a:gd name="T2" fmla="*/ 0 w 2"/>
              <a:gd name="T3" fmla="*/ 0 w 2"/>
              <a:gd name="T4" fmla="*/ 0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2" y="0"/>
                </a:lnTo>
                <a:lnTo>
                  <a:pt x="0" y="0"/>
                </a:lnTo>
                <a:lnTo>
                  <a:pt x="0" y="0"/>
                </a:lnTo>
                <a:lnTo>
                  <a:pt x="0"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1" name="Freeform 741">
            <a:extLst>
              <a:ext uri="{FF2B5EF4-FFF2-40B4-BE49-F238E27FC236}">
                <a16:creationId xmlns:a16="http://schemas.microsoft.com/office/drawing/2014/main" id="{9E005C9C-2C2E-4F2F-9C58-938844E00E08}"/>
              </a:ext>
            </a:extLst>
          </p:cNvPr>
          <p:cNvSpPr>
            <a:spLocks/>
          </p:cNvSpPr>
          <p:nvPr/>
        </p:nvSpPr>
        <p:spPr bwMode="auto">
          <a:xfrm>
            <a:off x="2618962" y="3258977"/>
            <a:ext cx="3069" cy="0"/>
          </a:xfrm>
          <a:custGeom>
            <a:avLst/>
            <a:gdLst>
              <a:gd name="T0" fmla="*/ 2 w 2"/>
              <a:gd name="T1" fmla="*/ 0 w 2"/>
              <a:gd name="T2" fmla="*/ 0 w 2"/>
              <a:gd name="T3" fmla="*/ 2 w 2"/>
              <a:gd name="T4" fmla="*/ 2 w 2"/>
              <a:gd name="T5" fmla="*/ 2 w 2"/>
              <a:gd name="T6" fmla="*/ 2 w 2"/>
            </a:gdLst>
            <a:ahLst/>
            <a:cxnLst>
              <a:cxn ang="0">
                <a:pos x="T0" y="0"/>
              </a:cxn>
              <a:cxn ang="0">
                <a:pos x="T1" y="0"/>
              </a:cxn>
              <a:cxn ang="0">
                <a:pos x="T2" y="0"/>
              </a:cxn>
              <a:cxn ang="0">
                <a:pos x="T3" y="0"/>
              </a:cxn>
              <a:cxn ang="0">
                <a:pos x="T4" y="0"/>
              </a:cxn>
              <a:cxn ang="0">
                <a:pos x="T5" y="0"/>
              </a:cxn>
              <a:cxn ang="0">
                <a:pos x="T6" y="0"/>
              </a:cxn>
            </a:cxnLst>
            <a:rect l="0" t="0" r="r" b="b"/>
            <a:pathLst>
              <a:path w="2">
                <a:moveTo>
                  <a:pt x="2" y="0"/>
                </a:moveTo>
                <a:lnTo>
                  <a:pt x="0" y="0"/>
                </a:lnTo>
                <a:lnTo>
                  <a:pt x="0" y="0"/>
                </a:lnTo>
                <a:lnTo>
                  <a:pt x="2" y="0"/>
                </a:lnTo>
                <a:lnTo>
                  <a:pt x="2" y="0"/>
                </a:lnTo>
                <a:lnTo>
                  <a:pt x="2"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2" name="Freeform 742">
            <a:extLst>
              <a:ext uri="{FF2B5EF4-FFF2-40B4-BE49-F238E27FC236}">
                <a16:creationId xmlns:a16="http://schemas.microsoft.com/office/drawing/2014/main" id="{29FB69C3-DD8D-49DF-9715-390C1FE5F4F9}"/>
              </a:ext>
            </a:extLst>
          </p:cNvPr>
          <p:cNvSpPr>
            <a:spLocks/>
          </p:cNvSpPr>
          <p:nvPr/>
        </p:nvSpPr>
        <p:spPr bwMode="auto">
          <a:xfrm>
            <a:off x="2618962" y="3258977"/>
            <a:ext cx="3069" cy="0"/>
          </a:xfrm>
          <a:custGeom>
            <a:avLst/>
            <a:gdLst>
              <a:gd name="T0" fmla="*/ 2 w 2"/>
              <a:gd name="T1" fmla="*/ 2 w 2"/>
              <a:gd name="T2" fmla="*/ 2 w 2"/>
              <a:gd name="T3" fmla="*/ 2 w 2"/>
              <a:gd name="T4" fmla="*/ 2 w 2"/>
              <a:gd name="T5" fmla="*/ 2 w 2"/>
              <a:gd name="T6" fmla="*/ 2 w 2"/>
              <a:gd name="T7" fmla="*/ 2 w 2"/>
              <a:gd name="T8" fmla="*/ 0 w 2"/>
              <a:gd name="T9" fmla="*/ 0 w 2"/>
              <a:gd name="T10" fmla="*/ 2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2">
                <a:moveTo>
                  <a:pt x="2" y="0"/>
                </a:moveTo>
                <a:lnTo>
                  <a:pt x="2" y="0"/>
                </a:lnTo>
                <a:lnTo>
                  <a:pt x="2" y="0"/>
                </a:lnTo>
                <a:lnTo>
                  <a:pt x="2" y="0"/>
                </a:lnTo>
                <a:lnTo>
                  <a:pt x="2" y="0"/>
                </a:lnTo>
                <a:lnTo>
                  <a:pt x="2" y="0"/>
                </a:lnTo>
                <a:lnTo>
                  <a:pt x="2" y="0"/>
                </a:lnTo>
                <a:lnTo>
                  <a:pt x="2" y="0"/>
                </a:lnTo>
                <a:lnTo>
                  <a:pt x="0" y="0"/>
                </a:lnTo>
                <a:lnTo>
                  <a:pt x="0" y="0"/>
                </a:lnTo>
                <a:lnTo>
                  <a:pt x="2"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3" name="Freeform 743">
            <a:extLst>
              <a:ext uri="{FF2B5EF4-FFF2-40B4-BE49-F238E27FC236}">
                <a16:creationId xmlns:a16="http://schemas.microsoft.com/office/drawing/2014/main" id="{89564E36-7EA7-4011-9324-9C3E61FE106A}"/>
              </a:ext>
            </a:extLst>
          </p:cNvPr>
          <p:cNvSpPr>
            <a:spLocks/>
          </p:cNvSpPr>
          <p:nvPr/>
        </p:nvSpPr>
        <p:spPr bwMode="auto">
          <a:xfrm>
            <a:off x="2965709" y="3065482"/>
            <a:ext cx="56768" cy="264783"/>
          </a:xfrm>
          <a:custGeom>
            <a:avLst/>
            <a:gdLst>
              <a:gd name="T0" fmla="*/ 37 w 37"/>
              <a:gd name="T1" fmla="*/ 0 h 182"/>
              <a:gd name="T2" fmla="*/ 0 w 37"/>
              <a:gd name="T3" fmla="*/ 182 h 182"/>
              <a:gd name="T4" fmla="*/ 0 w 37"/>
              <a:gd name="T5" fmla="*/ 182 h 182"/>
              <a:gd name="T6" fmla="*/ 37 w 37"/>
              <a:gd name="T7" fmla="*/ 0 h 182"/>
            </a:gdLst>
            <a:ahLst/>
            <a:cxnLst>
              <a:cxn ang="0">
                <a:pos x="T0" y="T1"/>
              </a:cxn>
              <a:cxn ang="0">
                <a:pos x="T2" y="T3"/>
              </a:cxn>
              <a:cxn ang="0">
                <a:pos x="T4" y="T5"/>
              </a:cxn>
              <a:cxn ang="0">
                <a:pos x="T6" y="T7"/>
              </a:cxn>
            </a:cxnLst>
            <a:rect l="0" t="0" r="r" b="b"/>
            <a:pathLst>
              <a:path w="37" h="182">
                <a:moveTo>
                  <a:pt x="37" y="0"/>
                </a:moveTo>
                <a:lnTo>
                  <a:pt x="0" y="182"/>
                </a:lnTo>
                <a:lnTo>
                  <a:pt x="0" y="182"/>
                </a:lnTo>
                <a:lnTo>
                  <a:pt x="37"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4" name="Freeform 744">
            <a:extLst>
              <a:ext uri="{FF2B5EF4-FFF2-40B4-BE49-F238E27FC236}">
                <a16:creationId xmlns:a16="http://schemas.microsoft.com/office/drawing/2014/main" id="{867F3975-B655-4781-AAD2-73D77487EC3F}"/>
              </a:ext>
            </a:extLst>
          </p:cNvPr>
          <p:cNvSpPr>
            <a:spLocks/>
          </p:cNvSpPr>
          <p:nvPr/>
        </p:nvSpPr>
        <p:spPr bwMode="auto">
          <a:xfrm>
            <a:off x="2927353" y="3321536"/>
            <a:ext cx="38357" cy="8729"/>
          </a:xfrm>
          <a:custGeom>
            <a:avLst/>
            <a:gdLst>
              <a:gd name="T0" fmla="*/ 25 w 25"/>
              <a:gd name="T1" fmla="*/ 6 h 6"/>
              <a:gd name="T2" fmla="*/ 25 w 25"/>
              <a:gd name="T3" fmla="*/ 6 h 6"/>
              <a:gd name="T4" fmla="*/ 0 w 25"/>
              <a:gd name="T5" fmla="*/ 0 h 6"/>
              <a:gd name="T6" fmla="*/ 0 w 25"/>
              <a:gd name="T7" fmla="*/ 0 h 6"/>
              <a:gd name="T8" fmla="*/ 25 w 25"/>
              <a:gd name="T9" fmla="*/ 6 h 6"/>
              <a:gd name="T10" fmla="*/ 25 w 25"/>
              <a:gd name="T11" fmla="*/ 6 h 6"/>
            </a:gdLst>
            <a:ahLst/>
            <a:cxnLst>
              <a:cxn ang="0">
                <a:pos x="T0" y="T1"/>
              </a:cxn>
              <a:cxn ang="0">
                <a:pos x="T2" y="T3"/>
              </a:cxn>
              <a:cxn ang="0">
                <a:pos x="T4" y="T5"/>
              </a:cxn>
              <a:cxn ang="0">
                <a:pos x="T6" y="T7"/>
              </a:cxn>
              <a:cxn ang="0">
                <a:pos x="T8" y="T9"/>
              </a:cxn>
              <a:cxn ang="0">
                <a:pos x="T10" y="T11"/>
              </a:cxn>
            </a:cxnLst>
            <a:rect l="0" t="0" r="r" b="b"/>
            <a:pathLst>
              <a:path w="25" h="6">
                <a:moveTo>
                  <a:pt x="25" y="6"/>
                </a:moveTo>
                <a:lnTo>
                  <a:pt x="25" y="6"/>
                </a:lnTo>
                <a:lnTo>
                  <a:pt x="0" y="0"/>
                </a:lnTo>
                <a:lnTo>
                  <a:pt x="0" y="0"/>
                </a:lnTo>
                <a:lnTo>
                  <a:pt x="25" y="6"/>
                </a:lnTo>
                <a:lnTo>
                  <a:pt x="25"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5" name="Rectangle 745">
            <a:extLst>
              <a:ext uri="{FF2B5EF4-FFF2-40B4-BE49-F238E27FC236}">
                <a16:creationId xmlns:a16="http://schemas.microsoft.com/office/drawing/2014/main" id="{C22E29CF-166B-403A-AEA6-FC20DE5EE904}"/>
              </a:ext>
            </a:extLst>
          </p:cNvPr>
          <p:cNvSpPr>
            <a:spLocks noChangeArrowheads="1"/>
          </p:cNvSpPr>
          <p:nvPr/>
        </p:nvSpPr>
        <p:spPr bwMode="auto">
          <a:xfrm>
            <a:off x="2965709" y="3330265"/>
            <a:ext cx="1535" cy="1454"/>
          </a:xfrm>
          <a:prstGeom prst="rect">
            <a:avLst/>
          </a:prstGeom>
          <a:solidFill>
            <a:srgbClr val="231F20"/>
          </a:solidFill>
          <a:ln w="28575">
            <a:noFill/>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716" name="Freeform 747">
            <a:extLst>
              <a:ext uri="{FF2B5EF4-FFF2-40B4-BE49-F238E27FC236}">
                <a16:creationId xmlns:a16="http://schemas.microsoft.com/office/drawing/2014/main" id="{CBE185B1-38ED-41BC-AC16-D1527A0DB736}"/>
              </a:ext>
            </a:extLst>
          </p:cNvPr>
          <p:cNvSpPr>
            <a:spLocks/>
          </p:cNvSpPr>
          <p:nvPr/>
        </p:nvSpPr>
        <p:spPr bwMode="auto">
          <a:xfrm>
            <a:off x="2622031" y="3258977"/>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7" name="Oval 748">
            <a:extLst>
              <a:ext uri="{FF2B5EF4-FFF2-40B4-BE49-F238E27FC236}">
                <a16:creationId xmlns:a16="http://schemas.microsoft.com/office/drawing/2014/main" id="{7D7A9A7B-4E95-48C1-B8E8-AC60E542DECE}"/>
              </a:ext>
            </a:extLst>
          </p:cNvPr>
          <p:cNvSpPr>
            <a:spLocks noChangeArrowheads="1"/>
          </p:cNvSpPr>
          <p:nvPr/>
        </p:nvSpPr>
        <p:spPr bwMode="auto">
          <a:xfrm>
            <a:off x="2622031" y="3258977"/>
            <a:ext cx="1535" cy="1454"/>
          </a:xfrm>
          <a:prstGeom prst="ellipse">
            <a:avLst/>
          </a:pr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8" name="Freeform 749">
            <a:extLst>
              <a:ext uri="{FF2B5EF4-FFF2-40B4-BE49-F238E27FC236}">
                <a16:creationId xmlns:a16="http://schemas.microsoft.com/office/drawing/2014/main" id="{F008E4EE-DF6F-4717-9820-847CA23BD145}"/>
              </a:ext>
            </a:extLst>
          </p:cNvPr>
          <p:cNvSpPr>
            <a:spLocks/>
          </p:cNvSpPr>
          <p:nvPr/>
        </p:nvSpPr>
        <p:spPr bwMode="auto">
          <a:xfrm>
            <a:off x="2743238" y="257083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9" name="Freeform 750">
            <a:extLst>
              <a:ext uri="{FF2B5EF4-FFF2-40B4-BE49-F238E27FC236}">
                <a16:creationId xmlns:a16="http://schemas.microsoft.com/office/drawing/2014/main" id="{8DE218C4-279D-4CE5-BF1B-35D0029A7D77}"/>
              </a:ext>
            </a:extLst>
          </p:cNvPr>
          <p:cNvSpPr>
            <a:spLocks/>
          </p:cNvSpPr>
          <p:nvPr/>
        </p:nvSpPr>
        <p:spPr bwMode="auto">
          <a:xfrm>
            <a:off x="2743238" y="256501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0" name="Freeform 751">
            <a:extLst>
              <a:ext uri="{FF2B5EF4-FFF2-40B4-BE49-F238E27FC236}">
                <a16:creationId xmlns:a16="http://schemas.microsoft.com/office/drawing/2014/main" id="{E6E159FE-E6B8-4E62-91D0-9473CC688EA3}"/>
              </a:ext>
            </a:extLst>
          </p:cNvPr>
          <p:cNvSpPr>
            <a:spLocks/>
          </p:cNvSpPr>
          <p:nvPr/>
        </p:nvSpPr>
        <p:spPr bwMode="auto">
          <a:xfrm>
            <a:off x="2743238" y="256501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1" name="Freeform 752">
            <a:extLst>
              <a:ext uri="{FF2B5EF4-FFF2-40B4-BE49-F238E27FC236}">
                <a16:creationId xmlns:a16="http://schemas.microsoft.com/office/drawing/2014/main" id="{4F876AC7-3AE1-44BE-AB14-901522D35D30}"/>
              </a:ext>
            </a:extLst>
          </p:cNvPr>
          <p:cNvSpPr>
            <a:spLocks/>
          </p:cNvSpPr>
          <p:nvPr/>
        </p:nvSpPr>
        <p:spPr bwMode="auto">
          <a:xfrm>
            <a:off x="2729431" y="2570832"/>
            <a:ext cx="13809" cy="13093"/>
          </a:xfrm>
          <a:custGeom>
            <a:avLst/>
            <a:gdLst>
              <a:gd name="T0" fmla="*/ 9 w 9"/>
              <a:gd name="T1" fmla="*/ 0 h 9"/>
              <a:gd name="T2" fmla="*/ 9 w 9"/>
              <a:gd name="T3" fmla="*/ 0 h 9"/>
              <a:gd name="T4" fmla="*/ 0 w 9"/>
              <a:gd name="T5" fmla="*/ 9 h 9"/>
              <a:gd name="T6" fmla="*/ 0 w 9"/>
              <a:gd name="T7" fmla="*/ 9 h 9"/>
              <a:gd name="T8" fmla="*/ 9 w 9"/>
              <a:gd name="T9" fmla="*/ 0 h 9"/>
              <a:gd name="T10" fmla="*/ 9 w 9"/>
              <a:gd name="T11" fmla="*/ 0 h 9"/>
            </a:gdLst>
            <a:ahLst/>
            <a:cxnLst>
              <a:cxn ang="0">
                <a:pos x="T0" y="T1"/>
              </a:cxn>
              <a:cxn ang="0">
                <a:pos x="T2" y="T3"/>
              </a:cxn>
              <a:cxn ang="0">
                <a:pos x="T4" y="T5"/>
              </a:cxn>
              <a:cxn ang="0">
                <a:pos x="T6" y="T7"/>
              </a:cxn>
              <a:cxn ang="0">
                <a:pos x="T8" y="T9"/>
              </a:cxn>
              <a:cxn ang="0">
                <a:pos x="T10" y="T11"/>
              </a:cxn>
            </a:cxnLst>
            <a:rect l="0" t="0" r="r" b="b"/>
            <a:pathLst>
              <a:path w="9" h="9">
                <a:moveTo>
                  <a:pt x="9" y="0"/>
                </a:moveTo>
                <a:lnTo>
                  <a:pt x="9" y="0"/>
                </a:lnTo>
                <a:lnTo>
                  <a:pt x="0" y="9"/>
                </a:lnTo>
                <a:lnTo>
                  <a:pt x="0" y="9"/>
                </a:lnTo>
                <a:lnTo>
                  <a:pt x="9" y="0"/>
                </a:lnTo>
                <a:lnTo>
                  <a:pt x="9"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2" name="Freeform 753">
            <a:extLst>
              <a:ext uri="{FF2B5EF4-FFF2-40B4-BE49-F238E27FC236}">
                <a16:creationId xmlns:a16="http://schemas.microsoft.com/office/drawing/2014/main" id="{E7479532-42C2-4381-8EC3-265655585F79}"/>
              </a:ext>
            </a:extLst>
          </p:cNvPr>
          <p:cNvSpPr>
            <a:spLocks/>
          </p:cNvSpPr>
          <p:nvPr/>
        </p:nvSpPr>
        <p:spPr bwMode="auto">
          <a:xfrm>
            <a:off x="3030149" y="2950548"/>
            <a:ext cx="13809" cy="4364"/>
          </a:xfrm>
          <a:custGeom>
            <a:avLst/>
            <a:gdLst>
              <a:gd name="T0" fmla="*/ 9 w 9"/>
              <a:gd name="T1" fmla="*/ 3 h 3"/>
              <a:gd name="T2" fmla="*/ 0 w 9"/>
              <a:gd name="T3" fmla="*/ 0 h 3"/>
              <a:gd name="T4" fmla="*/ 9 w 9"/>
              <a:gd name="T5" fmla="*/ 3 h 3"/>
              <a:gd name="T6" fmla="*/ 9 w 9"/>
              <a:gd name="T7" fmla="*/ 3 h 3"/>
            </a:gdLst>
            <a:ahLst/>
            <a:cxnLst>
              <a:cxn ang="0">
                <a:pos x="T0" y="T1"/>
              </a:cxn>
              <a:cxn ang="0">
                <a:pos x="T2" y="T3"/>
              </a:cxn>
              <a:cxn ang="0">
                <a:pos x="T4" y="T5"/>
              </a:cxn>
              <a:cxn ang="0">
                <a:pos x="T6" y="T7"/>
              </a:cxn>
            </a:cxnLst>
            <a:rect l="0" t="0" r="r" b="b"/>
            <a:pathLst>
              <a:path w="9" h="3">
                <a:moveTo>
                  <a:pt x="9" y="3"/>
                </a:moveTo>
                <a:lnTo>
                  <a:pt x="0" y="0"/>
                </a:lnTo>
                <a:lnTo>
                  <a:pt x="9" y="3"/>
                </a:lnTo>
                <a:lnTo>
                  <a:pt x="9"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3" name="Freeform 754">
            <a:extLst>
              <a:ext uri="{FF2B5EF4-FFF2-40B4-BE49-F238E27FC236}">
                <a16:creationId xmlns:a16="http://schemas.microsoft.com/office/drawing/2014/main" id="{DB5E461C-112D-4EBA-95D4-9EEA305C2714}"/>
              </a:ext>
            </a:extLst>
          </p:cNvPr>
          <p:cNvSpPr>
            <a:spLocks/>
          </p:cNvSpPr>
          <p:nvPr/>
        </p:nvSpPr>
        <p:spPr bwMode="auto">
          <a:xfrm>
            <a:off x="2691073" y="2662487"/>
            <a:ext cx="0" cy="8729"/>
          </a:xfrm>
          <a:custGeom>
            <a:avLst/>
            <a:gdLst>
              <a:gd name="T0" fmla="*/ 0 h 6"/>
              <a:gd name="T1" fmla="*/ 0 h 6"/>
              <a:gd name="T2" fmla="*/ 6 h 6"/>
              <a:gd name="T3" fmla="*/ 6 h 6"/>
              <a:gd name="T4" fmla="*/ 0 h 6"/>
              <a:gd name="T5" fmla="*/ 0 h 6"/>
            </a:gdLst>
            <a:ahLst/>
            <a:cxnLst>
              <a:cxn ang="0">
                <a:pos x="0" y="T0"/>
              </a:cxn>
              <a:cxn ang="0">
                <a:pos x="0" y="T1"/>
              </a:cxn>
              <a:cxn ang="0">
                <a:pos x="0" y="T2"/>
              </a:cxn>
              <a:cxn ang="0">
                <a:pos x="0" y="T3"/>
              </a:cxn>
              <a:cxn ang="0">
                <a:pos x="0" y="T4"/>
              </a:cxn>
              <a:cxn ang="0">
                <a:pos x="0" y="T5"/>
              </a:cxn>
            </a:cxnLst>
            <a:rect l="0" t="0" r="r" b="b"/>
            <a:pathLst>
              <a:path h="6">
                <a:moveTo>
                  <a:pt x="0" y="0"/>
                </a:moveTo>
                <a:lnTo>
                  <a:pt x="0" y="0"/>
                </a:lnTo>
                <a:lnTo>
                  <a:pt x="0" y="6"/>
                </a:lnTo>
                <a:lnTo>
                  <a:pt x="0" y="6"/>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4" name="Freeform 755">
            <a:extLst>
              <a:ext uri="{FF2B5EF4-FFF2-40B4-BE49-F238E27FC236}">
                <a16:creationId xmlns:a16="http://schemas.microsoft.com/office/drawing/2014/main" id="{CD3E0A7A-5701-48C2-84A5-52ED4E922DBB}"/>
              </a:ext>
            </a:extLst>
          </p:cNvPr>
          <p:cNvSpPr>
            <a:spLocks/>
          </p:cNvSpPr>
          <p:nvPr/>
        </p:nvSpPr>
        <p:spPr bwMode="auto">
          <a:xfrm>
            <a:off x="2635840" y="2115463"/>
            <a:ext cx="47563" cy="145485"/>
          </a:xfrm>
          <a:custGeom>
            <a:avLst/>
            <a:gdLst>
              <a:gd name="T0" fmla="*/ 31 w 31"/>
              <a:gd name="T1" fmla="*/ 0 h 100"/>
              <a:gd name="T2" fmla="*/ 31 w 31"/>
              <a:gd name="T3" fmla="*/ 0 h 100"/>
              <a:gd name="T4" fmla="*/ 0 w 31"/>
              <a:gd name="T5" fmla="*/ 100 h 100"/>
              <a:gd name="T6" fmla="*/ 31 w 31"/>
              <a:gd name="T7" fmla="*/ 0 h 100"/>
            </a:gdLst>
            <a:ahLst/>
            <a:cxnLst>
              <a:cxn ang="0">
                <a:pos x="T0" y="T1"/>
              </a:cxn>
              <a:cxn ang="0">
                <a:pos x="T2" y="T3"/>
              </a:cxn>
              <a:cxn ang="0">
                <a:pos x="T4" y="T5"/>
              </a:cxn>
              <a:cxn ang="0">
                <a:pos x="T6" y="T7"/>
              </a:cxn>
            </a:cxnLst>
            <a:rect l="0" t="0" r="r" b="b"/>
            <a:pathLst>
              <a:path w="31" h="100">
                <a:moveTo>
                  <a:pt x="31" y="0"/>
                </a:moveTo>
                <a:lnTo>
                  <a:pt x="31" y="0"/>
                </a:lnTo>
                <a:lnTo>
                  <a:pt x="0" y="100"/>
                </a:lnTo>
                <a:lnTo>
                  <a:pt x="31"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5" name="Freeform 756">
            <a:extLst>
              <a:ext uri="{FF2B5EF4-FFF2-40B4-BE49-F238E27FC236}">
                <a16:creationId xmlns:a16="http://schemas.microsoft.com/office/drawing/2014/main" id="{1ACC5597-3533-450D-B123-7DEB7D577B54}"/>
              </a:ext>
            </a:extLst>
          </p:cNvPr>
          <p:cNvSpPr>
            <a:spLocks/>
          </p:cNvSpPr>
          <p:nvPr/>
        </p:nvSpPr>
        <p:spPr bwMode="auto">
          <a:xfrm>
            <a:off x="2640442" y="2269676"/>
            <a:ext cx="29152" cy="48010"/>
          </a:xfrm>
          <a:custGeom>
            <a:avLst/>
            <a:gdLst>
              <a:gd name="T0" fmla="*/ 0 w 19"/>
              <a:gd name="T1" fmla="*/ 0 h 33"/>
              <a:gd name="T2" fmla="*/ 0 w 19"/>
              <a:gd name="T3" fmla="*/ 0 h 33"/>
              <a:gd name="T4" fmla="*/ 11 w 19"/>
              <a:gd name="T5" fmla="*/ 18 h 33"/>
              <a:gd name="T6" fmla="*/ 16 w 19"/>
              <a:gd name="T7" fmla="*/ 27 h 33"/>
              <a:gd name="T8" fmla="*/ 19 w 19"/>
              <a:gd name="T9" fmla="*/ 33 h 33"/>
              <a:gd name="T10" fmla="*/ 19 w 19"/>
              <a:gd name="T11" fmla="*/ 33 h 33"/>
              <a:gd name="T12" fmla="*/ 16 w 19"/>
              <a:gd name="T13" fmla="*/ 27 h 33"/>
              <a:gd name="T14" fmla="*/ 11 w 19"/>
              <a:gd name="T15" fmla="*/ 18 h 33"/>
              <a:gd name="T16" fmla="*/ 0 w 19"/>
              <a:gd name="T17" fmla="*/ 0 h 33"/>
              <a:gd name="T18" fmla="*/ 0 w 19"/>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33">
                <a:moveTo>
                  <a:pt x="0" y="0"/>
                </a:moveTo>
                <a:lnTo>
                  <a:pt x="0" y="0"/>
                </a:lnTo>
                <a:lnTo>
                  <a:pt x="11" y="18"/>
                </a:lnTo>
                <a:lnTo>
                  <a:pt x="16" y="27"/>
                </a:lnTo>
                <a:lnTo>
                  <a:pt x="19" y="33"/>
                </a:lnTo>
                <a:lnTo>
                  <a:pt x="19" y="33"/>
                </a:lnTo>
                <a:lnTo>
                  <a:pt x="16" y="27"/>
                </a:lnTo>
                <a:lnTo>
                  <a:pt x="11" y="18"/>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6" name="Freeform 757">
            <a:extLst>
              <a:ext uri="{FF2B5EF4-FFF2-40B4-BE49-F238E27FC236}">
                <a16:creationId xmlns:a16="http://schemas.microsoft.com/office/drawing/2014/main" id="{E38D4595-1624-4D1B-96D2-B4D93A869FA0}"/>
              </a:ext>
            </a:extLst>
          </p:cNvPr>
          <p:cNvSpPr>
            <a:spLocks/>
          </p:cNvSpPr>
          <p:nvPr/>
        </p:nvSpPr>
        <p:spPr bwMode="auto">
          <a:xfrm>
            <a:off x="2970312" y="2914177"/>
            <a:ext cx="42960" cy="32007"/>
          </a:xfrm>
          <a:custGeom>
            <a:avLst/>
            <a:gdLst>
              <a:gd name="T0" fmla="*/ 28 w 28"/>
              <a:gd name="T1" fmla="*/ 22 h 22"/>
              <a:gd name="T2" fmla="*/ 28 w 28"/>
              <a:gd name="T3" fmla="*/ 22 h 22"/>
              <a:gd name="T4" fmla="*/ 11 w 28"/>
              <a:gd name="T5" fmla="*/ 16 h 22"/>
              <a:gd name="T6" fmla="*/ 6 w 28"/>
              <a:gd name="T7" fmla="*/ 7 h 22"/>
              <a:gd name="T8" fmla="*/ 0 w 28"/>
              <a:gd name="T9" fmla="*/ 0 h 22"/>
              <a:gd name="T10" fmla="*/ 0 w 28"/>
              <a:gd name="T11" fmla="*/ 0 h 22"/>
              <a:gd name="T12" fmla="*/ 6 w 28"/>
              <a:gd name="T13" fmla="*/ 7 h 22"/>
              <a:gd name="T14" fmla="*/ 11 w 28"/>
              <a:gd name="T15" fmla="*/ 16 h 22"/>
              <a:gd name="T16" fmla="*/ 28 w 28"/>
              <a:gd name="T17" fmla="*/ 22 h 22"/>
              <a:gd name="T18" fmla="*/ 28 w 28"/>
              <a:gd name="T1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2">
                <a:moveTo>
                  <a:pt x="28" y="22"/>
                </a:moveTo>
                <a:lnTo>
                  <a:pt x="28" y="22"/>
                </a:lnTo>
                <a:lnTo>
                  <a:pt x="11" y="16"/>
                </a:lnTo>
                <a:lnTo>
                  <a:pt x="6" y="7"/>
                </a:lnTo>
                <a:lnTo>
                  <a:pt x="0" y="0"/>
                </a:lnTo>
                <a:lnTo>
                  <a:pt x="0" y="0"/>
                </a:lnTo>
                <a:lnTo>
                  <a:pt x="6" y="7"/>
                </a:lnTo>
                <a:lnTo>
                  <a:pt x="11" y="16"/>
                </a:lnTo>
                <a:lnTo>
                  <a:pt x="28" y="22"/>
                </a:lnTo>
                <a:lnTo>
                  <a:pt x="28" y="22"/>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7" name="Freeform 758">
            <a:extLst>
              <a:ext uri="{FF2B5EF4-FFF2-40B4-BE49-F238E27FC236}">
                <a16:creationId xmlns:a16="http://schemas.microsoft.com/office/drawing/2014/main" id="{3CE1AB70-BE02-490C-837C-253A67BFBCAE}"/>
              </a:ext>
            </a:extLst>
          </p:cNvPr>
          <p:cNvSpPr>
            <a:spLocks/>
          </p:cNvSpPr>
          <p:nvPr/>
        </p:nvSpPr>
        <p:spPr bwMode="auto">
          <a:xfrm>
            <a:off x="2691073" y="2671216"/>
            <a:ext cx="38357" cy="23278"/>
          </a:xfrm>
          <a:custGeom>
            <a:avLst/>
            <a:gdLst>
              <a:gd name="T0" fmla="*/ 25 w 25"/>
              <a:gd name="T1" fmla="*/ 16 h 16"/>
              <a:gd name="T2" fmla="*/ 25 w 25"/>
              <a:gd name="T3" fmla="*/ 16 h 16"/>
              <a:gd name="T4" fmla="*/ 11 w 25"/>
              <a:gd name="T5" fmla="*/ 13 h 16"/>
              <a:gd name="T6" fmla="*/ 6 w 25"/>
              <a:gd name="T7" fmla="*/ 6 h 16"/>
              <a:gd name="T8" fmla="*/ 0 w 25"/>
              <a:gd name="T9" fmla="*/ 0 h 16"/>
              <a:gd name="T10" fmla="*/ 0 w 25"/>
              <a:gd name="T11" fmla="*/ 0 h 16"/>
              <a:gd name="T12" fmla="*/ 6 w 25"/>
              <a:gd name="T13" fmla="*/ 6 h 16"/>
              <a:gd name="T14" fmla="*/ 11 w 25"/>
              <a:gd name="T15" fmla="*/ 13 h 16"/>
              <a:gd name="T16" fmla="*/ 25 w 25"/>
              <a:gd name="T17" fmla="*/ 16 h 16"/>
              <a:gd name="T18" fmla="*/ 25 w 25"/>
              <a:gd name="T19"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16">
                <a:moveTo>
                  <a:pt x="25" y="16"/>
                </a:moveTo>
                <a:lnTo>
                  <a:pt x="25" y="16"/>
                </a:lnTo>
                <a:lnTo>
                  <a:pt x="11" y="13"/>
                </a:lnTo>
                <a:lnTo>
                  <a:pt x="6" y="6"/>
                </a:lnTo>
                <a:lnTo>
                  <a:pt x="0" y="0"/>
                </a:lnTo>
                <a:lnTo>
                  <a:pt x="0" y="0"/>
                </a:lnTo>
                <a:lnTo>
                  <a:pt x="6" y="6"/>
                </a:lnTo>
                <a:lnTo>
                  <a:pt x="11" y="13"/>
                </a:lnTo>
                <a:lnTo>
                  <a:pt x="25" y="16"/>
                </a:lnTo>
                <a:lnTo>
                  <a:pt x="25" y="1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8" name="Freeform 759">
            <a:extLst>
              <a:ext uri="{FF2B5EF4-FFF2-40B4-BE49-F238E27FC236}">
                <a16:creationId xmlns:a16="http://schemas.microsoft.com/office/drawing/2014/main" id="{E4C38C16-F1E6-46F0-8F55-B00494B2AAEF}"/>
              </a:ext>
            </a:extLst>
          </p:cNvPr>
          <p:cNvSpPr>
            <a:spLocks/>
          </p:cNvSpPr>
          <p:nvPr/>
        </p:nvSpPr>
        <p:spPr bwMode="auto">
          <a:xfrm>
            <a:off x="2738636" y="2556283"/>
            <a:ext cx="9206" cy="8729"/>
          </a:xfrm>
          <a:custGeom>
            <a:avLst/>
            <a:gdLst>
              <a:gd name="T0" fmla="*/ 6 w 6"/>
              <a:gd name="T1" fmla="*/ 6 h 6"/>
              <a:gd name="T2" fmla="*/ 6 w 6"/>
              <a:gd name="T3" fmla="*/ 6 h 6"/>
              <a:gd name="T4" fmla="*/ 6 w 6"/>
              <a:gd name="T5" fmla="*/ 6 h 6"/>
              <a:gd name="T6" fmla="*/ 0 w 6"/>
              <a:gd name="T7" fmla="*/ 3 h 6"/>
              <a:gd name="T8" fmla="*/ 0 w 6"/>
              <a:gd name="T9" fmla="*/ 3 h 6"/>
              <a:gd name="T10" fmla="*/ 0 w 6"/>
              <a:gd name="T11" fmla="*/ 0 h 6"/>
              <a:gd name="T12" fmla="*/ 0 w 6"/>
              <a:gd name="T13" fmla="*/ 0 h 6"/>
              <a:gd name="T14" fmla="*/ 0 w 6"/>
              <a:gd name="T15" fmla="*/ 3 h 6"/>
              <a:gd name="T16" fmla="*/ 0 w 6"/>
              <a:gd name="T17" fmla="*/ 3 h 6"/>
              <a:gd name="T18" fmla="*/ 6 w 6"/>
              <a:gd name="T19" fmla="*/ 6 h 6"/>
              <a:gd name="T20" fmla="*/ 6 w 6"/>
              <a:gd name="T21"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6">
                <a:moveTo>
                  <a:pt x="6" y="6"/>
                </a:moveTo>
                <a:lnTo>
                  <a:pt x="6" y="6"/>
                </a:lnTo>
                <a:lnTo>
                  <a:pt x="6" y="6"/>
                </a:lnTo>
                <a:lnTo>
                  <a:pt x="0" y="3"/>
                </a:lnTo>
                <a:lnTo>
                  <a:pt x="0" y="3"/>
                </a:lnTo>
                <a:lnTo>
                  <a:pt x="0" y="0"/>
                </a:lnTo>
                <a:lnTo>
                  <a:pt x="0" y="0"/>
                </a:lnTo>
                <a:lnTo>
                  <a:pt x="0" y="3"/>
                </a:lnTo>
                <a:lnTo>
                  <a:pt x="0" y="3"/>
                </a:lnTo>
                <a:lnTo>
                  <a:pt x="6" y="6"/>
                </a:lnTo>
                <a:lnTo>
                  <a:pt x="6" y="6"/>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9" name="Freeform 760">
            <a:extLst>
              <a:ext uri="{FF2B5EF4-FFF2-40B4-BE49-F238E27FC236}">
                <a16:creationId xmlns:a16="http://schemas.microsoft.com/office/drawing/2014/main" id="{E104B2CE-2C55-4357-B286-E8B88DF0E9A5}"/>
              </a:ext>
            </a:extLst>
          </p:cNvPr>
          <p:cNvSpPr>
            <a:spLocks/>
          </p:cNvSpPr>
          <p:nvPr/>
        </p:nvSpPr>
        <p:spPr bwMode="auto">
          <a:xfrm>
            <a:off x="2373478" y="2919996"/>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0" name="Freeform 761">
            <a:extLst>
              <a:ext uri="{FF2B5EF4-FFF2-40B4-BE49-F238E27FC236}">
                <a16:creationId xmlns:a16="http://schemas.microsoft.com/office/drawing/2014/main" id="{8087D839-EA24-4C59-9C98-5940900BFAD2}"/>
              </a:ext>
            </a:extLst>
          </p:cNvPr>
          <p:cNvSpPr>
            <a:spLocks/>
          </p:cNvSpPr>
          <p:nvPr/>
        </p:nvSpPr>
        <p:spPr bwMode="auto">
          <a:xfrm>
            <a:off x="1724479" y="1929241"/>
            <a:ext cx="854592" cy="613948"/>
          </a:xfrm>
          <a:custGeom>
            <a:avLst/>
            <a:gdLst>
              <a:gd name="T0" fmla="*/ 406 w 557"/>
              <a:gd name="T1" fmla="*/ 73 h 422"/>
              <a:gd name="T2" fmla="*/ 157 w 557"/>
              <a:gd name="T3" fmla="*/ 18 h 422"/>
              <a:gd name="T4" fmla="*/ 168 w 557"/>
              <a:gd name="T5" fmla="*/ 43 h 422"/>
              <a:gd name="T6" fmla="*/ 163 w 557"/>
              <a:gd name="T7" fmla="*/ 88 h 422"/>
              <a:gd name="T8" fmla="*/ 157 w 557"/>
              <a:gd name="T9" fmla="*/ 118 h 422"/>
              <a:gd name="T10" fmla="*/ 152 w 557"/>
              <a:gd name="T11" fmla="*/ 152 h 422"/>
              <a:gd name="T12" fmla="*/ 129 w 557"/>
              <a:gd name="T13" fmla="*/ 185 h 422"/>
              <a:gd name="T14" fmla="*/ 115 w 557"/>
              <a:gd name="T15" fmla="*/ 197 h 422"/>
              <a:gd name="T16" fmla="*/ 98 w 557"/>
              <a:gd name="T17" fmla="*/ 197 h 422"/>
              <a:gd name="T18" fmla="*/ 87 w 557"/>
              <a:gd name="T19" fmla="*/ 188 h 422"/>
              <a:gd name="T20" fmla="*/ 96 w 557"/>
              <a:gd name="T21" fmla="*/ 176 h 422"/>
              <a:gd name="T22" fmla="*/ 101 w 557"/>
              <a:gd name="T23" fmla="*/ 173 h 422"/>
              <a:gd name="T24" fmla="*/ 110 w 557"/>
              <a:gd name="T25" fmla="*/ 155 h 422"/>
              <a:gd name="T26" fmla="*/ 124 w 557"/>
              <a:gd name="T27" fmla="*/ 143 h 422"/>
              <a:gd name="T28" fmla="*/ 132 w 557"/>
              <a:gd name="T29" fmla="*/ 128 h 422"/>
              <a:gd name="T30" fmla="*/ 118 w 557"/>
              <a:gd name="T31" fmla="*/ 122 h 422"/>
              <a:gd name="T32" fmla="*/ 118 w 557"/>
              <a:gd name="T33" fmla="*/ 112 h 422"/>
              <a:gd name="T34" fmla="*/ 121 w 557"/>
              <a:gd name="T35" fmla="*/ 88 h 422"/>
              <a:gd name="T36" fmla="*/ 107 w 557"/>
              <a:gd name="T37" fmla="*/ 79 h 422"/>
              <a:gd name="T38" fmla="*/ 90 w 557"/>
              <a:gd name="T39" fmla="*/ 76 h 422"/>
              <a:gd name="T40" fmla="*/ 54 w 557"/>
              <a:gd name="T41" fmla="*/ 61 h 422"/>
              <a:gd name="T42" fmla="*/ 9 w 557"/>
              <a:gd name="T43" fmla="*/ 24 h 422"/>
              <a:gd name="T44" fmla="*/ 6 w 557"/>
              <a:gd name="T45" fmla="*/ 61 h 422"/>
              <a:gd name="T46" fmla="*/ 3 w 557"/>
              <a:gd name="T47" fmla="*/ 118 h 422"/>
              <a:gd name="T48" fmla="*/ 0 w 557"/>
              <a:gd name="T49" fmla="*/ 152 h 422"/>
              <a:gd name="T50" fmla="*/ 14 w 557"/>
              <a:gd name="T51" fmla="*/ 207 h 422"/>
              <a:gd name="T52" fmla="*/ 9 w 557"/>
              <a:gd name="T53" fmla="*/ 228 h 422"/>
              <a:gd name="T54" fmla="*/ 23 w 557"/>
              <a:gd name="T55" fmla="*/ 258 h 422"/>
              <a:gd name="T56" fmla="*/ 20 w 557"/>
              <a:gd name="T57" fmla="*/ 261 h 422"/>
              <a:gd name="T58" fmla="*/ 23 w 557"/>
              <a:gd name="T59" fmla="*/ 264 h 422"/>
              <a:gd name="T60" fmla="*/ 26 w 557"/>
              <a:gd name="T61" fmla="*/ 264 h 422"/>
              <a:gd name="T62" fmla="*/ 28 w 557"/>
              <a:gd name="T63" fmla="*/ 267 h 422"/>
              <a:gd name="T64" fmla="*/ 28 w 557"/>
              <a:gd name="T65" fmla="*/ 267 h 422"/>
              <a:gd name="T66" fmla="*/ 68 w 557"/>
              <a:gd name="T67" fmla="*/ 286 h 422"/>
              <a:gd name="T68" fmla="*/ 82 w 557"/>
              <a:gd name="T69" fmla="*/ 358 h 422"/>
              <a:gd name="T70" fmla="*/ 107 w 557"/>
              <a:gd name="T71" fmla="*/ 362 h 422"/>
              <a:gd name="T72" fmla="*/ 146 w 557"/>
              <a:gd name="T73" fmla="*/ 358 h 422"/>
              <a:gd name="T74" fmla="*/ 152 w 557"/>
              <a:gd name="T75" fmla="*/ 365 h 422"/>
              <a:gd name="T76" fmla="*/ 168 w 557"/>
              <a:gd name="T77" fmla="*/ 374 h 422"/>
              <a:gd name="T78" fmla="*/ 213 w 557"/>
              <a:gd name="T79" fmla="*/ 389 h 422"/>
              <a:gd name="T80" fmla="*/ 269 w 557"/>
              <a:gd name="T81" fmla="*/ 389 h 422"/>
              <a:gd name="T82" fmla="*/ 339 w 557"/>
              <a:gd name="T83" fmla="*/ 389 h 422"/>
              <a:gd name="T84" fmla="*/ 342 w 557"/>
              <a:gd name="T85" fmla="*/ 389 h 422"/>
              <a:gd name="T86" fmla="*/ 345 w 557"/>
              <a:gd name="T87" fmla="*/ 389 h 422"/>
              <a:gd name="T88" fmla="*/ 347 w 557"/>
              <a:gd name="T89" fmla="*/ 389 h 422"/>
              <a:gd name="T90" fmla="*/ 350 w 557"/>
              <a:gd name="T91" fmla="*/ 389 h 422"/>
              <a:gd name="T92" fmla="*/ 353 w 557"/>
              <a:gd name="T93" fmla="*/ 392 h 422"/>
              <a:gd name="T94" fmla="*/ 359 w 557"/>
              <a:gd name="T95" fmla="*/ 392 h 422"/>
              <a:gd name="T96" fmla="*/ 361 w 557"/>
              <a:gd name="T97" fmla="*/ 392 h 422"/>
              <a:gd name="T98" fmla="*/ 367 w 557"/>
              <a:gd name="T99" fmla="*/ 395 h 422"/>
              <a:gd name="T100" fmla="*/ 373 w 557"/>
              <a:gd name="T101" fmla="*/ 395 h 422"/>
              <a:gd name="T102" fmla="*/ 375 w 557"/>
              <a:gd name="T103" fmla="*/ 395 h 422"/>
              <a:gd name="T104" fmla="*/ 381 w 557"/>
              <a:gd name="T105" fmla="*/ 398 h 422"/>
              <a:gd name="T106" fmla="*/ 387 w 557"/>
              <a:gd name="T107" fmla="*/ 398 h 422"/>
              <a:gd name="T108" fmla="*/ 389 w 557"/>
              <a:gd name="T109" fmla="*/ 401 h 422"/>
              <a:gd name="T110" fmla="*/ 395 w 557"/>
              <a:gd name="T111" fmla="*/ 401 h 422"/>
              <a:gd name="T112" fmla="*/ 406 w 557"/>
              <a:gd name="T113" fmla="*/ 404 h 422"/>
              <a:gd name="T114" fmla="*/ 412 w 557"/>
              <a:gd name="T115" fmla="*/ 407 h 422"/>
              <a:gd name="T116" fmla="*/ 465 w 557"/>
              <a:gd name="T117" fmla="*/ 42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57" h="422">
                <a:moveTo>
                  <a:pt x="527" y="216"/>
                </a:moveTo>
                <a:lnTo>
                  <a:pt x="557" y="112"/>
                </a:lnTo>
                <a:lnTo>
                  <a:pt x="557" y="112"/>
                </a:lnTo>
                <a:lnTo>
                  <a:pt x="406" y="73"/>
                </a:lnTo>
                <a:lnTo>
                  <a:pt x="286" y="39"/>
                </a:lnTo>
                <a:lnTo>
                  <a:pt x="154" y="0"/>
                </a:lnTo>
                <a:lnTo>
                  <a:pt x="154" y="0"/>
                </a:lnTo>
                <a:lnTo>
                  <a:pt x="157" y="18"/>
                </a:lnTo>
                <a:lnTo>
                  <a:pt x="160" y="27"/>
                </a:lnTo>
                <a:lnTo>
                  <a:pt x="160" y="27"/>
                </a:lnTo>
                <a:lnTo>
                  <a:pt x="163" y="33"/>
                </a:lnTo>
                <a:lnTo>
                  <a:pt x="168" y="43"/>
                </a:lnTo>
                <a:lnTo>
                  <a:pt x="168" y="52"/>
                </a:lnTo>
                <a:lnTo>
                  <a:pt x="168" y="61"/>
                </a:lnTo>
                <a:lnTo>
                  <a:pt x="168" y="61"/>
                </a:lnTo>
                <a:lnTo>
                  <a:pt x="163" y="88"/>
                </a:lnTo>
                <a:lnTo>
                  <a:pt x="163" y="88"/>
                </a:lnTo>
                <a:lnTo>
                  <a:pt x="160" y="109"/>
                </a:lnTo>
                <a:lnTo>
                  <a:pt x="160" y="109"/>
                </a:lnTo>
                <a:lnTo>
                  <a:pt x="157" y="118"/>
                </a:lnTo>
                <a:lnTo>
                  <a:pt x="157" y="118"/>
                </a:lnTo>
                <a:lnTo>
                  <a:pt x="157" y="131"/>
                </a:lnTo>
                <a:lnTo>
                  <a:pt x="152" y="149"/>
                </a:lnTo>
                <a:lnTo>
                  <a:pt x="152" y="152"/>
                </a:lnTo>
                <a:lnTo>
                  <a:pt x="152" y="152"/>
                </a:lnTo>
                <a:lnTo>
                  <a:pt x="143" y="170"/>
                </a:lnTo>
                <a:lnTo>
                  <a:pt x="138" y="179"/>
                </a:lnTo>
                <a:lnTo>
                  <a:pt x="129" y="185"/>
                </a:lnTo>
                <a:lnTo>
                  <a:pt x="129" y="185"/>
                </a:lnTo>
                <a:lnTo>
                  <a:pt x="124" y="191"/>
                </a:lnTo>
                <a:lnTo>
                  <a:pt x="124" y="191"/>
                </a:lnTo>
                <a:lnTo>
                  <a:pt x="115" y="197"/>
                </a:lnTo>
                <a:lnTo>
                  <a:pt x="104" y="197"/>
                </a:lnTo>
                <a:lnTo>
                  <a:pt x="104" y="197"/>
                </a:lnTo>
                <a:lnTo>
                  <a:pt x="98" y="197"/>
                </a:lnTo>
                <a:lnTo>
                  <a:pt x="98" y="197"/>
                </a:lnTo>
                <a:lnTo>
                  <a:pt x="93" y="194"/>
                </a:lnTo>
                <a:lnTo>
                  <a:pt x="90" y="191"/>
                </a:lnTo>
                <a:lnTo>
                  <a:pt x="87" y="188"/>
                </a:lnTo>
                <a:lnTo>
                  <a:pt x="87" y="188"/>
                </a:lnTo>
                <a:lnTo>
                  <a:pt x="87" y="185"/>
                </a:lnTo>
                <a:lnTo>
                  <a:pt x="90" y="182"/>
                </a:lnTo>
                <a:lnTo>
                  <a:pt x="96" y="176"/>
                </a:lnTo>
                <a:lnTo>
                  <a:pt x="96" y="176"/>
                </a:lnTo>
                <a:lnTo>
                  <a:pt x="98" y="176"/>
                </a:lnTo>
                <a:lnTo>
                  <a:pt x="98" y="176"/>
                </a:lnTo>
                <a:lnTo>
                  <a:pt x="101" y="173"/>
                </a:lnTo>
                <a:lnTo>
                  <a:pt x="101" y="173"/>
                </a:lnTo>
                <a:lnTo>
                  <a:pt x="107" y="170"/>
                </a:lnTo>
                <a:lnTo>
                  <a:pt x="110" y="161"/>
                </a:lnTo>
                <a:lnTo>
                  <a:pt x="110" y="161"/>
                </a:lnTo>
                <a:lnTo>
                  <a:pt x="110" y="155"/>
                </a:lnTo>
                <a:lnTo>
                  <a:pt x="112" y="152"/>
                </a:lnTo>
                <a:lnTo>
                  <a:pt x="121" y="143"/>
                </a:lnTo>
                <a:lnTo>
                  <a:pt x="121" y="143"/>
                </a:lnTo>
                <a:lnTo>
                  <a:pt x="124" y="143"/>
                </a:lnTo>
                <a:lnTo>
                  <a:pt x="124" y="143"/>
                </a:lnTo>
                <a:lnTo>
                  <a:pt x="126" y="137"/>
                </a:lnTo>
                <a:lnTo>
                  <a:pt x="126" y="137"/>
                </a:lnTo>
                <a:lnTo>
                  <a:pt x="132" y="128"/>
                </a:lnTo>
                <a:lnTo>
                  <a:pt x="132" y="128"/>
                </a:lnTo>
                <a:lnTo>
                  <a:pt x="126" y="128"/>
                </a:lnTo>
                <a:lnTo>
                  <a:pt x="126" y="128"/>
                </a:lnTo>
                <a:lnTo>
                  <a:pt x="118" y="122"/>
                </a:lnTo>
                <a:lnTo>
                  <a:pt x="118" y="118"/>
                </a:lnTo>
                <a:lnTo>
                  <a:pt x="118" y="115"/>
                </a:lnTo>
                <a:lnTo>
                  <a:pt x="118" y="115"/>
                </a:lnTo>
                <a:lnTo>
                  <a:pt x="118" y="112"/>
                </a:lnTo>
                <a:lnTo>
                  <a:pt x="118" y="112"/>
                </a:lnTo>
                <a:lnTo>
                  <a:pt x="121" y="103"/>
                </a:lnTo>
                <a:lnTo>
                  <a:pt x="121" y="97"/>
                </a:lnTo>
                <a:lnTo>
                  <a:pt x="121" y="88"/>
                </a:lnTo>
                <a:lnTo>
                  <a:pt x="121" y="88"/>
                </a:lnTo>
                <a:lnTo>
                  <a:pt x="118" y="85"/>
                </a:lnTo>
                <a:lnTo>
                  <a:pt x="115" y="82"/>
                </a:lnTo>
                <a:lnTo>
                  <a:pt x="107" y="79"/>
                </a:lnTo>
                <a:lnTo>
                  <a:pt x="107" y="79"/>
                </a:lnTo>
                <a:lnTo>
                  <a:pt x="98" y="76"/>
                </a:lnTo>
                <a:lnTo>
                  <a:pt x="98" y="76"/>
                </a:lnTo>
                <a:lnTo>
                  <a:pt x="90" y="76"/>
                </a:lnTo>
                <a:lnTo>
                  <a:pt x="90" y="76"/>
                </a:lnTo>
                <a:lnTo>
                  <a:pt x="73" y="70"/>
                </a:lnTo>
                <a:lnTo>
                  <a:pt x="54" y="61"/>
                </a:lnTo>
                <a:lnTo>
                  <a:pt x="54" y="61"/>
                </a:lnTo>
                <a:lnTo>
                  <a:pt x="34" y="49"/>
                </a:lnTo>
                <a:lnTo>
                  <a:pt x="20" y="33"/>
                </a:lnTo>
                <a:lnTo>
                  <a:pt x="20" y="33"/>
                </a:lnTo>
                <a:lnTo>
                  <a:pt x="9" y="24"/>
                </a:lnTo>
                <a:lnTo>
                  <a:pt x="9" y="24"/>
                </a:lnTo>
                <a:lnTo>
                  <a:pt x="0" y="43"/>
                </a:lnTo>
                <a:lnTo>
                  <a:pt x="0" y="43"/>
                </a:lnTo>
                <a:lnTo>
                  <a:pt x="6" y="61"/>
                </a:lnTo>
                <a:lnTo>
                  <a:pt x="9" y="76"/>
                </a:lnTo>
                <a:lnTo>
                  <a:pt x="9" y="76"/>
                </a:lnTo>
                <a:lnTo>
                  <a:pt x="6" y="100"/>
                </a:lnTo>
                <a:lnTo>
                  <a:pt x="3" y="118"/>
                </a:lnTo>
                <a:lnTo>
                  <a:pt x="0" y="134"/>
                </a:lnTo>
                <a:lnTo>
                  <a:pt x="0" y="134"/>
                </a:lnTo>
                <a:lnTo>
                  <a:pt x="0" y="143"/>
                </a:lnTo>
                <a:lnTo>
                  <a:pt x="0" y="152"/>
                </a:lnTo>
                <a:lnTo>
                  <a:pt x="6" y="176"/>
                </a:lnTo>
                <a:lnTo>
                  <a:pt x="6" y="176"/>
                </a:lnTo>
                <a:lnTo>
                  <a:pt x="12" y="191"/>
                </a:lnTo>
                <a:lnTo>
                  <a:pt x="14" y="207"/>
                </a:lnTo>
                <a:lnTo>
                  <a:pt x="14" y="207"/>
                </a:lnTo>
                <a:lnTo>
                  <a:pt x="12" y="210"/>
                </a:lnTo>
                <a:lnTo>
                  <a:pt x="12" y="210"/>
                </a:lnTo>
                <a:lnTo>
                  <a:pt x="9" y="228"/>
                </a:lnTo>
                <a:lnTo>
                  <a:pt x="9" y="228"/>
                </a:lnTo>
                <a:lnTo>
                  <a:pt x="17" y="243"/>
                </a:lnTo>
                <a:lnTo>
                  <a:pt x="23" y="252"/>
                </a:lnTo>
                <a:lnTo>
                  <a:pt x="23" y="258"/>
                </a:lnTo>
                <a:lnTo>
                  <a:pt x="23" y="261"/>
                </a:lnTo>
                <a:lnTo>
                  <a:pt x="23" y="261"/>
                </a:lnTo>
                <a:lnTo>
                  <a:pt x="20" y="261"/>
                </a:lnTo>
                <a:lnTo>
                  <a:pt x="20" y="261"/>
                </a:lnTo>
                <a:lnTo>
                  <a:pt x="23" y="264"/>
                </a:lnTo>
                <a:lnTo>
                  <a:pt x="23" y="264"/>
                </a:lnTo>
                <a:lnTo>
                  <a:pt x="23" y="264"/>
                </a:lnTo>
                <a:lnTo>
                  <a:pt x="23" y="264"/>
                </a:lnTo>
                <a:lnTo>
                  <a:pt x="26" y="264"/>
                </a:lnTo>
                <a:lnTo>
                  <a:pt x="26" y="264"/>
                </a:lnTo>
                <a:lnTo>
                  <a:pt x="26" y="264"/>
                </a:lnTo>
                <a:lnTo>
                  <a:pt x="26" y="264"/>
                </a:lnTo>
                <a:lnTo>
                  <a:pt x="26" y="267"/>
                </a:lnTo>
                <a:lnTo>
                  <a:pt x="26" y="267"/>
                </a:lnTo>
                <a:lnTo>
                  <a:pt x="28" y="267"/>
                </a:lnTo>
                <a:lnTo>
                  <a:pt x="28" y="267"/>
                </a:lnTo>
                <a:lnTo>
                  <a:pt x="28" y="267"/>
                </a:lnTo>
                <a:lnTo>
                  <a:pt x="28" y="267"/>
                </a:lnTo>
                <a:lnTo>
                  <a:pt x="28" y="267"/>
                </a:lnTo>
                <a:lnTo>
                  <a:pt x="28" y="267"/>
                </a:lnTo>
                <a:lnTo>
                  <a:pt x="28" y="270"/>
                </a:lnTo>
                <a:lnTo>
                  <a:pt x="65" y="283"/>
                </a:lnTo>
                <a:lnTo>
                  <a:pt x="65" y="283"/>
                </a:lnTo>
                <a:lnTo>
                  <a:pt x="68" y="286"/>
                </a:lnTo>
                <a:lnTo>
                  <a:pt x="68" y="289"/>
                </a:lnTo>
                <a:lnTo>
                  <a:pt x="68" y="346"/>
                </a:lnTo>
                <a:lnTo>
                  <a:pt x="68" y="346"/>
                </a:lnTo>
                <a:lnTo>
                  <a:pt x="82" y="358"/>
                </a:lnTo>
                <a:lnTo>
                  <a:pt x="90" y="362"/>
                </a:lnTo>
                <a:lnTo>
                  <a:pt x="96" y="365"/>
                </a:lnTo>
                <a:lnTo>
                  <a:pt x="96" y="365"/>
                </a:lnTo>
                <a:lnTo>
                  <a:pt x="107" y="362"/>
                </a:lnTo>
                <a:lnTo>
                  <a:pt x="107" y="362"/>
                </a:lnTo>
                <a:lnTo>
                  <a:pt x="115" y="362"/>
                </a:lnTo>
                <a:lnTo>
                  <a:pt x="129" y="358"/>
                </a:lnTo>
                <a:lnTo>
                  <a:pt x="146" y="358"/>
                </a:lnTo>
                <a:lnTo>
                  <a:pt x="146" y="358"/>
                </a:lnTo>
                <a:lnTo>
                  <a:pt x="149" y="362"/>
                </a:lnTo>
                <a:lnTo>
                  <a:pt x="152" y="365"/>
                </a:lnTo>
                <a:lnTo>
                  <a:pt x="152" y="365"/>
                </a:lnTo>
                <a:lnTo>
                  <a:pt x="152" y="368"/>
                </a:lnTo>
                <a:lnTo>
                  <a:pt x="152" y="374"/>
                </a:lnTo>
                <a:lnTo>
                  <a:pt x="168" y="374"/>
                </a:lnTo>
                <a:lnTo>
                  <a:pt x="168" y="374"/>
                </a:lnTo>
                <a:lnTo>
                  <a:pt x="185" y="380"/>
                </a:lnTo>
                <a:lnTo>
                  <a:pt x="196" y="383"/>
                </a:lnTo>
                <a:lnTo>
                  <a:pt x="196" y="383"/>
                </a:lnTo>
                <a:lnTo>
                  <a:pt x="213" y="389"/>
                </a:lnTo>
                <a:lnTo>
                  <a:pt x="227" y="395"/>
                </a:lnTo>
                <a:lnTo>
                  <a:pt x="227" y="395"/>
                </a:lnTo>
                <a:lnTo>
                  <a:pt x="269" y="389"/>
                </a:lnTo>
                <a:lnTo>
                  <a:pt x="269" y="389"/>
                </a:lnTo>
                <a:lnTo>
                  <a:pt x="269" y="389"/>
                </a:lnTo>
                <a:lnTo>
                  <a:pt x="336" y="389"/>
                </a:lnTo>
                <a:lnTo>
                  <a:pt x="336" y="389"/>
                </a:lnTo>
                <a:lnTo>
                  <a:pt x="339" y="389"/>
                </a:lnTo>
                <a:lnTo>
                  <a:pt x="339" y="389"/>
                </a:lnTo>
                <a:lnTo>
                  <a:pt x="339" y="389"/>
                </a:lnTo>
                <a:lnTo>
                  <a:pt x="339" y="389"/>
                </a:lnTo>
                <a:lnTo>
                  <a:pt x="342" y="389"/>
                </a:lnTo>
                <a:lnTo>
                  <a:pt x="342" y="389"/>
                </a:lnTo>
                <a:lnTo>
                  <a:pt x="342" y="389"/>
                </a:lnTo>
                <a:lnTo>
                  <a:pt x="342" y="389"/>
                </a:lnTo>
                <a:lnTo>
                  <a:pt x="345" y="389"/>
                </a:lnTo>
                <a:lnTo>
                  <a:pt x="345" y="389"/>
                </a:lnTo>
                <a:lnTo>
                  <a:pt x="345" y="389"/>
                </a:lnTo>
                <a:lnTo>
                  <a:pt x="345" y="389"/>
                </a:lnTo>
                <a:lnTo>
                  <a:pt x="347" y="389"/>
                </a:lnTo>
                <a:lnTo>
                  <a:pt x="347" y="389"/>
                </a:lnTo>
                <a:lnTo>
                  <a:pt x="347" y="389"/>
                </a:lnTo>
                <a:lnTo>
                  <a:pt x="347" y="389"/>
                </a:lnTo>
                <a:lnTo>
                  <a:pt x="350" y="389"/>
                </a:lnTo>
                <a:lnTo>
                  <a:pt x="350" y="389"/>
                </a:lnTo>
                <a:lnTo>
                  <a:pt x="350" y="389"/>
                </a:lnTo>
                <a:lnTo>
                  <a:pt x="350" y="389"/>
                </a:lnTo>
                <a:lnTo>
                  <a:pt x="353" y="392"/>
                </a:lnTo>
                <a:lnTo>
                  <a:pt x="353" y="392"/>
                </a:lnTo>
                <a:lnTo>
                  <a:pt x="356" y="392"/>
                </a:lnTo>
                <a:lnTo>
                  <a:pt x="356" y="392"/>
                </a:lnTo>
                <a:lnTo>
                  <a:pt x="359" y="392"/>
                </a:lnTo>
                <a:lnTo>
                  <a:pt x="359" y="392"/>
                </a:lnTo>
                <a:lnTo>
                  <a:pt x="359" y="392"/>
                </a:lnTo>
                <a:lnTo>
                  <a:pt x="359" y="392"/>
                </a:lnTo>
                <a:lnTo>
                  <a:pt x="361" y="392"/>
                </a:lnTo>
                <a:lnTo>
                  <a:pt x="361" y="392"/>
                </a:lnTo>
                <a:lnTo>
                  <a:pt x="361" y="392"/>
                </a:lnTo>
                <a:lnTo>
                  <a:pt x="361" y="392"/>
                </a:lnTo>
                <a:lnTo>
                  <a:pt x="367" y="395"/>
                </a:lnTo>
                <a:lnTo>
                  <a:pt x="367" y="395"/>
                </a:lnTo>
                <a:lnTo>
                  <a:pt x="367" y="395"/>
                </a:lnTo>
                <a:lnTo>
                  <a:pt x="367" y="395"/>
                </a:lnTo>
                <a:lnTo>
                  <a:pt x="373" y="395"/>
                </a:lnTo>
                <a:lnTo>
                  <a:pt x="373" y="395"/>
                </a:lnTo>
                <a:lnTo>
                  <a:pt x="373" y="395"/>
                </a:lnTo>
                <a:lnTo>
                  <a:pt x="373" y="395"/>
                </a:lnTo>
                <a:lnTo>
                  <a:pt x="375" y="395"/>
                </a:lnTo>
                <a:lnTo>
                  <a:pt x="375" y="395"/>
                </a:lnTo>
                <a:lnTo>
                  <a:pt x="375" y="395"/>
                </a:lnTo>
                <a:lnTo>
                  <a:pt x="375" y="395"/>
                </a:lnTo>
                <a:lnTo>
                  <a:pt x="381" y="398"/>
                </a:lnTo>
                <a:lnTo>
                  <a:pt x="381" y="398"/>
                </a:lnTo>
                <a:lnTo>
                  <a:pt x="381" y="398"/>
                </a:lnTo>
                <a:lnTo>
                  <a:pt x="381" y="398"/>
                </a:lnTo>
                <a:lnTo>
                  <a:pt x="387" y="398"/>
                </a:lnTo>
                <a:lnTo>
                  <a:pt x="387" y="398"/>
                </a:lnTo>
                <a:lnTo>
                  <a:pt x="387" y="398"/>
                </a:lnTo>
                <a:lnTo>
                  <a:pt x="387" y="398"/>
                </a:lnTo>
                <a:lnTo>
                  <a:pt x="389" y="401"/>
                </a:lnTo>
                <a:lnTo>
                  <a:pt x="389" y="401"/>
                </a:lnTo>
                <a:lnTo>
                  <a:pt x="392" y="401"/>
                </a:lnTo>
                <a:lnTo>
                  <a:pt x="392" y="401"/>
                </a:lnTo>
                <a:lnTo>
                  <a:pt x="395" y="401"/>
                </a:lnTo>
                <a:lnTo>
                  <a:pt x="395" y="401"/>
                </a:lnTo>
                <a:lnTo>
                  <a:pt x="395" y="401"/>
                </a:lnTo>
                <a:lnTo>
                  <a:pt x="395" y="401"/>
                </a:lnTo>
                <a:lnTo>
                  <a:pt x="406" y="404"/>
                </a:lnTo>
                <a:lnTo>
                  <a:pt x="406" y="404"/>
                </a:lnTo>
                <a:lnTo>
                  <a:pt x="406" y="404"/>
                </a:lnTo>
                <a:lnTo>
                  <a:pt x="406" y="404"/>
                </a:lnTo>
                <a:lnTo>
                  <a:pt x="412" y="407"/>
                </a:lnTo>
                <a:lnTo>
                  <a:pt x="412" y="407"/>
                </a:lnTo>
                <a:lnTo>
                  <a:pt x="412" y="407"/>
                </a:lnTo>
                <a:lnTo>
                  <a:pt x="412" y="407"/>
                </a:lnTo>
                <a:lnTo>
                  <a:pt x="465" y="422"/>
                </a:lnTo>
                <a:lnTo>
                  <a:pt x="527" y="216"/>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1" name="Freeform 765">
            <a:extLst>
              <a:ext uri="{FF2B5EF4-FFF2-40B4-BE49-F238E27FC236}">
                <a16:creationId xmlns:a16="http://schemas.microsoft.com/office/drawing/2014/main" id="{A180C7EC-7687-4F16-9F51-2135CBB0E1B2}"/>
              </a:ext>
            </a:extLst>
          </p:cNvPr>
          <p:cNvSpPr>
            <a:spLocks/>
          </p:cNvSpPr>
          <p:nvPr/>
        </p:nvSpPr>
        <p:spPr bwMode="auto">
          <a:xfrm>
            <a:off x="2089637" y="3126585"/>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2" name="Freeform 766">
            <a:extLst>
              <a:ext uri="{FF2B5EF4-FFF2-40B4-BE49-F238E27FC236}">
                <a16:creationId xmlns:a16="http://schemas.microsoft.com/office/drawing/2014/main" id="{774B0F18-8799-4D77-9E77-71FDFC8CE777}"/>
              </a:ext>
            </a:extLst>
          </p:cNvPr>
          <p:cNvSpPr>
            <a:spLocks/>
          </p:cNvSpPr>
          <p:nvPr/>
        </p:nvSpPr>
        <p:spPr bwMode="auto">
          <a:xfrm>
            <a:off x="2175556" y="3154228"/>
            <a:ext cx="4602" cy="0"/>
          </a:xfrm>
          <a:custGeom>
            <a:avLst/>
            <a:gdLst>
              <a:gd name="T0" fmla="*/ 3 w 3"/>
              <a:gd name="T1" fmla="*/ 3 w 3"/>
              <a:gd name="T2" fmla="*/ 0 w 3"/>
              <a:gd name="T3" fmla="*/ 3 w 3"/>
              <a:gd name="T4" fmla="*/ 3 w 3"/>
              <a:gd name="T5" fmla="*/ 3 w 3"/>
              <a:gd name="T6" fmla="*/ 3 w 3"/>
            </a:gdLst>
            <a:ahLst/>
            <a:cxnLst>
              <a:cxn ang="0">
                <a:pos x="T0" y="0"/>
              </a:cxn>
              <a:cxn ang="0">
                <a:pos x="T1" y="0"/>
              </a:cxn>
              <a:cxn ang="0">
                <a:pos x="T2" y="0"/>
              </a:cxn>
              <a:cxn ang="0">
                <a:pos x="T3" y="0"/>
              </a:cxn>
              <a:cxn ang="0">
                <a:pos x="T4" y="0"/>
              </a:cxn>
              <a:cxn ang="0">
                <a:pos x="T5" y="0"/>
              </a:cxn>
              <a:cxn ang="0">
                <a:pos x="T6" y="0"/>
              </a:cxn>
            </a:cxnLst>
            <a:rect l="0" t="0" r="r" b="b"/>
            <a:pathLst>
              <a:path w="3">
                <a:moveTo>
                  <a:pt x="3" y="0"/>
                </a:moveTo>
                <a:lnTo>
                  <a:pt x="3"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3" name="Freeform 768">
            <a:extLst>
              <a:ext uri="{FF2B5EF4-FFF2-40B4-BE49-F238E27FC236}">
                <a16:creationId xmlns:a16="http://schemas.microsoft.com/office/drawing/2014/main" id="{A001C0DD-DF24-4223-BCA5-29048423F5A8}"/>
              </a:ext>
            </a:extLst>
          </p:cNvPr>
          <p:cNvSpPr>
            <a:spLocks/>
          </p:cNvSpPr>
          <p:nvPr/>
        </p:nvSpPr>
        <p:spPr bwMode="auto">
          <a:xfrm>
            <a:off x="1982237" y="309603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4" name="Freeform 769">
            <a:extLst>
              <a:ext uri="{FF2B5EF4-FFF2-40B4-BE49-F238E27FC236}">
                <a16:creationId xmlns:a16="http://schemas.microsoft.com/office/drawing/2014/main" id="{0AD7599D-BA19-4C5C-A038-F4DCB764418A}"/>
              </a:ext>
            </a:extLst>
          </p:cNvPr>
          <p:cNvSpPr>
            <a:spLocks/>
          </p:cNvSpPr>
          <p:nvPr/>
        </p:nvSpPr>
        <p:spPr bwMode="auto">
          <a:xfrm>
            <a:off x="1982237" y="309603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5" name="Freeform 770">
            <a:extLst>
              <a:ext uri="{FF2B5EF4-FFF2-40B4-BE49-F238E27FC236}">
                <a16:creationId xmlns:a16="http://schemas.microsoft.com/office/drawing/2014/main" id="{49A6E573-4C7A-452A-BB24-7BD89AEEF89D}"/>
              </a:ext>
            </a:extLst>
          </p:cNvPr>
          <p:cNvSpPr>
            <a:spLocks/>
          </p:cNvSpPr>
          <p:nvPr/>
        </p:nvSpPr>
        <p:spPr bwMode="auto">
          <a:xfrm>
            <a:off x="2089637" y="3126585"/>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6" name="Freeform 775">
            <a:extLst>
              <a:ext uri="{FF2B5EF4-FFF2-40B4-BE49-F238E27FC236}">
                <a16:creationId xmlns:a16="http://schemas.microsoft.com/office/drawing/2014/main" id="{7E2B57CA-C5C9-40A8-8211-6300EA7A4A07}"/>
              </a:ext>
            </a:extLst>
          </p:cNvPr>
          <p:cNvSpPr>
            <a:spLocks/>
          </p:cNvSpPr>
          <p:nvPr/>
        </p:nvSpPr>
        <p:spPr bwMode="auto">
          <a:xfrm>
            <a:off x="1745959" y="3024745"/>
            <a:ext cx="4602" cy="0"/>
          </a:xfrm>
          <a:custGeom>
            <a:avLst/>
            <a:gdLst>
              <a:gd name="T0" fmla="*/ 3 w 3"/>
              <a:gd name="T1" fmla="*/ 3 w 3"/>
              <a:gd name="T2" fmla="*/ 3 w 3"/>
              <a:gd name="T3" fmla="*/ 3 w 3"/>
              <a:gd name="T4" fmla="*/ 3 w 3"/>
              <a:gd name="T5" fmla="*/ 3 w 3"/>
              <a:gd name="T6" fmla="*/ 3 w 3"/>
              <a:gd name="T7" fmla="*/ 3 w 3"/>
              <a:gd name="T8" fmla="*/ 0 w 3"/>
              <a:gd name="T9" fmla="*/ 3 w 3"/>
              <a:gd name="T10"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Lst>
            <a:rect l="0" t="0" r="r" b="b"/>
            <a:pathLst>
              <a:path w="3">
                <a:moveTo>
                  <a:pt x="3" y="0"/>
                </a:moveTo>
                <a:lnTo>
                  <a:pt x="3" y="0"/>
                </a:lnTo>
                <a:lnTo>
                  <a:pt x="3" y="0"/>
                </a:lnTo>
                <a:lnTo>
                  <a:pt x="3" y="0"/>
                </a:lnTo>
                <a:lnTo>
                  <a:pt x="3" y="0"/>
                </a:lnTo>
                <a:lnTo>
                  <a:pt x="3" y="0"/>
                </a:lnTo>
                <a:lnTo>
                  <a:pt x="3" y="0"/>
                </a:lnTo>
                <a:lnTo>
                  <a:pt x="3"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7" name="Freeform 776">
            <a:extLst>
              <a:ext uri="{FF2B5EF4-FFF2-40B4-BE49-F238E27FC236}">
                <a16:creationId xmlns:a16="http://schemas.microsoft.com/office/drawing/2014/main" id="{C769F3A2-BB8D-4258-AB0D-E4114652030D}"/>
              </a:ext>
            </a:extLst>
          </p:cNvPr>
          <p:cNvSpPr>
            <a:spLocks/>
          </p:cNvSpPr>
          <p:nvPr/>
        </p:nvSpPr>
        <p:spPr bwMode="auto">
          <a:xfrm>
            <a:off x="1888647" y="3069846"/>
            <a:ext cx="7672" cy="0"/>
          </a:xfrm>
          <a:custGeom>
            <a:avLst/>
            <a:gdLst>
              <a:gd name="T0" fmla="*/ 0 w 5"/>
              <a:gd name="T1" fmla="*/ 5 w 5"/>
              <a:gd name="T2" fmla="*/ 5 w 5"/>
              <a:gd name="T3" fmla="*/ 5 w 5"/>
              <a:gd name="T4" fmla="*/ 5 w 5"/>
              <a:gd name="T5" fmla="*/ 0 w 5"/>
              <a:gd name="T6" fmla="*/ 0 w 5"/>
              <a:gd name="T7" fmla="*/ 0 w 5"/>
              <a:gd name="T8" fmla="*/ 0 w 5"/>
              <a:gd name="T9" fmla="*/ 0 w 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5">
                <a:moveTo>
                  <a:pt x="0" y="0"/>
                </a:moveTo>
                <a:lnTo>
                  <a:pt x="5" y="0"/>
                </a:lnTo>
                <a:lnTo>
                  <a:pt x="5" y="0"/>
                </a:lnTo>
                <a:lnTo>
                  <a:pt x="5" y="0"/>
                </a:lnTo>
                <a:lnTo>
                  <a:pt x="5"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8" name="Freeform 777">
            <a:extLst>
              <a:ext uri="{FF2B5EF4-FFF2-40B4-BE49-F238E27FC236}">
                <a16:creationId xmlns:a16="http://schemas.microsoft.com/office/drawing/2014/main" id="{80081804-F0BE-4E90-A74B-0004379B296A}"/>
              </a:ext>
            </a:extLst>
          </p:cNvPr>
          <p:cNvSpPr>
            <a:spLocks/>
          </p:cNvSpPr>
          <p:nvPr/>
        </p:nvSpPr>
        <p:spPr bwMode="auto">
          <a:xfrm>
            <a:off x="1574120" y="2968006"/>
            <a:ext cx="9206" cy="4364"/>
          </a:xfrm>
          <a:custGeom>
            <a:avLst/>
            <a:gdLst>
              <a:gd name="T0" fmla="*/ 6 w 6"/>
              <a:gd name="T1" fmla="*/ 3 h 3"/>
              <a:gd name="T2" fmla="*/ 6 w 6"/>
              <a:gd name="T3" fmla="*/ 3 h 3"/>
              <a:gd name="T4" fmla="*/ 0 w 6"/>
              <a:gd name="T5" fmla="*/ 0 h 3"/>
              <a:gd name="T6" fmla="*/ 0 w 6"/>
              <a:gd name="T7" fmla="*/ 0 h 3"/>
              <a:gd name="T8" fmla="*/ 0 w 6"/>
              <a:gd name="T9" fmla="*/ 0 h 3"/>
              <a:gd name="T10" fmla="*/ 6 w 6"/>
              <a:gd name="T11" fmla="*/ 3 h 3"/>
              <a:gd name="T12" fmla="*/ 6 w 6"/>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6" h="3">
                <a:moveTo>
                  <a:pt x="6" y="3"/>
                </a:moveTo>
                <a:lnTo>
                  <a:pt x="6" y="3"/>
                </a:lnTo>
                <a:lnTo>
                  <a:pt x="0" y="0"/>
                </a:lnTo>
                <a:lnTo>
                  <a:pt x="0" y="0"/>
                </a:lnTo>
                <a:lnTo>
                  <a:pt x="0" y="0"/>
                </a:lnTo>
                <a:lnTo>
                  <a:pt x="6" y="3"/>
                </a:lnTo>
                <a:lnTo>
                  <a:pt x="6"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9" name="Freeform 781">
            <a:extLst>
              <a:ext uri="{FF2B5EF4-FFF2-40B4-BE49-F238E27FC236}">
                <a16:creationId xmlns:a16="http://schemas.microsoft.com/office/drawing/2014/main" id="{D9226BD5-91D0-464A-8510-8FB8264C2F69}"/>
              </a:ext>
            </a:extLst>
          </p:cNvPr>
          <p:cNvSpPr>
            <a:spLocks/>
          </p:cNvSpPr>
          <p:nvPr/>
        </p:nvSpPr>
        <p:spPr bwMode="auto">
          <a:xfrm>
            <a:off x="1669246" y="2998558"/>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0" name="Freeform 783">
            <a:extLst>
              <a:ext uri="{FF2B5EF4-FFF2-40B4-BE49-F238E27FC236}">
                <a16:creationId xmlns:a16="http://schemas.microsoft.com/office/drawing/2014/main" id="{2D31D587-48FB-4F8F-B6C8-4497509D718D}"/>
              </a:ext>
            </a:extLst>
          </p:cNvPr>
          <p:cNvSpPr>
            <a:spLocks/>
          </p:cNvSpPr>
          <p:nvPr/>
        </p:nvSpPr>
        <p:spPr bwMode="auto">
          <a:xfrm>
            <a:off x="1896318" y="3069846"/>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1" name="Freeform 785">
            <a:extLst>
              <a:ext uri="{FF2B5EF4-FFF2-40B4-BE49-F238E27FC236}">
                <a16:creationId xmlns:a16="http://schemas.microsoft.com/office/drawing/2014/main" id="{DE757AF4-38BB-4E6A-9D8A-F9A9AC0373AA}"/>
              </a:ext>
            </a:extLst>
          </p:cNvPr>
          <p:cNvSpPr>
            <a:spLocks/>
          </p:cNvSpPr>
          <p:nvPr/>
        </p:nvSpPr>
        <p:spPr bwMode="auto">
          <a:xfrm>
            <a:off x="2278353" y="2919996"/>
            <a:ext cx="78248" cy="260418"/>
          </a:xfrm>
          <a:custGeom>
            <a:avLst/>
            <a:gdLst>
              <a:gd name="T0" fmla="*/ 51 w 51"/>
              <a:gd name="T1" fmla="*/ 0 h 179"/>
              <a:gd name="T2" fmla="*/ 0 w 51"/>
              <a:gd name="T3" fmla="*/ 179 h 179"/>
              <a:gd name="T4" fmla="*/ 51 w 51"/>
              <a:gd name="T5" fmla="*/ 0 h 179"/>
              <a:gd name="T6" fmla="*/ 51 w 51"/>
              <a:gd name="T7" fmla="*/ 0 h 179"/>
            </a:gdLst>
            <a:ahLst/>
            <a:cxnLst>
              <a:cxn ang="0">
                <a:pos x="T0" y="T1"/>
              </a:cxn>
              <a:cxn ang="0">
                <a:pos x="T2" y="T3"/>
              </a:cxn>
              <a:cxn ang="0">
                <a:pos x="T4" y="T5"/>
              </a:cxn>
              <a:cxn ang="0">
                <a:pos x="T6" y="T7"/>
              </a:cxn>
            </a:cxnLst>
            <a:rect l="0" t="0" r="r" b="b"/>
            <a:pathLst>
              <a:path w="51" h="179">
                <a:moveTo>
                  <a:pt x="51" y="0"/>
                </a:moveTo>
                <a:lnTo>
                  <a:pt x="0" y="179"/>
                </a:lnTo>
                <a:lnTo>
                  <a:pt x="51" y="0"/>
                </a:lnTo>
                <a:lnTo>
                  <a:pt x="51"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2" name="Freeform 789">
            <a:extLst>
              <a:ext uri="{FF2B5EF4-FFF2-40B4-BE49-F238E27FC236}">
                <a16:creationId xmlns:a16="http://schemas.microsoft.com/office/drawing/2014/main" id="{B75328C2-0AAA-486B-9D33-534E637D9C34}"/>
              </a:ext>
            </a:extLst>
          </p:cNvPr>
          <p:cNvSpPr>
            <a:spLocks/>
          </p:cNvSpPr>
          <p:nvPr/>
        </p:nvSpPr>
        <p:spPr bwMode="auto">
          <a:xfrm>
            <a:off x="1867167" y="3061117"/>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3" name="Freeform 791">
            <a:extLst>
              <a:ext uri="{FF2B5EF4-FFF2-40B4-BE49-F238E27FC236}">
                <a16:creationId xmlns:a16="http://schemas.microsoft.com/office/drawing/2014/main" id="{920AAB6D-80B7-45F6-9396-9CF5D8636599}"/>
              </a:ext>
            </a:extLst>
          </p:cNvPr>
          <p:cNvSpPr>
            <a:spLocks/>
          </p:cNvSpPr>
          <p:nvPr/>
        </p:nvSpPr>
        <p:spPr bwMode="auto">
          <a:xfrm>
            <a:off x="1819604" y="3048023"/>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4" name="Freeform 792">
            <a:extLst>
              <a:ext uri="{FF2B5EF4-FFF2-40B4-BE49-F238E27FC236}">
                <a16:creationId xmlns:a16="http://schemas.microsoft.com/office/drawing/2014/main" id="{7E36FF7A-0EBB-4394-881B-4C1DAB38BA46}"/>
              </a:ext>
            </a:extLst>
          </p:cNvPr>
          <p:cNvSpPr>
            <a:spLocks/>
          </p:cNvSpPr>
          <p:nvPr/>
        </p:nvSpPr>
        <p:spPr bwMode="auto">
          <a:xfrm>
            <a:off x="1815002" y="3048023"/>
            <a:ext cx="4602" cy="0"/>
          </a:xfrm>
          <a:custGeom>
            <a:avLst/>
            <a:gdLst>
              <a:gd name="T0" fmla="*/ 0 w 3"/>
              <a:gd name="T1" fmla="*/ 0 w 3"/>
              <a:gd name="T2" fmla="*/ 3 w 3"/>
              <a:gd name="T3" fmla="*/ 3 w 3"/>
              <a:gd name="T4" fmla="*/ 3 w 3"/>
              <a:gd name="T5" fmla="*/ 3 w 3"/>
              <a:gd name="T6" fmla="*/ 0 w 3"/>
              <a:gd name="T7" fmla="*/ 0 w 3"/>
              <a:gd name="T8"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
                <a:moveTo>
                  <a:pt x="0" y="0"/>
                </a:moveTo>
                <a:lnTo>
                  <a:pt x="0" y="0"/>
                </a:lnTo>
                <a:lnTo>
                  <a:pt x="3" y="0"/>
                </a:lnTo>
                <a:lnTo>
                  <a:pt x="3" y="0"/>
                </a:lnTo>
                <a:lnTo>
                  <a:pt x="3" y="0"/>
                </a:lnTo>
                <a:lnTo>
                  <a:pt x="3"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5" name="Freeform 794">
            <a:extLst>
              <a:ext uri="{FF2B5EF4-FFF2-40B4-BE49-F238E27FC236}">
                <a16:creationId xmlns:a16="http://schemas.microsoft.com/office/drawing/2014/main" id="{9DF2A422-3899-4CA4-8327-C1084F9AFCF4}"/>
              </a:ext>
            </a:extLst>
          </p:cNvPr>
          <p:cNvSpPr>
            <a:spLocks/>
          </p:cNvSpPr>
          <p:nvPr/>
        </p:nvSpPr>
        <p:spPr bwMode="auto">
          <a:xfrm>
            <a:off x="1960758" y="3091669"/>
            <a:ext cx="4602" cy="0"/>
          </a:xfrm>
          <a:custGeom>
            <a:avLst/>
            <a:gdLst>
              <a:gd name="T0" fmla="*/ 0 w 3"/>
              <a:gd name="T1" fmla="*/ 0 w 3"/>
              <a:gd name="T2" fmla="*/ 3 w 3"/>
              <a:gd name="T3" fmla="*/ 3 w 3"/>
              <a:gd name="T4" fmla="*/ 0 w 3"/>
              <a:gd name="T5" fmla="*/ 0 w 3"/>
              <a:gd name="T6" fmla="*/ 0 w 3"/>
              <a:gd name="T7" fmla="*/ 0 w 3"/>
              <a:gd name="T8" fmla="*/ 0 w 3"/>
              <a:gd name="T9" fmla="*/ 0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0" y="0"/>
                </a:moveTo>
                <a:lnTo>
                  <a:pt x="0" y="0"/>
                </a:lnTo>
                <a:lnTo>
                  <a:pt x="3" y="0"/>
                </a:lnTo>
                <a:lnTo>
                  <a:pt x="3"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6" name="Freeform 795">
            <a:extLst>
              <a:ext uri="{FF2B5EF4-FFF2-40B4-BE49-F238E27FC236}">
                <a16:creationId xmlns:a16="http://schemas.microsoft.com/office/drawing/2014/main" id="{252BA49E-97F3-4F0B-9BF4-524D0BE40E0F}"/>
              </a:ext>
            </a:extLst>
          </p:cNvPr>
          <p:cNvSpPr>
            <a:spLocks/>
          </p:cNvSpPr>
          <p:nvPr/>
        </p:nvSpPr>
        <p:spPr bwMode="auto">
          <a:xfrm>
            <a:off x="1960758" y="3091669"/>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7" name="Freeform 796">
            <a:extLst>
              <a:ext uri="{FF2B5EF4-FFF2-40B4-BE49-F238E27FC236}">
                <a16:creationId xmlns:a16="http://schemas.microsoft.com/office/drawing/2014/main" id="{B6C542DD-C327-4B01-86B3-60395AFFDF1D}"/>
              </a:ext>
            </a:extLst>
          </p:cNvPr>
          <p:cNvSpPr>
            <a:spLocks/>
          </p:cNvSpPr>
          <p:nvPr/>
        </p:nvSpPr>
        <p:spPr bwMode="auto">
          <a:xfrm>
            <a:off x="1931606" y="308294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8" name="Freeform 798">
            <a:extLst>
              <a:ext uri="{FF2B5EF4-FFF2-40B4-BE49-F238E27FC236}">
                <a16:creationId xmlns:a16="http://schemas.microsoft.com/office/drawing/2014/main" id="{4E6B4600-0109-4356-B3A9-06CF5E6B917B}"/>
              </a:ext>
            </a:extLst>
          </p:cNvPr>
          <p:cNvSpPr>
            <a:spLocks/>
          </p:cNvSpPr>
          <p:nvPr/>
        </p:nvSpPr>
        <p:spPr bwMode="auto">
          <a:xfrm>
            <a:off x="2442521" y="256501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9" name="Freeform 799">
            <a:extLst>
              <a:ext uri="{FF2B5EF4-FFF2-40B4-BE49-F238E27FC236}">
                <a16:creationId xmlns:a16="http://schemas.microsoft.com/office/drawing/2014/main" id="{5147563B-C007-45DB-893B-58968929715F}"/>
              </a:ext>
            </a:extLst>
          </p:cNvPr>
          <p:cNvSpPr>
            <a:spLocks/>
          </p:cNvSpPr>
          <p:nvPr/>
        </p:nvSpPr>
        <p:spPr bwMode="auto">
          <a:xfrm>
            <a:off x="2476275" y="2666852"/>
            <a:ext cx="4602" cy="0"/>
          </a:xfrm>
          <a:custGeom>
            <a:avLst/>
            <a:gdLst>
              <a:gd name="T0" fmla="*/ 3 w 3"/>
              <a:gd name="T1" fmla="*/ 3 w 3"/>
              <a:gd name="T2" fmla="*/ 0 w 3"/>
              <a:gd name="T3" fmla="*/ 0 w 3"/>
              <a:gd name="T4" fmla="*/ 3 w 3"/>
              <a:gd name="T5" fmla="*/ 3 w 3"/>
              <a:gd name="T6" fmla="*/ 3 w 3"/>
              <a:gd name="T7" fmla="*/ 3 w 3"/>
            </a:gdLst>
            <a:ahLst/>
            <a:cxnLst>
              <a:cxn ang="0">
                <a:pos x="T0" y="0"/>
              </a:cxn>
              <a:cxn ang="0">
                <a:pos x="T1" y="0"/>
              </a:cxn>
              <a:cxn ang="0">
                <a:pos x="T2" y="0"/>
              </a:cxn>
              <a:cxn ang="0">
                <a:pos x="T3" y="0"/>
              </a:cxn>
              <a:cxn ang="0">
                <a:pos x="T4" y="0"/>
              </a:cxn>
              <a:cxn ang="0">
                <a:pos x="T5" y="0"/>
              </a:cxn>
              <a:cxn ang="0">
                <a:pos x="T6" y="0"/>
              </a:cxn>
              <a:cxn ang="0">
                <a:pos x="T7" y="0"/>
              </a:cxn>
            </a:cxnLst>
            <a:rect l="0" t="0" r="r" b="b"/>
            <a:pathLst>
              <a:path w="3">
                <a:moveTo>
                  <a:pt x="3" y="0"/>
                </a:moveTo>
                <a:lnTo>
                  <a:pt x="3" y="0"/>
                </a:ln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0" name="Freeform 800">
            <a:extLst>
              <a:ext uri="{FF2B5EF4-FFF2-40B4-BE49-F238E27FC236}">
                <a16:creationId xmlns:a16="http://schemas.microsoft.com/office/drawing/2014/main" id="{51644255-FB30-4126-9F02-D9AC173AED30}"/>
              </a:ext>
            </a:extLst>
          </p:cNvPr>
          <p:cNvSpPr>
            <a:spLocks/>
          </p:cNvSpPr>
          <p:nvPr/>
        </p:nvSpPr>
        <p:spPr bwMode="auto">
          <a:xfrm>
            <a:off x="2442521" y="256501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1" name="Freeform 801">
            <a:extLst>
              <a:ext uri="{FF2B5EF4-FFF2-40B4-BE49-F238E27FC236}">
                <a16:creationId xmlns:a16="http://schemas.microsoft.com/office/drawing/2014/main" id="{62F66D7B-4786-416A-BB91-B015CBEEC43C}"/>
              </a:ext>
            </a:extLst>
          </p:cNvPr>
          <p:cNvSpPr>
            <a:spLocks/>
          </p:cNvSpPr>
          <p:nvPr/>
        </p:nvSpPr>
        <p:spPr bwMode="auto">
          <a:xfrm>
            <a:off x="2411836" y="2707588"/>
            <a:ext cx="4602" cy="4364"/>
          </a:xfrm>
          <a:custGeom>
            <a:avLst/>
            <a:gdLst>
              <a:gd name="T0" fmla="*/ 0 w 3"/>
              <a:gd name="T1" fmla="*/ 3 h 3"/>
              <a:gd name="T2" fmla="*/ 3 w 3"/>
              <a:gd name="T3" fmla="*/ 0 h 3"/>
              <a:gd name="T4" fmla="*/ 0 w 3"/>
              <a:gd name="T5" fmla="*/ 3 h 3"/>
              <a:gd name="T6" fmla="*/ 0 w 3"/>
              <a:gd name="T7" fmla="*/ 3 h 3"/>
              <a:gd name="T8" fmla="*/ 0 w 3"/>
              <a:gd name="T9" fmla="*/ 3 h 3"/>
              <a:gd name="T10" fmla="*/ 0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0" y="3"/>
                </a:moveTo>
                <a:lnTo>
                  <a:pt x="3" y="0"/>
                </a:lnTo>
                <a:lnTo>
                  <a:pt x="0" y="3"/>
                </a:lnTo>
                <a:lnTo>
                  <a:pt x="0" y="3"/>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2" name="Freeform 802">
            <a:extLst>
              <a:ext uri="{FF2B5EF4-FFF2-40B4-BE49-F238E27FC236}">
                <a16:creationId xmlns:a16="http://schemas.microsoft.com/office/drawing/2014/main" id="{F7E4713F-2185-4CC7-878D-7E9F784B3D44}"/>
              </a:ext>
            </a:extLst>
          </p:cNvPr>
          <p:cNvSpPr>
            <a:spLocks/>
          </p:cNvSpPr>
          <p:nvPr/>
        </p:nvSpPr>
        <p:spPr bwMode="auto">
          <a:xfrm>
            <a:off x="2411836" y="2711952"/>
            <a:ext cx="0" cy="4364"/>
          </a:xfrm>
          <a:custGeom>
            <a:avLst/>
            <a:gdLst>
              <a:gd name="T0" fmla="*/ 0 h 3"/>
              <a:gd name="T1" fmla="*/ 0 h 3"/>
              <a:gd name="T2" fmla="*/ 3 h 3"/>
              <a:gd name="T3" fmla="*/ 3 h 3"/>
              <a:gd name="T4" fmla="*/ 0 h 3"/>
              <a:gd name="T5" fmla="*/ 0 h 3"/>
            </a:gdLst>
            <a:ahLst/>
            <a:cxnLst>
              <a:cxn ang="0">
                <a:pos x="0" y="T0"/>
              </a:cxn>
              <a:cxn ang="0">
                <a:pos x="0" y="T1"/>
              </a:cxn>
              <a:cxn ang="0">
                <a:pos x="0" y="T2"/>
              </a:cxn>
              <a:cxn ang="0">
                <a:pos x="0" y="T3"/>
              </a:cxn>
              <a:cxn ang="0">
                <a:pos x="0" y="T4"/>
              </a:cxn>
              <a:cxn ang="0">
                <a:pos x="0" y="T5"/>
              </a:cxn>
            </a:cxnLst>
            <a:rect l="0" t="0" r="r" b="b"/>
            <a:pathLst>
              <a:path h="3">
                <a:moveTo>
                  <a:pt x="0" y="0"/>
                </a:moveTo>
                <a:lnTo>
                  <a:pt x="0" y="0"/>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3" name="Freeform 803">
            <a:extLst>
              <a:ext uri="{FF2B5EF4-FFF2-40B4-BE49-F238E27FC236}">
                <a16:creationId xmlns:a16="http://schemas.microsoft.com/office/drawing/2014/main" id="{8612D0A1-D425-4B9B-BC7A-6FE1522326C6}"/>
              </a:ext>
            </a:extLst>
          </p:cNvPr>
          <p:cNvSpPr>
            <a:spLocks/>
          </p:cNvSpPr>
          <p:nvPr/>
        </p:nvSpPr>
        <p:spPr bwMode="auto">
          <a:xfrm>
            <a:off x="2485480" y="2662487"/>
            <a:ext cx="0" cy="4364"/>
          </a:xfrm>
          <a:custGeom>
            <a:avLst/>
            <a:gdLst>
              <a:gd name="T0" fmla="*/ 0 h 3"/>
              <a:gd name="T1" fmla="*/ 0 h 3"/>
              <a:gd name="T2" fmla="*/ 3 h 3"/>
              <a:gd name="T3" fmla="*/ 3 h 3"/>
              <a:gd name="T4" fmla="*/ 3 h 3"/>
              <a:gd name="T5" fmla="*/ 0 h 3"/>
              <a:gd name="T6" fmla="*/ 0 h 3"/>
            </a:gdLst>
            <a:ahLst/>
            <a:cxnLst>
              <a:cxn ang="0">
                <a:pos x="0" y="T0"/>
              </a:cxn>
              <a:cxn ang="0">
                <a:pos x="0" y="T1"/>
              </a:cxn>
              <a:cxn ang="0">
                <a:pos x="0" y="T2"/>
              </a:cxn>
              <a:cxn ang="0">
                <a:pos x="0" y="T3"/>
              </a:cxn>
              <a:cxn ang="0">
                <a:pos x="0" y="T4"/>
              </a:cxn>
              <a:cxn ang="0">
                <a:pos x="0" y="T5"/>
              </a:cxn>
              <a:cxn ang="0">
                <a:pos x="0" y="T6"/>
              </a:cxn>
            </a:cxnLst>
            <a:rect l="0" t="0" r="r" b="b"/>
            <a:pathLst>
              <a:path h="3">
                <a:moveTo>
                  <a:pt x="0" y="0"/>
                </a:moveTo>
                <a:lnTo>
                  <a:pt x="0" y="0"/>
                </a:lnTo>
                <a:lnTo>
                  <a:pt x="0" y="3"/>
                </a:lnTo>
                <a:lnTo>
                  <a:pt x="0" y="3"/>
                </a:lnTo>
                <a:lnTo>
                  <a:pt x="0"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4" name="Freeform 804">
            <a:extLst>
              <a:ext uri="{FF2B5EF4-FFF2-40B4-BE49-F238E27FC236}">
                <a16:creationId xmlns:a16="http://schemas.microsoft.com/office/drawing/2014/main" id="{C3D5AD49-E8EA-48DF-A0A2-906FAE849B18}"/>
              </a:ext>
            </a:extLst>
          </p:cNvPr>
          <p:cNvSpPr>
            <a:spLocks/>
          </p:cNvSpPr>
          <p:nvPr/>
        </p:nvSpPr>
        <p:spPr bwMode="auto">
          <a:xfrm>
            <a:off x="2480878" y="266685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5" name="Freeform 805">
            <a:extLst>
              <a:ext uri="{FF2B5EF4-FFF2-40B4-BE49-F238E27FC236}">
                <a16:creationId xmlns:a16="http://schemas.microsoft.com/office/drawing/2014/main" id="{4A9FBE70-7AE0-46D5-9D70-9A72AFD1D479}"/>
              </a:ext>
            </a:extLst>
          </p:cNvPr>
          <p:cNvSpPr>
            <a:spLocks/>
          </p:cNvSpPr>
          <p:nvPr/>
        </p:nvSpPr>
        <p:spPr bwMode="auto">
          <a:xfrm>
            <a:off x="2480878" y="2666852"/>
            <a:ext cx="4602" cy="0"/>
          </a:xfrm>
          <a:custGeom>
            <a:avLst/>
            <a:gdLst>
              <a:gd name="T0" fmla="*/ 3 w 3"/>
              <a:gd name="T1" fmla="*/ 3 w 3"/>
              <a:gd name="T2" fmla="*/ 3 w 3"/>
              <a:gd name="T3" fmla="*/ 3 w 3"/>
              <a:gd name="T4" fmla="*/ 0 w 3"/>
              <a:gd name="T5" fmla="*/ 0 w 3"/>
              <a:gd name="T6" fmla="*/ 3 w 3"/>
              <a:gd name="T7" fmla="*/ 3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lnTo>
                  <a:pt x="3" y="0"/>
                </a:lnTo>
                <a:lnTo>
                  <a:pt x="3" y="0"/>
                </a:lnTo>
                <a:lnTo>
                  <a:pt x="3" y="0"/>
                </a:lnTo>
                <a:lnTo>
                  <a:pt x="0" y="0"/>
                </a:lnTo>
                <a:lnTo>
                  <a:pt x="0" y="0"/>
                </a:lnTo>
                <a:lnTo>
                  <a:pt x="3" y="0"/>
                </a:lnTo>
                <a:lnTo>
                  <a:pt x="3"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6" name="Freeform 806">
            <a:extLst>
              <a:ext uri="{FF2B5EF4-FFF2-40B4-BE49-F238E27FC236}">
                <a16:creationId xmlns:a16="http://schemas.microsoft.com/office/drawing/2014/main" id="{31CA1F68-FF74-4BB2-AC51-69F5A899D073}"/>
              </a:ext>
            </a:extLst>
          </p:cNvPr>
          <p:cNvSpPr>
            <a:spLocks/>
          </p:cNvSpPr>
          <p:nvPr/>
        </p:nvSpPr>
        <p:spPr bwMode="auto">
          <a:xfrm>
            <a:off x="2278353" y="2517001"/>
            <a:ext cx="4602"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7" name="Freeform 807">
            <a:extLst>
              <a:ext uri="{FF2B5EF4-FFF2-40B4-BE49-F238E27FC236}">
                <a16:creationId xmlns:a16="http://schemas.microsoft.com/office/drawing/2014/main" id="{C870A2F8-7B2A-4A5B-8831-72486712EC0A}"/>
              </a:ext>
            </a:extLst>
          </p:cNvPr>
          <p:cNvSpPr>
            <a:spLocks/>
          </p:cNvSpPr>
          <p:nvPr/>
        </p:nvSpPr>
        <p:spPr bwMode="auto">
          <a:xfrm>
            <a:off x="1742891" y="232205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8" name="Freeform 809">
            <a:extLst>
              <a:ext uri="{FF2B5EF4-FFF2-40B4-BE49-F238E27FC236}">
                <a16:creationId xmlns:a16="http://schemas.microsoft.com/office/drawing/2014/main" id="{ACD7C3EE-28EA-467C-BED9-73E7FBE8316D}"/>
              </a:ext>
            </a:extLst>
          </p:cNvPr>
          <p:cNvSpPr>
            <a:spLocks/>
          </p:cNvSpPr>
          <p:nvPr/>
        </p:nvSpPr>
        <p:spPr bwMode="auto">
          <a:xfrm>
            <a:off x="2399561" y="2538825"/>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9" name="Freeform 810">
            <a:extLst>
              <a:ext uri="{FF2B5EF4-FFF2-40B4-BE49-F238E27FC236}">
                <a16:creationId xmlns:a16="http://schemas.microsoft.com/office/drawing/2014/main" id="{8A0E4C8B-C11C-4E69-8B76-4EEDFC8F3704}"/>
              </a:ext>
            </a:extLst>
          </p:cNvPr>
          <p:cNvSpPr>
            <a:spLocks/>
          </p:cNvSpPr>
          <p:nvPr/>
        </p:nvSpPr>
        <p:spPr bwMode="auto">
          <a:xfrm>
            <a:off x="2408767" y="2543189"/>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0" name="Freeform 811">
            <a:extLst>
              <a:ext uri="{FF2B5EF4-FFF2-40B4-BE49-F238E27FC236}">
                <a16:creationId xmlns:a16="http://schemas.microsoft.com/office/drawing/2014/main" id="{0517CDC9-41BC-4870-A8CF-D8987D732700}"/>
              </a:ext>
            </a:extLst>
          </p:cNvPr>
          <p:cNvSpPr>
            <a:spLocks/>
          </p:cNvSpPr>
          <p:nvPr/>
        </p:nvSpPr>
        <p:spPr bwMode="auto">
          <a:xfrm>
            <a:off x="2296765" y="2512637"/>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1" name="Freeform 812">
            <a:extLst>
              <a:ext uri="{FF2B5EF4-FFF2-40B4-BE49-F238E27FC236}">
                <a16:creationId xmlns:a16="http://schemas.microsoft.com/office/drawing/2014/main" id="{ECF72932-1B35-4B1C-8E89-1F5A4311DF9B}"/>
              </a:ext>
            </a:extLst>
          </p:cNvPr>
          <p:cNvSpPr>
            <a:spLocks/>
          </p:cNvSpPr>
          <p:nvPr/>
        </p:nvSpPr>
        <p:spPr bwMode="auto">
          <a:xfrm>
            <a:off x="1755165" y="231768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2" name="Freeform 813">
            <a:extLst>
              <a:ext uri="{FF2B5EF4-FFF2-40B4-BE49-F238E27FC236}">
                <a16:creationId xmlns:a16="http://schemas.microsoft.com/office/drawing/2014/main" id="{7B7DA4A3-86E4-4A13-95BC-A1784154E084}"/>
              </a:ext>
            </a:extLst>
          </p:cNvPr>
          <p:cNvSpPr>
            <a:spLocks/>
          </p:cNvSpPr>
          <p:nvPr/>
        </p:nvSpPr>
        <p:spPr bwMode="auto">
          <a:xfrm>
            <a:off x="2284489" y="2508273"/>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3" name="Freeform 814">
            <a:extLst>
              <a:ext uri="{FF2B5EF4-FFF2-40B4-BE49-F238E27FC236}">
                <a16:creationId xmlns:a16="http://schemas.microsoft.com/office/drawing/2014/main" id="{C2B3B708-16EE-4992-BE30-7AC8326050CE}"/>
              </a:ext>
            </a:extLst>
          </p:cNvPr>
          <p:cNvSpPr>
            <a:spLocks/>
          </p:cNvSpPr>
          <p:nvPr/>
        </p:nvSpPr>
        <p:spPr bwMode="auto">
          <a:xfrm>
            <a:off x="2421041" y="2547554"/>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4" name="Freeform 815">
            <a:extLst>
              <a:ext uri="{FF2B5EF4-FFF2-40B4-BE49-F238E27FC236}">
                <a16:creationId xmlns:a16="http://schemas.microsoft.com/office/drawing/2014/main" id="{D45346BC-70A6-4648-9CAC-C22E15B9D4BD}"/>
              </a:ext>
            </a:extLst>
          </p:cNvPr>
          <p:cNvSpPr>
            <a:spLocks/>
          </p:cNvSpPr>
          <p:nvPr/>
        </p:nvSpPr>
        <p:spPr bwMode="auto">
          <a:xfrm>
            <a:off x="2305969" y="2512637"/>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5" name="Freeform 816">
            <a:extLst>
              <a:ext uri="{FF2B5EF4-FFF2-40B4-BE49-F238E27FC236}">
                <a16:creationId xmlns:a16="http://schemas.microsoft.com/office/drawing/2014/main" id="{5E30DDEE-7890-4401-8C94-C0337F05D118}"/>
              </a:ext>
            </a:extLst>
          </p:cNvPr>
          <p:cNvSpPr>
            <a:spLocks/>
          </p:cNvSpPr>
          <p:nvPr/>
        </p:nvSpPr>
        <p:spPr bwMode="auto">
          <a:xfrm>
            <a:off x="2413369" y="2543189"/>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6" name="Freeform 817">
            <a:extLst>
              <a:ext uri="{FF2B5EF4-FFF2-40B4-BE49-F238E27FC236}">
                <a16:creationId xmlns:a16="http://schemas.microsoft.com/office/drawing/2014/main" id="{3844B474-F24F-41CB-8402-E8665A69F0B5}"/>
              </a:ext>
            </a:extLst>
          </p:cNvPr>
          <p:cNvSpPr>
            <a:spLocks/>
          </p:cNvSpPr>
          <p:nvPr/>
        </p:nvSpPr>
        <p:spPr bwMode="auto">
          <a:xfrm>
            <a:off x="2249202" y="2503908"/>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7" name="Freeform 818">
            <a:extLst>
              <a:ext uri="{FF2B5EF4-FFF2-40B4-BE49-F238E27FC236}">
                <a16:creationId xmlns:a16="http://schemas.microsoft.com/office/drawing/2014/main" id="{3896BA27-5C55-42F5-B566-AAE9BB63C77A}"/>
              </a:ext>
            </a:extLst>
          </p:cNvPr>
          <p:cNvSpPr>
            <a:spLocks/>
          </p:cNvSpPr>
          <p:nvPr/>
        </p:nvSpPr>
        <p:spPr bwMode="auto">
          <a:xfrm>
            <a:off x="2253804" y="2503908"/>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8" name="Freeform 819">
            <a:extLst>
              <a:ext uri="{FF2B5EF4-FFF2-40B4-BE49-F238E27FC236}">
                <a16:creationId xmlns:a16="http://schemas.microsoft.com/office/drawing/2014/main" id="{CC53679E-7BA4-45E8-83DB-05C71062AF8A}"/>
              </a:ext>
            </a:extLst>
          </p:cNvPr>
          <p:cNvSpPr>
            <a:spLocks/>
          </p:cNvSpPr>
          <p:nvPr/>
        </p:nvSpPr>
        <p:spPr bwMode="auto">
          <a:xfrm>
            <a:off x="1759768" y="231768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9" name="Freeform 820">
            <a:extLst>
              <a:ext uri="{FF2B5EF4-FFF2-40B4-BE49-F238E27FC236}">
                <a16:creationId xmlns:a16="http://schemas.microsoft.com/office/drawing/2014/main" id="{B0DDF2AA-ADDD-4F7B-821D-79E31C7C64CE}"/>
              </a:ext>
            </a:extLst>
          </p:cNvPr>
          <p:cNvSpPr>
            <a:spLocks/>
          </p:cNvSpPr>
          <p:nvPr/>
        </p:nvSpPr>
        <p:spPr bwMode="auto">
          <a:xfrm>
            <a:off x="2378082" y="2534460"/>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0" name="Freeform 821">
            <a:extLst>
              <a:ext uri="{FF2B5EF4-FFF2-40B4-BE49-F238E27FC236}">
                <a16:creationId xmlns:a16="http://schemas.microsoft.com/office/drawing/2014/main" id="{A6E70A80-C7AB-4007-B6FF-8508CAFA7ABD}"/>
              </a:ext>
            </a:extLst>
          </p:cNvPr>
          <p:cNvSpPr>
            <a:spLocks/>
          </p:cNvSpPr>
          <p:nvPr/>
        </p:nvSpPr>
        <p:spPr bwMode="auto">
          <a:xfrm>
            <a:off x="1996046" y="2482085"/>
            <a:ext cx="69043" cy="26188"/>
          </a:xfrm>
          <a:custGeom>
            <a:avLst/>
            <a:gdLst>
              <a:gd name="T0" fmla="*/ 45 w 45"/>
              <a:gd name="T1" fmla="*/ 18 h 18"/>
              <a:gd name="T2" fmla="*/ 45 w 45"/>
              <a:gd name="T3" fmla="*/ 18 h 18"/>
              <a:gd name="T4" fmla="*/ 20 w 45"/>
              <a:gd name="T5" fmla="*/ 9 h 18"/>
              <a:gd name="T6" fmla="*/ 20 w 45"/>
              <a:gd name="T7" fmla="*/ 9 h 18"/>
              <a:gd name="T8" fmla="*/ 0 w 45"/>
              <a:gd name="T9" fmla="*/ 0 h 18"/>
              <a:gd name="T10" fmla="*/ 0 w 45"/>
              <a:gd name="T11" fmla="*/ 0 h 18"/>
              <a:gd name="T12" fmla="*/ 20 w 45"/>
              <a:gd name="T13" fmla="*/ 9 h 18"/>
              <a:gd name="T14" fmla="*/ 20 w 45"/>
              <a:gd name="T15" fmla="*/ 9 h 18"/>
              <a:gd name="T16" fmla="*/ 45 w 45"/>
              <a:gd name="T17" fmla="*/ 18 h 18"/>
              <a:gd name="T18" fmla="*/ 45 w 45"/>
              <a:gd name="T19"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18">
                <a:moveTo>
                  <a:pt x="45" y="18"/>
                </a:moveTo>
                <a:lnTo>
                  <a:pt x="45" y="18"/>
                </a:lnTo>
                <a:lnTo>
                  <a:pt x="20" y="9"/>
                </a:lnTo>
                <a:lnTo>
                  <a:pt x="20" y="9"/>
                </a:lnTo>
                <a:lnTo>
                  <a:pt x="0" y="0"/>
                </a:lnTo>
                <a:lnTo>
                  <a:pt x="0" y="0"/>
                </a:lnTo>
                <a:lnTo>
                  <a:pt x="20" y="9"/>
                </a:lnTo>
                <a:lnTo>
                  <a:pt x="20" y="9"/>
                </a:lnTo>
                <a:lnTo>
                  <a:pt x="45" y="18"/>
                </a:lnTo>
                <a:lnTo>
                  <a:pt x="45" y="18"/>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1" name="Freeform 822">
            <a:extLst>
              <a:ext uri="{FF2B5EF4-FFF2-40B4-BE49-F238E27FC236}">
                <a16:creationId xmlns:a16="http://schemas.microsoft.com/office/drawing/2014/main" id="{7FF53E07-909F-4C9A-BD07-AA80E6E0B1DB}"/>
              </a:ext>
            </a:extLst>
          </p:cNvPr>
          <p:cNvSpPr>
            <a:spLocks/>
          </p:cNvSpPr>
          <p:nvPr/>
        </p:nvSpPr>
        <p:spPr bwMode="auto">
          <a:xfrm>
            <a:off x="1768972" y="2327871"/>
            <a:ext cx="50632" cy="21823"/>
          </a:xfrm>
          <a:custGeom>
            <a:avLst/>
            <a:gdLst>
              <a:gd name="T0" fmla="*/ 33 w 33"/>
              <a:gd name="T1" fmla="*/ 15 h 15"/>
              <a:gd name="T2" fmla="*/ 3 w 33"/>
              <a:gd name="T3" fmla="*/ 0 h 15"/>
              <a:gd name="T4" fmla="*/ 3 w 33"/>
              <a:gd name="T5" fmla="*/ 0 h 15"/>
              <a:gd name="T6" fmla="*/ 0 w 33"/>
              <a:gd name="T7" fmla="*/ 0 h 15"/>
              <a:gd name="T8" fmla="*/ 0 w 33"/>
              <a:gd name="T9" fmla="*/ 0 h 15"/>
              <a:gd name="T10" fmla="*/ 3 w 33"/>
              <a:gd name="T11" fmla="*/ 0 h 15"/>
              <a:gd name="T12" fmla="*/ 33 w 33"/>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3" h="15">
                <a:moveTo>
                  <a:pt x="33" y="15"/>
                </a:moveTo>
                <a:lnTo>
                  <a:pt x="3" y="0"/>
                </a:lnTo>
                <a:lnTo>
                  <a:pt x="3" y="0"/>
                </a:lnTo>
                <a:lnTo>
                  <a:pt x="0" y="0"/>
                </a:lnTo>
                <a:lnTo>
                  <a:pt x="0" y="0"/>
                </a:lnTo>
                <a:lnTo>
                  <a:pt x="3" y="0"/>
                </a:lnTo>
                <a:lnTo>
                  <a:pt x="33" y="15"/>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2" name="Freeform 823">
            <a:extLst>
              <a:ext uri="{FF2B5EF4-FFF2-40B4-BE49-F238E27FC236}">
                <a16:creationId xmlns:a16="http://schemas.microsoft.com/office/drawing/2014/main" id="{45B0250B-C69A-404E-B0B1-E0DEBEB27B4B}"/>
              </a:ext>
            </a:extLst>
          </p:cNvPr>
          <p:cNvSpPr>
            <a:spLocks/>
          </p:cNvSpPr>
          <p:nvPr/>
        </p:nvSpPr>
        <p:spPr bwMode="auto">
          <a:xfrm>
            <a:off x="2447123" y="2551918"/>
            <a:ext cx="4604" cy="4364"/>
          </a:xfrm>
          <a:custGeom>
            <a:avLst/>
            <a:gdLst>
              <a:gd name="T0" fmla="*/ 3 w 3"/>
              <a:gd name="T1" fmla="*/ 3 h 3"/>
              <a:gd name="T2" fmla="*/ 3 w 3"/>
              <a:gd name="T3" fmla="*/ 3 h 3"/>
              <a:gd name="T4" fmla="*/ 0 w 3"/>
              <a:gd name="T5" fmla="*/ 0 h 3"/>
              <a:gd name="T6" fmla="*/ 0 w 3"/>
              <a:gd name="T7" fmla="*/ 0 h 3"/>
              <a:gd name="T8" fmla="*/ 3 w 3"/>
              <a:gd name="T9" fmla="*/ 3 h 3"/>
              <a:gd name="T10" fmla="*/ 3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3" y="3"/>
                </a:moveTo>
                <a:lnTo>
                  <a:pt x="3" y="3"/>
                </a:lnTo>
                <a:lnTo>
                  <a:pt x="0" y="0"/>
                </a:lnTo>
                <a:lnTo>
                  <a:pt x="0" y="0"/>
                </a:lnTo>
                <a:lnTo>
                  <a:pt x="3" y="3"/>
                </a:lnTo>
                <a:lnTo>
                  <a:pt x="3"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3" name="Freeform 824">
            <a:extLst>
              <a:ext uri="{FF2B5EF4-FFF2-40B4-BE49-F238E27FC236}">
                <a16:creationId xmlns:a16="http://schemas.microsoft.com/office/drawing/2014/main" id="{8D373E01-BBC5-4946-9BAE-3503FA1D835B}"/>
              </a:ext>
            </a:extLst>
          </p:cNvPr>
          <p:cNvSpPr>
            <a:spLocks/>
          </p:cNvSpPr>
          <p:nvPr/>
        </p:nvSpPr>
        <p:spPr bwMode="auto">
          <a:xfrm>
            <a:off x="2330519" y="2521367"/>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4" name="Freeform 825">
            <a:extLst>
              <a:ext uri="{FF2B5EF4-FFF2-40B4-BE49-F238E27FC236}">
                <a16:creationId xmlns:a16="http://schemas.microsoft.com/office/drawing/2014/main" id="{9BDD859A-F842-44EB-936E-1D6FA13D4A45}"/>
              </a:ext>
            </a:extLst>
          </p:cNvPr>
          <p:cNvSpPr>
            <a:spLocks/>
          </p:cNvSpPr>
          <p:nvPr/>
        </p:nvSpPr>
        <p:spPr bwMode="auto">
          <a:xfrm>
            <a:off x="2279888" y="250827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5" name="Freeform 826">
            <a:extLst>
              <a:ext uri="{FF2B5EF4-FFF2-40B4-BE49-F238E27FC236}">
                <a16:creationId xmlns:a16="http://schemas.microsoft.com/office/drawing/2014/main" id="{3A4B0D29-3F41-4F51-BA8C-DF1B05C16BD7}"/>
              </a:ext>
            </a:extLst>
          </p:cNvPr>
          <p:cNvSpPr>
            <a:spLocks/>
          </p:cNvSpPr>
          <p:nvPr/>
        </p:nvSpPr>
        <p:spPr bwMode="auto">
          <a:xfrm>
            <a:off x="2370409" y="2530096"/>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6" name="Freeform 827">
            <a:extLst>
              <a:ext uri="{FF2B5EF4-FFF2-40B4-BE49-F238E27FC236}">
                <a16:creationId xmlns:a16="http://schemas.microsoft.com/office/drawing/2014/main" id="{A89BB641-0F34-436F-9F45-CA8F382AFBC1}"/>
              </a:ext>
            </a:extLst>
          </p:cNvPr>
          <p:cNvSpPr>
            <a:spLocks/>
          </p:cNvSpPr>
          <p:nvPr/>
        </p:nvSpPr>
        <p:spPr bwMode="auto">
          <a:xfrm>
            <a:off x="2391889" y="2538825"/>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7" name="Freeform 828">
            <a:extLst>
              <a:ext uri="{FF2B5EF4-FFF2-40B4-BE49-F238E27FC236}">
                <a16:creationId xmlns:a16="http://schemas.microsoft.com/office/drawing/2014/main" id="{091D4F8A-AF3A-49C7-B799-48840C5D8CBF}"/>
              </a:ext>
            </a:extLst>
          </p:cNvPr>
          <p:cNvSpPr>
            <a:spLocks/>
          </p:cNvSpPr>
          <p:nvPr/>
        </p:nvSpPr>
        <p:spPr bwMode="auto">
          <a:xfrm>
            <a:off x="1747493" y="2308958"/>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8" name="Freeform 829">
            <a:extLst>
              <a:ext uri="{FF2B5EF4-FFF2-40B4-BE49-F238E27FC236}">
                <a16:creationId xmlns:a16="http://schemas.microsoft.com/office/drawing/2014/main" id="{D7A8D683-215A-4563-95D9-5D47013808B0}"/>
              </a:ext>
            </a:extLst>
          </p:cNvPr>
          <p:cNvSpPr>
            <a:spLocks/>
          </p:cNvSpPr>
          <p:nvPr/>
        </p:nvSpPr>
        <p:spPr bwMode="auto">
          <a:xfrm>
            <a:off x="2442521" y="2551918"/>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9" name="Freeform 830">
            <a:extLst>
              <a:ext uri="{FF2B5EF4-FFF2-40B4-BE49-F238E27FC236}">
                <a16:creationId xmlns:a16="http://schemas.microsoft.com/office/drawing/2014/main" id="{C6AB76BF-F14D-46E4-91DD-CEA7DC6B145F}"/>
              </a:ext>
            </a:extLst>
          </p:cNvPr>
          <p:cNvSpPr>
            <a:spLocks/>
          </p:cNvSpPr>
          <p:nvPr/>
        </p:nvSpPr>
        <p:spPr bwMode="auto">
          <a:xfrm>
            <a:off x="2425643" y="2547554"/>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0" name="Freeform 831">
            <a:extLst>
              <a:ext uri="{FF2B5EF4-FFF2-40B4-BE49-F238E27FC236}">
                <a16:creationId xmlns:a16="http://schemas.microsoft.com/office/drawing/2014/main" id="{FCA6CCC9-9BFE-4124-A90D-8C80BCC0428E}"/>
              </a:ext>
            </a:extLst>
          </p:cNvPr>
          <p:cNvSpPr>
            <a:spLocks/>
          </p:cNvSpPr>
          <p:nvPr/>
        </p:nvSpPr>
        <p:spPr bwMode="auto">
          <a:xfrm>
            <a:off x="2387286" y="253446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1" name="Freeform 832">
            <a:extLst>
              <a:ext uri="{FF2B5EF4-FFF2-40B4-BE49-F238E27FC236}">
                <a16:creationId xmlns:a16="http://schemas.microsoft.com/office/drawing/2014/main" id="{B5D18D67-0CED-4B71-9F0A-C5B9B784DAD6}"/>
              </a:ext>
            </a:extLst>
          </p:cNvPr>
          <p:cNvSpPr>
            <a:spLocks/>
          </p:cNvSpPr>
          <p:nvPr/>
        </p:nvSpPr>
        <p:spPr bwMode="auto">
          <a:xfrm>
            <a:off x="2348930" y="2525730"/>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2" name="Freeform 833">
            <a:extLst>
              <a:ext uri="{FF2B5EF4-FFF2-40B4-BE49-F238E27FC236}">
                <a16:creationId xmlns:a16="http://schemas.microsoft.com/office/drawing/2014/main" id="{6D6112DD-33D8-4C45-B936-754A77A01B06}"/>
              </a:ext>
            </a:extLst>
          </p:cNvPr>
          <p:cNvSpPr>
            <a:spLocks/>
          </p:cNvSpPr>
          <p:nvPr/>
        </p:nvSpPr>
        <p:spPr bwMode="auto">
          <a:xfrm>
            <a:off x="2356601" y="252573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3" name="Freeform 834">
            <a:extLst>
              <a:ext uri="{FF2B5EF4-FFF2-40B4-BE49-F238E27FC236}">
                <a16:creationId xmlns:a16="http://schemas.microsoft.com/office/drawing/2014/main" id="{93870191-80BA-436B-BF4C-0A992F90F13F}"/>
              </a:ext>
            </a:extLst>
          </p:cNvPr>
          <p:cNvSpPr>
            <a:spLocks/>
          </p:cNvSpPr>
          <p:nvPr/>
        </p:nvSpPr>
        <p:spPr bwMode="auto">
          <a:xfrm>
            <a:off x="2309039" y="2512637"/>
            <a:ext cx="4604"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4" name="Freeform 835">
            <a:extLst>
              <a:ext uri="{FF2B5EF4-FFF2-40B4-BE49-F238E27FC236}">
                <a16:creationId xmlns:a16="http://schemas.microsoft.com/office/drawing/2014/main" id="{08259206-5506-4B68-9D67-E9FABB2D8C57}"/>
              </a:ext>
            </a:extLst>
          </p:cNvPr>
          <p:cNvSpPr>
            <a:spLocks/>
          </p:cNvSpPr>
          <p:nvPr/>
        </p:nvSpPr>
        <p:spPr bwMode="auto">
          <a:xfrm>
            <a:off x="2339724" y="2521367"/>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5" name="Freeform 836">
            <a:extLst>
              <a:ext uri="{FF2B5EF4-FFF2-40B4-BE49-F238E27FC236}">
                <a16:creationId xmlns:a16="http://schemas.microsoft.com/office/drawing/2014/main" id="{865C0304-87ED-48B3-A425-9F4CDAD1FE56}"/>
              </a:ext>
            </a:extLst>
          </p:cNvPr>
          <p:cNvSpPr>
            <a:spLocks/>
          </p:cNvSpPr>
          <p:nvPr/>
        </p:nvSpPr>
        <p:spPr bwMode="auto">
          <a:xfrm>
            <a:off x="2437917" y="2551918"/>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6" name="Freeform 837">
            <a:extLst>
              <a:ext uri="{FF2B5EF4-FFF2-40B4-BE49-F238E27FC236}">
                <a16:creationId xmlns:a16="http://schemas.microsoft.com/office/drawing/2014/main" id="{777B92A6-F0D6-4AA0-9355-F18EA13E9FC2}"/>
              </a:ext>
            </a:extLst>
          </p:cNvPr>
          <p:cNvSpPr>
            <a:spLocks/>
          </p:cNvSpPr>
          <p:nvPr/>
        </p:nvSpPr>
        <p:spPr bwMode="auto">
          <a:xfrm>
            <a:off x="2361204" y="2530096"/>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7" name="Freeform 838">
            <a:extLst>
              <a:ext uri="{FF2B5EF4-FFF2-40B4-BE49-F238E27FC236}">
                <a16:creationId xmlns:a16="http://schemas.microsoft.com/office/drawing/2014/main" id="{25014D66-81D8-4552-BD6A-F740BC0303BD}"/>
              </a:ext>
            </a:extLst>
          </p:cNvPr>
          <p:cNvSpPr>
            <a:spLocks/>
          </p:cNvSpPr>
          <p:nvPr/>
        </p:nvSpPr>
        <p:spPr bwMode="auto">
          <a:xfrm>
            <a:off x="2263010" y="2503908"/>
            <a:ext cx="3069" cy="0"/>
          </a:xfrm>
          <a:custGeom>
            <a:avLst/>
            <a:gdLst>
              <a:gd name="T0" fmla="*/ 0 w 2"/>
              <a:gd name="T1" fmla="*/ 0 w 2"/>
              <a:gd name="T2" fmla="*/ 2 w 2"/>
              <a:gd name="T3" fmla="*/ 2 w 2"/>
              <a:gd name="T4" fmla="*/ 0 w 2"/>
              <a:gd name="T5" fmla="*/ 0 w 2"/>
            </a:gdLst>
            <a:ahLst/>
            <a:cxnLst>
              <a:cxn ang="0">
                <a:pos x="T0" y="0"/>
              </a:cxn>
              <a:cxn ang="0">
                <a:pos x="T1" y="0"/>
              </a:cxn>
              <a:cxn ang="0">
                <a:pos x="T2" y="0"/>
              </a:cxn>
              <a:cxn ang="0">
                <a:pos x="T3" y="0"/>
              </a:cxn>
              <a:cxn ang="0">
                <a:pos x="T4" y="0"/>
              </a:cxn>
              <a:cxn ang="0">
                <a:pos x="T5" y="0"/>
              </a:cxn>
            </a:cxnLst>
            <a:rect l="0" t="0" r="r" b="b"/>
            <a:pathLst>
              <a:path w="2">
                <a:moveTo>
                  <a:pt x="0" y="0"/>
                </a:moveTo>
                <a:lnTo>
                  <a:pt x="0" y="0"/>
                </a:lnTo>
                <a:lnTo>
                  <a:pt x="2" y="0"/>
                </a:lnTo>
                <a:lnTo>
                  <a:pt x="2"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8" name="Freeform 839">
            <a:extLst>
              <a:ext uri="{FF2B5EF4-FFF2-40B4-BE49-F238E27FC236}">
                <a16:creationId xmlns:a16="http://schemas.microsoft.com/office/drawing/2014/main" id="{F26995B9-6DBB-462C-99B8-148D41B3BCF8}"/>
              </a:ext>
            </a:extLst>
          </p:cNvPr>
          <p:cNvSpPr>
            <a:spLocks/>
          </p:cNvSpPr>
          <p:nvPr/>
        </p:nvSpPr>
        <p:spPr bwMode="auto">
          <a:xfrm>
            <a:off x="2430247" y="2547554"/>
            <a:ext cx="4604"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9" name="Freeform 840">
            <a:extLst>
              <a:ext uri="{FF2B5EF4-FFF2-40B4-BE49-F238E27FC236}">
                <a16:creationId xmlns:a16="http://schemas.microsoft.com/office/drawing/2014/main" id="{B863C839-22A7-4458-81D8-9F60D16E6B97}"/>
              </a:ext>
            </a:extLst>
          </p:cNvPr>
          <p:cNvSpPr>
            <a:spLocks/>
          </p:cNvSpPr>
          <p:nvPr/>
        </p:nvSpPr>
        <p:spPr bwMode="auto">
          <a:xfrm>
            <a:off x="2266078" y="2503908"/>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0" name="Freeform 841">
            <a:extLst>
              <a:ext uri="{FF2B5EF4-FFF2-40B4-BE49-F238E27FC236}">
                <a16:creationId xmlns:a16="http://schemas.microsoft.com/office/drawing/2014/main" id="{B2F76E32-F469-4890-A8B2-72F343BF1C50}"/>
              </a:ext>
            </a:extLst>
          </p:cNvPr>
          <p:cNvSpPr>
            <a:spLocks/>
          </p:cNvSpPr>
          <p:nvPr/>
        </p:nvSpPr>
        <p:spPr bwMode="auto">
          <a:xfrm>
            <a:off x="2270682" y="2503908"/>
            <a:ext cx="4604" cy="4364"/>
          </a:xfrm>
          <a:custGeom>
            <a:avLst/>
            <a:gdLst>
              <a:gd name="T0" fmla="*/ 0 w 3"/>
              <a:gd name="T1" fmla="*/ 0 h 3"/>
              <a:gd name="T2" fmla="*/ 0 w 3"/>
              <a:gd name="T3" fmla="*/ 0 h 3"/>
              <a:gd name="T4" fmla="*/ 3 w 3"/>
              <a:gd name="T5" fmla="*/ 3 h 3"/>
              <a:gd name="T6" fmla="*/ 3 w 3"/>
              <a:gd name="T7" fmla="*/ 3 h 3"/>
              <a:gd name="T8" fmla="*/ 0 w 3"/>
              <a:gd name="T9" fmla="*/ 0 h 3"/>
              <a:gd name="T10" fmla="*/ 0 w 3"/>
              <a:gd name="T11" fmla="*/ 0 h 3"/>
            </a:gdLst>
            <a:ahLst/>
            <a:cxnLst>
              <a:cxn ang="0">
                <a:pos x="T0" y="T1"/>
              </a:cxn>
              <a:cxn ang="0">
                <a:pos x="T2" y="T3"/>
              </a:cxn>
              <a:cxn ang="0">
                <a:pos x="T4" y="T5"/>
              </a:cxn>
              <a:cxn ang="0">
                <a:pos x="T6" y="T7"/>
              </a:cxn>
              <a:cxn ang="0">
                <a:pos x="T8" y="T9"/>
              </a:cxn>
              <a:cxn ang="0">
                <a:pos x="T10" y="T11"/>
              </a:cxn>
            </a:cxnLst>
            <a:rect l="0" t="0" r="r" b="b"/>
            <a:pathLst>
              <a:path w="3" h="3">
                <a:moveTo>
                  <a:pt x="0" y="0"/>
                </a:moveTo>
                <a:lnTo>
                  <a:pt x="0" y="0"/>
                </a:lnTo>
                <a:lnTo>
                  <a:pt x="3" y="3"/>
                </a:lnTo>
                <a:lnTo>
                  <a:pt x="3" y="3"/>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1" name="Freeform 842">
            <a:extLst>
              <a:ext uri="{FF2B5EF4-FFF2-40B4-BE49-F238E27FC236}">
                <a16:creationId xmlns:a16="http://schemas.microsoft.com/office/drawing/2014/main" id="{B990E814-789C-4C64-AC2C-7464EF57491C}"/>
              </a:ext>
            </a:extLst>
          </p:cNvPr>
          <p:cNvSpPr>
            <a:spLocks/>
          </p:cNvSpPr>
          <p:nvPr/>
        </p:nvSpPr>
        <p:spPr bwMode="auto">
          <a:xfrm>
            <a:off x="2258408" y="2503908"/>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2" name="Freeform 843">
            <a:extLst>
              <a:ext uri="{FF2B5EF4-FFF2-40B4-BE49-F238E27FC236}">
                <a16:creationId xmlns:a16="http://schemas.microsoft.com/office/drawing/2014/main" id="{1D16958D-2CEA-49DD-86EA-353A897787B0}"/>
              </a:ext>
            </a:extLst>
          </p:cNvPr>
          <p:cNvSpPr>
            <a:spLocks/>
          </p:cNvSpPr>
          <p:nvPr/>
        </p:nvSpPr>
        <p:spPr bwMode="auto">
          <a:xfrm>
            <a:off x="2318244" y="2517001"/>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3" name="Freeform 844">
            <a:extLst>
              <a:ext uri="{FF2B5EF4-FFF2-40B4-BE49-F238E27FC236}">
                <a16:creationId xmlns:a16="http://schemas.microsoft.com/office/drawing/2014/main" id="{8D60A777-B3EA-4034-B3E2-1F228DD6F366}"/>
              </a:ext>
            </a:extLst>
          </p:cNvPr>
          <p:cNvSpPr>
            <a:spLocks/>
          </p:cNvSpPr>
          <p:nvPr/>
        </p:nvSpPr>
        <p:spPr bwMode="auto">
          <a:xfrm>
            <a:off x="2327450" y="251700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4" name="Freeform 846">
            <a:extLst>
              <a:ext uri="{FF2B5EF4-FFF2-40B4-BE49-F238E27FC236}">
                <a16:creationId xmlns:a16="http://schemas.microsoft.com/office/drawing/2014/main" id="{1540302A-5563-4FB2-8643-B6838951E57D}"/>
              </a:ext>
            </a:extLst>
          </p:cNvPr>
          <p:cNvSpPr>
            <a:spLocks/>
          </p:cNvSpPr>
          <p:nvPr/>
        </p:nvSpPr>
        <p:spPr bwMode="auto">
          <a:xfrm>
            <a:off x="2416438" y="2707588"/>
            <a:ext cx="4604" cy="0"/>
          </a:xfrm>
          <a:custGeom>
            <a:avLst/>
            <a:gdLst>
              <a:gd name="T0" fmla="*/ 0 w 3"/>
              <a:gd name="T1" fmla="*/ 0 w 3"/>
              <a:gd name="T2" fmla="*/ 3 w 3"/>
              <a:gd name="T3" fmla="*/ 3 w 3"/>
              <a:gd name="T4" fmla="*/ 0 w 3"/>
              <a:gd name="T5" fmla="*/ 0 w 3"/>
            </a:gdLst>
            <a:ahLst/>
            <a:cxnLst>
              <a:cxn ang="0">
                <a:pos x="T0" y="0"/>
              </a:cxn>
              <a:cxn ang="0">
                <a:pos x="T1" y="0"/>
              </a:cxn>
              <a:cxn ang="0">
                <a:pos x="T2" y="0"/>
              </a:cxn>
              <a:cxn ang="0">
                <a:pos x="T3" y="0"/>
              </a:cxn>
              <a:cxn ang="0">
                <a:pos x="T4" y="0"/>
              </a:cxn>
              <a:cxn ang="0">
                <a:pos x="T5" y="0"/>
              </a:cxn>
            </a:cxnLst>
            <a:rect l="0" t="0" r="r" b="b"/>
            <a:pathLst>
              <a:path w="3">
                <a:moveTo>
                  <a:pt x="0" y="0"/>
                </a:moveTo>
                <a:lnTo>
                  <a:pt x="0" y="0"/>
                </a:lnTo>
                <a:lnTo>
                  <a:pt x="3" y="0"/>
                </a:lnTo>
                <a:lnTo>
                  <a:pt x="3"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5" name="Freeform 847">
            <a:extLst>
              <a:ext uri="{FF2B5EF4-FFF2-40B4-BE49-F238E27FC236}">
                <a16:creationId xmlns:a16="http://schemas.microsoft.com/office/drawing/2014/main" id="{F771F262-F40A-4651-9A6C-24C02F446814}"/>
              </a:ext>
            </a:extLst>
          </p:cNvPr>
          <p:cNvSpPr>
            <a:spLocks/>
          </p:cNvSpPr>
          <p:nvPr/>
        </p:nvSpPr>
        <p:spPr bwMode="auto">
          <a:xfrm>
            <a:off x="2425643" y="2677035"/>
            <a:ext cx="21480" cy="21823"/>
          </a:xfrm>
          <a:custGeom>
            <a:avLst/>
            <a:gdLst>
              <a:gd name="T0" fmla="*/ 14 w 14"/>
              <a:gd name="T1" fmla="*/ 0 h 15"/>
              <a:gd name="T2" fmla="*/ 0 w 14"/>
              <a:gd name="T3" fmla="*/ 15 h 15"/>
              <a:gd name="T4" fmla="*/ 0 w 14"/>
              <a:gd name="T5" fmla="*/ 15 h 15"/>
              <a:gd name="T6" fmla="*/ 14 w 14"/>
              <a:gd name="T7" fmla="*/ 0 h 15"/>
            </a:gdLst>
            <a:ahLst/>
            <a:cxnLst>
              <a:cxn ang="0">
                <a:pos x="T0" y="T1"/>
              </a:cxn>
              <a:cxn ang="0">
                <a:pos x="T2" y="T3"/>
              </a:cxn>
              <a:cxn ang="0">
                <a:pos x="T4" y="T5"/>
              </a:cxn>
              <a:cxn ang="0">
                <a:pos x="T6" y="T7"/>
              </a:cxn>
            </a:cxnLst>
            <a:rect l="0" t="0" r="r" b="b"/>
            <a:pathLst>
              <a:path w="14" h="15">
                <a:moveTo>
                  <a:pt x="14" y="0"/>
                </a:moveTo>
                <a:lnTo>
                  <a:pt x="0" y="15"/>
                </a:lnTo>
                <a:lnTo>
                  <a:pt x="0" y="15"/>
                </a:lnTo>
                <a:lnTo>
                  <a:pt x="14"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6" name="Freeform 848">
            <a:extLst>
              <a:ext uri="{FF2B5EF4-FFF2-40B4-BE49-F238E27FC236}">
                <a16:creationId xmlns:a16="http://schemas.microsoft.com/office/drawing/2014/main" id="{F107900E-A545-4D2C-A34E-4B22A4D24280}"/>
              </a:ext>
            </a:extLst>
          </p:cNvPr>
          <p:cNvSpPr>
            <a:spLocks/>
          </p:cNvSpPr>
          <p:nvPr/>
        </p:nvSpPr>
        <p:spPr bwMode="auto">
          <a:xfrm>
            <a:off x="2490082" y="26581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7" name="Freeform 849">
            <a:extLst>
              <a:ext uri="{FF2B5EF4-FFF2-40B4-BE49-F238E27FC236}">
                <a16:creationId xmlns:a16="http://schemas.microsoft.com/office/drawing/2014/main" id="{80FCB643-DAA3-49DF-9089-E4D997D12691}"/>
              </a:ext>
            </a:extLst>
          </p:cNvPr>
          <p:cNvSpPr>
            <a:spLocks/>
          </p:cNvSpPr>
          <p:nvPr/>
        </p:nvSpPr>
        <p:spPr bwMode="auto">
          <a:xfrm>
            <a:off x="2490082" y="26581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8" name="Freeform 850">
            <a:extLst>
              <a:ext uri="{FF2B5EF4-FFF2-40B4-BE49-F238E27FC236}">
                <a16:creationId xmlns:a16="http://schemas.microsoft.com/office/drawing/2014/main" id="{E4C469DB-33D2-498D-AE7A-9BC623227A66}"/>
              </a:ext>
            </a:extLst>
          </p:cNvPr>
          <p:cNvSpPr>
            <a:spLocks/>
          </p:cNvSpPr>
          <p:nvPr/>
        </p:nvSpPr>
        <p:spPr bwMode="auto">
          <a:xfrm>
            <a:off x="2421041" y="270322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9" name="Freeform 851">
            <a:extLst>
              <a:ext uri="{FF2B5EF4-FFF2-40B4-BE49-F238E27FC236}">
                <a16:creationId xmlns:a16="http://schemas.microsoft.com/office/drawing/2014/main" id="{BE564C95-B68C-4420-96A1-A71127B8D437}"/>
              </a:ext>
            </a:extLst>
          </p:cNvPr>
          <p:cNvSpPr>
            <a:spLocks/>
          </p:cNvSpPr>
          <p:nvPr/>
        </p:nvSpPr>
        <p:spPr bwMode="auto">
          <a:xfrm>
            <a:off x="2490082" y="265812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0" name="Freeform 852">
            <a:extLst>
              <a:ext uri="{FF2B5EF4-FFF2-40B4-BE49-F238E27FC236}">
                <a16:creationId xmlns:a16="http://schemas.microsoft.com/office/drawing/2014/main" id="{D298C8D7-2973-4BB9-9FF9-8E35EFA84597}"/>
              </a:ext>
            </a:extLst>
          </p:cNvPr>
          <p:cNvSpPr>
            <a:spLocks/>
          </p:cNvSpPr>
          <p:nvPr/>
        </p:nvSpPr>
        <p:spPr bwMode="auto">
          <a:xfrm>
            <a:off x="2421041" y="2698859"/>
            <a:ext cx="4604" cy="4364"/>
          </a:xfrm>
          <a:custGeom>
            <a:avLst/>
            <a:gdLst>
              <a:gd name="T0" fmla="*/ 0 w 3"/>
              <a:gd name="T1" fmla="*/ 3 h 3"/>
              <a:gd name="T2" fmla="*/ 3 w 3"/>
              <a:gd name="T3" fmla="*/ 0 h 3"/>
              <a:gd name="T4" fmla="*/ 3 w 3"/>
              <a:gd name="T5" fmla="*/ 0 h 3"/>
              <a:gd name="T6" fmla="*/ 0 w 3"/>
              <a:gd name="T7" fmla="*/ 3 h 3"/>
              <a:gd name="T8" fmla="*/ 0 w 3"/>
              <a:gd name="T9" fmla="*/ 3 h 3"/>
            </a:gdLst>
            <a:ahLst/>
            <a:cxnLst>
              <a:cxn ang="0">
                <a:pos x="T0" y="T1"/>
              </a:cxn>
              <a:cxn ang="0">
                <a:pos x="T2" y="T3"/>
              </a:cxn>
              <a:cxn ang="0">
                <a:pos x="T4" y="T5"/>
              </a:cxn>
              <a:cxn ang="0">
                <a:pos x="T6" y="T7"/>
              </a:cxn>
              <a:cxn ang="0">
                <a:pos x="T8" y="T9"/>
              </a:cxn>
            </a:cxnLst>
            <a:rect l="0" t="0" r="r" b="b"/>
            <a:pathLst>
              <a:path w="3" h="3">
                <a:moveTo>
                  <a:pt x="0" y="3"/>
                </a:moveTo>
                <a:lnTo>
                  <a:pt x="3" y="0"/>
                </a:lnTo>
                <a:lnTo>
                  <a:pt x="3" y="0"/>
                </a:lnTo>
                <a:lnTo>
                  <a:pt x="0" y="3"/>
                </a:lnTo>
                <a:lnTo>
                  <a:pt x="0" y="3"/>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1" name="Freeform 853">
            <a:extLst>
              <a:ext uri="{FF2B5EF4-FFF2-40B4-BE49-F238E27FC236}">
                <a16:creationId xmlns:a16="http://schemas.microsoft.com/office/drawing/2014/main" id="{8A2F1B87-F389-4B20-9E68-0896DF043869}"/>
              </a:ext>
            </a:extLst>
          </p:cNvPr>
          <p:cNvSpPr>
            <a:spLocks/>
          </p:cNvSpPr>
          <p:nvPr/>
        </p:nvSpPr>
        <p:spPr bwMode="auto">
          <a:xfrm>
            <a:off x="2421041" y="2703223"/>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2" name="Freeform 854">
            <a:extLst>
              <a:ext uri="{FF2B5EF4-FFF2-40B4-BE49-F238E27FC236}">
                <a16:creationId xmlns:a16="http://schemas.microsoft.com/office/drawing/2014/main" id="{6A49E0D2-252D-4A57-A6E2-A0BDCBB0513D}"/>
              </a:ext>
            </a:extLst>
          </p:cNvPr>
          <p:cNvSpPr>
            <a:spLocks/>
          </p:cNvSpPr>
          <p:nvPr/>
        </p:nvSpPr>
        <p:spPr bwMode="auto">
          <a:xfrm>
            <a:off x="2490082" y="2658123"/>
            <a:ext cx="4604" cy="0"/>
          </a:xfrm>
          <a:custGeom>
            <a:avLst/>
            <a:gdLst>
              <a:gd name="T0" fmla="*/ 3 w 3"/>
              <a:gd name="T1" fmla="*/ 3 w 3"/>
              <a:gd name="T2" fmla="*/ 0 w 3"/>
              <a:gd name="T3" fmla="*/ 0 w 3"/>
              <a:gd name="T4" fmla="*/ 0 w 3"/>
              <a:gd name="T5" fmla="*/ 0 w 3"/>
              <a:gd name="T6" fmla="*/ 0 w 3"/>
              <a:gd name="T7" fmla="*/ 0 w 3"/>
              <a:gd name="T8" fmla="*/ 3 w 3"/>
              <a:gd name="T9" fmla="*/ 3 w 3"/>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Lst>
            <a:rect l="0" t="0" r="r" b="b"/>
            <a:pathLst>
              <a:path w="3">
                <a:moveTo>
                  <a:pt x="3" y="0"/>
                </a:moveTo>
                <a:lnTo>
                  <a:pt x="3" y="0"/>
                </a:lnTo>
                <a:lnTo>
                  <a:pt x="0" y="0"/>
                </a:lnTo>
                <a:lnTo>
                  <a:pt x="0" y="0"/>
                </a:lnTo>
                <a:lnTo>
                  <a:pt x="0" y="0"/>
                </a:lnTo>
                <a:lnTo>
                  <a:pt x="0" y="0"/>
                </a:lnTo>
                <a:lnTo>
                  <a:pt x="0" y="0"/>
                </a:lnTo>
                <a:lnTo>
                  <a:pt x="0" y="0"/>
                </a:lnTo>
                <a:lnTo>
                  <a:pt x="3" y="0"/>
                </a:lnTo>
                <a:lnTo>
                  <a:pt x="3"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3" name="Freeform 855">
            <a:extLst>
              <a:ext uri="{FF2B5EF4-FFF2-40B4-BE49-F238E27FC236}">
                <a16:creationId xmlns:a16="http://schemas.microsoft.com/office/drawing/2014/main" id="{C7A47076-FBBC-49B5-B840-CFAA92EE0B84}"/>
              </a:ext>
            </a:extLst>
          </p:cNvPr>
          <p:cNvSpPr>
            <a:spLocks/>
          </p:cNvSpPr>
          <p:nvPr/>
        </p:nvSpPr>
        <p:spPr bwMode="auto">
          <a:xfrm>
            <a:off x="2494686" y="2658123"/>
            <a:ext cx="0" cy="0"/>
          </a:xfrm>
          <a:custGeom>
            <a:avLst/>
            <a:gdLst/>
            <a:ahLst/>
            <a:cxnLst>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close/>
              </a:path>
            </a:pathLst>
          </a:custGeom>
          <a:solidFill>
            <a:srgbClr val="231F20"/>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4" name="Freeform 858">
            <a:extLst>
              <a:ext uri="{FF2B5EF4-FFF2-40B4-BE49-F238E27FC236}">
                <a16:creationId xmlns:a16="http://schemas.microsoft.com/office/drawing/2014/main" id="{EDF4E35A-E71A-4164-B4AC-41E0C2194C1E}"/>
              </a:ext>
            </a:extLst>
          </p:cNvPr>
          <p:cNvSpPr>
            <a:spLocks/>
          </p:cNvSpPr>
          <p:nvPr/>
        </p:nvSpPr>
        <p:spPr bwMode="auto">
          <a:xfrm>
            <a:off x="7324589" y="3321536"/>
            <a:ext cx="228608" cy="145485"/>
          </a:xfrm>
          <a:custGeom>
            <a:avLst/>
            <a:gdLst>
              <a:gd name="T0" fmla="*/ 149 w 149"/>
              <a:gd name="T1" fmla="*/ 21 h 100"/>
              <a:gd name="T2" fmla="*/ 138 w 149"/>
              <a:gd name="T3" fmla="*/ 37 h 100"/>
              <a:gd name="T4" fmla="*/ 135 w 149"/>
              <a:gd name="T5" fmla="*/ 37 h 100"/>
              <a:gd name="T6" fmla="*/ 112 w 149"/>
              <a:gd name="T7" fmla="*/ 55 h 100"/>
              <a:gd name="T8" fmla="*/ 107 w 149"/>
              <a:gd name="T9" fmla="*/ 61 h 100"/>
              <a:gd name="T10" fmla="*/ 98 w 149"/>
              <a:gd name="T11" fmla="*/ 64 h 100"/>
              <a:gd name="T12" fmla="*/ 96 w 149"/>
              <a:gd name="T13" fmla="*/ 67 h 100"/>
              <a:gd name="T14" fmla="*/ 70 w 149"/>
              <a:gd name="T15" fmla="*/ 85 h 100"/>
              <a:gd name="T16" fmla="*/ 65 w 149"/>
              <a:gd name="T17" fmla="*/ 85 h 100"/>
              <a:gd name="T18" fmla="*/ 62 w 149"/>
              <a:gd name="T19" fmla="*/ 79 h 100"/>
              <a:gd name="T20" fmla="*/ 62 w 149"/>
              <a:gd name="T21" fmla="*/ 79 h 100"/>
              <a:gd name="T22" fmla="*/ 59 w 149"/>
              <a:gd name="T23" fmla="*/ 82 h 100"/>
              <a:gd name="T24" fmla="*/ 40 w 149"/>
              <a:gd name="T25" fmla="*/ 88 h 100"/>
              <a:gd name="T26" fmla="*/ 31 w 149"/>
              <a:gd name="T27" fmla="*/ 91 h 100"/>
              <a:gd name="T28" fmla="*/ 23 w 149"/>
              <a:gd name="T29" fmla="*/ 100 h 100"/>
              <a:gd name="T30" fmla="*/ 17 w 149"/>
              <a:gd name="T31" fmla="*/ 100 h 100"/>
              <a:gd name="T32" fmla="*/ 0 w 149"/>
              <a:gd name="T33" fmla="*/ 91 h 100"/>
              <a:gd name="T34" fmla="*/ 0 w 149"/>
              <a:gd name="T35" fmla="*/ 85 h 100"/>
              <a:gd name="T36" fmla="*/ 0 w 149"/>
              <a:gd name="T37" fmla="*/ 82 h 100"/>
              <a:gd name="T38" fmla="*/ 14 w 149"/>
              <a:gd name="T39" fmla="*/ 67 h 100"/>
              <a:gd name="T40" fmla="*/ 20 w 149"/>
              <a:gd name="T41" fmla="*/ 61 h 100"/>
              <a:gd name="T42" fmla="*/ 28 w 149"/>
              <a:gd name="T43" fmla="*/ 52 h 100"/>
              <a:gd name="T44" fmla="*/ 37 w 149"/>
              <a:gd name="T45" fmla="*/ 49 h 100"/>
              <a:gd name="T46" fmla="*/ 42 w 149"/>
              <a:gd name="T47" fmla="*/ 49 h 100"/>
              <a:gd name="T48" fmla="*/ 45 w 149"/>
              <a:gd name="T49" fmla="*/ 49 h 100"/>
              <a:gd name="T50" fmla="*/ 70 w 149"/>
              <a:gd name="T51" fmla="*/ 34 h 100"/>
              <a:gd name="T52" fmla="*/ 82 w 149"/>
              <a:gd name="T53" fmla="*/ 24 h 100"/>
              <a:gd name="T54" fmla="*/ 101 w 149"/>
              <a:gd name="T55" fmla="*/ 12 h 100"/>
              <a:gd name="T56" fmla="*/ 112 w 149"/>
              <a:gd name="T57" fmla="*/ 12 h 100"/>
              <a:gd name="T58" fmla="*/ 121 w 149"/>
              <a:gd name="T59" fmla="*/ 15 h 100"/>
              <a:gd name="T60" fmla="*/ 126 w 149"/>
              <a:gd name="T61" fmla="*/ 6 h 100"/>
              <a:gd name="T62" fmla="*/ 132 w 149"/>
              <a:gd name="T63" fmla="*/ 3 h 100"/>
              <a:gd name="T64" fmla="*/ 138 w 149"/>
              <a:gd name="T65" fmla="*/ 0 h 100"/>
              <a:gd name="T66" fmla="*/ 146 w 149"/>
              <a:gd name="T67" fmla="*/ 6 h 100"/>
              <a:gd name="T68" fmla="*/ 149 w 149"/>
              <a:gd name="T69" fmla="*/ 18 h 100"/>
              <a:gd name="T70" fmla="*/ 149 w 149"/>
              <a:gd name="T71" fmla="*/ 2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9" h="100">
                <a:moveTo>
                  <a:pt x="149" y="21"/>
                </a:moveTo>
                <a:lnTo>
                  <a:pt x="149" y="21"/>
                </a:lnTo>
                <a:lnTo>
                  <a:pt x="138" y="37"/>
                </a:lnTo>
                <a:lnTo>
                  <a:pt x="138" y="37"/>
                </a:lnTo>
                <a:lnTo>
                  <a:pt x="135" y="37"/>
                </a:lnTo>
                <a:lnTo>
                  <a:pt x="135" y="37"/>
                </a:lnTo>
                <a:lnTo>
                  <a:pt x="124" y="46"/>
                </a:lnTo>
                <a:lnTo>
                  <a:pt x="112" y="55"/>
                </a:lnTo>
                <a:lnTo>
                  <a:pt x="112" y="55"/>
                </a:lnTo>
                <a:lnTo>
                  <a:pt x="107" y="61"/>
                </a:lnTo>
                <a:lnTo>
                  <a:pt x="98" y="64"/>
                </a:lnTo>
                <a:lnTo>
                  <a:pt x="98" y="64"/>
                </a:lnTo>
                <a:lnTo>
                  <a:pt x="96" y="67"/>
                </a:lnTo>
                <a:lnTo>
                  <a:pt x="96" y="67"/>
                </a:lnTo>
                <a:lnTo>
                  <a:pt x="70" y="85"/>
                </a:lnTo>
                <a:lnTo>
                  <a:pt x="70" y="85"/>
                </a:lnTo>
                <a:lnTo>
                  <a:pt x="65" y="85"/>
                </a:lnTo>
                <a:lnTo>
                  <a:pt x="65" y="85"/>
                </a:lnTo>
                <a:lnTo>
                  <a:pt x="62" y="79"/>
                </a:lnTo>
                <a:lnTo>
                  <a:pt x="62" y="79"/>
                </a:lnTo>
                <a:lnTo>
                  <a:pt x="62" y="79"/>
                </a:lnTo>
                <a:lnTo>
                  <a:pt x="62" y="79"/>
                </a:lnTo>
                <a:lnTo>
                  <a:pt x="59" y="82"/>
                </a:lnTo>
                <a:lnTo>
                  <a:pt x="59" y="82"/>
                </a:lnTo>
                <a:lnTo>
                  <a:pt x="48" y="85"/>
                </a:lnTo>
                <a:lnTo>
                  <a:pt x="40" y="88"/>
                </a:lnTo>
                <a:lnTo>
                  <a:pt x="40" y="88"/>
                </a:lnTo>
                <a:lnTo>
                  <a:pt x="31" y="91"/>
                </a:lnTo>
                <a:lnTo>
                  <a:pt x="23" y="100"/>
                </a:lnTo>
                <a:lnTo>
                  <a:pt x="23" y="100"/>
                </a:lnTo>
                <a:lnTo>
                  <a:pt x="17" y="100"/>
                </a:lnTo>
                <a:lnTo>
                  <a:pt x="17" y="100"/>
                </a:lnTo>
                <a:lnTo>
                  <a:pt x="14" y="100"/>
                </a:lnTo>
                <a:lnTo>
                  <a:pt x="0" y="91"/>
                </a:lnTo>
                <a:lnTo>
                  <a:pt x="0" y="91"/>
                </a:lnTo>
                <a:lnTo>
                  <a:pt x="0" y="85"/>
                </a:lnTo>
                <a:lnTo>
                  <a:pt x="0" y="85"/>
                </a:lnTo>
                <a:lnTo>
                  <a:pt x="0" y="82"/>
                </a:lnTo>
                <a:lnTo>
                  <a:pt x="0" y="82"/>
                </a:lnTo>
                <a:lnTo>
                  <a:pt x="14" y="67"/>
                </a:lnTo>
                <a:lnTo>
                  <a:pt x="14" y="67"/>
                </a:lnTo>
                <a:lnTo>
                  <a:pt x="20" y="61"/>
                </a:lnTo>
                <a:lnTo>
                  <a:pt x="20" y="61"/>
                </a:lnTo>
                <a:lnTo>
                  <a:pt x="28" y="52"/>
                </a:lnTo>
                <a:lnTo>
                  <a:pt x="28" y="52"/>
                </a:lnTo>
                <a:lnTo>
                  <a:pt x="37" y="49"/>
                </a:lnTo>
                <a:lnTo>
                  <a:pt x="42" y="49"/>
                </a:lnTo>
                <a:lnTo>
                  <a:pt x="42" y="49"/>
                </a:lnTo>
                <a:lnTo>
                  <a:pt x="45" y="49"/>
                </a:lnTo>
                <a:lnTo>
                  <a:pt x="45" y="49"/>
                </a:lnTo>
                <a:lnTo>
                  <a:pt x="56" y="40"/>
                </a:lnTo>
                <a:lnTo>
                  <a:pt x="70" y="34"/>
                </a:lnTo>
                <a:lnTo>
                  <a:pt x="82" y="24"/>
                </a:lnTo>
                <a:lnTo>
                  <a:pt x="82" y="24"/>
                </a:lnTo>
                <a:lnTo>
                  <a:pt x="93" y="18"/>
                </a:lnTo>
                <a:lnTo>
                  <a:pt x="101" y="12"/>
                </a:lnTo>
                <a:lnTo>
                  <a:pt x="112" y="12"/>
                </a:lnTo>
                <a:lnTo>
                  <a:pt x="112" y="12"/>
                </a:lnTo>
                <a:lnTo>
                  <a:pt x="118" y="12"/>
                </a:lnTo>
                <a:lnTo>
                  <a:pt x="121" y="15"/>
                </a:lnTo>
                <a:lnTo>
                  <a:pt x="121" y="15"/>
                </a:lnTo>
                <a:lnTo>
                  <a:pt x="126" y="6"/>
                </a:lnTo>
                <a:lnTo>
                  <a:pt x="126" y="6"/>
                </a:lnTo>
                <a:lnTo>
                  <a:pt x="132" y="3"/>
                </a:lnTo>
                <a:lnTo>
                  <a:pt x="138" y="0"/>
                </a:lnTo>
                <a:lnTo>
                  <a:pt x="138" y="0"/>
                </a:lnTo>
                <a:lnTo>
                  <a:pt x="146" y="6"/>
                </a:lnTo>
                <a:lnTo>
                  <a:pt x="146" y="6"/>
                </a:lnTo>
                <a:lnTo>
                  <a:pt x="149" y="15"/>
                </a:lnTo>
                <a:lnTo>
                  <a:pt x="149" y="18"/>
                </a:lnTo>
                <a:lnTo>
                  <a:pt x="149" y="21"/>
                </a:lnTo>
                <a:lnTo>
                  <a:pt x="149" y="21"/>
                </a:lnTo>
                <a:close/>
              </a:path>
            </a:pathLst>
          </a:custGeom>
          <a:solidFill>
            <a:schemeClr val="accent2"/>
          </a:solidFill>
          <a:ln w="28575">
            <a:noFill/>
          </a:ln>
        </p:spPr>
        <p:txBody>
          <a:bodyPr vert="horz" wrap="square" lIns="91440" tIns="45720" rIns="91440" bIns="45720" numCol="1" anchor="t" anchorCtr="0" compatLnSpc="1">
            <a:prstTxWarp prst="textNoShape">
              <a:avLst/>
            </a:prstTxWarp>
          </a:bodyPr>
          <a:lstStyle/>
          <a:p>
            <a:endParaRPr lang="en-US" dirty="0"/>
          </a:p>
        </p:txBody>
      </p:sp>
      <p:sp>
        <p:nvSpPr>
          <p:cNvPr id="805" name="Freeform: Shape 844">
            <a:extLst>
              <a:ext uri="{FF2B5EF4-FFF2-40B4-BE49-F238E27FC236}">
                <a16:creationId xmlns:a16="http://schemas.microsoft.com/office/drawing/2014/main" id="{1735C699-588E-43DA-BC9E-E4B57A42B97C}"/>
              </a:ext>
            </a:extLst>
          </p:cNvPr>
          <p:cNvSpPr/>
          <p:nvPr/>
        </p:nvSpPr>
        <p:spPr>
          <a:xfrm>
            <a:off x="6966282" y="3760586"/>
            <a:ext cx="74614" cy="74614"/>
          </a:xfrm>
          <a:custGeom>
            <a:avLst/>
            <a:gdLst>
              <a:gd name="connsiteX0" fmla="*/ 36250 w 96666"/>
              <a:gd name="connsiteY0" fmla="*/ 60417 h 96666"/>
              <a:gd name="connsiteX1" fmla="*/ 65250 w 96666"/>
              <a:gd name="connsiteY1" fmla="*/ 36250 h 96666"/>
              <a:gd name="connsiteX2" fmla="*/ 94251 w 96666"/>
              <a:gd name="connsiteY2" fmla="*/ 79750 h 96666"/>
              <a:gd name="connsiteX3" fmla="*/ 60417 w 96666"/>
              <a:gd name="connsiteY3" fmla="*/ 103917 h 96666"/>
            </a:gdLst>
            <a:ahLst/>
            <a:cxnLst>
              <a:cxn ang="0">
                <a:pos x="connsiteX0" y="connsiteY0"/>
              </a:cxn>
              <a:cxn ang="0">
                <a:pos x="connsiteX1" y="connsiteY1"/>
              </a:cxn>
              <a:cxn ang="0">
                <a:pos x="connsiteX2" y="connsiteY2"/>
              </a:cxn>
              <a:cxn ang="0">
                <a:pos x="connsiteX3" y="connsiteY3"/>
              </a:cxn>
            </a:cxnLst>
            <a:rect l="l" t="t" r="r" b="b"/>
            <a:pathLst>
              <a:path w="96666" h="96666">
                <a:moveTo>
                  <a:pt x="36250" y="60417"/>
                </a:moveTo>
                <a:lnTo>
                  <a:pt x="65250" y="36250"/>
                </a:lnTo>
                <a:lnTo>
                  <a:pt x="94251" y="79750"/>
                </a:lnTo>
                <a:lnTo>
                  <a:pt x="60417" y="103917"/>
                </a:lnTo>
                <a:close/>
              </a:path>
            </a:pathLst>
          </a:custGeom>
          <a:solidFill>
            <a:srgbClr val="94C7D6"/>
          </a:solidFill>
          <a:ln w="9525" cap="flat">
            <a:solidFill>
              <a:schemeClr val="tx1"/>
            </a:solidFill>
            <a:prstDash val="solid"/>
            <a:miter/>
          </a:ln>
        </p:spPr>
        <p:txBody>
          <a:bodyPr rtlCol="0" anchor="ctr"/>
          <a:lstStyle/>
          <a:p>
            <a:endParaRPr lang="en-US" dirty="0"/>
          </a:p>
        </p:txBody>
      </p:sp>
      <p:sp>
        <p:nvSpPr>
          <p:cNvPr id="806" name="Freeform 762">
            <a:extLst>
              <a:ext uri="{FF2B5EF4-FFF2-40B4-BE49-F238E27FC236}">
                <a16:creationId xmlns:a16="http://schemas.microsoft.com/office/drawing/2014/main" id="{741F263D-15BA-4708-B92F-F3C9BDE7EF45}"/>
              </a:ext>
            </a:extLst>
          </p:cNvPr>
          <p:cNvSpPr>
            <a:spLocks/>
          </p:cNvSpPr>
          <p:nvPr/>
        </p:nvSpPr>
        <p:spPr bwMode="auto">
          <a:xfrm>
            <a:off x="1475926" y="2316274"/>
            <a:ext cx="1009554" cy="862728"/>
          </a:xfrm>
          <a:custGeom>
            <a:avLst/>
            <a:gdLst>
              <a:gd name="T0" fmla="*/ 129 w 658"/>
              <a:gd name="T1" fmla="*/ 471 h 593"/>
              <a:gd name="T2" fmla="*/ 179 w 658"/>
              <a:gd name="T3" fmla="*/ 486 h 593"/>
              <a:gd name="T4" fmla="*/ 224 w 658"/>
              <a:gd name="T5" fmla="*/ 502 h 593"/>
              <a:gd name="T6" fmla="*/ 255 w 658"/>
              <a:gd name="T7" fmla="*/ 511 h 593"/>
              <a:gd name="T8" fmla="*/ 255 w 658"/>
              <a:gd name="T9" fmla="*/ 511 h 593"/>
              <a:gd name="T10" fmla="*/ 274 w 658"/>
              <a:gd name="T11" fmla="*/ 517 h 593"/>
              <a:gd name="T12" fmla="*/ 297 w 658"/>
              <a:gd name="T13" fmla="*/ 526 h 593"/>
              <a:gd name="T14" fmla="*/ 400 w 658"/>
              <a:gd name="T15" fmla="*/ 556 h 593"/>
              <a:gd name="T16" fmla="*/ 459 w 658"/>
              <a:gd name="T17" fmla="*/ 575 h 593"/>
              <a:gd name="T18" fmla="*/ 473 w 658"/>
              <a:gd name="T19" fmla="*/ 578 h 593"/>
              <a:gd name="T20" fmla="*/ 574 w 658"/>
              <a:gd name="T21" fmla="*/ 414 h 593"/>
              <a:gd name="T22" fmla="*/ 582 w 658"/>
              <a:gd name="T23" fmla="*/ 338 h 593"/>
              <a:gd name="T24" fmla="*/ 607 w 658"/>
              <a:gd name="T25" fmla="*/ 274 h 593"/>
              <a:gd name="T26" fmla="*/ 610 w 658"/>
              <a:gd name="T27" fmla="*/ 271 h 593"/>
              <a:gd name="T28" fmla="*/ 630 w 658"/>
              <a:gd name="T29" fmla="*/ 253 h 593"/>
              <a:gd name="T30" fmla="*/ 655 w 658"/>
              <a:gd name="T31" fmla="*/ 240 h 593"/>
              <a:gd name="T32" fmla="*/ 658 w 658"/>
              <a:gd name="T33" fmla="*/ 237 h 593"/>
              <a:gd name="T34" fmla="*/ 644 w 658"/>
              <a:gd name="T35" fmla="*/ 204 h 593"/>
              <a:gd name="T36" fmla="*/ 644 w 658"/>
              <a:gd name="T37" fmla="*/ 195 h 593"/>
              <a:gd name="T38" fmla="*/ 641 w 658"/>
              <a:gd name="T39" fmla="*/ 189 h 593"/>
              <a:gd name="T40" fmla="*/ 638 w 658"/>
              <a:gd name="T41" fmla="*/ 183 h 593"/>
              <a:gd name="T42" fmla="*/ 635 w 658"/>
              <a:gd name="T43" fmla="*/ 180 h 593"/>
              <a:gd name="T44" fmla="*/ 635 w 658"/>
              <a:gd name="T45" fmla="*/ 174 h 593"/>
              <a:gd name="T46" fmla="*/ 633 w 658"/>
              <a:gd name="T47" fmla="*/ 174 h 593"/>
              <a:gd name="T48" fmla="*/ 630 w 658"/>
              <a:gd name="T49" fmla="*/ 170 h 593"/>
              <a:gd name="T50" fmla="*/ 627 w 658"/>
              <a:gd name="T51" fmla="*/ 167 h 593"/>
              <a:gd name="T52" fmla="*/ 624 w 658"/>
              <a:gd name="T53" fmla="*/ 167 h 593"/>
              <a:gd name="T54" fmla="*/ 616 w 658"/>
              <a:gd name="T55" fmla="*/ 164 h 593"/>
              <a:gd name="T56" fmla="*/ 610 w 658"/>
              <a:gd name="T57" fmla="*/ 164 h 593"/>
              <a:gd name="T58" fmla="*/ 602 w 658"/>
              <a:gd name="T59" fmla="*/ 161 h 593"/>
              <a:gd name="T60" fmla="*/ 593 w 658"/>
              <a:gd name="T61" fmla="*/ 158 h 593"/>
              <a:gd name="T62" fmla="*/ 585 w 658"/>
              <a:gd name="T63" fmla="*/ 155 h 593"/>
              <a:gd name="T64" fmla="*/ 577 w 658"/>
              <a:gd name="T65" fmla="*/ 152 h 593"/>
              <a:gd name="T66" fmla="*/ 568 w 658"/>
              <a:gd name="T67" fmla="*/ 149 h 593"/>
              <a:gd name="T68" fmla="*/ 560 w 658"/>
              <a:gd name="T69" fmla="*/ 146 h 593"/>
              <a:gd name="T70" fmla="*/ 549 w 658"/>
              <a:gd name="T71" fmla="*/ 143 h 593"/>
              <a:gd name="T72" fmla="*/ 543 w 658"/>
              <a:gd name="T73" fmla="*/ 143 h 593"/>
              <a:gd name="T74" fmla="*/ 535 w 658"/>
              <a:gd name="T75" fmla="*/ 140 h 593"/>
              <a:gd name="T76" fmla="*/ 526 w 658"/>
              <a:gd name="T77" fmla="*/ 137 h 593"/>
              <a:gd name="T78" fmla="*/ 518 w 658"/>
              <a:gd name="T79" fmla="*/ 137 h 593"/>
              <a:gd name="T80" fmla="*/ 512 w 658"/>
              <a:gd name="T81" fmla="*/ 134 h 593"/>
              <a:gd name="T82" fmla="*/ 507 w 658"/>
              <a:gd name="T83" fmla="*/ 134 h 593"/>
              <a:gd name="T84" fmla="*/ 504 w 658"/>
              <a:gd name="T85" fmla="*/ 134 h 593"/>
              <a:gd name="T86" fmla="*/ 431 w 658"/>
              <a:gd name="T87" fmla="*/ 134 h 593"/>
              <a:gd name="T88" fmla="*/ 333 w 658"/>
              <a:gd name="T89" fmla="*/ 119 h 593"/>
              <a:gd name="T90" fmla="*/ 302 w 658"/>
              <a:gd name="T91" fmla="*/ 104 h 593"/>
              <a:gd name="T92" fmla="*/ 258 w 658"/>
              <a:gd name="T93" fmla="*/ 110 h 593"/>
              <a:gd name="T94" fmla="*/ 188 w 658"/>
              <a:gd name="T95" fmla="*/ 13 h 593"/>
              <a:gd name="T96" fmla="*/ 179 w 658"/>
              <a:gd name="T97" fmla="*/ 6 h 593"/>
              <a:gd name="T98" fmla="*/ 174 w 658"/>
              <a:gd name="T99" fmla="*/ 3 h 593"/>
              <a:gd name="T100" fmla="*/ 165 w 658"/>
              <a:gd name="T101" fmla="*/ 13 h 593"/>
              <a:gd name="T102" fmla="*/ 140 w 658"/>
              <a:gd name="T103" fmla="*/ 61 h 593"/>
              <a:gd name="T104" fmla="*/ 123 w 658"/>
              <a:gd name="T105" fmla="*/ 116 h 593"/>
              <a:gd name="T106" fmla="*/ 106 w 658"/>
              <a:gd name="T107" fmla="*/ 164 h 593"/>
              <a:gd name="T108" fmla="*/ 84 w 658"/>
              <a:gd name="T109" fmla="*/ 222 h 593"/>
              <a:gd name="T110" fmla="*/ 62 w 658"/>
              <a:gd name="T111" fmla="*/ 280 h 593"/>
              <a:gd name="T112" fmla="*/ 11 w 658"/>
              <a:gd name="T113" fmla="*/ 359 h 593"/>
              <a:gd name="T114" fmla="*/ 3 w 658"/>
              <a:gd name="T115" fmla="*/ 392 h 593"/>
              <a:gd name="T116" fmla="*/ 70 w 658"/>
              <a:gd name="T117" fmla="*/ 450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8" h="593">
                <a:moveTo>
                  <a:pt x="70" y="450"/>
                </a:moveTo>
                <a:lnTo>
                  <a:pt x="70" y="450"/>
                </a:lnTo>
                <a:lnTo>
                  <a:pt x="81" y="453"/>
                </a:lnTo>
                <a:lnTo>
                  <a:pt x="81" y="453"/>
                </a:lnTo>
                <a:lnTo>
                  <a:pt x="92" y="456"/>
                </a:lnTo>
                <a:lnTo>
                  <a:pt x="123" y="468"/>
                </a:lnTo>
                <a:lnTo>
                  <a:pt x="129" y="471"/>
                </a:lnTo>
                <a:lnTo>
                  <a:pt x="129" y="471"/>
                </a:lnTo>
                <a:lnTo>
                  <a:pt x="174" y="486"/>
                </a:lnTo>
                <a:lnTo>
                  <a:pt x="176" y="486"/>
                </a:lnTo>
                <a:lnTo>
                  <a:pt x="179" y="486"/>
                </a:lnTo>
                <a:lnTo>
                  <a:pt x="179" y="486"/>
                </a:lnTo>
                <a:lnTo>
                  <a:pt x="179" y="486"/>
                </a:lnTo>
                <a:lnTo>
                  <a:pt x="179" y="486"/>
                </a:lnTo>
                <a:lnTo>
                  <a:pt x="179" y="486"/>
                </a:lnTo>
                <a:lnTo>
                  <a:pt x="179" y="486"/>
                </a:lnTo>
                <a:lnTo>
                  <a:pt x="221" y="502"/>
                </a:lnTo>
                <a:lnTo>
                  <a:pt x="221" y="502"/>
                </a:lnTo>
                <a:lnTo>
                  <a:pt x="221" y="502"/>
                </a:lnTo>
                <a:lnTo>
                  <a:pt x="224" y="502"/>
                </a:lnTo>
                <a:lnTo>
                  <a:pt x="224" y="502"/>
                </a:lnTo>
                <a:lnTo>
                  <a:pt x="224" y="502"/>
                </a:lnTo>
                <a:lnTo>
                  <a:pt x="224" y="502"/>
                </a:lnTo>
                <a:lnTo>
                  <a:pt x="224" y="502"/>
                </a:lnTo>
                <a:lnTo>
                  <a:pt x="224" y="502"/>
                </a:lnTo>
                <a:lnTo>
                  <a:pt x="224" y="502"/>
                </a:lnTo>
                <a:lnTo>
                  <a:pt x="224" y="502"/>
                </a:lnTo>
                <a:lnTo>
                  <a:pt x="255" y="511"/>
                </a:lnTo>
                <a:lnTo>
                  <a:pt x="255" y="511"/>
                </a:lnTo>
                <a:lnTo>
                  <a:pt x="255" y="511"/>
                </a:lnTo>
                <a:lnTo>
                  <a:pt x="255" y="511"/>
                </a:lnTo>
                <a:lnTo>
                  <a:pt x="255" y="511"/>
                </a:lnTo>
                <a:lnTo>
                  <a:pt x="255" y="511"/>
                </a:lnTo>
                <a:lnTo>
                  <a:pt x="255" y="511"/>
                </a:lnTo>
                <a:lnTo>
                  <a:pt x="255" y="511"/>
                </a:lnTo>
                <a:lnTo>
                  <a:pt x="260" y="514"/>
                </a:lnTo>
                <a:lnTo>
                  <a:pt x="260" y="514"/>
                </a:lnTo>
                <a:lnTo>
                  <a:pt x="269" y="517"/>
                </a:lnTo>
                <a:lnTo>
                  <a:pt x="274" y="517"/>
                </a:lnTo>
                <a:lnTo>
                  <a:pt x="274" y="517"/>
                </a:lnTo>
                <a:lnTo>
                  <a:pt x="274" y="517"/>
                </a:lnTo>
                <a:lnTo>
                  <a:pt x="274" y="517"/>
                </a:lnTo>
                <a:lnTo>
                  <a:pt x="274" y="517"/>
                </a:lnTo>
                <a:lnTo>
                  <a:pt x="274" y="517"/>
                </a:lnTo>
                <a:lnTo>
                  <a:pt x="291" y="523"/>
                </a:lnTo>
                <a:lnTo>
                  <a:pt x="297" y="526"/>
                </a:lnTo>
                <a:lnTo>
                  <a:pt x="297" y="526"/>
                </a:lnTo>
                <a:lnTo>
                  <a:pt x="297" y="526"/>
                </a:lnTo>
                <a:lnTo>
                  <a:pt x="297" y="526"/>
                </a:lnTo>
                <a:lnTo>
                  <a:pt x="297" y="526"/>
                </a:lnTo>
                <a:lnTo>
                  <a:pt x="305" y="529"/>
                </a:lnTo>
                <a:lnTo>
                  <a:pt x="333" y="535"/>
                </a:lnTo>
                <a:lnTo>
                  <a:pt x="386" y="553"/>
                </a:lnTo>
                <a:lnTo>
                  <a:pt x="386" y="553"/>
                </a:lnTo>
                <a:lnTo>
                  <a:pt x="395" y="556"/>
                </a:lnTo>
                <a:lnTo>
                  <a:pt x="400" y="556"/>
                </a:lnTo>
                <a:lnTo>
                  <a:pt x="400" y="556"/>
                </a:lnTo>
                <a:lnTo>
                  <a:pt x="400" y="556"/>
                </a:lnTo>
                <a:lnTo>
                  <a:pt x="400" y="556"/>
                </a:lnTo>
                <a:lnTo>
                  <a:pt x="445" y="572"/>
                </a:lnTo>
                <a:lnTo>
                  <a:pt x="456" y="575"/>
                </a:lnTo>
                <a:lnTo>
                  <a:pt x="456" y="575"/>
                </a:lnTo>
                <a:lnTo>
                  <a:pt x="459" y="575"/>
                </a:lnTo>
                <a:lnTo>
                  <a:pt x="459" y="575"/>
                </a:lnTo>
                <a:lnTo>
                  <a:pt x="459" y="575"/>
                </a:lnTo>
                <a:lnTo>
                  <a:pt x="459" y="575"/>
                </a:lnTo>
                <a:lnTo>
                  <a:pt x="462" y="575"/>
                </a:lnTo>
                <a:lnTo>
                  <a:pt x="462" y="575"/>
                </a:lnTo>
                <a:lnTo>
                  <a:pt x="473" y="578"/>
                </a:lnTo>
                <a:lnTo>
                  <a:pt x="473" y="578"/>
                </a:lnTo>
                <a:lnTo>
                  <a:pt x="490" y="584"/>
                </a:lnTo>
                <a:lnTo>
                  <a:pt x="493" y="584"/>
                </a:lnTo>
                <a:lnTo>
                  <a:pt x="493" y="584"/>
                </a:lnTo>
                <a:lnTo>
                  <a:pt x="493" y="584"/>
                </a:lnTo>
                <a:lnTo>
                  <a:pt x="493" y="584"/>
                </a:lnTo>
                <a:lnTo>
                  <a:pt x="523" y="593"/>
                </a:lnTo>
                <a:lnTo>
                  <a:pt x="574" y="414"/>
                </a:lnTo>
                <a:lnTo>
                  <a:pt x="574" y="383"/>
                </a:lnTo>
                <a:lnTo>
                  <a:pt x="574" y="383"/>
                </a:lnTo>
                <a:lnTo>
                  <a:pt x="574" y="380"/>
                </a:lnTo>
                <a:lnTo>
                  <a:pt x="574" y="380"/>
                </a:lnTo>
                <a:lnTo>
                  <a:pt x="579" y="365"/>
                </a:lnTo>
                <a:lnTo>
                  <a:pt x="582" y="350"/>
                </a:lnTo>
                <a:lnTo>
                  <a:pt x="582" y="338"/>
                </a:lnTo>
                <a:lnTo>
                  <a:pt x="582" y="338"/>
                </a:lnTo>
                <a:lnTo>
                  <a:pt x="585" y="325"/>
                </a:lnTo>
                <a:lnTo>
                  <a:pt x="588" y="319"/>
                </a:lnTo>
                <a:lnTo>
                  <a:pt x="593" y="313"/>
                </a:lnTo>
                <a:lnTo>
                  <a:pt x="599" y="310"/>
                </a:lnTo>
                <a:lnTo>
                  <a:pt x="607" y="274"/>
                </a:lnTo>
                <a:lnTo>
                  <a:pt x="607" y="274"/>
                </a:lnTo>
                <a:lnTo>
                  <a:pt x="607" y="274"/>
                </a:lnTo>
                <a:lnTo>
                  <a:pt x="607" y="274"/>
                </a:lnTo>
                <a:lnTo>
                  <a:pt x="610" y="274"/>
                </a:lnTo>
                <a:lnTo>
                  <a:pt x="610" y="274"/>
                </a:lnTo>
                <a:lnTo>
                  <a:pt x="610" y="274"/>
                </a:lnTo>
                <a:lnTo>
                  <a:pt x="610" y="274"/>
                </a:lnTo>
                <a:lnTo>
                  <a:pt x="610" y="271"/>
                </a:lnTo>
                <a:lnTo>
                  <a:pt x="610" y="271"/>
                </a:lnTo>
                <a:lnTo>
                  <a:pt x="610" y="271"/>
                </a:lnTo>
                <a:lnTo>
                  <a:pt x="610" y="271"/>
                </a:lnTo>
                <a:lnTo>
                  <a:pt x="613" y="268"/>
                </a:lnTo>
                <a:lnTo>
                  <a:pt x="627" y="253"/>
                </a:lnTo>
                <a:lnTo>
                  <a:pt x="627" y="253"/>
                </a:lnTo>
                <a:lnTo>
                  <a:pt x="630" y="253"/>
                </a:lnTo>
                <a:lnTo>
                  <a:pt x="630" y="253"/>
                </a:lnTo>
                <a:lnTo>
                  <a:pt x="652" y="240"/>
                </a:lnTo>
                <a:lnTo>
                  <a:pt x="652" y="240"/>
                </a:lnTo>
                <a:lnTo>
                  <a:pt x="655" y="240"/>
                </a:lnTo>
                <a:lnTo>
                  <a:pt x="655" y="240"/>
                </a:lnTo>
                <a:lnTo>
                  <a:pt x="655" y="240"/>
                </a:lnTo>
                <a:lnTo>
                  <a:pt x="655" y="240"/>
                </a:lnTo>
                <a:lnTo>
                  <a:pt x="655" y="240"/>
                </a:lnTo>
                <a:lnTo>
                  <a:pt x="655" y="240"/>
                </a:lnTo>
                <a:lnTo>
                  <a:pt x="655" y="240"/>
                </a:lnTo>
                <a:lnTo>
                  <a:pt x="655" y="240"/>
                </a:lnTo>
                <a:lnTo>
                  <a:pt x="658" y="240"/>
                </a:lnTo>
                <a:lnTo>
                  <a:pt x="658" y="240"/>
                </a:lnTo>
                <a:lnTo>
                  <a:pt x="658" y="237"/>
                </a:lnTo>
                <a:lnTo>
                  <a:pt x="658" y="237"/>
                </a:lnTo>
                <a:lnTo>
                  <a:pt x="655" y="234"/>
                </a:lnTo>
                <a:lnTo>
                  <a:pt x="655" y="234"/>
                </a:lnTo>
                <a:lnTo>
                  <a:pt x="647" y="222"/>
                </a:lnTo>
                <a:lnTo>
                  <a:pt x="647" y="213"/>
                </a:lnTo>
                <a:lnTo>
                  <a:pt x="644" y="204"/>
                </a:lnTo>
                <a:lnTo>
                  <a:pt x="644" y="204"/>
                </a:lnTo>
                <a:lnTo>
                  <a:pt x="644" y="201"/>
                </a:lnTo>
                <a:lnTo>
                  <a:pt x="644" y="201"/>
                </a:lnTo>
                <a:lnTo>
                  <a:pt x="644" y="198"/>
                </a:lnTo>
                <a:lnTo>
                  <a:pt x="644" y="198"/>
                </a:lnTo>
                <a:lnTo>
                  <a:pt x="644" y="198"/>
                </a:lnTo>
                <a:lnTo>
                  <a:pt x="644" y="195"/>
                </a:lnTo>
                <a:lnTo>
                  <a:pt x="644" y="195"/>
                </a:lnTo>
                <a:lnTo>
                  <a:pt x="644" y="195"/>
                </a:lnTo>
                <a:lnTo>
                  <a:pt x="641" y="192"/>
                </a:lnTo>
                <a:lnTo>
                  <a:pt x="641" y="192"/>
                </a:lnTo>
                <a:lnTo>
                  <a:pt x="641" y="192"/>
                </a:lnTo>
                <a:lnTo>
                  <a:pt x="641" y="189"/>
                </a:lnTo>
                <a:lnTo>
                  <a:pt x="641" y="189"/>
                </a:lnTo>
                <a:lnTo>
                  <a:pt x="641" y="189"/>
                </a:lnTo>
                <a:lnTo>
                  <a:pt x="641" y="186"/>
                </a:lnTo>
                <a:lnTo>
                  <a:pt x="641" y="186"/>
                </a:lnTo>
                <a:lnTo>
                  <a:pt x="641" y="186"/>
                </a:lnTo>
                <a:lnTo>
                  <a:pt x="641" y="186"/>
                </a:lnTo>
                <a:lnTo>
                  <a:pt x="638" y="186"/>
                </a:lnTo>
                <a:lnTo>
                  <a:pt x="638" y="186"/>
                </a:lnTo>
                <a:lnTo>
                  <a:pt x="638" y="183"/>
                </a:lnTo>
                <a:lnTo>
                  <a:pt x="638" y="183"/>
                </a:lnTo>
                <a:lnTo>
                  <a:pt x="638" y="183"/>
                </a:lnTo>
                <a:lnTo>
                  <a:pt x="638" y="183"/>
                </a:lnTo>
                <a:lnTo>
                  <a:pt x="638" y="183"/>
                </a:lnTo>
                <a:lnTo>
                  <a:pt x="635" y="180"/>
                </a:lnTo>
                <a:lnTo>
                  <a:pt x="635" y="180"/>
                </a:lnTo>
                <a:lnTo>
                  <a:pt x="635" y="180"/>
                </a:lnTo>
                <a:lnTo>
                  <a:pt x="635" y="180"/>
                </a:lnTo>
                <a:lnTo>
                  <a:pt x="635" y="177"/>
                </a:lnTo>
                <a:lnTo>
                  <a:pt x="638" y="174"/>
                </a:lnTo>
                <a:lnTo>
                  <a:pt x="633" y="177"/>
                </a:lnTo>
                <a:lnTo>
                  <a:pt x="633" y="177"/>
                </a:lnTo>
                <a:lnTo>
                  <a:pt x="633" y="174"/>
                </a:lnTo>
                <a:lnTo>
                  <a:pt x="635" y="174"/>
                </a:lnTo>
                <a:lnTo>
                  <a:pt x="635" y="174"/>
                </a:lnTo>
                <a:lnTo>
                  <a:pt x="635" y="174"/>
                </a:lnTo>
                <a:lnTo>
                  <a:pt x="635" y="174"/>
                </a:lnTo>
                <a:lnTo>
                  <a:pt x="633" y="174"/>
                </a:lnTo>
                <a:lnTo>
                  <a:pt x="633" y="174"/>
                </a:lnTo>
                <a:lnTo>
                  <a:pt x="633" y="174"/>
                </a:lnTo>
                <a:lnTo>
                  <a:pt x="633" y="174"/>
                </a:lnTo>
                <a:lnTo>
                  <a:pt x="633" y="174"/>
                </a:lnTo>
                <a:lnTo>
                  <a:pt x="633" y="174"/>
                </a:lnTo>
                <a:lnTo>
                  <a:pt x="633" y="174"/>
                </a:lnTo>
                <a:lnTo>
                  <a:pt x="630" y="174"/>
                </a:lnTo>
                <a:lnTo>
                  <a:pt x="630" y="174"/>
                </a:lnTo>
                <a:lnTo>
                  <a:pt x="630" y="170"/>
                </a:lnTo>
                <a:lnTo>
                  <a:pt x="630" y="170"/>
                </a:lnTo>
                <a:lnTo>
                  <a:pt x="630" y="170"/>
                </a:lnTo>
                <a:lnTo>
                  <a:pt x="630" y="170"/>
                </a:lnTo>
                <a:lnTo>
                  <a:pt x="630" y="170"/>
                </a:lnTo>
                <a:lnTo>
                  <a:pt x="630" y="170"/>
                </a:lnTo>
                <a:lnTo>
                  <a:pt x="630" y="170"/>
                </a:lnTo>
                <a:lnTo>
                  <a:pt x="630" y="170"/>
                </a:lnTo>
                <a:lnTo>
                  <a:pt x="627" y="167"/>
                </a:lnTo>
                <a:lnTo>
                  <a:pt x="627" y="167"/>
                </a:lnTo>
                <a:lnTo>
                  <a:pt x="627" y="167"/>
                </a:lnTo>
                <a:lnTo>
                  <a:pt x="627" y="167"/>
                </a:lnTo>
                <a:lnTo>
                  <a:pt x="624" y="167"/>
                </a:lnTo>
                <a:lnTo>
                  <a:pt x="624" y="167"/>
                </a:lnTo>
                <a:lnTo>
                  <a:pt x="624" y="167"/>
                </a:lnTo>
                <a:lnTo>
                  <a:pt x="624" y="167"/>
                </a:lnTo>
                <a:lnTo>
                  <a:pt x="621" y="167"/>
                </a:lnTo>
                <a:lnTo>
                  <a:pt x="621" y="167"/>
                </a:lnTo>
                <a:lnTo>
                  <a:pt x="619" y="167"/>
                </a:lnTo>
                <a:lnTo>
                  <a:pt x="619" y="167"/>
                </a:lnTo>
                <a:lnTo>
                  <a:pt x="616" y="164"/>
                </a:lnTo>
                <a:lnTo>
                  <a:pt x="616" y="164"/>
                </a:lnTo>
                <a:lnTo>
                  <a:pt x="616" y="164"/>
                </a:lnTo>
                <a:lnTo>
                  <a:pt x="616" y="164"/>
                </a:lnTo>
                <a:lnTo>
                  <a:pt x="613" y="164"/>
                </a:lnTo>
                <a:lnTo>
                  <a:pt x="613" y="164"/>
                </a:lnTo>
                <a:lnTo>
                  <a:pt x="613" y="164"/>
                </a:lnTo>
                <a:lnTo>
                  <a:pt x="613" y="164"/>
                </a:lnTo>
                <a:lnTo>
                  <a:pt x="610" y="164"/>
                </a:lnTo>
                <a:lnTo>
                  <a:pt x="610" y="164"/>
                </a:lnTo>
                <a:lnTo>
                  <a:pt x="607" y="161"/>
                </a:lnTo>
                <a:lnTo>
                  <a:pt x="607" y="161"/>
                </a:lnTo>
                <a:lnTo>
                  <a:pt x="605" y="161"/>
                </a:lnTo>
                <a:lnTo>
                  <a:pt x="605" y="161"/>
                </a:lnTo>
                <a:lnTo>
                  <a:pt x="602" y="161"/>
                </a:lnTo>
                <a:lnTo>
                  <a:pt x="602" y="161"/>
                </a:lnTo>
                <a:lnTo>
                  <a:pt x="602" y="161"/>
                </a:lnTo>
                <a:lnTo>
                  <a:pt x="602" y="161"/>
                </a:lnTo>
                <a:lnTo>
                  <a:pt x="599" y="158"/>
                </a:lnTo>
                <a:lnTo>
                  <a:pt x="599" y="158"/>
                </a:lnTo>
                <a:lnTo>
                  <a:pt x="596" y="158"/>
                </a:lnTo>
                <a:lnTo>
                  <a:pt x="596" y="158"/>
                </a:lnTo>
                <a:lnTo>
                  <a:pt x="593" y="158"/>
                </a:lnTo>
                <a:lnTo>
                  <a:pt x="593" y="158"/>
                </a:lnTo>
                <a:lnTo>
                  <a:pt x="591" y="158"/>
                </a:lnTo>
                <a:lnTo>
                  <a:pt x="591" y="158"/>
                </a:lnTo>
                <a:lnTo>
                  <a:pt x="588" y="155"/>
                </a:lnTo>
                <a:lnTo>
                  <a:pt x="588" y="155"/>
                </a:lnTo>
                <a:lnTo>
                  <a:pt x="588" y="155"/>
                </a:lnTo>
                <a:lnTo>
                  <a:pt x="588" y="155"/>
                </a:lnTo>
                <a:lnTo>
                  <a:pt x="585" y="155"/>
                </a:lnTo>
                <a:lnTo>
                  <a:pt x="585" y="155"/>
                </a:lnTo>
                <a:lnTo>
                  <a:pt x="582" y="155"/>
                </a:lnTo>
                <a:lnTo>
                  <a:pt x="582" y="155"/>
                </a:lnTo>
                <a:lnTo>
                  <a:pt x="579" y="152"/>
                </a:lnTo>
                <a:lnTo>
                  <a:pt x="579" y="152"/>
                </a:lnTo>
                <a:lnTo>
                  <a:pt x="577" y="152"/>
                </a:lnTo>
                <a:lnTo>
                  <a:pt x="577" y="152"/>
                </a:lnTo>
                <a:lnTo>
                  <a:pt x="574" y="152"/>
                </a:lnTo>
                <a:lnTo>
                  <a:pt x="574" y="152"/>
                </a:lnTo>
                <a:lnTo>
                  <a:pt x="571" y="152"/>
                </a:lnTo>
                <a:lnTo>
                  <a:pt x="571" y="152"/>
                </a:lnTo>
                <a:lnTo>
                  <a:pt x="568" y="149"/>
                </a:lnTo>
                <a:lnTo>
                  <a:pt x="568" y="149"/>
                </a:lnTo>
                <a:lnTo>
                  <a:pt x="568" y="149"/>
                </a:lnTo>
                <a:lnTo>
                  <a:pt x="568" y="149"/>
                </a:lnTo>
                <a:lnTo>
                  <a:pt x="565" y="149"/>
                </a:lnTo>
                <a:lnTo>
                  <a:pt x="565" y="149"/>
                </a:lnTo>
                <a:lnTo>
                  <a:pt x="563" y="149"/>
                </a:lnTo>
                <a:lnTo>
                  <a:pt x="563" y="149"/>
                </a:lnTo>
                <a:lnTo>
                  <a:pt x="560" y="146"/>
                </a:lnTo>
                <a:lnTo>
                  <a:pt x="560" y="146"/>
                </a:lnTo>
                <a:lnTo>
                  <a:pt x="557" y="146"/>
                </a:lnTo>
                <a:lnTo>
                  <a:pt x="557" y="146"/>
                </a:lnTo>
                <a:lnTo>
                  <a:pt x="554" y="146"/>
                </a:lnTo>
                <a:lnTo>
                  <a:pt x="554" y="146"/>
                </a:lnTo>
                <a:lnTo>
                  <a:pt x="551" y="146"/>
                </a:lnTo>
                <a:lnTo>
                  <a:pt x="551" y="146"/>
                </a:lnTo>
                <a:lnTo>
                  <a:pt x="549" y="143"/>
                </a:lnTo>
                <a:lnTo>
                  <a:pt x="549" y="143"/>
                </a:lnTo>
                <a:lnTo>
                  <a:pt x="549" y="143"/>
                </a:lnTo>
                <a:lnTo>
                  <a:pt x="549" y="143"/>
                </a:lnTo>
                <a:lnTo>
                  <a:pt x="546" y="143"/>
                </a:lnTo>
                <a:lnTo>
                  <a:pt x="546" y="143"/>
                </a:lnTo>
                <a:lnTo>
                  <a:pt x="543" y="143"/>
                </a:lnTo>
                <a:lnTo>
                  <a:pt x="543" y="143"/>
                </a:lnTo>
                <a:lnTo>
                  <a:pt x="540" y="143"/>
                </a:lnTo>
                <a:lnTo>
                  <a:pt x="540" y="143"/>
                </a:lnTo>
                <a:lnTo>
                  <a:pt x="537" y="140"/>
                </a:lnTo>
                <a:lnTo>
                  <a:pt x="537" y="140"/>
                </a:lnTo>
                <a:lnTo>
                  <a:pt x="535" y="140"/>
                </a:lnTo>
                <a:lnTo>
                  <a:pt x="535" y="140"/>
                </a:lnTo>
                <a:lnTo>
                  <a:pt x="535" y="140"/>
                </a:lnTo>
                <a:lnTo>
                  <a:pt x="535" y="140"/>
                </a:lnTo>
                <a:lnTo>
                  <a:pt x="532" y="140"/>
                </a:lnTo>
                <a:lnTo>
                  <a:pt x="532" y="140"/>
                </a:lnTo>
                <a:lnTo>
                  <a:pt x="529" y="140"/>
                </a:lnTo>
                <a:lnTo>
                  <a:pt x="529" y="140"/>
                </a:lnTo>
                <a:lnTo>
                  <a:pt x="526" y="137"/>
                </a:lnTo>
                <a:lnTo>
                  <a:pt x="526" y="137"/>
                </a:lnTo>
                <a:lnTo>
                  <a:pt x="523" y="137"/>
                </a:lnTo>
                <a:lnTo>
                  <a:pt x="523" y="137"/>
                </a:lnTo>
                <a:lnTo>
                  <a:pt x="523" y="137"/>
                </a:lnTo>
                <a:lnTo>
                  <a:pt x="523" y="137"/>
                </a:lnTo>
                <a:lnTo>
                  <a:pt x="521" y="137"/>
                </a:lnTo>
                <a:lnTo>
                  <a:pt x="521" y="137"/>
                </a:lnTo>
                <a:lnTo>
                  <a:pt x="518" y="137"/>
                </a:lnTo>
                <a:lnTo>
                  <a:pt x="518" y="137"/>
                </a:lnTo>
                <a:lnTo>
                  <a:pt x="518" y="137"/>
                </a:lnTo>
                <a:lnTo>
                  <a:pt x="518" y="137"/>
                </a:lnTo>
                <a:lnTo>
                  <a:pt x="515" y="137"/>
                </a:lnTo>
                <a:lnTo>
                  <a:pt x="515" y="137"/>
                </a:lnTo>
                <a:lnTo>
                  <a:pt x="512" y="134"/>
                </a:lnTo>
                <a:lnTo>
                  <a:pt x="512" y="134"/>
                </a:lnTo>
                <a:lnTo>
                  <a:pt x="512" y="134"/>
                </a:lnTo>
                <a:lnTo>
                  <a:pt x="512" y="134"/>
                </a:lnTo>
                <a:lnTo>
                  <a:pt x="509" y="134"/>
                </a:lnTo>
                <a:lnTo>
                  <a:pt x="509" y="134"/>
                </a:lnTo>
                <a:lnTo>
                  <a:pt x="509" y="134"/>
                </a:lnTo>
                <a:lnTo>
                  <a:pt x="509" y="134"/>
                </a:lnTo>
                <a:lnTo>
                  <a:pt x="507" y="134"/>
                </a:lnTo>
                <a:lnTo>
                  <a:pt x="507" y="134"/>
                </a:lnTo>
                <a:lnTo>
                  <a:pt x="504" y="134"/>
                </a:lnTo>
                <a:lnTo>
                  <a:pt x="504" y="134"/>
                </a:lnTo>
                <a:lnTo>
                  <a:pt x="504" y="134"/>
                </a:lnTo>
                <a:lnTo>
                  <a:pt x="504" y="134"/>
                </a:lnTo>
                <a:lnTo>
                  <a:pt x="504" y="134"/>
                </a:lnTo>
                <a:lnTo>
                  <a:pt x="504" y="134"/>
                </a:lnTo>
                <a:lnTo>
                  <a:pt x="501" y="134"/>
                </a:lnTo>
                <a:lnTo>
                  <a:pt x="501" y="134"/>
                </a:lnTo>
                <a:lnTo>
                  <a:pt x="501" y="134"/>
                </a:lnTo>
                <a:lnTo>
                  <a:pt x="501" y="134"/>
                </a:lnTo>
                <a:lnTo>
                  <a:pt x="498" y="134"/>
                </a:lnTo>
                <a:lnTo>
                  <a:pt x="431" y="134"/>
                </a:lnTo>
                <a:lnTo>
                  <a:pt x="431" y="134"/>
                </a:lnTo>
                <a:lnTo>
                  <a:pt x="389" y="140"/>
                </a:lnTo>
                <a:lnTo>
                  <a:pt x="389" y="140"/>
                </a:lnTo>
                <a:lnTo>
                  <a:pt x="378" y="137"/>
                </a:lnTo>
                <a:lnTo>
                  <a:pt x="378" y="137"/>
                </a:lnTo>
                <a:lnTo>
                  <a:pt x="353" y="128"/>
                </a:lnTo>
                <a:lnTo>
                  <a:pt x="353" y="128"/>
                </a:lnTo>
                <a:lnTo>
                  <a:pt x="333" y="119"/>
                </a:lnTo>
                <a:lnTo>
                  <a:pt x="333" y="119"/>
                </a:lnTo>
                <a:lnTo>
                  <a:pt x="330" y="119"/>
                </a:lnTo>
                <a:lnTo>
                  <a:pt x="308" y="119"/>
                </a:lnTo>
                <a:lnTo>
                  <a:pt x="308" y="119"/>
                </a:lnTo>
                <a:lnTo>
                  <a:pt x="305" y="119"/>
                </a:lnTo>
                <a:lnTo>
                  <a:pt x="302" y="113"/>
                </a:lnTo>
                <a:lnTo>
                  <a:pt x="302" y="104"/>
                </a:lnTo>
                <a:lnTo>
                  <a:pt x="291" y="104"/>
                </a:lnTo>
                <a:lnTo>
                  <a:pt x="291" y="104"/>
                </a:lnTo>
                <a:lnTo>
                  <a:pt x="277" y="107"/>
                </a:lnTo>
                <a:lnTo>
                  <a:pt x="269" y="107"/>
                </a:lnTo>
                <a:lnTo>
                  <a:pt x="269" y="107"/>
                </a:lnTo>
                <a:lnTo>
                  <a:pt x="258" y="110"/>
                </a:lnTo>
                <a:lnTo>
                  <a:pt x="258" y="110"/>
                </a:lnTo>
                <a:lnTo>
                  <a:pt x="246" y="107"/>
                </a:lnTo>
                <a:lnTo>
                  <a:pt x="235" y="98"/>
                </a:lnTo>
                <a:lnTo>
                  <a:pt x="221" y="85"/>
                </a:lnTo>
                <a:lnTo>
                  <a:pt x="221" y="85"/>
                </a:lnTo>
                <a:lnTo>
                  <a:pt x="218" y="79"/>
                </a:lnTo>
                <a:lnTo>
                  <a:pt x="218" y="28"/>
                </a:lnTo>
                <a:lnTo>
                  <a:pt x="188" y="13"/>
                </a:lnTo>
                <a:lnTo>
                  <a:pt x="188" y="13"/>
                </a:lnTo>
                <a:lnTo>
                  <a:pt x="185" y="13"/>
                </a:lnTo>
                <a:lnTo>
                  <a:pt x="185" y="13"/>
                </a:lnTo>
                <a:lnTo>
                  <a:pt x="179" y="6"/>
                </a:lnTo>
                <a:lnTo>
                  <a:pt x="179" y="6"/>
                </a:lnTo>
                <a:lnTo>
                  <a:pt x="179" y="6"/>
                </a:lnTo>
                <a:lnTo>
                  <a:pt x="179" y="6"/>
                </a:lnTo>
                <a:lnTo>
                  <a:pt x="176" y="6"/>
                </a:lnTo>
                <a:lnTo>
                  <a:pt x="176" y="6"/>
                </a:lnTo>
                <a:lnTo>
                  <a:pt x="176" y="6"/>
                </a:lnTo>
                <a:lnTo>
                  <a:pt x="176" y="6"/>
                </a:lnTo>
                <a:lnTo>
                  <a:pt x="174" y="3"/>
                </a:lnTo>
                <a:lnTo>
                  <a:pt x="174" y="3"/>
                </a:lnTo>
                <a:lnTo>
                  <a:pt x="174" y="3"/>
                </a:lnTo>
                <a:lnTo>
                  <a:pt x="174" y="3"/>
                </a:lnTo>
                <a:lnTo>
                  <a:pt x="171" y="0"/>
                </a:lnTo>
                <a:lnTo>
                  <a:pt x="171" y="0"/>
                </a:lnTo>
                <a:lnTo>
                  <a:pt x="171" y="0"/>
                </a:lnTo>
                <a:lnTo>
                  <a:pt x="171" y="0"/>
                </a:lnTo>
                <a:lnTo>
                  <a:pt x="165" y="13"/>
                </a:lnTo>
                <a:lnTo>
                  <a:pt x="165" y="13"/>
                </a:lnTo>
                <a:lnTo>
                  <a:pt x="165" y="13"/>
                </a:lnTo>
                <a:lnTo>
                  <a:pt x="165" y="13"/>
                </a:lnTo>
                <a:lnTo>
                  <a:pt x="157" y="28"/>
                </a:lnTo>
                <a:lnTo>
                  <a:pt x="157" y="28"/>
                </a:lnTo>
                <a:lnTo>
                  <a:pt x="154" y="40"/>
                </a:lnTo>
                <a:lnTo>
                  <a:pt x="154" y="40"/>
                </a:lnTo>
                <a:lnTo>
                  <a:pt x="140" y="61"/>
                </a:lnTo>
                <a:lnTo>
                  <a:pt x="140" y="61"/>
                </a:lnTo>
                <a:lnTo>
                  <a:pt x="123" y="85"/>
                </a:lnTo>
                <a:lnTo>
                  <a:pt x="123" y="85"/>
                </a:lnTo>
                <a:lnTo>
                  <a:pt x="120" y="91"/>
                </a:lnTo>
                <a:lnTo>
                  <a:pt x="120" y="98"/>
                </a:lnTo>
                <a:lnTo>
                  <a:pt x="123" y="116"/>
                </a:lnTo>
                <a:lnTo>
                  <a:pt x="123" y="116"/>
                </a:lnTo>
                <a:lnTo>
                  <a:pt x="123" y="125"/>
                </a:lnTo>
                <a:lnTo>
                  <a:pt x="123" y="125"/>
                </a:lnTo>
                <a:lnTo>
                  <a:pt x="118" y="140"/>
                </a:lnTo>
                <a:lnTo>
                  <a:pt x="109" y="161"/>
                </a:lnTo>
                <a:lnTo>
                  <a:pt x="109" y="161"/>
                </a:lnTo>
                <a:lnTo>
                  <a:pt x="106" y="164"/>
                </a:lnTo>
                <a:lnTo>
                  <a:pt x="106" y="164"/>
                </a:lnTo>
                <a:lnTo>
                  <a:pt x="106" y="164"/>
                </a:lnTo>
                <a:lnTo>
                  <a:pt x="92" y="186"/>
                </a:lnTo>
                <a:lnTo>
                  <a:pt x="92" y="186"/>
                </a:lnTo>
                <a:lnTo>
                  <a:pt x="84" y="195"/>
                </a:lnTo>
                <a:lnTo>
                  <a:pt x="81" y="204"/>
                </a:lnTo>
                <a:lnTo>
                  <a:pt x="84" y="222"/>
                </a:lnTo>
                <a:lnTo>
                  <a:pt x="84" y="222"/>
                </a:lnTo>
                <a:lnTo>
                  <a:pt x="84" y="234"/>
                </a:lnTo>
                <a:lnTo>
                  <a:pt x="84" y="234"/>
                </a:lnTo>
                <a:lnTo>
                  <a:pt x="84" y="243"/>
                </a:lnTo>
                <a:lnTo>
                  <a:pt x="84" y="243"/>
                </a:lnTo>
                <a:lnTo>
                  <a:pt x="81" y="253"/>
                </a:lnTo>
                <a:lnTo>
                  <a:pt x="76" y="262"/>
                </a:lnTo>
                <a:lnTo>
                  <a:pt x="62" y="280"/>
                </a:lnTo>
                <a:lnTo>
                  <a:pt x="45" y="295"/>
                </a:lnTo>
                <a:lnTo>
                  <a:pt x="34" y="304"/>
                </a:lnTo>
                <a:lnTo>
                  <a:pt x="34" y="304"/>
                </a:lnTo>
                <a:lnTo>
                  <a:pt x="22" y="332"/>
                </a:lnTo>
                <a:lnTo>
                  <a:pt x="17" y="347"/>
                </a:lnTo>
                <a:lnTo>
                  <a:pt x="11" y="359"/>
                </a:lnTo>
                <a:lnTo>
                  <a:pt x="11" y="359"/>
                </a:lnTo>
                <a:lnTo>
                  <a:pt x="8" y="365"/>
                </a:lnTo>
                <a:lnTo>
                  <a:pt x="6" y="374"/>
                </a:lnTo>
                <a:lnTo>
                  <a:pt x="6" y="374"/>
                </a:lnTo>
                <a:lnTo>
                  <a:pt x="6" y="380"/>
                </a:lnTo>
                <a:lnTo>
                  <a:pt x="6" y="380"/>
                </a:lnTo>
                <a:lnTo>
                  <a:pt x="3" y="392"/>
                </a:lnTo>
                <a:lnTo>
                  <a:pt x="3" y="392"/>
                </a:lnTo>
                <a:lnTo>
                  <a:pt x="0" y="401"/>
                </a:lnTo>
                <a:lnTo>
                  <a:pt x="0" y="401"/>
                </a:lnTo>
                <a:lnTo>
                  <a:pt x="0" y="423"/>
                </a:lnTo>
                <a:lnTo>
                  <a:pt x="64" y="447"/>
                </a:lnTo>
                <a:lnTo>
                  <a:pt x="64" y="447"/>
                </a:lnTo>
                <a:lnTo>
                  <a:pt x="70" y="450"/>
                </a:lnTo>
                <a:lnTo>
                  <a:pt x="70" y="450"/>
                </a:lnTo>
                <a:close/>
              </a:path>
            </a:pathLst>
          </a:custGeom>
          <a:solidFill>
            <a:schemeClr val="accent2"/>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7" name="Freeform 450">
            <a:extLst>
              <a:ext uri="{FF2B5EF4-FFF2-40B4-BE49-F238E27FC236}">
                <a16:creationId xmlns:a16="http://schemas.microsoft.com/office/drawing/2014/main" id="{3CF652BD-A08D-4B48-A650-8FCF25B7190C}"/>
              </a:ext>
            </a:extLst>
          </p:cNvPr>
          <p:cNvSpPr>
            <a:spLocks/>
          </p:cNvSpPr>
          <p:nvPr/>
        </p:nvSpPr>
        <p:spPr bwMode="auto">
          <a:xfrm>
            <a:off x="1810398" y="3101129"/>
            <a:ext cx="803962" cy="1246809"/>
          </a:xfrm>
          <a:custGeom>
            <a:avLst/>
            <a:gdLst>
              <a:gd name="T0" fmla="*/ 518 w 524"/>
              <a:gd name="T1" fmla="*/ 122 h 857"/>
              <a:gd name="T2" fmla="*/ 496 w 524"/>
              <a:gd name="T3" fmla="*/ 116 h 857"/>
              <a:gd name="T4" fmla="*/ 482 w 524"/>
              <a:gd name="T5" fmla="*/ 113 h 857"/>
              <a:gd name="T6" fmla="*/ 468 w 524"/>
              <a:gd name="T7" fmla="*/ 109 h 857"/>
              <a:gd name="T8" fmla="*/ 445 w 524"/>
              <a:gd name="T9" fmla="*/ 103 h 857"/>
              <a:gd name="T10" fmla="*/ 437 w 524"/>
              <a:gd name="T11" fmla="*/ 100 h 857"/>
              <a:gd name="T12" fmla="*/ 398 w 524"/>
              <a:gd name="T13" fmla="*/ 91 h 857"/>
              <a:gd name="T14" fmla="*/ 364 w 524"/>
              <a:gd name="T15" fmla="*/ 82 h 857"/>
              <a:gd name="T16" fmla="*/ 356 w 524"/>
              <a:gd name="T17" fmla="*/ 79 h 857"/>
              <a:gd name="T18" fmla="*/ 308 w 524"/>
              <a:gd name="T19" fmla="*/ 67 h 857"/>
              <a:gd name="T20" fmla="*/ 297 w 524"/>
              <a:gd name="T21" fmla="*/ 64 h 857"/>
              <a:gd name="T22" fmla="*/ 275 w 524"/>
              <a:gd name="T23" fmla="*/ 58 h 857"/>
              <a:gd name="T24" fmla="*/ 272 w 524"/>
              <a:gd name="T25" fmla="*/ 58 h 857"/>
              <a:gd name="T26" fmla="*/ 272 w 524"/>
              <a:gd name="T27" fmla="*/ 58 h 857"/>
              <a:gd name="T28" fmla="*/ 272 w 524"/>
              <a:gd name="T29" fmla="*/ 58 h 857"/>
              <a:gd name="T30" fmla="*/ 252 w 524"/>
              <a:gd name="T31" fmla="*/ 52 h 857"/>
              <a:gd name="T32" fmla="*/ 249 w 524"/>
              <a:gd name="T33" fmla="*/ 52 h 857"/>
              <a:gd name="T34" fmla="*/ 247 w 524"/>
              <a:gd name="T35" fmla="*/ 49 h 857"/>
              <a:gd name="T36" fmla="*/ 238 w 524"/>
              <a:gd name="T37" fmla="*/ 49 h 857"/>
              <a:gd name="T38" fmla="*/ 235 w 524"/>
              <a:gd name="T39" fmla="*/ 46 h 857"/>
              <a:gd name="T40" fmla="*/ 221 w 524"/>
              <a:gd name="T41" fmla="*/ 43 h 857"/>
              <a:gd name="T42" fmla="*/ 221 w 524"/>
              <a:gd name="T43" fmla="*/ 43 h 857"/>
              <a:gd name="T44" fmla="*/ 216 w 524"/>
              <a:gd name="T45" fmla="*/ 40 h 857"/>
              <a:gd name="T46" fmla="*/ 182 w 524"/>
              <a:gd name="T47" fmla="*/ 30 h 857"/>
              <a:gd name="T48" fmla="*/ 177 w 524"/>
              <a:gd name="T49" fmla="*/ 30 h 857"/>
              <a:gd name="T50" fmla="*/ 160 w 524"/>
              <a:gd name="T51" fmla="*/ 24 h 857"/>
              <a:gd name="T52" fmla="*/ 138 w 524"/>
              <a:gd name="T53" fmla="*/ 18 h 857"/>
              <a:gd name="T54" fmla="*/ 126 w 524"/>
              <a:gd name="T55" fmla="*/ 15 h 857"/>
              <a:gd name="T56" fmla="*/ 110 w 524"/>
              <a:gd name="T57" fmla="*/ 9 h 857"/>
              <a:gd name="T58" fmla="*/ 110 w 524"/>
              <a:gd name="T59" fmla="*/ 9 h 857"/>
              <a:gd name="T60" fmla="*/ 107 w 524"/>
              <a:gd name="T61" fmla="*/ 9 h 857"/>
              <a:gd name="T62" fmla="*/ 98 w 524"/>
              <a:gd name="T63" fmla="*/ 6 h 857"/>
              <a:gd name="T64" fmla="*/ 84 w 524"/>
              <a:gd name="T65" fmla="*/ 0 h 857"/>
              <a:gd name="T66" fmla="*/ 84 w 524"/>
              <a:gd name="T67" fmla="*/ 0 h 857"/>
              <a:gd name="T68" fmla="*/ 82 w 524"/>
              <a:gd name="T69" fmla="*/ 0 h 857"/>
              <a:gd name="T70" fmla="*/ 6 w 524"/>
              <a:gd name="T71" fmla="*/ 258 h 857"/>
              <a:gd name="T72" fmla="*/ 3 w 524"/>
              <a:gd name="T73" fmla="*/ 258 h 857"/>
              <a:gd name="T74" fmla="*/ 3 w 524"/>
              <a:gd name="T75" fmla="*/ 261 h 857"/>
              <a:gd name="T76" fmla="*/ 12 w 524"/>
              <a:gd name="T77" fmla="*/ 277 h 857"/>
              <a:gd name="T78" fmla="*/ 9 w 524"/>
              <a:gd name="T79" fmla="*/ 283 h 857"/>
              <a:gd name="T80" fmla="*/ 3 w 524"/>
              <a:gd name="T81" fmla="*/ 286 h 857"/>
              <a:gd name="T82" fmla="*/ 0 w 524"/>
              <a:gd name="T83" fmla="*/ 289 h 857"/>
              <a:gd name="T84" fmla="*/ 0 w 524"/>
              <a:gd name="T85" fmla="*/ 316 h 857"/>
              <a:gd name="T86" fmla="*/ 0 w 524"/>
              <a:gd name="T87" fmla="*/ 319 h 857"/>
              <a:gd name="T88" fmla="*/ 6 w 524"/>
              <a:gd name="T89" fmla="*/ 325 h 857"/>
              <a:gd name="T90" fmla="*/ 14 w 524"/>
              <a:gd name="T91" fmla="*/ 340 h 857"/>
              <a:gd name="T92" fmla="*/ 26 w 524"/>
              <a:gd name="T93" fmla="*/ 362 h 857"/>
              <a:gd name="T94" fmla="*/ 26 w 524"/>
              <a:gd name="T95" fmla="*/ 365 h 857"/>
              <a:gd name="T96" fmla="*/ 28 w 524"/>
              <a:gd name="T97" fmla="*/ 368 h 857"/>
              <a:gd name="T98" fmla="*/ 28 w 524"/>
              <a:gd name="T99" fmla="*/ 371 h 857"/>
              <a:gd name="T100" fmla="*/ 280 w 524"/>
              <a:gd name="T101" fmla="*/ 781 h 857"/>
              <a:gd name="T102" fmla="*/ 308 w 524"/>
              <a:gd name="T103" fmla="*/ 830 h 857"/>
              <a:gd name="T104" fmla="*/ 317 w 524"/>
              <a:gd name="T105" fmla="*/ 842 h 857"/>
              <a:gd name="T106" fmla="*/ 328 w 524"/>
              <a:gd name="T107" fmla="*/ 848 h 857"/>
              <a:gd name="T108" fmla="*/ 322 w 524"/>
              <a:gd name="T109" fmla="*/ 790 h 857"/>
              <a:gd name="T110" fmla="*/ 319 w 524"/>
              <a:gd name="T111" fmla="*/ 760 h 857"/>
              <a:gd name="T112" fmla="*/ 322 w 524"/>
              <a:gd name="T113" fmla="*/ 744 h 857"/>
              <a:gd name="T114" fmla="*/ 325 w 524"/>
              <a:gd name="T115" fmla="*/ 738 h 857"/>
              <a:gd name="T116" fmla="*/ 333 w 524"/>
              <a:gd name="T117" fmla="*/ 729 h 857"/>
              <a:gd name="T118" fmla="*/ 356 w 524"/>
              <a:gd name="T119" fmla="*/ 726 h 857"/>
              <a:gd name="T120" fmla="*/ 381 w 524"/>
              <a:gd name="T121" fmla="*/ 729 h 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4" h="857">
                <a:moveTo>
                  <a:pt x="496" y="237"/>
                </a:moveTo>
                <a:lnTo>
                  <a:pt x="524" y="122"/>
                </a:lnTo>
                <a:lnTo>
                  <a:pt x="524" y="122"/>
                </a:lnTo>
                <a:lnTo>
                  <a:pt x="524" y="122"/>
                </a:lnTo>
                <a:lnTo>
                  <a:pt x="518" y="122"/>
                </a:lnTo>
                <a:lnTo>
                  <a:pt x="518" y="122"/>
                </a:lnTo>
                <a:lnTo>
                  <a:pt x="510" y="119"/>
                </a:lnTo>
                <a:lnTo>
                  <a:pt x="504" y="119"/>
                </a:lnTo>
                <a:lnTo>
                  <a:pt x="504" y="119"/>
                </a:lnTo>
                <a:lnTo>
                  <a:pt x="504" y="119"/>
                </a:lnTo>
                <a:lnTo>
                  <a:pt x="496" y="116"/>
                </a:lnTo>
                <a:lnTo>
                  <a:pt x="496" y="116"/>
                </a:lnTo>
                <a:lnTo>
                  <a:pt x="496" y="116"/>
                </a:lnTo>
                <a:lnTo>
                  <a:pt x="493" y="116"/>
                </a:lnTo>
                <a:lnTo>
                  <a:pt x="493" y="116"/>
                </a:lnTo>
                <a:lnTo>
                  <a:pt x="487" y="113"/>
                </a:lnTo>
                <a:lnTo>
                  <a:pt x="482" y="113"/>
                </a:lnTo>
                <a:lnTo>
                  <a:pt x="482" y="113"/>
                </a:lnTo>
                <a:lnTo>
                  <a:pt x="482" y="113"/>
                </a:lnTo>
                <a:lnTo>
                  <a:pt x="479" y="113"/>
                </a:lnTo>
                <a:lnTo>
                  <a:pt x="479" y="113"/>
                </a:lnTo>
                <a:lnTo>
                  <a:pt x="471" y="109"/>
                </a:lnTo>
                <a:lnTo>
                  <a:pt x="468" y="109"/>
                </a:lnTo>
                <a:lnTo>
                  <a:pt x="468" y="109"/>
                </a:lnTo>
                <a:lnTo>
                  <a:pt x="462" y="106"/>
                </a:lnTo>
                <a:lnTo>
                  <a:pt x="462" y="106"/>
                </a:lnTo>
                <a:lnTo>
                  <a:pt x="459" y="106"/>
                </a:lnTo>
                <a:lnTo>
                  <a:pt x="459" y="106"/>
                </a:lnTo>
                <a:lnTo>
                  <a:pt x="445" y="103"/>
                </a:lnTo>
                <a:lnTo>
                  <a:pt x="445" y="103"/>
                </a:lnTo>
                <a:lnTo>
                  <a:pt x="443" y="103"/>
                </a:lnTo>
                <a:lnTo>
                  <a:pt x="443" y="103"/>
                </a:lnTo>
                <a:lnTo>
                  <a:pt x="443" y="103"/>
                </a:lnTo>
                <a:lnTo>
                  <a:pt x="440" y="100"/>
                </a:lnTo>
                <a:lnTo>
                  <a:pt x="440" y="100"/>
                </a:lnTo>
                <a:lnTo>
                  <a:pt x="437" y="100"/>
                </a:lnTo>
                <a:lnTo>
                  <a:pt x="415" y="94"/>
                </a:lnTo>
                <a:lnTo>
                  <a:pt x="415" y="94"/>
                </a:lnTo>
                <a:lnTo>
                  <a:pt x="403" y="91"/>
                </a:lnTo>
                <a:lnTo>
                  <a:pt x="398" y="91"/>
                </a:lnTo>
                <a:lnTo>
                  <a:pt x="398" y="91"/>
                </a:lnTo>
                <a:lnTo>
                  <a:pt x="398" y="91"/>
                </a:lnTo>
                <a:lnTo>
                  <a:pt x="389" y="88"/>
                </a:lnTo>
                <a:lnTo>
                  <a:pt x="389" y="88"/>
                </a:lnTo>
                <a:lnTo>
                  <a:pt x="378" y="85"/>
                </a:lnTo>
                <a:lnTo>
                  <a:pt x="375" y="85"/>
                </a:lnTo>
                <a:lnTo>
                  <a:pt x="364" y="82"/>
                </a:lnTo>
                <a:lnTo>
                  <a:pt x="364" y="82"/>
                </a:lnTo>
                <a:lnTo>
                  <a:pt x="361" y="82"/>
                </a:lnTo>
                <a:lnTo>
                  <a:pt x="361" y="82"/>
                </a:lnTo>
                <a:lnTo>
                  <a:pt x="361" y="82"/>
                </a:lnTo>
                <a:lnTo>
                  <a:pt x="356" y="79"/>
                </a:lnTo>
                <a:lnTo>
                  <a:pt x="356" y="79"/>
                </a:lnTo>
                <a:lnTo>
                  <a:pt x="356" y="79"/>
                </a:lnTo>
                <a:lnTo>
                  <a:pt x="308" y="67"/>
                </a:lnTo>
                <a:lnTo>
                  <a:pt x="308" y="67"/>
                </a:lnTo>
                <a:lnTo>
                  <a:pt x="308" y="67"/>
                </a:lnTo>
                <a:lnTo>
                  <a:pt x="308" y="67"/>
                </a:lnTo>
                <a:lnTo>
                  <a:pt x="308" y="67"/>
                </a:lnTo>
                <a:lnTo>
                  <a:pt x="308" y="67"/>
                </a:lnTo>
                <a:lnTo>
                  <a:pt x="308" y="67"/>
                </a:lnTo>
                <a:lnTo>
                  <a:pt x="305" y="67"/>
                </a:lnTo>
                <a:lnTo>
                  <a:pt x="305" y="67"/>
                </a:lnTo>
                <a:lnTo>
                  <a:pt x="300" y="64"/>
                </a:lnTo>
                <a:lnTo>
                  <a:pt x="297" y="64"/>
                </a:lnTo>
                <a:lnTo>
                  <a:pt x="297" y="64"/>
                </a:lnTo>
                <a:lnTo>
                  <a:pt x="297" y="64"/>
                </a:lnTo>
                <a:lnTo>
                  <a:pt x="294" y="64"/>
                </a:lnTo>
                <a:lnTo>
                  <a:pt x="280" y="61"/>
                </a:lnTo>
                <a:lnTo>
                  <a:pt x="280" y="61"/>
                </a:lnTo>
                <a:lnTo>
                  <a:pt x="275" y="58"/>
                </a:lnTo>
                <a:lnTo>
                  <a:pt x="275" y="58"/>
                </a:lnTo>
                <a:lnTo>
                  <a:pt x="275"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72" y="58"/>
                </a:lnTo>
                <a:lnTo>
                  <a:pt x="252" y="52"/>
                </a:lnTo>
                <a:lnTo>
                  <a:pt x="252" y="52"/>
                </a:lnTo>
                <a:lnTo>
                  <a:pt x="252" y="52"/>
                </a:lnTo>
                <a:lnTo>
                  <a:pt x="252" y="52"/>
                </a:lnTo>
                <a:lnTo>
                  <a:pt x="252" y="52"/>
                </a:lnTo>
                <a:lnTo>
                  <a:pt x="249" y="52"/>
                </a:lnTo>
                <a:lnTo>
                  <a:pt x="249" y="52"/>
                </a:lnTo>
                <a:lnTo>
                  <a:pt x="249" y="52"/>
                </a:lnTo>
                <a:lnTo>
                  <a:pt x="249" y="52"/>
                </a:lnTo>
                <a:lnTo>
                  <a:pt x="249" y="52"/>
                </a:lnTo>
                <a:lnTo>
                  <a:pt x="247" y="49"/>
                </a:lnTo>
                <a:lnTo>
                  <a:pt x="247" y="49"/>
                </a:lnTo>
                <a:lnTo>
                  <a:pt x="247" y="49"/>
                </a:lnTo>
                <a:lnTo>
                  <a:pt x="247" y="49"/>
                </a:lnTo>
                <a:lnTo>
                  <a:pt x="241" y="49"/>
                </a:lnTo>
                <a:lnTo>
                  <a:pt x="241" y="49"/>
                </a:lnTo>
                <a:lnTo>
                  <a:pt x="238" y="49"/>
                </a:lnTo>
                <a:lnTo>
                  <a:pt x="238" y="49"/>
                </a:lnTo>
                <a:lnTo>
                  <a:pt x="238" y="49"/>
                </a:lnTo>
                <a:lnTo>
                  <a:pt x="238" y="49"/>
                </a:lnTo>
                <a:lnTo>
                  <a:pt x="238" y="49"/>
                </a:lnTo>
                <a:lnTo>
                  <a:pt x="238" y="49"/>
                </a:lnTo>
                <a:lnTo>
                  <a:pt x="238" y="49"/>
                </a:lnTo>
                <a:lnTo>
                  <a:pt x="238" y="49"/>
                </a:lnTo>
                <a:lnTo>
                  <a:pt x="235" y="46"/>
                </a:lnTo>
                <a:lnTo>
                  <a:pt x="230" y="46"/>
                </a:lnTo>
                <a:lnTo>
                  <a:pt x="230" y="46"/>
                </a:lnTo>
                <a:lnTo>
                  <a:pt x="227" y="46"/>
                </a:lnTo>
                <a:lnTo>
                  <a:pt x="227" y="46"/>
                </a:lnTo>
                <a:lnTo>
                  <a:pt x="224" y="43"/>
                </a:lnTo>
                <a:lnTo>
                  <a:pt x="221" y="43"/>
                </a:lnTo>
                <a:lnTo>
                  <a:pt x="221" y="43"/>
                </a:lnTo>
                <a:lnTo>
                  <a:pt x="221" y="43"/>
                </a:lnTo>
                <a:lnTo>
                  <a:pt x="221" y="43"/>
                </a:lnTo>
                <a:lnTo>
                  <a:pt x="221" y="43"/>
                </a:lnTo>
                <a:lnTo>
                  <a:pt x="221" y="43"/>
                </a:lnTo>
                <a:lnTo>
                  <a:pt x="221" y="43"/>
                </a:lnTo>
                <a:lnTo>
                  <a:pt x="216" y="43"/>
                </a:lnTo>
                <a:lnTo>
                  <a:pt x="216" y="43"/>
                </a:lnTo>
                <a:lnTo>
                  <a:pt x="216" y="43"/>
                </a:lnTo>
                <a:lnTo>
                  <a:pt x="216" y="43"/>
                </a:lnTo>
                <a:lnTo>
                  <a:pt x="216" y="43"/>
                </a:lnTo>
                <a:lnTo>
                  <a:pt x="216" y="40"/>
                </a:lnTo>
                <a:lnTo>
                  <a:pt x="213" y="40"/>
                </a:lnTo>
                <a:lnTo>
                  <a:pt x="213" y="40"/>
                </a:lnTo>
                <a:lnTo>
                  <a:pt x="193" y="34"/>
                </a:lnTo>
                <a:lnTo>
                  <a:pt x="193" y="34"/>
                </a:lnTo>
                <a:lnTo>
                  <a:pt x="182" y="30"/>
                </a:lnTo>
                <a:lnTo>
                  <a:pt x="182" y="30"/>
                </a:lnTo>
                <a:lnTo>
                  <a:pt x="182" y="30"/>
                </a:lnTo>
                <a:lnTo>
                  <a:pt x="179" y="30"/>
                </a:lnTo>
                <a:lnTo>
                  <a:pt x="179" y="30"/>
                </a:lnTo>
                <a:lnTo>
                  <a:pt x="179" y="30"/>
                </a:lnTo>
                <a:lnTo>
                  <a:pt x="179" y="30"/>
                </a:lnTo>
                <a:lnTo>
                  <a:pt x="177" y="30"/>
                </a:lnTo>
                <a:lnTo>
                  <a:pt x="171" y="27"/>
                </a:lnTo>
                <a:lnTo>
                  <a:pt x="171" y="27"/>
                </a:lnTo>
                <a:lnTo>
                  <a:pt x="160" y="24"/>
                </a:lnTo>
                <a:lnTo>
                  <a:pt x="160" y="24"/>
                </a:lnTo>
                <a:lnTo>
                  <a:pt x="160" y="24"/>
                </a:lnTo>
                <a:lnTo>
                  <a:pt x="160" y="24"/>
                </a:lnTo>
                <a:lnTo>
                  <a:pt x="160" y="24"/>
                </a:lnTo>
                <a:lnTo>
                  <a:pt x="160" y="24"/>
                </a:lnTo>
                <a:lnTo>
                  <a:pt x="154" y="24"/>
                </a:lnTo>
                <a:lnTo>
                  <a:pt x="138" y="18"/>
                </a:lnTo>
                <a:lnTo>
                  <a:pt x="138" y="18"/>
                </a:lnTo>
                <a:lnTo>
                  <a:pt x="138" y="18"/>
                </a:lnTo>
                <a:lnTo>
                  <a:pt x="138" y="18"/>
                </a:lnTo>
                <a:lnTo>
                  <a:pt x="135" y="15"/>
                </a:lnTo>
                <a:lnTo>
                  <a:pt x="135" y="15"/>
                </a:lnTo>
                <a:lnTo>
                  <a:pt x="135" y="15"/>
                </a:lnTo>
                <a:lnTo>
                  <a:pt x="132" y="15"/>
                </a:lnTo>
                <a:lnTo>
                  <a:pt x="126" y="15"/>
                </a:lnTo>
                <a:lnTo>
                  <a:pt x="126" y="15"/>
                </a:lnTo>
                <a:lnTo>
                  <a:pt x="115" y="12"/>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10" y="9"/>
                </a:lnTo>
                <a:lnTo>
                  <a:pt x="107" y="9"/>
                </a:lnTo>
                <a:lnTo>
                  <a:pt x="107" y="9"/>
                </a:lnTo>
                <a:lnTo>
                  <a:pt x="107" y="9"/>
                </a:lnTo>
                <a:lnTo>
                  <a:pt x="104" y="6"/>
                </a:lnTo>
                <a:lnTo>
                  <a:pt x="104" y="6"/>
                </a:lnTo>
                <a:lnTo>
                  <a:pt x="104" y="6"/>
                </a:lnTo>
                <a:lnTo>
                  <a:pt x="98" y="6"/>
                </a:lnTo>
                <a:lnTo>
                  <a:pt x="93" y="3"/>
                </a:lnTo>
                <a:lnTo>
                  <a:pt x="93" y="3"/>
                </a:lnTo>
                <a:lnTo>
                  <a:pt x="93" y="3"/>
                </a:lnTo>
                <a:lnTo>
                  <a:pt x="93" y="3"/>
                </a:lnTo>
                <a:lnTo>
                  <a:pt x="90" y="3"/>
                </a:lnTo>
                <a:lnTo>
                  <a:pt x="84" y="0"/>
                </a:lnTo>
                <a:lnTo>
                  <a:pt x="84" y="0"/>
                </a:lnTo>
                <a:lnTo>
                  <a:pt x="84" y="0"/>
                </a:lnTo>
                <a:lnTo>
                  <a:pt x="84" y="0"/>
                </a:lnTo>
                <a:lnTo>
                  <a:pt x="84" y="0"/>
                </a:lnTo>
                <a:lnTo>
                  <a:pt x="84" y="0"/>
                </a:lnTo>
                <a:lnTo>
                  <a:pt x="84" y="0"/>
                </a:lnTo>
                <a:lnTo>
                  <a:pt x="84" y="0"/>
                </a:lnTo>
                <a:lnTo>
                  <a:pt x="84" y="0"/>
                </a:lnTo>
                <a:lnTo>
                  <a:pt x="84" y="0"/>
                </a:lnTo>
                <a:lnTo>
                  <a:pt x="84" y="0"/>
                </a:lnTo>
                <a:lnTo>
                  <a:pt x="84" y="0"/>
                </a:lnTo>
                <a:lnTo>
                  <a:pt x="82" y="0"/>
                </a:lnTo>
                <a:lnTo>
                  <a:pt x="82" y="0"/>
                </a:lnTo>
                <a:lnTo>
                  <a:pt x="6" y="255"/>
                </a:lnTo>
                <a:lnTo>
                  <a:pt x="6" y="255"/>
                </a:lnTo>
                <a:lnTo>
                  <a:pt x="6" y="258"/>
                </a:lnTo>
                <a:lnTo>
                  <a:pt x="6" y="258"/>
                </a:lnTo>
                <a:lnTo>
                  <a:pt x="6" y="258"/>
                </a:lnTo>
                <a:lnTo>
                  <a:pt x="6" y="258"/>
                </a:lnTo>
                <a:lnTo>
                  <a:pt x="6" y="258"/>
                </a:lnTo>
                <a:lnTo>
                  <a:pt x="6" y="258"/>
                </a:lnTo>
                <a:lnTo>
                  <a:pt x="3" y="258"/>
                </a:lnTo>
                <a:lnTo>
                  <a:pt x="3" y="258"/>
                </a:lnTo>
                <a:lnTo>
                  <a:pt x="3" y="258"/>
                </a:lnTo>
                <a:lnTo>
                  <a:pt x="3" y="258"/>
                </a:lnTo>
                <a:lnTo>
                  <a:pt x="3" y="261"/>
                </a:lnTo>
                <a:lnTo>
                  <a:pt x="3" y="261"/>
                </a:lnTo>
                <a:lnTo>
                  <a:pt x="3" y="261"/>
                </a:lnTo>
                <a:lnTo>
                  <a:pt x="3" y="261"/>
                </a:lnTo>
                <a:lnTo>
                  <a:pt x="3" y="261"/>
                </a:lnTo>
                <a:lnTo>
                  <a:pt x="3" y="261"/>
                </a:lnTo>
                <a:lnTo>
                  <a:pt x="6" y="264"/>
                </a:lnTo>
                <a:lnTo>
                  <a:pt x="6" y="264"/>
                </a:lnTo>
                <a:lnTo>
                  <a:pt x="12" y="274"/>
                </a:lnTo>
                <a:lnTo>
                  <a:pt x="12" y="274"/>
                </a:lnTo>
                <a:lnTo>
                  <a:pt x="12" y="277"/>
                </a:lnTo>
                <a:lnTo>
                  <a:pt x="9" y="283"/>
                </a:lnTo>
                <a:lnTo>
                  <a:pt x="9" y="283"/>
                </a:lnTo>
                <a:lnTo>
                  <a:pt x="9" y="283"/>
                </a:lnTo>
                <a:lnTo>
                  <a:pt x="9" y="283"/>
                </a:lnTo>
                <a:lnTo>
                  <a:pt x="9" y="283"/>
                </a:lnTo>
                <a:lnTo>
                  <a:pt x="9" y="283"/>
                </a:lnTo>
                <a:lnTo>
                  <a:pt x="9" y="283"/>
                </a:lnTo>
                <a:lnTo>
                  <a:pt x="9" y="283"/>
                </a:lnTo>
                <a:lnTo>
                  <a:pt x="9" y="283"/>
                </a:lnTo>
                <a:lnTo>
                  <a:pt x="6" y="286"/>
                </a:lnTo>
                <a:lnTo>
                  <a:pt x="6" y="286"/>
                </a:lnTo>
                <a:lnTo>
                  <a:pt x="3" y="286"/>
                </a:lnTo>
                <a:lnTo>
                  <a:pt x="3" y="286"/>
                </a:lnTo>
                <a:lnTo>
                  <a:pt x="3" y="286"/>
                </a:lnTo>
                <a:lnTo>
                  <a:pt x="3" y="286"/>
                </a:lnTo>
                <a:lnTo>
                  <a:pt x="3" y="289"/>
                </a:lnTo>
                <a:lnTo>
                  <a:pt x="3" y="289"/>
                </a:lnTo>
                <a:lnTo>
                  <a:pt x="0" y="289"/>
                </a:lnTo>
                <a:lnTo>
                  <a:pt x="0" y="313"/>
                </a:lnTo>
                <a:lnTo>
                  <a:pt x="0" y="313"/>
                </a:lnTo>
                <a:lnTo>
                  <a:pt x="0" y="316"/>
                </a:lnTo>
                <a:lnTo>
                  <a:pt x="0" y="316"/>
                </a:lnTo>
                <a:lnTo>
                  <a:pt x="0" y="316"/>
                </a:lnTo>
                <a:lnTo>
                  <a:pt x="0" y="316"/>
                </a:lnTo>
                <a:lnTo>
                  <a:pt x="0" y="316"/>
                </a:lnTo>
                <a:lnTo>
                  <a:pt x="0" y="319"/>
                </a:lnTo>
                <a:lnTo>
                  <a:pt x="0" y="319"/>
                </a:lnTo>
                <a:lnTo>
                  <a:pt x="0" y="319"/>
                </a:lnTo>
                <a:lnTo>
                  <a:pt x="0" y="319"/>
                </a:lnTo>
                <a:lnTo>
                  <a:pt x="0" y="319"/>
                </a:lnTo>
                <a:lnTo>
                  <a:pt x="0" y="319"/>
                </a:lnTo>
                <a:lnTo>
                  <a:pt x="0" y="319"/>
                </a:lnTo>
                <a:lnTo>
                  <a:pt x="0" y="319"/>
                </a:lnTo>
                <a:lnTo>
                  <a:pt x="6" y="325"/>
                </a:lnTo>
                <a:lnTo>
                  <a:pt x="6" y="325"/>
                </a:lnTo>
                <a:lnTo>
                  <a:pt x="6" y="325"/>
                </a:lnTo>
                <a:lnTo>
                  <a:pt x="6" y="325"/>
                </a:lnTo>
                <a:lnTo>
                  <a:pt x="6" y="328"/>
                </a:lnTo>
                <a:lnTo>
                  <a:pt x="6" y="328"/>
                </a:lnTo>
                <a:lnTo>
                  <a:pt x="14" y="337"/>
                </a:lnTo>
                <a:lnTo>
                  <a:pt x="14" y="337"/>
                </a:lnTo>
                <a:lnTo>
                  <a:pt x="14" y="340"/>
                </a:lnTo>
                <a:lnTo>
                  <a:pt x="14" y="340"/>
                </a:lnTo>
                <a:lnTo>
                  <a:pt x="17" y="343"/>
                </a:lnTo>
                <a:lnTo>
                  <a:pt x="20" y="349"/>
                </a:lnTo>
                <a:lnTo>
                  <a:pt x="20" y="349"/>
                </a:lnTo>
                <a:lnTo>
                  <a:pt x="26" y="362"/>
                </a:lnTo>
                <a:lnTo>
                  <a:pt x="26" y="362"/>
                </a:lnTo>
                <a:lnTo>
                  <a:pt x="26" y="365"/>
                </a:lnTo>
                <a:lnTo>
                  <a:pt x="26" y="365"/>
                </a:lnTo>
                <a:lnTo>
                  <a:pt x="26" y="365"/>
                </a:lnTo>
                <a:lnTo>
                  <a:pt x="26" y="365"/>
                </a:lnTo>
                <a:lnTo>
                  <a:pt x="26" y="365"/>
                </a:lnTo>
                <a:lnTo>
                  <a:pt x="26" y="365"/>
                </a:lnTo>
                <a:lnTo>
                  <a:pt x="26" y="365"/>
                </a:lnTo>
                <a:lnTo>
                  <a:pt x="26" y="365"/>
                </a:lnTo>
                <a:lnTo>
                  <a:pt x="26" y="368"/>
                </a:lnTo>
                <a:lnTo>
                  <a:pt x="26" y="368"/>
                </a:lnTo>
                <a:lnTo>
                  <a:pt x="28" y="368"/>
                </a:lnTo>
                <a:lnTo>
                  <a:pt x="28" y="368"/>
                </a:lnTo>
                <a:lnTo>
                  <a:pt x="28" y="368"/>
                </a:lnTo>
                <a:lnTo>
                  <a:pt x="28" y="368"/>
                </a:lnTo>
                <a:lnTo>
                  <a:pt x="28" y="371"/>
                </a:lnTo>
                <a:lnTo>
                  <a:pt x="28" y="371"/>
                </a:lnTo>
                <a:lnTo>
                  <a:pt x="28" y="371"/>
                </a:lnTo>
                <a:lnTo>
                  <a:pt x="28" y="371"/>
                </a:lnTo>
                <a:lnTo>
                  <a:pt x="112" y="511"/>
                </a:lnTo>
                <a:lnTo>
                  <a:pt x="261" y="751"/>
                </a:lnTo>
                <a:lnTo>
                  <a:pt x="261" y="751"/>
                </a:lnTo>
                <a:lnTo>
                  <a:pt x="266" y="760"/>
                </a:lnTo>
                <a:lnTo>
                  <a:pt x="266" y="760"/>
                </a:lnTo>
                <a:lnTo>
                  <a:pt x="280" y="781"/>
                </a:lnTo>
                <a:lnTo>
                  <a:pt x="280" y="781"/>
                </a:lnTo>
                <a:lnTo>
                  <a:pt x="286" y="793"/>
                </a:lnTo>
                <a:lnTo>
                  <a:pt x="286" y="793"/>
                </a:lnTo>
                <a:lnTo>
                  <a:pt x="300" y="814"/>
                </a:lnTo>
                <a:lnTo>
                  <a:pt x="300" y="814"/>
                </a:lnTo>
                <a:lnTo>
                  <a:pt x="308" y="830"/>
                </a:lnTo>
                <a:lnTo>
                  <a:pt x="308" y="830"/>
                </a:lnTo>
                <a:lnTo>
                  <a:pt x="317" y="839"/>
                </a:lnTo>
                <a:lnTo>
                  <a:pt x="317" y="839"/>
                </a:lnTo>
                <a:lnTo>
                  <a:pt x="317" y="839"/>
                </a:lnTo>
                <a:lnTo>
                  <a:pt x="317" y="839"/>
                </a:lnTo>
                <a:lnTo>
                  <a:pt x="317" y="842"/>
                </a:lnTo>
                <a:lnTo>
                  <a:pt x="317" y="842"/>
                </a:lnTo>
                <a:lnTo>
                  <a:pt x="325" y="857"/>
                </a:lnTo>
                <a:lnTo>
                  <a:pt x="325" y="857"/>
                </a:lnTo>
                <a:lnTo>
                  <a:pt x="331" y="854"/>
                </a:lnTo>
                <a:lnTo>
                  <a:pt x="331" y="854"/>
                </a:lnTo>
                <a:lnTo>
                  <a:pt x="328" y="848"/>
                </a:lnTo>
                <a:lnTo>
                  <a:pt x="325" y="839"/>
                </a:lnTo>
                <a:lnTo>
                  <a:pt x="322" y="817"/>
                </a:lnTo>
                <a:lnTo>
                  <a:pt x="322" y="817"/>
                </a:lnTo>
                <a:lnTo>
                  <a:pt x="322" y="802"/>
                </a:lnTo>
                <a:lnTo>
                  <a:pt x="322" y="802"/>
                </a:lnTo>
                <a:lnTo>
                  <a:pt x="322" y="790"/>
                </a:lnTo>
                <a:lnTo>
                  <a:pt x="322" y="790"/>
                </a:lnTo>
                <a:lnTo>
                  <a:pt x="319" y="775"/>
                </a:lnTo>
                <a:lnTo>
                  <a:pt x="319" y="775"/>
                </a:lnTo>
                <a:lnTo>
                  <a:pt x="319" y="775"/>
                </a:lnTo>
                <a:lnTo>
                  <a:pt x="319" y="760"/>
                </a:lnTo>
                <a:lnTo>
                  <a:pt x="319" y="760"/>
                </a:lnTo>
                <a:lnTo>
                  <a:pt x="319" y="754"/>
                </a:lnTo>
                <a:lnTo>
                  <a:pt x="319" y="754"/>
                </a:lnTo>
                <a:lnTo>
                  <a:pt x="319" y="751"/>
                </a:lnTo>
                <a:lnTo>
                  <a:pt x="319" y="751"/>
                </a:lnTo>
                <a:lnTo>
                  <a:pt x="322" y="744"/>
                </a:lnTo>
                <a:lnTo>
                  <a:pt x="322" y="744"/>
                </a:lnTo>
                <a:lnTo>
                  <a:pt x="322" y="741"/>
                </a:lnTo>
                <a:lnTo>
                  <a:pt x="322" y="741"/>
                </a:lnTo>
                <a:lnTo>
                  <a:pt x="322" y="741"/>
                </a:lnTo>
                <a:lnTo>
                  <a:pt x="322" y="741"/>
                </a:lnTo>
                <a:lnTo>
                  <a:pt x="325" y="741"/>
                </a:lnTo>
                <a:lnTo>
                  <a:pt x="325" y="738"/>
                </a:lnTo>
                <a:lnTo>
                  <a:pt x="325" y="738"/>
                </a:lnTo>
                <a:lnTo>
                  <a:pt x="325" y="738"/>
                </a:lnTo>
                <a:lnTo>
                  <a:pt x="325" y="738"/>
                </a:lnTo>
                <a:lnTo>
                  <a:pt x="328" y="735"/>
                </a:lnTo>
                <a:lnTo>
                  <a:pt x="328" y="735"/>
                </a:lnTo>
                <a:lnTo>
                  <a:pt x="333" y="729"/>
                </a:lnTo>
                <a:lnTo>
                  <a:pt x="333" y="729"/>
                </a:lnTo>
                <a:lnTo>
                  <a:pt x="345" y="726"/>
                </a:lnTo>
                <a:lnTo>
                  <a:pt x="345" y="726"/>
                </a:lnTo>
                <a:lnTo>
                  <a:pt x="350" y="726"/>
                </a:lnTo>
                <a:lnTo>
                  <a:pt x="350" y="726"/>
                </a:lnTo>
                <a:lnTo>
                  <a:pt x="356" y="726"/>
                </a:lnTo>
                <a:lnTo>
                  <a:pt x="356" y="726"/>
                </a:lnTo>
                <a:lnTo>
                  <a:pt x="367" y="729"/>
                </a:lnTo>
                <a:lnTo>
                  <a:pt x="378" y="732"/>
                </a:lnTo>
                <a:lnTo>
                  <a:pt x="378" y="732"/>
                </a:lnTo>
                <a:lnTo>
                  <a:pt x="381" y="729"/>
                </a:lnTo>
                <a:lnTo>
                  <a:pt x="381" y="729"/>
                </a:lnTo>
                <a:lnTo>
                  <a:pt x="384" y="729"/>
                </a:lnTo>
                <a:lnTo>
                  <a:pt x="387" y="717"/>
                </a:lnTo>
                <a:lnTo>
                  <a:pt x="401" y="650"/>
                </a:lnTo>
                <a:lnTo>
                  <a:pt x="496" y="237"/>
                </a:lnTo>
                <a:close/>
              </a:path>
            </a:pathLst>
          </a:custGeom>
          <a:solidFill>
            <a:schemeClr val="accent2">
              <a:lumMod val="60000"/>
              <a:lumOff val="40000"/>
            </a:schemeClr>
          </a:solidFill>
          <a:ln w="2857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8" name="TextBox 807">
            <a:extLst>
              <a:ext uri="{FF2B5EF4-FFF2-40B4-BE49-F238E27FC236}">
                <a16:creationId xmlns:a16="http://schemas.microsoft.com/office/drawing/2014/main" id="{BE03EEFA-F02D-4249-875C-2D3C7A8F5BA5}"/>
              </a:ext>
            </a:extLst>
          </p:cNvPr>
          <p:cNvSpPr txBox="1"/>
          <p:nvPr/>
        </p:nvSpPr>
        <p:spPr bwMode="auto">
          <a:xfrm>
            <a:off x="8625309" y="2179814"/>
            <a:ext cx="163282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≤39% </a:t>
            </a:r>
          </a:p>
        </p:txBody>
      </p:sp>
      <p:sp>
        <p:nvSpPr>
          <p:cNvPr id="809" name="Rectangle 808">
            <a:extLst>
              <a:ext uri="{FF2B5EF4-FFF2-40B4-BE49-F238E27FC236}">
                <a16:creationId xmlns:a16="http://schemas.microsoft.com/office/drawing/2014/main" id="{1D701502-7121-459F-BC08-7C98B4EAF4FD}"/>
              </a:ext>
            </a:extLst>
          </p:cNvPr>
          <p:cNvSpPr/>
          <p:nvPr/>
        </p:nvSpPr>
        <p:spPr bwMode="auto">
          <a:xfrm>
            <a:off x="8499634" y="2277743"/>
            <a:ext cx="161925" cy="161925"/>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0" name="Rectangle 809">
            <a:extLst>
              <a:ext uri="{FF2B5EF4-FFF2-40B4-BE49-F238E27FC236}">
                <a16:creationId xmlns:a16="http://schemas.microsoft.com/office/drawing/2014/main" id="{E93E611E-2BF9-4010-8FC6-53E68CDB52E8}"/>
              </a:ext>
            </a:extLst>
          </p:cNvPr>
          <p:cNvSpPr/>
          <p:nvPr/>
        </p:nvSpPr>
        <p:spPr bwMode="auto">
          <a:xfrm>
            <a:off x="8499634" y="2541080"/>
            <a:ext cx="161925" cy="161925"/>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1" name="Rectangle 810">
            <a:extLst>
              <a:ext uri="{FF2B5EF4-FFF2-40B4-BE49-F238E27FC236}">
                <a16:creationId xmlns:a16="http://schemas.microsoft.com/office/drawing/2014/main" id="{65F90A42-92B1-4998-8342-8B4DEFA03596}"/>
              </a:ext>
            </a:extLst>
          </p:cNvPr>
          <p:cNvSpPr/>
          <p:nvPr/>
        </p:nvSpPr>
        <p:spPr bwMode="auto">
          <a:xfrm>
            <a:off x="8500478" y="2810902"/>
            <a:ext cx="161925" cy="16192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2" name="Rectangle 811">
            <a:extLst>
              <a:ext uri="{FF2B5EF4-FFF2-40B4-BE49-F238E27FC236}">
                <a16:creationId xmlns:a16="http://schemas.microsoft.com/office/drawing/2014/main" id="{2A5D94F5-7286-4479-BAE4-448336B450F5}"/>
              </a:ext>
            </a:extLst>
          </p:cNvPr>
          <p:cNvSpPr/>
          <p:nvPr/>
        </p:nvSpPr>
        <p:spPr bwMode="auto">
          <a:xfrm>
            <a:off x="8500478" y="3074239"/>
            <a:ext cx="161925" cy="161925"/>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4" name="TextBox 813">
            <a:extLst>
              <a:ext uri="{FF2B5EF4-FFF2-40B4-BE49-F238E27FC236}">
                <a16:creationId xmlns:a16="http://schemas.microsoft.com/office/drawing/2014/main" id="{57171EC0-DACD-4DA9-B02B-667706592825}"/>
              </a:ext>
            </a:extLst>
          </p:cNvPr>
          <p:cNvSpPr txBox="1"/>
          <p:nvPr/>
        </p:nvSpPr>
        <p:spPr bwMode="auto">
          <a:xfrm>
            <a:off x="8633854" y="2440948"/>
            <a:ext cx="141836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40% to 49%</a:t>
            </a:r>
          </a:p>
        </p:txBody>
      </p:sp>
      <p:sp>
        <p:nvSpPr>
          <p:cNvPr id="815" name="TextBox 814">
            <a:extLst>
              <a:ext uri="{FF2B5EF4-FFF2-40B4-BE49-F238E27FC236}">
                <a16:creationId xmlns:a16="http://schemas.microsoft.com/office/drawing/2014/main" id="{4B84137F-6431-4A24-B4CC-FEC668512DFF}"/>
              </a:ext>
            </a:extLst>
          </p:cNvPr>
          <p:cNvSpPr txBox="1"/>
          <p:nvPr/>
        </p:nvSpPr>
        <p:spPr bwMode="auto">
          <a:xfrm>
            <a:off x="8645649" y="2708754"/>
            <a:ext cx="141836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50% to 59%</a:t>
            </a:r>
          </a:p>
        </p:txBody>
      </p:sp>
      <p:sp>
        <p:nvSpPr>
          <p:cNvPr id="816" name="TextBox 815">
            <a:extLst>
              <a:ext uri="{FF2B5EF4-FFF2-40B4-BE49-F238E27FC236}">
                <a16:creationId xmlns:a16="http://schemas.microsoft.com/office/drawing/2014/main" id="{5FFBC5E8-222F-4B1D-8394-3EA5119A6B12}"/>
              </a:ext>
            </a:extLst>
          </p:cNvPr>
          <p:cNvSpPr txBox="1"/>
          <p:nvPr/>
        </p:nvSpPr>
        <p:spPr bwMode="auto">
          <a:xfrm>
            <a:off x="8651783" y="2972435"/>
            <a:ext cx="163204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≥60%</a:t>
            </a:r>
          </a:p>
        </p:txBody>
      </p:sp>
      <p:sp>
        <p:nvSpPr>
          <p:cNvPr id="6" name="TextBox 5">
            <a:extLst>
              <a:ext uri="{FF2B5EF4-FFF2-40B4-BE49-F238E27FC236}">
                <a16:creationId xmlns:a16="http://schemas.microsoft.com/office/drawing/2014/main" id="{F88D37A2-36BB-1A60-855C-9D6F54953157}"/>
              </a:ext>
            </a:extLst>
          </p:cNvPr>
          <p:cNvSpPr txBox="1"/>
          <p:nvPr/>
        </p:nvSpPr>
        <p:spPr bwMode="auto">
          <a:xfrm>
            <a:off x="7895341" y="3824408"/>
            <a:ext cx="3899526"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i="0" dirty="0">
                <a:solidFill>
                  <a:srgbClr val="202124"/>
                </a:solidFill>
                <a:effectLst/>
                <a:latin typeface="Calibri" panose="020F0502020204030204" pitchFamily="34" charset="0"/>
                <a:cs typeface="Calibri" panose="020F0502020204030204" pitchFamily="34" charset="0"/>
              </a:rPr>
              <a:t>HPV vaccination is recommended </a:t>
            </a:r>
            <a:br>
              <a:rPr lang="en-US" b="0" i="0" dirty="0">
                <a:solidFill>
                  <a:srgbClr val="202124"/>
                </a:solidFill>
                <a:effectLst/>
                <a:latin typeface="Calibri" panose="020F0502020204030204" pitchFamily="34" charset="0"/>
                <a:cs typeface="Calibri" panose="020F0502020204030204" pitchFamily="34" charset="0"/>
              </a:rPr>
            </a:br>
            <a:r>
              <a:rPr lang="en-US" b="0" i="0" dirty="0">
                <a:solidFill>
                  <a:srgbClr val="202124"/>
                </a:solidFill>
                <a:effectLst/>
                <a:latin typeface="Calibri" panose="020F0502020204030204" pitchFamily="34" charset="0"/>
                <a:cs typeface="Calibri" panose="020F0502020204030204" pitchFamily="34" charset="0"/>
              </a:rPr>
              <a:t>up to 26 yr of age</a:t>
            </a:r>
          </a:p>
          <a:p>
            <a:pPr marL="285750" indent="-285750" algn="l">
              <a:lnSpc>
                <a:spcPct val="100000"/>
              </a:lnSpc>
              <a:spcBef>
                <a:spcPct val="50000"/>
              </a:spcBef>
              <a:spcAft>
                <a:spcPct val="0"/>
              </a:spcAft>
              <a:buClrTx/>
              <a:buFont typeface="Wingdings" panose="05000000000000000000" pitchFamily="2" charset="2"/>
              <a:buChar char="§"/>
            </a:pPr>
            <a:r>
              <a:rPr lang="en-US" b="0" dirty="0">
                <a:solidFill>
                  <a:srgbClr val="202124"/>
                </a:solidFill>
                <a:latin typeface="Calibri" panose="020F0502020204030204" pitchFamily="34" charset="0"/>
                <a:cs typeface="Calibri" panose="020F0502020204030204" pitchFamily="34" charset="0"/>
              </a:rPr>
              <a:t>Adults aged </a:t>
            </a:r>
            <a:r>
              <a:rPr lang="en-US" b="0" i="0" dirty="0">
                <a:solidFill>
                  <a:srgbClr val="202124"/>
                </a:solidFill>
                <a:effectLst/>
                <a:latin typeface="Calibri" panose="020F0502020204030204" pitchFamily="34" charset="0"/>
                <a:cs typeface="Calibri" panose="020F0502020204030204" pitchFamily="34" charset="0"/>
              </a:rPr>
              <a:t>27-45 yr not previously vaccinated might consider HPV vaccination after speaking with their doctor </a:t>
            </a:r>
            <a:endParaRPr lang="en-US" b="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36771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11">
            <a:extLst>
              <a:ext uri="{FF2B5EF4-FFF2-40B4-BE49-F238E27FC236}">
                <a16:creationId xmlns:a16="http://schemas.microsoft.com/office/drawing/2014/main" id="{93B0E046-D29E-4369-993B-A1F2F2370C7C}"/>
              </a:ext>
            </a:extLst>
          </p:cNvPr>
          <p:cNvSpPr txBox="1">
            <a:spLocks noChangeArrowheads="1"/>
          </p:cNvSpPr>
          <p:nvPr/>
        </p:nvSpPr>
        <p:spPr bwMode="auto">
          <a:xfrm>
            <a:off x="414339" y="6385740"/>
            <a:ext cx="914529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457200" eaLnBrk="1" fontAlgn="auto" hangingPunct="1">
              <a:lnSpc>
                <a:spcPct val="100000"/>
              </a:lnSpc>
              <a:spcBef>
                <a:spcPct val="0"/>
              </a:spcBef>
              <a:spcAft>
                <a:spcPct val="0"/>
              </a:spcAft>
              <a:buClrTx/>
              <a:buNone/>
              <a:defRPr/>
            </a:pPr>
            <a:r>
              <a:rPr lang="da-DK" altLang="en-US" sz="1200" b="0" dirty="0">
                <a:solidFill>
                  <a:schemeClr val="bg2"/>
                </a:solidFill>
                <a:latin typeface="Calibri" panose="020F0502020204030204" pitchFamily="34" charset="0"/>
                <a:cs typeface="+mn-cs"/>
              </a:rPr>
              <a:t>Staples. Vaccine. 2021;39:5385.</a:t>
            </a:r>
            <a:endParaRPr kumimoji="0" lang="da-DK"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mn-cs"/>
            </a:endParaRPr>
          </a:p>
        </p:txBody>
      </p:sp>
      <p:sp>
        <p:nvSpPr>
          <p:cNvPr id="19" name="Title 1">
            <a:extLst>
              <a:ext uri="{FF2B5EF4-FFF2-40B4-BE49-F238E27FC236}">
                <a16:creationId xmlns:a16="http://schemas.microsoft.com/office/drawing/2014/main" id="{AB732990-1215-44B8-BA5F-80184BAA45B2}"/>
              </a:ext>
            </a:extLst>
          </p:cNvPr>
          <p:cNvSpPr>
            <a:spLocks noGrp="1"/>
          </p:cNvSpPr>
          <p:nvPr>
            <p:ph type="title"/>
          </p:nvPr>
        </p:nvSpPr>
        <p:spPr>
          <a:xfrm>
            <a:off x="609759" y="238127"/>
            <a:ext cx="10872444" cy="1362073"/>
          </a:xfrm>
        </p:spPr>
        <p:txBody>
          <a:bodyPr/>
          <a:lstStyle/>
          <a:p>
            <a:r>
              <a:rPr lang="en-US" sz="3200" dirty="0"/>
              <a:t>Distrust and Limited Access to HCPs May Result in </a:t>
            </a:r>
            <a:br>
              <a:rPr lang="en-US" sz="3200" dirty="0"/>
            </a:br>
            <a:r>
              <a:rPr lang="en-US" sz="3200" dirty="0"/>
              <a:t>Lower HPV Vaccination Rates Among Underrepresented Racial/Ethnic Minority Patients</a:t>
            </a:r>
          </a:p>
        </p:txBody>
      </p:sp>
      <p:sp>
        <p:nvSpPr>
          <p:cNvPr id="4" name="Content Placeholder 3">
            <a:extLst>
              <a:ext uri="{FF2B5EF4-FFF2-40B4-BE49-F238E27FC236}">
                <a16:creationId xmlns:a16="http://schemas.microsoft.com/office/drawing/2014/main" id="{F9A499BD-2335-47BA-8F56-58441E0233CA}"/>
              </a:ext>
            </a:extLst>
          </p:cNvPr>
          <p:cNvSpPr>
            <a:spLocks noGrp="1"/>
          </p:cNvSpPr>
          <p:nvPr>
            <p:ph idx="1"/>
          </p:nvPr>
        </p:nvSpPr>
        <p:spPr>
          <a:xfrm>
            <a:off x="604675" y="1900989"/>
            <a:ext cx="10877529" cy="4262744"/>
          </a:xfrm>
        </p:spPr>
        <p:txBody>
          <a:bodyPr/>
          <a:lstStyle/>
          <a:p>
            <a:r>
              <a:rPr lang="en-US" dirty="0"/>
              <a:t>Distrust and lack of access are driven by isolation, racial differences in communication, lack of insurance, and/or transportation </a:t>
            </a:r>
          </a:p>
          <a:p>
            <a:r>
              <a:rPr lang="en-US" dirty="0"/>
              <a:t>Low availability of HCPs (pediatricians) in rural areas may contribute to low vaccination rates</a:t>
            </a:r>
          </a:p>
          <a:p>
            <a:r>
              <a:rPr lang="en-US" b="0" kern="0" dirty="0"/>
              <a:t>Poor health literacy cited as reason for lack of screening or distrust of HPV vaccine</a:t>
            </a:r>
          </a:p>
          <a:p>
            <a:endParaRPr lang="en-US" dirty="0"/>
          </a:p>
        </p:txBody>
      </p:sp>
    </p:spTree>
    <p:extLst>
      <p:ext uri="{BB962C8B-B14F-4D97-AF65-F5344CB8AC3E}">
        <p14:creationId xmlns:p14="http://schemas.microsoft.com/office/powerpoint/2010/main" val="2875747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156BF-4E50-4234-BD56-8054C83356F8}"/>
              </a:ext>
            </a:extLst>
          </p:cNvPr>
          <p:cNvSpPr>
            <a:spLocks noGrp="1"/>
          </p:cNvSpPr>
          <p:nvPr>
            <p:ph type="title"/>
          </p:nvPr>
        </p:nvSpPr>
        <p:spPr/>
        <p:txBody>
          <a:bodyPr/>
          <a:lstStyle/>
          <a:p>
            <a:r>
              <a:rPr lang="en-US" dirty="0"/>
              <a:t>Leveraging Community Pharmacies as “Vaccines for Children” Providers May Help Increase HPV Vaccination</a:t>
            </a:r>
          </a:p>
        </p:txBody>
      </p:sp>
      <p:sp>
        <p:nvSpPr>
          <p:cNvPr id="9" name="Content Placeholder 8">
            <a:extLst>
              <a:ext uri="{FF2B5EF4-FFF2-40B4-BE49-F238E27FC236}">
                <a16:creationId xmlns:a16="http://schemas.microsoft.com/office/drawing/2014/main" id="{12320288-86DA-F645-9212-94743A5C96B2}"/>
              </a:ext>
            </a:extLst>
          </p:cNvPr>
          <p:cNvSpPr>
            <a:spLocks noGrp="1"/>
          </p:cNvSpPr>
          <p:nvPr>
            <p:ph sz="half" idx="1"/>
          </p:nvPr>
        </p:nvSpPr>
        <p:spPr/>
        <p:txBody>
          <a:bodyPr/>
          <a:lstStyle/>
          <a:p>
            <a:pPr>
              <a:spcAft>
                <a:spcPts val="300"/>
              </a:spcAft>
            </a:pPr>
            <a:r>
              <a:rPr lang="en-US" sz="2400" dirty="0">
                <a:cs typeface="Calibri" panose="020F0502020204030204" pitchFamily="34" charset="0"/>
              </a:rPr>
              <a:t>Overcoming economic barriers, lack of access, and low awareness/education about vaccines in rural, medically underserved areas</a:t>
            </a:r>
          </a:p>
          <a:p>
            <a:pPr lvl="1">
              <a:spcAft>
                <a:spcPts val="300"/>
              </a:spcAft>
            </a:pPr>
            <a:r>
              <a:rPr lang="en-US" sz="2200" dirty="0">
                <a:cs typeface="Calibri" panose="020F0502020204030204" pitchFamily="34" charset="0"/>
              </a:rPr>
              <a:t>Community pharmacy in Alabama was enlisted as Vaccines for Children provider of free vaccines to eligible adolescents in 8-mo pilot study</a:t>
            </a:r>
          </a:p>
          <a:p>
            <a:pPr lvl="1">
              <a:spcAft>
                <a:spcPts val="300"/>
              </a:spcAft>
            </a:pPr>
            <a:r>
              <a:rPr lang="en-US" sz="2200" b="0" kern="0" dirty="0">
                <a:cs typeface="Calibri" panose="020F0502020204030204" pitchFamily="34" charset="0"/>
              </a:rPr>
              <a:t>Demographic characteristics of vaccinated adolescents</a:t>
            </a:r>
          </a:p>
          <a:p>
            <a:pPr lvl="2">
              <a:spcAft>
                <a:spcPts val="300"/>
              </a:spcAft>
            </a:pPr>
            <a:r>
              <a:rPr lang="en-US" sz="2000" b="0" kern="0" dirty="0">
                <a:cs typeface="Calibri" panose="020F0502020204030204" pitchFamily="34" charset="0"/>
              </a:rPr>
              <a:t>Black: 62.9%</a:t>
            </a:r>
          </a:p>
          <a:p>
            <a:pPr lvl="2">
              <a:spcAft>
                <a:spcPts val="300"/>
              </a:spcAft>
            </a:pPr>
            <a:r>
              <a:rPr lang="en-US" sz="2000" b="0" kern="0" dirty="0">
                <a:cs typeface="Calibri" panose="020F0502020204030204" pitchFamily="34" charset="0"/>
              </a:rPr>
              <a:t>White: 33.7%</a:t>
            </a:r>
          </a:p>
          <a:p>
            <a:pPr lvl="2">
              <a:spcAft>
                <a:spcPts val="300"/>
              </a:spcAft>
            </a:pPr>
            <a:r>
              <a:rPr lang="en-US" sz="2000" b="0" kern="0" dirty="0">
                <a:cs typeface="Calibri" panose="020F0502020204030204" pitchFamily="34" charset="0"/>
              </a:rPr>
              <a:t>Other: 3.4%</a:t>
            </a:r>
            <a:endParaRPr lang="en-US" sz="2000" dirty="0">
              <a:cs typeface="Calibri" panose="020F0502020204030204" pitchFamily="34" charset="0"/>
            </a:endParaRPr>
          </a:p>
        </p:txBody>
      </p:sp>
      <p:sp>
        <p:nvSpPr>
          <p:cNvPr id="7" name="TextBox 6">
            <a:extLst>
              <a:ext uri="{FF2B5EF4-FFF2-40B4-BE49-F238E27FC236}">
                <a16:creationId xmlns:a16="http://schemas.microsoft.com/office/drawing/2014/main" id="{4823F5FD-150E-4A84-B709-FD95ECE8D986}"/>
              </a:ext>
            </a:extLst>
          </p:cNvPr>
          <p:cNvSpPr txBox="1"/>
          <p:nvPr/>
        </p:nvSpPr>
        <p:spPr bwMode="auto">
          <a:xfrm>
            <a:off x="417424" y="6371336"/>
            <a:ext cx="804362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rgbClr val="455560"/>
                </a:solidFill>
                <a:latin typeface="Calibri" panose="020F0502020204030204" pitchFamily="34" charset="0"/>
                <a:cs typeface="Calibri" panose="020F0502020204030204" pitchFamily="34" charset="0"/>
              </a:rPr>
              <a:t>Daniel. BMC Public Health. 2021;21:1266.</a:t>
            </a:r>
          </a:p>
        </p:txBody>
      </p:sp>
      <p:sp>
        <p:nvSpPr>
          <p:cNvPr id="3" name="TextBox 2">
            <a:extLst>
              <a:ext uri="{FF2B5EF4-FFF2-40B4-BE49-F238E27FC236}">
                <a16:creationId xmlns:a16="http://schemas.microsoft.com/office/drawing/2014/main" id="{774BDB4D-1B76-4875-BC5A-3C0C05FFACE8}"/>
              </a:ext>
            </a:extLst>
          </p:cNvPr>
          <p:cNvSpPr txBox="1"/>
          <p:nvPr/>
        </p:nvSpPr>
        <p:spPr bwMode="auto">
          <a:xfrm>
            <a:off x="6208053" y="1506335"/>
            <a:ext cx="5483727" cy="584775"/>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HPV Vaccination in Adolescents 10-18 Yr of Age,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July 29, 2019 - March 10, 2020 (N = 55)</a:t>
            </a:r>
          </a:p>
        </p:txBody>
      </p:sp>
      <p:grpSp>
        <p:nvGrpSpPr>
          <p:cNvPr id="66" name="Group 65">
            <a:extLst>
              <a:ext uri="{FF2B5EF4-FFF2-40B4-BE49-F238E27FC236}">
                <a16:creationId xmlns:a16="http://schemas.microsoft.com/office/drawing/2014/main" id="{5294DB7D-B421-4A42-8887-EB63B2946A42}"/>
              </a:ext>
            </a:extLst>
          </p:cNvPr>
          <p:cNvGrpSpPr/>
          <p:nvPr/>
        </p:nvGrpSpPr>
        <p:grpSpPr>
          <a:xfrm>
            <a:off x="6702769" y="5755797"/>
            <a:ext cx="4743450" cy="45719"/>
            <a:chOff x="6705604" y="5735731"/>
            <a:chExt cx="2786192" cy="81705"/>
          </a:xfrm>
        </p:grpSpPr>
        <p:sp>
          <p:nvSpPr>
            <p:cNvPr id="15" name="Line 20">
              <a:extLst>
                <a:ext uri="{FF2B5EF4-FFF2-40B4-BE49-F238E27FC236}">
                  <a16:creationId xmlns:a16="http://schemas.microsoft.com/office/drawing/2014/main" id="{B46905F6-8761-46D0-A6BC-2E2846F54E84}"/>
                </a:ext>
              </a:extLst>
            </p:cNvPr>
            <p:cNvSpPr>
              <a:spLocks noChangeShapeType="1"/>
            </p:cNvSpPr>
            <p:nvPr/>
          </p:nvSpPr>
          <p:spPr bwMode="auto">
            <a:xfrm rot="16200000">
              <a:off x="6664751"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dirty="0">
                <a:solidFill>
                  <a:schemeClr val="bg1"/>
                </a:solidFill>
                <a:latin typeface="+mn-lt"/>
              </a:endParaRPr>
            </a:p>
          </p:txBody>
        </p:sp>
        <p:sp>
          <p:nvSpPr>
            <p:cNvPr id="16" name="Line 22">
              <a:extLst>
                <a:ext uri="{FF2B5EF4-FFF2-40B4-BE49-F238E27FC236}">
                  <a16:creationId xmlns:a16="http://schemas.microsoft.com/office/drawing/2014/main" id="{DE8CBF4F-01B8-43D7-B231-FE3F74E544FF}"/>
                </a:ext>
              </a:extLst>
            </p:cNvPr>
            <p:cNvSpPr>
              <a:spLocks noChangeShapeType="1"/>
            </p:cNvSpPr>
            <p:nvPr/>
          </p:nvSpPr>
          <p:spPr bwMode="auto">
            <a:xfrm rot="16200000">
              <a:off x="8522212"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dirty="0">
                <a:solidFill>
                  <a:schemeClr val="bg1"/>
                </a:solidFill>
                <a:latin typeface="+mn-lt"/>
              </a:endParaRPr>
            </a:p>
          </p:txBody>
        </p:sp>
        <p:sp>
          <p:nvSpPr>
            <p:cNvPr id="27" name="Line 26">
              <a:extLst>
                <a:ext uri="{FF2B5EF4-FFF2-40B4-BE49-F238E27FC236}">
                  <a16:creationId xmlns:a16="http://schemas.microsoft.com/office/drawing/2014/main" id="{70B4FA7B-8A67-4D20-A27F-A7D507832C4B}"/>
                </a:ext>
              </a:extLst>
            </p:cNvPr>
            <p:cNvSpPr>
              <a:spLocks noChangeShapeType="1"/>
            </p:cNvSpPr>
            <p:nvPr/>
          </p:nvSpPr>
          <p:spPr bwMode="auto">
            <a:xfrm rot="16200000">
              <a:off x="9450943"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dirty="0">
                <a:solidFill>
                  <a:schemeClr val="bg1"/>
                </a:solidFill>
                <a:latin typeface="+mn-lt"/>
              </a:endParaRPr>
            </a:p>
          </p:txBody>
        </p:sp>
        <p:sp>
          <p:nvSpPr>
            <p:cNvPr id="28" name="Line 26">
              <a:extLst>
                <a:ext uri="{FF2B5EF4-FFF2-40B4-BE49-F238E27FC236}">
                  <a16:creationId xmlns:a16="http://schemas.microsoft.com/office/drawing/2014/main" id="{FC0E6E60-06F1-4742-B953-BF250C8E9AB0}"/>
                </a:ext>
              </a:extLst>
            </p:cNvPr>
            <p:cNvSpPr>
              <a:spLocks noChangeShapeType="1"/>
            </p:cNvSpPr>
            <p:nvPr/>
          </p:nvSpPr>
          <p:spPr bwMode="auto">
            <a:xfrm rot="16200000">
              <a:off x="8986578"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dirty="0">
                <a:solidFill>
                  <a:schemeClr val="bg1"/>
                </a:solidFill>
                <a:latin typeface="+mn-lt"/>
              </a:endParaRPr>
            </a:p>
          </p:txBody>
        </p:sp>
        <p:sp>
          <p:nvSpPr>
            <p:cNvPr id="29" name="Line 26">
              <a:extLst>
                <a:ext uri="{FF2B5EF4-FFF2-40B4-BE49-F238E27FC236}">
                  <a16:creationId xmlns:a16="http://schemas.microsoft.com/office/drawing/2014/main" id="{9D96745A-E036-4BFC-9B40-FB6445FB83B9}"/>
                </a:ext>
              </a:extLst>
            </p:cNvPr>
            <p:cNvSpPr>
              <a:spLocks noChangeShapeType="1"/>
            </p:cNvSpPr>
            <p:nvPr/>
          </p:nvSpPr>
          <p:spPr bwMode="auto">
            <a:xfrm rot="16200000">
              <a:off x="8057846"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dirty="0">
                <a:solidFill>
                  <a:schemeClr val="bg1"/>
                </a:solidFill>
                <a:latin typeface="+mn-lt"/>
              </a:endParaRPr>
            </a:p>
          </p:txBody>
        </p:sp>
        <p:sp>
          <p:nvSpPr>
            <p:cNvPr id="30" name="Line 26">
              <a:extLst>
                <a:ext uri="{FF2B5EF4-FFF2-40B4-BE49-F238E27FC236}">
                  <a16:creationId xmlns:a16="http://schemas.microsoft.com/office/drawing/2014/main" id="{753503E2-F44B-4F0A-AA29-82949E6AAE31}"/>
                </a:ext>
              </a:extLst>
            </p:cNvPr>
            <p:cNvSpPr>
              <a:spLocks noChangeShapeType="1"/>
            </p:cNvSpPr>
            <p:nvPr/>
          </p:nvSpPr>
          <p:spPr bwMode="auto">
            <a:xfrm rot="16200000">
              <a:off x="7593481"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dirty="0">
                <a:solidFill>
                  <a:schemeClr val="bg1"/>
                </a:solidFill>
                <a:latin typeface="+mn-lt"/>
              </a:endParaRPr>
            </a:p>
          </p:txBody>
        </p:sp>
        <p:sp>
          <p:nvSpPr>
            <p:cNvPr id="31" name="Line 26">
              <a:extLst>
                <a:ext uri="{FF2B5EF4-FFF2-40B4-BE49-F238E27FC236}">
                  <a16:creationId xmlns:a16="http://schemas.microsoft.com/office/drawing/2014/main" id="{5514ECC9-855F-4DE8-9759-13A1B4D99D6D}"/>
                </a:ext>
              </a:extLst>
            </p:cNvPr>
            <p:cNvSpPr>
              <a:spLocks noChangeShapeType="1"/>
            </p:cNvSpPr>
            <p:nvPr/>
          </p:nvSpPr>
          <p:spPr bwMode="auto">
            <a:xfrm rot="16200000">
              <a:off x="7129116"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200" dirty="0">
                <a:solidFill>
                  <a:schemeClr val="bg1"/>
                </a:solidFill>
                <a:latin typeface="+mn-lt"/>
              </a:endParaRPr>
            </a:p>
          </p:txBody>
        </p:sp>
      </p:grpSp>
      <p:sp>
        <p:nvSpPr>
          <p:cNvPr id="34" name="Rectangle 10">
            <a:extLst>
              <a:ext uri="{FF2B5EF4-FFF2-40B4-BE49-F238E27FC236}">
                <a16:creationId xmlns:a16="http://schemas.microsoft.com/office/drawing/2014/main" id="{10D1BC7D-8C4B-4F0B-A32F-F7E78651B525}"/>
              </a:ext>
            </a:extLst>
          </p:cNvPr>
          <p:cNvSpPr>
            <a:spLocks noChangeArrowheads="1"/>
          </p:cNvSpPr>
          <p:nvPr/>
        </p:nvSpPr>
        <p:spPr bwMode="auto">
          <a:xfrm>
            <a:off x="6365269" y="3271383"/>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25</a:t>
            </a:r>
          </a:p>
        </p:txBody>
      </p:sp>
      <p:sp>
        <p:nvSpPr>
          <p:cNvPr id="35" name="Rectangle 10">
            <a:extLst>
              <a:ext uri="{FF2B5EF4-FFF2-40B4-BE49-F238E27FC236}">
                <a16:creationId xmlns:a16="http://schemas.microsoft.com/office/drawing/2014/main" id="{2AFCD7A6-1880-4143-BD58-C96E38AD5A35}"/>
              </a:ext>
            </a:extLst>
          </p:cNvPr>
          <p:cNvSpPr>
            <a:spLocks noChangeArrowheads="1"/>
          </p:cNvSpPr>
          <p:nvPr/>
        </p:nvSpPr>
        <p:spPr bwMode="auto">
          <a:xfrm>
            <a:off x="6365269" y="3745777"/>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20</a:t>
            </a:r>
          </a:p>
        </p:txBody>
      </p:sp>
      <p:sp>
        <p:nvSpPr>
          <p:cNvPr id="36" name="Rectangle 10">
            <a:extLst>
              <a:ext uri="{FF2B5EF4-FFF2-40B4-BE49-F238E27FC236}">
                <a16:creationId xmlns:a16="http://schemas.microsoft.com/office/drawing/2014/main" id="{124C3DFB-F8FB-4877-8E6B-057B30E844D7}"/>
              </a:ext>
            </a:extLst>
          </p:cNvPr>
          <p:cNvSpPr>
            <a:spLocks noChangeArrowheads="1"/>
          </p:cNvSpPr>
          <p:nvPr/>
        </p:nvSpPr>
        <p:spPr bwMode="auto">
          <a:xfrm>
            <a:off x="6365269" y="4204897"/>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15</a:t>
            </a:r>
          </a:p>
        </p:txBody>
      </p:sp>
      <p:sp>
        <p:nvSpPr>
          <p:cNvPr id="37" name="Rectangle 10">
            <a:extLst>
              <a:ext uri="{FF2B5EF4-FFF2-40B4-BE49-F238E27FC236}">
                <a16:creationId xmlns:a16="http://schemas.microsoft.com/office/drawing/2014/main" id="{C804EDCD-BC04-410D-81CE-1FB5BC607002}"/>
              </a:ext>
            </a:extLst>
          </p:cNvPr>
          <p:cNvSpPr>
            <a:spLocks noChangeArrowheads="1"/>
          </p:cNvSpPr>
          <p:nvPr/>
        </p:nvSpPr>
        <p:spPr bwMode="auto">
          <a:xfrm>
            <a:off x="6365269" y="4693839"/>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10</a:t>
            </a:r>
          </a:p>
        </p:txBody>
      </p:sp>
      <p:sp>
        <p:nvSpPr>
          <p:cNvPr id="38" name="Rectangle 10">
            <a:extLst>
              <a:ext uri="{FF2B5EF4-FFF2-40B4-BE49-F238E27FC236}">
                <a16:creationId xmlns:a16="http://schemas.microsoft.com/office/drawing/2014/main" id="{7136A370-7047-4B5B-8184-060C2A2F12C3}"/>
              </a:ext>
            </a:extLst>
          </p:cNvPr>
          <p:cNvSpPr>
            <a:spLocks noChangeArrowheads="1"/>
          </p:cNvSpPr>
          <p:nvPr/>
        </p:nvSpPr>
        <p:spPr bwMode="auto">
          <a:xfrm>
            <a:off x="6469464" y="5170499"/>
            <a:ext cx="2253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5</a:t>
            </a:r>
          </a:p>
        </p:txBody>
      </p:sp>
      <p:sp>
        <p:nvSpPr>
          <p:cNvPr id="39" name="Rectangle 10">
            <a:extLst>
              <a:ext uri="{FF2B5EF4-FFF2-40B4-BE49-F238E27FC236}">
                <a16:creationId xmlns:a16="http://schemas.microsoft.com/office/drawing/2014/main" id="{D97D1F90-2B4E-4EDD-81D5-4D93D27C4259}"/>
              </a:ext>
            </a:extLst>
          </p:cNvPr>
          <p:cNvSpPr>
            <a:spLocks noChangeArrowheads="1"/>
          </p:cNvSpPr>
          <p:nvPr/>
        </p:nvSpPr>
        <p:spPr bwMode="auto">
          <a:xfrm>
            <a:off x="6469464" y="5610300"/>
            <a:ext cx="2253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0</a:t>
            </a:r>
          </a:p>
        </p:txBody>
      </p:sp>
      <p:sp>
        <p:nvSpPr>
          <p:cNvPr id="50" name="Rectangle 10">
            <a:extLst>
              <a:ext uri="{FF2B5EF4-FFF2-40B4-BE49-F238E27FC236}">
                <a16:creationId xmlns:a16="http://schemas.microsoft.com/office/drawing/2014/main" id="{690C62C4-3EEA-4D83-99AE-4A4A381BA253}"/>
              </a:ext>
            </a:extLst>
          </p:cNvPr>
          <p:cNvSpPr>
            <a:spLocks noChangeArrowheads="1"/>
          </p:cNvSpPr>
          <p:nvPr/>
        </p:nvSpPr>
        <p:spPr bwMode="auto">
          <a:xfrm>
            <a:off x="10636411" y="5636301"/>
            <a:ext cx="851604" cy="589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HPV + Tdap + Flu</a:t>
            </a:r>
          </a:p>
        </p:txBody>
      </p:sp>
      <p:grpSp>
        <p:nvGrpSpPr>
          <p:cNvPr id="65" name="Group 64">
            <a:extLst>
              <a:ext uri="{FF2B5EF4-FFF2-40B4-BE49-F238E27FC236}">
                <a16:creationId xmlns:a16="http://schemas.microsoft.com/office/drawing/2014/main" id="{FD952393-FACC-435F-B81F-76B342747A26}"/>
              </a:ext>
            </a:extLst>
          </p:cNvPr>
          <p:cNvGrpSpPr/>
          <p:nvPr/>
        </p:nvGrpSpPr>
        <p:grpSpPr>
          <a:xfrm>
            <a:off x="6637875" y="2001694"/>
            <a:ext cx="48272" cy="3732219"/>
            <a:chOff x="6637875" y="2001694"/>
            <a:chExt cx="48272" cy="3732219"/>
          </a:xfrm>
        </p:grpSpPr>
        <p:grpSp>
          <p:nvGrpSpPr>
            <p:cNvPr id="41" name="Group 40">
              <a:extLst>
                <a:ext uri="{FF2B5EF4-FFF2-40B4-BE49-F238E27FC236}">
                  <a16:creationId xmlns:a16="http://schemas.microsoft.com/office/drawing/2014/main" id="{7F0E7002-8CE1-4A18-86A9-A05145E75EE2}"/>
                </a:ext>
              </a:extLst>
            </p:cNvPr>
            <p:cNvGrpSpPr/>
            <p:nvPr/>
          </p:nvGrpSpPr>
          <p:grpSpPr>
            <a:xfrm>
              <a:off x="6637875" y="3405721"/>
              <a:ext cx="45719" cy="2328192"/>
              <a:chOff x="1528304" y="1364604"/>
              <a:chExt cx="72000" cy="2167553"/>
            </a:xfrm>
          </p:grpSpPr>
          <p:sp>
            <p:nvSpPr>
              <p:cNvPr id="42" name="Line 15">
                <a:extLst>
                  <a:ext uri="{FF2B5EF4-FFF2-40B4-BE49-F238E27FC236}">
                    <a16:creationId xmlns:a16="http://schemas.microsoft.com/office/drawing/2014/main" id="{1F4B673B-54A9-4506-9D4F-39D76DAA9DE8}"/>
                  </a:ext>
                </a:extLst>
              </p:cNvPr>
              <p:cNvSpPr>
                <a:spLocks noChangeShapeType="1"/>
              </p:cNvSpPr>
              <p:nvPr/>
            </p:nvSpPr>
            <p:spPr bwMode="auto">
              <a:xfrm>
                <a:off x="1528304" y="180101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43" name="Line 16">
                <a:extLst>
                  <a:ext uri="{FF2B5EF4-FFF2-40B4-BE49-F238E27FC236}">
                    <a16:creationId xmlns:a16="http://schemas.microsoft.com/office/drawing/2014/main" id="{3D159892-B308-4954-8375-24FA11D57F31}"/>
                  </a:ext>
                </a:extLst>
              </p:cNvPr>
              <p:cNvSpPr>
                <a:spLocks noChangeShapeType="1"/>
              </p:cNvSpPr>
              <p:nvPr/>
            </p:nvSpPr>
            <p:spPr bwMode="auto">
              <a:xfrm>
                <a:off x="1528304" y="2237421"/>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44" name="Line 17">
                <a:extLst>
                  <a:ext uri="{FF2B5EF4-FFF2-40B4-BE49-F238E27FC236}">
                    <a16:creationId xmlns:a16="http://schemas.microsoft.com/office/drawing/2014/main" id="{F5DCE6FB-8EEB-44D1-9999-71C6CB2B1770}"/>
                  </a:ext>
                </a:extLst>
              </p:cNvPr>
              <p:cNvSpPr>
                <a:spLocks noChangeShapeType="1"/>
              </p:cNvSpPr>
              <p:nvPr/>
            </p:nvSpPr>
            <p:spPr bwMode="auto">
              <a:xfrm>
                <a:off x="1528304" y="2673831"/>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45" name="Line 18">
                <a:extLst>
                  <a:ext uri="{FF2B5EF4-FFF2-40B4-BE49-F238E27FC236}">
                    <a16:creationId xmlns:a16="http://schemas.microsoft.com/office/drawing/2014/main" id="{87B25DB4-6383-492C-AC93-087D5CE8E44D}"/>
                  </a:ext>
                </a:extLst>
              </p:cNvPr>
              <p:cNvSpPr>
                <a:spLocks noChangeShapeType="1"/>
              </p:cNvSpPr>
              <p:nvPr/>
            </p:nvSpPr>
            <p:spPr bwMode="auto">
              <a:xfrm>
                <a:off x="1528304" y="3110238"/>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46" name="Line 19">
                <a:extLst>
                  <a:ext uri="{FF2B5EF4-FFF2-40B4-BE49-F238E27FC236}">
                    <a16:creationId xmlns:a16="http://schemas.microsoft.com/office/drawing/2014/main" id="{66BED7EE-5505-4291-8086-CDE3A7E13FF1}"/>
                  </a:ext>
                </a:extLst>
              </p:cNvPr>
              <p:cNvSpPr>
                <a:spLocks noChangeShapeType="1"/>
              </p:cNvSpPr>
              <p:nvPr/>
            </p:nvSpPr>
            <p:spPr bwMode="auto">
              <a:xfrm>
                <a:off x="1528304" y="3532157"/>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47" name="Line 9">
                <a:extLst>
                  <a:ext uri="{FF2B5EF4-FFF2-40B4-BE49-F238E27FC236}">
                    <a16:creationId xmlns:a16="http://schemas.microsoft.com/office/drawing/2014/main" id="{CE95350C-35AE-4235-9559-C22C0D58C2F3}"/>
                  </a:ext>
                </a:extLst>
              </p:cNvPr>
              <p:cNvSpPr>
                <a:spLocks noChangeShapeType="1"/>
              </p:cNvSpPr>
              <p:nvPr/>
            </p:nvSpPr>
            <p:spPr bwMode="auto">
              <a:xfrm>
                <a:off x="1528304" y="136460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grpSp>
          <p:nvGrpSpPr>
            <p:cNvPr id="58" name="Group 57">
              <a:extLst>
                <a:ext uri="{FF2B5EF4-FFF2-40B4-BE49-F238E27FC236}">
                  <a16:creationId xmlns:a16="http://schemas.microsoft.com/office/drawing/2014/main" id="{F7631D91-50A5-4AAF-A134-F1347889BBA0}"/>
                </a:ext>
              </a:extLst>
            </p:cNvPr>
            <p:cNvGrpSpPr/>
            <p:nvPr/>
          </p:nvGrpSpPr>
          <p:grpSpPr>
            <a:xfrm>
              <a:off x="6640428" y="2001694"/>
              <a:ext cx="45719" cy="921937"/>
              <a:chOff x="1528304" y="2673831"/>
              <a:chExt cx="72000" cy="858326"/>
            </a:xfrm>
          </p:grpSpPr>
          <p:sp>
            <p:nvSpPr>
              <p:cNvPr id="61" name="Line 17">
                <a:extLst>
                  <a:ext uri="{FF2B5EF4-FFF2-40B4-BE49-F238E27FC236}">
                    <a16:creationId xmlns:a16="http://schemas.microsoft.com/office/drawing/2014/main" id="{7CE33167-33B5-4A3F-AF8C-6D474FE3C27E}"/>
                  </a:ext>
                </a:extLst>
              </p:cNvPr>
              <p:cNvSpPr>
                <a:spLocks noChangeShapeType="1"/>
              </p:cNvSpPr>
              <p:nvPr/>
            </p:nvSpPr>
            <p:spPr bwMode="auto">
              <a:xfrm>
                <a:off x="1528304" y="2673831"/>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62" name="Line 18">
                <a:extLst>
                  <a:ext uri="{FF2B5EF4-FFF2-40B4-BE49-F238E27FC236}">
                    <a16:creationId xmlns:a16="http://schemas.microsoft.com/office/drawing/2014/main" id="{6E4175CC-8135-4FA7-A792-D5A68404A493}"/>
                  </a:ext>
                </a:extLst>
              </p:cNvPr>
              <p:cNvSpPr>
                <a:spLocks noChangeShapeType="1"/>
              </p:cNvSpPr>
              <p:nvPr/>
            </p:nvSpPr>
            <p:spPr bwMode="auto">
              <a:xfrm>
                <a:off x="1528304" y="3110238"/>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63" name="Line 19">
                <a:extLst>
                  <a:ext uri="{FF2B5EF4-FFF2-40B4-BE49-F238E27FC236}">
                    <a16:creationId xmlns:a16="http://schemas.microsoft.com/office/drawing/2014/main" id="{2769CEAA-5766-48EC-AE5C-14EAAAED08F5}"/>
                  </a:ext>
                </a:extLst>
              </p:cNvPr>
              <p:cNvSpPr>
                <a:spLocks noChangeShapeType="1"/>
              </p:cNvSpPr>
              <p:nvPr/>
            </p:nvSpPr>
            <p:spPr bwMode="auto">
              <a:xfrm>
                <a:off x="1528304" y="3532157"/>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grpSp>
      <p:sp>
        <p:nvSpPr>
          <p:cNvPr id="67" name="Rectangle 10">
            <a:extLst>
              <a:ext uri="{FF2B5EF4-FFF2-40B4-BE49-F238E27FC236}">
                <a16:creationId xmlns:a16="http://schemas.microsoft.com/office/drawing/2014/main" id="{238EBE29-D1C0-462A-B44B-EB71A24D64B1}"/>
              </a:ext>
            </a:extLst>
          </p:cNvPr>
          <p:cNvSpPr>
            <a:spLocks noChangeArrowheads="1"/>
          </p:cNvSpPr>
          <p:nvPr/>
        </p:nvSpPr>
        <p:spPr bwMode="auto">
          <a:xfrm>
            <a:off x="9892051" y="5636301"/>
            <a:ext cx="750490" cy="589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HPV + Flu</a:t>
            </a:r>
          </a:p>
        </p:txBody>
      </p:sp>
      <p:sp>
        <p:nvSpPr>
          <p:cNvPr id="68" name="Rectangle 10">
            <a:extLst>
              <a:ext uri="{FF2B5EF4-FFF2-40B4-BE49-F238E27FC236}">
                <a16:creationId xmlns:a16="http://schemas.microsoft.com/office/drawing/2014/main" id="{82558CF3-EE21-49B0-AA55-B7B7B5C68AAC}"/>
              </a:ext>
            </a:extLst>
          </p:cNvPr>
          <p:cNvSpPr>
            <a:spLocks noChangeArrowheads="1"/>
          </p:cNvSpPr>
          <p:nvPr/>
        </p:nvSpPr>
        <p:spPr bwMode="auto">
          <a:xfrm>
            <a:off x="9101619" y="5636301"/>
            <a:ext cx="750490" cy="589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HPV + MCV</a:t>
            </a:r>
          </a:p>
        </p:txBody>
      </p:sp>
      <p:sp>
        <p:nvSpPr>
          <p:cNvPr id="69" name="Rectangle 10">
            <a:extLst>
              <a:ext uri="{FF2B5EF4-FFF2-40B4-BE49-F238E27FC236}">
                <a16:creationId xmlns:a16="http://schemas.microsoft.com/office/drawing/2014/main" id="{62CA9E44-BD45-4CED-A106-3CAB11E024DC}"/>
              </a:ext>
            </a:extLst>
          </p:cNvPr>
          <p:cNvSpPr>
            <a:spLocks noChangeArrowheads="1"/>
          </p:cNvSpPr>
          <p:nvPr/>
        </p:nvSpPr>
        <p:spPr bwMode="auto">
          <a:xfrm>
            <a:off x="8348200" y="5636301"/>
            <a:ext cx="750490" cy="589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HPV + Tdap</a:t>
            </a:r>
          </a:p>
        </p:txBody>
      </p:sp>
      <p:sp>
        <p:nvSpPr>
          <p:cNvPr id="70" name="Rectangle 10">
            <a:extLst>
              <a:ext uri="{FF2B5EF4-FFF2-40B4-BE49-F238E27FC236}">
                <a16:creationId xmlns:a16="http://schemas.microsoft.com/office/drawing/2014/main" id="{0C2D69D7-F2E7-4FDE-BBE9-C4004E85EAB6}"/>
              </a:ext>
            </a:extLst>
          </p:cNvPr>
          <p:cNvSpPr>
            <a:spLocks noChangeArrowheads="1"/>
          </p:cNvSpPr>
          <p:nvPr/>
        </p:nvSpPr>
        <p:spPr bwMode="auto">
          <a:xfrm>
            <a:off x="7527155" y="5636301"/>
            <a:ext cx="750490" cy="589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HPV Only</a:t>
            </a:r>
          </a:p>
        </p:txBody>
      </p:sp>
      <p:sp>
        <p:nvSpPr>
          <p:cNvPr id="71" name="Rectangle 10">
            <a:extLst>
              <a:ext uri="{FF2B5EF4-FFF2-40B4-BE49-F238E27FC236}">
                <a16:creationId xmlns:a16="http://schemas.microsoft.com/office/drawing/2014/main" id="{90C07A0A-064B-462D-8283-06C57A30270C}"/>
              </a:ext>
            </a:extLst>
          </p:cNvPr>
          <p:cNvSpPr>
            <a:spLocks noChangeArrowheads="1"/>
          </p:cNvSpPr>
          <p:nvPr/>
        </p:nvSpPr>
        <p:spPr bwMode="auto">
          <a:xfrm>
            <a:off x="6666695" y="5636301"/>
            <a:ext cx="851604" cy="83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HPV + Tdap + MCV</a:t>
            </a:r>
          </a:p>
        </p:txBody>
      </p:sp>
      <p:sp>
        <p:nvSpPr>
          <p:cNvPr id="72" name="Rectangle 10">
            <a:extLst>
              <a:ext uri="{FF2B5EF4-FFF2-40B4-BE49-F238E27FC236}">
                <a16:creationId xmlns:a16="http://schemas.microsoft.com/office/drawing/2014/main" id="{33EB7337-88CA-4796-8A1A-0AAEE067DAC5}"/>
              </a:ext>
            </a:extLst>
          </p:cNvPr>
          <p:cNvSpPr>
            <a:spLocks noChangeArrowheads="1"/>
          </p:cNvSpPr>
          <p:nvPr/>
        </p:nvSpPr>
        <p:spPr bwMode="auto">
          <a:xfrm>
            <a:off x="6378978" y="1860163"/>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40</a:t>
            </a:r>
          </a:p>
        </p:txBody>
      </p:sp>
      <p:sp>
        <p:nvSpPr>
          <p:cNvPr id="73" name="Rectangle 10">
            <a:extLst>
              <a:ext uri="{FF2B5EF4-FFF2-40B4-BE49-F238E27FC236}">
                <a16:creationId xmlns:a16="http://schemas.microsoft.com/office/drawing/2014/main" id="{095C1709-48E0-4ADB-A169-B57D660C43C6}"/>
              </a:ext>
            </a:extLst>
          </p:cNvPr>
          <p:cNvSpPr>
            <a:spLocks noChangeArrowheads="1"/>
          </p:cNvSpPr>
          <p:nvPr/>
        </p:nvSpPr>
        <p:spPr bwMode="auto">
          <a:xfrm>
            <a:off x="6378978" y="2319283"/>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35</a:t>
            </a:r>
          </a:p>
        </p:txBody>
      </p:sp>
      <p:sp>
        <p:nvSpPr>
          <p:cNvPr id="74" name="Rectangle 10">
            <a:extLst>
              <a:ext uri="{FF2B5EF4-FFF2-40B4-BE49-F238E27FC236}">
                <a16:creationId xmlns:a16="http://schemas.microsoft.com/office/drawing/2014/main" id="{C19A2526-57BF-47D8-BE8F-1FB5BF2A2890}"/>
              </a:ext>
            </a:extLst>
          </p:cNvPr>
          <p:cNvSpPr>
            <a:spLocks noChangeArrowheads="1"/>
          </p:cNvSpPr>
          <p:nvPr/>
        </p:nvSpPr>
        <p:spPr bwMode="auto">
          <a:xfrm>
            <a:off x="6378978" y="2808225"/>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30</a:t>
            </a:r>
          </a:p>
        </p:txBody>
      </p:sp>
      <p:sp>
        <p:nvSpPr>
          <p:cNvPr id="75" name="Rectangle 74">
            <a:extLst>
              <a:ext uri="{FF2B5EF4-FFF2-40B4-BE49-F238E27FC236}">
                <a16:creationId xmlns:a16="http://schemas.microsoft.com/office/drawing/2014/main" id="{C2C56BC1-A879-4448-9B30-E5B1C3964E70}"/>
              </a:ext>
            </a:extLst>
          </p:cNvPr>
          <p:cNvSpPr/>
          <p:nvPr/>
        </p:nvSpPr>
        <p:spPr bwMode="auto">
          <a:xfrm>
            <a:off x="6815797" y="2319283"/>
            <a:ext cx="634631" cy="341463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58F82DD7-162E-4F9E-9531-FCEDF2FAB5F3}"/>
              </a:ext>
            </a:extLst>
          </p:cNvPr>
          <p:cNvSpPr/>
          <p:nvPr/>
        </p:nvSpPr>
        <p:spPr bwMode="auto">
          <a:xfrm>
            <a:off x="7588854" y="3177107"/>
            <a:ext cx="634631" cy="255680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2AE1928D-2F74-45E1-9FA5-A9C05772003D}"/>
              </a:ext>
            </a:extLst>
          </p:cNvPr>
          <p:cNvSpPr/>
          <p:nvPr/>
        </p:nvSpPr>
        <p:spPr bwMode="auto">
          <a:xfrm>
            <a:off x="8387381" y="4377291"/>
            <a:ext cx="634631" cy="135662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E6943EB7-C01A-4456-AD3B-E9A7B00FFC77}"/>
              </a:ext>
            </a:extLst>
          </p:cNvPr>
          <p:cNvSpPr/>
          <p:nvPr/>
        </p:nvSpPr>
        <p:spPr bwMode="auto">
          <a:xfrm>
            <a:off x="9162214" y="4553267"/>
            <a:ext cx="634631" cy="1180646"/>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D76CC1BA-360A-483D-A38D-5B6ECB4F87E3}"/>
              </a:ext>
            </a:extLst>
          </p:cNvPr>
          <p:cNvSpPr/>
          <p:nvPr/>
        </p:nvSpPr>
        <p:spPr bwMode="auto">
          <a:xfrm>
            <a:off x="9950590" y="5421094"/>
            <a:ext cx="634631" cy="31281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415FE0C0-6549-49C3-81C7-8867DC08A391}"/>
              </a:ext>
            </a:extLst>
          </p:cNvPr>
          <p:cNvSpPr/>
          <p:nvPr/>
        </p:nvSpPr>
        <p:spPr bwMode="auto">
          <a:xfrm>
            <a:off x="10730203" y="5516740"/>
            <a:ext cx="634631" cy="217173"/>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Freeform: Shape 7">
            <a:extLst>
              <a:ext uri="{FF2B5EF4-FFF2-40B4-BE49-F238E27FC236}">
                <a16:creationId xmlns:a16="http://schemas.microsoft.com/office/drawing/2014/main" id="{5F78D468-C657-4AEB-9510-FDC8D8F96B5C}"/>
              </a:ext>
            </a:extLst>
          </p:cNvPr>
          <p:cNvSpPr/>
          <p:nvPr/>
        </p:nvSpPr>
        <p:spPr bwMode="auto">
          <a:xfrm>
            <a:off x="6705600" y="1990725"/>
            <a:ext cx="4743450" cy="3743325"/>
          </a:xfrm>
          <a:custGeom>
            <a:avLst/>
            <a:gdLst>
              <a:gd name="connsiteX0" fmla="*/ 0 w 4743450"/>
              <a:gd name="connsiteY0" fmla="*/ 0 h 3743325"/>
              <a:gd name="connsiteX1" fmla="*/ 0 w 4743450"/>
              <a:gd name="connsiteY1" fmla="*/ 3743325 h 3743325"/>
              <a:gd name="connsiteX2" fmla="*/ 4743450 w 4743450"/>
              <a:gd name="connsiteY2" fmla="*/ 3743325 h 3743325"/>
            </a:gdLst>
            <a:ahLst/>
            <a:cxnLst>
              <a:cxn ang="0">
                <a:pos x="connsiteX0" y="connsiteY0"/>
              </a:cxn>
              <a:cxn ang="0">
                <a:pos x="connsiteX1" y="connsiteY1"/>
              </a:cxn>
              <a:cxn ang="0">
                <a:pos x="connsiteX2" y="connsiteY2"/>
              </a:cxn>
            </a:cxnLst>
            <a:rect l="l" t="t" r="r" b="b"/>
            <a:pathLst>
              <a:path w="4743450" h="3743325">
                <a:moveTo>
                  <a:pt x="0" y="0"/>
                </a:moveTo>
                <a:lnTo>
                  <a:pt x="0" y="3743325"/>
                </a:lnTo>
                <a:lnTo>
                  <a:pt x="4743450" y="3743325"/>
                </a:lnTo>
              </a:path>
            </a:pathLst>
          </a:custGeom>
          <a:noFill/>
          <a:ln w="28575">
            <a:solidFill>
              <a:schemeClr val="bg1"/>
            </a:solidFill>
            <a:miter lim="800000"/>
            <a:headEnd/>
            <a:tailEnd/>
          </a:ln>
        </p:spPr>
        <p:txBody>
          <a:bodyPr rtlCol="0" anchor="ctr"/>
          <a:lstStyle/>
          <a:p>
            <a:pPr algn="ctr"/>
            <a:endParaRPr lang="en-US" dirty="0"/>
          </a:p>
        </p:txBody>
      </p:sp>
      <p:sp>
        <p:nvSpPr>
          <p:cNvPr id="12" name="TextBox 11">
            <a:extLst>
              <a:ext uri="{FF2B5EF4-FFF2-40B4-BE49-F238E27FC236}">
                <a16:creationId xmlns:a16="http://schemas.microsoft.com/office/drawing/2014/main" id="{51029356-C4BF-4BB4-91AA-633B723C657F}"/>
              </a:ext>
            </a:extLst>
          </p:cNvPr>
          <p:cNvSpPr txBox="1"/>
          <p:nvPr/>
        </p:nvSpPr>
        <p:spPr bwMode="auto">
          <a:xfrm rot="16200000">
            <a:off x="4576606" y="3621380"/>
            <a:ext cx="31057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HPV Vaccine Administered (%)</a:t>
            </a:r>
          </a:p>
        </p:txBody>
      </p:sp>
    </p:spTree>
    <p:extLst>
      <p:ext uri="{BB962C8B-B14F-4D97-AF65-F5344CB8AC3E}">
        <p14:creationId xmlns:p14="http://schemas.microsoft.com/office/powerpoint/2010/main" val="1278583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F2B278-C454-4346-ADFF-E6D0ABBC134C}"/>
              </a:ext>
            </a:extLst>
          </p:cNvPr>
          <p:cNvSpPr>
            <a:spLocks noGrp="1"/>
          </p:cNvSpPr>
          <p:nvPr>
            <p:ph type="title"/>
          </p:nvPr>
        </p:nvSpPr>
        <p:spPr/>
        <p:txBody>
          <a:bodyPr/>
          <a:lstStyle/>
          <a:p>
            <a:r>
              <a:rPr lang="en-US" sz="4000" dirty="0"/>
              <a:t>Screening and </a:t>
            </a:r>
            <a:br>
              <a:rPr lang="en-US" sz="4000" dirty="0"/>
            </a:br>
            <a:r>
              <a:rPr lang="en-US" sz="4000" dirty="0"/>
              <a:t>HPV Testing in Cervical Cancer</a:t>
            </a:r>
            <a:endParaRPr lang="en-US" dirty="0"/>
          </a:p>
        </p:txBody>
      </p:sp>
    </p:spTree>
    <p:extLst>
      <p:ext uri="{BB962C8B-B14F-4D97-AF65-F5344CB8AC3E}">
        <p14:creationId xmlns:p14="http://schemas.microsoft.com/office/powerpoint/2010/main" val="239235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156BF-4E50-4234-BD56-8054C83356F8}"/>
              </a:ext>
            </a:extLst>
          </p:cNvPr>
          <p:cNvSpPr>
            <a:spLocks noGrp="1"/>
          </p:cNvSpPr>
          <p:nvPr>
            <p:ph type="title"/>
          </p:nvPr>
        </p:nvSpPr>
        <p:spPr/>
        <p:txBody>
          <a:bodyPr/>
          <a:lstStyle/>
          <a:p>
            <a:r>
              <a:rPr lang="en-US" dirty="0"/>
              <a:t>ACS/USPSTF Guidelines on </a:t>
            </a:r>
            <a:br>
              <a:rPr lang="en-US" dirty="0"/>
            </a:br>
            <a:r>
              <a:rPr lang="en-US" dirty="0"/>
              <a:t>Cervical Cancer Screening Frequency</a:t>
            </a:r>
          </a:p>
        </p:txBody>
      </p:sp>
      <p:sp>
        <p:nvSpPr>
          <p:cNvPr id="3" name="Content Placeholder 2">
            <a:extLst>
              <a:ext uri="{FF2B5EF4-FFF2-40B4-BE49-F238E27FC236}">
                <a16:creationId xmlns:a16="http://schemas.microsoft.com/office/drawing/2014/main" id="{39300F07-6BD0-48C5-A946-71590E8A9D31}"/>
              </a:ext>
            </a:extLst>
          </p:cNvPr>
          <p:cNvSpPr>
            <a:spLocks noGrp="1"/>
          </p:cNvSpPr>
          <p:nvPr>
            <p:ph idx="1"/>
          </p:nvPr>
        </p:nvSpPr>
        <p:spPr>
          <a:xfrm>
            <a:off x="604675" y="1513047"/>
            <a:ext cx="11168225" cy="4650686"/>
          </a:xfrm>
        </p:spPr>
        <p:txBody>
          <a:bodyPr/>
          <a:lstStyle/>
          <a:p>
            <a:r>
              <a:rPr lang="en-US" sz="2600" dirty="0"/>
              <a:t>HPV testing as primary screening target</a:t>
            </a:r>
            <a:endParaRPr lang="en-US" sz="2600" baseline="30000" dirty="0"/>
          </a:p>
          <a:p>
            <a:r>
              <a:rPr lang="en-US" sz="2600" dirty="0"/>
              <a:t>Women aged 21-29 yr: screening every 3 yr with cervical cytology alone</a:t>
            </a:r>
          </a:p>
          <a:p>
            <a:r>
              <a:rPr lang="en-US" sz="2600" dirty="0"/>
              <a:t>Women aged 30-65 yr</a:t>
            </a:r>
          </a:p>
          <a:p>
            <a:pPr lvl="1"/>
            <a:r>
              <a:rPr lang="en-US" sz="2400" dirty="0"/>
              <a:t>Screening every 3 yr with cervical cytology alone </a:t>
            </a:r>
          </a:p>
          <a:p>
            <a:pPr lvl="1"/>
            <a:r>
              <a:rPr lang="en-US" sz="2400" dirty="0"/>
              <a:t>Screening every 5 yr with hrHPV testing alone</a:t>
            </a:r>
          </a:p>
          <a:p>
            <a:pPr lvl="1"/>
            <a:r>
              <a:rPr lang="en-US" sz="2400" dirty="0"/>
              <a:t>Screening every 5 yr with hrHPV testing in combination with cytology (cotesting)</a:t>
            </a:r>
          </a:p>
          <a:p>
            <a:r>
              <a:rPr lang="en-US" sz="2600" dirty="0"/>
              <a:t>Considers previous patient health history in the selection of testing frequency</a:t>
            </a:r>
          </a:p>
          <a:p>
            <a:endParaRPr lang="en-US" dirty="0"/>
          </a:p>
        </p:txBody>
      </p:sp>
      <p:sp>
        <p:nvSpPr>
          <p:cNvPr id="7" name="TextBox 6">
            <a:extLst>
              <a:ext uri="{FF2B5EF4-FFF2-40B4-BE49-F238E27FC236}">
                <a16:creationId xmlns:a16="http://schemas.microsoft.com/office/drawing/2014/main" id="{4823F5FD-150E-4A84-B709-FD95ECE8D986}"/>
              </a:ext>
            </a:extLst>
          </p:cNvPr>
          <p:cNvSpPr txBox="1"/>
          <p:nvPr/>
        </p:nvSpPr>
        <p:spPr bwMode="auto">
          <a:xfrm>
            <a:off x="438248" y="6364514"/>
            <a:ext cx="881244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USPSTF. JAMA. 2018;320:674. Fontham</a:t>
            </a:r>
            <a:r>
              <a:rPr lang="en-US" sz="1200" b="0" dirty="0">
                <a:solidFill>
                  <a:srgbClr val="455560"/>
                </a:solidFill>
                <a:latin typeface="Calibri" panose="020F0502020204030204" pitchFamily="34" charset="0"/>
                <a:cs typeface="Calibri" panose="020F0502020204030204" pitchFamily="34" charset="0"/>
              </a:rPr>
              <a:t>. CA Cancer J Clin. 2020;70:321.</a:t>
            </a:r>
            <a:r>
              <a:rPr lang="en-US" sz="1200" b="0" kern="1200" dirty="0">
                <a:solidFill>
                  <a:srgbClr val="455560"/>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1401052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0628D845-B2BA-4F6F-908F-D01C2FE2EC74}"/>
              </a:ext>
            </a:extLst>
          </p:cNvPr>
          <p:cNvSpPr>
            <a:spLocks noGrp="1"/>
          </p:cNvSpPr>
          <p:nvPr>
            <p:ph type="title"/>
          </p:nvPr>
        </p:nvSpPr>
        <p:spPr/>
        <p:txBody>
          <a:bodyPr/>
          <a:lstStyle/>
          <a:p>
            <a:r>
              <a:rPr lang="en-US" sz="3600" dirty="0"/>
              <a:t>Health Disparities in Screening for Cervical Cancer</a:t>
            </a:r>
            <a:endParaRPr lang="en-US" dirty="0">
              <a:highlight>
                <a:srgbClr val="FFFF00"/>
              </a:highlight>
            </a:endParaRPr>
          </a:p>
        </p:txBody>
      </p:sp>
      <p:sp>
        <p:nvSpPr>
          <p:cNvPr id="17" name="TextBox 16">
            <a:extLst>
              <a:ext uri="{FF2B5EF4-FFF2-40B4-BE49-F238E27FC236}">
                <a16:creationId xmlns:a16="http://schemas.microsoft.com/office/drawing/2014/main" id="{DEC7D002-9C74-4E59-BF76-F376CE176E69}"/>
              </a:ext>
            </a:extLst>
          </p:cNvPr>
          <p:cNvSpPr txBox="1"/>
          <p:nvPr/>
        </p:nvSpPr>
        <p:spPr bwMode="auto">
          <a:xfrm>
            <a:off x="447773" y="6368576"/>
            <a:ext cx="881244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Johnson. Public Health Rep. 2020;135:483.</a:t>
            </a:r>
          </a:p>
        </p:txBody>
      </p:sp>
      <p:graphicFrame>
        <p:nvGraphicFramePr>
          <p:cNvPr id="9" name="Table 12">
            <a:extLst>
              <a:ext uri="{FF2B5EF4-FFF2-40B4-BE49-F238E27FC236}">
                <a16:creationId xmlns:a16="http://schemas.microsoft.com/office/drawing/2014/main" id="{B2C7634D-1920-5142-8B3B-4A8D01A16C8E}"/>
              </a:ext>
            </a:extLst>
          </p:cNvPr>
          <p:cNvGraphicFramePr>
            <a:graphicFrameLocks noGrp="1"/>
          </p:cNvGraphicFramePr>
          <p:nvPr>
            <p:extLst>
              <p:ext uri="{D42A27DB-BD31-4B8C-83A1-F6EECF244321}">
                <p14:modId xmlns:p14="http://schemas.microsoft.com/office/powerpoint/2010/main" val="1773277033"/>
              </p:ext>
            </p:extLst>
          </p:nvPr>
        </p:nvGraphicFramePr>
        <p:xfrm>
          <a:off x="522288" y="2156231"/>
          <a:ext cx="11236324" cy="3118092"/>
        </p:xfrm>
        <a:graphic>
          <a:graphicData uri="http://schemas.openxmlformats.org/drawingml/2006/table">
            <a:tbl>
              <a:tblPr firstRow="1" bandRow="1">
                <a:effectLst/>
                <a:tableStyleId>{6E25E649-3F16-4E02-A733-19D2CDBF48F0}</a:tableStyleId>
              </a:tblPr>
              <a:tblGrid>
                <a:gridCol w="4194581">
                  <a:extLst>
                    <a:ext uri="{9D8B030D-6E8A-4147-A177-3AD203B41FA5}">
                      <a16:colId xmlns:a16="http://schemas.microsoft.com/office/drawing/2014/main" val="3683902491"/>
                    </a:ext>
                  </a:extLst>
                </a:gridCol>
                <a:gridCol w="2131446">
                  <a:extLst>
                    <a:ext uri="{9D8B030D-6E8A-4147-A177-3AD203B41FA5}">
                      <a16:colId xmlns:a16="http://schemas.microsoft.com/office/drawing/2014/main" val="4032582609"/>
                    </a:ext>
                  </a:extLst>
                </a:gridCol>
                <a:gridCol w="1394918">
                  <a:extLst>
                    <a:ext uri="{9D8B030D-6E8A-4147-A177-3AD203B41FA5}">
                      <a16:colId xmlns:a16="http://schemas.microsoft.com/office/drawing/2014/main" val="3878982947"/>
                    </a:ext>
                  </a:extLst>
                </a:gridCol>
                <a:gridCol w="2303535">
                  <a:extLst>
                    <a:ext uri="{9D8B030D-6E8A-4147-A177-3AD203B41FA5}">
                      <a16:colId xmlns:a16="http://schemas.microsoft.com/office/drawing/2014/main" val="4195810450"/>
                    </a:ext>
                  </a:extLst>
                </a:gridCol>
                <a:gridCol w="1211844">
                  <a:extLst>
                    <a:ext uri="{9D8B030D-6E8A-4147-A177-3AD203B41FA5}">
                      <a16:colId xmlns:a16="http://schemas.microsoft.com/office/drawing/2014/main" val="40075919"/>
                    </a:ext>
                  </a:extLst>
                </a:gridCol>
              </a:tblGrid>
              <a:tr h="0">
                <a:tc rowSpan="2">
                  <a:txBody>
                    <a:bodyPr/>
                    <a:lstStyle/>
                    <a:p>
                      <a:pPr algn="l"/>
                      <a:r>
                        <a:rPr lang="en-US" sz="1600" dirty="0">
                          <a:latin typeface="Calibri" panose="020F0502020204030204" pitchFamily="34" charset="0"/>
                          <a:cs typeface="Calibri" panose="020F0502020204030204" pitchFamily="34" charset="0"/>
                        </a:rPr>
                        <a:t>Predictor</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r>
                        <a:rPr lang="en-US" sz="1600" dirty="0">
                          <a:latin typeface="Calibri" panose="020F0502020204030204" pitchFamily="34" charset="0"/>
                          <a:cs typeface="Calibri" panose="020F0502020204030204" pitchFamily="34" charset="0"/>
                        </a:rPr>
                        <a:t>Pap Test in Previous 5 Yr (n = 482)</a:t>
                      </a:r>
                      <a:endParaRPr lang="en-US" sz="1600" b="1" kern="1200" dirty="0">
                        <a:solidFill>
                          <a:schemeClr val="lt1"/>
                        </a:solidFill>
                        <a:latin typeface="Calibri" panose="020F0502020204030204" pitchFamily="34" charset="0"/>
                        <a:ea typeface="+mn-ea"/>
                        <a:cs typeface="Calibri" panose="020F0502020204030204" pitchFamily="34" charset="0"/>
                      </a:endParaRP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algn="ctr"/>
                      <a:r>
                        <a:rPr lang="en-US" sz="1600" b="1" kern="1200" dirty="0">
                          <a:solidFill>
                            <a:schemeClr val="lt1"/>
                          </a:solidFill>
                          <a:latin typeface="Calibri" panose="020F0502020204030204" pitchFamily="34" charset="0"/>
                          <a:ea typeface="+mn-ea"/>
                          <a:cs typeface="Calibri" panose="020F0502020204030204" pitchFamily="34" charset="0"/>
                        </a:rPr>
                        <a:t>HPV Test in Previous 5 Yr (n = 333)</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3986540223"/>
                  </a:ext>
                </a:extLst>
              </a:tr>
              <a:tr h="0">
                <a:tc vMerge="1">
                  <a:txBody>
                    <a:bodyPr/>
                    <a:lstStyle/>
                    <a:p>
                      <a:pPr algn="l"/>
                      <a:endParaRPr lang="en-US" sz="1400" dirty="0">
                        <a:latin typeface="Calibri" panose="020F0502020204030204" pitchFamily="34" charset="0"/>
                        <a:cs typeface="Calibri" panose="020F0502020204030204" pitchFamily="34" charset="0"/>
                      </a:endParaRPr>
                    </a:p>
                  </a:txBody>
                  <a:tcPr marL="72641" marR="72641" marT="36321" marB="3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algn="ctr"/>
                      <a:r>
                        <a:rPr lang="en-US" sz="1600" b="1" kern="1200" dirty="0">
                          <a:solidFill>
                            <a:schemeClr val="lt1"/>
                          </a:solidFill>
                          <a:latin typeface="Calibri" panose="020F0502020204030204" pitchFamily="34" charset="0"/>
                          <a:ea typeface="+mn-ea"/>
                          <a:cs typeface="Calibri" panose="020F0502020204030204" pitchFamily="34" charset="0"/>
                        </a:rPr>
                        <a:t>OR (95% CI)</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i="1" kern="1200" dirty="0">
                          <a:solidFill>
                            <a:schemeClr val="lt1"/>
                          </a:solidFill>
                          <a:latin typeface="Calibri" panose="020F0502020204030204" pitchFamily="34" charset="0"/>
                          <a:ea typeface="+mn-ea"/>
                          <a:cs typeface="Calibri" panose="020F0502020204030204" pitchFamily="34" charset="0"/>
                        </a:rPr>
                        <a:t>P</a:t>
                      </a:r>
                      <a:r>
                        <a:rPr lang="en-US" sz="1600" b="1" i="0" kern="1200" dirty="0">
                          <a:solidFill>
                            <a:schemeClr val="lt1"/>
                          </a:solidFill>
                          <a:latin typeface="Calibri" panose="020F0502020204030204" pitchFamily="34" charset="0"/>
                          <a:ea typeface="+mn-ea"/>
                          <a:cs typeface="Calibri" panose="020F0502020204030204" pitchFamily="34" charset="0"/>
                        </a:rPr>
                        <a:t> Value</a:t>
                      </a:r>
                      <a:endParaRPr lang="en-US" sz="1600" b="1" i="1" kern="1200" dirty="0">
                        <a:solidFill>
                          <a:schemeClr val="lt1"/>
                        </a:solidFill>
                        <a:latin typeface="Calibri" panose="020F0502020204030204" pitchFamily="34" charset="0"/>
                        <a:ea typeface="+mn-ea"/>
                        <a:cs typeface="Calibri" panose="020F0502020204030204" pitchFamily="34" charset="0"/>
                      </a:endParaRP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kern="1200" dirty="0">
                          <a:solidFill>
                            <a:schemeClr val="lt1"/>
                          </a:solidFill>
                          <a:latin typeface="Calibri" panose="020F0502020204030204" pitchFamily="34" charset="0"/>
                          <a:ea typeface="+mn-ea"/>
                          <a:cs typeface="Calibri" panose="020F0502020204030204" pitchFamily="34" charset="0"/>
                        </a:rPr>
                        <a:t>OR (95% CI)</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i="1" kern="1200" dirty="0">
                          <a:solidFill>
                            <a:schemeClr val="lt1"/>
                          </a:solidFill>
                          <a:latin typeface="Calibri" panose="020F0502020204030204" pitchFamily="34" charset="0"/>
                          <a:ea typeface="+mn-ea"/>
                          <a:cs typeface="Calibri" panose="020F0502020204030204" pitchFamily="34" charset="0"/>
                        </a:rPr>
                        <a:t>P</a:t>
                      </a:r>
                      <a:r>
                        <a:rPr lang="en-US" sz="1600" b="1" i="0" kern="1200" dirty="0">
                          <a:solidFill>
                            <a:schemeClr val="lt1"/>
                          </a:solidFill>
                          <a:latin typeface="Calibri" panose="020F0502020204030204" pitchFamily="34" charset="0"/>
                          <a:ea typeface="+mn-ea"/>
                          <a:cs typeface="Calibri" panose="020F0502020204030204" pitchFamily="34" charset="0"/>
                        </a:rPr>
                        <a:t> Value</a:t>
                      </a:r>
                      <a:endParaRPr lang="en-US" sz="1600" b="1" i="1" kern="1200" dirty="0">
                        <a:solidFill>
                          <a:schemeClr val="lt1"/>
                        </a:solidFill>
                        <a:latin typeface="Calibri" panose="020F0502020204030204" pitchFamily="34" charset="0"/>
                        <a:ea typeface="+mn-ea"/>
                        <a:cs typeface="Calibri" panose="020F0502020204030204" pitchFamily="34" charset="0"/>
                      </a:endParaRP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204471375"/>
                  </a:ext>
                </a:extLst>
              </a:tr>
              <a:tr h="152770">
                <a:tc>
                  <a:txBody>
                    <a:bodyPr/>
                    <a:lstStyle/>
                    <a:p>
                      <a:pPr algn="l"/>
                      <a:r>
                        <a:rPr lang="en-US" sz="1600" b="0" baseline="0" dirty="0">
                          <a:solidFill>
                            <a:schemeClr val="bg1"/>
                          </a:solidFill>
                          <a:latin typeface="Calibri" panose="020F0502020204030204" pitchFamily="34" charset="0"/>
                          <a:cs typeface="Calibri" panose="020F0502020204030204" pitchFamily="34" charset="0"/>
                        </a:rPr>
                        <a:t>Race: White vs Black </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b="0" i="0" kern="1200" dirty="0">
                          <a:solidFill>
                            <a:schemeClr val="bg1"/>
                          </a:solidFill>
                          <a:latin typeface="Calibri" panose="020F0502020204030204" pitchFamily="34" charset="0"/>
                          <a:ea typeface="+mn-ea"/>
                          <a:cs typeface="Calibri" panose="020F0502020204030204" pitchFamily="34" charset="0"/>
                        </a:rPr>
                        <a:t>2.49 (1.12-4.54)</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b="0" i="0" kern="1200" dirty="0">
                          <a:solidFill>
                            <a:schemeClr val="bg1"/>
                          </a:solidFill>
                          <a:latin typeface="Calibri" panose="020F0502020204030204" pitchFamily="34" charset="0"/>
                          <a:ea typeface="+mn-ea"/>
                          <a:cs typeface="Calibri" panose="020F0502020204030204" pitchFamily="34" charset="0"/>
                        </a:rPr>
                        <a:t>.02</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b="0" i="0" kern="1200" dirty="0">
                          <a:solidFill>
                            <a:schemeClr val="bg1"/>
                          </a:solidFill>
                          <a:latin typeface="Calibri" panose="020F0502020204030204" pitchFamily="34" charset="0"/>
                          <a:ea typeface="+mn-ea"/>
                          <a:cs typeface="Calibri" panose="020F0502020204030204" pitchFamily="34" charset="0"/>
                        </a:rPr>
                        <a:t>1.56 (0.89-2.72)</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b="0" i="0" kern="1200" dirty="0">
                          <a:solidFill>
                            <a:schemeClr val="bg1"/>
                          </a:solidFill>
                          <a:latin typeface="Calibri" panose="020F0502020204030204" pitchFamily="34" charset="0"/>
                          <a:ea typeface="+mn-ea"/>
                          <a:cs typeface="Calibri" panose="020F0502020204030204" pitchFamily="34" charset="0"/>
                        </a:rPr>
                        <a:t>.12</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47238429"/>
                  </a:ext>
                </a:extLst>
              </a:tr>
              <a:tr h="152770">
                <a:tc>
                  <a:txBody>
                    <a:bodyPr/>
                    <a:lstStyle/>
                    <a:p>
                      <a:pPr algn="l"/>
                      <a:r>
                        <a:rPr lang="en-US" sz="1600" b="0" baseline="0" dirty="0">
                          <a:solidFill>
                            <a:schemeClr val="bg1"/>
                          </a:solidFill>
                          <a:latin typeface="Calibri" panose="020F0502020204030204" pitchFamily="34" charset="0"/>
                          <a:cs typeface="Calibri" panose="020F0502020204030204" pitchFamily="34" charset="0"/>
                        </a:rPr>
                        <a:t>Education (vs ≥4-yr college degree as reference)</a:t>
                      </a:r>
                    </a:p>
                    <a:p>
                      <a:pPr marL="285750" indent="-285750" algn="l">
                        <a:buFont typeface="Wingdings" panose="05000000000000000000" pitchFamily="2" charset="2"/>
                        <a:buChar char="§"/>
                      </a:pPr>
                      <a:r>
                        <a:rPr lang="en-US" sz="1600" b="0" baseline="0" dirty="0">
                          <a:solidFill>
                            <a:schemeClr val="bg1"/>
                          </a:solidFill>
                          <a:latin typeface="Calibri" panose="020F0502020204030204" pitchFamily="34" charset="0"/>
                          <a:cs typeface="Calibri" panose="020F0502020204030204" pitchFamily="34" charset="0"/>
                        </a:rPr>
                        <a:t>High school diploma or less</a:t>
                      </a:r>
                    </a:p>
                    <a:p>
                      <a:pPr marL="285750" indent="-285750" algn="l">
                        <a:buFont typeface="Wingdings" panose="05000000000000000000" pitchFamily="2" charset="2"/>
                        <a:buChar char="§"/>
                      </a:pPr>
                      <a:r>
                        <a:rPr lang="en-US" sz="1600" b="0" baseline="0" dirty="0">
                          <a:solidFill>
                            <a:schemeClr val="bg1"/>
                          </a:solidFill>
                          <a:latin typeface="Calibri" panose="020F0502020204030204" pitchFamily="34" charset="0"/>
                          <a:cs typeface="Calibri" panose="020F0502020204030204" pitchFamily="34" charset="0"/>
                        </a:rPr>
                        <a:t>Some college</a:t>
                      </a:r>
                    </a:p>
                    <a:p>
                      <a:pPr marL="285750" indent="-285750" algn="l">
                        <a:buFont typeface="Wingdings" panose="05000000000000000000" pitchFamily="2" charset="2"/>
                        <a:buChar char="§"/>
                      </a:pPr>
                      <a:r>
                        <a:rPr lang="en-US" sz="1600" b="0" baseline="0" dirty="0">
                          <a:solidFill>
                            <a:schemeClr val="bg1"/>
                          </a:solidFill>
                          <a:latin typeface="Calibri" panose="020F0502020204030204" pitchFamily="34" charset="0"/>
                          <a:cs typeface="Calibri" panose="020F0502020204030204" pitchFamily="34" charset="0"/>
                        </a:rPr>
                        <a:t>2-yr college degree</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0" i="0" kern="1200" dirty="0">
                        <a:solidFill>
                          <a:schemeClr val="bg1"/>
                        </a:solidFill>
                        <a:latin typeface="Calibri" panose="020F0502020204030204" pitchFamily="34" charset="0"/>
                        <a:ea typeface="+mn-ea"/>
                        <a:cs typeface="Calibri" panose="020F0502020204030204" pitchFamily="34" charset="0"/>
                      </a:endParaRPr>
                    </a:p>
                    <a:p>
                      <a:pPr algn="ctr"/>
                      <a:r>
                        <a:rPr lang="en-US" sz="1600" b="0" i="0" kern="1200" dirty="0">
                          <a:solidFill>
                            <a:schemeClr val="bg1"/>
                          </a:solidFill>
                          <a:latin typeface="Calibri" panose="020F0502020204030204" pitchFamily="34" charset="0"/>
                          <a:ea typeface="+mn-ea"/>
                          <a:cs typeface="Calibri" panose="020F0502020204030204" pitchFamily="34" charset="0"/>
                        </a:rPr>
                        <a:t>0.30 (0.14-0.66)</a:t>
                      </a:r>
                    </a:p>
                    <a:p>
                      <a:pPr algn="ctr"/>
                      <a:r>
                        <a:rPr lang="en-US" sz="1600" b="0" i="0" kern="1200" dirty="0">
                          <a:solidFill>
                            <a:schemeClr val="bg1"/>
                          </a:solidFill>
                          <a:latin typeface="Calibri" panose="020F0502020204030204" pitchFamily="34" charset="0"/>
                          <a:ea typeface="+mn-ea"/>
                          <a:cs typeface="Calibri" panose="020F0502020204030204" pitchFamily="34" charset="0"/>
                        </a:rPr>
                        <a:t>0.53 (0.23-1.22)</a:t>
                      </a:r>
                    </a:p>
                    <a:p>
                      <a:pPr algn="ctr"/>
                      <a:r>
                        <a:rPr lang="en-US" sz="1600" b="0" i="0" kern="1200" dirty="0">
                          <a:solidFill>
                            <a:schemeClr val="bg1"/>
                          </a:solidFill>
                          <a:latin typeface="Calibri" panose="020F0502020204030204" pitchFamily="34" charset="0"/>
                          <a:ea typeface="+mn-ea"/>
                          <a:cs typeface="Calibri" panose="020F0502020204030204" pitchFamily="34" charset="0"/>
                        </a:rPr>
                        <a:t>0.46 (0.20-1.09)</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0" i="0" kern="1200" dirty="0">
                        <a:solidFill>
                          <a:schemeClr val="bg1"/>
                        </a:solidFill>
                        <a:latin typeface="Calibri" panose="020F0502020204030204" pitchFamily="34" charset="0"/>
                        <a:ea typeface="+mn-ea"/>
                        <a:cs typeface="Calibri" panose="020F0502020204030204" pitchFamily="34" charset="0"/>
                      </a:endParaRPr>
                    </a:p>
                    <a:p>
                      <a:pPr algn="ctr"/>
                      <a:r>
                        <a:rPr lang="en-US" sz="1600" b="0" i="0" kern="1200" dirty="0">
                          <a:solidFill>
                            <a:schemeClr val="bg1"/>
                          </a:solidFill>
                          <a:latin typeface="Calibri" panose="020F0502020204030204" pitchFamily="34" charset="0"/>
                          <a:ea typeface="+mn-ea"/>
                          <a:cs typeface="Calibri" panose="020F0502020204030204" pitchFamily="34" charset="0"/>
                        </a:rPr>
                        <a:t>.002</a:t>
                      </a:r>
                    </a:p>
                    <a:p>
                      <a:pPr algn="ctr"/>
                      <a:r>
                        <a:rPr lang="en-US" sz="1600" b="0" i="0" kern="1200" dirty="0">
                          <a:solidFill>
                            <a:schemeClr val="bg1"/>
                          </a:solidFill>
                          <a:latin typeface="Calibri" panose="020F0502020204030204" pitchFamily="34" charset="0"/>
                          <a:ea typeface="+mn-ea"/>
                          <a:cs typeface="Calibri" panose="020F0502020204030204" pitchFamily="34" charset="0"/>
                        </a:rPr>
                        <a:t>.13</a:t>
                      </a:r>
                    </a:p>
                    <a:p>
                      <a:pPr algn="ctr"/>
                      <a:r>
                        <a:rPr lang="en-US" sz="1600" b="0" i="0" kern="1200" dirty="0">
                          <a:solidFill>
                            <a:schemeClr val="bg1"/>
                          </a:solidFill>
                          <a:latin typeface="Calibri" panose="020F0502020204030204" pitchFamily="34" charset="0"/>
                          <a:ea typeface="+mn-ea"/>
                          <a:cs typeface="Calibri" panose="020F0502020204030204" pitchFamily="34" charset="0"/>
                        </a:rPr>
                        <a:t>.07</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0" i="0" kern="1200" dirty="0">
                        <a:solidFill>
                          <a:schemeClr val="bg1"/>
                        </a:solidFill>
                        <a:latin typeface="Calibri" panose="020F0502020204030204" pitchFamily="34" charset="0"/>
                        <a:ea typeface="+mn-ea"/>
                        <a:cs typeface="Calibri" panose="020F0502020204030204" pitchFamily="34" charset="0"/>
                      </a:endParaRPr>
                    </a:p>
                    <a:p>
                      <a:pPr algn="ctr"/>
                      <a:r>
                        <a:rPr lang="en-US" sz="1600" b="0" i="0" kern="1200" dirty="0">
                          <a:solidFill>
                            <a:schemeClr val="bg1"/>
                          </a:solidFill>
                          <a:latin typeface="Calibri" panose="020F0502020204030204" pitchFamily="34" charset="0"/>
                          <a:ea typeface="+mn-ea"/>
                          <a:cs typeface="Calibri" panose="020F0502020204030204" pitchFamily="34" charset="0"/>
                        </a:rPr>
                        <a:t>1.11 (0.57-2.17)</a:t>
                      </a:r>
                    </a:p>
                    <a:p>
                      <a:pPr algn="ctr"/>
                      <a:r>
                        <a:rPr lang="en-US" sz="1600" b="0" i="0" kern="1200" dirty="0">
                          <a:solidFill>
                            <a:schemeClr val="bg1"/>
                          </a:solidFill>
                          <a:latin typeface="Calibri" panose="020F0502020204030204" pitchFamily="34" charset="0"/>
                          <a:ea typeface="+mn-ea"/>
                          <a:cs typeface="Calibri" panose="020F0502020204030204" pitchFamily="34" charset="0"/>
                        </a:rPr>
                        <a:t>1.03 (0.53-2.04)</a:t>
                      </a:r>
                    </a:p>
                    <a:p>
                      <a:pPr algn="ctr"/>
                      <a:r>
                        <a:rPr lang="en-US" sz="1600" b="0" i="0" kern="1200" dirty="0">
                          <a:solidFill>
                            <a:schemeClr val="bg1"/>
                          </a:solidFill>
                          <a:latin typeface="Calibri" panose="020F0502020204030204" pitchFamily="34" charset="0"/>
                          <a:ea typeface="+mn-ea"/>
                          <a:cs typeface="Calibri" panose="020F0502020204030204" pitchFamily="34" charset="0"/>
                        </a:rPr>
                        <a:t>0.94 (0.46-1.93)</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b="0" i="0" kern="1200" dirty="0">
                        <a:solidFill>
                          <a:schemeClr val="bg1"/>
                        </a:solidFill>
                        <a:latin typeface="Calibri" panose="020F0502020204030204" pitchFamily="34" charset="0"/>
                        <a:ea typeface="+mn-ea"/>
                        <a:cs typeface="Calibri" panose="020F0502020204030204" pitchFamily="34" charset="0"/>
                      </a:endParaRPr>
                    </a:p>
                    <a:p>
                      <a:pPr algn="ctr"/>
                      <a:r>
                        <a:rPr lang="en-US" sz="1600" b="0" i="0" kern="1200" dirty="0">
                          <a:solidFill>
                            <a:schemeClr val="bg1"/>
                          </a:solidFill>
                          <a:latin typeface="Calibri" panose="020F0502020204030204" pitchFamily="34" charset="0"/>
                          <a:ea typeface="+mn-ea"/>
                          <a:cs typeface="Calibri" panose="020F0502020204030204" pitchFamily="34" charset="0"/>
                        </a:rPr>
                        <a:t>.75</a:t>
                      </a:r>
                    </a:p>
                    <a:p>
                      <a:pPr algn="ctr"/>
                      <a:r>
                        <a:rPr lang="en-US" sz="1600" b="0" i="0" kern="1200" dirty="0">
                          <a:solidFill>
                            <a:schemeClr val="bg1"/>
                          </a:solidFill>
                          <a:latin typeface="Calibri" panose="020F0502020204030204" pitchFamily="34" charset="0"/>
                          <a:ea typeface="+mn-ea"/>
                          <a:cs typeface="Calibri" panose="020F0502020204030204" pitchFamily="34" charset="0"/>
                        </a:rPr>
                        <a:t>.92</a:t>
                      </a:r>
                    </a:p>
                    <a:p>
                      <a:pPr algn="ctr"/>
                      <a:r>
                        <a:rPr lang="en-US" sz="1600" b="0" i="0" kern="1200" dirty="0">
                          <a:solidFill>
                            <a:schemeClr val="bg1"/>
                          </a:solidFill>
                          <a:latin typeface="Calibri" panose="020F0502020204030204" pitchFamily="34" charset="0"/>
                          <a:ea typeface="+mn-ea"/>
                          <a:cs typeface="Calibri" panose="020F0502020204030204" pitchFamily="34" charset="0"/>
                        </a:rPr>
                        <a:t>.86</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5305844"/>
                  </a:ext>
                </a:extLst>
              </a:tr>
              <a:tr h="152770">
                <a:tc>
                  <a:txBody>
                    <a:bodyPr/>
                    <a:lstStyle/>
                    <a:p>
                      <a:pPr algn="l"/>
                      <a:r>
                        <a:rPr lang="en-US" sz="1600" b="0" baseline="0" dirty="0">
                          <a:solidFill>
                            <a:schemeClr val="bg1"/>
                          </a:solidFill>
                          <a:latin typeface="Calibri" panose="020F0502020204030204" pitchFamily="34" charset="0"/>
                          <a:cs typeface="Calibri" panose="020F0502020204030204" pitchFamily="34" charset="0"/>
                        </a:rPr>
                        <a:t>Health insurance: government </a:t>
                      </a:r>
                      <a:br>
                        <a:rPr lang="en-US" sz="1600" b="0" baseline="0" dirty="0">
                          <a:solidFill>
                            <a:schemeClr val="bg1"/>
                          </a:solidFill>
                          <a:latin typeface="Calibri" panose="020F0502020204030204" pitchFamily="34" charset="0"/>
                          <a:cs typeface="Calibri" panose="020F0502020204030204" pitchFamily="34" charset="0"/>
                        </a:rPr>
                      </a:br>
                      <a:r>
                        <a:rPr lang="en-US" sz="1600" b="0" baseline="0" dirty="0">
                          <a:solidFill>
                            <a:schemeClr val="bg1"/>
                          </a:solidFill>
                          <a:latin typeface="Calibri" panose="020F0502020204030204" pitchFamily="34" charset="0"/>
                          <a:cs typeface="Calibri" panose="020F0502020204030204" pitchFamily="34" charset="0"/>
                        </a:rPr>
                        <a:t>provided vs private</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b="0" i="0" kern="1200" dirty="0">
                          <a:solidFill>
                            <a:schemeClr val="bg1"/>
                          </a:solidFill>
                          <a:latin typeface="Calibri" panose="020F0502020204030204" pitchFamily="34" charset="0"/>
                          <a:ea typeface="+mn-ea"/>
                          <a:cs typeface="Calibri" panose="020F0502020204030204" pitchFamily="34" charset="0"/>
                        </a:rPr>
                        <a:t>1.91 (1.08-3.37)</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b="0" i="0" kern="1200" dirty="0">
                          <a:solidFill>
                            <a:schemeClr val="bg1"/>
                          </a:solidFill>
                          <a:latin typeface="Calibri" panose="020F0502020204030204" pitchFamily="34" charset="0"/>
                          <a:ea typeface="+mn-ea"/>
                          <a:cs typeface="Calibri" panose="020F0502020204030204" pitchFamily="34" charset="0"/>
                        </a:rPr>
                        <a:t>.03</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b="0" i="0" kern="1200" dirty="0">
                          <a:solidFill>
                            <a:schemeClr val="bg1"/>
                          </a:solidFill>
                          <a:latin typeface="Calibri" panose="020F0502020204030204" pitchFamily="34" charset="0"/>
                          <a:ea typeface="+mn-ea"/>
                          <a:cs typeface="Calibri" panose="020F0502020204030204" pitchFamily="34" charset="0"/>
                        </a:rPr>
                        <a:t>1.38 (0.80-2.35)</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b="0" i="0" kern="1200" dirty="0">
                          <a:solidFill>
                            <a:schemeClr val="bg1"/>
                          </a:solidFill>
                          <a:latin typeface="Calibri" panose="020F0502020204030204" pitchFamily="34" charset="0"/>
                          <a:ea typeface="+mn-ea"/>
                          <a:cs typeface="Calibri" panose="020F0502020204030204" pitchFamily="34" charset="0"/>
                        </a:rPr>
                        <a:t>.24</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0680872"/>
                  </a:ext>
                </a:extLst>
              </a:tr>
              <a:tr h="152770">
                <a:tc>
                  <a:txBody>
                    <a:bodyPr/>
                    <a:lstStyle/>
                    <a:p>
                      <a:pPr algn="l"/>
                      <a:r>
                        <a:rPr lang="en-US" sz="1600" b="0" baseline="0" dirty="0">
                          <a:solidFill>
                            <a:schemeClr val="bg1"/>
                          </a:solidFill>
                          <a:latin typeface="Calibri" panose="020F0502020204030204" pitchFamily="34" charset="0"/>
                          <a:cs typeface="Calibri" panose="020F0502020204030204" pitchFamily="34" charset="0"/>
                        </a:rPr>
                        <a:t>Annual household income: </a:t>
                      </a:r>
                      <a:br>
                        <a:rPr lang="en-US" sz="1600" b="0" baseline="0" dirty="0">
                          <a:solidFill>
                            <a:schemeClr val="bg1"/>
                          </a:solidFill>
                          <a:latin typeface="Calibri" panose="020F0502020204030204" pitchFamily="34" charset="0"/>
                          <a:cs typeface="Calibri" panose="020F0502020204030204" pitchFamily="34" charset="0"/>
                        </a:rPr>
                      </a:br>
                      <a:r>
                        <a:rPr lang="en-US" sz="1600" b="0" baseline="0" dirty="0">
                          <a:solidFill>
                            <a:schemeClr val="bg1"/>
                          </a:solidFill>
                          <a:latin typeface="Calibri" panose="020F0502020204030204" pitchFamily="34" charset="0"/>
                          <a:cs typeface="Calibri" panose="020F0502020204030204" pitchFamily="34" charset="0"/>
                        </a:rPr>
                        <a:t>&lt;$30,000 vs ≥$30,000 </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i="0" kern="1200" dirty="0">
                          <a:solidFill>
                            <a:schemeClr val="bg1"/>
                          </a:solidFill>
                          <a:latin typeface="Calibri" panose="020F0502020204030204" pitchFamily="34" charset="0"/>
                          <a:ea typeface="+mn-ea"/>
                          <a:cs typeface="Calibri" panose="020F0502020204030204" pitchFamily="34" charset="0"/>
                        </a:rPr>
                        <a:t>0.82 (0.47-1.42)</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i="0" kern="1200" dirty="0">
                          <a:solidFill>
                            <a:schemeClr val="bg1"/>
                          </a:solidFill>
                          <a:latin typeface="Calibri" panose="020F0502020204030204" pitchFamily="34" charset="0"/>
                          <a:ea typeface="+mn-ea"/>
                          <a:cs typeface="Calibri" panose="020F0502020204030204" pitchFamily="34" charset="0"/>
                        </a:rPr>
                        <a:t>.47</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i="0" kern="1200" dirty="0">
                          <a:solidFill>
                            <a:schemeClr val="bg1"/>
                          </a:solidFill>
                          <a:latin typeface="Calibri" panose="020F0502020204030204" pitchFamily="34" charset="0"/>
                          <a:ea typeface="+mn-ea"/>
                          <a:cs typeface="Calibri" panose="020F0502020204030204" pitchFamily="34" charset="0"/>
                        </a:rPr>
                        <a:t>0.53 (0.31-0.92)</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b="0" i="0" kern="1200" dirty="0">
                          <a:solidFill>
                            <a:schemeClr val="bg1"/>
                          </a:solidFill>
                          <a:latin typeface="Calibri" panose="020F0502020204030204" pitchFamily="34" charset="0"/>
                          <a:ea typeface="+mn-ea"/>
                          <a:cs typeface="Calibri" panose="020F0502020204030204" pitchFamily="34" charset="0"/>
                        </a:rPr>
                        <a:t>.02</a:t>
                      </a:r>
                    </a:p>
                  </a:txBody>
                  <a:tcPr marL="72641" marR="72641" marT="36321" marB="3632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98902579"/>
                  </a:ext>
                </a:extLst>
              </a:tr>
            </a:tbl>
          </a:graphicData>
        </a:graphic>
      </p:graphicFrame>
      <p:sp>
        <p:nvSpPr>
          <p:cNvPr id="2" name="TextBox 1">
            <a:extLst>
              <a:ext uri="{FF2B5EF4-FFF2-40B4-BE49-F238E27FC236}">
                <a16:creationId xmlns:a16="http://schemas.microsoft.com/office/drawing/2014/main" id="{EA8954BB-AF27-B248-B5F4-381A36BBB1A0}"/>
              </a:ext>
            </a:extLst>
          </p:cNvPr>
          <p:cNvSpPr txBox="1"/>
          <p:nvPr/>
        </p:nvSpPr>
        <p:spPr bwMode="auto">
          <a:xfrm>
            <a:off x="829040" y="1503620"/>
            <a:ext cx="103116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r>
              <a:rPr lang="en-US" dirty="0">
                <a:solidFill>
                  <a:schemeClr val="bg1"/>
                </a:solidFill>
                <a:latin typeface="Calibri" panose="020F0502020204030204" pitchFamily="34" charset="0"/>
                <a:cs typeface="Calibri" panose="020F0502020204030204" pitchFamily="34" charset="0"/>
              </a:rPr>
              <a:t>Cervical Cancer Screening in Previous 5 Yr for Women Aged 18-66 Yr With ≥1 Pap Test</a:t>
            </a:r>
          </a:p>
          <a:p>
            <a:pPr algn="ctr"/>
            <a:r>
              <a:rPr lang="en-US" dirty="0">
                <a:solidFill>
                  <a:schemeClr val="bg1"/>
                </a:solidFill>
                <a:latin typeface="Calibri" panose="020F0502020204030204" pitchFamily="34" charset="0"/>
                <a:cs typeface="Calibri" panose="020F0502020204030204" pitchFamily="34" charset="0"/>
              </a:rPr>
              <a:t>(United States, June 2017)</a:t>
            </a:r>
          </a:p>
        </p:txBody>
      </p:sp>
      <p:sp>
        <p:nvSpPr>
          <p:cNvPr id="3" name="TextBox 2">
            <a:extLst>
              <a:ext uri="{FF2B5EF4-FFF2-40B4-BE49-F238E27FC236}">
                <a16:creationId xmlns:a16="http://schemas.microsoft.com/office/drawing/2014/main" id="{9E22979C-95A8-2E40-B64E-FB38A8F9F320}"/>
              </a:ext>
            </a:extLst>
          </p:cNvPr>
          <p:cNvSpPr txBox="1"/>
          <p:nvPr/>
        </p:nvSpPr>
        <p:spPr bwMode="auto">
          <a:xfrm>
            <a:off x="433388" y="5274323"/>
            <a:ext cx="93192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Other significant determinants not listed above included knowledge score (for HPV test) and age (for both Pap and HPV test). </a:t>
            </a:r>
          </a:p>
        </p:txBody>
      </p:sp>
    </p:spTree>
    <p:extLst>
      <p:ext uri="{BB962C8B-B14F-4D97-AF65-F5344CB8AC3E}">
        <p14:creationId xmlns:p14="http://schemas.microsoft.com/office/powerpoint/2010/main" val="2148210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0628D845-B2BA-4F6F-908F-D01C2FE2EC74}"/>
              </a:ext>
            </a:extLst>
          </p:cNvPr>
          <p:cNvSpPr>
            <a:spLocks noGrp="1"/>
          </p:cNvSpPr>
          <p:nvPr>
            <p:ph type="title"/>
          </p:nvPr>
        </p:nvSpPr>
        <p:spPr/>
        <p:txBody>
          <a:bodyPr/>
          <a:lstStyle/>
          <a:p>
            <a:r>
              <a:rPr lang="en-US" dirty="0"/>
              <a:t>Barriers to Cervical Cancer Screening </a:t>
            </a:r>
            <a:br>
              <a:rPr lang="en-US" dirty="0"/>
            </a:br>
            <a:r>
              <a:rPr lang="en-US" dirty="0"/>
              <a:t>for White, Black, and Hispanic Women</a:t>
            </a:r>
            <a:endParaRPr lang="en-US" dirty="0">
              <a:highlight>
                <a:srgbClr val="FFFF00"/>
              </a:highlight>
            </a:endParaRPr>
          </a:p>
        </p:txBody>
      </p:sp>
      <p:sp>
        <p:nvSpPr>
          <p:cNvPr id="17" name="TextBox 16">
            <a:extLst>
              <a:ext uri="{FF2B5EF4-FFF2-40B4-BE49-F238E27FC236}">
                <a16:creationId xmlns:a16="http://schemas.microsoft.com/office/drawing/2014/main" id="{DEC7D002-9C74-4E59-BF76-F376CE176E69}"/>
              </a:ext>
            </a:extLst>
          </p:cNvPr>
          <p:cNvSpPr txBox="1"/>
          <p:nvPr/>
        </p:nvSpPr>
        <p:spPr bwMode="auto">
          <a:xfrm>
            <a:off x="439974" y="6374997"/>
            <a:ext cx="881244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rgbClr val="455560"/>
                </a:solidFill>
                <a:latin typeface="Calibri" panose="020F0502020204030204" pitchFamily="34" charset="0"/>
                <a:cs typeface="Calibri" panose="020F0502020204030204" pitchFamily="34" charset="0"/>
              </a:rPr>
              <a:t>Akinlotan. J Community Health. 2017;42:770. </a:t>
            </a:r>
            <a:endParaRPr lang="en-US" sz="1200" b="0" kern="1200" dirty="0">
              <a:solidFill>
                <a:srgbClr val="455560"/>
              </a:solidFill>
              <a:latin typeface="Calibri" panose="020F0502020204030204" pitchFamily="34" charset="0"/>
              <a:cs typeface="Calibri" panose="020F0502020204030204" pitchFamily="34" charset="0"/>
            </a:endParaRPr>
          </a:p>
        </p:txBody>
      </p:sp>
      <p:graphicFrame>
        <p:nvGraphicFramePr>
          <p:cNvPr id="2" name="Chart 1">
            <a:extLst>
              <a:ext uri="{FF2B5EF4-FFF2-40B4-BE49-F238E27FC236}">
                <a16:creationId xmlns:a16="http://schemas.microsoft.com/office/drawing/2014/main" id="{5F4F1936-1914-E646-B6EC-3CFFFECF0D9E}"/>
              </a:ext>
            </a:extLst>
          </p:cNvPr>
          <p:cNvGraphicFramePr/>
          <p:nvPr/>
        </p:nvGraphicFramePr>
        <p:xfrm>
          <a:off x="715642" y="1916482"/>
          <a:ext cx="10872444" cy="4221851"/>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EEEA37DB-F7AE-8547-9367-39BB1B25EED1}"/>
              </a:ext>
            </a:extLst>
          </p:cNvPr>
          <p:cNvSpPr txBox="1"/>
          <p:nvPr/>
        </p:nvSpPr>
        <p:spPr bwMode="auto">
          <a:xfrm rot="16200000">
            <a:off x="32230" y="3435272"/>
            <a:ext cx="11962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a:r>
          </a:p>
        </p:txBody>
      </p:sp>
      <p:sp>
        <p:nvSpPr>
          <p:cNvPr id="4" name="TextBox 3">
            <a:extLst>
              <a:ext uri="{FF2B5EF4-FFF2-40B4-BE49-F238E27FC236}">
                <a16:creationId xmlns:a16="http://schemas.microsoft.com/office/drawing/2014/main" id="{97B77302-1338-D144-96B6-C78C4D468887}"/>
              </a:ext>
            </a:extLst>
          </p:cNvPr>
          <p:cNvSpPr txBox="1"/>
          <p:nvPr/>
        </p:nvSpPr>
        <p:spPr bwMode="auto">
          <a:xfrm>
            <a:off x="7415408" y="3408089"/>
            <a:ext cx="7665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.002</a:t>
            </a:r>
            <a:endParaRPr lang="en-US" sz="1400" b="0" i="1" dirty="0">
              <a:solidFill>
                <a:schemeClr val="bg1"/>
              </a:solidFill>
              <a:latin typeface="Calibri" panose="020F0502020204030204" pitchFamily="34" charset="0"/>
            </a:endParaRPr>
          </a:p>
        </p:txBody>
      </p:sp>
      <p:cxnSp>
        <p:nvCxnSpPr>
          <p:cNvPr id="6" name="Straight Connector 5">
            <a:extLst>
              <a:ext uri="{FF2B5EF4-FFF2-40B4-BE49-F238E27FC236}">
                <a16:creationId xmlns:a16="http://schemas.microsoft.com/office/drawing/2014/main" id="{CAE75499-5BF8-8146-BF08-B4BB4882E214}"/>
              </a:ext>
            </a:extLst>
          </p:cNvPr>
          <p:cNvCxnSpPr>
            <a:cxnSpLocks/>
          </p:cNvCxnSpPr>
          <p:nvPr/>
        </p:nvCxnSpPr>
        <p:spPr bwMode="auto">
          <a:xfrm>
            <a:off x="7393533" y="3742149"/>
            <a:ext cx="788432" cy="0"/>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207F52E9-24BC-2245-AB49-F71E5F8EA46F}"/>
              </a:ext>
            </a:extLst>
          </p:cNvPr>
          <p:cNvSpPr txBox="1"/>
          <p:nvPr/>
        </p:nvSpPr>
        <p:spPr bwMode="auto">
          <a:xfrm>
            <a:off x="8869135" y="3627957"/>
            <a:ext cx="7665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.046</a:t>
            </a:r>
            <a:endParaRPr lang="en-US" sz="1400" b="0" i="1" dirty="0">
              <a:solidFill>
                <a:schemeClr val="bg1"/>
              </a:solidFill>
              <a:latin typeface="Calibri" panose="020F0502020204030204" pitchFamily="34" charset="0"/>
            </a:endParaRPr>
          </a:p>
        </p:txBody>
      </p:sp>
      <p:cxnSp>
        <p:nvCxnSpPr>
          <p:cNvPr id="20" name="Straight Connector 19">
            <a:extLst>
              <a:ext uri="{FF2B5EF4-FFF2-40B4-BE49-F238E27FC236}">
                <a16:creationId xmlns:a16="http://schemas.microsoft.com/office/drawing/2014/main" id="{4E168F2B-DC60-E349-94A3-439946E6AC01}"/>
              </a:ext>
            </a:extLst>
          </p:cNvPr>
          <p:cNvCxnSpPr>
            <a:cxnSpLocks/>
          </p:cNvCxnSpPr>
          <p:nvPr/>
        </p:nvCxnSpPr>
        <p:spPr bwMode="auto">
          <a:xfrm>
            <a:off x="8847260" y="3962017"/>
            <a:ext cx="788432"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457023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156BF-4E50-4234-BD56-8054C83356F8}"/>
              </a:ext>
            </a:extLst>
          </p:cNvPr>
          <p:cNvSpPr>
            <a:spLocks noGrp="1"/>
          </p:cNvSpPr>
          <p:nvPr>
            <p:ph type="title"/>
          </p:nvPr>
        </p:nvSpPr>
        <p:spPr>
          <a:xfrm>
            <a:off x="609759" y="238127"/>
            <a:ext cx="11142267" cy="1103313"/>
          </a:xfrm>
        </p:spPr>
        <p:txBody>
          <a:bodyPr/>
          <a:lstStyle/>
          <a:p>
            <a:r>
              <a:rPr lang="en-US" dirty="0"/>
              <a:t>Navigating the Healthcare Ecosystem: Expanding </a:t>
            </a:r>
            <a:br>
              <a:rPr lang="en-US" dirty="0"/>
            </a:br>
            <a:r>
              <a:rPr lang="en-US" dirty="0"/>
              <a:t>Access to Care for Underrepresented Women of Color</a:t>
            </a:r>
          </a:p>
        </p:txBody>
      </p:sp>
      <p:sp>
        <p:nvSpPr>
          <p:cNvPr id="8" name="TextBox 7">
            <a:extLst>
              <a:ext uri="{FF2B5EF4-FFF2-40B4-BE49-F238E27FC236}">
                <a16:creationId xmlns:a16="http://schemas.microsoft.com/office/drawing/2014/main" id="{FCBA8B55-350F-4D6F-9C81-99C8C8749597}"/>
              </a:ext>
            </a:extLst>
          </p:cNvPr>
          <p:cNvSpPr txBox="1"/>
          <p:nvPr/>
        </p:nvSpPr>
        <p:spPr bwMode="auto">
          <a:xfrm>
            <a:off x="439973" y="6207329"/>
            <a:ext cx="896023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rgbClr val="455560"/>
                </a:solidFill>
                <a:latin typeface="Calibri" panose="020F0502020204030204" pitchFamily="34" charset="0"/>
                <a:cs typeface="Calibri" panose="020F0502020204030204" pitchFamily="34" charset="0"/>
              </a:rPr>
              <a:t>1. Carrasquillo. J Gen Intern Med. 2018;33:1077. 2. Kobetz. Cancer Causes Control. 2018;29:793. 3. Scarinci. Womens </a:t>
            </a:r>
            <a:br>
              <a:rPr lang="en-US" sz="1200" b="0" dirty="0">
                <a:solidFill>
                  <a:srgbClr val="455560"/>
                </a:solidFill>
                <a:latin typeface="Calibri" panose="020F0502020204030204" pitchFamily="34" charset="0"/>
                <a:cs typeface="Calibri" panose="020F0502020204030204" pitchFamily="34" charset="0"/>
              </a:rPr>
            </a:br>
            <a:r>
              <a:rPr lang="en-US" sz="1200" b="0" dirty="0">
                <a:solidFill>
                  <a:srgbClr val="455560"/>
                </a:solidFill>
                <a:latin typeface="Calibri" panose="020F0502020204030204" pitchFamily="34" charset="0"/>
                <a:cs typeface="Calibri" panose="020F0502020204030204" pitchFamily="34" charset="0"/>
              </a:rPr>
              <a:t>Health Issues. 2013;23:e123. 4. Wong. Int J Environ Res Public Health. 2020;17:6245. 5. Zhu. J Gen Intern Med. 2021;1. </a:t>
            </a:r>
            <a:endParaRPr lang="en-US" sz="1200" b="0" kern="1200" dirty="0">
              <a:solidFill>
                <a:srgbClr val="455560"/>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09089B03-30AD-D340-9858-4909EABA137B}"/>
              </a:ext>
            </a:extLst>
          </p:cNvPr>
          <p:cNvSpPr txBox="1"/>
          <p:nvPr/>
        </p:nvSpPr>
        <p:spPr bwMode="auto">
          <a:xfrm>
            <a:off x="609759" y="1604146"/>
            <a:ext cx="563981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Underrepresented Women Screened for Cervical Cancer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in Randomized Trial According to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Intervention (%) (N = 601)</a:t>
            </a:r>
            <a:r>
              <a:rPr lang="en-US" baseline="30000" dirty="0">
                <a:solidFill>
                  <a:schemeClr val="bg1"/>
                </a:solidFill>
                <a:latin typeface="Calibri" panose="020F0502020204030204" pitchFamily="34" charset="0"/>
              </a:rPr>
              <a:t>1</a:t>
            </a:r>
          </a:p>
        </p:txBody>
      </p:sp>
      <p:sp>
        <p:nvSpPr>
          <p:cNvPr id="16" name="TextBox 15">
            <a:extLst>
              <a:ext uri="{FF2B5EF4-FFF2-40B4-BE49-F238E27FC236}">
                <a16:creationId xmlns:a16="http://schemas.microsoft.com/office/drawing/2014/main" id="{BBF2A0AC-B3F8-BA4E-B5EE-DE850CD750DF}"/>
              </a:ext>
            </a:extLst>
          </p:cNvPr>
          <p:cNvSpPr txBox="1"/>
          <p:nvPr/>
        </p:nvSpPr>
        <p:spPr bwMode="auto">
          <a:xfrm>
            <a:off x="6323724" y="1504899"/>
            <a:ext cx="5168323" cy="415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nSpc>
                <a:spcPct val="90000"/>
              </a:lnSpc>
              <a:spcBef>
                <a:spcPts val="1000"/>
              </a:spcBef>
              <a:spcAft>
                <a:spcPts val="700"/>
              </a:spcAft>
              <a:buFont typeface="Wingdings" panose="05000000000000000000" pitchFamily="2" charset="2"/>
              <a:buChar char="§"/>
            </a:pPr>
            <a:r>
              <a:rPr lang="en-US" sz="2200" b="0" dirty="0">
                <a:solidFill>
                  <a:schemeClr val="bg1"/>
                </a:solidFill>
                <a:latin typeface="Calibri" panose="020F0502020204030204" pitchFamily="34" charset="0"/>
                <a:cs typeface="Calibri" panose="020F0502020204030204" pitchFamily="34" charset="0"/>
              </a:rPr>
              <a:t>Studies document the feasibility and effectiveness of mailed HPV self-sampling for cervical cancer screening among underrepresented women</a:t>
            </a:r>
            <a:r>
              <a:rPr lang="en-US" sz="2200" b="0" baseline="30000" dirty="0">
                <a:solidFill>
                  <a:schemeClr val="bg1"/>
                </a:solidFill>
                <a:latin typeface="Calibri" panose="020F0502020204030204" pitchFamily="34" charset="0"/>
                <a:cs typeface="Calibri" panose="020F0502020204030204" pitchFamily="34" charset="0"/>
              </a:rPr>
              <a:t>1-5</a:t>
            </a:r>
            <a:endParaRPr lang="en-US" sz="2000" b="0" dirty="0">
              <a:solidFill>
                <a:schemeClr val="bg1"/>
              </a:solidFill>
              <a:latin typeface="Calibri" panose="020F0502020204030204" pitchFamily="34" charset="0"/>
              <a:cs typeface="Calibri" panose="020F0502020204030204" pitchFamily="34" charset="0"/>
            </a:endParaRPr>
          </a:p>
          <a:p>
            <a:pPr marL="800100" lvl="1" indent="-342900">
              <a:lnSpc>
                <a:spcPct val="90000"/>
              </a:lnSpc>
              <a:spcBef>
                <a:spcPts val="1000"/>
              </a:spcBef>
              <a:spcAft>
                <a:spcPts val="700"/>
              </a:spcAft>
              <a:buFont typeface="Calibri" panose="020F0502020204030204" pitchFamily="34" charset="0"/>
              <a:buChar char="–"/>
            </a:pPr>
            <a:r>
              <a:rPr lang="en-US" sz="2000" b="0" dirty="0">
                <a:solidFill>
                  <a:schemeClr val="bg1"/>
                </a:solidFill>
                <a:latin typeface="Calibri" panose="020F0502020204030204" pitchFamily="34" charset="0"/>
                <a:cs typeface="Calibri" panose="020F0502020204030204" pitchFamily="34" charset="0"/>
              </a:rPr>
              <a:t>42 of 49 (86%) women who were HPV positive were successfully navigated to follow-up Pap smear and/or colposcopy</a:t>
            </a:r>
          </a:p>
          <a:p>
            <a:pPr marL="800100" lvl="1" indent="-342900">
              <a:lnSpc>
                <a:spcPct val="90000"/>
              </a:lnSpc>
              <a:spcBef>
                <a:spcPts val="1000"/>
              </a:spcBef>
              <a:spcAft>
                <a:spcPts val="700"/>
              </a:spcAft>
              <a:buFont typeface="Calibri" panose="020F0502020204030204" pitchFamily="34" charset="0"/>
              <a:buChar char="–"/>
            </a:pPr>
            <a:r>
              <a:rPr lang="en-US" sz="2000" b="0" dirty="0">
                <a:solidFill>
                  <a:schemeClr val="bg1"/>
                </a:solidFill>
                <a:latin typeface="Calibri" panose="020F0502020204030204" pitchFamily="34" charset="0"/>
                <a:cs typeface="Calibri" panose="020F0502020204030204" pitchFamily="34" charset="0"/>
              </a:rPr>
              <a:t>Only 2 of 265 women who completed HPV self-sampling required repeat testing due to inadequate sample collection</a:t>
            </a:r>
          </a:p>
          <a:p>
            <a:pPr algn="l">
              <a:lnSpc>
                <a:spcPct val="90000"/>
              </a:lnSpc>
              <a:spcBef>
                <a:spcPts val="1000"/>
              </a:spcBef>
              <a:spcAft>
                <a:spcPts val="700"/>
              </a:spcAft>
              <a:buClrTx/>
              <a:buFontTx/>
              <a:buNone/>
            </a:pPr>
            <a:endParaRPr lang="en-US" b="0" dirty="0">
              <a:solidFill>
                <a:schemeClr val="bg1"/>
              </a:solidFill>
              <a:latin typeface="Calibri" panose="020F0502020204030204" pitchFamily="34" charset="0"/>
              <a:cs typeface="Calibri" panose="020F0502020204030204" pitchFamily="34" charset="0"/>
            </a:endParaRPr>
          </a:p>
        </p:txBody>
      </p:sp>
      <p:graphicFrame>
        <p:nvGraphicFramePr>
          <p:cNvPr id="17" name="Chart 16">
            <a:extLst>
              <a:ext uri="{FF2B5EF4-FFF2-40B4-BE49-F238E27FC236}">
                <a16:creationId xmlns:a16="http://schemas.microsoft.com/office/drawing/2014/main" id="{9D03C209-9D3A-C34A-B105-7636E9384703}"/>
              </a:ext>
            </a:extLst>
          </p:cNvPr>
          <p:cNvGraphicFramePr/>
          <p:nvPr/>
        </p:nvGraphicFramePr>
        <p:xfrm>
          <a:off x="522288" y="2390427"/>
          <a:ext cx="5420139" cy="357910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465421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0DBC20-2F28-4735-AF7B-7F14F96B3C58}"/>
              </a:ext>
            </a:extLst>
          </p:cNvPr>
          <p:cNvSpPr>
            <a:spLocks noGrp="1"/>
          </p:cNvSpPr>
          <p:nvPr>
            <p:ph type="title"/>
          </p:nvPr>
        </p:nvSpPr>
        <p:spPr/>
        <p:txBody>
          <a:bodyPr/>
          <a:lstStyle/>
          <a:p>
            <a:r>
              <a:rPr lang="en-US" sz="4400" dirty="0"/>
              <a:t>Individualizing Cervical Cancer Care With Current and Emerging Practice-Changing Clinical Data for Cervical Cancer</a:t>
            </a:r>
            <a:endParaRPr lang="en-US" dirty="0"/>
          </a:p>
        </p:txBody>
      </p:sp>
    </p:spTree>
    <p:extLst>
      <p:ext uri="{BB962C8B-B14F-4D97-AF65-F5344CB8AC3E}">
        <p14:creationId xmlns:p14="http://schemas.microsoft.com/office/powerpoint/2010/main" val="873513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Rounded Corners 78">
            <a:extLst>
              <a:ext uri="{FF2B5EF4-FFF2-40B4-BE49-F238E27FC236}">
                <a16:creationId xmlns:a16="http://schemas.microsoft.com/office/drawing/2014/main" id="{51E6E6C7-AF4A-A609-E1E8-E72569CF005F}"/>
              </a:ext>
            </a:extLst>
          </p:cNvPr>
          <p:cNvSpPr/>
          <p:nvPr/>
        </p:nvSpPr>
        <p:spPr>
          <a:xfrm>
            <a:off x="3019068" y="1781206"/>
            <a:ext cx="1721773" cy="579320"/>
          </a:xfrm>
          <a:prstGeom prst="roundRect">
            <a:avLst>
              <a:gd name="adj" fmla="val 0"/>
            </a:avLst>
          </a:prstGeom>
          <a:solidFill>
            <a:srgbClr val="FDB338"/>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Early disease</a:t>
            </a:r>
          </a:p>
        </p:txBody>
      </p:sp>
      <p:sp>
        <p:nvSpPr>
          <p:cNvPr id="83" name="Rectangle: Rounded Corners 82">
            <a:extLst>
              <a:ext uri="{FF2B5EF4-FFF2-40B4-BE49-F238E27FC236}">
                <a16:creationId xmlns:a16="http://schemas.microsoft.com/office/drawing/2014/main" id="{833633A5-F9EA-30BA-E910-2D36D0B9F986}"/>
              </a:ext>
            </a:extLst>
          </p:cNvPr>
          <p:cNvSpPr/>
          <p:nvPr/>
        </p:nvSpPr>
        <p:spPr>
          <a:xfrm>
            <a:off x="539138" y="2656586"/>
            <a:ext cx="1381686" cy="457200"/>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CIN 2/3</a:t>
            </a:r>
          </a:p>
        </p:txBody>
      </p:sp>
      <p:sp>
        <p:nvSpPr>
          <p:cNvPr id="84" name="Rectangle: Rounded Corners 83">
            <a:extLst>
              <a:ext uri="{FF2B5EF4-FFF2-40B4-BE49-F238E27FC236}">
                <a16:creationId xmlns:a16="http://schemas.microsoft.com/office/drawing/2014/main" id="{A1E8E70B-04F6-7808-275D-3A0FBBE3FB67}"/>
              </a:ext>
            </a:extLst>
          </p:cNvPr>
          <p:cNvSpPr/>
          <p:nvPr/>
        </p:nvSpPr>
        <p:spPr>
          <a:xfrm>
            <a:off x="539138" y="3390127"/>
            <a:ext cx="1381685" cy="1098590"/>
          </a:xfrm>
          <a:prstGeom prst="roundRect">
            <a:avLst>
              <a:gd name="adj" fmla="val 0"/>
            </a:avLst>
          </a:prstGeom>
          <a:solidFill>
            <a:srgbClr val="4DA1BB">
              <a:lumMod val="75000"/>
            </a:srgb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Cone biopsy</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Cryotherapy</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Laser therapy</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LEEP</a:t>
            </a:r>
          </a:p>
        </p:txBody>
      </p:sp>
      <p:sp>
        <p:nvSpPr>
          <p:cNvPr id="86" name="Rectangle: Rounded Corners 85">
            <a:extLst>
              <a:ext uri="{FF2B5EF4-FFF2-40B4-BE49-F238E27FC236}">
                <a16:creationId xmlns:a16="http://schemas.microsoft.com/office/drawing/2014/main" id="{38236F4A-9F56-C058-1FDA-78B2D66C23B1}"/>
              </a:ext>
            </a:extLst>
          </p:cNvPr>
          <p:cNvSpPr/>
          <p:nvPr/>
        </p:nvSpPr>
        <p:spPr>
          <a:xfrm>
            <a:off x="2065315" y="2656586"/>
            <a:ext cx="1168861" cy="457200"/>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FIGO 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A1</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b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 LVSI</a:t>
            </a:r>
          </a:p>
        </p:txBody>
      </p:sp>
      <p:sp>
        <p:nvSpPr>
          <p:cNvPr id="88" name="Rectangle: Rounded Corners 87">
            <a:extLst>
              <a:ext uri="{FF2B5EF4-FFF2-40B4-BE49-F238E27FC236}">
                <a16:creationId xmlns:a16="http://schemas.microsoft.com/office/drawing/2014/main" id="{286FD7BB-E197-2CD8-C267-AD3ABDF53059}"/>
              </a:ext>
            </a:extLst>
          </p:cNvPr>
          <p:cNvSpPr/>
          <p:nvPr/>
        </p:nvSpPr>
        <p:spPr>
          <a:xfrm>
            <a:off x="3296800" y="2656586"/>
            <a:ext cx="1168861" cy="457200"/>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FIGO 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A2</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B1</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b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 LVSI</a:t>
            </a:r>
            <a:endPar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9" name="Rectangle: Rounded Corners 88">
            <a:extLst>
              <a:ext uri="{FF2B5EF4-FFF2-40B4-BE49-F238E27FC236}">
                <a16:creationId xmlns:a16="http://schemas.microsoft.com/office/drawing/2014/main" id="{45BCB188-67BE-79DF-08B0-85EAD2D447C0}"/>
              </a:ext>
            </a:extLst>
          </p:cNvPr>
          <p:cNvSpPr/>
          <p:nvPr/>
        </p:nvSpPr>
        <p:spPr>
          <a:xfrm>
            <a:off x="4525733" y="2656586"/>
            <a:ext cx="1168861" cy="457200"/>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FIGO 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A1</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A2</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 LVSI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 </a:t>
            </a:r>
          </a:p>
        </p:txBody>
      </p:sp>
      <p:sp>
        <p:nvSpPr>
          <p:cNvPr id="91" name="Rectangle: Rounded Corners 90">
            <a:extLst>
              <a:ext uri="{FF2B5EF4-FFF2-40B4-BE49-F238E27FC236}">
                <a16:creationId xmlns:a16="http://schemas.microsoft.com/office/drawing/2014/main" id="{23C0DF37-AF4A-8D91-3DE8-9249915DEDAD}"/>
              </a:ext>
            </a:extLst>
          </p:cNvPr>
          <p:cNvSpPr/>
          <p:nvPr/>
        </p:nvSpPr>
        <p:spPr>
          <a:xfrm>
            <a:off x="2065314" y="3399821"/>
            <a:ext cx="3629280" cy="1048984"/>
          </a:xfrm>
          <a:prstGeom prst="roundRect">
            <a:avLst>
              <a:gd name="adj" fmla="val 0"/>
            </a:avLst>
          </a:prstGeom>
          <a:solidFill>
            <a:srgbClr val="4DA1BB"/>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Surgery followed by </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adjuvant treatment depending </a:t>
            </a:r>
            <a:b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on risk factors</a:t>
            </a:r>
          </a:p>
        </p:txBody>
      </p:sp>
      <p:cxnSp>
        <p:nvCxnSpPr>
          <p:cNvPr id="92" name="Straight Arrow Connector 91">
            <a:extLst>
              <a:ext uri="{FF2B5EF4-FFF2-40B4-BE49-F238E27FC236}">
                <a16:creationId xmlns:a16="http://schemas.microsoft.com/office/drawing/2014/main" id="{6F8AA8A0-5112-B23B-B687-423DD2FF9D09}"/>
              </a:ext>
            </a:extLst>
          </p:cNvPr>
          <p:cNvCxnSpPr>
            <a:cxnSpLocks/>
            <a:stCxn id="83" idx="2"/>
            <a:endCxn id="84" idx="0"/>
          </p:cNvCxnSpPr>
          <p:nvPr/>
        </p:nvCxnSpPr>
        <p:spPr>
          <a:xfrm>
            <a:off x="1229981" y="3113786"/>
            <a:ext cx="0" cy="276341"/>
          </a:xfrm>
          <a:prstGeom prst="straightConnector1">
            <a:avLst/>
          </a:prstGeom>
          <a:noFill/>
          <a:ln w="12700" cap="flat" cmpd="sng" algn="ctr">
            <a:solidFill>
              <a:srgbClr val="000000"/>
            </a:solidFill>
            <a:prstDash val="sysDot"/>
            <a:tailEnd type="triangle"/>
          </a:ln>
          <a:effectLst/>
        </p:spPr>
      </p:cxnSp>
      <p:cxnSp>
        <p:nvCxnSpPr>
          <p:cNvPr id="96" name="Straight Connector 95">
            <a:extLst>
              <a:ext uri="{FF2B5EF4-FFF2-40B4-BE49-F238E27FC236}">
                <a16:creationId xmlns:a16="http://schemas.microsoft.com/office/drawing/2014/main" id="{FDDA54E8-3EB1-A636-C520-1E1DDEDEA862}"/>
              </a:ext>
            </a:extLst>
          </p:cNvPr>
          <p:cNvCxnSpPr>
            <a:cxnSpLocks/>
            <a:stCxn id="86" idx="2"/>
          </p:cNvCxnSpPr>
          <p:nvPr/>
        </p:nvCxnSpPr>
        <p:spPr>
          <a:xfrm flipH="1">
            <a:off x="2649744" y="3113786"/>
            <a:ext cx="2" cy="11479"/>
          </a:xfrm>
          <a:prstGeom prst="line">
            <a:avLst/>
          </a:prstGeom>
          <a:noFill/>
          <a:ln w="12700" cap="flat" cmpd="sng" algn="ctr">
            <a:solidFill>
              <a:srgbClr val="000000"/>
            </a:solidFill>
            <a:prstDash val="sysDot"/>
          </a:ln>
          <a:effectLst/>
        </p:spPr>
      </p:cxnSp>
      <p:cxnSp>
        <p:nvCxnSpPr>
          <p:cNvPr id="97" name="Straight Connector 96">
            <a:extLst>
              <a:ext uri="{FF2B5EF4-FFF2-40B4-BE49-F238E27FC236}">
                <a16:creationId xmlns:a16="http://schemas.microsoft.com/office/drawing/2014/main" id="{B6AA72C9-3E8F-53C1-8F24-6C2077105A2B}"/>
              </a:ext>
            </a:extLst>
          </p:cNvPr>
          <p:cNvCxnSpPr>
            <a:cxnSpLocks/>
          </p:cNvCxnSpPr>
          <p:nvPr/>
        </p:nvCxnSpPr>
        <p:spPr>
          <a:xfrm flipH="1">
            <a:off x="5154880" y="3019789"/>
            <a:ext cx="1" cy="93997"/>
          </a:xfrm>
          <a:prstGeom prst="line">
            <a:avLst/>
          </a:prstGeom>
          <a:noFill/>
          <a:ln w="12700" cap="flat" cmpd="sng" algn="ctr">
            <a:solidFill>
              <a:srgbClr val="000000">
                <a:lumMod val="65000"/>
                <a:lumOff val="35000"/>
              </a:srgbClr>
            </a:solidFill>
            <a:prstDash val="sysDot"/>
          </a:ln>
          <a:effectLst/>
        </p:spPr>
      </p:cxnSp>
      <p:cxnSp>
        <p:nvCxnSpPr>
          <p:cNvPr id="98" name="Straight Connector 97">
            <a:extLst>
              <a:ext uri="{FF2B5EF4-FFF2-40B4-BE49-F238E27FC236}">
                <a16:creationId xmlns:a16="http://schemas.microsoft.com/office/drawing/2014/main" id="{D8016482-FD8A-C965-7B26-49CB0BAFCFAC}"/>
              </a:ext>
            </a:extLst>
          </p:cNvPr>
          <p:cNvCxnSpPr>
            <a:cxnSpLocks/>
          </p:cNvCxnSpPr>
          <p:nvPr/>
        </p:nvCxnSpPr>
        <p:spPr>
          <a:xfrm>
            <a:off x="2649745" y="3113787"/>
            <a:ext cx="2505134" cy="0"/>
          </a:xfrm>
          <a:prstGeom prst="line">
            <a:avLst/>
          </a:prstGeom>
          <a:noFill/>
          <a:ln w="12700" cap="flat" cmpd="sng" algn="ctr">
            <a:solidFill>
              <a:srgbClr val="000000">
                <a:lumMod val="65000"/>
                <a:lumOff val="35000"/>
              </a:srgbClr>
            </a:solidFill>
            <a:prstDash val="sysDot"/>
          </a:ln>
          <a:effectLst/>
        </p:spPr>
      </p:cxnSp>
      <p:cxnSp>
        <p:nvCxnSpPr>
          <p:cNvPr id="107" name="Straight Arrow Connector 106">
            <a:extLst>
              <a:ext uri="{FF2B5EF4-FFF2-40B4-BE49-F238E27FC236}">
                <a16:creationId xmlns:a16="http://schemas.microsoft.com/office/drawing/2014/main" id="{C01B58A6-0376-0054-48A6-F2A2B7BBD9CC}"/>
              </a:ext>
            </a:extLst>
          </p:cNvPr>
          <p:cNvCxnSpPr>
            <a:cxnSpLocks/>
            <a:stCxn id="88" idx="2"/>
            <a:endCxn id="91" idx="0"/>
          </p:cNvCxnSpPr>
          <p:nvPr/>
        </p:nvCxnSpPr>
        <p:spPr>
          <a:xfrm flipH="1">
            <a:off x="3879954" y="3113786"/>
            <a:ext cx="1277" cy="286035"/>
          </a:xfrm>
          <a:prstGeom prst="straightConnector1">
            <a:avLst/>
          </a:prstGeom>
          <a:noFill/>
          <a:ln w="12700" cap="flat" cmpd="sng" algn="ctr">
            <a:solidFill>
              <a:srgbClr val="000000"/>
            </a:solidFill>
            <a:prstDash val="sysDot"/>
            <a:tailEnd type="triangle"/>
          </a:ln>
          <a:effectLst/>
        </p:spPr>
      </p:cxnSp>
      <p:sp>
        <p:nvSpPr>
          <p:cNvPr id="108" name="Rectangle: Rounded Corners 107">
            <a:extLst>
              <a:ext uri="{FF2B5EF4-FFF2-40B4-BE49-F238E27FC236}">
                <a16:creationId xmlns:a16="http://schemas.microsoft.com/office/drawing/2014/main" id="{CE2E937A-DC7D-D20A-FFEC-4E980F16D97C}"/>
              </a:ext>
            </a:extLst>
          </p:cNvPr>
          <p:cNvSpPr/>
          <p:nvPr/>
        </p:nvSpPr>
        <p:spPr>
          <a:xfrm>
            <a:off x="539137" y="1781206"/>
            <a:ext cx="1401264" cy="591663"/>
          </a:xfrm>
          <a:prstGeom prst="roundRect">
            <a:avLst>
              <a:gd name="adj" fmla="val 0"/>
            </a:avLst>
          </a:prstGeom>
          <a:solidFill>
            <a:srgbClr val="682E74">
              <a:lumMod val="40000"/>
              <a:lumOff val="60000"/>
            </a:srgb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Cervical dysplasia</a:t>
            </a:r>
            <a:endParaRPr kumimoji="0" lang="en-US" sz="12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109" name="Connector: Elbow 108">
            <a:extLst>
              <a:ext uri="{FF2B5EF4-FFF2-40B4-BE49-F238E27FC236}">
                <a16:creationId xmlns:a16="http://schemas.microsoft.com/office/drawing/2014/main" id="{8D38E5C6-6731-8B5A-8807-AC6C824B0CC1}"/>
              </a:ext>
            </a:extLst>
          </p:cNvPr>
          <p:cNvCxnSpPr>
            <a:cxnSpLocks/>
          </p:cNvCxnSpPr>
          <p:nvPr/>
        </p:nvCxnSpPr>
        <p:spPr>
          <a:xfrm rot="5400000">
            <a:off x="3192537" y="-663939"/>
            <a:ext cx="404993" cy="4310528"/>
          </a:xfrm>
          <a:prstGeom prst="bentConnector3">
            <a:avLst>
              <a:gd name="adj1" fmla="val 50000"/>
            </a:avLst>
          </a:prstGeom>
          <a:noFill/>
          <a:ln w="28575" cap="flat" cmpd="sng" algn="ctr">
            <a:solidFill>
              <a:srgbClr val="000000"/>
            </a:solidFill>
            <a:prstDash val="solid"/>
            <a:tailEnd type="triangle"/>
          </a:ln>
          <a:effectLst/>
        </p:spPr>
      </p:cxnSp>
      <p:cxnSp>
        <p:nvCxnSpPr>
          <p:cNvPr id="110" name="Connector: Elbow 109">
            <a:extLst>
              <a:ext uri="{FF2B5EF4-FFF2-40B4-BE49-F238E27FC236}">
                <a16:creationId xmlns:a16="http://schemas.microsoft.com/office/drawing/2014/main" id="{E7E5BA8F-3622-315A-69D1-631E9F70DA2D}"/>
              </a:ext>
            </a:extLst>
          </p:cNvPr>
          <p:cNvCxnSpPr>
            <a:cxnSpLocks/>
          </p:cNvCxnSpPr>
          <p:nvPr/>
        </p:nvCxnSpPr>
        <p:spPr>
          <a:xfrm rot="5400000">
            <a:off x="4512629" y="665253"/>
            <a:ext cx="404993" cy="1670343"/>
          </a:xfrm>
          <a:prstGeom prst="bentConnector3">
            <a:avLst>
              <a:gd name="adj1" fmla="val 50000"/>
            </a:avLst>
          </a:prstGeom>
          <a:noFill/>
          <a:ln w="28575" cap="flat" cmpd="sng" algn="ctr">
            <a:solidFill>
              <a:srgbClr val="000000"/>
            </a:solidFill>
            <a:prstDash val="solid"/>
            <a:tailEnd type="triangle"/>
          </a:ln>
          <a:effectLst/>
        </p:spPr>
      </p:cxnSp>
      <p:cxnSp>
        <p:nvCxnSpPr>
          <p:cNvPr id="111" name="Connector: Elbow 110">
            <a:extLst>
              <a:ext uri="{FF2B5EF4-FFF2-40B4-BE49-F238E27FC236}">
                <a16:creationId xmlns:a16="http://schemas.microsoft.com/office/drawing/2014/main" id="{44A51375-BD9B-20C9-C31C-9128F95F6D0C}"/>
              </a:ext>
            </a:extLst>
          </p:cNvPr>
          <p:cNvCxnSpPr>
            <a:cxnSpLocks/>
            <a:endCxn id="128" idx="0"/>
          </p:cNvCxnSpPr>
          <p:nvPr/>
        </p:nvCxnSpPr>
        <p:spPr>
          <a:xfrm>
            <a:off x="6095999" y="1299221"/>
            <a:ext cx="2305745" cy="460922"/>
          </a:xfrm>
          <a:prstGeom prst="bentConnector2">
            <a:avLst/>
          </a:prstGeom>
          <a:noFill/>
          <a:ln w="28575" cap="flat" cmpd="sng" algn="ctr">
            <a:solidFill>
              <a:srgbClr val="000000"/>
            </a:solidFill>
            <a:prstDash val="solid"/>
            <a:tailEnd type="triangle"/>
          </a:ln>
          <a:effectLst/>
        </p:spPr>
      </p:cxnSp>
      <p:cxnSp>
        <p:nvCxnSpPr>
          <p:cNvPr id="114" name="Connector: Elbow 113">
            <a:extLst>
              <a:ext uri="{FF2B5EF4-FFF2-40B4-BE49-F238E27FC236}">
                <a16:creationId xmlns:a16="http://schemas.microsoft.com/office/drawing/2014/main" id="{3FFFD91A-1CED-5AD5-CCD3-637F0AACB194}"/>
              </a:ext>
            </a:extLst>
          </p:cNvPr>
          <p:cNvCxnSpPr>
            <a:cxnSpLocks/>
            <a:stCxn id="79" idx="2"/>
            <a:endCxn id="86" idx="0"/>
          </p:cNvCxnSpPr>
          <p:nvPr/>
        </p:nvCxnSpPr>
        <p:spPr>
          <a:xfrm rot="5400000">
            <a:off x="3116821" y="1893452"/>
            <a:ext cx="296060" cy="1230209"/>
          </a:xfrm>
          <a:prstGeom prst="bentConnector3">
            <a:avLst>
              <a:gd name="adj1" fmla="val 50000"/>
            </a:avLst>
          </a:prstGeom>
          <a:noFill/>
          <a:ln w="28575" cap="flat" cmpd="sng" algn="ctr">
            <a:solidFill>
              <a:srgbClr val="000000"/>
            </a:solidFill>
            <a:prstDash val="sysDot"/>
            <a:tailEnd type="triangle"/>
          </a:ln>
          <a:effectLst/>
        </p:spPr>
      </p:cxnSp>
      <p:cxnSp>
        <p:nvCxnSpPr>
          <p:cNvPr id="115" name="Connector: Elbow 114">
            <a:extLst>
              <a:ext uri="{FF2B5EF4-FFF2-40B4-BE49-F238E27FC236}">
                <a16:creationId xmlns:a16="http://schemas.microsoft.com/office/drawing/2014/main" id="{895DC91E-4C43-D2F1-53E1-06BE8218FCBF}"/>
              </a:ext>
            </a:extLst>
          </p:cNvPr>
          <p:cNvCxnSpPr>
            <a:cxnSpLocks/>
            <a:stCxn id="79" idx="2"/>
            <a:endCxn id="89" idx="0"/>
          </p:cNvCxnSpPr>
          <p:nvPr/>
        </p:nvCxnSpPr>
        <p:spPr>
          <a:xfrm rot="16200000" flipH="1">
            <a:off x="4347029" y="1893451"/>
            <a:ext cx="296060" cy="1230209"/>
          </a:xfrm>
          <a:prstGeom prst="bentConnector3">
            <a:avLst>
              <a:gd name="adj1" fmla="val 50000"/>
            </a:avLst>
          </a:prstGeom>
          <a:noFill/>
          <a:ln w="28575" cap="flat" cmpd="sng" algn="ctr">
            <a:solidFill>
              <a:srgbClr val="000000"/>
            </a:solidFill>
            <a:prstDash val="sysDot"/>
            <a:tailEnd type="triangle"/>
          </a:ln>
          <a:effectLst/>
        </p:spPr>
      </p:cxnSp>
      <p:cxnSp>
        <p:nvCxnSpPr>
          <p:cNvPr id="116" name="Straight Arrow Connector 115">
            <a:extLst>
              <a:ext uri="{FF2B5EF4-FFF2-40B4-BE49-F238E27FC236}">
                <a16:creationId xmlns:a16="http://schemas.microsoft.com/office/drawing/2014/main" id="{8563822B-6642-8960-3872-2154EF830A71}"/>
              </a:ext>
            </a:extLst>
          </p:cNvPr>
          <p:cNvCxnSpPr>
            <a:endCxn id="88" idx="0"/>
          </p:cNvCxnSpPr>
          <p:nvPr/>
        </p:nvCxnSpPr>
        <p:spPr bwMode="auto">
          <a:xfrm>
            <a:off x="3879953" y="2512102"/>
            <a:ext cx="1278" cy="144484"/>
          </a:xfrm>
          <a:prstGeom prst="straightConnector1">
            <a:avLst/>
          </a:prstGeom>
          <a:noFill/>
          <a:ln w="28575" cap="flat" cmpd="sng" algn="ctr">
            <a:solidFill>
              <a:srgbClr val="000000"/>
            </a:solidFill>
            <a:prstDash val="solid"/>
            <a:round/>
            <a:headEnd type="none" w="med" len="med"/>
            <a:tailEnd type="triangle"/>
          </a:ln>
          <a:effectLst/>
        </p:spPr>
      </p:cxnSp>
      <p:cxnSp>
        <p:nvCxnSpPr>
          <p:cNvPr id="117" name="Straight Arrow Connector 116">
            <a:extLst>
              <a:ext uri="{FF2B5EF4-FFF2-40B4-BE49-F238E27FC236}">
                <a16:creationId xmlns:a16="http://schemas.microsoft.com/office/drawing/2014/main" id="{A32A56D3-E0CC-6A04-A562-7425947B6DD4}"/>
              </a:ext>
            </a:extLst>
          </p:cNvPr>
          <p:cNvCxnSpPr>
            <a:cxnSpLocks/>
            <a:stCxn id="108" idx="2"/>
            <a:endCxn id="83" idx="0"/>
          </p:cNvCxnSpPr>
          <p:nvPr/>
        </p:nvCxnSpPr>
        <p:spPr bwMode="auto">
          <a:xfrm flipH="1">
            <a:off x="1229981" y="2372869"/>
            <a:ext cx="9788" cy="283717"/>
          </a:xfrm>
          <a:prstGeom prst="straightConnector1">
            <a:avLst/>
          </a:prstGeom>
          <a:noFill/>
          <a:ln w="28575" cap="flat" cmpd="sng" algn="ctr">
            <a:solidFill>
              <a:srgbClr val="000000"/>
            </a:solidFill>
            <a:prstDash val="sysDot"/>
            <a:round/>
            <a:headEnd type="none" w="med" len="med"/>
            <a:tailEnd type="triangle"/>
          </a:ln>
          <a:effectLst/>
        </p:spPr>
      </p:cxnSp>
      <p:cxnSp>
        <p:nvCxnSpPr>
          <p:cNvPr id="118" name="Straight Arrow Connector 117">
            <a:extLst>
              <a:ext uri="{FF2B5EF4-FFF2-40B4-BE49-F238E27FC236}">
                <a16:creationId xmlns:a16="http://schemas.microsoft.com/office/drawing/2014/main" id="{68E04502-CE78-7381-07F5-5CC5BDC6B895}"/>
              </a:ext>
            </a:extLst>
          </p:cNvPr>
          <p:cNvCxnSpPr>
            <a:cxnSpLocks/>
            <a:stCxn id="83" idx="2"/>
            <a:endCxn id="84" idx="0"/>
          </p:cNvCxnSpPr>
          <p:nvPr/>
        </p:nvCxnSpPr>
        <p:spPr bwMode="auto">
          <a:xfrm>
            <a:off x="1229981" y="3113786"/>
            <a:ext cx="0" cy="276341"/>
          </a:xfrm>
          <a:prstGeom prst="straightConnector1">
            <a:avLst/>
          </a:prstGeom>
          <a:noFill/>
          <a:ln w="28575" cap="flat" cmpd="sng" algn="ctr">
            <a:solidFill>
              <a:srgbClr val="000000"/>
            </a:solidFill>
            <a:prstDash val="sysDot"/>
            <a:round/>
            <a:headEnd type="none" w="med" len="med"/>
            <a:tailEnd type="triangle"/>
          </a:ln>
          <a:effectLst/>
        </p:spPr>
      </p:cxnSp>
      <p:cxnSp>
        <p:nvCxnSpPr>
          <p:cNvPr id="119" name="Straight Arrow Connector 118">
            <a:extLst>
              <a:ext uri="{FF2B5EF4-FFF2-40B4-BE49-F238E27FC236}">
                <a16:creationId xmlns:a16="http://schemas.microsoft.com/office/drawing/2014/main" id="{650CF85C-D715-98F9-5157-7B421C1A7836}"/>
              </a:ext>
            </a:extLst>
          </p:cNvPr>
          <p:cNvCxnSpPr>
            <a:cxnSpLocks/>
            <a:stCxn id="88" idx="2"/>
            <a:endCxn id="91" idx="0"/>
          </p:cNvCxnSpPr>
          <p:nvPr/>
        </p:nvCxnSpPr>
        <p:spPr bwMode="auto">
          <a:xfrm flipH="1">
            <a:off x="3879954" y="3113786"/>
            <a:ext cx="1277" cy="286035"/>
          </a:xfrm>
          <a:prstGeom prst="straightConnector1">
            <a:avLst/>
          </a:prstGeom>
          <a:noFill/>
          <a:ln w="28575" cap="flat" cmpd="sng" algn="ctr">
            <a:solidFill>
              <a:srgbClr val="000000"/>
            </a:solidFill>
            <a:prstDash val="sysDot"/>
            <a:round/>
            <a:headEnd type="none" w="med" len="med"/>
            <a:tailEnd type="triangle"/>
          </a:ln>
          <a:effectLst/>
        </p:spPr>
      </p:cxnSp>
      <p:cxnSp>
        <p:nvCxnSpPr>
          <p:cNvPr id="120" name="Connector: Elbow 119">
            <a:extLst>
              <a:ext uri="{FF2B5EF4-FFF2-40B4-BE49-F238E27FC236}">
                <a16:creationId xmlns:a16="http://schemas.microsoft.com/office/drawing/2014/main" id="{EA7DC695-9827-44E2-0BF9-D0DFA0BAD3F6}"/>
              </a:ext>
            </a:extLst>
          </p:cNvPr>
          <p:cNvCxnSpPr>
            <a:stCxn id="86" idx="2"/>
            <a:endCxn id="91" idx="0"/>
          </p:cNvCxnSpPr>
          <p:nvPr/>
        </p:nvCxnSpPr>
        <p:spPr bwMode="auto">
          <a:xfrm rot="16200000" flipH="1">
            <a:off x="3121833" y="2641699"/>
            <a:ext cx="286035" cy="1230208"/>
          </a:xfrm>
          <a:prstGeom prst="bentConnector3">
            <a:avLst/>
          </a:prstGeom>
          <a:noFill/>
          <a:ln w="28575" cap="flat" cmpd="sng" algn="ctr">
            <a:solidFill>
              <a:srgbClr val="000000"/>
            </a:solidFill>
            <a:prstDash val="sysDot"/>
            <a:round/>
            <a:headEnd type="none" w="med" len="med"/>
            <a:tailEnd type="none" w="med" len="med"/>
          </a:ln>
          <a:effectLst/>
        </p:spPr>
      </p:cxnSp>
      <p:cxnSp>
        <p:nvCxnSpPr>
          <p:cNvPr id="121" name="Connector: Elbow 120">
            <a:extLst>
              <a:ext uri="{FF2B5EF4-FFF2-40B4-BE49-F238E27FC236}">
                <a16:creationId xmlns:a16="http://schemas.microsoft.com/office/drawing/2014/main" id="{919C536E-F182-5A9B-8F42-A30781E0517F}"/>
              </a:ext>
            </a:extLst>
          </p:cNvPr>
          <p:cNvCxnSpPr>
            <a:cxnSpLocks/>
            <a:stCxn id="89" idx="2"/>
            <a:endCxn id="91" idx="0"/>
          </p:cNvCxnSpPr>
          <p:nvPr/>
        </p:nvCxnSpPr>
        <p:spPr bwMode="auto">
          <a:xfrm rot="5400000">
            <a:off x="4352042" y="2641698"/>
            <a:ext cx="286035" cy="1230210"/>
          </a:xfrm>
          <a:prstGeom prst="bentConnector3">
            <a:avLst>
              <a:gd name="adj1" fmla="val 50000"/>
            </a:avLst>
          </a:prstGeom>
          <a:noFill/>
          <a:ln w="28575" cap="flat" cmpd="sng" algn="ctr">
            <a:solidFill>
              <a:srgbClr val="000000"/>
            </a:solidFill>
            <a:prstDash val="sysDot"/>
            <a:round/>
            <a:headEnd type="none" w="med" len="med"/>
            <a:tailEnd type="none" w="med" len="med"/>
          </a:ln>
          <a:effectLst/>
        </p:spPr>
      </p:cxnSp>
      <p:sp>
        <p:nvSpPr>
          <p:cNvPr id="122" name="Rectangle: Rounded Corners 121">
            <a:extLst>
              <a:ext uri="{FF2B5EF4-FFF2-40B4-BE49-F238E27FC236}">
                <a16:creationId xmlns:a16="http://schemas.microsoft.com/office/drawing/2014/main" id="{DABD6934-AD5B-854B-921F-902EF4C32820}"/>
              </a:ext>
            </a:extLst>
          </p:cNvPr>
          <p:cNvSpPr/>
          <p:nvPr/>
        </p:nvSpPr>
        <p:spPr>
          <a:xfrm>
            <a:off x="4570626" y="774916"/>
            <a:ext cx="2102237" cy="535604"/>
          </a:xfrm>
          <a:prstGeom prst="roundRect">
            <a:avLst>
              <a:gd name="adj" fmla="val 0"/>
            </a:avLst>
          </a:prstGeom>
          <a:solidFill>
            <a:srgbClr val="682E74"/>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Initial diagnosis</a:t>
            </a:r>
            <a:endParaRPr kumimoji="0" lang="en-US" sz="1400" b="1" i="0" u="none" strike="noStrike" kern="1200" cap="none" spc="0" normalizeH="0" baseline="3000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Colposcopy/biopsy</a:t>
            </a:r>
            <a:r>
              <a:rPr kumimoji="0" lang="en-US" sz="1400" b="1" i="0" u="none" strike="noStrike" kern="1200" cap="none" spc="0" normalizeH="0" baseline="30000" noProof="0" dirty="0">
                <a:ln>
                  <a:noFill/>
                </a:ln>
                <a:solidFill>
                  <a:prstClr val="white"/>
                </a:solidFill>
                <a:effectLst/>
                <a:uLnTx/>
                <a:uFillTx/>
                <a:latin typeface="Calibri" panose="020F0502020204030204" pitchFamily="34" charset="0"/>
                <a:ea typeface="+mn-ea"/>
                <a:cs typeface="Calibri" panose="020F0502020204030204" pitchFamily="34" charset="0"/>
              </a:rPr>
              <a:t>1-3</a:t>
            </a:r>
          </a:p>
        </p:txBody>
      </p:sp>
      <p:cxnSp>
        <p:nvCxnSpPr>
          <p:cNvPr id="123" name="Connector: Elbow 122">
            <a:extLst>
              <a:ext uri="{FF2B5EF4-FFF2-40B4-BE49-F238E27FC236}">
                <a16:creationId xmlns:a16="http://schemas.microsoft.com/office/drawing/2014/main" id="{3A05BE9E-6410-3F78-7D72-27BF85FA5D25}"/>
              </a:ext>
            </a:extLst>
          </p:cNvPr>
          <p:cNvCxnSpPr>
            <a:cxnSpLocks/>
            <a:endCxn id="136" idx="0"/>
          </p:cNvCxnSpPr>
          <p:nvPr/>
        </p:nvCxnSpPr>
        <p:spPr>
          <a:xfrm>
            <a:off x="6386396" y="1310505"/>
            <a:ext cx="4481875" cy="435540"/>
          </a:xfrm>
          <a:prstGeom prst="bentConnector2">
            <a:avLst/>
          </a:prstGeom>
          <a:noFill/>
          <a:ln w="28575" cap="flat" cmpd="sng" algn="ctr">
            <a:solidFill>
              <a:srgbClr val="000000"/>
            </a:solidFill>
            <a:prstDash val="solid"/>
            <a:tailEnd type="triangle"/>
          </a:ln>
          <a:effectLst/>
        </p:spPr>
      </p:cxnSp>
      <p:sp>
        <p:nvSpPr>
          <p:cNvPr id="124" name="Text Box 15">
            <a:extLst>
              <a:ext uri="{FF2B5EF4-FFF2-40B4-BE49-F238E27FC236}">
                <a16:creationId xmlns:a16="http://schemas.microsoft.com/office/drawing/2014/main" id="{4584EEDC-DEA7-6957-F0C6-3FBD11516DE7}"/>
              </a:ext>
            </a:extLst>
          </p:cNvPr>
          <p:cNvSpPr txBox="1">
            <a:spLocks noChangeArrowheads="1"/>
          </p:cNvSpPr>
          <p:nvPr/>
        </p:nvSpPr>
        <p:spPr bwMode="auto">
          <a:xfrm>
            <a:off x="433645" y="6012647"/>
            <a:ext cx="8176955" cy="646331"/>
          </a:xfrm>
          <a:prstGeom prst="rect">
            <a:avLst/>
          </a:prstGeom>
          <a:noFill/>
          <a:ln>
            <a:noFill/>
          </a:ln>
        </p:spPr>
        <p:txBody>
          <a:bodyPr wrap="square" anchor="b">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eaLnBrk="1" hangingPunct="1">
              <a:buFontTx/>
              <a:buAutoNum type="arabicPeriod"/>
              <a:defRPr/>
            </a:pPr>
            <a:r>
              <a:rPr lang="en-US" altLang="en-US" sz="1200" b="0" spc="-10" dirty="0">
                <a:solidFill>
                  <a:srgbClr val="455560"/>
                </a:solidFill>
                <a:latin typeface="Calibri" panose="020F0502020204030204" pitchFamily="34" charset="0"/>
                <a:cs typeface="Calibri" panose="020F0502020204030204" pitchFamily="34" charset="0"/>
              </a:rPr>
              <a:t> NCCN. Clinical practice guidelines in oncology: cervical cancer. v.1.2023. nccn.org. </a:t>
            </a:r>
            <a:br>
              <a:rPr lang="en-US" altLang="en-US" sz="1200" b="0" spc="-10" dirty="0">
                <a:solidFill>
                  <a:srgbClr val="455560"/>
                </a:solidFill>
                <a:latin typeface="Calibri" panose="020F0502020204030204" pitchFamily="34" charset="0"/>
                <a:cs typeface="Calibri" panose="020F0502020204030204" pitchFamily="34" charset="0"/>
              </a:rPr>
            </a:br>
            <a:r>
              <a:rPr lang="en-US" altLang="en-US" sz="1200" b="0" spc="-10" dirty="0">
                <a:solidFill>
                  <a:srgbClr val="455560"/>
                </a:solidFill>
                <a:latin typeface="Calibri" panose="020F0502020204030204" pitchFamily="34" charset="0"/>
                <a:cs typeface="Calibri" panose="020F0502020204030204" pitchFamily="34" charset="0"/>
              </a:rPr>
              <a:t>2. cancer.gov/publications/dictionaries/cancer-terms/def/cin-2-3. 3. SEER Cancer Stat Facts: </a:t>
            </a:r>
            <a:br>
              <a:rPr lang="en-US" altLang="en-US" sz="1200" b="0" spc="-10" dirty="0">
                <a:solidFill>
                  <a:srgbClr val="455560"/>
                </a:solidFill>
                <a:latin typeface="Calibri" panose="020F0502020204030204" pitchFamily="34" charset="0"/>
                <a:cs typeface="Calibri" panose="020F0502020204030204" pitchFamily="34" charset="0"/>
              </a:rPr>
            </a:br>
            <a:r>
              <a:rPr lang="en-US" altLang="en-US" sz="1200" b="0" spc="-10" dirty="0">
                <a:solidFill>
                  <a:srgbClr val="455560"/>
                </a:solidFill>
                <a:latin typeface="Calibri" panose="020F0502020204030204" pitchFamily="34" charset="0"/>
                <a:cs typeface="Calibri" panose="020F0502020204030204" pitchFamily="34" charset="0"/>
              </a:rPr>
              <a:t>Cervical Cancer. National Cancer Institute. Bethesda, MD. 4. Tisotumab vedotin PI. 5. Pembrolizumab PI.</a:t>
            </a:r>
          </a:p>
        </p:txBody>
      </p:sp>
      <p:cxnSp>
        <p:nvCxnSpPr>
          <p:cNvPr id="125" name="Connector: Elbow 124">
            <a:extLst>
              <a:ext uri="{FF2B5EF4-FFF2-40B4-BE49-F238E27FC236}">
                <a16:creationId xmlns:a16="http://schemas.microsoft.com/office/drawing/2014/main" id="{04EF0BB9-CC78-9835-EA36-606E344E8650}"/>
              </a:ext>
            </a:extLst>
          </p:cNvPr>
          <p:cNvCxnSpPr>
            <a:cxnSpLocks/>
          </p:cNvCxnSpPr>
          <p:nvPr/>
        </p:nvCxnSpPr>
        <p:spPr>
          <a:xfrm>
            <a:off x="4876572" y="2505030"/>
            <a:ext cx="1497241" cy="254523"/>
          </a:xfrm>
          <a:prstGeom prst="bentConnector2">
            <a:avLst/>
          </a:prstGeom>
          <a:noFill/>
          <a:ln w="28575" cap="flat" cmpd="sng" algn="ctr">
            <a:solidFill>
              <a:srgbClr val="000000"/>
            </a:solidFill>
            <a:prstDash val="sysDot"/>
            <a:tailEnd type="triangle"/>
          </a:ln>
          <a:effectLst/>
        </p:spPr>
      </p:cxnSp>
      <p:sp>
        <p:nvSpPr>
          <p:cNvPr id="126" name="Rectangle 125">
            <a:extLst>
              <a:ext uri="{FF2B5EF4-FFF2-40B4-BE49-F238E27FC236}">
                <a16:creationId xmlns:a16="http://schemas.microsoft.com/office/drawing/2014/main" id="{9686548E-B13F-EC50-782A-E71EE5B44AA3}"/>
              </a:ext>
            </a:extLst>
          </p:cNvPr>
          <p:cNvSpPr/>
          <p:nvPr/>
        </p:nvSpPr>
        <p:spPr bwMode="auto">
          <a:xfrm>
            <a:off x="5011482" y="2281380"/>
            <a:ext cx="204701" cy="206888"/>
          </a:xfrm>
          <a:prstGeom prst="rect">
            <a:avLst/>
          </a:prstGeom>
          <a:solidFill>
            <a:srgbClr val="FFFFFF"/>
          </a:solidFill>
          <a:ln w="0">
            <a:noFill/>
            <a:miter lim="800000"/>
            <a:headEnd/>
            <a:tailEnd/>
          </a:ln>
        </p:spPr>
        <p:txBody>
          <a:bodyPr rtlCol="0" anchor="b"/>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127" name="Straight Connector 126">
            <a:extLst>
              <a:ext uri="{FF2B5EF4-FFF2-40B4-BE49-F238E27FC236}">
                <a16:creationId xmlns:a16="http://schemas.microsoft.com/office/drawing/2014/main" id="{DBFFD370-7AD4-DAE1-AF34-BD13352F5430}"/>
              </a:ext>
            </a:extLst>
          </p:cNvPr>
          <p:cNvCxnSpPr>
            <a:cxnSpLocks/>
          </p:cNvCxnSpPr>
          <p:nvPr/>
        </p:nvCxnSpPr>
        <p:spPr bwMode="auto">
          <a:xfrm flipH="1" flipV="1">
            <a:off x="5110162" y="3256584"/>
            <a:ext cx="648064" cy="1"/>
          </a:xfrm>
          <a:prstGeom prst="line">
            <a:avLst/>
          </a:prstGeom>
          <a:noFill/>
          <a:ln w="28575" cap="flat" cmpd="sng" algn="ctr">
            <a:solidFill>
              <a:srgbClr val="000000"/>
            </a:solidFill>
            <a:prstDash val="sysDash"/>
            <a:round/>
            <a:headEnd type="none" w="med" len="med"/>
            <a:tailEnd type="none" w="med" len="med"/>
          </a:ln>
          <a:effectLst/>
        </p:spPr>
      </p:cxnSp>
      <p:sp>
        <p:nvSpPr>
          <p:cNvPr id="128" name="Rectangle: Rounded Corners 127">
            <a:extLst>
              <a:ext uri="{FF2B5EF4-FFF2-40B4-BE49-F238E27FC236}">
                <a16:creationId xmlns:a16="http://schemas.microsoft.com/office/drawing/2014/main" id="{DE5E7068-9FAE-ECBC-8554-AFFCE5FC5E98}"/>
              </a:ext>
            </a:extLst>
          </p:cNvPr>
          <p:cNvSpPr/>
          <p:nvPr/>
        </p:nvSpPr>
        <p:spPr>
          <a:xfrm>
            <a:off x="7453608" y="1760143"/>
            <a:ext cx="1896272" cy="579319"/>
          </a:xfrm>
          <a:prstGeom prst="roundRect">
            <a:avLst>
              <a:gd name="adj" fmla="val 0"/>
            </a:avLst>
          </a:prstGeom>
          <a:solidFill>
            <a:srgbClr val="00823B"/>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Locally advanced disease</a:t>
            </a:r>
          </a:p>
        </p:txBody>
      </p:sp>
      <p:sp>
        <p:nvSpPr>
          <p:cNvPr id="129" name="Rectangle: Rounded Corners 128">
            <a:extLst>
              <a:ext uri="{FF2B5EF4-FFF2-40B4-BE49-F238E27FC236}">
                <a16:creationId xmlns:a16="http://schemas.microsoft.com/office/drawing/2014/main" id="{F41D060A-A174-C018-BA8F-F6B6956430A5}"/>
              </a:ext>
            </a:extLst>
          </p:cNvPr>
          <p:cNvSpPr/>
          <p:nvPr/>
        </p:nvSpPr>
        <p:spPr>
          <a:xfrm>
            <a:off x="7822837" y="2730494"/>
            <a:ext cx="1168861" cy="457200"/>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FIGO 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B3</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II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A2</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II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B</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III, IV</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A</a:t>
            </a:r>
          </a:p>
        </p:txBody>
      </p:sp>
      <p:cxnSp>
        <p:nvCxnSpPr>
          <p:cNvPr id="130" name="Connector: Elbow 129">
            <a:extLst>
              <a:ext uri="{FF2B5EF4-FFF2-40B4-BE49-F238E27FC236}">
                <a16:creationId xmlns:a16="http://schemas.microsoft.com/office/drawing/2014/main" id="{B6DBFE88-2682-881A-380D-B6C6AD35E52D}"/>
              </a:ext>
            </a:extLst>
          </p:cNvPr>
          <p:cNvCxnSpPr>
            <a:cxnSpLocks/>
            <a:stCxn id="128" idx="2"/>
            <a:endCxn id="129" idx="0"/>
          </p:cNvCxnSpPr>
          <p:nvPr/>
        </p:nvCxnSpPr>
        <p:spPr>
          <a:xfrm rot="16200000" flipH="1">
            <a:off x="8208990" y="2532216"/>
            <a:ext cx="391032" cy="5524"/>
          </a:xfrm>
          <a:prstGeom prst="bentConnector3">
            <a:avLst>
              <a:gd name="adj1" fmla="val 50000"/>
            </a:avLst>
          </a:prstGeom>
          <a:noFill/>
          <a:ln w="28575" cap="flat" cmpd="sng" algn="ctr">
            <a:solidFill>
              <a:srgbClr val="FFFFFF">
                <a:lumMod val="65000"/>
              </a:srgbClr>
            </a:solidFill>
            <a:prstDash val="sysDot"/>
            <a:tailEnd type="triangle"/>
          </a:ln>
          <a:effectLst/>
        </p:spPr>
      </p:cxnSp>
      <p:cxnSp>
        <p:nvCxnSpPr>
          <p:cNvPr id="131" name="Straight Arrow Connector 130">
            <a:extLst>
              <a:ext uri="{FF2B5EF4-FFF2-40B4-BE49-F238E27FC236}">
                <a16:creationId xmlns:a16="http://schemas.microsoft.com/office/drawing/2014/main" id="{68E99F54-F754-BCDA-7213-732E9C9C0044}"/>
              </a:ext>
            </a:extLst>
          </p:cNvPr>
          <p:cNvCxnSpPr>
            <a:cxnSpLocks/>
            <a:stCxn id="129" idx="2"/>
            <a:endCxn id="132" idx="0"/>
          </p:cNvCxnSpPr>
          <p:nvPr/>
        </p:nvCxnSpPr>
        <p:spPr bwMode="auto">
          <a:xfrm>
            <a:off x="8407268" y="3187694"/>
            <a:ext cx="12214" cy="436636"/>
          </a:xfrm>
          <a:prstGeom prst="straightConnector1">
            <a:avLst/>
          </a:prstGeom>
          <a:noFill/>
          <a:ln w="28575" cap="flat" cmpd="sng" algn="ctr">
            <a:solidFill>
              <a:srgbClr val="000000"/>
            </a:solidFill>
            <a:prstDash val="sysDot"/>
            <a:round/>
            <a:headEnd type="none" w="med" len="med"/>
            <a:tailEnd type="triangle"/>
          </a:ln>
          <a:effectLst/>
        </p:spPr>
      </p:cxnSp>
      <p:sp>
        <p:nvSpPr>
          <p:cNvPr id="132" name="Rectangle: Rounded Corners 131">
            <a:extLst>
              <a:ext uri="{FF2B5EF4-FFF2-40B4-BE49-F238E27FC236}">
                <a16:creationId xmlns:a16="http://schemas.microsoft.com/office/drawing/2014/main" id="{D86F8938-E5E4-C06C-51CD-9F643D6C4F58}"/>
              </a:ext>
            </a:extLst>
          </p:cNvPr>
          <p:cNvSpPr/>
          <p:nvPr/>
        </p:nvSpPr>
        <p:spPr>
          <a:xfrm>
            <a:off x="7791664" y="3624330"/>
            <a:ext cx="1255635" cy="1424250"/>
          </a:xfrm>
          <a:prstGeom prst="roundRect">
            <a:avLst>
              <a:gd name="adj" fmla="val 0"/>
            </a:avLst>
          </a:prstGeom>
          <a:solidFill>
            <a:srgbClr val="4DA1BB">
              <a:lumMod val="75000"/>
            </a:srgb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CRT (preferred for 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B3</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II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A2</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required for II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B</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III, IV</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A</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or surgery (I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B3</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II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A2</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only)</a:t>
            </a:r>
          </a:p>
        </p:txBody>
      </p:sp>
      <p:cxnSp>
        <p:nvCxnSpPr>
          <p:cNvPr id="133" name="Straight Arrow Connector 132">
            <a:extLst>
              <a:ext uri="{FF2B5EF4-FFF2-40B4-BE49-F238E27FC236}">
                <a16:creationId xmlns:a16="http://schemas.microsoft.com/office/drawing/2014/main" id="{917A1D2E-D10D-524C-4FBA-C9E3CC33BB9B}"/>
              </a:ext>
            </a:extLst>
          </p:cNvPr>
          <p:cNvCxnSpPr>
            <a:cxnSpLocks/>
            <a:stCxn id="138" idx="2"/>
            <a:endCxn id="139" idx="0"/>
          </p:cNvCxnSpPr>
          <p:nvPr/>
        </p:nvCxnSpPr>
        <p:spPr bwMode="auto">
          <a:xfrm>
            <a:off x="10849872" y="4039009"/>
            <a:ext cx="793" cy="117929"/>
          </a:xfrm>
          <a:prstGeom prst="straightConnector1">
            <a:avLst/>
          </a:prstGeom>
          <a:noFill/>
          <a:ln w="28575" cap="flat" cmpd="sng" algn="ctr">
            <a:solidFill>
              <a:srgbClr val="000000"/>
            </a:solidFill>
            <a:prstDash val="sysDot"/>
            <a:round/>
            <a:headEnd type="none" w="med" len="med"/>
            <a:tailEnd type="triangle"/>
          </a:ln>
          <a:effectLst/>
        </p:spPr>
      </p:cxnSp>
      <p:cxnSp>
        <p:nvCxnSpPr>
          <p:cNvPr id="134" name="Straight Arrow Connector 133">
            <a:extLst>
              <a:ext uri="{FF2B5EF4-FFF2-40B4-BE49-F238E27FC236}">
                <a16:creationId xmlns:a16="http://schemas.microsoft.com/office/drawing/2014/main" id="{17BAAD80-64D3-83C1-F4EF-516575AD09C8}"/>
              </a:ext>
            </a:extLst>
          </p:cNvPr>
          <p:cNvCxnSpPr>
            <a:cxnSpLocks/>
          </p:cNvCxnSpPr>
          <p:nvPr/>
        </p:nvCxnSpPr>
        <p:spPr bwMode="auto">
          <a:xfrm flipH="1">
            <a:off x="10849873" y="2331401"/>
            <a:ext cx="0" cy="301591"/>
          </a:xfrm>
          <a:prstGeom prst="straightConnector1">
            <a:avLst/>
          </a:prstGeom>
          <a:noFill/>
          <a:ln w="28575" cap="flat" cmpd="sng" algn="ctr">
            <a:solidFill>
              <a:srgbClr val="000000"/>
            </a:solidFill>
            <a:prstDash val="sysDot"/>
            <a:round/>
            <a:headEnd type="none" w="med" len="med"/>
            <a:tailEnd type="triangle"/>
          </a:ln>
          <a:effectLst/>
        </p:spPr>
      </p:cxnSp>
      <p:cxnSp>
        <p:nvCxnSpPr>
          <p:cNvPr id="135" name="Straight Arrow Connector 134">
            <a:extLst>
              <a:ext uri="{FF2B5EF4-FFF2-40B4-BE49-F238E27FC236}">
                <a16:creationId xmlns:a16="http://schemas.microsoft.com/office/drawing/2014/main" id="{59443941-7B90-87D1-3D85-83EC965187E7}"/>
              </a:ext>
            </a:extLst>
          </p:cNvPr>
          <p:cNvCxnSpPr>
            <a:cxnSpLocks/>
            <a:stCxn id="137" idx="2"/>
            <a:endCxn id="138" idx="0"/>
          </p:cNvCxnSpPr>
          <p:nvPr/>
        </p:nvCxnSpPr>
        <p:spPr bwMode="auto">
          <a:xfrm>
            <a:off x="10849872" y="3092096"/>
            <a:ext cx="0" cy="171795"/>
          </a:xfrm>
          <a:prstGeom prst="straightConnector1">
            <a:avLst/>
          </a:prstGeom>
          <a:noFill/>
          <a:ln w="28575" cap="flat" cmpd="sng" algn="ctr">
            <a:solidFill>
              <a:srgbClr val="000000"/>
            </a:solidFill>
            <a:prstDash val="sysDot"/>
            <a:round/>
            <a:headEnd type="none" w="med" len="med"/>
            <a:tailEnd type="triangle"/>
          </a:ln>
          <a:effectLst/>
        </p:spPr>
      </p:cxnSp>
      <p:sp>
        <p:nvSpPr>
          <p:cNvPr id="136" name="Rectangle: Rounded Corners 135">
            <a:extLst>
              <a:ext uri="{FF2B5EF4-FFF2-40B4-BE49-F238E27FC236}">
                <a16:creationId xmlns:a16="http://schemas.microsoft.com/office/drawing/2014/main" id="{558DC85A-8281-4EC5-A5F3-397EF09F7ECD}"/>
              </a:ext>
            </a:extLst>
          </p:cNvPr>
          <p:cNvSpPr/>
          <p:nvPr/>
        </p:nvSpPr>
        <p:spPr>
          <a:xfrm>
            <a:off x="9854191" y="1746045"/>
            <a:ext cx="2028159" cy="601136"/>
          </a:xfrm>
          <a:prstGeom prst="roundRect">
            <a:avLst>
              <a:gd name="adj" fmla="val 0"/>
            </a:avLst>
          </a:prstGeom>
          <a:solidFill>
            <a:srgbClr val="455560"/>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Metastatic disease</a:t>
            </a:r>
          </a:p>
        </p:txBody>
      </p:sp>
      <p:sp>
        <p:nvSpPr>
          <p:cNvPr id="137" name="Rectangle: Rounded Corners 136">
            <a:extLst>
              <a:ext uri="{FF2B5EF4-FFF2-40B4-BE49-F238E27FC236}">
                <a16:creationId xmlns:a16="http://schemas.microsoft.com/office/drawing/2014/main" id="{0389F6C5-CD28-F5ED-A1F9-28F13E970504}"/>
              </a:ext>
            </a:extLst>
          </p:cNvPr>
          <p:cNvSpPr/>
          <p:nvPr/>
        </p:nvSpPr>
        <p:spPr>
          <a:xfrm>
            <a:off x="9873698" y="2450168"/>
            <a:ext cx="1952348" cy="641928"/>
          </a:xfrm>
          <a:prstGeom prst="roundRect">
            <a:avLst>
              <a:gd name="adj" fmla="val 0"/>
            </a:avLst>
          </a:prstGeom>
          <a:solidFill>
            <a:srgbClr val="00823B">
              <a:lumMod val="50000"/>
            </a:srgb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ts val="6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FIGO IVB not amenable </a:t>
            </a:r>
            <a:b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to local tx (surgery </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sym typeface="Wingdings" panose="05000000000000000000" pitchFamily="2" charset="2"/>
              </a:rPr>
              <a:t> adjuvant tx</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
            </a:r>
          </a:p>
        </p:txBody>
      </p:sp>
      <mc:AlternateContent xmlns:mc="http://schemas.openxmlformats.org/markup-compatibility/2006" xmlns:a14="http://schemas.microsoft.com/office/drawing/2010/main">
        <mc:Choice Requires="a14">
          <p:sp>
            <p:nvSpPr>
              <p:cNvPr id="138" name="Rectangle: Rounded Corners 137">
                <a:extLst>
                  <a:ext uri="{FF2B5EF4-FFF2-40B4-BE49-F238E27FC236}">
                    <a16:creationId xmlns:a16="http://schemas.microsoft.com/office/drawing/2014/main" id="{75714C22-5F57-1432-7F52-E8A59731F568}"/>
                  </a:ext>
                </a:extLst>
              </p:cNvPr>
              <p:cNvSpPr/>
              <p:nvPr/>
            </p:nvSpPr>
            <p:spPr>
              <a:xfrm>
                <a:off x="9873698" y="3263891"/>
                <a:ext cx="1952348" cy="775118"/>
              </a:xfrm>
              <a:prstGeom prst="roundRect">
                <a:avLst>
                  <a:gd name="adj" fmla="val 0"/>
                </a:avLst>
              </a:prstGeom>
              <a:solidFill>
                <a:srgbClr val="00823B">
                  <a:lumMod val="50000"/>
                </a:srgb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Platinum-based CT + pembrolizumab</a:t>
                </a:r>
              </a:p>
              <a:p>
                <a:pPr marL="0" marR="0" lvl="0" indent="0" algn="ctr" defTabSz="685800" rtl="0" eaLnBrk="0" fontAlgn="base" latinLnBrk="0" hangingPunct="0">
                  <a:lnSpc>
                    <a:spcPct val="100000"/>
                  </a:lnSpc>
                  <a:spcBef>
                    <a:spcPct val="0"/>
                  </a:spcBef>
                  <a:spcAft>
                    <a:spcPct val="0"/>
                  </a:spcAft>
                  <a:buClrTx/>
                  <a:buSzTx/>
                  <a:buFontTx/>
                  <a:buNone/>
                  <a:tabLst/>
                  <a:defRPr/>
                </a:pPr>
                <a14:m>
                  <m:oMath xmlns:m="http://schemas.openxmlformats.org/officeDocument/2006/math">
                    <m:r>
                      <a:rPr kumimoji="0" lang="en-US" sz="1200" b="0" i="1" u="none" strike="noStrike" kern="1200" cap="none" spc="0" normalizeH="0" baseline="0" noProof="0" smtClean="0">
                        <a:ln>
                          <a:noFill/>
                        </a:ln>
                        <a:solidFill>
                          <a:srgbClr val="FFFFFF"/>
                        </a:solidFill>
                        <a:effectLst/>
                        <a:uLnTx/>
                        <a:uFillTx/>
                        <a:latin typeface="Cambria Math" panose="02040503050406030204" pitchFamily="18" charset="0"/>
                        <a:ea typeface="+mn-ea"/>
                        <a:cs typeface="Calibri" panose="020F0502020204030204" pitchFamily="34" charset="0"/>
                      </a:rPr>
                      <m:t>±</m:t>
                    </m:r>
                  </m:oMath>
                </a14:m>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bevacizumab</a:t>
                </a:r>
              </a:p>
            </p:txBody>
          </p:sp>
        </mc:Choice>
        <mc:Fallback xmlns="">
          <p:sp>
            <p:nvSpPr>
              <p:cNvPr id="138" name="Rectangle: Rounded Corners 137">
                <a:extLst>
                  <a:ext uri="{FF2B5EF4-FFF2-40B4-BE49-F238E27FC236}">
                    <a16:creationId xmlns:a16="http://schemas.microsoft.com/office/drawing/2014/main" id="{75714C22-5F57-1432-7F52-E8A59731F568}"/>
                  </a:ext>
                </a:extLst>
              </p:cNvPr>
              <p:cNvSpPr>
                <a:spLocks noRot="1" noChangeAspect="1" noMove="1" noResize="1" noEditPoints="1" noAdjustHandles="1" noChangeArrowheads="1" noChangeShapeType="1" noTextEdit="1"/>
              </p:cNvSpPr>
              <p:nvPr/>
            </p:nvSpPr>
            <p:spPr>
              <a:xfrm>
                <a:off x="9873698" y="3263891"/>
                <a:ext cx="1952348" cy="775118"/>
              </a:xfrm>
              <a:prstGeom prst="roundRect">
                <a:avLst>
                  <a:gd name="adj" fmla="val 0"/>
                </a:avLst>
              </a:prstGeom>
              <a:blipFill>
                <a:blip r:embed="rId3"/>
                <a:stretch>
                  <a:fillRect/>
                </a:stretch>
              </a:blipFill>
              <a:ln w="13970" cap="flat" cmpd="sng" algn="ctr">
                <a:noFill/>
                <a:prstDash val="solid"/>
              </a:ln>
              <a:effectLst/>
            </p:spPr>
            <p:txBody>
              <a:bodyPr/>
              <a:lstStyle/>
              <a:p>
                <a:r>
                  <a:rPr lang="en-US">
                    <a:noFill/>
                  </a:rPr>
                  <a:t> </a:t>
                </a:r>
              </a:p>
            </p:txBody>
          </p:sp>
        </mc:Fallback>
      </mc:AlternateContent>
      <p:sp>
        <p:nvSpPr>
          <p:cNvPr id="139" name="Rectangle: Rounded Corners 138">
            <a:extLst>
              <a:ext uri="{FF2B5EF4-FFF2-40B4-BE49-F238E27FC236}">
                <a16:creationId xmlns:a16="http://schemas.microsoft.com/office/drawing/2014/main" id="{0D6571C1-5B04-69E1-BDD9-D1696B1846F5}"/>
              </a:ext>
            </a:extLst>
          </p:cNvPr>
          <p:cNvSpPr/>
          <p:nvPr/>
        </p:nvSpPr>
        <p:spPr>
          <a:xfrm>
            <a:off x="9864823" y="4156938"/>
            <a:ext cx="1971683" cy="2030486"/>
          </a:xfrm>
          <a:prstGeom prst="roundRect">
            <a:avLst>
              <a:gd name="adj" fmla="val 0"/>
            </a:avLst>
          </a:prstGeom>
          <a:solidFill>
            <a:srgbClr val="00823B">
              <a:lumMod val="50000"/>
            </a:srgbClr>
          </a:solidFill>
          <a:ln w="13970" cap="flat" cmpd="sng" algn="ctr">
            <a:noFill/>
            <a:prstDash val="solid"/>
          </a:ln>
          <a:effectLst/>
        </p:spPr>
        <p:txBody>
          <a:bodyPr lIns="0" rIns="0"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Tisotumab vedotin,</a:t>
            </a:r>
            <a:r>
              <a:rPr kumimoji="0" lang="en-US" sz="12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1,4</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pembrolizumab</a:t>
            </a:r>
            <a:r>
              <a:rPr kumimoji="0" lang="en-US" sz="12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1,5</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(PD-L1+/ MSI-H/dMMR/TMB-H), nivolumab</a:t>
            </a:r>
            <a:r>
              <a:rPr kumimoji="0" lang="en-US" sz="12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1</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for PD-L1+, selpercatinib</a:t>
            </a:r>
            <a:r>
              <a:rPr kumimoji="0" lang="en-US" sz="12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1</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for </a:t>
            </a:r>
            <a:r>
              <a:rPr kumimoji="0" lang="en-US" sz="12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RET</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fusion, larotrectinib or entrectinib for </a:t>
            </a:r>
            <a:r>
              <a:rPr kumimoji="0" lang="en-US" sz="1200" b="0"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NTRK </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gene fusion,</a:t>
            </a:r>
            <a:r>
              <a:rPr kumimoji="0" lang="en-US" sz="12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1</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bevacizumab,</a:t>
            </a:r>
            <a:r>
              <a:rPr kumimoji="0" lang="en-US" sz="12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1</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or </a:t>
            </a:r>
            <a:b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single-agent CT</a:t>
            </a:r>
            <a:r>
              <a:rPr kumimoji="0" lang="en-US" sz="12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1</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p>
        </p:txBody>
      </p:sp>
      <p:sp>
        <p:nvSpPr>
          <p:cNvPr id="140" name="Rectangle: Rounded Corners 139">
            <a:extLst>
              <a:ext uri="{FF2B5EF4-FFF2-40B4-BE49-F238E27FC236}">
                <a16:creationId xmlns:a16="http://schemas.microsoft.com/office/drawing/2014/main" id="{D463DE99-A634-8971-43F8-AD37DE6F9A8A}"/>
              </a:ext>
            </a:extLst>
          </p:cNvPr>
          <p:cNvSpPr/>
          <p:nvPr/>
        </p:nvSpPr>
        <p:spPr>
          <a:xfrm>
            <a:off x="9296918" y="3507102"/>
            <a:ext cx="643717" cy="360231"/>
          </a:xfrm>
          <a:prstGeom prst="roundRect">
            <a:avLst/>
          </a:prstGeom>
          <a:solidFill>
            <a:srgbClr val="E1471D"/>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1L</a:t>
            </a:r>
          </a:p>
        </p:txBody>
      </p:sp>
      <p:sp>
        <p:nvSpPr>
          <p:cNvPr id="141" name="Rectangle: Rounded Corners 140">
            <a:extLst>
              <a:ext uri="{FF2B5EF4-FFF2-40B4-BE49-F238E27FC236}">
                <a16:creationId xmlns:a16="http://schemas.microsoft.com/office/drawing/2014/main" id="{CD184D4B-E4ED-04EA-EFDE-30C6E55615BD}"/>
              </a:ext>
            </a:extLst>
          </p:cNvPr>
          <p:cNvSpPr/>
          <p:nvPr/>
        </p:nvSpPr>
        <p:spPr>
          <a:xfrm>
            <a:off x="9359437" y="4649690"/>
            <a:ext cx="619940" cy="301583"/>
          </a:xfrm>
          <a:prstGeom prst="roundRect">
            <a:avLst>
              <a:gd name="adj" fmla="val 24200"/>
            </a:avLst>
          </a:prstGeom>
          <a:solidFill>
            <a:srgbClr val="E1471D"/>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2L+</a:t>
            </a:r>
          </a:p>
        </p:txBody>
      </p:sp>
      <p:sp>
        <p:nvSpPr>
          <p:cNvPr id="142" name="Title 2">
            <a:extLst>
              <a:ext uri="{FF2B5EF4-FFF2-40B4-BE49-F238E27FC236}">
                <a16:creationId xmlns:a16="http://schemas.microsoft.com/office/drawing/2014/main" id="{FA19B100-22BB-3A5A-FBB4-D787FA084909}"/>
              </a:ext>
            </a:extLst>
          </p:cNvPr>
          <p:cNvSpPr txBox="1">
            <a:spLocks/>
          </p:cNvSpPr>
          <p:nvPr/>
        </p:nvSpPr>
        <p:spPr bwMode="auto">
          <a:xfrm>
            <a:off x="609759" y="238127"/>
            <a:ext cx="11141055"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Calibri" panose="020F0502020204030204" pitchFamily="34" charset="0"/>
              </a:rPr>
              <a:t>Cervical Cancer: </a:t>
            </a:r>
            <a:b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Calibri" panose="020F0502020204030204" pitchFamily="34" charset="0"/>
              </a:rPr>
            </a:br>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Calibri" panose="020F0502020204030204" pitchFamily="34" charset="0"/>
              </a:rPr>
              <a:t>Treatment Options </a:t>
            </a:r>
            <a:endPar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endParaRPr>
          </a:p>
        </p:txBody>
      </p:sp>
      <p:sp>
        <p:nvSpPr>
          <p:cNvPr id="146" name="Rectangle: Rounded Corners 145">
            <a:extLst>
              <a:ext uri="{FF2B5EF4-FFF2-40B4-BE49-F238E27FC236}">
                <a16:creationId xmlns:a16="http://schemas.microsoft.com/office/drawing/2014/main" id="{D1573C3D-4087-D640-5B91-91400DAFF13C}"/>
              </a:ext>
            </a:extLst>
          </p:cNvPr>
          <p:cNvSpPr/>
          <p:nvPr/>
        </p:nvSpPr>
        <p:spPr>
          <a:xfrm>
            <a:off x="5839085" y="4262265"/>
            <a:ext cx="1031221" cy="658945"/>
          </a:xfrm>
          <a:prstGeom prst="roundRect">
            <a:avLst>
              <a:gd name="adj" fmla="val 0"/>
            </a:avLst>
          </a:prstGeom>
          <a:solidFill>
            <a:srgbClr val="4DA1BB">
              <a:lumMod val="75000"/>
            </a:srgb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Surgery (preferred)</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or CRT</a:t>
            </a:r>
          </a:p>
        </p:txBody>
      </p:sp>
      <p:sp>
        <p:nvSpPr>
          <p:cNvPr id="147" name="Rectangle: Rounded Corners 146">
            <a:extLst>
              <a:ext uri="{FF2B5EF4-FFF2-40B4-BE49-F238E27FC236}">
                <a16:creationId xmlns:a16="http://schemas.microsoft.com/office/drawing/2014/main" id="{7FA10F88-22E6-BA0A-169E-A64CCD5959CA}"/>
              </a:ext>
            </a:extLst>
          </p:cNvPr>
          <p:cNvSpPr/>
          <p:nvPr/>
        </p:nvSpPr>
        <p:spPr>
          <a:xfrm>
            <a:off x="5818189" y="2656586"/>
            <a:ext cx="1231173" cy="1324959"/>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FIGO 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B1 </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not meeting conservative surgery criteria, FIGO 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B2 </a:t>
            </a: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a:t>
            </a:r>
            <a:b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FIGO II</a:t>
            </a:r>
            <a:r>
              <a:rPr kumimoji="0" lang="en-US" sz="1200" b="0" i="0" u="none" strike="noStrike" kern="1200" cap="none" spc="0" normalizeH="0" baseline="-25000" noProof="0" dirty="0">
                <a:ln>
                  <a:noFill/>
                </a:ln>
                <a:solidFill>
                  <a:srgbClr val="FFFFFF"/>
                </a:solidFill>
                <a:effectLst/>
                <a:uLnTx/>
                <a:uFillTx/>
                <a:latin typeface="Calibri" panose="020F0502020204030204" pitchFamily="34" charset="0"/>
                <a:ea typeface="+mn-ea"/>
                <a:cs typeface="Calibri" panose="020F0502020204030204" pitchFamily="34" charset="0"/>
              </a:rPr>
              <a:t>A1</a:t>
            </a:r>
          </a:p>
        </p:txBody>
      </p:sp>
      <p:cxnSp>
        <p:nvCxnSpPr>
          <p:cNvPr id="148" name="Straight Arrow Connector 147">
            <a:extLst>
              <a:ext uri="{FF2B5EF4-FFF2-40B4-BE49-F238E27FC236}">
                <a16:creationId xmlns:a16="http://schemas.microsoft.com/office/drawing/2014/main" id="{C50998CB-6DE7-9674-42B9-F7CE117EAF7C}"/>
              </a:ext>
            </a:extLst>
          </p:cNvPr>
          <p:cNvCxnSpPr>
            <a:stCxn id="147" idx="2"/>
          </p:cNvCxnSpPr>
          <p:nvPr/>
        </p:nvCxnSpPr>
        <p:spPr bwMode="auto">
          <a:xfrm>
            <a:off x="6433776" y="3981545"/>
            <a:ext cx="2142" cy="191913"/>
          </a:xfrm>
          <a:prstGeom prst="straightConnector1">
            <a:avLst/>
          </a:prstGeom>
          <a:noFill/>
          <a:ln w="28575" cap="flat" cmpd="sng" algn="ctr">
            <a:solidFill>
              <a:srgbClr val="000000"/>
            </a:solidFill>
            <a:prstDash val="sysDash"/>
            <a:round/>
            <a:headEnd type="none" w="med" len="med"/>
            <a:tailEnd type="triangle"/>
          </a:ln>
          <a:effectLst/>
        </p:spPr>
      </p:cxnSp>
    </p:spTree>
    <p:extLst>
      <p:ext uri="{BB962C8B-B14F-4D97-AF65-F5344CB8AC3E}">
        <p14:creationId xmlns:p14="http://schemas.microsoft.com/office/powerpoint/2010/main" val="1478530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63B31-BFA9-BE2E-43E3-9693E54CB588}"/>
              </a:ext>
            </a:extLst>
          </p:cNvPr>
          <p:cNvSpPr>
            <a:spLocks noGrp="1"/>
          </p:cNvSpPr>
          <p:nvPr>
            <p:ph type="title"/>
          </p:nvPr>
        </p:nvSpPr>
        <p:spPr/>
        <p:txBody>
          <a:bodyPr/>
          <a:lstStyle/>
          <a:p>
            <a:r>
              <a:rPr lang="en-US" dirty="0"/>
              <a:t>Interactive Decision Support Tools for </a:t>
            </a:r>
            <a:br>
              <a:rPr lang="en-US" dirty="0"/>
            </a:br>
            <a:r>
              <a:rPr lang="en-US" dirty="0"/>
              <a:t>Advanced Gynecologic Cancers</a:t>
            </a:r>
          </a:p>
        </p:txBody>
      </p:sp>
      <p:sp>
        <p:nvSpPr>
          <p:cNvPr id="12" name="TextBox 11">
            <a:extLst>
              <a:ext uri="{FF2B5EF4-FFF2-40B4-BE49-F238E27FC236}">
                <a16:creationId xmlns:a16="http://schemas.microsoft.com/office/drawing/2014/main" id="{0E360EE4-ADBB-F338-B7F0-3F4C9D6DED08}"/>
              </a:ext>
            </a:extLst>
          </p:cNvPr>
          <p:cNvSpPr txBox="1"/>
          <p:nvPr/>
        </p:nvSpPr>
        <p:spPr bwMode="auto">
          <a:xfrm>
            <a:off x="719138" y="6143183"/>
            <a:ext cx="81873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800" b="1" i="0" u="none" strike="noStrike" dirty="0">
                <a:solidFill>
                  <a:schemeClr val="bg1"/>
                </a:solidFill>
                <a:effectLst/>
                <a:latin typeface="Calibri" panose="020F0502020204030204" pitchFamily="34" charset="0"/>
                <a:cs typeface="Calibri" panose="020F0502020204030204" pitchFamily="34" charset="0"/>
              </a:rPr>
              <a:t>Tool available at: </a:t>
            </a:r>
            <a:r>
              <a:rPr lang="en-US" sz="1800" b="1" i="0" u="none" strike="noStrike" dirty="0">
                <a:solidFill>
                  <a:schemeClr val="accent3"/>
                </a:solidFill>
                <a:effectLst/>
                <a:latin typeface="Calibri" panose="020F0502020204030204" pitchFamily="34" charset="0"/>
                <a:cs typeface="Calibri" panose="020F0502020204030204" pitchFamily="34" charset="0"/>
                <a:hlinkClick r:id="rId3"/>
              </a:rPr>
              <a:t>clinicaloptions.com/GYNCI2022tool</a:t>
            </a:r>
            <a:r>
              <a:rPr lang="en-US" sz="1800" b="1" i="0" u="none" strike="noStrike" dirty="0">
                <a:solidFill>
                  <a:schemeClr val="accent3"/>
                </a:solidFill>
                <a:effectLst/>
                <a:latin typeface="Calibri" panose="020F0502020204030204" pitchFamily="34" charset="0"/>
                <a:cs typeface="Calibri" panose="020F0502020204030204" pitchFamily="34" charset="0"/>
              </a:rPr>
              <a:t> </a:t>
            </a:r>
            <a:r>
              <a:rPr kumimoji="0" lang="fr-FR" altLang="en-US" sz="18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or as an app in your app </a:t>
            </a:r>
            <a:r>
              <a:rPr lang="fr-FR" altLang="en-US" dirty="0">
                <a:solidFill>
                  <a:schemeClr val="bg1"/>
                </a:solidFill>
                <a:latin typeface="Calibri" panose="020F0502020204030204" pitchFamily="34" charset="0"/>
                <a:cs typeface="Calibri" panose="020F0502020204030204" pitchFamily="34" charset="0"/>
              </a:rPr>
              <a:t>s</a:t>
            </a:r>
            <a:r>
              <a:rPr kumimoji="0" lang="fr-FR" altLang="en-US" sz="1800" b="1"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tore</a:t>
            </a:r>
            <a:r>
              <a:rPr lang="en-US" b="1" dirty="0">
                <a:solidFill>
                  <a:schemeClr val="bg1"/>
                </a:solidFill>
                <a:latin typeface="Calibri" panose="020F0502020204030204" pitchFamily="34" charset="0"/>
                <a:cs typeface="Calibri" panose="020F0502020204030204" pitchFamily="34" charset="0"/>
              </a:rPr>
              <a:t> </a:t>
            </a:r>
          </a:p>
        </p:txBody>
      </p:sp>
      <p:pic>
        <p:nvPicPr>
          <p:cNvPr id="5" name="Picture 4" descr="Graphical user interface, text, application&#10;&#10;Description automatically generated">
            <a:extLst>
              <a:ext uri="{FF2B5EF4-FFF2-40B4-BE49-F238E27FC236}">
                <a16:creationId xmlns:a16="http://schemas.microsoft.com/office/drawing/2014/main" id="{992A50C1-FF8C-F014-1191-4617FF6743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758" y="1449901"/>
            <a:ext cx="5126563" cy="3815117"/>
          </a:xfrm>
          <a:prstGeom prst="rect">
            <a:avLst/>
          </a:prstGeom>
        </p:spPr>
      </p:pic>
      <p:sp>
        <p:nvSpPr>
          <p:cNvPr id="6" name="TextBox 5">
            <a:extLst>
              <a:ext uri="{FF2B5EF4-FFF2-40B4-BE49-F238E27FC236}">
                <a16:creationId xmlns:a16="http://schemas.microsoft.com/office/drawing/2014/main" id="{9EFC8311-47F0-9243-79BA-8A2838F04A2F}"/>
              </a:ext>
            </a:extLst>
          </p:cNvPr>
          <p:cNvSpPr txBox="1"/>
          <p:nvPr/>
        </p:nvSpPr>
        <p:spPr bwMode="auto">
          <a:xfrm>
            <a:off x="4827254" y="1518297"/>
            <a:ext cx="2053630" cy="668898"/>
          </a:xfrm>
          <a:prstGeom prst="rect">
            <a:avLst/>
          </a:prstGeom>
          <a:solidFill>
            <a:schemeClr val="tx1"/>
          </a:solidFill>
          <a:ln w="28575" algn="ctr">
            <a:solidFill>
              <a:schemeClr val="accent3"/>
            </a:solidFill>
            <a:miter lim="800000"/>
            <a:headEnd/>
            <a:tailEnd/>
          </a:ln>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HCP enters patient characteristics</a:t>
            </a:r>
          </a:p>
        </p:txBody>
      </p:sp>
      <p:pic>
        <p:nvPicPr>
          <p:cNvPr id="13" name="Picture 12" descr="Graphical user interface&#10;&#10;Description automatically generated">
            <a:extLst>
              <a:ext uri="{FF2B5EF4-FFF2-40B4-BE49-F238E27FC236}">
                <a16:creationId xmlns:a16="http://schemas.microsoft.com/office/drawing/2014/main" id="{6FF592F5-7159-43D1-353F-3574022BB1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13240" y="3317133"/>
            <a:ext cx="5370905" cy="2893167"/>
          </a:xfrm>
          <a:prstGeom prst="rect">
            <a:avLst/>
          </a:prstGeom>
        </p:spPr>
      </p:pic>
      <p:sp>
        <p:nvSpPr>
          <p:cNvPr id="4" name="TextBox 3">
            <a:extLst>
              <a:ext uri="{FF2B5EF4-FFF2-40B4-BE49-F238E27FC236}">
                <a16:creationId xmlns:a16="http://schemas.microsoft.com/office/drawing/2014/main" id="{0F25AC95-D437-F5C1-3F5C-B10A9E6A99E5}"/>
              </a:ext>
            </a:extLst>
          </p:cNvPr>
          <p:cNvSpPr txBox="1"/>
          <p:nvPr/>
        </p:nvSpPr>
        <p:spPr bwMode="auto">
          <a:xfrm>
            <a:off x="9604035" y="2847888"/>
            <a:ext cx="2053630" cy="646331"/>
          </a:xfrm>
          <a:prstGeom prst="rect">
            <a:avLst/>
          </a:prstGeom>
          <a:solidFill>
            <a:schemeClr val="tx1"/>
          </a:solidFill>
          <a:ln w="28575" algn="ctr">
            <a:solidFill>
              <a:schemeClr val="accent3"/>
            </a:solidFill>
            <a:miter lim="800000"/>
            <a:headEnd/>
            <a:tailEnd/>
          </a:ln>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Recommendations from 5 experts</a:t>
            </a:r>
          </a:p>
        </p:txBody>
      </p:sp>
      <p:pic>
        <p:nvPicPr>
          <p:cNvPr id="8" name="Picture 7" descr="Qr code&#10;&#10;Description automatically generated">
            <a:extLst>
              <a:ext uri="{FF2B5EF4-FFF2-40B4-BE49-F238E27FC236}">
                <a16:creationId xmlns:a16="http://schemas.microsoft.com/office/drawing/2014/main" id="{F42BF25D-8378-D83D-23A7-1C370C58E4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67293" y="1518297"/>
            <a:ext cx="1296013" cy="1296013"/>
          </a:xfrm>
          <a:prstGeom prst="rect">
            <a:avLst/>
          </a:prstGeom>
        </p:spPr>
      </p:pic>
      <p:pic>
        <p:nvPicPr>
          <p:cNvPr id="3" name="Picture 2">
            <a:extLst>
              <a:ext uri="{FF2B5EF4-FFF2-40B4-BE49-F238E27FC236}">
                <a16:creationId xmlns:a16="http://schemas.microsoft.com/office/drawing/2014/main" id="{55ED3929-96C0-041F-D2C6-0F4E7C81CFE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10073611" y="1600200"/>
            <a:ext cx="1173989" cy="1173989"/>
          </a:xfrm>
          <a:prstGeom prst="rect">
            <a:avLst/>
          </a:prstGeom>
        </p:spPr>
      </p:pic>
      <p:sp>
        <p:nvSpPr>
          <p:cNvPr id="7" name="TextBox 6">
            <a:extLst>
              <a:ext uri="{FF2B5EF4-FFF2-40B4-BE49-F238E27FC236}">
                <a16:creationId xmlns:a16="http://schemas.microsoft.com/office/drawing/2014/main" id="{2A1A966C-C183-D9DE-0712-5F811BFE4CD3}"/>
              </a:ext>
            </a:extLst>
          </p:cNvPr>
          <p:cNvSpPr txBox="1"/>
          <p:nvPr/>
        </p:nvSpPr>
        <p:spPr bwMode="auto">
          <a:xfrm>
            <a:off x="7070430" y="953869"/>
            <a:ext cx="20897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Endometrial/</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Ovarian Cancer Tool</a:t>
            </a:r>
          </a:p>
        </p:txBody>
      </p:sp>
      <p:sp>
        <p:nvSpPr>
          <p:cNvPr id="9" name="TextBox 8">
            <a:extLst>
              <a:ext uri="{FF2B5EF4-FFF2-40B4-BE49-F238E27FC236}">
                <a16:creationId xmlns:a16="http://schemas.microsoft.com/office/drawing/2014/main" id="{5A236B1F-B68F-A82F-37F1-79A66146DA5D}"/>
              </a:ext>
            </a:extLst>
          </p:cNvPr>
          <p:cNvSpPr txBox="1"/>
          <p:nvPr/>
        </p:nvSpPr>
        <p:spPr bwMode="auto">
          <a:xfrm>
            <a:off x="9571663" y="953868"/>
            <a:ext cx="20522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Cervical Cancer </a:t>
            </a:r>
          </a:p>
          <a:p>
            <a:pPr algn="ctr">
              <a:lnSpc>
                <a:spcPct val="100000"/>
              </a:lnSpc>
              <a:spcBef>
                <a:spcPts val="0"/>
              </a:spcBef>
              <a:spcAft>
                <a:spcPct val="0"/>
              </a:spcAft>
              <a:buClrTx/>
              <a:buFontTx/>
              <a:buNone/>
            </a:pPr>
            <a:r>
              <a:rPr lang="en-US" dirty="0">
                <a:solidFill>
                  <a:schemeClr val="bg1"/>
                </a:solidFill>
                <a:latin typeface="Calibri" panose="020F0502020204030204" pitchFamily="34" charset="0"/>
              </a:rPr>
              <a:t>Tool </a:t>
            </a:r>
          </a:p>
        </p:txBody>
      </p:sp>
    </p:spTree>
    <p:extLst>
      <p:ext uri="{BB962C8B-B14F-4D97-AF65-F5344CB8AC3E}">
        <p14:creationId xmlns:p14="http://schemas.microsoft.com/office/powerpoint/2010/main" val="24486840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C9302682-A301-D500-E16F-F18BF241165A}"/>
              </a:ext>
            </a:extLst>
          </p:cNvPr>
          <p:cNvGrpSpPr/>
          <p:nvPr/>
        </p:nvGrpSpPr>
        <p:grpSpPr>
          <a:xfrm>
            <a:off x="7906587" y="4664564"/>
            <a:ext cx="3594258" cy="346757"/>
            <a:chOff x="4188435" y="4753443"/>
            <a:chExt cx="4380224" cy="369332"/>
          </a:xfrm>
        </p:grpSpPr>
        <p:sp>
          <p:nvSpPr>
            <p:cNvPr id="40" name="TextBox 39">
              <a:extLst>
                <a:ext uri="{FF2B5EF4-FFF2-40B4-BE49-F238E27FC236}">
                  <a16:creationId xmlns:a16="http://schemas.microsoft.com/office/drawing/2014/main" id="{2C06CFF8-B306-31E1-ABB6-A192E6352C83}"/>
                </a:ext>
              </a:extLst>
            </p:cNvPr>
            <p:cNvSpPr txBox="1"/>
            <p:nvPr/>
          </p:nvSpPr>
          <p:spPr bwMode="auto">
            <a:xfrm>
              <a:off x="4188435" y="475344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1" name="TextBox 40">
              <a:extLst>
                <a:ext uri="{FF2B5EF4-FFF2-40B4-BE49-F238E27FC236}">
                  <a16:creationId xmlns:a16="http://schemas.microsoft.com/office/drawing/2014/main" id="{448CBB91-B5C1-9358-AD0C-6D7F5DE9E3FC}"/>
                </a:ext>
              </a:extLst>
            </p:cNvPr>
            <p:cNvSpPr txBox="1"/>
            <p:nvPr/>
          </p:nvSpPr>
          <p:spPr bwMode="auto">
            <a:xfrm>
              <a:off x="4848071" y="475344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42" name="TextBox 41">
              <a:extLst>
                <a:ext uri="{FF2B5EF4-FFF2-40B4-BE49-F238E27FC236}">
                  <a16:creationId xmlns:a16="http://schemas.microsoft.com/office/drawing/2014/main" id="{5EE3003D-AD33-4ACC-786E-A137B016FD89}"/>
                </a:ext>
              </a:extLst>
            </p:cNvPr>
            <p:cNvSpPr txBox="1"/>
            <p:nvPr/>
          </p:nvSpPr>
          <p:spPr bwMode="auto">
            <a:xfrm>
              <a:off x="5517747" y="475344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43" name="TextBox 42">
              <a:extLst>
                <a:ext uri="{FF2B5EF4-FFF2-40B4-BE49-F238E27FC236}">
                  <a16:creationId xmlns:a16="http://schemas.microsoft.com/office/drawing/2014/main" id="{19B67B83-AF41-8155-3EBF-88D9351CFE73}"/>
                </a:ext>
              </a:extLst>
            </p:cNvPr>
            <p:cNvSpPr txBox="1"/>
            <p:nvPr/>
          </p:nvSpPr>
          <p:spPr bwMode="auto">
            <a:xfrm>
              <a:off x="6191975" y="475344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44" name="TextBox 43">
              <a:extLst>
                <a:ext uri="{FF2B5EF4-FFF2-40B4-BE49-F238E27FC236}">
                  <a16:creationId xmlns:a16="http://schemas.microsoft.com/office/drawing/2014/main" id="{43D733D5-1AC4-0905-CC3F-B247840F9AA0}"/>
                </a:ext>
              </a:extLst>
            </p:cNvPr>
            <p:cNvSpPr txBox="1"/>
            <p:nvPr/>
          </p:nvSpPr>
          <p:spPr bwMode="auto">
            <a:xfrm>
              <a:off x="6849968" y="475344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45" name="TextBox 44">
              <a:extLst>
                <a:ext uri="{FF2B5EF4-FFF2-40B4-BE49-F238E27FC236}">
                  <a16:creationId xmlns:a16="http://schemas.microsoft.com/office/drawing/2014/main" id="{462D90E5-8C16-C655-07BA-A1475EA5C040}"/>
                </a:ext>
              </a:extLst>
            </p:cNvPr>
            <p:cNvSpPr txBox="1"/>
            <p:nvPr/>
          </p:nvSpPr>
          <p:spPr bwMode="auto">
            <a:xfrm>
              <a:off x="7475727" y="47534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6" name="TextBox 45">
              <a:extLst>
                <a:ext uri="{FF2B5EF4-FFF2-40B4-BE49-F238E27FC236}">
                  <a16:creationId xmlns:a16="http://schemas.microsoft.com/office/drawing/2014/main" id="{587825A1-A0C9-6194-CE97-EBB01F627703}"/>
                </a:ext>
              </a:extLst>
            </p:cNvPr>
            <p:cNvSpPr txBox="1"/>
            <p:nvPr/>
          </p:nvSpPr>
          <p:spPr bwMode="auto">
            <a:xfrm>
              <a:off x="8149955" y="47534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grpSp>
      <p:grpSp>
        <p:nvGrpSpPr>
          <p:cNvPr id="2" name="Group 1">
            <a:extLst>
              <a:ext uri="{FF2B5EF4-FFF2-40B4-BE49-F238E27FC236}">
                <a16:creationId xmlns:a16="http://schemas.microsoft.com/office/drawing/2014/main" id="{12FF74F6-8C02-CAAF-08B2-F0D2DA445123}"/>
              </a:ext>
            </a:extLst>
          </p:cNvPr>
          <p:cNvGrpSpPr/>
          <p:nvPr/>
        </p:nvGrpSpPr>
        <p:grpSpPr>
          <a:xfrm>
            <a:off x="907823" y="1831261"/>
            <a:ext cx="221147" cy="3243016"/>
            <a:chOff x="926873" y="1831261"/>
            <a:chExt cx="221147" cy="3243016"/>
          </a:xfrm>
        </p:grpSpPr>
        <p:sp>
          <p:nvSpPr>
            <p:cNvPr id="173" name="Rectangle 10">
              <a:extLst>
                <a:ext uri="{FF2B5EF4-FFF2-40B4-BE49-F238E27FC236}">
                  <a16:creationId xmlns:a16="http://schemas.microsoft.com/office/drawing/2014/main" id="{F5D497FE-65F8-592E-01F1-1956C9398543}"/>
                </a:ext>
              </a:extLst>
            </p:cNvPr>
            <p:cNvSpPr>
              <a:spLocks noChangeArrowheads="1"/>
            </p:cNvSpPr>
            <p:nvPr/>
          </p:nvSpPr>
          <p:spPr bwMode="auto">
            <a:xfrm>
              <a:off x="926873" y="3227174"/>
              <a:ext cx="212688" cy="241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40</a:t>
              </a:r>
            </a:p>
          </p:txBody>
        </p:sp>
        <p:sp>
          <p:nvSpPr>
            <p:cNvPr id="175" name="Rectangle 10">
              <a:extLst>
                <a:ext uri="{FF2B5EF4-FFF2-40B4-BE49-F238E27FC236}">
                  <a16:creationId xmlns:a16="http://schemas.microsoft.com/office/drawing/2014/main" id="{0325FFC6-25A5-AD55-91A4-C572AF5D10F3}"/>
                </a:ext>
              </a:extLst>
            </p:cNvPr>
            <p:cNvSpPr>
              <a:spLocks noChangeArrowheads="1"/>
            </p:cNvSpPr>
            <p:nvPr/>
          </p:nvSpPr>
          <p:spPr bwMode="auto">
            <a:xfrm>
              <a:off x="926873" y="3999025"/>
              <a:ext cx="212688" cy="241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20</a:t>
              </a:r>
            </a:p>
          </p:txBody>
        </p:sp>
        <p:sp>
          <p:nvSpPr>
            <p:cNvPr id="177" name="Rectangle 10">
              <a:extLst>
                <a:ext uri="{FF2B5EF4-FFF2-40B4-BE49-F238E27FC236}">
                  <a16:creationId xmlns:a16="http://schemas.microsoft.com/office/drawing/2014/main" id="{03460FB6-718B-34BE-FEFF-288BF60A5882}"/>
                </a:ext>
              </a:extLst>
            </p:cNvPr>
            <p:cNvSpPr>
              <a:spLocks noChangeArrowheads="1"/>
            </p:cNvSpPr>
            <p:nvPr/>
          </p:nvSpPr>
          <p:spPr bwMode="auto">
            <a:xfrm>
              <a:off x="996939" y="4833031"/>
              <a:ext cx="142622" cy="241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0</a:t>
              </a:r>
            </a:p>
          </p:txBody>
        </p:sp>
        <p:sp>
          <p:nvSpPr>
            <p:cNvPr id="182" name="Rectangle 10">
              <a:extLst>
                <a:ext uri="{FF2B5EF4-FFF2-40B4-BE49-F238E27FC236}">
                  <a16:creationId xmlns:a16="http://schemas.microsoft.com/office/drawing/2014/main" id="{5CCDD2C6-618E-F946-D44F-083AE1CC4185}"/>
                </a:ext>
              </a:extLst>
            </p:cNvPr>
            <p:cNvSpPr>
              <a:spLocks noChangeArrowheads="1"/>
            </p:cNvSpPr>
            <p:nvPr/>
          </p:nvSpPr>
          <p:spPr bwMode="auto">
            <a:xfrm>
              <a:off x="935081" y="2473684"/>
              <a:ext cx="212688" cy="241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60</a:t>
              </a:r>
            </a:p>
          </p:txBody>
        </p:sp>
        <p:sp>
          <p:nvSpPr>
            <p:cNvPr id="186" name="Rectangle 10">
              <a:extLst>
                <a:ext uri="{FF2B5EF4-FFF2-40B4-BE49-F238E27FC236}">
                  <a16:creationId xmlns:a16="http://schemas.microsoft.com/office/drawing/2014/main" id="{B7D60B51-7C7C-65F4-A066-BA141AF1F164}"/>
                </a:ext>
              </a:extLst>
            </p:cNvPr>
            <p:cNvSpPr>
              <a:spLocks noChangeArrowheads="1"/>
            </p:cNvSpPr>
            <p:nvPr/>
          </p:nvSpPr>
          <p:spPr bwMode="auto">
            <a:xfrm>
              <a:off x="935332" y="1831261"/>
              <a:ext cx="212688" cy="241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80</a:t>
              </a:r>
            </a:p>
          </p:txBody>
        </p:sp>
      </p:grpSp>
      <p:sp>
        <p:nvSpPr>
          <p:cNvPr id="172" name="TextBox 171">
            <a:extLst>
              <a:ext uri="{FF2B5EF4-FFF2-40B4-BE49-F238E27FC236}">
                <a16:creationId xmlns:a16="http://schemas.microsoft.com/office/drawing/2014/main" id="{765B51DD-9FB3-3384-8E6B-FC05ED06C9B2}"/>
              </a:ext>
            </a:extLst>
          </p:cNvPr>
          <p:cNvSpPr txBox="1"/>
          <p:nvPr/>
        </p:nvSpPr>
        <p:spPr bwMode="auto">
          <a:xfrm>
            <a:off x="1043556" y="5293700"/>
            <a:ext cx="526177" cy="321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a:t>
            </a:r>
            <a:r>
              <a:rPr lang="en-US" b="0" i="1" dirty="0">
                <a:solidFill>
                  <a:schemeClr val="bg1"/>
                </a:solidFill>
                <a:latin typeface="Calibri" panose="020F0502020204030204" pitchFamily="34" charset="0"/>
              </a:rPr>
              <a:t>P </a:t>
            </a:r>
            <a:r>
              <a:rPr lang="en-US" b="0" i="0" dirty="0">
                <a:solidFill>
                  <a:srgbClr val="212121"/>
                </a:solidFill>
                <a:effectLst/>
                <a:latin typeface="BlinkMacSystemFont"/>
              </a:rPr>
              <a:t>&lt;.01</a:t>
            </a:r>
            <a:endParaRPr lang="en-US" b="0" dirty="0">
              <a:solidFill>
                <a:schemeClr val="bg1"/>
              </a:solidFill>
              <a:latin typeface="Calibri" panose="020F0502020204030204" pitchFamily="34" charset="0"/>
            </a:endParaRPr>
          </a:p>
        </p:txBody>
      </p:sp>
      <p:sp>
        <p:nvSpPr>
          <p:cNvPr id="178" name="Rectangle 10">
            <a:extLst>
              <a:ext uri="{FF2B5EF4-FFF2-40B4-BE49-F238E27FC236}">
                <a16:creationId xmlns:a16="http://schemas.microsoft.com/office/drawing/2014/main" id="{48EC1A1E-8701-D2C4-6AB4-6AA64B5169F3}"/>
              </a:ext>
            </a:extLst>
          </p:cNvPr>
          <p:cNvSpPr>
            <a:spLocks noChangeArrowheads="1"/>
          </p:cNvSpPr>
          <p:nvPr/>
        </p:nvSpPr>
        <p:spPr bwMode="auto">
          <a:xfrm>
            <a:off x="5358384" y="4915455"/>
            <a:ext cx="779274" cy="466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sz="1200" dirty="0">
                <a:solidFill>
                  <a:schemeClr val="bg1"/>
                </a:solidFill>
                <a:latin typeface="Calibri" panose="020F0502020204030204" pitchFamily="34" charset="0"/>
                <a:cs typeface="Calibri" panose="020F0502020204030204" pitchFamily="34" charset="0"/>
              </a:rPr>
              <a:t>No Treatment</a:t>
            </a:r>
          </a:p>
        </p:txBody>
      </p:sp>
      <p:sp>
        <p:nvSpPr>
          <p:cNvPr id="179" name="Rectangle 10">
            <a:extLst>
              <a:ext uri="{FF2B5EF4-FFF2-40B4-BE49-F238E27FC236}">
                <a16:creationId xmlns:a16="http://schemas.microsoft.com/office/drawing/2014/main" id="{28F076BB-9119-E8DE-5A59-292005992B84}"/>
              </a:ext>
            </a:extLst>
          </p:cNvPr>
          <p:cNvSpPr>
            <a:spLocks noChangeArrowheads="1"/>
          </p:cNvSpPr>
          <p:nvPr/>
        </p:nvSpPr>
        <p:spPr bwMode="auto">
          <a:xfrm>
            <a:off x="4453904" y="4915455"/>
            <a:ext cx="954806" cy="28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sz="1200" dirty="0">
                <a:solidFill>
                  <a:schemeClr val="bg1"/>
                </a:solidFill>
                <a:latin typeface="Calibri" panose="020F0502020204030204" pitchFamily="34" charset="0"/>
                <a:cs typeface="Calibri" panose="020F0502020204030204" pitchFamily="34" charset="0"/>
              </a:rPr>
              <a:t>Brachytherapy</a:t>
            </a:r>
          </a:p>
        </p:txBody>
      </p:sp>
      <p:sp>
        <p:nvSpPr>
          <p:cNvPr id="180" name="Rectangle 10">
            <a:extLst>
              <a:ext uri="{FF2B5EF4-FFF2-40B4-BE49-F238E27FC236}">
                <a16:creationId xmlns:a16="http://schemas.microsoft.com/office/drawing/2014/main" id="{DCC9F900-6894-1809-026D-84875FFBD4B6}"/>
              </a:ext>
            </a:extLst>
          </p:cNvPr>
          <p:cNvSpPr>
            <a:spLocks noChangeArrowheads="1"/>
          </p:cNvSpPr>
          <p:nvPr/>
        </p:nvSpPr>
        <p:spPr bwMode="auto">
          <a:xfrm>
            <a:off x="3586593" y="4915455"/>
            <a:ext cx="979166" cy="650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a:r>
              <a:rPr lang="en-US" sz="1200" dirty="0">
                <a:solidFill>
                  <a:schemeClr val="bg1"/>
                </a:solidFill>
                <a:latin typeface="Calibri" panose="020F0502020204030204" pitchFamily="34" charset="0"/>
                <a:cs typeface="Calibri" panose="020F0502020204030204" pitchFamily="34" charset="0"/>
              </a:rPr>
              <a:t>EBRT </a:t>
            </a:r>
            <a:br>
              <a:rPr lang="en-US" sz="1200" dirty="0">
                <a:solidFill>
                  <a:schemeClr val="bg1"/>
                </a:solidFill>
                <a:latin typeface="Calibri" panose="020F0502020204030204" pitchFamily="34" charset="0"/>
                <a:cs typeface="Calibri" panose="020F0502020204030204" pitchFamily="34" charset="0"/>
              </a:rPr>
            </a:br>
            <a:r>
              <a:rPr lang="en-US" sz="1200" dirty="0">
                <a:solidFill>
                  <a:schemeClr val="bg1"/>
                </a:solidFill>
                <a:latin typeface="Calibri" panose="020F0502020204030204" pitchFamily="34" charset="0"/>
                <a:cs typeface="Calibri" panose="020F0502020204030204" pitchFamily="34" charset="0"/>
              </a:rPr>
              <a:t>Without Brachytherapy</a:t>
            </a:r>
          </a:p>
        </p:txBody>
      </p:sp>
      <p:sp>
        <p:nvSpPr>
          <p:cNvPr id="181" name="Rectangle 10">
            <a:extLst>
              <a:ext uri="{FF2B5EF4-FFF2-40B4-BE49-F238E27FC236}">
                <a16:creationId xmlns:a16="http://schemas.microsoft.com/office/drawing/2014/main" id="{4515B623-1B35-2B62-986B-D8CF083D6BC9}"/>
              </a:ext>
            </a:extLst>
          </p:cNvPr>
          <p:cNvSpPr>
            <a:spLocks noChangeArrowheads="1"/>
          </p:cNvSpPr>
          <p:nvPr/>
        </p:nvSpPr>
        <p:spPr bwMode="auto">
          <a:xfrm>
            <a:off x="2832697" y="4915455"/>
            <a:ext cx="834358" cy="28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sz="1200" dirty="0">
                <a:solidFill>
                  <a:schemeClr val="bg1"/>
                </a:solidFill>
                <a:latin typeface="Calibri" panose="020F0502020204030204" pitchFamily="34" charset="0"/>
                <a:cs typeface="Calibri" panose="020F0502020204030204" pitchFamily="34" charset="0"/>
              </a:rPr>
              <a:t>CT and EBRT</a:t>
            </a:r>
          </a:p>
        </p:txBody>
      </p:sp>
      <p:sp>
        <p:nvSpPr>
          <p:cNvPr id="184" name="Rectangle 10">
            <a:extLst>
              <a:ext uri="{FF2B5EF4-FFF2-40B4-BE49-F238E27FC236}">
                <a16:creationId xmlns:a16="http://schemas.microsoft.com/office/drawing/2014/main" id="{144DEC1E-9C11-3641-9CF3-A93BA057E6F0}"/>
              </a:ext>
            </a:extLst>
          </p:cNvPr>
          <p:cNvSpPr>
            <a:spLocks noChangeArrowheads="1"/>
          </p:cNvSpPr>
          <p:nvPr/>
        </p:nvSpPr>
        <p:spPr bwMode="auto">
          <a:xfrm rot="16200000">
            <a:off x="-591880" y="3273926"/>
            <a:ext cx="2145410" cy="2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dirty="0">
                <a:solidFill>
                  <a:schemeClr val="bg1"/>
                </a:solidFill>
                <a:latin typeface="Calibri" panose="020F0502020204030204" pitchFamily="34" charset="0"/>
                <a:cs typeface="Calibri" panose="020F0502020204030204" pitchFamily="34" charset="0"/>
              </a:rPr>
              <a:t>Patients (%)</a:t>
            </a:r>
          </a:p>
        </p:txBody>
      </p:sp>
      <p:grpSp>
        <p:nvGrpSpPr>
          <p:cNvPr id="185" name="Group 184">
            <a:extLst>
              <a:ext uri="{FF2B5EF4-FFF2-40B4-BE49-F238E27FC236}">
                <a16:creationId xmlns:a16="http://schemas.microsoft.com/office/drawing/2014/main" id="{833B4414-0F3C-CCBD-B3D4-A6607E9DD6D4}"/>
              </a:ext>
            </a:extLst>
          </p:cNvPr>
          <p:cNvGrpSpPr/>
          <p:nvPr/>
        </p:nvGrpSpPr>
        <p:grpSpPr>
          <a:xfrm>
            <a:off x="1041400" y="1959907"/>
            <a:ext cx="98711" cy="2994045"/>
            <a:chOff x="2086473" y="2077965"/>
            <a:chExt cx="64894" cy="2978405"/>
          </a:xfrm>
        </p:grpSpPr>
        <p:grpSp>
          <p:nvGrpSpPr>
            <p:cNvPr id="260" name="Group 259">
              <a:extLst>
                <a:ext uri="{FF2B5EF4-FFF2-40B4-BE49-F238E27FC236}">
                  <a16:creationId xmlns:a16="http://schemas.microsoft.com/office/drawing/2014/main" id="{CEC89BC2-3767-B40B-6482-EE707FF20806}"/>
                </a:ext>
              </a:extLst>
            </p:cNvPr>
            <p:cNvGrpSpPr/>
            <p:nvPr/>
          </p:nvGrpSpPr>
          <p:grpSpPr>
            <a:xfrm>
              <a:off x="2086473" y="2709051"/>
              <a:ext cx="64894" cy="2347319"/>
              <a:chOff x="6637875" y="2923633"/>
              <a:chExt cx="48272" cy="2548509"/>
            </a:xfrm>
          </p:grpSpPr>
          <p:grpSp>
            <p:nvGrpSpPr>
              <p:cNvPr id="264" name="Group 263">
                <a:extLst>
                  <a:ext uri="{FF2B5EF4-FFF2-40B4-BE49-F238E27FC236}">
                    <a16:creationId xmlns:a16="http://schemas.microsoft.com/office/drawing/2014/main" id="{2A580D15-3328-88A7-883E-73270C4313B9}"/>
                  </a:ext>
                </a:extLst>
              </p:cNvPr>
              <p:cNvGrpSpPr/>
              <p:nvPr/>
            </p:nvGrpSpPr>
            <p:grpSpPr>
              <a:xfrm>
                <a:off x="6637875" y="3740999"/>
                <a:ext cx="45719" cy="1731143"/>
                <a:chOff x="1528304" y="1801014"/>
                <a:chExt cx="72000" cy="1731143"/>
              </a:xfrm>
            </p:grpSpPr>
            <p:sp>
              <p:nvSpPr>
                <p:cNvPr id="266" name="Line 15">
                  <a:extLst>
                    <a:ext uri="{FF2B5EF4-FFF2-40B4-BE49-F238E27FC236}">
                      <a16:creationId xmlns:a16="http://schemas.microsoft.com/office/drawing/2014/main" id="{2F1F49DF-A23F-872C-A99B-EA4DB4F1876F}"/>
                    </a:ext>
                  </a:extLst>
                </p:cNvPr>
                <p:cNvSpPr>
                  <a:spLocks noChangeShapeType="1"/>
                </p:cNvSpPr>
                <p:nvPr/>
              </p:nvSpPr>
              <p:spPr bwMode="auto">
                <a:xfrm>
                  <a:off x="1528304" y="180101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268" name="Line 17">
                  <a:extLst>
                    <a:ext uri="{FF2B5EF4-FFF2-40B4-BE49-F238E27FC236}">
                      <a16:creationId xmlns:a16="http://schemas.microsoft.com/office/drawing/2014/main" id="{E13AEFEE-59BF-F4B4-3B9C-586AABF887B2}"/>
                    </a:ext>
                  </a:extLst>
                </p:cNvPr>
                <p:cNvSpPr>
                  <a:spLocks noChangeShapeType="1"/>
                </p:cNvSpPr>
                <p:nvPr/>
              </p:nvSpPr>
              <p:spPr bwMode="auto">
                <a:xfrm>
                  <a:off x="1528304" y="2673831"/>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270" name="Line 19">
                  <a:extLst>
                    <a:ext uri="{FF2B5EF4-FFF2-40B4-BE49-F238E27FC236}">
                      <a16:creationId xmlns:a16="http://schemas.microsoft.com/office/drawing/2014/main" id="{FCB8A616-9E40-B836-3200-E7F1F85F5ADE}"/>
                    </a:ext>
                  </a:extLst>
                </p:cNvPr>
                <p:cNvSpPr>
                  <a:spLocks noChangeShapeType="1"/>
                </p:cNvSpPr>
                <p:nvPr/>
              </p:nvSpPr>
              <p:spPr bwMode="auto">
                <a:xfrm>
                  <a:off x="1528304" y="3532157"/>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sp>
            <p:nvSpPr>
              <p:cNvPr id="265" name="Line 19">
                <a:extLst>
                  <a:ext uri="{FF2B5EF4-FFF2-40B4-BE49-F238E27FC236}">
                    <a16:creationId xmlns:a16="http://schemas.microsoft.com/office/drawing/2014/main" id="{3DAA1C3C-E1BC-DD34-C72E-1CD7D234ECC3}"/>
                  </a:ext>
                </a:extLst>
              </p:cNvPr>
              <p:cNvSpPr>
                <a:spLocks noChangeShapeType="1"/>
              </p:cNvSpPr>
              <p:nvPr/>
            </p:nvSpPr>
            <p:spPr bwMode="auto">
              <a:xfrm>
                <a:off x="6640428" y="2923633"/>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sp>
          <p:nvSpPr>
            <p:cNvPr id="263" name="Line 19">
              <a:extLst>
                <a:ext uri="{FF2B5EF4-FFF2-40B4-BE49-F238E27FC236}">
                  <a16:creationId xmlns:a16="http://schemas.microsoft.com/office/drawing/2014/main" id="{C08550FC-AE83-4112-99B4-713EADCE7039}"/>
                </a:ext>
              </a:extLst>
            </p:cNvPr>
            <p:cNvSpPr>
              <a:spLocks noChangeShapeType="1"/>
            </p:cNvSpPr>
            <p:nvPr/>
          </p:nvSpPr>
          <p:spPr bwMode="auto">
            <a:xfrm>
              <a:off x="2087352" y="2077965"/>
              <a:ext cx="61461"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sp>
        <p:nvSpPr>
          <p:cNvPr id="188" name="Rectangle 10">
            <a:extLst>
              <a:ext uri="{FF2B5EF4-FFF2-40B4-BE49-F238E27FC236}">
                <a16:creationId xmlns:a16="http://schemas.microsoft.com/office/drawing/2014/main" id="{92441FD9-AB6A-C231-05AC-F04850E06F31}"/>
              </a:ext>
            </a:extLst>
          </p:cNvPr>
          <p:cNvSpPr>
            <a:spLocks noChangeArrowheads="1"/>
          </p:cNvSpPr>
          <p:nvPr/>
        </p:nvSpPr>
        <p:spPr bwMode="auto">
          <a:xfrm>
            <a:off x="1975798" y="4915455"/>
            <a:ext cx="887918" cy="28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sz="1200" dirty="0">
                <a:solidFill>
                  <a:schemeClr val="bg1"/>
                </a:solidFill>
                <a:latin typeface="Calibri" panose="020F0502020204030204" pitchFamily="34" charset="0"/>
                <a:cs typeface="Calibri" panose="020F0502020204030204" pitchFamily="34" charset="0"/>
              </a:rPr>
              <a:t>CT</a:t>
            </a:r>
          </a:p>
        </p:txBody>
      </p:sp>
      <p:sp>
        <p:nvSpPr>
          <p:cNvPr id="189" name="Rectangle 10">
            <a:extLst>
              <a:ext uri="{FF2B5EF4-FFF2-40B4-BE49-F238E27FC236}">
                <a16:creationId xmlns:a16="http://schemas.microsoft.com/office/drawing/2014/main" id="{BECDEEDC-3739-3FD7-0CCC-CA69BB426B27}"/>
              </a:ext>
            </a:extLst>
          </p:cNvPr>
          <p:cNvSpPr>
            <a:spLocks noChangeArrowheads="1"/>
          </p:cNvSpPr>
          <p:nvPr/>
        </p:nvSpPr>
        <p:spPr bwMode="auto">
          <a:xfrm>
            <a:off x="1158953" y="4915455"/>
            <a:ext cx="834358" cy="28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sz="1200" dirty="0">
                <a:solidFill>
                  <a:schemeClr val="bg1"/>
                </a:solidFill>
                <a:latin typeface="Calibri" panose="020F0502020204030204" pitchFamily="34" charset="0"/>
                <a:cs typeface="Calibri" panose="020F0502020204030204" pitchFamily="34" charset="0"/>
              </a:rPr>
              <a:t>Surgery</a:t>
            </a:r>
          </a:p>
        </p:txBody>
      </p:sp>
      <p:sp>
        <p:nvSpPr>
          <p:cNvPr id="190" name="Rectangle 10">
            <a:extLst>
              <a:ext uri="{FF2B5EF4-FFF2-40B4-BE49-F238E27FC236}">
                <a16:creationId xmlns:a16="http://schemas.microsoft.com/office/drawing/2014/main" id="{AABA2C5E-AE64-CD68-C562-8D61F875FDA3}"/>
              </a:ext>
            </a:extLst>
          </p:cNvPr>
          <p:cNvSpPr>
            <a:spLocks noChangeArrowheads="1"/>
          </p:cNvSpPr>
          <p:nvPr/>
        </p:nvSpPr>
        <p:spPr bwMode="auto">
          <a:xfrm>
            <a:off x="5811838" y="1705403"/>
            <a:ext cx="834358" cy="566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White</a:t>
            </a:r>
          </a:p>
          <a:p>
            <a:pP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Black</a:t>
            </a:r>
          </a:p>
        </p:txBody>
      </p:sp>
      <p:sp>
        <p:nvSpPr>
          <p:cNvPr id="191" name="Rectangle 190">
            <a:extLst>
              <a:ext uri="{FF2B5EF4-FFF2-40B4-BE49-F238E27FC236}">
                <a16:creationId xmlns:a16="http://schemas.microsoft.com/office/drawing/2014/main" id="{B656CAA0-6638-E209-0E6B-9F496E5CC338}"/>
              </a:ext>
            </a:extLst>
          </p:cNvPr>
          <p:cNvSpPr/>
          <p:nvPr/>
        </p:nvSpPr>
        <p:spPr bwMode="auto">
          <a:xfrm>
            <a:off x="5595189" y="1901911"/>
            <a:ext cx="142879" cy="14694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BB7B56FD-5840-5A18-E8F6-87C6A239EAFF}"/>
              </a:ext>
            </a:extLst>
          </p:cNvPr>
          <p:cNvSpPr/>
          <p:nvPr/>
        </p:nvSpPr>
        <p:spPr bwMode="auto">
          <a:xfrm>
            <a:off x="5594350" y="2146301"/>
            <a:ext cx="142879" cy="14694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2D9C1238-8B8A-58FD-7A12-43E655ABAB60}"/>
              </a:ext>
            </a:extLst>
          </p:cNvPr>
          <p:cNvSpPr/>
          <p:nvPr/>
        </p:nvSpPr>
        <p:spPr bwMode="auto">
          <a:xfrm>
            <a:off x="1281001" y="2347568"/>
            <a:ext cx="282560" cy="260638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9E416E4D-18DA-4199-2659-927AAE3D4248}"/>
              </a:ext>
            </a:extLst>
          </p:cNvPr>
          <p:cNvSpPr/>
          <p:nvPr/>
        </p:nvSpPr>
        <p:spPr bwMode="auto">
          <a:xfrm>
            <a:off x="1567479" y="2915204"/>
            <a:ext cx="282560" cy="203875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40B40DE7-3878-29FC-3C71-6914090AC9FE}"/>
              </a:ext>
            </a:extLst>
          </p:cNvPr>
          <p:cNvSpPr/>
          <p:nvPr/>
        </p:nvSpPr>
        <p:spPr bwMode="auto">
          <a:xfrm>
            <a:off x="2116953" y="3483183"/>
            <a:ext cx="282560" cy="146716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94113592-44A5-925A-9315-3B20240D3DEA}"/>
              </a:ext>
            </a:extLst>
          </p:cNvPr>
          <p:cNvSpPr/>
          <p:nvPr/>
        </p:nvSpPr>
        <p:spPr bwMode="auto">
          <a:xfrm>
            <a:off x="2403431" y="3086343"/>
            <a:ext cx="282560" cy="1864000"/>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A0159CF1-CEA2-C67A-41A6-3D6E0AF93D03}"/>
              </a:ext>
            </a:extLst>
          </p:cNvPr>
          <p:cNvSpPr/>
          <p:nvPr/>
        </p:nvSpPr>
        <p:spPr bwMode="auto">
          <a:xfrm>
            <a:off x="2961554" y="3624637"/>
            <a:ext cx="282560" cy="13220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E19AE45C-C9B0-435A-B749-4AC686B279FE}"/>
              </a:ext>
            </a:extLst>
          </p:cNvPr>
          <p:cNvSpPr/>
          <p:nvPr/>
        </p:nvSpPr>
        <p:spPr bwMode="auto">
          <a:xfrm>
            <a:off x="3248032" y="3301921"/>
            <a:ext cx="282560" cy="16520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0BCFFE68-5A94-92F7-D2B8-3CA8335DB9E1}"/>
              </a:ext>
            </a:extLst>
          </p:cNvPr>
          <p:cNvSpPr/>
          <p:nvPr/>
        </p:nvSpPr>
        <p:spPr bwMode="auto">
          <a:xfrm>
            <a:off x="3781541" y="3983881"/>
            <a:ext cx="282560" cy="97007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529D4D88-894A-0DDD-D1F2-9FC8DA73C636}"/>
              </a:ext>
            </a:extLst>
          </p:cNvPr>
          <p:cNvSpPr/>
          <p:nvPr/>
        </p:nvSpPr>
        <p:spPr bwMode="auto">
          <a:xfrm>
            <a:off x="4068019" y="3521086"/>
            <a:ext cx="282560" cy="143508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A8713266-E0D5-26F6-2FBB-D96C9C3BB49B}"/>
              </a:ext>
            </a:extLst>
          </p:cNvPr>
          <p:cNvSpPr/>
          <p:nvPr/>
        </p:nvSpPr>
        <p:spPr bwMode="auto">
          <a:xfrm>
            <a:off x="4636220" y="4310077"/>
            <a:ext cx="282560" cy="6438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2D711206-58D4-FBF0-5CD5-510616AFADE9}"/>
              </a:ext>
            </a:extLst>
          </p:cNvPr>
          <p:cNvSpPr/>
          <p:nvPr/>
        </p:nvSpPr>
        <p:spPr bwMode="auto">
          <a:xfrm>
            <a:off x="4922698" y="4278848"/>
            <a:ext cx="282560" cy="67510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E4F21DFD-0909-150E-EAF9-9A26C5853DB5}"/>
              </a:ext>
            </a:extLst>
          </p:cNvPr>
          <p:cNvSpPr/>
          <p:nvPr/>
        </p:nvSpPr>
        <p:spPr bwMode="auto">
          <a:xfrm>
            <a:off x="5463659" y="4769155"/>
            <a:ext cx="282560" cy="1865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C9E70F8E-1C00-794C-1085-9A73EBCAE72E}"/>
              </a:ext>
            </a:extLst>
          </p:cNvPr>
          <p:cNvSpPr/>
          <p:nvPr/>
        </p:nvSpPr>
        <p:spPr bwMode="auto">
          <a:xfrm>
            <a:off x="5750137" y="4564397"/>
            <a:ext cx="282560" cy="38230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10">
            <a:extLst>
              <a:ext uri="{FF2B5EF4-FFF2-40B4-BE49-F238E27FC236}">
                <a16:creationId xmlns:a16="http://schemas.microsoft.com/office/drawing/2014/main" id="{6186C3A4-DAE2-7847-9E29-4336FBCD7C5B}"/>
              </a:ext>
            </a:extLst>
          </p:cNvPr>
          <p:cNvSpPr>
            <a:spLocks noChangeArrowheads="1"/>
          </p:cNvSpPr>
          <p:nvPr/>
        </p:nvSpPr>
        <p:spPr bwMode="auto">
          <a:xfrm>
            <a:off x="1472072" y="2068658"/>
            <a:ext cx="2494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2000" b="0" dirty="0">
                <a:solidFill>
                  <a:schemeClr val="bg1"/>
                </a:solidFill>
                <a:latin typeface="Calibri" panose="020F0502020204030204" pitchFamily="34" charset="0"/>
                <a:cs typeface="Calibri" panose="020F0502020204030204" pitchFamily="34" charset="0"/>
              </a:rPr>
              <a:t>*</a:t>
            </a:r>
          </a:p>
        </p:txBody>
      </p:sp>
      <p:sp>
        <p:nvSpPr>
          <p:cNvPr id="206" name="Rectangle 10">
            <a:extLst>
              <a:ext uri="{FF2B5EF4-FFF2-40B4-BE49-F238E27FC236}">
                <a16:creationId xmlns:a16="http://schemas.microsoft.com/office/drawing/2014/main" id="{7F9CDF5E-9AFE-8765-0A1E-1BD65AE95753}"/>
              </a:ext>
            </a:extLst>
          </p:cNvPr>
          <p:cNvSpPr>
            <a:spLocks noChangeArrowheads="1"/>
          </p:cNvSpPr>
          <p:nvPr/>
        </p:nvSpPr>
        <p:spPr bwMode="auto">
          <a:xfrm>
            <a:off x="2294612" y="2855979"/>
            <a:ext cx="2494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2000" b="0" dirty="0">
                <a:solidFill>
                  <a:schemeClr val="bg1"/>
                </a:solidFill>
                <a:latin typeface="Calibri" panose="020F0502020204030204" pitchFamily="34" charset="0"/>
                <a:cs typeface="Calibri" panose="020F0502020204030204" pitchFamily="34" charset="0"/>
              </a:rPr>
              <a:t>*</a:t>
            </a:r>
          </a:p>
        </p:txBody>
      </p:sp>
      <p:sp>
        <p:nvSpPr>
          <p:cNvPr id="207" name="Rectangle 10">
            <a:extLst>
              <a:ext uri="{FF2B5EF4-FFF2-40B4-BE49-F238E27FC236}">
                <a16:creationId xmlns:a16="http://schemas.microsoft.com/office/drawing/2014/main" id="{28C9F9CC-493A-FAE9-929C-5A5F3FE061DF}"/>
              </a:ext>
            </a:extLst>
          </p:cNvPr>
          <p:cNvSpPr>
            <a:spLocks noChangeArrowheads="1"/>
          </p:cNvSpPr>
          <p:nvPr/>
        </p:nvSpPr>
        <p:spPr bwMode="auto">
          <a:xfrm>
            <a:off x="3125754" y="3048740"/>
            <a:ext cx="2494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2000" b="0" dirty="0">
                <a:solidFill>
                  <a:schemeClr val="bg1"/>
                </a:solidFill>
                <a:latin typeface="Calibri" panose="020F0502020204030204" pitchFamily="34" charset="0"/>
                <a:cs typeface="Calibri" panose="020F0502020204030204" pitchFamily="34" charset="0"/>
              </a:rPr>
              <a:t>*</a:t>
            </a:r>
          </a:p>
        </p:txBody>
      </p:sp>
      <p:sp>
        <p:nvSpPr>
          <p:cNvPr id="208" name="Rectangle 10">
            <a:extLst>
              <a:ext uri="{FF2B5EF4-FFF2-40B4-BE49-F238E27FC236}">
                <a16:creationId xmlns:a16="http://schemas.microsoft.com/office/drawing/2014/main" id="{C86B4AFA-B3E7-40AD-3550-859A6175D3A1}"/>
              </a:ext>
            </a:extLst>
          </p:cNvPr>
          <p:cNvSpPr>
            <a:spLocks noChangeArrowheads="1"/>
          </p:cNvSpPr>
          <p:nvPr/>
        </p:nvSpPr>
        <p:spPr bwMode="auto">
          <a:xfrm>
            <a:off x="3961706" y="3263181"/>
            <a:ext cx="2494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2000" b="0" dirty="0">
                <a:solidFill>
                  <a:schemeClr val="bg1"/>
                </a:solidFill>
                <a:latin typeface="Calibri" panose="020F0502020204030204" pitchFamily="34" charset="0"/>
                <a:cs typeface="Calibri" panose="020F0502020204030204" pitchFamily="34" charset="0"/>
              </a:rPr>
              <a:t>*</a:t>
            </a:r>
          </a:p>
        </p:txBody>
      </p:sp>
      <p:sp>
        <p:nvSpPr>
          <p:cNvPr id="209" name="Rectangle 10">
            <a:extLst>
              <a:ext uri="{FF2B5EF4-FFF2-40B4-BE49-F238E27FC236}">
                <a16:creationId xmlns:a16="http://schemas.microsoft.com/office/drawing/2014/main" id="{E11C48DF-D3C1-F9D4-ED1D-D5AC2E67C8AB}"/>
              </a:ext>
            </a:extLst>
          </p:cNvPr>
          <p:cNvSpPr>
            <a:spLocks noChangeArrowheads="1"/>
          </p:cNvSpPr>
          <p:nvPr/>
        </p:nvSpPr>
        <p:spPr bwMode="auto">
          <a:xfrm>
            <a:off x="5651912" y="4273792"/>
            <a:ext cx="2494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2000" b="0" dirty="0">
                <a:solidFill>
                  <a:schemeClr val="bg1"/>
                </a:solidFill>
                <a:latin typeface="Calibri" panose="020F0502020204030204" pitchFamily="34" charset="0"/>
                <a:cs typeface="Calibri" panose="020F0502020204030204" pitchFamily="34" charset="0"/>
              </a:rPr>
              <a:t>*</a:t>
            </a:r>
          </a:p>
        </p:txBody>
      </p:sp>
      <p:grpSp>
        <p:nvGrpSpPr>
          <p:cNvPr id="210" name="Group 209">
            <a:extLst>
              <a:ext uri="{FF2B5EF4-FFF2-40B4-BE49-F238E27FC236}">
                <a16:creationId xmlns:a16="http://schemas.microsoft.com/office/drawing/2014/main" id="{C7385114-C278-24E5-C6D6-E7B14C62BE5C}"/>
              </a:ext>
            </a:extLst>
          </p:cNvPr>
          <p:cNvGrpSpPr/>
          <p:nvPr/>
        </p:nvGrpSpPr>
        <p:grpSpPr>
          <a:xfrm>
            <a:off x="1398490" y="2304701"/>
            <a:ext cx="44373" cy="94309"/>
            <a:chOff x="7231765" y="2918917"/>
            <a:chExt cx="74107" cy="142972"/>
          </a:xfrm>
        </p:grpSpPr>
        <p:cxnSp>
          <p:nvCxnSpPr>
            <p:cNvPr id="257" name="Straight Connector 256">
              <a:extLst>
                <a:ext uri="{FF2B5EF4-FFF2-40B4-BE49-F238E27FC236}">
                  <a16:creationId xmlns:a16="http://schemas.microsoft.com/office/drawing/2014/main" id="{02AACBB8-978A-534D-CEBC-1CF88901EA07}"/>
                </a:ext>
              </a:extLst>
            </p:cNvPr>
            <p:cNvCxnSpPr>
              <a:cxnSpLocks/>
            </p:cNvCxnSpPr>
            <p:nvPr/>
          </p:nvCxnSpPr>
          <p:spPr bwMode="auto">
            <a:xfrm>
              <a:off x="7268818" y="2926532"/>
              <a:ext cx="0" cy="135357"/>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CE3D4512-D8D2-359C-C3BE-1392A2C81C18}"/>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1FD205EF-80A6-E671-B8B9-BC1BAEF3F568}"/>
                </a:ext>
              </a:extLst>
            </p:cNvPr>
            <p:cNvCxnSpPr>
              <a:cxnSpLocks/>
            </p:cNvCxnSpPr>
            <p:nvPr/>
          </p:nvCxnSpPr>
          <p:spPr bwMode="auto">
            <a:xfrm>
              <a:off x="7231765" y="3061889"/>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E546596C-615D-712A-2E82-835FC1FC1BF6}"/>
              </a:ext>
            </a:extLst>
          </p:cNvPr>
          <p:cNvGrpSpPr/>
          <p:nvPr/>
        </p:nvGrpSpPr>
        <p:grpSpPr>
          <a:xfrm>
            <a:off x="1685623" y="2848496"/>
            <a:ext cx="44373" cy="157112"/>
            <a:chOff x="7231765" y="2918917"/>
            <a:chExt cx="74107" cy="142972"/>
          </a:xfrm>
        </p:grpSpPr>
        <p:cxnSp>
          <p:nvCxnSpPr>
            <p:cNvPr id="254" name="Straight Connector 253">
              <a:extLst>
                <a:ext uri="{FF2B5EF4-FFF2-40B4-BE49-F238E27FC236}">
                  <a16:creationId xmlns:a16="http://schemas.microsoft.com/office/drawing/2014/main" id="{ABBC26F5-0B33-D94E-9F00-DC1C348020C0}"/>
                </a:ext>
              </a:extLst>
            </p:cNvPr>
            <p:cNvCxnSpPr>
              <a:cxnSpLocks/>
            </p:cNvCxnSpPr>
            <p:nvPr/>
          </p:nvCxnSpPr>
          <p:spPr bwMode="auto">
            <a:xfrm>
              <a:off x="7268818" y="2926532"/>
              <a:ext cx="0" cy="135357"/>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EED0BC6F-7BEC-6D86-7995-7545DE3C005D}"/>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2733CC8A-C1E0-0476-B178-7D5ADA0E4DB0}"/>
                </a:ext>
              </a:extLst>
            </p:cNvPr>
            <p:cNvCxnSpPr>
              <a:cxnSpLocks/>
            </p:cNvCxnSpPr>
            <p:nvPr/>
          </p:nvCxnSpPr>
          <p:spPr bwMode="auto">
            <a:xfrm>
              <a:off x="7231765" y="3061889"/>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69EE8B6F-068D-6754-7C85-FB052E4E0EDB}"/>
              </a:ext>
            </a:extLst>
          </p:cNvPr>
          <p:cNvGrpSpPr/>
          <p:nvPr/>
        </p:nvGrpSpPr>
        <p:grpSpPr>
          <a:xfrm>
            <a:off x="2526966" y="3012356"/>
            <a:ext cx="44373" cy="157112"/>
            <a:chOff x="7231765" y="2918917"/>
            <a:chExt cx="74107" cy="142972"/>
          </a:xfrm>
        </p:grpSpPr>
        <p:cxnSp>
          <p:nvCxnSpPr>
            <p:cNvPr id="251" name="Straight Connector 250">
              <a:extLst>
                <a:ext uri="{FF2B5EF4-FFF2-40B4-BE49-F238E27FC236}">
                  <a16:creationId xmlns:a16="http://schemas.microsoft.com/office/drawing/2014/main" id="{1831436B-AC2E-0028-165D-1E49AB59D5CD}"/>
                </a:ext>
              </a:extLst>
            </p:cNvPr>
            <p:cNvCxnSpPr>
              <a:cxnSpLocks/>
            </p:cNvCxnSpPr>
            <p:nvPr/>
          </p:nvCxnSpPr>
          <p:spPr bwMode="auto">
            <a:xfrm>
              <a:off x="7268818" y="2926532"/>
              <a:ext cx="0" cy="135357"/>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B20F5CC9-EBF1-37E9-9DDC-34FC8B593533}"/>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E70DAAFE-B510-809E-5224-2BE5E184B8A9}"/>
                </a:ext>
              </a:extLst>
            </p:cNvPr>
            <p:cNvCxnSpPr>
              <a:cxnSpLocks/>
            </p:cNvCxnSpPr>
            <p:nvPr/>
          </p:nvCxnSpPr>
          <p:spPr bwMode="auto">
            <a:xfrm>
              <a:off x="7231765" y="3061889"/>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1114559D-A494-862C-D77D-9B15F2F1FA0D}"/>
              </a:ext>
            </a:extLst>
          </p:cNvPr>
          <p:cNvGrpSpPr/>
          <p:nvPr/>
        </p:nvGrpSpPr>
        <p:grpSpPr>
          <a:xfrm>
            <a:off x="2238621" y="3417052"/>
            <a:ext cx="44373" cy="128417"/>
            <a:chOff x="7231765" y="2918917"/>
            <a:chExt cx="74107" cy="142972"/>
          </a:xfrm>
        </p:grpSpPr>
        <p:cxnSp>
          <p:nvCxnSpPr>
            <p:cNvPr id="248" name="Straight Connector 247">
              <a:extLst>
                <a:ext uri="{FF2B5EF4-FFF2-40B4-BE49-F238E27FC236}">
                  <a16:creationId xmlns:a16="http://schemas.microsoft.com/office/drawing/2014/main" id="{02195DAF-11DD-DA89-CBD9-6F813AFA2226}"/>
                </a:ext>
              </a:extLst>
            </p:cNvPr>
            <p:cNvCxnSpPr>
              <a:cxnSpLocks/>
            </p:cNvCxnSpPr>
            <p:nvPr/>
          </p:nvCxnSpPr>
          <p:spPr bwMode="auto">
            <a:xfrm>
              <a:off x="7268818" y="2926532"/>
              <a:ext cx="0" cy="135357"/>
            </a:xfrm>
            <a:prstGeom prst="line">
              <a:avLst/>
            </a:prstGeom>
            <a:noFill/>
            <a:ln w="28575"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59F152A6-4458-B98C-D281-A111CA492604}"/>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24F47474-9C5D-1CA8-EAAC-FA07DF13268C}"/>
                </a:ext>
              </a:extLst>
            </p:cNvPr>
            <p:cNvCxnSpPr>
              <a:cxnSpLocks/>
            </p:cNvCxnSpPr>
            <p:nvPr/>
          </p:nvCxnSpPr>
          <p:spPr bwMode="auto">
            <a:xfrm>
              <a:off x="7231765" y="3061889"/>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844FF4F7-BC15-BA23-F287-9D7556E47C32}"/>
              </a:ext>
            </a:extLst>
          </p:cNvPr>
          <p:cNvGrpSpPr/>
          <p:nvPr/>
        </p:nvGrpSpPr>
        <p:grpSpPr>
          <a:xfrm>
            <a:off x="3371828" y="3224309"/>
            <a:ext cx="44373" cy="157112"/>
            <a:chOff x="7231765" y="2918917"/>
            <a:chExt cx="74107" cy="142972"/>
          </a:xfrm>
        </p:grpSpPr>
        <p:cxnSp>
          <p:nvCxnSpPr>
            <p:cNvPr id="245" name="Straight Connector 244">
              <a:extLst>
                <a:ext uri="{FF2B5EF4-FFF2-40B4-BE49-F238E27FC236}">
                  <a16:creationId xmlns:a16="http://schemas.microsoft.com/office/drawing/2014/main" id="{3D8678AC-92DD-418D-CFF2-B26162944BF3}"/>
                </a:ext>
              </a:extLst>
            </p:cNvPr>
            <p:cNvCxnSpPr>
              <a:cxnSpLocks/>
            </p:cNvCxnSpPr>
            <p:nvPr/>
          </p:nvCxnSpPr>
          <p:spPr bwMode="auto">
            <a:xfrm>
              <a:off x="7268818" y="2926532"/>
              <a:ext cx="0" cy="135357"/>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7A17841A-5F58-6A4F-672A-F7C3806BEAB8}"/>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1C9B5AEA-839A-4C1D-C834-A65EBB0EB426}"/>
                </a:ext>
              </a:extLst>
            </p:cNvPr>
            <p:cNvCxnSpPr>
              <a:cxnSpLocks/>
            </p:cNvCxnSpPr>
            <p:nvPr/>
          </p:nvCxnSpPr>
          <p:spPr bwMode="auto">
            <a:xfrm>
              <a:off x="7231765" y="3061889"/>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063F9E04-627E-7E55-2DBA-7DFA67C85AAF}"/>
              </a:ext>
            </a:extLst>
          </p:cNvPr>
          <p:cNvGrpSpPr/>
          <p:nvPr/>
        </p:nvGrpSpPr>
        <p:grpSpPr>
          <a:xfrm>
            <a:off x="3084520" y="3570471"/>
            <a:ext cx="44373" cy="128417"/>
            <a:chOff x="7231765" y="2918917"/>
            <a:chExt cx="74107" cy="142972"/>
          </a:xfrm>
        </p:grpSpPr>
        <p:cxnSp>
          <p:nvCxnSpPr>
            <p:cNvPr id="242" name="Straight Connector 241">
              <a:extLst>
                <a:ext uri="{FF2B5EF4-FFF2-40B4-BE49-F238E27FC236}">
                  <a16:creationId xmlns:a16="http://schemas.microsoft.com/office/drawing/2014/main" id="{9E71A903-1BBD-6419-8CBF-13E513625C94}"/>
                </a:ext>
              </a:extLst>
            </p:cNvPr>
            <p:cNvCxnSpPr>
              <a:cxnSpLocks/>
            </p:cNvCxnSpPr>
            <p:nvPr/>
          </p:nvCxnSpPr>
          <p:spPr bwMode="auto">
            <a:xfrm>
              <a:off x="7268818" y="2926532"/>
              <a:ext cx="0" cy="135357"/>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734E2D9D-415C-EDED-3115-45A3463794CA}"/>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46169B3A-3FF6-4C55-81A1-4F306DE1DD4F}"/>
                </a:ext>
              </a:extLst>
            </p:cNvPr>
            <p:cNvCxnSpPr>
              <a:cxnSpLocks/>
            </p:cNvCxnSpPr>
            <p:nvPr/>
          </p:nvCxnSpPr>
          <p:spPr bwMode="auto">
            <a:xfrm>
              <a:off x="7231765" y="3061889"/>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78A5688A-C990-B168-68FA-4CBFBD57AB1D}"/>
              </a:ext>
            </a:extLst>
          </p:cNvPr>
          <p:cNvGrpSpPr/>
          <p:nvPr/>
        </p:nvGrpSpPr>
        <p:grpSpPr>
          <a:xfrm>
            <a:off x="4187419" y="3449918"/>
            <a:ext cx="44373" cy="155460"/>
            <a:chOff x="7231765" y="2918917"/>
            <a:chExt cx="74107" cy="142972"/>
          </a:xfrm>
        </p:grpSpPr>
        <p:cxnSp>
          <p:nvCxnSpPr>
            <p:cNvPr id="239" name="Straight Connector 238">
              <a:extLst>
                <a:ext uri="{FF2B5EF4-FFF2-40B4-BE49-F238E27FC236}">
                  <a16:creationId xmlns:a16="http://schemas.microsoft.com/office/drawing/2014/main" id="{D85195F6-6F1A-C468-7918-2BB5108C22AF}"/>
                </a:ext>
              </a:extLst>
            </p:cNvPr>
            <p:cNvCxnSpPr>
              <a:cxnSpLocks/>
            </p:cNvCxnSpPr>
            <p:nvPr/>
          </p:nvCxnSpPr>
          <p:spPr bwMode="auto">
            <a:xfrm>
              <a:off x="7268818" y="2926532"/>
              <a:ext cx="0" cy="135357"/>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C063B8A3-017B-C382-164B-0DFF53F5A746}"/>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C045EB9E-6BD3-6D64-A9D5-E5B08862C204}"/>
                </a:ext>
              </a:extLst>
            </p:cNvPr>
            <p:cNvCxnSpPr>
              <a:cxnSpLocks/>
            </p:cNvCxnSpPr>
            <p:nvPr/>
          </p:nvCxnSpPr>
          <p:spPr bwMode="auto">
            <a:xfrm>
              <a:off x="7231765" y="3055021"/>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26C81ABF-D793-6B83-804E-B4932D062DE0}"/>
              </a:ext>
            </a:extLst>
          </p:cNvPr>
          <p:cNvGrpSpPr/>
          <p:nvPr/>
        </p:nvGrpSpPr>
        <p:grpSpPr>
          <a:xfrm>
            <a:off x="3900440" y="3928906"/>
            <a:ext cx="44373" cy="108604"/>
            <a:chOff x="7231765" y="2918917"/>
            <a:chExt cx="74107" cy="142972"/>
          </a:xfrm>
        </p:grpSpPr>
        <p:cxnSp>
          <p:nvCxnSpPr>
            <p:cNvPr id="236" name="Straight Connector 235">
              <a:extLst>
                <a:ext uri="{FF2B5EF4-FFF2-40B4-BE49-F238E27FC236}">
                  <a16:creationId xmlns:a16="http://schemas.microsoft.com/office/drawing/2014/main" id="{D91FB0AF-C08F-A696-281E-CDC1360B5BBB}"/>
                </a:ext>
              </a:extLst>
            </p:cNvPr>
            <p:cNvCxnSpPr>
              <a:cxnSpLocks/>
            </p:cNvCxnSpPr>
            <p:nvPr/>
          </p:nvCxnSpPr>
          <p:spPr bwMode="auto">
            <a:xfrm>
              <a:off x="7268818" y="2926532"/>
              <a:ext cx="0" cy="135357"/>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B34BC305-5FE5-AEB1-8A3E-EA44FB06D1F9}"/>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20489BD9-F30C-A3D0-0394-8675719D5E46}"/>
                </a:ext>
              </a:extLst>
            </p:cNvPr>
            <p:cNvCxnSpPr>
              <a:cxnSpLocks/>
            </p:cNvCxnSpPr>
            <p:nvPr/>
          </p:nvCxnSpPr>
          <p:spPr bwMode="auto">
            <a:xfrm>
              <a:off x="7231765" y="3061889"/>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76F0AC66-9A80-CF05-13BC-ED9E77C42F0A}"/>
              </a:ext>
            </a:extLst>
          </p:cNvPr>
          <p:cNvGrpSpPr/>
          <p:nvPr/>
        </p:nvGrpSpPr>
        <p:grpSpPr>
          <a:xfrm>
            <a:off x="5044310" y="4239759"/>
            <a:ext cx="44373" cy="108093"/>
            <a:chOff x="7231765" y="2918917"/>
            <a:chExt cx="74107" cy="142972"/>
          </a:xfrm>
        </p:grpSpPr>
        <p:cxnSp>
          <p:nvCxnSpPr>
            <p:cNvPr id="233" name="Straight Connector 232">
              <a:extLst>
                <a:ext uri="{FF2B5EF4-FFF2-40B4-BE49-F238E27FC236}">
                  <a16:creationId xmlns:a16="http://schemas.microsoft.com/office/drawing/2014/main" id="{3DBE41FB-DFBB-36E0-A069-875F35E4DBE9}"/>
                </a:ext>
              </a:extLst>
            </p:cNvPr>
            <p:cNvCxnSpPr>
              <a:cxnSpLocks/>
            </p:cNvCxnSpPr>
            <p:nvPr/>
          </p:nvCxnSpPr>
          <p:spPr bwMode="auto">
            <a:xfrm>
              <a:off x="7268818" y="2926532"/>
              <a:ext cx="0" cy="135357"/>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D8D84E8C-CB89-F5D0-ED02-429FED71788B}"/>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FDC81E7-5241-EA70-0048-E201314E2070}"/>
                </a:ext>
              </a:extLst>
            </p:cNvPr>
            <p:cNvCxnSpPr>
              <a:cxnSpLocks/>
            </p:cNvCxnSpPr>
            <p:nvPr/>
          </p:nvCxnSpPr>
          <p:spPr bwMode="auto">
            <a:xfrm>
              <a:off x="7231765" y="3055021"/>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6DDE2B2E-75FA-AFD1-B6EC-5246AACD9149}"/>
              </a:ext>
            </a:extLst>
          </p:cNvPr>
          <p:cNvGrpSpPr/>
          <p:nvPr/>
        </p:nvGrpSpPr>
        <p:grpSpPr>
          <a:xfrm>
            <a:off x="4761750" y="4255617"/>
            <a:ext cx="44373" cy="101136"/>
            <a:chOff x="7231765" y="2926532"/>
            <a:chExt cx="74107" cy="135357"/>
          </a:xfrm>
        </p:grpSpPr>
        <p:cxnSp>
          <p:nvCxnSpPr>
            <p:cNvPr id="230" name="Straight Connector 229">
              <a:extLst>
                <a:ext uri="{FF2B5EF4-FFF2-40B4-BE49-F238E27FC236}">
                  <a16:creationId xmlns:a16="http://schemas.microsoft.com/office/drawing/2014/main" id="{1D8C5C96-C2EC-612C-DED0-26387C4A9E22}"/>
                </a:ext>
              </a:extLst>
            </p:cNvPr>
            <p:cNvCxnSpPr>
              <a:cxnSpLocks/>
            </p:cNvCxnSpPr>
            <p:nvPr/>
          </p:nvCxnSpPr>
          <p:spPr bwMode="auto">
            <a:xfrm>
              <a:off x="7268818" y="2926532"/>
              <a:ext cx="0" cy="135357"/>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FB76567D-4E21-7888-AF1A-9010FEE31BFA}"/>
                </a:ext>
              </a:extLst>
            </p:cNvPr>
            <p:cNvCxnSpPr>
              <a:cxnSpLocks/>
            </p:cNvCxnSpPr>
            <p:nvPr/>
          </p:nvCxnSpPr>
          <p:spPr bwMode="auto">
            <a:xfrm>
              <a:off x="7231765" y="2928910"/>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BA6B02C5-EC1A-648D-B33A-776819562647}"/>
                </a:ext>
              </a:extLst>
            </p:cNvPr>
            <p:cNvCxnSpPr>
              <a:cxnSpLocks/>
            </p:cNvCxnSpPr>
            <p:nvPr/>
          </p:nvCxnSpPr>
          <p:spPr bwMode="auto">
            <a:xfrm>
              <a:off x="7231765" y="3061889"/>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387195EB-F5A3-28A4-F093-FE6ED81077FB}"/>
              </a:ext>
            </a:extLst>
          </p:cNvPr>
          <p:cNvGrpSpPr/>
          <p:nvPr/>
        </p:nvGrpSpPr>
        <p:grpSpPr>
          <a:xfrm>
            <a:off x="5861933" y="4492635"/>
            <a:ext cx="44373" cy="155460"/>
            <a:chOff x="7231765" y="2918917"/>
            <a:chExt cx="74107" cy="142972"/>
          </a:xfrm>
        </p:grpSpPr>
        <p:cxnSp>
          <p:nvCxnSpPr>
            <p:cNvPr id="227" name="Straight Connector 226">
              <a:extLst>
                <a:ext uri="{FF2B5EF4-FFF2-40B4-BE49-F238E27FC236}">
                  <a16:creationId xmlns:a16="http://schemas.microsoft.com/office/drawing/2014/main" id="{CE08E8B2-17CD-6257-8C8D-653F5EFD0CF0}"/>
                </a:ext>
              </a:extLst>
            </p:cNvPr>
            <p:cNvCxnSpPr>
              <a:cxnSpLocks/>
            </p:cNvCxnSpPr>
            <p:nvPr/>
          </p:nvCxnSpPr>
          <p:spPr bwMode="auto">
            <a:xfrm>
              <a:off x="7268818" y="2926532"/>
              <a:ext cx="0" cy="135357"/>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E16EF8D0-3AB1-DB01-C7DC-691FF27B7F5D}"/>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E45BFDAC-3041-BF9D-4C43-A6858ACC9081}"/>
                </a:ext>
              </a:extLst>
            </p:cNvPr>
            <p:cNvCxnSpPr>
              <a:cxnSpLocks/>
            </p:cNvCxnSpPr>
            <p:nvPr/>
          </p:nvCxnSpPr>
          <p:spPr bwMode="auto">
            <a:xfrm>
              <a:off x="7231765" y="3055021"/>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EF5B018C-BEF4-6190-E9EC-1D27EF4F3D72}"/>
              </a:ext>
            </a:extLst>
          </p:cNvPr>
          <p:cNvGrpSpPr/>
          <p:nvPr/>
        </p:nvGrpSpPr>
        <p:grpSpPr>
          <a:xfrm>
            <a:off x="5621813" y="4737389"/>
            <a:ext cx="44373" cy="77253"/>
            <a:chOff x="7231765" y="2918917"/>
            <a:chExt cx="74107" cy="142972"/>
          </a:xfrm>
        </p:grpSpPr>
        <p:cxnSp>
          <p:nvCxnSpPr>
            <p:cNvPr id="224" name="Straight Connector 223">
              <a:extLst>
                <a:ext uri="{FF2B5EF4-FFF2-40B4-BE49-F238E27FC236}">
                  <a16:creationId xmlns:a16="http://schemas.microsoft.com/office/drawing/2014/main" id="{84109C7A-EC4F-6339-8679-79C1ABDAF16C}"/>
                </a:ext>
              </a:extLst>
            </p:cNvPr>
            <p:cNvCxnSpPr>
              <a:cxnSpLocks/>
            </p:cNvCxnSpPr>
            <p:nvPr/>
          </p:nvCxnSpPr>
          <p:spPr bwMode="auto">
            <a:xfrm>
              <a:off x="7268818" y="2926532"/>
              <a:ext cx="0" cy="135357"/>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BCB00BAA-3BD5-6185-3263-9F0511AFB4B3}"/>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6E850767-E82F-D256-088E-7B7BBF2C9F42}"/>
                </a:ext>
              </a:extLst>
            </p:cNvPr>
            <p:cNvCxnSpPr>
              <a:cxnSpLocks/>
            </p:cNvCxnSpPr>
            <p:nvPr/>
          </p:nvCxnSpPr>
          <p:spPr bwMode="auto">
            <a:xfrm>
              <a:off x="7231765" y="3061889"/>
              <a:ext cx="74107" cy="0"/>
            </a:xfrm>
            <a:prstGeom prst="line">
              <a:avLst/>
            </a:prstGeom>
            <a:noFill/>
            <a:ln w="28575" cap="flat" cmpd="sng" algn="ctr">
              <a:solidFill>
                <a:schemeClr val="bg1"/>
              </a:solidFill>
              <a:prstDash val="solid"/>
              <a:round/>
              <a:headEnd type="none" w="med" len="med"/>
              <a:tailEnd type="none" w="med" len="med"/>
            </a:ln>
            <a:effectLst/>
          </p:spPr>
        </p:cxnSp>
      </p:grpSp>
      <p:sp>
        <p:nvSpPr>
          <p:cNvPr id="222" name="Freeform: Shape 221">
            <a:extLst>
              <a:ext uri="{FF2B5EF4-FFF2-40B4-BE49-F238E27FC236}">
                <a16:creationId xmlns:a16="http://schemas.microsoft.com/office/drawing/2014/main" id="{59398847-0E91-793F-FA7D-E34AF2DB128A}"/>
              </a:ext>
            </a:extLst>
          </p:cNvPr>
          <p:cNvSpPr/>
          <p:nvPr/>
        </p:nvSpPr>
        <p:spPr bwMode="auto">
          <a:xfrm>
            <a:off x="1146009" y="1962043"/>
            <a:ext cx="5021229" cy="2991994"/>
          </a:xfrm>
          <a:custGeom>
            <a:avLst/>
            <a:gdLst>
              <a:gd name="connsiteX0" fmla="*/ 0 w 4743450"/>
              <a:gd name="connsiteY0" fmla="*/ 0 h 3743325"/>
              <a:gd name="connsiteX1" fmla="*/ 0 w 4743450"/>
              <a:gd name="connsiteY1" fmla="*/ 3743325 h 3743325"/>
              <a:gd name="connsiteX2" fmla="*/ 4743450 w 4743450"/>
              <a:gd name="connsiteY2" fmla="*/ 3743325 h 3743325"/>
            </a:gdLst>
            <a:ahLst/>
            <a:cxnLst>
              <a:cxn ang="0">
                <a:pos x="connsiteX0" y="connsiteY0"/>
              </a:cxn>
              <a:cxn ang="0">
                <a:pos x="connsiteX1" y="connsiteY1"/>
              </a:cxn>
              <a:cxn ang="0">
                <a:pos x="connsiteX2" y="connsiteY2"/>
              </a:cxn>
            </a:cxnLst>
            <a:rect l="l" t="t" r="r" b="b"/>
            <a:pathLst>
              <a:path w="4743450" h="3743325">
                <a:moveTo>
                  <a:pt x="0" y="0"/>
                </a:moveTo>
                <a:lnTo>
                  <a:pt x="0" y="3743325"/>
                </a:lnTo>
                <a:lnTo>
                  <a:pt x="4743450" y="3743325"/>
                </a:lnTo>
              </a:path>
            </a:pathLst>
          </a:custGeom>
          <a:noFill/>
          <a:ln w="28575">
            <a:solidFill>
              <a:schemeClr val="bg1"/>
            </a:solidFill>
            <a:miter lim="800000"/>
            <a:headEnd/>
            <a:tailEnd/>
          </a:ln>
        </p:spPr>
        <p:txBody>
          <a:bodyPr rtlCol="0" anchor="ctr"/>
          <a:lstStyle/>
          <a:p>
            <a:pPr algn="ctr"/>
            <a:endParaRPr lang="en-US" dirty="0"/>
          </a:p>
        </p:txBody>
      </p:sp>
      <p:sp>
        <p:nvSpPr>
          <p:cNvPr id="223" name="TextBox 222">
            <a:extLst>
              <a:ext uri="{FF2B5EF4-FFF2-40B4-BE49-F238E27FC236}">
                <a16:creationId xmlns:a16="http://schemas.microsoft.com/office/drawing/2014/main" id="{5F15C73D-C0C0-2B65-6BE7-8786F29640CD}"/>
              </a:ext>
            </a:extLst>
          </p:cNvPr>
          <p:cNvSpPr txBox="1"/>
          <p:nvPr/>
        </p:nvSpPr>
        <p:spPr bwMode="auto">
          <a:xfrm>
            <a:off x="1909689" y="1480438"/>
            <a:ext cx="28191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Overall Treatment Received</a:t>
            </a:r>
          </a:p>
        </p:txBody>
      </p:sp>
      <p:sp>
        <p:nvSpPr>
          <p:cNvPr id="8" name="Title 4">
            <a:extLst>
              <a:ext uri="{FF2B5EF4-FFF2-40B4-BE49-F238E27FC236}">
                <a16:creationId xmlns:a16="http://schemas.microsoft.com/office/drawing/2014/main" id="{4A3BAF4D-B5AB-C7B9-3A4C-ABDA4DAB712C}"/>
              </a:ext>
            </a:extLst>
          </p:cNvPr>
          <p:cNvSpPr>
            <a:spLocks noGrp="1"/>
          </p:cNvSpPr>
          <p:nvPr>
            <p:ph type="title"/>
          </p:nvPr>
        </p:nvSpPr>
        <p:spPr>
          <a:xfrm>
            <a:off x="609759" y="238127"/>
            <a:ext cx="11141055" cy="1103313"/>
          </a:xfrm>
        </p:spPr>
        <p:txBody>
          <a:bodyPr/>
          <a:lstStyle/>
          <a:p>
            <a:r>
              <a:rPr lang="en-US" dirty="0"/>
              <a:t>Black and White Women With Cervical Cancer </a:t>
            </a:r>
            <a:br>
              <a:rPr lang="en-US" dirty="0"/>
            </a:br>
            <a:r>
              <a:rPr lang="en-US" dirty="0"/>
              <a:t>Receive Different Treatments</a:t>
            </a:r>
          </a:p>
        </p:txBody>
      </p:sp>
      <p:sp>
        <p:nvSpPr>
          <p:cNvPr id="9" name="Text Box 11">
            <a:extLst>
              <a:ext uri="{FF2B5EF4-FFF2-40B4-BE49-F238E27FC236}">
                <a16:creationId xmlns:a16="http://schemas.microsoft.com/office/drawing/2014/main" id="{7E546B41-F6A6-7134-CA04-B52EFACEED6D}"/>
              </a:ext>
            </a:extLst>
          </p:cNvPr>
          <p:cNvSpPr txBox="1">
            <a:spLocks noChangeArrowheads="1"/>
          </p:cNvSpPr>
          <p:nvPr/>
        </p:nvSpPr>
        <p:spPr bwMode="auto">
          <a:xfrm>
            <a:off x="414339" y="6385740"/>
            <a:ext cx="914529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457200" eaLnBrk="1" fontAlgn="auto"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mn-cs"/>
              </a:rPr>
              <a:t>Fleming. PLoS One. 2014;9:e104344.</a:t>
            </a:r>
            <a:endParaRPr kumimoji="0" lang="da-DK"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mn-cs"/>
            </a:endParaRPr>
          </a:p>
        </p:txBody>
      </p:sp>
      <p:sp>
        <p:nvSpPr>
          <p:cNvPr id="11" name="Freeform: Shape 61">
            <a:extLst>
              <a:ext uri="{FF2B5EF4-FFF2-40B4-BE49-F238E27FC236}">
                <a16:creationId xmlns:a16="http://schemas.microsoft.com/office/drawing/2014/main" id="{2E37C7B4-017B-2D90-F769-F6C19C75CA62}"/>
              </a:ext>
            </a:extLst>
          </p:cNvPr>
          <p:cNvSpPr/>
          <p:nvPr/>
        </p:nvSpPr>
        <p:spPr bwMode="auto">
          <a:xfrm>
            <a:off x="8030522" y="1745395"/>
            <a:ext cx="3558240" cy="1781920"/>
          </a:xfrm>
          <a:custGeom>
            <a:avLst/>
            <a:gdLst>
              <a:gd name="connsiteX0" fmla="*/ 0 w 4336330"/>
              <a:gd name="connsiteY0" fmla="*/ 0 h 1897930"/>
              <a:gd name="connsiteX1" fmla="*/ 109980 w 4336330"/>
              <a:gd name="connsiteY1" fmla="*/ 0 h 1897930"/>
              <a:gd name="connsiteX2" fmla="*/ 109980 w 4336330"/>
              <a:gd name="connsiteY2" fmla="*/ 47134 h 1897930"/>
              <a:gd name="connsiteX3" fmla="*/ 128833 w 4336330"/>
              <a:gd name="connsiteY3" fmla="*/ 47134 h 1897930"/>
              <a:gd name="connsiteX4" fmla="*/ 128833 w 4336330"/>
              <a:gd name="connsiteY4" fmla="*/ 78557 h 1897930"/>
              <a:gd name="connsiteX5" fmla="*/ 163398 w 4336330"/>
              <a:gd name="connsiteY5" fmla="*/ 78557 h 1897930"/>
              <a:gd name="connsiteX6" fmla="*/ 163398 w 4336330"/>
              <a:gd name="connsiteY6" fmla="*/ 97411 h 1897930"/>
              <a:gd name="connsiteX7" fmla="*/ 185394 w 4336330"/>
              <a:gd name="connsiteY7" fmla="*/ 97411 h 1897930"/>
              <a:gd name="connsiteX8" fmla="*/ 185394 w 4336330"/>
              <a:gd name="connsiteY8" fmla="*/ 131976 h 1897930"/>
              <a:gd name="connsiteX9" fmla="*/ 210532 w 4336330"/>
              <a:gd name="connsiteY9" fmla="*/ 131976 h 1897930"/>
              <a:gd name="connsiteX10" fmla="*/ 210532 w 4336330"/>
              <a:gd name="connsiteY10" fmla="*/ 175967 h 1897930"/>
              <a:gd name="connsiteX11" fmla="*/ 245097 w 4336330"/>
              <a:gd name="connsiteY11" fmla="*/ 175967 h 1897930"/>
              <a:gd name="connsiteX12" fmla="*/ 245097 w 4336330"/>
              <a:gd name="connsiteY12" fmla="*/ 223101 h 1897930"/>
              <a:gd name="connsiteX13" fmla="*/ 263951 w 4336330"/>
              <a:gd name="connsiteY13" fmla="*/ 223101 h 1897930"/>
              <a:gd name="connsiteX14" fmla="*/ 263951 w 4336330"/>
              <a:gd name="connsiteY14" fmla="*/ 273378 h 1897930"/>
              <a:gd name="connsiteX15" fmla="*/ 301658 w 4336330"/>
              <a:gd name="connsiteY15" fmla="*/ 273378 h 1897930"/>
              <a:gd name="connsiteX16" fmla="*/ 301658 w 4336330"/>
              <a:gd name="connsiteY16" fmla="*/ 320512 h 1897930"/>
              <a:gd name="connsiteX17" fmla="*/ 336223 w 4336330"/>
              <a:gd name="connsiteY17" fmla="*/ 320512 h 1897930"/>
              <a:gd name="connsiteX18" fmla="*/ 336223 w 4336330"/>
              <a:gd name="connsiteY18" fmla="*/ 351934 h 1897930"/>
              <a:gd name="connsiteX19" fmla="*/ 373930 w 4336330"/>
              <a:gd name="connsiteY19" fmla="*/ 351934 h 1897930"/>
              <a:gd name="connsiteX20" fmla="*/ 373930 w 4336330"/>
              <a:gd name="connsiteY20" fmla="*/ 414780 h 1897930"/>
              <a:gd name="connsiteX21" fmla="*/ 395926 w 4336330"/>
              <a:gd name="connsiteY21" fmla="*/ 414780 h 1897930"/>
              <a:gd name="connsiteX22" fmla="*/ 395926 w 4336330"/>
              <a:gd name="connsiteY22" fmla="*/ 449345 h 1897930"/>
              <a:gd name="connsiteX23" fmla="*/ 417922 w 4336330"/>
              <a:gd name="connsiteY23" fmla="*/ 449345 h 1897930"/>
              <a:gd name="connsiteX24" fmla="*/ 417922 w 4336330"/>
              <a:gd name="connsiteY24" fmla="*/ 499621 h 1897930"/>
              <a:gd name="connsiteX25" fmla="*/ 449344 w 4336330"/>
              <a:gd name="connsiteY25" fmla="*/ 499621 h 1897930"/>
              <a:gd name="connsiteX26" fmla="*/ 449344 w 4336330"/>
              <a:gd name="connsiteY26" fmla="*/ 559324 h 1897930"/>
              <a:gd name="connsiteX27" fmla="*/ 518474 w 4336330"/>
              <a:gd name="connsiteY27" fmla="*/ 559324 h 1897930"/>
              <a:gd name="connsiteX28" fmla="*/ 518474 w 4336330"/>
              <a:gd name="connsiteY28" fmla="*/ 609600 h 1897930"/>
              <a:gd name="connsiteX29" fmla="*/ 540470 w 4336330"/>
              <a:gd name="connsiteY29" fmla="*/ 609600 h 1897930"/>
              <a:gd name="connsiteX30" fmla="*/ 540470 w 4336330"/>
              <a:gd name="connsiteY30" fmla="*/ 659877 h 1897930"/>
              <a:gd name="connsiteX31" fmla="*/ 581320 w 4336330"/>
              <a:gd name="connsiteY31" fmla="*/ 659877 h 1897930"/>
              <a:gd name="connsiteX32" fmla="*/ 581320 w 4336330"/>
              <a:gd name="connsiteY32" fmla="*/ 694442 h 1897930"/>
              <a:gd name="connsiteX33" fmla="*/ 641023 w 4336330"/>
              <a:gd name="connsiteY33" fmla="*/ 694442 h 1897930"/>
              <a:gd name="connsiteX34" fmla="*/ 641023 w 4336330"/>
              <a:gd name="connsiteY34" fmla="*/ 747860 h 1897930"/>
              <a:gd name="connsiteX35" fmla="*/ 691299 w 4336330"/>
              <a:gd name="connsiteY35" fmla="*/ 747860 h 1897930"/>
              <a:gd name="connsiteX36" fmla="*/ 691299 w 4336330"/>
              <a:gd name="connsiteY36" fmla="*/ 804421 h 1897930"/>
              <a:gd name="connsiteX37" fmla="*/ 716437 w 4336330"/>
              <a:gd name="connsiteY37" fmla="*/ 804421 h 1897930"/>
              <a:gd name="connsiteX38" fmla="*/ 716437 w 4336330"/>
              <a:gd name="connsiteY38" fmla="*/ 845270 h 1897930"/>
              <a:gd name="connsiteX39" fmla="*/ 744718 w 4336330"/>
              <a:gd name="connsiteY39" fmla="*/ 845270 h 1897930"/>
              <a:gd name="connsiteX40" fmla="*/ 744718 w 4336330"/>
              <a:gd name="connsiteY40" fmla="*/ 873551 h 1897930"/>
              <a:gd name="connsiteX41" fmla="*/ 791852 w 4336330"/>
              <a:gd name="connsiteY41" fmla="*/ 873551 h 1897930"/>
              <a:gd name="connsiteX42" fmla="*/ 791852 w 4336330"/>
              <a:gd name="connsiteY42" fmla="*/ 904974 h 1897930"/>
              <a:gd name="connsiteX43" fmla="*/ 842128 w 4336330"/>
              <a:gd name="connsiteY43" fmla="*/ 904974 h 1897930"/>
              <a:gd name="connsiteX44" fmla="*/ 842128 w 4336330"/>
              <a:gd name="connsiteY44" fmla="*/ 945823 h 1897930"/>
              <a:gd name="connsiteX45" fmla="*/ 901831 w 4336330"/>
              <a:gd name="connsiteY45" fmla="*/ 945823 h 1897930"/>
              <a:gd name="connsiteX46" fmla="*/ 901831 w 4336330"/>
              <a:gd name="connsiteY46" fmla="*/ 977246 h 1897930"/>
              <a:gd name="connsiteX47" fmla="*/ 942681 w 4336330"/>
              <a:gd name="connsiteY47" fmla="*/ 977246 h 1897930"/>
              <a:gd name="connsiteX48" fmla="*/ 942681 w 4336330"/>
              <a:gd name="connsiteY48" fmla="*/ 999242 h 1897930"/>
              <a:gd name="connsiteX49" fmla="*/ 983530 w 4336330"/>
              <a:gd name="connsiteY49" fmla="*/ 999242 h 1897930"/>
              <a:gd name="connsiteX50" fmla="*/ 983530 w 4336330"/>
              <a:gd name="connsiteY50" fmla="*/ 1052660 h 1897930"/>
              <a:gd name="connsiteX51" fmla="*/ 1055802 w 4336330"/>
              <a:gd name="connsiteY51" fmla="*/ 1052660 h 1897930"/>
              <a:gd name="connsiteX52" fmla="*/ 1055802 w 4336330"/>
              <a:gd name="connsiteY52" fmla="*/ 1077798 h 1897930"/>
              <a:gd name="connsiteX53" fmla="*/ 1118648 w 4336330"/>
              <a:gd name="connsiteY53" fmla="*/ 1077798 h 1897930"/>
              <a:gd name="connsiteX54" fmla="*/ 1118648 w 4336330"/>
              <a:gd name="connsiteY54" fmla="*/ 1112363 h 1897930"/>
              <a:gd name="connsiteX55" fmla="*/ 1175208 w 4336330"/>
              <a:gd name="connsiteY55" fmla="*/ 1112363 h 1897930"/>
              <a:gd name="connsiteX56" fmla="*/ 1175208 w 4336330"/>
              <a:gd name="connsiteY56" fmla="*/ 1146928 h 1897930"/>
              <a:gd name="connsiteX57" fmla="*/ 1234912 w 4336330"/>
              <a:gd name="connsiteY57" fmla="*/ 1146928 h 1897930"/>
              <a:gd name="connsiteX58" fmla="*/ 1234912 w 4336330"/>
              <a:gd name="connsiteY58" fmla="*/ 1175209 h 1897930"/>
              <a:gd name="connsiteX59" fmla="*/ 1300899 w 4336330"/>
              <a:gd name="connsiteY59" fmla="*/ 1175209 h 1897930"/>
              <a:gd name="connsiteX60" fmla="*/ 1300899 w 4336330"/>
              <a:gd name="connsiteY60" fmla="*/ 1212916 h 1897930"/>
              <a:gd name="connsiteX61" fmla="*/ 1366887 w 4336330"/>
              <a:gd name="connsiteY61" fmla="*/ 1212916 h 1897930"/>
              <a:gd name="connsiteX62" fmla="*/ 1366887 w 4336330"/>
              <a:gd name="connsiteY62" fmla="*/ 1247481 h 1897930"/>
              <a:gd name="connsiteX63" fmla="*/ 1461155 w 4336330"/>
              <a:gd name="connsiteY63" fmla="*/ 1247481 h 1897930"/>
              <a:gd name="connsiteX64" fmla="*/ 1461155 w 4336330"/>
              <a:gd name="connsiteY64" fmla="*/ 1291472 h 1897930"/>
              <a:gd name="connsiteX65" fmla="*/ 1555423 w 4336330"/>
              <a:gd name="connsiteY65" fmla="*/ 1291472 h 1897930"/>
              <a:gd name="connsiteX66" fmla="*/ 1555423 w 4336330"/>
              <a:gd name="connsiteY66" fmla="*/ 1319753 h 1897930"/>
              <a:gd name="connsiteX67" fmla="*/ 1681114 w 4336330"/>
              <a:gd name="connsiteY67" fmla="*/ 1319753 h 1897930"/>
              <a:gd name="connsiteX68" fmla="*/ 1681114 w 4336330"/>
              <a:gd name="connsiteY68" fmla="*/ 1357460 h 1897930"/>
              <a:gd name="connsiteX69" fmla="*/ 1787951 w 4336330"/>
              <a:gd name="connsiteY69" fmla="*/ 1357460 h 1897930"/>
              <a:gd name="connsiteX70" fmla="*/ 1787951 w 4336330"/>
              <a:gd name="connsiteY70" fmla="*/ 1388883 h 1897930"/>
              <a:gd name="connsiteX71" fmla="*/ 1847654 w 4336330"/>
              <a:gd name="connsiteY71" fmla="*/ 1388883 h 1897930"/>
              <a:gd name="connsiteX72" fmla="*/ 1847654 w 4336330"/>
              <a:gd name="connsiteY72" fmla="*/ 1420305 h 1897930"/>
              <a:gd name="connsiteX73" fmla="*/ 1926210 w 4336330"/>
              <a:gd name="connsiteY73" fmla="*/ 1420305 h 1897930"/>
              <a:gd name="connsiteX74" fmla="*/ 1973344 w 4336330"/>
              <a:gd name="connsiteY74" fmla="*/ 1420305 h 1897930"/>
              <a:gd name="connsiteX75" fmla="*/ 1973344 w 4336330"/>
              <a:gd name="connsiteY75" fmla="*/ 1451728 h 1897930"/>
              <a:gd name="connsiteX76" fmla="*/ 2121031 w 4336330"/>
              <a:gd name="connsiteY76" fmla="*/ 1451728 h 1897930"/>
              <a:gd name="connsiteX77" fmla="*/ 2121031 w 4336330"/>
              <a:gd name="connsiteY77" fmla="*/ 1498862 h 1897930"/>
              <a:gd name="connsiteX78" fmla="*/ 2256149 w 4336330"/>
              <a:gd name="connsiteY78" fmla="*/ 1498862 h 1897930"/>
              <a:gd name="connsiteX79" fmla="*/ 2256149 w 4336330"/>
              <a:gd name="connsiteY79" fmla="*/ 1498862 h 1897930"/>
              <a:gd name="connsiteX80" fmla="*/ 2256149 w 4336330"/>
              <a:gd name="connsiteY80" fmla="*/ 1524000 h 1897930"/>
              <a:gd name="connsiteX81" fmla="*/ 2359843 w 4336330"/>
              <a:gd name="connsiteY81" fmla="*/ 1524000 h 1897930"/>
              <a:gd name="connsiteX82" fmla="*/ 2359843 w 4336330"/>
              <a:gd name="connsiteY82" fmla="*/ 1542854 h 1897930"/>
              <a:gd name="connsiteX83" fmla="*/ 2441542 w 4336330"/>
              <a:gd name="connsiteY83" fmla="*/ 1542854 h 1897930"/>
              <a:gd name="connsiteX84" fmla="*/ 2441542 w 4336330"/>
              <a:gd name="connsiteY84" fmla="*/ 1561708 h 1897930"/>
              <a:gd name="connsiteX85" fmla="*/ 2570375 w 4336330"/>
              <a:gd name="connsiteY85" fmla="*/ 1561708 h 1897930"/>
              <a:gd name="connsiteX86" fmla="*/ 2570375 w 4336330"/>
              <a:gd name="connsiteY86" fmla="*/ 1583703 h 1897930"/>
              <a:gd name="connsiteX87" fmla="*/ 2658359 w 4336330"/>
              <a:gd name="connsiteY87" fmla="*/ 1583703 h 1897930"/>
              <a:gd name="connsiteX88" fmla="*/ 2658359 w 4336330"/>
              <a:gd name="connsiteY88" fmla="*/ 1618268 h 1897930"/>
              <a:gd name="connsiteX89" fmla="*/ 2771481 w 4336330"/>
              <a:gd name="connsiteY89" fmla="*/ 1618268 h 1897930"/>
              <a:gd name="connsiteX90" fmla="*/ 2771481 w 4336330"/>
              <a:gd name="connsiteY90" fmla="*/ 1637122 h 1897930"/>
              <a:gd name="connsiteX91" fmla="*/ 2859464 w 4336330"/>
              <a:gd name="connsiteY91" fmla="*/ 1637122 h 1897930"/>
              <a:gd name="connsiteX92" fmla="*/ 2859464 w 4336330"/>
              <a:gd name="connsiteY92" fmla="*/ 1674829 h 1897930"/>
              <a:gd name="connsiteX93" fmla="*/ 3026004 w 4336330"/>
              <a:gd name="connsiteY93" fmla="*/ 1674829 h 1897930"/>
              <a:gd name="connsiteX94" fmla="*/ 3026004 w 4336330"/>
              <a:gd name="connsiteY94" fmla="*/ 1674829 h 1897930"/>
              <a:gd name="connsiteX95" fmla="*/ 3026004 w 4336330"/>
              <a:gd name="connsiteY95" fmla="*/ 1712536 h 1897930"/>
              <a:gd name="connsiteX96" fmla="*/ 3154837 w 4336330"/>
              <a:gd name="connsiteY96" fmla="*/ 1712536 h 1897930"/>
              <a:gd name="connsiteX97" fmla="*/ 3154837 w 4336330"/>
              <a:gd name="connsiteY97" fmla="*/ 1734532 h 1897930"/>
              <a:gd name="connsiteX98" fmla="*/ 3267959 w 4336330"/>
              <a:gd name="connsiteY98" fmla="*/ 1734532 h 1897930"/>
              <a:gd name="connsiteX99" fmla="*/ 3267959 w 4336330"/>
              <a:gd name="connsiteY99" fmla="*/ 1769097 h 1897930"/>
              <a:gd name="connsiteX100" fmla="*/ 3447068 w 4336330"/>
              <a:gd name="connsiteY100" fmla="*/ 1769097 h 1897930"/>
              <a:gd name="connsiteX101" fmla="*/ 3447068 w 4336330"/>
              <a:gd name="connsiteY101" fmla="*/ 1800520 h 1897930"/>
              <a:gd name="connsiteX102" fmla="*/ 3563332 w 4336330"/>
              <a:gd name="connsiteY102" fmla="*/ 1800520 h 1897930"/>
              <a:gd name="connsiteX103" fmla="*/ 3563332 w 4336330"/>
              <a:gd name="connsiteY103" fmla="*/ 1844512 h 1897930"/>
              <a:gd name="connsiteX104" fmla="*/ 3886986 w 4336330"/>
              <a:gd name="connsiteY104" fmla="*/ 1844512 h 1897930"/>
              <a:gd name="connsiteX105" fmla="*/ 3886986 w 4336330"/>
              <a:gd name="connsiteY105" fmla="*/ 1872792 h 1897930"/>
              <a:gd name="connsiteX106" fmla="*/ 3981254 w 4336330"/>
              <a:gd name="connsiteY106" fmla="*/ 1872792 h 1897930"/>
              <a:gd name="connsiteX107" fmla="*/ 3981254 w 4336330"/>
              <a:gd name="connsiteY107" fmla="*/ 1897930 h 1897930"/>
              <a:gd name="connsiteX108" fmla="*/ 4336330 w 4336330"/>
              <a:gd name="connsiteY108" fmla="*/ 1897930 h 1897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4336330" h="1897930">
                <a:moveTo>
                  <a:pt x="0" y="0"/>
                </a:moveTo>
                <a:lnTo>
                  <a:pt x="109980" y="0"/>
                </a:lnTo>
                <a:lnTo>
                  <a:pt x="109980" y="47134"/>
                </a:lnTo>
                <a:lnTo>
                  <a:pt x="128833" y="47134"/>
                </a:lnTo>
                <a:lnTo>
                  <a:pt x="128833" y="78557"/>
                </a:lnTo>
                <a:lnTo>
                  <a:pt x="163398" y="78557"/>
                </a:lnTo>
                <a:lnTo>
                  <a:pt x="163398" y="97411"/>
                </a:lnTo>
                <a:lnTo>
                  <a:pt x="185394" y="97411"/>
                </a:lnTo>
                <a:lnTo>
                  <a:pt x="185394" y="131976"/>
                </a:lnTo>
                <a:lnTo>
                  <a:pt x="210532" y="131976"/>
                </a:lnTo>
                <a:lnTo>
                  <a:pt x="210532" y="175967"/>
                </a:lnTo>
                <a:lnTo>
                  <a:pt x="245097" y="175967"/>
                </a:lnTo>
                <a:lnTo>
                  <a:pt x="245097" y="223101"/>
                </a:lnTo>
                <a:lnTo>
                  <a:pt x="263951" y="223101"/>
                </a:lnTo>
                <a:lnTo>
                  <a:pt x="263951" y="273378"/>
                </a:lnTo>
                <a:lnTo>
                  <a:pt x="301658" y="273378"/>
                </a:lnTo>
                <a:lnTo>
                  <a:pt x="301658" y="320512"/>
                </a:lnTo>
                <a:lnTo>
                  <a:pt x="336223" y="320512"/>
                </a:lnTo>
                <a:lnTo>
                  <a:pt x="336223" y="351934"/>
                </a:lnTo>
                <a:lnTo>
                  <a:pt x="373930" y="351934"/>
                </a:lnTo>
                <a:lnTo>
                  <a:pt x="373930" y="414780"/>
                </a:lnTo>
                <a:lnTo>
                  <a:pt x="395926" y="414780"/>
                </a:lnTo>
                <a:lnTo>
                  <a:pt x="395926" y="449345"/>
                </a:lnTo>
                <a:lnTo>
                  <a:pt x="417922" y="449345"/>
                </a:lnTo>
                <a:lnTo>
                  <a:pt x="417922" y="499621"/>
                </a:lnTo>
                <a:lnTo>
                  <a:pt x="449344" y="499621"/>
                </a:lnTo>
                <a:lnTo>
                  <a:pt x="449344" y="559324"/>
                </a:lnTo>
                <a:lnTo>
                  <a:pt x="518474" y="559324"/>
                </a:lnTo>
                <a:lnTo>
                  <a:pt x="518474" y="609600"/>
                </a:lnTo>
                <a:lnTo>
                  <a:pt x="540470" y="609600"/>
                </a:lnTo>
                <a:lnTo>
                  <a:pt x="540470" y="659877"/>
                </a:lnTo>
                <a:lnTo>
                  <a:pt x="581320" y="659877"/>
                </a:lnTo>
                <a:lnTo>
                  <a:pt x="581320" y="694442"/>
                </a:lnTo>
                <a:lnTo>
                  <a:pt x="641023" y="694442"/>
                </a:lnTo>
                <a:lnTo>
                  <a:pt x="641023" y="747860"/>
                </a:lnTo>
                <a:lnTo>
                  <a:pt x="691299" y="747860"/>
                </a:lnTo>
                <a:lnTo>
                  <a:pt x="691299" y="804421"/>
                </a:lnTo>
                <a:lnTo>
                  <a:pt x="716437" y="804421"/>
                </a:lnTo>
                <a:lnTo>
                  <a:pt x="716437" y="845270"/>
                </a:lnTo>
                <a:lnTo>
                  <a:pt x="744718" y="845270"/>
                </a:lnTo>
                <a:lnTo>
                  <a:pt x="744718" y="873551"/>
                </a:lnTo>
                <a:lnTo>
                  <a:pt x="791852" y="873551"/>
                </a:lnTo>
                <a:lnTo>
                  <a:pt x="791852" y="904974"/>
                </a:lnTo>
                <a:lnTo>
                  <a:pt x="842128" y="904974"/>
                </a:lnTo>
                <a:lnTo>
                  <a:pt x="842128" y="945823"/>
                </a:lnTo>
                <a:lnTo>
                  <a:pt x="901831" y="945823"/>
                </a:lnTo>
                <a:lnTo>
                  <a:pt x="901831" y="977246"/>
                </a:lnTo>
                <a:lnTo>
                  <a:pt x="942681" y="977246"/>
                </a:lnTo>
                <a:lnTo>
                  <a:pt x="942681" y="999242"/>
                </a:lnTo>
                <a:lnTo>
                  <a:pt x="983530" y="999242"/>
                </a:lnTo>
                <a:lnTo>
                  <a:pt x="983530" y="1052660"/>
                </a:lnTo>
                <a:lnTo>
                  <a:pt x="1055802" y="1052660"/>
                </a:lnTo>
                <a:lnTo>
                  <a:pt x="1055802" y="1077798"/>
                </a:lnTo>
                <a:lnTo>
                  <a:pt x="1118648" y="1077798"/>
                </a:lnTo>
                <a:lnTo>
                  <a:pt x="1118648" y="1112363"/>
                </a:lnTo>
                <a:lnTo>
                  <a:pt x="1175208" y="1112363"/>
                </a:lnTo>
                <a:lnTo>
                  <a:pt x="1175208" y="1146928"/>
                </a:lnTo>
                <a:lnTo>
                  <a:pt x="1234912" y="1146928"/>
                </a:lnTo>
                <a:lnTo>
                  <a:pt x="1234912" y="1175209"/>
                </a:lnTo>
                <a:lnTo>
                  <a:pt x="1300899" y="1175209"/>
                </a:lnTo>
                <a:lnTo>
                  <a:pt x="1300899" y="1212916"/>
                </a:lnTo>
                <a:lnTo>
                  <a:pt x="1366887" y="1212916"/>
                </a:lnTo>
                <a:lnTo>
                  <a:pt x="1366887" y="1247481"/>
                </a:lnTo>
                <a:lnTo>
                  <a:pt x="1461155" y="1247481"/>
                </a:lnTo>
                <a:lnTo>
                  <a:pt x="1461155" y="1291472"/>
                </a:lnTo>
                <a:lnTo>
                  <a:pt x="1555423" y="1291472"/>
                </a:lnTo>
                <a:lnTo>
                  <a:pt x="1555423" y="1319753"/>
                </a:lnTo>
                <a:lnTo>
                  <a:pt x="1681114" y="1319753"/>
                </a:lnTo>
                <a:lnTo>
                  <a:pt x="1681114" y="1357460"/>
                </a:lnTo>
                <a:lnTo>
                  <a:pt x="1787951" y="1357460"/>
                </a:lnTo>
                <a:lnTo>
                  <a:pt x="1787951" y="1388883"/>
                </a:lnTo>
                <a:lnTo>
                  <a:pt x="1847654" y="1388883"/>
                </a:lnTo>
                <a:lnTo>
                  <a:pt x="1847654" y="1420305"/>
                </a:lnTo>
                <a:lnTo>
                  <a:pt x="1926210" y="1420305"/>
                </a:lnTo>
                <a:lnTo>
                  <a:pt x="1973344" y="1420305"/>
                </a:lnTo>
                <a:lnTo>
                  <a:pt x="1973344" y="1451728"/>
                </a:lnTo>
                <a:lnTo>
                  <a:pt x="2121031" y="1451728"/>
                </a:lnTo>
                <a:lnTo>
                  <a:pt x="2121031" y="1498862"/>
                </a:lnTo>
                <a:lnTo>
                  <a:pt x="2256149" y="1498862"/>
                </a:lnTo>
                <a:lnTo>
                  <a:pt x="2256149" y="1498862"/>
                </a:lnTo>
                <a:lnTo>
                  <a:pt x="2256149" y="1524000"/>
                </a:lnTo>
                <a:lnTo>
                  <a:pt x="2359843" y="1524000"/>
                </a:lnTo>
                <a:lnTo>
                  <a:pt x="2359843" y="1542854"/>
                </a:lnTo>
                <a:lnTo>
                  <a:pt x="2441542" y="1542854"/>
                </a:lnTo>
                <a:lnTo>
                  <a:pt x="2441542" y="1561708"/>
                </a:lnTo>
                <a:lnTo>
                  <a:pt x="2570375" y="1561708"/>
                </a:lnTo>
                <a:lnTo>
                  <a:pt x="2570375" y="1583703"/>
                </a:lnTo>
                <a:lnTo>
                  <a:pt x="2658359" y="1583703"/>
                </a:lnTo>
                <a:lnTo>
                  <a:pt x="2658359" y="1618268"/>
                </a:lnTo>
                <a:lnTo>
                  <a:pt x="2771481" y="1618268"/>
                </a:lnTo>
                <a:lnTo>
                  <a:pt x="2771481" y="1637122"/>
                </a:lnTo>
                <a:lnTo>
                  <a:pt x="2859464" y="1637122"/>
                </a:lnTo>
                <a:lnTo>
                  <a:pt x="2859464" y="1674829"/>
                </a:lnTo>
                <a:lnTo>
                  <a:pt x="3026004" y="1674829"/>
                </a:lnTo>
                <a:lnTo>
                  <a:pt x="3026004" y="1674829"/>
                </a:lnTo>
                <a:lnTo>
                  <a:pt x="3026004" y="1712536"/>
                </a:lnTo>
                <a:lnTo>
                  <a:pt x="3154837" y="1712536"/>
                </a:lnTo>
                <a:lnTo>
                  <a:pt x="3154837" y="1734532"/>
                </a:lnTo>
                <a:lnTo>
                  <a:pt x="3267959" y="1734532"/>
                </a:lnTo>
                <a:lnTo>
                  <a:pt x="3267959" y="1769097"/>
                </a:lnTo>
                <a:lnTo>
                  <a:pt x="3447068" y="1769097"/>
                </a:lnTo>
                <a:lnTo>
                  <a:pt x="3447068" y="1800520"/>
                </a:lnTo>
                <a:lnTo>
                  <a:pt x="3563332" y="1800520"/>
                </a:lnTo>
                <a:lnTo>
                  <a:pt x="3563332" y="1844512"/>
                </a:lnTo>
                <a:lnTo>
                  <a:pt x="3886986" y="1844512"/>
                </a:lnTo>
                <a:lnTo>
                  <a:pt x="3886986" y="1872792"/>
                </a:lnTo>
                <a:lnTo>
                  <a:pt x="3981254" y="1872792"/>
                </a:lnTo>
                <a:lnTo>
                  <a:pt x="3981254" y="1897930"/>
                </a:lnTo>
                <a:lnTo>
                  <a:pt x="4336330" y="1897930"/>
                </a:lnTo>
              </a:path>
            </a:pathLst>
          </a:custGeom>
          <a:noFill/>
          <a:ln w="28575">
            <a:solidFill>
              <a:schemeClr val="accent2"/>
            </a:solidFill>
            <a:miter lim="800000"/>
            <a:headEnd/>
            <a:tailEnd/>
          </a:ln>
        </p:spPr>
        <p:txBody>
          <a:bodyPr rtlCol="0" anchor="ctr"/>
          <a:lstStyle/>
          <a:p>
            <a:pPr algn="ctr"/>
            <a:endParaRPr lang="en-US" dirty="0"/>
          </a:p>
        </p:txBody>
      </p:sp>
      <p:sp>
        <p:nvSpPr>
          <p:cNvPr id="12" name="Freeform: Shape 8">
            <a:extLst>
              <a:ext uri="{FF2B5EF4-FFF2-40B4-BE49-F238E27FC236}">
                <a16:creationId xmlns:a16="http://schemas.microsoft.com/office/drawing/2014/main" id="{AD30BDDA-3C0D-31E2-B564-D8CC6AAE8721}"/>
              </a:ext>
            </a:extLst>
          </p:cNvPr>
          <p:cNvSpPr/>
          <p:nvPr/>
        </p:nvSpPr>
        <p:spPr bwMode="auto">
          <a:xfrm>
            <a:off x="8022798" y="1735513"/>
            <a:ext cx="3483024" cy="2861033"/>
          </a:xfrm>
          <a:custGeom>
            <a:avLst/>
            <a:gdLst>
              <a:gd name="connsiteX0" fmla="*/ 0 w 4244666"/>
              <a:gd name="connsiteY0" fmla="*/ 0 h 2874845"/>
              <a:gd name="connsiteX1" fmla="*/ 88949 w 4244666"/>
              <a:gd name="connsiteY1" fmla="*/ 0 h 2874845"/>
              <a:gd name="connsiteX2" fmla="*/ 88949 w 4244666"/>
              <a:gd name="connsiteY2" fmla="*/ 42696 h 2874845"/>
              <a:gd name="connsiteX3" fmla="*/ 103181 w 4244666"/>
              <a:gd name="connsiteY3" fmla="*/ 42696 h 2874845"/>
              <a:gd name="connsiteX4" fmla="*/ 103181 w 4244666"/>
              <a:gd name="connsiteY4" fmla="*/ 92508 h 2874845"/>
              <a:gd name="connsiteX5" fmla="*/ 120971 w 4244666"/>
              <a:gd name="connsiteY5" fmla="*/ 92508 h 2874845"/>
              <a:gd name="connsiteX6" fmla="*/ 120971 w 4244666"/>
              <a:gd name="connsiteY6" fmla="*/ 128087 h 2874845"/>
              <a:gd name="connsiteX7" fmla="*/ 138761 w 4244666"/>
              <a:gd name="connsiteY7" fmla="*/ 128087 h 2874845"/>
              <a:gd name="connsiteX8" fmla="*/ 138761 w 4244666"/>
              <a:gd name="connsiteY8" fmla="*/ 209921 h 2874845"/>
              <a:gd name="connsiteX9" fmla="*/ 152993 w 4244666"/>
              <a:gd name="connsiteY9" fmla="*/ 209921 h 2874845"/>
              <a:gd name="connsiteX10" fmla="*/ 152993 w 4244666"/>
              <a:gd name="connsiteY10" fmla="*/ 266848 h 2874845"/>
              <a:gd name="connsiteX11" fmla="*/ 177898 w 4244666"/>
              <a:gd name="connsiteY11" fmla="*/ 266848 h 2874845"/>
              <a:gd name="connsiteX12" fmla="*/ 177898 w 4244666"/>
              <a:gd name="connsiteY12" fmla="*/ 345124 h 2874845"/>
              <a:gd name="connsiteX13" fmla="*/ 202804 w 4244666"/>
              <a:gd name="connsiteY13" fmla="*/ 345124 h 2874845"/>
              <a:gd name="connsiteX14" fmla="*/ 202804 w 4244666"/>
              <a:gd name="connsiteY14" fmla="*/ 402051 h 2874845"/>
              <a:gd name="connsiteX15" fmla="*/ 217036 w 4244666"/>
              <a:gd name="connsiteY15" fmla="*/ 402051 h 2874845"/>
              <a:gd name="connsiteX16" fmla="*/ 217036 w 4244666"/>
              <a:gd name="connsiteY16" fmla="*/ 458979 h 2874845"/>
              <a:gd name="connsiteX17" fmla="*/ 249058 w 4244666"/>
              <a:gd name="connsiteY17" fmla="*/ 458979 h 2874845"/>
              <a:gd name="connsiteX18" fmla="*/ 249058 w 4244666"/>
              <a:gd name="connsiteY18" fmla="*/ 544371 h 2874845"/>
              <a:gd name="connsiteX19" fmla="*/ 273964 w 4244666"/>
              <a:gd name="connsiteY19" fmla="*/ 544371 h 2874845"/>
              <a:gd name="connsiteX20" fmla="*/ 273964 w 4244666"/>
              <a:gd name="connsiteY20" fmla="*/ 604856 h 2874845"/>
              <a:gd name="connsiteX21" fmla="*/ 302428 w 4244666"/>
              <a:gd name="connsiteY21" fmla="*/ 604856 h 2874845"/>
              <a:gd name="connsiteX22" fmla="*/ 302428 w 4244666"/>
              <a:gd name="connsiteY22" fmla="*/ 732943 h 2874845"/>
              <a:gd name="connsiteX23" fmla="*/ 330891 w 4244666"/>
              <a:gd name="connsiteY23" fmla="*/ 732943 h 2874845"/>
              <a:gd name="connsiteX24" fmla="*/ 330891 w 4244666"/>
              <a:gd name="connsiteY24" fmla="*/ 804103 h 2874845"/>
              <a:gd name="connsiteX25" fmla="*/ 355797 w 4244666"/>
              <a:gd name="connsiteY25" fmla="*/ 804103 h 2874845"/>
              <a:gd name="connsiteX26" fmla="*/ 355797 w 4244666"/>
              <a:gd name="connsiteY26" fmla="*/ 857472 h 2874845"/>
              <a:gd name="connsiteX27" fmla="*/ 387819 w 4244666"/>
              <a:gd name="connsiteY27" fmla="*/ 857472 h 2874845"/>
              <a:gd name="connsiteX28" fmla="*/ 387819 w 4244666"/>
              <a:gd name="connsiteY28" fmla="*/ 939306 h 2874845"/>
              <a:gd name="connsiteX29" fmla="*/ 387819 w 4244666"/>
              <a:gd name="connsiteY29" fmla="*/ 939306 h 2874845"/>
              <a:gd name="connsiteX30" fmla="*/ 387819 w 4244666"/>
              <a:gd name="connsiteY30" fmla="*/ 939306 h 2874845"/>
              <a:gd name="connsiteX31" fmla="*/ 430515 w 4244666"/>
              <a:gd name="connsiteY31" fmla="*/ 939306 h 2874845"/>
              <a:gd name="connsiteX32" fmla="*/ 430515 w 4244666"/>
              <a:gd name="connsiteY32" fmla="*/ 1010465 h 2874845"/>
              <a:gd name="connsiteX33" fmla="*/ 444747 w 4244666"/>
              <a:gd name="connsiteY33" fmla="*/ 1010465 h 2874845"/>
              <a:gd name="connsiteX34" fmla="*/ 444747 w 4244666"/>
              <a:gd name="connsiteY34" fmla="*/ 1063835 h 2874845"/>
              <a:gd name="connsiteX35" fmla="*/ 473210 w 4244666"/>
              <a:gd name="connsiteY35" fmla="*/ 1063835 h 2874845"/>
              <a:gd name="connsiteX36" fmla="*/ 473210 w 4244666"/>
              <a:gd name="connsiteY36" fmla="*/ 1102973 h 2874845"/>
              <a:gd name="connsiteX37" fmla="*/ 501674 w 4244666"/>
              <a:gd name="connsiteY37" fmla="*/ 1102973 h 2874845"/>
              <a:gd name="connsiteX38" fmla="*/ 501674 w 4244666"/>
              <a:gd name="connsiteY38" fmla="*/ 1145669 h 2874845"/>
              <a:gd name="connsiteX39" fmla="*/ 519464 w 4244666"/>
              <a:gd name="connsiteY39" fmla="*/ 1145669 h 2874845"/>
              <a:gd name="connsiteX40" fmla="*/ 519464 w 4244666"/>
              <a:gd name="connsiteY40" fmla="*/ 1191922 h 2874845"/>
              <a:gd name="connsiteX41" fmla="*/ 551486 w 4244666"/>
              <a:gd name="connsiteY41" fmla="*/ 1191922 h 2874845"/>
              <a:gd name="connsiteX42" fmla="*/ 551486 w 4244666"/>
              <a:gd name="connsiteY42" fmla="*/ 1191922 h 2874845"/>
              <a:gd name="connsiteX43" fmla="*/ 576392 w 4244666"/>
              <a:gd name="connsiteY43" fmla="*/ 1216828 h 2874845"/>
              <a:gd name="connsiteX44" fmla="*/ 576392 w 4244666"/>
              <a:gd name="connsiteY44" fmla="*/ 1266640 h 2874845"/>
              <a:gd name="connsiteX45" fmla="*/ 597740 w 4244666"/>
              <a:gd name="connsiteY45" fmla="*/ 1266640 h 2874845"/>
              <a:gd name="connsiteX46" fmla="*/ 597740 w 4244666"/>
              <a:gd name="connsiteY46" fmla="*/ 1334241 h 2874845"/>
              <a:gd name="connsiteX47" fmla="*/ 658225 w 4244666"/>
              <a:gd name="connsiteY47" fmla="*/ 1334241 h 2874845"/>
              <a:gd name="connsiteX48" fmla="*/ 658225 w 4244666"/>
              <a:gd name="connsiteY48" fmla="*/ 1359147 h 2874845"/>
              <a:gd name="connsiteX49" fmla="*/ 686689 w 4244666"/>
              <a:gd name="connsiteY49" fmla="*/ 1359147 h 2874845"/>
              <a:gd name="connsiteX50" fmla="*/ 686689 w 4244666"/>
              <a:gd name="connsiteY50" fmla="*/ 1398285 h 2874845"/>
              <a:gd name="connsiteX51" fmla="*/ 740059 w 4244666"/>
              <a:gd name="connsiteY51" fmla="*/ 1398285 h 2874845"/>
              <a:gd name="connsiteX52" fmla="*/ 740059 w 4244666"/>
              <a:gd name="connsiteY52" fmla="*/ 1465887 h 2874845"/>
              <a:gd name="connsiteX53" fmla="*/ 814776 w 4244666"/>
              <a:gd name="connsiteY53" fmla="*/ 1465887 h 2874845"/>
              <a:gd name="connsiteX54" fmla="*/ 814776 w 4244666"/>
              <a:gd name="connsiteY54" fmla="*/ 1465887 h 2874845"/>
              <a:gd name="connsiteX55" fmla="*/ 846797 w 4244666"/>
              <a:gd name="connsiteY55" fmla="*/ 1497908 h 2874845"/>
              <a:gd name="connsiteX56" fmla="*/ 846797 w 4244666"/>
              <a:gd name="connsiteY56" fmla="*/ 1522814 h 2874845"/>
              <a:gd name="connsiteX57" fmla="*/ 921516 w 4244666"/>
              <a:gd name="connsiteY57" fmla="*/ 1522814 h 2874845"/>
              <a:gd name="connsiteX58" fmla="*/ 921516 w 4244666"/>
              <a:gd name="connsiteY58" fmla="*/ 1554836 h 2874845"/>
              <a:gd name="connsiteX59" fmla="*/ 960653 w 4244666"/>
              <a:gd name="connsiteY59" fmla="*/ 1554836 h 2874845"/>
              <a:gd name="connsiteX60" fmla="*/ 960653 w 4244666"/>
              <a:gd name="connsiteY60" fmla="*/ 1579742 h 2874845"/>
              <a:gd name="connsiteX61" fmla="*/ 1010465 w 4244666"/>
              <a:gd name="connsiteY61" fmla="*/ 1579742 h 2874845"/>
              <a:gd name="connsiteX62" fmla="*/ 1010465 w 4244666"/>
              <a:gd name="connsiteY62" fmla="*/ 1622437 h 2874845"/>
              <a:gd name="connsiteX63" fmla="*/ 1038929 w 4244666"/>
              <a:gd name="connsiteY63" fmla="*/ 1622437 h 2874845"/>
              <a:gd name="connsiteX64" fmla="*/ 1038929 w 4244666"/>
              <a:gd name="connsiteY64" fmla="*/ 1647343 h 2874845"/>
              <a:gd name="connsiteX65" fmla="*/ 1156342 w 4244666"/>
              <a:gd name="connsiteY65" fmla="*/ 1647343 h 2874845"/>
              <a:gd name="connsiteX66" fmla="*/ 1156342 w 4244666"/>
              <a:gd name="connsiteY66" fmla="*/ 1700713 h 2874845"/>
              <a:gd name="connsiteX67" fmla="*/ 1223944 w 4244666"/>
              <a:gd name="connsiteY67" fmla="*/ 1700713 h 2874845"/>
              <a:gd name="connsiteX68" fmla="*/ 1223944 w 4244666"/>
              <a:gd name="connsiteY68" fmla="*/ 1718503 h 2874845"/>
              <a:gd name="connsiteX69" fmla="*/ 1259523 w 4244666"/>
              <a:gd name="connsiteY69" fmla="*/ 1718503 h 2874845"/>
              <a:gd name="connsiteX70" fmla="*/ 1259523 w 4244666"/>
              <a:gd name="connsiteY70" fmla="*/ 1775430 h 2874845"/>
              <a:gd name="connsiteX71" fmla="*/ 1366263 w 4244666"/>
              <a:gd name="connsiteY71" fmla="*/ 1775430 h 2874845"/>
              <a:gd name="connsiteX72" fmla="*/ 1366263 w 4244666"/>
              <a:gd name="connsiteY72" fmla="*/ 1807452 h 2874845"/>
              <a:gd name="connsiteX73" fmla="*/ 1465886 w 4244666"/>
              <a:gd name="connsiteY73" fmla="*/ 1807452 h 2874845"/>
              <a:gd name="connsiteX74" fmla="*/ 1465886 w 4244666"/>
              <a:gd name="connsiteY74" fmla="*/ 1835916 h 2874845"/>
              <a:gd name="connsiteX75" fmla="*/ 1565509 w 4244666"/>
              <a:gd name="connsiteY75" fmla="*/ 1835916 h 2874845"/>
              <a:gd name="connsiteX76" fmla="*/ 1565509 w 4244666"/>
              <a:gd name="connsiteY76" fmla="*/ 1864380 h 2874845"/>
              <a:gd name="connsiteX77" fmla="*/ 1647343 w 4244666"/>
              <a:gd name="connsiteY77" fmla="*/ 1864380 h 2874845"/>
              <a:gd name="connsiteX78" fmla="*/ 1647343 w 4244666"/>
              <a:gd name="connsiteY78" fmla="*/ 1885728 h 2874845"/>
              <a:gd name="connsiteX79" fmla="*/ 1800336 w 4244666"/>
              <a:gd name="connsiteY79" fmla="*/ 1885728 h 2874845"/>
              <a:gd name="connsiteX80" fmla="*/ 1800336 w 4244666"/>
              <a:gd name="connsiteY80" fmla="*/ 1910634 h 2874845"/>
              <a:gd name="connsiteX81" fmla="*/ 1889285 w 4244666"/>
              <a:gd name="connsiteY81" fmla="*/ 1910634 h 2874845"/>
              <a:gd name="connsiteX82" fmla="*/ 1889285 w 4244666"/>
              <a:gd name="connsiteY82" fmla="*/ 1921308 h 2874845"/>
              <a:gd name="connsiteX83" fmla="*/ 1960445 w 4244666"/>
              <a:gd name="connsiteY83" fmla="*/ 1921308 h 2874845"/>
              <a:gd name="connsiteX84" fmla="*/ 1960445 w 4244666"/>
              <a:gd name="connsiteY84" fmla="*/ 1942655 h 2874845"/>
              <a:gd name="connsiteX85" fmla="*/ 2020930 w 4244666"/>
              <a:gd name="connsiteY85" fmla="*/ 1942655 h 2874845"/>
              <a:gd name="connsiteX86" fmla="*/ 2020930 w 4244666"/>
              <a:gd name="connsiteY86" fmla="*/ 1949771 h 2874845"/>
              <a:gd name="connsiteX87" fmla="*/ 2177481 w 4244666"/>
              <a:gd name="connsiteY87" fmla="*/ 1949771 h 2874845"/>
              <a:gd name="connsiteX88" fmla="*/ 2177481 w 4244666"/>
              <a:gd name="connsiteY88" fmla="*/ 1978235 h 2874845"/>
              <a:gd name="connsiteX89" fmla="*/ 2230851 w 4244666"/>
              <a:gd name="connsiteY89" fmla="*/ 1978235 h 2874845"/>
              <a:gd name="connsiteX90" fmla="*/ 2230851 w 4244666"/>
              <a:gd name="connsiteY90" fmla="*/ 2003141 h 2874845"/>
              <a:gd name="connsiteX91" fmla="*/ 2401634 w 4244666"/>
              <a:gd name="connsiteY91" fmla="*/ 2003141 h 2874845"/>
              <a:gd name="connsiteX92" fmla="*/ 2401634 w 4244666"/>
              <a:gd name="connsiteY92" fmla="*/ 2020931 h 2874845"/>
              <a:gd name="connsiteX93" fmla="*/ 2529721 w 4244666"/>
              <a:gd name="connsiteY93" fmla="*/ 2020931 h 2874845"/>
              <a:gd name="connsiteX94" fmla="*/ 2529721 w 4244666"/>
              <a:gd name="connsiteY94" fmla="*/ 2042279 h 2874845"/>
              <a:gd name="connsiteX95" fmla="*/ 2640018 w 4244666"/>
              <a:gd name="connsiteY95" fmla="*/ 2042279 h 2874845"/>
              <a:gd name="connsiteX96" fmla="*/ 2640018 w 4244666"/>
              <a:gd name="connsiteY96" fmla="*/ 2067185 h 2874845"/>
              <a:gd name="connsiteX97" fmla="*/ 2679156 w 4244666"/>
              <a:gd name="connsiteY97" fmla="*/ 2067185 h 2874845"/>
              <a:gd name="connsiteX98" fmla="*/ 2679156 w 4244666"/>
              <a:gd name="connsiteY98" fmla="*/ 2099206 h 2874845"/>
              <a:gd name="connsiteX99" fmla="*/ 2803685 w 4244666"/>
              <a:gd name="connsiteY99" fmla="*/ 2099206 h 2874845"/>
              <a:gd name="connsiteX100" fmla="*/ 2803685 w 4244666"/>
              <a:gd name="connsiteY100" fmla="*/ 2127670 h 2874845"/>
              <a:gd name="connsiteX101" fmla="*/ 2953120 w 4244666"/>
              <a:gd name="connsiteY101" fmla="*/ 2127670 h 2874845"/>
              <a:gd name="connsiteX102" fmla="*/ 2953120 w 4244666"/>
              <a:gd name="connsiteY102" fmla="*/ 2145460 h 2874845"/>
              <a:gd name="connsiteX103" fmla="*/ 3002932 w 4244666"/>
              <a:gd name="connsiteY103" fmla="*/ 2145460 h 2874845"/>
              <a:gd name="connsiteX104" fmla="*/ 3002932 w 4244666"/>
              <a:gd name="connsiteY104" fmla="*/ 2159692 h 2874845"/>
              <a:gd name="connsiteX105" fmla="*/ 3191505 w 4244666"/>
              <a:gd name="connsiteY105" fmla="*/ 2159692 h 2874845"/>
              <a:gd name="connsiteX106" fmla="*/ 3191505 w 4244666"/>
              <a:gd name="connsiteY106" fmla="*/ 2209504 h 2874845"/>
              <a:gd name="connsiteX107" fmla="*/ 3223526 w 4244666"/>
              <a:gd name="connsiteY107" fmla="*/ 2209504 h 2874845"/>
              <a:gd name="connsiteX108" fmla="*/ 3223526 w 4244666"/>
              <a:gd name="connsiteY108" fmla="*/ 2223736 h 2874845"/>
              <a:gd name="connsiteX109" fmla="*/ 3497491 w 4244666"/>
              <a:gd name="connsiteY109" fmla="*/ 2223736 h 2874845"/>
              <a:gd name="connsiteX110" fmla="*/ 3497491 w 4244666"/>
              <a:gd name="connsiteY110" fmla="*/ 2248641 h 2874845"/>
              <a:gd name="connsiteX111" fmla="*/ 4244666 w 4244666"/>
              <a:gd name="connsiteY111" fmla="*/ 2248641 h 2874845"/>
              <a:gd name="connsiteX112" fmla="*/ 4244666 w 4244666"/>
              <a:gd name="connsiteY112" fmla="*/ 2874845 h 2874845"/>
              <a:gd name="connsiteX0" fmla="*/ 0 w 4244666"/>
              <a:gd name="connsiteY0" fmla="*/ 0 h 3047298"/>
              <a:gd name="connsiteX1" fmla="*/ 88949 w 4244666"/>
              <a:gd name="connsiteY1" fmla="*/ 0 h 3047298"/>
              <a:gd name="connsiteX2" fmla="*/ 88949 w 4244666"/>
              <a:gd name="connsiteY2" fmla="*/ 42696 h 3047298"/>
              <a:gd name="connsiteX3" fmla="*/ 103181 w 4244666"/>
              <a:gd name="connsiteY3" fmla="*/ 42696 h 3047298"/>
              <a:gd name="connsiteX4" fmla="*/ 103181 w 4244666"/>
              <a:gd name="connsiteY4" fmla="*/ 92508 h 3047298"/>
              <a:gd name="connsiteX5" fmla="*/ 120971 w 4244666"/>
              <a:gd name="connsiteY5" fmla="*/ 92508 h 3047298"/>
              <a:gd name="connsiteX6" fmla="*/ 120971 w 4244666"/>
              <a:gd name="connsiteY6" fmla="*/ 128087 h 3047298"/>
              <a:gd name="connsiteX7" fmla="*/ 138761 w 4244666"/>
              <a:gd name="connsiteY7" fmla="*/ 128087 h 3047298"/>
              <a:gd name="connsiteX8" fmla="*/ 138761 w 4244666"/>
              <a:gd name="connsiteY8" fmla="*/ 209921 h 3047298"/>
              <a:gd name="connsiteX9" fmla="*/ 152993 w 4244666"/>
              <a:gd name="connsiteY9" fmla="*/ 209921 h 3047298"/>
              <a:gd name="connsiteX10" fmla="*/ 152993 w 4244666"/>
              <a:gd name="connsiteY10" fmla="*/ 266848 h 3047298"/>
              <a:gd name="connsiteX11" fmla="*/ 177898 w 4244666"/>
              <a:gd name="connsiteY11" fmla="*/ 266848 h 3047298"/>
              <a:gd name="connsiteX12" fmla="*/ 177898 w 4244666"/>
              <a:gd name="connsiteY12" fmla="*/ 345124 h 3047298"/>
              <a:gd name="connsiteX13" fmla="*/ 202804 w 4244666"/>
              <a:gd name="connsiteY13" fmla="*/ 345124 h 3047298"/>
              <a:gd name="connsiteX14" fmla="*/ 202804 w 4244666"/>
              <a:gd name="connsiteY14" fmla="*/ 402051 h 3047298"/>
              <a:gd name="connsiteX15" fmla="*/ 217036 w 4244666"/>
              <a:gd name="connsiteY15" fmla="*/ 402051 h 3047298"/>
              <a:gd name="connsiteX16" fmla="*/ 217036 w 4244666"/>
              <a:gd name="connsiteY16" fmla="*/ 458979 h 3047298"/>
              <a:gd name="connsiteX17" fmla="*/ 249058 w 4244666"/>
              <a:gd name="connsiteY17" fmla="*/ 458979 h 3047298"/>
              <a:gd name="connsiteX18" fmla="*/ 249058 w 4244666"/>
              <a:gd name="connsiteY18" fmla="*/ 544371 h 3047298"/>
              <a:gd name="connsiteX19" fmla="*/ 273964 w 4244666"/>
              <a:gd name="connsiteY19" fmla="*/ 544371 h 3047298"/>
              <a:gd name="connsiteX20" fmla="*/ 273964 w 4244666"/>
              <a:gd name="connsiteY20" fmla="*/ 604856 h 3047298"/>
              <a:gd name="connsiteX21" fmla="*/ 302428 w 4244666"/>
              <a:gd name="connsiteY21" fmla="*/ 604856 h 3047298"/>
              <a:gd name="connsiteX22" fmla="*/ 302428 w 4244666"/>
              <a:gd name="connsiteY22" fmla="*/ 732943 h 3047298"/>
              <a:gd name="connsiteX23" fmla="*/ 330891 w 4244666"/>
              <a:gd name="connsiteY23" fmla="*/ 732943 h 3047298"/>
              <a:gd name="connsiteX24" fmla="*/ 330891 w 4244666"/>
              <a:gd name="connsiteY24" fmla="*/ 804103 h 3047298"/>
              <a:gd name="connsiteX25" fmla="*/ 355797 w 4244666"/>
              <a:gd name="connsiteY25" fmla="*/ 804103 h 3047298"/>
              <a:gd name="connsiteX26" fmla="*/ 355797 w 4244666"/>
              <a:gd name="connsiteY26" fmla="*/ 857472 h 3047298"/>
              <a:gd name="connsiteX27" fmla="*/ 387819 w 4244666"/>
              <a:gd name="connsiteY27" fmla="*/ 857472 h 3047298"/>
              <a:gd name="connsiteX28" fmla="*/ 387819 w 4244666"/>
              <a:gd name="connsiteY28" fmla="*/ 939306 h 3047298"/>
              <a:gd name="connsiteX29" fmla="*/ 387819 w 4244666"/>
              <a:gd name="connsiteY29" fmla="*/ 939306 h 3047298"/>
              <a:gd name="connsiteX30" fmla="*/ 387819 w 4244666"/>
              <a:gd name="connsiteY30" fmla="*/ 939306 h 3047298"/>
              <a:gd name="connsiteX31" fmla="*/ 430515 w 4244666"/>
              <a:gd name="connsiteY31" fmla="*/ 939306 h 3047298"/>
              <a:gd name="connsiteX32" fmla="*/ 430515 w 4244666"/>
              <a:gd name="connsiteY32" fmla="*/ 1010465 h 3047298"/>
              <a:gd name="connsiteX33" fmla="*/ 444747 w 4244666"/>
              <a:gd name="connsiteY33" fmla="*/ 1010465 h 3047298"/>
              <a:gd name="connsiteX34" fmla="*/ 444747 w 4244666"/>
              <a:gd name="connsiteY34" fmla="*/ 1063835 h 3047298"/>
              <a:gd name="connsiteX35" fmla="*/ 473210 w 4244666"/>
              <a:gd name="connsiteY35" fmla="*/ 1063835 h 3047298"/>
              <a:gd name="connsiteX36" fmla="*/ 473210 w 4244666"/>
              <a:gd name="connsiteY36" fmla="*/ 1102973 h 3047298"/>
              <a:gd name="connsiteX37" fmla="*/ 501674 w 4244666"/>
              <a:gd name="connsiteY37" fmla="*/ 1102973 h 3047298"/>
              <a:gd name="connsiteX38" fmla="*/ 501674 w 4244666"/>
              <a:gd name="connsiteY38" fmla="*/ 1145669 h 3047298"/>
              <a:gd name="connsiteX39" fmla="*/ 519464 w 4244666"/>
              <a:gd name="connsiteY39" fmla="*/ 1145669 h 3047298"/>
              <a:gd name="connsiteX40" fmla="*/ 519464 w 4244666"/>
              <a:gd name="connsiteY40" fmla="*/ 1191922 h 3047298"/>
              <a:gd name="connsiteX41" fmla="*/ 551486 w 4244666"/>
              <a:gd name="connsiteY41" fmla="*/ 1191922 h 3047298"/>
              <a:gd name="connsiteX42" fmla="*/ 551486 w 4244666"/>
              <a:gd name="connsiteY42" fmla="*/ 1191922 h 3047298"/>
              <a:gd name="connsiteX43" fmla="*/ 576392 w 4244666"/>
              <a:gd name="connsiteY43" fmla="*/ 1216828 h 3047298"/>
              <a:gd name="connsiteX44" fmla="*/ 576392 w 4244666"/>
              <a:gd name="connsiteY44" fmla="*/ 1266640 h 3047298"/>
              <a:gd name="connsiteX45" fmla="*/ 597740 w 4244666"/>
              <a:gd name="connsiteY45" fmla="*/ 1266640 h 3047298"/>
              <a:gd name="connsiteX46" fmla="*/ 597740 w 4244666"/>
              <a:gd name="connsiteY46" fmla="*/ 1334241 h 3047298"/>
              <a:gd name="connsiteX47" fmla="*/ 658225 w 4244666"/>
              <a:gd name="connsiteY47" fmla="*/ 1334241 h 3047298"/>
              <a:gd name="connsiteX48" fmla="*/ 658225 w 4244666"/>
              <a:gd name="connsiteY48" fmla="*/ 1359147 h 3047298"/>
              <a:gd name="connsiteX49" fmla="*/ 686689 w 4244666"/>
              <a:gd name="connsiteY49" fmla="*/ 1359147 h 3047298"/>
              <a:gd name="connsiteX50" fmla="*/ 686689 w 4244666"/>
              <a:gd name="connsiteY50" fmla="*/ 1398285 h 3047298"/>
              <a:gd name="connsiteX51" fmla="*/ 740059 w 4244666"/>
              <a:gd name="connsiteY51" fmla="*/ 1398285 h 3047298"/>
              <a:gd name="connsiteX52" fmla="*/ 740059 w 4244666"/>
              <a:gd name="connsiteY52" fmla="*/ 1465887 h 3047298"/>
              <a:gd name="connsiteX53" fmla="*/ 814776 w 4244666"/>
              <a:gd name="connsiteY53" fmla="*/ 1465887 h 3047298"/>
              <a:gd name="connsiteX54" fmla="*/ 814776 w 4244666"/>
              <a:gd name="connsiteY54" fmla="*/ 1465887 h 3047298"/>
              <a:gd name="connsiteX55" fmla="*/ 846797 w 4244666"/>
              <a:gd name="connsiteY55" fmla="*/ 1497908 h 3047298"/>
              <a:gd name="connsiteX56" fmla="*/ 846797 w 4244666"/>
              <a:gd name="connsiteY56" fmla="*/ 1522814 h 3047298"/>
              <a:gd name="connsiteX57" fmla="*/ 921516 w 4244666"/>
              <a:gd name="connsiteY57" fmla="*/ 1522814 h 3047298"/>
              <a:gd name="connsiteX58" fmla="*/ 921516 w 4244666"/>
              <a:gd name="connsiteY58" fmla="*/ 1554836 h 3047298"/>
              <a:gd name="connsiteX59" fmla="*/ 960653 w 4244666"/>
              <a:gd name="connsiteY59" fmla="*/ 1554836 h 3047298"/>
              <a:gd name="connsiteX60" fmla="*/ 960653 w 4244666"/>
              <a:gd name="connsiteY60" fmla="*/ 1579742 h 3047298"/>
              <a:gd name="connsiteX61" fmla="*/ 1010465 w 4244666"/>
              <a:gd name="connsiteY61" fmla="*/ 1579742 h 3047298"/>
              <a:gd name="connsiteX62" fmla="*/ 1010465 w 4244666"/>
              <a:gd name="connsiteY62" fmla="*/ 1622437 h 3047298"/>
              <a:gd name="connsiteX63" fmla="*/ 1038929 w 4244666"/>
              <a:gd name="connsiteY63" fmla="*/ 1622437 h 3047298"/>
              <a:gd name="connsiteX64" fmla="*/ 1038929 w 4244666"/>
              <a:gd name="connsiteY64" fmla="*/ 1647343 h 3047298"/>
              <a:gd name="connsiteX65" fmla="*/ 1156342 w 4244666"/>
              <a:gd name="connsiteY65" fmla="*/ 1647343 h 3047298"/>
              <a:gd name="connsiteX66" fmla="*/ 1156342 w 4244666"/>
              <a:gd name="connsiteY66" fmla="*/ 1700713 h 3047298"/>
              <a:gd name="connsiteX67" fmla="*/ 1223944 w 4244666"/>
              <a:gd name="connsiteY67" fmla="*/ 1700713 h 3047298"/>
              <a:gd name="connsiteX68" fmla="*/ 1223944 w 4244666"/>
              <a:gd name="connsiteY68" fmla="*/ 1718503 h 3047298"/>
              <a:gd name="connsiteX69" fmla="*/ 1259523 w 4244666"/>
              <a:gd name="connsiteY69" fmla="*/ 1718503 h 3047298"/>
              <a:gd name="connsiteX70" fmla="*/ 1259523 w 4244666"/>
              <a:gd name="connsiteY70" fmla="*/ 1775430 h 3047298"/>
              <a:gd name="connsiteX71" fmla="*/ 1366263 w 4244666"/>
              <a:gd name="connsiteY71" fmla="*/ 1775430 h 3047298"/>
              <a:gd name="connsiteX72" fmla="*/ 1366263 w 4244666"/>
              <a:gd name="connsiteY72" fmla="*/ 1807452 h 3047298"/>
              <a:gd name="connsiteX73" fmla="*/ 1465886 w 4244666"/>
              <a:gd name="connsiteY73" fmla="*/ 1807452 h 3047298"/>
              <a:gd name="connsiteX74" fmla="*/ 1465886 w 4244666"/>
              <a:gd name="connsiteY74" fmla="*/ 1835916 h 3047298"/>
              <a:gd name="connsiteX75" fmla="*/ 1565509 w 4244666"/>
              <a:gd name="connsiteY75" fmla="*/ 1835916 h 3047298"/>
              <a:gd name="connsiteX76" fmla="*/ 1565509 w 4244666"/>
              <a:gd name="connsiteY76" fmla="*/ 1864380 h 3047298"/>
              <a:gd name="connsiteX77" fmla="*/ 1647343 w 4244666"/>
              <a:gd name="connsiteY77" fmla="*/ 1864380 h 3047298"/>
              <a:gd name="connsiteX78" fmla="*/ 1647343 w 4244666"/>
              <a:gd name="connsiteY78" fmla="*/ 1885728 h 3047298"/>
              <a:gd name="connsiteX79" fmla="*/ 1800336 w 4244666"/>
              <a:gd name="connsiteY79" fmla="*/ 1885728 h 3047298"/>
              <a:gd name="connsiteX80" fmla="*/ 1800336 w 4244666"/>
              <a:gd name="connsiteY80" fmla="*/ 1910634 h 3047298"/>
              <a:gd name="connsiteX81" fmla="*/ 1889285 w 4244666"/>
              <a:gd name="connsiteY81" fmla="*/ 1910634 h 3047298"/>
              <a:gd name="connsiteX82" fmla="*/ 1889285 w 4244666"/>
              <a:gd name="connsiteY82" fmla="*/ 1921308 h 3047298"/>
              <a:gd name="connsiteX83" fmla="*/ 1960445 w 4244666"/>
              <a:gd name="connsiteY83" fmla="*/ 1921308 h 3047298"/>
              <a:gd name="connsiteX84" fmla="*/ 1960445 w 4244666"/>
              <a:gd name="connsiteY84" fmla="*/ 1942655 h 3047298"/>
              <a:gd name="connsiteX85" fmla="*/ 2020930 w 4244666"/>
              <a:gd name="connsiteY85" fmla="*/ 1942655 h 3047298"/>
              <a:gd name="connsiteX86" fmla="*/ 2020930 w 4244666"/>
              <a:gd name="connsiteY86" fmla="*/ 1949771 h 3047298"/>
              <a:gd name="connsiteX87" fmla="*/ 2177481 w 4244666"/>
              <a:gd name="connsiteY87" fmla="*/ 1949771 h 3047298"/>
              <a:gd name="connsiteX88" fmla="*/ 2177481 w 4244666"/>
              <a:gd name="connsiteY88" fmla="*/ 1978235 h 3047298"/>
              <a:gd name="connsiteX89" fmla="*/ 2230851 w 4244666"/>
              <a:gd name="connsiteY89" fmla="*/ 1978235 h 3047298"/>
              <a:gd name="connsiteX90" fmla="*/ 2230851 w 4244666"/>
              <a:gd name="connsiteY90" fmla="*/ 2003141 h 3047298"/>
              <a:gd name="connsiteX91" fmla="*/ 2401634 w 4244666"/>
              <a:gd name="connsiteY91" fmla="*/ 2003141 h 3047298"/>
              <a:gd name="connsiteX92" fmla="*/ 2401634 w 4244666"/>
              <a:gd name="connsiteY92" fmla="*/ 2020931 h 3047298"/>
              <a:gd name="connsiteX93" fmla="*/ 2529721 w 4244666"/>
              <a:gd name="connsiteY93" fmla="*/ 2020931 h 3047298"/>
              <a:gd name="connsiteX94" fmla="*/ 2529721 w 4244666"/>
              <a:gd name="connsiteY94" fmla="*/ 2042279 h 3047298"/>
              <a:gd name="connsiteX95" fmla="*/ 2640018 w 4244666"/>
              <a:gd name="connsiteY95" fmla="*/ 2042279 h 3047298"/>
              <a:gd name="connsiteX96" fmla="*/ 2640018 w 4244666"/>
              <a:gd name="connsiteY96" fmla="*/ 2067185 h 3047298"/>
              <a:gd name="connsiteX97" fmla="*/ 2679156 w 4244666"/>
              <a:gd name="connsiteY97" fmla="*/ 2067185 h 3047298"/>
              <a:gd name="connsiteX98" fmla="*/ 2679156 w 4244666"/>
              <a:gd name="connsiteY98" fmla="*/ 2099206 h 3047298"/>
              <a:gd name="connsiteX99" fmla="*/ 2803685 w 4244666"/>
              <a:gd name="connsiteY99" fmla="*/ 2099206 h 3047298"/>
              <a:gd name="connsiteX100" fmla="*/ 2803685 w 4244666"/>
              <a:gd name="connsiteY100" fmla="*/ 2127670 h 3047298"/>
              <a:gd name="connsiteX101" fmla="*/ 2953120 w 4244666"/>
              <a:gd name="connsiteY101" fmla="*/ 2127670 h 3047298"/>
              <a:gd name="connsiteX102" fmla="*/ 2953120 w 4244666"/>
              <a:gd name="connsiteY102" fmla="*/ 2145460 h 3047298"/>
              <a:gd name="connsiteX103" fmla="*/ 3002932 w 4244666"/>
              <a:gd name="connsiteY103" fmla="*/ 2145460 h 3047298"/>
              <a:gd name="connsiteX104" fmla="*/ 3002932 w 4244666"/>
              <a:gd name="connsiteY104" fmla="*/ 2159692 h 3047298"/>
              <a:gd name="connsiteX105" fmla="*/ 3191505 w 4244666"/>
              <a:gd name="connsiteY105" fmla="*/ 2159692 h 3047298"/>
              <a:gd name="connsiteX106" fmla="*/ 3191505 w 4244666"/>
              <a:gd name="connsiteY106" fmla="*/ 2209504 h 3047298"/>
              <a:gd name="connsiteX107" fmla="*/ 3223526 w 4244666"/>
              <a:gd name="connsiteY107" fmla="*/ 2209504 h 3047298"/>
              <a:gd name="connsiteX108" fmla="*/ 3223526 w 4244666"/>
              <a:gd name="connsiteY108" fmla="*/ 2223736 h 3047298"/>
              <a:gd name="connsiteX109" fmla="*/ 3497491 w 4244666"/>
              <a:gd name="connsiteY109" fmla="*/ 2223736 h 3047298"/>
              <a:gd name="connsiteX110" fmla="*/ 3497491 w 4244666"/>
              <a:gd name="connsiteY110" fmla="*/ 2248641 h 3047298"/>
              <a:gd name="connsiteX111" fmla="*/ 4244666 w 4244666"/>
              <a:gd name="connsiteY111" fmla="*/ 2248641 h 3047298"/>
              <a:gd name="connsiteX112" fmla="*/ 4244666 w 4244666"/>
              <a:gd name="connsiteY112" fmla="*/ 3047298 h 3047298"/>
              <a:gd name="connsiteX0" fmla="*/ 0 w 4244666"/>
              <a:gd name="connsiteY0" fmla="*/ 0 h 3047298"/>
              <a:gd name="connsiteX1" fmla="*/ 88949 w 4244666"/>
              <a:gd name="connsiteY1" fmla="*/ 0 h 3047298"/>
              <a:gd name="connsiteX2" fmla="*/ 88949 w 4244666"/>
              <a:gd name="connsiteY2" fmla="*/ 42696 h 3047298"/>
              <a:gd name="connsiteX3" fmla="*/ 103181 w 4244666"/>
              <a:gd name="connsiteY3" fmla="*/ 42696 h 3047298"/>
              <a:gd name="connsiteX4" fmla="*/ 103181 w 4244666"/>
              <a:gd name="connsiteY4" fmla="*/ 92508 h 3047298"/>
              <a:gd name="connsiteX5" fmla="*/ 120971 w 4244666"/>
              <a:gd name="connsiteY5" fmla="*/ 92508 h 3047298"/>
              <a:gd name="connsiteX6" fmla="*/ 120971 w 4244666"/>
              <a:gd name="connsiteY6" fmla="*/ 128087 h 3047298"/>
              <a:gd name="connsiteX7" fmla="*/ 138761 w 4244666"/>
              <a:gd name="connsiteY7" fmla="*/ 128087 h 3047298"/>
              <a:gd name="connsiteX8" fmla="*/ 138761 w 4244666"/>
              <a:gd name="connsiteY8" fmla="*/ 209921 h 3047298"/>
              <a:gd name="connsiteX9" fmla="*/ 152993 w 4244666"/>
              <a:gd name="connsiteY9" fmla="*/ 209921 h 3047298"/>
              <a:gd name="connsiteX10" fmla="*/ 152993 w 4244666"/>
              <a:gd name="connsiteY10" fmla="*/ 266848 h 3047298"/>
              <a:gd name="connsiteX11" fmla="*/ 177898 w 4244666"/>
              <a:gd name="connsiteY11" fmla="*/ 266848 h 3047298"/>
              <a:gd name="connsiteX12" fmla="*/ 177898 w 4244666"/>
              <a:gd name="connsiteY12" fmla="*/ 345124 h 3047298"/>
              <a:gd name="connsiteX13" fmla="*/ 202804 w 4244666"/>
              <a:gd name="connsiteY13" fmla="*/ 345124 h 3047298"/>
              <a:gd name="connsiteX14" fmla="*/ 202804 w 4244666"/>
              <a:gd name="connsiteY14" fmla="*/ 402051 h 3047298"/>
              <a:gd name="connsiteX15" fmla="*/ 217036 w 4244666"/>
              <a:gd name="connsiteY15" fmla="*/ 402051 h 3047298"/>
              <a:gd name="connsiteX16" fmla="*/ 217036 w 4244666"/>
              <a:gd name="connsiteY16" fmla="*/ 458979 h 3047298"/>
              <a:gd name="connsiteX17" fmla="*/ 249058 w 4244666"/>
              <a:gd name="connsiteY17" fmla="*/ 458979 h 3047298"/>
              <a:gd name="connsiteX18" fmla="*/ 249058 w 4244666"/>
              <a:gd name="connsiteY18" fmla="*/ 544371 h 3047298"/>
              <a:gd name="connsiteX19" fmla="*/ 273964 w 4244666"/>
              <a:gd name="connsiteY19" fmla="*/ 544371 h 3047298"/>
              <a:gd name="connsiteX20" fmla="*/ 273964 w 4244666"/>
              <a:gd name="connsiteY20" fmla="*/ 604856 h 3047298"/>
              <a:gd name="connsiteX21" fmla="*/ 302428 w 4244666"/>
              <a:gd name="connsiteY21" fmla="*/ 604856 h 3047298"/>
              <a:gd name="connsiteX22" fmla="*/ 302428 w 4244666"/>
              <a:gd name="connsiteY22" fmla="*/ 732943 h 3047298"/>
              <a:gd name="connsiteX23" fmla="*/ 330891 w 4244666"/>
              <a:gd name="connsiteY23" fmla="*/ 732943 h 3047298"/>
              <a:gd name="connsiteX24" fmla="*/ 330891 w 4244666"/>
              <a:gd name="connsiteY24" fmla="*/ 804103 h 3047298"/>
              <a:gd name="connsiteX25" fmla="*/ 355797 w 4244666"/>
              <a:gd name="connsiteY25" fmla="*/ 804103 h 3047298"/>
              <a:gd name="connsiteX26" fmla="*/ 355797 w 4244666"/>
              <a:gd name="connsiteY26" fmla="*/ 857472 h 3047298"/>
              <a:gd name="connsiteX27" fmla="*/ 387819 w 4244666"/>
              <a:gd name="connsiteY27" fmla="*/ 857472 h 3047298"/>
              <a:gd name="connsiteX28" fmla="*/ 387819 w 4244666"/>
              <a:gd name="connsiteY28" fmla="*/ 939306 h 3047298"/>
              <a:gd name="connsiteX29" fmla="*/ 387819 w 4244666"/>
              <a:gd name="connsiteY29" fmla="*/ 939306 h 3047298"/>
              <a:gd name="connsiteX30" fmla="*/ 387819 w 4244666"/>
              <a:gd name="connsiteY30" fmla="*/ 939306 h 3047298"/>
              <a:gd name="connsiteX31" fmla="*/ 430515 w 4244666"/>
              <a:gd name="connsiteY31" fmla="*/ 939306 h 3047298"/>
              <a:gd name="connsiteX32" fmla="*/ 430515 w 4244666"/>
              <a:gd name="connsiteY32" fmla="*/ 1010465 h 3047298"/>
              <a:gd name="connsiteX33" fmla="*/ 444747 w 4244666"/>
              <a:gd name="connsiteY33" fmla="*/ 1010465 h 3047298"/>
              <a:gd name="connsiteX34" fmla="*/ 444747 w 4244666"/>
              <a:gd name="connsiteY34" fmla="*/ 1063835 h 3047298"/>
              <a:gd name="connsiteX35" fmla="*/ 473210 w 4244666"/>
              <a:gd name="connsiteY35" fmla="*/ 1063835 h 3047298"/>
              <a:gd name="connsiteX36" fmla="*/ 473210 w 4244666"/>
              <a:gd name="connsiteY36" fmla="*/ 1102973 h 3047298"/>
              <a:gd name="connsiteX37" fmla="*/ 501674 w 4244666"/>
              <a:gd name="connsiteY37" fmla="*/ 1102973 h 3047298"/>
              <a:gd name="connsiteX38" fmla="*/ 501674 w 4244666"/>
              <a:gd name="connsiteY38" fmla="*/ 1145669 h 3047298"/>
              <a:gd name="connsiteX39" fmla="*/ 519464 w 4244666"/>
              <a:gd name="connsiteY39" fmla="*/ 1145669 h 3047298"/>
              <a:gd name="connsiteX40" fmla="*/ 519464 w 4244666"/>
              <a:gd name="connsiteY40" fmla="*/ 1191922 h 3047298"/>
              <a:gd name="connsiteX41" fmla="*/ 551486 w 4244666"/>
              <a:gd name="connsiteY41" fmla="*/ 1191922 h 3047298"/>
              <a:gd name="connsiteX42" fmla="*/ 551486 w 4244666"/>
              <a:gd name="connsiteY42" fmla="*/ 1211974 h 3047298"/>
              <a:gd name="connsiteX43" fmla="*/ 576392 w 4244666"/>
              <a:gd name="connsiteY43" fmla="*/ 1216828 h 3047298"/>
              <a:gd name="connsiteX44" fmla="*/ 576392 w 4244666"/>
              <a:gd name="connsiteY44" fmla="*/ 1266640 h 3047298"/>
              <a:gd name="connsiteX45" fmla="*/ 597740 w 4244666"/>
              <a:gd name="connsiteY45" fmla="*/ 1266640 h 3047298"/>
              <a:gd name="connsiteX46" fmla="*/ 597740 w 4244666"/>
              <a:gd name="connsiteY46" fmla="*/ 1334241 h 3047298"/>
              <a:gd name="connsiteX47" fmla="*/ 658225 w 4244666"/>
              <a:gd name="connsiteY47" fmla="*/ 1334241 h 3047298"/>
              <a:gd name="connsiteX48" fmla="*/ 658225 w 4244666"/>
              <a:gd name="connsiteY48" fmla="*/ 1359147 h 3047298"/>
              <a:gd name="connsiteX49" fmla="*/ 686689 w 4244666"/>
              <a:gd name="connsiteY49" fmla="*/ 1359147 h 3047298"/>
              <a:gd name="connsiteX50" fmla="*/ 686689 w 4244666"/>
              <a:gd name="connsiteY50" fmla="*/ 1398285 h 3047298"/>
              <a:gd name="connsiteX51" fmla="*/ 740059 w 4244666"/>
              <a:gd name="connsiteY51" fmla="*/ 1398285 h 3047298"/>
              <a:gd name="connsiteX52" fmla="*/ 740059 w 4244666"/>
              <a:gd name="connsiteY52" fmla="*/ 1465887 h 3047298"/>
              <a:gd name="connsiteX53" fmla="*/ 814776 w 4244666"/>
              <a:gd name="connsiteY53" fmla="*/ 1465887 h 3047298"/>
              <a:gd name="connsiteX54" fmla="*/ 814776 w 4244666"/>
              <a:gd name="connsiteY54" fmla="*/ 1465887 h 3047298"/>
              <a:gd name="connsiteX55" fmla="*/ 846797 w 4244666"/>
              <a:gd name="connsiteY55" fmla="*/ 1497908 h 3047298"/>
              <a:gd name="connsiteX56" fmla="*/ 846797 w 4244666"/>
              <a:gd name="connsiteY56" fmla="*/ 1522814 h 3047298"/>
              <a:gd name="connsiteX57" fmla="*/ 921516 w 4244666"/>
              <a:gd name="connsiteY57" fmla="*/ 1522814 h 3047298"/>
              <a:gd name="connsiteX58" fmla="*/ 921516 w 4244666"/>
              <a:gd name="connsiteY58" fmla="*/ 1554836 h 3047298"/>
              <a:gd name="connsiteX59" fmla="*/ 960653 w 4244666"/>
              <a:gd name="connsiteY59" fmla="*/ 1554836 h 3047298"/>
              <a:gd name="connsiteX60" fmla="*/ 960653 w 4244666"/>
              <a:gd name="connsiteY60" fmla="*/ 1579742 h 3047298"/>
              <a:gd name="connsiteX61" fmla="*/ 1010465 w 4244666"/>
              <a:gd name="connsiteY61" fmla="*/ 1579742 h 3047298"/>
              <a:gd name="connsiteX62" fmla="*/ 1010465 w 4244666"/>
              <a:gd name="connsiteY62" fmla="*/ 1622437 h 3047298"/>
              <a:gd name="connsiteX63" fmla="*/ 1038929 w 4244666"/>
              <a:gd name="connsiteY63" fmla="*/ 1622437 h 3047298"/>
              <a:gd name="connsiteX64" fmla="*/ 1038929 w 4244666"/>
              <a:gd name="connsiteY64" fmla="*/ 1647343 h 3047298"/>
              <a:gd name="connsiteX65" fmla="*/ 1156342 w 4244666"/>
              <a:gd name="connsiteY65" fmla="*/ 1647343 h 3047298"/>
              <a:gd name="connsiteX66" fmla="*/ 1156342 w 4244666"/>
              <a:gd name="connsiteY66" fmla="*/ 1700713 h 3047298"/>
              <a:gd name="connsiteX67" fmla="*/ 1223944 w 4244666"/>
              <a:gd name="connsiteY67" fmla="*/ 1700713 h 3047298"/>
              <a:gd name="connsiteX68" fmla="*/ 1223944 w 4244666"/>
              <a:gd name="connsiteY68" fmla="*/ 1718503 h 3047298"/>
              <a:gd name="connsiteX69" fmla="*/ 1259523 w 4244666"/>
              <a:gd name="connsiteY69" fmla="*/ 1718503 h 3047298"/>
              <a:gd name="connsiteX70" fmla="*/ 1259523 w 4244666"/>
              <a:gd name="connsiteY70" fmla="*/ 1775430 h 3047298"/>
              <a:gd name="connsiteX71" fmla="*/ 1366263 w 4244666"/>
              <a:gd name="connsiteY71" fmla="*/ 1775430 h 3047298"/>
              <a:gd name="connsiteX72" fmla="*/ 1366263 w 4244666"/>
              <a:gd name="connsiteY72" fmla="*/ 1807452 h 3047298"/>
              <a:gd name="connsiteX73" fmla="*/ 1465886 w 4244666"/>
              <a:gd name="connsiteY73" fmla="*/ 1807452 h 3047298"/>
              <a:gd name="connsiteX74" fmla="*/ 1465886 w 4244666"/>
              <a:gd name="connsiteY74" fmla="*/ 1835916 h 3047298"/>
              <a:gd name="connsiteX75" fmla="*/ 1565509 w 4244666"/>
              <a:gd name="connsiteY75" fmla="*/ 1835916 h 3047298"/>
              <a:gd name="connsiteX76" fmla="*/ 1565509 w 4244666"/>
              <a:gd name="connsiteY76" fmla="*/ 1864380 h 3047298"/>
              <a:gd name="connsiteX77" fmla="*/ 1647343 w 4244666"/>
              <a:gd name="connsiteY77" fmla="*/ 1864380 h 3047298"/>
              <a:gd name="connsiteX78" fmla="*/ 1647343 w 4244666"/>
              <a:gd name="connsiteY78" fmla="*/ 1885728 h 3047298"/>
              <a:gd name="connsiteX79" fmla="*/ 1800336 w 4244666"/>
              <a:gd name="connsiteY79" fmla="*/ 1885728 h 3047298"/>
              <a:gd name="connsiteX80" fmla="*/ 1800336 w 4244666"/>
              <a:gd name="connsiteY80" fmla="*/ 1910634 h 3047298"/>
              <a:gd name="connsiteX81" fmla="*/ 1889285 w 4244666"/>
              <a:gd name="connsiteY81" fmla="*/ 1910634 h 3047298"/>
              <a:gd name="connsiteX82" fmla="*/ 1889285 w 4244666"/>
              <a:gd name="connsiteY82" fmla="*/ 1921308 h 3047298"/>
              <a:gd name="connsiteX83" fmla="*/ 1960445 w 4244666"/>
              <a:gd name="connsiteY83" fmla="*/ 1921308 h 3047298"/>
              <a:gd name="connsiteX84" fmla="*/ 1960445 w 4244666"/>
              <a:gd name="connsiteY84" fmla="*/ 1942655 h 3047298"/>
              <a:gd name="connsiteX85" fmla="*/ 2020930 w 4244666"/>
              <a:gd name="connsiteY85" fmla="*/ 1942655 h 3047298"/>
              <a:gd name="connsiteX86" fmla="*/ 2020930 w 4244666"/>
              <a:gd name="connsiteY86" fmla="*/ 1949771 h 3047298"/>
              <a:gd name="connsiteX87" fmla="*/ 2177481 w 4244666"/>
              <a:gd name="connsiteY87" fmla="*/ 1949771 h 3047298"/>
              <a:gd name="connsiteX88" fmla="*/ 2177481 w 4244666"/>
              <a:gd name="connsiteY88" fmla="*/ 1978235 h 3047298"/>
              <a:gd name="connsiteX89" fmla="*/ 2230851 w 4244666"/>
              <a:gd name="connsiteY89" fmla="*/ 1978235 h 3047298"/>
              <a:gd name="connsiteX90" fmla="*/ 2230851 w 4244666"/>
              <a:gd name="connsiteY90" fmla="*/ 2003141 h 3047298"/>
              <a:gd name="connsiteX91" fmla="*/ 2401634 w 4244666"/>
              <a:gd name="connsiteY91" fmla="*/ 2003141 h 3047298"/>
              <a:gd name="connsiteX92" fmla="*/ 2401634 w 4244666"/>
              <a:gd name="connsiteY92" fmla="*/ 2020931 h 3047298"/>
              <a:gd name="connsiteX93" fmla="*/ 2529721 w 4244666"/>
              <a:gd name="connsiteY93" fmla="*/ 2020931 h 3047298"/>
              <a:gd name="connsiteX94" fmla="*/ 2529721 w 4244666"/>
              <a:gd name="connsiteY94" fmla="*/ 2042279 h 3047298"/>
              <a:gd name="connsiteX95" fmla="*/ 2640018 w 4244666"/>
              <a:gd name="connsiteY95" fmla="*/ 2042279 h 3047298"/>
              <a:gd name="connsiteX96" fmla="*/ 2640018 w 4244666"/>
              <a:gd name="connsiteY96" fmla="*/ 2067185 h 3047298"/>
              <a:gd name="connsiteX97" fmla="*/ 2679156 w 4244666"/>
              <a:gd name="connsiteY97" fmla="*/ 2067185 h 3047298"/>
              <a:gd name="connsiteX98" fmla="*/ 2679156 w 4244666"/>
              <a:gd name="connsiteY98" fmla="*/ 2099206 h 3047298"/>
              <a:gd name="connsiteX99" fmla="*/ 2803685 w 4244666"/>
              <a:gd name="connsiteY99" fmla="*/ 2099206 h 3047298"/>
              <a:gd name="connsiteX100" fmla="*/ 2803685 w 4244666"/>
              <a:gd name="connsiteY100" fmla="*/ 2127670 h 3047298"/>
              <a:gd name="connsiteX101" fmla="*/ 2953120 w 4244666"/>
              <a:gd name="connsiteY101" fmla="*/ 2127670 h 3047298"/>
              <a:gd name="connsiteX102" fmla="*/ 2953120 w 4244666"/>
              <a:gd name="connsiteY102" fmla="*/ 2145460 h 3047298"/>
              <a:gd name="connsiteX103" fmla="*/ 3002932 w 4244666"/>
              <a:gd name="connsiteY103" fmla="*/ 2145460 h 3047298"/>
              <a:gd name="connsiteX104" fmla="*/ 3002932 w 4244666"/>
              <a:gd name="connsiteY104" fmla="*/ 2159692 h 3047298"/>
              <a:gd name="connsiteX105" fmla="*/ 3191505 w 4244666"/>
              <a:gd name="connsiteY105" fmla="*/ 2159692 h 3047298"/>
              <a:gd name="connsiteX106" fmla="*/ 3191505 w 4244666"/>
              <a:gd name="connsiteY106" fmla="*/ 2209504 h 3047298"/>
              <a:gd name="connsiteX107" fmla="*/ 3223526 w 4244666"/>
              <a:gd name="connsiteY107" fmla="*/ 2209504 h 3047298"/>
              <a:gd name="connsiteX108" fmla="*/ 3223526 w 4244666"/>
              <a:gd name="connsiteY108" fmla="*/ 2223736 h 3047298"/>
              <a:gd name="connsiteX109" fmla="*/ 3497491 w 4244666"/>
              <a:gd name="connsiteY109" fmla="*/ 2223736 h 3047298"/>
              <a:gd name="connsiteX110" fmla="*/ 3497491 w 4244666"/>
              <a:gd name="connsiteY110" fmla="*/ 2248641 h 3047298"/>
              <a:gd name="connsiteX111" fmla="*/ 4244666 w 4244666"/>
              <a:gd name="connsiteY111" fmla="*/ 2248641 h 3047298"/>
              <a:gd name="connsiteX112" fmla="*/ 4244666 w 4244666"/>
              <a:gd name="connsiteY112" fmla="*/ 3047298 h 3047298"/>
              <a:gd name="connsiteX0" fmla="*/ 0 w 4244666"/>
              <a:gd name="connsiteY0" fmla="*/ 0 h 3047298"/>
              <a:gd name="connsiteX1" fmla="*/ 88949 w 4244666"/>
              <a:gd name="connsiteY1" fmla="*/ 0 h 3047298"/>
              <a:gd name="connsiteX2" fmla="*/ 88949 w 4244666"/>
              <a:gd name="connsiteY2" fmla="*/ 42696 h 3047298"/>
              <a:gd name="connsiteX3" fmla="*/ 103181 w 4244666"/>
              <a:gd name="connsiteY3" fmla="*/ 42696 h 3047298"/>
              <a:gd name="connsiteX4" fmla="*/ 103181 w 4244666"/>
              <a:gd name="connsiteY4" fmla="*/ 92508 h 3047298"/>
              <a:gd name="connsiteX5" fmla="*/ 120971 w 4244666"/>
              <a:gd name="connsiteY5" fmla="*/ 92508 h 3047298"/>
              <a:gd name="connsiteX6" fmla="*/ 120971 w 4244666"/>
              <a:gd name="connsiteY6" fmla="*/ 128087 h 3047298"/>
              <a:gd name="connsiteX7" fmla="*/ 138761 w 4244666"/>
              <a:gd name="connsiteY7" fmla="*/ 128087 h 3047298"/>
              <a:gd name="connsiteX8" fmla="*/ 138761 w 4244666"/>
              <a:gd name="connsiteY8" fmla="*/ 209921 h 3047298"/>
              <a:gd name="connsiteX9" fmla="*/ 152993 w 4244666"/>
              <a:gd name="connsiteY9" fmla="*/ 209921 h 3047298"/>
              <a:gd name="connsiteX10" fmla="*/ 152993 w 4244666"/>
              <a:gd name="connsiteY10" fmla="*/ 266848 h 3047298"/>
              <a:gd name="connsiteX11" fmla="*/ 177898 w 4244666"/>
              <a:gd name="connsiteY11" fmla="*/ 266848 h 3047298"/>
              <a:gd name="connsiteX12" fmla="*/ 177898 w 4244666"/>
              <a:gd name="connsiteY12" fmla="*/ 345124 h 3047298"/>
              <a:gd name="connsiteX13" fmla="*/ 202804 w 4244666"/>
              <a:gd name="connsiteY13" fmla="*/ 345124 h 3047298"/>
              <a:gd name="connsiteX14" fmla="*/ 202804 w 4244666"/>
              <a:gd name="connsiteY14" fmla="*/ 402051 h 3047298"/>
              <a:gd name="connsiteX15" fmla="*/ 217036 w 4244666"/>
              <a:gd name="connsiteY15" fmla="*/ 402051 h 3047298"/>
              <a:gd name="connsiteX16" fmla="*/ 217036 w 4244666"/>
              <a:gd name="connsiteY16" fmla="*/ 458979 h 3047298"/>
              <a:gd name="connsiteX17" fmla="*/ 249058 w 4244666"/>
              <a:gd name="connsiteY17" fmla="*/ 458979 h 3047298"/>
              <a:gd name="connsiteX18" fmla="*/ 249058 w 4244666"/>
              <a:gd name="connsiteY18" fmla="*/ 544371 h 3047298"/>
              <a:gd name="connsiteX19" fmla="*/ 273964 w 4244666"/>
              <a:gd name="connsiteY19" fmla="*/ 544371 h 3047298"/>
              <a:gd name="connsiteX20" fmla="*/ 273964 w 4244666"/>
              <a:gd name="connsiteY20" fmla="*/ 604856 h 3047298"/>
              <a:gd name="connsiteX21" fmla="*/ 302428 w 4244666"/>
              <a:gd name="connsiteY21" fmla="*/ 604856 h 3047298"/>
              <a:gd name="connsiteX22" fmla="*/ 302428 w 4244666"/>
              <a:gd name="connsiteY22" fmla="*/ 732943 h 3047298"/>
              <a:gd name="connsiteX23" fmla="*/ 330891 w 4244666"/>
              <a:gd name="connsiteY23" fmla="*/ 732943 h 3047298"/>
              <a:gd name="connsiteX24" fmla="*/ 330891 w 4244666"/>
              <a:gd name="connsiteY24" fmla="*/ 804103 h 3047298"/>
              <a:gd name="connsiteX25" fmla="*/ 355797 w 4244666"/>
              <a:gd name="connsiteY25" fmla="*/ 804103 h 3047298"/>
              <a:gd name="connsiteX26" fmla="*/ 355797 w 4244666"/>
              <a:gd name="connsiteY26" fmla="*/ 857472 h 3047298"/>
              <a:gd name="connsiteX27" fmla="*/ 387819 w 4244666"/>
              <a:gd name="connsiteY27" fmla="*/ 857472 h 3047298"/>
              <a:gd name="connsiteX28" fmla="*/ 387819 w 4244666"/>
              <a:gd name="connsiteY28" fmla="*/ 939306 h 3047298"/>
              <a:gd name="connsiteX29" fmla="*/ 387819 w 4244666"/>
              <a:gd name="connsiteY29" fmla="*/ 939306 h 3047298"/>
              <a:gd name="connsiteX30" fmla="*/ 387819 w 4244666"/>
              <a:gd name="connsiteY30" fmla="*/ 939306 h 3047298"/>
              <a:gd name="connsiteX31" fmla="*/ 430515 w 4244666"/>
              <a:gd name="connsiteY31" fmla="*/ 939306 h 3047298"/>
              <a:gd name="connsiteX32" fmla="*/ 430515 w 4244666"/>
              <a:gd name="connsiteY32" fmla="*/ 1010465 h 3047298"/>
              <a:gd name="connsiteX33" fmla="*/ 444747 w 4244666"/>
              <a:gd name="connsiteY33" fmla="*/ 1010465 h 3047298"/>
              <a:gd name="connsiteX34" fmla="*/ 444747 w 4244666"/>
              <a:gd name="connsiteY34" fmla="*/ 1063835 h 3047298"/>
              <a:gd name="connsiteX35" fmla="*/ 473210 w 4244666"/>
              <a:gd name="connsiteY35" fmla="*/ 1063835 h 3047298"/>
              <a:gd name="connsiteX36" fmla="*/ 473210 w 4244666"/>
              <a:gd name="connsiteY36" fmla="*/ 1102973 h 3047298"/>
              <a:gd name="connsiteX37" fmla="*/ 501674 w 4244666"/>
              <a:gd name="connsiteY37" fmla="*/ 1102973 h 3047298"/>
              <a:gd name="connsiteX38" fmla="*/ 501674 w 4244666"/>
              <a:gd name="connsiteY38" fmla="*/ 1145669 h 3047298"/>
              <a:gd name="connsiteX39" fmla="*/ 519464 w 4244666"/>
              <a:gd name="connsiteY39" fmla="*/ 1145669 h 3047298"/>
              <a:gd name="connsiteX40" fmla="*/ 519464 w 4244666"/>
              <a:gd name="connsiteY40" fmla="*/ 1191922 h 3047298"/>
              <a:gd name="connsiteX41" fmla="*/ 551486 w 4244666"/>
              <a:gd name="connsiteY41" fmla="*/ 1191922 h 3047298"/>
              <a:gd name="connsiteX42" fmla="*/ 551486 w 4244666"/>
              <a:gd name="connsiteY42" fmla="*/ 1215985 h 3047298"/>
              <a:gd name="connsiteX43" fmla="*/ 576392 w 4244666"/>
              <a:gd name="connsiteY43" fmla="*/ 1216828 h 3047298"/>
              <a:gd name="connsiteX44" fmla="*/ 576392 w 4244666"/>
              <a:gd name="connsiteY44" fmla="*/ 1266640 h 3047298"/>
              <a:gd name="connsiteX45" fmla="*/ 597740 w 4244666"/>
              <a:gd name="connsiteY45" fmla="*/ 1266640 h 3047298"/>
              <a:gd name="connsiteX46" fmla="*/ 597740 w 4244666"/>
              <a:gd name="connsiteY46" fmla="*/ 1334241 h 3047298"/>
              <a:gd name="connsiteX47" fmla="*/ 658225 w 4244666"/>
              <a:gd name="connsiteY47" fmla="*/ 1334241 h 3047298"/>
              <a:gd name="connsiteX48" fmla="*/ 658225 w 4244666"/>
              <a:gd name="connsiteY48" fmla="*/ 1359147 h 3047298"/>
              <a:gd name="connsiteX49" fmla="*/ 686689 w 4244666"/>
              <a:gd name="connsiteY49" fmla="*/ 1359147 h 3047298"/>
              <a:gd name="connsiteX50" fmla="*/ 686689 w 4244666"/>
              <a:gd name="connsiteY50" fmla="*/ 1398285 h 3047298"/>
              <a:gd name="connsiteX51" fmla="*/ 740059 w 4244666"/>
              <a:gd name="connsiteY51" fmla="*/ 1398285 h 3047298"/>
              <a:gd name="connsiteX52" fmla="*/ 740059 w 4244666"/>
              <a:gd name="connsiteY52" fmla="*/ 1465887 h 3047298"/>
              <a:gd name="connsiteX53" fmla="*/ 814776 w 4244666"/>
              <a:gd name="connsiteY53" fmla="*/ 1465887 h 3047298"/>
              <a:gd name="connsiteX54" fmla="*/ 814776 w 4244666"/>
              <a:gd name="connsiteY54" fmla="*/ 1465887 h 3047298"/>
              <a:gd name="connsiteX55" fmla="*/ 846797 w 4244666"/>
              <a:gd name="connsiteY55" fmla="*/ 1497908 h 3047298"/>
              <a:gd name="connsiteX56" fmla="*/ 846797 w 4244666"/>
              <a:gd name="connsiteY56" fmla="*/ 1522814 h 3047298"/>
              <a:gd name="connsiteX57" fmla="*/ 921516 w 4244666"/>
              <a:gd name="connsiteY57" fmla="*/ 1522814 h 3047298"/>
              <a:gd name="connsiteX58" fmla="*/ 921516 w 4244666"/>
              <a:gd name="connsiteY58" fmla="*/ 1554836 h 3047298"/>
              <a:gd name="connsiteX59" fmla="*/ 960653 w 4244666"/>
              <a:gd name="connsiteY59" fmla="*/ 1554836 h 3047298"/>
              <a:gd name="connsiteX60" fmla="*/ 960653 w 4244666"/>
              <a:gd name="connsiteY60" fmla="*/ 1579742 h 3047298"/>
              <a:gd name="connsiteX61" fmla="*/ 1010465 w 4244666"/>
              <a:gd name="connsiteY61" fmla="*/ 1579742 h 3047298"/>
              <a:gd name="connsiteX62" fmla="*/ 1010465 w 4244666"/>
              <a:gd name="connsiteY62" fmla="*/ 1622437 h 3047298"/>
              <a:gd name="connsiteX63" fmla="*/ 1038929 w 4244666"/>
              <a:gd name="connsiteY63" fmla="*/ 1622437 h 3047298"/>
              <a:gd name="connsiteX64" fmla="*/ 1038929 w 4244666"/>
              <a:gd name="connsiteY64" fmla="*/ 1647343 h 3047298"/>
              <a:gd name="connsiteX65" fmla="*/ 1156342 w 4244666"/>
              <a:gd name="connsiteY65" fmla="*/ 1647343 h 3047298"/>
              <a:gd name="connsiteX66" fmla="*/ 1156342 w 4244666"/>
              <a:gd name="connsiteY66" fmla="*/ 1700713 h 3047298"/>
              <a:gd name="connsiteX67" fmla="*/ 1223944 w 4244666"/>
              <a:gd name="connsiteY67" fmla="*/ 1700713 h 3047298"/>
              <a:gd name="connsiteX68" fmla="*/ 1223944 w 4244666"/>
              <a:gd name="connsiteY68" fmla="*/ 1718503 h 3047298"/>
              <a:gd name="connsiteX69" fmla="*/ 1259523 w 4244666"/>
              <a:gd name="connsiteY69" fmla="*/ 1718503 h 3047298"/>
              <a:gd name="connsiteX70" fmla="*/ 1259523 w 4244666"/>
              <a:gd name="connsiteY70" fmla="*/ 1775430 h 3047298"/>
              <a:gd name="connsiteX71" fmla="*/ 1366263 w 4244666"/>
              <a:gd name="connsiteY71" fmla="*/ 1775430 h 3047298"/>
              <a:gd name="connsiteX72" fmla="*/ 1366263 w 4244666"/>
              <a:gd name="connsiteY72" fmla="*/ 1807452 h 3047298"/>
              <a:gd name="connsiteX73" fmla="*/ 1465886 w 4244666"/>
              <a:gd name="connsiteY73" fmla="*/ 1807452 h 3047298"/>
              <a:gd name="connsiteX74" fmla="*/ 1465886 w 4244666"/>
              <a:gd name="connsiteY74" fmla="*/ 1835916 h 3047298"/>
              <a:gd name="connsiteX75" fmla="*/ 1565509 w 4244666"/>
              <a:gd name="connsiteY75" fmla="*/ 1835916 h 3047298"/>
              <a:gd name="connsiteX76" fmla="*/ 1565509 w 4244666"/>
              <a:gd name="connsiteY76" fmla="*/ 1864380 h 3047298"/>
              <a:gd name="connsiteX77" fmla="*/ 1647343 w 4244666"/>
              <a:gd name="connsiteY77" fmla="*/ 1864380 h 3047298"/>
              <a:gd name="connsiteX78" fmla="*/ 1647343 w 4244666"/>
              <a:gd name="connsiteY78" fmla="*/ 1885728 h 3047298"/>
              <a:gd name="connsiteX79" fmla="*/ 1800336 w 4244666"/>
              <a:gd name="connsiteY79" fmla="*/ 1885728 h 3047298"/>
              <a:gd name="connsiteX80" fmla="*/ 1800336 w 4244666"/>
              <a:gd name="connsiteY80" fmla="*/ 1910634 h 3047298"/>
              <a:gd name="connsiteX81" fmla="*/ 1889285 w 4244666"/>
              <a:gd name="connsiteY81" fmla="*/ 1910634 h 3047298"/>
              <a:gd name="connsiteX82" fmla="*/ 1889285 w 4244666"/>
              <a:gd name="connsiteY82" fmla="*/ 1921308 h 3047298"/>
              <a:gd name="connsiteX83" fmla="*/ 1960445 w 4244666"/>
              <a:gd name="connsiteY83" fmla="*/ 1921308 h 3047298"/>
              <a:gd name="connsiteX84" fmla="*/ 1960445 w 4244666"/>
              <a:gd name="connsiteY84" fmla="*/ 1942655 h 3047298"/>
              <a:gd name="connsiteX85" fmla="*/ 2020930 w 4244666"/>
              <a:gd name="connsiteY85" fmla="*/ 1942655 h 3047298"/>
              <a:gd name="connsiteX86" fmla="*/ 2020930 w 4244666"/>
              <a:gd name="connsiteY86" fmla="*/ 1949771 h 3047298"/>
              <a:gd name="connsiteX87" fmla="*/ 2177481 w 4244666"/>
              <a:gd name="connsiteY87" fmla="*/ 1949771 h 3047298"/>
              <a:gd name="connsiteX88" fmla="*/ 2177481 w 4244666"/>
              <a:gd name="connsiteY88" fmla="*/ 1978235 h 3047298"/>
              <a:gd name="connsiteX89" fmla="*/ 2230851 w 4244666"/>
              <a:gd name="connsiteY89" fmla="*/ 1978235 h 3047298"/>
              <a:gd name="connsiteX90" fmla="*/ 2230851 w 4244666"/>
              <a:gd name="connsiteY90" fmla="*/ 2003141 h 3047298"/>
              <a:gd name="connsiteX91" fmla="*/ 2401634 w 4244666"/>
              <a:gd name="connsiteY91" fmla="*/ 2003141 h 3047298"/>
              <a:gd name="connsiteX92" fmla="*/ 2401634 w 4244666"/>
              <a:gd name="connsiteY92" fmla="*/ 2020931 h 3047298"/>
              <a:gd name="connsiteX93" fmla="*/ 2529721 w 4244666"/>
              <a:gd name="connsiteY93" fmla="*/ 2020931 h 3047298"/>
              <a:gd name="connsiteX94" fmla="*/ 2529721 w 4244666"/>
              <a:gd name="connsiteY94" fmla="*/ 2042279 h 3047298"/>
              <a:gd name="connsiteX95" fmla="*/ 2640018 w 4244666"/>
              <a:gd name="connsiteY95" fmla="*/ 2042279 h 3047298"/>
              <a:gd name="connsiteX96" fmla="*/ 2640018 w 4244666"/>
              <a:gd name="connsiteY96" fmla="*/ 2067185 h 3047298"/>
              <a:gd name="connsiteX97" fmla="*/ 2679156 w 4244666"/>
              <a:gd name="connsiteY97" fmla="*/ 2067185 h 3047298"/>
              <a:gd name="connsiteX98" fmla="*/ 2679156 w 4244666"/>
              <a:gd name="connsiteY98" fmla="*/ 2099206 h 3047298"/>
              <a:gd name="connsiteX99" fmla="*/ 2803685 w 4244666"/>
              <a:gd name="connsiteY99" fmla="*/ 2099206 h 3047298"/>
              <a:gd name="connsiteX100" fmla="*/ 2803685 w 4244666"/>
              <a:gd name="connsiteY100" fmla="*/ 2127670 h 3047298"/>
              <a:gd name="connsiteX101" fmla="*/ 2953120 w 4244666"/>
              <a:gd name="connsiteY101" fmla="*/ 2127670 h 3047298"/>
              <a:gd name="connsiteX102" fmla="*/ 2953120 w 4244666"/>
              <a:gd name="connsiteY102" fmla="*/ 2145460 h 3047298"/>
              <a:gd name="connsiteX103" fmla="*/ 3002932 w 4244666"/>
              <a:gd name="connsiteY103" fmla="*/ 2145460 h 3047298"/>
              <a:gd name="connsiteX104" fmla="*/ 3002932 w 4244666"/>
              <a:gd name="connsiteY104" fmla="*/ 2159692 h 3047298"/>
              <a:gd name="connsiteX105" fmla="*/ 3191505 w 4244666"/>
              <a:gd name="connsiteY105" fmla="*/ 2159692 h 3047298"/>
              <a:gd name="connsiteX106" fmla="*/ 3191505 w 4244666"/>
              <a:gd name="connsiteY106" fmla="*/ 2209504 h 3047298"/>
              <a:gd name="connsiteX107" fmla="*/ 3223526 w 4244666"/>
              <a:gd name="connsiteY107" fmla="*/ 2209504 h 3047298"/>
              <a:gd name="connsiteX108" fmla="*/ 3223526 w 4244666"/>
              <a:gd name="connsiteY108" fmla="*/ 2223736 h 3047298"/>
              <a:gd name="connsiteX109" fmla="*/ 3497491 w 4244666"/>
              <a:gd name="connsiteY109" fmla="*/ 2223736 h 3047298"/>
              <a:gd name="connsiteX110" fmla="*/ 3497491 w 4244666"/>
              <a:gd name="connsiteY110" fmla="*/ 2248641 h 3047298"/>
              <a:gd name="connsiteX111" fmla="*/ 4244666 w 4244666"/>
              <a:gd name="connsiteY111" fmla="*/ 2248641 h 3047298"/>
              <a:gd name="connsiteX112" fmla="*/ 4244666 w 4244666"/>
              <a:gd name="connsiteY112" fmla="*/ 3047298 h 3047298"/>
              <a:gd name="connsiteX0" fmla="*/ 0 w 4244666"/>
              <a:gd name="connsiteY0" fmla="*/ 0 h 3047298"/>
              <a:gd name="connsiteX1" fmla="*/ 88949 w 4244666"/>
              <a:gd name="connsiteY1" fmla="*/ 0 h 3047298"/>
              <a:gd name="connsiteX2" fmla="*/ 88949 w 4244666"/>
              <a:gd name="connsiteY2" fmla="*/ 42696 h 3047298"/>
              <a:gd name="connsiteX3" fmla="*/ 103181 w 4244666"/>
              <a:gd name="connsiteY3" fmla="*/ 42696 h 3047298"/>
              <a:gd name="connsiteX4" fmla="*/ 103181 w 4244666"/>
              <a:gd name="connsiteY4" fmla="*/ 92508 h 3047298"/>
              <a:gd name="connsiteX5" fmla="*/ 120971 w 4244666"/>
              <a:gd name="connsiteY5" fmla="*/ 92508 h 3047298"/>
              <a:gd name="connsiteX6" fmla="*/ 120971 w 4244666"/>
              <a:gd name="connsiteY6" fmla="*/ 128087 h 3047298"/>
              <a:gd name="connsiteX7" fmla="*/ 138761 w 4244666"/>
              <a:gd name="connsiteY7" fmla="*/ 128087 h 3047298"/>
              <a:gd name="connsiteX8" fmla="*/ 138761 w 4244666"/>
              <a:gd name="connsiteY8" fmla="*/ 209921 h 3047298"/>
              <a:gd name="connsiteX9" fmla="*/ 152993 w 4244666"/>
              <a:gd name="connsiteY9" fmla="*/ 209921 h 3047298"/>
              <a:gd name="connsiteX10" fmla="*/ 152993 w 4244666"/>
              <a:gd name="connsiteY10" fmla="*/ 266848 h 3047298"/>
              <a:gd name="connsiteX11" fmla="*/ 177898 w 4244666"/>
              <a:gd name="connsiteY11" fmla="*/ 266848 h 3047298"/>
              <a:gd name="connsiteX12" fmla="*/ 177898 w 4244666"/>
              <a:gd name="connsiteY12" fmla="*/ 345124 h 3047298"/>
              <a:gd name="connsiteX13" fmla="*/ 202804 w 4244666"/>
              <a:gd name="connsiteY13" fmla="*/ 345124 h 3047298"/>
              <a:gd name="connsiteX14" fmla="*/ 202804 w 4244666"/>
              <a:gd name="connsiteY14" fmla="*/ 402051 h 3047298"/>
              <a:gd name="connsiteX15" fmla="*/ 217036 w 4244666"/>
              <a:gd name="connsiteY15" fmla="*/ 402051 h 3047298"/>
              <a:gd name="connsiteX16" fmla="*/ 217036 w 4244666"/>
              <a:gd name="connsiteY16" fmla="*/ 458979 h 3047298"/>
              <a:gd name="connsiteX17" fmla="*/ 249058 w 4244666"/>
              <a:gd name="connsiteY17" fmla="*/ 458979 h 3047298"/>
              <a:gd name="connsiteX18" fmla="*/ 249058 w 4244666"/>
              <a:gd name="connsiteY18" fmla="*/ 544371 h 3047298"/>
              <a:gd name="connsiteX19" fmla="*/ 273964 w 4244666"/>
              <a:gd name="connsiteY19" fmla="*/ 544371 h 3047298"/>
              <a:gd name="connsiteX20" fmla="*/ 273964 w 4244666"/>
              <a:gd name="connsiteY20" fmla="*/ 604856 h 3047298"/>
              <a:gd name="connsiteX21" fmla="*/ 302428 w 4244666"/>
              <a:gd name="connsiteY21" fmla="*/ 604856 h 3047298"/>
              <a:gd name="connsiteX22" fmla="*/ 302428 w 4244666"/>
              <a:gd name="connsiteY22" fmla="*/ 732943 h 3047298"/>
              <a:gd name="connsiteX23" fmla="*/ 330891 w 4244666"/>
              <a:gd name="connsiteY23" fmla="*/ 732943 h 3047298"/>
              <a:gd name="connsiteX24" fmla="*/ 330891 w 4244666"/>
              <a:gd name="connsiteY24" fmla="*/ 804103 h 3047298"/>
              <a:gd name="connsiteX25" fmla="*/ 355797 w 4244666"/>
              <a:gd name="connsiteY25" fmla="*/ 804103 h 3047298"/>
              <a:gd name="connsiteX26" fmla="*/ 355797 w 4244666"/>
              <a:gd name="connsiteY26" fmla="*/ 857472 h 3047298"/>
              <a:gd name="connsiteX27" fmla="*/ 387819 w 4244666"/>
              <a:gd name="connsiteY27" fmla="*/ 857472 h 3047298"/>
              <a:gd name="connsiteX28" fmla="*/ 387819 w 4244666"/>
              <a:gd name="connsiteY28" fmla="*/ 939306 h 3047298"/>
              <a:gd name="connsiteX29" fmla="*/ 387819 w 4244666"/>
              <a:gd name="connsiteY29" fmla="*/ 939306 h 3047298"/>
              <a:gd name="connsiteX30" fmla="*/ 387819 w 4244666"/>
              <a:gd name="connsiteY30" fmla="*/ 939306 h 3047298"/>
              <a:gd name="connsiteX31" fmla="*/ 430515 w 4244666"/>
              <a:gd name="connsiteY31" fmla="*/ 939306 h 3047298"/>
              <a:gd name="connsiteX32" fmla="*/ 430515 w 4244666"/>
              <a:gd name="connsiteY32" fmla="*/ 1010465 h 3047298"/>
              <a:gd name="connsiteX33" fmla="*/ 444747 w 4244666"/>
              <a:gd name="connsiteY33" fmla="*/ 1010465 h 3047298"/>
              <a:gd name="connsiteX34" fmla="*/ 444747 w 4244666"/>
              <a:gd name="connsiteY34" fmla="*/ 1063835 h 3047298"/>
              <a:gd name="connsiteX35" fmla="*/ 473210 w 4244666"/>
              <a:gd name="connsiteY35" fmla="*/ 1063835 h 3047298"/>
              <a:gd name="connsiteX36" fmla="*/ 473210 w 4244666"/>
              <a:gd name="connsiteY36" fmla="*/ 1102973 h 3047298"/>
              <a:gd name="connsiteX37" fmla="*/ 501674 w 4244666"/>
              <a:gd name="connsiteY37" fmla="*/ 1102973 h 3047298"/>
              <a:gd name="connsiteX38" fmla="*/ 501674 w 4244666"/>
              <a:gd name="connsiteY38" fmla="*/ 1145669 h 3047298"/>
              <a:gd name="connsiteX39" fmla="*/ 519464 w 4244666"/>
              <a:gd name="connsiteY39" fmla="*/ 1145669 h 3047298"/>
              <a:gd name="connsiteX40" fmla="*/ 519464 w 4244666"/>
              <a:gd name="connsiteY40" fmla="*/ 1191922 h 3047298"/>
              <a:gd name="connsiteX41" fmla="*/ 551486 w 4244666"/>
              <a:gd name="connsiteY41" fmla="*/ 1191922 h 3047298"/>
              <a:gd name="connsiteX42" fmla="*/ 551486 w 4244666"/>
              <a:gd name="connsiteY42" fmla="*/ 1215985 h 3047298"/>
              <a:gd name="connsiteX43" fmla="*/ 576392 w 4244666"/>
              <a:gd name="connsiteY43" fmla="*/ 1216828 h 3047298"/>
              <a:gd name="connsiteX44" fmla="*/ 576392 w 4244666"/>
              <a:gd name="connsiteY44" fmla="*/ 1266640 h 3047298"/>
              <a:gd name="connsiteX45" fmla="*/ 597740 w 4244666"/>
              <a:gd name="connsiteY45" fmla="*/ 1266640 h 3047298"/>
              <a:gd name="connsiteX46" fmla="*/ 597740 w 4244666"/>
              <a:gd name="connsiteY46" fmla="*/ 1334241 h 3047298"/>
              <a:gd name="connsiteX47" fmla="*/ 658225 w 4244666"/>
              <a:gd name="connsiteY47" fmla="*/ 1334241 h 3047298"/>
              <a:gd name="connsiteX48" fmla="*/ 658225 w 4244666"/>
              <a:gd name="connsiteY48" fmla="*/ 1359147 h 3047298"/>
              <a:gd name="connsiteX49" fmla="*/ 686689 w 4244666"/>
              <a:gd name="connsiteY49" fmla="*/ 1359147 h 3047298"/>
              <a:gd name="connsiteX50" fmla="*/ 686689 w 4244666"/>
              <a:gd name="connsiteY50" fmla="*/ 1398285 h 3047298"/>
              <a:gd name="connsiteX51" fmla="*/ 740059 w 4244666"/>
              <a:gd name="connsiteY51" fmla="*/ 1398285 h 3047298"/>
              <a:gd name="connsiteX52" fmla="*/ 740059 w 4244666"/>
              <a:gd name="connsiteY52" fmla="*/ 1465887 h 3047298"/>
              <a:gd name="connsiteX53" fmla="*/ 814776 w 4244666"/>
              <a:gd name="connsiteY53" fmla="*/ 1465887 h 3047298"/>
              <a:gd name="connsiteX54" fmla="*/ 814776 w 4244666"/>
              <a:gd name="connsiteY54" fmla="*/ 1497971 h 3047298"/>
              <a:gd name="connsiteX55" fmla="*/ 846797 w 4244666"/>
              <a:gd name="connsiteY55" fmla="*/ 1497908 h 3047298"/>
              <a:gd name="connsiteX56" fmla="*/ 846797 w 4244666"/>
              <a:gd name="connsiteY56" fmla="*/ 1522814 h 3047298"/>
              <a:gd name="connsiteX57" fmla="*/ 921516 w 4244666"/>
              <a:gd name="connsiteY57" fmla="*/ 1522814 h 3047298"/>
              <a:gd name="connsiteX58" fmla="*/ 921516 w 4244666"/>
              <a:gd name="connsiteY58" fmla="*/ 1554836 h 3047298"/>
              <a:gd name="connsiteX59" fmla="*/ 960653 w 4244666"/>
              <a:gd name="connsiteY59" fmla="*/ 1554836 h 3047298"/>
              <a:gd name="connsiteX60" fmla="*/ 960653 w 4244666"/>
              <a:gd name="connsiteY60" fmla="*/ 1579742 h 3047298"/>
              <a:gd name="connsiteX61" fmla="*/ 1010465 w 4244666"/>
              <a:gd name="connsiteY61" fmla="*/ 1579742 h 3047298"/>
              <a:gd name="connsiteX62" fmla="*/ 1010465 w 4244666"/>
              <a:gd name="connsiteY62" fmla="*/ 1622437 h 3047298"/>
              <a:gd name="connsiteX63" fmla="*/ 1038929 w 4244666"/>
              <a:gd name="connsiteY63" fmla="*/ 1622437 h 3047298"/>
              <a:gd name="connsiteX64" fmla="*/ 1038929 w 4244666"/>
              <a:gd name="connsiteY64" fmla="*/ 1647343 h 3047298"/>
              <a:gd name="connsiteX65" fmla="*/ 1156342 w 4244666"/>
              <a:gd name="connsiteY65" fmla="*/ 1647343 h 3047298"/>
              <a:gd name="connsiteX66" fmla="*/ 1156342 w 4244666"/>
              <a:gd name="connsiteY66" fmla="*/ 1700713 h 3047298"/>
              <a:gd name="connsiteX67" fmla="*/ 1223944 w 4244666"/>
              <a:gd name="connsiteY67" fmla="*/ 1700713 h 3047298"/>
              <a:gd name="connsiteX68" fmla="*/ 1223944 w 4244666"/>
              <a:gd name="connsiteY68" fmla="*/ 1718503 h 3047298"/>
              <a:gd name="connsiteX69" fmla="*/ 1259523 w 4244666"/>
              <a:gd name="connsiteY69" fmla="*/ 1718503 h 3047298"/>
              <a:gd name="connsiteX70" fmla="*/ 1259523 w 4244666"/>
              <a:gd name="connsiteY70" fmla="*/ 1775430 h 3047298"/>
              <a:gd name="connsiteX71" fmla="*/ 1366263 w 4244666"/>
              <a:gd name="connsiteY71" fmla="*/ 1775430 h 3047298"/>
              <a:gd name="connsiteX72" fmla="*/ 1366263 w 4244666"/>
              <a:gd name="connsiteY72" fmla="*/ 1807452 h 3047298"/>
              <a:gd name="connsiteX73" fmla="*/ 1465886 w 4244666"/>
              <a:gd name="connsiteY73" fmla="*/ 1807452 h 3047298"/>
              <a:gd name="connsiteX74" fmla="*/ 1465886 w 4244666"/>
              <a:gd name="connsiteY74" fmla="*/ 1835916 h 3047298"/>
              <a:gd name="connsiteX75" fmla="*/ 1565509 w 4244666"/>
              <a:gd name="connsiteY75" fmla="*/ 1835916 h 3047298"/>
              <a:gd name="connsiteX76" fmla="*/ 1565509 w 4244666"/>
              <a:gd name="connsiteY76" fmla="*/ 1864380 h 3047298"/>
              <a:gd name="connsiteX77" fmla="*/ 1647343 w 4244666"/>
              <a:gd name="connsiteY77" fmla="*/ 1864380 h 3047298"/>
              <a:gd name="connsiteX78" fmla="*/ 1647343 w 4244666"/>
              <a:gd name="connsiteY78" fmla="*/ 1885728 h 3047298"/>
              <a:gd name="connsiteX79" fmla="*/ 1800336 w 4244666"/>
              <a:gd name="connsiteY79" fmla="*/ 1885728 h 3047298"/>
              <a:gd name="connsiteX80" fmla="*/ 1800336 w 4244666"/>
              <a:gd name="connsiteY80" fmla="*/ 1910634 h 3047298"/>
              <a:gd name="connsiteX81" fmla="*/ 1889285 w 4244666"/>
              <a:gd name="connsiteY81" fmla="*/ 1910634 h 3047298"/>
              <a:gd name="connsiteX82" fmla="*/ 1889285 w 4244666"/>
              <a:gd name="connsiteY82" fmla="*/ 1921308 h 3047298"/>
              <a:gd name="connsiteX83" fmla="*/ 1960445 w 4244666"/>
              <a:gd name="connsiteY83" fmla="*/ 1921308 h 3047298"/>
              <a:gd name="connsiteX84" fmla="*/ 1960445 w 4244666"/>
              <a:gd name="connsiteY84" fmla="*/ 1942655 h 3047298"/>
              <a:gd name="connsiteX85" fmla="*/ 2020930 w 4244666"/>
              <a:gd name="connsiteY85" fmla="*/ 1942655 h 3047298"/>
              <a:gd name="connsiteX86" fmla="*/ 2020930 w 4244666"/>
              <a:gd name="connsiteY86" fmla="*/ 1949771 h 3047298"/>
              <a:gd name="connsiteX87" fmla="*/ 2177481 w 4244666"/>
              <a:gd name="connsiteY87" fmla="*/ 1949771 h 3047298"/>
              <a:gd name="connsiteX88" fmla="*/ 2177481 w 4244666"/>
              <a:gd name="connsiteY88" fmla="*/ 1978235 h 3047298"/>
              <a:gd name="connsiteX89" fmla="*/ 2230851 w 4244666"/>
              <a:gd name="connsiteY89" fmla="*/ 1978235 h 3047298"/>
              <a:gd name="connsiteX90" fmla="*/ 2230851 w 4244666"/>
              <a:gd name="connsiteY90" fmla="*/ 2003141 h 3047298"/>
              <a:gd name="connsiteX91" fmla="*/ 2401634 w 4244666"/>
              <a:gd name="connsiteY91" fmla="*/ 2003141 h 3047298"/>
              <a:gd name="connsiteX92" fmla="*/ 2401634 w 4244666"/>
              <a:gd name="connsiteY92" fmla="*/ 2020931 h 3047298"/>
              <a:gd name="connsiteX93" fmla="*/ 2529721 w 4244666"/>
              <a:gd name="connsiteY93" fmla="*/ 2020931 h 3047298"/>
              <a:gd name="connsiteX94" fmla="*/ 2529721 w 4244666"/>
              <a:gd name="connsiteY94" fmla="*/ 2042279 h 3047298"/>
              <a:gd name="connsiteX95" fmla="*/ 2640018 w 4244666"/>
              <a:gd name="connsiteY95" fmla="*/ 2042279 h 3047298"/>
              <a:gd name="connsiteX96" fmla="*/ 2640018 w 4244666"/>
              <a:gd name="connsiteY96" fmla="*/ 2067185 h 3047298"/>
              <a:gd name="connsiteX97" fmla="*/ 2679156 w 4244666"/>
              <a:gd name="connsiteY97" fmla="*/ 2067185 h 3047298"/>
              <a:gd name="connsiteX98" fmla="*/ 2679156 w 4244666"/>
              <a:gd name="connsiteY98" fmla="*/ 2099206 h 3047298"/>
              <a:gd name="connsiteX99" fmla="*/ 2803685 w 4244666"/>
              <a:gd name="connsiteY99" fmla="*/ 2099206 h 3047298"/>
              <a:gd name="connsiteX100" fmla="*/ 2803685 w 4244666"/>
              <a:gd name="connsiteY100" fmla="*/ 2127670 h 3047298"/>
              <a:gd name="connsiteX101" fmla="*/ 2953120 w 4244666"/>
              <a:gd name="connsiteY101" fmla="*/ 2127670 h 3047298"/>
              <a:gd name="connsiteX102" fmla="*/ 2953120 w 4244666"/>
              <a:gd name="connsiteY102" fmla="*/ 2145460 h 3047298"/>
              <a:gd name="connsiteX103" fmla="*/ 3002932 w 4244666"/>
              <a:gd name="connsiteY103" fmla="*/ 2145460 h 3047298"/>
              <a:gd name="connsiteX104" fmla="*/ 3002932 w 4244666"/>
              <a:gd name="connsiteY104" fmla="*/ 2159692 h 3047298"/>
              <a:gd name="connsiteX105" fmla="*/ 3191505 w 4244666"/>
              <a:gd name="connsiteY105" fmla="*/ 2159692 h 3047298"/>
              <a:gd name="connsiteX106" fmla="*/ 3191505 w 4244666"/>
              <a:gd name="connsiteY106" fmla="*/ 2209504 h 3047298"/>
              <a:gd name="connsiteX107" fmla="*/ 3223526 w 4244666"/>
              <a:gd name="connsiteY107" fmla="*/ 2209504 h 3047298"/>
              <a:gd name="connsiteX108" fmla="*/ 3223526 w 4244666"/>
              <a:gd name="connsiteY108" fmla="*/ 2223736 h 3047298"/>
              <a:gd name="connsiteX109" fmla="*/ 3497491 w 4244666"/>
              <a:gd name="connsiteY109" fmla="*/ 2223736 h 3047298"/>
              <a:gd name="connsiteX110" fmla="*/ 3497491 w 4244666"/>
              <a:gd name="connsiteY110" fmla="*/ 2248641 h 3047298"/>
              <a:gd name="connsiteX111" fmla="*/ 4244666 w 4244666"/>
              <a:gd name="connsiteY111" fmla="*/ 2248641 h 3047298"/>
              <a:gd name="connsiteX112" fmla="*/ 4244666 w 4244666"/>
              <a:gd name="connsiteY112" fmla="*/ 3047298 h 3047298"/>
              <a:gd name="connsiteX0" fmla="*/ 0 w 4244666"/>
              <a:gd name="connsiteY0" fmla="*/ 0 h 3047298"/>
              <a:gd name="connsiteX1" fmla="*/ 88949 w 4244666"/>
              <a:gd name="connsiteY1" fmla="*/ 0 h 3047298"/>
              <a:gd name="connsiteX2" fmla="*/ 88949 w 4244666"/>
              <a:gd name="connsiteY2" fmla="*/ 42696 h 3047298"/>
              <a:gd name="connsiteX3" fmla="*/ 103181 w 4244666"/>
              <a:gd name="connsiteY3" fmla="*/ 42696 h 3047298"/>
              <a:gd name="connsiteX4" fmla="*/ 103181 w 4244666"/>
              <a:gd name="connsiteY4" fmla="*/ 92508 h 3047298"/>
              <a:gd name="connsiteX5" fmla="*/ 120971 w 4244666"/>
              <a:gd name="connsiteY5" fmla="*/ 92508 h 3047298"/>
              <a:gd name="connsiteX6" fmla="*/ 120971 w 4244666"/>
              <a:gd name="connsiteY6" fmla="*/ 128087 h 3047298"/>
              <a:gd name="connsiteX7" fmla="*/ 138761 w 4244666"/>
              <a:gd name="connsiteY7" fmla="*/ 128087 h 3047298"/>
              <a:gd name="connsiteX8" fmla="*/ 138761 w 4244666"/>
              <a:gd name="connsiteY8" fmla="*/ 209921 h 3047298"/>
              <a:gd name="connsiteX9" fmla="*/ 152993 w 4244666"/>
              <a:gd name="connsiteY9" fmla="*/ 209921 h 3047298"/>
              <a:gd name="connsiteX10" fmla="*/ 152993 w 4244666"/>
              <a:gd name="connsiteY10" fmla="*/ 266848 h 3047298"/>
              <a:gd name="connsiteX11" fmla="*/ 177898 w 4244666"/>
              <a:gd name="connsiteY11" fmla="*/ 266848 h 3047298"/>
              <a:gd name="connsiteX12" fmla="*/ 177898 w 4244666"/>
              <a:gd name="connsiteY12" fmla="*/ 345124 h 3047298"/>
              <a:gd name="connsiteX13" fmla="*/ 202804 w 4244666"/>
              <a:gd name="connsiteY13" fmla="*/ 345124 h 3047298"/>
              <a:gd name="connsiteX14" fmla="*/ 202804 w 4244666"/>
              <a:gd name="connsiteY14" fmla="*/ 402051 h 3047298"/>
              <a:gd name="connsiteX15" fmla="*/ 217036 w 4244666"/>
              <a:gd name="connsiteY15" fmla="*/ 402051 h 3047298"/>
              <a:gd name="connsiteX16" fmla="*/ 217036 w 4244666"/>
              <a:gd name="connsiteY16" fmla="*/ 458979 h 3047298"/>
              <a:gd name="connsiteX17" fmla="*/ 249058 w 4244666"/>
              <a:gd name="connsiteY17" fmla="*/ 458979 h 3047298"/>
              <a:gd name="connsiteX18" fmla="*/ 249058 w 4244666"/>
              <a:gd name="connsiteY18" fmla="*/ 544371 h 3047298"/>
              <a:gd name="connsiteX19" fmla="*/ 273964 w 4244666"/>
              <a:gd name="connsiteY19" fmla="*/ 544371 h 3047298"/>
              <a:gd name="connsiteX20" fmla="*/ 273964 w 4244666"/>
              <a:gd name="connsiteY20" fmla="*/ 604856 h 3047298"/>
              <a:gd name="connsiteX21" fmla="*/ 302428 w 4244666"/>
              <a:gd name="connsiteY21" fmla="*/ 604856 h 3047298"/>
              <a:gd name="connsiteX22" fmla="*/ 302428 w 4244666"/>
              <a:gd name="connsiteY22" fmla="*/ 732943 h 3047298"/>
              <a:gd name="connsiteX23" fmla="*/ 330891 w 4244666"/>
              <a:gd name="connsiteY23" fmla="*/ 732943 h 3047298"/>
              <a:gd name="connsiteX24" fmla="*/ 330891 w 4244666"/>
              <a:gd name="connsiteY24" fmla="*/ 804103 h 3047298"/>
              <a:gd name="connsiteX25" fmla="*/ 355797 w 4244666"/>
              <a:gd name="connsiteY25" fmla="*/ 804103 h 3047298"/>
              <a:gd name="connsiteX26" fmla="*/ 355797 w 4244666"/>
              <a:gd name="connsiteY26" fmla="*/ 857472 h 3047298"/>
              <a:gd name="connsiteX27" fmla="*/ 387819 w 4244666"/>
              <a:gd name="connsiteY27" fmla="*/ 857472 h 3047298"/>
              <a:gd name="connsiteX28" fmla="*/ 387819 w 4244666"/>
              <a:gd name="connsiteY28" fmla="*/ 939306 h 3047298"/>
              <a:gd name="connsiteX29" fmla="*/ 387819 w 4244666"/>
              <a:gd name="connsiteY29" fmla="*/ 939306 h 3047298"/>
              <a:gd name="connsiteX30" fmla="*/ 387819 w 4244666"/>
              <a:gd name="connsiteY30" fmla="*/ 939306 h 3047298"/>
              <a:gd name="connsiteX31" fmla="*/ 430515 w 4244666"/>
              <a:gd name="connsiteY31" fmla="*/ 939306 h 3047298"/>
              <a:gd name="connsiteX32" fmla="*/ 430515 w 4244666"/>
              <a:gd name="connsiteY32" fmla="*/ 1010465 h 3047298"/>
              <a:gd name="connsiteX33" fmla="*/ 444747 w 4244666"/>
              <a:gd name="connsiteY33" fmla="*/ 1010465 h 3047298"/>
              <a:gd name="connsiteX34" fmla="*/ 444747 w 4244666"/>
              <a:gd name="connsiteY34" fmla="*/ 1063835 h 3047298"/>
              <a:gd name="connsiteX35" fmla="*/ 473210 w 4244666"/>
              <a:gd name="connsiteY35" fmla="*/ 1063835 h 3047298"/>
              <a:gd name="connsiteX36" fmla="*/ 473210 w 4244666"/>
              <a:gd name="connsiteY36" fmla="*/ 1102973 h 3047298"/>
              <a:gd name="connsiteX37" fmla="*/ 501674 w 4244666"/>
              <a:gd name="connsiteY37" fmla="*/ 1102973 h 3047298"/>
              <a:gd name="connsiteX38" fmla="*/ 501674 w 4244666"/>
              <a:gd name="connsiteY38" fmla="*/ 1145669 h 3047298"/>
              <a:gd name="connsiteX39" fmla="*/ 519464 w 4244666"/>
              <a:gd name="connsiteY39" fmla="*/ 1145669 h 3047298"/>
              <a:gd name="connsiteX40" fmla="*/ 519464 w 4244666"/>
              <a:gd name="connsiteY40" fmla="*/ 1191922 h 3047298"/>
              <a:gd name="connsiteX41" fmla="*/ 551486 w 4244666"/>
              <a:gd name="connsiteY41" fmla="*/ 1191922 h 3047298"/>
              <a:gd name="connsiteX42" fmla="*/ 551486 w 4244666"/>
              <a:gd name="connsiteY42" fmla="*/ 1215985 h 3047298"/>
              <a:gd name="connsiteX43" fmla="*/ 576392 w 4244666"/>
              <a:gd name="connsiteY43" fmla="*/ 1216828 h 3047298"/>
              <a:gd name="connsiteX44" fmla="*/ 576392 w 4244666"/>
              <a:gd name="connsiteY44" fmla="*/ 1266640 h 3047298"/>
              <a:gd name="connsiteX45" fmla="*/ 597740 w 4244666"/>
              <a:gd name="connsiteY45" fmla="*/ 1266640 h 3047298"/>
              <a:gd name="connsiteX46" fmla="*/ 597740 w 4244666"/>
              <a:gd name="connsiteY46" fmla="*/ 1334241 h 3047298"/>
              <a:gd name="connsiteX47" fmla="*/ 658225 w 4244666"/>
              <a:gd name="connsiteY47" fmla="*/ 1334241 h 3047298"/>
              <a:gd name="connsiteX48" fmla="*/ 658225 w 4244666"/>
              <a:gd name="connsiteY48" fmla="*/ 1359147 h 3047298"/>
              <a:gd name="connsiteX49" fmla="*/ 686689 w 4244666"/>
              <a:gd name="connsiteY49" fmla="*/ 1359147 h 3047298"/>
              <a:gd name="connsiteX50" fmla="*/ 686689 w 4244666"/>
              <a:gd name="connsiteY50" fmla="*/ 1398285 h 3047298"/>
              <a:gd name="connsiteX51" fmla="*/ 740059 w 4244666"/>
              <a:gd name="connsiteY51" fmla="*/ 1398285 h 3047298"/>
              <a:gd name="connsiteX52" fmla="*/ 740059 w 4244666"/>
              <a:gd name="connsiteY52" fmla="*/ 1465887 h 3047298"/>
              <a:gd name="connsiteX53" fmla="*/ 814776 w 4244666"/>
              <a:gd name="connsiteY53" fmla="*/ 1465887 h 3047298"/>
              <a:gd name="connsiteX54" fmla="*/ 814776 w 4244666"/>
              <a:gd name="connsiteY54" fmla="*/ 1489950 h 3047298"/>
              <a:gd name="connsiteX55" fmla="*/ 846797 w 4244666"/>
              <a:gd name="connsiteY55" fmla="*/ 1497908 h 3047298"/>
              <a:gd name="connsiteX56" fmla="*/ 846797 w 4244666"/>
              <a:gd name="connsiteY56" fmla="*/ 1522814 h 3047298"/>
              <a:gd name="connsiteX57" fmla="*/ 921516 w 4244666"/>
              <a:gd name="connsiteY57" fmla="*/ 1522814 h 3047298"/>
              <a:gd name="connsiteX58" fmla="*/ 921516 w 4244666"/>
              <a:gd name="connsiteY58" fmla="*/ 1554836 h 3047298"/>
              <a:gd name="connsiteX59" fmla="*/ 960653 w 4244666"/>
              <a:gd name="connsiteY59" fmla="*/ 1554836 h 3047298"/>
              <a:gd name="connsiteX60" fmla="*/ 960653 w 4244666"/>
              <a:gd name="connsiteY60" fmla="*/ 1579742 h 3047298"/>
              <a:gd name="connsiteX61" fmla="*/ 1010465 w 4244666"/>
              <a:gd name="connsiteY61" fmla="*/ 1579742 h 3047298"/>
              <a:gd name="connsiteX62" fmla="*/ 1010465 w 4244666"/>
              <a:gd name="connsiteY62" fmla="*/ 1622437 h 3047298"/>
              <a:gd name="connsiteX63" fmla="*/ 1038929 w 4244666"/>
              <a:gd name="connsiteY63" fmla="*/ 1622437 h 3047298"/>
              <a:gd name="connsiteX64" fmla="*/ 1038929 w 4244666"/>
              <a:gd name="connsiteY64" fmla="*/ 1647343 h 3047298"/>
              <a:gd name="connsiteX65" fmla="*/ 1156342 w 4244666"/>
              <a:gd name="connsiteY65" fmla="*/ 1647343 h 3047298"/>
              <a:gd name="connsiteX66" fmla="*/ 1156342 w 4244666"/>
              <a:gd name="connsiteY66" fmla="*/ 1700713 h 3047298"/>
              <a:gd name="connsiteX67" fmla="*/ 1223944 w 4244666"/>
              <a:gd name="connsiteY67" fmla="*/ 1700713 h 3047298"/>
              <a:gd name="connsiteX68" fmla="*/ 1223944 w 4244666"/>
              <a:gd name="connsiteY68" fmla="*/ 1718503 h 3047298"/>
              <a:gd name="connsiteX69" fmla="*/ 1259523 w 4244666"/>
              <a:gd name="connsiteY69" fmla="*/ 1718503 h 3047298"/>
              <a:gd name="connsiteX70" fmla="*/ 1259523 w 4244666"/>
              <a:gd name="connsiteY70" fmla="*/ 1775430 h 3047298"/>
              <a:gd name="connsiteX71" fmla="*/ 1366263 w 4244666"/>
              <a:gd name="connsiteY71" fmla="*/ 1775430 h 3047298"/>
              <a:gd name="connsiteX72" fmla="*/ 1366263 w 4244666"/>
              <a:gd name="connsiteY72" fmla="*/ 1807452 h 3047298"/>
              <a:gd name="connsiteX73" fmla="*/ 1465886 w 4244666"/>
              <a:gd name="connsiteY73" fmla="*/ 1807452 h 3047298"/>
              <a:gd name="connsiteX74" fmla="*/ 1465886 w 4244666"/>
              <a:gd name="connsiteY74" fmla="*/ 1835916 h 3047298"/>
              <a:gd name="connsiteX75" fmla="*/ 1565509 w 4244666"/>
              <a:gd name="connsiteY75" fmla="*/ 1835916 h 3047298"/>
              <a:gd name="connsiteX76" fmla="*/ 1565509 w 4244666"/>
              <a:gd name="connsiteY76" fmla="*/ 1864380 h 3047298"/>
              <a:gd name="connsiteX77" fmla="*/ 1647343 w 4244666"/>
              <a:gd name="connsiteY77" fmla="*/ 1864380 h 3047298"/>
              <a:gd name="connsiteX78" fmla="*/ 1647343 w 4244666"/>
              <a:gd name="connsiteY78" fmla="*/ 1885728 h 3047298"/>
              <a:gd name="connsiteX79" fmla="*/ 1800336 w 4244666"/>
              <a:gd name="connsiteY79" fmla="*/ 1885728 h 3047298"/>
              <a:gd name="connsiteX80" fmla="*/ 1800336 w 4244666"/>
              <a:gd name="connsiteY80" fmla="*/ 1910634 h 3047298"/>
              <a:gd name="connsiteX81" fmla="*/ 1889285 w 4244666"/>
              <a:gd name="connsiteY81" fmla="*/ 1910634 h 3047298"/>
              <a:gd name="connsiteX82" fmla="*/ 1889285 w 4244666"/>
              <a:gd name="connsiteY82" fmla="*/ 1921308 h 3047298"/>
              <a:gd name="connsiteX83" fmla="*/ 1960445 w 4244666"/>
              <a:gd name="connsiteY83" fmla="*/ 1921308 h 3047298"/>
              <a:gd name="connsiteX84" fmla="*/ 1960445 w 4244666"/>
              <a:gd name="connsiteY84" fmla="*/ 1942655 h 3047298"/>
              <a:gd name="connsiteX85" fmla="*/ 2020930 w 4244666"/>
              <a:gd name="connsiteY85" fmla="*/ 1942655 h 3047298"/>
              <a:gd name="connsiteX86" fmla="*/ 2020930 w 4244666"/>
              <a:gd name="connsiteY86" fmla="*/ 1949771 h 3047298"/>
              <a:gd name="connsiteX87" fmla="*/ 2177481 w 4244666"/>
              <a:gd name="connsiteY87" fmla="*/ 1949771 h 3047298"/>
              <a:gd name="connsiteX88" fmla="*/ 2177481 w 4244666"/>
              <a:gd name="connsiteY88" fmla="*/ 1978235 h 3047298"/>
              <a:gd name="connsiteX89" fmla="*/ 2230851 w 4244666"/>
              <a:gd name="connsiteY89" fmla="*/ 1978235 h 3047298"/>
              <a:gd name="connsiteX90" fmla="*/ 2230851 w 4244666"/>
              <a:gd name="connsiteY90" fmla="*/ 2003141 h 3047298"/>
              <a:gd name="connsiteX91" fmla="*/ 2401634 w 4244666"/>
              <a:gd name="connsiteY91" fmla="*/ 2003141 h 3047298"/>
              <a:gd name="connsiteX92" fmla="*/ 2401634 w 4244666"/>
              <a:gd name="connsiteY92" fmla="*/ 2020931 h 3047298"/>
              <a:gd name="connsiteX93" fmla="*/ 2529721 w 4244666"/>
              <a:gd name="connsiteY93" fmla="*/ 2020931 h 3047298"/>
              <a:gd name="connsiteX94" fmla="*/ 2529721 w 4244666"/>
              <a:gd name="connsiteY94" fmla="*/ 2042279 h 3047298"/>
              <a:gd name="connsiteX95" fmla="*/ 2640018 w 4244666"/>
              <a:gd name="connsiteY95" fmla="*/ 2042279 h 3047298"/>
              <a:gd name="connsiteX96" fmla="*/ 2640018 w 4244666"/>
              <a:gd name="connsiteY96" fmla="*/ 2067185 h 3047298"/>
              <a:gd name="connsiteX97" fmla="*/ 2679156 w 4244666"/>
              <a:gd name="connsiteY97" fmla="*/ 2067185 h 3047298"/>
              <a:gd name="connsiteX98" fmla="*/ 2679156 w 4244666"/>
              <a:gd name="connsiteY98" fmla="*/ 2099206 h 3047298"/>
              <a:gd name="connsiteX99" fmla="*/ 2803685 w 4244666"/>
              <a:gd name="connsiteY99" fmla="*/ 2099206 h 3047298"/>
              <a:gd name="connsiteX100" fmla="*/ 2803685 w 4244666"/>
              <a:gd name="connsiteY100" fmla="*/ 2127670 h 3047298"/>
              <a:gd name="connsiteX101" fmla="*/ 2953120 w 4244666"/>
              <a:gd name="connsiteY101" fmla="*/ 2127670 h 3047298"/>
              <a:gd name="connsiteX102" fmla="*/ 2953120 w 4244666"/>
              <a:gd name="connsiteY102" fmla="*/ 2145460 h 3047298"/>
              <a:gd name="connsiteX103" fmla="*/ 3002932 w 4244666"/>
              <a:gd name="connsiteY103" fmla="*/ 2145460 h 3047298"/>
              <a:gd name="connsiteX104" fmla="*/ 3002932 w 4244666"/>
              <a:gd name="connsiteY104" fmla="*/ 2159692 h 3047298"/>
              <a:gd name="connsiteX105" fmla="*/ 3191505 w 4244666"/>
              <a:gd name="connsiteY105" fmla="*/ 2159692 h 3047298"/>
              <a:gd name="connsiteX106" fmla="*/ 3191505 w 4244666"/>
              <a:gd name="connsiteY106" fmla="*/ 2209504 h 3047298"/>
              <a:gd name="connsiteX107" fmla="*/ 3223526 w 4244666"/>
              <a:gd name="connsiteY107" fmla="*/ 2209504 h 3047298"/>
              <a:gd name="connsiteX108" fmla="*/ 3223526 w 4244666"/>
              <a:gd name="connsiteY108" fmla="*/ 2223736 h 3047298"/>
              <a:gd name="connsiteX109" fmla="*/ 3497491 w 4244666"/>
              <a:gd name="connsiteY109" fmla="*/ 2223736 h 3047298"/>
              <a:gd name="connsiteX110" fmla="*/ 3497491 w 4244666"/>
              <a:gd name="connsiteY110" fmla="*/ 2248641 h 3047298"/>
              <a:gd name="connsiteX111" fmla="*/ 4244666 w 4244666"/>
              <a:gd name="connsiteY111" fmla="*/ 2248641 h 3047298"/>
              <a:gd name="connsiteX112" fmla="*/ 4244666 w 4244666"/>
              <a:gd name="connsiteY112" fmla="*/ 3047298 h 3047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4244666" h="3047298">
                <a:moveTo>
                  <a:pt x="0" y="0"/>
                </a:moveTo>
                <a:lnTo>
                  <a:pt x="88949" y="0"/>
                </a:lnTo>
                <a:lnTo>
                  <a:pt x="88949" y="42696"/>
                </a:lnTo>
                <a:lnTo>
                  <a:pt x="103181" y="42696"/>
                </a:lnTo>
                <a:lnTo>
                  <a:pt x="103181" y="92508"/>
                </a:lnTo>
                <a:lnTo>
                  <a:pt x="120971" y="92508"/>
                </a:lnTo>
                <a:lnTo>
                  <a:pt x="120971" y="128087"/>
                </a:lnTo>
                <a:lnTo>
                  <a:pt x="138761" y="128087"/>
                </a:lnTo>
                <a:lnTo>
                  <a:pt x="138761" y="209921"/>
                </a:lnTo>
                <a:lnTo>
                  <a:pt x="152993" y="209921"/>
                </a:lnTo>
                <a:lnTo>
                  <a:pt x="152993" y="266848"/>
                </a:lnTo>
                <a:lnTo>
                  <a:pt x="177898" y="266848"/>
                </a:lnTo>
                <a:lnTo>
                  <a:pt x="177898" y="345124"/>
                </a:lnTo>
                <a:lnTo>
                  <a:pt x="202804" y="345124"/>
                </a:lnTo>
                <a:lnTo>
                  <a:pt x="202804" y="402051"/>
                </a:lnTo>
                <a:lnTo>
                  <a:pt x="217036" y="402051"/>
                </a:lnTo>
                <a:lnTo>
                  <a:pt x="217036" y="458979"/>
                </a:lnTo>
                <a:lnTo>
                  <a:pt x="249058" y="458979"/>
                </a:lnTo>
                <a:lnTo>
                  <a:pt x="249058" y="544371"/>
                </a:lnTo>
                <a:lnTo>
                  <a:pt x="273964" y="544371"/>
                </a:lnTo>
                <a:lnTo>
                  <a:pt x="273964" y="604856"/>
                </a:lnTo>
                <a:lnTo>
                  <a:pt x="302428" y="604856"/>
                </a:lnTo>
                <a:lnTo>
                  <a:pt x="302428" y="732943"/>
                </a:lnTo>
                <a:lnTo>
                  <a:pt x="330891" y="732943"/>
                </a:lnTo>
                <a:lnTo>
                  <a:pt x="330891" y="804103"/>
                </a:lnTo>
                <a:lnTo>
                  <a:pt x="355797" y="804103"/>
                </a:lnTo>
                <a:lnTo>
                  <a:pt x="355797" y="857472"/>
                </a:lnTo>
                <a:lnTo>
                  <a:pt x="387819" y="857472"/>
                </a:lnTo>
                <a:lnTo>
                  <a:pt x="387819" y="939306"/>
                </a:lnTo>
                <a:lnTo>
                  <a:pt x="387819" y="939306"/>
                </a:lnTo>
                <a:lnTo>
                  <a:pt x="387819" y="939306"/>
                </a:lnTo>
                <a:lnTo>
                  <a:pt x="430515" y="939306"/>
                </a:lnTo>
                <a:lnTo>
                  <a:pt x="430515" y="1010465"/>
                </a:lnTo>
                <a:lnTo>
                  <a:pt x="444747" y="1010465"/>
                </a:lnTo>
                <a:lnTo>
                  <a:pt x="444747" y="1063835"/>
                </a:lnTo>
                <a:lnTo>
                  <a:pt x="473210" y="1063835"/>
                </a:lnTo>
                <a:lnTo>
                  <a:pt x="473210" y="1102973"/>
                </a:lnTo>
                <a:lnTo>
                  <a:pt x="501674" y="1102973"/>
                </a:lnTo>
                <a:lnTo>
                  <a:pt x="501674" y="1145669"/>
                </a:lnTo>
                <a:lnTo>
                  <a:pt x="519464" y="1145669"/>
                </a:lnTo>
                <a:lnTo>
                  <a:pt x="519464" y="1191922"/>
                </a:lnTo>
                <a:lnTo>
                  <a:pt x="551486" y="1191922"/>
                </a:lnTo>
                <a:lnTo>
                  <a:pt x="551486" y="1215985"/>
                </a:lnTo>
                <a:lnTo>
                  <a:pt x="576392" y="1216828"/>
                </a:lnTo>
                <a:lnTo>
                  <a:pt x="576392" y="1266640"/>
                </a:lnTo>
                <a:lnTo>
                  <a:pt x="597740" y="1266640"/>
                </a:lnTo>
                <a:lnTo>
                  <a:pt x="597740" y="1334241"/>
                </a:lnTo>
                <a:lnTo>
                  <a:pt x="658225" y="1334241"/>
                </a:lnTo>
                <a:lnTo>
                  <a:pt x="658225" y="1359147"/>
                </a:lnTo>
                <a:lnTo>
                  <a:pt x="686689" y="1359147"/>
                </a:lnTo>
                <a:lnTo>
                  <a:pt x="686689" y="1398285"/>
                </a:lnTo>
                <a:lnTo>
                  <a:pt x="740059" y="1398285"/>
                </a:lnTo>
                <a:lnTo>
                  <a:pt x="740059" y="1465887"/>
                </a:lnTo>
                <a:lnTo>
                  <a:pt x="814776" y="1465887"/>
                </a:lnTo>
                <a:lnTo>
                  <a:pt x="814776" y="1489950"/>
                </a:lnTo>
                <a:lnTo>
                  <a:pt x="846797" y="1497908"/>
                </a:lnTo>
                <a:lnTo>
                  <a:pt x="846797" y="1522814"/>
                </a:lnTo>
                <a:lnTo>
                  <a:pt x="921516" y="1522814"/>
                </a:lnTo>
                <a:lnTo>
                  <a:pt x="921516" y="1554836"/>
                </a:lnTo>
                <a:lnTo>
                  <a:pt x="960653" y="1554836"/>
                </a:lnTo>
                <a:lnTo>
                  <a:pt x="960653" y="1579742"/>
                </a:lnTo>
                <a:lnTo>
                  <a:pt x="1010465" y="1579742"/>
                </a:lnTo>
                <a:lnTo>
                  <a:pt x="1010465" y="1622437"/>
                </a:lnTo>
                <a:lnTo>
                  <a:pt x="1038929" y="1622437"/>
                </a:lnTo>
                <a:lnTo>
                  <a:pt x="1038929" y="1647343"/>
                </a:lnTo>
                <a:lnTo>
                  <a:pt x="1156342" y="1647343"/>
                </a:lnTo>
                <a:lnTo>
                  <a:pt x="1156342" y="1700713"/>
                </a:lnTo>
                <a:lnTo>
                  <a:pt x="1223944" y="1700713"/>
                </a:lnTo>
                <a:lnTo>
                  <a:pt x="1223944" y="1718503"/>
                </a:lnTo>
                <a:lnTo>
                  <a:pt x="1259523" y="1718503"/>
                </a:lnTo>
                <a:lnTo>
                  <a:pt x="1259523" y="1775430"/>
                </a:lnTo>
                <a:lnTo>
                  <a:pt x="1366263" y="1775430"/>
                </a:lnTo>
                <a:lnTo>
                  <a:pt x="1366263" y="1807452"/>
                </a:lnTo>
                <a:lnTo>
                  <a:pt x="1465886" y="1807452"/>
                </a:lnTo>
                <a:lnTo>
                  <a:pt x="1465886" y="1835916"/>
                </a:lnTo>
                <a:lnTo>
                  <a:pt x="1565509" y="1835916"/>
                </a:lnTo>
                <a:lnTo>
                  <a:pt x="1565509" y="1864380"/>
                </a:lnTo>
                <a:lnTo>
                  <a:pt x="1647343" y="1864380"/>
                </a:lnTo>
                <a:lnTo>
                  <a:pt x="1647343" y="1885728"/>
                </a:lnTo>
                <a:lnTo>
                  <a:pt x="1800336" y="1885728"/>
                </a:lnTo>
                <a:lnTo>
                  <a:pt x="1800336" y="1910634"/>
                </a:lnTo>
                <a:lnTo>
                  <a:pt x="1889285" y="1910634"/>
                </a:lnTo>
                <a:lnTo>
                  <a:pt x="1889285" y="1921308"/>
                </a:lnTo>
                <a:lnTo>
                  <a:pt x="1960445" y="1921308"/>
                </a:lnTo>
                <a:lnTo>
                  <a:pt x="1960445" y="1942655"/>
                </a:lnTo>
                <a:lnTo>
                  <a:pt x="2020930" y="1942655"/>
                </a:lnTo>
                <a:lnTo>
                  <a:pt x="2020930" y="1949771"/>
                </a:lnTo>
                <a:lnTo>
                  <a:pt x="2177481" y="1949771"/>
                </a:lnTo>
                <a:lnTo>
                  <a:pt x="2177481" y="1978235"/>
                </a:lnTo>
                <a:lnTo>
                  <a:pt x="2230851" y="1978235"/>
                </a:lnTo>
                <a:lnTo>
                  <a:pt x="2230851" y="2003141"/>
                </a:lnTo>
                <a:lnTo>
                  <a:pt x="2401634" y="2003141"/>
                </a:lnTo>
                <a:lnTo>
                  <a:pt x="2401634" y="2020931"/>
                </a:lnTo>
                <a:lnTo>
                  <a:pt x="2529721" y="2020931"/>
                </a:lnTo>
                <a:lnTo>
                  <a:pt x="2529721" y="2042279"/>
                </a:lnTo>
                <a:lnTo>
                  <a:pt x="2640018" y="2042279"/>
                </a:lnTo>
                <a:lnTo>
                  <a:pt x="2640018" y="2067185"/>
                </a:lnTo>
                <a:lnTo>
                  <a:pt x="2679156" y="2067185"/>
                </a:lnTo>
                <a:lnTo>
                  <a:pt x="2679156" y="2099206"/>
                </a:lnTo>
                <a:lnTo>
                  <a:pt x="2803685" y="2099206"/>
                </a:lnTo>
                <a:lnTo>
                  <a:pt x="2803685" y="2127670"/>
                </a:lnTo>
                <a:lnTo>
                  <a:pt x="2953120" y="2127670"/>
                </a:lnTo>
                <a:lnTo>
                  <a:pt x="2953120" y="2145460"/>
                </a:lnTo>
                <a:lnTo>
                  <a:pt x="3002932" y="2145460"/>
                </a:lnTo>
                <a:lnTo>
                  <a:pt x="3002932" y="2159692"/>
                </a:lnTo>
                <a:lnTo>
                  <a:pt x="3191505" y="2159692"/>
                </a:lnTo>
                <a:lnTo>
                  <a:pt x="3191505" y="2209504"/>
                </a:lnTo>
                <a:lnTo>
                  <a:pt x="3223526" y="2209504"/>
                </a:lnTo>
                <a:lnTo>
                  <a:pt x="3223526" y="2223736"/>
                </a:lnTo>
                <a:lnTo>
                  <a:pt x="3497491" y="2223736"/>
                </a:lnTo>
                <a:lnTo>
                  <a:pt x="3497491" y="2248641"/>
                </a:lnTo>
                <a:lnTo>
                  <a:pt x="4244666" y="2248641"/>
                </a:lnTo>
                <a:lnTo>
                  <a:pt x="4244666" y="3047298"/>
                </a:lnTo>
              </a:path>
            </a:pathLst>
          </a:custGeom>
          <a:noFill/>
          <a:ln w="28575">
            <a:solidFill>
              <a:schemeClr val="accent3"/>
            </a:solidFill>
            <a:miter lim="800000"/>
            <a:headEnd/>
            <a:tailEnd/>
          </a:ln>
        </p:spPr>
        <p:txBody>
          <a:bodyPr rtlCol="0" anchor="ctr"/>
          <a:lstStyle/>
          <a:p>
            <a:pPr algn="ctr"/>
            <a:endParaRPr lang="en-US" dirty="0"/>
          </a:p>
        </p:txBody>
      </p:sp>
      <p:sp>
        <p:nvSpPr>
          <p:cNvPr id="13" name="Freeform: Shape 7">
            <a:extLst>
              <a:ext uri="{FF2B5EF4-FFF2-40B4-BE49-F238E27FC236}">
                <a16:creationId xmlns:a16="http://schemas.microsoft.com/office/drawing/2014/main" id="{71375CBE-CB32-299F-0ABC-CE7158818654}"/>
              </a:ext>
            </a:extLst>
          </p:cNvPr>
          <p:cNvSpPr/>
          <p:nvPr/>
        </p:nvSpPr>
        <p:spPr bwMode="auto">
          <a:xfrm>
            <a:off x="8017781" y="1745160"/>
            <a:ext cx="3599961" cy="2054938"/>
          </a:xfrm>
          <a:custGeom>
            <a:avLst/>
            <a:gdLst>
              <a:gd name="connsiteX0" fmla="*/ 0 w 4387174"/>
              <a:gd name="connsiteY0" fmla="*/ 0 h 2188723"/>
              <a:gd name="connsiteX1" fmla="*/ 87549 w 4387174"/>
              <a:gd name="connsiteY1" fmla="*/ 0 h 2188723"/>
              <a:gd name="connsiteX2" fmla="*/ 87549 w 4387174"/>
              <a:gd name="connsiteY2" fmla="*/ 53502 h 2188723"/>
              <a:gd name="connsiteX3" fmla="*/ 111868 w 4387174"/>
              <a:gd name="connsiteY3" fmla="*/ 53502 h 2188723"/>
              <a:gd name="connsiteX4" fmla="*/ 111868 w 4387174"/>
              <a:gd name="connsiteY4" fmla="*/ 116732 h 2188723"/>
              <a:gd name="connsiteX5" fmla="*/ 131323 w 4387174"/>
              <a:gd name="connsiteY5" fmla="*/ 116732 h 2188723"/>
              <a:gd name="connsiteX6" fmla="*/ 131323 w 4387174"/>
              <a:gd name="connsiteY6" fmla="*/ 116732 h 2188723"/>
              <a:gd name="connsiteX7" fmla="*/ 131323 w 4387174"/>
              <a:gd name="connsiteY7" fmla="*/ 150778 h 2188723"/>
              <a:gd name="connsiteX8" fmla="*/ 131323 w 4387174"/>
              <a:gd name="connsiteY8" fmla="*/ 175097 h 2188723"/>
              <a:gd name="connsiteX9" fmla="*/ 165370 w 4387174"/>
              <a:gd name="connsiteY9" fmla="*/ 175097 h 2188723"/>
              <a:gd name="connsiteX10" fmla="*/ 165370 w 4387174"/>
              <a:gd name="connsiteY10" fmla="*/ 243191 h 2188723"/>
              <a:gd name="connsiteX11" fmla="*/ 194553 w 4387174"/>
              <a:gd name="connsiteY11" fmla="*/ 243191 h 2188723"/>
              <a:gd name="connsiteX12" fmla="*/ 194553 w 4387174"/>
              <a:gd name="connsiteY12" fmla="*/ 311285 h 2188723"/>
              <a:gd name="connsiteX13" fmla="*/ 223736 w 4387174"/>
              <a:gd name="connsiteY13" fmla="*/ 311285 h 2188723"/>
              <a:gd name="connsiteX14" fmla="*/ 223736 w 4387174"/>
              <a:gd name="connsiteY14" fmla="*/ 359923 h 2188723"/>
              <a:gd name="connsiteX15" fmla="*/ 243191 w 4387174"/>
              <a:gd name="connsiteY15" fmla="*/ 359923 h 2188723"/>
              <a:gd name="connsiteX16" fmla="*/ 243191 w 4387174"/>
              <a:gd name="connsiteY16" fmla="*/ 403697 h 2188723"/>
              <a:gd name="connsiteX17" fmla="*/ 267510 w 4387174"/>
              <a:gd name="connsiteY17" fmla="*/ 403697 h 2188723"/>
              <a:gd name="connsiteX18" fmla="*/ 267510 w 4387174"/>
              <a:gd name="connsiteY18" fmla="*/ 486383 h 2188723"/>
              <a:gd name="connsiteX19" fmla="*/ 282102 w 4387174"/>
              <a:gd name="connsiteY19" fmla="*/ 486383 h 2188723"/>
              <a:gd name="connsiteX20" fmla="*/ 282102 w 4387174"/>
              <a:gd name="connsiteY20" fmla="*/ 525293 h 2188723"/>
              <a:gd name="connsiteX21" fmla="*/ 306421 w 4387174"/>
              <a:gd name="connsiteY21" fmla="*/ 525293 h 2188723"/>
              <a:gd name="connsiteX22" fmla="*/ 306421 w 4387174"/>
              <a:gd name="connsiteY22" fmla="*/ 588523 h 2188723"/>
              <a:gd name="connsiteX23" fmla="*/ 306421 w 4387174"/>
              <a:gd name="connsiteY23" fmla="*/ 588523 h 2188723"/>
              <a:gd name="connsiteX24" fmla="*/ 306421 w 4387174"/>
              <a:gd name="connsiteY24" fmla="*/ 656617 h 2188723"/>
              <a:gd name="connsiteX25" fmla="*/ 355059 w 4387174"/>
              <a:gd name="connsiteY25" fmla="*/ 656617 h 2188723"/>
              <a:gd name="connsiteX26" fmla="*/ 355059 w 4387174"/>
              <a:gd name="connsiteY26" fmla="*/ 700391 h 2188723"/>
              <a:gd name="connsiteX27" fmla="*/ 369651 w 4387174"/>
              <a:gd name="connsiteY27" fmla="*/ 714983 h 2188723"/>
              <a:gd name="connsiteX28" fmla="*/ 379379 w 4387174"/>
              <a:gd name="connsiteY28" fmla="*/ 705255 h 2188723"/>
              <a:gd name="connsiteX29" fmla="*/ 379379 w 4387174"/>
              <a:gd name="connsiteY29" fmla="*/ 763621 h 2188723"/>
              <a:gd name="connsiteX30" fmla="*/ 432881 w 4387174"/>
              <a:gd name="connsiteY30" fmla="*/ 763621 h 2188723"/>
              <a:gd name="connsiteX31" fmla="*/ 432881 w 4387174"/>
              <a:gd name="connsiteY31" fmla="*/ 846306 h 2188723"/>
              <a:gd name="connsiteX32" fmla="*/ 466927 w 4387174"/>
              <a:gd name="connsiteY32" fmla="*/ 846306 h 2188723"/>
              <a:gd name="connsiteX33" fmla="*/ 466927 w 4387174"/>
              <a:gd name="connsiteY33" fmla="*/ 914400 h 2188723"/>
              <a:gd name="connsiteX34" fmla="*/ 491246 w 4387174"/>
              <a:gd name="connsiteY34" fmla="*/ 914400 h 2188723"/>
              <a:gd name="connsiteX35" fmla="*/ 491246 w 4387174"/>
              <a:gd name="connsiteY35" fmla="*/ 948446 h 2188723"/>
              <a:gd name="connsiteX36" fmla="*/ 530157 w 4387174"/>
              <a:gd name="connsiteY36" fmla="*/ 948446 h 2188723"/>
              <a:gd name="connsiteX37" fmla="*/ 530157 w 4387174"/>
              <a:gd name="connsiteY37" fmla="*/ 997085 h 2188723"/>
              <a:gd name="connsiteX38" fmla="*/ 573932 w 4387174"/>
              <a:gd name="connsiteY38" fmla="*/ 997085 h 2188723"/>
              <a:gd name="connsiteX39" fmla="*/ 573932 w 4387174"/>
              <a:gd name="connsiteY39" fmla="*/ 1035995 h 2188723"/>
              <a:gd name="connsiteX40" fmla="*/ 598251 w 4387174"/>
              <a:gd name="connsiteY40" fmla="*/ 1035995 h 2188723"/>
              <a:gd name="connsiteX41" fmla="*/ 598251 w 4387174"/>
              <a:gd name="connsiteY41" fmla="*/ 1099225 h 2188723"/>
              <a:gd name="connsiteX42" fmla="*/ 646889 w 4387174"/>
              <a:gd name="connsiteY42" fmla="*/ 1099225 h 2188723"/>
              <a:gd name="connsiteX43" fmla="*/ 646889 w 4387174"/>
              <a:gd name="connsiteY43" fmla="*/ 1143000 h 2188723"/>
              <a:gd name="connsiteX44" fmla="*/ 680936 w 4387174"/>
              <a:gd name="connsiteY44" fmla="*/ 1143000 h 2188723"/>
              <a:gd name="connsiteX45" fmla="*/ 680936 w 4387174"/>
              <a:gd name="connsiteY45" fmla="*/ 1201366 h 2188723"/>
              <a:gd name="connsiteX46" fmla="*/ 719846 w 4387174"/>
              <a:gd name="connsiteY46" fmla="*/ 1201366 h 2188723"/>
              <a:gd name="connsiteX47" fmla="*/ 719846 w 4387174"/>
              <a:gd name="connsiteY47" fmla="*/ 1254868 h 2188723"/>
              <a:gd name="connsiteX48" fmla="*/ 783076 w 4387174"/>
              <a:gd name="connsiteY48" fmla="*/ 1254868 h 2188723"/>
              <a:gd name="connsiteX49" fmla="*/ 783076 w 4387174"/>
              <a:gd name="connsiteY49" fmla="*/ 1288915 h 2188723"/>
              <a:gd name="connsiteX50" fmla="*/ 821987 w 4387174"/>
              <a:gd name="connsiteY50" fmla="*/ 1288915 h 2188723"/>
              <a:gd name="connsiteX51" fmla="*/ 821987 w 4387174"/>
              <a:gd name="connsiteY51" fmla="*/ 1327825 h 2188723"/>
              <a:gd name="connsiteX52" fmla="*/ 870625 w 4387174"/>
              <a:gd name="connsiteY52" fmla="*/ 1327825 h 2188723"/>
              <a:gd name="connsiteX53" fmla="*/ 870625 w 4387174"/>
              <a:gd name="connsiteY53" fmla="*/ 1371600 h 2188723"/>
              <a:gd name="connsiteX54" fmla="*/ 948446 w 4387174"/>
              <a:gd name="connsiteY54" fmla="*/ 1371600 h 2188723"/>
              <a:gd name="connsiteX55" fmla="*/ 948446 w 4387174"/>
              <a:gd name="connsiteY55" fmla="*/ 1415374 h 2188723"/>
              <a:gd name="connsiteX56" fmla="*/ 987357 w 4387174"/>
              <a:gd name="connsiteY56" fmla="*/ 1415374 h 2188723"/>
              <a:gd name="connsiteX57" fmla="*/ 987357 w 4387174"/>
              <a:gd name="connsiteY57" fmla="*/ 1449421 h 2188723"/>
              <a:gd name="connsiteX58" fmla="*/ 1045723 w 4387174"/>
              <a:gd name="connsiteY58" fmla="*/ 1449421 h 2188723"/>
              <a:gd name="connsiteX59" fmla="*/ 1045723 w 4387174"/>
              <a:gd name="connsiteY59" fmla="*/ 1449421 h 2188723"/>
              <a:gd name="connsiteX60" fmla="*/ 1045723 w 4387174"/>
              <a:gd name="connsiteY60" fmla="*/ 1493195 h 2188723"/>
              <a:gd name="connsiteX61" fmla="*/ 1143000 w 4387174"/>
              <a:gd name="connsiteY61" fmla="*/ 1493195 h 2188723"/>
              <a:gd name="connsiteX62" fmla="*/ 1143000 w 4387174"/>
              <a:gd name="connsiteY62" fmla="*/ 1522378 h 2188723"/>
              <a:gd name="connsiteX63" fmla="*/ 1235412 w 4387174"/>
              <a:gd name="connsiteY63" fmla="*/ 1522378 h 2188723"/>
              <a:gd name="connsiteX64" fmla="*/ 1235412 w 4387174"/>
              <a:gd name="connsiteY64" fmla="*/ 1561289 h 2188723"/>
              <a:gd name="connsiteX65" fmla="*/ 1327825 w 4387174"/>
              <a:gd name="connsiteY65" fmla="*/ 1561289 h 2188723"/>
              <a:gd name="connsiteX66" fmla="*/ 1327825 w 4387174"/>
              <a:gd name="connsiteY66" fmla="*/ 1580744 h 2188723"/>
              <a:gd name="connsiteX67" fmla="*/ 1386191 w 4387174"/>
              <a:gd name="connsiteY67" fmla="*/ 1580744 h 2188723"/>
              <a:gd name="connsiteX68" fmla="*/ 1386191 w 4387174"/>
              <a:gd name="connsiteY68" fmla="*/ 1609927 h 2188723"/>
              <a:gd name="connsiteX69" fmla="*/ 1464012 w 4387174"/>
              <a:gd name="connsiteY69" fmla="*/ 1609927 h 2188723"/>
              <a:gd name="connsiteX70" fmla="*/ 1464012 w 4387174"/>
              <a:gd name="connsiteY70" fmla="*/ 1629383 h 2188723"/>
              <a:gd name="connsiteX71" fmla="*/ 1532106 w 4387174"/>
              <a:gd name="connsiteY71" fmla="*/ 1629383 h 2188723"/>
              <a:gd name="connsiteX72" fmla="*/ 1522378 w 4387174"/>
              <a:gd name="connsiteY72" fmla="*/ 1639111 h 2188723"/>
              <a:gd name="connsiteX73" fmla="*/ 1614791 w 4387174"/>
              <a:gd name="connsiteY73" fmla="*/ 1639111 h 2188723"/>
              <a:gd name="connsiteX74" fmla="*/ 1614791 w 4387174"/>
              <a:gd name="connsiteY74" fmla="*/ 1687749 h 2188723"/>
              <a:gd name="connsiteX75" fmla="*/ 1712068 w 4387174"/>
              <a:gd name="connsiteY75" fmla="*/ 1687749 h 2188723"/>
              <a:gd name="connsiteX76" fmla="*/ 1712068 w 4387174"/>
              <a:gd name="connsiteY76" fmla="*/ 1716932 h 2188723"/>
              <a:gd name="connsiteX77" fmla="*/ 1819072 w 4387174"/>
              <a:gd name="connsiteY77" fmla="*/ 1716932 h 2188723"/>
              <a:gd name="connsiteX78" fmla="*/ 1819072 w 4387174"/>
              <a:gd name="connsiteY78" fmla="*/ 1746115 h 2188723"/>
              <a:gd name="connsiteX79" fmla="*/ 1940668 w 4387174"/>
              <a:gd name="connsiteY79" fmla="*/ 1746115 h 2188723"/>
              <a:gd name="connsiteX80" fmla="*/ 1940668 w 4387174"/>
              <a:gd name="connsiteY80" fmla="*/ 1785025 h 2188723"/>
              <a:gd name="connsiteX81" fmla="*/ 2052536 w 4387174"/>
              <a:gd name="connsiteY81" fmla="*/ 1785025 h 2188723"/>
              <a:gd name="connsiteX82" fmla="*/ 2052536 w 4387174"/>
              <a:gd name="connsiteY82" fmla="*/ 1814208 h 2188723"/>
              <a:gd name="connsiteX83" fmla="*/ 2193587 w 4387174"/>
              <a:gd name="connsiteY83" fmla="*/ 1814208 h 2188723"/>
              <a:gd name="connsiteX84" fmla="*/ 2193587 w 4387174"/>
              <a:gd name="connsiteY84" fmla="*/ 1828800 h 2188723"/>
              <a:gd name="connsiteX85" fmla="*/ 2251953 w 4387174"/>
              <a:gd name="connsiteY85" fmla="*/ 1828800 h 2188723"/>
              <a:gd name="connsiteX86" fmla="*/ 2266544 w 4387174"/>
              <a:gd name="connsiteY86" fmla="*/ 1843391 h 2188723"/>
              <a:gd name="connsiteX87" fmla="*/ 2344366 w 4387174"/>
              <a:gd name="connsiteY87" fmla="*/ 1843391 h 2188723"/>
              <a:gd name="connsiteX88" fmla="*/ 2344366 w 4387174"/>
              <a:gd name="connsiteY88" fmla="*/ 1872574 h 2188723"/>
              <a:gd name="connsiteX89" fmla="*/ 2543783 w 4387174"/>
              <a:gd name="connsiteY89" fmla="*/ 1872574 h 2188723"/>
              <a:gd name="connsiteX90" fmla="*/ 2543783 w 4387174"/>
              <a:gd name="connsiteY90" fmla="*/ 1872574 h 2188723"/>
              <a:gd name="connsiteX91" fmla="*/ 2650787 w 4387174"/>
              <a:gd name="connsiteY91" fmla="*/ 1872574 h 2188723"/>
              <a:gd name="connsiteX92" fmla="*/ 2650787 w 4387174"/>
              <a:gd name="connsiteY92" fmla="*/ 1916349 h 2188723"/>
              <a:gd name="connsiteX93" fmla="*/ 2718881 w 4387174"/>
              <a:gd name="connsiteY93" fmla="*/ 1916349 h 2188723"/>
              <a:gd name="connsiteX94" fmla="*/ 2718881 w 4387174"/>
              <a:gd name="connsiteY94" fmla="*/ 1926076 h 2188723"/>
              <a:gd name="connsiteX95" fmla="*/ 2821021 w 4387174"/>
              <a:gd name="connsiteY95" fmla="*/ 1926076 h 2188723"/>
              <a:gd name="connsiteX96" fmla="*/ 2821021 w 4387174"/>
              <a:gd name="connsiteY96" fmla="*/ 1945532 h 2188723"/>
              <a:gd name="connsiteX97" fmla="*/ 2947481 w 4387174"/>
              <a:gd name="connsiteY97" fmla="*/ 1945532 h 2188723"/>
              <a:gd name="connsiteX98" fmla="*/ 2947481 w 4387174"/>
              <a:gd name="connsiteY98" fmla="*/ 1945532 h 2188723"/>
              <a:gd name="connsiteX99" fmla="*/ 2947481 w 4387174"/>
              <a:gd name="connsiteY99" fmla="*/ 1979578 h 2188723"/>
              <a:gd name="connsiteX100" fmla="*/ 3107987 w 4387174"/>
              <a:gd name="connsiteY100" fmla="*/ 1979578 h 2188723"/>
              <a:gd name="connsiteX101" fmla="*/ 3107987 w 4387174"/>
              <a:gd name="connsiteY101" fmla="*/ 1994170 h 2188723"/>
              <a:gd name="connsiteX102" fmla="*/ 3200400 w 4387174"/>
              <a:gd name="connsiteY102" fmla="*/ 1994170 h 2188723"/>
              <a:gd name="connsiteX103" fmla="*/ 3200400 w 4387174"/>
              <a:gd name="connsiteY103" fmla="*/ 1994170 h 2188723"/>
              <a:gd name="connsiteX104" fmla="*/ 3283085 w 4387174"/>
              <a:gd name="connsiteY104" fmla="*/ 1994170 h 2188723"/>
              <a:gd name="connsiteX105" fmla="*/ 3283085 w 4387174"/>
              <a:gd name="connsiteY105" fmla="*/ 2047672 h 2188723"/>
              <a:gd name="connsiteX106" fmla="*/ 3385225 w 4387174"/>
              <a:gd name="connsiteY106" fmla="*/ 2047672 h 2188723"/>
              <a:gd name="connsiteX107" fmla="*/ 3385225 w 4387174"/>
              <a:gd name="connsiteY107" fmla="*/ 2067127 h 2188723"/>
              <a:gd name="connsiteX108" fmla="*/ 3448455 w 4387174"/>
              <a:gd name="connsiteY108" fmla="*/ 2067127 h 2188723"/>
              <a:gd name="connsiteX109" fmla="*/ 3448455 w 4387174"/>
              <a:gd name="connsiteY109" fmla="*/ 2086583 h 2188723"/>
              <a:gd name="connsiteX110" fmla="*/ 3482502 w 4387174"/>
              <a:gd name="connsiteY110" fmla="*/ 2086583 h 2188723"/>
              <a:gd name="connsiteX111" fmla="*/ 3482502 w 4387174"/>
              <a:gd name="connsiteY111" fmla="*/ 2106038 h 2188723"/>
              <a:gd name="connsiteX112" fmla="*/ 3584642 w 4387174"/>
              <a:gd name="connsiteY112" fmla="*/ 2106038 h 2188723"/>
              <a:gd name="connsiteX113" fmla="*/ 3584642 w 4387174"/>
              <a:gd name="connsiteY113" fmla="*/ 2115766 h 2188723"/>
              <a:gd name="connsiteX114" fmla="*/ 3638144 w 4387174"/>
              <a:gd name="connsiteY114" fmla="*/ 2115766 h 2188723"/>
              <a:gd name="connsiteX115" fmla="*/ 3638144 w 4387174"/>
              <a:gd name="connsiteY115" fmla="*/ 2120629 h 2188723"/>
              <a:gd name="connsiteX116" fmla="*/ 3857017 w 4387174"/>
              <a:gd name="connsiteY116" fmla="*/ 2120629 h 2188723"/>
              <a:gd name="connsiteX117" fmla="*/ 3857017 w 4387174"/>
              <a:gd name="connsiteY117" fmla="*/ 2144949 h 2188723"/>
              <a:gd name="connsiteX118" fmla="*/ 3891064 w 4387174"/>
              <a:gd name="connsiteY118" fmla="*/ 2144949 h 2188723"/>
              <a:gd name="connsiteX119" fmla="*/ 3891064 w 4387174"/>
              <a:gd name="connsiteY119" fmla="*/ 2174132 h 2188723"/>
              <a:gd name="connsiteX120" fmla="*/ 4075889 w 4387174"/>
              <a:gd name="connsiteY120" fmla="*/ 2174132 h 2188723"/>
              <a:gd name="connsiteX121" fmla="*/ 4075889 w 4387174"/>
              <a:gd name="connsiteY121" fmla="*/ 2188723 h 2188723"/>
              <a:gd name="connsiteX122" fmla="*/ 4387174 w 4387174"/>
              <a:gd name="connsiteY122" fmla="*/ 2188723 h 2188723"/>
              <a:gd name="connsiteX0" fmla="*/ 0 w 4387174"/>
              <a:gd name="connsiteY0" fmla="*/ 0 h 2188723"/>
              <a:gd name="connsiteX1" fmla="*/ 87549 w 4387174"/>
              <a:gd name="connsiteY1" fmla="*/ 0 h 2188723"/>
              <a:gd name="connsiteX2" fmla="*/ 87549 w 4387174"/>
              <a:gd name="connsiteY2" fmla="*/ 53502 h 2188723"/>
              <a:gd name="connsiteX3" fmla="*/ 111868 w 4387174"/>
              <a:gd name="connsiteY3" fmla="*/ 53502 h 2188723"/>
              <a:gd name="connsiteX4" fmla="*/ 111868 w 4387174"/>
              <a:gd name="connsiteY4" fmla="*/ 116732 h 2188723"/>
              <a:gd name="connsiteX5" fmla="*/ 131323 w 4387174"/>
              <a:gd name="connsiteY5" fmla="*/ 116732 h 2188723"/>
              <a:gd name="connsiteX6" fmla="*/ 131323 w 4387174"/>
              <a:gd name="connsiteY6" fmla="*/ 116732 h 2188723"/>
              <a:gd name="connsiteX7" fmla="*/ 131323 w 4387174"/>
              <a:gd name="connsiteY7" fmla="*/ 150778 h 2188723"/>
              <a:gd name="connsiteX8" fmla="*/ 131323 w 4387174"/>
              <a:gd name="connsiteY8" fmla="*/ 175097 h 2188723"/>
              <a:gd name="connsiteX9" fmla="*/ 165370 w 4387174"/>
              <a:gd name="connsiteY9" fmla="*/ 175097 h 2188723"/>
              <a:gd name="connsiteX10" fmla="*/ 165370 w 4387174"/>
              <a:gd name="connsiteY10" fmla="*/ 243191 h 2188723"/>
              <a:gd name="connsiteX11" fmla="*/ 194553 w 4387174"/>
              <a:gd name="connsiteY11" fmla="*/ 243191 h 2188723"/>
              <a:gd name="connsiteX12" fmla="*/ 194553 w 4387174"/>
              <a:gd name="connsiteY12" fmla="*/ 311285 h 2188723"/>
              <a:gd name="connsiteX13" fmla="*/ 223736 w 4387174"/>
              <a:gd name="connsiteY13" fmla="*/ 311285 h 2188723"/>
              <a:gd name="connsiteX14" fmla="*/ 223736 w 4387174"/>
              <a:gd name="connsiteY14" fmla="*/ 359923 h 2188723"/>
              <a:gd name="connsiteX15" fmla="*/ 243191 w 4387174"/>
              <a:gd name="connsiteY15" fmla="*/ 359923 h 2188723"/>
              <a:gd name="connsiteX16" fmla="*/ 243191 w 4387174"/>
              <a:gd name="connsiteY16" fmla="*/ 403697 h 2188723"/>
              <a:gd name="connsiteX17" fmla="*/ 267510 w 4387174"/>
              <a:gd name="connsiteY17" fmla="*/ 403697 h 2188723"/>
              <a:gd name="connsiteX18" fmla="*/ 267510 w 4387174"/>
              <a:gd name="connsiteY18" fmla="*/ 486383 h 2188723"/>
              <a:gd name="connsiteX19" fmla="*/ 282102 w 4387174"/>
              <a:gd name="connsiteY19" fmla="*/ 486383 h 2188723"/>
              <a:gd name="connsiteX20" fmla="*/ 282102 w 4387174"/>
              <a:gd name="connsiteY20" fmla="*/ 525293 h 2188723"/>
              <a:gd name="connsiteX21" fmla="*/ 306421 w 4387174"/>
              <a:gd name="connsiteY21" fmla="*/ 525293 h 2188723"/>
              <a:gd name="connsiteX22" fmla="*/ 306421 w 4387174"/>
              <a:gd name="connsiteY22" fmla="*/ 588523 h 2188723"/>
              <a:gd name="connsiteX23" fmla="*/ 306421 w 4387174"/>
              <a:gd name="connsiteY23" fmla="*/ 588523 h 2188723"/>
              <a:gd name="connsiteX24" fmla="*/ 306421 w 4387174"/>
              <a:gd name="connsiteY24" fmla="*/ 656617 h 2188723"/>
              <a:gd name="connsiteX25" fmla="*/ 355059 w 4387174"/>
              <a:gd name="connsiteY25" fmla="*/ 656617 h 2188723"/>
              <a:gd name="connsiteX26" fmla="*/ 355059 w 4387174"/>
              <a:gd name="connsiteY26" fmla="*/ 700391 h 2188723"/>
              <a:gd name="connsiteX27" fmla="*/ 369651 w 4387174"/>
              <a:gd name="connsiteY27" fmla="*/ 714983 h 2188723"/>
              <a:gd name="connsiteX28" fmla="*/ 379379 w 4387174"/>
              <a:gd name="connsiteY28" fmla="*/ 763621 h 2188723"/>
              <a:gd name="connsiteX29" fmla="*/ 432881 w 4387174"/>
              <a:gd name="connsiteY29" fmla="*/ 763621 h 2188723"/>
              <a:gd name="connsiteX30" fmla="*/ 432881 w 4387174"/>
              <a:gd name="connsiteY30" fmla="*/ 846306 h 2188723"/>
              <a:gd name="connsiteX31" fmla="*/ 466927 w 4387174"/>
              <a:gd name="connsiteY31" fmla="*/ 846306 h 2188723"/>
              <a:gd name="connsiteX32" fmla="*/ 466927 w 4387174"/>
              <a:gd name="connsiteY32" fmla="*/ 914400 h 2188723"/>
              <a:gd name="connsiteX33" fmla="*/ 491246 w 4387174"/>
              <a:gd name="connsiteY33" fmla="*/ 914400 h 2188723"/>
              <a:gd name="connsiteX34" fmla="*/ 491246 w 4387174"/>
              <a:gd name="connsiteY34" fmla="*/ 948446 h 2188723"/>
              <a:gd name="connsiteX35" fmla="*/ 530157 w 4387174"/>
              <a:gd name="connsiteY35" fmla="*/ 948446 h 2188723"/>
              <a:gd name="connsiteX36" fmla="*/ 530157 w 4387174"/>
              <a:gd name="connsiteY36" fmla="*/ 997085 h 2188723"/>
              <a:gd name="connsiteX37" fmla="*/ 573932 w 4387174"/>
              <a:gd name="connsiteY37" fmla="*/ 997085 h 2188723"/>
              <a:gd name="connsiteX38" fmla="*/ 573932 w 4387174"/>
              <a:gd name="connsiteY38" fmla="*/ 1035995 h 2188723"/>
              <a:gd name="connsiteX39" fmla="*/ 598251 w 4387174"/>
              <a:gd name="connsiteY39" fmla="*/ 1035995 h 2188723"/>
              <a:gd name="connsiteX40" fmla="*/ 598251 w 4387174"/>
              <a:gd name="connsiteY40" fmla="*/ 1099225 h 2188723"/>
              <a:gd name="connsiteX41" fmla="*/ 646889 w 4387174"/>
              <a:gd name="connsiteY41" fmla="*/ 1099225 h 2188723"/>
              <a:gd name="connsiteX42" fmla="*/ 646889 w 4387174"/>
              <a:gd name="connsiteY42" fmla="*/ 1143000 h 2188723"/>
              <a:gd name="connsiteX43" fmla="*/ 680936 w 4387174"/>
              <a:gd name="connsiteY43" fmla="*/ 1143000 h 2188723"/>
              <a:gd name="connsiteX44" fmla="*/ 680936 w 4387174"/>
              <a:gd name="connsiteY44" fmla="*/ 1201366 h 2188723"/>
              <a:gd name="connsiteX45" fmla="*/ 719846 w 4387174"/>
              <a:gd name="connsiteY45" fmla="*/ 1201366 h 2188723"/>
              <a:gd name="connsiteX46" fmla="*/ 719846 w 4387174"/>
              <a:gd name="connsiteY46" fmla="*/ 1254868 h 2188723"/>
              <a:gd name="connsiteX47" fmla="*/ 783076 w 4387174"/>
              <a:gd name="connsiteY47" fmla="*/ 1254868 h 2188723"/>
              <a:gd name="connsiteX48" fmla="*/ 783076 w 4387174"/>
              <a:gd name="connsiteY48" fmla="*/ 1288915 h 2188723"/>
              <a:gd name="connsiteX49" fmla="*/ 821987 w 4387174"/>
              <a:gd name="connsiteY49" fmla="*/ 1288915 h 2188723"/>
              <a:gd name="connsiteX50" fmla="*/ 821987 w 4387174"/>
              <a:gd name="connsiteY50" fmla="*/ 1327825 h 2188723"/>
              <a:gd name="connsiteX51" fmla="*/ 870625 w 4387174"/>
              <a:gd name="connsiteY51" fmla="*/ 1327825 h 2188723"/>
              <a:gd name="connsiteX52" fmla="*/ 870625 w 4387174"/>
              <a:gd name="connsiteY52" fmla="*/ 1371600 h 2188723"/>
              <a:gd name="connsiteX53" fmla="*/ 948446 w 4387174"/>
              <a:gd name="connsiteY53" fmla="*/ 1371600 h 2188723"/>
              <a:gd name="connsiteX54" fmla="*/ 948446 w 4387174"/>
              <a:gd name="connsiteY54" fmla="*/ 1415374 h 2188723"/>
              <a:gd name="connsiteX55" fmla="*/ 987357 w 4387174"/>
              <a:gd name="connsiteY55" fmla="*/ 1415374 h 2188723"/>
              <a:gd name="connsiteX56" fmla="*/ 987357 w 4387174"/>
              <a:gd name="connsiteY56" fmla="*/ 1449421 h 2188723"/>
              <a:gd name="connsiteX57" fmla="*/ 1045723 w 4387174"/>
              <a:gd name="connsiteY57" fmla="*/ 1449421 h 2188723"/>
              <a:gd name="connsiteX58" fmla="*/ 1045723 w 4387174"/>
              <a:gd name="connsiteY58" fmla="*/ 1449421 h 2188723"/>
              <a:gd name="connsiteX59" fmla="*/ 1045723 w 4387174"/>
              <a:gd name="connsiteY59" fmla="*/ 1493195 h 2188723"/>
              <a:gd name="connsiteX60" fmla="*/ 1143000 w 4387174"/>
              <a:gd name="connsiteY60" fmla="*/ 1493195 h 2188723"/>
              <a:gd name="connsiteX61" fmla="*/ 1143000 w 4387174"/>
              <a:gd name="connsiteY61" fmla="*/ 1522378 h 2188723"/>
              <a:gd name="connsiteX62" fmla="*/ 1235412 w 4387174"/>
              <a:gd name="connsiteY62" fmla="*/ 1522378 h 2188723"/>
              <a:gd name="connsiteX63" fmla="*/ 1235412 w 4387174"/>
              <a:gd name="connsiteY63" fmla="*/ 1561289 h 2188723"/>
              <a:gd name="connsiteX64" fmla="*/ 1327825 w 4387174"/>
              <a:gd name="connsiteY64" fmla="*/ 1561289 h 2188723"/>
              <a:gd name="connsiteX65" fmla="*/ 1327825 w 4387174"/>
              <a:gd name="connsiteY65" fmla="*/ 1580744 h 2188723"/>
              <a:gd name="connsiteX66" fmla="*/ 1386191 w 4387174"/>
              <a:gd name="connsiteY66" fmla="*/ 1580744 h 2188723"/>
              <a:gd name="connsiteX67" fmla="*/ 1386191 w 4387174"/>
              <a:gd name="connsiteY67" fmla="*/ 1609927 h 2188723"/>
              <a:gd name="connsiteX68" fmla="*/ 1464012 w 4387174"/>
              <a:gd name="connsiteY68" fmla="*/ 1609927 h 2188723"/>
              <a:gd name="connsiteX69" fmla="*/ 1464012 w 4387174"/>
              <a:gd name="connsiteY69" fmla="*/ 1629383 h 2188723"/>
              <a:gd name="connsiteX70" fmla="*/ 1532106 w 4387174"/>
              <a:gd name="connsiteY70" fmla="*/ 1629383 h 2188723"/>
              <a:gd name="connsiteX71" fmla="*/ 1522378 w 4387174"/>
              <a:gd name="connsiteY71" fmla="*/ 1639111 h 2188723"/>
              <a:gd name="connsiteX72" fmla="*/ 1614791 w 4387174"/>
              <a:gd name="connsiteY72" fmla="*/ 1639111 h 2188723"/>
              <a:gd name="connsiteX73" fmla="*/ 1614791 w 4387174"/>
              <a:gd name="connsiteY73" fmla="*/ 1687749 h 2188723"/>
              <a:gd name="connsiteX74" fmla="*/ 1712068 w 4387174"/>
              <a:gd name="connsiteY74" fmla="*/ 1687749 h 2188723"/>
              <a:gd name="connsiteX75" fmla="*/ 1712068 w 4387174"/>
              <a:gd name="connsiteY75" fmla="*/ 1716932 h 2188723"/>
              <a:gd name="connsiteX76" fmla="*/ 1819072 w 4387174"/>
              <a:gd name="connsiteY76" fmla="*/ 1716932 h 2188723"/>
              <a:gd name="connsiteX77" fmla="*/ 1819072 w 4387174"/>
              <a:gd name="connsiteY77" fmla="*/ 1746115 h 2188723"/>
              <a:gd name="connsiteX78" fmla="*/ 1940668 w 4387174"/>
              <a:gd name="connsiteY78" fmla="*/ 1746115 h 2188723"/>
              <a:gd name="connsiteX79" fmla="*/ 1940668 w 4387174"/>
              <a:gd name="connsiteY79" fmla="*/ 1785025 h 2188723"/>
              <a:gd name="connsiteX80" fmla="*/ 2052536 w 4387174"/>
              <a:gd name="connsiteY80" fmla="*/ 1785025 h 2188723"/>
              <a:gd name="connsiteX81" fmla="*/ 2052536 w 4387174"/>
              <a:gd name="connsiteY81" fmla="*/ 1814208 h 2188723"/>
              <a:gd name="connsiteX82" fmla="*/ 2193587 w 4387174"/>
              <a:gd name="connsiteY82" fmla="*/ 1814208 h 2188723"/>
              <a:gd name="connsiteX83" fmla="*/ 2193587 w 4387174"/>
              <a:gd name="connsiteY83" fmla="*/ 1828800 h 2188723"/>
              <a:gd name="connsiteX84" fmla="*/ 2251953 w 4387174"/>
              <a:gd name="connsiteY84" fmla="*/ 1828800 h 2188723"/>
              <a:gd name="connsiteX85" fmla="*/ 2266544 w 4387174"/>
              <a:gd name="connsiteY85" fmla="*/ 1843391 h 2188723"/>
              <a:gd name="connsiteX86" fmla="*/ 2344366 w 4387174"/>
              <a:gd name="connsiteY86" fmla="*/ 1843391 h 2188723"/>
              <a:gd name="connsiteX87" fmla="*/ 2344366 w 4387174"/>
              <a:gd name="connsiteY87" fmla="*/ 1872574 h 2188723"/>
              <a:gd name="connsiteX88" fmla="*/ 2543783 w 4387174"/>
              <a:gd name="connsiteY88" fmla="*/ 1872574 h 2188723"/>
              <a:gd name="connsiteX89" fmla="*/ 2543783 w 4387174"/>
              <a:gd name="connsiteY89" fmla="*/ 1872574 h 2188723"/>
              <a:gd name="connsiteX90" fmla="*/ 2650787 w 4387174"/>
              <a:gd name="connsiteY90" fmla="*/ 1872574 h 2188723"/>
              <a:gd name="connsiteX91" fmla="*/ 2650787 w 4387174"/>
              <a:gd name="connsiteY91" fmla="*/ 1916349 h 2188723"/>
              <a:gd name="connsiteX92" fmla="*/ 2718881 w 4387174"/>
              <a:gd name="connsiteY92" fmla="*/ 1916349 h 2188723"/>
              <a:gd name="connsiteX93" fmla="*/ 2718881 w 4387174"/>
              <a:gd name="connsiteY93" fmla="*/ 1926076 h 2188723"/>
              <a:gd name="connsiteX94" fmla="*/ 2821021 w 4387174"/>
              <a:gd name="connsiteY94" fmla="*/ 1926076 h 2188723"/>
              <a:gd name="connsiteX95" fmla="*/ 2821021 w 4387174"/>
              <a:gd name="connsiteY95" fmla="*/ 1945532 h 2188723"/>
              <a:gd name="connsiteX96" fmla="*/ 2947481 w 4387174"/>
              <a:gd name="connsiteY96" fmla="*/ 1945532 h 2188723"/>
              <a:gd name="connsiteX97" fmla="*/ 2947481 w 4387174"/>
              <a:gd name="connsiteY97" fmla="*/ 1945532 h 2188723"/>
              <a:gd name="connsiteX98" fmla="*/ 2947481 w 4387174"/>
              <a:gd name="connsiteY98" fmla="*/ 1979578 h 2188723"/>
              <a:gd name="connsiteX99" fmla="*/ 3107987 w 4387174"/>
              <a:gd name="connsiteY99" fmla="*/ 1979578 h 2188723"/>
              <a:gd name="connsiteX100" fmla="*/ 3107987 w 4387174"/>
              <a:gd name="connsiteY100" fmla="*/ 1994170 h 2188723"/>
              <a:gd name="connsiteX101" fmla="*/ 3200400 w 4387174"/>
              <a:gd name="connsiteY101" fmla="*/ 1994170 h 2188723"/>
              <a:gd name="connsiteX102" fmla="*/ 3200400 w 4387174"/>
              <a:gd name="connsiteY102" fmla="*/ 1994170 h 2188723"/>
              <a:gd name="connsiteX103" fmla="*/ 3283085 w 4387174"/>
              <a:gd name="connsiteY103" fmla="*/ 1994170 h 2188723"/>
              <a:gd name="connsiteX104" fmla="*/ 3283085 w 4387174"/>
              <a:gd name="connsiteY104" fmla="*/ 2047672 h 2188723"/>
              <a:gd name="connsiteX105" fmla="*/ 3385225 w 4387174"/>
              <a:gd name="connsiteY105" fmla="*/ 2047672 h 2188723"/>
              <a:gd name="connsiteX106" fmla="*/ 3385225 w 4387174"/>
              <a:gd name="connsiteY106" fmla="*/ 2067127 h 2188723"/>
              <a:gd name="connsiteX107" fmla="*/ 3448455 w 4387174"/>
              <a:gd name="connsiteY107" fmla="*/ 2067127 h 2188723"/>
              <a:gd name="connsiteX108" fmla="*/ 3448455 w 4387174"/>
              <a:gd name="connsiteY108" fmla="*/ 2086583 h 2188723"/>
              <a:gd name="connsiteX109" fmla="*/ 3482502 w 4387174"/>
              <a:gd name="connsiteY109" fmla="*/ 2086583 h 2188723"/>
              <a:gd name="connsiteX110" fmla="*/ 3482502 w 4387174"/>
              <a:gd name="connsiteY110" fmla="*/ 2106038 h 2188723"/>
              <a:gd name="connsiteX111" fmla="*/ 3584642 w 4387174"/>
              <a:gd name="connsiteY111" fmla="*/ 2106038 h 2188723"/>
              <a:gd name="connsiteX112" fmla="*/ 3584642 w 4387174"/>
              <a:gd name="connsiteY112" fmla="*/ 2115766 h 2188723"/>
              <a:gd name="connsiteX113" fmla="*/ 3638144 w 4387174"/>
              <a:gd name="connsiteY113" fmla="*/ 2115766 h 2188723"/>
              <a:gd name="connsiteX114" fmla="*/ 3638144 w 4387174"/>
              <a:gd name="connsiteY114" fmla="*/ 2120629 h 2188723"/>
              <a:gd name="connsiteX115" fmla="*/ 3857017 w 4387174"/>
              <a:gd name="connsiteY115" fmla="*/ 2120629 h 2188723"/>
              <a:gd name="connsiteX116" fmla="*/ 3857017 w 4387174"/>
              <a:gd name="connsiteY116" fmla="*/ 2144949 h 2188723"/>
              <a:gd name="connsiteX117" fmla="*/ 3891064 w 4387174"/>
              <a:gd name="connsiteY117" fmla="*/ 2144949 h 2188723"/>
              <a:gd name="connsiteX118" fmla="*/ 3891064 w 4387174"/>
              <a:gd name="connsiteY118" fmla="*/ 2174132 h 2188723"/>
              <a:gd name="connsiteX119" fmla="*/ 4075889 w 4387174"/>
              <a:gd name="connsiteY119" fmla="*/ 2174132 h 2188723"/>
              <a:gd name="connsiteX120" fmla="*/ 4075889 w 4387174"/>
              <a:gd name="connsiteY120" fmla="*/ 2188723 h 2188723"/>
              <a:gd name="connsiteX121" fmla="*/ 4387174 w 4387174"/>
              <a:gd name="connsiteY121" fmla="*/ 2188723 h 2188723"/>
              <a:gd name="connsiteX0" fmla="*/ 0 w 4387174"/>
              <a:gd name="connsiteY0" fmla="*/ 0 h 2188723"/>
              <a:gd name="connsiteX1" fmla="*/ 87549 w 4387174"/>
              <a:gd name="connsiteY1" fmla="*/ 0 h 2188723"/>
              <a:gd name="connsiteX2" fmla="*/ 87549 w 4387174"/>
              <a:gd name="connsiteY2" fmla="*/ 53502 h 2188723"/>
              <a:gd name="connsiteX3" fmla="*/ 111868 w 4387174"/>
              <a:gd name="connsiteY3" fmla="*/ 53502 h 2188723"/>
              <a:gd name="connsiteX4" fmla="*/ 111868 w 4387174"/>
              <a:gd name="connsiteY4" fmla="*/ 116732 h 2188723"/>
              <a:gd name="connsiteX5" fmla="*/ 131323 w 4387174"/>
              <a:gd name="connsiteY5" fmla="*/ 116732 h 2188723"/>
              <a:gd name="connsiteX6" fmla="*/ 131323 w 4387174"/>
              <a:gd name="connsiteY6" fmla="*/ 116732 h 2188723"/>
              <a:gd name="connsiteX7" fmla="*/ 131323 w 4387174"/>
              <a:gd name="connsiteY7" fmla="*/ 150778 h 2188723"/>
              <a:gd name="connsiteX8" fmla="*/ 131323 w 4387174"/>
              <a:gd name="connsiteY8" fmla="*/ 175097 h 2188723"/>
              <a:gd name="connsiteX9" fmla="*/ 165370 w 4387174"/>
              <a:gd name="connsiteY9" fmla="*/ 175097 h 2188723"/>
              <a:gd name="connsiteX10" fmla="*/ 165370 w 4387174"/>
              <a:gd name="connsiteY10" fmla="*/ 243191 h 2188723"/>
              <a:gd name="connsiteX11" fmla="*/ 194553 w 4387174"/>
              <a:gd name="connsiteY11" fmla="*/ 243191 h 2188723"/>
              <a:gd name="connsiteX12" fmla="*/ 194553 w 4387174"/>
              <a:gd name="connsiteY12" fmla="*/ 311285 h 2188723"/>
              <a:gd name="connsiteX13" fmla="*/ 223736 w 4387174"/>
              <a:gd name="connsiteY13" fmla="*/ 311285 h 2188723"/>
              <a:gd name="connsiteX14" fmla="*/ 223736 w 4387174"/>
              <a:gd name="connsiteY14" fmla="*/ 359923 h 2188723"/>
              <a:gd name="connsiteX15" fmla="*/ 243191 w 4387174"/>
              <a:gd name="connsiteY15" fmla="*/ 359923 h 2188723"/>
              <a:gd name="connsiteX16" fmla="*/ 243191 w 4387174"/>
              <a:gd name="connsiteY16" fmla="*/ 403697 h 2188723"/>
              <a:gd name="connsiteX17" fmla="*/ 267510 w 4387174"/>
              <a:gd name="connsiteY17" fmla="*/ 403697 h 2188723"/>
              <a:gd name="connsiteX18" fmla="*/ 267510 w 4387174"/>
              <a:gd name="connsiteY18" fmla="*/ 486383 h 2188723"/>
              <a:gd name="connsiteX19" fmla="*/ 282102 w 4387174"/>
              <a:gd name="connsiteY19" fmla="*/ 486383 h 2188723"/>
              <a:gd name="connsiteX20" fmla="*/ 282102 w 4387174"/>
              <a:gd name="connsiteY20" fmla="*/ 525293 h 2188723"/>
              <a:gd name="connsiteX21" fmla="*/ 306421 w 4387174"/>
              <a:gd name="connsiteY21" fmla="*/ 525293 h 2188723"/>
              <a:gd name="connsiteX22" fmla="*/ 306421 w 4387174"/>
              <a:gd name="connsiteY22" fmla="*/ 588523 h 2188723"/>
              <a:gd name="connsiteX23" fmla="*/ 306421 w 4387174"/>
              <a:gd name="connsiteY23" fmla="*/ 588523 h 2188723"/>
              <a:gd name="connsiteX24" fmla="*/ 306421 w 4387174"/>
              <a:gd name="connsiteY24" fmla="*/ 627434 h 2188723"/>
              <a:gd name="connsiteX25" fmla="*/ 355059 w 4387174"/>
              <a:gd name="connsiteY25" fmla="*/ 656617 h 2188723"/>
              <a:gd name="connsiteX26" fmla="*/ 355059 w 4387174"/>
              <a:gd name="connsiteY26" fmla="*/ 700391 h 2188723"/>
              <a:gd name="connsiteX27" fmla="*/ 369651 w 4387174"/>
              <a:gd name="connsiteY27" fmla="*/ 714983 h 2188723"/>
              <a:gd name="connsiteX28" fmla="*/ 379379 w 4387174"/>
              <a:gd name="connsiteY28" fmla="*/ 763621 h 2188723"/>
              <a:gd name="connsiteX29" fmla="*/ 432881 w 4387174"/>
              <a:gd name="connsiteY29" fmla="*/ 763621 h 2188723"/>
              <a:gd name="connsiteX30" fmla="*/ 432881 w 4387174"/>
              <a:gd name="connsiteY30" fmla="*/ 846306 h 2188723"/>
              <a:gd name="connsiteX31" fmla="*/ 466927 w 4387174"/>
              <a:gd name="connsiteY31" fmla="*/ 846306 h 2188723"/>
              <a:gd name="connsiteX32" fmla="*/ 466927 w 4387174"/>
              <a:gd name="connsiteY32" fmla="*/ 914400 h 2188723"/>
              <a:gd name="connsiteX33" fmla="*/ 491246 w 4387174"/>
              <a:gd name="connsiteY33" fmla="*/ 914400 h 2188723"/>
              <a:gd name="connsiteX34" fmla="*/ 491246 w 4387174"/>
              <a:gd name="connsiteY34" fmla="*/ 948446 h 2188723"/>
              <a:gd name="connsiteX35" fmla="*/ 530157 w 4387174"/>
              <a:gd name="connsiteY35" fmla="*/ 948446 h 2188723"/>
              <a:gd name="connsiteX36" fmla="*/ 530157 w 4387174"/>
              <a:gd name="connsiteY36" fmla="*/ 997085 h 2188723"/>
              <a:gd name="connsiteX37" fmla="*/ 573932 w 4387174"/>
              <a:gd name="connsiteY37" fmla="*/ 997085 h 2188723"/>
              <a:gd name="connsiteX38" fmla="*/ 573932 w 4387174"/>
              <a:gd name="connsiteY38" fmla="*/ 1035995 h 2188723"/>
              <a:gd name="connsiteX39" fmla="*/ 598251 w 4387174"/>
              <a:gd name="connsiteY39" fmla="*/ 1035995 h 2188723"/>
              <a:gd name="connsiteX40" fmla="*/ 598251 w 4387174"/>
              <a:gd name="connsiteY40" fmla="*/ 1099225 h 2188723"/>
              <a:gd name="connsiteX41" fmla="*/ 646889 w 4387174"/>
              <a:gd name="connsiteY41" fmla="*/ 1099225 h 2188723"/>
              <a:gd name="connsiteX42" fmla="*/ 646889 w 4387174"/>
              <a:gd name="connsiteY42" fmla="*/ 1143000 h 2188723"/>
              <a:gd name="connsiteX43" fmla="*/ 680936 w 4387174"/>
              <a:gd name="connsiteY43" fmla="*/ 1143000 h 2188723"/>
              <a:gd name="connsiteX44" fmla="*/ 680936 w 4387174"/>
              <a:gd name="connsiteY44" fmla="*/ 1201366 h 2188723"/>
              <a:gd name="connsiteX45" fmla="*/ 719846 w 4387174"/>
              <a:gd name="connsiteY45" fmla="*/ 1201366 h 2188723"/>
              <a:gd name="connsiteX46" fmla="*/ 719846 w 4387174"/>
              <a:gd name="connsiteY46" fmla="*/ 1254868 h 2188723"/>
              <a:gd name="connsiteX47" fmla="*/ 783076 w 4387174"/>
              <a:gd name="connsiteY47" fmla="*/ 1254868 h 2188723"/>
              <a:gd name="connsiteX48" fmla="*/ 783076 w 4387174"/>
              <a:gd name="connsiteY48" fmla="*/ 1288915 h 2188723"/>
              <a:gd name="connsiteX49" fmla="*/ 821987 w 4387174"/>
              <a:gd name="connsiteY49" fmla="*/ 1288915 h 2188723"/>
              <a:gd name="connsiteX50" fmla="*/ 821987 w 4387174"/>
              <a:gd name="connsiteY50" fmla="*/ 1327825 h 2188723"/>
              <a:gd name="connsiteX51" fmla="*/ 870625 w 4387174"/>
              <a:gd name="connsiteY51" fmla="*/ 1327825 h 2188723"/>
              <a:gd name="connsiteX52" fmla="*/ 870625 w 4387174"/>
              <a:gd name="connsiteY52" fmla="*/ 1371600 h 2188723"/>
              <a:gd name="connsiteX53" fmla="*/ 948446 w 4387174"/>
              <a:gd name="connsiteY53" fmla="*/ 1371600 h 2188723"/>
              <a:gd name="connsiteX54" fmla="*/ 948446 w 4387174"/>
              <a:gd name="connsiteY54" fmla="*/ 1415374 h 2188723"/>
              <a:gd name="connsiteX55" fmla="*/ 987357 w 4387174"/>
              <a:gd name="connsiteY55" fmla="*/ 1415374 h 2188723"/>
              <a:gd name="connsiteX56" fmla="*/ 987357 w 4387174"/>
              <a:gd name="connsiteY56" fmla="*/ 1449421 h 2188723"/>
              <a:gd name="connsiteX57" fmla="*/ 1045723 w 4387174"/>
              <a:gd name="connsiteY57" fmla="*/ 1449421 h 2188723"/>
              <a:gd name="connsiteX58" fmla="*/ 1045723 w 4387174"/>
              <a:gd name="connsiteY58" fmla="*/ 1449421 h 2188723"/>
              <a:gd name="connsiteX59" fmla="*/ 1045723 w 4387174"/>
              <a:gd name="connsiteY59" fmla="*/ 1493195 h 2188723"/>
              <a:gd name="connsiteX60" fmla="*/ 1143000 w 4387174"/>
              <a:gd name="connsiteY60" fmla="*/ 1493195 h 2188723"/>
              <a:gd name="connsiteX61" fmla="*/ 1143000 w 4387174"/>
              <a:gd name="connsiteY61" fmla="*/ 1522378 h 2188723"/>
              <a:gd name="connsiteX62" fmla="*/ 1235412 w 4387174"/>
              <a:gd name="connsiteY62" fmla="*/ 1522378 h 2188723"/>
              <a:gd name="connsiteX63" fmla="*/ 1235412 w 4387174"/>
              <a:gd name="connsiteY63" fmla="*/ 1561289 h 2188723"/>
              <a:gd name="connsiteX64" fmla="*/ 1327825 w 4387174"/>
              <a:gd name="connsiteY64" fmla="*/ 1561289 h 2188723"/>
              <a:gd name="connsiteX65" fmla="*/ 1327825 w 4387174"/>
              <a:gd name="connsiteY65" fmla="*/ 1580744 h 2188723"/>
              <a:gd name="connsiteX66" fmla="*/ 1386191 w 4387174"/>
              <a:gd name="connsiteY66" fmla="*/ 1580744 h 2188723"/>
              <a:gd name="connsiteX67" fmla="*/ 1386191 w 4387174"/>
              <a:gd name="connsiteY67" fmla="*/ 1609927 h 2188723"/>
              <a:gd name="connsiteX68" fmla="*/ 1464012 w 4387174"/>
              <a:gd name="connsiteY68" fmla="*/ 1609927 h 2188723"/>
              <a:gd name="connsiteX69" fmla="*/ 1464012 w 4387174"/>
              <a:gd name="connsiteY69" fmla="*/ 1629383 h 2188723"/>
              <a:gd name="connsiteX70" fmla="*/ 1532106 w 4387174"/>
              <a:gd name="connsiteY70" fmla="*/ 1629383 h 2188723"/>
              <a:gd name="connsiteX71" fmla="*/ 1522378 w 4387174"/>
              <a:gd name="connsiteY71" fmla="*/ 1639111 h 2188723"/>
              <a:gd name="connsiteX72" fmla="*/ 1614791 w 4387174"/>
              <a:gd name="connsiteY72" fmla="*/ 1639111 h 2188723"/>
              <a:gd name="connsiteX73" fmla="*/ 1614791 w 4387174"/>
              <a:gd name="connsiteY73" fmla="*/ 1687749 h 2188723"/>
              <a:gd name="connsiteX74" fmla="*/ 1712068 w 4387174"/>
              <a:gd name="connsiteY74" fmla="*/ 1687749 h 2188723"/>
              <a:gd name="connsiteX75" fmla="*/ 1712068 w 4387174"/>
              <a:gd name="connsiteY75" fmla="*/ 1716932 h 2188723"/>
              <a:gd name="connsiteX76" fmla="*/ 1819072 w 4387174"/>
              <a:gd name="connsiteY76" fmla="*/ 1716932 h 2188723"/>
              <a:gd name="connsiteX77" fmla="*/ 1819072 w 4387174"/>
              <a:gd name="connsiteY77" fmla="*/ 1746115 h 2188723"/>
              <a:gd name="connsiteX78" fmla="*/ 1940668 w 4387174"/>
              <a:gd name="connsiteY78" fmla="*/ 1746115 h 2188723"/>
              <a:gd name="connsiteX79" fmla="*/ 1940668 w 4387174"/>
              <a:gd name="connsiteY79" fmla="*/ 1785025 h 2188723"/>
              <a:gd name="connsiteX80" fmla="*/ 2052536 w 4387174"/>
              <a:gd name="connsiteY80" fmla="*/ 1785025 h 2188723"/>
              <a:gd name="connsiteX81" fmla="*/ 2052536 w 4387174"/>
              <a:gd name="connsiteY81" fmla="*/ 1814208 h 2188723"/>
              <a:gd name="connsiteX82" fmla="*/ 2193587 w 4387174"/>
              <a:gd name="connsiteY82" fmla="*/ 1814208 h 2188723"/>
              <a:gd name="connsiteX83" fmla="*/ 2193587 w 4387174"/>
              <a:gd name="connsiteY83" fmla="*/ 1828800 h 2188723"/>
              <a:gd name="connsiteX84" fmla="*/ 2251953 w 4387174"/>
              <a:gd name="connsiteY84" fmla="*/ 1828800 h 2188723"/>
              <a:gd name="connsiteX85" fmla="*/ 2266544 w 4387174"/>
              <a:gd name="connsiteY85" fmla="*/ 1843391 h 2188723"/>
              <a:gd name="connsiteX86" fmla="*/ 2344366 w 4387174"/>
              <a:gd name="connsiteY86" fmla="*/ 1843391 h 2188723"/>
              <a:gd name="connsiteX87" fmla="*/ 2344366 w 4387174"/>
              <a:gd name="connsiteY87" fmla="*/ 1872574 h 2188723"/>
              <a:gd name="connsiteX88" fmla="*/ 2543783 w 4387174"/>
              <a:gd name="connsiteY88" fmla="*/ 1872574 h 2188723"/>
              <a:gd name="connsiteX89" fmla="*/ 2543783 w 4387174"/>
              <a:gd name="connsiteY89" fmla="*/ 1872574 h 2188723"/>
              <a:gd name="connsiteX90" fmla="*/ 2650787 w 4387174"/>
              <a:gd name="connsiteY90" fmla="*/ 1872574 h 2188723"/>
              <a:gd name="connsiteX91" fmla="*/ 2650787 w 4387174"/>
              <a:gd name="connsiteY91" fmla="*/ 1916349 h 2188723"/>
              <a:gd name="connsiteX92" fmla="*/ 2718881 w 4387174"/>
              <a:gd name="connsiteY92" fmla="*/ 1916349 h 2188723"/>
              <a:gd name="connsiteX93" fmla="*/ 2718881 w 4387174"/>
              <a:gd name="connsiteY93" fmla="*/ 1926076 h 2188723"/>
              <a:gd name="connsiteX94" fmla="*/ 2821021 w 4387174"/>
              <a:gd name="connsiteY94" fmla="*/ 1926076 h 2188723"/>
              <a:gd name="connsiteX95" fmla="*/ 2821021 w 4387174"/>
              <a:gd name="connsiteY95" fmla="*/ 1945532 h 2188723"/>
              <a:gd name="connsiteX96" fmla="*/ 2947481 w 4387174"/>
              <a:gd name="connsiteY96" fmla="*/ 1945532 h 2188723"/>
              <a:gd name="connsiteX97" fmla="*/ 2947481 w 4387174"/>
              <a:gd name="connsiteY97" fmla="*/ 1945532 h 2188723"/>
              <a:gd name="connsiteX98" fmla="*/ 2947481 w 4387174"/>
              <a:gd name="connsiteY98" fmla="*/ 1979578 h 2188723"/>
              <a:gd name="connsiteX99" fmla="*/ 3107987 w 4387174"/>
              <a:gd name="connsiteY99" fmla="*/ 1979578 h 2188723"/>
              <a:gd name="connsiteX100" fmla="*/ 3107987 w 4387174"/>
              <a:gd name="connsiteY100" fmla="*/ 1994170 h 2188723"/>
              <a:gd name="connsiteX101" fmla="*/ 3200400 w 4387174"/>
              <a:gd name="connsiteY101" fmla="*/ 1994170 h 2188723"/>
              <a:gd name="connsiteX102" fmla="*/ 3200400 w 4387174"/>
              <a:gd name="connsiteY102" fmla="*/ 1994170 h 2188723"/>
              <a:gd name="connsiteX103" fmla="*/ 3283085 w 4387174"/>
              <a:gd name="connsiteY103" fmla="*/ 1994170 h 2188723"/>
              <a:gd name="connsiteX104" fmla="*/ 3283085 w 4387174"/>
              <a:gd name="connsiteY104" fmla="*/ 2047672 h 2188723"/>
              <a:gd name="connsiteX105" fmla="*/ 3385225 w 4387174"/>
              <a:gd name="connsiteY105" fmla="*/ 2047672 h 2188723"/>
              <a:gd name="connsiteX106" fmla="*/ 3385225 w 4387174"/>
              <a:gd name="connsiteY106" fmla="*/ 2067127 h 2188723"/>
              <a:gd name="connsiteX107" fmla="*/ 3448455 w 4387174"/>
              <a:gd name="connsiteY107" fmla="*/ 2067127 h 2188723"/>
              <a:gd name="connsiteX108" fmla="*/ 3448455 w 4387174"/>
              <a:gd name="connsiteY108" fmla="*/ 2086583 h 2188723"/>
              <a:gd name="connsiteX109" fmla="*/ 3482502 w 4387174"/>
              <a:gd name="connsiteY109" fmla="*/ 2086583 h 2188723"/>
              <a:gd name="connsiteX110" fmla="*/ 3482502 w 4387174"/>
              <a:gd name="connsiteY110" fmla="*/ 2106038 h 2188723"/>
              <a:gd name="connsiteX111" fmla="*/ 3584642 w 4387174"/>
              <a:gd name="connsiteY111" fmla="*/ 2106038 h 2188723"/>
              <a:gd name="connsiteX112" fmla="*/ 3584642 w 4387174"/>
              <a:gd name="connsiteY112" fmla="*/ 2115766 h 2188723"/>
              <a:gd name="connsiteX113" fmla="*/ 3638144 w 4387174"/>
              <a:gd name="connsiteY113" fmla="*/ 2115766 h 2188723"/>
              <a:gd name="connsiteX114" fmla="*/ 3638144 w 4387174"/>
              <a:gd name="connsiteY114" fmla="*/ 2120629 h 2188723"/>
              <a:gd name="connsiteX115" fmla="*/ 3857017 w 4387174"/>
              <a:gd name="connsiteY115" fmla="*/ 2120629 h 2188723"/>
              <a:gd name="connsiteX116" fmla="*/ 3857017 w 4387174"/>
              <a:gd name="connsiteY116" fmla="*/ 2144949 h 2188723"/>
              <a:gd name="connsiteX117" fmla="*/ 3891064 w 4387174"/>
              <a:gd name="connsiteY117" fmla="*/ 2144949 h 2188723"/>
              <a:gd name="connsiteX118" fmla="*/ 3891064 w 4387174"/>
              <a:gd name="connsiteY118" fmla="*/ 2174132 h 2188723"/>
              <a:gd name="connsiteX119" fmla="*/ 4075889 w 4387174"/>
              <a:gd name="connsiteY119" fmla="*/ 2174132 h 2188723"/>
              <a:gd name="connsiteX120" fmla="*/ 4075889 w 4387174"/>
              <a:gd name="connsiteY120" fmla="*/ 2188723 h 2188723"/>
              <a:gd name="connsiteX121" fmla="*/ 4387174 w 4387174"/>
              <a:gd name="connsiteY121" fmla="*/ 2188723 h 2188723"/>
              <a:gd name="connsiteX0" fmla="*/ 0 w 4387174"/>
              <a:gd name="connsiteY0" fmla="*/ 0 h 2188723"/>
              <a:gd name="connsiteX1" fmla="*/ 87549 w 4387174"/>
              <a:gd name="connsiteY1" fmla="*/ 0 h 2188723"/>
              <a:gd name="connsiteX2" fmla="*/ 87549 w 4387174"/>
              <a:gd name="connsiteY2" fmla="*/ 53502 h 2188723"/>
              <a:gd name="connsiteX3" fmla="*/ 111868 w 4387174"/>
              <a:gd name="connsiteY3" fmla="*/ 53502 h 2188723"/>
              <a:gd name="connsiteX4" fmla="*/ 111868 w 4387174"/>
              <a:gd name="connsiteY4" fmla="*/ 116732 h 2188723"/>
              <a:gd name="connsiteX5" fmla="*/ 131323 w 4387174"/>
              <a:gd name="connsiteY5" fmla="*/ 116732 h 2188723"/>
              <a:gd name="connsiteX6" fmla="*/ 131323 w 4387174"/>
              <a:gd name="connsiteY6" fmla="*/ 116732 h 2188723"/>
              <a:gd name="connsiteX7" fmla="*/ 131323 w 4387174"/>
              <a:gd name="connsiteY7" fmla="*/ 150778 h 2188723"/>
              <a:gd name="connsiteX8" fmla="*/ 131323 w 4387174"/>
              <a:gd name="connsiteY8" fmla="*/ 175097 h 2188723"/>
              <a:gd name="connsiteX9" fmla="*/ 165370 w 4387174"/>
              <a:gd name="connsiteY9" fmla="*/ 175097 h 2188723"/>
              <a:gd name="connsiteX10" fmla="*/ 165370 w 4387174"/>
              <a:gd name="connsiteY10" fmla="*/ 243191 h 2188723"/>
              <a:gd name="connsiteX11" fmla="*/ 194553 w 4387174"/>
              <a:gd name="connsiteY11" fmla="*/ 243191 h 2188723"/>
              <a:gd name="connsiteX12" fmla="*/ 194553 w 4387174"/>
              <a:gd name="connsiteY12" fmla="*/ 311285 h 2188723"/>
              <a:gd name="connsiteX13" fmla="*/ 223736 w 4387174"/>
              <a:gd name="connsiteY13" fmla="*/ 311285 h 2188723"/>
              <a:gd name="connsiteX14" fmla="*/ 223736 w 4387174"/>
              <a:gd name="connsiteY14" fmla="*/ 359923 h 2188723"/>
              <a:gd name="connsiteX15" fmla="*/ 243191 w 4387174"/>
              <a:gd name="connsiteY15" fmla="*/ 359923 h 2188723"/>
              <a:gd name="connsiteX16" fmla="*/ 243191 w 4387174"/>
              <a:gd name="connsiteY16" fmla="*/ 403697 h 2188723"/>
              <a:gd name="connsiteX17" fmla="*/ 267510 w 4387174"/>
              <a:gd name="connsiteY17" fmla="*/ 403697 h 2188723"/>
              <a:gd name="connsiteX18" fmla="*/ 267510 w 4387174"/>
              <a:gd name="connsiteY18" fmla="*/ 486383 h 2188723"/>
              <a:gd name="connsiteX19" fmla="*/ 282102 w 4387174"/>
              <a:gd name="connsiteY19" fmla="*/ 486383 h 2188723"/>
              <a:gd name="connsiteX20" fmla="*/ 282102 w 4387174"/>
              <a:gd name="connsiteY20" fmla="*/ 525293 h 2188723"/>
              <a:gd name="connsiteX21" fmla="*/ 306421 w 4387174"/>
              <a:gd name="connsiteY21" fmla="*/ 525293 h 2188723"/>
              <a:gd name="connsiteX22" fmla="*/ 306421 w 4387174"/>
              <a:gd name="connsiteY22" fmla="*/ 588523 h 2188723"/>
              <a:gd name="connsiteX23" fmla="*/ 306421 w 4387174"/>
              <a:gd name="connsiteY23" fmla="*/ 588523 h 2188723"/>
              <a:gd name="connsiteX24" fmla="*/ 306421 w 4387174"/>
              <a:gd name="connsiteY24" fmla="*/ 627434 h 2188723"/>
              <a:gd name="connsiteX25" fmla="*/ 350195 w 4387174"/>
              <a:gd name="connsiteY25" fmla="*/ 637162 h 2188723"/>
              <a:gd name="connsiteX26" fmla="*/ 355059 w 4387174"/>
              <a:gd name="connsiteY26" fmla="*/ 700391 h 2188723"/>
              <a:gd name="connsiteX27" fmla="*/ 369651 w 4387174"/>
              <a:gd name="connsiteY27" fmla="*/ 714983 h 2188723"/>
              <a:gd name="connsiteX28" fmla="*/ 379379 w 4387174"/>
              <a:gd name="connsiteY28" fmla="*/ 763621 h 2188723"/>
              <a:gd name="connsiteX29" fmla="*/ 432881 w 4387174"/>
              <a:gd name="connsiteY29" fmla="*/ 763621 h 2188723"/>
              <a:gd name="connsiteX30" fmla="*/ 432881 w 4387174"/>
              <a:gd name="connsiteY30" fmla="*/ 846306 h 2188723"/>
              <a:gd name="connsiteX31" fmla="*/ 466927 w 4387174"/>
              <a:gd name="connsiteY31" fmla="*/ 846306 h 2188723"/>
              <a:gd name="connsiteX32" fmla="*/ 466927 w 4387174"/>
              <a:gd name="connsiteY32" fmla="*/ 914400 h 2188723"/>
              <a:gd name="connsiteX33" fmla="*/ 491246 w 4387174"/>
              <a:gd name="connsiteY33" fmla="*/ 914400 h 2188723"/>
              <a:gd name="connsiteX34" fmla="*/ 491246 w 4387174"/>
              <a:gd name="connsiteY34" fmla="*/ 948446 h 2188723"/>
              <a:gd name="connsiteX35" fmla="*/ 530157 w 4387174"/>
              <a:gd name="connsiteY35" fmla="*/ 948446 h 2188723"/>
              <a:gd name="connsiteX36" fmla="*/ 530157 w 4387174"/>
              <a:gd name="connsiteY36" fmla="*/ 997085 h 2188723"/>
              <a:gd name="connsiteX37" fmla="*/ 573932 w 4387174"/>
              <a:gd name="connsiteY37" fmla="*/ 997085 h 2188723"/>
              <a:gd name="connsiteX38" fmla="*/ 573932 w 4387174"/>
              <a:gd name="connsiteY38" fmla="*/ 1035995 h 2188723"/>
              <a:gd name="connsiteX39" fmla="*/ 598251 w 4387174"/>
              <a:gd name="connsiteY39" fmla="*/ 1035995 h 2188723"/>
              <a:gd name="connsiteX40" fmla="*/ 598251 w 4387174"/>
              <a:gd name="connsiteY40" fmla="*/ 1099225 h 2188723"/>
              <a:gd name="connsiteX41" fmla="*/ 646889 w 4387174"/>
              <a:gd name="connsiteY41" fmla="*/ 1099225 h 2188723"/>
              <a:gd name="connsiteX42" fmla="*/ 646889 w 4387174"/>
              <a:gd name="connsiteY42" fmla="*/ 1143000 h 2188723"/>
              <a:gd name="connsiteX43" fmla="*/ 680936 w 4387174"/>
              <a:gd name="connsiteY43" fmla="*/ 1143000 h 2188723"/>
              <a:gd name="connsiteX44" fmla="*/ 680936 w 4387174"/>
              <a:gd name="connsiteY44" fmla="*/ 1201366 h 2188723"/>
              <a:gd name="connsiteX45" fmla="*/ 719846 w 4387174"/>
              <a:gd name="connsiteY45" fmla="*/ 1201366 h 2188723"/>
              <a:gd name="connsiteX46" fmla="*/ 719846 w 4387174"/>
              <a:gd name="connsiteY46" fmla="*/ 1254868 h 2188723"/>
              <a:gd name="connsiteX47" fmla="*/ 783076 w 4387174"/>
              <a:gd name="connsiteY47" fmla="*/ 1254868 h 2188723"/>
              <a:gd name="connsiteX48" fmla="*/ 783076 w 4387174"/>
              <a:gd name="connsiteY48" fmla="*/ 1288915 h 2188723"/>
              <a:gd name="connsiteX49" fmla="*/ 821987 w 4387174"/>
              <a:gd name="connsiteY49" fmla="*/ 1288915 h 2188723"/>
              <a:gd name="connsiteX50" fmla="*/ 821987 w 4387174"/>
              <a:gd name="connsiteY50" fmla="*/ 1327825 h 2188723"/>
              <a:gd name="connsiteX51" fmla="*/ 870625 w 4387174"/>
              <a:gd name="connsiteY51" fmla="*/ 1327825 h 2188723"/>
              <a:gd name="connsiteX52" fmla="*/ 870625 w 4387174"/>
              <a:gd name="connsiteY52" fmla="*/ 1371600 h 2188723"/>
              <a:gd name="connsiteX53" fmla="*/ 948446 w 4387174"/>
              <a:gd name="connsiteY53" fmla="*/ 1371600 h 2188723"/>
              <a:gd name="connsiteX54" fmla="*/ 948446 w 4387174"/>
              <a:gd name="connsiteY54" fmla="*/ 1415374 h 2188723"/>
              <a:gd name="connsiteX55" fmla="*/ 987357 w 4387174"/>
              <a:gd name="connsiteY55" fmla="*/ 1415374 h 2188723"/>
              <a:gd name="connsiteX56" fmla="*/ 987357 w 4387174"/>
              <a:gd name="connsiteY56" fmla="*/ 1449421 h 2188723"/>
              <a:gd name="connsiteX57" fmla="*/ 1045723 w 4387174"/>
              <a:gd name="connsiteY57" fmla="*/ 1449421 h 2188723"/>
              <a:gd name="connsiteX58" fmla="*/ 1045723 w 4387174"/>
              <a:gd name="connsiteY58" fmla="*/ 1449421 h 2188723"/>
              <a:gd name="connsiteX59" fmla="*/ 1045723 w 4387174"/>
              <a:gd name="connsiteY59" fmla="*/ 1493195 h 2188723"/>
              <a:gd name="connsiteX60" fmla="*/ 1143000 w 4387174"/>
              <a:gd name="connsiteY60" fmla="*/ 1493195 h 2188723"/>
              <a:gd name="connsiteX61" fmla="*/ 1143000 w 4387174"/>
              <a:gd name="connsiteY61" fmla="*/ 1522378 h 2188723"/>
              <a:gd name="connsiteX62" fmla="*/ 1235412 w 4387174"/>
              <a:gd name="connsiteY62" fmla="*/ 1522378 h 2188723"/>
              <a:gd name="connsiteX63" fmla="*/ 1235412 w 4387174"/>
              <a:gd name="connsiteY63" fmla="*/ 1561289 h 2188723"/>
              <a:gd name="connsiteX64" fmla="*/ 1327825 w 4387174"/>
              <a:gd name="connsiteY64" fmla="*/ 1561289 h 2188723"/>
              <a:gd name="connsiteX65" fmla="*/ 1327825 w 4387174"/>
              <a:gd name="connsiteY65" fmla="*/ 1580744 h 2188723"/>
              <a:gd name="connsiteX66" fmla="*/ 1386191 w 4387174"/>
              <a:gd name="connsiteY66" fmla="*/ 1580744 h 2188723"/>
              <a:gd name="connsiteX67" fmla="*/ 1386191 w 4387174"/>
              <a:gd name="connsiteY67" fmla="*/ 1609927 h 2188723"/>
              <a:gd name="connsiteX68" fmla="*/ 1464012 w 4387174"/>
              <a:gd name="connsiteY68" fmla="*/ 1609927 h 2188723"/>
              <a:gd name="connsiteX69" fmla="*/ 1464012 w 4387174"/>
              <a:gd name="connsiteY69" fmla="*/ 1629383 h 2188723"/>
              <a:gd name="connsiteX70" fmla="*/ 1532106 w 4387174"/>
              <a:gd name="connsiteY70" fmla="*/ 1629383 h 2188723"/>
              <a:gd name="connsiteX71" fmla="*/ 1522378 w 4387174"/>
              <a:gd name="connsiteY71" fmla="*/ 1639111 h 2188723"/>
              <a:gd name="connsiteX72" fmla="*/ 1614791 w 4387174"/>
              <a:gd name="connsiteY72" fmla="*/ 1639111 h 2188723"/>
              <a:gd name="connsiteX73" fmla="*/ 1614791 w 4387174"/>
              <a:gd name="connsiteY73" fmla="*/ 1687749 h 2188723"/>
              <a:gd name="connsiteX74" fmla="*/ 1712068 w 4387174"/>
              <a:gd name="connsiteY74" fmla="*/ 1687749 h 2188723"/>
              <a:gd name="connsiteX75" fmla="*/ 1712068 w 4387174"/>
              <a:gd name="connsiteY75" fmla="*/ 1716932 h 2188723"/>
              <a:gd name="connsiteX76" fmla="*/ 1819072 w 4387174"/>
              <a:gd name="connsiteY76" fmla="*/ 1716932 h 2188723"/>
              <a:gd name="connsiteX77" fmla="*/ 1819072 w 4387174"/>
              <a:gd name="connsiteY77" fmla="*/ 1746115 h 2188723"/>
              <a:gd name="connsiteX78" fmla="*/ 1940668 w 4387174"/>
              <a:gd name="connsiteY78" fmla="*/ 1746115 h 2188723"/>
              <a:gd name="connsiteX79" fmla="*/ 1940668 w 4387174"/>
              <a:gd name="connsiteY79" fmla="*/ 1785025 h 2188723"/>
              <a:gd name="connsiteX80" fmla="*/ 2052536 w 4387174"/>
              <a:gd name="connsiteY80" fmla="*/ 1785025 h 2188723"/>
              <a:gd name="connsiteX81" fmla="*/ 2052536 w 4387174"/>
              <a:gd name="connsiteY81" fmla="*/ 1814208 h 2188723"/>
              <a:gd name="connsiteX82" fmla="*/ 2193587 w 4387174"/>
              <a:gd name="connsiteY82" fmla="*/ 1814208 h 2188723"/>
              <a:gd name="connsiteX83" fmla="*/ 2193587 w 4387174"/>
              <a:gd name="connsiteY83" fmla="*/ 1828800 h 2188723"/>
              <a:gd name="connsiteX84" fmla="*/ 2251953 w 4387174"/>
              <a:gd name="connsiteY84" fmla="*/ 1828800 h 2188723"/>
              <a:gd name="connsiteX85" fmla="*/ 2266544 w 4387174"/>
              <a:gd name="connsiteY85" fmla="*/ 1843391 h 2188723"/>
              <a:gd name="connsiteX86" fmla="*/ 2344366 w 4387174"/>
              <a:gd name="connsiteY86" fmla="*/ 1843391 h 2188723"/>
              <a:gd name="connsiteX87" fmla="*/ 2344366 w 4387174"/>
              <a:gd name="connsiteY87" fmla="*/ 1872574 h 2188723"/>
              <a:gd name="connsiteX88" fmla="*/ 2543783 w 4387174"/>
              <a:gd name="connsiteY88" fmla="*/ 1872574 h 2188723"/>
              <a:gd name="connsiteX89" fmla="*/ 2543783 w 4387174"/>
              <a:gd name="connsiteY89" fmla="*/ 1872574 h 2188723"/>
              <a:gd name="connsiteX90" fmla="*/ 2650787 w 4387174"/>
              <a:gd name="connsiteY90" fmla="*/ 1872574 h 2188723"/>
              <a:gd name="connsiteX91" fmla="*/ 2650787 w 4387174"/>
              <a:gd name="connsiteY91" fmla="*/ 1916349 h 2188723"/>
              <a:gd name="connsiteX92" fmla="*/ 2718881 w 4387174"/>
              <a:gd name="connsiteY92" fmla="*/ 1916349 h 2188723"/>
              <a:gd name="connsiteX93" fmla="*/ 2718881 w 4387174"/>
              <a:gd name="connsiteY93" fmla="*/ 1926076 h 2188723"/>
              <a:gd name="connsiteX94" fmla="*/ 2821021 w 4387174"/>
              <a:gd name="connsiteY94" fmla="*/ 1926076 h 2188723"/>
              <a:gd name="connsiteX95" fmla="*/ 2821021 w 4387174"/>
              <a:gd name="connsiteY95" fmla="*/ 1945532 h 2188723"/>
              <a:gd name="connsiteX96" fmla="*/ 2947481 w 4387174"/>
              <a:gd name="connsiteY96" fmla="*/ 1945532 h 2188723"/>
              <a:gd name="connsiteX97" fmla="*/ 2947481 w 4387174"/>
              <a:gd name="connsiteY97" fmla="*/ 1945532 h 2188723"/>
              <a:gd name="connsiteX98" fmla="*/ 2947481 w 4387174"/>
              <a:gd name="connsiteY98" fmla="*/ 1979578 h 2188723"/>
              <a:gd name="connsiteX99" fmla="*/ 3107987 w 4387174"/>
              <a:gd name="connsiteY99" fmla="*/ 1979578 h 2188723"/>
              <a:gd name="connsiteX100" fmla="*/ 3107987 w 4387174"/>
              <a:gd name="connsiteY100" fmla="*/ 1994170 h 2188723"/>
              <a:gd name="connsiteX101" fmla="*/ 3200400 w 4387174"/>
              <a:gd name="connsiteY101" fmla="*/ 1994170 h 2188723"/>
              <a:gd name="connsiteX102" fmla="*/ 3200400 w 4387174"/>
              <a:gd name="connsiteY102" fmla="*/ 1994170 h 2188723"/>
              <a:gd name="connsiteX103" fmla="*/ 3283085 w 4387174"/>
              <a:gd name="connsiteY103" fmla="*/ 1994170 h 2188723"/>
              <a:gd name="connsiteX104" fmla="*/ 3283085 w 4387174"/>
              <a:gd name="connsiteY104" fmla="*/ 2047672 h 2188723"/>
              <a:gd name="connsiteX105" fmla="*/ 3385225 w 4387174"/>
              <a:gd name="connsiteY105" fmla="*/ 2047672 h 2188723"/>
              <a:gd name="connsiteX106" fmla="*/ 3385225 w 4387174"/>
              <a:gd name="connsiteY106" fmla="*/ 2067127 h 2188723"/>
              <a:gd name="connsiteX107" fmla="*/ 3448455 w 4387174"/>
              <a:gd name="connsiteY107" fmla="*/ 2067127 h 2188723"/>
              <a:gd name="connsiteX108" fmla="*/ 3448455 w 4387174"/>
              <a:gd name="connsiteY108" fmla="*/ 2086583 h 2188723"/>
              <a:gd name="connsiteX109" fmla="*/ 3482502 w 4387174"/>
              <a:gd name="connsiteY109" fmla="*/ 2086583 h 2188723"/>
              <a:gd name="connsiteX110" fmla="*/ 3482502 w 4387174"/>
              <a:gd name="connsiteY110" fmla="*/ 2106038 h 2188723"/>
              <a:gd name="connsiteX111" fmla="*/ 3584642 w 4387174"/>
              <a:gd name="connsiteY111" fmla="*/ 2106038 h 2188723"/>
              <a:gd name="connsiteX112" fmla="*/ 3584642 w 4387174"/>
              <a:gd name="connsiteY112" fmla="*/ 2115766 h 2188723"/>
              <a:gd name="connsiteX113" fmla="*/ 3638144 w 4387174"/>
              <a:gd name="connsiteY113" fmla="*/ 2115766 h 2188723"/>
              <a:gd name="connsiteX114" fmla="*/ 3638144 w 4387174"/>
              <a:gd name="connsiteY114" fmla="*/ 2120629 h 2188723"/>
              <a:gd name="connsiteX115" fmla="*/ 3857017 w 4387174"/>
              <a:gd name="connsiteY115" fmla="*/ 2120629 h 2188723"/>
              <a:gd name="connsiteX116" fmla="*/ 3857017 w 4387174"/>
              <a:gd name="connsiteY116" fmla="*/ 2144949 h 2188723"/>
              <a:gd name="connsiteX117" fmla="*/ 3891064 w 4387174"/>
              <a:gd name="connsiteY117" fmla="*/ 2144949 h 2188723"/>
              <a:gd name="connsiteX118" fmla="*/ 3891064 w 4387174"/>
              <a:gd name="connsiteY118" fmla="*/ 2174132 h 2188723"/>
              <a:gd name="connsiteX119" fmla="*/ 4075889 w 4387174"/>
              <a:gd name="connsiteY119" fmla="*/ 2174132 h 2188723"/>
              <a:gd name="connsiteX120" fmla="*/ 4075889 w 4387174"/>
              <a:gd name="connsiteY120" fmla="*/ 2188723 h 2188723"/>
              <a:gd name="connsiteX121" fmla="*/ 4387174 w 4387174"/>
              <a:gd name="connsiteY121" fmla="*/ 2188723 h 2188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4387174" h="2188723">
                <a:moveTo>
                  <a:pt x="0" y="0"/>
                </a:moveTo>
                <a:lnTo>
                  <a:pt x="87549" y="0"/>
                </a:lnTo>
                <a:lnTo>
                  <a:pt x="87549" y="53502"/>
                </a:lnTo>
                <a:lnTo>
                  <a:pt x="111868" y="53502"/>
                </a:lnTo>
                <a:lnTo>
                  <a:pt x="111868" y="116732"/>
                </a:lnTo>
                <a:lnTo>
                  <a:pt x="131323" y="116732"/>
                </a:lnTo>
                <a:lnTo>
                  <a:pt x="131323" y="116732"/>
                </a:lnTo>
                <a:lnTo>
                  <a:pt x="131323" y="150778"/>
                </a:lnTo>
                <a:lnTo>
                  <a:pt x="131323" y="175097"/>
                </a:lnTo>
                <a:lnTo>
                  <a:pt x="165370" y="175097"/>
                </a:lnTo>
                <a:lnTo>
                  <a:pt x="165370" y="243191"/>
                </a:lnTo>
                <a:lnTo>
                  <a:pt x="194553" y="243191"/>
                </a:lnTo>
                <a:lnTo>
                  <a:pt x="194553" y="311285"/>
                </a:lnTo>
                <a:lnTo>
                  <a:pt x="223736" y="311285"/>
                </a:lnTo>
                <a:lnTo>
                  <a:pt x="223736" y="359923"/>
                </a:lnTo>
                <a:lnTo>
                  <a:pt x="243191" y="359923"/>
                </a:lnTo>
                <a:lnTo>
                  <a:pt x="243191" y="403697"/>
                </a:lnTo>
                <a:lnTo>
                  <a:pt x="267510" y="403697"/>
                </a:lnTo>
                <a:lnTo>
                  <a:pt x="267510" y="486383"/>
                </a:lnTo>
                <a:lnTo>
                  <a:pt x="282102" y="486383"/>
                </a:lnTo>
                <a:lnTo>
                  <a:pt x="282102" y="525293"/>
                </a:lnTo>
                <a:lnTo>
                  <a:pt x="306421" y="525293"/>
                </a:lnTo>
                <a:lnTo>
                  <a:pt x="306421" y="588523"/>
                </a:lnTo>
                <a:lnTo>
                  <a:pt x="306421" y="588523"/>
                </a:lnTo>
                <a:lnTo>
                  <a:pt x="306421" y="627434"/>
                </a:lnTo>
                <a:lnTo>
                  <a:pt x="350195" y="637162"/>
                </a:lnTo>
                <a:lnTo>
                  <a:pt x="355059" y="700391"/>
                </a:lnTo>
                <a:lnTo>
                  <a:pt x="369651" y="714983"/>
                </a:lnTo>
                <a:lnTo>
                  <a:pt x="379379" y="763621"/>
                </a:lnTo>
                <a:lnTo>
                  <a:pt x="432881" y="763621"/>
                </a:lnTo>
                <a:lnTo>
                  <a:pt x="432881" y="846306"/>
                </a:lnTo>
                <a:lnTo>
                  <a:pt x="466927" y="846306"/>
                </a:lnTo>
                <a:lnTo>
                  <a:pt x="466927" y="914400"/>
                </a:lnTo>
                <a:lnTo>
                  <a:pt x="491246" y="914400"/>
                </a:lnTo>
                <a:lnTo>
                  <a:pt x="491246" y="948446"/>
                </a:lnTo>
                <a:lnTo>
                  <a:pt x="530157" y="948446"/>
                </a:lnTo>
                <a:lnTo>
                  <a:pt x="530157" y="997085"/>
                </a:lnTo>
                <a:lnTo>
                  <a:pt x="573932" y="997085"/>
                </a:lnTo>
                <a:lnTo>
                  <a:pt x="573932" y="1035995"/>
                </a:lnTo>
                <a:lnTo>
                  <a:pt x="598251" y="1035995"/>
                </a:lnTo>
                <a:lnTo>
                  <a:pt x="598251" y="1099225"/>
                </a:lnTo>
                <a:lnTo>
                  <a:pt x="646889" y="1099225"/>
                </a:lnTo>
                <a:lnTo>
                  <a:pt x="646889" y="1143000"/>
                </a:lnTo>
                <a:lnTo>
                  <a:pt x="680936" y="1143000"/>
                </a:lnTo>
                <a:lnTo>
                  <a:pt x="680936" y="1201366"/>
                </a:lnTo>
                <a:lnTo>
                  <a:pt x="719846" y="1201366"/>
                </a:lnTo>
                <a:lnTo>
                  <a:pt x="719846" y="1254868"/>
                </a:lnTo>
                <a:lnTo>
                  <a:pt x="783076" y="1254868"/>
                </a:lnTo>
                <a:lnTo>
                  <a:pt x="783076" y="1288915"/>
                </a:lnTo>
                <a:lnTo>
                  <a:pt x="821987" y="1288915"/>
                </a:lnTo>
                <a:lnTo>
                  <a:pt x="821987" y="1327825"/>
                </a:lnTo>
                <a:lnTo>
                  <a:pt x="870625" y="1327825"/>
                </a:lnTo>
                <a:lnTo>
                  <a:pt x="870625" y="1371600"/>
                </a:lnTo>
                <a:lnTo>
                  <a:pt x="948446" y="1371600"/>
                </a:lnTo>
                <a:lnTo>
                  <a:pt x="948446" y="1415374"/>
                </a:lnTo>
                <a:lnTo>
                  <a:pt x="987357" y="1415374"/>
                </a:lnTo>
                <a:lnTo>
                  <a:pt x="987357" y="1449421"/>
                </a:lnTo>
                <a:lnTo>
                  <a:pt x="1045723" y="1449421"/>
                </a:lnTo>
                <a:lnTo>
                  <a:pt x="1045723" y="1449421"/>
                </a:lnTo>
                <a:lnTo>
                  <a:pt x="1045723" y="1493195"/>
                </a:lnTo>
                <a:lnTo>
                  <a:pt x="1143000" y="1493195"/>
                </a:lnTo>
                <a:lnTo>
                  <a:pt x="1143000" y="1522378"/>
                </a:lnTo>
                <a:lnTo>
                  <a:pt x="1235412" y="1522378"/>
                </a:lnTo>
                <a:lnTo>
                  <a:pt x="1235412" y="1561289"/>
                </a:lnTo>
                <a:lnTo>
                  <a:pt x="1327825" y="1561289"/>
                </a:lnTo>
                <a:lnTo>
                  <a:pt x="1327825" y="1580744"/>
                </a:lnTo>
                <a:lnTo>
                  <a:pt x="1386191" y="1580744"/>
                </a:lnTo>
                <a:lnTo>
                  <a:pt x="1386191" y="1609927"/>
                </a:lnTo>
                <a:lnTo>
                  <a:pt x="1464012" y="1609927"/>
                </a:lnTo>
                <a:lnTo>
                  <a:pt x="1464012" y="1629383"/>
                </a:lnTo>
                <a:lnTo>
                  <a:pt x="1532106" y="1629383"/>
                </a:lnTo>
                <a:lnTo>
                  <a:pt x="1522378" y="1639111"/>
                </a:lnTo>
                <a:lnTo>
                  <a:pt x="1614791" y="1639111"/>
                </a:lnTo>
                <a:lnTo>
                  <a:pt x="1614791" y="1687749"/>
                </a:lnTo>
                <a:lnTo>
                  <a:pt x="1712068" y="1687749"/>
                </a:lnTo>
                <a:lnTo>
                  <a:pt x="1712068" y="1716932"/>
                </a:lnTo>
                <a:lnTo>
                  <a:pt x="1819072" y="1716932"/>
                </a:lnTo>
                <a:lnTo>
                  <a:pt x="1819072" y="1746115"/>
                </a:lnTo>
                <a:lnTo>
                  <a:pt x="1940668" y="1746115"/>
                </a:lnTo>
                <a:lnTo>
                  <a:pt x="1940668" y="1785025"/>
                </a:lnTo>
                <a:lnTo>
                  <a:pt x="2052536" y="1785025"/>
                </a:lnTo>
                <a:lnTo>
                  <a:pt x="2052536" y="1814208"/>
                </a:lnTo>
                <a:lnTo>
                  <a:pt x="2193587" y="1814208"/>
                </a:lnTo>
                <a:lnTo>
                  <a:pt x="2193587" y="1828800"/>
                </a:lnTo>
                <a:lnTo>
                  <a:pt x="2251953" y="1828800"/>
                </a:lnTo>
                <a:lnTo>
                  <a:pt x="2266544" y="1843391"/>
                </a:lnTo>
                <a:lnTo>
                  <a:pt x="2344366" y="1843391"/>
                </a:lnTo>
                <a:lnTo>
                  <a:pt x="2344366" y="1872574"/>
                </a:lnTo>
                <a:lnTo>
                  <a:pt x="2543783" y="1872574"/>
                </a:lnTo>
                <a:lnTo>
                  <a:pt x="2543783" y="1872574"/>
                </a:lnTo>
                <a:lnTo>
                  <a:pt x="2650787" y="1872574"/>
                </a:lnTo>
                <a:lnTo>
                  <a:pt x="2650787" y="1916349"/>
                </a:lnTo>
                <a:lnTo>
                  <a:pt x="2718881" y="1916349"/>
                </a:lnTo>
                <a:lnTo>
                  <a:pt x="2718881" y="1926076"/>
                </a:lnTo>
                <a:lnTo>
                  <a:pt x="2821021" y="1926076"/>
                </a:lnTo>
                <a:lnTo>
                  <a:pt x="2821021" y="1945532"/>
                </a:lnTo>
                <a:lnTo>
                  <a:pt x="2947481" y="1945532"/>
                </a:lnTo>
                <a:lnTo>
                  <a:pt x="2947481" y="1945532"/>
                </a:lnTo>
                <a:lnTo>
                  <a:pt x="2947481" y="1979578"/>
                </a:lnTo>
                <a:lnTo>
                  <a:pt x="3107987" y="1979578"/>
                </a:lnTo>
                <a:lnTo>
                  <a:pt x="3107987" y="1994170"/>
                </a:lnTo>
                <a:lnTo>
                  <a:pt x="3200400" y="1994170"/>
                </a:lnTo>
                <a:lnTo>
                  <a:pt x="3200400" y="1994170"/>
                </a:lnTo>
                <a:lnTo>
                  <a:pt x="3283085" y="1994170"/>
                </a:lnTo>
                <a:lnTo>
                  <a:pt x="3283085" y="2047672"/>
                </a:lnTo>
                <a:lnTo>
                  <a:pt x="3385225" y="2047672"/>
                </a:lnTo>
                <a:lnTo>
                  <a:pt x="3385225" y="2067127"/>
                </a:lnTo>
                <a:lnTo>
                  <a:pt x="3448455" y="2067127"/>
                </a:lnTo>
                <a:lnTo>
                  <a:pt x="3448455" y="2086583"/>
                </a:lnTo>
                <a:lnTo>
                  <a:pt x="3482502" y="2086583"/>
                </a:lnTo>
                <a:lnTo>
                  <a:pt x="3482502" y="2106038"/>
                </a:lnTo>
                <a:lnTo>
                  <a:pt x="3584642" y="2106038"/>
                </a:lnTo>
                <a:lnTo>
                  <a:pt x="3584642" y="2115766"/>
                </a:lnTo>
                <a:lnTo>
                  <a:pt x="3638144" y="2115766"/>
                </a:lnTo>
                <a:lnTo>
                  <a:pt x="3638144" y="2120629"/>
                </a:lnTo>
                <a:lnTo>
                  <a:pt x="3857017" y="2120629"/>
                </a:lnTo>
                <a:lnTo>
                  <a:pt x="3857017" y="2144949"/>
                </a:lnTo>
                <a:lnTo>
                  <a:pt x="3891064" y="2144949"/>
                </a:lnTo>
                <a:lnTo>
                  <a:pt x="3891064" y="2174132"/>
                </a:lnTo>
                <a:lnTo>
                  <a:pt x="4075889" y="2174132"/>
                </a:lnTo>
                <a:lnTo>
                  <a:pt x="4075889" y="2188723"/>
                </a:lnTo>
                <a:lnTo>
                  <a:pt x="4387174" y="2188723"/>
                </a:lnTo>
              </a:path>
            </a:pathLst>
          </a:custGeom>
          <a:noFill/>
          <a:ln w="28575">
            <a:solidFill>
              <a:schemeClr val="accent1"/>
            </a:solidFill>
            <a:miter lim="800000"/>
            <a:headEnd/>
            <a:tailEnd/>
          </a:ln>
        </p:spPr>
        <p:txBody>
          <a:bodyPr rtlCol="0" anchor="ctr"/>
          <a:lstStyle/>
          <a:p>
            <a:pPr algn="ctr"/>
            <a:endParaRPr lang="en-US" dirty="0"/>
          </a:p>
        </p:txBody>
      </p:sp>
      <p:sp>
        <p:nvSpPr>
          <p:cNvPr id="14" name="Freeform: Shape 1">
            <a:extLst>
              <a:ext uri="{FF2B5EF4-FFF2-40B4-BE49-F238E27FC236}">
                <a16:creationId xmlns:a16="http://schemas.microsoft.com/office/drawing/2014/main" id="{B7459224-121D-57C3-F35D-865BA2A06807}"/>
              </a:ext>
            </a:extLst>
          </p:cNvPr>
          <p:cNvSpPr/>
          <p:nvPr/>
        </p:nvSpPr>
        <p:spPr bwMode="auto">
          <a:xfrm>
            <a:off x="8025930" y="1743828"/>
            <a:ext cx="3720359" cy="2870635"/>
          </a:xfrm>
          <a:custGeom>
            <a:avLst/>
            <a:gdLst>
              <a:gd name="connsiteX0" fmla="*/ 0 w 4533900"/>
              <a:gd name="connsiteY0" fmla="*/ 0 h 3057525"/>
              <a:gd name="connsiteX1" fmla="*/ 0 w 4533900"/>
              <a:gd name="connsiteY1" fmla="*/ 3057525 h 3057525"/>
              <a:gd name="connsiteX2" fmla="*/ 4533900 w 4533900"/>
              <a:gd name="connsiteY2" fmla="*/ 3057525 h 3057525"/>
            </a:gdLst>
            <a:ahLst/>
            <a:cxnLst>
              <a:cxn ang="0">
                <a:pos x="connsiteX0" y="connsiteY0"/>
              </a:cxn>
              <a:cxn ang="0">
                <a:pos x="connsiteX1" y="connsiteY1"/>
              </a:cxn>
              <a:cxn ang="0">
                <a:pos x="connsiteX2" y="connsiteY2"/>
              </a:cxn>
            </a:cxnLst>
            <a:rect l="l" t="t" r="r" b="b"/>
            <a:pathLst>
              <a:path w="4533900" h="3057525">
                <a:moveTo>
                  <a:pt x="0" y="0"/>
                </a:moveTo>
                <a:lnTo>
                  <a:pt x="0" y="3057525"/>
                </a:lnTo>
                <a:lnTo>
                  <a:pt x="4533900" y="3057525"/>
                </a:lnTo>
              </a:path>
            </a:pathLst>
          </a:custGeom>
          <a:noFill/>
          <a:ln w="28575">
            <a:solidFill>
              <a:schemeClr val="bg1"/>
            </a:solidFill>
            <a:miter lim="800000"/>
            <a:headEnd/>
            <a:tailEnd/>
          </a:ln>
        </p:spPr>
        <p:txBody>
          <a:bodyPr rtlCol="0" anchor="ctr"/>
          <a:lstStyle/>
          <a:p>
            <a:pPr algn="ctr"/>
            <a:endParaRPr lang="en-US" dirty="0"/>
          </a:p>
        </p:txBody>
      </p:sp>
      <p:grpSp>
        <p:nvGrpSpPr>
          <p:cNvPr id="15" name="Group 14">
            <a:extLst>
              <a:ext uri="{FF2B5EF4-FFF2-40B4-BE49-F238E27FC236}">
                <a16:creationId xmlns:a16="http://schemas.microsoft.com/office/drawing/2014/main" id="{CE799BB1-5E1E-8722-E9A2-AAA2E99BDDF2}"/>
              </a:ext>
            </a:extLst>
          </p:cNvPr>
          <p:cNvGrpSpPr/>
          <p:nvPr/>
        </p:nvGrpSpPr>
        <p:grpSpPr>
          <a:xfrm>
            <a:off x="7923215" y="1733550"/>
            <a:ext cx="100577" cy="2872643"/>
            <a:chOff x="2083920" y="2077965"/>
            <a:chExt cx="67447" cy="1785888"/>
          </a:xfrm>
        </p:grpSpPr>
        <p:grpSp>
          <p:nvGrpSpPr>
            <p:cNvPr id="90" name="Group 89">
              <a:extLst>
                <a:ext uri="{FF2B5EF4-FFF2-40B4-BE49-F238E27FC236}">
                  <a16:creationId xmlns:a16="http://schemas.microsoft.com/office/drawing/2014/main" id="{3C654F0E-9A17-F9F1-0918-E673155BC734}"/>
                </a:ext>
              </a:extLst>
            </p:cNvPr>
            <p:cNvGrpSpPr/>
            <p:nvPr/>
          </p:nvGrpSpPr>
          <p:grpSpPr>
            <a:xfrm>
              <a:off x="2086473" y="2788617"/>
              <a:ext cx="64894" cy="1075236"/>
              <a:chOff x="6637875" y="3010013"/>
              <a:chExt cx="48272" cy="1167393"/>
            </a:xfrm>
          </p:grpSpPr>
          <p:grpSp>
            <p:nvGrpSpPr>
              <p:cNvPr id="94" name="Group 93">
                <a:extLst>
                  <a:ext uri="{FF2B5EF4-FFF2-40B4-BE49-F238E27FC236}">
                    <a16:creationId xmlns:a16="http://schemas.microsoft.com/office/drawing/2014/main" id="{C6A439B4-6F83-6910-7AF2-AFD4CBC0B01C}"/>
                  </a:ext>
                </a:extLst>
              </p:cNvPr>
              <p:cNvGrpSpPr/>
              <p:nvPr/>
            </p:nvGrpSpPr>
            <p:grpSpPr>
              <a:xfrm>
                <a:off x="6637875" y="3409441"/>
                <a:ext cx="45719" cy="767965"/>
                <a:chOff x="1528304" y="1469456"/>
                <a:chExt cx="72000" cy="767965"/>
              </a:xfrm>
            </p:grpSpPr>
            <p:sp>
              <p:nvSpPr>
                <p:cNvPr id="120" name="Line 15">
                  <a:extLst>
                    <a:ext uri="{FF2B5EF4-FFF2-40B4-BE49-F238E27FC236}">
                      <a16:creationId xmlns:a16="http://schemas.microsoft.com/office/drawing/2014/main" id="{D938740D-81B1-DD0F-C319-130FBAA47405}"/>
                    </a:ext>
                  </a:extLst>
                </p:cNvPr>
                <p:cNvSpPr>
                  <a:spLocks noChangeShapeType="1"/>
                </p:cNvSpPr>
                <p:nvPr/>
              </p:nvSpPr>
              <p:spPr bwMode="auto">
                <a:xfrm>
                  <a:off x="1528304" y="1853576"/>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122" name="Line 16">
                  <a:extLst>
                    <a:ext uri="{FF2B5EF4-FFF2-40B4-BE49-F238E27FC236}">
                      <a16:creationId xmlns:a16="http://schemas.microsoft.com/office/drawing/2014/main" id="{5F5A154F-9162-1C6C-4CF7-15D521403257}"/>
                    </a:ext>
                  </a:extLst>
                </p:cNvPr>
                <p:cNvSpPr>
                  <a:spLocks noChangeShapeType="1"/>
                </p:cNvSpPr>
                <p:nvPr/>
              </p:nvSpPr>
              <p:spPr bwMode="auto">
                <a:xfrm>
                  <a:off x="1528304" y="2237421"/>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124" name="Line 9">
                  <a:extLst>
                    <a:ext uri="{FF2B5EF4-FFF2-40B4-BE49-F238E27FC236}">
                      <a16:creationId xmlns:a16="http://schemas.microsoft.com/office/drawing/2014/main" id="{004815DC-EFFB-F8E3-5C57-B28D6CB00F4A}"/>
                    </a:ext>
                  </a:extLst>
                </p:cNvPr>
                <p:cNvSpPr>
                  <a:spLocks noChangeShapeType="1"/>
                </p:cNvSpPr>
                <p:nvPr/>
              </p:nvSpPr>
              <p:spPr bwMode="auto">
                <a:xfrm>
                  <a:off x="1528304" y="1469456"/>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sp>
            <p:nvSpPr>
              <p:cNvPr id="116" name="Line 19">
                <a:extLst>
                  <a:ext uri="{FF2B5EF4-FFF2-40B4-BE49-F238E27FC236}">
                    <a16:creationId xmlns:a16="http://schemas.microsoft.com/office/drawing/2014/main" id="{FF5B243D-2CFC-696E-91F1-194A0A40D625}"/>
                  </a:ext>
                </a:extLst>
              </p:cNvPr>
              <p:cNvSpPr>
                <a:spLocks noChangeShapeType="1"/>
              </p:cNvSpPr>
              <p:nvPr/>
            </p:nvSpPr>
            <p:spPr bwMode="auto">
              <a:xfrm>
                <a:off x="6640428" y="3010013"/>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grpSp>
          <p:nvGrpSpPr>
            <p:cNvPr id="91" name="Group 90">
              <a:extLst>
                <a:ext uri="{FF2B5EF4-FFF2-40B4-BE49-F238E27FC236}">
                  <a16:creationId xmlns:a16="http://schemas.microsoft.com/office/drawing/2014/main" id="{B3955D13-95E5-CD55-7F6B-70F7605C602C}"/>
                </a:ext>
              </a:extLst>
            </p:cNvPr>
            <p:cNvGrpSpPr/>
            <p:nvPr/>
          </p:nvGrpSpPr>
          <p:grpSpPr>
            <a:xfrm>
              <a:off x="2083920" y="2077965"/>
              <a:ext cx="64894" cy="362784"/>
              <a:chOff x="6637875" y="2923633"/>
              <a:chExt cx="48272" cy="362784"/>
            </a:xfrm>
          </p:grpSpPr>
          <p:sp>
            <p:nvSpPr>
              <p:cNvPr id="92" name="Line 9">
                <a:extLst>
                  <a:ext uri="{FF2B5EF4-FFF2-40B4-BE49-F238E27FC236}">
                    <a16:creationId xmlns:a16="http://schemas.microsoft.com/office/drawing/2014/main" id="{5E56EBF3-6C7C-B244-1CDE-E75773FDEE1D}"/>
                  </a:ext>
                </a:extLst>
              </p:cNvPr>
              <p:cNvSpPr>
                <a:spLocks noChangeShapeType="1"/>
              </p:cNvSpPr>
              <p:nvPr/>
            </p:nvSpPr>
            <p:spPr bwMode="auto">
              <a:xfrm>
                <a:off x="6637875" y="3286417"/>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93" name="Line 19">
                <a:extLst>
                  <a:ext uri="{FF2B5EF4-FFF2-40B4-BE49-F238E27FC236}">
                    <a16:creationId xmlns:a16="http://schemas.microsoft.com/office/drawing/2014/main" id="{9284A95D-FD43-9653-34C7-5D385735D2F5}"/>
                  </a:ext>
                </a:extLst>
              </p:cNvPr>
              <p:cNvSpPr>
                <a:spLocks noChangeShapeType="1"/>
              </p:cNvSpPr>
              <p:nvPr/>
            </p:nvSpPr>
            <p:spPr bwMode="auto">
              <a:xfrm>
                <a:off x="6640428" y="2923633"/>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grpSp>
      <p:grpSp>
        <p:nvGrpSpPr>
          <p:cNvPr id="16" name="Group 15">
            <a:extLst>
              <a:ext uri="{FF2B5EF4-FFF2-40B4-BE49-F238E27FC236}">
                <a16:creationId xmlns:a16="http://schemas.microsoft.com/office/drawing/2014/main" id="{B17D5C25-A764-8940-30E1-AD6E65872364}"/>
              </a:ext>
            </a:extLst>
          </p:cNvPr>
          <p:cNvGrpSpPr/>
          <p:nvPr/>
        </p:nvGrpSpPr>
        <p:grpSpPr>
          <a:xfrm>
            <a:off x="8025367" y="4612324"/>
            <a:ext cx="3298364" cy="129083"/>
            <a:chOff x="4567633" y="4722143"/>
            <a:chExt cx="3785182" cy="79657"/>
          </a:xfrm>
        </p:grpSpPr>
        <p:grpSp>
          <p:nvGrpSpPr>
            <p:cNvPr id="47" name="Group 46">
              <a:extLst>
                <a:ext uri="{FF2B5EF4-FFF2-40B4-BE49-F238E27FC236}">
                  <a16:creationId xmlns:a16="http://schemas.microsoft.com/office/drawing/2014/main" id="{B7E7400C-E608-D4D4-556E-E013E14C586D}"/>
                </a:ext>
              </a:extLst>
            </p:cNvPr>
            <p:cNvGrpSpPr/>
            <p:nvPr/>
          </p:nvGrpSpPr>
          <p:grpSpPr>
            <a:xfrm rot="5400000">
              <a:off x="6105177" y="3184599"/>
              <a:ext cx="79657" cy="3154745"/>
              <a:chOff x="2083920" y="1822883"/>
              <a:chExt cx="67401" cy="2040969"/>
            </a:xfrm>
          </p:grpSpPr>
          <p:grpSp>
            <p:nvGrpSpPr>
              <p:cNvPr id="49" name="Group 48">
                <a:extLst>
                  <a:ext uri="{FF2B5EF4-FFF2-40B4-BE49-F238E27FC236}">
                    <a16:creationId xmlns:a16="http://schemas.microsoft.com/office/drawing/2014/main" id="{573172CB-422F-DC76-3CF3-F53C6C7B59F4}"/>
                  </a:ext>
                </a:extLst>
              </p:cNvPr>
              <p:cNvGrpSpPr/>
              <p:nvPr/>
            </p:nvGrpSpPr>
            <p:grpSpPr>
              <a:xfrm>
                <a:off x="2086426" y="2637233"/>
                <a:ext cx="64895" cy="1226619"/>
                <a:chOff x="6637875" y="2845655"/>
                <a:chExt cx="48273" cy="1331751"/>
              </a:xfrm>
            </p:grpSpPr>
            <p:grpSp>
              <p:nvGrpSpPr>
                <p:cNvPr id="74" name="Group 73">
                  <a:extLst>
                    <a:ext uri="{FF2B5EF4-FFF2-40B4-BE49-F238E27FC236}">
                      <a16:creationId xmlns:a16="http://schemas.microsoft.com/office/drawing/2014/main" id="{74795D68-D6E1-5E18-516F-A868AC405C99}"/>
                    </a:ext>
                  </a:extLst>
                </p:cNvPr>
                <p:cNvGrpSpPr/>
                <p:nvPr/>
              </p:nvGrpSpPr>
              <p:grpSpPr>
                <a:xfrm>
                  <a:off x="6637875" y="3285390"/>
                  <a:ext cx="45719" cy="892016"/>
                  <a:chOff x="1528304" y="1345405"/>
                  <a:chExt cx="72000" cy="892016"/>
                </a:xfrm>
              </p:grpSpPr>
              <p:sp>
                <p:nvSpPr>
                  <p:cNvPr id="77" name="Line 15">
                    <a:extLst>
                      <a:ext uri="{FF2B5EF4-FFF2-40B4-BE49-F238E27FC236}">
                        <a16:creationId xmlns:a16="http://schemas.microsoft.com/office/drawing/2014/main" id="{44319B17-FB90-6683-601A-8DACCAF29572}"/>
                      </a:ext>
                    </a:extLst>
                  </p:cNvPr>
                  <p:cNvSpPr>
                    <a:spLocks noChangeShapeType="1"/>
                  </p:cNvSpPr>
                  <p:nvPr/>
                </p:nvSpPr>
                <p:spPr bwMode="auto">
                  <a:xfrm>
                    <a:off x="1528304" y="180101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85" name="Line 16">
                    <a:extLst>
                      <a:ext uri="{FF2B5EF4-FFF2-40B4-BE49-F238E27FC236}">
                        <a16:creationId xmlns:a16="http://schemas.microsoft.com/office/drawing/2014/main" id="{C79F98E6-F014-869A-40E8-43243B40C077}"/>
                      </a:ext>
                    </a:extLst>
                  </p:cNvPr>
                  <p:cNvSpPr>
                    <a:spLocks noChangeShapeType="1"/>
                  </p:cNvSpPr>
                  <p:nvPr/>
                </p:nvSpPr>
                <p:spPr bwMode="auto">
                  <a:xfrm>
                    <a:off x="1528304" y="2237421"/>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88" name="Line 9">
                    <a:extLst>
                      <a:ext uri="{FF2B5EF4-FFF2-40B4-BE49-F238E27FC236}">
                        <a16:creationId xmlns:a16="http://schemas.microsoft.com/office/drawing/2014/main" id="{C053FB69-00AB-E1C0-3FEF-B428AAB6527C}"/>
                      </a:ext>
                    </a:extLst>
                  </p:cNvPr>
                  <p:cNvSpPr>
                    <a:spLocks noChangeShapeType="1"/>
                  </p:cNvSpPr>
                  <p:nvPr/>
                </p:nvSpPr>
                <p:spPr bwMode="auto">
                  <a:xfrm>
                    <a:off x="1528304" y="1345405"/>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sp>
              <p:nvSpPr>
                <p:cNvPr id="75" name="Line 19">
                  <a:extLst>
                    <a:ext uri="{FF2B5EF4-FFF2-40B4-BE49-F238E27FC236}">
                      <a16:creationId xmlns:a16="http://schemas.microsoft.com/office/drawing/2014/main" id="{B20A0F5E-27A6-F72D-684E-B32F23AC5E14}"/>
                    </a:ext>
                  </a:extLst>
                </p:cNvPr>
                <p:cNvSpPr>
                  <a:spLocks noChangeShapeType="1"/>
                </p:cNvSpPr>
                <p:nvPr/>
              </p:nvSpPr>
              <p:spPr bwMode="auto">
                <a:xfrm>
                  <a:off x="6640429" y="2845655"/>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grpSp>
            <p:nvGrpSpPr>
              <p:cNvPr id="65" name="Group 64">
                <a:extLst>
                  <a:ext uri="{FF2B5EF4-FFF2-40B4-BE49-F238E27FC236}">
                    <a16:creationId xmlns:a16="http://schemas.microsoft.com/office/drawing/2014/main" id="{F18CBCB5-8934-276E-4859-6840A0BE7106}"/>
                  </a:ext>
                </a:extLst>
              </p:cNvPr>
              <p:cNvGrpSpPr/>
              <p:nvPr/>
            </p:nvGrpSpPr>
            <p:grpSpPr>
              <a:xfrm>
                <a:off x="2083920" y="1822883"/>
                <a:ext cx="64894" cy="416554"/>
                <a:chOff x="6637875" y="2668551"/>
                <a:chExt cx="48272" cy="416554"/>
              </a:xfrm>
            </p:grpSpPr>
            <p:sp>
              <p:nvSpPr>
                <p:cNvPr id="69" name="Line 9">
                  <a:extLst>
                    <a:ext uri="{FF2B5EF4-FFF2-40B4-BE49-F238E27FC236}">
                      <a16:creationId xmlns:a16="http://schemas.microsoft.com/office/drawing/2014/main" id="{DBC4D55D-3015-4141-593E-667A8F5CD2A2}"/>
                    </a:ext>
                  </a:extLst>
                </p:cNvPr>
                <p:cNvSpPr>
                  <a:spLocks noChangeShapeType="1"/>
                </p:cNvSpPr>
                <p:nvPr/>
              </p:nvSpPr>
              <p:spPr bwMode="auto">
                <a:xfrm>
                  <a:off x="6637875" y="3085105"/>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73" name="Line 19">
                  <a:extLst>
                    <a:ext uri="{FF2B5EF4-FFF2-40B4-BE49-F238E27FC236}">
                      <a16:creationId xmlns:a16="http://schemas.microsoft.com/office/drawing/2014/main" id="{0FD2435B-727B-81EC-54AB-B061218A111F}"/>
                    </a:ext>
                  </a:extLst>
                </p:cNvPr>
                <p:cNvSpPr>
                  <a:spLocks noChangeShapeType="1"/>
                </p:cNvSpPr>
                <p:nvPr/>
              </p:nvSpPr>
              <p:spPr bwMode="auto">
                <a:xfrm>
                  <a:off x="6640428" y="2668551"/>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grpSp>
        <p:sp>
          <p:nvSpPr>
            <p:cNvPr id="48" name="Line 19">
              <a:extLst>
                <a:ext uri="{FF2B5EF4-FFF2-40B4-BE49-F238E27FC236}">
                  <a16:creationId xmlns:a16="http://schemas.microsoft.com/office/drawing/2014/main" id="{2898C045-6F09-6E96-FD20-355CE289D6A5}"/>
                </a:ext>
              </a:extLst>
            </p:cNvPr>
            <p:cNvSpPr>
              <a:spLocks noChangeShapeType="1"/>
            </p:cNvSpPr>
            <p:nvPr/>
          </p:nvSpPr>
          <p:spPr bwMode="auto">
            <a:xfrm rot="5400000">
              <a:off x="8316496" y="4763171"/>
              <a:ext cx="72638"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sp>
        <p:nvSpPr>
          <p:cNvPr id="17" name="Rectangle 10">
            <a:extLst>
              <a:ext uri="{FF2B5EF4-FFF2-40B4-BE49-F238E27FC236}">
                <a16:creationId xmlns:a16="http://schemas.microsoft.com/office/drawing/2014/main" id="{6F95CB9A-80A3-1472-B6FE-8E383A6343A7}"/>
              </a:ext>
            </a:extLst>
          </p:cNvPr>
          <p:cNvSpPr>
            <a:spLocks noChangeArrowheads="1"/>
          </p:cNvSpPr>
          <p:nvPr/>
        </p:nvSpPr>
        <p:spPr bwMode="auto">
          <a:xfrm>
            <a:off x="7669125" y="2744530"/>
            <a:ext cx="338826" cy="26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0.6</a:t>
            </a:r>
          </a:p>
        </p:txBody>
      </p:sp>
      <p:sp>
        <p:nvSpPr>
          <p:cNvPr id="18" name="Rectangle 10">
            <a:extLst>
              <a:ext uri="{FF2B5EF4-FFF2-40B4-BE49-F238E27FC236}">
                <a16:creationId xmlns:a16="http://schemas.microsoft.com/office/drawing/2014/main" id="{460A6E89-78AB-6B4B-9E06-A0C4FCC464CE}"/>
              </a:ext>
            </a:extLst>
          </p:cNvPr>
          <p:cNvSpPr>
            <a:spLocks noChangeArrowheads="1"/>
          </p:cNvSpPr>
          <p:nvPr/>
        </p:nvSpPr>
        <p:spPr bwMode="auto">
          <a:xfrm>
            <a:off x="7669125" y="3339545"/>
            <a:ext cx="338826" cy="26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0.4</a:t>
            </a:r>
          </a:p>
        </p:txBody>
      </p:sp>
      <p:sp>
        <p:nvSpPr>
          <p:cNvPr id="19" name="Rectangle 10">
            <a:extLst>
              <a:ext uri="{FF2B5EF4-FFF2-40B4-BE49-F238E27FC236}">
                <a16:creationId xmlns:a16="http://schemas.microsoft.com/office/drawing/2014/main" id="{121DD56F-5619-DCC0-9CD8-89EF47E100CD}"/>
              </a:ext>
            </a:extLst>
          </p:cNvPr>
          <p:cNvSpPr>
            <a:spLocks noChangeArrowheads="1"/>
          </p:cNvSpPr>
          <p:nvPr/>
        </p:nvSpPr>
        <p:spPr bwMode="auto">
          <a:xfrm>
            <a:off x="7669125" y="3893427"/>
            <a:ext cx="338826" cy="26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0.2</a:t>
            </a:r>
          </a:p>
        </p:txBody>
      </p:sp>
      <p:sp>
        <p:nvSpPr>
          <p:cNvPr id="20" name="Rectangle 10">
            <a:extLst>
              <a:ext uri="{FF2B5EF4-FFF2-40B4-BE49-F238E27FC236}">
                <a16:creationId xmlns:a16="http://schemas.microsoft.com/office/drawing/2014/main" id="{B12F3B8D-E3EA-E31E-799C-E9755CA12D9E}"/>
              </a:ext>
            </a:extLst>
          </p:cNvPr>
          <p:cNvSpPr>
            <a:spLocks noChangeArrowheads="1"/>
          </p:cNvSpPr>
          <p:nvPr/>
        </p:nvSpPr>
        <p:spPr bwMode="auto">
          <a:xfrm>
            <a:off x="7812499" y="4469147"/>
            <a:ext cx="195452" cy="26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0</a:t>
            </a:r>
          </a:p>
        </p:txBody>
      </p:sp>
      <p:sp>
        <p:nvSpPr>
          <p:cNvPr id="21" name="Rectangle 10">
            <a:extLst>
              <a:ext uri="{FF2B5EF4-FFF2-40B4-BE49-F238E27FC236}">
                <a16:creationId xmlns:a16="http://schemas.microsoft.com/office/drawing/2014/main" id="{42BDC24F-F7B4-062A-E657-0DCCE1D00127}"/>
              </a:ext>
            </a:extLst>
          </p:cNvPr>
          <p:cNvSpPr>
            <a:spLocks noChangeArrowheads="1"/>
          </p:cNvSpPr>
          <p:nvPr/>
        </p:nvSpPr>
        <p:spPr bwMode="auto">
          <a:xfrm>
            <a:off x="7680374" y="1600200"/>
            <a:ext cx="338826" cy="26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1.0</a:t>
            </a:r>
          </a:p>
        </p:txBody>
      </p:sp>
      <p:sp>
        <p:nvSpPr>
          <p:cNvPr id="22" name="Rectangle 10">
            <a:extLst>
              <a:ext uri="{FF2B5EF4-FFF2-40B4-BE49-F238E27FC236}">
                <a16:creationId xmlns:a16="http://schemas.microsoft.com/office/drawing/2014/main" id="{4C4B78E9-E3E1-1739-AAEB-1C930120AB7B}"/>
              </a:ext>
            </a:extLst>
          </p:cNvPr>
          <p:cNvSpPr>
            <a:spLocks noChangeArrowheads="1"/>
          </p:cNvSpPr>
          <p:nvPr/>
        </p:nvSpPr>
        <p:spPr bwMode="auto">
          <a:xfrm>
            <a:off x="7680374" y="2196940"/>
            <a:ext cx="338826" cy="260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0.8</a:t>
            </a:r>
          </a:p>
        </p:txBody>
      </p:sp>
      <p:sp>
        <p:nvSpPr>
          <p:cNvPr id="24" name="TextBox 23">
            <a:extLst>
              <a:ext uri="{FF2B5EF4-FFF2-40B4-BE49-F238E27FC236}">
                <a16:creationId xmlns:a16="http://schemas.microsoft.com/office/drawing/2014/main" id="{A80164B9-B38C-B8CC-CA70-59FEDDFAE045}"/>
              </a:ext>
            </a:extLst>
          </p:cNvPr>
          <p:cNvSpPr txBox="1"/>
          <p:nvPr/>
        </p:nvSpPr>
        <p:spPr bwMode="auto">
          <a:xfrm rot="16200000">
            <a:off x="5747654" y="3118736"/>
            <a:ext cx="3056136" cy="303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Adjusted OS (Probability)</a:t>
            </a:r>
          </a:p>
        </p:txBody>
      </p:sp>
      <p:sp>
        <p:nvSpPr>
          <p:cNvPr id="25" name="TextBox 24">
            <a:extLst>
              <a:ext uri="{FF2B5EF4-FFF2-40B4-BE49-F238E27FC236}">
                <a16:creationId xmlns:a16="http://schemas.microsoft.com/office/drawing/2014/main" id="{C744D332-2EDE-2A7B-223E-C171C9A57875}"/>
              </a:ext>
            </a:extLst>
          </p:cNvPr>
          <p:cNvSpPr txBox="1"/>
          <p:nvPr/>
        </p:nvSpPr>
        <p:spPr bwMode="auto">
          <a:xfrm>
            <a:off x="8937287" y="4916193"/>
            <a:ext cx="15230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Follow-up (Yr)</a:t>
            </a:r>
          </a:p>
        </p:txBody>
      </p:sp>
      <p:sp>
        <p:nvSpPr>
          <p:cNvPr id="26" name="TextBox 25">
            <a:extLst>
              <a:ext uri="{FF2B5EF4-FFF2-40B4-BE49-F238E27FC236}">
                <a16:creationId xmlns:a16="http://schemas.microsoft.com/office/drawing/2014/main" id="{458CF9E9-72A8-F9FC-0379-F7EB23F661B0}"/>
              </a:ext>
            </a:extLst>
          </p:cNvPr>
          <p:cNvSpPr txBox="1"/>
          <p:nvPr/>
        </p:nvSpPr>
        <p:spPr bwMode="auto">
          <a:xfrm>
            <a:off x="10137635" y="1749692"/>
            <a:ext cx="1463793" cy="1126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b="0" dirty="0">
                <a:solidFill>
                  <a:schemeClr val="bg1"/>
                </a:solidFill>
                <a:latin typeface="Calibri" panose="020F0502020204030204" pitchFamily="34" charset="0"/>
              </a:rPr>
              <a:t>Non-Black/no BT</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Black/no BT</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Non-Black/BT</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Black/BT</a:t>
            </a:r>
          </a:p>
        </p:txBody>
      </p:sp>
      <p:cxnSp>
        <p:nvCxnSpPr>
          <p:cNvPr id="27" name="Straight Connector 26">
            <a:extLst>
              <a:ext uri="{FF2B5EF4-FFF2-40B4-BE49-F238E27FC236}">
                <a16:creationId xmlns:a16="http://schemas.microsoft.com/office/drawing/2014/main" id="{A9AB4422-8B10-D73E-F5FC-C9EE9DFA63CB}"/>
              </a:ext>
            </a:extLst>
          </p:cNvPr>
          <p:cNvCxnSpPr/>
          <p:nvPr/>
        </p:nvCxnSpPr>
        <p:spPr bwMode="auto">
          <a:xfrm>
            <a:off x="9944732" y="1928765"/>
            <a:ext cx="199555" cy="0"/>
          </a:xfrm>
          <a:prstGeom prst="line">
            <a:avLst/>
          </a:prstGeom>
          <a:noFill/>
          <a:ln w="28575"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DB65705-24ED-8539-6524-EA32A8179C07}"/>
              </a:ext>
            </a:extLst>
          </p:cNvPr>
          <p:cNvCxnSpPr/>
          <p:nvPr/>
        </p:nvCxnSpPr>
        <p:spPr bwMode="auto">
          <a:xfrm>
            <a:off x="9944733" y="2183240"/>
            <a:ext cx="199555" cy="0"/>
          </a:xfrm>
          <a:prstGeom prst="line">
            <a:avLst/>
          </a:prstGeom>
          <a:noFill/>
          <a:ln w="28575" cap="flat" cmpd="sng" algn="ctr">
            <a:solidFill>
              <a:schemeClr val="accent3"/>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1C6AFC8-2A11-BE44-0262-743B1D084470}"/>
              </a:ext>
            </a:extLst>
          </p:cNvPr>
          <p:cNvCxnSpPr/>
          <p:nvPr/>
        </p:nvCxnSpPr>
        <p:spPr bwMode="auto">
          <a:xfrm>
            <a:off x="9948555" y="2485819"/>
            <a:ext cx="199555" cy="0"/>
          </a:xfrm>
          <a:prstGeom prst="line">
            <a:avLst/>
          </a:prstGeom>
          <a:noFill/>
          <a:ln w="28575" cap="flat" cmpd="sng" algn="ctr">
            <a:solidFill>
              <a:schemeClr val="accent2"/>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DA9E9F5C-561C-C863-A090-EA05357DFC40}"/>
              </a:ext>
            </a:extLst>
          </p:cNvPr>
          <p:cNvCxnSpPr/>
          <p:nvPr/>
        </p:nvCxnSpPr>
        <p:spPr bwMode="auto">
          <a:xfrm>
            <a:off x="9948555" y="2743404"/>
            <a:ext cx="199555" cy="0"/>
          </a:xfrm>
          <a:prstGeom prst="line">
            <a:avLst/>
          </a:prstGeom>
          <a:noFill/>
          <a:ln w="28575" cap="flat" cmpd="sng" algn="ctr">
            <a:solidFill>
              <a:schemeClr val="accent3">
                <a:lumMod val="60000"/>
                <a:lumOff val="40000"/>
              </a:schemeClr>
            </a:solidFill>
            <a:prstDash val="solid"/>
            <a:round/>
            <a:headEnd type="none" w="med" len="med"/>
            <a:tailEnd type="none" w="med" len="med"/>
          </a:ln>
          <a:effectLst/>
        </p:spPr>
      </p:cxnSp>
      <p:sp>
        <p:nvSpPr>
          <p:cNvPr id="31" name="Freeform: Shape 62">
            <a:extLst>
              <a:ext uri="{FF2B5EF4-FFF2-40B4-BE49-F238E27FC236}">
                <a16:creationId xmlns:a16="http://schemas.microsoft.com/office/drawing/2014/main" id="{870233E0-1C07-EA14-9B77-B2D9CC399611}"/>
              </a:ext>
            </a:extLst>
          </p:cNvPr>
          <p:cNvSpPr/>
          <p:nvPr/>
        </p:nvSpPr>
        <p:spPr bwMode="auto">
          <a:xfrm>
            <a:off x="8025366" y="1748346"/>
            <a:ext cx="3535034" cy="1817322"/>
          </a:xfrm>
          <a:custGeom>
            <a:avLst/>
            <a:gdLst>
              <a:gd name="connsiteX0" fmla="*/ 0 w 4308049"/>
              <a:gd name="connsiteY0" fmla="*/ 0 h 1935637"/>
              <a:gd name="connsiteX1" fmla="*/ 122548 w 4308049"/>
              <a:gd name="connsiteY1" fmla="*/ 0 h 1935637"/>
              <a:gd name="connsiteX2" fmla="*/ 122548 w 4308049"/>
              <a:gd name="connsiteY2" fmla="*/ 43991 h 1935637"/>
              <a:gd name="connsiteX3" fmla="*/ 185393 w 4308049"/>
              <a:gd name="connsiteY3" fmla="*/ 43991 h 1935637"/>
              <a:gd name="connsiteX4" fmla="*/ 185393 w 4308049"/>
              <a:gd name="connsiteY4" fmla="*/ 103694 h 1935637"/>
              <a:gd name="connsiteX5" fmla="*/ 226243 w 4308049"/>
              <a:gd name="connsiteY5" fmla="*/ 103694 h 1935637"/>
              <a:gd name="connsiteX6" fmla="*/ 226243 w 4308049"/>
              <a:gd name="connsiteY6" fmla="*/ 131975 h 1935637"/>
              <a:gd name="connsiteX7" fmla="*/ 254523 w 4308049"/>
              <a:gd name="connsiteY7" fmla="*/ 131975 h 1935637"/>
              <a:gd name="connsiteX8" fmla="*/ 254523 w 4308049"/>
              <a:gd name="connsiteY8" fmla="*/ 210532 h 1935637"/>
              <a:gd name="connsiteX9" fmla="*/ 285946 w 4308049"/>
              <a:gd name="connsiteY9" fmla="*/ 210532 h 1935637"/>
              <a:gd name="connsiteX10" fmla="*/ 285946 w 4308049"/>
              <a:gd name="connsiteY10" fmla="*/ 257666 h 1935637"/>
              <a:gd name="connsiteX11" fmla="*/ 329938 w 4308049"/>
              <a:gd name="connsiteY11" fmla="*/ 257666 h 1935637"/>
              <a:gd name="connsiteX12" fmla="*/ 329938 w 4308049"/>
              <a:gd name="connsiteY12" fmla="*/ 333080 h 1935637"/>
              <a:gd name="connsiteX13" fmla="*/ 348791 w 4308049"/>
              <a:gd name="connsiteY13" fmla="*/ 333080 h 1935637"/>
              <a:gd name="connsiteX14" fmla="*/ 348791 w 4308049"/>
              <a:gd name="connsiteY14" fmla="*/ 392783 h 1935637"/>
              <a:gd name="connsiteX15" fmla="*/ 386499 w 4308049"/>
              <a:gd name="connsiteY15" fmla="*/ 392783 h 1935637"/>
              <a:gd name="connsiteX16" fmla="*/ 386499 w 4308049"/>
              <a:gd name="connsiteY16" fmla="*/ 471340 h 1935637"/>
              <a:gd name="connsiteX17" fmla="*/ 427348 w 4308049"/>
              <a:gd name="connsiteY17" fmla="*/ 471340 h 1935637"/>
              <a:gd name="connsiteX18" fmla="*/ 427348 w 4308049"/>
              <a:gd name="connsiteY18" fmla="*/ 549897 h 1935637"/>
              <a:gd name="connsiteX19" fmla="*/ 455628 w 4308049"/>
              <a:gd name="connsiteY19" fmla="*/ 549897 h 1935637"/>
              <a:gd name="connsiteX20" fmla="*/ 455628 w 4308049"/>
              <a:gd name="connsiteY20" fmla="*/ 597031 h 1935637"/>
              <a:gd name="connsiteX21" fmla="*/ 496478 w 4308049"/>
              <a:gd name="connsiteY21" fmla="*/ 597031 h 1935637"/>
              <a:gd name="connsiteX22" fmla="*/ 496478 w 4308049"/>
              <a:gd name="connsiteY22" fmla="*/ 628453 h 1935637"/>
              <a:gd name="connsiteX23" fmla="*/ 527901 w 4308049"/>
              <a:gd name="connsiteY23" fmla="*/ 628453 h 1935637"/>
              <a:gd name="connsiteX24" fmla="*/ 527901 w 4308049"/>
              <a:gd name="connsiteY24" fmla="*/ 678729 h 1935637"/>
              <a:gd name="connsiteX25" fmla="*/ 559323 w 4308049"/>
              <a:gd name="connsiteY25" fmla="*/ 678729 h 1935637"/>
              <a:gd name="connsiteX26" fmla="*/ 559323 w 4308049"/>
              <a:gd name="connsiteY26" fmla="*/ 719579 h 1935637"/>
              <a:gd name="connsiteX27" fmla="*/ 603315 w 4308049"/>
              <a:gd name="connsiteY27" fmla="*/ 719579 h 1935637"/>
              <a:gd name="connsiteX28" fmla="*/ 603315 w 4308049"/>
              <a:gd name="connsiteY28" fmla="*/ 754144 h 1935637"/>
              <a:gd name="connsiteX29" fmla="*/ 641022 w 4308049"/>
              <a:gd name="connsiteY29" fmla="*/ 754144 h 1935637"/>
              <a:gd name="connsiteX30" fmla="*/ 641022 w 4308049"/>
              <a:gd name="connsiteY30" fmla="*/ 801278 h 1935637"/>
              <a:gd name="connsiteX31" fmla="*/ 691299 w 4308049"/>
              <a:gd name="connsiteY31" fmla="*/ 801278 h 1935637"/>
              <a:gd name="connsiteX32" fmla="*/ 691299 w 4308049"/>
              <a:gd name="connsiteY32" fmla="*/ 870408 h 1935637"/>
              <a:gd name="connsiteX33" fmla="*/ 716437 w 4308049"/>
              <a:gd name="connsiteY33" fmla="*/ 870408 h 1935637"/>
              <a:gd name="connsiteX34" fmla="*/ 716437 w 4308049"/>
              <a:gd name="connsiteY34" fmla="*/ 917542 h 1935637"/>
              <a:gd name="connsiteX35" fmla="*/ 785567 w 4308049"/>
              <a:gd name="connsiteY35" fmla="*/ 917542 h 1935637"/>
              <a:gd name="connsiteX36" fmla="*/ 785567 w 4308049"/>
              <a:gd name="connsiteY36" fmla="*/ 970960 h 1935637"/>
              <a:gd name="connsiteX37" fmla="*/ 820132 w 4308049"/>
              <a:gd name="connsiteY37" fmla="*/ 970960 h 1935637"/>
              <a:gd name="connsiteX38" fmla="*/ 820132 w 4308049"/>
              <a:gd name="connsiteY38" fmla="*/ 1002383 h 1935637"/>
              <a:gd name="connsiteX39" fmla="*/ 873550 w 4308049"/>
              <a:gd name="connsiteY39" fmla="*/ 1002383 h 1935637"/>
              <a:gd name="connsiteX40" fmla="*/ 873550 w 4308049"/>
              <a:gd name="connsiteY40" fmla="*/ 1049517 h 1935637"/>
              <a:gd name="connsiteX41" fmla="*/ 942680 w 4308049"/>
              <a:gd name="connsiteY41" fmla="*/ 1049517 h 1935637"/>
              <a:gd name="connsiteX42" fmla="*/ 942680 w 4308049"/>
              <a:gd name="connsiteY42" fmla="*/ 1084082 h 1935637"/>
              <a:gd name="connsiteX43" fmla="*/ 1005525 w 4308049"/>
              <a:gd name="connsiteY43" fmla="*/ 1084082 h 1935637"/>
              <a:gd name="connsiteX44" fmla="*/ 1005525 w 4308049"/>
              <a:gd name="connsiteY44" fmla="*/ 1099793 h 1935637"/>
              <a:gd name="connsiteX45" fmla="*/ 1005525 w 4308049"/>
              <a:gd name="connsiteY45" fmla="*/ 1128074 h 1935637"/>
              <a:gd name="connsiteX46" fmla="*/ 1071513 w 4308049"/>
              <a:gd name="connsiteY46" fmla="*/ 1128074 h 1935637"/>
              <a:gd name="connsiteX47" fmla="*/ 1071513 w 4308049"/>
              <a:gd name="connsiteY47" fmla="*/ 1156354 h 1935637"/>
              <a:gd name="connsiteX48" fmla="*/ 1121789 w 4308049"/>
              <a:gd name="connsiteY48" fmla="*/ 1156354 h 1935637"/>
              <a:gd name="connsiteX49" fmla="*/ 1121789 w 4308049"/>
              <a:gd name="connsiteY49" fmla="*/ 1181492 h 1935637"/>
              <a:gd name="connsiteX50" fmla="*/ 1159497 w 4308049"/>
              <a:gd name="connsiteY50" fmla="*/ 1181492 h 1935637"/>
              <a:gd name="connsiteX51" fmla="*/ 1159497 w 4308049"/>
              <a:gd name="connsiteY51" fmla="*/ 1216057 h 1935637"/>
              <a:gd name="connsiteX52" fmla="*/ 1263191 w 4308049"/>
              <a:gd name="connsiteY52" fmla="*/ 1216057 h 1935637"/>
              <a:gd name="connsiteX53" fmla="*/ 1263191 w 4308049"/>
              <a:gd name="connsiteY53" fmla="*/ 1247480 h 1935637"/>
              <a:gd name="connsiteX54" fmla="*/ 1376313 w 4308049"/>
              <a:gd name="connsiteY54" fmla="*/ 1247480 h 1935637"/>
              <a:gd name="connsiteX55" fmla="*/ 1376313 w 4308049"/>
              <a:gd name="connsiteY55" fmla="*/ 1266334 h 1935637"/>
              <a:gd name="connsiteX56" fmla="*/ 1445443 w 4308049"/>
              <a:gd name="connsiteY56" fmla="*/ 1266334 h 1935637"/>
              <a:gd name="connsiteX57" fmla="*/ 1445443 w 4308049"/>
              <a:gd name="connsiteY57" fmla="*/ 1326037 h 1935637"/>
              <a:gd name="connsiteX58" fmla="*/ 1552280 w 4308049"/>
              <a:gd name="connsiteY58" fmla="*/ 1326037 h 1935637"/>
              <a:gd name="connsiteX59" fmla="*/ 1552280 w 4308049"/>
              <a:gd name="connsiteY59" fmla="*/ 1357459 h 1935637"/>
              <a:gd name="connsiteX60" fmla="*/ 1665402 w 4308049"/>
              <a:gd name="connsiteY60" fmla="*/ 1357459 h 1935637"/>
              <a:gd name="connsiteX61" fmla="*/ 1665402 w 4308049"/>
              <a:gd name="connsiteY61" fmla="*/ 1376313 h 1935637"/>
              <a:gd name="connsiteX62" fmla="*/ 1706251 w 4308049"/>
              <a:gd name="connsiteY62" fmla="*/ 1376313 h 1935637"/>
              <a:gd name="connsiteX63" fmla="*/ 1706251 w 4308049"/>
              <a:gd name="connsiteY63" fmla="*/ 1445443 h 1935637"/>
              <a:gd name="connsiteX64" fmla="*/ 1816231 w 4308049"/>
              <a:gd name="connsiteY64" fmla="*/ 1445443 h 1935637"/>
              <a:gd name="connsiteX65" fmla="*/ 1816231 w 4308049"/>
              <a:gd name="connsiteY65" fmla="*/ 1467439 h 1935637"/>
              <a:gd name="connsiteX66" fmla="*/ 1872791 w 4308049"/>
              <a:gd name="connsiteY66" fmla="*/ 1467439 h 1935637"/>
              <a:gd name="connsiteX67" fmla="*/ 1872791 w 4308049"/>
              <a:gd name="connsiteY67" fmla="*/ 1511431 h 1935637"/>
              <a:gd name="connsiteX68" fmla="*/ 1907356 w 4308049"/>
              <a:gd name="connsiteY68" fmla="*/ 1508288 h 1935637"/>
              <a:gd name="connsiteX69" fmla="*/ 2026763 w 4308049"/>
              <a:gd name="connsiteY69" fmla="*/ 1508288 h 1935637"/>
              <a:gd name="connsiteX70" fmla="*/ 2026763 w 4308049"/>
              <a:gd name="connsiteY70" fmla="*/ 1524000 h 1935637"/>
              <a:gd name="connsiteX71" fmla="*/ 2146169 w 4308049"/>
              <a:gd name="connsiteY71" fmla="*/ 1524000 h 1935637"/>
              <a:gd name="connsiteX72" fmla="*/ 2146169 w 4308049"/>
              <a:gd name="connsiteY72" fmla="*/ 1549138 h 1935637"/>
              <a:gd name="connsiteX73" fmla="*/ 2344132 w 4308049"/>
              <a:gd name="connsiteY73" fmla="*/ 1549138 h 1935637"/>
              <a:gd name="connsiteX74" fmla="*/ 2344132 w 4308049"/>
              <a:gd name="connsiteY74" fmla="*/ 1586845 h 1935637"/>
              <a:gd name="connsiteX75" fmla="*/ 2482391 w 4308049"/>
              <a:gd name="connsiteY75" fmla="*/ 1586845 h 1935637"/>
              <a:gd name="connsiteX76" fmla="*/ 2482391 w 4308049"/>
              <a:gd name="connsiteY76" fmla="*/ 1608841 h 1935637"/>
              <a:gd name="connsiteX77" fmla="*/ 2614367 w 4308049"/>
              <a:gd name="connsiteY77" fmla="*/ 1608841 h 1935637"/>
              <a:gd name="connsiteX78" fmla="*/ 2614367 w 4308049"/>
              <a:gd name="connsiteY78" fmla="*/ 1624552 h 1935637"/>
              <a:gd name="connsiteX79" fmla="*/ 2699208 w 4308049"/>
              <a:gd name="connsiteY79" fmla="*/ 1624552 h 1935637"/>
              <a:gd name="connsiteX80" fmla="*/ 2699208 w 4308049"/>
              <a:gd name="connsiteY80" fmla="*/ 1665402 h 1935637"/>
              <a:gd name="connsiteX81" fmla="*/ 3032288 w 4308049"/>
              <a:gd name="connsiteY81" fmla="*/ 1665402 h 1935637"/>
              <a:gd name="connsiteX82" fmla="*/ 3032288 w 4308049"/>
              <a:gd name="connsiteY82" fmla="*/ 1693682 h 1935637"/>
              <a:gd name="connsiteX83" fmla="*/ 3170548 w 4308049"/>
              <a:gd name="connsiteY83" fmla="*/ 1693682 h 1935637"/>
              <a:gd name="connsiteX84" fmla="*/ 3170548 w 4308049"/>
              <a:gd name="connsiteY84" fmla="*/ 1715678 h 1935637"/>
              <a:gd name="connsiteX85" fmla="*/ 3277385 w 4308049"/>
              <a:gd name="connsiteY85" fmla="*/ 1715678 h 1935637"/>
              <a:gd name="connsiteX86" fmla="*/ 3277385 w 4308049"/>
              <a:gd name="connsiteY86" fmla="*/ 1753385 h 1935637"/>
              <a:gd name="connsiteX87" fmla="*/ 3371653 w 4308049"/>
              <a:gd name="connsiteY87" fmla="*/ 1753385 h 1935637"/>
              <a:gd name="connsiteX88" fmla="*/ 3371653 w 4308049"/>
              <a:gd name="connsiteY88" fmla="*/ 1803661 h 1935637"/>
              <a:gd name="connsiteX89" fmla="*/ 3403076 w 4308049"/>
              <a:gd name="connsiteY89" fmla="*/ 1803661 h 1935637"/>
              <a:gd name="connsiteX90" fmla="*/ 3629319 w 4308049"/>
              <a:gd name="connsiteY90" fmla="*/ 1803661 h 1935637"/>
              <a:gd name="connsiteX91" fmla="*/ 3629319 w 4308049"/>
              <a:gd name="connsiteY91" fmla="*/ 1853938 h 1935637"/>
              <a:gd name="connsiteX92" fmla="*/ 3808428 w 4308049"/>
              <a:gd name="connsiteY92" fmla="*/ 1853938 h 1935637"/>
              <a:gd name="connsiteX93" fmla="*/ 3808428 w 4308049"/>
              <a:gd name="connsiteY93" fmla="*/ 1935637 h 1935637"/>
              <a:gd name="connsiteX94" fmla="*/ 4308049 w 4308049"/>
              <a:gd name="connsiteY94" fmla="*/ 1935637 h 1935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4308049" h="1935637">
                <a:moveTo>
                  <a:pt x="0" y="0"/>
                </a:moveTo>
                <a:lnTo>
                  <a:pt x="122548" y="0"/>
                </a:lnTo>
                <a:lnTo>
                  <a:pt x="122548" y="43991"/>
                </a:lnTo>
                <a:lnTo>
                  <a:pt x="185393" y="43991"/>
                </a:lnTo>
                <a:lnTo>
                  <a:pt x="185393" y="103694"/>
                </a:lnTo>
                <a:lnTo>
                  <a:pt x="226243" y="103694"/>
                </a:lnTo>
                <a:lnTo>
                  <a:pt x="226243" y="131975"/>
                </a:lnTo>
                <a:lnTo>
                  <a:pt x="254523" y="131975"/>
                </a:lnTo>
                <a:lnTo>
                  <a:pt x="254523" y="210532"/>
                </a:lnTo>
                <a:lnTo>
                  <a:pt x="285946" y="210532"/>
                </a:lnTo>
                <a:lnTo>
                  <a:pt x="285946" y="257666"/>
                </a:lnTo>
                <a:lnTo>
                  <a:pt x="329938" y="257666"/>
                </a:lnTo>
                <a:lnTo>
                  <a:pt x="329938" y="333080"/>
                </a:lnTo>
                <a:lnTo>
                  <a:pt x="348791" y="333080"/>
                </a:lnTo>
                <a:lnTo>
                  <a:pt x="348791" y="392783"/>
                </a:lnTo>
                <a:lnTo>
                  <a:pt x="386499" y="392783"/>
                </a:lnTo>
                <a:lnTo>
                  <a:pt x="386499" y="471340"/>
                </a:lnTo>
                <a:lnTo>
                  <a:pt x="427348" y="471340"/>
                </a:lnTo>
                <a:lnTo>
                  <a:pt x="427348" y="549897"/>
                </a:lnTo>
                <a:lnTo>
                  <a:pt x="455628" y="549897"/>
                </a:lnTo>
                <a:lnTo>
                  <a:pt x="455628" y="597031"/>
                </a:lnTo>
                <a:lnTo>
                  <a:pt x="496478" y="597031"/>
                </a:lnTo>
                <a:lnTo>
                  <a:pt x="496478" y="628453"/>
                </a:lnTo>
                <a:lnTo>
                  <a:pt x="527901" y="628453"/>
                </a:lnTo>
                <a:lnTo>
                  <a:pt x="527901" y="678729"/>
                </a:lnTo>
                <a:lnTo>
                  <a:pt x="559323" y="678729"/>
                </a:lnTo>
                <a:lnTo>
                  <a:pt x="559323" y="719579"/>
                </a:lnTo>
                <a:lnTo>
                  <a:pt x="603315" y="719579"/>
                </a:lnTo>
                <a:lnTo>
                  <a:pt x="603315" y="754144"/>
                </a:lnTo>
                <a:lnTo>
                  <a:pt x="641022" y="754144"/>
                </a:lnTo>
                <a:lnTo>
                  <a:pt x="641022" y="801278"/>
                </a:lnTo>
                <a:lnTo>
                  <a:pt x="691299" y="801278"/>
                </a:lnTo>
                <a:lnTo>
                  <a:pt x="691299" y="870408"/>
                </a:lnTo>
                <a:lnTo>
                  <a:pt x="716437" y="870408"/>
                </a:lnTo>
                <a:lnTo>
                  <a:pt x="716437" y="917542"/>
                </a:lnTo>
                <a:lnTo>
                  <a:pt x="785567" y="917542"/>
                </a:lnTo>
                <a:lnTo>
                  <a:pt x="785567" y="970960"/>
                </a:lnTo>
                <a:lnTo>
                  <a:pt x="820132" y="970960"/>
                </a:lnTo>
                <a:lnTo>
                  <a:pt x="820132" y="1002383"/>
                </a:lnTo>
                <a:lnTo>
                  <a:pt x="873550" y="1002383"/>
                </a:lnTo>
                <a:lnTo>
                  <a:pt x="873550" y="1049517"/>
                </a:lnTo>
                <a:lnTo>
                  <a:pt x="942680" y="1049517"/>
                </a:lnTo>
                <a:lnTo>
                  <a:pt x="942680" y="1084082"/>
                </a:lnTo>
                <a:lnTo>
                  <a:pt x="1005525" y="1084082"/>
                </a:lnTo>
                <a:lnTo>
                  <a:pt x="1005525" y="1099793"/>
                </a:lnTo>
                <a:lnTo>
                  <a:pt x="1005525" y="1128074"/>
                </a:lnTo>
                <a:lnTo>
                  <a:pt x="1071513" y="1128074"/>
                </a:lnTo>
                <a:lnTo>
                  <a:pt x="1071513" y="1156354"/>
                </a:lnTo>
                <a:lnTo>
                  <a:pt x="1121789" y="1156354"/>
                </a:lnTo>
                <a:lnTo>
                  <a:pt x="1121789" y="1181492"/>
                </a:lnTo>
                <a:lnTo>
                  <a:pt x="1159497" y="1181492"/>
                </a:lnTo>
                <a:lnTo>
                  <a:pt x="1159497" y="1216057"/>
                </a:lnTo>
                <a:lnTo>
                  <a:pt x="1263191" y="1216057"/>
                </a:lnTo>
                <a:lnTo>
                  <a:pt x="1263191" y="1247480"/>
                </a:lnTo>
                <a:lnTo>
                  <a:pt x="1376313" y="1247480"/>
                </a:lnTo>
                <a:lnTo>
                  <a:pt x="1376313" y="1266334"/>
                </a:lnTo>
                <a:lnTo>
                  <a:pt x="1445443" y="1266334"/>
                </a:lnTo>
                <a:lnTo>
                  <a:pt x="1445443" y="1326037"/>
                </a:lnTo>
                <a:lnTo>
                  <a:pt x="1552280" y="1326037"/>
                </a:lnTo>
                <a:lnTo>
                  <a:pt x="1552280" y="1357459"/>
                </a:lnTo>
                <a:lnTo>
                  <a:pt x="1665402" y="1357459"/>
                </a:lnTo>
                <a:lnTo>
                  <a:pt x="1665402" y="1376313"/>
                </a:lnTo>
                <a:lnTo>
                  <a:pt x="1706251" y="1376313"/>
                </a:lnTo>
                <a:lnTo>
                  <a:pt x="1706251" y="1445443"/>
                </a:lnTo>
                <a:lnTo>
                  <a:pt x="1816231" y="1445443"/>
                </a:lnTo>
                <a:lnTo>
                  <a:pt x="1816231" y="1467439"/>
                </a:lnTo>
                <a:lnTo>
                  <a:pt x="1872791" y="1467439"/>
                </a:lnTo>
                <a:lnTo>
                  <a:pt x="1872791" y="1511431"/>
                </a:lnTo>
                <a:lnTo>
                  <a:pt x="1907356" y="1508288"/>
                </a:lnTo>
                <a:lnTo>
                  <a:pt x="2026763" y="1508288"/>
                </a:lnTo>
                <a:lnTo>
                  <a:pt x="2026763" y="1524000"/>
                </a:lnTo>
                <a:lnTo>
                  <a:pt x="2146169" y="1524000"/>
                </a:lnTo>
                <a:lnTo>
                  <a:pt x="2146169" y="1549138"/>
                </a:lnTo>
                <a:lnTo>
                  <a:pt x="2344132" y="1549138"/>
                </a:lnTo>
                <a:lnTo>
                  <a:pt x="2344132" y="1586845"/>
                </a:lnTo>
                <a:lnTo>
                  <a:pt x="2482391" y="1586845"/>
                </a:lnTo>
                <a:lnTo>
                  <a:pt x="2482391" y="1608841"/>
                </a:lnTo>
                <a:lnTo>
                  <a:pt x="2614367" y="1608841"/>
                </a:lnTo>
                <a:lnTo>
                  <a:pt x="2614367" y="1624552"/>
                </a:lnTo>
                <a:lnTo>
                  <a:pt x="2699208" y="1624552"/>
                </a:lnTo>
                <a:lnTo>
                  <a:pt x="2699208" y="1665402"/>
                </a:lnTo>
                <a:lnTo>
                  <a:pt x="3032288" y="1665402"/>
                </a:lnTo>
                <a:lnTo>
                  <a:pt x="3032288" y="1693682"/>
                </a:lnTo>
                <a:lnTo>
                  <a:pt x="3170548" y="1693682"/>
                </a:lnTo>
                <a:lnTo>
                  <a:pt x="3170548" y="1715678"/>
                </a:lnTo>
                <a:lnTo>
                  <a:pt x="3277385" y="1715678"/>
                </a:lnTo>
                <a:lnTo>
                  <a:pt x="3277385" y="1753385"/>
                </a:lnTo>
                <a:lnTo>
                  <a:pt x="3371653" y="1753385"/>
                </a:lnTo>
                <a:lnTo>
                  <a:pt x="3371653" y="1803661"/>
                </a:lnTo>
                <a:lnTo>
                  <a:pt x="3403076" y="1803661"/>
                </a:lnTo>
                <a:lnTo>
                  <a:pt x="3629319" y="1803661"/>
                </a:lnTo>
                <a:lnTo>
                  <a:pt x="3629319" y="1853938"/>
                </a:lnTo>
                <a:lnTo>
                  <a:pt x="3808428" y="1853938"/>
                </a:lnTo>
                <a:lnTo>
                  <a:pt x="3808428" y="1935637"/>
                </a:lnTo>
                <a:lnTo>
                  <a:pt x="4308049" y="1935637"/>
                </a:lnTo>
              </a:path>
            </a:pathLst>
          </a:custGeom>
          <a:noFill/>
          <a:ln w="28575">
            <a:solidFill>
              <a:schemeClr val="accent3">
                <a:lumMod val="60000"/>
                <a:lumOff val="40000"/>
              </a:schemeClr>
            </a:solidFill>
            <a:miter lim="800000"/>
            <a:headEnd/>
            <a:tailEnd/>
          </a:ln>
        </p:spPr>
        <p:txBody>
          <a:bodyPr rtlCol="0" anchor="ctr"/>
          <a:lstStyle/>
          <a:p>
            <a:pPr algn="ctr"/>
            <a:endParaRPr lang="en-US" dirty="0"/>
          </a:p>
        </p:txBody>
      </p:sp>
      <p:sp>
        <p:nvSpPr>
          <p:cNvPr id="32" name="TextBox 31">
            <a:extLst>
              <a:ext uri="{FF2B5EF4-FFF2-40B4-BE49-F238E27FC236}">
                <a16:creationId xmlns:a16="http://schemas.microsoft.com/office/drawing/2014/main" id="{E8DB2506-0537-C781-D2DA-D358AD1BC331}"/>
              </a:ext>
            </a:extLst>
          </p:cNvPr>
          <p:cNvSpPr txBox="1"/>
          <p:nvPr/>
        </p:nvSpPr>
        <p:spPr bwMode="auto">
          <a:xfrm>
            <a:off x="6370510" y="5229236"/>
            <a:ext cx="140673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b="0" dirty="0">
                <a:solidFill>
                  <a:schemeClr val="accent1"/>
                </a:solidFill>
                <a:latin typeface="Calibri" panose="020F0502020204030204" pitchFamily="34" charset="0"/>
              </a:rPr>
              <a:t>Non-Black/no BT</a:t>
            </a:r>
          </a:p>
          <a:p>
            <a:pPr algn="r">
              <a:lnSpc>
                <a:spcPct val="100000"/>
              </a:lnSpc>
              <a:spcBef>
                <a:spcPts val="0"/>
              </a:spcBef>
              <a:spcAft>
                <a:spcPct val="0"/>
              </a:spcAft>
              <a:buClrTx/>
              <a:buFontTx/>
              <a:buNone/>
            </a:pPr>
            <a:r>
              <a:rPr lang="en-US" sz="1400" b="0" dirty="0">
                <a:solidFill>
                  <a:schemeClr val="accent3"/>
                </a:solidFill>
                <a:latin typeface="Calibri" panose="020F0502020204030204" pitchFamily="34" charset="0"/>
              </a:rPr>
              <a:t>Black/no BT</a:t>
            </a:r>
          </a:p>
          <a:p>
            <a:pPr algn="r">
              <a:lnSpc>
                <a:spcPct val="100000"/>
              </a:lnSpc>
              <a:spcBef>
                <a:spcPts val="0"/>
              </a:spcBef>
              <a:spcAft>
                <a:spcPct val="0"/>
              </a:spcAft>
              <a:buClrTx/>
              <a:buFontTx/>
              <a:buNone/>
            </a:pPr>
            <a:r>
              <a:rPr lang="en-US" sz="1400" b="0" dirty="0">
                <a:solidFill>
                  <a:schemeClr val="accent2"/>
                </a:solidFill>
                <a:latin typeface="Calibri" panose="020F0502020204030204" pitchFamily="34" charset="0"/>
              </a:rPr>
              <a:t>Non-Black/BT</a:t>
            </a:r>
          </a:p>
          <a:p>
            <a:pPr algn="r">
              <a:lnSpc>
                <a:spcPct val="100000"/>
              </a:lnSpc>
              <a:spcBef>
                <a:spcPts val="0"/>
              </a:spcBef>
              <a:spcAft>
                <a:spcPct val="0"/>
              </a:spcAft>
              <a:buClrTx/>
              <a:buFontTx/>
              <a:buNone/>
            </a:pPr>
            <a:r>
              <a:rPr lang="en-US" sz="1400" b="0" dirty="0">
                <a:solidFill>
                  <a:schemeClr val="accent3">
                    <a:lumMod val="60000"/>
                    <a:lumOff val="40000"/>
                  </a:schemeClr>
                </a:solidFill>
                <a:latin typeface="Calibri" panose="020F0502020204030204" pitchFamily="34" charset="0"/>
              </a:rPr>
              <a:t>Black/BT</a:t>
            </a:r>
          </a:p>
        </p:txBody>
      </p:sp>
      <p:sp>
        <p:nvSpPr>
          <p:cNvPr id="33" name="TextBox 32">
            <a:extLst>
              <a:ext uri="{FF2B5EF4-FFF2-40B4-BE49-F238E27FC236}">
                <a16:creationId xmlns:a16="http://schemas.microsoft.com/office/drawing/2014/main" id="{C03A3BD5-9F3F-AE55-D158-D4EB3587BAF7}"/>
              </a:ext>
            </a:extLst>
          </p:cNvPr>
          <p:cNvSpPr txBox="1"/>
          <p:nvPr/>
        </p:nvSpPr>
        <p:spPr bwMode="auto">
          <a:xfrm>
            <a:off x="7744746" y="5229236"/>
            <a:ext cx="526410" cy="89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12725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3042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12805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3027</a:t>
            </a:r>
          </a:p>
        </p:txBody>
      </p:sp>
      <p:sp>
        <p:nvSpPr>
          <p:cNvPr id="34" name="TextBox 33">
            <a:extLst>
              <a:ext uri="{FF2B5EF4-FFF2-40B4-BE49-F238E27FC236}">
                <a16:creationId xmlns:a16="http://schemas.microsoft.com/office/drawing/2014/main" id="{D61CF3B9-55D3-B310-9FCD-BE36EC285ACA}"/>
              </a:ext>
            </a:extLst>
          </p:cNvPr>
          <p:cNvSpPr txBox="1"/>
          <p:nvPr/>
        </p:nvSpPr>
        <p:spPr bwMode="auto">
          <a:xfrm>
            <a:off x="8345920" y="5229236"/>
            <a:ext cx="451435" cy="89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6784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1458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8387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1977</a:t>
            </a:r>
          </a:p>
        </p:txBody>
      </p:sp>
      <p:sp>
        <p:nvSpPr>
          <p:cNvPr id="35" name="TextBox 34">
            <a:extLst>
              <a:ext uri="{FF2B5EF4-FFF2-40B4-BE49-F238E27FC236}">
                <a16:creationId xmlns:a16="http://schemas.microsoft.com/office/drawing/2014/main" id="{01504F2B-7AE3-D7AB-6704-D00D6D70C324}"/>
              </a:ext>
            </a:extLst>
          </p:cNvPr>
          <p:cNvSpPr txBox="1"/>
          <p:nvPr/>
        </p:nvSpPr>
        <p:spPr bwMode="auto">
          <a:xfrm>
            <a:off x="8895432" y="5229236"/>
            <a:ext cx="451435" cy="89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3653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821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4644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1083</a:t>
            </a:r>
          </a:p>
        </p:txBody>
      </p:sp>
      <p:sp>
        <p:nvSpPr>
          <p:cNvPr id="36" name="TextBox 35">
            <a:extLst>
              <a:ext uri="{FF2B5EF4-FFF2-40B4-BE49-F238E27FC236}">
                <a16:creationId xmlns:a16="http://schemas.microsoft.com/office/drawing/2014/main" id="{A2CD61B1-B551-A3D2-598E-9C85B9F43997}"/>
              </a:ext>
            </a:extLst>
          </p:cNvPr>
          <p:cNvSpPr txBox="1"/>
          <p:nvPr/>
        </p:nvSpPr>
        <p:spPr bwMode="auto">
          <a:xfrm>
            <a:off x="9456718" y="5229236"/>
            <a:ext cx="451435" cy="89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1897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2742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595</a:t>
            </a:r>
          </a:p>
        </p:txBody>
      </p:sp>
      <p:sp>
        <p:nvSpPr>
          <p:cNvPr id="37" name="TextBox 36">
            <a:extLst>
              <a:ext uri="{FF2B5EF4-FFF2-40B4-BE49-F238E27FC236}">
                <a16:creationId xmlns:a16="http://schemas.microsoft.com/office/drawing/2014/main" id="{91802AEF-7AFB-3776-4267-0FC2573CB5D6}"/>
              </a:ext>
            </a:extLst>
          </p:cNvPr>
          <p:cNvSpPr txBox="1"/>
          <p:nvPr/>
        </p:nvSpPr>
        <p:spPr bwMode="auto">
          <a:xfrm>
            <a:off x="9997571" y="5229236"/>
            <a:ext cx="451435" cy="89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894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185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1210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314</a:t>
            </a:r>
          </a:p>
        </p:txBody>
      </p:sp>
      <p:sp>
        <p:nvSpPr>
          <p:cNvPr id="38" name="TextBox 37">
            <a:extLst>
              <a:ext uri="{FF2B5EF4-FFF2-40B4-BE49-F238E27FC236}">
                <a16:creationId xmlns:a16="http://schemas.microsoft.com/office/drawing/2014/main" id="{3116715A-F16C-D94A-0E8E-453FD043F8E4}"/>
              </a:ext>
            </a:extLst>
          </p:cNvPr>
          <p:cNvSpPr txBox="1"/>
          <p:nvPr/>
        </p:nvSpPr>
        <p:spPr bwMode="auto">
          <a:xfrm>
            <a:off x="10585300" y="5229236"/>
            <a:ext cx="376458" cy="89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324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484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104</a:t>
            </a:r>
          </a:p>
        </p:txBody>
      </p:sp>
      <p:sp>
        <p:nvSpPr>
          <p:cNvPr id="39" name="TextBox 38">
            <a:extLst>
              <a:ext uri="{FF2B5EF4-FFF2-40B4-BE49-F238E27FC236}">
                <a16:creationId xmlns:a16="http://schemas.microsoft.com/office/drawing/2014/main" id="{8FA3BE7A-5A0E-D5B7-C3FE-8D2E0538DE69}"/>
              </a:ext>
            </a:extLst>
          </p:cNvPr>
          <p:cNvSpPr txBox="1"/>
          <p:nvPr/>
        </p:nvSpPr>
        <p:spPr bwMode="auto">
          <a:xfrm>
            <a:off x="11168616" y="5229236"/>
            <a:ext cx="301482" cy="89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a:t>
            </a:r>
          </a:p>
        </p:txBody>
      </p:sp>
      <p:sp>
        <p:nvSpPr>
          <p:cNvPr id="272" name="TextBox 271">
            <a:extLst>
              <a:ext uri="{FF2B5EF4-FFF2-40B4-BE49-F238E27FC236}">
                <a16:creationId xmlns:a16="http://schemas.microsoft.com/office/drawing/2014/main" id="{D26B9556-B004-1646-2AFD-9BB81A81557B}"/>
              </a:ext>
            </a:extLst>
          </p:cNvPr>
          <p:cNvSpPr txBox="1"/>
          <p:nvPr/>
        </p:nvSpPr>
        <p:spPr bwMode="auto">
          <a:xfrm>
            <a:off x="8461870" y="1480438"/>
            <a:ext cx="2946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Impact of Brachytherapy Use</a:t>
            </a:r>
          </a:p>
        </p:txBody>
      </p:sp>
    </p:spTree>
    <p:extLst>
      <p:ext uri="{BB962C8B-B14F-4D97-AF65-F5344CB8AC3E}">
        <p14:creationId xmlns:p14="http://schemas.microsoft.com/office/powerpoint/2010/main" val="1037764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Rectangle 223">
            <a:extLst>
              <a:ext uri="{FF2B5EF4-FFF2-40B4-BE49-F238E27FC236}">
                <a16:creationId xmlns:a16="http://schemas.microsoft.com/office/drawing/2014/main" id="{7A1C89FE-DEBF-45AE-8AEE-7CD6383FB6EB}"/>
              </a:ext>
            </a:extLst>
          </p:cNvPr>
          <p:cNvSpPr/>
          <p:nvPr/>
        </p:nvSpPr>
        <p:spPr bwMode="auto">
          <a:xfrm>
            <a:off x="7326758" y="3483325"/>
            <a:ext cx="285557" cy="98511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Rectangle 224">
            <a:extLst>
              <a:ext uri="{FF2B5EF4-FFF2-40B4-BE49-F238E27FC236}">
                <a16:creationId xmlns:a16="http://schemas.microsoft.com/office/drawing/2014/main" id="{EA07D38D-2A5E-4EB7-8554-256ECC7B608F}"/>
              </a:ext>
            </a:extLst>
          </p:cNvPr>
          <p:cNvSpPr/>
          <p:nvPr/>
        </p:nvSpPr>
        <p:spPr bwMode="auto">
          <a:xfrm>
            <a:off x="7608613" y="3482821"/>
            <a:ext cx="285557" cy="98511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Rectangle 225">
            <a:extLst>
              <a:ext uri="{FF2B5EF4-FFF2-40B4-BE49-F238E27FC236}">
                <a16:creationId xmlns:a16="http://schemas.microsoft.com/office/drawing/2014/main" id="{7DFE8C17-37F2-4C59-93F8-47C10DBE69BB}"/>
              </a:ext>
            </a:extLst>
          </p:cNvPr>
          <p:cNvSpPr/>
          <p:nvPr/>
        </p:nvSpPr>
        <p:spPr bwMode="auto">
          <a:xfrm>
            <a:off x="7892492" y="3830736"/>
            <a:ext cx="285557" cy="63618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76" name="Group 175">
            <a:extLst>
              <a:ext uri="{FF2B5EF4-FFF2-40B4-BE49-F238E27FC236}">
                <a16:creationId xmlns:a16="http://schemas.microsoft.com/office/drawing/2014/main" id="{3D145B2F-DC13-476A-A79D-03950794AD7F}"/>
              </a:ext>
            </a:extLst>
          </p:cNvPr>
          <p:cNvGrpSpPr/>
          <p:nvPr/>
        </p:nvGrpSpPr>
        <p:grpSpPr>
          <a:xfrm>
            <a:off x="1757158" y="2445384"/>
            <a:ext cx="4045760" cy="764715"/>
            <a:chOff x="1546766" y="2667808"/>
            <a:chExt cx="4045760" cy="764715"/>
          </a:xfrm>
        </p:grpSpPr>
        <p:grpSp>
          <p:nvGrpSpPr>
            <p:cNvPr id="140" name="Group 139">
              <a:extLst>
                <a:ext uri="{FF2B5EF4-FFF2-40B4-BE49-F238E27FC236}">
                  <a16:creationId xmlns:a16="http://schemas.microsoft.com/office/drawing/2014/main" id="{383CDA58-CD23-4478-BF89-D6227612F3E1}"/>
                </a:ext>
              </a:extLst>
            </p:cNvPr>
            <p:cNvGrpSpPr/>
            <p:nvPr/>
          </p:nvGrpSpPr>
          <p:grpSpPr>
            <a:xfrm>
              <a:off x="1546766" y="3298922"/>
              <a:ext cx="69168" cy="133601"/>
              <a:chOff x="1965097" y="2632792"/>
              <a:chExt cx="100262" cy="277543"/>
            </a:xfrm>
          </p:grpSpPr>
          <p:cxnSp>
            <p:nvCxnSpPr>
              <p:cNvPr id="141" name="Straight Connector 140">
                <a:extLst>
                  <a:ext uri="{FF2B5EF4-FFF2-40B4-BE49-F238E27FC236}">
                    <a16:creationId xmlns:a16="http://schemas.microsoft.com/office/drawing/2014/main" id="{8FA1F07E-C7F6-4B6E-915A-D5D3A20FE862}"/>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D460BB18-CEAC-43E5-B51F-85DC13F0F210}"/>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0F63AEF6-8777-4131-838E-BA453FB19843}"/>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7AB31E30-57DF-45B9-B9B9-D7CCE60F93D3}"/>
                </a:ext>
              </a:extLst>
            </p:cNvPr>
            <p:cNvGrpSpPr/>
            <p:nvPr/>
          </p:nvGrpSpPr>
          <p:grpSpPr>
            <a:xfrm>
              <a:off x="2043298" y="3055899"/>
              <a:ext cx="69168" cy="133601"/>
              <a:chOff x="1965097" y="2632792"/>
              <a:chExt cx="100262" cy="277543"/>
            </a:xfrm>
          </p:grpSpPr>
          <p:cxnSp>
            <p:nvCxnSpPr>
              <p:cNvPr id="145" name="Straight Connector 144">
                <a:extLst>
                  <a:ext uri="{FF2B5EF4-FFF2-40B4-BE49-F238E27FC236}">
                    <a16:creationId xmlns:a16="http://schemas.microsoft.com/office/drawing/2014/main" id="{3EF61EF2-7484-4BE5-8834-F1C17F88EE75}"/>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2F9E0FAE-05CA-4D1E-AB8C-F800F5B1A00E}"/>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0B060DB2-70D9-4626-A73A-66DF585C684D}"/>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7A9775CF-70CF-45D0-AFE2-6A7BA6A0B410}"/>
                </a:ext>
              </a:extLst>
            </p:cNvPr>
            <p:cNvGrpSpPr/>
            <p:nvPr/>
          </p:nvGrpSpPr>
          <p:grpSpPr>
            <a:xfrm>
              <a:off x="2547971" y="3067865"/>
              <a:ext cx="69168" cy="133601"/>
              <a:chOff x="1965097" y="2632792"/>
              <a:chExt cx="100262" cy="277543"/>
            </a:xfrm>
          </p:grpSpPr>
          <p:cxnSp>
            <p:nvCxnSpPr>
              <p:cNvPr id="149" name="Straight Connector 148">
                <a:extLst>
                  <a:ext uri="{FF2B5EF4-FFF2-40B4-BE49-F238E27FC236}">
                    <a16:creationId xmlns:a16="http://schemas.microsoft.com/office/drawing/2014/main" id="{BB6DDCAD-3189-4FEB-A54E-1ECAE8F66DBE}"/>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B1D7817-CC2A-4B4F-8587-4C08C8784652}"/>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96473929-C1A7-4EFA-8C69-C888344F3107}"/>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8C8AF085-BDF2-4333-A5BD-3A7A9DE67F11}"/>
                </a:ext>
              </a:extLst>
            </p:cNvPr>
            <p:cNvGrpSpPr/>
            <p:nvPr/>
          </p:nvGrpSpPr>
          <p:grpSpPr>
            <a:xfrm>
              <a:off x="3039150" y="3028537"/>
              <a:ext cx="69168" cy="133601"/>
              <a:chOff x="1965097" y="2632792"/>
              <a:chExt cx="100262" cy="277543"/>
            </a:xfrm>
          </p:grpSpPr>
          <p:cxnSp>
            <p:nvCxnSpPr>
              <p:cNvPr id="153" name="Straight Connector 152">
                <a:extLst>
                  <a:ext uri="{FF2B5EF4-FFF2-40B4-BE49-F238E27FC236}">
                    <a16:creationId xmlns:a16="http://schemas.microsoft.com/office/drawing/2014/main" id="{2329622D-1500-4C88-BF68-2F7C17B79794}"/>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56F010CB-41FD-4FAF-B8DB-763D98AFC94A}"/>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1146F181-9062-41D6-A8C7-72D753B4C8DD}"/>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235C8E2C-9A95-484E-B5FE-B45AC1DED936}"/>
                </a:ext>
              </a:extLst>
            </p:cNvPr>
            <p:cNvGrpSpPr/>
            <p:nvPr/>
          </p:nvGrpSpPr>
          <p:grpSpPr>
            <a:xfrm>
              <a:off x="3535390" y="2824856"/>
              <a:ext cx="69168" cy="133601"/>
              <a:chOff x="1965097" y="2632792"/>
              <a:chExt cx="100262" cy="277543"/>
            </a:xfrm>
          </p:grpSpPr>
          <p:cxnSp>
            <p:nvCxnSpPr>
              <p:cNvPr id="157" name="Straight Connector 156">
                <a:extLst>
                  <a:ext uri="{FF2B5EF4-FFF2-40B4-BE49-F238E27FC236}">
                    <a16:creationId xmlns:a16="http://schemas.microsoft.com/office/drawing/2014/main" id="{8747EC36-A288-43AB-BDDE-1168573C4BCE}"/>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4FEF8878-D725-4852-A4B1-4D8DC832CC99}"/>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A5AF377F-A08E-46CE-AB9E-0BCEC4938CA6}"/>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B68D72D4-AD75-49E3-89A2-932F77C56BED}"/>
                </a:ext>
              </a:extLst>
            </p:cNvPr>
            <p:cNvGrpSpPr/>
            <p:nvPr/>
          </p:nvGrpSpPr>
          <p:grpSpPr>
            <a:xfrm>
              <a:off x="4036434" y="2793554"/>
              <a:ext cx="69168" cy="133601"/>
              <a:chOff x="1965097" y="2632792"/>
              <a:chExt cx="100262" cy="277543"/>
            </a:xfrm>
          </p:grpSpPr>
          <p:cxnSp>
            <p:nvCxnSpPr>
              <p:cNvPr id="161" name="Straight Connector 160">
                <a:extLst>
                  <a:ext uri="{FF2B5EF4-FFF2-40B4-BE49-F238E27FC236}">
                    <a16:creationId xmlns:a16="http://schemas.microsoft.com/office/drawing/2014/main" id="{8FA13605-8423-4357-A881-5B931DBA1387}"/>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A2FB94E6-2F75-46CF-8314-1B5347ED8A9D}"/>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8B08D1C0-FBF7-4CDE-B1D4-49C4CBA5C2B5}"/>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1931DC05-9DE0-45C7-9C0E-C2CFF78DCD25}"/>
                </a:ext>
              </a:extLst>
            </p:cNvPr>
            <p:cNvGrpSpPr/>
            <p:nvPr/>
          </p:nvGrpSpPr>
          <p:grpSpPr>
            <a:xfrm>
              <a:off x="5523358" y="2753820"/>
              <a:ext cx="69168" cy="133601"/>
              <a:chOff x="1965097" y="2632792"/>
              <a:chExt cx="100262" cy="277543"/>
            </a:xfrm>
          </p:grpSpPr>
          <p:cxnSp>
            <p:nvCxnSpPr>
              <p:cNvPr id="165" name="Straight Connector 164">
                <a:extLst>
                  <a:ext uri="{FF2B5EF4-FFF2-40B4-BE49-F238E27FC236}">
                    <a16:creationId xmlns:a16="http://schemas.microsoft.com/office/drawing/2014/main" id="{EFE392D7-C12F-4EE1-85B1-E157E97F8024}"/>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F8E02603-A718-4EC2-BE5B-2C8549E2E89D}"/>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6E07EF82-4A1D-4503-BCA3-5BF45E43E419}"/>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B2539C59-C7B1-4F45-9277-330666641C54}"/>
                </a:ext>
              </a:extLst>
            </p:cNvPr>
            <p:cNvGrpSpPr/>
            <p:nvPr/>
          </p:nvGrpSpPr>
          <p:grpSpPr>
            <a:xfrm>
              <a:off x="5035679" y="2667808"/>
              <a:ext cx="69168" cy="133601"/>
              <a:chOff x="1965097" y="2632792"/>
              <a:chExt cx="100262" cy="277543"/>
            </a:xfrm>
          </p:grpSpPr>
          <p:cxnSp>
            <p:nvCxnSpPr>
              <p:cNvPr id="169" name="Straight Connector 168">
                <a:extLst>
                  <a:ext uri="{FF2B5EF4-FFF2-40B4-BE49-F238E27FC236}">
                    <a16:creationId xmlns:a16="http://schemas.microsoft.com/office/drawing/2014/main" id="{EFF9B5D8-3310-404E-AECC-CA2EB9A75544}"/>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D9B1B0D8-C1A7-4DCA-ACB0-A22BD3DF0924}"/>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25A9C89A-F431-476B-8368-11F52E4869CF}"/>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BF264280-99E4-4A1E-864E-3E9C9D8775DD}"/>
                </a:ext>
              </a:extLst>
            </p:cNvPr>
            <p:cNvGrpSpPr/>
            <p:nvPr/>
          </p:nvGrpSpPr>
          <p:grpSpPr>
            <a:xfrm>
              <a:off x="4535934" y="3033838"/>
              <a:ext cx="69168" cy="133601"/>
              <a:chOff x="1965097" y="2632792"/>
              <a:chExt cx="100262" cy="277543"/>
            </a:xfrm>
          </p:grpSpPr>
          <p:cxnSp>
            <p:nvCxnSpPr>
              <p:cNvPr id="173" name="Straight Connector 172">
                <a:extLst>
                  <a:ext uri="{FF2B5EF4-FFF2-40B4-BE49-F238E27FC236}">
                    <a16:creationId xmlns:a16="http://schemas.microsoft.com/office/drawing/2014/main" id="{6EA8A1D4-CF49-4321-9AEE-00F995343DC3}"/>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AD4258D9-7E9B-4E03-ADE6-89798EC09312}"/>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2CF7523C-EDB3-4038-A9B7-40D77A55E97B}"/>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139" name="Group 138">
            <a:extLst>
              <a:ext uri="{FF2B5EF4-FFF2-40B4-BE49-F238E27FC236}">
                <a16:creationId xmlns:a16="http://schemas.microsoft.com/office/drawing/2014/main" id="{D690C27F-1913-48F9-AFA2-29E51DABC5FE}"/>
              </a:ext>
            </a:extLst>
          </p:cNvPr>
          <p:cNvGrpSpPr/>
          <p:nvPr/>
        </p:nvGrpSpPr>
        <p:grpSpPr>
          <a:xfrm>
            <a:off x="1753611" y="2735257"/>
            <a:ext cx="4055926" cy="878646"/>
            <a:chOff x="1543219" y="2957681"/>
            <a:chExt cx="4055926" cy="878646"/>
          </a:xfrm>
        </p:grpSpPr>
        <p:grpSp>
          <p:nvGrpSpPr>
            <p:cNvPr id="103" name="Group 102">
              <a:extLst>
                <a:ext uri="{FF2B5EF4-FFF2-40B4-BE49-F238E27FC236}">
                  <a16:creationId xmlns:a16="http://schemas.microsoft.com/office/drawing/2014/main" id="{AB906862-251C-46AE-A7C8-48E8B6A95371}"/>
                </a:ext>
              </a:extLst>
            </p:cNvPr>
            <p:cNvGrpSpPr/>
            <p:nvPr/>
          </p:nvGrpSpPr>
          <p:grpSpPr>
            <a:xfrm>
              <a:off x="1543219" y="3693879"/>
              <a:ext cx="69168" cy="142448"/>
              <a:chOff x="1965097" y="2632792"/>
              <a:chExt cx="100262" cy="277543"/>
            </a:xfrm>
          </p:grpSpPr>
          <p:cxnSp>
            <p:nvCxnSpPr>
              <p:cNvPr id="104" name="Straight Connector 103">
                <a:extLst>
                  <a:ext uri="{FF2B5EF4-FFF2-40B4-BE49-F238E27FC236}">
                    <a16:creationId xmlns:a16="http://schemas.microsoft.com/office/drawing/2014/main" id="{7F652A4F-C4EC-4BA0-8520-CD995F617EA9}"/>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4C9B4AD4-F69D-49D8-B01D-E5947A8B3859}"/>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BDBFD93-2A6A-46BA-8B18-C2FCA9E15B37}"/>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26318BF7-7B2F-4CDA-B528-BD8A5922D848}"/>
                </a:ext>
              </a:extLst>
            </p:cNvPr>
            <p:cNvGrpSpPr/>
            <p:nvPr/>
          </p:nvGrpSpPr>
          <p:grpSpPr>
            <a:xfrm>
              <a:off x="2046280" y="3226158"/>
              <a:ext cx="69168" cy="142448"/>
              <a:chOff x="1965097" y="2632792"/>
              <a:chExt cx="100262" cy="277543"/>
            </a:xfrm>
          </p:grpSpPr>
          <p:cxnSp>
            <p:nvCxnSpPr>
              <p:cNvPr id="108" name="Straight Connector 107">
                <a:extLst>
                  <a:ext uri="{FF2B5EF4-FFF2-40B4-BE49-F238E27FC236}">
                    <a16:creationId xmlns:a16="http://schemas.microsoft.com/office/drawing/2014/main" id="{28EF58AD-7C3E-4E39-84DF-FDF851A61758}"/>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F0B3953B-CE9B-4690-AAEC-599D28373255}"/>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5BE2219B-CE4D-4751-99A4-372758B7720E}"/>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E5F7EC88-D2F3-48BE-B9AC-EC18BEA6EF7C}"/>
                </a:ext>
              </a:extLst>
            </p:cNvPr>
            <p:cNvGrpSpPr/>
            <p:nvPr/>
          </p:nvGrpSpPr>
          <p:grpSpPr>
            <a:xfrm>
              <a:off x="2539609" y="3295615"/>
              <a:ext cx="69168" cy="142448"/>
              <a:chOff x="1965097" y="2632792"/>
              <a:chExt cx="100262" cy="277543"/>
            </a:xfrm>
          </p:grpSpPr>
          <p:cxnSp>
            <p:nvCxnSpPr>
              <p:cNvPr id="112" name="Straight Connector 111">
                <a:extLst>
                  <a:ext uri="{FF2B5EF4-FFF2-40B4-BE49-F238E27FC236}">
                    <a16:creationId xmlns:a16="http://schemas.microsoft.com/office/drawing/2014/main" id="{99934F64-B992-4116-86A0-2319C07F87B0}"/>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D392C59-3F03-4875-BA4E-59BC5EF638E0}"/>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3A19FB47-7ABB-49B9-BA4C-DDED04598618}"/>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055841A0-877C-46EF-8D0D-87CAF99FFBEB}"/>
                </a:ext>
              </a:extLst>
            </p:cNvPr>
            <p:cNvGrpSpPr/>
            <p:nvPr/>
          </p:nvGrpSpPr>
          <p:grpSpPr>
            <a:xfrm>
              <a:off x="3039388" y="3259770"/>
              <a:ext cx="69168" cy="142448"/>
              <a:chOff x="1965097" y="2632792"/>
              <a:chExt cx="100262" cy="277543"/>
            </a:xfrm>
          </p:grpSpPr>
          <p:cxnSp>
            <p:nvCxnSpPr>
              <p:cNvPr id="116" name="Straight Connector 115">
                <a:extLst>
                  <a:ext uri="{FF2B5EF4-FFF2-40B4-BE49-F238E27FC236}">
                    <a16:creationId xmlns:a16="http://schemas.microsoft.com/office/drawing/2014/main" id="{26EE21EB-610F-49B8-9FDA-3975F5B8538C}"/>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032D65B1-D729-4A06-996F-0A3CF96C413C}"/>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1D4F59F8-28CD-4A98-99B0-4A0F98DC3FA7}"/>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B5109166-DF65-4070-BD37-3C4EF49250CD}"/>
                </a:ext>
              </a:extLst>
            </p:cNvPr>
            <p:cNvGrpSpPr/>
            <p:nvPr/>
          </p:nvGrpSpPr>
          <p:grpSpPr>
            <a:xfrm>
              <a:off x="3539166" y="3313408"/>
              <a:ext cx="69168" cy="142448"/>
              <a:chOff x="1965097" y="2632792"/>
              <a:chExt cx="100262" cy="277543"/>
            </a:xfrm>
          </p:grpSpPr>
          <p:cxnSp>
            <p:nvCxnSpPr>
              <p:cNvPr id="120" name="Straight Connector 119">
                <a:extLst>
                  <a:ext uri="{FF2B5EF4-FFF2-40B4-BE49-F238E27FC236}">
                    <a16:creationId xmlns:a16="http://schemas.microsoft.com/office/drawing/2014/main" id="{F22C6FFB-6E91-4687-ABC6-4321282A77B9}"/>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C3B1A4D5-22D2-4C35-AFD8-9628FC67CCE6}"/>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D3BF446-40AB-4143-985F-A90428B34550}"/>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7D0FE9A3-DAFA-4FFF-BDC3-B4A9CF1C2DCD}"/>
                </a:ext>
              </a:extLst>
            </p:cNvPr>
            <p:cNvGrpSpPr/>
            <p:nvPr/>
          </p:nvGrpSpPr>
          <p:grpSpPr>
            <a:xfrm>
              <a:off x="4038716" y="3140820"/>
              <a:ext cx="69168" cy="142448"/>
              <a:chOff x="1965097" y="2632792"/>
              <a:chExt cx="100262" cy="277543"/>
            </a:xfrm>
          </p:grpSpPr>
          <p:cxnSp>
            <p:nvCxnSpPr>
              <p:cNvPr id="124" name="Straight Connector 123">
                <a:extLst>
                  <a:ext uri="{FF2B5EF4-FFF2-40B4-BE49-F238E27FC236}">
                    <a16:creationId xmlns:a16="http://schemas.microsoft.com/office/drawing/2014/main" id="{54BC7FD0-CDDF-41C2-A735-6CEBF2B4FFCA}"/>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14A7A89B-2C95-4F75-976F-E1C0648B4503}"/>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6401949-6693-46FD-93CF-29E816BE8E4C}"/>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5641B922-5273-46D4-8139-6B88B691B7EA}"/>
                </a:ext>
              </a:extLst>
            </p:cNvPr>
            <p:cNvGrpSpPr/>
            <p:nvPr/>
          </p:nvGrpSpPr>
          <p:grpSpPr>
            <a:xfrm>
              <a:off x="4533076" y="3010315"/>
              <a:ext cx="69168" cy="142448"/>
              <a:chOff x="1965097" y="2632792"/>
              <a:chExt cx="100262" cy="277543"/>
            </a:xfrm>
          </p:grpSpPr>
          <p:cxnSp>
            <p:nvCxnSpPr>
              <p:cNvPr id="128" name="Straight Connector 127">
                <a:extLst>
                  <a:ext uri="{FF2B5EF4-FFF2-40B4-BE49-F238E27FC236}">
                    <a16:creationId xmlns:a16="http://schemas.microsoft.com/office/drawing/2014/main" id="{6F162FBC-8C67-48C6-B043-72A69409DE8F}"/>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0F6C04FF-33D7-4425-9A08-8B66E0A515AB}"/>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FE922DA2-6A42-4BFD-8161-2A7057F9B00D}"/>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42312E66-F138-42C6-9239-96E4821F9D57}"/>
                </a:ext>
              </a:extLst>
            </p:cNvPr>
            <p:cNvGrpSpPr/>
            <p:nvPr/>
          </p:nvGrpSpPr>
          <p:grpSpPr>
            <a:xfrm>
              <a:off x="5030871" y="2957681"/>
              <a:ext cx="69168" cy="142448"/>
              <a:chOff x="1965097" y="2632792"/>
              <a:chExt cx="100262" cy="277543"/>
            </a:xfrm>
          </p:grpSpPr>
          <p:cxnSp>
            <p:nvCxnSpPr>
              <p:cNvPr id="132" name="Straight Connector 131">
                <a:extLst>
                  <a:ext uri="{FF2B5EF4-FFF2-40B4-BE49-F238E27FC236}">
                    <a16:creationId xmlns:a16="http://schemas.microsoft.com/office/drawing/2014/main" id="{D643B09E-589C-4959-843E-8C037BDE2829}"/>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C4492601-B939-464C-A75A-F9006A581D92}"/>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247FE68-D9E8-41BC-A385-09113492C538}"/>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2D1B9F42-42DD-4871-89D6-85BE9B41D700}"/>
                </a:ext>
              </a:extLst>
            </p:cNvPr>
            <p:cNvGrpSpPr/>
            <p:nvPr/>
          </p:nvGrpSpPr>
          <p:grpSpPr>
            <a:xfrm>
              <a:off x="5529977" y="3006259"/>
              <a:ext cx="69168" cy="142448"/>
              <a:chOff x="1965097" y="2632792"/>
              <a:chExt cx="100262" cy="277543"/>
            </a:xfrm>
          </p:grpSpPr>
          <p:cxnSp>
            <p:nvCxnSpPr>
              <p:cNvPr id="136" name="Straight Connector 135">
                <a:extLst>
                  <a:ext uri="{FF2B5EF4-FFF2-40B4-BE49-F238E27FC236}">
                    <a16:creationId xmlns:a16="http://schemas.microsoft.com/office/drawing/2014/main" id="{2114D9C0-028D-4695-A40A-7270655E2353}"/>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B998526-88FC-4FEA-868A-D7C5200956F8}"/>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E4AF0F14-EE81-44E2-AB73-E8E51C42B031}"/>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102" name="Group 101">
            <a:extLst>
              <a:ext uri="{FF2B5EF4-FFF2-40B4-BE49-F238E27FC236}">
                <a16:creationId xmlns:a16="http://schemas.microsoft.com/office/drawing/2014/main" id="{C0CB7384-338B-446F-8983-493DB1F1FDE6}"/>
              </a:ext>
            </a:extLst>
          </p:cNvPr>
          <p:cNvGrpSpPr/>
          <p:nvPr/>
        </p:nvGrpSpPr>
        <p:grpSpPr>
          <a:xfrm>
            <a:off x="1757721" y="2564812"/>
            <a:ext cx="4050559" cy="1459544"/>
            <a:chOff x="1547329" y="2787236"/>
            <a:chExt cx="4050559" cy="1459544"/>
          </a:xfrm>
        </p:grpSpPr>
        <p:grpSp>
          <p:nvGrpSpPr>
            <p:cNvPr id="69" name="Group 68">
              <a:extLst>
                <a:ext uri="{FF2B5EF4-FFF2-40B4-BE49-F238E27FC236}">
                  <a16:creationId xmlns:a16="http://schemas.microsoft.com/office/drawing/2014/main" id="{A7CC956E-8E5C-4984-AACC-D447355FE32F}"/>
                </a:ext>
              </a:extLst>
            </p:cNvPr>
            <p:cNvGrpSpPr/>
            <p:nvPr/>
          </p:nvGrpSpPr>
          <p:grpSpPr>
            <a:xfrm>
              <a:off x="1547329" y="3928221"/>
              <a:ext cx="69168" cy="318559"/>
              <a:chOff x="1965097" y="2632792"/>
              <a:chExt cx="100262" cy="277543"/>
            </a:xfrm>
          </p:grpSpPr>
          <p:cxnSp>
            <p:nvCxnSpPr>
              <p:cNvPr id="65" name="Straight Connector 64">
                <a:extLst>
                  <a:ext uri="{FF2B5EF4-FFF2-40B4-BE49-F238E27FC236}">
                    <a16:creationId xmlns:a16="http://schemas.microsoft.com/office/drawing/2014/main" id="{956FE3FE-CC2B-4872-8B67-2C0D5A8D0980}"/>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5FBF03C-F73D-4552-9B99-CF8B69558302}"/>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06A0482F-0560-4F77-8B48-580C41CC37C8}"/>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DD0C9DD5-28F8-44BC-A8D3-56A19BBF2279}"/>
                </a:ext>
              </a:extLst>
            </p:cNvPr>
            <p:cNvGrpSpPr/>
            <p:nvPr/>
          </p:nvGrpSpPr>
          <p:grpSpPr>
            <a:xfrm>
              <a:off x="2044933" y="3808264"/>
              <a:ext cx="69168" cy="309138"/>
              <a:chOff x="1965097" y="2632792"/>
              <a:chExt cx="100262" cy="277543"/>
            </a:xfrm>
          </p:grpSpPr>
          <p:cxnSp>
            <p:nvCxnSpPr>
              <p:cNvPr id="71" name="Straight Connector 70">
                <a:extLst>
                  <a:ext uri="{FF2B5EF4-FFF2-40B4-BE49-F238E27FC236}">
                    <a16:creationId xmlns:a16="http://schemas.microsoft.com/office/drawing/2014/main" id="{2C8D3D08-5671-4FE1-8BE2-C68877F79032}"/>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F5E92069-F01F-4D06-9B88-BB39FF678B85}"/>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A853CD8-8934-42C0-8042-1451B6F90F94}"/>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00932E39-DBE9-4F4C-9FE7-15216A347F0A}"/>
                </a:ext>
              </a:extLst>
            </p:cNvPr>
            <p:cNvGrpSpPr/>
            <p:nvPr/>
          </p:nvGrpSpPr>
          <p:grpSpPr>
            <a:xfrm>
              <a:off x="2539768" y="3588661"/>
              <a:ext cx="69168" cy="309138"/>
              <a:chOff x="1965097" y="2632792"/>
              <a:chExt cx="100262" cy="277543"/>
            </a:xfrm>
          </p:grpSpPr>
          <p:cxnSp>
            <p:nvCxnSpPr>
              <p:cNvPr id="75" name="Straight Connector 74">
                <a:extLst>
                  <a:ext uri="{FF2B5EF4-FFF2-40B4-BE49-F238E27FC236}">
                    <a16:creationId xmlns:a16="http://schemas.microsoft.com/office/drawing/2014/main" id="{50432403-BC46-4D04-ABCC-2F22AFE12D03}"/>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45BD2629-104C-4D6B-A23F-7C5F1A9340B5}"/>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C046AFC-A85C-4CE3-A439-9D246C7661FA}"/>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483FBFF3-2546-4D51-A974-FBE0026575DE}"/>
                </a:ext>
              </a:extLst>
            </p:cNvPr>
            <p:cNvGrpSpPr/>
            <p:nvPr/>
          </p:nvGrpSpPr>
          <p:grpSpPr>
            <a:xfrm>
              <a:off x="3040992" y="2798416"/>
              <a:ext cx="69168" cy="309138"/>
              <a:chOff x="1965097" y="2632792"/>
              <a:chExt cx="100262" cy="277543"/>
            </a:xfrm>
          </p:grpSpPr>
          <p:cxnSp>
            <p:nvCxnSpPr>
              <p:cNvPr id="79" name="Straight Connector 78">
                <a:extLst>
                  <a:ext uri="{FF2B5EF4-FFF2-40B4-BE49-F238E27FC236}">
                    <a16:creationId xmlns:a16="http://schemas.microsoft.com/office/drawing/2014/main" id="{13293DCC-999E-470A-BDBE-7DD8A88B1A45}"/>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3C0F1270-9320-4AE2-B293-EFCE77E9A3E0}"/>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C33AD771-B81F-496C-9A1D-29A305037FC3}"/>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FBD32369-9B19-44FC-AC9E-BC3A6FD32709}"/>
                </a:ext>
              </a:extLst>
            </p:cNvPr>
            <p:cNvGrpSpPr/>
            <p:nvPr/>
          </p:nvGrpSpPr>
          <p:grpSpPr>
            <a:xfrm>
              <a:off x="3540626" y="2787236"/>
              <a:ext cx="69168" cy="309138"/>
              <a:chOff x="1965097" y="2632792"/>
              <a:chExt cx="100262" cy="277543"/>
            </a:xfrm>
          </p:grpSpPr>
          <p:cxnSp>
            <p:nvCxnSpPr>
              <p:cNvPr id="83" name="Straight Connector 82">
                <a:extLst>
                  <a:ext uri="{FF2B5EF4-FFF2-40B4-BE49-F238E27FC236}">
                    <a16:creationId xmlns:a16="http://schemas.microsoft.com/office/drawing/2014/main" id="{047A7BCF-FAE3-489A-98CC-6C95BB6A5B72}"/>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DB6B1089-6683-41C3-8C96-CB8CF85479E8}"/>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6017E8A6-BC11-407B-81FB-BCE0EC5F8BE3}"/>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B26B06E3-2552-4DBA-9097-78776274114B}"/>
                </a:ext>
              </a:extLst>
            </p:cNvPr>
            <p:cNvGrpSpPr/>
            <p:nvPr/>
          </p:nvGrpSpPr>
          <p:grpSpPr>
            <a:xfrm>
              <a:off x="4031628" y="2893456"/>
              <a:ext cx="69168" cy="309138"/>
              <a:chOff x="1965097" y="2632792"/>
              <a:chExt cx="100262" cy="277543"/>
            </a:xfrm>
          </p:grpSpPr>
          <p:cxnSp>
            <p:nvCxnSpPr>
              <p:cNvPr id="87" name="Straight Connector 86">
                <a:extLst>
                  <a:ext uri="{FF2B5EF4-FFF2-40B4-BE49-F238E27FC236}">
                    <a16:creationId xmlns:a16="http://schemas.microsoft.com/office/drawing/2014/main" id="{39B0CE38-5FFE-4632-A8A5-A67160A6D98A}"/>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D1B85FC7-2D45-4D58-B2ED-2BA897468532}"/>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3C4566E-4025-4BED-ACBA-83F78A9C98DE}"/>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06E5419A-C684-438F-B3B1-7FB8C759265F}"/>
                </a:ext>
              </a:extLst>
            </p:cNvPr>
            <p:cNvGrpSpPr/>
            <p:nvPr/>
          </p:nvGrpSpPr>
          <p:grpSpPr>
            <a:xfrm>
              <a:off x="4531408" y="2988640"/>
              <a:ext cx="69168" cy="309138"/>
              <a:chOff x="1965097" y="2632792"/>
              <a:chExt cx="100262" cy="277543"/>
            </a:xfrm>
          </p:grpSpPr>
          <p:cxnSp>
            <p:nvCxnSpPr>
              <p:cNvPr id="91" name="Straight Connector 90">
                <a:extLst>
                  <a:ext uri="{FF2B5EF4-FFF2-40B4-BE49-F238E27FC236}">
                    <a16:creationId xmlns:a16="http://schemas.microsoft.com/office/drawing/2014/main" id="{6791C74E-2A5F-4CFA-AF1D-D93371D98A7B}"/>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1994038-215D-4937-96AD-58D9042DB380}"/>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4684787-44E1-4940-B2E9-8639CB56D849}"/>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36F47CF6-689A-4827-AB2B-DC1C431955D5}"/>
                </a:ext>
              </a:extLst>
            </p:cNvPr>
            <p:cNvGrpSpPr/>
            <p:nvPr/>
          </p:nvGrpSpPr>
          <p:grpSpPr>
            <a:xfrm>
              <a:off x="5038599" y="2805985"/>
              <a:ext cx="69168" cy="309138"/>
              <a:chOff x="1965097" y="2632792"/>
              <a:chExt cx="100262" cy="277543"/>
            </a:xfrm>
          </p:grpSpPr>
          <p:cxnSp>
            <p:nvCxnSpPr>
              <p:cNvPr id="95" name="Straight Connector 94">
                <a:extLst>
                  <a:ext uri="{FF2B5EF4-FFF2-40B4-BE49-F238E27FC236}">
                    <a16:creationId xmlns:a16="http://schemas.microsoft.com/office/drawing/2014/main" id="{B895048D-123D-4F17-8C07-976A690FC869}"/>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CCF8B4BE-1E63-4934-BE3A-848826700D74}"/>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BC6F59F0-0158-4C47-9220-CEEADC703370}"/>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BFC61981-F673-44D6-9E2B-57A304D1B58D}"/>
                </a:ext>
              </a:extLst>
            </p:cNvPr>
            <p:cNvGrpSpPr/>
            <p:nvPr/>
          </p:nvGrpSpPr>
          <p:grpSpPr>
            <a:xfrm>
              <a:off x="5528720" y="2988608"/>
              <a:ext cx="69168" cy="309138"/>
              <a:chOff x="1965097" y="2632792"/>
              <a:chExt cx="100262" cy="277543"/>
            </a:xfrm>
          </p:grpSpPr>
          <p:cxnSp>
            <p:nvCxnSpPr>
              <p:cNvPr id="99" name="Straight Connector 98">
                <a:extLst>
                  <a:ext uri="{FF2B5EF4-FFF2-40B4-BE49-F238E27FC236}">
                    <a16:creationId xmlns:a16="http://schemas.microsoft.com/office/drawing/2014/main" id="{81B60AEE-B180-4F43-9477-D78DF733BDBB}"/>
                  </a:ext>
                </a:extLst>
              </p:cNvPr>
              <p:cNvCxnSpPr>
                <a:cxnSpLocks/>
              </p:cNvCxnSpPr>
              <p:nvPr/>
            </p:nvCxnSpPr>
            <p:spPr bwMode="auto">
              <a:xfrm>
                <a:off x="2015228" y="2636867"/>
                <a:ext cx="0" cy="269336"/>
              </a:xfrm>
              <a:prstGeom prst="line">
                <a:avLst/>
              </a:prstGeom>
              <a:noFill/>
              <a:ln w="19050"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7193E27-9D6D-4BC7-B671-7865C4C3AB1F}"/>
                  </a:ext>
                </a:extLst>
              </p:cNvPr>
              <p:cNvCxnSpPr>
                <a:cxnSpLocks/>
              </p:cNvCxnSpPr>
              <p:nvPr/>
            </p:nvCxnSpPr>
            <p:spPr bwMode="auto">
              <a:xfrm>
                <a:off x="1965097" y="2632792"/>
                <a:ext cx="100262" cy="0"/>
              </a:xfrm>
              <a:prstGeom prst="line">
                <a:avLst/>
              </a:prstGeom>
              <a:noFill/>
              <a:ln w="19050"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533F552-26A0-4699-AE6B-668DC334DD2C}"/>
                  </a:ext>
                </a:extLst>
              </p:cNvPr>
              <p:cNvCxnSpPr>
                <a:cxnSpLocks/>
              </p:cNvCxnSpPr>
              <p:nvPr/>
            </p:nvCxnSpPr>
            <p:spPr bwMode="auto">
              <a:xfrm>
                <a:off x="1965097" y="2910335"/>
                <a:ext cx="100262" cy="0"/>
              </a:xfrm>
              <a:prstGeom prst="line">
                <a:avLst/>
              </a:prstGeom>
              <a:noFill/>
              <a:ln w="19050" cap="flat" cmpd="sng" algn="ctr">
                <a:solidFill>
                  <a:schemeClr val="bg1"/>
                </a:solidFill>
                <a:prstDash val="solid"/>
                <a:round/>
                <a:headEnd type="none" w="med" len="med"/>
                <a:tailEnd type="none" w="med" len="med"/>
              </a:ln>
              <a:effectLst/>
            </p:spPr>
          </p:cxnSp>
        </p:grpSp>
      </p:grpSp>
      <p:sp>
        <p:nvSpPr>
          <p:cNvPr id="2" name="Title 1">
            <a:extLst>
              <a:ext uri="{FF2B5EF4-FFF2-40B4-BE49-F238E27FC236}">
                <a16:creationId xmlns:a16="http://schemas.microsoft.com/office/drawing/2014/main" id="{91562CE6-02D4-4C50-BE22-05BD532EE2E7}"/>
              </a:ext>
            </a:extLst>
          </p:cNvPr>
          <p:cNvSpPr>
            <a:spLocks noGrp="1"/>
          </p:cNvSpPr>
          <p:nvPr>
            <p:ph type="title"/>
          </p:nvPr>
        </p:nvSpPr>
        <p:spPr/>
        <p:txBody>
          <a:bodyPr/>
          <a:lstStyle/>
          <a:p>
            <a:r>
              <a:rPr lang="en-US" dirty="0"/>
              <a:t>Uniformity of Treatment and Guideline-Concordant Care May Help Reduce Health Disparities in Cervical Cancer</a:t>
            </a:r>
          </a:p>
        </p:txBody>
      </p:sp>
      <p:sp>
        <p:nvSpPr>
          <p:cNvPr id="4" name="Text Box 11">
            <a:extLst>
              <a:ext uri="{FF2B5EF4-FFF2-40B4-BE49-F238E27FC236}">
                <a16:creationId xmlns:a16="http://schemas.microsoft.com/office/drawing/2014/main" id="{08DA5B26-5155-46B3-9F2A-74D0CD9E81D2}"/>
              </a:ext>
            </a:extLst>
          </p:cNvPr>
          <p:cNvSpPr txBox="1">
            <a:spLocks noChangeArrowheads="1"/>
          </p:cNvSpPr>
          <p:nvPr/>
        </p:nvSpPr>
        <p:spPr bwMode="auto">
          <a:xfrm>
            <a:off x="414339" y="6385740"/>
            <a:ext cx="914529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457200" eaLnBrk="1" fontAlgn="auto" hangingPunct="1">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mn-cs"/>
              </a:rPr>
              <a:t>Uppal. Obstet Gynecol. 2017;129:295.</a:t>
            </a:r>
            <a:endParaRPr kumimoji="0" lang="da-DK"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mn-cs"/>
            </a:endParaRPr>
          </a:p>
        </p:txBody>
      </p:sp>
      <p:sp>
        <p:nvSpPr>
          <p:cNvPr id="12" name="TextBox 11">
            <a:extLst>
              <a:ext uri="{FF2B5EF4-FFF2-40B4-BE49-F238E27FC236}">
                <a16:creationId xmlns:a16="http://schemas.microsoft.com/office/drawing/2014/main" id="{03AE3C4B-B387-4478-B670-C7E74E020B85}"/>
              </a:ext>
            </a:extLst>
          </p:cNvPr>
          <p:cNvSpPr txBox="1"/>
          <p:nvPr/>
        </p:nvSpPr>
        <p:spPr bwMode="auto">
          <a:xfrm>
            <a:off x="1493153" y="1711914"/>
            <a:ext cx="44365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Trends in Receipt of Guideline-Based Care by Race</a:t>
            </a:r>
          </a:p>
        </p:txBody>
      </p:sp>
      <p:sp>
        <p:nvSpPr>
          <p:cNvPr id="14" name="TextBox 13">
            <a:extLst>
              <a:ext uri="{FF2B5EF4-FFF2-40B4-BE49-F238E27FC236}">
                <a16:creationId xmlns:a16="http://schemas.microsoft.com/office/drawing/2014/main" id="{1A5F8054-8884-4D1F-9D67-865614BC24AA}"/>
              </a:ext>
            </a:extLst>
          </p:cNvPr>
          <p:cNvSpPr txBox="1"/>
          <p:nvPr/>
        </p:nvSpPr>
        <p:spPr bwMode="auto">
          <a:xfrm>
            <a:off x="1893035" y="3998709"/>
            <a:ext cx="7598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i="1" dirty="0">
                <a:solidFill>
                  <a:srgbClr val="232323"/>
                </a:solidFill>
                <a:effectLst/>
                <a:latin typeface="Calibri" panose="020F0502020204030204" pitchFamily="34" charset="0"/>
                <a:cs typeface="Calibri" panose="020F0502020204030204" pitchFamily="34" charset="0"/>
              </a:rPr>
              <a:t>P </a:t>
            </a:r>
            <a:r>
              <a:rPr lang="en-US" sz="1600" b="0" i="0" dirty="0">
                <a:solidFill>
                  <a:srgbClr val="232323"/>
                </a:solidFill>
                <a:effectLst/>
                <a:latin typeface="Calibri" panose="020F0502020204030204" pitchFamily="34" charset="0"/>
                <a:cs typeface="Calibri" panose="020F0502020204030204" pitchFamily="34" charset="0"/>
              </a:rPr>
              <a:t>&lt;.05</a:t>
            </a:r>
            <a:endParaRPr lang="en-US" sz="1600" b="0" dirty="0">
              <a:solidFill>
                <a:schemeClr val="bg1"/>
              </a:solidFill>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5F620692-2F13-4F32-8F0C-6F79E89B627C}"/>
              </a:ext>
            </a:extLst>
          </p:cNvPr>
          <p:cNvSpPr txBox="1"/>
          <p:nvPr/>
        </p:nvSpPr>
        <p:spPr bwMode="auto">
          <a:xfrm>
            <a:off x="6698981" y="1496111"/>
            <a:ext cx="470792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Adjusted Likelihood of Receipt of Guideline-Adherent Care Based on Hospital Volume</a:t>
            </a:r>
          </a:p>
        </p:txBody>
      </p:sp>
      <p:sp>
        <p:nvSpPr>
          <p:cNvPr id="16" name="TextBox 15">
            <a:extLst>
              <a:ext uri="{FF2B5EF4-FFF2-40B4-BE49-F238E27FC236}">
                <a16:creationId xmlns:a16="http://schemas.microsoft.com/office/drawing/2014/main" id="{246E575F-E102-4E6B-A72B-7A5D9341D129}"/>
              </a:ext>
            </a:extLst>
          </p:cNvPr>
          <p:cNvSpPr txBox="1"/>
          <p:nvPr/>
        </p:nvSpPr>
        <p:spPr bwMode="auto">
          <a:xfrm>
            <a:off x="609758" y="4940071"/>
            <a:ext cx="1053589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2400" b="0" dirty="0">
                <a:solidFill>
                  <a:schemeClr val="bg1"/>
                </a:solidFill>
                <a:latin typeface="Calibri" panose="020F0502020204030204" pitchFamily="34" charset="0"/>
              </a:rPr>
              <a:t>Research indicates that when appropriate guideline-based care for cervical cancer is provided, a survival improvement is observed regardless of race, ethnicity, stage, and hospital volume</a:t>
            </a:r>
          </a:p>
        </p:txBody>
      </p:sp>
      <p:sp>
        <p:nvSpPr>
          <p:cNvPr id="18" name="Rectangle 10">
            <a:extLst>
              <a:ext uri="{FF2B5EF4-FFF2-40B4-BE49-F238E27FC236}">
                <a16:creationId xmlns:a16="http://schemas.microsoft.com/office/drawing/2014/main" id="{875E01B2-E576-4669-8B44-1C764B92D2CE}"/>
              </a:ext>
            </a:extLst>
          </p:cNvPr>
          <p:cNvSpPr>
            <a:spLocks noChangeArrowheads="1"/>
          </p:cNvSpPr>
          <p:nvPr/>
        </p:nvSpPr>
        <p:spPr bwMode="auto">
          <a:xfrm>
            <a:off x="1236039" y="3346342"/>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45</a:t>
            </a:r>
          </a:p>
        </p:txBody>
      </p:sp>
      <p:sp>
        <p:nvSpPr>
          <p:cNvPr id="19" name="Rectangle 10">
            <a:extLst>
              <a:ext uri="{FF2B5EF4-FFF2-40B4-BE49-F238E27FC236}">
                <a16:creationId xmlns:a16="http://schemas.microsoft.com/office/drawing/2014/main" id="{11EBAA38-F72B-434D-B63A-D5F351A9B764}"/>
              </a:ext>
            </a:extLst>
          </p:cNvPr>
          <p:cNvSpPr>
            <a:spLocks noChangeArrowheads="1"/>
          </p:cNvSpPr>
          <p:nvPr/>
        </p:nvSpPr>
        <p:spPr bwMode="auto">
          <a:xfrm>
            <a:off x="1236039" y="3654207"/>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40</a:t>
            </a:r>
          </a:p>
        </p:txBody>
      </p:sp>
      <p:sp>
        <p:nvSpPr>
          <p:cNvPr id="20" name="Rectangle 10">
            <a:extLst>
              <a:ext uri="{FF2B5EF4-FFF2-40B4-BE49-F238E27FC236}">
                <a16:creationId xmlns:a16="http://schemas.microsoft.com/office/drawing/2014/main" id="{EA698C65-CE69-45C2-B7BE-D8C4CA46AB42}"/>
              </a:ext>
            </a:extLst>
          </p:cNvPr>
          <p:cNvSpPr>
            <a:spLocks noChangeArrowheads="1"/>
          </p:cNvSpPr>
          <p:nvPr/>
        </p:nvSpPr>
        <p:spPr bwMode="auto">
          <a:xfrm>
            <a:off x="1236039" y="3965493"/>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35</a:t>
            </a:r>
          </a:p>
        </p:txBody>
      </p:sp>
      <p:sp>
        <p:nvSpPr>
          <p:cNvPr id="21" name="Rectangle 10">
            <a:extLst>
              <a:ext uri="{FF2B5EF4-FFF2-40B4-BE49-F238E27FC236}">
                <a16:creationId xmlns:a16="http://schemas.microsoft.com/office/drawing/2014/main" id="{64813247-831A-485C-9E60-04D707860388}"/>
              </a:ext>
            </a:extLst>
          </p:cNvPr>
          <p:cNvSpPr>
            <a:spLocks noChangeArrowheads="1"/>
          </p:cNvSpPr>
          <p:nvPr/>
        </p:nvSpPr>
        <p:spPr bwMode="auto">
          <a:xfrm>
            <a:off x="1236039" y="4272892"/>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30</a:t>
            </a:r>
          </a:p>
        </p:txBody>
      </p:sp>
      <p:sp>
        <p:nvSpPr>
          <p:cNvPr id="22" name="Rectangle 10">
            <a:extLst>
              <a:ext uri="{FF2B5EF4-FFF2-40B4-BE49-F238E27FC236}">
                <a16:creationId xmlns:a16="http://schemas.microsoft.com/office/drawing/2014/main" id="{20977E5C-67BA-4644-9FB3-62BD55F08024}"/>
              </a:ext>
            </a:extLst>
          </p:cNvPr>
          <p:cNvSpPr>
            <a:spLocks noChangeArrowheads="1"/>
          </p:cNvSpPr>
          <p:nvPr/>
        </p:nvSpPr>
        <p:spPr bwMode="auto">
          <a:xfrm>
            <a:off x="1244723" y="2715806"/>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55</a:t>
            </a:r>
          </a:p>
        </p:txBody>
      </p:sp>
      <p:sp>
        <p:nvSpPr>
          <p:cNvPr id="23" name="Rectangle 10">
            <a:extLst>
              <a:ext uri="{FF2B5EF4-FFF2-40B4-BE49-F238E27FC236}">
                <a16:creationId xmlns:a16="http://schemas.microsoft.com/office/drawing/2014/main" id="{47F8EB59-FFDB-4F27-8E60-E4D1E3CDA57D}"/>
              </a:ext>
            </a:extLst>
          </p:cNvPr>
          <p:cNvSpPr>
            <a:spLocks noChangeArrowheads="1"/>
          </p:cNvSpPr>
          <p:nvPr/>
        </p:nvSpPr>
        <p:spPr bwMode="auto">
          <a:xfrm>
            <a:off x="1244723" y="3035671"/>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50</a:t>
            </a:r>
          </a:p>
        </p:txBody>
      </p:sp>
      <p:grpSp>
        <p:nvGrpSpPr>
          <p:cNvPr id="32" name="Group 31">
            <a:extLst>
              <a:ext uri="{FF2B5EF4-FFF2-40B4-BE49-F238E27FC236}">
                <a16:creationId xmlns:a16="http://schemas.microsoft.com/office/drawing/2014/main" id="{2CDF9383-9999-49BE-948D-B6F667E84946}"/>
              </a:ext>
            </a:extLst>
          </p:cNvPr>
          <p:cNvGrpSpPr/>
          <p:nvPr/>
        </p:nvGrpSpPr>
        <p:grpSpPr>
          <a:xfrm>
            <a:off x="1527903" y="2237882"/>
            <a:ext cx="45719" cy="2158339"/>
            <a:chOff x="2083920" y="2291192"/>
            <a:chExt cx="67447" cy="3006288"/>
          </a:xfrm>
        </p:grpSpPr>
        <p:grpSp>
          <p:nvGrpSpPr>
            <p:cNvPr id="33" name="Group 32">
              <a:extLst>
                <a:ext uri="{FF2B5EF4-FFF2-40B4-BE49-F238E27FC236}">
                  <a16:creationId xmlns:a16="http://schemas.microsoft.com/office/drawing/2014/main" id="{D7E9A581-9CBB-4961-8678-D714BCCE45ED}"/>
                </a:ext>
              </a:extLst>
            </p:cNvPr>
            <p:cNvGrpSpPr/>
            <p:nvPr/>
          </p:nvGrpSpPr>
          <p:grpSpPr>
            <a:xfrm>
              <a:off x="2086473" y="2709053"/>
              <a:ext cx="64894" cy="2588427"/>
              <a:chOff x="6637875" y="2923633"/>
              <a:chExt cx="48272" cy="2810280"/>
            </a:xfrm>
          </p:grpSpPr>
          <p:grpSp>
            <p:nvGrpSpPr>
              <p:cNvPr id="37" name="Group 36">
                <a:extLst>
                  <a:ext uri="{FF2B5EF4-FFF2-40B4-BE49-F238E27FC236}">
                    <a16:creationId xmlns:a16="http://schemas.microsoft.com/office/drawing/2014/main" id="{0EA4B2D9-B77D-4992-840C-F6F2BD0BD866}"/>
                  </a:ext>
                </a:extLst>
              </p:cNvPr>
              <p:cNvGrpSpPr/>
              <p:nvPr/>
            </p:nvGrpSpPr>
            <p:grpSpPr>
              <a:xfrm>
                <a:off x="6637875" y="3405721"/>
                <a:ext cx="45719" cy="2328192"/>
                <a:chOff x="1528304" y="1364604"/>
                <a:chExt cx="72000" cy="2167553"/>
              </a:xfrm>
            </p:grpSpPr>
            <p:sp>
              <p:nvSpPr>
                <p:cNvPr id="39" name="Line 15">
                  <a:extLst>
                    <a:ext uri="{FF2B5EF4-FFF2-40B4-BE49-F238E27FC236}">
                      <a16:creationId xmlns:a16="http://schemas.microsoft.com/office/drawing/2014/main" id="{95536FFB-F0AD-4763-9CFC-C959671147E0}"/>
                    </a:ext>
                  </a:extLst>
                </p:cNvPr>
                <p:cNvSpPr>
                  <a:spLocks noChangeShapeType="1"/>
                </p:cNvSpPr>
                <p:nvPr/>
              </p:nvSpPr>
              <p:spPr bwMode="auto">
                <a:xfrm>
                  <a:off x="1528304" y="180101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sp>
              <p:nvSpPr>
                <p:cNvPr id="40" name="Line 16">
                  <a:extLst>
                    <a:ext uri="{FF2B5EF4-FFF2-40B4-BE49-F238E27FC236}">
                      <a16:creationId xmlns:a16="http://schemas.microsoft.com/office/drawing/2014/main" id="{19DB997E-21F7-4277-AFAA-F6AC3B54E28C}"/>
                    </a:ext>
                  </a:extLst>
                </p:cNvPr>
                <p:cNvSpPr>
                  <a:spLocks noChangeShapeType="1"/>
                </p:cNvSpPr>
                <p:nvPr/>
              </p:nvSpPr>
              <p:spPr bwMode="auto">
                <a:xfrm>
                  <a:off x="1528304" y="2237421"/>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sp>
              <p:nvSpPr>
                <p:cNvPr id="41" name="Line 17">
                  <a:extLst>
                    <a:ext uri="{FF2B5EF4-FFF2-40B4-BE49-F238E27FC236}">
                      <a16:creationId xmlns:a16="http://schemas.microsoft.com/office/drawing/2014/main" id="{4164B402-DC20-4931-8E78-DAB50F3CF6BB}"/>
                    </a:ext>
                  </a:extLst>
                </p:cNvPr>
                <p:cNvSpPr>
                  <a:spLocks noChangeShapeType="1"/>
                </p:cNvSpPr>
                <p:nvPr/>
              </p:nvSpPr>
              <p:spPr bwMode="auto">
                <a:xfrm>
                  <a:off x="1528304" y="2673831"/>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sp>
              <p:nvSpPr>
                <p:cNvPr id="42" name="Line 18">
                  <a:extLst>
                    <a:ext uri="{FF2B5EF4-FFF2-40B4-BE49-F238E27FC236}">
                      <a16:creationId xmlns:a16="http://schemas.microsoft.com/office/drawing/2014/main" id="{9621697C-CF8B-4DEC-9168-446156C2D759}"/>
                    </a:ext>
                  </a:extLst>
                </p:cNvPr>
                <p:cNvSpPr>
                  <a:spLocks noChangeShapeType="1"/>
                </p:cNvSpPr>
                <p:nvPr/>
              </p:nvSpPr>
              <p:spPr bwMode="auto">
                <a:xfrm>
                  <a:off x="1528304" y="3110238"/>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sp>
              <p:nvSpPr>
                <p:cNvPr id="43" name="Line 19">
                  <a:extLst>
                    <a:ext uri="{FF2B5EF4-FFF2-40B4-BE49-F238E27FC236}">
                      <a16:creationId xmlns:a16="http://schemas.microsoft.com/office/drawing/2014/main" id="{40B59544-AA95-4B69-BB24-4BC2D79F0731}"/>
                    </a:ext>
                  </a:extLst>
                </p:cNvPr>
                <p:cNvSpPr>
                  <a:spLocks noChangeShapeType="1"/>
                </p:cNvSpPr>
                <p:nvPr/>
              </p:nvSpPr>
              <p:spPr bwMode="auto">
                <a:xfrm>
                  <a:off x="1528304" y="3532157"/>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sp>
              <p:nvSpPr>
                <p:cNvPr id="44" name="Line 9">
                  <a:extLst>
                    <a:ext uri="{FF2B5EF4-FFF2-40B4-BE49-F238E27FC236}">
                      <a16:creationId xmlns:a16="http://schemas.microsoft.com/office/drawing/2014/main" id="{EB2E1BCF-A3D3-4BC6-9A8A-52446CECB575}"/>
                    </a:ext>
                  </a:extLst>
                </p:cNvPr>
                <p:cNvSpPr>
                  <a:spLocks noChangeShapeType="1"/>
                </p:cNvSpPr>
                <p:nvPr/>
              </p:nvSpPr>
              <p:spPr bwMode="auto">
                <a:xfrm>
                  <a:off x="1528304" y="136460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grpSp>
          <p:sp>
            <p:nvSpPr>
              <p:cNvPr id="38" name="Line 19">
                <a:extLst>
                  <a:ext uri="{FF2B5EF4-FFF2-40B4-BE49-F238E27FC236}">
                    <a16:creationId xmlns:a16="http://schemas.microsoft.com/office/drawing/2014/main" id="{FE862B55-337F-400E-A291-78046758DCCA}"/>
                  </a:ext>
                </a:extLst>
              </p:cNvPr>
              <p:cNvSpPr>
                <a:spLocks noChangeShapeType="1"/>
              </p:cNvSpPr>
              <p:nvPr/>
            </p:nvSpPr>
            <p:spPr bwMode="auto">
              <a:xfrm>
                <a:off x="6640428" y="2923633"/>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grpSp>
        <p:sp>
          <p:nvSpPr>
            <p:cNvPr id="35" name="Line 9">
              <a:extLst>
                <a:ext uri="{FF2B5EF4-FFF2-40B4-BE49-F238E27FC236}">
                  <a16:creationId xmlns:a16="http://schemas.microsoft.com/office/drawing/2014/main" id="{C05264BA-D5AF-49EE-A544-FAA48FAEFFA6}"/>
                </a:ext>
              </a:extLst>
            </p:cNvPr>
            <p:cNvSpPr>
              <a:spLocks noChangeShapeType="1"/>
            </p:cNvSpPr>
            <p:nvPr/>
          </p:nvSpPr>
          <p:spPr bwMode="auto">
            <a:xfrm>
              <a:off x="2083920" y="2291192"/>
              <a:ext cx="61462"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grpSp>
      <p:sp>
        <p:nvSpPr>
          <p:cNvPr id="45" name="Rectangle 10">
            <a:extLst>
              <a:ext uri="{FF2B5EF4-FFF2-40B4-BE49-F238E27FC236}">
                <a16:creationId xmlns:a16="http://schemas.microsoft.com/office/drawing/2014/main" id="{E6A35FC1-B185-493C-9EC2-226E49E145DA}"/>
              </a:ext>
            </a:extLst>
          </p:cNvPr>
          <p:cNvSpPr>
            <a:spLocks noChangeArrowheads="1"/>
          </p:cNvSpPr>
          <p:nvPr/>
        </p:nvSpPr>
        <p:spPr bwMode="auto">
          <a:xfrm>
            <a:off x="1244989" y="2089552"/>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65</a:t>
            </a:r>
          </a:p>
        </p:txBody>
      </p:sp>
      <p:sp>
        <p:nvSpPr>
          <p:cNvPr id="46" name="Rectangle 10">
            <a:extLst>
              <a:ext uri="{FF2B5EF4-FFF2-40B4-BE49-F238E27FC236}">
                <a16:creationId xmlns:a16="http://schemas.microsoft.com/office/drawing/2014/main" id="{55C48FE6-BBE2-48B8-955E-364C92704DF7}"/>
              </a:ext>
            </a:extLst>
          </p:cNvPr>
          <p:cNvSpPr>
            <a:spLocks noChangeArrowheads="1"/>
          </p:cNvSpPr>
          <p:nvPr/>
        </p:nvSpPr>
        <p:spPr bwMode="auto">
          <a:xfrm>
            <a:off x="1244989" y="2399206"/>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60</a:t>
            </a:r>
          </a:p>
        </p:txBody>
      </p:sp>
      <p:sp>
        <p:nvSpPr>
          <p:cNvPr id="47" name="Freeform: Shape 46">
            <a:extLst>
              <a:ext uri="{FF2B5EF4-FFF2-40B4-BE49-F238E27FC236}">
                <a16:creationId xmlns:a16="http://schemas.microsoft.com/office/drawing/2014/main" id="{05B68023-EDC4-4259-8A26-C1AAB7897BD6}"/>
              </a:ext>
            </a:extLst>
          </p:cNvPr>
          <p:cNvSpPr/>
          <p:nvPr/>
        </p:nvSpPr>
        <p:spPr bwMode="auto">
          <a:xfrm>
            <a:off x="1572423" y="2220052"/>
            <a:ext cx="4426733" cy="2176228"/>
          </a:xfrm>
          <a:custGeom>
            <a:avLst/>
            <a:gdLst>
              <a:gd name="connsiteX0" fmla="*/ 0 w 4743450"/>
              <a:gd name="connsiteY0" fmla="*/ 0 h 3743325"/>
              <a:gd name="connsiteX1" fmla="*/ 0 w 4743450"/>
              <a:gd name="connsiteY1" fmla="*/ 3743325 h 3743325"/>
              <a:gd name="connsiteX2" fmla="*/ 4743450 w 4743450"/>
              <a:gd name="connsiteY2" fmla="*/ 3743325 h 3743325"/>
            </a:gdLst>
            <a:ahLst/>
            <a:cxnLst>
              <a:cxn ang="0">
                <a:pos x="connsiteX0" y="connsiteY0"/>
              </a:cxn>
              <a:cxn ang="0">
                <a:pos x="connsiteX1" y="connsiteY1"/>
              </a:cxn>
              <a:cxn ang="0">
                <a:pos x="connsiteX2" y="connsiteY2"/>
              </a:cxn>
            </a:cxnLst>
            <a:rect l="l" t="t" r="r" b="b"/>
            <a:pathLst>
              <a:path w="4743450" h="3743325">
                <a:moveTo>
                  <a:pt x="0" y="0"/>
                </a:moveTo>
                <a:lnTo>
                  <a:pt x="0" y="3743325"/>
                </a:lnTo>
                <a:lnTo>
                  <a:pt x="4743450" y="3743325"/>
                </a:lnTo>
              </a:path>
            </a:pathLst>
          </a:custGeom>
          <a:noFill/>
          <a:ln w="28575">
            <a:solidFill>
              <a:schemeClr val="bg1"/>
            </a:solidFill>
            <a:miter lim="800000"/>
            <a:headEnd/>
            <a:tailEnd/>
          </a:ln>
        </p:spPr>
        <p:txBody>
          <a:bodyPr rtlCol="0" anchor="ctr"/>
          <a:lstStyle/>
          <a:p>
            <a:pPr algn="ctr"/>
            <a:endParaRPr lang="en-US" dirty="0"/>
          </a:p>
        </p:txBody>
      </p:sp>
      <p:grpSp>
        <p:nvGrpSpPr>
          <p:cNvPr id="10" name="Group 9">
            <a:extLst>
              <a:ext uri="{FF2B5EF4-FFF2-40B4-BE49-F238E27FC236}">
                <a16:creationId xmlns:a16="http://schemas.microsoft.com/office/drawing/2014/main" id="{C1525EEA-A4AC-4B96-AF49-7F8BE50768B1}"/>
              </a:ext>
            </a:extLst>
          </p:cNvPr>
          <p:cNvGrpSpPr/>
          <p:nvPr/>
        </p:nvGrpSpPr>
        <p:grpSpPr>
          <a:xfrm>
            <a:off x="1798963" y="4404883"/>
            <a:ext cx="3985799" cy="48124"/>
            <a:chOff x="1588571" y="4627307"/>
            <a:chExt cx="3985799" cy="48124"/>
          </a:xfrm>
        </p:grpSpPr>
        <p:grpSp>
          <p:nvGrpSpPr>
            <p:cNvPr id="24" name="Group 23">
              <a:extLst>
                <a:ext uri="{FF2B5EF4-FFF2-40B4-BE49-F238E27FC236}">
                  <a16:creationId xmlns:a16="http://schemas.microsoft.com/office/drawing/2014/main" id="{6CBB6EA5-875B-44AD-A879-797B919097F2}"/>
                </a:ext>
              </a:extLst>
            </p:cNvPr>
            <p:cNvGrpSpPr/>
            <p:nvPr/>
          </p:nvGrpSpPr>
          <p:grpSpPr>
            <a:xfrm>
              <a:off x="1588571" y="4627307"/>
              <a:ext cx="3007118" cy="45719"/>
              <a:chOff x="6705604" y="5735731"/>
              <a:chExt cx="2786192" cy="81705"/>
            </a:xfrm>
          </p:grpSpPr>
          <p:sp>
            <p:nvSpPr>
              <p:cNvPr id="25" name="Line 20">
                <a:extLst>
                  <a:ext uri="{FF2B5EF4-FFF2-40B4-BE49-F238E27FC236}">
                    <a16:creationId xmlns:a16="http://schemas.microsoft.com/office/drawing/2014/main" id="{D672D429-E91C-4F9A-9239-E2A7195680B8}"/>
                  </a:ext>
                </a:extLst>
              </p:cNvPr>
              <p:cNvSpPr>
                <a:spLocks noChangeShapeType="1"/>
              </p:cNvSpPr>
              <p:nvPr/>
            </p:nvSpPr>
            <p:spPr bwMode="auto">
              <a:xfrm rot="16200000">
                <a:off x="6664751"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26" name="Line 22">
                <a:extLst>
                  <a:ext uri="{FF2B5EF4-FFF2-40B4-BE49-F238E27FC236}">
                    <a16:creationId xmlns:a16="http://schemas.microsoft.com/office/drawing/2014/main" id="{4DDB1946-27F4-41A8-B9F6-122815D9D7CC}"/>
                  </a:ext>
                </a:extLst>
              </p:cNvPr>
              <p:cNvSpPr>
                <a:spLocks noChangeShapeType="1"/>
              </p:cNvSpPr>
              <p:nvPr/>
            </p:nvSpPr>
            <p:spPr bwMode="auto">
              <a:xfrm rot="16200000">
                <a:off x="8522212"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27" name="Line 26">
                <a:extLst>
                  <a:ext uri="{FF2B5EF4-FFF2-40B4-BE49-F238E27FC236}">
                    <a16:creationId xmlns:a16="http://schemas.microsoft.com/office/drawing/2014/main" id="{3F59DF8F-29A2-40E5-A349-A420066517DB}"/>
                  </a:ext>
                </a:extLst>
              </p:cNvPr>
              <p:cNvSpPr>
                <a:spLocks noChangeShapeType="1"/>
              </p:cNvSpPr>
              <p:nvPr/>
            </p:nvSpPr>
            <p:spPr bwMode="auto">
              <a:xfrm rot="16200000">
                <a:off x="9450943"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28" name="Line 26">
                <a:extLst>
                  <a:ext uri="{FF2B5EF4-FFF2-40B4-BE49-F238E27FC236}">
                    <a16:creationId xmlns:a16="http://schemas.microsoft.com/office/drawing/2014/main" id="{8D571993-11E9-4D81-9FCA-B5C312C954AD}"/>
                  </a:ext>
                </a:extLst>
              </p:cNvPr>
              <p:cNvSpPr>
                <a:spLocks noChangeShapeType="1"/>
              </p:cNvSpPr>
              <p:nvPr/>
            </p:nvSpPr>
            <p:spPr bwMode="auto">
              <a:xfrm rot="16200000">
                <a:off x="8986578"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29" name="Line 26">
                <a:extLst>
                  <a:ext uri="{FF2B5EF4-FFF2-40B4-BE49-F238E27FC236}">
                    <a16:creationId xmlns:a16="http://schemas.microsoft.com/office/drawing/2014/main" id="{10F2CEC6-0C1E-43DC-A5CF-7A330185342D}"/>
                  </a:ext>
                </a:extLst>
              </p:cNvPr>
              <p:cNvSpPr>
                <a:spLocks noChangeShapeType="1"/>
              </p:cNvSpPr>
              <p:nvPr/>
            </p:nvSpPr>
            <p:spPr bwMode="auto">
              <a:xfrm rot="16200000">
                <a:off x="8057846"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30" name="Line 26">
                <a:extLst>
                  <a:ext uri="{FF2B5EF4-FFF2-40B4-BE49-F238E27FC236}">
                    <a16:creationId xmlns:a16="http://schemas.microsoft.com/office/drawing/2014/main" id="{3F8EC574-B00C-430C-A837-31D467E9BFFB}"/>
                  </a:ext>
                </a:extLst>
              </p:cNvPr>
              <p:cNvSpPr>
                <a:spLocks noChangeShapeType="1"/>
              </p:cNvSpPr>
              <p:nvPr/>
            </p:nvSpPr>
            <p:spPr bwMode="auto">
              <a:xfrm rot="16200000">
                <a:off x="7593481"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31" name="Line 26">
                <a:extLst>
                  <a:ext uri="{FF2B5EF4-FFF2-40B4-BE49-F238E27FC236}">
                    <a16:creationId xmlns:a16="http://schemas.microsoft.com/office/drawing/2014/main" id="{E1EE968D-3E04-49D0-8090-FA62B850610D}"/>
                  </a:ext>
                </a:extLst>
              </p:cNvPr>
              <p:cNvSpPr>
                <a:spLocks noChangeShapeType="1"/>
              </p:cNvSpPr>
              <p:nvPr/>
            </p:nvSpPr>
            <p:spPr bwMode="auto">
              <a:xfrm rot="16200000">
                <a:off x="7129116" y="5776584"/>
                <a:ext cx="81705"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grpSp>
        <p:grpSp>
          <p:nvGrpSpPr>
            <p:cNvPr id="8" name="Group 7">
              <a:extLst>
                <a:ext uri="{FF2B5EF4-FFF2-40B4-BE49-F238E27FC236}">
                  <a16:creationId xmlns:a16="http://schemas.microsoft.com/office/drawing/2014/main" id="{D7F19CC0-ABEF-48D3-88CC-B515C989F1B0}"/>
                </a:ext>
              </a:extLst>
            </p:cNvPr>
            <p:cNvGrpSpPr/>
            <p:nvPr/>
          </p:nvGrpSpPr>
          <p:grpSpPr>
            <a:xfrm>
              <a:off x="5073184" y="4629712"/>
              <a:ext cx="501186" cy="45719"/>
              <a:chOff x="4246903" y="4779707"/>
              <a:chExt cx="501186" cy="45719"/>
            </a:xfrm>
          </p:grpSpPr>
          <p:sp>
            <p:nvSpPr>
              <p:cNvPr id="48" name="Line 26">
                <a:extLst>
                  <a:ext uri="{FF2B5EF4-FFF2-40B4-BE49-F238E27FC236}">
                    <a16:creationId xmlns:a16="http://schemas.microsoft.com/office/drawing/2014/main" id="{E7475030-B6FD-4B8F-B9F5-E75567FD4D67}"/>
                  </a:ext>
                </a:extLst>
              </p:cNvPr>
              <p:cNvSpPr>
                <a:spLocks noChangeShapeType="1"/>
              </p:cNvSpPr>
              <p:nvPr/>
            </p:nvSpPr>
            <p:spPr bwMode="auto">
              <a:xfrm rot="16200000">
                <a:off x="4725229" y="4802567"/>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49" name="Line 26">
                <a:extLst>
                  <a:ext uri="{FF2B5EF4-FFF2-40B4-BE49-F238E27FC236}">
                    <a16:creationId xmlns:a16="http://schemas.microsoft.com/office/drawing/2014/main" id="{A9F95709-A573-4CF1-8401-4DFC1FB7B24C}"/>
                  </a:ext>
                </a:extLst>
              </p:cNvPr>
              <p:cNvSpPr>
                <a:spLocks noChangeShapeType="1"/>
              </p:cNvSpPr>
              <p:nvPr/>
            </p:nvSpPr>
            <p:spPr bwMode="auto">
              <a:xfrm rot="16200000">
                <a:off x="4224043" y="4802567"/>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grpSp>
      </p:grpSp>
      <p:sp>
        <p:nvSpPr>
          <p:cNvPr id="50" name="TextBox 49">
            <a:extLst>
              <a:ext uri="{FF2B5EF4-FFF2-40B4-BE49-F238E27FC236}">
                <a16:creationId xmlns:a16="http://schemas.microsoft.com/office/drawing/2014/main" id="{E52D986C-24EC-4C87-B717-E611F7F555E6}"/>
              </a:ext>
            </a:extLst>
          </p:cNvPr>
          <p:cNvSpPr txBox="1"/>
          <p:nvPr/>
        </p:nvSpPr>
        <p:spPr bwMode="auto">
          <a:xfrm>
            <a:off x="1493153" y="4401633"/>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2004</a:t>
            </a:r>
          </a:p>
        </p:txBody>
      </p:sp>
      <p:sp>
        <p:nvSpPr>
          <p:cNvPr id="51" name="TextBox 50">
            <a:extLst>
              <a:ext uri="{FF2B5EF4-FFF2-40B4-BE49-F238E27FC236}">
                <a16:creationId xmlns:a16="http://schemas.microsoft.com/office/drawing/2014/main" id="{21024D73-6744-4270-B9E1-1F5B7F9A1400}"/>
              </a:ext>
            </a:extLst>
          </p:cNvPr>
          <p:cNvSpPr txBox="1"/>
          <p:nvPr/>
        </p:nvSpPr>
        <p:spPr bwMode="auto">
          <a:xfrm>
            <a:off x="1994338" y="4397422"/>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2005</a:t>
            </a:r>
          </a:p>
        </p:txBody>
      </p:sp>
      <p:sp>
        <p:nvSpPr>
          <p:cNvPr id="52" name="TextBox 51">
            <a:extLst>
              <a:ext uri="{FF2B5EF4-FFF2-40B4-BE49-F238E27FC236}">
                <a16:creationId xmlns:a16="http://schemas.microsoft.com/office/drawing/2014/main" id="{85F2BA57-274F-4BA1-AF09-D9AADA13CC0E}"/>
              </a:ext>
            </a:extLst>
          </p:cNvPr>
          <p:cNvSpPr txBox="1"/>
          <p:nvPr/>
        </p:nvSpPr>
        <p:spPr bwMode="auto">
          <a:xfrm>
            <a:off x="2488145" y="4392534"/>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2006</a:t>
            </a:r>
          </a:p>
        </p:txBody>
      </p:sp>
      <p:sp>
        <p:nvSpPr>
          <p:cNvPr id="53" name="TextBox 52">
            <a:extLst>
              <a:ext uri="{FF2B5EF4-FFF2-40B4-BE49-F238E27FC236}">
                <a16:creationId xmlns:a16="http://schemas.microsoft.com/office/drawing/2014/main" id="{E5AD73DA-7BB4-4166-925C-DE3AC02135DA}"/>
              </a:ext>
            </a:extLst>
          </p:cNvPr>
          <p:cNvSpPr txBox="1"/>
          <p:nvPr/>
        </p:nvSpPr>
        <p:spPr bwMode="auto">
          <a:xfrm>
            <a:off x="2989330" y="4388323"/>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2007</a:t>
            </a:r>
          </a:p>
        </p:txBody>
      </p:sp>
      <p:sp>
        <p:nvSpPr>
          <p:cNvPr id="54" name="TextBox 53">
            <a:extLst>
              <a:ext uri="{FF2B5EF4-FFF2-40B4-BE49-F238E27FC236}">
                <a16:creationId xmlns:a16="http://schemas.microsoft.com/office/drawing/2014/main" id="{23AEB9FC-8D9B-422A-9650-B175FFC68D32}"/>
              </a:ext>
            </a:extLst>
          </p:cNvPr>
          <p:cNvSpPr txBox="1"/>
          <p:nvPr/>
        </p:nvSpPr>
        <p:spPr bwMode="auto">
          <a:xfrm>
            <a:off x="3491385" y="4389811"/>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2008</a:t>
            </a:r>
          </a:p>
        </p:txBody>
      </p:sp>
      <p:sp>
        <p:nvSpPr>
          <p:cNvPr id="55" name="TextBox 54">
            <a:extLst>
              <a:ext uri="{FF2B5EF4-FFF2-40B4-BE49-F238E27FC236}">
                <a16:creationId xmlns:a16="http://schemas.microsoft.com/office/drawing/2014/main" id="{C29679AE-D96B-4C6B-BE5C-8EB09BD1B9E0}"/>
              </a:ext>
            </a:extLst>
          </p:cNvPr>
          <p:cNvSpPr txBox="1"/>
          <p:nvPr/>
        </p:nvSpPr>
        <p:spPr bwMode="auto">
          <a:xfrm>
            <a:off x="3992570" y="4385600"/>
            <a:ext cx="6014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2009</a:t>
            </a:r>
          </a:p>
        </p:txBody>
      </p:sp>
      <p:sp>
        <p:nvSpPr>
          <p:cNvPr id="56" name="TextBox 55">
            <a:extLst>
              <a:ext uri="{FF2B5EF4-FFF2-40B4-BE49-F238E27FC236}">
                <a16:creationId xmlns:a16="http://schemas.microsoft.com/office/drawing/2014/main" id="{B2D0ACA7-69AC-472E-88B6-84DD237F569E}"/>
              </a:ext>
            </a:extLst>
          </p:cNvPr>
          <p:cNvSpPr txBox="1"/>
          <p:nvPr/>
        </p:nvSpPr>
        <p:spPr bwMode="auto">
          <a:xfrm>
            <a:off x="4486376" y="4380712"/>
            <a:ext cx="6014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2010</a:t>
            </a:r>
          </a:p>
        </p:txBody>
      </p:sp>
      <p:sp>
        <p:nvSpPr>
          <p:cNvPr id="57" name="TextBox 56">
            <a:extLst>
              <a:ext uri="{FF2B5EF4-FFF2-40B4-BE49-F238E27FC236}">
                <a16:creationId xmlns:a16="http://schemas.microsoft.com/office/drawing/2014/main" id="{ECC583E5-3DD4-4618-9D44-DF8FCC86A4D2}"/>
              </a:ext>
            </a:extLst>
          </p:cNvPr>
          <p:cNvSpPr txBox="1"/>
          <p:nvPr/>
        </p:nvSpPr>
        <p:spPr bwMode="auto">
          <a:xfrm>
            <a:off x="4987561" y="4376501"/>
            <a:ext cx="6014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2011</a:t>
            </a:r>
          </a:p>
        </p:txBody>
      </p:sp>
      <p:sp>
        <p:nvSpPr>
          <p:cNvPr id="58" name="TextBox 57">
            <a:extLst>
              <a:ext uri="{FF2B5EF4-FFF2-40B4-BE49-F238E27FC236}">
                <a16:creationId xmlns:a16="http://schemas.microsoft.com/office/drawing/2014/main" id="{ECF46809-2928-4AF3-90FD-F366F474E62A}"/>
              </a:ext>
            </a:extLst>
          </p:cNvPr>
          <p:cNvSpPr txBox="1"/>
          <p:nvPr/>
        </p:nvSpPr>
        <p:spPr bwMode="auto">
          <a:xfrm>
            <a:off x="5485757" y="4376351"/>
            <a:ext cx="6014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2012</a:t>
            </a:r>
          </a:p>
        </p:txBody>
      </p:sp>
      <p:sp>
        <p:nvSpPr>
          <p:cNvPr id="59" name="Rectangle 10">
            <a:extLst>
              <a:ext uri="{FF2B5EF4-FFF2-40B4-BE49-F238E27FC236}">
                <a16:creationId xmlns:a16="http://schemas.microsoft.com/office/drawing/2014/main" id="{6E7DC0A4-33D6-44ED-B9C7-BDA69C341D5C}"/>
              </a:ext>
            </a:extLst>
          </p:cNvPr>
          <p:cNvSpPr>
            <a:spLocks noChangeArrowheads="1"/>
          </p:cNvSpPr>
          <p:nvPr/>
        </p:nvSpPr>
        <p:spPr bwMode="auto">
          <a:xfrm rot="16200000">
            <a:off x="-558458" y="2987202"/>
            <a:ext cx="2779116" cy="589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Patients Receiving</a:t>
            </a:r>
          </a:p>
          <a:p>
            <a:pPr algn="ct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 Guideline-Based Care (%)</a:t>
            </a:r>
          </a:p>
        </p:txBody>
      </p:sp>
      <p:sp>
        <p:nvSpPr>
          <p:cNvPr id="60" name="TextBox 59">
            <a:extLst>
              <a:ext uri="{FF2B5EF4-FFF2-40B4-BE49-F238E27FC236}">
                <a16:creationId xmlns:a16="http://schemas.microsoft.com/office/drawing/2014/main" id="{C37C0A74-DD13-4DEA-8971-DC728CDDDBB7}"/>
              </a:ext>
            </a:extLst>
          </p:cNvPr>
          <p:cNvSpPr txBox="1"/>
          <p:nvPr/>
        </p:nvSpPr>
        <p:spPr bwMode="auto">
          <a:xfrm>
            <a:off x="4368863" y="3423821"/>
            <a:ext cx="18496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600" b="0" dirty="0">
                <a:solidFill>
                  <a:schemeClr val="bg1"/>
                </a:solidFill>
                <a:latin typeface="Calibri" panose="020F0502020204030204" pitchFamily="34" charset="0"/>
              </a:rPr>
              <a:t>Non-Hispanic White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Non-Hispanic Black</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Hispanic</a:t>
            </a:r>
          </a:p>
        </p:txBody>
      </p:sp>
      <p:cxnSp>
        <p:nvCxnSpPr>
          <p:cNvPr id="17" name="Straight Connector 16">
            <a:extLst>
              <a:ext uri="{FF2B5EF4-FFF2-40B4-BE49-F238E27FC236}">
                <a16:creationId xmlns:a16="http://schemas.microsoft.com/office/drawing/2014/main" id="{FB560019-7A11-42C3-9658-BEA076535F77}"/>
              </a:ext>
            </a:extLst>
          </p:cNvPr>
          <p:cNvCxnSpPr/>
          <p:nvPr/>
        </p:nvCxnSpPr>
        <p:spPr bwMode="auto">
          <a:xfrm>
            <a:off x="4142225" y="3585839"/>
            <a:ext cx="233362" cy="0"/>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A507942-5202-4CCD-B007-764AB250FB7D}"/>
              </a:ext>
            </a:extLst>
          </p:cNvPr>
          <p:cNvCxnSpPr/>
          <p:nvPr/>
        </p:nvCxnSpPr>
        <p:spPr bwMode="auto">
          <a:xfrm>
            <a:off x="4142225" y="3846043"/>
            <a:ext cx="233362" cy="0"/>
          </a:xfrm>
          <a:prstGeom prst="line">
            <a:avLst/>
          </a:prstGeom>
          <a:noFill/>
          <a:ln w="28575"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18B9748-C60D-43A2-B142-F8C35F32DB3F}"/>
              </a:ext>
            </a:extLst>
          </p:cNvPr>
          <p:cNvCxnSpPr/>
          <p:nvPr/>
        </p:nvCxnSpPr>
        <p:spPr bwMode="auto">
          <a:xfrm>
            <a:off x="4148426" y="4080370"/>
            <a:ext cx="233362" cy="0"/>
          </a:xfrm>
          <a:prstGeom prst="line">
            <a:avLst/>
          </a:prstGeom>
          <a:noFill/>
          <a:ln w="28575" cap="flat" cmpd="sng" algn="ctr">
            <a:solidFill>
              <a:schemeClr val="accent4"/>
            </a:solidFill>
            <a:prstDash val="solid"/>
            <a:round/>
            <a:headEnd type="none" w="med" len="med"/>
            <a:tailEnd type="none" w="med" len="med"/>
          </a:ln>
          <a:effectLst/>
        </p:spPr>
      </p:cxnSp>
      <p:sp>
        <p:nvSpPr>
          <p:cNvPr id="34" name="Freeform: Shape 33">
            <a:extLst>
              <a:ext uri="{FF2B5EF4-FFF2-40B4-BE49-F238E27FC236}">
                <a16:creationId xmlns:a16="http://schemas.microsoft.com/office/drawing/2014/main" id="{A3CB7A4B-0BB2-4696-A88B-9103C119AEAC}"/>
              </a:ext>
            </a:extLst>
          </p:cNvPr>
          <p:cNvSpPr/>
          <p:nvPr/>
        </p:nvSpPr>
        <p:spPr bwMode="auto">
          <a:xfrm>
            <a:off x="1795574" y="2524113"/>
            <a:ext cx="3971300" cy="617387"/>
          </a:xfrm>
          <a:custGeom>
            <a:avLst/>
            <a:gdLst>
              <a:gd name="connsiteX0" fmla="*/ 0 w 3971300"/>
              <a:gd name="connsiteY0" fmla="*/ 617387 h 617387"/>
              <a:gd name="connsiteX1" fmla="*/ 490573 w 3971300"/>
              <a:gd name="connsiteY1" fmla="*/ 370432 h 617387"/>
              <a:gd name="connsiteX2" fmla="*/ 991157 w 3971300"/>
              <a:gd name="connsiteY2" fmla="*/ 380444 h 617387"/>
              <a:gd name="connsiteX3" fmla="*/ 1488403 w 3971300"/>
              <a:gd name="connsiteY3" fmla="*/ 347072 h 617387"/>
              <a:gd name="connsiteX4" fmla="*/ 1985650 w 3971300"/>
              <a:gd name="connsiteY4" fmla="*/ 140164 h 617387"/>
              <a:gd name="connsiteX5" fmla="*/ 2486234 w 3971300"/>
              <a:gd name="connsiteY5" fmla="*/ 116803 h 617387"/>
              <a:gd name="connsiteX6" fmla="*/ 2983481 w 3971300"/>
              <a:gd name="connsiteY6" fmla="*/ 353746 h 617387"/>
              <a:gd name="connsiteX7" fmla="*/ 3487402 w 3971300"/>
              <a:gd name="connsiteY7" fmla="*/ 0 h 617387"/>
              <a:gd name="connsiteX8" fmla="*/ 3971300 w 3971300"/>
              <a:gd name="connsiteY8" fmla="*/ 76756 h 617387"/>
              <a:gd name="connsiteX9" fmla="*/ 3971300 w 3971300"/>
              <a:gd name="connsiteY9" fmla="*/ 76756 h 617387"/>
              <a:gd name="connsiteX10" fmla="*/ 3971300 w 3971300"/>
              <a:gd name="connsiteY10" fmla="*/ 80094 h 617387"/>
              <a:gd name="connsiteX0" fmla="*/ 0 w 3971300"/>
              <a:gd name="connsiteY0" fmla="*/ 617387 h 617387"/>
              <a:gd name="connsiteX1" fmla="*/ 490573 w 3971300"/>
              <a:gd name="connsiteY1" fmla="*/ 370432 h 617387"/>
              <a:gd name="connsiteX2" fmla="*/ 991157 w 3971300"/>
              <a:gd name="connsiteY2" fmla="*/ 380444 h 617387"/>
              <a:gd name="connsiteX3" fmla="*/ 1488403 w 3971300"/>
              <a:gd name="connsiteY3" fmla="*/ 347072 h 617387"/>
              <a:gd name="connsiteX4" fmla="*/ 1985650 w 3971300"/>
              <a:gd name="connsiteY4" fmla="*/ 140164 h 617387"/>
              <a:gd name="connsiteX5" fmla="*/ 2486234 w 3971300"/>
              <a:gd name="connsiteY5" fmla="*/ 116803 h 617387"/>
              <a:gd name="connsiteX6" fmla="*/ 2983481 w 3971300"/>
              <a:gd name="connsiteY6" fmla="*/ 353746 h 617387"/>
              <a:gd name="connsiteX7" fmla="*/ 3487402 w 3971300"/>
              <a:gd name="connsiteY7" fmla="*/ 0 h 617387"/>
              <a:gd name="connsiteX8" fmla="*/ 3971300 w 3971300"/>
              <a:gd name="connsiteY8" fmla="*/ 76756 h 617387"/>
              <a:gd name="connsiteX9" fmla="*/ 3971300 w 3971300"/>
              <a:gd name="connsiteY9" fmla="*/ 76756 h 617387"/>
              <a:gd name="connsiteX0" fmla="*/ 0 w 3971300"/>
              <a:gd name="connsiteY0" fmla="*/ 617387 h 617387"/>
              <a:gd name="connsiteX1" fmla="*/ 490573 w 3971300"/>
              <a:gd name="connsiteY1" fmla="*/ 370432 h 617387"/>
              <a:gd name="connsiteX2" fmla="*/ 991157 w 3971300"/>
              <a:gd name="connsiteY2" fmla="*/ 380444 h 617387"/>
              <a:gd name="connsiteX3" fmla="*/ 1488403 w 3971300"/>
              <a:gd name="connsiteY3" fmla="*/ 347072 h 617387"/>
              <a:gd name="connsiteX4" fmla="*/ 1985650 w 3971300"/>
              <a:gd name="connsiteY4" fmla="*/ 140164 h 617387"/>
              <a:gd name="connsiteX5" fmla="*/ 2486234 w 3971300"/>
              <a:gd name="connsiteY5" fmla="*/ 116803 h 617387"/>
              <a:gd name="connsiteX6" fmla="*/ 2983481 w 3971300"/>
              <a:gd name="connsiteY6" fmla="*/ 353746 h 617387"/>
              <a:gd name="connsiteX7" fmla="*/ 3487402 w 3971300"/>
              <a:gd name="connsiteY7" fmla="*/ 0 h 617387"/>
              <a:gd name="connsiteX8" fmla="*/ 3971300 w 3971300"/>
              <a:gd name="connsiteY8" fmla="*/ 76756 h 617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71300" h="617387">
                <a:moveTo>
                  <a:pt x="0" y="617387"/>
                </a:moveTo>
                <a:lnTo>
                  <a:pt x="490573" y="370432"/>
                </a:lnTo>
                <a:lnTo>
                  <a:pt x="991157" y="380444"/>
                </a:lnTo>
                <a:lnTo>
                  <a:pt x="1488403" y="347072"/>
                </a:lnTo>
                <a:lnTo>
                  <a:pt x="1985650" y="140164"/>
                </a:lnTo>
                <a:lnTo>
                  <a:pt x="2486234" y="116803"/>
                </a:lnTo>
                <a:lnTo>
                  <a:pt x="2983481" y="353746"/>
                </a:lnTo>
                <a:lnTo>
                  <a:pt x="3487402" y="0"/>
                </a:lnTo>
                <a:lnTo>
                  <a:pt x="3971300" y="76756"/>
                </a:lnTo>
              </a:path>
            </a:pathLst>
          </a:custGeom>
          <a:noFill/>
          <a:ln w="28575">
            <a:solidFill>
              <a:schemeClr val="accent1"/>
            </a:solidFill>
            <a:miter lim="800000"/>
            <a:headEnd/>
            <a:tailEnd/>
          </a:ln>
        </p:spPr>
        <p:txBody>
          <a:bodyPr rtlCol="0" anchor="ctr"/>
          <a:lstStyle/>
          <a:p>
            <a:pPr algn="ctr"/>
            <a:endParaRPr lang="en-US" dirty="0"/>
          </a:p>
        </p:txBody>
      </p:sp>
      <p:sp>
        <p:nvSpPr>
          <p:cNvPr id="36" name="Freeform: Shape 35">
            <a:extLst>
              <a:ext uri="{FF2B5EF4-FFF2-40B4-BE49-F238E27FC236}">
                <a16:creationId xmlns:a16="http://schemas.microsoft.com/office/drawing/2014/main" id="{9436A8C6-D4D0-4E49-BDFA-4163FE8E55B5}"/>
              </a:ext>
            </a:extLst>
          </p:cNvPr>
          <p:cNvSpPr/>
          <p:nvPr/>
        </p:nvSpPr>
        <p:spPr bwMode="auto">
          <a:xfrm>
            <a:off x="1788900" y="2801103"/>
            <a:ext cx="3991323" cy="744201"/>
          </a:xfrm>
          <a:custGeom>
            <a:avLst/>
            <a:gdLst>
              <a:gd name="connsiteX0" fmla="*/ 0 w 3991323"/>
              <a:gd name="connsiteY0" fmla="*/ 744201 h 744201"/>
              <a:gd name="connsiteX1" fmla="*/ 503921 w 3991323"/>
              <a:gd name="connsiteY1" fmla="*/ 276990 h 744201"/>
              <a:gd name="connsiteX2" fmla="*/ 1004505 w 3991323"/>
              <a:gd name="connsiteY2" fmla="*/ 340397 h 744201"/>
              <a:gd name="connsiteX3" fmla="*/ 1498415 w 3991323"/>
              <a:gd name="connsiteY3" fmla="*/ 307025 h 744201"/>
              <a:gd name="connsiteX4" fmla="*/ 1995661 w 3991323"/>
              <a:gd name="connsiteY4" fmla="*/ 350409 h 744201"/>
              <a:gd name="connsiteX5" fmla="*/ 2486234 w 3991323"/>
              <a:gd name="connsiteY5" fmla="*/ 190222 h 744201"/>
              <a:gd name="connsiteX6" fmla="*/ 2980143 w 3991323"/>
              <a:gd name="connsiteY6" fmla="*/ 73419 h 744201"/>
              <a:gd name="connsiteX7" fmla="*/ 3487401 w 3991323"/>
              <a:gd name="connsiteY7" fmla="*/ 0 h 744201"/>
              <a:gd name="connsiteX8" fmla="*/ 3991323 w 3991323"/>
              <a:gd name="connsiteY8" fmla="*/ 56733 h 74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91323" h="744201">
                <a:moveTo>
                  <a:pt x="0" y="744201"/>
                </a:moveTo>
                <a:lnTo>
                  <a:pt x="503921" y="276990"/>
                </a:lnTo>
                <a:lnTo>
                  <a:pt x="1004505" y="340397"/>
                </a:lnTo>
                <a:lnTo>
                  <a:pt x="1498415" y="307025"/>
                </a:lnTo>
                <a:lnTo>
                  <a:pt x="1995661" y="350409"/>
                </a:lnTo>
                <a:lnTo>
                  <a:pt x="2486234" y="190222"/>
                </a:lnTo>
                <a:lnTo>
                  <a:pt x="2980143" y="73419"/>
                </a:lnTo>
                <a:lnTo>
                  <a:pt x="3487401" y="0"/>
                </a:lnTo>
                <a:lnTo>
                  <a:pt x="3991323" y="56733"/>
                </a:lnTo>
              </a:path>
            </a:pathLst>
          </a:custGeom>
          <a:noFill/>
          <a:ln w="28575">
            <a:solidFill>
              <a:schemeClr val="accent3"/>
            </a:solidFill>
            <a:miter lim="800000"/>
            <a:headEnd/>
            <a:tailEnd/>
          </a:ln>
        </p:spPr>
        <p:txBody>
          <a:bodyPr rtlCol="0" anchor="ctr"/>
          <a:lstStyle/>
          <a:p>
            <a:pPr algn="ctr"/>
            <a:endParaRPr lang="en-US" dirty="0"/>
          </a:p>
        </p:txBody>
      </p:sp>
      <p:sp>
        <p:nvSpPr>
          <p:cNvPr id="63" name="Freeform: Shape 62">
            <a:extLst>
              <a:ext uri="{FF2B5EF4-FFF2-40B4-BE49-F238E27FC236}">
                <a16:creationId xmlns:a16="http://schemas.microsoft.com/office/drawing/2014/main" id="{5D7433FF-A8A2-47F5-B4D3-1145237CBE01}"/>
              </a:ext>
            </a:extLst>
          </p:cNvPr>
          <p:cNvSpPr/>
          <p:nvPr/>
        </p:nvSpPr>
        <p:spPr bwMode="auto">
          <a:xfrm>
            <a:off x="1792237" y="2731021"/>
            <a:ext cx="3984648" cy="1137994"/>
          </a:xfrm>
          <a:custGeom>
            <a:avLst/>
            <a:gdLst>
              <a:gd name="connsiteX0" fmla="*/ 0 w 3984648"/>
              <a:gd name="connsiteY0" fmla="*/ 1137994 h 1137994"/>
              <a:gd name="connsiteX1" fmla="*/ 493910 w 3984648"/>
              <a:gd name="connsiteY1" fmla="*/ 1011180 h 1137994"/>
              <a:gd name="connsiteX2" fmla="*/ 987819 w 3984648"/>
              <a:gd name="connsiteY2" fmla="*/ 790923 h 1137994"/>
              <a:gd name="connsiteX3" fmla="*/ 1495078 w 3984648"/>
              <a:gd name="connsiteY3" fmla="*/ 16686 h 1137994"/>
              <a:gd name="connsiteX4" fmla="*/ 1995662 w 3984648"/>
              <a:gd name="connsiteY4" fmla="*/ 10012 h 1137994"/>
              <a:gd name="connsiteX5" fmla="*/ 2482897 w 3984648"/>
              <a:gd name="connsiteY5" fmla="*/ 106791 h 1137994"/>
              <a:gd name="connsiteX6" fmla="*/ 2976806 w 3984648"/>
              <a:gd name="connsiteY6" fmla="*/ 190222 h 1137994"/>
              <a:gd name="connsiteX7" fmla="*/ 3504088 w 3984648"/>
              <a:gd name="connsiteY7" fmla="*/ 0 h 1137994"/>
              <a:gd name="connsiteX8" fmla="*/ 3984648 w 3984648"/>
              <a:gd name="connsiteY8" fmla="*/ 186885 h 113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84648" h="1137994">
                <a:moveTo>
                  <a:pt x="0" y="1137994"/>
                </a:moveTo>
                <a:lnTo>
                  <a:pt x="493910" y="1011180"/>
                </a:lnTo>
                <a:lnTo>
                  <a:pt x="987819" y="790923"/>
                </a:lnTo>
                <a:lnTo>
                  <a:pt x="1495078" y="16686"/>
                </a:lnTo>
                <a:lnTo>
                  <a:pt x="1995662" y="10012"/>
                </a:lnTo>
                <a:lnTo>
                  <a:pt x="2482897" y="106791"/>
                </a:lnTo>
                <a:lnTo>
                  <a:pt x="2976806" y="190222"/>
                </a:lnTo>
                <a:lnTo>
                  <a:pt x="3504088" y="0"/>
                </a:lnTo>
                <a:lnTo>
                  <a:pt x="3984648" y="186885"/>
                </a:lnTo>
              </a:path>
            </a:pathLst>
          </a:custGeom>
          <a:noFill/>
          <a:ln w="28575">
            <a:solidFill>
              <a:schemeClr val="accent4"/>
            </a:solidFill>
            <a:miter lim="800000"/>
            <a:headEnd/>
            <a:tailEnd/>
          </a:ln>
        </p:spPr>
        <p:txBody>
          <a:bodyPr rtlCol="0" anchor="ctr"/>
          <a:lstStyle/>
          <a:p>
            <a:pPr algn="ctr"/>
            <a:endParaRPr lang="en-US" dirty="0"/>
          </a:p>
        </p:txBody>
      </p:sp>
      <p:sp>
        <p:nvSpPr>
          <p:cNvPr id="178" name="Rectangle 10">
            <a:extLst>
              <a:ext uri="{FF2B5EF4-FFF2-40B4-BE49-F238E27FC236}">
                <a16:creationId xmlns:a16="http://schemas.microsoft.com/office/drawing/2014/main" id="{CCFCBDE7-0410-4A61-B40C-9F7ED2EEFA2A}"/>
              </a:ext>
            </a:extLst>
          </p:cNvPr>
          <p:cNvSpPr>
            <a:spLocks noChangeArrowheads="1"/>
          </p:cNvSpPr>
          <p:nvPr/>
        </p:nvSpPr>
        <p:spPr bwMode="auto">
          <a:xfrm>
            <a:off x="6681742" y="3529080"/>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45</a:t>
            </a:r>
          </a:p>
        </p:txBody>
      </p:sp>
      <p:sp>
        <p:nvSpPr>
          <p:cNvPr id="179" name="Rectangle 10">
            <a:extLst>
              <a:ext uri="{FF2B5EF4-FFF2-40B4-BE49-F238E27FC236}">
                <a16:creationId xmlns:a16="http://schemas.microsoft.com/office/drawing/2014/main" id="{7DC28711-992F-4D44-AD31-3C9D0DABAC7A}"/>
              </a:ext>
            </a:extLst>
          </p:cNvPr>
          <p:cNvSpPr>
            <a:spLocks noChangeArrowheads="1"/>
          </p:cNvSpPr>
          <p:nvPr/>
        </p:nvSpPr>
        <p:spPr bwMode="auto">
          <a:xfrm>
            <a:off x="6686937" y="3794935"/>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40</a:t>
            </a:r>
          </a:p>
        </p:txBody>
      </p:sp>
      <p:sp>
        <p:nvSpPr>
          <p:cNvPr id="180" name="Rectangle 10">
            <a:extLst>
              <a:ext uri="{FF2B5EF4-FFF2-40B4-BE49-F238E27FC236}">
                <a16:creationId xmlns:a16="http://schemas.microsoft.com/office/drawing/2014/main" id="{1CA1DC01-DDED-4CC6-956A-78094889228F}"/>
              </a:ext>
            </a:extLst>
          </p:cNvPr>
          <p:cNvSpPr>
            <a:spLocks noChangeArrowheads="1"/>
          </p:cNvSpPr>
          <p:nvPr/>
        </p:nvSpPr>
        <p:spPr bwMode="auto">
          <a:xfrm>
            <a:off x="6681742" y="4063671"/>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35</a:t>
            </a:r>
          </a:p>
        </p:txBody>
      </p:sp>
      <p:sp>
        <p:nvSpPr>
          <p:cNvPr id="181" name="Rectangle 10">
            <a:extLst>
              <a:ext uri="{FF2B5EF4-FFF2-40B4-BE49-F238E27FC236}">
                <a16:creationId xmlns:a16="http://schemas.microsoft.com/office/drawing/2014/main" id="{DF0AACEC-D93A-4B87-9078-6C633828E18C}"/>
              </a:ext>
            </a:extLst>
          </p:cNvPr>
          <p:cNvSpPr>
            <a:spLocks noChangeArrowheads="1"/>
          </p:cNvSpPr>
          <p:nvPr/>
        </p:nvSpPr>
        <p:spPr bwMode="auto">
          <a:xfrm>
            <a:off x="6681742" y="4340663"/>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30</a:t>
            </a:r>
          </a:p>
        </p:txBody>
      </p:sp>
      <p:sp>
        <p:nvSpPr>
          <p:cNvPr id="182" name="Rectangle 10">
            <a:extLst>
              <a:ext uri="{FF2B5EF4-FFF2-40B4-BE49-F238E27FC236}">
                <a16:creationId xmlns:a16="http://schemas.microsoft.com/office/drawing/2014/main" id="{35115BAC-2D9C-4583-BBC7-7CF7F1777439}"/>
              </a:ext>
            </a:extLst>
          </p:cNvPr>
          <p:cNvSpPr>
            <a:spLocks noChangeArrowheads="1"/>
          </p:cNvSpPr>
          <p:nvPr/>
        </p:nvSpPr>
        <p:spPr bwMode="auto">
          <a:xfrm>
            <a:off x="6690426" y="2966926"/>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55</a:t>
            </a:r>
          </a:p>
        </p:txBody>
      </p:sp>
      <p:sp>
        <p:nvSpPr>
          <p:cNvPr id="183" name="Rectangle 10">
            <a:extLst>
              <a:ext uri="{FF2B5EF4-FFF2-40B4-BE49-F238E27FC236}">
                <a16:creationId xmlns:a16="http://schemas.microsoft.com/office/drawing/2014/main" id="{59D9D690-EB0D-40EA-B788-70632B42E949}"/>
              </a:ext>
            </a:extLst>
          </p:cNvPr>
          <p:cNvSpPr>
            <a:spLocks noChangeArrowheads="1"/>
          </p:cNvSpPr>
          <p:nvPr/>
        </p:nvSpPr>
        <p:spPr bwMode="auto">
          <a:xfrm>
            <a:off x="6690426" y="3242929"/>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50</a:t>
            </a:r>
          </a:p>
        </p:txBody>
      </p:sp>
      <p:sp>
        <p:nvSpPr>
          <p:cNvPr id="195" name="Rectangle 10">
            <a:extLst>
              <a:ext uri="{FF2B5EF4-FFF2-40B4-BE49-F238E27FC236}">
                <a16:creationId xmlns:a16="http://schemas.microsoft.com/office/drawing/2014/main" id="{EBE4AD71-5B28-4F37-9BFD-D2DE8B20281C}"/>
              </a:ext>
            </a:extLst>
          </p:cNvPr>
          <p:cNvSpPr>
            <a:spLocks noChangeArrowheads="1"/>
          </p:cNvSpPr>
          <p:nvPr/>
        </p:nvSpPr>
        <p:spPr bwMode="auto">
          <a:xfrm>
            <a:off x="6690692" y="2446240"/>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65</a:t>
            </a:r>
          </a:p>
        </p:txBody>
      </p:sp>
      <p:sp>
        <p:nvSpPr>
          <p:cNvPr id="196" name="Rectangle 10">
            <a:extLst>
              <a:ext uri="{FF2B5EF4-FFF2-40B4-BE49-F238E27FC236}">
                <a16:creationId xmlns:a16="http://schemas.microsoft.com/office/drawing/2014/main" id="{C7363518-0011-45D7-862C-C770C0D47939}"/>
              </a:ext>
            </a:extLst>
          </p:cNvPr>
          <p:cNvSpPr>
            <a:spLocks noChangeArrowheads="1"/>
          </p:cNvSpPr>
          <p:nvPr/>
        </p:nvSpPr>
        <p:spPr bwMode="auto">
          <a:xfrm>
            <a:off x="6690692" y="2697422"/>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60</a:t>
            </a:r>
          </a:p>
        </p:txBody>
      </p:sp>
      <p:sp>
        <p:nvSpPr>
          <p:cNvPr id="197" name="Freeform: Shape 196">
            <a:extLst>
              <a:ext uri="{FF2B5EF4-FFF2-40B4-BE49-F238E27FC236}">
                <a16:creationId xmlns:a16="http://schemas.microsoft.com/office/drawing/2014/main" id="{A3871519-A542-4539-A823-9387CF32240F}"/>
              </a:ext>
            </a:extLst>
          </p:cNvPr>
          <p:cNvSpPr/>
          <p:nvPr/>
        </p:nvSpPr>
        <p:spPr bwMode="auto">
          <a:xfrm>
            <a:off x="7018126" y="2287823"/>
            <a:ext cx="4426733" cy="2176228"/>
          </a:xfrm>
          <a:custGeom>
            <a:avLst/>
            <a:gdLst>
              <a:gd name="connsiteX0" fmla="*/ 0 w 4743450"/>
              <a:gd name="connsiteY0" fmla="*/ 0 h 3743325"/>
              <a:gd name="connsiteX1" fmla="*/ 0 w 4743450"/>
              <a:gd name="connsiteY1" fmla="*/ 3743325 h 3743325"/>
              <a:gd name="connsiteX2" fmla="*/ 4743450 w 4743450"/>
              <a:gd name="connsiteY2" fmla="*/ 3743325 h 3743325"/>
            </a:gdLst>
            <a:ahLst/>
            <a:cxnLst>
              <a:cxn ang="0">
                <a:pos x="connsiteX0" y="connsiteY0"/>
              </a:cxn>
              <a:cxn ang="0">
                <a:pos x="connsiteX1" y="connsiteY1"/>
              </a:cxn>
              <a:cxn ang="0">
                <a:pos x="connsiteX2" y="connsiteY2"/>
              </a:cxn>
            </a:cxnLst>
            <a:rect l="l" t="t" r="r" b="b"/>
            <a:pathLst>
              <a:path w="4743450" h="3743325">
                <a:moveTo>
                  <a:pt x="0" y="0"/>
                </a:moveTo>
                <a:lnTo>
                  <a:pt x="0" y="3743325"/>
                </a:lnTo>
                <a:lnTo>
                  <a:pt x="4743450" y="3743325"/>
                </a:lnTo>
              </a:path>
            </a:pathLst>
          </a:custGeom>
          <a:noFill/>
          <a:ln w="28575">
            <a:solidFill>
              <a:schemeClr val="bg1"/>
            </a:solidFill>
            <a:miter lim="800000"/>
            <a:headEnd/>
            <a:tailEnd/>
          </a:ln>
        </p:spPr>
        <p:txBody>
          <a:bodyPr rtlCol="0" anchor="ctr"/>
          <a:lstStyle/>
          <a:p>
            <a:pPr algn="ctr"/>
            <a:endParaRPr lang="en-US" dirty="0"/>
          </a:p>
        </p:txBody>
      </p:sp>
      <p:grpSp>
        <p:nvGrpSpPr>
          <p:cNvPr id="221" name="Group 220">
            <a:extLst>
              <a:ext uri="{FF2B5EF4-FFF2-40B4-BE49-F238E27FC236}">
                <a16:creationId xmlns:a16="http://schemas.microsoft.com/office/drawing/2014/main" id="{EFCD5B3B-630E-4BD5-843F-BBA0E107E969}"/>
              </a:ext>
            </a:extLst>
          </p:cNvPr>
          <p:cNvGrpSpPr/>
          <p:nvPr/>
        </p:nvGrpSpPr>
        <p:grpSpPr>
          <a:xfrm>
            <a:off x="7016001" y="4464051"/>
            <a:ext cx="4426733" cy="65633"/>
            <a:chOff x="7034274" y="4695077"/>
            <a:chExt cx="1702336" cy="56621"/>
          </a:xfrm>
        </p:grpSpPr>
        <p:sp>
          <p:nvSpPr>
            <p:cNvPr id="203" name="Line 20">
              <a:extLst>
                <a:ext uri="{FF2B5EF4-FFF2-40B4-BE49-F238E27FC236}">
                  <a16:creationId xmlns:a16="http://schemas.microsoft.com/office/drawing/2014/main" id="{F48D9049-5C12-4F36-AF5B-10BFB65F7C86}"/>
                </a:ext>
              </a:extLst>
            </p:cNvPr>
            <p:cNvSpPr>
              <a:spLocks noChangeShapeType="1"/>
            </p:cNvSpPr>
            <p:nvPr/>
          </p:nvSpPr>
          <p:spPr bwMode="auto">
            <a:xfrm rot="16200000">
              <a:off x="7005963" y="4723388"/>
              <a:ext cx="56621"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207" name="Line 26">
              <a:extLst>
                <a:ext uri="{FF2B5EF4-FFF2-40B4-BE49-F238E27FC236}">
                  <a16:creationId xmlns:a16="http://schemas.microsoft.com/office/drawing/2014/main" id="{97ED90A5-7AC2-4A16-82C3-94AF8FBE23ED}"/>
                </a:ext>
              </a:extLst>
            </p:cNvPr>
            <p:cNvSpPr>
              <a:spLocks noChangeShapeType="1"/>
            </p:cNvSpPr>
            <p:nvPr/>
          </p:nvSpPr>
          <p:spPr bwMode="auto">
            <a:xfrm rot="16200000">
              <a:off x="8708299" y="4723388"/>
              <a:ext cx="56621"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208" name="Line 26">
              <a:extLst>
                <a:ext uri="{FF2B5EF4-FFF2-40B4-BE49-F238E27FC236}">
                  <a16:creationId xmlns:a16="http://schemas.microsoft.com/office/drawing/2014/main" id="{63D253F9-A6ED-4F00-9271-60260B52CE88}"/>
                </a:ext>
              </a:extLst>
            </p:cNvPr>
            <p:cNvSpPr>
              <a:spLocks noChangeShapeType="1"/>
            </p:cNvSpPr>
            <p:nvPr/>
          </p:nvSpPr>
          <p:spPr bwMode="auto">
            <a:xfrm rot="16200000">
              <a:off x="8140853" y="4723388"/>
              <a:ext cx="56621"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sp>
          <p:nvSpPr>
            <p:cNvPr id="209" name="Line 26">
              <a:extLst>
                <a:ext uri="{FF2B5EF4-FFF2-40B4-BE49-F238E27FC236}">
                  <a16:creationId xmlns:a16="http://schemas.microsoft.com/office/drawing/2014/main" id="{6E566DFB-233E-4F0F-A222-ED3A39BC185D}"/>
                </a:ext>
              </a:extLst>
            </p:cNvPr>
            <p:cNvSpPr>
              <a:spLocks noChangeShapeType="1"/>
            </p:cNvSpPr>
            <p:nvPr/>
          </p:nvSpPr>
          <p:spPr bwMode="auto">
            <a:xfrm rot="16200000">
              <a:off x="7573408" y="4723388"/>
              <a:ext cx="56621"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dirty="0">
                <a:solidFill>
                  <a:schemeClr val="bg1"/>
                </a:solidFill>
                <a:latin typeface="+mn-lt"/>
              </a:endParaRPr>
            </a:p>
          </p:txBody>
        </p:sp>
      </p:grpSp>
      <p:sp>
        <p:nvSpPr>
          <p:cNvPr id="210" name="Rectangle 10">
            <a:extLst>
              <a:ext uri="{FF2B5EF4-FFF2-40B4-BE49-F238E27FC236}">
                <a16:creationId xmlns:a16="http://schemas.microsoft.com/office/drawing/2014/main" id="{B3170D9A-69F1-48F8-B51D-E20C22215E55}"/>
              </a:ext>
            </a:extLst>
          </p:cNvPr>
          <p:cNvSpPr>
            <a:spLocks noChangeArrowheads="1"/>
          </p:cNvSpPr>
          <p:nvPr/>
        </p:nvSpPr>
        <p:spPr bwMode="auto">
          <a:xfrm rot="16200000">
            <a:off x="5273280" y="3225827"/>
            <a:ext cx="2298518" cy="343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6000" rIns="0" bIns="0">
            <a:spAutoFit/>
          </a:bodyPr>
          <a:lstStyle/>
          <a:p>
            <a:pPr algn="ctr" eaLnBrk="0" fontAlgn="base" hangingPunct="0">
              <a:spcBef>
                <a:spcPct val="0"/>
              </a:spcBef>
              <a:spcAft>
                <a:spcPct val="0"/>
              </a:spcAft>
            </a:pPr>
            <a:r>
              <a:rPr lang="en-US" sz="1600" dirty="0">
                <a:solidFill>
                  <a:schemeClr val="bg1"/>
                </a:solidFill>
                <a:latin typeface="Calibri" panose="020F0502020204030204" pitchFamily="34" charset="0"/>
                <a:cs typeface="Calibri" panose="020F0502020204030204" pitchFamily="34" charset="0"/>
              </a:rPr>
              <a:t>Predicted Probability (%)</a:t>
            </a:r>
          </a:p>
        </p:txBody>
      </p:sp>
      <p:grpSp>
        <p:nvGrpSpPr>
          <p:cNvPr id="212" name="Group 211">
            <a:extLst>
              <a:ext uri="{FF2B5EF4-FFF2-40B4-BE49-F238E27FC236}">
                <a16:creationId xmlns:a16="http://schemas.microsoft.com/office/drawing/2014/main" id="{A872F644-FFAF-4EE7-BFAD-B601816C045B}"/>
              </a:ext>
            </a:extLst>
          </p:cNvPr>
          <p:cNvGrpSpPr/>
          <p:nvPr/>
        </p:nvGrpSpPr>
        <p:grpSpPr>
          <a:xfrm>
            <a:off x="6961687" y="2293018"/>
            <a:ext cx="50914" cy="2164250"/>
            <a:chOff x="6751295" y="2515442"/>
            <a:chExt cx="50914" cy="2164250"/>
          </a:xfrm>
        </p:grpSpPr>
        <p:grpSp>
          <p:nvGrpSpPr>
            <p:cNvPr id="184" name="Group 183">
              <a:extLst>
                <a:ext uri="{FF2B5EF4-FFF2-40B4-BE49-F238E27FC236}">
                  <a16:creationId xmlns:a16="http://schemas.microsoft.com/office/drawing/2014/main" id="{9744778A-3F24-429D-811B-72AEE23ED437}"/>
                </a:ext>
              </a:extLst>
            </p:cNvPr>
            <p:cNvGrpSpPr/>
            <p:nvPr/>
          </p:nvGrpSpPr>
          <p:grpSpPr>
            <a:xfrm>
              <a:off x="6756490" y="2788792"/>
              <a:ext cx="45719" cy="1890900"/>
              <a:chOff x="2083920" y="2291192"/>
              <a:chExt cx="67447" cy="3006288"/>
            </a:xfrm>
          </p:grpSpPr>
          <p:grpSp>
            <p:nvGrpSpPr>
              <p:cNvPr id="185" name="Group 184">
                <a:extLst>
                  <a:ext uri="{FF2B5EF4-FFF2-40B4-BE49-F238E27FC236}">
                    <a16:creationId xmlns:a16="http://schemas.microsoft.com/office/drawing/2014/main" id="{74FD988F-EB4B-4666-8006-E49DF00C471C}"/>
                  </a:ext>
                </a:extLst>
              </p:cNvPr>
              <p:cNvGrpSpPr/>
              <p:nvPr/>
            </p:nvGrpSpPr>
            <p:grpSpPr>
              <a:xfrm>
                <a:off x="2086473" y="2709053"/>
                <a:ext cx="64894" cy="2588427"/>
                <a:chOff x="6637875" y="2923633"/>
                <a:chExt cx="48272" cy="2810280"/>
              </a:xfrm>
            </p:grpSpPr>
            <p:grpSp>
              <p:nvGrpSpPr>
                <p:cNvPr id="187" name="Group 186">
                  <a:extLst>
                    <a:ext uri="{FF2B5EF4-FFF2-40B4-BE49-F238E27FC236}">
                      <a16:creationId xmlns:a16="http://schemas.microsoft.com/office/drawing/2014/main" id="{0BEAC189-6912-402D-8A01-FBA326401A23}"/>
                    </a:ext>
                  </a:extLst>
                </p:cNvPr>
                <p:cNvGrpSpPr/>
                <p:nvPr/>
              </p:nvGrpSpPr>
              <p:grpSpPr>
                <a:xfrm>
                  <a:off x="6637875" y="3405721"/>
                  <a:ext cx="45719" cy="2328192"/>
                  <a:chOff x="1528304" y="1364604"/>
                  <a:chExt cx="72000" cy="2167553"/>
                </a:xfrm>
              </p:grpSpPr>
              <p:sp>
                <p:nvSpPr>
                  <p:cNvPr id="189" name="Line 15">
                    <a:extLst>
                      <a:ext uri="{FF2B5EF4-FFF2-40B4-BE49-F238E27FC236}">
                        <a16:creationId xmlns:a16="http://schemas.microsoft.com/office/drawing/2014/main" id="{F44D71ED-0553-4C0F-9AB8-E26330D91FD5}"/>
                      </a:ext>
                    </a:extLst>
                  </p:cNvPr>
                  <p:cNvSpPr>
                    <a:spLocks noChangeShapeType="1"/>
                  </p:cNvSpPr>
                  <p:nvPr/>
                </p:nvSpPr>
                <p:spPr bwMode="auto">
                  <a:xfrm>
                    <a:off x="1528304" y="180101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sp>
                <p:nvSpPr>
                  <p:cNvPr id="190" name="Line 16">
                    <a:extLst>
                      <a:ext uri="{FF2B5EF4-FFF2-40B4-BE49-F238E27FC236}">
                        <a16:creationId xmlns:a16="http://schemas.microsoft.com/office/drawing/2014/main" id="{E8AF9348-6028-488A-B4F1-102F67FD438A}"/>
                      </a:ext>
                    </a:extLst>
                  </p:cNvPr>
                  <p:cNvSpPr>
                    <a:spLocks noChangeShapeType="1"/>
                  </p:cNvSpPr>
                  <p:nvPr/>
                </p:nvSpPr>
                <p:spPr bwMode="auto">
                  <a:xfrm>
                    <a:off x="1528304" y="2237421"/>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sp>
                <p:nvSpPr>
                  <p:cNvPr id="191" name="Line 17">
                    <a:extLst>
                      <a:ext uri="{FF2B5EF4-FFF2-40B4-BE49-F238E27FC236}">
                        <a16:creationId xmlns:a16="http://schemas.microsoft.com/office/drawing/2014/main" id="{8016AC73-3A43-43B8-9B4B-F9968B8AE7DB}"/>
                      </a:ext>
                    </a:extLst>
                  </p:cNvPr>
                  <p:cNvSpPr>
                    <a:spLocks noChangeShapeType="1"/>
                  </p:cNvSpPr>
                  <p:nvPr/>
                </p:nvSpPr>
                <p:spPr bwMode="auto">
                  <a:xfrm>
                    <a:off x="1528304" y="2673831"/>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sp>
                <p:nvSpPr>
                  <p:cNvPr id="192" name="Line 18">
                    <a:extLst>
                      <a:ext uri="{FF2B5EF4-FFF2-40B4-BE49-F238E27FC236}">
                        <a16:creationId xmlns:a16="http://schemas.microsoft.com/office/drawing/2014/main" id="{05E2B1D1-64DE-4337-B72E-F8EDB53C6FF7}"/>
                      </a:ext>
                    </a:extLst>
                  </p:cNvPr>
                  <p:cNvSpPr>
                    <a:spLocks noChangeShapeType="1"/>
                  </p:cNvSpPr>
                  <p:nvPr/>
                </p:nvSpPr>
                <p:spPr bwMode="auto">
                  <a:xfrm>
                    <a:off x="1528304" y="3110238"/>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sp>
                <p:nvSpPr>
                  <p:cNvPr id="193" name="Line 19">
                    <a:extLst>
                      <a:ext uri="{FF2B5EF4-FFF2-40B4-BE49-F238E27FC236}">
                        <a16:creationId xmlns:a16="http://schemas.microsoft.com/office/drawing/2014/main" id="{EDE15EA7-0096-4BEA-917F-09F180A8566E}"/>
                      </a:ext>
                    </a:extLst>
                  </p:cNvPr>
                  <p:cNvSpPr>
                    <a:spLocks noChangeShapeType="1"/>
                  </p:cNvSpPr>
                  <p:nvPr/>
                </p:nvSpPr>
                <p:spPr bwMode="auto">
                  <a:xfrm>
                    <a:off x="1528304" y="3532157"/>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sp>
                <p:nvSpPr>
                  <p:cNvPr id="194" name="Line 9">
                    <a:extLst>
                      <a:ext uri="{FF2B5EF4-FFF2-40B4-BE49-F238E27FC236}">
                        <a16:creationId xmlns:a16="http://schemas.microsoft.com/office/drawing/2014/main" id="{DD50D08E-1E7A-43A7-B129-0F05DBD1CB62}"/>
                      </a:ext>
                    </a:extLst>
                  </p:cNvPr>
                  <p:cNvSpPr>
                    <a:spLocks noChangeShapeType="1"/>
                  </p:cNvSpPr>
                  <p:nvPr/>
                </p:nvSpPr>
                <p:spPr bwMode="auto">
                  <a:xfrm>
                    <a:off x="1528304" y="136460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grpSp>
            <p:sp>
              <p:nvSpPr>
                <p:cNvPr id="188" name="Line 19">
                  <a:extLst>
                    <a:ext uri="{FF2B5EF4-FFF2-40B4-BE49-F238E27FC236}">
                      <a16:creationId xmlns:a16="http://schemas.microsoft.com/office/drawing/2014/main" id="{C34537AA-6B60-4C3E-B3D8-373398B0AB14}"/>
                    </a:ext>
                  </a:extLst>
                </p:cNvPr>
                <p:cNvSpPr>
                  <a:spLocks noChangeShapeType="1"/>
                </p:cNvSpPr>
                <p:nvPr/>
              </p:nvSpPr>
              <p:spPr bwMode="auto">
                <a:xfrm>
                  <a:off x="6640428" y="2923633"/>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grpSp>
          <p:sp>
            <p:nvSpPr>
              <p:cNvPr id="186" name="Line 9">
                <a:extLst>
                  <a:ext uri="{FF2B5EF4-FFF2-40B4-BE49-F238E27FC236}">
                    <a16:creationId xmlns:a16="http://schemas.microsoft.com/office/drawing/2014/main" id="{EE8F4290-1D26-4C4F-9358-D33AEFC78E2B}"/>
                  </a:ext>
                </a:extLst>
              </p:cNvPr>
              <p:cNvSpPr>
                <a:spLocks noChangeShapeType="1"/>
              </p:cNvSpPr>
              <p:nvPr/>
            </p:nvSpPr>
            <p:spPr bwMode="auto">
              <a:xfrm>
                <a:off x="2083920" y="2291192"/>
                <a:ext cx="61462"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grpSp>
        <p:sp>
          <p:nvSpPr>
            <p:cNvPr id="211" name="Line 9">
              <a:extLst>
                <a:ext uri="{FF2B5EF4-FFF2-40B4-BE49-F238E27FC236}">
                  <a16:creationId xmlns:a16="http://schemas.microsoft.com/office/drawing/2014/main" id="{2FD013D5-BBDA-4701-A50D-26E0CC79C921}"/>
                </a:ext>
              </a:extLst>
            </p:cNvPr>
            <p:cNvSpPr>
              <a:spLocks noChangeShapeType="1"/>
            </p:cNvSpPr>
            <p:nvPr/>
          </p:nvSpPr>
          <p:spPr bwMode="auto">
            <a:xfrm>
              <a:off x="6751295" y="2515442"/>
              <a:ext cx="41662"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600" dirty="0">
                <a:solidFill>
                  <a:schemeClr val="bg1"/>
                </a:solidFill>
                <a:latin typeface="+mn-lt"/>
              </a:endParaRPr>
            </a:p>
          </p:txBody>
        </p:sp>
      </p:grpSp>
      <p:sp>
        <p:nvSpPr>
          <p:cNvPr id="213" name="Rectangle 10">
            <a:extLst>
              <a:ext uri="{FF2B5EF4-FFF2-40B4-BE49-F238E27FC236}">
                <a16:creationId xmlns:a16="http://schemas.microsoft.com/office/drawing/2014/main" id="{B350F455-DBED-43F9-9A02-0B2160D9563C}"/>
              </a:ext>
            </a:extLst>
          </p:cNvPr>
          <p:cNvSpPr>
            <a:spLocks noChangeArrowheads="1"/>
          </p:cNvSpPr>
          <p:nvPr/>
        </p:nvSpPr>
        <p:spPr bwMode="auto">
          <a:xfrm>
            <a:off x="6692377" y="2159469"/>
            <a:ext cx="32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70</a:t>
            </a:r>
          </a:p>
        </p:txBody>
      </p:sp>
      <p:sp>
        <p:nvSpPr>
          <p:cNvPr id="214" name="TextBox 213">
            <a:extLst>
              <a:ext uri="{FF2B5EF4-FFF2-40B4-BE49-F238E27FC236}">
                <a16:creationId xmlns:a16="http://schemas.microsoft.com/office/drawing/2014/main" id="{B7E72E57-EEAB-4BC4-9DC7-5299F85E536B}"/>
              </a:ext>
            </a:extLst>
          </p:cNvPr>
          <p:cNvSpPr txBox="1"/>
          <p:nvPr/>
        </p:nvSpPr>
        <p:spPr bwMode="auto">
          <a:xfrm>
            <a:off x="7467322" y="2103565"/>
            <a:ext cx="18496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600" b="0" dirty="0">
                <a:solidFill>
                  <a:schemeClr val="bg1"/>
                </a:solidFill>
                <a:latin typeface="Calibri" panose="020F0502020204030204" pitchFamily="34" charset="0"/>
              </a:rPr>
              <a:t>Non-Hispanic White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Non-Hispanic Black</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Hispanic</a:t>
            </a:r>
          </a:p>
        </p:txBody>
      </p:sp>
      <p:sp>
        <p:nvSpPr>
          <p:cNvPr id="218" name="Rectangle 217">
            <a:extLst>
              <a:ext uri="{FF2B5EF4-FFF2-40B4-BE49-F238E27FC236}">
                <a16:creationId xmlns:a16="http://schemas.microsoft.com/office/drawing/2014/main" id="{55A8C461-5C78-47DE-BC48-B5F28748DEDA}"/>
              </a:ext>
            </a:extLst>
          </p:cNvPr>
          <p:cNvSpPr/>
          <p:nvPr/>
        </p:nvSpPr>
        <p:spPr bwMode="auto">
          <a:xfrm>
            <a:off x="7371116" y="2217857"/>
            <a:ext cx="97891" cy="9789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Rectangle 218">
            <a:extLst>
              <a:ext uri="{FF2B5EF4-FFF2-40B4-BE49-F238E27FC236}">
                <a16:creationId xmlns:a16="http://schemas.microsoft.com/office/drawing/2014/main" id="{EC66DCE5-1E75-4A4A-B642-33CA0E50CFC8}"/>
              </a:ext>
            </a:extLst>
          </p:cNvPr>
          <p:cNvSpPr/>
          <p:nvPr/>
        </p:nvSpPr>
        <p:spPr bwMode="auto">
          <a:xfrm>
            <a:off x="7370274" y="2465816"/>
            <a:ext cx="97891" cy="9789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84ADE7C2-B0D4-4CAE-9117-41C65A00767F}"/>
              </a:ext>
            </a:extLst>
          </p:cNvPr>
          <p:cNvSpPr/>
          <p:nvPr/>
        </p:nvSpPr>
        <p:spPr bwMode="auto">
          <a:xfrm>
            <a:off x="7379926" y="2715889"/>
            <a:ext cx="97891" cy="9789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TextBox 222">
            <a:extLst>
              <a:ext uri="{FF2B5EF4-FFF2-40B4-BE49-F238E27FC236}">
                <a16:creationId xmlns:a16="http://schemas.microsoft.com/office/drawing/2014/main" id="{7E03C47F-08DE-4B17-A20D-2CFD788709D2}"/>
              </a:ext>
            </a:extLst>
          </p:cNvPr>
          <p:cNvSpPr txBox="1"/>
          <p:nvPr/>
        </p:nvSpPr>
        <p:spPr bwMode="auto">
          <a:xfrm>
            <a:off x="7058994" y="4404883"/>
            <a:ext cx="13632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Low-Volume Hospitals</a:t>
            </a:r>
          </a:p>
        </p:txBody>
      </p:sp>
      <p:grpSp>
        <p:nvGrpSpPr>
          <p:cNvPr id="227" name="Group 226">
            <a:extLst>
              <a:ext uri="{FF2B5EF4-FFF2-40B4-BE49-F238E27FC236}">
                <a16:creationId xmlns:a16="http://schemas.microsoft.com/office/drawing/2014/main" id="{C21B0887-39C2-48B2-A2B9-4240F71062E5}"/>
              </a:ext>
            </a:extLst>
          </p:cNvPr>
          <p:cNvGrpSpPr/>
          <p:nvPr/>
        </p:nvGrpSpPr>
        <p:grpSpPr>
          <a:xfrm>
            <a:off x="7430632" y="3375297"/>
            <a:ext cx="74107" cy="246221"/>
            <a:chOff x="7231765" y="2918917"/>
            <a:chExt cx="74107" cy="142972"/>
          </a:xfrm>
        </p:grpSpPr>
        <p:cxnSp>
          <p:nvCxnSpPr>
            <p:cNvPr id="228" name="Straight Connector 227">
              <a:extLst>
                <a:ext uri="{FF2B5EF4-FFF2-40B4-BE49-F238E27FC236}">
                  <a16:creationId xmlns:a16="http://schemas.microsoft.com/office/drawing/2014/main" id="{1ED74F34-F947-43EC-907F-0049352F9004}"/>
                </a:ext>
              </a:extLst>
            </p:cNvPr>
            <p:cNvCxnSpPr>
              <a:cxnSpLocks/>
            </p:cNvCxnSpPr>
            <p:nvPr/>
          </p:nvCxnSpPr>
          <p:spPr bwMode="auto">
            <a:xfrm>
              <a:off x="7268818" y="2918917"/>
              <a:ext cx="0" cy="142972"/>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12F75C25-D0A0-4F3F-9F11-CC51F6213CD8}"/>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4814ECC6-AD9D-4A0E-9C74-72A2B6AF75DE}"/>
                </a:ext>
              </a:extLst>
            </p:cNvPr>
            <p:cNvCxnSpPr>
              <a:cxnSpLocks/>
            </p:cNvCxnSpPr>
            <p:nvPr/>
          </p:nvCxnSpPr>
          <p:spPr bwMode="auto">
            <a:xfrm>
              <a:off x="7231765" y="3055021"/>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2" name="Group 231">
            <a:extLst>
              <a:ext uri="{FF2B5EF4-FFF2-40B4-BE49-F238E27FC236}">
                <a16:creationId xmlns:a16="http://schemas.microsoft.com/office/drawing/2014/main" id="{24C18BFA-B5FB-4B96-80C7-77E38C23280F}"/>
              </a:ext>
            </a:extLst>
          </p:cNvPr>
          <p:cNvGrpSpPr/>
          <p:nvPr/>
        </p:nvGrpSpPr>
        <p:grpSpPr>
          <a:xfrm>
            <a:off x="7715179" y="3382467"/>
            <a:ext cx="74107" cy="246221"/>
            <a:chOff x="7231765" y="2918917"/>
            <a:chExt cx="74107" cy="142972"/>
          </a:xfrm>
        </p:grpSpPr>
        <p:cxnSp>
          <p:nvCxnSpPr>
            <p:cNvPr id="233" name="Straight Connector 232">
              <a:extLst>
                <a:ext uri="{FF2B5EF4-FFF2-40B4-BE49-F238E27FC236}">
                  <a16:creationId xmlns:a16="http://schemas.microsoft.com/office/drawing/2014/main" id="{91D8B347-ACCD-4F44-80A8-74FF155F5434}"/>
                </a:ext>
              </a:extLst>
            </p:cNvPr>
            <p:cNvCxnSpPr>
              <a:cxnSpLocks/>
            </p:cNvCxnSpPr>
            <p:nvPr/>
          </p:nvCxnSpPr>
          <p:spPr bwMode="auto">
            <a:xfrm>
              <a:off x="7268818" y="2918917"/>
              <a:ext cx="0" cy="142972"/>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9D7217E-0F60-414D-A9C7-5AEA0D143C87}"/>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DC4E0927-BF4A-40E1-B19B-8001376C52EA}"/>
                </a:ext>
              </a:extLst>
            </p:cNvPr>
            <p:cNvCxnSpPr>
              <a:cxnSpLocks/>
            </p:cNvCxnSpPr>
            <p:nvPr/>
          </p:nvCxnSpPr>
          <p:spPr bwMode="auto">
            <a:xfrm>
              <a:off x="7231765" y="3055021"/>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8F916299-488D-4DAA-8D03-B2E48A45A02C}"/>
              </a:ext>
            </a:extLst>
          </p:cNvPr>
          <p:cNvGrpSpPr/>
          <p:nvPr/>
        </p:nvGrpSpPr>
        <p:grpSpPr>
          <a:xfrm>
            <a:off x="7997547" y="3708815"/>
            <a:ext cx="74107" cy="135232"/>
            <a:chOff x="7231765" y="2918917"/>
            <a:chExt cx="74107" cy="142972"/>
          </a:xfrm>
        </p:grpSpPr>
        <p:cxnSp>
          <p:nvCxnSpPr>
            <p:cNvPr id="237" name="Straight Connector 236">
              <a:extLst>
                <a:ext uri="{FF2B5EF4-FFF2-40B4-BE49-F238E27FC236}">
                  <a16:creationId xmlns:a16="http://schemas.microsoft.com/office/drawing/2014/main" id="{7E67C635-7B7C-4884-9543-44555B11CA1F}"/>
                </a:ext>
              </a:extLst>
            </p:cNvPr>
            <p:cNvCxnSpPr>
              <a:cxnSpLocks/>
            </p:cNvCxnSpPr>
            <p:nvPr/>
          </p:nvCxnSpPr>
          <p:spPr bwMode="auto">
            <a:xfrm>
              <a:off x="7268818" y="2918917"/>
              <a:ext cx="0" cy="142972"/>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3C162B2F-F7DD-4203-812B-A43712988168}"/>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542B1835-F96F-4183-B9F3-2C46F2F55412}"/>
                </a:ext>
              </a:extLst>
            </p:cNvPr>
            <p:cNvCxnSpPr>
              <a:cxnSpLocks/>
            </p:cNvCxnSpPr>
            <p:nvPr/>
          </p:nvCxnSpPr>
          <p:spPr bwMode="auto">
            <a:xfrm>
              <a:off x="7231765" y="3055021"/>
              <a:ext cx="74107" cy="0"/>
            </a:xfrm>
            <a:prstGeom prst="line">
              <a:avLst/>
            </a:prstGeom>
            <a:noFill/>
            <a:ln w="28575" cap="flat" cmpd="sng" algn="ctr">
              <a:solidFill>
                <a:schemeClr val="bg1"/>
              </a:solidFill>
              <a:prstDash val="solid"/>
              <a:round/>
              <a:headEnd type="none" w="med" len="med"/>
              <a:tailEnd type="none" w="med" len="med"/>
            </a:ln>
            <a:effectLst/>
          </p:spPr>
        </p:cxnSp>
      </p:grpSp>
      <p:sp>
        <p:nvSpPr>
          <p:cNvPr id="240" name="Rectangle 239">
            <a:extLst>
              <a:ext uri="{FF2B5EF4-FFF2-40B4-BE49-F238E27FC236}">
                <a16:creationId xmlns:a16="http://schemas.microsoft.com/office/drawing/2014/main" id="{D9224AE5-32FF-49FA-8B13-37E5917B5355}"/>
              </a:ext>
            </a:extLst>
          </p:cNvPr>
          <p:cNvSpPr/>
          <p:nvPr/>
        </p:nvSpPr>
        <p:spPr bwMode="auto">
          <a:xfrm>
            <a:off x="8778971" y="2986084"/>
            <a:ext cx="285557" cy="147837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Rectangle 240">
            <a:extLst>
              <a:ext uri="{FF2B5EF4-FFF2-40B4-BE49-F238E27FC236}">
                <a16:creationId xmlns:a16="http://schemas.microsoft.com/office/drawing/2014/main" id="{C5E7577C-D1E1-4A02-B1BE-E8601B7A7344}"/>
              </a:ext>
            </a:extLst>
          </p:cNvPr>
          <p:cNvSpPr/>
          <p:nvPr/>
        </p:nvSpPr>
        <p:spPr bwMode="auto">
          <a:xfrm>
            <a:off x="9060826" y="3093075"/>
            <a:ext cx="285557" cy="137088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Rectangle 241">
            <a:extLst>
              <a:ext uri="{FF2B5EF4-FFF2-40B4-BE49-F238E27FC236}">
                <a16:creationId xmlns:a16="http://schemas.microsoft.com/office/drawing/2014/main" id="{7E6E96DF-EB9D-487F-BB02-6B6447B22996}"/>
              </a:ext>
            </a:extLst>
          </p:cNvPr>
          <p:cNvSpPr/>
          <p:nvPr/>
        </p:nvSpPr>
        <p:spPr bwMode="auto">
          <a:xfrm>
            <a:off x="9344705" y="3346342"/>
            <a:ext cx="285557" cy="111659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43" name="Group 242">
            <a:extLst>
              <a:ext uri="{FF2B5EF4-FFF2-40B4-BE49-F238E27FC236}">
                <a16:creationId xmlns:a16="http://schemas.microsoft.com/office/drawing/2014/main" id="{684F13C6-08A6-4A43-A66B-B12A2D597306}"/>
              </a:ext>
            </a:extLst>
          </p:cNvPr>
          <p:cNvGrpSpPr/>
          <p:nvPr/>
        </p:nvGrpSpPr>
        <p:grpSpPr>
          <a:xfrm>
            <a:off x="8882845" y="2870027"/>
            <a:ext cx="74107" cy="246221"/>
            <a:chOff x="7231765" y="2918917"/>
            <a:chExt cx="74107" cy="142972"/>
          </a:xfrm>
        </p:grpSpPr>
        <p:cxnSp>
          <p:nvCxnSpPr>
            <p:cNvPr id="244" name="Straight Connector 243">
              <a:extLst>
                <a:ext uri="{FF2B5EF4-FFF2-40B4-BE49-F238E27FC236}">
                  <a16:creationId xmlns:a16="http://schemas.microsoft.com/office/drawing/2014/main" id="{EED47BC7-4FF7-4178-863D-24DD6CCF0FC0}"/>
                </a:ext>
              </a:extLst>
            </p:cNvPr>
            <p:cNvCxnSpPr>
              <a:cxnSpLocks/>
            </p:cNvCxnSpPr>
            <p:nvPr/>
          </p:nvCxnSpPr>
          <p:spPr bwMode="auto">
            <a:xfrm>
              <a:off x="7268818" y="2918917"/>
              <a:ext cx="0" cy="142972"/>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71A86575-F7A5-4533-815A-3A4D437359A8}"/>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D3043CFF-D52D-40C2-89D5-1800DB2353A2}"/>
                </a:ext>
              </a:extLst>
            </p:cNvPr>
            <p:cNvCxnSpPr>
              <a:cxnSpLocks/>
            </p:cNvCxnSpPr>
            <p:nvPr/>
          </p:nvCxnSpPr>
          <p:spPr bwMode="auto">
            <a:xfrm>
              <a:off x="7231765" y="3055021"/>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90FD1716-FDA8-4250-AFAF-2E851266CEDA}"/>
              </a:ext>
            </a:extLst>
          </p:cNvPr>
          <p:cNvGrpSpPr/>
          <p:nvPr/>
        </p:nvGrpSpPr>
        <p:grpSpPr>
          <a:xfrm>
            <a:off x="9167392" y="2975568"/>
            <a:ext cx="74107" cy="235357"/>
            <a:chOff x="7231765" y="2918917"/>
            <a:chExt cx="74107" cy="142972"/>
          </a:xfrm>
        </p:grpSpPr>
        <p:cxnSp>
          <p:nvCxnSpPr>
            <p:cNvPr id="248" name="Straight Connector 247">
              <a:extLst>
                <a:ext uri="{FF2B5EF4-FFF2-40B4-BE49-F238E27FC236}">
                  <a16:creationId xmlns:a16="http://schemas.microsoft.com/office/drawing/2014/main" id="{4B88107B-ABF9-4974-9C2D-3BB660C5B760}"/>
                </a:ext>
              </a:extLst>
            </p:cNvPr>
            <p:cNvCxnSpPr>
              <a:cxnSpLocks/>
            </p:cNvCxnSpPr>
            <p:nvPr/>
          </p:nvCxnSpPr>
          <p:spPr bwMode="auto">
            <a:xfrm>
              <a:off x="7268818" y="2918917"/>
              <a:ext cx="0" cy="142972"/>
            </a:xfrm>
            <a:prstGeom prst="line">
              <a:avLst/>
            </a:prstGeom>
            <a:noFill/>
            <a:ln w="28575"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A13C13E9-8F09-454B-909F-64DFC9C6100B}"/>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31F72EF8-B184-45B9-BD59-8D9733B15D8C}"/>
                </a:ext>
              </a:extLst>
            </p:cNvPr>
            <p:cNvCxnSpPr>
              <a:cxnSpLocks/>
            </p:cNvCxnSpPr>
            <p:nvPr/>
          </p:nvCxnSpPr>
          <p:spPr bwMode="auto">
            <a:xfrm>
              <a:off x="7231765" y="3055021"/>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79D88705-FBEE-4F27-BA4B-A5C2415DA378}"/>
              </a:ext>
            </a:extLst>
          </p:cNvPr>
          <p:cNvGrpSpPr/>
          <p:nvPr/>
        </p:nvGrpSpPr>
        <p:grpSpPr>
          <a:xfrm>
            <a:off x="9449760" y="3230807"/>
            <a:ext cx="74107" cy="135232"/>
            <a:chOff x="7231765" y="2918917"/>
            <a:chExt cx="74107" cy="142972"/>
          </a:xfrm>
        </p:grpSpPr>
        <p:cxnSp>
          <p:nvCxnSpPr>
            <p:cNvPr id="252" name="Straight Connector 251">
              <a:extLst>
                <a:ext uri="{FF2B5EF4-FFF2-40B4-BE49-F238E27FC236}">
                  <a16:creationId xmlns:a16="http://schemas.microsoft.com/office/drawing/2014/main" id="{6ECD5E49-77F5-4FF5-B16F-0C3F28C13E87}"/>
                </a:ext>
              </a:extLst>
            </p:cNvPr>
            <p:cNvCxnSpPr>
              <a:cxnSpLocks/>
            </p:cNvCxnSpPr>
            <p:nvPr/>
          </p:nvCxnSpPr>
          <p:spPr bwMode="auto">
            <a:xfrm>
              <a:off x="7268818" y="2918917"/>
              <a:ext cx="0" cy="142972"/>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CFD02DCD-4B53-41A5-BAD5-35FD803A16D9}"/>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EDF57261-63F2-49AF-B327-89F3C08D75FF}"/>
                </a:ext>
              </a:extLst>
            </p:cNvPr>
            <p:cNvCxnSpPr>
              <a:cxnSpLocks/>
            </p:cNvCxnSpPr>
            <p:nvPr/>
          </p:nvCxnSpPr>
          <p:spPr bwMode="auto">
            <a:xfrm>
              <a:off x="7231765" y="3055021"/>
              <a:ext cx="74107" cy="0"/>
            </a:xfrm>
            <a:prstGeom prst="line">
              <a:avLst/>
            </a:prstGeom>
            <a:noFill/>
            <a:ln w="28575" cap="flat" cmpd="sng" algn="ctr">
              <a:solidFill>
                <a:schemeClr val="bg1"/>
              </a:solidFill>
              <a:prstDash val="solid"/>
              <a:round/>
              <a:headEnd type="none" w="med" len="med"/>
              <a:tailEnd type="none" w="med" len="med"/>
            </a:ln>
            <a:effectLst/>
          </p:spPr>
        </p:cxnSp>
      </p:grpSp>
      <p:sp>
        <p:nvSpPr>
          <p:cNvPr id="255" name="Rectangle 254">
            <a:extLst>
              <a:ext uri="{FF2B5EF4-FFF2-40B4-BE49-F238E27FC236}">
                <a16:creationId xmlns:a16="http://schemas.microsoft.com/office/drawing/2014/main" id="{F1418338-763D-428C-A5A5-75AEBD158100}"/>
              </a:ext>
            </a:extLst>
          </p:cNvPr>
          <p:cNvSpPr/>
          <p:nvPr/>
        </p:nvSpPr>
        <p:spPr bwMode="auto">
          <a:xfrm>
            <a:off x="10268947" y="2652140"/>
            <a:ext cx="285557" cy="180783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Rectangle 255">
            <a:extLst>
              <a:ext uri="{FF2B5EF4-FFF2-40B4-BE49-F238E27FC236}">
                <a16:creationId xmlns:a16="http://schemas.microsoft.com/office/drawing/2014/main" id="{EC16780A-EA6B-4BB1-93F0-381C15AE12F5}"/>
              </a:ext>
            </a:extLst>
          </p:cNvPr>
          <p:cNvSpPr/>
          <p:nvPr/>
        </p:nvSpPr>
        <p:spPr bwMode="auto">
          <a:xfrm>
            <a:off x="10550802" y="3166832"/>
            <a:ext cx="285557" cy="129712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Rectangle 256">
            <a:extLst>
              <a:ext uri="{FF2B5EF4-FFF2-40B4-BE49-F238E27FC236}">
                <a16:creationId xmlns:a16="http://schemas.microsoft.com/office/drawing/2014/main" id="{B9CAF81F-EA5D-416B-86DB-EC28F6C7C7E5}"/>
              </a:ext>
            </a:extLst>
          </p:cNvPr>
          <p:cNvSpPr/>
          <p:nvPr/>
        </p:nvSpPr>
        <p:spPr bwMode="auto">
          <a:xfrm>
            <a:off x="10834681" y="3152218"/>
            <a:ext cx="285557" cy="131226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58" name="Group 257">
            <a:extLst>
              <a:ext uri="{FF2B5EF4-FFF2-40B4-BE49-F238E27FC236}">
                <a16:creationId xmlns:a16="http://schemas.microsoft.com/office/drawing/2014/main" id="{13186681-02C1-4BB2-999E-601F73FF5D05}"/>
              </a:ext>
            </a:extLst>
          </p:cNvPr>
          <p:cNvGrpSpPr/>
          <p:nvPr/>
        </p:nvGrpSpPr>
        <p:grpSpPr>
          <a:xfrm>
            <a:off x="10372821" y="2536083"/>
            <a:ext cx="74107" cy="246221"/>
            <a:chOff x="7231765" y="2918917"/>
            <a:chExt cx="74107" cy="142972"/>
          </a:xfrm>
        </p:grpSpPr>
        <p:cxnSp>
          <p:nvCxnSpPr>
            <p:cNvPr id="259" name="Straight Connector 258">
              <a:extLst>
                <a:ext uri="{FF2B5EF4-FFF2-40B4-BE49-F238E27FC236}">
                  <a16:creationId xmlns:a16="http://schemas.microsoft.com/office/drawing/2014/main" id="{937AB151-4389-40B6-A482-C0E2405AE8CC}"/>
                </a:ext>
              </a:extLst>
            </p:cNvPr>
            <p:cNvCxnSpPr>
              <a:cxnSpLocks/>
            </p:cNvCxnSpPr>
            <p:nvPr/>
          </p:nvCxnSpPr>
          <p:spPr bwMode="auto">
            <a:xfrm>
              <a:off x="7268818" y="2918917"/>
              <a:ext cx="0" cy="142972"/>
            </a:xfrm>
            <a:prstGeom prst="line">
              <a:avLst/>
            </a:prstGeom>
            <a:noFill/>
            <a:ln w="2857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B32075E9-287C-465A-AA7B-DB13F52500EA}"/>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BB4A07F4-884A-41FB-8D6C-DCE3827E1CA7}"/>
                </a:ext>
              </a:extLst>
            </p:cNvPr>
            <p:cNvCxnSpPr>
              <a:cxnSpLocks/>
            </p:cNvCxnSpPr>
            <p:nvPr/>
          </p:nvCxnSpPr>
          <p:spPr bwMode="auto">
            <a:xfrm>
              <a:off x="7231765" y="3055021"/>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7B6B2DB6-0C29-454F-8BE1-AD161D18CE69}"/>
              </a:ext>
            </a:extLst>
          </p:cNvPr>
          <p:cNvGrpSpPr/>
          <p:nvPr/>
        </p:nvGrpSpPr>
        <p:grpSpPr>
          <a:xfrm>
            <a:off x="10657368" y="3046992"/>
            <a:ext cx="74107" cy="246221"/>
            <a:chOff x="7231765" y="2918917"/>
            <a:chExt cx="74107" cy="142972"/>
          </a:xfrm>
        </p:grpSpPr>
        <p:cxnSp>
          <p:nvCxnSpPr>
            <p:cNvPr id="263" name="Straight Connector 262">
              <a:extLst>
                <a:ext uri="{FF2B5EF4-FFF2-40B4-BE49-F238E27FC236}">
                  <a16:creationId xmlns:a16="http://schemas.microsoft.com/office/drawing/2014/main" id="{C0AF0F9D-D3A6-46DA-BBE0-D8BA7AAC35F7}"/>
                </a:ext>
              </a:extLst>
            </p:cNvPr>
            <p:cNvCxnSpPr>
              <a:cxnSpLocks/>
            </p:cNvCxnSpPr>
            <p:nvPr/>
          </p:nvCxnSpPr>
          <p:spPr bwMode="auto">
            <a:xfrm>
              <a:off x="7268818" y="2918917"/>
              <a:ext cx="0" cy="142972"/>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8862238D-B8B5-4A2B-9280-72423586F1B3}"/>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CDB589A6-AFDC-4507-ADB5-C96B729A5966}"/>
                </a:ext>
              </a:extLst>
            </p:cNvPr>
            <p:cNvCxnSpPr>
              <a:cxnSpLocks/>
            </p:cNvCxnSpPr>
            <p:nvPr/>
          </p:nvCxnSpPr>
          <p:spPr bwMode="auto">
            <a:xfrm>
              <a:off x="7231765" y="3055021"/>
              <a:ext cx="7410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009240AC-EEF9-4E41-A3BF-26803B74EC77}"/>
              </a:ext>
            </a:extLst>
          </p:cNvPr>
          <p:cNvGrpSpPr/>
          <p:nvPr/>
        </p:nvGrpSpPr>
        <p:grpSpPr>
          <a:xfrm>
            <a:off x="10939736" y="3043673"/>
            <a:ext cx="74107" cy="135232"/>
            <a:chOff x="7231765" y="2918917"/>
            <a:chExt cx="74107" cy="142972"/>
          </a:xfrm>
        </p:grpSpPr>
        <p:cxnSp>
          <p:nvCxnSpPr>
            <p:cNvPr id="267" name="Straight Connector 266">
              <a:extLst>
                <a:ext uri="{FF2B5EF4-FFF2-40B4-BE49-F238E27FC236}">
                  <a16:creationId xmlns:a16="http://schemas.microsoft.com/office/drawing/2014/main" id="{363B08D4-7586-49EC-B5F9-C8C469B59EAB}"/>
                </a:ext>
              </a:extLst>
            </p:cNvPr>
            <p:cNvCxnSpPr>
              <a:cxnSpLocks/>
            </p:cNvCxnSpPr>
            <p:nvPr/>
          </p:nvCxnSpPr>
          <p:spPr bwMode="auto">
            <a:xfrm>
              <a:off x="7268818" y="2918917"/>
              <a:ext cx="0" cy="142972"/>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DC7F2813-4FF7-498C-ADFC-EF63A6591F87}"/>
                </a:ext>
              </a:extLst>
            </p:cNvPr>
            <p:cNvCxnSpPr>
              <a:cxnSpLocks/>
            </p:cNvCxnSpPr>
            <p:nvPr/>
          </p:nvCxnSpPr>
          <p:spPr bwMode="auto">
            <a:xfrm>
              <a:off x="7231765" y="2918917"/>
              <a:ext cx="74107" cy="0"/>
            </a:xfrm>
            <a:prstGeom prst="line">
              <a:avLst/>
            </a:prstGeom>
            <a:noFill/>
            <a:ln w="2857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A220F356-3C99-4A9A-A76A-96CCE85F2AF8}"/>
                </a:ext>
              </a:extLst>
            </p:cNvPr>
            <p:cNvCxnSpPr>
              <a:cxnSpLocks/>
            </p:cNvCxnSpPr>
            <p:nvPr/>
          </p:nvCxnSpPr>
          <p:spPr bwMode="auto">
            <a:xfrm>
              <a:off x="7231765" y="3055021"/>
              <a:ext cx="74107" cy="0"/>
            </a:xfrm>
            <a:prstGeom prst="line">
              <a:avLst/>
            </a:prstGeom>
            <a:noFill/>
            <a:ln w="28575" cap="flat" cmpd="sng" algn="ctr">
              <a:solidFill>
                <a:schemeClr val="bg1"/>
              </a:solidFill>
              <a:prstDash val="solid"/>
              <a:round/>
              <a:headEnd type="none" w="med" len="med"/>
              <a:tailEnd type="none" w="med" len="med"/>
            </a:ln>
            <a:effectLst/>
          </p:spPr>
        </p:cxnSp>
      </p:grpSp>
      <p:sp>
        <p:nvSpPr>
          <p:cNvPr id="270" name="TextBox 269">
            <a:extLst>
              <a:ext uri="{FF2B5EF4-FFF2-40B4-BE49-F238E27FC236}">
                <a16:creationId xmlns:a16="http://schemas.microsoft.com/office/drawing/2014/main" id="{131DD3BD-D45E-4D9B-804F-3A1B7DE5A86F}"/>
              </a:ext>
            </a:extLst>
          </p:cNvPr>
          <p:cNvSpPr txBox="1"/>
          <p:nvPr/>
        </p:nvSpPr>
        <p:spPr bwMode="auto">
          <a:xfrm>
            <a:off x="8465270" y="4421463"/>
            <a:ext cx="16580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Intermediate-Volume Hospitals</a:t>
            </a:r>
          </a:p>
        </p:txBody>
      </p:sp>
      <p:sp>
        <p:nvSpPr>
          <p:cNvPr id="271" name="TextBox 270">
            <a:extLst>
              <a:ext uri="{FF2B5EF4-FFF2-40B4-BE49-F238E27FC236}">
                <a16:creationId xmlns:a16="http://schemas.microsoft.com/office/drawing/2014/main" id="{55894F82-7A52-48FC-9468-F5986C0AE406}"/>
              </a:ext>
            </a:extLst>
          </p:cNvPr>
          <p:cNvSpPr txBox="1"/>
          <p:nvPr/>
        </p:nvSpPr>
        <p:spPr bwMode="auto">
          <a:xfrm>
            <a:off x="10022208" y="4421463"/>
            <a:ext cx="136328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High-Volume Hospitals</a:t>
            </a:r>
          </a:p>
        </p:txBody>
      </p:sp>
    </p:spTree>
    <p:extLst>
      <p:ext uri="{BB962C8B-B14F-4D97-AF65-F5344CB8AC3E}">
        <p14:creationId xmlns:p14="http://schemas.microsoft.com/office/powerpoint/2010/main" val="681069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4FC42088-D43C-41D5-B86F-75D745D216F4}"/>
              </a:ext>
            </a:extLst>
          </p:cNvPr>
          <p:cNvSpPr/>
          <p:nvPr/>
        </p:nvSpPr>
        <p:spPr bwMode="auto">
          <a:xfrm>
            <a:off x="7193872" y="1742983"/>
            <a:ext cx="3456373" cy="1316854"/>
          </a:xfrm>
          <a:custGeom>
            <a:avLst/>
            <a:gdLst>
              <a:gd name="connsiteX0" fmla="*/ 0 w 3456373"/>
              <a:gd name="connsiteY0" fmla="*/ 0 h 1316854"/>
              <a:gd name="connsiteX1" fmla="*/ 79899 w 3456373"/>
              <a:gd name="connsiteY1" fmla="*/ 0 h 1316854"/>
              <a:gd name="connsiteX2" fmla="*/ 79899 w 3456373"/>
              <a:gd name="connsiteY2" fmla="*/ 29592 h 1316854"/>
              <a:gd name="connsiteX3" fmla="*/ 210105 w 3456373"/>
              <a:gd name="connsiteY3" fmla="*/ 29592 h 1316854"/>
              <a:gd name="connsiteX4" fmla="*/ 210105 w 3456373"/>
              <a:gd name="connsiteY4" fmla="*/ 88776 h 1316854"/>
              <a:gd name="connsiteX5" fmla="*/ 233778 w 3456373"/>
              <a:gd name="connsiteY5" fmla="*/ 88776 h 1316854"/>
              <a:gd name="connsiteX6" fmla="*/ 233778 w 3456373"/>
              <a:gd name="connsiteY6" fmla="*/ 213064 h 1316854"/>
              <a:gd name="connsiteX7" fmla="*/ 260411 w 3456373"/>
              <a:gd name="connsiteY7" fmla="*/ 213064 h 1316854"/>
              <a:gd name="connsiteX8" fmla="*/ 260411 w 3456373"/>
              <a:gd name="connsiteY8" fmla="*/ 242656 h 1316854"/>
              <a:gd name="connsiteX9" fmla="*/ 352147 w 3456373"/>
              <a:gd name="connsiteY9" fmla="*/ 242656 h 1316854"/>
              <a:gd name="connsiteX10" fmla="*/ 352147 w 3456373"/>
              <a:gd name="connsiteY10" fmla="*/ 319596 h 1316854"/>
              <a:gd name="connsiteX11" fmla="*/ 440924 w 3456373"/>
              <a:gd name="connsiteY11" fmla="*/ 319596 h 1316854"/>
              <a:gd name="connsiteX12" fmla="*/ 440924 w 3456373"/>
              <a:gd name="connsiteY12" fmla="*/ 355106 h 1316854"/>
              <a:gd name="connsiteX13" fmla="*/ 479394 w 3456373"/>
              <a:gd name="connsiteY13" fmla="*/ 355106 h 1316854"/>
              <a:gd name="connsiteX14" fmla="*/ 479394 w 3456373"/>
              <a:gd name="connsiteY14" fmla="*/ 384699 h 1316854"/>
              <a:gd name="connsiteX15" fmla="*/ 541538 w 3456373"/>
              <a:gd name="connsiteY15" fmla="*/ 384699 h 1316854"/>
              <a:gd name="connsiteX16" fmla="*/ 541538 w 3456373"/>
              <a:gd name="connsiteY16" fmla="*/ 440924 h 1316854"/>
              <a:gd name="connsiteX17" fmla="*/ 580008 w 3456373"/>
              <a:gd name="connsiteY17" fmla="*/ 440924 h 1316854"/>
              <a:gd name="connsiteX18" fmla="*/ 580008 w 3456373"/>
              <a:gd name="connsiteY18" fmla="*/ 494190 h 1316854"/>
              <a:gd name="connsiteX19" fmla="*/ 600722 w 3456373"/>
              <a:gd name="connsiteY19" fmla="*/ 494190 h 1316854"/>
              <a:gd name="connsiteX20" fmla="*/ 600722 w 3456373"/>
              <a:gd name="connsiteY20" fmla="*/ 532660 h 1316854"/>
              <a:gd name="connsiteX21" fmla="*/ 651029 w 3456373"/>
              <a:gd name="connsiteY21" fmla="*/ 532660 h 1316854"/>
              <a:gd name="connsiteX22" fmla="*/ 651029 w 3456373"/>
              <a:gd name="connsiteY22" fmla="*/ 621436 h 1316854"/>
              <a:gd name="connsiteX23" fmla="*/ 651029 w 3456373"/>
              <a:gd name="connsiteY23" fmla="*/ 621436 h 1316854"/>
              <a:gd name="connsiteX24" fmla="*/ 763479 w 3456373"/>
              <a:gd name="connsiteY24" fmla="*/ 621436 h 1316854"/>
              <a:gd name="connsiteX25" fmla="*/ 763479 w 3456373"/>
              <a:gd name="connsiteY25" fmla="*/ 680621 h 1316854"/>
              <a:gd name="connsiteX26" fmla="*/ 887767 w 3456373"/>
              <a:gd name="connsiteY26" fmla="*/ 680621 h 1316854"/>
              <a:gd name="connsiteX27" fmla="*/ 887767 w 3456373"/>
              <a:gd name="connsiteY27" fmla="*/ 716132 h 1316854"/>
              <a:gd name="connsiteX28" fmla="*/ 1000217 w 3456373"/>
              <a:gd name="connsiteY28" fmla="*/ 716132 h 1316854"/>
              <a:gd name="connsiteX29" fmla="*/ 1000217 w 3456373"/>
              <a:gd name="connsiteY29" fmla="*/ 819704 h 1316854"/>
              <a:gd name="connsiteX30" fmla="*/ 1050524 w 3456373"/>
              <a:gd name="connsiteY30" fmla="*/ 819704 h 1316854"/>
              <a:gd name="connsiteX31" fmla="*/ 1050524 w 3456373"/>
              <a:gd name="connsiteY31" fmla="*/ 896644 h 1316854"/>
              <a:gd name="connsiteX32" fmla="*/ 1133382 w 3456373"/>
              <a:gd name="connsiteY32" fmla="*/ 896644 h 1316854"/>
              <a:gd name="connsiteX33" fmla="*/ 1133382 w 3456373"/>
              <a:gd name="connsiteY33" fmla="*/ 938073 h 1316854"/>
              <a:gd name="connsiteX34" fmla="*/ 1855433 w 3456373"/>
              <a:gd name="connsiteY34" fmla="*/ 938073 h 1316854"/>
              <a:gd name="connsiteX35" fmla="*/ 1855433 w 3456373"/>
              <a:gd name="connsiteY35" fmla="*/ 1015013 h 1316854"/>
              <a:gd name="connsiteX36" fmla="*/ 2411767 w 3456373"/>
              <a:gd name="connsiteY36" fmla="*/ 1015013 h 1316854"/>
              <a:gd name="connsiteX37" fmla="*/ 2411767 w 3456373"/>
              <a:gd name="connsiteY37" fmla="*/ 1168893 h 1316854"/>
              <a:gd name="connsiteX38" fmla="*/ 2473911 w 3456373"/>
              <a:gd name="connsiteY38" fmla="*/ 1168893 h 1316854"/>
              <a:gd name="connsiteX39" fmla="*/ 2473911 w 3456373"/>
              <a:gd name="connsiteY39" fmla="*/ 1316854 h 1316854"/>
              <a:gd name="connsiteX40" fmla="*/ 3456373 w 3456373"/>
              <a:gd name="connsiteY40" fmla="*/ 1316854 h 1316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456373" h="1316854">
                <a:moveTo>
                  <a:pt x="0" y="0"/>
                </a:moveTo>
                <a:lnTo>
                  <a:pt x="79899" y="0"/>
                </a:lnTo>
                <a:lnTo>
                  <a:pt x="79899" y="29592"/>
                </a:lnTo>
                <a:lnTo>
                  <a:pt x="210105" y="29592"/>
                </a:lnTo>
                <a:lnTo>
                  <a:pt x="210105" y="88776"/>
                </a:lnTo>
                <a:lnTo>
                  <a:pt x="233778" y="88776"/>
                </a:lnTo>
                <a:lnTo>
                  <a:pt x="233778" y="213064"/>
                </a:lnTo>
                <a:lnTo>
                  <a:pt x="260411" y="213064"/>
                </a:lnTo>
                <a:lnTo>
                  <a:pt x="260411" y="242656"/>
                </a:lnTo>
                <a:lnTo>
                  <a:pt x="352147" y="242656"/>
                </a:lnTo>
                <a:lnTo>
                  <a:pt x="352147" y="319596"/>
                </a:lnTo>
                <a:lnTo>
                  <a:pt x="440924" y="319596"/>
                </a:lnTo>
                <a:lnTo>
                  <a:pt x="440924" y="355106"/>
                </a:lnTo>
                <a:lnTo>
                  <a:pt x="479394" y="355106"/>
                </a:lnTo>
                <a:lnTo>
                  <a:pt x="479394" y="384699"/>
                </a:lnTo>
                <a:lnTo>
                  <a:pt x="541538" y="384699"/>
                </a:lnTo>
                <a:lnTo>
                  <a:pt x="541538" y="440924"/>
                </a:lnTo>
                <a:lnTo>
                  <a:pt x="580008" y="440924"/>
                </a:lnTo>
                <a:lnTo>
                  <a:pt x="580008" y="494190"/>
                </a:lnTo>
                <a:lnTo>
                  <a:pt x="600722" y="494190"/>
                </a:lnTo>
                <a:lnTo>
                  <a:pt x="600722" y="532660"/>
                </a:lnTo>
                <a:lnTo>
                  <a:pt x="651029" y="532660"/>
                </a:lnTo>
                <a:lnTo>
                  <a:pt x="651029" y="621436"/>
                </a:lnTo>
                <a:lnTo>
                  <a:pt x="651029" y="621436"/>
                </a:lnTo>
                <a:lnTo>
                  <a:pt x="763479" y="621436"/>
                </a:lnTo>
                <a:lnTo>
                  <a:pt x="763479" y="680621"/>
                </a:lnTo>
                <a:lnTo>
                  <a:pt x="887767" y="680621"/>
                </a:lnTo>
                <a:lnTo>
                  <a:pt x="887767" y="716132"/>
                </a:lnTo>
                <a:lnTo>
                  <a:pt x="1000217" y="716132"/>
                </a:lnTo>
                <a:lnTo>
                  <a:pt x="1000217" y="819704"/>
                </a:lnTo>
                <a:lnTo>
                  <a:pt x="1050524" y="819704"/>
                </a:lnTo>
                <a:lnTo>
                  <a:pt x="1050524" y="896644"/>
                </a:lnTo>
                <a:lnTo>
                  <a:pt x="1133382" y="896644"/>
                </a:lnTo>
                <a:lnTo>
                  <a:pt x="1133382" y="938073"/>
                </a:lnTo>
                <a:lnTo>
                  <a:pt x="1855433" y="938073"/>
                </a:lnTo>
                <a:lnTo>
                  <a:pt x="1855433" y="1015013"/>
                </a:lnTo>
                <a:lnTo>
                  <a:pt x="2411767" y="1015013"/>
                </a:lnTo>
                <a:lnTo>
                  <a:pt x="2411767" y="1168893"/>
                </a:lnTo>
                <a:lnTo>
                  <a:pt x="2473911" y="1168893"/>
                </a:lnTo>
                <a:lnTo>
                  <a:pt x="2473911" y="1316854"/>
                </a:lnTo>
                <a:lnTo>
                  <a:pt x="3456373" y="1316854"/>
                </a:lnTo>
              </a:path>
            </a:pathLst>
          </a:custGeom>
          <a:noFill/>
          <a:ln w="28575">
            <a:solidFill>
              <a:schemeClr val="accent3"/>
            </a:solidFill>
            <a:miter lim="800000"/>
            <a:headEnd/>
            <a:tailEnd/>
          </a:ln>
        </p:spPr>
        <p:txBody>
          <a:bodyPr rtlCol="0" anchor="ctr"/>
          <a:lstStyle/>
          <a:p>
            <a:pPr algn="ctr"/>
            <a:endParaRPr lang="en-US" dirty="0"/>
          </a:p>
        </p:txBody>
      </p:sp>
      <p:sp>
        <p:nvSpPr>
          <p:cNvPr id="11" name="Freeform: Shape 10">
            <a:extLst>
              <a:ext uri="{FF2B5EF4-FFF2-40B4-BE49-F238E27FC236}">
                <a16:creationId xmlns:a16="http://schemas.microsoft.com/office/drawing/2014/main" id="{FFCD4B8C-0885-41CA-9DF0-EEA838500617}"/>
              </a:ext>
            </a:extLst>
          </p:cNvPr>
          <p:cNvSpPr/>
          <p:nvPr/>
        </p:nvSpPr>
        <p:spPr bwMode="auto">
          <a:xfrm>
            <a:off x="7187953" y="1748901"/>
            <a:ext cx="3820358" cy="1290221"/>
          </a:xfrm>
          <a:custGeom>
            <a:avLst/>
            <a:gdLst>
              <a:gd name="connsiteX0" fmla="*/ 0 w 3820358"/>
              <a:gd name="connsiteY0" fmla="*/ 0 h 1290221"/>
              <a:gd name="connsiteX1" fmla="*/ 79899 w 3820358"/>
              <a:gd name="connsiteY1" fmla="*/ 0 h 1290221"/>
              <a:gd name="connsiteX2" fmla="*/ 79899 w 3820358"/>
              <a:gd name="connsiteY2" fmla="*/ 59184 h 1290221"/>
              <a:gd name="connsiteX3" fmla="*/ 133165 w 3820358"/>
              <a:gd name="connsiteY3" fmla="*/ 59184 h 1290221"/>
              <a:gd name="connsiteX4" fmla="*/ 133165 w 3820358"/>
              <a:gd name="connsiteY4" fmla="*/ 88777 h 1290221"/>
              <a:gd name="connsiteX5" fmla="*/ 174595 w 3820358"/>
              <a:gd name="connsiteY5" fmla="*/ 88777 h 1290221"/>
              <a:gd name="connsiteX6" fmla="*/ 174595 w 3820358"/>
              <a:gd name="connsiteY6" fmla="*/ 115410 h 1290221"/>
              <a:gd name="connsiteX7" fmla="*/ 224901 w 3820358"/>
              <a:gd name="connsiteY7" fmla="*/ 115410 h 1290221"/>
              <a:gd name="connsiteX8" fmla="*/ 224901 w 3820358"/>
              <a:gd name="connsiteY8" fmla="*/ 159798 h 1290221"/>
              <a:gd name="connsiteX9" fmla="*/ 275208 w 3820358"/>
              <a:gd name="connsiteY9" fmla="*/ 159798 h 1290221"/>
              <a:gd name="connsiteX10" fmla="*/ 298882 w 3820358"/>
              <a:gd name="connsiteY10" fmla="*/ 183472 h 1290221"/>
              <a:gd name="connsiteX11" fmla="*/ 334393 w 3820358"/>
              <a:gd name="connsiteY11" fmla="*/ 183472 h 1290221"/>
              <a:gd name="connsiteX12" fmla="*/ 334393 w 3820358"/>
              <a:gd name="connsiteY12" fmla="*/ 218982 h 1290221"/>
              <a:gd name="connsiteX13" fmla="*/ 366944 w 3820358"/>
              <a:gd name="connsiteY13" fmla="*/ 218982 h 1290221"/>
              <a:gd name="connsiteX14" fmla="*/ 366944 w 3820358"/>
              <a:gd name="connsiteY14" fmla="*/ 245616 h 1290221"/>
              <a:gd name="connsiteX15" fmla="*/ 405414 w 3820358"/>
              <a:gd name="connsiteY15" fmla="*/ 245616 h 1290221"/>
              <a:gd name="connsiteX16" fmla="*/ 405414 w 3820358"/>
              <a:gd name="connsiteY16" fmla="*/ 290004 h 1290221"/>
              <a:gd name="connsiteX17" fmla="*/ 426129 w 3820358"/>
              <a:gd name="connsiteY17" fmla="*/ 290004 h 1290221"/>
              <a:gd name="connsiteX18" fmla="*/ 426129 w 3820358"/>
              <a:gd name="connsiteY18" fmla="*/ 355107 h 1290221"/>
              <a:gd name="connsiteX19" fmla="*/ 467558 w 3820358"/>
              <a:gd name="connsiteY19" fmla="*/ 355107 h 1290221"/>
              <a:gd name="connsiteX20" fmla="*/ 467558 w 3820358"/>
              <a:gd name="connsiteY20" fmla="*/ 384699 h 1290221"/>
              <a:gd name="connsiteX21" fmla="*/ 532661 w 3820358"/>
              <a:gd name="connsiteY21" fmla="*/ 384699 h 1290221"/>
              <a:gd name="connsiteX22" fmla="*/ 532661 w 3820358"/>
              <a:gd name="connsiteY22" fmla="*/ 420210 h 1290221"/>
              <a:gd name="connsiteX23" fmla="*/ 562253 w 3820358"/>
              <a:gd name="connsiteY23" fmla="*/ 420210 h 1290221"/>
              <a:gd name="connsiteX24" fmla="*/ 562253 w 3820358"/>
              <a:gd name="connsiteY24" fmla="*/ 443883 h 1290221"/>
              <a:gd name="connsiteX25" fmla="*/ 609600 w 3820358"/>
              <a:gd name="connsiteY25" fmla="*/ 443883 h 1290221"/>
              <a:gd name="connsiteX26" fmla="*/ 609600 w 3820358"/>
              <a:gd name="connsiteY26" fmla="*/ 443883 h 1290221"/>
              <a:gd name="connsiteX27" fmla="*/ 671744 w 3820358"/>
              <a:gd name="connsiteY27" fmla="*/ 443883 h 1290221"/>
              <a:gd name="connsiteX28" fmla="*/ 671744 w 3820358"/>
              <a:gd name="connsiteY28" fmla="*/ 488272 h 1290221"/>
              <a:gd name="connsiteX29" fmla="*/ 698377 w 3820358"/>
              <a:gd name="connsiteY29" fmla="*/ 488272 h 1290221"/>
              <a:gd name="connsiteX30" fmla="*/ 698377 w 3820358"/>
              <a:gd name="connsiteY30" fmla="*/ 514905 h 1290221"/>
              <a:gd name="connsiteX31" fmla="*/ 760521 w 3820358"/>
              <a:gd name="connsiteY31" fmla="*/ 514905 h 1290221"/>
              <a:gd name="connsiteX32" fmla="*/ 760521 w 3820358"/>
              <a:gd name="connsiteY32" fmla="*/ 568171 h 1290221"/>
              <a:gd name="connsiteX33" fmla="*/ 790113 w 3820358"/>
              <a:gd name="connsiteY33" fmla="*/ 568171 h 1290221"/>
              <a:gd name="connsiteX34" fmla="*/ 790113 w 3820358"/>
              <a:gd name="connsiteY34" fmla="*/ 597763 h 1290221"/>
              <a:gd name="connsiteX35" fmla="*/ 837461 w 3820358"/>
              <a:gd name="connsiteY35" fmla="*/ 597763 h 1290221"/>
              <a:gd name="connsiteX36" fmla="*/ 837461 w 3820358"/>
              <a:gd name="connsiteY36" fmla="*/ 624396 h 1290221"/>
              <a:gd name="connsiteX37" fmla="*/ 864094 w 3820358"/>
              <a:gd name="connsiteY37" fmla="*/ 624396 h 1290221"/>
              <a:gd name="connsiteX38" fmla="*/ 864094 w 3820358"/>
              <a:gd name="connsiteY38" fmla="*/ 651029 h 1290221"/>
              <a:gd name="connsiteX39" fmla="*/ 955830 w 3820358"/>
              <a:gd name="connsiteY39" fmla="*/ 651029 h 1290221"/>
              <a:gd name="connsiteX40" fmla="*/ 955830 w 3820358"/>
              <a:gd name="connsiteY40" fmla="*/ 683581 h 1290221"/>
              <a:gd name="connsiteX41" fmla="*/ 1029810 w 3820358"/>
              <a:gd name="connsiteY41" fmla="*/ 683581 h 1290221"/>
              <a:gd name="connsiteX42" fmla="*/ 1029810 w 3820358"/>
              <a:gd name="connsiteY42" fmla="*/ 695417 h 1290221"/>
              <a:gd name="connsiteX43" fmla="*/ 1068280 w 3820358"/>
              <a:gd name="connsiteY43" fmla="*/ 695417 h 1290221"/>
              <a:gd name="connsiteX44" fmla="*/ 1068280 w 3820358"/>
              <a:gd name="connsiteY44" fmla="*/ 730928 h 1290221"/>
              <a:gd name="connsiteX45" fmla="*/ 1130424 w 3820358"/>
              <a:gd name="connsiteY45" fmla="*/ 730928 h 1290221"/>
              <a:gd name="connsiteX46" fmla="*/ 1130424 w 3820358"/>
              <a:gd name="connsiteY46" fmla="*/ 763480 h 1290221"/>
              <a:gd name="connsiteX47" fmla="*/ 1213282 w 3820358"/>
              <a:gd name="connsiteY47" fmla="*/ 763480 h 1290221"/>
              <a:gd name="connsiteX48" fmla="*/ 1213282 w 3820358"/>
              <a:gd name="connsiteY48" fmla="*/ 763480 h 1290221"/>
              <a:gd name="connsiteX49" fmla="*/ 1213282 w 3820358"/>
              <a:gd name="connsiteY49" fmla="*/ 763480 h 1290221"/>
              <a:gd name="connsiteX50" fmla="*/ 1213282 w 3820358"/>
              <a:gd name="connsiteY50" fmla="*/ 787153 h 1290221"/>
              <a:gd name="connsiteX51" fmla="*/ 1322773 w 3820358"/>
              <a:gd name="connsiteY51" fmla="*/ 787153 h 1290221"/>
              <a:gd name="connsiteX52" fmla="*/ 1322773 w 3820358"/>
              <a:gd name="connsiteY52" fmla="*/ 831542 h 1290221"/>
              <a:gd name="connsiteX53" fmla="*/ 1405631 w 3820358"/>
              <a:gd name="connsiteY53" fmla="*/ 831542 h 1290221"/>
              <a:gd name="connsiteX54" fmla="*/ 1405631 w 3820358"/>
              <a:gd name="connsiteY54" fmla="*/ 852256 h 1290221"/>
              <a:gd name="connsiteX55" fmla="*/ 1538797 w 3820358"/>
              <a:gd name="connsiteY55" fmla="*/ 852256 h 1290221"/>
              <a:gd name="connsiteX56" fmla="*/ 1538797 w 3820358"/>
              <a:gd name="connsiteY56" fmla="*/ 852256 h 1290221"/>
              <a:gd name="connsiteX57" fmla="*/ 1612777 w 3820358"/>
              <a:gd name="connsiteY57" fmla="*/ 852256 h 1290221"/>
              <a:gd name="connsiteX58" fmla="*/ 1612777 w 3820358"/>
              <a:gd name="connsiteY58" fmla="*/ 878889 h 1290221"/>
              <a:gd name="connsiteX59" fmla="*/ 1757779 w 3820358"/>
              <a:gd name="connsiteY59" fmla="*/ 878889 h 1290221"/>
              <a:gd name="connsiteX60" fmla="*/ 1757779 w 3820358"/>
              <a:gd name="connsiteY60" fmla="*/ 890726 h 1290221"/>
              <a:gd name="connsiteX61" fmla="*/ 1831760 w 3820358"/>
              <a:gd name="connsiteY61" fmla="*/ 890726 h 1290221"/>
              <a:gd name="connsiteX62" fmla="*/ 1831760 w 3820358"/>
              <a:gd name="connsiteY62" fmla="*/ 908482 h 1290221"/>
              <a:gd name="connsiteX63" fmla="*/ 1947169 w 3820358"/>
              <a:gd name="connsiteY63" fmla="*/ 908482 h 1290221"/>
              <a:gd name="connsiteX64" fmla="*/ 1947169 w 3820358"/>
              <a:gd name="connsiteY64" fmla="*/ 917359 h 1290221"/>
              <a:gd name="connsiteX65" fmla="*/ 2080334 w 3820358"/>
              <a:gd name="connsiteY65" fmla="*/ 917359 h 1290221"/>
              <a:gd name="connsiteX66" fmla="*/ 2092171 w 3820358"/>
              <a:gd name="connsiteY66" fmla="*/ 929196 h 1290221"/>
              <a:gd name="connsiteX67" fmla="*/ 2160233 w 3820358"/>
              <a:gd name="connsiteY67" fmla="*/ 929196 h 1290221"/>
              <a:gd name="connsiteX68" fmla="*/ 2160233 w 3820358"/>
              <a:gd name="connsiteY68" fmla="*/ 964707 h 1290221"/>
              <a:gd name="connsiteX69" fmla="*/ 2213499 w 3820358"/>
              <a:gd name="connsiteY69" fmla="*/ 964707 h 1290221"/>
              <a:gd name="connsiteX70" fmla="*/ 2213499 w 3820358"/>
              <a:gd name="connsiteY70" fmla="*/ 1003177 h 1290221"/>
              <a:gd name="connsiteX71" fmla="*/ 2334828 w 3820358"/>
              <a:gd name="connsiteY71" fmla="*/ 1003177 h 1290221"/>
              <a:gd name="connsiteX72" fmla="*/ 2334828 w 3820358"/>
              <a:gd name="connsiteY72" fmla="*/ 1038687 h 1290221"/>
              <a:gd name="connsiteX73" fmla="*/ 2414727 w 3820358"/>
              <a:gd name="connsiteY73" fmla="*/ 1038687 h 1290221"/>
              <a:gd name="connsiteX74" fmla="*/ 2414727 w 3820358"/>
              <a:gd name="connsiteY74" fmla="*/ 1053483 h 1290221"/>
              <a:gd name="connsiteX75" fmla="*/ 2497585 w 3820358"/>
              <a:gd name="connsiteY75" fmla="*/ 1053483 h 1290221"/>
              <a:gd name="connsiteX76" fmla="*/ 2497585 w 3820358"/>
              <a:gd name="connsiteY76" fmla="*/ 1086035 h 1290221"/>
              <a:gd name="connsiteX77" fmla="*/ 2633709 w 3820358"/>
              <a:gd name="connsiteY77" fmla="*/ 1086035 h 1290221"/>
              <a:gd name="connsiteX78" fmla="*/ 2633709 w 3820358"/>
              <a:gd name="connsiteY78" fmla="*/ 1106749 h 1290221"/>
              <a:gd name="connsiteX79" fmla="*/ 2743200 w 3820358"/>
              <a:gd name="connsiteY79" fmla="*/ 1106749 h 1290221"/>
              <a:gd name="connsiteX80" fmla="*/ 2743200 w 3820358"/>
              <a:gd name="connsiteY80" fmla="*/ 1130423 h 1290221"/>
              <a:gd name="connsiteX81" fmla="*/ 2855651 w 3820358"/>
              <a:gd name="connsiteY81" fmla="*/ 1130423 h 1290221"/>
              <a:gd name="connsiteX82" fmla="*/ 2855651 w 3820358"/>
              <a:gd name="connsiteY82" fmla="*/ 1151138 h 1290221"/>
              <a:gd name="connsiteX83" fmla="*/ 3000653 w 3820358"/>
              <a:gd name="connsiteY83" fmla="*/ 1151138 h 1290221"/>
              <a:gd name="connsiteX84" fmla="*/ 3000653 w 3820358"/>
              <a:gd name="connsiteY84" fmla="*/ 1186649 h 1290221"/>
              <a:gd name="connsiteX85" fmla="*/ 3284738 w 3820358"/>
              <a:gd name="connsiteY85" fmla="*/ 1186649 h 1290221"/>
              <a:gd name="connsiteX86" fmla="*/ 3284738 w 3820358"/>
              <a:gd name="connsiteY86" fmla="*/ 1290221 h 1290221"/>
              <a:gd name="connsiteX87" fmla="*/ 3820358 w 3820358"/>
              <a:gd name="connsiteY87" fmla="*/ 1290221 h 1290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3820358" h="1290221">
                <a:moveTo>
                  <a:pt x="0" y="0"/>
                </a:moveTo>
                <a:lnTo>
                  <a:pt x="79899" y="0"/>
                </a:lnTo>
                <a:lnTo>
                  <a:pt x="79899" y="59184"/>
                </a:lnTo>
                <a:lnTo>
                  <a:pt x="133165" y="59184"/>
                </a:lnTo>
                <a:lnTo>
                  <a:pt x="133165" y="88777"/>
                </a:lnTo>
                <a:lnTo>
                  <a:pt x="174595" y="88777"/>
                </a:lnTo>
                <a:lnTo>
                  <a:pt x="174595" y="115410"/>
                </a:lnTo>
                <a:lnTo>
                  <a:pt x="224901" y="115410"/>
                </a:lnTo>
                <a:lnTo>
                  <a:pt x="224901" y="159798"/>
                </a:lnTo>
                <a:lnTo>
                  <a:pt x="275208" y="159798"/>
                </a:lnTo>
                <a:lnTo>
                  <a:pt x="298882" y="183472"/>
                </a:lnTo>
                <a:lnTo>
                  <a:pt x="334393" y="183472"/>
                </a:lnTo>
                <a:lnTo>
                  <a:pt x="334393" y="218982"/>
                </a:lnTo>
                <a:lnTo>
                  <a:pt x="366944" y="218982"/>
                </a:lnTo>
                <a:lnTo>
                  <a:pt x="366944" y="245616"/>
                </a:lnTo>
                <a:lnTo>
                  <a:pt x="405414" y="245616"/>
                </a:lnTo>
                <a:lnTo>
                  <a:pt x="405414" y="290004"/>
                </a:lnTo>
                <a:lnTo>
                  <a:pt x="426129" y="290004"/>
                </a:lnTo>
                <a:lnTo>
                  <a:pt x="426129" y="355107"/>
                </a:lnTo>
                <a:lnTo>
                  <a:pt x="467558" y="355107"/>
                </a:lnTo>
                <a:lnTo>
                  <a:pt x="467558" y="384699"/>
                </a:lnTo>
                <a:lnTo>
                  <a:pt x="532661" y="384699"/>
                </a:lnTo>
                <a:lnTo>
                  <a:pt x="532661" y="420210"/>
                </a:lnTo>
                <a:lnTo>
                  <a:pt x="562253" y="420210"/>
                </a:lnTo>
                <a:lnTo>
                  <a:pt x="562253" y="443883"/>
                </a:lnTo>
                <a:lnTo>
                  <a:pt x="609600" y="443883"/>
                </a:lnTo>
                <a:lnTo>
                  <a:pt x="609600" y="443883"/>
                </a:lnTo>
                <a:lnTo>
                  <a:pt x="671744" y="443883"/>
                </a:lnTo>
                <a:lnTo>
                  <a:pt x="671744" y="488272"/>
                </a:lnTo>
                <a:lnTo>
                  <a:pt x="698377" y="488272"/>
                </a:lnTo>
                <a:lnTo>
                  <a:pt x="698377" y="514905"/>
                </a:lnTo>
                <a:lnTo>
                  <a:pt x="760521" y="514905"/>
                </a:lnTo>
                <a:lnTo>
                  <a:pt x="760521" y="568171"/>
                </a:lnTo>
                <a:lnTo>
                  <a:pt x="790113" y="568171"/>
                </a:lnTo>
                <a:lnTo>
                  <a:pt x="790113" y="597763"/>
                </a:lnTo>
                <a:lnTo>
                  <a:pt x="837461" y="597763"/>
                </a:lnTo>
                <a:lnTo>
                  <a:pt x="837461" y="624396"/>
                </a:lnTo>
                <a:lnTo>
                  <a:pt x="864094" y="624396"/>
                </a:lnTo>
                <a:lnTo>
                  <a:pt x="864094" y="651029"/>
                </a:lnTo>
                <a:lnTo>
                  <a:pt x="955830" y="651029"/>
                </a:lnTo>
                <a:lnTo>
                  <a:pt x="955830" y="683581"/>
                </a:lnTo>
                <a:lnTo>
                  <a:pt x="1029810" y="683581"/>
                </a:lnTo>
                <a:lnTo>
                  <a:pt x="1029810" y="695417"/>
                </a:lnTo>
                <a:lnTo>
                  <a:pt x="1068280" y="695417"/>
                </a:lnTo>
                <a:lnTo>
                  <a:pt x="1068280" y="730928"/>
                </a:lnTo>
                <a:lnTo>
                  <a:pt x="1130424" y="730928"/>
                </a:lnTo>
                <a:lnTo>
                  <a:pt x="1130424" y="763480"/>
                </a:lnTo>
                <a:lnTo>
                  <a:pt x="1213282" y="763480"/>
                </a:lnTo>
                <a:lnTo>
                  <a:pt x="1213282" y="763480"/>
                </a:lnTo>
                <a:lnTo>
                  <a:pt x="1213282" y="763480"/>
                </a:lnTo>
                <a:lnTo>
                  <a:pt x="1213282" y="787153"/>
                </a:lnTo>
                <a:lnTo>
                  <a:pt x="1322773" y="787153"/>
                </a:lnTo>
                <a:lnTo>
                  <a:pt x="1322773" y="831542"/>
                </a:lnTo>
                <a:lnTo>
                  <a:pt x="1405631" y="831542"/>
                </a:lnTo>
                <a:lnTo>
                  <a:pt x="1405631" y="852256"/>
                </a:lnTo>
                <a:lnTo>
                  <a:pt x="1538797" y="852256"/>
                </a:lnTo>
                <a:lnTo>
                  <a:pt x="1538797" y="852256"/>
                </a:lnTo>
                <a:lnTo>
                  <a:pt x="1612777" y="852256"/>
                </a:lnTo>
                <a:lnTo>
                  <a:pt x="1612777" y="878889"/>
                </a:lnTo>
                <a:lnTo>
                  <a:pt x="1757779" y="878889"/>
                </a:lnTo>
                <a:lnTo>
                  <a:pt x="1757779" y="890726"/>
                </a:lnTo>
                <a:lnTo>
                  <a:pt x="1831760" y="890726"/>
                </a:lnTo>
                <a:lnTo>
                  <a:pt x="1831760" y="908482"/>
                </a:lnTo>
                <a:lnTo>
                  <a:pt x="1947169" y="908482"/>
                </a:lnTo>
                <a:lnTo>
                  <a:pt x="1947169" y="917359"/>
                </a:lnTo>
                <a:lnTo>
                  <a:pt x="2080334" y="917359"/>
                </a:lnTo>
                <a:lnTo>
                  <a:pt x="2092171" y="929196"/>
                </a:lnTo>
                <a:lnTo>
                  <a:pt x="2160233" y="929196"/>
                </a:lnTo>
                <a:lnTo>
                  <a:pt x="2160233" y="964707"/>
                </a:lnTo>
                <a:lnTo>
                  <a:pt x="2213499" y="964707"/>
                </a:lnTo>
                <a:lnTo>
                  <a:pt x="2213499" y="1003177"/>
                </a:lnTo>
                <a:lnTo>
                  <a:pt x="2334828" y="1003177"/>
                </a:lnTo>
                <a:lnTo>
                  <a:pt x="2334828" y="1038687"/>
                </a:lnTo>
                <a:lnTo>
                  <a:pt x="2414727" y="1038687"/>
                </a:lnTo>
                <a:lnTo>
                  <a:pt x="2414727" y="1053483"/>
                </a:lnTo>
                <a:lnTo>
                  <a:pt x="2497585" y="1053483"/>
                </a:lnTo>
                <a:lnTo>
                  <a:pt x="2497585" y="1086035"/>
                </a:lnTo>
                <a:lnTo>
                  <a:pt x="2633709" y="1086035"/>
                </a:lnTo>
                <a:lnTo>
                  <a:pt x="2633709" y="1106749"/>
                </a:lnTo>
                <a:lnTo>
                  <a:pt x="2743200" y="1106749"/>
                </a:lnTo>
                <a:lnTo>
                  <a:pt x="2743200" y="1130423"/>
                </a:lnTo>
                <a:lnTo>
                  <a:pt x="2855651" y="1130423"/>
                </a:lnTo>
                <a:lnTo>
                  <a:pt x="2855651" y="1151138"/>
                </a:lnTo>
                <a:lnTo>
                  <a:pt x="3000653" y="1151138"/>
                </a:lnTo>
                <a:lnTo>
                  <a:pt x="3000653" y="1186649"/>
                </a:lnTo>
                <a:lnTo>
                  <a:pt x="3284738" y="1186649"/>
                </a:lnTo>
                <a:lnTo>
                  <a:pt x="3284738" y="1290221"/>
                </a:lnTo>
                <a:lnTo>
                  <a:pt x="3820358" y="1290221"/>
                </a:lnTo>
              </a:path>
            </a:pathLst>
          </a:custGeom>
          <a:noFill/>
          <a:ln w="28575">
            <a:solidFill>
              <a:schemeClr val="accent1"/>
            </a:solidFill>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029156BF-4E50-4234-BD56-8054C83356F8}"/>
              </a:ext>
            </a:extLst>
          </p:cNvPr>
          <p:cNvSpPr>
            <a:spLocks noGrp="1"/>
          </p:cNvSpPr>
          <p:nvPr>
            <p:ph type="title"/>
          </p:nvPr>
        </p:nvSpPr>
        <p:spPr>
          <a:xfrm>
            <a:off x="609759" y="238127"/>
            <a:ext cx="11493341" cy="1103313"/>
          </a:xfrm>
        </p:spPr>
        <p:txBody>
          <a:bodyPr/>
          <a:lstStyle/>
          <a:p>
            <a:r>
              <a:rPr lang="en-US" sz="3200" dirty="0"/>
              <a:t>Black Patients With Cervical Cancer Who Receive Care Comparable With White Women Achieve Similar Survival Outcomes</a:t>
            </a:r>
          </a:p>
        </p:txBody>
      </p:sp>
      <p:sp>
        <p:nvSpPr>
          <p:cNvPr id="7" name="TextBox 6">
            <a:extLst>
              <a:ext uri="{FF2B5EF4-FFF2-40B4-BE49-F238E27FC236}">
                <a16:creationId xmlns:a16="http://schemas.microsoft.com/office/drawing/2014/main" id="{4823F5FD-150E-4A84-B709-FD95ECE8D986}"/>
              </a:ext>
            </a:extLst>
          </p:cNvPr>
          <p:cNvSpPr txBox="1"/>
          <p:nvPr/>
        </p:nvSpPr>
        <p:spPr bwMode="auto">
          <a:xfrm>
            <a:off x="439974" y="6363363"/>
            <a:ext cx="881244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spcAft>
                <a:spcPct val="0"/>
              </a:spcAft>
            </a:pPr>
            <a:r>
              <a:rPr lang="en-US" sz="1200" b="0" kern="1200" dirty="0">
                <a:solidFill>
                  <a:srgbClr val="455560"/>
                </a:solidFill>
                <a:latin typeface="Calibri" panose="020F0502020204030204" pitchFamily="34" charset="0"/>
                <a:cs typeface="Calibri" panose="020F0502020204030204" pitchFamily="34" charset="0"/>
              </a:rPr>
              <a:t>Farley</a:t>
            </a:r>
            <a:r>
              <a:rPr lang="en-US" sz="1200" b="0" dirty="0">
                <a:solidFill>
                  <a:srgbClr val="455560"/>
                </a:solidFill>
                <a:latin typeface="Calibri" panose="020F0502020204030204" pitchFamily="34" charset="0"/>
                <a:cs typeface="Calibri" panose="020F0502020204030204" pitchFamily="34" charset="0"/>
              </a:rPr>
              <a:t>. Cancer. 2001;91:869.</a:t>
            </a:r>
            <a:endParaRPr lang="en-US" sz="1200" b="0" kern="1200" dirty="0">
              <a:solidFill>
                <a:srgbClr val="455560"/>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E4670CCA-0C70-4990-9859-C4EA6DE161E1}"/>
              </a:ext>
            </a:extLst>
          </p:cNvPr>
          <p:cNvSpPr txBox="1"/>
          <p:nvPr/>
        </p:nvSpPr>
        <p:spPr bwMode="auto">
          <a:xfrm>
            <a:off x="10570285" y="3407936"/>
            <a:ext cx="816249" cy="369332"/>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 .59</a:t>
            </a:r>
          </a:p>
        </p:txBody>
      </p:sp>
      <p:sp>
        <p:nvSpPr>
          <p:cNvPr id="17" name="TextBox 16">
            <a:extLst>
              <a:ext uri="{FF2B5EF4-FFF2-40B4-BE49-F238E27FC236}">
                <a16:creationId xmlns:a16="http://schemas.microsoft.com/office/drawing/2014/main" id="{97A82309-F328-4262-A6BB-2470129C0C41}"/>
              </a:ext>
            </a:extLst>
          </p:cNvPr>
          <p:cNvSpPr txBox="1"/>
          <p:nvPr/>
        </p:nvSpPr>
        <p:spPr bwMode="auto">
          <a:xfrm rot="16200000">
            <a:off x="5489223" y="3424978"/>
            <a:ext cx="2024144" cy="391100"/>
          </a:xfrm>
          <a:prstGeom prst="rect">
            <a:avLst/>
          </a:prstGeom>
          <a:solidFill>
            <a:schemeClr val="tx1"/>
          </a:solidFill>
          <a:ln>
            <a:noFill/>
          </a:ln>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OS Probability (%)</a:t>
            </a:r>
          </a:p>
        </p:txBody>
      </p:sp>
      <p:sp>
        <p:nvSpPr>
          <p:cNvPr id="18" name="TextBox 17">
            <a:extLst>
              <a:ext uri="{FF2B5EF4-FFF2-40B4-BE49-F238E27FC236}">
                <a16:creationId xmlns:a16="http://schemas.microsoft.com/office/drawing/2014/main" id="{A3193407-59D1-4C36-ACA2-78ED5219E4E0}"/>
              </a:ext>
            </a:extLst>
          </p:cNvPr>
          <p:cNvSpPr txBox="1"/>
          <p:nvPr/>
        </p:nvSpPr>
        <p:spPr bwMode="auto">
          <a:xfrm>
            <a:off x="8421963" y="5803193"/>
            <a:ext cx="1436093"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aphicFrame>
        <p:nvGraphicFramePr>
          <p:cNvPr id="20" name="Group 155">
            <a:extLst>
              <a:ext uri="{FF2B5EF4-FFF2-40B4-BE49-F238E27FC236}">
                <a16:creationId xmlns:a16="http://schemas.microsoft.com/office/drawing/2014/main" id="{45CBD129-4691-4056-A7CF-817FFD801EBE}"/>
              </a:ext>
            </a:extLst>
          </p:cNvPr>
          <p:cNvGraphicFramePr>
            <a:graphicFrameLocks/>
          </p:cNvGraphicFramePr>
          <p:nvPr>
            <p:extLst>
              <p:ext uri="{D42A27DB-BD31-4B8C-83A1-F6EECF244321}">
                <p14:modId xmlns:p14="http://schemas.microsoft.com/office/powerpoint/2010/main" val="2826379387"/>
              </p:ext>
            </p:extLst>
          </p:nvPr>
        </p:nvGraphicFramePr>
        <p:xfrm>
          <a:off x="522288" y="1605444"/>
          <a:ext cx="5479844" cy="4115340"/>
        </p:xfrm>
        <a:graphic>
          <a:graphicData uri="http://schemas.openxmlformats.org/drawingml/2006/table">
            <a:tbl>
              <a:tblPr/>
              <a:tblGrid>
                <a:gridCol w="1840068">
                  <a:extLst>
                    <a:ext uri="{9D8B030D-6E8A-4147-A177-3AD203B41FA5}">
                      <a16:colId xmlns:a16="http://schemas.microsoft.com/office/drawing/2014/main" val="20000"/>
                    </a:ext>
                  </a:extLst>
                </a:gridCol>
                <a:gridCol w="909944">
                  <a:extLst>
                    <a:ext uri="{9D8B030D-6E8A-4147-A177-3AD203B41FA5}">
                      <a16:colId xmlns:a16="http://schemas.microsoft.com/office/drawing/2014/main" val="3873078834"/>
                    </a:ext>
                  </a:extLst>
                </a:gridCol>
                <a:gridCol w="909944">
                  <a:extLst>
                    <a:ext uri="{9D8B030D-6E8A-4147-A177-3AD203B41FA5}">
                      <a16:colId xmlns:a16="http://schemas.microsoft.com/office/drawing/2014/main" val="1426269583"/>
                    </a:ext>
                  </a:extLst>
                </a:gridCol>
                <a:gridCol w="909944">
                  <a:extLst>
                    <a:ext uri="{9D8B030D-6E8A-4147-A177-3AD203B41FA5}">
                      <a16:colId xmlns:a16="http://schemas.microsoft.com/office/drawing/2014/main" val="2847006986"/>
                    </a:ext>
                  </a:extLst>
                </a:gridCol>
                <a:gridCol w="909944">
                  <a:extLst>
                    <a:ext uri="{9D8B030D-6E8A-4147-A177-3AD203B41FA5}">
                      <a16:colId xmlns:a16="http://schemas.microsoft.com/office/drawing/2014/main" val="1912962509"/>
                    </a:ext>
                  </a:extLst>
                </a:gridCol>
              </a:tblGrid>
              <a:tr h="2880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600" b="1" i="0" dirty="0">
                          <a:latin typeface="Calibri" panose="020F0502020204030204" pitchFamily="34" charset="0"/>
                          <a:cs typeface="Calibri" panose="020F0502020204030204" pitchFamily="34" charset="0"/>
                        </a:rPr>
                        <a:t>Overall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i="0" dirty="0">
                          <a:latin typeface="Calibri" panose="020F0502020204030204" pitchFamily="34" charset="0"/>
                          <a:cs typeface="Calibri" panose="020F0502020204030204" pitchFamily="34" charset="0"/>
                        </a:rPr>
                        <a:t>White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i="0" dirty="0">
                          <a:latin typeface="Calibri" panose="020F0502020204030204" pitchFamily="34" charset="0"/>
                          <a:cs typeface="Calibri" panose="020F0502020204030204" pitchFamily="34" charset="0"/>
                        </a:rPr>
                        <a:t>Black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i="1" dirty="0">
                          <a:latin typeface="Calibri" panose="020F0502020204030204" pitchFamily="34" charset="0"/>
                          <a:cs typeface="Calibri" panose="020F0502020204030204" pitchFamily="34" charset="0"/>
                        </a:rPr>
                        <a:t>P </a:t>
                      </a:r>
                      <a:r>
                        <a:rPr lang="en-US" sz="1600" b="1" i="0" dirty="0">
                          <a:latin typeface="Calibri" panose="020F0502020204030204" pitchFamily="34" charset="0"/>
                          <a:cs typeface="Calibri" panose="020F0502020204030204" pitchFamily="34" charset="0"/>
                        </a:rPr>
                        <a:t>Value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074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Mean age, yr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6597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Histology, %</a:t>
                      </a:r>
                    </a:p>
                    <a:p>
                      <a:pPr marL="169863" marR="0" lvl="0" indent="-1666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Squamous</a:t>
                      </a:r>
                    </a:p>
                    <a:p>
                      <a:pPr marL="169863" marR="0" lvl="0" indent="-1666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Adenocarcinoma</a:t>
                      </a:r>
                    </a:p>
                    <a:p>
                      <a:pPr marL="169863" marR="0" lvl="0" indent="-1666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Adenosquamous</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6597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 </a:t>
                      </a:r>
                    </a:p>
                    <a:p>
                      <a:pPr marL="169863" marR="0" lvl="0" indent="-1666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169863" marR="0" lvl="0" indent="-1666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169863" marR="0" lvl="0" indent="-16668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03767833"/>
                  </a:ext>
                </a:extLst>
              </a:tr>
              <a:tr h="8105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Stage, %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III</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IV</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98959741"/>
                  </a:ext>
                </a:extLst>
              </a:tr>
            </a:tbl>
          </a:graphicData>
        </a:graphic>
      </p:graphicFrame>
      <p:grpSp>
        <p:nvGrpSpPr>
          <p:cNvPr id="8" name="Group 7">
            <a:extLst>
              <a:ext uri="{FF2B5EF4-FFF2-40B4-BE49-F238E27FC236}">
                <a16:creationId xmlns:a16="http://schemas.microsoft.com/office/drawing/2014/main" id="{EDBD4D68-5002-4949-A3DB-51029A7783B9}"/>
              </a:ext>
            </a:extLst>
          </p:cNvPr>
          <p:cNvGrpSpPr/>
          <p:nvPr/>
        </p:nvGrpSpPr>
        <p:grpSpPr>
          <a:xfrm>
            <a:off x="10528802" y="1709171"/>
            <a:ext cx="953586" cy="646331"/>
            <a:chOff x="8205663" y="3923796"/>
            <a:chExt cx="953586" cy="646331"/>
          </a:xfrm>
        </p:grpSpPr>
        <p:sp>
          <p:nvSpPr>
            <p:cNvPr id="64" name="TextBox 63">
              <a:extLst>
                <a:ext uri="{FF2B5EF4-FFF2-40B4-BE49-F238E27FC236}">
                  <a16:creationId xmlns:a16="http://schemas.microsoft.com/office/drawing/2014/main" id="{AA315923-E755-4380-B67B-4E7FBE5EEE6A}"/>
                </a:ext>
              </a:extLst>
            </p:cNvPr>
            <p:cNvSpPr txBox="1"/>
            <p:nvPr/>
          </p:nvSpPr>
          <p:spPr bwMode="auto">
            <a:xfrm>
              <a:off x="8404812" y="3923796"/>
              <a:ext cx="7544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ts val="0"/>
                </a:spcBef>
                <a:spcAft>
                  <a:spcPct val="0"/>
                </a:spcAft>
                <a:buClrTx/>
                <a:buFontTx/>
                <a:buNone/>
              </a:pPr>
              <a:r>
                <a:rPr lang="en-US" b="0" dirty="0">
                  <a:solidFill>
                    <a:schemeClr val="bg1"/>
                  </a:solidFill>
                  <a:latin typeface="Calibri" panose="020F0502020204030204" pitchFamily="34" charset="0"/>
                </a:rPr>
                <a:t>White</a:t>
              </a:r>
            </a:p>
            <a:p>
              <a:pPr>
                <a:lnSpc>
                  <a:spcPct val="100000"/>
                </a:lnSpc>
                <a:spcBef>
                  <a:spcPts val="0"/>
                </a:spcBef>
                <a:spcAft>
                  <a:spcPct val="0"/>
                </a:spcAft>
                <a:buClrTx/>
                <a:buFontTx/>
                <a:buNone/>
              </a:pPr>
              <a:r>
                <a:rPr lang="en-US" b="0" dirty="0">
                  <a:solidFill>
                    <a:schemeClr val="bg1"/>
                  </a:solidFill>
                  <a:latin typeface="Calibri" panose="020F0502020204030204" pitchFamily="34" charset="0"/>
                </a:rPr>
                <a:t>Black</a:t>
              </a:r>
            </a:p>
          </p:txBody>
        </p:sp>
        <p:cxnSp>
          <p:nvCxnSpPr>
            <p:cNvPr id="65" name="Straight Connector 64">
              <a:extLst>
                <a:ext uri="{FF2B5EF4-FFF2-40B4-BE49-F238E27FC236}">
                  <a16:creationId xmlns:a16="http://schemas.microsoft.com/office/drawing/2014/main" id="{9789D675-F279-49B9-97A0-C089E55CD508}"/>
                </a:ext>
              </a:extLst>
            </p:cNvPr>
            <p:cNvCxnSpPr/>
            <p:nvPr/>
          </p:nvCxnSpPr>
          <p:spPr bwMode="auto">
            <a:xfrm>
              <a:off x="8205663" y="4102065"/>
              <a:ext cx="243192" cy="0"/>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A17B8DBD-6D65-4C26-90AD-F98645344D19}"/>
                </a:ext>
              </a:extLst>
            </p:cNvPr>
            <p:cNvCxnSpPr/>
            <p:nvPr/>
          </p:nvCxnSpPr>
          <p:spPr bwMode="auto">
            <a:xfrm>
              <a:off x="8205663" y="4373107"/>
              <a:ext cx="24319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 name="Group 2">
            <a:extLst>
              <a:ext uri="{FF2B5EF4-FFF2-40B4-BE49-F238E27FC236}">
                <a16:creationId xmlns:a16="http://schemas.microsoft.com/office/drawing/2014/main" id="{AA38E254-8CD6-41EF-98C5-2F21E060C895}"/>
              </a:ext>
            </a:extLst>
          </p:cNvPr>
          <p:cNvGrpSpPr/>
          <p:nvPr/>
        </p:nvGrpSpPr>
        <p:grpSpPr>
          <a:xfrm>
            <a:off x="6721439" y="1587897"/>
            <a:ext cx="4624848" cy="4309018"/>
            <a:chOff x="6722560" y="1587403"/>
            <a:chExt cx="4356781" cy="4059257"/>
          </a:xfrm>
        </p:grpSpPr>
        <p:sp>
          <p:nvSpPr>
            <p:cNvPr id="25" name="Freeform: Shape 24">
              <a:extLst>
                <a:ext uri="{FF2B5EF4-FFF2-40B4-BE49-F238E27FC236}">
                  <a16:creationId xmlns:a16="http://schemas.microsoft.com/office/drawing/2014/main" id="{A98EEB7B-E6AD-4FB1-98E7-E69F22639DDF}"/>
                </a:ext>
              </a:extLst>
            </p:cNvPr>
            <p:cNvSpPr/>
            <p:nvPr/>
          </p:nvSpPr>
          <p:spPr bwMode="auto">
            <a:xfrm>
              <a:off x="7175620" y="1718536"/>
              <a:ext cx="3635996" cy="3505430"/>
            </a:xfrm>
            <a:custGeom>
              <a:avLst/>
              <a:gdLst>
                <a:gd name="connsiteX0" fmla="*/ 0 w 4533900"/>
                <a:gd name="connsiteY0" fmla="*/ 0 h 3057525"/>
                <a:gd name="connsiteX1" fmla="*/ 0 w 4533900"/>
                <a:gd name="connsiteY1" fmla="*/ 3057525 h 3057525"/>
                <a:gd name="connsiteX2" fmla="*/ 4533900 w 4533900"/>
                <a:gd name="connsiteY2" fmla="*/ 3057525 h 3057525"/>
              </a:gdLst>
              <a:ahLst/>
              <a:cxnLst>
                <a:cxn ang="0">
                  <a:pos x="connsiteX0" y="connsiteY0"/>
                </a:cxn>
                <a:cxn ang="0">
                  <a:pos x="connsiteX1" y="connsiteY1"/>
                </a:cxn>
                <a:cxn ang="0">
                  <a:pos x="connsiteX2" y="connsiteY2"/>
                </a:cxn>
              </a:cxnLst>
              <a:rect l="l" t="t" r="r" b="b"/>
              <a:pathLst>
                <a:path w="4533900" h="3057525">
                  <a:moveTo>
                    <a:pt x="0" y="0"/>
                  </a:moveTo>
                  <a:lnTo>
                    <a:pt x="0" y="3057525"/>
                  </a:lnTo>
                  <a:lnTo>
                    <a:pt x="4533900" y="3057525"/>
                  </a:lnTo>
                </a:path>
              </a:pathLst>
            </a:custGeom>
            <a:noFill/>
            <a:ln w="28575">
              <a:solidFill>
                <a:schemeClr val="bg1"/>
              </a:solidFill>
              <a:miter lim="800000"/>
              <a:headEnd/>
              <a:tailEnd/>
            </a:ln>
          </p:spPr>
          <p:txBody>
            <a:bodyPr rtlCol="0" anchor="ctr"/>
            <a:lstStyle/>
            <a:p>
              <a:pPr algn="ctr"/>
              <a:endParaRPr lang="en-US" dirty="0"/>
            </a:p>
          </p:txBody>
        </p:sp>
        <p:grpSp>
          <p:nvGrpSpPr>
            <p:cNvPr id="26" name="Group 25">
              <a:extLst>
                <a:ext uri="{FF2B5EF4-FFF2-40B4-BE49-F238E27FC236}">
                  <a16:creationId xmlns:a16="http://schemas.microsoft.com/office/drawing/2014/main" id="{76DAD634-49A2-4AA1-B4EA-31FA29F3FE99}"/>
                </a:ext>
              </a:extLst>
            </p:cNvPr>
            <p:cNvGrpSpPr/>
            <p:nvPr/>
          </p:nvGrpSpPr>
          <p:grpSpPr>
            <a:xfrm>
              <a:off x="7095296" y="1737569"/>
              <a:ext cx="74436" cy="3483761"/>
              <a:chOff x="2083920" y="1847161"/>
              <a:chExt cx="67447" cy="2169416"/>
            </a:xfrm>
          </p:grpSpPr>
          <p:grpSp>
            <p:nvGrpSpPr>
              <p:cNvPr id="27" name="Group 26">
                <a:extLst>
                  <a:ext uri="{FF2B5EF4-FFF2-40B4-BE49-F238E27FC236}">
                    <a16:creationId xmlns:a16="http://schemas.microsoft.com/office/drawing/2014/main" id="{0BD566BD-97AC-459D-B680-2E7C4A61E094}"/>
                  </a:ext>
                </a:extLst>
              </p:cNvPr>
              <p:cNvGrpSpPr/>
              <p:nvPr/>
            </p:nvGrpSpPr>
            <p:grpSpPr>
              <a:xfrm>
                <a:off x="2086473" y="2709054"/>
                <a:ext cx="64894" cy="1307523"/>
                <a:chOff x="6637875" y="2923633"/>
                <a:chExt cx="48272" cy="1419590"/>
              </a:xfrm>
            </p:grpSpPr>
            <p:grpSp>
              <p:nvGrpSpPr>
                <p:cNvPr id="31" name="Group 30">
                  <a:extLst>
                    <a:ext uri="{FF2B5EF4-FFF2-40B4-BE49-F238E27FC236}">
                      <a16:creationId xmlns:a16="http://schemas.microsoft.com/office/drawing/2014/main" id="{28D2F2BA-B473-4039-B3B7-53D8E3413674}"/>
                    </a:ext>
                  </a:extLst>
                </p:cNvPr>
                <p:cNvGrpSpPr/>
                <p:nvPr/>
              </p:nvGrpSpPr>
              <p:grpSpPr>
                <a:xfrm>
                  <a:off x="6637875" y="3405721"/>
                  <a:ext cx="45719" cy="937502"/>
                  <a:chOff x="1528304" y="1364604"/>
                  <a:chExt cx="72000" cy="872817"/>
                </a:xfrm>
              </p:grpSpPr>
              <p:sp>
                <p:nvSpPr>
                  <p:cNvPr id="33" name="Line 15">
                    <a:extLst>
                      <a:ext uri="{FF2B5EF4-FFF2-40B4-BE49-F238E27FC236}">
                        <a16:creationId xmlns:a16="http://schemas.microsoft.com/office/drawing/2014/main" id="{D00FD637-6261-45F5-999C-6748880BB107}"/>
                      </a:ext>
                    </a:extLst>
                  </p:cNvPr>
                  <p:cNvSpPr>
                    <a:spLocks noChangeShapeType="1"/>
                  </p:cNvSpPr>
                  <p:nvPr/>
                </p:nvSpPr>
                <p:spPr bwMode="auto">
                  <a:xfrm>
                    <a:off x="1528304" y="180101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34" name="Line 16">
                    <a:extLst>
                      <a:ext uri="{FF2B5EF4-FFF2-40B4-BE49-F238E27FC236}">
                        <a16:creationId xmlns:a16="http://schemas.microsoft.com/office/drawing/2014/main" id="{FDE4D93F-8ED5-4183-A16B-9B40763DD60B}"/>
                      </a:ext>
                    </a:extLst>
                  </p:cNvPr>
                  <p:cNvSpPr>
                    <a:spLocks noChangeShapeType="1"/>
                  </p:cNvSpPr>
                  <p:nvPr/>
                </p:nvSpPr>
                <p:spPr bwMode="auto">
                  <a:xfrm>
                    <a:off x="1528304" y="2237421"/>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35" name="Line 9">
                    <a:extLst>
                      <a:ext uri="{FF2B5EF4-FFF2-40B4-BE49-F238E27FC236}">
                        <a16:creationId xmlns:a16="http://schemas.microsoft.com/office/drawing/2014/main" id="{8340E8ED-44E4-4B3B-BD30-53F14D0C8895}"/>
                      </a:ext>
                    </a:extLst>
                  </p:cNvPr>
                  <p:cNvSpPr>
                    <a:spLocks noChangeShapeType="1"/>
                  </p:cNvSpPr>
                  <p:nvPr/>
                </p:nvSpPr>
                <p:spPr bwMode="auto">
                  <a:xfrm>
                    <a:off x="1528304" y="136460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sp>
              <p:nvSpPr>
                <p:cNvPr id="32" name="Line 19">
                  <a:extLst>
                    <a:ext uri="{FF2B5EF4-FFF2-40B4-BE49-F238E27FC236}">
                      <a16:creationId xmlns:a16="http://schemas.microsoft.com/office/drawing/2014/main" id="{339D2399-36E0-4FB0-8058-0CB0F11F9829}"/>
                    </a:ext>
                  </a:extLst>
                </p:cNvPr>
                <p:cNvSpPr>
                  <a:spLocks noChangeShapeType="1"/>
                </p:cNvSpPr>
                <p:nvPr/>
              </p:nvSpPr>
              <p:spPr bwMode="auto">
                <a:xfrm>
                  <a:off x="6640428" y="2923633"/>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grpSp>
            <p:nvGrpSpPr>
              <p:cNvPr id="28" name="Group 27">
                <a:extLst>
                  <a:ext uri="{FF2B5EF4-FFF2-40B4-BE49-F238E27FC236}">
                    <a16:creationId xmlns:a16="http://schemas.microsoft.com/office/drawing/2014/main" id="{7B443E96-ABBD-4874-B1E1-720F750D667C}"/>
                  </a:ext>
                </a:extLst>
              </p:cNvPr>
              <p:cNvGrpSpPr/>
              <p:nvPr/>
            </p:nvGrpSpPr>
            <p:grpSpPr>
              <a:xfrm>
                <a:off x="2083920" y="1847161"/>
                <a:ext cx="64894" cy="444030"/>
                <a:chOff x="6637875" y="2923633"/>
                <a:chExt cx="48272" cy="482088"/>
              </a:xfrm>
            </p:grpSpPr>
            <p:sp>
              <p:nvSpPr>
                <p:cNvPr id="29" name="Line 9">
                  <a:extLst>
                    <a:ext uri="{FF2B5EF4-FFF2-40B4-BE49-F238E27FC236}">
                      <a16:creationId xmlns:a16="http://schemas.microsoft.com/office/drawing/2014/main" id="{3DB874EA-7087-446E-941F-F007B942B737}"/>
                    </a:ext>
                  </a:extLst>
                </p:cNvPr>
                <p:cNvSpPr>
                  <a:spLocks noChangeShapeType="1"/>
                </p:cNvSpPr>
                <p:nvPr/>
              </p:nvSpPr>
              <p:spPr bwMode="auto">
                <a:xfrm>
                  <a:off x="6637875" y="3405721"/>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30" name="Line 19">
                  <a:extLst>
                    <a:ext uri="{FF2B5EF4-FFF2-40B4-BE49-F238E27FC236}">
                      <a16:creationId xmlns:a16="http://schemas.microsoft.com/office/drawing/2014/main" id="{6E0C7DDC-4F24-45B2-9220-5E9284D03DC6}"/>
                    </a:ext>
                  </a:extLst>
                </p:cNvPr>
                <p:cNvSpPr>
                  <a:spLocks noChangeShapeType="1"/>
                </p:cNvSpPr>
                <p:nvPr/>
              </p:nvSpPr>
              <p:spPr bwMode="auto">
                <a:xfrm>
                  <a:off x="6640428" y="2923633"/>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grpSp>
        <p:grpSp>
          <p:nvGrpSpPr>
            <p:cNvPr id="36" name="Group 35">
              <a:extLst>
                <a:ext uri="{FF2B5EF4-FFF2-40B4-BE49-F238E27FC236}">
                  <a16:creationId xmlns:a16="http://schemas.microsoft.com/office/drawing/2014/main" id="{7EF5C74C-B3EE-4317-9E11-4CB22AA30645}"/>
                </a:ext>
              </a:extLst>
            </p:cNvPr>
            <p:cNvGrpSpPr/>
            <p:nvPr/>
          </p:nvGrpSpPr>
          <p:grpSpPr>
            <a:xfrm>
              <a:off x="7173307" y="5221330"/>
              <a:ext cx="1990011" cy="60759"/>
              <a:chOff x="4331562" y="4722130"/>
              <a:chExt cx="4021253" cy="79711"/>
            </a:xfrm>
          </p:grpSpPr>
          <p:grpSp>
            <p:nvGrpSpPr>
              <p:cNvPr id="37" name="Group 36">
                <a:extLst>
                  <a:ext uri="{FF2B5EF4-FFF2-40B4-BE49-F238E27FC236}">
                    <a16:creationId xmlns:a16="http://schemas.microsoft.com/office/drawing/2014/main" id="{F408BD77-B3EC-4158-A58A-D1DE52282957}"/>
                  </a:ext>
                </a:extLst>
              </p:cNvPr>
              <p:cNvGrpSpPr/>
              <p:nvPr/>
            </p:nvGrpSpPr>
            <p:grpSpPr>
              <a:xfrm rot="5400000">
                <a:off x="5968350" y="3085342"/>
                <a:ext cx="79711" cy="3353288"/>
                <a:chOff x="2083920" y="1847161"/>
                <a:chExt cx="67447" cy="2169416"/>
              </a:xfrm>
            </p:grpSpPr>
            <p:grpSp>
              <p:nvGrpSpPr>
                <p:cNvPr id="39" name="Group 38">
                  <a:extLst>
                    <a:ext uri="{FF2B5EF4-FFF2-40B4-BE49-F238E27FC236}">
                      <a16:creationId xmlns:a16="http://schemas.microsoft.com/office/drawing/2014/main" id="{8C5F476F-D58A-4A44-835F-314CB30F5C64}"/>
                    </a:ext>
                  </a:extLst>
                </p:cNvPr>
                <p:cNvGrpSpPr/>
                <p:nvPr/>
              </p:nvGrpSpPr>
              <p:grpSpPr>
                <a:xfrm>
                  <a:off x="2086473" y="2709054"/>
                  <a:ext cx="64894" cy="1307523"/>
                  <a:chOff x="6637875" y="2923633"/>
                  <a:chExt cx="48272" cy="1419590"/>
                </a:xfrm>
              </p:grpSpPr>
              <p:grpSp>
                <p:nvGrpSpPr>
                  <p:cNvPr id="43" name="Group 42">
                    <a:extLst>
                      <a:ext uri="{FF2B5EF4-FFF2-40B4-BE49-F238E27FC236}">
                        <a16:creationId xmlns:a16="http://schemas.microsoft.com/office/drawing/2014/main" id="{67EFD0FE-0509-4C76-9EAA-74D7CB17F03C}"/>
                      </a:ext>
                    </a:extLst>
                  </p:cNvPr>
                  <p:cNvGrpSpPr/>
                  <p:nvPr/>
                </p:nvGrpSpPr>
                <p:grpSpPr>
                  <a:xfrm>
                    <a:off x="6637875" y="3405721"/>
                    <a:ext cx="45719" cy="937502"/>
                    <a:chOff x="1528304" y="1364604"/>
                    <a:chExt cx="72000" cy="872817"/>
                  </a:xfrm>
                </p:grpSpPr>
                <p:sp>
                  <p:nvSpPr>
                    <p:cNvPr id="45" name="Line 15">
                      <a:extLst>
                        <a:ext uri="{FF2B5EF4-FFF2-40B4-BE49-F238E27FC236}">
                          <a16:creationId xmlns:a16="http://schemas.microsoft.com/office/drawing/2014/main" id="{2C03E24F-5CA9-42DA-B277-6F7F79154958}"/>
                        </a:ext>
                      </a:extLst>
                    </p:cNvPr>
                    <p:cNvSpPr>
                      <a:spLocks noChangeShapeType="1"/>
                    </p:cNvSpPr>
                    <p:nvPr/>
                  </p:nvSpPr>
                  <p:spPr bwMode="auto">
                    <a:xfrm>
                      <a:off x="1528304" y="180101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46" name="Line 16">
                      <a:extLst>
                        <a:ext uri="{FF2B5EF4-FFF2-40B4-BE49-F238E27FC236}">
                          <a16:creationId xmlns:a16="http://schemas.microsoft.com/office/drawing/2014/main" id="{8795D33B-1B38-4394-9086-58BB72128D19}"/>
                        </a:ext>
                      </a:extLst>
                    </p:cNvPr>
                    <p:cNvSpPr>
                      <a:spLocks noChangeShapeType="1"/>
                    </p:cNvSpPr>
                    <p:nvPr/>
                  </p:nvSpPr>
                  <p:spPr bwMode="auto">
                    <a:xfrm>
                      <a:off x="1528304" y="2237421"/>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47" name="Line 9">
                      <a:extLst>
                        <a:ext uri="{FF2B5EF4-FFF2-40B4-BE49-F238E27FC236}">
                          <a16:creationId xmlns:a16="http://schemas.microsoft.com/office/drawing/2014/main" id="{487DF7DF-A1F0-4ED4-861C-4EB30BD89C8D}"/>
                        </a:ext>
                      </a:extLst>
                    </p:cNvPr>
                    <p:cNvSpPr>
                      <a:spLocks noChangeShapeType="1"/>
                    </p:cNvSpPr>
                    <p:nvPr/>
                  </p:nvSpPr>
                  <p:spPr bwMode="auto">
                    <a:xfrm>
                      <a:off x="1528304" y="136460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sp>
                <p:nvSpPr>
                  <p:cNvPr id="44" name="Line 19">
                    <a:extLst>
                      <a:ext uri="{FF2B5EF4-FFF2-40B4-BE49-F238E27FC236}">
                        <a16:creationId xmlns:a16="http://schemas.microsoft.com/office/drawing/2014/main" id="{03F95BD7-B64B-42CB-931A-C5EC2A3D6B82}"/>
                      </a:ext>
                    </a:extLst>
                  </p:cNvPr>
                  <p:cNvSpPr>
                    <a:spLocks noChangeShapeType="1"/>
                  </p:cNvSpPr>
                  <p:nvPr/>
                </p:nvSpPr>
                <p:spPr bwMode="auto">
                  <a:xfrm>
                    <a:off x="6640428" y="2923633"/>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grpSp>
              <p:nvGrpSpPr>
                <p:cNvPr id="40" name="Group 39">
                  <a:extLst>
                    <a:ext uri="{FF2B5EF4-FFF2-40B4-BE49-F238E27FC236}">
                      <a16:creationId xmlns:a16="http://schemas.microsoft.com/office/drawing/2014/main" id="{5CE42925-C183-42D3-88DA-FA779C45E69E}"/>
                    </a:ext>
                  </a:extLst>
                </p:cNvPr>
                <p:cNvGrpSpPr/>
                <p:nvPr/>
              </p:nvGrpSpPr>
              <p:grpSpPr>
                <a:xfrm>
                  <a:off x="2083920" y="1847161"/>
                  <a:ext cx="64894" cy="444030"/>
                  <a:chOff x="6637875" y="2923633"/>
                  <a:chExt cx="48272" cy="482088"/>
                </a:xfrm>
              </p:grpSpPr>
              <p:sp>
                <p:nvSpPr>
                  <p:cNvPr id="41" name="Line 9">
                    <a:extLst>
                      <a:ext uri="{FF2B5EF4-FFF2-40B4-BE49-F238E27FC236}">
                        <a16:creationId xmlns:a16="http://schemas.microsoft.com/office/drawing/2014/main" id="{8D553E57-CA1A-4E7B-94D9-6467BDC6C277}"/>
                      </a:ext>
                    </a:extLst>
                  </p:cNvPr>
                  <p:cNvSpPr>
                    <a:spLocks noChangeShapeType="1"/>
                  </p:cNvSpPr>
                  <p:nvPr/>
                </p:nvSpPr>
                <p:spPr bwMode="auto">
                  <a:xfrm>
                    <a:off x="6637875" y="3405721"/>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42" name="Line 19">
                    <a:extLst>
                      <a:ext uri="{FF2B5EF4-FFF2-40B4-BE49-F238E27FC236}">
                        <a16:creationId xmlns:a16="http://schemas.microsoft.com/office/drawing/2014/main" id="{846692D0-8F34-48B5-93CF-96274F8AF046}"/>
                      </a:ext>
                    </a:extLst>
                  </p:cNvPr>
                  <p:cNvSpPr>
                    <a:spLocks noChangeShapeType="1"/>
                  </p:cNvSpPr>
                  <p:nvPr/>
                </p:nvSpPr>
                <p:spPr bwMode="auto">
                  <a:xfrm>
                    <a:off x="6640428" y="2923633"/>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grpSp>
          <p:sp>
            <p:nvSpPr>
              <p:cNvPr id="38" name="Line 19">
                <a:extLst>
                  <a:ext uri="{FF2B5EF4-FFF2-40B4-BE49-F238E27FC236}">
                    <a16:creationId xmlns:a16="http://schemas.microsoft.com/office/drawing/2014/main" id="{B4413D7E-BF47-4BAB-BAB1-00DDE444FF8F}"/>
                  </a:ext>
                </a:extLst>
              </p:cNvPr>
              <p:cNvSpPr>
                <a:spLocks noChangeShapeType="1"/>
              </p:cNvSpPr>
              <p:nvPr/>
            </p:nvSpPr>
            <p:spPr bwMode="auto">
              <a:xfrm rot="5400000">
                <a:off x="8316496" y="4763171"/>
                <a:ext cx="72638"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sp>
          <p:nvSpPr>
            <p:cNvPr id="48" name="Rectangle 10">
              <a:extLst>
                <a:ext uri="{FF2B5EF4-FFF2-40B4-BE49-F238E27FC236}">
                  <a16:creationId xmlns:a16="http://schemas.microsoft.com/office/drawing/2014/main" id="{18455974-AB53-4390-AAE0-187E51CCD7B4}"/>
                </a:ext>
              </a:extLst>
            </p:cNvPr>
            <p:cNvSpPr>
              <a:spLocks noChangeArrowheads="1"/>
            </p:cNvSpPr>
            <p:nvPr/>
          </p:nvSpPr>
          <p:spPr bwMode="auto">
            <a:xfrm>
              <a:off x="6819089" y="2989083"/>
              <a:ext cx="334621" cy="260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60</a:t>
              </a:r>
            </a:p>
          </p:txBody>
        </p:sp>
        <p:sp>
          <p:nvSpPr>
            <p:cNvPr id="49" name="Rectangle 10">
              <a:extLst>
                <a:ext uri="{FF2B5EF4-FFF2-40B4-BE49-F238E27FC236}">
                  <a16:creationId xmlns:a16="http://schemas.microsoft.com/office/drawing/2014/main" id="{D1FABBC6-39CA-4925-BE33-17AAE3E4EDB6}"/>
                </a:ext>
              </a:extLst>
            </p:cNvPr>
            <p:cNvSpPr>
              <a:spLocks noChangeArrowheads="1"/>
            </p:cNvSpPr>
            <p:nvPr/>
          </p:nvSpPr>
          <p:spPr bwMode="auto">
            <a:xfrm>
              <a:off x="6819089" y="3714774"/>
              <a:ext cx="334621" cy="260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40</a:t>
              </a:r>
            </a:p>
          </p:txBody>
        </p:sp>
        <p:sp>
          <p:nvSpPr>
            <p:cNvPr id="50" name="Rectangle 10">
              <a:extLst>
                <a:ext uri="{FF2B5EF4-FFF2-40B4-BE49-F238E27FC236}">
                  <a16:creationId xmlns:a16="http://schemas.microsoft.com/office/drawing/2014/main" id="{E3EB2AF9-F5EF-4806-A6F4-BB67AF2E3BC9}"/>
                </a:ext>
              </a:extLst>
            </p:cNvPr>
            <p:cNvSpPr>
              <a:spLocks noChangeArrowheads="1"/>
            </p:cNvSpPr>
            <p:nvPr/>
          </p:nvSpPr>
          <p:spPr bwMode="auto">
            <a:xfrm>
              <a:off x="6819089" y="4392849"/>
              <a:ext cx="334621" cy="260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20</a:t>
              </a:r>
            </a:p>
          </p:txBody>
        </p:sp>
        <p:sp>
          <p:nvSpPr>
            <p:cNvPr id="51" name="Rectangle 10">
              <a:extLst>
                <a:ext uri="{FF2B5EF4-FFF2-40B4-BE49-F238E27FC236}">
                  <a16:creationId xmlns:a16="http://schemas.microsoft.com/office/drawing/2014/main" id="{10E40816-CBDC-4841-9F90-2E1C3F5AC692}"/>
                </a:ext>
              </a:extLst>
            </p:cNvPr>
            <p:cNvSpPr>
              <a:spLocks noChangeArrowheads="1"/>
            </p:cNvSpPr>
            <p:nvPr/>
          </p:nvSpPr>
          <p:spPr bwMode="auto">
            <a:xfrm>
              <a:off x="6915518" y="5069189"/>
              <a:ext cx="2381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0</a:t>
              </a:r>
            </a:p>
          </p:txBody>
        </p:sp>
        <p:sp>
          <p:nvSpPr>
            <p:cNvPr id="52" name="Rectangle 10">
              <a:extLst>
                <a:ext uri="{FF2B5EF4-FFF2-40B4-BE49-F238E27FC236}">
                  <a16:creationId xmlns:a16="http://schemas.microsoft.com/office/drawing/2014/main" id="{E2779FBA-F0FE-4CE5-9C10-0871B0EE77BE}"/>
                </a:ext>
              </a:extLst>
            </p:cNvPr>
            <p:cNvSpPr>
              <a:spLocks noChangeArrowheads="1"/>
            </p:cNvSpPr>
            <p:nvPr/>
          </p:nvSpPr>
          <p:spPr bwMode="auto">
            <a:xfrm>
              <a:off x="6722560" y="1587403"/>
              <a:ext cx="444858" cy="260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100</a:t>
              </a:r>
            </a:p>
          </p:txBody>
        </p:sp>
        <p:sp>
          <p:nvSpPr>
            <p:cNvPr id="53" name="Rectangle 10">
              <a:extLst>
                <a:ext uri="{FF2B5EF4-FFF2-40B4-BE49-F238E27FC236}">
                  <a16:creationId xmlns:a16="http://schemas.microsoft.com/office/drawing/2014/main" id="{BA26F02B-B527-4F38-A337-F2C2A27D3FB1}"/>
                </a:ext>
              </a:extLst>
            </p:cNvPr>
            <p:cNvSpPr>
              <a:spLocks noChangeArrowheads="1"/>
            </p:cNvSpPr>
            <p:nvPr/>
          </p:nvSpPr>
          <p:spPr bwMode="auto">
            <a:xfrm>
              <a:off x="6832797" y="2323333"/>
              <a:ext cx="334621" cy="260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b="0" dirty="0">
                  <a:solidFill>
                    <a:schemeClr val="bg1"/>
                  </a:solidFill>
                  <a:latin typeface="Calibri" panose="020F0502020204030204" pitchFamily="34" charset="0"/>
                  <a:cs typeface="Calibri" panose="020F0502020204030204" pitchFamily="34" charset="0"/>
                </a:rPr>
                <a:t>80</a:t>
              </a:r>
            </a:p>
          </p:txBody>
        </p:sp>
        <p:sp>
          <p:nvSpPr>
            <p:cNvPr id="55" name="TextBox 54">
              <a:extLst>
                <a:ext uri="{FF2B5EF4-FFF2-40B4-BE49-F238E27FC236}">
                  <a16:creationId xmlns:a16="http://schemas.microsoft.com/office/drawing/2014/main" id="{A787A1A9-0930-4669-BB2D-1BB771D94E46}"/>
                </a:ext>
              </a:extLst>
            </p:cNvPr>
            <p:cNvSpPr txBox="1"/>
            <p:nvPr/>
          </p:nvSpPr>
          <p:spPr bwMode="auto">
            <a:xfrm>
              <a:off x="7030180" y="52773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6" name="TextBox 55">
              <a:extLst>
                <a:ext uri="{FF2B5EF4-FFF2-40B4-BE49-F238E27FC236}">
                  <a16:creationId xmlns:a16="http://schemas.microsoft.com/office/drawing/2014/main" id="{6DC2A8DC-ED2B-43F5-B1D5-C709F047B698}"/>
                </a:ext>
              </a:extLst>
            </p:cNvPr>
            <p:cNvSpPr txBox="1"/>
            <p:nvPr/>
          </p:nvSpPr>
          <p:spPr bwMode="auto">
            <a:xfrm>
              <a:off x="7309581" y="52773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57" name="TextBox 56">
              <a:extLst>
                <a:ext uri="{FF2B5EF4-FFF2-40B4-BE49-F238E27FC236}">
                  <a16:creationId xmlns:a16="http://schemas.microsoft.com/office/drawing/2014/main" id="{B3BBE7E4-40FC-410E-AF42-99F8F8A9A7F2}"/>
                </a:ext>
              </a:extLst>
            </p:cNvPr>
            <p:cNvSpPr txBox="1"/>
            <p:nvPr/>
          </p:nvSpPr>
          <p:spPr bwMode="auto">
            <a:xfrm>
              <a:off x="7650369" y="52773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58" name="TextBox 57">
              <a:extLst>
                <a:ext uri="{FF2B5EF4-FFF2-40B4-BE49-F238E27FC236}">
                  <a16:creationId xmlns:a16="http://schemas.microsoft.com/office/drawing/2014/main" id="{4C3907A2-D9A9-4EFA-A2EA-B5C978528BF9}"/>
                </a:ext>
              </a:extLst>
            </p:cNvPr>
            <p:cNvSpPr txBox="1"/>
            <p:nvPr/>
          </p:nvSpPr>
          <p:spPr bwMode="auto">
            <a:xfrm>
              <a:off x="7970329" y="52773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59" name="TextBox 58">
              <a:extLst>
                <a:ext uri="{FF2B5EF4-FFF2-40B4-BE49-F238E27FC236}">
                  <a16:creationId xmlns:a16="http://schemas.microsoft.com/office/drawing/2014/main" id="{34C70C38-1376-4226-AB02-68BD4FAFDF25}"/>
                </a:ext>
              </a:extLst>
            </p:cNvPr>
            <p:cNvSpPr txBox="1"/>
            <p:nvPr/>
          </p:nvSpPr>
          <p:spPr bwMode="auto">
            <a:xfrm>
              <a:off x="8280236" y="52773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60" name="TextBox 59">
              <a:extLst>
                <a:ext uri="{FF2B5EF4-FFF2-40B4-BE49-F238E27FC236}">
                  <a16:creationId xmlns:a16="http://schemas.microsoft.com/office/drawing/2014/main" id="{57F75271-11D0-433D-97D3-37EBE98E846E}"/>
                </a:ext>
              </a:extLst>
            </p:cNvPr>
            <p:cNvSpPr txBox="1"/>
            <p:nvPr/>
          </p:nvSpPr>
          <p:spPr bwMode="auto">
            <a:xfrm>
              <a:off x="8617919" y="52773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1" name="TextBox 60">
              <a:extLst>
                <a:ext uri="{FF2B5EF4-FFF2-40B4-BE49-F238E27FC236}">
                  <a16:creationId xmlns:a16="http://schemas.microsoft.com/office/drawing/2014/main" id="{D20FD610-A8BF-4CAA-BD67-EE4E2AFD97A8}"/>
                </a:ext>
              </a:extLst>
            </p:cNvPr>
            <p:cNvSpPr txBox="1"/>
            <p:nvPr/>
          </p:nvSpPr>
          <p:spPr bwMode="auto">
            <a:xfrm>
              <a:off x="8956589" y="52773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grpSp>
          <p:nvGrpSpPr>
            <p:cNvPr id="71" name="Group 70">
              <a:extLst>
                <a:ext uri="{FF2B5EF4-FFF2-40B4-BE49-F238E27FC236}">
                  <a16:creationId xmlns:a16="http://schemas.microsoft.com/office/drawing/2014/main" id="{ED3A05A8-B4B1-46F2-A0A2-D3CC2E6F94B5}"/>
                </a:ext>
              </a:extLst>
            </p:cNvPr>
            <p:cNvGrpSpPr/>
            <p:nvPr/>
          </p:nvGrpSpPr>
          <p:grpSpPr>
            <a:xfrm rot="5400000">
              <a:off x="10108217" y="4591602"/>
              <a:ext cx="59132" cy="1319801"/>
              <a:chOff x="2086473" y="2291191"/>
              <a:chExt cx="65641" cy="1725386"/>
            </a:xfrm>
          </p:grpSpPr>
          <p:grpSp>
            <p:nvGrpSpPr>
              <p:cNvPr id="73" name="Group 72">
                <a:extLst>
                  <a:ext uri="{FF2B5EF4-FFF2-40B4-BE49-F238E27FC236}">
                    <a16:creationId xmlns:a16="http://schemas.microsoft.com/office/drawing/2014/main" id="{C877CD7E-2EFD-47DE-B1CD-D9A0FA64AC32}"/>
                  </a:ext>
                </a:extLst>
              </p:cNvPr>
              <p:cNvGrpSpPr/>
              <p:nvPr/>
            </p:nvGrpSpPr>
            <p:grpSpPr>
              <a:xfrm>
                <a:off x="2086473" y="2709054"/>
                <a:ext cx="64894" cy="1307523"/>
                <a:chOff x="6637875" y="2923633"/>
                <a:chExt cx="48272" cy="1419590"/>
              </a:xfrm>
            </p:grpSpPr>
            <p:grpSp>
              <p:nvGrpSpPr>
                <p:cNvPr id="77" name="Group 76">
                  <a:extLst>
                    <a:ext uri="{FF2B5EF4-FFF2-40B4-BE49-F238E27FC236}">
                      <a16:creationId xmlns:a16="http://schemas.microsoft.com/office/drawing/2014/main" id="{319E4917-3C47-4893-9539-1E57D0FCDEDE}"/>
                    </a:ext>
                  </a:extLst>
                </p:cNvPr>
                <p:cNvGrpSpPr/>
                <p:nvPr/>
              </p:nvGrpSpPr>
              <p:grpSpPr>
                <a:xfrm>
                  <a:off x="6637875" y="3405721"/>
                  <a:ext cx="45719" cy="937502"/>
                  <a:chOff x="1528304" y="1364604"/>
                  <a:chExt cx="72000" cy="872817"/>
                </a:xfrm>
              </p:grpSpPr>
              <p:sp>
                <p:nvSpPr>
                  <p:cNvPr id="79" name="Line 15">
                    <a:extLst>
                      <a:ext uri="{FF2B5EF4-FFF2-40B4-BE49-F238E27FC236}">
                        <a16:creationId xmlns:a16="http://schemas.microsoft.com/office/drawing/2014/main" id="{48D7A94C-E800-4B19-8049-E5C8697BA725}"/>
                      </a:ext>
                    </a:extLst>
                  </p:cNvPr>
                  <p:cNvSpPr>
                    <a:spLocks noChangeShapeType="1"/>
                  </p:cNvSpPr>
                  <p:nvPr/>
                </p:nvSpPr>
                <p:spPr bwMode="auto">
                  <a:xfrm>
                    <a:off x="1528304" y="180101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80" name="Line 16">
                    <a:extLst>
                      <a:ext uri="{FF2B5EF4-FFF2-40B4-BE49-F238E27FC236}">
                        <a16:creationId xmlns:a16="http://schemas.microsoft.com/office/drawing/2014/main" id="{8A0F6424-1C70-427B-9767-12027988BA7E}"/>
                      </a:ext>
                    </a:extLst>
                  </p:cNvPr>
                  <p:cNvSpPr>
                    <a:spLocks noChangeShapeType="1"/>
                  </p:cNvSpPr>
                  <p:nvPr/>
                </p:nvSpPr>
                <p:spPr bwMode="auto">
                  <a:xfrm>
                    <a:off x="1528304" y="2237421"/>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sp>
                <p:nvSpPr>
                  <p:cNvPr id="81" name="Line 9">
                    <a:extLst>
                      <a:ext uri="{FF2B5EF4-FFF2-40B4-BE49-F238E27FC236}">
                        <a16:creationId xmlns:a16="http://schemas.microsoft.com/office/drawing/2014/main" id="{EDF9C8E3-497A-4F98-BA8E-2FCC6C8122CB}"/>
                      </a:ext>
                    </a:extLst>
                  </p:cNvPr>
                  <p:cNvSpPr>
                    <a:spLocks noChangeShapeType="1"/>
                  </p:cNvSpPr>
                  <p:nvPr/>
                </p:nvSpPr>
                <p:spPr bwMode="auto">
                  <a:xfrm>
                    <a:off x="1528304" y="1364604"/>
                    <a:ext cx="72000"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sp>
              <p:nvSpPr>
                <p:cNvPr id="78" name="Line 19">
                  <a:extLst>
                    <a:ext uri="{FF2B5EF4-FFF2-40B4-BE49-F238E27FC236}">
                      <a16:creationId xmlns:a16="http://schemas.microsoft.com/office/drawing/2014/main" id="{4E4F4F19-877B-443D-BAB2-34F921D60DD1}"/>
                    </a:ext>
                  </a:extLst>
                </p:cNvPr>
                <p:cNvSpPr>
                  <a:spLocks noChangeShapeType="1"/>
                </p:cNvSpPr>
                <p:nvPr/>
              </p:nvSpPr>
              <p:spPr bwMode="auto">
                <a:xfrm>
                  <a:off x="6640428" y="2923633"/>
                  <a:ext cx="45719"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sp>
            <p:nvSpPr>
              <p:cNvPr id="75" name="Line 9">
                <a:extLst>
                  <a:ext uri="{FF2B5EF4-FFF2-40B4-BE49-F238E27FC236}">
                    <a16:creationId xmlns:a16="http://schemas.microsoft.com/office/drawing/2014/main" id="{8F3CE7F6-8592-4C4B-9A15-878A06CBA019}"/>
                  </a:ext>
                </a:extLst>
              </p:cNvPr>
              <p:cNvSpPr>
                <a:spLocks noChangeShapeType="1"/>
              </p:cNvSpPr>
              <p:nvPr/>
            </p:nvSpPr>
            <p:spPr bwMode="auto">
              <a:xfrm>
                <a:off x="2090653" y="2291191"/>
                <a:ext cx="61461" cy="0"/>
              </a:xfrm>
              <a:prstGeom prst="line">
                <a:avLst/>
              </a:prstGeom>
              <a:noFill/>
              <a:ln w="28575" cap="sq">
                <a:solidFill>
                  <a:schemeClr val="bg1"/>
                </a:solidFill>
                <a:miter lim="800000"/>
                <a:headEnd/>
                <a:tailEnd/>
              </a:ln>
              <a:extLst>
                <a:ext uri="{909E8E84-426E-40DD-AFC4-6F175D3DCCD1}">
                  <a14:hiddenFill xmlns:a14="http://schemas.microsoft.com/office/drawing/2010/main">
                    <a:noFill/>
                  </a14:hiddenFill>
                </a:ext>
              </a:extLst>
            </p:spPr>
            <p:txBody>
              <a:bodyPr wrap="none" lIns="0" tIns="0" rIns="0" bIns="0" anchor="ctr">
                <a:noAutofit/>
              </a:bodyPr>
              <a:lstStyle/>
              <a:p>
                <a:pPr fontAlgn="base">
                  <a:spcBef>
                    <a:spcPct val="0"/>
                  </a:spcBef>
                  <a:spcAft>
                    <a:spcPct val="0"/>
                  </a:spcAft>
                </a:pPr>
                <a:endParaRPr lang="en-GB" sz="1467" dirty="0">
                  <a:solidFill>
                    <a:schemeClr val="bg1"/>
                  </a:solidFill>
                  <a:latin typeface="+mn-lt"/>
                </a:endParaRPr>
              </a:p>
            </p:txBody>
          </p:sp>
        </p:grpSp>
        <p:sp>
          <p:nvSpPr>
            <p:cNvPr id="89" name="TextBox 88">
              <a:extLst>
                <a:ext uri="{FF2B5EF4-FFF2-40B4-BE49-F238E27FC236}">
                  <a16:creationId xmlns:a16="http://schemas.microsoft.com/office/drawing/2014/main" id="{E19F45BD-1867-4548-B8BD-320C76F4AA3A}"/>
                </a:ext>
              </a:extLst>
            </p:cNvPr>
            <p:cNvSpPr txBox="1"/>
            <p:nvPr/>
          </p:nvSpPr>
          <p:spPr bwMode="auto">
            <a:xfrm>
              <a:off x="9277709" y="527491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84</a:t>
              </a:r>
            </a:p>
          </p:txBody>
        </p:sp>
        <p:sp>
          <p:nvSpPr>
            <p:cNvPr id="90" name="TextBox 89">
              <a:extLst>
                <a:ext uri="{FF2B5EF4-FFF2-40B4-BE49-F238E27FC236}">
                  <a16:creationId xmlns:a16="http://schemas.microsoft.com/office/drawing/2014/main" id="{62CFF16B-E023-413C-83DC-BE0FD77942F8}"/>
                </a:ext>
              </a:extLst>
            </p:cNvPr>
            <p:cNvSpPr txBox="1"/>
            <p:nvPr/>
          </p:nvSpPr>
          <p:spPr bwMode="auto">
            <a:xfrm>
              <a:off x="9597669" y="527491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96</a:t>
              </a:r>
            </a:p>
          </p:txBody>
        </p:sp>
        <p:sp>
          <p:nvSpPr>
            <p:cNvPr id="91" name="TextBox 90">
              <a:extLst>
                <a:ext uri="{FF2B5EF4-FFF2-40B4-BE49-F238E27FC236}">
                  <a16:creationId xmlns:a16="http://schemas.microsoft.com/office/drawing/2014/main" id="{DADFD713-94B7-4C4F-A5B8-C26A46049CC4}"/>
                </a:ext>
              </a:extLst>
            </p:cNvPr>
            <p:cNvSpPr txBox="1"/>
            <p:nvPr/>
          </p:nvSpPr>
          <p:spPr bwMode="auto">
            <a:xfrm>
              <a:off x="9849066" y="527491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108</a:t>
              </a:r>
            </a:p>
          </p:txBody>
        </p:sp>
        <p:sp>
          <p:nvSpPr>
            <p:cNvPr id="92" name="TextBox 91">
              <a:extLst>
                <a:ext uri="{FF2B5EF4-FFF2-40B4-BE49-F238E27FC236}">
                  <a16:creationId xmlns:a16="http://schemas.microsoft.com/office/drawing/2014/main" id="{5FFC1C33-B8F3-462F-A564-ECC710814512}"/>
                </a:ext>
              </a:extLst>
            </p:cNvPr>
            <p:cNvSpPr txBox="1"/>
            <p:nvPr/>
          </p:nvSpPr>
          <p:spPr bwMode="auto">
            <a:xfrm>
              <a:off x="10198881" y="527491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120</a:t>
              </a:r>
            </a:p>
          </p:txBody>
        </p:sp>
        <p:sp>
          <p:nvSpPr>
            <p:cNvPr id="93" name="TextBox 92">
              <a:extLst>
                <a:ext uri="{FF2B5EF4-FFF2-40B4-BE49-F238E27FC236}">
                  <a16:creationId xmlns:a16="http://schemas.microsoft.com/office/drawing/2014/main" id="{C4BA8A88-3A0A-4578-9E0A-3B6BBEFA5D06}"/>
                </a:ext>
              </a:extLst>
            </p:cNvPr>
            <p:cNvSpPr txBox="1"/>
            <p:nvPr/>
          </p:nvSpPr>
          <p:spPr bwMode="auto">
            <a:xfrm>
              <a:off x="10543617" y="527491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132</a:t>
              </a:r>
            </a:p>
          </p:txBody>
        </p:sp>
      </p:grpSp>
    </p:spTree>
    <p:extLst>
      <p:ext uri="{BB962C8B-B14F-4D97-AF65-F5344CB8AC3E}">
        <p14:creationId xmlns:p14="http://schemas.microsoft.com/office/powerpoint/2010/main" val="3403905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339F38E-8B8C-4A21-AFD9-98056005BFE3}"/>
              </a:ext>
            </a:extLst>
          </p:cNvPr>
          <p:cNvSpPr>
            <a:spLocks noGrp="1"/>
          </p:cNvSpPr>
          <p:nvPr>
            <p:ph type="title"/>
          </p:nvPr>
        </p:nvSpPr>
        <p:spPr/>
        <p:txBody>
          <a:bodyPr/>
          <a:lstStyle/>
          <a:p>
            <a:br>
              <a:rPr lang="en-US" dirty="0"/>
            </a:br>
            <a:r>
              <a:rPr lang="en-US" dirty="0"/>
              <a:t>Clinical Advances in </a:t>
            </a:r>
            <a:br>
              <a:rPr lang="en-US" dirty="0"/>
            </a:br>
            <a:r>
              <a:rPr lang="en-US" dirty="0"/>
              <a:t>the Management of Cervical Cancer</a:t>
            </a:r>
          </a:p>
        </p:txBody>
      </p:sp>
    </p:spTree>
    <p:extLst>
      <p:ext uri="{BB962C8B-B14F-4D97-AF65-F5344CB8AC3E}">
        <p14:creationId xmlns:p14="http://schemas.microsoft.com/office/powerpoint/2010/main" val="3731028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KEYNOTE-158 Phase II Basket Trial (Update):</a:t>
            </a:r>
            <a:br>
              <a:rPr lang="en-US" dirty="0"/>
            </a:br>
            <a:r>
              <a:rPr lang="en-US" dirty="0"/>
              <a:t>Pembrolizumab Monotherapy in Advanced CC</a:t>
            </a:r>
          </a:p>
        </p:txBody>
      </p:sp>
      <p:sp>
        <p:nvSpPr>
          <p:cNvPr id="11" name="Rectangle 49">
            <a:extLst>
              <a:ext uri="{FF2B5EF4-FFF2-40B4-BE49-F238E27FC236}">
                <a16:creationId xmlns:a16="http://schemas.microsoft.com/office/drawing/2014/main" id="{50647660-E1C3-0243-AC47-370587C82323}"/>
              </a:ext>
            </a:extLst>
          </p:cNvPr>
          <p:cNvSpPr>
            <a:spLocks noChangeArrowheads="1"/>
          </p:cNvSpPr>
          <p:nvPr/>
        </p:nvSpPr>
        <p:spPr bwMode="auto">
          <a:xfrm>
            <a:off x="3782494" y="2857714"/>
            <a:ext cx="2918687" cy="85860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Pembrolizumab </a:t>
            </a:r>
            <a:r>
              <a:rPr lang="en-US" altLang="en-US" sz="1800" b="0" dirty="0">
                <a:solidFill>
                  <a:schemeClr val="tx1"/>
                </a:solidFill>
                <a:latin typeface="Calibri" panose="020F0502020204030204" pitchFamily="34" charset="0"/>
              </a:rPr>
              <a:t>200 mg Q3W</a:t>
            </a:r>
          </a:p>
        </p:txBody>
      </p:sp>
      <p:sp>
        <p:nvSpPr>
          <p:cNvPr id="27" name="Text Box 45">
            <a:extLst>
              <a:ext uri="{FF2B5EF4-FFF2-40B4-BE49-F238E27FC236}">
                <a16:creationId xmlns:a16="http://schemas.microsoft.com/office/drawing/2014/main" id="{B5B30D23-1C94-954F-A31F-D8D28A13E0A2}"/>
              </a:ext>
            </a:extLst>
          </p:cNvPr>
          <p:cNvSpPr txBox="1">
            <a:spLocks noChangeArrowheads="1"/>
          </p:cNvSpPr>
          <p:nvPr/>
        </p:nvSpPr>
        <p:spPr bwMode="auto">
          <a:xfrm>
            <a:off x="658968" y="2194257"/>
            <a:ext cx="249347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 patients with advanced squamous cell carcinoma that progressed on or intolerant to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 first-line standard therapy; ECOG PS 0/1; tumor sample for biomarker analysis</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98)</a:t>
            </a:r>
            <a:endParaRPr lang="en-US" altLang="en-US" sz="1600" b="0" dirty="0">
              <a:solidFill>
                <a:schemeClr val="bg1"/>
              </a:solidFill>
              <a:latin typeface="Calibri" panose="020F0502020204030204" pitchFamily="34" charset="0"/>
            </a:endParaRPr>
          </a:p>
        </p:txBody>
      </p:sp>
      <p:sp>
        <p:nvSpPr>
          <p:cNvPr id="29" name="Text Box 45">
            <a:extLst>
              <a:ext uri="{FF2B5EF4-FFF2-40B4-BE49-F238E27FC236}">
                <a16:creationId xmlns:a16="http://schemas.microsoft.com/office/drawing/2014/main" id="{5F43EAF4-E516-C84E-8FA9-C5704B802E8F}"/>
              </a:ext>
            </a:extLst>
          </p:cNvPr>
          <p:cNvSpPr txBox="1">
            <a:spLocks noChangeArrowheads="1"/>
          </p:cNvSpPr>
          <p:nvPr/>
        </p:nvSpPr>
        <p:spPr bwMode="auto">
          <a:xfrm>
            <a:off x="7422711" y="2857714"/>
            <a:ext cx="225862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For 2 yr or until unacceptable toxicity, progression, or withdrawal</a:t>
            </a:r>
            <a:endParaRPr lang="en-US" altLang="en-US" sz="1600" b="0" i="1" dirty="0">
              <a:solidFill>
                <a:schemeClr val="bg1"/>
              </a:solidFill>
              <a:latin typeface="Calibri" panose="020F0502020204030204" pitchFamily="34" charset="0"/>
            </a:endParaRPr>
          </a:p>
        </p:txBody>
      </p:sp>
      <p:cxnSp>
        <p:nvCxnSpPr>
          <p:cNvPr id="9" name="Straight Arrow Connector 8">
            <a:extLst>
              <a:ext uri="{FF2B5EF4-FFF2-40B4-BE49-F238E27FC236}">
                <a16:creationId xmlns:a16="http://schemas.microsoft.com/office/drawing/2014/main" id="{8B4D1745-B3FD-A740-9359-2D5BE385DD35}"/>
              </a:ext>
            </a:extLst>
          </p:cNvPr>
          <p:cNvCxnSpPr/>
          <p:nvPr/>
        </p:nvCxnSpPr>
        <p:spPr bwMode="auto">
          <a:xfrm>
            <a:off x="6808625" y="3287016"/>
            <a:ext cx="506642" cy="0"/>
          </a:xfrm>
          <a:prstGeom prst="straightConnector1">
            <a:avLst/>
          </a:prstGeom>
          <a:noFill/>
          <a:ln w="28575" cap="flat" cmpd="sng" algn="ctr">
            <a:solidFill>
              <a:schemeClr val="bg1"/>
            </a:solidFill>
            <a:prstDash val="solid"/>
            <a:round/>
            <a:headEnd type="none" w="med" len="med"/>
            <a:tailEnd type="triangle"/>
          </a:ln>
          <a:effectLst/>
        </p:spPr>
      </p:cxnSp>
      <p:cxnSp>
        <p:nvCxnSpPr>
          <p:cNvPr id="21" name="Straight Arrow Connector 20">
            <a:extLst>
              <a:ext uri="{FF2B5EF4-FFF2-40B4-BE49-F238E27FC236}">
                <a16:creationId xmlns:a16="http://schemas.microsoft.com/office/drawing/2014/main" id="{1F67B7FA-E751-1641-9250-44BDCF96D522}"/>
              </a:ext>
            </a:extLst>
          </p:cNvPr>
          <p:cNvCxnSpPr/>
          <p:nvPr/>
        </p:nvCxnSpPr>
        <p:spPr bwMode="auto">
          <a:xfrm>
            <a:off x="3152445" y="3311181"/>
            <a:ext cx="506642" cy="0"/>
          </a:xfrm>
          <a:prstGeom prst="straightConnector1">
            <a:avLst/>
          </a:prstGeom>
          <a:noFill/>
          <a:ln w="28575" cap="flat" cmpd="sng" algn="ctr">
            <a:solidFill>
              <a:schemeClr val="bg1"/>
            </a:solidFill>
            <a:prstDash val="solid"/>
            <a:round/>
            <a:headEnd type="none" w="med" len="med"/>
            <a:tailEnd type="triangle"/>
          </a:ln>
          <a:effectLst/>
        </p:spPr>
      </p:cxnSp>
      <p:sp>
        <p:nvSpPr>
          <p:cNvPr id="23" name="TextBox 22">
            <a:extLst>
              <a:ext uri="{FF2B5EF4-FFF2-40B4-BE49-F238E27FC236}">
                <a16:creationId xmlns:a16="http://schemas.microsoft.com/office/drawing/2014/main" id="{FB71371C-65AD-4723-8D83-1C93ACDC4374}"/>
              </a:ext>
            </a:extLst>
          </p:cNvPr>
          <p:cNvSpPr txBox="1"/>
          <p:nvPr/>
        </p:nvSpPr>
        <p:spPr>
          <a:xfrm>
            <a:off x="6846893" y="1616563"/>
            <a:ext cx="4686140" cy="1021556"/>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dirty="0">
                <a:solidFill>
                  <a:prstClr val="black"/>
                </a:solidFill>
                <a:latin typeface="Calibri"/>
                <a:cs typeface="+mn-cs"/>
              </a:rPr>
              <a:t>FDA Approval June 2018</a:t>
            </a:r>
            <a:br>
              <a:rPr lang="en-US" b="0" dirty="0">
                <a:solidFill>
                  <a:prstClr val="black"/>
                </a:solidFill>
                <a:latin typeface="Calibri"/>
                <a:cs typeface="+mn-cs"/>
              </a:rPr>
            </a:br>
            <a:r>
              <a:rPr lang="en-US" b="0" dirty="0">
                <a:solidFill>
                  <a:prstClr val="black"/>
                </a:solidFill>
                <a:latin typeface="Calibri"/>
                <a:cs typeface="+mn-cs"/>
              </a:rPr>
              <a:t>For patients with cervical cancer who are </a:t>
            </a:r>
            <a:br>
              <a:rPr lang="en-US" b="0" dirty="0">
                <a:solidFill>
                  <a:prstClr val="black"/>
                </a:solidFill>
                <a:latin typeface="Calibri"/>
                <a:cs typeface="+mn-cs"/>
              </a:rPr>
            </a:br>
            <a:r>
              <a:rPr lang="en-US" b="0" dirty="0">
                <a:solidFill>
                  <a:prstClr val="black"/>
                </a:solidFill>
                <a:latin typeface="Calibri"/>
                <a:cs typeface="+mn-cs"/>
              </a:rPr>
              <a:t>PD-L1+ (CPS1 ≥1), MSI-H, or dMMR status </a:t>
            </a:r>
          </a:p>
        </p:txBody>
      </p:sp>
      <p:sp>
        <p:nvSpPr>
          <p:cNvPr id="13" name="Text Box 15">
            <a:extLst>
              <a:ext uri="{FF2B5EF4-FFF2-40B4-BE49-F238E27FC236}">
                <a16:creationId xmlns:a16="http://schemas.microsoft.com/office/drawing/2014/main" id="{502F0E50-5B6B-B0CA-3434-99AF785763E3}"/>
              </a:ext>
            </a:extLst>
          </p:cNvPr>
          <p:cNvSpPr txBox="1">
            <a:spLocks noChangeArrowheads="1"/>
          </p:cNvSpPr>
          <p:nvPr/>
        </p:nvSpPr>
        <p:spPr bwMode="auto">
          <a:xfrm>
            <a:off x="380748" y="637631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R="0" lvl="0" algn="l" defTabSz="457200" rtl="0" eaLnBrk="1" fontAlgn="auto" latinLnBrk="0" hangingPunct="1">
              <a:lnSpc>
                <a:spcPct val="100000"/>
              </a:lnSpc>
              <a:spcBef>
                <a:spcPts val="0"/>
              </a:spcBef>
              <a:spcAft>
                <a:spcPts val="0"/>
              </a:spcAft>
              <a:buClrTx/>
              <a:buSzTx/>
              <a:tabLst/>
              <a:defRPr/>
            </a:pP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mn-cs"/>
              </a:rPr>
              <a:t>Chung. JCO. 2019;37:1470. Chung. SGO 2021. Abstr 41.</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mn-cs"/>
            </a:endParaRPr>
          </a:p>
        </p:txBody>
      </p:sp>
      <p:sp>
        <p:nvSpPr>
          <p:cNvPr id="14" name="Content Placeholder 2">
            <a:extLst>
              <a:ext uri="{FF2B5EF4-FFF2-40B4-BE49-F238E27FC236}">
                <a16:creationId xmlns:a16="http://schemas.microsoft.com/office/drawing/2014/main" id="{E00EEA6F-40FF-5032-59BB-DDDB79E96199}"/>
              </a:ext>
            </a:extLst>
          </p:cNvPr>
          <p:cNvSpPr txBox="1">
            <a:spLocks/>
          </p:cNvSpPr>
          <p:nvPr/>
        </p:nvSpPr>
        <p:spPr bwMode="auto">
          <a:xfrm>
            <a:off x="610519" y="4829740"/>
            <a:ext cx="5956201" cy="1121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R="0" lvl="0" algn="l" defTabSz="457200" rtl="0" eaLnBrk="1" fontAlgn="base" latinLnBrk="0" hangingPunct="1">
              <a:lnSpc>
                <a:spcPct val="90000"/>
              </a:lnSpc>
              <a:spcBef>
                <a:spcPts val="1000"/>
              </a:spcBef>
              <a:spcAft>
                <a:spcPts val="0"/>
              </a:spcAft>
              <a:buClr>
                <a:srgbClr val="000000"/>
              </a:buClr>
              <a:buSzTx/>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per RECIST v1.1 per BICR</a:t>
            </a:r>
          </a:p>
          <a:p>
            <a:pPr marL="692150" marR="0" lvl="1" indent="-339725" algn="l" defTabSz="457200" rtl="0" eaLnBrk="1" fontAlgn="base" latinLnBrk="0" hangingPunct="1">
              <a:lnSpc>
                <a:spcPct val="90000"/>
              </a:lnSpc>
              <a:spcBef>
                <a:spcPts val="1000"/>
              </a:spcBef>
              <a:spcAft>
                <a:spcPts val="0"/>
              </a:spcAft>
              <a:buClr>
                <a:srgbClr val="000000"/>
              </a:buClr>
              <a:buSzTx/>
              <a:buFont typeface="System Font Regular"/>
              <a:buChar char="－"/>
              <a:defRPr/>
            </a:pP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Overall ORR:</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14% (PD-L1 positive: 17%; </a:t>
            </a:r>
            <a:b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0% ORR in PD-L1 negative)</a:t>
            </a:r>
          </a:p>
          <a:p>
            <a:pPr marL="692150" marR="0" lvl="1" indent="-339725" algn="l" defTabSz="457200" rtl="0" eaLnBrk="1" fontAlgn="base" latinLnBrk="0" hangingPunct="1">
              <a:lnSpc>
                <a:spcPct val="90000"/>
              </a:lnSpc>
              <a:spcBef>
                <a:spcPts val="1000"/>
              </a:spcBef>
              <a:spcAft>
                <a:spcPts val="0"/>
              </a:spcAft>
              <a:buClr>
                <a:srgbClr val="000000"/>
              </a:buClr>
              <a:buSzTx/>
              <a:buFont typeface="System Font Regular"/>
              <a:buChar char="－"/>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Median PFS: 2.1 mo</a:t>
            </a:r>
          </a:p>
          <a:p>
            <a:pPr marR="0" lvl="1" algn="l" defTabSz="4572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endPar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6" name="TextBox 15">
            <a:extLst>
              <a:ext uri="{FF2B5EF4-FFF2-40B4-BE49-F238E27FC236}">
                <a16:creationId xmlns:a16="http://schemas.microsoft.com/office/drawing/2014/main" id="{ECC0F971-F7DA-D48B-6823-44B693BE8786}"/>
              </a:ext>
            </a:extLst>
          </p:cNvPr>
          <p:cNvSpPr txBox="1"/>
          <p:nvPr/>
        </p:nvSpPr>
        <p:spPr>
          <a:xfrm>
            <a:off x="5955835" y="4829740"/>
            <a:ext cx="5863755" cy="1764586"/>
          </a:xfrm>
          <a:prstGeom prst="rect">
            <a:avLst/>
          </a:prstGeom>
          <a:noFill/>
        </p:spPr>
        <p:txBody>
          <a:bodyPr wrap="square" rtlCol="0">
            <a:spAutoFit/>
          </a:bodyPr>
          <a:lstStyle/>
          <a:p>
            <a:pPr marL="800100" lvl="1" indent="-342900" defTabSz="457200" eaLnBrk="1" hangingPunct="1">
              <a:lnSpc>
                <a:spcPct val="90000"/>
              </a:lnSpc>
              <a:spcBef>
                <a:spcPts val="1000"/>
              </a:spcBef>
              <a:spcAft>
                <a:spcPts val="0"/>
              </a:spcAft>
              <a:buClr>
                <a:srgbClr val="000000"/>
              </a:buClr>
              <a:buFont typeface="Wingdings" panose="05000000000000000000" pitchFamily="2" charset="2"/>
              <a:buChar char="§"/>
              <a:defRPr/>
            </a:pPr>
            <a:r>
              <a:rPr kumimoji="0" lang="en-US" sz="2000" b="0" i="1" u="none" strike="noStrike" kern="1200" cap="none" spc="0" normalizeH="0" baseline="0" noProof="0" dirty="0">
                <a:ln>
                  <a:noFill/>
                </a:ln>
                <a:solidFill>
                  <a:schemeClr val="bg1"/>
                </a:solidFill>
                <a:effectLst/>
                <a:uLnTx/>
                <a:uFillTx/>
                <a:latin typeface="Calibri" panose="020F0502020204030204" pitchFamily="34" charset="0"/>
                <a:ea typeface="+mn-ea"/>
                <a:cs typeface="+mn-cs"/>
              </a:rPr>
              <a:t>An updated analysis of cervical cancer cohort with median 36.9 mo of follow-up showed:</a:t>
            </a:r>
          </a:p>
          <a:p>
            <a:pPr marL="1150938" lvl="2" indent="-339725" defTabSz="457200" eaLnBrk="1" hangingPunct="1">
              <a:lnSpc>
                <a:spcPct val="90000"/>
              </a:lnSpc>
              <a:spcBef>
                <a:spcPts val="1000"/>
              </a:spcBef>
              <a:spcAft>
                <a:spcPts val="0"/>
              </a:spcAft>
              <a:buClr>
                <a:srgbClr val="000000"/>
              </a:buClr>
              <a:buFont typeface="System Font Regular"/>
              <a:buChar char="－"/>
              <a:defRPr/>
            </a:pPr>
            <a:r>
              <a:rPr kumimoji="0" lang="en-US" sz="20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Median OS: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9.3 mo</a:t>
            </a:r>
          </a:p>
          <a:p>
            <a:pPr marL="1150938" lvl="2" indent="-339725" defTabSz="457200" eaLnBrk="1" hangingPunct="1">
              <a:lnSpc>
                <a:spcPct val="90000"/>
              </a:lnSpc>
              <a:spcBef>
                <a:spcPts val="1000"/>
              </a:spcBef>
              <a:spcAft>
                <a:spcPts val="0"/>
              </a:spcAft>
              <a:buClr>
                <a:srgbClr val="000000"/>
              </a:buClr>
              <a:buFont typeface="System Font Regular"/>
              <a:buChar char="－"/>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No new safety signals</a:t>
            </a:r>
          </a:p>
          <a:p>
            <a:pPr marL="342900" indent="-342900">
              <a:buFont typeface="Wingdings" panose="05000000000000000000" pitchFamily="2" charset="2"/>
              <a:buChar char="§"/>
            </a:pPr>
            <a:endParaRPr lang="en-US" sz="2000" dirty="0"/>
          </a:p>
        </p:txBody>
      </p:sp>
    </p:spTree>
    <p:extLst>
      <p:ext uri="{BB962C8B-B14F-4D97-AF65-F5344CB8AC3E}">
        <p14:creationId xmlns:p14="http://schemas.microsoft.com/office/powerpoint/2010/main" val="39877732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72366-04C3-4E5A-9EE9-1D935C89EE8F}"/>
              </a:ext>
            </a:extLst>
          </p:cNvPr>
          <p:cNvSpPr>
            <a:spLocks noGrp="1"/>
          </p:cNvSpPr>
          <p:nvPr>
            <p:ph type="title"/>
          </p:nvPr>
        </p:nvSpPr>
        <p:spPr/>
        <p:txBody>
          <a:bodyPr/>
          <a:lstStyle/>
          <a:p>
            <a:r>
              <a:rPr lang="en-US" dirty="0"/>
              <a:t>GARNET: Updated Efficacy Results</a:t>
            </a:r>
          </a:p>
        </p:txBody>
      </p:sp>
      <p:sp>
        <p:nvSpPr>
          <p:cNvPr id="7" name="Text Box 11">
            <a:extLst>
              <a:ext uri="{FF2B5EF4-FFF2-40B4-BE49-F238E27FC236}">
                <a16:creationId xmlns:a16="http://schemas.microsoft.com/office/drawing/2014/main" id="{0AF3305B-8C58-4027-B775-F80F95910472}"/>
              </a:ext>
            </a:extLst>
          </p:cNvPr>
          <p:cNvSpPr txBox="1">
            <a:spLocks noChangeArrowheads="1"/>
          </p:cNvSpPr>
          <p:nvPr/>
        </p:nvSpPr>
        <p:spPr bwMode="auto">
          <a:xfrm>
            <a:off x="414339" y="6364958"/>
            <a:ext cx="89752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Berton. ASCO 2021. Abstr 2564. NCT02715284. </a:t>
            </a:r>
          </a:p>
        </p:txBody>
      </p:sp>
      <p:sp>
        <p:nvSpPr>
          <p:cNvPr id="9" name="TextBox 8">
            <a:extLst>
              <a:ext uri="{FF2B5EF4-FFF2-40B4-BE49-F238E27FC236}">
                <a16:creationId xmlns:a16="http://schemas.microsoft.com/office/drawing/2014/main" id="{3F13FA12-BB27-4ADE-83CD-7D26A63B7FCC}"/>
              </a:ext>
            </a:extLst>
          </p:cNvPr>
          <p:cNvSpPr txBox="1"/>
          <p:nvPr/>
        </p:nvSpPr>
        <p:spPr>
          <a:xfrm>
            <a:off x="6415762" y="2113838"/>
            <a:ext cx="5076608" cy="1021556"/>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b="1" dirty="0">
                <a:solidFill>
                  <a:prstClr val="black"/>
                </a:solidFill>
                <a:latin typeface="Calibri"/>
                <a:cs typeface="+mn-cs"/>
              </a:rPr>
              <a:t>FDA </a:t>
            </a:r>
            <a:r>
              <a:rPr lang="en-US" dirty="0">
                <a:solidFill>
                  <a:prstClr val="black"/>
                </a:solidFill>
                <a:latin typeface="Calibri"/>
                <a:cs typeface="+mn-cs"/>
              </a:rPr>
              <a:t>Tumor-Agnostic A</a:t>
            </a:r>
            <a:r>
              <a:rPr lang="en-US" b="1" dirty="0">
                <a:solidFill>
                  <a:prstClr val="black"/>
                </a:solidFill>
                <a:latin typeface="Calibri"/>
                <a:cs typeface="+mn-cs"/>
              </a:rPr>
              <a:t>pproval August 2021 </a:t>
            </a:r>
            <a:br>
              <a:rPr lang="en-US" b="0" dirty="0">
                <a:solidFill>
                  <a:prstClr val="black"/>
                </a:solidFill>
                <a:latin typeface="Calibri"/>
                <a:cs typeface="+mn-cs"/>
              </a:rPr>
            </a:br>
            <a:r>
              <a:rPr lang="en-US" b="0" dirty="0">
                <a:solidFill>
                  <a:prstClr val="black"/>
                </a:solidFill>
                <a:latin typeface="Calibri"/>
                <a:cs typeface="+mn-cs"/>
              </a:rPr>
              <a:t>Dostarlimab has FDA approval for adult patients with dMMR recurrent or advanced solid tumors</a:t>
            </a:r>
          </a:p>
        </p:txBody>
      </p:sp>
      <p:sp>
        <p:nvSpPr>
          <p:cNvPr id="10" name="Rounded Rectangle 11">
            <a:extLst>
              <a:ext uri="{FF2B5EF4-FFF2-40B4-BE49-F238E27FC236}">
                <a16:creationId xmlns:a16="http://schemas.microsoft.com/office/drawing/2014/main" id="{2F471670-9F46-4498-8D22-4D2375E3E590}"/>
              </a:ext>
            </a:extLst>
          </p:cNvPr>
          <p:cNvSpPr/>
          <p:nvPr/>
        </p:nvSpPr>
        <p:spPr>
          <a:xfrm>
            <a:off x="6373056" y="3542107"/>
            <a:ext cx="5133144" cy="2135590"/>
          </a:xfrm>
          <a:prstGeom prst="roundRect">
            <a:avLst>
              <a:gd name="adj" fmla="val 34151"/>
            </a:avLst>
          </a:prstGeom>
          <a:solidFill>
            <a:schemeClr val="accent2">
              <a:lumMod val="40000"/>
              <a:lumOff val="60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r>
              <a:rPr lang="en-US" sz="2000" b="0" dirty="0">
                <a:solidFill>
                  <a:prstClr val="black"/>
                </a:solidFill>
                <a:latin typeface="Calibri" panose="020F0502020204030204" pitchFamily="34" charset="0"/>
                <a:cs typeface="Calibri" panose="020F0502020204030204" pitchFamily="34" charset="0"/>
              </a:rPr>
              <a:t>The ongoing phase II STAR trial is evaluating dostarlimab + niraparib in patients with recurrent or progressive cervical cancer; primary endpoint: </a:t>
            </a:r>
            <a:br>
              <a:rPr lang="en-US" sz="2000" b="0" dirty="0">
                <a:solidFill>
                  <a:prstClr val="black"/>
                </a:solidFill>
                <a:latin typeface="Calibri" panose="020F0502020204030204" pitchFamily="34" charset="0"/>
                <a:cs typeface="Calibri" panose="020F0502020204030204" pitchFamily="34" charset="0"/>
              </a:rPr>
            </a:br>
            <a:r>
              <a:rPr lang="en-US" sz="2000" b="0" dirty="0">
                <a:solidFill>
                  <a:prstClr val="black"/>
                </a:solidFill>
                <a:latin typeface="Calibri" panose="020F0502020204030204" pitchFamily="34" charset="0"/>
                <a:cs typeface="Calibri" panose="020F0502020204030204" pitchFamily="34" charset="0"/>
              </a:rPr>
              <a:t>CR or PR by RECIST v1.1</a:t>
            </a:r>
          </a:p>
          <a:p>
            <a:pPr algn="ctr" eaLnBrk="1" fontAlgn="auto" hangingPunct="1">
              <a:spcBef>
                <a:spcPts val="0"/>
              </a:spcBef>
              <a:spcAft>
                <a:spcPts val="0"/>
              </a:spcAft>
            </a:pPr>
            <a:r>
              <a:rPr lang="en-US" sz="2000" b="0" dirty="0">
                <a:solidFill>
                  <a:prstClr val="black"/>
                </a:solidFill>
                <a:latin typeface="Calibri" panose="020F0502020204030204" pitchFamily="34" charset="0"/>
                <a:cs typeface="Calibri" panose="020F0502020204030204" pitchFamily="34" charset="0"/>
              </a:rPr>
              <a:t>(</a:t>
            </a:r>
            <a:r>
              <a:rPr lang="en-US" sz="2000" b="0" i="0" dirty="0">
                <a:solidFill>
                  <a:srgbClr val="000000"/>
                </a:solidFill>
                <a:effectLst/>
                <a:latin typeface="Calibri" panose="020F0502020204030204" pitchFamily="34" charset="0"/>
                <a:cs typeface="Calibri" panose="020F0502020204030204" pitchFamily="34" charset="0"/>
              </a:rPr>
              <a:t>NCT04068753</a:t>
            </a:r>
            <a:r>
              <a:rPr lang="en-US" sz="2000" b="0" dirty="0">
                <a:solidFill>
                  <a:prstClr val="black"/>
                </a:solidFill>
                <a:latin typeface="Calibri" panose="020F0502020204030204" pitchFamily="34" charset="0"/>
                <a:cs typeface="Calibri" panose="020F0502020204030204" pitchFamily="34" charset="0"/>
              </a:rPr>
              <a:t>)</a:t>
            </a:r>
          </a:p>
        </p:txBody>
      </p:sp>
      <p:sp>
        <p:nvSpPr>
          <p:cNvPr id="11" name="Content Placeholder 5">
            <a:extLst>
              <a:ext uri="{FF2B5EF4-FFF2-40B4-BE49-F238E27FC236}">
                <a16:creationId xmlns:a16="http://schemas.microsoft.com/office/drawing/2014/main" id="{06F2280B-9091-4B96-86EE-9FCF6E9AD8DC}"/>
              </a:ext>
            </a:extLst>
          </p:cNvPr>
          <p:cNvSpPr txBox="1">
            <a:spLocks/>
          </p:cNvSpPr>
          <p:nvPr/>
        </p:nvSpPr>
        <p:spPr>
          <a:xfrm>
            <a:off x="614841" y="1518920"/>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Multicenter, open-label, single-arm phase I study (N = 740)</a:t>
            </a:r>
          </a:p>
          <a:p>
            <a:endParaRPr lang="en-US" sz="2000" b="0" kern="0" dirty="0"/>
          </a:p>
        </p:txBody>
      </p:sp>
      <p:sp>
        <p:nvSpPr>
          <p:cNvPr id="12" name="TextBox 11">
            <a:extLst>
              <a:ext uri="{FF2B5EF4-FFF2-40B4-BE49-F238E27FC236}">
                <a16:creationId xmlns:a16="http://schemas.microsoft.com/office/drawing/2014/main" id="{3F6C7DD9-7ACD-470B-B950-ACC5B9AB0402}"/>
              </a:ext>
            </a:extLst>
          </p:cNvPr>
          <p:cNvSpPr txBox="1"/>
          <p:nvPr/>
        </p:nvSpPr>
        <p:spPr>
          <a:xfrm>
            <a:off x="633843" y="5774966"/>
            <a:ext cx="10924314" cy="461665"/>
          </a:xfrm>
          <a:prstGeom prst="rect">
            <a:avLst/>
          </a:prstGeom>
          <a:noFill/>
        </p:spPr>
        <p:txBody>
          <a:bodyPr wrap="square" rtlCol="0">
            <a:spAutoFit/>
          </a:bodyPr>
          <a:lstStyle/>
          <a:p>
            <a:pPr defTabSz="806455" eaLnBrk="0" fontAlgn="base" hangingPunct="0">
              <a:spcBef>
                <a:spcPct val="0"/>
              </a:spcBef>
              <a:spcAft>
                <a:spcPct val="0"/>
              </a:spcAft>
            </a:pPr>
            <a:r>
              <a:rPr lang="en-US" sz="1200" b="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*Median follow-up time is a post hoc analysis of time since initial response; data cutoff date: March 1, 2020, with update on DoR and safety in November 2020. </a:t>
            </a:r>
            <a:br>
              <a:rPr lang="en-US" sz="1200" b="0" dirty="0">
                <a:solidFill>
                  <a:schemeClr val="bg1"/>
                </a:solidFill>
                <a:latin typeface="Calibri" panose="020F0502020204030204" pitchFamily="34" charset="0"/>
                <a:ea typeface="Arial Unicode MS" panose="020B0604020202020204" pitchFamily="34" charset="-128"/>
                <a:cs typeface="Calibri" panose="020F0502020204030204" pitchFamily="34" charset="0"/>
              </a:rPr>
            </a:br>
            <a:r>
              <a:rPr lang="en-US" sz="1200" b="0" baseline="3000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a:t>
            </a:r>
            <a:r>
              <a:rPr lang="en-US" sz="1200" b="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Responses required confirmation at a subsequent follow-up scan; SD had to be observed at ≥12 wk to qualify as SD. </a:t>
            </a:r>
            <a:r>
              <a:rPr lang="en-US" sz="1200" b="0" baseline="3000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a:t>
            </a:r>
            <a:r>
              <a:rPr lang="en-US" sz="1200" b="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Includes confirmed CR, PR, or SD at ≥12 wk. </a:t>
            </a:r>
            <a:endParaRPr lang="en-US" sz="1200" b="0" baseline="30000" dirty="0">
              <a:solidFill>
                <a:schemeClr val="bg1"/>
              </a:solidFill>
              <a:latin typeface="Calibri" panose="020F0502020204030204" pitchFamily="34" charset="0"/>
              <a:ea typeface="Arial Unicode MS" panose="020B0604020202020204" pitchFamily="34" charset="-128"/>
              <a:cs typeface="Calibri" panose="020F0502020204030204" pitchFamily="34" charset="0"/>
            </a:endParaRPr>
          </a:p>
        </p:txBody>
      </p:sp>
      <p:graphicFrame>
        <p:nvGraphicFramePr>
          <p:cNvPr id="13" name="Table 12">
            <a:extLst>
              <a:ext uri="{FF2B5EF4-FFF2-40B4-BE49-F238E27FC236}">
                <a16:creationId xmlns:a16="http://schemas.microsoft.com/office/drawing/2014/main" id="{4682434B-44CD-4DCC-8393-680EDF1D059F}"/>
              </a:ext>
            </a:extLst>
          </p:cNvPr>
          <p:cNvGraphicFramePr>
            <a:graphicFrameLocks noGrp="1"/>
          </p:cNvGraphicFramePr>
          <p:nvPr/>
        </p:nvGraphicFramePr>
        <p:xfrm>
          <a:off x="728506" y="2079139"/>
          <a:ext cx="5090438" cy="3560064"/>
        </p:xfrm>
        <a:graphic>
          <a:graphicData uri="http://schemas.openxmlformats.org/drawingml/2006/table">
            <a:tbl>
              <a:tblPr firstRow="1" bandRow="1">
                <a:tableStyleId>{5C22544A-7EE6-4342-B048-85BDC9FD1C3A}</a:tableStyleId>
              </a:tblPr>
              <a:tblGrid>
                <a:gridCol w="3281519">
                  <a:extLst>
                    <a:ext uri="{9D8B030D-6E8A-4147-A177-3AD203B41FA5}">
                      <a16:colId xmlns:a16="http://schemas.microsoft.com/office/drawing/2014/main" val="637811935"/>
                    </a:ext>
                  </a:extLst>
                </a:gridCol>
                <a:gridCol w="1808919">
                  <a:extLst>
                    <a:ext uri="{9D8B030D-6E8A-4147-A177-3AD203B41FA5}">
                      <a16:colId xmlns:a16="http://schemas.microsoft.com/office/drawing/2014/main" val="1258615700"/>
                    </a:ext>
                  </a:extLst>
                </a:gridCol>
              </a:tblGrid>
              <a:tr h="435713">
                <a:tc>
                  <a:txBody>
                    <a:bodyPr/>
                    <a:lstStyle/>
                    <a:p>
                      <a:pPr>
                        <a:lnSpc>
                          <a:spcPct val="95000"/>
                        </a:lnSpc>
                      </a:pPr>
                      <a:r>
                        <a:rPr lang="en-US" sz="1600" dirty="0">
                          <a:solidFill>
                            <a:schemeClr val="tx1"/>
                          </a:solidFill>
                          <a:latin typeface="Calibri" panose="020F0502020204030204" pitchFamily="34" charset="0"/>
                          <a:cs typeface="Calibri" panose="020F0502020204030204" pitchFamily="34" charset="0"/>
                        </a:rPr>
                        <a:t>Variable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95000"/>
                        </a:lnSpc>
                      </a:pPr>
                      <a:r>
                        <a:rPr lang="en-US" sz="1600" dirty="0">
                          <a:solidFill>
                            <a:schemeClr val="tx1"/>
                          </a:solidFill>
                          <a:latin typeface="Calibri" panose="020F0502020204030204" pitchFamily="34" charset="0"/>
                          <a:cs typeface="Calibri" panose="020F0502020204030204" pitchFamily="34" charset="0"/>
                        </a:rPr>
                        <a:t>Cohort F</a:t>
                      </a:r>
                    </a:p>
                    <a:p>
                      <a:pPr algn="ctr">
                        <a:lnSpc>
                          <a:spcPct val="95000"/>
                        </a:lnSpc>
                      </a:pPr>
                      <a:r>
                        <a:rPr lang="en-US" sz="1600" dirty="0">
                          <a:solidFill>
                            <a:schemeClr val="tx1"/>
                          </a:solidFill>
                          <a:latin typeface="Calibri" panose="020F0502020204030204" pitchFamily="34" charset="0"/>
                          <a:cs typeface="Calibri" panose="020F0502020204030204" pitchFamily="34" charset="0"/>
                        </a:rPr>
                        <a:t>dMMR Basket</a:t>
                      </a:r>
                    </a:p>
                    <a:p>
                      <a:pPr algn="ctr">
                        <a:lnSpc>
                          <a:spcPct val="95000"/>
                        </a:lnSpc>
                      </a:pPr>
                      <a:r>
                        <a:rPr lang="en-US" sz="1600" dirty="0">
                          <a:solidFill>
                            <a:schemeClr val="tx1"/>
                          </a:solidFill>
                          <a:latin typeface="Calibri" panose="020F0502020204030204" pitchFamily="34" charset="0"/>
                          <a:cs typeface="Calibri" panose="020F0502020204030204" pitchFamily="34" charset="0"/>
                        </a:rPr>
                        <a:t>(n = 106)</a:t>
                      </a:r>
                    </a:p>
                  </a:txBody>
                  <a:tcPr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5126964"/>
                  </a:ext>
                </a:extLst>
              </a:tr>
              <a:tr h="183208">
                <a:tc>
                  <a:txBody>
                    <a:bodyPr/>
                    <a:lstStyle/>
                    <a:p>
                      <a:pPr>
                        <a:lnSpc>
                          <a:spcPct val="95000"/>
                        </a:lnSpc>
                      </a:pPr>
                      <a:r>
                        <a:rPr lang="en-US" sz="1600" b="1" dirty="0">
                          <a:solidFill>
                            <a:schemeClr val="bg1"/>
                          </a:solidFill>
                          <a:latin typeface="Calibri" panose="020F0502020204030204" pitchFamily="34" charset="0"/>
                          <a:cs typeface="Calibri" panose="020F0502020204030204" pitchFamily="34" charset="0"/>
                        </a:rPr>
                        <a:t>Median follow-up time, mo*</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b="1" dirty="0">
                          <a:solidFill>
                            <a:schemeClr val="bg1"/>
                          </a:solidFill>
                          <a:latin typeface="Calibri" panose="020F0502020204030204" pitchFamily="34" charset="0"/>
                          <a:cs typeface="Calibri" panose="020F0502020204030204" pitchFamily="34" charset="0"/>
                        </a:rPr>
                        <a:t>16.7</a:t>
                      </a:r>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17330487"/>
                  </a:ext>
                </a:extLst>
              </a:tr>
              <a:tr h="183208">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Confirmed responses, 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41</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30213593"/>
                  </a:ext>
                </a:extLst>
              </a:tr>
              <a:tr h="814470">
                <a:tc>
                  <a:txBody>
                    <a:bodyPr/>
                    <a:lstStyle/>
                    <a:p>
                      <a:pPr>
                        <a:lnSpc>
                          <a:spcPct val="95000"/>
                        </a:lnSpc>
                      </a:pPr>
                      <a:r>
                        <a:rPr lang="en-US" sz="1600" b="1" dirty="0">
                          <a:solidFill>
                            <a:schemeClr val="bg1"/>
                          </a:solidFill>
                          <a:latin typeface="Calibri" panose="020F0502020204030204" pitchFamily="34" charset="0"/>
                          <a:cs typeface="Calibri" panose="020F0502020204030204" pitchFamily="34" charset="0"/>
                        </a:rPr>
                        <a:t>ORR</a:t>
                      </a:r>
                      <a:r>
                        <a:rPr lang="en-US" sz="1600" b="1" baseline="0" dirty="0">
                          <a:solidFill>
                            <a:schemeClr val="bg1"/>
                          </a:solidFill>
                          <a:latin typeface="Calibri" panose="020F0502020204030204" pitchFamily="34" charset="0"/>
                          <a:cs typeface="Calibri" panose="020F0502020204030204" pitchFamily="34" charset="0"/>
                        </a:rPr>
                        <a:t>,</a:t>
                      </a:r>
                      <a:r>
                        <a:rPr lang="en-US" sz="1600" b="1" baseline="30000" dirty="0">
                          <a:solidFill>
                            <a:schemeClr val="bg1"/>
                          </a:solidFill>
                          <a:latin typeface="Calibri" panose="020F0502020204030204" pitchFamily="34" charset="0"/>
                          <a:ea typeface="Arial Unicode MS" panose="020B0604020202020204" pitchFamily="34" charset="-128"/>
                          <a:cs typeface="Calibri" panose="020F0502020204030204" pitchFamily="34" charset="0"/>
                        </a:rPr>
                        <a:t>†</a:t>
                      </a:r>
                      <a:r>
                        <a:rPr lang="en-US" sz="1600" b="1" baseline="0" dirty="0">
                          <a:solidFill>
                            <a:schemeClr val="bg1"/>
                          </a:solidFill>
                          <a:latin typeface="Calibri" panose="020F0502020204030204" pitchFamily="34" charset="0"/>
                          <a:cs typeface="Calibri" panose="020F0502020204030204" pitchFamily="34" charset="0"/>
                        </a:rPr>
                        <a:t> % (95% CI)</a:t>
                      </a:r>
                      <a:endParaRPr lang="en-US" sz="1600" b="1" dirty="0">
                        <a:solidFill>
                          <a:schemeClr val="bg1"/>
                        </a:solidFill>
                        <a:latin typeface="Calibri" panose="020F0502020204030204" pitchFamily="34" charset="0"/>
                        <a:cs typeface="Calibri" panose="020F0502020204030204" pitchFamily="34" charset="0"/>
                      </a:endParaRPr>
                    </a:p>
                    <a:p>
                      <a:pPr marL="182880">
                        <a:lnSpc>
                          <a:spcPct val="95000"/>
                        </a:lnSpc>
                      </a:pPr>
                      <a:r>
                        <a:rPr lang="en-US" sz="1600" b="0" baseline="0" dirty="0">
                          <a:solidFill>
                            <a:schemeClr val="bg1"/>
                          </a:solidFill>
                          <a:latin typeface="Calibri" panose="020F0502020204030204" pitchFamily="34" charset="0"/>
                          <a:cs typeface="Calibri" panose="020F0502020204030204" pitchFamily="34" charset="0"/>
                        </a:rPr>
                        <a:t>CR, n (%)</a:t>
                      </a:r>
                    </a:p>
                    <a:p>
                      <a:pPr marL="182880" algn="l" defTabSz="914400" rtl="0" eaLnBrk="1" latinLnBrk="0" hangingPunct="1">
                        <a:lnSpc>
                          <a:spcPct val="95000"/>
                        </a:lnSpc>
                      </a:pPr>
                      <a:r>
                        <a:rPr lang="en-US" sz="1600" b="0" kern="1200" baseline="0" dirty="0">
                          <a:solidFill>
                            <a:schemeClr val="bg1"/>
                          </a:solidFill>
                          <a:latin typeface="Calibri" panose="020F0502020204030204" pitchFamily="34" charset="0"/>
                          <a:ea typeface="+mn-ea"/>
                          <a:cs typeface="Calibri" panose="020F0502020204030204" pitchFamily="34" charset="0"/>
                        </a:rPr>
                        <a:t>PR, n (%)</a:t>
                      </a:r>
                    </a:p>
                    <a:p>
                      <a:pPr marL="182880" algn="l" defTabSz="914400" rtl="0" eaLnBrk="1" latinLnBrk="0" hangingPunct="1">
                        <a:lnSpc>
                          <a:spcPct val="95000"/>
                        </a:lnSpc>
                      </a:pPr>
                      <a:r>
                        <a:rPr lang="en-US" sz="1600" b="0" kern="1200" baseline="0" dirty="0">
                          <a:solidFill>
                            <a:schemeClr val="bg1"/>
                          </a:solidFill>
                          <a:latin typeface="Calibri" panose="020F0502020204030204" pitchFamily="34" charset="0"/>
                          <a:ea typeface="+mn-ea"/>
                          <a:cs typeface="Calibri" panose="020F0502020204030204" pitchFamily="34" charset="0"/>
                        </a:rPr>
                        <a:t>SD, n (%)</a:t>
                      </a:r>
                    </a:p>
                    <a:p>
                      <a:pPr marL="182880">
                        <a:lnSpc>
                          <a:spcPct val="95000"/>
                        </a:lnSpc>
                      </a:pPr>
                      <a:r>
                        <a:rPr lang="en-US" sz="1600" b="0" dirty="0">
                          <a:solidFill>
                            <a:schemeClr val="bg1"/>
                          </a:solidFill>
                          <a:latin typeface="Calibri" panose="020F0502020204030204" pitchFamily="34" charset="0"/>
                          <a:cs typeface="Calibri" panose="020F0502020204030204" pitchFamily="34" charset="0"/>
                        </a:rPr>
                        <a:t>PD, n (%)</a:t>
                      </a:r>
                    </a:p>
                    <a:p>
                      <a:pPr marL="182880">
                        <a:lnSpc>
                          <a:spcPct val="95000"/>
                        </a:lnSpc>
                      </a:pPr>
                      <a:r>
                        <a:rPr lang="en-US" sz="1600" b="0" dirty="0">
                          <a:solidFill>
                            <a:schemeClr val="bg1"/>
                          </a:solidFill>
                          <a:latin typeface="Calibri" panose="020F0502020204030204" pitchFamily="34" charset="0"/>
                          <a:cs typeface="Calibri" panose="020F0502020204030204" pitchFamily="34" charset="0"/>
                        </a:rPr>
                        <a:t>NE, n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dirty="0">
                          <a:solidFill>
                            <a:schemeClr val="bg1"/>
                          </a:solidFill>
                          <a:latin typeface="Calibri" panose="020F0502020204030204" pitchFamily="34" charset="0"/>
                          <a:cs typeface="Calibri" panose="020F0502020204030204" pitchFamily="34" charset="0"/>
                        </a:rPr>
                        <a:t>38.7 (29.4-48.6)</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8 (7.5)</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33 (31.1)</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26 (24.5)</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32 (30.2)</a:t>
                      </a:r>
                    </a:p>
                    <a:p>
                      <a:pPr algn="ctr">
                        <a:lnSpc>
                          <a:spcPct val="95000"/>
                        </a:lnSpc>
                      </a:pPr>
                      <a:r>
                        <a:rPr lang="en-US" sz="1600" dirty="0">
                          <a:solidFill>
                            <a:schemeClr val="bg1"/>
                          </a:solidFill>
                          <a:latin typeface="Calibri" panose="020F0502020204030204" pitchFamily="34" charset="0"/>
                          <a:cs typeface="Calibri" panose="020F0502020204030204" pitchFamily="34" charset="0"/>
                        </a:rPr>
                        <a:t>7 (6.6)</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93539183"/>
                  </a:ext>
                </a:extLst>
              </a:tr>
              <a:tr h="218821">
                <a:tc>
                  <a:txBody>
                    <a:bodyPr/>
                    <a:lstStyle/>
                    <a:p>
                      <a:pPr marL="0" marR="0" lvl="0" indent="0" algn="l" defTabSz="914400" rtl="0" eaLnBrk="1" fontAlgn="auto" latinLnBrk="0" hangingPunct="1">
                        <a:lnSpc>
                          <a:spcPct val="95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DCR,</a:t>
                      </a:r>
                      <a:r>
                        <a:rPr lang="en-US" sz="1600" b="1" baseline="30000" dirty="0">
                          <a:solidFill>
                            <a:schemeClr val="bg1"/>
                          </a:solidFill>
                          <a:latin typeface="Calibri" panose="020F0502020204030204" pitchFamily="34" charset="0"/>
                          <a:cs typeface="Calibri" panose="020F0502020204030204" pitchFamily="34" charset="0"/>
                        </a:rPr>
                        <a:t>‡</a:t>
                      </a:r>
                      <a:r>
                        <a:rPr lang="en-US" sz="1600" b="1" dirty="0">
                          <a:solidFill>
                            <a:schemeClr val="bg1"/>
                          </a:solidFill>
                          <a:latin typeface="Calibri" panose="020F0502020204030204" pitchFamily="34" charset="0"/>
                          <a:cs typeface="Calibri" panose="020F0502020204030204" pitchFamily="34" charset="0"/>
                        </a:rPr>
                        <a:t> </a:t>
                      </a:r>
                      <a:r>
                        <a:rPr lang="en-US" sz="1600" b="1" baseline="0" dirty="0">
                          <a:solidFill>
                            <a:schemeClr val="bg1"/>
                          </a:solidFill>
                          <a:latin typeface="Calibri" panose="020F0502020204030204" pitchFamily="34" charset="0"/>
                          <a:cs typeface="Calibri" panose="020F0502020204030204" pitchFamily="34" charset="0"/>
                        </a:rPr>
                        <a:t>% (95% CI)</a:t>
                      </a: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95000"/>
                        </a:lnSpc>
                        <a:spcBef>
                          <a:spcPts val="0"/>
                        </a:spcBef>
                        <a:spcAft>
                          <a:spcPts val="0"/>
                        </a:spcAft>
                        <a:buClrTx/>
                        <a:buSzTx/>
                        <a:buFontTx/>
                        <a:buNone/>
                        <a:tabLst/>
                        <a:defRPr/>
                      </a:pPr>
                      <a:r>
                        <a:rPr lang="en-US" sz="1600" b="1" dirty="0">
                          <a:solidFill>
                            <a:schemeClr val="bg1"/>
                          </a:solidFill>
                          <a:latin typeface="Calibri" panose="020F0502020204030204" pitchFamily="34" charset="0"/>
                          <a:cs typeface="Calibri" panose="020F0502020204030204" pitchFamily="34" charset="0"/>
                        </a:rPr>
                        <a:t>63.2 (53.3-72.4)</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87649185"/>
                  </a:ext>
                </a:extLst>
              </a:tr>
              <a:tr h="216432">
                <a:tc>
                  <a:txBody>
                    <a:bodyPr/>
                    <a:lstStyle/>
                    <a:p>
                      <a:pPr>
                        <a:lnSpc>
                          <a:spcPct val="95000"/>
                        </a:lnSpc>
                      </a:pPr>
                      <a:r>
                        <a:rPr lang="en-US" sz="1600" b="1" dirty="0">
                          <a:solidFill>
                            <a:schemeClr val="bg1"/>
                          </a:solidFill>
                          <a:latin typeface="Calibri" panose="020F0502020204030204" pitchFamily="34" charset="0"/>
                          <a:cs typeface="Calibri" panose="020F0502020204030204" pitchFamily="34" charset="0"/>
                        </a:rPr>
                        <a:t>Median DoR</a:t>
                      </a:r>
                      <a:r>
                        <a:rPr lang="en-US" sz="1600" b="1" baseline="0" dirty="0">
                          <a:solidFill>
                            <a:schemeClr val="bg1"/>
                          </a:solidFill>
                          <a:latin typeface="Calibri" panose="020F0502020204030204" pitchFamily="34" charset="0"/>
                          <a:cs typeface="Calibri" panose="020F0502020204030204" pitchFamily="34" charset="0"/>
                        </a:rPr>
                        <a:t>, mo (range)</a:t>
                      </a:r>
                      <a:endParaRPr lang="en-US" sz="1600" b="1" dirty="0">
                        <a:solidFill>
                          <a:schemeClr val="bg1"/>
                        </a:solidFill>
                        <a:latin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5000"/>
                        </a:lnSpc>
                      </a:pPr>
                      <a:r>
                        <a:rPr lang="en-US" sz="1600" b="1" dirty="0">
                          <a:solidFill>
                            <a:schemeClr val="bg1"/>
                          </a:solidFill>
                          <a:latin typeface="Calibri" panose="020F0502020204030204" pitchFamily="34" charset="0"/>
                          <a:cs typeface="Calibri" panose="020F0502020204030204" pitchFamily="34" charset="0"/>
                        </a:rPr>
                        <a:t>NR (5.59-30.13+)</a:t>
                      </a: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616871273"/>
                  </a:ext>
                </a:extLst>
              </a:tr>
            </a:tbl>
          </a:graphicData>
        </a:graphic>
      </p:graphicFrame>
    </p:spTree>
    <p:extLst>
      <p:ext uri="{BB962C8B-B14F-4D97-AF65-F5344CB8AC3E}">
        <p14:creationId xmlns:p14="http://schemas.microsoft.com/office/powerpoint/2010/main" val="13777901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15">
            <a:extLst>
              <a:ext uri="{FF2B5EF4-FFF2-40B4-BE49-F238E27FC236}">
                <a16:creationId xmlns:a16="http://schemas.microsoft.com/office/drawing/2014/main" id="{4DC0D284-38A8-452E-8997-EF3DE9F957E2}"/>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defPPr>
              <a:defRPr lang="en-US"/>
            </a:defPPr>
            <a:lvl1pPr eaLnBrk="1" hangingPunct="1">
              <a:defRPr sz="1200" b="0" spc="-10">
                <a:solidFill>
                  <a:schemeClr val="bg2"/>
                </a:solidFill>
                <a:latin typeface="Calibri" panose="020F0502020204030204" pitchFamily="34" charset="0"/>
                <a:cs typeface="+mn-cs"/>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r>
              <a:rPr lang="en-US" altLang="en-US" dirty="0"/>
              <a:t>Colombo. NEJM. 2021;385:1856. Pembrolizumab PI. Tewari. ASCO 2022. Abstr 5506.</a:t>
            </a:r>
          </a:p>
        </p:txBody>
      </p:sp>
      <p:sp>
        <p:nvSpPr>
          <p:cNvPr id="31" name="Title 1">
            <a:extLst>
              <a:ext uri="{FF2B5EF4-FFF2-40B4-BE49-F238E27FC236}">
                <a16:creationId xmlns:a16="http://schemas.microsoft.com/office/drawing/2014/main" id="{D448F187-2BB7-4E79-B821-A49AF368756E}"/>
              </a:ext>
            </a:extLst>
          </p:cNvPr>
          <p:cNvSpPr>
            <a:spLocks noGrp="1"/>
          </p:cNvSpPr>
          <p:nvPr>
            <p:ph type="title"/>
          </p:nvPr>
        </p:nvSpPr>
        <p:spPr>
          <a:xfrm>
            <a:off x="609759" y="238127"/>
            <a:ext cx="11141055" cy="1103313"/>
          </a:xfrm>
        </p:spPr>
        <p:txBody>
          <a:bodyPr/>
          <a:lstStyle/>
          <a:p>
            <a:r>
              <a:rPr lang="en-US" dirty="0"/>
              <a:t>Pembrolizumab + CT ± Bevacizumab vs Placebo + CT ± </a:t>
            </a:r>
            <a:br>
              <a:rPr lang="en-US" dirty="0"/>
            </a:br>
            <a:r>
              <a:rPr lang="en-US" dirty="0"/>
              <a:t>Bevacizumab in CC (KEYNOTE-826): Study Design</a:t>
            </a:r>
          </a:p>
        </p:txBody>
      </p:sp>
      <p:sp>
        <p:nvSpPr>
          <p:cNvPr id="32" name="Content Placeholder 21">
            <a:extLst>
              <a:ext uri="{FF2B5EF4-FFF2-40B4-BE49-F238E27FC236}">
                <a16:creationId xmlns:a16="http://schemas.microsoft.com/office/drawing/2014/main" id="{CBEDDB63-82EC-4614-BEB4-BB54850A3A4F}"/>
              </a:ext>
            </a:extLst>
          </p:cNvPr>
          <p:cNvSpPr txBox="1">
            <a:spLocks/>
          </p:cNvSpPr>
          <p:nvPr/>
        </p:nvSpPr>
        <p:spPr>
          <a:xfrm>
            <a:off x="614835" y="1533367"/>
            <a:ext cx="10877529" cy="32313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International, randomized, double-blind phase III trial</a:t>
            </a:r>
          </a:p>
        </p:txBody>
      </p:sp>
      <p:sp>
        <p:nvSpPr>
          <p:cNvPr id="33" name="Rectangle 49">
            <a:extLst>
              <a:ext uri="{FF2B5EF4-FFF2-40B4-BE49-F238E27FC236}">
                <a16:creationId xmlns:a16="http://schemas.microsoft.com/office/drawing/2014/main" id="{C80FD95D-C166-44B0-AD2B-5614C29D3788}"/>
              </a:ext>
            </a:extLst>
          </p:cNvPr>
          <p:cNvSpPr>
            <a:spLocks noChangeArrowheads="1"/>
          </p:cNvSpPr>
          <p:nvPr/>
        </p:nvSpPr>
        <p:spPr bwMode="auto">
          <a:xfrm>
            <a:off x="3928665" y="2891640"/>
            <a:ext cx="3333809" cy="789495"/>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a:t>
            </a:r>
            <a:r>
              <a:rPr lang="en-US" altLang="en-US" sz="1600" b="0" dirty="0">
                <a:solidFill>
                  <a:schemeClr val="tx1"/>
                </a:solidFill>
                <a:latin typeface="Calibri" panose="020F0502020204030204" pitchFamily="34" charset="0"/>
              </a:rPr>
              <a:t>200 mg IV Q3W +</a:t>
            </a:r>
            <a:br>
              <a:rPr lang="en-US" altLang="en-US" sz="1600" b="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CT</a:t>
            </a:r>
            <a:r>
              <a:rPr lang="en-US" altLang="en-US" sz="1600" baseline="30000" dirty="0">
                <a:solidFill>
                  <a:schemeClr val="tx1"/>
                </a:solidFill>
                <a:latin typeface="Calibri" panose="020F0502020204030204" pitchFamily="34" charset="0"/>
              </a:rPr>
              <a:t> †</a:t>
            </a:r>
            <a:r>
              <a:rPr lang="en-US" altLang="en-US" sz="1600" b="0" dirty="0">
                <a:solidFill>
                  <a:schemeClr val="tx1"/>
                </a:solidFill>
                <a:latin typeface="Calibri" panose="020F0502020204030204" pitchFamily="34" charset="0"/>
              </a:rPr>
              <a:t> IV Q3W ± </a:t>
            </a:r>
            <a:br>
              <a:rPr lang="en-US" altLang="en-US" sz="1600" b="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Bevacizumab</a:t>
            </a:r>
            <a:r>
              <a:rPr lang="en-US" altLang="en-US" sz="1600" b="0" dirty="0">
                <a:solidFill>
                  <a:schemeClr val="tx1"/>
                </a:solidFill>
                <a:latin typeface="Calibri" panose="020F0502020204030204" pitchFamily="34" charset="0"/>
              </a:rPr>
              <a:t> 15 mg/kg IV Q3W</a:t>
            </a:r>
          </a:p>
        </p:txBody>
      </p:sp>
      <p:cxnSp>
        <p:nvCxnSpPr>
          <p:cNvPr id="34" name="Straight Arrow Connector 33">
            <a:extLst>
              <a:ext uri="{FF2B5EF4-FFF2-40B4-BE49-F238E27FC236}">
                <a16:creationId xmlns:a16="http://schemas.microsoft.com/office/drawing/2014/main" id="{CE462788-9836-4BF8-A940-F14008E95A1F}"/>
              </a:ext>
            </a:extLst>
          </p:cNvPr>
          <p:cNvCxnSpPr>
            <a:cxnSpLocks/>
          </p:cNvCxnSpPr>
          <p:nvPr/>
        </p:nvCxnSpPr>
        <p:spPr bwMode="auto">
          <a:xfrm flipV="1">
            <a:off x="3061925" y="3355417"/>
            <a:ext cx="758032" cy="269690"/>
          </a:xfrm>
          <a:prstGeom prst="straightConnector1">
            <a:avLst/>
          </a:prstGeom>
          <a:noFill/>
          <a:ln w="28575" cap="flat" cmpd="sng" algn="ctr">
            <a:solidFill>
              <a:schemeClr val="bg1"/>
            </a:solidFill>
            <a:prstDash val="solid"/>
            <a:round/>
            <a:headEnd type="none" w="med" len="med"/>
            <a:tailEnd type="triangle"/>
          </a:ln>
          <a:effectLst/>
        </p:spPr>
      </p:cxnSp>
      <p:sp>
        <p:nvSpPr>
          <p:cNvPr id="35" name="Text Box 45">
            <a:extLst>
              <a:ext uri="{FF2B5EF4-FFF2-40B4-BE49-F238E27FC236}">
                <a16:creationId xmlns:a16="http://schemas.microsoft.com/office/drawing/2014/main" id="{ADCF1BE4-5ED3-4051-8705-4EEBFDE6D238}"/>
              </a:ext>
            </a:extLst>
          </p:cNvPr>
          <p:cNvSpPr txBox="1">
            <a:spLocks noChangeArrowheads="1"/>
          </p:cNvSpPr>
          <p:nvPr/>
        </p:nvSpPr>
        <p:spPr bwMode="auto">
          <a:xfrm>
            <a:off x="184373" y="3167042"/>
            <a:ext cx="287755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Adults with persistent, recurrent, or metastatic cervical cancer; no prior systemic chemotherapy; ECOG PS 0-1</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 (N = 548)</a:t>
            </a:r>
          </a:p>
        </p:txBody>
      </p:sp>
      <p:sp>
        <p:nvSpPr>
          <p:cNvPr id="36" name="Rectangle 49">
            <a:extLst>
              <a:ext uri="{FF2B5EF4-FFF2-40B4-BE49-F238E27FC236}">
                <a16:creationId xmlns:a16="http://schemas.microsoft.com/office/drawing/2014/main" id="{C30312B7-81F2-481E-ADBF-35BA8C63C63E}"/>
              </a:ext>
            </a:extLst>
          </p:cNvPr>
          <p:cNvSpPr>
            <a:spLocks noChangeArrowheads="1"/>
          </p:cNvSpPr>
          <p:nvPr/>
        </p:nvSpPr>
        <p:spPr bwMode="auto">
          <a:xfrm>
            <a:off x="3928665" y="4025135"/>
            <a:ext cx="3335735" cy="789495"/>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a:t>
            </a:r>
            <a:r>
              <a:rPr lang="en-US" altLang="en-US" sz="1600" b="0" dirty="0">
                <a:solidFill>
                  <a:schemeClr val="tx1"/>
                </a:solidFill>
                <a:latin typeface="Calibri" panose="020F0502020204030204" pitchFamily="34" charset="0"/>
              </a:rPr>
              <a:t>IV Q3W + </a:t>
            </a:r>
            <a:br>
              <a:rPr lang="en-US" altLang="en-US" sz="1600" b="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CT</a:t>
            </a:r>
            <a:r>
              <a:rPr lang="en-US" altLang="en-US" sz="1600" baseline="30000" dirty="0">
                <a:solidFill>
                  <a:schemeClr val="tx1"/>
                </a:solidFill>
                <a:latin typeface="Calibri" panose="020F0502020204030204" pitchFamily="34" charset="0"/>
              </a:rPr>
              <a:t>†</a:t>
            </a:r>
            <a:r>
              <a:rPr lang="en-US" altLang="en-US" sz="1600" b="0" dirty="0">
                <a:solidFill>
                  <a:schemeClr val="tx1"/>
                </a:solidFill>
                <a:latin typeface="Calibri" panose="020F0502020204030204" pitchFamily="34" charset="0"/>
              </a:rPr>
              <a:t> IV Q3W ± </a:t>
            </a:r>
            <a:br>
              <a:rPr lang="en-US" altLang="en-US" sz="1600" b="0" dirty="0">
                <a:solidFill>
                  <a:schemeClr val="tx1"/>
                </a:solidFill>
                <a:latin typeface="Calibri" panose="020F0502020204030204" pitchFamily="34" charset="0"/>
              </a:rPr>
            </a:br>
            <a:r>
              <a:rPr lang="en-US" altLang="en-US" sz="1600" dirty="0">
                <a:solidFill>
                  <a:schemeClr val="tx1"/>
                </a:solidFill>
                <a:latin typeface="Calibri" panose="020F0502020204030204" pitchFamily="34" charset="0"/>
              </a:rPr>
              <a:t>Bevacizumab</a:t>
            </a:r>
            <a:r>
              <a:rPr lang="en-US" altLang="en-US" sz="1600" b="0" dirty="0">
                <a:solidFill>
                  <a:schemeClr val="tx1"/>
                </a:solidFill>
                <a:latin typeface="Calibri" panose="020F0502020204030204" pitchFamily="34" charset="0"/>
              </a:rPr>
              <a:t> 15 mg/kg IV Q3W</a:t>
            </a:r>
          </a:p>
        </p:txBody>
      </p:sp>
      <p:cxnSp>
        <p:nvCxnSpPr>
          <p:cNvPr id="37" name="Straight Arrow Connector 36">
            <a:extLst>
              <a:ext uri="{FF2B5EF4-FFF2-40B4-BE49-F238E27FC236}">
                <a16:creationId xmlns:a16="http://schemas.microsoft.com/office/drawing/2014/main" id="{8061A83F-34D0-4225-8B8A-60E97972DA1B}"/>
              </a:ext>
            </a:extLst>
          </p:cNvPr>
          <p:cNvCxnSpPr>
            <a:cxnSpLocks/>
          </p:cNvCxnSpPr>
          <p:nvPr/>
        </p:nvCxnSpPr>
        <p:spPr bwMode="auto">
          <a:xfrm>
            <a:off x="3100025" y="3999090"/>
            <a:ext cx="719932" cy="317956"/>
          </a:xfrm>
          <a:prstGeom prst="straightConnector1">
            <a:avLst/>
          </a:prstGeom>
          <a:noFill/>
          <a:ln w="28575" cap="flat" cmpd="sng" algn="ctr">
            <a:solidFill>
              <a:schemeClr val="bg1"/>
            </a:solidFill>
            <a:prstDash val="solid"/>
            <a:round/>
            <a:headEnd type="none" w="med" len="med"/>
            <a:tailEnd type="triangle"/>
          </a:ln>
          <a:effectLst/>
        </p:spPr>
      </p:cxnSp>
      <p:sp>
        <p:nvSpPr>
          <p:cNvPr id="38" name="TextBox 37">
            <a:extLst>
              <a:ext uri="{FF2B5EF4-FFF2-40B4-BE49-F238E27FC236}">
                <a16:creationId xmlns:a16="http://schemas.microsoft.com/office/drawing/2014/main" id="{26B4591D-447E-42DE-A815-29E2AB65E245}"/>
              </a:ext>
            </a:extLst>
          </p:cNvPr>
          <p:cNvSpPr txBox="1"/>
          <p:nvPr/>
        </p:nvSpPr>
        <p:spPr bwMode="auto">
          <a:xfrm>
            <a:off x="2925813" y="4843870"/>
            <a:ext cx="5548335"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*≤35 cycles pembrolizumab/placebo. </a:t>
            </a:r>
            <a:r>
              <a:rPr lang="en-US" altLang="en-US" sz="140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CT: ≤6 cycles: paclitaxel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175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 (cisplatin 50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or carboplatin AUC 5 mg/mL/min). </a:t>
            </a:r>
          </a:p>
        </p:txBody>
      </p:sp>
      <p:cxnSp>
        <p:nvCxnSpPr>
          <p:cNvPr id="39" name="Straight Arrow Connector 38">
            <a:extLst>
              <a:ext uri="{FF2B5EF4-FFF2-40B4-BE49-F238E27FC236}">
                <a16:creationId xmlns:a16="http://schemas.microsoft.com/office/drawing/2014/main" id="{3E78F15B-51A9-411D-A5F7-A45EB8F34CDC}"/>
              </a:ext>
            </a:extLst>
          </p:cNvPr>
          <p:cNvCxnSpPr>
            <a:cxnSpLocks/>
          </p:cNvCxnSpPr>
          <p:nvPr/>
        </p:nvCxnSpPr>
        <p:spPr bwMode="auto">
          <a:xfrm>
            <a:off x="7106769" y="3859862"/>
            <a:ext cx="302874" cy="0"/>
          </a:xfrm>
          <a:prstGeom prst="straightConnector1">
            <a:avLst/>
          </a:prstGeom>
          <a:noFill/>
          <a:ln w="28575" cap="flat" cmpd="sng" algn="ctr">
            <a:solidFill>
              <a:schemeClr val="bg1"/>
            </a:solidFill>
            <a:prstDash val="solid"/>
            <a:round/>
            <a:headEnd type="none" w="med" len="med"/>
            <a:tailEnd type="triangle"/>
          </a:ln>
          <a:effectLst/>
        </p:spPr>
      </p:cxnSp>
      <p:sp>
        <p:nvSpPr>
          <p:cNvPr id="40" name="TextBox 39">
            <a:extLst>
              <a:ext uri="{FF2B5EF4-FFF2-40B4-BE49-F238E27FC236}">
                <a16:creationId xmlns:a16="http://schemas.microsoft.com/office/drawing/2014/main" id="{20E8868A-76CE-465B-98BB-E254E407EBD2}"/>
              </a:ext>
            </a:extLst>
          </p:cNvPr>
          <p:cNvSpPr txBox="1"/>
          <p:nvPr/>
        </p:nvSpPr>
        <p:spPr bwMode="auto">
          <a:xfrm>
            <a:off x="7446498" y="3536364"/>
            <a:ext cx="3164352"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i="1" dirty="0">
                <a:solidFill>
                  <a:schemeClr val="bg1"/>
                </a:solidFill>
                <a:latin typeface="Calibri" panose="020F0502020204030204" pitchFamily="34" charset="0"/>
              </a:rPr>
              <a:t>Treatment until death, radiographic progression, unacceptable toxicity, or study completion</a:t>
            </a:r>
          </a:p>
        </p:txBody>
      </p:sp>
      <p:sp>
        <p:nvSpPr>
          <p:cNvPr id="41" name="TextBox 40">
            <a:extLst>
              <a:ext uri="{FF2B5EF4-FFF2-40B4-BE49-F238E27FC236}">
                <a16:creationId xmlns:a16="http://schemas.microsoft.com/office/drawing/2014/main" id="{F834CB02-BF1F-4389-A45A-319B02BBFC2E}"/>
              </a:ext>
            </a:extLst>
          </p:cNvPr>
          <p:cNvSpPr txBox="1"/>
          <p:nvPr/>
        </p:nvSpPr>
        <p:spPr bwMode="auto">
          <a:xfrm>
            <a:off x="1394714" y="1966173"/>
            <a:ext cx="506790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metastatic disease (yes vs no), PD-L1 CPS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(&lt;1 vs 1 to &lt;10 vs ≥10), planned bevacizumab (yes vs no) </a:t>
            </a:r>
          </a:p>
        </p:txBody>
      </p:sp>
      <p:cxnSp>
        <p:nvCxnSpPr>
          <p:cNvPr id="42" name="Straight Arrow Connector 41">
            <a:extLst>
              <a:ext uri="{FF2B5EF4-FFF2-40B4-BE49-F238E27FC236}">
                <a16:creationId xmlns:a16="http://schemas.microsoft.com/office/drawing/2014/main" id="{EF8F8C31-2586-4732-A261-0F6EDF6B6603}"/>
              </a:ext>
            </a:extLst>
          </p:cNvPr>
          <p:cNvCxnSpPr>
            <a:cxnSpLocks/>
          </p:cNvCxnSpPr>
          <p:nvPr/>
        </p:nvCxnSpPr>
        <p:spPr bwMode="auto">
          <a:xfrm flipH="1">
            <a:off x="3439496" y="2638422"/>
            <a:ext cx="963" cy="275415"/>
          </a:xfrm>
          <a:prstGeom prst="straightConnector1">
            <a:avLst/>
          </a:prstGeom>
          <a:noFill/>
          <a:ln w="28575" cap="flat" cmpd="sng" algn="ctr">
            <a:solidFill>
              <a:schemeClr val="bg1"/>
            </a:solidFill>
            <a:prstDash val="solid"/>
            <a:round/>
            <a:headEnd type="none" w="med" len="med"/>
            <a:tailEnd type="triangle"/>
          </a:ln>
          <a:effectLst/>
        </p:spPr>
      </p:cxnSp>
      <p:sp>
        <p:nvSpPr>
          <p:cNvPr id="43" name="Content Placeholder 2">
            <a:extLst>
              <a:ext uri="{FF2B5EF4-FFF2-40B4-BE49-F238E27FC236}">
                <a16:creationId xmlns:a16="http://schemas.microsoft.com/office/drawing/2014/main" id="{6BA02D0C-F9E9-413D-8728-1842936AC61E}"/>
              </a:ext>
            </a:extLst>
          </p:cNvPr>
          <p:cNvSpPr txBox="1">
            <a:spLocks/>
          </p:cNvSpPr>
          <p:nvPr/>
        </p:nvSpPr>
        <p:spPr bwMode="auto">
          <a:xfrm>
            <a:off x="604675" y="5452884"/>
            <a:ext cx="3970075" cy="522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1800" kern="0" dirty="0"/>
              <a:t>Dual primary endpoints: </a:t>
            </a:r>
            <a:r>
              <a:rPr lang="en-US" sz="1800" b="0" kern="0" dirty="0"/>
              <a:t>OS and PFS</a:t>
            </a:r>
          </a:p>
        </p:txBody>
      </p:sp>
      <p:sp>
        <p:nvSpPr>
          <p:cNvPr id="44" name="TextBox 43">
            <a:extLst>
              <a:ext uri="{FF2B5EF4-FFF2-40B4-BE49-F238E27FC236}">
                <a16:creationId xmlns:a16="http://schemas.microsoft.com/office/drawing/2014/main" id="{A16DC7DE-CBB3-4128-B9E4-A96D06E8833A}"/>
              </a:ext>
            </a:extLst>
          </p:cNvPr>
          <p:cNvSpPr txBox="1"/>
          <p:nvPr/>
        </p:nvSpPr>
        <p:spPr>
          <a:xfrm>
            <a:off x="7829231" y="1441119"/>
            <a:ext cx="4062786" cy="2009061"/>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sz="1600" dirty="0">
                <a:solidFill>
                  <a:prstClr val="black"/>
                </a:solidFill>
                <a:latin typeface="Calibri"/>
                <a:cs typeface="+mn-cs"/>
              </a:rPr>
              <a:t>FDA Approval October 2021</a:t>
            </a:r>
            <a:br>
              <a:rPr lang="en-US" sz="1600" b="0" dirty="0">
                <a:solidFill>
                  <a:prstClr val="black"/>
                </a:solidFill>
                <a:latin typeface="Calibri"/>
                <a:cs typeface="+mn-cs"/>
              </a:rPr>
            </a:br>
            <a:r>
              <a:rPr lang="en-US" sz="1600" b="0" dirty="0">
                <a:solidFill>
                  <a:prstClr val="black"/>
                </a:solidFill>
                <a:latin typeface="Calibri"/>
                <a:cs typeface="+mn-cs"/>
              </a:rPr>
              <a:t>Pembrolizumab in combination with chemotherapy, with or without bevacizumab, for patients with persistent, recurrent, or metastatic cervical cancer </a:t>
            </a:r>
            <a:r>
              <a:rPr lang="en-US" sz="1600" i="1" dirty="0">
                <a:solidFill>
                  <a:prstClr val="black"/>
                </a:solidFill>
                <a:latin typeface="Calibri"/>
                <a:cs typeface="+mn-cs"/>
              </a:rPr>
              <a:t>whose tumors express PD-L1 (CPS ≥1)</a:t>
            </a:r>
            <a:r>
              <a:rPr lang="en-US" sz="1600" dirty="0">
                <a:solidFill>
                  <a:prstClr val="black"/>
                </a:solidFill>
                <a:latin typeface="Calibri"/>
                <a:cs typeface="+mn-cs"/>
              </a:rPr>
              <a:t>, </a:t>
            </a:r>
            <a:r>
              <a:rPr lang="en-US" sz="1600" b="0" dirty="0">
                <a:solidFill>
                  <a:prstClr val="black"/>
                </a:solidFill>
                <a:latin typeface="Calibri"/>
                <a:cs typeface="+mn-cs"/>
              </a:rPr>
              <a:t>as determined by an FDA-approved test.  </a:t>
            </a:r>
          </a:p>
        </p:txBody>
      </p:sp>
      <p:sp>
        <p:nvSpPr>
          <p:cNvPr id="45" name="Content Placeholder 2">
            <a:extLst>
              <a:ext uri="{FF2B5EF4-FFF2-40B4-BE49-F238E27FC236}">
                <a16:creationId xmlns:a16="http://schemas.microsoft.com/office/drawing/2014/main" id="{FB53425D-D75E-4BFC-95A9-7EAF7EC83AF7}"/>
              </a:ext>
            </a:extLst>
          </p:cNvPr>
          <p:cNvSpPr txBox="1">
            <a:spLocks/>
          </p:cNvSpPr>
          <p:nvPr/>
        </p:nvSpPr>
        <p:spPr bwMode="auto">
          <a:xfrm>
            <a:off x="4985278" y="5446324"/>
            <a:ext cx="6780742" cy="105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1800" kern="0" dirty="0">
                <a:solidFill>
                  <a:schemeClr val="bg1"/>
                </a:solidFill>
              </a:rPr>
              <a:t>Secondary endpoints: </a:t>
            </a:r>
            <a:r>
              <a:rPr lang="en-US" sz="1800" b="0" kern="0" dirty="0">
                <a:solidFill>
                  <a:schemeClr val="bg1"/>
                </a:solidFill>
              </a:rPr>
              <a:t>ORR, DoR, 12-mo PFS, safety</a:t>
            </a:r>
          </a:p>
          <a:p>
            <a:pPr>
              <a:spcAft>
                <a:spcPts val="0"/>
              </a:spcAft>
            </a:pPr>
            <a:r>
              <a:rPr lang="en-US" sz="1800" kern="0" dirty="0"/>
              <a:t>Exploratory endpoints: </a:t>
            </a:r>
            <a:r>
              <a:rPr lang="en-US" sz="1800" b="0" kern="0" dirty="0"/>
              <a:t>PROs assessed per EuroQol EQ-5D-5L VAS</a:t>
            </a:r>
            <a:endParaRPr lang="en-US" sz="1800" b="0" kern="0" dirty="0">
              <a:solidFill>
                <a:schemeClr val="bg1"/>
              </a:solidFill>
            </a:endParaRPr>
          </a:p>
        </p:txBody>
      </p:sp>
    </p:spTree>
    <p:extLst>
      <p:ext uri="{BB962C8B-B14F-4D97-AF65-F5344CB8AC3E}">
        <p14:creationId xmlns:p14="http://schemas.microsoft.com/office/powerpoint/2010/main" val="3393657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13682-F55D-0E4F-8A68-2963B3671FE3}"/>
              </a:ext>
            </a:extLst>
          </p:cNvPr>
          <p:cNvSpPr>
            <a:spLocks noGrp="1"/>
          </p:cNvSpPr>
          <p:nvPr>
            <p:ph type="title"/>
          </p:nvPr>
        </p:nvSpPr>
        <p:spPr/>
        <p:txBody>
          <a:bodyPr/>
          <a:lstStyle/>
          <a:p>
            <a:r>
              <a:rPr lang="en-US" dirty="0"/>
              <a:t>KEYNOTE-826: Baseline Characteristics</a:t>
            </a:r>
          </a:p>
        </p:txBody>
      </p:sp>
      <p:sp>
        <p:nvSpPr>
          <p:cNvPr id="4" name="Text Box 15">
            <a:extLst>
              <a:ext uri="{FF2B5EF4-FFF2-40B4-BE49-F238E27FC236}">
                <a16:creationId xmlns:a16="http://schemas.microsoft.com/office/drawing/2014/main" id="{AEDE8B78-1C5A-4D4D-97DF-3877B32C0CE1}"/>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defPPr>
              <a:defRPr lang="en-US"/>
            </a:defPPr>
            <a:lvl1pPr eaLnBrk="1" hangingPunct="1">
              <a:defRPr sz="1200" b="0" spc="-10">
                <a:solidFill>
                  <a:schemeClr val="bg2"/>
                </a:solidFill>
                <a:latin typeface="Calibri" panose="020F0502020204030204" pitchFamily="34" charset="0"/>
                <a:cs typeface="+mn-cs"/>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r>
              <a:rPr lang="en-US" altLang="en-US" dirty="0"/>
              <a:t>Colombo. NEJM. 2021;385:1856.</a:t>
            </a:r>
          </a:p>
        </p:txBody>
      </p:sp>
      <p:graphicFrame>
        <p:nvGraphicFramePr>
          <p:cNvPr id="16" name="Group 3">
            <a:extLst>
              <a:ext uri="{FF2B5EF4-FFF2-40B4-BE49-F238E27FC236}">
                <a16:creationId xmlns:a16="http://schemas.microsoft.com/office/drawing/2014/main" id="{46D48B87-2297-F041-A277-F79E9240E953}"/>
              </a:ext>
            </a:extLst>
          </p:cNvPr>
          <p:cNvGraphicFramePr>
            <a:graphicFrameLocks/>
          </p:cNvGraphicFramePr>
          <p:nvPr/>
        </p:nvGraphicFramePr>
        <p:xfrm>
          <a:off x="719138" y="1596124"/>
          <a:ext cx="5156175" cy="3230960"/>
        </p:xfrm>
        <a:graphic>
          <a:graphicData uri="http://schemas.openxmlformats.org/drawingml/2006/table">
            <a:tbl>
              <a:tblPr/>
              <a:tblGrid>
                <a:gridCol w="2814427">
                  <a:extLst>
                    <a:ext uri="{9D8B030D-6E8A-4147-A177-3AD203B41FA5}">
                      <a16:colId xmlns:a16="http://schemas.microsoft.com/office/drawing/2014/main" val="20000"/>
                    </a:ext>
                  </a:extLst>
                </a:gridCol>
                <a:gridCol w="1279845">
                  <a:extLst>
                    <a:ext uri="{9D8B030D-6E8A-4147-A177-3AD203B41FA5}">
                      <a16:colId xmlns:a16="http://schemas.microsoft.com/office/drawing/2014/main" val="20001"/>
                    </a:ext>
                  </a:extLst>
                </a:gridCol>
                <a:gridCol w="1061903">
                  <a:extLst>
                    <a:ext uri="{9D8B030D-6E8A-4147-A177-3AD203B41FA5}">
                      <a16:colId xmlns:a16="http://schemas.microsoft.com/office/drawing/2014/main" val="20002"/>
                    </a:ext>
                  </a:extLst>
                </a:gridCol>
              </a:tblGrid>
              <a:tr h="4140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252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51 (25-82)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50 (22-79)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6892432"/>
                  </a:ext>
                </a:extLst>
              </a:tr>
              <a:tr h="261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(41.6)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 (45.0)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61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CPS, n (%)</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to &lt;10</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 (37.3)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158 (51.3)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(11.0)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116 (37.5)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159 (51.5)</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1406">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Prior therapy, n (%)</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CRT or RT with surgery</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CRT or RT only</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Surgery only</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156 (50.6)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(25.6)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142 (46.0)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(20.7)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11853595"/>
                  </a:ext>
                </a:extLst>
              </a:tr>
            </a:tbl>
          </a:graphicData>
        </a:graphic>
      </p:graphicFrame>
      <p:graphicFrame>
        <p:nvGraphicFramePr>
          <p:cNvPr id="17" name="Group 3">
            <a:extLst>
              <a:ext uri="{FF2B5EF4-FFF2-40B4-BE49-F238E27FC236}">
                <a16:creationId xmlns:a16="http://schemas.microsoft.com/office/drawing/2014/main" id="{4E8AE5A1-9D01-6940-9510-C90686821E26}"/>
              </a:ext>
            </a:extLst>
          </p:cNvPr>
          <p:cNvGraphicFramePr>
            <a:graphicFrameLocks/>
          </p:cNvGraphicFramePr>
          <p:nvPr>
            <p:extLst>
              <p:ext uri="{D42A27DB-BD31-4B8C-83A1-F6EECF244321}">
                <p14:modId xmlns:p14="http://schemas.microsoft.com/office/powerpoint/2010/main" val="3562334431"/>
              </p:ext>
            </p:extLst>
          </p:nvPr>
        </p:nvGraphicFramePr>
        <p:xfrm>
          <a:off x="6094561" y="1596124"/>
          <a:ext cx="5401956" cy="3992944"/>
        </p:xfrm>
        <a:graphic>
          <a:graphicData uri="http://schemas.openxmlformats.org/drawingml/2006/table">
            <a:tbl>
              <a:tblPr/>
              <a:tblGrid>
                <a:gridCol w="2948583">
                  <a:extLst>
                    <a:ext uri="{9D8B030D-6E8A-4147-A177-3AD203B41FA5}">
                      <a16:colId xmlns:a16="http://schemas.microsoft.com/office/drawing/2014/main" val="20000"/>
                    </a:ext>
                  </a:extLst>
                </a:gridCol>
                <a:gridCol w="1340852">
                  <a:extLst>
                    <a:ext uri="{9D8B030D-6E8A-4147-A177-3AD203B41FA5}">
                      <a16:colId xmlns:a16="http://schemas.microsoft.com/office/drawing/2014/main" val="20001"/>
                    </a:ext>
                  </a:extLst>
                </a:gridCol>
                <a:gridCol w="1112521">
                  <a:extLst>
                    <a:ext uri="{9D8B030D-6E8A-4147-A177-3AD203B41FA5}">
                      <a16:colId xmlns:a16="http://schemas.microsoft.com/office/drawing/2014/main" val="20002"/>
                    </a:ext>
                  </a:extLst>
                </a:gridCol>
              </a:tblGrid>
              <a:tr h="41405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Placebo*</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5227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 at initial diagnosis</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IIIA</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IIIB</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IVA</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IVB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67 (21.8)</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85 (27.6)</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 (1.6)</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 (1.3)</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46 (14.9)</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7 (2.3)</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94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58 (18.8)</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93 (30.1)</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8 (2.6)</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8 (2.6)</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42 (13.6)</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4 (1.3)</a:t>
                      </a:r>
                    </a:p>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96 (31.1)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6892432"/>
                  </a:ext>
                </a:extLst>
              </a:tr>
              <a:tr h="261406">
                <a:tc>
                  <a:txBody>
                    <a:bodyPr/>
                    <a:lstStyle/>
                    <a:p>
                      <a:pPr marL="0" marR="0" lvl="0" indent="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Disease status at entry</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Metastatic</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Persistent/recurrent with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distant metastases</a:t>
                      </a:r>
                    </a:p>
                    <a:p>
                      <a:pPr marL="177800" marR="0" lvl="0" indent="-17780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Persistent/recurrent without distant metastases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199 (64.6)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 (16.6)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 (20.7)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179 (57.9)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61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Bevacizumab use during study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196 (63.6)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193 (62.5)</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19" name="TextBox 18">
            <a:extLst>
              <a:ext uri="{FF2B5EF4-FFF2-40B4-BE49-F238E27FC236}">
                <a16:creationId xmlns:a16="http://schemas.microsoft.com/office/drawing/2014/main" id="{FAAB5C64-D909-D445-BD34-6B9ED55FD7D3}"/>
              </a:ext>
            </a:extLst>
          </p:cNvPr>
          <p:cNvSpPr txBox="1"/>
          <p:nvPr/>
        </p:nvSpPr>
        <p:spPr bwMode="auto">
          <a:xfrm>
            <a:off x="609759" y="5705967"/>
            <a:ext cx="111410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*Arm also included CT ± bevacizumab.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Per FIGO 2009/NCCN 2017 criteria.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Includes patients with para-aortic lymph node involvement.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These patients were diagnosed with stage IVB disease and entered the study with no prior treatment for cervical cancer.</a:t>
            </a:r>
          </a:p>
        </p:txBody>
      </p:sp>
      <p:sp>
        <p:nvSpPr>
          <p:cNvPr id="3" name="TextBox 2">
            <a:extLst>
              <a:ext uri="{FF2B5EF4-FFF2-40B4-BE49-F238E27FC236}">
                <a16:creationId xmlns:a16="http://schemas.microsoft.com/office/drawing/2014/main" id="{9C4F61DC-ED5A-5146-CD86-33A436EF415F}"/>
              </a:ext>
            </a:extLst>
          </p:cNvPr>
          <p:cNvSpPr txBox="1"/>
          <p:nvPr/>
        </p:nvSpPr>
        <p:spPr bwMode="auto">
          <a:xfrm>
            <a:off x="719138" y="4981784"/>
            <a:ext cx="51561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sz="1600" dirty="0">
                <a:solidFill>
                  <a:schemeClr val="bg1"/>
                </a:solidFill>
                <a:latin typeface="Calibri" panose="020F0502020204030204" pitchFamily="34" charset="0"/>
              </a:rPr>
              <a:t>Study population was ~60% non-Hispanic White and ~40% non-White</a:t>
            </a:r>
          </a:p>
        </p:txBody>
      </p:sp>
    </p:spTree>
    <p:extLst>
      <p:ext uri="{BB962C8B-B14F-4D97-AF65-F5344CB8AC3E}">
        <p14:creationId xmlns:p14="http://schemas.microsoft.com/office/powerpoint/2010/main" val="563061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648C-10E0-2713-861B-ECF6C62118CE}"/>
              </a:ext>
            </a:extLst>
          </p:cNvPr>
          <p:cNvSpPr>
            <a:spLocks noGrp="1"/>
          </p:cNvSpPr>
          <p:nvPr>
            <p:ph type="title"/>
          </p:nvPr>
        </p:nvSpPr>
        <p:spPr/>
        <p:txBody>
          <a:bodyPr/>
          <a:lstStyle/>
          <a:p>
            <a:r>
              <a:rPr lang="en-US" kern="0" dirty="0"/>
              <a:t>KEYNOTE-826: PFS and OS</a:t>
            </a:r>
            <a:endParaRPr lang="en-US" dirty="0"/>
          </a:p>
        </p:txBody>
      </p:sp>
      <p:graphicFrame>
        <p:nvGraphicFramePr>
          <p:cNvPr id="4" name="Table 3">
            <a:extLst>
              <a:ext uri="{FF2B5EF4-FFF2-40B4-BE49-F238E27FC236}">
                <a16:creationId xmlns:a16="http://schemas.microsoft.com/office/drawing/2014/main" id="{1C0D4C27-1D97-D38B-BD10-4A61E581F043}"/>
              </a:ext>
            </a:extLst>
          </p:cNvPr>
          <p:cNvGraphicFramePr>
            <a:graphicFrameLocks noGrp="1"/>
          </p:cNvGraphicFramePr>
          <p:nvPr>
            <p:extLst>
              <p:ext uri="{D42A27DB-BD31-4B8C-83A1-F6EECF244321}">
                <p14:modId xmlns:p14="http://schemas.microsoft.com/office/powerpoint/2010/main" val="1151678839"/>
              </p:ext>
            </p:extLst>
          </p:nvPr>
        </p:nvGraphicFramePr>
        <p:xfrm>
          <a:off x="749298" y="1336422"/>
          <a:ext cx="10718799" cy="2377416"/>
        </p:xfrm>
        <a:graphic>
          <a:graphicData uri="http://schemas.openxmlformats.org/drawingml/2006/table">
            <a:tbl>
              <a:tblPr firstRow="1" bandRow="1">
                <a:tableStyleId>{5C22544A-7EE6-4342-B048-85BDC9FD1C3A}</a:tableStyleId>
              </a:tblPr>
              <a:tblGrid>
                <a:gridCol w="3071545">
                  <a:extLst>
                    <a:ext uri="{9D8B030D-6E8A-4147-A177-3AD203B41FA5}">
                      <a16:colId xmlns:a16="http://schemas.microsoft.com/office/drawing/2014/main" val="20000"/>
                    </a:ext>
                  </a:extLst>
                </a:gridCol>
                <a:gridCol w="2143807">
                  <a:extLst>
                    <a:ext uri="{9D8B030D-6E8A-4147-A177-3AD203B41FA5}">
                      <a16:colId xmlns:a16="http://schemas.microsoft.com/office/drawing/2014/main" val="20001"/>
                    </a:ext>
                  </a:extLst>
                </a:gridCol>
                <a:gridCol w="2143807">
                  <a:extLst>
                    <a:ext uri="{9D8B030D-6E8A-4147-A177-3AD203B41FA5}">
                      <a16:colId xmlns:a16="http://schemas.microsoft.com/office/drawing/2014/main" val="1603609942"/>
                    </a:ext>
                  </a:extLst>
                </a:gridCol>
                <a:gridCol w="1886926">
                  <a:extLst>
                    <a:ext uri="{9D8B030D-6E8A-4147-A177-3AD203B41FA5}">
                      <a16:colId xmlns:a16="http://schemas.microsoft.com/office/drawing/2014/main" val="2905282071"/>
                    </a:ext>
                  </a:extLst>
                </a:gridCol>
                <a:gridCol w="1472714">
                  <a:extLst>
                    <a:ext uri="{9D8B030D-6E8A-4147-A177-3AD203B41FA5}">
                      <a16:colId xmlns:a16="http://schemas.microsoft.com/office/drawing/2014/main" val="2150829897"/>
                    </a:ext>
                  </a:extLst>
                </a:gridCol>
              </a:tblGrid>
              <a:tr h="227891">
                <a:tc>
                  <a:txBody>
                    <a:bodyPr/>
                    <a:lstStyle/>
                    <a:p>
                      <a:r>
                        <a:rPr lang="en-US" sz="1600" dirty="0">
                          <a:latin typeface="Calibri" panose="020F0502020204030204" pitchFamily="34" charset="0"/>
                          <a:cs typeface="Calibri" panose="020F0502020204030204" pitchFamily="34" charset="0"/>
                        </a:rPr>
                        <a:t>PFS</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sz="1600" dirty="0">
                          <a:latin typeface="Calibri" panose="020F0502020204030204" pitchFamily="34" charset="0"/>
                          <a:cs typeface="Calibri" panose="020F0502020204030204" pitchFamily="34" charset="0"/>
                        </a:rPr>
                        <a:t>Pembrolizumab*</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Placebo</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i="0" dirty="0">
                          <a:solidFill>
                            <a:schemeClr val="tx1"/>
                          </a:solidFill>
                          <a:latin typeface="Calibri" panose="020F0502020204030204" pitchFamily="34" charset="0"/>
                          <a:cs typeface="Calibri" panose="020F0502020204030204" pitchFamily="34" charset="0"/>
                        </a:rPr>
                        <a:t>HR (95% CI)</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1" dirty="0">
                          <a:solidFill>
                            <a:schemeClr val="tx1"/>
                          </a:solidFill>
                          <a:latin typeface="Calibri" panose="020F0502020204030204" pitchFamily="34" charset="0"/>
                          <a:cs typeface="Calibri" panose="020F0502020204030204" pitchFamily="34" charset="0"/>
                        </a:rPr>
                        <a:t>P </a:t>
                      </a:r>
                      <a:r>
                        <a:rPr lang="en-US" sz="1600" b="1" i="0" dirty="0">
                          <a:solidFill>
                            <a:schemeClr val="tx1"/>
                          </a:solidFill>
                          <a:latin typeface="Calibri" panose="020F0502020204030204" pitchFamily="34" charset="0"/>
                          <a:cs typeface="Calibri" panose="020F0502020204030204" pitchFamily="34" charset="0"/>
                        </a:rPr>
                        <a:t>Value</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1424361">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1" dirty="0">
                          <a:solidFill>
                            <a:schemeClr val="bg1"/>
                          </a:solidFill>
                          <a:latin typeface="Calibri" panose="020F0502020204030204" pitchFamily="34" charset="0"/>
                          <a:cs typeface="Calibri" panose="020F0502020204030204" pitchFamily="34" charset="0"/>
                        </a:rPr>
                        <a:t>ITT population, 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Median, mo</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1" dirty="0">
                          <a:solidFill>
                            <a:schemeClr val="bg1"/>
                          </a:solidFill>
                          <a:latin typeface="Calibri" panose="020F0502020204030204" pitchFamily="34" charset="0"/>
                          <a:cs typeface="Calibri" panose="020F0502020204030204" pitchFamily="34" charset="0"/>
                        </a:rPr>
                        <a:t>PD-L1 CPS ≥1,</a:t>
                      </a:r>
                      <a:r>
                        <a:rPr lang="en-US" sz="1600" b="1" baseline="30000" dirty="0">
                          <a:solidFill>
                            <a:schemeClr val="bg1"/>
                          </a:solidFill>
                          <a:latin typeface="Calibri" panose="020F0502020204030204" pitchFamily="34" charset="0"/>
                          <a:cs typeface="Calibri" panose="020F0502020204030204" pitchFamily="34" charset="0"/>
                        </a:rPr>
                        <a:t>†</a:t>
                      </a:r>
                      <a:r>
                        <a:rPr lang="en-US" sz="1600" b="1" dirty="0">
                          <a:solidFill>
                            <a:schemeClr val="bg1"/>
                          </a:solidFill>
                          <a:latin typeface="Calibri" panose="020F0502020204030204" pitchFamily="34" charset="0"/>
                          <a:cs typeface="Calibri" panose="020F0502020204030204" pitchFamily="34" charset="0"/>
                        </a:rPr>
                        <a:t> 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Median, mo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1" dirty="0">
                          <a:solidFill>
                            <a:schemeClr val="bg1"/>
                          </a:solidFill>
                          <a:latin typeface="Calibri" panose="020F0502020204030204" pitchFamily="34" charset="0"/>
                          <a:cs typeface="Calibri" panose="020F0502020204030204" pitchFamily="34" charset="0"/>
                        </a:rPr>
                        <a:t>PD-L1 CPS ≥10, 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Median, mo </a:t>
                      </a:r>
                    </a:p>
                  </a:txBody>
                  <a:tcPr marL="121881" marR="121881" marT="45714" marB="45714">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16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308</a:t>
                      </a:r>
                    </a:p>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10.4</a:t>
                      </a:r>
                    </a:p>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16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273</a:t>
                      </a:r>
                    </a:p>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10.4</a:t>
                      </a:r>
                    </a:p>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16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158</a:t>
                      </a:r>
                    </a:p>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10.4</a:t>
                      </a:r>
                    </a:p>
                  </a:txBody>
                  <a:tcPr marL="68580" marR="68580" marT="34290" marB="3429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309</a:t>
                      </a: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8.2</a:t>
                      </a: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275</a:t>
                      </a: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8.2</a:t>
                      </a: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158</a:t>
                      </a: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8.1</a:t>
                      </a:r>
                    </a:p>
                  </a:txBody>
                  <a:tcPr marL="121881" marR="121881" marT="45714" marB="45714"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0.96 (0.53-0.79)</a:t>
                      </a: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0.62 (0.50-0.77)</a:t>
                      </a: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0.58 (0.44-0.77)</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.001</a:t>
                      </a:r>
                    </a:p>
                    <a:p>
                      <a:pPr marL="0" marR="0" lvl="0" indent="0" algn="ctr" defTabSz="4572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.001</a:t>
                      </a:r>
                    </a:p>
                    <a:p>
                      <a:pPr marL="0" marR="0" lvl="0" indent="0" algn="ctr" defTabSz="4572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.001</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6"/>
                  </a:ext>
                </a:extLst>
              </a:tr>
            </a:tbl>
          </a:graphicData>
        </a:graphic>
      </p:graphicFrame>
      <p:sp>
        <p:nvSpPr>
          <p:cNvPr id="6" name="Text Box 15">
            <a:extLst>
              <a:ext uri="{FF2B5EF4-FFF2-40B4-BE49-F238E27FC236}">
                <a16:creationId xmlns:a16="http://schemas.microsoft.com/office/drawing/2014/main" id="{B01A9036-0081-97F3-2F8C-E3C8556E93A0}"/>
              </a:ext>
            </a:extLst>
          </p:cNvPr>
          <p:cNvSpPr txBox="1">
            <a:spLocks noChangeArrowheads="1"/>
          </p:cNvSpPr>
          <p:nvPr/>
        </p:nvSpPr>
        <p:spPr bwMode="auto">
          <a:xfrm>
            <a:off x="412751" y="6371981"/>
            <a:ext cx="7853362" cy="276999"/>
          </a:xfrm>
          <a:prstGeom prst="rect">
            <a:avLst/>
          </a:prstGeom>
          <a:noFill/>
          <a:ln>
            <a:noFill/>
          </a:ln>
        </p:spPr>
        <p:txBody>
          <a:bodyPr anchor="b">
            <a:spAutoFit/>
          </a:bodyPr>
          <a:lstStyle>
            <a:defPPr>
              <a:defRPr lang="en-US"/>
            </a:defPPr>
            <a:lvl1pPr eaLnBrk="1" hangingPunct="1">
              <a:defRPr sz="1200" b="0" spc="-10">
                <a:solidFill>
                  <a:schemeClr val="bg2"/>
                </a:solidFill>
                <a:latin typeface="Calibri" panose="020F0502020204030204" pitchFamily="34" charset="0"/>
                <a:cs typeface="+mn-cs"/>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r>
              <a:rPr lang="en-US" altLang="en-US" dirty="0"/>
              <a:t>Colombo. NEJM. 2021;385:1856.</a:t>
            </a:r>
          </a:p>
        </p:txBody>
      </p:sp>
      <p:sp>
        <p:nvSpPr>
          <p:cNvPr id="10" name="TextBox 9">
            <a:extLst>
              <a:ext uri="{FF2B5EF4-FFF2-40B4-BE49-F238E27FC236}">
                <a16:creationId xmlns:a16="http://schemas.microsoft.com/office/drawing/2014/main" id="{3E4382FF-93F5-2D48-78DE-A2EC9A6BCB84}"/>
              </a:ext>
            </a:extLst>
          </p:cNvPr>
          <p:cNvSpPr txBox="1"/>
          <p:nvPr/>
        </p:nvSpPr>
        <p:spPr bwMode="auto">
          <a:xfrm>
            <a:off x="3289300" y="6192454"/>
            <a:ext cx="48666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*Arm also included CT ± bevacizumab.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FDA approval.</a:t>
            </a:r>
          </a:p>
        </p:txBody>
      </p:sp>
      <p:graphicFrame>
        <p:nvGraphicFramePr>
          <p:cNvPr id="11" name="Table 10">
            <a:extLst>
              <a:ext uri="{FF2B5EF4-FFF2-40B4-BE49-F238E27FC236}">
                <a16:creationId xmlns:a16="http://schemas.microsoft.com/office/drawing/2014/main" id="{A5D9F1EA-D04A-31F5-7802-75992205DE03}"/>
              </a:ext>
            </a:extLst>
          </p:cNvPr>
          <p:cNvGraphicFramePr>
            <a:graphicFrameLocks noGrp="1"/>
          </p:cNvGraphicFramePr>
          <p:nvPr>
            <p:extLst>
              <p:ext uri="{D42A27DB-BD31-4B8C-83A1-F6EECF244321}">
                <p14:modId xmlns:p14="http://schemas.microsoft.com/office/powerpoint/2010/main" val="1925991440"/>
              </p:ext>
            </p:extLst>
          </p:nvPr>
        </p:nvGraphicFramePr>
        <p:xfrm>
          <a:off x="749299" y="3822054"/>
          <a:ext cx="10718801" cy="2377416"/>
        </p:xfrm>
        <a:graphic>
          <a:graphicData uri="http://schemas.openxmlformats.org/drawingml/2006/table">
            <a:tbl>
              <a:tblPr firstRow="1" bandRow="1">
                <a:tableStyleId>{5C22544A-7EE6-4342-B048-85BDC9FD1C3A}</a:tableStyleId>
              </a:tblPr>
              <a:tblGrid>
                <a:gridCol w="3032946">
                  <a:extLst>
                    <a:ext uri="{9D8B030D-6E8A-4147-A177-3AD203B41FA5}">
                      <a16:colId xmlns:a16="http://schemas.microsoft.com/office/drawing/2014/main" val="20000"/>
                    </a:ext>
                  </a:extLst>
                </a:gridCol>
                <a:gridCol w="2154460">
                  <a:extLst>
                    <a:ext uri="{9D8B030D-6E8A-4147-A177-3AD203B41FA5}">
                      <a16:colId xmlns:a16="http://schemas.microsoft.com/office/drawing/2014/main" val="20001"/>
                    </a:ext>
                  </a:extLst>
                </a:gridCol>
                <a:gridCol w="2274709">
                  <a:extLst>
                    <a:ext uri="{9D8B030D-6E8A-4147-A177-3AD203B41FA5}">
                      <a16:colId xmlns:a16="http://schemas.microsoft.com/office/drawing/2014/main" val="1603609942"/>
                    </a:ext>
                  </a:extLst>
                </a:gridCol>
                <a:gridCol w="2050967">
                  <a:extLst>
                    <a:ext uri="{9D8B030D-6E8A-4147-A177-3AD203B41FA5}">
                      <a16:colId xmlns:a16="http://schemas.microsoft.com/office/drawing/2014/main" val="2905282071"/>
                    </a:ext>
                  </a:extLst>
                </a:gridCol>
                <a:gridCol w="1205719">
                  <a:extLst>
                    <a:ext uri="{9D8B030D-6E8A-4147-A177-3AD203B41FA5}">
                      <a16:colId xmlns:a16="http://schemas.microsoft.com/office/drawing/2014/main" val="2893105676"/>
                    </a:ext>
                  </a:extLst>
                </a:gridCol>
              </a:tblGrid>
              <a:tr h="128138">
                <a:tc>
                  <a:txBody>
                    <a:bodyPr/>
                    <a:lstStyle/>
                    <a:p>
                      <a:r>
                        <a:rPr lang="en-US" sz="1600" dirty="0">
                          <a:latin typeface="Calibri" panose="020F0502020204030204" pitchFamily="34" charset="0"/>
                          <a:cs typeface="Calibri" panose="020F0502020204030204" pitchFamily="34" charset="0"/>
                        </a:rPr>
                        <a:t>OS</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GB" sz="1600" dirty="0">
                          <a:latin typeface="Calibri" panose="020F0502020204030204" pitchFamily="34" charset="0"/>
                          <a:cs typeface="Calibri" panose="020F0502020204030204" pitchFamily="34" charset="0"/>
                        </a:rPr>
                        <a:t>Pembrolizumab*</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Placebo</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i="0" dirty="0">
                          <a:solidFill>
                            <a:schemeClr val="tx1"/>
                          </a:solidFill>
                          <a:latin typeface="Calibri" panose="020F0502020204030204" pitchFamily="34" charset="0"/>
                          <a:cs typeface="Calibri" panose="020F0502020204030204" pitchFamily="34" charset="0"/>
                        </a:rPr>
                        <a:t>HR (95% CI)</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i="1" dirty="0">
                          <a:solidFill>
                            <a:schemeClr val="tx1"/>
                          </a:solidFill>
                          <a:latin typeface="Calibri" panose="020F0502020204030204" pitchFamily="34" charset="0"/>
                          <a:cs typeface="Calibri" panose="020F0502020204030204" pitchFamily="34" charset="0"/>
                        </a:rPr>
                        <a:t>P </a:t>
                      </a:r>
                      <a:r>
                        <a:rPr lang="en-US" sz="1600" b="1" i="0" dirty="0">
                          <a:solidFill>
                            <a:schemeClr val="tx1"/>
                          </a:solidFill>
                          <a:latin typeface="Calibri" panose="020F0502020204030204" pitchFamily="34" charset="0"/>
                          <a:cs typeface="Calibri" panose="020F0502020204030204" pitchFamily="34" charset="0"/>
                        </a:rPr>
                        <a:t>Value</a:t>
                      </a:r>
                    </a:p>
                  </a:txBody>
                  <a:tcPr marL="121881" marR="121881" marT="45714" marB="4571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800883">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1" dirty="0">
                          <a:solidFill>
                            <a:schemeClr val="bg1"/>
                          </a:solidFill>
                          <a:latin typeface="Calibri" panose="020F0502020204030204" pitchFamily="34" charset="0"/>
                          <a:cs typeface="Calibri" panose="020F0502020204030204" pitchFamily="34" charset="0"/>
                        </a:rPr>
                        <a:t>ITT population, 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24 mo OS,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1" dirty="0">
                          <a:solidFill>
                            <a:schemeClr val="bg1"/>
                          </a:solidFill>
                          <a:latin typeface="Calibri" panose="020F0502020204030204" pitchFamily="34" charset="0"/>
                          <a:cs typeface="Calibri" panose="020F0502020204030204" pitchFamily="34" charset="0"/>
                        </a:rPr>
                        <a:t>PD-L1 CPS ≥1,</a:t>
                      </a:r>
                      <a:r>
                        <a:rPr lang="en-US" sz="1600" b="1" baseline="30000" dirty="0">
                          <a:solidFill>
                            <a:schemeClr val="bg1"/>
                          </a:solidFill>
                          <a:latin typeface="Calibri" panose="020F0502020204030204" pitchFamily="34" charset="0"/>
                        </a:rPr>
                        <a:t>†</a:t>
                      </a:r>
                      <a:r>
                        <a:rPr lang="en-US" sz="1600" b="1" dirty="0">
                          <a:solidFill>
                            <a:schemeClr val="bg1"/>
                          </a:solidFill>
                          <a:latin typeface="Calibri" panose="020F0502020204030204" pitchFamily="34" charset="0"/>
                          <a:cs typeface="Calibri" panose="020F0502020204030204" pitchFamily="34" charset="0"/>
                        </a:rPr>
                        <a:t> 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24 mo OS,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1" dirty="0">
                          <a:solidFill>
                            <a:schemeClr val="bg1"/>
                          </a:solidFill>
                          <a:latin typeface="Calibri" panose="020F0502020204030204" pitchFamily="34" charset="0"/>
                          <a:cs typeface="Calibri" panose="020F0502020204030204" pitchFamily="34" charset="0"/>
                        </a:rPr>
                        <a:t>PD-L1 CPS ≥10, 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24 mo OS, %</a:t>
                      </a:r>
                    </a:p>
                  </a:txBody>
                  <a:tcPr marL="121881" marR="121881" marT="45714" marB="45714">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16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308</a:t>
                      </a:r>
                    </a:p>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50.4</a:t>
                      </a:r>
                    </a:p>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16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273</a:t>
                      </a:r>
                    </a:p>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53.0</a:t>
                      </a:r>
                    </a:p>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16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158</a:t>
                      </a:r>
                    </a:p>
                    <a:p>
                      <a:pPr marL="0" marR="0" lvl="0" indent="0" algn="ctr" defTabSz="4572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54.4</a:t>
                      </a:r>
                    </a:p>
                  </a:txBody>
                  <a:tcPr marL="68580" marR="68580" marT="34290" marB="34290">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309</a:t>
                      </a: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40.4</a:t>
                      </a: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275</a:t>
                      </a: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41.7</a:t>
                      </a:r>
                    </a:p>
                    <a:p>
                      <a:pPr marL="0" marR="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158</a:t>
                      </a:r>
                    </a:p>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44.6</a:t>
                      </a:r>
                    </a:p>
                  </a:txBody>
                  <a:tcPr marL="121881" marR="121881" marT="45714" marB="45714" anchorCtr="1">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0.67 (0.54-0.84)</a:t>
                      </a: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0.64 (0.50-0.81)</a:t>
                      </a: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0.61 (0.44-0.84)</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.001</a:t>
                      </a: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.001</a:t>
                      </a: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.001</a:t>
                      </a:r>
                    </a:p>
                  </a:txBody>
                  <a:tcPr marL="68580" marR="68580" marT="34290" marB="3429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6545907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KEYNOTE-826: Final Analysis of OS</a:t>
            </a:r>
            <a:endParaRPr lang="en-US" altLang="en-US" dirty="0"/>
          </a:p>
        </p:txBody>
      </p:sp>
      <p:sp>
        <p:nvSpPr>
          <p:cNvPr id="2" name="Rectangle 3">
            <a:extLst>
              <a:ext uri="{FF2B5EF4-FFF2-40B4-BE49-F238E27FC236}">
                <a16:creationId xmlns:a16="http://schemas.microsoft.com/office/drawing/2014/main" id="{452FBD57-BFAE-CA9E-4FA6-CD304B339E26}"/>
              </a:ext>
            </a:extLst>
          </p:cNvPr>
          <p:cNvSpPr>
            <a:spLocks noGrp="1" noChangeArrowheads="1"/>
          </p:cNvSpPr>
          <p:nvPr>
            <p:ph idx="1"/>
          </p:nvPr>
        </p:nvSpPr>
        <p:spPr>
          <a:xfrm>
            <a:off x="604675" y="4800615"/>
            <a:ext cx="10877529" cy="1363118"/>
          </a:xfrm>
        </p:spPr>
        <p:txBody>
          <a:bodyPr/>
          <a:lstStyle/>
          <a:p>
            <a:r>
              <a:rPr lang="en-US" altLang="en-US" sz="2000" dirty="0"/>
              <a:t>Similar OS benefit with pembrolizumab regardless of concomitant bevacizumab</a:t>
            </a:r>
          </a:p>
        </p:txBody>
      </p:sp>
      <p:sp>
        <p:nvSpPr>
          <p:cNvPr id="5" name="Text Box 15">
            <a:extLst>
              <a:ext uri="{FF2B5EF4-FFF2-40B4-BE49-F238E27FC236}">
                <a16:creationId xmlns:a16="http://schemas.microsoft.com/office/drawing/2014/main" id="{482AF7C2-9B8A-D037-66DC-005D52233C0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Monk. ASCO 2023. Abstr 5500.</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88F15733-439E-D89A-6599-5F86A1BEEF81}"/>
              </a:ext>
            </a:extLst>
          </p:cNvPr>
          <p:cNvGraphicFramePr>
            <a:graphicFrameLocks/>
          </p:cNvGraphicFramePr>
          <p:nvPr>
            <p:extLst>
              <p:ext uri="{D42A27DB-BD31-4B8C-83A1-F6EECF244321}">
                <p14:modId xmlns:p14="http://schemas.microsoft.com/office/powerpoint/2010/main" val="3028063850"/>
              </p:ext>
            </p:extLst>
          </p:nvPr>
        </p:nvGraphicFramePr>
        <p:xfrm>
          <a:off x="728473" y="1600200"/>
          <a:ext cx="10777725" cy="2743296"/>
        </p:xfrm>
        <a:graphic>
          <a:graphicData uri="http://schemas.openxmlformats.org/drawingml/2006/table">
            <a:tbl>
              <a:tblPr/>
              <a:tblGrid>
                <a:gridCol w="1754799">
                  <a:extLst>
                    <a:ext uri="{9D8B030D-6E8A-4147-A177-3AD203B41FA5}">
                      <a16:colId xmlns:a16="http://schemas.microsoft.com/office/drawing/2014/main" val="20000"/>
                    </a:ext>
                  </a:extLst>
                </a:gridCol>
                <a:gridCol w="1503821">
                  <a:extLst>
                    <a:ext uri="{9D8B030D-6E8A-4147-A177-3AD203B41FA5}">
                      <a16:colId xmlns:a16="http://schemas.microsoft.com/office/drawing/2014/main" val="139195894"/>
                    </a:ext>
                  </a:extLst>
                </a:gridCol>
                <a:gridCol w="1503821">
                  <a:extLst>
                    <a:ext uri="{9D8B030D-6E8A-4147-A177-3AD203B41FA5}">
                      <a16:colId xmlns:a16="http://schemas.microsoft.com/office/drawing/2014/main" val="519753091"/>
                    </a:ext>
                  </a:extLst>
                </a:gridCol>
                <a:gridCol w="1503821">
                  <a:extLst>
                    <a:ext uri="{9D8B030D-6E8A-4147-A177-3AD203B41FA5}">
                      <a16:colId xmlns:a16="http://schemas.microsoft.com/office/drawing/2014/main" val="1859475777"/>
                    </a:ext>
                  </a:extLst>
                </a:gridCol>
                <a:gridCol w="1503821">
                  <a:extLst>
                    <a:ext uri="{9D8B030D-6E8A-4147-A177-3AD203B41FA5}">
                      <a16:colId xmlns:a16="http://schemas.microsoft.com/office/drawing/2014/main" val="3013389424"/>
                    </a:ext>
                  </a:extLst>
                </a:gridCol>
                <a:gridCol w="1503821">
                  <a:extLst>
                    <a:ext uri="{9D8B030D-6E8A-4147-A177-3AD203B41FA5}">
                      <a16:colId xmlns:a16="http://schemas.microsoft.com/office/drawing/2014/main" val="2027147649"/>
                    </a:ext>
                  </a:extLst>
                </a:gridCol>
                <a:gridCol w="1503821">
                  <a:extLst>
                    <a:ext uri="{9D8B030D-6E8A-4147-A177-3AD203B41FA5}">
                      <a16:colId xmlns:a16="http://schemas.microsoft.com/office/drawing/2014/main" val="328877338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PD-L1 CPS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PD-L1 CPS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All-Comers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64008393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3955443656"/>
                  </a:ext>
                </a:extLst>
              </a:tr>
              <a:tr h="17630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OS, mo</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27261059"/>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0.60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 0.49-0.74)*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0.58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 0.44-0.78)*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0.63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 CI: 0.52-0.77)*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3206753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24-mo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4" name="Text Box 15">
            <a:extLst>
              <a:ext uri="{FF2B5EF4-FFF2-40B4-BE49-F238E27FC236}">
                <a16:creationId xmlns:a16="http://schemas.microsoft.com/office/drawing/2014/main" id="{7B0ADB6C-9859-1A4C-39C3-517EE874FD34}"/>
              </a:ext>
            </a:extLst>
          </p:cNvPr>
          <p:cNvSpPr txBox="1">
            <a:spLocks noChangeArrowheads="1"/>
          </p:cNvSpPr>
          <p:nvPr/>
        </p:nvSpPr>
        <p:spPr bwMode="auto">
          <a:xfrm>
            <a:off x="728473" y="4369758"/>
            <a:ext cx="185981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1"/>
                </a:solidFill>
                <a:latin typeface="Calibri" panose="020F0502020204030204" pitchFamily="34" charset="0"/>
              </a:rPr>
              <a:t>*Nominal </a:t>
            </a:r>
            <a:r>
              <a:rPr lang="en-US" altLang="en-US" sz="1200" b="0" i="1" spc="-10" dirty="0">
                <a:solidFill>
                  <a:schemeClr val="bg1"/>
                </a:solidFill>
                <a:latin typeface="Calibri" panose="020F0502020204030204" pitchFamily="34" charset="0"/>
              </a:rPr>
              <a:t>P </a:t>
            </a:r>
            <a:r>
              <a:rPr lang="en-US" altLang="en-US" sz="1200" b="0" spc="-10" dirty="0">
                <a:solidFill>
                  <a:schemeClr val="bg1"/>
                </a:solidFill>
                <a:latin typeface="Calibri" panose="020F0502020204030204" pitchFamily="34" charset="0"/>
              </a:rPr>
              <a:t>&lt;.0001</a:t>
            </a:r>
            <a:endParaRPr lang="en-US" alt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324237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Rectangle 108">
            <a:extLst>
              <a:ext uri="{FF2B5EF4-FFF2-40B4-BE49-F238E27FC236}">
                <a16:creationId xmlns:a16="http://schemas.microsoft.com/office/drawing/2014/main" id="{23DB6657-CCA5-43FA-AE66-0F3BAC142F0E}"/>
              </a:ext>
            </a:extLst>
          </p:cNvPr>
          <p:cNvSpPr/>
          <p:nvPr/>
        </p:nvSpPr>
        <p:spPr bwMode="auto">
          <a:xfrm>
            <a:off x="3630363" y="2023353"/>
            <a:ext cx="245137" cy="3583670"/>
          </a:xfrm>
          <a:prstGeom prst="rect">
            <a:avLst/>
          </a:pr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6C213682-F55D-0E4F-8A68-2963B3671FE3}"/>
              </a:ext>
            </a:extLst>
          </p:cNvPr>
          <p:cNvSpPr>
            <a:spLocks noGrp="1"/>
          </p:cNvSpPr>
          <p:nvPr>
            <p:ph type="title"/>
          </p:nvPr>
        </p:nvSpPr>
        <p:spPr>
          <a:xfrm>
            <a:off x="609759" y="238127"/>
            <a:ext cx="10872629" cy="1103313"/>
          </a:xfrm>
        </p:spPr>
        <p:txBody>
          <a:bodyPr/>
          <a:lstStyle/>
          <a:p>
            <a:r>
              <a:rPr lang="en-US" dirty="0"/>
              <a:t>KEYNOTE-826: PFS/OS Across Protocol-Specified Subgroups</a:t>
            </a:r>
          </a:p>
        </p:txBody>
      </p:sp>
      <p:sp>
        <p:nvSpPr>
          <p:cNvPr id="186" name="Rectangle 185">
            <a:extLst>
              <a:ext uri="{FF2B5EF4-FFF2-40B4-BE49-F238E27FC236}">
                <a16:creationId xmlns:a16="http://schemas.microsoft.com/office/drawing/2014/main" id="{4E56A3D3-8B6D-4695-85B7-17FE9B5668BE}"/>
              </a:ext>
            </a:extLst>
          </p:cNvPr>
          <p:cNvSpPr/>
          <p:nvPr/>
        </p:nvSpPr>
        <p:spPr bwMode="auto">
          <a:xfrm>
            <a:off x="9067030" y="2036064"/>
            <a:ext cx="284787" cy="3625823"/>
          </a:xfrm>
          <a:prstGeom prst="rect">
            <a:avLst/>
          </a:prstGeom>
          <a:solidFill>
            <a:schemeClr val="accent2">
              <a:lumMod val="40000"/>
              <a:lumOff val="6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ext Box 15">
            <a:extLst>
              <a:ext uri="{FF2B5EF4-FFF2-40B4-BE49-F238E27FC236}">
                <a16:creationId xmlns:a16="http://schemas.microsoft.com/office/drawing/2014/main" id="{AC376833-104A-9D4C-BFB2-7D367775974C}"/>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defPPr>
              <a:defRPr lang="en-US"/>
            </a:defPPr>
            <a:lvl1pPr eaLnBrk="1" hangingPunct="1">
              <a:defRPr sz="1200" b="0" spc="-10">
                <a:solidFill>
                  <a:schemeClr val="bg2"/>
                </a:solidFill>
                <a:latin typeface="Calibri" panose="020F0502020204030204" pitchFamily="34" charset="0"/>
                <a:cs typeface="+mn-cs"/>
              </a:defRPr>
            </a:lvl1pPr>
            <a:lvl2pPr marL="742950" indent="-285750">
              <a:defRPr>
                <a:latin typeface="Arial" charset="0"/>
              </a:defRPr>
            </a:lvl2pPr>
            <a:lvl3pPr marL="1143000" indent="-228600">
              <a:defRPr>
                <a:latin typeface="Arial" charset="0"/>
              </a:defRPr>
            </a:lvl3pPr>
            <a:lvl4pPr marL="1600200" indent="-228600">
              <a:defRPr>
                <a:latin typeface="Arial" charset="0"/>
              </a:defRPr>
            </a:lvl4pPr>
            <a:lvl5pPr marL="2057400" indent="-228600">
              <a:defRPr>
                <a:latin typeface="Arial" charset="0"/>
              </a:defRPr>
            </a:lvl5pPr>
            <a:lvl6pPr marL="2514600" indent="-228600" eaLnBrk="0" fontAlgn="base" hangingPunct="0">
              <a:spcBef>
                <a:spcPct val="0"/>
              </a:spcBef>
              <a:spcAft>
                <a:spcPct val="0"/>
              </a:spcAft>
              <a:defRPr>
                <a:latin typeface="Arial" charset="0"/>
              </a:defRPr>
            </a:lvl6pPr>
            <a:lvl7pPr marL="2971800" indent="-228600" eaLnBrk="0" fontAlgn="base" hangingPunct="0">
              <a:spcBef>
                <a:spcPct val="0"/>
              </a:spcBef>
              <a:spcAft>
                <a:spcPct val="0"/>
              </a:spcAft>
              <a:defRPr>
                <a:latin typeface="Arial" charset="0"/>
              </a:defRPr>
            </a:lvl7pPr>
            <a:lvl8pPr marL="3429000" indent="-228600" eaLnBrk="0" fontAlgn="base" hangingPunct="0">
              <a:spcBef>
                <a:spcPct val="0"/>
              </a:spcBef>
              <a:spcAft>
                <a:spcPct val="0"/>
              </a:spcAft>
              <a:defRPr>
                <a:latin typeface="Arial" charset="0"/>
              </a:defRPr>
            </a:lvl8pPr>
            <a:lvl9pPr marL="3886200" indent="-228600" eaLnBrk="0" fontAlgn="base" hangingPunct="0">
              <a:spcBef>
                <a:spcPct val="0"/>
              </a:spcBef>
              <a:spcAft>
                <a:spcPct val="0"/>
              </a:spcAft>
              <a:defRPr>
                <a:latin typeface="Arial" charset="0"/>
              </a:defRPr>
            </a:lvl9pPr>
          </a:lstStyle>
          <a:p>
            <a:r>
              <a:rPr lang="en-US" altLang="en-US" dirty="0"/>
              <a:t>Colombo. NEJM. 2021;385:1856.</a:t>
            </a:r>
          </a:p>
        </p:txBody>
      </p:sp>
      <p:sp>
        <p:nvSpPr>
          <p:cNvPr id="9" name="TextBox 8">
            <a:extLst>
              <a:ext uri="{FF2B5EF4-FFF2-40B4-BE49-F238E27FC236}">
                <a16:creationId xmlns:a16="http://schemas.microsoft.com/office/drawing/2014/main" id="{B87B6CD6-9B35-4F7C-BAA2-9D3B6A013890}"/>
              </a:ext>
            </a:extLst>
          </p:cNvPr>
          <p:cNvSpPr txBox="1"/>
          <p:nvPr/>
        </p:nvSpPr>
        <p:spPr bwMode="auto">
          <a:xfrm>
            <a:off x="3335073" y="1203121"/>
            <a:ext cx="787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800" dirty="0">
                <a:solidFill>
                  <a:schemeClr val="bg1"/>
                </a:solidFill>
                <a:latin typeface="Calibri" panose="020F0502020204030204" pitchFamily="34" charset="0"/>
              </a:rPr>
              <a:t>PFS</a:t>
            </a:r>
          </a:p>
        </p:txBody>
      </p:sp>
      <p:sp>
        <p:nvSpPr>
          <p:cNvPr id="11" name="TextBox 10">
            <a:extLst>
              <a:ext uri="{FF2B5EF4-FFF2-40B4-BE49-F238E27FC236}">
                <a16:creationId xmlns:a16="http://schemas.microsoft.com/office/drawing/2014/main" id="{34432584-540D-447E-A942-E49E714E36F3}"/>
              </a:ext>
            </a:extLst>
          </p:cNvPr>
          <p:cNvSpPr txBox="1"/>
          <p:nvPr/>
        </p:nvSpPr>
        <p:spPr bwMode="auto">
          <a:xfrm>
            <a:off x="8807097" y="1203121"/>
            <a:ext cx="787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800" dirty="0">
                <a:solidFill>
                  <a:schemeClr val="bg1"/>
                </a:solidFill>
                <a:latin typeface="Calibri" panose="020F0502020204030204" pitchFamily="34" charset="0"/>
              </a:rPr>
              <a:t>OS</a:t>
            </a:r>
          </a:p>
        </p:txBody>
      </p:sp>
      <p:cxnSp>
        <p:nvCxnSpPr>
          <p:cNvPr id="15" name="Straight Connector 14">
            <a:extLst>
              <a:ext uri="{FF2B5EF4-FFF2-40B4-BE49-F238E27FC236}">
                <a16:creationId xmlns:a16="http://schemas.microsoft.com/office/drawing/2014/main" id="{1345CCC7-A937-4B3A-BF14-479028EAF483}"/>
              </a:ext>
            </a:extLst>
          </p:cNvPr>
          <p:cNvCxnSpPr/>
          <p:nvPr/>
        </p:nvCxnSpPr>
        <p:spPr bwMode="auto">
          <a:xfrm>
            <a:off x="3206287" y="5613944"/>
            <a:ext cx="161884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17A1074-FC13-46B0-B140-1373E3D8942B}"/>
              </a:ext>
            </a:extLst>
          </p:cNvPr>
          <p:cNvCxnSpPr>
            <a:cxnSpLocks/>
          </p:cNvCxnSpPr>
          <p:nvPr/>
        </p:nvCxnSpPr>
        <p:spPr bwMode="auto">
          <a:xfrm>
            <a:off x="3208249" y="5602172"/>
            <a:ext cx="0" cy="84376"/>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EE172E8A-736A-4A86-93F9-9AABE26E48AA}"/>
              </a:ext>
            </a:extLst>
          </p:cNvPr>
          <p:cNvCxnSpPr>
            <a:cxnSpLocks/>
          </p:cNvCxnSpPr>
          <p:nvPr/>
        </p:nvCxnSpPr>
        <p:spPr bwMode="auto">
          <a:xfrm>
            <a:off x="3610997" y="5602172"/>
            <a:ext cx="0" cy="84376"/>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9F1D6CC-CDFE-4B32-BCB1-91581430B906}"/>
              </a:ext>
            </a:extLst>
          </p:cNvPr>
          <p:cNvCxnSpPr>
            <a:cxnSpLocks/>
          </p:cNvCxnSpPr>
          <p:nvPr/>
        </p:nvCxnSpPr>
        <p:spPr bwMode="auto">
          <a:xfrm>
            <a:off x="4013745" y="2025023"/>
            <a:ext cx="0" cy="3661525"/>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82CC1BB-FFAC-4552-884C-3FB76DBC5949}"/>
              </a:ext>
            </a:extLst>
          </p:cNvPr>
          <p:cNvCxnSpPr>
            <a:cxnSpLocks/>
          </p:cNvCxnSpPr>
          <p:nvPr/>
        </p:nvCxnSpPr>
        <p:spPr bwMode="auto">
          <a:xfrm>
            <a:off x="4416493" y="5602172"/>
            <a:ext cx="0" cy="84376"/>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6AD381F-318D-435B-9651-696751594635}"/>
              </a:ext>
            </a:extLst>
          </p:cNvPr>
          <p:cNvCxnSpPr>
            <a:cxnSpLocks/>
          </p:cNvCxnSpPr>
          <p:nvPr/>
        </p:nvCxnSpPr>
        <p:spPr bwMode="auto">
          <a:xfrm>
            <a:off x="4819242" y="5602172"/>
            <a:ext cx="0" cy="84376"/>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Arrow Connector 26">
            <a:extLst>
              <a:ext uri="{FF2B5EF4-FFF2-40B4-BE49-F238E27FC236}">
                <a16:creationId xmlns:a16="http://schemas.microsoft.com/office/drawing/2014/main" id="{46CF5E25-2949-4326-A93D-6EAF01A33827}"/>
              </a:ext>
            </a:extLst>
          </p:cNvPr>
          <p:cNvCxnSpPr/>
          <p:nvPr/>
        </p:nvCxnSpPr>
        <p:spPr bwMode="auto">
          <a:xfrm flipH="1">
            <a:off x="3184702" y="5892582"/>
            <a:ext cx="757421" cy="0"/>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873C3214-3D53-4D9C-B25E-0E7CD176CBFE}"/>
              </a:ext>
            </a:extLst>
          </p:cNvPr>
          <p:cNvCxnSpPr/>
          <p:nvPr/>
        </p:nvCxnSpPr>
        <p:spPr bwMode="auto">
          <a:xfrm>
            <a:off x="4081442" y="5890620"/>
            <a:ext cx="741724" cy="0"/>
          </a:xfrm>
          <a:prstGeom prst="straightConnector1">
            <a:avLst/>
          </a:prstGeom>
          <a:noFill/>
          <a:ln w="28575" cap="flat" cmpd="sng" algn="ctr">
            <a:solidFill>
              <a:schemeClr val="bg1"/>
            </a:solidFill>
            <a:prstDash val="solid"/>
            <a:round/>
            <a:headEnd type="none" w="med" len="med"/>
            <a:tailEnd type="triangle"/>
          </a:ln>
          <a:effectLst/>
        </p:spPr>
      </p:cxnSp>
      <p:sp>
        <p:nvSpPr>
          <p:cNvPr id="30" name="TextBox 29">
            <a:extLst>
              <a:ext uri="{FF2B5EF4-FFF2-40B4-BE49-F238E27FC236}">
                <a16:creationId xmlns:a16="http://schemas.microsoft.com/office/drawing/2014/main" id="{A8104FDA-0FD8-4258-83DA-0DD99329B33A}"/>
              </a:ext>
            </a:extLst>
          </p:cNvPr>
          <p:cNvSpPr txBox="1"/>
          <p:nvPr/>
        </p:nvSpPr>
        <p:spPr bwMode="auto">
          <a:xfrm>
            <a:off x="737975" y="1673890"/>
            <a:ext cx="9531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Subgroup</a:t>
            </a:r>
          </a:p>
        </p:txBody>
      </p:sp>
      <p:sp>
        <p:nvSpPr>
          <p:cNvPr id="31" name="TextBox 30">
            <a:extLst>
              <a:ext uri="{FF2B5EF4-FFF2-40B4-BE49-F238E27FC236}">
                <a16:creationId xmlns:a16="http://schemas.microsoft.com/office/drawing/2014/main" id="{F3435E5E-3CAB-46A8-8A73-877D67609EB6}"/>
              </a:ext>
            </a:extLst>
          </p:cNvPr>
          <p:cNvSpPr txBox="1"/>
          <p:nvPr/>
        </p:nvSpPr>
        <p:spPr bwMode="auto">
          <a:xfrm>
            <a:off x="2207470" y="1523282"/>
            <a:ext cx="13274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No. of Events/ No. of Patients</a:t>
            </a:r>
          </a:p>
        </p:txBody>
      </p:sp>
      <p:sp>
        <p:nvSpPr>
          <p:cNvPr id="32" name="TextBox 31">
            <a:extLst>
              <a:ext uri="{FF2B5EF4-FFF2-40B4-BE49-F238E27FC236}">
                <a16:creationId xmlns:a16="http://schemas.microsoft.com/office/drawing/2014/main" id="{0609FA22-46C4-4994-9C69-2AC538FBCF89}"/>
              </a:ext>
            </a:extLst>
          </p:cNvPr>
          <p:cNvSpPr txBox="1"/>
          <p:nvPr/>
        </p:nvSpPr>
        <p:spPr bwMode="auto">
          <a:xfrm>
            <a:off x="3481176" y="1531887"/>
            <a:ext cx="280344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HR for Disease Progression or Death (95% Cl)</a:t>
            </a:r>
          </a:p>
        </p:txBody>
      </p:sp>
      <p:sp>
        <p:nvSpPr>
          <p:cNvPr id="33" name="TextBox 32">
            <a:extLst>
              <a:ext uri="{FF2B5EF4-FFF2-40B4-BE49-F238E27FC236}">
                <a16:creationId xmlns:a16="http://schemas.microsoft.com/office/drawing/2014/main" id="{71B26AFE-BEE4-4671-BC56-D54DDE356E63}"/>
              </a:ext>
            </a:extLst>
          </p:cNvPr>
          <p:cNvSpPr txBox="1"/>
          <p:nvPr/>
        </p:nvSpPr>
        <p:spPr bwMode="auto">
          <a:xfrm>
            <a:off x="746580" y="1970800"/>
            <a:ext cx="22634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Overall</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Age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&lt;65 yr</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≥65 yr</a:t>
            </a:r>
          </a:p>
        </p:txBody>
      </p:sp>
      <p:sp>
        <p:nvSpPr>
          <p:cNvPr id="35" name="TextBox 34">
            <a:extLst>
              <a:ext uri="{FF2B5EF4-FFF2-40B4-BE49-F238E27FC236}">
                <a16:creationId xmlns:a16="http://schemas.microsoft.com/office/drawing/2014/main" id="{6E826D7B-8229-4961-B445-21EAD01B2358}"/>
              </a:ext>
            </a:extLst>
          </p:cNvPr>
          <p:cNvSpPr txBox="1"/>
          <p:nvPr/>
        </p:nvSpPr>
        <p:spPr bwMode="auto">
          <a:xfrm>
            <a:off x="751959" y="2697644"/>
            <a:ext cx="9950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Race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White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Non-White</a:t>
            </a:r>
          </a:p>
        </p:txBody>
      </p:sp>
      <p:sp>
        <p:nvSpPr>
          <p:cNvPr id="37" name="TextBox 36">
            <a:extLst>
              <a:ext uri="{FF2B5EF4-FFF2-40B4-BE49-F238E27FC236}">
                <a16:creationId xmlns:a16="http://schemas.microsoft.com/office/drawing/2014/main" id="{1006B4ED-B78E-491C-B661-A5C629AF3B23}"/>
              </a:ext>
            </a:extLst>
          </p:cNvPr>
          <p:cNvSpPr txBox="1"/>
          <p:nvPr/>
        </p:nvSpPr>
        <p:spPr bwMode="auto">
          <a:xfrm>
            <a:off x="759541" y="3229095"/>
            <a:ext cx="22196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ECOG PS score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0</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1</a:t>
            </a:r>
          </a:p>
        </p:txBody>
      </p:sp>
      <p:sp>
        <p:nvSpPr>
          <p:cNvPr id="39" name="TextBox 38">
            <a:extLst>
              <a:ext uri="{FF2B5EF4-FFF2-40B4-BE49-F238E27FC236}">
                <a16:creationId xmlns:a16="http://schemas.microsoft.com/office/drawing/2014/main" id="{862C783D-0DD0-4330-8BC5-6A069A15189A}"/>
              </a:ext>
            </a:extLst>
          </p:cNvPr>
          <p:cNvSpPr txBox="1"/>
          <p:nvPr/>
        </p:nvSpPr>
        <p:spPr bwMode="auto">
          <a:xfrm>
            <a:off x="755855" y="3762581"/>
            <a:ext cx="219382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PD-L1 combined positive score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&lt;1</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1 to &lt;10</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≥10</a:t>
            </a:r>
          </a:p>
        </p:txBody>
      </p:sp>
      <p:sp>
        <p:nvSpPr>
          <p:cNvPr id="41" name="TextBox 40">
            <a:extLst>
              <a:ext uri="{FF2B5EF4-FFF2-40B4-BE49-F238E27FC236}">
                <a16:creationId xmlns:a16="http://schemas.microsoft.com/office/drawing/2014/main" id="{035F2390-3C93-4DA3-B673-87FFCA16ADC8}"/>
              </a:ext>
            </a:extLst>
          </p:cNvPr>
          <p:cNvSpPr txBox="1"/>
          <p:nvPr/>
        </p:nvSpPr>
        <p:spPr bwMode="auto">
          <a:xfrm>
            <a:off x="762482" y="4474964"/>
            <a:ext cx="19431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Concomitant bevacizumab</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Yes</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No</a:t>
            </a:r>
          </a:p>
        </p:txBody>
      </p:sp>
      <p:sp>
        <p:nvSpPr>
          <p:cNvPr id="44" name="TextBox 43">
            <a:extLst>
              <a:ext uri="{FF2B5EF4-FFF2-40B4-BE49-F238E27FC236}">
                <a16:creationId xmlns:a16="http://schemas.microsoft.com/office/drawing/2014/main" id="{180BA407-AE4E-4AA0-8A7B-9B292A9FDD15}"/>
              </a:ext>
            </a:extLst>
          </p:cNvPr>
          <p:cNvSpPr txBox="1"/>
          <p:nvPr/>
        </p:nvSpPr>
        <p:spPr bwMode="auto">
          <a:xfrm>
            <a:off x="760823" y="5010021"/>
            <a:ext cx="22159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Metastatic disease at diagnosis</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Yes</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No</a:t>
            </a:r>
          </a:p>
        </p:txBody>
      </p:sp>
      <p:sp>
        <p:nvSpPr>
          <p:cNvPr id="45" name="TextBox 44">
            <a:extLst>
              <a:ext uri="{FF2B5EF4-FFF2-40B4-BE49-F238E27FC236}">
                <a16:creationId xmlns:a16="http://schemas.microsoft.com/office/drawing/2014/main" id="{39D2B395-A4B1-4172-AB60-9C4A84B7D5B2}"/>
              </a:ext>
            </a:extLst>
          </p:cNvPr>
          <p:cNvSpPr txBox="1"/>
          <p:nvPr/>
        </p:nvSpPr>
        <p:spPr bwMode="auto">
          <a:xfrm>
            <a:off x="2461591" y="1997765"/>
            <a:ext cx="68248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406/617</a:t>
            </a:r>
          </a:p>
        </p:txBody>
      </p:sp>
      <p:sp>
        <p:nvSpPr>
          <p:cNvPr id="46" name="TextBox 45">
            <a:extLst>
              <a:ext uri="{FF2B5EF4-FFF2-40B4-BE49-F238E27FC236}">
                <a16:creationId xmlns:a16="http://schemas.microsoft.com/office/drawing/2014/main" id="{8E812EF0-20CC-434B-AEC9-F536E77CA0D8}"/>
              </a:ext>
            </a:extLst>
          </p:cNvPr>
          <p:cNvSpPr txBox="1"/>
          <p:nvPr/>
        </p:nvSpPr>
        <p:spPr bwMode="auto">
          <a:xfrm>
            <a:off x="2461591" y="2343978"/>
            <a:ext cx="6824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345/517</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61/100</a:t>
            </a:r>
          </a:p>
        </p:txBody>
      </p:sp>
      <p:sp>
        <p:nvSpPr>
          <p:cNvPr id="47" name="TextBox 46">
            <a:extLst>
              <a:ext uri="{FF2B5EF4-FFF2-40B4-BE49-F238E27FC236}">
                <a16:creationId xmlns:a16="http://schemas.microsoft.com/office/drawing/2014/main" id="{635CB854-1C49-4340-A2F4-6183CAEEE483}"/>
              </a:ext>
            </a:extLst>
          </p:cNvPr>
          <p:cNvSpPr txBox="1"/>
          <p:nvPr/>
        </p:nvSpPr>
        <p:spPr bwMode="auto">
          <a:xfrm>
            <a:off x="2461591" y="2890632"/>
            <a:ext cx="6824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239/360</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139/221</a:t>
            </a:r>
          </a:p>
        </p:txBody>
      </p:sp>
      <p:sp>
        <p:nvSpPr>
          <p:cNvPr id="48" name="TextBox 47">
            <a:extLst>
              <a:ext uri="{FF2B5EF4-FFF2-40B4-BE49-F238E27FC236}">
                <a16:creationId xmlns:a16="http://schemas.microsoft.com/office/drawing/2014/main" id="{01CB7771-DBCD-49BD-B336-5F23F3234FD8}"/>
              </a:ext>
            </a:extLst>
          </p:cNvPr>
          <p:cNvSpPr txBox="1"/>
          <p:nvPr/>
        </p:nvSpPr>
        <p:spPr bwMode="auto">
          <a:xfrm>
            <a:off x="2461591" y="3420721"/>
            <a:ext cx="6824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197/348</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207/267</a:t>
            </a:r>
          </a:p>
        </p:txBody>
      </p:sp>
      <p:sp>
        <p:nvSpPr>
          <p:cNvPr id="49" name="TextBox 48">
            <a:extLst>
              <a:ext uri="{FF2B5EF4-FFF2-40B4-BE49-F238E27FC236}">
                <a16:creationId xmlns:a16="http://schemas.microsoft.com/office/drawing/2014/main" id="{95A42F90-F342-4DBC-9988-712448C30B05}"/>
              </a:ext>
            </a:extLst>
          </p:cNvPr>
          <p:cNvSpPr txBox="1"/>
          <p:nvPr/>
        </p:nvSpPr>
        <p:spPr bwMode="auto">
          <a:xfrm>
            <a:off x="2461591" y="3964060"/>
            <a:ext cx="68248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51/69</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152/231</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203/317</a:t>
            </a:r>
          </a:p>
        </p:txBody>
      </p:sp>
      <p:sp>
        <p:nvSpPr>
          <p:cNvPr id="50" name="TextBox 49">
            <a:extLst>
              <a:ext uri="{FF2B5EF4-FFF2-40B4-BE49-F238E27FC236}">
                <a16:creationId xmlns:a16="http://schemas.microsoft.com/office/drawing/2014/main" id="{CD578F2C-D1C7-444B-8ADC-F9B87138ED12}"/>
              </a:ext>
            </a:extLst>
          </p:cNvPr>
          <p:cNvSpPr txBox="1"/>
          <p:nvPr/>
        </p:nvSpPr>
        <p:spPr bwMode="auto">
          <a:xfrm>
            <a:off x="2461591" y="4674708"/>
            <a:ext cx="6824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234/389</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172/228</a:t>
            </a:r>
          </a:p>
        </p:txBody>
      </p:sp>
      <p:sp>
        <p:nvSpPr>
          <p:cNvPr id="51" name="TextBox 50">
            <a:extLst>
              <a:ext uri="{FF2B5EF4-FFF2-40B4-BE49-F238E27FC236}">
                <a16:creationId xmlns:a16="http://schemas.microsoft.com/office/drawing/2014/main" id="{00B43B15-F992-451D-8821-1ED2EB7BBCFD}"/>
              </a:ext>
            </a:extLst>
          </p:cNvPr>
          <p:cNvSpPr txBox="1"/>
          <p:nvPr/>
        </p:nvSpPr>
        <p:spPr bwMode="auto">
          <a:xfrm>
            <a:off x="2449995" y="5201483"/>
            <a:ext cx="68248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137/190</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269/427</a:t>
            </a:r>
          </a:p>
        </p:txBody>
      </p:sp>
      <p:sp>
        <p:nvSpPr>
          <p:cNvPr id="52" name="TextBox 51">
            <a:extLst>
              <a:ext uri="{FF2B5EF4-FFF2-40B4-BE49-F238E27FC236}">
                <a16:creationId xmlns:a16="http://schemas.microsoft.com/office/drawing/2014/main" id="{832D868C-6102-4C7E-8D2E-B977B356D093}"/>
              </a:ext>
            </a:extLst>
          </p:cNvPr>
          <p:cNvSpPr txBox="1"/>
          <p:nvPr/>
        </p:nvSpPr>
        <p:spPr bwMode="auto">
          <a:xfrm>
            <a:off x="2990021" y="5615614"/>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0.25</a:t>
            </a:r>
          </a:p>
        </p:txBody>
      </p:sp>
      <p:sp>
        <p:nvSpPr>
          <p:cNvPr id="53" name="TextBox 52">
            <a:extLst>
              <a:ext uri="{FF2B5EF4-FFF2-40B4-BE49-F238E27FC236}">
                <a16:creationId xmlns:a16="http://schemas.microsoft.com/office/drawing/2014/main" id="{A8A07EC7-0E6C-4F65-8F3C-F67F4B958450}"/>
              </a:ext>
            </a:extLst>
          </p:cNvPr>
          <p:cNvSpPr txBox="1"/>
          <p:nvPr/>
        </p:nvSpPr>
        <p:spPr bwMode="auto">
          <a:xfrm>
            <a:off x="3380960" y="5615614"/>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0.5</a:t>
            </a:r>
          </a:p>
        </p:txBody>
      </p:sp>
      <p:sp>
        <p:nvSpPr>
          <p:cNvPr id="54" name="TextBox 53">
            <a:extLst>
              <a:ext uri="{FF2B5EF4-FFF2-40B4-BE49-F238E27FC236}">
                <a16:creationId xmlns:a16="http://schemas.microsoft.com/office/drawing/2014/main" id="{22E7540D-3284-4854-A65F-661B2243A06D}"/>
              </a:ext>
            </a:extLst>
          </p:cNvPr>
          <p:cNvSpPr txBox="1"/>
          <p:nvPr/>
        </p:nvSpPr>
        <p:spPr bwMode="auto">
          <a:xfrm>
            <a:off x="3786808" y="5615614"/>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1.0</a:t>
            </a:r>
          </a:p>
        </p:txBody>
      </p:sp>
      <p:sp>
        <p:nvSpPr>
          <p:cNvPr id="55" name="TextBox 54">
            <a:extLst>
              <a:ext uri="{FF2B5EF4-FFF2-40B4-BE49-F238E27FC236}">
                <a16:creationId xmlns:a16="http://schemas.microsoft.com/office/drawing/2014/main" id="{8C8ED39A-0ACA-4CEE-AB39-D635407EE256}"/>
              </a:ext>
            </a:extLst>
          </p:cNvPr>
          <p:cNvSpPr txBox="1"/>
          <p:nvPr/>
        </p:nvSpPr>
        <p:spPr bwMode="auto">
          <a:xfrm>
            <a:off x="4191000" y="5615614"/>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2.0</a:t>
            </a:r>
          </a:p>
        </p:txBody>
      </p:sp>
      <p:sp>
        <p:nvSpPr>
          <p:cNvPr id="56" name="TextBox 55">
            <a:extLst>
              <a:ext uri="{FF2B5EF4-FFF2-40B4-BE49-F238E27FC236}">
                <a16:creationId xmlns:a16="http://schemas.microsoft.com/office/drawing/2014/main" id="{94488BDF-E273-4DA6-B6D2-739E62BC1F1A}"/>
              </a:ext>
            </a:extLst>
          </p:cNvPr>
          <p:cNvSpPr txBox="1"/>
          <p:nvPr/>
        </p:nvSpPr>
        <p:spPr bwMode="auto">
          <a:xfrm>
            <a:off x="4611756" y="5615614"/>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4.0</a:t>
            </a:r>
          </a:p>
        </p:txBody>
      </p:sp>
      <p:sp>
        <p:nvSpPr>
          <p:cNvPr id="57" name="TextBox 56">
            <a:extLst>
              <a:ext uri="{FF2B5EF4-FFF2-40B4-BE49-F238E27FC236}">
                <a16:creationId xmlns:a16="http://schemas.microsoft.com/office/drawing/2014/main" id="{0D28376E-C410-4EB8-9D7F-ADCE9D118B8C}"/>
              </a:ext>
            </a:extLst>
          </p:cNvPr>
          <p:cNvSpPr txBox="1"/>
          <p:nvPr/>
        </p:nvSpPr>
        <p:spPr bwMode="auto">
          <a:xfrm>
            <a:off x="4865204" y="1997765"/>
            <a:ext cx="116122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0.65 (0.53-0.79)</a:t>
            </a:r>
          </a:p>
        </p:txBody>
      </p:sp>
      <p:sp>
        <p:nvSpPr>
          <p:cNvPr id="58" name="TextBox 57">
            <a:extLst>
              <a:ext uri="{FF2B5EF4-FFF2-40B4-BE49-F238E27FC236}">
                <a16:creationId xmlns:a16="http://schemas.microsoft.com/office/drawing/2014/main" id="{2F05B459-6FFA-4B94-B77D-E18D7EDF453B}"/>
              </a:ext>
            </a:extLst>
          </p:cNvPr>
          <p:cNvSpPr txBox="1"/>
          <p:nvPr/>
        </p:nvSpPr>
        <p:spPr bwMode="auto">
          <a:xfrm>
            <a:off x="4732683" y="2343978"/>
            <a:ext cx="131527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0.63 (0.50-0.78)</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0.77 (0.42-1.42)</a:t>
            </a:r>
          </a:p>
        </p:txBody>
      </p:sp>
      <p:sp>
        <p:nvSpPr>
          <p:cNvPr id="59" name="TextBox 58">
            <a:extLst>
              <a:ext uri="{FF2B5EF4-FFF2-40B4-BE49-F238E27FC236}">
                <a16:creationId xmlns:a16="http://schemas.microsoft.com/office/drawing/2014/main" id="{D526A473-C7D2-4E99-A175-0AACC8B3A16C}"/>
              </a:ext>
            </a:extLst>
          </p:cNvPr>
          <p:cNvSpPr txBox="1"/>
          <p:nvPr/>
        </p:nvSpPr>
        <p:spPr bwMode="auto">
          <a:xfrm>
            <a:off x="4833729" y="2890632"/>
            <a:ext cx="112974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0.70 (0.53-0.91)</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0.64 (0.45-0.90)</a:t>
            </a:r>
          </a:p>
        </p:txBody>
      </p:sp>
      <p:sp>
        <p:nvSpPr>
          <p:cNvPr id="60" name="TextBox 59">
            <a:extLst>
              <a:ext uri="{FF2B5EF4-FFF2-40B4-BE49-F238E27FC236}">
                <a16:creationId xmlns:a16="http://schemas.microsoft.com/office/drawing/2014/main" id="{65CEA4B8-7674-4F94-BE94-D41702E64719}"/>
              </a:ext>
            </a:extLst>
          </p:cNvPr>
          <p:cNvSpPr txBox="1"/>
          <p:nvPr/>
        </p:nvSpPr>
        <p:spPr bwMode="auto">
          <a:xfrm>
            <a:off x="4809771" y="3420721"/>
            <a:ext cx="113382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0.65 (0.48-0.87)</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0.69 (0.52-0.93)</a:t>
            </a:r>
          </a:p>
        </p:txBody>
      </p:sp>
      <p:sp>
        <p:nvSpPr>
          <p:cNvPr id="61" name="TextBox 60">
            <a:extLst>
              <a:ext uri="{FF2B5EF4-FFF2-40B4-BE49-F238E27FC236}">
                <a16:creationId xmlns:a16="http://schemas.microsoft.com/office/drawing/2014/main" id="{1339ADE6-1E1D-4BB6-A519-D75D312456AA}"/>
              </a:ext>
            </a:extLst>
          </p:cNvPr>
          <p:cNvSpPr txBox="1"/>
          <p:nvPr/>
        </p:nvSpPr>
        <p:spPr bwMode="auto">
          <a:xfrm>
            <a:off x="4722164" y="3964060"/>
            <a:ext cx="121646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0.94 (0.52-1.70)</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0.68 (0.49-0.94)</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0.58 (0.44-0.77)</a:t>
            </a:r>
          </a:p>
        </p:txBody>
      </p:sp>
      <p:sp>
        <p:nvSpPr>
          <p:cNvPr id="62" name="TextBox 61">
            <a:extLst>
              <a:ext uri="{FF2B5EF4-FFF2-40B4-BE49-F238E27FC236}">
                <a16:creationId xmlns:a16="http://schemas.microsoft.com/office/drawing/2014/main" id="{302B7C0B-D3D0-497C-84B0-C3C986493147}"/>
              </a:ext>
            </a:extLst>
          </p:cNvPr>
          <p:cNvSpPr txBox="1"/>
          <p:nvPr/>
        </p:nvSpPr>
        <p:spPr bwMode="auto">
          <a:xfrm>
            <a:off x="4853609" y="4674708"/>
            <a:ext cx="10982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0.61 (0.47-0.79)</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0.74 (0.54-1.01)</a:t>
            </a:r>
          </a:p>
        </p:txBody>
      </p:sp>
      <p:sp>
        <p:nvSpPr>
          <p:cNvPr id="63" name="TextBox 62">
            <a:extLst>
              <a:ext uri="{FF2B5EF4-FFF2-40B4-BE49-F238E27FC236}">
                <a16:creationId xmlns:a16="http://schemas.microsoft.com/office/drawing/2014/main" id="{116FC7C6-CE3C-421F-89B0-64FABD194B63}"/>
              </a:ext>
            </a:extLst>
          </p:cNvPr>
          <p:cNvSpPr txBox="1"/>
          <p:nvPr/>
        </p:nvSpPr>
        <p:spPr bwMode="auto">
          <a:xfrm>
            <a:off x="4808815" y="5201483"/>
            <a:ext cx="113147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0.92 (0.64-1.30)</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0.58 (0.45-0.75)</a:t>
            </a:r>
          </a:p>
        </p:txBody>
      </p:sp>
      <p:cxnSp>
        <p:nvCxnSpPr>
          <p:cNvPr id="65" name="Straight Connector 64">
            <a:extLst>
              <a:ext uri="{FF2B5EF4-FFF2-40B4-BE49-F238E27FC236}">
                <a16:creationId xmlns:a16="http://schemas.microsoft.com/office/drawing/2014/main" id="{A445680C-3827-4C45-AACC-48AA5F9049FA}"/>
              </a:ext>
            </a:extLst>
          </p:cNvPr>
          <p:cNvCxnSpPr>
            <a:cxnSpLocks/>
          </p:cNvCxnSpPr>
          <p:nvPr/>
        </p:nvCxnSpPr>
        <p:spPr bwMode="auto">
          <a:xfrm>
            <a:off x="3642691" y="2126974"/>
            <a:ext cx="238539"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AF44E9F4-B7B7-4FE4-B879-CDA8C09C0654}"/>
              </a:ext>
            </a:extLst>
          </p:cNvPr>
          <p:cNvCxnSpPr>
            <a:cxnSpLocks/>
          </p:cNvCxnSpPr>
          <p:nvPr/>
        </p:nvCxnSpPr>
        <p:spPr bwMode="auto">
          <a:xfrm>
            <a:off x="3597965" y="2479813"/>
            <a:ext cx="274983"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17DEF009-67BD-4E4E-ADE0-02C55AF39C61}"/>
              </a:ext>
            </a:extLst>
          </p:cNvPr>
          <p:cNvCxnSpPr>
            <a:cxnSpLocks/>
          </p:cNvCxnSpPr>
          <p:nvPr/>
        </p:nvCxnSpPr>
        <p:spPr bwMode="auto">
          <a:xfrm>
            <a:off x="3505200" y="2658717"/>
            <a:ext cx="720587"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EAD9AECE-CFF6-4F69-822C-25608F33B8CD}"/>
              </a:ext>
            </a:extLst>
          </p:cNvPr>
          <p:cNvCxnSpPr>
            <a:cxnSpLocks/>
          </p:cNvCxnSpPr>
          <p:nvPr/>
        </p:nvCxnSpPr>
        <p:spPr bwMode="auto">
          <a:xfrm>
            <a:off x="3634409" y="3016526"/>
            <a:ext cx="332961"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E5790944-E2D5-41B8-8335-424A71BBE218}"/>
              </a:ext>
            </a:extLst>
          </p:cNvPr>
          <p:cNvCxnSpPr>
            <a:cxnSpLocks/>
          </p:cNvCxnSpPr>
          <p:nvPr/>
        </p:nvCxnSpPr>
        <p:spPr bwMode="auto">
          <a:xfrm>
            <a:off x="3543301" y="3195431"/>
            <a:ext cx="414129"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DEC2409A-F057-4DEC-977C-1EE4F758ECA8}"/>
              </a:ext>
            </a:extLst>
          </p:cNvPr>
          <p:cNvCxnSpPr>
            <a:cxnSpLocks/>
          </p:cNvCxnSpPr>
          <p:nvPr/>
        </p:nvCxnSpPr>
        <p:spPr bwMode="auto">
          <a:xfrm>
            <a:off x="3586370" y="3548271"/>
            <a:ext cx="347869"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4C498215-4080-4DF8-BA23-069494363AB8}"/>
              </a:ext>
            </a:extLst>
          </p:cNvPr>
          <p:cNvCxnSpPr>
            <a:cxnSpLocks/>
          </p:cNvCxnSpPr>
          <p:nvPr/>
        </p:nvCxnSpPr>
        <p:spPr bwMode="auto">
          <a:xfrm>
            <a:off x="3622813" y="3725519"/>
            <a:ext cx="349526"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185CF2EC-9F84-4D17-B887-13386DDCDAA9}"/>
              </a:ext>
            </a:extLst>
          </p:cNvPr>
          <p:cNvCxnSpPr>
            <a:cxnSpLocks/>
          </p:cNvCxnSpPr>
          <p:nvPr/>
        </p:nvCxnSpPr>
        <p:spPr bwMode="auto">
          <a:xfrm>
            <a:off x="3626126" y="4088297"/>
            <a:ext cx="707335"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D2452A75-A202-4A84-8193-BA31A2DEC697}"/>
              </a:ext>
            </a:extLst>
          </p:cNvPr>
          <p:cNvCxnSpPr>
            <a:cxnSpLocks/>
          </p:cNvCxnSpPr>
          <p:nvPr/>
        </p:nvCxnSpPr>
        <p:spPr bwMode="auto">
          <a:xfrm>
            <a:off x="3591339" y="4265545"/>
            <a:ext cx="394252"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711768F4-1941-43D8-865B-FB6EB99A2682}"/>
              </a:ext>
            </a:extLst>
          </p:cNvPr>
          <p:cNvCxnSpPr>
            <a:cxnSpLocks/>
          </p:cNvCxnSpPr>
          <p:nvPr/>
        </p:nvCxnSpPr>
        <p:spPr bwMode="auto">
          <a:xfrm>
            <a:off x="3528391" y="4442793"/>
            <a:ext cx="342900"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BB8C07C9-C435-48E1-BA94-F56399A87150}"/>
              </a:ext>
            </a:extLst>
          </p:cNvPr>
          <p:cNvCxnSpPr>
            <a:cxnSpLocks/>
          </p:cNvCxnSpPr>
          <p:nvPr/>
        </p:nvCxnSpPr>
        <p:spPr bwMode="auto">
          <a:xfrm>
            <a:off x="3568148" y="4795632"/>
            <a:ext cx="306456"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E01A564-56A6-4AEF-92BD-791815AB01C5}"/>
              </a:ext>
            </a:extLst>
          </p:cNvPr>
          <p:cNvCxnSpPr>
            <a:cxnSpLocks/>
          </p:cNvCxnSpPr>
          <p:nvPr/>
        </p:nvCxnSpPr>
        <p:spPr bwMode="auto">
          <a:xfrm>
            <a:off x="3652631" y="4976193"/>
            <a:ext cx="351182"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85723B8-F0D5-429D-B089-B433736FAA34}"/>
              </a:ext>
            </a:extLst>
          </p:cNvPr>
          <p:cNvCxnSpPr>
            <a:cxnSpLocks/>
          </p:cNvCxnSpPr>
          <p:nvPr/>
        </p:nvCxnSpPr>
        <p:spPr bwMode="auto">
          <a:xfrm>
            <a:off x="3752022" y="5334000"/>
            <a:ext cx="422413"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1952761-556D-49A2-A2FC-71E15D37EDCE}"/>
              </a:ext>
            </a:extLst>
          </p:cNvPr>
          <p:cNvCxnSpPr>
            <a:cxnSpLocks/>
          </p:cNvCxnSpPr>
          <p:nvPr/>
        </p:nvCxnSpPr>
        <p:spPr bwMode="auto">
          <a:xfrm>
            <a:off x="3539987" y="5511248"/>
            <a:ext cx="308113" cy="0"/>
          </a:xfrm>
          <a:prstGeom prst="line">
            <a:avLst/>
          </a:prstGeom>
          <a:noFill/>
          <a:ln w="28575" cap="flat" cmpd="sng" algn="ctr">
            <a:solidFill>
              <a:schemeClr val="bg1"/>
            </a:solidFill>
            <a:prstDash val="solid"/>
            <a:round/>
            <a:headEnd type="none" w="med" len="med"/>
            <a:tailEnd type="none" w="med" len="med"/>
          </a:ln>
          <a:effectLst/>
        </p:spPr>
      </p:cxnSp>
      <p:sp>
        <p:nvSpPr>
          <p:cNvPr id="95" name="Rectangle 94">
            <a:extLst>
              <a:ext uri="{FF2B5EF4-FFF2-40B4-BE49-F238E27FC236}">
                <a16:creationId xmlns:a16="http://schemas.microsoft.com/office/drawing/2014/main" id="{F1F88E9C-F29C-445A-90CB-29CC240FEB2D}"/>
              </a:ext>
            </a:extLst>
          </p:cNvPr>
          <p:cNvSpPr/>
          <p:nvPr/>
        </p:nvSpPr>
        <p:spPr bwMode="auto">
          <a:xfrm>
            <a:off x="3728830" y="2090530"/>
            <a:ext cx="66261" cy="662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47040725-9F18-443C-B612-4C51AB137856}"/>
              </a:ext>
            </a:extLst>
          </p:cNvPr>
          <p:cNvSpPr/>
          <p:nvPr/>
        </p:nvSpPr>
        <p:spPr bwMode="auto">
          <a:xfrm>
            <a:off x="3717234" y="2443370"/>
            <a:ext cx="66261" cy="662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148387A9-66F9-4F8C-9E9A-E6BF6D45A70F}"/>
              </a:ext>
            </a:extLst>
          </p:cNvPr>
          <p:cNvSpPr/>
          <p:nvPr/>
        </p:nvSpPr>
        <p:spPr bwMode="auto">
          <a:xfrm>
            <a:off x="3826565" y="2622275"/>
            <a:ext cx="79512" cy="7951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6C904F67-F1EE-438F-AD4F-DA63794EB155}"/>
              </a:ext>
            </a:extLst>
          </p:cNvPr>
          <p:cNvSpPr/>
          <p:nvPr/>
        </p:nvSpPr>
        <p:spPr bwMode="auto">
          <a:xfrm>
            <a:off x="3776870" y="2983397"/>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74422944-7F54-4FDE-BE94-76214F81C44F}"/>
              </a:ext>
            </a:extLst>
          </p:cNvPr>
          <p:cNvSpPr/>
          <p:nvPr/>
        </p:nvSpPr>
        <p:spPr bwMode="auto">
          <a:xfrm>
            <a:off x="3718892" y="3158989"/>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7C876051-0E6C-46D9-99DB-240460133B85}"/>
              </a:ext>
            </a:extLst>
          </p:cNvPr>
          <p:cNvSpPr/>
          <p:nvPr/>
        </p:nvSpPr>
        <p:spPr bwMode="auto">
          <a:xfrm>
            <a:off x="3730487" y="3516797"/>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00AE1F21-62CA-48AC-802F-27D0289B6669}"/>
              </a:ext>
            </a:extLst>
          </p:cNvPr>
          <p:cNvSpPr/>
          <p:nvPr/>
        </p:nvSpPr>
        <p:spPr bwMode="auto">
          <a:xfrm>
            <a:off x="3760305" y="3694045"/>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9ADFA340-E2DB-43BA-BF95-8A0F907ED34F}"/>
              </a:ext>
            </a:extLst>
          </p:cNvPr>
          <p:cNvSpPr/>
          <p:nvPr/>
        </p:nvSpPr>
        <p:spPr bwMode="auto">
          <a:xfrm>
            <a:off x="3934240" y="4053510"/>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C085FCA7-5ACF-428D-ADF0-91730C22D702}"/>
              </a:ext>
            </a:extLst>
          </p:cNvPr>
          <p:cNvSpPr/>
          <p:nvPr/>
        </p:nvSpPr>
        <p:spPr bwMode="auto">
          <a:xfrm>
            <a:off x="3758649" y="4225789"/>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402FD73A-FACA-4920-BE25-37B02A94EE6B}"/>
              </a:ext>
            </a:extLst>
          </p:cNvPr>
          <p:cNvSpPr/>
          <p:nvPr/>
        </p:nvSpPr>
        <p:spPr bwMode="auto">
          <a:xfrm>
            <a:off x="3660914" y="4404694"/>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2743BF88-0B33-43A2-B5BC-9350F09E00A1}"/>
              </a:ext>
            </a:extLst>
          </p:cNvPr>
          <p:cNvSpPr/>
          <p:nvPr/>
        </p:nvSpPr>
        <p:spPr bwMode="auto">
          <a:xfrm>
            <a:off x="3697357" y="4762503"/>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9D782864-F9D4-4E94-A2B1-75C794D9F6BA}"/>
              </a:ext>
            </a:extLst>
          </p:cNvPr>
          <p:cNvSpPr/>
          <p:nvPr/>
        </p:nvSpPr>
        <p:spPr bwMode="auto">
          <a:xfrm>
            <a:off x="3800062" y="4939751"/>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83492B5A-3FF4-430F-9094-6A16005C12C3}"/>
              </a:ext>
            </a:extLst>
          </p:cNvPr>
          <p:cNvSpPr/>
          <p:nvPr/>
        </p:nvSpPr>
        <p:spPr bwMode="auto">
          <a:xfrm>
            <a:off x="3930927" y="5300873"/>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4A6BA23F-7589-4474-A86E-25B25EC2779D}"/>
              </a:ext>
            </a:extLst>
          </p:cNvPr>
          <p:cNvSpPr/>
          <p:nvPr/>
        </p:nvSpPr>
        <p:spPr bwMode="auto">
          <a:xfrm>
            <a:off x="3665884" y="5478121"/>
            <a:ext cx="69573" cy="69573"/>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TextBox 109">
            <a:extLst>
              <a:ext uri="{FF2B5EF4-FFF2-40B4-BE49-F238E27FC236}">
                <a16:creationId xmlns:a16="http://schemas.microsoft.com/office/drawing/2014/main" id="{D764C79D-D0BC-44E8-B8C2-CA6324B7187E}"/>
              </a:ext>
            </a:extLst>
          </p:cNvPr>
          <p:cNvSpPr txBox="1"/>
          <p:nvPr/>
        </p:nvSpPr>
        <p:spPr bwMode="auto">
          <a:xfrm>
            <a:off x="2883278" y="5904116"/>
            <a:ext cx="12373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Pembrolizumab Better</a:t>
            </a:r>
          </a:p>
        </p:txBody>
      </p:sp>
      <p:sp>
        <p:nvSpPr>
          <p:cNvPr id="111" name="TextBox 110">
            <a:extLst>
              <a:ext uri="{FF2B5EF4-FFF2-40B4-BE49-F238E27FC236}">
                <a16:creationId xmlns:a16="http://schemas.microsoft.com/office/drawing/2014/main" id="{4FDEBB55-24A6-4380-AA54-3BB9FF688AD9}"/>
              </a:ext>
            </a:extLst>
          </p:cNvPr>
          <p:cNvSpPr txBox="1"/>
          <p:nvPr/>
        </p:nvSpPr>
        <p:spPr bwMode="auto">
          <a:xfrm>
            <a:off x="3980558" y="5911898"/>
            <a:ext cx="10000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Placebo Better</a:t>
            </a:r>
          </a:p>
        </p:txBody>
      </p:sp>
      <p:sp>
        <p:nvSpPr>
          <p:cNvPr id="112" name="TextBox 111">
            <a:extLst>
              <a:ext uri="{FF2B5EF4-FFF2-40B4-BE49-F238E27FC236}">
                <a16:creationId xmlns:a16="http://schemas.microsoft.com/office/drawing/2014/main" id="{C4EA0FE1-FF7A-4891-B27D-103044BEEC2B}"/>
              </a:ext>
            </a:extLst>
          </p:cNvPr>
          <p:cNvSpPr txBox="1"/>
          <p:nvPr/>
        </p:nvSpPr>
        <p:spPr bwMode="auto">
          <a:xfrm>
            <a:off x="6143486" y="1970800"/>
            <a:ext cx="226341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Overall</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Age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&lt;65 yr</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≥65 yr</a:t>
            </a:r>
          </a:p>
        </p:txBody>
      </p:sp>
      <p:sp>
        <p:nvSpPr>
          <p:cNvPr id="113" name="TextBox 112">
            <a:extLst>
              <a:ext uri="{FF2B5EF4-FFF2-40B4-BE49-F238E27FC236}">
                <a16:creationId xmlns:a16="http://schemas.microsoft.com/office/drawing/2014/main" id="{26678385-6D19-4F27-A4AA-68DD8FAB0D0C}"/>
              </a:ext>
            </a:extLst>
          </p:cNvPr>
          <p:cNvSpPr txBox="1"/>
          <p:nvPr/>
        </p:nvSpPr>
        <p:spPr bwMode="auto">
          <a:xfrm>
            <a:off x="6148865" y="2700672"/>
            <a:ext cx="9950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Race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White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Non-White</a:t>
            </a:r>
          </a:p>
        </p:txBody>
      </p:sp>
      <p:sp>
        <p:nvSpPr>
          <p:cNvPr id="114" name="TextBox 113">
            <a:extLst>
              <a:ext uri="{FF2B5EF4-FFF2-40B4-BE49-F238E27FC236}">
                <a16:creationId xmlns:a16="http://schemas.microsoft.com/office/drawing/2014/main" id="{109F9E17-3CC2-4227-A0C7-797A5DBE95E5}"/>
              </a:ext>
            </a:extLst>
          </p:cNvPr>
          <p:cNvSpPr txBox="1"/>
          <p:nvPr/>
        </p:nvSpPr>
        <p:spPr bwMode="auto">
          <a:xfrm>
            <a:off x="6156447" y="3238178"/>
            <a:ext cx="22196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ECOG PS score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0</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1</a:t>
            </a:r>
          </a:p>
        </p:txBody>
      </p:sp>
      <p:sp>
        <p:nvSpPr>
          <p:cNvPr id="115" name="TextBox 114">
            <a:extLst>
              <a:ext uri="{FF2B5EF4-FFF2-40B4-BE49-F238E27FC236}">
                <a16:creationId xmlns:a16="http://schemas.microsoft.com/office/drawing/2014/main" id="{74FCC59F-ACC0-4357-A774-20653DD6297E}"/>
              </a:ext>
            </a:extLst>
          </p:cNvPr>
          <p:cNvSpPr txBox="1"/>
          <p:nvPr/>
        </p:nvSpPr>
        <p:spPr bwMode="auto">
          <a:xfrm>
            <a:off x="6152761" y="3786804"/>
            <a:ext cx="219382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PD-L1 combined positive score</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&lt;1</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1 to &lt;10</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≥10</a:t>
            </a:r>
          </a:p>
        </p:txBody>
      </p:sp>
      <p:sp>
        <p:nvSpPr>
          <p:cNvPr id="116" name="TextBox 115">
            <a:extLst>
              <a:ext uri="{FF2B5EF4-FFF2-40B4-BE49-F238E27FC236}">
                <a16:creationId xmlns:a16="http://schemas.microsoft.com/office/drawing/2014/main" id="{D07CCCF1-E079-4172-BAED-6C7F201A2F5D}"/>
              </a:ext>
            </a:extLst>
          </p:cNvPr>
          <p:cNvSpPr txBox="1"/>
          <p:nvPr/>
        </p:nvSpPr>
        <p:spPr bwMode="auto">
          <a:xfrm>
            <a:off x="6159388" y="4511297"/>
            <a:ext cx="19431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Concomitant bevacizumab</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Yes</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No</a:t>
            </a:r>
          </a:p>
        </p:txBody>
      </p:sp>
      <p:sp>
        <p:nvSpPr>
          <p:cNvPr id="117" name="TextBox 116">
            <a:extLst>
              <a:ext uri="{FF2B5EF4-FFF2-40B4-BE49-F238E27FC236}">
                <a16:creationId xmlns:a16="http://schemas.microsoft.com/office/drawing/2014/main" id="{D7AC9264-86EC-42DC-9BA1-39A1DBEAF61F}"/>
              </a:ext>
            </a:extLst>
          </p:cNvPr>
          <p:cNvSpPr txBox="1"/>
          <p:nvPr/>
        </p:nvSpPr>
        <p:spPr bwMode="auto">
          <a:xfrm>
            <a:off x="6157729" y="5055438"/>
            <a:ext cx="22159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Metastatic disease at diagnosis</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Yes</a:t>
            </a:r>
          </a:p>
          <a:p>
            <a:pPr algn="l">
              <a:lnSpc>
                <a:spcPct val="100000"/>
              </a:lnSpc>
              <a:spcBef>
                <a:spcPts val="0"/>
              </a:spcBef>
              <a:spcAft>
                <a:spcPct val="0"/>
              </a:spcAft>
              <a:buClrTx/>
              <a:buFontTx/>
              <a:buNone/>
              <a:tabLst>
                <a:tab pos="114300" algn="l"/>
              </a:tabLst>
            </a:pPr>
            <a:r>
              <a:rPr lang="en-US" sz="1200" b="0" dirty="0">
                <a:solidFill>
                  <a:schemeClr val="bg1"/>
                </a:solidFill>
                <a:latin typeface="Calibri" panose="020F0502020204030204" pitchFamily="34" charset="0"/>
              </a:rPr>
              <a:t>	No</a:t>
            </a:r>
          </a:p>
        </p:txBody>
      </p:sp>
      <p:sp>
        <p:nvSpPr>
          <p:cNvPr id="118" name="TextBox 117">
            <a:extLst>
              <a:ext uri="{FF2B5EF4-FFF2-40B4-BE49-F238E27FC236}">
                <a16:creationId xmlns:a16="http://schemas.microsoft.com/office/drawing/2014/main" id="{67FF498C-B3F0-4D8C-B1BE-66ADFE188DCD}"/>
              </a:ext>
            </a:extLst>
          </p:cNvPr>
          <p:cNvSpPr txBox="1"/>
          <p:nvPr/>
        </p:nvSpPr>
        <p:spPr bwMode="auto">
          <a:xfrm>
            <a:off x="6100763" y="1673890"/>
            <a:ext cx="9531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Subgroup</a:t>
            </a:r>
          </a:p>
        </p:txBody>
      </p:sp>
      <p:sp>
        <p:nvSpPr>
          <p:cNvPr id="119" name="TextBox 118">
            <a:extLst>
              <a:ext uri="{FF2B5EF4-FFF2-40B4-BE49-F238E27FC236}">
                <a16:creationId xmlns:a16="http://schemas.microsoft.com/office/drawing/2014/main" id="{7D0F7B3B-968F-4C6D-9D63-1351A142762F}"/>
              </a:ext>
            </a:extLst>
          </p:cNvPr>
          <p:cNvSpPr txBox="1"/>
          <p:nvPr/>
        </p:nvSpPr>
        <p:spPr bwMode="auto">
          <a:xfrm>
            <a:off x="7570258" y="1523282"/>
            <a:ext cx="132749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dirty="0">
                <a:solidFill>
                  <a:schemeClr val="bg1"/>
                </a:solidFill>
                <a:latin typeface="Calibri" panose="020F0502020204030204" pitchFamily="34" charset="0"/>
              </a:rPr>
              <a:t>No. of Events/ No. of Patients</a:t>
            </a:r>
          </a:p>
        </p:txBody>
      </p:sp>
      <p:sp>
        <p:nvSpPr>
          <p:cNvPr id="120" name="TextBox 119">
            <a:extLst>
              <a:ext uri="{FF2B5EF4-FFF2-40B4-BE49-F238E27FC236}">
                <a16:creationId xmlns:a16="http://schemas.microsoft.com/office/drawing/2014/main" id="{DD216717-BAAE-46F5-B6E9-45724DFDCEA4}"/>
              </a:ext>
            </a:extLst>
          </p:cNvPr>
          <p:cNvSpPr txBox="1"/>
          <p:nvPr/>
        </p:nvSpPr>
        <p:spPr bwMode="auto">
          <a:xfrm>
            <a:off x="8902496" y="1668617"/>
            <a:ext cx="27091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HR for Death (95% Cl)</a:t>
            </a:r>
          </a:p>
        </p:txBody>
      </p:sp>
      <p:cxnSp>
        <p:nvCxnSpPr>
          <p:cNvPr id="122" name="Straight Connector 121">
            <a:extLst>
              <a:ext uri="{FF2B5EF4-FFF2-40B4-BE49-F238E27FC236}">
                <a16:creationId xmlns:a16="http://schemas.microsoft.com/office/drawing/2014/main" id="{9D3BC0E8-7612-4959-93F5-426F516EE914}"/>
              </a:ext>
            </a:extLst>
          </p:cNvPr>
          <p:cNvCxnSpPr/>
          <p:nvPr/>
        </p:nvCxnSpPr>
        <p:spPr bwMode="auto">
          <a:xfrm>
            <a:off x="8629354" y="5665817"/>
            <a:ext cx="1652530"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6349828-2765-4ADA-A97F-1A4123663261}"/>
              </a:ext>
            </a:extLst>
          </p:cNvPr>
          <p:cNvCxnSpPr>
            <a:cxnSpLocks/>
          </p:cNvCxnSpPr>
          <p:nvPr/>
        </p:nvCxnSpPr>
        <p:spPr bwMode="auto">
          <a:xfrm>
            <a:off x="8640372" y="5659522"/>
            <a:ext cx="0" cy="80266"/>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8B1AF118-61CB-4072-8663-59DE3863466A}"/>
              </a:ext>
            </a:extLst>
          </p:cNvPr>
          <p:cNvCxnSpPr>
            <a:cxnSpLocks/>
          </p:cNvCxnSpPr>
          <p:nvPr/>
        </p:nvCxnSpPr>
        <p:spPr bwMode="auto">
          <a:xfrm>
            <a:off x="9049570" y="5659522"/>
            <a:ext cx="0" cy="80266"/>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EDD8700-1609-4023-AA73-CAC520B7C53A}"/>
              </a:ext>
            </a:extLst>
          </p:cNvPr>
          <p:cNvCxnSpPr>
            <a:cxnSpLocks/>
          </p:cNvCxnSpPr>
          <p:nvPr/>
        </p:nvCxnSpPr>
        <p:spPr bwMode="auto">
          <a:xfrm>
            <a:off x="9458768" y="2022049"/>
            <a:ext cx="0" cy="3717739"/>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252DA5D-0D8B-4423-81FF-8D7190E9518D}"/>
              </a:ext>
            </a:extLst>
          </p:cNvPr>
          <p:cNvCxnSpPr>
            <a:cxnSpLocks/>
          </p:cNvCxnSpPr>
          <p:nvPr/>
        </p:nvCxnSpPr>
        <p:spPr bwMode="auto">
          <a:xfrm>
            <a:off x="9867966" y="5659522"/>
            <a:ext cx="0" cy="80266"/>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041322C3-1CA4-4235-97B5-F37A8CD683FC}"/>
              </a:ext>
            </a:extLst>
          </p:cNvPr>
          <p:cNvCxnSpPr>
            <a:cxnSpLocks/>
          </p:cNvCxnSpPr>
          <p:nvPr/>
        </p:nvCxnSpPr>
        <p:spPr bwMode="auto">
          <a:xfrm>
            <a:off x="10277164" y="5659522"/>
            <a:ext cx="0" cy="80266"/>
          </a:xfrm>
          <a:prstGeom prst="line">
            <a:avLst/>
          </a:prstGeom>
          <a:noFill/>
          <a:ln w="28575" cap="flat" cmpd="sng" algn="ctr">
            <a:solidFill>
              <a:schemeClr val="bg1"/>
            </a:solidFill>
            <a:prstDash val="solid"/>
            <a:round/>
            <a:headEnd type="none" w="med" len="med"/>
            <a:tailEnd type="none" w="med" len="med"/>
          </a:ln>
          <a:effectLst/>
        </p:spPr>
      </p:cxnSp>
      <p:sp>
        <p:nvSpPr>
          <p:cNvPr id="130" name="TextBox 129">
            <a:extLst>
              <a:ext uri="{FF2B5EF4-FFF2-40B4-BE49-F238E27FC236}">
                <a16:creationId xmlns:a16="http://schemas.microsoft.com/office/drawing/2014/main" id="{AB0B4693-9960-426D-AE70-EDBE712EEE8F}"/>
              </a:ext>
            </a:extLst>
          </p:cNvPr>
          <p:cNvSpPr txBox="1"/>
          <p:nvPr/>
        </p:nvSpPr>
        <p:spPr bwMode="auto">
          <a:xfrm>
            <a:off x="10054088" y="5669125"/>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4.0</a:t>
            </a:r>
          </a:p>
        </p:txBody>
      </p:sp>
      <p:sp>
        <p:nvSpPr>
          <p:cNvPr id="131" name="TextBox 130">
            <a:extLst>
              <a:ext uri="{FF2B5EF4-FFF2-40B4-BE49-F238E27FC236}">
                <a16:creationId xmlns:a16="http://schemas.microsoft.com/office/drawing/2014/main" id="{7CC426EF-DCC8-43B7-83D7-7984B20DD307}"/>
              </a:ext>
            </a:extLst>
          </p:cNvPr>
          <p:cNvSpPr txBox="1"/>
          <p:nvPr/>
        </p:nvSpPr>
        <p:spPr bwMode="auto">
          <a:xfrm>
            <a:off x="9632300" y="5669125"/>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2.0</a:t>
            </a:r>
          </a:p>
        </p:txBody>
      </p:sp>
      <p:sp>
        <p:nvSpPr>
          <p:cNvPr id="132" name="TextBox 131">
            <a:extLst>
              <a:ext uri="{FF2B5EF4-FFF2-40B4-BE49-F238E27FC236}">
                <a16:creationId xmlns:a16="http://schemas.microsoft.com/office/drawing/2014/main" id="{0B629E31-06C0-4920-9016-04FCA2351FCC}"/>
              </a:ext>
            </a:extLst>
          </p:cNvPr>
          <p:cNvSpPr txBox="1"/>
          <p:nvPr/>
        </p:nvSpPr>
        <p:spPr bwMode="auto">
          <a:xfrm>
            <a:off x="9232545" y="5671481"/>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1.0</a:t>
            </a:r>
          </a:p>
        </p:txBody>
      </p:sp>
      <p:sp>
        <p:nvSpPr>
          <p:cNvPr id="133" name="TextBox 132">
            <a:extLst>
              <a:ext uri="{FF2B5EF4-FFF2-40B4-BE49-F238E27FC236}">
                <a16:creationId xmlns:a16="http://schemas.microsoft.com/office/drawing/2014/main" id="{D3CACB11-7682-4D2F-A7E5-8220D9F3D6A5}"/>
              </a:ext>
            </a:extLst>
          </p:cNvPr>
          <p:cNvSpPr txBox="1"/>
          <p:nvPr/>
        </p:nvSpPr>
        <p:spPr bwMode="auto">
          <a:xfrm>
            <a:off x="8820199" y="5669125"/>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0.5</a:t>
            </a:r>
          </a:p>
        </p:txBody>
      </p:sp>
      <p:sp>
        <p:nvSpPr>
          <p:cNvPr id="134" name="TextBox 133">
            <a:extLst>
              <a:ext uri="{FF2B5EF4-FFF2-40B4-BE49-F238E27FC236}">
                <a16:creationId xmlns:a16="http://schemas.microsoft.com/office/drawing/2014/main" id="{4E9A38FD-4292-464A-BEF7-F2DA0B41E244}"/>
              </a:ext>
            </a:extLst>
          </p:cNvPr>
          <p:cNvSpPr txBox="1"/>
          <p:nvPr/>
        </p:nvSpPr>
        <p:spPr bwMode="auto">
          <a:xfrm>
            <a:off x="8417297" y="5669125"/>
            <a:ext cx="44560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0.25</a:t>
            </a:r>
          </a:p>
        </p:txBody>
      </p:sp>
      <p:cxnSp>
        <p:nvCxnSpPr>
          <p:cNvPr id="136" name="Straight Arrow Connector 135">
            <a:extLst>
              <a:ext uri="{FF2B5EF4-FFF2-40B4-BE49-F238E27FC236}">
                <a16:creationId xmlns:a16="http://schemas.microsoft.com/office/drawing/2014/main" id="{9BBBEA22-8B71-43C5-9CB9-1C8330DB43B7}"/>
              </a:ext>
            </a:extLst>
          </p:cNvPr>
          <p:cNvCxnSpPr/>
          <p:nvPr/>
        </p:nvCxnSpPr>
        <p:spPr bwMode="auto">
          <a:xfrm>
            <a:off x="9524869" y="5950682"/>
            <a:ext cx="749147" cy="0"/>
          </a:xfrm>
          <a:prstGeom prst="straightConnector1">
            <a:avLst/>
          </a:prstGeom>
          <a:noFill/>
          <a:ln w="28575" cap="flat" cmpd="sng" algn="ctr">
            <a:solidFill>
              <a:schemeClr val="bg1"/>
            </a:solidFill>
            <a:prstDash val="solid"/>
            <a:round/>
            <a:headEnd type="none" w="med" len="med"/>
            <a:tailEnd type="triangle"/>
          </a:ln>
          <a:effectLst/>
        </p:spPr>
      </p:cxnSp>
      <p:cxnSp>
        <p:nvCxnSpPr>
          <p:cNvPr id="138" name="Straight Arrow Connector 137">
            <a:extLst>
              <a:ext uri="{FF2B5EF4-FFF2-40B4-BE49-F238E27FC236}">
                <a16:creationId xmlns:a16="http://schemas.microsoft.com/office/drawing/2014/main" id="{4D2E2964-B730-40CC-AD8B-A4FDF78EEDF1}"/>
              </a:ext>
            </a:extLst>
          </p:cNvPr>
          <p:cNvCxnSpPr/>
          <p:nvPr/>
        </p:nvCxnSpPr>
        <p:spPr bwMode="auto">
          <a:xfrm flipH="1">
            <a:off x="8597878" y="5949108"/>
            <a:ext cx="788493" cy="0"/>
          </a:xfrm>
          <a:prstGeom prst="straightConnector1">
            <a:avLst/>
          </a:prstGeom>
          <a:noFill/>
          <a:ln w="28575" cap="flat" cmpd="sng" algn="ctr">
            <a:solidFill>
              <a:schemeClr val="bg1"/>
            </a:solidFill>
            <a:prstDash val="solid"/>
            <a:round/>
            <a:headEnd type="none" w="med" len="med"/>
            <a:tailEnd type="triangle"/>
          </a:ln>
          <a:effectLst/>
        </p:spPr>
      </p:cxnSp>
      <p:sp>
        <p:nvSpPr>
          <p:cNvPr id="139" name="TextBox 138">
            <a:extLst>
              <a:ext uri="{FF2B5EF4-FFF2-40B4-BE49-F238E27FC236}">
                <a16:creationId xmlns:a16="http://schemas.microsoft.com/office/drawing/2014/main" id="{F907F003-4CF8-43E3-84A7-F633F6ABDFBD}"/>
              </a:ext>
            </a:extLst>
          </p:cNvPr>
          <p:cNvSpPr txBox="1"/>
          <p:nvPr/>
        </p:nvSpPr>
        <p:spPr bwMode="auto">
          <a:xfrm>
            <a:off x="8341969" y="5971410"/>
            <a:ext cx="12373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Pembrolizumab Better</a:t>
            </a:r>
          </a:p>
        </p:txBody>
      </p:sp>
      <p:sp>
        <p:nvSpPr>
          <p:cNvPr id="140" name="TextBox 139">
            <a:extLst>
              <a:ext uri="{FF2B5EF4-FFF2-40B4-BE49-F238E27FC236}">
                <a16:creationId xmlns:a16="http://schemas.microsoft.com/office/drawing/2014/main" id="{1231D2C8-22D2-4454-894F-1F65B35398B0}"/>
              </a:ext>
            </a:extLst>
          </p:cNvPr>
          <p:cNvSpPr txBox="1"/>
          <p:nvPr/>
        </p:nvSpPr>
        <p:spPr bwMode="auto">
          <a:xfrm>
            <a:off x="9463000" y="5987109"/>
            <a:ext cx="10000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200" dirty="0">
                <a:solidFill>
                  <a:schemeClr val="bg1"/>
                </a:solidFill>
                <a:latin typeface="Calibri" panose="020F0502020204030204" pitchFamily="34" charset="0"/>
              </a:rPr>
              <a:t>Placebo Better</a:t>
            </a:r>
          </a:p>
        </p:txBody>
      </p:sp>
      <p:sp>
        <p:nvSpPr>
          <p:cNvPr id="141" name="TextBox 140">
            <a:extLst>
              <a:ext uri="{FF2B5EF4-FFF2-40B4-BE49-F238E27FC236}">
                <a16:creationId xmlns:a16="http://schemas.microsoft.com/office/drawing/2014/main" id="{BFEB875B-E7BB-4A3F-BC5F-69F894007E68}"/>
              </a:ext>
            </a:extLst>
          </p:cNvPr>
          <p:cNvSpPr txBox="1"/>
          <p:nvPr/>
        </p:nvSpPr>
        <p:spPr bwMode="auto">
          <a:xfrm>
            <a:off x="7613117" y="1983625"/>
            <a:ext cx="116122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312/617</a:t>
            </a:r>
          </a:p>
        </p:txBody>
      </p:sp>
      <p:sp>
        <p:nvSpPr>
          <p:cNvPr id="142" name="TextBox 141">
            <a:extLst>
              <a:ext uri="{FF2B5EF4-FFF2-40B4-BE49-F238E27FC236}">
                <a16:creationId xmlns:a16="http://schemas.microsoft.com/office/drawing/2014/main" id="{ECDF5853-7A2B-42DB-BE48-8E64133074DA}"/>
              </a:ext>
            </a:extLst>
          </p:cNvPr>
          <p:cNvSpPr txBox="1"/>
          <p:nvPr/>
        </p:nvSpPr>
        <p:spPr bwMode="auto">
          <a:xfrm>
            <a:off x="7613117" y="2358340"/>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265/517</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47/100</a:t>
            </a:r>
          </a:p>
        </p:txBody>
      </p:sp>
      <p:sp>
        <p:nvSpPr>
          <p:cNvPr id="143" name="TextBox 142">
            <a:extLst>
              <a:ext uri="{FF2B5EF4-FFF2-40B4-BE49-F238E27FC236}">
                <a16:creationId xmlns:a16="http://schemas.microsoft.com/office/drawing/2014/main" id="{3999E22B-8192-40CA-ADC2-9DA52B2EFF1E}"/>
              </a:ext>
            </a:extLst>
          </p:cNvPr>
          <p:cNvSpPr txBox="1"/>
          <p:nvPr/>
        </p:nvSpPr>
        <p:spPr bwMode="auto">
          <a:xfrm>
            <a:off x="7613117" y="2890956"/>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189/360</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107/221</a:t>
            </a:r>
          </a:p>
        </p:txBody>
      </p:sp>
      <p:sp>
        <p:nvSpPr>
          <p:cNvPr id="144" name="TextBox 143">
            <a:extLst>
              <a:ext uri="{FF2B5EF4-FFF2-40B4-BE49-F238E27FC236}">
                <a16:creationId xmlns:a16="http://schemas.microsoft.com/office/drawing/2014/main" id="{5BC9449E-6103-4F5B-9CFE-CB177408D6FB}"/>
              </a:ext>
            </a:extLst>
          </p:cNvPr>
          <p:cNvSpPr txBox="1"/>
          <p:nvPr/>
        </p:nvSpPr>
        <p:spPr bwMode="auto">
          <a:xfrm>
            <a:off x="7613117" y="3442424"/>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141/348</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169/267</a:t>
            </a:r>
          </a:p>
        </p:txBody>
      </p:sp>
      <p:sp>
        <p:nvSpPr>
          <p:cNvPr id="145" name="TextBox 144">
            <a:extLst>
              <a:ext uri="{FF2B5EF4-FFF2-40B4-BE49-F238E27FC236}">
                <a16:creationId xmlns:a16="http://schemas.microsoft.com/office/drawing/2014/main" id="{AD5A4D79-CBA3-4E06-BDA9-00469679821B}"/>
              </a:ext>
            </a:extLst>
          </p:cNvPr>
          <p:cNvSpPr txBox="1"/>
          <p:nvPr/>
        </p:nvSpPr>
        <p:spPr bwMode="auto">
          <a:xfrm>
            <a:off x="7613117" y="3991535"/>
            <a:ext cx="1161222"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40/69</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118/231</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154/317</a:t>
            </a:r>
          </a:p>
        </p:txBody>
      </p:sp>
      <p:sp>
        <p:nvSpPr>
          <p:cNvPr id="146" name="TextBox 145">
            <a:extLst>
              <a:ext uri="{FF2B5EF4-FFF2-40B4-BE49-F238E27FC236}">
                <a16:creationId xmlns:a16="http://schemas.microsoft.com/office/drawing/2014/main" id="{C72203FB-4D2B-49AA-A10B-2793B0F6F099}"/>
              </a:ext>
            </a:extLst>
          </p:cNvPr>
          <p:cNvSpPr txBox="1"/>
          <p:nvPr/>
        </p:nvSpPr>
        <p:spPr bwMode="auto">
          <a:xfrm>
            <a:off x="7613117" y="4705616"/>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166/389</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146/228</a:t>
            </a:r>
          </a:p>
        </p:txBody>
      </p:sp>
      <p:sp>
        <p:nvSpPr>
          <p:cNvPr id="147" name="TextBox 146">
            <a:extLst>
              <a:ext uri="{FF2B5EF4-FFF2-40B4-BE49-F238E27FC236}">
                <a16:creationId xmlns:a16="http://schemas.microsoft.com/office/drawing/2014/main" id="{0ED2217B-8F1E-4CF8-9033-077E82595473}"/>
              </a:ext>
            </a:extLst>
          </p:cNvPr>
          <p:cNvSpPr txBox="1"/>
          <p:nvPr/>
        </p:nvSpPr>
        <p:spPr bwMode="auto">
          <a:xfrm>
            <a:off x="7613117" y="5250014"/>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104/190</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208/427</a:t>
            </a:r>
          </a:p>
        </p:txBody>
      </p:sp>
      <p:sp>
        <p:nvSpPr>
          <p:cNvPr id="150" name="TextBox 149">
            <a:extLst>
              <a:ext uri="{FF2B5EF4-FFF2-40B4-BE49-F238E27FC236}">
                <a16:creationId xmlns:a16="http://schemas.microsoft.com/office/drawing/2014/main" id="{88DF90B2-A4FB-42E7-900C-712B85A0274B}"/>
              </a:ext>
            </a:extLst>
          </p:cNvPr>
          <p:cNvSpPr txBox="1"/>
          <p:nvPr/>
        </p:nvSpPr>
        <p:spPr bwMode="auto">
          <a:xfrm>
            <a:off x="10290329" y="1983625"/>
            <a:ext cx="116122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0.67 (0.54-0.84)</a:t>
            </a:r>
          </a:p>
        </p:txBody>
      </p:sp>
      <p:sp>
        <p:nvSpPr>
          <p:cNvPr id="151" name="TextBox 150">
            <a:extLst>
              <a:ext uri="{FF2B5EF4-FFF2-40B4-BE49-F238E27FC236}">
                <a16:creationId xmlns:a16="http://schemas.microsoft.com/office/drawing/2014/main" id="{EF039484-8709-4135-BA96-B817061A3254}"/>
              </a:ext>
            </a:extLst>
          </p:cNvPr>
          <p:cNvSpPr txBox="1"/>
          <p:nvPr/>
        </p:nvSpPr>
        <p:spPr bwMode="auto">
          <a:xfrm>
            <a:off x="10283259" y="2358340"/>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0.64 (0.50-0.82)</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0.88 (0.47-1.64)</a:t>
            </a:r>
          </a:p>
        </p:txBody>
      </p:sp>
      <p:sp>
        <p:nvSpPr>
          <p:cNvPr id="152" name="TextBox 151">
            <a:extLst>
              <a:ext uri="{FF2B5EF4-FFF2-40B4-BE49-F238E27FC236}">
                <a16:creationId xmlns:a16="http://schemas.microsoft.com/office/drawing/2014/main" id="{2E530C8C-81CE-4E4D-9D13-0579FB775D46}"/>
              </a:ext>
            </a:extLst>
          </p:cNvPr>
          <p:cNvSpPr txBox="1"/>
          <p:nvPr/>
        </p:nvSpPr>
        <p:spPr bwMode="auto">
          <a:xfrm>
            <a:off x="10283260" y="2890956"/>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0.68 (0.50-0.91)</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0.70 (0.47-1.04)</a:t>
            </a:r>
          </a:p>
        </p:txBody>
      </p:sp>
      <p:sp>
        <p:nvSpPr>
          <p:cNvPr id="153" name="TextBox 152">
            <a:extLst>
              <a:ext uri="{FF2B5EF4-FFF2-40B4-BE49-F238E27FC236}">
                <a16:creationId xmlns:a16="http://schemas.microsoft.com/office/drawing/2014/main" id="{50851A8F-EE0B-4547-A95C-CE11023F2E31}"/>
              </a:ext>
            </a:extLst>
          </p:cNvPr>
          <p:cNvSpPr txBox="1"/>
          <p:nvPr/>
        </p:nvSpPr>
        <p:spPr bwMode="auto">
          <a:xfrm>
            <a:off x="10278546" y="3442424"/>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0.68 (0.49-0.96)</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0.68 (0.50-0.94)</a:t>
            </a:r>
          </a:p>
        </p:txBody>
      </p:sp>
      <p:sp>
        <p:nvSpPr>
          <p:cNvPr id="154" name="TextBox 153">
            <a:extLst>
              <a:ext uri="{FF2B5EF4-FFF2-40B4-BE49-F238E27FC236}">
                <a16:creationId xmlns:a16="http://schemas.microsoft.com/office/drawing/2014/main" id="{70B2C998-4BD3-4D8A-8A47-902D3F99448B}"/>
              </a:ext>
            </a:extLst>
          </p:cNvPr>
          <p:cNvSpPr txBox="1"/>
          <p:nvPr/>
        </p:nvSpPr>
        <p:spPr bwMode="auto">
          <a:xfrm>
            <a:off x="10290330" y="3991535"/>
            <a:ext cx="1161222"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1.00 (0.53-1.89)</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0.67 (0.46-0.97)</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0.61 (0.44-0.84)</a:t>
            </a:r>
          </a:p>
        </p:txBody>
      </p:sp>
      <p:sp>
        <p:nvSpPr>
          <p:cNvPr id="155" name="TextBox 154">
            <a:extLst>
              <a:ext uri="{FF2B5EF4-FFF2-40B4-BE49-F238E27FC236}">
                <a16:creationId xmlns:a16="http://schemas.microsoft.com/office/drawing/2014/main" id="{968B5C16-17F1-444D-982B-13A4882044BF}"/>
              </a:ext>
            </a:extLst>
          </p:cNvPr>
          <p:cNvSpPr txBox="1"/>
          <p:nvPr/>
        </p:nvSpPr>
        <p:spPr bwMode="auto">
          <a:xfrm>
            <a:off x="10287973" y="4705616"/>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0.63 (0.47-0.87)</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0.74 (0.53-1.04)</a:t>
            </a:r>
          </a:p>
        </p:txBody>
      </p:sp>
      <p:sp>
        <p:nvSpPr>
          <p:cNvPr id="156" name="TextBox 155">
            <a:extLst>
              <a:ext uri="{FF2B5EF4-FFF2-40B4-BE49-F238E27FC236}">
                <a16:creationId xmlns:a16="http://schemas.microsoft.com/office/drawing/2014/main" id="{ED21656D-E1EB-4CA0-A956-95EE3F72E163}"/>
              </a:ext>
            </a:extLst>
          </p:cNvPr>
          <p:cNvSpPr txBox="1"/>
          <p:nvPr/>
        </p:nvSpPr>
        <p:spPr bwMode="auto">
          <a:xfrm>
            <a:off x="10295042" y="5250014"/>
            <a:ext cx="116122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0.84 (0.56-1.26)</a:t>
            </a:r>
          </a:p>
          <a:p>
            <a:pPr algn="ctr">
              <a:lnSpc>
                <a:spcPct val="100000"/>
              </a:lnSpc>
              <a:spcBef>
                <a:spcPts val="0"/>
              </a:spcBef>
              <a:spcAft>
                <a:spcPct val="0"/>
              </a:spcAft>
              <a:buClrTx/>
              <a:buFontTx/>
              <a:buNone/>
            </a:pPr>
            <a:r>
              <a:rPr lang="en-US" sz="1100" b="0" dirty="0">
                <a:solidFill>
                  <a:schemeClr val="bg1"/>
                </a:solidFill>
                <a:latin typeface="Calibri" panose="020F0502020204030204" pitchFamily="34" charset="0"/>
              </a:rPr>
              <a:t>0.61 (0.46-0.80)</a:t>
            </a:r>
          </a:p>
        </p:txBody>
      </p:sp>
      <p:cxnSp>
        <p:nvCxnSpPr>
          <p:cNvPr id="158" name="Straight Connector 157">
            <a:extLst>
              <a:ext uri="{FF2B5EF4-FFF2-40B4-BE49-F238E27FC236}">
                <a16:creationId xmlns:a16="http://schemas.microsoft.com/office/drawing/2014/main" id="{FFEB658E-3CEF-47A0-9EA4-E7BBC86FCB23}"/>
              </a:ext>
            </a:extLst>
          </p:cNvPr>
          <p:cNvCxnSpPr/>
          <p:nvPr/>
        </p:nvCxnSpPr>
        <p:spPr bwMode="auto">
          <a:xfrm>
            <a:off x="9091047" y="2120685"/>
            <a:ext cx="267346"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C7D2C6D3-9D7E-4883-8BFC-8FE9EF2BB93D}"/>
              </a:ext>
            </a:extLst>
          </p:cNvPr>
          <p:cNvCxnSpPr>
            <a:cxnSpLocks/>
          </p:cNvCxnSpPr>
          <p:nvPr/>
        </p:nvCxnSpPr>
        <p:spPr bwMode="auto">
          <a:xfrm>
            <a:off x="9041969" y="2483604"/>
            <a:ext cx="298343"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0388139A-0268-4434-B355-D0C5DCFCCEA1}"/>
              </a:ext>
            </a:extLst>
          </p:cNvPr>
          <p:cNvCxnSpPr>
            <a:cxnSpLocks/>
          </p:cNvCxnSpPr>
          <p:nvPr/>
        </p:nvCxnSpPr>
        <p:spPr bwMode="auto">
          <a:xfrm>
            <a:off x="9005807" y="2663126"/>
            <a:ext cx="751668"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CA129876-0ACE-4796-9FA7-9B7027308160}"/>
              </a:ext>
            </a:extLst>
          </p:cNvPr>
          <p:cNvCxnSpPr>
            <a:cxnSpLocks/>
          </p:cNvCxnSpPr>
          <p:nvPr/>
        </p:nvCxnSpPr>
        <p:spPr bwMode="auto">
          <a:xfrm>
            <a:off x="9031637" y="3024753"/>
            <a:ext cx="401665"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5483F4D3-67DF-4876-83FE-C9B7FDAB6F13}"/>
              </a:ext>
            </a:extLst>
          </p:cNvPr>
          <p:cNvCxnSpPr>
            <a:cxnSpLocks/>
          </p:cNvCxnSpPr>
          <p:nvPr/>
        </p:nvCxnSpPr>
        <p:spPr bwMode="auto">
          <a:xfrm>
            <a:off x="9007098" y="3204275"/>
            <a:ext cx="479156"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0AFD98D2-80F4-4E47-8EF8-25719556BB9E}"/>
              </a:ext>
            </a:extLst>
          </p:cNvPr>
          <p:cNvCxnSpPr>
            <a:cxnSpLocks/>
          </p:cNvCxnSpPr>
          <p:nvPr/>
        </p:nvCxnSpPr>
        <p:spPr bwMode="auto">
          <a:xfrm>
            <a:off x="9029054" y="3565901"/>
            <a:ext cx="408122"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5386CD8-E31B-42C7-B887-81A143193319}"/>
              </a:ext>
            </a:extLst>
          </p:cNvPr>
          <p:cNvCxnSpPr>
            <a:cxnSpLocks/>
          </p:cNvCxnSpPr>
          <p:nvPr/>
        </p:nvCxnSpPr>
        <p:spPr bwMode="auto">
          <a:xfrm>
            <a:off x="9040678" y="3749298"/>
            <a:ext cx="383583"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DF9AFD39-9DF6-4871-8CC5-81B6227C675F}"/>
              </a:ext>
            </a:extLst>
          </p:cNvPr>
          <p:cNvCxnSpPr>
            <a:cxnSpLocks/>
          </p:cNvCxnSpPr>
          <p:nvPr/>
        </p:nvCxnSpPr>
        <p:spPr bwMode="auto">
          <a:xfrm>
            <a:off x="9076840" y="4113508"/>
            <a:ext cx="755543"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5FCDE688-841F-40F0-9ED2-3A4FA14F5F36}"/>
              </a:ext>
            </a:extLst>
          </p:cNvPr>
          <p:cNvCxnSpPr>
            <a:cxnSpLocks/>
          </p:cNvCxnSpPr>
          <p:nvPr/>
        </p:nvCxnSpPr>
        <p:spPr bwMode="auto">
          <a:xfrm>
            <a:off x="8990308" y="4290447"/>
            <a:ext cx="450743"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9BE4FC00-1B05-403B-9CB3-044A7DC0C670}"/>
              </a:ext>
            </a:extLst>
          </p:cNvPr>
          <p:cNvCxnSpPr>
            <a:cxnSpLocks/>
          </p:cNvCxnSpPr>
          <p:nvPr/>
        </p:nvCxnSpPr>
        <p:spPr bwMode="auto">
          <a:xfrm>
            <a:off x="8964478" y="4468677"/>
            <a:ext cx="396498"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02797C58-BB75-4D77-85D1-FEEBCD944BD3}"/>
              </a:ext>
            </a:extLst>
          </p:cNvPr>
          <p:cNvCxnSpPr>
            <a:cxnSpLocks/>
          </p:cNvCxnSpPr>
          <p:nvPr/>
        </p:nvCxnSpPr>
        <p:spPr bwMode="auto">
          <a:xfrm>
            <a:off x="9001932" y="4839345"/>
            <a:ext cx="381000"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2BF3E546-4FD1-4C42-8074-91A0BC3C03FE}"/>
              </a:ext>
            </a:extLst>
          </p:cNvPr>
          <p:cNvCxnSpPr>
            <a:cxnSpLocks/>
          </p:cNvCxnSpPr>
          <p:nvPr/>
        </p:nvCxnSpPr>
        <p:spPr bwMode="auto">
          <a:xfrm>
            <a:off x="9074258" y="5020158"/>
            <a:ext cx="411996"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847DBC0-9B8F-4A5B-817A-D2A8B88128B3}"/>
              </a:ext>
            </a:extLst>
          </p:cNvPr>
          <p:cNvCxnSpPr>
            <a:cxnSpLocks/>
          </p:cNvCxnSpPr>
          <p:nvPr/>
        </p:nvCxnSpPr>
        <p:spPr bwMode="auto">
          <a:xfrm>
            <a:off x="9102671" y="5377912"/>
            <a:ext cx="498529"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946FDE41-2106-445C-B0B5-868359ECC37B}"/>
              </a:ext>
            </a:extLst>
          </p:cNvPr>
          <p:cNvCxnSpPr>
            <a:cxnSpLocks/>
          </p:cNvCxnSpPr>
          <p:nvPr/>
        </p:nvCxnSpPr>
        <p:spPr bwMode="auto">
          <a:xfrm>
            <a:off x="8987726" y="5561309"/>
            <a:ext cx="339671" cy="0"/>
          </a:xfrm>
          <a:prstGeom prst="line">
            <a:avLst/>
          </a:prstGeom>
          <a:noFill/>
          <a:ln w="28575" cap="flat" cmpd="sng" algn="ctr">
            <a:solidFill>
              <a:schemeClr val="bg1"/>
            </a:solidFill>
            <a:prstDash val="solid"/>
            <a:round/>
            <a:headEnd type="none" w="med" len="med"/>
            <a:tailEnd type="none" w="med" len="med"/>
          </a:ln>
          <a:effectLst/>
        </p:spPr>
      </p:cxnSp>
      <p:sp>
        <p:nvSpPr>
          <p:cNvPr id="187" name="Rectangle 186">
            <a:extLst>
              <a:ext uri="{FF2B5EF4-FFF2-40B4-BE49-F238E27FC236}">
                <a16:creationId xmlns:a16="http://schemas.microsoft.com/office/drawing/2014/main" id="{9EA05B9D-7492-40AF-A012-0B4C945F65EA}"/>
              </a:ext>
            </a:extLst>
          </p:cNvPr>
          <p:cNvSpPr/>
          <p:nvPr/>
        </p:nvSpPr>
        <p:spPr bwMode="auto">
          <a:xfrm>
            <a:off x="9186439" y="2085131"/>
            <a:ext cx="66261" cy="6626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4E24F01B-B3BB-4A09-8F48-2AEF49C56490}"/>
              </a:ext>
            </a:extLst>
          </p:cNvPr>
          <p:cNvSpPr/>
          <p:nvPr/>
        </p:nvSpPr>
        <p:spPr bwMode="auto">
          <a:xfrm>
            <a:off x="9155189" y="2439749"/>
            <a:ext cx="76549" cy="76549"/>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20432B3D-3ACD-40C4-B920-728937D0E6EB}"/>
              </a:ext>
            </a:extLst>
          </p:cNvPr>
          <p:cNvSpPr/>
          <p:nvPr/>
        </p:nvSpPr>
        <p:spPr bwMode="auto">
          <a:xfrm>
            <a:off x="9348124" y="2627250"/>
            <a:ext cx="67038" cy="6703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BA471B0B-AE6F-41C6-BAC6-484DFC259CBF}"/>
              </a:ext>
            </a:extLst>
          </p:cNvPr>
          <p:cNvSpPr/>
          <p:nvPr/>
        </p:nvSpPr>
        <p:spPr bwMode="auto">
          <a:xfrm>
            <a:off x="9194592" y="2985944"/>
            <a:ext cx="67038" cy="6703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787ADB79-23C6-4C0F-AF73-5D9F9FDB948D}"/>
              </a:ext>
            </a:extLst>
          </p:cNvPr>
          <p:cNvSpPr/>
          <p:nvPr/>
        </p:nvSpPr>
        <p:spPr bwMode="auto">
          <a:xfrm>
            <a:off x="9213613" y="3172085"/>
            <a:ext cx="67038" cy="6703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486EE3BD-8E74-4055-A326-587800CE8AF9}"/>
              </a:ext>
            </a:extLst>
          </p:cNvPr>
          <p:cNvSpPr/>
          <p:nvPr/>
        </p:nvSpPr>
        <p:spPr bwMode="auto">
          <a:xfrm>
            <a:off x="9191873" y="3530780"/>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C39E6E55-C3D3-4180-AC6A-FEC970F8EB23}"/>
              </a:ext>
            </a:extLst>
          </p:cNvPr>
          <p:cNvSpPr/>
          <p:nvPr/>
        </p:nvSpPr>
        <p:spPr bwMode="auto">
          <a:xfrm>
            <a:off x="9194590" y="3710127"/>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2FDCB67A-5FA0-46AA-85C9-8AF5223426B5}"/>
              </a:ext>
            </a:extLst>
          </p:cNvPr>
          <p:cNvSpPr/>
          <p:nvPr/>
        </p:nvSpPr>
        <p:spPr bwMode="auto">
          <a:xfrm>
            <a:off x="9418774" y="4076974"/>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1E52034D-EE8F-4E85-8717-102C8FDE654E}"/>
              </a:ext>
            </a:extLst>
          </p:cNvPr>
          <p:cNvSpPr/>
          <p:nvPr/>
        </p:nvSpPr>
        <p:spPr bwMode="auto">
          <a:xfrm>
            <a:off x="9182361" y="4254963"/>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C40342E8-7B35-4A62-BCC2-B122DB5D901F}"/>
              </a:ext>
            </a:extLst>
          </p:cNvPr>
          <p:cNvSpPr/>
          <p:nvPr/>
        </p:nvSpPr>
        <p:spPr bwMode="auto">
          <a:xfrm>
            <a:off x="9121220" y="4434310"/>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F96646CC-D909-4233-9AF9-CE23E6D88CAE}"/>
              </a:ext>
            </a:extLst>
          </p:cNvPr>
          <p:cNvSpPr/>
          <p:nvPr/>
        </p:nvSpPr>
        <p:spPr bwMode="auto">
          <a:xfrm>
            <a:off x="9148394" y="4799798"/>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610EC010-93A2-4947-B3DD-C8BEBAB320DF}"/>
              </a:ext>
            </a:extLst>
          </p:cNvPr>
          <p:cNvSpPr/>
          <p:nvPr/>
        </p:nvSpPr>
        <p:spPr bwMode="auto">
          <a:xfrm>
            <a:off x="9239426" y="4984580"/>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C9ACD8EE-3468-48EE-85B6-1C193285C6DE}"/>
              </a:ext>
            </a:extLst>
          </p:cNvPr>
          <p:cNvSpPr/>
          <p:nvPr/>
        </p:nvSpPr>
        <p:spPr bwMode="auto">
          <a:xfrm>
            <a:off x="9315512" y="5344634"/>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BE7A3312-A8CF-407B-975F-009111EB1A19}"/>
              </a:ext>
            </a:extLst>
          </p:cNvPr>
          <p:cNvSpPr/>
          <p:nvPr/>
        </p:nvSpPr>
        <p:spPr bwMode="auto">
          <a:xfrm>
            <a:off x="9126653" y="5525340"/>
            <a:ext cx="71692" cy="716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938772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F9176C7C-6CEB-4CA4-B2EB-F0215E85FB6F}"/>
              </a:ext>
            </a:extLst>
          </p:cNvPr>
          <p:cNvSpPr>
            <a:spLocks noGrp="1"/>
          </p:cNvSpPr>
          <p:nvPr>
            <p:ph type="title"/>
          </p:nvPr>
        </p:nvSpPr>
        <p:spPr/>
        <p:txBody>
          <a:bodyPr/>
          <a:lstStyle/>
          <a:p>
            <a:r>
              <a:rPr lang="en-US" dirty="0"/>
              <a:t>innovaTV 204: International, Multicenter, Phase II Study of Tisotumab Vedotin in Recurrent/Metastatic CC</a:t>
            </a:r>
          </a:p>
        </p:txBody>
      </p:sp>
      <p:sp>
        <p:nvSpPr>
          <p:cNvPr id="26" name="Text Box 15">
            <a:extLst>
              <a:ext uri="{FF2B5EF4-FFF2-40B4-BE49-F238E27FC236}">
                <a16:creationId xmlns:a16="http://schemas.microsoft.com/office/drawing/2014/main" id="{2697395A-640A-41E0-BD01-5D6FD4A883B8}"/>
              </a:ext>
            </a:extLst>
          </p:cNvPr>
          <p:cNvSpPr txBox="1">
            <a:spLocks noChangeArrowheads="1"/>
          </p:cNvSpPr>
          <p:nvPr/>
        </p:nvSpPr>
        <p:spPr bwMode="auto">
          <a:xfrm>
            <a:off x="412751" y="6374617"/>
            <a:ext cx="86740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Coleman. Lancet Oncol. 2021;22:609. NCT03438396.</a:t>
            </a:r>
          </a:p>
        </p:txBody>
      </p:sp>
      <p:sp>
        <p:nvSpPr>
          <p:cNvPr id="31" name="Content Placeholder 4">
            <a:extLst>
              <a:ext uri="{FF2B5EF4-FFF2-40B4-BE49-F238E27FC236}">
                <a16:creationId xmlns:a16="http://schemas.microsoft.com/office/drawing/2014/main" id="{6379F9A8-D65A-471E-A0DB-2BE3AAEC2194}"/>
              </a:ext>
            </a:extLst>
          </p:cNvPr>
          <p:cNvSpPr txBox="1">
            <a:spLocks/>
          </p:cNvSpPr>
          <p:nvPr/>
        </p:nvSpPr>
        <p:spPr bwMode="auto">
          <a:xfrm>
            <a:off x="609759" y="4161946"/>
            <a:ext cx="7371079" cy="1103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kern="0" spc="-9" dirty="0">
                <a:solidFill>
                  <a:prstClr val="black"/>
                </a:solidFill>
                <a:cs typeface="Calibri" panose="020F0502020204030204" pitchFamily="34" charset="0"/>
              </a:rPr>
              <a:t>Primary endpoint: </a:t>
            </a:r>
            <a:r>
              <a:rPr lang="en-US" sz="2000" b="0" kern="0" dirty="0">
                <a:solidFill>
                  <a:prstClr val="black"/>
                </a:solidFill>
                <a:cs typeface="Calibri" panose="020F0502020204030204" pitchFamily="34" charset="0"/>
              </a:rPr>
              <a:t>ORR</a:t>
            </a:r>
            <a:r>
              <a:rPr lang="en-US" sz="2000" b="0" kern="0" baseline="27777" dirty="0">
                <a:solidFill>
                  <a:prstClr val="black"/>
                </a:solidFill>
                <a:cs typeface="Calibri" panose="020F0502020204030204" pitchFamily="34" charset="0"/>
              </a:rPr>
              <a:t> </a:t>
            </a:r>
            <a:r>
              <a:rPr lang="en-US" sz="2000" b="0" kern="0" spc="-9" dirty="0">
                <a:solidFill>
                  <a:prstClr val="black"/>
                </a:solidFill>
                <a:cs typeface="Calibri" panose="020F0502020204030204" pitchFamily="34" charset="0"/>
              </a:rPr>
              <a:t>per </a:t>
            </a:r>
            <a:r>
              <a:rPr lang="en-US" sz="2000" b="0" kern="0" dirty="0">
                <a:solidFill>
                  <a:prstClr val="black"/>
                </a:solidFill>
                <a:cs typeface="Calibri" panose="020F0502020204030204" pitchFamily="34" charset="0"/>
              </a:rPr>
              <a:t>RECIST </a:t>
            </a:r>
            <a:r>
              <a:rPr lang="en-US" sz="2000" b="0" kern="0" spc="-9" dirty="0">
                <a:solidFill>
                  <a:prstClr val="black"/>
                </a:solidFill>
                <a:cs typeface="Calibri" panose="020F0502020204030204" pitchFamily="34" charset="0"/>
              </a:rPr>
              <a:t>v1.1 by IRC</a:t>
            </a:r>
          </a:p>
          <a:p>
            <a:pPr>
              <a:spcAft>
                <a:spcPts val="0"/>
              </a:spcAft>
            </a:pPr>
            <a:r>
              <a:rPr lang="en-US" sz="2000" b="1" kern="0" spc="-9" dirty="0">
                <a:solidFill>
                  <a:prstClr val="black"/>
                </a:solidFill>
                <a:cs typeface="Calibri" panose="020F0502020204030204" pitchFamily="34" charset="0"/>
              </a:rPr>
              <a:t>Secondary endpoint: </a:t>
            </a:r>
            <a:r>
              <a:rPr lang="en-US" sz="2000" b="0" kern="0" spc="-9" dirty="0">
                <a:solidFill>
                  <a:prstClr val="black"/>
                </a:solidFill>
                <a:cs typeface="Calibri" panose="020F0502020204030204" pitchFamily="34" charset="0"/>
              </a:rPr>
              <a:t>ORR per RECIST v1.1 by investigator, </a:t>
            </a:r>
            <a:br>
              <a:rPr lang="en-US" sz="2000" b="0" kern="0" spc="-9" dirty="0">
                <a:solidFill>
                  <a:prstClr val="black"/>
                </a:solidFill>
                <a:cs typeface="Calibri" panose="020F0502020204030204" pitchFamily="34" charset="0"/>
              </a:rPr>
            </a:br>
            <a:r>
              <a:rPr lang="en-US" sz="2000" b="0" kern="0" spc="-9" dirty="0">
                <a:solidFill>
                  <a:prstClr val="black"/>
                </a:solidFill>
                <a:cs typeface="Calibri" panose="020F0502020204030204" pitchFamily="34" charset="0"/>
              </a:rPr>
              <a:t>DoR, TTR, PFS by IRC and investigator, OS, and safety</a:t>
            </a:r>
          </a:p>
          <a:p>
            <a:pPr>
              <a:spcAft>
                <a:spcPts val="0"/>
              </a:spcAft>
            </a:pPr>
            <a:r>
              <a:rPr lang="en-US" sz="2000" b="1" kern="0" spc="-9" dirty="0">
                <a:solidFill>
                  <a:prstClr val="black"/>
                </a:solidFill>
                <a:cs typeface="Calibri" panose="020F0502020204030204" pitchFamily="34" charset="0"/>
              </a:rPr>
              <a:t>Exploratory endpoint: </a:t>
            </a:r>
            <a:r>
              <a:rPr lang="en-US" sz="2000" b="0" kern="0" spc="-9" dirty="0">
                <a:solidFill>
                  <a:prstClr val="black"/>
                </a:solidFill>
                <a:cs typeface="Calibri" panose="020F0502020204030204" pitchFamily="34" charset="0"/>
              </a:rPr>
              <a:t>biomarker analysis and safety</a:t>
            </a:r>
            <a:endParaRPr lang="en-US" sz="1400" b="0" kern="0" dirty="0"/>
          </a:p>
          <a:p>
            <a:pPr>
              <a:spcAft>
                <a:spcPts val="0"/>
              </a:spcAft>
            </a:pPr>
            <a:endParaRPr lang="en-US" sz="2000" b="0" kern="0" spc="-9" dirty="0">
              <a:solidFill>
                <a:prstClr val="black"/>
              </a:solidFill>
              <a:cs typeface="Calibri" panose="020F0502020204030204" pitchFamily="34" charset="0"/>
            </a:endParaRPr>
          </a:p>
        </p:txBody>
      </p:sp>
      <p:sp>
        <p:nvSpPr>
          <p:cNvPr id="35" name="object 3">
            <a:extLst>
              <a:ext uri="{FF2B5EF4-FFF2-40B4-BE49-F238E27FC236}">
                <a16:creationId xmlns:a16="http://schemas.microsoft.com/office/drawing/2014/main" id="{2D573CD6-E5EF-48FD-922C-8F3AA1A51C9A}"/>
              </a:ext>
            </a:extLst>
          </p:cNvPr>
          <p:cNvSpPr/>
          <p:nvPr/>
        </p:nvSpPr>
        <p:spPr>
          <a:xfrm>
            <a:off x="367374" y="1526221"/>
            <a:ext cx="2974964" cy="2585461"/>
          </a:xfrm>
          <a:custGeom>
            <a:avLst/>
            <a:gdLst/>
            <a:ahLst/>
            <a:cxnLst/>
            <a:rect l="l" t="t" r="r" b="b"/>
            <a:pathLst>
              <a:path w="1521460" h="1614170">
                <a:moveTo>
                  <a:pt x="0" y="253491"/>
                </a:moveTo>
                <a:lnTo>
                  <a:pt x="4084" y="207938"/>
                </a:lnTo>
                <a:lnTo>
                  <a:pt x="15859" y="165058"/>
                </a:lnTo>
                <a:lnTo>
                  <a:pt x="34610" y="125570"/>
                </a:lnTo>
                <a:lnTo>
                  <a:pt x="59620" y="90189"/>
                </a:lnTo>
                <a:lnTo>
                  <a:pt x="90173" y="59633"/>
                </a:lnTo>
                <a:lnTo>
                  <a:pt x="125553" y="34619"/>
                </a:lnTo>
                <a:lnTo>
                  <a:pt x="165043" y="15864"/>
                </a:lnTo>
                <a:lnTo>
                  <a:pt x="207928" y="4085"/>
                </a:lnTo>
                <a:lnTo>
                  <a:pt x="253492" y="0"/>
                </a:lnTo>
                <a:lnTo>
                  <a:pt x="1267460" y="0"/>
                </a:lnTo>
                <a:lnTo>
                  <a:pt x="1313013" y="4085"/>
                </a:lnTo>
                <a:lnTo>
                  <a:pt x="1355893" y="15864"/>
                </a:lnTo>
                <a:lnTo>
                  <a:pt x="1395381" y="34619"/>
                </a:lnTo>
                <a:lnTo>
                  <a:pt x="1430762" y="59633"/>
                </a:lnTo>
                <a:lnTo>
                  <a:pt x="1461318" y="90189"/>
                </a:lnTo>
                <a:lnTo>
                  <a:pt x="1486332" y="125570"/>
                </a:lnTo>
                <a:lnTo>
                  <a:pt x="1505087" y="165058"/>
                </a:lnTo>
                <a:lnTo>
                  <a:pt x="1516866" y="207938"/>
                </a:lnTo>
                <a:lnTo>
                  <a:pt x="1520952" y="253491"/>
                </a:lnTo>
                <a:lnTo>
                  <a:pt x="1520952" y="1360423"/>
                </a:lnTo>
                <a:lnTo>
                  <a:pt x="1516866" y="1405987"/>
                </a:lnTo>
                <a:lnTo>
                  <a:pt x="1505087" y="1448872"/>
                </a:lnTo>
                <a:lnTo>
                  <a:pt x="1486332" y="1488362"/>
                </a:lnTo>
                <a:lnTo>
                  <a:pt x="1461318" y="1523742"/>
                </a:lnTo>
                <a:lnTo>
                  <a:pt x="1430762" y="1554295"/>
                </a:lnTo>
                <a:lnTo>
                  <a:pt x="1395381" y="1579305"/>
                </a:lnTo>
                <a:lnTo>
                  <a:pt x="1355893" y="1598056"/>
                </a:lnTo>
                <a:lnTo>
                  <a:pt x="1313013" y="1609831"/>
                </a:lnTo>
                <a:lnTo>
                  <a:pt x="1267460" y="1613916"/>
                </a:lnTo>
                <a:lnTo>
                  <a:pt x="253492" y="1613916"/>
                </a:lnTo>
                <a:lnTo>
                  <a:pt x="207928" y="1609831"/>
                </a:lnTo>
                <a:lnTo>
                  <a:pt x="165043" y="1598056"/>
                </a:lnTo>
                <a:lnTo>
                  <a:pt x="125553" y="1579305"/>
                </a:lnTo>
                <a:lnTo>
                  <a:pt x="90173" y="1554295"/>
                </a:lnTo>
                <a:lnTo>
                  <a:pt x="59620" y="1523742"/>
                </a:lnTo>
                <a:lnTo>
                  <a:pt x="34610" y="1488362"/>
                </a:lnTo>
                <a:lnTo>
                  <a:pt x="15859" y="1448872"/>
                </a:lnTo>
                <a:lnTo>
                  <a:pt x="4084" y="1405987"/>
                </a:lnTo>
                <a:lnTo>
                  <a:pt x="0" y="1360423"/>
                </a:lnTo>
                <a:lnTo>
                  <a:pt x="0" y="253491"/>
                </a:lnTo>
                <a:close/>
              </a:path>
            </a:pathLst>
          </a:custGeom>
          <a:noFill/>
          <a:ln w="12700">
            <a:noFill/>
          </a:ln>
        </p:spPr>
        <p:txBody>
          <a:bodyPr wrap="square" lIns="0" tIns="0" rIns="0" bIns="0" rtlCol="0"/>
          <a:lstStyle/>
          <a:p>
            <a:pPr marL="331959" algn="ctr" defTabSz="1609501" fontAlgn="auto">
              <a:spcBef>
                <a:spcPts val="176"/>
              </a:spcBef>
              <a:spcAft>
                <a:spcPts val="0"/>
              </a:spcAft>
              <a:defRPr/>
            </a:pPr>
            <a:endParaRPr lang="en-US" sz="1600" spc="-9" dirty="0">
              <a:solidFill>
                <a:prstClr val="black"/>
              </a:solidFill>
              <a:latin typeface="Calibri" panose="020F0502020204030204" pitchFamily="34" charset="0"/>
              <a:cs typeface="Calibri" panose="020F0502020204030204" pitchFamily="34" charset="0"/>
            </a:endParaRPr>
          </a:p>
          <a:p>
            <a:pPr marL="133008" marR="167655" algn="ctr" defTabSz="1609501" fontAlgn="auto">
              <a:spcBef>
                <a:spcPts val="1066"/>
              </a:spcBef>
              <a:spcAft>
                <a:spcPts val="0"/>
              </a:spcAft>
              <a:tabLst>
                <a:tab pos="437025" algn="l"/>
                <a:tab pos="438141" algn="l"/>
              </a:tabLst>
              <a:defRPr/>
            </a:pPr>
            <a:r>
              <a:rPr lang="en-US" sz="1600" b="0" spc="-9" dirty="0">
                <a:solidFill>
                  <a:prstClr val="black"/>
                </a:solidFill>
                <a:latin typeface="Calibri" panose="020F0502020204030204" pitchFamily="34" charset="0"/>
                <a:cs typeface="Calibri" panose="020F0502020204030204" pitchFamily="34" charset="0"/>
              </a:rPr>
              <a:t>Recurrent or extrapelvic  </a:t>
            </a:r>
            <a:r>
              <a:rPr lang="en-US" sz="1600" b="0" dirty="0">
                <a:solidFill>
                  <a:prstClr val="black"/>
                </a:solidFill>
                <a:latin typeface="Calibri" panose="020F0502020204030204" pitchFamily="34" charset="0"/>
                <a:cs typeface="Calibri" panose="020F0502020204030204" pitchFamily="34" charset="0"/>
              </a:rPr>
              <a:t>metastatic </a:t>
            </a:r>
            <a:r>
              <a:rPr lang="en-US" sz="1600" b="0" spc="-9" dirty="0">
                <a:solidFill>
                  <a:prstClr val="black"/>
                </a:solidFill>
                <a:latin typeface="Calibri" panose="020F0502020204030204" pitchFamily="34" charset="0"/>
                <a:cs typeface="Calibri" panose="020F0502020204030204" pitchFamily="34" charset="0"/>
              </a:rPr>
              <a:t>cervical cancer</a:t>
            </a:r>
            <a:endParaRPr lang="en-US" sz="1600" b="0" dirty="0">
              <a:solidFill>
                <a:prstClr val="black"/>
              </a:solidFill>
              <a:latin typeface="Calibri" panose="020F0502020204030204" pitchFamily="34" charset="0"/>
              <a:cs typeface="Calibri" panose="020F0502020204030204" pitchFamily="34" charset="0"/>
            </a:endParaRPr>
          </a:p>
          <a:p>
            <a:pPr marL="133008" marR="143066" algn="ctr" defTabSz="1609501" fontAlgn="auto">
              <a:spcBef>
                <a:spcPts val="0"/>
              </a:spcBef>
              <a:spcAft>
                <a:spcPts val="0"/>
              </a:spcAft>
              <a:tabLst>
                <a:tab pos="437025" algn="l"/>
                <a:tab pos="438141" algn="l"/>
              </a:tabLst>
              <a:defRPr/>
            </a:pPr>
            <a:r>
              <a:rPr lang="en-US" sz="1600" b="0" spc="-9" dirty="0">
                <a:solidFill>
                  <a:prstClr val="black"/>
                </a:solidFill>
                <a:latin typeface="Calibri" panose="020F0502020204030204" pitchFamily="34" charset="0"/>
                <a:cs typeface="Calibri" panose="020F0502020204030204" pitchFamily="34" charset="0"/>
              </a:rPr>
              <a:t>progressed during or after doublet </a:t>
            </a:r>
            <a:r>
              <a:rPr lang="en-US" sz="1600" b="0" dirty="0">
                <a:solidFill>
                  <a:prstClr val="black"/>
                </a:solidFill>
                <a:latin typeface="Calibri" panose="020F0502020204030204" pitchFamily="34" charset="0"/>
                <a:cs typeface="Calibri" panose="020F0502020204030204" pitchFamily="34" charset="0"/>
              </a:rPr>
              <a:t>chemotherapy</a:t>
            </a:r>
            <a:r>
              <a:rPr lang="en-US" sz="1600" b="0" baseline="27777" dirty="0">
                <a:solidFill>
                  <a:prstClr val="black"/>
                </a:solidFill>
                <a:latin typeface="Calibri" panose="020F0502020204030204" pitchFamily="34" charset="0"/>
                <a:cs typeface="Calibri" panose="020F0502020204030204" pitchFamily="34" charset="0"/>
              </a:rPr>
              <a:t> </a:t>
            </a:r>
            <a:r>
              <a:rPr lang="en-US" sz="1600" b="0" spc="-9" dirty="0">
                <a:solidFill>
                  <a:prstClr val="black"/>
                </a:solidFill>
                <a:latin typeface="Calibri" panose="020F0502020204030204" pitchFamily="34" charset="0"/>
                <a:cs typeface="Calibri" panose="020F0502020204030204" pitchFamily="34" charset="0"/>
              </a:rPr>
              <a:t>with  bevacizumab (if</a:t>
            </a:r>
            <a:r>
              <a:rPr lang="en-US" sz="1600" b="0" spc="9" dirty="0">
                <a:solidFill>
                  <a:prstClr val="black"/>
                </a:solidFill>
                <a:latin typeface="Calibri" panose="020F0502020204030204" pitchFamily="34" charset="0"/>
                <a:cs typeface="Calibri" panose="020F0502020204030204" pitchFamily="34" charset="0"/>
              </a:rPr>
              <a:t> </a:t>
            </a:r>
            <a:r>
              <a:rPr lang="en-US" sz="1600" b="0" spc="-9" dirty="0">
                <a:solidFill>
                  <a:prstClr val="black"/>
                </a:solidFill>
                <a:latin typeface="Calibri" panose="020F0502020204030204" pitchFamily="34" charset="0"/>
                <a:cs typeface="Calibri" panose="020F0502020204030204" pitchFamily="34" charset="0"/>
              </a:rPr>
              <a:t>eligible);</a:t>
            </a:r>
            <a:endParaRPr lang="en-US" sz="1600" b="0" dirty="0">
              <a:solidFill>
                <a:prstClr val="black"/>
              </a:solidFill>
              <a:latin typeface="Calibri" panose="020F0502020204030204" pitchFamily="34" charset="0"/>
              <a:cs typeface="Calibri" panose="020F0502020204030204" pitchFamily="34" charset="0"/>
            </a:endParaRPr>
          </a:p>
          <a:p>
            <a:pPr marL="133008" algn="ctr" defTabSz="1609501" fontAlgn="auto">
              <a:spcBef>
                <a:spcPts val="0"/>
              </a:spcBef>
              <a:spcAft>
                <a:spcPts val="0"/>
              </a:spcAft>
              <a:tabLst>
                <a:tab pos="437025" algn="l"/>
                <a:tab pos="438141" algn="l"/>
              </a:tabLst>
              <a:defRPr/>
            </a:pPr>
            <a:r>
              <a:rPr lang="en-US" sz="1600" b="0" spc="-9" dirty="0">
                <a:solidFill>
                  <a:prstClr val="black"/>
                </a:solidFill>
                <a:latin typeface="Calibri" panose="020F0502020204030204" pitchFamily="34" charset="0"/>
                <a:cs typeface="Calibri" panose="020F0502020204030204" pitchFamily="34" charset="0"/>
              </a:rPr>
              <a:t>received </a:t>
            </a:r>
            <a:r>
              <a:rPr lang="en-US" sz="1600" b="0" dirty="0">
                <a:solidFill>
                  <a:prstClr val="black"/>
                </a:solidFill>
                <a:latin typeface="Calibri" panose="020F0502020204030204" pitchFamily="34" charset="0"/>
                <a:cs typeface="Calibri" panose="020F0502020204030204" pitchFamily="34" charset="0"/>
              </a:rPr>
              <a:t>≤2</a:t>
            </a:r>
            <a:r>
              <a:rPr lang="en-US" sz="1600" b="0" spc="9" dirty="0">
                <a:solidFill>
                  <a:prstClr val="black"/>
                </a:solidFill>
                <a:latin typeface="Calibri" panose="020F0502020204030204" pitchFamily="34" charset="0"/>
                <a:cs typeface="Calibri" panose="020F0502020204030204" pitchFamily="34" charset="0"/>
              </a:rPr>
              <a:t> </a:t>
            </a:r>
            <a:r>
              <a:rPr lang="en-US" sz="1600" b="0" spc="-9" dirty="0">
                <a:solidFill>
                  <a:prstClr val="black"/>
                </a:solidFill>
                <a:latin typeface="Calibri" panose="020F0502020204030204" pitchFamily="34" charset="0"/>
                <a:cs typeface="Calibri" panose="020F0502020204030204" pitchFamily="34" charset="0"/>
              </a:rPr>
              <a:t>prior </a:t>
            </a:r>
            <a:r>
              <a:rPr lang="en-US" sz="1600" b="0" dirty="0">
                <a:solidFill>
                  <a:prstClr val="black"/>
                </a:solidFill>
                <a:latin typeface="Calibri" panose="020F0502020204030204" pitchFamily="34" charset="0"/>
                <a:cs typeface="Calibri" panose="020F0502020204030204" pitchFamily="34" charset="0"/>
              </a:rPr>
              <a:t>systemic</a:t>
            </a:r>
            <a:r>
              <a:rPr lang="en-US" sz="1600" b="0" spc="-159" dirty="0">
                <a:solidFill>
                  <a:prstClr val="black"/>
                </a:solidFill>
                <a:latin typeface="Calibri" panose="020F0502020204030204" pitchFamily="34" charset="0"/>
                <a:cs typeface="Calibri" panose="020F0502020204030204" pitchFamily="34" charset="0"/>
              </a:rPr>
              <a:t> </a:t>
            </a:r>
            <a:r>
              <a:rPr lang="en-US" sz="1600" b="0" dirty="0">
                <a:solidFill>
                  <a:prstClr val="black"/>
                </a:solidFill>
                <a:latin typeface="Calibri" panose="020F0502020204030204" pitchFamily="34" charset="0"/>
                <a:cs typeface="Calibri" panose="020F0502020204030204" pitchFamily="34" charset="0"/>
              </a:rPr>
              <a:t>regimens;</a:t>
            </a:r>
            <a:r>
              <a:rPr lang="en-US" sz="1600" b="0" baseline="27777" dirty="0">
                <a:solidFill>
                  <a:prstClr val="black"/>
                </a:solidFill>
                <a:latin typeface="Calibri" panose="020F0502020204030204" pitchFamily="34" charset="0"/>
                <a:cs typeface="Calibri" panose="020F0502020204030204" pitchFamily="34" charset="0"/>
              </a:rPr>
              <a:t> </a:t>
            </a:r>
            <a:r>
              <a:rPr lang="en-US" sz="1600" b="0" dirty="0">
                <a:solidFill>
                  <a:prstClr val="black"/>
                </a:solidFill>
                <a:latin typeface="Calibri" panose="020F0502020204030204" pitchFamily="34" charset="0"/>
                <a:cs typeface="Calibri" panose="020F0502020204030204" pitchFamily="34" charset="0"/>
              </a:rPr>
              <a:t>ECOG PS</a:t>
            </a:r>
            <a:r>
              <a:rPr lang="en-US" sz="1600" b="0" spc="-151" dirty="0">
                <a:solidFill>
                  <a:prstClr val="black"/>
                </a:solidFill>
                <a:latin typeface="Calibri" panose="020F0502020204030204" pitchFamily="34" charset="0"/>
                <a:cs typeface="Calibri" panose="020F0502020204030204" pitchFamily="34" charset="0"/>
              </a:rPr>
              <a:t> </a:t>
            </a:r>
            <a:r>
              <a:rPr lang="en-US" sz="1600" b="0" spc="-9" dirty="0">
                <a:solidFill>
                  <a:prstClr val="black"/>
                </a:solidFill>
                <a:latin typeface="Calibri" panose="020F0502020204030204" pitchFamily="34" charset="0"/>
                <a:cs typeface="Calibri" panose="020F0502020204030204" pitchFamily="34" charset="0"/>
              </a:rPr>
              <a:t>0/1</a:t>
            </a:r>
            <a:br>
              <a:rPr lang="en-US" sz="1600" b="0" spc="-9" dirty="0">
                <a:solidFill>
                  <a:prstClr val="black"/>
                </a:solidFill>
                <a:latin typeface="Calibri" panose="020F0502020204030204" pitchFamily="34" charset="0"/>
                <a:cs typeface="Calibri" panose="020F0502020204030204" pitchFamily="34" charset="0"/>
              </a:rPr>
            </a:br>
            <a:r>
              <a:rPr lang="en-US" sz="1600" b="0" spc="-9" dirty="0">
                <a:solidFill>
                  <a:prstClr val="black"/>
                </a:solidFill>
                <a:latin typeface="Calibri" panose="020F0502020204030204" pitchFamily="34" charset="0"/>
                <a:cs typeface="Calibri" panose="020F0502020204030204" pitchFamily="34" charset="0"/>
              </a:rPr>
              <a:t>(N = 102*)</a:t>
            </a:r>
            <a:endParaRPr lang="en-US" sz="1600" b="0" dirty="0">
              <a:solidFill>
                <a:prstClr val="black"/>
              </a:solidFill>
              <a:latin typeface="Calibri" panose="020F0502020204030204" pitchFamily="34" charset="0"/>
              <a:cs typeface="Calibri" panose="020F0502020204030204" pitchFamily="34" charset="0"/>
            </a:endParaRPr>
          </a:p>
          <a:p>
            <a:pPr defTabSz="1609501" fontAlgn="auto">
              <a:spcBef>
                <a:spcPts val="0"/>
              </a:spcBef>
              <a:spcAft>
                <a:spcPts val="0"/>
              </a:spcAft>
              <a:defRPr/>
            </a:pPr>
            <a:endParaRPr sz="3168" dirty="0">
              <a:solidFill>
                <a:prstClr val="black"/>
              </a:solidFill>
              <a:latin typeface="Calibri"/>
              <a:cs typeface="+mn-cs"/>
            </a:endParaRPr>
          </a:p>
        </p:txBody>
      </p:sp>
      <p:sp>
        <p:nvSpPr>
          <p:cNvPr id="38" name="object 10">
            <a:extLst>
              <a:ext uri="{FF2B5EF4-FFF2-40B4-BE49-F238E27FC236}">
                <a16:creationId xmlns:a16="http://schemas.microsoft.com/office/drawing/2014/main" id="{1AFB8BC4-D22D-48C4-B1F4-427EF19BD1D3}"/>
              </a:ext>
            </a:extLst>
          </p:cNvPr>
          <p:cNvSpPr txBox="1"/>
          <p:nvPr/>
        </p:nvSpPr>
        <p:spPr>
          <a:xfrm>
            <a:off x="8841071" y="2681202"/>
            <a:ext cx="1191495" cy="761236"/>
          </a:xfrm>
          <a:prstGeom prst="rect">
            <a:avLst/>
          </a:prstGeom>
        </p:spPr>
        <p:txBody>
          <a:bodyPr vert="horz" wrap="square" lIns="0" tIns="22354" rIns="0" bIns="0" rtlCol="0">
            <a:spAutoFit/>
          </a:bodyPr>
          <a:lstStyle/>
          <a:p>
            <a:pPr marL="22354" marR="8942" indent="-1118" algn="ctr" defTabSz="1609501" fontAlgn="auto">
              <a:spcBef>
                <a:spcPts val="176"/>
              </a:spcBef>
              <a:spcAft>
                <a:spcPts val="0"/>
              </a:spcAft>
              <a:defRPr/>
            </a:pPr>
            <a:r>
              <a:rPr sz="1600" b="0" i="1" spc="-9" dirty="0">
                <a:solidFill>
                  <a:prstClr val="black"/>
                </a:solidFill>
                <a:latin typeface="Calibri" panose="020F0502020204030204" pitchFamily="34" charset="0"/>
                <a:cs typeface="Calibri" panose="020F0502020204030204" pitchFamily="34" charset="0"/>
              </a:rPr>
              <a:t>Until </a:t>
            </a:r>
            <a:r>
              <a:rPr sz="1600" b="0" i="1" dirty="0">
                <a:solidFill>
                  <a:prstClr val="black"/>
                </a:solidFill>
                <a:latin typeface="Calibri" panose="020F0502020204030204" pitchFamily="34" charset="0"/>
                <a:cs typeface="Calibri" panose="020F0502020204030204" pitchFamily="34" charset="0"/>
              </a:rPr>
              <a:t>PD or  una</a:t>
            </a:r>
            <a:r>
              <a:rPr sz="1600" b="0" i="1" spc="-9" dirty="0">
                <a:solidFill>
                  <a:prstClr val="black"/>
                </a:solidFill>
                <a:latin typeface="Calibri" panose="020F0502020204030204" pitchFamily="34" charset="0"/>
                <a:cs typeface="Calibri" panose="020F0502020204030204" pitchFamily="34" charset="0"/>
              </a:rPr>
              <a:t>cce</a:t>
            </a:r>
            <a:r>
              <a:rPr sz="1600" b="0" i="1" dirty="0">
                <a:solidFill>
                  <a:prstClr val="black"/>
                </a:solidFill>
                <a:latin typeface="Calibri" panose="020F0502020204030204" pitchFamily="34" charset="0"/>
                <a:cs typeface="Calibri" panose="020F0502020204030204" pitchFamily="34" charset="0"/>
              </a:rPr>
              <a:t>p</a:t>
            </a:r>
            <a:r>
              <a:rPr sz="1600" b="0" i="1" spc="-9" dirty="0">
                <a:solidFill>
                  <a:prstClr val="black"/>
                </a:solidFill>
                <a:latin typeface="Calibri" panose="020F0502020204030204" pitchFamily="34" charset="0"/>
                <a:cs typeface="Calibri" panose="020F0502020204030204" pitchFamily="34" charset="0"/>
              </a:rPr>
              <a:t>ta</a:t>
            </a:r>
            <a:r>
              <a:rPr sz="1600" b="0" i="1" dirty="0">
                <a:solidFill>
                  <a:prstClr val="black"/>
                </a:solidFill>
                <a:latin typeface="Calibri" panose="020F0502020204030204" pitchFamily="34" charset="0"/>
                <a:cs typeface="Calibri" panose="020F0502020204030204" pitchFamily="34" charset="0"/>
              </a:rPr>
              <a:t>ble  toxicity</a:t>
            </a:r>
          </a:p>
        </p:txBody>
      </p:sp>
      <p:sp>
        <p:nvSpPr>
          <p:cNvPr id="39" name="object 19">
            <a:extLst>
              <a:ext uri="{FF2B5EF4-FFF2-40B4-BE49-F238E27FC236}">
                <a16:creationId xmlns:a16="http://schemas.microsoft.com/office/drawing/2014/main" id="{822ABD5F-DFBA-4D75-9791-69C861581513}"/>
              </a:ext>
            </a:extLst>
          </p:cNvPr>
          <p:cNvSpPr txBox="1"/>
          <p:nvPr/>
        </p:nvSpPr>
        <p:spPr>
          <a:xfrm>
            <a:off x="3976025" y="1744992"/>
            <a:ext cx="4070756" cy="672559"/>
          </a:xfrm>
          <a:prstGeom prst="rect">
            <a:avLst/>
          </a:prstGeom>
        </p:spPr>
        <p:txBody>
          <a:bodyPr vert="horz" wrap="square" lIns="0" tIns="22354" rIns="0" bIns="0" rtlCol="0">
            <a:spAutoFit/>
          </a:bodyPr>
          <a:lstStyle/>
          <a:p>
            <a:pPr marL="22354" marR="8942" indent="1118" algn="ctr" defTabSz="1609501" fontAlgn="auto">
              <a:spcBef>
                <a:spcPts val="176"/>
              </a:spcBef>
              <a:spcAft>
                <a:spcPts val="0"/>
              </a:spcAft>
              <a:defRPr/>
            </a:pPr>
            <a:r>
              <a:rPr sz="1400" b="0" i="1" dirty="0">
                <a:solidFill>
                  <a:prstClr val="black"/>
                </a:solidFill>
                <a:latin typeface="Calibri" panose="020F0502020204030204" pitchFamily="34" charset="0"/>
                <a:cs typeface="Calibri" panose="020F0502020204030204" pitchFamily="34" charset="0"/>
              </a:rPr>
              <a:t>Tumor </a:t>
            </a:r>
            <a:r>
              <a:rPr sz="1400" b="0" i="1" spc="-9" dirty="0">
                <a:solidFill>
                  <a:prstClr val="black"/>
                </a:solidFill>
                <a:latin typeface="Calibri" panose="020F0502020204030204" pitchFamily="34" charset="0"/>
                <a:cs typeface="Calibri" panose="020F0502020204030204" pitchFamily="34" charset="0"/>
              </a:rPr>
              <a:t>responses </a:t>
            </a:r>
            <a:r>
              <a:rPr sz="1400" b="0" i="1" dirty="0">
                <a:solidFill>
                  <a:prstClr val="black"/>
                </a:solidFill>
                <a:latin typeface="Calibri" panose="020F0502020204030204" pitchFamily="34" charset="0"/>
                <a:cs typeface="Calibri" panose="020F0502020204030204" pitchFamily="34" charset="0"/>
              </a:rPr>
              <a:t>assessed using CT </a:t>
            </a:r>
            <a:r>
              <a:rPr sz="1400" b="0" i="1" spc="-9" dirty="0">
                <a:solidFill>
                  <a:prstClr val="black"/>
                </a:solidFill>
                <a:latin typeface="Calibri" panose="020F0502020204030204" pitchFamily="34" charset="0"/>
                <a:cs typeface="Calibri" panose="020F0502020204030204" pitchFamily="34" charset="0"/>
              </a:rPr>
              <a:t>or MRI at baseline, every </a:t>
            </a:r>
            <a:r>
              <a:rPr sz="1400" b="0" i="1" dirty="0">
                <a:solidFill>
                  <a:prstClr val="black"/>
                </a:solidFill>
                <a:latin typeface="Calibri" panose="020F0502020204030204" pitchFamily="34" charset="0"/>
                <a:cs typeface="Calibri" panose="020F0502020204030204" pitchFamily="34" charset="0"/>
              </a:rPr>
              <a:t>6 </a:t>
            </a:r>
            <a:r>
              <a:rPr sz="1400" b="0" i="1" spc="-9" dirty="0">
                <a:solidFill>
                  <a:prstClr val="black"/>
                </a:solidFill>
                <a:latin typeface="Calibri" panose="020F0502020204030204" pitchFamily="34" charset="0"/>
                <a:cs typeface="Calibri" panose="020F0502020204030204" pitchFamily="34" charset="0"/>
              </a:rPr>
              <a:t>wk for </a:t>
            </a:r>
            <a:r>
              <a:rPr sz="1400" b="0" i="1" dirty="0">
                <a:solidFill>
                  <a:prstClr val="black"/>
                </a:solidFill>
                <a:latin typeface="Calibri" panose="020F0502020204030204" pitchFamily="34" charset="0"/>
                <a:cs typeface="Calibri" panose="020F0502020204030204" pitchFamily="34" charset="0"/>
              </a:rPr>
              <a:t>the first </a:t>
            </a:r>
            <a:r>
              <a:rPr sz="1400" b="0" i="1" spc="-9" dirty="0">
                <a:solidFill>
                  <a:prstClr val="black"/>
                </a:solidFill>
                <a:latin typeface="Calibri" panose="020F0502020204030204" pitchFamily="34" charset="0"/>
                <a:cs typeface="Calibri" panose="020F0502020204030204" pitchFamily="34" charset="0"/>
              </a:rPr>
              <a:t>30 wk, and </a:t>
            </a:r>
            <a:br>
              <a:rPr lang="en-US" sz="1400" b="0" i="1" spc="-9" dirty="0">
                <a:solidFill>
                  <a:prstClr val="black"/>
                </a:solidFill>
                <a:latin typeface="Calibri" panose="020F0502020204030204" pitchFamily="34" charset="0"/>
                <a:cs typeface="Calibri" panose="020F0502020204030204" pitchFamily="34" charset="0"/>
              </a:rPr>
            </a:br>
            <a:r>
              <a:rPr sz="1400" b="0" i="1" spc="-9" dirty="0">
                <a:solidFill>
                  <a:prstClr val="black"/>
                </a:solidFill>
                <a:latin typeface="Calibri" panose="020F0502020204030204" pitchFamily="34" charset="0"/>
                <a:cs typeface="Calibri" panose="020F0502020204030204" pitchFamily="34" charset="0"/>
              </a:rPr>
              <a:t>every 12 wk</a:t>
            </a:r>
            <a:r>
              <a:rPr sz="1400" b="0" i="1" spc="53" dirty="0">
                <a:solidFill>
                  <a:prstClr val="black"/>
                </a:solidFill>
                <a:latin typeface="Calibri" panose="020F0502020204030204" pitchFamily="34" charset="0"/>
                <a:cs typeface="Calibri" panose="020F0502020204030204" pitchFamily="34" charset="0"/>
              </a:rPr>
              <a:t> </a:t>
            </a:r>
            <a:r>
              <a:rPr sz="1400" b="0" i="1" spc="-9" dirty="0">
                <a:solidFill>
                  <a:prstClr val="black"/>
                </a:solidFill>
                <a:latin typeface="Calibri" panose="020F0502020204030204" pitchFamily="34" charset="0"/>
                <a:cs typeface="Calibri" panose="020F0502020204030204" pitchFamily="34" charset="0"/>
              </a:rPr>
              <a:t>thereafter</a:t>
            </a:r>
            <a:endParaRPr sz="1400" b="0" i="1" dirty="0">
              <a:solidFill>
                <a:prstClr val="black"/>
              </a:solidFill>
              <a:latin typeface="Calibri" panose="020F0502020204030204" pitchFamily="34" charset="0"/>
              <a:cs typeface="Calibri" panose="020F0502020204030204" pitchFamily="34" charset="0"/>
            </a:endParaRPr>
          </a:p>
        </p:txBody>
      </p:sp>
      <p:sp>
        <p:nvSpPr>
          <p:cNvPr id="40" name="object 24">
            <a:extLst>
              <a:ext uri="{FF2B5EF4-FFF2-40B4-BE49-F238E27FC236}">
                <a16:creationId xmlns:a16="http://schemas.microsoft.com/office/drawing/2014/main" id="{4361B487-C90D-438B-9B7E-C78D9595CADE}"/>
              </a:ext>
            </a:extLst>
          </p:cNvPr>
          <p:cNvSpPr txBox="1"/>
          <p:nvPr/>
        </p:nvSpPr>
        <p:spPr>
          <a:xfrm>
            <a:off x="656497" y="5938033"/>
            <a:ext cx="6188803" cy="390775"/>
          </a:xfrm>
          <a:prstGeom prst="rect">
            <a:avLst/>
          </a:prstGeom>
        </p:spPr>
        <p:txBody>
          <a:bodyPr vert="horz" wrap="square" lIns="0" tIns="21236" rIns="0" bIns="0" rtlCol="0">
            <a:spAutoFit/>
          </a:bodyPr>
          <a:lstStyle/>
          <a:p>
            <a:pPr marL="67063" marR="53650" defTabSz="1609501" fontAlgn="auto">
              <a:spcBef>
                <a:spcPts val="167"/>
              </a:spcBef>
              <a:spcAft>
                <a:spcPts val="0"/>
              </a:spcAft>
              <a:defRPr/>
            </a:pPr>
            <a:r>
              <a:rPr sz="1200" b="0" spc="-9" dirty="0">
                <a:solidFill>
                  <a:prstClr val="black"/>
                </a:solidFill>
                <a:latin typeface="Calibri" panose="020F0502020204030204" pitchFamily="34" charset="0"/>
                <a:cs typeface="Calibri" panose="020F0502020204030204" pitchFamily="34" charset="0"/>
              </a:rPr>
              <a:t>*Study sample </a:t>
            </a:r>
            <a:r>
              <a:rPr sz="1200" b="0" spc="-19" dirty="0">
                <a:solidFill>
                  <a:prstClr val="black"/>
                </a:solidFill>
                <a:latin typeface="Calibri" panose="020F0502020204030204" pitchFamily="34" charset="0"/>
                <a:cs typeface="Calibri" panose="020F0502020204030204" pitchFamily="34" charset="0"/>
              </a:rPr>
              <a:t>size </a:t>
            </a:r>
            <a:r>
              <a:rPr sz="1200" b="0" spc="-9" dirty="0">
                <a:solidFill>
                  <a:prstClr val="black"/>
                </a:solidFill>
                <a:latin typeface="Calibri" panose="020F0502020204030204" pitchFamily="34" charset="0"/>
                <a:cs typeface="Calibri" panose="020F0502020204030204" pitchFamily="34" charset="0"/>
              </a:rPr>
              <a:t>calculated assuming a confirmed ORR of </a:t>
            </a:r>
            <a:r>
              <a:rPr sz="1200" b="0" spc="-19" dirty="0">
                <a:solidFill>
                  <a:prstClr val="black"/>
                </a:solidFill>
                <a:latin typeface="Calibri" panose="020F0502020204030204" pitchFamily="34" charset="0"/>
                <a:cs typeface="Calibri" panose="020F0502020204030204" pitchFamily="34" charset="0"/>
              </a:rPr>
              <a:t>21% </a:t>
            </a:r>
            <a:r>
              <a:rPr sz="1200" b="0" spc="-9" dirty="0">
                <a:solidFill>
                  <a:prstClr val="black"/>
                </a:solidFill>
                <a:latin typeface="Calibri" panose="020F0502020204030204" pitchFamily="34" charset="0"/>
                <a:cs typeface="Calibri" panose="020F0502020204030204" pitchFamily="34" charset="0"/>
              </a:rPr>
              <a:t>to </a:t>
            </a:r>
            <a:r>
              <a:rPr sz="1200" b="0" spc="-19" dirty="0">
                <a:solidFill>
                  <a:prstClr val="black"/>
                </a:solidFill>
                <a:latin typeface="Calibri" panose="020F0502020204030204" pitchFamily="34" charset="0"/>
                <a:cs typeface="Calibri" panose="020F0502020204030204" pitchFamily="34" charset="0"/>
              </a:rPr>
              <a:t>25% with </a:t>
            </a:r>
            <a:r>
              <a:rPr sz="1200" b="0" spc="-9" dirty="0">
                <a:solidFill>
                  <a:prstClr val="black"/>
                </a:solidFill>
                <a:latin typeface="Calibri" panose="020F0502020204030204" pitchFamily="34" charset="0"/>
                <a:cs typeface="Calibri" panose="020F0502020204030204" pitchFamily="34" charset="0"/>
              </a:rPr>
              <a:t>tisotumab vedotin </a:t>
            </a:r>
            <a:br>
              <a:rPr lang="en-US" sz="1200" b="0" spc="-9" dirty="0">
                <a:solidFill>
                  <a:prstClr val="black"/>
                </a:solidFill>
                <a:latin typeface="Calibri" panose="020F0502020204030204" pitchFamily="34" charset="0"/>
                <a:cs typeface="Calibri" panose="020F0502020204030204" pitchFamily="34" charset="0"/>
              </a:rPr>
            </a:br>
            <a:r>
              <a:rPr sz="1200" b="0" spc="-19" dirty="0">
                <a:solidFill>
                  <a:prstClr val="black"/>
                </a:solidFill>
                <a:latin typeface="Calibri" panose="020F0502020204030204" pitchFamily="34" charset="0"/>
                <a:cs typeface="Calibri" panose="020F0502020204030204" pitchFamily="34" charset="0"/>
              </a:rPr>
              <a:t>and </a:t>
            </a:r>
            <a:r>
              <a:rPr sz="1200" b="0" spc="-9" dirty="0">
                <a:solidFill>
                  <a:prstClr val="black"/>
                </a:solidFill>
                <a:latin typeface="Calibri" panose="020F0502020204030204" pitchFamily="34" charset="0"/>
                <a:cs typeface="Calibri" panose="020F0502020204030204" pitchFamily="34" charset="0"/>
              </a:rPr>
              <a:t>to provide ≥80% </a:t>
            </a:r>
            <a:r>
              <a:rPr sz="1200" b="0" spc="-19" dirty="0">
                <a:solidFill>
                  <a:prstClr val="black"/>
                </a:solidFill>
                <a:latin typeface="Calibri" panose="020F0502020204030204" pitchFamily="34" charset="0"/>
                <a:cs typeface="Calibri" panose="020F0502020204030204" pitchFamily="34" charset="0"/>
              </a:rPr>
              <a:t>power </a:t>
            </a:r>
            <a:r>
              <a:rPr sz="1200" b="0" spc="-9" dirty="0">
                <a:solidFill>
                  <a:prstClr val="black"/>
                </a:solidFill>
                <a:latin typeface="Calibri" panose="020F0502020204030204" pitchFamily="34" charset="0"/>
                <a:cs typeface="Calibri" panose="020F0502020204030204" pitchFamily="34" charset="0"/>
              </a:rPr>
              <a:t>to </a:t>
            </a:r>
            <a:r>
              <a:rPr sz="1200" b="0" spc="-19" dirty="0">
                <a:solidFill>
                  <a:prstClr val="black"/>
                </a:solidFill>
                <a:latin typeface="Calibri" panose="020F0502020204030204" pitchFamily="34" charset="0"/>
                <a:cs typeface="Calibri" panose="020F0502020204030204" pitchFamily="34" charset="0"/>
              </a:rPr>
              <a:t>exclude </a:t>
            </a:r>
            <a:r>
              <a:rPr sz="1200" b="0" spc="-9" dirty="0">
                <a:solidFill>
                  <a:prstClr val="black"/>
                </a:solidFill>
                <a:latin typeface="Calibri" panose="020F0502020204030204" pitchFamily="34" charset="0"/>
                <a:cs typeface="Calibri" panose="020F0502020204030204" pitchFamily="34" charset="0"/>
              </a:rPr>
              <a:t>an ORR of</a:t>
            </a:r>
            <a:r>
              <a:rPr lang="en-US" sz="1200" b="0" spc="282" dirty="0">
                <a:solidFill>
                  <a:prstClr val="black"/>
                </a:solidFill>
                <a:latin typeface="Calibri" panose="020F0502020204030204" pitchFamily="34" charset="0"/>
                <a:cs typeface="Calibri" panose="020F0502020204030204" pitchFamily="34" charset="0"/>
              </a:rPr>
              <a:t> </a:t>
            </a:r>
            <a:r>
              <a:rPr lang="en-US" sz="1200" b="0" spc="-9" dirty="0">
                <a:solidFill>
                  <a:prstClr val="black"/>
                </a:solidFill>
                <a:latin typeface="Calibri" panose="020F0502020204030204" pitchFamily="34" charset="0"/>
                <a:cs typeface="Calibri" panose="020F0502020204030204" pitchFamily="34" charset="0"/>
              </a:rPr>
              <a:t>≤</a:t>
            </a:r>
            <a:r>
              <a:rPr sz="1200" b="0" spc="-9" dirty="0">
                <a:solidFill>
                  <a:prstClr val="black"/>
                </a:solidFill>
                <a:latin typeface="Calibri" panose="020F0502020204030204" pitchFamily="34" charset="0"/>
                <a:cs typeface="Calibri" panose="020F0502020204030204" pitchFamily="34" charset="0"/>
              </a:rPr>
              <a:t>11%</a:t>
            </a:r>
            <a:r>
              <a:rPr lang="en-US" sz="1200" b="0" spc="-9" dirty="0">
                <a:solidFill>
                  <a:prstClr val="black"/>
                </a:solidFill>
                <a:latin typeface="Calibri" panose="020F0502020204030204" pitchFamily="34" charset="0"/>
                <a:cs typeface="Calibri" panose="020F0502020204030204" pitchFamily="34" charset="0"/>
              </a:rPr>
              <a:t>.</a:t>
            </a:r>
            <a:endParaRPr sz="1200" b="0" baseline="24691" dirty="0">
              <a:solidFill>
                <a:prstClr val="black"/>
              </a:solidFill>
              <a:latin typeface="Calibri" panose="020F0502020204030204" pitchFamily="34" charset="0"/>
              <a:cs typeface="Calibri" panose="020F0502020204030204" pitchFamily="34" charset="0"/>
            </a:endParaRPr>
          </a:p>
        </p:txBody>
      </p:sp>
      <p:cxnSp>
        <p:nvCxnSpPr>
          <p:cNvPr id="41" name="Straight Arrow Connector 40">
            <a:extLst>
              <a:ext uri="{FF2B5EF4-FFF2-40B4-BE49-F238E27FC236}">
                <a16:creationId xmlns:a16="http://schemas.microsoft.com/office/drawing/2014/main" id="{AB95E5DA-089F-4525-B6E5-5730F329929D}"/>
              </a:ext>
            </a:extLst>
          </p:cNvPr>
          <p:cNvCxnSpPr>
            <a:cxnSpLocks/>
          </p:cNvCxnSpPr>
          <p:nvPr/>
        </p:nvCxnSpPr>
        <p:spPr bwMode="auto">
          <a:xfrm>
            <a:off x="3144784" y="3064349"/>
            <a:ext cx="859045" cy="0"/>
          </a:xfrm>
          <a:prstGeom prst="straightConnector1">
            <a:avLst/>
          </a:prstGeom>
          <a:noFill/>
          <a:ln w="28575" cap="flat" cmpd="sng" algn="ctr">
            <a:solidFill>
              <a:schemeClr val="bg1"/>
            </a:solidFill>
            <a:prstDash val="solid"/>
            <a:round/>
            <a:headEnd type="none" w="med" len="med"/>
            <a:tailEnd type="triangle"/>
          </a:ln>
          <a:effectLst/>
        </p:spPr>
      </p:cxnSp>
      <p:sp>
        <p:nvSpPr>
          <p:cNvPr id="42" name="Rectangle 49">
            <a:extLst>
              <a:ext uri="{FF2B5EF4-FFF2-40B4-BE49-F238E27FC236}">
                <a16:creationId xmlns:a16="http://schemas.microsoft.com/office/drawing/2014/main" id="{2CD2DCF2-D714-423E-99F5-D314B98203E1}"/>
              </a:ext>
            </a:extLst>
          </p:cNvPr>
          <p:cNvSpPr>
            <a:spLocks noChangeArrowheads="1"/>
          </p:cNvSpPr>
          <p:nvPr/>
        </p:nvSpPr>
        <p:spPr bwMode="auto">
          <a:xfrm>
            <a:off x="4124726" y="2514149"/>
            <a:ext cx="3661299" cy="91485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Tisotumab vedotin</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2.0 mg/kg IV Q3W</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101)</a:t>
            </a:r>
          </a:p>
        </p:txBody>
      </p:sp>
      <p:cxnSp>
        <p:nvCxnSpPr>
          <p:cNvPr id="43" name="Straight Arrow Connector 42">
            <a:extLst>
              <a:ext uri="{FF2B5EF4-FFF2-40B4-BE49-F238E27FC236}">
                <a16:creationId xmlns:a16="http://schemas.microsoft.com/office/drawing/2014/main" id="{32758FCF-804E-478A-94B4-28A359FD45F6}"/>
              </a:ext>
            </a:extLst>
          </p:cNvPr>
          <p:cNvCxnSpPr>
            <a:cxnSpLocks/>
          </p:cNvCxnSpPr>
          <p:nvPr/>
        </p:nvCxnSpPr>
        <p:spPr bwMode="auto">
          <a:xfrm>
            <a:off x="7932818" y="3052317"/>
            <a:ext cx="859045" cy="0"/>
          </a:xfrm>
          <a:prstGeom prst="straightConnector1">
            <a:avLst/>
          </a:prstGeom>
          <a:noFill/>
          <a:ln w="28575" cap="flat" cmpd="sng" algn="ctr">
            <a:solidFill>
              <a:schemeClr val="bg1"/>
            </a:solidFill>
            <a:prstDash val="solid"/>
            <a:round/>
            <a:headEnd type="none" w="med" len="med"/>
            <a:tailEnd type="triangle"/>
          </a:ln>
          <a:effectLst/>
        </p:spPr>
      </p:cxnSp>
      <p:cxnSp>
        <p:nvCxnSpPr>
          <p:cNvPr id="44" name="Straight Arrow Connector 43">
            <a:extLst>
              <a:ext uri="{FF2B5EF4-FFF2-40B4-BE49-F238E27FC236}">
                <a16:creationId xmlns:a16="http://schemas.microsoft.com/office/drawing/2014/main" id="{74D6229C-7E17-4129-A384-D6F129F98B7E}"/>
              </a:ext>
            </a:extLst>
          </p:cNvPr>
          <p:cNvCxnSpPr/>
          <p:nvPr/>
        </p:nvCxnSpPr>
        <p:spPr bwMode="auto">
          <a:xfrm>
            <a:off x="7835317" y="2287493"/>
            <a:ext cx="0" cy="171796"/>
          </a:xfrm>
          <a:prstGeom prst="straightConnector1">
            <a:avLst/>
          </a:prstGeom>
          <a:noFill/>
          <a:ln w="28575" cap="flat" cmpd="sng" algn="ctr">
            <a:solidFill>
              <a:schemeClr val="bg1"/>
            </a:solidFill>
            <a:prstDash val="solid"/>
            <a:round/>
            <a:headEnd type="none" w="med" len="med"/>
            <a:tailEnd type="triangle"/>
          </a:ln>
          <a:effectLst/>
        </p:spPr>
      </p:cxnSp>
      <p:cxnSp>
        <p:nvCxnSpPr>
          <p:cNvPr id="45" name="Straight Arrow Connector 44">
            <a:extLst>
              <a:ext uri="{FF2B5EF4-FFF2-40B4-BE49-F238E27FC236}">
                <a16:creationId xmlns:a16="http://schemas.microsoft.com/office/drawing/2014/main" id="{8D4147CC-DF36-40BD-8BEA-5A8A835D47E2}"/>
              </a:ext>
            </a:extLst>
          </p:cNvPr>
          <p:cNvCxnSpPr/>
          <p:nvPr/>
        </p:nvCxnSpPr>
        <p:spPr bwMode="auto">
          <a:xfrm>
            <a:off x="4077449" y="2271450"/>
            <a:ext cx="0" cy="171796"/>
          </a:xfrm>
          <a:prstGeom prst="straightConnector1">
            <a:avLst/>
          </a:prstGeom>
          <a:noFill/>
          <a:ln w="28575" cap="flat" cmpd="sng" algn="ctr">
            <a:solidFill>
              <a:schemeClr val="bg1"/>
            </a:solidFill>
            <a:prstDash val="solid"/>
            <a:round/>
            <a:headEnd type="none" w="med" len="med"/>
            <a:tailEnd type="triangle"/>
          </a:ln>
          <a:effectLst/>
        </p:spPr>
      </p:cxnSp>
      <p:sp>
        <p:nvSpPr>
          <p:cNvPr id="28" name="TextBox 27">
            <a:extLst>
              <a:ext uri="{FF2B5EF4-FFF2-40B4-BE49-F238E27FC236}">
                <a16:creationId xmlns:a16="http://schemas.microsoft.com/office/drawing/2014/main" id="{E11007C9-EB1B-44D6-8BF5-2D2DA6C61EA3}"/>
              </a:ext>
            </a:extLst>
          </p:cNvPr>
          <p:cNvSpPr txBox="1"/>
          <p:nvPr/>
        </p:nvSpPr>
        <p:spPr>
          <a:xfrm>
            <a:off x="8269555" y="1388657"/>
            <a:ext cx="3722696" cy="1055608"/>
          </a:xfrm>
          <a:prstGeom prst="roundRect">
            <a:avLst/>
          </a:prstGeom>
          <a:noFill/>
          <a:ln w="38100">
            <a:solidFill>
              <a:schemeClr val="accent3"/>
            </a:solidFill>
          </a:ln>
        </p:spPr>
        <p:txBody>
          <a:bodyPr wrap="square" rtlCol="0">
            <a:spAutoFit/>
          </a:bodyPr>
          <a:lstStyle/>
          <a:p>
            <a:pPr algn="ctr" eaLnBrk="1" fontAlgn="auto" hangingPunct="1">
              <a:spcBef>
                <a:spcPts val="0"/>
              </a:spcBef>
              <a:spcAft>
                <a:spcPts val="0"/>
              </a:spcAft>
            </a:pPr>
            <a:r>
              <a:rPr lang="en-US" sz="1400" dirty="0">
                <a:solidFill>
                  <a:prstClr val="black"/>
                </a:solidFill>
                <a:latin typeface="Calibri"/>
                <a:cs typeface="+mn-cs"/>
              </a:rPr>
              <a:t>FDA Approval September 2021</a:t>
            </a:r>
            <a:br>
              <a:rPr lang="en-US" sz="1400" b="0" dirty="0">
                <a:solidFill>
                  <a:prstClr val="black"/>
                </a:solidFill>
                <a:latin typeface="Calibri"/>
                <a:cs typeface="+mn-cs"/>
              </a:rPr>
            </a:br>
            <a:r>
              <a:rPr lang="en-US" sz="1400" b="0" dirty="0">
                <a:solidFill>
                  <a:schemeClr val="bg1"/>
                </a:solidFill>
                <a:latin typeface="Calibri" panose="020F0502020204030204" pitchFamily="34" charset="0"/>
                <a:cs typeface="Calibri" panose="020F0502020204030204" pitchFamily="34" charset="0"/>
              </a:rPr>
              <a:t>Tisotumab vedotin is approved by the FDA for </a:t>
            </a:r>
            <a:r>
              <a:rPr lang="en-US" sz="1400" b="0" i="1" dirty="0">
                <a:solidFill>
                  <a:schemeClr val="accent3"/>
                </a:solidFill>
                <a:effectLst/>
                <a:latin typeface="Calibri" panose="020F0502020204030204" pitchFamily="34" charset="0"/>
                <a:cs typeface="Calibri" panose="020F0502020204030204" pitchFamily="34" charset="0"/>
              </a:rPr>
              <a:t>recurrent or metastatic cervical cancer with disease progression on or after chemotherapy</a:t>
            </a:r>
            <a:endParaRPr lang="en-US" sz="1400" b="0" i="1" dirty="0">
              <a:solidFill>
                <a:schemeClr val="accent3"/>
              </a:solidFill>
              <a:latin typeface="Calibri"/>
              <a:cs typeface="+mn-cs"/>
            </a:endParaRPr>
          </a:p>
        </p:txBody>
      </p:sp>
      <p:sp>
        <p:nvSpPr>
          <p:cNvPr id="4" name="Content Placeholder 4">
            <a:extLst>
              <a:ext uri="{FF2B5EF4-FFF2-40B4-BE49-F238E27FC236}">
                <a16:creationId xmlns:a16="http://schemas.microsoft.com/office/drawing/2014/main" id="{4FD6B737-0B93-2394-6534-9EF609CC082B}"/>
              </a:ext>
            </a:extLst>
          </p:cNvPr>
          <p:cNvSpPr txBox="1">
            <a:spLocks/>
          </p:cNvSpPr>
          <p:nvPr/>
        </p:nvSpPr>
        <p:spPr bwMode="auto">
          <a:xfrm>
            <a:off x="8142076" y="5642361"/>
            <a:ext cx="3977654" cy="7612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spc="-9" dirty="0">
                <a:solidFill>
                  <a:schemeClr val="accent1"/>
                </a:solidFill>
                <a:cs typeface="Calibri" panose="020F0502020204030204" pitchFamily="34" charset="0"/>
              </a:rPr>
              <a:t>Race: 95% White</a:t>
            </a:r>
            <a:endParaRPr lang="en-US" sz="2000" b="0" kern="0" dirty="0">
              <a:solidFill>
                <a:schemeClr val="accent1"/>
              </a:solidFill>
              <a:cs typeface="Calibri" panose="020F0502020204030204" pitchFamily="34" charset="0"/>
            </a:endParaRPr>
          </a:p>
          <a:p>
            <a:endParaRPr lang="en-US" sz="2000" b="0" kern="0" dirty="0">
              <a:solidFill>
                <a:prstClr val="black"/>
              </a:solidFill>
              <a:cs typeface="Calibri" panose="020F0502020204030204" pitchFamily="34" charset="0"/>
            </a:endParaRPr>
          </a:p>
          <a:p>
            <a:endParaRPr lang="en-US" b="0" kern="0" dirty="0"/>
          </a:p>
        </p:txBody>
      </p:sp>
      <p:graphicFrame>
        <p:nvGraphicFramePr>
          <p:cNvPr id="5" name="Group 3">
            <a:extLst>
              <a:ext uri="{FF2B5EF4-FFF2-40B4-BE49-F238E27FC236}">
                <a16:creationId xmlns:a16="http://schemas.microsoft.com/office/drawing/2014/main" id="{D28C99FC-76B6-5647-B175-988476ADBF7B}"/>
              </a:ext>
            </a:extLst>
          </p:cNvPr>
          <p:cNvGraphicFramePr>
            <a:graphicFrameLocks/>
          </p:cNvGraphicFramePr>
          <p:nvPr>
            <p:extLst>
              <p:ext uri="{D42A27DB-BD31-4B8C-83A1-F6EECF244321}">
                <p14:modId xmlns:p14="http://schemas.microsoft.com/office/powerpoint/2010/main" val="763910055"/>
              </p:ext>
            </p:extLst>
          </p:nvPr>
        </p:nvGraphicFramePr>
        <p:xfrm>
          <a:off x="8018236" y="4148598"/>
          <a:ext cx="3740378" cy="1806113"/>
        </p:xfrm>
        <a:graphic>
          <a:graphicData uri="http://schemas.openxmlformats.org/drawingml/2006/table">
            <a:tbl>
              <a:tblPr/>
              <a:tblGrid>
                <a:gridCol w="1058387">
                  <a:extLst>
                    <a:ext uri="{9D8B030D-6E8A-4147-A177-3AD203B41FA5}">
                      <a16:colId xmlns:a16="http://schemas.microsoft.com/office/drawing/2014/main" val="20000"/>
                    </a:ext>
                  </a:extLst>
                </a:gridCol>
                <a:gridCol w="2681991">
                  <a:extLst>
                    <a:ext uri="{9D8B030D-6E8A-4147-A177-3AD203B41FA5}">
                      <a16:colId xmlns:a16="http://schemas.microsoft.com/office/drawing/2014/main" val="3366730059"/>
                    </a:ext>
                  </a:extLst>
                </a:gridCol>
              </a:tblGrid>
              <a:tr h="5564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Tisotumab Vedotin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4486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ORR,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8890" algn="ctr">
                        <a:lnSpc>
                          <a:spcPct val="100000"/>
                        </a:lnSpc>
                        <a:spcBef>
                          <a:spcPts val="210"/>
                        </a:spcBef>
                      </a:pPr>
                      <a:r>
                        <a:rPr lang="en-US" sz="1400" b="1" dirty="0">
                          <a:solidFill>
                            <a:schemeClr val="bg1"/>
                          </a:solidFill>
                          <a:latin typeface="Calibri" panose="020F0502020204030204" pitchFamily="34" charset="0"/>
                          <a:cs typeface="Calibri" panose="020F0502020204030204" pitchFamily="34" charset="0"/>
                        </a:rPr>
                        <a:t>24</a:t>
                      </a:r>
                      <a:r>
                        <a:rPr lang="en-US" sz="1400" b="1" spc="-30" dirty="0">
                          <a:solidFill>
                            <a:schemeClr val="bg1"/>
                          </a:solidFill>
                          <a:latin typeface="Calibri" panose="020F0502020204030204" pitchFamily="34" charset="0"/>
                          <a:cs typeface="Calibri" panose="020F0502020204030204" pitchFamily="34" charset="0"/>
                        </a:rPr>
                        <a:t> </a:t>
                      </a:r>
                      <a:r>
                        <a:rPr lang="en-US" sz="1400" b="1" dirty="0">
                          <a:solidFill>
                            <a:schemeClr val="bg1"/>
                          </a:solidFill>
                          <a:latin typeface="Calibri" panose="020F0502020204030204" pitchFamily="34" charset="0"/>
                          <a:cs typeface="Calibri" panose="020F0502020204030204" pitchFamily="34" charset="0"/>
                        </a:rPr>
                        <a:t>(15.9-33.3)</a:t>
                      </a:r>
                      <a:endParaRPr lang="en-US" sz="1400" dirty="0">
                        <a:solidFill>
                          <a:schemeClr val="bg1"/>
                        </a:solidFill>
                        <a:latin typeface="Calibri" panose="020F0502020204030204" pitchFamily="34" charset="0"/>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746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Median DoR,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8.3 (4.2- 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8" name="TextBox 7">
            <a:extLst>
              <a:ext uri="{FF2B5EF4-FFF2-40B4-BE49-F238E27FC236}">
                <a16:creationId xmlns:a16="http://schemas.microsoft.com/office/drawing/2014/main" id="{E6E92ABA-07EB-1C25-E0E2-A3B0E19FF911}"/>
              </a:ext>
            </a:extLst>
          </p:cNvPr>
          <p:cNvSpPr txBox="1"/>
          <p:nvPr/>
        </p:nvSpPr>
        <p:spPr bwMode="auto">
          <a:xfrm>
            <a:off x="7932818" y="3805683"/>
            <a:ext cx="33538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Confirmed Best Overall Response</a:t>
            </a:r>
          </a:p>
        </p:txBody>
      </p:sp>
    </p:spTree>
    <p:extLst>
      <p:ext uri="{BB962C8B-B14F-4D97-AF65-F5344CB8AC3E}">
        <p14:creationId xmlns:p14="http://schemas.microsoft.com/office/powerpoint/2010/main" val="1658141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5">
            <a:extLst>
              <a:ext uri="{FF2B5EF4-FFF2-40B4-BE49-F238E27FC236}">
                <a16:creationId xmlns:a16="http://schemas.microsoft.com/office/drawing/2014/main" id="{0F39B016-87A9-464F-9C42-2F13421C3FB7}"/>
              </a:ext>
            </a:extLst>
          </p:cNvPr>
          <p:cNvSpPr txBox="1">
            <a:spLocks noChangeArrowheads="1"/>
          </p:cNvSpPr>
          <p:nvPr/>
        </p:nvSpPr>
        <p:spPr bwMode="auto">
          <a:xfrm>
            <a:off x="412751" y="6368442"/>
            <a:ext cx="867409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Coleman. Lancet Oncol. 2021;22:609. Tisotumab vedotin PI.</a:t>
            </a:r>
          </a:p>
        </p:txBody>
      </p:sp>
      <p:sp>
        <p:nvSpPr>
          <p:cNvPr id="7" name="Title 6">
            <a:extLst>
              <a:ext uri="{FF2B5EF4-FFF2-40B4-BE49-F238E27FC236}">
                <a16:creationId xmlns:a16="http://schemas.microsoft.com/office/drawing/2014/main" id="{9C607111-4EB6-4DE7-BD86-AAB10BC2E615}"/>
              </a:ext>
            </a:extLst>
          </p:cNvPr>
          <p:cNvSpPr>
            <a:spLocks noGrp="1"/>
          </p:cNvSpPr>
          <p:nvPr>
            <p:ph type="title"/>
          </p:nvPr>
        </p:nvSpPr>
        <p:spPr/>
        <p:txBody>
          <a:bodyPr/>
          <a:lstStyle/>
          <a:p>
            <a:r>
              <a:rPr lang="en-US" kern="0" dirty="0"/>
              <a:t>Phase II innovaTV 204: Prespecified AEs of Interest</a:t>
            </a:r>
            <a:endParaRPr lang="en-US" dirty="0"/>
          </a:p>
        </p:txBody>
      </p:sp>
      <p:sp>
        <p:nvSpPr>
          <p:cNvPr id="8" name="object 3">
            <a:extLst>
              <a:ext uri="{FF2B5EF4-FFF2-40B4-BE49-F238E27FC236}">
                <a16:creationId xmlns:a16="http://schemas.microsoft.com/office/drawing/2014/main" id="{E9612820-BE63-4D84-BEC3-D02CEA7ED37C}"/>
              </a:ext>
            </a:extLst>
          </p:cNvPr>
          <p:cNvSpPr txBox="1"/>
          <p:nvPr/>
        </p:nvSpPr>
        <p:spPr>
          <a:xfrm>
            <a:off x="595588" y="5681991"/>
            <a:ext cx="10457778" cy="576570"/>
          </a:xfrm>
          <a:prstGeom prst="rect">
            <a:avLst/>
          </a:prstGeom>
        </p:spPr>
        <p:txBody>
          <a:bodyPr vert="horz" wrap="square" lIns="0" tIns="22354" rIns="0" bIns="0" rtlCol="0">
            <a:spAutoFit/>
          </a:bodyPr>
          <a:lstStyle/>
          <a:p>
            <a:pPr marL="352813" indent="-285750" defTabSz="1609501" fontAlgn="auto">
              <a:spcBef>
                <a:spcPts val="1200"/>
              </a:spcBef>
              <a:spcAft>
                <a:spcPts val="600"/>
              </a:spcAft>
              <a:buFont typeface="Wingdings" panose="05000000000000000000" pitchFamily="2" charset="2"/>
              <a:buChar char="§"/>
              <a:defRPr/>
            </a:pPr>
            <a:r>
              <a:rPr lang="en-US" sz="18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t>Patients should be seen by an eye care provider to examine their eyes before starting treatment, </a:t>
            </a:r>
            <a:br>
              <a:rPr lang="en-US" sz="18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br>
            <a:r>
              <a:rPr lang="en-US" sz="18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rPr>
              <a:t>prior to each dose, and as needed for any new or worsening signs and symptoms of ocular AEs</a:t>
            </a:r>
            <a:endParaRPr lang="en-US" sz="1200" dirty="0">
              <a:solidFill>
                <a:schemeClr val="accent6"/>
              </a:solidFill>
              <a:latin typeface="Calibri" panose="020F0502020204030204" pitchFamily="34" charset="0"/>
              <a:cs typeface="Calibri" panose="020F0502020204030204" pitchFamily="34" charset="0"/>
            </a:endParaRPr>
          </a:p>
        </p:txBody>
      </p:sp>
      <p:grpSp>
        <p:nvGrpSpPr>
          <p:cNvPr id="60" name="Group 59">
            <a:extLst>
              <a:ext uri="{FF2B5EF4-FFF2-40B4-BE49-F238E27FC236}">
                <a16:creationId xmlns:a16="http://schemas.microsoft.com/office/drawing/2014/main" id="{9426DBE2-3D7C-4328-80D8-39AC5760CD12}"/>
              </a:ext>
            </a:extLst>
          </p:cNvPr>
          <p:cNvGrpSpPr/>
          <p:nvPr/>
        </p:nvGrpSpPr>
        <p:grpSpPr>
          <a:xfrm>
            <a:off x="846432" y="1647491"/>
            <a:ext cx="433758" cy="2391077"/>
            <a:chOff x="509694" y="2126974"/>
            <a:chExt cx="433758" cy="2734331"/>
          </a:xfrm>
        </p:grpSpPr>
        <p:sp>
          <p:nvSpPr>
            <p:cNvPr id="61" name="Rectangle 10">
              <a:extLst>
                <a:ext uri="{FF2B5EF4-FFF2-40B4-BE49-F238E27FC236}">
                  <a16:creationId xmlns:a16="http://schemas.microsoft.com/office/drawing/2014/main" id="{35B757E2-F246-42BB-9FB7-3F5986127A27}"/>
                </a:ext>
              </a:extLst>
            </p:cNvPr>
            <p:cNvSpPr>
              <a:spLocks noChangeArrowheads="1"/>
            </p:cNvSpPr>
            <p:nvPr/>
          </p:nvSpPr>
          <p:spPr bwMode="auto">
            <a:xfrm>
              <a:off x="509694" y="2126974"/>
              <a:ext cx="433758"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100</a:t>
              </a:r>
            </a:p>
          </p:txBody>
        </p:sp>
        <p:sp>
          <p:nvSpPr>
            <p:cNvPr id="62" name="Rectangle 10">
              <a:extLst>
                <a:ext uri="{FF2B5EF4-FFF2-40B4-BE49-F238E27FC236}">
                  <a16:creationId xmlns:a16="http://schemas.microsoft.com/office/drawing/2014/main" id="{CA514837-725D-4D6E-BE55-E9CFCAA4737A}"/>
                </a:ext>
              </a:extLst>
            </p:cNvPr>
            <p:cNvSpPr>
              <a:spLocks noChangeArrowheads="1"/>
            </p:cNvSpPr>
            <p:nvPr/>
          </p:nvSpPr>
          <p:spPr bwMode="auto">
            <a:xfrm>
              <a:off x="613889" y="2617526"/>
              <a:ext cx="329563"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80</a:t>
              </a:r>
            </a:p>
          </p:txBody>
        </p:sp>
        <p:sp>
          <p:nvSpPr>
            <p:cNvPr id="63" name="Rectangle 10">
              <a:extLst>
                <a:ext uri="{FF2B5EF4-FFF2-40B4-BE49-F238E27FC236}">
                  <a16:creationId xmlns:a16="http://schemas.microsoft.com/office/drawing/2014/main" id="{D5702887-3A24-4925-B5D8-8E89B37E4FF1}"/>
                </a:ext>
              </a:extLst>
            </p:cNvPr>
            <p:cNvSpPr>
              <a:spLocks noChangeArrowheads="1"/>
            </p:cNvSpPr>
            <p:nvPr/>
          </p:nvSpPr>
          <p:spPr bwMode="auto">
            <a:xfrm>
              <a:off x="613889" y="3108080"/>
              <a:ext cx="329563"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60</a:t>
              </a:r>
            </a:p>
          </p:txBody>
        </p:sp>
        <p:sp>
          <p:nvSpPr>
            <p:cNvPr id="64" name="Rectangle 10">
              <a:extLst>
                <a:ext uri="{FF2B5EF4-FFF2-40B4-BE49-F238E27FC236}">
                  <a16:creationId xmlns:a16="http://schemas.microsoft.com/office/drawing/2014/main" id="{5710C735-6C45-48C8-9253-0664D075EA38}"/>
                </a:ext>
              </a:extLst>
            </p:cNvPr>
            <p:cNvSpPr>
              <a:spLocks noChangeArrowheads="1"/>
            </p:cNvSpPr>
            <p:nvPr/>
          </p:nvSpPr>
          <p:spPr bwMode="auto">
            <a:xfrm>
              <a:off x="613889" y="3598631"/>
              <a:ext cx="329563"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40</a:t>
              </a:r>
            </a:p>
          </p:txBody>
        </p:sp>
        <p:sp>
          <p:nvSpPr>
            <p:cNvPr id="65" name="Rectangle 10">
              <a:extLst>
                <a:ext uri="{FF2B5EF4-FFF2-40B4-BE49-F238E27FC236}">
                  <a16:creationId xmlns:a16="http://schemas.microsoft.com/office/drawing/2014/main" id="{AD125190-4DBA-403B-987F-1013F30C104F}"/>
                </a:ext>
              </a:extLst>
            </p:cNvPr>
            <p:cNvSpPr>
              <a:spLocks noChangeArrowheads="1"/>
            </p:cNvSpPr>
            <p:nvPr/>
          </p:nvSpPr>
          <p:spPr bwMode="auto">
            <a:xfrm>
              <a:off x="613889" y="4089185"/>
              <a:ext cx="329563"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20</a:t>
              </a:r>
            </a:p>
          </p:txBody>
        </p:sp>
        <p:sp>
          <p:nvSpPr>
            <p:cNvPr id="66" name="Rectangle 10">
              <a:extLst>
                <a:ext uri="{FF2B5EF4-FFF2-40B4-BE49-F238E27FC236}">
                  <a16:creationId xmlns:a16="http://schemas.microsoft.com/office/drawing/2014/main" id="{C6CB260B-FBEC-4BA2-A98A-D9E7372F4D87}"/>
                </a:ext>
              </a:extLst>
            </p:cNvPr>
            <p:cNvSpPr>
              <a:spLocks noChangeArrowheads="1"/>
            </p:cNvSpPr>
            <p:nvPr/>
          </p:nvSpPr>
          <p:spPr bwMode="auto">
            <a:xfrm>
              <a:off x="718084" y="4579737"/>
              <a:ext cx="225368" cy="28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120000" bIns="0" anchor="ctr">
              <a:spAutoFit/>
            </a:bodyPr>
            <a:lstStyle/>
            <a:p>
              <a:pPr algn="r" eaLnBrk="0" fontAlgn="base" hangingPunct="0">
                <a:spcBef>
                  <a:spcPct val="0"/>
                </a:spcBef>
                <a:spcAft>
                  <a:spcPct val="0"/>
                </a:spcAft>
              </a:pPr>
              <a:r>
                <a:rPr lang="en-US" sz="1600" b="0" dirty="0">
                  <a:solidFill>
                    <a:schemeClr val="bg1"/>
                  </a:solidFill>
                  <a:latin typeface="Calibri" panose="020F0502020204030204" pitchFamily="34" charset="0"/>
                  <a:cs typeface="Calibri" panose="020F0502020204030204" pitchFamily="34" charset="0"/>
                </a:rPr>
                <a:t>0</a:t>
              </a:r>
            </a:p>
          </p:txBody>
        </p:sp>
      </p:grpSp>
      <p:sp>
        <p:nvSpPr>
          <p:cNvPr id="67" name="object 4">
            <a:extLst>
              <a:ext uri="{FF2B5EF4-FFF2-40B4-BE49-F238E27FC236}">
                <a16:creationId xmlns:a16="http://schemas.microsoft.com/office/drawing/2014/main" id="{E6E88DD7-74CA-4F88-A29E-D4DE1C55E690}"/>
              </a:ext>
            </a:extLst>
          </p:cNvPr>
          <p:cNvSpPr/>
          <p:nvPr/>
        </p:nvSpPr>
        <p:spPr>
          <a:xfrm>
            <a:off x="708866" y="4503234"/>
            <a:ext cx="10720103" cy="1117291"/>
          </a:xfrm>
          <a:custGeom>
            <a:avLst/>
            <a:gdLst/>
            <a:ahLst/>
            <a:cxnLst/>
            <a:rect l="l" t="t" r="r" b="b"/>
            <a:pathLst>
              <a:path w="6090284" h="646429">
                <a:moveTo>
                  <a:pt x="5982208" y="0"/>
                </a:moveTo>
                <a:lnTo>
                  <a:pt x="107695" y="0"/>
                </a:lnTo>
                <a:lnTo>
                  <a:pt x="65777" y="8463"/>
                </a:lnTo>
                <a:lnTo>
                  <a:pt x="31545" y="31545"/>
                </a:lnTo>
                <a:lnTo>
                  <a:pt x="8463" y="65777"/>
                </a:lnTo>
                <a:lnTo>
                  <a:pt x="0" y="107695"/>
                </a:lnTo>
                <a:lnTo>
                  <a:pt x="0" y="538480"/>
                </a:lnTo>
                <a:lnTo>
                  <a:pt x="8463" y="580398"/>
                </a:lnTo>
                <a:lnTo>
                  <a:pt x="31545" y="614630"/>
                </a:lnTo>
                <a:lnTo>
                  <a:pt x="65777" y="637712"/>
                </a:lnTo>
                <a:lnTo>
                  <a:pt x="107695" y="646176"/>
                </a:lnTo>
                <a:lnTo>
                  <a:pt x="5982208" y="646176"/>
                </a:lnTo>
                <a:lnTo>
                  <a:pt x="6024110" y="637712"/>
                </a:lnTo>
                <a:lnTo>
                  <a:pt x="6058344" y="614630"/>
                </a:lnTo>
                <a:lnTo>
                  <a:pt x="6081434" y="580398"/>
                </a:lnTo>
                <a:lnTo>
                  <a:pt x="6089904" y="538480"/>
                </a:lnTo>
                <a:lnTo>
                  <a:pt x="6089904" y="107695"/>
                </a:lnTo>
                <a:lnTo>
                  <a:pt x="6081434" y="65777"/>
                </a:lnTo>
                <a:lnTo>
                  <a:pt x="6058344" y="31545"/>
                </a:lnTo>
                <a:lnTo>
                  <a:pt x="6024110" y="8463"/>
                </a:lnTo>
                <a:lnTo>
                  <a:pt x="5982208" y="0"/>
                </a:lnTo>
                <a:close/>
              </a:path>
            </a:pathLst>
          </a:custGeom>
          <a:solidFill>
            <a:schemeClr val="accent2">
              <a:lumMod val="20000"/>
              <a:lumOff val="80000"/>
            </a:schemeClr>
          </a:solidFill>
          <a:ln w="28575">
            <a:solidFill>
              <a:schemeClr val="accent3"/>
            </a:solidFill>
          </a:ln>
        </p:spPr>
        <p:txBody>
          <a:bodyPr wrap="square" lIns="0" tIns="0" rIns="0" bIns="0" rtlCol="0"/>
          <a:lstStyle/>
          <a:p>
            <a:pPr defTabSz="1609501" fontAlgn="auto">
              <a:spcBef>
                <a:spcPts val="0"/>
              </a:spcBef>
              <a:spcAft>
                <a:spcPts val="0"/>
              </a:spcAft>
              <a:defRPr/>
            </a:pPr>
            <a:endParaRPr sz="3168" dirty="0">
              <a:solidFill>
                <a:schemeClr val="bg1"/>
              </a:solidFill>
              <a:latin typeface="Calibri"/>
              <a:cs typeface="+mn-cs"/>
            </a:endParaRPr>
          </a:p>
        </p:txBody>
      </p:sp>
      <p:sp>
        <p:nvSpPr>
          <p:cNvPr id="68" name="object 6">
            <a:extLst>
              <a:ext uri="{FF2B5EF4-FFF2-40B4-BE49-F238E27FC236}">
                <a16:creationId xmlns:a16="http://schemas.microsoft.com/office/drawing/2014/main" id="{D55F989B-5582-4C04-AE16-4314251D6DD9}"/>
              </a:ext>
            </a:extLst>
          </p:cNvPr>
          <p:cNvSpPr txBox="1"/>
          <p:nvPr/>
        </p:nvSpPr>
        <p:spPr>
          <a:xfrm>
            <a:off x="810198" y="4503458"/>
            <a:ext cx="10571603" cy="1084051"/>
          </a:xfrm>
          <a:prstGeom prst="rect">
            <a:avLst/>
          </a:prstGeom>
        </p:spPr>
        <p:txBody>
          <a:bodyPr vert="horz" wrap="square" lIns="0" tIns="88301" rIns="0" bIns="0" rtlCol="0">
            <a:spAutoFit/>
          </a:bodyPr>
          <a:lstStyle/>
          <a:p>
            <a:pPr marL="325254" indent="-304017" defTabSz="1609501" fontAlgn="auto">
              <a:spcBef>
                <a:spcPts val="695"/>
              </a:spcBef>
              <a:spcAft>
                <a:spcPts val="0"/>
              </a:spcAft>
              <a:buFont typeface="Wingdings" panose="05000000000000000000" pitchFamily="2" charset="2"/>
              <a:buChar char="§"/>
              <a:tabLst>
                <a:tab pos="325254" algn="l"/>
                <a:tab pos="326371" algn="l"/>
              </a:tabLst>
              <a:defRPr/>
            </a:pPr>
            <a:r>
              <a:rPr sz="1400" dirty="0">
                <a:solidFill>
                  <a:schemeClr val="bg1"/>
                </a:solidFill>
                <a:latin typeface="Calibri" panose="020F0502020204030204" pitchFamily="34" charset="0"/>
                <a:cs typeface="Calibri" panose="020F0502020204030204" pitchFamily="34" charset="0"/>
              </a:rPr>
              <a:t>Ocular </a:t>
            </a:r>
            <a:r>
              <a:rPr sz="1400" spc="-27" dirty="0">
                <a:solidFill>
                  <a:schemeClr val="bg1"/>
                </a:solidFill>
                <a:latin typeface="Calibri" panose="020F0502020204030204" pitchFamily="34" charset="0"/>
                <a:cs typeface="Calibri" panose="020F0502020204030204" pitchFamily="34" charset="0"/>
              </a:rPr>
              <a:t>AEs </a:t>
            </a:r>
            <a:r>
              <a:rPr sz="1400" dirty="0">
                <a:solidFill>
                  <a:schemeClr val="bg1"/>
                </a:solidFill>
                <a:latin typeface="Calibri" panose="020F0502020204030204" pitchFamily="34" charset="0"/>
                <a:cs typeface="Calibri" panose="020F0502020204030204" pitchFamily="34" charset="0"/>
              </a:rPr>
              <a:t>were mostly mild </a:t>
            </a:r>
            <a:r>
              <a:rPr sz="1400" spc="-9" dirty="0">
                <a:solidFill>
                  <a:schemeClr val="bg1"/>
                </a:solidFill>
                <a:latin typeface="Calibri" panose="020F0502020204030204" pitchFamily="34" charset="0"/>
                <a:cs typeface="Calibri" panose="020F0502020204030204" pitchFamily="34" charset="0"/>
              </a:rPr>
              <a:t>to moderate, resolved, </a:t>
            </a:r>
            <a:r>
              <a:rPr sz="1400" dirty="0">
                <a:solidFill>
                  <a:schemeClr val="bg1"/>
                </a:solidFill>
                <a:latin typeface="Calibri" panose="020F0502020204030204" pitchFamily="34" charset="0"/>
                <a:cs typeface="Calibri" panose="020F0502020204030204" pitchFamily="34" charset="0"/>
              </a:rPr>
              <a:t>and manageable with </a:t>
            </a:r>
            <a:r>
              <a:rPr sz="1400" spc="-9" dirty="0">
                <a:solidFill>
                  <a:schemeClr val="bg1"/>
                </a:solidFill>
                <a:latin typeface="Calibri" panose="020F0502020204030204" pitchFamily="34" charset="0"/>
                <a:cs typeface="Calibri" panose="020F0502020204030204" pitchFamily="34" charset="0"/>
              </a:rPr>
              <a:t>an </a:t>
            </a:r>
            <a:r>
              <a:rPr sz="1400" spc="-27" dirty="0">
                <a:solidFill>
                  <a:schemeClr val="bg1"/>
                </a:solidFill>
                <a:latin typeface="Calibri" panose="020F0502020204030204" pitchFamily="34" charset="0"/>
                <a:cs typeface="Calibri" panose="020F0502020204030204" pitchFamily="34" charset="0"/>
              </a:rPr>
              <a:t>eye </a:t>
            </a:r>
            <a:r>
              <a:rPr sz="1400" spc="-9" dirty="0">
                <a:solidFill>
                  <a:schemeClr val="bg1"/>
                </a:solidFill>
                <a:latin typeface="Calibri" panose="020F0502020204030204" pitchFamily="34" charset="0"/>
                <a:cs typeface="Calibri" panose="020F0502020204030204" pitchFamily="34" charset="0"/>
              </a:rPr>
              <a:t>care</a:t>
            </a:r>
            <a:r>
              <a:rPr sz="1400" spc="-107" dirty="0">
                <a:solidFill>
                  <a:schemeClr val="bg1"/>
                </a:solidFill>
                <a:latin typeface="Calibri" panose="020F0502020204030204" pitchFamily="34" charset="0"/>
                <a:cs typeface="Calibri" panose="020F0502020204030204" pitchFamily="34" charset="0"/>
              </a:rPr>
              <a:t> </a:t>
            </a:r>
            <a:r>
              <a:rPr sz="1400" dirty="0">
                <a:solidFill>
                  <a:schemeClr val="bg1"/>
                </a:solidFill>
                <a:latin typeface="Calibri" panose="020F0502020204030204" pitchFamily="34" charset="0"/>
                <a:cs typeface="Calibri" panose="020F0502020204030204" pitchFamily="34" charset="0"/>
              </a:rPr>
              <a:t>plan</a:t>
            </a:r>
          </a:p>
          <a:p>
            <a:pPr marL="325254" indent="-304017" defTabSz="1609501" fontAlgn="auto">
              <a:spcBef>
                <a:spcPts val="529"/>
              </a:spcBef>
              <a:spcAft>
                <a:spcPts val="0"/>
              </a:spcAft>
              <a:buFont typeface="Wingdings" panose="05000000000000000000" pitchFamily="2" charset="2"/>
              <a:buChar char="§"/>
              <a:tabLst>
                <a:tab pos="325254" algn="l"/>
                <a:tab pos="326371" algn="l"/>
              </a:tabLst>
              <a:defRPr/>
            </a:pPr>
            <a:r>
              <a:rPr sz="1400" spc="9" dirty="0">
                <a:solidFill>
                  <a:schemeClr val="bg1"/>
                </a:solidFill>
                <a:latin typeface="Calibri" panose="020F0502020204030204" pitchFamily="34" charset="0"/>
                <a:cs typeface="Calibri" panose="020F0502020204030204" pitchFamily="34" charset="0"/>
              </a:rPr>
              <a:t>Most </a:t>
            </a:r>
            <a:r>
              <a:rPr sz="1400" dirty="0">
                <a:solidFill>
                  <a:schemeClr val="bg1"/>
                </a:solidFill>
                <a:latin typeface="Calibri" panose="020F0502020204030204" pitchFamily="34" charset="0"/>
                <a:cs typeface="Calibri" panose="020F0502020204030204" pitchFamily="34" charset="0"/>
              </a:rPr>
              <a:t>bleeding </a:t>
            </a:r>
            <a:r>
              <a:rPr sz="1400" spc="-9" dirty="0">
                <a:solidFill>
                  <a:schemeClr val="bg1"/>
                </a:solidFill>
                <a:latin typeface="Calibri" panose="020F0502020204030204" pitchFamily="34" charset="0"/>
                <a:cs typeface="Calibri" panose="020F0502020204030204" pitchFamily="34" charset="0"/>
              </a:rPr>
              <a:t>events </a:t>
            </a:r>
            <a:r>
              <a:rPr sz="1400" dirty="0">
                <a:solidFill>
                  <a:schemeClr val="bg1"/>
                </a:solidFill>
                <a:latin typeface="Calibri" panose="020F0502020204030204" pitchFamily="34" charset="0"/>
                <a:cs typeface="Calibri" panose="020F0502020204030204" pitchFamily="34" charset="0"/>
              </a:rPr>
              <a:t>were grade 1 epistaxis </a:t>
            </a:r>
            <a:r>
              <a:rPr sz="1400" spc="-9" dirty="0">
                <a:solidFill>
                  <a:schemeClr val="bg1"/>
                </a:solidFill>
                <a:latin typeface="Calibri" panose="020F0502020204030204" pitchFamily="34" charset="0"/>
                <a:cs typeface="Calibri" panose="020F0502020204030204" pitchFamily="34" charset="0"/>
              </a:rPr>
              <a:t>(28%)</a:t>
            </a:r>
            <a:r>
              <a:rPr lang="en-US" sz="1400" spc="-9" dirty="0">
                <a:solidFill>
                  <a:schemeClr val="bg1"/>
                </a:solidFill>
                <a:latin typeface="Calibri" panose="020F0502020204030204" pitchFamily="34" charset="0"/>
                <a:cs typeface="Calibri" panose="020F0502020204030204" pitchFamily="34" charset="0"/>
              </a:rPr>
              <a:t>, and </a:t>
            </a:r>
            <a:r>
              <a:rPr sz="1400" dirty="0">
                <a:solidFill>
                  <a:schemeClr val="bg1"/>
                </a:solidFill>
                <a:latin typeface="Calibri" panose="020F0502020204030204" pitchFamily="34" charset="0"/>
                <a:cs typeface="Calibri" panose="020F0502020204030204" pitchFamily="34" charset="0"/>
              </a:rPr>
              <a:t>majority</a:t>
            </a:r>
            <a:r>
              <a:rPr sz="1400" spc="-53" dirty="0">
                <a:solidFill>
                  <a:schemeClr val="bg1"/>
                </a:solidFill>
                <a:latin typeface="Calibri" panose="020F0502020204030204" pitchFamily="34" charset="0"/>
                <a:cs typeface="Calibri" panose="020F0502020204030204" pitchFamily="34" charset="0"/>
              </a:rPr>
              <a:t> </a:t>
            </a:r>
            <a:r>
              <a:rPr sz="1400" dirty="0">
                <a:solidFill>
                  <a:schemeClr val="bg1"/>
                </a:solidFill>
                <a:latin typeface="Calibri" panose="020F0502020204030204" pitchFamily="34" charset="0"/>
                <a:cs typeface="Calibri" panose="020F0502020204030204" pitchFamily="34" charset="0"/>
              </a:rPr>
              <a:t>resolved</a:t>
            </a:r>
          </a:p>
          <a:p>
            <a:pPr marL="325254" marR="8942" indent="-304017" defTabSz="1609501" fontAlgn="auto">
              <a:spcBef>
                <a:spcPts val="529"/>
              </a:spcBef>
              <a:spcAft>
                <a:spcPts val="0"/>
              </a:spcAft>
              <a:buFont typeface="Wingdings" panose="05000000000000000000" pitchFamily="2" charset="2"/>
              <a:buChar char="§"/>
              <a:tabLst>
                <a:tab pos="325254" algn="l"/>
                <a:tab pos="326371" algn="l"/>
              </a:tabLst>
              <a:defRPr/>
            </a:pPr>
            <a:r>
              <a:rPr sz="1400" dirty="0">
                <a:solidFill>
                  <a:schemeClr val="bg1"/>
                </a:solidFill>
                <a:latin typeface="Calibri" panose="020F0502020204030204" pitchFamily="34" charset="0"/>
                <a:cs typeface="Calibri" panose="020F0502020204030204" pitchFamily="34" charset="0"/>
              </a:rPr>
              <a:t>Most peripheral neuropathy </a:t>
            </a:r>
            <a:r>
              <a:rPr sz="1400" spc="-9" dirty="0">
                <a:solidFill>
                  <a:schemeClr val="bg1"/>
                </a:solidFill>
                <a:latin typeface="Calibri" panose="020F0502020204030204" pitchFamily="34" charset="0"/>
                <a:cs typeface="Calibri" panose="020F0502020204030204" pitchFamily="34" charset="0"/>
              </a:rPr>
              <a:t>events </a:t>
            </a:r>
            <a:r>
              <a:rPr sz="1400" dirty="0">
                <a:solidFill>
                  <a:schemeClr val="bg1"/>
                </a:solidFill>
                <a:latin typeface="Calibri" panose="020F0502020204030204" pitchFamily="34" charset="0"/>
                <a:cs typeface="Calibri" panose="020F0502020204030204" pitchFamily="34" charset="0"/>
              </a:rPr>
              <a:t>(known </a:t>
            </a:r>
            <a:r>
              <a:rPr sz="1400" spc="-9" dirty="0">
                <a:solidFill>
                  <a:schemeClr val="bg1"/>
                </a:solidFill>
                <a:latin typeface="Calibri" panose="020F0502020204030204" pitchFamily="34" charset="0"/>
                <a:cs typeface="Calibri" panose="020F0502020204030204" pitchFamily="34" charset="0"/>
              </a:rPr>
              <a:t>MMAE-related toxicity) </a:t>
            </a:r>
            <a:r>
              <a:rPr sz="1400" dirty="0">
                <a:solidFill>
                  <a:schemeClr val="bg1"/>
                </a:solidFill>
                <a:latin typeface="Calibri" panose="020F0502020204030204" pitchFamily="34" charset="0"/>
                <a:cs typeface="Calibri" panose="020F0502020204030204" pitchFamily="34" charset="0"/>
              </a:rPr>
              <a:t>were grade 1 and manageable with dose modifications; </a:t>
            </a:r>
            <a:br>
              <a:rPr lang="en-US" sz="1400" dirty="0">
                <a:solidFill>
                  <a:schemeClr val="bg1"/>
                </a:solidFill>
                <a:latin typeface="Calibri" panose="020F0502020204030204" pitchFamily="34" charset="0"/>
                <a:cs typeface="Calibri" panose="020F0502020204030204" pitchFamily="34" charset="0"/>
              </a:rPr>
            </a:br>
            <a:r>
              <a:rPr sz="1400" dirty="0">
                <a:solidFill>
                  <a:schemeClr val="bg1"/>
                </a:solidFill>
                <a:latin typeface="Calibri" panose="020F0502020204030204" pitchFamily="34" charset="0"/>
                <a:cs typeface="Calibri" panose="020F0502020204030204" pitchFamily="34" charset="0"/>
              </a:rPr>
              <a:t>resolution was limited by follow-up</a:t>
            </a:r>
            <a:r>
              <a:rPr sz="1400" spc="-176" dirty="0">
                <a:solidFill>
                  <a:schemeClr val="bg1"/>
                </a:solidFill>
                <a:latin typeface="Calibri" panose="020F0502020204030204" pitchFamily="34" charset="0"/>
                <a:cs typeface="Calibri" panose="020F0502020204030204" pitchFamily="34" charset="0"/>
              </a:rPr>
              <a:t> </a:t>
            </a:r>
            <a:r>
              <a:rPr sz="1400" dirty="0">
                <a:solidFill>
                  <a:schemeClr val="bg1"/>
                </a:solidFill>
                <a:latin typeface="Calibri" panose="020F0502020204030204" pitchFamily="34" charset="0"/>
                <a:cs typeface="Calibri" panose="020F0502020204030204" pitchFamily="34" charset="0"/>
              </a:rPr>
              <a:t>period</a:t>
            </a:r>
          </a:p>
        </p:txBody>
      </p:sp>
      <p:graphicFrame>
        <p:nvGraphicFramePr>
          <p:cNvPr id="69" name="object 7">
            <a:extLst>
              <a:ext uri="{FF2B5EF4-FFF2-40B4-BE49-F238E27FC236}">
                <a16:creationId xmlns:a16="http://schemas.microsoft.com/office/drawing/2014/main" id="{AF030213-0E3C-4DC7-B3E5-C95826617872}"/>
              </a:ext>
            </a:extLst>
          </p:cNvPr>
          <p:cNvGraphicFramePr>
            <a:graphicFrameLocks noGrp="1"/>
          </p:cNvGraphicFramePr>
          <p:nvPr>
            <p:extLst>
              <p:ext uri="{D42A27DB-BD31-4B8C-83A1-F6EECF244321}">
                <p14:modId xmlns:p14="http://schemas.microsoft.com/office/powerpoint/2010/main" val="2850217596"/>
              </p:ext>
            </p:extLst>
          </p:nvPr>
        </p:nvGraphicFramePr>
        <p:xfrm>
          <a:off x="6480214" y="1609590"/>
          <a:ext cx="5097808" cy="2066133"/>
        </p:xfrm>
        <a:graphic>
          <a:graphicData uri="http://schemas.openxmlformats.org/drawingml/2006/table">
            <a:tbl>
              <a:tblPr firstRow="1" bandRow="1">
                <a:tableStyleId>{2D5ABB26-0587-4C30-8999-92F81FD0307C}</a:tableStyleId>
              </a:tblPr>
              <a:tblGrid>
                <a:gridCol w="1676829">
                  <a:extLst>
                    <a:ext uri="{9D8B030D-6E8A-4147-A177-3AD203B41FA5}">
                      <a16:colId xmlns:a16="http://schemas.microsoft.com/office/drawing/2014/main" val="20000"/>
                    </a:ext>
                  </a:extLst>
                </a:gridCol>
                <a:gridCol w="1055398">
                  <a:extLst>
                    <a:ext uri="{9D8B030D-6E8A-4147-A177-3AD203B41FA5}">
                      <a16:colId xmlns:a16="http://schemas.microsoft.com/office/drawing/2014/main" val="20001"/>
                    </a:ext>
                  </a:extLst>
                </a:gridCol>
                <a:gridCol w="969432">
                  <a:extLst>
                    <a:ext uri="{9D8B030D-6E8A-4147-A177-3AD203B41FA5}">
                      <a16:colId xmlns:a16="http://schemas.microsoft.com/office/drawing/2014/main" val="20002"/>
                    </a:ext>
                  </a:extLst>
                </a:gridCol>
                <a:gridCol w="1396149">
                  <a:extLst>
                    <a:ext uri="{9D8B030D-6E8A-4147-A177-3AD203B41FA5}">
                      <a16:colId xmlns:a16="http://schemas.microsoft.com/office/drawing/2014/main" val="20003"/>
                    </a:ext>
                  </a:extLst>
                </a:gridCol>
              </a:tblGrid>
              <a:tr h="452216">
                <a:tc>
                  <a:txBody>
                    <a:bodyPr/>
                    <a:lstStyle/>
                    <a:p>
                      <a:pPr>
                        <a:lnSpc>
                          <a:spcPct val="100000"/>
                        </a:lnSpc>
                      </a:pPr>
                      <a:endParaRPr sz="1100" dirty="0">
                        <a:latin typeface="Calibri" panose="020F0502020204030204" pitchFamily="34" charset="0"/>
                        <a:cs typeface="Calibri" panose="020F0502020204030204" pitchFamily="34" charset="0"/>
                      </a:endParaRPr>
                    </a:p>
                  </a:txBody>
                  <a:tcPr marL="0" marR="0" marT="0"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tc>
                  <a:txBody>
                    <a:bodyPr/>
                    <a:lstStyle/>
                    <a:p>
                      <a:pPr marL="1270" algn="ctr">
                        <a:lnSpc>
                          <a:spcPct val="100000"/>
                        </a:lnSpc>
                        <a:spcBef>
                          <a:spcPts val="505"/>
                        </a:spcBef>
                      </a:pPr>
                      <a:r>
                        <a:rPr sz="1600" b="1" dirty="0">
                          <a:solidFill>
                            <a:srgbClr val="FFFFFF"/>
                          </a:solidFill>
                          <a:latin typeface="Calibri" panose="020F0502020204030204" pitchFamily="34" charset="0"/>
                          <a:cs typeface="Calibri" panose="020F0502020204030204" pitchFamily="34" charset="0"/>
                        </a:rPr>
                        <a:t>Ocular</a:t>
                      </a:r>
                      <a:endParaRPr sz="1600" dirty="0">
                        <a:latin typeface="Calibri" panose="020F0502020204030204" pitchFamily="34" charset="0"/>
                        <a:cs typeface="Calibri" panose="020F0502020204030204" pitchFamily="34" charset="0"/>
                      </a:endParaRPr>
                    </a:p>
                  </a:txBody>
                  <a:tcPr marL="0" marR="0" marT="112890"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505"/>
                        </a:spcBef>
                      </a:pPr>
                      <a:r>
                        <a:rPr sz="1600" b="1" dirty="0">
                          <a:solidFill>
                            <a:srgbClr val="FFFFFF"/>
                          </a:solidFill>
                          <a:latin typeface="Calibri" panose="020F0502020204030204" pitchFamily="34" charset="0"/>
                          <a:cs typeface="Calibri" panose="020F0502020204030204" pitchFamily="34" charset="0"/>
                        </a:rPr>
                        <a:t>Bleeding</a:t>
                      </a:r>
                      <a:endParaRPr sz="1600" dirty="0">
                        <a:latin typeface="Calibri" panose="020F0502020204030204" pitchFamily="34" charset="0"/>
                        <a:cs typeface="Calibri" panose="020F0502020204030204" pitchFamily="34" charset="0"/>
                      </a:endParaRPr>
                    </a:p>
                  </a:txBody>
                  <a:tcPr marL="0" marR="0" marT="112890"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tc>
                  <a:txBody>
                    <a:bodyPr/>
                    <a:lstStyle/>
                    <a:p>
                      <a:pPr marL="148590" marR="133350" indent="30480" algn="ctr">
                        <a:lnSpc>
                          <a:spcPct val="100000"/>
                        </a:lnSpc>
                        <a:spcBef>
                          <a:spcPts val="25"/>
                        </a:spcBef>
                      </a:pPr>
                      <a:r>
                        <a:rPr sz="1600" b="1" dirty="0">
                          <a:solidFill>
                            <a:srgbClr val="FFFFFF"/>
                          </a:solidFill>
                          <a:latin typeface="Calibri" panose="020F0502020204030204" pitchFamily="34" charset="0"/>
                          <a:cs typeface="Calibri" panose="020F0502020204030204" pitchFamily="34" charset="0"/>
                        </a:rPr>
                        <a:t>Peripheral  </a:t>
                      </a:r>
                      <a:r>
                        <a:rPr sz="1600" b="1" spc="-5" dirty="0">
                          <a:solidFill>
                            <a:srgbClr val="FFFFFF"/>
                          </a:solidFill>
                          <a:latin typeface="Calibri" panose="020F0502020204030204" pitchFamily="34" charset="0"/>
                          <a:cs typeface="Calibri" panose="020F0502020204030204" pitchFamily="34" charset="0"/>
                        </a:rPr>
                        <a:t>Ne</a:t>
                      </a:r>
                      <a:r>
                        <a:rPr sz="1600" b="1" dirty="0">
                          <a:solidFill>
                            <a:srgbClr val="FFFFFF"/>
                          </a:solidFill>
                          <a:latin typeface="Calibri" panose="020F0502020204030204" pitchFamily="34" charset="0"/>
                          <a:cs typeface="Calibri" panose="020F0502020204030204" pitchFamily="34" charset="0"/>
                        </a:rPr>
                        <a:t>uropa</a:t>
                      </a:r>
                      <a:r>
                        <a:rPr sz="1600" b="1" spc="-10" dirty="0">
                          <a:solidFill>
                            <a:srgbClr val="FFFFFF"/>
                          </a:solidFill>
                          <a:latin typeface="Calibri" panose="020F0502020204030204" pitchFamily="34" charset="0"/>
                          <a:cs typeface="Calibri" panose="020F0502020204030204" pitchFamily="34" charset="0"/>
                        </a:rPr>
                        <a:t>t</a:t>
                      </a:r>
                      <a:r>
                        <a:rPr sz="1600" b="1" dirty="0">
                          <a:solidFill>
                            <a:srgbClr val="FFFFFF"/>
                          </a:solidFill>
                          <a:latin typeface="Calibri" panose="020F0502020204030204" pitchFamily="34" charset="0"/>
                          <a:cs typeface="Calibri" panose="020F0502020204030204" pitchFamily="34" charset="0"/>
                        </a:rPr>
                        <a:t>hy</a:t>
                      </a:r>
                      <a:endParaRPr sz="1600" dirty="0">
                        <a:latin typeface="Calibri" panose="020F0502020204030204" pitchFamily="34" charset="0"/>
                        <a:cs typeface="Calibri" panose="020F0502020204030204" pitchFamily="34" charset="0"/>
                      </a:endParaRPr>
                    </a:p>
                  </a:txBody>
                  <a:tcPr marL="0" marR="0" marT="5589" marB="0">
                    <a:lnL w="12700">
                      <a:noFill/>
                      <a:prstDash val="solid"/>
                    </a:lnL>
                    <a:lnR w="12700">
                      <a:noFill/>
                      <a:prstDash val="solid"/>
                    </a:lnR>
                    <a:lnT w="12700">
                      <a:noFill/>
                      <a:prstDash val="solid"/>
                    </a:lnT>
                    <a:lnB w="38100">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90458">
                <a:tc>
                  <a:txBody>
                    <a:bodyPr/>
                    <a:lstStyle/>
                    <a:p>
                      <a:pPr marL="54610" marR="274320">
                        <a:lnSpc>
                          <a:spcPct val="100000"/>
                        </a:lnSpc>
                        <a:spcBef>
                          <a:spcPts val="245"/>
                        </a:spcBef>
                      </a:pPr>
                      <a:r>
                        <a:rPr sz="1400" dirty="0">
                          <a:solidFill>
                            <a:schemeClr val="bg1"/>
                          </a:solidFill>
                          <a:latin typeface="Calibri" panose="020F0502020204030204" pitchFamily="34" charset="0"/>
                          <a:cs typeface="Calibri" panose="020F0502020204030204" pitchFamily="34" charset="0"/>
                        </a:rPr>
                        <a:t>Time </a:t>
                      </a:r>
                      <a:r>
                        <a:rPr sz="1400" spc="-5" dirty="0">
                          <a:solidFill>
                            <a:schemeClr val="bg1"/>
                          </a:solidFill>
                          <a:latin typeface="Calibri" panose="020F0502020204030204" pitchFamily="34" charset="0"/>
                          <a:cs typeface="Calibri" panose="020F0502020204030204" pitchFamily="34" charset="0"/>
                        </a:rPr>
                        <a:t>to onset  (median,</a:t>
                      </a:r>
                      <a:r>
                        <a:rPr sz="1400" spc="-40" dirty="0">
                          <a:solidFill>
                            <a:schemeClr val="bg1"/>
                          </a:solidFill>
                          <a:latin typeface="Calibri" panose="020F0502020204030204" pitchFamily="34" charset="0"/>
                          <a:cs typeface="Calibri" panose="020F0502020204030204" pitchFamily="34" charset="0"/>
                        </a:rPr>
                        <a:t> </a:t>
                      </a:r>
                      <a:r>
                        <a:rPr sz="1400" spc="-5" dirty="0">
                          <a:solidFill>
                            <a:schemeClr val="bg1"/>
                          </a:solidFill>
                          <a:latin typeface="Calibri" panose="020F0502020204030204" pitchFamily="34" charset="0"/>
                          <a:cs typeface="Calibri" panose="020F0502020204030204" pitchFamily="34" charset="0"/>
                        </a:rPr>
                        <a:t>mo)</a:t>
                      </a:r>
                      <a:endParaRPr sz="1400" dirty="0">
                        <a:solidFill>
                          <a:schemeClr val="bg1"/>
                        </a:solidFill>
                        <a:latin typeface="Calibri" panose="020F0502020204030204" pitchFamily="34" charset="0"/>
                        <a:cs typeface="Calibri" panose="020F0502020204030204" pitchFamily="34" charset="0"/>
                      </a:endParaRPr>
                    </a:p>
                  </a:txBody>
                  <a:tcPr marL="0" marR="0" marT="54768" marB="0">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635" algn="ctr">
                        <a:lnSpc>
                          <a:spcPct val="100000"/>
                        </a:lnSpc>
                        <a:spcBef>
                          <a:spcPts val="665"/>
                        </a:spcBef>
                      </a:pPr>
                      <a:r>
                        <a:rPr sz="1400" spc="-5" dirty="0">
                          <a:solidFill>
                            <a:schemeClr val="bg1"/>
                          </a:solidFill>
                          <a:latin typeface="Calibri" panose="020F0502020204030204" pitchFamily="34" charset="0"/>
                          <a:cs typeface="Calibri" panose="020F0502020204030204" pitchFamily="34" charset="0"/>
                        </a:rPr>
                        <a:t>1.4</a:t>
                      </a:r>
                      <a:endParaRPr sz="1400" dirty="0">
                        <a:solidFill>
                          <a:schemeClr val="bg1"/>
                        </a:solidFill>
                        <a:latin typeface="Calibri" panose="020F0502020204030204" pitchFamily="34" charset="0"/>
                        <a:cs typeface="Calibri" panose="020F0502020204030204" pitchFamily="34" charset="0"/>
                      </a:endParaRPr>
                    </a:p>
                  </a:txBody>
                  <a:tcPr marL="0" marR="0" marT="148657" marB="0">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1270" algn="ctr">
                        <a:lnSpc>
                          <a:spcPct val="100000"/>
                        </a:lnSpc>
                        <a:spcBef>
                          <a:spcPts val="665"/>
                        </a:spcBef>
                      </a:pPr>
                      <a:r>
                        <a:rPr sz="1400" spc="-5" dirty="0">
                          <a:solidFill>
                            <a:schemeClr val="bg1"/>
                          </a:solidFill>
                          <a:latin typeface="Calibri" panose="020F0502020204030204" pitchFamily="34" charset="0"/>
                          <a:cs typeface="Calibri" panose="020F0502020204030204" pitchFamily="34" charset="0"/>
                        </a:rPr>
                        <a:t>0.3</a:t>
                      </a:r>
                      <a:endParaRPr sz="1400" dirty="0">
                        <a:solidFill>
                          <a:schemeClr val="bg1"/>
                        </a:solidFill>
                        <a:latin typeface="Calibri" panose="020F0502020204030204" pitchFamily="34" charset="0"/>
                        <a:cs typeface="Calibri" panose="020F0502020204030204" pitchFamily="34" charset="0"/>
                      </a:endParaRPr>
                    </a:p>
                  </a:txBody>
                  <a:tcPr marL="0" marR="0" marT="148657" marB="0">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457200" marR="357505" algn="ctr">
                        <a:lnSpc>
                          <a:spcPct val="100000"/>
                        </a:lnSpc>
                        <a:spcBef>
                          <a:spcPts val="665"/>
                        </a:spcBef>
                      </a:pPr>
                      <a:r>
                        <a:rPr sz="1400" spc="-5" dirty="0">
                          <a:solidFill>
                            <a:schemeClr val="bg1"/>
                          </a:solidFill>
                          <a:latin typeface="Calibri" panose="020F0502020204030204" pitchFamily="34" charset="0"/>
                          <a:cs typeface="Calibri" panose="020F0502020204030204" pitchFamily="34" charset="0"/>
                        </a:rPr>
                        <a:t>3</a:t>
                      </a:r>
                      <a:r>
                        <a:rPr sz="1400" dirty="0">
                          <a:solidFill>
                            <a:schemeClr val="bg1"/>
                          </a:solidFill>
                          <a:latin typeface="Calibri" panose="020F0502020204030204" pitchFamily="34" charset="0"/>
                          <a:cs typeface="Calibri" panose="020F0502020204030204" pitchFamily="34" charset="0"/>
                        </a:rPr>
                        <a:t>.1</a:t>
                      </a:r>
                    </a:p>
                  </a:txBody>
                  <a:tcPr marL="0" marR="0" marT="148657" marB="0">
                    <a:lnL w="12700">
                      <a:noFill/>
                      <a:prstDash val="solid"/>
                    </a:lnL>
                    <a:lnR w="12700">
                      <a:noFill/>
                      <a:prstDash val="solid"/>
                    </a:lnR>
                    <a:lnT w="381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489340">
                <a:tc>
                  <a:txBody>
                    <a:bodyPr/>
                    <a:lstStyle/>
                    <a:p>
                      <a:pPr marL="54610">
                        <a:lnSpc>
                          <a:spcPct val="100000"/>
                        </a:lnSpc>
                        <a:spcBef>
                          <a:spcPts val="660"/>
                        </a:spcBef>
                      </a:pPr>
                      <a:r>
                        <a:rPr sz="1400" spc="-5" dirty="0">
                          <a:solidFill>
                            <a:schemeClr val="bg1"/>
                          </a:solidFill>
                          <a:latin typeface="Calibri" panose="020F0502020204030204" pitchFamily="34" charset="0"/>
                          <a:cs typeface="Calibri" panose="020F0502020204030204" pitchFamily="34" charset="0"/>
                        </a:rPr>
                        <a:t>Events resolved,</a:t>
                      </a:r>
                      <a:r>
                        <a:rPr sz="1400" spc="30" dirty="0">
                          <a:solidFill>
                            <a:schemeClr val="bg1"/>
                          </a:solidFill>
                          <a:latin typeface="Calibri" panose="020F0502020204030204" pitchFamily="34" charset="0"/>
                          <a:cs typeface="Calibri" panose="020F0502020204030204" pitchFamily="34" charset="0"/>
                        </a:rPr>
                        <a:t> </a:t>
                      </a:r>
                      <a:r>
                        <a:rPr sz="1400" spc="-5" dirty="0">
                          <a:solidFill>
                            <a:schemeClr val="bg1"/>
                          </a:solidFill>
                          <a:latin typeface="Calibri" panose="020F0502020204030204" pitchFamily="34" charset="0"/>
                          <a:cs typeface="Calibri" panose="020F0502020204030204" pitchFamily="34" charset="0"/>
                        </a:rPr>
                        <a:t>%</a:t>
                      </a:r>
                      <a:endParaRPr sz="1400" dirty="0">
                        <a:solidFill>
                          <a:schemeClr val="bg1"/>
                        </a:solidFill>
                        <a:latin typeface="Calibri" panose="020F0502020204030204" pitchFamily="34" charset="0"/>
                        <a:cs typeface="Calibri" panose="020F0502020204030204" pitchFamily="34" charset="0"/>
                      </a:endParaRPr>
                    </a:p>
                  </a:txBody>
                  <a:tcPr marL="0" marR="0" marT="147539"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660"/>
                        </a:spcBef>
                      </a:pPr>
                      <a:r>
                        <a:rPr sz="1400" spc="-10" dirty="0">
                          <a:solidFill>
                            <a:schemeClr val="bg1"/>
                          </a:solidFill>
                          <a:latin typeface="Calibri" panose="020F0502020204030204" pitchFamily="34" charset="0"/>
                          <a:cs typeface="Calibri" panose="020F0502020204030204" pitchFamily="34" charset="0"/>
                        </a:rPr>
                        <a:t>86</a:t>
                      </a:r>
                      <a:endParaRPr sz="1400" dirty="0">
                        <a:solidFill>
                          <a:schemeClr val="bg1"/>
                        </a:solidFill>
                        <a:latin typeface="Calibri" panose="020F0502020204030204" pitchFamily="34" charset="0"/>
                        <a:cs typeface="Calibri" panose="020F0502020204030204" pitchFamily="34" charset="0"/>
                      </a:endParaRPr>
                    </a:p>
                  </a:txBody>
                  <a:tcPr marL="0" marR="0" marT="147539"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635" algn="ctr">
                        <a:lnSpc>
                          <a:spcPct val="100000"/>
                        </a:lnSpc>
                        <a:spcBef>
                          <a:spcPts val="660"/>
                        </a:spcBef>
                      </a:pPr>
                      <a:r>
                        <a:rPr sz="1400" spc="-10" dirty="0">
                          <a:solidFill>
                            <a:schemeClr val="bg1"/>
                          </a:solidFill>
                          <a:latin typeface="Calibri" panose="020F0502020204030204" pitchFamily="34" charset="0"/>
                          <a:cs typeface="Calibri" panose="020F0502020204030204" pitchFamily="34" charset="0"/>
                        </a:rPr>
                        <a:t>90</a:t>
                      </a:r>
                      <a:endParaRPr sz="1400" dirty="0">
                        <a:solidFill>
                          <a:schemeClr val="bg1"/>
                        </a:solidFill>
                        <a:latin typeface="Calibri" panose="020F0502020204030204" pitchFamily="34" charset="0"/>
                        <a:cs typeface="Calibri" panose="020F0502020204030204" pitchFamily="34" charset="0"/>
                      </a:endParaRPr>
                    </a:p>
                  </a:txBody>
                  <a:tcPr marL="0" marR="0" marT="147539"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tc>
                  <a:txBody>
                    <a:bodyPr/>
                    <a:lstStyle/>
                    <a:p>
                      <a:pPr marL="457200" marR="371475" algn="ctr">
                        <a:lnSpc>
                          <a:spcPct val="100000"/>
                        </a:lnSpc>
                        <a:spcBef>
                          <a:spcPts val="660"/>
                        </a:spcBef>
                      </a:pPr>
                      <a:r>
                        <a:rPr sz="1400" spc="-5" dirty="0">
                          <a:solidFill>
                            <a:schemeClr val="bg1"/>
                          </a:solidFill>
                          <a:latin typeface="Calibri" panose="020F0502020204030204" pitchFamily="34" charset="0"/>
                          <a:cs typeface="Calibri" panose="020F0502020204030204" pitchFamily="34" charset="0"/>
                        </a:rPr>
                        <a:t>21</a:t>
                      </a:r>
                      <a:endParaRPr sz="1400" dirty="0">
                        <a:solidFill>
                          <a:schemeClr val="bg1"/>
                        </a:solidFill>
                        <a:latin typeface="Calibri" panose="020F0502020204030204" pitchFamily="34" charset="0"/>
                        <a:cs typeface="Calibri" panose="020F0502020204030204" pitchFamily="34" charset="0"/>
                      </a:endParaRPr>
                    </a:p>
                  </a:txBody>
                  <a:tcPr marL="0" marR="0" marT="147539"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593066">
                <a:tc>
                  <a:txBody>
                    <a:bodyPr/>
                    <a:lstStyle/>
                    <a:p>
                      <a:pPr marL="54610" marR="229870">
                        <a:lnSpc>
                          <a:spcPct val="100000"/>
                        </a:lnSpc>
                        <a:spcBef>
                          <a:spcPts val="475"/>
                        </a:spcBef>
                      </a:pPr>
                      <a:r>
                        <a:rPr sz="1400" dirty="0">
                          <a:solidFill>
                            <a:schemeClr val="bg1"/>
                          </a:solidFill>
                          <a:latin typeface="Calibri" panose="020F0502020204030204" pitchFamily="34" charset="0"/>
                          <a:cs typeface="Calibri" panose="020F0502020204030204" pitchFamily="34" charset="0"/>
                        </a:rPr>
                        <a:t>Time </a:t>
                      </a:r>
                      <a:r>
                        <a:rPr sz="1400" spc="-5" dirty="0">
                          <a:solidFill>
                            <a:schemeClr val="bg1"/>
                          </a:solidFill>
                          <a:latin typeface="Calibri" panose="020F0502020204030204" pitchFamily="34" charset="0"/>
                          <a:cs typeface="Calibri" panose="020F0502020204030204" pitchFamily="34" charset="0"/>
                        </a:rPr>
                        <a:t>to</a:t>
                      </a:r>
                      <a:r>
                        <a:rPr sz="1400" spc="-70" dirty="0">
                          <a:solidFill>
                            <a:schemeClr val="bg1"/>
                          </a:solidFill>
                          <a:latin typeface="Calibri" panose="020F0502020204030204" pitchFamily="34" charset="0"/>
                          <a:cs typeface="Calibri" panose="020F0502020204030204" pitchFamily="34" charset="0"/>
                        </a:rPr>
                        <a:t> </a:t>
                      </a:r>
                      <a:r>
                        <a:rPr sz="1400" spc="-5" dirty="0">
                          <a:solidFill>
                            <a:schemeClr val="bg1"/>
                          </a:solidFill>
                          <a:latin typeface="Calibri" panose="020F0502020204030204" pitchFamily="34" charset="0"/>
                          <a:cs typeface="Calibri" panose="020F0502020204030204" pitchFamily="34" charset="0"/>
                        </a:rPr>
                        <a:t>resolution</a:t>
                      </a:r>
                      <a:r>
                        <a:rPr sz="1400" spc="-7" baseline="24691" dirty="0">
                          <a:solidFill>
                            <a:schemeClr val="bg1"/>
                          </a:solidFill>
                          <a:latin typeface="Calibri" panose="020F0502020204030204" pitchFamily="34" charset="0"/>
                          <a:cs typeface="Calibri" panose="020F0502020204030204" pitchFamily="34" charset="0"/>
                        </a:rPr>
                        <a:t>  </a:t>
                      </a:r>
                      <a:r>
                        <a:rPr sz="1400" spc="-5" dirty="0">
                          <a:solidFill>
                            <a:schemeClr val="bg1"/>
                          </a:solidFill>
                          <a:latin typeface="Calibri" panose="020F0502020204030204" pitchFamily="34" charset="0"/>
                          <a:cs typeface="Calibri" panose="020F0502020204030204" pitchFamily="34" charset="0"/>
                        </a:rPr>
                        <a:t>(median,</a:t>
                      </a:r>
                      <a:r>
                        <a:rPr sz="1400" dirty="0">
                          <a:solidFill>
                            <a:schemeClr val="bg1"/>
                          </a:solidFill>
                          <a:latin typeface="Calibri" panose="020F0502020204030204" pitchFamily="34" charset="0"/>
                          <a:cs typeface="Calibri" panose="020F0502020204030204" pitchFamily="34" charset="0"/>
                        </a:rPr>
                        <a:t> </a:t>
                      </a:r>
                      <a:r>
                        <a:rPr sz="1400" spc="-5" dirty="0">
                          <a:solidFill>
                            <a:schemeClr val="bg1"/>
                          </a:solidFill>
                          <a:latin typeface="Calibri" panose="020F0502020204030204" pitchFamily="34" charset="0"/>
                          <a:cs typeface="Calibri" panose="020F0502020204030204" pitchFamily="34" charset="0"/>
                        </a:rPr>
                        <a:t>mo)</a:t>
                      </a:r>
                      <a:endParaRPr sz="1400" dirty="0">
                        <a:solidFill>
                          <a:schemeClr val="bg1"/>
                        </a:solidFill>
                        <a:latin typeface="Calibri" panose="020F0502020204030204" pitchFamily="34" charset="0"/>
                        <a:cs typeface="Calibri" panose="020F0502020204030204" pitchFamily="34" charset="0"/>
                      </a:endParaRPr>
                    </a:p>
                  </a:txBody>
                  <a:tcPr marL="0" marR="0" marT="106184" marB="0">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635" algn="ctr">
                        <a:lnSpc>
                          <a:spcPct val="100000"/>
                        </a:lnSpc>
                      </a:pPr>
                      <a:r>
                        <a:rPr sz="1400" spc="-5" dirty="0">
                          <a:solidFill>
                            <a:schemeClr val="bg1"/>
                          </a:solidFill>
                          <a:latin typeface="Calibri" panose="020F0502020204030204" pitchFamily="34" charset="0"/>
                          <a:cs typeface="Calibri" panose="020F0502020204030204" pitchFamily="34" charset="0"/>
                        </a:rPr>
                        <a:t>0.7</a:t>
                      </a:r>
                      <a:endParaRPr sz="1400" dirty="0">
                        <a:solidFill>
                          <a:schemeClr val="bg1"/>
                        </a:solidFill>
                        <a:latin typeface="Calibri" panose="020F0502020204030204" pitchFamily="34" charset="0"/>
                        <a:cs typeface="Calibri" panose="020F0502020204030204" pitchFamily="34" charset="0"/>
                      </a:endParaRPr>
                    </a:p>
                  </a:txBody>
                  <a:tcPr marL="0" marR="0" marT="7823"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1270" algn="ctr">
                        <a:lnSpc>
                          <a:spcPct val="100000"/>
                        </a:lnSpc>
                      </a:pPr>
                      <a:r>
                        <a:rPr sz="1400" spc="-5" dirty="0">
                          <a:solidFill>
                            <a:schemeClr val="bg1"/>
                          </a:solidFill>
                          <a:latin typeface="Calibri" panose="020F0502020204030204" pitchFamily="34" charset="0"/>
                          <a:cs typeface="Calibri" panose="020F0502020204030204" pitchFamily="34" charset="0"/>
                        </a:rPr>
                        <a:t>0.5</a:t>
                      </a:r>
                      <a:endParaRPr sz="1400" dirty="0">
                        <a:solidFill>
                          <a:schemeClr val="bg1"/>
                        </a:solidFill>
                        <a:latin typeface="Calibri" panose="020F0502020204030204" pitchFamily="34" charset="0"/>
                        <a:cs typeface="Calibri" panose="020F0502020204030204" pitchFamily="34" charset="0"/>
                      </a:endParaRPr>
                    </a:p>
                  </a:txBody>
                  <a:tcPr marL="0" marR="0" marT="7823"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tc>
                  <a:txBody>
                    <a:bodyPr/>
                    <a:lstStyle/>
                    <a:p>
                      <a:pPr marL="457200" marR="357505" algn="ctr">
                        <a:lnSpc>
                          <a:spcPct val="100000"/>
                        </a:lnSpc>
                      </a:pPr>
                      <a:r>
                        <a:rPr sz="1400" spc="-5" dirty="0">
                          <a:solidFill>
                            <a:schemeClr val="bg1"/>
                          </a:solidFill>
                          <a:latin typeface="Calibri" panose="020F0502020204030204" pitchFamily="34" charset="0"/>
                          <a:cs typeface="Calibri" panose="020F0502020204030204" pitchFamily="34" charset="0"/>
                        </a:rPr>
                        <a:t>0</a:t>
                      </a:r>
                      <a:r>
                        <a:rPr sz="1400" dirty="0">
                          <a:solidFill>
                            <a:schemeClr val="bg1"/>
                          </a:solidFill>
                          <a:latin typeface="Calibri" panose="020F0502020204030204" pitchFamily="34" charset="0"/>
                          <a:cs typeface="Calibri" panose="020F0502020204030204" pitchFamily="34" charset="0"/>
                        </a:rPr>
                        <a:t>.6</a:t>
                      </a:r>
                    </a:p>
                  </a:txBody>
                  <a:tcPr marL="0" marR="0" marT="7823" marB="0" anchor="ctr">
                    <a:lnL w="12700">
                      <a:noFill/>
                      <a:prstDash val="solid"/>
                    </a:lnL>
                    <a:lnR w="12700">
                      <a:noFill/>
                      <a:prstDash val="solid"/>
                    </a:lnR>
                    <a:lnT w="12700">
                      <a:noFill/>
                      <a:prstDash val="solid"/>
                    </a:lnT>
                    <a:lnB w="12700">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bl>
          </a:graphicData>
        </a:graphic>
      </p:graphicFrame>
      <p:sp>
        <p:nvSpPr>
          <p:cNvPr id="70" name="object 8">
            <a:extLst>
              <a:ext uri="{FF2B5EF4-FFF2-40B4-BE49-F238E27FC236}">
                <a16:creationId xmlns:a16="http://schemas.microsoft.com/office/drawing/2014/main" id="{D0AA1542-A5DF-4D45-9F02-88D43B7EA87D}"/>
              </a:ext>
            </a:extLst>
          </p:cNvPr>
          <p:cNvSpPr txBox="1"/>
          <p:nvPr/>
        </p:nvSpPr>
        <p:spPr>
          <a:xfrm>
            <a:off x="1614284" y="1555725"/>
            <a:ext cx="4204883" cy="667774"/>
          </a:xfrm>
          <a:prstGeom prst="rect">
            <a:avLst/>
          </a:prstGeom>
        </p:spPr>
        <p:txBody>
          <a:bodyPr vert="horz" wrap="square" lIns="0" tIns="21236" rIns="0" bIns="0" rtlCol="0">
            <a:spAutoFit/>
          </a:bodyPr>
          <a:lstStyle/>
          <a:p>
            <a:pPr marL="89416" algn="ctr" defTabSz="1609501" fontAlgn="auto">
              <a:spcBef>
                <a:spcPts val="167"/>
              </a:spcBef>
              <a:spcAft>
                <a:spcPts val="0"/>
              </a:spcAft>
              <a:defRPr/>
            </a:pPr>
            <a:r>
              <a:rPr sz="1400" spc="-9" dirty="0">
                <a:solidFill>
                  <a:prstClr val="black"/>
                </a:solidFill>
                <a:latin typeface="Calibri" panose="020F0502020204030204" pitchFamily="34" charset="0"/>
                <a:cs typeface="Calibri" panose="020F0502020204030204" pitchFamily="34" charset="0"/>
              </a:rPr>
              <a:t>Ocular</a:t>
            </a:r>
            <a:r>
              <a:rPr lang="en-US" sz="1400" spc="-9" dirty="0">
                <a:solidFill>
                  <a:prstClr val="black"/>
                </a:solidFill>
                <a:latin typeface="Calibri" panose="020F0502020204030204" pitchFamily="34" charset="0"/>
                <a:cs typeface="Calibri" panose="020F0502020204030204" pitchFamily="34" charset="0"/>
              </a:rPr>
              <a:t>, </a:t>
            </a:r>
            <a:r>
              <a:rPr lang="en-US" sz="1400" spc="-19" dirty="0">
                <a:solidFill>
                  <a:prstClr val="black"/>
                </a:solidFill>
                <a:latin typeface="Calibri" panose="020F0502020204030204" pitchFamily="34" charset="0"/>
                <a:cs typeface="Calibri" panose="020F0502020204030204" pitchFamily="34" charset="0"/>
              </a:rPr>
              <a:t>B</a:t>
            </a:r>
            <a:r>
              <a:rPr sz="1400" spc="-19" dirty="0">
                <a:solidFill>
                  <a:prstClr val="black"/>
                </a:solidFill>
                <a:latin typeface="Calibri" panose="020F0502020204030204" pitchFamily="34" charset="0"/>
                <a:cs typeface="Calibri" panose="020F0502020204030204" pitchFamily="34" charset="0"/>
              </a:rPr>
              <a:t>leeding</a:t>
            </a:r>
            <a:r>
              <a:rPr lang="en-US" sz="1400" spc="-19" dirty="0">
                <a:solidFill>
                  <a:prstClr val="black"/>
                </a:solidFill>
                <a:latin typeface="Calibri" panose="020F0502020204030204" pitchFamily="34" charset="0"/>
                <a:cs typeface="Calibri" panose="020F0502020204030204" pitchFamily="34" charset="0"/>
              </a:rPr>
              <a:t>,</a:t>
            </a:r>
            <a:r>
              <a:rPr lang="en-US" sz="1400" spc="-19" baseline="30000" dirty="0">
                <a:solidFill>
                  <a:prstClr val="black"/>
                </a:solidFill>
                <a:latin typeface="Calibri" panose="020F0502020204030204" pitchFamily="34" charset="0"/>
                <a:cs typeface="Calibri" panose="020F0502020204030204" pitchFamily="34" charset="0"/>
              </a:rPr>
              <a:t> </a:t>
            </a:r>
            <a:r>
              <a:rPr sz="1400" spc="-19" dirty="0">
                <a:solidFill>
                  <a:prstClr val="black"/>
                </a:solidFill>
                <a:latin typeface="Calibri" panose="020F0502020204030204" pitchFamily="34" charset="0"/>
                <a:cs typeface="Calibri" panose="020F0502020204030204" pitchFamily="34" charset="0"/>
              </a:rPr>
              <a:t>and </a:t>
            </a:r>
            <a:r>
              <a:rPr lang="en-US" sz="1400" spc="-19" dirty="0">
                <a:solidFill>
                  <a:prstClr val="black"/>
                </a:solidFill>
                <a:latin typeface="Calibri" panose="020F0502020204030204" pitchFamily="34" charset="0"/>
                <a:cs typeface="Calibri" panose="020F0502020204030204" pitchFamily="34" charset="0"/>
              </a:rPr>
              <a:t>P</a:t>
            </a:r>
            <a:r>
              <a:rPr sz="1400" spc="-19" dirty="0">
                <a:solidFill>
                  <a:prstClr val="black"/>
                </a:solidFill>
                <a:latin typeface="Calibri" panose="020F0502020204030204" pitchFamily="34" charset="0"/>
                <a:cs typeface="Calibri" panose="020F0502020204030204" pitchFamily="34" charset="0"/>
              </a:rPr>
              <a:t>eripheral </a:t>
            </a:r>
            <a:r>
              <a:rPr lang="en-US" sz="1400" spc="-19" dirty="0">
                <a:solidFill>
                  <a:prstClr val="black"/>
                </a:solidFill>
                <a:latin typeface="Calibri" panose="020F0502020204030204" pitchFamily="34" charset="0"/>
                <a:cs typeface="Calibri" panose="020F0502020204030204" pitchFamily="34" charset="0"/>
              </a:rPr>
              <a:t>N</a:t>
            </a:r>
            <a:r>
              <a:rPr sz="1400" spc="-19" dirty="0">
                <a:solidFill>
                  <a:prstClr val="black"/>
                </a:solidFill>
                <a:latin typeface="Calibri" panose="020F0502020204030204" pitchFamily="34" charset="0"/>
                <a:cs typeface="Calibri" panose="020F0502020204030204" pitchFamily="34" charset="0"/>
              </a:rPr>
              <a:t>europathy</a:t>
            </a:r>
            <a:r>
              <a:rPr sz="1400" spc="157" baseline="24691" dirty="0">
                <a:solidFill>
                  <a:prstClr val="black"/>
                </a:solidFill>
                <a:latin typeface="Calibri" panose="020F0502020204030204" pitchFamily="34" charset="0"/>
                <a:cs typeface="Calibri" panose="020F0502020204030204" pitchFamily="34" charset="0"/>
              </a:rPr>
              <a:t> </a:t>
            </a:r>
            <a:r>
              <a:rPr sz="1400" spc="-19" dirty="0">
                <a:solidFill>
                  <a:prstClr val="black"/>
                </a:solidFill>
                <a:latin typeface="Calibri" panose="020F0502020204030204" pitchFamily="34" charset="0"/>
                <a:cs typeface="Calibri" panose="020F0502020204030204" pitchFamily="34" charset="0"/>
              </a:rPr>
              <a:t>TRAEs</a:t>
            </a:r>
            <a:endParaRPr sz="1400" dirty="0">
              <a:solidFill>
                <a:prstClr val="black"/>
              </a:solidFill>
              <a:latin typeface="Calibri" panose="020F0502020204030204" pitchFamily="34" charset="0"/>
              <a:cs typeface="Calibri" panose="020F0502020204030204" pitchFamily="34" charset="0"/>
            </a:endParaRPr>
          </a:p>
          <a:p>
            <a:pPr algn="ctr" defTabSz="1609501" fontAlgn="auto">
              <a:spcBef>
                <a:spcPts val="0"/>
              </a:spcBef>
              <a:spcAft>
                <a:spcPts val="0"/>
              </a:spcAft>
              <a:defRPr/>
            </a:pPr>
            <a:endParaRPr sz="1400" dirty="0">
              <a:solidFill>
                <a:prstClr val="black"/>
              </a:solidFill>
              <a:latin typeface="Calibri" panose="020F0502020204030204" pitchFamily="34" charset="0"/>
              <a:cs typeface="Calibri" panose="020F0502020204030204" pitchFamily="34" charset="0"/>
            </a:endParaRPr>
          </a:p>
          <a:p>
            <a:pPr marR="300664" algn="ctr" defTabSz="1609501" fontAlgn="auto">
              <a:spcBef>
                <a:spcPts val="0"/>
              </a:spcBef>
              <a:spcAft>
                <a:spcPts val="0"/>
              </a:spcAft>
              <a:defRPr/>
            </a:pPr>
            <a:r>
              <a:rPr sz="1400" spc="-9" dirty="0">
                <a:solidFill>
                  <a:schemeClr val="bg1"/>
                </a:solidFill>
                <a:latin typeface="Calibri" panose="020F0502020204030204" pitchFamily="34" charset="0"/>
                <a:cs typeface="Calibri" panose="020F0502020204030204" pitchFamily="34" charset="0"/>
              </a:rPr>
              <a:t>N</a:t>
            </a:r>
            <a:r>
              <a:rPr lang="en-US" sz="1400" spc="-9" dirty="0">
                <a:solidFill>
                  <a:schemeClr val="bg1"/>
                </a:solidFill>
                <a:latin typeface="Calibri" panose="020F0502020204030204" pitchFamily="34" charset="0"/>
                <a:cs typeface="Calibri" panose="020F0502020204030204" pitchFamily="34" charset="0"/>
              </a:rPr>
              <a:t> </a:t>
            </a:r>
            <a:r>
              <a:rPr sz="1400" spc="-9" dirty="0">
                <a:solidFill>
                  <a:schemeClr val="bg1"/>
                </a:solidFill>
                <a:latin typeface="Calibri" panose="020F0502020204030204" pitchFamily="34" charset="0"/>
                <a:cs typeface="Calibri" panose="020F0502020204030204" pitchFamily="34" charset="0"/>
              </a:rPr>
              <a:t>=</a:t>
            </a:r>
            <a:r>
              <a:rPr lang="en-US" sz="1400" spc="-9" dirty="0">
                <a:solidFill>
                  <a:schemeClr val="bg1"/>
                </a:solidFill>
                <a:latin typeface="Calibri" panose="020F0502020204030204" pitchFamily="34" charset="0"/>
                <a:cs typeface="Calibri" panose="020F0502020204030204" pitchFamily="34" charset="0"/>
              </a:rPr>
              <a:t> </a:t>
            </a:r>
            <a:r>
              <a:rPr sz="1400" spc="-9" dirty="0">
                <a:solidFill>
                  <a:schemeClr val="bg1"/>
                </a:solidFill>
                <a:latin typeface="Calibri" panose="020F0502020204030204" pitchFamily="34" charset="0"/>
                <a:cs typeface="Calibri" panose="020F0502020204030204" pitchFamily="34" charset="0"/>
              </a:rPr>
              <a:t>101</a:t>
            </a:r>
            <a:endParaRPr sz="1400" dirty="0">
              <a:solidFill>
                <a:schemeClr val="bg1"/>
              </a:solidFill>
              <a:latin typeface="Calibri" panose="020F0502020204030204" pitchFamily="34" charset="0"/>
              <a:cs typeface="Calibri" panose="020F0502020204030204" pitchFamily="34" charset="0"/>
            </a:endParaRPr>
          </a:p>
        </p:txBody>
      </p:sp>
      <p:sp>
        <p:nvSpPr>
          <p:cNvPr id="71" name="object 9">
            <a:extLst>
              <a:ext uri="{FF2B5EF4-FFF2-40B4-BE49-F238E27FC236}">
                <a16:creationId xmlns:a16="http://schemas.microsoft.com/office/drawing/2014/main" id="{E909DF4E-7FA8-4FAB-81E3-D7BC3C03B219}"/>
              </a:ext>
            </a:extLst>
          </p:cNvPr>
          <p:cNvSpPr/>
          <p:nvPr/>
        </p:nvSpPr>
        <p:spPr>
          <a:xfrm>
            <a:off x="1742277" y="3384816"/>
            <a:ext cx="652752" cy="536509"/>
          </a:xfrm>
          <a:custGeom>
            <a:avLst/>
            <a:gdLst/>
            <a:ahLst/>
            <a:cxnLst/>
            <a:rect l="l" t="t" r="r" b="b"/>
            <a:pathLst>
              <a:path w="370840" h="304800">
                <a:moveTo>
                  <a:pt x="370331" y="0"/>
                </a:moveTo>
                <a:lnTo>
                  <a:pt x="0" y="0"/>
                </a:lnTo>
                <a:lnTo>
                  <a:pt x="0" y="304799"/>
                </a:lnTo>
                <a:lnTo>
                  <a:pt x="370331" y="304799"/>
                </a:lnTo>
                <a:lnTo>
                  <a:pt x="370331" y="0"/>
                </a:lnTo>
                <a:close/>
              </a:path>
            </a:pathLst>
          </a:custGeom>
          <a:solidFill>
            <a:schemeClr val="accent1"/>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2" name="object 10">
            <a:extLst>
              <a:ext uri="{FF2B5EF4-FFF2-40B4-BE49-F238E27FC236}">
                <a16:creationId xmlns:a16="http://schemas.microsoft.com/office/drawing/2014/main" id="{600EB03F-D608-4262-A67E-75AAB5CAF50C}"/>
              </a:ext>
            </a:extLst>
          </p:cNvPr>
          <p:cNvSpPr/>
          <p:nvPr/>
        </p:nvSpPr>
        <p:spPr>
          <a:xfrm>
            <a:off x="3370579" y="3191676"/>
            <a:ext cx="652752" cy="729875"/>
          </a:xfrm>
          <a:custGeom>
            <a:avLst/>
            <a:gdLst/>
            <a:ahLst/>
            <a:cxnLst/>
            <a:rect l="l" t="t" r="r" b="b"/>
            <a:pathLst>
              <a:path w="370839" h="414655">
                <a:moveTo>
                  <a:pt x="370331" y="0"/>
                </a:moveTo>
                <a:lnTo>
                  <a:pt x="0" y="0"/>
                </a:lnTo>
                <a:lnTo>
                  <a:pt x="0" y="414528"/>
                </a:lnTo>
                <a:lnTo>
                  <a:pt x="370331" y="414528"/>
                </a:lnTo>
                <a:lnTo>
                  <a:pt x="370331" y="0"/>
                </a:lnTo>
                <a:close/>
              </a:path>
            </a:pathLst>
          </a:custGeom>
          <a:solidFill>
            <a:schemeClr val="accent1"/>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3" name="object 11">
            <a:extLst>
              <a:ext uri="{FF2B5EF4-FFF2-40B4-BE49-F238E27FC236}">
                <a16:creationId xmlns:a16="http://schemas.microsoft.com/office/drawing/2014/main" id="{C99E6DF8-D0B7-4B15-989B-A0E1C1644117}"/>
              </a:ext>
            </a:extLst>
          </p:cNvPr>
          <p:cNvSpPr/>
          <p:nvPr/>
        </p:nvSpPr>
        <p:spPr>
          <a:xfrm>
            <a:off x="4998882" y="3556500"/>
            <a:ext cx="652752" cy="365496"/>
          </a:xfrm>
          <a:custGeom>
            <a:avLst/>
            <a:gdLst/>
            <a:ahLst/>
            <a:cxnLst/>
            <a:rect l="l" t="t" r="r" b="b"/>
            <a:pathLst>
              <a:path w="370839" h="207644">
                <a:moveTo>
                  <a:pt x="370331" y="0"/>
                </a:moveTo>
                <a:lnTo>
                  <a:pt x="0" y="0"/>
                </a:lnTo>
                <a:lnTo>
                  <a:pt x="0" y="207264"/>
                </a:lnTo>
                <a:lnTo>
                  <a:pt x="370331" y="207264"/>
                </a:lnTo>
                <a:lnTo>
                  <a:pt x="370331" y="0"/>
                </a:lnTo>
                <a:close/>
              </a:path>
            </a:pathLst>
          </a:custGeom>
          <a:solidFill>
            <a:schemeClr val="accent1"/>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4" name="object 12">
            <a:extLst>
              <a:ext uri="{FF2B5EF4-FFF2-40B4-BE49-F238E27FC236}">
                <a16:creationId xmlns:a16="http://schemas.microsoft.com/office/drawing/2014/main" id="{89C23FD1-3B22-495C-90B4-B25325DB43FB}"/>
              </a:ext>
            </a:extLst>
          </p:cNvPr>
          <p:cNvSpPr/>
          <p:nvPr/>
        </p:nvSpPr>
        <p:spPr>
          <a:xfrm>
            <a:off x="1742277" y="2802705"/>
            <a:ext cx="652752" cy="582335"/>
          </a:xfrm>
          <a:custGeom>
            <a:avLst/>
            <a:gdLst/>
            <a:ahLst/>
            <a:cxnLst/>
            <a:rect l="l" t="t" r="r" b="b"/>
            <a:pathLst>
              <a:path w="370840" h="330835">
                <a:moveTo>
                  <a:pt x="370331" y="0"/>
                </a:moveTo>
                <a:lnTo>
                  <a:pt x="0" y="0"/>
                </a:lnTo>
                <a:lnTo>
                  <a:pt x="0" y="330708"/>
                </a:lnTo>
                <a:lnTo>
                  <a:pt x="370331" y="330708"/>
                </a:lnTo>
                <a:lnTo>
                  <a:pt x="370331" y="0"/>
                </a:lnTo>
                <a:close/>
              </a:path>
            </a:pathLst>
          </a:custGeom>
          <a:solidFill>
            <a:schemeClr val="accent3"/>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5" name="object 13">
            <a:extLst>
              <a:ext uri="{FF2B5EF4-FFF2-40B4-BE49-F238E27FC236}">
                <a16:creationId xmlns:a16="http://schemas.microsoft.com/office/drawing/2014/main" id="{C78206B4-7454-4B0C-BEC8-1EA41AA6EBFF}"/>
              </a:ext>
            </a:extLst>
          </p:cNvPr>
          <p:cNvSpPr/>
          <p:nvPr/>
        </p:nvSpPr>
        <p:spPr>
          <a:xfrm>
            <a:off x="3370579" y="3124611"/>
            <a:ext cx="652752" cy="67065"/>
          </a:xfrm>
          <a:custGeom>
            <a:avLst/>
            <a:gdLst/>
            <a:ahLst/>
            <a:cxnLst/>
            <a:rect l="l" t="t" r="r" b="b"/>
            <a:pathLst>
              <a:path w="370839" h="38100">
                <a:moveTo>
                  <a:pt x="0" y="38100"/>
                </a:moveTo>
                <a:lnTo>
                  <a:pt x="370331" y="38100"/>
                </a:lnTo>
                <a:lnTo>
                  <a:pt x="370331" y="0"/>
                </a:lnTo>
                <a:lnTo>
                  <a:pt x="0" y="0"/>
                </a:lnTo>
                <a:lnTo>
                  <a:pt x="0" y="38100"/>
                </a:lnTo>
                <a:close/>
              </a:path>
            </a:pathLst>
          </a:custGeom>
          <a:solidFill>
            <a:schemeClr val="accent3"/>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6" name="object 14">
            <a:extLst>
              <a:ext uri="{FF2B5EF4-FFF2-40B4-BE49-F238E27FC236}">
                <a16:creationId xmlns:a16="http://schemas.microsoft.com/office/drawing/2014/main" id="{65257288-4267-4D5A-9DB2-2750EE67C396}"/>
              </a:ext>
            </a:extLst>
          </p:cNvPr>
          <p:cNvSpPr/>
          <p:nvPr/>
        </p:nvSpPr>
        <p:spPr>
          <a:xfrm>
            <a:off x="4998882" y="3363356"/>
            <a:ext cx="652752" cy="193368"/>
          </a:xfrm>
          <a:custGeom>
            <a:avLst/>
            <a:gdLst/>
            <a:ahLst/>
            <a:cxnLst/>
            <a:rect l="l" t="t" r="r" b="b"/>
            <a:pathLst>
              <a:path w="370839" h="109855">
                <a:moveTo>
                  <a:pt x="370331" y="0"/>
                </a:moveTo>
                <a:lnTo>
                  <a:pt x="0" y="0"/>
                </a:lnTo>
                <a:lnTo>
                  <a:pt x="0" y="109728"/>
                </a:lnTo>
                <a:lnTo>
                  <a:pt x="370331" y="109728"/>
                </a:lnTo>
                <a:lnTo>
                  <a:pt x="370331" y="0"/>
                </a:lnTo>
                <a:close/>
              </a:path>
            </a:pathLst>
          </a:custGeom>
          <a:solidFill>
            <a:schemeClr val="accent3"/>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7" name="object 15">
            <a:extLst>
              <a:ext uri="{FF2B5EF4-FFF2-40B4-BE49-F238E27FC236}">
                <a16:creationId xmlns:a16="http://schemas.microsoft.com/office/drawing/2014/main" id="{9AC656B0-5AE8-4EC0-BDE6-66010210F77E}"/>
              </a:ext>
            </a:extLst>
          </p:cNvPr>
          <p:cNvSpPr/>
          <p:nvPr/>
        </p:nvSpPr>
        <p:spPr>
          <a:xfrm>
            <a:off x="1742277" y="2759784"/>
            <a:ext cx="652752" cy="43592"/>
          </a:xfrm>
          <a:custGeom>
            <a:avLst/>
            <a:gdLst/>
            <a:ahLst/>
            <a:cxnLst/>
            <a:rect l="l" t="t" r="r" b="b"/>
            <a:pathLst>
              <a:path w="370840" h="24764">
                <a:moveTo>
                  <a:pt x="0" y="24383"/>
                </a:moveTo>
                <a:lnTo>
                  <a:pt x="370331" y="24383"/>
                </a:lnTo>
                <a:lnTo>
                  <a:pt x="370331" y="0"/>
                </a:lnTo>
                <a:lnTo>
                  <a:pt x="0" y="0"/>
                </a:lnTo>
                <a:lnTo>
                  <a:pt x="0" y="24383"/>
                </a:lnTo>
                <a:close/>
              </a:path>
            </a:pathLst>
          </a:custGeom>
          <a:solidFill>
            <a:schemeClr val="accent4"/>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8" name="object 16">
            <a:extLst>
              <a:ext uri="{FF2B5EF4-FFF2-40B4-BE49-F238E27FC236}">
                <a16:creationId xmlns:a16="http://schemas.microsoft.com/office/drawing/2014/main" id="{5F52E44B-8BCC-4DEE-92A0-E3DE8C85072D}"/>
              </a:ext>
            </a:extLst>
          </p:cNvPr>
          <p:cNvSpPr/>
          <p:nvPr/>
        </p:nvSpPr>
        <p:spPr>
          <a:xfrm>
            <a:off x="3370579" y="3081690"/>
            <a:ext cx="652752" cy="43592"/>
          </a:xfrm>
          <a:custGeom>
            <a:avLst/>
            <a:gdLst/>
            <a:ahLst/>
            <a:cxnLst/>
            <a:rect l="l" t="t" r="r" b="b"/>
            <a:pathLst>
              <a:path w="370839" h="24764">
                <a:moveTo>
                  <a:pt x="0" y="24383"/>
                </a:moveTo>
                <a:lnTo>
                  <a:pt x="370331" y="24383"/>
                </a:lnTo>
                <a:lnTo>
                  <a:pt x="370331" y="0"/>
                </a:lnTo>
                <a:lnTo>
                  <a:pt x="0" y="0"/>
                </a:lnTo>
                <a:lnTo>
                  <a:pt x="0" y="24383"/>
                </a:lnTo>
                <a:close/>
              </a:path>
            </a:pathLst>
          </a:custGeom>
          <a:solidFill>
            <a:schemeClr val="accent4"/>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79" name="object 17">
            <a:extLst>
              <a:ext uri="{FF2B5EF4-FFF2-40B4-BE49-F238E27FC236}">
                <a16:creationId xmlns:a16="http://schemas.microsoft.com/office/drawing/2014/main" id="{0B21B5D4-6FA5-4ABD-9B33-C52DFA8F51AE}"/>
              </a:ext>
            </a:extLst>
          </p:cNvPr>
          <p:cNvSpPr/>
          <p:nvPr/>
        </p:nvSpPr>
        <p:spPr>
          <a:xfrm>
            <a:off x="4998882" y="3213134"/>
            <a:ext cx="652752" cy="150894"/>
          </a:xfrm>
          <a:custGeom>
            <a:avLst/>
            <a:gdLst/>
            <a:ahLst/>
            <a:cxnLst/>
            <a:rect l="l" t="t" r="r" b="b"/>
            <a:pathLst>
              <a:path w="370839" h="85725">
                <a:moveTo>
                  <a:pt x="0" y="85344"/>
                </a:moveTo>
                <a:lnTo>
                  <a:pt x="370331" y="85344"/>
                </a:lnTo>
                <a:lnTo>
                  <a:pt x="370331" y="0"/>
                </a:lnTo>
                <a:lnTo>
                  <a:pt x="0" y="0"/>
                </a:lnTo>
                <a:lnTo>
                  <a:pt x="0" y="85344"/>
                </a:lnTo>
                <a:close/>
              </a:path>
            </a:pathLst>
          </a:custGeom>
          <a:solidFill>
            <a:schemeClr val="accent4"/>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0" name="object 18">
            <a:extLst>
              <a:ext uri="{FF2B5EF4-FFF2-40B4-BE49-F238E27FC236}">
                <a16:creationId xmlns:a16="http://schemas.microsoft.com/office/drawing/2014/main" id="{11A0AAEA-55CE-4A85-8343-F501CD22B626}"/>
              </a:ext>
            </a:extLst>
          </p:cNvPr>
          <p:cNvSpPr/>
          <p:nvPr/>
        </p:nvSpPr>
        <p:spPr>
          <a:xfrm>
            <a:off x="1254053" y="1769928"/>
            <a:ext cx="0" cy="2151621"/>
          </a:xfrm>
          <a:custGeom>
            <a:avLst/>
            <a:gdLst/>
            <a:ahLst/>
            <a:cxnLst/>
            <a:rect l="l" t="t" r="r" b="b"/>
            <a:pathLst>
              <a:path h="1222375">
                <a:moveTo>
                  <a:pt x="0" y="1222248"/>
                </a:moveTo>
                <a:lnTo>
                  <a:pt x="0"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1" name="object 20">
            <a:extLst>
              <a:ext uri="{FF2B5EF4-FFF2-40B4-BE49-F238E27FC236}">
                <a16:creationId xmlns:a16="http://schemas.microsoft.com/office/drawing/2014/main" id="{83DBDA51-67C6-469D-AD2D-722E981F1D8F}"/>
              </a:ext>
            </a:extLst>
          </p:cNvPr>
          <p:cNvSpPr/>
          <p:nvPr/>
        </p:nvSpPr>
        <p:spPr>
          <a:xfrm>
            <a:off x="1205768" y="3925171"/>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2" name="object 21">
            <a:extLst>
              <a:ext uri="{FF2B5EF4-FFF2-40B4-BE49-F238E27FC236}">
                <a16:creationId xmlns:a16="http://schemas.microsoft.com/office/drawing/2014/main" id="{91ADAD7F-F398-4200-8D60-E4D0F461FACA}"/>
              </a:ext>
            </a:extLst>
          </p:cNvPr>
          <p:cNvSpPr/>
          <p:nvPr/>
        </p:nvSpPr>
        <p:spPr>
          <a:xfrm>
            <a:off x="1205768" y="3492118"/>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3" name="object 23">
            <a:extLst>
              <a:ext uri="{FF2B5EF4-FFF2-40B4-BE49-F238E27FC236}">
                <a16:creationId xmlns:a16="http://schemas.microsoft.com/office/drawing/2014/main" id="{DF18DE36-997A-405C-9D4B-26D566F42DA6}"/>
              </a:ext>
            </a:extLst>
          </p:cNvPr>
          <p:cNvSpPr/>
          <p:nvPr/>
        </p:nvSpPr>
        <p:spPr>
          <a:xfrm>
            <a:off x="1205768" y="3060229"/>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4" name="object 25">
            <a:extLst>
              <a:ext uri="{FF2B5EF4-FFF2-40B4-BE49-F238E27FC236}">
                <a16:creationId xmlns:a16="http://schemas.microsoft.com/office/drawing/2014/main" id="{96BA7821-EC50-43A2-872D-DEBD5F4706DA}"/>
              </a:ext>
            </a:extLst>
          </p:cNvPr>
          <p:cNvSpPr/>
          <p:nvPr/>
        </p:nvSpPr>
        <p:spPr>
          <a:xfrm>
            <a:off x="1205768" y="2631022"/>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5" name="object 27">
            <a:extLst>
              <a:ext uri="{FF2B5EF4-FFF2-40B4-BE49-F238E27FC236}">
                <a16:creationId xmlns:a16="http://schemas.microsoft.com/office/drawing/2014/main" id="{04591C3C-931D-465A-A29F-891CDBC0DEF0}"/>
              </a:ext>
            </a:extLst>
          </p:cNvPr>
          <p:cNvSpPr/>
          <p:nvPr/>
        </p:nvSpPr>
        <p:spPr>
          <a:xfrm>
            <a:off x="1205768" y="2199133"/>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6" name="object 29">
            <a:extLst>
              <a:ext uri="{FF2B5EF4-FFF2-40B4-BE49-F238E27FC236}">
                <a16:creationId xmlns:a16="http://schemas.microsoft.com/office/drawing/2014/main" id="{443CAA4B-E926-481A-BAEA-9F0117BA9D67}"/>
              </a:ext>
            </a:extLst>
          </p:cNvPr>
          <p:cNvSpPr/>
          <p:nvPr/>
        </p:nvSpPr>
        <p:spPr>
          <a:xfrm>
            <a:off x="1205768" y="1769926"/>
            <a:ext cx="49180" cy="0"/>
          </a:xfrm>
          <a:custGeom>
            <a:avLst/>
            <a:gdLst/>
            <a:ahLst/>
            <a:cxnLst/>
            <a:rect l="l" t="t" r="r" b="b"/>
            <a:pathLst>
              <a:path w="27940">
                <a:moveTo>
                  <a:pt x="0" y="0"/>
                </a:moveTo>
                <a:lnTo>
                  <a:pt x="27432"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7" name="object 30">
            <a:extLst>
              <a:ext uri="{FF2B5EF4-FFF2-40B4-BE49-F238E27FC236}">
                <a16:creationId xmlns:a16="http://schemas.microsoft.com/office/drawing/2014/main" id="{5527E8E1-513D-4098-8D7A-6B13A73394AE}"/>
              </a:ext>
            </a:extLst>
          </p:cNvPr>
          <p:cNvSpPr/>
          <p:nvPr/>
        </p:nvSpPr>
        <p:spPr>
          <a:xfrm>
            <a:off x="1249806" y="3924497"/>
            <a:ext cx="4885578" cy="0"/>
          </a:xfrm>
          <a:custGeom>
            <a:avLst/>
            <a:gdLst/>
            <a:ahLst/>
            <a:cxnLst/>
            <a:rect l="l" t="t" r="r" b="b"/>
            <a:pathLst>
              <a:path w="2775585">
                <a:moveTo>
                  <a:pt x="0" y="0"/>
                </a:moveTo>
                <a:lnTo>
                  <a:pt x="2775204" y="0"/>
                </a:lnTo>
              </a:path>
            </a:pathLst>
          </a:custGeom>
          <a:ln w="28575">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8" name="object 31">
            <a:extLst>
              <a:ext uri="{FF2B5EF4-FFF2-40B4-BE49-F238E27FC236}">
                <a16:creationId xmlns:a16="http://schemas.microsoft.com/office/drawing/2014/main" id="{7D24EF4C-8E4F-43B8-9534-2FA791ED52DE}"/>
              </a:ext>
            </a:extLst>
          </p:cNvPr>
          <p:cNvSpPr/>
          <p:nvPr/>
        </p:nvSpPr>
        <p:spPr>
          <a:xfrm>
            <a:off x="1254053" y="3756937"/>
            <a:ext cx="0" cy="40237"/>
          </a:xfrm>
          <a:custGeom>
            <a:avLst/>
            <a:gdLst/>
            <a:ahLst/>
            <a:cxnLst/>
            <a:rect l="l" t="t" r="r" b="b"/>
            <a:pathLst>
              <a:path h="22860">
                <a:moveTo>
                  <a:pt x="0" y="0"/>
                </a:moveTo>
                <a:lnTo>
                  <a:pt x="0" y="22860"/>
                </a:lnTo>
              </a:path>
            </a:pathLst>
          </a:custGeom>
          <a:ln w="9525">
            <a:solidFill>
              <a:srgbClr val="000000"/>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89" name="object 35">
            <a:extLst>
              <a:ext uri="{FF2B5EF4-FFF2-40B4-BE49-F238E27FC236}">
                <a16:creationId xmlns:a16="http://schemas.microsoft.com/office/drawing/2014/main" id="{E9CEB025-9BE2-4946-BA80-87E8CDBBC40C}"/>
              </a:ext>
            </a:extLst>
          </p:cNvPr>
          <p:cNvSpPr txBox="1"/>
          <p:nvPr/>
        </p:nvSpPr>
        <p:spPr>
          <a:xfrm>
            <a:off x="1943575" y="3547111"/>
            <a:ext cx="315199"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25</a:t>
            </a:r>
            <a:endParaRPr sz="1200" dirty="0">
              <a:solidFill>
                <a:prstClr val="black"/>
              </a:solidFill>
              <a:latin typeface="Calibri" panose="020F0502020204030204" pitchFamily="34" charset="0"/>
              <a:cs typeface="Calibri" panose="020F0502020204030204" pitchFamily="34" charset="0"/>
            </a:endParaRPr>
          </a:p>
        </p:txBody>
      </p:sp>
      <p:sp>
        <p:nvSpPr>
          <p:cNvPr id="90" name="object 36">
            <a:extLst>
              <a:ext uri="{FF2B5EF4-FFF2-40B4-BE49-F238E27FC236}">
                <a16:creationId xmlns:a16="http://schemas.microsoft.com/office/drawing/2014/main" id="{1220C358-68BE-4C59-8B17-8865678E422E}"/>
              </a:ext>
            </a:extLst>
          </p:cNvPr>
          <p:cNvSpPr txBox="1"/>
          <p:nvPr/>
        </p:nvSpPr>
        <p:spPr>
          <a:xfrm>
            <a:off x="3594231" y="3450539"/>
            <a:ext cx="315199"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34</a:t>
            </a:r>
            <a:endParaRPr sz="1200" dirty="0">
              <a:solidFill>
                <a:prstClr val="black"/>
              </a:solidFill>
              <a:latin typeface="Calibri" panose="020F0502020204030204" pitchFamily="34" charset="0"/>
              <a:cs typeface="Calibri" panose="020F0502020204030204" pitchFamily="34" charset="0"/>
            </a:endParaRPr>
          </a:p>
        </p:txBody>
      </p:sp>
      <p:sp>
        <p:nvSpPr>
          <p:cNvPr id="91" name="object 37">
            <a:extLst>
              <a:ext uri="{FF2B5EF4-FFF2-40B4-BE49-F238E27FC236}">
                <a16:creationId xmlns:a16="http://schemas.microsoft.com/office/drawing/2014/main" id="{15BA4AC6-B91A-4494-A106-8EEF1AA650EA}"/>
              </a:ext>
            </a:extLst>
          </p:cNvPr>
          <p:cNvSpPr txBox="1"/>
          <p:nvPr/>
        </p:nvSpPr>
        <p:spPr>
          <a:xfrm>
            <a:off x="5212096" y="3633399"/>
            <a:ext cx="315199"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17</a:t>
            </a:r>
            <a:endParaRPr sz="1200" dirty="0">
              <a:solidFill>
                <a:prstClr val="black"/>
              </a:solidFill>
              <a:latin typeface="Calibri" panose="020F0502020204030204" pitchFamily="34" charset="0"/>
              <a:cs typeface="Calibri" panose="020F0502020204030204" pitchFamily="34" charset="0"/>
            </a:endParaRPr>
          </a:p>
        </p:txBody>
      </p:sp>
      <p:sp>
        <p:nvSpPr>
          <p:cNvPr id="92" name="object 38">
            <a:extLst>
              <a:ext uri="{FF2B5EF4-FFF2-40B4-BE49-F238E27FC236}">
                <a16:creationId xmlns:a16="http://schemas.microsoft.com/office/drawing/2014/main" id="{3129AE6B-7A3C-410F-BA2C-18FB91510E4E}"/>
              </a:ext>
            </a:extLst>
          </p:cNvPr>
          <p:cNvSpPr txBox="1"/>
          <p:nvPr/>
        </p:nvSpPr>
        <p:spPr>
          <a:xfrm>
            <a:off x="1954461" y="2987356"/>
            <a:ext cx="315199"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27</a:t>
            </a:r>
            <a:endParaRPr sz="1200" dirty="0">
              <a:solidFill>
                <a:prstClr val="black"/>
              </a:solidFill>
              <a:latin typeface="Calibri" panose="020F0502020204030204" pitchFamily="34" charset="0"/>
              <a:cs typeface="Calibri" panose="020F0502020204030204" pitchFamily="34" charset="0"/>
            </a:endParaRPr>
          </a:p>
        </p:txBody>
      </p:sp>
      <p:sp>
        <p:nvSpPr>
          <p:cNvPr id="93" name="object 39">
            <a:extLst>
              <a:ext uri="{FF2B5EF4-FFF2-40B4-BE49-F238E27FC236}">
                <a16:creationId xmlns:a16="http://schemas.microsoft.com/office/drawing/2014/main" id="{E3428845-36D3-47FA-BB75-FA4F30D838AE}"/>
              </a:ext>
            </a:extLst>
          </p:cNvPr>
          <p:cNvSpPr txBox="1"/>
          <p:nvPr/>
        </p:nvSpPr>
        <p:spPr>
          <a:xfrm>
            <a:off x="3370579" y="3051736"/>
            <a:ext cx="652752" cy="207238"/>
          </a:xfrm>
          <a:prstGeom prst="rect">
            <a:avLst/>
          </a:prstGeom>
          <a:ln>
            <a:noFill/>
          </a:ln>
        </p:spPr>
        <p:txBody>
          <a:bodyPr vert="horz" wrap="square" lIns="0" tIns="22354" rIns="0" bIns="0" rtlCol="0">
            <a:spAutoFit/>
          </a:bodyPr>
          <a:lstStyle/>
          <a:p>
            <a:pPr algn="ctr"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3</a:t>
            </a:r>
            <a:endParaRPr sz="1200" dirty="0">
              <a:solidFill>
                <a:prstClr val="black"/>
              </a:solidFill>
              <a:latin typeface="Calibri" panose="020F0502020204030204" pitchFamily="34" charset="0"/>
              <a:cs typeface="Calibri" panose="020F0502020204030204" pitchFamily="34" charset="0"/>
            </a:endParaRPr>
          </a:p>
        </p:txBody>
      </p:sp>
      <p:sp>
        <p:nvSpPr>
          <p:cNvPr id="94" name="object 40">
            <a:extLst>
              <a:ext uri="{FF2B5EF4-FFF2-40B4-BE49-F238E27FC236}">
                <a16:creationId xmlns:a16="http://schemas.microsoft.com/office/drawing/2014/main" id="{69EE854E-952F-4FAC-B02F-DAD15A75CEA5}"/>
              </a:ext>
            </a:extLst>
          </p:cNvPr>
          <p:cNvSpPr txBox="1"/>
          <p:nvPr/>
        </p:nvSpPr>
        <p:spPr>
          <a:xfrm>
            <a:off x="5249651" y="3353297"/>
            <a:ext cx="239193"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FFFFFF"/>
                </a:solidFill>
                <a:latin typeface="Calibri" panose="020F0502020204030204" pitchFamily="34" charset="0"/>
                <a:cs typeface="Calibri" panose="020F0502020204030204" pitchFamily="34" charset="0"/>
              </a:rPr>
              <a:t>9</a:t>
            </a:r>
            <a:endParaRPr sz="1200" dirty="0">
              <a:solidFill>
                <a:prstClr val="black"/>
              </a:solidFill>
              <a:latin typeface="Calibri" panose="020F0502020204030204" pitchFamily="34" charset="0"/>
              <a:cs typeface="Calibri" panose="020F0502020204030204" pitchFamily="34" charset="0"/>
            </a:endParaRPr>
          </a:p>
        </p:txBody>
      </p:sp>
      <p:sp>
        <p:nvSpPr>
          <p:cNvPr id="95" name="object 41">
            <a:extLst>
              <a:ext uri="{FF2B5EF4-FFF2-40B4-BE49-F238E27FC236}">
                <a16:creationId xmlns:a16="http://schemas.microsoft.com/office/drawing/2014/main" id="{CE7C68F4-910E-4E96-A949-D7B8C923AD07}"/>
              </a:ext>
            </a:extLst>
          </p:cNvPr>
          <p:cNvSpPr txBox="1"/>
          <p:nvPr/>
        </p:nvSpPr>
        <p:spPr>
          <a:xfrm>
            <a:off x="1992019" y="2339968"/>
            <a:ext cx="240311"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404040"/>
                </a:solidFill>
                <a:latin typeface="Calibri" panose="020F0502020204030204" pitchFamily="34" charset="0"/>
                <a:cs typeface="Calibri" panose="020F0502020204030204" pitchFamily="34" charset="0"/>
              </a:rPr>
              <a:t>2</a:t>
            </a:r>
            <a:endParaRPr sz="1200" dirty="0">
              <a:solidFill>
                <a:prstClr val="black"/>
              </a:solidFill>
              <a:latin typeface="Calibri" panose="020F0502020204030204" pitchFamily="34" charset="0"/>
              <a:cs typeface="Calibri" panose="020F0502020204030204" pitchFamily="34" charset="0"/>
            </a:endParaRPr>
          </a:p>
        </p:txBody>
      </p:sp>
      <p:sp>
        <p:nvSpPr>
          <p:cNvPr id="96" name="object 42">
            <a:extLst>
              <a:ext uri="{FF2B5EF4-FFF2-40B4-BE49-F238E27FC236}">
                <a16:creationId xmlns:a16="http://schemas.microsoft.com/office/drawing/2014/main" id="{DDBE5857-C594-4C94-9863-0D9D492CFC48}"/>
              </a:ext>
            </a:extLst>
          </p:cNvPr>
          <p:cNvSpPr txBox="1"/>
          <p:nvPr/>
        </p:nvSpPr>
        <p:spPr>
          <a:xfrm>
            <a:off x="3620904" y="2685345"/>
            <a:ext cx="240311"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200" spc="-9" dirty="0">
                <a:solidFill>
                  <a:srgbClr val="404040"/>
                </a:solidFill>
                <a:latin typeface="Calibri" panose="020F0502020204030204" pitchFamily="34" charset="0"/>
                <a:cs typeface="Calibri" panose="020F0502020204030204" pitchFamily="34" charset="0"/>
              </a:rPr>
              <a:t>2</a:t>
            </a:r>
            <a:endParaRPr sz="1200" dirty="0">
              <a:solidFill>
                <a:prstClr val="black"/>
              </a:solidFill>
              <a:latin typeface="Calibri" panose="020F0502020204030204" pitchFamily="34" charset="0"/>
              <a:cs typeface="Calibri" panose="020F0502020204030204" pitchFamily="34" charset="0"/>
            </a:endParaRPr>
          </a:p>
        </p:txBody>
      </p:sp>
      <p:sp>
        <p:nvSpPr>
          <p:cNvPr id="97" name="object 43">
            <a:extLst>
              <a:ext uri="{FF2B5EF4-FFF2-40B4-BE49-F238E27FC236}">
                <a16:creationId xmlns:a16="http://schemas.microsoft.com/office/drawing/2014/main" id="{6B1C4790-EE10-4024-860B-55FB37458761}"/>
              </a:ext>
            </a:extLst>
          </p:cNvPr>
          <p:cNvSpPr txBox="1"/>
          <p:nvPr/>
        </p:nvSpPr>
        <p:spPr>
          <a:xfrm>
            <a:off x="5249651" y="3177815"/>
            <a:ext cx="240311" cy="207238"/>
          </a:xfrm>
          <a:prstGeom prst="rect">
            <a:avLst/>
          </a:prstGeom>
        </p:spPr>
        <p:txBody>
          <a:bodyPr vert="horz" wrap="square" lIns="0" tIns="22354" rIns="0" bIns="0" rtlCol="0">
            <a:spAutoFit/>
          </a:bodyPr>
          <a:lstStyle/>
          <a:p>
            <a:pPr marL="22354" defTabSz="1609501" fontAlgn="auto">
              <a:spcBef>
                <a:spcPts val="176"/>
              </a:spcBef>
              <a:spcAft>
                <a:spcPts val="0"/>
              </a:spcAft>
              <a:defRPr/>
            </a:pPr>
            <a:r>
              <a:rPr lang="en-US" sz="1200" spc="-9" dirty="0">
                <a:solidFill>
                  <a:srgbClr val="FFFFFF"/>
                </a:solidFill>
                <a:latin typeface="Calibri" panose="020F0502020204030204" pitchFamily="34" charset="0"/>
                <a:cs typeface="Calibri" panose="020F0502020204030204" pitchFamily="34" charset="0"/>
              </a:rPr>
              <a:t>7</a:t>
            </a:r>
            <a:endParaRPr sz="1200" dirty="0">
              <a:solidFill>
                <a:prstClr val="black"/>
              </a:solidFill>
              <a:latin typeface="Calibri" panose="020F0502020204030204" pitchFamily="34" charset="0"/>
              <a:cs typeface="Calibri" panose="020F0502020204030204" pitchFamily="34" charset="0"/>
            </a:endParaRPr>
          </a:p>
        </p:txBody>
      </p:sp>
      <p:sp>
        <p:nvSpPr>
          <p:cNvPr id="98" name="object 45">
            <a:extLst>
              <a:ext uri="{FF2B5EF4-FFF2-40B4-BE49-F238E27FC236}">
                <a16:creationId xmlns:a16="http://schemas.microsoft.com/office/drawing/2014/main" id="{6B7F66EF-4C87-42B6-ACF6-6F26354857EF}"/>
              </a:ext>
            </a:extLst>
          </p:cNvPr>
          <p:cNvSpPr txBox="1"/>
          <p:nvPr/>
        </p:nvSpPr>
        <p:spPr>
          <a:xfrm>
            <a:off x="1616914" y="3968181"/>
            <a:ext cx="900885" cy="453459"/>
          </a:xfrm>
          <a:prstGeom prst="rect">
            <a:avLst/>
          </a:prstGeom>
        </p:spPr>
        <p:txBody>
          <a:bodyPr vert="horz" wrap="square" lIns="0" tIns="22354" rIns="0" bIns="0" rtlCol="0">
            <a:spAutoFit/>
          </a:bodyPr>
          <a:lstStyle/>
          <a:p>
            <a:pPr marL="22354" algn="ctr" defTabSz="1609501" fontAlgn="auto">
              <a:spcBef>
                <a:spcPts val="176"/>
              </a:spcBef>
              <a:spcAft>
                <a:spcPts val="0"/>
              </a:spcAft>
              <a:defRPr/>
            </a:pPr>
            <a:r>
              <a:rPr sz="1400" dirty="0">
                <a:solidFill>
                  <a:prstClr val="black"/>
                </a:solidFill>
                <a:latin typeface="Calibri" panose="020F0502020204030204" pitchFamily="34" charset="0"/>
                <a:cs typeface="Calibri" panose="020F0502020204030204" pitchFamily="34" charset="0"/>
              </a:rPr>
              <a:t>Ocular</a:t>
            </a:r>
            <a:r>
              <a:rPr sz="1400" spc="-115" dirty="0">
                <a:solidFill>
                  <a:prstClr val="black"/>
                </a:solidFill>
                <a:latin typeface="Calibri" panose="020F0502020204030204" pitchFamily="34" charset="0"/>
                <a:cs typeface="Calibri" panose="020F0502020204030204" pitchFamily="34" charset="0"/>
              </a:rPr>
              <a:t> </a:t>
            </a:r>
            <a:r>
              <a:rPr sz="1400" spc="-9" dirty="0">
                <a:solidFill>
                  <a:prstClr val="black"/>
                </a:solidFill>
                <a:latin typeface="Calibri" panose="020F0502020204030204" pitchFamily="34" charset="0"/>
                <a:cs typeface="Calibri" panose="020F0502020204030204" pitchFamily="34" charset="0"/>
              </a:rPr>
              <a:t>TRAEs</a:t>
            </a:r>
            <a:endParaRPr sz="1400" dirty="0">
              <a:solidFill>
                <a:prstClr val="black"/>
              </a:solidFill>
              <a:latin typeface="Calibri" panose="020F0502020204030204" pitchFamily="34" charset="0"/>
              <a:cs typeface="Calibri" panose="020F0502020204030204" pitchFamily="34" charset="0"/>
            </a:endParaRPr>
          </a:p>
        </p:txBody>
      </p:sp>
      <p:sp>
        <p:nvSpPr>
          <p:cNvPr id="99" name="object 46">
            <a:extLst>
              <a:ext uri="{FF2B5EF4-FFF2-40B4-BE49-F238E27FC236}">
                <a16:creationId xmlns:a16="http://schemas.microsoft.com/office/drawing/2014/main" id="{2289D535-11C4-4ECC-BA70-5470FD04A00E}"/>
              </a:ext>
            </a:extLst>
          </p:cNvPr>
          <p:cNvSpPr txBox="1"/>
          <p:nvPr/>
        </p:nvSpPr>
        <p:spPr>
          <a:xfrm>
            <a:off x="3181909" y="3968181"/>
            <a:ext cx="900886" cy="453459"/>
          </a:xfrm>
          <a:prstGeom prst="rect">
            <a:avLst/>
          </a:prstGeom>
        </p:spPr>
        <p:txBody>
          <a:bodyPr vert="horz" wrap="square" lIns="0" tIns="22354" rIns="0" bIns="0" rtlCol="0">
            <a:spAutoFit/>
          </a:bodyPr>
          <a:lstStyle/>
          <a:p>
            <a:pPr marL="22354" algn="ctr" defTabSz="1609501" fontAlgn="auto">
              <a:spcBef>
                <a:spcPts val="176"/>
              </a:spcBef>
              <a:spcAft>
                <a:spcPts val="0"/>
              </a:spcAft>
              <a:defRPr/>
            </a:pPr>
            <a:r>
              <a:rPr sz="1400" spc="-9" dirty="0">
                <a:solidFill>
                  <a:prstClr val="black"/>
                </a:solidFill>
                <a:latin typeface="Calibri" panose="020F0502020204030204" pitchFamily="34" charset="0"/>
                <a:cs typeface="Calibri" panose="020F0502020204030204" pitchFamily="34" charset="0"/>
              </a:rPr>
              <a:t>Bleeding</a:t>
            </a:r>
            <a:r>
              <a:rPr sz="1400" spc="-63" dirty="0">
                <a:solidFill>
                  <a:prstClr val="black"/>
                </a:solidFill>
                <a:latin typeface="Calibri" panose="020F0502020204030204" pitchFamily="34" charset="0"/>
                <a:cs typeface="Calibri" panose="020F0502020204030204" pitchFamily="34" charset="0"/>
              </a:rPr>
              <a:t> </a:t>
            </a:r>
            <a:r>
              <a:rPr sz="1400" spc="-9" dirty="0">
                <a:solidFill>
                  <a:prstClr val="black"/>
                </a:solidFill>
                <a:latin typeface="Calibri" panose="020F0502020204030204" pitchFamily="34" charset="0"/>
                <a:cs typeface="Calibri" panose="020F0502020204030204" pitchFamily="34" charset="0"/>
              </a:rPr>
              <a:t>TRAEs</a:t>
            </a:r>
            <a:endParaRPr sz="1400" dirty="0">
              <a:solidFill>
                <a:prstClr val="black"/>
              </a:solidFill>
              <a:latin typeface="Calibri" panose="020F0502020204030204" pitchFamily="34" charset="0"/>
              <a:cs typeface="Calibri" panose="020F0502020204030204" pitchFamily="34" charset="0"/>
            </a:endParaRPr>
          </a:p>
        </p:txBody>
      </p:sp>
      <p:sp>
        <p:nvSpPr>
          <p:cNvPr id="100" name="object 47">
            <a:extLst>
              <a:ext uri="{FF2B5EF4-FFF2-40B4-BE49-F238E27FC236}">
                <a16:creationId xmlns:a16="http://schemas.microsoft.com/office/drawing/2014/main" id="{5DA68637-1959-4271-BF5D-EDB543075B8C}"/>
              </a:ext>
            </a:extLst>
          </p:cNvPr>
          <p:cNvSpPr txBox="1"/>
          <p:nvPr/>
        </p:nvSpPr>
        <p:spPr>
          <a:xfrm>
            <a:off x="4592212" y="3968180"/>
            <a:ext cx="1533012" cy="453459"/>
          </a:xfrm>
          <a:prstGeom prst="rect">
            <a:avLst/>
          </a:prstGeom>
        </p:spPr>
        <p:txBody>
          <a:bodyPr vert="horz" wrap="square" lIns="0" tIns="22354" rIns="0" bIns="0" rtlCol="0">
            <a:spAutoFit/>
          </a:bodyPr>
          <a:lstStyle/>
          <a:p>
            <a:pPr algn="ctr" defTabSz="1609501" fontAlgn="auto">
              <a:spcBef>
                <a:spcPts val="176"/>
              </a:spcBef>
              <a:spcAft>
                <a:spcPts val="0"/>
              </a:spcAft>
              <a:defRPr/>
            </a:pPr>
            <a:r>
              <a:rPr sz="1400" spc="-9" dirty="0">
                <a:solidFill>
                  <a:prstClr val="black"/>
                </a:solidFill>
                <a:latin typeface="Calibri" panose="020F0502020204030204" pitchFamily="34" charset="0"/>
                <a:cs typeface="Calibri" panose="020F0502020204030204" pitchFamily="34" charset="0"/>
              </a:rPr>
              <a:t>Peripheral</a:t>
            </a:r>
            <a:r>
              <a:rPr sz="1400" spc="-35" dirty="0">
                <a:solidFill>
                  <a:prstClr val="black"/>
                </a:solidFill>
                <a:latin typeface="Calibri" panose="020F0502020204030204" pitchFamily="34" charset="0"/>
                <a:cs typeface="Calibri" panose="020F0502020204030204" pitchFamily="34" charset="0"/>
              </a:rPr>
              <a:t> </a:t>
            </a:r>
            <a:br>
              <a:rPr lang="en-US" sz="1400" spc="-35" dirty="0">
                <a:solidFill>
                  <a:prstClr val="black"/>
                </a:solidFill>
                <a:latin typeface="Calibri" panose="020F0502020204030204" pitchFamily="34" charset="0"/>
                <a:cs typeface="Calibri" panose="020F0502020204030204" pitchFamily="34" charset="0"/>
              </a:rPr>
            </a:br>
            <a:r>
              <a:rPr sz="1400" spc="-9" dirty="0">
                <a:solidFill>
                  <a:prstClr val="black"/>
                </a:solidFill>
                <a:latin typeface="Calibri" panose="020F0502020204030204" pitchFamily="34" charset="0"/>
                <a:cs typeface="Calibri" panose="020F0502020204030204" pitchFamily="34" charset="0"/>
              </a:rPr>
              <a:t>Neuropathy</a:t>
            </a:r>
            <a:r>
              <a:rPr lang="en-US" sz="1400" spc="-9" dirty="0">
                <a:solidFill>
                  <a:prstClr val="black"/>
                </a:solidFill>
                <a:latin typeface="Calibri" panose="020F0502020204030204" pitchFamily="34" charset="0"/>
                <a:cs typeface="Calibri" panose="020F0502020204030204" pitchFamily="34" charset="0"/>
              </a:rPr>
              <a:t> </a:t>
            </a:r>
            <a:r>
              <a:rPr sz="1400" spc="-9" dirty="0">
                <a:solidFill>
                  <a:prstClr val="black"/>
                </a:solidFill>
                <a:latin typeface="Calibri" panose="020F0502020204030204" pitchFamily="34" charset="0"/>
                <a:cs typeface="Calibri" panose="020F0502020204030204" pitchFamily="34" charset="0"/>
              </a:rPr>
              <a:t>TRAEs</a:t>
            </a:r>
            <a:endParaRPr sz="1400" dirty="0">
              <a:solidFill>
                <a:prstClr val="black"/>
              </a:solidFill>
              <a:latin typeface="Calibri" panose="020F0502020204030204" pitchFamily="34" charset="0"/>
              <a:cs typeface="Calibri" panose="020F0502020204030204" pitchFamily="34" charset="0"/>
            </a:endParaRPr>
          </a:p>
        </p:txBody>
      </p:sp>
      <p:sp>
        <p:nvSpPr>
          <p:cNvPr id="101" name="object 54">
            <a:extLst>
              <a:ext uri="{FF2B5EF4-FFF2-40B4-BE49-F238E27FC236}">
                <a16:creationId xmlns:a16="http://schemas.microsoft.com/office/drawing/2014/main" id="{BBAB8AE6-9EE9-410A-A528-162079B302EE}"/>
              </a:ext>
            </a:extLst>
          </p:cNvPr>
          <p:cNvSpPr/>
          <p:nvPr/>
        </p:nvSpPr>
        <p:spPr>
          <a:xfrm>
            <a:off x="2008742" y="2534452"/>
            <a:ext cx="89419" cy="197838"/>
          </a:xfrm>
          <a:custGeom>
            <a:avLst/>
            <a:gdLst/>
            <a:ahLst/>
            <a:cxnLst/>
            <a:rect l="l" t="t" r="r" b="b"/>
            <a:pathLst>
              <a:path w="50800" h="112394">
                <a:moveTo>
                  <a:pt x="19050" y="61468"/>
                </a:moveTo>
                <a:lnTo>
                  <a:pt x="0" y="61468"/>
                </a:lnTo>
                <a:lnTo>
                  <a:pt x="25400" y="112268"/>
                </a:lnTo>
                <a:lnTo>
                  <a:pt x="44450" y="74168"/>
                </a:lnTo>
                <a:lnTo>
                  <a:pt x="19050" y="74168"/>
                </a:lnTo>
                <a:lnTo>
                  <a:pt x="19050" y="61468"/>
                </a:lnTo>
                <a:close/>
              </a:path>
              <a:path w="50800" h="112394">
                <a:moveTo>
                  <a:pt x="31750" y="0"/>
                </a:moveTo>
                <a:lnTo>
                  <a:pt x="19050" y="0"/>
                </a:lnTo>
                <a:lnTo>
                  <a:pt x="19050" y="74168"/>
                </a:lnTo>
                <a:lnTo>
                  <a:pt x="31750" y="74168"/>
                </a:lnTo>
                <a:lnTo>
                  <a:pt x="31750" y="0"/>
                </a:lnTo>
                <a:close/>
              </a:path>
              <a:path w="50800" h="112394">
                <a:moveTo>
                  <a:pt x="50800" y="61468"/>
                </a:moveTo>
                <a:lnTo>
                  <a:pt x="31750" y="61468"/>
                </a:lnTo>
                <a:lnTo>
                  <a:pt x="31750" y="74168"/>
                </a:lnTo>
                <a:lnTo>
                  <a:pt x="44450" y="74168"/>
                </a:lnTo>
                <a:lnTo>
                  <a:pt x="50800" y="61468"/>
                </a:lnTo>
                <a:close/>
              </a:path>
            </a:pathLst>
          </a:custGeom>
          <a:solidFill>
            <a:srgbClr val="000000"/>
          </a:solidFill>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102" name="object 56">
            <a:extLst>
              <a:ext uri="{FF2B5EF4-FFF2-40B4-BE49-F238E27FC236}">
                <a16:creationId xmlns:a16="http://schemas.microsoft.com/office/drawing/2014/main" id="{80BBF477-4B77-4B82-8015-6573B2BC8DB6}"/>
              </a:ext>
            </a:extLst>
          </p:cNvPr>
          <p:cNvSpPr txBox="1"/>
          <p:nvPr/>
        </p:nvSpPr>
        <p:spPr>
          <a:xfrm>
            <a:off x="673575" y="2180366"/>
            <a:ext cx="246221" cy="1311753"/>
          </a:xfrm>
          <a:prstGeom prst="rect">
            <a:avLst/>
          </a:prstGeom>
        </p:spPr>
        <p:txBody>
          <a:bodyPr vert="vert270" wrap="square" lIns="0" tIns="5589" rIns="0" bIns="0" rtlCol="0">
            <a:spAutoFit/>
          </a:bodyPr>
          <a:lstStyle/>
          <a:p>
            <a:pPr marL="22354" algn="ctr" defTabSz="1609501" fontAlgn="auto">
              <a:spcBef>
                <a:spcPts val="44"/>
              </a:spcBef>
              <a:spcAft>
                <a:spcPts val="0"/>
              </a:spcAft>
              <a:defRPr/>
            </a:pPr>
            <a:r>
              <a:rPr sz="1600" dirty="0">
                <a:solidFill>
                  <a:prstClr val="black"/>
                </a:solidFill>
                <a:latin typeface="Calibri" panose="020F0502020204030204" pitchFamily="34" charset="0"/>
                <a:cs typeface="Calibri" panose="020F0502020204030204" pitchFamily="34" charset="0"/>
              </a:rPr>
              <a:t>Patients</a:t>
            </a:r>
            <a:r>
              <a:rPr sz="1600" spc="-115" dirty="0">
                <a:solidFill>
                  <a:prstClr val="black"/>
                </a:solidFill>
                <a:latin typeface="Calibri" panose="020F0502020204030204" pitchFamily="34" charset="0"/>
                <a:cs typeface="Calibri" panose="020F0502020204030204" pitchFamily="34" charset="0"/>
              </a:rPr>
              <a:t> </a:t>
            </a:r>
            <a:r>
              <a:rPr sz="1600" dirty="0">
                <a:solidFill>
                  <a:prstClr val="black"/>
                </a:solidFill>
                <a:latin typeface="Calibri" panose="020F0502020204030204" pitchFamily="34" charset="0"/>
                <a:cs typeface="Calibri" panose="020F0502020204030204" pitchFamily="34" charset="0"/>
              </a:rPr>
              <a:t>(%)</a:t>
            </a:r>
          </a:p>
        </p:txBody>
      </p:sp>
      <p:sp>
        <p:nvSpPr>
          <p:cNvPr id="103" name="object 57">
            <a:extLst>
              <a:ext uri="{FF2B5EF4-FFF2-40B4-BE49-F238E27FC236}">
                <a16:creationId xmlns:a16="http://schemas.microsoft.com/office/drawing/2014/main" id="{7F87D64D-AE3C-48EA-A085-C66929CE56AC}"/>
              </a:ext>
            </a:extLst>
          </p:cNvPr>
          <p:cNvSpPr/>
          <p:nvPr/>
        </p:nvSpPr>
        <p:spPr>
          <a:xfrm>
            <a:off x="3647775" y="2869769"/>
            <a:ext cx="89419" cy="197838"/>
          </a:xfrm>
          <a:custGeom>
            <a:avLst/>
            <a:gdLst/>
            <a:ahLst/>
            <a:cxnLst/>
            <a:rect l="l" t="t" r="r" b="b"/>
            <a:pathLst>
              <a:path w="50800" h="112394">
                <a:moveTo>
                  <a:pt x="19050" y="61468"/>
                </a:moveTo>
                <a:lnTo>
                  <a:pt x="0" y="61468"/>
                </a:lnTo>
                <a:lnTo>
                  <a:pt x="25400" y="112268"/>
                </a:lnTo>
                <a:lnTo>
                  <a:pt x="44450" y="74168"/>
                </a:lnTo>
                <a:lnTo>
                  <a:pt x="19050" y="74168"/>
                </a:lnTo>
                <a:lnTo>
                  <a:pt x="19050" y="61468"/>
                </a:lnTo>
                <a:close/>
              </a:path>
              <a:path w="50800" h="112394">
                <a:moveTo>
                  <a:pt x="31750" y="0"/>
                </a:moveTo>
                <a:lnTo>
                  <a:pt x="19050" y="0"/>
                </a:lnTo>
                <a:lnTo>
                  <a:pt x="19050" y="74168"/>
                </a:lnTo>
                <a:lnTo>
                  <a:pt x="31750" y="74168"/>
                </a:lnTo>
                <a:lnTo>
                  <a:pt x="31750" y="0"/>
                </a:lnTo>
                <a:close/>
              </a:path>
              <a:path w="50800" h="112394">
                <a:moveTo>
                  <a:pt x="50800" y="61468"/>
                </a:moveTo>
                <a:lnTo>
                  <a:pt x="31750" y="61468"/>
                </a:lnTo>
                <a:lnTo>
                  <a:pt x="31750" y="74168"/>
                </a:lnTo>
                <a:lnTo>
                  <a:pt x="44450" y="74168"/>
                </a:lnTo>
                <a:lnTo>
                  <a:pt x="50800" y="61468"/>
                </a:lnTo>
                <a:close/>
              </a:path>
            </a:pathLst>
          </a:custGeom>
          <a:solidFill>
            <a:srgbClr val="000000"/>
          </a:solidFill>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grpSp>
        <p:nvGrpSpPr>
          <p:cNvPr id="104" name="Group 103">
            <a:extLst>
              <a:ext uri="{FF2B5EF4-FFF2-40B4-BE49-F238E27FC236}">
                <a16:creationId xmlns:a16="http://schemas.microsoft.com/office/drawing/2014/main" id="{A9FA73F9-F159-4C75-816C-478AFE0CB615}"/>
              </a:ext>
            </a:extLst>
          </p:cNvPr>
          <p:cNvGrpSpPr/>
          <p:nvPr/>
        </p:nvGrpSpPr>
        <p:grpSpPr>
          <a:xfrm>
            <a:off x="1253504" y="3927174"/>
            <a:ext cx="4871720" cy="111426"/>
            <a:chOff x="1214120" y="3850876"/>
            <a:chExt cx="4871720" cy="168967"/>
          </a:xfrm>
        </p:grpSpPr>
        <p:cxnSp>
          <p:nvCxnSpPr>
            <p:cNvPr id="105" name="Straight Connector 104">
              <a:extLst>
                <a:ext uri="{FF2B5EF4-FFF2-40B4-BE49-F238E27FC236}">
                  <a16:creationId xmlns:a16="http://schemas.microsoft.com/office/drawing/2014/main" id="{242837CF-7BA7-48AE-AAEC-D84BFEC16438}"/>
                </a:ext>
              </a:extLst>
            </p:cNvPr>
            <p:cNvCxnSpPr>
              <a:cxnSpLocks/>
            </p:cNvCxnSpPr>
            <p:nvPr/>
          </p:nvCxnSpPr>
          <p:spPr bwMode="auto">
            <a:xfrm>
              <a:off x="1214120" y="3850876"/>
              <a:ext cx="0" cy="168967"/>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C4E3B34A-4D83-4B9B-9345-6474F9799110}"/>
                </a:ext>
              </a:extLst>
            </p:cNvPr>
            <p:cNvCxnSpPr>
              <a:cxnSpLocks/>
            </p:cNvCxnSpPr>
            <p:nvPr/>
          </p:nvCxnSpPr>
          <p:spPr bwMode="auto">
            <a:xfrm>
              <a:off x="6085840" y="3850876"/>
              <a:ext cx="0" cy="168967"/>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AFA7049-A99B-46FC-9915-896B3093E8F4}"/>
                </a:ext>
              </a:extLst>
            </p:cNvPr>
            <p:cNvCxnSpPr>
              <a:cxnSpLocks/>
            </p:cNvCxnSpPr>
            <p:nvPr/>
          </p:nvCxnSpPr>
          <p:spPr bwMode="auto">
            <a:xfrm>
              <a:off x="4461934" y="3850876"/>
              <a:ext cx="0" cy="168967"/>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34A7ED3-994F-4E2F-B4B0-D2D3F19C1202}"/>
                </a:ext>
              </a:extLst>
            </p:cNvPr>
            <p:cNvCxnSpPr>
              <a:cxnSpLocks/>
            </p:cNvCxnSpPr>
            <p:nvPr/>
          </p:nvCxnSpPr>
          <p:spPr bwMode="auto">
            <a:xfrm>
              <a:off x="2838027" y="3850876"/>
              <a:ext cx="0" cy="168967"/>
            </a:xfrm>
            <a:prstGeom prst="line">
              <a:avLst/>
            </a:prstGeom>
            <a:noFill/>
            <a:ln w="2857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30517AC9-EC4E-42C8-8266-615BAEF88E14}"/>
              </a:ext>
            </a:extLst>
          </p:cNvPr>
          <p:cNvGrpSpPr/>
          <p:nvPr/>
        </p:nvGrpSpPr>
        <p:grpSpPr>
          <a:xfrm>
            <a:off x="4994452" y="2107829"/>
            <a:ext cx="912675" cy="749830"/>
            <a:chOff x="4955068" y="2107829"/>
            <a:chExt cx="912675" cy="749830"/>
          </a:xfrm>
        </p:grpSpPr>
        <p:sp>
          <p:nvSpPr>
            <p:cNvPr id="110" name="object 48">
              <a:extLst>
                <a:ext uri="{FF2B5EF4-FFF2-40B4-BE49-F238E27FC236}">
                  <a16:creationId xmlns:a16="http://schemas.microsoft.com/office/drawing/2014/main" id="{225D95A6-4196-43BF-87D7-5751C6576252}"/>
                </a:ext>
              </a:extLst>
            </p:cNvPr>
            <p:cNvSpPr/>
            <p:nvPr/>
          </p:nvSpPr>
          <p:spPr>
            <a:xfrm>
              <a:off x="4955068" y="2168871"/>
              <a:ext cx="146304" cy="146304"/>
            </a:xfrm>
            <a:custGeom>
              <a:avLst/>
              <a:gdLst/>
              <a:ahLst/>
              <a:cxnLst/>
              <a:rect l="l" t="t" r="r" b="b"/>
              <a:pathLst>
                <a:path w="38100" h="38100">
                  <a:moveTo>
                    <a:pt x="0" y="38100"/>
                  </a:moveTo>
                  <a:lnTo>
                    <a:pt x="38100" y="38100"/>
                  </a:lnTo>
                  <a:lnTo>
                    <a:pt x="38100" y="0"/>
                  </a:lnTo>
                  <a:lnTo>
                    <a:pt x="0" y="0"/>
                  </a:lnTo>
                  <a:lnTo>
                    <a:pt x="0" y="38100"/>
                  </a:lnTo>
                  <a:close/>
                </a:path>
              </a:pathLst>
            </a:custGeom>
            <a:solidFill>
              <a:schemeClr val="accent1"/>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111" name="object 49">
              <a:extLst>
                <a:ext uri="{FF2B5EF4-FFF2-40B4-BE49-F238E27FC236}">
                  <a16:creationId xmlns:a16="http://schemas.microsoft.com/office/drawing/2014/main" id="{D957EF90-5CD2-428C-BF44-8FCE96CE151C}"/>
                </a:ext>
              </a:extLst>
            </p:cNvPr>
            <p:cNvSpPr txBox="1"/>
            <p:nvPr/>
          </p:nvSpPr>
          <p:spPr>
            <a:xfrm>
              <a:off x="5129168" y="2107829"/>
              <a:ext cx="738575" cy="238016"/>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400" b="0" spc="-9" dirty="0">
                  <a:solidFill>
                    <a:schemeClr val="bg1"/>
                  </a:solidFill>
                  <a:latin typeface="Calibri" panose="020F0502020204030204" pitchFamily="34" charset="0"/>
                  <a:cs typeface="Calibri" panose="020F0502020204030204" pitchFamily="34" charset="0"/>
                </a:rPr>
                <a:t>Grade</a:t>
              </a:r>
              <a:r>
                <a:rPr sz="1400" b="0" spc="-88" dirty="0">
                  <a:solidFill>
                    <a:schemeClr val="bg1"/>
                  </a:solidFill>
                  <a:latin typeface="Calibri" panose="020F0502020204030204" pitchFamily="34" charset="0"/>
                  <a:cs typeface="Calibri" panose="020F0502020204030204" pitchFamily="34" charset="0"/>
                </a:rPr>
                <a:t> </a:t>
              </a:r>
              <a:r>
                <a:rPr sz="1400" b="0" spc="-9" dirty="0">
                  <a:solidFill>
                    <a:schemeClr val="bg1"/>
                  </a:solidFill>
                  <a:latin typeface="Calibri" panose="020F0502020204030204" pitchFamily="34" charset="0"/>
                  <a:cs typeface="Calibri" panose="020F0502020204030204" pitchFamily="34" charset="0"/>
                </a:rPr>
                <a:t>1</a:t>
              </a:r>
              <a:endParaRPr sz="1400" b="0" dirty="0">
                <a:solidFill>
                  <a:schemeClr val="bg1"/>
                </a:solidFill>
                <a:latin typeface="Calibri" panose="020F0502020204030204" pitchFamily="34" charset="0"/>
                <a:cs typeface="Calibri" panose="020F0502020204030204" pitchFamily="34" charset="0"/>
              </a:endParaRPr>
            </a:p>
          </p:txBody>
        </p:sp>
        <p:sp>
          <p:nvSpPr>
            <p:cNvPr id="112" name="object 51">
              <a:extLst>
                <a:ext uri="{FF2B5EF4-FFF2-40B4-BE49-F238E27FC236}">
                  <a16:creationId xmlns:a16="http://schemas.microsoft.com/office/drawing/2014/main" id="{425E030E-E7F9-409E-9DD5-09AFAE008DC5}"/>
                </a:ext>
              </a:extLst>
            </p:cNvPr>
            <p:cNvSpPr txBox="1"/>
            <p:nvPr/>
          </p:nvSpPr>
          <p:spPr>
            <a:xfrm>
              <a:off x="5129168" y="2363736"/>
              <a:ext cx="707967" cy="238016"/>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400" b="0" spc="-9" dirty="0">
                  <a:solidFill>
                    <a:schemeClr val="bg1"/>
                  </a:solidFill>
                  <a:latin typeface="Calibri" panose="020F0502020204030204" pitchFamily="34" charset="0"/>
                  <a:cs typeface="Calibri" panose="020F0502020204030204" pitchFamily="34" charset="0"/>
                </a:rPr>
                <a:t>Grade</a:t>
              </a:r>
              <a:r>
                <a:rPr sz="1400" b="0" spc="-88" dirty="0">
                  <a:solidFill>
                    <a:schemeClr val="bg1"/>
                  </a:solidFill>
                  <a:latin typeface="Calibri" panose="020F0502020204030204" pitchFamily="34" charset="0"/>
                  <a:cs typeface="Calibri" panose="020F0502020204030204" pitchFamily="34" charset="0"/>
                </a:rPr>
                <a:t> </a:t>
              </a:r>
              <a:r>
                <a:rPr sz="1400" b="0" spc="-9" dirty="0">
                  <a:solidFill>
                    <a:schemeClr val="bg1"/>
                  </a:solidFill>
                  <a:latin typeface="Calibri" panose="020F0502020204030204" pitchFamily="34" charset="0"/>
                  <a:cs typeface="Calibri" panose="020F0502020204030204" pitchFamily="34" charset="0"/>
                </a:rPr>
                <a:t>2</a:t>
              </a:r>
              <a:endParaRPr sz="1400" b="0" dirty="0">
                <a:solidFill>
                  <a:schemeClr val="bg1"/>
                </a:solidFill>
                <a:latin typeface="Calibri" panose="020F0502020204030204" pitchFamily="34" charset="0"/>
                <a:cs typeface="Calibri" panose="020F0502020204030204" pitchFamily="34" charset="0"/>
              </a:endParaRPr>
            </a:p>
          </p:txBody>
        </p:sp>
        <p:sp>
          <p:nvSpPr>
            <p:cNvPr id="113" name="object 53">
              <a:extLst>
                <a:ext uri="{FF2B5EF4-FFF2-40B4-BE49-F238E27FC236}">
                  <a16:creationId xmlns:a16="http://schemas.microsoft.com/office/drawing/2014/main" id="{9A1721E0-4321-45EE-9FA4-E0E8853A1A14}"/>
                </a:ext>
              </a:extLst>
            </p:cNvPr>
            <p:cNvSpPr txBox="1"/>
            <p:nvPr/>
          </p:nvSpPr>
          <p:spPr>
            <a:xfrm>
              <a:off x="5129168" y="2619643"/>
              <a:ext cx="650466" cy="238016"/>
            </a:xfrm>
            <a:prstGeom prst="rect">
              <a:avLst/>
            </a:prstGeom>
          </p:spPr>
          <p:txBody>
            <a:bodyPr vert="horz" wrap="square" lIns="0" tIns="22354" rIns="0" bIns="0" rtlCol="0">
              <a:spAutoFit/>
            </a:bodyPr>
            <a:lstStyle/>
            <a:p>
              <a:pPr marL="22354" defTabSz="1609501" fontAlgn="auto">
                <a:spcBef>
                  <a:spcPts val="176"/>
                </a:spcBef>
                <a:spcAft>
                  <a:spcPts val="0"/>
                </a:spcAft>
                <a:defRPr/>
              </a:pPr>
              <a:r>
                <a:rPr sz="1400" b="0" spc="-9" dirty="0">
                  <a:solidFill>
                    <a:schemeClr val="bg1"/>
                  </a:solidFill>
                  <a:latin typeface="Calibri" panose="020F0502020204030204" pitchFamily="34" charset="0"/>
                  <a:cs typeface="Calibri" panose="020F0502020204030204" pitchFamily="34" charset="0"/>
                </a:rPr>
                <a:t>Grade</a:t>
              </a:r>
              <a:r>
                <a:rPr sz="1400" b="0" spc="-88" dirty="0">
                  <a:solidFill>
                    <a:schemeClr val="bg1"/>
                  </a:solidFill>
                  <a:latin typeface="Calibri" panose="020F0502020204030204" pitchFamily="34" charset="0"/>
                  <a:cs typeface="Calibri" panose="020F0502020204030204" pitchFamily="34" charset="0"/>
                </a:rPr>
                <a:t> </a:t>
              </a:r>
              <a:r>
                <a:rPr sz="1400" b="0" spc="-9" dirty="0">
                  <a:solidFill>
                    <a:schemeClr val="bg1"/>
                  </a:solidFill>
                  <a:latin typeface="Calibri" panose="020F0502020204030204" pitchFamily="34" charset="0"/>
                  <a:cs typeface="Calibri" panose="020F0502020204030204" pitchFamily="34" charset="0"/>
                </a:rPr>
                <a:t>3</a:t>
              </a:r>
              <a:endParaRPr sz="1400" b="0" dirty="0">
                <a:solidFill>
                  <a:schemeClr val="bg1"/>
                </a:solidFill>
                <a:latin typeface="Calibri" panose="020F0502020204030204" pitchFamily="34" charset="0"/>
                <a:cs typeface="Calibri" panose="020F0502020204030204" pitchFamily="34" charset="0"/>
              </a:endParaRPr>
            </a:p>
          </p:txBody>
        </p:sp>
        <p:sp>
          <p:nvSpPr>
            <p:cNvPr id="114" name="object 48">
              <a:extLst>
                <a:ext uri="{FF2B5EF4-FFF2-40B4-BE49-F238E27FC236}">
                  <a16:creationId xmlns:a16="http://schemas.microsoft.com/office/drawing/2014/main" id="{4D7C727F-A8EF-4C6C-933E-392A0439273C}"/>
                </a:ext>
              </a:extLst>
            </p:cNvPr>
            <p:cNvSpPr/>
            <p:nvPr/>
          </p:nvSpPr>
          <p:spPr>
            <a:xfrm>
              <a:off x="4955068" y="2425671"/>
              <a:ext cx="146304" cy="146304"/>
            </a:xfrm>
            <a:custGeom>
              <a:avLst/>
              <a:gdLst/>
              <a:ahLst/>
              <a:cxnLst/>
              <a:rect l="l" t="t" r="r" b="b"/>
              <a:pathLst>
                <a:path w="38100" h="38100">
                  <a:moveTo>
                    <a:pt x="0" y="38100"/>
                  </a:moveTo>
                  <a:lnTo>
                    <a:pt x="38100" y="38100"/>
                  </a:lnTo>
                  <a:lnTo>
                    <a:pt x="38100" y="0"/>
                  </a:lnTo>
                  <a:lnTo>
                    <a:pt x="0" y="0"/>
                  </a:lnTo>
                  <a:lnTo>
                    <a:pt x="0" y="38100"/>
                  </a:lnTo>
                  <a:close/>
                </a:path>
              </a:pathLst>
            </a:custGeom>
            <a:solidFill>
              <a:schemeClr val="accent3"/>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sp>
          <p:nvSpPr>
            <p:cNvPr id="115" name="object 48">
              <a:extLst>
                <a:ext uri="{FF2B5EF4-FFF2-40B4-BE49-F238E27FC236}">
                  <a16:creationId xmlns:a16="http://schemas.microsoft.com/office/drawing/2014/main" id="{06749BF0-CB57-4906-B126-BCCCC5A0F9E2}"/>
                </a:ext>
              </a:extLst>
            </p:cNvPr>
            <p:cNvSpPr/>
            <p:nvPr/>
          </p:nvSpPr>
          <p:spPr>
            <a:xfrm>
              <a:off x="4955068" y="2682470"/>
              <a:ext cx="146304" cy="146304"/>
            </a:xfrm>
            <a:custGeom>
              <a:avLst/>
              <a:gdLst/>
              <a:ahLst/>
              <a:cxnLst/>
              <a:rect l="l" t="t" r="r" b="b"/>
              <a:pathLst>
                <a:path w="38100" h="38100">
                  <a:moveTo>
                    <a:pt x="0" y="38100"/>
                  </a:moveTo>
                  <a:lnTo>
                    <a:pt x="38100" y="38100"/>
                  </a:lnTo>
                  <a:lnTo>
                    <a:pt x="38100" y="0"/>
                  </a:lnTo>
                  <a:lnTo>
                    <a:pt x="0" y="0"/>
                  </a:lnTo>
                  <a:lnTo>
                    <a:pt x="0" y="38100"/>
                  </a:lnTo>
                  <a:close/>
                </a:path>
              </a:pathLst>
            </a:custGeom>
            <a:solidFill>
              <a:schemeClr val="accent4"/>
            </a:solidFill>
            <a:ln>
              <a:solidFill>
                <a:schemeClr val="bg1"/>
              </a:solidFill>
            </a:ln>
          </p:spPr>
          <p:txBody>
            <a:bodyPr wrap="square" lIns="0" tIns="0" rIns="0" bIns="0" rtlCol="0"/>
            <a:lstStyle/>
            <a:p>
              <a:pPr defTabSz="1609501" fontAlgn="auto">
                <a:spcBef>
                  <a:spcPts val="0"/>
                </a:spcBef>
                <a:spcAft>
                  <a:spcPts val="0"/>
                </a:spcAft>
                <a:defRPr/>
              </a:pPr>
              <a:endParaRPr sz="3168" dirty="0">
                <a:solidFill>
                  <a:prstClr val="black"/>
                </a:solidFill>
                <a:latin typeface="Calibri"/>
                <a:cs typeface="+mn-cs"/>
              </a:endParaRPr>
            </a:p>
          </p:txBody>
        </p:sp>
      </p:grpSp>
    </p:spTree>
    <p:extLst>
      <p:ext uri="{BB962C8B-B14F-4D97-AF65-F5344CB8AC3E}">
        <p14:creationId xmlns:p14="http://schemas.microsoft.com/office/powerpoint/2010/main" val="20153508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8092E-0932-4887-8585-E6E09375FC97}"/>
              </a:ext>
            </a:extLst>
          </p:cNvPr>
          <p:cNvSpPr>
            <a:spLocks noGrp="1"/>
          </p:cNvSpPr>
          <p:nvPr>
            <p:ph type="title"/>
          </p:nvPr>
        </p:nvSpPr>
        <p:spPr/>
        <p:txBody>
          <a:bodyPr/>
          <a:lstStyle/>
          <a:p>
            <a:r>
              <a:rPr lang="en-US" dirty="0"/>
              <a:t>Addressing Potential Healthcare Disparities in </a:t>
            </a:r>
            <a:br>
              <a:rPr lang="en-US" dirty="0"/>
            </a:br>
            <a:r>
              <a:rPr lang="en-US" dirty="0"/>
              <a:t>Clinical Trial Enrollment</a:t>
            </a:r>
          </a:p>
        </p:txBody>
      </p:sp>
      <p:sp>
        <p:nvSpPr>
          <p:cNvPr id="3" name="Content Placeholder 2">
            <a:extLst>
              <a:ext uri="{FF2B5EF4-FFF2-40B4-BE49-F238E27FC236}">
                <a16:creationId xmlns:a16="http://schemas.microsoft.com/office/drawing/2014/main" id="{9FB01891-EA21-4395-A081-745361E41BBF}"/>
              </a:ext>
            </a:extLst>
          </p:cNvPr>
          <p:cNvSpPr>
            <a:spLocks noGrp="1"/>
          </p:cNvSpPr>
          <p:nvPr>
            <p:ph sz="half" idx="1"/>
          </p:nvPr>
        </p:nvSpPr>
        <p:spPr>
          <a:xfrm>
            <a:off x="601820" y="1510730"/>
            <a:ext cx="5650814" cy="4678738"/>
          </a:xfrm>
        </p:spPr>
        <p:txBody>
          <a:bodyPr/>
          <a:lstStyle/>
          <a:p>
            <a:r>
              <a:rPr lang="en-US" sz="1800" dirty="0"/>
              <a:t>To address potential disparities in care, discuss patients’: </a:t>
            </a:r>
          </a:p>
          <a:p>
            <a:pPr lvl="1"/>
            <a:r>
              <a:rPr lang="en-US" sz="1600" dirty="0"/>
              <a:t>Satisfaction with treatment (AEs and symptom distress associated with poorer adherence)</a:t>
            </a:r>
          </a:p>
          <a:p>
            <a:pPr lvl="1"/>
            <a:r>
              <a:rPr lang="en-US" sz="1600" dirty="0"/>
              <a:t>Satisfaction with HCP communication</a:t>
            </a:r>
          </a:p>
          <a:p>
            <a:pPr lvl="2"/>
            <a:r>
              <a:rPr lang="en-US" sz="1400" dirty="0"/>
              <a:t>Feeling understood and respected by their HCPs</a:t>
            </a:r>
          </a:p>
          <a:p>
            <a:pPr lvl="2"/>
            <a:r>
              <a:rPr lang="en-US" sz="1400" dirty="0"/>
              <a:t>Being involved in shared decision-making</a:t>
            </a:r>
          </a:p>
          <a:p>
            <a:pPr lvl="2"/>
            <a:r>
              <a:rPr lang="en-US" sz="1400" dirty="0"/>
              <a:t>Building trust and confidence in their HCPs</a:t>
            </a:r>
          </a:p>
          <a:p>
            <a:pPr lvl="2"/>
            <a:r>
              <a:rPr lang="en-US" sz="1400" dirty="0"/>
              <a:t>Understanding disease and treatment</a:t>
            </a:r>
          </a:p>
          <a:p>
            <a:pPr lvl="1"/>
            <a:r>
              <a:rPr lang="en-US" sz="1600" dirty="0"/>
              <a:t>Resources, support system, and ability to get to and from the clinic for visits</a:t>
            </a:r>
          </a:p>
          <a:p>
            <a:pPr lvl="1"/>
            <a:r>
              <a:rPr lang="en-US" sz="1600" dirty="0"/>
              <a:t>Provide help in navigating insurance claims and financial assistance programs for prescribed medications</a:t>
            </a:r>
          </a:p>
          <a:p>
            <a:pPr lvl="1"/>
            <a:endParaRPr lang="en-US" sz="1600" dirty="0"/>
          </a:p>
          <a:p>
            <a:endParaRPr lang="en-US" dirty="0"/>
          </a:p>
        </p:txBody>
      </p:sp>
      <p:sp>
        <p:nvSpPr>
          <p:cNvPr id="4" name="Content Placeholder 3">
            <a:extLst>
              <a:ext uri="{FF2B5EF4-FFF2-40B4-BE49-F238E27FC236}">
                <a16:creationId xmlns:a16="http://schemas.microsoft.com/office/drawing/2014/main" id="{6908A7C9-7E80-4770-964A-75196DA33182}"/>
              </a:ext>
            </a:extLst>
          </p:cNvPr>
          <p:cNvSpPr>
            <a:spLocks noGrp="1"/>
          </p:cNvSpPr>
          <p:nvPr>
            <p:ph sz="half" idx="2"/>
          </p:nvPr>
        </p:nvSpPr>
        <p:spPr/>
        <p:txBody>
          <a:bodyPr/>
          <a:lstStyle/>
          <a:p>
            <a:r>
              <a:rPr lang="en-US" sz="1800" dirty="0"/>
              <a:t>Listen to and understand each patient’s goals to help develop manageable plans for achieving healthcare goals</a:t>
            </a:r>
          </a:p>
          <a:p>
            <a:r>
              <a:rPr lang="en-US" altLang="en-US" sz="1600" b="0" dirty="0">
                <a:solidFill>
                  <a:schemeClr val="accent3"/>
                </a:solidFill>
                <a:latin typeface="Calibri" panose="020F0502020204030204" pitchFamily="34" charset="0"/>
                <a:cs typeface="+mn-cs"/>
              </a:rPr>
              <a:t>Visit</a:t>
            </a:r>
            <a:r>
              <a:rPr lang="en-US" altLang="en-US" sz="1600" b="0" dirty="0">
                <a:solidFill>
                  <a:srgbClr val="00B0F0"/>
                </a:solidFill>
                <a:latin typeface="Calibri" panose="020F0502020204030204" pitchFamily="34" charset="0"/>
                <a:cs typeface="+mn-cs"/>
              </a:rPr>
              <a:t> </a:t>
            </a:r>
            <a:r>
              <a:rPr lang="en-US" altLang="en-US" sz="1600" b="1" dirty="0">
                <a:solidFill>
                  <a:srgbClr val="00B0F0"/>
                </a:solidFill>
                <a:latin typeface="Calibri" panose="020F0502020204030204" pitchFamily="34" charset="0"/>
                <a:cs typeface="+mn-cs"/>
                <a:hlinkClick r:id="rId3"/>
              </a:rPr>
              <a:t>clinicaltrials.gov</a:t>
            </a:r>
            <a:r>
              <a:rPr lang="en-US" altLang="en-US" sz="1600" b="1" dirty="0">
                <a:solidFill>
                  <a:srgbClr val="00B0F0"/>
                </a:solidFill>
                <a:latin typeface="Calibri" panose="020F0502020204030204" pitchFamily="34" charset="0"/>
                <a:cs typeface="+mn-cs"/>
              </a:rPr>
              <a:t> </a:t>
            </a:r>
            <a:r>
              <a:rPr lang="en-US" altLang="en-US" sz="1600" b="0" dirty="0">
                <a:solidFill>
                  <a:schemeClr val="accent3"/>
                </a:solidFill>
                <a:latin typeface="Calibri" panose="020F0502020204030204" pitchFamily="34" charset="0"/>
                <a:cs typeface="+mn-cs"/>
              </a:rPr>
              <a:t>for available clinical trials near you  </a:t>
            </a:r>
          </a:p>
          <a:p>
            <a:endParaRPr lang="en-US" sz="2000" dirty="0"/>
          </a:p>
        </p:txBody>
      </p:sp>
      <p:sp>
        <p:nvSpPr>
          <p:cNvPr id="8" name="TextBox 7">
            <a:extLst>
              <a:ext uri="{FF2B5EF4-FFF2-40B4-BE49-F238E27FC236}">
                <a16:creationId xmlns:a16="http://schemas.microsoft.com/office/drawing/2014/main" id="{F0DE24C1-68E9-4048-9B93-68E762AD727E}"/>
              </a:ext>
            </a:extLst>
          </p:cNvPr>
          <p:cNvSpPr txBox="1"/>
          <p:nvPr/>
        </p:nvSpPr>
        <p:spPr bwMode="auto">
          <a:xfrm>
            <a:off x="429814" y="6195231"/>
            <a:ext cx="707842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altLang="en-US" sz="1200" b="0" spc="-10" dirty="0">
                <a:solidFill>
                  <a:schemeClr val="bg2"/>
                </a:solidFill>
                <a:latin typeface="Calibri" panose="020F0502020204030204" pitchFamily="34" charset="0"/>
              </a:rPr>
              <a:t>Pozzar. Gynecol Oncol. 2017;147:714. Patel. Gynecol Oncol. 2020;157:323.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Igwe. Gynecol Oncol. 2016;142:520. </a:t>
            </a:r>
            <a:r>
              <a:rPr lang="en-US" sz="1200" b="0" dirty="0">
                <a:solidFill>
                  <a:srgbClr val="455560"/>
                </a:solidFill>
                <a:latin typeface="Calibri" panose="020F0502020204030204" pitchFamily="34" charset="0"/>
                <a:cs typeface="Calibri" panose="020F0502020204030204" pitchFamily="34" charset="0"/>
              </a:rPr>
              <a:t>Nyakudarika. Cancer. 2021;127:3809.</a:t>
            </a:r>
            <a:endParaRPr lang="en-US" sz="1200" b="0" kern="1200" dirty="0">
              <a:solidFill>
                <a:srgbClr val="455560"/>
              </a:solidFill>
              <a:latin typeface="Calibri" panose="020F0502020204030204" pitchFamily="34" charset="0"/>
              <a:cs typeface="Calibri" panose="020F0502020204030204" pitchFamily="34" charset="0"/>
            </a:endParaRPr>
          </a:p>
        </p:txBody>
      </p:sp>
      <p:pic>
        <p:nvPicPr>
          <p:cNvPr id="7" name="Picture 6" descr="Table&#10;&#10;Description automatically generated">
            <a:extLst>
              <a:ext uri="{FF2B5EF4-FFF2-40B4-BE49-F238E27FC236}">
                <a16:creationId xmlns:a16="http://schemas.microsoft.com/office/drawing/2014/main" id="{5C0AD1CE-EEDC-EA1F-8A72-75CC0468B5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0209" y="2856137"/>
            <a:ext cx="3739609" cy="1709612"/>
          </a:xfrm>
          <a:prstGeom prst="rect">
            <a:avLst/>
          </a:prstGeom>
        </p:spPr>
      </p:pic>
      <p:pic>
        <p:nvPicPr>
          <p:cNvPr id="15" name="Picture 14" descr="Table&#10;&#10;Description automatically generated">
            <a:extLst>
              <a:ext uri="{FF2B5EF4-FFF2-40B4-BE49-F238E27FC236}">
                <a16:creationId xmlns:a16="http://schemas.microsoft.com/office/drawing/2014/main" id="{CF20BBE8-5EE5-1CA2-DD0F-656EC7A772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49055" y="3586555"/>
            <a:ext cx="3739609" cy="1709612"/>
          </a:xfrm>
          <a:prstGeom prst="rect">
            <a:avLst/>
          </a:prstGeom>
        </p:spPr>
      </p:pic>
      <p:pic>
        <p:nvPicPr>
          <p:cNvPr id="18" name="Picture 17" descr="Table&#10;&#10;Description automatically generated">
            <a:extLst>
              <a:ext uri="{FF2B5EF4-FFF2-40B4-BE49-F238E27FC236}">
                <a16:creationId xmlns:a16="http://schemas.microsoft.com/office/drawing/2014/main" id="{981A0291-62B1-0C27-8B0B-5D753E66FD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41804" y="4279918"/>
            <a:ext cx="3739609" cy="1829421"/>
          </a:xfrm>
          <a:prstGeom prst="rect">
            <a:avLst/>
          </a:prstGeom>
        </p:spPr>
      </p:pic>
    </p:spTree>
    <p:extLst>
      <p:ext uri="{BB962C8B-B14F-4D97-AF65-F5344CB8AC3E}">
        <p14:creationId xmlns:p14="http://schemas.microsoft.com/office/powerpoint/2010/main" val="39323710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3900D04-7B8E-4556-ADEB-66D790B0CDDA}"/>
              </a:ext>
            </a:extLst>
          </p:cNvPr>
          <p:cNvSpPr>
            <a:spLocks noGrp="1"/>
          </p:cNvSpPr>
          <p:nvPr>
            <p:ph type="title"/>
          </p:nvPr>
        </p:nvSpPr>
        <p:spPr/>
        <p:txBody>
          <a:bodyPr/>
          <a:lstStyle/>
          <a:p>
            <a:r>
              <a:rPr lang="en-US" dirty="0"/>
              <a:t>Navigating the Healthcare Ecosystem: </a:t>
            </a:r>
            <a:br>
              <a:rPr lang="en-US" dirty="0"/>
            </a:br>
            <a:r>
              <a:rPr lang="en-US" dirty="0"/>
              <a:t>Addressing Potential Healthcare Disparities </a:t>
            </a:r>
          </a:p>
        </p:txBody>
      </p:sp>
      <p:sp>
        <p:nvSpPr>
          <p:cNvPr id="18" name="Content Placeholder 7">
            <a:extLst>
              <a:ext uri="{FF2B5EF4-FFF2-40B4-BE49-F238E27FC236}">
                <a16:creationId xmlns:a16="http://schemas.microsoft.com/office/drawing/2014/main" id="{A5F722F1-873B-4A03-A947-A245683223D6}"/>
              </a:ext>
            </a:extLst>
          </p:cNvPr>
          <p:cNvSpPr>
            <a:spLocks noGrp="1"/>
          </p:cNvSpPr>
          <p:nvPr>
            <p:ph idx="4294967295"/>
          </p:nvPr>
        </p:nvSpPr>
        <p:spPr>
          <a:xfrm>
            <a:off x="719138" y="1512888"/>
            <a:ext cx="5310188" cy="2389187"/>
          </a:xfrm>
          <a:solidFill>
            <a:schemeClr val="accent1"/>
          </a:solidFill>
        </p:spPr>
        <p:txBody>
          <a:bodyPr/>
          <a:lstStyle/>
          <a:p>
            <a:pPr marL="0" indent="0">
              <a:buClr>
                <a:schemeClr val="tx1"/>
              </a:buClr>
              <a:buNone/>
            </a:pPr>
            <a:r>
              <a:rPr lang="en-US" sz="1800" b="1" dirty="0">
                <a:solidFill>
                  <a:schemeClr val="tx1"/>
                </a:solidFill>
              </a:rPr>
              <a:t>Communication</a:t>
            </a:r>
          </a:p>
          <a:p>
            <a:pPr>
              <a:spcBef>
                <a:spcPts val="500"/>
              </a:spcBef>
              <a:spcAft>
                <a:spcPts val="0"/>
              </a:spcAft>
              <a:buClr>
                <a:schemeClr val="tx1"/>
              </a:buClr>
            </a:pPr>
            <a:r>
              <a:rPr lang="en-US" sz="1800" dirty="0">
                <a:solidFill>
                  <a:schemeClr val="tx1"/>
                </a:solidFill>
              </a:rPr>
              <a:t>Improving patient–provider communication</a:t>
            </a:r>
          </a:p>
          <a:p>
            <a:pPr>
              <a:spcBef>
                <a:spcPts val="500"/>
              </a:spcBef>
              <a:spcAft>
                <a:spcPts val="0"/>
              </a:spcAft>
              <a:buClr>
                <a:schemeClr val="tx1"/>
              </a:buClr>
            </a:pPr>
            <a:r>
              <a:rPr lang="en-US" sz="1800" dirty="0">
                <a:solidFill>
                  <a:schemeClr val="tx1"/>
                </a:solidFill>
              </a:rPr>
              <a:t>Acknowledging patient beliefs/values</a:t>
            </a:r>
          </a:p>
          <a:p>
            <a:pPr>
              <a:spcBef>
                <a:spcPts val="500"/>
              </a:spcBef>
              <a:spcAft>
                <a:spcPts val="0"/>
              </a:spcAft>
              <a:buClr>
                <a:schemeClr val="tx1"/>
              </a:buClr>
            </a:pPr>
            <a:r>
              <a:rPr lang="en-US" sz="1800" dirty="0">
                <a:solidFill>
                  <a:schemeClr val="tx1"/>
                </a:solidFill>
              </a:rPr>
              <a:t>Minimizing healthcare provider bias</a:t>
            </a:r>
          </a:p>
          <a:p>
            <a:pPr>
              <a:spcBef>
                <a:spcPts val="500"/>
              </a:spcBef>
              <a:spcAft>
                <a:spcPts val="0"/>
              </a:spcAft>
              <a:buClr>
                <a:schemeClr val="tx1"/>
              </a:buClr>
            </a:pPr>
            <a:r>
              <a:rPr lang="en-US" sz="1800" dirty="0">
                <a:solidFill>
                  <a:schemeClr val="tx1"/>
                </a:solidFill>
              </a:rPr>
              <a:t>Increasing representation of underrepresented providers of color (MD, NP, PA) to oncology workforce</a:t>
            </a:r>
          </a:p>
        </p:txBody>
      </p:sp>
      <p:sp>
        <p:nvSpPr>
          <p:cNvPr id="17" name="Content Placeholder 8">
            <a:extLst>
              <a:ext uri="{FF2B5EF4-FFF2-40B4-BE49-F238E27FC236}">
                <a16:creationId xmlns:a16="http://schemas.microsoft.com/office/drawing/2014/main" id="{658C66FC-AC2B-4759-AEEE-B331BD6821BF}"/>
              </a:ext>
            </a:extLst>
          </p:cNvPr>
          <p:cNvSpPr txBox="1">
            <a:spLocks/>
          </p:cNvSpPr>
          <p:nvPr/>
        </p:nvSpPr>
        <p:spPr>
          <a:xfrm>
            <a:off x="1254752" y="4049585"/>
            <a:ext cx="9682496" cy="1103313"/>
          </a:xfrm>
          <a:prstGeom prst="rect">
            <a:avLst/>
          </a:prstGeom>
          <a:solidFill>
            <a:schemeClr val="accent4"/>
          </a:solidFill>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spcBef>
                <a:spcPts val="600"/>
              </a:spcBef>
              <a:spcAft>
                <a:spcPts val="0"/>
              </a:spcAft>
              <a:buFont typeface="Wingdings" panose="05000000000000000000" pitchFamily="2" charset="2"/>
              <a:buNone/>
            </a:pPr>
            <a:r>
              <a:rPr lang="en-US" sz="1800" b="1" kern="0" dirty="0">
                <a:solidFill>
                  <a:schemeClr val="tx1"/>
                </a:solidFill>
              </a:rPr>
              <a:t>Gaps in Outcomes Research </a:t>
            </a:r>
          </a:p>
          <a:p>
            <a:pPr>
              <a:spcBef>
                <a:spcPts val="600"/>
              </a:spcBef>
              <a:spcAft>
                <a:spcPts val="0"/>
              </a:spcAft>
              <a:buClr>
                <a:schemeClr val="tx1"/>
              </a:buClr>
            </a:pPr>
            <a:r>
              <a:rPr lang="en-US" sz="1800" b="0" kern="0" dirty="0">
                <a:solidFill>
                  <a:schemeClr val="tx1"/>
                </a:solidFill>
              </a:rPr>
              <a:t>Increasing representation of underrepresented groups of patient in clinical trials</a:t>
            </a:r>
          </a:p>
          <a:p>
            <a:pPr>
              <a:spcBef>
                <a:spcPts val="600"/>
              </a:spcBef>
              <a:spcAft>
                <a:spcPts val="0"/>
              </a:spcAft>
              <a:buClr>
                <a:schemeClr val="tx1"/>
              </a:buClr>
            </a:pPr>
            <a:r>
              <a:rPr lang="en-US" sz="1800" b="0" kern="0" dirty="0">
                <a:solidFill>
                  <a:schemeClr val="tx1"/>
                </a:solidFill>
              </a:rPr>
              <a:t>Evaluating genetic/molecular differences in tumor biology based on race</a:t>
            </a:r>
          </a:p>
        </p:txBody>
      </p:sp>
      <p:sp>
        <p:nvSpPr>
          <p:cNvPr id="19" name="TextBox 18">
            <a:extLst>
              <a:ext uri="{FF2B5EF4-FFF2-40B4-BE49-F238E27FC236}">
                <a16:creationId xmlns:a16="http://schemas.microsoft.com/office/drawing/2014/main" id="{3EA6B592-9B02-4A30-80D1-5D4F27253406}"/>
              </a:ext>
            </a:extLst>
          </p:cNvPr>
          <p:cNvSpPr txBox="1"/>
          <p:nvPr/>
        </p:nvSpPr>
        <p:spPr bwMode="auto">
          <a:xfrm>
            <a:off x="421794" y="6371627"/>
            <a:ext cx="870950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rgbClr val="455560"/>
                </a:solidFill>
                <a:latin typeface="Calibri" panose="020F0502020204030204" pitchFamily="34" charset="0"/>
                <a:cs typeface="Calibri" panose="020F0502020204030204" pitchFamily="34" charset="0"/>
              </a:rPr>
              <a:t>Esnaola. ASCO 2021. Chatterjee. Front Oncol. 2016;6:36. J Onc Nav Surviv. 2019;10. </a:t>
            </a:r>
            <a:endParaRPr lang="en-US" sz="1200" b="0" kern="1200" dirty="0">
              <a:solidFill>
                <a:srgbClr val="455560"/>
              </a:solidFill>
              <a:latin typeface="Calibri" panose="020F0502020204030204" pitchFamily="34" charset="0"/>
              <a:cs typeface="Calibri" panose="020F0502020204030204" pitchFamily="34" charset="0"/>
            </a:endParaRPr>
          </a:p>
        </p:txBody>
      </p:sp>
      <p:sp>
        <p:nvSpPr>
          <p:cNvPr id="20" name="Content Placeholder 7">
            <a:extLst>
              <a:ext uri="{FF2B5EF4-FFF2-40B4-BE49-F238E27FC236}">
                <a16:creationId xmlns:a16="http://schemas.microsoft.com/office/drawing/2014/main" id="{9C3BEB67-A94A-42A7-BDE5-8C82DAEDC4F3}"/>
              </a:ext>
            </a:extLst>
          </p:cNvPr>
          <p:cNvSpPr txBox="1">
            <a:spLocks/>
          </p:cNvSpPr>
          <p:nvPr/>
        </p:nvSpPr>
        <p:spPr bwMode="auto">
          <a:xfrm>
            <a:off x="6280902" y="1512617"/>
            <a:ext cx="5309278" cy="2388996"/>
          </a:xfrm>
          <a:prstGeom prst="rect">
            <a:avLst/>
          </a:prstGeom>
          <a:solidFill>
            <a:schemeClr val="accent3"/>
          </a:solid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buClr>
                <a:schemeClr val="tx1"/>
              </a:buClr>
              <a:buNone/>
            </a:pPr>
            <a:r>
              <a:rPr lang="en-US" sz="1800" kern="0" dirty="0">
                <a:solidFill>
                  <a:schemeClr val="tx1"/>
                </a:solidFill>
              </a:rPr>
              <a:t>Cost</a:t>
            </a:r>
          </a:p>
          <a:p>
            <a:pPr>
              <a:buClr>
                <a:schemeClr val="tx1"/>
              </a:buClr>
            </a:pPr>
            <a:r>
              <a:rPr lang="en-US" sz="1800" b="0" kern="0" dirty="0">
                <a:solidFill>
                  <a:schemeClr val="tx1"/>
                </a:solidFill>
              </a:rPr>
              <a:t>Reducing treatment costs with manufacturer grants and assistance programs</a:t>
            </a:r>
          </a:p>
          <a:p>
            <a:pPr>
              <a:buClr>
                <a:schemeClr val="tx1"/>
              </a:buClr>
            </a:pPr>
            <a:r>
              <a:rPr lang="en-US" sz="1800" b="0" kern="0" dirty="0">
                <a:solidFill>
                  <a:schemeClr val="tx1"/>
                </a:solidFill>
              </a:rPr>
              <a:t>Providing grants to cover transportation costs </a:t>
            </a:r>
            <a:br>
              <a:rPr lang="en-US" sz="1800" b="0" kern="0" dirty="0">
                <a:solidFill>
                  <a:schemeClr val="tx1"/>
                </a:solidFill>
              </a:rPr>
            </a:br>
            <a:r>
              <a:rPr lang="en-US" sz="1800" b="0" kern="0" dirty="0">
                <a:solidFill>
                  <a:schemeClr val="tx1"/>
                </a:solidFill>
              </a:rPr>
              <a:t>and dependent care</a:t>
            </a:r>
          </a:p>
        </p:txBody>
      </p:sp>
      <p:pic>
        <p:nvPicPr>
          <p:cNvPr id="21" name="Graphic 20" descr="Questions">
            <a:extLst>
              <a:ext uri="{FF2B5EF4-FFF2-40B4-BE49-F238E27FC236}">
                <a16:creationId xmlns:a16="http://schemas.microsoft.com/office/drawing/2014/main" id="{25F51DDC-3530-476B-A5E9-D91465B248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25680" y="3051464"/>
            <a:ext cx="914400" cy="914400"/>
          </a:xfrm>
          <a:prstGeom prst="rect">
            <a:avLst/>
          </a:prstGeom>
        </p:spPr>
      </p:pic>
      <p:pic>
        <p:nvPicPr>
          <p:cNvPr id="22" name="Graphic 21" descr="Piggy Bank">
            <a:extLst>
              <a:ext uri="{FF2B5EF4-FFF2-40B4-BE49-F238E27FC236}">
                <a16:creationId xmlns:a16="http://schemas.microsoft.com/office/drawing/2014/main" id="{2F95CDC0-5604-4D13-B869-F0E5DD956B7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434958" y="3051464"/>
            <a:ext cx="914400" cy="914400"/>
          </a:xfrm>
          <a:prstGeom prst="rect">
            <a:avLst/>
          </a:prstGeom>
        </p:spPr>
      </p:pic>
      <p:pic>
        <p:nvPicPr>
          <p:cNvPr id="23" name="Graphic 22" descr="Microscope">
            <a:extLst>
              <a:ext uri="{FF2B5EF4-FFF2-40B4-BE49-F238E27FC236}">
                <a16:creationId xmlns:a16="http://schemas.microsoft.com/office/drawing/2014/main" id="{B609FB5F-9F38-4193-B5FD-5120FD37954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860470" y="4142757"/>
            <a:ext cx="914400" cy="914400"/>
          </a:xfrm>
          <a:prstGeom prst="rect">
            <a:avLst/>
          </a:prstGeom>
        </p:spPr>
      </p:pic>
      <p:sp>
        <p:nvSpPr>
          <p:cNvPr id="5" name="TextBox 4">
            <a:extLst>
              <a:ext uri="{FF2B5EF4-FFF2-40B4-BE49-F238E27FC236}">
                <a16:creationId xmlns:a16="http://schemas.microsoft.com/office/drawing/2014/main" id="{9FD7AFF0-8DFA-B232-0DFE-9972AB04CB87}"/>
              </a:ext>
            </a:extLst>
          </p:cNvPr>
          <p:cNvSpPr txBox="1"/>
          <p:nvPr/>
        </p:nvSpPr>
        <p:spPr bwMode="auto">
          <a:xfrm>
            <a:off x="835583" y="5208699"/>
            <a:ext cx="1104583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Oncology pharmacist, nurses and patient navigators are an integral part of oncology treatment and patient care</a:t>
            </a:r>
          </a:p>
          <a:p>
            <a:pPr marL="642938" lvl="1" indent="-349250">
              <a:spcBef>
                <a:spcPct val="50000"/>
              </a:spcBef>
              <a:buFont typeface="System Font Regular"/>
              <a:buChar char="－"/>
            </a:pPr>
            <a:r>
              <a:rPr lang="en-US" b="0" dirty="0">
                <a:solidFill>
                  <a:schemeClr val="bg1"/>
                </a:solidFill>
                <a:latin typeface="Calibri" panose="020F0502020204030204" pitchFamily="34" charset="0"/>
              </a:rPr>
              <a:t>Have a key role in empowering patients and their families to take charge of their health</a:t>
            </a:r>
          </a:p>
          <a:p>
            <a:pPr marL="642938" lvl="1" indent="-349250">
              <a:spcBef>
                <a:spcPct val="50000"/>
              </a:spcBef>
              <a:buFont typeface="System Font Regular"/>
              <a:buChar char="－"/>
            </a:pPr>
            <a:r>
              <a:rPr lang="en-US" b="0" dirty="0">
                <a:solidFill>
                  <a:schemeClr val="bg1"/>
                </a:solidFill>
                <a:latin typeface="Calibri" panose="020F0502020204030204" pitchFamily="34" charset="0"/>
              </a:rPr>
              <a:t>Can provide education, resources, and healthcare planning advice</a:t>
            </a:r>
          </a:p>
        </p:txBody>
      </p:sp>
    </p:spTree>
    <p:extLst>
      <p:ext uri="{BB962C8B-B14F-4D97-AF65-F5344CB8AC3E}">
        <p14:creationId xmlns:p14="http://schemas.microsoft.com/office/powerpoint/2010/main" val="3202576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FDD36-EDA1-3C3D-D45A-D92BD1548084}"/>
              </a:ext>
            </a:extLst>
          </p:cNvPr>
          <p:cNvSpPr>
            <a:spLocks noGrp="1"/>
          </p:cNvSpPr>
          <p:nvPr>
            <p:ph type="title"/>
          </p:nvPr>
        </p:nvSpPr>
        <p:spPr/>
        <p:txBody>
          <a:bodyPr/>
          <a:lstStyle/>
          <a:p>
            <a:r>
              <a:rPr lang="it-IT" dirty="0">
                <a:cs typeface="Calibri" panose="020F0502020204030204" pitchFamily="34" charset="0"/>
              </a:rPr>
              <a:t>Take-home Messages</a:t>
            </a:r>
            <a:r>
              <a:rPr lang="it-IT" dirty="0">
                <a:latin typeface="Arial" panose="020B0604020202020204" pitchFamily="34" charset="0"/>
                <a:cs typeface="Arial" panose="020B0604020202020204" pitchFamily="34" charset="0"/>
              </a:rPr>
              <a:t>—</a:t>
            </a:r>
            <a:br>
              <a:rPr lang="it-IT" dirty="0">
                <a:latin typeface="Arial" panose="020B0604020202020204" pitchFamily="34" charset="0"/>
                <a:cs typeface="Arial" panose="020B0604020202020204" pitchFamily="34" charset="0"/>
              </a:rPr>
            </a:br>
            <a:r>
              <a:rPr lang="en-US" i="1" dirty="0"/>
              <a:t>Achieving Health Equity in Cervical Cancer</a:t>
            </a:r>
            <a:endParaRPr lang="en-US" dirty="0"/>
          </a:p>
        </p:txBody>
      </p:sp>
      <p:sp>
        <p:nvSpPr>
          <p:cNvPr id="3" name="Content Placeholder 2">
            <a:extLst>
              <a:ext uri="{FF2B5EF4-FFF2-40B4-BE49-F238E27FC236}">
                <a16:creationId xmlns:a16="http://schemas.microsoft.com/office/drawing/2014/main" id="{78D7E072-B90C-27D1-CA97-2FD7A3B2548F}"/>
              </a:ext>
            </a:extLst>
          </p:cNvPr>
          <p:cNvSpPr>
            <a:spLocks noGrp="1"/>
          </p:cNvSpPr>
          <p:nvPr>
            <p:ph idx="1"/>
          </p:nvPr>
        </p:nvSpPr>
        <p:spPr/>
        <p:txBody>
          <a:bodyPr/>
          <a:lstStyle/>
          <a:p>
            <a:pPr>
              <a:spcAft>
                <a:spcPts val="500"/>
              </a:spcAft>
            </a:pPr>
            <a:r>
              <a:rPr lang="en-US" sz="2200" dirty="0">
                <a:cs typeface="Calibri" panose="020F0502020204030204" pitchFamily="34" charset="0"/>
              </a:rPr>
              <a:t>Low vaccination rate is a key contributor to higher incidence of cervical cancer in </a:t>
            </a:r>
            <a:br>
              <a:rPr lang="en-US" sz="2200" dirty="0">
                <a:cs typeface="Calibri" panose="020F0502020204030204" pitchFamily="34" charset="0"/>
              </a:rPr>
            </a:br>
            <a:r>
              <a:rPr lang="en-US" sz="2200" dirty="0">
                <a:cs typeface="Calibri" panose="020F0502020204030204" pitchFamily="34" charset="0"/>
              </a:rPr>
              <a:t>Black and Hispanic patients vs White patients, and low adoption of brachytherapy in </a:t>
            </a:r>
            <a:br>
              <a:rPr lang="en-US" sz="2200" dirty="0">
                <a:cs typeface="Calibri" panose="020F0502020204030204" pitchFamily="34" charset="0"/>
              </a:rPr>
            </a:br>
            <a:r>
              <a:rPr lang="en-US" sz="2200" dirty="0">
                <a:cs typeface="Calibri" panose="020F0502020204030204" pitchFamily="34" charset="0"/>
              </a:rPr>
              <a:t>Black patients is associated with lower survival vs White patients</a:t>
            </a:r>
          </a:p>
          <a:p>
            <a:pPr lvl="1">
              <a:spcAft>
                <a:spcPts val="500"/>
              </a:spcAft>
            </a:pPr>
            <a:r>
              <a:rPr lang="en-US" sz="2000" dirty="0"/>
              <a:t>Providing targeted health education and leveraging community pharmacies improved vaccination rates</a:t>
            </a:r>
          </a:p>
          <a:p>
            <a:pPr lvl="1">
              <a:spcAft>
                <a:spcPts val="500"/>
              </a:spcAft>
            </a:pPr>
            <a:r>
              <a:rPr lang="en-US" sz="2000" dirty="0"/>
              <a:t>Use of brachytherapy and novel agents (eg, immunotherapy, antibody‒drug conjugates) </a:t>
            </a:r>
            <a:br>
              <a:rPr lang="en-US" sz="2000" dirty="0"/>
            </a:br>
            <a:r>
              <a:rPr lang="en-US" sz="2000" dirty="0"/>
              <a:t>can improve outcomes for all patients with cervical cancer regardless of race/ethnicity</a:t>
            </a:r>
          </a:p>
          <a:p>
            <a:pPr marL="342900" marR="0" lvl="0" indent="-342900">
              <a:buFont typeface="Wingdings" panose="05000000000000000000" pitchFamily="2" charset="2"/>
              <a:buChar char=""/>
              <a:tabLst>
                <a:tab pos="457200" algn="l"/>
              </a:tabLst>
            </a:pPr>
            <a:r>
              <a:rPr lang="en-US" sz="2200" dirty="0">
                <a:ea typeface="Times New Roman" panose="02020603050405020304" pitchFamily="18" charset="0"/>
                <a:cs typeface="Calibri" panose="020F0502020204030204" pitchFamily="34" charset="0"/>
              </a:rPr>
              <a:t>For </a:t>
            </a:r>
            <a:r>
              <a:rPr lang="en-US" sz="2200" dirty="0">
                <a:effectLst/>
                <a:ea typeface="Times New Roman" panose="02020603050405020304" pitchFamily="18" charset="0"/>
                <a:cs typeface="Calibri" panose="020F0502020204030204" pitchFamily="34" charset="0"/>
              </a:rPr>
              <a:t>Black patients, education and receipt of treatment at high-volume centers may result in improved outcomes, particularly education on the potential benefits of clinical trial participation</a:t>
            </a:r>
          </a:p>
          <a:p>
            <a:pPr lvl="1">
              <a:spcAft>
                <a:spcPts val="500"/>
              </a:spcAft>
            </a:pPr>
            <a:r>
              <a:rPr lang="en-US" sz="2000" dirty="0"/>
              <a:t>Increased participation of Black patients in clinical trials of novel agents can inform data gaps  </a:t>
            </a:r>
          </a:p>
          <a:p>
            <a:pPr marL="342900" marR="0" lvl="0" indent="-342900">
              <a:buFont typeface="Wingdings" panose="05000000000000000000" pitchFamily="2" charset="2"/>
              <a:buChar char=""/>
              <a:tabLst>
                <a:tab pos="457200" algn="l"/>
              </a:tabLst>
            </a:pPr>
            <a:endParaRPr lang="en-US" sz="2000" dirty="0">
              <a:effectLst/>
              <a:ea typeface="Times New Roman" panose="02020603050405020304" pitchFamily="18" charset="0"/>
              <a:cs typeface="Calibri" panose="020F0502020204030204" pitchFamily="34" charset="0"/>
            </a:endParaRPr>
          </a:p>
          <a:p>
            <a:endParaRPr lang="en-US" dirty="0"/>
          </a:p>
        </p:txBody>
      </p:sp>
    </p:spTree>
    <p:extLst>
      <p:ext uri="{BB962C8B-B14F-4D97-AF65-F5344CB8AC3E}">
        <p14:creationId xmlns:p14="http://schemas.microsoft.com/office/powerpoint/2010/main" val="12522228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4">
            <a:extLst>
              <a:ext uri="{FF2B5EF4-FFF2-40B4-BE49-F238E27FC236}">
                <a16:creationId xmlns:a16="http://schemas.microsoft.com/office/drawing/2014/main" id="{F5C5750E-27EE-4D2C-A251-93359F725ED6}"/>
              </a:ext>
            </a:extLst>
          </p:cNvPr>
          <p:cNvSpPr>
            <a:spLocks noGrp="1"/>
          </p:cNvSpPr>
          <p:nvPr>
            <p:ph sz="quarter" idx="11"/>
          </p:nvPr>
        </p:nvSpPr>
        <p:spPr>
          <a:xfrm>
            <a:off x="514351" y="4856674"/>
            <a:ext cx="4160391" cy="1490152"/>
          </a:xfrm>
        </p:spPr>
        <p:txBody>
          <a:bodyPr/>
          <a:lstStyle/>
          <a:p>
            <a:r>
              <a:rPr lang="en-US" sz="2000" dirty="0">
                <a:hlinkClick r:id="rId3">
                  <a:extLst>
                    <a:ext uri="{A12FA001-AC4F-418D-AE19-62706E023703}">
                      <ahyp:hlinkClr xmlns:ahyp="http://schemas.microsoft.com/office/drawing/2018/hyperlinkcolor" val="tx"/>
                    </a:ext>
                  </a:extLst>
                </a:hlinkClick>
              </a:rPr>
              <a:t>clinicaloptions.com/oncology</a:t>
            </a:r>
            <a:endParaRPr lang="en-US" sz="2000" dirty="0"/>
          </a:p>
          <a:p>
            <a:r>
              <a:rPr lang="en-US" sz="2000" dirty="0">
                <a:hlinkClick r:id="rId4">
                  <a:extLst>
                    <a:ext uri="{A12FA001-AC4F-418D-AE19-62706E023703}">
                      <ahyp:hlinkClr xmlns:ahyp="http://schemas.microsoft.com/office/drawing/2018/hyperlinkcolor" val="tx"/>
                    </a:ext>
                  </a:extLst>
                </a:hlinkClick>
              </a:rPr>
              <a:t>clinicaloptions.com/GYNCI2022tool</a:t>
            </a:r>
            <a:endParaRPr lang="en-US" sz="2000" dirty="0">
              <a:hlinkClick r:id="" action="ppaction://noaction">
                <a:extLst>
                  <a:ext uri="{A12FA001-AC4F-418D-AE19-62706E023703}">
                    <ahyp:hlinkClr xmlns:ahyp="http://schemas.microsoft.com/office/drawing/2018/hyperlinkcolor" val="tx"/>
                  </a:ext>
                </a:extLst>
              </a:hlinkClick>
            </a:endParaRPr>
          </a:p>
          <a:p>
            <a:endParaRPr lang="en-US" sz="3200" dirty="0"/>
          </a:p>
        </p:txBody>
      </p:sp>
      <p:sp>
        <p:nvSpPr>
          <p:cNvPr id="10" name="Rectangle 10">
            <a:extLst>
              <a:ext uri="{FF2B5EF4-FFF2-40B4-BE49-F238E27FC236}">
                <a16:creationId xmlns:a16="http://schemas.microsoft.com/office/drawing/2014/main" id="{4ACA2418-10B8-49C8-92DE-FE28B2BA6F95}"/>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Gynecologic Malignancies!</a:t>
            </a:r>
          </a:p>
        </p:txBody>
      </p:sp>
      <p:sp>
        <p:nvSpPr>
          <p:cNvPr id="12" name="Rectangle 3">
            <a:extLst>
              <a:ext uri="{FF2B5EF4-FFF2-40B4-BE49-F238E27FC236}">
                <a16:creationId xmlns:a16="http://schemas.microsoft.com/office/drawing/2014/main" id="{CA6B373E-C93B-4F13-96D1-88B2A3DDDCA9}"/>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14" name="Rectangle 2">
            <a:extLst>
              <a:ext uri="{FF2B5EF4-FFF2-40B4-BE49-F238E27FC236}">
                <a16:creationId xmlns:a16="http://schemas.microsoft.com/office/drawing/2014/main" id="{F32942DF-B46C-419A-A22D-492346B298AA}"/>
              </a:ext>
            </a:extLst>
          </p:cNvPr>
          <p:cNvSpPr>
            <a:spLocks noGrp="1" noChangeArrowheads="1"/>
          </p:cNvSpPr>
          <p:nvPr>
            <p:ph sz="quarter" idx="10"/>
          </p:nvPr>
        </p:nvSpPr>
        <p:spPr>
          <a:xfrm>
            <a:off x="609759" y="1895477"/>
            <a:ext cx="10097227" cy="2499234"/>
          </a:xfrm>
        </p:spPr>
        <p:txBody>
          <a:bodyPr rtlCol="0">
            <a:normAutofit/>
          </a:bodyPr>
          <a:lstStyle/>
          <a:p>
            <a:pPr>
              <a:lnSpc>
                <a:spcPct val="100000"/>
              </a:lnSpc>
              <a:buClr>
                <a:schemeClr val="tx2">
                  <a:lumMod val="20000"/>
                  <a:lumOff val="80000"/>
                </a:schemeClr>
              </a:buClr>
              <a:defRPr/>
            </a:pPr>
            <a:r>
              <a:rPr lang="en-US" sz="2200" dirty="0">
                <a:solidFill>
                  <a:srgbClr val="E1471D"/>
                </a:solidFill>
              </a:rPr>
              <a:t>CME/CPE/CNE-certified on-demand webcast </a:t>
            </a:r>
            <a:r>
              <a:rPr lang="en-US" sz="2200" b="0" dirty="0">
                <a:cs typeface="Calibri" panose="020F0502020204030204" pitchFamily="34" charset="0"/>
              </a:rPr>
              <a:t>(</a:t>
            </a:r>
            <a:r>
              <a:rPr lang="en-US" sz="2200" b="0" i="1" dirty="0">
                <a:cs typeface="Calibri" panose="020F0502020204030204" pitchFamily="34" charset="0"/>
              </a:rPr>
              <a:t>coming soon!</a:t>
            </a:r>
            <a:r>
              <a:rPr lang="en-US" sz="2200" b="0" dirty="0">
                <a:cs typeface="Calibri" panose="020F0502020204030204" pitchFamily="34" charset="0"/>
              </a:rPr>
              <a:t>)</a:t>
            </a:r>
          </a:p>
          <a:p>
            <a:pPr>
              <a:buClr>
                <a:schemeClr val="tx2">
                  <a:lumMod val="20000"/>
                  <a:lumOff val="80000"/>
                </a:schemeClr>
              </a:buClr>
              <a:defRPr/>
            </a:pPr>
            <a:r>
              <a:rPr lang="en-US" sz="2000" kern="0" dirty="0">
                <a:solidFill>
                  <a:srgbClr val="E1471D"/>
                </a:solidFill>
              </a:rPr>
              <a:t>ClinicalThought commentaries and PDF resources </a:t>
            </a:r>
            <a:r>
              <a:rPr lang="en-US" sz="2000" b="0" kern="0" dirty="0">
                <a:cs typeface="Calibri" panose="020F0502020204030204" pitchFamily="34" charset="0"/>
              </a:rPr>
              <a:t>for gynecologic cancers that may help increase awareness on health disparities and provide additional aid to your patients</a:t>
            </a:r>
            <a:endParaRPr lang="en-US" sz="2000" b="0" i="1" kern="0" dirty="0">
              <a:cs typeface="Calibri" panose="020F0502020204030204" pitchFamily="34" charset="0"/>
            </a:endParaRPr>
          </a:p>
          <a:p>
            <a:pPr>
              <a:buClr>
                <a:schemeClr val="tx2">
                  <a:lumMod val="20000"/>
                  <a:lumOff val="80000"/>
                </a:schemeClr>
              </a:buClr>
              <a:defRPr/>
            </a:pPr>
            <a:r>
              <a:rPr lang="en-US" sz="2000" kern="0" dirty="0">
                <a:solidFill>
                  <a:srgbClr val="E1471D"/>
                </a:solidFill>
              </a:rPr>
              <a:t>On-demand CME/CPE/CNE-certified text modules </a:t>
            </a:r>
            <a:r>
              <a:rPr lang="en-US" sz="2000" b="0" kern="0" dirty="0"/>
              <a:t>for ovarian and endometrial cancer with healthcare professionals’ insight and commentary </a:t>
            </a:r>
          </a:p>
          <a:p>
            <a:pPr>
              <a:lnSpc>
                <a:spcPct val="100000"/>
              </a:lnSpc>
              <a:buClr>
                <a:schemeClr val="tx2">
                  <a:lumMod val="20000"/>
                  <a:lumOff val="80000"/>
                </a:schemeClr>
              </a:buClr>
              <a:defRPr/>
            </a:pPr>
            <a:endParaRPr lang="en-US" sz="2200" b="0" dirty="0">
              <a:cs typeface="Calibri" panose="020F0502020204030204" pitchFamily="34" charset="0"/>
            </a:endParaRPr>
          </a:p>
          <a:p>
            <a:pPr>
              <a:buClr>
                <a:schemeClr val="tx2">
                  <a:lumMod val="20000"/>
                  <a:lumOff val="80000"/>
                </a:schemeClr>
              </a:buClr>
              <a:defRPr/>
            </a:pPr>
            <a:endParaRPr lang="en-US" b="0" i="1" dirty="0"/>
          </a:p>
        </p:txBody>
      </p:sp>
      <p:sp>
        <p:nvSpPr>
          <p:cNvPr id="2" name="Content Placeholder 4">
            <a:extLst>
              <a:ext uri="{FF2B5EF4-FFF2-40B4-BE49-F238E27FC236}">
                <a16:creationId xmlns:a16="http://schemas.microsoft.com/office/drawing/2014/main" id="{CFCEB96D-4C38-6E69-F68C-6DFA14036B23}"/>
              </a:ext>
            </a:extLst>
          </p:cNvPr>
          <p:cNvSpPr txBox="1">
            <a:spLocks/>
          </p:cNvSpPr>
          <p:nvPr/>
        </p:nvSpPr>
        <p:spPr bwMode="auto">
          <a:xfrm>
            <a:off x="4674742" y="4856674"/>
            <a:ext cx="4160391" cy="1490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Tx/>
              <a:buNone/>
              <a:defRPr sz="2400" b="1">
                <a:solidFill>
                  <a:srgbClr val="E1471D"/>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Tx/>
              <a:buNone/>
              <a:defRPr sz="24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u="sng" kern="0" dirty="0">
                <a:solidFill>
                  <a:schemeClr val="accent3"/>
                </a:solidFill>
                <a:hlinkClick r:id="rId5">
                  <a:extLst>
                    <a:ext uri="{A12FA001-AC4F-418D-AE19-62706E023703}">
                      <ahyp:hlinkClr xmlns:ahyp="http://schemas.microsoft.com/office/drawing/2018/hyperlinkcolor" val="tx"/>
                    </a:ext>
                  </a:extLst>
                </a:hlinkClick>
              </a:rPr>
              <a:t>clinicaloptions.com/immuneAETool</a:t>
            </a:r>
            <a:endParaRPr lang="en-US" sz="2000" kern="0" dirty="0">
              <a:solidFill>
                <a:schemeClr val="accent3"/>
              </a:solidFill>
            </a:endParaRPr>
          </a:p>
          <a:p>
            <a:r>
              <a:rPr lang="en-US" sz="2000" kern="0" dirty="0">
                <a:hlinkClick r:id="rId6">
                  <a:extLst>
                    <a:ext uri="{A12FA001-AC4F-418D-AE19-62706E023703}">
                      <ahyp:hlinkClr xmlns:ahyp="http://schemas.microsoft.com/office/drawing/2018/hyperlinkcolor" val="tx"/>
                    </a:ext>
                  </a:extLst>
                </a:hlinkClick>
              </a:rPr>
              <a:t>clinicaloptions.com/CervicalTool2022</a:t>
            </a:r>
            <a:endParaRPr lang="en-US" sz="2000" kern="0" dirty="0"/>
          </a:p>
          <a:p>
            <a:endParaRPr lang="en-US" sz="3200" kern="0" dirty="0"/>
          </a:p>
        </p:txBody>
      </p:sp>
    </p:spTree>
  </p:cSld>
  <p:clrMapOvr>
    <a:masterClrMapping/>
  </p:clrMapOvr>
  <mc:AlternateContent xmlns:mc="http://schemas.openxmlformats.org/markup-compatibility/2006" xmlns:p14="http://schemas.microsoft.com/office/powerpoint/2010/main">
    <mc:Choice Requires="p14">
      <p:transition spd="slow" p14:dur="2000" advClick="0" advTm="12000"/>
    </mc:Choice>
    <mc:Fallback xmlns="">
      <p:transition spd="slow" advClick="0" advTm="12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56M7VY3CDVN5-1154614688-3</_dlc_DocId>
    <_dlc_DocIdUrl xmlns="d54cbe69-32bd-412a-b004-9152f949605e">
      <Url>https://intranet.clinicaloptions.com/mews/oncology/ONC_2022_Gynecologic_Health_Equity_SST_LL_CI_(PRP5476)/CME_CE_CPE-Certified_Micro_Module__and_Slides_-__3_-_Cervical/_layouts/15/DocIdRedir.aspx?ID=56M7VY3CDVN5-1154614688-3</Url>
      <Description>56M7VY3CDVN5-1154614688-3</Description>
    </_dlc_DocIdUrl>
    <Document_x0020_Category xmlns="a04e4ecc-65f6-4b67-9ac7-5bd14291ff02">Slides - Online (non-CME)</Document_x0020_Categor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B16101F673A5E4386F9A9596DD54FDE" ma:contentTypeVersion="1" ma:contentTypeDescription="Create a new document." ma:contentTypeScope="" ma:versionID="af3eb90c9fff7733fd0e60391add0910">
  <xsd:schema xmlns:xsd="http://www.w3.org/2001/XMLSchema" xmlns:xs="http://www.w3.org/2001/XMLSchema" xmlns:p="http://schemas.microsoft.com/office/2006/metadata/properties" xmlns:ns2="d54cbe69-32bd-412a-b004-9152f949605e" xmlns:ns3="a04e4ecc-65f6-4b67-9ac7-5bd14291ff02" targetNamespace="http://schemas.microsoft.com/office/2006/metadata/properties" ma:root="true" ma:fieldsID="674bbe74eb11893de7fbf9ca3d921e5f" ns2:_="" ns3:_="">
    <xsd:import namespace="d54cbe69-32bd-412a-b004-9152f949605e"/>
    <xsd:import namespace="a04e4ecc-65f6-4b67-9ac7-5bd14291ff0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04e4ecc-65f6-4b67-9ac7-5bd14291ff0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6A3B72-5A3D-4B1B-BA91-50F10465782A}">
  <ds:schemaRefs>
    <ds:schemaRef ds:uri="http://schemas.microsoft.com/sharepoint/events"/>
  </ds:schemaRefs>
</ds:datastoreItem>
</file>

<file path=customXml/itemProps2.xml><?xml version="1.0" encoding="utf-8"?>
<ds:datastoreItem xmlns:ds="http://schemas.openxmlformats.org/officeDocument/2006/customXml" ds:itemID="{5BA55BC3-5A03-47C2-8EC3-D964C3B5E779}">
  <ds:schemaRefs>
    <ds:schemaRef ds:uri="http://schemas.microsoft.com/office/2006/documentManagement/types"/>
    <ds:schemaRef ds:uri="http://purl.org/dc/terms/"/>
    <ds:schemaRef ds:uri="http://www.w3.org/XML/1998/namespac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a04e4ecc-65f6-4b67-9ac7-5bd14291ff02"/>
    <ds:schemaRef ds:uri="d54cbe69-32bd-412a-b004-9152f949605e"/>
    <ds:schemaRef ds:uri="http://purl.org/dc/dcmitype/"/>
  </ds:schemaRefs>
</ds:datastoreItem>
</file>

<file path=customXml/itemProps3.xml><?xml version="1.0" encoding="utf-8"?>
<ds:datastoreItem xmlns:ds="http://schemas.openxmlformats.org/officeDocument/2006/customXml" ds:itemID="{318F9B0F-A6E2-4C75-B389-BACA2430DD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04e4ecc-65f6-4b67-9ac7-5bd14291ff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16652</TotalTime>
  <Words>5471</Words>
  <Application>Microsoft Office PowerPoint</Application>
  <PresentationFormat>Widescreen</PresentationFormat>
  <Paragraphs>1015</Paragraphs>
  <Slides>35</Slides>
  <Notes>34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Arial</vt:lpstr>
      <vt:lpstr>BlinkMacSystemFont</vt:lpstr>
      <vt:lpstr>Calibri</vt:lpstr>
      <vt:lpstr>Cambria Math</vt:lpstr>
      <vt:lpstr>Montserrat</vt:lpstr>
      <vt:lpstr>Roboto</vt:lpstr>
      <vt:lpstr>System Font Regular</vt:lpstr>
      <vt:lpstr>Times</vt:lpstr>
      <vt:lpstr>Wingdings</vt:lpstr>
      <vt:lpstr>2017_HTAA_Diabetes</vt:lpstr>
      <vt:lpstr>Improving Provider Awareness About Healthcare Equity: Improving All Patients’ Access to Care in Cervical Cancer</vt:lpstr>
      <vt:lpstr>About These Slides</vt:lpstr>
      <vt:lpstr>Faculty and Disclosures</vt:lpstr>
      <vt:lpstr>Cervical Cancer: Overview</vt:lpstr>
      <vt:lpstr>Cervical Cancer: Challenges</vt:lpstr>
      <vt:lpstr>Cervical Cancer: US Incidence  and Mortality Rates by Race </vt:lpstr>
      <vt:lpstr>Cervical Cancer: Incidence per 100,000 Women by State</vt:lpstr>
      <vt:lpstr>Low Rates of Vaccination May Contribute  to High Incidence Rates of Cervical Cancer </vt:lpstr>
      <vt:lpstr>Distrust and Limited Access to HCPs May Result in  Lower HPV Vaccination Rates Among Underrepresented Racial/Ethnic Minority Patients</vt:lpstr>
      <vt:lpstr>Leveraging Community Pharmacies as “Vaccines for Children” Providers May Help Increase HPV Vaccination</vt:lpstr>
      <vt:lpstr>Screening and  HPV Testing in Cervical Cancer</vt:lpstr>
      <vt:lpstr>ACS/USPSTF Guidelines on  Cervical Cancer Screening Frequency</vt:lpstr>
      <vt:lpstr>Health Disparities in Screening for Cervical Cancer</vt:lpstr>
      <vt:lpstr>Barriers to Cervical Cancer Screening  for White, Black, and Hispanic Women</vt:lpstr>
      <vt:lpstr>Navigating the Healthcare Ecosystem: Expanding  Access to Care for Underrepresented Women of Color</vt:lpstr>
      <vt:lpstr>Individualizing Cervical Cancer Care With Current and Emerging Practice-Changing Clinical Data for Cervical Cancer</vt:lpstr>
      <vt:lpstr>PowerPoint Presentation</vt:lpstr>
      <vt:lpstr>Interactive Decision Support Tools for  Advanced Gynecologic Cancers</vt:lpstr>
      <vt:lpstr>Black and White Women With Cervical Cancer  Receive Different Treatments</vt:lpstr>
      <vt:lpstr>Uniformity of Treatment and Guideline-Concordant Care May Help Reduce Health Disparities in Cervical Cancer</vt:lpstr>
      <vt:lpstr>Black Patients With Cervical Cancer Who Receive Care Comparable With White Women Achieve Similar Survival Outcomes</vt:lpstr>
      <vt:lpstr> Clinical Advances in  the Management of Cervical Cancer</vt:lpstr>
      <vt:lpstr>KEYNOTE-158 Phase II Basket Trial (Update): Pembrolizumab Monotherapy in Advanced CC</vt:lpstr>
      <vt:lpstr>GARNET: Updated Efficacy Results</vt:lpstr>
      <vt:lpstr>Pembrolizumab + CT ± Bevacizumab vs Placebo + CT ±  Bevacizumab in CC (KEYNOTE-826): Study Design</vt:lpstr>
      <vt:lpstr>KEYNOTE-826: Baseline Characteristics</vt:lpstr>
      <vt:lpstr>KEYNOTE-826: PFS and OS</vt:lpstr>
      <vt:lpstr>KEYNOTE-826: Final Analysis of OS</vt:lpstr>
      <vt:lpstr>KEYNOTE-826: PFS/OS Across Protocol-Specified Subgroups</vt:lpstr>
      <vt:lpstr>innovaTV 204: International, Multicenter, Phase II Study of Tisotumab Vedotin in Recurrent/Metastatic CC</vt:lpstr>
      <vt:lpstr>Phase II innovaTV 204: Prespecified AEs of Interest</vt:lpstr>
      <vt:lpstr>Addressing Potential Healthcare Disparities in  Clinical Trial Enrollment</vt:lpstr>
      <vt:lpstr>Navigating the Healthcare Ecosystem:  Addressing Potential Healthcare Disparities </vt:lpstr>
      <vt:lpstr>Take-home Messages— Achieving Health Equity in Cervical Cancer</vt:lpstr>
      <vt:lpstr>Go Online for More CCO  Coverage of Gynecologic Malignancies!</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Provider Awareness About Healthcare Equity: Improving All Patients’ Access to Care in Cervical Cancer</dc:title>
  <dc:subject/>
  <dc:creator>Preferred User</dc:creator>
  <cp:keywords/>
  <dc:description/>
  <cp:lastModifiedBy>achandgude@cealliance.com</cp:lastModifiedBy>
  <cp:revision>1077</cp:revision>
  <cp:lastPrinted>2016-09-26T20:21:49Z</cp:lastPrinted>
  <dcterms:created xsi:type="dcterms:W3CDTF">2005-05-27T15:08:01Z</dcterms:created>
  <dcterms:modified xsi:type="dcterms:W3CDTF">2023-06-19T06:47:51Z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50900e7a-4a59-447c-8a2b-7027cc512714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0x0101006B16101F673A5E4386F9A9596DD54FDE</vt:lpwstr>
  </property>
</Properties>
</file>