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91" r:id="rId6"/>
  </p:sldMasterIdLst>
  <p:notesMasterIdLst>
    <p:notesMasterId r:id="rId17"/>
  </p:notesMasterIdLst>
  <p:handoutMasterIdLst>
    <p:handoutMasterId r:id="rId18"/>
  </p:handoutMasterIdLst>
  <p:sldIdLst>
    <p:sldId id="321" r:id="rId7"/>
    <p:sldId id="556" r:id="rId8"/>
    <p:sldId id="559" r:id="rId9"/>
    <p:sldId id="560" r:id="rId10"/>
    <p:sldId id="561" r:id="rId11"/>
    <p:sldId id="562" r:id="rId12"/>
    <p:sldId id="563" r:id="rId13"/>
    <p:sldId id="568" r:id="rId14"/>
    <p:sldId id="564"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Anna Poppa" initials="AP" lastIdx="6" clrIdx="13">
    <p:extLst>
      <p:ext uri="{19B8F6BF-5375-455C-9EA6-DF929625EA0E}">
        <p15:presenceInfo xmlns:p15="http://schemas.microsoft.com/office/powerpoint/2012/main" userId="c33764466cc77507" providerId="Windows Live"/>
      </p:ext>
    </p:extLst>
  </p:cmAuthor>
  <p:cmAuthor id="15" name="CLINICALOPTIONS\mbecker" initials="C" lastIdx="5" clrIdx="14">
    <p:extLst>
      <p:ext uri="{19B8F6BF-5375-455C-9EA6-DF929625EA0E}">
        <p15:presenceInfo xmlns:p15="http://schemas.microsoft.com/office/powerpoint/2012/main" userId="CLINICALOPTIONS\mbecker" providerId="None"/>
      </p:ext>
    </p:extLst>
  </p:cmAuthor>
  <p:cmAuthor id="16" name="CLINICALOPTIONS\tquill" initials="C" lastIdx="1" clrIdx="15">
    <p:extLst>
      <p:ext uri="{19B8F6BF-5375-455C-9EA6-DF929625EA0E}">
        <p15:presenceInfo xmlns:p15="http://schemas.microsoft.com/office/powerpoint/2012/main" userId="CLINICALOPTIONS\tquill" providerId="None"/>
      </p:ext>
    </p:extLst>
  </p:cmAuthor>
  <p:cmAuthor id="17" name="Christy Seals" initials="CS" lastIdx="11" clrIdx="16">
    <p:extLst>
      <p:ext uri="{19B8F6BF-5375-455C-9EA6-DF929625EA0E}">
        <p15:presenceInfo xmlns:p15="http://schemas.microsoft.com/office/powerpoint/2012/main" userId="S::cseals@clinicaloptions.com::0852e532-1f9e-4bbf-9b56-be19a9543a31" providerId="AD"/>
      </p:ext>
    </p:extLst>
  </p:cmAuthor>
  <p:cmAuthor id="18" name="Dussadee Royal" initials="DR" lastIdx="3" clrIdx="17">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114772-034D-4F24-ACF3-FFAF9455A765}" v="535" dt="2021-12-17T22:02:37.173"/>
    <p1510:client id="{9F0D18E3-F485-45E4-AFE0-7BB802CBEDC2}" v="159" dt="2021-12-17T20:30:52.88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showGuides="1">
      <p:cViewPr varScale="1">
        <p:scale>
          <a:sx n="103" d="100"/>
          <a:sy n="103" d="100"/>
        </p:scale>
        <p:origin x="114" y="102"/>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2,3-DPG, 2,3-diphosphoglycerate; ATP, adenosine triphosphate; Hb, hemoglobin; HbS, sickle hemoglobin; PKR, erythrocyte pyruvate kinase; PoS, point of sickling; RBC, red blood cell; SCD, sickle cell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507740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2,3-DPG, 2,3-diphosphoglycerate; ATP, adenosine triphosphate; Hb, hemoglobin; </a:t>
            </a:r>
            <a:r>
              <a:rPr lang="en-US" i="1" dirty="0" err="1"/>
              <a:t>HbS</a:t>
            </a:r>
            <a:r>
              <a:rPr lang="en-US" i="1" dirty="0"/>
              <a:t>, sickle hemoglobin; RBC, red blood cell; SCD, sickle cell disease; VOC, </a:t>
            </a:r>
            <a:r>
              <a:rPr lang="en-US" i="1" dirty="0" err="1"/>
              <a:t>vaso</a:t>
            </a:r>
            <a:r>
              <a:rPr lang="en-US" i="1" dirty="0"/>
              <a:t>-occlusive crisis.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498660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2,3-DPG, 2,3-diphosphoglycerate; ATP, adenosine triphosphate; BL, baseline; PD, pharmacodynamics; PK, pharmacokinetics; pop, population; SCD, sickle cell disease; SD, standard deviation.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645423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2,3-DPG, 2,3-diphosphoglycerate; EOT, end of treatment; HbA, healthy adult hemoglobin; HbS, sickle hemoglobin; P</a:t>
            </a:r>
            <a:r>
              <a:rPr lang="en-US" i="1" baseline="-25000" dirty="0"/>
              <a:t>50</a:t>
            </a:r>
            <a:r>
              <a:rPr lang="en-US" i="1" baseline="0" dirty="0"/>
              <a:t>, oxygen tension at which hemoglobin is 50% saturated; pO</a:t>
            </a:r>
            <a:r>
              <a:rPr lang="en-US" i="1" baseline="-25000" dirty="0"/>
              <a:t>2</a:t>
            </a:r>
            <a:r>
              <a:rPr lang="en-US" i="1" baseline="0" dirty="0"/>
              <a:t>, partial pressure of oxygen; SCD, sickle cell disease.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433111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EI</a:t>
            </a:r>
            <a:r>
              <a:rPr lang="en-US" i="1" baseline="-25000" dirty="0"/>
              <a:t>max</a:t>
            </a:r>
            <a:r>
              <a:rPr lang="en-US" i="1" dirty="0"/>
              <a:t>, maximum elongation index; EOT, end of treatment; </a:t>
            </a:r>
            <a:r>
              <a:rPr lang="en-US" i="1" baseline="0" dirty="0"/>
              <a:t>pO</a:t>
            </a:r>
            <a:r>
              <a:rPr lang="en-US" i="1" baseline="-25000" dirty="0"/>
              <a:t>2</a:t>
            </a:r>
            <a:r>
              <a:rPr lang="en-US" i="1" baseline="0" dirty="0"/>
              <a:t>, partial pressure of oxygen; </a:t>
            </a:r>
            <a:r>
              <a:rPr lang="en-US" i="1" dirty="0"/>
              <a:t>PoS, point of sickling; RBC, red blood cell; SCD, sickle cell disease; SE, standard error.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824590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Hb, hemoglobin; PKR,</a:t>
            </a:r>
            <a:r>
              <a:rPr lang="en-US" b="0" i="1" dirty="0">
                <a:solidFill>
                  <a:srgbClr val="4D5156"/>
                </a:solidFill>
                <a:effectLst/>
                <a:latin typeface="arial" panose="020B0604020202020204" pitchFamily="34" charset="0"/>
              </a:rPr>
              <a:t> pyruvate kinase-R; </a:t>
            </a:r>
            <a:r>
              <a:rPr lang="en-US" i="1" dirty="0"/>
              <a:t>PS, phosphatidylserine; RBC, red blood cell; SCD, sickle cell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311148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2,3-DPG, 2,3-diphosphoglycerate; ATP, adenosine triphosphate; HbA, healthy adult hemoglobin; </a:t>
            </a:r>
            <a:r>
              <a:rPr lang="en-US" i="1" dirty="0" err="1"/>
              <a:t>HbS</a:t>
            </a:r>
            <a:r>
              <a:rPr lang="en-US" i="1" dirty="0"/>
              <a:t>, sickle hemoglobin; RBC, red blood cell.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843568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Exploratory Analyses From a Phase I Study of Etavopivat in Sickle Cell Disease</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Phase I Study of </a:t>
            </a:r>
            <a:r>
              <a:rPr lang="en-US" altLang="en-US" sz="3600" dirty="0"/>
              <a:t>Etavopivat in SCD: </a:t>
            </a:r>
            <a:r>
              <a:rPr lang="en-US" dirty="0"/>
              <a:t>Background</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4" y="1492019"/>
            <a:ext cx="10877529" cy="4863040"/>
          </a:xfrm>
        </p:spPr>
        <p:txBody>
          <a:bodyPr/>
          <a:lstStyle/>
          <a:p>
            <a:pPr>
              <a:spcBef>
                <a:spcPts val="700"/>
              </a:spcBef>
            </a:pPr>
            <a:r>
              <a:rPr lang="en-US" sz="2400" dirty="0"/>
              <a:t>Sickle cell disease is characterized by polymerization of deoxygenated HbS</a:t>
            </a:r>
          </a:p>
          <a:p>
            <a:pPr>
              <a:spcBef>
                <a:spcPts val="700"/>
              </a:spcBef>
            </a:pPr>
            <a:r>
              <a:rPr lang="en-US" sz="2400" dirty="0"/>
              <a:t>Results in RBC sickling with reduced Hb oxygen affinity, lower cellular energy, </a:t>
            </a:r>
            <a:br>
              <a:rPr lang="en-US" sz="2400" dirty="0"/>
            </a:br>
            <a:r>
              <a:rPr lang="en-US" sz="2400" dirty="0"/>
              <a:t>poor deformability, oxidative and membrane damage, and increased adhesion</a:t>
            </a:r>
          </a:p>
          <a:p>
            <a:pPr>
              <a:spcBef>
                <a:spcPts val="700"/>
              </a:spcBef>
            </a:pPr>
            <a:r>
              <a:rPr lang="en-US" sz="2400" dirty="0"/>
              <a:t>Clinical outcomes include hemolysis, fatigue, vaso-occlusion, end-organ damage, and reduced lifespan</a:t>
            </a:r>
          </a:p>
          <a:p>
            <a:pPr>
              <a:spcBef>
                <a:spcPts val="700"/>
              </a:spcBef>
            </a:pPr>
            <a:r>
              <a:rPr lang="en-US" sz="2400" dirty="0"/>
              <a:t>Etavopivat (formerly FT-202), a small-molecule allosteric activator of PKR, increases PKR activity, resulting in decreased 2,3-DPG and increased ATP levels in RBCs</a:t>
            </a:r>
            <a:r>
              <a:rPr lang="en-US" sz="2400" baseline="30000" dirty="0"/>
              <a:t>1</a:t>
            </a:r>
          </a:p>
          <a:p>
            <a:pPr lvl="1">
              <a:spcBef>
                <a:spcPts val="700"/>
              </a:spcBef>
            </a:pPr>
            <a:r>
              <a:rPr lang="en-US" sz="2200" dirty="0"/>
              <a:t>Phase I study noted increased oxygen affinity, decreased PoS, improved RBC deformability, and improved RBC membrane function in patients with sickle cell disease after a single dose of etavopivat</a:t>
            </a:r>
          </a:p>
          <a:p>
            <a:pPr>
              <a:spcBef>
                <a:spcPts val="700"/>
              </a:spcBef>
            </a:pPr>
            <a:r>
              <a:rPr lang="en-US" sz="2200" dirty="0"/>
              <a:t>Current analysis reports an exploratory analysis from phase I trial of etavopivat in </a:t>
            </a:r>
            <a:br>
              <a:rPr lang="en-US" sz="2200" dirty="0"/>
            </a:br>
            <a:r>
              <a:rPr lang="en-US" sz="2200" dirty="0"/>
              <a:t>sickle cell disease</a:t>
            </a:r>
            <a:r>
              <a:rPr lang="en-US" sz="2200" baseline="30000" dirty="0"/>
              <a:t>2</a:t>
            </a:r>
          </a:p>
        </p:txBody>
      </p:sp>
      <p:sp>
        <p:nvSpPr>
          <p:cNvPr id="11" name="Text Box 15">
            <a:extLst>
              <a:ext uri="{FF2B5EF4-FFF2-40B4-BE49-F238E27FC236}">
                <a16:creationId xmlns:a16="http://schemas.microsoft.com/office/drawing/2014/main" id="{B4D7026E-BA2D-6A46-93B7-2ECBEE0E1944}"/>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Brown. ASH 2020. Abstr 679. 2. Kalfa. ASH 2021. Abstr 8.</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Phase I Study of Etavopivat in SCD: </a:t>
            </a:r>
            <a:r>
              <a:rPr lang="en-US" dirty="0"/>
              <a:t>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F5F247B7-042B-479F-BF18-7BA9BD6D6FB9}"/>
              </a:ext>
            </a:extLst>
          </p:cNvPr>
          <p:cNvSpPr>
            <a:spLocks noGrp="1"/>
          </p:cNvSpPr>
          <p:nvPr>
            <p:ph idx="1"/>
          </p:nvPr>
        </p:nvSpPr>
        <p:spPr>
          <a:xfrm>
            <a:off x="604675" y="1513047"/>
            <a:ext cx="10877529" cy="4650686"/>
          </a:xfrm>
        </p:spPr>
        <p:txBody>
          <a:bodyPr/>
          <a:lstStyle/>
          <a:p>
            <a:pPr>
              <a:spcBef>
                <a:spcPts val="0"/>
              </a:spcBef>
            </a:pPr>
            <a:r>
              <a:rPr lang="en-US" sz="2000" dirty="0"/>
              <a:t>Multicenter, placebo-controlled, randomized phase I study</a:t>
            </a:r>
          </a:p>
          <a:p>
            <a:pPr>
              <a:spcBef>
                <a:spcPts val="0"/>
              </a:spcBef>
            </a:pPr>
            <a:r>
              <a:rPr lang="en-US" sz="2000" dirty="0"/>
              <a:t>Etavopivat had an acceptable safety profile in a cohort of healthy subjects, with a single dose up to 1000 mg or multiple doses up to 600 mg/day, and in patients with SCD receiving a single dose of </a:t>
            </a:r>
            <a:br>
              <a:rPr lang="en-US" sz="2000" dirty="0"/>
            </a:br>
            <a:r>
              <a:rPr lang="en-US" sz="2000" dirty="0"/>
              <a:t>700 mg or up to 14 days of dosing</a:t>
            </a:r>
          </a:p>
          <a:p>
            <a:pPr>
              <a:spcBef>
                <a:spcPts val="0"/>
              </a:spcBef>
            </a:pPr>
            <a:endParaRPr lang="en-US" sz="2000" dirty="0"/>
          </a:p>
          <a:p>
            <a:endParaRPr lang="en-US" sz="2000" dirty="0"/>
          </a:p>
          <a:p>
            <a:endParaRPr lang="en-US" sz="2000" dirty="0"/>
          </a:p>
          <a:p>
            <a:endParaRPr lang="en-US" sz="2000" dirty="0"/>
          </a:p>
          <a:p>
            <a:pPr marL="0" indent="0">
              <a:buNone/>
            </a:pPr>
            <a:endParaRPr lang="en-US" sz="2000" dirty="0"/>
          </a:p>
          <a:p>
            <a:r>
              <a:rPr lang="en-US" sz="2000" b="1" dirty="0"/>
              <a:t>Study objectives: </a:t>
            </a:r>
            <a:r>
              <a:rPr lang="en-US" sz="2000" dirty="0"/>
              <a:t>Assess impact of etavopivat on markers of RBC health (ATP, 2,3-DPG, and </a:t>
            </a:r>
            <a:br>
              <a:rPr lang="en-US" sz="2000" dirty="0"/>
            </a:br>
            <a:r>
              <a:rPr lang="en-US" sz="2000" dirty="0"/>
              <a:t>Hb-oxygen affinity; RBC enzyme activity; sickle cell deformability; membrane damage; and </a:t>
            </a:r>
            <a:br>
              <a:rPr lang="en-US" sz="2000" dirty="0"/>
            </a:br>
            <a:r>
              <a:rPr lang="en-US" sz="2000" dirty="0"/>
              <a:t>RBC indices) and on markers of SCD pathophysiology (inflammation, coagulation, and hypoxia)</a:t>
            </a:r>
          </a:p>
          <a:p>
            <a:endParaRPr lang="en-US" sz="2400" dirty="0"/>
          </a:p>
        </p:txBody>
      </p:sp>
      <p:sp>
        <p:nvSpPr>
          <p:cNvPr id="11" name="Text Box 15">
            <a:extLst>
              <a:ext uri="{FF2B5EF4-FFF2-40B4-BE49-F238E27FC236}">
                <a16:creationId xmlns:a16="http://schemas.microsoft.com/office/drawing/2014/main" id="{C10D98E9-B5B5-E841-B990-C417FDEF1923}"/>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Kalfa ASH 2019. Abstr 616. Brown. ASH 2020. Abstr 679. Estepp. EHA 2020. Abstr EP1531. Kalfa. ASH 2021. Abstr 8.</a:t>
            </a:r>
            <a:endParaRPr lang="en-US" altLang="en-US" sz="1200" b="0" dirty="0">
              <a:solidFill>
                <a:schemeClr val="bg2"/>
              </a:solidFill>
              <a:latin typeface="Calibri" panose="020F0502020204030204" pitchFamily="34" charset="0"/>
            </a:endParaRPr>
          </a:p>
        </p:txBody>
      </p:sp>
      <p:sp>
        <p:nvSpPr>
          <p:cNvPr id="12" name="Text Box 45">
            <a:extLst>
              <a:ext uri="{FF2B5EF4-FFF2-40B4-BE49-F238E27FC236}">
                <a16:creationId xmlns:a16="http://schemas.microsoft.com/office/drawing/2014/main" id="{A4EBCADF-E52E-8249-BC08-393A5D9749CC}"/>
              </a:ext>
            </a:extLst>
          </p:cNvPr>
          <p:cNvSpPr txBox="1">
            <a:spLocks noChangeArrowheads="1"/>
          </p:cNvSpPr>
          <p:nvPr/>
        </p:nvSpPr>
        <p:spPr bwMode="auto">
          <a:xfrm>
            <a:off x="752477" y="2868125"/>
            <a:ext cx="2718109"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800" b="0" dirty="0">
                <a:solidFill>
                  <a:schemeClr val="bg1"/>
                </a:solidFill>
                <a:latin typeface="Calibri" panose="020F0502020204030204" pitchFamily="34" charset="0"/>
              </a:rPr>
              <a:t>Patients with SCD*;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aged 12-65 yr with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≤6 VOCs in prior 12 mo;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no packed RBC transfusion within 30 days of dosing; concomitant hydroxyurea permitted</a:t>
            </a:r>
          </a:p>
        </p:txBody>
      </p:sp>
      <p:sp>
        <p:nvSpPr>
          <p:cNvPr id="14" name="Rectangle 49">
            <a:extLst>
              <a:ext uri="{FF2B5EF4-FFF2-40B4-BE49-F238E27FC236}">
                <a16:creationId xmlns:a16="http://schemas.microsoft.com/office/drawing/2014/main" id="{E08A9E25-F244-D642-9AAF-58D4030CC6B8}"/>
              </a:ext>
            </a:extLst>
          </p:cNvPr>
          <p:cNvSpPr>
            <a:spLocks noChangeArrowheads="1"/>
          </p:cNvSpPr>
          <p:nvPr/>
        </p:nvSpPr>
        <p:spPr bwMode="auto">
          <a:xfrm>
            <a:off x="4342464" y="3356978"/>
            <a:ext cx="2568575" cy="83404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Etavopivat </a:t>
            </a:r>
            <a:r>
              <a:rPr lang="en-US" altLang="en-US" sz="1800" b="0" dirty="0">
                <a:solidFill>
                  <a:schemeClr val="tx1"/>
                </a:solidFill>
                <a:latin typeface="Calibri" panose="020F0502020204030204" pitchFamily="34" charset="0"/>
              </a:rPr>
              <a:t>300 mg QD </a:t>
            </a:r>
            <a:br>
              <a:rPr lang="en-US" altLang="en-US" sz="1800" b="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or 600 mg QD for 2 wk</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20)</a:t>
            </a:r>
          </a:p>
        </p:txBody>
      </p:sp>
      <p:sp>
        <p:nvSpPr>
          <p:cNvPr id="15" name="Rectangle 50">
            <a:extLst>
              <a:ext uri="{FF2B5EF4-FFF2-40B4-BE49-F238E27FC236}">
                <a16:creationId xmlns:a16="http://schemas.microsoft.com/office/drawing/2014/main" id="{88F48CC1-EE0D-A843-9217-330D29C3D0F1}"/>
              </a:ext>
            </a:extLst>
          </p:cNvPr>
          <p:cNvSpPr>
            <a:spLocks noChangeArrowheads="1"/>
          </p:cNvSpPr>
          <p:nvPr/>
        </p:nvSpPr>
        <p:spPr bwMode="auto">
          <a:xfrm>
            <a:off x="7864740" y="3362160"/>
            <a:ext cx="271811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Etavopivat </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400 mg QD for 12 wk</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15)</a:t>
            </a:r>
          </a:p>
        </p:txBody>
      </p:sp>
      <p:sp>
        <p:nvSpPr>
          <p:cNvPr id="2" name="TextBox 1">
            <a:extLst>
              <a:ext uri="{FF2B5EF4-FFF2-40B4-BE49-F238E27FC236}">
                <a16:creationId xmlns:a16="http://schemas.microsoft.com/office/drawing/2014/main" id="{131EB3DF-7934-8740-BD8F-BF32EB139898}"/>
              </a:ext>
            </a:extLst>
          </p:cNvPr>
          <p:cNvSpPr txBox="1"/>
          <p:nvPr/>
        </p:nvSpPr>
        <p:spPr bwMode="auto">
          <a:xfrm>
            <a:off x="889736" y="4854056"/>
            <a:ext cx="67915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*SCD included HbSS, HbSC, HbS</a:t>
            </a:r>
            <a:r>
              <a:rPr lang="el-GR" sz="1600" b="0" dirty="0">
                <a:solidFill>
                  <a:schemeClr val="bg1"/>
                </a:solidFill>
                <a:latin typeface="Calibri" panose="020F0502020204030204" pitchFamily="34" charset="0"/>
              </a:rPr>
              <a:t>β</a:t>
            </a:r>
            <a:r>
              <a:rPr lang="en-US" sz="1600" b="0" baseline="30000" dirty="0">
                <a:solidFill>
                  <a:schemeClr val="bg1"/>
                </a:solidFill>
                <a:latin typeface="Calibri" panose="020F0502020204030204" pitchFamily="34" charset="0"/>
              </a:rPr>
              <a:t>0</a:t>
            </a:r>
            <a:r>
              <a:rPr lang="en-US" sz="1600" b="0" dirty="0">
                <a:solidFill>
                  <a:schemeClr val="bg1"/>
                </a:solidFill>
                <a:latin typeface="Calibri" panose="020F0502020204030204" pitchFamily="34" charset="0"/>
              </a:rPr>
              <a:t>-thalassemia, HbS</a:t>
            </a:r>
            <a:r>
              <a:rPr lang="el-GR" sz="1600" b="0" dirty="0">
                <a:solidFill>
                  <a:schemeClr val="bg1"/>
                </a:solidFill>
                <a:latin typeface="Calibri" panose="020F0502020204030204" pitchFamily="34" charset="0"/>
              </a:rPr>
              <a:t>β</a:t>
            </a:r>
            <a:r>
              <a:rPr lang="en-US" sz="1600" b="0" baseline="30000" dirty="0">
                <a:solidFill>
                  <a:schemeClr val="bg1"/>
                </a:solidFill>
                <a:latin typeface="Calibri" panose="020F0502020204030204" pitchFamily="34" charset="0"/>
              </a:rPr>
              <a:t>+</a:t>
            </a:r>
            <a:r>
              <a:rPr lang="en-US" sz="1600" b="0" dirty="0">
                <a:solidFill>
                  <a:schemeClr val="bg1"/>
                </a:solidFill>
                <a:latin typeface="Calibri" panose="020F0502020204030204" pitchFamily="34" charset="0"/>
              </a:rPr>
              <a:t>-thalassemia.</a:t>
            </a:r>
          </a:p>
        </p:txBody>
      </p:sp>
      <p:cxnSp>
        <p:nvCxnSpPr>
          <p:cNvPr id="4" name="Straight Arrow Connector 3">
            <a:extLst>
              <a:ext uri="{FF2B5EF4-FFF2-40B4-BE49-F238E27FC236}">
                <a16:creationId xmlns:a16="http://schemas.microsoft.com/office/drawing/2014/main" id="{6926B6CF-8F8B-4984-83A4-44ED3DA38ED9}"/>
              </a:ext>
            </a:extLst>
          </p:cNvPr>
          <p:cNvCxnSpPr/>
          <p:nvPr/>
        </p:nvCxnSpPr>
        <p:spPr bwMode="auto">
          <a:xfrm>
            <a:off x="3470586" y="3774002"/>
            <a:ext cx="703603" cy="0"/>
          </a:xfrm>
          <a:prstGeom prst="straightConnector1">
            <a:avLst/>
          </a:prstGeom>
          <a:noFill/>
          <a:ln w="28575" cap="flat" cmpd="sng" algn="ctr">
            <a:solidFill>
              <a:schemeClr val="bg1"/>
            </a:solidFill>
            <a:prstDash val="solid"/>
            <a:round/>
            <a:headEnd type="none" w="med" len="med"/>
            <a:tailEnd type="triangle"/>
          </a:ln>
          <a:effectLst/>
        </p:spPr>
      </p:cxnSp>
      <p:sp>
        <p:nvSpPr>
          <p:cNvPr id="5" name="TextBox 4">
            <a:extLst>
              <a:ext uri="{FF2B5EF4-FFF2-40B4-BE49-F238E27FC236}">
                <a16:creationId xmlns:a16="http://schemas.microsoft.com/office/drawing/2014/main" id="{510B5E9C-382A-4009-A3E9-54EEA8E4F63F}"/>
              </a:ext>
            </a:extLst>
          </p:cNvPr>
          <p:cNvSpPr txBox="1"/>
          <p:nvPr/>
        </p:nvSpPr>
        <p:spPr bwMode="auto">
          <a:xfrm>
            <a:off x="8141030" y="2826464"/>
            <a:ext cx="22605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Open-Label Extension</a:t>
            </a:r>
          </a:p>
        </p:txBody>
      </p:sp>
      <p:sp>
        <p:nvSpPr>
          <p:cNvPr id="19" name="TextBox 18">
            <a:extLst>
              <a:ext uri="{FF2B5EF4-FFF2-40B4-BE49-F238E27FC236}">
                <a16:creationId xmlns:a16="http://schemas.microsoft.com/office/drawing/2014/main" id="{39A65935-0C0F-4BCD-B33A-BAEE3D529379}"/>
              </a:ext>
            </a:extLst>
          </p:cNvPr>
          <p:cNvSpPr txBox="1"/>
          <p:nvPr/>
        </p:nvSpPr>
        <p:spPr bwMode="auto">
          <a:xfrm>
            <a:off x="4866170" y="2822892"/>
            <a:ext cx="1680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Dose Escalation</a:t>
            </a:r>
          </a:p>
        </p:txBody>
      </p:sp>
      <p:cxnSp>
        <p:nvCxnSpPr>
          <p:cNvPr id="20" name="Straight Arrow Connector 19">
            <a:extLst>
              <a:ext uri="{FF2B5EF4-FFF2-40B4-BE49-F238E27FC236}">
                <a16:creationId xmlns:a16="http://schemas.microsoft.com/office/drawing/2014/main" id="{21B67C50-06C2-4B5B-A452-E37D33DC6254}"/>
              </a:ext>
            </a:extLst>
          </p:cNvPr>
          <p:cNvCxnSpPr/>
          <p:nvPr/>
        </p:nvCxnSpPr>
        <p:spPr bwMode="auto">
          <a:xfrm>
            <a:off x="7053370" y="3774002"/>
            <a:ext cx="703603"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973609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Phase I Study of Etavopivat in SCD: Change in </a:t>
            </a:r>
            <a:br>
              <a:rPr lang="en-US" altLang="en-US" dirty="0"/>
            </a:br>
            <a:r>
              <a:rPr lang="en-US" dirty="0"/>
              <a:t>ATP and 2,3-DPG Over 12 Wk of Treatment</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B42FA87B-90EE-624E-8EAD-E591C54AA13E}"/>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Kalfa. ASH 2021. Abstr 8. Reproduced with permission.</a:t>
            </a:r>
            <a:endParaRPr lang="en-US" altLang="en-US" sz="1200" b="0" dirty="0">
              <a:solidFill>
                <a:schemeClr val="bg2"/>
              </a:solidFill>
              <a:latin typeface="Calibri" panose="020F0502020204030204" pitchFamily="34" charset="0"/>
            </a:endParaRPr>
          </a:p>
        </p:txBody>
      </p:sp>
      <p:sp>
        <p:nvSpPr>
          <p:cNvPr id="12" name="Content Placeholder 2">
            <a:extLst>
              <a:ext uri="{FF2B5EF4-FFF2-40B4-BE49-F238E27FC236}">
                <a16:creationId xmlns:a16="http://schemas.microsoft.com/office/drawing/2014/main" id="{F844FBB0-FFD6-B54D-88FB-90FF1E7186D2}"/>
              </a:ext>
            </a:extLst>
          </p:cNvPr>
          <p:cNvSpPr txBox="1">
            <a:spLocks/>
          </p:cNvSpPr>
          <p:nvPr/>
        </p:nvSpPr>
        <p:spPr bwMode="auto">
          <a:xfrm>
            <a:off x="604674" y="5406939"/>
            <a:ext cx="10877529" cy="8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During 12 wk of etavopivat, ATP increased and 2,3-DPG decreased</a:t>
            </a:r>
          </a:p>
          <a:p>
            <a:pPr lvl="1"/>
            <a:r>
              <a:rPr lang="en-US" sz="2200" b="0" kern="0" dirty="0"/>
              <a:t>Return to BL observed after 4-wk washout</a:t>
            </a:r>
          </a:p>
        </p:txBody>
      </p:sp>
      <p:sp>
        <p:nvSpPr>
          <p:cNvPr id="2" name="TextBox 1">
            <a:extLst>
              <a:ext uri="{FF2B5EF4-FFF2-40B4-BE49-F238E27FC236}">
                <a16:creationId xmlns:a16="http://schemas.microsoft.com/office/drawing/2014/main" id="{57418796-5A66-4190-B651-C2960D854EEC}"/>
              </a:ext>
            </a:extLst>
          </p:cNvPr>
          <p:cNvSpPr txBox="1"/>
          <p:nvPr/>
        </p:nvSpPr>
        <p:spPr bwMode="auto">
          <a:xfrm>
            <a:off x="8017015" y="4580863"/>
            <a:ext cx="17429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 On Treatment</a:t>
            </a:r>
          </a:p>
        </p:txBody>
      </p:sp>
      <p:sp>
        <p:nvSpPr>
          <p:cNvPr id="10" name="TextBox 9">
            <a:extLst>
              <a:ext uri="{FF2B5EF4-FFF2-40B4-BE49-F238E27FC236}">
                <a16:creationId xmlns:a16="http://schemas.microsoft.com/office/drawing/2014/main" id="{DDDEE628-3F91-451E-8910-0415BD756BD2}"/>
              </a:ext>
            </a:extLst>
          </p:cNvPr>
          <p:cNvSpPr txBox="1"/>
          <p:nvPr/>
        </p:nvSpPr>
        <p:spPr bwMode="auto">
          <a:xfrm>
            <a:off x="2313328" y="4580863"/>
            <a:ext cx="1634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 On Treatment</a:t>
            </a:r>
          </a:p>
        </p:txBody>
      </p:sp>
      <p:sp>
        <p:nvSpPr>
          <p:cNvPr id="13" name="TextBox 12">
            <a:extLst>
              <a:ext uri="{FF2B5EF4-FFF2-40B4-BE49-F238E27FC236}">
                <a16:creationId xmlns:a16="http://schemas.microsoft.com/office/drawing/2014/main" id="{B07A548F-4056-4953-905A-AD743AACD8B6}"/>
              </a:ext>
            </a:extLst>
          </p:cNvPr>
          <p:cNvSpPr txBox="1"/>
          <p:nvPr/>
        </p:nvSpPr>
        <p:spPr bwMode="auto">
          <a:xfrm>
            <a:off x="4218961" y="4580863"/>
            <a:ext cx="13347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 Off Treatment</a:t>
            </a:r>
          </a:p>
        </p:txBody>
      </p:sp>
      <p:sp>
        <p:nvSpPr>
          <p:cNvPr id="14" name="TextBox 13">
            <a:extLst>
              <a:ext uri="{FF2B5EF4-FFF2-40B4-BE49-F238E27FC236}">
                <a16:creationId xmlns:a16="http://schemas.microsoft.com/office/drawing/2014/main" id="{6EB26936-4284-4F02-BC06-65AF0CFC7B81}"/>
              </a:ext>
            </a:extLst>
          </p:cNvPr>
          <p:cNvSpPr txBox="1"/>
          <p:nvPr/>
        </p:nvSpPr>
        <p:spPr bwMode="auto">
          <a:xfrm>
            <a:off x="9796455" y="4580863"/>
            <a:ext cx="13873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 Off Treatment</a:t>
            </a:r>
          </a:p>
        </p:txBody>
      </p:sp>
      <p:sp>
        <p:nvSpPr>
          <p:cNvPr id="4" name="TextBox 3">
            <a:extLst>
              <a:ext uri="{FF2B5EF4-FFF2-40B4-BE49-F238E27FC236}">
                <a16:creationId xmlns:a16="http://schemas.microsoft.com/office/drawing/2014/main" id="{A189B448-2621-4B0F-909F-3D65AC59DDE5}"/>
              </a:ext>
            </a:extLst>
          </p:cNvPr>
          <p:cNvSpPr txBox="1"/>
          <p:nvPr/>
        </p:nvSpPr>
        <p:spPr bwMode="auto">
          <a:xfrm>
            <a:off x="2907937" y="1483144"/>
            <a:ext cx="13963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ATP</a:t>
            </a:r>
          </a:p>
        </p:txBody>
      </p:sp>
      <p:sp>
        <p:nvSpPr>
          <p:cNvPr id="15" name="TextBox 14">
            <a:extLst>
              <a:ext uri="{FF2B5EF4-FFF2-40B4-BE49-F238E27FC236}">
                <a16:creationId xmlns:a16="http://schemas.microsoft.com/office/drawing/2014/main" id="{C65CB986-468F-435B-868A-A61D7EB6EBFD}"/>
              </a:ext>
            </a:extLst>
          </p:cNvPr>
          <p:cNvSpPr txBox="1"/>
          <p:nvPr/>
        </p:nvSpPr>
        <p:spPr bwMode="auto">
          <a:xfrm>
            <a:off x="8534359" y="1483144"/>
            <a:ext cx="13963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2,3-DPG</a:t>
            </a:r>
          </a:p>
        </p:txBody>
      </p:sp>
      <p:sp>
        <p:nvSpPr>
          <p:cNvPr id="5" name="TextBox 4">
            <a:extLst>
              <a:ext uri="{FF2B5EF4-FFF2-40B4-BE49-F238E27FC236}">
                <a16:creationId xmlns:a16="http://schemas.microsoft.com/office/drawing/2014/main" id="{DA785091-93A6-4434-9734-AD38F83A18E0}"/>
              </a:ext>
            </a:extLst>
          </p:cNvPr>
          <p:cNvSpPr txBox="1"/>
          <p:nvPr/>
        </p:nvSpPr>
        <p:spPr bwMode="auto">
          <a:xfrm rot="-5400000">
            <a:off x="-38416" y="2850634"/>
            <a:ext cx="2463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ATP (µg/g Hb)</a:t>
            </a:r>
          </a:p>
        </p:txBody>
      </p:sp>
      <p:sp>
        <p:nvSpPr>
          <p:cNvPr id="16" name="TextBox 15">
            <a:extLst>
              <a:ext uri="{FF2B5EF4-FFF2-40B4-BE49-F238E27FC236}">
                <a16:creationId xmlns:a16="http://schemas.microsoft.com/office/drawing/2014/main" id="{F11A8C22-4CC9-4944-B46C-B0E4344C2579}"/>
              </a:ext>
            </a:extLst>
          </p:cNvPr>
          <p:cNvSpPr txBox="1"/>
          <p:nvPr/>
        </p:nvSpPr>
        <p:spPr bwMode="auto">
          <a:xfrm rot="-5400000">
            <a:off x="5498028" y="2913872"/>
            <a:ext cx="20810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2,3-DPG (µg/g Hb)</a:t>
            </a:r>
          </a:p>
        </p:txBody>
      </p:sp>
      <p:sp>
        <p:nvSpPr>
          <p:cNvPr id="6" name="TextBox 5">
            <a:extLst>
              <a:ext uri="{FF2B5EF4-FFF2-40B4-BE49-F238E27FC236}">
                <a16:creationId xmlns:a16="http://schemas.microsoft.com/office/drawing/2014/main" id="{A8CA9967-3DE2-42B3-9A8C-DB6C287CA44E}"/>
              </a:ext>
            </a:extLst>
          </p:cNvPr>
          <p:cNvSpPr txBox="1"/>
          <p:nvPr/>
        </p:nvSpPr>
        <p:spPr bwMode="auto">
          <a:xfrm>
            <a:off x="1595266" y="5104354"/>
            <a:ext cx="464026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Observed mean (± SD)  	          Pop PK/PD model fit</a:t>
            </a:r>
          </a:p>
        </p:txBody>
      </p:sp>
      <p:sp>
        <p:nvSpPr>
          <p:cNvPr id="18" name="TextBox 17">
            <a:extLst>
              <a:ext uri="{FF2B5EF4-FFF2-40B4-BE49-F238E27FC236}">
                <a16:creationId xmlns:a16="http://schemas.microsoft.com/office/drawing/2014/main" id="{2F360E73-F570-48D4-B046-0F9DECF76853}"/>
              </a:ext>
            </a:extLst>
          </p:cNvPr>
          <p:cNvSpPr txBox="1"/>
          <p:nvPr/>
        </p:nvSpPr>
        <p:spPr bwMode="auto">
          <a:xfrm>
            <a:off x="7343346" y="5082809"/>
            <a:ext cx="4099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Observed mean (± SD) 	           Pop PK/PD model fit</a:t>
            </a:r>
          </a:p>
        </p:txBody>
      </p:sp>
      <p:sp>
        <p:nvSpPr>
          <p:cNvPr id="20" name="TextBox 19">
            <a:extLst>
              <a:ext uri="{FF2B5EF4-FFF2-40B4-BE49-F238E27FC236}">
                <a16:creationId xmlns:a16="http://schemas.microsoft.com/office/drawing/2014/main" id="{16A50574-C7AE-4B5B-ACAE-7A2B37CDAF10}"/>
              </a:ext>
            </a:extLst>
          </p:cNvPr>
          <p:cNvSpPr txBox="1"/>
          <p:nvPr/>
        </p:nvSpPr>
        <p:spPr bwMode="auto">
          <a:xfrm>
            <a:off x="7584702" y="3763393"/>
            <a:ext cx="221175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Line: mean</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Shaded area: 5th to 95th range</a:t>
            </a:r>
          </a:p>
        </p:txBody>
      </p:sp>
      <p:sp>
        <p:nvSpPr>
          <p:cNvPr id="21" name="TextBox 20">
            <a:extLst>
              <a:ext uri="{FF2B5EF4-FFF2-40B4-BE49-F238E27FC236}">
                <a16:creationId xmlns:a16="http://schemas.microsoft.com/office/drawing/2014/main" id="{53FDC5BD-C3E5-412A-AB3B-8662661E8A09}"/>
              </a:ext>
            </a:extLst>
          </p:cNvPr>
          <p:cNvSpPr txBox="1"/>
          <p:nvPr/>
        </p:nvSpPr>
        <p:spPr bwMode="auto">
          <a:xfrm>
            <a:off x="1911776" y="3781255"/>
            <a:ext cx="223707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Line: mean</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Shaded area: 5th to 95th range</a:t>
            </a:r>
          </a:p>
        </p:txBody>
      </p:sp>
      <p:sp>
        <p:nvSpPr>
          <p:cNvPr id="17" name="Oval 16">
            <a:extLst>
              <a:ext uri="{FF2B5EF4-FFF2-40B4-BE49-F238E27FC236}">
                <a16:creationId xmlns:a16="http://schemas.microsoft.com/office/drawing/2014/main" id="{B2340475-9B7C-436D-A352-67C3E22138AA}"/>
              </a:ext>
            </a:extLst>
          </p:cNvPr>
          <p:cNvSpPr/>
          <p:nvPr/>
        </p:nvSpPr>
        <p:spPr bwMode="auto">
          <a:xfrm>
            <a:off x="1475921" y="5169394"/>
            <a:ext cx="119345" cy="1193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2" name="Straight Connector 21">
            <a:extLst>
              <a:ext uri="{FF2B5EF4-FFF2-40B4-BE49-F238E27FC236}">
                <a16:creationId xmlns:a16="http://schemas.microsoft.com/office/drawing/2014/main" id="{546FAAB3-EBEE-45A7-85D7-B16EAB74C7B9}"/>
              </a:ext>
            </a:extLst>
          </p:cNvPr>
          <p:cNvCxnSpPr/>
          <p:nvPr/>
        </p:nvCxnSpPr>
        <p:spPr bwMode="auto">
          <a:xfrm>
            <a:off x="3405238" y="5229066"/>
            <a:ext cx="401782" cy="0"/>
          </a:xfrm>
          <a:prstGeom prst="line">
            <a:avLst/>
          </a:prstGeom>
          <a:noFill/>
          <a:ln w="28575" cap="flat" cmpd="sng" algn="ctr">
            <a:solidFill>
              <a:schemeClr val="accent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5A6E343-8C87-4B7C-B760-15B112BA3A31}"/>
              </a:ext>
            </a:extLst>
          </p:cNvPr>
          <p:cNvCxnSpPr>
            <a:cxnSpLocks/>
          </p:cNvCxnSpPr>
          <p:nvPr/>
        </p:nvCxnSpPr>
        <p:spPr bwMode="auto">
          <a:xfrm>
            <a:off x="1901616" y="4560543"/>
            <a:ext cx="2528144" cy="6377"/>
          </a:xfrm>
          <a:prstGeom prst="line">
            <a:avLst/>
          </a:prstGeom>
          <a:noFill/>
          <a:ln w="38100"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3BFFECA-DD1F-4EB0-96AD-ACF3EE1F4FF5}"/>
              </a:ext>
            </a:extLst>
          </p:cNvPr>
          <p:cNvCxnSpPr>
            <a:cxnSpLocks/>
          </p:cNvCxnSpPr>
          <p:nvPr/>
        </p:nvCxnSpPr>
        <p:spPr bwMode="auto">
          <a:xfrm>
            <a:off x="4477408" y="4560543"/>
            <a:ext cx="881992" cy="0"/>
          </a:xfrm>
          <a:prstGeom prst="line">
            <a:avLst/>
          </a:prstGeom>
          <a:noFill/>
          <a:ln w="38100" cap="flat" cmpd="sng" algn="ctr">
            <a:solidFill>
              <a:schemeClr val="bg1"/>
            </a:solidFill>
            <a:prstDash val="solid"/>
            <a:round/>
            <a:headEnd type="none" w="med" len="med"/>
            <a:tailEnd type="none" w="med" len="med"/>
          </a:ln>
          <a:effectLst/>
        </p:spPr>
      </p:cxnSp>
      <p:grpSp>
        <p:nvGrpSpPr>
          <p:cNvPr id="29" name="Group 28">
            <a:extLst>
              <a:ext uri="{FF2B5EF4-FFF2-40B4-BE49-F238E27FC236}">
                <a16:creationId xmlns:a16="http://schemas.microsoft.com/office/drawing/2014/main" id="{2E74B7D9-9E98-42E2-85B5-A9F23D6F955A}"/>
              </a:ext>
            </a:extLst>
          </p:cNvPr>
          <p:cNvGrpSpPr/>
          <p:nvPr/>
        </p:nvGrpSpPr>
        <p:grpSpPr>
          <a:xfrm>
            <a:off x="1320190" y="2003490"/>
            <a:ext cx="550151" cy="2321297"/>
            <a:chOff x="1320190" y="2003490"/>
            <a:chExt cx="550151" cy="2321297"/>
          </a:xfrm>
        </p:grpSpPr>
        <p:sp>
          <p:nvSpPr>
            <p:cNvPr id="28" name="TextBox 27">
              <a:extLst>
                <a:ext uri="{FF2B5EF4-FFF2-40B4-BE49-F238E27FC236}">
                  <a16:creationId xmlns:a16="http://schemas.microsoft.com/office/drawing/2014/main" id="{B618988D-0273-467C-AABA-E2D86F1B8D2F}"/>
                </a:ext>
              </a:extLst>
            </p:cNvPr>
            <p:cNvSpPr txBox="1"/>
            <p:nvPr/>
          </p:nvSpPr>
          <p:spPr bwMode="auto">
            <a:xfrm>
              <a:off x="1320190" y="2003490"/>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4000</a:t>
              </a:r>
            </a:p>
          </p:txBody>
        </p:sp>
        <p:sp>
          <p:nvSpPr>
            <p:cNvPr id="30" name="TextBox 29">
              <a:extLst>
                <a:ext uri="{FF2B5EF4-FFF2-40B4-BE49-F238E27FC236}">
                  <a16:creationId xmlns:a16="http://schemas.microsoft.com/office/drawing/2014/main" id="{99AB48A9-1150-4DDF-AE71-F5B61B5CBC89}"/>
                </a:ext>
              </a:extLst>
            </p:cNvPr>
            <p:cNvSpPr txBox="1"/>
            <p:nvPr/>
          </p:nvSpPr>
          <p:spPr bwMode="auto">
            <a:xfrm>
              <a:off x="1320190" y="2675700"/>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3000</a:t>
              </a:r>
            </a:p>
          </p:txBody>
        </p:sp>
        <p:sp>
          <p:nvSpPr>
            <p:cNvPr id="31" name="TextBox 30">
              <a:extLst>
                <a:ext uri="{FF2B5EF4-FFF2-40B4-BE49-F238E27FC236}">
                  <a16:creationId xmlns:a16="http://schemas.microsoft.com/office/drawing/2014/main" id="{EF30DE52-02F4-490A-9107-7C4082893A83}"/>
                </a:ext>
              </a:extLst>
            </p:cNvPr>
            <p:cNvSpPr txBox="1"/>
            <p:nvPr/>
          </p:nvSpPr>
          <p:spPr bwMode="auto">
            <a:xfrm>
              <a:off x="1320190" y="3344800"/>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2000</a:t>
              </a:r>
            </a:p>
          </p:txBody>
        </p:sp>
        <p:sp>
          <p:nvSpPr>
            <p:cNvPr id="32" name="TextBox 31">
              <a:extLst>
                <a:ext uri="{FF2B5EF4-FFF2-40B4-BE49-F238E27FC236}">
                  <a16:creationId xmlns:a16="http://schemas.microsoft.com/office/drawing/2014/main" id="{382CE3FE-2E8E-46EF-A604-4DC6378C2F6B}"/>
                </a:ext>
              </a:extLst>
            </p:cNvPr>
            <p:cNvSpPr txBox="1"/>
            <p:nvPr/>
          </p:nvSpPr>
          <p:spPr bwMode="auto">
            <a:xfrm>
              <a:off x="1320190" y="4017010"/>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1000</a:t>
              </a:r>
            </a:p>
          </p:txBody>
        </p:sp>
      </p:grpSp>
      <p:grpSp>
        <p:nvGrpSpPr>
          <p:cNvPr id="34" name="Group 33">
            <a:extLst>
              <a:ext uri="{FF2B5EF4-FFF2-40B4-BE49-F238E27FC236}">
                <a16:creationId xmlns:a16="http://schemas.microsoft.com/office/drawing/2014/main" id="{73D8AB3D-8E01-4F4F-8D40-D81529DD4597}"/>
              </a:ext>
            </a:extLst>
          </p:cNvPr>
          <p:cNvGrpSpPr/>
          <p:nvPr/>
        </p:nvGrpSpPr>
        <p:grpSpPr>
          <a:xfrm>
            <a:off x="1779970" y="4270276"/>
            <a:ext cx="3655725" cy="307777"/>
            <a:chOff x="1779970" y="4270276"/>
            <a:chExt cx="3655725" cy="307777"/>
          </a:xfrm>
        </p:grpSpPr>
        <p:sp>
          <p:nvSpPr>
            <p:cNvPr id="33" name="TextBox 32">
              <a:extLst>
                <a:ext uri="{FF2B5EF4-FFF2-40B4-BE49-F238E27FC236}">
                  <a16:creationId xmlns:a16="http://schemas.microsoft.com/office/drawing/2014/main" id="{2CE61D4E-D8F4-4C0A-A3BC-9509D2340E0A}"/>
                </a:ext>
              </a:extLst>
            </p:cNvPr>
            <p:cNvSpPr txBox="1"/>
            <p:nvPr/>
          </p:nvSpPr>
          <p:spPr bwMode="auto">
            <a:xfrm>
              <a:off x="1779970" y="427027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3B9F1D23-6383-4B34-AB8F-8B823F40D1EC}"/>
                </a:ext>
              </a:extLst>
            </p:cNvPr>
            <p:cNvSpPr txBox="1"/>
            <p:nvPr/>
          </p:nvSpPr>
          <p:spPr bwMode="auto">
            <a:xfrm>
              <a:off x="2189264" y="427027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6" name="TextBox 35">
              <a:extLst>
                <a:ext uri="{FF2B5EF4-FFF2-40B4-BE49-F238E27FC236}">
                  <a16:creationId xmlns:a16="http://schemas.microsoft.com/office/drawing/2014/main" id="{AF500919-0313-4924-97C4-FA4FE864D929}"/>
                </a:ext>
              </a:extLst>
            </p:cNvPr>
            <p:cNvSpPr txBox="1"/>
            <p:nvPr/>
          </p:nvSpPr>
          <p:spPr bwMode="auto">
            <a:xfrm>
              <a:off x="2611594" y="427027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37" name="TextBox 36">
              <a:extLst>
                <a:ext uri="{FF2B5EF4-FFF2-40B4-BE49-F238E27FC236}">
                  <a16:creationId xmlns:a16="http://schemas.microsoft.com/office/drawing/2014/main" id="{8218578C-30EB-4F26-8066-D2A7B956DF1A}"/>
                </a:ext>
              </a:extLst>
            </p:cNvPr>
            <p:cNvSpPr txBox="1"/>
            <p:nvPr/>
          </p:nvSpPr>
          <p:spPr bwMode="auto">
            <a:xfrm>
              <a:off x="3020888" y="427027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8" name="TextBox 37">
              <a:extLst>
                <a:ext uri="{FF2B5EF4-FFF2-40B4-BE49-F238E27FC236}">
                  <a16:creationId xmlns:a16="http://schemas.microsoft.com/office/drawing/2014/main" id="{411BD4F8-1103-48A4-8199-ED0C65A72BFF}"/>
                </a:ext>
              </a:extLst>
            </p:cNvPr>
            <p:cNvSpPr txBox="1"/>
            <p:nvPr/>
          </p:nvSpPr>
          <p:spPr bwMode="auto">
            <a:xfrm>
              <a:off x="3455286" y="427027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9" name="TextBox 38">
              <a:extLst>
                <a:ext uri="{FF2B5EF4-FFF2-40B4-BE49-F238E27FC236}">
                  <a16:creationId xmlns:a16="http://schemas.microsoft.com/office/drawing/2014/main" id="{B2CD179A-E689-4992-8BE9-0A4988505B23}"/>
                </a:ext>
              </a:extLst>
            </p:cNvPr>
            <p:cNvSpPr txBox="1"/>
            <p:nvPr/>
          </p:nvSpPr>
          <p:spPr bwMode="auto">
            <a:xfrm>
              <a:off x="3839215" y="427027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40" name="TextBox 39">
              <a:extLst>
                <a:ext uri="{FF2B5EF4-FFF2-40B4-BE49-F238E27FC236}">
                  <a16:creationId xmlns:a16="http://schemas.microsoft.com/office/drawing/2014/main" id="{2B8B5E2C-2410-47CD-BAC3-7FA275C63A69}"/>
                </a:ext>
              </a:extLst>
            </p:cNvPr>
            <p:cNvSpPr txBox="1"/>
            <p:nvPr/>
          </p:nvSpPr>
          <p:spPr bwMode="auto">
            <a:xfrm>
              <a:off x="4244915" y="427027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41" name="TextBox 40">
              <a:extLst>
                <a:ext uri="{FF2B5EF4-FFF2-40B4-BE49-F238E27FC236}">
                  <a16:creationId xmlns:a16="http://schemas.microsoft.com/office/drawing/2014/main" id="{13643721-548A-4A53-8299-FDCFC6BD118D}"/>
                </a:ext>
              </a:extLst>
            </p:cNvPr>
            <p:cNvSpPr txBox="1"/>
            <p:nvPr/>
          </p:nvSpPr>
          <p:spPr bwMode="auto">
            <a:xfrm>
              <a:off x="4658993" y="427027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42" name="TextBox 41">
              <a:extLst>
                <a:ext uri="{FF2B5EF4-FFF2-40B4-BE49-F238E27FC236}">
                  <a16:creationId xmlns:a16="http://schemas.microsoft.com/office/drawing/2014/main" id="{5B1454B0-2120-4685-9A2C-7CC0935EA412}"/>
                </a:ext>
              </a:extLst>
            </p:cNvPr>
            <p:cNvSpPr txBox="1"/>
            <p:nvPr/>
          </p:nvSpPr>
          <p:spPr bwMode="auto">
            <a:xfrm>
              <a:off x="5068287" y="427027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grpSp>
      <p:grpSp>
        <p:nvGrpSpPr>
          <p:cNvPr id="45" name="Group 44">
            <a:extLst>
              <a:ext uri="{FF2B5EF4-FFF2-40B4-BE49-F238E27FC236}">
                <a16:creationId xmlns:a16="http://schemas.microsoft.com/office/drawing/2014/main" id="{415E145A-F5C4-411B-85B4-971B7C9BFC00}"/>
              </a:ext>
            </a:extLst>
          </p:cNvPr>
          <p:cNvGrpSpPr/>
          <p:nvPr/>
        </p:nvGrpSpPr>
        <p:grpSpPr>
          <a:xfrm>
            <a:off x="1816673" y="2145348"/>
            <a:ext cx="84944" cy="2026920"/>
            <a:chOff x="1816672" y="2145348"/>
            <a:chExt cx="550839" cy="2026920"/>
          </a:xfrm>
        </p:grpSpPr>
        <p:cxnSp>
          <p:nvCxnSpPr>
            <p:cNvPr id="44" name="Straight Connector 43">
              <a:extLst>
                <a:ext uri="{FF2B5EF4-FFF2-40B4-BE49-F238E27FC236}">
                  <a16:creationId xmlns:a16="http://schemas.microsoft.com/office/drawing/2014/main" id="{947B5DFF-4933-419B-B2BE-27262C5BA0A4}"/>
                </a:ext>
              </a:extLst>
            </p:cNvPr>
            <p:cNvCxnSpPr>
              <a:cxnSpLocks/>
            </p:cNvCxnSpPr>
            <p:nvPr/>
          </p:nvCxnSpPr>
          <p:spPr bwMode="auto">
            <a:xfrm>
              <a:off x="1816672" y="21453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CE59C25-260E-4708-8C88-1265D666F9BD}"/>
                </a:ext>
              </a:extLst>
            </p:cNvPr>
            <p:cNvCxnSpPr>
              <a:cxnSpLocks/>
            </p:cNvCxnSpPr>
            <p:nvPr/>
          </p:nvCxnSpPr>
          <p:spPr bwMode="auto">
            <a:xfrm>
              <a:off x="1816672" y="28311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86F1D86-2100-4FE6-A7FC-F212E6495804}"/>
                </a:ext>
              </a:extLst>
            </p:cNvPr>
            <p:cNvCxnSpPr>
              <a:cxnSpLocks/>
            </p:cNvCxnSpPr>
            <p:nvPr/>
          </p:nvCxnSpPr>
          <p:spPr bwMode="auto">
            <a:xfrm>
              <a:off x="1816672" y="34864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CFAF180-7E05-4257-AD7B-7AE083781457}"/>
                </a:ext>
              </a:extLst>
            </p:cNvPr>
            <p:cNvCxnSpPr>
              <a:cxnSpLocks/>
            </p:cNvCxnSpPr>
            <p:nvPr/>
          </p:nvCxnSpPr>
          <p:spPr bwMode="auto">
            <a:xfrm>
              <a:off x="1816672" y="4172268"/>
              <a:ext cx="5508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87AB7071-48FF-4521-B62C-54DFECA7F0D5}"/>
              </a:ext>
            </a:extLst>
          </p:cNvPr>
          <p:cNvGrpSpPr/>
          <p:nvPr/>
        </p:nvGrpSpPr>
        <p:grpSpPr>
          <a:xfrm>
            <a:off x="1909179" y="4172268"/>
            <a:ext cx="3360700" cy="116486"/>
            <a:chOff x="1909179" y="4123143"/>
            <a:chExt cx="3360700" cy="256783"/>
          </a:xfrm>
        </p:grpSpPr>
        <p:grpSp>
          <p:nvGrpSpPr>
            <p:cNvPr id="50" name="Group 49">
              <a:extLst>
                <a:ext uri="{FF2B5EF4-FFF2-40B4-BE49-F238E27FC236}">
                  <a16:creationId xmlns:a16="http://schemas.microsoft.com/office/drawing/2014/main" id="{00E0D12E-1696-4999-919E-E37F910E0C5B}"/>
                </a:ext>
              </a:extLst>
            </p:cNvPr>
            <p:cNvGrpSpPr/>
            <p:nvPr/>
          </p:nvGrpSpPr>
          <p:grpSpPr>
            <a:xfrm rot="5400000">
              <a:off x="2408619" y="3623704"/>
              <a:ext cx="256782" cy="1255661"/>
              <a:chOff x="1816672" y="2145348"/>
              <a:chExt cx="550839" cy="2026920"/>
            </a:xfrm>
          </p:grpSpPr>
          <p:cxnSp>
            <p:nvCxnSpPr>
              <p:cNvPr id="51" name="Straight Connector 50">
                <a:extLst>
                  <a:ext uri="{FF2B5EF4-FFF2-40B4-BE49-F238E27FC236}">
                    <a16:creationId xmlns:a16="http://schemas.microsoft.com/office/drawing/2014/main" id="{2C4FE562-CB61-4206-8A82-9958ACF1FF49}"/>
                  </a:ext>
                </a:extLst>
              </p:cNvPr>
              <p:cNvCxnSpPr>
                <a:cxnSpLocks/>
              </p:cNvCxnSpPr>
              <p:nvPr/>
            </p:nvCxnSpPr>
            <p:spPr bwMode="auto">
              <a:xfrm>
                <a:off x="1816672" y="21453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8CE6DF9-BEF8-4B30-99D4-E0D829B1D497}"/>
                  </a:ext>
                </a:extLst>
              </p:cNvPr>
              <p:cNvCxnSpPr>
                <a:cxnSpLocks/>
              </p:cNvCxnSpPr>
              <p:nvPr/>
            </p:nvCxnSpPr>
            <p:spPr bwMode="auto">
              <a:xfrm>
                <a:off x="1816672" y="28311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E023B9C-A4E4-4E0D-B4D7-2A26C7F75AE3}"/>
                  </a:ext>
                </a:extLst>
              </p:cNvPr>
              <p:cNvCxnSpPr>
                <a:cxnSpLocks/>
              </p:cNvCxnSpPr>
              <p:nvPr/>
            </p:nvCxnSpPr>
            <p:spPr bwMode="auto">
              <a:xfrm>
                <a:off x="1816672" y="34864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3A5964E-DC06-4012-ADB4-2674914DA8CC}"/>
                  </a:ext>
                </a:extLst>
              </p:cNvPr>
              <p:cNvCxnSpPr>
                <a:cxnSpLocks/>
              </p:cNvCxnSpPr>
              <p:nvPr/>
            </p:nvCxnSpPr>
            <p:spPr bwMode="auto">
              <a:xfrm>
                <a:off x="1816672" y="4172268"/>
                <a:ext cx="5508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9472252A-CC85-4B28-817C-705287E043E9}"/>
                </a:ext>
              </a:extLst>
            </p:cNvPr>
            <p:cNvGrpSpPr/>
            <p:nvPr/>
          </p:nvGrpSpPr>
          <p:grpSpPr>
            <a:xfrm rot="5400000">
              <a:off x="4303202" y="3413248"/>
              <a:ext cx="256782" cy="1676572"/>
              <a:chOff x="1816672" y="1465903"/>
              <a:chExt cx="550840" cy="2706365"/>
            </a:xfrm>
          </p:grpSpPr>
          <p:cxnSp>
            <p:nvCxnSpPr>
              <p:cNvPr id="56" name="Straight Connector 55">
                <a:extLst>
                  <a:ext uri="{FF2B5EF4-FFF2-40B4-BE49-F238E27FC236}">
                    <a16:creationId xmlns:a16="http://schemas.microsoft.com/office/drawing/2014/main" id="{EA02CC09-FE4B-45B4-B000-B41D99EA24D1}"/>
                  </a:ext>
                </a:extLst>
              </p:cNvPr>
              <p:cNvCxnSpPr>
                <a:cxnSpLocks/>
              </p:cNvCxnSpPr>
              <p:nvPr/>
            </p:nvCxnSpPr>
            <p:spPr bwMode="auto">
              <a:xfrm>
                <a:off x="1816672" y="21453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DEB64F1-9274-4923-83A9-98F0C4BD22B8}"/>
                  </a:ext>
                </a:extLst>
              </p:cNvPr>
              <p:cNvCxnSpPr>
                <a:cxnSpLocks/>
              </p:cNvCxnSpPr>
              <p:nvPr/>
            </p:nvCxnSpPr>
            <p:spPr bwMode="auto">
              <a:xfrm>
                <a:off x="1816672" y="28311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E5070FB8-BF5D-44BC-849D-F40801028D1D}"/>
                  </a:ext>
                </a:extLst>
              </p:cNvPr>
              <p:cNvCxnSpPr>
                <a:cxnSpLocks/>
              </p:cNvCxnSpPr>
              <p:nvPr/>
            </p:nvCxnSpPr>
            <p:spPr bwMode="auto">
              <a:xfrm>
                <a:off x="1816672" y="3511068"/>
                <a:ext cx="55084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923C9E1-197E-47BF-8153-2FAC81D5480B}"/>
                  </a:ext>
                </a:extLst>
              </p:cNvPr>
              <p:cNvCxnSpPr>
                <a:cxnSpLocks/>
              </p:cNvCxnSpPr>
              <p:nvPr/>
            </p:nvCxnSpPr>
            <p:spPr bwMode="auto">
              <a:xfrm>
                <a:off x="1816672" y="41722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97E4FE4-7FA7-4D53-8135-8BF9E683EF66}"/>
                  </a:ext>
                </a:extLst>
              </p:cNvPr>
              <p:cNvCxnSpPr>
                <a:cxnSpLocks/>
              </p:cNvCxnSpPr>
              <p:nvPr/>
            </p:nvCxnSpPr>
            <p:spPr bwMode="auto">
              <a:xfrm>
                <a:off x="1816672" y="1465903"/>
                <a:ext cx="55084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1" name="Freeform: Shape 60">
            <a:extLst>
              <a:ext uri="{FF2B5EF4-FFF2-40B4-BE49-F238E27FC236}">
                <a16:creationId xmlns:a16="http://schemas.microsoft.com/office/drawing/2014/main" id="{F24278BD-1D3E-4717-83F1-7C89CE0E48FA}"/>
              </a:ext>
            </a:extLst>
          </p:cNvPr>
          <p:cNvSpPr/>
          <p:nvPr/>
        </p:nvSpPr>
        <p:spPr bwMode="auto">
          <a:xfrm>
            <a:off x="1905000" y="1808480"/>
            <a:ext cx="3368040" cy="2367280"/>
          </a:xfrm>
          <a:custGeom>
            <a:avLst/>
            <a:gdLst>
              <a:gd name="connsiteX0" fmla="*/ 0 w 3368040"/>
              <a:gd name="connsiteY0" fmla="*/ 0 h 2367280"/>
              <a:gd name="connsiteX1" fmla="*/ 0 w 3368040"/>
              <a:gd name="connsiteY1" fmla="*/ 2367280 h 2367280"/>
              <a:gd name="connsiteX2" fmla="*/ 3368040 w 3368040"/>
              <a:gd name="connsiteY2" fmla="*/ 2367280 h 2367280"/>
            </a:gdLst>
            <a:ahLst/>
            <a:cxnLst>
              <a:cxn ang="0">
                <a:pos x="connsiteX0" y="connsiteY0"/>
              </a:cxn>
              <a:cxn ang="0">
                <a:pos x="connsiteX1" y="connsiteY1"/>
              </a:cxn>
              <a:cxn ang="0">
                <a:pos x="connsiteX2" y="connsiteY2"/>
              </a:cxn>
            </a:cxnLst>
            <a:rect l="l" t="t" r="r" b="b"/>
            <a:pathLst>
              <a:path w="3368040" h="2367280">
                <a:moveTo>
                  <a:pt x="0" y="0"/>
                </a:moveTo>
                <a:lnTo>
                  <a:pt x="0" y="2367280"/>
                </a:lnTo>
                <a:lnTo>
                  <a:pt x="3368040" y="2367280"/>
                </a:lnTo>
              </a:path>
            </a:pathLst>
          </a:custGeom>
          <a:noFill/>
          <a:ln w="28575">
            <a:solidFill>
              <a:schemeClr val="bg1"/>
            </a:solidFill>
            <a:miter lim="800000"/>
            <a:headEnd/>
            <a:tailEnd/>
          </a:ln>
        </p:spPr>
        <p:txBody>
          <a:bodyPr rtlCol="0" anchor="ctr"/>
          <a:lstStyle/>
          <a:p>
            <a:pPr algn="ctr"/>
            <a:endParaRPr lang="en-US"/>
          </a:p>
        </p:txBody>
      </p:sp>
      <p:sp>
        <p:nvSpPr>
          <p:cNvPr id="62" name="Freeform: Shape 61">
            <a:extLst>
              <a:ext uri="{FF2B5EF4-FFF2-40B4-BE49-F238E27FC236}">
                <a16:creationId xmlns:a16="http://schemas.microsoft.com/office/drawing/2014/main" id="{3FC87957-DE99-4434-9D93-35505A1EFD2D}"/>
              </a:ext>
            </a:extLst>
          </p:cNvPr>
          <p:cNvSpPr/>
          <p:nvPr/>
        </p:nvSpPr>
        <p:spPr bwMode="auto">
          <a:xfrm>
            <a:off x="1889760" y="2524243"/>
            <a:ext cx="3373120" cy="1321612"/>
          </a:xfrm>
          <a:custGeom>
            <a:avLst/>
            <a:gdLst>
              <a:gd name="connsiteX0" fmla="*/ 0 w 3347720"/>
              <a:gd name="connsiteY0" fmla="*/ 589280 h 1325880"/>
              <a:gd name="connsiteX1" fmla="*/ 76200 w 3347720"/>
              <a:gd name="connsiteY1" fmla="*/ 431800 h 1325880"/>
              <a:gd name="connsiteX2" fmla="*/ 558800 w 3347720"/>
              <a:gd name="connsiteY2" fmla="*/ 0 h 1325880"/>
              <a:gd name="connsiteX3" fmla="*/ 2555240 w 3347720"/>
              <a:gd name="connsiteY3" fmla="*/ 5080 h 1325880"/>
              <a:gd name="connsiteX4" fmla="*/ 3347720 w 3347720"/>
              <a:gd name="connsiteY4" fmla="*/ 538480 h 1325880"/>
              <a:gd name="connsiteX5" fmla="*/ 3347720 w 3347720"/>
              <a:gd name="connsiteY5" fmla="*/ 1325880 h 1325880"/>
              <a:gd name="connsiteX6" fmla="*/ 2545080 w 3347720"/>
              <a:gd name="connsiteY6" fmla="*/ 1031240 h 1325880"/>
              <a:gd name="connsiteX7" fmla="*/ 447040 w 3347720"/>
              <a:gd name="connsiteY7" fmla="*/ 1016000 h 1325880"/>
              <a:gd name="connsiteX8" fmla="*/ 30480 w 3347720"/>
              <a:gd name="connsiteY8" fmla="*/ 1300480 h 1325880"/>
              <a:gd name="connsiteX9" fmla="*/ 0 w 3347720"/>
              <a:gd name="connsiteY9" fmla="*/ 589280 h 1325880"/>
              <a:gd name="connsiteX0" fmla="*/ 0 w 3347720"/>
              <a:gd name="connsiteY0" fmla="*/ 589721 h 1326321"/>
              <a:gd name="connsiteX1" fmla="*/ 76200 w 3347720"/>
              <a:gd name="connsiteY1" fmla="*/ 432241 h 1326321"/>
              <a:gd name="connsiteX2" fmla="*/ 558800 w 3347720"/>
              <a:gd name="connsiteY2" fmla="*/ 441 h 1326321"/>
              <a:gd name="connsiteX3" fmla="*/ 2555240 w 3347720"/>
              <a:gd name="connsiteY3" fmla="*/ 5521 h 1326321"/>
              <a:gd name="connsiteX4" fmla="*/ 3347720 w 3347720"/>
              <a:gd name="connsiteY4" fmla="*/ 538921 h 1326321"/>
              <a:gd name="connsiteX5" fmla="*/ 3347720 w 3347720"/>
              <a:gd name="connsiteY5" fmla="*/ 1326321 h 1326321"/>
              <a:gd name="connsiteX6" fmla="*/ 2545080 w 3347720"/>
              <a:gd name="connsiteY6" fmla="*/ 1031681 h 1326321"/>
              <a:gd name="connsiteX7" fmla="*/ 447040 w 3347720"/>
              <a:gd name="connsiteY7" fmla="*/ 1016441 h 1326321"/>
              <a:gd name="connsiteX8" fmla="*/ 30480 w 3347720"/>
              <a:gd name="connsiteY8" fmla="*/ 1300921 h 1326321"/>
              <a:gd name="connsiteX9" fmla="*/ 0 w 3347720"/>
              <a:gd name="connsiteY9" fmla="*/ 589721 h 1326321"/>
              <a:gd name="connsiteX0" fmla="*/ 0 w 3347720"/>
              <a:gd name="connsiteY0" fmla="*/ 589796 h 1326396"/>
              <a:gd name="connsiteX1" fmla="*/ 76200 w 3347720"/>
              <a:gd name="connsiteY1" fmla="*/ 432316 h 1326396"/>
              <a:gd name="connsiteX2" fmla="*/ 558800 w 3347720"/>
              <a:gd name="connsiteY2" fmla="*/ 516 h 1326396"/>
              <a:gd name="connsiteX3" fmla="*/ 2555240 w 3347720"/>
              <a:gd name="connsiteY3" fmla="*/ 5596 h 1326396"/>
              <a:gd name="connsiteX4" fmla="*/ 3347720 w 3347720"/>
              <a:gd name="connsiteY4" fmla="*/ 538996 h 1326396"/>
              <a:gd name="connsiteX5" fmla="*/ 3347720 w 3347720"/>
              <a:gd name="connsiteY5" fmla="*/ 1326396 h 1326396"/>
              <a:gd name="connsiteX6" fmla="*/ 2545080 w 3347720"/>
              <a:gd name="connsiteY6" fmla="*/ 1031756 h 1326396"/>
              <a:gd name="connsiteX7" fmla="*/ 447040 w 3347720"/>
              <a:gd name="connsiteY7" fmla="*/ 1016516 h 1326396"/>
              <a:gd name="connsiteX8" fmla="*/ 30480 w 3347720"/>
              <a:gd name="connsiteY8" fmla="*/ 1300996 h 1326396"/>
              <a:gd name="connsiteX9" fmla="*/ 0 w 3347720"/>
              <a:gd name="connsiteY9" fmla="*/ 589796 h 1326396"/>
              <a:gd name="connsiteX0" fmla="*/ 0 w 3347720"/>
              <a:gd name="connsiteY0" fmla="*/ 589796 h 1326396"/>
              <a:gd name="connsiteX1" fmla="*/ 76200 w 3347720"/>
              <a:gd name="connsiteY1" fmla="*/ 432316 h 1326396"/>
              <a:gd name="connsiteX2" fmla="*/ 558800 w 3347720"/>
              <a:gd name="connsiteY2" fmla="*/ 516 h 1326396"/>
              <a:gd name="connsiteX3" fmla="*/ 2555240 w 3347720"/>
              <a:gd name="connsiteY3" fmla="*/ 5596 h 1326396"/>
              <a:gd name="connsiteX4" fmla="*/ 3347720 w 3347720"/>
              <a:gd name="connsiteY4" fmla="*/ 538996 h 1326396"/>
              <a:gd name="connsiteX5" fmla="*/ 3347720 w 3347720"/>
              <a:gd name="connsiteY5" fmla="*/ 1326396 h 1326396"/>
              <a:gd name="connsiteX6" fmla="*/ 2545080 w 3347720"/>
              <a:gd name="connsiteY6" fmla="*/ 1031756 h 1326396"/>
              <a:gd name="connsiteX7" fmla="*/ 447040 w 3347720"/>
              <a:gd name="connsiteY7" fmla="*/ 1016516 h 1326396"/>
              <a:gd name="connsiteX8" fmla="*/ 30480 w 3347720"/>
              <a:gd name="connsiteY8" fmla="*/ 1300996 h 1326396"/>
              <a:gd name="connsiteX9" fmla="*/ 0 w 3347720"/>
              <a:gd name="connsiteY9" fmla="*/ 589796 h 1326396"/>
              <a:gd name="connsiteX0" fmla="*/ 0 w 3347720"/>
              <a:gd name="connsiteY0" fmla="*/ 589796 h 1326396"/>
              <a:gd name="connsiteX1" fmla="*/ 76200 w 3347720"/>
              <a:gd name="connsiteY1" fmla="*/ 432316 h 1326396"/>
              <a:gd name="connsiteX2" fmla="*/ 558800 w 3347720"/>
              <a:gd name="connsiteY2" fmla="*/ 516 h 1326396"/>
              <a:gd name="connsiteX3" fmla="*/ 2555240 w 3347720"/>
              <a:gd name="connsiteY3" fmla="*/ 5596 h 1326396"/>
              <a:gd name="connsiteX4" fmla="*/ 3347720 w 3347720"/>
              <a:gd name="connsiteY4" fmla="*/ 538996 h 1326396"/>
              <a:gd name="connsiteX5" fmla="*/ 3347720 w 3347720"/>
              <a:gd name="connsiteY5" fmla="*/ 1326396 h 1326396"/>
              <a:gd name="connsiteX6" fmla="*/ 2545080 w 3347720"/>
              <a:gd name="connsiteY6" fmla="*/ 1031756 h 1326396"/>
              <a:gd name="connsiteX7" fmla="*/ 447040 w 3347720"/>
              <a:gd name="connsiteY7" fmla="*/ 1016516 h 1326396"/>
              <a:gd name="connsiteX8" fmla="*/ 30480 w 3347720"/>
              <a:gd name="connsiteY8" fmla="*/ 1300996 h 1326396"/>
              <a:gd name="connsiteX9" fmla="*/ 0 w 3347720"/>
              <a:gd name="connsiteY9" fmla="*/ 589796 h 1326396"/>
              <a:gd name="connsiteX0" fmla="*/ 0 w 3347720"/>
              <a:gd name="connsiteY0" fmla="*/ 589796 h 1326396"/>
              <a:gd name="connsiteX1" fmla="*/ 76200 w 3347720"/>
              <a:gd name="connsiteY1" fmla="*/ 432316 h 1326396"/>
              <a:gd name="connsiteX2" fmla="*/ 558800 w 3347720"/>
              <a:gd name="connsiteY2" fmla="*/ 516 h 1326396"/>
              <a:gd name="connsiteX3" fmla="*/ 2555240 w 3347720"/>
              <a:gd name="connsiteY3" fmla="*/ 5596 h 1326396"/>
              <a:gd name="connsiteX4" fmla="*/ 3347720 w 3347720"/>
              <a:gd name="connsiteY4" fmla="*/ 538996 h 1326396"/>
              <a:gd name="connsiteX5" fmla="*/ 3347720 w 3347720"/>
              <a:gd name="connsiteY5" fmla="*/ 1326396 h 1326396"/>
              <a:gd name="connsiteX6" fmla="*/ 2545080 w 3347720"/>
              <a:gd name="connsiteY6" fmla="*/ 1031756 h 1326396"/>
              <a:gd name="connsiteX7" fmla="*/ 447040 w 3347720"/>
              <a:gd name="connsiteY7" fmla="*/ 1016516 h 1326396"/>
              <a:gd name="connsiteX8" fmla="*/ 30480 w 3347720"/>
              <a:gd name="connsiteY8" fmla="*/ 1300996 h 1326396"/>
              <a:gd name="connsiteX9" fmla="*/ 0 w 3347720"/>
              <a:gd name="connsiteY9" fmla="*/ 589796 h 1326396"/>
              <a:gd name="connsiteX0" fmla="*/ 0 w 3373120"/>
              <a:gd name="connsiteY0" fmla="*/ 589796 h 1326396"/>
              <a:gd name="connsiteX1" fmla="*/ 76200 w 3373120"/>
              <a:gd name="connsiteY1" fmla="*/ 432316 h 1326396"/>
              <a:gd name="connsiteX2" fmla="*/ 558800 w 3373120"/>
              <a:gd name="connsiteY2" fmla="*/ 516 h 1326396"/>
              <a:gd name="connsiteX3" fmla="*/ 2555240 w 3373120"/>
              <a:gd name="connsiteY3" fmla="*/ 5596 h 1326396"/>
              <a:gd name="connsiteX4" fmla="*/ 3373120 w 3373120"/>
              <a:gd name="connsiteY4" fmla="*/ 538996 h 1326396"/>
              <a:gd name="connsiteX5" fmla="*/ 3347720 w 3373120"/>
              <a:gd name="connsiteY5" fmla="*/ 1326396 h 1326396"/>
              <a:gd name="connsiteX6" fmla="*/ 2545080 w 3373120"/>
              <a:gd name="connsiteY6" fmla="*/ 1031756 h 1326396"/>
              <a:gd name="connsiteX7" fmla="*/ 447040 w 3373120"/>
              <a:gd name="connsiteY7" fmla="*/ 1016516 h 1326396"/>
              <a:gd name="connsiteX8" fmla="*/ 30480 w 3373120"/>
              <a:gd name="connsiteY8" fmla="*/ 1300996 h 1326396"/>
              <a:gd name="connsiteX9" fmla="*/ 0 w 3373120"/>
              <a:gd name="connsiteY9" fmla="*/ 589796 h 1326396"/>
              <a:gd name="connsiteX0" fmla="*/ 0 w 3373120"/>
              <a:gd name="connsiteY0" fmla="*/ 589796 h 1311156"/>
              <a:gd name="connsiteX1" fmla="*/ 76200 w 3373120"/>
              <a:gd name="connsiteY1" fmla="*/ 432316 h 1311156"/>
              <a:gd name="connsiteX2" fmla="*/ 558800 w 3373120"/>
              <a:gd name="connsiteY2" fmla="*/ 516 h 1311156"/>
              <a:gd name="connsiteX3" fmla="*/ 2555240 w 3373120"/>
              <a:gd name="connsiteY3" fmla="*/ 5596 h 1311156"/>
              <a:gd name="connsiteX4" fmla="*/ 3373120 w 3373120"/>
              <a:gd name="connsiteY4" fmla="*/ 538996 h 1311156"/>
              <a:gd name="connsiteX5" fmla="*/ 3362960 w 3373120"/>
              <a:gd name="connsiteY5" fmla="*/ 1311156 h 1311156"/>
              <a:gd name="connsiteX6" fmla="*/ 2545080 w 3373120"/>
              <a:gd name="connsiteY6" fmla="*/ 1031756 h 1311156"/>
              <a:gd name="connsiteX7" fmla="*/ 447040 w 3373120"/>
              <a:gd name="connsiteY7" fmla="*/ 1016516 h 1311156"/>
              <a:gd name="connsiteX8" fmla="*/ 30480 w 3373120"/>
              <a:gd name="connsiteY8" fmla="*/ 1300996 h 1311156"/>
              <a:gd name="connsiteX9" fmla="*/ 0 w 3373120"/>
              <a:gd name="connsiteY9" fmla="*/ 589796 h 1311156"/>
              <a:gd name="connsiteX0" fmla="*/ 0 w 3373120"/>
              <a:gd name="connsiteY0" fmla="*/ 589796 h 1322954"/>
              <a:gd name="connsiteX1" fmla="*/ 76200 w 3373120"/>
              <a:gd name="connsiteY1" fmla="*/ 432316 h 1322954"/>
              <a:gd name="connsiteX2" fmla="*/ 558800 w 3373120"/>
              <a:gd name="connsiteY2" fmla="*/ 516 h 1322954"/>
              <a:gd name="connsiteX3" fmla="*/ 2555240 w 3373120"/>
              <a:gd name="connsiteY3" fmla="*/ 5596 h 1322954"/>
              <a:gd name="connsiteX4" fmla="*/ 3373120 w 3373120"/>
              <a:gd name="connsiteY4" fmla="*/ 538996 h 1322954"/>
              <a:gd name="connsiteX5" fmla="*/ 3362960 w 3373120"/>
              <a:gd name="connsiteY5" fmla="*/ 1311156 h 1322954"/>
              <a:gd name="connsiteX6" fmla="*/ 2545080 w 3373120"/>
              <a:gd name="connsiteY6" fmla="*/ 1031756 h 1322954"/>
              <a:gd name="connsiteX7" fmla="*/ 447040 w 3373120"/>
              <a:gd name="connsiteY7" fmla="*/ 1016516 h 1322954"/>
              <a:gd name="connsiteX8" fmla="*/ 30480 w 3373120"/>
              <a:gd name="connsiteY8" fmla="*/ 1300996 h 1322954"/>
              <a:gd name="connsiteX9" fmla="*/ 0 w 3373120"/>
              <a:gd name="connsiteY9" fmla="*/ 589796 h 1322954"/>
              <a:gd name="connsiteX0" fmla="*/ 0 w 3373120"/>
              <a:gd name="connsiteY0" fmla="*/ 589796 h 1335748"/>
              <a:gd name="connsiteX1" fmla="*/ 76200 w 3373120"/>
              <a:gd name="connsiteY1" fmla="*/ 432316 h 1335748"/>
              <a:gd name="connsiteX2" fmla="*/ 558800 w 3373120"/>
              <a:gd name="connsiteY2" fmla="*/ 516 h 1335748"/>
              <a:gd name="connsiteX3" fmla="*/ 2555240 w 3373120"/>
              <a:gd name="connsiteY3" fmla="*/ 5596 h 1335748"/>
              <a:gd name="connsiteX4" fmla="*/ 3373120 w 3373120"/>
              <a:gd name="connsiteY4" fmla="*/ 538996 h 1335748"/>
              <a:gd name="connsiteX5" fmla="*/ 3362960 w 3373120"/>
              <a:gd name="connsiteY5" fmla="*/ 1311156 h 1335748"/>
              <a:gd name="connsiteX6" fmla="*/ 2545080 w 3373120"/>
              <a:gd name="connsiteY6" fmla="*/ 1031756 h 1335748"/>
              <a:gd name="connsiteX7" fmla="*/ 447040 w 3373120"/>
              <a:gd name="connsiteY7" fmla="*/ 1016516 h 1335748"/>
              <a:gd name="connsiteX8" fmla="*/ 30480 w 3373120"/>
              <a:gd name="connsiteY8" fmla="*/ 1300996 h 1335748"/>
              <a:gd name="connsiteX9" fmla="*/ 0 w 3373120"/>
              <a:gd name="connsiteY9" fmla="*/ 589796 h 1335748"/>
              <a:gd name="connsiteX0" fmla="*/ 0 w 3373120"/>
              <a:gd name="connsiteY0" fmla="*/ 589796 h 1335748"/>
              <a:gd name="connsiteX1" fmla="*/ 76200 w 3373120"/>
              <a:gd name="connsiteY1" fmla="*/ 432316 h 1335748"/>
              <a:gd name="connsiteX2" fmla="*/ 558800 w 3373120"/>
              <a:gd name="connsiteY2" fmla="*/ 516 h 1335748"/>
              <a:gd name="connsiteX3" fmla="*/ 2555240 w 3373120"/>
              <a:gd name="connsiteY3" fmla="*/ 5596 h 1335748"/>
              <a:gd name="connsiteX4" fmla="*/ 3373120 w 3373120"/>
              <a:gd name="connsiteY4" fmla="*/ 538996 h 1335748"/>
              <a:gd name="connsiteX5" fmla="*/ 3362960 w 3373120"/>
              <a:gd name="connsiteY5" fmla="*/ 1311156 h 1335748"/>
              <a:gd name="connsiteX6" fmla="*/ 2545080 w 3373120"/>
              <a:gd name="connsiteY6" fmla="*/ 1031756 h 1335748"/>
              <a:gd name="connsiteX7" fmla="*/ 447040 w 3373120"/>
              <a:gd name="connsiteY7" fmla="*/ 1016516 h 1335748"/>
              <a:gd name="connsiteX8" fmla="*/ 30480 w 3373120"/>
              <a:gd name="connsiteY8" fmla="*/ 1300996 h 1335748"/>
              <a:gd name="connsiteX9" fmla="*/ 0 w 3373120"/>
              <a:gd name="connsiteY9" fmla="*/ 589796 h 1335748"/>
              <a:gd name="connsiteX0" fmla="*/ 0 w 3373120"/>
              <a:gd name="connsiteY0" fmla="*/ 589796 h 1321612"/>
              <a:gd name="connsiteX1" fmla="*/ 76200 w 3373120"/>
              <a:gd name="connsiteY1" fmla="*/ 432316 h 1321612"/>
              <a:gd name="connsiteX2" fmla="*/ 558800 w 3373120"/>
              <a:gd name="connsiteY2" fmla="*/ 516 h 1321612"/>
              <a:gd name="connsiteX3" fmla="*/ 2555240 w 3373120"/>
              <a:gd name="connsiteY3" fmla="*/ 5596 h 1321612"/>
              <a:gd name="connsiteX4" fmla="*/ 3373120 w 3373120"/>
              <a:gd name="connsiteY4" fmla="*/ 538996 h 1321612"/>
              <a:gd name="connsiteX5" fmla="*/ 3362960 w 3373120"/>
              <a:gd name="connsiteY5" fmla="*/ 1311156 h 1321612"/>
              <a:gd name="connsiteX6" fmla="*/ 2545080 w 3373120"/>
              <a:gd name="connsiteY6" fmla="*/ 1031756 h 1321612"/>
              <a:gd name="connsiteX7" fmla="*/ 447040 w 3373120"/>
              <a:gd name="connsiteY7" fmla="*/ 1016516 h 1321612"/>
              <a:gd name="connsiteX8" fmla="*/ 30480 w 3373120"/>
              <a:gd name="connsiteY8" fmla="*/ 1300996 h 1321612"/>
              <a:gd name="connsiteX9" fmla="*/ 0 w 3373120"/>
              <a:gd name="connsiteY9" fmla="*/ 589796 h 1321612"/>
              <a:gd name="connsiteX0" fmla="*/ 0 w 3373120"/>
              <a:gd name="connsiteY0" fmla="*/ 589796 h 1321612"/>
              <a:gd name="connsiteX1" fmla="*/ 76200 w 3373120"/>
              <a:gd name="connsiteY1" fmla="*/ 432316 h 1321612"/>
              <a:gd name="connsiteX2" fmla="*/ 558800 w 3373120"/>
              <a:gd name="connsiteY2" fmla="*/ 516 h 1321612"/>
              <a:gd name="connsiteX3" fmla="*/ 2555240 w 3373120"/>
              <a:gd name="connsiteY3" fmla="*/ 5596 h 1321612"/>
              <a:gd name="connsiteX4" fmla="*/ 3373120 w 3373120"/>
              <a:gd name="connsiteY4" fmla="*/ 538996 h 1321612"/>
              <a:gd name="connsiteX5" fmla="*/ 3362960 w 3373120"/>
              <a:gd name="connsiteY5" fmla="*/ 1311156 h 1321612"/>
              <a:gd name="connsiteX6" fmla="*/ 2545080 w 3373120"/>
              <a:gd name="connsiteY6" fmla="*/ 1031756 h 1321612"/>
              <a:gd name="connsiteX7" fmla="*/ 447040 w 3373120"/>
              <a:gd name="connsiteY7" fmla="*/ 1016516 h 1321612"/>
              <a:gd name="connsiteX8" fmla="*/ 30480 w 3373120"/>
              <a:gd name="connsiteY8" fmla="*/ 1300996 h 1321612"/>
              <a:gd name="connsiteX9" fmla="*/ 0 w 3373120"/>
              <a:gd name="connsiteY9" fmla="*/ 589796 h 1321612"/>
              <a:gd name="connsiteX0" fmla="*/ 0 w 3373120"/>
              <a:gd name="connsiteY0" fmla="*/ 589796 h 1321612"/>
              <a:gd name="connsiteX1" fmla="*/ 76200 w 3373120"/>
              <a:gd name="connsiteY1" fmla="*/ 432316 h 1321612"/>
              <a:gd name="connsiteX2" fmla="*/ 558800 w 3373120"/>
              <a:gd name="connsiteY2" fmla="*/ 516 h 1321612"/>
              <a:gd name="connsiteX3" fmla="*/ 2555240 w 3373120"/>
              <a:gd name="connsiteY3" fmla="*/ 5596 h 1321612"/>
              <a:gd name="connsiteX4" fmla="*/ 3373120 w 3373120"/>
              <a:gd name="connsiteY4" fmla="*/ 538996 h 1321612"/>
              <a:gd name="connsiteX5" fmla="*/ 3362960 w 3373120"/>
              <a:gd name="connsiteY5" fmla="*/ 1311156 h 1321612"/>
              <a:gd name="connsiteX6" fmla="*/ 2545080 w 3373120"/>
              <a:gd name="connsiteY6" fmla="*/ 1031756 h 1321612"/>
              <a:gd name="connsiteX7" fmla="*/ 447040 w 3373120"/>
              <a:gd name="connsiteY7" fmla="*/ 1016516 h 1321612"/>
              <a:gd name="connsiteX8" fmla="*/ 30480 w 3373120"/>
              <a:gd name="connsiteY8" fmla="*/ 1300996 h 1321612"/>
              <a:gd name="connsiteX9" fmla="*/ 0 w 3373120"/>
              <a:gd name="connsiteY9" fmla="*/ 589796 h 1321612"/>
              <a:gd name="connsiteX0" fmla="*/ 0 w 3373120"/>
              <a:gd name="connsiteY0" fmla="*/ 589796 h 1321612"/>
              <a:gd name="connsiteX1" fmla="*/ 76200 w 3373120"/>
              <a:gd name="connsiteY1" fmla="*/ 432316 h 1321612"/>
              <a:gd name="connsiteX2" fmla="*/ 558800 w 3373120"/>
              <a:gd name="connsiteY2" fmla="*/ 516 h 1321612"/>
              <a:gd name="connsiteX3" fmla="*/ 2555240 w 3373120"/>
              <a:gd name="connsiteY3" fmla="*/ 5596 h 1321612"/>
              <a:gd name="connsiteX4" fmla="*/ 3373120 w 3373120"/>
              <a:gd name="connsiteY4" fmla="*/ 538996 h 1321612"/>
              <a:gd name="connsiteX5" fmla="*/ 3362960 w 3373120"/>
              <a:gd name="connsiteY5" fmla="*/ 1311156 h 1321612"/>
              <a:gd name="connsiteX6" fmla="*/ 2545080 w 3373120"/>
              <a:gd name="connsiteY6" fmla="*/ 1031756 h 1321612"/>
              <a:gd name="connsiteX7" fmla="*/ 447040 w 3373120"/>
              <a:gd name="connsiteY7" fmla="*/ 1016516 h 1321612"/>
              <a:gd name="connsiteX8" fmla="*/ 30480 w 3373120"/>
              <a:gd name="connsiteY8" fmla="*/ 1300996 h 1321612"/>
              <a:gd name="connsiteX9" fmla="*/ 0 w 3373120"/>
              <a:gd name="connsiteY9" fmla="*/ 589796 h 1321612"/>
              <a:gd name="connsiteX0" fmla="*/ 0 w 3373120"/>
              <a:gd name="connsiteY0" fmla="*/ 620276 h 1321612"/>
              <a:gd name="connsiteX1" fmla="*/ 76200 w 3373120"/>
              <a:gd name="connsiteY1" fmla="*/ 432316 h 1321612"/>
              <a:gd name="connsiteX2" fmla="*/ 558800 w 3373120"/>
              <a:gd name="connsiteY2" fmla="*/ 516 h 1321612"/>
              <a:gd name="connsiteX3" fmla="*/ 2555240 w 3373120"/>
              <a:gd name="connsiteY3" fmla="*/ 5596 h 1321612"/>
              <a:gd name="connsiteX4" fmla="*/ 3373120 w 3373120"/>
              <a:gd name="connsiteY4" fmla="*/ 538996 h 1321612"/>
              <a:gd name="connsiteX5" fmla="*/ 3362960 w 3373120"/>
              <a:gd name="connsiteY5" fmla="*/ 1311156 h 1321612"/>
              <a:gd name="connsiteX6" fmla="*/ 2545080 w 3373120"/>
              <a:gd name="connsiteY6" fmla="*/ 1031756 h 1321612"/>
              <a:gd name="connsiteX7" fmla="*/ 447040 w 3373120"/>
              <a:gd name="connsiteY7" fmla="*/ 1016516 h 1321612"/>
              <a:gd name="connsiteX8" fmla="*/ 30480 w 3373120"/>
              <a:gd name="connsiteY8" fmla="*/ 1300996 h 1321612"/>
              <a:gd name="connsiteX9" fmla="*/ 0 w 3373120"/>
              <a:gd name="connsiteY9" fmla="*/ 620276 h 132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73120" h="1321612">
                <a:moveTo>
                  <a:pt x="0" y="620276"/>
                </a:moveTo>
                <a:lnTo>
                  <a:pt x="76200" y="432316"/>
                </a:lnTo>
                <a:cubicBezTo>
                  <a:pt x="120227" y="242663"/>
                  <a:pt x="138853" y="-13031"/>
                  <a:pt x="558800" y="516"/>
                </a:cubicBezTo>
                <a:lnTo>
                  <a:pt x="2555240" y="5596"/>
                </a:lnTo>
                <a:cubicBezTo>
                  <a:pt x="2682240" y="579636"/>
                  <a:pt x="2992120" y="574556"/>
                  <a:pt x="3373120" y="538996"/>
                </a:cubicBezTo>
                <a:lnTo>
                  <a:pt x="3362960" y="1311156"/>
                </a:lnTo>
                <a:cubicBezTo>
                  <a:pt x="2902373" y="1345023"/>
                  <a:pt x="2721187" y="1307769"/>
                  <a:pt x="2545080" y="1031756"/>
                </a:cubicBezTo>
                <a:lnTo>
                  <a:pt x="447040" y="1016516"/>
                </a:lnTo>
                <a:cubicBezTo>
                  <a:pt x="216747" y="1045303"/>
                  <a:pt x="209973" y="1063929"/>
                  <a:pt x="30480" y="1300996"/>
                </a:cubicBezTo>
                <a:lnTo>
                  <a:pt x="0" y="620276"/>
                </a:lnTo>
                <a:close/>
              </a:path>
            </a:pathLst>
          </a:custGeom>
          <a:solidFill>
            <a:schemeClr val="accent1">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92756864-359E-435E-A9CA-E32D6DFEEB66}"/>
              </a:ext>
            </a:extLst>
          </p:cNvPr>
          <p:cNvSpPr/>
          <p:nvPr/>
        </p:nvSpPr>
        <p:spPr bwMode="auto">
          <a:xfrm>
            <a:off x="1841943" y="3348225"/>
            <a:ext cx="119345" cy="1193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1750E7DD-F262-4603-9DD8-3D98E514341D}"/>
              </a:ext>
            </a:extLst>
          </p:cNvPr>
          <p:cNvSpPr/>
          <p:nvPr/>
        </p:nvSpPr>
        <p:spPr bwMode="auto">
          <a:xfrm>
            <a:off x="1907008" y="3068914"/>
            <a:ext cx="119345" cy="1193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0701637D-E0F0-4879-A987-022F4BBDA562}"/>
              </a:ext>
            </a:extLst>
          </p:cNvPr>
          <p:cNvSpPr/>
          <p:nvPr/>
        </p:nvSpPr>
        <p:spPr bwMode="auto">
          <a:xfrm>
            <a:off x="2264172" y="2908048"/>
            <a:ext cx="119345" cy="1193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C1DAB37F-6058-4BF6-B4F6-1DECACB388C8}"/>
              </a:ext>
            </a:extLst>
          </p:cNvPr>
          <p:cNvSpPr/>
          <p:nvPr/>
        </p:nvSpPr>
        <p:spPr bwMode="auto">
          <a:xfrm>
            <a:off x="2689940" y="2508043"/>
            <a:ext cx="119345" cy="1193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6B02ABF2-FE39-4F86-954D-50DFF2025D17}"/>
              </a:ext>
            </a:extLst>
          </p:cNvPr>
          <p:cNvSpPr/>
          <p:nvPr/>
        </p:nvSpPr>
        <p:spPr bwMode="auto">
          <a:xfrm>
            <a:off x="3525271" y="3091458"/>
            <a:ext cx="119345" cy="1193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361969F3-3A0D-4B13-8788-E519DE3B788D}"/>
              </a:ext>
            </a:extLst>
          </p:cNvPr>
          <p:cNvSpPr/>
          <p:nvPr/>
        </p:nvSpPr>
        <p:spPr bwMode="auto">
          <a:xfrm>
            <a:off x="4394075" y="3210803"/>
            <a:ext cx="119345" cy="1193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54CA8C89-C066-4D4A-8E19-90794165A68B}"/>
              </a:ext>
            </a:extLst>
          </p:cNvPr>
          <p:cNvSpPr/>
          <p:nvPr/>
        </p:nvSpPr>
        <p:spPr bwMode="auto">
          <a:xfrm>
            <a:off x="4364447" y="3158102"/>
            <a:ext cx="119345" cy="1193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3641D26D-293A-4D97-B3A6-E271DDD71117}"/>
              </a:ext>
            </a:extLst>
          </p:cNvPr>
          <p:cNvSpPr/>
          <p:nvPr/>
        </p:nvSpPr>
        <p:spPr bwMode="auto">
          <a:xfrm>
            <a:off x="4364733" y="3011703"/>
            <a:ext cx="119345" cy="1193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0C955E59-43CF-470D-93B1-BF5054F17EF7}"/>
              </a:ext>
            </a:extLst>
          </p:cNvPr>
          <p:cNvSpPr/>
          <p:nvPr/>
        </p:nvSpPr>
        <p:spPr bwMode="auto">
          <a:xfrm>
            <a:off x="4475611" y="3179957"/>
            <a:ext cx="119345" cy="1193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264BEB04-C831-4FD7-B0A5-8D2DA0E2D56E}"/>
              </a:ext>
            </a:extLst>
          </p:cNvPr>
          <p:cNvSpPr/>
          <p:nvPr/>
        </p:nvSpPr>
        <p:spPr bwMode="auto">
          <a:xfrm>
            <a:off x="4566009" y="3259948"/>
            <a:ext cx="119345" cy="1193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137403E1-36A7-4274-80A8-8ADEA34187C5}"/>
              </a:ext>
            </a:extLst>
          </p:cNvPr>
          <p:cNvSpPr/>
          <p:nvPr/>
        </p:nvSpPr>
        <p:spPr bwMode="auto">
          <a:xfrm>
            <a:off x="5203207" y="3523715"/>
            <a:ext cx="119345" cy="11934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0" name="Group 79">
            <a:extLst>
              <a:ext uri="{FF2B5EF4-FFF2-40B4-BE49-F238E27FC236}">
                <a16:creationId xmlns:a16="http://schemas.microsoft.com/office/drawing/2014/main" id="{ACB4E016-CAF4-4F2F-B7AF-42980A98CBC0}"/>
              </a:ext>
            </a:extLst>
          </p:cNvPr>
          <p:cNvGrpSpPr/>
          <p:nvPr/>
        </p:nvGrpSpPr>
        <p:grpSpPr>
          <a:xfrm>
            <a:off x="5192346" y="3225773"/>
            <a:ext cx="123123" cy="718776"/>
            <a:chOff x="5322552" y="2748794"/>
            <a:chExt cx="197121" cy="718776"/>
          </a:xfrm>
        </p:grpSpPr>
        <p:cxnSp>
          <p:nvCxnSpPr>
            <p:cNvPr id="76" name="Straight Connector 75">
              <a:extLst>
                <a:ext uri="{FF2B5EF4-FFF2-40B4-BE49-F238E27FC236}">
                  <a16:creationId xmlns:a16="http://schemas.microsoft.com/office/drawing/2014/main" id="{95B6036F-B030-495D-B484-8F27F5B51F22}"/>
                </a:ext>
              </a:extLst>
            </p:cNvPr>
            <p:cNvCxnSpPr>
              <a:cxnSpLocks/>
            </p:cNvCxnSpPr>
            <p:nvPr/>
          </p:nvCxnSpPr>
          <p:spPr bwMode="auto">
            <a:xfrm>
              <a:off x="5322552" y="274879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F5165491-1A61-4AF4-AB47-42FA6DCABE1B}"/>
                </a:ext>
              </a:extLst>
            </p:cNvPr>
            <p:cNvCxnSpPr>
              <a:cxnSpLocks/>
            </p:cNvCxnSpPr>
            <p:nvPr/>
          </p:nvCxnSpPr>
          <p:spPr bwMode="auto">
            <a:xfrm>
              <a:off x="5322552" y="346046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5859E2A-BD03-4B24-BD46-7C99BFB21934}"/>
                </a:ext>
              </a:extLst>
            </p:cNvPr>
            <p:cNvCxnSpPr>
              <a:cxnSpLocks/>
            </p:cNvCxnSpPr>
            <p:nvPr/>
          </p:nvCxnSpPr>
          <p:spPr bwMode="auto">
            <a:xfrm>
              <a:off x="5421112" y="2748794"/>
              <a:ext cx="0" cy="718776"/>
            </a:xfrm>
            <a:prstGeom prst="line">
              <a:avLst/>
            </a:prstGeom>
            <a:noFill/>
            <a:ln w="28575" cap="flat" cmpd="sng" algn="ctr">
              <a:solidFill>
                <a:schemeClr val="accent1"/>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A696C270-FDD7-4C9A-8C88-53B5FFDF7F66}"/>
              </a:ext>
            </a:extLst>
          </p:cNvPr>
          <p:cNvGrpSpPr/>
          <p:nvPr/>
        </p:nvGrpSpPr>
        <p:grpSpPr>
          <a:xfrm>
            <a:off x="4567279" y="3011702"/>
            <a:ext cx="123123" cy="615121"/>
            <a:chOff x="5322552" y="2748794"/>
            <a:chExt cx="197121" cy="718776"/>
          </a:xfrm>
        </p:grpSpPr>
        <p:cxnSp>
          <p:nvCxnSpPr>
            <p:cNvPr id="83" name="Straight Connector 82">
              <a:extLst>
                <a:ext uri="{FF2B5EF4-FFF2-40B4-BE49-F238E27FC236}">
                  <a16:creationId xmlns:a16="http://schemas.microsoft.com/office/drawing/2014/main" id="{BFD4B87A-FFAB-4B3D-A49B-AC420D3E21E6}"/>
                </a:ext>
              </a:extLst>
            </p:cNvPr>
            <p:cNvCxnSpPr>
              <a:cxnSpLocks/>
            </p:cNvCxnSpPr>
            <p:nvPr/>
          </p:nvCxnSpPr>
          <p:spPr bwMode="auto">
            <a:xfrm>
              <a:off x="5322552" y="274879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CE2270C4-D979-49FE-9F8E-0D3806519407}"/>
                </a:ext>
              </a:extLst>
            </p:cNvPr>
            <p:cNvCxnSpPr>
              <a:cxnSpLocks/>
            </p:cNvCxnSpPr>
            <p:nvPr/>
          </p:nvCxnSpPr>
          <p:spPr bwMode="auto">
            <a:xfrm>
              <a:off x="5322552" y="346046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0F2FB2D-0744-4573-9BA6-3D7EF5A024A5}"/>
                </a:ext>
              </a:extLst>
            </p:cNvPr>
            <p:cNvCxnSpPr>
              <a:cxnSpLocks/>
            </p:cNvCxnSpPr>
            <p:nvPr/>
          </p:nvCxnSpPr>
          <p:spPr bwMode="auto">
            <a:xfrm>
              <a:off x="5421112" y="2748794"/>
              <a:ext cx="0" cy="718776"/>
            </a:xfrm>
            <a:prstGeom prst="line">
              <a:avLst/>
            </a:prstGeom>
            <a:noFill/>
            <a:ln w="28575" cap="flat" cmpd="sng" algn="ctr">
              <a:solidFill>
                <a:schemeClr val="accent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38F5361B-DFCE-4613-B41C-B87F973BF227}"/>
              </a:ext>
            </a:extLst>
          </p:cNvPr>
          <p:cNvGrpSpPr/>
          <p:nvPr/>
        </p:nvGrpSpPr>
        <p:grpSpPr>
          <a:xfrm>
            <a:off x="4483791" y="2590803"/>
            <a:ext cx="123123" cy="1290308"/>
            <a:chOff x="5322552" y="2748794"/>
            <a:chExt cx="197121" cy="718776"/>
          </a:xfrm>
        </p:grpSpPr>
        <p:cxnSp>
          <p:nvCxnSpPr>
            <p:cNvPr id="87" name="Straight Connector 86">
              <a:extLst>
                <a:ext uri="{FF2B5EF4-FFF2-40B4-BE49-F238E27FC236}">
                  <a16:creationId xmlns:a16="http://schemas.microsoft.com/office/drawing/2014/main" id="{E9340644-E08B-454E-A1B6-F9B4347E9543}"/>
                </a:ext>
              </a:extLst>
            </p:cNvPr>
            <p:cNvCxnSpPr>
              <a:cxnSpLocks/>
            </p:cNvCxnSpPr>
            <p:nvPr/>
          </p:nvCxnSpPr>
          <p:spPr bwMode="auto">
            <a:xfrm>
              <a:off x="5322552" y="274879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FFA04078-144D-4A59-9C7A-1BED77FBBE33}"/>
                </a:ext>
              </a:extLst>
            </p:cNvPr>
            <p:cNvCxnSpPr>
              <a:cxnSpLocks/>
            </p:cNvCxnSpPr>
            <p:nvPr/>
          </p:nvCxnSpPr>
          <p:spPr bwMode="auto">
            <a:xfrm>
              <a:off x="5322552" y="346046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5F5F806-1F48-412F-B118-CACD6BD1E6C6}"/>
                </a:ext>
              </a:extLst>
            </p:cNvPr>
            <p:cNvCxnSpPr>
              <a:cxnSpLocks/>
            </p:cNvCxnSpPr>
            <p:nvPr/>
          </p:nvCxnSpPr>
          <p:spPr bwMode="auto">
            <a:xfrm>
              <a:off x="5421112" y="2748794"/>
              <a:ext cx="0" cy="718776"/>
            </a:xfrm>
            <a:prstGeom prst="line">
              <a:avLst/>
            </a:prstGeom>
            <a:noFill/>
            <a:ln w="28575" cap="flat" cmpd="sng" algn="ctr">
              <a:solidFill>
                <a:schemeClr val="accent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4AAAB3E7-A261-4DBE-955E-CE2C32C1BAF7}"/>
              </a:ext>
            </a:extLst>
          </p:cNvPr>
          <p:cNvGrpSpPr/>
          <p:nvPr/>
        </p:nvGrpSpPr>
        <p:grpSpPr>
          <a:xfrm>
            <a:off x="4369037" y="2698648"/>
            <a:ext cx="123123" cy="1049968"/>
            <a:chOff x="5322552" y="2748794"/>
            <a:chExt cx="197121" cy="718776"/>
          </a:xfrm>
        </p:grpSpPr>
        <p:cxnSp>
          <p:nvCxnSpPr>
            <p:cNvPr id="91" name="Straight Connector 90">
              <a:extLst>
                <a:ext uri="{FF2B5EF4-FFF2-40B4-BE49-F238E27FC236}">
                  <a16:creationId xmlns:a16="http://schemas.microsoft.com/office/drawing/2014/main" id="{41B3AD39-2FDA-4032-B660-8EBAC90E10ED}"/>
                </a:ext>
              </a:extLst>
            </p:cNvPr>
            <p:cNvCxnSpPr>
              <a:cxnSpLocks/>
            </p:cNvCxnSpPr>
            <p:nvPr/>
          </p:nvCxnSpPr>
          <p:spPr bwMode="auto">
            <a:xfrm>
              <a:off x="5322552" y="274879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4437C74-414A-400B-BA48-2B8F0EB56950}"/>
                </a:ext>
              </a:extLst>
            </p:cNvPr>
            <p:cNvCxnSpPr>
              <a:cxnSpLocks/>
            </p:cNvCxnSpPr>
            <p:nvPr/>
          </p:nvCxnSpPr>
          <p:spPr bwMode="auto">
            <a:xfrm>
              <a:off x="5322552" y="346046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01F5EEEF-64FB-428E-B0D1-9B0DB29A64A7}"/>
                </a:ext>
              </a:extLst>
            </p:cNvPr>
            <p:cNvCxnSpPr>
              <a:cxnSpLocks/>
            </p:cNvCxnSpPr>
            <p:nvPr/>
          </p:nvCxnSpPr>
          <p:spPr bwMode="auto">
            <a:xfrm>
              <a:off x="5421112" y="2748794"/>
              <a:ext cx="0" cy="718776"/>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86688188-DEB9-4E23-A394-DDE434568528}"/>
              </a:ext>
            </a:extLst>
          </p:cNvPr>
          <p:cNvGrpSpPr/>
          <p:nvPr/>
        </p:nvGrpSpPr>
        <p:grpSpPr>
          <a:xfrm>
            <a:off x="4396720" y="2760906"/>
            <a:ext cx="123123" cy="999592"/>
            <a:chOff x="5322552" y="2748794"/>
            <a:chExt cx="197121" cy="718776"/>
          </a:xfrm>
        </p:grpSpPr>
        <p:cxnSp>
          <p:nvCxnSpPr>
            <p:cNvPr id="95" name="Straight Connector 94">
              <a:extLst>
                <a:ext uri="{FF2B5EF4-FFF2-40B4-BE49-F238E27FC236}">
                  <a16:creationId xmlns:a16="http://schemas.microsoft.com/office/drawing/2014/main" id="{B518F5FF-8E3F-42B1-BC8A-A979494BC700}"/>
                </a:ext>
              </a:extLst>
            </p:cNvPr>
            <p:cNvCxnSpPr>
              <a:cxnSpLocks/>
            </p:cNvCxnSpPr>
            <p:nvPr/>
          </p:nvCxnSpPr>
          <p:spPr bwMode="auto">
            <a:xfrm>
              <a:off x="5322552" y="274879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DF73848-847C-4DA1-AF96-CDFF58CFA6D8}"/>
                </a:ext>
              </a:extLst>
            </p:cNvPr>
            <p:cNvCxnSpPr>
              <a:cxnSpLocks/>
            </p:cNvCxnSpPr>
            <p:nvPr/>
          </p:nvCxnSpPr>
          <p:spPr bwMode="auto">
            <a:xfrm>
              <a:off x="5322552" y="346046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0A45B57-91F9-4253-B626-0B939F7FD71E}"/>
                </a:ext>
              </a:extLst>
            </p:cNvPr>
            <p:cNvCxnSpPr>
              <a:cxnSpLocks/>
            </p:cNvCxnSpPr>
            <p:nvPr/>
          </p:nvCxnSpPr>
          <p:spPr bwMode="auto">
            <a:xfrm>
              <a:off x="5421112" y="2748794"/>
              <a:ext cx="0" cy="718776"/>
            </a:xfrm>
            <a:prstGeom prst="line">
              <a:avLst/>
            </a:prstGeom>
            <a:noFill/>
            <a:ln w="28575" cap="flat" cmpd="sng" algn="ctr">
              <a:solidFill>
                <a:schemeClr val="accent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7740324F-D2F0-4C98-A524-6F9798DA13DE}"/>
              </a:ext>
            </a:extLst>
          </p:cNvPr>
          <p:cNvGrpSpPr/>
          <p:nvPr/>
        </p:nvGrpSpPr>
        <p:grpSpPr>
          <a:xfrm>
            <a:off x="4365155" y="2698661"/>
            <a:ext cx="123123" cy="767785"/>
            <a:chOff x="5322552" y="2748794"/>
            <a:chExt cx="197121" cy="718776"/>
          </a:xfrm>
        </p:grpSpPr>
        <p:cxnSp>
          <p:nvCxnSpPr>
            <p:cNvPr id="99" name="Straight Connector 98">
              <a:extLst>
                <a:ext uri="{FF2B5EF4-FFF2-40B4-BE49-F238E27FC236}">
                  <a16:creationId xmlns:a16="http://schemas.microsoft.com/office/drawing/2014/main" id="{DD133AF9-DA14-41E3-9CDC-5FC07A1F03A4}"/>
                </a:ext>
              </a:extLst>
            </p:cNvPr>
            <p:cNvCxnSpPr>
              <a:cxnSpLocks/>
            </p:cNvCxnSpPr>
            <p:nvPr/>
          </p:nvCxnSpPr>
          <p:spPr bwMode="auto">
            <a:xfrm>
              <a:off x="5322552" y="274879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C74042E5-5054-4136-9335-EB1ADC87B329}"/>
                </a:ext>
              </a:extLst>
            </p:cNvPr>
            <p:cNvCxnSpPr>
              <a:cxnSpLocks/>
            </p:cNvCxnSpPr>
            <p:nvPr/>
          </p:nvCxnSpPr>
          <p:spPr bwMode="auto">
            <a:xfrm>
              <a:off x="5322552" y="346046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796A6035-C610-4072-AB41-1DA2CC2C6621}"/>
                </a:ext>
              </a:extLst>
            </p:cNvPr>
            <p:cNvCxnSpPr>
              <a:cxnSpLocks/>
            </p:cNvCxnSpPr>
            <p:nvPr/>
          </p:nvCxnSpPr>
          <p:spPr bwMode="auto">
            <a:xfrm>
              <a:off x="5421112" y="2748794"/>
              <a:ext cx="0" cy="71877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B9A3001C-4E37-4E63-B61D-F289DDF30838}"/>
              </a:ext>
            </a:extLst>
          </p:cNvPr>
          <p:cNvGrpSpPr/>
          <p:nvPr/>
        </p:nvGrpSpPr>
        <p:grpSpPr>
          <a:xfrm>
            <a:off x="3521493" y="2341260"/>
            <a:ext cx="123123" cy="1642305"/>
            <a:chOff x="5322552" y="2748794"/>
            <a:chExt cx="197121" cy="718776"/>
          </a:xfrm>
        </p:grpSpPr>
        <p:cxnSp>
          <p:nvCxnSpPr>
            <p:cNvPr id="103" name="Straight Connector 102">
              <a:extLst>
                <a:ext uri="{FF2B5EF4-FFF2-40B4-BE49-F238E27FC236}">
                  <a16:creationId xmlns:a16="http://schemas.microsoft.com/office/drawing/2014/main" id="{8C428E95-CBE5-41C2-84E2-DA5F8EFB271C}"/>
                </a:ext>
              </a:extLst>
            </p:cNvPr>
            <p:cNvCxnSpPr>
              <a:cxnSpLocks/>
            </p:cNvCxnSpPr>
            <p:nvPr/>
          </p:nvCxnSpPr>
          <p:spPr bwMode="auto">
            <a:xfrm>
              <a:off x="5322552" y="274879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942DECB-191B-49CD-94C1-286B85DD0913}"/>
                </a:ext>
              </a:extLst>
            </p:cNvPr>
            <p:cNvCxnSpPr>
              <a:cxnSpLocks/>
            </p:cNvCxnSpPr>
            <p:nvPr/>
          </p:nvCxnSpPr>
          <p:spPr bwMode="auto">
            <a:xfrm>
              <a:off x="5322552" y="346046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E124F9E-90D6-4A3A-88BA-2A38B0A26FCB}"/>
                </a:ext>
              </a:extLst>
            </p:cNvPr>
            <p:cNvCxnSpPr>
              <a:cxnSpLocks/>
            </p:cNvCxnSpPr>
            <p:nvPr/>
          </p:nvCxnSpPr>
          <p:spPr bwMode="auto">
            <a:xfrm>
              <a:off x="5421112" y="2748794"/>
              <a:ext cx="0" cy="71877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EEEE6115-5F84-46C3-B3C3-C0CF2B207F48}"/>
              </a:ext>
            </a:extLst>
          </p:cNvPr>
          <p:cNvGrpSpPr/>
          <p:nvPr/>
        </p:nvGrpSpPr>
        <p:grpSpPr>
          <a:xfrm>
            <a:off x="2681127" y="2194338"/>
            <a:ext cx="123123" cy="749945"/>
            <a:chOff x="5322552" y="2748794"/>
            <a:chExt cx="197121" cy="718776"/>
          </a:xfrm>
        </p:grpSpPr>
        <p:cxnSp>
          <p:nvCxnSpPr>
            <p:cNvPr id="107" name="Straight Connector 106">
              <a:extLst>
                <a:ext uri="{FF2B5EF4-FFF2-40B4-BE49-F238E27FC236}">
                  <a16:creationId xmlns:a16="http://schemas.microsoft.com/office/drawing/2014/main" id="{8FFB7B5D-88E5-4E36-9FEF-4370F8051225}"/>
                </a:ext>
              </a:extLst>
            </p:cNvPr>
            <p:cNvCxnSpPr>
              <a:cxnSpLocks/>
            </p:cNvCxnSpPr>
            <p:nvPr/>
          </p:nvCxnSpPr>
          <p:spPr bwMode="auto">
            <a:xfrm>
              <a:off x="5322552" y="274879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A9D6C07C-48EB-46DA-959D-BE43DADDBDF1}"/>
                </a:ext>
              </a:extLst>
            </p:cNvPr>
            <p:cNvCxnSpPr>
              <a:cxnSpLocks/>
            </p:cNvCxnSpPr>
            <p:nvPr/>
          </p:nvCxnSpPr>
          <p:spPr bwMode="auto">
            <a:xfrm>
              <a:off x="5322552" y="346046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8A572ACD-87C2-43DB-9C26-0D665D64823D}"/>
                </a:ext>
              </a:extLst>
            </p:cNvPr>
            <p:cNvCxnSpPr>
              <a:cxnSpLocks/>
            </p:cNvCxnSpPr>
            <p:nvPr/>
          </p:nvCxnSpPr>
          <p:spPr bwMode="auto">
            <a:xfrm>
              <a:off x="5421112" y="2748794"/>
              <a:ext cx="0" cy="71877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FD0F95AF-D833-4BB3-AD40-1DC6AFB8578C}"/>
              </a:ext>
            </a:extLst>
          </p:cNvPr>
          <p:cNvGrpSpPr/>
          <p:nvPr/>
        </p:nvGrpSpPr>
        <p:grpSpPr>
          <a:xfrm>
            <a:off x="2266847" y="2736052"/>
            <a:ext cx="123123" cy="452208"/>
            <a:chOff x="5322552" y="2748794"/>
            <a:chExt cx="197121" cy="718776"/>
          </a:xfrm>
        </p:grpSpPr>
        <p:cxnSp>
          <p:nvCxnSpPr>
            <p:cNvPr id="111" name="Straight Connector 110">
              <a:extLst>
                <a:ext uri="{FF2B5EF4-FFF2-40B4-BE49-F238E27FC236}">
                  <a16:creationId xmlns:a16="http://schemas.microsoft.com/office/drawing/2014/main" id="{C008EECC-AE48-4B36-8A45-FA67FFD2664A}"/>
                </a:ext>
              </a:extLst>
            </p:cNvPr>
            <p:cNvCxnSpPr>
              <a:cxnSpLocks/>
            </p:cNvCxnSpPr>
            <p:nvPr/>
          </p:nvCxnSpPr>
          <p:spPr bwMode="auto">
            <a:xfrm>
              <a:off x="5322552" y="274879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9054A842-B228-4353-A38A-0CD3FBCC5C74}"/>
                </a:ext>
              </a:extLst>
            </p:cNvPr>
            <p:cNvCxnSpPr>
              <a:cxnSpLocks/>
            </p:cNvCxnSpPr>
            <p:nvPr/>
          </p:nvCxnSpPr>
          <p:spPr bwMode="auto">
            <a:xfrm>
              <a:off x="5322552" y="346046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D26C12A-26A9-46E7-8A6D-63C292F75FAA}"/>
                </a:ext>
              </a:extLst>
            </p:cNvPr>
            <p:cNvCxnSpPr>
              <a:cxnSpLocks/>
            </p:cNvCxnSpPr>
            <p:nvPr/>
          </p:nvCxnSpPr>
          <p:spPr bwMode="auto">
            <a:xfrm>
              <a:off x="5421112" y="2748794"/>
              <a:ext cx="0" cy="71877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43A7A833-8792-4FBC-A56E-04282BC6513C}"/>
              </a:ext>
            </a:extLst>
          </p:cNvPr>
          <p:cNvGrpSpPr/>
          <p:nvPr/>
        </p:nvGrpSpPr>
        <p:grpSpPr>
          <a:xfrm>
            <a:off x="1911776" y="2958945"/>
            <a:ext cx="123123" cy="340355"/>
            <a:chOff x="5322552" y="2748794"/>
            <a:chExt cx="197121" cy="718776"/>
          </a:xfrm>
        </p:grpSpPr>
        <p:cxnSp>
          <p:nvCxnSpPr>
            <p:cNvPr id="115" name="Straight Connector 114">
              <a:extLst>
                <a:ext uri="{FF2B5EF4-FFF2-40B4-BE49-F238E27FC236}">
                  <a16:creationId xmlns:a16="http://schemas.microsoft.com/office/drawing/2014/main" id="{603E87F8-F261-462F-A696-A5AD5909687E}"/>
                </a:ext>
              </a:extLst>
            </p:cNvPr>
            <p:cNvCxnSpPr>
              <a:cxnSpLocks/>
            </p:cNvCxnSpPr>
            <p:nvPr/>
          </p:nvCxnSpPr>
          <p:spPr bwMode="auto">
            <a:xfrm>
              <a:off x="5322552" y="274879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0E6225B3-0F02-48BE-8423-59905B9E566D}"/>
                </a:ext>
              </a:extLst>
            </p:cNvPr>
            <p:cNvCxnSpPr>
              <a:cxnSpLocks/>
            </p:cNvCxnSpPr>
            <p:nvPr/>
          </p:nvCxnSpPr>
          <p:spPr bwMode="auto">
            <a:xfrm>
              <a:off x="5322552" y="346046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F006CFE8-278D-4F41-BD2C-B596067032FB}"/>
                </a:ext>
              </a:extLst>
            </p:cNvPr>
            <p:cNvCxnSpPr>
              <a:cxnSpLocks/>
            </p:cNvCxnSpPr>
            <p:nvPr/>
          </p:nvCxnSpPr>
          <p:spPr bwMode="auto">
            <a:xfrm>
              <a:off x="5421112" y="2748794"/>
              <a:ext cx="0" cy="71877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55EC0D65-5631-44CC-A795-BBCC87787B60}"/>
              </a:ext>
            </a:extLst>
          </p:cNvPr>
          <p:cNvGrpSpPr/>
          <p:nvPr/>
        </p:nvGrpSpPr>
        <p:grpSpPr>
          <a:xfrm>
            <a:off x="1850333" y="3147158"/>
            <a:ext cx="123123" cy="520963"/>
            <a:chOff x="5322552" y="2748794"/>
            <a:chExt cx="197121" cy="718776"/>
          </a:xfrm>
        </p:grpSpPr>
        <p:cxnSp>
          <p:nvCxnSpPr>
            <p:cNvPr id="119" name="Straight Connector 118">
              <a:extLst>
                <a:ext uri="{FF2B5EF4-FFF2-40B4-BE49-F238E27FC236}">
                  <a16:creationId xmlns:a16="http://schemas.microsoft.com/office/drawing/2014/main" id="{DF7601AF-03AE-4A1B-A8EF-0EFEC167C2E5}"/>
                </a:ext>
              </a:extLst>
            </p:cNvPr>
            <p:cNvCxnSpPr>
              <a:cxnSpLocks/>
            </p:cNvCxnSpPr>
            <p:nvPr/>
          </p:nvCxnSpPr>
          <p:spPr bwMode="auto">
            <a:xfrm>
              <a:off x="5322552" y="274879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371EB713-472D-4632-82EA-531567FF3DDB}"/>
                </a:ext>
              </a:extLst>
            </p:cNvPr>
            <p:cNvCxnSpPr>
              <a:cxnSpLocks/>
            </p:cNvCxnSpPr>
            <p:nvPr/>
          </p:nvCxnSpPr>
          <p:spPr bwMode="auto">
            <a:xfrm>
              <a:off x="5322552" y="3460464"/>
              <a:ext cx="197121" cy="0"/>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65C7A61-6A4D-4F61-AD00-E487D0B69D31}"/>
                </a:ext>
              </a:extLst>
            </p:cNvPr>
            <p:cNvCxnSpPr>
              <a:cxnSpLocks/>
            </p:cNvCxnSpPr>
            <p:nvPr/>
          </p:nvCxnSpPr>
          <p:spPr bwMode="auto">
            <a:xfrm>
              <a:off x="5421112" y="2748794"/>
              <a:ext cx="0" cy="71877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1B8F71D4-5352-4624-8EE7-07E35F73B162}"/>
              </a:ext>
            </a:extLst>
          </p:cNvPr>
          <p:cNvGrpSpPr/>
          <p:nvPr/>
        </p:nvGrpSpPr>
        <p:grpSpPr>
          <a:xfrm>
            <a:off x="1905000" y="3021331"/>
            <a:ext cx="2494399" cy="382269"/>
            <a:chOff x="1905000" y="3021331"/>
            <a:chExt cx="2494399" cy="382269"/>
          </a:xfrm>
        </p:grpSpPr>
        <p:sp>
          <p:nvSpPr>
            <p:cNvPr id="81" name="Freeform: Shape 80">
              <a:extLst>
                <a:ext uri="{FF2B5EF4-FFF2-40B4-BE49-F238E27FC236}">
                  <a16:creationId xmlns:a16="http://schemas.microsoft.com/office/drawing/2014/main" id="{0F031427-2472-4A3F-919E-CCA200D8CA86}"/>
                </a:ext>
              </a:extLst>
            </p:cNvPr>
            <p:cNvSpPr/>
            <p:nvPr/>
          </p:nvSpPr>
          <p:spPr bwMode="auto">
            <a:xfrm>
              <a:off x="1905000" y="3033183"/>
              <a:ext cx="419100" cy="370417"/>
            </a:xfrm>
            <a:custGeom>
              <a:avLst/>
              <a:gdLst>
                <a:gd name="connsiteX0" fmla="*/ 0 w 419100"/>
                <a:gd name="connsiteY0" fmla="*/ 370417 h 370417"/>
                <a:gd name="connsiteX1" fmla="*/ 63500 w 419100"/>
                <a:gd name="connsiteY1" fmla="*/ 340784 h 370417"/>
                <a:gd name="connsiteX2" fmla="*/ 71967 w 419100"/>
                <a:gd name="connsiteY2" fmla="*/ 281517 h 370417"/>
                <a:gd name="connsiteX3" fmla="*/ 88900 w 419100"/>
                <a:gd name="connsiteY3" fmla="*/ 260350 h 370417"/>
                <a:gd name="connsiteX4" fmla="*/ 97367 w 419100"/>
                <a:gd name="connsiteY4" fmla="*/ 205317 h 370417"/>
                <a:gd name="connsiteX5" fmla="*/ 122767 w 419100"/>
                <a:gd name="connsiteY5" fmla="*/ 201084 h 370417"/>
                <a:gd name="connsiteX6" fmla="*/ 124883 w 419100"/>
                <a:gd name="connsiteY6" fmla="*/ 154517 h 370417"/>
                <a:gd name="connsiteX7" fmla="*/ 143933 w 419100"/>
                <a:gd name="connsiteY7" fmla="*/ 152400 h 370417"/>
                <a:gd name="connsiteX8" fmla="*/ 160867 w 419100"/>
                <a:gd name="connsiteY8" fmla="*/ 169334 h 370417"/>
                <a:gd name="connsiteX9" fmla="*/ 156633 w 419100"/>
                <a:gd name="connsiteY9" fmla="*/ 112184 h 370417"/>
                <a:gd name="connsiteX10" fmla="*/ 171450 w 419100"/>
                <a:gd name="connsiteY10" fmla="*/ 118534 h 370417"/>
                <a:gd name="connsiteX11" fmla="*/ 188383 w 419100"/>
                <a:gd name="connsiteY11" fmla="*/ 67734 h 370417"/>
                <a:gd name="connsiteX12" fmla="*/ 205317 w 419100"/>
                <a:gd name="connsiteY12" fmla="*/ 101600 h 370417"/>
                <a:gd name="connsiteX13" fmla="*/ 213783 w 419100"/>
                <a:gd name="connsiteY13" fmla="*/ 52917 h 370417"/>
                <a:gd name="connsiteX14" fmla="*/ 249767 w 419100"/>
                <a:gd name="connsiteY14" fmla="*/ 80434 h 370417"/>
                <a:gd name="connsiteX15" fmla="*/ 260350 w 419100"/>
                <a:gd name="connsiteY15" fmla="*/ 29634 h 370417"/>
                <a:gd name="connsiteX16" fmla="*/ 277283 w 419100"/>
                <a:gd name="connsiteY16" fmla="*/ 63500 h 370417"/>
                <a:gd name="connsiteX17" fmla="*/ 287867 w 419100"/>
                <a:gd name="connsiteY17" fmla="*/ 19050 h 370417"/>
                <a:gd name="connsiteX18" fmla="*/ 304800 w 419100"/>
                <a:gd name="connsiteY18" fmla="*/ 52917 h 370417"/>
                <a:gd name="connsiteX19" fmla="*/ 315383 w 419100"/>
                <a:gd name="connsiteY19" fmla="*/ 10584 h 370417"/>
                <a:gd name="connsiteX20" fmla="*/ 338667 w 419100"/>
                <a:gd name="connsiteY20" fmla="*/ 40217 h 370417"/>
                <a:gd name="connsiteX21" fmla="*/ 347133 w 419100"/>
                <a:gd name="connsiteY21" fmla="*/ 2117 h 370417"/>
                <a:gd name="connsiteX22" fmla="*/ 359833 w 419100"/>
                <a:gd name="connsiteY22" fmla="*/ 38100 h 370417"/>
                <a:gd name="connsiteX23" fmla="*/ 383117 w 419100"/>
                <a:gd name="connsiteY23" fmla="*/ 4234 h 370417"/>
                <a:gd name="connsiteX24" fmla="*/ 391583 w 419100"/>
                <a:gd name="connsiteY24" fmla="*/ 38100 h 370417"/>
                <a:gd name="connsiteX25" fmla="*/ 419100 w 419100"/>
                <a:gd name="connsiteY25" fmla="*/ 0 h 370417"/>
                <a:gd name="connsiteX26" fmla="*/ 419100 w 419100"/>
                <a:gd name="connsiteY26" fmla="*/ 0 h 370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19100" h="370417">
                  <a:moveTo>
                    <a:pt x="0" y="370417"/>
                  </a:moveTo>
                  <a:lnTo>
                    <a:pt x="63500" y="340784"/>
                  </a:lnTo>
                  <a:lnTo>
                    <a:pt x="71967" y="281517"/>
                  </a:lnTo>
                  <a:lnTo>
                    <a:pt x="88900" y="260350"/>
                  </a:lnTo>
                  <a:lnTo>
                    <a:pt x="97367" y="205317"/>
                  </a:lnTo>
                  <a:lnTo>
                    <a:pt x="122767" y="201084"/>
                  </a:lnTo>
                  <a:lnTo>
                    <a:pt x="124883" y="154517"/>
                  </a:lnTo>
                  <a:lnTo>
                    <a:pt x="143933" y="152400"/>
                  </a:lnTo>
                  <a:lnTo>
                    <a:pt x="160867" y="169334"/>
                  </a:lnTo>
                  <a:lnTo>
                    <a:pt x="156633" y="112184"/>
                  </a:lnTo>
                  <a:lnTo>
                    <a:pt x="171450" y="118534"/>
                  </a:lnTo>
                  <a:lnTo>
                    <a:pt x="188383" y="67734"/>
                  </a:lnTo>
                  <a:lnTo>
                    <a:pt x="205317" y="101600"/>
                  </a:lnTo>
                  <a:lnTo>
                    <a:pt x="213783" y="52917"/>
                  </a:lnTo>
                  <a:lnTo>
                    <a:pt x="249767" y="80434"/>
                  </a:lnTo>
                  <a:lnTo>
                    <a:pt x="260350" y="29634"/>
                  </a:lnTo>
                  <a:lnTo>
                    <a:pt x="277283" y="63500"/>
                  </a:lnTo>
                  <a:lnTo>
                    <a:pt x="287867" y="19050"/>
                  </a:lnTo>
                  <a:lnTo>
                    <a:pt x="304800" y="52917"/>
                  </a:lnTo>
                  <a:lnTo>
                    <a:pt x="315383" y="10584"/>
                  </a:lnTo>
                  <a:lnTo>
                    <a:pt x="338667" y="40217"/>
                  </a:lnTo>
                  <a:lnTo>
                    <a:pt x="347133" y="2117"/>
                  </a:lnTo>
                  <a:lnTo>
                    <a:pt x="359833" y="38100"/>
                  </a:lnTo>
                  <a:lnTo>
                    <a:pt x="383117" y="4234"/>
                  </a:lnTo>
                  <a:lnTo>
                    <a:pt x="391583" y="38100"/>
                  </a:lnTo>
                  <a:lnTo>
                    <a:pt x="419100" y="0"/>
                  </a:lnTo>
                  <a:lnTo>
                    <a:pt x="419100" y="0"/>
                  </a:lnTo>
                </a:path>
              </a:pathLst>
            </a:custGeom>
            <a:noFill/>
            <a:ln w="28575">
              <a:solidFill>
                <a:schemeClr val="accent1"/>
              </a:solidFill>
              <a:miter lim="800000"/>
              <a:headEnd/>
              <a:tailEnd/>
            </a:ln>
          </p:spPr>
          <p:txBody>
            <a:bodyPr rtlCol="0" anchor="ctr"/>
            <a:lstStyle/>
            <a:p>
              <a:pPr algn="ctr"/>
              <a:endParaRPr lang="en-US"/>
            </a:p>
          </p:txBody>
        </p:sp>
        <p:sp>
          <p:nvSpPr>
            <p:cNvPr id="123" name="Freeform: Shape 122">
              <a:extLst>
                <a:ext uri="{FF2B5EF4-FFF2-40B4-BE49-F238E27FC236}">
                  <a16:creationId xmlns:a16="http://schemas.microsoft.com/office/drawing/2014/main" id="{AF6F2498-A7D1-4B51-BB98-010221F5763E}"/>
                </a:ext>
              </a:extLst>
            </p:cNvPr>
            <p:cNvSpPr/>
            <p:nvPr/>
          </p:nvSpPr>
          <p:spPr bwMode="auto">
            <a:xfrm>
              <a:off x="2338918" y="3021331"/>
              <a:ext cx="430472" cy="45719"/>
            </a:xfrm>
            <a:custGeom>
              <a:avLst/>
              <a:gdLst>
                <a:gd name="connsiteX0" fmla="*/ 0 w 613833"/>
                <a:gd name="connsiteY0" fmla="*/ 12700 h 110067"/>
                <a:gd name="connsiteX1" fmla="*/ 33866 w 613833"/>
                <a:gd name="connsiteY1" fmla="*/ 110067 h 110067"/>
                <a:gd name="connsiteX2" fmla="*/ 59266 w 613833"/>
                <a:gd name="connsiteY2" fmla="*/ 6350 h 110067"/>
                <a:gd name="connsiteX3" fmla="*/ 74083 w 613833"/>
                <a:gd name="connsiteY3" fmla="*/ 97367 h 110067"/>
                <a:gd name="connsiteX4" fmla="*/ 107950 w 613833"/>
                <a:gd name="connsiteY4" fmla="*/ 10584 h 110067"/>
                <a:gd name="connsiteX5" fmla="*/ 137583 w 613833"/>
                <a:gd name="connsiteY5" fmla="*/ 101600 h 110067"/>
                <a:gd name="connsiteX6" fmla="*/ 175683 w 613833"/>
                <a:gd name="connsiteY6" fmla="*/ 4234 h 110067"/>
                <a:gd name="connsiteX7" fmla="*/ 194733 w 613833"/>
                <a:gd name="connsiteY7" fmla="*/ 99484 h 110067"/>
                <a:gd name="connsiteX8" fmla="*/ 222250 w 613833"/>
                <a:gd name="connsiteY8" fmla="*/ 8467 h 110067"/>
                <a:gd name="connsiteX9" fmla="*/ 245533 w 613833"/>
                <a:gd name="connsiteY9" fmla="*/ 86784 h 110067"/>
                <a:gd name="connsiteX10" fmla="*/ 270933 w 613833"/>
                <a:gd name="connsiteY10" fmla="*/ 0 h 110067"/>
                <a:gd name="connsiteX11" fmla="*/ 294216 w 613833"/>
                <a:gd name="connsiteY11" fmla="*/ 101600 h 110067"/>
                <a:gd name="connsiteX12" fmla="*/ 347133 w 613833"/>
                <a:gd name="connsiteY12" fmla="*/ 16934 h 110067"/>
                <a:gd name="connsiteX13" fmla="*/ 357716 w 613833"/>
                <a:gd name="connsiteY13" fmla="*/ 105834 h 110067"/>
                <a:gd name="connsiteX14" fmla="*/ 387350 w 613833"/>
                <a:gd name="connsiteY14" fmla="*/ 4234 h 110067"/>
                <a:gd name="connsiteX15" fmla="*/ 406400 w 613833"/>
                <a:gd name="connsiteY15" fmla="*/ 91017 h 110067"/>
                <a:gd name="connsiteX16" fmla="*/ 431800 w 613833"/>
                <a:gd name="connsiteY16" fmla="*/ 16934 h 110067"/>
                <a:gd name="connsiteX17" fmla="*/ 459316 w 613833"/>
                <a:gd name="connsiteY17" fmla="*/ 99484 h 110067"/>
                <a:gd name="connsiteX18" fmla="*/ 486833 w 613833"/>
                <a:gd name="connsiteY18" fmla="*/ 12700 h 110067"/>
                <a:gd name="connsiteX19" fmla="*/ 499533 w 613833"/>
                <a:gd name="connsiteY19" fmla="*/ 80434 h 110067"/>
                <a:gd name="connsiteX20" fmla="*/ 529166 w 613833"/>
                <a:gd name="connsiteY20" fmla="*/ 19050 h 110067"/>
                <a:gd name="connsiteX21" fmla="*/ 556683 w 613833"/>
                <a:gd name="connsiteY21" fmla="*/ 84667 h 110067"/>
                <a:gd name="connsiteX22" fmla="*/ 586316 w 613833"/>
                <a:gd name="connsiteY22" fmla="*/ 29634 h 110067"/>
                <a:gd name="connsiteX23" fmla="*/ 613833 w 613833"/>
                <a:gd name="connsiteY23" fmla="*/ 84667 h 11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3833" h="110067">
                  <a:moveTo>
                    <a:pt x="0" y="12700"/>
                  </a:moveTo>
                  <a:lnTo>
                    <a:pt x="33866" y="110067"/>
                  </a:lnTo>
                  <a:lnTo>
                    <a:pt x="59266" y="6350"/>
                  </a:lnTo>
                  <a:lnTo>
                    <a:pt x="74083" y="97367"/>
                  </a:lnTo>
                  <a:lnTo>
                    <a:pt x="107950" y="10584"/>
                  </a:lnTo>
                  <a:lnTo>
                    <a:pt x="137583" y="101600"/>
                  </a:lnTo>
                  <a:lnTo>
                    <a:pt x="175683" y="4234"/>
                  </a:lnTo>
                  <a:lnTo>
                    <a:pt x="194733" y="99484"/>
                  </a:lnTo>
                  <a:lnTo>
                    <a:pt x="222250" y="8467"/>
                  </a:lnTo>
                  <a:lnTo>
                    <a:pt x="245533" y="86784"/>
                  </a:lnTo>
                  <a:lnTo>
                    <a:pt x="270933" y="0"/>
                  </a:lnTo>
                  <a:lnTo>
                    <a:pt x="294216" y="101600"/>
                  </a:lnTo>
                  <a:lnTo>
                    <a:pt x="347133" y="16934"/>
                  </a:lnTo>
                  <a:lnTo>
                    <a:pt x="357716" y="105834"/>
                  </a:lnTo>
                  <a:lnTo>
                    <a:pt x="387350" y="4234"/>
                  </a:lnTo>
                  <a:lnTo>
                    <a:pt x="406400" y="91017"/>
                  </a:lnTo>
                  <a:lnTo>
                    <a:pt x="431800" y="16934"/>
                  </a:lnTo>
                  <a:lnTo>
                    <a:pt x="459316" y="99484"/>
                  </a:lnTo>
                  <a:lnTo>
                    <a:pt x="486833" y="12700"/>
                  </a:lnTo>
                  <a:lnTo>
                    <a:pt x="499533" y="80434"/>
                  </a:lnTo>
                  <a:lnTo>
                    <a:pt x="529166" y="19050"/>
                  </a:lnTo>
                  <a:lnTo>
                    <a:pt x="556683" y="84667"/>
                  </a:lnTo>
                  <a:lnTo>
                    <a:pt x="586316" y="29634"/>
                  </a:lnTo>
                  <a:lnTo>
                    <a:pt x="613833" y="84667"/>
                  </a:lnTo>
                </a:path>
              </a:pathLst>
            </a:custGeom>
            <a:noFill/>
            <a:ln w="28575">
              <a:solidFill>
                <a:schemeClr val="accent1"/>
              </a:solidFill>
              <a:miter lim="800000"/>
              <a:headEnd/>
              <a:tailEnd/>
            </a:ln>
          </p:spPr>
          <p:txBody>
            <a:bodyPr rtlCol="0" anchor="ctr"/>
            <a:lstStyle/>
            <a:p>
              <a:pPr algn="ctr"/>
              <a:endParaRPr lang="en-US"/>
            </a:p>
          </p:txBody>
        </p:sp>
        <p:sp>
          <p:nvSpPr>
            <p:cNvPr id="125" name="Freeform: Shape 124">
              <a:extLst>
                <a:ext uri="{FF2B5EF4-FFF2-40B4-BE49-F238E27FC236}">
                  <a16:creationId xmlns:a16="http://schemas.microsoft.com/office/drawing/2014/main" id="{B8C4241E-B98B-4A4F-A9AB-2C050DF5A8B6}"/>
                </a:ext>
              </a:extLst>
            </p:cNvPr>
            <p:cNvSpPr/>
            <p:nvPr/>
          </p:nvSpPr>
          <p:spPr bwMode="auto">
            <a:xfrm>
              <a:off x="2749612" y="3021331"/>
              <a:ext cx="430472" cy="45719"/>
            </a:xfrm>
            <a:custGeom>
              <a:avLst/>
              <a:gdLst>
                <a:gd name="connsiteX0" fmla="*/ 0 w 613833"/>
                <a:gd name="connsiteY0" fmla="*/ 12700 h 110067"/>
                <a:gd name="connsiteX1" fmla="*/ 33866 w 613833"/>
                <a:gd name="connsiteY1" fmla="*/ 110067 h 110067"/>
                <a:gd name="connsiteX2" fmla="*/ 59266 w 613833"/>
                <a:gd name="connsiteY2" fmla="*/ 6350 h 110067"/>
                <a:gd name="connsiteX3" fmla="*/ 74083 w 613833"/>
                <a:gd name="connsiteY3" fmla="*/ 97367 h 110067"/>
                <a:gd name="connsiteX4" fmla="*/ 107950 w 613833"/>
                <a:gd name="connsiteY4" fmla="*/ 10584 h 110067"/>
                <a:gd name="connsiteX5" fmla="*/ 137583 w 613833"/>
                <a:gd name="connsiteY5" fmla="*/ 101600 h 110067"/>
                <a:gd name="connsiteX6" fmla="*/ 175683 w 613833"/>
                <a:gd name="connsiteY6" fmla="*/ 4234 h 110067"/>
                <a:gd name="connsiteX7" fmla="*/ 194733 w 613833"/>
                <a:gd name="connsiteY7" fmla="*/ 99484 h 110067"/>
                <a:gd name="connsiteX8" fmla="*/ 222250 w 613833"/>
                <a:gd name="connsiteY8" fmla="*/ 8467 h 110067"/>
                <a:gd name="connsiteX9" fmla="*/ 245533 w 613833"/>
                <a:gd name="connsiteY9" fmla="*/ 86784 h 110067"/>
                <a:gd name="connsiteX10" fmla="*/ 270933 w 613833"/>
                <a:gd name="connsiteY10" fmla="*/ 0 h 110067"/>
                <a:gd name="connsiteX11" fmla="*/ 294216 w 613833"/>
                <a:gd name="connsiteY11" fmla="*/ 101600 h 110067"/>
                <a:gd name="connsiteX12" fmla="*/ 347133 w 613833"/>
                <a:gd name="connsiteY12" fmla="*/ 16934 h 110067"/>
                <a:gd name="connsiteX13" fmla="*/ 357716 w 613833"/>
                <a:gd name="connsiteY13" fmla="*/ 105834 h 110067"/>
                <a:gd name="connsiteX14" fmla="*/ 387350 w 613833"/>
                <a:gd name="connsiteY14" fmla="*/ 4234 h 110067"/>
                <a:gd name="connsiteX15" fmla="*/ 406400 w 613833"/>
                <a:gd name="connsiteY15" fmla="*/ 91017 h 110067"/>
                <a:gd name="connsiteX16" fmla="*/ 431800 w 613833"/>
                <a:gd name="connsiteY16" fmla="*/ 16934 h 110067"/>
                <a:gd name="connsiteX17" fmla="*/ 459316 w 613833"/>
                <a:gd name="connsiteY17" fmla="*/ 99484 h 110067"/>
                <a:gd name="connsiteX18" fmla="*/ 486833 w 613833"/>
                <a:gd name="connsiteY18" fmla="*/ 12700 h 110067"/>
                <a:gd name="connsiteX19" fmla="*/ 499533 w 613833"/>
                <a:gd name="connsiteY19" fmla="*/ 80434 h 110067"/>
                <a:gd name="connsiteX20" fmla="*/ 529166 w 613833"/>
                <a:gd name="connsiteY20" fmla="*/ 19050 h 110067"/>
                <a:gd name="connsiteX21" fmla="*/ 556683 w 613833"/>
                <a:gd name="connsiteY21" fmla="*/ 84667 h 110067"/>
                <a:gd name="connsiteX22" fmla="*/ 586316 w 613833"/>
                <a:gd name="connsiteY22" fmla="*/ 29634 h 110067"/>
                <a:gd name="connsiteX23" fmla="*/ 613833 w 613833"/>
                <a:gd name="connsiteY23" fmla="*/ 84667 h 11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3833" h="110067">
                  <a:moveTo>
                    <a:pt x="0" y="12700"/>
                  </a:moveTo>
                  <a:lnTo>
                    <a:pt x="33866" y="110067"/>
                  </a:lnTo>
                  <a:lnTo>
                    <a:pt x="59266" y="6350"/>
                  </a:lnTo>
                  <a:lnTo>
                    <a:pt x="74083" y="97367"/>
                  </a:lnTo>
                  <a:lnTo>
                    <a:pt x="107950" y="10584"/>
                  </a:lnTo>
                  <a:lnTo>
                    <a:pt x="137583" y="101600"/>
                  </a:lnTo>
                  <a:lnTo>
                    <a:pt x="175683" y="4234"/>
                  </a:lnTo>
                  <a:lnTo>
                    <a:pt x="194733" y="99484"/>
                  </a:lnTo>
                  <a:lnTo>
                    <a:pt x="222250" y="8467"/>
                  </a:lnTo>
                  <a:lnTo>
                    <a:pt x="245533" y="86784"/>
                  </a:lnTo>
                  <a:lnTo>
                    <a:pt x="270933" y="0"/>
                  </a:lnTo>
                  <a:lnTo>
                    <a:pt x="294216" y="101600"/>
                  </a:lnTo>
                  <a:lnTo>
                    <a:pt x="347133" y="16934"/>
                  </a:lnTo>
                  <a:lnTo>
                    <a:pt x="357716" y="105834"/>
                  </a:lnTo>
                  <a:lnTo>
                    <a:pt x="387350" y="4234"/>
                  </a:lnTo>
                  <a:lnTo>
                    <a:pt x="406400" y="91017"/>
                  </a:lnTo>
                  <a:lnTo>
                    <a:pt x="431800" y="16934"/>
                  </a:lnTo>
                  <a:lnTo>
                    <a:pt x="459316" y="99484"/>
                  </a:lnTo>
                  <a:lnTo>
                    <a:pt x="486833" y="12700"/>
                  </a:lnTo>
                  <a:lnTo>
                    <a:pt x="499533" y="80434"/>
                  </a:lnTo>
                  <a:lnTo>
                    <a:pt x="529166" y="19050"/>
                  </a:lnTo>
                  <a:lnTo>
                    <a:pt x="556683" y="84667"/>
                  </a:lnTo>
                  <a:lnTo>
                    <a:pt x="586316" y="29634"/>
                  </a:lnTo>
                  <a:lnTo>
                    <a:pt x="613833" y="84667"/>
                  </a:lnTo>
                </a:path>
              </a:pathLst>
            </a:custGeom>
            <a:noFill/>
            <a:ln w="28575">
              <a:solidFill>
                <a:schemeClr val="accent1"/>
              </a:solidFill>
              <a:miter lim="800000"/>
              <a:headEnd/>
              <a:tailEnd/>
            </a:ln>
          </p:spPr>
          <p:txBody>
            <a:bodyPr rtlCol="0" anchor="ctr"/>
            <a:lstStyle/>
            <a:p>
              <a:pPr algn="ctr"/>
              <a:endParaRPr lang="en-US"/>
            </a:p>
          </p:txBody>
        </p:sp>
        <p:sp>
          <p:nvSpPr>
            <p:cNvPr id="126" name="Freeform: Shape 125">
              <a:extLst>
                <a:ext uri="{FF2B5EF4-FFF2-40B4-BE49-F238E27FC236}">
                  <a16:creationId xmlns:a16="http://schemas.microsoft.com/office/drawing/2014/main" id="{A33E8866-DFD0-43D8-9DF5-1A8D38275C63}"/>
                </a:ext>
              </a:extLst>
            </p:cNvPr>
            <p:cNvSpPr/>
            <p:nvPr/>
          </p:nvSpPr>
          <p:spPr bwMode="auto">
            <a:xfrm>
              <a:off x="3160306" y="3021331"/>
              <a:ext cx="430472" cy="45719"/>
            </a:xfrm>
            <a:custGeom>
              <a:avLst/>
              <a:gdLst>
                <a:gd name="connsiteX0" fmla="*/ 0 w 613833"/>
                <a:gd name="connsiteY0" fmla="*/ 12700 h 110067"/>
                <a:gd name="connsiteX1" fmla="*/ 33866 w 613833"/>
                <a:gd name="connsiteY1" fmla="*/ 110067 h 110067"/>
                <a:gd name="connsiteX2" fmla="*/ 59266 w 613833"/>
                <a:gd name="connsiteY2" fmla="*/ 6350 h 110067"/>
                <a:gd name="connsiteX3" fmla="*/ 74083 w 613833"/>
                <a:gd name="connsiteY3" fmla="*/ 97367 h 110067"/>
                <a:gd name="connsiteX4" fmla="*/ 107950 w 613833"/>
                <a:gd name="connsiteY4" fmla="*/ 10584 h 110067"/>
                <a:gd name="connsiteX5" fmla="*/ 137583 w 613833"/>
                <a:gd name="connsiteY5" fmla="*/ 101600 h 110067"/>
                <a:gd name="connsiteX6" fmla="*/ 175683 w 613833"/>
                <a:gd name="connsiteY6" fmla="*/ 4234 h 110067"/>
                <a:gd name="connsiteX7" fmla="*/ 194733 w 613833"/>
                <a:gd name="connsiteY7" fmla="*/ 99484 h 110067"/>
                <a:gd name="connsiteX8" fmla="*/ 222250 w 613833"/>
                <a:gd name="connsiteY8" fmla="*/ 8467 h 110067"/>
                <a:gd name="connsiteX9" fmla="*/ 245533 w 613833"/>
                <a:gd name="connsiteY9" fmla="*/ 86784 h 110067"/>
                <a:gd name="connsiteX10" fmla="*/ 270933 w 613833"/>
                <a:gd name="connsiteY10" fmla="*/ 0 h 110067"/>
                <a:gd name="connsiteX11" fmla="*/ 294216 w 613833"/>
                <a:gd name="connsiteY11" fmla="*/ 101600 h 110067"/>
                <a:gd name="connsiteX12" fmla="*/ 347133 w 613833"/>
                <a:gd name="connsiteY12" fmla="*/ 16934 h 110067"/>
                <a:gd name="connsiteX13" fmla="*/ 357716 w 613833"/>
                <a:gd name="connsiteY13" fmla="*/ 105834 h 110067"/>
                <a:gd name="connsiteX14" fmla="*/ 387350 w 613833"/>
                <a:gd name="connsiteY14" fmla="*/ 4234 h 110067"/>
                <a:gd name="connsiteX15" fmla="*/ 406400 w 613833"/>
                <a:gd name="connsiteY15" fmla="*/ 91017 h 110067"/>
                <a:gd name="connsiteX16" fmla="*/ 431800 w 613833"/>
                <a:gd name="connsiteY16" fmla="*/ 16934 h 110067"/>
                <a:gd name="connsiteX17" fmla="*/ 459316 w 613833"/>
                <a:gd name="connsiteY17" fmla="*/ 99484 h 110067"/>
                <a:gd name="connsiteX18" fmla="*/ 486833 w 613833"/>
                <a:gd name="connsiteY18" fmla="*/ 12700 h 110067"/>
                <a:gd name="connsiteX19" fmla="*/ 499533 w 613833"/>
                <a:gd name="connsiteY19" fmla="*/ 80434 h 110067"/>
                <a:gd name="connsiteX20" fmla="*/ 529166 w 613833"/>
                <a:gd name="connsiteY20" fmla="*/ 19050 h 110067"/>
                <a:gd name="connsiteX21" fmla="*/ 556683 w 613833"/>
                <a:gd name="connsiteY21" fmla="*/ 84667 h 110067"/>
                <a:gd name="connsiteX22" fmla="*/ 586316 w 613833"/>
                <a:gd name="connsiteY22" fmla="*/ 29634 h 110067"/>
                <a:gd name="connsiteX23" fmla="*/ 613833 w 613833"/>
                <a:gd name="connsiteY23" fmla="*/ 84667 h 11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3833" h="110067">
                  <a:moveTo>
                    <a:pt x="0" y="12700"/>
                  </a:moveTo>
                  <a:lnTo>
                    <a:pt x="33866" y="110067"/>
                  </a:lnTo>
                  <a:lnTo>
                    <a:pt x="59266" y="6350"/>
                  </a:lnTo>
                  <a:lnTo>
                    <a:pt x="74083" y="97367"/>
                  </a:lnTo>
                  <a:lnTo>
                    <a:pt x="107950" y="10584"/>
                  </a:lnTo>
                  <a:lnTo>
                    <a:pt x="137583" y="101600"/>
                  </a:lnTo>
                  <a:lnTo>
                    <a:pt x="175683" y="4234"/>
                  </a:lnTo>
                  <a:lnTo>
                    <a:pt x="194733" y="99484"/>
                  </a:lnTo>
                  <a:lnTo>
                    <a:pt x="222250" y="8467"/>
                  </a:lnTo>
                  <a:lnTo>
                    <a:pt x="245533" y="86784"/>
                  </a:lnTo>
                  <a:lnTo>
                    <a:pt x="270933" y="0"/>
                  </a:lnTo>
                  <a:lnTo>
                    <a:pt x="294216" y="101600"/>
                  </a:lnTo>
                  <a:lnTo>
                    <a:pt x="347133" y="16934"/>
                  </a:lnTo>
                  <a:lnTo>
                    <a:pt x="357716" y="105834"/>
                  </a:lnTo>
                  <a:lnTo>
                    <a:pt x="387350" y="4234"/>
                  </a:lnTo>
                  <a:lnTo>
                    <a:pt x="406400" y="91017"/>
                  </a:lnTo>
                  <a:lnTo>
                    <a:pt x="431800" y="16934"/>
                  </a:lnTo>
                  <a:lnTo>
                    <a:pt x="459316" y="99484"/>
                  </a:lnTo>
                  <a:lnTo>
                    <a:pt x="486833" y="12700"/>
                  </a:lnTo>
                  <a:lnTo>
                    <a:pt x="499533" y="80434"/>
                  </a:lnTo>
                  <a:lnTo>
                    <a:pt x="529166" y="19050"/>
                  </a:lnTo>
                  <a:lnTo>
                    <a:pt x="556683" y="84667"/>
                  </a:lnTo>
                  <a:lnTo>
                    <a:pt x="586316" y="29634"/>
                  </a:lnTo>
                  <a:lnTo>
                    <a:pt x="613833" y="84667"/>
                  </a:lnTo>
                </a:path>
              </a:pathLst>
            </a:custGeom>
            <a:noFill/>
            <a:ln w="28575">
              <a:solidFill>
                <a:schemeClr val="accent1"/>
              </a:solidFill>
              <a:miter lim="800000"/>
              <a:headEnd/>
              <a:tailEnd/>
            </a:ln>
          </p:spPr>
          <p:txBody>
            <a:bodyPr rtlCol="0" anchor="ctr"/>
            <a:lstStyle/>
            <a:p>
              <a:pPr algn="ctr"/>
              <a:endParaRPr lang="en-US"/>
            </a:p>
          </p:txBody>
        </p:sp>
        <p:sp>
          <p:nvSpPr>
            <p:cNvPr id="127" name="Freeform: Shape 126">
              <a:extLst>
                <a:ext uri="{FF2B5EF4-FFF2-40B4-BE49-F238E27FC236}">
                  <a16:creationId xmlns:a16="http://schemas.microsoft.com/office/drawing/2014/main" id="{587C9542-2396-44EB-8C1D-A7AF80227955}"/>
                </a:ext>
              </a:extLst>
            </p:cNvPr>
            <p:cNvSpPr/>
            <p:nvPr/>
          </p:nvSpPr>
          <p:spPr bwMode="auto">
            <a:xfrm>
              <a:off x="3571000" y="3021331"/>
              <a:ext cx="430472" cy="45719"/>
            </a:xfrm>
            <a:custGeom>
              <a:avLst/>
              <a:gdLst>
                <a:gd name="connsiteX0" fmla="*/ 0 w 613833"/>
                <a:gd name="connsiteY0" fmla="*/ 12700 h 110067"/>
                <a:gd name="connsiteX1" fmla="*/ 33866 w 613833"/>
                <a:gd name="connsiteY1" fmla="*/ 110067 h 110067"/>
                <a:gd name="connsiteX2" fmla="*/ 59266 w 613833"/>
                <a:gd name="connsiteY2" fmla="*/ 6350 h 110067"/>
                <a:gd name="connsiteX3" fmla="*/ 74083 w 613833"/>
                <a:gd name="connsiteY3" fmla="*/ 97367 h 110067"/>
                <a:gd name="connsiteX4" fmla="*/ 107950 w 613833"/>
                <a:gd name="connsiteY4" fmla="*/ 10584 h 110067"/>
                <a:gd name="connsiteX5" fmla="*/ 137583 w 613833"/>
                <a:gd name="connsiteY5" fmla="*/ 101600 h 110067"/>
                <a:gd name="connsiteX6" fmla="*/ 175683 w 613833"/>
                <a:gd name="connsiteY6" fmla="*/ 4234 h 110067"/>
                <a:gd name="connsiteX7" fmla="*/ 194733 w 613833"/>
                <a:gd name="connsiteY7" fmla="*/ 99484 h 110067"/>
                <a:gd name="connsiteX8" fmla="*/ 222250 w 613833"/>
                <a:gd name="connsiteY8" fmla="*/ 8467 h 110067"/>
                <a:gd name="connsiteX9" fmla="*/ 245533 w 613833"/>
                <a:gd name="connsiteY9" fmla="*/ 86784 h 110067"/>
                <a:gd name="connsiteX10" fmla="*/ 270933 w 613833"/>
                <a:gd name="connsiteY10" fmla="*/ 0 h 110067"/>
                <a:gd name="connsiteX11" fmla="*/ 294216 w 613833"/>
                <a:gd name="connsiteY11" fmla="*/ 101600 h 110067"/>
                <a:gd name="connsiteX12" fmla="*/ 347133 w 613833"/>
                <a:gd name="connsiteY12" fmla="*/ 16934 h 110067"/>
                <a:gd name="connsiteX13" fmla="*/ 357716 w 613833"/>
                <a:gd name="connsiteY13" fmla="*/ 105834 h 110067"/>
                <a:gd name="connsiteX14" fmla="*/ 387350 w 613833"/>
                <a:gd name="connsiteY14" fmla="*/ 4234 h 110067"/>
                <a:gd name="connsiteX15" fmla="*/ 406400 w 613833"/>
                <a:gd name="connsiteY15" fmla="*/ 91017 h 110067"/>
                <a:gd name="connsiteX16" fmla="*/ 431800 w 613833"/>
                <a:gd name="connsiteY16" fmla="*/ 16934 h 110067"/>
                <a:gd name="connsiteX17" fmla="*/ 459316 w 613833"/>
                <a:gd name="connsiteY17" fmla="*/ 99484 h 110067"/>
                <a:gd name="connsiteX18" fmla="*/ 486833 w 613833"/>
                <a:gd name="connsiteY18" fmla="*/ 12700 h 110067"/>
                <a:gd name="connsiteX19" fmla="*/ 499533 w 613833"/>
                <a:gd name="connsiteY19" fmla="*/ 80434 h 110067"/>
                <a:gd name="connsiteX20" fmla="*/ 529166 w 613833"/>
                <a:gd name="connsiteY20" fmla="*/ 19050 h 110067"/>
                <a:gd name="connsiteX21" fmla="*/ 556683 w 613833"/>
                <a:gd name="connsiteY21" fmla="*/ 84667 h 110067"/>
                <a:gd name="connsiteX22" fmla="*/ 586316 w 613833"/>
                <a:gd name="connsiteY22" fmla="*/ 29634 h 110067"/>
                <a:gd name="connsiteX23" fmla="*/ 613833 w 613833"/>
                <a:gd name="connsiteY23" fmla="*/ 84667 h 11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3833" h="110067">
                  <a:moveTo>
                    <a:pt x="0" y="12700"/>
                  </a:moveTo>
                  <a:lnTo>
                    <a:pt x="33866" y="110067"/>
                  </a:lnTo>
                  <a:lnTo>
                    <a:pt x="59266" y="6350"/>
                  </a:lnTo>
                  <a:lnTo>
                    <a:pt x="74083" y="97367"/>
                  </a:lnTo>
                  <a:lnTo>
                    <a:pt x="107950" y="10584"/>
                  </a:lnTo>
                  <a:lnTo>
                    <a:pt x="137583" y="101600"/>
                  </a:lnTo>
                  <a:lnTo>
                    <a:pt x="175683" y="4234"/>
                  </a:lnTo>
                  <a:lnTo>
                    <a:pt x="194733" y="99484"/>
                  </a:lnTo>
                  <a:lnTo>
                    <a:pt x="222250" y="8467"/>
                  </a:lnTo>
                  <a:lnTo>
                    <a:pt x="245533" y="86784"/>
                  </a:lnTo>
                  <a:lnTo>
                    <a:pt x="270933" y="0"/>
                  </a:lnTo>
                  <a:lnTo>
                    <a:pt x="294216" y="101600"/>
                  </a:lnTo>
                  <a:lnTo>
                    <a:pt x="347133" y="16934"/>
                  </a:lnTo>
                  <a:lnTo>
                    <a:pt x="357716" y="105834"/>
                  </a:lnTo>
                  <a:lnTo>
                    <a:pt x="387350" y="4234"/>
                  </a:lnTo>
                  <a:lnTo>
                    <a:pt x="406400" y="91017"/>
                  </a:lnTo>
                  <a:lnTo>
                    <a:pt x="431800" y="16934"/>
                  </a:lnTo>
                  <a:lnTo>
                    <a:pt x="459316" y="99484"/>
                  </a:lnTo>
                  <a:lnTo>
                    <a:pt x="486833" y="12700"/>
                  </a:lnTo>
                  <a:lnTo>
                    <a:pt x="499533" y="80434"/>
                  </a:lnTo>
                  <a:lnTo>
                    <a:pt x="529166" y="19050"/>
                  </a:lnTo>
                  <a:lnTo>
                    <a:pt x="556683" y="84667"/>
                  </a:lnTo>
                  <a:lnTo>
                    <a:pt x="586316" y="29634"/>
                  </a:lnTo>
                  <a:lnTo>
                    <a:pt x="613833" y="84667"/>
                  </a:lnTo>
                </a:path>
              </a:pathLst>
            </a:custGeom>
            <a:noFill/>
            <a:ln w="28575">
              <a:solidFill>
                <a:schemeClr val="accent1"/>
              </a:solidFill>
              <a:miter lim="800000"/>
              <a:headEnd/>
              <a:tailEnd/>
            </a:ln>
          </p:spPr>
          <p:txBody>
            <a:bodyPr rtlCol="0" anchor="ctr"/>
            <a:lstStyle/>
            <a:p>
              <a:pPr algn="ctr"/>
              <a:endParaRPr lang="en-US"/>
            </a:p>
          </p:txBody>
        </p:sp>
        <p:sp>
          <p:nvSpPr>
            <p:cNvPr id="128" name="Freeform: Shape 127">
              <a:extLst>
                <a:ext uri="{FF2B5EF4-FFF2-40B4-BE49-F238E27FC236}">
                  <a16:creationId xmlns:a16="http://schemas.microsoft.com/office/drawing/2014/main" id="{72D341AC-59F4-4387-9577-D2490674A433}"/>
                </a:ext>
              </a:extLst>
            </p:cNvPr>
            <p:cNvSpPr/>
            <p:nvPr/>
          </p:nvSpPr>
          <p:spPr bwMode="auto">
            <a:xfrm>
              <a:off x="3968927" y="3021331"/>
              <a:ext cx="430472" cy="45719"/>
            </a:xfrm>
            <a:custGeom>
              <a:avLst/>
              <a:gdLst>
                <a:gd name="connsiteX0" fmla="*/ 0 w 613833"/>
                <a:gd name="connsiteY0" fmla="*/ 12700 h 110067"/>
                <a:gd name="connsiteX1" fmla="*/ 33866 w 613833"/>
                <a:gd name="connsiteY1" fmla="*/ 110067 h 110067"/>
                <a:gd name="connsiteX2" fmla="*/ 59266 w 613833"/>
                <a:gd name="connsiteY2" fmla="*/ 6350 h 110067"/>
                <a:gd name="connsiteX3" fmla="*/ 74083 w 613833"/>
                <a:gd name="connsiteY3" fmla="*/ 97367 h 110067"/>
                <a:gd name="connsiteX4" fmla="*/ 107950 w 613833"/>
                <a:gd name="connsiteY4" fmla="*/ 10584 h 110067"/>
                <a:gd name="connsiteX5" fmla="*/ 137583 w 613833"/>
                <a:gd name="connsiteY5" fmla="*/ 101600 h 110067"/>
                <a:gd name="connsiteX6" fmla="*/ 175683 w 613833"/>
                <a:gd name="connsiteY6" fmla="*/ 4234 h 110067"/>
                <a:gd name="connsiteX7" fmla="*/ 194733 w 613833"/>
                <a:gd name="connsiteY7" fmla="*/ 99484 h 110067"/>
                <a:gd name="connsiteX8" fmla="*/ 222250 w 613833"/>
                <a:gd name="connsiteY8" fmla="*/ 8467 h 110067"/>
                <a:gd name="connsiteX9" fmla="*/ 245533 w 613833"/>
                <a:gd name="connsiteY9" fmla="*/ 86784 h 110067"/>
                <a:gd name="connsiteX10" fmla="*/ 270933 w 613833"/>
                <a:gd name="connsiteY10" fmla="*/ 0 h 110067"/>
                <a:gd name="connsiteX11" fmla="*/ 294216 w 613833"/>
                <a:gd name="connsiteY11" fmla="*/ 101600 h 110067"/>
                <a:gd name="connsiteX12" fmla="*/ 347133 w 613833"/>
                <a:gd name="connsiteY12" fmla="*/ 16934 h 110067"/>
                <a:gd name="connsiteX13" fmla="*/ 357716 w 613833"/>
                <a:gd name="connsiteY13" fmla="*/ 105834 h 110067"/>
                <a:gd name="connsiteX14" fmla="*/ 387350 w 613833"/>
                <a:gd name="connsiteY14" fmla="*/ 4234 h 110067"/>
                <a:gd name="connsiteX15" fmla="*/ 406400 w 613833"/>
                <a:gd name="connsiteY15" fmla="*/ 91017 h 110067"/>
                <a:gd name="connsiteX16" fmla="*/ 431800 w 613833"/>
                <a:gd name="connsiteY16" fmla="*/ 16934 h 110067"/>
                <a:gd name="connsiteX17" fmla="*/ 459316 w 613833"/>
                <a:gd name="connsiteY17" fmla="*/ 99484 h 110067"/>
                <a:gd name="connsiteX18" fmla="*/ 486833 w 613833"/>
                <a:gd name="connsiteY18" fmla="*/ 12700 h 110067"/>
                <a:gd name="connsiteX19" fmla="*/ 499533 w 613833"/>
                <a:gd name="connsiteY19" fmla="*/ 80434 h 110067"/>
                <a:gd name="connsiteX20" fmla="*/ 529166 w 613833"/>
                <a:gd name="connsiteY20" fmla="*/ 19050 h 110067"/>
                <a:gd name="connsiteX21" fmla="*/ 556683 w 613833"/>
                <a:gd name="connsiteY21" fmla="*/ 84667 h 110067"/>
                <a:gd name="connsiteX22" fmla="*/ 586316 w 613833"/>
                <a:gd name="connsiteY22" fmla="*/ 29634 h 110067"/>
                <a:gd name="connsiteX23" fmla="*/ 613833 w 613833"/>
                <a:gd name="connsiteY23" fmla="*/ 84667 h 110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3833" h="110067">
                  <a:moveTo>
                    <a:pt x="0" y="12700"/>
                  </a:moveTo>
                  <a:lnTo>
                    <a:pt x="33866" y="110067"/>
                  </a:lnTo>
                  <a:lnTo>
                    <a:pt x="59266" y="6350"/>
                  </a:lnTo>
                  <a:lnTo>
                    <a:pt x="74083" y="97367"/>
                  </a:lnTo>
                  <a:lnTo>
                    <a:pt x="107950" y="10584"/>
                  </a:lnTo>
                  <a:lnTo>
                    <a:pt x="137583" y="101600"/>
                  </a:lnTo>
                  <a:lnTo>
                    <a:pt x="175683" y="4234"/>
                  </a:lnTo>
                  <a:lnTo>
                    <a:pt x="194733" y="99484"/>
                  </a:lnTo>
                  <a:lnTo>
                    <a:pt x="222250" y="8467"/>
                  </a:lnTo>
                  <a:lnTo>
                    <a:pt x="245533" y="86784"/>
                  </a:lnTo>
                  <a:lnTo>
                    <a:pt x="270933" y="0"/>
                  </a:lnTo>
                  <a:lnTo>
                    <a:pt x="294216" y="101600"/>
                  </a:lnTo>
                  <a:lnTo>
                    <a:pt x="347133" y="16934"/>
                  </a:lnTo>
                  <a:lnTo>
                    <a:pt x="357716" y="105834"/>
                  </a:lnTo>
                  <a:lnTo>
                    <a:pt x="387350" y="4234"/>
                  </a:lnTo>
                  <a:lnTo>
                    <a:pt x="406400" y="91017"/>
                  </a:lnTo>
                  <a:lnTo>
                    <a:pt x="431800" y="16934"/>
                  </a:lnTo>
                  <a:lnTo>
                    <a:pt x="459316" y="99484"/>
                  </a:lnTo>
                  <a:lnTo>
                    <a:pt x="486833" y="12700"/>
                  </a:lnTo>
                  <a:lnTo>
                    <a:pt x="499533" y="80434"/>
                  </a:lnTo>
                  <a:lnTo>
                    <a:pt x="529166" y="19050"/>
                  </a:lnTo>
                  <a:lnTo>
                    <a:pt x="556683" y="84667"/>
                  </a:lnTo>
                  <a:lnTo>
                    <a:pt x="586316" y="29634"/>
                  </a:lnTo>
                  <a:lnTo>
                    <a:pt x="613833" y="84667"/>
                  </a:lnTo>
                </a:path>
              </a:pathLst>
            </a:custGeom>
            <a:noFill/>
            <a:ln w="28575">
              <a:solidFill>
                <a:schemeClr val="accent1"/>
              </a:solidFill>
              <a:miter lim="800000"/>
              <a:headEnd/>
              <a:tailEnd/>
            </a:ln>
          </p:spPr>
          <p:txBody>
            <a:bodyPr rtlCol="0" anchor="ctr"/>
            <a:lstStyle/>
            <a:p>
              <a:pPr algn="ctr"/>
              <a:endParaRPr lang="en-US"/>
            </a:p>
          </p:txBody>
        </p:sp>
      </p:grpSp>
      <p:sp>
        <p:nvSpPr>
          <p:cNvPr id="129" name="Freeform: Shape 128">
            <a:extLst>
              <a:ext uri="{FF2B5EF4-FFF2-40B4-BE49-F238E27FC236}">
                <a16:creationId xmlns:a16="http://schemas.microsoft.com/office/drawing/2014/main" id="{05F30975-5F35-41E0-BB7C-20B4CF606ED6}"/>
              </a:ext>
            </a:extLst>
          </p:cNvPr>
          <p:cNvSpPr/>
          <p:nvPr/>
        </p:nvSpPr>
        <p:spPr bwMode="auto">
          <a:xfrm>
            <a:off x="4428067" y="3041650"/>
            <a:ext cx="825500" cy="422443"/>
          </a:xfrm>
          <a:custGeom>
            <a:avLst/>
            <a:gdLst>
              <a:gd name="connsiteX0" fmla="*/ 0 w 825500"/>
              <a:gd name="connsiteY0" fmla="*/ 0 h 416983"/>
              <a:gd name="connsiteX1" fmla="*/ 825500 w 825500"/>
              <a:gd name="connsiteY1" fmla="*/ 416983 h 416983"/>
              <a:gd name="connsiteX0" fmla="*/ 0 w 825500"/>
              <a:gd name="connsiteY0" fmla="*/ 0 h 416983"/>
              <a:gd name="connsiteX1" fmla="*/ 825500 w 825500"/>
              <a:gd name="connsiteY1" fmla="*/ 416983 h 416983"/>
              <a:gd name="connsiteX0" fmla="*/ 0 w 825500"/>
              <a:gd name="connsiteY0" fmla="*/ 0 h 435280"/>
              <a:gd name="connsiteX1" fmla="*/ 825500 w 825500"/>
              <a:gd name="connsiteY1" fmla="*/ 416983 h 435280"/>
              <a:gd name="connsiteX0" fmla="*/ 0 w 825500"/>
              <a:gd name="connsiteY0" fmla="*/ 0 h 422443"/>
              <a:gd name="connsiteX1" fmla="*/ 825500 w 825500"/>
              <a:gd name="connsiteY1" fmla="*/ 416983 h 422443"/>
            </a:gdLst>
            <a:ahLst/>
            <a:cxnLst>
              <a:cxn ang="0">
                <a:pos x="connsiteX0" y="connsiteY0"/>
              </a:cxn>
              <a:cxn ang="0">
                <a:pos x="connsiteX1" y="connsiteY1"/>
              </a:cxn>
            </a:cxnLst>
            <a:rect l="l" t="t" r="r" b="b"/>
            <a:pathLst>
              <a:path w="825500" h="422443">
                <a:moveTo>
                  <a:pt x="0" y="0"/>
                </a:moveTo>
                <a:cubicBezTo>
                  <a:pt x="160867" y="263877"/>
                  <a:pt x="110066" y="457905"/>
                  <a:pt x="825500" y="416983"/>
                </a:cubicBezTo>
              </a:path>
            </a:pathLst>
          </a:custGeom>
          <a:noFill/>
          <a:ln w="28575">
            <a:solidFill>
              <a:schemeClr val="accent1"/>
            </a:solidFill>
            <a:miter lim="800000"/>
            <a:headEnd/>
            <a:tailEnd/>
          </a:ln>
        </p:spPr>
        <p:txBody>
          <a:bodyPr rtlCol="0" anchor="ctr"/>
          <a:lstStyle/>
          <a:p>
            <a:pPr algn="ctr"/>
            <a:endParaRPr lang="en-US"/>
          </a:p>
        </p:txBody>
      </p:sp>
      <p:sp>
        <p:nvSpPr>
          <p:cNvPr id="131" name="Oval 130">
            <a:extLst>
              <a:ext uri="{FF2B5EF4-FFF2-40B4-BE49-F238E27FC236}">
                <a16:creationId xmlns:a16="http://schemas.microsoft.com/office/drawing/2014/main" id="{98B96D0F-9BD9-43E8-A792-6A0302BE1944}"/>
              </a:ext>
            </a:extLst>
          </p:cNvPr>
          <p:cNvSpPr/>
          <p:nvPr/>
        </p:nvSpPr>
        <p:spPr bwMode="auto">
          <a:xfrm>
            <a:off x="7236804" y="5169394"/>
            <a:ext cx="119345" cy="11934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32" name="Straight Connector 131">
            <a:extLst>
              <a:ext uri="{FF2B5EF4-FFF2-40B4-BE49-F238E27FC236}">
                <a16:creationId xmlns:a16="http://schemas.microsoft.com/office/drawing/2014/main" id="{91411000-FB2D-4883-8ECB-FE31BDBB71BA}"/>
              </a:ext>
            </a:extLst>
          </p:cNvPr>
          <p:cNvCxnSpPr/>
          <p:nvPr/>
        </p:nvCxnSpPr>
        <p:spPr bwMode="auto">
          <a:xfrm>
            <a:off x="9166121" y="5229066"/>
            <a:ext cx="401782" cy="0"/>
          </a:xfrm>
          <a:prstGeom prst="line">
            <a:avLst/>
          </a:prstGeom>
          <a:noFill/>
          <a:ln w="28575" cap="flat" cmpd="sng" algn="ctr">
            <a:solidFill>
              <a:schemeClr val="accent3"/>
            </a:solidFill>
            <a:prstDash val="solid"/>
            <a:round/>
            <a:headEnd type="none" w="med" len="med"/>
            <a:tailEnd type="none" w="med" len="med"/>
          </a:ln>
          <a:effectLst/>
        </p:spPr>
      </p:cxnSp>
      <p:grpSp>
        <p:nvGrpSpPr>
          <p:cNvPr id="136" name="Group 135">
            <a:extLst>
              <a:ext uri="{FF2B5EF4-FFF2-40B4-BE49-F238E27FC236}">
                <a16:creationId xmlns:a16="http://schemas.microsoft.com/office/drawing/2014/main" id="{0F19F264-A161-4E6E-BEA0-B08B02D87904}"/>
              </a:ext>
            </a:extLst>
          </p:cNvPr>
          <p:cNvGrpSpPr/>
          <p:nvPr/>
        </p:nvGrpSpPr>
        <p:grpSpPr>
          <a:xfrm>
            <a:off x="7446433" y="4270276"/>
            <a:ext cx="3587038" cy="307777"/>
            <a:chOff x="1779970" y="4270276"/>
            <a:chExt cx="3655725" cy="307777"/>
          </a:xfrm>
        </p:grpSpPr>
        <p:sp>
          <p:nvSpPr>
            <p:cNvPr id="137" name="TextBox 136">
              <a:extLst>
                <a:ext uri="{FF2B5EF4-FFF2-40B4-BE49-F238E27FC236}">
                  <a16:creationId xmlns:a16="http://schemas.microsoft.com/office/drawing/2014/main" id="{E2654188-29F5-4D85-9DE8-E34B5FBF0CE6}"/>
                </a:ext>
              </a:extLst>
            </p:cNvPr>
            <p:cNvSpPr txBox="1"/>
            <p:nvPr/>
          </p:nvSpPr>
          <p:spPr bwMode="auto">
            <a:xfrm>
              <a:off x="1779970" y="427027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8" name="TextBox 137">
              <a:extLst>
                <a:ext uri="{FF2B5EF4-FFF2-40B4-BE49-F238E27FC236}">
                  <a16:creationId xmlns:a16="http://schemas.microsoft.com/office/drawing/2014/main" id="{EB01466B-95D2-4A12-BE02-9579CF9B70C4}"/>
                </a:ext>
              </a:extLst>
            </p:cNvPr>
            <p:cNvSpPr txBox="1"/>
            <p:nvPr/>
          </p:nvSpPr>
          <p:spPr bwMode="auto">
            <a:xfrm>
              <a:off x="2189264" y="427027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39" name="TextBox 138">
              <a:extLst>
                <a:ext uri="{FF2B5EF4-FFF2-40B4-BE49-F238E27FC236}">
                  <a16:creationId xmlns:a16="http://schemas.microsoft.com/office/drawing/2014/main" id="{3BB49B60-0DA6-40B1-9087-04BAA7769A88}"/>
                </a:ext>
              </a:extLst>
            </p:cNvPr>
            <p:cNvSpPr txBox="1"/>
            <p:nvPr/>
          </p:nvSpPr>
          <p:spPr bwMode="auto">
            <a:xfrm>
              <a:off x="2611594" y="427027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40" name="TextBox 139">
              <a:extLst>
                <a:ext uri="{FF2B5EF4-FFF2-40B4-BE49-F238E27FC236}">
                  <a16:creationId xmlns:a16="http://schemas.microsoft.com/office/drawing/2014/main" id="{EA3C3341-E9F4-4F6F-AB82-F8A6FEB7BD1D}"/>
                </a:ext>
              </a:extLst>
            </p:cNvPr>
            <p:cNvSpPr txBox="1"/>
            <p:nvPr/>
          </p:nvSpPr>
          <p:spPr bwMode="auto">
            <a:xfrm>
              <a:off x="3020888" y="427027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41" name="TextBox 140">
              <a:extLst>
                <a:ext uri="{FF2B5EF4-FFF2-40B4-BE49-F238E27FC236}">
                  <a16:creationId xmlns:a16="http://schemas.microsoft.com/office/drawing/2014/main" id="{1C09F30A-FCA7-4FB0-80BF-D327C12AA1E4}"/>
                </a:ext>
              </a:extLst>
            </p:cNvPr>
            <p:cNvSpPr txBox="1"/>
            <p:nvPr/>
          </p:nvSpPr>
          <p:spPr bwMode="auto">
            <a:xfrm>
              <a:off x="3455286" y="427027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42" name="TextBox 141">
              <a:extLst>
                <a:ext uri="{FF2B5EF4-FFF2-40B4-BE49-F238E27FC236}">
                  <a16:creationId xmlns:a16="http://schemas.microsoft.com/office/drawing/2014/main" id="{96F9E87F-837A-4875-93B4-9FFF35937FF7}"/>
                </a:ext>
              </a:extLst>
            </p:cNvPr>
            <p:cNvSpPr txBox="1"/>
            <p:nvPr/>
          </p:nvSpPr>
          <p:spPr bwMode="auto">
            <a:xfrm>
              <a:off x="3839215" y="427027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43" name="TextBox 142">
              <a:extLst>
                <a:ext uri="{FF2B5EF4-FFF2-40B4-BE49-F238E27FC236}">
                  <a16:creationId xmlns:a16="http://schemas.microsoft.com/office/drawing/2014/main" id="{EBFF235A-0AF2-4CBC-A24C-F846ABC43768}"/>
                </a:ext>
              </a:extLst>
            </p:cNvPr>
            <p:cNvSpPr txBox="1"/>
            <p:nvPr/>
          </p:nvSpPr>
          <p:spPr bwMode="auto">
            <a:xfrm>
              <a:off x="4244915" y="427027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44" name="TextBox 143">
              <a:extLst>
                <a:ext uri="{FF2B5EF4-FFF2-40B4-BE49-F238E27FC236}">
                  <a16:creationId xmlns:a16="http://schemas.microsoft.com/office/drawing/2014/main" id="{2CFFA085-6810-45BF-931A-A114A9FFA11E}"/>
                </a:ext>
              </a:extLst>
            </p:cNvPr>
            <p:cNvSpPr txBox="1"/>
            <p:nvPr/>
          </p:nvSpPr>
          <p:spPr bwMode="auto">
            <a:xfrm>
              <a:off x="4658993" y="427027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45" name="TextBox 144">
              <a:extLst>
                <a:ext uri="{FF2B5EF4-FFF2-40B4-BE49-F238E27FC236}">
                  <a16:creationId xmlns:a16="http://schemas.microsoft.com/office/drawing/2014/main" id="{0D9B652E-9799-4256-ACDD-8A3793883E58}"/>
                </a:ext>
              </a:extLst>
            </p:cNvPr>
            <p:cNvSpPr txBox="1"/>
            <p:nvPr/>
          </p:nvSpPr>
          <p:spPr bwMode="auto">
            <a:xfrm>
              <a:off x="5068287" y="427027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grpSp>
      <p:grpSp>
        <p:nvGrpSpPr>
          <p:cNvPr id="146" name="Group 145">
            <a:extLst>
              <a:ext uri="{FF2B5EF4-FFF2-40B4-BE49-F238E27FC236}">
                <a16:creationId xmlns:a16="http://schemas.microsoft.com/office/drawing/2014/main" id="{D60F5FBA-1F83-4711-BA1D-1FBB21F23FEC}"/>
              </a:ext>
            </a:extLst>
          </p:cNvPr>
          <p:cNvGrpSpPr/>
          <p:nvPr/>
        </p:nvGrpSpPr>
        <p:grpSpPr>
          <a:xfrm>
            <a:off x="7564967" y="4172267"/>
            <a:ext cx="3284360" cy="101773"/>
            <a:chOff x="1909179" y="4123143"/>
            <a:chExt cx="3360700" cy="256783"/>
          </a:xfrm>
        </p:grpSpPr>
        <p:grpSp>
          <p:nvGrpSpPr>
            <p:cNvPr id="147" name="Group 146">
              <a:extLst>
                <a:ext uri="{FF2B5EF4-FFF2-40B4-BE49-F238E27FC236}">
                  <a16:creationId xmlns:a16="http://schemas.microsoft.com/office/drawing/2014/main" id="{14E83FB6-AB19-495B-AC53-55FC5EAE5729}"/>
                </a:ext>
              </a:extLst>
            </p:cNvPr>
            <p:cNvGrpSpPr/>
            <p:nvPr/>
          </p:nvGrpSpPr>
          <p:grpSpPr>
            <a:xfrm rot="5400000">
              <a:off x="2408619" y="3623704"/>
              <a:ext cx="256782" cy="1255661"/>
              <a:chOff x="1816672" y="2145348"/>
              <a:chExt cx="550839" cy="2026920"/>
            </a:xfrm>
          </p:grpSpPr>
          <p:cxnSp>
            <p:nvCxnSpPr>
              <p:cNvPr id="154" name="Straight Connector 153">
                <a:extLst>
                  <a:ext uri="{FF2B5EF4-FFF2-40B4-BE49-F238E27FC236}">
                    <a16:creationId xmlns:a16="http://schemas.microsoft.com/office/drawing/2014/main" id="{B7DC920A-E1A9-4F6E-813F-B2483A4AD0AB}"/>
                  </a:ext>
                </a:extLst>
              </p:cNvPr>
              <p:cNvCxnSpPr>
                <a:cxnSpLocks/>
              </p:cNvCxnSpPr>
              <p:nvPr/>
            </p:nvCxnSpPr>
            <p:spPr bwMode="auto">
              <a:xfrm>
                <a:off x="1816672" y="21453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0EF8CDA9-D040-412F-9CD1-B9480C372C32}"/>
                  </a:ext>
                </a:extLst>
              </p:cNvPr>
              <p:cNvCxnSpPr>
                <a:cxnSpLocks/>
              </p:cNvCxnSpPr>
              <p:nvPr/>
            </p:nvCxnSpPr>
            <p:spPr bwMode="auto">
              <a:xfrm>
                <a:off x="1816672" y="28311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CBF1B368-0AB0-434D-A037-9E0EBFC34476}"/>
                  </a:ext>
                </a:extLst>
              </p:cNvPr>
              <p:cNvCxnSpPr>
                <a:cxnSpLocks/>
              </p:cNvCxnSpPr>
              <p:nvPr/>
            </p:nvCxnSpPr>
            <p:spPr bwMode="auto">
              <a:xfrm>
                <a:off x="1816672" y="34864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7BEC48C9-DC06-45EF-8751-BD0F28BCE33C}"/>
                  </a:ext>
                </a:extLst>
              </p:cNvPr>
              <p:cNvCxnSpPr>
                <a:cxnSpLocks/>
              </p:cNvCxnSpPr>
              <p:nvPr/>
            </p:nvCxnSpPr>
            <p:spPr bwMode="auto">
              <a:xfrm>
                <a:off x="1816672" y="4172268"/>
                <a:ext cx="5508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FBF50537-E797-4E18-92DF-5D1548ED625F}"/>
                </a:ext>
              </a:extLst>
            </p:cNvPr>
            <p:cNvGrpSpPr/>
            <p:nvPr/>
          </p:nvGrpSpPr>
          <p:grpSpPr>
            <a:xfrm rot="5400000">
              <a:off x="4303202" y="3413248"/>
              <a:ext cx="256782" cy="1676572"/>
              <a:chOff x="1816672" y="1465903"/>
              <a:chExt cx="550840" cy="2706365"/>
            </a:xfrm>
          </p:grpSpPr>
          <p:cxnSp>
            <p:nvCxnSpPr>
              <p:cNvPr id="149" name="Straight Connector 148">
                <a:extLst>
                  <a:ext uri="{FF2B5EF4-FFF2-40B4-BE49-F238E27FC236}">
                    <a16:creationId xmlns:a16="http://schemas.microsoft.com/office/drawing/2014/main" id="{87019DAE-5C35-4632-9F9D-10E50B228DB4}"/>
                  </a:ext>
                </a:extLst>
              </p:cNvPr>
              <p:cNvCxnSpPr>
                <a:cxnSpLocks/>
              </p:cNvCxnSpPr>
              <p:nvPr/>
            </p:nvCxnSpPr>
            <p:spPr bwMode="auto">
              <a:xfrm>
                <a:off x="1816672" y="21453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A24F53C-6BD2-4E2F-A76E-3002D814E136}"/>
                  </a:ext>
                </a:extLst>
              </p:cNvPr>
              <p:cNvCxnSpPr>
                <a:cxnSpLocks/>
              </p:cNvCxnSpPr>
              <p:nvPr/>
            </p:nvCxnSpPr>
            <p:spPr bwMode="auto">
              <a:xfrm>
                <a:off x="1816672" y="28311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9CE959A6-3D08-4A88-B6B4-5DCE5BCD8402}"/>
                  </a:ext>
                </a:extLst>
              </p:cNvPr>
              <p:cNvCxnSpPr>
                <a:cxnSpLocks/>
              </p:cNvCxnSpPr>
              <p:nvPr/>
            </p:nvCxnSpPr>
            <p:spPr bwMode="auto">
              <a:xfrm>
                <a:off x="1816672" y="3511068"/>
                <a:ext cx="550840"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A072809E-429D-48BE-860E-3BBBC581E951}"/>
                  </a:ext>
                </a:extLst>
              </p:cNvPr>
              <p:cNvCxnSpPr>
                <a:cxnSpLocks/>
              </p:cNvCxnSpPr>
              <p:nvPr/>
            </p:nvCxnSpPr>
            <p:spPr bwMode="auto">
              <a:xfrm>
                <a:off x="1816672" y="41722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6010E6A-2A2D-452F-9B07-6B0D3DAD04BA}"/>
                  </a:ext>
                </a:extLst>
              </p:cNvPr>
              <p:cNvCxnSpPr>
                <a:cxnSpLocks/>
              </p:cNvCxnSpPr>
              <p:nvPr/>
            </p:nvCxnSpPr>
            <p:spPr bwMode="auto">
              <a:xfrm>
                <a:off x="1816672" y="1465903"/>
                <a:ext cx="550840"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158" name="Straight Connector 157">
            <a:extLst>
              <a:ext uri="{FF2B5EF4-FFF2-40B4-BE49-F238E27FC236}">
                <a16:creationId xmlns:a16="http://schemas.microsoft.com/office/drawing/2014/main" id="{91B6286D-1409-46FC-8907-67979A690F4C}"/>
              </a:ext>
            </a:extLst>
          </p:cNvPr>
          <p:cNvCxnSpPr>
            <a:cxnSpLocks/>
          </p:cNvCxnSpPr>
          <p:nvPr/>
        </p:nvCxnSpPr>
        <p:spPr bwMode="auto">
          <a:xfrm>
            <a:off x="7550150" y="4578053"/>
            <a:ext cx="2488185" cy="0"/>
          </a:xfrm>
          <a:prstGeom prst="line">
            <a:avLst/>
          </a:prstGeom>
          <a:noFill/>
          <a:ln w="38100"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BD1C9C30-FDAF-4C69-963F-62E9CCE38E4D}"/>
              </a:ext>
            </a:extLst>
          </p:cNvPr>
          <p:cNvCxnSpPr>
            <a:cxnSpLocks/>
          </p:cNvCxnSpPr>
          <p:nvPr/>
        </p:nvCxnSpPr>
        <p:spPr bwMode="auto">
          <a:xfrm>
            <a:off x="10064559" y="4578746"/>
            <a:ext cx="874374" cy="0"/>
          </a:xfrm>
          <a:prstGeom prst="line">
            <a:avLst/>
          </a:prstGeom>
          <a:noFill/>
          <a:ln w="38100" cap="flat" cmpd="sng" algn="ctr">
            <a:solidFill>
              <a:schemeClr val="bg1"/>
            </a:solidFill>
            <a:prstDash val="solid"/>
            <a:round/>
            <a:headEnd type="none" w="med" len="med"/>
            <a:tailEnd type="none" w="med" len="med"/>
          </a:ln>
          <a:effectLst/>
        </p:spPr>
      </p:cxnSp>
      <p:sp>
        <p:nvSpPr>
          <p:cNvPr id="169" name="Freeform: Shape 168">
            <a:extLst>
              <a:ext uri="{FF2B5EF4-FFF2-40B4-BE49-F238E27FC236}">
                <a16:creationId xmlns:a16="http://schemas.microsoft.com/office/drawing/2014/main" id="{57CE0B54-BC81-429D-90D4-0C4568231CAD}"/>
              </a:ext>
            </a:extLst>
          </p:cNvPr>
          <p:cNvSpPr/>
          <p:nvPr/>
        </p:nvSpPr>
        <p:spPr bwMode="auto">
          <a:xfrm>
            <a:off x="7563197" y="1808480"/>
            <a:ext cx="3286130" cy="2367280"/>
          </a:xfrm>
          <a:custGeom>
            <a:avLst/>
            <a:gdLst>
              <a:gd name="connsiteX0" fmla="*/ 0 w 3368040"/>
              <a:gd name="connsiteY0" fmla="*/ 0 h 2367280"/>
              <a:gd name="connsiteX1" fmla="*/ 0 w 3368040"/>
              <a:gd name="connsiteY1" fmla="*/ 2367280 h 2367280"/>
              <a:gd name="connsiteX2" fmla="*/ 3368040 w 3368040"/>
              <a:gd name="connsiteY2" fmla="*/ 2367280 h 2367280"/>
            </a:gdLst>
            <a:ahLst/>
            <a:cxnLst>
              <a:cxn ang="0">
                <a:pos x="connsiteX0" y="connsiteY0"/>
              </a:cxn>
              <a:cxn ang="0">
                <a:pos x="connsiteX1" y="connsiteY1"/>
              </a:cxn>
              <a:cxn ang="0">
                <a:pos x="connsiteX2" y="connsiteY2"/>
              </a:cxn>
            </a:cxnLst>
            <a:rect l="l" t="t" r="r" b="b"/>
            <a:pathLst>
              <a:path w="3368040" h="2367280">
                <a:moveTo>
                  <a:pt x="0" y="0"/>
                </a:moveTo>
                <a:lnTo>
                  <a:pt x="0" y="2367280"/>
                </a:lnTo>
                <a:lnTo>
                  <a:pt x="3368040" y="2367280"/>
                </a:lnTo>
              </a:path>
            </a:pathLst>
          </a:custGeom>
          <a:noFill/>
          <a:ln w="28575">
            <a:solidFill>
              <a:schemeClr val="bg1"/>
            </a:solidFill>
            <a:miter lim="800000"/>
            <a:headEnd/>
            <a:tailEnd/>
          </a:ln>
        </p:spPr>
        <p:txBody>
          <a:bodyPr rtlCol="0" anchor="ctr"/>
          <a:lstStyle/>
          <a:p>
            <a:pPr algn="ctr"/>
            <a:endParaRPr lang="en-US"/>
          </a:p>
        </p:txBody>
      </p:sp>
      <p:grpSp>
        <p:nvGrpSpPr>
          <p:cNvPr id="170" name="Group 169">
            <a:extLst>
              <a:ext uri="{FF2B5EF4-FFF2-40B4-BE49-F238E27FC236}">
                <a16:creationId xmlns:a16="http://schemas.microsoft.com/office/drawing/2014/main" id="{306E96E2-237B-475F-93FD-428810C8FD93}"/>
              </a:ext>
            </a:extLst>
          </p:cNvPr>
          <p:cNvGrpSpPr/>
          <p:nvPr/>
        </p:nvGrpSpPr>
        <p:grpSpPr>
          <a:xfrm>
            <a:off x="6971735" y="1743351"/>
            <a:ext cx="550151" cy="2277532"/>
            <a:chOff x="1320190" y="2003490"/>
            <a:chExt cx="550151" cy="2321297"/>
          </a:xfrm>
        </p:grpSpPr>
        <p:sp>
          <p:nvSpPr>
            <p:cNvPr id="171" name="TextBox 170">
              <a:extLst>
                <a:ext uri="{FF2B5EF4-FFF2-40B4-BE49-F238E27FC236}">
                  <a16:creationId xmlns:a16="http://schemas.microsoft.com/office/drawing/2014/main" id="{59D4CDF9-690F-4063-A338-08F89E0BBA91}"/>
                </a:ext>
              </a:extLst>
            </p:cNvPr>
            <p:cNvSpPr txBox="1"/>
            <p:nvPr/>
          </p:nvSpPr>
          <p:spPr bwMode="auto">
            <a:xfrm>
              <a:off x="1320190" y="2003490"/>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8000</a:t>
              </a:r>
            </a:p>
          </p:txBody>
        </p:sp>
        <p:sp>
          <p:nvSpPr>
            <p:cNvPr id="172" name="TextBox 171">
              <a:extLst>
                <a:ext uri="{FF2B5EF4-FFF2-40B4-BE49-F238E27FC236}">
                  <a16:creationId xmlns:a16="http://schemas.microsoft.com/office/drawing/2014/main" id="{0B040244-9EF3-4069-898D-1A009492ADC4}"/>
                </a:ext>
              </a:extLst>
            </p:cNvPr>
            <p:cNvSpPr txBox="1"/>
            <p:nvPr/>
          </p:nvSpPr>
          <p:spPr bwMode="auto">
            <a:xfrm>
              <a:off x="1320190" y="2675700"/>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6000</a:t>
              </a:r>
            </a:p>
          </p:txBody>
        </p:sp>
        <p:sp>
          <p:nvSpPr>
            <p:cNvPr id="173" name="TextBox 172">
              <a:extLst>
                <a:ext uri="{FF2B5EF4-FFF2-40B4-BE49-F238E27FC236}">
                  <a16:creationId xmlns:a16="http://schemas.microsoft.com/office/drawing/2014/main" id="{68BBF16F-3F02-43FC-B95C-7ADFACA02CAB}"/>
                </a:ext>
              </a:extLst>
            </p:cNvPr>
            <p:cNvSpPr txBox="1"/>
            <p:nvPr/>
          </p:nvSpPr>
          <p:spPr bwMode="auto">
            <a:xfrm>
              <a:off x="1320190" y="3344800"/>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4000</a:t>
              </a:r>
            </a:p>
          </p:txBody>
        </p:sp>
        <p:sp>
          <p:nvSpPr>
            <p:cNvPr id="174" name="TextBox 173">
              <a:extLst>
                <a:ext uri="{FF2B5EF4-FFF2-40B4-BE49-F238E27FC236}">
                  <a16:creationId xmlns:a16="http://schemas.microsoft.com/office/drawing/2014/main" id="{060D06C0-ABF6-4D0B-A3E6-5484FA5A3793}"/>
                </a:ext>
              </a:extLst>
            </p:cNvPr>
            <p:cNvSpPr txBox="1"/>
            <p:nvPr/>
          </p:nvSpPr>
          <p:spPr bwMode="auto">
            <a:xfrm>
              <a:off x="1320190" y="4017010"/>
              <a:ext cx="550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2000</a:t>
              </a:r>
            </a:p>
          </p:txBody>
        </p:sp>
      </p:grpSp>
      <p:grpSp>
        <p:nvGrpSpPr>
          <p:cNvPr id="175" name="Group 174">
            <a:extLst>
              <a:ext uri="{FF2B5EF4-FFF2-40B4-BE49-F238E27FC236}">
                <a16:creationId xmlns:a16="http://schemas.microsoft.com/office/drawing/2014/main" id="{7F295448-7041-4EDD-A779-57139C380B91}"/>
              </a:ext>
            </a:extLst>
          </p:cNvPr>
          <p:cNvGrpSpPr/>
          <p:nvPr/>
        </p:nvGrpSpPr>
        <p:grpSpPr>
          <a:xfrm>
            <a:off x="7446433" y="1883254"/>
            <a:ext cx="106729" cy="1985110"/>
            <a:chOff x="1816672" y="2145348"/>
            <a:chExt cx="550839" cy="2026920"/>
          </a:xfrm>
        </p:grpSpPr>
        <p:cxnSp>
          <p:nvCxnSpPr>
            <p:cNvPr id="176" name="Straight Connector 175">
              <a:extLst>
                <a:ext uri="{FF2B5EF4-FFF2-40B4-BE49-F238E27FC236}">
                  <a16:creationId xmlns:a16="http://schemas.microsoft.com/office/drawing/2014/main" id="{F7C4F831-583E-4FEE-A063-5407CB307CD6}"/>
                </a:ext>
              </a:extLst>
            </p:cNvPr>
            <p:cNvCxnSpPr>
              <a:cxnSpLocks/>
            </p:cNvCxnSpPr>
            <p:nvPr/>
          </p:nvCxnSpPr>
          <p:spPr bwMode="auto">
            <a:xfrm>
              <a:off x="1816672" y="21453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B1DE0F38-641A-4104-9383-BA8968C7B7DB}"/>
                </a:ext>
              </a:extLst>
            </p:cNvPr>
            <p:cNvCxnSpPr>
              <a:cxnSpLocks/>
            </p:cNvCxnSpPr>
            <p:nvPr/>
          </p:nvCxnSpPr>
          <p:spPr bwMode="auto">
            <a:xfrm>
              <a:off x="1816672" y="28311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F4BDA367-F1D2-4061-B90F-5B632CD2B91F}"/>
                </a:ext>
              </a:extLst>
            </p:cNvPr>
            <p:cNvCxnSpPr>
              <a:cxnSpLocks/>
            </p:cNvCxnSpPr>
            <p:nvPr/>
          </p:nvCxnSpPr>
          <p:spPr bwMode="auto">
            <a:xfrm>
              <a:off x="1816672" y="34864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27E68EAD-2286-4F5C-9F96-FF71D8134449}"/>
                </a:ext>
              </a:extLst>
            </p:cNvPr>
            <p:cNvCxnSpPr>
              <a:cxnSpLocks/>
            </p:cNvCxnSpPr>
            <p:nvPr/>
          </p:nvCxnSpPr>
          <p:spPr bwMode="auto">
            <a:xfrm>
              <a:off x="1816672" y="4172268"/>
              <a:ext cx="550839" cy="0"/>
            </a:xfrm>
            <a:prstGeom prst="line">
              <a:avLst/>
            </a:prstGeom>
            <a:noFill/>
            <a:ln w="28575" cap="flat" cmpd="sng" algn="ctr">
              <a:solidFill>
                <a:schemeClr val="bg1"/>
              </a:solidFill>
              <a:prstDash val="solid"/>
              <a:round/>
              <a:headEnd type="none" w="med" len="med"/>
              <a:tailEnd type="none" w="med" len="med"/>
            </a:ln>
            <a:effectLst/>
          </p:spPr>
        </p:cxnSp>
      </p:grpSp>
      <p:sp>
        <p:nvSpPr>
          <p:cNvPr id="181" name="Freeform: Shape 180">
            <a:extLst>
              <a:ext uri="{FF2B5EF4-FFF2-40B4-BE49-F238E27FC236}">
                <a16:creationId xmlns:a16="http://schemas.microsoft.com/office/drawing/2014/main" id="{C6E6F398-D7FE-48C5-9F01-BED2A501DBA7}"/>
              </a:ext>
            </a:extLst>
          </p:cNvPr>
          <p:cNvSpPr/>
          <p:nvPr/>
        </p:nvSpPr>
        <p:spPr bwMode="auto">
          <a:xfrm>
            <a:off x="7553325" y="1971675"/>
            <a:ext cx="3286125" cy="1609725"/>
          </a:xfrm>
          <a:custGeom>
            <a:avLst/>
            <a:gdLst>
              <a:gd name="connsiteX0" fmla="*/ 3286125 w 3286125"/>
              <a:gd name="connsiteY0" fmla="*/ 0 h 1609725"/>
              <a:gd name="connsiteX1" fmla="*/ 3286125 w 3286125"/>
              <a:gd name="connsiteY1" fmla="*/ 1044575 h 1609725"/>
              <a:gd name="connsiteX2" fmla="*/ 2482850 w 3286125"/>
              <a:gd name="connsiteY2" fmla="*/ 1609725 h 1609725"/>
              <a:gd name="connsiteX3" fmla="*/ 193675 w 3286125"/>
              <a:gd name="connsiteY3" fmla="*/ 1609725 h 1609725"/>
              <a:gd name="connsiteX4" fmla="*/ 38100 w 3286125"/>
              <a:gd name="connsiteY4" fmla="*/ 1377950 h 1609725"/>
              <a:gd name="connsiteX5" fmla="*/ 0 w 3286125"/>
              <a:gd name="connsiteY5" fmla="*/ 358775 h 1609725"/>
              <a:gd name="connsiteX6" fmla="*/ 285750 w 3286125"/>
              <a:gd name="connsiteY6" fmla="*/ 831850 h 1609725"/>
              <a:gd name="connsiteX7" fmla="*/ 2492375 w 3286125"/>
              <a:gd name="connsiteY7" fmla="*/ 831850 h 1609725"/>
              <a:gd name="connsiteX8" fmla="*/ 2771775 w 3286125"/>
              <a:gd name="connsiteY8" fmla="*/ 0 h 1609725"/>
              <a:gd name="connsiteX9" fmla="*/ 3286125 w 3286125"/>
              <a:gd name="connsiteY9" fmla="*/ 0 h 1609725"/>
              <a:gd name="connsiteX0" fmla="*/ 3286125 w 3286125"/>
              <a:gd name="connsiteY0" fmla="*/ 0 h 1609725"/>
              <a:gd name="connsiteX1" fmla="*/ 3286125 w 3286125"/>
              <a:gd name="connsiteY1" fmla="*/ 1044575 h 1609725"/>
              <a:gd name="connsiteX2" fmla="*/ 2482850 w 3286125"/>
              <a:gd name="connsiteY2" fmla="*/ 1609725 h 1609725"/>
              <a:gd name="connsiteX3" fmla="*/ 193675 w 3286125"/>
              <a:gd name="connsiteY3" fmla="*/ 1609725 h 1609725"/>
              <a:gd name="connsiteX4" fmla="*/ 38100 w 3286125"/>
              <a:gd name="connsiteY4" fmla="*/ 1377950 h 1609725"/>
              <a:gd name="connsiteX5" fmla="*/ 0 w 3286125"/>
              <a:gd name="connsiteY5" fmla="*/ 358775 h 1609725"/>
              <a:gd name="connsiteX6" fmla="*/ 285750 w 3286125"/>
              <a:gd name="connsiteY6" fmla="*/ 831850 h 1609725"/>
              <a:gd name="connsiteX7" fmla="*/ 2492375 w 3286125"/>
              <a:gd name="connsiteY7" fmla="*/ 831850 h 1609725"/>
              <a:gd name="connsiteX8" fmla="*/ 2771775 w 3286125"/>
              <a:gd name="connsiteY8" fmla="*/ 0 h 1609725"/>
              <a:gd name="connsiteX9" fmla="*/ 3286125 w 3286125"/>
              <a:gd name="connsiteY9" fmla="*/ 0 h 1609725"/>
              <a:gd name="connsiteX0" fmla="*/ 3286125 w 3286125"/>
              <a:gd name="connsiteY0" fmla="*/ 0 h 1609725"/>
              <a:gd name="connsiteX1" fmla="*/ 3286125 w 3286125"/>
              <a:gd name="connsiteY1" fmla="*/ 1044575 h 1609725"/>
              <a:gd name="connsiteX2" fmla="*/ 2482850 w 3286125"/>
              <a:gd name="connsiteY2" fmla="*/ 1609725 h 1609725"/>
              <a:gd name="connsiteX3" fmla="*/ 193675 w 3286125"/>
              <a:gd name="connsiteY3" fmla="*/ 1609725 h 1609725"/>
              <a:gd name="connsiteX4" fmla="*/ 38100 w 3286125"/>
              <a:gd name="connsiteY4" fmla="*/ 1377950 h 1609725"/>
              <a:gd name="connsiteX5" fmla="*/ 0 w 3286125"/>
              <a:gd name="connsiteY5" fmla="*/ 358775 h 1609725"/>
              <a:gd name="connsiteX6" fmla="*/ 285750 w 3286125"/>
              <a:gd name="connsiteY6" fmla="*/ 831850 h 1609725"/>
              <a:gd name="connsiteX7" fmla="*/ 2492375 w 3286125"/>
              <a:gd name="connsiteY7" fmla="*/ 831850 h 1609725"/>
              <a:gd name="connsiteX8" fmla="*/ 2771775 w 3286125"/>
              <a:gd name="connsiteY8" fmla="*/ 0 h 1609725"/>
              <a:gd name="connsiteX9" fmla="*/ 3286125 w 3286125"/>
              <a:gd name="connsiteY9" fmla="*/ 0 h 1609725"/>
              <a:gd name="connsiteX0" fmla="*/ 3286125 w 3286125"/>
              <a:gd name="connsiteY0" fmla="*/ 0 h 1609725"/>
              <a:gd name="connsiteX1" fmla="*/ 3286125 w 3286125"/>
              <a:gd name="connsiteY1" fmla="*/ 1044575 h 1609725"/>
              <a:gd name="connsiteX2" fmla="*/ 2482850 w 3286125"/>
              <a:gd name="connsiteY2" fmla="*/ 1609725 h 1609725"/>
              <a:gd name="connsiteX3" fmla="*/ 193675 w 3286125"/>
              <a:gd name="connsiteY3" fmla="*/ 1609725 h 1609725"/>
              <a:gd name="connsiteX4" fmla="*/ 38100 w 3286125"/>
              <a:gd name="connsiteY4" fmla="*/ 1377950 h 1609725"/>
              <a:gd name="connsiteX5" fmla="*/ 0 w 3286125"/>
              <a:gd name="connsiteY5" fmla="*/ 358775 h 1609725"/>
              <a:gd name="connsiteX6" fmla="*/ 285750 w 3286125"/>
              <a:gd name="connsiteY6" fmla="*/ 831850 h 1609725"/>
              <a:gd name="connsiteX7" fmla="*/ 2492375 w 3286125"/>
              <a:gd name="connsiteY7" fmla="*/ 831850 h 1609725"/>
              <a:gd name="connsiteX8" fmla="*/ 2771775 w 3286125"/>
              <a:gd name="connsiteY8" fmla="*/ 0 h 1609725"/>
              <a:gd name="connsiteX9" fmla="*/ 3286125 w 3286125"/>
              <a:gd name="connsiteY9" fmla="*/ 0 h 1609725"/>
              <a:gd name="connsiteX0" fmla="*/ 3286125 w 3286125"/>
              <a:gd name="connsiteY0" fmla="*/ 0 h 1609725"/>
              <a:gd name="connsiteX1" fmla="*/ 3286125 w 3286125"/>
              <a:gd name="connsiteY1" fmla="*/ 1044575 h 1609725"/>
              <a:gd name="connsiteX2" fmla="*/ 2482850 w 3286125"/>
              <a:gd name="connsiteY2" fmla="*/ 1609725 h 1609725"/>
              <a:gd name="connsiteX3" fmla="*/ 193675 w 3286125"/>
              <a:gd name="connsiteY3" fmla="*/ 1609725 h 1609725"/>
              <a:gd name="connsiteX4" fmla="*/ 38100 w 3286125"/>
              <a:gd name="connsiteY4" fmla="*/ 1377950 h 1609725"/>
              <a:gd name="connsiteX5" fmla="*/ 0 w 3286125"/>
              <a:gd name="connsiteY5" fmla="*/ 358775 h 1609725"/>
              <a:gd name="connsiteX6" fmla="*/ 285750 w 3286125"/>
              <a:gd name="connsiteY6" fmla="*/ 831850 h 1609725"/>
              <a:gd name="connsiteX7" fmla="*/ 2492375 w 3286125"/>
              <a:gd name="connsiteY7" fmla="*/ 831850 h 1609725"/>
              <a:gd name="connsiteX8" fmla="*/ 2771775 w 3286125"/>
              <a:gd name="connsiteY8" fmla="*/ 0 h 1609725"/>
              <a:gd name="connsiteX9" fmla="*/ 3286125 w 3286125"/>
              <a:gd name="connsiteY9" fmla="*/ 0 h 1609725"/>
              <a:gd name="connsiteX0" fmla="*/ 3286125 w 3286125"/>
              <a:gd name="connsiteY0" fmla="*/ 0 h 1609725"/>
              <a:gd name="connsiteX1" fmla="*/ 3286125 w 3286125"/>
              <a:gd name="connsiteY1" fmla="*/ 1044575 h 1609725"/>
              <a:gd name="connsiteX2" fmla="*/ 2482850 w 3286125"/>
              <a:gd name="connsiteY2" fmla="*/ 1609725 h 1609725"/>
              <a:gd name="connsiteX3" fmla="*/ 193675 w 3286125"/>
              <a:gd name="connsiteY3" fmla="*/ 1609725 h 1609725"/>
              <a:gd name="connsiteX4" fmla="*/ 38100 w 3286125"/>
              <a:gd name="connsiteY4" fmla="*/ 1377950 h 1609725"/>
              <a:gd name="connsiteX5" fmla="*/ 0 w 3286125"/>
              <a:gd name="connsiteY5" fmla="*/ 358775 h 1609725"/>
              <a:gd name="connsiteX6" fmla="*/ 285750 w 3286125"/>
              <a:gd name="connsiteY6" fmla="*/ 831850 h 1609725"/>
              <a:gd name="connsiteX7" fmla="*/ 2492375 w 3286125"/>
              <a:gd name="connsiteY7" fmla="*/ 831850 h 1609725"/>
              <a:gd name="connsiteX8" fmla="*/ 2771775 w 3286125"/>
              <a:gd name="connsiteY8" fmla="*/ 0 h 1609725"/>
              <a:gd name="connsiteX9" fmla="*/ 3286125 w 3286125"/>
              <a:gd name="connsiteY9" fmla="*/ 0 h 1609725"/>
              <a:gd name="connsiteX0" fmla="*/ 3286125 w 3286125"/>
              <a:gd name="connsiteY0" fmla="*/ 0 h 1609725"/>
              <a:gd name="connsiteX1" fmla="*/ 3286125 w 3286125"/>
              <a:gd name="connsiteY1" fmla="*/ 1044575 h 1609725"/>
              <a:gd name="connsiteX2" fmla="*/ 2482850 w 3286125"/>
              <a:gd name="connsiteY2" fmla="*/ 1609725 h 1609725"/>
              <a:gd name="connsiteX3" fmla="*/ 193675 w 3286125"/>
              <a:gd name="connsiteY3" fmla="*/ 1609725 h 1609725"/>
              <a:gd name="connsiteX4" fmla="*/ 38100 w 3286125"/>
              <a:gd name="connsiteY4" fmla="*/ 1377950 h 1609725"/>
              <a:gd name="connsiteX5" fmla="*/ 0 w 3286125"/>
              <a:gd name="connsiteY5" fmla="*/ 358775 h 1609725"/>
              <a:gd name="connsiteX6" fmla="*/ 285750 w 3286125"/>
              <a:gd name="connsiteY6" fmla="*/ 831850 h 1609725"/>
              <a:gd name="connsiteX7" fmla="*/ 2492375 w 3286125"/>
              <a:gd name="connsiteY7" fmla="*/ 831850 h 1609725"/>
              <a:gd name="connsiteX8" fmla="*/ 2771775 w 3286125"/>
              <a:gd name="connsiteY8" fmla="*/ 0 h 1609725"/>
              <a:gd name="connsiteX9" fmla="*/ 3286125 w 3286125"/>
              <a:gd name="connsiteY9" fmla="*/ 0 h 1609725"/>
              <a:gd name="connsiteX0" fmla="*/ 3286125 w 3286125"/>
              <a:gd name="connsiteY0" fmla="*/ 0 h 1609725"/>
              <a:gd name="connsiteX1" fmla="*/ 3286125 w 3286125"/>
              <a:gd name="connsiteY1" fmla="*/ 1044575 h 1609725"/>
              <a:gd name="connsiteX2" fmla="*/ 2482850 w 3286125"/>
              <a:gd name="connsiteY2" fmla="*/ 1609725 h 1609725"/>
              <a:gd name="connsiteX3" fmla="*/ 193675 w 3286125"/>
              <a:gd name="connsiteY3" fmla="*/ 1609725 h 1609725"/>
              <a:gd name="connsiteX4" fmla="*/ 38100 w 3286125"/>
              <a:gd name="connsiteY4" fmla="*/ 1377950 h 1609725"/>
              <a:gd name="connsiteX5" fmla="*/ 0 w 3286125"/>
              <a:gd name="connsiteY5" fmla="*/ 358775 h 1609725"/>
              <a:gd name="connsiteX6" fmla="*/ 285750 w 3286125"/>
              <a:gd name="connsiteY6" fmla="*/ 831850 h 1609725"/>
              <a:gd name="connsiteX7" fmla="*/ 2492375 w 3286125"/>
              <a:gd name="connsiteY7" fmla="*/ 831850 h 1609725"/>
              <a:gd name="connsiteX8" fmla="*/ 2771775 w 3286125"/>
              <a:gd name="connsiteY8" fmla="*/ 0 h 1609725"/>
              <a:gd name="connsiteX9" fmla="*/ 3286125 w 3286125"/>
              <a:gd name="connsiteY9" fmla="*/ 0 h 1609725"/>
              <a:gd name="connsiteX0" fmla="*/ 3286125 w 3286125"/>
              <a:gd name="connsiteY0" fmla="*/ 0 h 1609725"/>
              <a:gd name="connsiteX1" fmla="*/ 3286125 w 3286125"/>
              <a:gd name="connsiteY1" fmla="*/ 1044575 h 1609725"/>
              <a:gd name="connsiteX2" fmla="*/ 2482850 w 3286125"/>
              <a:gd name="connsiteY2" fmla="*/ 1609725 h 1609725"/>
              <a:gd name="connsiteX3" fmla="*/ 193675 w 3286125"/>
              <a:gd name="connsiteY3" fmla="*/ 1609725 h 1609725"/>
              <a:gd name="connsiteX4" fmla="*/ 38100 w 3286125"/>
              <a:gd name="connsiteY4" fmla="*/ 1377950 h 1609725"/>
              <a:gd name="connsiteX5" fmla="*/ 0 w 3286125"/>
              <a:gd name="connsiteY5" fmla="*/ 358775 h 1609725"/>
              <a:gd name="connsiteX6" fmla="*/ 285750 w 3286125"/>
              <a:gd name="connsiteY6" fmla="*/ 831850 h 1609725"/>
              <a:gd name="connsiteX7" fmla="*/ 2492375 w 3286125"/>
              <a:gd name="connsiteY7" fmla="*/ 831850 h 1609725"/>
              <a:gd name="connsiteX8" fmla="*/ 2771775 w 3286125"/>
              <a:gd name="connsiteY8" fmla="*/ 0 h 1609725"/>
              <a:gd name="connsiteX9" fmla="*/ 3286125 w 3286125"/>
              <a:gd name="connsiteY9" fmla="*/ 0 h 1609725"/>
              <a:gd name="connsiteX0" fmla="*/ 3286125 w 3286125"/>
              <a:gd name="connsiteY0" fmla="*/ 0 h 1609725"/>
              <a:gd name="connsiteX1" fmla="*/ 3286125 w 3286125"/>
              <a:gd name="connsiteY1" fmla="*/ 1044575 h 1609725"/>
              <a:gd name="connsiteX2" fmla="*/ 2482850 w 3286125"/>
              <a:gd name="connsiteY2" fmla="*/ 1609725 h 1609725"/>
              <a:gd name="connsiteX3" fmla="*/ 193675 w 3286125"/>
              <a:gd name="connsiteY3" fmla="*/ 1609725 h 1609725"/>
              <a:gd name="connsiteX4" fmla="*/ 38100 w 3286125"/>
              <a:gd name="connsiteY4" fmla="*/ 1377950 h 1609725"/>
              <a:gd name="connsiteX5" fmla="*/ 0 w 3286125"/>
              <a:gd name="connsiteY5" fmla="*/ 358775 h 1609725"/>
              <a:gd name="connsiteX6" fmla="*/ 285750 w 3286125"/>
              <a:gd name="connsiteY6" fmla="*/ 831850 h 1609725"/>
              <a:gd name="connsiteX7" fmla="*/ 2492375 w 3286125"/>
              <a:gd name="connsiteY7" fmla="*/ 831850 h 1609725"/>
              <a:gd name="connsiteX8" fmla="*/ 2771775 w 3286125"/>
              <a:gd name="connsiteY8" fmla="*/ 0 h 1609725"/>
              <a:gd name="connsiteX9" fmla="*/ 3286125 w 3286125"/>
              <a:gd name="connsiteY9" fmla="*/ 0 h 1609725"/>
              <a:gd name="connsiteX0" fmla="*/ 3286125 w 3286125"/>
              <a:gd name="connsiteY0" fmla="*/ 0 h 1609725"/>
              <a:gd name="connsiteX1" fmla="*/ 3286125 w 3286125"/>
              <a:gd name="connsiteY1" fmla="*/ 1044575 h 1609725"/>
              <a:gd name="connsiteX2" fmla="*/ 2482850 w 3286125"/>
              <a:gd name="connsiteY2" fmla="*/ 1609725 h 1609725"/>
              <a:gd name="connsiteX3" fmla="*/ 193675 w 3286125"/>
              <a:gd name="connsiteY3" fmla="*/ 1609725 h 1609725"/>
              <a:gd name="connsiteX4" fmla="*/ 38100 w 3286125"/>
              <a:gd name="connsiteY4" fmla="*/ 1377950 h 1609725"/>
              <a:gd name="connsiteX5" fmla="*/ 0 w 3286125"/>
              <a:gd name="connsiteY5" fmla="*/ 358775 h 1609725"/>
              <a:gd name="connsiteX6" fmla="*/ 285750 w 3286125"/>
              <a:gd name="connsiteY6" fmla="*/ 831850 h 1609725"/>
              <a:gd name="connsiteX7" fmla="*/ 2492375 w 3286125"/>
              <a:gd name="connsiteY7" fmla="*/ 831850 h 1609725"/>
              <a:gd name="connsiteX8" fmla="*/ 2771775 w 3286125"/>
              <a:gd name="connsiteY8" fmla="*/ 0 h 1609725"/>
              <a:gd name="connsiteX9" fmla="*/ 3286125 w 3286125"/>
              <a:gd name="connsiteY9" fmla="*/ 0 h 1609725"/>
              <a:gd name="connsiteX0" fmla="*/ 3286125 w 3286125"/>
              <a:gd name="connsiteY0" fmla="*/ 0 h 1609725"/>
              <a:gd name="connsiteX1" fmla="*/ 3286125 w 3286125"/>
              <a:gd name="connsiteY1" fmla="*/ 1044575 h 1609725"/>
              <a:gd name="connsiteX2" fmla="*/ 2482850 w 3286125"/>
              <a:gd name="connsiteY2" fmla="*/ 1609725 h 1609725"/>
              <a:gd name="connsiteX3" fmla="*/ 193675 w 3286125"/>
              <a:gd name="connsiteY3" fmla="*/ 1609725 h 1609725"/>
              <a:gd name="connsiteX4" fmla="*/ 38100 w 3286125"/>
              <a:gd name="connsiteY4" fmla="*/ 1377950 h 1609725"/>
              <a:gd name="connsiteX5" fmla="*/ 0 w 3286125"/>
              <a:gd name="connsiteY5" fmla="*/ 358775 h 1609725"/>
              <a:gd name="connsiteX6" fmla="*/ 285750 w 3286125"/>
              <a:gd name="connsiteY6" fmla="*/ 831850 h 1609725"/>
              <a:gd name="connsiteX7" fmla="*/ 2492375 w 3286125"/>
              <a:gd name="connsiteY7" fmla="*/ 831850 h 1609725"/>
              <a:gd name="connsiteX8" fmla="*/ 2771775 w 3286125"/>
              <a:gd name="connsiteY8" fmla="*/ 0 h 1609725"/>
              <a:gd name="connsiteX9" fmla="*/ 3286125 w 3286125"/>
              <a:gd name="connsiteY9" fmla="*/ 0 h 1609725"/>
              <a:gd name="connsiteX0" fmla="*/ 3286125 w 3286125"/>
              <a:gd name="connsiteY0" fmla="*/ 0 h 1609725"/>
              <a:gd name="connsiteX1" fmla="*/ 3286125 w 3286125"/>
              <a:gd name="connsiteY1" fmla="*/ 1044575 h 1609725"/>
              <a:gd name="connsiteX2" fmla="*/ 2482850 w 3286125"/>
              <a:gd name="connsiteY2" fmla="*/ 1609725 h 1609725"/>
              <a:gd name="connsiteX3" fmla="*/ 193675 w 3286125"/>
              <a:gd name="connsiteY3" fmla="*/ 1609725 h 1609725"/>
              <a:gd name="connsiteX4" fmla="*/ 38100 w 3286125"/>
              <a:gd name="connsiteY4" fmla="*/ 1377950 h 1609725"/>
              <a:gd name="connsiteX5" fmla="*/ 0 w 3286125"/>
              <a:gd name="connsiteY5" fmla="*/ 358775 h 1609725"/>
              <a:gd name="connsiteX6" fmla="*/ 285750 w 3286125"/>
              <a:gd name="connsiteY6" fmla="*/ 831850 h 1609725"/>
              <a:gd name="connsiteX7" fmla="*/ 2492375 w 3286125"/>
              <a:gd name="connsiteY7" fmla="*/ 831850 h 1609725"/>
              <a:gd name="connsiteX8" fmla="*/ 2771775 w 3286125"/>
              <a:gd name="connsiteY8" fmla="*/ 0 h 1609725"/>
              <a:gd name="connsiteX9" fmla="*/ 3286125 w 3286125"/>
              <a:gd name="connsiteY9" fmla="*/ 0 h 1609725"/>
              <a:gd name="connsiteX0" fmla="*/ 3286125 w 3286125"/>
              <a:gd name="connsiteY0" fmla="*/ 0 h 1609725"/>
              <a:gd name="connsiteX1" fmla="*/ 3286125 w 3286125"/>
              <a:gd name="connsiteY1" fmla="*/ 1044575 h 1609725"/>
              <a:gd name="connsiteX2" fmla="*/ 2482850 w 3286125"/>
              <a:gd name="connsiteY2" fmla="*/ 1609725 h 1609725"/>
              <a:gd name="connsiteX3" fmla="*/ 193675 w 3286125"/>
              <a:gd name="connsiteY3" fmla="*/ 1609725 h 1609725"/>
              <a:gd name="connsiteX4" fmla="*/ 38100 w 3286125"/>
              <a:gd name="connsiteY4" fmla="*/ 1377950 h 1609725"/>
              <a:gd name="connsiteX5" fmla="*/ 0 w 3286125"/>
              <a:gd name="connsiteY5" fmla="*/ 358775 h 1609725"/>
              <a:gd name="connsiteX6" fmla="*/ 285750 w 3286125"/>
              <a:gd name="connsiteY6" fmla="*/ 831850 h 1609725"/>
              <a:gd name="connsiteX7" fmla="*/ 2492375 w 3286125"/>
              <a:gd name="connsiteY7" fmla="*/ 831850 h 1609725"/>
              <a:gd name="connsiteX8" fmla="*/ 2771775 w 3286125"/>
              <a:gd name="connsiteY8" fmla="*/ 0 h 1609725"/>
              <a:gd name="connsiteX9" fmla="*/ 3286125 w 3286125"/>
              <a:gd name="connsiteY9" fmla="*/ 0 h 1609725"/>
              <a:gd name="connsiteX0" fmla="*/ 3286125 w 3286125"/>
              <a:gd name="connsiteY0" fmla="*/ 0 h 1609725"/>
              <a:gd name="connsiteX1" fmla="*/ 3286125 w 3286125"/>
              <a:gd name="connsiteY1" fmla="*/ 1044575 h 1609725"/>
              <a:gd name="connsiteX2" fmla="*/ 2482850 w 3286125"/>
              <a:gd name="connsiteY2" fmla="*/ 1609725 h 1609725"/>
              <a:gd name="connsiteX3" fmla="*/ 193675 w 3286125"/>
              <a:gd name="connsiteY3" fmla="*/ 1609725 h 1609725"/>
              <a:gd name="connsiteX4" fmla="*/ 38100 w 3286125"/>
              <a:gd name="connsiteY4" fmla="*/ 1377950 h 1609725"/>
              <a:gd name="connsiteX5" fmla="*/ 0 w 3286125"/>
              <a:gd name="connsiteY5" fmla="*/ 358775 h 1609725"/>
              <a:gd name="connsiteX6" fmla="*/ 285750 w 3286125"/>
              <a:gd name="connsiteY6" fmla="*/ 831850 h 1609725"/>
              <a:gd name="connsiteX7" fmla="*/ 2492375 w 3286125"/>
              <a:gd name="connsiteY7" fmla="*/ 831850 h 1609725"/>
              <a:gd name="connsiteX8" fmla="*/ 2771775 w 3286125"/>
              <a:gd name="connsiteY8" fmla="*/ 0 h 1609725"/>
              <a:gd name="connsiteX9" fmla="*/ 3286125 w 3286125"/>
              <a:gd name="connsiteY9" fmla="*/ 0 h 1609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6125" h="1609725">
                <a:moveTo>
                  <a:pt x="3286125" y="0"/>
                </a:moveTo>
                <a:lnTo>
                  <a:pt x="3286125" y="1044575"/>
                </a:lnTo>
                <a:cubicBezTo>
                  <a:pt x="2427817" y="1017058"/>
                  <a:pt x="2715683" y="1110192"/>
                  <a:pt x="2482850" y="1609725"/>
                </a:cubicBezTo>
                <a:lnTo>
                  <a:pt x="193675" y="1609725"/>
                </a:lnTo>
                <a:cubicBezTo>
                  <a:pt x="17992" y="1589617"/>
                  <a:pt x="26458" y="1474258"/>
                  <a:pt x="38100" y="1377950"/>
                </a:cubicBezTo>
                <a:lnTo>
                  <a:pt x="0" y="358775"/>
                </a:lnTo>
                <a:cubicBezTo>
                  <a:pt x="47625" y="713317"/>
                  <a:pt x="38100" y="861483"/>
                  <a:pt x="285750" y="831850"/>
                </a:cubicBezTo>
                <a:cubicBezTo>
                  <a:pt x="367242" y="873125"/>
                  <a:pt x="2318808" y="835025"/>
                  <a:pt x="2492375" y="831850"/>
                </a:cubicBezTo>
                <a:cubicBezTo>
                  <a:pt x="2585508" y="554567"/>
                  <a:pt x="2573867" y="51858"/>
                  <a:pt x="2771775" y="0"/>
                </a:cubicBezTo>
                <a:lnTo>
                  <a:pt x="3286125" y="0"/>
                </a:lnTo>
                <a:close/>
              </a:path>
            </a:pathLst>
          </a:custGeom>
          <a:solidFill>
            <a:schemeClr val="accent3">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83" name="Group 182">
            <a:extLst>
              <a:ext uri="{FF2B5EF4-FFF2-40B4-BE49-F238E27FC236}">
                <a16:creationId xmlns:a16="http://schemas.microsoft.com/office/drawing/2014/main" id="{2F5ECCA5-DD46-4D64-820D-ABDB455C709A}"/>
              </a:ext>
            </a:extLst>
          </p:cNvPr>
          <p:cNvGrpSpPr/>
          <p:nvPr/>
        </p:nvGrpSpPr>
        <p:grpSpPr>
          <a:xfrm>
            <a:off x="7916402" y="3019905"/>
            <a:ext cx="123123" cy="561495"/>
            <a:chOff x="5322552" y="2748794"/>
            <a:chExt cx="197121" cy="718776"/>
          </a:xfrm>
        </p:grpSpPr>
        <p:cxnSp>
          <p:nvCxnSpPr>
            <p:cNvPr id="184" name="Straight Connector 183">
              <a:extLst>
                <a:ext uri="{FF2B5EF4-FFF2-40B4-BE49-F238E27FC236}">
                  <a16:creationId xmlns:a16="http://schemas.microsoft.com/office/drawing/2014/main" id="{F66948E5-3C01-4C2F-AE43-8F1D6EEBBCC3}"/>
                </a:ext>
              </a:extLst>
            </p:cNvPr>
            <p:cNvCxnSpPr>
              <a:cxnSpLocks/>
            </p:cNvCxnSpPr>
            <p:nvPr/>
          </p:nvCxnSpPr>
          <p:spPr bwMode="auto">
            <a:xfrm>
              <a:off x="5322552" y="274879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454D060C-CDF4-459E-96AD-A593A57A1F34}"/>
                </a:ext>
              </a:extLst>
            </p:cNvPr>
            <p:cNvCxnSpPr>
              <a:cxnSpLocks/>
            </p:cNvCxnSpPr>
            <p:nvPr/>
          </p:nvCxnSpPr>
          <p:spPr bwMode="auto">
            <a:xfrm>
              <a:off x="5322552" y="346046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D642E80E-E127-437B-9FD1-491829D5454E}"/>
                </a:ext>
              </a:extLst>
            </p:cNvPr>
            <p:cNvCxnSpPr>
              <a:cxnSpLocks/>
            </p:cNvCxnSpPr>
            <p:nvPr/>
          </p:nvCxnSpPr>
          <p:spPr bwMode="auto">
            <a:xfrm>
              <a:off x="5421112" y="2748794"/>
              <a:ext cx="0" cy="718776"/>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2FC733AD-7190-4745-B6A6-67E5E4AE264B}"/>
              </a:ext>
            </a:extLst>
          </p:cNvPr>
          <p:cNvGrpSpPr/>
          <p:nvPr/>
        </p:nvGrpSpPr>
        <p:grpSpPr>
          <a:xfrm>
            <a:off x="7567598" y="2945728"/>
            <a:ext cx="123123" cy="441306"/>
            <a:chOff x="5322552" y="2748794"/>
            <a:chExt cx="197121" cy="718776"/>
          </a:xfrm>
        </p:grpSpPr>
        <p:cxnSp>
          <p:nvCxnSpPr>
            <p:cNvPr id="188" name="Straight Connector 187">
              <a:extLst>
                <a:ext uri="{FF2B5EF4-FFF2-40B4-BE49-F238E27FC236}">
                  <a16:creationId xmlns:a16="http://schemas.microsoft.com/office/drawing/2014/main" id="{284CFAF9-6E19-4914-8905-0ACC6B4CB3B6}"/>
                </a:ext>
              </a:extLst>
            </p:cNvPr>
            <p:cNvCxnSpPr>
              <a:cxnSpLocks/>
            </p:cNvCxnSpPr>
            <p:nvPr/>
          </p:nvCxnSpPr>
          <p:spPr bwMode="auto">
            <a:xfrm>
              <a:off x="5322552" y="274879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2EDC7624-DBA6-4563-A081-035035CDC9F6}"/>
                </a:ext>
              </a:extLst>
            </p:cNvPr>
            <p:cNvCxnSpPr>
              <a:cxnSpLocks/>
            </p:cNvCxnSpPr>
            <p:nvPr/>
          </p:nvCxnSpPr>
          <p:spPr bwMode="auto">
            <a:xfrm>
              <a:off x="5322552" y="346046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01ABCB64-D54F-4B70-A4DE-8E6F551C2F34}"/>
                </a:ext>
              </a:extLst>
            </p:cNvPr>
            <p:cNvCxnSpPr>
              <a:cxnSpLocks/>
            </p:cNvCxnSpPr>
            <p:nvPr/>
          </p:nvCxnSpPr>
          <p:spPr bwMode="auto">
            <a:xfrm>
              <a:off x="5421112" y="2748794"/>
              <a:ext cx="0" cy="718776"/>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EC06FC2D-7A42-4924-A884-C312342E21C9}"/>
              </a:ext>
            </a:extLst>
          </p:cNvPr>
          <p:cNvGrpSpPr/>
          <p:nvPr/>
        </p:nvGrpSpPr>
        <p:grpSpPr>
          <a:xfrm>
            <a:off x="7501762" y="2272716"/>
            <a:ext cx="123123" cy="531677"/>
            <a:chOff x="5322552" y="2748794"/>
            <a:chExt cx="197121" cy="718776"/>
          </a:xfrm>
        </p:grpSpPr>
        <p:cxnSp>
          <p:nvCxnSpPr>
            <p:cNvPr id="192" name="Straight Connector 191">
              <a:extLst>
                <a:ext uri="{FF2B5EF4-FFF2-40B4-BE49-F238E27FC236}">
                  <a16:creationId xmlns:a16="http://schemas.microsoft.com/office/drawing/2014/main" id="{9596DB4D-3E70-4924-93B1-5290F81901A6}"/>
                </a:ext>
              </a:extLst>
            </p:cNvPr>
            <p:cNvCxnSpPr>
              <a:cxnSpLocks/>
            </p:cNvCxnSpPr>
            <p:nvPr/>
          </p:nvCxnSpPr>
          <p:spPr bwMode="auto">
            <a:xfrm>
              <a:off x="5322552" y="274879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807BB746-2913-4F9D-A4F1-8423B4522C7B}"/>
                </a:ext>
              </a:extLst>
            </p:cNvPr>
            <p:cNvCxnSpPr>
              <a:cxnSpLocks/>
            </p:cNvCxnSpPr>
            <p:nvPr/>
          </p:nvCxnSpPr>
          <p:spPr bwMode="auto">
            <a:xfrm>
              <a:off x="5322552" y="346046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17FC9043-CF98-4E9C-9E7C-4D2313A99CEB}"/>
                </a:ext>
              </a:extLst>
            </p:cNvPr>
            <p:cNvCxnSpPr>
              <a:cxnSpLocks/>
            </p:cNvCxnSpPr>
            <p:nvPr/>
          </p:nvCxnSpPr>
          <p:spPr bwMode="auto">
            <a:xfrm>
              <a:off x="5421112" y="2748794"/>
              <a:ext cx="0" cy="718776"/>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8EC88181-DED0-4706-A432-1916E5FC95D0}"/>
              </a:ext>
            </a:extLst>
          </p:cNvPr>
          <p:cNvGrpSpPr/>
          <p:nvPr/>
        </p:nvGrpSpPr>
        <p:grpSpPr>
          <a:xfrm>
            <a:off x="8322881" y="2793137"/>
            <a:ext cx="123123" cy="595646"/>
            <a:chOff x="5322552" y="2748794"/>
            <a:chExt cx="197121" cy="718776"/>
          </a:xfrm>
        </p:grpSpPr>
        <p:cxnSp>
          <p:nvCxnSpPr>
            <p:cNvPr id="196" name="Straight Connector 195">
              <a:extLst>
                <a:ext uri="{FF2B5EF4-FFF2-40B4-BE49-F238E27FC236}">
                  <a16:creationId xmlns:a16="http://schemas.microsoft.com/office/drawing/2014/main" id="{AB2B4F8D-71A4-4E59-A0C1-383CD14ECDE5}"/>
                </a:ext>
              </a:extLst>
            </p:cNvPr>
            <p:cNvCxnSpPr>
              <a:cxnSpLocks/>
            </p:cNvCxnSpPr>
            <p:nvPr/>
          </p:nvCxnSpPr>
          <p:spPr bwMode="auto">
            <a:xfrm>
              <a:off x="5322552" y="274879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D851F5F0-4A72-49F9-B0BD-A2A564575B4D}"/>
                </a:ext>
              </a:extLst>
            </p:cNvPr>
            <p:cNvCxnSpPr>
              <a:cxnSpLocks/>
            </p:cNvCxnSpPr>
            <p:nvPr/>
          </p:nvCxnSpPr>
          <p:spPr bwMode="auto">
            <a:xfrm>
              <a:off x="5322552" y="346046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CFE3860A-E539-4C50-980B-04FA3D6028C1}"/>
                </a:ext>
              </a:extLst>
            </p:cNvPr>
            <p:cNvCxnSpPr>
              <a:cxnSpLocks/>
            </p:cNvCxnSpPr>
            <p:nvPr/>
          </p:nvCxnSpPr>
          <p:spPr bwMode="auto">
            <a:xfrm>
              <a:off x="5421112" y="2748794"/>
              <a:ext cx="0" cy="718776"/>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6C1665E9-EF55-405A-A4D1-E054928AE45C}"/>
              </a:ext>
            </a:extLst>
          </p:cNvPr>
          <p:cNvGrpSpPr/>
          <p:nvPr/>
        </p:nvGrpSpPr>
        <p:grpSpPr>
          <a:xfrm>
            <a:off x="9134825" y="2980202"/>
            <a:ext cx="123123" cy="719395"/>
            <a:chOff x="5322552" y="2748794"/>
            <a:chExt cx="197121" cy="718776"/>
          </a:xfrm>
        </p:grpSpPr>
        <p:cxnSp>
          <p:nvCxnSpPr>
            <p:cNvPr id="200" name="Straight Connector 199">
              <a:extLst>
                <a:ext uri="{FF2B5EF4-FFF2-40B4-BE49-F238E27FC236}">
                  <a16:creationId xmlns:a16="http://schemas.microsoft.com/office/drawing/2014/main" id="{296B390E-7129-4134-812F-67316A1F8C78}"/>
                </a:ext>
              </a:extLst>
            </p:cNvPr>
            <p:cNvCxnSpPr>
              <a:cxnSpLocks/>
            </p:cNvCxnSpPr>
            <p:nvPr/>
          </p:nvCxnSpPr>
          <p:spPr bwMode="auto">
            <a:xfrm>
              <a:off x="5322552" y="274879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0AE65610-E4E0-48AC-92B6-7102707B61AF}"/>
                </a:ext>
              </a:extLst>
            </p:cNvPr>
            <p:cNvCxnSpPr>
              <a:cxnSpLocks/>
            </p:cNvCxnSpPr>
            <p:nvPr/>
          </p:nvCxnSpPr>
          <p:spPr bwMode="auto">
            <a:xfrm>
              <a:off x="5322552" y="346046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9A366534-6856-42FF-A184-1AC2222F5181}"/>
                </a:ext>
              </a:extLst>
            </p:cNvPr>
            <p:cNvCxnSpPr>
              <a:cxnSpLocks/>
            </p:cNvCxnSpPr>
            <p:nvPr/>
          </p:nvCxnSpPr>
          <p:spPr bwMode="auto">
            <a:xfrm>
              <a:off x="5421112" y="2748794"/>
              <a:ext cx="0" cy="718776"/>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C10F1AA4-C1CC-41EB-8513-6928B0EB011D}"/>
              </a:ext>
            </a:extLst>
          </p:cNvPr>
          <p:cNvGrpSpPr/>
          <p:nvPr/>
        </p:nvGrpSpPr>
        <p:grpSpPr>
          <a:xfrm>
            <a:off x="10367014" y="2557246"/>
            <a:ext cx="123123" cy="653558"/>
            <a:chOff x="5322552" y="2748794"/>
            <a:chExt cx="197121" cy="718776"/>
          </a:xfrm>
        </p:grpSpPr>
        <p:cxnSp>
          <p:nvCxnSpPr>
            <p:cNvPr id="204" name="Straight Connector 203">
              <a:extLst>
                <a:ext uri="{FF2B5EF4-FFF2-40B4-BE49-F238E27FC236}">
                  <a16:creationId xmlns:a16="http://schemas.microsoft.com/office/drawing/2014/main" id="{C083D030-FEE7-473E-9023-9828D4E8D1E2}"/>
                </a:ext>
              </a:extLst>
            </p:cNvPr>
            <p:cNvCxnSpPr>
              <a:cxnSpLocks/>
            </p:cNvCxnSpPr>
            <p:nvPr/>
          </p:nvCxnSpPr>
          <p:spPr bwMode="auto">
            <a:xfrm>
              <a:off x="5322552" y="274879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2BA25F24-F66E-4938-AAEC-5E4FBA6AF52F}"/>
                </a:ext>
              </a:extLst>
            </p:cNvPr>
            <p:cNvCxnSpPr>
              <a:cxnSpLocks/>
            </p:cNvCxnSpPr>
            <p:nvPr/>
          </p:nvCxnSpPr>
          <p:spPr bwMode="auto">
            <a:xfrm>
              <a:off x="5322552" y="346046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0DD80336-B402-42A3-96A5-997C3FEF0EFD}"/>
                </a:ext>
              </a:extLst>
            </p:cNvPr>
            <p:cNvCxnSpPr>
              <a:cxnSpLocks/>
            </p:cNvCxnSpPr>
            <p:nvPr/>
          </p:nvCxnSpPr>
          <p:spPr bwMode="auto">
            <a:xfrm>
              <a:off x="5421112" y="2748794"/>
              <a:ext cx="0" cy="718776"/>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7639B0BE-221D-4306-AA6D-D89C44863FAF}"/>
              </a:ext>
            </a:extLst>
          </p:cNvPr>
          <p:cNvGrpSpPr/>
          <p:nvPr/>
        </p:nvGrpSpPr>
        <p:grpSpPr>
          <a:xfrm>
            <a:off x="10780699" y="2423592"/>
            <a:ext cx="123123" cy="395808"/>
            <a:chOff x="5322552" y="2748794"/>
            <a:chExt cx="197121" cy="718776"/>
          </a:xfrm>
        </p:grpSpPr>
        <p:cxnSp>
          <p:nvCxnSpPr>
            <p:cNvPr id="208" name="Straight Connector 207">
              <a:extLst>
                <a:ext uri="{FF2B5EF4-FFF2-40B4-BE49-F238E27FC236}">
                  <a16:creationId xmlns:a16="http://schemas.microsoft.com/office/drawing/2014/main" id="{40FDCFCA-8A5F-42CC-8478-9F99284DFC05}"/>
                </a:ext>
              </a:extLst>
            </p:cNvPr>
            <p:cNvCxnSpPr>
              <a:cxnSpLocks/>
            </p:cNvCxnSpPr>
            <p:nvPr/>
          </p:nvCxnSpPr>
          <p:spPr bwMode="auto">
            <a:xfrm>
              <a:off x="5322552" y="274879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713713C3-552C-448D-9476-52AAB2312DE3}"/>
                </a:ext>
              </a:extLst>
            </p:cNvPr>
            <p:cNvCxnSpPr>
              <a:cxnSpLocks/>
            </p:cNvCxnSpPr>
            <p:nvPr/>
          </p:nvCxnSpPr>
          <p:spPr bwMode="auto">
            <a:xfrm>
              <a:off x="5322552" y="346046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90E8E2B4-1A6E-4BC4-8148-573BFD4C1C64}"/>
                </a:ext>
              </a:extLst>
            </p:cNvPr>
            <p:cNvCxnSpPr>
              <a:cxnSpLocks/>
            </p:cNvCxnSpPr>
            <p:nvPr/>
          </p:nvCxnSpPr>
          <p:spPr bwMode="auto">
            <a:xfrm>
              <a:off x="5421112" y="2748794"/>
              <a:ext cx="0" cy="718776"/>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42D45EAF-6948-469F-965D-1149C51F61A0}"/>
              </a:ext>
            </a:extLst>
          </p:cNvPr>
          <p:cNvGrpSpPr/>
          <p:nvPr/>
        </p:nvGrpSpPr>
        <p:grpSpPr>
          <a:xfrm>
            <a:off x="10164007" y="2311267"/>
            <a:ext cx="123123" cy="681700"/>
            <a:chOff x="5322552" y="2748794"/>
            <a:chExt cx="197121" cy="718776"/>
          </a:xfrm>
        </p:grpSpPr>
        <p:cxnSp>
          <p:nvCxnSpPr>
            <p:cNvPr id="212" name="Straight Connector 211">
              <a:extLst>
                <a:ext uri="{FF2B5EF4-FFF2-40B4-BE49-F238E27FC236}">
                  <a16:creationId xmlns:a16="http://schemas.microsoft.com/office/drawing/2014/main" id="{B9EEA847-6554-4AB4-8179-7BB7CA477214}"/>
                </a:ext>
              </a:extLst>
            </p:cNvPr>
            <p:cNvCxnSpPr>
              <a:cxnSpLocks/>
            </p:cNvCxnSpPr>
            <p:nvPr/>
          </p:nvCxnSpPr>
          <p:spPr bwMode="auto">
            <a:xfrm>
              <a:off x="5322552" y="274879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C081ADB3-D655-4BFC-B016-96629905F2B7}"/>
                </a:ext>
              </a:extLst>
            </p:cNvPr>
            <p:cNvCxnSpPr>
              <a:cxnSpLocks/>
            </p:cNvCxnSpPr>
            <p:nvPr/>
          </p:nvCxnSpPr>
          <p:spPr bwMode="auto">
            <a:xfrm>
              <a:off x="5322552" y="346046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0577F235-2D27-47F0-818F-CE4C7BD79089}"/>
                </a:ext>
              </a:extLst>
            </p:cNvPr>
            <p:cNvCxnSpPr>
              <a:cxnSpLocks/>
            </p:cNvCxnSpPr>
            <p:nvPr/>
          </p:nvCxnSpPr>
          <p:spPr bwMode="auto">
            <a:xfrm>
              <a:off x="5421112" y="2748794"/>
              <a:ext cx="0" cy="718776"/>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ACA08F47-3A81-4193-B81D-82CEDE2F300D}"/>
              </a:ext>
            </a:extLst>
          </p:cNvPr>
          <p:cNvGrpSpPr/>
          <p:nvPr/>
        </p:nvGrpSpPr>
        <p:grpSpPr>
          <a:xfrm>
            <a:off x="10076452" y="2442197"/>
            <a:ext cx="123123" cy="639670"/>
            <a:chOff x="5322552" y="2748794"/>
            <a:chExt cx="197121" cy="718776"/>
          </a:xfrm>
        </p:grpSpPr>
        <p:cxnSp>
          <p:nvCxnSpPr>
            <p:cNvPr id="216" name="Straight Connector 215">
              <a:extLst>
                <a:ext uri="{FF2B5EF4-FFF2-40B4-BE49-F238E27FC236}">
                  <a16:creationId xmlns:a16="http://schemas.microsoft.com/office/drawing/2014/main" id="{C63D3946-4E69-470B-B7CA-6B15181725B3}"/>
                </a:ext>
              </a:extLst>
            </p:cNvPr>
            <p:cNvCxnSpPr>
              <a:cxnSpLocks/>
            </p:cNvCxnSpPr>
            <p:nvPr/>
          </p:nvCxnSpPr>
          <p:spPr bwMode="auto">
            <a:xfrm>
              <a:off x="5322552" y="274879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86C51C59-1F18-4802-A0B4-FD3AEE30764A}"/>
                </a:ext>
              </a:extLst>
            </p:cNvPr>
            <p:cNvCxnSpPr>
              <a:cxnSpLocks/>
            </p:cNvCxnSpPr>
            <p:nvPr/>
          </p:nvCxnSpPr>
          <p:spPr bwMode="auto">
            <a:xfrm>
              <a:off x="5322552" y="346046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1B81C410-2087-439F-A25C-6FD9ABF1F2BE}"/>
                </a:ext>
              </a:extLst>
            </p:cNvPr>
            <p:cNvCxnSpPr>
              <a:cxnSpLocks/>
            </p:cNvCxnSpPr>
            <p:nvPr/>
          </p:nvCxnSpPr>
          <p:spPr bwMode="auto">
            <a:xfrm>
              <a:off x="5421112" y="2748794"/>
              <a:ext cx="0" cy="718776"/>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94C2F6BE-660D-445A-9D88-F3A697E98DCD}"/>
              </a:ext>
            </a:extLst>
          </p:cNvPr>
          <p:cNvGrpSpPr/>
          <p:nvPr/>
        </p:nvGrpSpPr>
        <p:grpSpPr>
          <a:xfrm>
            <a:off x="9970161" y="2656264"/>
            <a:ext cx="123123" cy="867449"/>
            <a:chOff x="5322552" y="2748794"/>
            <a:chExt cx="197121" cy="718776"/>
          </a:xfrm>
        </p:grpSpPr>
        <p:cxnSp>
          <p:nvCxnSpPr>
            <p:cNvPr id="220" name="Straight Connector 219">
              <a:extLst>
                <a:ext uri="{FF2B5EF4-FFF2-40B4-BE49-F238E27FC236}">
                  <a16:creationId xmlns:a16="http://schemas.microsoft.com/office/drawing/2014/main" id="{74715621-F96E-47F7-A8AC-6CB26B5A7589}"/>
                </a:ext>
              </a:extLst>
            </p:cNvPr>
            <p:cNvCxnSpPr>
              <a:cxnSpLocks/>
            </p:cNvCxnSpPr>
            <p:nvPr/>
          </p:nvCxnSpPr>
          <p:spPr bwMode="auto">
            <a:xfrm>
              <a:off x="5322552" y="274879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38BE6301-7286-4F10-AFBE-A3E1D0739F2C}"/>
                </a:ext>
              </a:extLst>
            </p:cNvPr>
            <p:cNvCxnSpPr>
              <a:cxnSpLocks/>
            </p:cNvCxnSpPr>
            <p:nvPr/>
          </p:nvCxnSpPr>
          <p:spPr bwMode="auto">
            <a:xfrm>
              <a:off x="5322552" y="346046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86F94EC3-7E0F-450D-844D-5DCB6F5FF94A}"/>
                </a:ext>
              </a:extLst>
            </p:cNvPr>
            <p:cNvCxnSpPr>
              <a:cxnSpLocks/>
            </p:cNvCxnSpPr>
            <p:nvPr/>
          </p:nvCxnSpPr>
          <p:spPr bwMode="auto">
            <a:xfrm>
              <a:off x="5421112" y="2748794"/>
              <a:ext cx="0" cy="718776"/>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07B1D09E-F3E7-489C-A1F1-4E987A5CC66B}"/>
              </a:ext>
            </a:extLst>
          </p:cNvPr>
          <p:cNvGrpSpPr/>
          <p:nvPr/>
        </p:nvGrpSpPr>
        <p:grpSpPr>
          <a:xfrm>
            <a:off x="9969146" y="2713952"/>
            <a:ext cx="123123" cy="750142"/>
            <a:chOff x="5322552" y="2748794"/>
            <a:chExt cx="197121" cy="718776"/>
          </a:xfrm>
        </p:grpSpPr>
        <p:cxnSp>
          <p:nvCxnSpPr>
            <p:cNvPr id="224" name="Straight Connector 223">
              <a:extLst>
                <a:ext uri="{FF2B5EF4-FFF2-40B4-BE49-F238E27FC236}">
                  <a16:creationId xmlns:a16="http://schemas.microsoft.com/office/drawing/2014/main" id="{447D6876-2AA6-4DC3-A4A7-6890787BBD94}"/>
                </a:ext>
              </a:extLst>
            </p:cNvPr>
            <p:cNvCxnSpPr>
              <a:cxnSpLocks/>
            </p:cNvCxnSpPr>
            <p:nvPr/>
          </p:nvCxnSpPr>
          <p:spPr bwMode="auto">
            <a:xfrm>
              <a:off x="5322552" y="274879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C7F6CE1C-FEAD-49EA-A804-195EA6322B92}"/>
                </a:ext>
              </a:extLst>
            </p:cNvPr>
            <p:cNvCxnSpPr>
              <a:cxnSpLocks/>
            </p:cNvCxnSpPr>
            <p:nvPr/>
          </p:nvCxnSpPr>
          <p:spPr bwMode="auto">
            <a:xfrm>
              <a:off x="5322552" y="346046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92133E84-154E-417E-98D6-AA7953F8D5F9}"/>
                </a:ext>
              </a:extLst>
            </p:cNvPr>
            <p:cNvCxnSpPr>
              <a:cxnSpLocks/>
            </p:cNvCxnSpPr>
            <p:nvPr/>
          </p:nvCxnSpPr>
          <p:spPr bwMode="auto">
            <a:xfrm>
              <a:off x="5421112" y="2748794"/>
              <a:ext cx="0" cy="718776"/>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B279A9D6-B899-4061-9F76-B385A82DA227}"/>
              </a:ext>
            </a:extLst>
          </p:cNvPr>
          <p:cNvGrpSpPr/>
          <p:nvPr/>
        </p:nvGrpSpPr>
        <p:grpSpPr>
          <a:xfrm>
            <a:off x="9987800" y="3036857"/>
            <a:ext cx="123123" cy="469703"/>
            <a:chOff x="5322552" y="2748794"/>
            <a:chExt cx="197121" cy="718776"/>
          </a:xfrm>
        </p:grpSpPr>
        <p:cxnSp>
          <p:nvCxnSpPr>
            <p:cNvPr id="228" name="Straight Connector 227">
              <a:extLst>
                <a:ext uri="{FF2B5EF4-FFF2-40B4-BE49-F238E27FC236}">
                  <a16:creationId xmlns:a16="http://schemas.microsoft.com/office/drawing/2014/main" id="{4A593436-70F4-49A8-88CF-189D10912DDA}"/>
                </a:ext>
              </a:extLst>
            </p:cNvPr>
            <p:cNvCxnSpPr>
              <a:cxnSpLocks/>
            </p:cNvCxnSpPr>
            <p:nvPr/>
          </p:nvCxnSpPr>
          <p:spPr bwMode="auto">
            <a:xfrm>
              <a:off x="5322552" y="274879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7801A94C-C52E-4920-8F85-38410DB4691C}"/>
                </a:ext>
              </a:extLst>
            </p:cNvPr>
            <p:cNvCxnSpPr>
              <a:cxnSpLocks/>
            </p:cNvCxnSpPr>
            <p:nvPr/>
          </p:nvCxnSpPr>
          <p:spPr bwMode="auto">
            <a:xfrm>
              <a:off x="5322552" y="3460464"/>
              <a:ext cx="197121" cy="0"/>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A5C791BF-9EB7-42E5-9288-EBCE9B24AF68}"/>
                </a:ext>
              </a:extLst>
            </p:cNvPr>
            <p:cNvCxnSpPr>
              <a:cxnSpLocks/>
            </p:cNvCxnSpPr>
            <p:nvPr/>
          </p:nvCxnSpPr>
          <p:spPr bwMode="auto">
            <a:xfrm>
              <a:off x="5421112" y="2748794"/>
              <a:ext cx="0" cy="718776"/>
            </a:xfrm>
            <a:prstGeom prst="line">
              <a:avLst/>
            </a:prstGeom>
            <a:noFill/>
            <a:ln w="28575" cap="flat" cmpd="sng" algn="ctr">
              <a:solidFill>
                <a:schemeClr val="accent3"/>
              </a:solidFill>
              <a:prstDash val="solid"/>
              <a:round/>
              <a:headEnd type="none" w="med" len="med"/>
              <a:tailEnd type="none" w="med" len="med"/>
            </a:ln>
            <a:effectLst/>
          </p:spPr>
        </p:cxnSp>
      </p:grpSp>
      <p:sp>
        <p:nvSpPr>
          <p:cNvPr id="231" name="Oval 230">
            <a:extLst>
              <a:ext uri="{FF2B5EF4-FFF2-40B4-BE49-F238E27FC236}">
                <a16:creationId xmlns:a16="http://schemas.microsoft.com/office/drawing/2014/main" id="{3E893313-9369-413F-9E66-CA010E577C6D}"/>
              </a:ext>
            </a:extLst>
          </p:cNvPr>
          <p:cNvSpPr/>
          <p:nvPr/>
        </p:nvSpPr>
        <p:spPr bwMode="auto">
          <a:xfrm>
            <a:off x="7913678" y="3241062"/>
            <a:ext cx="119345" cy="11934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83C4F9A9-5768-4F0C-A5F3-3F6814DE980A}"/>
              </a:ext>
            </a:extLst>
          </p:cNvPr>
          <p:cNvSpPr/>
          <p:nvPr/>
        </p:nvSpPr>
        <p:spPr bwMode="auto">
          <a:xfrm>
            <a:off x="8322089" y="3019905"/>
            <a:ext cx="119345" cy="11934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949AFF8E-CF0D-40A8-B798-2EC1E771901F}"/>
              </a:ext>
            </a:extLst>
          </p:cNvPr>
          <p:cNvSpPr/>
          <p:nvPr/>
        </p:nvSpPr>
        <p:spPr bwMode="auto">
          <a:xfrm>
            <a:off x="9147777" y="3269310"/>
            <a:ext cx="119345" cy="11934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690E27CE-026F-4988-A1A9-FA1C991F914E}"/>
              </a:ext>
            </a:extLst>
          </p:cNvPr>
          <p:cNvSpPr/>
          <p:nvPr/>
        </p:nvSpPr>
        <p:spPr bwMode="auto">
          <a:xfrm>
            <a:off x="7505991" y="2468085"/>
            <a:ext cx="119345" cy="11934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12BE749F-BBDD-403B-8806-A020B8D71040}"/>
              </a:ext>
            </a:extLst>
          </p:cNvPr>
          <p:cNvSpPr/>
          <p:nvPr/>
        </p:nvSpPr>
        <p:spPr bwMode="auto">
          <a:xfrm>
            <a:off x="9989533" y="3199791"/>
            <a:ext cx="119345" cy="11934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7F8073D3-CC10-4AB3-85C5-F7A6087AC6C7}"/>
              </a:ext>
            </a:extLst>
          </p:cNvPr>
          <p:cNvSpPr/>
          <p:nvPr/>
        </p:nvSpPr>
        <p:spPr bwMode="auto">
          <a:xfrm>
            <a:off x="9957959" y="3026688"/>
            <a:ext cx="119345" cy="11934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Oval 236">
            <a:extLst>
              <a:ext uri="{FF2B5EF4-FFF2-40B4-BE49-F238E27FC236}">
                <a16:creationId xmlns:a16="http://schemas.microsoft.com/office/drawing/2014/main" id="{79FFE4FC-A1EF-42B1-892F-144CD926F207}"/>
              </a:ext>
            </a:extLst>
          </p:cNvPr>
          <p:cNvSpPr/>
          <p:nvPr/>
        </p:nvSpPr>
        <p:spPr bwMode="auto">
          <a:xfrm>
            <a:off x="10073770" y="2691281"/>
            <a:ext cx="119345" cy="11934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0C5F9C5D-8590-4F36-9D33-99FB489DCE35}"/>
              </a:ext>
            </a:extLst>
          </p:cNvPr>
          <p:cNvSpPr/>
          <p:nvPr/>
        </p:nvSpPr>
        <p:spPr bwMode="auto">
          <a:xfrm>
            <a:off x="10171750" y="2594607"/>
            <a:ext cx="119345" cy="11934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Oval 238">
            <a:extLst>
              <a:ext uri="{FF2B5EF4-FFF2-40B4-BE49-F238E27FC236}">
                <a16:creationId xmlns:a16="http://schemas.microsoft.com/office/drawing/2014/main" id="{527BC7BA-7ABA-41AA-8FD8-3D9D7B386148}"/>
              </a:ext>
            </a:extLst>
          </p:cNvPr>
          <p:cNvSpPr/>
          <p:nvPr/>
        </p:nvSpPr>
        <p:spPr bwMode="auto">
          <a:xfrm>
            <a:off x="10370792" y="2810626"/>
            <a:ext cx="119345" cy="11934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Oval 239">
            <a:extLst>
              <a:ext uri="{FF2B5EF4-FFF2-40B4-BE49-F238E27FC236}">
                <a16:creationId xmlns:a16="http://schemas.microsoft.com/office/drawing/2014/main" id="{BEBD333B-B350-4402-A789-E7F6FA54AB47}"/>
              </a:ext>
            </a:extLst>
          </p:cNvPr>
          <p:cNvSpPr/>
          <p:nvPr/>
        </p:nvSpPr>
        <p:spPr bwMode="auto">
          <a:xfrm>
            <a:off x="10779777" y="2548849"/>
            <a:ext cx="119345" cy="11934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Freeform: Shape 181">
            <a:extLst>
              <a:ext uri="{FF2B5EF4-FFF2-40B4-BE49-F238E27FC236}">
                <a16:creationId xmlns:a16="http://schemas.microsoft.com/office/drawing/2014/main" id="{6DA399A7-499B-4C68-A061-184E458BDA87}"/>
              </a:ext>
            </a:extLst>
          </p:cNvPr>
          <p:cNvSpPr/>
          <p:nvPr/>
        </p:nvSpPr>
        <p:spPr bwMode="auto">
          <a:xfrm>
            <a:off x="10047817" y="2468066"/>
            <a:ext cx="804333" cy="719634"/>
          </a:xfrm>
          <a:custGeom>
            <a:avLst/>
            <a:gdLst>
              <a:gd name="connsiteX0" fmla="*/ 804333 w 804333"/>
              <a:gd name="connsiteY0" fmla="*/ 0 h 713317"/>
              <a:gd name="connsiteX1" fmla="*/ 131233 w 804333"/>
              <a:gd name="connsiteY1" fmla="*/ 177800 h 713317"/>
              <a:gd name="connsiteX2" fmla="*/ 0 w 804333"/>
              <a:gd name="connsiteY2" fmla="*/ 713317 h 713317"/>
              <a:gd name="connsiteX0" fmla="*/ 804333 w 804333"/>
              <a:gd name="connsiteY0" fmla="*/ 0 h 713317"/>
              <a:gd name="connsiteX1" fmla="*/ 131233 w 804333"/>
              <a:gd name="connsiteY1" fmla="*/ 177800 h 713317"/>
              <a:gd name="connsiteX2" fmla="*/ 0 w 804333"/>
              <a:gd name="connsiteY2" fmla="*/ 713317 h 713317"/>
              <a:gd name="connsiteX0" fmla="*/ 804333 w 804333"/>
              <a:gd name="connsiteY0" fmla="*/ 6317 h 719634"/>
              <a:gd name="connsiteX1" fmla="*/ 131233 w 804333"/>
              <a:gd name="connsiteY1" fmla="*/ 184117 h 719634"/>
              <a:gd name="connsiteX2" fmla="*/ 0 w 804333"/>
              <a:gd name="connsiteY2" fmla="*/ 719634 h 719634"/>
            </a:gdLst>
            <a:ahLst/>
            <a:cxnLst>
              <a:cxn ang="0">
                <a:pos x="connsiteX0" y="connsiteY0"/>
              </a:cxn>
              <a:cxn ang="0">
                <a:pos x="connsiteX1" y="connsiteY1"/>
              </a:cxn>
              <a:cxn ang="0">
                <a:pos x="connsiteX2" y="connsiteY2"/>
              </a:cxn>
            </a:cxnLst>
            <a:rect l="l" t="t" r="r" b="b"/>
            <a:pathLst>
              <a:path w="804333" h="719634">
                <a:moveTo>
                  <a:pt x="804333" y="6317"/>
                </a:moveTo>
                <a:cubicBezTo>
                  <a:pt x="455083" y="23250"/>
                  <a:pt x="211667" y="-80467"/>
                  <a:pt x="131233" y="184117"/>
                </a:cubicBezTo>
                <a:lnTo>
                  <a:pt x="0" y="719634"/>
                </a:lnTo>
              </a:path>
            </a:pathLst>
          </a:custGeom>
          <a:noFill/>
          <a:ln w="28575">
            <a:solidFill>
              <a:schemeClr val="accent3"/>
            </a:solidFill>
            <a:miter lim="800000"/>
            <a:headEnd/>
            <a:tailEnd/>
          </a:ln>
        </p:spPr>
        <p:txBody>
          <a:bodyPr rtlCol="0" anchor="ctr"/>
          <a:lstStyle/>
          <a:p>
            <a:pPr algn="ctr"/>
            <a:endParaRPr lang="en-US"/>
          </a:p>
        </p:txBody>
      </p:sp>
      <p:sp>
        <p:nvSpPr>
          <p:cNvPr id="242" name="Oval 241">
            <a:extLst>
              <a:ext uri="{FF2B5EF4-FFF2-40B4-BE49-F238E27FC236}">
                <a16:creationId xmlns:a16="http://schemas.microsoft.com/office/drawing/2014/main" id="{6F673F93-283D-4AE2-A9B6-FD4A41C348CB}"/>
              </a:ext>
            </a:extLst>
          </p:cNvPr>
          <p:cNvSpPr/>
          <p:nvPr/>
        </p:nvSpPr>
        <p:spPr bwMode="auto">
          <a:xfrm>
            <a:off x="7557774" y="3106541"/>
            <a:ext cx="119345" cy="119345"/>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Freeform: Shape 240">
            <a:extLst>
              <a:ext uri="{FF2B5EF4-FFF2-40B4-BE49-F238E27FC236}">
                <a16:creationId xmlns:a16="http://schemas.microsoft.com/office/drawing/2014/main" id="{8D6751B6-8FFC-48E8-98F6-A2A503760302}"/>
              </a:ext>
            </a:extLst>
          </p:cNvPr>
          <p:cNvSpPr/>
          <p:nvPr/>
        </p:nvSpPr>
        <p:spPr bwMode="auto">
          <a:xfrm>
            <a:off x="7560733" y="2546350"/>
            <a:ext cx="311150" cy="774700"/>
          </a:xfrm>
          <a:custGeom>
            <a:avLst/>
            <a:gdLst>
              <a:gd name="connsiteX0" fmla="*/ 0 w 311150"/>
              <a:gd name="connsiteY0" fmla="*/ 0 h 774700"/>
              <a:gd name="connsiteX1" fmla="*/ 44450 w 311150"/>
              <a:gd name="connsiteY1" fmla="*/ 624417 h 774700"/>
              <a:gd name="connsiteX2" fmla="*/ 46567 w 311150"/>
              <a:gd name="connsiteY2" fmla="*/ 626533 h 774700"/>
              <a:gd name="connsiteX3" fmla="*/ 91017 w 311150"/>
              <a:gd name="connsiteY3" fmla="*/ 522817 h 774700"/>
              <a:gd name="connsiteX4" fmla="*/ 99484 w 311150"/>
              <a:gd name="connsiteY4" fmla="*/ 747183 h 774700"/>
              <a:gd name="connsiteX5" fmla="*/ 122767 w 311150"/>
              <a:gd name="connsiteY5" fmla="*/ 552450 h 774700"/>
              <a:gd name="connsiteX6" fmla="*/ 133350 w 311150"/>
              <a:gd name="connsiteY6" fmla="*/ 728133 h 774700"/>
              <a:gd name="connsiteX7" fmla="*/ 150284 w 311150"/>
              <a:gd name="connsiteY7" fmla="*/ 556683 h 774700"/>
              <a:gd name="connsiteX8" fmla="*/ 167217 w 311150"/>
              <a:gd name="connsiteY8" fmla="*/ 755650 h 774700"/>
              <a:gd name="connsiteX9" fmla="*/ 179917 w 311150"/>
              <a:gd name="connsiteY9" fmla="*/ 588433 h 774700"/>
              <a:gd name="connsiteX10" fmla="*/ 192617 w 311150"/>
              <a:gd name="connsiteY10" fmla="*/ 753533 h 774700"/>
              <a:gd name="connsiteX11" fmla="*/ 224367 w 311150"/>
              <a:gd name="connsiteY11" fmla="*/ 579967 h 774700"/>
              <a:gd name="connsiteX12" fmla="*/ 228600 w 311150"/>
              <a:gd name="connsiteY12" fmla="*/ 658283 h 774700"/>
              <a:gd name="connsiteX13" fmla="*/ 218017 w 311150"/>
              <a:gd name="connsiteY13" fmla="*/ 774700 h 774700"/>
              <a:gd name="connsiteX14" fmla="*/ 260350 w 311150"/>
              <a:gd name="connsiteY14" fmla="*/ 582083 h 774700"/>
              <a:gd name="connsiteX15" fmla="*/ 262467 w 311150"/>
              <a:gd name="connsiteY15" fmla="*/ 747183 h 774700"/>
              <a:gd name="connsiteX16" fmla="*/ 292100 w 311150"/>
              <a:gd name="connsiteY16" fmla="*/ 582083 h 774700"/>
              <a:gd name="connsiteX17" fmla="*/ 311150 w 311150"/>
              <a:gd name="connsiteY17" fmla="*/ 759883 h 77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1150" h="774700">
                <a:moveTo>
                  <a:pt x="0" y="0"/>
                </a:moveTo>
                <a:lnTo>
                  <a:pt x="44450" y="624417"/>
                </a:lnTo>
                <a:lnTo>
                  <a:pt x="46567" y="626533"/>
                </a:lnTo>
                <a:lnTo>
                  <a:pt x="91017" y="522817"/>
                </a:lnTo>
                <a:lnTo>
                  <a:pt x="99484" y="747183"/>
                </a:lnTo>
                <a:lnTo>
                  <a:pt x="122767" y="552450"/>
                </a:lnTo>
                <a:lnTo>
                  <a:pt x="133350" y="728133"/>
                </a:lnTo>
                <a:lnTo>
                  <a:pt x="150284" y="556683"/>
                </a:lnTo>
                <a:lnTo>
                  <a:pt x="167217" y="755650"/>
                </a:lnTo>
                <a:lnTo>
                  <a:pt x="179917" y="588433"/>
                </a:lnTo>
                <a:lnTo>
                  <a:pt x="192617" y="753533"/>
                </a:lnTo>
                <a:lnTo>
                  <a:pt x="224367" y="579967"/>
                </a:lnTo>
                <a:lnTo>
                  <a:pt x="228600" y="658283"/>
                </a:lnTo>
                <a:lnTo>
                  <a:pt x="218017" y="774700"/>
                </a:lnTo>
                <a:lnTo>
                  <a:pt x="260350" y="582083"/>
                </a:lnTo>
                <a:cubicBezTo>
                  <a:pt x="261056" y="637116"/>
                  <a:pt x="261761" y="692150"/>
                  <a:pt x="262467" y="747183"/>
                </a:cubicBezTo>
                <a:lnTo>
                  <a:pt x="292100" y="582083"/>
                </a:lnTo>
                <a:lnTo>
                  <a:pt x="311150" y="759883"/>
                </a:lnTo>
              </a:path>
            </a:pathLst>
          </a:custGeom>
          <a:noFill/>
          <a:ln w="28575">
            <a:solidFill>
              <a:schemeClr val="accent3"/>
            </a:solidFill>
            <a:miter lim="800000"/>
            <a:headEnd/>
            <a:tailEnd/>
          </a:ln>
        </p:spPr>
        <p:txBody>
          <a:bodyPr rtlCol="0" anchor="ctr"/>
          <a:lstStyle/>
          <a:p>
            <a:pPr algn="ctr"/>
            <a:endParaRPr lang="en-US"/>
          </a:p>
        </p:txBody>
      </p:sp>
      <p:grpSp>
        <p:nvGrpSpPr>
          <p:cNvPr id="244" name="Group 243">
            <a:extLst>
              <a:ext uri="{FF2B5EF4-FFF2-40B4-BE49-F238E27FC236}">
                <a16:creationId xmlns:a16="http://schemas.microsoft.com/office/drawing/2014/main" id="{12AADB2B-8FA1-4C85-AF60-64B9F15742EF}"/>
              </a:ext>
            </a:extLst>
          </p:cNvPr>
          <p:cNvGrpSpPr/>
          <p:nvPr/>
        </p:nvGrpSpPr>
        <p:grpSpPr>
          <a:xfrm>
            <a:off x="7878355" y="3147688"/>
            <a:ext cx="856804" cy="126229"/>
            <a:chOff x="7878355" y="3147688"/>
            <a:chExt cx="856804" cy="126229"/>
          </a:xfrm>
        </p:grpSpPr>
        <p:sp>
          <p:nvSpPr>
            <p:cNvPr id="243" name="Freeform: Shape 242">
              <a:extLst>
                <a:ext uri="{FF2B5EF4-FFF2-40B4-BE49-F238E27FC236}">
                  <a16:creationId xmlns:a16="http://schemas.microsoft.com/office/drawing/2014/main" id="{FC03802F-0F71-481E-9914-0AC23E2FCD95}"/>
                </a:ext>
              </a:extLst>
            </p:cNvPr>
            <p:cNvSpPr/>
            <p:nvPr/>
          </p:nvSpPr>
          <p:spPr bwMode="auto">
            <a:xfrm>
              <a:off x="7878355" y="3147688"/>
              <a:ext cx="437262" cy="126229"/>
            </a:xfrm>
            <a:custGeom>
              <a:avLst/>
              <a:gdLst>
                <a:gd name="connsiteX0" fmla="*/ 0 w 804333"/>
                <a:gd name="connsiteY0" fmla="*/ 328084 h 334434"/>
                <a:gd name="connsiteX1" fmla="*/ 31750 w 804333"/>
                <a:gd name="connsiteY1" fmla="*/ 0 h 334434"/>
                <a:gd name="connsiteX2" fmla="*/ 63500 w 804333"/>
                <a:gd name="connsiteY2" fmla="*/ 334434 h 334434"/>
                <a:gd name="connsiteX3" fmla="*/ 101600 w 804333"/>
                <a:gd name="connsiteY3" fmla="*/ 2117 h 334434"/>
                <a:gd name="connsiteX4" fmla="*/ 131233 w 804333"/>
                <a:gd name="connsiteY4" fmla="*/ 330200 h 334434"/>
                <a:gd name="connsiteX5" fmla="*/ 167217 w 804333"/>
                <a:gd name="connsiteY5" fmla="*/ 12700 h 334434"/>
                <a:gd name="connsiteX6" fmla="*/ 201083 w 804333"/>
                <a:gd name="connsiteY6" fmla="*/ 332317 h 334434"/>
                <a:gd name="connsiteX7" fmla="*/ 230717 w 804333"/>
                <a:gd name="connsiteY7" fmla="*/ 10584 h 334434"/>
                <a:gd name="connsiteX8" fmla="*/ 262467 w 804333"/>
                <a:gd name="connsiteY8" fmla="*/ 313267 h 334434"/>
                <a:gd name="connsiteX9" fmla="*/ 309033 w 804333"/>
                <a:gd name="connsiteY9" fmla="*/ 23284 h 334434"/>
                <a:gd name="connsiteX10" fmla="*/ 338667 w 804333"/>
                <a:gd name="connsiteY10" fmla="*/ 321734 h 334434"/>
                <a:gd name="connsiteX11" fmla="*/ 383117 w 804333"/>
                <a:gd name="connsiteY11" fmla="*/ 19050 h 334434"/>
                <a:gd name="connsiteX12" fmla="*/ 402167 w 804333"/>
                <a:gd name="connsiteY12" fmla="*/ 328084 h 334434"/>
                <a:gd name="connsiteX13" fmla="*/ 448733 w 804333"/>
                <a:gd name="connsiteY13" fmla="*/ 4234 h 334434"/>
                <a:gd name="connsiteX14" fmla="*/ 480483 w 804333"/>
                <a:gd name="connsiteY14" fmla="*/ 325967 h 334434"/>
                <a:gd name="connsiteX15" fmla="*/ 531283 w 804333"/>
                <a:gd name="connsiteY15" fmla="*/ 23284 h 334434"/>
                <a:gd name="connsiteX16" fmla="*/ 571500 w 804333"/>
                <a:gd name="connsiteY16" fmla="*/ 325967 h 334434"/>
                <a:gd name="connsiteX17" fmla="*/ 613833 w 804333"/>
                <a:gd name="connsiteY17" fmla="*/ 10584 h 334434"/>
                <a:gd name="connsiteX18" fmla="*/ 654050 w 804333"/>
                <a:gd name="connsiteY18" fmla="*/ 321734 h 334434"/>
                <a:gd name="connsiteX19" fmla="*/ 681567 w 804333"/>
                <a:gd name="connsiteY19" fmla="*/ 2117 h 334434"/>
                <a:gd name="connsiteX20" fmla="*/ 726017 w 804333"/>
                <a:gd name="connsiteY20" fmla="*/ 317500 h 334434"/>
                <a:gd name="connsiteX21" fmla="*/ 768350 w 804333"/>
                <a:gd name="connsiteY21" fmla="*/ 12700 h 334434"/>
                <a:gd name="connsiteX22" fmla="*/ 804333 w 804333"/>
                <a:gd name="connsiteY22" fmla="*/ 317500 h 334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04333" h="334434">
                  <a:moveTo>
                    <a:pt x="0" y="328084"/>
                  </a:moveTo>
                  <a:lnTo>
                    <a:pt x="31750" y="0"/>
                  </a:lnTo>
                  <a:lnTo>
                    <a:pt x="63500" y="334434"/>
                  </a:lnTo>
                  <a:lnTo>
                    <a:pt x="101600" y="2117"/>
                  </a:lnTo>
                  <a:lnTo>
                    <a:pt x="131233" y="330200"/>
                  </a:lnTo>
                  <a:lnTo>
                    <a:pt x="167217" y="12700"/>
                  </a:lnTo>
                  <a:lnTo>
                    <a:pt x="201083" y="332317"/>
                  </a:lnTo>
                  <a:lnTo>
                    <a:pt x="230717" y="10584"/>
                  </a:lnTo>
                  <a:lnTo>
                    <a:pt x="262467" y="313267"/>
                  </a:lnTo>
                  <a:lnTo>
                    <a:pt x="309033" y="23284"/>
                  </a:lnTo>
                  <a:lnTo>
                    <a:pt x="338667" y="321734"/>
                  </a:lnTo>
                  <a:lnTo>
                    <a:pt x="383117" y="19050"/>
                  </a:lnTo>
                  <a:lnTo>
                    <a:pt x="402167" y="328084"/>
                  </a:lnTo>
                  <a:lnTo>
                    <a:pt x="448733" y="4234"/>
                  </a:lnTo>
                  <a:lnTo>
                    <a:pt x="480483" y="325967"/>
                  </a:lnTo>
                  <a:lnTo>
                    <a:pt x="531283" y="23284"/>
                  </a:lnTo>
                  <a:lnTo>
                    <a:pt x="571500" y="325967"/>
                  </a:lnTo>
                  <a:lnTo>
                    <a:pt x="613833" y="10584"/>
                  </a:lnTo>
                  <a:lnTo>
                    <a:pt x="654050" y="321734"/>
                  </a:lnTo>
                  <a:lnTo>
                    <a:pt x="681567" y="2117"/>
                  </a:lnTo>
                  <a:lnTo>
                    <a:pt x="726017" y="317500"/>
                  </a:lnTo>
                  <a:lnTo>
                    <a:pt x="768350" y="12700"/>
                  </a:lnTo>
                  <a:lnTo>
                    <a:pt x="804333" y="317500"/>
                  </a:lnTo>
                </a:path>
              </a:pathLst>
            </a:custGeom>
            <a:noFill/>
            <a:ln w="28575">
              <a:solidFill>
                <a:schemeClr val="accent3"/>
              </a:solidFill>
              <a:miter lim="800000"/>
              <a:headEnd/>
              <a:tailEnd/>
            </a:ln>
          </p:spPr>
          <p:txBody>
            <a:bodyPr rtlCol="0" anchor="ctr"/>
            <a:lstStyle/>
            <a:p>
              <a:pPr algn="ctr"/>
              <a:endParaRPr lang="en-US"/>
            </a:p>
          </p:txBody>
        </p:sp>
        <p:sp>
          <p:nvSpPr>
            <p:cNvPr id="245" name="Freeform: Shape 244">
              <a:extLst>
                <a:ext uri="{FF2B5EF4-FFF2-40B4-BE49-F238E27FC236}">
                  <a16:creationId xmlns:a16="http://schemas.microsoft.com/office/drawing/2014/main" id="{049FFC32-90E3-49E6-9D87-632EC365DE5C}"/>
                </a:ext>
              </a:extLst>
            </p:cNvPr>
            <p:cNvSpPr/>
            <p:nvPr/>
          </p:nvSpPr>
          <p:spPr bwMode="auto">
            <a:xfrm flipV="1">
              <a:off x="8297897" y="3147688"/>
              <a:ext cx="437262" cy="126229"/>
            </a:xfrm>
            <a:custGeom>
              <a:avLst/>
              <a:gdLst>
                <a:gd name="connsiteX0" fmla="*/ 0 w 804333"/>
                <a:gd name="connsiteY0" fmla="*/ 328084 h 334434"/>
                <a:gd name="connsiteX1" fmla="*/ 31750 w 804333"/>
                <a:gd name="connsiteY1" fmla="*/ 0 h 334434"/>
                <a:gd name="connsiteX2" fmla="*/ 63500 w 804333"/>
                <a:gd name="connsiteY2" fmla="*/ 334434 h 334434"/>
                <a:gd name="connsiteX3" fmla="*/ 101600 w 804333"/>
                <a:gd name="connsiteY3" fmla="*/ 2117 h 334434"/>
                <a:gd name="connsiteX4" fmla="*/ 131233 w 804333"/>
                <a:gd name="connsiteY4" fmla="*/ 330200 h 334434"/>
                <a:gd name="connsiteX5" fmla="*/ 167217 w 804333"/>
                <a:gd name="connsiteY5" fmla="*/ 12700 h 334434"/>
                <a:gd name="connsiteX6" fmla="*/ 201083 w 804333"/>
                <a:gd name="connsiteY6" fmla="*/ 332317 h 334434"/>
                <a:gd name="connsiteX7" fmla="*/ 230717 w 804333"/>
                <a:gd name="connsiteY7" fmla="*/ 10584 h 334434"/>
                <a:gd name="connsiteX8" fmla="*/ 262467 w 804333"/>
                <a:gd name="connsiteY8" fmla="*/ 313267 h 334434"/>
                <a:gd name="connsiteX9" fmla="*/ 309033 w 804333"/>
                <a:gd name="connsiteY9" fmla="*/ 23284 h 334434"/>
                <a:gd name="connsiteX10" fmla="*/ 338667 w 804333"/>
                <a:gd name="connsiteY10" fmla="*/ 321734 h 334434"/>
                <a:gd name="connsiteX11" fmla="*/ 383117 w 804333"/>
                <a:gd name="connsiteY11" fmla="*/ 19050 h 334434"/>
                <a:gd name="connsiteX12" fmla="*/ 402167 w 804333"/>
                <a:gd name="connsiteY12" fmla="*/ 328084 h 334434"/>
                <a:gd name="connsiteX13" fmla="*/ 448733 w 804333"/>
                <a:gd name="connsiteY13" fmla="*/ 4234 h 334434"/>
                <a:gd name="connsiteX14" fmla="*/ 480483 w 804333"/>
                <a:gd name="connsiteY14" fmla="*/ 325967 h 334434"/>
                <a:gd name="connsiteX15" fmla="*/ 531283 w 804333"/>
                <a:gd name="connsiteY15" fmla="*/ 23284 h 334434"/>
                <a:gd name="connsiteX16" fmla="*/ 571500 w 804333"/>
                <a:gd name="connsiteY16" fmla="*/ 325967 h 334434"/>
                <a:gd name="connsiteX17" fmla="*/ 613833 w 804333"/>
                <a:gd name="connsiteY17" fmla="*/ 10584 h 334434"/>
                <a:gd name="connsiteX18" fmla="*/ 654050 w 804333"/>
                <a:gd name="connsiteY18" fmla="*/ 321734 h 334434"/>
                <a:gd name="connsiteX19" fmla="*/ 681567 w 804333"/>
                <a:gd name="connsiteY19" fmla="*/ 2117 h 334434"/>
                <a:gd name="connsiteX20" fmla="*/ 726017 w 804333"/>
                <a:gd name="connsiteY20" fmla="*/ 317500 h 334434"/>
                <a:gd name="connsiteX21" fmla="*/ 768350 w 804333"/>
                <a:gd name="connsiteY21" fmla="*/ 12700 h 334434"/>
                <a:gd name="connsiteX22" fmla="*/ 804333 w 804333"/>
                <a:gd name="connsiteY22" fmla="*/ 317500 h 334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04333" h="334434">
                  <a:moveTo>
                    <a:pt x="0" y="328084"/>
                  </a:moveTo>
                  <a:lnTo>
                    <a:pt x="31750" y="0"/>
                  </a:lnTo>
                  <a:lnTo>
                    <a:pt x="63500" y="334434"/>
                  </a:lnTo>
                  <a:lnTo>
                    <a:pt x="101600" y="2117"/>
                  </a:lnTo>
                  <a:lnTo>
                    <a:pt x="131233" y="330200"/>
                  </a:lnTo>
                  <a:lnTo>
                    <a:pt x="167217" y="12700"/>
                  </a:lnTo>
                  <a:lnTo>
                    <a:pt x="201083" y="332317"/>
                  </a:lnTo>
                  <a:lnTo>
                    <a:pt x="230717" y="10584"/>
                  </a:lnTo>
                  <a:lnTo>
                    <a:pt x="262467" y="313267"/>
                  </a:lnTo>
                  <a:lnTo>
                    <a:pt x="309033" y="23284"/>
                  </a:lnTo>
                  <a:lnTo>
                    <a:pt x="338667" y="321734"/>
                  </a:lnTo>
                  <a:lnTo>
                    <a:pt x="383117" y="19050"/>
                  </a:lnTo>
                  <a:lnTo>
                    <a:pt x="402167" y="328084"/>
                  </a:lnTo>
                  <a:lnTo>
                    <a:pt x="448733" y="4234"/>
                  </a:lnTo>
                  <a:lnTo>
                    <a:pt x="480483" y="325967"/>
                  </a:lnTo>
                  <a:lnTo>
                    <a:pt x="531283" y="23284"/>
                  </a:lnTo>
                  <a:lnTo>
                    <a:pt x="571500" y="325967"/>
                  </a:lnTo>
                  <a:lnTo>
                    <a:pt x="613833" y="10584"/>
                  </a:lnTo>
                  <a:lnTo>
                    <a:pt x="654050" y="321734"/>
                  </a:lnTo>
                  <a:lnTo>
                    <a:pt x="681567" y="2117"/>
                  </a:lnTo>
                  <a:lnTo>
                    <a:pt x="726017" y="317500"/>
                  </a:lnTo>
                  <a:lnTo>
                    <a:pt x="768350" y="12700"/>
                  </a:lnTo>
                  <a:lnTo>
                    <a:pt x="804333" y="317500"/>
                  </a:lnTo>
                </a:path>
              </a:pathLst>
            </a:custGeom>
            <a:noFill/>
            <a:ln w="28575">
              <a:solidFill>
                <a:schemeClr val="accent3"/>
              </a:solidFill>
              <a:miter lim="800000"/>
              <a:headEnd/>
              <a:tailEnd/>
            </a:ln>
          </p:spPr>
          <p:txBody>
            <a:bodyPr rtlCol="0" anchor="ctr"/>
            <a:lstStyle/>
            <a:p>
              <a:pPr algn="ctr"/>
              <a:endParaRPr lang="en-US"/>
            </a:p>
          </p:txBody>
        </p:sp>
      </p:grpSp>
      <p:grpSp>
        <p:nvGrpSpPr>
          <p:cNvPr id="248" name="Group 247">
            <a:extLst>
              <a:ext uri="{FF2B5EF4-FFF2-40B4-BE49-F238E27FC236}">
                <a16:creationId xmlns:a16="http://schemas.microsoft.com/office/drawing/2014/main" id="{A2736D57-6CC4-4AE6-8710-7881FA07E7A9}"/>
              </a:ext>
            </a:extLst>
          </p:cNvPr>
          <p:cNvGrpSpPr/>
          <p:nvPr/>
        </p:nvGrpSpPr>
        <p:grpSpPr>
          <a:xfrm>
            <a:off x="8719363" y="3147688"/>
            <a:ext cx="856804" cy="126229"/>
            <a:chOff x="7878355" y="3147688"/>
            <a:chExt cx="856804" cy="126229"/>
          </a:xfrm>
        </p:grpSpPr>
        <p:sp>
          <p:nvSpPr>
            <p:cNvPr id="249" name="Freeform: Shape 248">
              <a:extLst>
                <a:ext uri="{FF2B5EF4-FFF2-40B4-BE49-F238E27FC236}">
                  <a16:creationId xmlns:a16="http://schemas.microsoft.com/office/drawing/2014/main" id="{03B95A8B-E07A-4945-B549-C1FFF8C3E7C4}"/>
                </a:ext>
              </a:extLst>
            </p:cNvPr>
            <p:cNvSpPr/>
            <p:nvPr/>
          </p:nvSpPr>
          <p:spPr bwMode="auto">
            <a:xfrm>
              <a:off x="7878355" y="3147688"/>
              <a:ext cx="437262" cy="126229"/>
            </a:xfrm>
            <a:custGeom>
              <a:avLst/>
              <a:gdLst>
                <a:gd name="connsiteX0" fmla="*/ 0 w 804333"/>
                <a:gd name="connsiteY0" fmla="*/ 328084 h 334434"/>
                <a:gd name="connsiteX1" fmla="*/ 31750 w 804333"/>
                <a:gd name="connsiteY1" fmla="*/ 0 h 334434"/>
                <a:gd name="connsiteX2" fmla="*/ 63500 w 804333"/>
                <a:gd name="connsiteY2" fmla="*/ 334434 h 334434"/>
                <a:gd name="connsiteX3" fmla="*/ 101600 w 804333"/>
                <a:gd name="connsiteY3" fmla="*/ 2117 h 334434"/>
                <a:gd name="connsiteX4" fmla="*/ 131233 w 804333"/>
                <a:gd name="connsiteY4" fmla="*/ 330200 h 334434"/>
                <a:gd name="connsiteX5" fmla="*/ 167217 w 804333"/>
                <a:gd name="connsiteY5" fmla="*/ 12700 h 334434"/>
                <a:gd name="connsiteX6" fmla="*/ 201083 w 804333"/>
                <a:gd name="connsiteY6" fmla="*/ 332317 h 334434"/>
                <a:gd name="connsiteX7" fmla="*/ 230717 w 804333"/>
                <a:gd name="connsiteY7" fmla="*/ 10584 h 334434"/>
                <a:gd name="connsiteX8" fmla="*/ 262467 w 804333"/>
                <a:gd name="connsiteY8" fmla="*/ 313267 h 334434"/>
                <a:gd name="connsiteX9" fmla="*/ 309033 w 804333"/>
                <a:gd name="connsiteY9" fmla="*/ 23284 h 334434"/>
                <a:gd name="connsiteX10" fmla="*/ 338667 w 804333"/>
                <a:gd name="connsiteY10" fmla="*/ 321734 h 334434"/>
                <a:gd name="connsiteX11" fmla="*/ 383117 w 804333"/>
                <a:gd name="connsiteY11" fmla="*/ 19050 h 334434"/>
                <a:gd name="connsiteX12" fmla="*/ 402167 w 804333"/>
                <a:gd name="connsiteY12" fmla="*/ 328084 h 334434"/>
                <a:gd name="connsiteX13" fmla="*/ 448733 w 804333"/>
                <a:gd name="connsiteY13" fmla="*/ 4234 h 334434"/>
                <a:gd name="connsiteX14" fmla="*/ 480483 w 804333"/>
                <a:gd name="connsiteY14" fmla="*/ 325967 h 334434"/>
                <a:gd name="connsiteX15" fmla="*/ 531283 w 804333"/>
                <a:gd name="connsiteY15" fmla="*/ 23284 h 334434"/>
                <a:gd name="connsiteX16" fmla="*/ 571500 w 804333"/>
                <a:gd name="connsiteY16" fmla="*/ 325967 h 334434"/>
                <a:gd name="connsiteX17" fmla="*/ 613833 w 804333"/>
                <a:gd name="connsiteY17" fmla="*/ 10584 h 334434"/>
                <a:gd name="connsiteX18" fmla="*/ 654050 w 804333"/>
                <a:gd name="connsiteY18" fmla="*/ 321734 h 334434"/>
                <a:gd name="connsiteX19" fmla="*/ 681567 w 804333"/>
                <a:gd name="connsiteY19" fmla="*/ 2117 h 334434"/>
                <a:gd name="connsiteX20" fmla="*/ 726017 w 804333"/>
                <a:gd name="connsiteY20" fmla="*/ 317500 h 334434"/>
                <a:gd name="connsiteX21" fmla="*/ 768350 w 804333"/>
                <a:gd name="connsiteY21" fmla="*/ 12700 h 334434"/>
                <a:gd name="connsiteX22" fmla="*/ 804333 w 804333"/>
                <a:gd name="connsiteY22" fmla="*/ 317500 h 334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04333" h="334434">
                  <a:moveTo>
                    <a:pt x="0" y="328084"/>
                  </a:moveTo>
                  <a:lnTo>
                    <a:pt x="31750" y="0"/>
                  </a:lnTo>
                  <a:lnTo>
                    <a:pt x="63500" y="334434"/>
                  </a:lnTo>
                  <a:lnTo>
                    <a:pt x="101600" y="2117"/>
                  </a:lnTo>
                  <a:lnTo>
                    <a:pt x="131233" y="330200"/>
                  </a:lnTo>
                  <a:lnTo>
                    <a:pt x="167217" y="12700"/>
                  </a:lnTo>
                  <a:lnTo>
                    <a:pt x="201083" y="332317"/>
                  </a:lnTo>
                  <a:lnTo>
                    <a:pt x="230717" y="10584"/>
                  </a:lnTo>
                  <a:lnTo>
                    <a:pt x="262467" y="313267"/>
                  </a:lnTo>
                  <a:lnTo>
                    <a:pt x="309033" y="23284"/>
                  </a:lnTo>
                  <a:lnTo>
                    <a:pt x="338667" y="321734"/>
                  </a:lnTo>
                  <a:lnTo>
                    <a:pt x="383117" y="19050"/>
                  </a:lnTo>
                  <a:lnTo>
                    <a:pt x="402167" y="328084"/>
                  </a:lnTo>
                  <a:lnTo>
                    <a:pt x="448733" y="4234"/>
                  </a:lnTo>
                  <a:lnTo>
                    <a:pt x="480483" y="325967"/>
                  </a:lnTo>
                  <a:lnTo>
                    <a:pt x="531283" y="23284"/>
                  </a:lnTo>
                  <a:lnTo>
                    <a:pt x="571500" y="325967"/>
                  </a:lnTo>
                  <a:lnTo>
                    <a:pt x="613833" y="10584"/>
                  </a:lnTo>
                  <a:lnTo>
                    <a:pt x="654050" y="321734"/>
                  </a:lnTo>
                  <a:lnTo>
                    <a:pt x="681567" y="2117"/>
                  </a:lnTo>
                  <a:lnTo>
                    <a:pt x="726017" y="317500"/>
                  </a:lnTo>
                  <a:lnTo>
                    <a:pt x="768350" y="12700"/>
                  </a:lnTo>
                  <a:lnTo>
                    <a:pt x="804333" y="317500"/>
                  </a:lnTo>
                </a:path>
              </a:pathLst>
            </a:custGeom>
            <a:noFill/>
            <a:ln w="28575">
              <a:solidFill>
                <a:schemeClr val="accent3"/>
              </a:solidFill>
              <a:miter lim="800000"/>
              <a:headEnd/>
              <a:tailEnd/>
            </a:ln>
          </p:spPr>
          <p:txBody>
            <a:bodyPr rtlCol="0" anchor="ctr"/>
            <a:lstStyle/>
            <a:p>
              <a:pPr algn="ctr"/>
              <a:endParaRPr lang="en-US"/>
            </a:p>
          </p:txBody>
        </p:sp>
        <p:sp>
          <p:nvSpPr>
            <p:cNvPr id="250" name="Freeform: Shape 249">
              <a:extLst>
                <a:ext uri="{FF2B5EF4-FFF2-40B4-BE49-F238E27FC236}">
                  <a16:creationId xmlns:a16="http://schemas.microsoft.com/office/drawing/2014/main" id="{4328F1BC-3CD7-4E66-8B2F-0C9B698132AD}"/>
                </a:ext>
              </a:extLst>
            </p:cNvPr>
            <p:cNvSpPr/>
            <p:nvPr/>
          </p:nvSpPr>
          <p:spPr bwMode="auto">
            <a:xfrm flipV="1">
              <a:off x="8297897" y="3147688"/>
              <a:ext cx="437262" cy="126229"/>
            </a:xfrm>
            <a:custGeom>
              <a:avLst/>
              <a:gdLst>
                <a:gd name="connsiteX0" fmla="*/ 0 w 804333"/>
                <a:gd name="connsiteY0" fmla="*/ 328084 h 334434"/>
                <a:gd name="connsiteX1" fmla="*/ 31750 w 804333"/>
                <a:gd name="connsiteY1" fmla="*/ 0 h 334434"/>
                <a:gd name="connsiteX2" fmla="*/ 63500 w 804333"/>
                <a:gd name="connsiteY2" fmla="*/ 334434 h 334434"/>
                <a:gd name="connsiteX3" fmla="*/ 101600 w 804333"/>
                <a:gd name="connsiteY3" fmla="*/ 2117 h 334434"/>
                <a:gd name="connsiteX4" fmla="*/ 131233 w 804333"/>
                <a:gd name="connsiteY4" fmla="*/ 330200 h 334434"/>
                <a:gd name="connsiteX5" fmla="*/ 167217 w 804333"/>
                <a:gd name="connsiteY5" fmla="*/ 12700 h 334434"/>
                <a:gd name="connsiteX6" fmla="*/ 201083 w 804333"/>
                <a:gd name="connsiteY6" fmla="*/ 332317 h 334434"/>
                <a:gd name="connsiteX7" fmla="*/ 230717 w 804333"/>
                <a:gd name="connsiteY7" fmla="*/ 10584 h 334434"/>
                <a:gd name="connsiteX8" fmla="*/ 262467 w 804333"/>
                <a:gd name="connsiteY8" fmla="*/ 313267 h 334434"/>
                <a:gd name="connsiteX9" fmla="*/ 309033 w 804333"/>
                <a:gd name="connsiteY9" fmla="*/ 23284 h 334434"/>
                <a:gd name="connsiteX10" fmla="*/ 338667 w 804333"/>
                <a:gd name="connsiteY10" fmla="*/ 321734 h 334434"/>
                <a:gd name="connsiteX11" fmla="*/ 383117 w 804333"/>
                <a:gd name="connsiteY11" fmla="*/ 19050 h 334434"/>
                <a:gd name="connsiteX12" fmla="*/ 402167 w 804333"/>
                <a:gd name="connsiteY12" fmla="*/ 328084 h 334434"/>
                <a:gd name="connsiteX13" fmla="*/ 448733 w 804333"/>
                <a:gd name="connsiteY13" fmla="*/ 4234 h 334434"/>
                <a:gd name="connsiteX14" fmla="*/ 480483 w 804333"/>
                <a:gd name="connsiteY14" fmla="*/ 325967 h 334434"/>
                <a:gd name="connsiteX15" fmla="*/ 531283 w 804333"/>
                <a:gd name="connsiteY15" fmla="*/ 23284 h 334434"/>
                <a:gd name="connsiteX16" fmla="*/ 571500 w 804333"/>
                <a:gd name="connsiteY16" fmla="*/ 325967 h 334434"/>
                <a:gd name="connsiteX17" fmla="*/ 613833 w 804333"/>
                <a:gd name="connsiteY17" fmla="*/ 10584 h 334434"/>
                <a:gd name="connsiteX18" fmla="*/ 654050 w 804333"/>
                <a:gd name="connsiteY18" fmla="*/ 321734 h 334434"/>
                <a:gd name="connsiteX19" fmla="*/ 681567 w 804333"/>
                <a:gd name="connsiteY19" fmla="*/ 2117 h 334434"/>
                <a:gd name="connsiteX20" fmla="*/ 726017 w 804333"/>
                <a:gd name="connsiteY20" fmla="*/ 317500 h 334434"/>
                <a:gd name="connsiteX21" fmla="*/ 768350 w 804333"/>
                <a:gd name="connsiteY21" fmla="*/ 12700 h 334434"/>
                <a:gd name="connsiteX22" fmla="*/ 804333 w 804333"/>
                <a:gd name="connsiteY22" fmla="*/ 317500 h 334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04333" h="334434">
                  <a:moveTo>
                    <a:pt x="0" y="328084"/>
                  </a:moveTo>
                  <a:lnTo>
                    <a:pt x="31750" y="0"/>
                  </a:lnTo>
                  <a:lnTo>
                    <a:pt x="63500" y="334434"/>
                  </a:lnTo>
                  <a:lnTo>
                    <a:pt x="101600" y="2117"/>
                  </a:lnTo>
                  <a:lnTo>
                    <a:pt x="131233" y="330200"/>
                  </a:lnTo>
                  <a:lnTo>
                    <a:pt x="167217" y="12700"/>
                  </a:lnTo>
                  <a:lnTo>
                    <a:pt x="201083" y="332317"/>
                  </a:lnTo>
                  <a:lnTo>
                    <a:pt x="230717" y="10584"/>
                  </a:lnTo>
                  <a:lnTo>
                    <a:pt x="262467" y="313267"/>
                  </a:lnTo>
                  <a:lnTo>
                    <a:pt x="309033" y="23284"/>
                  </a:lnTo>
                  <a:lnTo>
                    <a:pt x="338667" y="321734"/>
                  </a:lnTo>
                  <a:lnTo>
                    <a:pt x="383117" y="19050"/>
                  </a:lnTo>
                  <a:lnTo>
                    <a:pt x="402167" y="328084"/>
                  </a:lnTo>
                  <a:lnTo>
                    <a:pt x="448733" y="4234"/>
                  </a:lnTo>
                  <a:lnTo>
                    <a:pt x="480483" y="325967"/>
                  </a:lnTo>
                  <a:lnTo>
                    <a:pt x="531283" y="23284"/>
                  </a:lnTo>
                  <a:lnTo>
                    <a:pt x="571500" y="325967"/>
                  </a:lnTo>
                  <a:lnTo>
                    <a:pt x="613833" y="10584"/>
                  </a:lnTo>
                  <a:lnTo>
                    <a:pt x="654050" y="321734"/>
                  </a:lnTo>
                  <a:lnTo>
                    <a:pt x="681567" y="2117"/>
                  </a:lnTo>
                  <a:lnTo>
                    <a:pt x="726017" y="317500"/>
                  </a:lnTo>
                  <a:lnTo>
                    <a:pt x="768350" y="12700"/>
                  </a:lnTo>
                  <a:lnTo>
                    <a:pt x="804333" y="317500"/>
                  </a:lnTo>
                </a:path>
              </a:pathLst>
            </a:custGeom>
            <a:noFill/>
            <a:ln w="28575">
              <a:solidFill>
                <a:schemeClr val="accent3"/>
              </a:solidFill>
              <a:miter lim="800000"/>
              <a:headEnd/>
              <a:tailEnd/>
            </a:ln>
          </p:spPr>
          <p:txBody>
            <a:bodyPr rtlCol="0" anchor="ctr"/>
            <a:lstStyle/>
            <a:p>
              <a:pPr algn="ctr"/>
              <a:endParaRPr lang="en-US"/>
            </a:p>
          </p:txBody>
        </p:sp>
      </p:grpSp>
      <p:sp>
        <p:nvSpPr>
          <p:cNvPr id="252" name="Freeform: Shape 251">
            <a:extLst>
              <a:ext uri="{FF2B5EF4-FFF2-40B4-BE49-F238E27FC236}">
                <a16:creationId xmlns:a16="http://schemas.microsoft.com/office/drawing/2014/main" id="{A0DEDDD9-C39C-4AEF-96EE-CBF38099F847}"/>
              </a:ext>
            </a:extLst>
          </p:cNvPr>
          <p:cNvSpPr/>
          <p:nvPr/>
        </p:nvSpPr>
        <p:spPr bwMode="auto">
          <a:xfrm>
            <a:off x="9567743" y="3147688"/>
            <a:ext cx="437262" cy="126229"/>
          </a:xfrm>
          <a:custGeom>
            <a:avLst/>
            <a:gdLst>
              <a:gd name="connsiteX0" fmla="*/ 0 w 804333"/>
              <a:gd name="connsiteY0" fmla="*/ 328084 h 334434"/>
              <a:gd name="connsiteX1" fmla="*/ 31750 w 804333"/>
              <a:gd name="connsiteY1" fmla="*/ 0 h 334434"/>
              <a:gd name="connsiteX2" fmla="*/ 63500 w 804333"/>
              <a:gd name="connsiteY2" fmla="*/ 334434 h 334434"/>
              <a:gd name="connsiteX3" fmla="*/ 101600 w 804333"/>
              <a:gd name="connsiteY3" fmla="*/ 2117 h 334434"/>
              <a:gd name="connsiteX4" fmla="*/ 131233 w 804333"/>
              <a:gd name="connsiteY4" fmla="*/ 330200 h 334434"/>
              <a:gd name="connsiteX5" fmla="*/ 167217 w 804333"/>
              <a:gd name="connsiteY5" fmla="*/ 12700 h 334434"/>
              <a:gd name="connsiteX6" fmla="*/ 201083 w 804333"/>
              <a:gd name="connsiteY6" fmla="*/ 332317 h 334434"/>
              <a:gd name="connsiteX7" fmla="*/ 230717 w 804333"/>
              <a:gd name="connsiteY7" fmla="*/ 10584 h 334434"/>
              <a:gd name="connsiteX8" fmla="*/ 262467 w 804333"/>
              <a:gd name="connsiteY8" fmla="*/ 313267 h 334434"/>
              <a:gd name="connsiteX9" fmla="*/ 309033 w 804333"/>
              <a:gd name="connsiteY9" fmla="*/ 23284 h 334434"/>
              <a:gd name="connsiteX10" fmla="*/ 338667 w 804333"/>
              <a:gd name="connsiteY10" fmla="*/ 321734 h 334434"/>
              <a:gd name="connsiteX11" fmla="*/ 383117 w 804333"/>
              <a:gd name="connsiteY11" fmla="*/ 19050 h 334434"/>
              <a:gd name="connsiteX12" fmla="*/ 402167 w 804333"/>
              <a:gd name="connsiteY12" fmla="*/ 328084 h 334434"/>
              <a:gd name="connsiteX13" fmla="*/ 448733 w 804333"/>
              <a:gd name="connsiteY13" fmla="*/ 4234 h 334434"/>
              <a:gd name="connsiteX14" fmla="*/ 480483 w 804333"/>
              <a:gd name="connsiteY14" fmla="*/ 325967 h 334434"/>
              <a:gd name="connsiteX15" fmla="*/ 531283 w 804333"/>
              <a:gd name="connsiteY15" fmla="*/ 23284 h 334434"/>
              <a:gd name="connsiteX16" fmla="*/ 571500 w 804333"/>
              <a:gd name="connsiteY16" fmla="*/ 325967 h 334434"/>
              <a:gd name="connsiteX17" fmla="*/ 613833 w 804333"/>
              <a:gd name="connsiteY17" fmla="*/ 10584 h 334434"/>
              <a:gd name="connsiteX18" fmla="*/ 654050 w 804333"/>
              <a:gd name="connsiteY18" fmla="*/ 321734 h 334434"/>
              <a:gd name="connsiteX19" fmla="*/ 681567 w 804333"/>
              <a:gd name="connsiteY19" fmla="*/ 2117 h 334434"/>
              <a:gd name="connsiteX20" fmla="*/ 726017 w 804333"/>
              <a:gd name="connsiteY20" fmla="*/ 317500 h 334434"/>
              <a:gd name="connsiteX21" fmla="*/ 768350 w 804333"/>
              <a:gd name="connsiteY21" fmla="*/ 12700 h 334434"/>
              <a:gd name="connsiteX22" fmla="*/ 804333 w 804333"/>
              <a:gd name="connsiteY22" fmla="*/ 317500 h 334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04333" h="334434">
                <a:moveTo>
                  <a:pt x="0" y="328084"/>
                </a:moveTo>
                <a:lnTo>
                  <a:pt x="31750" y="0"/>
                </a:lnTo>
                <a:lnTo>
                  <a:pt x="63500" y="334434"/>
                </a:lnTo>
                <a:lnTo>
                  <a:pt x="101600" y="2117"/>
                </a:lnTo>
                <a:lnTo>
                  <a:pt x="131233" y="330200"/>
                </a:lnTo>
                <a:lnTo>
                  <a:pt x="167217" y="12700"/>
                </a:lnTo>
                <a:lnTo>
                  <a:pt x="201083" y="332317"/>
                </a:lnTo>
                <a:lnTo>
                  <a:pt x="230717" y="10584"/>
                </a:lnTo>
                <a:lnTo>
                  <a:pt x="262467" y="313267"/>
                </a:lnTo>
                <a:lnTo>
                  <a:pt x="309033" y="23284"/>
                </a:lnTo>
                <a:lnTo>
                  <a:pt x="338667" y="321734"/>
                </a:lnTo>
                <a:lnTo>
                  <a:pt x="383117" y="19050"/>
                </a:lnTo>
                <a:lnTo>
                  <a:pt x="402167" y="328084"/>
                </a:lnTo>
                <a:lnTo>
                  <a:pt x="448733" y="4234"/>
                </a:lnTo>
                <a:lnTo>
                  <a:pt x="480483" y="325967"/>
                </a:lnTo>
                <a:lnTo>
                  <a:pt x="531283" y="23284"/>
                </a:lnTo>
                <a:lnTo>
                  <a:pt x="571500" y="325967"/>
                </a:lnTo>
                <a:lnTo>
                  <a:pt x="613833" y="10584"/>
                </a:lnTo>
                <a:lnTo>
                  <a:pt x="654050" y="321734"/>
                </a:lnTo>
                <a:lnTo>
                  <a:pt x="681567" y="2117"/>
                </a:lnTo>
                <a:lnTo>
                  <a:pt x="726017" y="317500"/>
                </a:lnTo>
                <a:lnTo>
                  <a:pt x="768350" y="12700"/>
                </a:lnTo>
                <a:lnTo>
                  <a:pt x="804333" y="317500"/>
                </a:lnTo>
              </a:path>
            </a:pathLst>
          </a:custGeom>
          <a:noFill/>
          <a:ln w="28575">
            <a:solidFill>
              <a:schemeClr val="accent3"/>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2008808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Freeform: Shape 96">
            <a:extLst>
              <a:ext uri="{FF2B5EF4-FFF2-40B4-BE49-F238E27FC236}">
                <a16:creationId xmlns:a16="http://schemas.microsoft.com/office/drawing/2014/main" id="{916C999F-208E-4500-866E-D71683F6062D}"/>
              </a:ext>
            </a:extLst>
          </p:cNvPr>
          <p:cNvSpPr/>
          <p:nvPr/>
        </p:nvSpPr>
        <p:spPr bwMode="auto">
          <a:xfrm>
            <a:off x="2139949" y="1955800"/>
            <a:ext cx="2206671" cy="2197100"/>
          </a:xfrm>
          <a:custGeom>
            <a:avLst/>
            <a:gdLst>
              <a:gd name="connsiteX0" fmla="*/ 0 w 2171700"/>
              <a:gd name="connsiteY0" fmla="*/ 971550 h 2197100"/>
              <a:gd name="connsiteX1" fmla="*/ 0 w 2171700"/>
              <a:gd name="connsiteY1" fmla="*/ 2197100 h 2197100"/>
              <a:gd name="connsiteX2" fmla="*/ 2171700 w 2171700"/>
              <a:gd name="connsiteY2" fmla="*/ 914400 h 2197100"/>
              <a:gd name="connsiteX3" fmla="*/ 2171700 w 2171700"/>
              <a:gd name="connsiteY3" fmla="*/ 0 h 2197100"/>
              <a:gd name="connsiteX4" fmla="*/ 1663700 w 2171700"/>
              <a:gd name="connsiteY4" fmla="*/ 0 h 2197100"/>
              <a:gd name="connsiteX5" fmla="*/ 0 w 2171700"/>
              <a:gd name="connsiteY5" fmla="*/ 971550 h 219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700" h="2197100">
                <a:moveTo>
                  <a:pt x="0" y="971550"/>
                </a:moveTo>
                <a:lnTo>
                  <a:pt x="0" y="2197100"/>
                </a:lnTo>
                <a:lnTo>
                  <a:pt x="2171700" y="914400"/>
                </a:lnTo>
                <a:lnTo>
                  <a:pt x="2171700" y="0"/>
                </a:lnTo>
                <a:lnTo>
                  <a:pt x="1663700" y="0"/>
                </a:lnTo>
                <a:lnTo>
                  <a:pt x="0" y="971550"/>
                </a:lnTo>
                <a:close/>
              </a:path>
            </a:pathLst>
          </a:custGeom>
          <a:solidFill>
            <a:schemeClr val="tx1">
              <a:lumMod val="8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Phase I Study of Etavopivat in SCD: </a:t>
            </a:r>
            <a:br>
              <a:rPr lang="en-US" altLang="en-US" dirty="0"/>
            </a:br>
            <a:r>
              <a:rPr lang="en-US" dirty="0"/>
              <a:t>Impact on HbS Oxygen Affinity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3CE70A69-23A0-4B52-BC5F-1E7BED1E7E03}"/>
              </a:ext>
            </a:extLst>
          </p:cNvPr>
          <p:cNvSpPr>
            <a:spLocks noGrp="1"/>
          </p:cNvSpPr>
          <p:nvPr>
            <p:ph idx="1"/>
          </p:nvPr>
        </p:nvSpPr>
        <p:spPr>
          <a:xfrm>
            <a:off x="619135" y="5759194"/>
            <a:ext cx="10877529" cy="448733"/>
          </a:xfrm>
        </p:spPr>
        <p:txBody>
          <a:bodyPr/>
          <a:lstStyle/>
          <a:p>
            <a:r>
              <a:rPr lang="en-US" sz="2400" dirty="0"/>
              <a:t>HbS oxygen affinity normalized to HbA with etavopivat dosing</a:t>
            </a:r>
          </a:p>
        </p:txBody>
      </p:sp>
      <p:sp>
        <p:nvSpPr>
          <p:cNvPr id="11" name="Text Box 15">
            <a:extLst>
              <a:ext uri="{FF2B5EF4-FFF2-40B4-BE49-F238E27FC236}">
                <a16:creationId xmlns:a16="http://schemas.microsoft.com/office/drawing/2014/main" id="{D9A57430-0918-B747-A59D-0640F225D6B4}"/>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Kalfa. ASH 2021. Abstr 8. Reproduced with permission.</a:t>
            </a:r>
            <a:endParaRPr lang="en-US" altLang="en-US" sz="1200" b="0" dirty="0">
              <a:solidFill>
                <a:schemeClr val="bg2"/>
              </a:solidFill>
              <a:latin typeface="Calibri" panose="020F0502020204030204" pitchFamily="34" charset="0"/>
            </a:endParaRPr>
          </a:p>
        </p:txBody>
      </p:sp>
      <p:sp>
        <p:nvSpPr>
          <p:cNvPr id="4" name="TextBox 3">
            <a:extLst>
              <a:ext uri="{FF2B5EF4-FFF2-40B4-BE49-F238E27FC236}">
                <a16:creationId xmlns:a16="http://schemas.microsoft.com/office/drawing/2014/main" id="{36600F4D-6A6D-A845-BD68-288FD1CB7B14}"/>
              </a:ext>
            </a:extLst>
          </p:cNvPr>
          <p:cNvSpPr txBox="1"/>
          <p:nvPr/>
        </p:nvSpPr>
        <p:spPr bwMode="auto">
          <a:xfrm>
            <a:off x="2273968" y="5435769"/>
            <a:ext cx="88191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*Includes patients with SCD from single-dose, 2-wk, and 12-wk cohorts.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Single patient analysis in 12-wk cohort.</a:t>
            </a:r>
          </a:p>
        </p:txBody>
      </p:sp>
      <p:sp>
        <p:nvSpPr>
          <p:cNvPr id="2" name="TextBox 1">
            <a:extLst>
              <a:ext uri="{FF2B5EF4-FFF2-40B4-BE49-F238E27FC236}">
                <a16:creationId xmlns:a16="http://schemas.microsoft.com/office/drawing/2014/main" id="{C930C95E-2DC5-4226-8BFD-EBB374E7B71E}"/>
              </a:ext>
            </a:extLst>
          </p:cNvPr>
          <p:cNvSpPr txBox="1"/>
          <p:nvPr/>
        </p:nvSpPr>
        <p:spPr bwMode="auto">
          <a:xfrm>
            <a:off x="7799392" y="1880094"/>
            <a:ext cx="21562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O</a:t>
            </a:r>
            <a:r>
              <a:rPr lang="en-US" sz="2000" baseline="-25000" dirty="0">
                <a:solidFill>
                  <a:schemeClr val="bg1"/>
                </a:solidFill>
                <a:latin typeface="Calibri" panose="020F0502020204030204" pitchFamily="34" charset="0"/>
              </a:rPr>
              <a:t>2</a:t>
            </a:r>
            <a:r>
              <a:rPr lang="en-US" sz="2000" dirty="0">
                <a:solidFill>
                  <a:schemeClr val="bg1"/>
                </a:solidFill>
                <a:latin typeface="Calibri" panose="020F0502020204030204" pitchFamily="34" charset="0"/>
              </a:rPr>
              <a:t> Affinity Curves</a:t>
            </a:r>
            <a:r>
              <a:rPr lang="en-US" sz="2000" baseline="30000" dirty="0">
                <a:solidFill>
                  <a:schemeClr val="bg1"/>
                </a:solidFill>
                <a:latin typeface="Calibri" panose="020F0502020204030204" pitchFamily="34" charset="0"/>
              </a:rPr>
              <a:t>†</a:t>
            </a:r>
            <a:endParaRPr lang="en-US" sz="2000"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FB4C524E-C37E-4EAA-8567-1761CD6997F9}"/>
              </a:ext>
            </a:extLst>
          </p:cNvPr>
          <p:cNvSpPr txBox="1"/>
          <p:nvPr/>
        </p:nvSpPr>
        <p:spPr bwMode="auto">
          <a:xfrm>
            <a:off x="2143925" y="5029594"/>
            <a:ext cx="20810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2,3-DPG (µg/g Hb)</a:t>
            </a:r>
          </a:p>
        </p:txBody>
      </p:sp>
      <p:sp>
        <p:nvSpPr>
          <p:cNvPr id="13" name="TextBox 12">
            <a:extLst>
              <a:ext uri="{FF2B5EF4-FFF2-40B4-BE49-F238E27FC236}">
                <a16:creationId xmlns:a16="http://schemas.microsoft.com/office/drawing/2014/main" id="{53689062-DAC1-454E-8EDD-151EA3902817}"/>
              </a:ext>
            </a:extLst>
          </p:cNvPr>
          <p:cNvSpPr txBox="1"/>
          <p:nvPr/>
        </p:nvSpPr>
        <p:spPr bwMode="auto">
          <a:xfrm>
            <a:off x="7836984" y="5089875"/>
            <a:ext cx="20810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pO</a:t>
            </a:r>
            <a:r>
              <a:rPr lang="en-US" baseline="-25000" dirty="0">
                <a:solidFill>
                  <a:schemeClr val="bg1"/>
                </a:solidFill>
                <a:latin typeface="Calibri" panose="020F0502020204030204" pitchFamily="34" charset="0"/>
              </a:rPr>
              <a:t>2</a:t>
            </a:r>
            <a:r>
              <a:rPr lang="en-US" dirty="0">
                <a:solidFill>
                  <a:schemeClr val="bg1"/>
                </a:solidFill>
                <a:latin typeface="Calibri" panose="020F0502020204030204" pitchFamily="34" charset="0"/>
              </a:rPr>
              <a:t> (mm Hg)</a:t>
            </a:r>
          </a:p>
        </p:txBody>
      </p:sp>
      <p:sp>
        <p:nvSpPr>
          <p:cNvPr id="5" name="TextBox 4">
            <a:extLst>
              <a:ext uri="{FF2B5EF4-FFF2-40B4-BE49-F238E27FC236}">
                <a16:creationId xmlns:a16="http://schemas.microsoft.com/office/drawing/2014/main" id="{642DE23B-FD64-449E-9D72-645F55D8C8FE}"/>
              </a:ext>
            </a:extLst>
          </p:cNvPr>
          <p:cNvSpPr txBox="1"/>
          <p:nvPr/>
        </p:nvSpPr>
        <p:spPr bwMode="auto">
          <a:xfrm>
            <a:off x="3080097" y="4221174"/>
            <a:ext cx="14594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SCD* pre dose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SCD* post dose</a:t>
            </a:r>
          </a:p>
        </p:txBody>
      </p:sp>
      <p:sp>
        <p:nvSpPr>
          <p:cNvPr id="6" name="TextBox 5">
            <a:extLst>
              <a:ext uri="{FF2B5EF4-FFF2-40B4-BE49-F238E27FC236}">
                <a16:creationId xmlns:a16="http://schemas.microsoft.com/office/drawing/2014/main" id="{D9C13D57-B531-49D9-B873-24F7ECE9AADA}"/>
              </a:ext>
            </a:extLst>
          </p:cNvPr>
          <p:cNvSpPr txBox="1"/>
          <p:nvPr/>
        </p:nvSpPr>
        <p:spPr bwMode="auto">
          <a:xfrm rot="-5400000">
            <a:off x="364150" y="3108732"/>
            <a:ext cx="14294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
            </a:r>
            <a:r>
              <a:rPr lang="en-US" baseline="-25000" dirty="0">
                <a:solidFill>
                  <a:schemeClr val="bg1"/>
                </a:solidFill>
                <a:latin typeface="Calibri" panose="020F0502020204030204" pitchFamily="34" charset="0"/>
              </a:rPr>
              <a:t>50</a:t>
            </a:r>
            <a:r>
              <a:rPr lang="en-US" dirty="0">
                <a:solidFill>
                  <a:schemeClr val="bg1"/>
                </a:solidFill>
                <a:latin typeface="Calibri" panose="020F0502020204030204" pitchFamily="34" charset="0"/>
              </a:rPr>
              <a:t> (mm Hg)</a:t>
            </a:r>
          </a:p>
        </p:txBody>
      </p:sp>
      <p:sp>
        <p:nvSpPr>
          <p:cNvPr id="15" name="TextBox 14">
            <a:extLst>
              <a:ext uri="{FF2B5EF4-FFF2-40B4-BE49-F238E27FC236}">
                <a16:creationId xmlns:a16="http://schemas.microsoft.com/office/drawing/2014/main" id="{B02ADDC1-5277-4083-B60F-69F8ACF9207F}"/>
              </a:ext>
            </a:extLst>
          </p:cNvPr>
          <p:cNvSpPr txBox="1"/>
          <p:nvPr/>
        </p:nvSpPr>
        <p:spPr bwMode="auto">
          <a:xfrm rot="-5400000">
            <a:off x="5163227" y="3536721"/>
            <a:ext cx="2313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Oxyhemoglobin (%)</a:t>
            </a:r>
          </a:p>
        </p:txBody>
      </p:sp>
      <p:sp>
        <p:nvSpPr>
          <p:cNvPr id="14" name="TextBox 13">
            <a:extLst>
              <a:ext uri="{FF2B5EF4-FFF2-40B4-BE49-F238E27FC236}">
                <a16:creationId xmlns:a16="http://schemas.microsoft.com/office/drawing/2014/main" id="{F89A53E1-19A4-4272-BE2B-69806183FF62}"/>
              </a:ext>
            </a:extLst>
          </p:cNvPr>
          <p:cNvSpPr txBox="1"/>
          <p:nvPr/>
        </p:nvSpPr>
        <p:spPr bwMode="auto">
          <a:xfrm>
            <a:off x="3631464" y="3429000"/>
            <a:ext cx="14594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accent4"/>
                </a:solidFill>
                <a:latin typeface="Calibri" panose="020F0502020204030204" pitchFamily="34" charset="0"/>
              </a:rPr>
              <a:t>P</a:t>
            </a:r>
            <a:r>
              <a:rPr lang="en-US" sz="1600" baseline="-25000" dirty="0">
                <a:solidFill>
                  <a:schemeClr val="accent4"/>
                </a:solidFill>
                <a:latin typeface="Calibri" panose="020F0502020204030204" pitchFamily="34" charset="0"/>
              </a:rPr>
              <a:t>50</a:t>
            </a:r>
            <a:r>
              <a:rPr lang="en-US" sz="1600" dirty="0">
                <a:solidFill>
                  <a:schemeClr val="accent4"/>
                </a:solidFill>
                <a:latin typeface="Calibri" panose="020F0502020204030204" pitchFamily="34" charset="0"/>
              </a:rPr>
              <a:t>/2,3-DPG range for HbA</a:t>
            </a:r>
          </a:p>
        </p:txBody>
      </p:sp>
      <p:sp>
        <p:nvSpPr>
          <p:cNvPr id="16" name="TextBox 15">
            <a:extLst>
              <a:ext uri="{FF2B5EF4-FFF2-40B4-BE49-F238E27FC236}">
                <a16:creationId xmlns:a16="http://schemas.microsoft.com/office/drawing/2014/main" id="{675D0AE0-A119-4C30-AE3F-784C8E0CB794}"/>
              </a:ext>
            </a:extLst>
          </p:cNvPr>
          <p:cNvSpPr txBox="1"/>
          <p:nvPr/>
        </p:nvSpPr>
        <p:spPr bwMode="auto">
          <a:xfrm>
            <a:off x="8353810" y="3836453"/>
            <a:ext cx="29008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err="1">
                <a:solidFill>
                  <a:schemeClr val="accent1"/>
                </a:solidFill>
                <a:latin typeface="Calibri" panose="020F0502020204030204" pitchFamily="34" charset="0"/>
              </a:rPr>
              <a:t>HbA</a:t>
            </a:r>
            <a:r>
              <a:rPr lang="en-US" dirty="0">
                <a:solidFill>
                  <a:schemeClr val="bg1"/>
                </a:solidFill>
                <a:latin typeface="Calibri" panose="020F0502020204030204" pitchFamily="34" charset="0"/>
              </a:rPr>
              <a:t>     </a:t>
            </a:r>
            <a:r>
              <a:rPr lang="en-US" dirty="0" err="1">
                <a:solidFill>
                  <a:schemeClr val="accent3"/>
                </a:solidFill>
                <a:latin typeface="Calibri" panose="020F0502020204030204" pitchFamily="34" charset="0"/>
              </a:rPr>
              <a:t>HbS</a:t>
            </a:r>
            <a:r>
              <a:rPr lang="en-US" dirty="0">
                <a:solidFill>
                  <a:schemeClr val="accent3"/>
                </a:solidFill>
                <a:latin typeface="Calibri" panose="020F0502020204030204" pitchFamily="34" charset="0"/>
              </a:rPr>
              <a:t> Pre</a:t>
            </a:r>
            <a:r>
              <a:rPr lang="en-US" dirty="0">
                <a:solidFill>
                  <a:schemeClr val="bg1"/>
                </a:solidFill>
                <a:latin typeface="Calibri" panose="020F0502020204030204" pitchFamily="34" charset="0"/>
              </a:rPr>
              <a:t>      </a:t>
            </a:r>
            <a:r>
              <a:rPr lang="en-US" dirty="0" err="1">
                <a:solidFill>
                  <a:schemeClr val="accent4"/>
                </a:solidFill>
                <a:latin typeface="Calibri" panose="020F0502020204030204" pitchFamily="34" charset="0"/>
              </a:rPr>
              <a:t>HbS</a:t>
            </a:r>
            <a:r>
              <a:rPr lang="en-US" dirty="0">
                <a:solidFill>
                  <a:schemeClr val="accent4"/>
                </a:solidFill>
                <a:latin typeface="Calibri" panose="020F0502020204030204" pitchFamily="34" charset="0"/>
              </a:rPr>
              <a:t> EOT</a:t>
            </a:r>
            <a:br>
              <a:rPr lang="en-US" b="0" dirty="0">
                <a:solidFill>
                  <a:schemeClr val="bg1"/>
                </a:solidFill>
                <a:latin typeface="Calibri" panose="020F0502020204030204" pitchFamily="34" charset="0"/>
              </a:rPr>
            </a:br>
            <a:r>
              <a:rPr lang="en-US" b="0" dirty="0">
                <a:solidFill>
                  <a:schemeClr val="accent1"/>
                </a:solidFill>
                <a:latin typeface="Calibri" panose="020F0502020204030204" pitchFamily="34" charset="0"/>
              </a:rPr>
              <a:t>27.1</a:t>
            </a:r>
            <a:r>
              <a:rPr lang="en-US" b="0" dirty="0">
                <a:solidFill>
                  <a:schemeClr val="bg1"/>
                </a:solidFill>
                <a:latin typeface="Calibri" panose="020F0502020204030204" pitchFamily="34" charset="0"/>
              </a:rPr>
              <a:t>         </a:t>
            </a:r>
            <a:r>
              <a:rPr lang="en-US" b="0" dirty="0">
                <a:solidFill>
                  <a:schemeClr val="accent3"/>
                </a:solidFill>
                <a:latin typeface="Calibri" panose="020F0502020204030204" pitchFamily="34" charset="0"/>
              </a:rPr>
              <a:t>32.9</a:t>
            </a:r>
            <a:r>
              <a:rPr lang="en-US" b="0" dirty="0">
                <a:solidFill>
                  <a:schemeClr val="bg1"/>
                </a:solidFill>
                <a:latin typeface="Calibri" panose="020F0502020204030204" pitchFamily="34" charset="0"/>
              </a:rPr>
              <a:t>             </a:t>
            </a:r>
            <a:r>
              <a:rPr lang="en-US" b="0" dirty="0">
                <a:solidFill>
                  <a:schemeClr val="accent4"/>
                </a:solidFill>
                <a:latin typeface="Calibri" panose="020F0502020204030204" pitchFamily="34" charset="0"/>
              </a:rPr>
              <a:t>27.2</a:t>
            </a:r>
          </a:p>
        </p:txBody>
      </p:sp>
      <p:cxnSp>
        <p:nvCxnSpPr>
          <p:cNvPr id="18" name="Straight Connector 17">
            <a:extLst>
              <a:ext uri="{FF2B5EF4-FFF2-40B4-BE49-F238E27FC236}">
                <a16:creationId xmlns:a16="http://schemas.microsoft.com/office/drawing/2014/main" id="{08F376F1-4D63-42FF-8742-E65BDE105401}"/>
              </a:ext>
            </a:extLst>
          </p:cNvPr>
          <p:cNvCxnSpPr/>
          <p:nvPr/>
        </p:nvCxnSpPr>
        <p:spPr bwMode="auto">
          <a:xfrm>
            <a:off x="8191500" y="4173330"/>
            <a:ext cx="3184962" cy="0"/>
          </a:xfrm>
          <a:prstGeom prst="line">
            <a:avLst/>
          </a:prstGeom>
          <a:noFill/>
          <a:ln w="28575" cap="flat" cmpd="sng" algn="ctr">
            <a:solidFill>
              <a:schemeClr val="bg1"/>
            </a:solidFill>
            <a:prstDash val="solid"/>
            <a:round/>
            <a:headEnd type="none" w="med" len="med"/>
            <a:tailEnd type="none" w="med" len="med"/>
          </a:ln>
          <a:effectLst/>
        </p:spPr>
      </p:cxnSp>
      <p:grpSp>
        <p:nvGrpSpPr>
          <p:cNvPr id="30" name="Group 29">
            <a:extLst>
              <a:ext uri="{FF2B5EF4-FFF2-40B4-BE49-F238E27FC236}">
                <a16:creationId xmlns:a16="http://schemas.microsoft.com/office/drawing/2014/main" id="{BF48EBDF-6CA3-4FED-BEAF-88C5B38C8689}"/>
              </a:ext>
            </a:extLst>
          </p:cNvPr>
          <p:cNvGrpSpPr/>
          <p:nvPr/>
        </p:nvGrpSpPr>
        <p:grpSpPr>
          <a:xfrm>
            <a:off x="6500046" y="2506854"/>
            <a:ext cx="535724" cy="2400426"/>
            <a:chOff x="1334617" y="1314121"/>
            <a:chExt cx="535724" cy="3166629"/>
          </a:xfrm>
        </p:grpSpPr>
        <p:sp>
          <p:nvSpPr>
            <p:cNvPr id="31" name="TextBox 30">
              <a:extLst>
                <a:ext uri="{FF2B5EF4-FFF2-40B4-BE49-F238E27FC236}">
                  <a16:creationId xmlns:a16="http://schemas.microsoft.com/office/drawing/2014/main" id="{20D02618-99A7-4214-B505-8EE1509F8E30}"/>
                </a:ext>
              </a:extLst>
            </p:cNvPr>
            <p:cNvSpPr txBox="1"/>
            <p:nvPr/>
          </p:nvSpPr>
          <p:spPr bwMode="auto">
            <a:xfrm>
              <a:off x="1451637" y="2003490"/>
              <a:ext cx="418704" cy="46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32" name="TextBox 31">
              <a:extLst>
                <a:ext uri="{FF2B5EF4-FFF2-40B4-BE49-F238E27FC236}">
                  <a16:creationId xmlns:a16="http://schemas.microsoft.com/office/drawing/2014/main" id="{89DAEB24-1DC5-4B73-BA6D-68FA8653D344}"/>
                </a:ext>
              </a:extLst>
            </p:cNvPr>
            <p:cNvSpPr txBox="1"/>
            <p:nvPr/>
          </p:nvSpPr>
          <p:spPr bwMode="auto">
            <a:xfrm>
              <a:off x="1451637" y="2675700"/>
              <a:ext cx="418704" cy="46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3" name="TextBox 32">
              <a:extLst>
                <a:ext uri="{FF2B5EF4-FFF2-40B4-BE49-F238E27FC236}">
                  <a16:creationId xmlns:a16="http://schemas.microsoft.com/office/drawing/2014/main" id="{7AE4D09A-5A1D-4304-8FB0-2293DCC9B746}"/>
                </a:ext>
              </a:extLst>
            </p:cNvPr>
            <p:cNvSpPr txBox="1"/>
            <p:nvPr/>
          </p:nvSpPr>
          <p:spPr bwMode="auto">
            <a:xfrm>
              <a:off x="1451637" y="3344800"/>
              <a:ext cx="418704" cy="46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4" name="TextBox 33">
              <a:extLst>
                <a:ext uri="{FF2B5EF4-FFF2-40B4-BE49-F238E27FC236}">
                  <a16:creationId xmlns:a16="http://schemas.microsoft.com/office/drawing/2014/main" id="{F32927A0-15D8-455B-BA89-F8FE86F2A021}"/>
                </a:ext>
              </a:extLst>
            </p:cNvPr>
            <p:cNvSpPr txBox="1"/>
            <p:nvPr/>
          </p:nvSpPr>
          <p:spPr bwMode="auto">
            <a:xfrm>
              <a:off x="1568655" y="4017010"/>
              <a:ext cx="301686" cy="463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0A48A39B-D748-48E2-8B74-0AC6CE6703B9}"/>
                </a:ext>
              </a:extLst>
            </p:cNvPr>
            <p:cNvSpPr txBox="1"/>
            <p:nvPr/>
          </p:nvSpPr>
          <p:spPr bwMode="auto">
            <a:xfrm>
              <a:off x="1334617" y="1314121"/>
              <a:ext cx="535724" cy="48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35" name="Group 34">
            <a:extLst>
              <a:ext uri="{FF2B5EF4-FFF2-40B4-BE49-F238E27FC236}">
                <a16:creationId xmlns:a16="http://schemas.microsoft.com/office/drawing/2014/main" id="{043A39ED-FBF8-4026-8893-AF32014A366D}"/>
              </a:ext>
            </a:extLst>
          </p:cNvPr>
          <p:cNvGrpSpPr/>
          <p:nvPr/>
        </p:nvGrpSpPr>
        <p:grpSpPr>
          <a:xfrm>
            <a:off x="6995159" y="2685860"/>
            <a:ext cx="147939" cy="2048068"/>
            <a:chOff x="1816672" y="2145348"/>
            <a:chExt cx="550839" cy="2703857"/>
          </a:xfrm>
        </p:grpSpPr>
        <p:cxnSp>
          <p:nvCxnSpPr>
            <p:cNvPr id="36" name="Straight Connector 35">
              <a:extLst>
                <a:ext uri="{FF2B5EF4-FFF2-40B4-BE49-F238E27FC236}">
                  <a16:creationId xmlns:a16="http://schemas.microsoft.com/office/drawing/2014/main" id="{AC73B011-D881-4750-A0E9-5B99E8E44FAE}"/>
                </a:ext>
              </a:extLst>
            </p:cNvPr>
            <p:cNvCxnSpPr>
              <a:cxnSpLocks/>
            </p:cNvCxnSpPr>
            <p:nvPr/>
          </p:nvCxnSpPr>
          <p:spPr bwMode="auto">
            <a:xfrm>
              <a:off x="1816672" y="21453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B5F6861-DF91-48AE-B22D-EBDE8B63E57B}"/>
                </a:ext>
              </a:extLst>
            </p:cNvPr>
            <p:cNvCxnSpPr>
              <a:cxnSpLocks/>
            </p:cNvCxnSpPr>
            <p:nvPr/>
          </p:nvCxnSpPr>
          <p:spPr bwMode="auto">
            <a:xfrm>
              <a:off x="1816672" y="28311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9F68424-FDE1-4BFA-A5D1-D26F81D04659}"/>
                </a:ext>
              </a:extLst>
            </p:cNvPr>
            <p:cNvCxnSpPr>
              <a:cxnSpLocks/>
            </p:cNvCxnSpPr>
            <p:nvPr/>
          </p:nvCxnSpPr>
          <p:spPr bwMode="auto">
            <a:xfrm>
              <a:off x="1816672" y="34864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C9999C9-70D0-4FE8-A85D-BE506747A8E0}"/>
                </a:ext>
              </a:extLst>
            </p:cNvPr>
            <p:cNvCxnSpPr>
              <a:cxnSpLocks/>
            </p:cNvCxnSpPr>
            <p:nvPr/>
          </p:nvCxnSpPr>
          <p:spPr bwMode="auto">
            <a:xfrm>
              <a:off x="1816672" y="41722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563A12F-3176-4A05-8F89-4C86D667899B}"/>
                </a:ext>
              </a:extLst>
            </p:cNvPr>
            <p:cNvCxnSpPr>
              <a:cxnSpLocks/>
            </p:cNvCxnSpPr>
            <p:nvPr/>
          </p:nvCxnSpPr>
          <p:spPr bwMode="auto">
            <a:xfrm>
              <a:off x="1816672" y="4849205"/>
              <a:ext cx="5508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3134FC64-CE34-4285-BA01-D888F04F644A}"/>
              </a:ext>
            </a:extLst>
          </p:cNvPr>
          <p:cNvGrpSpPr/>
          <p:nvPr/>
        </p:nvGrpSpPr>
        <p:grpSpPr>
          <a:xfrm>
            <a:off x="6963511" y="4760624"/>
            <a:ext cx="3891873" cy="369332"/>
            <a:chOff x="6963511" y="4760624"/>
            <a:chExt cx="3891873" cy="369332"/>
          </a:xfrm>
        </p:grpSpPr>
        <p:sp>
          <p:nvSpPr>
            <p:cNvPr id="19" name="TextBox 18">
              <a:extLst>
                <a:ext uri="{FF2B5EF4-FFF2-40B4-BE49-F238E27FC236}">
                  <a16:creationId xmlns:a16="http://schemas.microsoft.com/office/drawing/2014/main" id="{D92FF258-EEDC-4543-AB31-83C299FA6CC9}"/>
                </a:ext>
              </a:extLst>
            </p:cNvPr>
            <p:cNvSpPr txBox="1"/>
            <p:nvPr/>
          </p:nvSpPr>
          <p:spPr bwMode="auto">
            <a:xfrm>
              <a:off x="6963511" y="476062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F649561E-3E47-4F5E-B5F7-E9C94F42A91C}"/>
                </a:ext>
              </a:extLst>
            </p:cNvPr>
            <p:cNvSpPr txBox="1"/>
            <p:nvPr/>
          </p:nvSpPr>
          <p:spPr bwMode="auto">
            <a:xfrm>
              <a:off x="8063015" y="476062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51" name="TextBox 50">
              <a:extLst>
                <a:ext uri="{FF2B5EF4-FFF2-40B4-BE49-F238E27FC236}">
                  <a16:creationId xmlns:a16="http://schemas.microsoft.com/office/drawing/2014/main" id="{67C3D6D0-8F04-49C0-8D8E-D3E3E1106487}"/>
                </a:ext>
              </a:extLst>
            </p:cNvPr>
            <p:cNvSpPr txBox="1"/>
            <p:nvPr/>
          </p:nvSpPr>
          <p:spPr bwMode="auto">
            <a:xfrm>
              <a:off x="9161647" y="476062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2" name="TextBox 51">
              <a:extLst>
                <a:ext uri="{FF2B5EF4-FFF2-40B4-BE49-F238E27FC236}">
                  <a16:creationId xmlns:a16="http://schemas.microsoft.com/office/drawing/2014/main" id="{CBAA6746-41FF-4D75-8BD3-CBECA29EFC40}"/>
                </a:ext>
              </a:extLst>
            </p:cNvPr>
            <p:cNvSpPr txBox="1"/>
            <p:nvPr/>
          </p:nvSpPr>
          <p:spPr bwMode="auto">
            <a:xfrm>
              <a:off x="10319660" y="476062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150</a:t>
              </a:r>
            </a:p>
          </p:txBody>
        </p:sp>
      </p:grpSp>
      <p:grpSp>
        <p:nvGrpSpPr>
          <p:cNvPr id="54" name="Group 53">
            <a:extLst>
              <a:ext uri="{FF2B5EF4-FFF2-40B4-BE49-F238E27FC236}">
                <a16:creationId xmlns:a16="http://schemas.microsoft.com/office/drawing/2014/main" id="{843CFFB9-32C4-4DFB-928F-E539A09C0569}"/>
              </a:ext>
            </a:extLst>
          </p:cNvPr>
          <p:cNvGrpSpPr/>
          <p:nvPr/>
        </p:nvGrpSpPr>
        <p:grpSpPr>
          <a:xfrm rot="5400000">
            <a:off x="8791413" y="3033370"/>
            <a:ext cx="124867" cy="3490881"/>
            <a:chOff x="1816672" y="2831148"/>
            <a:chExt cx="550839" cy="2018057"/>
          </a:xfrm>
        </p:grpSpPr>
        <p:cxnSp>
          <p:nvCxnSpPr>
            <p:cNvPr id="56" name="Straight Connector 55">
              <a:extLst>
                <a:ext uri="{FF2B5EF4-FFF2-40B4-BE49-F238E27FC236}">
                  <a16:creationId xmlns:a16="http://schemas.microsoft.com/office/drawing/2014/main" id="{024F3DEF-A862-4CC2-AFE9-F1300F495586}"/>
                </a:ext>
              </a:extLst>
            </p:cNvPr>
            <p:cNvCxnSpPr>
              <a:cxnSpLocks/>
            </p:cNvCxnSpPr>
            <p:nvPr/>
          </p:nvCxnSpPr>
          <p:spPr bwMode="auto">
            <a:xfrm>
              <a:off x="1816672" y="28311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3F6326CD-2AB1-4A7B-A801-FAF46C1E1C0A}"/>
                </a:ext>
              </a:extLst>
            </p:cNvPr>
            <p:cNvCxnSpPr>
              <a:cxnSpLocks/>
            </p:cNvCxnSpPr>
            <p:nvPr/>
          </p:nvCxnSpPr>
          <p:spPr bwMode="auto">
            <a:xfrm>
              <a:off x="1816672" y="34864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E467C852-F97C-46D6-86EF-52C004788CDE}"/>
                </a:ext>
              </a:extLst>
            </p:cNvPr>
            <p:cNvCxnSpPr>
              <a:cxnSpLocks/>
            </p:cNvCxnSpPr>
            <p:nvPr/>
          </p:nvCxnSpPr>
          <p:spPr bwMode="auto">
            <a:xfrm>
              <a:off x="1816672" y="41722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F86576D-28DD-40F0-8BD9-6AB9C4E2B1CB}"/>
                </a:ext>
              </a:extLst>
            </p:cNvPr>
            <p:cNvCxnSpPr>
              <a:cxnSpLocks/>
            </p:cNvCxnSpPr>
            <p:nvPr/>
          </p:nvCxnSpPr>
          <p:spPr bwMode="auto">
            <a:xfrm>
              <a:off x="1816672" y="4849205"/>
              <a:ext cx="550839" cy="0"/>
            </a:xfrm>
            <a:prstGeom prst="line">
              <a:avLst/>
            </a:prstGeom>
            <a:noFill/>
            <a:ln w="28575" cap="flat" cmpd="sng" algn="ctr">
              <a:solidFill>
                <a:schemeClr val="bg1"/>
              </a:solidFill>
              <a:prstDash val="solid"/>
              <a:round/>
              <a:headEnd type="none" w="med" len="med"/>
              <a:tailEnd type="none" w="med" len="med"/>
            </a:ln>
            <a:effectLst/>
          </p:spPr>
        </p:cxnSp>
      </p:grpSp>
      <p:sp>
        <p:nvSpPr>
          <p:cNvPr id="53" name="Freeform: Shape 52">
            <a:extLst>
              <a:ext uri="{FF2B5EF4-FFF2-40B4-BE49-F238E27FC236}">
                <a16:creationId xmlns:a16="http://schemas.microsoft.com/office/drawing/2014/main" id="{9970DA6A-1365-471A-AB9E-0CC4618D7ECC}"/>
              </a:ext>
            </a:extLst>
          </p:cNvPr>
          <p:cNvSpPr/>
          <p:nvPr/>
        </p:nvSpPr>
        <p:spPr bwMode="auto">
          <a:xfrm>
            <a:off x="7112000" y="2677159"/>
            <a:ext cx="3484880" cy="2056769"/>
          </a:xfrm>
          <a:custGeom>
            <a:avLst/>
            <a:gdLst>
              <a:gd name="connsiteX0" fmla="*/ 0 w 3484880"/>
              <a:gd name="connsiteY0" fmla="*/ 0 h 2052320"/>
              <a:gd name="connsiteX1" fmla="*/ 0 w 3484880"/>
              <a:gd name="connsiteY1" fmla="*/ 2052320 h 2052320"/>
              <a:gd name="connsiteX2" fmla="*/ 3484880 w 3484880"/>
              <a:gd name="connsiteY2" fmla="*/ 2052320 h 2052320"/>
            </a:gdLst>
            <a:ahLst/>
            <a:cxnLst>
              <a:cxn ang="0">
                <a:pos x="connsiteX0" y="connsiteY0"/>
              </a:cxn>
              <a:cxn ang="0">
                <a:pos x="connsiteX1" y="connsiteY1"/>
              </a:cxn>
              <a:cxn ang="0">
                <a:pos x="connsiteX2" y="connsiteY2"/>
              </a:cxn>
            </a:cxnLst>
            <a:rect l="l" t="t" r="r" b="b"/>
            <a:pathLst>
              <a:path w="3484880" h="2052320">
                <a:moveTo>
                  <a:pt x="0" y="0"/>
                </a:moveTo>
                <a:lnTo>
                  <a:pt x="0" y="2052320"/>
                </a:lnTo>
                <a:lnTo>
                  <a:pt x="3484880" y="2052320"/>
                </a:lnTo>
              </a:path>
            </a:pathLst>
          </a:custGeom>
          <a:noFill/>
          <a:ln w="28575">
            <a:solidFill>
              <a:schemeClr val="bg1"/>
            </a:solidFill>
            <a:miter lim="800000"/>
            <a:headEnd/>
            <a:tailEnd/>
          </a:ln>
        </p:spPr>
        <p:txBody>
          <a:bodyPr rtlCol="0" anchor="ctr"/>
          <a:lstStyle/>
          <a:p>
            <a:pPr algn="ctr"/>
            <a:endParaRPr lang="en-US"/>
          </a:p>
        </p:txBody>
      </p:sp>
      <p:sp>
        <p:nvSpPr>
          <p:cNvPr id="60" name="Freeform: Shape 59">
            <a:extLst>
              <a:ext uri="{FF2B5EF4-FFF2-40B4-BE49-F238E27FC236}">
                <a16:creationId xmlns:a16="http://schemas.microsoft.com/office/drawing/2014/main" id="{75A45530-089B-40C5-9599-F5D890DC66B0}"/>
              </a:ext>
            </a:extLst>
          </p:cNvPr>
          <p:cNvSpPr/>
          <p:nvPr/>
        </p:nvSpPr>
        <p:spPr bwMode="auto">
          <a:xfrm>
            <a:off x="7132320" y="2677160"/>
            <a:ext cx="3368040" cy="2062480"/>
          </a:xfrm>
          <a:custGeom>
            <a:avLst/>
            <a:gdLst>
              <a:gd name="connsiteX0" fmla="*/ 0 w 3368040"/>
              <a:gd name="connsiteY0" fmla="*/ 2062480 h 2062480"/>
              <a:gd name="connsiteX1" fmla="*/ 360680 w 3368040"/>
              <a:gd name="connsiteY1" fmla="*/ 1620520 h 2062480"/>
              <a:gd name="connsiteX2" fmla="*/ 721360 w 3368040"/>
              <a:gd name="connsiteY2" fmla="*/ 807720 h 2062480"/>
              <a:gd name="connsiteX3" fmla="*/ 1579880 w 3368040"/>
              <a:gd name="connsiteY3" fmla="*/ 106680 h 2062480"/>
              <a:gd name="connsiteX4" fmla="*/ 3368040 w 3368040"/>
              <a:gd name="connsiteY4" fmla="*/ 0 h 2062480"/>
              <a:gd name="connsiteX0" fmla="*/ 0 w 3368040"/>
              <a:gd name="connsiteY0" fmla="*/ 2062480 h 2062480"/>
              <a:gd name="connsiteX1" fmla="*/ 360680 w 3368040"/>
              <a:gd name="connsiteY1" fmla="*/ 1620520 h 2062480"/>
              <a:gd name="connsiteX2" fmla="*/ 721360 w 3368040"/>
              <a:gd name="connsiteY2" fmla="*/ 807720 h 2062480"/>
              <a:gd name="connsiteX3" fmla="*/ 1579880 w 3368040"/>
              <a:gd name="connsiteY3" fmla="*/ 106680 h 2062480"/>
              <a:gd name="connsiteX4" fmla="*/ 3368040 w 3368040"/>
              <a:gd name="connsiteY4" fmla="*/ 0 h 2062480"/>
              <a:gd name="connsiteX0" fmla="*/ 0 w 3368040"/>
              <a:gd name="connsiteY0" fmla="*/ 2062480 h 2062480"/>
              <a:gd name="connsiteX1" fmla="*/ 360680 w 3368040"/>
              <a:gd name="connsiteY1" fmla="*/ 1620520 h 2062480"/>
              <a:gd name="connsiteX2" fmla="*/ 721360 w 3368040"/>
              <a:gd name="connsiteY2" fmla="*/ 807720 h 2062480"/>
              <a:gd name="connsiteX3" fmla="*/ 1579880 w 3368040"/>
              <a:gd name="connsiteY3" fmla="*/ 106680 h 2062480"/>
              <a:gd name="connsiteX4" fmla="*/ 3368040 w 3368040"/>
              <a:gd name="connsiteY4" fmla="*/ 0 h 2062480"/>
              <a:gd name="connsiteX0" fmla="*/ 0 w 3368040"/>
              <a:gd name="connsiteY0" fmla="*/ 2062480 h 2062480"/>
              <a:gd name="connsiteX1" fmla="*/ 360680 w 3368040"/>
              <a:gd name="connsiteY1" fmla="*/ 1620520 h 2062480"/>
              <a:gd name="connsiteX2" fmla="*/ 721360 w 3368040"/>
              <a:gd name="connsiteY2" fmla="*/ 807720 h 2062480"/>
              <a:gd name="connsiteX3" fmla="*/ 1579880 w 3368040"/>
              <a:gd name="connsiteY3" fmla="*/ 106680 h 2062480"/>
              <a:gd name="connsiteX4" fmla="*/ 3368040 w 3368040"/>
              <a:gd name="connsiteY4" fmla="*/ 0 h 2062480"/>
              <a:gd name="connsiteX0" fmla="*/ 0 w 3368040"/>
              <a:gd name="connsiteY0" fmla="*/ 2062480 h 2062480"/>
              <a:gd name="connsiteX1" fmla="*/ 360680 w 3368040"/>
              <a:gd name="connsiteY1" fmla="*/ 1620520 h 2062480"/>
              <a:gd name="connsiteX2" fmla="*/ 721360 w 3368040"/>
              <a:gd name="connsiteY2" fmla="*/ 807720 h 2062480"/>
              <a:gd name="connsiteX3" fmla="*/ 1579880 w 3368040"/>
              <a:gd name="connsiteY3" fmla="*/ 106680 h 2062480"/>
              <a:gd name="connsiteX4" fmla="*/ 3368040 w 3368040"/>
              <a:gd name="connsiteY4" fmla="*/ 0 h 2062480"/>
              <a:gd name="connsiteX0" fmla="*/ 0 w 3368040"/>
              <a:gd name="connsiteY0" fmla="*/ 2062480 h 2062480"/>
              <a:gd name="connsiteX1" fmla="*/ 360680 w 3368040"/>
              <a:gd name="connsiteY1" fmla="*/ 1620520 h 2062480"/>
              <a:gd name="connsiteX2" fmla="*/ 721360 w 3368040"/>
              <a:gd name="connsiteY2" fmla="*/ 807720 h 2062480"/>
              <a:gd name="connsiteX3" fmla="*/ 1579880 w 3368040"/>
              <a:gd name="connsiteY3" fmla="*/ 106680 h 2062480"/>
              <a:gd name="connsiteX4" fmla="*/ 3368040 w 3368040"/>
              <a:gd name="connsiteY4" fmla="*/ 0 h 2062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8040" h="2062480">
                <a:moveTo>
                  <a:pt x="0" y="2062480"/>
                </a:moveTo>
                <a:cubicBezTo>
                  <a:pt x="94827" y="1981200"/>
                  <a:pt x="225213" y="1920240"/>
                  <a:pt x="360680" y="1620520"/>
                </a:cubicBezTo>
                <a:lnTo>
                  <a:pt x="721360" y="807720"/>
                </a:lnTo>
                <a:cubicBezTo>
                  <a:pt x="809413" y="624840"/>
                  <a:pt x="999067" y="279400"/>
                  <a:pt x="1579880" y="106680"/>
                </a:cubicBezTo>
                <a:cubicBezTo>
                  <a:pt x="2211493" y="20320"/>
                  <a:pt x="2771987" y="35560"/>
                  <a:pt x="3368040" y="0"/>
                </a:cubicBezTo>
              </a:path>
            </a:pathLst>
          </a:custGeom>
          <a:noFill/>
          <a:ln w="28575">
            <a:solidFill>
              <a:schemeClr val="accent4"/>
            </a:solidFill>
            <a:miter lim="800000"/>
            <a:headEnd/>
            <a:tailEnd/>
          </a:ln>
        </p:spPr>
        <p:txBody>
          <a:bodyPr rtlCol="0" anchor="ctr"/>
          <a:lstStyle/>
          <a:p>
            <a:pPr algn="ctr"/>
            <a:endParaRPr lang="en-US"/>
          </a:p>
        </p:txBody>
      </p:sp>
      <p:sp>
        <p:nvSpPr>
          <p:cNvPr id="62" name="Freeform: Shape 61">
            <a:extLst>
              <a:ext uri="{FF2B5EF4-FFF2-40B4-BE49-F238E27FC236}">
                <a16:creationId xmlns:a16="http://schemas.microsoft.com/office/drawing/2014/main" id="{2B29F4BD-433D-4D51-BD34-71BD58E74BFF}"/>
              </a:ext>
            </a:extLst>
          </p:cNvPr>
          <p:cNvSpPr/>
          <p:nvPr/>
        </p:nvSpPr>
        <p:spPr bwMode="auto">
          <a:xfrm>
            <a:off x="7120539" y="2685860"/>
            <a:ext cx="3368040" cy="2062480"/>
          </a:xfrm>
          <a:custGeom>
            <a:avLst/>
            <a:gdLst>
              <a:gd name="connsiteX0" fmla="*/ 0 w 3368040"/>
              <a:gd name="connsiteY0" fmla="*/ 2062480 h 2062480"/>
              <a:gd name="connsiteX1" fmla="*/ 360680 w 3368040"/>
              <a:gd name="connsiteY1" fmla="*/ 1620520 h 2062480"/>
              <a:gd name="connsiteX2" fmla="*/ 721360 w 3368040"/>
              <a:gd name="connsiteY2" fmla="*/ 807720 h 2062480"/>
              <a:gd name="connsiteX3" fmla="*/ 1579880 w 3368040"/>
              <a:gd name="connsiteY3" fmla="*/ 106680 h 2062480"/>
              <a:gd name="connsiteX4" fmla="*/ 3368040 w 3368040"/>
              <a:gd name="connsiteY4" fmla="*/ 0 h 2062480"/>
              <a:gd name="connsiteX0" fmla="*/ 0 w 3368040"/>
              <a:gd name="connsiteY0" fmla="*/ 2062480 h 2062480"/>
              <a:gd name="connsiteX1" fmla="*/ 360680 w 3368040"/>
              <a:gd name="connsiteY1" fmla="*/ 1620520 h 2062480"/>
              <a:gd name="connsiteX2" fmla="*/ 721360 w 3368040"/>
              <a:gd name="connsiteY2" fmla="*/ 807720 h 2062480"/>
              <a:gd name="connsiteX3" fmla="*/ 1579880 w 3368040"/>
              <a:gd name="connsiteY3" fmla="*/ 106680 h 2062480"/>
              <a:gd name="connsiteX4" fmla="*/ 3368040 w 3368040"/>
              <a:gd name="connsiteY4" fmla="*/ 0 h 2062480"/>
              <a:gd name="connsiteX0" fmla="*/ 0 w 3368040"/>
              <a:gd name="connsiteY0" fmla="*/ 2062480 h 2062480"/>
              <a:gd name="connsiteX1" fmla="*/ 360680 w 3368040"/>
              <a:gd name="connsiteY1" fmla="*/ 1620520 h 2062480"/>
              <a:gd name="connsiteX2" fmla="*/ 721360 w 3368040"/>
              <a:gd name="connsiteY2" fmla="*/ 807720 h 2062480"/>
              <a:gd name="connsiteX3" fmla="*/ 1579880 w 3368040"/>
              <a:gd name="connsiteY3" fmla="*/ 106680 h 2062480"/>
              <a:gd name="connsiteX4" fmla="*/ 3368040 w 3368040"/>
              <a:gd name="connsiteY4" fmla="*/ 0 h 2062480"/>
              <a:gd name="connsiteX0" fmla="*/ 0 w 3368040"/>
              <a:gd name="connsiteY0" fmla="*/ 2062480 h 2062480"/>
              <a:gd name="connsiteX1" fmla="*/ 360680 w 3368040"/>
              <a:gd name="connsiteY1" fmla="*/ 1620520 h 2062480"/>
              <a:gd name="connsiteX2" fmla="*/ 721360 w 3368040"/>
              <a:gd name="connsiteY2" fmla="*/ 807720 h 2062480"/>
              <a:gd name="connsiteX3" fmla="*/ 1579880 w 3368040"/>
              <a:gd name="connsiteY3" fmla="*/ 106680 h 2062480"/>
              <a:gd name="connsiteX4" fmla="*/ 3368040 w 3368040"/>
              <a:gd name="connsiteY4" fmla="*/ 0 h 2062480"/>
              <a:gd name="connsiteX0" fmla="*/ 0 w 3368040"/>
              <a:gd name="connsiteY0" fmla="*/ 2062480 h 2062480"/>
              <a:gd name="connsiteX1" fmla="*/ 360680 w 3368040"/>
              <a:gd name="connsiteY1" fmla="*/ 1620520 h 2062480"/>
              <a:gd name="connsiteX2" fmla="*/ 721360 w 3368040"/>
              <a:gd name="connsiteY2" fmla="*/ 807720 h 2062480"/>
              <a:gd name="connsiteX3" fmla="*/ 1579880 w 3368040"/>
              <a:gd name="connsiteY3" fmla="*/ 106680 h 2062480"/>
              <a:gd name="connsiteX4" fmla="*/ 3368040 w 3368040"/>
              <a:gd name="connsiteY4" fmla="*/ 0 h 2062480"/>
              <a:gd name="connsiteX0" fmla="*/ 0 w 3368040"/>
              <a:gd name="connsiteY0" fmla="*/ 2062480 h 2062480"/>
              <a:gd name="connsiteX1" fmla="*/ 360680 w 3368040"/>
              <a:gd name="connsiteY1" fmla="*/ 1620520 h 2062480"/>
              <a:gd name="connsiteX2" fmla="*/ 721360 w 3368040"/>
              <a:gd name="connsiteY2" fmla="*/ 807720 h 2062480"/>
              <a:gd name="connsiteX3" fmla="*/ 1579880 w 3368040"/>
              <a:gd name="connsiteY3" fmla="*/ 106680 h 2062480"/>
              <a:gd name="connsiteX4" fmla="*/ 3368040 w 3368040"/>
              <a:gd name="connsiteY4" fmla="*/ 0 h 2062480"/>
              <a:gd name="connsiteX0" fmla="*/ 0 w 3368040"/>
              <a:gd name="connsiteY0" fmla="*/ 2062480 h 2062480"/>
              <a:gd name="connsiteX1" fmla="*/ 360680 w 3368040"/>
              <a:gd name="connsiteY1" fmla="*/ 1620520 h 2062480"/>
              <a:gd name="connsiteX2" fmla="*/ 721360 w 3368040"/>
              <a:gd name="connsiteY2" fmla="*/ 807720 h 2062480"/>
              <a:gd name="connsiteX3" fmla="*/ 1579880 w 3368040"/>
              <a:gd name="connsiteY3" fmla="*/ 106680 h 2062480"/>
              <a:gd name="connsiteX4" fmla="*/ 3368040 w 3368040"/>
              <a:gd name="connsiteY4" fmla="*/ 0 h 2062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8040" h="2062480">
                <a:moveTo>
                  <a:pt x="0" y="2062480"/>
                </a:moveTo>
                <a:cubicBezTo>
                  <a:pt x="94827" y="1981200"/>
                  <a:pt x="174413" y="2087880"/>
                  <a:pt x="360680" y="1620520"/>
                </a:cubicBezTo>
                <a:lnTo>
                  <a:pt x="721360" y="807720"/>
                </a:lnTo>
                <a:cubicBezTo>
                  <a:pt x="809413" y="624840"/>
                  <a:pt x="999067" y="279400"/>
                  <a:pt x="1579880" y="106680"/>
                </a:cubicBezTo>
                <a:cubicBezTo>
                  <a:pt x="2211493" y="20320"/>
                  <a:pt x="2771987" y="35560"/>
                  <a:pt x="3368040" y="0"/>
                </a:cubicBezTo>
              </a:path>
            </a:pathLst>
          </a:custGeom>
          <a:noFill/>
          <a:ln w="28575">
            <a:solidFill>
              <a:schemeClr val="accent1"/>
            </a:solidFill>
            <a:prstDash val="sysDot"/>
            <a:miter lim="800000"/>
            <a:headEnd/>
            <a:tailEnd/>
          </a:ln>
        </p:spPr>
        <p:txBody>
          <a:bodyPr rtlCol="0" anchor="ctr"/>
          <a:lstStyle/>
          <a:p>
            <a:pPr algn="ctr"/>
            <a:endParaRPr lang="en-US"/>
          </a:p>
        </p:txBody>
      </p:sp>
      <p:sp>
        <p:nvSpPr>
          <p:cNvPr id="61" name="Freeform: Shape 60">
            <a:extLst>
              <a:ext uri="{FF2B5EF4-FFF2-40B4-BE49-F238E27FC236}">
                <a16:creationId xmlns:a16="http://schemas.microsoft.com/office/drawing/2014/main" id="{DF178D31-7CDD-4630-ABA2-9F1C109F8EB5}"/>
              </a:ext>
            </a:extLst>
          </p:cNvPr>
          <p:cNvSpPr/>
          <p:nvPr/>
        </p:nvSpPr>
        <p:spPr bwMode="auto">
          <a:xfrm>
            <a:off x="7137400" y="2672080"/>
            <a:ext cx="3347720" cy="2108200"/>
          </a:xfrm>
          <a:custGeom>
            <a:avLst/>
            <a:gdLst>
              <a:gd name="connsiteX0" fmla="*/ 3347720 w 3347720"/>
              <a:gd name="connsiteY0" fmla="*/ 0 h 2108200"/>
              <a:gd name="connsiteX1" fmla="*/ 2275840 w 3347720"/>
              <a:gd name="connsiteY1" fmla="*/ 66040 h 2108200"/>
              <a:gd name="connsiteX2" fmla="*/ 2179320 w 3347720"/>
              <a:gd name="connsiteY2" fmla="*/ 101600 h 2108200"/>
              <a:gd name="connsiteX3" fmla="*/ 1991360 w 3347720"/>
              <a:gd name="connsiteY3" fmla="*/ 106680 h 2108200"/>
              <a:gd name="connsiteX4" fmla="*/ 1742440 w 3347720"/>
              <a:gd name="connsiteY4" fmla="*/ 152400 h 2108200"/>
              <a:gd name="connsiteX5" fmla="*/ 1600200 w 3347720"/>
              <a:gd name="connsiteY5" fmla="*/ 187960 h 2108200"/>
              <a:gd name="connsiteX6" fmla="*/ 1457960 w 3347720"/>
              <a:gd name="connsiteY6" fmla="*/ 254000 h 2108200"/>
              <a:gd name="connsiteX7" fmla="*/ 1325880 w 3347720"/>
              <a:gd name="connsiteY7" fmla="*/ 320040 h 2108200"/>
              <a:gd name="connsiteX8" fmla="*/ 1224280 w 3347720"/>
              <a:gd name="connsiteY8" fmla="*/ 375920 h 2108200"/>
              <a:gd name="connsiteX9" fmla="*/ 1137920 w 3347720"/>
              <a:gd name="connsiteY9" fmla="*/ 457200 h 2108200"/>
              <a:gd name="connsiteX10" fmla="*/ 1036320 w 3347720"/>
              <a:gd name="connsiteY10" fmla="*/ 558800 h 2108200"/>
              <a:gd name="connsiteX11" fmla="*/ 1010920 w 3347720"/>
              <a:gd name="connsiteY11" fmla="*/ 594360 h 2108200"/>
              <a:gd name="connsiteX12" fmla="*/ 1000760 w 3347720"/>
              <a:gd name="connsiteY12" fmla="*/ 614680 h 2108200"/>
              <a:gd name="connsiteX13" fmla="*/ 904240 w 3347720"/>
              <a:gd name="connsiteY13" fmla="*/ 741680 h 2108200"/>
              <a:gd name="connsiteX14" fmla="*/ 751840 w 3347720"/>
              <a:gd name="connsiteY14" fmla="*/ 995680 h 2108200"/>
              <a:gd name="connsiteX15" fmla="*/ 614680 w 3347720"/>
              <a:gd name="connsiteY15" fmla="*/ 1259840 h 2108200"/>
              <a:gd name="connsiteX16" fmla="*/ 441960 w 3347720"/>
              <a:gd name="connsiteY16" fmla="*/ 1590040 h 2108200"/>
              <a:gd name="connsiteX17" fmla="*/ 355600 w 3347720"/>
              <a:gd name="connsiteY17" fmla="*/ 1717040 h 2108200"/>
              <a:gd name="connsiteX18" fmla="*/ 325120 w 3347720"/>
              <a:gd name="connsiteY18" fmla="*/ 1762760 h 2108200"/>
              <a:gd name="connsiteX19" fmla="*/ 289560 w 3347720"/>
              <a:gd name="connsiteY19" fmla="*/ 1788160 h 2108200"/>
              <a:gd name="connsiteX20" fmla="*/ 279400 w 3347720"/>
              <a:gd name="connsiteY20" fmla="*/ 1844040 h 2108200"/>
              <a:gd name="connsiteX21" fmla="*/ 243840 w 3347720"/>
              <a:gd name="connsiteY21" fmla="*/ 1869440 h 2108200"/>
              <a:gd name="connsiteX22" fmla="*/ 111760 w 3347720"/>
              <a:gd name="connsiteY22" fmla="*/ 1981200 h 2108200"/>
              <a:gd name="connsiteX23" fmla="*/ 86360 w 3347720"/>
              <a:gd name="connsiteY23" fmla="*/ 1935480 h 2108200"/>
              <a:gd name="connsiteX24" fmla="*/ 86360 w 3347720"/>
              <a:gd name="connsiteY24" fmla="*/ 2042160 h 2108200"/>
              <a:gd name="connsiteX25" fmla="*/ 50800 w 3347720"/>
              <a:gd name="connsiteY25" fmla="*/ 1955800 h 2108200"/>
              <a:gd name="connsiteX26" fmla="*/ 55880 w 3347720"/>
              <a:gd name="connsiteY26" fmla="*/ 2062480 h 2108200"/>
              <a:gd name="connsiteX27" fmla="*/ 5080 w 3347720"/>
              <a:gd name="connsiteY27" fmla="*/ 1986280 h 2108200"/>
              <a:gd name="connsiteX28" fmla="*/ 0 w 3347720"/>
              <a:gd name="connsiteY28" fmla="*/ 2108200 h 210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47720" h="2108200">
                <a:moveTo>
                  <a:pt x="3347720" y="0"/>
                </a:moveTo>
                <a:lnTo>
                  <a:pt x="2275840" y="66040"/>
                </a:lnTo>
                <a:lnTo>
                  <a:pt x="2179320" y="101600"/>
                </a:lnTo>
                <a:lnTo>
                  <a:pt x="1991360" y="106680"/>
                </a:lnTo>
                <a:lnTo>
                  <a:pt x="1742440" y="152400"/>
                </a:lnTo>
                <a:lnTo>
                  <a:pt x="1600200" y="187960"/>
                </a:lnTo>
                <a:lnTo>
                  <a:pt x="1457960" y="254000"/>
                </a:lnTo>
                <a:lnTo>
                  <a:pt x="1325880" y="320040"/>
                </a:lnTo>
                <a:lnTo>
                  <a:pt x="1224280" y="375920"/>
                </a:lnTo>
                <a:lnTo>
                  <a:pt x="1137920" y="457200"/>
                </a:lnTo>
                <a:lnTo>
                  <a:pt x="1036320" y="558800"/>
                </a:lnTo>
                <a:cubicBezTo>
                  <a:pt x="1027853" y="570653"/>
                  <a:pt x="1018414" y="581869"/>
                  <a:pt x="1010920" y="594360"/>
                </a:cubicBezTo>
                <a:cubicBezTo>
                  <a:pt x="993408" y="623546"/>
                  <a:pt x="1014847" y="600593"/>
                  <a:pt x="1000760" y="614680"/>
                </a:cubicBezTo>
                <a:lnTo>
                  <a:pt x="904240" y="741680"/>
                </a:lnTo>
                <a:lnTo>
                  <a:pt x="751840" y="995680"/>
                </a:lnTo>
                <a:lnTo>
                  <a:pt x="614680" y="1259840"/>
                </a:lnTo>
                <a:lnTo>
                  <a:pt x="441960" y="1590040"/>
                </a:lnTo>
                <a:lnTo>
                  <a:pt x="355600" y="1717040"/>
                </a:lnTo>
                <a:cubicBezTo>
                  <a:pt x="327999" y="1755681"/>
                  <a:pt x="336714" y="1739571"/>
                  <a:pt x="325120" y="1762760"/>
                </a:cubicBezTo>
                <a:lnTo>
                  <a:pt x="289560" y="1788160"/>
                </a:lnTo>
                <a:lnTo>
                  <a:pt x="279400" y="1844040"/>
                </a:lnTo>
                <a:lnTo>
                  <a:pt x="243840" y="1869440"/>
                </a:lnTo>
                <a:lnTo>
                  <a:pt x="111760" y="1981200"/>
                </a:lnTo>
                <a:lnTo>
                  <a:pt x="86360" y="1935480"/>
                </a:lnTo>
                <a:lnTo>
                  <a:pt x="86360" y="2042160"/>
                </a:lnTo>
                <a:lnTo>
                  <a:pt x="50800" y="1955800"/>
                </a:lnTo>
                <a:lnTo>
                  <a:pt x="55880" y="2062480"/>
                </a:lnTo>
                <a:lnTo>
                  <a:pt x="5080" y="1986280"/>
                </a:lnTo>
                <a:lnTo>
                  <a:pt x="0" y="2108200"/>
                </a:lnTo>
              </a:path>
            </a:pathLst>
          </a:custGeom>
          <a:noFill/>
          <a:ln w="28575">
            <a:solidFill>
              <a:schemeClr val="accent3"/>
            </a:solidFill>
            <a:miter lim="800000"/>
            <a:headEnd/>
            <a:tailEnd/>
          </a:ln>
        </p:spPr>
        <p:txBody>
          <a:bodyPr rtlCol="0" anchor="ctr"/>
          <a:lstStyle/>
          <a:p>
            <a:pPr algn="ctr"/>
            <a:endParaRPr lang="en-US"/>
          </a:p>
        </p:txBody>
      </p:sp>
      <p:sp>
        <p:nvSpPr>
          <p:cNvPr id="63" name="Freeform: Shape 62">
            <a:extLst>
              <a:ext uri="{FF2B5EF4-FFF2-40B4-BE49-F238E27FC236}">
                <a16:creationId xmlns:a16="http://schemas.microsoft.com/office/drawing/2014/main" id="{AD4D55C7-FAE2-4F38-9E1B-2CE829DF433B}"/>
              </a:ext>
            </a:extLst>
          </p:cNvPr>
          <p:cNvSpPr/>
          <p:nvPr/>
        </p:nvSpPr>
        <p:spPr bwMode="auto">
          <a:xfrm>
            <a:off x="7117080" y="3706787"/>
            <a:ext cx="645160" cy="1002373"/>
          </a:xfrm>
          <a:custGeom>
            <a:avLst/>
            <a:gdLst>
              <a:gd name="connsiteX0" fmla="*/ 0 w 645160"/>
              <a:gd name="connsiteY0" fmla="*/ 0 h 985520"/>
              <a:gd name="connsiteX1" fmla="*/ 645160 w 645160"/>
              <a:gd name="connsiteY1" fmla="*/ 0 h 985520"/>
              <a:gd name="connsiteX2" fmla="*/ 645160 w 645160"/>
              <a:gd name="connsiteY2" fmla="*/ 985520 h 985520"/>
            </a:gdLst>
            <a:ahLst/>
            <a:cxnLst>
              <a:cxn ang="0">
                <a:pos x="connsiteX0" y="connsiteY0"/>
              </a:cxn>
              <a:cxn ang="0">
                <a:pos x="connsiteX1" y="connsiteY1"/>
              </a:cxn>
              <a:cxn ang="0">
                <a:pos x="connsiteX2" y="connsiteY2"/>
              </a:cxn>
            </a:cxnLst>
            <a:rect l="l" t="t" r="r" b="b"/>
            <a:pathLst>
              <a:path w="645160" h="985520">
                <a:moveTo>
                  <a:pt x="0" y="0"/>
                </a:moveTo>
                <a:lnTo>
                  <a:pt x="645160" y="0"/>
                </a:lnTo>
                <a:lnTo>
                  <a:pt x="645160" y="985520"/>
                </a:lnTo>
              </a:path>
            </a:pathLst>
          </a:custGeom>
          <a:noFill/>
          <a:ln w="28575">
            <a:solidFill>
              <a:schemeClr val="accent5"/>
            </a:solidFill>
            <a:prstDash val="sysDash"/>
            <a:miter lim="800000"/>
            <a:headEnd/>
            <a:tailEnd/>
          </a:ln>
        </p:spPr>
        <p:txBody>
          <a:bodyPr rtlCol="0" anchor="ctr"/>
          <a:lstStyle/>
          <a:p>
            <a:pPr algn="ctr"/>
            <a:endParaRPr lang="en-US"/>
          </a:p>
        </p:txBody>
      </p:sp>
      <p:grpSp>
        <p:nvGrpSpPr>
          <p:cNvPr id="64" name="Group 63">
            <a:extLst>
              <a:ext uri="{FF2B5EF4-FFF2-40B4-BE49-F238E27FC236}">
                <a16:creationId xmlns:a16="http://schemas.microsoft.com/office/drawing/2014/main" id="{CF5706F4-968A-41F6-B4A0-3FAA6DE6FFD0}"/>
              </a:ext>
            </a:extLst>
          </p:cNvPr>
          <p:cNvGrpSpPr/>
          <p:nvPr/>
        </p:nvGrpSpPr>
        <p:grpSpPr>
          <a:xfrm>
            <a:off x="1773943" y="4763509"/>
            <a:ext cx="2985542" cy="369332"/>
            <a:chOff x="1716793" y="4763509"/>
            <a:chExt cx="2985542" cy="369332"/>
          </a:xfrm>
        </p:grpSpPr>
        <p:sp>
          <p:nvSpPr>
            <p:cNvPr id="66" name="TextBox 65">
              <a:extLst>
                <a:ext uri="{FF2B5EF4-FFF2-40B4-BE49-F238E27FC236}">
                  <a16:creationId xmlns:a16="http://schemas.microsoft.com/office/drawing/2014/main" id="{B5425E31-062D-4859-B265-2CAB5795B43E}"/>
                </a:ext>
              </a:extLst>
            </p:cNvPr>
            <p:cNvSpPr txBox="1"/>
            <p:nvPr/>
          </p:nvSpPr>
          <p:spPr bwMode="auto">
            <a:xfrm>
              <a:off x="4049591" y="4763509"/>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8000</a:t>
              </a:r>
            </a:p>
          </p:txBody>
        </p:sp>
        <p:sp>
          <p:nvSpPr>
            <p:cNvPr id="67" name="TextBox 66">
              <a:extLst>
                <a:ext uri="{FF2B5EF4-FFF2-40B4-BE49-F238E27FC236}">
                  <a16:creationId xmlns:a16="http://schemas.microsoft.com/office/drawing/2014/main" id="{6EB37FBB-D3A4-416D-95EA-1C6C88093B53}"/>
                </a:ext>
              </a:extLst>
            </p:cNvPr>
            <p:cNvSpPr txBox="1"/>
            <p:nvPr/>
          </p:nvSpPr>
          <p:spPr bwMode="auto">
            <a:xfrm>
              <a:off x="3261895" y="4763509"/>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6000</a:t>
              </a:r>
            </a:p>
          </p:txBody>
        </p:sp>
        <p:sp>
          <p:nvSpPr>
            <p:cNvPr id="68" name="TextBox 67">
              <a:extLst>
                <a:ext uri="{FF2B5EF4-FFF2-40B4-BE49-F238E27FC236}">
                  <a16:creationId xmlns:a16="http://schemas.microsoft.com/office/drawing/2014/main" id="{608C7EE9-2BFD-4B17-90FC-CAD865498266}"/>
                </a:ext>
              </a:extLst>
            </p:cNvPr>
            <p:cNvSpPr txBox="1"/>
            <p:nvPr/>
          </p:nvSpPr>
          <p:spPr bwMode="auto">
            <a:xfrm>
              <a:off x="2489344" y="4763509"/>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4000</a:t>
              </a:r>
            </a:p>
          </p:txBody>
        </p:sp>
        <p:sp>
          <p:nvSpPr>
            <p:cNvPr id="69" name="TextBox 68">
              <a:extLst>
                <a:ext uri="{FF2B5EF4-FFF2-40B4-BE49-F238E27FC236}">
                  <a16:creationId xmlns:a16="http://schemas.microsoft.com/office/drawing/2014/main" id="{343497C1-6D3A-4BF2-88E3-F811E296C947}"/>
                </a:ext>
              </a:extLst>
            </p:cNvPr>
            <p:cNvSpPr txBox="1"/>
            <p:nvPr/>
          </p:nvSpPr>
          <p:spPr bwMode="auto">
            <a:xfrm>
              <a:off x="1716793" y="4763509"/>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2000</a:t>
              </a:r>
            </a:p>
          </p:txBody>
        </p:sp>
      </p:grpSp>
      <p:grpSp>
        <p:nvGrpSpPr>
          <p:cNvPr id="71" name="Group 70">
            <a:extLst>
              <a:ext uri="{FF2B5EF4-FFF2-40B4-BE49-F238E27FC236}">
                <a16:creationId xmlns:a16="http://schemas.microsoft.com/office/drawing/2014/main" id="{483B2DC0-C76E-45A5-AC40-E486B30FA6ED}"/>
              </a:ext>
            </a:extLst>
          </p:cNvPr>
          <p:cNvGrpSpPr/>
          <p:nvPr/>
        </p:nvGrpSpPr>
        <p:grpSpPr>
          <a:xfrm>
            <a:off x="1257236" y="1778000"/>
            <a:ext cx="418704" cy="3251594"/>
            <a:chOff x="1451637" y="1314121"/>
            <a:chExt cx="418704" cy="3190110"/>
          </a:xfrm>
        </p:grpSpPr>
        <p:sp>
          <p:nvSpPr>
            <p:cNvPr id="72" name="TextBox 71">
              <a:extLst>
                <a:ext uri="{FF2B5EF4-FFF2-40B4-BE49-F238E27FC236}">
                  <a16:creationId xmlns:a16="http://schemas.microsoft.com/office/drawing/2014/main" id="{77DB50C1-CC96-492C-9631-07C57125EEAA}"/>
                </a:ext>
              </a:extLst>
            </p:cNvPr>
            <p:cNvSpPr txBox="1"/>
            <p:nvPr/>
          </p:nvSpPr>
          <p:spPr bwMode="auto">
            <a:xfrm>
              <a:off x="1451637" y="2003490"/>
              <a:ext cx="418704" cy="48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73" name="TextBox 72">
              <a:extLst>
                <a:ext uri="{FF2B5EF4-FFF2-40B4-BE49-F238E27FC236}">
                  <a16:creationId xmlns:a16="http://schemas.microsoft.com/office/drawing/2014/main" id="{46684092-074C-4286-B08E-D8F3182C5D20}"/>
                </a:ext>
              </a:extLst>
            </p:cNvPr>
            <p:cNvSpPr txBox="1"/>
            <p:nvPr/>
          </p:nvSpPr>
          <p:spPr bwMode="auto">
            <a:xfrm>
              <a:off x="1451637" y="2675700"/>
              <a:ext cx="418704" cy="48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74" name="TextBox 73">
              <a:extLst>
                <a:ext uri="{FF2B5EF4-FFF2-40B4-BE49-F238E27FC236}">
                  <a16:creationId xmlns:a16="http://schemas.microsoft.com/office/drawing/2014/main" id="{D25EDE5A-3BB0-4E37-BD9D-3CDC8A5BD875}"/>
                </a:ext>
              </a:extLst>
            </p:cNvPr>
            <p:cNvSpPr txBox="1"/>
            <p:nvPr/>
          </p:nvSpPr>
          <p:spPr bwMode="auto">
            <a:xfrm>
              <a:off x="1451637" y="3344799"/>
              <a:ext cx="418704" cy="48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75" name="TextBox 74">
              <a:extLst>
                <a:ext uri="{FF2B5EF4-FFF2-40B4-BE49-F238E27FC236}">
                  <a16:creationId xmlns:a16="http://schemas.microsoft.com/office/drawing/2014/main" id="{EF073BEA-4FD6-4493-A07D-232D9B8F1837}"/>
                </a:ext>
              </a:extLst>
            </p:cNvPr>
            <p:cNvSpPr txBox="1"/>
            <p:nvPr/>
          </p:nvSpPr>
          <p:spPr bwMode="auto">
            <a:xfrm>
              <a:off x="1451637" y="4017010"/>
              <a:ext cx="418704" cy="48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76" name="TextBox 75">
              <a:extLst>
                <a:ext uri="{FF2B5EF4-FFF2-40B4-BE49-F238E27FC236}">
                  <a16:creationId xmlns:a16="http://schemas.microsoft.com/office/drawing/2014/main" id="{99033066-1B7F-4489-9AD1-E93CBF73429B}"/>
                </a:ext>
              </a:extLst>
            </p:cNvPr>
            <p:cNvSpPr txBox="1"/>
            <p:nvPr/>
          </p:nvSpPr>
          <p:spPr bwMode="auto">
            <a:xfrm>
              <a:off x="1451637" y="1314121"/>
              <a:ext cx="418704" cy="48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grpSp>
      <p:grpSp>
        <p:nvGrpSpPr>
          <p:cNvPr id="77" name="Group 76">
            <a:extLst>
              <a:ext uri="{FF2B5EF4-FFF2-40B4-BE49-F238E27FC236}">
                <a16:creationId xmlns:a16="http://schemas.microsoft.com/office/drawing/2014/main" id="{F47E7148-DF24-4677-8510-B0CB20A56B14}"/>
              </a:ext>
            </a:extLst>
          </p:cNvPr>
          <p:cNvGrpSpPr/>
          <p:nvPr/>
        </p:nvGrpSpPr>
        <p:grpSpPr>
          <a:xfrm>
            <a:off x="1616931" y="1959582"/>
            <a:ext cx="84409" cy="2771168"/>
            <a:chOff x="1816672" y="2145348"/>
            <a:chExt cx="550839" cy="2703857"/>
          </a:xfrm>
        </p:grpSpPr>
        <p:cxnSp>
          <p:nvCxnSpPr>
            <p:cNvPr id="78" name="Straight Connector 77">
              <a:extLst>
                <a:ext uri="{FF2B5EF4-FFF2-40B4-BE49-F238E27FC236}">
                  <a16:creationId xmlns:a16="http://schemas.microsoft.com/office/drawing/2014/main" id="{2E757BB3-BA38-4E17-B118-FFBFBAAAC1FD}"/>
                </a:ext>
              </a:extLst>
            </p:cNvPr>
            <p:cNvCxnSpPr>
              <a:cxnSpLocks/>
            </p:cNvCxnSpPr>
            <p:nvPr/>
          </p:nvCxnSpPr>
          <p:spPr bwMode="auto">
            <a:xfrm>
              <a:off x="1816672" y="21453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E011B90-D4C0-419D-9A17-5F39569FB3CB}"/>
                </a:ext>
              </a:extLst>
            </p:cNvPr>
            <p:cNvCxnSpPr>
              <a:cxnSpLocks/>
            </p:cNvCxnSpPr>
            <p:nvPr/>
          </p:nvCxnSpPr>
          <p:spPr bwMode="auto">
            <a:xfrm>
              <a:off x="1816672" y="28311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C5FBA60-5E6F-4688-99DF-21C868068872}"/>
                </a:ext>
              </a:extLst>
            </p:cNvPr>
            <p:cNvCxnSpPr>
              <a:cxnSpLocks/>
            </p:cNvCxnSpPr>
            <p:nvPr/>
          </p:nvCxnSpPr>
          <p:spPr bwMode="auto">
            <a:xfrm>
              <a:off x="1816672" y="34864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8A8C54AD-8326-45B6-8F87-8D7B70D26841}"/>
                </a:ext>
              </a:extLst>
            </p:cNvPr>
            <p:cNvCxnSpPr>
              <a:cxnSpLocks/>
            </p:cNvCxnSpPr>
            <p:nvPr/>
          </p:nvCxnSpPr>
          <p:spPr bwMode="auto">
            <a:xfrm>
              <a:off x="1816672" y="41722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06966A7-8B16-4185-A11F-38B0927008FE}"/>
                </a:ext>
              </a:extLst>
            </p:cNvPr>
            <p:cNvCxnSpPr>
              <a:cxnSpLocks/>
            </p:cNvCxnSpPr>
            <p:nvPr/>
          </p:nvCxnSpPr>
          <p:spPr bwMode="auto">
            <a:xfrm>
              <a:off x="1816672" y="4849205"/>
              <a:ext cx="5508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967E0347-D861-4343-88C7-8A7CBC128A79}"/>
              </a:ext>
            </a:extLst>
          </p:cNvPr>
          <p:cNvGrpSpPr/>
          <p:nvPr/>
        </p:nvGrpSpPr>
        <p:grpSpPr>
          <a:xfrm rot="5400000">
            <a:off x="3193626" y="3615846"/>
            <a:ext cx="132084" cy="2318713"/>
            <a:chOff x="1816672" y="2831148"/>
            <a:chExt cx="550839" cy="2018057"/>
          </a:xfrm>
        </p:grpSpPr>
        <p:cxnSp>
          <p:nvCxnSpPr>
            <p:cNvPr id="85" name="Straight Connector 84">
              <a:extLst>
                <a:ext uri="{FF2B5EF4-FFF2-40B4-BE49-F238E27FC236}">
                  <a16:creationId xmlns:a16="http://schemas.microsoft.com/office/drawing/2014/main" id="{184B7867-057C-47A3-ABBA-6DAED23A8DA0}"/>
                </a:ext>
              </a:extLst>
            </p:cNvPr>
            <p:cNvCxnSpPr>
              <a:cxnSpLocks/>
            </p:cNvCxnSpPr>
            <p:nvPr/>
          </p:nvCxnSpPr>
          <p:spPr bwMode="auto">
            <a:xfrm>
              <a:off x="1816672" y="28311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FD532C9-5279-4D3D-93A0-7FACCFDEE515}"/>
                </a:ext>
              </a:extLst>
            </p:cNvPr>
            <p:cNvCxnSpPr>
              <a:cxnSpLocks/>
            </p:cNvCxnSpPr>
            <p:nvPr/>
          </p:nvCxnSpPr>
          <p:spPr bwMode="auto">
            <a:xfrm>
              <a:off x="1816672" y="34864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EE71FC40-EB8F-484D-9911-FC4D3A7E051F}"/>
                </a:ext>
              </a:extLst>
            </p:cNvPr>
            <p:cNvCxnSpPr>
              <a:cxnSpLocks/>
            </p:cNvCxnSpPr>
            <p:nvPr/>
          </p:nvCxnSpPr>
          <p:spPr bwMode="auto">
            <a:xfrm>
              <a:off x="1816672" y="41722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DA21452-2A29-41CA-9E4B-07F6F30B8F70}"/>
                </a:ext>
              </a:extLst>
            </p:cNvPr>
            <p:cNvCxnSpPr>
              <a:cxnSpLocks/>
            </p:cNvCxnSpPr>
            <p:nvPr/>
          </p:nvCxnSpPr>
          <p:spPr bwMode="auto">
            <a:xfrm>
              <a:off x="1816672" y="4849205"/>
              <a:ext cx="550839" cy="0"/>
            </a:xfrm>
            <a:prstGeom prst="line">
              <a:avLst/>
            </a:prstGeom>
            <a:noFill/>
            <a:ln w="28575" cap="flat" cmpd="sng" algn="ctr">
              <a:solidFill>
                <a:schemeClr val="bg1"/>
              </a:solidFill>
              <a:prstDash val="solid"/>
              <a:round/>
              <a:headEnd type="none" w="med" len="med"/>
              <a:tailEnd type="none" w="med" len="med"/>
            </a:ln>
            <a:effectLst/>
          </p:spPr>
        </p:cxnSp>
      </p:grpSp>
      <p:sp>
        <p:nvSpPr>
          <p:cNvPr id="89" name="Freeform: Shape 88">
            <a:extLst>
              <a:ext uri="{FF2B5EF4-FFF2-40B4-BE49-F238E27FC236}">
                <a16:creationId xmlns:a16="http://schemas.microsoft.com/office/drawing/2014/main" id="{6F4C8651-EA53-4078-B602-EC904C434D10}"/>
              </a:ext>
            </a:extLst>
          </p:cNvPr>
          <p:cNvSpPr/>
          <p:nvPr/>
        </p:nvSpPr>
        <p:spPr bwMode="auto">
          <a:xfrm>
            <a:off x="1718201" y="1962150"/>
            <a:ext cx="2707749" cy="2758919"/>
          </a:xfrm>
          <a:custGeom>
            <a:avLst/>
            <a:gdLst>
              <a:gd name="connsiteX0" fmla="*/ 0 w 3484880"/>
              <a:gd name="connsiteY0" fmla="*/ 0 h 2052320"/>
              <a:gd name="connsiteX1" fmla="*/ 0 w 3484880"/>
              <a:gd name="connsiteY1" fmla="*/ 2052320 h 2052320"/>
              <a:gd name="connsiteX2" fmla="*/ 3484880 w 3484880"/>
              <a:gd name="connsiteY2" fmla="*/ 2052320 h 2052320"/>
            </a:gdLst>
            <a:ahLst/>
            <a:cxnLst>
              <a:cxn ang="0">
                <a:pos x="connsiteX0" y="connsiteY0"/>
              </a:cxn>
              <a:cxn ang="0">
                <a:pos x="connsiteX1" y="connsiteY1"/>
              </a:cxn>
              <a:cxn ang="0">
                <a:pos x="connsiteX2" y="connsiteY2"/>
              </a:cxn>
            </a:cxnLst>
            <a:rect l="l" t="t" r="r" b="b"/>
            <a:pathLst>
              <a:path w="3484880" h="2052320">
                <a:moveTo>
                  <a:pt x="0" y="0"/>
                </a:moveTo>
                <a:lnTo>
                  <a:pt x="0" y="2052320"/>
                </a:lnTo>
                <a:lnTo>
                  <a:pt x="3484880" y="2052320"/>
                </a:lnTo>
              </a:path>
            </a:pathLst>
          </a:custGeom>
          <a:noFill/>
          <a:ln w="28575">
            <a:solidFill>
              <a:schemeClr val="bg1"/>
            </a:solidFill>
            <a:miter lim="800000"/>
            <a:headEnd/>
            <a:tailEnd/>
          </a:ln>
        </p:spPr>
        <p:txBody>
          <a:bodyPr rtlCol="0" anchor="ctr"/>
          <a:lstStyle/>
          <a:p>
            <a:pPr algn="ctr"/>
            <a:endParaRPr lang="en-US"/>
          </a:p>
        </p:txBody>
      </p:sp>
      <p:cxnSp>
        <p:nvCxnSpPr>
          <p:cNvPr id="90" name="Straight Connector 89">
            <a:extLst>
              <a:ext uri="{FF2B5EF4-FFF2-40B4-BE49-F238E27FC236}">
                <a16:creationId xmlns:a16="http://schemas.microsoft.com/office/drawing/2014/main" id="{28609C80-BA5F-49EA-829E-EEBAEE93A88D}"/>
              </a:ext>
            </a:extLst>
          </p:cNvPr>
          <p:cNvCxnSpPr/>
          <p:nvPr/>
        </p:nvCxnSpPr>
        <p:spPr bwMode="auto">
          <a:xfrm flipV="1">
            <a:off x="2136905" y="2251635"/>
            <a:ext cx="2204636" cy="1287348"/>
          </a:xfrm>
          <a:prstGeom prst="line">
            <a:avLst/>
          </a:prstGeom>
          <a:noFill/>
          <a:ln w="28575" cap="flat" cmpd="sng" algn="ctr">
            <a:solidFill>
              <a:schemeClr val="bg1"/>
            </a:solidFill>
            <a:prstDash val="solid"/>
            <a:round/>
            <a:headEnd type="none" w="med" len="med"/>
            <a:tailEnd type="none" w="med" len="med"/>
          </a:ln>
          <a:effectLst/>
        </p:spPr>
      </p:cxnSp>
      <p:sp>
        <p:nvSpPr>
          <p:cNvPr id="92" name="Freeform: Shape 91">
            <a:extLst>
              <a:ext uri="{FF2B5EF4-FFF2-40B4-BE49-F238E27FC236}">
                <a16:creationId xmlns:a16="http://schemas.microsoft.com/office/drawing/2014/main" id="{4122693C-3C55-4059-A2B0-8D8FD5B67189}"/>
              </a:ext>
            </a:extLst>
          </p:cNvPr>
          <p:cNvSpPr/>
          <p:nvPr/>
        </p:nvSpPr>
        <p:spPr bwMode="auto">
          <a:xfrm>
            <a:off x="2307167" y="2413000"/>
            <a:ext cx="1468966" cy="1219200"/>
          </a:xfrm>
          <a:custGeom>
            <a:avLst/>
            <a:gdLst>
              <a:gd name="connsiteX0" fmla="*/ 0 w 1468966"/>
              <a:gd name="connsiteY0" fmla="*/ 457200 h 1219200"/>
              <a:gd name="connsiteX1" fmla="*/ 660400 w 1468966"/>
              <a:gd name="connsiteY1" fmla="*/ 1219200 h 1219200"/>
              <a:gd name="connsiteX2" fmla="*/ 1468966 w 1468966"/>
              <a:gd name="connsiteY2" fmla="*/ 753533 h 1219200"/>
              <a:gd name="connsiteX3" fmla="*/ 778933 w 1468966"/>
              <a:gd name="connsiteY3" fmla="*/ 0 h 1219200"/>
              <a:gd name="connsiteX4" fmla="*/ 0 w 1468966"/>
              <a:gd name="connsiteY4" fmla="*/ 457200 h 121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966" h="1219200">
                <a:moveTo>
                  <a:pt x="0" y="457200"/>
                </a:moveTo>
                <a:lnTo>
                  <a:pt x="660400" y="1219200"/>
                </a:lnTo>
                <a:lnTo>
                  <a:pt x="1468966" y="753533"/>
                </a:lnTo>
                <a:lnTo>
                  <a:pt x="778933" y="0"/>
                </a:lnTo>
                <a:lnTo>
                  <a:pt x="0" y="457200"/>
                </a:lnTo>
                <a:close/>
              </a:path>
            </a:pathLst>
          </a:custGeom>
          <a:no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ight Brace 92">
            <a:extLst>
              <a:ext uri="{FF2B5EF4-FFF2-40B4-BE49-F238E27FC236}">
                <a16:creationId xmlns:a16="http://schemas.microsoft.com/office/drawing/2014/main" id="{81FFAFD3-8A37-4E9B-89D6-2EC6BDE3FFC0}"/>
              </a:ext>
            </a:extLst>
          </p:cNvPr>
          <p:cNvSpPr/>
          <p:nvPr/>
        </p:nvSpPr>
        <p:spPr bwMode="auto">
          <a:xfrm rot="3523552">
            <a:off x="3415764" y="3187388"/>
            <a:ext cx="169235" cy="773819"/>
          </a:xfrm>
          <a:prstGeom prst="rightBrace">
            <a:avLst/>
          </a:prstGeom>
          <a:noFill/>
          <a:ln w="28575" cap="flat" cmpd="sng" algn="ctr">
            <a:solidFill>
              <a:schemeClr val="accent4"/>
            </a:solidFill>
            <a:prstDash val="solid"/>
            <a:round/>
            <a:headEnd type="none" w="med" len="med"/>
            <a:tailEnd type="none" w="med" len="med"/>
          </a:ln>
          <a:effectLst/>
        </p:spPr>
        <p:txBody>
          <a:bodyPr rtlCol="0" anchor="ctr"/>
          <a:lstStyle/>
          <a:p>
            <a:pPr algn="ctr"/>
            <a:endParaRPr lang="en-US"/>
          </a:p>
        </p:txBody>
      </p:sp>
      <p:sp>
        <p:nvSpPr>
          <p:cNvPr id="94" name="Rectangle 93">
            <a:extLst>
              <a:ext uri="{FF2B5EF4-FFF2-40B4-BE49-F238E27FC236}">
                <a16:creationId xmlns:a16="http://schemas.microsoft.com/office/drawing/2014/main" id="{D5EFC04C-8A21-48D4-B164-5DE841849EE1}"/>
              </a:ext>
            </a:extLst>
          </p:cNvPr>
          <p:cNvSpPr/>
          <p:nvPr/>
        </p:nvSpPr>
        <p:spPr bwMode="auto">
          <a:xfrm>
            <a:off x="2982963" y="4321449"/>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5FC12D0B-22A2-44EA-A224-F3BDBED76776}"/>
              </a:ext>
            </a:extLst>
          </p:cNvPr>
          <p:cNvSpPr/>
          <p:nvPr/>
        </p:nvSpPr>
        <p:spPr bwMode="auto">
          <a:xfrm>
            <a:off x="4106741" y="3132707"/>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5AF0DA03-718E-4BDE-A384-1A080ABD936E}"/>
              </a:ext>
            </a:extLst>
          </p:cNvPr>
          <p:cNvSpPr/>
          <p:nvPr/>
        </p:nvSpPr>
        <p:spPr bwMode="auto">
          <a:xfrm>
            <a:off x="2977378" y="4531670"/>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25AE52AE-BFF0-44B3-9393-AB438C83E5DA}"/>
              </a:ext>
            </a:extLst>
          </p:cNvPr>
          <p:cNvSpPr/>
          <p:nvPr/>
        </p:nvSpPr>
        <p:spPr bwMode="auto">
          <a:xfrm>
            <a:off x="4025387" y="2803730"/>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01CFF7B4-BF56-4033-B024-B698AEAB2D86}"/>
              </a:ext>
            </a:extLst>
          </p:cNvPr>
          <p:cNvSpPr/>
          <p:nvPr/>
        </p:nvSpPr>
        <p:spPr bwMode="auto">
          <a:xfrm>
            <a:off x="3278448" y="3159168"/>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8D94A966-2D77-43FF-80AF-AB25D6769943}"/>
              </a:ext>
            </a:extLst>
          </p:cNvPr>
          <p:cNvSpPr/>
          <p:nvPr/>
        </p:nvSpPr>
        <p:spPr bwMode="auto">
          <a:xfrm>
            <a:off x="3231651" y="3132591"/>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B88AC9DB-E111-4BA4-A62B-2799966A859B}"/>
              </a:ext>
            </a:extLst>
          </p:cNvPr>
          <p:cNvSpPr/>
          <p:nvPr/>
        </p:nvSpPr>
        <p:spPr bwMode="auto">
          <a:xfrm>
            <a:off x="2996691" y="3192283"/>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C6B393DA-11D5-4CE0-AFF5-E35F9FC1B1A4}"/>
              </a:ext>
            </a:extLst>
          </p:cNvPr>
          <p:cNvSpPr/>
          <p:nvPr/>
        </p:nvSpPr>
        <p:spPr bwMode="auto">
          <a:xfrm>
            <a:off x="3557239" y="2938175"/>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7358E40F-BDE9-448C-96B4-DF6FC1FBB1A4}"/>
              </a:ext>
            </a:extLst>
          </p:cNvPr>
          <p:cNvSpPr/>
          <p:nvPr/>
        </p:nvSpPr>
        <p:spPr bwMode="auto">
          <a:xfrm>
            <a:off x="3620502" y="2850324"/>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14C9D655-EA7A-402B-BD1D-5E6F9FBA085B}"/>
              </a:ext>
            </a:extLst>
          </p:cNvPr>
          <p:cNvSpPr/>
          <p:nvPr/>
        </p:nvSpPr>
        <p:spPr bwMode="auto">
          <a:xfrm>
            <a:off x="3589484" y="2798707"/>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5F8EE9E4-09F2-4425-BBCA-E216D8E61534}"/>
              </a:ext>
            </a:extLst>
          </p:cNvPr>
          <p:cNvSpPr/>
          <p:nvPr/>
        </p:nvSpPr>
        <p:spPr bwMode="auto">
          <a:xfrm>
            <a:off x="3162768" y="2765134"/>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6877B303-27F8-4CAC-9028-C5E9A8A6C088}"/>
              </a:ext>
            </a:extLst>
          </p:cNvPr>
          <p:cNvSpPr/>
          <p:nvPr/>
        </p:nvSpPr>
        <p:spPr bwMode="auto">
          <a:xfrm>
            <a:off x="3457252" y="2696299"/>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755B6057-2F15-4A25-AF89-A1C1FECACE16}"/>
              </a:ext>
            </a:extLst>
          </p:cNvPr>
          <p:cNvSpPr/>
          <p:nvPr/>
        </p:nvSpPr>
        <p:spPr bwMode="auto">
          <a:xfrm>
            <a:off x="3527462" y="2638824"/>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C29D8D30-5FAC-4B79-BE31-9666CCAB0315}"/>
              </a:ext>
            </a:extLst>
          </p:cNvPr>
          <p:cNvSpPr/>
          <p:nvPr/>
        </p:nvSpPr>
        <p:spPr bwMode="auto">
          <a:xfrm>
            <a:off x="3480650" y="2617035"/>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A6995998-E5C5-4D92-82AC-58BF55064E94}"/>
              </a:ext>
            </a:extLst>
          </p:cNvPr>
          <p:cNvSpPr/>
          <p:nvPr/>
        </p:nvSpPr>
        <p:spPr bwMode="auto">
          <a:xfrm>
            <a:off x="2987233" y="2351276"/>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8A573907-47DF-4FC3-9E05-5C0AA9F8DC34}"/>
              </a:ext>
            </a:extLst>
          </p:cNvPr>
          <p:cNvSpPr/>
          <p:nvPr/>
        </p:nvSpPr>
        <p:spPr bwMode="auto">
          <a:xfrm>
            <a:off x="3264628" y="2281364"/>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3053858A-6BD1-4043-917F-E8DBDB1E91EE}"/>
              </a:ext>
            </a:extLst>
          </p:cNvPr>
          <p:cNvSpPr/>
          <p:nvPr/>
        </p:nvSpPr>
        <p:spPr bwMode="auto">
          <a:xfrm>
            <a:off x="3346413" y="2409313"/>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633467EA-F10F-4AB6-9024-23E721932A78}"/>
              </a:ext>
            </a:extLst>
          </p:cNvPr>
          <p:cNvSpPr/>
          <p:nvPr/>
        </p:nvSpPr>
        <p:spPr bwMode="auto">
          <a:xfrm>
            <a:off x="3443091" y="2305598"/>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34E2AC62-CB64-4906-9C4C-E7A5AFDAC667}"/>
              </a:ext>
            </a:extLst>
          </p:cNvPr>
          <p:cNvSpPr/>
          <p:nvPr/>
        </p:nvSpPr>
        <p:spPr bwMode="auto">
          <a:xfrm>
            <a:off x="3511669" y="2305598"/>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AEB533A9-0218-4F43-BD61-48C30D1BBAA0}"/>
              </a:ext>
            </a:extLst>
          </p:cNvPr>
          <p:cNvSpPr/>
          <p:nvPr/>
        </p:nvSpPr>
        <p:spPr bwMode="auto">
          <a:xfrm>
            <a:off x="3360117" y="2513933"/>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BD8BF7C8-9920-4BE4-9D72-A605D1FE6EC6}"/>
              </a:ext>
            </a:extLst>
          </p:cNvPr>
          <p:cNvSpPr/>
          <p:nvPr/>
        </p:nvSpPr>
        <p:spPr bwMode="auto">
          <a:xfrm>
            <a:off x="3416623" y="2493740"/>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303DA397-53FB-42FF-B65A-436AD98E3578}"/>
              </a:ext>
            </a:extLst>
          </p:cNvPr>
          <p:cNvSpPr/>
          <p:nvPr/>
        </p:nvSpPr>
        <p:spPr bwMode="auto">
          <a:xfrm>
            <a:off x="3620502" y="2481286"/>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010B36C5-F80C-4C10-9AD1-8CC766066BBF}"/>
              </a:ext>
            </a:extLst>
          </p:cNvPr>
          <p:cNvSpPr/>
          <p:nvPr/>
        </p:nvSpPr>
        <p:spPr bwMode="auto">
          <a:xfrm>
            <a:off x="3641864" y="2462509"/>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4B9F9990-55B8-4BCE-822A-D3C76501E180}"/>
              </a:ext>
            </a:extLst>
          </p:cNvPr>
          <p:cNvSpPr/>
          <p:nvPr/>
        </p:nvSpPr>
        <p:spPr bwMode="auto">
          <a:xfrm>
            <a:off x="3781344" y="2481286"/>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DA27E23B-0700-40BA-83E4-437EA38089E1}"/>
              </a:ext>
            </a:extLst>
          </p:cNvPr>
          <p:cNvSpPr/>
          <p:nvPr/>
        </p:nvSpPr>
        <p:spPr bwMode="auto">
          <a:xfrm>
            <a:off x="3907039" y="2379490"/>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FFC2CAE4-0DAF-4D28-B021-8C586C978A95}"/>
              </a:ext>
            </a:extLst>
          </p:cNvPr>
          <p:cNvSpPr/>
          <p:nvPr/>
        </p:nvSpPr>
        <p:spPr bwMode="auto">
          <a:xfrm>
            <a:off x="3997907" y="2159107"/>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7C8B6BF8-86F5-47F3-BC3A-EDC449E2F30D}"/>
              </a:ext>
            </a:extLst>
          </p:cNvPr>
          <p:cNvSpPr/>
          <p:nvPr/>
        </p:nvSpPr>
        <p:spPr bwMode="auto">
          <a:xfrm>
            <a:off x="4282140" y="2413991"/>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60741B90-E3DC-4290-9427-AC737FC47B7B}"/>
              </a:ext>
            </a:extLst>
          </p:cNvPr>
          <p:cNvSpPr/>
          <p:nvPr/>
        </p:nvSpPr>
        <p:spPr bwMode="auto">
          <a:xfrm>
            <a:off x="3696281" y="2062315"/>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E4269D23-CD84-4F89-BF8B-40AE58A6FB72}"/>
              </a:ext>
            </a:extLst>
          </p:cNvPr>
          <p:cNvSpPr/>
          <p:nvPr/>
        </p:nvSpPr>
        <p:spPr bwMode="auto">
          <a:xfrm>
            <a:off x="3587447" y="1988240"/>
            <a:ext cx="108834" cy="108834"/>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7A23F302-B763-4424-9C78-99AD74C79BA1}"/>
              </a:ext>
            </a:extLst>
          </p:cNvPr>
          <p:cNvSpPr/>
          <p:nvPr/>
        </p:nvSpPr>
        <p:spPr bwMode="auto">
          <a:xfrm>
            <a:off x="2587082" y="3915393"/>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D53C0B1B-E36C-42D6-8555-4651680E24E3}"/>
              </a:ext>
            </a:extLst>
          </p:cNvPr>
          <p:cNvSpPr/>
          <p:nvPr/>
        </p:nvSpPr>
        <p:spPr bwMode="auto">
          <a:xfrm>
            <a:off x="2308183" y="3621819"/>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1B8F7782-A200-400E-8A74-C5EFBEC06C59}"/>
              </a:ext>
            </a:extLst>
          </p:cNvPr>
          <p:cNvSpPr/>
          <p:nvPr/>
        </p:nvSpPr>
        <p:spPr bwMode="auto">
          <a:xfrm>
            <a:off x="2084064" y="3456651"/>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FD7CF6FD-AE29-4EE5-B443-B5A6DDEDA83A}"/>
              </a:ext>
            </a:extLst>
          </p:cNvPr>
          <p:cNvSpPr/>
          <p:nvPr/>
        </p:nvSpPr>
        <p:spPr bwMode="auto">
          <a:xfrm>
            <a:off x="2371803" y="3450299"/>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6C292CDA-DDBC-4603-BB3B-87157FAFD908}"/>
              </a:ext>
            </a:extLst>
          </p:cNvPr>
          <p:cNvSpPr/>
          <p:nvPr/>
        </p:nvSpPr>
        <p:spPr bwMode="auto">
          <a:xfrm>
            <a:off x="2473433" y="3518969"/>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18842644-CA10-4E40-9CD2-A3B202C97663}"/>
              </a:ext>
            </a:extLst>
          </p:cNvPr>
          <p:cNvSpPr/>
          <p:nvPr/>
        </p:nvSpPr>
        <p:spPr bwMode="auto">
          <a:xfrm>
            <a:off x="2622877" y="3462260"/>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848261DA-2667-4D78-A5FA-76CD3AE0AE5F}"/>
              </a:ext>
            </a:extLst>
          </p:cNvPr>
          <p:cNvSpPr/>
          <p:nvPr/>
        </p:nvSpPr>
        <p:spPr bwMode="auto">
          <a:xfrm>
            <a:off x="3174445" y="3462260"/>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428ADCE9-DABB-4139-B00E-137B5A8A78F2}"/>
              </a:ext>
            </a:extLst>
          </p:cNvPr>
          <p:cNvSpPr/>
          <p:nvPr/>
        </p:nvSpPr>
        <p:spPr bwMode="auto">
          <a:xfrm>
            <a:off x="3080097" y="3304093"/>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385D51C4-69D4-458E-B9AB-FF1325D9AE14}"/>
              </a:ext>
            </a:extLst>
          </p:cNvPr>
          <p:cNvSpPr/>
          <p:nvPr/>
        </p:nvSpPr>
        <p:spPr bwMode="auto">
          <a:xfrm>
            <a:off x="3005047" y="3207185"/>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06AB3D28-0DC4-406C-B49E-4B5B23F8C704}"/>
              </a:ext>
            </a:extLst>
          </p:cNvPr>
          <p:cNvSpPr/>
          <p:nvPr/>
        </p:nvSpPr>
        <p:spPr bwMode="auto">
          <a:xfrm>
            <a:off x="2892790" y="3217989"/>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8C7DFAF3-A9BE-4C32-99FA-A327CBBDC40C}"/>
              </a:ext>
            </a:extLst>
          </p:cNvPr>
          <p:cNvSpPr/>
          <p:nvPr/>
        </p:nvSpPr>
        <p:spPr bwMode="auto">
          <a:xfrm>
            <a:off x="2608895" y="3307811"/>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223A15AE-718E-45C0-A88E-14E047F03CBB}"/>
              </a:ext>
            </a:extLst>
          </p:cNvPr>
          <p:cNvSpPr/>
          <p:nvPr/>
        </p:nvSpPr>
        <p:spPr bwMode="auto">
          <a:xfrm>
            <a:off x="2656096" y="3265006"/>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51D1A53D-ACC3-4402-BAD6-08E1332D1B97}"/>
              </a:ext>
            </a:extLst>
          </p:cNvPr>
          <p:cNvSpPr/>
          <p:nvPr/>
        </p:nvSpPr>
        <p:spPr bwMode="auto">
          <a:xfrm>
            <a:off x="2493327" y="3190250"/>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B85EA4A8-07AD-4DC9-8F36-93A4E833AFD2}"/>
              </a:ext>
            </a:extLst>
          </p:cNvPr>
          <p:cNvSpPr/>
          <p:nvPr/>
        </p:nvSpPr>
        <p:spPr bwMode="auto">
          <a:xfrm>
            <a:off x="2455637" y="3044471"/>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83094DD2-C726-4F8A-A32A-7D4C7E81A1BC}"/>
              </a:ext>
            </a:extLst>
          </p:cNvPr>
          <p:cNvSpPr/>
          <p:nvPr/>
        </p:nvSpPr>
        <p:spPr bwMode="auto">
          <a:xfrm>
            <a:off x="2585320" y="3196790"/>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9479A86B-9C03-43C4-9A65-A5598A3C44CE}"/>
              </a:ext>
            </a:extLst>
          </p:cNvPr>
          <p:cNvSpPr/>
          <p:nvPr/>
        </p:nvSpPr>
        <p:spPr bwMode="auto">
          <a:xfrm>
            <a:off x="2596663" y="3162930"/>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8601A613-F0DA-4BBB-B4D9-C8D1322C14CE}"/>
              </a:ext>
            </a:extLst>
          </p:cNvPr>
          <p:cNvSpPr/>
          <p:nvPr/>
        </p:nvSpPr>
        <p:spPr bwMode="auto">
          <a:xfrm>
            <a:off x="2687221" y="3159066"/>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2FFD8E4F-06C8-4739-802F-5656D1EE75FA}"/>
              </a:ext>
            </a:extLst>
          </p:cNvPr>
          <p:cNvSpPr/>
          <p:nvPr/>
        </p:nvSpPr>
        <p:spPr bwMode="auto">
          <a:xfrm>
            <a:off x="2822157" y="3213534"/>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834CEF57-2E72-4EDD-BA98-E025B0B1A611}"/>
              </a:ext>
            </a:extLst>
          </p:cNvPr>
          <p:cNvSpPr/>
          <p:nvPr/>
        </p:nvSpPr>
        <p:spPr bwMode="auto">
          <a:xfrm>
            <a:off x="2864006" y="3135153"/>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477535B8-9229-4F68-A6BD-EBE8BCEA236B}"/>
              </a:ext>
            </a:extLst>
          </p:cNvPr>
          <p:cNvSpPr/>
          <p:nvPr/>
        </p:nvSpPr>
        <p:spPr bwMode="auto">
          <a:xfrm>
            <a:off x="2902121" y="3082050"/>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6BD61694-EE2B-466A-B44A-C2885A155A5C}"/>
              </a:ext>
            </a:extLst>
          </p:cNvPr>
          <p:cNvSpPr/>
          <p:nvPr/>
        </p:nvSpPr>
        <p:spPr bwMode="auto">
          <a:xfrm>
            <a:off x="3015195" y="3067814"/>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45C43775-5881-417B-88C8-62E89C64455B}"/>
              </a:ext>
            </a:extLst>
          </p:cNvPr>
          <p:cNvSpPr/>
          <p:nvPr/>
        </p:nvSpPr>
        <p:spPr bwMode="auto">
          <a:xfrm>
            <a:off x="2962480" y="2972730"/>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A195524D-9010-4E68-BDBD-2287FA9A98A5}"/>
              </a:ext>
            </a:extLst>
          </p:cNvPr>
          <p:cNvSpPr/>
          <p:nvPr/>
        </p:nvSpPr>
        <p:spPr bwMode="auto">
          <a:xfrm>
            <a:off x="2888065" y="2937295"/>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90F5CE2F-96EF-4708-9494-9B8570764BB3}"/>
              </a:ext>
            </a:extLst>
          </p:cNvPr>
          <p:cNvSpPr/>
          <p:nvPr/>
        </p:nvSpPr>
        <p:spPr bwMode="auto">
          <a:xfrm>
            <a:off x="2923521" y="2906843"/>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C763A695-25D9-4A70-B099-CD9284296B02}"/>
              </a:ext>
            </a:extLst>
          </p:cNvPr>
          <p:cNvSpPr/>
          <p:nvPr/>
        </p:nvSpPr>
        <p:spPr bwMode="auto">
          <a:xfrm>
            <a:off x="3027933" y="2935887"/>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BA4277DD-37D3-459B-BE00-F037E1F4CD57}"/>
              </a:ext>
            </a:extLst>
          </p:cNvPr>
          <p:cNvSpPr/>
          <p:nvPr/>
        </p:nvSpPr>
        <p:spPr bwMode="auto">
          <a:xfrm>
            <a:off x="3095988" y="2952521"/>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B6C02A6D-E4CA-4F71-A952-624F1105DBBD}"/>
              </a:ext>
            </a:extLst>
          </p:cNvPr>
          <p:cNvSpPr/>
          <p:nvPr/>
        </p:nvSpPr>
        <p:spPr bwMode="auto">
          <a:xfrm>
            <a:off x="3175856" y="2962303"/>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DA0EED0D-330A-44F2-918E-8244406E109A}"/>
              </a:ext>
            </a:extLst>
          </p:cNvPr>
          <p:cNvSpPr/>
          <p:nvPr/>
        </p:nvSpPr>
        <p:spPr bwMode="auto">
          <a:xfrm>
            <a:off x="2657203" y="3015129"/>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ECBA4BA0-1C3D-4A40-B177-396C040F9584}"/>
              </a:ext>
            </a:extLst>
          </p:cNvPr>
          <p:cNvSpPr/>
          <p:nvPr/>
        </p:nvSpPr>
        <p:spPr bwMode="auto">
          <a:xfrm>
            <a:off x="2751375" y="2986701"/>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2D482343-7735-46D8-96F0-1AD94888A5B1}"/>
              </a:ext>
            </a:extLst>
          </p:cNvPr>
          <p:cNvSpPr/>
          <p:nvPr/>
        </p:nvSpPr>
        <p:spPr bwMode="auto">
          <a:xfrm>
            <a:off x="2739195" y="2920238"/>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A69EE5AA-7371-44E5-A298-23E3443544F7}"/>
              </a:ext>
            </a:extLst>
          </p:cNvPr>
          <p:cNvSpPr/>
          <p:nvPr/>
        </p:nvSpPr>
        <p:spPr bwMode="auto">
          <a:xfrm>
            <a:off x="1951531" y="2522825"/>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8164B141-99DE-4462-B3A6-DF3DC03C1897}"/>
              </a:ext>
            </a:extLst>
          </p:cNvPr>
          <p:cNvSpPr/>
          <p:nvPr/>
        </p:nvSpPr>
        <p:spPr bwMode="auto">
          <a:xfrm>
            <a:off x="2642439" y="2785361"/>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9A3B8F8D-7F6E-4C91-BB65-F96761E4A9A6}"/>
              </a:ext>
            </a:extLst>
          </p:cNvPr>
          <p:cNvSpPr/>
          <p:nvPr/>
        </p:nvSpPr>
        <p:spPr bwMode="auto">
          <a:xfrm>
            <a:off x="2752787" y="2754071"/>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5AA31251-1120-444C-BDEF-BA4BF22C38E4}"/>
              </a:ext>
            </a:extLst>
          </p:cNvPr>
          <p:cNvSpPr/>
          <p:nvPr/>
        </p:nvSpPr>
        <p:spPr bwMode="auto">
          <a:xfrm>
            <a:off x="2862703" y="2682273"/>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0C7F6190-3CA4-4012-A843-2C96CC940822}"/>
              </a:ext>
            </a:extLst>
          </p:cNvPr>
          <p:cNvSpPr/>
          <p:nvPr/>
        </p:nvSpPr>
        <p:spPr bwMode="auto">
          <a:xfrm>
            <a:off x="2959317" y="2668778"/>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861CCDDF-C7F3-4276-8A02-1E70EE53328B}"/>
              </a:ext>
            </a:extLst>
          </p:cNvPr>
          <p:cNvSpPr/>
          <p:nvPr/>
        </p:nvSpPr>
        <p:spPr bwMode="auto">
          <a:xfrm>
            <a:off x="3124621" y="2713743"/>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EED15B25-DD1C-42FE-B0CC-BD0D82ABAFF6}"/>
              </a:ext>
            </a:extLst>
          </p:cNvPr>
          <p:cNvSpPr/>
          <p:nvPr/>
        </p:nvSpPr>
        <p:spPr bwMode="auto">
          <a:xfrm>
            <a:off x="3175981" y="2684069"/>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A4C12AB9-192D-4A71-A750-9E31F7370C5C}"/>
              </a:ext>
            </a:extLst>
          </p:cNvPr>
          <p:cNvSpPr/>
          <p:nvPr/>
        </p:nvSpPr>
        <p:spPr bwMode="auto">
          <a:xfrm>
            <a:off x="3162218" y="2811372"/>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8D1CAE49-C72D-4EBC-9C8A-83B7AAAB3651}"/>
              </a:ext>
            </a:extLst>
          </p:cNvPr>
          <p:cNvSpPr/>
          <p:nvPr/>
        </p:nvSpPr>
        <p:spPr bwMode="auto">
          <a:xfrm>
            <a:off x="3342250" y="2770407"/>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DE7CE1F5-3663-4196-B27A-F902B2A7E74E}"/>
              </a:ext>
            </a:extLst>
          </p:cNvPr>
          <p:cNvSpPr/>
          <p:nvPr/>
        </p:nvSpPr>
        <p:spPr bwMode="auto">
          <a:xfrm>
            <a:off x="3562433" y="2768444"/>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B6270F6E-38F7-4F56-8333-F0162AFEC06E}"/>
              </a:ext>
            </a:extLst>
          </p:cNvPr>
          <p:cNvSpPr/>
          <p:nvPr/>
        </p:nvSpPr>
        <p:spPr bwMode="auto">
          <a:xfrm>
            <a:off x="3617689" y="3011539"/>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4CB00BDD-54B9-471C-B12F-8DE8962BC16A}"/>
              </a:ext>
            </a:extLst>
          </p:cNvPr>
          <p:cNvSpPr/>
          <p:nvPr/>
        </p:nvSpPr>
        <p:spPr bwMode="auto">
          <a:xfrm>
            <a:off x="3414483" y="2137400"/>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3C7D8B11-A0E9-4AE5-92E5-CBD6DC20DE04}"/>
              </a:ext>
            </a:extLst>
          </p:cNvPr>
          <p:cNvSpPr/>
          <p:nvPr/>
        </p:nvSpPr>
        <p:spPr bwMode="auto">
          <a:xfrm>
            <a:off x="3164846" y="2310889"/>
            <a:ext cx="108936" cy="108936"/>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98815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Phase I Study of Etavopivat in SCD: </a:t>
            </a:r>
            <a:br>
              <a:rPr lang="en-US" altLang="en-US" dirty="0"/>
            </a:br>
            <a:r>
              <a:rPr lang="en-US" dirty="0"/>
              <a:t>Sickle RBC Deformability </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33A8279D-978A-714B-8DEE-220447516294}"/>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Kalfa. ASH 2021. Abstr 8. Reproduced with permission.</a:t>
            </a:r>
            <a:endParaRPr lang="en-US" altLang="en-US" sz="1200" b="0" dirty="0">
              <a:solidFill>
                <a:schemeClr val="bg2"/>
              </a:solidFill>
              <a:latin typeface="Calibri" panose="020F0502020204030204" pitchFamily="34" charset="0"/>
            </a:endParaRPr>
          </a:p>
        </p:txBody>
      </p:sp>
      <p:sp>
        <p:nvSpPr>
          <p:cNvPr id="12" name="Content Placeholder 2">
            <a:extLst>
              <a:ext uri="{FF2B5EF4-FFF2-40B4-BE49-F238E27FC236}">
                <a16:creationId xmlns:a16="http://schemas.microsoft.com/office/drawing/2014/main" id="{D8354B95-2951-A54D-9D00-CFA49FAEE555}"/>
              </a:ext>
            </a:extLst>
          </p:cNvPr>
          <p:cNvSpPr txBox="1">
            <a:spLocks/>
          </p:cNvSpPr>
          <p:nvPr/>
        </p:nvSpPr>
        <p:spPr bwMode="auto">
          <a:xfrm>
            <a:off x="609759" y="5642892"/>
            <a:ext cx="10877529" cy="448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Sickle cell deformability improved over 12 wk of etavopivat treatment</a:t>
            </a:r>
          </a:p>
        </p:txBody>
      </p:sp>
      <p:sp>
        <p:nvSpPr>
          <p:cNvPr id="4" name="TextBox 3">
            <a:extLst>
              <a:ext uri="{FF2B5EF4-FFF2-40B4-BE49-F238E27FC236}">
                <a16:creationId xmlns:a16="http://schemas.microsoft.com/office/drawing/2014/main" id="{2A3E1FE9-443C-3C49-8B9B-1691C6AD579F}"/>
              </a:ext>
            </a:extLst>
          </p:cNvPr>
          <p:cNvSpPr txBox="1"/>
          <p:nvPr/>
        </p:nvSpPr>
        <p:spPr bwMode="auto">
          <a:xfrm>
            <a:off x="7961874" y="2263971"/>
            <a:ext cx="13258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&lt;.01 vs BL</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 vs BL</a:t>
            </a:r>
          </a:p>
        </p:txBody>
      </p:sp>
      <p:sp>
        <p:nvSpPr>
          <p:cNvPr id="10" name="TextBox 9">
            <a:extLst>
              <a:ext uri="{FF2B5EF4-FFF2-40B4-BE49-F238E27FC236}">
                <a16:creationId xmlns:a16="http://schemas.microsoft.com/office/drawing/2014/main" id="{FF8598AA-5E24-42BB-87B7-A1BC19B2EEAB}"/>
              </a:ext>
            </a:extLst>
          </p:cNvPr>
          <p:cNvSpPr txBox="1"/>
          <p:nvPr/>
        </p:nvSpPr>
        <p:spPr bwMode="auto">
          <a:xfrm>
            <a:off x="1870788" y="5155048"/>
            <a:ext cx="20810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pO</a:t>
            </a:r>
            <a:r>
              <a:rPr lang="en-US" baseline="-25000" dirty="0">
                <a:solidFill>
                  <a:schemeClr val="bg1"/>
                </a:solidFill>
                <a:latin typeface="Calibri" panose="020F0502020204030204" pitchFamily="34" charset="0"/>
              </a:rPr>
              <a:t>2</a:t>
            </a:r>
            <a:r>
              <a:rPr lang="en-US" dirty="0">
                <a:solidFill>
                  <a:schemeClr val="bg1"/>
                </a:solidFill>
                <a:latin typeface="Calibri" panose="020F0502020204030204" pitchFamily="34" charset="0"/>
              </a:rPr>
              <a:t> (mm Hg)</a:t>
            </a:r>
          </a:p>
        </p:txBody>
      </p:sp>
      <p:sp>
        <p:nvSpPr>
          <p:cNvPr id="2" name="TextBox 1">
            <a:extLst>
              <a:ext uri="{FF2B5EF4-FFF2-40B4-BE49-F238E27FC236}">
                <a16:creationId xmlns:a16="http://schemas.microsoft.com/office/drawing/2014/main" id="{67A2D5F6-287B-4B56-9256-3B0A8C0FFED5}"/>
              </a:ext>
            </a:extLst>
          </p:cNvPr>
          <p:cNvSpPr txBox="1"/>
          <p:nvPr/>
        </p:nvSpPr>
        <p:spPr bwMode="auto">
          <a:xfrm>
            <a:off x="1428680" y="1677616"/>
            <a:ext cx="3573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Oxygenscan (Single Patient)</a:t>
            </a:r>
          </a:p>
        </p:txBody>
      </p:sp>
      <p:sp>
        <p:nvSpPr>
          <p:cNvPr id="13" name="TextBox 12">
            <a:extLst>
              <a:ext uri="{FF2B5EF4-FFF2-40B4-BE49-F238E27FC236}">
                <a16:creationId xmlns:a16="http://schemas.microsoft.com/office/drawing/2014/main" id="{EC9FD152-3D53-4086-967E-04C618F671A3}"/>
              </a:ext>
            </a:extLst>
          </p:cNvPr>
          <p:cNvSpPr txBox="1"/>
          <p:nvPr/>
        </p:nvSpPr>
        <p:spPr bwMode="auto">
          <a:xfrm>
            <a:off x="6668146" y="1677616"/>
            <a:ext cx="15280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PoS</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(All Patients)</a:t>
            </a:r>
          </a:p>
        </p:txBody>
      </p:sp>
      <p:sp>
        <p:nvSpPr>
          <p:cNvPr id="14" name="TextBox 13">
            <a:extLst>
              <a:ext uri="{FF2B5EF4-FFF2-40B4-BE49-F238E27FC236}">
                <a16:creationId xmlns:a16="http://schemas.microsoft.com/office/drawing/2014/main" id="{44C08879-3BA1-4116-A755-27F29B1DD57D}"/>
              </a:ext>
            </a:extLst>
          </p:cNvPr>
          <p:cNvSpPr txBox="1"/>
          <p:nvPr/>
        </p:nvSpPr>
        <p:spPr bwMode="auto">
          <a:xfrm>
            <a:off x="9675058" y="1677616"/>
            <a:ext cx="15280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EI</a:t>
            </a:r>
            <a:r>
              <a:rPr lang="en-US" baseline="-25000" dirty="0">
                <a:solidFill>
                  <a:schemeClr val="bg1"/>
                </a:solidFill>
                <a:latin typeface="Calibri" panose="020F0502020204030204" pitchFamily="34" charset="0"/>
              </a:rPr>
              <a:t>max</a:t>
            </a:r>
            <a:br>
              <a:rPr lang="en-US" baseline="-25000" dirty="0">
                <a:solidFill>
                  <a:schemeClr val="bg1"/>
                </a:solidFill>
                <a:latin typeface="Calibri" panose="020F0502020204030204" pitchFamily="34" charset="0"/>
              </a:rPr>
            </a:br>
            <a:r>
              <a:rPr lang="en-US" dirty="0">
                <a:solidFill>
                  <a:schemeClr val="bg1"/>
                </a:solidFill>
                <a:latin typeface="Calibri" panose="020F0502020204030204" pitchFamily="34" charset="0"/>
              </a:rPr>
              <a:t>(All Patients)</a:t>
            </a:r>
          </a:p>
        </p:txBody>
      </p:sp>
      <p:sp>
        <p:nvSpPr>
          <p:cNvPr id="6" name="TextBox 5">
            <a:extLst>
              <a:ext uri="{FF2B5EF4-FFF2-40B4-BE49-F238E27FC236}">
                <a16:creationId xmlns:a16="http://schemas.microsoft.com/office/drawing/2014/main" id="{5C582198-FDA2-4F51-88E3-8FC0C2CAC83B}"/>
              </a:ext>
            </a:extLst>
          </p:cNvPr>
          <p:cNvSpPr txBox="1"/>
          <p:nvPr/>
        </p:nvSpPr>
        <p:spPr bwMode="auto">
          <a:xfrm rot="-5400000">
            <a:off x="-389258" y="3357978"/>
            <a:ext cx="24622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Elongation Index</a:t>
            </a:r>
          </a:p>
        </p:txBody>
      </p:sp>
      <p:sp>
        <p:nvSpPr>
          <p:cNvPr id="16" name="TextBox 15">
            <a:extLst>
              <a:ext uri="{FF2B5EF4-FFF2-40B4-BE49-F238E27FC236}">
                <a16:creationId xmlns:a16="http://schemas.microsoft.com/office/drawing/2014/main" id="{6FE2303D-D628-46B6-9B66-C0CD1CF307BC}"/>
              </a:ext>
            </a:extLst>
          </p:cNvPr>
          <p:cNvSpPr txBox="1"/>
          <p:nvPr/>
        </p:nvSpPr>
        <p:spPr bwMode="auto">
          <a:xfrm rot="-5400000">
            <a:off x="4879958" y="3569405"/>
            <a:ext cx="3017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Mean (± SE) Change From BL (%)</a:t>
            </a:r>
            <a:endParaRPr lang="en-US"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BB0E9C6C-99F8-4086-849F-8B0E52FD933E}"/>
              </a:ext>
            </a:extLst>
          </p:cNvPr>
          <p:cNvSpPr txBox="1"/>
          <p:nvPr/>
        </p:nvSpPr>
        <p:spPr bwMode="auto">
          <a:xfrm rot="-5400000">
            <a:off x="7862399" y="3569405"/>
            <a:ext cx="3017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Mean (± SE) Change From BL (%)</a:t>
            </a:r>
            <a:endParaRPr lang="en-US"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2FA9AF72-20DD-4426-A7A1-453DB295BDF4}"/>
              </a:ext>
            </a:extLst>
          </p:cNvPr>
          <p:cNvSpPr txBox="1"/>
          <p:nvPr/>
        </p:nvSpPr>
        <p:spPr bwMode="auto">
          <a:xfrm>
            <a:off x="6805636" y="4856238"/>
            <a:ext cx="9211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 Wk</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13)</a:t>
            </a:r>
          </a:p>
        </p:txBody>
      </p:sp>
      <p:sp>
        <p:nvSpPr>
          <p:cNvPr id="19" name="TextBox 18">
            <a:extLst>
              <a:ext uri="{FF2B5EF4-FFF2-40B4-BE49-F238E27FC236}">
                <a16:creationId xmlns:a16="http://schemas.microsoft.com/office/drawing/2014/main" id="{6B6107FF-E76C-4670-8DB1-5DC013EF36A9}"/>
              </a:ext>
            </a:extLst>
          </p:cNvPr>
          <p:cNvSpPr txBox="1"/>
          <p:nvPr/>
        </p:nvSpPr>
        <p:spPr bwMode="auto">
          <a:xfrm>
            <a:off x="7472463" y="4856238"/>
            <a:ext cx="8443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 Wk</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14)</a:t>
            </a:r>
          </a:p>
        </p:txBody>
      </p:sp>
      <p:sp>
        <p:nvSpPr>
          <p:cNvPr id="20" name="TextBox 19">
            <a:extLst>
              <a:ext uri="{FF2B5EF4-FFF2-40B4-BE49-F238E27FC236}">
                <a16:creationId xmlns:a16="http://schemas.microsoft.com/office/drawing/2014/main" id="{B81E3F8C-7C6B-49AA-ABA2-0ED3819157C0}"/>
              </a:ext>
            </a:extLst>
          </p:cNvPr>
          <p:cNvSpPr txBox="1"/>
          <p:nvPr/>
        </p:nvSpPr>
        <p:spPr bwMode="auto">
          <a:xfrm>
            <a:off x="10343082" y="4856238"/>
            <a:ext cx="8443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 Wk</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14)</a:t>
            </a:r>
          </a:p>
        </p:txBody>
      </p:sp>
      <p:sp>
        <p:nvSpPr>
          <p:cNvPr id="21" name="TextBox 20">
            <a:extLst>
              <a:ext uri="{FF2B5EF4-FFF2-40B4-BE49-F238E27FC236}">
                <a16:creationId xmlns:a16="http://schemas.microsoft.com/office/drawing/2014/main" id="{9B0D9C3A-C6D2-4B7F-B2EC-3AA0E4658731}"/>
              </a:ext>
            </a:extLst>
          </p:cNvPr>
          <p:cNvSpPr txBox="1"/>
          <p:nvPr/>
        </p:nvSpPr>
        <p:spPr bwMode="auto">
          <a:xfrm>
            <a:off x="9774106" y="4856238"/>
            <a:ext cx="7889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 Wk</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 = 13)</a:t>
            </a:r>
          </a:p>
        </p:txBody>
      </p:sp>
      <p:sp>
        <p:nvSpPr>
          <p:cNvPr id="5" name="TextBox 4">
            <a:extLst>
              <a:ext uri="{FF2B5EF4-FFF2-40B4-BE49-F238E27FC236}">
                <a16:creationId xmlns:a16="http://schemas.microsoft.com/office/drawing/2014/main" id="{EDB344FD-BF38-46CF-9469-544A7C87BE95}"/>
              </a:ext>
            </a:extLst>
          </p:cNvPr>
          <p:cNvSpPr txBox="1"/>
          <p:nvPr/>
        </p:nvSpPr>
        <p:spPr bwMode="auto">
          <a:xfrm>
            <a:off x="7153985" y="4149871"/>
            <a:ext cx="300082" cy="369332"/>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24" name="TextBox 23">
            <a:extLst>
              <a:ext uri="{FF2B5EF4-FFF2-40B4-BE49-F238E27FC236}">
                <a16:creationId xmlns:a16="http://schemas.microsoft.com/office/drawing/2014/main" id="{F0FD22DA-9E9C-4AF5-8416-6C1ACFDD5628}"/>
              </a:ext>
            </a:extLst>
          </p:cNvPr>
          <p:cNvSpPr txBox="1"/>
          <p:nvPr/>
        </p:nvSpPr>
        <p:spPr bwMode="auto">
          <a:xfrm>
            <a:off x="7722578" y="4481154"/>
            <a:ext cx="364771" cy="276999"/>
          </a:xfrm>
          <a:prstGeom prst="rect">
            <a:avLst/>
          </a:prstGeom>
          <a:solidFill>
            <a:schemeClr val="tx1"/>
          </a:solidFill>
          <a:ln>
            <a:noFill/>
          </a:ln>
        </p:spPr>
        <p:txBody>
          <a:bodyPr wrap="square" lIns="0" tIns="0" rIns="0" bIns="0"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sp>
        <p:nvSpPr>
          <p:cNvPr id="25" name="TextBox 24">
            <a:extLst>
              <a:ext uri="{FF2B5EF4-FFF2-40B4-BE49-F238E27FC236}">
                <a16:creationId xmlns:a16="http://schemas.microsoft.com/office/drawing/2014/main" id="{5A212609-6966-486D-A355-C9E17309204C}"/>
              </a:ext>
            </a:extLst>
          </p:cNvPr>
          <p:cNvSpPr txBox="1"/>
          <p:nvPr/>
        </p:nvSpPr>
        <p:spPr bwMode="auto">
          <a:xfrm>
            <a:off x="10613881" y="2758875"/>
            <a:ext cx="300082" cy="276999"/>
          </a:xfrm>
          <a:prstGeom prst="rect">
            <a:avLst/>
          </a:prstGeom>
          <a:solidFill>
            <a:schemeClr val="tx1"/>
          </a:solidFill>
          <a:ln>
            <a:noFill/>
          </a:ln>
        </p:spPr>
        <p:txBody>
          <a:bodyPr wrap="square" lIns="0" tIns="0" rIns="0" bIns="0"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p>
        </p:txBody>
      </p:sp>
      <p:grpSp>
        <p:nvGrpSpPr>
          <p:cNvPr id="26" name="Group 25">
            <a:extLst>
              <a:ext uri="{FF2B5EF4-FFF2-40B4-BE49-F238E27FC236}">
                <a16:creationId xmlns:a16="http://schemas.microsoft.com/office/drawing/2014/main" id="{6DFEEE8E-EC4C-4F86-A5F4-E4A0163C8EE5}"/>
              </a:ext>
            </a:extLst>
          </p:cNvPr>
          <p:cNvGrpSpPr/>
          <p:nvPr/>
        </p:nvGrpSpPr>
        <p:grpSpPr>
          <a:xfrm>
            <a:off x="6431068" y="2621280"/>
            <a:ext cx="489238" cy="2351940"/>
            <a:chOff x="1381103" y="1314121"/>
            <a:chExt cx="489238" cy="3190110"/>
          </a:xfrm>
        </p:grpSpPr>
        <p:sp>
          <p:nvSpPr>
            <p:cNvPr id="27" name="TextBox 26">
              <a:extLst>
                <a:ext uri="{FF2B5EF4-FFF2-40B4-BE49-F238E27FC236}">
                  <a16:creationId xmlns:a16="http://schemas.microsoft.com/office/drawing/2014/main" id="{F4351C48-9ED1-453B-B768-B32B3414F46C}"/>
                </a:ext>
              </a:extLst>
            </p:cNvPr>
            <p:cNvSpPr txBox="1"/>
            <p:nvPr/>
          </p:nvSpPr>
          <p:spPr bwMode="auto">
            <a:xfrm>
              <a:off x="1381103" y="2003490"/>
              <a:ext cx="489238" cy="48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8" name="TextBox 27">
              <a:extLst>
                <a:ext uri="{FF2B5EF4-FFF2-40B4-BE49-F238E27FC236}">
                  <a16:creationId xmlns:a16="http://schemas.microsoft.com/office/drawing/2014/main" id="{6A5EE401-3D42-4858-96A7-886209070612}"/>
                </a:ext>
              </a:extLst>
            </p:cNvPr>
            <p:cNvSpPr txBox="1"/>
            <p:nvPr/>
          </p:nvSpPr>
          <p:spPr bwMode="auto">
            <a:xfrm>
              <a:off x="1381103" y="2675700"/>
              <a:ext cx="489238" cy="48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9" name="TextBox 28">
              <a:extLst>
                <a:ext uri="{FF2B5EF4-FFF2-40B4-BE49-F238E27FC236}">
                  <a16:creationId xmlns:a16="http://schemas.microsoft.com/office/drawing/2014/main" id="{D3FBD1A9-A0B2-42C0-AD3E-E81F30E58D42}"/>
                </a:ext>
              </a:extLst>
            </p:cNvPr>
            <p:cNvSpPr txBox="1"/>
            <p:nvPr/>
          </p:nvSpPr>
          <p:spPr bwMode="auto">
            <a:xfrm>
              <a:off x="1381103" y="3344799"/>
              <a:ext cx="489238" cy="48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0" name="TextBox 29">
              <a:extLst>
                <a:ext uri="{FF2B5EF4-FFF2-40B4-BE49-F238E27FC236}">
                  <a16:creationId xmlns:a16="http://schemas.microsoft.com/office/drawing/2014/main" id="{52E6557E-8D69-47BC-96BD-5F65CA8AA563}"/>
                </a:ext>
              </a:extLst>
            </p:cNvPr>
            <p:cNvSpPr txBox="1"/>
            <p:nvPr/>
          </p:nvSpPr>
          <p:spPr bwMode="auto">
            <a:xfrm>
              <a:off x="1381103" y="4017010"/>
              <a:ext cx="489238" cy="48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 name="TextBox 30">
              <a:extLst>
                <a:ext uri="{FF2B5EF4-FFF2-40B4-BE49-F238E27FC236}">
                  <a16:creationId xmlns:a16="http://schemas.microsoft.com/office/drawing/2014/main" id="{723D961B-ACB7-42F7-A4A5-7B82F2FCEF12}"/>
                </a:ext>
              </a:extLst>
            </p:cNvPr>
            <p:cNvSpPr txBox="1"/>
            <p:nvPr/>
          </p:nvSpPr>
          <p:spPr bwMode="auto">
            <a:xfrm>
              <a:off x="1568656" y="1314121"/>
              <a:ext cx="301685" cy="48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32" name="Group 31">
            <a:extLst>
              <a:ext uri="{FF2B5EF4-FFF2-40B4-BE49-F238E27FC236}">
                <a16:creationId xmlns:a16="http://schemas.microsoft.com/office/drawing/2014/main" id="{C1DE238F-C602-44E7-BA1B-FB419550A1A3}"/>
              </a:ext>
            </a:extLst>
          </p:cNvPr>
          <p:cNvGrpSpPr/>
          <p:nvPr/>
        </p:nvGrpSpPr>
        <p:grpSpPr>
          <a:xfrm>
            <a:off x="6842761" y="2807486"/>
            <a:ext cx="84694" cy="1982954"/>
            <a:chOff x="1816672" y="2145348"/>
            <a:chExt cx="550839" cy="2703857"/>
          </a:xfrm>
        </p:grpSpPr>
        <p:cxnSp>
          <p:nvCxnSpPr>
            <p:cNvPr id="33" name="Straight Connector 32">
              <a:extLst>
                <a:ext uri="{FF2B5EF4-FFF2-40B4-BE49-F238E27FC236}">
                  <a16:creationId xmlns:a16="http://schemas.microsoft.com/office/drawing/2014/main" id="{E17F6D69-65B0-4F48-AACF-34D24E57D8C1}"/>
                </a:ext>
              </a:extLst>
            </p:cNvPr>
            <p:cNvCxnSpPr>
              <a:cxnSpLocks/>
            </p:cNvCxnSpPr>
            <p:nvPr/>
          </p:nvCxnSpPr>
          <p:spPr bwMode="auto">
            <a:xfrm>
              <a:off x="1816672" y="21453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A9A5F85-1D55-4EFC-B6D2-3A830094EA4E}"/>
                </a:ext>
              </a:extLst>
            </p:cNvPr>
            <p:cNvCxnSpPr>
              <a:cxnSpLocks/>
            </p:cNvCxnSpPr>
            <p:nvPr/>
          </p:nvCxnSpPr>
          <p:spPr bwMode="auto">
            <a:xfrm>
              <a:off x="1816672" y="28311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6DC97BB-CE94-4752-B059-0BB73230BDE5}"/>
                </a:ext>
              </a:extLst>
            </p:cNvPr>
            <p:cNvCxnSpPr>
              <a:cxnSpLocks/>
            </p:cNvCxnSpPr>
            <p:nvPr/>
          </p:nvCxnSpPr>
          <p:spPr bwMode="auto">
            <a:xfrm>
              <a:off x="1816672" y="34864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B925C1A-C468-49D6-BF9C-E2DEDA12A64F}"/>
                </a:ext>
              </a:extLst>
            </p:cNvPr>
            <p:cNvCxnSpPr>
              <a:cxnSpLocks/>
            </p:cNvCxnSpPr>
            <p:nvPr/>
          </p:nvCxnSpPr>
          <p:spPr bwMode="auto">
            <a:xfrm>
              <a:off x="1816672" y="41722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96C8E59-CCB4-4347-B856-FB888A05DD5C}"/>
                </a:ext>
              </a:extLst>
            </p:cNvPr>
            <p:cNvCxnSpPr>
              <a:cxnSpLocks/>
            </p:cNvCxnSpPr>
            <p:nvPr/>
          </p:nvCxnSpPr>
          <p:spPr bwMode="auto">
            <a:xfrm>
              <a:off x="1816672" y="4849205"/>
              <a:ext cx="5508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3D99A733-03B4-466D-947B-04D8D1AD4A1F}"/>
              </a:ext>
            </a:extLst>
          </p:cNvPr>
          <p:cNvGrpSpPr/>
          <p:nvPr/>
        </p:nvGrpSpPr>
        <p:grpSpPr>
          <a:xfrm>
            <a:off x="2627336" y="3837987"/>
            <a:ext cx="2559671" cy="757130"/>
            <a:chOff x="2618825" y="3845023"/>
            <a:chExt cx="2559671" cy="757130"/>
          </a:xfrm>
        </p:grpSpPr>
        <p:sp>
          <p:nvSpPr>
            <p:cNvPr id="23" name="TextBox 22">
              <a:extLst>
                <a:ext uri="{FF2B5EF4-FFF2-40B4-BE49-F238E27FC236}">
                  <a16:creationId xmlns:a16="http://schemas.microsoft.com/office/drawing/2014/main" id="{6C356CD1-FCB7-4A1C-9A55-6F9B96151A99}"/>
                </a:ext>
              </a:extLst>
            </p:cNvPr>
            <p:cNvSpPr txBox="1"/>
            <p:nvPr/>
          </p:nvSpPr>
          <p:spPr bwMode="auto">
            <a:xfrm>
              <a:off x="2618825" y="4047358"/>
              <a:ext cx="88694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600" dirty="0" err="1">
                  <a:solidFill>
                    <a:schemeClr val="bg1"/>
                  </a:solidFill>
                  <a:latin typeface="Calibri" panose="020F0502020204030204" pitchFamily="34" charset="0"/>
                </a:rPr>
                <a:t>PoS</a:t>
              </a:r>
              <a:r>
                <a:rPr lang="en-US" sz="1600" dirty="0">
                  <a:solidFill>
                    <a:schemeClr val="bg1"/>
                  </a:solidFill>
                  <a:latin typeface="Calibri" panose="020F0502020204030204" pitchFamily="34" charset="0"/>
                </a:rPr>
                <a:t>  </a:t>
              </a:r>
            </a:p>
            <a:p>
              <a:pPr algn="l">
                <a:lnSpc>
                  <a:spcPct val="90000"/>
                </a:lnSpc>
                <a:spcBef>
                  <a:spcPts val="0"/>
                </a:spcBef>
                <a:spcAft>
                  <a:spcPct val="0"/>
                </a:spcAft>
                <a:buClrTx/>
                <a:buFontTx/>
                <a:buNone/>
              </a:pPr>
              <a:r>
                <a:rPr lang="en-US" sz="1600" dirty="0" err="1">
                  <a:solidFill>
                    <a:schemeClr val="bg1"/>
                  </a:solidFill>
                  <a:latin typeface="Calibri" panose="020F0502020204030204" pitchFamily="34" charset="0"/>
                </a:rPr>
                <a:t>EI</a:t>
              </a:r>
              <a:r>
                <a:rPr lang="en-US" sz="1600" baseline="-25000" dirty="0" err="1">
                  <a:solidFill>
                    <a:schemeClr val="bg1"/>
                  </a:solidFill>
                  <a:latin typeface="Calibri" panose="020F0502020204030204" pitchFamily="34" charset="0"/>
                </a:rPr>
                <a:t>max</a:t>
              </a:r>
              <a:endParaRPr lang="en-US" sz="1600" dirty="0">
                <a:solidFill>
                  <a:schemeClr val="bg1"/>
                </a:solidFill>
                <a:latin typeface="Calibri" panose="020F0502020204030204" pitchFamily="34" charset="0"/>
              </a:endParaRPr>
            </a:p>
          </p:txBody>
        </p:sp>
        <p:sp>
          <p:nvSpPr>
            <p:cNvPr id="48" name="TextBox 47">
              <a:extLst>
                <a:ext uri="{FF2B5EF4-FFF2-40B4-BE49-F238E27FC236}">
                  <a16:creationId xmlns:a16="http://schemas.microsoft.com/office/drawing/2014/main" id="{3E386C3D-1FCA-48BE-9F3C-DFDCE092D71F}"/>
                </a:ext>
              </a:extLst>
            </p:cNvPr>
            <p:cNvSpPr txBox="1"/>
            <p:nvPr/>
          </p:nvSpPr>
          <p:spPr bwMode="auto">
            <a:xfrm>
              <a:off x="3121191" y="3845023"/>
              <a:ext cx="58015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600" dirty="0">
                  <a:solidFill>
                    <a:schemeClr val="accent1"/>
                  </a:solidFill>
                  <a:latin typeface="Calibri" panose="020F0502020204030204" pitchFamily="34" charset="0"/>
                </a:rPr>
                <a:t>Pre</a:t>
              </a:r>
            </a:p>
            <a:p>
              <a:pPr algn="l">
                <a:lnSpc>
                  <a:spcPct val="90000"/>
                </a:lnSpc>
                <a:spcBef>
                  <a:spcPts val="0"/>
                </a:spcBef>
                <a:spcAft>
                  <a:spcPct val="0"/>
                </a:spcAft>
                <a:buClrTx/>
                <a:buFontTx/>
                <a:buNone/>
              </a:pPr>
              <a:r>
                <a:rPr lang="en-US" sz="1600" b="0" dirty="0">
                  <a:solidFill>
                    <a:schemeClr val="accent1"/>
                  </a:solidFill>
                  <a:latin typeface="Calibri" panose="020F0502020204030204" pitchFamily="34" charset="0"/>
                </a:rPr>
                <a:t>56.2</a:t>
              </a:r>
            </a:p>
            <a:p>
              <a:pPr algn="l">
                <a:lnSpc>
                  <a:spcPct val="90000"/>
                </a:lnSpc>
                <a:spcBef>
                  <a:spcPts val="0"/>
                </a:spcBef>
                <a:spcAft>
                  <a:spcPct val="0"/>
                </a:spcAft>
                <a:buClrTx/>
                <a:buFontTx/>
                <a:buNone/>
              </a:pPr>
              <a:r>
                <a:rPr lang="en-US" sz="1600" b="0" dirty="0">
                  <a:solidFill>
                    <a:schemeClr val="accent1"/>
                  </a:solidFill>
                  <a:latin typeface="Calibri" panose="020F0502020204030204" pitchFamily="34" charset="0"/>
                </a:rPr>
                <a:t>0.43</a:t>
              </a:r>
              <a:endParaRPr lang="en-US" sz="1600" dirty="0">
                <a:solidFill>
                  <a:schemeClr val="accent1"/>
                </a:solidFill>
                <a:latin typeface="Calibri" panose="020F0502020204030204" pitchFamily="34" charset="0"/>
              </a:endParaRPr>
            </a:p>
          </p:txBody>
        </p:sp>
        <p:sp>
          <p:nvSpPr>
            <p:cNvPr id="49" name="TextBox 48">
              <a:extLst>
                <a:ext uri="{FF2B5EF4-FFF2-40B4-BE49-F238E27FC236}">
                  <a16:creationId xmlns:a16="http://schemas.microsoft.com/office/drawing/2014/main" id="{1F5F8033-7BD5-494E-8127-6903B6BB69F4}"/>
                </a:ext>
              </a:extLst>
            </p:cNvPr>
            <p:cNvSpPr txBox="1"/>
            <p:nvPr/>
          </p:nvSpPr>
          <p:spPr bwMode="auto">
            <a:xfrm>
              <a:off x="3728903" y="3845023"/>
              <a:ext cx="645272"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600" dirty="0">
                  <a:solidFill>
                    <a:schemeClr val="accent3"/>
                  </a:solidFill>
                  <a:latin typeface="Calibri" panose="020F0502020204030204" pitchFamily="34" charset="0"/>
                </a:rPr>
                <a:t>2 </a:t>
              </a:r>
              <a:r>
                <a:rPr lang="en-US" sz="1600" dirty="0" err="1">
                  <a:solidFill>
                    <a:schemeClr val="accent3"/>
                  </a:solidFill>
                  <a:latin typeface="Calibri" panose="020F0502020204030204" pitchFamily="34" charset="0"/>
                </a:rPr>
                <a:t>Wk</a:t>
              </a:r>
              <a:endParaRPr lang="en-US" sz="1600" dirty="0">
                <a:solidFill>
                  <a:schemeClr val="accent3"/>
                </a:solidFill>
                <a:latin typeface="Calibri" panose="020F0502020204030204" pitchFamily="34" charset="0"/>
              </a:endParaRPr>
            </a:p>
            <a:p>
              <a:pPr algn="l">
                <a:lnSpc>
                  <a:spcPct val="90000"/>
                </a:lnSpc>
                <a:spcBef>
                  <a:spcPts val="0"/>
                </a:spcBef>
                <a:spcAft>
                  <a:spcPct val="0"/>
                </a:spcAft>
                <a:buClrTx/>
                <a:buFontTx/>
                <a:buNone/>
              </a:pPr>
              <a:r>
                <a:rPr lang="en-US" sz="1600" b="0" dirty="0">
                  <a:solidFill>
                    <a:schemeClr val="accent3"/>
                  </a:solidFill>
                  <a:latin typeface="Calibri" panose="020F0502020204030204" pitchFamily="34" charset="0"/>
                </a:rPr>
                <a:t>47.2</a:t>
              </a:r>
            </a:p>
            <a:p>
              <a:pPr algn="l">
                <a:lnSpc>
                  <a:spcPct val="90000"/>
                </a:lnSpc>
                <a:spcBef>
                  <a:spcPts val="0"/>
                </a:spcBef>
                <a:spcAft>
                  <a:spcPct val="0"/>
                </a:spcAft>
                <a:buClrTx/>
                <a:buFontTx/>
                <a:buNone/>
              </a:pPr>
              <a:r>
                <a:rPr lang="en-US" sz="1600" b="0" dirty="0">
                  <a:solidFill>
                    <a:schemeClr val="accent3"/>
                  </a:solidFill>
                  <a:latin typeface="Calibri" panose="020F0502020204030204" pitchFamily="34" charset="0"/>
                </a:rPr>
                <a:t>0.47</a:t>
              </a:r>
              <a:endParaRPr lang="en-US" sz="1600" dirty="0">
                <a:solidFill>
                  <a:schemeClr val="accent3"/>
                </a:solidFill>
                <a:latin typeface="Calibri" panose="020F0502020204030204" pitchFamily="34" charset="0"/>
              </a:endParaRPr>
            </a:p>
          </p:txBody>
        </p:sp>
        <p:sp>
          <p:nvSpPr>
            <p:cNvPr id="50" name="TextBox 49">
              <a:extLst>
                <a:ext uri="{FF2B5EF4-FFF2-40B4-BE49-F238E27FC236}">
                  <a16:creationId xmlns:a16="http://schemas.microsoft.com/office/drawing/2014/main" id="{6525231B-8C7C-472C-9B7F-C128F4BCD526}"/>
                </a:ext>
              </a:extLst>
            </p:cNvPr>
            <p:cNvSpPr txBox="1"/>
            <p:nvPr/>
          </p:nvSpPr>
          <p:spPr bwMode="auto">
            <a:xfrm>
              <a:off x="4400402" y="3845023"/>
              <a:ext cx="778094"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600" dirty="0">
                  <a:solidFill>
                    <a:schemeClr val="accent4"/>
                  </a:solidFill>
                  <a:latin typeface="Calibri" panose="020F0502020204030204" pitchFamily="34" charset="0"/>
                </a:rPr>
                <a:t>12 </a:t>
              </a:r>
              <a:r>
                <a:rPr lang="en-US" sz="1600" dirty="0" err="1">
                  <a:solidFill>
                    <a:schemeClr val="accent4"/>
                  </a:solidFill>
                  <a:latin typeface="Calibri" panose="020F0502020204030204" pitchFamily="34" charset="0"/>
                </a:rPr>
                <a:t>Wk</a:t>
              </a:r>
              <a:endParaRPr lang="en-US" sz="1600" dirty="0">
                <a:solidFill>
                  <a:schemeClr val="accent4"/>
                </a:solidFill>
                <a:latin typeface="Calibri" panose="020F0502020204030204" pitchFamily="34" charset="0"/>
              </a:endParaRPr>
            </a:p>
            <a:p>
              <a:pPr algn="l">
                <a:lnSpc>
                  <a:spcPct val="90000"/>
                </a:lnSpc>
                <a:spcBef>
                  <a:spcPts val="0"/>
                </a:spcBef>
                <a:spcAft>
                  <a:spcPct val="0"/>
                </a:spcAft>
                <a:buClrTx/>
                <a:buFontTx/>
                <a:buNone/>
              </a:pPr>
              <a:r>
                <a:rPr lang="en-US" sz="1600" b="0" dirty="0">
                  <a:solidFill>
                    <a:schemeClr val="accent4"/>
                  </a:solidFill>
                  <a:latin typeface="Calibri" panose="020F0502020204030204" pitchFamily="34" charset="0"/>
                </a:rPr>
                <a:t>45.5</a:t>
              </a:r>
            </a:p>
            <a:p>
              <a:pPr algn="l">
                <a:lnSpc>
                  <a:spcPct val="90000"/>
                </a:lnSpc>
                <a:spcBef>
                  <a:spcPts val="0"/>
                </a:spcBef>
                <a:spcAft>
                  <a:spcPct val="0"/>
                </a:spcAft>
                <a:buClrTx/>
                <a:buFontTx/>
                <a:buNone/>
              </a:pPr>
              <a:r>
                <a:rPr lang="en-US" sz="1600" b="0" dirty="0">
                  <a:solidFill>
                    <a:schemeClr val="accent4"/>
                  </a:solidFill>
                  <a:latin typeface="Calibri" panose="020F0502020204030204" pitchFamily="34" charset="0"/>
                </a:rPr>
                <a:t>0.49</a:t>
              </a:r>
              <a:endParaRPr lang="en-US" sz="1600" dirty="0">
                <a:solidFill>
                  <a:schemeClr val="accent4"/>
                </a:solidFill>
                <a:latin typeface="Calibri" panose="020F0502020204030204" pitchFamily="34" charset="0"/>
              </a:endParaRPr>
            </a:p>
          </p:txBody>
        </p:sp>
      </p:grpSp>
      <p:grpSp>
        <p:nvGrpSpPr>
          <p:cNvPr id="52" name="Group 51">
            <a:extLst>
              <a:ext uri="{FF2B5EF4-FFF2-40B4-BE49-F238E27FC236}">
                <a16:creationId xmlns:a16="http://schemas.microsoft.com/office/drawing/2014/main" id="{7628505A-E201-4E55-A57D-A35542968938}"/>
              </a:ext>
            </a:extLst>
          </p:cNvPr>
          <p:cNvGrpSpPr/>
          <p:nvPr/>
        </p:nvGrpSpPr>
        <p:grpSpPr>
          <a:xfrm>
            <a:off x="872792" y="2154826"/>
            <a:ext cx="476413" cy="3052174"/>
            <a:chOff x="1393928" y="1314121"/>
            <a:chExt cx="476413" cy="2517899"/>
          </a:xfrm>
        </p:grpSpPr>
        <p:sp>
          <p:nvSpPr>
            <p:cNvPr id="53" name="TextBox 52">
              <a:extLst>
                <a:ext uri="{FF2B5EF4-FFF2-40B4-BE49-F238E27FC236}">
                  <a16:creationId xmlns:a16="http://schemas.microsoft.com/office/drawing/2014/main" id="{EE11DDF4-FF65-432F-B39F-FB15196D2D08}"/>
                </a:ext>
              </a:extLst>
            </p:cNvPr>
            <p:cNvSpPr txBox="1"/>
            <p:nvPr/>
          </p:nvSpPr>
          <p:spPr bwMode="auto">
            <a:xfrm>
              <a:off x="1393928" y="2003490"/>
              <a:ext cx="476413" cy="48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54" name="TextBox 53">
              <a:extLst>
                <a:ext uri="{FF2B5EF4-FFF2-40B4-BE49-F238E27FC236}">
                  <a16:creationId xmlns:a16="http://schemas.microsoft.com/office/drawing/2014/main" id="{074726C2-E2BD-436C-82ED-88B8CAE8F9E7}"/>
                </a:ext>
              </a:extLst>
            </p:cNvPr>
            <p:cNvSpPr txBox="1"/>
            <p:nvPr/>
          </p:nvSpPr>
          <p:spPr bwMode="auto">
            <a:xfrm>
              <a:off x="1393928" y="2675700"/>
              <a:ext cx="476413" cy="48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55" name="TextBox 54">
              <a:extLst>
                <a:ext uri="{FF2B5EF4-FFF2-40B4-BE49-F238E27FC236}">
                  <a16:creationId xmlns:a16="http://schemas.microsoft.com/office/drawing/2014/main" id="{02993342-1B34-43DD-9B61-12577B706901}"/>
                </a:ext>
              </a:extLst>
            </p:cNvPr>
            <p:cNvSpPr txBox="1"/>
            <p:nvPr/>
          </p:nvSpPr>
          <p:spPr bwMode="auto">
            <a:xfrm>
              <a:off x="1568655" y="3344799"/>
              <a:ext cx="301686" cy="48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7" name="TextBox 56">
              <a:extLst>
                <a:ext uri="{FF2B5EF4-FFF2-40B4-BE49-F238E27FC236}">
                  <a16:creationId xmlns:a16="http://schemas.microsoft.com/office/drawing/2014/main" id="{C563D9ED-B071-4D1C-A028-E61B94D9CF01}"/>
                </a:ext>
              </a:extLst>
            </p:cNvPr>
            <p:cNvSpPr txBox="1"/>
            <p:nvPr/>
          </p:nvSpPr>
          <p:spPr bwMode="auto">
            <a:xfrm>
              <a:off x="1393928" y="1314121"/>
              <a:ext cx="476413" cy="48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grpSp>
      <p:grpSp>
        <p:nvGrpSpPr>
          <p:cNvPr id="58" name="Group 57">
            <a:extLst>
              <a:ext uri="{FF2B5EF4-FFF2-40B4-BE49-F238E27FC236}">
                <a16:creationId xmlns:a16="http://schemas.microsoft.com/office/drawing/2014/main" id="{711CBCA0-021D-43AD-9336-D0EDF082F0E3}"/>
              </a:ext>
            </a:extLst>
          </p:cNvPr>
          <p:cNvGrpSpPr/>
          <p:nvPr/>
        </p:nvGrpSpPr>
        <p:grpSpPr>
          <a:xfrm>
            <a:off x="1278449" y="2330450"/>
            <a:ext cx="112201" cy="2455341"/>
            <a:chOff x="1816672" y="2145348"/>
            <a:chExt cx="550839" cy="2026920"/>
          </a:xfrm>
        </p:grpSpPr>
        <p:cxnSp>
          <p:nvCxnSpPr>
            <p:cNvPr id="59" name="Straight Connector 58">
              <a:extLst>
                <a:ext uri="{FF2B5EF4-FFF2-40B4-BE49-F238E27FC236}">
                  <a16:creationId xmlns:a16="http://schemas.microsoft.com/office/drawing/2014/main" id="{DC81B3FA-C410-43DB-882C-A7C067E5C44A}"/>
                </a:ext>
              </a:extLst>
            </p:cNvPr>
            <p:cNvCxnSpPr>
              <a:cxnSpLocks/>
            </p:cNvCxnSpPr>
            <p:nvPr/>
          </p:nvCxnSpPr>
          <p:spPr bwMode="auto">
            <a:xfrm>
              <a:off x="1816672" y="21453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EFF7B90F-FB4B-49DD-9B0A-57F43A27D61E}"/>
                </a:ext>
              </a:extLst>
            </p:cNvPr>
            <p:cNvCxnSpPr>
              <a:cxnSpLocks/>
            </p:cNvCxnSpPr>
            <p:nvPr/>
          </p:nvCxnSpPr>
          <p:spPr bwMode="auto">
            <a:xfrm>
              <a:off x="1816672" y="28311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92BCCBB8-1815-4F36-873F-1EC943012814}"/>
                </a:ext>
              </a:extLst>
            </p:cNvPr>
            <p:cNvCxnSpPr>
              <a:cxnSpLocks/>
            </p:cNvCxnSpPr>
            <p:nvPr/>
          </p:nvCxnSpPr>
          <p:spPr bwMode="auto">
            <a:xfrm>
              <a:off x="1816672" y="34864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147D027-A172-4A11-88F9-C6EF6CB210CC}"/>
                </a:ext>
              </a:extLst>
            </p:cNvPr>
            <p:cNvCxnSpPr>
              <a:cxnSpLocks/>
            </p:cNvCxnSpPr>
            <p:nvPr/>
          </p:nvCxnSpPr>
          <p:spPr bwMode="auto">
            <a:xfrm>
              <a:off x="1816672" y="4172268"/>
              <a:ext cx="550839" cy="0"/>
            </a:xfrm>
            <a:prstGeom prst="line">
              <a:avLst/>
            </a:prstGeom>
            <a:noFill/>
            <a:ln w="28575" cap="flat" cmpd="sng" algn="ctr">
              <a:solidFill>
                <a:schemeClr val="bg1"/>
              </a:solidFill>
              <a:prstDash val="solid"/>
              <a:round/>
              <a:headEnd type="none" w="med" len="med"/>
              <a:tailEnd type="none" w="med" len="med"/>
            </a:ln>
            <a:effectLst/>
          </p:spPr>
        </p:cxnSp>
      </p:grpSp>
      <p:cxnSp>
        <p:nvCxnSpPr>
          <p:cNvPr id="31744" name="Straight Connector 31743">
            <a:extLst>
              <a:ext uri="{FF2B5EF4-FFF2-40B4-BE49-F238E27FC236}">
                <a16:creationId xmlns:a16="http://schemas.microsoft.com/office/drawing/2014/main" id="{A6D56F33-1061-450F-9834-25476B62F72F}"/>
              </a:ext>
            </a:extLst>
          </p:cNvPr>
          <p:cNvCxnSpPr/>
          <p:nvPr/>
        </p:nvCxnSpPr>
        <p:spPr bwMode="auto">
          <a:xfrm>
            <a:off x="1390650" y="2400890"/>
            <a:ext cx="2840092" cy="0"/>
          </a:xfrm>
          <a:prstGeom prst="line">
            <a:avLst/>
          </a:prstGeom>
          <a:noFill/>
          <a:ln w="28575" cap="flat" cmpd="sng" algn="ctr">
            <a:solidFill>
              <a:schemeClr val="tx2">
                <a:lumMod val="90000"/>
              </a:schemeClr>
            </a:solidFill>
            <a:prstDash val="sysDash"/>
            <a:round/>
            <a:headEnd type="none" w="med" len="med"/>
            <a:tailEnd type="none" w="med" len="med"/>
          </a:ln>
          <a:effectLst/>
        </p:spPr>
      </p:cxnSp>
      <p:grpSp>
        <p:nvGrpSpPr>
          <p:cNvPr id="31745" name="Group 31744">
            <a:extLst>
              <a:ext uri="{FF2B5EF4-FFF2-40B4-BE49-F238E27FC236}">
                <a16:creationId xmlns:a16="http://schemas.microsoft.com/office/drawing/2014/main" id="{E6A7EB46-F6E7-4E32-AAD3-35DFABABAEB6}"/>
              </a:ext>
            </a:extLst>
          </p:cNvPr>
          <p:cNvGrpSpPr/>
          <p:nvPr/>
        </p:nvGrpSpPr>
        <p:grpSpPr>
          <a:xfrm>
            <a:off x="1315719" y="4830198"/>
            <a:ext cx="3367523" cy="369332"/>
            <a:chOff x="1315719" y="4830198"/>
            <a:chExt cx="3367523" cy="369332"/>
          </a:xfrm>
        </p:grpSpPr>
        <p:grpSp>
          <p:nvGrpSpPr>
            <p:cNvPr id="38" name="Group 37">
              <a:extLst>
                <a:ext uri="{FF2B5EF4-FFF2-40B4-BE49-F238E27FC236}">
                  <a16:creationId xmlns:a16="http://schemas.microsoft.com/office/drawing/2014/main" id="{4F119600-7923-45BC-84DE-FAE8125611F4}"/>
                </a:ext>
              </a:extLst>
            </p:cNvPr>
            <p:cNvGrpSpPr/>
            <p:nvPr/>
          </p:nvGrpSpPr>
          <p:grpSpPr>
            <a:xfrm>
              <a:off x="1315719" y="4830198"/>
              <a:ext cx="1577791" cy="369332"/>
              <a:chOff x="6963511" y="4760624"/>
              <a:chExt cx="4162433" cy="369332"/>
            </a:xfrm>
          </p:grpSpPr>
          <p:sp>
            <p:nvSpPr>
              <p:cNvPr id="39" name="TextBox 38">
                <a:extLst>
                  <a:ext uri="{FF2B5EF4-FFF2-40B4-BE49-F238E27FC236}">
                    <a16:creationId xmlns:a16="http://schemas.microsoft.com/office/drawing/2014/main" id="{47983C7E-40F9-434B-B734-7B133C504616}"/>
                  </a:ext>
                </a:extLst>
              </p:cNvPr>
              <p:cNvSpPr txBox="1"/>
              <p:nvPr/>
            </p:nvSpPr>
            <p:spPr bwMode="auto">
              <a:xfrm>
                <a:off x="6963511" y="476062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82678FFF-BCC8-4872-B6B7-92DBE4D56071}"/>
                  </a:ext>
                </a:extLst>
              </p:cNvPr>
              <p:cNvSpPr txBox="1"/>
              <p:nvPr/>
            </p:nvSpPr>
            <p:spPr bwMode="auto">
              <a:xfrm>
                <a:off x="7733945" y="4760624"/>
                <a:ext cx="1076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1" name="TextBox 40">
                <a:extLst>
                  <a:ext uri="{FF2B5EF4-FFF2-40B4-BE49-F238E27FC236}">
                    <a16:creationId xmlns:a16="http://schemas.microsoft.com/office/drawing/2014/main" id="{EC235DE6-5122-4D52-82F2-C5D2555EB580}"/>
                  </a:ext>
                </a:extLst>
              </p:cNvPr>
              <p:cNvSpPr txBox="1"/>
              <p:nvPr/>
            </p:nvSpPr>
            <p:spPr bwMode="auto">
              <a:xfrm>
                <a:off x="8891088" y="4760624"/>
                <a:ext cx="1076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2" name="TextBox 41">
                <a:extLst>
                  <a:ext uri="{FF2B5EF4-FFF2-40B4-BE49-F238E27FC236}">
                    <a16:creationId xmlns:a16="http://schemas.microsoft.com/office/drawing/2014/main" id="{887916F9-C8C5-438B-9061-6E10956BCB1C}"/>
                  </a:ext>
                </a:extLst>
              </p:cNvPr>
              <p:cNvSpPr txBox="1"/>
              <p:nvPr/>
            </p:nvSpPr>
            <p:spPr bwMode="auto">
              <a:xfrm>
                <a:off x="10049101" y="4760624"/>
                <a:ext cx="1076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grpSp>
        <p:grpSp>
          <p:nvGrpSpPr>
            <p:cNvPr id="66" name="Group 65">
              <a:extLst>
                <a:ext uri="{FF2B5EF4-FFF2-40B4-BE49-F238E27FC236}">
                  <a16:creationId xmlns:a16="http://schemas.microsoft.com/office/drawing/2014/main" id="{2C8C2A2E-5F7F-401C-A9DF-F91D7554C3AA}"/>
                </a:ext>
              </a:extLst>
            </p:cNvPr>
            <p:cNvGrpSpPr/>
            <p:nvPr/>
          </p:nvGrpSpPr>
          <p:grpSpPr>
            <a:xfrm>
              <a:off x="2894230" y="4830198"/>
              <a:ext cx="1789012" cy="369332"/>
              <a:chOff x="6575932" y="4760624"/>
              <a:chExt cx="4700488" cy="369332"/>
            </a:xfrm>
          </p:grpSpPr>
          <p:sp>
            <p:nvSpPr>
              <p:cNvPr id="67" name="TextBox 66">
                <a:extLst>
                  <a:ext uri="{FF2B5EF4-FFF2-40B4-BE49-F238E27FC236}">
                    <a16:creationId xmlns:a16="http://schemas.microsoft.com/office/drawing/2014/main" id="{2E8681E8-6145-4EB2-9ED9-43416C5A25AA}"/>
                  </a:ext>
                </a:extLst>
              </p:cNvPr>
              <p:cNvSpPr txBox="1"/>
              <p:nvPr/>
            </p:nvSpPr>
            <p:spPr bwMode="auto">
              <a:xfrm>
                <a:off x="6575932" y="4760624"/>
                <a:ext cx="1076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8" name="TextBox 67">
                <a:extLst>
                  <a:ext uri="{FF2B5EF4-FFF2-40B4-BE49-F238E27FC236}">
                    <a16:creationId xmlns:a16="http://schemas.microsoft.com/office/drawing/2014/main" id="{21385E65-4382-4EF4-A065-BE0B548AB99A}"/>
                  </a:ext>
                </a:extLst>
              </p:cNvPr>
              <p:cNvSpPr txBox="1"/>
              <p:nvPr/>
            </p:nvSpPr>
            <p:spPr bwMode="auto">
              <a:xfrm>
                <a:off x="7583469" y="4760624"/>
                <a:ext cx="1377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9" name="TextBox 68">
                <a:extLst>
                  <a:ext uri="{FF2B5EF4-FFF2-40B4-BE49-F238E27FC236}">
                    <a16:creationId xmlns:a16="http://schemas.microsoft.com/office/drawing/2014/main" id="{C4FA2745-9899-4DED-A86E-11E662EF6FEA}"/>
                  </a:ext>
                </a:extLst>
              </p:cNvPr>
              <p:cNvSpPr txBox="1"/>
              <p:nvPr/>
            </p:nvSpPr>
            <p:spPr bwMode="auto">
              <a:xfrm>
                <a:off x="8740610" y="4760624"/>
                <a:ext cx="1377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120</a:t>
                </a:r>
              </a:p>
            </p:txBody>
          </p:sp>
          <p:sp>
            <p:nvSpPr>
              <p:cNvPr id="70" name="TextBox 69">
                <a:extLst>
                  <a:ext uri="{FF2B5EF4-FFF2-40B4-BE49-F238E27FC236}">
                    <a16:creationId xmlns:a16="http://schemas.microsoft.com/office/drawing/2014/main" id="{789A22D8-8D9C-4102-B1D2-9949611E8E6A}"/>
                  </a:ext>
                </a:extLst>
              </p:cNvPr>
              <p:cNvSpPr txBox="1"/>
              <p:nvPr/>
            </p:nvSpPr>
            <p:spPr bwMode="auto">
              <a:xfrm>
                <a:off x="9898623" y="4760624"/>
                <a:ext cx="13777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140</a:t>
                </a:r>
              </a:p>
            </p:txBody>
          </p:sp>
        </p:grpSp>
      </p:grpSp>
      <p:grpSp>
        <p:nvGrpSpPr>
          <p:cNvPr id="31747" name="Group 31746">
            <a:extLst>
              <a:ext uri="{FF2B5EF4-FFF2-40B4-BE49-F238E27FC236}">
                <a16:creationId xmlns:a16="http://schemas.microsoft.com/office/drawing/2014/main" id="{B1D81024-E192-4C9C-BB66-98229479BFAC}"/>
              </a:ext>
            </a:extLst>
          </p:cNvPr>
          <p:cNvGrpSpPr/>
          <p:nvPr/>
        </p:nvGrpSpPr>
        <p:grpSpPr>
          <a:xfrm>
            <a:off x="1376680" y="4767607"/>
            <a:ext cx="3017840" cy="139676"/>
            <a:chOff x="1376680" y="4644107"/>
            <a:chExt cx="3017840" cy="263176"/>
          </a:xfrm>
        </p:grpSpPr>
        <p:grpSp>
          <p:nvGrpSpPr>
            <p:cNvPr id="88" name="Group 87">
              <a:extLst>
                <a:ext uri="{FF2B5EF4-FFF2-40B4-BE49-F238E27FC236}">
                  <a16:creationId xmlns:a16="http://schemas.microsoft.com/office/drawing/2014/main" id="{411C4DF8-688E-4C66-9779-0BBEC6DE1C32}"/>
                </a:ext>
              </a:extLst>
            </p:cNvPr>
            <p:cNvGrpSpPr/>
            <p:nvPr/>
          </p:nvGrpSpPr>
          <p:grpSpPr>
            <a:xfrm rot="5400000">
              <a:off x="1895332" y="4125455"/>
              <a:ext cx="263176" cy="1300480"/>
              <a:chOff x="1816672" y="2831148"/>
              <a:chExt cx="550839" cy="2018057"/>
            </a:xfrm>
          </p:grpSpPr>
          <p:cxnSp>
            <p:nvCxnSpPr>
              <p:cNvPr id="89" name="Straight Connector 88">
                <a:extLst>
                  <a:ext uri="{FF2B5EF4-FFF2-40B4-BE49-F238E27FC236}">
                    <a16:creationId xmlns:a16="http://schemas.microsoft.com/office/drawing/2014/main" id="{BA463211-7306-41FD-9A95-74F941E28115}"/>
                  </a:ext>
                </a:extLst>
              </p:cNvPr>
              <p:cNvCxnSpPr>
                <a:cxnSpLocks/>
              </p:cNvCxnSpPr>
              <p:nvPr/>
            </p:nvCxnSpPr>
            <p:spPr bwMode="auto">
              <a:xfrm>
                <a:off x="1816672" y="28311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FE04166-3342-47C6-BFEF-CEFBC24A3E8F}"/>
                  </a:ext>
                </a:extLst>
              </p:cNvPr>
              <p:cNvCxnSpPr>
                <a:cxnSpLocks/>
              </p:cNvCxnSpPr>
              <p:nvPr/>
            </p:nvCxnSpPr>
            <p:spPr bwMode="auto">
              <a:xfrm>
                <a:off x="1816672" y="34864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0BD9E50-41E7-4995-AB62-0BCAE3CCA2F1}"/>
                  </a:ext>
                </a:extLst>
              </p:cNvPr>
              <p:cNvCxnSpPr>
                <a:cxnSpLocks/>
              </p:cNvCxnSpPr>
              <p:nvPr/>
            </p:nvCxnSpPr>
            <p:spPr bwMode="auto">
              <a:xfrm>
                <a:off x="1816672" y="41722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A08B6F58-2E09-4939-A308-34726C2C6EAC}"/>
                  </a:ext>
                </a:extLst>
              </p:cNvPr>
              <p:cNvCxnSpPr>
                <a:cxnSpLocks/>
              </p:cNvCxnSpPr>
              <p:nvPr/>
            </p:nvCxnSpPr>
            <p:spPr bwMode="auto">
              <a:xfrm>
                <a:off x="1816672" y="4849205"/>
                <a:ext cx="5508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1722FFD8-B76F-418B-818C-DA7F915089D0}"/>
                </a:ext>
              </a:extLst>
            </p:cNvPr>
            <p:cNvGrpSpPr/>
            <p:nvPr/>
          </p:nvGrpSpPr>
          <p:grpSpPr>
            <a:xfrm rot="5400000">
              <a:off x="3612692" y="4125455"/>
              <a:ext cx="263176" cy="1300480"/>
              <a:chOff x="1816672" y="2831148"/>
              <a:chExt cx="550839" cy="2018057"/>
            </a:xfrm>
          </p:grpSpPr>
          <p:cxnSp>
            <p:nvCxnSpPr>
              <p:cNvPr id="94" name="Straight Connector 93">
                <a:extLst>
                  <a:ext uri="{FF2B5EF4-FFF2-40B4-BE49-F238E27FC236}">
                    <a16:creationId xmlns:a16="http://schemas.microsoft.com/office/drawing/2014/main" id="{AF68DB1B-704C-4E01-93FC-DE75969BFC0A}"/>
                  </a:ext>
                </a:extLst>
              </p:cNvPr>
              <p:cNvCxnSpPr>
                <a:cxnSpLocks/>
              </p:cNvCxnSpPr>
              <p:nvPr/>
            </p:nvCxnSpPr>
            <p:spPr bwMode="auto">
              <a:xfrm>
                <a:off x="1816672" y="28311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60EDBBF5-8C69-424D-8E38-442A8E04A51C}"/>
                  </a:ext>
                </a:extLst>
              </p:cNvPr>
              <p:cNvCxnSpPr>
                <a:cxnSpLocks/>
              </p:cNvCxnSpPr>
              <p:nvPr/>
            </p:nvCxnSpPr>
            <p:spPr bwMode="auto">
              <a:xfrm>
                <a:off x="1816672" y="34864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9F9FF55E-A058-42C1-B13D-0CDA7A08D5D9}"/>
                  </a:ext>
                </a:extLst>
              </p:cNvPr>
              <p:cNvCxnSpPr>
                <a:cxnSpLocks/>
              </p:cNvCxnSpPr>
              <p:nvPr/>
            </p:nvCxnSpPr>
            <p:spPr bwMode="auto">
              <a:xfrm>
                <a:off x="1816672" y="41722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0028F3B-FB67-414F-A481-5C08E3426269}"/>
                  </a:ext>
                </a:extLst>
              </p:cNvPr>
              <p:cNvCxnSpPr>
                <a:cxnSpLocks/>
              </p:cNvCxnSpPr>
              <p:nvPr/>
            </p:nvCxnSpPr>
            <p:spPr bwMode="auto">
              <a:xfrm>
                <a:off x="1816672" y="4849205"/>
                <a:ext cx="550839"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1748" name="Freeform: Shape 31747">
            <a:extLst>
              <a:ext uri="{FF2B5EF4-FFF2-40B4-BE49-F238E27FC236}">
                <a16:creationId xmlns:a16="http://schemas.microsoft.com/office/drawing/2014/main" id="{C6EDFFE7-2EBD-4053-A350-24B872D11B0C}"/>
              </a:ext>
            </a:extLst>
          </p:cNvPr>
          <p:cNvSpPr/>
          <p:nvPr/>
        </p:nvSpPr>
        <p:spPr bwMode="auto">
          <a:xfrm>
            <a:off x="1366519" y="2321560"/>
            <a:ext cx="3042393" cy="2453640"/>
          </a:xfrm>
          <a:custGeom>
            <a:avLst/>
            <a:gdLst>
              <a:gd name="connsiteX0" fmla="*/ 0 w 3022600"/>
              <a:gd name="connsiteY0" fmla="*/ 0 h 2453640"/>
              <a:gd name="connsiteX1" fmla="*/ 0 w 3022600"/>
              <a:gd name="connsiteY1" fmla="*/ 2453640 h 2453640"/>
              <a:gd name="connsiteX2" fmla="*/ 3022600 w 3022600"/>
              <a:gd name="connsiteY2" fmla="*/ 2453640 h 2453640"/>
            </a:gdLst>
            <a:ahLst/>
            <a:cxnLst>
              <a:cxn ang="0">
                <a:pos x="connsiteX0" y="connsiteY0"/>
              </a:cxn>
              <a:cxn ang="0">
                <a:pos x="connsiteX1" y="connsiteY1"/>
              </a:cxn>
              <a:cxn ang="0">
                <a:pos x="connsiteX2" y="connsiteY2"/>
              </a:cxn>
            </a:cxnLst>
            <a:rect l="l" t="t" r="r" b="b"/>
            <a:pathLst>
              <a:path w="3022600" h="2453640">
                <a:moveTo>
                  <a:pt x="0" y="0"/>
                </a:moveTo>
                <a:lnTo>
                  <a:pt x="0" y="2453640"/>
                </a:lnTo>
                <a:lnTo>
                  <a:pt x="3022600" y="2453640"/>
                </a:lnTo>
              </a:path>
            </a:pathLst>
          </a:custGeom>
          <a:noFill/>
          <a:ln w="28575">
            <a:solidFill>
              <a:schemeClr val="bg1"/>
            </a:solidFill>
            <a:miter lim="800000"/>
            <a:headEnd/>
            <a:tailEnd/>
          </a:ln>
        </p:spPr>
        <p:txBody>
          <a:bodyPr rtlCol="0" anchor="ctr"/>
          <a:lstStyle/>
          <a:p>
            <a:pPr algn="ctr"/>
            <a:endParaRPr lang="en-US"/>
          </a:p>
        </p:txBody>
      </p:sp>
      <p:sp>
        <p:nvSpPr>
          <p:cNvPr id="31749" name="TextBox 31748">
            <a:extLst>
              <a:ext uri="{FF2B5EF4-FFF2-40B4-BE49-F238E27FC236}">
                <a16:creationId xmlns:a16="http://schemas.microsoft.com/office/drawing/2014/main" id="{39C5E87E-1EF5-4A10-8FA4-8E64565201DB}"/>
              </a:ext>
            </a:extLst>
          </p:cNvPr>
          <p:cNvSpPr txBox="1"/>
          <p:nvPr/>
        </p:nvSpPr>
        <p:spPr bwMode="auto">
          <a:xfrm>
            <a:off x="1461981" y="2400890"/>
            <a:ext cx="9925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tx2">
                    <a:lumMod val="90000"/>
                  </a:schemeClr>
                </a:solidFill>
                <a:latin typeface="Calibri" panose="020F0502020204030204" pitchFamily="34" charset="0"/>
              </a:rPr>
              <a:t>HV RBCs</a:t>
            </a:r>
          </a:p>
        </p:txBody>
      </p:sp>
      <p:sp>
        <p:nvSpPr>
          <p:cNvPr id="31750" name="Freeform: Shape 31749">
            <a:extLst>
              <a:ext uri="{FF2B5EF4-FFF2-40B4-BE49-F238E27FC236}">
                <a16:creationId xmlns:a16="http://schemas.microsoft.com/office/drawing/2014/main" id="{BC45E86B-8AF1-4E0B-92F6-312FA4C2E737}"/>
              </a:ext>
            </a:extLst>
          </p:cNvPr>
          <p:cNvSpPr/>
          <p:nvPr/>
        </p:nvSpPr>
        <p:spPr bwMode="auto">
          <a:xfrm>
            <a:off x="1701800" y="2853267"/>
            <a:ext cx="2700867" cy="1545166"/>
          </a:xfrm>
          <a:custGeom>
            <a:avLst/>
            <a:gdLst>
              <a:gd name="connsiteX0" fmla="*/ 2700867 w 2700867"/>
              <a:gd name="connsiteY0" fmla="*/ 33866 h 1545166"/>
              <a:gd name="connsiteX1" fmla="*/ 1253067 w 2700867"/>
              <a:gd name="connsiteY1" fmla="*/ 8466 h 1545166"/>
              <a:gd name="connsiteX2" fmla="*/ 1100667 w 2700867"/>
              <a:gd name="connsiteY2" fmla="*/ 0 h 1545166"/>
              <a:gd name="connsiteX3" fmla="*/ 956733 w 2700867"/>
              <a:gd name="connsiteY3" fmla="*/ 21166 h 1545166"/>
              <a:gd name="connsiteX4" fmla="*/ 876300 w 2700867"/>
              <a:gd name="connsiteY4" fmla="*/ 50800 h 1545166"/>
              <a:gd name="connsiteX5" fmla="*/ 838200 w 2700867"/>
              <a:gd name="connsiteY5" fmla="*/ 46566 h 1545166"/>
              <a:gd name="connsiteX6" fmla="*/ 787400 w 2700867"/>
              <a:gd name="connsiteY6" fmla="*/ 50800 h 1545166"/>
              <a:gd name="connsiteX7" fmla="*/ 766233 w 2700867"/>
              <a:gd name="connsiteY7" fmla="*/ 55033 h 1545166"/>
              <a:gd name="connsiteX8" fmla="*/ 694267 w 2700867"/>
              <a:gd name="connsiteY8" fmla="*/ 76200 h 1545166"/>
              <a:gd name="connsiteX9" fmla="*/ 668867 w 2700867"/>
              <a:gd name="connsiteY9" fmla="*/ 110066 h 1545166"/>
              <a:gd name="connsiteX10" fmla="*/ 651933 w 2700867"/>
              <a:gd name="connsiteY10" fmla="*/ 122766 h 1545166"/>
              <a:gd name="connsiteX11" fmla="*/ 601133 w 2700867"/>
              <a:gd name="connsiteY11" fmla="*/ 139700 h 1545166"/>
              <a:gd name="connsiteX12" fmla="*/ 567267 w 2700867"/>
              <a:gd name="connsiteY12" fmla="*/ 160866 h 1545166"/>
              <a:gd name="connsiteX13" fmla="*/ 533400 w 2700867"/>
              <a:gd name="connsiteY13" fmla="*/ 186266 h 1545166"/>
              <a:gd name="connsiteX14" fmla="*/ 520700 w 2700867"/>
              <a:gd name="connsiteY14" fmla="*/ 198966 h 1545166"/>
              <a:gd name="connsiteX15" fmla="*/ 503767 w 2700867"/>
              <a:gd name="connsiteY15" fmla="*/ 215900 h 1545166"/>
              <a:gd name="connsiteX16" fmla="*/ 478367 w 2700867"/>
              <a:gd name="connsiteY16" fmla="*/ 270933 h 1545166"/>
              <a:gd name="connsiteX17" fmla="*/ 474133 w 2700867"/>
              <a:gd name="connsiteY17" fmla="*/ 330200 h 1545166"/>
              <a:gd name="connsiteX18" fmla="*/ 444500 w 2700867"/>
              <a:gd name="connsiteY18" fmla="*/ 368300 h 1545166"/>
              <a:gd name="connsiteX19" fmla="*/ 431800 w 2700867"/>
              <a:gd name="connsiteY19" fmla="*/ 376766 h 1545166"/>
              <a:gd name="connsiteX20" fmla="*/ 406400 w 2700867"/>
              <a:gd name="connsiteY20" fmla="*/ 385233 h 1545166"/>
              <a:gd name="connsiteX21" fmla="*/ 393700 w 2700867"/>
              <a:gd name="connsiteY21" fmla="*/ 406400 h 1545166"/>
              <a:gd name="connsiteX22" fmla="*/ 372533 w 2700867"/>
              <a:gd name="connsiteY22" fmla="*/ 465666 h 1545166"/>
              <a:gd name="connsiteX23" fmla="*/ 372533 w 2700867"/>
              <a:gd name="connsiteY23" fmla="*/ 469900 h 1545166"/>
              <a:gd name="connsiteX24" fmla="*/ 372533 w 2700867"/>
              <a:gd name="connsiteY24" fmla="*/ 512233 h 1545166"/>
              <a:gd name="connsiteX25" fmla="*/ 359833 w 2700867"/>
              <a:gd name="connsiteY25" fmla="*/ 554566 h 1545166"/>
              <a:gd name="connsiteX26" fmla="*/ 351367 w 2700867"/>
              <a:gd name="connsiteY26" fmla="*/ 584200 h 1545166"/>
              <a:gd name="connsiteX27" fmla="*/ 300567 w 2700867"/>
              <a:gd name="connsiteY27" fmla="*/ 613833 h 1545166"/>
              <a:gd name="connsiteX28" fmla="*/ 292100 w 2700867"/>
              <a:gd name="connsiteY28" fmla="*/ 681566 h 1545166"/>
              <a:gd name="connsiteX29" fmla="*/ 245533 w 2700867"/>
              <a:gd name="connsiteY29" fmla="*/ 800100 h 1545166"/>
              <a:gd name="connsiteX30" fmla="*/ 232833 w 2700867"/>
              <a:gd name="connsiteY30" fmla="*/ 859366 h 1545166"/>
              <a:gd name="connsiteX31" fmla="*/ 173567 w 2700867"/>
              <a:gd name="connsiteY31" fmla="*/ 982133 h 1545166"/>
              <a:gd name="connsiteX32" fmla="*/ 160867 w 2700867"/>
              <a:gd name="connsiteY32" fmla="*/ 1016000 h 1545166"/>
              <a:gd name="connsiteX33" fmla="*/ 139700 w 2700867"/>
              <a:gd name="connsiteY33" fmla="*/ 1117600 h 1545166"/>
              <a:gd name="connsiteX34" fmla="*/ 93133 w 2700867"/>
              <a:gd name="connsiteY34" fmla="*/ 1231900 h 1545166"/>
              <a:gd name="connsiteX35" fmla="*/ 84667 w 2700867"/>
              <a:gd name="connsiteY35" fmla="*/ 1278466 h 1545166"/>
              <a:gd name="connsiteX36" fmla="*/ 80433 w 2700867"/>
              <a:gd name="connsiteY36" fmla="*/ 1295400 h 1545166"/>
              <a:gd name="connsiteX37" fmla="*/ 42333 w 2700867"/>
              <a:gd name="connsiteY37" fmla="*/ 1367366 h 1545166"/>
              <a:gd name="connsiteX38" fmla="*/ 0 w 2700867"/>
              <a:gd name="connsiteY38" fmla="*/ 1545166 h 1545166"/>
              <a:gd name="connsiteX39" fmla="*/ 122767 w 2700867"/>
              <a:gd name="connsiteY39" fmla="*/ 1507066 h 1545166"/>
              <a:gd name="connsiteX40" fmla="*/ 198967 w 2700867"/>
              <a:gd name="connsiteY40" fmla="*/ 1460500 h 1545166"/>
              <a:gd name="connsiteX41" fmla="*/ 283633 w 2700867"/>
              <a:gd name="connsiteY41" fmla="*/ 1401233 h 1545166"/>
              <a:gd name="connsiteX42" fmla="*/ 351367 w 2700867"/>
              <a:gd name="connsiteY42" fmla="*/ 1325033 h 1545166"/>
              <a:gd name="connsiteX43" fmla="*/ 817033 w 2700867"/>
              <a:gd name="connsiteY43" fmla="*/ 474133 h 1545166"/>
              <a:gd name="connsiteX44" fmla="*/ 922867 w 2700867"/>
              <a:gd name="connsiteY44" fmla="*/ 338666 h 1545166"/>
              <a:gd name="connsiteX45" fmla="*/ 1003300 w 2700867"/>
              <a:gd name="connsiteY45" fmla="*/ 245533 h 1545166"/>
              <a:gd name="connsiteX46" fmla="*/ 1104900 w 2700867"/>
              <a:gd name="connsiteY46" fmla="*/ 160866 h 1545166"/>
              <a:gd name="connsiteX47" fmla="*/ 1248833 w 2700867"/>
              <a:gd name="connsiteY47" fmla="*/ 93133 h 1545166"/>
              <a:gd name="connsiteX48" fmla="*/ 1286933 w 2700867"/>
              <a:gd name="connsiteY48" fmla="*/ 97366 h 1545166"/>
              <a:gd name="connsiteX49" fmla="*/ 1312333 w 2700867"/>
              <a:gd name="connsiteY49" fmla="*/ 84666 h 1545166"/>
              <a:gd name="connsiteX50" fmla="*/ 1329267 w 2700867"/>
              <a:gd name="connsiteY50" fmla="*/ 76200 h 1545166"/>
              <a:gd name="connsiteX51" fmla="*/ 1511300 w 2700867"/>
              <a:gd name="connsiteY51" fmla="*/ 71966 h 1545166"/>
              <a:gd name="connsiteX52" fmla="*/ 1756833 w 2700867"/>
              <a:gd name="connsiteY52" fmla="*/ 63500 h 1545166"/>
              <a:gd name="connsiteX53" fmla="*/ 1934633 w 2700867"/>
              <a:gd name="connsiteY53" fmla="*/ 76200 h 1545166"/>
              <a:gd name="connsiteX54" fmla="*/ 2019300 w 2700867"/>
              <a:gd name="connsiteY54" fmla="*/ 80433 h 1545166"/>
              <a:gd name="connsiteX55" fmla="*/ 2112433 w 2700867"/>
              <a:gd name="connsiteY55" fmla="*/ 63500 h 1545166"/>
              <a:gd name="connsiteX56" fmla="*/ 2197100 w 2700867"/>
              <a:gd name="connsiteY56" fmla="*/ 76200 h 1545166"/>
              <a:gd name="connsiteX57" fmla="*/ 2256367 w 2700867"/>
              <a:gd name="connsiteY57" fmla="*/ 93133 h 1545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700867" h="1545166">
                <a:moveTo>
                  <a:pt x="2700867" y="33866"/>
                </a:moveTo>
                <a:lnTo>
                  <a:pt x="1253067" y="8466"/>
                </a:lnTo>
                <a:lnTo>
                  <a:pt x="1100667" y="0"/>
                </a:lnTo>
                <a:lnTo>
                  <a:pt x="956733" y="21166"/>
                </a:lnTo>
                <a:lnTo>
                  <a:pt x="876300" y="50800"/>
                </a:lnTo>
                <a:cubicBezTo>
                  <a:pt x="863600" y="49389"/>
                  <a:pt x="850978" y="46566"/>
                  <a:pt x="838200" y="46566"/>
                </a:cubicBezTo>
                <a:cubicBezTo>
                  <a:pt x="821208" y="46566"/>
                  <a:pt x="804243" y="48554"/>
                  <a:pt x="787400" y="50800"/>
                </a:cubicBezTo>
                <a:cubicBezTo>
                  <a:pt x="748961" y="55925"/>
                  <a:pt x="793749" y="55033"/>
                  <a:pt x="766233" y="55033"/>
                </a:cubicBezTo>
                <a:lnTo>
                  <a:pt x="694267" y="76200"/>
                </a:lnTo>
                <a:cubicBezTo>
                  <a:pt x="671940" y="107457"/>
                  <a:pt x="681683" y="97250"/>
                  <a:pt x="668867" y="110066"/>
                </a:cubicBezTo>
                <a:lnTo>
                  <a:pt x="651933" y="122766"/>
                </a:lnTo>
                <a:cubicBezTo>
                  <a:pt x="609965" y="141419"/>
                  <a:pt x="627731" y="139700"/>
                  <a:pt x="601133" y="139700"/>
                </a:cubicBezTo>
                <a:lnTo>
                  <a:pt x="567267" y="160866"/>
                </a:lnTo>
                <a:cubicBezTo>
                  <a:pt x="555978" y="169333"/>
                  <a:pt x="543889" y="176826"/>
                  <a:pt x="533400" y="186266"/>
                </a:cubicBezTo>
                <a:cubicBezTo>
                  <a:pt x="517984" y="200140"/>
                  <a:pt x="531731" y="198966"/>
                  <a:pt x="520700" y="198966"/>
                </a:cubicBezTo>
                <a:lnTo>
                  <a:pt x="503767" y="215900"/>
                </a:lnTo>
                <a:cubicBezTo>
                  <a:pt x="476189" y="261863"/>
                  <a:pt x="478367" y="241777"/>
                  <a:pt x="478367" y="270933"/>
                </a:cubicBezTo>
                <a:lnTo>
                  <a:pt x="474133" y="330200"/>
                </a:lnTo>
                <a:cubicBezTo>
                  <a:pt x="447453" y="383560"/>
                  <a:pt x="471914" y="354593"/>
                  <a:pt x="444500" y="368300"/>
                </a:cubicBezTo>
                <a:cubicBezTo>
                  <a:pt x="439949" y="370575"/>
                  <a:pt x="436449" y="374700"/>
                  <a:pt x="431800" y="376766"/>
                </a:cubicBezTo>
                <a:cubicBezTo>
                  <a:pt x="423644" y="380391"/>
                  <a:pt x="406400" y="385233"/>
                  <a:pt x="406400" y="385233"/>
                </a:cubicBezTo>
                <a:lnTo>
                  <a:pt x="393700" y="406400"/>
                </a:lnTo>
                <a:cubicBezTo>
                  <a:pt x="374784" y="444232"/>
                  <a:pt x="377580" y="430341"/>
                  <a:pt x="372533" y="465666"/>
                </a:cubicBezTo>
                <a:cubicBezTo>
                  <a:pt x="372333" y="467063"/>
                  <a:pt x="372533" y="468489"/>
                  <a:pt x="372533" y="469900"/>
                </a:cubicBezTo>
                <a:lnTo>
                  <a:pt x="372533" y="512233"/>
                </a:lnTo>
                <a:cubicBezTo>
                  <a:pt x="368300" y="526344"/>
                  <a:pt x="363629" y="540331"/>
                  <a:pt x="359833" y="554566"/>
                </a:cubicBezTo>
                <a:cubicBezTo>
                  <a:pt x="351514" y="585762"/>
                  <a:pt x="360338" y="566256"/>
                  <a:pt x="351367" y="584200"/>
                </a:cubicBezTo>
                <a:lnTo>
                  <a:pt x="300567" y="613833"/>
                </a:lnTo>
                <a:cubicBezTo>
                  <a:pt x="289957" y="661575"/>
                  <a:pt x="292100" y="638923"/>
                  <a:pt x="292100" y="681566"/>
                </a:cubicBezTo>
                <a:lnTo>
                  <a:pt x="245533" y="800100"/>
                </a:lnTo>
                <a:cubicBezTo>
                  <a:pt x="232516" y="856508"/>
                  <a:pt x="232833" y="836307"/>
                  <a:pt x="232833" y="859366"/>
                </a:cubicBezTo>
                <a:lnTo>
                  <a:pt x="173567" y="982133"/>
                </a:lnTo>
                <a:lnTo>
                  <a:pt x="160867" y="1016000"/>
                </a:lnTo>
                <a:lnTo>
                  <a:pt x="139700" y="1117600"/>
                </a:lnTo>
                <a:lnTo>
                  <a:pt x="93133" y="1231900"/>
                </a:lnTo>
                <a:cubicBezTo>
                  <a:pt x="90311" y="1247422"/>
                  <a:pt x="87761" y="1262996"/>
                  <a:pt x="84667" y="1278466"/>
                </a:cubicBezTo>
                <a:cubicBezTo>
                  <a:pt x="83526" y="1284171"/>
                  <a:pt x="80433" y="1295400"/>
                  <a:pt x="80433" y="1295400"/>
                </a:cubicBezTo>
                <a:lnTo>
                  <a:pt x="42333" y="1367366"/>
                </a:lnTo>
                <a:lnTo>
                  <a:pt x="0" y="1545166"/>
                </a:lnTo>
                <a:lnTo>
                  <a:pt x="122767" y="1507066"/>
                </a:lnTo>
                <a:lnTo>
                  <a:pt x="198967" y="1460500"/>
                </a:lnTo>
                <a:lnTo>
                  <a:pt x="283633" y="1401233"/>
                </a:lnTo>
                <a:lnTo>
                  <a:pt x="351367" y="1325033"/>
                </a:lnTo>
                <a:lnTo>
                  <a:pt x="817033" y="474133"/>
                </a:lnTo>
                <a:lnTo>
                  <a:pt x="922867" y="338666"/>
                </a:lnTo>
                <a:lnTo>
                  <a:pt x="1003300" y="245533"/>
                </a:lnTo>
                <a:lnTo>
                  <a:pt x="1104900" y="160866"/>
                </a:lnTo>
                <a:lnTo>
                  <a:pt x="1248833" y="93133"/>
                </a:lnTo>
                <a:cubicBezTo>
                  <a:pt x="1261533" y="94544"/>
                  <a:pt x="1274267" y="99055"/>
                  <a:pt x="1286933" y="97366"/>
                </a:cubicBezTo>
                <a:cubicBezTo>
                  <a:pt x="1296316" y="96115"/>
                  <a:pt x="1303866" y="88899"/>
                  <a:pt x="1312333" y="84666"/>
                </a:cubicBezTo>
                <a:lnTo>
                  <a:pt x="1329267" y="76200"/>
                </a:lnTo>
                <a:lnTo>
                  <a:pt x="1511300" y="71966"/>
                </a:lnTo>
                <a:lnTo>
                  <a:pt x="1756833" y="63500"/>
                </a:lnTo>
                <a:lnTo>
                  <a:pt x="1934633" y="76200"/>
                </a:lnTo>
                <a:lnTo>
                  <a:pt x="2019300" y="80433"/>
                </a:lnTo>
                <a:lnTo>
                  <a:pt x="2112433" y="63500"/>
                </a:lnTo>
                <a:lnTo>
                  <a:pt x="2197100" y="76200"/>
                </a:lnTo>
                <a:lnTo>
                  <a:pt x="2256367" y="93133"/>
                </a:lnTo>
              </a:path>
            </a:pathLst>
          </a:custGeom>
          <a:noFill/>
          <a:ln w="28575">
            <a:solidFill>
              <a:schemeClr val="accent3"/>
            </a:solidFill>
            <a:miter lim="800000"/>
            <a:headEnd/>
            <a:tailEnd/>
          </a:ln>
        </p:spPr>
        <p:txBody>
          <a:bodyPr rtlCol="0" anchor="ctr"/>
          <a:lstStyle/>
          <a:p>
            <a:pPr algn="ctr"/>
            <a:endParaRPr lang="en-US"/>
          </a:p>
        </p:txBody>
      </p:sp>
      <p:sp>
        <p:nvSpPr>
          <p:cNvPr id="31751" name="Freeform: Shape 31750">
            <a:extLst>
              <a:ext uri="{FF2B5EF4-FFF2-40B4-BE49-F238E27FC236}">
                <a16:creationId xmlns:a16="http://schemas.microsoft.com/office/drawing/2014/main" id="{93882672-E18D-47F3-AB45-257A8C7D006F}"/>
              </a:ext>
            </a:extLst>
          </p:cNvPr>
          <p:cNvSpPr/>
          <p:nvPr/>
        </p:nvSpPr>
        <p:spPr bwMode="auto">
          <a:xfrm>
            <a:off x="1710267" y="2764367"/>
            <a:ext cx="2692400" cy="1663700"/>
          </a:xfrm>
          <a:custGeom>
            <a:avLst/>
            <a:gdLst>
              <a:gd name="connsiteX0" fmla="*/ 2692400 w 2692400"/>
              <a:gd name="connsiteY0" fmla="*/ 21166 h 1663700"/>
              <a:gd name="connsiteX1" fmla="*/ 1430866 w 2692400"/>
              <a:gd name="connsiteY1" fmla="*/ 0 h 1663700"/>
              <a:gd name="connsiteX2" fmla="*/ 1219200 w 2692400"/>
              <a:gd name="connsiteY2" fmla="*/ 8466 h 1663700"/>
              <a:gd name="connsiteX3" fmla="*/ 1075266 w 2692400"/>
              <a:gd name="connsiteY3" fmla="*/ 4233 h 1663700"/>
              <a:gd name="connsiteX4" fmla="*/ 872066 w 2692400"/>
              <a:gd name="connsiteY4" fmla="*/ 46566 h 1663700"/>
              <a:gd name="connsiteX5" fmla="*/ 736600 w 2692400"/>
              <a:gd name="connsiteY5" fmla="*/ 88900 h 1663700"/>
              <a:gd name="connsiteX6" fmla="*/ 668866 w 2692400"/>
              <a:gd name="connsiteY6" fmla="*/ 105833 h 1663700"/>
              <a:gd name="connsiteX7" fmla="*/ 668866 w 2692400"/>
              <a:gd name="connsiteY7" fmla="*/ 105833 h 1663700"/>
              <a:gd name="connsiteX8" fmla="*/ 571500 w 2692400"/>
              <a:gd name="connsiteY8" fmla="*/ 127000 h 1663700"/>
              <a:gd name="connsiteX9" fmla="*/ 529166 w 2692400"/>
              <a:gd name="connsiteY9" fmla="*/ 177800 h 1663700"/>
              <a:gd name="connsiteX10" fmla="*/ 491066 w 2692400"/>
              <a:gd name="connsiteY10" fmla="*/ 190500 h 1663700"/>
              <a:gd name="connsiteX11" fmla="*/ 448733 w 2692400"/>
              <a:gd name="connsiteY11" fmla="*/ 270933 h 1663700"/>
              <a:gd name="connsiteX12" fmla="*/ 419100 w 2692400"/>
              <a:gd name="connsiteY12" fmla="*/ 309033 h 1663700"/>
              <a:gd name="connsiteX13" fmla="*/ 381000 w 2692400"/>
              <a:gd name="connsiteY13" fmla="*/ 381000 h 1663700"/>
              <a:gd name="connsiteX14" fmla="*/ 347133 w 2692400"/>
              <a:gd name="connsiteY14" fmla="*/ 486833 h 1663700"/>
              <a:gd name="connsiteX15" fmla="*/ 325966 w 2692400"/>
              <a:gd name="connsiteY15" fmla="*/ 554566 h 1663700"/>
              <a:gd name="connsiteX16" fmla="*/ 287866 w 2692400"/>
              <a:gd name="connsiteY16" fmla="*/ 639233 h 1663700"/>
              <a:gd name="connsiteX17" fmla="*/ 232833 w 2692400"/>
              <a:gd name="connsiteY17" fmla="*/ 812800 h 1663700"/>
              <a:gd name="connsiteX18" fmla="*/ 190500 w 2692400"/>
              <a:gd name="connsiteY18" fmla="*/ 927100 h 1663700"/>
              <a:gd name="connsiteX19" fmla="*/ 160866 w 2692400"/>
              <a:gd name="connsiteY19" fmla="*/ 1062566 h 1663700"/>
              <a:gd name="connsiteX20" fmla="*/ 105833 w 2692400"/>
              <a:gd name="connsiteY20" fmla="*/ 1248833 h 1663700"/>
              <a:gd name="connsiteX21" fmla="*/ 55033 w 2692400"/>
              <a:gd name="connsiteY21" fmla="*/ 1380066 h 1663700"/>
              <a:gd name="connsiteX22" fmla="*/ 16933 w 2692400"/>
              <a:gd name="connsiteY22" fmla="*/ 1524000 h 1663700"/>
              <a:gd name="connsiteX23" fmla="*/ 0 w 2692400"/>
              <a:gd name="connsiteY23" fmla="*/ 1651000 h 1663700"/>
              <a:gd name="connsiteX24" fmla="*/ 110066 w 2692400"/>
              <a:gd name="connsiteY24" fmla="*/ 1663700 h 1663700"/>
              <a:gd name="connsiteX25" fmla="*/ 215900 w 2692400"/>
              <a:gd name="connsiteY25" fmla="*/ 1634066 h 1663700"/>
              <a:gd name="connsiteX26" fmla="*/ 321733 w 2692400"/>
              <a:gd name="connsiteY26" fmla="*/ 1604433 h 1663700"/>
              <a:gd name="connsiteX27" fmla="*/ 355600 w 2692400"/>
              <a:gd name="connsiteY27" fmla="*/ 1579033 h 1663700"/>
              <a:gd name="connsiteX28" fmla="*/ 372533 w 2692400"/>
              <a:gd name="connsiteY28" fmla="*/ 1540933 h 1663700"/>
              <a:gd name="connsiteX29" fmla="*/ 393700 w 2692400"/>
              <a:gd name="connsiteY29" fmla="*/ 1519766 h 1663700"/>
              <a:gd name="connsiteX30" fmla="*/ 406400 w 2692400"/>
              <a:gd name="connsiteY30" fmla="*/ 1502833 h 1663700"/>
              <a:gd name="connsiteX31" fmla="*/ 478366 w 2692400"/>
              <a:gd name="connsiteY31" fmla="*/ 1392766 h 1663700"/>
              <a:gd name="connsiteX32" fmla="*/ 639233 w 2692400"/>
              <a:gd name="connsiteY32" fmla="*/ 1087966 h 1663700"/>
              <a:gd name="connsiteX33" fmla="*/ 829733 w 2692400"/>
              <a:gd name="connsiteY33" fmla="*/ 698500 h 1663700"/>
              <a:gd name="connsiteX34" fmla="*/ 901700 w 2692400"/>
              <a:gd name="connsiteY34" fmla="*/ 537633 h 1663700"/>
              <a:gd name="connsiteX35" fmla="*/ 1041400 w 2692400"/>
              <a:gd name="connsiteY35" fmla="*/ 338666 h 1663700"/>
              <a:gd name="connsiteX36" fmla="*/ 1168400 w 2692400"/>
              <a:gd name="connsiteY36" fmla="*/ 224366 h 1663700"/>
              <a:gd name="connsiteX37" fmla="*/ 1265766 w 2692400"/>
              <a:gd name="connsiteY37" fmla="*/ 190500 h 1663700"/>
              <a:gd name="connsiteX38" fmla="*/ 1350433 w 2692400"/>
              <a:gd name="connsiteY38" fmla="*/ 173566 h 1663700"/>
              <a:gd name="connsiteX39" fmla="*/ 1553633 w 2692400"/>
              <a:gd name="connsiteY39" fmla="*/ 152400 h 1663700"/>
              <a:gd name="connsiteX40" fmla="*/ 1680633 w 2692400"/>
              <a:gd name="connsiteY40" fmla="*/ 160866 h 1663700"/>
              <a:gd name="connsiteX41" fmla="*/ 1816100 w 2692400"/>
              <a:gd name="connsiteY41" fmla="*/ 152400 h 1663700"/>
              <a:gd name="connsiteX42" fmla="*/ 1900766 w 2692400"/>
              <a:gd name="connsiteY42" fmla="*/ 148166 h 1663700"/>
              <a:gd name="connsiteX43" fmla="*/ 2015066 w 2692400"/>
              <a:gd name="connsiteY43" fmla="*/ 139700 h 1663700"/>
              <a:gd name="connsiteX44" fmla="*/ 2125133 w 2692400"/>
              <a:gd name="connsiteY44" fmla="*/ 148166 h 1663700"/>
              <a:gd name="connsiteX45" fmla="*/ 2218266 w 2692400"/>
              <a:gd name="connsiteY45" fmla="*/ 160866 h 1663700"/>
              <a:gd name="connsiteX46" fmla="*/ 2273300 w 2692400"/>
              <a:gd name="connsiteY46" fmla="*/ 160866 h 1663700"/>
              <a:gd name="connsiteX47" fmla="*/ 2302933 w 2692400"/>
              <a:gd name="connsiteY47" fmla="*/ 165100 h 1663700"/>
              <a:gd name="connsiteX48" fmla="*/ 2332566 w 2692400"/>
              <a:gd name="connsiteY48" fmla="*/ 148166 h 1663700"/>
              <a:gd name="connsiteX49" fmla="*/ 2383366 w 2692400"/>
              <a:gd name="connsiteY49" fmla="*/ 173566 h 166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692400" h="1663700">
                <a:moveTo>
                  <a:pt x="2692400" y="21166"/>
                </a:moveTo>
                <a:lnTo>
                  <a:pt x="1430866" y="0"/>
                </a:lnTo>
                <a:lnTo>
                  <a:pt x="1219200" y="8466"/>
                </a:lnTo>
                <a:lnTo>
                  <a:pt x="1075266" y="4233"/>
                </a:lnTo>
                <a:lnTo>
                  <a:pt x="872066" y="46566"/>
                </a:lnTo>
                <a:lnTo>
                  <a:pt x="736600" y="88900"/>
                </a:lnTo>
                <a:cubicBezTo>
                  <a:pt x="692636" y="110881"/>
                  <a:pt x="715354" y="105833"/>
                  <a:pt x="668866" y="105833"/>
                </a:cubicBezTo>
                <a:lnTo>
                  <a:pt x="668866" y="105833"/>
                </a:lnTo>
                <a:lnTo>
                  <a:pt x="571500" y="127000"/>
                </a:lnTo>
                <a:lnTo>
                  <a:pt x="529166" y="177800"/>
                </a:lnTo>
                <a:lnTo>
                  <a:pt x="491066" y="190500"/>
                </a:lnTo>
                <a:lnTo>
                  <a:pt x="448733" y="270933"/>
                </a:lnTo>
                <a:lnTo>
                  <a:pt x="419100" y="309033"/>
                </a:lnTo>
                <a:lnTo>
                  <a:pt x="381000" y="381000"/>
                </a:lnTo>
                <a:lnTo>
                  <a:pt x="347133" y="486833"/>
                </a:lnTo>
                <a:lnTo>
                  <a:pt x="325966" y="554566"/>
                </a:lnTo>
                <a:lnTo>
                  <a:pt x="287866" y="639233"/>
                </a:lnTo>
                <a:lnTo>
                  <a:pt x="232833" y="812800"/>
                </a:lnTo>
                <a:lnTo>
                  <a:pt x="190500" y="927100"/>
                </a:lnTo>
                <a:lnTo>
                  <a:pt x="160866" y="1062566"/>
                </a:lnTo>
                <a:lnTo>
                  <a:pt x="105833" y="1248833"/>
                </a:lnTo>
                <a:lnTo>
                  <a:pt x="55033" y="1380066"/>
                </a:lnTo>
                <a:lnTo>
                  <a:pt x="16933" y="1524000"/>
                </a:lnTo>
                <a:lnTo>
                  <a:pt x="0" y="1651000"/>
                </a:lnTo>
                <a:lnTo>
                  <a:pt x="110066" y="1663700"/>
                </a:lnTo>
                <a:lnTo>
                  <a:pt x="215900" y="1634066"/>
                </a:lnTo>
                <a:lnTo>
                  <a:pt x="321733" y="1604433"/>
                </a:lnTo>
                <a:cubicBezTo>
                  <a:pt x="333022" y="1595966"/>
                  <a:pt x="345111" y="1588473"/>
                  <a:pt x="355600" y="1579033"/>
                </a:cubicBezTo>
                <a:cubicBezTo>
                  <a:pt x="369957" y="1566112"/>
                  <a:pt x="360807" y="1558522"/>
                  <a:pt x="372533" y="1540933"/>
                </a:cubicBezTo>
                <a:cubicBezTo>
                  <a:pt x="383822" y="1524000"/>
                  <a:pt x="376767" y="1531055"/>
                  <a:pt x="393700" y="1519766"/>
                </a:cubicBezTo>
                <a:cubicBezTo>
                  <a:pt x="402797" y="1501571"/>
                  <a:pt x="395856" y="1502833"/>
                  <a:pt x="406400" y="1502833"/>
                </a:cubicBezTo>
                <a:lnTo>
                  <a:pt x="478366" y="1392766"/>
                </a:lnTo>
                <a:lnTo>
                  <a:pt x="639233" y="1087966"/>
                </a:lnTo>
                <a:lnTo>
                  <a:pt x="829733" y="698500"/>
                </a:lnTo>
                <a:lnTo>
                  <a:pt x="901700" y="537633"/>
                </a:lnTo>
                <a:lnTo>
                  <a:pt x="1041400" y="338666"/>
                </a:lnTo>
                <a:lnTo>
                  <a:pt x="1168400" y="224366"/>
                </a:lnTo>
                <a:lnTo>
                  <a:pt x="1265766" y="190500"/>
                </a:lnTo>
                <a:lnTo>
                  <a:pt x="1350433" y="173566"/>
                </a:lnTo>
                <a:lnTo>
                  <a:pt x="1553633" y="152400"/>
                </a:lnTo>
                <a:lnTo>
                  <a:pt x="1680633" y="160866"/>
                </a:lnTo>
                <a:lnTo>
                  <a:pt x="1816100" y="152400"/>
                </a:lnTo>
                <a:lnTo>
                  <a:pt x="1900766" y="148166"/>
                </a:lnTo>
                <a:lnTo>
                  <a:pt x="2015066" y="139700"/>
                </a:lnTo>
                <a:lnTo>
                  <a:pt x="2125133" y="148166"/>
                </a:lnTo>
                <a:lnTo>
                  <a:pt x="2218266" y="160866"/>
                </a:lnTo>
                <a:lnTo>
                  <a:pt x="2273300" y="160866"/>
                </a:lnTo>
                <a:lnTo>
                  <a:pt x="2302933" y="165100"/>
                </a:lnTo>
                <a:lnTo>
                  <a:pt x="2332566" y="148166"/>
                </a:lnTo>
                <a:lnTo>
                  <a:pt x="2383366" y="173566"/>
                </a:lnTo>
              </a:path>
            </a:pathLst>
          </a:custGeom>
          <a:noFill/>
          <a:ln w="28575">
            <a:solidFill>
              <a:schemeClr val="accent4"/>
            </a:solidFill>
            <a:miter lim="800000"/>
            <a:headEnd/>
            <a:tailEnd/>
          </a:ln>
        </p:spPr>
        <p:txBody>
          <a:bodyPr rtlCol="0" anchor="ctr"/>
          <a:lstStyle/>
          <a:p>
            <a:pPr algn="ctr"/>
            <a:endParaRPr lang="en-US"/>
          </a:p>
        </p:txBody>
      </p:sp>
      <p:sp>
        <p:nvSpPr>
          <p:cNvPr id="31752" name="Freeform: Shape 31751">
            <a:extLst>
              <a:ext uri="{FF2B5EF4-FFF2-40B4-BE49-F238E27FC236}">
                <a16:creationId xmlns:a16="http://schemas.microsoft.com/office/drawing/2014/main" id="{F3A8EF13-0CB2-4D56-9BF8-356C53391D7B}"/>
              </a:ext>
            </a:extLst>
          </p:cNvPr>
          <p:cNvSpPr/>
          <p:nvPr/>
        </p:nvSpPr>
        <p:spPr bwMode="auto">
          <a:xfrm>
            <a:off x="1722967" y="3026833"/>
            <a:ext cx="2679700" cy="1595967"/>
          </a:xfrm>
          <a:custGeom>
            <a:avLst/>
            <a:gdLst>
              <a:gd name="connsiteX0" fmla="*/ 2679700 w 2679700"/>
              <a:gd name="connsiteY0" fmla="*/ 8467 h 1595967"/>
              <a:gd name="connsiteX1" fmla="*/ 1985433 w 2679700"/>
              <a:gd name="connsiteY1" fmla="*/ 4234 h 1595967"/>
              <a:gd name="connsiteX2" fmla="*/ 1985433 w 2679700"/>
              <a:gd name="connsiteY2" fmla="*/ 4234 h 1595967"/>
              <a:gd name="connsiteX3" fmla="*/ 1892300 w 2679700"/>
              <a:gd name="connsiteY3" fmla="*/ 12700 h 1595967"/>
              <a:gd name="connsiteX4" fmla="*/ 1794933 w 2679700"/>
              <a:gd name="connsiteY4" fmla="*/ 0 h 1595967"/>
              <a:gd name="connsiteX5" fmla="*/ 1748366 w 2679700"/>
              <a:gd name="connsiteY5" fmla="*/ 12700 h 1595967"/>
              <a:gd name="connsiteX6" fmla="*/ 1638300 w 2679700"/>
              <a:gd name="connsiteY6" fmla="*/ 0 h 1595967"/>
              <a:gd name="connsiteX7" fmla="*/ 1367366 w 2679700"/>
              <a:gd name="connsiteY7" fmla="*/ 12700 h 1595967"/>
              <a:gd name="connsiteX8" fmla="*/ 1202266 w 2679700"/>
              <a:gd name="connsiteY8" fmla="*/ 25400 h 1595967"/>
              <a:gd name="connsiteX9" fmla="*/ 1104900 w 2679700"/>
              <a:gd name="connsiteY9" fmla="*/ 46567 h 1595967"/>
              <a:gd name="connsiteX10" fmla="*/ 948266 w 2679700"/>
              <a:gd name="connsiteY10" fmla="*/ 67734 h 1595967"/>
              <a:gd name="connsiteX11" fmla="*/ 880533 w 2679700"/>
              <a:gd name="connsiteY11" fmla="*/ 71967 h 1595967"/>
              <a:gd name="connsiteX12" fmla="*/ 732366 w 2679700"/>
              <a:gd name="connsiteY12" fmla="*/ 211667 h 1595967"/>
              <a:gd name="connsiteX13" fmla="*/ 579966 w 2679700"/>
              <a:gd name="connsiteY13" fmla="*/ 300567 h 1595967"/>
              <a:gd name="connsiteX14" fmla="*/ 554566 w 2679700"/>
              <a:gd name="connsiteY14" fmla="*/ 368300 h 1595967"/>
              <a:gd name="connsiteX15" fmla="*/ 512233 w 2679700"/>
              <a:gd name="connsiteY15" fmla="*/ 495300 h 1595967"/>
              <a:gd name="connsiteX16" fmla="*/ 469900 w 2679700"/>
              <a:gd name="connsiteY16" fmla="*/ 558800 h 1595967"/>
              <a:gd name="connsiteX17" fmla="*/ 423333 w 2679700"/>
              <a:gd name="connsiteY17" fmla="*/ 622300 h 1595967"/>
              <a:gd name="connsiteX18" fmla="*/ 381000 w 2679700"/>
              <a:gd name="connsiteY18" fmla="*/ 745067 h 1595967"/>
              <a:gd name="connsiteX19" fmla="*/ 359833 w 2679700"/>
              <a:gd name="connsiteY19" fmla="*/ 787400 h 1595967"/>
              <a:gd name="connsiteX20" fmla="*/ 342900 w 2679700"/>
              <a:gd name="connsiteY20" fmla="*/ 833967 h 1595967"/>
              <a:gd name="connsiteX21" fmla="*/ 287866 w 2679700"/>
              <a:gd name="connsiteY21" fmla="*/ 927100 h 1595967"/>
              <a:gd name="connsiteX22" fmla="*/ 258233 w 2679700"/>
              <a:gd name="connsiteY22" fmla="*/ 965200 h 1595967"/>
              <a:gd name="connsiteX23" fmla="*/ 258233 w 2679700"/>
              <a:gd name="connsiteY23" fmla="*/ 1049867 h 1595967"/>
              <a:gd name="connsiteX24" fmla="*/ 220133 w 2679700"/>
              <a:gd name="connsiteY24" fmla="*/ 1083734 h 1595967"/>
              <a:gd name="connsiteX25" fmla="*/ 190500 w 2679700"/>
              <a:gd name="connsiteY25" fmla="*/ 1104900 h 1595967"/>
              <a:gd name="connsiteX26" fmla="*/ 190500 w 2679700"/>
              <a:gd name="connsiteY26" fmla="*/ 1138767 h 1595967"/>
              <a:gd name="connsiteX27" fmla="*/ 148166 w 2679700"/>
              <a:gd name="connsiteY27" fmla="*/ 1214967 h 1595967"/>
              <a:gd name="connsiteX28" fmla="*/ 139700 w 2679700"/>
              <a:gd name="connsiteY28" fmla="*/ 1261534 h 1595967"/>
              <a:gd name="connsiteX29" fmla="*/ 127000 w 2679700"/>
              <a:gd name="connsiteY29" fmla="*/ 1278467 h 1595967"/>
              <a:gd name="connsiteX30" fmla="*/ 101600 w 2679700"/>
              <a:gd name="connsiteY30" fmla="*/ 1316567 h 1595967"/>
              <a:gd name="connsiteX31" fmla="*/ 59266 w 2679700"/>
              <a:gd name="connsiteY31" fmla="*/ 1430867 h 1595967"/>
              <a:gd name="connsiteX32" fmla="*/ 42333 w 2679700"/>
              <a:gd name="connsiteY32" fmla="*/ 1473200 h 1595967"/>
              <a:gd name="connsiteX33" fmla="*/ 0 w 2679700"/>
              <a:gd name="connsiteY33" fmla="*/ 1515534 h 1595967"/>
              <a:gd name="connsiteX34" fmla="*/ 0 w 2679700"/>
              <a:gd name="connsiteY34" fmla="*/ 1579034 h 1595967"/>
              <a:gd name="connsiteX35" fmla="*/ 38100 w 2679700"/>
              <a:gd name="connsiteY35" fmla="*/ 1595967 h 1595967"/>
              <a:gd name="connsiteX36" fmla="*/ 122766 w 2679700"/>
              <a:gd name="connsiteY36" fmla="*/ 1566334 h 1595967"/>
              <a:gd name="connsiteX37" fmla="*/ 160866 w 2679700"/>
              <a:gd name="connsiteY37" fmla="*/ 1553634 h 1595967"/>
              <a:gd name="connsiteX38" fmla="*/ 203200 w 2679700"/>
              <a:gd name="connsiteY38" fmla="*/ 1540934 h 1595967"/>
              <a:gd name="connsiteX39" fmla="*/ 330200 w 2679700"/>
              <a:gd name="connsiteY39" fmla="*/ 1452034 h 1595967"/>
              <a:gd name="connsiteX40" fmla="*/ 491066 w 2679700"/>
              <a:gd name="connsiteY40" fmla="*/ 1291167 h 1595967"/>
              <a:gd name="connsiteX41" fmla="*/ 630766 w 2679700"/>
              <a:gd name="connsiteY41" fmla="*/ 1083734 h 1595967"/>
              <a:gd name="connsiteX42" fmla="*/ 787400 w 2679700"/>
              <a:gd name="connsiteY42" fmla="*/ 812800 h 1595967"/>
              <a:gd name="connsiteX43" fmla="*/ 910166 w 2679700"/>
              <a:gd name="connsiteY43" fmla="*/ 592667 h 1595967"/>
              <a:gd name="connsiteX44" fmla="*/ 1066800 w 2679700"/>
              <a:gd name="connsiteY44" fmla="*/ 351367 h 1595967"/>
              <a:gd name="connsiteX45" fmla="*/ 1185333 w 2679700"/>
              <a:gd name="connsiteY45" fmla="*/ 190500 h 1595967"/>
              <a:gd name="connsiteX46" fmla="*/ 1320800 w 2679700"/>
              <a:gd name="connsiteY46" fmla="*/ 76200 h 1595967"/>
              <a:gd name="connsiteX47" fmla="*/ 1405466 w 2679700"/>
              <a:gd name="connsiteY47" fmla="*/ 25400 h 1595967"/>
              <a:gd name="connsiteX48" fmla="*/ 1498600 w 2679700"/>
              <a:gd name="connsiteY48" fmla="*/ 4234 h 1595967"/>
              <a:gd name="connsiteX49" fmla="*/ 1710266 w 2679700"/>
              <a:gd name="connsiteY49" fmla="*/ 8467 h 1595967"/>
              <a:gd name="connsiteX50" fmla="*/ 1807633 w 2679700"/>
              <a:gd name="connsiteY50" fmla="*/ 16934 h 1595967"/>
              <a:gd name="connsiteX51" fmla="*/ 1943100 w 2679700"/>
              <a:gd name="connsiteY51" fmla="*/ 4234 h 1595967"/>
              <a:gd name="connsiteX52" fmla="*/ 1972733 w 2679700"/>
              <a:gd name="connsiteY52" fmla="*/ 4234 h 1595967"/>
              <a:gd name="connsiteX53" fmla="*/ 2036233 w 2679700"/>
              <a:gd name="connsiteY53" fmla="*/ 25400 h 1595967"/>
              <a:gd name="connsiteX54" fmla="*/ 2137833 w 2679700"/>
              <a:gd name="connsiteY54" fmla="*/ 29634 h 1595967"/>
              <a:gd name="connsiteX55" fmla="*/ 2226733 w 2679700"/>
              <a:gd name="connsiteY55" fmla="*/ 21167 h 1595967"/>
              <a:gd name="connsiteX56" fmla="*/ 2243666 w 2679700"/>
              <a:gd name="connsiteY56" fmla="*/ 46567 h 15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79700" h="1595967">
                <a:moveTo>
                  <a:pt x="2679700" y="8467"/>
                </a:moveTo>
                <a:lnTo>
                  <a:pt x="1985433" y="4234"/>
                </a:lnTo>
                <a:lnTo>
                  <a:pt x="1985433" y="4234"/>
                </a:lnTo>
                <a:lnTo>
                  <a:pt x="1892300" y="12700"/>
                </a:lnTo>
                <a:lnTo>
                  <a:pt x="1794933" y="0"/>
                </a:lnTo>
                <a:lnTo>
                  <a:pt x="1748366" y="12700"/>
                </a:lnTo>
                <a:lnTo>
                  <a:pt x="1638300" y="0"/>
                </a:lnTo>
                <a:lnTo>
                  <a:pt x="1367366" y="12700"/>
                </a:lnTo>
                <a:lnTo>
                  <a:pt x="1202266" y="25400"/>
                </a:lnTo>
                <a:lnTo>
                  <a:pt x="1104900" y="46567"/>
                </a:lnTo>
                <a:lnTo>
                  <a:pt x="948266" y="67734"/>
                </a:lnTo>
                <a:lnTo>
                  <a:pt x="880533" y="71967"/>
                </a:lnTo>
                <a:lnTo>
                  <a:pt x="732366" y="211667"/>
                </a:lnTo>
                <a:lnTo>
                  <a:pt x="579966" y="300567"/>
                </a:lnTo>
                <a:lnTo>
                  <a:pt x="554566" y="368300"/>
                </a:lnTo>
                <a:lnTo>
                  <a:pt x="512233" y="495300"/>
                </a:lnTo>
                <a:lnTo>
                  <a:pt x="469900" y="558800"/>
                </a:lnTo>
                <a:lnTo>
                  <a:pt x="423333" y="622300"/>
                </a:lnTo>
                <a:lnTo>
                  <a:pt x="381000" y="745067"/>
                </a:lnTo>
                <a:lnTo>
                  <a:pt x="359833" y="787400"/>
                </a:lnTo>
                <a:lnTo>
                  <a:pt x="342900" y="833967"/>
                </a:lnTo>
                <a:lnTo>
                  <a:pt x="287866" y="927100"/>
                </a:lnTo>
                <a:lnTo>
                  <a:pt x="258233" y="965200"/>
                </a:lnTo>
                <a:lnTo>
                  <a:pt x="258233" y="1049867"/>
                </a:lnTo>
                <a:lnTo>
                  <a:pt x="220133" y="1083734"/>
                </a:lnTo>
                <a:lnTo>
                  <a:pt x="190500" y="1104900"/>
                </a:lnTo>
                <a:lnTo>
                  <a:pt x="190500" y="1138767"/>
                </a:lnTo>
                <a:lnTo>
                  <a:pt x="148166" y="1214967"/>
                </a:lnTo>
                <a:lnTo>
                  <a:pt x="139700" y="1261534"/>
                </a:lnTo>
                <a:lnTo>
                  <a:pt x="127000" y="1278467"/>
                </a:lnTo>
                <a:lnTo>
                  <a:pt x="101600" y="1316567"/>
                </a:lnTo>
                <a:lnTo>
                  <a:pt x="59266" y="1430867"/>
                </a:lnTo>
                <a:lnTo>
                  <a:pt x="42333" y="1473200"/>
                </a:lnTo>
                <a:lnTo>
                  <a:pt x="0" y="1515534"/>
                </a:lnTo>
                <a:lnTo>
                  <a:pt x="0" y="1579034"/>
                </a:lnTo>
                <a:lnTo>
                  <a:pt x="38100" y="1595967"/>
                </a:lnTo>
                <a:lnTo>
                  <a:pt x="122766" y="1566334"/>
                </a:lnTo>
                <a:cubicBezTo>
                  <a:pt x="157954" y="1553139"/>
                  <a:pt x="144576" y="1553634"/>
                  <a:pt x="160866" y="1553634"/>
                </a:cubicBezTo>
                <a:lnTo>
                  <a:pt x="203200" y="1540934"/>
                </a:lnTo>
                <a:lnTo>
                  <a:pt x="330200" y="1452034"/>
                </a:lnTo>
                <a:lnTo>
                  <a:pt x="491066" y="1291167"/>
                </a:lnTo>
                <a:lnTo>
                  <a:pt x="630766" y="1083734"/>
                </a:lnTo>
                <a:lnTo>
                  <a:pt x="787400" y="812800"/>
                </a:lnTo>
                <a:lnTo>
                  <a:pt x="910166" y="592667"/>
                </a:lnTo>
                <a:lnTo>
                  <a:pt x="1066800" y="351367"/>
                </a:lnTo>
                <a:lnTo>
                  <a:pt x="1185333" y="190500"/>
                </a:lnTo>
                <a:lnTo>
                  <a:pt x="1320800" y="76200"/>
                </a:lnTo>
                <a:lnTo>
                  <a:pt x="1405466" y="25400"/>
                </a:lnTo>
                <a:lnTo>
                  <a:pt x="1498600" y="4234"/>
                </a:lnTo>
                <a:lnTo>
                  <a:pt x="1710266" y="8467"/>
                </a:lnTo>
                <a:lnTo>
                  <a:pt x="1807633" y="16934"/>
                </a:lnTo>
                <a:lnTo>
                  <a:pt x="1943100" y="4234"/>
                </a:lnTo>
                <a:lnTo>
                  <a:pt x="1972733" y="4234"/>
                </a:lnTo>
                <a:lnTo>
                  <a:pt x="2036233" y="25400"/>
                </a:lnTo>
                <a:lnTo>
                  <a:pt x="2137833" y="29634"/>
                </a:lnTo>
                <a:lnTo>
                  <a:pt x="2226733" y="21167"/>
                </a:lnTo>
                <a:lnTo>
                  <a:pt x="2243666" y="46567"/>
                </a:lnTo>
              </a:path>
            </a:pathLst>
          </a:custGeom>
          <a:noFill/>
          <a:ln w="28575">
            <a:solidFill>
              <a:schemeClr val="accent1"/>
            </a:solidFill>
            <a:miter lim="800000"/>
            <a:headEnd/>
            <a:tailEnd/>
          </a:ln>
        </p:spPr>
        <p:txBody>
          <a:bodyPr rtlCol="0" anchor="ctr"/>
          <a:lstStyle/>
          <a:p>
            <a:pPr algn="ctr"/>
            <a:endParaRPr lang="en-US"/>
          </a:p>
        </p:txBody>
      </p:sp>
      <p:sp>
        <p:nvSpPr>
          <p:cNvPr id="31753" name="Freeform: Shape 31752">
            <a:extLst>
              <a:ext uri="{FF2B5EF4-FFF2-40B4-BE49-F238E27FC236}">
                <a16:creationId xmlns:a16="http://schemas.microsoft.com/office/drawing/2014/main" id="{813E7977-31CA-43EC-BB26-CB8C480D8E59}"/>
              </a:ext>
            </a:extLst>
          </p:cNvPr>
          <p:cNvSpPr/>
          <p:nvPr/>
        </p:nvSpPr>
        <p:spPr bwMode="auto">
          <a:xfrm>
            <a:off x="6924040" y="2799080"/>
            <a:ext cx="1325880" cy="1996440"/>
          </a:xfrm>
          <a:custGeom>
            <a:avLst/>
            <a:gdLst>
              <a:gd name="connsiteX0" fmla="*/ 1310640 w 1325880"/>
              <a:gd name="connsiteY0" fmla="*/ 0 h 1996440"/>
              <a:gd name="connsiteX1" fmla="*/ 0 w 1325880"/>
              <a:gd name="connsiteY1" fmla="*/ 0 h 1996440"/>
              <a:gd name="connsiteX2" fmla="*/ 0 w 1325880"/>
              <a:gd name="connsiteY2" fmla="*/ 1996440 h 1996440"/>
              <a:gd name="connsiteX3" fmla="*/ 1325880 w 1325880"/>
              <a:gd name="connsiteY3" fmla="*/ 1996440 h 1996440"/>
            </a:gdLst>
            <a:ahLst/>
            <a:cxnLst>
              <a:cxn ang="0">
                <a:pos x="connsiteX0" y="connsiteY0"/>
              </a:cxn>
              <a:cxn ang="0">
                <a:pos x="connsiteX1" y="connsiteY1"/>
              </a:cxn>
              <a:cxn ang="0">
                <a:pos x="connsiteX2" y="connsiteY2"/>
              </a:cxn>
              <a:cxn ang="0">
                <a:pos x="connsiteX3" y="connsiteY3"/>
              </a:cxn>
            </a:cxnLst>
            <a:rect l="l" t="t" r="r" b="b"/>
            <a:pathLst>
              <a:path w="1325880" h="1996440">
                <a:moveTo>
                  <a:pt x="1310640" y="0"/>
                </a:moveTo>
                <a:lnTo>
                  <a:pt x="0" y="0"/>
                </a:lnTo>
                <a:lnTo>
                  <a:pt x="0" y="1996440"/>
                </a:lnTo>
                <a:lnTo>
                  <a:pt x="1325880" y="1996440"/>
                </a:lnTo>
              </a:path>
            </a:pathLst>
          </a:custGeom>
          <a:noFill/>
          <a:ln w="28575">
            <a:solidFill>
              <a:schemeClr val="bg1"/>
            </a:solidFill>
            <a:miter lim="800000"/>
            <a:headEnd/>
            <a:tailEnd/>
          </a:ln>
        </p:spPr>
        <p:txBody>
          <a:bodyPr rtlCol="0" anchor="ctr"/>
          <a:lstStyle/>
          <a:p>
            <a:pPr algn="ctr"/>
            <a:endParaRPr lang="en-US"/>
          </a:p>
        </p:txBody>
      </p:sp>
      <p:grpSp>
        <p:nvGrpSpPr>
          <p:cNvPr id="31756" name="Group 31755">
            <a:extLst>
              <a:ext uri="{FF2B5EF4-FFF2-40B4-BE49-F238E27FC236}">
                <a16:creationId xmlns:a16="http://schemas.microsoft.com/office/drawing/2014/main" id="{2885414B-D07F-455B-A67A-3FD5E9D4D7E9}"/>
              </a:ext>
            </a:extLst>
          </p:cNvPr>
          <p:cNvGrpSpPr/>
          <p:nvPr/>
        </p:nvGrpSpPr>
        <p:grpSpPr>
          <a:xfrm>
            <a:off x="7284341" y="4783034"/>
            <a:ext cx="610311" cy="124250"/>
            <a:chOff x="7284341" y="4405679"/>
            <a:chExt cx="610311" cy="561770"/>
          </a:xfrm>
        </p:grpSpPr>
        <p:cxnSp>
          <p:nvCxnSpPr>
            <p:cNvPr id="31755" name="Straight Connector 31754">
              <a:extLst>
                <a:ext uri="{FF2B5EF4-FFF2-40B4-BE49-F238E27FC236}">
                  <a16:creationId xmlns:a16="http://schemas.microsoft.com/office/drawing/2014/main" id="{61BD8613-1AA9-4FDB-89D9-B23261F69C2D}"/>
                </a:ext>
              </a:extLst>
            </p:cNvPr>
            <p:cNvCxnSpPr>
              <a:cxnSpLocks/>
            </p:cNvCxnSpPr>
            <p:nvPr/>
          </p:nvCxnSpPr>
          <p:spPr bwMode="auto">
            <a:xfrm>
              <a:off x="7284341" y="4405679"/>
              <a:ext cx="0" cy="56177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2F761E38-8DE4-42B6-BF6A-9F31258BE9DD}"/>
                </a:ext>
              </a:extLst>
            </p:cNvPr>
            <p:cNvCxnSpPr>
              <a:cxnSpLocks/>
            </p:cNvCxnSpPr>
            <p:nvPr/>
          </p:nvCxnSpPr>
          <p:spPr bwMode="auto">
            <a:xfrm>
              <a:off x="7894652" y="4405679"/>
              <a:ext cx="0" cy="561770"/>
            </a:xfrm>
            <a:prstGeom prst="line">
              <a:avLst/>
            </a:prstGeom>
            <a:noFill/>
            <a:ln w="28575" cap="flat" cmpd="sng" algn="ctr">
              <a:solidFill>
                <a:schemeClr val="bg1"/>
              </a:solidFill>
              <a:prstDash val="solid"/>
              <a:round/>
              <a:headEnd type="none" w="med" len="med"/>
              <a:tailEnd type="none" w="med" len="med"/>
            </a:ln>
            <a:effectLst/>
          </p:spPr>
        </p:cxnSp>
      </p:grpSp>
      <p:sp>
        <p:nvSpPr>
          <p:cNvPr id="31757" name="Rectangle 31756">
            <a:extLst>
              <a:ext uri="{FF2B5EF4-FFF2-40B4-BE49-F238E27FC236}">
                <a16:creationId xmlns:a16="http://schemas.microsoft.com/office/drawing/2014/main" id="{9B819B75-C047-4BFE-B636-3740CA24497B}"/>
              </a:ext>
            </a:extLst>
          </p:cNvPr>
          <p:cNvSpPr/>
          <p:nvPr/>
        </p:nvSpPr>
        <p:spPr bwMode="auto">
          <a:xfrm>
            <a:off x="7049252" y="2799080"/>
            <a:ext cx="477520" cy="105156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92EDD92A-0F3A-4069-9D68-FEB1808B3615}"/>
              </a:ext>
            </a:extLst>
          </p:cNvPr>
          <p:cNvSpPr/>
          <p:nvPr/>
        </p:nvSpPr>
        <p:spPr bwMode="auto">
          <a:xfrm>
            <a:off x="7654171" y="2799080"/>
            <a:ext cx="477520" cy="1422400"/>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15" name="Group 114">
            <a:extLst>
              <a:ext uri="{FF2B5EF4-FFF2-40B4-BE49-F238E27FC236}">
                <a16:creationId xmlns:a16="http://schemas.microsoft.com/office/drawing/2014/main" id="{2E7FACF8-CB71-4B46-9E2F-400BCFEA9923}"/>
              </a:ext>
            </a:extLst>
          </p:cNvPr>
          <p:cNvGrpSpPr/>
          <p:nvPr/>
        </p:nvGrpSpPr>
        <p:grpSpPr>
          <a:xfrm>
            <a:off x="7145501" y="3594040"/>
            <a:ext cx="296441" cy="520034"/>
            <a:chOff x="5322552" y="2748794"/>
            <a:chExt cx="197121" cy="718776"/>
          </a:xfrm>
        </p:grpSpPr>
        <p:cxnSp>
          <p:nvCxnSpPr>
            <p:cNvPr id="116" name="Straight Connector 115">
              <a:extLst>
                <a:ext uri="{FF2B5EF4-FFF2-40B4-BE49-F238E27FC236}">
                  <a16:creationId xmlns:a16="http://schemas.microsoft.com/office/drawing/2014/main" id="{C0B6A714-3B1D-43A3-BF1D-0A792294CEE8}"/>
                </a:ext>
              </a:extLst>
            </p:cNvPr>
            <p:cNvCxnSpPr>
              <a:cxnSpLocks/>
            </p:cNvCxnSpPr>
            <p:nvPr/>
          </p:nvCxnSpPr>
          <p:spPr bwMode="auto">
            <a:xfrm>
              <a:off x="5322552" y="2748794"/>
              <a:ext cx="197121"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839D9324-6626-4198-A25D-E69A30FBE7AB}"/>
                </a:ext>
              </a:extLst>
            </p:cNvPr>
            <p:cNvCxnSpPr>
              <a:cxnSpLocks/>
            </p:cNvCxnSpPr>
            <p:nvPr/>
          </p:nvCxnSpPr>
          <p:spPr bwMode="auto">
            <a:xfrm>
              <a:off x="5322552" y="3460464"/>
              <a:ext cx="197121"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BFEA544-2EA5-4AC6-AF70-60DFAC0A6369}"/>
                </a:ext>
              </a:extLst>
            </p:cNvPr>
            <p:cNvCxnSpPr>
              <a:cxnSpLocks/>
            </p:cNvCxnSpPr>
            <p:nvPr/>
          </p:nvCxnSpPr>
          <p:spPr bwMode="auto">
            <a:xfrm>
              <a:off x="5421112" y="2748794"/>
              <a:ext cx="0" cy="718776"/>
            </a:xfrm>
            <a:prstGeom prst="line">
              <a:avLst/>
            </a:prstGeom>
            <a:noFill/>
            <a:ln w="28575" cap="flat" cmpd="sng" algn="ctr">
              <a:solidFill>
                <a:schemeClr val="bg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9FFD5AEC-E506-4611-A776-B2DCE928198D}"/>
              </a:ext>
            </a:extLst>
          </p:cNvPr>
          <p:cNvGrpSpPr/>
          <p:nvPr/>
        </p:nvGrpSpPr>
        <p:grpSpPr>
          <a:xfrm>
            <a:off x="7746430" y="3990786"/>
            <a:ext cx="296441" cy="437282"/>
            <a:chOff x="5322552" y="2748794"/>
            <a:chExt cx="197121" cy="718776"/>
          </a:xfrm>
        </p:grpSpPr>
        <p:cxnSp>
          <p:nvCxnSpPr>
            <p:cNvPr id="120" name="Straight Connector 119">
              <a:extLst>
                <a:ext uri="{FF2B5EF4-FFF2-40B4-BE49-F238E27FC236}">
                  <a16:creationId xmlns:a16="http://schemas.microsoft.com/office/drawing/2014/main" id="{5F435884-23DA-45CA-AB84-0A6953B40BED}"/>
                </a:ext>
              </a:extLst>
            </p:cNvPr>
            <p:cNvCxnSpPr>
              <a:cxnSpLocks/>
            </p:cNvCxnSpPr>
            <p:nvPr/>
          </p:nvCxnSpPr>
          <p:spPr bwMode="auto">
            <a:xfrm>
              <a:off x="5322552" y="2748794"/>
              <a:ext cx="197121"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03344861-0851-4068-9FF5-700A95813A1C}"/>
                </a:ext>
              </a:extLst>
            </p:cNvPr>
            <p:cNvCxnSpPr>
              <a:cxnSpLocks/>
            </p:cNvCxnSpPr>
            <p:nvPr/>
          </p:nvCxnSpPr>
          <p:spPr bwMode="auto">
            <a:xfrm>
              <a:off x="5322552" y="3460464"/>
              <a:ext cx="197121"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3D6F3E1F-DBE1-4769-BE88-DF4771293288}"/>
                </a:ext>
              </a:extLst>
            </p:cNvPr>
            <p:cNvCxnSpPr>
              <a:cxnSpLocks/>
            </p:cNvCxnSpPr>
            <p:nvPr/>
          </p:nvCxnSpPr>
          <p:spPr bwMode="auto">
            <a:xfrm>
              <a:off x="5421112" y="2748794"/>
              <a:ext cx="0" cy="718776"/>
            </a:xfrm>
            <a:prstGeom prst="line">
              <a:avLst/>
            </a:prstGeom>
            <a:noFill/>
            <a:ln w="28575" cap="flat" cmpd="sng" algn="ctr">
              <a:solidFill>
                <a:schemeClr val="bg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63A77796-0235-4E12-84F5-42D60D39201D}"/>
              </a:ext>
            </a:extLst>
          </p:cNvPr>
          <p:cNvGrpSpPr/>
          <p:nvPr/>
        </p:nvGrpSpPr>
        <p:grpSpPr>
          <a:xfrm>
            <a:off x="9411561" y="2621280"/>
            <a:ext cx="418704" cy="2291080"/>
            <a:chOff x="1451637" y="1314121"/>
            <a:chExt cx="418704" cy="3203842"/>
          </a:xfrm>
        </p:grpSpPr>
        <p:sp>
          <p:nvSpPr>
            <p:cNvPr id="124" name="TextBox 123">
              <a:extLst>
                <a:ext uri="{FF2B5EF4-FFF2-40B4-BE49-F238E27FC236}">
                  <a16:creationId xmlns:a16="http://schemas.microsoft.com/office/drawing/2014/main" id="{33A055A8-6893-4095-96AE-D589DCC100CE}"/>
                </a:ext>
              </a:extLst>
            </p:cNvPr>
            <p:cNvSpPr txBox="1"/>
            <p:nvPr/>
          </p:nvSpPr>
          <p:spPr bwMode="auto">
            <a:xfrm>
              <a:off x="1451637" y="2003490"/>
              <a:ext cx="418704" cy="50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25" name="TextBox 124">
              <a:extLst>
                <a:ext uri="{FF2B5EF4-FFF2-40B4-BE49-F238E27FC236}">
                  <a16:creationId xmlns:a16="http://schemas.microsoft.com/office/drawing/2014/main" id="{63D3CD7A-5282-4F7B-ADC4-46971A0AED62}"/>
                </a:ext>
              </a:extLst>
            </p:cNvPr>
            <p:cNvSpPr txBox="1"/>
            <p:nvPr/>
          </p:nvSpPr>
          <p:spPr bwMode="auto">
            <a:xfrm>
              <a:off x="1451637" y="2675699"/>
              <a:ext cx="418704" cy="50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26" name="TextBox 125">
              <a:extLst>
                <a:ext uri="{FF2B5EF4-FFF2-40B4-BE49-F238E27FC236}">
                  <a16:creationId xmlns:a16="http://schemas.microsoft.com/office/drawing/2014/main" id="{C5C3B578-6F66-4C39-9A08-99D05427A44E}"/>
                </a:ext>
              </a:extLst>
            </p:cNvPr>
            <p:cNvSpPr txBox="1"/>
            <p:nvPr/>
          </p:nvSpPr>
          <p:spPr bwMode="auto">
            <a:xfrm>
              <a:off x="1568655" y="3344799"/>
              <a:ext cx="301686" cy="50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127" name="TextBox 126">
              <a:extLst>
                <a:ext uri="{FF2B5EF4-FFF2-40B4-BE49-F238E27FC236}">
                  <a16:creationId xmlns:a16="http://schemas.microsoft.com/office/drawing/2014/main" id="{18B5D486-81B1-4805-BE75-012DC5D8D729}"/>
                </a:ext>
              </a:extLst>
            </p:cNvPr>
            <p:cNvSpPr txBox="1"/>
            <p:nvPr/>
          </p:nvSpPr>
          <p:spPr bwMode="auto">
            <a:xfrm>
              <a:off x="1568656" y="4017011"/>
              <a:ext cx="301685" cy="50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28" name="TextBox 127">
              <a:extLst>
                <a:ext uri="{FF2B5EF4-FFF2-40B4-BE49-F238E27FC236}">
                  <a16:creationId xmlns:a16="http://schemas.microsoft.com/office/drawing/2014/main" id="{B95A65C2-EED9-4E3C-8C88-2DC3DC0DA031}"/>
                </a:ext>
              </a:extLst>
            </p:cNvPr>
            <p:cNvSpPr txBox="1"/>
            <p:nvPr/>
          </p:nvSpPr>
          <p:spPr bwMode="auto">
            <a:xfrm>
              <a:off x="1451637" y="1314121"/>
              <a:ext cx="418704" cy="500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grpSp>
      <p:grpSp>
        <p:nvGrpSpPr>
          <p:cNvPr id="129" name="Group 128">
            <a:extLst>
              <a:ext uri="{FF2B5EF4-FFF2-40B4-BE49-F238E27FC236}">
                <a16:creationId xmlns:a16="http://schemas.microsoft.com/office/drawing/2014/main" id="{7FBE8A73-24AA-4613-862B-ED661FAB19DC}"/>
              </a:ext>
            </a:extLst>
          </p:cNvPr>
          <p:cNvGrpSpPr/>
          <p:nvPr/>
        </p:nvGrpSpPr>
        <p:grpSpPr>
          <a:xfrm>
            <a:off x="9753601" y="2800480"/>
            <a:ext cx="96520" cy="1959480"/>
            <a:chOff x="1816672" y="2145348"/>
            <a:chExt cx="550839" cy="2703857"/>
          </a:xfrm>
        </p:grpSpPr>
        <p:cxnSp>
          <p:nvCxnSpPr>
            <p:cNvPr id="130" name="Straight Connector 129">
              <a:extLst>
                <a:ext uri="{FF2B5EF4-FFF2-40B4-BE49-F238E27FC236}">
                  <a16:creationId xmlns:a16="http://schemas.microsoft.com/office/drawing/2014/main" id="{14DD6A4D-6471-4D4D-923C-B33B9CAA0CF7}"/>
                </a:ext>
              </a:extLst>
            </p:cNvPr>
            <p:cNvCxnSpPr>
              <a:cxnSpLocks/>
            </p:cNvCxnSpPr>
            <p:nvPr/>
          </p:nvCxnSpPr>
          <p:spPr bwMode="auto">
            <a:xfrm>
              <a:off x="1816672" y="21453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9B2E7114-1A09-47E8-8F86-FE6E3F5191BB}"/>
                </a:ext>
              </a:extLst>
            </p:cNvPr>
            <p:cNvCxnSpPr>
              <a:cxnSpLocks/>
            </p:cNvCxnSpPr>
            <p:nvPr/>
          </p:nvCxnSpPr>
          <p:spPr bwMode="auto">
            <a:xfrm>
              <a:off x="1816672" y="283114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E398608B-9759-42CA-A549-8912A2605012}"/>
                </a:ext>
              </a:extLst>
            </p:cNvPr>
            <p:cNvCxnSpPr>
              <a:cxnSpLocks/>
            </p:cNvCxnSpPr>
            <p:nvPr/>
          </p:nvCxnSpPr>
          <p:spPr bwMode="auto">
            <a:xfrm>
              <a:off x="1816672" y="34864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D136EF3-D169-4FD6-8AF6-856CC0BABEE7}"/>
                </a:ext>
              </a:extLst>
            </p:cNvPr>
            <p:cNvCxnSpPr>
              <a:cxnSpLocks/>
            </p:cNvCxnSpPr>
            <p:nvPr/>
          </p:nvCxnSpPr>
          <p:spPr bwMode="auto">
            <a:xfrm>
              <a:off x="1816672" y="4172268"/>
              <a:ext cx="550839"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4D25ECA-D2F9-4BE5-A9F3-775428D551BB}"/>
                </a:ext>
              </a:extLst>
            </p:cNvPr>
            <p:cNvCxnSpPr>
              <a:cxnSpLocks/>
            </p:cNvCxnSpPr>
            <p:nvPr/>
          </p:nvCxnSpPr>
          <p:spPr bwMode="auto">
            <a:xfrm>
              <a:off x="1816672" y="4849205"/>
              <a:ext cx="550839" cy="0"/>
            </a:xfrm>
            <a:prstGeom prst="line">
              <a:avLst/>
            </a:prstGeom>
            <a:noFill/>
            <a:ln w="28575" cap="flat" cmpd="sng" algn="ctr">
              <a:solidFill>
                <a:schemeClr val="bg1"/>
              </a:solidFill>
              <a:prstDash val="solid"/>
              <a:round/>
              <a:headEnd type="none" w="med" len="med"/>
              <a:tailEnd type="none" w="med" len="med"/>
            </a:ln>
            <a:effectLst/>
          </p:spPr>
        </p:cxnSp>
      </p:grpSp>
      <p:sp>
        <p:nvSpPr>
          <p:cNvPr id="31758" name="Freeform: Shape 31757">
            <a:extLst>
              <a:ext uri="{FF2B5EF4-FFF2-40B4-BE49-F238E27FC236}">
                <a16:creationId xmlns:a16="http://schemas.microsoft.com/office/drawing/2014/main" id="{35A6E74F-51D9-4EE0-B31D-42C2611E72CB}"/>
              </a:ext>
            </a:extLst>
          </p:cNvPr>
          <p:cNvSpPr/>
          <p:nvPr/>
        </p:nvSpPr>
        <p:spPr bwMode="auto">
          <a:xfrm>
            <a:off x="9829800" y="2794000"/>
            <a:ext cx="1290320" cy="1960880"/>
          </a:xfrm>
          <a:custGeom>
            <a:avLst/>
            <a:gdLst>
              <a:gd name="connsiteX0" fmla="*/ 0 w 1290320"/>
              <a:gd name="connsiteY0" fmla="*/ 0 h 1960880"/>
              <a:gd name="connsiteX1" fmla="*/ 0 w 1290320"/>
              <a:gd name="connsiteY1" fmla="*/ 1960880 h 1960880"/>
              <a:gd name="connsiteX2" fmla="*/ 1290320 w 1290320"/>
              <a:gd name="connsiteY2" fmla="*/ 1960880 h 1960880"/>
            </a:gdLst>
            <a:ahLst/>
            <a:cxnLst>
              <a:cxn ang="0">
                <a:pos x="connsiteX0" y="connsiteY0"/>
              </a:cxn>
              <a:cxn ang="0">
                <a:pos x="connsiteX1" y="connsiteY1"/>
              </a:cxn>
              <a:cxn ang="0">
                <a:pos x="connsiteX2" y="connsiteY2"/>
              </a:cxn>
            </a:cxnLst>
            <a:rect l="l" t="t" r="r" b="b"/>
            <a:pathLst>
              <a:path w="1290320" h="1960880">
                <a:moveTo>
                  <a:pt x="0" y="0"/>
                </a:moveTo>
                <a:lnTo>
                  <a:pt x="0" y="1960880"/>
                </a:lnTo>
                <a:lnTo>
                  <a:pt x="1290320" y="1960880"/>
                </a:lnTo>
              </a:path>
            </a:pathLst>
          </a:custGeom>
          <a:noFill/>
          <a:ln w="28575">
            <a:solidFill>
              <a:schemeClr val="bg1"/>
            </a:solidFill>
            <a:miter lim="800000"/>
            <a:headEnd/>
            <a:tailEnd/>
          </a:ln>
        </p:spPr>
        <p:txBody>
          <a:bodyPr rtlCol="0" anchor="ctr"/>
          <a:lstStyle/>
          <a:p>
            <a:pPr algn="ctr"/>
            <a:endParaRPr lang="en-US"/>
          </a:p>
        </p:txBody>
      </p:sp>
      <p:grpSp>
        <p:nvGrpSpPr>
          <p:cNvPr id="136" name="Group 135">
            <a:extLst>
              <a:ext uri="{FF2B5EF4-FFF2-40B4-BE49-F238E27FC236}">
                <a16:creationId xmlns:a16="http://schemas.microsoft.com/office/drawing/2014/main" id="{93C7554A-AF30-4F55-9EEF-B4FE3D7DCFBA}"/>
              </a:ext>
            </a:extLst>
          </p:cNvPr>
          <p:cNvGrpSpPr/>
          <p:nvPr/>
        </p:nvGrpSpPr>
        <p:grpSpPr>
          <a:xfrm>
            <a:off x="10161118" y="4762714"/>
            <a:ext cx="610311" cy="124250"/>
            <a:chOff x="7284341" y="4405679"/>
            <a:chExt cx="610311" cy="561770"/>
          </a:xfrm>
        </p:grpSpPr>
        <p:cxnSp>
          <p:nvCxnSpPr>
            <p:cNvPr id="137" name="Straight Connector 136">
              <a:extLst>
                <a:ext uri="{FF2B5EF4-FFF2-40B4-BE49-F238E27FC236}">
                  <a16:creationId xmlns:a16="http://schemas.microsoft.com/office/drawing/2014/main" id="{CF818678-5338-417B-AC23-AC0B98915CE5}"/>
                </a:ext>
              </a:extLst>
            </p:cNvPr>
            <p:cNvCxnSpPr>
              <a:cxnSpLocks/>
            </p:cNvCxnSpPr>
            <p:nvPr/>
          </p:nvCxnSpPr>
          <p:spPr bwMode="auto">
            <a:xfrm>
              <a:off x="7284341" y="4405679"/>
              <a:ext cx="0" cy="56177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46D76FE0-86A1-4961-BD34-8B43BF0A766E}"/>
                </a:ext>
              </a:extLst>
            </p:cNvPr>
            <p:cNvCxnSpPr>
              <a:cxnSpLocks/>
            </p:cNvCxnSpPr>
            <p:nvPr/>
          </p:nvCxnSpPr>
          <p:spPr bwMode="auto">
            <a:xfrm>
              <a:off x="7894652" y="4405679"/>
              <a:ext cx="0" cy="561770"/>
            </a:xfrm>
            <a:prstGeom prst="line">
              <a:avLst/>
            </a:prstGeom>
            <a:noFill/>
            <a:ln w="28575" cap="flat" cmpd="sng" algn="ctr">
              <a:solidFill>
                <a:schemeClr val="bg1"/>
              </a:solidFill>
              <a:prstDash val="solid"/>
              <a:round/>
              <a:headEnd type="none" w="med" len="med"/>
              <a:tailEnd type="none" w="med" len="med"/>
            </a:ln>
            <a:effectLst/>
          </p:spPr>
        </p:cxnSp>
      </p:grpSp>
      <p:sp>
        <p:nvSpPr>
          <p:cNvPr id="147" name="Rectangle 146">
            <a:extLst>
              <a:ext uri="{FF2B5EF4-FFF2-40B4-BE49-F238E27FC236}">
                <a16:creationId xmlns:a16="http://schemas.microsoft.com/office/drawing/2014/main" id="{51076D48-C881-4D11-B59C-39374AD0C2ED}"/>
              </a:ext>
            </a:extLst>
          </p:cNvPr>
          <p:cNvSpPr/>
          <p:nvPr/>
        </p:nvSpPr>
        <p:spPr bwMode="auto">
          <a:xfrm>
            <a:off x="10518694" y="3439160"/>
            <a:ext cx="477520" cy="1315720"/>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D4549689-C303-447A-8841-B2DBCA2CD5BD}"/>
              </a:ext>
            </a:extLst>
          </p:cNvPr>
          <p:cNvSpPr/>
          <p:nvPr/>
        </p:nvSpPr>
        <p:spPr bwMode="auto">
          <a:xfrm>
            <a:off x="9939645" y="4450080"/>
            <a:ext cx="477520" cy="304800"/>
          </a:xfrm>
          <a:prstGeom prst="rect">
            <a:avLst/>
          </a:prstGeom>
          <a:solidFill>
            <a:schemeClr val="accent3"/>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39" name="Group 138">
            <a:extLst>
              <a:ext uri="{FF2B5EF4-FFF2-40B4-BE49-F238E27FC236}">
                <a16:creationId xmlns:a16="http://schemas.microsoft.com/office/drawing/2014/main" id="{9ADE5797-D9C3-4D32-8C77-ACE72B9341EB}"/>
              </a:ext>
            </a:extLst>
          </p:cNvPr>
          <p:cNvGrpSpPr/>
          <p:nvPr/>
        </p:nvGrpSpPr>
        <p:grpSpPr>
          <a:xfrm>
            <a:off x="10026981" y="4205103"/>
            <a:ext cx="296441" cy="501543"/>
            <a:chOff x="5322552" y="2748794"/>
            <a:chExt cx="197121" cy="718776"/>
          </a:xfrm>
        </p:grpSpPr>
        <p:cxnSp>
          <p:nvCxnSpPr>
            <p:cNvPr id="140" name="Straight Connector 139">
              <a:extLst>
                <a:ext uri="{FF2B5EF4-FFF2-40B4-BE49-F238E27FC236}">
                  <a16:creationId xmlns:a16="http://schemas.microsoft.com/office/drawing/2014/main" id="{A49A123E-6AAF-4642-8ED7-29A939C20BDD}"/>
                </a:ext>
              </a:extLst>
            </p:cNvPr>
            <p:cNvCxnSpPr>
              <a:cxnSpLocks/>
            </p:cNvCxnSpPr>
            <p:nvPr/>
          </p:nvCxnSpPr>
          <p:spPr bwMode="auto">
            <a:xfrm>
              <a:off x="5322552" y="2748794"/>
              <a:ext cx="197121"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89DD8BBE-7748-467E-B190-62E5E1900460}"/>
                </a:ext>
              </a:extLst>
            </p:cNvPr>
            <p:cNvCxnSpPr>
              <a:cxnSpLocks/>
            </p:cNvCxnSpPr>
            <p:nvPr/>
          </p:nvCxnSpPr>
          <p:spPr bwMode="auto">
            <a:xfrm>
              <a:off x="5322552" y="3460464"/>
              <a:ext cx="197121"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1366B703-A67E-45F1-9882-10F590D26E94}"/>
                </a:ext>
              </a:extLst>
            </p:cNvPr>
            <p:cNvCxnSpPr>
              <a:cxnSpLocks/>
            </p:cNvCxnSpPr>
            <p:nvPr/>
          </p:nvCxnSpPr>
          <p:spPr bwMode="auto">
            <a:xfrm>
              <a:off x="5421112" y="2748794"/>
              <a:ext cx="0" cy="718776"/>
            </a:xfrm>
            <a:prstGeom prst="line">
              <a:avLst/>
            </a:prstGeom>
            <a:noFill/>
            <a:ln w="28575" cap="flat" cmpd="sng" algn="ctr">
              <a:solidFill>
                <a:schemeClr val="bg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99296B0F-35C6-4640-B193-8674B38DCBBE}"/>
              </a:ext>
            </a:extLst>
          </p:cNvPr>
          <p:cNvGrpSpPr/>
          <p:nvPr/>
        </p:nvGrpSpPr>
        <p:grpSpPr>
          <a:xfrm>
            <a:off x="10615211" y="2970940"/>
            <a:ext cx="296441" cy="963302"/>
            <a:chOff x="5322552" y="2748794"/>
            <a:chExt cx="197121" cy="718776"/>
          </a:xfrm>
        </p:grpSpPr>
        <p:cxnSp>
          <p:nvCxnSpPr>
            <p:cNvPr id="144" name="Straight Connector 143">
              <a:extLst>
                <a:ext uri="{FF2B5EF4-FFF2-40B4-BE49-F238E27FC236}">
                  <a16:creationId xmlns:a16="http://schemas.microsoft.com/office/drawing/2014/main" id="{4A76F09F-8465-45AF-A82F-D0CCA14EE834}"/>
                </a:ext>
              </a:extLst>
            </p:cNvPr>
            <p:cNvCxnSpPr>
              <a:cxnSpLocks/>
            </p:cNvCxnSpPr>
            <p:nvPr/>
          </p:nvCxnSpPr>
          <p:spPr bwMode="auto">
            <a:xfrm>
              <a:off x="5322552" y="2748794"/>
              <a:ext cx="197121"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D3879E92-7D0B-49CB-B062-5C9DE9302081}"/>
                </a:ext>
              </a:extLst>
            </p:cNvPr>
            <p:cNvCxnSpPr>
              <a:cxnSpLocks/>
            </p:cNvCxnSpPr>
            <p:nvPr/>
          </p:nvCxnSpPr>
          <p:spPr bwMode="auto">
            <a:xfrm>
              <a:off x="5322552" y="3460464"/>
              <a:ext cx="197121"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B95BE9D-3D43-47EC-8022-CBD4EFDD4F72}"/>
                </a:ext>
              </a:extLst>
            </p:cNvPr>
            <p:cNvCxnSpPr>
              <a:cxnSpLocks/>
            </p:cNvCxnSpPr>
            <p:nvPr/>
          </p:nvCxnSpPr>
          <p:spPr bwMode="auto">
            <a:xfrm>
              <a:off x="5421112" y="2748794"/>
              <a:ext cx="0" cy="718776"/>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276287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42354-9639-43A7-BCA2-515271E07B04}"/>
              </a:ext>
            </a:extLst>
          </p:cNvPr>
          <p:cNvSpPr>
            <a:spLocks noGrp="1"/>
          </p:cNvSpPr>
          <p:nvPr>
            <p:ph type="title"/>
          </p:nvPr>
        </p:nvSpPr>
        <p:spPr/>
        <p:txBody>
          <a:bodyPr/>
          <a:lstStyle/>
          <a:p>
            <a:r>
              <a:rPr lang="en-US" altLang="en-US" dirty="0"/>
              <a:t>Phase I Study of Etavopivat in SCD: </a:t>
            </a:r>
            <a:r>
              <a:rPr lang="en-US" dirty="0"/>
              <a:t>Sickle RBC Health, Markers of Hydration and Pathophysiology</a:t>
            </a:r>
          </a:p>
        </p:txBody>
      </p:sp>
      <p:sp>
        <p:nvSpPr>
          <p:cNvPr id="3" name="Content Placeholder 2">
            <a:extLst>
              <a:ext uri="{FF2B5EF4-FFF2-40B4-BE49-F238E27FC236}">
                <a16:creationId xmlns:a16="http://schemas.microsoft.com/office/drawing/2014/main" id="{46667263-1532-4E64-94AE-C27983C3B7F3}"/>
              </a:ext>
            </a:extLst>
          </p:cNvPr>
          <p:cNvSpPr>
            <a:spLocks noGrp="1"/>
          </p:cNvSpPr>
          <p:nvPr>
            <p:ph idx="1"/>
          </p:nvPr>
        </p:nvSpPr>
        <p:spPr/>
        <p:txBody>
          <a:bodyPr/>
          <a:lstStyle/>
          <a:p>
            <a:r>
              <a:rPr lang="en-US" sz="2600" dirty="0"/>
              <a:t>Hydration improvements noted by 2 wk of therapy and sustained</a:t>
            </a:r>
          </a:p>
          <a:p>
            <a:pPr lvl="1"/>
            <a:r>
              <a:rPr lang="en-US" sz="2400" dirty="0"/>
              <a:t>Significant improvement in deformability of sickle RBCs over 12-wk period</a:t>
            </a:r>
          </a:p>
          <a:p>
            <a:pPr lvl="1"/>
            <a:r>
              <a:rPr lang="en-US" sz="2400" dirty="0"/>
              <a:t>Improvement in hydration as evidenced by decreased cellular Hb concentration</a:t>
            </a:r>
          </a:p>
          <a:p>
            <a:r>
              <a:rPr lang="en-US" sz="2600" dirty="0"/>
              <a:t>RBC health</a:t>
            </a:r>
          </a:p>
          <a:p>
            <a:pPr lvl="1"/>
            <a:r>
              <a:rPr lang="en-US" sz="2400" dirty="0"/>
              <a:t>At 2 wk observed: increased PKR activity from baseline (</a:t>
            </a:r>
            <a:r>
              <a:rPr lang="en-US" sz="2400" i="1" dirty="0"/>
              <a:t>P</a:t>
            </a:r>
            <a:r>
              <a:rPr lang="en-US" sz="2400" dirty="0"/>
              <a:t> &lt;.001); improved RBC redox potential (</a:t>
            </a:r>
            <a:r>
              <a:rPr lang="en-US" sz="2400" i="1" dirty="0"/>
              <a:t>P</a:t>
            </a:r>
            <a:r>
              <a:rPr lang="en-US" sz="2400" dirty="0"/>
              <a:t> &lt;.001); decreased PS expression on outer membrane (</a:t>
            </a:r>
            <a:r>
              <a:rPr lang="en-US" sz="2400" i="1" dirty="0"/>
              <a:t>P</a:t>
            </a:r>
            <a:r>
              <a:rPr lang="en-US" sz="2400" dirty="0"/>
              <a:t> &lt;.01)</a:t>
            </a:r>
          </a:p>
          <a:p>
            <a:r>
              <a:rPr lang="en-US" sz="2600" dirty="0"/>
              <a:t>Pathophysiology</a:t>
            </a:r>
          </a:p>
          <a:p>
            <a:pPr lvl="1"/>
            <a:r>
              <a:rPr lang="en-US" sz="2400" dirty="0"/>
              <a:t>Markers of inflammation, hypercoagulability, and hypoxia significantly reduced (</a:t>
            </a:r>
            <a:r>
              <a:rPr lang="en-US" sz="2400" i="1" dirty="0"/>
              <a:t>P</a:t>
            </a:r>
            <a:r>
              <a:rPr lang="en-US" sz="2400" dirty="0"/>
              <a:t> &lt;.05 to </a:t>
            </a:r>
            <a:r>
              <a:rPr lang="en-US" sz="2400" i="1" dirty="0"/>
              <a:t>P </a:t>
            </a:r>
            <a:r>
              <a:rPr lang="en-US" sz="2400" dirty="0"/>
              <a:t>&lt;.001)</a:t>
            </a:r>
          </a:p>
        </p:txBody>
      </p:sp>
    </p:spTree>
    <p:extLst>
      <p:ext uri="{BB962C8B-B14F-4D97-AF65-F5344CB8AC3E}">
        <p14:creationId xmlns:p14="http://schemas.microsoft.com/office/powerpoint/2010/main" val="1750729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1153938" cy="4650686"/>
          </a:xfrm>
        </p:spPr>
        <p:txBody>
          <a:bodyPr/>
          <a:lstStyle/>
          <a:p>
            <a:r>
              <a:rPr lang="en-US" sz="2400" dirty="0"/>
              <a:t>In patients with sickle cell disease, up to 12 </a:t>
            </a:r>
            <a:r>
              <a:rPr lang="en-US" sz="2400" b="0" kern="0" dirty="0"/>
              <a:t>wk</a:t>
            </a:r>
            <a:r>
              <a:rPr lang="en-US" sz="2400" dirty="0"/>
              <a:t> of treatment with etavopivat </a:t>
            </a:r>
            <a:br>
              <a:rPr lang="en-US" sz="2400" dirty="0"/>
            </a:br>
            <a:r>
              <a:rPr lang="en-US" sz="2400" dirty="0"/>
              <a:t>resulted in:</a:t>
            </a:r>
          </a:p>
          <a:p>
            <a:pPr lvl="1"/>
            <a:r>
              <a:rPr lang="en-US" sz="2200" dirty="0"/>
              <a:t>Increased ATP and decreased 2,3-DPG</a:t>
            </a:r>
          </a:p>
          <a:p>
            <a:pPr lvl="1"/>
            <a:r>
              <a:rPr lang="en-US" sz="2200" dirty="0"/>
              <a:t>Normalization of HbS oxygen affinity to HbA</a:t>
            </a:r>
          </a:p>
          <a:p>
            <a:pPr lvl="1"/>
            <a:r>
              <a:rPr lang="en-US" sz="2200" dirty="0"/>
              <a:t>Significant reduction in sickling, improved sickle RBC deformability and hydration</a:t>
            </a:r>
          </a:p>
          <a:p>
            <a:pPr lvl="1"/>
            <a:r>
              <a:rPr lang="en-US" sz="2200" dirty="0"/>
              <a:t>Improvement in markers of sickle cell RBC health, including antioxidant capacity and membrane repair</a:t>
            </a:r>
          </a:p>
          <a:p>
            <a:pPr lvl="1"/>
            <a:r>
              <a:rPr lang="en-US" sz="2200" dirty="0"/>
              <a:t>Significant reduction in markers of inflammation, hypercoagulability, and hypoxia</a:t>
            </a:r>
          </a:p>
          <a:p>
            <a:r>
              <a:rPr lang="en-US" sz="2400" dirty="0"/>
              <a:t>Investigators conclude that effects of etavopivat may reduce vaso-occlusion and </a:t>
            </a:r>
            <a:br>
              <a:rPr lang="en-US" sz="2400" dirty="0"/>
            </a:br>
            <a:r>
              <a:rPr lang="en-US" sz="2400" dirty="0"/>
              <a:t>end-organ damage in sickle cell disease</a:t>
            </a:r>
          </a:p>
          <a:p>
            <a:pPr lvl="1"/>
            <a:endParaRPr lang="en-US" sz="2400" dirty="0"/>
          </a:p>
        </p:txBody>
      </p:sp>
      <p:sp>
        <p:nvSpPr>
          <p:cNvPr id="11" name="Text Box 15">
            <a:extLst>
              <a:ext uri="{FF2B5EF4-FFF2-40B4-BE49-F238E27FC236}">
                <a16:creationId xmlns:a16="http://schemas.microsoft.com/office/drawing/2014/main" id="{3D9AA7B1-5A37-104F-8B1F-E4CF36295E18}"/>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Kalfa. ASH 2021. Abstr 8.</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803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690D580D1FD3E41B737EDA541CC29FA" ma:contentTypeVersion="1" ma:contentTypeDescription="Create a new document." ma:contentTypeScope="" ma:versionID="ecb44e5bd446991738c1f1a7158280cf">
  <xsd:schema xmlns:xsd="http://www.w3.org/2001/XMLSchema" xmlns:xs="http://www.w3.org/2001/XMLSchema" xmlns:p="http://schemas.microsoft.com/office/2006/metadata/properties" xmlns:ns2="d54cbe69-32bd-412a-b004-9152f949605e" xmlns:ns3="f6c9068e-b56f-427f-a7a2-4e4de2e7bc67" targetNamespace="http://schemas.microsoft.com/office/2006/metadata/properties" ma:root="true" ma:fieldsID="0bae46f1e9602446c9d3fb1e87018f5c" ns2:_="" ns3:_="">
    <xsd:import namespace="d54cbe69-32bd-412a-b004-9152f949605e"/>
    <xsd:import namespace="f6c9068e-b56f-427f-a7a2-4e4de2e7bc6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6c9068e-b56f-427f-a7a2-4e4de2e7bc6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56M7VY3CDVN5-1631721802-2</_dlc_DocId>
    <_dlc_DocIdUrl xmlns="d54cbe69-32bd-412a-b004-9152f949605e">
      <Url>https://intranet.clinicaloptions.com/mews/oncology/ONC_2021_ASH_CF_(PRP4549)/NONMALIG/_layouts/15/DocIdRedir.aspx?ID=56M7VY3CDVN5-1631721802-2</Url>
      <Description>56M7VY3CDVN5-1631721802-2</Description>
    </_dlc_DocIdUrl>
    <Document_x0020_Category xmlns="f6c9068e-b56f-427f-a7a2-4e4de2e7bc67">Conference Capsule Slides</Document_x0020_Category>
  </documentManagement>
</p:properti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E44D3448-29B0-4D2E-9C6B-715ED73C0E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6c9068e-b56f-427f-a7a2-4e4de2e7bc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BA55BC3-5A03-47C2-8EC3-D964C3B5E779}">
  <ds:schemaRefs>
    <ds:schemaRef ds:uri="http://purl.org/dc/elements/1.1/"/>
    <ds:schemaRef ds:uri="http://purl.org/dc/dcmitype/"/>
    <ds:schemaRef ds:uri="http://schemas.microsoft.com/office/2006/documentManagement/types"/>
    <ds:schemaRef ds:uri="http://purl.org/dc/terms/"/>
    <ds:schemaRef ds:uri="http://www.w3.org/XML/1998/namespace"/>
    <ds:schemaRef ds:uri="d54cbe69-32bd-412a-b004-9152f949605e"/>
    <ds:schemaRef ds:uri="http://schemas.microsoft.com/office/infopath/2007/PartnerControls"/>
    <ds:schemaRef ds:uri="http://schemas.openxmlformats.org/package/2006/metadata/core-properties"/>
    <ds:schemaRef ds:uri="f6c9068e-b56f-427f-a7a2-4e4de2e7bc67"/>
    <ds:schemaRef ds:uri="http://schemas.microsoft.com/office/2006/metadata/propertie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6398</TotalTime>
  <Words>1635</Words>
  <Application>Microsoft Office PowerPoint</Application>
  <PresentationFormat>Widescreen</PresentationFormat>
  <Paragraphs>212</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Arial</vt:lpstr>
      <vt:lpstr>Calibri</vt:lpstr>
      <vt:lpstr>Times</vt:lpstr>
      <vt:lpstr>Wingdings</vt:lpstr>
      <vt:lpstr>4_2017_HTAA_Diabetes</vt:lpstr>
      <vt:lpstr>Exploratory Analyses From a Phase I Study of Etavopivat in Sickle Cell Disease</vt:lpstr>
      <vt:lpstr>About These Slides</vt:lpstr>
      <vt:lpstr>Phase I Study of Etavopivat in SCD: Background</vt:lpstr>
      <vt:lpstr>Phase I Study of Etavopivat in SCD: Study Design</vt:lpstr>
      <vt:lpstr>Phase I Study of Etavopivat in SCD: Change in  ATP and 2,3-DPG Over 12 Wk of Treatment</vt:lpstr>
      <vt:lpstr>Phase I Study of Etavopivat in SCD:  Impact on HbS Oxygen Affinity</vt:lpstr>
      <vt:lpstr>Phase I Study of Etavopivat in SCD:  Sickle RBC Deformability </vt:lpstr>
      <vt:lpstr>Phase I Study of Etavopivat in SCD: Sickle RBC Health, Markers of Hydration and Pathophysiology</vt:lpstr>
      <vt:lpstr>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Exploratory Analyses From a Phase I Study of Etavopivat in Sickle Cell Disease</dc:title>
  <dc:creator>Preferred User</dc:creator>
  <cp:lastModifiedBy>nkolenko@clinicaloptions.com</cp:lastModifiedBy>
  <cp:revision>595</cp:revision>
  <cp:lastPrinted>2016-09-26T20:21:49Z</cp:lastPrinted>
  <dcterms:created xsi:type="dcterms:W3CDTF">2005-05-27T15:08:01Z</dcterms:created>
  <dcterms:modified xsi:type="dcterms:W3CDTF">2021-12-17T22:33:53Z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aed6077c-e4ff-40f1-86b7-0603767948e7</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0x0101004690D580D1FD3E41B737EDA541CC29FA</vt:lpwstr>
  </property>
</Properties>
</file>