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  <p:sldMasterId id="2147483900" r:id="rId7"/>
  </p:sldMasterIdLst>
  <p:notesMasterIdLst>
    <p:notesMasterId r:id="rId49"/>
  </p:notesMasterIdLst>
  <p:handoutMasterIdLst>
    <p:handoutMasterId r:id="rId50"/>
  </p:handoutMasterIdLst>
  <p:sldIdLst>
    <p:sldId id="2147483638" r:id="rId8"/>
    <p:sldId id="308" r:id="rId9"/>
    <p:sldId id="2147483639" r:id="rId10"/>
    <p:sldId id="2147482854" r:id="rId11"/>
    <p:sldId id="2147482855" r:id="rId12"/>
    <p:sldId id="2147473663" r:id="rId13"/>
    <p:sldId id="2147483586" r:id="rId14"/>
    <p:sldId id="256" r:id="rId15"/>
    <p:sldId id="2147483592" r:id="rId16"/>
    <p:sldId id="2147483588" r:id="rId17"/>
    <p:sldId id="2147483600" r:id="rId18"/>
    <p:sldId id="2147483601" r:id="rId19"/>
    <p:sldId id="2147483602" r:id="rId20"/>
    <p:sldId id="291" r:id="rId21"/>
    <p:sldId id="2147482859" r:id="rId22"/>
    <p:sldId id="2147483587" r:id="rId23"/>
    <p:sldId id="2147483603" r:id="rId24"/>
    <p:sldId id="2147483607" r:id="rId25"/>
    <p:sldId id="2147483608" r:id="rId26"/>
    <p:sldId id="2147483617" r:id="rId27"/>
    <p:sldId id="2147483618" r:id="rId28"/>
    <p:sldId id="2147483616" r:id="rId29"/>
    <p:sldId id="2147483619" r:id="rId30"/>
    <p:sldId id="2147483620" r:id="rId31"/>
    <p:sldId id="2147483614" r:id="rId32"/>
    <p:sldId id="2147483621" r:id="rId33"/>
    <p:sldId id="2147483609" r:id="rId34"/>
    <p:sldId id="2147483622" r:id="rId35"/>
    <p:sldId id="2147483612" r:id="rId36"/>
    <p:sldId id="2147483623" r:id="rId37"/>
    <p:sldId id="2147483627" r:id="rId38"/>
    <p:sldId id="2147483628" r:id="rId39"/>
    <p:sldId id="2147483629" r:id="rId40"/>
    <p:sldId id="2147483630" r:id="rId41"/>
    <p:sldId id="2147483631" r:id="rId42"/>
    <p:sldId id="2147483632" r:id="rId43"/>
    <p:sldId id="2147483633" r:id="rId44"/>
    <p:sldId id="2147483634" r:id="rId45"/>
    <p:sldId id="2147483635" r:id="rId46"/>
    <p:sldId id="2147483636" r:id="rId47"/>
    <p:sldId id="2147483637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PD Template" id="{849298C6-8EC0-9D4B-B0AC-AF0329C017DC}">
          <p14:sldIdLst>
            <p14:sldId id="2147483638"/>
            <p14:sldId id="308"/>
            <p14:sldId id="2147483639"/>
            <p14:sldId id="2147482854"/>
            <p14:sldId id="2147482855"/>
            <p14:sldId id="2147473663"/>
            <p14:sldId id="2147483586"/>
            <p14:sldId id="256"/>
            <p14:sldId id="2147483592"/>
            <p14:sldId id="2147483588"/>
            <p14:sldId id="2147483600"/>
            <p14:sldId id="2147483601"/>
            <p14:sldId id="2147483602"/>
            <p14:sldId id="291"/>
            <p14:sldId id="2147482859"/>
            <p14:sldId id="2147483587"/>
            <p14:sldId id="2147483603"/>
            <p14:sldId id="2147483607"/>
            <p14:sldId id="2147483608"/>
            <p14:sldId id="2147483617"/>
            <p14:sldId id="2147483618"/>
            <p14:sldId id="2147483616"/>
            <p14:sldId id="2147483619"/>
            <p14:sldId id="2147483620"/>
            <p14:sldId id="2147483614"/>
            <p14:sldId id="2147483621"/>
            <p14:sldId id="2147483609"/>
            <p14:sldId id="2147483622"/>
            <p14:sldId id="2147483612"/>
            <p14:sldId id="2147483623"/>
            <p14:sldId id="2147483627"/>
            <p14:sldId id="2147483628"/>
            <p14:sldId id="2147483629"/>
            <p14:sldId id="2147483630"/>
            <p14:sldId id="2147483631"/>
            <p14:sldId id="2147483632"/>
            <p14:sldId id="2147483633"/>
            <p14:sldId id="2147483634"/>
            <p14:sldId id="2147483635"/>
            <p14:sldId id="2147483636"/>
            <p14:sldId id="2147483637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60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11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12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4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Jennifer Eimers" initials="JE" lastIdx="5" clrIdx="9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1" name="Jill Frost" initials="JF" lastIdx="8" clrIdx="10">
    <p:extLst>
      <p:ext uri="{19B8F6BF-5375-455C-9EA6-DF929625EA0E}">
        <p15:presenceInfo xmlns:p15="http://schemas.microsoft.com/office/powerpoint/2012/main" userId="S::JFrost@cealliance.com::e4c7a782-e07d-47df-bd74-8bd4e0f782a5" providerId="AD"/>
      </p:ext>
    </p:extLst>
  </p:cmAuthor>
  <p:cmAuthor id="12" name="Maddelynne Parker" initials="MP" lastIdx="17" clrIdx="11">
    <p:extLst>
      <p:ext uri="{19B8F6BF-5375-455C-9EA6-DF929625EA0E}">
        <p15:presenceInfo xmlns:p15="http://schemas.microsoft.com/office/powerpoint/2012/main" userId="S::mparker@clinicaloptions.com::bbd98e11-5b29-4651-a360-03f415633d41" providerId="AD"/>
      </p:ext>
    </p:extLst>
  </p:cmAuthor>
  <p:cmAuthor id="13" name="Robin Black" initials="RB" lastIdx="3" clrIdx="12">
    <p:extLst>
      <p:ext uri="{19B8F6BF-5375-455C-9EA6-DF929625EA0E}">
        <p15:presenceInfo xmlns:p15="http://schemas.microsoft.com/office/powerpoint/2012/main" userId="S::rblack@clinicaloptions.com::b7cebd55-1fa6-44ea-9605-a982874bd1bc" providerId="AD"/>
      </p:ext>
    </p:extLst>
  </p:cmAuthor>
  <p:cmAuthor id="14" name="Liz Donohue" initials="LD" lastIdx="2" clrIdx="13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6CA"/>
    <a:srgbClr val="BA3000"/>
    <a:srgbClr val="992000"/>
    <a:srgbClr val="FFFFFF"/>
    <a:srgbClr val="8B8B92"/>
    <a:srgbClr val="7D7D7D"/>
    <a:srgbClr val="B57629"/>
    <a:srgbClr val="A36DF7"/>
    <a:srgbClr val="FCB19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304D9C-6E9B-4F49-A67D-4A55466B68F6}" v="26" dt="2026-07-22T15:26:16.5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73" autoAdjust="0"/>
    <p:restoredTop sz="87288" autoAdjust="0"/>
  </p:normalViewPr>
  <p:slideViewPr>
    <p:cSldViewPr snapToGrid="0">
      <p:cViewPr varScale="1">
        <p:scale>
          <a:sx n="55" d="100"/>
          <a:sy n="55" d="100"/>
        </p:scale>
        <p:origin x="1204" y="44"/>
      </p:cViewPr>
      <p:guideLst>
        <p:guide orient="horz" pos="2160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viewProps" Target="viewProps.xml"/><Relationship Id="rId58" Type="http://schemas.microsoft.com/office/2018/10/relationships/authors" Target="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microsoft.com/office/2016/11/relationships/changesInfo" Target="changesInfos/changesInfo1.xml"/><Relationship Id="rId8" Type="http://schemas.openxmlformats.org/officeDocument/2006/relationships/slide" Target="slides/slide1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notesMaster" Target="notesMasters/notesMaster1.xml"/><Relationship Id="rId57" Type="http://schemas.microsoft.com/office/2015/10/relationships/revisionInfo" Target="revisionInfo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ll Frost" userId="e4c7a782-e07d-47df-bd74-8bd4e0f782a5" providerId="ADAL" clId="{78AB99C6-B2EA-4F9C-A0DC-5A9A78DC1113}"/>
    <pc:docChg chg="undo custSel addSld delSld modSld sldOrd delMainMaster modSection">
      <pc:chgData name="Jill Frost" userId="e4c7a782-e07d-47df-bd74-8bd4e0f782a5" providerId="ADAL" clId="{78AB99C6-B2EA-4F9C-A0DC-5A9A78DC1113}" dt="2026-07-22T15:26:25.093" v="96" actId="47"/>
      <pc:docMkLst>
        <pc:docMk/>
      </pc:docMkLst>
      <pc:sldChg chg="ord">
        <pc:chgData name="Jill Frost" userId="e4c7a782-e07d-47df-bd74-8bd4e0f782a5" providerId="ADAL" clId="{78AB99C6-B2EA-4F9C-A0DC-5A9A78DC1113}" dt="2026-07-22T15:19:10.812" v="31"/>
        <pc:sldMkLst>
          <pc:docMk/>
          <pc:sldMk cId="2203944586" sldId="308"/>
        </pc:sldMkLst>
      </pc:sldChg>
      <pc:sldChg chg="del">
        <pc:chgData name="Jill Frost" userId="e4c7a782-e07d-47df-bd74-8bd4e0f782a5" providerId="ADAL" clId="{78AB99C6-B2EA-4F9C-A0DC-5A9A78DC1113}" dt="2026-07-22T15:08:20.227" v="0" actId="47"/>
        <pc:sldMkLst>
          <pc:docMk/>
          <pc:sldMk cId="0" sldId="554"/>
        </pc:sldMkLst>
      </pc:sldChg>
      <pc:sldChg chg="del">
        <pc:chgData name="Jill Frost" userId="e4c7a782-e07d-47df-bd74-8bd4e0f782a5" providerId="ADAL" clId="{78AB99C6-B2EA-4F9C-A0DC-5A9A78DC1113}" dt="2026-07-22T15:08:41.087" v="8" actId="47"/>
        <pc:sldMkLst>
          <pc:docMk/>
          <pc:sldMk cId="1018790365" sldId="2147473660"/>
        </pc:sldMkLst>
      </pc:sldChg>
      <pc:sldChg chg="del">
        <pc:chgData name="Jill Frost" userId="e4c7a782-e07d-47df-bd74-8bd4e0f782a5" providerId="ADAL" clId="{78AB99C6-B2EA-4F9C-A0DC-5A9A78DC1113}" dt="2026-07-22T15:08:42.297" v="9" actId="47"/>
        <pc:sldMkLst>
          <pc:docMk/>
          <pc:sldMk cId="3350402403" sldId="2147473662"/>
        </pc:sldMkLst>
      </pc:sldChg>
      <pc:sldChg chg="modSp ord">
        <pc:chgData name="Jill Frost" userId="e4c7a782-e07d-47df-bd74-8bd4e0f782a5" providerId="ADAL" clId="{78AB99C6-B2EA-4F9C-A0DC-5A9A78DC1113}" dt="2026-07-22T15:19:59.427" v="39"/>
        <pc:sldMkLst>
          <pc:docMk/>
          <pc:sldMk cId="2634731740" sldId="2147473663"/>
        </pc:sldMkLst>
        <pc:spChg chg="mod">
          <ac:chgData name="Jill Frost" userId="e4c7a782-e07d-47df-bd74-8bd4e0f782a5" providerId="ADAL" clId="{78AB99C6-B2EA-4F9C-A0DC-5A9A78DC1113}" dt="2026-07-22T15:19:59.427" v="39"/>
          <ac:spMkLst>
            <pc:docMk/>
            <pc:sldMk cId="2634731740" sldId="2147473663"/>
            <ac:spMk id="5" creationId="{B8D6845D-AD47-6E13-B53B-C8F580F0AA9C}"/>
          </ac:spMkLst>
        </pc:spChg>
      </pc:sldChg>
      <pc:sldChg chg="del">
        <pc:chgData name="Jill Frost" userId="e4c7a782-e07d-47df-bd74-8bd4e0f782a5" providerId="ADAL" clId="{78AB99C6-B2EA-4F9C-A0DC-5A9A78DC1113}" dt="2026-07-22T15:08:43.666" v="10" actId="47"/>
        <pc:sldMkLst>
          <pc:docMk/>
          <pc:sldMk cId="3715956109" sldId="2147482775"/>
        </pc:sldMkLst>
      </pc:sldChg>
      <pc:sldChg chg="del">
        <pc:chgData name="Jill Frost" userId="e4c7a782-e07d-47df-bd74-8bd4e0f782a5" providerId="ADAL" clId="{78AB99C6-B2EA-4F9C-A0DC-5A9A78DC1113}" dt="2026-07-22T15:08:23.041" v="1" actId="47"/>
        <pc:sldMkLst>
          <pc:docMk/>
          <pc:sldMk cId="4225592289" sldId="2147482799"/>
        </pc:sldMkLst>
      </pc:sldChg>
      <pc:sldChg chg="del">
        <pc:chgData name="Jill Frost" userId="e4c7a782-e07d-47df-bd74-8bd4e0f782a5" providerId="ADAL" clId="{78AB99C6-B2EA-4F9C-A0DC-5A9A78DC1113}" dt="2026-07-22T15:08:32.529" v="3" actId="47"/>
        <pc:sldMkLst>
          <pc:docMk/>
          <pc:sldMk cId="2547961493" sldId="2147482823"/>
        </pc:sldMkLst>
      </pc:sldChg>
      <pc:sldChg chg="del">
        <pc:chgData name="Jill Frost" userId="e4c7a782-e07d-47df-bd74-8bd4e0f782a5" providerId="ADAL" clId="{78AB99C6-B2EA-4F9C-A0DC-5A9A78DC1113}" dt="2026-07-22T15:08:24.093" v="2" actId="47"/>
        <pc:sldMkLst>
          <pc:docMk/>
          <pc:sldMk cId="3712422218" sldId="2147482836"/>
        </pc:sldMkLst>
      </pc:sldChg>
      <pc:sldChg chg="del ord">
        <pc:chgData name="Jill Frost" userId="e4c7a782-e07d-47df-bd74-8bd4e0f782a5" providerId="ADAL" clId="{78AB99C6-B2EA-4F9C-A0DC-5A9A78DC1113}" dt="2026-07-22T15:20:10.044" v="40" actId="47"/>
        <pc:sldMkLst>
          <pc:docMk/>
          <pc:sldMk cId="381478408" sldId="2147482853"/>
        </pc:sldMkLst>
      </pc:sldChg>
      <pc:sldChg chg="modSp mod ord">
        <pc:chgData name="Jill Frost" userId="e4c7a782-e07d-47df-bd74-8bd4e0f782a5" providerId="ADAL" clId="{78AB99C6-B2EA-4F9C-A0DC-5A9A78DC1113}" dt="2026-07-22T15:25:53.718" v="89" actId="20577"/>
        <pc:sldMkLst>
          <pc:docMk/>
          <pc:sldMk cId="1728899984" sldId="2147482854"/>
        </pc:sldMkLst>
        <pc:spChg chg="mod">
          <ac:chgData name="Jill Frost" userId="e4c7a782-e07d-47df-bd74-8bd4e0f782a5" providerId="ADAL" clId="{78AB99C6-B2EA-4F9C-A0DC-5A9A78DC1113}" dt="2026-07-22T15:25:53.718" v="89" actId="20577"/>
          <ac:spMkLst>
            <pc:docMk/>
            <pc:sldMk cId="1728899984" sldId="2147482854"/>
            <ac:spMk id="8" creationId="{85AB5BF2-669C-E2F0-C19C-AFC158B4FEFE}"/>
          </ac:spMkLst>
        </pc:spChg>
      </pc:sldChg>
      <pc:sldChg chg="modSp mod ord">
        <pc:chgData name="Jill Frost" userId="e4c7a782-e07d-47df-bd74-8bd4e0f782a5" providerId="ADAL" clId="{78AB99C6-B2EA-4F9C-A0DC-5A9A78DC1113}" dt="2026-07-22T15:26:17.585" v="95" actId="20577"/>
        <pc:sldMkLst>
          <pc:docMk/>
          <pc:sldMk cId="49854467" sldId="2147482855"/>
        </pc:sldMkLst>
        <pc:spChg chg="mod">
          <ac:chgData name="Jill Frost" userId="e4c7a782-e07d-47df-bd74-8bd4e0f782a5" providerId="ADAL" clId="{78AB99C6-B2EA-4F9C-A0DC-5A9A78DC1113}" dt="2026-07-22T15:26:17.585" v="95" actId="20577"/>
          <ac:spMkLst>
            <pc:docMk/>
            <pc:sldMk cId="49854467" sldId="2147482855"/>
            <ac:spMk id="8" creationId="{B7AAB1E0-A230-E74F-2A19-245967A0521C}"/>
          </ac:spMkLst>
        </pc:spChg>
      </pc:sldChg>
      <pc:sldChg chg="del">
        <pc:chgData name="Jill Frost" userId="e4c7a782-e07d-47df-bd74-8bd4e0f782a5" providerId="ADAL" clId="{78AB99C6-B2EA-4F9C-A0DC-5A9A78DC1113}" dt="2026-07-22T15:08:34.196" v="4" actId="47"/>
        <pc:sldMkLst>
          <pc:docMk/>
          <pc:sldMk cId="1715321169" sldId="2147483596"/>
        </pc:sldMkLst>
      </pc:sldChg>
      <pc:sldChg chg="del">
        <pc:chgData name="Jill Frost" userId="e4c7a782-e07d-47df-bd74-8bd4e0f782a5" providerId="ADAL" clId="{78AB99C6-B2EA-4F9C-A0DC-5A9A78DC1113}" dt="2026-07-22T15:08:35.845" v="5" actId="47"/>
        <pc:sldMkLst>
          <pc:docMk/>
          <pc:sldMk cId="2260903384" sldId="2147483597"/>
        </pc:sldMkLst>
      </pc:sldChg>
      <pc:sldChg chg="del">
        <pc:chgData name="Jill Frost" userId="e4c7a782-e07d-47df-bd74-8bd4e0f782a5" providerId="ADAL" clId="{78AB99C6-B2EA-4F9C-A0DC-5A9A78DC1113}" dt="2026-07-22T15:08:38.099" v="6" actId="47"/>
        <pc:sldMkLst>
          <pc:docMk/>
          <pc:sldMk cId="2465028713" sldId="2147483603"/>
        </pc:sldMkLst>
      </pc:sldChg>
      <pc:sldChg chg="modSp add">
        <pc:chgData name="Jill Frost" userId="e4c7a782-e07d-47df-bd74-8bd4e0f782a5" providerId="ADAL" clId="{78AB99C6-B2EA-4F9C-A0DC-5A9A78DC1113}" dt="2026-07-22T15:23:35.790" v="65"/>
        <pc:sldMkLst>
          <pc:docMk/>
          <pc:sldMk cId="2593705867" sldId="2147483603"/>
        </pc:sldMkLst>
        <pc:spChg chg="mod">
          <ac:chgData name="Jill Frost" userId="e4c7a782-e07d-47df-bd74-8bd4e0f782a5" providerId="ADAL" clId="{78AB99C6-B2EA-4F9C-A0DC-5A9A78DC1113}" dt="2026-07-22T15:23:35.790" v="65"/>
          <ac:spMkLst>
            <pc:docMk/>
            <pc:sldMk cId="2593705867" sldId="2147483603"/>
            <ac:spMk id="5" creationId="{B8D6845D-AD47-6E13-B53B-C8F580F0AA9C}"/>
          </ac:spMkLst>
        </pc:spChg>
      </pc:sldChg>
      <pc:sldChg chg="modSp add del mod">
        <pc:chgData name="Jill Frost" userId="e4c7a782-e07d-47df-bd74-8bd4e0f782a5" providerId="ADAL" clId="{78AB99C6-B2EA-4F9C-A0DC-5A9A78DC1113}" dt="2026-07-22T15:25:39.465" v="85" actId="47"/>
        <pc:sldMkLst>
          <pc:docMk/>
          <pc:sldMk cId="1097618228" sldId="2147483604"/>
        </pc:sldMkLst>
        <pc:spChg chg="mod">
          <ac:chgData name="Jill Frost" userId="e4c7a782-e07d-47df-bd74-8bd4e0f782a5" providerId="ADAL" clId="{78AB99C6-B2EA-4F9C-A0DC-5A9A78DC1113}" dt="2026-07-22T15:23:41.820" v="66" actId="21"/>
          <ac:spMkLst>
            <pc:docMk/>
            <pc:sldMk cId="1097618228" sldId="2147483604"/>
            <ac:spMk id="5" creationId="{0B4430BE-A314-B404-5D83-FE8F3450365D}"/>
          </ac:spMkLst>
        </pc:spChg>
      </pc:sldChg>
      <pc:sldChg chg="del">
        <pc:chgData name="Jill Frost" userId="e4c7a782-e07d-47df-bd74-8bd4e0f782a5" providerId="ADAL" clId="{78AB99C6-B2EA-4F9C-A0DC-5A9A78DC1113}" dt="2026-07-22T15:08:39.624" v="7" actId="47"/>
        <pc:sldMkLst>
          <pc:docMk/>
          <pc:sldMk cId="2415216216" sldId="2147483604"/>
        </pc:sldMkLst>
      </pc:sldChg>
      <pc:sldChg chg="modSp add del mod">
        <pc:chgData name="Jill Frost" userId="e4c7a782-e07d-47df-bd74-8bd4e0f782a5" providerId="ADAL" clId="{78AB99C6-B2EA-4F9C-A0DC-5A9A78DC1113}" dt="2026-07-22T15:26:05.095" v="90" actId="47"/>
        <pc:sldMkLst>
          <pc:docMk/>
          <pc:sldMk cId="3287538112" sldId="2147483605"/>
        </pc:sldMkLst>
        <pc:spChg chg="mod">
          <ac:chgData name="Jill Frost" userId="e4c7a782-e07d-47df-bd74-8bd4e0f782a5" providerId="ADAL" clId="{78AB99C6-B2EA-4F9C-A0DC-5A9A78DC1113}" dt="2026-07-22T15:25:44.964" v="86" actId="21"/>
          <ac:spMkLst>
            <pc:docMk/>
            <pc:sldMk cId="3287538112" sldId="2147483605"/>
            <ac:spMk id="8" creationId="{85AB5BF2-669C-E2F0-C19C-AFC158B4FEFE}"/>
          </ac:spMkLst>
        </pc:spChg>
      </pc:sldChg>
      <pc:sldChg chg="modSp add del mod">
        <pc:chgData name="Jill Frost" userId="e4c7a782-e07d-47df-bd74-8bd4e0f782a5" providerId="ADAL" clId="{78AB99C6-B2EA-4F9C-A0DC-5A9A78DC1113}" dt="2026-07-22T15:26:25.093" v="96" actId="47"/>
        <pc:sldMkLst>
          <pc:docMk/>
          <pc:sldMk cId="2482202363" sldId="2147483606"/>
        </pc:sldMkLst>
        <pc:spChg chg="mod">
          <ac:chgData name="Jill Frost" userId="e4c7a782-e07d-47df-bd74-8bd4e0f782a5" providerId="ADAL" clId="{78AB99C6-B2EA-4F9C-A0DC-5A9A78DC1113}" dt="2026-07-22T15:26:09.984" v="91" actId="21"/>
          <ac:spMkLst>
            <pc:docMk/>
            <pc:sldMk cId="2482202363" sldId="2147483606"/>
            <ac:spMk id="8" creationId="{B7AAB1E0-A230-E74F-2A19-245967A0521C}"/>
          </ac:spMkLst>
        </pc:spChg>
      </pc:sldChg>
      <pc:sldChg chg="add">
        <pc:chgData name="Jill Frost" userId="e4c7a782-e07d-47df-bd74-8bd4e0f782a5" providerId="ADAL" clId="{78AB99C6-B2EA-4F9C-A0DC-5A9A78DC1113}" dt="2026-07-22T15:11:31.984" v="12"/>
        <pc:sldMkLst>
          <pc:docMk/>
          <pc:sldMk cId="3167397076" sldId="2147483607"/>
        </pc:sldMkLst>
      </pc:sldChg>
      <pc:sldChg chg="add">
        <pc:chgData name="Jill Frost" userId="e4c7a782-e07d-47df-bd74-8bd4e0f782a5" providerId="ADAL" clId="{78AB99C6-B2EA-4F9C-A0DC-5A9A78DC1113}" dt="2026-07-22T15:11:31.984" v="12"/>
        <pc:sldMkLst>
          <pc:docMk/>
          <pc:sldMk cId="401440966" sldId="2147483608"/>
        </pc:sldMkLst>
      </pc:sldChg>
      <pc:sldChg chg="add">
        <pc:chgData name="Jill Frost" userId="e4c7a782-e07d-47df-bd74-8bd4e0f782a5" providerId="ADAL" clId="{78AB99C6-B2EA-4F9C-A0DC-5A9A78DC1113}" dt="2026-07-22T15:12:25.416" v="14"/>
        <pc:sldMkLst>
          <pc:docMk/>
          <pc:sldMk cId="1738953504" sldId="2147483609"/>
        </pc:sldMkLst>
      </pc:sldChg>
      <pc:sldChg chg="add">
        <pc:chgData name="Jill Frost" userId="e4c7a782-e07d-47df-bd74-8bd4e0f782a5" providerId="ADAL" clId="{78AB99C6-B2EA-4F9C-A0DC-5A9A78DC1113}" dt="2026-07-22T15:12:39.716" v="15"/>
        <pc:sldMkLst>
          <pc:docMk/>
          <pc:sldMk cId="9923443" sldId="2147483612"/>
        </pc:sldMkLst>
      </pc:sldChg>
      <pc:sldChg chg="add">
        <pc:chgData name="Jill Frost" userId="e4c7a782-e07d-47df-bd74-8bd4e0f782a5" providerId="ADAL" clId="{78AB99C6-B2EA-4F9C-A0DC-5A9A78DC1113}" dt="2026-07-22T15:11:59.374" v="13"/>
        <pc:sldMkLst>
          <pc:docMk/>
          <pc:sldMk cId="1173107861" sldId="2147483614"/>
        </pc:sldMkLst>
      </pc:sldChg>
      <pc:sldChg chg="add">
        <pc:chgData name="Jill Frost" userId="e4c7a782-e07d-47df-bd74-8bd4e0f782a5" providerId="ADAL" clId="{78AB99C6-B2EA-4F9C-A0DC-5A9A78DC1113}" dt="2026-07-22T15:11:31.984" v="12"/>
        <pc:sldMkLst>
          <pc:docMk/>
          <pc:sldMk cId="1302116362" sldId="2147483616"/>
        </pc:sldMkLst>
      </pc:sldChg>
      <pc:sldChg chg="add">
        <pc:chgData name="Jill Frost" userId="e4c7a782-e07d-47df-bd74-8bd4e0f782a5" providerId="ADAL" clId="{78AB99C6-B2EA-4F9C-A0DC-5A9A78DC1113}" dt="2026-07-22T15:11:31.984" v="12"/>
        <pc:sldMkLst>
          <pc:docMk/>
          <pc:sldMk cId="533860541" sldId="2147483617"/>
        </pc:sldMkLst>
      </pc:sldChg>
      <pc:sldChg chg="add">
        <pc:chgData name="Jill Frost" userId="e4c7a782-e07d-47df-bd74-8bd4e0f782a5" providerId="ADAL" clId="{78AB99C6-B2EA-4F9C-A0DC-5A9A78DC1113}" dt="2026-07-22T15:11:31.984" v="12"/>
        <pc:sldMkLst>
          <pc:docMk/>
          <pc:sldMk cId="1816338875" sldId="2147483618"/>
        </pc:sldMkLst>
      </pc:sldChg>
      <pc:sldChg chg="add">
        <pc:chgData name="Jill Frost" userId="e4c7a782-e07d-47df-bd74-8bd4e0f782a5" providerId="ADAL" clId="{78AB99C6-B2EA-4F9C-A0DC-5A9A78DC1113}" dt="2026-07-22T15:11:59.374" v="13"/>
        <pc:sldMkLst>
          <pc:docMk/>
          <pc:sldMk cId="313473004" sldId="2147483619"/>
        </pc:sldMkLst>
      </pc:sldChg>
      <pc:sldChg chg="add">
        <pc:chgData name="Jill Frost" userId="e4c7a782-e07d-47df-bd74-8bd4e0f782a5" providerId="ADAL" clId="{78AB99C6-B2EA-4F9C-A0DC-5A9A78DC1113}" dt="2026-07-22T15:11:59.374" v="13"/>
        <pc:sldMkLst>
          <pc:docMk/>
          <pc:sldMk cId="1212942532" sldId="2147483620"/>
        </pc:sldMkLst>
      </pc:sldChg>
      <pc:sldChg chg="add">
        <pc:chgData name="Jill Frost" userId="e4c7a782-e07d-47df-bd74-8bd4e0f782a5" providerId="ADAL" clId="{78AB99C6-B2EA-4F9C-A0DC-5A9A78DC1113}" dt="2026-07-22T15:12:25.416" v="14"/>
        <pc:sldMkLst>
          <pc:docMk/>
          <pc:sldMk cId="853218102" sldId="2147483621"/>
        </pc:sldMkLst>
      </pc:sldChg>
      <pc:sldChg chg="add">
        <pc:chgData name="Jill Frost" userId="e4c7a782-e07d-47df-bd74-8bd4e0f782a5" providerId="ADAL" clId="{78AB99C6-B2EA-4F9C-A0DC-5A9A78DC1113}" dt="2026-07-22T15:12:25.416" v="14"/>
        <pc:sldMkLst>
          <pc:docMk/>
          <pc:sldMk cId="538139941" sldId="2147483622"/>
        </pc:sldMkLst>
      </pc:sldChg>
      <pc:sldChg chg="modSp add">
        <pc:chgData name="Jill Frost" userId="e4c7a782-e07d-47df-bd74-8bd4e0f782a5" providerId="ADAL" clId="{78AB99C6-B2EA-4F9C-A0DC-5A9A78DC1113}" dt="2026-07-22T15:21:35.498" v="45"/>
        <pc:sldMkLst>
          <pc:docMk/>
          <pc:sldMk cId="4083149612" sldId="2147483623"/>
        </pc:sldMkLst>
        <pc:spChg chg="mod">
          <ac:chgData name="Jill Frost" userId="e4c7a782-e07d-47df-bd74-8bd4e0f782a5" providerId="ADAL" clId="{78AB99C6-B2EA-4F9C-A0DC-5A9A78DC1113}" dt="2026-07-22T15:21:35.498" v="45"/>
          <ac:spMkLst>
            <pc:docMk/>
            <pc:sldMk cId="4083149612" sldId="2147483623"/>
            <ac:spMk id="5" creationId="{B8D6845D-AD47-6E13-B53B-C8F580F0AA9C}"/>
          </ac:spMkLst>
        </pc:spChg>
      </pc:sldChg>
      <pc:sldChg chg="add del">
        <pc:chgData name="Jill Frost" userId="e4c7a782-e07d-47df-bd74-8bd4e0f782a5" providerId="ADAL" clId="{78AB99C6-B2EA-4F9C-A0DC-5A9A78DC1113}" dt="2026-07-22T15:21:42.260" v="46" actId="2696"/>
        <pc:sldMkLst>
          <pc:docMk/>
          <pc:sldMk cId="1900827982" sldId="2147483624"/>
        </pc:sldMkLst>
      </pc:sldChg>
      <pc:sldChg chg="modSp add del mod">
        <pc:chgData name="Jill Frost" userId="e4c7a782-e07d-47df-bd74-8bd4e0f782a5" providerId="ADAL" clId="{78AB99C6-B2EA-4F9C-A0DC-5A9A78DC1113}" dt="2026-07-22T15:22:02.969" v="54" actId="47"/>
        <pc:sldMkLst>
          <pc:docMk/>
          <pc:sldMk cId="3909838980" sldId="2147483624"/>
        </pc:sldMkLst>
        <pc:spChg chg="mod">
          <ac:chgData name="Jill Frost" userId="e4c7a782-e07d-47df-bd74-8bd4e0f782a5" providerId="ADAL" clId="{78AB99C6-B2EA-4F9C-A0DC-5A9A78DC1113}" dt="2026-07-22T15:21:55.917" v="50" actId="21"/>
          <ac:spMkLst>
            <pc:docMk/>
            <pc:sldMk cId="3909838980" sldId="2147483624"/>
            <ac:spMk id="5" creationId="{0B4430BE-A314-B404-5D83-FE8F3450365D}"/>
          </ac:spMkLst>
        </pc:spChg>
      </pc:sldChg>
      <pc:sldChg chg="modSp add del mod">
        <pc:chgData name="Jill Frost" userId="e4c7a782-e07d-47df-bd74-8bd4e0f782a5" providerId="ADAL" clId="{78AB99C6-B2EA-4F9C-A0DC-5A9A78DC1113}" dt="2026-07-22T15:22:34.309" v="60" actId="47"/>
        <pc:sldMkLst>
          <pc:docMk/>
          <pc:sldMk cId="1332342358" sldId="2147483625"/>
        </pc:sldMkLst>
        <pc:spChg chg="mod">
          <ac:chgData name="Jill Frost" userId="e4c7a782-e07d-47df-bd74-8bd4e0f782a5" providerId="ADAL" clId="{78AB99C6-B2EA-4F9C-A0DC-5A9A78DC1113}" dt="2026-07-22T15:22:24.765" v="57" actId="21"/>
          <ac:spMkLst>
            <pc:docMk/>
            <pc:sldMk cId="1332342358" sldId="2147483625"/>
            <ac:spMk id="8" creationId="{85AB5BF2-669C-E2F0-C19C-AFC158B4FEFE}"/>
          </ac:spMkLst>
        </pc:spChg>
      </pc:sldChg>
      <pc:sldChg chg="add del">
        <pc:chgData name="Jill Frost" userId="e4c7a782-e07d-47df-bd74-8bd4e0f782a5" providerId="ADAL" clId="{78AB99C6-B2EA-4F9C-A0DC-5A9A78DC1113}" dt="2026-07-22T15:22:13.595" v="55" actId="2696"/>
        <pc:sldMkLst>
          <pc:docMk/>
          <pc:sldMk cId="3893187991" sldId="2147483625"/>
        </pc:sldMkLst>
      </pc:sldChg>
      <pc:sldChg chg="modSp add del mod">
        <pc:chgData name="Jill Frost" userId="e4c7a782-e07d-47df-bd74-8bd4e0f782a5" providerId="ADAL" clId="{78AB99C6-B2EA-4F9C-A0DC-5A9A78DC1113}" dt="2026-07-22T15:23:11.097" v="64" actId="47"/>
        <pc:sldMkLst>
          <pc:docMk/>
          <pc:sldMk cId="3163087843" sldId="2147483626"/>
        </pc:sldMkLst>
        <pc:spChg chg="mod">
          <ac:chgData name="Jill Frost" userId="e4c7a782-e07d-47df-bd74-8bd4e0f782a5" providerId="ADAL" clId="{78AB99C6-B2EA-4F9C-A0DC-5A9A78DC1113}" dt="2026-07-22T15:22:47.106" v="61" actId="21"/>
          <ac:spMkLst>
            <pc:docMk/>
            <pc:sldMk cId="3163087843" sldId="2147483626"/>
            <ac:spMk id="8" creationId="{B7AAB1E0-A230-E74F-2A19-245967A0521C}"/>
          </ac:spMkLst>
        </pc:spChg>
      </pc:sldChg>
      <pc:sldChg chg="add del">
        <pc:chgData name="Jill Frost" userId="e4c7a782-e07d-47df-bd74-8bd4e0f782a5" providerId="ADAL" clId="{78AB99C6-B2EA-4F9C-A0DC-5A9A78DC1113}" dt="2026-07-22T15:15:52.851" v="18"/>
        <pc:sldMkLst>
          <pc:docMk/>
          <pc:sldMk cId="1338647881" sldId="2147483627"/>
        </pc:sldMkLst>
      </pc:sldChg>
      <pc:sldChg chg="add">
        <pc:chgData name="Jill Frost" userId="e4c7a782-e07d-47df-bd74-8bd4e0f782a5" providerId="ADAL" clId="{78AB99C6-B2EA-4F9C-A0DC-5A9A78DC1113}" dt="2026-07-22T15:16:12.997" v="19"/>
        <pc:sldMkLst>
          <pc:docMk/>
          <pc:sldMk cId="2340151070" sldId="2147483627"/>
        </pc:sldMkLst>
      </pc:sldChg>
      <pc:sldChg chg="add">
        <pc:chgData name="Jill Frost" userId="e4c7a782-e07d-47df-bd74-8bd4e0f782a5" providerId="ADAL" clId="{78AB99C6-B2EA-4F9C-A0DC-5A9A78DC1113}" dt="2026-07-22T15:16:12.997" v="19"/>
        <pc:sldMkLst>
          <pc:docMk/>
          <pc:sldMk cId="2291562928" sldId="2147483628"/>
        </pc:sldMkLst>
      </pc:sldChg>
      <pc:sldChg chg="add">
        <pc:chgData name="Jill Frost" userId="e4c7a782-e07d-47df-bd74-8bd4e0f782a5" providerId="ADAL" clId="{78AB99C6-B2EA-4F9C-A0DC-5A9A78DC1113}" dt="2026-07-22T15:16:12.997" v="19"/>
        <pc:sldMkLst>
          <pc:docMk/>
          <pc:sldMk cId="824558374" sldId="2147483629"/>
        </pc:sldMkLst>
      </pc:sldChg>
      <pc:sldChg chg="add">
        <pc:chgData name="Jill Frost" userId="e4c7a782-e07d-47df-bd74-8bd4e0f782a5" providerId="ADAL" clId="{78AB99C6-B2EA-4F9C-A0DC-5A9A78DC1113}" dt="2026-07-22T15:16:12.997" v="19"/>
        <pc:sldMkLst>
          <pc:docMk/>
          <pc:sldMk cId="4025259237" sldId="2147483630"/>
        </pc:sldMkLst>
      </pc:sldChg>
      <pc:sldChg chg="add">
        <pc:chgData name="Jill Frost" userId="e4c7a782-e07d-47df-bd74-8bd4e0f782a5" providerId="ADAL" clId="{78AB99C6-B2EA-4F9C-A0DC-5A9A78DC1113}" dt="2026-07-22T15:16:41.548" v="20"/>
        <pc:sldMkLst>
          <pc:docMk/>
          <pc:sldMk cId="4173684843" sldId="2147483631"/>
        </pc:sldMkLst>
      </pc:sldChg>
      <pc:sldChg chg="add">
        <pc:chgData name="Jill Frost" userId="e4c7a782-e07d-47df-bd74-8bd4e0f782a5" providerId="ADAL" clId="{78AB99C6-B2EA-4F9C-A0DC-5A9A78DC1113}" dt="2026-07-22T15:16:41.548" v="20"/>
        <pc:sldMkLst>
          <pc:docMk/>
          <pc:sldMk cId="1556417413" sldId="2147483632"/>
        </pc:sldMkLst>
      </pc:sldChg>
      <pc:sldChg chg="add">
        <pc:chgData name="Jill Frost" userId="e4c7a782-e07d-47df-bd74-8bd4e0f782a5" providerId="ADAL" clId="{78AB99C6-B2EA-4F9C-A0DC-5A9A78DC1113}" dt="2026-07-22T15:16:41.548" v="20"/>
        <pc:sldMkLst>
          <pc:docMk/>
          <pc:sldMk cId="0" sldId="2147483633"/>
        </pc:sldMkLst>
      </pc:sldChg>
      <pc:sldChg chg="add">
        <pc:chgData name="Jill Frost" userId="e4c7a782-e07d-47df-bd74-8bd4e0f782a5" providerId="ADAL" clId="{78AB99C6-B2EA-4F9C-A0DC-5A9A78DC1113}" dt="2026-07-22T15:16:41.548" v="20"/>
        <pc:sldMkLst>
          <pc:docMk/>
          <pc:sldMk cId="2366214138" sldId="2147483634"/>
        </pc:sldMkLst>
      </pc:sldChg>
      <pc:sldChg chg="add">
        <pc:chgData name="Jill Frost" userId="e4c7a782-e07d-47df-bd74-8bd4e0f782a5" providerId="ADAL" clId="{78AB99C6-B2EA-4F9C-A0DC-5A9A78DC1113}" dt="2026-07-22T15:17:13.071" v="21"/>
        <pc:sldMkLst>
          <pc:docMk/>
          <pc:sldMk cId="2998824457" sldId="2147483635"/>
        </pc:sldMkLst>
      </pc:sldChg>
      <pc:sldChg chg="add">
        <pc:chgData name="Jill Frost" userId="e4c7a782-e07d-47df-bd74-8bd4e0f782a5" providerId="ADAL" clId="{78AB99C6-B2EA-4F9C-A0DC-5A9A78DC1113}" dt="2026-07-22T15:17:13.071" v="21"/>
        <pc:sldMkLst>
          <pc:docMk/>
          <pc:sldMk cId="846624897" sldId="2147483636"/>
        </pc:sldMkLst>
      </pc:sldChg>
      <pc:sldChg chg="add">
        <pc:chgData name="Jill Frost" userId="e4c7a782-e07d-47df-bd74-8bd4e0f782a5" providerId="ADAL" clId="{78AB99C6-B2EA-4F9C-A0DC-5A9A78DC1113}" dt="2026-07-22T15:17:23.796" v="22"/>
        <pc:sldMkLst>
          <pc:docMk/>
          <pc:sldMk cId="1840600715" sldId="2147483637"/>
        </pc:sldMkLst>
      </pc:sldChg>
      <pc:sldChg chg="modSp add mod ord">
        <pc:chgData name="Jill Frost" userId="e4c7a782-e07d-47df-bd74-8bd4e0f782a5" providerId="ADAL" clId="{78AB99C6-B2EA-4F9C-A0DC-5A9A78DC1113}" dt="2026-07-22T15:19:04.063" v="29" actId="113"/>
        <pc:sldMkLst>
          <pc:docMk/>
          <pc:sldMk cId="2469993992" sldId="2147483638"/>
        </pc:sldMkLst>
        <pc:spChg chg="mod">
          <ac:chgData name="Jill Frost" userId="e4c7a782-e07d-47df-bd74-8bd4e0f782a5" providerId="ADAL" clId="{78AB99C6-B2EA-4F9C-A0DC-5A9A78DC1113}" dt="2026-07-22T15:19:04.063" v="29" actId="113"/>
          <ac:spMkLst>
            <pc:docMk/>
            <pc:sldMk cId="2469993992" sldId="2147483638"/>
            <ac:spMk id="7171" creationId="{1AB80F9A-8521-3AD4-9DA8-2260A9A6ACB3}"/>
          </ac:spMkLst>
        </pc:spChg>
      </pc:sldChg>
      <pc:sldChg chg="addSp delSp modSp add mod modClrScheme chgLayout">
        <pc:chgData name="Jill Frost" userId="e4c7a782-e07d-47df-bd74-8bd4e0f782a5" providerId="ADAL" clId="{78AB99C6-B2EA-4F9C-A0DC-5A9A78DC1113}" dt="2026-07-22T15:25:25.623" v="84" actId="1076"/>
        <pc:sldMkLst>
          <pc:docMk/>
          <pc:sldMk cId="3723591603" sldId="2147483639"/>
        </pc:sldMkLst>
        <pc:spChg chg="add del mod ord">
          <ac:chgData name="Jill Frost" userId="e4c7a782-e07d-47df-bd74-8bd4e0f782a5" providerId="ADAL" clId="{78AB99C6-B2EA-4F9C-A0DC-5A9A78DC1113}" dt="2026-07-22T15:24:05.848" v="71" actId="700"/>
          <ac:spMkLst>
            <pc:docMk/>
            <pc:sldMk cId="3723591603" sldId="2147483639"/>
            <ac:spMk id="2" creationId="{318E155E-EC26-DAD4-08C0-FEEE529B2599}"/>
          </ac:spMkLst>
        </pc:spChg>
        <pc:spChg chg="add del mod ord">
          <ac:chgData name="Jill Frost" userId="e4c7a782-e07d-47df-bd74-8bd4e0f782a5" providerId="ADAL" clId="{78AB99C6-B2EA-4F9C-A0DC-5A9A78DC1113}" dt="2026-07-22T15:24:05.848" v="71" actId="700"/>
          <ac:spMkLst>
            <pc:docMk/>
            <pc:sldMk cId="3723591603" sldId="2147483639"/>
            <ac:spMk id="3" creationId="{74123476-78B0-D8D5-EE79-56786C8CD803}"/>
          </ac:spMkLst>
        </pc:spChg>
        <pc:spChg chg="add del mod ord">
          <ac:chgData name="Jill Frost" userId="e4c7a782-e07d-47df-bd74-8bd4e0f782a5" providerId="ADAL" clId="{78AB99C6-B2EA-4F9C-A0DC-5A9A78DC1113}" dt="2026-07-22T15:24:20.152" v="73" actId="700"/>
          <ac:spMkLst>
            <pc:docMk/>
            <pc:sldMk cId="3723591603" sldId="2147483639"/>
            <ac:spMk id="4" creationId="{8872638D-FA47-6587-9A2E-3C230E433FC8}"/>
          </ac:spMkLst>
        </pc:spChg>
        <pc:spChg chg="mod ord">
          <ac:chgData name="Jill Frost" userId="e4c7a782-e07d-47df-bd74-8bd4e0f782a5" providerId="ADAL" clId="{78AB99C6-B2EA-4F9C-A0DC-5A9A78DC1113}" dt="2026-07-22T15:25:08.797" v="81" actId="20577"/>
          <ac:spMkLst>
            <pc:docMk/>
            <pc:sldMk cId="3723591603" sldId="2147483639"/>
            <ac:spMk id="5" creationId="{E3F9B40F-8C19-18EC-00B8-2BBDA1977232}"/>
          </ac:spMkLst>
        </pc:spChg>
        <pc:spChg chg="add del mod ord">
          <ac:chgData name="Jill Frost" userId="e4c7a782-e07d-47df-bd74-8bd4e0f782a5" providerId="ADAL" clId="{78AB99C6-B2EA-4F9C-A0DC-5A9A78DC1113}" dt="2026-07-22T15:24:20.152" v="73" actId="700"/>
          <ac:spMkLst>
            <pc:docMk/>
            <pc:sldMk cId="3723591603" sldId="2147483639"/>
            <ac:spMk id="6" creationId="{563EA99E-E92C-E6B3-3326-DDD9A8EC6C95}"/>
          </ac:spMkLst>
        </pc:spChg>
        <pc:spChg chg="mod ord">
          <ac:chgData name="Jill Frost" userId="e4c7a782-e07d-47df-bd74-8bd4e0f782a5" providerId="ADAL" clId="{78AB99C6-B2EA-4F9C-A0DC-5A9A78DC1113}" dt="2026-07-22T15:24:20.152" v="73" actId="700"/>
          <ac:spMkLst>
            <pc:docMk/>
            <pc:sldMk cId="3723591603" sldId="2147483639"/>
            <ac:spMk id="7" creationId="{A605B068-33A1-323A-1E69-FCD0FFE30C9A}"/>
          </ac:spMkLst>
        </pc:spChg>
        <pc:spChg chg="add mod">
          <ac:chgData name="Jill Frost" userId="e4c7a782-e07d-47df-bd74-8bd4e0f782a5" providerId="ADAL" clId="{78AB99C6-B2EA-4F9C-A0DC-5A9A78DC1113}" dt="2026-07-22T15:25:25.623" v="84" actId="1076"/>
          <ac:spMkLst>
            <pc:docMk/>
            <pc:sldMk cId="3723591603" sldId="2147483639"/>
            <ac:spMk id="10" creationId="{AD85113C-C996-1B19-0CBF-A57CB1450D6C}"/>
          </ac:spMkLst>
        </pc:spChg>
        <pc:picChg chg="add del mod">
          <ac:chgData name="Jill Frost" userId="e4c7a782-e07d-47df-bd74-8bd4e0f782a5" providerId="ADAL" clId="{78AB99C6-B2EA-4F9C-A0DC-5A9A78DC1113}" dt="2026-07-22T15:24:48.281" v="77" actId="478"/>
          <ac:picMkLst>
            <pc:docMk/>
            <pc:sldMk cId="3723591603" sldId="2147483639"/>
            <ac:picMk id="9" creationId="{E32D61A8-F32D-2016-EB1C-E549F4B4DF28}"/>
          </ac:picMkLst>
        </pc:picChg>
      </pc:sldChg>
      <pc:sldMasterChg chg="delSldLayout">
        <pc:chgData name="Jill Frost" userId="e4c7a782-e07d-47df-bd74-8bd4e0f782a5" providerId="ADAL" clId="{78AB99C6-B2EA-4F9C-A0DC-5A9A78DC1113}" dt="2026-07-22T15:22:13.595" v="55" actId="2696"/>
        <pc:sldMasterMkLst>
          <pc:docMk/>
          <pc:sldMasterMk cId="3770976416" sldId="2147483838"/>
        </pc:sldMasterMkLst>
        <pc:sldLayoutChg chg="del">
          <pc:chgData name="Jill Frost" userId="e4c7a782-e07d-47df-bd74-8bd4e0f782a5" providerId="ADAL" clId="{78AB99C6-B2EA-4F9C-A0DC-5A9A78DC1113}" dt="2026-07-22T15:22:13.595" v="55" actId="2696"/>
          <pc:sldLayoutMkLst>
            <pc:docMk/>
            <pc:sldMasterMk cId="3770976416" sldId="2147483838"/>
            <pc:sldLayoutMk cId="2570287603" sldId="2147483884"/>
          </pc:sldLayoutMkLst>
        </pc:sldLayoutChg>
      </pc:sldMasterChg>
      <pc:sldMasterChg chg="del delSldLayout">
        <pc:chgData name="Jill Frost" userId="e4c7a782-e07d-47df-bd74-8bd4e0f782a5" providerId="ADAL" clId="{78AB99C6-B2EA-4F9C-A0DC-5A9A78DC1113}" dt="2026-07-22T15:22:34.309" v="60" actId="47"/>
        <pc:sldMasterMkLst>
          <pc:docMk/>
          <pc:sldMasterMk cId="2089170526" sldId="2147483912"/>
        </pc:sldMasterMkLst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683140030" sldId="2147483913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3246357718" sldId="2147483914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3386903445" sldId="2147483915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896179036" sldId="2147483916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549723679" sldId="2147483917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181405293" sldId="2147483918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134752676" sldId="2147483919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026830692" sldId="2147483920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730982032" sldId="2147483921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4037595934" sldId="2147483922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668016054" sldId="2147483923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554150909" sldId="2147483924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730053249" sldId="2147483925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3568233955" sldId="2147483926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518798879" sldId="2147483927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328160274" sldId="2147483928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847965057" sldId="2147483929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3082241832" sldId="2147483930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439905645" sldId="2147483931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3522771584" sldId="2147483932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51643069" sldId="2147483933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613701387" sldId="2147483934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1186711722" sldId="2147483935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2435950428" sldId="2147483936"/>
          </pc:sldLayoutMkLst>
        </pc:sldLayoutChg>
        <pc:sldLayoutChg chg="del">
          <pc:chgData name="Jill Frost" userId="e4c7a782-e07d-47df-bd74-8bd4e0f782a5" providerId="ADAL" clId="{78AB99C6-B2EA-4F9C-A0DC-5A9A78DC1113}" dt="2026-07-22T15:22:34.309" v="60" actId="47"/>
          <pc:sldLayoutMkLst>
            <pc:docMk/>
            <pc:sldMasterMk cId="2089170526" sldId="2147483912"/>
            <pc:sldLayoutMk cId="805895313" sldId="2147483937"/>
          </pc:sldLayoutMkLst>
        </pc:sldLayoutChg>
      </pc:sldMaster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D2A052-9316-41AB-B444-1E31CB1BF03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D643D0-C90B-4DB5-A61E-0F6651193487}">
      <dgm:prSet custT="1"/>
      <dgm:spPr/>
      <dgm:t>
        <a:bodyPr/>
        <a:lstStyle/>
        <a:p>
          <a:r>
            <a:rPr lang="en-US" sz="2400" b="1">
              <a:solidFill>
                <a:schemeClr val="bg2"/>
              </a:solidFill>
            </a:rPr>
            <a:t>Review</a:t>
          </a:r>
          <a:endParaRPr lang="en-US" sz="2400" b="1" dirty="0">
            <a:solidFill>
              <a:schemeClr val="bg2"/>
            </a:solidFill>
          </a:endParaRPr>
        </a:p>
      </dgm:t>
    </dgm:pt>
    <dgm:pt modelId="{2FD4485A-001E-41AA-90B8-00CEB0C7EC04}" type="parTrans" cxnId="{04BAECB6-1725-4CC0-9463-120B1A9166D8}">
      <dgm:prSet/>
      <dgm:spPr/>
      <dgm:t>
        <a:bodyPr/>
        <a:lstStyle/>
        <a:p>
          <a:endParaRPr lang="en-US" sz="1400"/>
        </a:p>
      </dgm:t>
    </dgm:pt>
    <dgm:pt modelId="{1320F671-A72F-4EB9-86FB-A593EBAB99EA}" type="sibTrans" cxnId="{04BAECB6-1725-4CC0-9463-120B1A9166D8}">
      <dgm:prSet/>
      <dgm:spPr/>
      <dgm:t>
        <a:bodyPr/>
        <a:lstStyle/>
        <a:p>
          <a:endParaRPr lang="en-US" sz="1400"/>
        </a:p>
      </dgm:t>
    </dgm:pt>
    <dgm:pt modelId="{AE40586A-81A4-43FE-A62D-07F8C993E0EF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A1C, glycemia, blood pressure, lipids, BMI, and weight</a:t>
          </a:r>
        </a:p>
      </dgm:t>
    </dgm:pt>
    <dgm:pt modelId="{45907682-2A3F-478E-A6AB-13F421ACEAF7}" type="parTrans" cxnId="{C51CF20E-477A-4925-9F8E-C19752263678}">
      <dgm:prSet/>
      <dgm:spPr/>
      <dgm:t>
        <a:bodyPr/>
        <a:lstStyle/>
        <a:p>
          <a:endParaRPr lang="en-US" sz="1400"/>
        </a:p>
      </dgm:t>
    </dgm:pt>
    <dgm:pt modelId="{89EDEF22-7354-447D-82B3-773FEE9FD52E}" type="sibTrans" cxnId="{C51CF20E-477A-4925-9F8E-C19752263678}">
      <dgm:prSet/>
      <dgm:spPr/>
      <dgm:t>
        <a:bodyPr/>
        <a:lstStyle/>
        <a:p>
          <a:endParaRPr lang="en-US" sz="1400"/>
        </a:p>
      </dgm:t>
    </dgm:pt>
    <dgm:pt modelId="{56073C21-140A-4099-95A7-E7A050D0DE7F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/>
            <a:t>ASCVD history/risk, HF symptoms, and smoking status</a:t>
          </a:r>
          <a:endParaRPr lang="en-US" sz="1800" dirty="0"/>
        </a:p>
      </dgm:t>
    </dgm:pt>
    <dgm:pt modelId="{3C11B1B9-F177-48DC-A28D-BB12FAED2775}" type="parTrans" cxnId="{5F5DD4DD-FB86-459B-8377-7B5A8579F859}">
      <dgm:prSet/>
      <dgm:spPr/>
      <dgm:t>
        <a:bodyPr/>
        <a:lstStyle/>
        <a:p>
          <a:endParaRPr lang="en-US" sz="1400"/>
        </a:p>
      </dgm:t>
    </dgm:pt>
    <dgm:pt modelId="{68C97760-1A48-462C-AD61-5290A893106B}" type="sibTrans" cxnId="{5F5DD4DD-FB86-459B-8377-7B5A8579F859}">
      <dgm:prSet/>
      <dgm:spPr/>
      <dgm:t>
        <a:bodyPr/>
        <a:lstStyle/>
        <a:p>
          <a:endParaRPr lang="en-US" sz="1400"/>
        </a:p>
      </dgm:t>
    </dgm:pt>
    <dgm:pt modelId="{D5A06F88-18FA-4A62-87E0-628024B8106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/>
            <a:t>CKD stage: eGFR and UACR/albuminuria</a:t>
          </a:r>
          <a:endParaRPr lang="en-US" sz="1800" dirty="0"/>
        </a:p>
      </dgm:t>
    </dgm:pt>
    <dgm:pt modelId="{C5B46A1F-3DC9-457C-91E1-F7BE6FE0C3FF}" type="parTrans" cxnId="{94377105-7ACB-4709-8E0B-AD52ACABA705}">
      <dgm:prSet/>
      <dgm:spPr/>
      <dgm:t>
        <a:bodyPr/>
        <a:lstStyle/>
        <a:p>
          <a:endParaRPr lang="en-US" sz="1400"/>
        </a:p>
      </dgm:t>
    </dgm:pt>
    <dgm:pt modelId="{6E3A42BA-3B0D-4796-993B-C2329248B30A}" type="sibTrans" cxnId="{94377105-7ACB-4709-8E0B-AD52ACABA705}">
      <dgm:prSet/>
      <dgm:spPr/>
      <dgm:t>
        <a:bodyPr/>
        <a:lstStyle/>
        <a:p>
          <a:endParaRPr lang="en-US" sz="1400"/>
        </a:p>
      </dgm:t>
    </dgm:pt>
    <dgm:pt modelId="{FAC655E5-7916-4B9B-911E-2B0BD4057E25}">
      <dgm:prSet custT="1"/>
      <dgm:spPr/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Classify</a:t>
          </a:r>
        </a:p>
      </dgm:t>
    </dgm:pt>
    <dgm:pt modelId="{F2DB9AC3-C3FF-461E-B49A-07ACE385A825}" type="parTrans" cxnId="{7E1479CE-AE1B-4CF4-978E-FD204A1FF8A9}">
      <dgm:prSet/>
      <dgm:spPr/>
      <dgm:t>
        <a:bodyPr/>
        <a:lstStyle/>
        <a:p>
          <a:endParaRPr lang="en-US" sz="1400"/>
        </a:p>
      </dgm:t>
    </dgm:pt>
    <dgm:pt modelId="{EE79CE98-A3D1-4A59-BBCF-34C94E1F58FD}" type="sibTrans" cxnId="{7E1479CE-AE1B-4CF4-978E-FD204A1FF8A9}">
      <dgm:prSet/>
      <dgm:spPr/>
      <dgm:t>
        <a:bodyPr/>
        <a:lstStyle/>
        <a:p>
          <a:endParaRPr lang="en-US" sz="1400"/>
        </a:p>
      </dgm:t>
    </dgm:pt>
    <dgm:pt modelId="{2836685C-09D3-457E-8079-940C222CD4F9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/>
            <a:t>Combine applicable risk assessments</a:t>
          </a:r>
          <a:endParaRPr lang="en-US" sz="1800" dirty="0"/>
        </a:p>
      </dgm:t>
    </dgm:pt>
    <dgm:pt modelId="{50DE2C1B-2C2A-4A58-898E-4E703B65625E}" type="parTrans" cxnId="{2489A404-FCFF-45CC-B54F-D1F7782F5331}">
      <dgm:prSet/>
      <dgm:spPr/>
      <dgm:t>
        <a:bodyPr/>
        <a:lstStyle/>
        <a:p>
          <a:endParaRPr lang="en-US" sz="1400"/>
        </a:p>
      </dgm:t>
    </dgm:pt>
    <dgm:pt modelId="{512A6B18-C2E2-4622-8C9F-F5F0C11A2201}" type="sibTrans" cxnId="{2489A404-FCFF-45CC-B54F-D1F7782F5331}">
      <dgm:prSet/>
      <dgm:spPr/>
      <dgm:t>
        <a:bodyPr/>
        <a:lstStyle/>
        <a:p>
          <a:endParaRPr lang="en-US" sz="1400"/>
        </a:p>
      </dgm:t>
    </dgm:pt>
    <dgm:pt modelId="{D1B3E3F0-A6C3-4437-B829-F4A0AC28CEE9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Use 10-yr CVD risk score and kidney risk to guide treatment intensity</a:t>
          </a:r>
        </a:p>
      </dgm:t>
    </dgm:pt>
    <dgm:pt modelId="{94B0C63B-E4AE-4EA2-A1F7-2CBF30C81C5E}" type="parTrans" cxnId="{9B443302-68F1-40B5-86DA-2A0D631F1595}">
      <dgm:prSet/>
      <dgm:spPr/>
      <dgm:t>
        <a:bodyPr/>
        <a:lstStyle/>
        <a:p>
          <a:endParaRPr lang="en-US" sz="1400"/>
        </a:p>
      </dgm:t>
    </dgm:pt>
    <dgm:pt modelId="{E9C4E7FB-22D2-4B18-89D8-521E41CFB57C}" type="sibTrans" cxnId="{9B443302-68F1-40B5-86DA-2A0D631F1595}">
      <dgm:prSet/>
      <dgm:spPr/>
      <dgm:t>
        <a:bodyPr/>
        <a:lstStyle/>
        <a:p>
          <a:endParaRPr lang="en-US" sz="1400"/>
        </a:p>
      </dgm:t>
    </dgm:pt>
    <dgm:pt modelId="{1B74C309-EB08-459D-B4DA-5A5260DC451E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/>
            <a:t>Reassess risk routinely in follow-up</a:t>
          </a:r>
          <a:endParaRPr lang="en-US" sz="1800" dirty="0"/>
        </a:p>
      </dgm:t>
    </dgm:pt>
    <dgm:pt modelId="{F196F332-3A62-4216-AE30-D7086D63BA35}" type="parTrans" cxnId="{7AC999A2-7F37-48F4-8216-4785DFEB7CE4}">
      <dgm:prSet/>
      <dgm:spPr/>
      <dgm:t>
        <a:bodyPr/>
        <a:lstStyle/>
        <a:p>
          <a:endParaRPr lang="en-US" sz="1400"/>
        </a:p>
      </dgm:t>
    </dgm:pt>
    <dgm:pt modelId="{9EE8E8D8-5956-4336-A755-2D86684E5EA6}" type="sibTrans" cxnId="{7AC999A2-7F37-48F4-8216-4785DFEB7CE4}">
      <dgm:prSet/>
      <dgm:spPr/>
      <dgm:t>
        <a:bodyPr/>
        <a:lstStyle/>
        <a:p>
          <a:endParaRPr lang="en-US" sz="1400"/>
        </a:p>
      </dgm:t>
    </dgm:pt>
    <dgm:pt modelId="{4C12341D-2349-4352-961B-FDEFE21E2885}">
      <dgm:prSet custT="1"/>
      <dgm:spPr/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Action Level</a:t>
          </a:r>
        </a:p>
      </dgm:t>
    </dgm:pt>
    <dgm:pt modelId="{B2AFF4AD-FF2E-47A2-9784-642DD823BDA2}" type="parTrans" cxnId="{4DFAD839-591A-4B3E-9F2C-8CB288810361}">
      <dgm:prSet/>
      <dgm:spPr/>
      <dgm:t>
        <a:bodyPr/>
        <a:lstStyle/>
        <a:p>
          <a:endParaRPr lang="en-US" sz="1400"/>
        </a:p>
      </dgm:t>
    </dgm:pt>
    <dgm:pt modelId="{10AE8635-A8DA-4437-9599-BDFF0343F645}" type="sibTrans" cxnId="{4DFAD839-591A-4B3E-9F2C-8CB288810361}">
      <dgm:prSet/>
      <dgm:spPr/>
      <dgm:t>
        <a:bodyPr/>
        <a:lstStyle/>
        <a:p>
          <a:endParaRPr lang="en-US" sz="1400"/>
        </a:p>
      </dgm:t>
    </dgm:pt>
    <dgm:pt modelId="{C3B6178E-DC47-4EA8-8032-7989171E619C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b="1" dirty="0"/>
            <a:t>Low risk:</a:t>
          </a:r>
          <a:r>
            <a:rPr lang="en-US" sz="1800" dirty="0"/>
            <a:t> prevention, lifestyle modifications, and routine screening</a:t>
          </a:r>
        </a:p>
      </dgm:t>
    </dgm:pt>
    <dgm:pt modelId="{147AF31D-6275-47B6-B5A3-9DE59002C0C4}" type="parTrans" cxnId="{5FF5D6A0-8C9D-4676-84A8-ABD609703601}">
      <dgm:prSet/>
      <dgm:spPr/>
      <dgm:t>
        <a:bodyPr/>
        <a:lstStyle/>
        <a:p>
          <a:endParaRPr lang="en-US" sz="1400"/>
        </a:p>
      </dgm:t>
    </dgm:pt>
    <dgm:pt modelId="{C94BCC75-BB6B-4541-A87C-BB656C81541F}" type="sibTrans" cxnId="{5FF5D6A0-8C9D-4676-84A8-ABD609703601}">
      <dgm:prSet/>
      <dgm:spPr/>
      <dgm:t>
        <a:bodyPr/>
        <a:lstStyle/>
        <a:p>
          <a:endParaRPr lang="en-US" sz="1400"/>
        </a:p>
      </dgm:t>
    </dgm:pt>
    <dgm:pt modelId="{49294AE9-B2E5-43EF-98DB-2BF1E58BEE0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b="1"/>
            <a:t>High risk:</a:t>
          </a:r>
          <a:r>
            <a:rPr lang="en-US" sz="1800"/>
            <a:t> intensify protection with risk-modifying therapy</a:t>
          </a:r>
          <a:endParaRPr lang="en-US" sz="1800" dirty="0"/>
        </a:p>
      </dgm:t>
    </dgm:pt>
    <dgm:pt modelId="{D7165110-ABD1-487A-B0A8-06A863F949CF}" type="parTrans" cxnId="{886317AD-4134-4692-8BB4-7016A71A58C0}">
      <dgm:prSet/>
      <dgm:spPr/>
      <dgm:t>
        <a:bodyPr/>
        <a:lstStyle/>
        <a:p>
          <a:endParaRPr lang="en-US" sz="1400"/>
        </a:p>
      </dgm:t>
    </dgm:pt>
    <dgm:pt modelId="{15559F68-4345-4530-9F53-4690A525FCD7}" type="sibTrans" cxnId="{886317AD-4134-4692-8BB4-7016A71A58C0}">
      <dgm:prSet/>
      <dgm:spPr/>
      <dgm:t>
        <a:bodyPr/>
        <a:lstStyle/>
        <a:p>
          <a:endParaRPr lang="en-US" sz="1400"/>
        </a:p>
      </dgm:t>
    </dgm:pt>
    <dgm:pt modelId="{78A9138A-A253-4CCC-94C0-BCF083303A4E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b="1" dirty="0"/>
            <a:t>Established disease:</a:t>
          </a:r>
          <a:r>
            <a:rPr lang="en-US" sz="1800" dirty="0"/>
            <a:t> optimize GDMT with multidisciplinary care</a:t>
          </a:r>
        </a:p>
      </dgm:t>
    </dgm:pt>
    <dgm:pt modelId="{54E9CE76-3C89-4585-9CA6-A0BC443B99DB}" type="parTrans" cxnId="{1D03E85F-3D2B-498C-B138-51DD0909CFF3}">
      <dgm:prSet/>
      <dgm:spPr/>
      <dgm:t>
        <a:bodyPr/>
        <a:lstStyle/>
        <a:p>
          <a:endParaRPr lang="en-US" sz="1400"/>
        </a:p>
      </dgm:t>
    </dgm:pt>
    <dgm:pt modelId="{F6BDDE55-FAE6-4207-A1D9-22991187D64E}" type="sibTrans" cxnId="{1D03E85F-3D2B-498C-B138-51DD0909CFF3}">
      <dgm:prSet/>
      <dgm:spPr/>
      <dgm:t>
        <a:bodyPr/>
        <a:lstStyle/>
        <a:p>
          <a:endParaRPr lang="en-US" sz="1400"/>
        </a:p>
      </dgm:t>
    </dgm:pt>
    <dgm:pt modelId="{DD02ACFD-A84D-4C9E-B04D-B9B3295EDADB}" type="pres">
      <dgm:prSet presAssocID="{EDD2A052-9316-41AB-B444-1E31CB1BF03B}" presName="Name0" presStyleCnt="0">
        <dgm:presLayoutVars>
          <dgm:dir/>
          <dgm:animLvl val="lvl"/>
          <dgm:resizeHandles val="exact"/>
        </dgm:presLayoutVars>
      </dgm:prSet>
      <dgm:spPr/>
    </dgm:pt>
    <dgm:pt modelId="{62CE8FE5-0DE2-40A1-B2C5-E6D88039F737}" type="pres">
      <dgm:prSet presAssocID="{A4D643D0-C90B-4DB5-A61E-0F6651193487}" presName="composite" presStyleCnt="0"/>
      <dgm:spPr/>
    </dgm:pt>
    <dgm:pt modelId="{A93ED5FA-39F8-4A43-8D79-B546772A0714}" type="pres">
      <dgm:prSet presAssocID="{A4D643D0-C90B-4DB5-A61E-0F6651193487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2781D8D9-9E0F-480D-8E80-928E9CECE04C}" type="pres">
      <dgm:prSet presAssocID="{A4D643D0-C90B-4DB5-A61E-0F6651193487}" presName="desTx" presStyleLbl="alignAccFollowNode1" presStyleIdx="0" presStyleCnt="3">
        <dgm:presLayoutVars>
          <dgm:bulletEnabled val="1"/>
        </dgm:presLayoutVars>
      </dgm:prSet>
      <dgm:spPr/>
    </dgm:pt>
    <dgm:pt modelId="{6190E834-86B2-46D9-BCDB-5158DCABCD21}" type="pres">
      <dgm:prSet presAssocID="{1320F671-A72F-4EB9-86FB-A593EBAB99EA}" presName="space" presStyleCnt="0"/>
      <dgm:spPr/>
    </dgm:pt>
    <dgm:pt modelId="{905494CA-AE3D-4D35-99B6-A32F7FC7D892}" type="pres">
      <dgm:prSet presAssocID="{FAC655E5-7916-4B9B-911E-2B0BD4057E25}" presName="composite" presStyleCnt="0"/>
      <dgm:spPr/>
    </dgm:pt>
    <dgm:pt modelId="{5413F0FB-8F72-4014-B449-4580DBAB4B3B}" type="pres">
      <dgm:prSet presAssocID="{FAC655E5-7916-4B9B-911E-2B0BD4057E2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BF68E6D3-F595-40EB-8AAB-3F2E7E7B3836}" type="pres">
      <dgm:prSet presAssocID="{FAC655E5-7916-4B9B-911E-2B0BD4057E25}" presName="desTx" presStyleLbl="alignAccFollowNode1" presStyleIdx="1" presStyleCnt="3">
        <dgm:presLayoutVars>
          <dgm:bulletEnabled val="1"/>
        </dgm:presLayoutVars>
      </dgm:prSet>
      <dgm:spPr/>
    </dgm:pt>
    <dgm:pt modelId="{F397CDE4-90CB-464A-99E0-3F397F5EBDA5}" type="pres">
      <dgm:prSet presAssocID="{EE79CE98-A3D1-4A59-BBCF-34C94E1F58FD}" presName="space" presStyleCnt="0"/>
      <dgm:spPr/>
    </dgm:pt>
    <dgm:pt modelId="{E9E5C03C-CB6D-48DF-BECC-940C7CC34BFC}" type="pres">
      <dgm:prSet presAssocID="{4C12341D-2349-4352-961B-FDEFE21E2885}" presName="composite" presStyleCnt="0"/>
      <dgm:spPr/>
    </dgm:pt>
    <dgm:pt modelId="{6CB57E5A-E472-4A3E-8C1B-5DB5C2AC579C}" type="pres">
      <dgm:prSet presAssocID="{4C12341D-2349-4352-961B-FDEFE21E2885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95E9B921-42FF-411D-BF66-35A9778B02DE}" type="pres">
      <dgm:prSet presAssocID="{4C12341D-2349-4352-961B-FDEFE21E2885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9B443302-68F1-40B5-86DA-2A0D631F1595}" srcId="{FAC655E5-7916-4B9B-911E-2B0BD4057E25}" destId="{D1B3E3F0-A6C3-4437-B829-F4A0AC28CEE9}" srcOrd="1" destOrd="0" parTransId="{94B0C63B-E4AE-4EA2-A1F7-2CBF30C81C5E}" sibTransId="{E9C4E7FB-22D2-4B18-89D8-521E41CFB57C}"/>
    <dgm:cxn modelId="{2489A404-FCFF-45CC-B54F-D1F7782F5331}" srcId="{FAC655E5-7916-4B9B-911E-2B0BD4057E25}" destId="{2836685C-09D3-457E-8079-940C222CD4F9}" srcOrd="0" destOrd="0" parTransId="{50DE2C1B-2C2A-4A58-898E-4E703B65625E}" sibTransId="{512A6B18-C2E2-4622-8C9F-F5F0C11A2201}"/>
    <dgm:cxn modelId="{94377105-7ACB-4709-8E0B-AD52ACABA705}" srcId="{A4D643D0-C90B-4DB5-A61E-0F6651193487}" destId="{D5A06F88-18FA-4A62-87E0-628024B81061}" srcOrd="2" destOrd="0" parTransId="{C5B46A1F-3DC9-457C-91E1-F7BE6FE0C3FF}" sibTransId="{6E3A42BA-3B0D-4796-993B-C2329248B30A}"/>
    <dgm:cxn modelId="{EFB3F805-56A2-4A3D-A130-76F15110B73E}" type="presOf" srcId="{EDD2A052-9316-41AB-B444-1E31CB1BF03B}" destId="{DD02ACFD-A84D-4C9E-B04D-B9B3295EDADB}" srcOrd="0" destOrd="0" presId="urn:microsoft.com/office/officeart/2005/8/layout/hList1"/>
    <dgm:cxn modelId="{C51CF20E-477A-4925-9F8E-C19752263678}" srcId="{A4D643D0-C90B-4DB5-A61E-0F6651193487}" destId="{AE40586A-81A4-43FE-A62D-07F8C993E0EF}" srcOrd="0" destOrd="0" parTransId="{45907682-2A3F-478E-A6AB-13F421ACEAF7}" sibTransId="{89EDEF22-7354-447D-82B3-773FEE9FD52E}"/>
    <dgm:cxn modelId="{4825C438-4A72-446C-A68A-124E8488A603}" type="presOf" srcId="{D1B3E3F0-A6C3-4437-B829-F4A0AC28CEE9}" destId="{BF68E6D3-F595-40EB-8AAB-3F2E7E7B3836}" srcOrd="0" destOrd="1" presId="urn:microsoft.com/office/officeart/2005/8/layout/hList1"/>
    <dgm:cxn modelId="{4DFAD839-591A-4B3E-9F2C-8CB288810361}" srcId="{EDD2A052-9316-41AB-B444-1E31CB1BF03B}" destId="{4C12341D-2349-4352-961B-FDEFE21E2885}" srcOrd="2" destOrd="0" parTransId="{B2AFF4AD-FF2E-47A2-9784-642DD823BDA2}" sibTransId="{10AE8635-A8DA-4437-9599-BDFF0343F645}"/>
    <dgm:cxn modelId="{1D03E85F-3D2B-498C-B138-51DD0909CFF3}" srcId="{4C12341D-2349-4352-961B-FDEFE21E2885}" destId="{78A9138A-A253-4CCC-94C0-BCF083303A4E}" srcOrd="2" destOrd="0" parTransId="{54E9CE76-3C89-4585-9CA6-A0BC443B99DB}" sibTransId="{F6BDDE55-FAE6-4207-A1D9-22991187D64E}"/>
    <dgm:cxn modelId="{1AF3BF61-8ACD-4959-A226-AC2F2231CD77}" type="presOf" srcId="{4C12341D-2349-4352-961B-FDEFE21E2885}" destId="{6CB57E5A-E472-4A3E-8C1B-5DB5C2AC579C}" srcOrd="0" destOrd="0" presId="urn:microsoft.com/office/officeart/2005/8/layout/hList1"/>
    <dgm:cxn modelId="{8DC1494F-063B-4561-B0A5-D4CCB64233CB}" type="presOf" srcId="{FAC655E5-7916-4B9B-911E-2B0BD4057E25}" destId="{5413F0FB-8F72-4014-B449-4580DBAB4B3B}" srcOrd="0" destOrd="0" presId="urn:microsoft.com/office/officeart/2005/8/layout/hList1"/>
    <dgm:cxn modelId="{35E1836F-7F21-4304-BBEC-64801304DF93}" type="presOf" srcId="{78A9138A-A253-4CCC-94C0-BCF083303A4E}" destId="{95E9B921-42FF-411D-BF66-35A9778B02DE}" srcOrd="0" destOrd="2" presId="urn:microsoft.com/office/officeart/2005/8/layout/hList1"/>
    <dgm:cxn modelId="{2A7DE773-CEA4-44ED-9A2C-7492F4FFFD33}" type="presOf" srcId="{49294AE9-B2E5-43EF-98DB-2BF1E58BEE01}" destId="{95E9B921-42FF-411D-BF66-35A9778B02DE}" srcOrd="0" destOrd="1" presId="urn:microsoft.com/office/officeart/2005/8/layout/hList1"/>
    <dgm:cxn modelId="{E7486B74-B071-41B1-BA1D-4E12A70AEDC3}" type="presOf" srcId="{56073C21-140A-4099-95A7-E7A050D0DE7F}" destId="{2781D8D9-9E0F-480D-8E80-928E9CECE04C}" srcOrd="0" destOrd="1" presId="urn:microsoft.com/office/officeart/2005/8/layout/hList1"/>
    <dgm:cxn modelId="{5CF16284-1F95-4006-BFC2-15C64CFF4500}" type="presOf" srcId="{2836685C-09D3-457E-8079-940C222CD4F9}" destId="{BF68E6D3-F595-40EB-8AAB-3F2E7E7B3836}" srcOrd="0" destOrd="0" presId="urn:microsoft.com/office/officeart/2005/8/layout/hList1"/>
    <dgm:cxn modelId="{67579F8A-CB89-4C0F-AB03-D71EB9E8A544}" type="presOf" srcId="{1B74C309-EB08-459D-B4DA-5A5260DC451E}" destId="{BF68E6D3-F595-40EB-8AAB-3F2E7E7B3836}" srcOrd="0" destOrd="2" presId="urn:microsoft.com/office/officeart/2005/8/layout/hList1"/>
    <dgm:cxn modelId="{C7999A91-82D4-411F-943B-E60007EEC7B0}" type="presOf" srcId="{D5A06F88-18FA-4A62-87E0-628024B81061}" destId="{2781D8D9-9E0F-480D-8E80-928E9CECE04C}" srcOrd="0" destOrd="2" presId="urn:microsoft.com/office/officeart/2005/8/layout/hList1"/>
    <dgm:cxn modelId="{5FF5D6A0-8C9D-4676-84A8-ABD609703601}" srcId="{4C12341D-2349-4352-961B-FDEFE21E2885}" destId="{C3B6178E-DC47-4EA8-8032-7989171E619C}" srcOrd="0" destOrd="0" parTransId="{147AF31D-6275-47B6-B5A3-9DE59002C0C4}" sibTransId="{C94BCC75-BB6B-4541-A87C-BB656C81541F}"/>
    <dgm:cxn modelId="{7AC999A2-7F37-48F4-8216-4785DFEB7CE4}" srcId="{FAC655E5-7916-4B9B-911E-2B0BD4057E25}" destId="{1B74C309-EB08-459D-B4DA-5A5260DC451E}" srcOrd="2" destOrd="0" parTransId="{F196F332-3A62-4216-AE30-D7086D63BA35}" sibTransId="{9EE8E8D8-5956-4336-A755-2D86684E5EA6}"/>
    <dgm:cxn modelId="{886317AD-4134-4692-8BB4-7016A71A58C0}" srcId="{4C12341D-2349-4352-961B-FDEFE21E2885}" destId="{49294AE9-B2E5-43EF-98DB-2BF1E58BEE01}" srcOrd="1" destOrd="0" parTransId="{D7165110-ABD1-487A-B0A8-06A863F949CF}" sibTransId="{15559F68-4345-4530-9F53-4690A525FCD7}"/>
    <dgm:cxn modelId="{04BAECB6-1725-4CC0-9463-120B1A9166D8}" srcId="{EDD2A052-9316-41AB-B444-1E31CB1BF03B}" destId="{A4D643D0-C90B-4DB5-A61E-0F6651193487}" srcOrd="0" destOrd="0" parTransId="{2FD4485A-001E-41AA-90B8-00CEB0C7EC04}" sibTransId="{1320F671-A72F-4EB9-86FB-A593EBAB99EA}"/>
    <dgm:cxn modelId="{82B636CC-ED23-49D3-9708-71C227E9B041}" type="presOf" srcId="{C3B6178E-DC47-4EA8-8032-7989171E619C}" destId="{95E9B921-42FF-411D-BF66-35A9778B02DE}" srcOrd="0" destOrd="0" presId="urn:microsoft.com/office/officeart/2005/8/layout/hList1"/>
    <dgm:cxn modelId="{C2C89FCD-7EE3-42FE-9898-DA903BD4C70D}" type="presOf" srcId="{AE40586A-81A4-43FE-A62D-07F8C993E0EF}" destId="{2781D8D9-9E0F-480D-8E80-928E9CECE04C}" srcOrd="0" destOrd="0" presId="urn:microsoft.com/office/officeart/2005/8/layout/hList1"/>
    <dgm:cxn modelId="{7E1479CE-AE1B-4CF4-978E-FD204A1FF8A9}" srcId="{EDD2A052-9316-41AB-B444-1E31CB1BF03B}" destId="{FAC655E5-7916-4B9B-911E-2B0BD4057E25}" srcOrd="1" destOrd="0" parTransId="{F2DB9AC3-C3FF-461E-B49A-07ACE385A825}" sibTransId="{EE79CE98-A3D1-4A59-BBCF-34C94E1F58FD}"/>
    <dgm:cxn modelId="{5F5DD4DD-FB86-459B-8377-7B5A8579F859}" srcId="{A4D643D0-C90B-4DB5-A61E-0F6651193487}" destId="{56073C21-140A-4099-95A7-E7A050D0DE7F}" srcOrd="1" destOrd="0" parTransId="{3C11B1B9-F177-48DC-A28D-BB12FAED2775}" sibTransId="{68C97760-1A48-462C-AD61-5290A893106B}"/>
    <dgm:cxn modelId="{9F3475FE-26DD-40C0-A6A0-23B39F81255B}" type="presOf" srcId="{A4D643D0-C90B-4DB5-A61E-0F6651193487}" destId="{A93ED5FA-39F8-4A43-8D79-B546772A0714}" srcOrd="0" destOrd="0" presId="urn:microsoft.com/office/officeart/2005/8/layout/hList1"/>
    <dgm:cxn modelId="{827A5660-799F-490A-89DE-F7F3DB90912F}" type="presParOf" srcId="{DD02ACFD-A84D-4C9E-B04D-B9B3295EDADB}" destId="{62CE8FE5-0DE2-40A1-B2C5-E6D88039F737}" srcOrd="0" destOrd="0" presId="urn:microsoft.com/office/officeart/2005/8/layout/hList1"/>
    <dgm:cxn modelId="{A6F53BCC-6701-4E2B-867A-6A2E019551B7}" type="presParOf" srcId="{62CE8FE5-0DE2-40A1-B2C5-E6D88039F737}" destId="{A93ED5FA-39F8-4A43-8D79-B546772A0714}" srcOrd="0" destOrd="0" presId="urn:microsoft.com/office/officeart/2005/8/layout/hList1"/>
    <dgm:cxn modelId="{A3214F08-2589-4A6D-B1D4-1338BA3A6030}" type="presParOf" srcId="{62CE8FE5-0DE2-40A1-B2C5-E6D88039F737}" destId="{2781D8D9-9E0F-480D-8E80-928E9CECE04C}" srcOrd="1" destOrd="0" presId="urn:microsoft.com/office/officeart/2005/8/layout/hList1"/>
    <dgm:cxn modelId="{4B6A9AE2-F267-43E5-8DA8-95EF6B2F5F04}" type="presParOf" srcId="{DD02ACFD-A84D-4C9E-B04D-B9B3295EDADB}" destId="{6190E834-86B2-46D9-BCDB-5158DCABCD21}" srcOrd="1" destOrd="0" presId="urn:microsoft.com/office/officeart/2005/8/layout/hList1"/>
    <dgm:cxn modelId="{DBF3A0CE-4E82-4CF2-8298-FF2E8044AB59}" type="presParOf" srcId="{DD02ACFD-A84D-4C9E-B04D-B9B3295EDADB}" destId="{905494CA-AE3D-4D35-99B6-A32F7FC7D892}" srcOrd="2" destOrd="0" presId="urn:microsoft.com/office/officeart/2005/8/layout/hList1"/>
    <dgm:cxn modelId="{FE8D4766-846F-467A-B88E-B3DED6BF2102}" type="presParOf" srcId="{905494CA-AE3D-4D35-99B6-A32F7FC7D892}" destId="{5413F0FB-8F72-4014-B449-4580DBAB4B3B}" srcOrd="0" destOrd="0" presId="urn:microsoft.com/office/officeart/2005/8/layout/hList1"/>
    <dgm:cxn modelId="{3EAF251E-F37A-4BF8-B485-241140476926}" type="presParOf" srcId="{905494CA-AE3D-4D35-99B6-A32F7FC7D892}" destId="{BF68E6D3-F595-40EB-8AAB-3F2E7E7B3836}" srcOrd="1" destOrd="0" presId="urn:microsoft.com/office/officeart/2005/8/layout/hList1"/>
    <dgm:cxn modelId="{7E167EB6-59F4-405B-AD30-FF43AC11A397}" type="presParOf" srcId="{DD02ACFD-A84D-4C9E-B04D-B9B3295EDADB}" destId="{F397CDE4-90CB-464A-99E0-3F397F5EBDA5}" srcOrd="3" destOrd="0" presId="urn:microsoft.com/office/officeart/2005/8/layout/hList1"/>
    <dgm:cxn modelId="{6DF49B5F-3B33-4A4F-973A-9C2F613CA2ED}" type="presParOf" srcId="{DD02ACFD-A84D-4C9E-B04D-B9B3295EDADB}" destId="{E9E5C03C-CB6D-48DF-BECC-940C7CC34BFC}" srcOrd="4" destOrd="0" presId="urn:microsoft.com/office/officeart/2005/8/layout/hList1"/>
    <dgm:cxn modelId="{E8BFEEC9-24DD-42D4-8BBD-CD13B4798A01}" type="presParOf" srcId="{E9E5C03C-CB6D-48DF-BECC-940C7CC34BFC}" destId="{6CB57E5A-E472-4A3E-8C1B-5DB5C2AC579C}" srcOrd="0" destOrd="0" presId="urn:microsoft.com/office/officeart/2005/8/layout/hList1"/>
    <dgm:cxn modelId="{E6657399-BFCC-46D5-B40F-9DA584B2E37E}" type="presParOf" srcId="{E9E5C03C-CB6D-48DF-BECC-940C7CC34BFC}" destId="{95E9B921-42FF-411D-BF66-35A9778B02D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D2A052-9316-41AB-B444-1E31CB1BF03B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A4D643D0-C90B-4DB5-A61E-0F6651193487}">
      <dgm:prSet custT="1"/>
      <dgm:spPr/>
      <dgm:t>
        <a:bodyPr/>
        <a:lstStyle/>
        <a:p>
          <a:r>
            <a:rPr lang="en-US" sz="2400" b="1" dirty="0">
              <a:solidFill>
                <a:schemeClr val="bg2"/>
              </a:solidFill>
            </a:rPr>
            <a:t>Treat</a:t>
          </a:r>
        </a:p>
      </dgm:t>
    </dgm:pt>
    <dgm:pt modelId="{2FD4485A-001E-41AA-90B8-00CEB0C7EC04}" type="parTrans" cxnId="{04BAECB6-1725-4CC0-9463-120B1A9166D8}">
      <dgm:prSet/>
      <dgm:spPr/>
      <dgm:t>
        <a:bodyPr/>
        <a:lstStyle/>
        <a:p>
          <a:endParaRPr lang="en-US" sz="1100"/>
        </a:p>
      </dgm:t>
    </dgm:pt>
    <dgm:pt modelId="{1320F671-A72F-4EB9-86FB-A593EBAB99EA}" type="sibTrans" cxnId="{04BAECB6-1725-4CC0-9463-120B1A9166D8}">
      <dgm:prSet/>
      <dgm:spPr/>
      <dgm:t>
        <a:bodyPr/>
        <a:lstStyle/>
        <a:p>
          <a:endParaRPr lang="en-US" sz="1100"/>
        </a:p>
      </dgm:t>
    </dgm:pt>
    <dgm:pt modelId="{AE40586A-81A4-43FE-A62D-07F8C993E0EF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Optimize blood pressure, lipids, weight control, and smoking cessation</a:t>
          </a:r>
        </a:p>
      </dgm:t>
    </dgm:pt>
    <dgm:pt modelId="{45907682-2A3F-478E-A6AB-13F421ACEAF7}" type="parTrans" cxnId="{C51CF20E-477A-4925-9F8E-C19752263678}">
      <dgm:prSet/>
      <dgm:spPr/>
      <dgm:t>
        <a:bodyPr/>
        <a:lstStyle/>
        <a:p>
          <a:endParaRPr lang="en-US" sz="1100"/>
        </a:p>
      </dgm:t>
    </dgm:pt>
    <dgm:pt modelId="{89EDEF22-7354-447D-82B3-773FEE9FD52E}" type="sibTrans" cxnId="{C51CF20E-477A-4925-9F8E-C19752263678}">
      <dgm:prSet/>
      <dgm:spPr/>
      <dgm:t>
        <a:bodyPr/>
        <a:lstStyle/>
        <a:p>
          <a:endParaRPr lang="en-US" sz="1100"/>
        </a:p>
      </dgm:t>
    </dgm:pt>
    <dgm:pt modelId="{FAC655E5-7916-4B9B-911E-2B0BD4057E25}">
      <dgm:prSet custT="1"/>
      <dgm:spPr/>
      <dgm:t>
        <a:bodyPr/>
        <a:lstStyle/>
        <a:p>
          <a:r>
            <a:rPr lang="en-US" sz="2000" b="1" dirty="0">
              <a:solidFill>
                <a:schemeClr val="bg2"/>
              </a:solidFill>
            </a:rPr>
            <a:t>Document</a:t>
          </a:r>
        </a:p>
      </dgm:t>
    </dgm:pt>
    <dgm:pt modelId="{F2DB9AC3-C3FF-461E-B49A-07ACE385A825}" type="parTrans" cxnId="{7E1479CE-AE1B-4CF4-978E-FD204A1FF8A9}">
      <dgm:prSet/>
      <dgm:spPr/>
      <dgm:t>
        <a:bodyPr/>
        <a:lstStyle/>
        <a:p>
          <a:endParaRPr lang="en-US" sz="1100"/>
        </a:p>
      </dgm:t>
    </dgm:pt>
    <dgm:pt modelId="{EE79CE98-A3D1-4A59-BBCF-34C94E1F58FD}" type="sibTrans" cxnId="{7E1479CE-AE1B-4CF4-978E-FD204A1FF8A9}">
      <dgm:prSet/>
      <dgm:spPr/>
      <dgm:t>
        <a:bodyPr/>
        <a:lstStyle/>
        <a:p>
          <a:endParaRPr lang="en-US" sz="1100"/>
        </a:p>
      </dgm:t>
    </dgm:pt>
    <dgm:pt modelId="{2836685C-09D3-457E-8079-940C222CD4F9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Risk category and rationale</a:t>
          </a:r>
        </a:p>
      </dgm:t>
    </dgm:pt>
    <dgm:pt modelId="{50DE2C1B-2C2A-4A58-898E-4E703B65625E}" type="parTrans" cxnId="{2489A404-FCFF-45CC-B54F-D1F7782F5331}">
      <dgm:prSet/>
      <dgm:spPr/>
      <dgm:t>
        <a:bodyPr/>
        <a:lstStyle/>
        <a:p>
          <a:endParaRPr lang="en-US" sz="1100"/>
        </a:p>
      </dgm:t>
    </dgm:pt>
    <dgm:pt modelId="{512A6B18-C2E2-4622-8C9F-F5F0C11A2201}" type="sibTrans" cxnId="{2489A404-FCFF-45CC-B54F-D1F7782F5331}">
      <dgm:prSet/>
      <dgm:spPr/>
      <dgm:t>
        <a:bodyPr/>
        <a:lstStyle/>
        <a:p>
          <a:endParaRPr lang="en-US" sz="1100"/>
        </a:p>
      </dgm:t>
    </dgm:pt>
    <dgm:pt modelId="{4C12341D-2349-4352-961B-FDEFE21E2885}">
      <dgm:prSet custT="1"/>
      <dgm:spPr/>
      <dgm:t>
        <a:bodyPr/>
        <a:lstStyle/>
        <a:p>
          <a:r>
            <a:rPr lang="en-US" sz="2000" b="1" dirty="0">
              <a:solidFill>
                <a:schemeClr val="bg2"/>
              </a:solidFill>
            </a:rPr>
            <a:t>Guidelines</a:t>
          </a:r>
        </a:p>
      </dgm:t>
    </dgm:pt>
    <dgm:pt modelId="{B2AFF4AD-FF2E-47A2-9784-642DD823BDA2}" type="parTrans" cxnId="{4DFAD839-591A-4B3E-9F2C-8CB288810361}">
      <dgm:prSet/>
      <dgm:spPr/>
      <dgm:t>
        <a:bodyPr/>
        <a:lstStyle/>
        <a:p>
          <a:endParaRPr lang="en-US" sz="1100"/>
        </a:p>
      </dgm:t>
    </dgm:pt>
    <dgm:pt modelId="{10AE8635-A8DA-4437-9599-BDFF0343F645}" type="sibTrans" cxnId="{4DFAD839-591A-4B3E-9F2C-8CB288810361}">
      <dgm:prSet/>
      <dgm:spPr/>
      <dgm:t>
        <a:bodyPr/>
        <a:lstStyle/>
        <a:p>
          <a:endParaRPr lang="en-US" sz="1100"/>
        </a:p>
      </dgm:t>
    </dgm:pt>
    <dgm:pt modelId="{C3B6178E-DC47-4EA8-8032-7989171E619C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ADA: </a:t>
          </a:r>
          <a:r>
            <a:rPr lang="en-US" sz="1400" b="0" dirty="0"/>
            <a:t>assess CVD, HF, and CKD; use protective therapies (</a:t>
          </a:r>
          <a:r>
            <a:rPr lang="en-US" sz="1400" b="0" dirty="0" err="1"/>
            <a:t>ie</a:t>
          </a:r>
          <a:r>
            <a:rPr lang="en-US" sz="1400" b="0" dirty="0"/>
            <a:t>, SGLT2 inhibitor and incretin-based therapy) when indicated</a:t>
          </a:r>
          <a:endParaRPr lang="en-US" sz="1400" dirty="0"/>
        </a:p>
      </dgm:t>
    </dgm:pt>
    <dgm:pt modelId="{147AF31D-6275-47B6-B5A3-9DE59002C0C4}" type="parTrans" cxnId="{5FF5D6A0-8C9D-4676-84A8-ABD609703601}">
      <dgm:prSet/>
      <dgm:spPr/>
      <dgm:t>
        <a:bodyPr/>
        <a:lstStyle/>
        <a:p>
          <a:endParaRPr lang="en-US" sz="1100"/>
        </a:p>
      </dgm:t>
    </dgm:pt>
    <dgm:pt modelId="{C94BCC75-BB6B-4541-A87C-BB656C81541F}" type="sibTrans" cxnId="{5FF5D6A0-8C9D-4676-84A8-ABD609703601}">
      <dgm:prSet/>
      <dgm:spPr/>
      <dgm:t>
        <a:bodyPr/>
        <a:lstStyle/>
        <a:p>
          <a:endParaRPr lang="en-US" sz="1100"/>
        </a:p>
      </dgm:t>
    </dgm:pt>
    <dgm:pt modelId="{1FBBC2ED-49C2-478E-B5E2-23DA8FA0CA8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If ASCVD, HF, or CKD is present, use therapies with proven cardiovascular-kidney benefit</a:t>
          </a:r>
        </a:p>
      </dgm:t>
    </dgm:pt>
    <dgm:pt modelId="{7A0C1A5F-D230-4564-94D2-103B2A93F7F3}" type="parTrans" cxnId="{3833AD4E-072B-447E-8BE2-474299D9B22C}">
      <dgm:prSet/>
      <dgm:spPr/>
      <dgm:t>
        <a:bodyPr/>
        <a:lstStyle/>
        <a:p>
          <a:endParaRPr lang="en-US" sz="1200"/>
        </a:p>
      </dgm:t>
    </dgm:pt>
    <dgm:pt modelId="{372F8954-E7E7-4692-9713-0A2A62218848}" type="sibTrans" cxnId="{3833AD4E-072B-447E-8BE2-474299D9B22C}">
      <dgm:prSet/>
      <dgm:spPr/>
      <dgm:t>
        <a:bodyPr/>
        <a:lstStyle/>
        <a:p>
          <a:endParaRPr lang="en-US" sz="1200"/>
        </a:p>
      </dgm:t>
    </dgm:pt>
    <dgm:pt modelId="{014248F2-78DA-435D-80B9-241C5CA0B148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Do not wait for glycemia treatment failure before addressing CKM risk </a:t>
          </a:r>
        </a:p>
      </dgm:t>
    </dgm:pt>
    <dgm:pt modelId="{1C4CAA8D-23EC-4470-AA3E-BBE433C06187}" type="parTrans" cxnId="{56DCF466-A60D-4EFA-8192-68D59EE11302}">
      <dgm:prSet/>
      <dgm:spPr/>
      <dgm:t>
        <a:bodyPr/>
        <a:lstStyle/>
        <a:p>
          <a:endParaRPr lang="en-US" sz="1200"/>
        </a:p>
      </dgm:t>
    </dgm:pt>
    <dgm:pt modelId="{5321AC54-B913-4B0F-8563-3D538A4A7CB7}" type="sibTrans" cxnId="{56DCF466-A60D-4EFA-8192-68D59EE11302}">
      <dgm:prSet/>
      <dgm:spPr/>
      <dgm:t>
        <a:bodyPr/>
        <a:lstStyle/>
        <a:p>
          <a:endParaRPr lang="en-US" sz="1200"/>
        </a:p>
      </dgm:t>
    </dgm:pt>
    <dgm:pt modelId="{59013A23-7DF4-4AD2-8189-7525DCCA973F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Treatment priorities</a:t>
          </a:r>
        </a:p>
      </dgm:t>
    </dgm:pt>
    <dgm:pt modelId="{2CB360B9-EED8-4C7F-86C3-64BF138B0555}" type="parTrans" cxnId="{235695A4-EF95-477C-816A-4BB9F49F639C}">
      <dgm:prSet/>
      <dgm:spPr/>
      <dgm:t>
        <a:bodyPr/>
        <a:lstStyle/>
        <a:p>
          <a:endParaRPr lang="en-US" sz="1600"/>
        </a:p>
      </dgm:t>
    </dgm:pt>
    <dgm:pt modelId="{B2D3AB69-FF37-4A2D-B70D-C51188C3D019}" type="sibTrans" cxnId="{235695A4-EF95-477C-816A-4BB9F49F639C}">
      <dgm:prSet/>
      <dgm:spPr/>
      <dgm:t>
        <a:bodyPr/>
        <a:lstStyle/>
        <a:p>
          <a:endParaRPr lang="en-US" sz="1600"/>
        </a:p>
      </dgm:t>
    </dgm:pt>
    <dgm:pt modelId="{6D695F9A-0039-4FE5-8E0E-73B0676DA5CF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Monitoring interval and follow-up plan</a:t>
          </a:r>
        </a:p>
      </dgm:t>
    </dgm:pt>
    <dgm:pt modelId="{7F164207-649B-40BF-B07E-76E33C6E040F}" type="parTrans" cxnId="{DB2AEC54-0D9E-40F8-897A-0DD3B04ADFAA}">
      <dgm:prSet/>
      <dgm:spPr/>
      <dgm:t>
        <a:bodyPr/>
        <a:lstStyle/>
        <a:p>
          <a:endParaRPr lang="en-US" sz="1600"/>
        </a:p>
      </dgm:t>
    </dgm:pt>
    <dgm:pt modelId="{8A785B5D-9BA0-4988-8AAE-3D307A8F5D6F}" type="sibTrans" cxnId="{DB2AEC54-0D9E-40F8-897A-0DD3B04ADFAA}">
      <dgm:prSet/>
      <dgm:spPr/>
      <dgm:t>
        <a:bodyPr/>
        <a:lstStyle/>
        <a:p>
          <a:endParaRPr lang="en-US" sz="1600"/>
        </a:p>
      </dgm:t>
    </dgm:pt>
    <dgm:pt modelId="{C2FB9EF6-70F4-4FD7-AB7A-D4C2FE651CC8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AHA/ACC: </a:t>
          </a:r>
          <a:r>
            <a:rPr lang="en-US" sz="1400" dirty="0"/>
            <a:t>integrate T2D and metabolic care with ASCVD/HF risk reduction</a:t>
          </a:r>
        </a:p>
      </dgm:t>
    </dgm:pt>
    <dgm:pt modelId="{B294F0E4-9644-4C10-98F4-CCD3B3EC1D01}" type="parTrans" cxnId="{C6AE44A2-0FD7-40A4-90AD-215F8090AE48}">
      <dgm:prSet/>
      <dgm:spPr/>
      <dgm:t>
        <a:bodyPr/>
        <a:lstStyle/>
        <a:p>
          <a:endParaRPr lang="en-US" sz="1600"/>
        </a:p>
      </dgm:t>
    </dgm:pt>
    <dgm:pt modelId="{1392B016-9B62-4548-A155-109187858FE1}" type="sibTrans" cxnId="{C6AE44A2-0FD7-40A4-90AD-215F8090AE48}">
      <dgm:prSet/>
      <dgm:spPr/>
      <dgm:t>
        <a:bodyPr/>
        <a:lstStyle/>
        <a:p>
          <a:endParaRPr lang="en-US" sz="1600"/>
        </a:p>
      </dgm:t>
    </dgm:pt>
    <dgm:pt modelId="{647E8B93-0A95-4977-92E4-0FDC93A7B74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ESC: </a:t>
          </a:r>
          <a:r>
            <a:rPr lang="en-US" sz="1400" dirty="0"/>
            <a:t>use structured CV risk assessment to match therapy intensity with risk</a:t>
          </a:r>
        </a:p>
      </dgm:t>
    </dgm:pt>
    <dgm:pt modelId="{1AD44CA8-2D76-427F-B6C2-367FECE769E3}" type="parTrans" cxnId="{2A34A225-B5B7-41F4-953E-3E4813BB1AB9}">
      <dgm:prSet/>
      <dgm:spPr/>
      <dgm:t>
        <a:bodyPr/>
        <a:lstStyle/>
        <a:p>
          <a:endParaRPr lang="en-US" sz="1600"/>
        </a:p>
      </dgm:t>
    </dgm:pt>
    <dgm:pt modelId="{6C90BD53-FBEA-4D3E-B9E5-F4630DF484A4}" type="sibTrans" cxnId="{2A34A225-B5B7-41F4-953E-3E4813BB1AB9}">
      <dgm:prSet/>
      <dgm:spPr/>
      <dgm:t>
        <a:bodyPr/>
        <a:lstStyle/>
        <a:p>
          <a:endParaRPr lang="en-US" sz="1600"/>
        </a:p>
      </dgm:t>
    </dgm:pt>
    <dgm:pt modelId="{D723C9DB-539A-437F-A3F7-2BC63940546F}">
      <dgm:prSet custT="1"/>
      <dgm:spPr/>
      <dgm:t>
        <a:bodyPr/>
        <a:lstStyle/>
        <a:p>
          <a:r>
            <a:rPr lang="en-US" sz="2000" b="1" dirty="0">
              <a:solidFill>
                <a:schemeClr val="bg2"/>
              </a:solidFill>
            </a:rPr>
            <a:t>When to act</a:t>
          </a:r>
        </a:p>
      </dgm:t>
    </dgm:pt>
    <dgm:pt modelId="{26F8745D-8622-43D5-8596-FAA2F3818CBE}" type="parTrans" cxnId="{FABE61FD-3FA1-43A8-A98C-E933BAE077D7}">
      <dgm:prSet/>
      <dgm:spPr/>
      <dgm:t>
        <a:bodyPr/>
        <a:lstStyle/>
        <a:p>
          <a:endParaRPr lang="en-US" sz="1600"/>
        </a:p>
      </dgm:t>
    </dgm:pt>
    <dgm:pt modelId="{AE4D2AC1-675B-4F95-9FE8-ED96B26EA7A3}" type="sibTrans" cxnId="{FABE61FD-3FA1-43A8-A98C-E933BAE077D7}">
      <dgm:prSet/>
      <dgm:spPr/>
      <dgm:t>
        <a:bodyPr/>
        <a:lstStyle/>
        <a:p>
          <a:endParaRPr lang="en-US" sz="1600"/>
        </a:p>
      </dgm:t>
    </dgm:pt>
    <dgm:pt modelId="{344127A3-4B04-45F0-BE2A-D762EE996E4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ASCVD or high CVD risk: </a:t>
          </a:r>
          <a:r>
            <a:rPr lang="en-US" sz="1400" dirty="0"/>
            <a:t>prioritize therapies with proven cardiovascular benefit</a:t>
          </a:r>
        </a:p>
      </dgm:t>
    </dgm:pt>
    <dgm:pt modelId="{B7D285FE-072A-41C6-8C39-BFC8CEB99A57}" type="parTrans" cxnId="{0AA6B854-278A-413C-A364-242B611F2F73}">
      <dgm:prSet/>
      <dgm:spPr/>
      <dgm:t>
        <a:bodyPr/>
        <a:lstStyle/>
        <a:p>
          <a:endParaRPr lang="en-US" sz="1600"/>
        </a:p>
      </dgm:t>
    </dgm:pt>
    <dgm:pt modelId="{DB86DEEE-6294-462B-9C58-E5ADAE53C7A7}" type="sibTrans" cxnId="{0AA6B854-278A-413C-A364-242B611F2F73}">
      <dgm:prSet/>
      <dgm:spPr/>
      <dgm:t>
        <a:bodyPr/>
        <a:lstStyle/>
        <a:p>
          <a:endParaRPr lang="en-US" sz="1600"/>
        </a:p>
      </dgm:t>
    </dgm:pt>
    <dgm:pt modelId="{477E7852-01D8-43F6-B588-B573DDF319FD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HF, CKD, or albuminuria: </a:t>
          </a:r>
          <a:r>
            <a:rPr lang="en-US" sz="1400" dirty="0"/>
            <a:t>prioritize therapies with proven cardiovascular-kidney benefit</a:t>
          </a:r>
        </a:p>
      </dgm:t>
    </dgm:pt>
    <dgm:pt modelId="{B6C41780-E2A2-4036-8AF2-02FB88C5386F}" type="parTrans" cxnId="{99BCEC21-BF1F-4AB1-95B3-4365D0EC5F8B}">
      <dgm:prSet/>
      <dgm:spPr/>
      <dgm:t>
        <a:bodyPr/>
        <a:lstStyle/>
        <a:p>
          <a:endParaRPr lang="en-US" sz="1600"/>
        </a:p>
      </dgm:t>
    </dgm:pt>
    <dgm:pt modelId="{A7B899B3-922F-4651-9BB0-43EE429CF8BF}" type="sibTrans" cxnId="{99BCEC21-BF1F-4AB1-95B3-4365D0EC5F8B}">
      <dgm:prSet/>
      <dgm:spPr/>
      <dgm:t>
        <a:bodyPr/>
        <a:lstStyle/>
        <a:p>
          <a:endParaRPr lang="en-US" sz="1600"/>
        </a:p>
      </dgm:t>
    </dgm:pt>
    <dgm:pt modelId="{701B3213-BF0F-4B95-B677-ECF31EEBBBC0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Hypertension or dyslipidemia: </a:t>
          </a:r>
          <a:r>
            <a:rPr lang="en-US" sz="1400" dirty="0"/>
            <a:t>intensify treatment in parallel</a:t>
          </a:r>
        </a:p>
      </dgm:t>
    </dgm:pt>
    <dgm:pt modelId="{F021D96E-CC4C-4D99-B8C6-195628349581}" type="parTrans" cxnId="{97081614-65D2-4A88-9EF9-574E16AE0504}">
      <dgm:prSet/>
      <dgm:spPr/>
      <dgm:t>
        <a:bodyPr/>
        <a:lstStyle/>
        <a:p>
          <a:endParaRPr lang="en-US" sz="1600"/>
        </a:p>
      </dgm:t>
    </dgm:pt>
    <dgm:pt modelId="{22F4A2F1-4A72-47DC-AF7C-1C4A0629B187}" type="sibTrans" cxnId="{97081614-65D2-4A88-9EF9-574E16AE0504}">
      <dgm:prSet/>
      <dgm:spPr/>
      <dgm:t>
        <a:bodyPr/>
        <a:lstStyle/>
        <a:p>
          <a:endParaRPr lang="en-US" sz="1600"/>
        </a:p>
      </dgm:t>
    </dgm:pt>
    <dgm:pt modelId="{C6D137B0-DA28-40DC-9688-C9905FA35BDD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Referral plan</a:t>
          </a:r>
        </a:p>
      </dgm:t>
    </dgm:pt>
    <dgm:pt modelId="{0FE02FDF-FE26-44CB-B0AC-495EF8D8E5B5}" type="parTrans" cxnId="{9BE2F5D8-F510-4277-940C-706278538FD9}">
      <dgm:prSet/>
      <dgm:spPr/>
      <dgm:t>
        <a:bodyPr/>
        <a:lstStyle/>
        <a:p>
          <a:endParaRPr lang="en-US"/>
        </a:p>
      </dgm:t>
    </dgm:pt>
    <dgm:pt modelId="{DE68603E-3F85-4CE9-8645-76066B73A659}" type="sibTrans" cxnId="{9BE2F5D8-F510-4277-940C-706278538FD9}">
      <dgm:prSet/>
      <dgm:spPr/>
      <dgm:t>
        <a:bodyPr/>
        <a:lstStyle/>
        <a:p>
          <a:endParaRPr lang="en-US"/>
        </a:p>
      </dgm:t>
    </dgm:pt>
    <dgm:pt modelId="{DD02ACFD-A84D-4C9E-B04D-B9B3295EDADB}" type="pres">
      <dgm:prSet presAssocID="{EDD2A052-9316-41AB-B444-1E31CB1BF03B}" presName="Name0" presStyleCnt="0">
        <dgm:presLayoutVars>
          <dgm:dir/>
          <dgm:animLvl val="lvl"/>
          <dgm:resizeHandles val="exact"/>
        </dgm:presLayoutVars>
      </dgm:prSet>
      <dgm:spPr/>
    </dgm:pt>
    <dgm:pt modelId="{62CE8FE5-0DE2-40A1-B2C5-E6D88039F737}" type="pres">
      <dgm:prSet presAssocID="{A4D643D0-C90B-4DB5-A61E-0F6651193487}" presName="composite" presStyleCnt="0"/>
      <dgm:spPr/>
    </dgm:pt>
    <dgm:pt modelId="{A93ED5FA-39F8-4A43-8D79-B546772A0714}" type="pres">
      <dgm:prSet presAssocID="{A4D643D0-C90B-4DB5-A61E-0F6651193487}" presName="parTx" presStyleLbl="alignNode1" presStyleIdx="0" presStyleCnt="4" custLinFactNeighborX="-122" custLinFactNeighborY="-2994">
        <dgm:presLayoutVars>
          <dgm:chMax val="0"/>
          <dgm:chPref val="0"/>
          <dgm:bulletEnabled val="1"/>
        </dgm:presLayoutVars>
      </dgm:prSet>
      <dgm:spPr/>
    </dgm:pt>
    <dgm:pt modelId="{2781D8D9-9E0F-480D-8E80-928E9CECE04C}" type="pres">
      <dgm:prSet presAssocID="{A4D643D0-C90B-4DB5-A61E-0F6651193487}" presName="desTx" presStyleLbl="alignAccFollowNode1" presStyleIdx="0" presStyleCnt="4">
        <dgm:presLayoutVars>
          <dgm:bulletEnabled val="1"/>
        </dgm:presLayoutVars>
      </dgm:prSet>
      <dgm:spPr/>
    </dgm:pt>
    <dgm:pt modelId="{6190E834-86B2-46D9-BCDB-5158DCABCD21}" type="pres">
      <dgm:prSet presAssocID="{1320F671-A72F-4EB9-86FB-A593EBAB99EA}" presName="space" presStyleCnt="0"/>
      <dgm:spPr/>
    </dgm:pt>
    <dgm:pt modelId="{905494CA-AE3D-4D35-99B6-A32F7FC7D892}" type="pres">
      <dgm:prSet presAssocID="{FAC655E5-7916-4B9B-911E-2B0BD4057E25}" presName="composite" presStyleCnt="0"/>
      <dgm:spPr/>
    </dgm:pt>
    <dgm:pt modelId="{5413F0FB-8F72-4014-B449-4580DBAB4B3B}" type="pres">
      <dgm:prSet presAssocID="{FAC655E5-7916-4B9B-911E-2B0BD4057E25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BF68E6D3-F595-40EB-8AAB-3F2E7E7B3836}" type="pres">
      <dgm:prSet presAssocID="{FAC655E5-7916-4B9B-911E-2B0BD4057E25}" presName="desTx" presStyleLbl="alignAccFollowNode1" presStyleIdx="1" presStyleCnt="4">
        <dgm:presLayoutVars>
          <dgm:bulletEnabled val="1"/>
        </dgm:presLayoutVars>
      </dgm:prSet>
      <dgm:spPr/>
    </dgm:pt>
    <dgm:pt modelId="{F397CDE4-90CB-464A-99E0-3F397F5EBDA5}" type="pres">
      <dgm:prSet presAssocID="{EE79CE98-A3D1-4A59-BBCF-34C94E1F58FD}" presName="space" presStyleCnt="0"/>
      <dgm:spPr/>
    </dgm:pt>
    <dgm:pt modelId="{E9E5C03C-CB6D-48DF-BECC-940C7CC34BFC}" type="pres">
      <dgm:prSet presAssocID="{4C12341D-2349-4352-961B-FDEFE21E2885}" presName="composite" presStyleCnt="0"/>
      <dgm:spPr/>
    </dgm:pt>
    <dgm:pt modelId="{6CB57E5A-E472-4A3E-8C1B-5DB5C2AC579C}" type="pres">
      <dgm:prSet presAssocID="{4C12341D-2349-4352-961B-FDEFE21E2885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95E9B921-42FF-411D-BF66-35A9778B02DE}" type="pres">
      <dgm:prSet presAssocID="{4C12341D-2349-4352-961B-FDEFE21E2885}" presName="desTx" presStyleLbl="alignAccFollowNode1" presStyleIdx="2" presStyleCnt="4">
        <dgm:presLayoutVars>
          <dgm:bulletEnabled val="1"/>
        </dgm:presLayoutVars>
      </dgm:prSet>
      <dgm:spPr/>
    </dgm:pt>
    <dgm:pt modelId="{710156EE-2303-454E-AD58-252F62A56D6F}" type="pres">
      <dgm:prSet presAssocID="{10AE8635-A8DA-4437-9599-BDFF0343F645}" presName="space" presStyleCnt="0"/>
      <dgm:spPr/>
    </dgm:pt>
    <dgm:pt modelId="{AB8C13C2-7D3A-41EF-9B1C-C75E77EAC529}" type="pres">
      <dgm:prSet presAssocID="{D723C9DB-539A-437F-A3F7-2BC63940546F}" presName="composite" presStyleCnt="0"/>
      <dgm:spPr/>
    </dgm:pt>
    <dgm:pt modelId="{632A212C-8944-4AE1-8C95-005C88D0C9A7}" type="pres">
      <dgm:prSet presAssocID="{D723C9DB-539A-437F-A3F7-2BC63940546F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01D9212E-5836-4940-A97F-62A614F9EBA8}" type="pres">
      <dgm:prSet presAssocID="{D723C9DB-539A-437F-A3F7-2BC63940546F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489A404-FCFF-45CC-B54F-D1F7782F5331}" srcId="{FAC655E5-7916-4B9B-911E-2B0BD4057E25}" destId="{2836685C-09D3-457E-8079-940C222CD4F9}" srcOrd="0" destOrd="0" parTransId="{50DE2C1B-2C2A-4A58-898E-4E703B65625E}" sibTransId="{512A6B18-C2E2-4622-8C9F-F5F0C11A2201}"/>
    <dgm:cxn modelId="{EFB3F805-56A2-4A3D-A130-76F15110B73E}" type="presOf" srcId="{EDD2A052-9316-41AB-B444-1E31CB1BF03B}" destId="{DD02ACFD-A84D-4C9E-B04D-B9B3295EDADB}" srcOrd="0" destOrd="0" presId="urn:microsoft.com/office/officeart/2005/8/layout/hList1"/>
    <dgm:cxn modelId="{62FC220D-1C2C-4E4F-8497-3B4134D9ED7A}" type="presOf" srcId="{701B3213-BF0F-4B95-B677-ECF31EEBBBC0}" destId="{01D9212E-5836-4940-A97F-62A614F9EBA8}" srcOrd="0" destOrd="2" presId="urn:microsoft.com/office/officeart/2005/8/layout/hList1"/>
    <dgm:cxn modelId="{FF156F0E-CB3C-42E8-9339-EBE81122347E}" type="presOf" srcId="{C2FB9EF6-70F4-4FD7-AB7A-D4C2FE651CC8}" destId="{95E9B921-42FF-411D-BF66-35A9778B02DE}" srcOrd="0" destOrd="1" presId="urn:microsoft.com/office/officeart/2005/8/layout/hList1"/>
    <dgm:cxn modelId="{C51CF20E-477A-4925-9F8E-C19752263678}" srcId="{A4D643D0-C90B-4DB5-A61E-0F6651193487}" destId="{AE40586A-81A4-43FE-A62D-07F8C993E0EF}" srcOrd="0" destOrd="0" parTransId="{45907682-2A3F-478E-A6AB-13F421ACEAF7}" sibTransId="{89EDEF22-7354-447D-82B3-773FEE9FD52E}"/>
    <dgm:cxn modelId="{6A1A0411-0012-4B57-98A4-5268F87FEADE}" type="presOf" srcId="{59013A23-7DF4-4AD2-8189-7525DCCA973F}" destId="{BF68E6D3-F595-40EB-8AAB-3F2E7E7B3836}" srcOrd="0" destOrd="1" presId="urn:microsoft.com/office/officeart/2005/8/layout/hList1"/>
    <dgm:cxn modelId="{97081614-65D2-4A88-9EF9-574E16AE0504}" srcId="{D723C9DB-539A-437F-A3F7-2BC63940546F}" destId="{701B3213-BF0F-4B95-B677-ECF31EEBBBC0}" srcOrd="2" destOrd="0" parTransId="{F021D96E-CC4C-4D99-B8C6-195628349581}" sibTransId="{22F4A2F1-4A72-47DC-AF7C-1C4A0629B187}"/>
    <dgm:cxn modelId="{99BCEC21-BF1F-4AB1-95B3-4365D0EC5F8B}" srcId="{D723C9DB-539A-437F-A3F7-2BC63940546F}" destId="{477E7852-01D8-43F6-B588-B573DDF319FD}" srcOrd="1" destOrd="0" parTransId="{B6C41780-E2A2-4036-8AF2-02FB88C5386F}" sibTransId="{A7B899B3-922F-4651-9BB0-43EE429CF8BF}"/>
    <dgm:cxn modelId="{2A34A225-B5B7-41F4-953E-3E4813BB1AB9}" srcId="{4C12341D-2349-4352-961B-FDEFE21E2885}" destId="{647E8B93-0A95-4977-92E4-0FDC93A7B741}" srcOrd="2" destOrd="0" parTransId="{1AD44CA8-2D76-427F-B6C2-367FECE769E3}" sibTransId="{6C90BD53-FBEA-4D3E-B9E5-F4630DF484A4}"/>
    <dgm:cxn modelId="{224E252F-CB57-48A6-8648-454C414164FE}" type="presOf" srcId="{2836685C-09D3-457E-8079-940C222CD4F9}" destId="{BF68E6D3-F595-40EB-8AAB-3F2E7E7B3836}" srcOrd="0" destOrd="0" presId="urn:microsoft.com/office/officeart/2005/8/layout/hList1"/>
    <dgm:cxn modelId="{4DFAD839-591A-4B3E-9F2C-8CB288810361}" srcId="{EDD2A052-9316-41AB-B444-1E31CB1BF03B}" destId="{4C12341D-2349-4352-961B-FDEFE21E2885}" srcOrd="2" destOrd="0" parTransId="{B2AFF4AD-FF2E-47A2-9784-642DD823BDA2}" sibTransId="{10AE8635-A8DA-4437-9599-BDFF0343F645}"/>
    <dgm:cxn modelId="{56DCF466-A60D-4EFA-8192-68D59EE11302}" srcId="{A4D643D0-C90B-4DB5-A61E-0F6651193487}" destId="{014248F2-78DA-435D-80B9-241C5CA0B148}" srcOrd="2" destOrd="0" parTransId="{1C4CAA8D-23EC-4470-AA3E-BBE433C06187}" sibTransId="{5321AC54-B913-4B0F-8563-3D538A4A7CB7}"/>
    <dgm:cxn modelId="{3F21ED6C-20E5-4E51-8E1B-08FB7F104C1F}" type="presOf" srcId="{6D695F9A-0039-4FE5-8E0E-73B0676DA5CF}" destId="{BF68E6D3-F595-40EB-8AAB-3F2E7E7B3836}" srcOrd="0" destOrd="3" presId="urn:microsoft.com/office/officeart/2005/8/layout/hList1"/>
    <dgm:cxn modelId="{3833AD4E-072B-447E-8BE2-474299D9B22C}" srcId="{A4D643D0-C90B-4DB5-A61E-0F6651193487}" destId="{1FBBC2ED-49C2-478E-B5E2-23DA8FA0CA81}" srcOrd="1" destOrd="0" parTransId="{7A0C1A5F-D230-4564-94D2-103B2A93F7F3}" sibTransId="{372F8954-E7E7-4692-9713-0A2A62218848}"/>
    <dgm:cxn modelId="{E4690673-B81B-48EF-BF52-B433F0639C41}" type="presOf" srcId="{A4D643D0-C90B-4DB5-A61E-0F6651193487}" destId="{A93ED5FA-39F8-4A43-8D79-B546772A0714}" srcOrd="0" destOrd="0" presId="urn:microsoft.com/office/officeart/2005/8/layout/hList1"/>
    <dgm:cxn modelId="{0AA6B854-278A-413C-A364-242B611F2F73}" srcId="{D723C9DB-539A-437F-A3F7-2BC63940546F}" destId="{344127A3-4B04-45F0-BE2A-D762EE996E41}" srcOrd="0" destOrd="0" parTransId="{B7D285FE-072A-41C6-8C39-BFC8CEB99A57}" sibTransId="{DB86DEEE-6294-462B-9C58-E5ADAE53C7A7}"/>
    <dgm:cxn modelId="{DB2AEC54-0D9E-40F8-897A-0DD3B04ADFAA}" srcId="{FAC655E5-7916-4B9B-911E-2B0BD4057E25}" destId="{6D695F9A-0039-4FE5-8E0E-73B0676DA5CF}" srcOrd="3" destOrd="0" parTransId="{7F164207-649B-40BF-B07E-76E33C6E040F}" sibTransId="{8A785B5D-9BA0-4988-8AAE-3D307A8F5D6F}"/>
    <dgm:cxn modelId="{1374E275-DB06-49FB-A299-6AF35360494B}" type="presOf" srcId="{647E8B93-0A95-4977-92E4-0FDC93A7B741}" destId="{95E9B921-42FF-411D-BF66-35A9778B02DE}" srcOrd="0" destOrd="2" presId="urn:microsoft.com/office/officeart/2005/8/layout/hList1"/>
    <dgm:cxn modelId="{B3D03482-13BD-43D7-9C10-05FB8937061D}" type="presOf" srcId="{4C12341D-2349-4352-961B-FDEFE21E2885}" destId="{6CB57E5A-E472-4A3E-8C1B-5DB5C2AC579C}" srcOrd="0" destOrd="0" presId="urn:microsoft.com/office/officeart/2005/8/layout/hList1"/>
    <dgm:cxn modelId="{CA49F78F-DD5F-4296-AE1F-EB4711AF85E5}" type="presOf" srcId="{1FBBC2ED-49C2-478E-B5E2-23DA8FA0CA81}" destId="{2781D8D9-9E0F-480D-8E80-928E9CECE04C}" srcOrd="0" destOrd="1" presId="urn:microsoft.com/office/officeart/2005/8/layout/hList1"/>
    <dgm:cxn modelId="{A9378896-19CE-4508-900B-601631A3FF82}" type="presOf" srcId="{D723C9DB-539A-437F-A3F7-2BC63940546F}" destId="{632A212C-8944-4AE1-8C95-005C88D0C9A7}" srcOrd="0" destOrd="0" presId="urn:microsoft.com/office/officeart/2005/8/layout/hList1"/>
    <dgm:cxn modelId="{742D7498-D9D3-47BD-9A56-6DC708EE4906}" type="presOf" srcId="{477E7852-01D8-43F6-B588-B573DDF319FD}" destId="{01D9212E-5836-4940-A97F-62A614F9EBA8}" srcOrd="0" destOrd="1" presId="urn:microsoft.com/office/officeart/2005/8/layout/hList1"/>
    <dgm:cxn modelId="{5FF5D6A0-8C9D-4676-84A8-ABD609703601}" srcId="{4C12341D-2349-4352-961B-FDEFE21E2885}" destId="{C3B6178E-DC47-4EA8-8032-7989171E619C}" srcOrd="0" destOrd="0" parTransId="{147AF31D-6275-47B6-B5A3-9DE59002C0C4}" sibTransId="{C94BCC75-BB6B-4541-A87C-BB656C81541F}"/>
    <dgm:cxn modelId="{C6AE44A2-0FD7-40A4-90AD-215F8090AE48}" srcId="{4C12341D-2349-4352-961B-FDEFE21E2885}" destId="{C2FB9EF6-70F4-4FD7-AB7A-D4C2FE651CC8}" srcOrd="1" destOrd="0" parTransId="{B294F0E4-9644-4C10-98F4-CCD3B3EC1D01}" sibTransId="{1392B016-9B62-4548-A155-109187858FE1}"/>
    <dgm:cxn modelId="{235695A4-EF95-477C-816A-4BB9F49F639C}" srcId="{FAC655E5-7916-4B9B-911E-2B0BD4057E25}" destId="{59013A23-7DF4-4AD2-8189-7525DCCA973F}" srcOrd="1" destOrd="0" parTransId="{2CB360B9-EED8-4C7F-86C3-64BF138B0555}" sibTransId="{B2D3AB69-FF37-4A2D-B70D-C51188C3D019}"/>
    <dgm:cxn modelId="{13AFECA4-B2D9-4E48-92C6-44600E06F1A1}" type="presOf" srcId="{C6D137B0-DA28-40DC-9688-C9905FA35BDD}" destId="{BF68E6D3-F595-40EB-8AAB-3F2E7E7B3836}" srcOrd="0" destOrd="2" presId="urn:microsoft.com/office/officeart/2005/8/layout/hList1"/>
    <dgm:cxn modelId="{04BAECB6-1725-4CC0-9463-120B1A9166D8}" srcId="{EDD2A052-9316-41AB-B444-1E31CB1BF03B}" destId="{A4D643D0-C90B-4DB5-A61E-0F6651193487}" srcOrd="0" destOrd="0" parTransId="{2FD4485A-001E-41AA-90B8-00CEB0C7EC04}" sibTransId="{1320F671-A72F-4EB9-86FB-A593EBAB99EA}"/>
    <dgm:cxn modelId="{C796F3BB-DC2E-466C-857D-6785BEFB5626}" type="presOf" srcId="{FAC655E5-7916-4B9B-911E-2B0BD4057E25}" destId="{5413F0FB-8F72-4014-B449-4580DBAB4B3B}" srcOrd="0" destOrd="0" presId="urn:microsoft.com/office/officeart/2005/8/layout/hList1"/>
    <dgm:cxn modelId="{7E1479CE-AE1B-4CF4-978E-FD204A1FF8A9}" srcId="{EDD2A052-9316-41AB-B444-1E31CB1BF03B}" destId="{FAC655E5-7916-4B9B-911E-2B0BD4057E25}" srcOrd="1" destOrd="0" parTransId="{F2DB9AC3-C3FF-461E-B49A-07ACE385A825}" sibTransId="{EE79CE98-A3D1-4A59-BBCF-34C94E1F58FD}"/>
    <dgm:cxn modelId="{CDEBE9CF-5CF8-4341-A706-C20DFE268B18}" type="presOf" srcId="{AE40586A-81A4-43FE-A62D-07F8C993E0EF}" destId="{2781D8D9-9E0F-480D-8E80-928E9CECE04C}" srcOrd="0" destOrd="0" presId="urn:microsoft.com/office/officeart/2005/8/layout/hList1"/>
    <dgm:cxn modelId="{9BE2F5D8-F510-4277-940C-706278538FD9}" srcId="{FAC655E5-7916-4B9B-911E-2B0BD4057E25}" destId="{C6D137B0-DA28-40DC-9688-C9905FA35BDD}" srcOrd="2" destOrd="0" parTransId="{0FE02FDF-FE26-44CB-B0AC-495EF8D8E5B5}" sibTransId="{DE68603E-3F85-4CE9-8645-76066B73A659}"/>
    <dgm:cxn modelId="{2A0A94DF-7C7F-4D4E-92B2-E1790E62FE3D}" type="presOf" srcId="{014248F2-78DA-435D-80B9-241C5CA0B148}" destId="{2781D8D9-9E0F-480D-8E80-928E9CECE04C}" srcOrd="0" destOrd="2" presId="urn:microsoft.com/office/officeart/2005/8/layout/hList1"/>
    <dgm:cxn modelId="{24C2B4F7-589F-4EF7-A9AF-50D2C2DFDE97}" type="presOf" srcId="{344127A3-4B04-45F0-BE2A-D762EE996E41}" destId="{01D9212E-5836-4940-A97F-62A614F9EBA8}" srcOrd="0" destOrd="0" presId="urn:microsoft.com/office/officeart/2005/8/layout/hList1"/>
    <dgm:cxn modelId="{64109BF9-65AB-465E-B777-26ED7DDA1EB2}" type="presOf" srcId="{C3B6178E-DC47-4EA8-8032-7989171E619C}" destId="{95E9B921-42FF-411D-BF66-35A9778B02DE}" srcOrd="0" destOrd="0" presId="urn:microsoft.com/office/officeart/2005/8/layout/hList1"/>
    <dgm:cxn modelId="{FABE61FD-3FA1-43A8-A98C-E933BAE077D7}" srcId="{EDD2A052-9316-41AB-B444-1E31CB1BF03B}" destId="{D723C9DB-539A-437F-A3F7-2BC63940546F}" srcOrd="3" destOrd="0" parTransId="{26F8745D-8622-43D5-8596-FAA2F3818CBE}" sibTransId="{AE4D2AC1-675B-4F95-9FE8-ED96B26EA7A3}"/>
    <dgm:cxn modelId="{062D652A-8EC3-48F5-857C-EE91D0189507}" type="presParOf" srcId="{DD02ACFD-A84D-4C9E-B04D-B9B3295EDADB}" destId="{62CE8FE5-0DE2-40A1-B2C5-E6D88039F737}" srcOrd="0" destOrd="0" presId="urn:microsoft.com/office/officeart/2005/8/layout/hList1"/>
    <dgm:cxn modelId="{4F8B11EB-EACE-4BA9-832B-5957A5410037}" type="presParOf" srcId="{62CE8FE5-0DE2-40A1-B2C5-E6D88039F737}" destId="{A93ED5FA-39F8-4A43-8D79-B546772A0714}" srcOrd="0" destOrd="0" presId="urn:microsoft.com/office/officeart/2005/8/layout/hList1"/>
    <dgm:cxn modelId="{4469F6D1-F37C-4092-B579-8840026FFED4}" type="presParOf" srcId="{62CE8FE5-0DE2-40A1-B2C5-E6D88039F737}" destId="{2781D8D9-9E0F-480D-8E80-928E9CECE04C}" srcOrd="1" destOrd="0" presId="urn:microsoft.com/office/officeart/2005/8/layout/hList1"/>
    <dgm:cxn modelId="{B28DF16B-FAC5-4BD2-B755-7132539C640E}" type="presParOf" srcId="{DD02ACFD-A84D-4C9E-B04D-B9B3295EDADB}" destId="{6190E834-86B2-46D9-BCDB-5158DCABCD21}" srcOrd="1" destOrd="0" presId="urn:microsoft.com/office/officeart/2005/8/layout/hList1"/>
    <dgm:cxn modelId="{A952278E-60F4-499B-9D0D-FB54A71F3752}" type="presParOf" srcId="{DD02ACFD-A84D-4C9E-B04D-B9B3295EDADB}" destId="{905494CA-AE3D-4D35-99B6-A32F7FC7D892}" srcOrd="2" destOrd="0" presId="urn:microsoft.com/office/officeart/2005/8/layout/hList1"/>
    <dgm:cxn modelId="{920476AA-1C75-4813-A7EF-7D356D777A29}" type="presParOf" srcId="{905494CA-AE3D-4D35-99B6-A32F7FC7D892}" destId="{5413F0FB-8F72-4014-B449-4580DBAB4B3B}" srcOrd="0" destOrd="0" presId="urn:microsoft.com/office/officeart/2005/8/layout/hList1"/>
    <dgm:cxn modelId="{7C4083ED-C4D3-4690-8DE2-3F1C106B0DAF}" type="presParOf" srcId="{905494CA-AE3D-4D35-99B6-A32F7FC7D892}" destId="{BF68E6D3-F595-40EB-8AAB-3F2E7E7B3836}" srcOrd="1" destOrd="0" presId="urn:microsoft.com/office/officeart/2005/8/layout/hList1"/>
    <dgm:cxn modelId="{967457AD-8B59-4CB1-AB92-0A57144DE583}" type="presParOf" srcId="{DD02ACFD-A84D-4C9E-B04D-B9B3295EDADB}" destId="{F397CDE4-90CB-464A-99E0-3F397F5EBDA5}" srcOrd="3" destOrd="0" presId="urn:microsoft.com/office/officeart/2005/8/layout/hList1"/>
    <dgm:cxn modelId="{7DE7BD76-888E-4415-AEB8-7C184B658435}" type="presParOf" srcId="{DD02ACFD-A84D-4C9E-B04D-B9B3295EDADB}" destId="{E9E5C03C-CB6D-48DF-BECC-940C7CC34BFC}" srcOrd="4" destOrd="0" presId="urn:microsoft.com/office/officeart/2005/8/layout/hList1"/>
    <dgm:cxn modelId="{A7CFDD54-6BB2-4E73-AF41-11FB7BC0EE0A}" type="presParOf" srcId="{E9E5C03C-CB6D-48DF-BECC-940C7CC34BFC}" destId="{6CB57E5A-E472-4A3E-8C1B-5DB5C2AC579C}" srcOrd="0" destOrd="0" presId="urn:microsoft.com/office/officeart/2005/8/layout/hList1"/>
    <dgm:cxn modelId="{58329449-5692-4B3F-A935-A0628C8679E5}" type="presParOf" srcId="{E9E5C03C-CB6D-48DF-BECC-940C7CC34BFC}" destId="{95E9B921-42FF-411D-BF66-35A9778B02DE}" srcOrd="1" destOrd="0" presId="urn:microsoft.com/office/officeart/2005/8/layout/hList1"/>
    <dgm:cxn modelId="{807CB680-1B72-48E0-92C4-8ACFE352F901}" type="presParOf" srcId="{DD02ACFD-A84D-4C9E-B04D-B9B3295EDADB}" destId="{710156EE-2303-454E-AD58-252F62A56D6F}" srcOrd="5" destOrd="0" presId="urn:microsoft.com/office/officeart/2005/8/layout/hList1"/>
    <dgm:cxn modelId="{ACB7A2C7-913B-4A7A-8B88-D9E0F8D0C4B9}" type="presParOf" srcId="{DD02ACFD-A84D-4C9E-B04D-B9B3295EDADB}" destId="{AB8C13C2-7D3A-41EF-9B1C-C75E77EAC529}" srcOrd="6" destOrd="0" presId="urn:microsoft.com/office/officeart/2005/8/layout/hList1"/>
    <dgm:cxn modelId="{13EE1215-41D7-4705-BD16-831BF9DB56D5}" type="presParOf" srcId="{AB8C13C2-7D3A-41EF-9B1C-C75E77EAC529}" destId="{632A212C-8944-4AE1-8C95-005C88D0C9A7}" srcOrd="0" destOrd="0" presId="urn:microsoft.com/office/officeart/2005/8/layout/hList1"/>
    <dgm:cxn modelId="{F3EAB5EC-ED5C-4BBD-B6F2-728D43AB2443}" type="presParOf" srcId="{AB8C13C2-7D3A-41EF-9B1C-C75E77EAC529}" destId="{01D9212E-5836-4940-A97F-62A614F9EBA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6A2F2A-52A5-4439-9DDF-B2743F14615C}" type="doc">
      <dgm:prSet loTypeId="urn:microsoft.com/office/officeart/2018/2/layout/IconVerticalSolidList" loCatId="icon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CBB66A-BB24-4115-B477-FF734B1C91E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SGLT2 inhibitors:</a:t>
          </a:r>
          <a:r>
            <a:rPr lang="en-US" sz="1600"/>
            <a:t> prioritize in patients with T2D and CKD, ASCVD, HF, or high CVD risk</a:t>
          </a:r>
          <a:endParaRPr lang="en-US" sz="1600" dirty="0">
            <a:solidFill>
              <a:schemeClr val="accent2"/>
            </a:solidFill>
          </a:endParaRPr>
        </a:p>
      </dgm:t>
    </dgm:pt>
    <dgm:pt modelId="{098FE63D-C3D5-4467-B770-DD0F42E319BD}" type="parTrans" cxnId="{0EA60F8B-7782-496E-8E56-0F210EF3A7C0}">
      <dgm:prSet/>
      <dgm:spPr/>
      <dgm:t>
        <a:bodyPr/>
        <a:lstStyle/>
        <a:p>
          <a:endParaRPr lang="en-US" sz="1600"/>
        </a:p>
      </dgm:t>
    </dgm:pt>
    <dgm:pt modelId="{02576613-3D3F-42C0-80D4-554CE8BDC652}" type="sibTrans" cxnId="{0EA60F8B-7782-496E-8E56-0F210EF3A7C0}">
      <dgm:prSet/>
      <dgm:spPr/>
      <dgm:t>
        <a:bodyPr/>
        <a:lstStyle/>
        <a:p>
          <a:endParaRPr lang="en-US" sz="1600"/>
        </a:p>
      </dgm:t>
    </dgm:pt>
    <dgm:pt modelId="{F022A00B-B759-42F5-B5F4-B0E7A4C302C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Incretin-based therapy: </a:t>
          </a:r>
          <a:r>
            <a:rPr lang="en-US" sz="1600"/>
            <a:t>prioritize in patients in need of ASCVD or CVD risk reduction and weight management</a:t>
          </a:r>
          <a:endParaRPr lang="en-US" sz="1600" dirty="0">
            <a:solidFill>
              <a:schemeClr val="accent2"/>
            </a:solidFill>
          </a:endParaRPr>
        </a:p>
      </dgm:t>
    </dgm:pt>
    <dgm:pt modelId="{85AE6C4B-2FE0-445D-AC83-423B7AB1F7A3}" type="parTrans" cxnId="{42A11B74-1BEC-4FDD-A901-7BE053E59C9F}">
      <dgm:prSet/>
      <dgm:spPr/>
      <dgm:t>
        <a:bodyPr/>
        <a:lstStyle/>
        <a:p>
          <a:endParaRPr lang="en-US" sz="1600"/>
        </a:p>
      </dgm:t>
    </dgm:pt>
    <dgm:pt modelId="{024B3293-DB0E-4BE7-8C6F-2582D95F3219}" type="sibTrans" cxnId="{42A11B74-1BEC-4FDD-A901-7BE053E59C9F}">
      <dgm:prSet/>
      <dgm:spPr/>
      <dgm:t>
        <a:bodyPr/>
        <a:lstStyle/>
        <a:p>
          <a:endParaRPr lang="en-US" sz="1600"/>
        </a:p>
      </dgm:t>
    </dgm:pt>
    <dgm:pt modelId="{B469D216-B78A-441F-AF84-21E429831B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Finerenone:</a:t>
          </a:r>
          <a:r>
            <a:rPr lang="en-US" sz="1600"/>
            <a:t> consider in patients with T2D, CKD, and albuminuria despite optimized RAAS inhibition</a:t>
          </a:r>
          <a:endParaRPr lang="en-US" sz="1600" dirty="0">
            <a:solidFill>
              <a:schemeClr val="accent2"/>
            </a:solidFill>
          </a:endParaRPr>
        </a:p>
      </dgm:t>
    </dgm:pt>
    <dgm:pt modelId="{EB55AC2E-E282-4500-875A-6CF449F3910C}" type="parTrans" cxnId="{5407D4DD-B320-48B9-A184-14F94F6218BC}">
      <dgm:prSet/>
      <dgm:spPr/>
      <dgm:t>
        <a:bodyPr/>
        <a:lstStyle/>
        <a:p>
          <a:endParaRPr lang="en-US" sz="1600"/>
        </a:p>
      </dgm:t>
    </dgm:pt>
    <dgm:pt modelId="{0E9B538E-F590-400E-B835-8D190C07B023}" type="sibTrans" cxnId="{5407D4DD-B320-48B9-A184-14F94F6218BC}">
      <dgm:prSet/>
      <dgm:spPr/>
      <dgm:t>
        <a:bodyPr/>
        <a:lstStyle/>
        <a:p>
          <a:endParaRPr lang="en-US" sz="1600"/>
        </a:p>
      </dgm:t>
    </dgm:pt>
    <dgm:pt modelId="{2EB22C8F-BD54-4999-A941-9A72B6BE0D6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RAAS inhibitors:</a:t>
          </a:r>
          <a:r>
            <a:rPr lang="en-US" sz="1600"/>
            <a:t> foundational therapies for hypertension, albuminuria, CKD, and HF</a:t>
          </a:r>
          <a:endParaRPr lang="en-US" sz="1600" dirty="0">
            <a:solidFill>
              <a:schemeClr val="accent2"/>
            </a:solidFill>
          </a:endParaRPr>
        </a:p>
      </dgm:t>
    </dgm:pt>
    <dgm:pt modelId="{D48EF9CD-A7E6-47AD-AB28-F84583C12AB4}" type="parTrans" cxnId="{BA59D79A-7FC2-4678-9F0B-9E8FBB995256}">
      <dgm:prSet/>
      <dgm:spPr/>
      <dgm:t>
        <a:bodyPr/>
        <a:lstStyle/>
        <a:p>
          <a:endParaRPr lang="en-US" sz="1600"/>
        </a:p>
      </dgm:t>
    </dgm:pt>
    <dgm:pt modelId="{509EDA1D-0BAA-49A9-A828-8CEE1418E84A}" type="sibTrans" cxnId="{BA59D79A-7FC2-4678-9F0B-9E8FBB995256}">
      <dgm:prSet/>
      <dgm:spPr/>
      <dgm:t>
        <a:bodyPr/>
        <a:lstStyle/>
        <a:p>
          <a:endParaRPr lang="en-US" sz="1600"/>
        </a:p>
      </dgm:t>
    </dgm:pt>
    <dgm:pt modelId="{EA9A5A53-3E89-411E-84E3-1B369272731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Statins:</a:t>
          </a:r>
          <a:r>
            <a:rPr lang="en-US" sz="1600"/>
            <a:t> baseline ASCVD-risk reduction therapy for most adults with T2D</a:t>
          </a:r>
          <a:endParaRPr lang="en-US" sz="1600" dirty="0">
            <a:solidFill>
              <a:schemeClr val="accent2"/>
            </a:solidFill>
          </a:endParaRPr>
        </a:p>
      </dgm:t>
    </dgm:pt>
    <dgm:pt modelId="{F642332D-C8F9-451C-821D-9720728DFC52}" type="parTrans" cxnId="{3E4994ED-9F45-4ED1-916C-AA688A5BD609}">
      <dgm:prSet/>
      <dgm:spPr/>
      <dgm:t>
        <a:bodyPr/>
        <a:lstStyle/>
        <a:p>
          <a:endParaRPr lang="en-US" sz="1600"/>
        </a:p>
      </dgm:t>
    </dgm:pt>
    <dgm:pt modelId="{2550DFA3-AF89-418E-A877-A6D4EFCB24A8}" type="sibTrans" cxnId="{3E4994ED-9F45-4ED1-916C-AA688A5BD609}">
      <dgm:prSet/>
      <dgm:spPr/>
      <dgm:t>
        <a:bodyPr/>
        <a:lstStyle/>
        <a:p>
          <a:endParaRPr lang="en-US" sz="1600"/>
        </a:p>
      </dgm:t>
    </dgm:pt>
    <dgm:pt modelId="{973FEC10-6EF6-48F1-8AC2-1C964471F048}" type="pres">
      <dgm:prSet presAssocID="{006A2F2A-52A5-4439-9DDF-B2743F14615C}" presName="root" presStyleCnt="0">
        <dgm:presLayoutVars>
          <dgm:dir/>
          <dgm:resizeHandles val="exact"/>
        </dgm:presLayoutVars>
      </dgm:prSet>
      <dgm:spPr/>
    </dgm:pt>
    <dgm:pt modelId="{91424916-E649-42A4-924A-9930EA322AB4}" type="pres">
      <dgm:prSet presAssocID="{46CBB66A-BB24-4115-B477-FF734B1C91ED}" presName="compNode" presStyleCnt="0"/>
      <dgm:spPr/>
    </dgm:pt>
    <dgm:pt modelId="{6288EF82-5632-441C-80DE-BC3A0342E411}" type="pres">
      <dgm:prSet presAssocID="{46CBB66A-BB24-4115-B477-FF734B1C91ED}" presName="bgRect" presStyleLbl="bgShp" presStyleIdx="0" presStyleCnt="5"/>
      <dgm:spPr>
        <a:solidFill>
          <a:schemeClr val="accent1">
            <a:lumMod val="20000"/>
            <a:lumOff val="80000"/>
          </a:schemeClr>
        </a:solidFill>
      </dgm:spPr>
    </dgm:pt>
    <dgm:pt modelId="{31B7E627-CD5F-4A96-A0A9-10430C95AAC3}" type="pres">
      <dgm:prSet presAssocID="{46CBB66A-BB24-4115-B477-FF734B1C91ED}" presName="iconRect" presStyleLbl="node1" presStyleIdx="0" presStyleCnt="5" custScaleX="149261" custScaleY="149261" custLinFactNeighborY="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idney"/>
        </a:ext>
      </dgm:extLst>
    </dgm:pt>
    <dgm:pt modelId="{1E3E2224-4461-4195-8715-AD3847D487D9}" type="pres">
      <dgm:prSet presAssocID="{46CBB66A-BB24-4115-B477-FF734B1C91ED}" presName="spaceRect" presStyleCnt="0"/>
      <dgm:spPr/>
    </dgm:pt>
    <dgm:pt modelId="{FDAB2F48-D213-4B5F-A485-E2973282596D}" type="pres">
      <dgm:prSet presAssocID="{46CBB66A-BB24-4115-B477-FF734B1C91ED}" presName="parTx" presStyleLbl="revTx" presStyleIdx="0" presStyleCnt="5">
        <dgm:presLayoutVars>
          <dgm:chMax val="0"/>
          <dgm:chPref val="0"/>
        </dgm:presLayoutVars>
      </dgm:prSet>
      <dgm:spPr/>
    </dgm:pt>
    <dgm:pt modelId="{820ECD82-8FBC-4C71-9D20-8BAC66AF5710}" type="pres">
      <dgm:prSet presAssocID="{02576613-3D3F-42C0-80D4-554CE8BDC652}" presName="sibTrans" presStyleCnt="0"/>
      <dgm:spPr/>
    </dgm:pt>
    <dgm:pt modelId="{BD6FEE6D-3823-49C2-91F4-BF47843DD1E3}" type="pres">
      <dgm:prSet presAssocID="{F022A00B-B759-42F5-B5F4-B0E7A4C302C7}" presName="compNode" presStyleCnt="0"/>
      <dgm:spPr/>
    </dgm:pt>
    <dgm:pt modelId="{107059CD-1358-45E6-BCB1-6BDD120F6185}" type="pres">
      <dgm:prSet presAssocID="{F022A00B-B759-42F5-B5F4-B0E7A4C302C7}" presName="bgRect" presStyleLbl="bgShp" presStyleIdx="1" presStyleCnt="5" custLinFactNeighborX="36685" custLinFactNeighborY="-2193"/>
      <dgm:spPr>
        <a:solidFill>
          <a:schemeClr val="accent1">
            <a:lumMod val="20000"/>
            <a:lumOff val="80000"/>
          </a:schemeClr>
        </a:solidFill>
      </dgm:spPr>
    </dgm:pt>
    <dgm:pt modelId="{D011B5B8-C173-469A-AD51-1E0F4D24D88E}" type="pres">
      <dgm:prSet presAssocID="{F022A00B-B759-42F5-B5F4-B0E7A4C302C7}" presName="iconRect" presStyleLbl="node1" presStyleIdx="1" presStyleCnt="5" custScaleX="149261" custScaleY="149261" custLinFactNeighborY="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ask"/>
        </a:ext>
      </dgm:extLst>
    </dgm:pt>
    <dgm:pt modelId="{D28AF45E-9D35-47EC-A61B-D37BBD721754}" type="pres">
      <dgm:prSet presAssocID="{F022A00B-B759-42F5-B5F4-B0E7A4C302C7}" presName="spaceRect" presStyleCnt="0"/>
      <dgm:spPr/>
    </dgm:pt>
    <dgm:pt modelId="{AA246F79-AB22-4A53-89A1-0B28B0D183F6}" type="pres">
      <dgm:prSet presAssocID="{F022A00B-B759-42F5-B5F4-B0E7A4C302C7}" presName="parTx" presStyleLbl="revTx" presStyleIdx="1" presStyleCnt="5">
        <dgm:presLayoutVars>
          <dgm:chMax val="0"/>
          <dgm:chPref val="0"/>
        </dgm:presLayoutVars>
      </dgm:prSet>
      <dgm:spPr/>
    </dgm:pt>
    <dgm:pt modelId="{DDBAD6CA-8937-49F4-9DB7-F64B63678875}" type="pres">
      <dgm:prSet presAssocID="{024B3293-DB0E-4BE7-8C6F-2582D95F3219}" presName="sibTrans" presStyleCnt="0"/>
      <dgm:spPr/>
    </dgm:pt>
    <dgm:pt modelId="{B78F4E9F-EE75-49B7-A348-DCB81D2BCDD8}" type="pres">
      <dgm:prSet presAssocID="{B469D216-B78A-441F-AF84-21E429831B18}" presName="compNode" presStyleCnt="0"/>
      <dgm:spPr/>
    </dgm:pt>
    <dgm:pt modelId="{1B4142FA-B4E4-48C7-AE04-0CB96CD826E8}" type="pres">
      <dgm:prSet presAssocID="{B469D216-B78A-441F-AF84-21E429831B18}" presName="bgRect" presStyleLbl="bgShp" presStyleIdx="2" presStyleCnt="5"/>
      <dgm:spPr>
        <a:solidFill>
          <a:schemeClr val="accent1">
            <a:lumMod val="20000"/>
            <a:lumOff val="80000"/>
          </a:schemeClr>
        </a:solidFill>
      </dgm:spPr>
    </dgm:pt>
    <dgm:pt modelId="{D549B987-DEB0-4E6F-B689-EAA34344111B}" type="pres">
      <dgm:prSet presAssocID="{B469D216-B78A-441F-AF84-21E429831B18}" presName="iconRect" presStyleLbl="node1" presStyleIdx="2" presStyleCnt="5" custScaleX="149261" custScaleY="149261" custLinFactNeighborY="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st tubes"/>
        </a:ext>
      </dgm:extLst>
    </dgm:pt>
    <dgm:pt modelId="{0BF6F368-9DDF-4BC2-981B-462777E0D840}" type="pres">
      <dgm:prSet presAssocID="{B469D216-B78A-441F-AF84-21E429831B18}" presName="spaceRect" presStyleCnt="0"/>
      <dgm:spPr/>
    </dgm:pt>
    <dgm:pt modelId="{06259D0D-0649-4003-B013-8F032F7B14D5}" type="pres">
      <dgm:prSet presAssocID="{B469D216-B78A-441F-AF84-21E429831B18}" presName="parTx" presStyleLbl="revTx" presStyleIdx="2" presStyleCnt="5">
        <dgm:presLayoutVars>
          <dgm:chMax val="0"/>
          <dgm:chPref val="0"/>
        </dgm:presLayoutVars>
      </dgm:prSet>
      <dgm:spPr/>
    </dgm:pt>
    <dgm:pt modelId="{56616E78-6E20-4A4D-AB90-1D16789634A7}" type="pres">
      <dgm:prSet presAssocID="{0E9B538E-F590-400E-B835-8D190C07B023}" presName="sibTrans" presStyleCnt="0"/>
      <dgm:spPr/>
    </dgm:pt>
    <dgm:pt modelId="{B9578C5D-8DC0-4B62-8829-F748B35D7D45}" type="pres">
      <dgm:prSet presAssocID="{2EB22C8F-BD54-4999-A941-9A72B6BE0D66}" presName="compNode" presStyleCnt="0"/>
      <dgm:spPr/>
    </dgm:pt>
    <dgm:pt modelId="{B018FA66-8555-47CF-9C74-347CF331FBEF}" type="pres">
      <dgm:prSet presAssocID="{2EB22C8F-BD54-4999-A941-9A72B6BE0D66}" presName="bgRect" presStyleLbl="bgShp" presStyleIdx="3" presStyleCnt="5"/>
      <dgm:spPr>
        <a:solidFill>
          <a:schemeClr val="accent1">
            <a:lumMod val="20000"/>
            <a:lumOff val="80000"/>
          </a:schemeClr>
        </a:solidFill>
      </dgm:spPr>
    </dgm:pt>
    <dgm:pt modelId="{A4EF03AF-7AE8-4F6B-A512-E05AC5823D7D}" type="pres">
      <dgm:prSet presAssocID="{2EB22C8F-BD54-4999-A941-9A72B6BE0D66}" presName="iconRect" presStyleLbl="node1" presStyleIdx="3" presStyleCnt="5" custScaleX="149261" custScaleY="149261" custLinFactNeighborY="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5D3121C5-48A7-4D9F-B8DB-11E1B6462257}" type="pres">
      <dgm:prSet presAssocID="{2EB22C8F-BD54-4999-A941-9A72B6BE0D66}" presName="spaceRect" presStyleCnt="0"/>
      <dgm:spPr/>
    </dgm:pt>
    <dgm:pt modelId="{4C403D3E-A333-40BA-98F9-A9A226B509D9}" type="pres">
      <dgm:prSet presAssocID="{2EB22C8F-BD54-4999-A941-9A72B6BE0D66}" presName="parTx" presStyleLbl="revTx" presStyleIdx="3" presStyleCnt="5" custLinFactNeighborY="-13">
        <dgm:presLayoutVars>
          <dgm:chMax val="0"/>
          <dgm:chPref val="0"/>
        </dgm:presLayoutVars>
      </dgm:prSet>
      <dgm:spPr/>
    </dgm:pt>
    <dgm:pt modelId="{CD2061DA-574F-4A87-B48D-028CDACEE16B}" type="pres">
      <dgm:prSet presAssocID="{509EDA1D-0BAA-49A9-A828-8CEE1418E84A}" presName="sibTrans" presStyleCnt="0"/>
      <dgm:spPr/>
    </dgm:pt>
    <dgm:pt modelId="{D1668A4F-60DB-462A-A98A-5309A52B1CF4}" type="pres">
      <dgm:prSet presAssocID="{EA9A5A53-3E89-411E-84E3-1B369272731F}" presName="compNode" presStyleCnt="0"/>
      <dgm:spPr/>
    </dgm:pt>
    <dgm:pt modelId="{7FE7EF85-FE8B-4B3B-A39E-230663D90DB2}" type="pres">
      <dgm:prSet presAssocID="{EA9A5A53-3E89-411E-84E3-1B369272731F}" presName="bgRect" presStyleLbl="bgShp" presStyleIdx="4" presStyleCnt="5"/>
      <dgm:spPr>
        <a:solidFill>
          <a:schemeClr val="accent1">
            <a:lumMod val="20000"/>
            <a:lumOff val="80000"/>
          </a:schemeClr>
        </a:solidFill>
      </dgm:spPr>
    </dgm:pt>
    <dgm:pt modelId="{F58DC12C-59D0-4FC3-9C61-0C4CC5DFC94A}" type="pres">
      <dgm:prSet presAssocID="{EA9A5A53-3E89-411E-84E3-1B369272731F}" presName="iconRect" presStyleLbl="node1" presStyleIdx="4" presStyleCnt="5" custScaleX="149261" custScaleY="149261" custLinFactNeighborY="0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411717F0-E393-4D59-B9C6-5BC10745F910}" type="pres">
      <dgm:prSet presAssocID="{EA9A5A53-3E89-411E-84E3-1B369272731F}" presName="spaceRect" presStyleCnt="0"/>
      <dgm:spPr/>
    </dgm:pt>
    <dgm:pt modelId="{0405D057-6D2C-4236-AB32-6CFB974ECE52}" type="pres">
      <dgm:prSet presAssocID="{EA9A5A53-3E89-411E-84E3-1B369272731F}" presName="parTx" presStyleLbl="revTx" presStyleIdx="4" presStyleCnt="5" custLinFactNeighborY="1105">
        <dgm:presLayoutVars>
          <dgm:chMax val="0"/>
          <dgm:chPref val="0"/>
        </dgm:presLayoutVars>
      </dgm:prSet>
      <dgm:spPr/>
    </dgm:pt>
  </dgm:ptLst>
  <dgm:cxnLst>
    <dgm:cxn modelId="{221EF611-364D-4B83-AB97-FC3C77917F11}" type="presOf" srcId="{006A2F2A-52A5-4439-9DDF-B2743F14615C}" destId="{973FEC10-6EF6-48F1-8AC2-1C964471F048}" srcOrd="0" destOrd="0" presId="urn:microsoft.com/office/officeart/2018/2/layout/IconVerticalSolidList"/>
    <dgm:cxn modelId="{8D79D515-0130-47C5-9E95-C0A95CD24DC9}" type="presOf" srcId="{2EB22C8F-BD54-4999-A941-9A72B6BE0D66}" destId="{4C403D3E-A333-40BA-98F9-A9A226B509D9}" srcOrd="0" destOrd="0" presId="urn:microsoft.com/office/officeart/2018/2/layout/IconVerticalSolidList"/>
    <dgm:cxn modelId="{42A11B74-1BEC-4FDD-A901-7BE053E59C9F}" srcId="{006A2F2A-52A5-4439-9DDF-B2743F14615C}" destId="{F022A00B-B759-42F5-B5F4-B0E7A4C302C7}" srcOrd="1" destOrd="0" parTransId="{85AE6C4B-2FE0-445D-AC83-423B7AB1F7A3}" sibTransId="{024B3293-DB0E-4BE7-8C6F-2582D95F3219}"/>
    <dgm:cxn modelId="{0EA60F8B-7782-496E-8E56-0F210EF3A7C0}" srcId="{006A2F2A-52A5-4439-9DDF-B2743F14615C}" destId="{46CBB66A-BB24-4115-B477-FF734B1C91ED}" srcOrd="0" destOrd="0" parTransId="{098FE63D-C3D5-4467-B770-DD0F42E319BD}" sibTransId="{02576613-3D3F-42C0-80D4-554CE8BDC652}"/>
    <dgm:cxn modelId="{2D650999-AFF5-4222-A4BD-61D7BDBCC1A0}" type="presOf" srcId="{EA9A5A53-3E89-411E-84E3-1B369272731F}" destId="{0405D057-6D2C-4236-AB32-6CFB974ECE52}" srcOrd="0" destOrd="0" presId="urn:microsoft.com/office/officeart/2018/2/layout/IconVerticalSolidList"/>
    <dgm:cxn modelId="{BA59D79A-7FC2-4678-9F0B-9E8FBB995256}" srcId="{006A2F2A-52A5-4439-9DDF-B2743F14615C}" destId="{2EB22C8F-BD54-4999-A941-9A72B6BE0D66}" srcOrd="3" destOrd="0" parTransId="{D48EF9CD-A7E6-47AD-AB28-F84583C12AB4}" sibTransId="{509EDA1D-0BAA-49A9-A828-8CEE1418E84A}"/>
    <dgm:cxn modelId="{5407D4DD-B320-48B9-A184-14F94F6218BC}" srcId="{006A2F2A-52A5-4439-9DDF-B2743F14615C}" destId="{B469D216-B78A-441F-AF84-21E429831B18}" srcOrd="2" destOrd="0" parTransId="{EB55AC2E-E282-4500-875A-6CF449F3910C}" sibTransId="{0E9B538E-F590-400E-B835-8D190C07B023}"/>
    <dgm:cxn modelId="{366FB3DE-1BAF-46AF-8AF9-01509203A376}" type="presOf" srcId="{F022A00B-B759-42F5-B5F4-B0E7A4C302C7}" destId="{AA246F79-AB22-4A53-89A1-0B28B0D183F6}" srcOrd="0" destOrd="0" presId="urn:microsoft.com/office/officeart/2018/2/layout/IconVerticalSolidList"/>
    <dgm:cxn modelId="{BA9B50E2-966C-4216-8C04-ED1A27D5557A}" type="presOf" srcId="{46CBB66A-BB24-4115-B477-FF734B1C91ED}" destId="{FDAB2F48-D213-4B5F-A485-E2973282596D}" srcOrd="0" destOrd="0" presId="urn:microsoft.com/office/officeart/2018/2/layout/IconVerticalSolidList"/>
    <dgm:cxn modelId="{BE43BBE3-F56D-4152-B459-7B17911FA750}" type="presOf" srcId="{B469D216-B78A-441F-AF84-21E429831B18}" destId="{06259D0D-0649-4003-B013-8F032F7B14D5}" srcOrd="0" destOrd="0" presId="urn:microsoft.com/office/officeart/2018/2/layout/IconVerticalSolidList"/>
    <dgm:cxn modelId="{3E4994ED-9F45-4ED1-916C-AA688A5BD609}" srcId="{006A2F2A-52A5-4439-9DDF-B2743F14615C}" destId="{EA9A5A53-3E89-411E-84E3-1B369272731F}" srcOrd="4" destOrd="0" parTransId="{F642332D-C8F9-451C-821D-9720728DFC52}" sibTransId="{2550DFA3-AF89-418E-A877-A6D4EFCB24A8}"/>
    <dgm:cxn modelId="{851062E6-9660-4279-A2E4-00E83A44FC1E}" type="presParOf" srcId="{973FEC10-6EF6-48F1-8AC2-1C964471F048}" destId="{91424916-E649-42A4-924A-9930EA322AB4}" srcOrd="0" destOrd="0" presId="urn:microsoft.com/office/officeart/2018/2/layout/IconVerticalSolidList"/>
    <dgm:cxn modelId="{7AEBADAC-3D11-4B20-AA6C-F157EDFDFBF3}" type="presParOf" srcId="{91424916-E649-42A4-924A-9930EA322AB4}" destId="{6288EF82-5632-441C-80DE-BC3A0342E411}" srcOrd="0" destOrd="0" presId="urn:microsoft.com/office/officeart/2018/2/layout/IconVerticalSolidList"/>
    <dgm:cxn modelId="{D21BD87E-2D03-47D5-9F05-042EC6373B6D}" type="presParOf" srcId="{91424916-E649-42A4-924A-9930EA322AB4}" destId="{31B7E627-CD5F-4A96-A0A9-10430C95AAC3}" srcOrd="1" destOrd="0" presId="urn:microsoft.com/office/officeart/2018/2/layout/IconVerticalSolidList"/>
    <dgm:cxn modelId="{6CE970B5-F905-4038-AB67-63E8BF02AE35}" type="presParOf" srcId="{91424916-E649-42A4-924A-9930EA322AB4}" destId="{1E3E2224-4461-4195-8715-AD3847D487D9}" srcOrd="2" destOrd="0" presId="urn:microsoft.com/office/officeart/2018/2/layout/IconVerticalSolidList"/>
    <dgm:cxn modelId="{2A87A969-BD63-456A-9C11-60AC12C0B7D2}" type="presParOf" srcId="{91424916-E649-42A4-924A-9930EA322AB4}" destId="{FDAB2F48-D213-4B5F-A485-E2973282596D}" srcOrd="3" destOrd="0" presId="urn:microsoft.com/office/officeart/2018/2/layout/IconVerticalSolidList"/>
    <dgm:cxn modelId="{C56B2B0F-DB31-446B-B685-4F209B701B68}" type="presParOf" srcId="{973FEC10-6EF6-48F1-8AC2-1C964471F048}" destId="{820ECD82-8FBC-4C71-9D20-8BAC66AF5710}" srcOrd="1" destOrd="0" presId="urn:microsoft.com/office/officeart/2018/2/layout/IconVerticalSolidList"/>
    <dgm:cxn modelId="{C5C6CF8A-FA9E-4154-92F1-FA59A22507B8}" type="presParOf" srcId="{973FEC10-6EF6-48F1-8AC2-1C964471F048}" destId="{BD6FEE6D-3823-49C2-91F4-BF47843DD1E3}" srcOrd="2" destOrd="0" presId="urn:microsoft.com/office/officeart/2018/2/layout/IconVerticalSolidList"/>
    <dgm:cxn modelId="{BF8DE75C-3275-4A42-9EAD-E40212BA79D1}" type="presParOf" srcId="{BD6FEE6D-3823-49C2-91F4-BF47843DD1E3}" destId="{107059CD-1358-45E6-BCB1-6BDD120F6185}" srcOrd="0" destOrd="0" presId="urn:microsoft.com/office/officeart/2018/2/layout/IconVerticalSolidList"/>
    <dgm:cxn modelId="{0FB70920-15C8-4A50-8E4E-822E406ECC69}" type="presParOf" srcId="{BD6FEE6D-3823-49C2-91F4-BF47843DD1E3}" destId="{D011B5B8-C173-469A-AD51-1E0F4D24D88E}" srcOrd="1" destOrd="0" presId="urn:microsoft.com/office/officeart/2018/2/layout/IconVerticalSolidList"/>
    <dgm:cxn modelId="{75C2C4ED-FC3E-4B6F-A3F9-98D040736BEC}" type="presParOf" srcId="{BD6FEE6D-3823-49C2-91F4-BF47843DD1E3}" destId="{D28AF45E-9D35-47EC-A61B-D37BBD721754}" srcOrd="2" destOrd="0" presId="urn:microsoft.com/office/officeart/2018/2/layout/IconVerticalSolidList"/>
    <dgm:cxn modelId="{0243AC7D-DC77-4431-96A3-13EE7EF1BA59}" type="presParOf" srcId="{BD6FEE6D-3823-49C2-91F4-BF47843DD1E3}" destId="{AA246F79-AB22-4A53-89A1-0B28B0D183F6}" srcOrd="3" destOrd="0" presId="urn:microsoft.com/office/officeart/2018/2/layout/IconVerticalSolidList"/>
    <dgm:cxn modelId="{C5604C0B-0F1A-4F28-B38C-10EA00924105}" type="presParOf" srcId="{973FEC10-6EF6-48F1-8AC2-1C964471F048}" destId="{DDBAD6CA-8937-49F4-9DB7-F64B63678875}" srcOrd="3" destOrd="0" presId="urn:microsoft.com/office/officeart/2018/2/layout/IconVerticalSolidList"/>
    <dgm:cxn modelId="{B9A2C0BD-C00A-45D6-A43C-DC165CB70D9A}" type="presParOf" srcId="{973FEC10-6EF6-48F1-8AC2-1C964471F048}" destId="{B78F4E9F-EE75-49B7-A348-DCB81D2BCDD8}" srcOrd="4" destOrd="0" presId="urn:microsoft.com/office/officeart/2018/2/layout/IconVerticalSolidList"/>
    <dgm:cxn modelId="{0D98E075-7AA7-4EF2-B920-4FA3D6C368EB}" type="presParOf" srcId="{B78F4E9F-EE75-49B7-A348-DCB81D2BCDD8}" destId="{1B4142FA-B4E4-48C7-AE04-0CB96CD826E8}" srcOrd="0" destOrd="0" presId="urn:microsoft.com/office/officeart/2018/2/layout/IconVerticalSolidList"/>
    <dgm:cxn modelId="{E1AB41C8-9A35-4F80-9315-B3D79434B918}" type="presParOf" srcId="{B78F4E9F-EE75-49B7-A348-DCB81D2BCDD8}" destId="{D549B987-DEB0-4E6F-B689-EAA34344111B}" srcOrd="1" destOrd="0" presId="urn:microsoft.com/office/officeart/2018/2/layout/IconVerticalSolidList"/>
    <dgm:cxn modelId="{2716B8DA-6F84-4721-85C9-79FFC7CFDB84}" type="presParOf" srcId="{B78F4E9F-EE75-49B7-A348-DCB81D2BCDD8}" destId="{0BF6F368-9DDF-4BC2-981B-462777E0D840}" srcOrd="2" destOrd="0" presId="urn:microsoft.com/office/officeart/2018/2/layout/IconVerticalSolidList"/>
    <dgm:cxn modelId="{E4AC2A45-944C-4158-88B3-D281EA5F982A}" type="presParOf" srcId="{B78F4E9F-EE75-49B7-A348-DCB81D2BCDD8}" destId="{06259D0D-0649-4003-B013-8F032F7B14D5}" srcOrd="3" destOrd="0" presId="urn:microsoft.com/office/officeart/2018/2/layout/IconVerticalSolidList"/>
    <dgm:cxn modelId="{6C28FE61-49F4-4DF9-AAC9-7FA2B76EA599}" type="presParOf" srcId="{973FEC10-6EF6-48F1-8AC2-1C964471F048}" destId="{56616E78-6E20-4A4D-AB90-1D16789634A7}" srcOrd="5" destOrd="0" presId="urn:microsoft.com/office/officeart/2018/2/layout/IconVerticalSolidList"/>
    <dgm:cxn modelId="{59342B31-646C-483A-AA6D-C63516103278}" type="presParOf" srcId="{973FEC10-6EF6-48F1-8AC2-1C964471F048}" destId="{B9578C5D-8DC0-4B62-8829-F748B35D7D45}" srcOrd="6" destOrd="0" presId="urn:microsoft.com/office/officeart/2018/2/layout/IconVerticalSolidList"/>
    <dgm:cxn modelId="{F857245B-58AE-42C7-B416-9BF73BCE7023}" type="presParOf" srcId="{B9578C5D-8DC0-4B62-8829-F748B35D7D45}" destId="{B018FA66-8555-47CF-9C74-347CF331FBEF}" srcOrd="0" destOrd="0" presId="urn:microsoft.com/office/officeart/2018/2/layout/IconVerticalSolidList"/>
    <dgm:cxn modelId="{912A64D6-B671-4D1D-9A99-A9B44D99CEFE}" type="presParOf" srcId="{B9578C5D-8DC0-4B62-8829-F748B35D7D45}" destId="{A4EF03AF-7AE8-4F6B-A512-E05AC5823D7D}" srcOrd="1" destOrd="0" presId="urn:microsoft.com/office/officeart/2018/2/layout/IconVerticalSolidList"/>
    <dgm:cxn modelId="{D31FCD79-3B52-4E22-9E96-E4DE673BBFE2}" type="presParOf" srcId="{B9578C5D-8DC0-4B62-8829-F748B35D7D45}" destId="{5D3121C5-48A7-4D9F-B8DB-11E1B6462257}" srcOrd="2" destOrd="0" presId="urn:microsoft.com/office/officeart/2018/2/layout/IconVerticalSolidList"/>
    <dgm:cxn modelId="{DE24B0BF-51CC-4030-A8AB-B152A8F8115A}" type="presParOf" srcId="{B9578C5D-8DC0-4B62-8829-F748B35D7D45}" destId="{4C403D3E-A333-40BA-98F9-A9A226B509D9}" srcOrd="3" destOrd="0" presId="urn:microsoft.com/office/officeart/2018/2/layout/IconVerticalSolidList"/>
    <dgm:cxn modelId="{7A21E910-E128-48C1-BB3A-D6385C8B9CB2}" type="presParOf" srcId="{973FEC10-6EF6-48F1-8AC2-1C964471F048}" destId="{CD2061DA-574F-4A87-B48D-028CDACEE16B}" srcOrd="7" destOrd="0" presId="urn:microsoft.com/office/officeart/2018/2/layout/IconVerticalSolidList"/>
    <dgm:cxn modelId="{E4D23FCE-212C-49FB-8BAE-565BC78A8698}" type="presParOf" srcId="{973FEC10-6EF6-48F1-8AC2-1C964471F048}" destId="{D1668A4F-60DB-462A-A98A-5309A52B1CF4}" srcOrd="8" destOrd="0" presId="urn:microsoft.com/office/officeart/2018/2/layout/IconVerticalSolidList"/>
    <dgm:cxn modelId="{C82BF573-D396-460F-9C6A-7BFC3B5E7BD1}" type="presParOf" srcId="{D1668A4F-60DB-462A-A98A-5309A52B1CF4}" destId="{7FE7EF85-FE8B-4B3B-A39E-230663D90DB2}" srcOrd="0" destOrd="0" presId="urn:microsoft.com/office/officeart/2018/2/layout/IconVerticalSolidList"/>
    <dgm:cxn modelId="{5D1C21FD-E666-45CD-9A7C-31CBA7D26504}" type="presParOf" srcId="{D1668A4F-60DB-462A-A98A-5309A52B1CF4}" destId="{F58DC12C-59D0-4FC3-9C61-0C4CC5DFC94A}" srcOrd="1" destOrd="0" presId="urn:microsoft.com/office/officeart/2018/2/layout/IconVerticalSolidList"/>
    <dgm:cxn modelId="{429963CC-C247-42DF-B8B4-C1884064436D}" type="presParOf" srcId="{D1668A4F-60DB-462A-A98A-5309A52B1CF4}" destId="{411717F0-E393-4D59-B9C6-5BC10745F910}" srcOrd="2" destOrd="0" presId="urn:microsoft.com/office/officeart/2018/2/layout/IconVerticalSolidList"/>
    <dgm:cxn modelId="{5494B93C-5F36-4DCD-B4F9-CC07315D5DA1}" type="presParOf" srcId="{D1668A4F-60DB-462A-A98A-5309A52B1CF4}" destId="{0405D057-6D2C-4236-AB32-6CFB974ECE5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C95A4A-1362-4E16-BB32-AE9E3E57DC9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88CDEE-B98A-4B50-B4CE-D0B4126FAD0E}">
      <dgm:prSet phldrT="[Text]" phldr="0" custT="1"/>
      <dgm:spPr/>
      <dgm:t>
        <a:bodyPr/>
        <a:lstStyle/>
        <a:p>
          <a:r>
            <a:rPr lang="en-US" sz="1400" b="1" dirty="0">
              <a:solidFill>
                <a:schemeClr val="bg2"/>
              </a:solidFill>
            </a:rPr>
            <a:t>LEADER </a:t>
          </a:r>
          <a:br>
            <a:rPr lang="en-US" sz="1400" b="1" dirty="0">
              <a:solidFill>
                <a:schemeClr val="bg2"/>
              </a:solidFill>
            </a:rPr>
          </a:br>
          <a:r>
            <a:rPr lang="en-US" sz="1400" b="1" dirty="0">
              <a:solidFill>
                <a:schemeClr val="bg2"/>
              </a:solidFill>
            </a:rPr>
            <a:t>(liraglutide SC QD)</a:t>
          </a:r>
        </a:p>
      </dgm:t>
    </dgm:pt>
    <dgm:pt modelId="{120D86D2-D5C0-4BB5-8CEE-B11C3DB271F2}" type="parTrans" cxnId="{45B8E8F7-3023-4427-BEC2-8A00E4088F33}">
      <dgm:prSet/>
      <dgm:spPr/>
      <dgm:t>
        <a:bodyPr/>
        <a:lstStyle/>
        <a:p>
          <a:endParaRPr lang="en-US" sz="1400"/>
        </a:p>
      </dgm:t>
    </dgm:pt>
    <dgm:pt modelId="{FE42AF33-7C92-41CA-A1EF-324A3EFD8B47}" type="sibTrans" cxnId="{45B8E8F7-3023-4427-BEC2-8A00E4088F33}">
      <dgm:prSet/>
      <dgm:spPr/>
      <dgm:t>
        <a:bodyPr/>
        <a:lstStyle/>
        <a:p>
          <a:endParaRPr lang="en-US" sz="1400"/>
        </a:p>
      </dgm:t>
    </dgm:pt>
    <dgm:pt modelId="{2579D3BD-E4E1-4255-8579-1E328F3367FF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Demonstrated MACE risk reduction in high-risk patients with T2D</a:t>
          </a:r>
        </a:p>
      </dgm:t>
    </dgm:pt>
    <dgm:pt modelId="{C95251FF-C0C5-4C8B-BE44-4EF737452E86}" type="parTrans" cxnId="{FD020DB9-7A1F-428F-9DF3-D2CF5242DC4F}">
      <dgm:prSet/>
      <dgm:spPr/>
      <dgm:t>
        <a:bodyPr/>
        <a:lstStyle/>
        <a:p>
          <a:endParaRPr lang="en-US" sz="1400"/>
        </a:p>
      </dgm:t>
    </dgm:pt>
    <dgm:pt modelId="{D406BF23-10CB-49D6-A729-25484C51A86C}" type="sibTrans" cxnId="{FD020DB9-7A1F-428F-9DF3-D2CF5242DC4F}">
      <dgm:prSet/>
      <dgm:spPr/>
      <dgm:t>
        <a:bodyPr/>
        <a:lstStyle/>
        <a:p>
          <a:endParaRPr lang="en-US" sz="1400"/>
        </a:p>
      </dgm:t>
    </dgm:pt>
    <dgm:pt modelId="{46A9E476-8D40-4850-9136-2F23D5FB1EF7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PCP lens: </a:t>
          </a:r>
          <a:r>
            <a:rPr lang="en-US" sz="1400" dirty="0"/>
            <a:t>proven CV benefit</a:t>
          </a:r>
        </a:p>
      </dgm:t>
    </dgm:pt>
    <dgm:pt modelId="{D27B02F3-0A23-4626-919B-382382B09877}" type="parTrans" cxnId="{4C3C8A5A-2F1D-4364-B0EE-066DA0EC946D}">
      <dgm:prSet/>
      <dgm:spPr/>
      <dgm:t>
        <a:bodyPr/>
        <a:lstStyle/>
        <a:p>
          <a:endParaRPr lang="en-US" sz="1400"/>
        </a:p>
      </dgm:t>
    </dgm:pt>
    <dgm:pt modelId="{6712D0E8-7F72-485C-A73E-C32C6F1D9568}" type="sibTrans" cxnId="{4C3C8A5A-2F1D-4364-B0EE-066DA0EC946D}">
      <dgm:prSet/>
      <dgm:spPr/>
      <dgm:t>
        <a:bodyPr/>
        <a:lstStyle/>
        <a:p>
          <a:endParaRPr lang="en-US" sz="1400"/>
        </a:p>
      </dgm:t>
    </dgm:pt>
    <dgm:pt modelId="{F63A632C-AF75-45AF-A458-398048F8AB95}">
      <dgm:prSet phldrT="[Text]" phldr="0" custT="1"/>
      <dgm:spPr/>
      <dgm:t>
        <a:bodyPr/>
        <a:lstStyle/>
        <a:p>
          <a:r>
            <a:rPr lang="en-US" sz="1400" b="1" dirty="0">
              <a:solidFill>
                <a:schemeClr val="bg2"/>
              </a:solidFill>
            </a:rPr>
            <a:t>SUSTAIN-6</a:t>
          </a:r>
          <a:br>
            <a:rPr lang="en-US" sz="1400" b="1" dirty="0">
              <a:solidFill>
                <a:schemeClr val="bg2"/>
              </a:solidFill>
            </a:rPr>
          </a:br>
          <a:r>
            <a:rPr lang="en-US" sz="1400" b="1" dirty="0">
              <a:solidFill>
                <a:schemeClr val="bg2"/>
              </a:solidFill>
            </a:rPr>
            <a:t>(semaglutide SC QW)</a:t>
          </a:r>
        </a:p>
      </dgm:t>
    </dgm:pt>
    <dgm:pt modelId="{2F96930E-5655-4B27-9E4D-15DB20882444}" type="parTrans" cxnId="{866FC36D-00E5-42DA-A059-01D08112E983}">
      <dgm:prSet/>
      <dgm:spPr/>
      <dgm:t>
        <a:bodyPr/>
        <a:lstStyle/>
        <a:p>
          <a:endParaRPr lang="en-US" sz="1400"/>
        </a:p>
      </dgm:t>
    </dgm:pt>
    <dgm:pt modelId="{6F3717AB-0DB1-490E-94C7-D3C855AC0B03}" type="sibTrans" cxnId="{866FC36D-00E5-42DA-A059-01D08112E983}">
      <dgm:prSet/>
      <dgm:spPr/>
      <dgm:t>
        <a:bodyPr/>
        <a:lstStyle/>
        <a:p>
          <a:endParaRPr lang="en-US" sz="1400"/>
        </a:p>
      </dgm:t>
    </dgm:pt>
    <dgm:pt modelId="{FD8D975A-B4FA-43FF-8286-EBA392EC6056}">
      <dgm:prSet phldrT="[Text]" phldr="0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dirty="0"/>
            <a:t>Demonstrated MACE risk reduction in high-risk patients with T2D</a:t>
          </a:r>
        </a:p>
      </dgm:t>
    </dgm:pt>
    <dgm:pt modelId="{61EB32E3-AE50-4F50-92E5-85EB3AE713D5}" type="parTrans" cxnId="{5CF25365-9EF0-4FB7-9AAF-43B4E07AE0E2}">
      <dgm:prSet/>
      <dgm:spPr/>
      <dgm:t>
        <a:bodyPr/>
        <a:lstStyle/>
        <a:p>
          <a:endParaRPr lang="en-US"/>
        </a:p>
      </dgm:t>
    </dgm:pt>
    <dgm:pt modelId="{50C6DE86-AD6F-4B9D-B9A0-0F28664540B0}" type="sibTrans" cxnId="{5CF25365-9EF0-4FB7-9AAF-43B4E07AE0E2}">
      <dgm:prSet/>
      <dgm:spPr/>
      <dgm:t>
        <a:bodyPr/>
        <a:lstStyle/>
        <a:p>
          <a:endParaRPr lang="en-US"/>
        </a:p>
      </dgm:t>
    </dgm:pt>
    <dgm:pt modelId="{044104B5-D353-4871-8535-FFE4B9FFF974}">
      <dgm:prSet phldrT="[Text]" phldr="0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dirty="0"/>
            <a:t>Increased rate of retinopathy observed, assess history if A1C may fall rapidly</a:t>
          </a:r>
        </a:p>
      </dgm:t>
    </dgm:pt>
    <dgm:pt modelId="{76198A7D-826A-4D81-AA47-A3F1E8B584B4}" type="parTrans" cxnId="{7A31FF66-31C1-4B70-B5E8-DE2C73849F82}">
      <dgm:prSet/>
      <dgm:spPr/>
      <dgm:t>
        <a:bodyPr/>
        <a:lstStyle/>
        <a:p>
          <a:endParaRPr lang="en-US"/>
        </a:p>
      </dgm:t>
    </dgm:pt>
    <dgm:pt modelId="{14519C76-6E05-4B9B-BCC6-790E3E71BEB9}" type="sibTrans" cxnId="{7A31FF66-31C1-4B70-B5E8-DE2C73849F82}">
      <dgm:prSet/>
      <dgm:spPr/>
      <dgm:t>
        <a:bodyPr/>
        <a:lstStyle/>
        <a:p>
          <a:endParaRPr lang="en-US"/>
        </a:p>
      </dgm:t>
    </dgm:pt>
    <dgm:pt modelId="{F6BA811A-59AA-4E09-9345-A52489841A6E}">
      <dgm:prSet phldrT="[Text]" phldr="0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b="1" dirty="0"/>
            <a:t>PCP lens: </a:t>
          </a:r>
          <a:r>
            <a:rPr lang="en-US" dirty="0"/>
            <a:t>proven CV benefit, but retinopathy awareness needed</a:t>
          </a:r>
        </a:p>
      </dgm:t>
    </dgm:pt>
    <dgm:pt modelId="{A7F28354-052E-41FF-ADE6-3F572E21F1B7}" type="parTrans" cxnId="{CDC9D777-A3D7-4061-ABBD-2AE35582E253}">
      <dgm:prSet/>
      <dgm:spPr/>
      <dgm:t>
        <a:bodyPr/>
        <a:lstStyle/>
        <a:p>
          <a:endParaRPr lang="en-US"/>
        </a:p>
      </dgm:t>
    </dgm:pt>
    <dgm:pt modelId="{961354EB-9FEE-443A-A297-797694D52F22}" type="sibTrans" cxnId="{CDC9D777-A3D7-4061-ABBD-2AE35582E253}">
      <dgm:prSet/>
      <dgm:spPr/>
      <dgm:t>
        <a:bodyPr/>
        <a:lstStyle/>
        <a:p>
          <a:endParaRPr lang="en-US"/>
        </a:p>
      </dgm:t>
    </dgm:pt>
    <dgm:pt modelId="{425327DD-E941-4832-A788-22404ADC39F4}">
      <dgm:prSet phldrT="[Text]" phldr="0" custT="1"/>
      <dgm:spPr/>
      <dgm:t>
        <a:bodyPr/>
        <a:lstStyle/>
        <a:p>
          <a:r>
            <a:rPr lang="en-US" sz="1400" b="1">
              <a:solidFill>
                <a:schemeClr val="bg2"/>
              </a:solidFill>
            </a:rPr>
            <a:t>REWIND</a:t>
          </a:r>
          <a:br>
            <a:rPr lang="en-US" sz="1400" b="1">
              <a:solidFill>
                <a:schemeClr val="bg2"/>
              </a:solidFill>
            </a:rPr>
          </a:br>
          <a:r>
            <a:rPr lang="en-US" sz="1400" b="1">
              <a:solidFill>
                <a:schemeClr val="bg2"/>
              </a:solidFill>
            </a:rPr>
            <a:t>(dulaglutide SC QW)</a:t>
          </a:r>
          <a:endParaRPr lang="en-US" sz="1400" b="1" dirty="0">
            <a:solidFill>
              <a:schemeClr val="bg2"/>
            </a:solidFill>
          </a:endParaRPr>
        </a:p>
      </dgm:t>
    </dgm:pt>
    <dgm:pt modelId="{02B5A34C-4FCE-4157-BD36-1A391A25EE65}" type="sibTrans" cxnId="{285A004B-BD68-43CB-9A9F-86067D00E863}">
      <dgm:prSet/>
      <dgm:spPr/>
      <dgm:t>
        <a:bodyPr/>
        <a:lstStyle/>
        <a:p>
          <a:endParaRPr lang="en-US"/>
        </a:p>
      </dgm:t>
    </dgm:pt>
    <dgm:pt modelId="{74F57152-FB95-4749-9B99-A22AE8B20C0C}" type="parTrans" cxnId="{285A004B-BD68-43CB-9A9F-86067D00E863}">
      <dgm:prSet/>
      <dgm:spPr/>
      <dgm:t>
        <a:bodyPr/>
        <a:lstStyle/>
        <a:p>
          <a:endParaRPr lang="en-US"/>
        </a:p>
      </dgm:t>
    </dgm:pt>
    <dgm:pt modelId="{6D207DE1-06F6-411A-99E6-0FE093A0BA05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Demonstrated MACE risk reduction in patients with T2D and established ASCVD and/or CKD</a:t>
          </a:r>
        </a:p>
      </dgm:t>
    </dgm:pt>
    <dgm:pt modelId="{A637D488-7001-4D9C-A380-E4274C05CE39}" type="sibTrans" cxnId="{E6366FB3-6CD1-40EA-B678-256A6B816688}">
      <dgm:prSet/>
      <dgm:spPr/>
      <dgm:t>
        <a:bodyPr/>
        <a:lstStyle/>
        <a:p>
          <a:endParaRPr lang="en-US" sz="1400"/>
        </a:p>
      </dgm:t>
    </dgm:pt>
    <dgm:pt modelId="{35942C67-1D30-4E54-9127-397F118E3318}" type="parTrans" cxnId="{E6366FB3-6CD1-40EA-B678-256A6B816688}">
      <dgm:prSet/>
      <dgm:spPr/>
      <dgm:t>
        <a:bodyPr/>
        <a:lstStyle/>
        <a:p>
          <a:endParaRPr lang="en-US" sz="1400"/>
        </a:p>
      </dgm:t>
    </dgm:pt>
    <dgm:pt modelId="{980455BB-5F45-43E2-A8D4-293DFF0F1C76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dirty="0"/>
            <a:t>Expanded CV benefit evidence to an oral GLP-1 RA</a:t>
          </a:r>
        </a:p>
      </dgm:t>
    </dgm:pt>
    <dgm:pt modelId="{C111D701-4C63-4234-B4C1-BD5551B3C499}" type="sibTrans" cxnId="{D59C91FF-D50E-4979-86CF-32720E6DF0FC}">
      <dgm:prSet/>
      <dgm:spPr/>
      <dgm:t>
        <a:bodyPr/>
        <a:lstStyle/>
        <a:p>
          <a:endParaRPr lang="en-US" sz="1400"/>
        </a:p>
      </dgm:t>
    </dgm:pt>
    <dgm:pt modelId="{E19776BD-D7A6-40E3-9626-F0AB5EC5107B}" type="parTrans" cxnId="{D59C91FF-D50E-4979-86CF-32720E6DF0FC}">
      <dgm:prSet/>
      <dgm:spPr/>
      <dgm:t>
        <a:bodyPr/>
        <a:lstStyle/>
        <a:p>
          <a:endParaRPr lang="en-US" sz="1400"/>
        </a:p>
      </dgm:t>
    </dgm:pt>
    <dgm:pt modelId="{85C30603-9293-4634-962F-DEAABFBA63EF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400" b="1" dirty="0"/>
            <a:t>PCP lens: </a:t>
          </a:r>
          <a:r>
            <a:rPr lang="en-US" sz="1400" dirty="0"/>
            <a:t>oral option with proven CV benefit</a:t>
          </a:r>
        </a:p>
      </dgm:t>
    </dgm:pt>
    <dgm:pt modelId="{DD99E22A-42E7-4698-8664-74615E5B7A45}" type="sibTrans" cxnId="{EE29D9E2-A8FB-49E8-95AF-E62813CBE063}">
      <dgm:prSet/>
      <dgm:spPr/>
      <dgm:t>
        <a:bodyPr/>
        <a:lstStyle/>
        <a:p>
          <a:endParaRPr lang="en-US" sz="1400"/>
        </a:p>
      </dgm:t>
    </dgm:pt>
    <dgm:pt modelId="{B8DB13E4-FAE6-4532-98EC-A2948F09B9F7}" type="parTrans" cxnId="{EE29D9E2-A8FB-49E8-95AF-E62813CBE063}">
      <dgm:prSet/>
      <dgm:spPr/>
      <dgm:t>
        <a:bodyPr/>
        <a:lstStyle/>
        <a:p>
          <a:endParaRPr lang="en-US" sz="1400"/>
        </a:p>
      </dgm:t>
    </dgm:pt>
    <dgm:pt modelId="{2F2D3ADC-E2AE-44AE-B97E-873C46CFC084}">
      <dgm:prSet phldrT="[Text]" phldr="0" custT="1"/>
      <dgm:spPr/>
      <dgm:t>
        <a:bodyPr/>
        <a:lstStyle/>
        <a:p>
          <a:r>
            <a:rPr lang="en-US" sz="1400" b="1">
              <a:solidFill>
                <a:schemeClr val="bg2"/>
              </a:solidFill>
            </a:rPr>
            <a:t>SOUL</a:t>
          </a:r>
          <a:br>
            <a:rPr lang="en-US" sz="1400" b="1">
              <a:solidFill>
                <a:schemeClr val="bg2"/>
              </a:solidFill>
            </a:rPr>
          </a:br>
          <a:r>
            <a:rPr lang="en-US" sz="1400" b="1">
              <a:solidFill>
                <a:schemeClr val="bg2"/>
              </a:solidFill>
            </a:rPr>
            <a:t>(semaglutide PO QD)</a:t>
          </a:r>
          <a:endParaRPr lang="en-US" sz="1400" b="1" dirty="0">
            <a:solidFill>
              <a:schemeClr val="bg2"/>
            </a:solidFill>
          </a:endParaRPr>
        </a:p>
      </dgm:t>
    </dgm:pt>
    <dgm:pt modelId="{C9FD96DC-ABAB-432E-A87D-A9CE98E8A3A2}" type="parTrans" cxnId="{5301A902-C204-45FC-9721-19DD20FED39E}">
      <dgm:prSet/>
      <dgm:spPr/>
    </dgm:pt>
    <dgm:pt modelId="{D8DDC12E-EBDC-41AF-A932-B3E279BB6337}" type="sibTrans" cxnId="{5301A902-C204-45FC-9721-19DD20FED39E}">
      <dgm:prSet/>
      <dgm:spPr/>
    </dgm:pt>
    <dgm:pt modelId="{6673B311-1F8C-49E7-86BC-77671671267C}">
      <dgm:prSet phldrT="[Text]" phldr="0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dirty="0"/>
            <a:t>Demonstrated MACE risk reduction in broad T2D population, including those without established CVD</a:t>
          </a:r>
        </a:p>
      </dgm:t>
    </dgm:pt>
    <dgm:pt modelId="{AB5E93F4-73AC-4BF7-A6BA-C74DA6257810}" type="parTrans" cxnId="{70CD5992-9A3D-4DE7-826F-3BFDEE9E5CCD}">
      <dgm:prSet/>
      <dgm:spPr/>
      <dgm:t>
        <a:bodyPr/>
        <a:lstStyle/>
        <a:p>
          <a:endParaRPr lang="en-US"/>
        </a:p>
      </dgm:t>
    </dgm:pt>
    <dgm:pt modelId="{24DB6BE3-2680-41EA-9330-BF60EA7865AE}" type="sibTrans" cxnId="{70CD5992-9A3D-4DE7-826F-3BFDEE9E5CCD}">
      <dgm:prSet/>
      <dgm:spPr/>
      <dgm:t>
        <a:bodyPr/>
        <a:lstStyle/>
        <a:p>
          <a:endParaRPr lang="en-US"/>
        </a:p>
      </dgm:t>
    </dgm:pt>
    <dgm:pt modelId="{ADF38FBD-4FE2-4CE4-A50B-B232CC71317A}">
      <dgm:prSet phldrT="[Text]" phldr="0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b="1" dirty="0"/>
            <a:t>PCP lens: </a:t>
          </a:r>
          <a:r>
            <a:rPr lang="en-US" dirty="0"/>
            <a:t>broad relevance</a:t>
          </a:r>
        </a:p>
      </dgm:t>
    </dgm:pt>
    <dgm:pt modelId="{B69CECC5-4A47-4719-8C60-F4DC7EDCF050}" type="parTrans" cxnId="{CFD84150-4162-4C57-A475-EC4B144210E9}">
      <dgm:prSet/>
      <dgm:spPr/>
      <dgm:t>
        <a:bodyPr/>
        <a:lstStyle/>
        <a:p>
          <a:endParaRPr lang="en-US"/>
        </a:p>
      </dgm:t>
    </dgm:pt>
    <dgm:pt modelId="{252CBF16-4AB1-4C1F-A4F9-8FF346B6FAC4}" type="sibTrans" cxnId="{CFD84150-4162-4C57-A475-EC4B144210E9}">
      <dgm:prSet/>
      <dgm:spPr/>
      <dgm:t>
        <a:bodyPr/>
        <a:lstStyle/>
        <a:p>
          <a:endParaRPr lang="en-US"/>
        </a:p>
      </dgm:t>
    </dgm:pt>
    <dgm:pt modelId="{395C6CFC-6662-4488-BE1B-08645F61C3C4}" type="pres">
      <dgm:prSet presAssocID="{68C95A4A-1362-4E16-BB32-AE9E3E57DC98}" presName="Name0" presStyleCnt="0">
        <dgm:presLayoutVars>
          <dgm:dir/>
          <dgm:animLvl val="lvl"/>
          <dgm:resizeHandles val="exact"/>
        </dgm:presLayoutVars>
      </dgm:prSet>
      <dgm:spPr/>
    </dgm:pt>
    <dgm:pt modelId="{6B840113-8C0D-4A11-993F-985B61C647DD}" type="pres">
      <dgm:prSet presAssocID="{0188CDEE-B98A-4B50-B4CE-D0B4126FAD0E}" presName="composite" presStyleCnt="0"/>
      <dgm:spPr/>
    </dgm:pt>
    <dgm:pt modelId="{8188841A-0395-44CF-B7C9-B9ED1519E18D}" type="pres">
      <dgm:prSet presAssocID="{0188CDEE-B98A-4B50-B4CE-D0B4126FAD0E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899C9E34-35E6-4CA8-B7C2-82D9258B7C2C}" type="pres">
      <dgm:prSet presAssocID="{0188CDEE-B98A-4B50-B4CE-D0B4126FAD0E}" presName="desTx" presStyleLbl="alignAccFollowNode1" presStyleIdx="0" presStyleCnt="4">
        <dgm:presLayoutVars>
          <dgm:bulletEnabled val="1"/>
        </dgm:presLayoutVars>
      </dgm:prSet>
      <dgm:spPr/>
    </dgm:pt>
    <dgm:pt modelId="{37CDE1E3-E4CE-49B6-86A2-3277EE71BC31}" type="pres">
      <dgm:prSet presAssocID="{FE42AF33-7C92-41CA-A1EF-324A3EFD8B47}" presName="space" presStyleCnt="0"/>
      <dgm:spPr/>
    </dgm:pt>
    <dgm:pt modelId="{7C67D628-119F-4FC0-AB38-2D97D50C6E27}" type="pres">
      <dgm:prSet presAssocID="{F63A632C-AF75-45AF-A458-398048F8AB95}" presName="composite" presStyleCnt="0"/>
      <dgm:spPr/>
    </dgm:pt>
    <dgm:pt modelId="{73038D86-3B32-456D-84C3-CF3A4003483B}" type="pres">
      <dgm:prSet presAssocID="{F63A632C-AF75-45AF-A458-398048F8AB95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BAB77386-E0F4-4B60-9BE6-14149B7AD05D}" type="pres">
      <dgm:prSet presAssocID="{F63A632C-AF75-45AF-A458-398048F8AB95}" presName="desTx" presStyleLbl="alignAccFollowNode1" presStyleIdx="1" presStyleCnt="4">
        <dgm:presLayoutVars>
          <dgm:bulletEnabled val="1"/>
        </dgm:presLayoutVars>
      </dgm:prSet>
      <dgm:spPr/>
    </dgm:pt>
    <dgm:pt modelId="{A629D81F-8C4E-48C7-82D1-09174E987448}" type="pres">
      <dgm:prSet presAssocID="{6F3717AB-0DB1-490E-94C7-D3C855AC0B03}" presName="space" presStyleCnt="0"/>
      <dgm:spPr/>
    </dgm:pt>
    <dgm:pt modelId="{509E2D2E-42A9-4F8B-9B79-2F70A800F96D}" type="pres">
      <dgm:prSet presAssocID="{425327DD-E941-4832-A788-22404ADC39F4}" presName="composite" presStyleCnt="0"/>
      <dgm:spPr/>
    </dgm:pt>
    <dgm:pt modelId="{E1BB425F-03DB-468A-AD77-56925156A089}" type="pres">
      <dgm:prSet presAssocID="{425327DD-E941-4832-A788-22404ADC39F4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CC8F4FD4-3C1A-42B5-BB3D-DC85B07D9368}" type="pres">
      <dgm:prSet presAssocID="{425327DD-E941-4832-A788-22404ADC39F4}" presName="desTx" presStyleLbl="alignAccFollowNode1" presStyleIdx="2" presStyleCnt="4">
        <dgm:presLayoutVars>
          <dgm:bulletEnabled val="1"/>
        </dgm:presLayoutVars>
      </dgm:prSet>
      <dgm:spPr/>
    </dgm:pt>
    <dgm:pt modelId="{1582FC90-48F1-4E0F-8D20-68D897FC30D4}" type="pres">
      <dgm:prSet presAssocID="{02B5A34C-4FCE-4157-BD36-1A391A25EE65}" presName="space" presStyleCnt="0"/>
      <dgm:spPr/>
    </dgm:pt>
    <dgm:pt modelId="{7274C06E-FBC3-480A-884C-DB0C703DEB42}" type="pres">
      <dgm:prSet presAssocID="{2F2D3ADC-E2AE-44AE-B97E-873C46CFC084}" presName="composite" presStyleCnt="0"/>
      <dgm:spPr/>
    </dgm:pt>
    <dgm:pt modelId="{2D95C706-4CE3-405A-AACB-791C9860F186}" type="pres">
      <dgm:prSet presAssocID="{2F2D3ADC-E2AE-44AE-B97E-873C46CFC084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9A3EB369-D0C2-489F-B744-2F36DA28142C}" type="pres">
      <dgm:prSet presAssocID="{2F2D3ADC-E2AE-44AE-B97E-873C46CFC084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5301A902-C204-45FC-9721-19DD20FED39E}" srcId="{68C95A4A-1362-4E16-BB32-AE9E3E57DC98}" destId="{2F2D3ADC-E2AE-44AE-B97E-873C46CFC084}" srcOrd="3" destOrd="0" parTransId="{C9FD96DC-ABAB-432E-A87D-A9CE98E8A3A2}" sibTransId="{D8DDC12E-EBDC-41AF-A932-B3E279BB6337}"/>
    <dgm:cxn modelId="{96463318-A1F2-485C-93A0-6487266C34A5}" type="presOf" srcId="{F6BA811A-59AA-4E09-9345-A52489841A6E}" destId="{BAB77386-E0F4-4B60-9BE6-14149B7AD05D}" srcOrd="0" destOrd="2" presId="urn:microsoft.com/office/officeart/2005/8/layout/hList1"/>
    <dgm:cxn modelId="{611F261C-925B-4C09-9783-DA04DA072634}" type="presOf" srcId="{68C95A4A-1362-4E16-BB32-AE9E3E57DC98}" destId="{395C6CFC-6662-4488-BE1B-08645F61C3C4}" srcOrd="0" destOrd="0" presId="urn:microsoft.com/office/officeart/2005/8/layout/hList1"/>
    <dgm:cxn modelId="{46ACED29-9A61-44D1-A6BF-FE0EC03C9E94}" type="presOf" srcId="{0188CDEE-B98A-4B50-B4CE-D0B4126FAD0E}" destId="{8188841A-0395-44CF-B7C9-B9ED1519E18D}" srcOrd="0" destOrd="0" presId="urn:microsoft.com/office/officeart/2005/8/layout/hList1"/>
    <dgm:cxn modelId="{7649A044-49AC-4FFA-A974-C03DFD0ED8F4}" type="presOf" srcId="{46A9E476-8D40-4850-9136-2F23D5FB1EF7}" destId="{899C9E34-35E6-4CA8-B7C2-82D9258B7C2C}" srcOrd="0" destOrd="1" presId="urn:microsoft.com/office/officeart/2005/8/layout/hList1"/>
    <dgm:cxn modelId="{5CF25365-9EF0-4FB7-9AAF-43B4E07AE0E2}" srcId="{F63A632C-AF75-45AF-A458-398048F8AB95}" destId="{FD8D975A-B4FA-43FF-8286-EBA392EC6056}" srcOrd="0" destOrd="0" parTransId="{61EB32E3-AE50-4F50-92E5-85EB3AE713D5}" sibTransId="{50C6DE86-AD6F-4B9D-B9A0-0F28664540B0}"/>
    <dgm:cxn modelId="{7A31FF66-31C1-4B70-B5E8-DE2C73849F82}" srcId="{F63A632C-AF75-45AF-A458-398048F8AB95}" destId="{044104B5-D353-4871-8535-FFE4B9FFF974}" srcOrd="1" destOrd="0" parTransId="{76198A7D-826A-4D81-AA47-A3F1E8B584B4}" sibTransId="{14519C76-6E05-4B9B-BCC6-790E3E71BEB9}"/>
    <dgm:cxn modelId="{F8151667-7698-4E1C-A95F-96A807EE097D}" type="presOf" srcId="{2F2D3ADC-E2AE-44AE-B97E-873C46CFC084}" destId="{2D95C706-4CE3-405A-AACB-791C9860F186}" srcOrd="0" destOrd="0" presId="urn:microsoft.com/office/officeart/2005/8/layout/hList1"/>
    <dgm:cxn modelId="{285A004B-BD68-43CB-9A9F-86067D00E863}" srcId="{68C95A4A-1362-4E16-BB32-AE9E3E57DC98}" destId="{425327DD-E941-4832-A788-22404ADC39F4}" srcOrd="2" destOrd="0" parTransId="{74F57152-FB95-4749-9B99-A22AE8B20C0C}" sibTransId="{02B5A34C-4FCE-4157-BD36-1A391A25EE65}"/>
    <dgm:cxn modelId="{866FC36D-00E5-42DA-A059-01D08112E983}" srcId="{68C95A4A-1362-4E16-BB32-AE9E3E57DC98}" destId="{F63A632C-AF75-45AF-A458-398048F8AB95}" srcOrd="1" destOrd="0" parTransId="{2F96930E-5655-4B27-9E4D-15DB20882444}" sibTransId="{6F3717AB-0DB1-490E-94C7-D3C855AC0B03}"/>
    <dgm:cxn modelId="{CFD84150-4162-4C57-A475-EC4B144210E9}" srcId="{425327DD-E941-4832-A788-22404ADC39F4}" destId="{ADF38FBD-4FE2-4CE4-A50B-B232CC71317A}" srcOrd="1" destOrd="0" parTransId="{B69CECC5-4A47-4719-8C60-F4DC7EDCF050}" sibTransId="{252CBF16-4AB1-4C1F-A4F9-8FF346B6FAC4}"/>
    <dgm:cxn modelId="{B9A6B377-B2AC-41F1-9AA2-E8213D55FC0C}" type="presOf" srcId="{044104B5-D353-4871-8535-FFE4B9FFF974}" destId="{BAB77386-E0F4-4B60-9BE6-14149B7AD05D}" srcOrd="0" destOrd="1" presId="urn:microsoft.com/office/officeart/2005/8/layout/hList1"/>
    <dgm:cxn modelId="{CDC9D777-A3D7-4061-ABBD-2AE35582E253}" srcId="{F63A632C-AF75-45AF-A458-398048F8AB95}" destId="{F6BA811A-59AA-4E09-9345-A52489841A6E}" srcOrd="2" destOrd="0" parTransId="{A7F28354-052E-41FF-ADE6-3F572E21F1B7}" sibTransId="{961354EB-9FEE-443A-A297-797694D52F22}"/>
    <dgm:cxn modelId="{A3E48C78-35A4-45DC-B964-E1E79767F8FB}" type="presOf" srcId="{FD8D975A-B4FA-43FF-8286-EBA392EC6056}" destId="{BAB77386-E0F4-4B60-9BE6-14149B7AD05D}" srcOrd="0" destOrd="0" presId="urn:microsoft.com/office/officeart/2005/8/layout/hList1"/>
    <dgm:cxn modelId="{4C3C8A5A-2F1D-4364-B0EE-066DA0EC946D}" srcId="{0188CDEE-B98A-4B50-B4CE-D0B4126FAD0E}" destId="{46A9E476-8D40-4850-9136-2F23D5FB1EF7}" srcOrd="1" destOrd="0" parTransId="{D27B02F3-0A23-4626-919B-382382B09877}" sibTransId="{6712D0E8-7F72-485C-A73E-C32C6F1D9568}"/>
    <dgm:cxn modelId="{70CD5992-9A3D-4DE7-826F-3BFDEE9E5CCD}" srcId="{425327DD-E941-4832-A788-22404ADC39F4}" destId="{6673B311-1F8C-49E7-86BC-77671671267C}" srcOrd="0" destOrd="0" parTransId="{AB5E93F4-73AC-4BF7-A6BA-C74DA6257810}" sibTransId="{24DB6BE3-2680-41EA-9330-BF60EA7865AE}"/>
    <dgm:cxn modelId="{79EFCA93-169C-448F-B36E-45AE89902E94}" type="presOf" srcId="{980455BB-5F45-43E2-A8D4-293DFF0F1C76}" destId="{9A3EB369-D0C2-489F-B744-2F36DA28142C}" srcOrd="0" destOrd="1" presId="urn:microsoft.com/office/officeart/2005/8/layout/hList1"/>
    <dgm:cxn modelId="{E6366FB3-6CD1-40EA-B678-256A6B816688}" srcId="{2F2D3ADC-E2AE-44AE-B97E-873C46CFC084}" destId="{6D207DE1-06F6-411A-99E6-0FE093A0BA05}" srcOrd="0" destOrd="0" parTransId="{35942C67-1D30-4E54-9127-397F118E3318}" sibTransId="{A637D488-7001-4D9C-A380-E4274C05CE39}"/>
    <dgm:cxn modelId="{ACE23BB8-8FED-48E7-8D71-1C6EEC86DC23}" type="presOf" srcId="{ADF38FBD-4FE2-4CE4-A50B-B232CC71317A}" destId="{CC8F4FD4-3C1A-42B5-BB3D-DC85B07D9368}" srcOrd="0" destOrd="1" presId="urn:microsoft.com/office/officeart/2005/8/layout/hList1"/>
    <dgm:cxn modelId="{FD020DB9-7A1F-428F-9DF3-D2CF5242DC4F}" srcId="{0188CDEE-B98A-4B50-B4CE-D0B4126FAD0E}" destId="{2579D3BD-E4E1-4255-8579-1E328F3367FF}" srcOrd="0" destOrd="0" parTransId="{C95251FF-C0C5-4C8B-BE44-4EF737452E86}" sibTransId="{D406BF23-10CB-49D6-A729-25484C51A86C}"/>
    <dgm:cxn modelId="{3BB962BF-9C98-4257-A125-BE41A08C71AC}" type="presOf" srcId="{6D207DE1-06F6-411A-99E6-0FE093A0BA05}" destId="{9A3EB369-D0C2-489F-B744-2F36DA28142C}" srcOrd="0" destOrd="0" presId="urn:microsoft.com/office/officeart/2005/8/layout/hList1"/>
    <dgm:cxn modelId="{69D4ACBF-0C8C-4D75-B22C-41E17AFC746F}" type="presOf" srcId="{6673B311-1F8C-49E7-86BC-77671671267C}" destId="{CC8F4FD4-3C1A-42B5-BB3D-DC85B07D9368}" srcOrd="0" destOrd="0" presId="urn:microsoft.com/office/officeart/2005/8/layout/hList1"/>
    <dgm:cxn modelId="{EE29D9E2-A8FB-49E8-95AF-E62813CBE063}" srcId="{2F2D3ADC-E2AE-44AE-B97E-873C46CFC084}" destId="{85C30603-9293-4634-962F-DEAABFBA63EF}" srcOrd="2" destOrd="0" parTransId="{B8DB13E4-FAE6-4532-98EC-A2948F09B9F7}" sibTransId="{DD99E22A-42E7-4698-8664-74615E5B7A45}"/>
    <dgm:cxn modelId="{317C46F1-516E-4673-AFD4-4B363423B06D}" type="presOf" srcId="{85C30603-9293-4634-962F-DEAABFBA63EF}" destId="{9A3EB369-D0C2-489F-B744-2F36DA28142C}" srcOrd="0" destOrd="2" presId="urn:microsoft.com/office/officeart/2005/8/layout/hList1"/>
    <dgm:cxn modelId="{45B8E8F7-3023-4427-BEC2-8A00E4088F33}" srcId="{68C95A4A-1362-4E16-BB32-AE9E3E57DC98}" destId="{0188CDEE-B98A-4B50-B4CE-D0B4126FAD0E}" srcOrd="0" destOrd="0" parTransId="{120D86D2-D5C0-4BB5-8CEE-B11C3DB271F2}" sibTransId="{FE42AF33-7C92-41CA-A1EF-324A3EFD8B47}"/>
    <dgm:cxn modelId="{DC9789F8-97F8-484C-8B93-4B1984D0BAC5}" type="presOf" srcId="{F63A632C-AF75-45AF-A458-398048F8AB95}" destId="{73038D86-3B32-456D-84C3-CF3A4003483B}" srcOrd="0" destOrd="0" presId="urn:microsoft.com/office/officeart/2005/8/layout/hList1"/>
    <dgm:cxn modelId="{E308A6F9-DA73-4197-83F9-29EBEA3D719B}" type="presOf" srcId="{425327DD-E941-4832-A788-22404ADC39F4}" destId="{E1BB425F-03DB-468A-AD77-56925156A089}" srcOrd="0" destOrd="0" presId="urn:microsoft.com/office/officeart/2005/8/layout/hList1"/>
    <dgm:cxn modelId="{937032FA-3B7F-4D06-8ED8-F954254547D0}" type="presOf" srcId="{2579D3BD-E4E1-4255-8579-1E328F3367FF}" destId="{899C9E34-35E6-4CA8-B7C2-82D9258B7C2C}" srcOrd="0" destOrd="0" presId="urn:microsoft.com/office/officeart/2005/8/layout/hList1"/>
    <dgm:cxn modelId="{D59C91FF-D50E-4979-86CF-32720E6DF0FC}" srcId="{2F2D3ADC-E2AE-44AE-B97E-873C46CFC084}" destId="{980455BB-5F45-43E2-A8D4-293DFF0F1C76}" srcOrd="1" destOrd="0" parTransId="{E19776BD-D7A6-40E3-9626-F0AB5EC5107B}" sibTransId="{C111D701-4C63-4234-B4C1-BD5551B3C499}"/>
    <dgm:cxn modelId="{47A2A045-502B-4882-A4E1-03DFD9C0DA04}" type="presParOf" srcId="{395C6CFC-6662-4488-BE1B-08645F61C3C4}" destId="{6B840113-8C0D-4A11-993F-985B61C647DD}" srcOrd="0" destOrd="0" presId="urn:microsoft.com/office/officeart/2005/8/layout/hList1"/>
    <dgm:cxn modelId="{B2B3081F-A92C-4121-A463-1F68D004C1A6}" type="presParOf" srcId="{6B840113-8C0D-4A11-993F-985B61C647DD}" destId="{8188841A-0395-44CF-B7C9-B9ED1519E18D}" srcOrd="0" destOrd="0" presId="urn:microsoft.com/office/officeart/2005/8/layout/hList1"/>
    <dgm:cxn modelId="{86DFEC1E-7DB7-46FF-BAB1-30EB891AEEFE}" type="presParOf" srcId="{6B840113-8C0D-4A11-993F-985B61C647DD}" destId="{899C9E34-35E6-4CA8-B7C2-82D9258B7C2C}" srcOrd="1" destOrd="0" presId="urn:microsoft.com/office/officeart/2005/8/layout/hList1"/>
    <dgm:cxn modelId="{D1276193-6A4D-4EC7-80CA-5200548D59BC}" type="presParOf" srcId="{395C6CFC-6662-4488-BE1B-08645F61C3C4}" destId="{37CDE1E3-E4CE-49B6-86A2-3277EE71BC31}" srcOrd="1" destOrd="0" presId="urn:microsoft.com/office/officeart/2005/8/layout/hList1"/>
    <dgm:cxn modelId="{909F7AC7-A9C0-42A4-919D-D2BE5E84F22E}" type="presParOf" srcId="{395C6CFC-6662-4488-BE1B-08645F61C3C4}" destId="{7C67D628-119F-4FC0-AB38-2D97D50C6E27}" srcOrd="2" destOrd="0" presId="urn:microsoft.com/office/officeart/2005/8/layout/hList1"/>
    <dgm:cxn modelId="{7E8D535F-57BE-4070-A654-94B966F9B27D}" type="presParOf" srcId="{7C67D628-119F-4FC0-AB38-2D97D50C6E27}" destId="{73038D86-3B32-456D-84C3-CF3A4003483B}" srcOrd="0" destOrd="0" presId="urn:microsoft.com/office/officeart/2005/8/layout/hList1"/>
    <dgm:cxn modelId="{172AD0D4-6E5C-421B-8F8D-3583672C0993}" type="presParOf" srcId="{7C67D628-119F-4FC0-AB38-2D97D50C6E27}" destId="{BAB77386-E0F4-4B60-9BE6-14149B7AD05D}" srcOrd="1" destOrd="0" presId="urn:microsoft.com/office/officeart/2005/8/layout/hList1"/>
    <dgm:cxn modelId="{FABFA6D8-B502-415E-BB24-B77946A5D1EA}" type="presParOf" srcId="{395C6CFC-6662-4488-BE1B-08645F61C3C4}" destId="{A629D81F-8C4E-48C7-82D1-09174E987448}" srcOrd="3" destOrd="0" presId="urn:microsoft.com/office/officeart/2005/8/layout/hList1"/>
    <dgm:cxn modelId="{C4FDF69A-C0B6-4765-B107-E668144A5996}" type="presParOf" srcId="{395C6CFC-6662-4488-BE1B-08645F61C3C4}" destId="{509E2D2E-42A9-4F8B-9B79-2F70A800F96D}" srcOrd="4" destOrd="0" presId="urn:microsoft.com/office/officeart/2005/8/layout/hList1"/>
    <dgm:cxn modelId="{AAA8E982-CB19-42F6-930C-0B0BF3B977DF}" type="presParOf" srcId="{509E2D2E-42A9-4F8B-9B79-2F70A800F96D}" destId="{E1BB425F-03DB-468A-AD77-56925156A089}" srcOrd="0" destOrd="0" presId="urn:microsoft.com/office/officeart/2005/8/layout/hList1"/>
    <dgm:cxn modelId="{966FEDFA-C67A-42C1-B338-77303A3FB984}" type="presParOf" srcId="{509E2D2E-42A9-4F8B-9B79-2F70A800F96D}" destId="{CC8F4FD4-3C1A-42B5-BB3D-DC85B07D9368}" srcOrd="1" destOrd="0" presId="urn:microsoft.com/office/officeart/2005/8/layout/hList1"/>
    <dgm:cxn modelId="{0EE5EE34-23FD-4F0D-B11D-9EC1DF29EC54}" type="presParOf" srcId="{395C6CFC-6662-4488-BE1B-08645F61C3C4}" destId="{1582FC90-48F1-4E0F-8D20-68D897FC30D4}" srcOrd="5" destOrd="0" presId="urn:microsoft.com/office/officeart/2005/8/layout/hList1"/>
    <dgm:cxn modelId="{2ADC984C-325C-4356-AEBF-C6FDA06DD07D}" type="presParOf" srcId="{395C6CFC-6662-4488-BE1B-08645F61C3C4}" destId="{7274C06E-FBC3-480A-884C-DB0C703DEB42}" srcOrd="6" destOrd="0" presId="urn:microsoft.com/office/officeart/2005/8/layout/hList1"/>
    <dgm:cxn modelId="{5F78CF22-8857-4249-BA23-A0DC64AE87A4}" type="presParOf" srcId="{7274C06E-FBC3-480A-884C-DB0C703DEB42}" destId="{2D95C706-4CE3-405A-AACB-791C9860F186}" srcOrd="0" destOrd="0" presId="urn:microsoft.com/office/officeart/2005/8/layout/hList1"/>
    <dgm:cxn modelId="{54379557-DEFA-420F-ADAD-788B1A507C54}" type="presParOf" srcId="{7274C06E-FBC3-480A-884C-DB0C703DEB42}" destId="{9A3EB369-D0C2-489F-B744-2F36DA28142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8C95A4A-1362-4E16-BB32-AE9E3E57DC98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0188CDEE-B98A-4B50-B4CE-D0B4126FAD0E}">
      <dgm:prSet phldrT="[Text]" phldr="0" custT="1"/>
      <dgm:spPr/>
      <dgm:t>
        <a:bodyPr/>
        <a:lstStyle/>
        <a:p>
          <a:r>
            <a:rPr lang="en-US" sz="1600" b="1" dirty="0">
              <a:solidFill>
                <a:schemeClr val="bg2"/>
              </a:solidFill>
            </a:rPr>
            <a:t>FLOW</a:t>
          </a:r>
          <a:br>
            <a:rPr lang="en-US" sz="1600" b="1" dirty="0">
              <a:solidFill>
                <a:schemeClr val="bg2"/>
              </a:solidFill>
            </a:rPr>
          </a:br>
          <a:r>
            <a:rPr lang="en-US" sz="1600" b="1" dirty="0">
              <a:solidFill>
                <a:schemeClr val="bg2"/>
              </a:solidFill>
            </a:rPr>
            <a:t>(semaglutide SC QW)</a:t>
          </a:r>
        </a:p>
      </dgm:t>
    </dgm:pt>
    <dgm:pt modelId="{120D86D2-D5C0-4BB5-8CEE-B11C3DB271F2}" type="parTrans" cxnId="{45B8E8F7-3023-4427-BEC2-8A00E4088F33}">
      <dgm:prSet/>
      <dgm:spPr/>
      <dgm:t>
        <a:bodyPr/>
        <a:lstStyle/>
        <a:p>
          <a:endParaRPr lang="en-US" sz="1400"/>
        </a:p>
      </dgm:t>
    </dgm:pt>
    <dgm:pt modelId="{FE42AF33-7C92-41CA-A1EF-324A3EFD8B47}" type="sibTrans" cxnId="{45B8E8F7-3023-4427-BEC2-8A00E4088F33}">
      <dgm:prSet/>
      <dgm:spPr/>
      <dgm:t>
        <a:bodyPr/>
        <a:lstStyle/>
        <a:p>
          <a:endParaRPr lang="en-US" sz="1400"/>
        </a:p>
      </dgm:t>
    </dgm:pt>
    <dgm:pt modelId="{2579D3BD-E4E1-4255-8579-1E328F3367FF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dirty="0"/>
            <a:t>Demonstrated 24% reduction in major kidney disease events, including kidney- or CV-related death in patients with T2D and CKD</a:t>
          </a:r>
          <a:endParaRPr lang="en-US" sz="1600" b="0" dirty="0"/>
        </a:p>
      </dgm:t>
    </dgm:pt>
    <dgm:pt modelId="{C95251FF-C0C5-4C8B-BE44-4EF737452E86}" type="parTrans" cxnId="{FD020DB9-7A1F-428F-9DF3-D2CF5242DC4F}">
      <dgm:prSet/>
      <dgm:spPr/>
      <dgm:t>
        <a:bodyPr/>
        <a:lstStyle/>
        <a:p>
          <a:endParaRPr lang="en-US" sz="1400"/>
        </a:p>
      </dgm:t>
    </dgm:pt>
    <dgm:pt modelId="{D406BF23-10CB-49D6-A729-25484C51A86C}" type="sibTrans" cxnId="{FD020DB9-7A1F-428F-9DF3-D2CF5242DC4F}">
      <dgm:prSet/>
      <dgm:spPr/>
      <dgm:t>
        <a:bodyPr/>
        <a:lstStyle/>
        <a:p>
          <a:endParaRPr lang="en-US" sz="1400"/>
        </a:p>
      </dgm:t>
    </dgm:pt>
    <dgm:pt modelId="{46A9E476-8D40-4850-9136-2F23D5FB1EF7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dirty="0"/>
            <a:t>Led to indication for reducing risk of sustained eGFR decline, ESKD, and CV death in adults with T2D and CKD</a:t>
          </a:r>
        </a:p>
      </dgm:t>
    </dgm:pt>
    <dgm:pt modelId="{D27B02F3-0A23-4626-919B-382382B09877}" type="parTrans" cxnId="{4C3C8A5A-2F1D-4364-B0EE-066DA0EC946D}">
      <dgm:prSet/>
      <dgm:spPr/>
      <dgm:t>
        <a:bodyPr/>
        <a:lstStyle/>
        <a:p>
          <a:endParaRPr lang="en-US" sz="1400"/>
        </a:p>
      </dgm:t>
    </dgm:pt>
    <dgm:pt modelId="{6712D0E8-7F72-485C-A73E-C32C6F1D9568}" type="sibTrans" cxnId="{4C3C8A5A-2F1D-4364-B0EE-066DA0EC946D}">
      <dgm:prSet/>
      <dgm:spPr/>
      <dgm:t>
        <a:bodyPr/>
        <a:lstStyle/>
        <a:p>
          <a:endParaRPr lang="en-US" sz="1400"/>
        </a:p>
      </dgm:t>
    </dgm:pt>
    <dgm:pt modelId="{40515378-AC3E-4202-AF5E-61043D22FBD7}">
      <dgm:prSet phldrT="[Text]" phldr="0" custT="1"/>
      <dgm:spPr/>
      <dgm:t>
        <a:bodyPr/>
        <a:lstStyle/>
        <a:p>
          <a:r>
            <a:rPr lang="en-US" sz="1600" b="1" dirty="0">
              <a:solidFill>
                <a:schemeClr val="bg2"/>
              </a:solidFill>
            </a:rPr>
            <a:t>SURPASS-CVOT</a:t>
          </a:r>
          <a:br>
            <a:rPr lang="en-US" sz="1600" b="1" dirty="0">
              <a:solidFill>
                <a:schemeClr val="bg2"/>
              </a:solidFill>
            </a:rPr>
          </a:br>
          <a:r>
            <a:rPr lang="en-US" sz="1600" b="1" dirty="0">
              <a:solidFill>
                <a:schemeClr val="bg2"/>
              </a:solidFill>
            </a:rPr>
            <a:t>(tirzepatide vs dulaglutide SC QW)</a:t>
          </a:r>
        </a:p>
      </dgm:t>
    </dgm:pt>
    <dgm:pt modelId="{E5099466-F0B0-438E-B193-76508849145C}" type="parTrans" cxnId="{950628D5-1AB6-42A5-8DBE-89961A4A6051}">
      <dgm:prSet/>
      <dgm:spPr/>
      <dgm:t>
        <a:bodyPr/>
        <a:lstStyle/>
        <a:p>
          <a:endParaRPr lang="en-US" sz="1400"/>
        </a:p>
      </dgm:t>
    </dgm:pt>
    <dgm:pt modelId="{4FB08A33-355D-4341-919F-61F48445E671}" type="sibTrans" cxnId="{950628D5-1AB6-42A5-8DBE-89961A4A6051}">
      <dgm:prSet/>
      <dgm:spPr/>
      <dgm:t>
        <a:bodyPr/>
        <a:lstStyle/>
        <a:p>
          <a:endParaRPr lang="en-US" sz="1400"/>
        </a:p>
      </dgm:t>
    </dgm:pt>
    <dgm:pt modelId="{E373A878-2913-40FF-9D26-14BB21C2C99E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dirty="0"/>
            <a:t>Demonstrated noninferiority to dulaglutide for composite CV-related death, nonfatal MI, or nonfatal stroke in patients with T2D and ASCVD</a:t>
          </a:r>
        </a:p>
      </dgm:t>
    </dgm:pt>
    <dgm:pt modelId="{CA829F08-2006-45CA-81B2-47B39ED05940}" type="parTrans" cxnId="{820C80F3-4A18-4FD0-8451-05E2C83D1014}">
      <dgm:prSet/>
      <dgm:spPr/>
      <dgm:t>
        <a:bodyPr/>
        <a:lstStyle/>
        <a:p>
          <a:endParaRPr lang="en-US" sz="1400"/>
        </a:p>
      </dgm:t>
    </dgm:pt>
    <dgm:pt modelId="{82BB8AF7-8855-4000-AFF6-85EBAD7A1A6C}" type="sibTrans" cxnId="{820C80F3-4A18-4FD0-8451-05E2C83D1014}">
      <dgm:prSet/>
      <dgm:spPr/>
      <dgm:t>
        <a:bodyPr/>
        <a:lstStyle/>
        <a:p>
          <a:endParaRPr lang="en-US" sz="1400"/>
        </a:p>
      </dgm:t>
    </dgm:pt>
    <dgm:pt modelId="{A471D1AE-E308-46E6-BBD0-F65C07C4CC37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b="1" dirty="0"/>
            <a:t>PCP lens: </a:t>
          </a:r>
          <a:r>
            <a:rPr lang="en-US" sz="1600" dirty="0"/>
            <a:t>interpret findings in the context of an active comparator with established CV benefit</a:t>
          </a:r>
        </a:p>
      </dgm:t>
    </dgm:pt>
    <dgm:pt modelId="{5EF8FDCB-A461-46ED-8DEB-3DEA687E3E10}" type="parTrans" cxnId="{EBAEEB39-727B-4A9C-9302-7E058369C207}">
      <dgm:prSet/>
      <dgm:spPr/>
      <dgm:t>
        <a:bodyPr/>
        <a:lstStyle/>
        <a:p>
          <a:endParaRPr lang="en-US" sz="1400"/>
        </a:p>
      </dgm:t>
    </dgm:pt>
    <dgm:pt modelId="{B8D27C8E-6307-47E6-9E08-B8E1AA5FE6F4}" type="sibTrans" cxnId="{EBAEEB39-727B-4A9C-9302-7E058369C207}">
      <dgm:prSet/>
      <dgm:spPr/>
      <dgm:t>
        <a:bodyPr/>
        <a:lstStyle/>
        <a:p>
          <a:endParaRPr lang="en-US" sz="1400"/>
        </a:p>
      </dgm:t>
    </dgm:pt>
    <dgm:pt modelId="{D2B29429-A747-406B-B14B-BF58605612CC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b="1" dirty="0"/>
            <a:t>PCP lens:</a:t>
          </a:r>
          <a:r>
            <a:rPr lang="en-US" sz="1600" dirty="0"/>
            <a:t> consider SC semaglutide for additional cardiorenal risk reduction in patients with T2D and CKD</a:t>
          </a:r>
        </a:p>
      </dgm:t>
    </dgm:pt>
    <dgm:pt modelId="{1D0172C9-C002-480D-B527-8DC35CFD1AB8}" type="parTrans" cxnId="{FC2D5D23-6A61-4DD3-AB0F-92E31050EF19}">
      <dgm:prSet/>
      <dgm:spPr/>
      <dgm:t>
        <a:bodyPr/>
        <a:lstStyle/>
        <a:p>
          <a:endParaRPr lang="en-US" sz="1400"/>
        </a:p>
      </dgm:t>
    </dgm:pt>
    <dgm:pt modelId="{97925A70-A1F6-4732-AAE3-BE86C79DC1A2}" type="sibTrans" cxnId="{FC2D5D23-6A61-4DD3-AB0F-92E31050EF19}">
      <dgm:prSet/>
      <dgm:spPr/>
      <dgm:t>
        <a:bodyPr/>
        <a:lstStyle/>
        <a:p>
          <a:endParaRPr lang="en-US" sz="1400"/>
        </a:p>
      </dgm:t>
    </dgm:pt>
    <dgm:pt modelId="{806A478A-0928-424F-B490-A084F87F2B34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600" dirty="0"/>
            <a:t>Active-comparator design does not directly quantify benefit vs placebo</a:t>
          </a:r>
        </a:p>
      </dgm:t>
    </dgm:pt>
    <dgm:pt modelId="{C60E5B32-071D-4A56-97A8-3A884734CEC8}" type="parTrans" cxnId="{26F7FAB8-FF62-4261-A1C1-CA30EE071CC8}">
      <dgm:prSet/>
      <dgm:spPr/>
      <dgm:t>
        <a:bodyPr/>
        <a:lstStyle/>
        <a:p>
          <a:endParaRPr lang="en-US" sz="1400"/>
        </a:p>
      </dgm:t>
    </dgm:pt>
    <dgm:pt modelId="{5D389547-5C94-46B2-A7A2-C7B39B445622}" type="sibTrans" cxnId="{26F7FAB8-FF62-4261-A1C1-CA30EE071CC8}">
      <dgm:prSet/>
      <dgm:spPr/>
      <dgm:t>
        <a:bodyPr/>
        <a:lstStyle/>
        <a:p>
          <a:endParaRPr lang="en-US" sz="1400"/>
        </a:p>
      </dgm:t>
    </dgm:pt>
    <dgm:pt modelId="{395C6CFC-6662-4488-BE1B-08645F61C3C4}" type="pres">
      <dgm:prSet presAssocID="{68C95A4A-1362-4E16-BB32-AE9E3E57DC98}" presName="Name0" presStyleCnt="0">
        <dgm:presLayoutVars>
          <dgm:dir/>
          <dgm:animLvl val="lvl"/>
          <dgm:resizeHandles val="exact"/>
        </dgm:presLayoutVars>
      </dgm:prSet>
      <dgm:spPr/>
    </dgm:pt>
    <dgm:pt modelId="{6B840113-8C0D-4A11-993F-985B61C647DD}" type="pres">
      <dgm:prSet presAssocID="{0188CDEE-B98A-4B50-B4CE-D0B4126FAD0E}" presName="composite" presStyleCnt="0"/>
      <dgm:spPr/>
    </dgm:pt>
    <dgm:pt modelId="{8188841A-0395-44CF-B7C9-B9ED1519E18D}" type="pres">
      <dgm:prSet presAssocID="{0188CDEE-B98A-4B50-B4CE-D0B4126FAD0E}" presName="parTx" presStyleLbl="alignNode1" presStyleIdx="0" presStyleCnt="2" custLinFactNeighborX="-4829" custLinFactNeighborY="-2352">
        <dgm:presLayoutVars>
          <dgm:chMax val="0"/>
          <dgm:chPref val="0"/>
          <dgm:bulletEnabled val="1"/>
        </dgm:presLayoutVars>
      </dgm:prSet>
      <dgm:spPr/>
    </dgm:pt>
    <dgm:pt modelId="{899C9E34-35E6-4CA8-B7C2-82D9258B7C2C}" type="pres">
      <dgm:prSet presAssocID="{0188CDEE-B98A-4B50-B4CE-D0B4126FAD0E}" presName="desTx" presStyleLbl="alignAccFollowNode1" presStyleIdx="0" presStyleCnt="2">
        <dgm:presLayoutVars>
          <dgm:bulletEnabled val="1"/>
        </dgm:presLayoutVars>
      </dgm:prSet>
      <dgm:spPr/>
    </dgm:pt>
    <dgm:pt modelId="{37CDE1E3-E4CE-49B6-86A2-3277EE71BC31}" type="pres">
      <dgm:prSet presAssocID="{FE42AF33-7C92-41CA-A1EF-324A3EFD8B47}" presName="space" presStyleCnt="0"/>
      <dgm:spPr/>
    </dgm:pt>
    <dgm:pt modelId="{473F0C3B-F898-4BA2-8B50-51454F402DBE}" type="pres">
      <dgm:prSet presAssocID="{40515378-AC3E-4202-AF5E-61043D22FBD7}" presName="composite" presStyleCnt="0"/>
      <dgm:spPr/>
    </dgm:pt>
    <dgm:pt modelId="{C0FFD050-481D-414E-BFD0-282E1D74FCC8}" type="pres">
      <dgm:prSet presAssocID="{40515378-AC3E-4202-AF5E-61043D22FBD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188B2EAE-FCA9-45C6-B742-6A6B89176323}" type="pres">
      <dgm:prSet presAssocID="{40515378-AC3E-4202-AF5E-61043D22FBD7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726C8F0B-BE5F-4116-9DB5-C5F9A458337D}" type="presOf" srcId="{2579D3BD-E4E1-4255-8579-1E328F3367FF}" destId="{899C9E34-35E6-4CA8-B7C2-82D9258B7C2C}" srcOrd="0" destOrd="0" presId="urn:microsoft.com/office/officeart/2005/8/layout/hList1"/>
    <dgm:cxn modelId="{611F261C-925B-4C09-9783-DA04DA072634}" type="presOf" srcId="{68C95A4A-1362-4E16-BB32-AE9E3E57DC98}" destId="{395C6CFC-6662-4488-BE1B-08645F61C3C4}" srcOrd="0" destOrd="0" presId="urn:microsoft.com/office/officeart/2005/8/layout/hList1"/>
    <dgm:cxn modelId="{FC2D5D23-6A61-4DD3-AB0F-92E31050EF19}" srcId="{0188CDEE-B98A-4B50-B4CE-D0B4126FAD0E}" destId="{D2B29429-A747-406B-B14B-BF58605612CC}" srcOrd="2" destOrd="0" parTransId="{1D0172C9-C002-480D-B527-8DC35CFD1AB8}" sibTransId="{97925A70-A1F6-4732-AAE3-BE86C79DC1A2}"/>
    <dgm:cxn modelId="{EBAEEB39-727B-4A9C-9302-7E058369C207}" srcId="{40515378-AC3E-4202-AF5E-61043D22FBD7}" destId="{A471D1AE-E308-46E6-BBD0-F65C07C4CC37}" srcOrd="2" destOrd="0" parTransId="{5EF8FDCB-A461-46ED-8DEB-3DEA687E3E10}" sibTransId="{B8D27C8E-6307-47E6-9E08-B8E1AA5FE6F4}"/>
    <dgm:cxn modelId="{A0AFF53A-8208-48E4-8425-31784307E69B}" type="presOf" srcId="{46A9E476-8D40-4850-9136-2F23D5FB1EF7}" destId="{899C9E34-35E6-4CA8-B7C2-82D9258B7C2C}" srcOrd="0" destOrd="1" presId="urn:microsoft.com/office/officeart/2005/8/layout/hList1"/>
    <dgm:cxn modelId="{DCEBF167-7B43-4B74-97C2-9B501306C85F}" type="presOf" srcId="{E373A878-2913-40FF-9D26-14BB21C2C99E}" destId="{188B2EAE-FCA9-45C6-B742-6A6B89176323}" srcOrd="0" destOrd="0" presId="urn:microsoft.com/office/officeart/2005/8/layout/hList1"/>
    <dgm:cxn modelId="{76DDE66C-1694-460F-B8A4-F45EE2D47B4C}" type="presOf" srcId="{D2B29429-A747-406B-B14B-BF58605612CC}" destId="{899C9E34-35E6-4CA8-B7C2-82D9258B7C2C}" srcOrd="0" destOrd="2" presId="urn:microsoft.com/office/officeart/2005/8/layout/hList1"/>
    <dgm:cxn modelId="{D26A794D-D788-4F1B-BC07-59D0C25F6752}" type="presOf" srcId="{40515378-AC3E-4202-AF5E-61043D22FBD7}" destId="{C0FFD050-481D-414E-BFD0-282E1D74FCC8}" srcOrd="0" destOrd="0" presId="urn:microsoft.com/office/officeart/2005/8/layout/hList1"/>
    <dgm:cxn modelId="{91077955-EF39-4CED-9578-642C1B9EA4D5}" type="presOf" srcId="{0188CDEE-B98A-4B50-B4CE-D0B4126FAD0E}" destId="{8188841A-0395-44CF-B7C9-B9ED1519E18D}" srcOrd="0" destOrd="0" presId="urn:microsoft.com/office/officeart/2005/8/layout/hList1"/>
    <dgm:cxn modelId="{4C3C8A5A-2F1D-4364-B0EE-066DA0EC946D}" srcId="{0188CDEE-B98A-4B50-B4CE-D0B4126FAD0E}" destId="{46A9E476-8D40-4850-9136-2F23D5FB1EF7}" srcOrd="1" destOrd="0" parTransId="{D27B02F3-0A23-4626-919B-382382B09877}" sibTransId="{6712D0E8-7F72-485C-A73E-C32C6F1D9568}"/>
    <dgm:cxn modelId="{26F7FAB8-FF62-4261-A1C1-CA30EE071CC8}" srcId="{40515378-AC3E-4202-AF5E-61043D22FBD7}" destId="{806A478A-0928-424F-B490-A084F87F2B34}" srcOrd="1" destOrd="0" parTransId="{C60E5B32-071D-4A56-97A8-3A884734CEC8}" sibTransId="{5D389547-5C94-46B2-A7A2-C7B39B445622}"/>
    <dgm:cxn modelId="{FD020DB9-7A1F-428F-9DF3-D2CF5242DC4F}" srcId="{0188CDEE-B98A-4B50-B4CE-D0B4126FAD0E}" destId="{2579D3BD-E4E1-4255-8579-1E328F3367FF}" srcOrd="0" destOrd="0" parTransId="{C95251FF-C0C5-4C8B-BE44-4EF737452E86}" sibTransId="{D406BF23-10CB-49D6-A729-25484C51A86C}"/>
    <dgm:cxn modelId="{950628D5-1AB6-42A5-8DBE-89961A4A6051}" srcId="{68C95A4A-1362-4E16-BB32-AE9E3E57DC98}" destId="{40515378-AC3E-4202-AF5E-61043D22FBD7}" srcOrd="1" destOrd="0" parTransId="{E5099466-F0B0-438E-B193-76508849145C}" sibTransId="{4FB08A33-355D-4341-919F-61F48445E671}"/>
    <dgm:cxn modelId="{00D877E7-B0D9-4FAE-8205-84AB25251104}" type="presOf" srcId="{806A478A-0928-424F-B490-A084F87F2B34}" destId="{188B2EAE-FCA9-45C6-B742-6A6B89176323}" srcOrd="0" destOrd="1" presId="urn:microsoft.com/office/officeart/2005/8/layout/hList1"/>
    <dgm:cxn modelId="{820C80F3-4A18-4FD0-8451-05E2C83D1014}" srcId="{40515378-AC3E-4202-AF5E-61043D22FBD7}" destId="{E373A878-2913-40FF-9D26-14BB21C2C99E}" srcOrd="0" destOrd="0" parTransId="{CA829F08-2006-45CA-81B2-47B39ED05940}" sibTransId="{82BB8AF7-8855-4000-AFF6-85EBAD7A1A6C}"/>
    <dgm:cxn modelId="{5BB2C0F3-70FA-4B44-AAB2-A9E513B26A5B}" type="presOf" srcId="{A471D1AE-E308-46E6-BBD0-F65C07C4CC37}" destId="{188B2EAE-FCA9-45C6-B742-6A6B89176323}" srcOrd="0" destOrd="2" presId="urn:microsoft.com/office/officeart/2005/8/layout/hList1"/>
    <dgm:cxn modelId="{45B8E8F7-3023-4427-BEC2-8A00E4088F33}" srcId="{68C95A4A-1362-4E16-BB32-AE9E3E57DC98}" destId="{0188CDEE-B98A-4B50-B4CE-D0B4126FAD0E}" srcOrd="0" destOrd="0" parTransId="{120D86D2-D5C0-4BB5-8CEE-B11C3DB271F2}" sibTransId="{FE42AF33-7C92-41CA-A1EF-324A3EFD8B47}"/>
    <dgm:cxn modelId="{6EAEF554-955C-47FD-BD6E-386BD471A4C7}" type="presParOf" srcId="{395C6CFC-6662-4488-BE1B-08645F61C3C4}" destId="{6B840113-8C0D-4A11-993F-985B61C647DD}" srcOrd="0" destOrd="0" presId="urn:microsoft.com/office/officeart/2005/8/layout/hList1"/>
    <dgm:cxn modelId="{FF705CC9-70AE-43DE-84ED-B0BA578AA4D6}" type="presParOf" srcId="{6B840113-8C0D-4A11-993F-985B61C647DD}" destId="{8188841A-0395-44CF-B7C9-B9ED1519E18D}" srcOrd="0" destOrd="0" presId="urn:microsoft.com/office/officeart/2005/8/layout/hList1"/>
    <dgm:cxn modelId="{65699BDD-1F41-4445-B537-3D98F42DDF27}" type="presParOf" srcId="{6B840113-8C0D-4A11-993F-985B61C647DD}" destId="{899C9E34-35E6-4CA8-B7C2-82D9258B7C2C}" srcOrd="1" destOrd="0" presId="urn:microsoft.com/office/officeart/2005/8/layout/hList1"/>
    <dgm:cxn modelId="{A4C8B37C-D6BF-4A07-BC6B-E0C41D4488F0}" type="presParOf" srcId="{395C6CFC-6662-4488-BE1B-08645F61C3C4}" destId="{37CDE1E3-E4CE-49B6-86A2-3277EE71BC31}" srcOrd="1" destOrd="0" presId="urn:microsoft.com/office/officeart/2005/8/layout/hList1"/>
    <dgm:cxn modelId="{0EB23C64-CF6E-409A-A587-5BBA22CDACB4}" type="presParOf" srcId="{395C6CFC-6662-4488-BE1B-08645F61C3C4}" destId="{473F0C3B-F898-4BA2-8B50-51454F402DBE}" srcOrd="2" destOrd="0" presId="urn:microsoft.com/office/officeart/2005/8/layout/hList1"/>
    <dgm:cxn modelId="{3813943C-8C59-495B-95DE-D67E8CAFFABF}" type="presParOf" srcId="{473F0C3B-F898-4BA2-8B50-51454F402DBE}" destId="{C0FFD050-481D-414E-BFD0-282E1D74FCC8}" srcOrd="0" destOrd="0" presId="urn:microsoft.com/office/officeart/2005/8/layout/hList1"/>
    <dgm:cxn modelId="{C8C7CA36-3DF3-4E30-8C11-0745CA29A023}" type="presParOf" srcId="{473F0C3B-F898-4BA2-8B50-51454F402DBE}" destId="{188B2EAE-FCA9-45C6-B742-6A6B891763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E726BC3-1F86-4CB5-8559-9E135C8FA58D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1EE0534-6157-46ED-AA0F-B88E26505598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CV risk</a:t>
          </a:r>
        </a:p>
      </dgm:t>
    </dgm:pt>
    <dgm:pt modelId="{B86AC967-EA44-41CF-B98D-B9F31B7D031B}" type="parTrans" cxnId="{1BFCB3EF-42F1-4068-9718-DD70144DB580}">
      <dgm:prSet/>
      <dgm:spPr/>
      <dgm:t>
        <a:bodyPr/>
        <a:lstStyle/>
        <a:p>
          <a:endParaRPr lang="en-US" sz="1800"/>
        </a:p>
      </dgm:t>
    </dgm:pt>
    <dgm:pt modelId="{E5B6B06E-550E-4023-A08B-688564B02689}" type="sibTrans" cxnId="{1BFCB3EF-42F1-4068-9718-DD70144DB580}">
      <dgm:prSet/>
      <dgm:spPr/>
      <dgm:t>
        <a:bodyPr/>
        <a:lstStyle/>
        <a:p>
          <a:endParaRPr lang="en-US" sz="1800"/>
        </a:p>
      </dgm:t>
    </dgm:pt>
    <dgm:pt modelId="{9CEDB1E9-E0C5-4F9B-9F22-4908D0EE0A37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ASCVD history or high estimated risk</a:t>
          </a:r>
        </a:p>
      </dgm:t>
    </dgm:pt>
    <dgm:pt modelId="{B3D91B2E-152F-447B-A1CF-4825B8CEE823}" type="parTrans" cxnId="{2A62C938-6984-419E-80E1-B032CBBDAAE3}">
      <dgm:prSet/>
      <dgm:spPr/>
      <dgm:t>
        <a:bodyPr/>
        <a:lstStyle/>
        <a:p>
          <a:endParaRPr lang="en-US" sz="1800"/>
        </a:p>
      </dgm:t>
    </dgm:pt>
    <dgm:pt modelId="{33FF30D9-7B35-4FC0-ADBC-E7FE927B8E2B}" type="sibTrans" cxnId="{2A62C938-6984-419E-80E1-B032CBBDAAE3}">
      <dgm:prSet/>
      <dgm:spPr/>
      <dgm:t>
        <a:bodyPr/>
        <a:lstStyle/>
        <a:p>
          <a:endParaRPr lang="en-US" sz="1800"/>
        </a:p>
      </dgm:t>
    </dgm:pt>
    <dgm:pt modelId="{DDC73088-3D99-4959-9092-2CA90EB3E6B3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&gt;1 CV risk factor (ie, HTN, dyslipidemia, smoking, albuminuria, and obesity)</a:t>
          </a:r>
        </a:p>
      </dgm:t>
    </dgm:pt>
    <dgm:pt modelId="{8884160E-F346-4B7B-9640-31C64776CCAD}" type="parTrans" cxnId="{C3071806-6782-4495-B067-8336EE474F19}">
      <dgm:prSet/>
      <dgm:spPr/>
      <dgm:t>
        <a:bodyPr/>
        <a:lstStyle/>
        <a:p>
          <a:endParaRPr lang="en-US" sz="1800"/>
        </a:p>
      </dgm:t>
    </dgm:pt>
    <dgm:pt modelId="{448428A3-F80C-40E5-9CF8-A912F79F1DD8}" type="sibTrans" cxnId="{C3071806-6782-4495-B067-8336EE474F19}">
      <dgm:prSet/>
      <dgm:spPr/>
      <dgm:t>
        <a:bodyPr/>
        <a:lstStyle/>
        <a:p>
          <a:endParaRPr lang="en-US" sz="1800"/>
        </a:p>
      </dgm:t>
    </dgm:pt>
    <dgm:pt modelId="{4D2CFCBC-800C-4C4F-BEE4-535B64EAD18E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Kidney risk</a:t>
          </a:r>
        </a:p>
      </dgm:t>
    </dgm:pt>
    <dgm:pt modelId="{D1C53C12-6A2A-4E3E-9410-74AA8052A3FC}" type="parTrans" cxnId="{242D138B-8D68-4975-ADC7-4A85288C6FFE}">
      <dgm:prSet/>
      <dgm:spPr/>
      <dgm:t>
        <a:bodyPr/>
        <a:lstStyle/>
        <a:p>
          <a:endParaRPr lang="en-US" sz="1800"/>
        </a:p>
      </dgm:t>
    </dgm:pt>
    <dgm:pt modelId="{9AC0A89A-83F2-4803-A685-652A15FA8D5A}" type="sibTrans" cxnId="{242D138B-8D68-4975-ADC7-4A85288C6FFE}">
      <dgm:prSet/>
      <dgm:spPr/>
      <dgm:t>
        <a:bodyPr/>
        <a:lstStyle/>
        <a:p>
          <a:endParaRPr lang="en-US" sz="1800"/>
        </a:p>
      </dgm:t>
    </dgm:pt>
    <dgm:pt modelId="{E819AEAE-2E05-42DE-AE0B-86989F0B7825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CKD or albuminuria</a:t>
          </a:r>
        </a:p>
      </dgm:t>
    </dgm:pt>
    <dgm:pt modelId="{B23FD701-95DE-4AD4-BB56-6C3CA7130968}" type="parTrans" cxnId="{54800A1C-EF45-44EA-8736-8809462EA17E}">
      <dgm:prSet/>
      <dgm:spPr/>
      <dgm:t>
        <a:bodyPr/>
        <a:lstStyle/>
        <a:p>
          <a:endParaRPr lang="en-US" sz="1800"/>
        </a:p>
      </dgm:t>
    </dgm:pt>
    <dgm:pt modelId="{18C7622A-7C18-450E-8C56-7B2C1A897CE8}" type="sibTrans" cxnId="{54800A1C-EF45-44EA-8736-8809462EA17E}">
      <dgm:prSet/>
      <dgm:spPr/>
      <dgm:t>
        <a:bodyPr/>
        <a:lstStyle/>
        <a:p>
          <a:endParaRPr lang="en-US" sz="1800"/>
        </a:p>
      </dgm:t>
    </dgm:pt>
    <dgm:pt modelId="{01AE8F6E-02B5-4ABD-AA02-E82D8D14D0EE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Align therapy with kidney outcomes evidence and indication</a:t>
          </a:r>
        </a:p>
      </dgm:t>
    </dgm:pt>
    <dgm:pt modelId="{54B0C51E-2F4B-44B3-A47D-7B5D9DA1E165}" type="parTrans" cxnId="{9AC0CDA7-80B1-43EA-B05E-832387D84E02}">
      <dgm:prSet/>
      <dgm:spPr/>
      <dgm:t>
        <a:bodyPr/>
        <a:lstStyle/>
        <a:p>
          <a:endParaRPr lang="en-US" sz="1800"/>
        </a:p>
      </dgm:t>
    </dgm:pt>
    <dgm:pt modelId="{C71B6B45-EBEC-439A-95E0-BAB9A0E8D03A}" type="sibTrans" cxnId="{9AC0CDA7-80B1-43EA-B05E-832387D84E02}">
      <dgm:prSet/>
      <dgm:spPr/>
      <dgm:t>
        <a:bodyPr/>
        <a:lstStyle/>
        <a:p>
          <a:endParaRPr lang="en-US" sz="1800"/>
        </a:p>
      </dgm:t>
    </dgm:pt>
    <dgm:pt modelId="{76F6BF67-5910-4A7F-A0F7-2C12B9A5D4B4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Obesity and metabolic risk</a:t>
          </a:r>
        </a:p>
      </dgm:t>
    </dgm:pt>
    <dgm:pt modelId="{160F3483-4E97-4992-BA3A-9C9342B319EE}" type="parTrans" cxnId="{8C02837B-D28F-4867-ABD3-4F74231E6FCB}">
      <dgm:prSet/>
      <dgm:spPr/>
      <dgm:t>
        <a:bodyPr/>
        <a:lstStyle/>
        <a:p>
          <a:endParaRPr lang="en-US" sz="1800"/>
        </a:p>
      </dgm:t>
    </dgm:pt>
    <dgm:pt modelId="{D6900241-746D-4B8E-B54B-BE5F2B950C94}" type="sibTrans" cxnId="{8C02837B-D28F-4867-ABD3-4F74231E6FCB}">
      <dgm:prSet/>
      <dgm:spPr/>
      <dgm:t>
        <a:bodyPr/>
        <a:lstStyle/>
        <a:p>
          <a:endParaRPr lang="en-US" sz="1800"/>
        </a:p>
      </dgm:t>
    </dgm:pt>
    <dgm:pt modelId="{2796C7C1-6D12-4CD1-83DA-CD29E7153334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Obesity or weight-related CKM risk</a:t>
          </a:r>
        </a:p>
      </dgm:t>
    </dgm:pt>
    <dgm:pt modelId="{956BC4E7-FBDC-4E7C-85DD-ACBB4CB4BC66}" type="parTrans" cxnId="{F643626F-8DCF-40E1-8428-C6EAE0B593BF}">
      <dgm:prSet/>
      <dgm:spPr/>
      <dgm:t>
        <a:bodyPr/>
        <a:lstStyle/>
        <a:p>
          <a:endParaRPr lang="en-US" sz="1800"/>
        </a:p>
      </dgm:t>
    </dgm:pt>
    <dgm:pt modelId="{7BDA9CB6-F7B6-481C-9E44-23FD6B53B088}" type="sibTrans" cxnId="{F643626F-8DCF-40E1-8428-C6EAE0B593BF}">
      <dgm:prSet/>
      <dgm:spPr/>
      <dgm:t>
        <a:bodyPr/>
        <a:lstStyle/>
        <a:p>
          <a:endParaRPr lang="en-US" sz="1800"/>
        </a:p>
      </dgm:t>
    </dgm:pt>
    <dgm:pt modelId="{BD9A7D81-ED13-401A-9514-1A618C109E4D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Avoid hypoglycemia or weight gain from other therapies</a:t>
          </a:r>
        </a:p>
      </dgm:t>
    </dgm:pt>
    <dgm:pt modelId="{AA2F1FDA-8A9B-4BFB-9E13-3CBF42C5DA6B}" type="parTrans" cxnId="{182FB8AE-A877-43AD-91E9-8C8691DE99A6}">
      <dgm:prSet/>
      <dgm:spPr/>
      <dgm:t>
        <a:bodyPr/>
        <a:lstStyle/>
        <a:p>
          <a:endParaRPr lang="en-US" sz="1800"/>
        </a:p>
      </dgm:t>
    </dgm:pt>
    <dgm:pt modelId="{A6A9A89A-7158-4782-B7A0-46E977845E09}" type="sibTrans" cxnId="{182FB8AE-A877-43AD-91E9-8C8691DE99A6}">
      <dgm:prSet/>
      <dgm:spPr/>
      <dgm:t>
        <a:bodyPr/>
        <a:lstStyle/>
        <a:p>
          <a:endParaRPr lang="en-US" sz="1800"/>
        </a:p>
      </dgm:t>
    </dgm:pt>
    <dgm:pt modelId="{D9F214F6-E1F1-4832-9928-7ED22AC1DF57}">
      <dgm:prSet phldrT="[Text]" phldr="0" custT="1"/>
      <dgm:spPr>
        <a:solidFill>
          <a:schemeClr val="accent6"/>
        </a:solidFill>
        <a:ln>
          <a:solidFill>
            <a:schemeClr val="accent6"/>
          </a:solidFill>
        </a:ln>
      </dgm:spPr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Patient-related factors</a:t>
          </a:r>
        </a:p>
      </dgm:t>
    </dgm:pt>
    <dgm:pt modelId="{6E655E2F-D947-4A16-B7B8-B9CA1023B1EE}" type="parTrans" cxnId="{CE9C0DBB-6287-4224-A367-176EE9FBFB94}">
      <dgm:prSet/>
      <dgm:spPr/>
      <dgm:t>
        <a:bodyPr/>
        <a:lstStyle/>
        <a:p>
          <a:endParaRPr lang="en-US" sz="1800"/>
        </a:p>
      </dgm:t>
    </dgm:pt>
    <dgm:pt modelId="{E2962B97-C9F9-4DAA-9FC1-ABB987284867}" type="sibTrans" cxnId="{CE9C0DBB-6287-4224-A367-176EE9FBFB94}">
      <dgm:prSet/>
      <dgm:spPr/>
      <dgm:t>
        <a:bodyPr/>
        <a:lstStyle/>
        <a:p>
          <a:endParaRPr lang="en-US" sz="1800"/>
        </a:p>
      </dgm:t>
    </dgm:pt>
    <dgm:pt modelId="{A77FB530-7D79-4529-9DE3-20604C600B4F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800" dirty="0"/>
            <a:t>Administration route preference</a:t>
          </a:r>
        </a:p>
      </dgm:t>
    </dgm:pt>
    <dgm:pt modelId="{A76E080A-2830-40C3-8E6A-A5D0FE1F7161}" type="parTrans" cxnId="{2F13ABA1-453C-4939-8C98-BCE0AA04A77E}">
      <dgm:prSet/>
      <dgm:spPr/>
      <dgm:t>
        <a:bodyPr/>
        <a:lstStyle/>
        <a:p>
          <a:endParaRPr lang="en-US" sz="1800"/>
        </a:p>
      </dgm:t>
    </dgm:pt>
    <dgm:pt modelId="{D9AEB369-1E6F-4E3D-B1F2-638F9EAC789B}" type="sibTrans" cxnId="{2F13ABA1-453C-4939-8C98-BCE0AA04A77E}">
      <dgm:prSet/>
      <dgm:spPr/>
      <dgm:t>
        <a:bodyPr/>
        <a:lstStyle/>
        <a:p>
          <a:endParaRPr lang="en-US" sz="1800"/>
        </a:p>
      </dgm:t>
    </dgm:pt>
    <dgm:pt modelId="{C73BAA4A-236E-4095-94AB-5216726259CD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800" dirty="0"/>
            <a:t>Dosing feasibility</a:t>
          </a:r>
        </a:p>
      </dgm:t>
    </dgm:pt>
    <dgm:pt modelId="{A16DBC0F-0537-4555-BAA7-3B52B035C25B}" type="parTrans" cxnId="{A73F9126-FFF9-4BE9-8794-4DB063B5C2C2}">
      <dgm:prSet/>
      <dgm:spPr/>
      <dgm:t>
        <a:bodyPr/>
        <a:lstStyle/>
        <a:p>
          <a:endParaRPr lang="en-US" sz="1800"/>
        </a:p>
      </dgm:t>
    </dgm:pt>
    <dgm:pt modelId="{9BBBC4A8-123D-4966-8680-D856392C19E1}" type="sibTrans" cxnId="{A73F9126-FFF9-4BE9-8794-4DB063B5C2C2}">
      <dgm:prSet/>
      <dgm:spPr/>
      <dgm:t>
        <a:bodyPr/>
        <a:lstStyle/>
        <a:p>
          <a:endParaRPr lang="en-US" sz="1800"/>
        </a:p>
      </dgm:t>
    </dgm:pt>
    <dgm:pt modelId="{8F1EDEAE-2EA9-46A1-9E50-E8C461443276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800"/>
            <a:t>GI tolerability and prior experience</a:t>
          </a:r>
          <a:endParaRPr lang="en-US" sz="1800" dirty="0"/>
        </a:p>
      </dgm:t>
    </dgm:pt>
    <dgm:pt modelId="{B236126A-72F4-42A1-B4E6-2D149DB46149}" type="parTrans" cxnId="{69CBDD42-47D1-4154-81BB-FA40CDFC4870}">
      <dgm:prSet/>
      <dgm:spPr/>
      <dgm:t>
        <a:bodyPr/>
        <a:lstStyle/>
        <a:p>
          <a:endParaRPr lang="en-US" sz="1800"/>
        </a:p>
      </dgm:t>
    </dgm:pt>
    <dgm:pt modelId="{37DE2D29-83AC-4B63-86A6-9461ABA13301}" type="sibTrans" cxnId="{69CBDD42-47D1-4154-81BB-FA40CDFC4870}">
      <dgm:prSet/>
      <dgm:spPr/>
      <dgm:t>
        <a:bodyPr/>
        <a:lstStyle/>
        <a:p>
          <a:endParaRPr lang="en-US" sz="1800"/>
        </a:p>
      </dgm:t>
    </dgm:pt>
    <dgm:pt modelId="{D10AB1BC-CC1C-4793-902C-69CA91733B55}">
      <dgm:prSet phldrT="[Text]" phldr="0" custT="1"/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en-US" sz="1800" dirty="0"/>
            <a:t>Coverage, affordability, and refill reliability</a:t>
          </a:r>
        </a:p>
      </dgm:t>
    </dgm:pt>
    <dgm:pt modelId="{743AD936-A4FC-4563-808F-66429DDA6859}" type="parTrans" cxnId="{2D203771-17CF-429D-AB52-B3F790828817}">
      <dgm:prSet/>
      <dgm:spPr/>
      <dgm:t>
        <a:bodyPr/>
        <a:lstStyle/>
        <a:p>
          <a:endParaRPr lang="en-US" sz="1800"/>
        </a:p>
      </dgm:t>
    </dgm:pt>
    <dgm:pt modelId="{A0FB36DD-B44D-4478-B9ED-8348AF936EBA}" type="sibTrans" cxnId="{2D203771-17CF-429D-AB52-B3F790828817}">
      <dgm:prSet/>
      <dgm:spPr/>
      <dgm:t>
        <a:bodyPr/>
        <a:lstStyle/>
        <a:p>
          <a:endParaRPr lang="en-US" sz="1800"/>
        </a:p>
      </dgm:t>
    </dgm:pt>
    <dgm:pt modelId="{5D3F6835-DE9C-4056-9CC7-B3A63BB6B5DC}" type="pres">
      <dgm:prSet presAssocID="{8E726BC3-1F86-4CB5-8559-9E135C8FA58D}" presName="Name0" presStyleCnt="0">
        <dgm:presLayoutVars>
          <dgm:dir/>
          <dgm:animLvl val="lvl"/>
          <dgm:resizeHandles val="exact"/>
        </dgm:presLayoutVars>
      </dgm:prSet>
      <dgm:spPr/>
    </dgm:pt>
    <dgm:pt modelId="{A8E54F36-767C-4A2A-9C1D-535BF7E35201}" type="pres">
      <dgm:prSet presAssocID="{61EE0534-6157-46ED-AA0F-B88E26505598}" presName="composite" presStyleCnt="0"/>
      <dgm:spPr/>
    </dgm:pt>
    <dgm:pt modelId="{A5E00791-14DF-48D9-91DB-A538A7AE472F}" type="pres">
      <dgm:prSet presAssocID="{61EE0534-6157-46ED-AA0F-B88E26505598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9652CC3F-71F0-46F6-B8FA-D0EE2F574191}" type="pres">
      <dgm:prSet presAssocID="{61EE0534-6157-46ED-AA0F-B88E26505598}" presName="desTx" presStyleLbl="alignAccFollowNode1" presStyleIdx="0" presStyleCnt="4">
        <dgm:presLayoutVars>
          <dgm:bulletEnabled val="1"/>
        </dgm:presLayoutVars>
      </dgm:prSet>
      <dgm:spPr/>
    </dgm:pt>
    <dgm:pt modelId="{1DDF8553-21F8-4CF6-8190-1E5C2B299CE0}" type="pres">
      <dgm:prSet presAssocID="{E5B6B06E-550E-4023-A08B-688564B02689}" presName="space" presStyleCnt="0"/>
      <dgm:spPr/>
    </dgm:pt>
    <dgm:pt modelId="{CE562758-F369-4CE3-9ACA-99CB9457219E}" type="pres">
      <dgm:prSet presAssocID="{4D2CFCBC-800C-4C4F-BEE4-535B64EAD18E}" presName="composite" presStyleCnt="0"/>
      <dgm:spPr/>
    </dgm:pt>
    <dgm:pt modelId="{2F405DFE-0021-4DE7-92FD-7C2E6534BDD9}" type="pres">
      <dgm:prSet presAssocID="{4D2CFCBC-800C-4C4F-BEE4-535B64EAD18E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B1188F93-192C-48FA-AF27-F07A08813F55}" type="pres">
      <dgm:prSet presAssocID="{4D2CFCBC-800C-4C4F-BEE4-535B64EAD18E}" presName="desTx" presStyleLbl="alignAccFollowNode1" presStyleIdx="1" presStyleCnt="4">
        <dgm:presLayoutVars>
          <dgm:bulletEnabled val="1"/>
        </dgm:presLayoutVars>
      </dgm:prSet>
      <dgm:spPr/>
    </dgm:pt>
    <dgm:pt modelId="{2BDFF51D-3B14-4FD3-A54D-387D7DE983AB}" type="pres">
      <dgm:prSet presAssocID="{9AC0A89A-83F2-4803-A685-652A15FA8D5A}" presName="space" presStyleCnt="0"/>
      <dgm:spPr/>
    </dgm:pt>
    <dgm:pt modelId="{9178074B-9A6A-4B1E-97B5-CDB88192D8CB}" type="pres">
      <dgm:prSet presAssocID="{76F6BF67-5910-4A7F-A0F7-2C12B9A5D4B4}" presName="composite" presStyleCnt="0"/>
      <dgm:spPr/>
    </dgm:pt>
    <dgm:pt modelId="{17C06909-67AA-4B38-8810-F8106E4CD7C9}" type="pres">
      <dgm:prSet presAssocID="{76F6BF67-5910-4A7F-A0F7-2C12B9A5D4B4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0EE74B5A-7765-4903-8C29-658AB6253598}" type="pres">
      <dgm:prSet presAssocID="{76F6BF67-5910-4A7F-A0F7-2C12B9A5D4B4}" presName="desTx" presStyleLbl="alignAccFollowNode1" presStyleIdx="2" presStyleCnt="4">
        <dgm:presLayoutVars>
          <dgm:bulletEnabled val="1"/>
        </dgm:presLayoutVars>
      </dgm:prSet>
      <dgm:spPr/>
    </dgm:pt>
    <dgm:pt modelId="{166861EB-D1E5-4594-8B03-CC9A75121760}" type="pres">
      <dgm:prSet presAssocID="{D6900241-746D-4B8E-B54B-BE5F2B950C94}" presName="space" presStyleCnt="0"/>
      <dgm:spPr/>
    </dgm:pt>
    <dgm:pt modelId="{867B01D4-ADAD-4344-852A-D716BD4FF22A}" type="pres">
      <dgm:prSet presAssocID="{D9F214F6-E1F1-4832-9928-7ED22AC1DF57}" presName="composite" presStyleCnt="0"/>
      <dgm:spPr/>
    </dgm:pt>
    <dgm:pt modelId="{99D39665-7FEF-434B-8FD5-9690BE25E2B2}" type="pres">
      <dgm:prSet presAssocID="{D9F214F6-E1F1-4832-9928-7ED22AC1DF57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7EF0F68C-0C66-48F3-BD71-01979E8519B7}" type="pres">
      <dgm:prSet presAssocID="{D9F214F6-E1F1-4832-9928-7ED22AC1DF57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1202E000-537A-4416-9306-999A61A0314B}" type="presOf" srcId="{8E726BC3-1F86-4CB5-8559-9E135C8FA58D}" destId="{5D3F6835-DE9C-4056-9CC7-B3A63BB6B5DC}" srcOrd="0" destOrd="0" presId="urn:microsoft.com/office/officeart/2005/8/layout/hList1"/>
    <dgm:cxn modelId="{C3071806-6782-4495-B067-8336EE474F19}" srcId="{61EE0534-6157-46ED-AA0F-B88E26505598}" destId="{DDC73088-3D99-4959-9092-2CA90EB3E6B3}" srcOrd="1" destOrd="0" parTransId="{8884160E-F346-4B7B-9640-31C64776CCAD}" sibTransId="{448428A3-F80C-40E5-9CF8-A912F79F1DD8}"/>
    <dgm:cxn modelId="{7C75B713-1190-4D28-81D4-A511470C01F3}" type="presOf" srcId="{4D2CFCBC-800C-4C4F-BEE4-535B64EAD18E}" destId="{2F405DFE-0021-4DE7-92FD-7C2E6534BDD9}" srcOrd="0" destOrd="0" presId="urn:microsoft.com/office/officeart/2005/8/layout/hList1"/>
    <dgm:cxn modelId="{54800A1C-EF45-44EA-8736-8809462EA17E}" srcId="{4D2CFCBC-800C-4C4F-BEE4-535B64EAD18E}" destId="{E819AEAE-2E05-42DE-AE0B-86989F0B7825}" srcOrd="0" destOrd="0" parTransId="{B23FD701-95DE-4AD4-BB56-6C3CA7130968}" sibTransId="{18C7622A-7C18-450E-8C56-7B2C1A897CE8}"/>
    <dgm:cxn modelId="{6536C31F-11BE-40F1-ABA4-97E047F640B9}" type="presOf" srcId="{76F6BF67-5910-4A7F-A0F7-2C12B9A5D4B4}" destId="{17C06909-67AA-4B38-8810-F8106E4CD7C9}" srcOrd="0" destOrd="0" presId="urn:microsoft.com/office/officeart/2005/8/layout/hList1"/>
    <dgm:cxn modelId="{A73F9126-FFF9-4BE9-8794-4DB063B5C2C2}" srcId="{D9F214F6-E1F1-4832-9928-7ED22AC1DF57}" destId="{C73BAA4A-236E-4095-94AB-5216726259CD}" srcOrd="1" destOrd="0" parTransId="{A16DBC0F-0537-4555-BAA7-3B52B035C25B}" sibTransId="{9BBBC4A8-123D-4966-8680-D856392C19E1}"/>
    <dgm:cxn modelId="{2A62C938-6984-419E-80E1-B032CBBDAAE3}" srcId="{61EE0534-6157-46ED-AA0F-B88E26505598}" destId="{9CEDB1E9-E0C5-4F9B-9F22-4908D0EE0A37}" srcOrd="0" destOrd="0" parTransId="{B3D91B2E-152F-447B-A1CF-4825B8CEE823}" sibTransId="{33FF30D9-7B35-4FC0-ADBC-E7FE927B8E2B}"/>
    <dgm:cxn modelId="{5FAA315B-8987-44B0-9452-39C4A3CB35F1}" type="presOf" srcId="{E819AEAE-2E05-42DE-AE0B-86989F0B7825}" destId="{B1188F93-192C-48FA-AF27-F07A08813F55}" srcOrd="0" destOrd="0" presId="urn:microsoft.com/office/officeart/2005/8/layout/hList1"/>
    <dgm:cxn modelId="{69CBDD42-47D1-4154-81BB-FA40CDFC4870}" srcId="{D9F214F6-E1F1-4832-9928-7ED22AC1DF57}" destId="{8F1EDEAE-2EA9-46A1-9E50-E8C461443276}" srcOrd="2" destOrd="0" parTransId="{B236126A-72F4-42A1-B4E6-2D149DB46149}" sibTransId="{37DE2D29-83AC-4B63-86A6-9461ABA13301}"/>
    <dgm:cxn modelId="{E0F0D164-9EF0-4616-9B60-3278310C7842}" type="presOf" srcId="{A77FB530-7D79-4529-9DE3-20604C600B4F}" destId="{7EF0F68C-0C66-48F3-BD71-01979E8519B7}" srcOrd="0" destOrd="0" presId="urn:microsoft.com/office/officeart/2005/8/layout/hList1"/>
    <dgm:cxn modelId="{3C49C248-2035-47FC-8A07-36B292DFF8F4}" type="presOf" srcId="{D9F214F6-E1F1-4832-9928-7ED22AC1DF57}" destId="{99D39665-7FEF-434B-8FD5-9690BE25E2B2}" srcOrd="0" destOrd="0" presId="urn:microsoft.com/office/officeart/2005/8/layout/hList1"/>
    <dgm:cxn modelId="{F643626F-8DCF-40E1-8428-C6EAE0B593BF}" srcId="{76F6BF67-5910-4A7F-A0F7-2C12B9A5D4B4}" destId="{2796C7C1-6D12-4CD1-83DA-CD29E7153334}" srcOrd="0" destOrd="0" parTransId="{956BC4E7-FBDC-4E7C-85DD-ACBB4CB4BC66}" sibTransId="{7BDA9CB6-F7B6-481C-9E44-23FD6B53B088}"/>
    <dgm:cxn modelId="{2D203771-17CF-429D-AB52-B3F790828817}" srcId="{D9F214F6-E1F1-4832-9928-7ED22AC1DF57}" destId="{D10AB1BC-CC1C-4793-902C-69CA91733B55}" srcOrd="3" destOrd="0" parTransId="{743AD936-A4FC-4563-808F-66429DDA6859}" sibTransId="{A0FB36DD-B44D-4478-B9ED-8348AF936EBA}"/>
    <dgm:cxn modelId="{8C02837B-D28F-4867-ABD3-4F74231E6FCB}" srcId="{8E726BC3-1F86-4CB5-8559-9E135C8FA58D}" destId="{76F6BF67-5910-4A7F-A0F7-2C12B9A5D4B4}" srcOrd="2" destOrd="0" parTransId="{160F3483-4E97-4992-BA3A-9C9342B319EE}" sibTransId="{D6900241-746D-4B8E-B54B-BE5F2B950C94}"/>
    <dgm:cxn modelId="{242D138B-8D68-4975-ADC7-4A85288C6FFE}" srcId="{8E726BC3-1F86-4CB5-8559-9E135C8FA58D}" destId="{4D2CFCBC-800C-4C4F-BEE4-535B64EAD18E}" srcOrd="1" destOrd="0" parTransId="{D1C53C12-6A2A-4E3E-9410-74AA8052A3FC}" sibTransId="{9AC0A89A-83F2-4803-A685-652A15FA8D5A}"/>
    <dgm:cxn modelId="{91BE5D9A-ED31-4F09-8FAC-667F129CFD75}" type="presOf" srcId="{61EE0534-6157-46ED-AA0F-B88E26505598}" destId="{A5E00791-14DF-48D9-91DB-A538A7AE472F}" srcOrd="0" destOrd="0" presId="urn:microsoft.com/office/officeart/2005/8/layout/hList1"/>
    <dgm:cxn modelId="{2F13ABA1-453C-4939-8C98-BCE0AA04A77E}" srcId="{D9F214F6-E1F1-4832-9928-7ED22AC1DF57}" destId="{A77FB530-7D79-4529-9DE3-20604C600B4F}" srcOrd="0" destOrd="0" parTransId="{A76E080A-2830-40C3-8E6A-A5D0FE1F7161}" sibTransId="{D9AEB369-1E6F-4E3D-B1F2-638F9EAC789B}"/>
    <dgm:cxn modelId="{1C209BA3-CEC8-4C03-BEEE-2651C57DB640}" type="presOf" srcId="{C73BAA4A-236E-4095-94AB-5216726259CD}" destId="{7EF0F68C-0C66-48F3-BD71-01979E8519B7}" srcOrd="0" destOrd="1" presId="urn:microsoft.com/office/officeart/2005/8/layout/hList1"/>
    <dgm:cxn modelId="{9AC0CDA7-80B1-43EA-B05E-832387D84E02}" srcId="{4D2CFCBC-800C-4C4F-BEE4-535B64EAD18E}" destId="{01AE8F6E-02B5-4ABD-AA02-E82D8D14D0EE}" srcOrd="1" destOrd="0" parTransId="{54B0C51E-2F4B-44B3-A47D-7B5D9DA1E165}" sibTransId="{C71B6B45-EBEC-439A-95E0-BAB9A0E8D03A}"/>
    <dgm:cxn modelId="{182FB8AE-A877-43AD-91E9-8C8691DE99A6}" srcId="{76F6BF67-5910-4A7F-A0F7-2C12B9A5D4B4}" destId="{BD9A7D81-ED13-401A-9514-1A618C109E4D}" srcOrd="1" destOrd="0" parTransId="{AA2F1FDA-8A9B-4BFB-9E13-3CBF42C5DA6B}" sibTransId="{A6A9A89A-7158-4782-B7A0-46E977845E09}"/>
    <dgm:cxn modelId="{CE9C0DBB-6287-4224-A367-176EE9FBFB94}" srcId="{8E726BC3-1F86-4CB5-8559-9E135C8FA58D}" destId="{D9F214F6-E1F1-4832-9928-7ED22AC1DF57}" srcOrd="3" destOrd="0" parTransId="{6E655E2F-D947-4A16-B7B8-B9CA1023B1EE}" sibTransId="{E2962B97-C9F9-4DAA-9FC1-ABB987284867}"/>
    <dgm:cxn modelId="{95650DBE-9A6D-4AE0-84BA-F0F2861863B1}" type="presOf" srcId="{DDC73088-3D99-4959-9092-2CA90EB3E6B3}" destId="{9652CC3F-71F0-46F6-B8FA-D0EE2F574191}" srcOrd="0" destOrd="1" presId="urn:microsoft.com/office/officeart/2005/8/layout/hList1"/>
    <dgm:cxn modelId="{407E47C5-B8F3-4E73-8347-6199EA2654BE}" type="presOf" srcId="{2796C7C1-6D12-4CD1-83DA-CD29E7153334}" destId="{0EE74B5A-7765-4903-8C29-658AB6253598}" srcOrd="0" destOrd="0" presId="urn:microsoft.com/office/officeart/2005/8/layout/hList1"/>
    <dgm:cxn modelId="{2B9A5CCF-738D-4AB0-8BB0-8F3934CE9694}" type="presOf" srcId="{9CEDB1E9-E0C5-4F9B-9F22-4908D0EE0A37}" destId="{9652CC3F-71F0-46F6-B8FA-D0EE2F574191}" srcOrd="0" destOrd="0" presId="urn:microsoft.com/office/officeart/2005/8/layout/hList1"/>
    <dgm:cxn modelId="{B31DC0DD-CBE7-4031-852B-E9CCBD6E011A}" type="presOf" srcId="{BD9A7D81-ED13-401A-9514-1A618C109E4D}" destId="{0EE74B5A-7765-4903-8C29-658AB6253598}" srcOrd="0" destOrd="1" presId="urn:microsoft.com/office/officeart/2005/8/layout/hList1"/>
    <dgm:cxn modelId="{0463EBE4-AB74-4BB4-94EC-ED4154E83503}" type="presOf" srcId="{8F1EDEAE-2EA9-46A1-9E50-E8C461443276}" destId="{7EF0F68C-0C66-48F3-BD71-01979E8519B7}" srcOrd="0" destOrd="2" presId="urn:microsoft.com/office/officeart/2005/8/layout/hList1"/>
    <dgm:cxn modelId="{5C9C2BEC-6653-43BD-912C-1B0D34922FBC}" type="presOf" srcId="{01AE8F6E-02B5-4ABD-AA02-E82D8D14D0EE}" destId="{B1188F93-192C-48FA-AF27-F07A08813F55}" srcOrd="0" destOrd="1" presId="urn:microsoft.com/office/officeart/2005/8/layout/hList1"/>
    <dgm:cxn modelId="{1BFCB3EF-42F1-4068-9718-DD70144DB580}" srcId="{8E726BC3-1F86-4CB5-8559-9E135C8FA58D}" destId="{61EE0534-6157-46ED-AA0F-B88E26505598}" srcOrd="0" destOrd="0" parTransId="{B86AC967-EA44-41CF-B98D-B9F31B7D031B}" sibTransId="{E5B6B06E-550E-4023-A08B-688564B02689}"/>
    <dgm:cxn modelId="{C495CEF8-9886-4F29-B789-083712A7FB56}" type="presOf" srcId="{D10AB1BC-CC1C-4793-902C-69CA91733B55}" destId="{7EF0F68C-0C66-48F3-BD71-01979E8519B7}" srcOrd="0" destOrd="3" presId="urn:microsoft.com/office/officeart/2005/8/layout/hList1"/>
    <dgm:cxn modelId="{8DD021CC-9148-4756-ADD5-38270B1BA997}" type="presParOf" srcId="{5D3F6835-DE9C-4056-9CC7-B3A63BB6B5DC}" destId="{A8E54F36-767C-4A2A-9C1D-535BF7E35201}" srcOrd="0" destOrd="0" presId="urn:microsoft.com/office/officeart/2005/8/layout/hList1"/>
    <dgm:cxn modelId="{03D42001-586C-4B43-B5D7-65352C87551E}" type="presParOf" srcId="{A8E54F36-767C-4A2A-9C1D-535BF7E35201}" destId="{A5E00791-14DF-48D9-91DB-A538A7AE472F}" srcOrd="0" destOrd="0" presId="urn:microsoft.com/office/officeart/2005/8/layout/hList1"/>
    <dgm:cxn modelId="{EEC9044B-7C78-477F-85C1-3AFB0573F700}" type="presParOf" srcId="{A8E54F36-767C-4A2A-9C1D-535BF7E35201}" destId="{9652CC3F-71F0-46F6-B8FA-D0EE2F574191}" srcOrd="1" destOrd="0" presId="urn:microsoft.com/office/officeart/2005/8/layout/hList1"/>
    <dgm:cxn modelId="{EDC4EFAF-4D9C-4EAD-BE54-568C359674BE}" type="presParOf" srcId="{5D3F6835-DE9C-4056-9CC7-B3A63BB6B5DC}" destId="{1DDF8553-21F8-4CF6-8190-1E5C2B299CE0}" srcOrd="1" destOrd="0" presId="urn:microsoft.com/office/officeart/2005/8/layout/hList1"/>
    <dgm:cxn modelId="{860A3D1A-4556-467F-BA78-D617D39326A9}" type="presParOf" srcId="{5D3F6835-DE9C-4056-9CC7-B3A63BB6B5DC}" destId="{CE562758-F369-4CE3-9ACA-99CB9457219E}" srcOrd="2" destOrd="0" presId="urn:microsoft.com/office/officeart/2005/8/layout/hList1"/>
    <dgm:cxn modelId="{CF6865D8-BAA3-4425-B96E-004B61996816}" type="presParOf" srcId="{CE562758-F369-4CE3-9ACA-99CB9457219E}" destId="{2F405DFE-0021-4DE7-92FD-7C2E6534BDD9}" srcOrd="0" destOrd="0" presId="urn:microsoft.com/office/officeart/2005/8/layout/hList1"/>
    <dgm:cxn modelId="{1338182A-56C5-40EF-8076-53AB4EC57B96}" type="presParOf" srcId="{CE562758-F369-4CE3-9ACA-99CB9457219E}" destId="{B1188F93-192C-48FA-AF27-F07A08813F55}" srcOrd="1" destOrd="0" presId="urn:microsoft.com/office/officeart/2005/8/layout/hList1"/>
    <dgm:cxn modelId="{6B0ADF66-A218-4E83-B898-BB39A9278578}" type="presParOf" srcId="{5D3F6835-DE9C-4056-9CC7-B3A63BB6B5DC}" destId="{2BDFF51D-3B14-4FD3-A54D-387D7DE983AB}" srcOrd="3" destOrd="0" presId="urn:microsoft.com/office/officeart/2005/8/layout/hList1"/>
    <dgm:cxn modelId="{E42B8FC8-E5FC-405E-A715-582B7381D0C5}" type="presParOf" srcId="{5D3F6835-DE9C-4056-9CC7-B3A63BB6B5DC}" destId="{9178074B-9A6A-4B1E-97B5-CDB88192D8CB}" srcOrd="4" destOrd="0" presId="urn:microsoft.com/office/officeart/2005/8/layout/hList1"/>
    <dgm:cxn modelId="{CB462FAA-44F3-4EA0-8DF5-A77830BB0C38}" type="presParOf" srcId="{9178074B-9A6A-4B1E-97B5-CDB88192D8CB}" destId="{17C06909-67AA-4B38-8810-F8106E4CD7C9}" srcOrd="0" destOrd="0" presId="urn:microsoft.com/office/officeart/2005/8/layout/hList1"/>
    <dgm:cxn modelId="{A204ED1F-FE6E-48D9-A669-80923F707CC8}" type="presParOf" srcId="{9178074B-9A6A-4B1E-97B5-CDB88192D8CB}" destId="{0EE74B5A-7765-4903-8C29-658AB6253598}" srcOrd="1" destOrd="0" presId="urn:microsoft.com/office/officeart/2005/8/layout/hList1"/>
    <dgm:cxn modelId="{CA0C0BF3-C520-4A25-B29E-0927B35F1B40}" type="presParOf" srcId="{5D3F6835-DE9C-4056-9CC7-B3A63BB6B5DC}" destId="{166861EB-D1E5-4594-8B03-CC9A75121760}" srcOrd="5" destOrd="0" presId="urn:microsoft.com/office/officeart/2005/8/layout/hList1"/>
    <dgm:cxn modelId="{7C951671-7D18-42F8-9960-6D5C4AEFE4CC}" type="presParOf" srcId="{5D3F6835-DE9C-4056-9CC7-B3A63BB6B5DC}" destId="{867B01D4-ADAD-4344-852A-D716BD4FF22A}" srcOrd="6" destOrd="0" presId="urn:microsoft.com/office/officeart/2005/8/layout/hList1"/>
    <dgm:cxn modelId="{584587BA-F30C-4CE2-A290-4D148BF89F29}" type="presParOf" srcId="{867B01D4-ADAD-4344-852A-D716BD4FF22A}" destId="{99D39665-7FEF-434B-8FD5-9690BE25E2B2}" srcOrd="0" destOrd="0" presId="urn:microsoft.com/office/officeart/2005/8/layout/hList1"/>
    <dgm:cxn modelId="{F1F893DB-70BA-42B0-A668-7191F43F73DE}" type="presParOf" srcId="{867B01D4-ADAD-4344-852A-D716BD4FF22A}" destId="{7EF0F68C-0C66-48F3-BD71-01979E8519B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A2F43C0-DC6C-47BE-9345-231115C57FD3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D466AB-0C6E-4684-98D5-D1C0923A9C9B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Mild symptoms</a:t>
          </a:r>
        </a:p>
      </dgm:t>
    </dgm:pt>
    <dgm:pt modelId="{A72E85A0-35F0-4FBD-B16D-5669BB3BFF21}" type="parTrans" cxnId="{6CD5C12C-6C1A-41F4-A1CE-DAC01B0991E2}">
      <dgm:prSet/>
      <dgm:spPr/>
      <dgm:t>
        <a:bodyPr/>
        <a:lstStyle/>
        <a:p>
          <a:endParaRPr lang="en-US" sz="1400"/>
        </a:p>
      </dgm:t>
    </dgm:pt>
    <dgm:pt modelId="{7C4C56D3-A6B1-46A6-ABBF-B275BA69D4A7}" type="sibTrans" cxnId="{6CD5C12C-6C1A-41F4-A1CE-DAC01B0991E2}">
      <dgm:prSet/>
      <dgm:spPr/>
      <dgm:t>
        <a:bodyPr/>
        <a:lstStyle/>
        <a:p>
          <a:endParaRPr lang="en-US" sz="1400"/>
        </a:p>
      </dgm:t>
    </dgm:pt>
    <dgm:pt modelId="{2497CD73-3631-437D-B66B-0D99F590D9C9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Continue current dose if clinically appropriate</a:t>
          </a:r>
        </a:p>
      </dgm:t>
    </dgm:pt>
    <dgm:pt modelId="{B130DCDB-23C4-456E-A39A-10715B559C29}" type="parTrans" cxnId="{FFFCFFE8-5220-48F2-8628-D17EBFE60766}">
      <dgm:prSet/>
      <dgm:spPr/>
      <dgm:t>
        <a:bodyPr/>
        <a:lstStyle/>
        <a:p>
          <a:endParaRPr lang="en-US" sz="1400"/>
        </a:p>
      </dgm:t>
    </dgm:pt>
    <dgm:pt modelId="{85EF4088-F472-4FFC-9835-BAF4C101DD14}" type="sibTrans" cxnId="{FFFCFFE8-5220-48F2-8628-D17EBFE60766}">
      <dgm:prSet/>
      <dgm:spPr/>
      <dgm:t>
        <a:bodyPr/>
        <a:lstStyle/>
        <a:p>
          <a:endParaRPr lang="en-US" sz="1400"/>
        </a:p>
      </dgm:t>
    </dgm:pt>
    <dgm:pt modelId="{7145AFB3-E074-44E5-9DB3-AC13050D206F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Reinforce diet strategies</a:t>
          </a:r>
        </a:p>
      </dgm:t>
    </dgm:pt>
    <dgm:pt modelId="{5EC5921F-2E7F-4ADD-BA04-287FA68124CB}" type="parTrans" cxnId="{460F1FD6-BAA2-4CDE-9096-0198353CCC3C}">
      <dgm:prSet/>
      <dgm:spPr/>
      <dgm:t>
        <a:bodyPr/>
        <a:lstStyle/>
        <a:p>
          <a:endParaRPr lang="en-US" sz="1400"/>
        </a:p>
      </dgm:t>
    </dgm:pt>
    <dgm:pt modelId="{2EDB4A04-4F33-4AC2-9750-77FA143B469D}" type="sibTrans" cxnId="{460F1FD6-BAA2-4CDE-9096-0198353CCC3C}">
      <dgm:prSet/>
      <dgm:spPr/>
      <dgm:t>
        <a:bodyPr/>
        <a:lstStyle/>
        <a:p>
          <a:endParaRPr lang="en-US" sz="1400"/>
        </a:p>
      </dgm:t>
    </dgm:pt>
    <dgm:pt modelId="{23562D1A-8275-4B3A-80AC-09EADC1FAE50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Persistent symptoms</a:t>
          </a:r>
        </a:p>
      </dgm:t>
    </dgm:pt>
    <dgm:pt modelId="{FB8FDEB3-66B4-45B0-84C4-14BD4002D168}" type="parTrans" cxnId="{991210FE-20BC-41B5-9487-6C54320D645D}">
      <dgm:prSet/>
      <dgm:spPr/>
      <dgm:t>
        <a:bodyPr/>
        <a:lstStyle/>
        <a:p>
          <a:endParaRPr lang="en-US" sz="1400"/>
        </a:p>
      </dgm:t>
    </dgm:pt>
    <dgm:pt modelId="{3E90916C-FAA5-4058-9321-129E2B864569}" type="sibTrans" cxnId="{991210FE-20BC-41B5-9487-6C54320D645D}">
      <dgm:prSet/>
      <dgm:spPr/>
      <dgm:t>
        <a:bodyPr/>
        <a:lstStyle/>
        <a:p>
          <a:endParaRPr lang="en-US" sz="1400"/>
        </a:p>
      </dgm:t>
    </dgm:pt>
    <dgm:pt modelId="{4B884865-4E1B-4AC2-B106-5E028C29FD0A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Hold dose escalation</a:t>
          </a:r>
        </a:p>
      </dgm:t>
    </dgm:pt>
    <dgm:pt modelId="{770CCAD7-8AAA-46DA-AB73-821B5B6138E9}" type="parTrans" cxnId="{86522B79-EE5F-419B-8434-DFD6CC029B97}">
      <dgm:prSet/>
      <dgm:spPr/>
      <dgm:t>
        <a:bodyPr/>
        <a:lstStyle/>
        <a:p>
          <a:endParaRPr lang="en-US" sz="1400"/>
        </a:p>
      </dgm:t>
    </dgm:pt>
    <dgm:pt modelId="{A881EA5F-5CFD-44CB-82AB-1958D4E0A21F}" type="sibTrans" cxnId="{86522B79-EE5F-419B-8434-DFD6CC029B97}">
      <dgm:prSet/>
      <dgm:spPr/>
      <dgm:t>
        <a:bodyPr/>
        <a:lstStyle/>
        <a:p>
          <a:endParaRPr lang="en-US" sz="1400"/>
        </a:p>
      </dgm:t>
    </dgm:pt>
    <dgm:pt modelId="{77FDA92F-212B-4DF3-8528-281BFF3E390E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Consider longer titration interval or dose adjustment</a:t>
          </a:r>
        </a:p>
      </dgm:t>
    </dgm:pt>
    <dgm:pt modelId="{A0D2A50C-CE9C-44BE-8F10-4D8960E8A412}" type="parTrans" cxnId="{183D472C-3386-40C8-A7AB-84523ADA3C81}">
      <dgm:prSet/>
      <dgm:spPr/>
      <dgm:t>
        <a:bodyPr/>
        <a:lstStyle/>
        <a:p>
          <a:endParaRPr lang="en-US" sz="1400"/>
        </a:p>
      </dgm:t>
    </dgm:pt>
    <dgm:pt modelId="{191AF8BC-169D-4814-8914-77E0AD68221A}" type="sibTrans" cxnId="{183D472C-3386-40C8-A7AB-84523ADA3C81}">
      <dgm:prSet/>
      <dgm:spPr/>
      <dgm:t>
        <a:bodyPr/>
        <a:lstStyle/>
        <a:p>
          <a:endParaRPr lang="en-US" sz="1400"/>
        </a:p>
      </dgm:t>
    </dgm:pt>
    <dgm:pt modelId="{31DFB3B1-637B-44C4-B513-F8C00F34E0EA}">
      <dgm:prSet phldrT="[Text]" phldr="0" custT="1"/>
      <dgm:spPr/>
      <dgm:t>
        <a:bodyPr/>
        <a:lstStyle/>
        <a:p>
          <a:r>
            <a:rPr lang="en-US" sz="1800" b="1" dirty="0">
              <a:solidFill>
                <a:schemeClr val="bg2"/>
              </a:solidFill>
            </a:rPr>
            <a:t>Red flags</a:t>
          </a:r>
        </a:p>
      </dgm:t>
    </dgm:pt>
    <dgm:pt modelId="{9E25768F-DE30-484E-BA86-A59B53152CFF}" type="parTrans" cxnId="{46B2CCB5-E7D7-41D2-94A4-D8507622C70B}">
      <dgm:prSet/>
      <dgm:spPr/>
      <dgm:t>
        <a:bodyPr/>
        <a:lstStyle/>
        <a:p>
          <a:endParaRPr lang="en-US" sz="1400"/>
        </a:p>
      </dgm:t>
    </dgm:pt>
    <dgm:pt modelId="{F72A8D29-D6C9-4BC0-BA7B-A91DB25BDCFD}" type="sibTrans" cxnId="{46B2CCB5-E7D7-41D2-94A4-D8507622C70B}">
      <dgm:prSet/>
      <dgm:spPr/>
      <dgm:t>
        <a:bodyPr/>
        <a:lstStyle/>
        <a:p>
          <a:endParaRPr lang="en-US" sz="1400"/>
        </a:p>
      </dgm:t>
    </dgm:pt>
    <dgm:pt modelId="{64C7DA82-0C96-4EB0-9D43-E292A696E9E9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Severe abdominal pain</a:t>
          </a:r>
        </a:p>
      </dgm:t>
    </dgm:pt>
    <dgm:pt modelId="{704DCD20-C709-4BEC-9C07-C21BB6347AE2}" type="parTrans" cxnId="{B94A99FD-FCB6-4C94-94A5-828270666673}">
      <dgm:prSet/>
      <dgm:spPr/>
      <dgm:t>
        <a:bodyPr/>
        <a:lstStyle/>
        <a:p>
          <a:endParaRPr lang="en-US" sz="1400"/>
        </a:p>
      </dgm:t>
    </dgm:pt>
    <dgm:pt modelId="{F957BCB1-54AB-4FA1-A75F-AA45B5B3BDEE}" type="sibTrans" cxnId="{B94A99FD-FCB6-4C94-94A5-828270666673}">
      <dgm:prSet/>
      <dgm:spPr/>
      <dgm:t>
        <a:bodyPr/>
        <a:lstStyle/>
        <a:p>
          <a:endParaRPr lang="en-US" sz="1400"/>
        </a:p>
      </dgm:t>
    </dgm:pt>
    <dgm:pt modelId="{86CF0956-A91D-4A01-96DC-53B2E638C78B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Persistent vomiting or dehydration</a:t>
          </a:r>
        </a:p>
      </dgm:t>
    </dgm:pt>
    <dgm:pt modelId="{471BAA48-0200-4967-99AA-4502208DC777}" type="parTrans" cxnId="{EE550F5E-AD6F-40FD-B8B7-C167A117FFE4}">
      <dgm:prSet/>
      <dgm:spPr/>
      <dgm:t>
        <a:bodyPr/>
        <a:lstStyle/>
        <a:p>
          <a:endParaRPr lang="en-US" sz="1400"/>
        </a:p>
      </dgm:t>
    </dgm:pt>
    <dgm:pt modelId="{CA3A19C2-53FB-4557-9CE5-96550612A80C}" type="sibTrans" cxnId="{EE550F5E-AD6F-40FD-B8B7-C167A117FFE4}">
      <dgm:prSet/>
      <dgm:spPr/>
      <dgm:t>
        <a:bodyPr/>
        <a:lstStyle/>
        <a:p>
          <a:endParaRPr lang="en-US" sz="1400"/>
        </a:p>
      </dgm:t>
    </dgm:pt>
    <dgm:pt modelId="{836AB1A7-125B-4F7D-9C00-72003C859C04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Reassess diet and hydration patterns</a:t>
          </a:r>
        </a:p>
      </dgm:t>
    </dgm:pt>
    <dgm:pt modelId="{56F3B063-2B29-4A2C-A848-3DE5D7EACE94}" type="parTrans" cxnId="{D58D0A07-84FB-40AD-BA90-E2D28FBF17D1}">
      <dgm:prSet/>
      <dgm:spPr/>
      <dgm:t>
        <a:bodyPr/>
        <a:lstStyle/>
        <a:p>
          <a:endParaRPr lang="en-US" sz="1400"/>
        </a:p>
      </dgm:t>
    </dgm:pt>
    <dgm:pt modelId="{4A79DFDD-0632-494C-8664-CD00DE9A7D94}" type="sibTrans" cxnId="{D58D0A07-84FB-40AD-BA90-E2D28FBF17D1}">
      <dgm:prSet/>
      <dgm:spPr/>
      <dgm:t>
        <a:bodyPr/>
        <a:lstStyle/>
        <a:p>
          <a:endParaRPr lang="en-US" sz="1400"/>
        </a:p>
      </dgm:t>
    </dgm:pt>
    <dgm:pt modelId="{13863558-E7E2-4A76-9AD5-1CD6C85DF7EE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Gallbladder symptoms</a:t>
          </a:r>
        </a:p>
      </dgm:t>
    </dgm:pt>
    <dgm:pt modelId="{D0465CF9-ECA4-4C63-B9A0-961D7A0708A0}" type="parTrans" cxnId="{1585EDE0-2684-487D-85EB-2496887D5D4F}">
      <dgm:prSet/>
      <dgm:spPr/>
      <dgm:t>
        <a:bodyPr/>
        <a:lstStyle/>
        <a:p>
          <a:endParaRPr lang="en-US" sz="1400"/>
        </a:p>
      </dgm:t>
    </dgm:pt>
    <dgm:pt modelId="{61D4FE56-997D-46E4-A193-052310F78E83}" type="sibTrans" cxnId="{1585EDE0-2684-487D-85EB-2496887D5D4F}">
      <dgm:prSet/>
      <dgm:spPr/>
      <dgm:t>
        <a:bodyPr/>
        <a:lstStyle/>
        <a:p>
          <a:endParaRPr lang="en-US" sz="1400"/>
        </a:p>
      </dgm:t>
    </dgm:pt>
    <dgm:pt modelId="{84C68E62-AC30-4D58-8DD5-649D301AF4BF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Evaluate patients promptly</a:t>
          </a:r>
        </a:p>
      </dgm:t>
    </dgm:pt>
    <dgm:pt modelId="{EF0B0CBF-A10F-4918-A79C-BE937B2091EA}" type="parTrans" cxnId="{A9129DB4-C91A-4C64-8940-D9759D9ADC98}">
      <dgm:prSet/>
      <dgm:spPr/>
      <dgm:t>
        <a:bodyPr/>
        <a:lstStyle/>
        <a:p>
          <a:endParaRPr lang="en-US" sz="1400"/>
        </a:p>
      </dgm:t>
    </dgm:pt>
    <dgm:pt modelId="{96FCABA7-4B1B-4EF1-836A-B4F855C1A9D6}" type="sibTrans" cxnId="{A9129DB4-C91A-4C64-8940-D9759D9ADC98}">
      <dgm:prSet/>
      <dgm:spPr/>
      <dgm:t>
        <a:bodyPr/>
        <a:lstStyle/>
        <a:p>
          <a:endParaRPr lang="en-US" sz="1400"/>
        </a:p>
      </dgm:t>
    </dgm:pt>
    <dgm:pt modelId="{EE7BE7E5-EE07-4FDE-9B0E-8BD0037DFD59}">
      <dgm:prSet phldrT="[Text]" phldr="0" custT="1"/>
      <dgm:spPr>
        <a:solidFill>
          <a:schemeClr val="bg2">
            <a:alpha val="90000"/>
          </a:schemeClr>
        </a:solidFill>
      </dgm:spPr>
      <dgm:t>
        <a:bodyPr/>
        <a:lstStyle/>
        <a:p>
          <a:r>
            <a:rPr lang="en-US" sz="1800" dirty="0"/>
            <a:t>Hold therapy if clinically indicated</a:t>
          </a:r>
        </a:p>
      </dgm:t>
    </dgm:pt>
    <dgm:pt modelId="{DB0F5533-1254-42D5-84FE-9DDDA9D68137}" type="parTrans" cxnId="{BD444AB9-4C13-49D3-A394-0613FC0F527D}">
      <dgm:prSet/>
      <dgm:spPr/>
      <dgm:t>
        <a:bodyPr/>
        <a:lstStyle/>
        <a:p>
          <a:endParaRPr lang="en-US" sz="1400"/>
        </a:p>
      </dgm:t>
    </dgm:pt>
    <dgm:pt modelId="{8020F9F1-6208-4953-B04C-40342E1B3CEF}" type="sibTrans" cxnId="{BD444AB9-4C13-49D3-A394-0613FC0F527D}">
      <dgm:prSet/>
      <dgm:spPr/>
      <dgm:t>
        <a:bodyPr/>
        <a:lstStyle/>
        <a:p>
          <a:endParaRPr lang="en-US" sz="1400"/>
        </a:p>
      </dgm:t>
    </dgm:pt>
    <dgm:pt modelId="{16CFA1F6-50EC-4FF3-A6D5-048C6E10E68F}" type="pres">
      <dgm:prSet presAssocID="{4A2F43C0-DC6C-47BE-9345-231115C57FD3}" presName="Name0" presStyleCnt="0">
        <dgm:presLayoutVars>
          <dgm:dir/>
          <dgm:animLvl val="lvl"/>
          <dgm:resizeHandles val="exact"/>
        </dgm:presLayoutVars>
      </dgm:prSet>
      <dgm:spPr/>
    </dgm:pt>
    <dgm:pt modelId="{4A65BF8A-12D0-4F9E-8D20-11EE649AB117}" type="pres">
      <dgm:prSet presAssocID="{B2D466AB-0C6E-4684-98D5-D1C0923A9C9B}" presName="composite" presStyleCnt="0"/>
      <dgm:spPr/>
    </dgm:pt>
    <dgm:pt modelId="{4360AE89-188A-4753-9A9A-AE2E45013C61}" type="pres">
      <dgm:prSet presAssocID="{B2D466AB-0C6E-4684-98D5-D1C0923A9C9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80874F8D-77C7-4F02-98E5-812195DF961F}" type="pres">
      <dgm:prSet presAssocID="{B2D466AB-0C6E-4684-98D5-D1C0923A9C9B}" presName="desTx" presStyleLbl="alignAccFollowNode1" presStyleIdx="0" presStyleCnt="3">
        <dgm:presLayoutVars>
          <dgm:bulletEnabled val="1"/>
        </dgm:presLayoutVars>
      </dgm:prSet>
      <dgm:spPr/>
    </dgm:pt>
    <dgm:pt modelId="{6BCD029F-76E2-4834-AB3A-0DB22B95A22F}" type="pres">
      <dgm:prSet presAssocID="{7C4C56D3-A6B1-46A6-ABBF-B275BA69D4A7}" presName="space" presStyleCnt="0"/>
      <dgm:spPr/>
    </dgm:pt>
    <dgm:pt modelId="{6C7F20E2-D158-4B73-AF02-0BA7D5470A54}" type="pres">
      <dgm:prSet presAssocID="{23562D1A-8275-4B3A-80AC-09EADC1FAE50}" presName="composite" presStyleCnt="0"/>
      <dgm:spPr/>
    </dgm:pt>
    <dgm:pt modelId="{FF601C9D-1CFF-4D4F-BBC6-C799EA23C159}" type="pres">
      <dgm:prSet presAssocID="{23562D1A-8275-4B3A-80AC-09EADC1FAE5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2EAC6569-6B3F-4339-85C4-63960389F8CC}" type="pres">
      <dgm:prSet presAssocID="{23562D1A-8275-4B3A-80AC-09EADC1FAE50}" presName="desTx" presStyleLbl="alignAccFollowNode1" presStyleIdx="1" presStyleCnt="3">
        <dgm:presLayoutVars>
          <dgm:bulletEnabled val="1"/>
        </dgm:presLayoutVars>
      </dgm:prSet>
      <dgm:spPr/>
    </dgm:pt>
    <dgm:pt modelId="{431BCA4A-51C6-4EC5-B6CD-B181923DA8F3}" type="pres">
      <dgm:prSet presAssocID="{3E90916C-FAA5-4058-9321-129E2B864569}" presName="space" presStyleCnt="0"/>
      <dgm:spPr/>
    </dgm:pt>
    <dgm:pt modelId="{5C954AB4-1671-4910-A72B-D791BA347CC4}" type="pres">
      <dgm:prSet presAssocID="{31DFB3B1-637B-44C4-B513-F8C00F34E0EA}" presName="composite" presStyleCnt="0"/>
      <dgm:spPr/>
    </dgm:pt>
    <dgm:pt modelId="{4AAF9EBB-B500-4900-94BA-07F1AE01BE97}" type="pres">
      <dgm:prSet presAssocID="{31DFB3B1-637B-44C4-B513-F8C00F34E0E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D2798B8-BF05-4230-B7AB-58C1CF1D99D1}" type="pres">
      <dgm:prSet presAssocID="{31DFB3B1-637B-44C4-B513-F8C00F34E0EA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D58D0A07-84FB-40AD-BA90-E2D28FBF17D1}" srcId="{23562D1A-8275-4B3A-80AC-09EADC1FAE50}" destId="{836AB1A7-125B-4F7D-9C00-72003C859C04}" srcOrd="2" destOrd="0" parTransId="{56F3B063-2B29-4A2C-A848-3DE5D7EACE94}" sibTransId="{4A79DFDD-0632-494C-8664-CD00DE9A7D94}"/>
    <dgm:cxn modelId="{8387E30D-0245-4AD9-8088-76F3957D0111}" type="presOf" srcId="{2497CD73-3631-437D-B66B-0D99F590D9C9}" destId="{80874F8D-77C7-4F02-98E5-812195DF961F}" srcOrd="0" destOrd="0" presId="urn:microsoft.com/office/officeart/2005/8/layout/hList1"/>
    <dgm:cxn modelId="{183D472C-3386-40C8-A7AB-84523ADA3C81}" srcId="{23562D1A-8275-4B3A-80AC-09EADC1FAE50}" destId="{77FDA92F-212B-4DF3-8528-281BFF3E390E}" srcOrd="1" destOrd="0" parTransId="{A0D2A50C-CE9C-44BE-8F10-4D8960E8A412}" sibTransId="{191AF8BC-169D-4814-8914-77E0AD68221A}"/>
    <dgm:cxn modelId="{6CD5C12C-6C1A-41F4-A1CE-DAC01B0991E2}" srcId="{4A2F43C0-DC6C-47BE-9345-231115C57FD3}" destId="{B2D466AB-0C6E-4684-98D5-D1C0923A9C9B}" srcOrd="0" destOrd="0" parTransId="{A72E85A0-35F0-4FBD-B16D-5669BB3BFF21}" sibTransId="{7C4C56D3-A6B1-46A6-ABBF-B275BA69D4A7}"/>
    <dgm:cxn modelId="{3EA4295B-ACC7-4EB0-9352-038FE9C29468}" type="presOf" srcId="{B2D466AB-0C6E-4684-98D5-D1C0923A9C9B}" destId="{4360AE89-188A-4753-9A9A-AE2E45013C61}" srcOrd="0" destOrd="0" presId="urn:microsoft.com/office/officeart/2005/8/layout/hList1"/>
    <dgm:cxn modelId="{EE550F5E-AD6F-40FD-B8B7-C167A117FFE4}" srcId="{31DFB3B1-637B-44C4-B513-F8C00F34E0EA}" destId="{86CF0956-A91D-4A01-96DC-53B2E638C78B}" srcOrd="1" destOrd="0" parTransId="{471BAA48-0200-4967-99AA-4502208DC777}" sibTransId="{CA3A19C2-53FB-4557-9CE5-96550612A80C}"/>
    <dgm:cxn modelId="{63958C5E-D1DD-4C8B-9681-E06652561A42}" type="presOf" srcId="{13863558-E7E2-4A76-9AD5-1CD6C85DF7EE}" destId="{1D2798B8-BF05-4230-B7AB-58C1CF1D99D1}" srcOrd="0" destOrd="2" presId="urn:microsoft.com/office/officeart/2005/8/layout/hList1"/>
    <dgm:cxn modelId="{DACAFF5E-E798-4265-9C52-80FCA46E1E6A}" type="presOf" srcId="{84C68E62-AC30-4D58-8DD5-649D301AF4BF}" destId="{1D2798B8-BF05-4230-B7AB-58C1CF1D99D1}" srcOrd="0" destOrd="3" presId="urn:microsoft.com/office/officeart/2005/8/layout/hList1"/>
    <dgm:cxn modelId="{A2E28F6D-8CB0-49AD-A141-21CD7A6B6BC5}" type="presOf" srcId="{64C7DA82-0C96-4EB0-9D43-E292A696E9E9}" destId="{1D2798B8-BF05-4230-B7AB-58C1CF1D99D1}" srcOrd="0" destOrd="0" presId="urn:microsoft.com/office/officeart/2005/8/layout/hList1"/>
    <dgm:cxn modelId="{A6088170-8320-4769-A0C6-91856CC51F04}" type="presOf" srcId="{4A2F43C0-DC6C-47BE-9345-231115C57FD3}" destId="{16CFA1F6-50EC-4FF3-A6D5-048C6E10E68F}" srcOrd="0" destOrd="0" presId="urn:microsoft.com/office/officeart/2005/8/layout/hList1"/>
    <dgm:cxn modelId="{3E09A172-8BD2-4726-A7A3-64DE0F07A3D0}" type="presOf" srcId="{86CF0956-A91D-4A01-96DC-53B2E638C78B}" destId="{1D2798B8-BF05-4230-B7AB-58C1CF1D99D1}" srcOrd="0" destOrd="1" presId="urn:microsoft.com/office/officeart/2005/8/layout/hList1"/>
    <dgm:cxn modelId="{86522B79-EE5F-419B-8434-DFD6CC029B97}" srcId="{23562D1A-8275-4B3A-80AC-09EADC1FAE50}" destId="{4B884865-4E1B-4AC2-B106-5E028C29FD0A}" srcOrd="0" destOrd="0" parTransId="{770CCAD7-8AAA-46DA-AB73-821B5B6138E9}" sibTransId="{A881EA5F-5CFD-44CB-82AB-1958D4E0A21F}"/>
    <dgm:cxn modelId="{5658629D-4869-4E40-A152-490EBA6AF8DF}" type="presOf" srcId="{31DFB3B1-637B-44C4-B513-F8C00F34E0EA}" destId="{4AAF9EBB-B500-4900-94BA-07F1AE01BE97}" srcOrd="0" destOrd="0" presId="urn:microsoft.com/office/officeart/2005/8/layout/hList1"/>
    <dgm:cxn modelId="{A9129DB4-C91A-4C64-8940-D9759D9ADC98}" srcId="{31DFB3B1-637B-44C4-B513-F8C00F34E0EA}" destId="{84C68E62-AC30-4D58-8DD5-649D301AF4BF}" srcOrd="3" destOrd="0" parTransId="{EF0B0CBF-A10F-4918-A79C-BE937B2091EA}" sibTransId="{96FCABA7-4B1B-4EF1-836A-B4F855C1A9D6}"/>
    <dgm:cxn modelId="{46B2CCB5-E7D7-41D2-94A4-D8507622C70B}" srcId="{4A2F43C0-DC6C-47BE-9345-231115C57FD3}" destId="{31DFB3B1-637B-44C4-B513-F8C00F34E0EA}" srcOrd="2" destOrd="0" parTransId="{9E25768F-DE30-484E-BA86-A59B53152CFF}" sibTransId="{F72A8D29-D6C9-4BC0-BA7B-A91DB25BDCFD}"/>
    <dgm:cxn modelId="{BD444AB9-4C13-49D3-A394-0613FC0F527D}" srcId="{31DFB3B1-637B-44C4-B513-F8C00F34E0EA}" destId="{EE7BE7E5-EE07-4FDE-9B0E-8BD0037DFD59}" srcOrd="4" destOrd="0" parTransId="{DB0F5533-1254-42D5-84FE-9DDDA9D68137}" sibTransId="{8020F9F1-6208-4953-B04C-40342E1B3CEF}"/>
    <dgm:cxn modelId="{23E5BCBD-489E-49AA-A0B9-F1EE5C0A0FA8}" type="presOf" srcId="{23562D1A-8275-4B3A-80AC-09EADC1FAE50}" destId="{FF601C9D-1CFF-4D4F-BBC6-C799EA23C159}" srcOrd="0" destOrd="0" presId="urn:microsoft.com/office/officeart/2005/8/layout/hList1"/>
    <dgm:cxn modelId="{3B4378C3-95A9-4E0F-B8BB-35E9E6658160}" type="presOf" srcId="{7145AFB3-E074-44E5-9DB3-AC13050D206F}" destId="{80874F8D-77C7-4F02-98E5-812195DF961F}" srcOrd="0" destOrd="1" presId="urn:microsoft.com/office/officeart/2005/8/layout/hList1"/>
    <dgm:cxn modelId="{87FD3AD3-0090-4EF4-BBE1-CBE16B971545}" type="presOf" srcId="{4B884865-4E1B-4AC2-B106-5E028C29FD0A}" destId="{2EAC6569-6B3F-4339-85C4-63960389F8CC}" srcOrd="0" destOrd="0" presId="urn:microsoft.com/office/officeart/2005/8/layout/hList1"/>
    <dgm:cxn modelId="{460F1FD6-BAA2-4CDE-9096-0198353CCC3C}" srcId="{B2D466AB-0C6E-4684-98D5-D1C0923A9C9B}" destId="{7145AFB3-E074-44E5-9DB3-AC13050D206F}" srcOrd="1" destOrd="0" parTransId="{5EC5921F-2E7F-4ADD-BA04-287FA68124CB}" sibTransId="{2EDB4A04-4F33-4AC2-9750-77FA143B469D}"/>
    <dgm:cxn modelId="{CA280EDC-56C5-485F-AA87-374FC7959315}" type="presOf" srcId="{77FDA92F-212B-4DF3-8528-281BFF3E390E}" destId="{2EAC6569-6B3F-4339-85C4-63960389F8CC}" srcOrd="0" destOrd="1" presId="urn:microsoft.com/office/officeart/2005/8/layout/hList1"/>
    <dgm:cxn modelId="{1585EDE0-2684-487D-85EB-2496887D5D4F}" srcId="{31DFB3B1-637B-44C4-B513-F8C00F34E0EA}" destId="{13863558-E7E2-4A76-9AD5-1CD6C85DF7EE}" srcOrd="2" destOrd="0" parTransId="{D0465CF9-ECA4-4C63-B9A0-961D7A0708A0}" sibTransId="{61D4FE56-997D-46E4-A193-052310F78E83}"/>
    <dgm:cxn modelId="{FFFCFFE8-5220-48F2-8628-D17EBFE60766}" srcId="{B2D466AB-0C6E-4684-98D5-D1C0923A9C9B}" destId="{2497CD73-3631-437D-B66B-0D99F590D9C9}" srcOrd="0" destOrd="0" parTransId="{B130DCDB-23C4-456E-A39A-10715B559C29}" sibTransId="{85EF4088-F472-4FFC-9835-BAF4C101DD14}"/>
    <dgm:cxn modelId="{9CCF58EE-1660-4906-89FF-319942A93C0A}" type="presOf" srcId="{836AB1A7-125B-4F7D-9C00-72003C859C04}" destId="{2EAC6569-6B3F-4339-85C4-63960389F8CC}" srcOrd="0" destOrd="2" presId="urn:microsoft.com/office/officeart/2005/8/layout/hList1"/>
    <dgm:cxn modelId="{22C77DEF-E6BF-454A-BCF9-15C9BE84CC94}" type="presOf" srcId="{EE7BE7E5-EE07-4FDE-9B0E-8BD0037DFD59}" destId="{1D2798B8-BF05-4230-B7AB-58C1CF1D99D1}" srcOrd="0" destOrd="4" presId="urn:microsoft.com/office/officeart/2005/8/layout/hList1"/>
    <dgm:cxn modelId="{B94A99FD-FCB6-4C94-94A5-828270666673}" srcId="{31DFB3B1-637B-44C4-B513-F8C00F34E0EA}" destId="{64C7DA82-0C96-4EB0-9D43-E292A696E9E9}" srcOrd="0" destOrd="0" parTransId="{704DCD20-C709-4BEC-9C07-C21BB6347AE2}" sibTransId="{F957BCB1-54AB-4FA1-A75F-AA45B5B3BDEE}"/>
    <dgm:cxn modelId="{991210FE-20BC-41B5-9487-6C54320D645D}" srcId="{4A2F43C0-DC6C-47BE-9345-231115C57FD3}" destId="{23562D1A-8275-4B3A-80AC-09EADC1FAE50}" srcOrd="1" destOrd="0" parTransId="{FB8FDEB3-66B4-45B0-84C4-14BD4002D168}" sibTransId="{3E90916C-FAA5-4058-9321-129E2B864569}"/>
    <dgm:cxn modelId="{628A0637-6B19-466B-B076-3370B3BB693D}" type="presParOf" srcId="{16CFA1F6-50EC-4FF3-A6D5-048C6E10E68F}" destId="{4A65BF8A-12D0-4F9E-8D20-11EE649AB117}" srcOrd="0" destOrd="0" presId="urn:microsoft.com/office/officeart/2005/8/layout/hList1"/>
    <dgm:cxn modelId="{50FE571C-60E3-46A9-81BB-43235A20F201}" type="presParOf" srcId="{4A65BF8A-12D0-4F9E-8D20-11EE649AB117}" destId="{4360AE89-188A-4753-9A9A-AE2E45013C61}" srcOrd="0" destOrd="0" presId="urn:microsoft.com/office/officeart/2005/8/layout/hList1"/>
    <dgm:cxn modelId="{0769BD09-EC20-412A-83DE-E51A99D93269}" type="presParOf" srcId="{4A65BF8A-12D0-4F9E-8D20-11EE649AB117}" destId="{80874F8D-77C7-4F02-98E5-812195DF961F}" srcOrd="1" destOrd="0" presId="urn:microsoft.com/office/officeart/2005/8/layout/hList1"/>
    <dgm:cxn modelId="{E808093E-9A1B-4C80-8E6A-FA5B97272B57}" type="presParOf" srcId="{16CFA1F6-50EC-4FF3-A6D5-048C6E10E68F}" destId="{6BCD029F-76E2-4834-AB3A-0DB22B95A22F}" srcOrd="1" destOrd="0" presId="urn:microsoft.com/office/officeart/2005/8/layout/hList1"/>
    <dgm:cxn modelId="{6980035E-0288-4459-BBF2-8D0EE00951B8}" type="presParOf" srcId="{16CFA1F6-50EC-4FF3-A6D5-048C6E10E68F}" destId="{6C7F20E2-D158-4B73-AF02-0BA7D5470A54}" srcOrd="2" destOrd="0" presId="urn:microsoft.com/office/officeart/2005/8/layout/hList1"/>
    <dgm:cxn modelId="{3A57F485-1460-4702-9A32-21A1B89E328C}" type="presParOf" srcId="{6C7F20E2-D158-4B73-AF02-0BA7D5470A54}" destId="{FF601C9D-1CFF-4D4F-BBC6-C799EA23C159}" srcOrd="0" destOrd="0" presId="urn:microsoft.com/office/officeart/2005/8/layout/hList1"/>
    <dgm:cxn modelId="{615219DC-91F4-4F75-BF21-0B4FAA4D2E4D}" type="presParOf" srcId="{6C7F20E2-D158-4B73-AF02-0BA7D5470A54}" destId="{2EAC6569-6B3F-4339-85C4-63960389F8CC}" srcOrd="1" destOrd="0" presId="urn:microsoft.com/office/officeart/2005/8/layout/hList1"/>
    <dgm:cxn modelId="{20BE1132-395B-4EC2-BD4D-A9A7AED8552C}" type="presParOf" srcId="{16CFA1F6-50EC-4FF3-A6D5-048C6E10E68F}" destId="{431BCA4A-51C6-4EC5-B6CD-B181923DA8F3}" srcOrd="3" destOrd="0" presId="urn:microsoft.com/office/officeart/2005/8/layout/hList1"/>
    <dgm:cxn modelId="{B673B772-D256-4045-9938-5FF354C35505}" type="presParOf" srcId="{16CFA1F6-50EC-4FF3-A6D5-048C6E10E68F}" destId="{5C954AB4-1671-4910-A72B-D791BA347CC4}" srcOrd="4" destOrd="0" presId="urn:microsoft.com/office/officeart/2005/8/layout/hList1"/>
    <dgm:cxn modelId="{E6062985-3B2A-4943-B57D-A79C8E61B991}" type="presParOf" srcId="{5C954AB4-1671-4910-A72B-D791BA347CC4}" destId="{4AAF9EBB-B500-4900-94BA-07F1AE01BE97}" srcOrd="0" destOrd="0" presId="urn:microsoft.com/office/officeart/2005/8/layout/hList1"/>
    <dgm:cxn modelId="{CAF0BC8F-06D9-4053-883F-AAD289F94E61}" type="presParOf" srcId="{5C954AB4-1671-4910-A72B-D791BA347CC4}" destId="{1D2798B8-BF05-4230-B7AB-58C1CF1D99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3ED5FA-39F8-4A43-8D79-B546772A0714}">
      <dsp:nvSpPr>
        <dsp:cNvPr id="0" name=""/>
        <dsp:cNvSpPr/>
      </dsp:nvSpPr>
      <dsp:spPr>
        <a:xfrm>
          <a:off x="3668" y="5263"/>
          <a:ext cx="3576898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bg2"/>
              </a:solidFill>
            </a:rPr>
            <a:t>Review</a:t>
          </a:r>
          <a:endParaRPr lang="en-US" sz="2400" b="1" kern="1200" dirty="0">
            <a:solidFill>
              <a:schemeClr val="bg2"/>
            </a:solidFill>
          </a:endParaRPr>
        </a:p>
      </dsp:txBody>
      <dsp:txXfrm>
        <a:off x="3668" y="5263"/>
        <a:ext cx="3576898" cy="921600"/>
      </dsp:txXfrm>
    </dsp:sp>
    <dsp:sp modelId="{2781D8D9-9E0F-480D-8E80-928E9CECE04C}">
      <dsp:nvSpPr>
        <dsp:cNvPr id="0" name=""/>
        <dsp:cNvSpPr/>
      </dsp:nvSpPr>
      <dsp:spPr>
        <a:xfrm>
          <a:off x="3668" y="926863"/>
          <a:ext cx="3576898" cy="3170475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A1C, glycemia, blood pressure, lipids, BMI, and weight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ASCVD history/risk, HF symptoms, and smoking status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CKD stage: eGFR and UACR/albuminuria</a:t>
          </a:r>
          <a:endParaRPr lang="en-US" sz="1800" kern="1200" dirty="0"/>
        </a:p>
      </dsp:txBody>
      <dsp:txXfrm>
        <a:off x="3668" y="926863"/>
        <a:ext cx="3576898" cy="3170475"/>
      </dsp:txXfrm>
    </dsp:sp>
    <dsp:sp modelId="{5413F0FB-8F72-4014-B449-4580DBAB4B3B}">
      <dsp:nvSpPr>
        <dsp:cNvPr id="0" name=""/>
        <dsp:cNvSpPr/>
      </dsp:nvSpPr>
      <dsp:spPr>
        <a:xfrm>
          <a:off x="4081332" y="5263"/>
          <a:ext cx="3576898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Classify</a:t>
          </a:r>
        </a:p>
      </dsp:txBody>
      <dsp:txXfrm>
        <a:off x="4081332" y="5263"/>
        <a:ext cx="3576898" cy="921600"/>
      </dsp:txXfrm>
    </dsp:sp>
    <dsp:sp modelId="{BF68E6D3-F595-40EB-8AAB-3F2E7E7B3836}">
      <dsp:nvSpPr>
        <dsp:cNvPr id="0" name=""/>
        <dsp:cNvSpPr/>
      </dsp:nvSpPr>
      <dsp:spPr>
        <a:xfrm>
          <a:off x="4081332" y="926863"/>
          <a:ext cx="3576898" cy="3170475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Combine applicable risk assessments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Use 10-yr CVD risk score and kidney risk to guide treatment intensity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Reassess risk routinely in follow-up</a:t>
          </a:r>
          <a:endParaRPr lang="en-US" sz="1800" kern="1200" dirty="0"/>
        </a:p>
      </dsp:txBody>
      <dsp:txXfrm>
        <a:off x="4081332" y="926863"/>
        <a:ext cx="3576898" cy="3170475"/>
      </dsp:txXfrm>
    </dsp:sp>
    <dsp:sp modelId="{6CB57E5A-E472-4A3E-8C1B-5DB5C2AC579C}">
      <dsp:nvSpPr>
        <dsp:cNvPr id="0" name=""/>
        <dsp:cNvSpPr/>
      </dsp:nvSpPr>
      <dsp:spPr>
        <a:xfrm>
          <a:off x="8158996" y="5263"/>
          <a:ext cx="3576898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Action Level</a:t>
          </a:r>
        </a:p>
      </dsp:txBody>
      <dsp:txXfrm>
        <a:off x="8158996" y="5263"/>
        <a:ext cx="3576898" cy="921600"/>
      </dsp:txXfrm>
    </dsp:sp>
    <dsp:sp modelId="{95E9B921-42FF-411D-BF66-35A9778B02DE}">
      <dsp:nvSpPr>
        <dsp:cNvPr id="0" name=""/>
        <dsp:cNvSpPr/>
      </dsp:nvSpPr>
      <dsp:spPr>
        <a:xfrm>
          <a:off x="8158996" y="926863"/>
          <a:ext cx="3576898" cy="3170475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Low risk:</a:t>
          </a:r>
          <a:r>
            <a:rPr lang="en-US" sz="1800" kern="1200" dirty="0"/>
            <a:t> prevention, lifestyle modifications, and routine screening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/>
            <a:t>High risk:</a:t>
          </a:r>
          <a:r>
            <a:rPr lang="en-US" sz="1800" kern="1200"/>
            <a:t> intensify protection with risk-modifying therapy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b="1" kern="1200" dirty="0"/>
            <a:t>Established disease:</a:t>
          </a:r>
          <a:r>
            <a:rPr lang="en-US" sz="1800" kern="1200" dirty="0"/>
            <a:t> optimize GDMT with multidisciplinary care</a:t>
          </a:r>
        </a:p>
      </dsp:txBody>
      <dsp:txXfrm>
        <a:off x="8158996" y="926863"/>
        <a:ext cx="3576898" cy="31704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3ED5FA-39F8-4A43-8D79-B546772A0714}">
      <dsp:nvSpPr>
        <dsp:cNvPr id="0" name=""/>
        <dsp:cNvSpPr/>
      </dsp:nvSpPr>
      <dsp:spPr>
        <a:xfrm>
          <a:off x="1175" y="0"/>
          <a:ext cx="2654012" cy="950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bg2"/>
              </a:solidFill>
            </a:rPr>
            <a:t>Treat</a:t>
          </a:r>
        </a:p>
      </dsp:txBody>
      <dsp:txXfrm>
        <a:off x="1175" y="0"/>
        <a:ext cx="2654012" cy="950400"/>
      </dsp:txXfrm>
    </dsp:sp>
    <dsp:sp modelId="{2781D8D9-9E0F-480D-8E80-928E9CECE04C}">
      <dsp:nvSpPr>
        <dsp:cNvPr id="0" name=""/>
        <dsp:cNvSpPr/>
      </dsp:nvSpPr>
      <dsp:spPr>
        <a:xfrm>
          <a:off x="4413" y="974125"/>
          <a:ext cx="2654012" cy="3176136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Optimize blood pressure, lipids, weight control, and smoking cessation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If ASCVD, HF, or CKD is present, use therapies with proven cardiovascular-kidney benefit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Do not wait for glycemia treatment failure before addressing CKM risk </a:t>
          </a:r>
        </a:p>
      </dsp:txBody>
      <dsp:txXfrm>
        <a:off x="4413" y="974125"/>
        <a:ext cx="2654012" cy="3176136"/>
      </dsp:txXfrm>
    </dsp:sp>
    <dsp:sp modelId="{5413F0FB-8F72-4014-B449-4580DBAB4B3B}">
      <dsp:nvSpPr>
        <dsp:cNvPr id="0" name=""/>
        <dsp:cNvSpPr/>
      </dsp:nvSpPr>
      <dsp:spPr>
        <a:xfrm>
          <a:off x="3029988" y="23725"/>
          <a:ext cx="2654012" cy="950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2"/>
              </a:solidFill>
            </a:rPr>
            <a:t>Document</a:t>
          </a:r>
        </a:p>
      </dsp:txBody>
      <dsp:txXfrm>
        <a:off x="3029988" y="23725"/>
        <a:ext cx="2654012" cy="950400"/>
      </dsp:txXfrm>
    </dsp:sp>
    <dsp:sp modelId="{BF68E6D3-F595-40EB-8AAB-3F2E7E7B3836}">
      <dsp:nvSpPr>
        <dsp:cNvPr id="0" name=""/>
        <dsp:cNvSpPr/>
      </dsp:nvSpPr>
      <dsp:spPr>
        <a:xfrm>
          <a:off x="3029988" y="974125"/>
          <a:ext cx="2654012" cy="3176136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Risk category and rationale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Treatment priorities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Referral plan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Monitoring interval and follow-up plan</a:t>
          </a:r>
        </a:p>
      </dsp:txBody>
      <dsp:txXfrm>
        <a:off x="3029988" y="974125"/>
        <a:ext cx="2654012" cy="3176136"/>
      </dsp:txXfrm>
    </dsp:sp>
    <dsp:sp modelId="{6CB57E5A-E472-4A3E-8C1B-5DB5C2AC579C}">
      <dsp:nvSpPr>
        <dsp:cNvPr id="0" name=""/>
        <dsp:cNvSpPr/>
      </dsp:nvSpPr>
      <dsp:spPr>
        <a:xfrm>
          <a:off x="6055562" y="23725"/>
          <a:ext cx="2654012" cy="950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2"/>
              </a:solidFill>
            </a:rPr>
            <a:t>Guidelines</a:t>
          </a:r>
        </a:p>
      </dsp:txBody>
      <dsp:txXfrm>
        <a:off x="6055562" y="23725"/>
        <a:ext cx="2654012" cy="950400"/>
      </dsp:txXfrm>
    </dsp:sp>
    <dsp:sp modelId="{95E9B921-42FF-411D-BF66-35A9778B02DE}">
      <dsp:nvSpPr>
        <dsp:cNvPr id="0" name=""/>
        <dsp:cNvSpPr/>
      </dsp:nvSpPr>
      <dsp:spPr>
        <a:xfrm>
          <a:off x="6055562" y="974125"/>
          <a:ext cx="2654012" cy="3176136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ADA: </a:t>
          </a:r>
          <a:r>
            <a:rPr lang="en-US" sz="1400" b="0" kern="1200" dirty="0"/>
            <a:t>assess CVD, HF, and CKD; use protective therapies (</a:t>
          </a:r>
          <a:r>
            <a:rPr lang="en-US" sz="1400" b="0" kern="1200" dirty="0" err="1"/>
            <a:t>ie</a:t>
          </a:r>
          <a:r>
            <a:rPr lang="en-US" sz="1400" b="0" kern="1200" dirty="0"/>
            <a:t>, SGLT2 inhibitor and incretin-based therapy) when indicated</a:t>
          </a:r>
          <a:endParaRPr lang="en-US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AHA/ACC: </a:t>
          </a:r>
          <a:r>
            <a:rPr lang="en-US" sz="1400" kern="1200" dirty="0"/>
            <a:t>integrate T2D and metabolic care with ASCVD/HF risk reduction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ESC: </a:t>
          </a:r>
          <a:r>
            <a:rPr lang="en-US" sz="1400" kern="1200" dirty="0"/>
            <a:t>use structured CV risk assessment to match therapy intensity with risk</a:t>
          </a:r>
        </a:p>
      </dsp:txBody>
      <dsp:txXfrm>
        <a:off x="6055562" y="974125"/>
        <a:ext cx="2654012" cy="3176136"/>
      </dsp:txXfrm>
    </dsp:sp>
    <dsp:sp modelId="{632A212C-8944-4AE1-8C95-005C88D0C9A7}">
      <dsp:nvSpPr>
        <dsp:cNvPr id="0" name=""/>
        <dsp:cNvSpPr/>
      </dsp:nvSpPr>
      <dsp:spPr>
        <a:xfrm>
          <a:off x="9081136" y="23725"/>
          <a:ext cx="2654012" cy="950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chemeClr val="bg2"/>
              </a:solidFill>
            </a:rPr>
            <a:t>When to act</a:t>
          </a:r>
        </a:p>
      </dsp:txBody>
      <dsp:txXfrm>
        <a:off x="9081136" y="23725"/>
        <a:ext cx="2654012" cy="950400"/>
      </dsp:txXfrm>
    </dsp:sp>
    <dsp:sp modelId="{01D9212E-5836-4940-A97F-62A614F9EBA8}">
      <dsp:nvSpPr>
        <dsp:cNvPr id="0" name=""/>
        <dsp:cNvSpPr/>
      </dsp:nvSpPr>
      <dsp:spPr>
        <a:xfrm>
          <a:off x="9081136" y="974125"/>
          <a:ext cx="2654012" cy="3176136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ASCVD or high CVD risk: </a:t>
          </a:r>
          <a:r>
            <a:rPr lang="en-US" sz="1400" kern="1200" dirty="0"/>
            <a:t>prioritize therapies with proven cardiovascular benefit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HF, CKD, or albuminuria: </a:t>
          </a:r>
          <a:r>
            <a:rPr lang="en-US" sz="1400" kern="1200" dirty="0"/>
            <a:t>prioritize therapies with proven cardiovascular-kidney benefit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Hypertension or dyslipidemia: </a:t>
          </a:r>
          <a:r>
            <a:rPr lang="en-US" sz="1400" kern="1200" dirty="0"/>
            <a:t>intensify treatment in parallel</a:t>
          </a:r>
        </a:p>
      </dsp:txBody>
      <dsp:txXfrm>
        <a:off x="9081136" y="974125"/>
        <a:ext cx="2654012" cy="31761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88EF82-5632-441C-80DE-BC3A0342E411}">
      <dsp:nvSpPr>
        <dsp:cNvPr id="0" name=""/>
        <dsp:cNvSpPr/>
      </dsp:nvSpPr>
      <dsp:spPr>
        <a:xfrm>
          <a:off x="0" y="3688"/>
          <a:ext cx="6957238" cy="78570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1B7E627-CD5F-4A96-A0A9-10430C95AAC3}">
      <dsp:nvSpPr>
        <dsp:cNvPr id="0" name=""/>
        <dsp:cNvSpPr/>
      </dsp:nvSpPr>
      <dsp:spPr>
        <a:xfrm>
          <a:off x="131237" y="74034"/>
          <a:ext cx="645011" cy="6450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AB2F48-D213-4B5F-A485-E2973282596D}">
      <dsp:nvSpPr>
        <dsp:cNvPr id="0" name=""/>
        <dsp:cNvSpPr/>
      </dsp:nvSpPr>
      <dsp:spPr>
        <a:xfrm>
          <a:off x="907487" y="3688"/>
          <a:ext cx="6049750" cy="785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54" tIns="83154" rIns="83154" bIns="8315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SGLT2 inhibitors:</a:t>
          </a:r>
          <a:r>
            <a:rPr lang="en-US" sz="1600" kern="1200"/>
            <a:t> prioritize in patients with T2D and CKD, ASCVD, HF, or high CVD risk</a:t>
          </a:r>
          <a:endParaRPr lang="en-US" sz="1600" kern="1200" dirty="0">
            <a:solidFill>
              <a:schemeClr val="accent2"/>
            </a:solidFill>
          </a:endParaRPr>
        </a:p>
      </dsp:txBody>
      <dsp:txXfrm>
        <a:off x="907487" y="3688"/>
        <a:ext cx="6049750" cy="785703"/>
      </dsp:txXfrm>
    </dsp:sp>
    <dsp:sp modelId="{107059CD-1358-45E6-BCB1-6BDD120F6185}">
      <dsp:nvSpPr>
        <dsp:cNvPr id="0" name=""/>
        <dsp:cNvSpPr/>
      </dsp:nvSpPr>
      <dsp:spPr>
        <a:xfrm>
          <a:off x="0" y="968587"/>
          <a:ext cx="6957238" cy="78570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011B5B8-C173-469A-AD51-1E0F4D24D88E}">
      <dsp:nvSpPr>
        <dsp:cNvPr id="0" name=""/>
        <dsp:cNvSpPr/>
      </dsp:nvSpPr>
      <dsp:spPr>
        <a:xfrm>
          <a:off x="131237" y="1056163"/>
          <a:ext cx="645011" cy="6450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A246F79-AB22-4A53-89A1-0B28B0D183F6}">
      <dsp:nvSpPr>
        <dsp:cNvPr id="0" name=""/>
        <dsp:cNvSpPr/>
      </dsp:nvSpPr>
      <dsp:spPr>
        <a:xfrm>
          <a:off x="907487" y="985817"/>
          <a:ext cx="6049750" cy="785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54" tIns="83154" rIns="83154" bIns="8315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Incretin-based therapy: </a:t>
          </a:r>
          <a:r>
            <a:rPr lang="en-US" sz="1600" kern="1200"/>
            <a:t>prioritize in patients in need of ASCVD or CVD risk reduction and weight management</a:t>
          </a:r>
          <a:endParaRPr lang="en-US" sz="1600" kern="1200" dirty="0">
            <a:solidFill>
              <a:schemeClr val="accent2"/>
            </a:solidFill>
          </a:endParaRPr>
        </a:p>
      </dsp:txBody>
      <dsp:txXfrm>
        <a:off x="907487" y="985817"/>
        <a:ext cx="6049750" cy="785703"/>
      </dsp:txXfrm>
    </dsp:sp>
    <dsp:sp modelId="{1B4142FA-B4E4-48C7-AE04-0CB96CD826E8}">
      <dsp:nvSpPr>
        <dsp:cNvPr id="0" name=""/>
        <dsp:cNvSpPr/>
      </dsp:nvSpPr>
      <dsp:spPr>
        <a:xfrm>
          <a:off x="0" y="1967946"/>
          <a:ext cx="6957238" cy="78570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49B987-DEB0-4E6F-B689-EAA34344111B}">
      <dsp:nvSpPr>
        <dsp:cNvPr id="0" name=""/>
        <dsp:cNvSpPr/>
      </dsp:nvSpPr>
      <dsp:spPr>
        <a:xfrm>
          <a:off x="131237" y="2038292"/>
          <a:ext cx="645011" cy="6450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259D0D-0649-4003-B013-8F032F7B14D5}">
      <dsp:nvSpPr>
        <dsp:cNvPr id="0" name=""/>
        <dsp:cNvSpPr/>
      </dsp:nvSpPr>
      <dsp:spPr>
        <a:xfrm>
          <a:off x="907487" y="1967946"/>
          <a:ext cx="6049750" cy="785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54" tIns="83154" rIns="83154" bIns="8315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Finerenone:</a:t>
          </a:r>
          <a:r>
            <a:rPr lang="en-US" sz="1600" kern="1200"/>
            <a:t> consider in patients with T2D, CKD, and albuminuria despite optimized RAAS inhibition</a:t>
          </a:r>
          <a:endParaRPr lang="en-US" sz="1600" kern="1200" dirty="0">
            <a:solidFill>
              <a:schemeClr val="accent2"/>
            </a:solidFill>
          </a:endParaRPr>
        </a:p>
      </dsp:txBody>
      <dsp:txXfrm>
        <a:off x="907487" y="1967946"/>
        <a:ext cx="6049750" cy="785703"/>
      </dsp:txXfrm>
    </dsp:sp>
    <dsp:sp modelId="{B018FA66-8555-47CF-9C74-347CF331FBEF}">
      <dsp:nvSpPr>
        <dsp:cNvPr id="0" name=""/>
        <dsp:cNvSpPr/>
      </dsp:nvSpPr>
      <dsp:spPr>
        <a:xfrm>
          <a:off x="0" y="2950075"/>
          <a:ext cx="6957238" cy="78570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4EF03AF-7AE8-4F6B-A512-E05AC5823D7D}">
      <dsp:nvSpPr>
        <dsp:cNvPr id="0" name=""/>
        <dsp:cNvSpPr/>
      </dsp:nvSpPr>
      <dsp:spPr>
        <a:xfrm>
          <a:off x="131237" y="3020421"/>
          <a:ext cx="645011" cy="6450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403D3E-A333-40BA-98F9-A9A226B509D9}">
      <dsp:nvSpPr>
        <dsp:cNvPr id="0" name=""/>
        <dsp:cNvSpPr/>
      </dsp:nvSpPr>
      <dsp:spPr>
        <a:xfrm>
          <a:off x="907487" y="2949973"/>
          <a:ext cx="6049750" cy="785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54" tIns="83154" rIns="83154" bIns="8315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RAAS inhibitors:</a:t>
          </a:r>
          <a:r>
            <a:rPr lang="en-US" sz="1600" kern="1200"/>
            <a:t> foundational therapies for hypertension, albuminuria, CKD, and HF</a:t>
          </a:r>
          <a:endParaRPr lang="en-US" sz="1600" kern="1200" dirty="0">
            <a:solidFill>
              <a:schemeClr val="accent2"/>
            </a:solidFill>
          </a:endParaRPr>
        </a:p>
      </dsp:txBody>
      <dsp:txXfrm>
        <a:off x="907487" y="2949973"/>
        <a:ext cx="6049750" cy="785703"/>
      </dsp:txXfrm>
    </dsp:sp>
    <dsp:sp modelId="{7FE7EF85-FE8B-4B3B-A39E-230663D90DB2}">
      <dsp:nvSpPr>
        <dsp:cNvPr id="0" name=""/>
        <dsp:cNvSpPr/>
      </dsp:nvSpPr>
      <dsp:spPr>
        <a:xfrm>
          <a:off x="0" y="3932205"/>
          <a:ext cx="6957238" cy="78570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blur/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58DC12C-59D0-4FC3-9C61-0C4CC5DFC94A}">
      <dsp:nvSpPr>
        <dsp:cNvPr id="0" name=""/>
        <dsp:cNvSpPr/>
      </dsp:nvSpPr>
      <dsp:spPr>
        <a:xfrm>
          <a:off x="131237" y="4002550"/>
          <a:ext cx="645011" cy="6450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  <a:effectLst>
          <a:blur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05D057-6D2C-4236-AB32-6CFB974ECE52}">
      <dsp:nvSpPr>
        <dsp:cNvPr id="0" name=""/>
        <dsp:cNvSpPr/>
      </dsp:nvSpPr>
      <dsp:spPr>
        <a:xfrm>
          <a:off x="907487" y="3935893"/>
          <a:ext cx="6049750" cy="78570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154" tIns="83154" rIns="83154" bIns="8315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Statins:</a:t>
          </a:r>
          <a:r>
            <a:rPr lang="en-US" sz="1600" kern="1200"/>
            <a:t> baseline ASCVD-risk reduction therapy for most adults with T2D</a:t>
          </a:r>
          <a:endParaRPr lang="en-US" sz="1600" kern="1200" dirty="0">
            <a:solidFill>
              <a:schemeClr val="accent2"/>
            </a:solidFill>
          </a:endParaRPr>
        </a:p>
      </dsp:txBody>
      <dsp:txXfrm>
        <a:off x="907487" y="3935893"/>
        <a:ext cx="6049750" cy="7857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8841A-0395-44CF-B7C9-B9ED1519E18D}">
      <dsp:nvSpPr>
        <dsp:cNvPr id="0" name=""/>
        <dsp:cNvSpPr/>
      </dsp:nvSpPr>
      <dsp:spPr>
        <a:xfrm>
          <a:off x="4386" y="61505"/>
          <a:ext cx="2637302" cy="6068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2"/>
              </a:solidFill>
            </a:rPr>
            <a:t>LEADER </a:t>
          </a:r>
          <a:br>
            <a:rPr lang="en-US" sz="1400" b="1" kern="1200" dirty="0">
              <a:solidFill>
                <a:schemeClr val="bg2"/>
              </a:solidFill>
            </a:rPr>
          </a:br>
          <a:r>
            <a:rPr lang="en-US" sz="1400" b="1" kern="1200" dirty="0">
              <a:solidFill>
                <a:schemeClr val="bg2"/>
              </a:solidFill>
            </a:rPr>
            <a:t>(liraglutide SC QD)</a:t>
          </a:r>
        </a:p>
      </dsp:txBody>
      <dsp:txXfrm>
        <a:off x="4386" y="61505"/>
        <a:ext cx="2637302" cy="606862"/>
      </dsp:txXfrm>
    </dsp:sp>
    <dsp:sp modelId="{899C9E34-35E6-4CA8-B7C2-82D9258B7C2C}">
      <dsp:nvSpPr>
        <dsp:cNvPr id="0" name=""/>
        <dsp:cNvSpPr/>
      </dsp:nvSpPr>
      <dsp:spPr>
        <a:xfrm>
          <a:off x="4386" y="668368"/>
          <a:ext cx="2637302" cy="2692501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Demonstrated MACE risk reduction in high-risk patients with T2D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PCP lens: </a:t>
          </a:r>
          <a:r>
            <a:rPr lang="en-US" sz="1400" kern="1200" dirty="0"/>
            <a:t>proven CV benefit</a:t>
          </a:r>
        </a:p>
      </dsp:txBody>
      <dsp:txXfrm>
        <a:off x="4386" y="668368"/>
        <a:ext cx="2637302" cy="2692501"/>
      </dsp:txXfrm>
    </dsp:sp>
    <dsp:sp modelId="{73038D86-3B32-456D-84C3-CF3A4003483B}">
      <dsp:nvSpPr>
        <dsp:cNvPr id="0" name=""/>
        <dsp:cNvSpPr/>
      </dsp:nvSpPr>
      <dsp:spPr>
        <a:xfrm>
          <a:off x="3010910" y="61505"/>
          <a:ext cx="2637302" cy="6068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2"/>
              </a:solidFill>
            </a:rPr>
            <a:t>SUSTAIN-6</a:t>
          </a:r>
          <a:br>
            <a:rPr lang="en-US" sz="1400" b="1" kern="1200" dirty="0">
              <a:solidFill>
                <a:schemeClr val="bg2"/>
              </a:solidFill>
            </a:rPr>
          </a:br>
          <a:r>
            <a:rPr lang="en-US" sz="1400" b="1" kern="1200" dirty="0">
              <a:solidFill>
                <a:schemeClr val="bg2"/>
              </a:solidFill>
            </a:rPr>
            <a:t>(semaglutide SC QW)</a:t>
          </a:r>
        </a:p>
      </dsp:txBody>
      <dsp:txXfrm>
        <a:off x="3010910" y="61505"/>
        <a:ext cx="2637302" cy="606862"/>
      </dsp:txXfrm>
    </dsp:sp>
    <dsp:sp modelId="{BAB77386-E0F4-4B60-9BE6-14149B7AD05D}">
      <dsp:nvSpPr>
        <dsp:cNvPr id="0" name=""/>
        <dsp:cNvSpPr/>
      </dsp:nvSpPr>
      <dsp:spPr>
        <a:xfrm>
          <a:off x="3010910" y="668368"/>
          <a:ext cx="2637302" cy="2692501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Demonstrated MACE risk reduction in high-risk patients with T2D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Increased rate of retinopathy observed, assess history if A1C may fall rapidly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PCP lens: </a:t>
          </a:r>
          <a:r>
            <a:rPr lang="en-US" sz="1400" kern="1200" dirty="0"/>
            <a:t>proven CV benefit, but retinopathy awareness needed</a:t>
          </a:r>
        </a:p>
      </dsp:txBody>
      <dsp:txXfrm>
        <a:off x="3010910" y="668368"/>
        <a:ext cx="2637302" cy="2692501"/>
      </dsp:txXfrm>
    </dsp:sp>
    <dsp:sp modelId="{E1BB425F-03DB-468A-AD77-56925156A089}">
      <dsp:nvSpPr>
        <dsp:cNvPr id="0" name=""/>
        <dsp:cNvSpPr/>
      </dsp:nvSpPr>
      <dsp:spPr>
        <a:xfrm>
          <a:off x="6017434" y="61505"/>
          <a:ext cx="2637302" cy="6068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bg2"/>
              </a:solidFill>
            </a:rPr>
            <a:t>REWIND</a:t>
          </a:r>
          <a:br>
            <a:rPr lang="en-US" sz="1400" b="1" kern="1200">
              <a:solidFill>
                <a:schemeClr val="bg2"/>
              </a:solidFill>
            </a:rPr>
          </a:br>
          <a:r>
            <a:rPr lang="en-US" sz="1400" b="1" kern="1200">
              <a:solidFill>
                <a:schemeClr val="bg2"/>
              </a:solidFill>
            </a:rPr>
            <a:t>(dulaglutide SC QW)</a:t>
          </a:r>
          <a:endParaRPr lang="en-US" sz="1400" b="1" kern="1200" dirty="0">
            <a:solidFill>
              <a:schemeClr val="bg2"/>
            </a:solidFill>
          </a:endParaRPr>
        </a:p>
      </dsp:txBody>
      <dsp:txXfrm>
        <a:off x="6017434" y="61505"/>
        <a:ext cx="2637302" cy="606862"/>
      </dsp:txXfrm>
    </dsp:sp>
    <dsp:sp modelId="{CC8F4FD4-3C1A-42B5-BB3D-DC85B07D9368}">
      <dsp:nvSpPr>
        <dsp:cNvPr id="0" name=""/>
        <dsp:cNvSpPr/>
      </dsp:nvSpPr>
      <dsp:spPr>
        <a:xfrm>
          <a:off x="6017434" y="668368"/>
          <a:ext cx="2637302" cy="2692501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Demonstrated MACE risk reduction in broad T2D population, including those without established CVD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PCP lens: </a:t>
          </a:r>
          <a:r>
            <a:rPr lang="en-US" sz="1400" kern="1200" dirty="0"/>
            <a:t>broad relevance</a:t>
          </a:r>
        </a:p>
      </dsp:txBody>
      <dsp:txXfrm>
        <a:off x="6017434" y="668368"/>
        <a:ext cx="2637302" cy="2692501"/>
      </dsp:txXfrm>
    </dsp:sp>
    <dsp:sp modelId="{2D95C706-4CE3-405A-AACB-791C9860F186}">
      <dsp:nvSpPr>
        <dsp:cNvPr id="0" name=""/>
        <dsp:cNvSpPr/>
      </dsp:nvSpPr>
      <dsp:spPr>
        <a:xfrm>
          <a:off x="9023958" y="61505"/>
          <a:ext cx="2637302" cy="6068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bg2"/>
              </a:solidFill>
            </a:rPr>
            <a:t>SOUL</a:t>
          </a:r>
          <a:br>
            <a:rPr lang="en-US" sz="1400" b="1" kern="1200">
              <a:solidFill>
                <a:schemeClr val="bg2"/>
              </a:solidFill>
            </a:rPr>
          </a:br>
          <a:r>
            <a:rPr lang="en-US" sz="1400" b="1" kern="1200">
              <a:solidFill>
                <a:schemeClr val="bg2"/>
              </a:solidFill>
            </a:rPr>
            <a:t>(semaglutide PO QD)</a:t>
          </a:r>
          <a:endParaRPr lang="en-US" sz="1400" b="1" kern="1200" dirty="0">
            <a:solidFill>
              <a:schemeClr val="bg2"/>
            </a:solidFill>
          </a:endParaRPr>
        </a:p>
      </dsp:txBody>
      <dsp:txXfrm>
        <a:off x="9023958" y="61505"/>
        <a:ext cx="2637302" cy="606862"/>
      </dsp:txXfrm>
    </dsp:sp>
    <dsp:sp modelId="{9A3EB369-D0C2-489F-B744-2F36DA28142C}">
      <dsp:nvSpPr>
        <dsp:cNvPr id="0" name=""/>
        <dsp:cNvSpPr/>
      </dsp:nvSpPr>
      <dsp:spPr>
        <a:xfrm>
          <a:off x="9023958" y="668368"/>
          <a:ext cx="2637302" cy="2692501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Demonstrated MACE risk reduction in patients with T2D and established ASCVD and/or CKD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Expanded CV benefit evidence to an oral GLP-1 RA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/>
            <a:t>PCP lens: </a:t>
          </a:r>
          <a:r>
            <a:rPr lang="en-US" sz="1400" kern="1200" dirty="0"/>
            <a:t>oral option with proven CV benefit</a:t>
          </a:r>
        </a:p>
      </dsp:txBody>
      <dsp:txXfrm>
        <a:off x="9023958" y="668368"/>
        <a:ext cx="2637302" cy="269250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8841A-0395-44CF-B7C9-B9ED1519E18D}">
      <dsp:nvSpPr>
        <dsp:cNvPr id="0" name=""/>
        <dsp:cNvSpPr/>
      </dsp:nvSpPr>
      <dsp:spPr>
        <a:xfrm>
          <a:off x="0" y="0"/>
          <a:ext cx="5451183" cy="10080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2"/>
              </a:solidFill>
            </a:rPr>
            <a:t>FLOW</a:t>
          </a:r>
          <a:br>
            <a:rPr lang="en-US" sz="1600" b="1" kern="1200" dirty="0">
              <a:solidFill>
                <a:schemeClr val="bg2"/>
              </a:solidFill>
            </a:rPr>
          </a:br>
          <a:r>
            <a:rPr lang="en-US" sz="1600" b="1" kern="1200" dirty="0">
              <a:solidFill>
                <a:schemeClr val="bg2"/>
              </a:solidFill>
            </a:rPr>
            <a:t>(semaglutide SC QW)</a:t>
          </a:r>
        </a:p>
      </dsp:txBody>
      <dsp:txXfrm>
        <a:off x="0" y="0"/>
        <a:ext cx="5451183" cy="1008000"/>
      </dsp:txXfrm>
    </dsp:sp>
    <dsp:sp modelId="{899C9E34-35E6-4CA8-B7C2-82D9258B7C2C}">
      <dsp:nvSpPr>
        <dsp:cNvPr id="0" name=""/>
        <dsp:cNvSpPr/>
      </dsp:nvSpPr>
      <dsp:spPr>
        <a:xfrm>
          <a:off x="56" y="1011880"/>
          <a:ext cx="5451183" cy="2786175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Demonstrated 24% reduction in major kidney disease events, including kidney- or CV-related death in patients with T2D and CKD</a:t>
          </a:r>
          <a:endParaRPr lang="en-US" sz="1600" b="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Led to indication for reducing risk of sustained eGFR decline, ESKD, and CV death in adults with T2D and CKD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PCP lens:</a:t>
          </a:r>
          <a:r>
            <a:rPr lang="en-US" sz="1600" kern="1200" dirty="0"/>
            <a:t> consider SC semaglutide for additional cardiorenal risk reduction in patients with T2D and CKD</a:t>
          </a:r>
        </a:p>
      </dsp:txBody>
      <dsp:txXfrm>
        <a:off x="56" y="1011880"/>
        <a:ext cx="5451183" cy="2786175"/>
      </dsp:txXfrm>
    </dsp:sp>
    <dsp:sp modelId="{C0FFD050-481D-414E-BFD0-282E1D74FCC8}">
      <dsp:nvSpPr>
        <dsp:cNvPr id="0" name=""/>
        <dsp:cNvSpPr/>
      </dsp:nvSpPr>
      <dsp:spPr>
        <a:xfrm>
          <a:off x="6214406" y="3880"/>
          <a:ext cx="5451183" cy="10080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2"/>
              </a:solidFill>
            </a:rPr>
            <a:t>SURPASS-CVOT</a:t>
          </a:r>
          <a:br>
            <a:rPr lang="en-US" sz="1600" b="1" kern="1200" dirty="0">
              <a:solidFill>
                <a:schemeClr val="bg2"/>
              </a:solidFill>
            </a:rPr>
          </a:br>
          <a:r>
            <a:rPr lang="en-US" sz="1600" b="1" kern="1200" dirty="0">
              <a:solidFill>
                <a:schemeClr val="bg2"/>
              </a:solidFill>
            </a:rPr>
            <a:t>(tirzepatide vs dulaglutide SC QW)</a:t>
          </a:r>
        </a:p>
      </dsp:txBody>
      <dsp:txXfrm>
        <a:off x="6214406" y="3880"/>
        <a:ext cx="5451183" cy="1008000"/>
      </dsp:txXfrm>
    </dsp:sp>
    <dsp:sp modelId="{188B2EAE-FCA9-45C6-B742-6A6B89176323}">
      <dsp:nvSpPr>
        <dsp:cNvPr id="0" name=""/>
        <dsp:cNvSpPr/>
      </dsp:nvSpPr>
      <dsp:spPr>
        <a:xfrm>
          <a:off x="6214406" y="1011880"/>
          <a:ext cx="5451183" cy="2786175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317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Demonstrated noninferiority to dulaglutide for composite CV-related death, nonfatal MI, or nonfatal stroke in patients with T2D and ASCVD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Active-comparator design does not directly quantify benefit vs placebo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kern="1200" dirty="0"/>
            <a:t>PCP lens: </a:t>
          </a:r>
          <a:r>
            <a:rPr lang="en-US" sz="1600" kern="1200" dirty="0"/>
            <a:t>interpret findings in the context of an active comparator with established CV benefit</a:t>
          </a:r>
        </a:p>
      </dsp:txBody>
      <dsp:txXfrm>
        <a:off x="6214406" y="1011880"/>
        <a:ext cx="5451183" cy="27861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E00791-14DF-48D9-91DB-A538A7AE472F}">
      <dsp:nvSpPr>
        <dsp:cNvPr id="0" name=""/>
        <dsp:cNvSpPr/>
      </dsp:nvSpPr>
      <dsp:spPr>
        <a:xfrm>
          <a:off x="4414" y="299967"/>
          <a:ext cx="2654170" cy="10616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CV risk</a:t>
          </a:r>
        </a:p>
      </dsp:txBody>
      <dsp:txXfrm>
        <a:off x="4414" y="299967"/>
        <a:ext cx="2654170" cy="1061668"/>
      </dsp:txXfrm>
    </dsp:sp>
    <dsp:sp modelId="{9652CC3F-71F0-46F6-B8FA-D0EE2F574191}">
      <dsp:nvSpPr>
        <dsp:cNvPr id="0" name=""/>
        <dsp:cNvSpPr/>
      </dsp:nvSpPr>
      <dsp:spPr>
        <a:xfrm>
          <a:off x="4414" y="1361635"/>
          <a:ext cx="2654170" cy="2944012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ASCVD history or high estimated risk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&gt;1 CV risk factor (ie, HTN, dyslipidemia, smoking, albuminuria, and obesity)</a:t>
          </a:r>
        </a:p>
      </dsp:txBody>
      <dsp:txXfrm>
        <a:off x="4414" y="1361635"/>
        <a:ext cx="2654170" cy="2944012"/>
      </dsp:txXfrm>
    </dsp:sp>
    <dsp:sp modelId="{2F405DFE-0021-4DE7-92FD-7C2E6534BDD9}">
      <dsp:nvSpPr>
        <dsp:cNvPr id="0" name=""/>
        <dsp:cNvSpPr/>
      </dsp:nvSpPr>
      <dsp:spPr>
        <a:xfrm>
          <a:off x="3030167" y="299967"/>
          <a:ext cx="2654170" cy="10616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Kidney risk</a:t>
          </a:r>
        </a:p>
      </dsp:txBody>
      <dsp:txXfrm>
        <a:off x="3030167" y="299967"/>
        <a:ext cx="2654170" cy="1061668"/>
      </dsp:txXfrm>
    </dsp:sp>
    <dsp:sp modelId="{B1188F93-192C-48FA-AF27-F07A08813F55}">
      <dsp:nvSpPr>
        <dsp:cNvPr id="0" name=""/>
        <dsp:cNvSpPr/>
      </dsp:nvSpPr>
      <dsp:spPr>
        <a:xfrm>
          <a:off x="3030167" y="1361635"/>
          <a:ext cx="2654170" cy="2944012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CKD or albuminuria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Align therapy with kidney outcomes evidence and indication</a:t>
          </a:r>
        </a:p>
      </dsp:txBody>
      <dsp:txXfrm>
        <a:off x="3030167" y="1361635"/>
        <a:ext cx="2654170" cy="2944012"/>
      </dsp:txXfrm>
    </dsp:sp>
    <dsp:sp modelId="{17C06909-67AA-4B38-8810-F8106E4CD7C9}">
      <dsp:nvSpPr>
        <dsp:cNvPr id="0" name=""/>
        <dsp:cNvSpPr/>
      </dsp:nvSpPr>
      <dsp:spPr>
        <a:xfrm>
          <a:off x="6055921" y="299967"/>
          <a:ext cx="2654170" cy="10616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Obesity and metabolic risk</a:t>
          </a:r>
        </a:p>
      </dsp:txBody>
      <dsp:txXfrm>
        <a:off x="6055921" y="299967"/>
        <a:ext cx="2654170" cy="1061668"/>
      </dsp:txXfrm>
    </dsp:sp>
    <dsp:sp modelId="{0EE74B5A-7765-4903-8C29-658AB6253598}">
      <dsp:nvSpPr>
        <dsp:cNvPr id="0" name=""/>
        <dsp:cNvSpPr/>
      </dsp:nvSpPr>
      <dsp:spPr>
        <a:xfrm>
          <a:off x="6055921" y="1361635"/>
          <a:ext cx="2654170" cy="2944012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Obesity or weight-related CKM risk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Avoid hypoglycemia or weight gain from other therapies</a:t>
          </a:r>
        </a:p>
      </dsp:txBody>
      <dsp:txXfrm>
        <a:off x="6055921" y="1361635"/>
        <a:ext cx="2654170" cy="2944012"/>
      </dsp:txXfrm>
    </dsp:sp>
    <dsp:sp modelId="{99D39665-7FEF-434B-8FD5-9690BE25E2B2}">
      <dsp:nvSpPr>
        <dsp:cNvPr id="0" name=""/>
        <dsp:cNvSpPr/>
      </dsp:nvSpPr>
      <dsp:spPr>
        <a:xfrm>
          <a:off x="9081675" y="299967"/>
          <a:ext cx="2654170" cy="1061668"/>
        </a:xfrm>
        <a:prstGeom prst="rect">
          <a:avLst/>
        </a:prstGeom>
        <a:solidFill>
          <a:schemeClr val="accent6"/>
        </a:solidFill>
        <a:ln w="31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Patient-related factors</a:t>
          </a:r>
        </a:p>
      </dsp:txBody>
      <dsp:txXfrm>
        <a:off x="9081675" y="299967"/>
        <a:ext cx="2654170" cy="1061668"/>
      </dsp:txXfrm>
    </dsp:sp>
    <dsp:sp modelId="{7EF0F68C-0C66-48F3-BD71-01979E8519B7}">
      <dsp:nvSpPr>
        <dsp:cNvPr id="0" name=""/>
        <dsp:cNvSpPr/>
      </dsp:nvSpPr>
      <dsp:spPr>
        <a:xfrm>
          <a:off x="9081675" y="1361635"/>
          <a:ext cx="2654170" cy="2944012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Administration route preference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Dosing feasibility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GI tolerability and prior experience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Coverage, affordability, and refill reliability</a:t>
          </a:r>
        </a:p>
      </dsp:txBody>
      <dsp:txXfrm>
        <a:off x="9081675" y="1361635"/>
        <a:ext cx="2654170" cy="294401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60AE89-188A-4753-9A9A-AE2E45013C61}">
      <dsp:nvSpPr>
        <dsp:cNvPr id="0" name=""/>
        <dsp:cNvSpPr/>
      </dsp:nvSpPr>
      <dsp:spPr>
        <a:xfrm>
          <a:off x="3631" y="4798"/>
          <a:ext cx="3540621" cy="89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Mild symptoms</a:t>
          </a:r>
        </a:p>
      </dsp:txBody>
      <dsp:txXfrm>
        <a:off x="3631" y="4798"/>
        <a:ext cx="3540621" cy="892800"/>
      </dsp:txXfrm>
    </dsp:sp>
    <dsp:sp modelId="{80874F8D-77C7-4F02-98E5-812195DF961F}">
      <dsp:nvSpPr>
        <dsp:cNvPr id="0" name=""/>
        <dsp:cNvSpPr/>
      </dsp:nvSpPr>
      <dsp:spPr>
        <a:xfrm>
          <a:off x="3631" y="897598"/>
          <a:ext cx="3540621" cy="2627308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Continue current dose if clinically appropriate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Reinforce diet strategies</a:t>
          </a:r>
        </a:p>
      </dsp:txBody>
      <dsp:txXfrm>
        <a:off x="3631" y="897598"/>
        <a:ext cx="3540621" cy="2627308"/>
      </dsp:txXfrm>
    </dsp:sp>
    <dsp:sp modelId="{FF601C9D-1CFF-4D4F-BBC6-C799EA23C159}">
      <dsp:nvSpPr>
        <dsp:cNvPr id="0" name=""/>
        <dsp:cNvSpPr/>
      </dsp:nvSpPr>
      <dsp:spPr>
        <a:xfrm>
          <a:off x="4039939" y="4798"/>
          <a:ext cx="3540621" cy="89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Persistent symptoms</a:t>
          </a:r>
        </a:p>
      </dsp:txBody>
      <dsp:txXfrm>
        <a:off x="4039939" y="4798"/>
        <a:ext cx="3540621" cy="892800"/>
      </dsp:txXfrm>
    </dsp:sp>
    <dsp:sp modelId="{2EAC6569-6B3F-4339-85C4-63960389F8CC}">
      <dsp:nvSpPr>
        <dsp:cNvPr id="0" name=""/>
        <dsp:cNvSpPr/>
      </dsp:nvSpPr>
      <dsp:spPr>
        <a:xfrm>
          <a:off x="4039939" y="897598"/>
          <a:ext cx="3540621" cy="2627308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Hold dose escalation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Consider longer titration interval or dose adjustment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Reassess diet and hydration patterns</a:t>
          </a:r>
        </a:p>
      </dsp:txBody>
      <dsp:txXfrm>
        <a:off x="4039939" y="897598"/>
        <a:ext cx="3540621" cy="2627308"/>
      </dsp:txXfrm>
    </dsp:sp>
    <dsp:sp modelId="{4AAF9EBB-B500-4900-94BA-07F1AE01BE97}">
      <dsp:nvSpPr>
        <dsp:cNvPr id="0" name=""/>
        <dsp:cNvSpPr/>
      </dsp:nvSpPr>
      <dsp:spPr>
        <a:xfrm>
          <a:off x="8076247" y="4798"/>
          <a:ext cx="3540621" cy="892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bg2"/>
              </a:solidFill>
            </a:rPr>
            <a:t>Red flags</a:t>
          </a:r>
        </a:p>
      </dsp:txBody>
      <dsp:txXfrm>
        <a:off x="8076247" y="4798"/>
        <a:ext cx="3540621" cy="892800"/>
      </dsp:txXfrm>
    </dsp:sp>
    <dsp:sp modelId="{1D2798B8-BF05-4230-B7AB-58C1CF1D99D1}">
      <dsp:nvSpPr>
        <dsp:cNvPr id="0" name=""/>
        <dsp:cNvSpPr/>
      </dsp:nvSpPr>
      <dsp:spPr>
        <a:xfrm>
          <a:off x="8076247" y="897598"/>
          <a:ext cx="3540621" cy="2627308"/>
        </a:xfrm>
        <a:prstGeom prst="rect">
          <a:avLst/>
        </a:prstGeom>
        <a:solidFill>
          <a:schemeClr val="bg2">
            <a:alpha val="90000"/>
          </a:schemeClr>
        </a:solidFill>
        <a:ln w="31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Severe abdominal pain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Persistent vomiting or dehydration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Gallbladder symptoms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Evaluate patients promptly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Hold therapy if clinically indicated</a:t>
          </a:r>
        </a:p>
      </dsp:txBody>
      <dsp:txXfrm>
        <a:off x="8076247" y="897598"/>
        <a:ext cx="3540621" cy="2627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7BCDF-A0C7-E007-425D-7A93EC9B8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32CD83-6403-4B01-58F9-F22B9427C1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6987A6-425A-90B7-BBC3-C288575148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EC2444-6C5F-C8F9-4E49-7F35E0451A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5457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5C8260-42BC-4921-8D33-58809AC7BE3C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4412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1" dirty="0">
                <a:latin typeface="Calibri"/>
                <a:ea typeface="Calibri"/>
                <a:cs typeface="Calibri"/>
              </a:rPr>
              <a:t>A1C, glycated hemoglobin; CKD, chronic kidney disease; CKM, cardiovascular-kidney-metabolic; HF, heart failure; T2D, type 2 diabetes.</a:t>
            </a:r>
            <a:endParaRPr lang="en-US" b="0" i="1" dirty="0">
              <a:cs typeface="Poppi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950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>
                <a:latin typeface="Calibri"/>
                <a:ea typeface="Calibri"/>
                <a:cs typeface="Calibri"/>
              </a:rPr>
              <a:t>ASCVD, atherosclerotic cardiovascular disease; CKD, chronic kidney disease; CKM, cardiovascular-kidney-metabolic; CVD, cardiovascular disease; eGFR, estimated glomerular filtration rate; GDMT, guideline-directed medical therapy; T2D, type 2 diabetes; UACR, urine–albumin-to-creatinine ratio.</a:t>
            </a:r>
            <a:endParaRPr lang="en-US" b="0" i="1" dirty="0">
              <a:cs typeface="Poppin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CVD, cardiovascular disease; HF, heart failure; SGLT2, sodium-glucose cotransporter-2;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869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>
                <a:latin typeface="Calibri"/>
                <a:ea typeface="Calibri"/>
                <a:cs typeface="Calibri"/>
              </a:rPr>
              <a:t>AKI, acute kidney injury; ASCVD, atherosclerotic cardiovascular disease; BMI, body mass index; CKM, cardiovascular-kidney-metabolic; eGFR, estimated glomerular filtration rate; HF, heart failure; MASLD, metabolic dysfunction–associated steatotic liver disease; RAAS, </a:t>
            </a:r>
            <a:r>
              <a:rPr lang="en-US" i="1" dirty="0"/>
              <a:t>renin-angiotensin-aldosterone system; </a:t>
            </a:r>
            <a:r>
              <a:rPr lang="en-US" b="0" i="1" dirty="0">
                <a:latin typeface="Calibri"/>
                <a:ea typeface="Calibri"/>
                <a:cs typeface="Calibri"/>
              </a:rPr>
              <a:t>UACR, urine–albumin-to-creatinine ratio.</a:t>
            </a:r>
            <a:endParaRPr lang="en-US" b="0" i="1" dirty="0">
              <a:cs typeface="Poppins"/>
            </a:endParaRPr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471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1" dirty="0">
                <a:latin typeface="Calibri"/>
                <a:ea typeface="Calibri"/>
                <a:cs typeface="Calibri"/>
              </a:rPr>
              <a:t>A1C, glycated hemoglobin; AKI, acute kidney injury; ASCVD, atherosclerotic cardiovascular disease; BMI, body mass index; CKD, chronic kidney disease; CVD, cardiovascular disease; eGFR, estimated glomerular filtration rate; HF, heart failure; RAAS, </a:t>
            </a:r>
            <a:r>
              <a:rPr lang="en-US" i="1" dirty="0"/>
              <a:t>renin-angiotensin-aldosterone system; </a:t>
            </a:r>
            <a:r>
              <a:rPr lang="en-US" b="0" i="1" dirty="0">
                <a:latin typeface="Calibri"/>
                <a:ea typeface="Calibri"/>
                <a:cs typeface="Calibri"/>
              </a:rPr>
              <a:t>UACR, urine–albumin-to-creatinine ratio.</a:t>
            </a:r>
            <a:endParaRPr lang="en-US" b="0" i="1" dirty="0">
              <a:cs typeface="Poppin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0246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ASCVD, atherosclerotic cardiovascular disease; BMI, body mass index; CKD, chronic kidney disease; eGFR, estimated glomerular filtration rate; GDMT, guideline-directed medical therapy; HF, heart failure;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108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ACC, American College of Cardiology; ADA, American Diabetes Association; AHA, American Heart Association; ASCVD, atherosclerotic cardiovascular disease; CKD, chronic kidney disease; CKM, cardiovascular-kidney-metabolic; CVD, cardiovascular disease; ESC, European Society of Cardiology; HF, heart failure; SGLT2, sodium-glucose cotransporter-2.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519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1D672-6787-CA12-EFB9-EB06898E0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4CEDD8-8BB7-828D-810B-97F5FF902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2A324B-4E48-7FE9-6356-56EB1BE450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ASCVD, atherosclerotic cardiovascular disease; CKD, chronic kidney disease; CVD, cardiovascular disease; HF, heart failure; HTN, hypertension; SGLT2, sodium-glucose cotransporter-2; T2D, type 2 diabetes; UACR, urine–albumin-to-creatinine ratio.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82DFF-8B0C-9C29-2330-6B8CBF6535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455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A1C, glycated hemoglobin; CKD, chronic kidney disease; CKM, cardiovascular-kidney-metabolic; CV, cardiovascular; HCP, healthcare professional; HTN, hypertension;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6941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B1D5F-816E-5E87-5249-60A2B478C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A17831-FA12-7F4E-821F-3381B99401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1F352-6CE2-2F64-2B1C-C8A748E9B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/>
              <a:t>A1C, glycated hemoglobin; CKD, chronic kidney disease; CKM, cardiovascular-kidney-metabolic; CV, cardiovascular; HCP, healthcare professional; HTN, hypertension; T2D, type 2 diabetes.</a:t>
            </a:r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F92AD-AA38-D42D-223B-C2216C4ADB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970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A1C, glycated hemoglobin; ASCVD, atherosclerotic cardiovascular disease; BP, blood pressure; CKD, chronic kidney disease; CKM, cardiovascular-kidney-metabolic; HF, heart failure; LDL-C. low-density lipoprotein cholesterol.;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6941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ADA, American Diabetes Association.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9818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CV, cardiovascular; CVOT, cardiovascular outcomes trial;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4060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AE, adverse event; CKD, chronic kidney disease; CVD, cardiovascular disease; eGFR; estimated glomerular filtration rate; ESKD, end-stage kidney disease; MACE, major adverse cardiovascular event; MTC, medullary thyroid cancer; MEN2, multiple endocrine neoplasia type 2;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409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CV, cardiovascular; MACE, major adverse cardiovascular event;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90650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ASCVD, atherosclerotic cardiovascular disease; CKD, chronic kidney disease; CV, cardiovascular; CVOT, cardiovascular outcomes trial; MI, myocardial infarction.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59117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CV, cardiovascular; CVD, cardiovascular disease; CVOT, cardiovascular outcomes trial;  MACE, major adverse cardiovascular event; PCP, primary care provider;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60663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ASCVD, atherosclerotic cardiovascular disease; CKD, chronic kidney disease; CV, cardiovascular; CVD, cardiovascular disease; CVOT, cardiovascular outcomes trial; eGFR, estimated glomerular filtration rate; ESKD, end-stage kidney disease; MI, myocardial infarction; PCP, primary care provider; T2D, type 2 diabetes.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3817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9393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ASCVD, atherosclerotic cardiovascular disease; CKM, cardiovascular-kidney-metabolic; CVOT, cardiovascular outcomes trial; HF, heart failure; MASH, metabolic dysfunction–associated steatohepatitis; MASLD, metabolic dysfunction–associated steatotic liver disease; OSA, obstructive sleep apnea; T2D, type 2 diabetes.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77623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B1D5F-816E-5E87-5249-60A2B478C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A17831-FA12-7F4E-821F-3381B99401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1F352-6CE2-2F64-2B1C-C8A748E9B9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A1C, glycated hemoglobin; ASCVD, atherosclerotic cardiovascular disease; BP, blood pressure; CKD, chronic kidney disease; CKM, cardiovascular-kidney-metabolic; HF, heart failure; LDL-C. low-density lipoprotein cholesterol.; UACR, urine–albumin-to-creatinine ratio.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DF92AD-AA38-D42D-223B-C2216C4ADB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9701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CKM, cardiovascular-kidney-metabolic; CV, cardiovascular.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45597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Briefcase 3. Evidence Integration and Clinical Positioning in Primary Care Practice</a:t>
            </a:r>
            <a:endParaRPr lang="en-US" sz="120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 </a:t>
            </a:r>
            <a:endParaRPr lang="en-US" sz="120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Case Resolution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The patient introduced above returns for follow-up after discussing treatment options. The PCP must determine how to incorporate guideline recommendations into a practical care plan and manage potential side effects while supporting patient adherence. 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Key Clinical Questions with Interactive Polling </a:t>
            </a:r>
            <a:endParaRPr lang="en-US" sz="120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Which patients with T2D should be prioritized for GLP-1–based therapies?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How can PCPs integrate guideline recommendations into everyday practice?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What strategies help manage treatment-related side effects?</a:t>
            </a:r>
          </a:p>
          <a:p>
            <a:r>
              <a:rPr lang="en-US" sz="1200" b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Educational Focus</a:t>
            </a:r>
            <a:endParaRPr lang="en-US" sz="120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Applying evidence-based guidelines to patient selection and therapy positioning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Identifying patients with established or high cardiovascular risk who may benefit from GLP-1 RAs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Integrating incretin-based therapies into comprehensive cardiometabolic care plans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Strategies for counseling patients and supporting shared decision-making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Managing common side effects, including gastrointestinal tolerability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A1C, glycated hemoglobin; ASCVD, atherosclerotic cardiovascular disease; BP, blood pressure; CKD, chronic kidney disease; CKM, cardiovascular-kidney-metabolic; eGFR, estimated glomerular filtration rate; LDL-C, low-density lipoprotein cholesterol;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6941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ASCVD, atherosclerotic cardiovascular disease; CKD, chronic kidney disease; CKM, cardiovascular-kidney-metabolic; CV, cardiovascular; HTN, hypertension.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18482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AE, adverse event; ASCVD, atherosclerotic cardiovascular disease; eGFR, estimated glomerular filtration rate; HF, heart failure;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64099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CKM, cardiovascular-kidney-metabolic; eGFR, estimated glomerular filtration rate;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56137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HCP, healthcare professional.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03127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AE, adverse event.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AE, adverse event; CV, cardiovascular; eGFR, estimated glomerular filtration rate; UACR, urine–albumin-to-creatinine ratio.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817738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CKD, chronic kidney disease; CKM, cardiovascular-kidney-metabolic.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704209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98E38-0EE1-8926-4F62-9C4AA16B5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ACFEC0-881D-7B77-0CAB-B3D47E363C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5A8D29-562D-A122-F457-50986C6D8C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A1C, glycated hemoglobin; AE, adverse event; CKD, chronic kidney disease; CKM, cardiovascular-kidney-metabolic; HTN, hypertension; T2D, type 2 diabetes.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E4B1C-C16D-1E6D-B2A0-79E13981B0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499961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A1C, glycated hemoglobin; AE, adverse event;  CKM, cardiovascular-kidney-metabolic; CV, cardiovascular.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242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svg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.svg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708341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0252239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8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3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527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362943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6772068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79357497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62196171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742925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973296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080476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433944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850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4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image" Target="../media/image1.svg"/><Relationship Id="rId5" Type="http://schemas.openxmlformats.org/officeDocument/2006/relationships/slideLayout" Target="../slideLayouts/slideLayout29.xml"/><Relationship Id="rId10" Type="http://schemas.openxmlformats.org/officeDocument/2006/relationships/image" Target="../media/image5.svg"/><Relationship Id="rId4" Type="http://schemas.openxmlformats.org/officeDocument/2006/relationships/slideLayout" Target="../slideLayouts/slideLayout28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  <p:sldLayoutId id="2147483885" r:id="rId22"/>
    <p:sldLayoutId id="2147483886" r:id="rId23"/>
    <p:sldLayoutId id="2147483887" r:id="rId24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40953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svg"/><Relationship Id="rId9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sv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svg"/><Relationship Id="rId5" Type="http://schemas.openxmlformats.org/officeDocument/2006/relationships/image" Target="../media/image25.sv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9.sv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svg"/><Relationship Id="rId7" Type="http://schemas.openxmlformats.org/officeDocument/2006/relationships/image" Target="../media/image23.sv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9.svg"/><Relationship Id="rId7" Type="http://schemas.openxmlformats.org/officeDocument/2006/relationships/image" Target="../media/image24.sv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svg"/><Relationship Id="rId5" Type="http://schemas.openxmlformats.org/officeDocument/2006/relationships/image" Target="../media/image22.svg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203D1-0FC0-7FC5-B1FF-D21489D7E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1AB80F9A-8521-3AD4-9DA8-2260A9A6ACB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Curbside Consults in T2D Care: Translating Cardiometabolic Evidence Into Primary Care Decisions</a:t>
            </a:r>
            <a:endParaRPr lang="en-US" altLang="en-US" sz="3600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0247712-24B9-B1C5-80C4-448CDA05B8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90D00C3-8260-4C35-F58F-0629E570642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81838" y="336550"/>
            <a:ext cx="4881562" cy="6097588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E58B151A-99D0-2D93-D904-1F11E5ED5FB7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</a:rPr>
              <a:t>Provided by Clinical Care Options LLC dba </a:t>
            </a:r>
            <a:r>
              <a:rPr lang="en-US" altLang="en-US" dirty="0" err="1">
                <a:latin typeface="+mn-lt"/>
              </a:rPr>
              <a:t>Decera</a:t>
            </a:r>
            <a:r>
              <a:rPr lang="en-US" altLang="en-US" dirty="0">
                <a:latin typeface="+mn-lt"/>
              </a:rPr>
              <a:t> Clinical Education.</a:t>
            </a:r>
          </a:p>
          <a:p>
            <a:r>
              <a:rPr lang="en-US" dirty="0"/>
              <a:t>Supported by an educational grant from Novo Nordisk.</a:t>
            </a:r>
            <a:endParaRPr lang="en-US" alt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9993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1DA2F-9F39-2946-C0E6-A751BB89D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605B068-33A1-323A-1E69-FCD0FFE30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Faculty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3F9B40F-8C19-18EC-00B8-2BBDA19772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5532417" cy="47625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Martin J. Abrahamson, MD, FACP, FRCP (London)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en-US" sz="2200" kern="100" dirty="0"/>
              <a:t>Associate Professor of Medicine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en-US" sz="2200" kern="100" dirty="0"/>
              <a:t>Harvard Medical School</a:t>
            </a:r>
            <a:br>
              <a:rPr lang="en-US" sz="2200" kern="100" dirty="0"/>
            </a:br>
            <a:r>
              <a:rPr lang="en-US" sz="2200" kern="100" dirty="0"/>
              <a:t>Boston, Massachusetts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b="1" kern="100" dirty="0">
              <a:solidFill>
                <a:srgbClr val="E1471D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en-US" sz="2200" b="1" kern="100" dirty="0">
                <a:solidFill>
                  <a:srgbClr val="E1471D"/>
                </a:solidFill>
              </a:rPr>
              <a:t>Jennifer Green, MD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r>
              <a:rPr lang="en-US" sz="2200" dirty="0"/>
              <a:t>Professor of Medicine</a:t>
            </a:r>
            <a:br>
              <a:rPr lang="en-US" sz="2200" dirty="0"/>
            </a:br>
            <a:r>
              <a:rPr lang="en-US" sz="2200" dirty="0"/>
              <a:t>Division of Endocrinology</a:t>
            </a:r>
            <a:br>
              <a:rPr lang="en-US" sz="2200" dirty="0"/>
            </a:br>
            <a:r>
              <a:rPr lang="en-US" sz="2200" dirty="0"/>
              <a:t>Duke Clinical Research Institute</a:t>
            </a:r>
            <a:br>
              <a:rPr lang="en-US" sz="2200" dirty="0"/>
            </a:br>
            <a:r>
              <a:rPr lang="en-US" sz="2200" dirty="0"/>
              <a:t>Duke University School of Medicine</a:t>
            </a:r>
            <a:br>
              <a:rPr lang="en-US" sz="2200" dirty="0"/>
            </a:br>
            <a:r>
              <a:rPr lang="en-US" sz="2200" dirty="0"/>
              <a:t>Durham, North Carolina</a:t>
            </a: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sz="2200" kern="100"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endParaRPr lang="en-US" altLang="en-US" sz="1950" dirty="0">
              <a:solidFill>
                <a:srgbClr val="161616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SzTx/>
              <a:buNone/>
              <a:defRPr/>
            </a:pPr>
            <a:br>
              <a:rPr lang="en-US" altLang="en-US" sz="1950" dirty="0">
                <a:solidFill>
                  <a:srgbClr val="161616"/>
                </a:solidFill>
              </a:rPr>
            </a:br>
            <a:endParaRPr lang="en-US" altLang="en-US" sz="1950" dirty="0">
              <a:solidFill>
                <a:srgbClr val="161616"/>
              </a:solidFill>
            </a:endParaRP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AD85113C-C996-1B19-0CBF-A57CB1450D6C}"/>
              </a:ext>
            </a:extLst>
          </p:cNvPr>
          <p:cNvSpPr txBox="1">
            <a:spLocks/>
          </p:cNvSpPr>
          <p:nvPr/>
        </p:nvSpPr>
        <p:spPr>
          <a:xfrm>
            <a:off x="6096000" y="535756"/>
            <a:ext cx="5532417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lang="en-US"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lang="en-US"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sz="2200" b="1" dirty="0">
                <a:solidFill>
                  <a:srgbClr val="E1471D"/>
                </a:solidFill>
              </a:rPr>
              <a:t>Jay H. Shubrook, DO, FAAFP, FACOFP</a:t>
            </a:r>
            <a:endParaRPr lang="en-US" sz="2200" b="1" kern="100" dirty="0">
              <a:solidFill>
                <a:srgbClr val="E1471D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sz="2200" dirty="0"/>
              <a:t>Professor, Diabetologist</a:t>
            </a:r>
            <a:br>
              <a:rPr lang="en-US" sz="2200" dirty="0"/>
            </a:br>
            <a:r>
              <a:rPr lang="en-US" sz="2200" dirty="0"/>
              <a:t>Department of Clinical Sciences and Community Medicine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r>
              <a:rPr lang="en-US" sz="2200" dirty="0"/>
              <a:t>Diabetes Institute</a:t>
            </a:r>
            <a:br>
              <a:rPr lang="en-US" sz="2200" dirty="0"/>
            </a:br>
            <a:r>
              <a:rPr lang="en-US" sz="2200" dirty="0"/>
              <a:t>Touro University California, College of Osteopathic Medicine</a:t>
            </a:r>
            <a:br>
              <a:rPr lang="en-US" sz="2200" dirty="0"/>
            </a:br>
            <a:r>
              <a:rPr lang="en-US" sz="2200" dirty="0"/>
              <a:t>Vallejo, California</a:t>
            </a: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sz="2200" kern="1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endParaRPr lang="en-US" altLang="en-US" sz="1950" dirty="0">
              <a:solidFill>
                <a:srgbClr val="161616"/>
              </a:solidFill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SzTx/>
              <a:buFontTx/>
              <a:buNone/>
              <a:defRPr/>
            </a:pPr>
            <a:br>
              <a:rPr lang="en-US" altLang="en-US" sz="1950" dirty="0">
                <a:solidFill>
                  <a:srgbClr val="161616"/>
                </a:solidFill>
              </a:rPr>
            </a:br>
            <a:endParaRPr lang="en-US" altLang="en-US" sz="195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59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D0970D7-293E-A18A-8C85-B1354E950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Disclosures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5AB5BF2-669C-E2F0-C19C-AFC158B4FEF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rgbClr val="2201B2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The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faculty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pPr marL="0" indent="0">
              <a:spcBef>
                <a:spcPts val="1600"/>
              </a:spcBef>
              <a:spcAft>
                <a:spcPts val="0"/>
              </a:spcAft>
              <a:buClr>
                <a:srgbClr val="2201B2"/>
              </a:buClr>
              <a:buSzTx/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Martin J. Abrahamson, MD, FACP, FRCP (London), </a:t>
            </a:r>
            <a:r>
              <a:rPr lang="en-US" dirty="0"/>
              <a:t>has no relevant financial relationships to disclose.</a:t>
            </a:r>
          </a:p>
          <a:p>
            <a:pPr marL="0" indent="0">
              <a:spcBef>
                <a:spcPts val="1600"/>
              </a:spcBef>
              <a:spcAft>
                <a:spcPts val="0"/>
              </a:spcAft>
              <a:buClr>
                <a:srgbClr val="2201B2"/>
              </a:buClr>
              <a:buSzTx/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Jennifer Green, MD: </a:t>
            </a:r>
            <a:r>
              <a:rPr lang="en-US" i="1" dirty="0"/>
              <a:t>consultant/advisor/speaker: </a:t>
            </a:r>
            <a:r>
              <a:rPr lang="en-US" dirty="0"/>
              <a:t>Aqua, AstraZeneca, Bayer, BDI Inc, Boehringer Ingelheim, </a:t>
            </a:r>
            <a:r>
              <a:rPr lang="en-US" dirty="0" err="1"/>
              <a:t>Fractyl</a:t>
            </a:r>
            <a:r>
              <a:rPr lang="en-US" dirty="0"/>
              <a:t>, Lilly, Novo Nordisk, Roche, Sparrow, Vertex, </a:t>
            </a:r>
            <a:r>
              <a:rPr lang="en-US" dirty="0" err="1"/>
              <a:t>vTv</a:t>
            </a:r>
            <a:r>
              <a:rPr lang="en-US" dirty="0"/>
              <a:t>, Zealand; </a:t>
            </a:r>
            <a:r>
              <a:rPr lang="en-US" i="1" dirty="0"/>
              <a:t>researcher: </a:t>
            </a:r>
            <a:r>
              <a:rPr lang="en-US" dirty="0"/>
              <a:t>Boehringer Ingelheim, Cour, </a:t>
            </a:r>
            <a:r>
              <a:rPr lang="en-US" dirty="0" err="1"/>
              <a:t>GeniBio</a:t>
            </a:r>
            <a:r>
              <a:rPr lang="en-US" dirty="0"/>
              <a:t>, Merck, </a:t>
            </a:r>
            <a:r>
              <a:rPr lang="en-US" dirty="0" err="1"/>
              <a:t>Metsera</a:t>
            </a:r>
            <a:r>
              <a:rPr lang="en-US" dirty="0"/>
              <a:t>.</a:t>
            </a:r>
          </a:p>
          <a:p>
            <a:pPr marL="0" indent="0">
              <a:spcBef>
                <a:spcPts val="1600"/>
              </a:spcBef>
              <a:spcAft>
                <a:spcPts val="0"/>
              </a:spcAft>
              <a:buClr>
                <a:srgbClr val="2201B2"/>
              </a:buClr>
              <a:buSzTx/>
              <a:buNone/>
              <a:defRPr/>
            </a:pPr>
            <a:r>
              <a:rPr lang="en-US" b="1" dirty="0">
                <a:solidFill>
                  <a:srgbClr val="E1471D"/>
                </a:solidFill>
              </a:rPr>
              <a:t>Jay H. Shubrook, DO, FAAFP, FACOFP: </a:t>
            </a:r>
            <a:r>
              <a:rPr lang="en-US" i="1" dirty="0"/>
              <a:t>consultant/advisor/speaker: </a:t>
            </a:r>
            <a:r>
              <a:rPr lang="en-US" dirty="0"/>
              <a:t>Abbott, Boehringer Ingelheim, </a:t>
            </a:r>
            <a:r>
              <a:rPr lang="en-US" dirty="0" err="1"/>
              <a:t>Insulet</a:t>
            </a:r>
            <a:r>
              <a:rPr lang="en-US" dirty="0"/>
              <a:t>, Novo Nordisk, Sanofi.</a:t>
            </a:r>
            <a:endParaRPr lang="en-US" dirty="0">
              <a:solidFill>
                <a:srgbClr val="161616"/>
              </a:solidFill>
            </a:endParaRPr>
          </a:p>
          <a:p>
            <a:pPr marL="0" indent="0">
              <a:spcBef>
                <a:spcPts val="1600"/>
              </a:spcBef>
              <a:spcAft>
                <a:spcPts val="0"/>
              </a:spcAft>
              <a:buClr>
                <a:srgbClr val="2201B2"/>
              </a:buClr>
              <a:buSzTx/>
              <a:buNone/>
              <a:defRPr/>
            </a:pPr>
            <a:endParaRPr kumimoji="0" lang="en-US" sz="2400" b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728899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AC9B6894-D0E2-0699-98F2-44DDC030F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7AAB1E0-A230-E74F-2A19-245967A0521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en-US" dirty="0"/>
              <a:t>Assess cardiovascular and renal risk in patients with type 2 diabetes in primary care settings to guide guideline-based management beyond glycemic control </a:t>
            </a:r>
          </a:p>
          <a:p>
            <a:r>
              <a:rPr lang="en-US" dirty="0"/>
              <a:t>Differentiate</a:t>
            </a:r>
            <a:r>
              <a:rPr lang="en-US" b="1" dirty="0"/>
              <a:t> </a:t>
            </a:r>
            <a:r>
              <a:rPr lang="en-US" dirty="0"/>
              <a:t>available and emerging incretin-based therapies based on mechanisms of action, cardiorenal-metabolic benefits, safety considerations, and practical factors such as dosing, administration, and patient preferences relevant to primary care practice</a:t>
            </a:r>
          </a:p>
          <a:p>
            <a:r>
              <a:rPr lang="en-US" dirty="0"/>
              <a:t>Integrate strategies to increase long-term adherence with incretin-based therapies for the treatment of diabetes 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54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Briefcase 1 – Cardiovascular and Renal Risk Assessment in Type 2 Diabetes: Looking Beyond A1C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D6845D-AD47-6E13-B53B-C8F580F0A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b="1" dirty="0">
                <a:solidFill>
                  <a:srgbClr val="E1471D"/>
                </a:solidFill>
              </a:rPr>
              <a:t>Martin J. Abrahamson, MD, FACP, FRCP (London)</a:t>
            </a:r>
          </a:p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kern="100" dirty="0"/>
              <a:t>Associate Professor of Medicine</a:t>
            </a:r>
          </a:p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kern="100" dirty="0"/>
              <a:t>Harvard Medical School</a:t>
            </a:r>
            <a:br>
              <a:rPr lang="en-US" sz="1600" kern="100" dirty="0"/>
            </a:br>
            <a:r>
              <a:rPr lang="en-US" sz="1600" kern="100" dirty="0"/>
              <a:t>Boston, Massachusetts</a:t>
            </a:r>
          </a:p>
          <a:p>
            <a:endParaRPr lang="en-US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6BC16A0-5EB2-1FA3-BA8B-96AD0730709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81838" y="336550"/>
            <a:ext cx="4881562" cy="6097588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</a:rPr>
              <a:t>Provided by Clinical Care Options LLC dba </a:t>
            </a:r>
            <a:r>
              <a:rPr lang="en-US" altLang="en-US" dirty="0" err="1">
                <a:latin typeface="+mn-lt"/>
              </a:rPr>
              <a:t>Decera</a:t>
            </a:r>
            <a:r>
              <a:rPr lang="en-US" altLang="en-US" dirty="0">
                <a:latin typeface="+mn-lt"/>
              </a:rPr>
              <a:t> Clinical Education.</a:t>
            </a:r>
          </a:p>
          <a:p>
            <a:r>
              <a:rPr lang="en-US" dirty="0"/>
              <a:t>Supported by an educational grant from Novo Nordisk.</a:t>
            </a:r>
            <a:endParaRPr lang="en-US" alt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E29589A-5DBB-AD29-1007-372DBEE7A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1956030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2200" dirty="0"/>
              <a:t>A1C informs</a:t>
            </a:r>
          </a:p>
          <a:p>
            <a:pPr lvl="2"/>
            <a:r>
              <a:rPr lang="en-US" sz="2000" dirty="0"/>
              <a:t>Average glycemic exposure over time</a:t>
            </a:r>
          </a:p>
          <a:p>
            <a:pPr lvl="2"/>
            <a:r>
              <a:rPr lang="en-US" sz="2000" dirty="0"/>
              <a:t>Progress toward glycemic goals </a:t>
            </a:r>
          </a:p>
          <a:p>
            <a:pPr lvl="2"/>
            <a:r>
              <a:rPr lang="en-US" sz="2000" dirty="0"/>
              <a:t>Need for treatment intensification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E4FF005-5E48-FFDC-0363-F5758A1F85E9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 vert="horz" lIns="0" tIns="0" rIns="0" bIns="0" rtlCol="0" anchor="t">
            <a:noAutofit/>
          </a:bodyPr>
          <a:lstStyle/>
          <a:p>
            <a:r>
              <a:rPr lang="en-US" sz="2200" dirty="0">
                <a:latin typeface="Poppins"/>
                <a:cs typeface="Poppins"/>
              </a:rPr>
              <a:t>A1C does not inform</a:t>
            </a:r>
          </a:p>
          <a:p>
            <a:pPr lvl="2"/>
            <a:r>
              <a:rPr lang="en-US" sz="2000" dirty="0">
                <a:latin typeface="Poppins"/>
                <a:cs typeface="Poppins"/>
              </a:rPr>
              <a:t>Presence of CKD, ASCVD, HF, or obesity risk </a:t>
            </a:r>
          </a:p>
          <a:p>
            <a:pPr lvl="2"/>
            <a:r>
              <a:rPr lang="en-US" sz="2000" dirty="0">
                <a:latin typeface="Poppins"/>
                <a:cs typeface="Poppins"/>
              </a:rPr>
              <a:t>Priority for CKM risk reduction </a:t>
            </a:r>
          </a:p>
          <a:p>
            <a:pPr lvl="2"/>
            <a:r>
              <a:rPr lang="en-US" sz="2000" dirty="0">
                <a:latin typeface="Poppins"/>
                <a:cs typeface="Poppins"/>
              </a:rPr>
              <a:t>Alignment of current treatment regimen with guideline-directed care </a:t>
            </a:r>
          </a:p>
          <a:p>
            <a:pPr lvl="2"/>
            <a:r>
              <a:rPr lang="en-US" sz="2000" dirty="0">
                <a:latin typeface="Poppins"/>
                <a:cs typeface="Poppins"/>
              </a:rPr>
              <a:t>Barriers like tolerability, adherence, access, or persistence that may limit benefit</a:t>
            </a:r>
          </a:p>
          <a:p>
            <a:pPr lvl="2"/>
            <a:endParaRPr lang="en-U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4AF2C96-760A-5810-192F-512A0BCD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Beyond A1C: Matching Therapy to Patient Risk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ACC57E-512D-5647-013E-C0074466828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cdc.gov/diabetes/diabetes-testing/prediabetes-a1c-test.html. American Diabetes Association Professional Practice Committee for Diabetes. Diabetes Care. 2026;49:S132. American Diabetes Association Professional Practice Committee for Diabetes. Diabetes Care. 2026;49:S183.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A9B480-7863-8251-D64C-D1836F030634}"/>
              </a:ext>
            </a:extLst>
          </p:cNvPr>
          <p:cNvSpPr txBox="1"/>
          <p:nvPr/>
        </p:nvSpPr>
        <p:spPr>
          <a:xfrm>
            <a:off x="220662" y="3566161"/>
            <a:ext cx="5644122" cy="2201779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2200" b="1" dirty="0">
                <a:solidFill>
                  <a:srgbClr val="EEE6CA"/>
                </a:solidFill>
              </a:rPr>
              <a:t>Clinical Implication: </a:t>
            </a:r>
            <a:endParaRPr lang="en-US" sz="2200" b="1" dirty="0">
              <a:solidFill>
                <a:srgbClr val="EEE6CA"/>
              </a:solidFill>
              <a:cs typeface="Poppins"/>
            </a:endParaRPr>
          </a:p>
          <a:p>
            <a:pPr algn="ctr"/>
            <a:r>
              <a:rPr lang="en-US" sz="2200" dirty="0">
                <a:solidFill>
                  <a:srgbClr val="EEE6CA"/>
                </a:solidFill>
                <a:ea typeface="+mn-lt"/>
                <a:cs typeface="+mn-lt"/>
              </a:rPr>
              <a:t>T2D treatment selection should integrate glycemic control, comorbidities, CKM risk, weight goals, and patient-specific barriers</a:t>
            </a:r>
            <a:endParaRPr lang="en-US" sz="2200" dirty="0">
              <a:solidFill>
                <a:srgbClr val="00000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51329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ontent Placeholder 66">
            <a:extLst>
              <a:ext uri="{FF2B5EF4-FFF2-40B4-BE49-F238E27FC236}">
                <a16:creationId xmlns:a16="http://schemas.microsoft.com/office/drawing/2014/main" id="{170176F6-33C9-D4B6-5E5C-98B78D87983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Adapted from </a:t>
            </a:r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  <p:sp>
        <p:nvSpPr>
          <p:cNvPr id="66" name="Title 65">
            <a:extLst>
              <a:ext uri="{FF2B5EF4-FFF2-40B4-BE49-F238E27FC236}">
                <a16:creationId xmlns:a16="http://schemas.microsoft.com/office/drawing/2014/main" id="{61B383C9-B5CB-4ECA-2B8D-B1D4BEE4E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2026 CKM Risk Stratification: T2D and Primary Care Focus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5D016B12-F4E5-147A-ADBA-AD296F7E2E10}"/>
              </a:ext>
            </a:extLst>
          </p:cNvPr>
          <p:cNvSpPr txBox="1"/>
          <p:nvPr/>
        </p:nvSpPr>
        <p:spPr>
          <a:xfrm>
            <a:off x="453886" y="5175226"/>
            <a:ext cx="11116148" cy="20420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100" dirty="0"/>
              <a:t>*Stage 3 includes very-high–risk CKD or high predicted CVD risk by PREVENT; early recognition supports timely action.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3D11B9D6-6A2C-D29D-0120-7DFBD57B93E5}"/>
              </a:ext>
            </a:extLst>
          </p:cNvPr>
          <p:cNvSpPr/>
          <p:nvPr/>
        </p:nvSpPr>
        <p:spPr>
          <a:xfrm>
            <a:off x="237009" y="5427532"/>
            <a:ext cx="11334923" cy="26687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17000">
                <a:schemeClr val="accent6"/>
              </a:gs>
              <a:gs pos="36000">
                <a:schemeClr val="accent1">
                  <a:lumMod val="20000"/>
                  <a:lumOff val="80000"/>
                </a:schemeClr>
              </a:gs>
              <a:gs pos="56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75000"/>
                </a:schemeClr>
              </a:gs>
              <a:gs pos="95000">
                <a:schemeClr val="accent1"/>
              </a:gs>
              <a:gs pos="75000">
                <a:schemeClr val="accent1">
                  <a:lumMod val="60000"/>
                  <a:lumOff val="4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FB983F97-CCA3-C1BA-CFC2-4A58B4D58650}"/>
              </a:ext>
            </a:extLst>
          </p:cNvPr>
          <p:cNvSpPr txBox="1"/>
          <p:nvPr/>
        </p:nvSpPr>
        <p:spPr>
          <a:xfrm>
            <a:off x="5912763" y="3807609"/>
            <a:ext cx="1035508" cy="76220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100" dirty="0">
                <a:solidFill>
                  <a:schemeClr val="bg2"/>
                </a:solidFill>
              </a:rPr>
              <a:t>Healthy lifestyle + routine screening</a:t>
            </a:r>
          </a:p>
        </p:txBody>
      </p:sp>
      <p:sp>
        <p:nvSpPr>
          <p:cNvPr id="100" name="Isosceles Triangle 99">
            <a:extLst>
              <a:ext uri="{FF2B5EF4-FFF2-40B4-BE49-F238E27FC236}">
                <a16:creationId xmlns:a16="http://schemas.microsoft.com/office/drawing/2014/main" id="{1394329A-B065-C54A-9D12-7AA462C92C47}"/>
              </a:ext>
            </a:extLst>
          </p:cNvPr>
          <p:cNvSpPr/>
          <p:nvPr/>
        </p:nvSpPr>
        <p:spPr>
          <a:xfrm rot="5400000">
            <a:off x="11413413" y="5291439"/>
            <a:ext cx="796654" cy="512925"/>
          </a:xfrm>
          <a:prstGeom prst="triangle">
            <a:avLst>
              <a:gd name="adj" fmla="val 46947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Rectangle: Rounded Corners 109">
            <a:extLst>
              <a:ext uri="{FF2B5EF4-FFF2-40B4-BE49-F238E27FC236}">
                <a16:creationId xmlns:a16="http://schemas.microsoft.com/office/drawing/2014/main" id="{5A8EDE69-7E48-FD28-0D55-931D5FD394DB}"/>
              </a:ext>
            </a:extLst>
          </p:cNvPr>
          <p:cNvSpPr/>
          <p:nvPr/>
        </p:nvSpPr>
        <p:spPr>
          <a:xfrm>
            <a:off x="314857" y="1321669"/>
            <a:ext cx="1722489" cy="37673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B189D5BC-58FE-E386-B9EC-AFCBC9745006}"/>
              </a:ext>
            </a:extLst>
          </p:cNvPr>
          <p:cNvSpPr txBox="1"/>
          <p:nvPr/>
        </p:nvSpPr>
        <p:spPr>
          <a:xfrm>
            <a:off x="505708" y="1511609"/>
            <a:ext cx="1340788" cy="60248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/>
              <a:t>All stages:</a:t>
            </a:r>
          </a:p>
          <a:p>
            <a:pPr algn="ctr"/>
            <a:r>
              <a:rPr lang="en-US" sz="1400" b="1" dirty="0"/>
              <a:t>Longitudinal reassessment</a:t>
            </a:r>
            <a:endParaRPr lang="en-US" sz="1400" dirty="0"/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729092D6-553E-AC95-2CF2-AEF0E47238C2}"/>
              </a:ext>
            </a:extLst>
          </p:cNvPr>
          <p:cNvSpPr txBox="1"/>
          <p:nvPr/>
        </p:nvSpPr>
        <p:spPr>
          <a:xfrm>
            <a:off x="351511" y="2854608"/>
            <a:ext cx="1649180" cy="158009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Measure BMI and waist circumference (for all patients) and lipids, glycemia, BP, eGFR, UACR (for those with CKM syndrome stage ≥2) annually; use PREVENT as appropriate </a:t>
            </a:r>
          </a:p>
        </p:txBody>
      </p:sp>
      <p:sp>
        <p:nvSpPr>
          <p:cNvPr id="116" name="Rectangle: Rounded Corners 115">
            <a:extLst>
              <a:ext uri="{FF2B5EF4-FFF2-40B4-BE49-F238E27FC236}">
                <a16:creationId xmlns:a16="http://schemas.microsoft.com/office/drawing/2014/main" id="{54603176-1128-E765-92B0-3E09E55ADF84}"/>
              </a:ext>
            </a:extLst>
          </p:cNvPr>
          <p:cNvSpPr/>
          <p:nvPr/>
        </p:nvSpPr>
        <p:spPr>
          <a:xfrm>
            <a:off x="2247668" y="1304096"/>
            <a:ext cx="1722489" cy="3767326"/>
          </a:xfrm>
          <a:prstGeom prst="roundRect">
            <a:avLst/>
          </a:prstGeom>
          <a:solidFill>
            <a:schemeClr val="accent6"/>
          </a:solidFill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84A911B8-79D0-33BF-25C1-843837552F74}"/>
              </a:ext>
            </a:extLst>
          </p:cNvPr>
          <p:cNvSpPr txBox="1"/>
          <p:nvPr/>
        </p:nvSpPr>
        <p:spPr>
          <a:xfrm>
            <a:off x="2392236" y="1511609"/>
            <a:ext cx="1433353" cy="50244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>
                <a:solidFill>
                  <a:schemeClr val="bg2"/>
                </a:solidFill>
              </a:rPr>
              <a:t>Stage 0: </a:t>
            </a:r>
            <a:br>
              <a:rPr lang="en-US" sz="1400" b="1" dirty="0">
                <a:solidFill>
                  <a:schemeClr val="bg2"/>
                </a:solidFill>
              </a:rPr>
            </a:br>
            <a:r>
              <a:rPr lang="en-US" sz="1400" b="1" dirty="0">
                <a:solidFill>
                  <a:schemeClr val="bg2"/>
                </a:solidFill>
              </a:rPr>
              <a:t>No risk factors</a:t>
            </a:r>
            <a:endParaRPr lang="en-US" sz="1400" dirty="0">
              <a:solidFill>
                <a:schemeClr val="bg2"/>
              </a:solidFill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66D362AB-ED8B-2DB6-94DB-A219F8765CA0}"/>
              </a:ext>
            </a:extLst>
          </p:cNvPr>
          <p:cNvSpPr txBox="1"/>
          <p:nvPr/>
        </p:nvSpPr>
        <p:spPr>
          <a:xfrm>
            <a:off x="2376278" y="4288425"/>
            <a:ext cx="1457340" cy="50244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Healthy lifestyle + routine screening</a:t>
            </a: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B8684242-CE7C-CFAD-3CA9-490F43ADBF13}"/>
              </a:ext>
            </a:extLst>
          </p:cNvPr>
          <p:cNvSpPr/>
          <p:nvPr/>
        </p:nvSpPr>
        <p:spPr>
          <a:xfrm>
            <a:off x="1100760" y="4796680"/>
            <a:ext cx="153195" cy="15319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C72C449A-23C7-9407-343B-938170CF2AD5}"/>
              </a:ext>
            </a:extLst>
          </p:cNvPr>
          <p:cNvSpPr/>
          <p:nvPr/>
        </p:nvSpPr>
        <p:spPr>
          <a:xfrm>
            <a:off x="3028740" y="4790871"/>
            <a:ext cx="153195" cy="15319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Rectangle: Rounded Corners 125">
            <a:extLst>
              <a:ext uri="{FF2B5EF4-FFF2-40B4-BE49-F238E27FC236}">
                <a16:creationId xmlns:a16="http://schemas.microsoft.com/office/drawing/2014/main" id="{EF331A41-EB8B-412F-7E14-DDD7573F42E8}"/>
              </a:ext>
            </a:extLst>
          </p:cNvPr>
          <p:cNvSpPr/>
          <p:nvPr/>
        </p:nvSpPr>
        <p:spPr>
          <a:xfrm>
            <a:off x="4180479" y="1304097"/>
            <a:ext cx="1722489" cy="376732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A1FFB948-D34A-9EB4-02E9-991D30AC9ED0}"/>
              </a:ext>
            </a:extLst>
          </p:cNvPr>
          <p:cNvSpPr txBox="1"/>
          <p:nvPr/>
        </p:nvSpPr>
        <p:spPr>
          <a:xfrm>
            <a:off x="4246771" y="1511609"/>
            <a:ext cx="1589904" cy="8889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/>
              <a:t>Stage 1:</a:t>
            </a:r>
            <a:br>
              <a:rPr lang="en-US" sz="1400" b="1" dirty="0"/>
            </a:br>
            <a:r>
              <a:rPr lang="en-US" sz="1400" b="1" dirty="0"/>
              <a:t>Excess/ dysfunctional</a:t>
            </a:r>
          </a:p>
          <a:p>
            <a:pPr algn="ctr"/>
            <a:r>
              <a:rPr lang="en-US" sz="1400" b="1" dirty="0"/>
              <a:t>adipose tissue</a:t>
            </a:r>
            <a:endParaRPr lang="en-US" sz="1400" dirty="0"/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2922B63A-20BD-CC76-DF16-6C1A6DFD803F}"/>
              </a:ext>
            </a:extLst>
          </p:cNvPr>
          <p:cNvSpPr txBox="1"/>
          <p:nvPr/>
        </p:nvSpPr>
        <p:spPr>
          <a:xfrm>
            <a:off x="4236459" y="3772057"/>
            <a:ext cx="1600216" cy="97313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Lifestyle modifications, weight control, and early T2D risk-factor screening</a:t>
            </a: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EB6ED6F-771F-F66C-822F-B7ED9889E402}"/>
              </a:ext>
            </a:extLst>
          </p:cNvPr>
          <p:cNvSpPr/>
          <p:nvPr/>
        </p:nvSpPr>
        <p:spPr>
          <a:xfrm>
            <a:off x="4959969" y="4799985"/>
            <a:ext cx="153195" cy="15319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Rectangle: Rounded Corners 133">
            <a:extLst>
              <a:ext uri="{FF2B5EF4-FFF2-40B4-BE49-F238E27FC236}">
                <a16:creationId xmlns:a16="http://schemas.microsoft.com/office/drawing/2014/main" id="{628847F2-8246-1D1C-CC7E-379C84C46720}"/>
              </a:ext>
            </a:extLst>
          </p:cNvPr>
          <p:cNvSpPr/>
          <p:nvPr/>
        </p:nvSpPr>
        <p:spPr>
          <a:xfrm>
            <a:off x="6112772" y="1304096"/>
            <a:ext cx="1722489" cy="376732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914AF59D-CCFE-DE50-529A-6BB4999FEDE4}"/>
              </a:ext>
            </a:extLst>
          </p:cNvPr>
          <p:cNvSpPr txBox="1"/>
          <p:nvPr/>
        </p:nvSpPr>
        <p:spPr>
          <a:xfrm>
            <a:off x="6178175" y="1510005"/>
            <a:ext cx="1589904" cy="8889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/>
              <a:t>Stage 2:</a:t>
            </a:r>
            <a:br>
              <a:rPr lang="en-US" sz="1400" b="1" dirty="0"/>
            </a:br>
            <a:r>
              <a:rPr lang="en-US" sz="1400" b="1" dirty="0"/>
              <a:t>Metabolic risk factors and CKD</a:t>
            </a:r>
            <a:endParaRPr lang="en-US" sz="1400" dirty="0"/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42AAADD2-4D72-8EDF-7A0C-6C6BC8E81331}"/>
              </a:ext>
            </a:extLst>
          </p:cNvPr>
          <p:cNvSpPr txBox="1"/>
          <p:nvPr/>
        </p:nvSpPr>
        <p:spPr>
          <a:xfrm>
            <a:off x="6167863" y="3429000"/>
            <a:ext cx="1600216" cy="135780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Initiate risk-modifying therapy (</a:t>
            </a:r>
            <a:r>
              <a:rPr lang="en-US" sz="1200" dirty="0" err="1"/>
              <a:t>eg</a:t>
            </a:r>
            <a:r>
              <a:rPr lang="en-US" sz="1200" dirty="0"/>
              <a:t>, SGLT2 inhibitor and GLP-1 RA) to treat glycemia, lipids, weight, and kidneys</a:t>
            </a: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D316EB6-8F9D-EFB3-DCAC-9C4E361BDDF7}"/>
              </a:ext>
            </a:extLst>
          </p:cNvPr>
          <p:cNvSpPr/>
          <p:nvPr/>
        </p:nvSpPr>
        <p:spPr>
          <a:xfrm>
            <a:off x="6891373" y="4796467"/>
            <a:ext cx="153195" cy="15319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: Rounded Corners 141">
            <a:extLst>
              <a:ext uri="{FF2B5EF4-FFF2-40B4-BE49-F238E27FC236}">
                <a16:creationId xmlns:a16="http://schemas.microsoft.com/office/drawing/2014/main" id="{4369D9EC-5A36-2A76-2ED0-40E8122BCCD8}"/>
              </a:ext>
            </a:extLst>
          </p:cNvPr>
          <p:cNvSpPr/>
          <p:nvPr/>
        </p:nvSpPr>
        <p:spPr>
          <a:xfrm>
            <a:off x="8045065" y="1325880"/>
            <a:ext cx="1722489" cy="374554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62F3D092-BE50-2F89-5974-DCF2707922BF}"/>
              </a:ext>
            </a:extLst>
          </p:cNvPr>
          <p:cNvSpPr txBox="1"/>
          <p:nvPr/>
        </p:nvSpPr>
        <p:spPr>
          <a:xfrm>
            <a:off x="8096669" y="1510005"/>
            <a:ext cx="1589904" cy="8889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/>
              <a:t>Stage 3:</a:t>
            </a:r>
            <a:br>
              <a:rPr lang="en-US" sz="1400" b="1" dirty="0"/>
            </a:br>
            <a:r>
              <a:rPr lang="en-US" sz="1400" b="1" dirty="0"/>
              <a:t>Subclinical </a:t>
            </a:r>
            <a:br>
              <a:rPr lang="en-US" sz="1400" b="1" dirty="0"/>
            </a:br>
            <a:r>
              <a:rPr lang="en-US" sz="1400" b="1" dirty="0"/>
              <a:t>CVD in CKM Syndrome*</a:t>
            </a:r>
            <a:endParaRPr lang="en-US" sz="1400" dirty="0"/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60AAAA95-4D23-B6EC-5A26-2A732F846153}"/>
              </a:ext>
            </a:extLst>
          </p:cNvPr>
          <p:cNvSpPr txBox="1"/>
          <p:nvPr/>
        </p:nvSpPr>
        <p:spPr>
          <a:xfrm>
            <a:off x="8086357" y="3615070"/>
            <a:ext cx="1600216" cy="113169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Detect subclinical CVD or intensify prevention and multidisciplinary care, optimize GDMT, and consider referral</a:t>
            </a: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C731F074-356F-1D28-4B58-75038A594622}"/>
              </a:ext>
            </a:extLst>
          </p:cNvPr>
          <p:cNvSpPr/>
          <p:nvPr/>
        </p:nvSpPr>
        <p:spPr>
          <a:xfrm>
            <a:off x="8809867" y="4800139"/>
            <a:ext cx="153195" cy="15319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0" name="Rectangle: Rounded Corners 149">
            <a:extLst>
              <a:ext uri="{FF2B5EF4-FFF2-40B4-BE49-F238E27FC236}">
                <a16:creationId xmlns:a16="http://schemas.microsoft.com/office/drawing/2014/main" id="{1B5B84DF-BF64-6EB2-AE44-5CD382F88832}"/>
              </a:ext>
            </a:extLst>
          </p:cNvPr>
          <p:cNvSpPr/>
          <p:nvPr/>
        </p:nvSpPr>
        <p:spPr>
          <a:xfrm>
            <a:off x="9977358" y="1316128"/>
            <a:ext cx="1722489" cy="3745542"/>
          </a:xfrm>
          <a:prstGeom prst="round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5F3A947C-3FCA-38ED-E246-DFD38E385618}"/>
              </a:ext>
            </a:extLst>
          </p:cNvPr>
          <p:cNvSpPr txBox="1"/>
          <p:nvPr/>
        </p:nvSpPr>
        <p:spPr>
          <a:xfrm>
            <a:off x="10121925" y="1511609"/>
            <a:ext cx="1433353" cy="50244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>
                <a:solidFill>
                  <a:schemeClr val="bg2"/>
                </a:solidFill>
              </a:rPr>
              <a:t>Stage 4: </a:t>
            </a:r>
            <a:br>
              <a:rPr lang="en-US" sz="1400" b="1" dirty="0">
                <a:solidFill>
                  <a:schemeClr val="bg2"/>
                </a:solidFill>
              </a:rPr>
            </a:br>
            <a:r>
              <a:rPr lang="en-US" sz="1400" b="1" dirty="0">
                <a:solidFill>
                  <a:schemeClr val="bg2"/>
                </a:solidFill>
              </a:rPr>
              <a:t>Clinical CVD in CKM syndrome</a:t>
            </a:r>
            <a:endParaRPr lang="en-US" sz="1400" dirty="0">
              <a:solidFill>
                <a:schemeClr val="bg2"/>
              </a:solidFill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76E69F2E-DD1D-2801-F983-C791BFC54B3D}"/>
              </a:ext>
            </a:extLst>
          </p:cNvPr>
          <p:cNvSpPr txBox="1"/>
          <p:nvPr/>
        </p:nvSpPr>
        <p:spPr>
          <a:xfrm>
            <a:off x="10038493" y="3810656"/>
            <a:ext cx="1600216" cy="97471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Multidisciplinary care for T2D, ASCVD, and CKD with optimized GDMT and structured follow-up</a:t>
            </a: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93CFA869-9DD2-CA49-62D5-B0736730A55A}"/>
              </a:ext>
            </a:extLst>
          </p:cNvPr>
          <p:cNvSpPr/>
          <p:nvPr/>
        </p:nvSpPr>
        <p:spPr>
          <a:xfrm>
            <a:off x="10762003" y="4793796"/>
            <a:ext cx="153195" cy="15319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2A06784E-37A6-7582-2D8C-09A505EB8223}"/>
              </a:ext>
            </a:extLst>
          </p:cNvPr>
          <p:cNvSpPr txBox="1"/>
          <p:nvPr/>
        </p:nvSpPr>
        <p:spPr>
          <a:xfrm>
            <a:off x="404128" y="5820869"/>
            <a:ext cx="10984031" cy="28055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/>
              <a:t>CKM risk and diabetes burden increase with progression; early recognition enables timely intervention</a:t>
            </a:r>
          </a:p>
        </p:txBody>
      </p:sp>
      <p:pic>
        <p:nvPicPr>
          <p:cNvPr id="5" name="Graphic 4" descr="Man with solid fill">
            <a:extLst>
              <a:ext uri="{FF2B5EF4-FFF2-40B4-BE49-F238E27FC236}">
                <a16:creationId xmlns:a16="http://schemas.microsoft.com/office/drawing/2014/main" id="{F8CB484F-A2A3-8DBD-7D2F-92EF146F08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8910" y="2216174"/>
            <a:ext cx="552203" cy="552203"/>
          </a:xfrm>
          <a:prstGeom prst="rect">
            <a:avLst/>
          </a:prstGeom>
        </p:spPr>
      </p:pic>
      <p:pic>
        <p:nvPicPr>
          <p:cNvPr id="7" name="Graphic 6" descr="Weight Gain with solid fill">
            <a:extLst>
              <a:ext uri="{FF2B5EF4-FFF2-40B4-BE49-F238E27FC236}">
                <a16:creationId xmlns:a16="http://schemas.microsoft.com/office/drawing/2014/main" id="{63D309CE-36A3-7586-B2FC-9F16A4278B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99696" y="2585515"/>
            <a:ext cx="548640" cy="548640"/>
          </a:xfrm>
          <a:prstGeom prst="rect">
            <a:avLst/>
          </a:prstGeom>
        </p:spPr>
      </p:pic>
      <p:pic>
        <p:nvPicPr>
          <p:cNvPr id="9" name="Graphic 8" descr="Yoga with solid fill">
            <a:extLst>
              <a:ext uri="{FF2B5EF4-FFF2-40B4-BE49-F238E27FC236}">
                <a16:creationId xmlns:a16="http://schemas.microsoft.com/office/drawing/2014/main" id="{BBFE8D1D-137B-9DC0-FB94-96D2349D6A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25759" y="2585515"/>
            <a:ext cx="548640" cy="548640"/>
          </a:xfrm>
          <a:prstGeom prst="rect">
            <a:avLst/>
          </a:prstGeom>
        </p:spPr>
      </p:pic>
      <p:pic>
        <p:nvPicPr>
          <p:cNvPr id="11" name="Graphic 10" descr="Food Safety with solid fill">
            <a:extLst>
              <a:ext uri="{FF2B5EF4-FFF2-40B4-BE49-F238E27FC236}">
                <a16:creationId xmlns:a16="http://schemas.microsoft.com/office/drawing/2014/main" id="{D8755078-5E96-D5F1-DD3E-9E32E265BB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29721" y="2585515"/>
            <a:ext cx="548640" cy="548640"/>
          </a:xfrm>
          <a:prstGeom prst="rect">
            <a:avLst/>
          </a:prstGeom>
        </p:spPr>
      </p:pic>
      <p:pic>
        <p:nvPicPr>
          <p:cNvPr id="15" name="Graphic 14" descr="Alterations &amp; Tailoring with solid fill">
            <a:extLst>
              <a:ext uri="{FF2B5EF4-FFF2-40B4-BE49-F238E27FC236}">
                <a16:creationId xmlns:a16="http://schemas.microsoft.com/office/drawing/2014/main" id="{7FCAB7A3-7F0D-1027-64DA-1B1BD91C7E7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84906" y="2633612"/>
            <a:ext cx="548640" cy="548640"/>
          </a:xfrm>
          <a:prstGeom prst="rect">
            <a:avLst/>
          </a:prstGeom>
        </p:spPr>
      </p:pic>
      <p:pic>
        <p:nvPicPr>
          <p:cNvPr id="17" name="Graphic 16" descr="Clipboard Partially Checked with solid fill">
            <a:extLst>
              <a:ext uri="{FF2B5EF4-FFF2-40B4-BE49-F238E27FC236}">
                <a16:creationId xmlns:a16="http://schemas.microsoft.com/office/drawing/2014/main" id="{5982F52A-32F1-295C-23F9-AFDD6EC0A9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41080" y="2561997"/>
            <a:ext cx="548640" cy="548640"/>
          </a:xfrm>
          <a:prstGeom prst="rect">
            <a:avLst/>
          </a:prstGeom>
        </p:spPr>
      </p:pic>
      <p:pic>
        <p:nvPicPr>
          <p:cNvPr id="21" name="Graphic 20" descr="Doctor female with solid fill">
            <a:extLst>
              <a:ext uri="{FF2B5EF4-FFF2-40B4-BE49-F238E27FC236}">
                <a16:creationId xmlns:a16="http://schemas.microsoft.com/office/drawing/2014/main" id="{69031B78-BB25-2DBF-7F2D-14618DE984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564280" y="2555440"/>
            <a:ext cx="548640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248B75-C30B-9E5E-39C3-10D5148D4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8FBAE86-6DC7-DDDF-9F48-994BC5117F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Addressing cardiovascular risk in T2D</a:t>
            </a:r>
          </a:p>
          <a:p>
            <a:pPr lvl="2"/>
            <a:r>
              <a:rPr lang="en-US" sz="2000" dirty="0"/>
              <a:t>If patients are on multiple glucose-lowering agents, </a:t>
            </a:r>
            <a:r>
              <a:rPr lang="en-US" sz="2000" b="1" dirty="0">
                <a:solidFill>
                  <a:schemeClr val="accent1"/>
                </a:solidFill>
              </a:rPr>
              <a:t>consider switching to 1 therapy </a:t>
            </a:r>
            <a:r>
              <a:rPr lang="en-US" sz="2000" dirty="0"/>
              <a:t>with proven cardiovascular benefit </a:t>
            </a:r>
          </a:p>
          <a:p>
            <a:pPr lvl="2"/>
            <a:r>
              <a:rPr lang="en-US" sz="2000" dirty="0"/>
              <a:t>If patients with CVD have met their A1C goal, </a:t>
            </a:r>
            <a:r>
              <a:rPr lang="en-US" sz="2000" b="1" dirty="0">
                <a:solidFill>
                  <a:schemeClr val="accent1"/>
                </a:solidFill>
              </a:rPr>
              <a:t>initiate proven-benefit therapy</a:t>
            </a:r>
            <a:r>
              <a:rPr lang="en-US" sz="2000" dirty="0"/>
              <a:t> for cardiovascular risk reduction </a:t>
            </a:r>
          </a:p>
          <a:p>
            <a:r>
              <a:rPr lang="en-US" sz="2200" dirty="0"/>
              <a:t>Cardiovascular and kidney risk reduction can drive treatment choices regardless of meeting A1C goals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871081D-B8C9-3E1C-2F4C-8B5B541BC6F0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sz="2200" dirty="0"/>
              <a:t>In adults with T2D and CVD, HF, kidney disease, and/or obesity, </a:t>
            </a:r>
            <a:r>
              <a:rPr lang="en-US" sz="2200" b="1" dirty="0">
                <a:solidFill>
                  <a:schemeClr val="accent1"/>
                </a:solidFill>
              </a:rPr>
              <a:t>consider initiating SGLT2 inhibitor or incretin-based therapy</a:t>
            </a:r>
            <a:r>
              <a:rPr lang="en-US" sz="2200" dirty="0"/>
              <a:t> (</a:t>
            </a:r>
            <a:r>
              <a:rPr lang="en-US" sz="2200" dirty="0" err="1"/>
              <a:t>ie</a:t>
            </a:r>
            <a:r>
              <a:rPr lang="en-US" sz="2200" dirty="0"/>
              <a:t>, GLP-1 RA, dual GIP/GLP-1 RA) for organ protection</a:t>
            </a:r>
          </a:p>
          <a:p>
            <a:pPr lvl="2"/>
            <a:r>
              <a:rPr lang="en-US" sz="2000" dirty="0"/>
              <a:t>Can be done independent of current A1C percentage/goal or metformin use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D01B9A-C11E-B3A5-EC9E-F5540A3A8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Glucose-Lowering Therapy + Cardiovascular Risk Reduction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A4874B1-CCCB-9A73-49CF-E0498703316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American Diabetes Association Professional Practice Committee for Diabetes.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2160802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E2FC1F-3B1B-A29A-1E7F-80B3133077AA}"/>
              </a:ext>
            </a:extLst>
          </p:cNvPr>
          <p:cNvSpPr/>
          <p:nvPr/>
        </p:nvSpPr>
        <p:spPr>
          <a:xfrm>
            <a:off x="231078" y="1675263"/>
            <a:ext cx="2767302" cy="40390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Cardiovascular</a:t>
            </a:r>
          </a:p>
          <a:p>
            <a:pPr algn="ctr"/>
            <a:endParaRPr lang="en-US" sz="2000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ASCVD risk score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HF symptoms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Blood pressure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Lipids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Smoking history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C86DF02-3927-0139-8323-9B80C9DB65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Identifying Key Risk Factors That Influence Treatment Decisions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91F06CA-B7BF-B5E7-C6B9-94E001F4521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9DF33AA-85BA-0B31-D041-6F13C0F5B658}"/>
              </a:ext>
            </a:extLst>
          </p:cNvPr>
          <p:cNvSpPr/>
          <p:nvPr/>
        </p:nvSpPr>
        <p:spPr>
          <a:xfrm>
            <a:off x="3192779" y="1675263"/>
            <a:ext cx="2767302" cy="403909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Kidney</a:t>
            </a:r>
          </a:p>
          <a:p>
            <a:pPr algn="ctr"/>
            <a:endParaRPr lang="en-US" sz="2000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eGFR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UACR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History of AKI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RAAS inhibition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Nephrology triggers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AD9B482-C26B-247B-B16D-2C9B93CB3CBC}"/>
              </a:ext>
            </a:extLst>
          </p:cNvPr>
          <p:cNvSpPr/>
          <p:nvPr/>
        </p:nvSpPr>
        <p:spPr>
          <a:xfrm>
            <a:off x="6231919" y="1675263"/>
            <a:ext cx="2767302" cy="403909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Metabolic</a:t>
            </a:r>
          </a:p>
          <a:p>
            <a:pPr algn="ctr"/>
            <a:endParaRPr lang="en-US" sz="2000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BMI/waist circumference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Weight trajectory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MASLD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Hypoglycemia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Treatment burden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228536F-BB77-38BB-6D02-2F120A20404D}"/>
              </a:ext>
            </a:extLst>
          </p:cNvPr>
          <p:cNvSpPr/>
          <p:nvPr/>
        </p:nvSpPr>
        <p:spPr>
          <a:xfrm>
            <a:off x="9193620" y="1675263"/>
            <a:ext cx="2767302" cy="403909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Patient</a:t>
            </a:r>
          </a:p>
          <a:p>
            <a:pPr algn="ctr"/>
            <a:endParaRPr lang="en-US" sz="2000" b="1" dirty="0">
              <a:solidFill>
                <a:schemeClr val="bg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Cost and access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Adherence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Injection vs oral preference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Tolerability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2"/>
                </a:solidFill>
              </a:rPr>
              <a:t>Shared goals</a:t>
            </a:r>
          </a:p>
        </p:txBody>
      </p:sp>
    </p:spTree>
    <p:extLst>
      <p:ext uri="{BB962C8B-B14F-4D97-AF65-F5344CB8AC3E}">
        <p14:creationId xmlns:p14="http://schemas.microsoft.com/office/powerpoint/2010/main" val="2093820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445E-6BD6-5F99-DF62-481E9FF4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Stratification in Routine Primary Care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EB7409-6AB8-07DD-2B67-DD632235B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/>
              <a:t>Review</a:t>
            </a:r>
            <a:r>
              <a:rPr lang="en-US" sz="2000" dirty="0"/>
              <a:t> key information</a:t>
            </a:r>
          </a:p>
          <a:p>
            <a:pPr lvl="2"/>
            <a:r>
              <a:rPr lang="en-US" sz="1800" dirty="0"/>
              <a:t>A1C trends, blood pressure, lipids, BMI and weight trajectory, history or symptoms of ASCVD/HF, smoking status, eGFR and UACR/albuminuria, current or past RAAS inhibition, and history of AKI</a:t>
            </a:r>
          </a:p>
          <a:p>
            <a:r>
              <a:rPr lang="en-US" sz="2000" b="1" dirty="0"/>
              <a:t>Classify</a:t>
            </a:r>
            <a:r>
              <a:rPr lang="en-US" sz="2000" dirty="0"/>
              <a:t> with applicable 10-yr ASCVD risk, CKD stage and albuminuria category, HF risk/symptoms, and weight-related goals</a:t>
            </a:r>
          </a:p>
          <a:p>
            <a:r>
              <a:rPr lang="en-US" sz="2000" b="1" dirty="0"/>
              <a:t>Act</a:t>
            </a:r>
            <a:r>
              <a:rPr lang="en-US" sz="2000" dirty="0"/>
              <a:t> on risk signals that should change care</a:t>
            </a:r>
          </a:p>
          <a:p>
            <a:pPr lvl="2"/>
            <a:r>
              <a:rPr lang="en-US" sz="1800" dirty="0"/>
              <a:t>Established ASCVD/high CVD risk: prioritize cardiovascular benefit</a:t>
            </a:r>
          </a:p>
          <a:p>
            <a:pPr lvl="2"/>
            <a:r>
              <a:rPr lang="en-US" sz="1800" dirty="0"/>
              <a:t>HF, CKD, or albuminuria: prioritize HF/kidney benefit</a:t>
            </a:r>
          </a:p>
          <a:p>
            <a:pPr lvl="2"/>
            <a:r>
              <a:rPr lang="en-US" sz="1800" dirty="0"/>
              <a:t>Uncontrolled blood pressure/lipids: treat in parallel</a:t>
            </a:r>
          </a:p>
          <a:p>
            <a:r>
              <a:rPr lang="en-US" sz="2000" b="1" dirty="0"/>
              <a:t>Document and follow up</a:t>
            </a:r>
          </a:p>
          <a:p>
            <a:pPr lvl="2"/>
            <a:r>
              <a:rPr lang="en-US" sz="1800" dirty="0"/>
              <a:t>Risk-based rationale and monitoring; follow-up owner; and referral/referral trigger when needed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392990-3EF8-1F13-2704-7848A3325C3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Kidney Disease: Improving Global Outcomes (KDIGO) CKD Work Group. 2024;105:S117.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2026;49:S166. 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EF79A9-9668-E44B-AA61-12573D2E7C45}"/>
              </a:ext>
            </a:extLst>
          </p:cNvPr>
          <p:cNvSpPr/>
          <p:nvPr/>
        </p:nvSpPr>
        <p:spPr>
          <a:xfrm>
            <a:off x="9058940" y="3013693"/>
            <a:ext cx="2912398" cy="24029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Key Point: 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en-US" sz="2000" dirty="0">
                <a:solidFill>
                  <a:schemeClr val="bg2"/>
                </a:solidFill>
              </a:rPr>
              <a:t>Do </a:t>
            </a:r>
            <a:r>
              <a:rPr lang="en-US" sz="2000" i="1" dirty="0">
                <a:solidFill>
                  <a:schemeClr val="bg2"/>
                </a:solidFill>
              </a:rPr>
              <a:t>not</a:t>
            </a:r>
            <a:r>
              <a:rPr lang="en-US" sz="2000" dirty="0">
                <a:solidFill>
                  <a:schemeClr val="bg2"/>
                </a:solidFill>
              </a:rPr>
              <a:t> wait for treatment failure; </a:t>
            </a:r>
            <a:br>
              <a:rPr lang="en-US" sz="2000" dirty="0">
                <a:solidFill>
                  <a:schemeClr val="bg2"/>
                </a:solidFill>
              </a:rPr>
            </a:br>
            <a:r>
              <a:rPr lang="en-US" sz="2000" dirty="0">
                <a:solidFill>
                  <a:schemeClr val="bg2"/>
                </a:solidFill>
              </a:rPr>
              <a:t>use routine visits to identify risk and choose risk-driven therapy</a:t>
            </a:r>
          </a:p>
        </p:txBody>
      </p:sp>
    </p:spTree>
    <p:extLst>
      <p:ext uri="{BB962C8B-B14F-4D97-AF65-F5344CB8AC3E}">
        <p14:creationId xmlns:p14="http://schemas.microsoft.com/office/powerpoint/2010/main" val="3060272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D625C-28B4-52A2-1384-AA21DA960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>
                <a:solidFill>
                  <a:srgbClr val="1B1B1B"/>
                </a:solidFill>
                <a:latin typeface="Times" panose="02020603050405020304" pitchFamily="18" charset="0"/>
                <a:ea typeface="Georgia" pitchFamily="34" charset="-122"/>
                <a:cs typeface="Times" panose="02020603050405020304" pitchFamily="18" charset="0"/>
              </a:rPr>
              <a:t>Aligning Patient Assessment With Guideline-Directed Care</a:t>
            </a:r>
            <a:endParaRPr 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61501A4-CC44-8FB4-A379-56246EEB9F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3016529"/>
              </p:ext>
            </p:extLst>
          </p:nvPr>
        </p:nvGraphicFramePr>
        <p:xfrm>
          <a:off x="231775" y="1855168"/>
          <a:ext cx="11739563" cy="4102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40161F2-A026-2434-8024-466F6462E506}"/>
              </a:ext>
            </a:extLst>
          </p:cNvPr>
          <p:cNvSpPr txBox="1"/>
          <p:nvPr/>
        </p:nvSpPr>
        <p:spPr>
          <a:xfrm>
            <a:off x="231078" y="1170432"/>
            <a:ext cx="11643930" cy="6705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02461CA8-5C3B-9129-57A5-3023476D4AAE}"/>
              </a:ext>
            </a:extLst>
          </p:cNvPr>
          <p:cNvSpPr txBox="1">
            <a:spLocks/>
          </p:cNvSpPr>
          <p:nvPr/>
        </p:nvSpPr>
        <p:spPr>
          <a:xfrm>
            <a:off x="231078" y="1335023"/>
            <a:ext cx="11740260" cy="35555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Step 1: use routine primary care data to assess and stratify patient risk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D4EBD64-E16C-3327-9360-24F162BFB40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Kidney Disease: Improving Global Outcomes (KDIGO) CKD Work Group. 2024;105:S117.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2026;49:S166. 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982223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12567-6361-8626-F1F0-BAF8C1A066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5AD89-4E19-47A3-8C4C-FBB2E5195F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7"/>
            <a:ext cx="11740260" cy="502445"/>
          </a:xfrm>
        </p:spPr>
        <p:txBody>
          <a:bodyPr/>
          <a:lstStyle/>
          <a:p>
            <a:r>
              <a:rPr lang="en-US" dirty="0">
                <a:solidFill>
                  <a:srgbClr val="1B1B1B"/>
                </a:solidFill>
                <a:ea typeface="Georgia" pitchFamily="34" charset="-122"/>
              </a:rPr>
              <a:t>Aligning Patient Assessment With Guideline-Directed Care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59C4CC-882B-37F3-365C-A730D65F39D4}"/>
              </a:ext>
            </a:extLst>
          </p:cNvPr>
          <p:cNvSpPr txBox="1"/>
          <p:nvPr/>
        </p:nvSpPr>
        <p:spPr>
          <a:xfrm>
            <a:off x="231078" y="1170432"/>
            <a:ext cx="11643930" cy="6705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4B978D86-B1E0-2103-29D3-EA9D31FA2BCF}"/>
              </a:ext>
            </a:extLst>
          </p:cNvPr>
          <p:cNvSpPr txBox="1">
            <a:spLocks/>
          </p:cNvSpPr>
          <p:nvPr/>
        </p:nvSpPr>
        <p:spPr>
          <a:xfrm>
            <a:off x="231078" y="1335023"/>
            <a:ext cx="11740260" cy="35555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Step 2: Act on organ risk and document the treatment plan</a:t>
            </a:r>
          </a:p>
        </p:txBody>
      </p:sp>
      <p:graphicFrame>
        <p:nvGraphicFramePr>
          <p:cNvPr id="10" name="Content Placeholder 4">
            <a:extLst>
              <a:ext uri="{FF2B5EF4-FFF2-40B4-BE49-F238E27FC236}">
                <a16:creationId xmlns:a16="http://schemas.microsoft.com/office/drawing/2014/main" id="{B8115B50-ECDA-EDC2-1644-9D5593918B5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6932418"/>
              </p:ext>
            </p:extLst>
          </p:nvPr>
        </p:nvGraphicFramePr>
        <p:xfrm>
          <a:off x="231775" y="1840992"/>
          <a:ext cx="11739563" cy="4173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Content Placeholder 8">
            <a:extLst>
              <a:ext uri="{FF2B5EF4-FFF2-40B4-BE49-F238E27FC236}">
                <a16:creationId xmlns:a16="http://schemas.microsoft.com/office/drawing/2014/main" id="{7FDC222F-43FB-46A3-1DD3-FE43E2830846}"/>
              </a:ext>
            </a:extLst>
          </p:cNvPr>
          <p:cNvSpPr txBox="1">
            <a:spLocks/>
          </p:cNvSpPr>
          <p:nvPr/>
        </p:nvSpPr>
        <p:spPr>
          <a:xfrm>
            <a:off x="1712199" y="6302375"/>
            <a:ext cx="7812290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dirty="0" err="1"/>
              <a:t>Ndumele</a:t>
            </a:r>
            <a:r>
              <a:rPr lang="en-US" sz="900" dirty="0"/>
              <a:t>. Circulation. 2026;[</a:t>
            </a:r>
            <a:r>
              <a:rPr lang="en-US" sz="900" dirty="0" err="1"/>
              <a:t>Epub</a:t>
            </a:r>
            <a:r>
              <a:rPr lang="en-US" sz="900" dirty="0"/>
              <a:t>]. Marx. </a:t>
            </a:r>
            <a:r>
              <a:rPr lang="en-US" sz="900" dirty="0" err="1"/>
              <a:t>Eur</a:t>
            </a:r>
            <a:r>
              <a:rPr lang="en-US" sz="900" dirty="0"/>
              <a:t> Heart J. 2023;44:4043. Kidney Disease: Improving Global Outcomes (KDIGO) CKD Work Group. 2024;105:S117. American Diabetes Association Professional Practice Committee for Diabetes. Diabetes Care. 2026;49:S166. </a:t>
            </a:r>
            <a:br>
              <a:rPr lang="en-US" sz="900" dirty="0"/>
            </a:br>
            <a:r>
              <a:rPr lang="en-US" sz="900" dirty="0"/>
              <a:t>American Diabetes Association Professional Practice Committee for Diabetes.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887858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DE62E-0E3C-E5CF-C405-75EDCA48C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ABA28E15-D4A2-EA02-ACC8-5153B63D6456}"/>
              </a:ext>
            </a:extLst>
          </p:cNvPr>
          <p:cNvSpPr/>
          <p:nvPr/>
        </p:nvSpPr>
        <p:spPr>
          <a:xfrm>
            <a:off x="7349881" y="4547497"/>
            <a:ext cx="4611746" cy="12578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Use every visit to identify risk factors, </a:t>
            </a:r>
            <a:br>
              <a:rPr lang="en-US" sz="1600" b="1" dirty="0">
                <a:solidFill>
                  <a:schemeClr val="tx1"/>
                </a:solidFill>
              </a:rPr>
            </a:br>
            <a:r>
              <a:rPr lang="en-US" sz="1600" b="1" dirty="0">
                <a:solidFill>
                  <a:schemeClr val="tx1"/>
                </a:solidFill>
              </a:rPr>
              <a:t>then choose therapy based on patients’ risk profile—not their A1C alone</a:t>
            </a:r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6DAF95D4-DC3D-E63A-14BE-954BD4ED48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4406280"/>
              </p:ext>
            </p:extLst>
          </p:nvPr>
        </p:nvGraphicFramePr>
        <p:xfrm>
          <a:off x="219739" y="1301210"/>
          <a:ext cx="6957238" cy="47215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06695130-67A3-F3E4-CED0-4DBA9568C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52" y="528699"/>
            <a:ext cx="11740260" cy="492944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r>
              <a:rPr lang="en-US" sz="3200" b="1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Guideline-Concordant Diabetes </a:t>
            </a:r>
            <a:r>
              <a:rPr lang="en-US" sz="32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3200" b="1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CKM Therapy in Primary Care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EF715A7-D6C8-60E5-B503-95CB633AEC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2102306"/>
              </p:ext>
            </p:extLst>
          </p:nvPr>
        </p:nvGraphicFramePr>
        <p:xfrm>
          <a:off x="7349881" y="1301210"/>
          <a:ext cx="4611747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1747">
                  <a:extLst>
                    <a:ext uri="{9D8B030D-6E8A-4147-A177-3AD203B41FA5}">
                      <a16:colId xmlns:a16="http://schemas.microsoft.com/office/drawing/2014/main" val="27017609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>
                          <a:solidFill>
                            <a:schemeClr val="bg2"/>
                          </a:solidFill>
                        </a:rPr>
                        <a:t>Shared Priorities </a:t>
                      </a:r>
                      <a:endParaRPr lang="en-US" sz="1600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07203735"/>
                  </a:ext>
                </a:extLst>
              </a:tr>
              <a:tr h="332620">
                <a:tc>
                  <a:txBody>
                    <a:bodyPr/>
                    <a:lstStyle/>
                    <a:p>
                      <a:r>
                        <a:rPr lang="en-US" sz="1600" b="0"/>
                        <a:t>Risk stratify early: ASCVD, HF, CKD, obesity, smoking, blood pressure, and lipids</a:t>
                      </a:r>
                      <a:endParaRPr lang="en-US" sz="16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9799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0"/>
                        <a:t>Screen kidney risk: eGFR + UACR</a:t>
                      </a:r>
                      <a:endParaRPr lang="en-US" sz="1600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8781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/>
                        <a:t>Use organ-protective therapy when indicated, not only after glycemic treatment failure</a:t>
                      </a:r>
                      <a:endParaRPr lang="en-US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7035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/>
                        <a:t>Intensify lifestyle modifications and weight, blood pressure, and lipid management in parallel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0342793"/>
                  </a:ext>
                </a:extLst>
              </a:tr>
            </a:tbl>
          </a:graphicData>
        </a:graphic>
      </p:graphicFrame>
      <p:sp>
        <p:nvSpPr>
          <p:cNvPr id="14" name="Content Placeholder 8">
            <a:extLst>
              <a:ext uri="{FF2B5EF4-FFF2-40B4-BE49-F238E27FC236}">
                <a16:creationId xmlns:a16="http://schemas.microsoft.com/office/drawing/2014/main" id="{5E690C81-1120-3DE4-139E-04615ADDA118}"/>
              </a:ext>
            </a:extLst>
          </p:cNvPr>
          <p:cNvSpPr txBox="1">
            <a:spLocks/>
          </p:cNvSpPr>
          <p:nvPr/>
        </p:nvSpPr>
        <p:spPr>
          <a:xfrm>
            <a:off x="1712199" y="6302375"/>
            <a:ext cx="7812290" cy="327025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None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dirty="0" err="1"/>
              <a:t>Ndumele</a:t>
            </a:r>
            <a:r>
              <a:rPr lang="en-US" sz="900" dirty="0"/>
              <a:t>. Circulation. 2026;[</a:t>
            </a:r>
            <a:r>
              <a:rPr lang="en-US" sz="900" dirty="0" err="1"/>
              <a:t>Epub</a:t>
            </a:r>
            <a:r>
              <a:rPr lang="en-US" sz="900" dirty="0"/>
              <a:t>]. Marx. </a:t>
            </a:r>
            <a:r>
              <a:rPr lang="en-US" sz="900" dirty="0" err="1"/>
              <a:t>Eur</a:t>
            </a:r>
            <a:r>
              <a:rPr lang="en-US" sz="900" dirty="0"/>
              <a:t> Heart J. 2023;44:4043. Kidney Disease: Improving Global Outcomes (KDIGO) CKD Work Group. 2024;105:S117. American Diabetes Association Professional Practice Committee for Diabetes. Diabetes Care. 2026;49:S166. </a:t>
            </a:r>
            <a:br>
              <a:rPr lang="en-US" sz="900" dirty="0"/>
            </a:br>
            <a:r>
              <a:rPr lang="en-US" sz="900" dirty="0"/>
              <a:t>American Diabetes Association Professional Practice Committee for Diabetes.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1313232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EEDD4B-22F7-269D-CAD9-0E83E7670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Patient Case: 58-Yr-Old Man With T2D, HTN, Obesity, and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ED317C5-9B36-BC5A-78BB-B4418768851F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581FD80C-16AD-16B6-01DF-47C98742AA5B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42BF075-C23B-1865-132E-64F4FF29C020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</a:rPr>
                <a:t>Do you see patients </a:t>
              </a:r>
              <a:br>
                <a:rPr lang="en-US" dirty="0">
                  <a:solidFill>
                    <a:schemeClr val="bg2"/>
                  </a:solidFill>
                </a:rPr>
              </a:br>
              <a:r>
                <a:rPr lang="en-US" dirty="0">
                  <a:solidFill>
                    <a:schemeClr val="bg2"/>
                  </a:solidFill>
                </a:rPr>
                <a:t>like this frequently in </a:t>
              </a:r>
              <a:br>
                <a:rPr lang="en-US" dirty="0">
                  <a:solidFill>
                    <a:schemeClr val="bg2"/>
                  </a:solidFill>
                </a:rPr>
              </a:br>
              <a:r>
                <a:rPr lang="en-US" dirty="0">
                  <a:solidFill>
                    <a:schemeClr val="bg2"/>
                  </a:solidFill>
                </a:rPr>
                <a:t>your practice?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869247F-34F4-70A3-C5E3-2DD37E2692E0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E7D01ED3-BAD3-C938-12C1-F6E9711990C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1C00587C-3ED2-2F9A-C821-FA2779C9DD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146" b="1870"/>
          <a:stretch>
            <a:fillRect/>
          </a:stretch>
        </p:blipFill>
        <p:spPr>
          <a:xfrm>
            <a:off x="4932490" y="1800892"/>
            <a:ext cx="2323076" cy="2353665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4C5EED3D-9A12-530B-FF66-24D8321BEDCB}"/>
              </a:ext>
            </a:extLst>
          </p:cNvPr>
          <p:cNvGrpSpPr/>
          <p:nvPr/>
        </p:nvGrpSpPr>
        <p:grpSpPr>
          <a:xfrm>
            <a:off x="2802267" y="4206915"/>
            <a:ext cx="6594373" cy="2336488"/>
            <a:chOff x="3693368" y="-3165544"/>
            <a:chExt cx="6594373" cy="2336488"/>
          </a:xfrm>
        </p:grpSpPr>
        <p:sp>
          <p:nvSpPr>
            <p:cNvPr id="12" name="Flowchart: Alternate Process 11">
              <a:extLst>
                <a:ext uri="{FF2B5EF4-FFF2-40B4-BE49-F238E27FC236}">
                  <a16:creationId xmlns:a16="http://schemas.microsoft.com/office/drawing/2014/main" id="{F6AFA55B-6A48-11F3-EA59-B9E1EDECF42D}"/>
                </a:ext>
              </a:extLst>
            </p:cNvPr>
            <p:cNvSpPr/>
            <p:nvPr/>
          </p:nvSpPr>
          <p:spPr>
            <a:xfrm>
              <a:off x="3693368" y="-2810045"/>
              <a:ext cx="6594373" cy="1980989"/>
            </a:xfrm>
            <a:prstGeom prst="flowChartAlternateProcess">
              <a:avLst/>
            </a:prstGeom>
            <a:solidFill>
              <a:schemeClr val="bg2"/>
            </a:solidFill>
            <a:ln w="285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0" dirty="0">
                <a:solidFill>
                  <a:schemeClr val="tx1"/>
                </a:solidFill>
              </a:endParaRP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tx1"/>
                  </a:solidFill>
                </a:rPr>
                <a:t>Presents to primary care for routine diabetes follow-up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tx1"/>
                  </a:solidFill>
                </a:rPr>
                <a:t>Has T2D (A1C: 7.3%  and stable), </a:t>
              </a:r>
              <a:r>
                <a:rPr lang="en-US" sz="1600" b="0" dirty="0">
                  <a:solidFill>
                    <a:schemeClr val="tx1"/>
                  </a:solidFill>
                </a:rPr>
                <a:t>HTN, obesity, and early CKD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tx1"/>
                  </a:solidFill>
                </a:rPr>
                <a:t>No acute issues, but overall CKM risk is high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chemeClr val="tx1"/>
                  </a:solidFill>
                </a:rPr>
                <a:t>HCP must assess patient’s risk beyond glucose metrics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654AB4F-83A0-7617-EED6-7EBF1D3EE78F}"/>
                </a:ext>
              </a:extLst>
            </p:cNvPr>
            <p:cNvSpPr/>
            <p:nvPr/>
          </p:nvSpPr>
          <p:spPr>
            <a:xfrm>
              <a:off x="6666689" y="-3165544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8" name="Graphic 47" descr="Camera with solid fill">
              <a:extLst>
                <a:ext uri="{FF2B5EF4-FFF2-40B4-BE49-F238E27FC236}">
                  <a16:creationId xmlns:a16="http://schemas.microsoft.com/office/drawing/2014/main" id="{44E796A1-9275-2660-D97A-2DF66075546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763178" y="-3099466"/>
              <a:ext cx="518021" cy="518021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A9C8A273-3176-19DA-7FBD-5AAB5625AB33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17BCCB8B-C4FC-6A78-4730-DCF99306D856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65298DF-8B77-2C02-70E6-F073F8EEB21F}"/>
                </a:ext>
              </a:extLst>
            </p:cNvPr>
            <p:cNvSpPr txBox="1"/>
            <p:nvPr/>
          </p:nvSpPr>
          <p:spPr>
            <a:xfrm>
              <a:off x="999844" y="1586336"/>
              <a:ext cx="3127797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</a:rPr>
                <a:t>Think about this </a:t>
              </a:r>
              <a:br>
                <a:rPr lang="en-US" dirty="0">
                  <a:solidFill>
                    <a:schemeClr val="bg2"/>
                  </a:solidFill>
                </a:rPr>
              </a:br>
              <a:r>
                <a:rPr lang="en-US" dirty="0">
                  <a:solidFill>
                    <a:schemeClr val="bg2"/>
                  </a:solidFill>
                </a:rPr>
                <a:t>patient’s story: routine follow-up with stable </a:t>
              </a:r>
              <a:br>
                <a:rPr lang="en-US" dirty="0">
                  <a:solidFill>
                    <a:schemeClr val="bg2"/>
                  </a:solidFill>
                </a:rPr>
              </a:br>
              <a:r>
                <a:rPr lang="en-US" dirty="0">
                  <a:solidFill>
                    <a:schemeClr val="bg2"/>
                  </a:solidFill>
                </a:rPr>
                <a:t>but elevated A1C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3952F6F-E823-29CE-8763-F39E66E2B13B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3AACC5CE-4B0F-03BE-18A4-962844A08F8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C5CEC67-E50B-DBE5-1DFB-E564A291EFE0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976C1A7-1FA8-6DA0-C675-AB263F27DF59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CDEEB46A-9FBC-A63F-F3F1-60485A4753A3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F799AF3-0748-3DC8-CC00-BC4325050521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ctr"/>
                <a:r>
                  <a:rPr lang="en-US" dirty="0">
                    <a:solidFill>
                      <a:schemeClr val="bg2"/>
                    </a:solidFill>
                  </a:rPr>
                  <a:t>    How should primary care assess CV and renal risk in patients with T2D?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63BDA869-B0DB-E3D7-6076-30A72EE526DD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397F18C6-18E2-0A78-790E-9A4F654B7C0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9B037FE-DF4F-CABE-37B0-7A6786E5662A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3CD9F29-28BC-D98B-5EF1-E891166D973E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4F260F3A-F228-FE0B-3EEE-FF4E4CCDFFE0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7E5C0EE-CDEA-7949-D20A-26605FAB41CA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ctr"/>
                <a:r>
                  <a:rPr lang="en-US" dirty="0">
                    <a:solidFill>
                      <a:schemeClr val="bg2"/>
                    </a:solidFill>
                  </a:rPr>
                  <a:t>When should HCPs prioritize therapies with proven benefit beyond glucose lowering?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610C358-1CA0-0A42-3DF2-825791E4A661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CA261039-7C03-C180-ED5D-00A437E6B84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7198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F0863-26DA-CFD4-E41F-D565211CD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40BF5E-D26B-9204-BF70-E2E2FAC3F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Patient Case: 58-Yr-Old Man With T2D, HTN, Obesity, and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7A0D7E-6610-5161-55B6-E99857892866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75875345-DBB7-F509-B527-94F319BF0F7D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E20BBCB-52E9-EB12-F45E-7DC7464C4D3D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bg2"/>
                  </a:solidFill>
                </a:rPr>
                <a:t>How can primary care incorporate risk stratification into routine follow-up? 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706EE81-05E9-0684-1570-46A12EE899F4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0A29E20F-6D09-C42E-D593-2AD3481568E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2D1685E9-624F-0DEE-47C4-127F78538C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903" b="3942"/>
          <a:stretch>
            <a:fillRect/>
          </a:stretch>
        </p:blipFill>
        <p:spPr>
          <a:xfrm>
            <a:off x="4932490" y="1800892"/>
            <a:ext cx="2352894" cy="2303969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AB81AE66-CB8B-50DB-A1A7-4755ECEE3884}"/>
              </a:ext>
            </a:extLst>
          </p:cNvPr>
          <p:cNvGrpSpPr/>
          <p:nvPr/>
        </p:nvGrpSpPr>
        <p:grpSpPr>
          <a:xfrm>
            <a:off x="2802267" y="4045563"/>
            <a:ext cx="6921282" cy="2497840"/>
            <a:chOff x="3693368" y="-3326896"/>
            <a:chExt cx="6921282" cy="2497840"/>
          </a:xfrm>
        </p:grpSpPr>
        <p:sp>
          <p:nvSpPr>
            <p:cNvPr id="12" name="Flowchart: Alternate Process 11">
              <a:extLst>
                <a:ext uri="{FF2B5EF4-FFF2-40B4-BE49-F238E27FC236}">
                  <a16:creationId xmlns:a16="http://schemas.microsoft.com/office/drawing/2014/main" id="{83C3A0A2-7620-AB63-48CF-9E931277AAC2}"/>
                </a:ext>
              </a:extLst>
            </p:cNvPr>
            <p:cNvSpPr/>
            <p:nvPr/>
          </p:nvSpPr>
          <p:spPr>
            <a:xfrm>
              <a:off x="3693368" y="-2810045"/>
              <a:ext cx="6921282" cy="1980989"/>
            </a:xfrm>
            <a:prstGeom prst="flowChartAlternateProcess">
              <a:avLst/>
            </a:prstGeom>
            <a:solidFill>
              <a:schemeClr val="accent4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endParaRPr>
            </a:p>
            <a:p>
              <a:pPr algn="ctr"/>
              <a:r>
                <a:rPr lang="en-US" sz="1600" b="1" dirty="0">
                  <a:solidFill>
                    <a:srgbClr val="EEE6CA"/>
                  </a:solidFill>
                  <a:latin typeface="Poppins" pitchFamily="2" charset="77"/>
                  <a:cs typeface="Poppins" pitchFamily="2" charset="77"/>
                </a:rPr>
                <a:t>Educational Focus</a:t>
              </a:r>
              <a:endParaRPr lang="en-US" sz="1600" b="0" dirty="0">
                <a:solidFill>
                  <a:srgbClr val="EEE6CA"/>
                </a:solidFill>
              </a:endParaRP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rgbClr val="EEE6CA"/>
                  </a:solidFill>
                </a:rPr>
                <a:t>Move beyond A1C to assess overall risk profile in T2D care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rgbClr val="EEE6CA"/>
                  </a:solidFill>
                </a:rPr>
                <a:t>Identify key CKM risk factors that influence treatment decisions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rgbClr val="EEE6CA"/>
                  </a:solidFill>
                </a:rPr>
                <a:t>Apply risk stratification approaches in routine follow-up</a:t>
              </a:r>
            </a:p>
            <a:p>
              <a:pPr marL="288925" indent="-227013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rgbClr val="EEE6CA"/>
                  </a:solidFill>
                </a:rPr>
                <a:t>Align patient assessment with guideline recommendations 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267F322E-5F93-05A3-5C60-93097BC17A00}"/>
                </a:ext>
              </a:extLst>
            </p:cNvPr>
            <p:cNvSpPr/>
            <p:nvPr/>
          </p:nvSpPr>
          <p:spPr>
            <a:xfrm>
              <a:off x="6666689" y="-3326896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8" name="Graphic 47" descr="Lightbulb and gear with solid fill">
              <a:extLst>
                <a:ext uri="{FF2B5EF4-FFF2-40B4-BE49-F238E27FC236}">
                  <a16:creationId xmlns:a16="http://schemas.microsoft.com/office/drawing/2014/main" id="{2B2B2D05-32F5-6298-7AE6-D3B8B7C7BA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/>
          </p:blipFill>
          <p:spPr>
            <a:xfrm>
              <a:off x="6763177" y="-3238979"/>
              <a:ext cx="518021" cy="518021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0D1B708D-01A2-1002-C9D5-6C52EFA45A45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B6A456A1-72FB-C831-BDEE-F7B3060B2291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45F8628-DB91-7000-01AE-CE2A905A69CE}"/>
                </a:ext>
              </a:extLst>
            </p:cNvPr>
            <p:cNvSpPr txBox="1"/>
            <p:nvPr/>
          </p:nvSpPr>
          <p:spPr>
            <a:xfrm>
              <a:off x="999845" y="1586336"/>
              <a:ext cx="3094114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600" b="1" dirty="0">
                  <a:solidFill>
                    <a:schemeClr val="bg2"/>
                  </a:solidFill>
                </a:rPr>
                <a:t>What We Learned</a:t>
              </a:r>
            </a:p>
            <a:p>
              <a:pPr algn="ctr"/>
              <a:r>
                <a:rPr lang="en-US" sz="1600" dirty="0">
                  <a:solidFill>
                    <a:schemeClr val="bg2"/>
                  </a:solidFill>
                </a:rPr>
                <a:t>  The patient’s profile signals high CKM risk beyond A1C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FE29EB2-B9F2-B6DF-AEA2-8CCB2C32BED9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7A5E5E17-1F22-0EC9-2F35-3BFF958D865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786A7E69-9F92-243B-EE5C-784FA5C8D16E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80A2A29-5393-6998-2D72-6FF22D986DBB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1282B9A3-C706-760C-37C6-99395FA81712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B6FCE6D-BF02-C143-844B-B8A06DB3A05E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ctr"/>
                <a:r>
                  <a:rPr lang="en-US" b="1" dirty="0">
                    <a:solidFill>
                      <a:schemeClr val="bg2"/>
                    </a:solidFill>
                  </a:rPr>
                  <a:t>    Immediate Priority</a:t>
                </a:r>
              </a:p>
              <a:p>
                <a:pPr algn="ctr"/>
                <a:r>
                  <a:rPr lang="en-US" sz="1600" dirty="0">
                    <a:solidFill>
                      <a:schemeClr val="bg2"/>
                    </a:solidFill>
                  </a:rPr>
                  <a:t>Assess blood pressure, kidneys, ASCVD risk, weight, and comorbidity burden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3C7050F9-F7DF-64E4-EEFE-FD60C42B952D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1BFDCFFF-0987-1922-210E-BA096E9FEF0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2C10AC9A-D4FA-483D-E686-98FF0537A37E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7B5EF67-C887-72FC-043E-0DB4A2234C09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8CF8A249-82DD-3F71-D9C7-8126F9393D94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CA76B64E-16F0-877F-1E21-54134E665825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2"/>
                    </a:solidFill>
                  </a:rPr>
                  <a:t>Clinical Action</a:t>
                </a:r>
              </a:p>
              <a:p>
                <a:pPr algn="ctr"/>
                <a:r>
                  <a:rPr lang="en-US" sz="1600" dirty="0">
                    <a:solidFill>
                      <a:schemeClr val="bg2"/>
                    </a:solidFill>
                  </a:rPr>
                  <a:t>Prioritize therapies with proven cardiometabolic benefit when indicated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DE154AC1-DFD7-A40F-A742-DEEA4CD2C193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9DE96AED-4CDF-4641-903C-7C96C576E0F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54927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028700"/>
            <a:ext cx="5927725" cy="2767451"/>
          </a:xfrm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altLang="en-US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Briefcase 2 - </a:t>
            </a:r>
            <a:r>
              <a:rPr lang="en-US" dirty="0"/>
              <a:t>Therapeutic Landscape: Choosing GLP-1–Based Therapy for Cardiometabolic Risk Reduction in Primary Care</a:t>
            </a:r>
            <a:endParaRPr lang="en-US" altLang="en-US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D6845D-AD47-6E13-B53B-C8F580F0A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b="1" kern="100" dirty="0">
                <a:solidFill>
                  <a:srgbClr val="E1471D"/>
                </a:solidFill>
              </a:rPr>
              <a:t>Jennifer Green, MD</a:t>
            </a:r>
          </a:p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dirty="0"/>
              <a:t>Professor of Medicine</a:t>
            </a:r>
            <a:br>
              <a:rPr lang="en-US" sz="1600" dirty="0"/>
            </a:br>
            <a:r>
              <a:rPr lang="en-US" sz="1600" dirty="0"/>
              <a:t>Division of Endocrinology</a:t>
            </a:r>
            <a:br>
              <a:rPr lang="en-US" sz="1600" dirty="0"/>
            </a:br>
            <a:r>
              <a:rPr lang="en-US" sz="1600" dirty="0"/>
              <a:t>Duke Clinical Research Institute</a:t>
            </a:r>
            <a:br>
              <a:rPr lang="en-US" sz="1600" dirty="0"/>
            </a:br>
            <a:r>
              <a:rPr lang="en-US" sz="1600" dirty="0"/>
              <a:t>Duke University School of Medicine</a:t>
            </a:r>
            <a:br>
              <a:rPr lang="en-US" sz="1600" dirty="0"/>
            </a:br>
            <a:r>
              <a:rPr lang="en-US" sz="1600" dirty="0"/>
              <a:t>Durham, North Carolina</a:t>
            </a:r>
            <a:endParaRPr lang="en-US" sz="1600" kern="100" dirty="0"/>
          </a:p>
          <a:p>
            <a:endParaRPr lang="en-US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6BC16A0-5EB2-1FA3-BA8B-96AD0730709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81838" y="336550"/>
            <a:ext cx="4881562" cy="6097588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 LLC dba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Clinical Education.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Supported by an educational grant from Novo Nordisk.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E5DEC1"/>
              </a:solidFill>
              <a:effectLst/>
              <a:uLnTx/>
              <a:uFillTx/>
              <a:latin typeface="Poppins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593705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EEDD4B-22F7-269D-CAD9-0E83E7670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Patient Case Evolution: 58-Yr-Old Man With T2D, HTN, </a:t>
            </a:r>
            <a:br>
              <a:rPr lang="en-US" dirty="0"/>
            </a:br>
            <a:r>
              <a:rPr lang="en-US" dirty="0"/>
              <a:t>Obesity, and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ED317C5-9B36-BC5A-78BB-B4418768851F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581FD80C-16AD-16B6-01DF-47C98742AA5B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42BF075-C23B-1865-132E-64F4FF29C020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BP: 142/84 mm Hg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LDL-C: 104 mg/dL 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869247F-34F4-70A3-C5E3-2DD37E2692E0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E7D01ED3-BAD3-C938-12C1-F6E9711990C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1C00587C-3ED2-2F9A-C821-FA2779C9DD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" r="497" b="4003"/>
          <a:stretch>
            <a:fillRect/>
          </a:stretch>
        </p:blipFill>
        <p:spPr>
          <a:xfrm>
            <a:off x="4932489" y="1800893"/>
            <a:ext cx="2386581" cy="2302528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4C5EED3D-9A12-530B-FF66-24D8321BEDCB}"/>
              </a:ext>
            </a:extLst>
          </p:cNvPr>
          <p:cNvGrpSpPr/>
          <p:nvPr/>
        </p:nvGrpSpPr>
        <p:grpSpPr>
          <a:xfrm>
            <a:off x="2798813" y="4103420"/>
            <a:ext cx="6594373" cy="2336488"/>
            <a:chOff x="3693368" y="-3165544"/>
            <a:chExt cx="6594373" cy="2336488"/>
          </a:xfrm>
        </p:grpSpPr>
        <p:sp>
          <p:nvSpPr>
            <p:cNvPr id="12" name="Flowchart: Alternate Process 11">
              <a:extLst>
                <a:ext uri="{FF2B5EF4-FFF2-40B4-BE49-F238E27FC236}">
                  <a16:creationId xmlns:a16="http://schemas.microsoft.com/office/drawing/2014/main" id="{F6AFA55B-6A48-11F3-EA59-B9E1EDECF42D}"/>
                </a:ext>
              </a:extLst>
            </p:cNvPr>
            <p:cNvSpPr/>
            <p:nvPr/>
          </p:nvSpPr>
          <p:spPr>
            <a:xfrm>
              <a:off x="3693368" y="-2810045"/>
              <a:ext cx="6594373" cy="1980989"/>
            </a:xfrm>
            <a:prstGeom prst="flowChartAlternateProcess">
              <a:avLst/>
            </a:prstGeom>
            <a:solidFill>
              <a:schemeClr val="bg2"/>
            </a:solidFill>
            <a:ln w="285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Primary care staged the patient as having CKD with albuminuria and high CKM risk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The patient is open to starting an additional therapy but is concerned about injections, nausea, cost, and taking another diabetic therapy when his A1C is “only mildly elevated”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Should primary care add an incretin-based therapy now?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How should primary care choose a therapy among the options?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654AB4F-83A0-7617-EED6-7EBF1D3EE78F}"/>
                </a:ext>
              </a:extLst>
            </p:cNvPr>
            <p:cNvSpPr/>
            <p:nvPr/>
          </p:nvSpPr>
          <p:spPr>
            <a:xfrm>
              <a:off x="6666689" y="-3165544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48" name="Graphic 47" descr="Camera with solid fill">
              <a:extLst>
                <a:ext uri="{FF2B5EF4-FFF2-40B4-BE49-F238E27FC236}">
                  <a16:creationId xmlns:a16="http://schemas.microsoft.com/office/drawing/2014/main" id="{44E796A1-9275-2660-D97A-2DF66075546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763178" y="-3099466"/>
              <a:ext cx="518021" cy="518021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A9C8A273-3176-19DA-7FBD-5AAB5625AB33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17BCCB8B-C4FC-6A78-4730-DCF99306D856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65298DF-8B77-2C02-70E6-F073F8EEB21F}"/>
                </a:ext>
              </a:extLst>
            </p:cNvPr>
            <p:cNvSpPr txBox="1"/>
            <p:nvPr/>
          </p:nvSpPr>
          <p:spPr>
            <a:xfrm>
              <a:off x="999844" y="1586336"/>
              <a:ext cx="3127797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A1C: 7.3% (max: 7.8%)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Current therapy: metformin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3952F6F-E823-29CE-8763-F39E66E2B13B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3AACC5CE-4B0F-03BE-18A4-962844A08F8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C5CEC67-E50B-DBE5-1DFB-E564A291EFE0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976C1A7-1FA8-6DA0-C675-AB263F27DF59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CDEEB46A-9FBC-A63F-F3F1-60485A4753A3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F799AF3-0748-3DC8-CC00-BC4325050521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    eGFR: 58 mL/min/1.73m</a:t>
                </a:r>
                <a:r>
                  <a:rPr kumimoji="0" lang="en-US" sz="18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2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UACR: 85 mg/g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63BDA869-B0DB-E3D7-6076-30A72EE526DD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397F18C6-18E2-0A78-790E-9A4F654B7C0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9B037FE-DF4F-CABE-37B0-7A6786E5662A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3CD9F29-28BC-D98B-5EF1-E891166D973E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4F260F3A-F228-FE0B-3EEE-FF4E4CCDFFE0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7E5C0EE-CDEA-7949-D20A-26605FAB41CA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No known ASCVD </a:t>
                </a:r>
                <a:b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or HF symptoms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610C358-1CA0-0A42-3DF2-825791E4A661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CA261039-7C03-C180-ED5D-00A437E6B84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73970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6E1AC0-23C4-8BC0-94F3-84A4ECAC4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Improve glucose via:</a:t>
            </a:r>
          </a:p>
          <a:p>
            <a:pPr lvl="2"/>
            <a:r>
              <a:rPr lang="en-US" dirty="0"/>
              <a:t>↑ glucose-dependent insulin secretion</a:t>
            </a:r>
          </a:p>
          <a:p>
            <a:pPr lvl="2"/>
            <a:r>
              <a:rPr lang="en-US" dirty="0"/>
              <a:t>↓ glucagon secretion</a:t>
            </a:r>
          </a:p>
          <a:p>
            <a:pPr lvl="2"/>
            <a:r>
              <a:rPr lang="en-US" dirty="0"/>
              <a:t>Slowed gastric emptying</a:t>
            </a:r>
          </a:p>
          <a:p>
            <a:pPr lvl="2"/>
            <a:r>
              <a:rPr lang="en-US" dirty="0"/>
              <a:t>↑ satiety and reduced appetite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1DA60E-610D-4E6D-D3C3-B6880C5C19F9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dirty="0"/>
              <a:t>Cardiometabolic effects may reflect:</a:t>
            </a:r>
          </a:p>
          <a:p>
            <a:pPr lvl="2"/>
            <a:r>
              <a:rPr lang="en-US" dirty="0"/>
              <a:t>Weight loss </a:t>
            </a:r>
          </a:p>
          <a:p>
            <a:pPr lvl="2"/>
            <a:r>
              <a:rPr lang="en-US" dirty="0"/>
              <a:t>Blood pressure reduction </a:t>
            </a:r>
          </a:p>
          <a:p>
            <a:pPr lvl="2"/>
            <a:r>
              <a:rPr lang="en-US" dirty="0"/>
              <a:t>Lipid, inflammatory, and albuminuria improvements</a:t>
            </a:r>
          </a:p>
          <a:p>
            <a:pPr lvl="2"/>
            <a:r>
              <a:rPr lang="en-US" dirty="0"/>
              <a:t>Direct cardiovascular and kidney mechanisms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AE1FA-A533-0287-B7BC-75DA46E62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Incretin-Based Therapies Offer More Than Glucose Lowering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223BB8-4FDF-AA56-ACEC-62D7C706F9A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Zarei. J Diabetes </a:t>
            </a:r>
            <a:r>
              <a:rPr lang="en-US" dirty="0" err="1"/>
              <a:t>Metab</a:t>
            </a:r>
            <a:r>
              <a:rPr lang="en-US" dirty="0"/>
              <a:t> </a:t>
            </a:r>
            <a:r>
              <a:rPr lang="en-US" dirty="0" err="1"/>
              <a:t>Disord</a:t>
            </a:r>
            <a:r>
              <a:rPr lang="en-US" dirty="0"/>
              <a:t>. 2024;23:1665. 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B63028-CD08-B6A8-8D42-DB55A8011419}"/>
              </a:ext>
            </a:extLst>
          </p:cNvPr>
          <p:cNvSpPr/>
          <p:nvPr/>
        </p:nvSpPr>
        <p:spPr>
          <a:xfrm>
            <a:off x="231078" y="4524375"/>
            <a:ext cx="5644122" cy="13906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ADA guidelines increasingly emphasize incretin–based therapies in comprehensive cardiometabolic care </a:t>
            </a:r>
          </a:p>
        </p:txBody>
      </p:sp>
    </p:spTree>
    <p:extLst>
      <p:ext uri="{BB962C8B-B14F-4D97-AF65-F5344CB8AC3E}">
        <p14:creationId xmlns:p14="http://schemas.microsoft.com/office/powerpoint/2010/main" val="401440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8FBFAD9-83FB-24FC-2FBC-A3D9B2208EA2}"/>
              </a:ext>
            </a:extLst>
          </p:cNvPr>
          <p:cNvSpPr/>
          <p:nvPr/>
        </p:nvSpPr>
        <p:spPr>
          <a:xfrm>
            <a:off x="4087941" y="1335809"/>
            <a:ext cx="3674172" cy="42553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Dual GIP/GLP-1 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Activates GIP and GLP-1 receptors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Greater A1C control and weight loss in head-to-head T2D trials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Active-controlled CVOT trial vs dulaglutide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Primary care lens: 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reater glycemic/weight potency does not equal a labeled CV risk reduction indication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F25B21-F954-737D-F374-56587A27EC08}"/>
              </a:ext>
            </a:extLst>
          </p:cNvPr>
          <p:cNvSpPr/>
          <p:nvPr/>
        </p:nvSpPr>
        <p:spPr>
          <a:xfrm>
            <a:off x="7944804" y="1335810"/>
            <a:ext cx="3674172" cy="42553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Oral GLP-1 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Daily administration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May reduce injection burden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Oral semaglutide requires morning administration taken with water, wait 30 min before eating, drinking, or taking other medications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Primary care lens: convenience only helps if patients can follow dosing instructions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83C7960-CFEE-606E-BE8F-D49410E62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Mechanism Matters: Matching Incretin Biology to Patient Goals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989EFA-77D9-063C-EBAC-7BF41A842FBE}"/>
              </a:ext>
            </a:extLst>
          </p:cNvPr>
          <p:cNvSpPr/>
          <p:nvPr/>
        </p:nvSpPr>
        <p:spPr>
          <a:xfrm>
            <a:off x="231078" y="1335810"/>
            <a:ext cx="3674172" cy="42553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GLP-1 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↑ glucose-dependent insulin secretion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↓ glucagon secretion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Slowed gastric emptying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↑ satiety and reduced appetite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Leads to clinically meaningful weight loss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Primary care lens: select agents have CV–kidney indications 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A3ED421-F551-6726-3540-64F51E749FB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Zarei. J Diabetes </a:t>
            </a:r>
            <a:r>
              <a:rPr lang="en-US" dirty="0" err="1"/>
              <a:t>Metab</a:t>
            </a:r>
            <a:r>
              <a:rPr lang="en-US" dirty="0"/>
              <a:t> </a:t>
            </a:r>
            <a:r>
              <a:rPr lang="en-US" dirty="0" err="1"/>
              <a:t>Disord</a:t>
            </a:r>
            <a:r>
              <a:rPr lang="en-US" dirty="0"/>
              <a:t>. 2024;23:1665. Semaglutide PI. Tirzepatide PI. </a:t>
            </a:r>
            <a:br>
              <a:rPr lang="en-US" dirty="0"/>
            </a:br>
            <a:r>
              <a:rPr lang="en-US" dirty="0"/>
              <a:t>France. Drugs. 2024;84:227. Nicholls. NEJM. 2025;393:2409. Orforglipron PI.</a:t>
            </a:r>
          </a:p>
        </p:txBody>
      </p:sp>
    </p:spTree>
    <p:extLst>
      <p:ext uri="{BB962C8B-B14F-4D97-AF65-F5344CB8AC3E}">
        <p14:creationId xmlns:p14="http://schemas.microsoft.com/office/powerpoint/2010/main" val="533860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36CDE83-5CE3-AAE8-C4B0-2B6C0448E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Differentiation of Incretin-Based Therapies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89F172AA-7C36-0B21-04BA-0F03E9EE254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1776" y="1351999"/>
          <a:ext cx="11739562" cy="4109398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663824">
                  <a:extLst>
                    <a:ext uri="{9D8B030D-6E8A-4147-A177-3AD203B41FA5}">
                      <a16:colId xmlns:a16="http://schemas.microsoft.com/office/drawing/2014/main" val="2693221027"/>
                    </a:ext>
                  </a:extLst>
                </a:gridCol>
                <a:gridCol w="9075738">
                  <a:extLst>
                    <a:ext uri="{9D8B030D-6E8A-4147-A177-3AD203B41FA5}">
                      <a16:colId xmlns:a16="http://schemas.microsoft.com/office/drawing/2014/main" val="1303162105"/>
                    </a:ext>
                  </a:extLst>
                </a:gridCol>
              </a:tblGrid>
              <a:tr h="153509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Deciding Factor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bg2"/>
                          </a:solidFill>
                        </a:rPr>
                        <a:t>Takeaway for Primary Care</a:t>
                      </a:r>
                      <a:endParaRPr lang="en-US" sz="140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3349668"/>
                  </a:ext>
                </a:extLst>
              </a:tr>
              <a:tr h="677384">
                <a:tc>
                  <a:txBody>
                    <a:bodyPr/>
                    <a:lstStyle/>
                    <a:p>
                      <a:r>
                        <a:rPr lang="en-US" sz="1400"/>
                        <a:t>Risk of MACE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/>
                        <a:t>Strongest distinction: SC liraglutide, semaglutide, and dulaglutide are indicated to reduce MACE risk in adults with T2D and established CVD; dulaglutide indication includes those with &gt;1 CV risk factors*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93959"/>
                  </a:ext>
                </a:extLst>
              </a:tr>
              <a:tr h="441164">
                <a:tc>
                  <a:txBody>
                    <a:bodyPr/>
                    <a:lstStyle/>
                    <a:p>
                      <a:r>
                        <a:rPr lang="en-US" sz="1400"/>
                        <a:t>Kidney function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/>
                        <a:t>SC semaglutide is indicated to reduce risk of sustained eGFR decline, ESKD, and CV death in adults with T2D and CKD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4365858"/>
                  </a:ext>
                </a:extLst>
              </a:tr>
              <a:tr h="370679">
                <a:tc>
                  <a:txBody>
                    <a:bodyPr/>
                    <a:lstStyle/>
                    <a:p>
                      <a:r>
                        <a:rPr lang="en-US" sz="1400" dirty="0"/>
                        <a:t>Weight and A1C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Tirzepatide and semaglutide generally provide greater A1C/weight benefit vs older GLP-1 RAs, but labeled outcomes and indications differ by agent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071561"/>
                  </a:ext>
                </a:extLst>
              </a:tr>
              <a:tr h="366869">
                <a:tc>
                  <a:txBody>
                    <a:bodyPr/>
                    <a:lstStyle/>
                    <a:p>
                      <a:r>
                        <a:rPr lang="en-US" sz="1400"/>
                        <a:t>Administration route </a:t>
                      </a:r>
                      <a:br>
                        <a:rPr lang="en-US" sz="1400"/>
                      </a:br>
                      <a:r>
                        <a:rPr lang="en-US" sz="1400"/>
                        <a:t>and dose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/>
                        <a:t>Options include daily oral, daily injection, or weekly injection, but specific administration instructions are critical for daily oral semaglutide; patient preferences matter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9860640"/>
                  </a:ext>
                </a:extLst>
              </a:tr>
              <a:tr h="334484">
                <a:tc>
                  <a:txBody>
                    <a:bodyPr/>
                    <a:lstStyle/>
                    <a:p>
                      <a:r>
                        <a:rPr lang="en-US" sz="1400"/>
                        <a:t>Tolerability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/>
                        <a:t>GI-related AEs are common; slow titration, meal-size counseling, and proactive follow-up improve persistence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487874"/>
                  </a:ext>
                </a:extLst>
              </a:tr>
              <a:tr h="149699">
                <a:tc>
                  <a:txBody>
                    <a:bodyPr/>
                    <a:lstStyle/>
                    <a:p>
                      <a:r>
                        <a:rPr lang="en-US" sz="1400"/>
                        <a:t>Access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/>
                        <a:t>Coverage and affordability are first-order practical issues in primary care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4484587"/>
                  </a:ext>
                </a:extLst>
              </a:tr>
              <a:tr h="749774">
                <a:tc>
                  <a:txBody>
                    <a:bodyPr/>
                    <a:lstStyle/>
                    <a:p>
                      <a:r>
                        <a:rPr lang="en-US" sz="1400"/>
                        <a:t>Patient-specific cautions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dirty="0"/>
                        <a:t>Consider history of acute pancreatitis and severe GI/gallbladder disease (including gastroparesis), diabetic retinopathy risk with rapid A1C reduction, pregnancy plans, and contraindications (ie, personal/family history of MTC or MEN2)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3758"/>
                  </a:ext>
                </a:extLst>
              </a:tr>
            </a:tbl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F27A55D-03B6-7509-7916-FBE2A99688F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48774" y="6304692"/>
            <a:ext cx="8907033" cy="327025"/>
          </a:xfrm>
        </p:spPr>
        <p:txBody>
          <a:bodyPr/>
          <a:lstStyle/>
          <a:p>
            <a:r>
              <a:rPr lang="en-US" dirty="0"/>
              <a:t>Liraglutide PI. Semaglutide PI. Dulaglutide PI. Tirzepatide PI. Nicholls. NEJM. 2025;393:2409.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D73035-1836-C8E3-18C2-A0019E71A986}"/>
              </a:ext>
            </a:extLst>
          </p:cNvPr>
          <p:cNvSpPr txBox="1"/>
          <p:nvPr/>
        </p:nvSpPr>
        <p:spPr>
          <a:xfrm>
            <a:off x="231777" y="5478848"/>
            <a:ext cx="11739561" cy="32702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*Tirzepatide is a dual GIP/GLP-1 RA FDA approved for glycemic control in patients aged ≥10 yr with T2D; it has no MACE reduction-related indication despite the SURPASS-CVOT trial, which reported positive CV outcomes data with tirzepatide vs dulaglutide.</a:t>
            </a:r>
          </a:p>
        </p:txBody>
      </p:sp>
    </p:spTree>
    <p:extLst>
      <p:ext uri="{BB962C8B-B14F-4D97-AF65-F5344CB8AC3E}">
        <p14:creationId xmlns:p14="http://schemas.microsoft.com/office/powerpoint/2010/main" val="1816338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DBC89-BBC1-BE4F-39B8-11800F36C0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 a Glance: FDA-Approved Incretin-Based Therapies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29CE34A-1012-F1D8-EDB5-DB8DBC3AD37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1078" y="2066890"/>
          <a:ext cx="11739560" cy="364744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436685">
                  <a:extLst>
                    <a:ext uri="{9D8B030D-6E8A-4147-A177-3AD203B41FA5}">
                      <a16:colId xmlns:a16="http://schemas.microsoft.com/office/drawing/2014/main" val="295459157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3638468345"/>
                    </a:ext>
                  </a:extLst>
                </a:gridCol>
                <a:gridCol w="1789812">
                  <a:extLst>
                    <a:ext uri="{9D8B030D-6E8A-4147-A177-3AD203B41FA5}">
                      <a16:colId xmlns:a16="http://schemas.microsoft.com/office/drawing/2014/main" val="2587410697"/>
                    </a:ext>
                  </a:extLst>
                </a:gridCol>
                <a:gridCol w="7189088">
                  <a:extLst>
                    <a:ext uri="{9D8B030D-6E8A-4147-A177-3AD203B41FA5}">
                      <a16:colId xmlns:a16="http://schemas.microsoft.com/office/drawing/2014/main" val="3173748333"/>
                    </a:ext>
                  </a:extLst>
                </a:gridCol>
              </a:tblGrid>
              <a:tr h="190535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Therapy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Mechanism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Dosing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2"/>
                          </a:solidFill>
                        </a:rPr>
                        <a:t>Differentiator for Primary Care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1758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Liraglutide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Daily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CV outcomes evidence; daily injection may affect preference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37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Dulaglutide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Weekly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CV outcomes evidence, including in those with &gt;1 risk factor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4830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/>
                        <a:t>Lixisenatide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Daily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CV safety demonstrated; no reduction in MACE in ELIXA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5451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Exenatide 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Weekly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CV safety demonstrated; no reduction in MACE in EXSCEL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483624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Semaglutide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Weekly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CV and kidney outcomes evidence; </a:t>
                      </a:r>
                      <a:br>
                        <a:rPr lang="en-US" sz="1400" dirty="0"/>
                      </a:br>
                      <a:r>
                        <a:rPr lang="en-US" sz="1400" dirty="0"/>
                        <a:t>consider within retinopathy context if A1C falls rapidly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486989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Daily oral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May reduce injection barrier; administration instructions are essential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8516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Orforglipron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Daily oral</a:t>
                      </a:r>
                      <a:endParaRPr lang="en-US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400" dirty="0"/>
                        <a:t>Oral option for long-term weight management (no T2D indication); may reduce injection barrier; no fasting restrictions or CV outcomes evidence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68503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Tirzepatide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Dual GIP/</a:t>
                      </a:r>
                      <a:br>
                        <a:rPr lang="en-US" sz="1400" dirty="0"/>
                      </a:br>
                      <a:r>
                        <a:rPr lang="en-US" sz="1400" dirty="0"/>
                        <a:t>GLP-1 RA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Weekly injection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Strong A1C/weight loss benefit; </a:t>
                      </a:r>
                      <a:br>
                        <a:rPr lang="en-US" sz="1400" dirty="0"/>
                      </a:br>
                      <a:r>
                        <a:rPr lang="en-US" sz="1400" dirty="0"/>
                        <a:t>CV outcomes evidence, but no FDA-approved indication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32907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0540C6-20FA-989E-6A86-FC68F9098890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Liraglutide PI. Dulaglutide PI. Pfeffer. N Engl J Med. 2015;373:2247. Holman. NEJM. 2017;377:1228. Semaglutide PI. Tirzepatide PI. Stephen. NEJM. 2025;393:2409. 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70129EAD-A126-91A8-FA8B-9B23A16213F6}"/>
              </a:ext>
            </a:extLst>
          </p:cNvPr>
          <p:cNvSpPr txBox="1">
            <a:spLocks/>
          </p:cNvSpPr>
          <p:nvPr/>
        </p:nvSpPr>
        <p:spPr>
          <a:xfrm>
            <a:off x="231078" y="1335810"/>
            <a:ext cx="11739560" cy="50244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Use agent-specific indications, outcomes evidence, administration route, dosing, and patient fit to guide treatment selection</a:t>
            </a:r>
          </a:p>
        </p:txBody>
      </p:sp>
    </p:spTree>
    <p:extLst>
      <p:ext uri="{BB962C8B-B14F-4D97-AF65-F5344CB8AC3E}">
        <p14:creationId xmlns:p14="http://schemas.microsoft.com/office/powerpoint/2010/main" val="13021163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1F703-5151-ECD7-55BA-0832DE6D1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Ask Yourself When Interpreting Relevant CVOT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9C5CD5-669B-F24E-E10A-4EEA6873F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>
                <a:solidFill>
                  <a:schemeClr val="accent1"/>
                </a:solidFill>
              </a:rPr>
              <a:t>Who was enrolled?</a:t>
            </a:r>
            <a:r>
              <a:rPr lang="en-US" sz="2200" dirty="0"/>
              <a:t> </a:t>
            </a:r>
          </a:p>
          <a:p>
            <a:pPr lvl="2"/>
            <a:r>
              <a:rPr lang="en-US" sz="2000" dirty="0"/>
              <a:t>Patients with established ASCVD? Multiple risk factors? CKD? Obesity, no diabetes?</a:t>
            </a:r>
          </a:p>
          <a:p>
            <a:r>
              <a:rPr lang="en-US" sz="2200" dirty="0">
                <a:solidFill>
                  <a:schemeClr val="accent1"/>
                </a:solidFill>
              </a:rPr>
              <a:t>What was the comparator? </a:t>
            </a:r>
          </a:p>
          <a:p>
            <a:pPr lvl="2"/>
            <a:r>
              <a:rPr lang="en-US" sz="2000" dirty="0"/>
              <a:t>Placebo vs active control changes the interpretation </a:t>
            </a:r>
          </a:p>
          <a:p>
            <a:r>
              <a:rPr lang="en-US" sz="2200" dirty="0">
                <a:solidFill>
                  <a:schemeClr val="accent1"/>
                </a:solidFill>
              </a:rPr>
              <a:t>What was the primary endpoint? </a:t>
            </a:r>
          </a:p>
          <a:p>
            <a:pPr lvl="2"/>
            <a:r>
              <a:rPr lang="en-US" sz="2000" dirty="0"/>
              <a:t>Usually 3-point MACE (</a:t>
            </a:r>
            <a:r>
              <a:rPr lang="en-US" sz="2000" dirty="0" err="1"/>
              <a:t>ie</a:t>
            </a:r>
            <a:r>
              <a:rPr lang="en-US" sz="2000" dirty="0"/>
              <a:t>, CV-related death, nonfatal MI, and nonfatal stroke) </a:t>
            </a:r>
          </a:p>
          <a:p>
            <a:r>
              <a:rPr lang="en-US" sz="2200" dirty="0">
                <a:solidFill>
                  <a:schemeClr val="accent1"/>
                </a:solidFill>
              </a:rPr>
              <a:t>Was the trial powered for superiority or mainly CV safety? </a:t>
            </a:r>
          </a:p>
          <a:p>
            <a:r>
              <a:rPr lang="en-US" sz="2200" dirty="0">
                <a:solidFill>
                  <a:schemeClr val="accent1"/>
                </a:solidFill>
              </a:rPr>
              <a:t>Is the benefit included in the FDA-approved label as an indication? </a:t>
            </a:r>
          </a:p>
          <a:p>
            <a:pPr lvl="2"/>
            <a:r>
              <a:rPr lang="en-US" sz="1800" dirty="0"/>
              <a:t>Evidence and indication are not always the same thing</a:t>
            </a:r>
          </a:p>
          <a:p>
            <a:r>
              <a:rPr lang="en-US" sz="2200" dirty="0">
                <a:solidFill>
                  <a:schemeClr val="accent1"/>
                </a:solidFill>
              </a:rPr>
              <a:t>How does the evidence apply to each patient? </a:t>
            </a:r>
          </a:p>
        </p:txBody>
      </p:sp>
    </p:spTree>
    <p:extLst>
      <p:ext uri="{BB962C8B-B14F-4D97-AF65-F5344CB8AC3E}">
        <p14:creationId xmlns:p14="http://schemas.microsoft.com/office/powerpoint/2010/main" val="313473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BC5CB-BEA6-DC50-1C51-5CDA65A5D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Landmark CVOTs: Evidence That Changed Practice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432ED998-5569-AC47-14CC-06D2B693ECE3}"/>
              </a:ext>
            </a:extLst>
          </p:cNvPr>
          <p:cNvGraphicFramePr>
            <a:graphicFrameLocks noGrp="1"/>
          </p:cNvGraphicFramePr>
          <p:nvPr>
            <p:ph sz="quarter" idx="10"/>
          </p:nvPr>
        </p:nvGraphicFramePr>
        <p:xfrm>
          <a:off x="1812798" y="6514349"/>
          <a:ext cx="7812087" cy="213248"/>
        </p:xfrm>
        <a:graphic>
          <a:graphicData uri="http://schemas.openxmlformats.org/drawingml/2006/table">
            <a:tbl>
              <a:tblPr/>
              <a:tblGrid>
                <a:gridCol w="7812087">
                  <a:extLst>
                    <a:ext uri="{9D8B030D-6E8A-4147-A177-3AD203B41FA5}">
                      <a16:colId xmlns:a16="http://schemas.microsoft.com/office/drawing/2014/main" val="30930116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000"/>
                        <a:t>Marso. NEJM. 2016;375:311. </a:t>
                      </a:r>
                      <a:r>
                        <a:rPr lang="en-US" sz="1000" b="0" i="0" u="none" strike="noStrike" noProof="0">
                          <a:solidFill>
                            <a:srgbClr val="161616"/>
                          </a:solidFill>
                          <a:latin typeface="Poppins"/>
                          <a:cs typeface="Poppins"/>
                        </a:rPr>
                        <a:t>Marso. NEJM. 2016;375:1834. </a:t>
                      </a:r>
                      <a:r>
                        <a:rPr lang="en-US" sz="1000"/>
                        <a:t>Gerstein. Lancet. 2019;394:121. </a:t>
                      </a:r>
                      <a:r>
                        <a:rPr lang="en-US" sz="1000" b="0" i="0" u="none" strike="noStrike" noProof="0">
                          <a:solidFill>
                            <a:srgbClr val="161616"/>
                          </a:solidFill>
                          <a:latin typeface="Poppins"/>
                          <a:cs typeface="Poppins"/>
                        </a:rPr>
                        <a:t>McGuire. NEJM. 2025;392:2001. </a:t>
                      </a:r>
                      <a:endParaRPr lang="en-US" sz="1000" dirty="0"/>
                    </a:p>
                  </a:txBody>
                  <a:tcPr marL="60849" marR="60849" marT="30424" marB="3042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486038"/>
                  </a:ext>
                </a:extLst>
              </a:tr>
            </a:tbl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B36FC6E-D331-B1E4-B387-98279BFEBF4E}"/>
              </a:ext>
            </a:extLst>
          </p:cNvPr>
          <p:cNvGraphicFramePr/>
          <p:nvPr/>
        </p:nvGraphicFramePr>
        <p:xfrm>
          <a:off x="263176" y="1333500"/>
          <a:ext cx="11665647" cy="3422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08E98EF0-26E6-C65B-9F02-77A00BC441BB}"/>
              </a:ext>
            </a:extLst>
          </p:cNvPr>
          <p:cNvSpPr/>
          <p:nvPr/>
        </p:nvSpPr>
        <p:spPr>
          <a:xfrm>
            <a:off x="263176" y="5317850"/>
            <a:ext cx="11665647" cy="502445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Use a primary care lens: indication, administration route, dosing, tolerability, access, and patient preferences</a:t>
            </a:r>
          </a:p>
        </p:txBody>
      </p:sp>
    </p:spTree>
    <p:extLst>
      <p:ext uri="{BB962C8B-B14F-4D97-AF65-F5344CB8AC3E}">
        <p14:creationId xmlns:p14="http://schemas.microsoft.com/office/powerpoint/2010/main" val="12129425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8BAB1-4E2F-63C0-0B59-E582D7A8C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558BF-D3B3-7D70-08F3-8006267D9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Expanding Outcomes Evidence Across CV and Kidney Risk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8F9BA56F-45D3-3D7A-C032-8A8A475243BD}"/>
              </a:ext>
            </a:extLst>
          </p:cNvPr>
          <p:cNvGraphicFramePr>
            <a:graphicFrameLocks noGrp="1"/>
          </p:cNvGraphicFramePr>
          <p:nvPr>
            <p:ph sz="quarter" idx="10"/>
          </p:nvPr>
        </p:nvGraphicFramePr>
        <p:xfrm>
          <a:off x="1723073" y="6458489"/>
          <a:ext cx="7812087" cy="243395"/>
        </p:xfrm>
        <a:graphic>
          <a:graphicData uri="http://schemas.openxmlformats.org/drawingml/2006/table">
            <a:tbl>
              <a:tblPr/>
              <a:tblGrid>
                <a:gridCol w="7812087">
                  <a:extLst>
                    <a:ext uri="{9D8B030D-6E8A-4147-A177-3AD203B41FA5}">
                      <a16:colId xmlns:a16="http://schemas.microsoft.com/office/drawing/2014/main" val="3093011630"/>
                    </a:ext>
                  </a:extLst>
                </a:gridCol>
              </a:tblGrid>
              <a:tr h="24339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1000" dirty="0"/>
                        <a:t>Perkovic. NEJM. 2024;391:109. Nicholls. NEJM. 2025;393:2409.</a:t>
                      </a:r>
                    </a:p>
                  </a:txBody>
                  <a:tcPr marL="60849" marR="60849" marT="30424" marB="3042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486038"/>
                  </a:ext>
                </a:extLst>
              </a:tr>
            </a:tbl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8BE842E-8FE1-A603-773E-86E56DF85FF1}"/>
              </a:ext>
            </a:extLst>
          </p:cNvPr>
          <p:cNvGraphicFramePr/>
          <p:nvPr/>
        </p:nvGraphicFramePr>
        <p:xfrm>
          <a:off x="263175" y="1528032"/>
          <a:ext cx="11665647" cy="3801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2B375830-09A8-64E4-29C9-636FC29BA210}"/>
              </a:ext>
            </a:extLst>
          </p:cNvPr>
          <p:cNvSpPr/>
          <p:nvPr/>
        </p:nvSpPr>
        <p:spPr>
          <a:xfrm>
            <a:off x="263174" y="5445728"/>
            <a:ext cx="11665648" cy="757641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Outcomes evidence now extends beyond glucose lowering alone: 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match the trial population, endpoint, and comparator to patients’ CV and kidney risk</a:t>
            </a:r>
          </a:p>
        </p:txBody>
      </p:sp>
    </p:spTree>
    <p:extLst>
      <p:ext uri="{BB962C8B-B14F-4D97-AF65-F5344CB8AC3E}">
        <p14:creationId xmlns:p14="http://schemas.microsoft.com/office/powerpoint/2010/main" val="11731078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9AD1A-95A9-82F8-3463-AF4185AEB7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7DD71-3D66-5FB2-75CB-51D7A1FF7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6455472" cy="4754880"/>
          </a:xfrm>
        </p:spPr>
        <p:txBody>
          <a:bodyPr/>
          <a:lstStyle/>
          <a:p>
            <a:r>
              <a:rPr lang="en-US" sz="1600" b="1" dirty="0"/>
              <a:t>Set expectations:</a:t>
            </a:r>
            <a:r>
              <a:rPr lang="en-US" sz="1600" dirty="0"/>
              <a:t> potential AEs (nausea, constipation, diarrhea, and vomiting) and early satiety </a:t>
            </a:r>
          </a:p>
          <a:p>
            <a:r>
              <a:rPr lang="en-US" sz="1600" b="1" dirty="0"/>
              <a:t>Normalize and monitor AEs:</a:t>
            </a:r>
            <a:r>
              <a:rPr lang="en-US" sz="1600" dirty="0"/>
              <a:t> often mild to moderate in severity and transient, but may limit treatment </a:t>
            </a:r>
          </a:p>
          <a:p>
            <a:r>
              <a:rPr lang="en-US" sz="1600" b="1" dirty="0"/>
              <a:t>Coach on eating habits:</a:t>
            </a:r>
            <a:r>
              <a:rPr lang="en-US" sz="1600" dirty="0"/>
              <a:t> smaller meals, avoid large/high-fat meals, and eat slowly </a:t>
            </a:r>
          </a:p>
          <a:p>
            <a:r>
              <a:rPr lang="en-US" sz="1600" b="1" dirty="0"/>
              <a:t>Titrate slowly:</a:t>
            </a:r>
            <a:r>
              <a:rPr lang="en-US" sz="1600" dirty="0"/>
              <a:t> delay escalation if symptoms persist </a:t>
            </a:r>
          </a:p>
          <a:p>
            <a:r>
              <a:rPr lang="en-US" sz="1600" b="1" dirty="0"/>
              <a:t>Review red flags:</a:t>
            </a:r>
            <a:r>
              <a:rPr lang="en-US" sz="1600" dirty="0"/>
              <a:t> severe abdominal pain, persistent vomiting or dehydration, and gallbladder symptoms </a:t>
            </a:r>
          </a:p>
          <a:p>
            <a:r>
              <a:rPr lang="en-US" sz="1600" b="1" dirty="0"/>
              <a:t>Reduce hypoglycemia risk:</a:t>
            </a:r>
            <a:r>
              <a:rPr lang="en-US" sz="1600" dirty="0"/>
              <a:t> adjust insulin/sulfonylurea when needed </a:t>
            </a:r>
          </a:p>
          <a:p>
            <a:r>
              <a:rPr lang="en-US" sz="1600" b="1" dirty="0"/>
              <a:t>Follow up early:</a:t>
            </a:r>
            <a:r>
              <a:rPr lang="en-US" sz="1600" dirty="0"/>
              <a:t> check in within 2-4 </a:t>
            </a:r>
            <a:r>
              <a:rPr lang="en-US" sz="1600" dirty="0" err="1"/>
              <a:t>wk</a:t>
            </a:r>
            <a:r>
              <a:rPr lang="en-US" sz="1600" dirty="0"/>
              <a:t> to troubleshoot and support persistence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1418DA-B58C-9040-1223-B9A4A40BD7E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581900" y="1335810"/>
            <a:ext cx="4389438" cy="4754880"/>
          </a:xfrm>
        </p:spPr>
        <p:txBody>
          <a:bodyPr/>
          <a:lstStyle/>
          <a:p>
            <a:r>
              <a:rPr lang="en-US" sz="1600" b="1" dirty="0"/>
              <a:t>PCP checklist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Confirm indication and risk profile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Review contraindications and cautions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Check current insulin/sulfonylurea use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Discuss oral vs injectable preference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Confirm coverage and access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Start low and titrate slowly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/>
              <a:t>Plan follow-up in 2-4 </a:t>
            </a:r>
            <a:r>
              <a:rPr lang="en-US" sz="1600" dirty="0" err="1"/>
              <a:t>wk</a:t>
            </a:r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4D9C79-5060-AAEB-13C3-108EF6895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 Smart: What to Do Before Administering the 1st Dose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BEB4BB-2DDB-5067-D04D-6EC0866F9FC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 err="1"/>
              <a:t>Gorgojo</a:t>
            </a:r>
            <a:r>
              <a:rPr lang="en-US" dirty="0"/>
              <a:t>-Martínez. J Clin Med. 2022;12:145.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2F49325-20F1-AFC0-2D33-441093A9EA4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09911" y="4356625"/>
            <a:ext cx="1251012" cy="173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2181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0ACB0-543D-6DB3-D254-A660E0450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/>
              <a:t>Dual GIP/GLP-1 agonism</a:t>
            </a:r>
          </a:p>
          <a:p>
            <a:pPr lvl="2"/>
            <a:r>
              <a:rPr lang="en-US" sz="1800" dirty="0"/>
              <a:t>Tirzepatide has strong glycemic and weight loss effects</a:t>
            </a:r>
          </a:p>
          <a:p>
            <a:pPr lvl="2"/>
            <a:r>
              <a:rPr lang="en-US" sz="1800" dirty="0"/>
              <a:t>Completed SURPASS-CVOT trial showed noninferiority of tirzepatide to dulaglutide in patients with T2D and ASCVD</a:t>
            </a:r>
          </a:p>
          <a:p>
            <a:r>
              <a:rPr lang="en-US" sz="2000" b="1" dirty="0"/>
              <a:t>Kidney protection</a:t>
            </a:r>
          </a:p>
          <a:p>
            <a:pPr lvl="2"/>
            <a:r>
              <a:rPr lang="en-US" sz="1800" dirty="0"/>
              <a:t>Semaglutide’s kidney indication after the FLOW trial gives primary care a concrete example of moving T2D care beyond glycemic and weight management alone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5510C4-AE30-B19E-6B08-965F9B3841A1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sz="2000" b="1" dirty="0"/>
              <a:t>Oral administration</a:t>
            </a:r>
            <a:r>
              <a:rPr lang="en-US" sz="2000" dirty="0"/>
              <a:t> </a:t>
            </a:r>
          </a:p>
          <a:p>
            <a:pPr lvl="2"/>
            <a:r>
              <a:rPr lang="en-US" sz="1800" dirty="0"/>
              <a:t>Oral options may reduce injection barriers </a:t>
            </a:r>
          </a:p>
          <a:p>
            <a:pPr lvl="2"/>
            <a:r>
              <a:rPr lang="en-US" sz="1800" dirty="0"/>
              <a:t>Convenience must be balanced with efficacy, administration requirements, tolerability, and matured outcomes data</a:t>
            </a:r>
          </a:p>
          <a:p>
            <a:r>
              <a:rPr lang="en-US" sz="2000" b="1" dirty="0"/>
              <a:t>Other CKM benefits (HF, OSA, and MASLD/MASH)</a:t>
            </a:r>
            <a:r>
              <a:rPr lang="en-US" sz="2000" dirty="0"/>
              <a:t> </a:t>
            </a:r>
          </a:p>
          <a:p>
            <a:pPr lvl="2"/>
            <a:r>
              <a:rPr lang="en-US" sz="1800" dirty="0"/>
              <a:t>Incretin-based therapies are increasingly relevant to overall CKM care</a:t>
            </a:r>
          </a:p>
          <a:p>
            <a:pPr lvl="2"/>
            <a:r>
              <a:rPr lang="en-US" sz="1800" dirty="0"/>
              <a:t>Primary care should distinguish approved indications from emerging data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810A66-0D07-B53C-004F-C462D5B7A1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Beyond A1C and Weight Loss: Where the Evidence Is Heading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202A5-3B13-7FCD-85AD-4F56995FA60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Nicholls. NEJM. 2025;393:2409. Perkovic. Semaglutide PI. </a:t>
            </a:r>
            <a:r>
              <a:rPr lang="en-US" dirty="0" err="1"/>
              <a:t>Ndumele</a:t>
            </a:r>
            <a:r>
              <a:rPr lang="en-US" dirty="0"/>
              <a:t>. </a:t>
            </a:r>
            <a:r>
              <a:rPr lang="en-US" dirty="0" err="1"/>
              <a:t>Circuation</a:t>
            </a:r>
            <a:r>
              <a:rPr lang="en-US" dirty="0"/>
              <a:t>. 2026;[</a:t>
            </a:r>
            <a:r>
              <a:rPr lang="en-US" dirty="0" err="1"/>
              <a:t>Epub</a:t>
            </a:r>
            <a:r>
              <a:rPr lang="en-US" dirty="0"/>
              <a:t>].</a:t>
            </a:r>
            <a:br>
              <a:rPr lang="en-US" dirty="0"/>
            </a:br>
            <a:r>
              <a:rPr lang="en-US" dirty="0"/>
              <a:t>American Diabetes Association Professional Practice Committee for Diabetes.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17389535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6F0863-26DA-CFD4-E41F-D565211CD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40BF5E-D26B-9204-BF70-E2E2FAC3F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Patient Case Evolution: 58-Yr-Old Man With T2D, HTN, </a:t>
            </a:r>
            <a:br>
              <a:rPr lang="en-US" dirty="0"/>
            </a:br>
            <a:r>
              <a:rPr lang="en-US" dirty="0"/>
              <a:t>Obesity, and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7A0D7E-6610-5161-55B6-E99857892866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75875345-DBB7-F509-B527-94F319BF0F7D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E20BBCB-52E9-EB12-F45E-7DC7464C4D3D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How should primary care choose among incretin-based therapy options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in routine practice?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706EE81-05E9-0684-1570-46A12EE899F4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0A29E20F-6D09-C42E-D593-2AD3481568E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2D1685E9-624F-0DEE-47C4-127F78538CF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3404" b="1940"/>
          <a:stretch>
            <a:fillRect/>
          </a:stretch>
        </p:blipFill>
        <p:spPr>
          <a:xfrm>
            <a:off x="4896737" y="1800893"/>
            <a:ext cx="2316863" cy="2352008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0D1B708D-01A2-1002-C9D5-6C52EFA45A45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B6A456A1-72FB-C831-BDEE-F7B3060B2291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45F8628-DB91-7000-01AE-CE2A905A69CE}"/>
                </a:ext>
              </a:extLst>
            </p:cNvPr>
            <p:cNvSpPr txBox="1"/>
            <p:nvPr/>
          </p:nvSpPr>
          <p:spPr>
            <a:xfrm>
              <a:off x="999845" y="1586336"/>
              <a:ext cx="3094114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What We Learned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 This patient’s CKM risk supports therapy beyond glucose lowering only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FE29EB2-B9F2-B6DF-AEA2-8CCB2C32BED9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7A5E5E17-1F22-0EC9-2F35-3BFF958D865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786A7E69-9F92-243B-EE5C-784FA5C8D16E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80A2A29-5393-6998-2D72-6FF22D986DBB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1282B9A3-C706-760C-37C6-99395FA81712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B6FCE6D-BF02-C143-844B-B8A06DB3A05E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    Immediate Priority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Match incretin-based </a:t>
                </a:r>
                <a:b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therapy with CKM risk, weight goals, tolerability, and access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3C7050F9-F7DF-64E4-EEFE-FD60C42B952D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1BFDCFFF-0987-1922-210E-BA096E9FEF0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2C10AC9A-D4FA-483D-E686-98FF0537A37E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7B5EF67-C887-72FC-043E-0DB4A2234C09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8CF8A249-82DD-3F71-D9C7-8126F9393D94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CA76B64E-16F0-877F-1E21-54134E665825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Clinical Action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Select therapy by patient </a:t>
                </a:r>
                <a:b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risk profile and agent-specific efficacy—not A1C alone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DE154AC1-DFD7-A40F-A742-DEEA4CD2C193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9DE96AED-4CDF-4641-903C-7C96C576E0F8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778ECF2-8FB6-F457-F7DC-4E1F94EF1ED0}"/>
              </a:ext>
            </a:extLst>
          </p:cNvPr>
          <p:cNvGrpSpPr/>
          <p:nvPr/>
        </p:nvGrpSpPr>
        <p:grpSpPr>
          <a:xfrm>
            <a:off x="2802267" y="4045563"/>
            <a:ext cx="6921282" cy="2497840"/>
            <a:chOff x="3693368" y="-3326896"/>
            <a:chExt cx="6921282" cy="2497840"/>
          </a:xfrm>
        </p:grpSpPr>
        <p:sp>
          <p:nvSpPr>
            <p:cNvPr id="8" name="Flowchart: Alternate Process 7">
              <a:extLst>
                <a:ext uri="{FF2B5EF4-FFF2-40B4-BE49-F238E27FC236}">
                  <a16:creationId xmlns:a16="http://schemas.microsoft.com/office/drawing/2014/main" id="{4D20B869-03C6-C30C-D9E7-2966689D512F}"/>
                </a:ext>
              </a:extLst>
            </p:cNvPr>
            <p:cNvSpPr/>
            <p:nvPr/>
          </p:nvSpPr>
          <p:spPr>
            <a:xfrm>
              <a:off x="3693368" y="-2810045"/>
              <a:ext cx="6921282" cy="1980989"/>
            </a:xfrm>
            <a:prstGeom prst="flowChartAlternateProcess">
              <a:avLst/>
            </a:prstGeom>
            <a:solidFill>
              <a:schemeClr val="accent4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Educational Focus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EE6CA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Differentiate incretin-based therapies by their mechanism of action and outcomes evidence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Compare practical factors: dosing, administration route, tolerability, access, and patient preferences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Interpret CVOT and kidney outcome data in primary care setting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Counsel patients on benefits, safety, administration route, and long-term use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8481AD5-DBE3-4537-6DFB-76FCBC29FC11}"/>
                </a:ext>
              </a:extLst>
            </p:cNvPr>
            <p:cNvSpPr/>
            <p:nvPr/>
          </p:nvSpPr>
          <p:spPr>
            <a:xfrm>
              <a:off x="6666689" y="-3326896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10" name="Graphic 9" descr="Lightbulb and gear with solid fill">
              <a:extLst>
                <a:ext uri="{FF2B5EF4-FFF2-40B4-BE49-F238E27FC236}">
                  <a16:creationId xmlns:a16="http://schemas.microsoft.com/office/drawing/2014/main" id="{0D9F1AB6-787C-6637-BBDF-AB0D170D12E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6763177" y="-3238979"/>
              <a:ext cx="518021" cy="5180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81399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95A6813-F6F5-313E-8795-3D58CB433280}"/>
              </a:ext>
            </a:extLst>
          </p:cNvPr>
          <p:cNvSpPr/>
          <p:nvPr/>
        </p:nvSpPr>
        <p:spPr>
          <a:xfrm>
            <a:off x="231078" y="1335810"/>
            <a:ext cx="5569647" cy="20931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Incretin–based therapy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is NOT one-size-fits-all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Agents differ by mechanism, outcomes evidence and indication, dose, administration route, tolerability, and access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DDA317D-36D3-2E38-D984-52E6AB22D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209231-3238-6894-BD4D-B9F8B6047619}"/>
              </a:ext>
            </a:extLst>
          </p:cNvPr>
          <p:cNvSpPr/>
          <p:nvPr/>
        </p:nvSpPr>
        <p:spPr>
          <a:xfrm>
            <a:off x="6391275" y="1335810"/>
            <a:ext cx="5569647" cy="209319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Practical fit matters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 primary care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The “best” agent is the one that matches patients’ risk profile and can be initiated, tolerated, accessed, and continued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97A2F6B-BB52-37B6-2CBC-4B06AD140498}"/>
              </a:ext>
            </a:extLst>
          </p:cNvPr>
          <p:cNvSpPr/>
          <p:nvPr/>
        </p:nvSpPr>
        <p:spPr>
          <a:xfrm>
            <a:off x="6391274" y="3581400"/>
            <a:ext cx="5569647" cy="20931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Do NOT let near-goal A1C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create therapeutic inertia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 patients with relevant CKM risk, treatment selection should address glycemia, weight, CV and kidney risk, and patients’ goals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6C44D0D-8D4C-01BC-08BB-377BDA881876}"/>
              </a:ext>
            </a:extLst>
          </p:cNvPr>
          <p:cNvSpPr/>
          <p:nvPr/>
        </p:nvSpPr>
        <p:spPr>
          <a:xfrm>
            <a:off x="231077" y="3581400"/>
            <a:ext cx="5569647" cy="2093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Outcomes data must be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interpreted clinically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Who was studied? What was the comparator? What was the endpoint? Did the findings lead to an indication?</a:t>
            </a:r>
          </a:p>
        </p:txBody>
      </p:sp>
    </p:spTree>
    <p:extLst>
      <p:ext uri="{BB962C8B-B14F-4D97-AF65-F5344CB8AC3E}">
        <p14:creationId xmlns:p14="http://schemas.microsoft.com/office/powerpoint/2010/main" val="99234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08551"/>
            <a:ext cx="5429250" cy="2387600"/>
          </a:xfrm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Briefcase 3 - </a:t>
            </a:r>
            <a:r>
              <a:rPr lang="en-US" dirty="0"/>
              <a:t>Evidence Integration and Clinical Positioning in Primary Care Practice</a:t>
            </a:r>
            <a:endParaRPr lang="en-US" altLang="en-US" sz="3600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D6845D-AD47-6E13-B53B-C8F580F0AA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b="1" dirty="0">
                <a:solidFill>
                  <a:srgbClr val="E1471D"/>
                </a:solidFill>
              </a:rPr>
              <a:t>Jay H. Shubrook, DO, FAAFP, FACOFP</a:t>
            </a:r>
            <a:endParaRPr lang="en-US" sz="1600" b="1" kern="100" dirty="0">
              <a:solidFill>
                <a:srgbClr val="E1471D"/>
              </a:solidFill>
            </a:endParaRPr>
          </a:p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dirty="0"/>
              <a:t>Professor, Diabetologist</a:t>
            </a:r>
            <a:br>
              <a:rPr lang="en-US" sz="1600" dirty="0"/>
            </a:br>
            <a:r>
              <a:rPr lang="en-US" sz="1600" dirty="0"/>
              <a:t>Department of Clinical Sciences and Community Medicine</a:t>
            </a:r>
          </a:p>
          <a:p>
            <a:pPr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 sz="1600" dirty="0"/>
              <a:t>Diabetes Institute</a:t>
            </a:r>
            <a:br>
              <a:rPr lang="en-US" sz="1600" dirty="0"/>
            </a:br>
            <a:r>
              <a:rPr lang="en-US" sz="1600" dirty="0"/>
              <a:t>Touro University California, College of Osteopathic Medicine</a:t>
            </a:r>
            <a:br>
              <a:rPr lang="en-US" sz="1600" dirty="0"/>
            </a:br>
            <a:r>
              <a:rPr lang="en-US" sz="1600" dirty="0"/>
              <a:t>Vallejo, California</a:t>
            </a:r>
            <a:endParaRPr lang="en-US" sz="1600" kern="100" dirty="0"/>
          </a:p>
          <a:p>
            <a:endParaRPr lang="en-US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6BC16A0-5EB2-1FA3-BA8B-96AD0730709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81838" y="336550"/>
            <a:ext cx="4881562" cy="6097588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  <a:noFill/>
        </p:spPr>
      </p:pic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5927725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 LLC dba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Clinical Education.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Supported by an educational grant from Novo Nordisk.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E5DEC1"/>
              </a:solidFill>
              <a:effectLst/>
              <a:uLnTx/>
              <a:uFillTx/>
              <a:latin typeface="Poppins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831496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EEDD4B-22F7-269D-CAD9-0E83E7670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Patient Case Resolution: 58-Yr-Old Man With T2D, HTN, </a:t>
            </a:r>
            <a:br>
              <a:rPr lang="en-US" dirty="0"/>
            </a:br>
            <a:r>
              <a:rPr lang="en-US" dirty="0"/>
              <a:t>Obesity, and Early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ED317C5-9B36-BC5A-78BB-B4418768851F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581FD80C-16AD-16B6-01DF-47C98742AA5B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D42BF075-C23B-1865-132E-64F4FF29C020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BP: 142/84 mm Hg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LDL-C: 104 mg/dL 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869247F-34F4-70A3-C5E3-2DD37E2692E0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E7D01ED3-BAD3-C938-12C1-F6E9711990C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1C00587C-3ED2-2F9A-C821-FA2779C9DD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" t="1" r="1453" b="3527"/>
          <a:stretch>
            <a:fillRect/>
          </a:stretch>
        </p:blipFill>
        <p:spPr>
          <a:xfrm>
            <a:off x="4932489" y="1800893"/>
            <a:ext cx="2363661" cy="2313908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4C5EED3D-9A12-530B-FF66-24D8321BEDCB}"/>
              </a:ext>
            </a:extLst>
          </p:cNvPr>
          <p:cNvGrpSpPr/>
          <p:nvPr/>
        </p:nvGrpSpPr>
        <p:grpSpPr>
          <a:xfrm>
            <a:off x="2798813" y="3901603"/>
            <a:ext cx="6594373" cy="2538305"/>
            <a:chOff x="3693368" y="-3367361"/>
            <a:chExt cx="6594373" cy="2538305"/>
          </a:xfrm>
        </p:grpSpPr>
        <p:sp>
          <p:nvSpPr>
            <p:cNvPr id="12" name="Flowchart: Alternate Process 11">
              <a:extLst>
                <a:ext uri="{FF2B5EF4-FFF2-40B4-BE49-F238E27FC236}">
                  <a16:creationId xmlns:a16="http://schemas.microsoft.com/office/drawing/2014/main" id="{F6AFA55B-6A48-11F3-EA59-B9E1EDECF42D}"/>
                </a:ext>
              </a:extLst>
            </p:cNvPr>
            <p:cNvSpPr/>
            <p:nvPr/>
          </p:nvSpPr>
          <p:spPr>
            <a:xfrm>
              <a:off x="3693368" y="-2810045"/>
              <a:ext cx="6594373" cy="1980989"/>
            </a:xfrm>
            <a:prstGeom prst="flowChartAlternateProcess">
              <a:avLst/>
            </a:prstGeom>
            <a:solidFill>
              <a:schemeClr val="bg2"/>
            </a:solidFill>
            <a:ln w="28575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A1C is near goal, but BP, LDL-C, albuminuria, obesity, and early CKD signal elevated CKM risk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Incretin–based therapy should be matched to current evidence, administration route, safety, access, and the patient’s preferences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This patient is willing to start incretin–based therapy but remains concerned about nausea, injections, cost, and long-term use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PCP decision point: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161616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 build a practical care plan that the patient can start, tolerate, afford, and continue</a:t>
              </a: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A654AB4F-83A0-7617-EED6-7EBF1D3EE78F}"/>
                </a:ext>
              </a:extLst>
            </p:cNvPr>
            <p:cNvSpPr/>
            <p:nvPr/>
          </p:nvSpPr>
          <p:spPr>
            <a:xfrm>
              <a:off x="6664171" y="-3367361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48" name="Graphic 47" descr="Camera with solid fill">
              <a:extLst>
                <a:ext uri="{FF2B5EF4-FFF2-40B4-BE49-F238E27FC236}">
                  <a16:creationId xmlns:a16="http://schemas.microsoft.com/office/drawing/2014/main" id="{44E796A1-9275-2660-D97A-2DF66075546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731543" y="-3270872"/>
              <a:ext cx="518021" cy="518021"/>
            </a:xfrm>
            <a:prstGeom prst="rect">
              <a:avLst/>
            </a:prstGeom>
          </p:spPr>
        </p:pic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A9C8A273-3176-19DA-7FBD-5AAB5625AB33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17BCCB8B-C4FC-6A78-4730-DCF99306D856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65298DF-8B77-2C02-70E6-F073F8EEB21F}"/>
                </a:ext>
              </a:extLst>
            </p:cNvPr>
            <p:cNvSpPr txBox="1"/>
            <p:nvPr/>
          </p:nvSpPr>
          <p:spPr>
            <a:xfrm>
              <a:off x="999844" y="1586336"/>
              <a:ext cx="3127797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A1C: 7.3% (max: 7.8%)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Current therapy: metformin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3952F6F-E823-29CE-8763-F39E66E2B13B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3AACC5CE-4B0F-03BE-18A4-962844A08F8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9C5CEC67-E50B-DBE5-1DFB-E564A291EFE0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8976C1A7-1FA8-6DA0-C675-AB263F27DF59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CDEEB46A-9FBC-A63F-F3F1-60485A4753A3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BF799AF3-0748-3DC8-CC00-BC4325050521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    eGFR: 58 mL/min/1.73m</a:t>
                </a:r>
                <a:r>
                  <a:rPr kumimoji="0" lang="en-US" sz="1800" b="0" i="0" u="none" strike="noStrike" kern="1200" cap="none" spc="0" normalizeH="0" baseline="3000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2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UACR: 85 mg/g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63BDA869-B0DB-E3D7-6076-30A72EE526DD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397F18C6-18E2-0A78-790E-9A4F654B7C0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F9B037FE-DF4F-CABE-37B0-7A6786E5662A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73CD9F29-28BC-D98B-5EF1-E891166D973E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4F260F3A-F228-FE0B-3EEE-FF4E4CCDFFE0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7E5C0EE-CDEA-7949-D20A-26605FAB41CA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No known ASCVD </a:t>
                </a:r>
                <a:b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or HF symptoms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610C358-1CA0-0A42-3DF2-825791E4A661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CA261039-7C03-C180-ED5D-00A437E6B84A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01510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BC5CB-BEA6-DC50-1C51-5CDA65A5D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Patients Should Be Prioritized for Incretin-Based Therapy 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EC014AB-F819-749C-172C-ACAA508B9AD4}"/>
              </a:ext>
            </a:extLst>
          </p:cNvPr>
          <p:cNvGraphicFramePr/>
          <p:nvPr/>
        </p:nvGraphicFramePr>
        <p:xfrm>
          <a:off x="220662" y="1042123"/>
          <a:ext cx="11740260" cy="4605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FE317772-7D8C-C73A-742D-063A8C7F1BE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Liraglutide PI. Semaglutide PI. Dulaglutide PI. Tirzepatide PI. </a:t>
            </a:r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</a:t>
            </a:r>
            <a:br>
              <a:rPr lang="en-US" dirty="0"/>
            </a:br>
            <a:r>
              <a:rPr lang="en-US" dirty="0"/>
              <a:t>Kidney Disease: Improving Global Outcomes (KDIGO) CKD Work Group. Kidney Int. 2024;105:S117.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E9A40A-57B2-71E1-23EF-06F749BF8485}"/>
              </a:ext>
            </a:extLst>
          </p:cNvPr>
          <p:cNvSpPr/>
          <p:nvPr/>
        </p:nvSpPr>
        <p:spPr>
          <a:xfrm>
            <a:off x="267493" y="5571538"/>
            <a:ext cx="11665647" cy="502445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Prioritize discussion when cardiometabolic risk is present—do NOT wait for A1C failure</a:t>
            </a:r>
          </a:p>
        </p:txBody>
      </p:sp>
    </p:spTree>
    <p:extLst>
      <p:ext uri="{BB962C8B-B14F-4D97-AF65-F5344CB8AC3E}">
        <p14:creationId xmlns:p14="http://schemas.microsoft.com/office/powerpoint/2010/main" val="22915629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AE1FA-A533-0287-B7BC-75DA46E62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Evidence to Action: A Primary Care Workflow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6E1AC0-23C4-8BC0-94F3-84A4ECAC4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7536510" cy="4754880"/>
          </a:xfrm>
        </p:spPr>
        <p:txBody>
          <a:bodyPr/>
          <a:lstStyle/>
          <a:p>
            <a:r>
              <a:rPr lang="en-US" sz="2000" b="1" dirty="0"/>
              <a:t>Step 1: Assess </a:t>
            </a:r>
          </a:p>
          <a:p>
            <a:pPr lvl="2"/>
            <a:r>
              <a:rPr lang="en-US" sz="1800" dirty="0"/>
              <a:t>A1C, weight and BMI, blood pressure, lipids, ASCVD/HF risk, eGFR and UACR, as well as patient goals and barriers</a:t>
            </a:r>
          </a:p>
          <a:p>
            <a:r>
              <a:rPr lang="en-US" sz="2000" b="1" dirty="0"/>
              <a:t>Step 2: Match </a:t>
            </a:r>
          </a:p>
          <a:p>
            <a:pPr lvl="2"/>
            <a:r>
              <a:rPr lang="en-US" sz="1800" dirty="0"/>
              <a:t>Current evidence and indications, administration route and dosing fit, tolerability, and access</a:t>
            </a:r>
          </a:p>
          <a:p>
            <a:r>
              <a:rPr lang="en-US" sz="2000" b="1" dirty="0"/>
              <a:t>Step 3: Initiate</a:t>
            </a:r>
          </a:p>
          <a:p>
            <a:pPr lvl="2"/>
            <a:r>
              <a:rPr lang="en-US" sz="1800" dirty="0"/>
              <a:t>Counsel before initiating 1st dose; start low and titrate slowly; and adjust insulin/sulfonylurea as needed</a:t>
            </a:r>
          </a:p>
          <a:p>
            <a:r>
              <a:rPr lang="en-US" sz="2000" b="1" dirty="0"/>
              <a:t>Step 4: Sustain </a:t>
            </a:r>
          </a:p>
          <a:p>
            <a:pPr lvl="2"/>
            <a:r>
              <a:rPr lang="en-US" sz="1800" dirty="0"/>
              <a:t>Follow-up early, manage GI-related AEs, and reinforce why therapy must be continued long term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4A7B8E9-37CE-95AF-639B-F78E321352C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6260226" cy="327025"/>
          </a:xfrm>
        </p:spPr>
        <p:txBody>
          <a:bodyPr/>
          <a:lstStyle/>
          <a:p>
            <a:r>
              <a:rPr lang="en-US" dirty="0"/>
              <a:t>American Diabetes Association Professional Practice Committee. Diabetes Care. 2026;49:S183. </a:t>
            </a:r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CB983D7-41DC-A230-91C0-4720F34C8B4D}"/>
              </a:ext>
            </a:extLst>
          </p:cNvPr>
          <p:cNvSpPr/>
          <p:nvPr/>
        </p:nvSpPr>
        <p:spPr>
          <a:xfrm>
            <a:off x="8142972" y="2399576"/>
            <a:ext cx="3828366" cy="262577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Document the Care Plan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Risk-based rationale, therapy selection, dosing and titration schedule, AE counseling, access barriers, and follow-up strategy </a:t>
            </a:r>
          </a:p>
        </p:txBody>
      </p:sp>
    </p:spTree>
    <p:extLst>
      <p:ext uri="{BB962C8B-B14F-4D97-AF65-F5344CB8AC3E}">
        <p14:creationId xmlns:p14="http://schemas.microsoft.com/office/powerpoint/2010/main" val="8245583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90AE3AF-930A-50D2-F014-E9A829E302E7}"/>
              </a:ext>
            </a:extLst>
          </p:cNvPr>
          <p:cNvSpPr/>
          <p:nvPr/>
        </p:nvSpPr>
        <p:spPr>
          <a:xfrm>
            <a:off x="393193" y="1431035"/>
            <a:ext cx="3708273" cy="18516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Glycemia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Continue individualized monitoring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Avoid therapeutic inertia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D08D57-BB5E-5814-0184-6154B044E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134"/>
            <a:ext cx="11740260" cy="502189"/>
          </a:xfrm>
        </p:spPr>
        <p:txBody>
          <a:bodyPr/>
          <a:lstStyle/>
          <a:p>
            <a:r>
              <a:rPr lang="en-US" dirty="0">
                <a:solidFill>
                  <a:srgbClr val="111111"/>
                </a:solidFill>
                <a:ea typeface="Georgia" pitchFamily="34" charset="-122"/>
              </a:rPr>
              <a:t>Building a Comprehensive CKM Care Plan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997620-95F1-0BB3-BCA6-E833D703B2C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</a:t>
            </a:r>
            <a:r>
              <a:rPr lang="en-US" dirty="0" err="1"/>
              <a:t>Gorgojo</a:t>
            </a:r>
            <a:r>
              <a:rPr lang="en-US" dirty="0"/>
              <a:t>-Martínez. J Clin Med. 2022;12:145.</a:t>
            </a:r>
            <a:br>
              <a:rPr lang="en-US" dirty="0"/>
            </a:br>
            <a:r>
              <a:rPr lang="en-US" dirty="0"/>
              <a:t>Kidney Disease: Improving Global Outcomes (KDIGO) CKD Work Group. Kidney Int. 2024;105:S117. </a:t>
            </a:r>
            <a:br>
              <a:rPr lang="en-US" dirty="0"/>
            </a:br>
            <a:r>
              <a:rPr lang="en-US" dirty="0"/>
              <a:t>American Diabetes Association Professional Practice Committee. Diabetes Care. 2026;49:S183.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894E735-A755-F128-8390-2F95FB72355F}"/>
              </a:ext>
            </a:extLst>
          </p:cNvPr>
          <p:cNvSpPr/>
          <p:nvPr/>
        </p:nvSpPr>
        <p:spPr>
          <a:xfrm>
            <a:off x="4241864" y="1431036"/>
            <a:ext cx="3708273" cy="186195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Obesity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Set realistic goals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Pair treatment with lifestyle modifications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731EDC-6947-041F-95AB-81CF66D83337}"/>
              </a:ext>
            </a:extLst>
          </p:cNvPr>
          <p:cNvSpPr/>
          <p:nvPr/>
        </p:nvSpPr>
        <p:spPr>
          <a:xfrm>
            <a:off x="8090535" y="1431036"/>
            <a:ext cx="3708273" cy="186195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Kidney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Monitor eGFR and UACR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Optimize kidney protection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FD2264E-0FA6-A781-B868-A1D2DFFDF6D9}"/>
              </a:ext>
            </a:extLst>
          </p:cNvPr>
          <p:cNvSpPr/>
          <p:nvPr/>
        </p:nvSpPr>
        <p:spPr>
          <a:xfrm>
            <a:off x="393193" y="3565006"/>
            <a:ext cx="3708273" cy="186195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Cardiovascular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Optimize blood pressure, lipids, and smoking status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Assess symptoms and risk regularly per guidelines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9227A91-AFF8-6A29-E732-F94BE8255F7A}"/>
              </a:ext>
            </a:extLst>
          </p:cNvPr>
          <p:cNvSpPr/>
          <p:nvPr/>
        </p:nvSpPr>
        <p:spPr>
          <a:xfrm>
            <a:off x="4241863" y="3565005"/>
            <a:ext cx="3708273" cy="18619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Incretin-Based Therapy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Select per current evidence, administration route, tolerability, access, and patient preferences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Counsel before initiating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D39D5D-37D8-248A-CBB8-A54C439D342F}"/>
              </a:ext>
            </a:extLst>
          </p:cNvPr>
          <p:cNvSpPr/>
          <p:nvPr/>
        </p:nvSpPr>
        <p:spPr>
          <a:xfrm>
            <a:off x="8090534" y="3565004"/>
            <a:ext cx="3708273" cy="18619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Follow 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Assess tolerability and access within 2-4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wk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Titrate only when symptoms are controlled</a:t>
            </a:r>
          </a:p>
        </p:txBody>
      </p:sp>
    </p:spTree>
    <p:extLst>
      <p:ext uri="{BB962C8B-B14F-4D97-AF65-F5344CB8AC3E}">
        <p14:creationId xmlns:p14="http://schemas.microsoft.com/office/powerpoint/2010/main" val="402525923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1F703-5151-ECD7-55BA-0832DE6D1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Shared Decision-making: What Primary Care Can Say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9508F52-54AA-6941-AA68-C973C1AD9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4238626"/>
            <a:ext cx="7484172" cy="1524000"/>
          </a:xfrm>
        </p:spPr>
        <p:txBody>
          <a:bodyPr/>
          <a:lstStyle/>
          <a:p>
            <a:r>
              <a:rPr lang="en-US" sz="2200" b="1" dirty="0"/>
              <a:t>Translate the current evidence into patient goals</a:t>
            </a:r>
          </a:p>
          <a:p>
            <a:pPr lvl="2"/>
            <a:r>
              <a:rPr lang="en-US" sz="2000" dirty="0"/>
              <a:t>Fewer complications over time </a:t>
            </a:r>
          </a:p>
          <a:p>
            <a:pPr lvl="2"/>
            <a:r>
              <a:rPr lang="en-US" sz="2000" dirty="0"/>
              <a:t>Weight and glycemia improvement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A55C21-1FE0-C5A6-CCF7-9A0A377D587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American Diabetes Association Professional Practice Committee. Diabetes Care. 2026;49:S183.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D0A5F281-6611-4FBE-EDF2-35011DFA0981}"/>
              </a:ext>
            </a:extLst>
          </p:cNvPr>
          <p:cNvSpPr/>
          <p:nvPr/>
        </p:nvSpPr>
        <p:spPr>
          <a:xfrm>
            <a:off x="231078" y="1428077"/>
            <a:ext cx="3838575" cy="2133600"/>
          </a:xfrm>
          <a:prstGeom prst="wedgeRectCallout">
            <a:avLst>
              <a:gd name="adj1" fmla="val -20585"/>
              <a:gd name="adj2" fmla="val 67411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If my A1C is not high, why would I continue taking this medicine long term?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-Patient</a:t>
            </a: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9F32B71D-0767-A2E1-975D-45C29C790419}"/>
              </a:ext>
            </a:extLst>
          </p:cNvPr>
          <p:cNvSpPr/>
          <p:nvPr/>
        </p:nvSpPr>
        <p:spPr>
          <a:xfrm>
            <a:off x="4248150" y="1428077"/>
            <a:ext cx="7712771" cy="2133600"/>
          </a:xfrm>
          <a:prstGeom prst="wedgeRectCallout">
            <a:avLst>
              <a:gd name="adj1" fmla="val 21526"/>
              <a:gd name="adj2" fmla="val 6830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Although your A1C is a part of the picture, your long-term heart and kidney risk, weight, and blood pressure also matter. Let’s choose an option that fits your health goals, safety concerns, dosing preferences, and insurance coverage.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-HCP response 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7BFB548E-F156-A0EB-ABD8-A719B12679BE}"/>
              </a:ext>
            </a:extLst>
          </p:cNvPr>
          <p:cNvSpPr txBox="1">
            <a:spLocks/>
          </p:cNvSpPr>
          <p:nvPr/>
        </p:nvSpPr>
        <p:spPr>
          <a:xfrm>
            <a:off x="5381625" y="4752975"/>
            <a:ext cx="6589712" cy="10001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2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Kidney and heart risk reduction when indicated</a:t>
            </a:r>
          </a:p>
          <a:p>
            <a:pPr marL="457200" marR="0" lvl="2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Affordable and tolerable plan that can be continued</a:t>
            </a:r>
          </a:p>
        </p:txBody>
      </p:sp>
    </p:spTree>
    <p:extLst>
      <p:ext uri="{BB962C8B-B14F-4D97-AF65-F5344CB8AC3E}">
        <p14:creationId xmlns:p14="http://schemas.microsoft.com/office/powerpoint/2010/main" val="41736848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A64B93-DA59-5BF4-949A-152E88C015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Set expectations before treatment start</a:t>
            </a:r>
          </a:p>
          <a:p>
            <a:pPr lvl="2"/>
            <a:r>
              <a:rPr lang="en-US" sz="1800" dirty="0"/>
              <a:t>Discuss early satiety and safety (</a:t>
            </a:r>
            <a:r>
              <a:rPr lang="en-US" sz="1800" dirty="0" err="1"/>
              <a:t>ie</a:t>
            </a:r>
            <a:r>
              <a:rPr lang="en-US" sz="1800" dirty="0"/>
              <a:t>, nausea, diarrhea, constipation, and vomiting)</a:t>
            </a:r>
          </a:p>
          <a:p>
            <a:pPr lvl="2"/>
            <a:r>
              <a:rPr lang="en-US" sz="1800" dirty="0"/>
              <a:t>Explain that symptoms are often transient but can limit treatment</a:t>
            </a:r>
          </a:p>
          <a:p>
            <a:pPr lvl="2"/>
            <a:r>
              <a:rPr lang="en-US" sz="1800" dirty="0"/>
              <a:t>Tell patients to call HCP office before discontinuing therapy</a:t>
            </a:r>
          </a:p>
          <a:p>
            <a:r>
              <a:rPr lang="en-US" sz="2000" dirty="0"/>
              <a:t>Start low and titrate slow</a:t>
            </a:r>
            <a:endParaRPr lang="en-US" sz="1800" dirty="0"/>
          </a:p>
          <a:p>
            <a:pPr lvl="2"/>
            <a:r>
              <a:rPr lang="en-US" sz="1800" dirty="0"/>
              <a:t>Delay escalation if symptoms persist</a:t>
            </a:r>
          </a:p>
          <a:p>
            <a:pPr lvl="2"/>
            <a:r>
              <a:rPr lang="en-US" sz="1800" dirty="0"/>
              <a:t>Counsel on slowly eating smaller meals and avoiding large/high-fat meals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3A32060-2881-FAAA-ECC5-143CAC928855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sz="2000" dirty="0"/>
              <a:t>Safety checks in regular follow-up </a:t>
            </a:r>
          </a:p>
          <a:p>
            <a:pPr lvl="2"/>
            <a:r>
              <a:rPr lang="en-US" sz="1800" dirty="0"/>
              <a:t>Assess red flags, such as severe abdominal pain, persistent vomiting and dehydration, or gallbladder symptoms</a:t>
            </a:r>
          </a:p>
          <a:p>
            <a:pPr lvl="2"/>
            <a:r>
              <a:rPr lang="en-US" sz="1800" dirty="0"/>
              <a:t>Adjust insulin/sulfonylurea when hypoglycemia risk is present</a:t>
            </a:r>
          </a:p>
          <a:p>
            <a:pPr lvl="2"/>
            <a:r>
              <a:rPr lang="en-US" sz="1800" dirty="0"/>
              <a:t>Plan follow-up within 2-4 </a:t>
            </a:r>
            <a:r>
              <a:rPr lang="en-US" sz="1800" dirty="0" err="1"/>
              <a:t>wk</a:t>
            </a:r>
            <a:endParaRPr 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FDF675-71B2-47DC-B68F-110DC0646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Supporting Persistence and Adherence With GI Tolerability  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C8F4089-FAA2-22CB-BE92-F0B4D913741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Gorgojo</a:t>
            </a:r>
            <a:r>
              <a:rPr lang="en-US" dirty="0"/>
              <a:t>-Martínez. J Clin Med. 2022;12:145. Liraglutide PI. Semaglutide PI. Dulaglutide PI. Tirzepatide PI. </a:t>
            </a:r>
            <a:br>
              <a:rPr lang="en-US" dirty="0"/>
            </a:br>
            <a:r>
              <a:rPr lang="en-US" dirty="0"/>
              <a:t>American Diabetes Association Professional Practice Committee. Diabetes Care. 2026;49:S183. </a:t>
            </a:r>
          </a:p>
        </p:txBody>
      </p:sp>
    </p:spTree>
    <p:extLst>
      <p:ext uri="{BB962C8B-B14F-4D97-AF65-F5344CB8AC3E}">
        <p14:creationId xmlns:p14="http://schemas.microsoft.com/office/powerpoint/2010/main" val="155641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A5646CBE-8C0B-346F-9A74-81F8C5E9B4AA}"/>
              </a:ext>
            </a:extLst>
          </p:cNvPr>
          <p:cNvGraphicFramePr/>
          <p:nvPr/>
        </p:nvGraphicFramePr>
        <p:xfrm>
          <a:off x="285750" y="1432819"/>
          <a:ext cx="11620500" cy="352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itle 11">
            <a:extLst>
              <a:ext uri="{FF2B5EF4-FFF2-40B4-BE49-F238E27FC236}">
                <a16:creationId xmlns:a16="http://schemas.microsoft.com/office/drawing/2014/main" id="{AFD0B8C2-33F2-D8AB-0868-FB5A4A16E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Troubleshooting Tolerability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9E15328-A969-A622-F334-4610EE198BD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Gorgojo</a:t>
            </a:r>
            <a:r>
              <a:rPr lang="en-US" dirty="0"/>
              <a:t>-Martínez. J Clin Med. 2022;12:145. Liraglutide PI. Semaglutide PI. Dulaglutide PI. Tirzepatide PI. </a:t>
            </a:r>
            <a:br>
              <a:rPr lang="en-US" dirty="0"/>
            </a:br>
            <a:r>
              <a:rPr lang="en-US" dirty="0"/>
              <a:t>American Diabetes Association Professional Practice Committee. Diabetes Care. 2026;49:S183.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5D0300C-1C4B-7C50-1F28-0701506F80B5}"/>
              </a:ext>
            </a:extLst>
          </p:cNvPr>
          <p:cNvSpPr/>
          <p:nvPr/>
        </p:nvSpPr>
        <p:spPr>
          <a:xfrm>
            <a:off x="263176" y="5164138"/>
            <a:ext cx="11665647" cy="809624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AE management is an adherence intervention, 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so be sure to ask patients about their symptoms before they decide to stop therapy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8DBD6-1177-1CDB-7E08-17D85FF30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CC64EC9-1538-4BA2-2AF6-FEBC5F7F2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Supporting Long-term Persistence and Adherence  </a:t>
            </a:r>
          </a:p>
        </p:txBody>
      </p:sp>
      <p:sp>
        <p:nvSpPr>
          <p:cNvPr id="20" name="Content Placeholder 19">
            <a:extLst>
              <a:ext uri="{FF2B5EF4-FFF2-40B4-BE49-F238E27FC236}">
                <a16:creationId xmlns:a16="http://schemas.microsoft.com/office/drawing/2014/main" id="{5A406AA7-5920-8FFF-BB17-64387687C93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Ndumele</a:t>
            </a:r>
            <a:r>
              <a:rPr lang="en-US" dirty="0"/>
              <a:t>. Circulation. 2026;[</a:t>
            </a:r>
            <a:r>
              <a:rPr lang="en-US" dirty="0" err="1"/>
              <a:t>ePub</a:t>
            </a:r>
            <a:r>
              <a:rPr lang="en-US" dirty="0"/>
              <a:t>]. </a:t>
            </a:r>
            <a:r>
              <a:rPr lang="en-US" dirty="0" err="1"/>
              <a:t>Gorgojo</a:t>
            </a:r>
            <a:r>
              <a:rPr lang="en-US" dirty="0"/>
              <a:t>-Martínez. J Clin Med. 2022;12:145. Powers. Diabetes Care. 2020;43:1636.</a:t>
            </a:r>
            <a:br>
              <a:rPr lang="en-US" dirty="0"/>
            </a:br>
            <a:r>
              <a:rPr lang="en-US" dirty="0"/>
              <a:t>American Diabetes Association Professional Practice Committee. Diabetes Care. 2026;49:S183.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569397C-650C-9065-F55C-F1C880D7E16E}"/>
              </a:ext>
            </a:extLst>
          </p:cNvPr>
          <p:cNvSpPr/>
          <p:nvPr/>
        </p:nvSpPr>
        <p:spPr>
          <a:xfrm>
            <a:off x="316804" y="1332686"/>
            <a:ext cx="5644122" cy="20931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Set the Frame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Explain that risk reduction goes beyond A1C alone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Agree on health goals (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ie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, A1C, weight, kidney, and CV risk)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143DC2-D31F-C1AF-31D0-4E20A51AA2A6}"/>
              </a:ext>
            </a:extLst>
          </p:cNvPr>
          <p:cNvSpPr/>
          <p:nvPr/>
        </p:nvSpPr>
        <p:spPr>
          <a:xfrm>
            <a:off x="6231075" y="1304518"/>
            <a:ext cx="5644122" cy="209319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Proactive Prevention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Counsel on GI-related AEs before treatment initiation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Schedule early follow-up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Create a “call before stopping” plan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7F0BFBB-BEE3-5878-F71B-FA2BD6D460A6}"/>
              </a:ext>
            </a:extLst>
          </p:cNvPr>
          <p:cNvSpPr/>
          <p:nvPr/>
        </p:nvSpPr>
        <p:spPr>
          <a:xfrm>
            <a:off x="316804" y="3711696"/>
            <a:ext cx="5644122" cy="209319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Track What Matters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A1C, weight/BMI, blood pressure, lipids, eGFR, and UACR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Tolerability, access and refills, adherence, and patient confidence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F66A39E-A8A9-87F3-79D3-96FDB8D6D2B7}"/>
              </a:ext>
            </a:extLst>
          </p:cNvPr>
          <p:cNvSpPr/>
          <p:nvPr/>
        </p:nvSpPr>
        <p:spPr>
          <a:xfrm>
            <a:off x="6231075" y="3711696"/>
            <a:ext cx="5644122" cy="209319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Team-based Support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9F3D9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Pharmacy staff and diabetes educators in follow-up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Prior authorization workflows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9F3D9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t>Nurse-led check-ins</a:t>
            </a:r>
          </a:p>
        </p:txBody>
      </p:sp>
    </p:spTree>
    <p:extLst>
      <p:ext uri="{BB962C8B-B14F-4D97-AF65-F5344CB8AC3E}">
        <p14:creationId xmlns:p14="http://schemas.microsoft.com/office/powerpoint/2010/main" val="23662141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329C3C-5495-48EB-C463-11779B214A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Consider referral to endocrinology/ diabetology or request specialty input when: </a:t>
            </a:r>
          </a:p>
          <a:p>
            <a:pPr lvl="2"/>
            <a:r>
              <a:rPr lang="en-US" sz="1800" dirty="0"/>
              <a:t>Patient preference</a:t>
            </a:r>
          </a:p>
          <a:p>
            <a:pPr lvl="2"/>
            <a:r>
              <a:rPr lang="en-US" sz="1800" dirty="0"/>
              <a:t>Complex insulin regimen </a:t>
            </a:r>
          </a:p>
          <a:p>
            <a:pPr lvl="2"/>
            <a:r>
              <a:rPr lang="en-US" sz="1800" dirty="0"/>
              <a:t>Recurrent hypoglycemia</a:t>
            </a:r>
          </a:p>
          <a:p>
            <a:pPr lvl="2"/>
            <a:r>
              <a:rPr lang="en-US" sz="1800" dirty="0"/>
              <a:t>Persistent intolerance despite mitigation</a:t>
            </a:r>
          </a:p>
          <a:p>
            <a:pPr lvl="2"/>
            <a:r>
              <a:rPr lang="en-US" sz="1800" dirty="0"/>
              <a:t>Unclear diagnosis/atypical diabetes course</a:t>
            </a:r>
          </a:p>
          <a:p>
            <a:pPr lvl="2"/>
            <a:r>
              <a:rPr lang="en-US" sz="1800" dirty="0"/>
              <a:t>Advanced CKD, progressive albuminuria, or complex comorbidity burden</a:t>
            </a:r>
          </a:p>
          <a:p>
            <a:pPr lvl="2"/>
            <a:r>
              <a:rPr lang="en-US" sz="1800" dirty="0"/>
              <a:t>Safety or access barriers that prevent guideline-directed care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D36856D-B688-2946-AB4E-C3F47BCFDCDE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sz="2000" b="1" dirty="0"/>
              <a:t>Primary care can start the conversation </a:t>
            </a:r>
          </a:p>
          <a:p>
            <a:pPr lvl="2"/>
            <a:r>
              <a:rPr lang="en-US" sz="1800" dirty="0"/>
              <a:t>Referral should not delay recognition of CKM risk, shared decision-making, or initiation of evidence-based therapy when appropriate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810A66-0D07-B53C-004F-C462D5B7A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Refer or Comanage via Multidisciplinary Care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C202A5-3B13-7FCD-85AD-4F56995FA60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 err="1"/>
              <a:t>Ludinard</a:t>
            </a:r>
            <a:r>
              <a:rPr lang="en-US" dirty="0"/>
              <a:t>. BMC Prim Care. 2025;26:105.</a:t>
            </a:r>
            <a:br>
              <a:rPr lang="en-US" dirty="0"/>
            </a:br>
            <a:r>
              <a:rPr lang="en-US" dirty="0"/>
              <a:t>American Diabetes Association Professional Practice Committee. Diabetes Care. 2026;49:S183.</a:t>
            </a:r>
          </a:p>
        </p:txBody>
      </p:sp>
    </p:spTree>
    <p:extLst>
      <p:ext uri="{BB962C8B-B14F-4D97-AF65-F5344CB8AC3E}">
        <p14:creationId xmlns:p14="http://schemas.microsoft.com/office/powerpoint/2010/main" val="29988244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7B986-C2B2-9B61-3853-0084E25ADF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3773DD5-8984-925B-576E-6217D6F8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Patient Case Resolution: 58-Yr-Old Man With T2D, HTN, </a:t>
            </a:r>
            <a:br>
              <a:rPr lang="en-US" dirty="0"/>
            </a:br>
            <a:r>
              <a:rPr lang="en-US" dirty="0"/>
              <a:t>Obesity, and Early CKD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F5B2C3D-2743-82E7-36BD-85F5FF3E5B09}"/>
              </a:ext>
            </a:extLst>
          </p:cNvPr>
          <p:cNvGrpSpPr/>
          <p:nvPr/>
        </p:nvGrpSpPr>
        <p:grpSpPr>
          <a:xfrm>
            <a:off x="7960675" y="1328429"/>
            <a:ext cx="3728569" cy="1400907"/>
            <a:chOff x="288292" y="1516768"/>
            <a:chExt cx="3728569" cy="1400907"/>
          </a:xfrm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47D9BBD7-82E8-71E7-8F05-3A2965768472}"/>
                </a:ext>
              </a:extLst>
            </p:cNvPr>
            <p:cNvSpPr/>
            <p:nvPr/>
          </p:nvSpPr>
          <p:spPr>
            <a:xfrm>
              <a:off x="288292" y="1774675"/>
              <a:ext cx="3476840" cy="1143000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434061C5-8681-5012-DB66-C4C3AABC6DA0}"/>
                </a:ext>
              </a:extLst>
            </p:cNvPr>
            <p:cNvSpPr txBox="1"/>
            <p:nvPr/>
          </p:nvSpPr>
          <p:spPr>
            <a:xfrm>
              <a:off x="463478" y="1774675"/>
              <a:ext cx="3094114" cy="1143000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Primary care should </a:t>
              </a:r>
              <a:b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initiate the right agent for </a:t>
              </a:r>
              <a:b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</a:b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the right patient and help them continue in long term </a:t>
              </a: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06F8CAC-7E27-F1BD-E65F-0866685EAA3F}"/>
                </a:ext>
              </a:extLst>
            </p:cNvPr>
            <p:cNvSpPr/>
            <p:nvPr/>
          </p:nvSpPr>
          <p:spPr>
            <a:xfrm>
              <a:off x="3305863" y="1516768"/>
              <a:ext cx="710998" cy="710998"/>
            </a:xfrm>
            <a:prstGeom prst="ellipse">
              <a:avLst/>
            </a:prstGeom>
            <a:solidFill>
              <a:schemeClr val="accent6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35" name="Graphic 34" descr="Chat bubble with solid fill">
              <a:extLst>
                <a:ext uri="{FF2B5EF4-FFF2-40B4-BE49-F238E27FC236}">
                  <a16:creationId xmlns:a16="http://schemas.microsoft.com/office/drawing/2014/main" id="{6890AAA1-2D0A-FFAA-899D-C9FA1D48731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413992" y="1646351"/>
              <a:ext cx="494739" cy="494739"/>
            </a:xfrm>
            <a:prstGeom prst="rect">
              <a:avLst/>
            </a:prstGeom>
          </p:spPr>
        </p:pic>
      </p:grpSp>
      <p:pic>
        <p:nvPicPr>
          <p:cNvPr id="64" name="Picture 63">
            <a:extLst>
              <a:ext uri="{FF2B5EF4-FFF2-40B4-BE49-F238E27FC236}">
                <a16:creationId xmlns:a16="http://schemas.microsoft.com/office/drawing/2014/main" id="{3F4A0042-92A1-C3AA-82D9-B855DAC0498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-1" r="1057" b="3925"/>
          <a:stretch>
            <a:fillRect/>
          </a:stretch>
        </p:blipFill>
        <p:spPr>
          <a:xfrm>
            <a:off x="4932490" y="1800892"/>
            <a:ext cx="2373186" cy="2304383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tx2"/>
            </a:solidFill>
          </a:ln>
        </p:spPr>
      </p:pic>
      <p:grpSp>
        <p:nvGrpSpPr>
          <p:cNvPr id="69" name="Group 68">
            <a:extLst>
              <a:ext uri="{FF2B5EF4-FFF2-40B4-BE49-F238E27FC236}">
                <a16:creationId xmlns:a16="http://schemas.microsoft.com/office/drawing/2014/main" id="{36A43943-3EC6-92CB-5862-E165EBEB5908}"/>
              </a:ext>
            </a:extLst>
          </p:cNvPr>
          <p:cNvGrpSpPr/>
          <p:nvPr/>
        </p:nvGrpSpPr>
        <p:grpSpPr>
          <a:xfrm>
            <a:off x="550503" y="1328429"/>
            <a:ext cx="3750996" cy="1400907"/>
            <a:chOff x="550503" y="1328429"/>
            <a:chExt cx="3750996" cy="1400907"/>
          </a:xfrm>
        </p:grpSpPr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0607BBF3-25BE-C8F9-7A64-F8AE7A82D6BC}"/>
                </a:ext>
              </a:extLst>
            </p:cNvPr>
            <p:cNvSpPr/>
            <p:nvPr/>
          </p:nvSpPr>
          <p:spPr>
            <a:xfrm>
              <a:off x="824659" y="1586336"/>
              <a:ext cx="3476840" cy="11430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66B07C3-13D6-D4F7-A3DC-8EB16E80DAF1}"/>
                </a:ext>
              </a:extLst>
            </p:cNvPr>
            <p:cNvSpPr txBox="1"/>
            <p:nvPr/>
          </p:nvSpPr>
          <p:spPr>
            <a:xfrm>
              <a:off x="999844" y="1586336"/>
              <a:ext cx="3127797" cy="1130245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What We Learned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9F3D9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This patient’s CKM risk supports treatment beyond A1C management alone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F9B03843-4C66-5F50-AAA8-7FF9EAA0ACBA}"/>
                </a:ext>
              </a:extLst>
            </p:cNvPr>
            <p:cNvSpPr/>
            <p:nvPr/>
          </p:nvSpPr>
          <p:spPr>
            <a:xfrm>
              <a:off x="550503" y="1328429"/>
              <a:ext cx="710998" cy="710998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8" name="Graphic 67" descr="Users with solid fill">
              <a:extLst>
                <a:ext uri="{FF2B5EF4-FFF2-40B4-BE49-F238E27FC236}">
                  <a16:creationId xmlns:a16="http://schemas.microsoft.com/office/drawing/2014/main" id="{C73CCB46-AE91-96FB-16CF-648A9A70067B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6488" y="1386080"/>
              <a:ext cx="579028" cy="579028"/>
            </a:xfrm>
            <a:prstGeom prst="rect">
              <a:avLst/>
            </a:prstGeom>
          </p:spPr>
        </p:pic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E28D4BB-B4C5-3D21-30D7-78D92596D0BE}"/>
              </a:ext>
            </a:extLst>
          </p:cNvPr>
          <p:cNvGrpSpPr/>
          <p:nvPr/>
        </p:nvGrpSpPr>
        <p:grpSpPr>
          <a:xfrm>
            <a:off x="550503" y="3000155"/>
            <a:ext cx="3750996" cy="1400907"/>
            <a:chOff x="550503" y="3000155"/>
            <a:chExt cx="3750996" cy="140090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E9EEA10-5D16-3BBE-5EDE-7355B135235E}"/>
                </a:ext>
              </a:extLst>
            </p:cNvPr>
            <p:cNvGrpSpPr/>
            <p:nvPr/>
          </p:nvGrpSpPr>
          <p:grpSpPr>
            <a:xfrm>
              <a:off x="550503" y="3000155"/>
              <a:ext cx="3750996" cy="1400907"/>
              <a:chOff x="234896" y="1516768"/>
              <a:chExt cx="3750996" cy="1400907"/>
            </a:xfrm>
          </p:grpSpPr>
          <p:sp>
            <p:nvSpPr>
              <p:cNvPr id="17" name="Rounded Rectangle 16">
                <a:extLst>
                  <a:ext uri="{FF2B5EF4-FFF2-40B4-BE49-F238E27FC236}">
                    <a16:creationId xmlns:a16="http://schemas.microsoft.com/office/drawing/2014/main" id="{28C5057B-8171-A337-24C1-5F4674B2F2B0}"/>
                  </a:ext>
                </a:extLst>
              </p:cNvPr>
              <p:cNvSpPr/>
              <p:nvPr/>
            </p:nvSpPr>
            <p:spPr>
              <a:xfrm>
                <a:off x="509052" y="1774675"/>
                <a:ext cx="3476840" cy="11430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A06E308-1BC5-DB93-42A2-405159BC44F3}"/>
                  </a:ext>
                </a:extLst>
              </p:cNvPr>
              <p:cNvSpPr txBox="1"/>
              <p:nvPr/>
            </p:nvSpPr>
            <p:spPr>
              <a:xfrm>
                <a:off x="684238" y="1774675"/>
                <a:ext cx="3094114" cy="1143000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Immediate Priority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Create a care plan that </a:t>
                </a:r>
                <a:b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addresses risk, tolerability, access, and persistence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FD9FEC1D-D4B5-FF99-6034-615C5F30AC3E}"/>
                  </a:ext>
                </a:extLst>
              </p:cNvPr>
              <p:cNvSpPr/>
              <p:nvPr/>
            </p:nvSpPr>
            <p:spPr>
              <a:xfrm>
                <a:off x="234896" y="1516768"/>
                <a:ext cx="710998" cy="710998"/>
              </a:xfrm>
              <a:prstGeom prst="ellipse">
                <a:avLst/>
              </a:prstGeom>
              <a:solidFill>
                <a:schemeClr val="accent3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1" name="Graphic 70" descr="Magnifying glass with solid fill">
              <a:extLst>
                <a:ext uri="{FF2B5EF4-FFF2-40B4-BE49-F238E27FC236}">
                  <a16:creationId xmlns:a16="http://schemas.microsoft.com/office/drawing/2014/main" id="{A752EE19-E695-EB51-E175-ED9A6E626AA5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63115" y="3106029"/>
              <a:ext cx="457200" cy="457200"/>
            </a:xfrm>
            <a:prstGeom prst="rect">
              <a:avLst/>
            </a:prstGeom>
          </p:spPr>
        </p:pic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D2B8A63D-4D7B-F74A-E54C-60DD42D62A1E}"/>
              </a:ext>
            </a:extLst>
          </p:cNvPr>
          <p:cNvGrpSpPr/>
          <p:nvPr/>
        </p:nvGrpSpPr>
        <p:grpSpPr>
          <a:xfrm>
            <a:off x="7960675" y="3000155"/>
            <a:ext cx="3728569" cy="1401078"/>
            <a:chOff x="7960675" y="3000155"/>
            <a:chExt cx="3728569" cy="1401078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5110BFCB-FEA8-6FC8-ED58-260AF53038E0}"/>
                </a:ext>
              </a:extLst>
            </p:cNvPr>
            <p:cNvGrpSpPr/>
            <p:nvPr/>
          </p:nvGrpSpPr>
          <p:grpSpPr>
            <a:xfrm>
              <a:off x="7960675" y="3000155"/>
              <a:ext cx="3728569" cy="1401078"/>
              <a:chOff x="288292" y="1516768"/>
              <a:chExt cx="3728569" cy="1401078"/>
            </a:xfrm>
          </p:grpSpPr>
          <p:sp>
            <p:nvSpPr>
              <p:cNvPr id="42" name="Rounded Rectangle 41">
                <a:extLst>
                  <a:ext uri="{FF2B5EF4-FFF2-40B4-BE49-F238E27FC236}">
                    <a16:creationId xmlns:a16="http://schemas.microsoft.com/office/drawing/2014/main" id="{9C19FFDD-75A3-0D3D-0F24-1DDB9DAC2B41}"/>
                  </a:ext>
                </a:extLst>
              </p:cNvPr>
              <p:cNvSpPr/>
              <p:nvPr/>
            </p:nvSpPr>
            <p:spPr>
              <a:xfrm>
                <a:off x="288292" y="1774675"/>
                <a:ext cx="3476840" cy="1143171"/>
              </a:xfrm>
              <a:prstGeom prst="round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2D3780A2-88A8-39F7-C901-27B0257E6AAC}"/>
                  </a:ext>
                </a:extLst>
              </p:cNvPr>
              <p:cNvSpPr txBox="1"/>
              <p:nvPr/>
            </p:nvSpPr>
            <p:spPr>
              <a:xfrm>
                <a:off x="463478" y="1774675"/>
                <a:ext cx="3094114" cy="1143171"/>
              </a:xfrm>
              <a:prstGeom prst="rect">
                <a:avLst/>
              </a:prstGeom>
            </p:spPr>
            <p:txBody>
              <a:bodyPr vert="horz" wrap="square" lIns="0" tIns="0" rIns="0" bIns="0" rtlCol="0" anchor="ctr">
                <a:no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Clinical Action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Start guideline-directed </a:t>
                </a:r>
                <a:b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</a:b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9F3D9"/>
                    </a:solidFill>
                    <a:effectLst/>
                    <a:uLnTx/>
                    <a:uFillTx/>
                    <a:latin typeface="Poppins"/>
                    <a:ea typeface="+mn-ea"/>
                    <a:cs typeface="+mn-cs"/>
                  </a:rPr>
                  <a:t>therapy, address comorbidity risk, proactively counsel, and follow up</a:t>
                </a:r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24B3C4A4-A88F-86DE-F6E2-E9E24638E4B7}"/>
                  </a:ext>
                </a:extLst>
              </p:cNvPr>
              <p:cNvSpPr/>
              <p:nvPr/>
            </p:nvSpPr>
            <p:spPr>
              <a:xfrm>
                <a:off x="3305863" y="1516768"/>
                <a:ext cx="710998" cy="710998"/>
              </a:xfrm>
              <a:prstGeom prst="ellipse">
                <a:avLst/>
              </a:prstGeom>
              <a:solidFill>
                <a:schemeClr val="tx1"/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endParaRPr>
              </a:p>
            </p:txBody>
          </p:sp>
        </p:grpSp>
        <p:pic>
          <p:nvPicPr>
            <p:cNvPr id="74" name="Graphic 73" descr="Bar graph with upward trend with solid fill">
              <a:extLst>
                <a:ext uri="{FF2B5EF4-FFF2-40B4-BE49-F238E27FC236}">
                  <a16:creationId xmlns:a16="http://schemas.microsoft.com/office/drawing/2014/main" id="{A6166F5F-BF7C-ACA2-E6C6-0DA2008FB0B3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1086375" y="3126077"/>
              <a:ext cx="459490" cy="459490"/>
            </a:xfrm>
            <a:prstGeom prst="rect">
              <a:avLst/>
            </a:prstGeom>
          </p:spPr>
        </p:pic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E3A9D800-0D54-F640-05CB-D7AE39C9AB60}"/>
              </a:ext>
            </a:extLst>
          </p:cNvPr>
          <p:cNvGrpSpPr/>
          <p:nvPr/>
        </p:nvGrpSpPr>
        <p:grpSpPr>
          <a:xfrm>
            <a:off x="2802267" y="4045563"/>
            <a:ext cx="6921282" cy="2497840"/>
            <a:chOff x="3693368" y="-3326896"/>
            <a:chExt cx="6921282" cy="2497840"/>
          </a:xfrm>
        </p:grpSpPr>
        <p:sp>
          <p:nvSpPr>
            <p:cNvPr id="4" name="Flowchart: Alternate Process 3">
              <a:extLst>
                <a:ext uri="{FF2B5EF4-FFF2-40B4-BE49-F238E27FC236}">
                  <a16:creationId xmlns:a16="http://schemas.microsoft.com/office/drawing/2014/main" id="{732B5865-E768-873E-74B0-A22F2C15F3FE}"/>
                </a:ext>
              </a:extLst>
            </p:cNvPr>
            <p:cNvSpPr/>
            <p:nvPr/>
          </p:nvSpPr>
          <p:spPr>
            <a:xfrm>
              <a:off x="3693368" y="-2810045"/>
              <a:ext cx="6921282" cy="1980989"/>
            </a:xfrm>
            <a:prstGeom prst="flowChartAlternateProcess">
              <a:avLst/>
            </a:prstGeom>
            <a:solidFill>
              <a:schemeClr val="accent4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 pitchFamily="2" charset="77"/>
                  <a:ea typeface="+mn-ea"/>
                  <a:cs typeface="Poppins" pitchFamily="2" charset="77"/>
                </a:rPr>
                <a:t>Educational Focus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EE6CA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Apply guidelines to treatment selection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Position incretin-based therapy within overall CKM care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Support shared decision-making with patients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Manage GI-related AEs and tolerability</a:t>
              </a:r>
            </a:p>
            <a:p>
              <a:pPr marL="288925" marR="0" lvl="0" indent="-227013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EEE6CA"/>
                  </a:solidFill>
                  <a:effectLst/>
                  <a:uLnTx/>
                  <a:uFillTx/>
                  <a:latin typeface="Poppins"/>
                  <a:ea typeface="+mn-ea"/>
                  <a:cs typeface="+mn-cs"/>
                </a:rPr>
                <a:t>Improve long-term adherence</a:t>
              </a:r>
            </a:p>
            <a:p>
              <a:pPr marL="61912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EEE6CA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5A4D743-4092-B3EA-ABA2-09D1E43714F4}"/>
                </a:ext>
              </a:extLst>
            </p:cNvPr>
            <p:cNvSpPr/>
            <p:nvPr/>
          </p:nvSpPr>
          <p:spPr>
            <a:xfrm>
              <a:off x="6666689" y="-3326896"/>
              <a:ext cx="710998" cy="71099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/>
                <a:ea typeface="+mn-ea"/>
                <a:cs typeface="+mn-cs"/>
              </a:endParaRPr>
            </a:p>
          </p:txBody>
        </p:sp>
        <p:pic>
          <p:nvPicPr>
            <p:cNvPr id="6" name="Graphic 5" descr="Lightbulb and gear with solid fill">
              <a:extLst>
                <a:ext uri="{FF2B5EF4-FFF2-40B4-BE49-F238E27FC236}">
                  <a16:creationId xmlns:a16="http://schemas.microsoft.com/office/drawing/2014/main" id="{42187FF4-40BF-6287-51E9-D25A59ACA5B7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/>
            <a:stretch/>
          </p:blipFill>
          <p:spPr>
            <a:xfrm>
              <a:off x="6763177" y="-3238979"/>
              <a:ext cx="518021" cy="5180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66248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E5A4DF-4E11-E7D1-A322-92ABBE4C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Takeaways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09493-3967-88C0-D31E-2C5250022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/>
              <a:t>Prioritize incretin–based therapy discussions by CKM risk profile—not A1C alone</a:t>
            </a:r>
          </a:p>
          <a:p>
            <a:r>
              <a:rPr lang="en-US" sz="2200" dirty="0"/>
              <a:t>Position these therapies within a comprehensive plan that addresses glycemia, weight/BMI, CV and kidney risk, and lifestyle</a:t>
            </a:r>
          </a:p>
          <a:p>
            <a:r>
              <a:rPr lang="en-US" sz="2200" dirty="0"/>
              <a:t>Use shared decision-making to match the right therapy with overall health goals, administration route, tolerability, dosing, and patient preferences and insurance coverage</a:t>
            </a:r>
          </a:p>
          <a:p>
            <a:r>
              <a:rPr lang="en-US" sz="2200" dirty="0"/>
              <a:t>Anticipate GI-related AEs and titrate slowly</a:t>
            </a:r>
          </a:p>
          <a:p>
            <a:pPr lvl="2"/>
            <a:r>
              <a:rPr lang="en-US" sz="2000" dirty="0"/>
              <a:t>Follow up early to prevent avoidable discontinuations</a:t>
            </a:r>
          </a:p>
          <a:p>
            <a:r>
              <a:rPr lang="en-US" sz="2200" dirty="0"/>
              <a:t>The best therapy is one that patients can access, tolerate, understand, and continue in the long term</a:t>
            </a:r>
          </a:p>
        </p:txBody>
      </p:sp>
    </p:spTree>
    <p:extLst>
      <p:ext uri="{BB962C8B-B14F-4D97-AF65-F5344CB8AC3E}">
        <p14:creationId xmlns:p14="http://schemas.microsoft.com/office/powerpoint/2010/main" val="1840600715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6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48f128-cdc6-4aa5-a9b2-206ce6f927c2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00765F41CACA4DB5ED89A3D47997FC" ma:contentTypeVersion="11" ma:contentTypeDescription="Create a new document." ma:contentTypeScope="" ma:versionID="f1b6c230226c0076c3941fe6ee31af41">
  <xsd:schema xmlns:xsd="http://www.w3.org/2001/XMLSchema" xmlns:xs="http://www.w3.org/2001/XMLSchema" xmlns:p="http://schemas.microsoft.com/office/2006/metadata/properties" xmlns:ns2="2d48f128-cdc6-4aa5-a9b2-206ce6f927c2" xmlns:ns3="22fd6914-46d4-4c7e-bbad-46e82841b69d" targetNamespace="http://schemas.microsoft.com/office/2006/metadata/properties" ma:root="true" ma:fieldsID="66b9ee76a0a3a6ef4f42ea85ebbbfe73" ns2:_="" ns3:_="">
    <xsd:import namespace="2d48f128-cdc6-4aa5-a9b2-206ce6f927c2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48f128-cdc6-4aa5-a9b2-206ce6f92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2BF528-79E7-49C7-8398-55B164A86230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2d48f128-cdc6-4aa5-a9b2-206ce6f927c2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22fd6914-46d4-4c7e-bbad-46e82841b69d"/>
  </ds:schemaRefs>
</ds:datastoreItem>
</file>

<file path=customXml/itemProps3.xml><?xml version="1.0" encoding="utf-8"?>
<ds:datastoreItem xmlns:ds="http://schemas.openxmlformats.org/officeDocument/2006/customXml" ds:itemID="{B9A2BDA7-2156-4379-94C9-547B0DA5A7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48f128-cdc6-4aa5-a9b2-206ce6f927c2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744</TotalTime>
  <Words>6787</Words>
  <Application>Microsoft Office PowerPoint</Application>
  <PresentationFormat>Widescreen</PresentationFormat>
  <Paragraphs>653</Paragraphs>
  <Slides>41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41</vt:i4>
      </vt:variant>
    </vt:vector>
  </HeadingPairs>
  <TitlesOfParts>
    <vt:vector size="56" baseType="lpstr">
      <vt:lpstr>Aptos</vt:lpstr>
      <vt:lpstr>Arial</vt:lpstr>
      <vt:lpstr>Calibri</vt:lpstr>
      <vt:lpstr>Georgia</vt:lpstr>
      <vt:lpstr>Newsreader ExtraBold</vt:lpstr>
      <vt:lpstr>Newsreader SemiBold</vt:lpstr>
      <vt:lpstr>Poppins</vt:lpstr>
      <vt:lpstr>Poppins Light</vt:lpstr>
      <vt:lpstr>Times</vt:lpstr>
      <vt:lpstr>Times New Roman</vt:lpstr>
      <vt:lpstr>Wingdings</vt:lpstr>
      <vt:lpstr>3_Office</vt:lpstr>
      <vt:lpstr>4_Office</vt:lpstr>
      <vt:lpstr>2_Office</vt:lpstr>
      <vt:lpstr>6_Office</vt:lpstr>
      <vt:lpstr>Curbside Consults in T2D Care: Translating Cardiometabolic Evidence Into Primary Care Decisions</vt:lpstr>
      <vt:lpstr>About These Slides</vt:lpstr>
      <vt:lpstr>Faculty</vt:lpstr>
      <vt:lpstr>Disclosures</vt:lpstr>
      <vt:lpstr>Learning Objective</vt:lpstr>
      <vt:lpstr>Briefcase 1 – Cardiovascular and Renal Risk Assessment in Type 2 Diabetes: Looking Beyond A1C</vt:lpstr>
      <vt:lpstr>Moving Beyond A1C: Matching Therapy to Patient Risk </vt:lpstr>
      <vt:lpstr>2026 CKM Risk Stratification: T2D and Primary Care Focus</vt:lpstr>
      <vt:lpstr>Glucose-Lowering Therapy + Cardiovascular Risk Reduction</vt:lpstr>
      <vt:lpstr>Identifying Key Risk Factors That Influence Treatment Decisions</vt:lpstr>
      <vt:lpstr>Risk Stratification in Routine Primary Care</vt:lpstr>
      <vt:lpstr>Aligning Patient Assessment With Guideline-Directed Care</vt:lpstr>
      <vt:lpstr>Aligning Patient Assessment With Guideline-Directed Care</vt:lpstr>
      <vt:lpstr>Guideline-Concordant Diabetes + CKM Therapy in Primary Care </vt:lpstr>
      <vt:lpstr>Patient Case: 58-Yr-Old Man With T2D, HTN, Obesity, and CKD</vt:lpstr>
      <vt:lpstr>Patient Case: 58-Yr-Old Man With T2D, HTN, Obesity, and CKD</vt:lpstr>
      <vt:lpstr>Briefcase 2 - Therapeutic Landscape: Choosing GLP-1–Based Therapy for Cardiometabolic Risk Reduction in Primary Care</vt:lpstr>
      <vt:lpstr>Patient Case Evolution: 58-Yr-Old Man With T2D, HTN,  Obesity, and CKD</vt:lpstr>
      <vt:lpstr>Incretin-Based Therapies Offer More Than Glucose Lowering</vt:lpstr>
      <vt:lpstr>Mechanism Matters: Matching Incretin Biology to Patient Goals</vt:lpstr>
      <vt:lpstr>Practical Differentiation of Incretin-Based Therapies</vt:lpstr>
      <vt:lpstr>At a Glance: FDA-Approved Incretin-Based Therapies</vt:lpstr>
      <vt:lpstr>What To Ask Yourself When Interpreting Relevant CVOT Data</vt:lpstr>
      <vt:lpstr>Landmark CVOTs: Evidence That Changed Practice</vt:lpstr>
      <vt:lpstr>Expanding Outcomes Evidence Across CV and Kidney Risk</vt:lpstr>
      <vt:lpstr>Start Smart: What to Do Before Administering the 1st Dose </vt:lpstr>
      <vt:lpstr>Beyond A1C and Weight Loss: Where the Evidence Is Heading</vt:lpstr>
      <vt:lpstr>Patient Case Evolution: 58-Yr-Old Man With T2D, HTN,  Obesity, and CKD</vt:lpstr>
      <vt:lpstr>Key Takeaways </vt:lpstr>
      <vt:lpstr>Briefcase 3 - Evidence Integration and Clinical Positioning in Primary Care Practice</vt:lpstr>
      <vt:lpstr>Patient Case Resolution: 58-Yr-Old Man With T2D, HTN,  Obesity, and Early CKD</vt:lpstr>
      <vt:lpstr>Which Patients Should Be Prioritized for Incretin-Based Therapy </vt:lpstr>
      <vt:lpstr>From Evidence to Action: A Primary Care Workflow</vt:lpstr>
      <vt:lpstr>Building a Comprehensive CKM Care Plan</vt:lpstr>
      <vt:lpstr>Shared Decision-making: What Primary Care Can Say </vt:lpstr>
      <vt:lpstr>Supporting Persistence and Adherence With GI Tolerability   </vt:lpstr>
      <vt:lpstr>Troubleshooting Tolerability</vt:lpstr>
      <vt:lpstr>Supporting Long-term Persistence and Adherence  </vt:lpstr>
      <vt:lpstr>When to Refer or Comanage via Multidisciplinary Care</vt:lpstr>
      <vt:lpstr>Patient Case Resolution: 58-Yr-Old Man With T2D, HTN,  Obesity, and Early CKD</vt:lpstr>
      <vt:lpstr>Key Takeaways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Decera Clinical (formerly CEA) Investor Presentation</dc:title>
  <dc:creator>Davidson, El (NYC-FUB)</dc:creator>
  <cp:lastModifiedBy>Jill Frost</cp:lastModifiedBy>
  <cp:revision>85</cp:revision>
  <dcterms:created xsi:type="dcterms:W3CDTF">2025-10-10T13:11:02Z</dcterms:created>
  <dcterms:modified xsi:type="dcterms:W3CDTF">2026-07-22T15:29:34Z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0x0101003700765F41CACA4DB5ED89A3D47997FC</vt:lpwstr>
  </property>
  <property fmtid="{D5CDD505-2E9C-101B-9397-08002B2CF9AE}" pid="3" name="MediaServiceImageTags">
    <vt:lpwstr/>
  </property>
</Properties>
</file>