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19"/>
  </p:notesMasterIdLst>
  <p:sldIdLst>
    <p:sldId id="550" r:id="rId7"/>
    <p:sldId id="308" r:id="rId8"/>
    <p:sldId id="531" r:id="rId9"/>
    <p:sldId id="263" r:id="rId10"/>
    <p:sldId id="545" r:id="rId11"/>
    <p:sldId id="561" r:id="rId12"/>
    <p:sldId id="1661" r:id="rId13"/>
    <p:sldId id="1665" r:id="rId14"/>
    <p:sldId id="1663" r:id="rId15"/>
    <p:sldId id="564" r:id="rId16"/>
    <p:sldId id="1664" r:id="rId17"/>
    <p:sldId id="31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4" userDrawn="1">
          <p15:clr>
            <a:srgbClr val="A4A3A4"/>
          </p15:clr>
        </p15:guide>
        <p15:guide id="2" pos="7402" userDrawn="1">
          <p15:clr>
            <a:srgbClr val="A4A3A4"/>
          </p15:clr>
        </p15:guide>
        <p15:guide id="3" pos="324" userDrawn="1">
          <p15:clr>
            <a:srgbClr val="A4A3A4"/>
          </p15:clr>
        </p15:guide>
        <p15:guide id="4" pos="454" userDrawn="1">
          <p15:clr>
            <a:srgbClr val="A4A3A4"/>
          </p15:clr>
        </p15:guide>
        <p15:guide id="5" orient="horz" pos="259" userDrawn="1">
          <p15:clr>
            <a:srgbClr val="A4A3A4"/>
          </p15:clr>
        </p15:guide>
        <p15:guide id="6" orient="horz" pos="1008" userDrawn="1">
          <p15:clr>
            <a:srgbClr val="A4A3A4"/>
          </p15:clr>
        </p15:guide>
        <p15:guide id="7" orient="horz" pos="4147" userDrawn="1">
          <p15:clr>
            <a:srgbClr val="A4A3A4"/>
          </p15:clr>
        </p15:guide>
        <p15:guide id="8" orient="horz" pos="3895" userDrawn="1">
          <p15:clr>
            <a:srgbClr val="A4A3A4"/>
          </p15:clr>
        </p15:guide>
        <p15:guide id="9" orient="horz" pos="4039" userDrawn="1">
          <p15:clr>
            <a:srgbClr val="A4A3A4"/>
          </p15:clr>
        </p15:guide>
        <p15:guide id="10"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Bing-E Xu" initials="BEX" lastIdx="18" clrIdx="7">
    <p:extLst>
      <p:ext uri="{19B8F6BF-5375-455C-9EA6-DF929625EA0E}">
        <p15:presenceInfo xmlns:p15="http://schemas.microsoft.com/office/powerpoint/2012/main" userId="87a7fe42d5b00958" providerId="Windows Live"/>
      </p:ext>
    </p:extLst>
  </p:cmAuthor>
  <p:cmAuthor id="2" name=" " initials="MAC" lastIdx="11" clrIdx="1"/>
  <p:cmAuthor id="9" name="spantry@clinicaloptions.com" initials="s" lastIdx="1" clrIdx="8">
    <p:extLst>
      <p:ext uri="{19B8F6BF-5375-455C-9EA6-DF929625EA0E}">
        <p15:presenceInfo xmlns:p15="http://schemas.microsoft.com/office/powerpoint/2012/main" userId="spantry@clinicaloptions.com" providerId="None"/>
      </p:ext>
    </p:extLst>
  </p:cmAuthor>
  <p:cmAuthor id="3" name="Andrew Bowser" initials="AB" lastIdx="1" clrIdx="2"/>
  <p:cmAuthor id="10" name="Terrence Fagan" initials="TF" lastIdx="2" clrIdx="9">
    <p:extLst>
      <p:ext uri="{19B8F6BF-5375-455C-9EA6-DF929625EA0E}">
        <p15:presenceInfo xmlns:p15="http://schemas.microsoft.com/office/powerpoint/2012/main" userId="S::tfagan@clinicaloptions.com::6b543a43-2034-4a4a-856a-43baa52402be" providerId="AD"/>
      </p:ext>
    </p:extLst>
  </p:cmAuthor>
  <p:cmAuthor id="4" name="Melanie Couton" initials="MAC" lastIdx="1" clrIdx="3"/>
  <p:cmAuthor id="11" name="Dussadee Royal" initials="DR" lastIdx="2" clrIdx="10">
    <p:extLst>
      <p:ext uri="{19B8F6BF-5375-455C-9EA6-DF929625EA0E}">
        <p15:presenceInfo xmlns:p15="http://schemas.microsoft.com/office/powerpoint/2012/main" userId="S::droyal@clinicaloptions.com::51beead8-6fa0-4b98-aeba-37044af35e17" providerId="AD"/>
      </p:ext>
    </p:extLst>
  </p:cmAuthor>
  <p:cmAuthor id="5" name="LT Fowler" initials="LF" lastIdx="6" clrIdx="4">
    <p:extLst>
      <p:ext uri="{19B8F6BF-5375-455C-9EA6-DF929625EA0E}">
        <p15:presenceInfo xmlns:p15="http://schemas.microsoft.com/office/powerpoint/2012/main" userId="S::lfowler@practicingclinicians.com::bdc4c4d6-9ded-467c-b80c-330a0ea8ffe4" providerId="AD"/>
      </p:ext>
    </p:extLst>
  </p:cmAuthor>
  <p:cmAuthor id="12" name="LT Fowler" initials="LF [2]" lastIdx="1" clrIdx="11">
    <p:extLst>
      <p:ext uri="{19B8F6BF-5375-455C-9EA6-DF929625EA0E}">
        <p15:presenceInfo xmlns:p15="http://schemas.microsoft.com/office/powerpoint/2012/main" userId="S::lt@ltfowler.design::149bf7a0-b034-4478-a6c0-1b1c00ee4e11"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82726" autoAdjust="0"/>
  </p:normalViewPr>
  <p:slideViewPr>
    <p:cSldViewPr snapToGrid="0">
      <p:cViewPr varScale="1">
        <p:scale>
          <a:sx n="55" d="100"/>
          <a:sy n="55" d="100"/>
        </p:scale>
        <p:origin x="1096" y="40"/>
      </p:cViewPr>
      <p:guideLst>
        <p:guide orient="horz" pos="144"/>
        <p:guide pos="7402"/>
        <p:guide pos="324"/>
        <p:guide pos="454"/>
        <p:guide orient="horz" pos="259"/>
        <p:guide orient="horz" pos="1008"/>
        <p:guide orient="horz" pos="4147"/>
        <p:guide orient="horz" pos="3895"/>
        <p:guide orient="horz" pos="4039"/>
        <p:guide pos="3840"/>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CLL, chronic lymphocytic leukemia; SLL, small lymphocytic lymphoma.</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639583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CR, completer response; CRi, complete response with incomplete bone marrow recovery; FD, fixed duration; MRD, measurable residual disease; mAb, monoclonal antibody; OS, overall survival; SLL, small lymphocytic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81165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CRi, CR with incomplete bone marrow recovery; CLL, chronic lymphocytic leukemia; DoR, duration of response; ECOG PS, Eastern Cooperative Oncology Group performance status; EOT, end of treatment; FD, fixed duration; iwCLL, </a:t>
            </a:r>
            <a:r>
              <a:rPr lang="en-US" b="0" i="1" dirty="0">
                <a:solidFill>
                  <a:srgbClr val="202124"/>
                </a:solidFill>
                <a:effectLst/>
                <a:latin typeface="Roboto" panose="02000000000000000000" pitchFamily="2" charset="0"/>
              </a:rPr>
              <a:t>International Workshop on Chronic Lymphocytic Leukemia; </a:t>
            </a:r>
            <a:r>
              <a:rPr lang="en-US" i="1" dirty="0"/>
              <a:t>ORR, overall response rate; PD, progressive disease; PFS, progression-free survival; PS, performance status; SLL, small lymphocytic lymphoma; TLS, tumor lysis syndrome; Tx, treatment; uMRD, undetectable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3094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i="1" dirty="0">
                <a:latin typeface="Arial" panose="020B0604020202020204" pitchFamily="34" charset="0"/>
              </a:rPr>
              <a:t>ALC, absolute lymphocyte count; ANC, absolute neutrophil count; </a:t>
            </a:r>
            <a:r>
              <a:rPr lang="en-US" i="1" dirty="0"/>
              <a:t>LN, lymph node.</a:t>
            </a:r>
            <a:endParaRPr lang="en-GB" altLang="en-US" i="1" dirty="0">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6304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CR, complete remission; CRi, CR with incomplete bone marrow recovery; PR, partial response; nPR, nodular partial response.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2509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BM, bone marrow; MRD, measurable residual disease; PB, peripheral blood; uMRD, undetectable measurable residual disease.</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15114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PFS, progression-free survival; OS, overall survival.</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15048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rgbClr val="000000"/>
                </a:solidFill>
                <a:latin typeface="Arial"/>
                <a:cs typeface="+mn-cs"/>
              </a:rPr>
              <a:t>AE,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9863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FD, fixed duration; PD, progressive disease; PR, partial response; PR-L, partial response with lymphocytosis; SD, stable disease.</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6959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CLL, chronic lymphocytic leukemia; FD, fixed duration; OS, overall survival; PD, progressive disease; PFS, progression-free survival; SLL, small lymphocytic leukemia.</a:t>
            </a:r>
          </a:p>
          <a:p>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11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708530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543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74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96017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68910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4359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98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27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91315451"/>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CAPTIVATE: 3-Yr Follow-up Analysis From the </a:t>
            </a:r>
            <a:br>
              <a:rPr lang="en-US" altLang="en-US" sz="4000" dirty="0"/>
            </a:br>
            <a:r>
              <a:rPr lang="en-US" altLang="en-US" sz="4000" dirty="0"/>
              <a:t>Fixed-Duration Cohort of First-line Ibrutinib + Venetoclax for CLL/SLL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CAPTIVATE FD Cohort 3-Yr Update: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a:xfrm>
            <a:off x="604675" y="1513047"/>
            <a:ext cx="10877529" cy="4478611"/>
          </a:xfrm>
        </p:spPr>
        <p:txBody>
          <a:bodyPr/>
          <a:lstStyle/>
          <a:p>
            <a:pPr>
              <a:spcBef>
                <a:spcPts val="0"/>
              </a:spcBef>
            </a:pPr>
            <a:r>
              <a:rPr lang="en-US" sz="2000" dirty="0"/>
              <a:t>Ibrutinib: oral once-daily BTK inhibitor FDA approved in CLL/SLL for adult patients with or without the 17p deletion</a:t>
            </a:r>
            <a:r>
              <a:rPr lang="en-US" sz="2000" baseline="30000" dirty="0"/>
              <a:t>1</a:t>
            </a:r>
          </a:p>
          <a:p>
            <a:pPr lvl="1">
              <a:spcBef>
                <a:spcPts val="0"/>
              </a:spcBef>
            </a:pPr>
            <a:r>
              <a:rPr lang="en-US" sz="1800" dirty="0"/>
              <a:t>Ibrutinib monotherapy or in combination with rituximab has shown significant OS benefit as first-line therapy in phase III trials enrolling patients with CLL/SLL</a:t>
            </a:r>
            <a:r>
              <a:rPr lang="en-US" sz="1800" baseline="30000" dirty="0"/>
              <a:t>2,3</a:t>
            </a:r>
          </a:p>
          <a:p>
            <a:pPr>
              <a:spcBef>
                <a:spcPts val="0"/>
              </a:spcBef>
              <a:buClr>
                <a:srgbClr val="000000"/>
              </a:buClr>
            </a:pPr>
            <a:r>
              <a:rPr lang="en-US" sz="2000" dirty="0"/>
              <a:t>V</a:t>
            </a:r>
            <a:r>
              <a:rPr lang="en-US" sz="2000" dirty="0">
                <a:solidFill>
                  <a:srgbClr val="000000"/>
                </a:solidFill>
              </a:rPr>
              <a:t>enetoclax: oral BCL2 inhibitor approved in CLL/SLL as treatment for adult patients as single-agent or with anti-CD20 mAbs (obinutuzumab or rituximab)</a:t>
            </a:r>
            <a:r>
              <a:rPr lang="en-US" sz="2000" baseline="30000" dirty="0">
                <a:solidFill>
                  <a:srgbClr val="000000"/>
                </a:solidFill>
              </a:rPr>
              <a:t>4 </a:t>
            </a:r>
          </a:p>
          <a:p>
            <a:pPr lvl="1">
              <a:spcBef>
                <a:spcPts val="0"/>
              </a:spcBef>
              <a:buClr>
                <a:srgbClr val="000000"/>
              </a:buClr>
            </a:pPr>
            <a:r>
              <a:rPr lang="en-US" sz="1800" dirty="0">
                <a:solidFill>
                  <a:srgbClr val="000000"/>
                </a:solidFill>
              </a:rPr>
              <a:t>Yields high rates of undetectable MRD</a:t>
            </a:r>
            <a:r>
              <a:rPr lang="en-US" sz="1800" baseline="30000" dirty="0">
                <a:solidFill>
                  <a:srgbClr val="000000"/>
                </a:solidFill>
              </a:rPr>
              <a:t>5</a:t>
            </a:r>
          </a:p>
          <a:p>
            <a:pPr>
              <a:spcBef>
                <a:spcPts val="0"/>
              </a:spcBef>
            </a:pPr>
            <a:r>
              <a:rPr lang="en-US" sz="2000" dirty="0"/>
              <a:t>Preclinical and early clinical evidence suggest complementary and synergistic activity with ibrutinib + venetoclax, with nonoverlapping toxicities</a:t>
            </a:r>
            <a:r>
              <a:rPr lang="en-US" sz="2000" baseline="30000" dirty="0"/>
              <a:t>6-8</a:t>
            </a:r>
          </a:p>
          <a:p>
            <a:pPr>
              <a:spcBef>
                <a:spcPts val="0"/>
              </a:spcBef>
            </a:pPr>
            <a:r>
              <a:rPr lang="en-US" sz="2000" dirty="0"/>
              <a:t>Phase II CAPTIVATE trial is assessing safety and efficacy of first-line ibrutinib for 3 cycles followed by 12 cycles of ibrutinib + venetoclax in patients with CLL/SLL divided into an MRD-guided randomization therapy cohort and an FD cohort</a:t>
            </a:r>
            <a:r>
              <a:rPr lang="en-US" sz="2000" baseline="30000" dirty="0"/>
              <a:t>8,9</a:t>
            </a:r>
          </a:p>
          <a:p>
            <a:pPr lvl="1">
              <a:spcBef>
                <a:spcPts val="0"/>
              </a:spcBef>
            </a:pPr>
            <a:r>
              <a:rPr lang="en-US" sz="1800" dirty="0"/>
              <a:t>In the FD cohort primary analysis, the trial met its primary endpoint with a CR/CRi rate of 56%</a:t>
            </a:r>
            <a:r>
              <a:rPr lang="en-US" sz="1800" baseline="30000" dirty="0"/>
              <a:t>10</a:t>
            </a:r>
          </a:p>
          <a:p>
            <a:pPr lvl="1">
              <a:spcBef>
                <a:spcPts val="0"/>
              </a:spcBef>
            </a:pPr>
            <a:r>
              <a:rPr lang="en-US" sz="1800" dirty="0"/>
              <a:t>Current study reports 3-yr follow-up analysis of the FD cohort</a:t>
            </a:r>
            <a:r>
              <a:rPr lang="en-US" sz="1800" baseline="30000" dirty="0"/>
              <a:t>11</a:t>
            </a:r>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27753" y="6037378"/>
            <a:ext cx="8552709"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Ibrutinib PI. 2. Burger. Leukemia. 2020;34:787. 3. Shanafelt. NEJM. 2019;381:432. 4. Venetoclax PI. </a:t>
            </a:r>
            <a:r>
              <a:rPr lang="en-US" altLang="en-US" sz="1200" b="0" spc="-10" dirty="0">
                <a:solidFill>
                  <a:schemeClr val="bg2"/>
                </a:solidFill>
                <a:latin typeface="Calibri" panose="020F0502020204030204" pitchFamily="34" charset="0"/>
              </a:rPr>
              <a:t>5</a:t>
            </a:r>
            <a:r>
              <a:rPr lang="en-US" altLang="en-US" sz="1200" b="0" spc="-10" dirty="0">
                <a:solidFill>
                  <a:schemeClr val="bg2"/>
                </a:solidFill>
                <a:latin typeface="Calibri" panose="020F0502020204030204" pitchFamily="34" charset="0"/>
                <a:cs typeface="+mn-cs"/>
              </a:rPr>
              <a:t>. Fischer. NEJM. 2019;380:2225.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rPr>
              <a:t>6</a:t>
            </a:r>
            <a:r>
              <a:rPr lang="en-US" altLang="en-US" sz="1200" b="0" spc="-10" dirty="0">
                <a:solidFill>
                  <a:schemeClr val="bg2"/>
                </a:solidFill>
                <a:latin typeface="Calibri" panose="020F0502020204030204" pitchFamily="34" charset="0"/>
                <a:cs typeface="+mn-cs"/>
              </a:rPr>
              <a:t>. </a:t>
            </a:r>
            <a:r>
              <a:rPr lang="pt-BR" altLang="en-US" sz="1200" b="0" spc="-10" dirty="0">
                <a:solidFill>
                  <a:schemeClr val="bg2"/>
                </a:solidFill>
                <a:latin typeface="Calibri" panose="020F0502020204030204" pitchFamily="34" charset="0"/>
                <a:cs typeface="+mn-cs"/>
              </a:rPr>
              <a:t>Lu. Blood Cancer J. 2021;11:39. </a:t>
            </a:r>
            <a:r>
              <a:rPr lang="pt-BR" altLang="en-US" sz="1200" b="0" spc="-10" dirty="0">
                <a:solidFill>
                  <a:schemeClr val="bg2"/>
                </a:solidFill>
                <a:latin typeface="Calibri" panose="020F0502020204030204" pitchFamily="34" charset="0"/>
              </a:rPr>
              <a:t>7</a:t>
            </a:r>
            <a:r>
              <a:rPr lang="pt-BR" altLang="en-US" sz="1200" b="0" spc="-10" dirty="0">
                <a:solidFill>
                  <a:schemeClr val="bg2"/>
                </a:solidFill>
                <a:latin typeface="Calibri" panose="020F0502020204030204" pitchFamily="34" charset="0"/>
                <a:cs typeface="+mn-cs"/>
              </a:rPr>
              <a:t>. Deng. Leukemia. 2017;31:2075. </a:t>
            </a:r>
            <a:r>
              <a:rPr lang="pt-BR" altLang="en-US" sz="1200" b="0" spc="-10" dirty="0">
                <a:solidFill>
                  <a:schemeClr val="bg2"/>
                </a:solidFill>
                <a:latin typeface="Calibri" panose="020F0502020204030204" pitchFamily="34" charset="0"/>
              </a:rPr>
              <a:t>8</a:t>
            </a:r>
            <a:r>
              <a:rPr lang="pt-BR" altLang="en-US" sz="1200" b="0" spc="-10" dirty="0">
                <a:solidFill>
                  <a:schemeClr val="bg2"/>
                </a:solidFill>
                <a:latin typeface="Calibri" panose="020F0502020204030204" pitchFamily="34" charset="0"/>
                <a:cs typeface="+mn-cs"/>
              </a:rPr>
              <a:t>. Jain. NEJM. 2019;380:2095. </a:t>
            </a:r>
            <a:r>
              <a:rPr lang="en-US" altLang="en-US" sz="1200" b="0" spc="-10" dirty="0">
                <a:solidFill>
                  <a:schemeClr val="bg2"/>
                </a:solidFill>
                <a:latin typeface="Calibri" panose="020F0502020204030204" pitchFamily="34" charset="0"/>
                <a:cs typeface="+mn-cs"/>
              </a:rPr>
              <a:t>9</a:t>
            </a:r>
            <a:r>
              <a:rPr lang="pl-PL" altLang="en-US" sz="1200" b="0" spc="-10" dirty="0">
                <a:solidFill>
                  <a:schemeClr val="bg2"/>
                </a:solidFill>
                <a:latin typeface="Calibri" panose="020F0502020204030204" pitchFamily="34" charset="0"/>
                <a:cs typeface="+mn-cs"/>
              </a:rPr>
              <a:t>. </a:t>
            </a:r>
            <a:r>
              <a:rPr lang="en-US" altLang="en-US" sz="1200" b="0" spc="-10" dirty="0">
                <a:solidFill>
                  <a:schemeClr val="bg2"/>
                </a:solidFill>
                <a:latin typeface="Calibri" panose="020F0502020204030204" pitchFamily="34" charset="0"/>
              </a:rPr>
              <a:t>Wierda. JCO</a:t>
            </a:r>
            <a:r>
              <a:rPr lang="pl-PL" altLang="en-US" sz="1200" b="0" spc="-10" dirty="0">
                <a:solidFill>
                  <a:schemeClr val="bg2"/>
                </a:solidFill>
                <a:latin typeface="Calibri" panose="020F0502020204030204" pitchFamily="34" charset="0"/>
                <a:cs typeface="+mn-cs"/>
              </a:rPr>
              <a:t>.</a:t>
            </a:r>
            <a:r>
              <a:rPr lang="en-US" altLang="en-US" sz="1200" b="0" spc="-10" dirty="0">
                <a:solidFill>
                  <a:schemeClr val="bg2"/>
                </a:solidFill>
                <a:latin typeface="Calibri" panose="020F0502020204030204" pitchFamily="34" charset="0"/>
                <a:cs typeface="+mn-cs"/>
              </a:rPr>
              <a:t> 2021;39:3853.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rPr>
              <a:t>10</a:t>
            </a:r>
            <a:r>
              <a:rPr lang="en-US" altLang="en-US" sz="1200" b="0" spc="-10" dirty="0">
                <a:solidFill>
                  <a:schemeClr val="bg2"/>
                </a:solidFill>
                <a:latin typeface="Calibri" panose="020F0502020204030204" pitchFamily="34" charset="0"/>
                <a:cs typeface="+mn-cs"/>
              </a:rPr>
              <a:t>. Tam. Blood. 2022;139:3278. 10. Wierda. ASCO 2022. Abstr 7519.</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CAPTIVATE FD Cohort 3-Yr Update: Study Design</a:t>
            </a:r>
            <a:endParaRPr lang="en-US" altLang="en-US" dirty="0"/>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p:txBody>
          <a:bodyPr/>
          <a:lstStyle/>
          <a:p>
            <a:r>
              <a:rPr lang="en-US" sz="2200" b="0" kern="0" dirty="0"/>
              <a:t>International, multicenter, randomized phase II study</a:t>
            </a:r>
          </a:p>
          <a:p>
            <a:endParaRPr lang="en-US" sz="2400" b="0" kern="0" dirty="0"/>
          </a:p>
          <a:p>
            <a:endParaRPr lang="en-US" sz="2400" b="0" kern="0" dirty="0"/>
          </a:p>
          <a:p>
            <a:endParaRPr lang="en-US" sz="2400" b="0" kern="0" dirty="0"/>
          </a:p>
          <a:p>
            <a:pPr marL="0" indent="0">
              <a:buNone/>
            </a:pPr>
            <a:endParaRPr lang="en-US" b="0" kern="0" dirty="0"/>
          </a:p>
          <a:p>
            <a:pPr>
              <a:spcAft>
                <a:spcPts val="0"/>
              </a:spcAft>
            </a:pPr>
            <a:r>
              <a:rPr lang="en-US" sz="2200" b="1" kern="0" dirty="0"/>
              <a:t>Primary endpoint: </a:t>
            </a:r>
            <a:r>
              <a:rPr lang="en-US" sz="2200" b="0" kern="0" dirty="0"/>
              <a:t>CR/CRi rate per investigator assessment in patients without del(17p)</a:t>
            </a:r>
          </a:p>
          <a:p>
            <a:pPr lvl="1">
              <a:spcAft>
                <a:spcPts val="0"/>
              </a:spcAft>
            </a:pPr>
            <a:r>
              <a:rPr lang="en-US" sz="2000" dirty="0"/>
              <a:t>Supporting analyses in all-treated population</a:t>
            </a:r>
          </a:p>
          <a:p>
            <a:r>
              <a:rPr lang="en-US" sz="2200" b="1" kern="0" dirty="0"/>
              <a:t>Key secondary endpoints: </a:t>
            </a:r>
            <a:r>
              <a:rPr lang="en-US" sz="2200" b="0" kern="0" dirty="0"/>
              <a:t>ORR, DoR, uMRD rates, PFS, OS, reduction in TLS risk category, safety</a:t>
            </a:r>
            <a:endParaRPr lang="en-US" sz="2200" dirty="0"/>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4056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Wierda. ASCO 2022. Abstr 7519. NCT02910583.</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731118" y="2370059"/>
            <a:ext cx="24074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≤70 yr of age with previously untreated, active CLL/SLL requiring therapy by iwCLL criteria; 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159)</a:t>
            </a:r>
            <a:endParaRPr lang="en-US" altLang="en-US" sz="1600" b="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3090776" y="303857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579984" y="2544675"/>
            <a:ext cx="1731169" cy="1003307"/>
          </a:xfrm>
          <a:prstGeom prst="rect">
            <a:avLst/>
          </a:prstGeom>
          <a:solidFill>
            <a:schemeClr val="accent1"/>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Ibrutinib</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420 mg </a:t>
            </a:r>
            <a:br>
              <a:rPr lang="en-US" sz="1600" b="0" dirty="0">
                <a:latin typeface="Calibri" panose="020F0502020204030204" pitchFamily="34" charset="0"/>
                <a:cs typeface="Arial" charset="0"/>
              </a:rPr>
            </a:br>
            <a:r>
              <a:rPr lang="en-US" sz="1600" b="0" dirty="0">
                <a:latin typeface="Calibri" panose="020F0502020204030204" pitchFamily="34" charset="0"/>
                <a:cs typeface="Arial" charset="0"/>
              </a:rPr>
              <a:t>QD for 3 cycles*</a:t>
            </a:r>
          </a:p>
          <a:p>
            <a:pPr algn="ctr">
              <a:defRPr/>
            </a:pPr>
            <a:r>
              <a:rPr lang="en-US" sz="1600" b="0" dirty="0">
                <a:latin typeface="Calibri" panose="020F0502020204030204" pitchFamily="34" charset="0"/>
                <a:cs typeface="Arial" charset="0"/>
              </a:rPr>
              <a:t>(N = 159)</a:t>
            </a:r>
          </a:p>
        </p:txBody>
      </p:sp>
      <p:sp>
        <p:nvSpPr>
          <p:cNvPr id="42" name="Text Box 23">
            <a:extLst>
              <a:ext uri="{FF2B5EF4-FFF2-40B4-BE49-F238E27FC236}">
                <a16:creationId xmlns:a16="http://schemas.microsoft.com/office/drawing/2014/main" id="{C4EF1961-0433-A441-87C4-AE960C51DB72}"/>
              </a:ext>
            </a:extLst>
          </p:cNvPr>
          <p:cNvSpPr txBox="1">
            <a:spLocks noChangeArrowheads="1"/>
          </p:cNvSpPr>
          <p:nvPr/>
        </p:nvSpPr>
        <p:spPr bwMode="auto">
          <a:xfrm>
            <a:off x="3579984" y="3547982"/>
            <a:ext cx="1610489" cy="3156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*28-day cycles.</a:t>
            </a: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5359483" y="3070010"/>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5786976" y="2547357"/>
            <a:ext cx="2502776" cy="1003309"/>
          </a:xfrm>
          <a:prstGeom prst="rect">
            <a:avLst/>
          </a:prstGeom>
          <a:solidFill>
            <a:schemeClr val="accent3"/>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Ibrutinib </a:t>
            </a:r>
            <a:r>
              <a:rPr lang="en-US" sz="1600" b="0" dirty="0">
                <a:latin typeface="Calibri" panose="020F0502020204030204" pitchFamily="34" charset="0"/>
                <a:cs typeface="Arial" charset="0"/>
              </a:rPr>
              <a:t>420 mg QD + </a:t>
            </a:r>
            <a:r>
              <a:rPr lang="en-US" sz="1600" b="1" dirty="0">
                <a:latin typeface="Calibri" panose="020F0502020204030204" pitchFamily="34" charset="0"/>
                <a:cs typeface="Arial" charset="0"/>
              </a:rPr>
              <a:t>Venetocla</a:t>
            </a:r>
            <a:r>
              <a:rPr lang="en-US" sz="1600" dirty="0">
                <a:latin typeface="Calibri" panose="020F0502020204030204" pitchFamily="34" charset="0"/>
                <a:cs typeface="Arial" charset="0"/>
              </a:rPr>
              <a:t>x </a:t>
            </a:r>
            <a:r>
              <a:rPr lang="en-US" sz="1600" b="0" dirty="0">
                <a:latin typeface="Calibri" panose="020F0502020204030204" pitchFamily="34" charset="0"/>
                <a:cs typeface="Arial" charset="0"/>
              </a:rPr>
              <a:t>5-wk</a:t>
            </a:r>
            <a:r>
              <a:rPr lang="en-US" sz="1600" dirty="0">
                <a:latin typeface="Calibri" panose="020F0502020204030204" pitchFamily="34" charset="0"/>
                <a:cs typeface="Arial" charset="0"/>
              </a:rPr>
              <a:t> </a:t>
            </a:r>
            <a:r>
              <a:rPr lang="en-US" sz="1600" b="0" dirty="0">
                <a:latin typeface="Calibri" panose="020F0502020204030204" pitchFamily="34" charset="0"/>
                <a:cs typeface="Arial" charset="0"/>
              </a:rPr>
              <a:t>ramp-up to 400 mg QD </a:t>
            </a:r>
            <a:r>
              <a:rPr lang="en-US" sz="1600" b="0" dirty="0">
                <a:latin typeface="Calibri" panose="020F0502020204030204" pitchFamily="34" charset="0"/>
                <a:cs typeface="+mn-cs"/>
              </a:rPr>
              <a:t>for 12 cycles*</a:t>
            </a:r>
          </a:p>
          <a:p>
            <a:pPr algn="ctr">
              <a:defRPr/>
            </a:pPr>
            <a:r>
              <a:rPr lang="en-US" sz="1600" b="0" dirty="0">
                <a:latin typeface="Calibri" panose="020F0502020204030204" pitchFamily="34" charset="0"/>
                <a:cs typeface="+mn-cs"/>
              </a:rPr>
              <a:t>(n = 153)</a:t>
            </a:r>
          </a:p>
        </p:txBody>
      </p:sp>
      <p:sp>
        <p:nvSpPr>
          <p:cNvPr id="36" name="Line 33">
            <a:extLst>
              <a:ext uri="{FF2B5EF4-FFF2-40B4-BE49-F238E27FC236}">
                <a16:creationId xmlns:a16="http://schemas.microsoft.com/office/drawing/2014/main" id="{C07BF808-7C67-EE42-9F4C-4D87291DFC81}"/>
              </a:ext>
            </a:extLst>
          </p:cNvPr>
          <p:cNvSpPr>
            <a:spLocks noChangeShapeType="1"/>
          </p:cNvSpPr>
          <p:nvPr/>
        </p:nvSpPr>
        <p:spPr bwMode="auto">
          <a:xfrm>
            <a:off x="8398040" y="3038578"/>
            <a:ext cx="7998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7" name="Text Box 23">
            <a:extLst>
              <a:ext uri="{FF2B5EF4-FFF2-40B4-BE49-F238E27FC236}">
                <a16:creationId xmlns:a16="http://schemas.microsoft.com/office/drawing/2014/main" id="{9EB13997-48FC-DB48-8D60-64BB9784AF68}"/>
              </a:ext>
            </a:extLst>
          </p:cNvPr>
          <p:cNvSpPr txBox="1">
            <a:spLocks noChangeArrowheads="1"/>
          </p:cNvSpPr>
          <p:nvPr/>
        </p:nvSpPr>
        <p:spPr bwMode="auto">
          <a:xfrm>
            <a:off x="9256273" y="2246948"/>
            <a:ext cx="2050741" cy="1815882"/>
          </a:xfrm>
          <a:prstGeom prst="rect">
            <a:avLst/>
          </a:prstGeom>
          <a:solidFill>
            <a:schemeClr val="tx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i="1" dirty="0">
                <a:solidFill>
                  <a:schemeClr val="bg1"/>
                </a:solidFill>
                <a:latin typeface="Calibri" panose="020F0502020204030204" pitchFamily="34" charset="0"/>
              </a:rPr>
              <a:t>Upon PD, patients could be eligible for retreatment with single-agent ibrutinib, (or FD ibrutinib + venetoclax if they had durable response)</a:t>
            </a:r>
            <a:endParaRPr lang="en-US" altLang="en-US" sz="1600"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5E07AED-BED2-42C6-BD40-046771A8B444}"/>
              </a:ext>
            </a:extLst>
          </p:cNvPr>
          <p:cNvSpPr txBox="1"/>
          <p:nvPr/>
        </p:nvSpPr>
        <p:spPr bwMode="auto">
          <a:xfrm>
            <a:off x="3702565" y="2217235"/>
            <a:ext cx="1487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Lead-in phase</a:t>
            </a:r>
          </a:p>
        </p:txBody>
      </p:sp>
      <p:sp>
        <p:nvSpPr>
          <p:cNvPr id="18" name="TextBox 17">
            <a:extLst>
              <a:ext uri="{FF2B5EF4-FFF2-40B4-BE49-F238E27FC236}">
                <a16:creationId xmlns:a16="http://schemas.microsoft.com/office/drawing/2014/main" id="{AB7C8391-79DA-4F39-9450-5D4AC513A532}"/>
              </a:ext>
            </a:extLst>
          </p:cNvPr>
          <p:cNvSpPr txBox="1"/>
          <p:nvPr/>
        </p:nvSpPr>
        <p:spPr bwMode="auto">
          <a:xfrm>
            <a:off x="5863042" y="2217235"/>
            <a:ext cx="22343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tx phase</a:t>
            </a:r>
          </a:p>
        </p:txBody>
      </p:sp>
      <p:sp>
        <p:nvSpPr>
          <p:cNvPr id="20" name="Line 33">
            <a:extLst>
              <a:ext uri="{FF2B5EF4-FFF2-40B4-BE49-F238E27FC236}">
                <a16:creationId xmlns:a16="http://schemas.microsoft.com/office/drawing/2014/main" id="{B73A587C-D54D-44F9-9CAB-04437C679A7F}"/>
              </a:ext>
            </a:extLst>
          </p:cNvPr>
          <p:cNvSpPr>
            <a:spLocks noChangeShapeType="1"/>
          </p:cNvSpPr>
          <p:nvPr/>
        </p:nvSpPr>
        <p:spPr bwMode="auto">
          <a:xfrm>
            <a:off x="8262376" y="2184565"/>
            <a:ext cx="0" cy="2655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TextBox 6">
            <a:extLst>
              <a:ext uri="{FF2B5EF4-FFF2-40B4-BE49-F238E27FC236}">
                <a16:creationId xmlns:a16="http://schemas.microsoft.com/office/drawing/2014/main" id="{5376271B-BF81-4BB5-8440-D343995F7703}"/>
              </a:ext>
            </a:extLst>
          </p:cNvPr>
          <p:cNvSpPr txBox="1"/>
          <p:nvPr/>
        </p:nvSpPr>
        <p:spPr bwMode="auto">
          <a:xfrm>
            <a:off x="7986595" y="1847903"/>
            <a:ext cx="551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EOT</a:t>
            </a:r>
          </a:p>
        </p:txBody>
      </p:sp>
      <p:sp>
        <p:nvSpPr>
          <p:cNvPr id="25" name="TextBox 24">
            <a:extLst>
              <a:ext uri="{FF2B5EF4-FFF2-40B4-BE49-F238E27FC236}">
                <a16:creationId xmlns:a16="http://schemas.microsoft.com/office/drawing/2014/main" id="{268956AE-277C-429C-AA1A-30F1ECE8BCBD}"/>
              </a:ext>
            </a:extLst>
          </p:cNvPr>
          <p:cNvSpPr txBox="1"/>
          <p:nvPr/>
        </p:nvSpPr>
        <p:spPr bwMode="auto">
          <a:xfrm>
            <a:off x="8299367" y="2702611"/>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endParaRPr lang="en-US" b="0"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CAPTIVATE FD Cohort 3-Yr Update: </a:t>
            </a:r>
            <a:br>
              <a:rPr lang="en-US" dirty="0"/>
            </a:br>
            <a:r>
              <a:rPr lang="en-US" dirty="0"/>
              <a:t>Baseline Characteristics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Wierda. ASCO 2022. Abstr 7519.</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1811299426"/>
              </p:ext>
            </p:extLst>
          </p:nvPr>
        </p:nvGraphicFramePr>
        <p:xfrm>
          <a:off x="722401" y="1600200"/>
          <a:ext cx="5373599" cy="4114880"/>
        </p:xfrm>
        <a:graphic>
          <a:graphicData uri="http://schemas.openxmlformats.org/drawingml/2006/table">
            <a:tbl>
              <a:tblPr/>
              <a:tblGrid>
                <a:gridCol w="3503252">
                  <a:extLst>
                    <a:ext uri="{9D8B030D-6E8A-4147-A177-3AD203B41FA5}">
                      <a16:colId xmlns:a16="http://schemas.microsoft.com/office/drawing/2014/main" val="20000"/>
                    </a:ext>
                  </a:extLst>
                </a:gridCol>
                <a:gridCol w="1870347">
                  <a:extLst>
                    <a:ext uri="{9D8B030D-6E8A-4147-A177-3AD203B41FA5}">
                      <a16:colId xmlns:a16="http://schemas.microsoft.com/office/drawing/2014/main" val="20001"/>
                    </a:ext>
                  </a:extLst>
                </a:gridCol>
              </a:tblGrid>
              <a:tr h="9027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Treated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(33-71)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106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35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Rai stage III or IV disease,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234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High-risk features,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Unmutated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IGHV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a:t>
                      </a:r>
                      <a:r>
                        <a:rPr kumimoji="0" lang="en-US" sz="20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del(17p)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del(11q)*</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Complex karyotype</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1349FD82-E455-7F49-8A37-2805930DB116}"/>
              </a:ext>
            </a:extLst>
          </p:cNvPr>
          <p:cNvGraphicFramePr>
            <a:graphicFrameLocks/>
          </p:cNvGraphicFramePr>
          <p:nvPr>
            <p:extLst>
              <p:ext uri="{D42A27DB-BD31-4B8C-83A1-F6EECF244321}">
                <p14:modId xmlns:p14="http://schemas.microsoft.com/office/powerpoint/2010/main" val="186471970"/>
              </p:ext>
            </p:extLst>
          </p:nvPr>
        </p:nvGraphicFramePr>
        <p:xfrm>
          <a:off x="6332219" y="1600200"/>
          <a:ext cx="5223535" cy="3558881"/>
        </p:xfrm>
        <a:graphic>
          <a:graphicData uri="http://schemas.openxmlformats.org/drawingml/2006/table">
            <a:tbl>
              <a:tblPr/>
              <a:tblGrid>
                <a:gridCol w="3772062">
                  <a:extLst>
                    <a:ext uri="{9D8B030D-6E8A-4147-A177-3AD203B41FA5}">
                      <a16:colId xmlns:a16="http://schemas.microsoft.com/office/drawing/2014/main" val="20000"/>
                    </a:ext>
                  </a:extLst>
                </a:gridCol>
                <a:gridCol w="1451473">
                  <a:extLst>
                    <a:ext uri="{9D8B030D-6E8A-4147-A177-3AD203B41FA5}">
                      <a16:colId xmlns:a16="http://schemas.microsoft.com/office/drawing/2014/main" val="20001"/>
                    </a:ext>
                  </a:extLst>
                </a:gridCol>
              </a:tblGrid>
              <a:tr h="9681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Treated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89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cytopenia,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ANC ≤1.5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Hemoglobin ≤11 g/dL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Platelets ≤100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7822172"/>
                  </a:ext>
                </a:extLst>
              </a:tr>
              <a:tr h="4201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LN diameter ≥5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8318083"/>
                  </a:ext>
                </a:extLst>
              </a:tr>
              <a:tr h="7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ALC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ALC ≥25 x 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2000" b="0" i="0" u="none" strike="noStrike" cap="none" normalizeH="0" baseline="0" dirty="0">
                          <a:ln>
                            <a:noFill/>
                          </a:ln>
                          <a:solidFill>
                            <a:schemeClr val="bg2">
                              <a:lumMod val="10000"/>
                            </a:schemeClr>
                          </a:solidFill>
                          <a:effectLst/>
                          <a:latin typeface="Calibri" panose="020F0502020204030204" pitchFamily="34" charset="0"/>
                        </a:rPr>
                        <a:t>/L,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 (1-503)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120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2640004"/>
                  </a:ext>
                </a:extLst>
              </a:tr>
            </a:tbl>
          </a:graphicData>
        </a:graphic>
      </p:graphicFrame>
      <p:sp>
        <p:nvSpPr>
          <p:cNvPr id="3" name="TextBox 2">
            <a:extLst>
              <a:ext uri="{FF2B5EF4-FFF2-40B4-BE49-F238E27FC236}">
                <a16:creationId xmlns:a16="http://schemas.microsoft.com/office/drawing/2014/main" id="{16036EDF-B0D6-4D64-BD5D-A9B028412FF0}"/>
              </a:ext>
            </a:extLst>
          </p:cNvPr>
          <p:cNvSpPr txBox="1"/>
          <p:nvPr/>
        </p:nvSpPr>
        <p:spPr bwMode="auto">
          <a:xfrm>
            <a:off x="628204" y="5690580"/>
            <a:ext cx="47623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*Without del(17p).</a:t>
            </a:r>
            <a:r>
              <a:rPr lang="en-US" sz="1400" b="0" baseline="300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Defined as having 3 or more abnormalities</a:t>
            </a:r>
            <a:endParaRPr lang="en-US" b="0" dirty="0">
              <a:solidFill>
                <a:schemeClr val="bg1"/>
              </a:solidFill>
              <a:latin typeface="Calibri" panose="020F0502020204030204" pitchFamily="34" charset="0"/>
            </a:endParaRPr>
          </a:p>
        </p:txBody>
      </p:sp>
      <p:sp>
        <p:nvSpPr>
          <p:cNvPr id="13" name="Content Placeholder 11">
            <a:extLst>
              <a:ext uri="{FF2B5EF4-FFF2-40B4-BE49-F238E27FC236}">
                <a16:creationId xmlns:a16="http://schemas.microsoft.com/office/drawing/2014/main" id="{54556786-5701-4097-BAFB-D663D7AD580A}"/>
              </a:ext>
            </a:extLst>
          </p:cNvPr>
          <p:cNvSpPr txBox="1">
            <a:spLocks/>
          </p:cNvSpPr>
          <p:nvPr/>
        </p:nvSpPr>
        <p:spPr bwMode="auto">
          <a:xfrm>
            <a:off x="628204" y="5975780"/>
            <a:ext cx="10050306" cy="43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Total of 136 (86%) patients without del(17p) enrolled (primary endpoint population)</a:t>
            </a:r>
            <a:endParaRPr lang="en-US" sz="2000" b="0" kern="0" baseline="30000" dirty="0"/>
          </a:p>
        </p:txBody>
      </p:sp>
    </p:spTree>
    <p:extLst>
      <p:ext uri="{BB962C8B-B14F-4D97-AF65-F5344CB8AC3E}">
        <p14:creationId xmlns:p14="http://schemas.microsoft.com/office/powerpoint/2010/main" val="184467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t>
            </a:r>
            <a:br>
              <a:rPr lang="en-US" dirty="0"/>
            </a:br>
            <a:r>
              <a:rPr lang="en-US" dirty="0"/>
              <a:t>Best Overall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40558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a:t>
            </a:r>
            <a:r>
              <a:rPr lang="fr-FR" altLang="en-US" sz="1200" dirty="0">
                <a:solidFill>
                  <a:srgbClr val="455560"/>
                </a:solidFill>
                <a:latin typeface="Calibri" panose="020F0502020204030204" pitchFamily="34" charset="0"/>
                <a:cs typeface="Arial" panose="020B0604020202020204" pitchFamily="34" charset="0"/>
              </a:rPr>
              <a:t>7519</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766" name="Content Placeholder 2">
            <a:extLst>
              <a:ext uri="{FF2B5EF4-FFF2-40B4-BE49-F238E27FC236}">
                <a16:creationId xmlns:a16="http://schemas.microsoft.com/office/drawing/2014/main" id="{B78C2263-2AD6-3FEF-2CCB-D88E97EB209B}"/>
              </a:ext>
            </a:extLst>
          </p:cNvPr>
          <p:cNvSpPr>
            <a:spLocks noGrp="1"/>
          </p:cNvSpPr>
          <p:nvPr>
            <p:ph idx="1"/>
          </p:nvPr>
        </p:nvSpPr>
        <p:spPr>
          <a:xfrm>
            <a:off x="657235" y="6002394"/>
            <a:ext cx="10877529" cy="468815"/>
          </a:xfrm>
        </p:spPr>
        <p:txBody>
          <a:bodyPr/>
          <a:lstStyle/>
          <a:p>
            <a:pPr marL="0" indent="0">
              <a:buNone/>
            </a:pPr>
            <a:r>
              <a:rPr lang="en-US" sz="1400" dirty="0"/>
              <a:t>*CR includes CRi and PR includes nPR.</a:t>
            </a:r>
          </a:p>
        </p:txBody>
      </p:sp>
      <p:grpSp>
        <p:nvGrpSpPr>
          <p:cNvPr id="13" name="Group 12">
            <a:extLst>
              <a:ext uri="{FF2B5EF4-FFF2-40B4-BE49-F238E27FC236}">
                <a16:creationId xmlns:a16="http://schemas.microsoft.com/office/drawing/2014/main" id="{B1BD1496-0ACF-FFCC-A8E9-D0E35BB48D07}"/>
              </a:ext>
            </a:extLst>
          </p:cNvPr>
          <p:cNvGrpSpPr/>
          <p:nvPr/>
        </p:nvGrpSpPr>
        <p:grpSpPr>
          <a:xfrm>
            <a:off x="2119787" y="1453413"/>
            <a:ext cx="721427" cy="4215866"/>
            <a:chOff x="2903226" y="1517651"/>
            <a:chExt cx="721427" cy="4062638"/>
          </a:xfrm>
        </p:grpSpPr>
        <p:sp>
          <p:nvSpPr>
            <p:cNvPr id="51" name="TextBox 50">
              <a:extLst>
                <a:ext uri="{FF2B5EF4-FFF2-40B4-BE49-F238E27FC236}">
                  <a16:creationId xmlns:a16="http://schemas.microsoft.com/office/drawing/2014/main" id="{080AA36A-C2E4-0BD8-4B2C-D356D1779367}"/>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3654AF77-CC38-CC64-C612-1DF58B085661}"/>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665276B7-90F2-60CE-8E4D-54AF53861662}"/>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EC818BB8-ADEF-146B-14B7-0AD9CCB4AE2D}"/>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6C33B4A6-7D40-723E-D51E-4EA21FB45D72}"/>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16C4A32D-2A1A-C7E6-23E1-B79FD628F84A}"/>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4" name="Group 13">
            <a:extLst>
              <a:ext uri="{FF2B5EF4-FFF2-40B4-BE49-F238E27FC236}">
                <a16:creationId xmlns:a16="http://schemas.microsoft.com/office/drawing/2014/main" id="{F34A9AAC-DDBD-4F96-F341-9544D4380594}"/>
              </a:ext>
            </a:extLst>
          </p:cNvPr>
          <p:cNvGrpSpPr/>
          <p:nvPr/>
        </p:nvGrpSpPr>
        <p:grpSpPr>
          <a:xfrm>
            <a:off x="2787533" y="1627155"/>
            <a:ext cx="91981" cy="3825597"/>
            <a:chOff x="1580359" y="2660386"/>
            <a:chExt cx="103516" cy="2456678"/>
          </a:xfrm>
        </p:grpSpPr>
        <p:cxnSp>
          <p:nvCxnSpPr>
            <p:cNvPr id="45" name="Straight Connector 44">
              <a:extLst>
                <a:ext uri="{FF2B5EF4-FFF2-40B4-BE49-F238E27FC236}">
                  <a16:creationId xmlns:a16="http://schemas.microsoft.com/office/drawing/2014/main" id="{A50C2DE4-AB8A-72A4-8AF5-1F360A7CB3EF}"/>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647AE0D-00FE-C5BD-D464-179438AB4480}"/>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D32C2A7-5EFE-F911-94AF-89183498ADA6}"/>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8B5C679-7B7F-0F46-A12A-0CB2487B08B3}"/>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80BB5BC-D977-B49C-B878-DD3A3E2E25D1}"/>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A8AC57B-B0F1-13AF-8C49-705D064E1294}"/>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D1F15B98-2991-2DFB-9009-61B4E6D996B8}"/>
              </a:ext>
            </a:extLst>
          </p:cNvPr>
          <p:cNvSpPr txBox="1"/>
          <p:nvPr/>
        </p:nvSpPr>
        <p:spPr>
          <a:xfrm rot="16200000">
            <a:off x="977038" y="3347872"/>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Patients, %</a:t>
            </a:r>
          </a:p>
        </p:txBody>
      </p:sp>
      <p:sp>
        <p:nvSpPr>
          <p:cNvPr id="17" name="TextBox 16">
            <a:extLst>
              <a:ext uri="{FF2B5EF4-FFF2-40B4-BE49-F238E27FC236}">
                <a16:creationId xmlns:a16="http://schemas.microsoft.com/office/drawing/2014/main" id="{F3EABC51-F415-E255-CC6D-F743B0B69C33}"/>
              </a:ext>
            </a:extLst>
          </p:cNvPr>
          <p:cNvSpPr txBox="1"/>
          <p:nvPr/>
        </p:nvSpPr>
        <p:spPr>
          <a:xfrm>
            <a:off x="2704743" y="5504071"/>
            <a:ext cx="2643099" cy="646331"/>
          </a:xfrm>
          <a:prstGeom prst="rect">
            <a:avLst/>
          </a:prstGeom>
          <a:noFill/>
        </p:spPr>
        <p:txBody>
          <a:bodyPr>
            <a:spAutoFit/>
          </a:bodyPr>
          <a:lstStyle/>
          <a:p>
            <a:pPr algn="ctr" defTabSz="651529">
              <a:defRPr/>
            </a:pPr>
            <a:r>
              <a:rPr lang="en-US" b="1" dirty="0">
                <a:solidFill>
                  <a:srgbClr val="000000"/>
                </a:solidFill>
                <a:latin typeface="Calibri" panose="020F0502020204030204"/>
              </a:rPr>
              <a:t>del(17p)/</a:t>
            </a:r>
            <a:r>
              <a:rPr lang="en-US" b="1" i="1" dirty="0">
                <a:solidFill>
                  <a:srgbClr val="000000"/>
                </a:solidFill>
                <a:latin typeface="Calibri" panose="020F0502020204030204"/>
              </a:rPr>
              <a:t>TP53</a:t>
            </a:r>
            <a:r>
              <a:rPr lang="en-US" b="1" dirty="0">
                <a:solidFill>
                  <a:srgbClr val="000000"/>
                </a:solidFill>
                <a:latin typeface="Calibri" panose="020F0502020204030204"/>
              </a:rPr>
              <a:t> mutated</a:t>
            </a:r>
          </a:p>
          <a:p>
            <a:pPr algn="ctr" defTabSz="651529">
              <a:defRPr/>
            </a:pPr>
            <a:r>
              <a:rPr lang="en-US" b="1" dirty="0">
                <a:solidFill>
                  <a:srgbClr val="000000"/>
                </a:solidFill>
                <a:latin typeface="Calibri" panose="020F0502020204030204"/>
              </a:rPr>
              <a:t>n=27</a:t>
            </a:r>
          </a:p>
        </p:txBody>
      </p:sp>
      <p:grpSp>
        <p:nvGrpSpPr>
          <p:cNvPr id="18" name="Group 17">
            <a:extLst>
              <a:ext uri="{FF2B5EF4-FFF2-40B4-BE49-F238E27FC236}">
                <a16:creationId xmlns:a16="http://schemas.microsoft.com/office/drawing/2014/main" id="{312743FE-F3FA-FFB8-BAD6-109CC4EFFD4C}"/>
              </a:ext>
            </a:extLst>
          </p:cNvPr>
          <p:cNvGrpSpPr/>
          <p:nvPr/>
        </p:nvGrpSpPr>
        <p:grpSpPr>
          <a:xfrm rot="5400000">
            <a:off x="6181490" y="2150503"/>
            <a:ext cx="136782" cy="6725499"/>
            <a:chOff x="1580359" y="3643058"/>
            <a:chExt cx="103516" cy="1474006"/>
          </a:xfrm>
        </p:grpSpPr>
        <p:cxnSp>
          <p:nvCxnSpPr>
            <p:cNvPr id="29" name="Straight Connector 28">
              <a:extLst>
                <a:ext uri="{FF2B5EF4-FFF2-40B4-BE49-F238E27FC236}">
                  <a16:creationId xmlns:a16="http://schemas.microsoft.com/office/drawing/2014/main" id="{ED711069-40D3-C7A3-A4D2-D5579B4D6E31}"/>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53D484B-419D-31F8-4DDA-11BD2B8A0E73}"/>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A3DE7A6-13B2-714D-6C1F-2ECE7E413CE3}"/>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D275D73-78C0-A77F-7EE4-47651943F34C}"/>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19" name="Freeform: Shape 18">
            <a:extLst>
              <a:ext uri="{FF2B5EF4-FFF2-40B4-BE49-F238E27FC236}">
                <a16:creationId xmlns:a16="http://schemas.microsoft.com/office/drawing/2014/main" id="{71E9BFA4-42F2-0717-2C20-53A12130259A}"/>
              </a:ext>
            </a:extLst>
          </p:cNvPr>
          <p:cNvSpPr/>
          <p:nvPr/>
        </p:nvSpPr>
        <p:spPr bwMode="auto">
          <a:xfrm>
            <a:off x="2887132" y="1586180"/>
            <a:ext cx="6725497" cy="3865930"/>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57" name="TextBox 56">
            <a:extLst>
              <a:ext uri="{FF2B5EF4-FFF2-40B4-BE49-F238E27FC236}">
                <a16:creationId xmlns:a16="http://schemas.microsoft.com/office/drawing/2014/main" id="{E2112100-77EA-7F95-57E1-96D07E08C234}"/>
              </a:ext>
            </a:extLst>
          </p:cNvPr>
          <p:cNvSpPr txBox="1"/>
          <p:nvPr/>
        </p:nvSpPr>
        <p:spPr>
          <a:xfrm>
            <a:off x="5128958" y="5504071"/>
            <a:ext cx="2241826" cy="646331"/>
          </a:xfrm>
          <a:prstGeom prst="rect">
            <a:avLst/>
          </a:prstGeom>
          <a:noFill/>
        </p:spPr>
        <p:txBody>
          <a:bodyPr wrap="square">
            <a:spAutoFit/>
          </a:bodyPr>
          <a:lstStyle/>
          <a:p>
            <a:pPr algn="ctr" defTabSz="651529">
              <a:defRPr/>
            </a:pPr>
            <a:r>
              <a:rPr lang="en-US" b="1" dirty="0">
                <a:solidFill>
                  <a:srgbClr val="000000"/>
                </a:solidFill>
                <a:latin typeface="Calibri" panose="020F0502020204030204"/>
              </a:rPr>
              <a:t>Unmutated IGHV</a:t>
            </a:r>
          </a:p>
          <a:p>
            <a:pPr algn="ctr" defTabSz="651529">
              <a:defRPr/>
            </a:pPr>
            <a:r>
              <a:rPr lang="en-US" b="1" dirty="0">
                <a:solidFill>
                  <a:srgbClr val="000000"/>
                </a:solidFill>
                <a:latin typeface="Calibri" panose="020F0502020204030204"/>
              </a:rPr>
              <a:t>n=89</a:t>
            </a:r>
          </a:p>
        </p:txBody>
      </p:sp>
      <p:sp>
        <p:nvSpPr>
          <p:cNvPr id="58" name="TextBox 57">
            <a:extLst>
              <a:ext uri="{FF2B5EF4-FFF2-40B4-BE49-F238E27FC236}">
                <a16:creationId xmlns:a16="http://schemas.microsoft.com/office/drawing/2014/main" id="{34D9C90D-89F1-CE30-89C5-D98BDB9C27FD}"/>
              </a:ext>
            </a:extLst>
          </p:cNvPr>
          <p:cNvSpPr txBox="1"/>
          <p:nvPr/>
        </p:nvSpPr>
        <p:spPr>
          <a:xfrm>
            <a:off x="7395350" y="5504071"/>
            <a:ext cx="2217280" cy="646331"/>
          </a:xfrm>
          <a:prstGeom prst="rect">
            <a:avLst/>
          </a:prstGeom>
          <a:noFill/>
        </p:spPr>
        <p:txBody>
          <a:bodyPr wrap="square">
            <a:spAutoFit/>
          </a:bodyPr>
          <a:lstStyle/>
          <a:p>
            <a:pPr algn="ctr" defTabSz="651529">
              <a:defRPr/>
            </a:pPr>
            <a:r>
              <a:rPr lang="en-US" b="1" dirty="0">
                <a:solidFill>
                  <a:srgbClr val="000000"/>
                </a:solidFill>
                <a:latin typeface="Calibri" panose="020F0502020204030204"/>
              </a:rPr>
              <a:t>All treated patients</a:t>
            </a:r>
          </a:p>
          <a:p>
            <a:pPr algn="ctr" defTabSz="651529">
              <a:defRPr/>
            </a:pPr>
            <a:r>
              <a:rPr lang="en-US" b="1" dirty="0">
                <a:solidFill>
                  <a:srgbClr val="000000"/>
                </a:solidFill>
                <a:latin typeface="Calibri" panose="020F0502020204030204"/>
              </a:rPr>
              <a:t>n=159</a:t>
            </a:r>
          </a:p>
        </p:txBody>
      </p:sp>
      <p:sp>
        <p:nvSpPr>
          <p:cNvPr id="3" name="Rectangle 2">
            <a:extLst>
              <a:ext uri="{FF2B5EF4-FFF2-40B4-BE49-F238E27FC236}">
                <a16:creationId xmlns:a16="http://schemas.microsoft.com/office/drawing/2014/main" id="{66239DBC-37B1-8C6A-521C-B7CD463FE5CA}"/>
              </a:ext>
            </a:extLst>
          </p:cNvPr>
          <p:cNvSpPr/>
          <p:nvPr/>
        </p:nvSpPr>
        <p:spPr bwMode="auto">
          <a:xfrm>
            <a:off x="3440773" y="1710267"/>
            <a:ext cx="1134534" cy="2212248"/>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56%</a:t>
            </a:r>
            <a:endParaRPr lang="en-US" sz="1800" b="1"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FCBBD87A-167B-5B17-90FD-9429624DF3FF}"/>
              </a:ext>
            </a:extLst>
          </p:cNvPr>
          <p:cNvSpPr/>
          <p:nvPr/>
        </p:nvSpPr>
        <p:spPr bwMode="auto">
          <a:xfrm>
            <a:off x="3440773" y="3922515"/>
            <a:ext cx="1134534" cy="1548255"/>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41%</a:t>
            </a:r>
            <a:endParaRPr lang="en-US" sz="1800" b="1"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03B20B53-911D-612C-9C99-DF853511A479}"/>
              </a:ext>
            </a:extLst>
          </p:cNvPr>
          <p:cNvSpPr/>
          <p:nvPr/>
        </p:nvSpPr>
        <p:spPr bwMode="auto">
          <a:xfrm>
            <a:off x="5690594" y="1710267"/>
            <a:ext cx="1134534" cy="2514600"/>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64%</a:t>
            </a:r>
            <a:endParaRPr lang="en-US" sz="1800" b="1"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0A7A7CD-3279-27A6-101C-6D0F448BA37F}"/>
              </a:ext>
            </a:extLst>
          </p:cNvPr>
          <p:cNvSpPr/>
          <p:nvPr/>
        </p:nvSpPr>
        <p:spPr bwMode="auto">
          <a:xfrm>
            <a:off x="5690594" y="4224867"/>
            <a:ext cx="1134534" cy="1245903"/>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33%</a:t>
            </a:r>
            <a:endParaRPr lang="en-US" sz="1800" b="1"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D9B9DE1-54DD-5362-FB12-1F9EB4421FA6}"/>
              </a:ext>
            </a:extLst>
          </p:cNvPr>
          <p:cNvSpPr/>
          <p:nvPr/>
        </p:nvSpPr>
        <p:spPr bwMode="auto">
          <a:xfrm>
            <a:off x="7917128" y="1710267"/>
            <a:ext cx="1134534" cy="2277533"/>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CR*</a:t>
            </a:r>
          </a:p>
          <a:p>
            <a:pPr algn="ctr" eaLnBrk="1" hangingPunct="1">
              <a:buClr>
                <a:schemeClr val="folHlink"/>
              </a:buClr>
              <a:buNone/>
            </a:pPr>
            <a:r>
              <a:rPr lang="en-US" b="1" dirty="0">
                <a:latin typeface="Calibri" panose="020F0502020204030204" pitchFamily="34" charset="0"/>
              </a:rPr>
              <a:t>57%</a:t>
            </a:r>
            <a:endParaRPr lang="en-US" sz="1800" b="1"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E78666C0-FDD6-6F3F-1343-70F97E7A9415}"/>
              </a:ext>
            </a:extLst>
          </p:cNvPr>
          <p:cNvSpPr/>
          <p:nvPr/>
        </p:nvSpPr>
        <p:spPr bwMode="auto">
          <a:xfrm>
            <a:off x="7917128" y="3987801"/>
            <a:ext cx="1134534" cy="148297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PR*</a:t>
            </a:r>
          </a:p>
          <a:p>
            <a:pPr algn="ctr" eaLnBrk="1" hangingPunct="1">
              <a:buClr>
                <a:schemeClr val="folHlink"/>
              </a:buClr>
              <a:buNone/>
            </a:pPr>
            <a:r>
              <a:rPr lang="en-US" b="1" dirty="0">
                <a:latin typeface="Calibri" panose="020F0502020204030204" pitchFamily="34" charset="0"/>
              </a:rPr>
              <a:t>39%</a:t>
            </a:r>
            <a:endParaRPr lang="en-US" sz="18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200880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Shape 39">
            <a:extLst>
              <a:ext uri="{FF2B5EF4-FFF2-40B4-BE49-F238E27FC236}">
                <a16:creationId xmlns:a16="http://schemas.microsoft.com/office/drawing/2014/main" id="{A95EC044-994B-AAAB-AF02-C425A095A0D7}"/>
              </a:ext>
            </a:extLst>
          </p:cNvPr>
          <p:cNvSpPr/>
          <p:nvPr/>
        </p:nvSpPr>
        <p:spPr bwMode="auto">
          <a:xfrm>
            <a:off x="4597400" y="3064933"/>
            <a:ext cx="2357967" cy="579967"/>
          </a:xfrm>
          <a:custGeom>
            <a:avLst/>
            <a:gdLst>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 name="connsiteX0" fmla="*/ 2357967 w 2357967"/>
              <a:gd name="connsiteY0" fmla="*/ 0 h 579967"/>
              <a:gd name="connsiteX1" fmla="*/ 2357967 w 2357967"/>
              <a:gd name="connsiteY1" fmla="*/ 63500 h 579967"/>
              <a:gd name="connsiteX2" fmla="*/ 0 w 2357967"/>
              <a:gd name="connsiteY2" fmla="*/ 579967 h 579967"/>
              <a:gd name="connsiteX3" fmla="*/ 0 w 2357967"/>
              <a:gd name="connsiteY3" fmla="*/ 512234 h 579967"/>
              <a:gd name="connsiteX4" fmla="*/ 2357967 w 2357967"/>
              <a:gd name="connsiteY4" fmla="*/ 0 h 5799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967" h="579967">
                <a:moveTo>
                  <a:pt x="2357967" y="0"/>
                </a:moveTo>
                <a:lnTo>
                  <a:pt x="2357967" y="63500"/>
                </a:lnTo>
                <a:cubicBezTo>
                  <a:pt x="1743428" y="51506"/>
                  <a:pt x="712964" y="560211"/>
                  <a:pt x="0" y="579967"/>
                </a:cubicBezTo>
                <a:lnTo>
                  <a:pt x="0" y="512234"/>
                </a:lnTo>
                <a:cubicBezTo>
                  <a:pt x="525639" y="570089"/>
                  <a:pt x="1356078" y="104070"/>
                  <a:pt x="2357967" y="0"/>
                </a:cubicBezTo>
                <a:close/>
              </a:path>
            </a:pathLst>
          </a:custGeom>
          <a:solidFill>
            <a:schemeClr val="accent3">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Freeform: Shape 9">
            <a:extLst>
              <a:ext uri="{FF2B5EF4-FFF2-40B4-BE49-F238E27FC236}">
                <a16:creationId xmlns:a16="http://schemas.microsoft.com/office/drawing/2014/main" id="{6CAD97B0-60BC-231B-032D-79BC7D816C22}"/>
              </a:ext>
            </a:extLst>
          </p:cNvPr>
          <p:cNvSpPr/>
          <p:nvPr/>
        </p:nvSpPr>
        <p:spPr bwMode="auto">
          <a:xfrm>
            <a:off x="4593167" y="3434354"/>
            <a:ext cx="2357966" cy="1527744"/>
          </a:xfrm>
          <a:custGeom>
            <a:avLst/>
            <a:gdLst>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0 h 1519767"/>
              <a:gd name="connsiteX1" fmla="*/ 2353733 w 2357966"/>
              <a:gd name="connsiteY1" fmla="*/ 1032933 h 1519767"/>
              <a:gd name="connsiteX2" fmla="*/ 2353733 w 2357966"/>
              <a:gd name="connsiteY2" fmla="*/ 1087967 h 1519767"/>
              <a:gd name="connsiteX3" fmla="*/ 160866 w 2357966"/>
              <a:gd name="connsiteY3" fmla="*/ 46567 h 1519767"/>
              <a:gd name="connsiteX4" fmla="*/ 2357966 w 2357966"/>
              <a:gd name="connsiteY4" fmla="*/ 1422400 h 1519767"/>
              <a:gd name="connsiteX5" fmla="*/ 2357966 w 2357966"/>
              <a:gd name="connsiteY5" fmla="*/ 1519767 h 1519767"/>
              <a:gd name="connsiteX6" fmla="*/ 16933 w 2357966"/>
              <a:gd name="connsiteY6" fmla="*/ 135467 h 1519767"/>
              <a:gd name="connsiteX7" fmla="*/ 0 w 2357966"/>
              <a:gd name="connsiteY7" fmla="*/ 135467 h 1519767"/>
              <a:gd name="connsiteX8" fmla="*/ 4233 w 2357966"/>
              <a:gd name="connsiteY8" fmla="*/ 0 h 1519767"/>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507 h 1527274"/>
              <a:gd name="connsiteX1" fmla="*/ 2353733 w 2357966"/>
              <a:gd name="connsiteY1" fmla="*/ 1040440 h 1527274"/>
              <a:gd name="connsiteX2" fmla="*/ 2353733 w 2357966"/>
              <a:gd name="connsiteY2" fmla="*/ 1095474 h 1527274"/>
              <a:gd name="connsiteX3" fmla="*/ 160866 w 2357966"/>
              <a:gd name="connsiteY3" fmla="*/ 54074 h 1527274"/>
              <a:gd name="connsiteX4" fmla="*/ 2357966 w 2357966"/>
              <a:gd name="connsiteY4" fmla="*/ 1429907 h 1527274"/>
              <a:gd name="connsiteX5" fmla="*/ 2357966 w 2357966"/>
              <a:gd name="connsiteY5" fmla="*/ 1527274 h 1527274"/>
              <a:gd name="connsiteX6" fmla="*/ 16933 w 2357966"/>
              <a:gd name="connsiteY6" fmla="*/ 142974 h 1527274"/>
              <a:gd name="connsiteX7" fmla="*/ 0 w 2357966"/>
              <a:gd name="connsiteY7" fmla="*/ 142974 h 1527274"/>
              <a:gd name="connsiteX8" fmla="*/ 4233 w 2357966"/>
              <a:gd name="connsiteY8" fmla="*/ 7507 h 1527274"/>
              <a:gd name="connsiteX0" fmla="*/ 4233 w 2357966"/>
              <a:gd name="connsiteY0" fmla="*/ 7224 h 1526991"/>
              <a:gd name="connsiteX1" fmla="*/ 2353733 w 2357966"/>
              <a:gd name="connsiteY1" fmla="*/ 1040157 h 1526991"/>
              <a:gd name="connsiteX2" fmla="*/ 2353733 w 2357966"/>
              <a:gd name="connsiteY2" fmla="*/ 1095191 h 1526991"/>
              <a:gd name="connsiteX3" fmla="*/ 160866 w 2357966"/>
              <a:gd name="connsiteY3" fmla="*/ 53791 h 1526991"/>
              <a:gd name="connsiteX4" fmla="*/ 2357966 w 2357966"/>
              <a:gd name="connsiteY4" fmla="*/ 1429624 h 1526991"/>
              <a:gd name="connsiteX5" fmla="*/ 2357966 w 2357966"/>
              <a:gd name="connsiteY5" fmla="*/ 1526991 h 1526991"/>
              <a:gd name="connsiteX6" fmla="*/ 16933 w 2357966"/>
              <a:gd name="connsiteY6" fmla="*/ 142691 h 1526991"/>
              <a:gd name="connsiteX7" fmla="*/ 0 w 2357966"/>
              <a:gd name="connsiteY7" fmla="*/ 142691 h 1526991"/>
              <a:gd name="connsiteX8" fmla="*/ 4233 w 2357966"/>
              <a:gd name="connsiteY8" fmla="*/ 7224 h 1526991"/>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6933 w 2357966"/>
              <a:gd name="connsiteY6" fmla="*/ 142812 h 1527112"/>
              <a:gd name="connsiteX7" fmla="*/ 0 w 2357966"/>
              <a:gd name="connsiteY7" fmla="*/ 142812 h 1527112"/>
              <a:gd name="connsiteX8" fmla="*/ 4233 w 2357966"/>
              <a:gd name="connsiteY8" fmla="*/ 7345 h 1527112"/>
              <a:gd name="connsiteX0" fmla="*/ 4233 w 2357966"/>
              <a:gd name="connsiteY0" fmla="*/ 7345 h 1532490"/>
              <a:gd name="connsiteX1" fmla="*/ 2353733 w 2357966"/>
              <a:gd name="connsiteY1" fmla="*/ 1040278 h 1532490"/>
              <a:gd name="connsiteX2" fmla="*/ 2353733 w 2357966"/>
              <a:gd name="connsiteY2" fmla="*/ 1095312 h 1532490"/>
              <a:gd name="connsiteX3" fmla="*/ 160866 w 2357966"/>
              <a:gd name="connsiteY3" fmla="*/ 53912 h 1532490"/>
              <a:gd name="connsiteX4" fmla="*/ 2357966 w 2357966"/>
              <a:gd name="connsiteY4" fmla="*/ 1429745 h 1532490"/>
              <a:gd name="connsiteX5" fmla="*/ 2357966 w 2357966"/>
              <a:gd name="connsiteY5" fmla="*/ 1527112 h 1532490"/>
              <a:gd name="connsiteX6" fmla="*/ 16933 w 2357966"/>
              <a:gd name="connsiteY6" fmla="*/ 142812 h 1532490"/>
              <a:gd name="connsiteX7" fmla="*/ 0 w 2357966"/>
              <a:gd name="connsiteY7" fmla="*/ 142812 h 1532490"/>
              <a:gd name="connsiteX8" fmla="*/ 4233 w 2357966"/>
              <a:gd name="connsiteY8" fmla="*/ 7345 h 1532490"/>
              <a:gd name="connsiteX0" fmla="*/ 4233 w 2357966"/>
              <a:gd name="connsiteY0" fmla="*/ 7345 h 1533659"/>
              <a:gd name="connsiteX1" fmla="*/ 2353733 w 2357966"/>
              <a:gd name="connsiteY1" fmla="*/ 1040278 h 1533659"/>
              <a:gd name="connsiteX2" fmla="*/ 2353733 w 2357966"/>
              <a:gd name="connsiteY2" fmla="*/ 1095312 h 1533659"/>
              <a:gd name="connsiteX3" fmla="*/ 160866 w 2357966"/>
              <a:gd name="connsiteY3" fmla="*/ 53912 h 1533659"/>
              <a:gd name="connsiteX4" fmla="*/ 2357966 w 2357966"/>
              <a:gd name="connsiteY4" fmla="*/ 1429745 h 1533659"/>
              <a:gd name="connsiteX5" fmla="*/ 2357966 w 2357966"/>
              <a:gd name="connsiteY5" fmla="*/ 1527112 h 1533659"/>
              <a:gd name="connsiteX6" fmla="*/ 378883 w 2357966"/>
              <a:gd name="connsiteY6" fmla="*/ 336487 h 1533659"/>
              <a:gd name="connsiteX7" fmla="*/ 0 w 2357966"/>
              <a:gd name="connsiteY7" fmla="*/ 142812 h 1533659"/>
              <a:gd name="connsiteX8" fmla="*/ 4233 w 2357966"/>
              <a:gd name="connsiteY8" fmla="*/ 7345 h 1533659"/>
              <a:gd name="connsiteX0" fmla="*/ 4233 w 2357966"/>
              <a:gd name="connsiteY0" fmla="*/ 7345 h 1533046"/>
              <a:gd name="connsiteX1" fmla="*/ 2353733 w 2357966"/>
              <a:gd name="connsiteY1" fmla="*/ 1040278 h 1533046"/>
              <a:gd name="connsiteX2" fmla="*/ 2353733 w 2357966"/>
              <a:gd name="connsiteY2" fmla="*/ 1095312 h 1533046"/>
              <a:gd name="connsiteX3" fmla="*/ 160866 w 2357966"/>
              <a:gd name="connsiteY3" fmla="*/ 53912 h 1533046"/>
              <a:gd name="connsiteX4" fmla="*/ 2357966 w 2357966"/>
              <a:gd name="connsiteY4" fmla="*/ 1429745 h 1533046"/>
              <a:gd name="connsiteX5" fmla="*/ 2357966 w 2357966"/>
              <a:gd name="connsiteY5" fmla="*/ 1527112 h 1533046"/>
              <a:gd name="connsiteX6" fmla="*/ 429683 w 2357966"/>
              <a:gd name="connsiteY6" fmla="*/ 244412 h 1533046"/>
              <a:gd name="connsiteX7" fmla="*/ 0 w 2357966"/>
              <a:gd name="connsiteY7" fmla="*/ 142812 h 1533046"/>
              <a:gd name="connsiteX8" fmla="*/ 4233 w 2357966"/>
              <a:gd name="connsiteY8" fmla="*/ 7345 h 1533046"/>
              <a:gd name="connsiteX0" fmla="*/ 4233 w 2357966"/>
              <a:gd name="connsiteY0" fmla="*/ 7345 h 1541484"/>
              <a:gd name="connsiteX1" fmla="*/ 2353733 w 2357966"/>
              <a:gd name="connsiteY1" fmla="*/ 1040278 h 1541484"/>
              <a:gd name="connsiteX2" fmla="*/ 2353733 w 2357966"/>
              <a:gd name="connsiteY2" fmla="*/ 1095312 h 1541484"/>
              <a:gd name="connsiteX3" fmla="*/ 160866 w 2357966"/>
              <a:gd name="connsiteY3" fmla="*/ 53912 h 1541484"/>
              <a:gd name="connsiteX4" fmla="*/ 2357966 w 2357966"/>
              <a:gd name="connsiteY4" fmla="*/ 1429745 h 1541484"/>
              <a:gd name="connsiteX5" fmla="*/ 2357966 w 2357966"/>
              <a:gd name="connsiteY5" fmla="*/ 1527112 h 1541484"/>
              <a:gd name="connsiteX6" fmla="*/ 1169458 w 2357966"/>
              <a:gd name="connsiteY6" fmla="*/ 828612 h 1541484"/>
              <a:gd name="connsiteX7" fmla="*/ 0 w 2357966"/>
              <a:gd name="connsiteY7" fmla="*/ 142812 h 1541484"/>
              <a:gd name="connsiteX8" fmla="*/ 4233 w 2357966"/>
              <a:gd name="connsiteY8" fmla="*/ 7345 h 1541484"/>
              <a:gd name="connsiteX0" fmla="*/ 4233 w 2357966"/>
              <a:gd name="connsiteY0" fmla="*/ 7345 h 1539341"/>
              <a:gd name="connsiteX1" fmla="*/ 2353733 w 2357966"/>
              <a:gd name="connsiteY1" fmla="*/ 1040278 h 1539341"/>
              <a:gd name="connsiteX2" fmla="*/ 2353733 w 2357966"/>
              <a:gd name="connsiteY2" fmla="*/ 1095312 h 1539341"/>
              <a:gd name="connsiteX3" fmla="*/ 160866 w 2357966"/>
              <a:gd name="connsiteY3" fmla="*/ 53912 h 1539341"/>
              <a:gd name="connsiteX4" fmla="*/ 2357966 w 2357966"/>
              <a:gd name="connsiteY4" fmla="*/ 1429745 h 1539341"/>
              <a:gd name="connsiteX5" fmla="*/ 2357966 w 2357966"/>
              <a:gd name="connsiteY5" fmla="*/ 1527112 h 1539341"/>
              <a:gd name="connsiteX6" fmla="*/ 1169458 w 2357966"/>
              <a:gd name="connsiteY6" fmla="*/ 828612 h 1539341"/>
              <a:gd name="connsiteX7" fmla="*/ 0 w 2357966"/>
              <a:gd name="connsiteY7" fmla="*/ 142812 h 1539341"/>
              <a:gd name="connsiteX8" fmla="*/ 4233 w 2357966"/>
              <a:gd name="connsiteY8" fmla="*/ 7345 h 1539341"/>
              <a:gd name="connsiteX0" fmla="*/ 4233 w 2357966"/>
              <a:gd name="connsiteY0" fmla="*/ 7345 h 1527112"/>
              <a:gd name="connsiteX1" fmla="*/ 2353733 w 2357966"/>
              <a:gd name="connsiteY1" fmla="*/ 1040278 h 1527112"/>
              <a:gd name="connsiteX2" fmla="*/ 2353733 w 2357966"/>
              <a:gd name="connsiteY2" fmla="*/ 1095312 h 1527112"/>
              <a:gd name="connsiteX3" fmla="*/ 160866 w 2357966"/>
              <a:gd name="connsiteY3" fmla="*/ 53912 h 1527112"/>
              <a:gd name="connsiteX4" fmla="*/ 2357966 w 2357966"/>
              <a:gd name="connsiteY4" fmla="*/ 1429745 h 1527112"/>
              <a:gd name="connsiteX5" fmla="*/ 2357966 w 2357966"/>
              <a:gd name="connsiteY5" fmla="*/ 1527112 h 1527112"/>
              <a:gd name="connsiteX6" fmla="*/ 1169458 w 2357966"/>
              <a:gd name="connsiteY6" fmla="*/ 828612 h 1527112"/>
              <a:gd name="connsiteX7" fmla="*/ 0 w 2357966"/>
              <a:gd name="connsiteY7" fmla="*/ 142812 h 1527112"/>
              <a:gd name="connsiteX8" fmla="*/ 4233 w 2357966"/>
              <a:gd name="connsiteY8" fmla="*/ 7345 h 1527112"/>
              <a:gd name="connsiteX0" fmla="*/ 4233 w 2357966"/>
              <a:gd name="connsiteY0" fmla="*/ 7345 h 1527812"/>
              <a:gd name="connsiteX1" fmla="*/ 2353733 w 2357966"/>
              <a:gd name="connsiteY1" fmla="*/ 1040278 h 1527812"/>
              <a:gd name="connsiteX2" fmla="*/ 2353733 w 2357966"/>
              <a:gd name="connsiteY2" fmla="*/ 1095312 h 1527812"/>
              <a:gd name="connsiteX3" fmla="*/ 160866 w 2357966"/>
              <a:gd name="connsiteY3" fmla="*/ 53912 h 1527812"/>
              <a:gd name="connsiteX4" fmla="*/ 2357966 w 2357966"/>
              <a:gd name="connsiteY4" fmla="*/ 1429745 h 1527812"/>
              <a:gd name="connsiteX5" fmla="*/ 2357966 w 2357966"/>
              <a:gd name="connsiteY5" fmla="*/ 1527112 h 1527812"/>
              <a:gd name="connsiteX6" fmla="*/ 1169458 w 2357966"/>
              <a:gd name="connsiteY6" fmla="*/ 828612 h 1527812"/>
              <a:gd name="connsiteX7" fmla="*/ 0 w 2357966"/>
              <a:gd name="connsiteY7" fmla="*/ 142812 h 1527812"/>
              <a:gd name="connsiteX8" fmla="*/ 4233 w 2357966"/>
              <a:gd name="connsiteY8" fmla="*/ 7345 h 1527812"/>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 name="connsiteX0" fmla="*/ 4233 w 2357966"/>
              <a:gd name="connsiteY0" fmla="*/ 7345 h 1527744"/>
              <a:gd name="connsiteX1" fmla="*/ 2353733 w 2357966"/>
              <a:gd name="connsiteY1" fmla="*/ 1040278 h 1527744"/>
              <a:gd name="connsiteX2" fmla="*/ 2353733 w 2357966"/>
              <a:gd name="connsiteY2" fmla="*/ 1095312 h 1527744"/>
              <a:gd name="connsiteX3" fmla="*/ 160866 w 2357966"/>
              <a:gd name="connsiteY3" fmla="*/ 53912 h 1527744"/>
              <a:gd name="connsiteX4" fmla="*/ 2357966 w 2357966"/>
              <a:gd name="connsiteY4" fmla="*/ 1429745 h 1527744"/>
              <a:gd name="connsiteX5" fmla="*/ 2357966 w 2357966"/>
              <a:gd name="connsiteY5" fmla="*/ 1527112 h 1527744"/>
              <a:gd name="connsiteX6" fmla="*/ 1169458 w 2357966"/>
              <a:gd name="connsiteY6" fmla="*/ 828612 h 1527744"/>
              <a:gd name="connsiteX7" fmla="*/ 0 w 2357966"/>
              <a:gd name="connsiteY7" fmla="*/ 142812 h 1527744"/>
              <a:gd name="connsiteX8" fmla="*/ 4233 w 2357966"/>
              <a:gd name="connsiteY8" fmla="*/ 7345 h 1527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966" h="1527744">
                <a:moveTo>
                  <a:pt x="4233" y="7345"/>
                </a:moveTo>
                <a:cubicBezTo>
                  <a:pt x="558800" y="-105544"/>
                  <a:pt x="1770591" y="1121417"/>
                  <a:pt x="2353733" y="1040278"/>
                </a:cubicBezTo>
                <a:lnTo>
                  <a:pt x="2353733" y="1095312"/>
                </a:lnTo>
                <a:cubicBezTo>
                  <a:pt x="1664052" y="1094254"/>
                  <a:pt x="752122" y="147045"/>
                  <a:pt x="160866" y="53912"/>
                </a:cubicBezTo>
                <a:cubicBezTo>
                  <a:pt x="902757" y="244765"/>
                  <a:pt x="1609724" y="1402934"/>
                  <a:pt x="2357966" y="1429745"/>
                </a:cubicBezTo>
                <a:lnTo>
                  <a:pt x="2357966" y="1527112"/>
                </a:lnTo>
                <a:cubicBezTo>
                  <a:pt x="1942747" y="1545104"/>
                  <a:pt x="1571977" y="1175745"/>
                  <a:pt x="1169458" y="828612"/>
                </a:cubicBezTo>
                <a:cubicBezTo>
                  <a:pt x="519289" y="190437"/>
                  <a:pt x="202494" y="184087"/>
                  <a:pt x="0" y="142812"/>
                </a:cubicBezTo>
                <a:lnTo>
                  <a:pt x="4233" y="7345"/>
                </a:lnTo>
                <a:close/>
              </a:path>
            </a:pathLst>
          </a:custGeom>
          <a:solidFill>
            <a:schemeClr val="accent1">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Shape 5">
            <a:extLst>
              <a:ext uri="{FF2B5EF4-FFF2-40B4-BE49-F238E27FC236}">
                <a16:creationId xmlns:a16="http://schemas.microsoft.com/office/drawing/2014/main" id="{6BBFE756-4DDD-95F2-1A9A-411B1EC40867}"/>
              </a:ext>
            </a:extLst>
          </p:cNvPr>
          <p:cNvSpPr/>
          <p:nvPr/>
        </p:nvSpPr>
        <p:spPr bwMode="auto">
          <a:xfrm>
            <a:off x="4588933" y="1672167"/>
            <a:ext cx="2370667" cy="1807633"/>
          </a:xfrm>
          <a:custGeom>
            <a:avLst/>
            <a:gdLst>
              <a:gd name="connsiteX0" fmla="*/ 0 w 2370667"/>
              <a:gd name="connsiteY0" fmla="*/ 0 h 1807633"/>
              <a:gd name="connsiteX1" fmla="*/ 2370667 w 2370667"/>
              <a:gd name="connsiteY1" fmla="*/ 0 h 1807633"/>
              <a:gd name="connsiteX2" fmla="*/ 2370667 w 2370667"/>
              <a:gd name="connsiteY2" fmla="*/ 1401233 h 1807633"/>
              <a:gd name="connsiteX3" fmla="*/ 186267 w 2370667"/>
              <a:gd name="connsiteY3" fmla="*/ 1401233 h 1807633"/>
              <a:gd name="connsiteX4" fmla="*/ 2366434 w 2370667"/>
              <a:gd name="connsiteY4" fmla="*/ 1447800 h 1807633"/>
              <a:gd name="connsiteX5" fmla="*/ 2366434 w 2370667"/>
              <a:gd name="connsiteY5" fmla="*/ 1807633 h 1807633"/>
              <a:gd name="connsiteX6" fmla="*/ 88900 w 2370667"/>
              <a:gd name="connsiteY6" fmla="*/ 1769533 h 1807633"/>
              <a:gd name="connsiteX7" fmla="*/ 0 w 2370667"/>
              <a:gd name="connsiteY7" fmla="*/ 1769533 h 1807633"/>
              <a:gd name="connsiteX8" fmla="*/ 0 w 2370667"/>
              <a:gd name="connsiteY8" fmla="*/ 0 h 180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0667" h="1807633">
                <a:moveTo>
                  <a:pt x="0" y="0"/>
                </a:moveTo>
                <a:lnTo>
                  <a:pt x="2370667" y="0"/>
                </a:lnTo>
                <a:lnTo>
                  <a:pt x="2370667" y="1401233"/>
                </a:lnTo>
                <a:lnTo>
                  <a:pt x="186267" y="1401233"/>
                </a:lnTo>
                <a:lnTo>
                  <a:pt x="2366434" y="1447800"/>
                </a:lnTo>
                <a:lnTo>
                  <a:pt x="2366434" y="1807633"/>
                </a:lnTo>
                <a:lnTo>
                  <a:pt x="88900" y="1769533"/>
                </a:lnTo>
                <a:lnTo>
                  <a:pt x="0" y="1769533"/>
                </a:lnTo>
                <a:lnTo>
                  <a:pt x="0" y="0"/>
                </a:lnTo>
                <a:close/>
              </a:path>
            </a:pathLst>
          </a:custGeom>
          <a:solidFill>
            <a:schemeClr val="accent1">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Rates of uMRD in PB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979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sp>
        <p:nvSpPr>
          <p:cNvPr id="13" name="Content Placeholder 2">
            <a:extLst>
              <a:ext uri="{FF2B5EF4-FFF2-40B4-BE49-F238E27FC236}">
                <a16:creationId xmlns:a16="http://schemas.microsoft.com/office/drawing/2014/main" id="{19521AEB-BC40-5662-4864-189F59379000}"/>
              </a:ext>
            </a:extLst>
          </p:cNvPr>
          <p:cNvSpPr>
            <a:spLocks noGrp="1"/>
          </p:cNvSpPr>
          <p:nvPr>
            <p:ph idx="1"/>
          </p:nvPr>
        </p:nvSpPr>
        <p:spPr>
          <a:xfrm>
            <a:off x="609760" y="5190861"/>
            <a:ext cx="10872444" cy="1151498"/>
          </a:xfrm>
        </p:spPr>
        <p:txBody>
          <a:bodyPr/>
          <a:lstStyle/>
          <a:p>
            <a:r>
              <a:rPr lang="en-US" sz="2000" dirty="0"/>
              <a:t>Best response of uMRD in PB and/or BM was 79% (125/159)</a:t>
            </a:r>
          </a:p>
          <a:p>
            <a:r>
              <a:rPr lang="en-US" sz="2000" dirty="0"/>
              <a:t>Of evaluable patients with uMRD in PB at 3 mo posttreatment, 78% (66/85) maintained uMRD through 12 mo posttreatment</a:t>
            </a:r>
          </a:p>
        </p:txBody>
      </p:sp>
      <p:sp>
        <p:nvSpPr>
          <p:cNvPr id="3" name="TextBox 2">
            <a:extLst>
              <a:ext uri="{FF2B5EF4-FFF2-40B4-BE49-F238E27FC236}">
                <a16:creationId xmlns:a16="http://schemas.microsoft.com/office/drawing/2014/main" id="{5FC55A81-42A7-B0BE-BC7E-212F9446DC9F}"/>
              </a:ext>
            </a:extLst>
          </p:cNvPr>
          <p:cNvSpPr txBox="1"/>
          <p:nvPr/>
        </p:nvSpPr>
        <p:spPr bwMode="auto">
          <a:xfrm>
            <a:off x="3048695" y="1345134"/>
            <a:ext cx="21133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3 Mo Posttreatment</a:t>
            </a:r>
          </a:p>
        </p:txBody>
      </p:sp>
      <p:sp>
        <p:nvSpPr>
          <p:cNvPr id="12" name="TextBox 11">
            <a:extLst>
              <a:ext uri="{FF2B5EF4-FFF2-40B4-BE49-F238E27FC236}">
                <a16:creationId xmlns:a16="http://schemas.microsoft.com/office/drawing/2014/main" id="{876EFFA9-D6B8-DA2C-C022-1C31A08A847B}"/>
              </a:ext>
            </a:extLst>
          </p:cNvPr>
          <p:cNvSpPr txBox="1"/>
          <p:nvPr/>
        </p:nvSpPr>
        <p:spPr bwMode="auto">
          <a:xfrm>
            <a:off x="6164733" y="1345134"/>
            <a:ext cx="2230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12 Mo Posttreatment</a:t>
            </a:r>
          </a:p>
        </p:txBody>
      </p:sp>
      <p:grpSp>
        <p:nvGrpSpPr>
          <p:cNvPr id="14" name="Group 13">
            <a:extLst>
              <a:ext uri="{FF2B5EF4-FFF2-40B4-BE49-F238E27FC236}">
                <a16:creationId xmlns:a16="http://schemas.microsoft.com/office/drawing/2014/main" id="{4A1BC10F-7A38-102D-D7F6-375C6C9D2EF2}"/>
              </a:ext>
            </a:extLst>
          </p:cNvPr>
          <p:cNvGrpSpPr/>
          <p:nvPr/>
        </p:nvGrpSpPr>
        <p:grpSpPr>
          <a:xfrm>
            <a:off x="2023537" y="1453413"/>
            <a:ext cx="721427" cy="3753854"/>
            <a:chOff x="2903226" y="1517651"/>
            <a:chExt cx="721427" cy="4062638"/>
          </a:xfrm>
        </p:grpSpPr>
        <p:sp>
          <p:nvSpPr>
            <p:cNvPr id="15" name="TextBox 14">
              <a:extLst>
                <a:ext uri="{FF2B5EF4-FFF2-40B4-BE49-F238E27FC236}">
                  <a16:creationId xmlns:a16="http://schemas.microsoft.com/office/drawing/2014/main" id="{F4CE26E8-C6B5-3CAF-37C2-D6E4FED3F588}"/>
                </a:ext>
              </a:extLst>
            </p:cNvPr>
            <p:cNvSpPr txBox="1"/>
            <p:nvPr/>
          </p:nvSpPr>
          <p:spPr bwMode="auto">
            <a:xfrm>
              <a:off x="2903226" y="1517651"/>
              <a:ext cx="721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BADC2B34-576B-226E-1ED5-18F3A076BACF}"/>
                </a:ext>
              </a:extLst>
            </p:cNvPr>
            <p:cNvSpPr txBox="1"/>
            <p:nvPr/>
          </p:nvSpPr>
          <p:spPr bwMode="auto">
            <a:xfrm>
              <a:off x="3085705" y="2246902"/>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FA3EDF56-F70F-3663-8879-D3FEEDE7C7A5}"/>
                </a:ext>
              </a:extLst>
            </p:cNvPr>
            <p:cNvSpPr txBox="1"/>
            <p:nvPr/>
          </p:nvSpPr>
          <p:spPr bwMode="auto">
            <a:xfrm>
              <a:off x="3085705" y="2966745"/>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B66634BD-37C7-0BB4-EA4D-81C466E40E80}"/>
                </a:ext>
              </a:extLst>
            </p:cNvPr>
            <p:cNvSpPr txBox="1"/>
            <p:nvPr/>
          </p:nvSpPr>
          <p:spPr bwMode="auto">
            <a:xfrm>
              <a:off x="3085705" y="3728930"/>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1FAC9A05-1580-D2E5-EC59-1CB280249643}"/>
                </a:ext>
              </a:extLst>
            </p:cNvPr>
            <p:cNvSpPr txBox="1"/>
            <p:nvPr/>
          </p:nvSpPr>
          <p:spPr bwMode="auto">
            <a:xfrm>
              <a:off x="3085705" y="4462886"/>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81232549-A4C6-EF98-8A30-7B7C94D2C473}"/>
                </a:ext>
              </a:extLst>
            </p:cNvPr>
            <p:cNvSpPr txBox="1"/>
            <p:nvPr/>
          </p:nvSpPr>
          <p:spPr bwMode="auto">
            <a:xfrm>
              <a:off x="3085705" y="5210957"/>
              <a:ext cx="5389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1" name="Group 20">
            <a:extLst>
              <a:ext uri="{FF2B5EF4-FFF2-40B4-BE49-F238E27FC236}">
                <a16:creationId xmlns:a16="http://schemas.microsoft.com/office/drawing/2014/main" id="{CA0894F2-DB61-3A0E-E3B9-9371D3501474}"/>
              </a:ext>
            </a:extLst>
          </p:cNvPr>
          <p:cNvGrpSpPr/>
          <p:nvPr/>
        </p:nvGrpSpPr>
        <p:grpSpPr>
          <a:xfrm>
            <a:off x="2715231" y="1654439"/>
            <a:ext cx="85721" cy="3389199"/>
            <a:chOff x="1580359" y="2660386"/>
            <a:chExt cx="103516" cy="2456678"/>
          </a:xfrm>
        </p:grpSpPr>
        <p:cxnSp>
          <p:nvCxnSpPr>
            <p:cNvPr id="22" name="Straight Connector 21">
              <a:extLst>
                <a:ext uri="{FF2B5EF4-FFF2-40B4-BE49-F238E27FC236}">
                  <a16:creationId xmlns:a16="http://schemas.microsoft.com/office/drawing/2014/main" id="{835CFECF-35F4-C627-C7D2-6EF0669FD202}"/>
                </a:ext>
              </a:extLst>
            </p:cNvPr>
            <p:cNvCxnSpPr>
              <a:cxnSpLocks/>
            </p:cNvCxnSpPr>
            <p:nvPr/>
          </p:nvCxnSpPr>
          <p:spPr bwMode="auto">
            <a:xfrm>
              <a:off x="1580359" y="2660386"/>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1212C04-6D95-B078-0070-2DE6A5A035BD}"/>
                </a:ext>
              </a:extLst>
            </p:cNvPr>
            <p:cNvCxnSpPr>
              <a:cxnSpLocks/>
            </p:cNvCxnSpPr>
            <p:nvPr/>
          </p:nvCxnSpPr>
          <p:spPr bwMode="auto">
            <a:xfrm>
              <a:off x="1580359" y="3151722"/>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867A217-EA19-D9A8-DE30-B01E6BF5FB20}"/>
                </a:ext>
              </a:extLst>
            </p:cNvPr>
            <p:cNvCxnSpPr>
              <a:cxnSpLocks/>
            </p:cNvCxnSpPr>
            <p:nvPr/>
          </p:nvCxnSpPr>
          <p:spPr bwMode="auto">
            <a:xfrm>
              <a:off x="1580359" y="3643058"/>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848A871-DEA4-F884-C08F-78C20B304FF5}"/>
                </a:ext>
              </a:extLst>
            </p:cNvPr>
            <p:cNvCxnSpPr>
              <a:cxnSpLocks/>
            </p:cNvCxnSpPr>
            <p:nvPr/>
          </p:nvCxnSpPr>
          <p:spPr bwMode="auto">
            <a:xfrm>
              <a:off x="1580359" y="4134394"/>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FDAFC2C-AE53-ABD9-644A-EE26F948969C}"/>
                </a:ext>
              </a:extLst>
            </p:cNvPr>
            <p:cNvCxnSpPr>
              <a:cxnSpLocks/>
            </p:cNvCxnSpPr>
            <p:nvPr/>
          </p:nvCxnSpPr>
          <p:spPr bwMode="auto">
            <a:xfrm>
              <a:off x="1580359" y="4625730"/>
              <a:ext cx="10351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373E45D-0815-FAE5-E48A-B555506CDE0A}"/>
                </a:ext>
              </a:extLst>
            </p:cNvPr>
            <p:cNvCxnSpPr>
              <a:cxnSpLocks/>
            </p:cNvCxnSpPr>
            <p:nvPr/>
          </p:nvCxnSpPr>
          <p:spPr bwMode="auto">
            <a:xfrm>
              <a:off x="1580359" y="5117064"/>
              <a:ext cx="103516"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9D65B3CE-A47B-114C-365C-400E7AAA93F3}"/>
              </a:ext>
            </a:extLst>
          </p:cNvPr>
          <p:cNvSpPr txBox="1"/>
          <p:nvPr/>
        </p:nvSpPr>
        <p:spPr>
          <a:xfrm rot="16200000">
            <a:off x="841897" y="3176711"/>
            <a:ext cx="2643099" cy="369332"/>
          </a:xfrm>
          <a:prstGeom prst="rect">
            <a:avLst/>
          </a:prstGeom>
          <a:noFill/>
        </p:spPr>
        <p:txBody>
          <a:bodyPr>
            <a:spAutoFit/>
          </a:bodyPr>
          <a:lstStyle/>
          <a:p>
            <a:pPr algn="ctr" defTabSz="651529">
              <a:defRPr/>
            </a:pPr>
            <a:r>
              <a:rPr lang="en-US" b="1" dirty="0">
                <a:solidFill>
                  <a:srgbClr val="000000"/>
                </a:solidFill>
                <a:latin typeface="Calibri" panose="020F0502020204030204"/>
              </a:rPr>
              <a:t>Percent</a:t>
            </a:r>
          </a:p>
        </p:txBody>
      </p:sp>
      <p:sp>
        <p:nvSpPr>
          <p:cNvPr id="29" name="Freeform: Shape 28">
            <a:extLst>
              <a:ext uri="{FF2B5EF4-FFF2-40B4-BE49-F238E27FC236}">
                <a16:creationId xmlns:a16="http://schemas.microsoft.com/office/drawing/2014/main" id="{0CD5F0DC-7461-4F0E-04D2-82A140E3F02E}"/>
              </a:ext>
            </a:extLst>
          </p:cNvPr>
          <p:cNvSpPr/>
          <p:nvPr/>
        </p:nvSpPr>
        <p:spPr bwMode="auto">
          <a:xfrm>
            <a:off x="2787534" y="1586180"/>
            <a:ext cx="6009958" cy="3457458"/>
          </a:xfrm>
          <a:custGeom>
            <a:avLst/>
            <a:gdLst>
              <a:gd name="connsiteX0" fmla="*/ 0 w 6510867"/>
              <a:gd name="connsiteY0" fmla="*/ 0 h 3759200"/>
              <a:gd name="connsiteX1" fmla="*/ 0 w 6510867"/>
              <a:gd name="connsiteY1" fmla="*/ 3759200 h 3759200"/>
              <a:gd name="connsiteX2" fmla="*/ 6510867 w 6510867"/>
              <a:gd name="connsiteY2" fmla="*/ 3759200 h 3759200"/>
            </a:gdLst>
            <a:ahLst/>
            <a:cxnLst>
              <a:cxn ang="0">
                <a:pos x="connsiteX0" y="connsiteY0"/>
              </a:cxn>
              <a:cxn ang="0">
                <a:pos x="connsiteX1" y="connsiteY1"/>
              </a:cxn>
              <a:cxn ang="0">
                <a:pos x="connsiteX2" y="connsiteY2"/>
              </a:cxn>
            </a:cxnLst>
            <a:rect l="l" t="t" r="r" b="b"/>
            <a:pathLst>
              <a:path w="6510867" h="3759200">
                <a:moveTo>
                  <a:pt x="0" y="0"/>
                </a:moveTo>
                <a:lnTo>
                  <a:pt x="0" y="3759200"/>
                </a:lnTo>
                <a:lnTo>
                  <a:pt x="6510867" y="3759200"/>
                </a:lnTo>
              </a:path>
            </a:pathLst>
          </a:custGeom>
          <a:noFill/>
          <a:ln w="28575">
            <a:solidFill>
              <a:schemeClr val="bg1"/>
            </a:solidFill>
            <a:miter lim="800000"/>
            <a:headEnd/>
            <a:tailEnd/>
          </a:ln>
        </p:spPr>
        <p:txBody>
          <a:bodyPr rtlCol="0" anchor="ctr"/>
          <a:lstStyle/>
          <a:p>
            <a:pPr algn="ctr"/>
            <a:endParaRPr lang="en-US" dirty="0"/>
          </a:p>
        </p:txBody>
      </p:sp>
      <p:sp>
        <p:nvSpPr>
          <p:cNvPr id="2" name="TextBox 1">
            <a:extLst>
              <a:ext uri="{FF2B5EF4-FFF2-40B4-BE49-F238E27FC236}">
                <a16:creationId xmlns:a16="http://schemas.microsoft.com/office/drawing/2014/main" id="{678EB305-1AF6-51D2-7900-28D0ECB1AEB9}"/>
              </a:ext>
            </a:extLst>
          </p:cNvPr>
          <p:cNvSpPr txBox="1"/>
          <p:nvPr/>
        </p:nvSpPr>
        <p:spPr bwMode="auto">
          <a:xfrm>
            <a:off x="9008666" y="1926761"/>
            <a:ext cx="18429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dirty="0">
                <a:solidFill>
                  <a:schemeClr val="bg1"/>
                </a:solidFill>
                <a:latin typeface="Calibri" panose="020F0502020204030204" pitchFamily="34" charset="0"/>
              </a:rPr>
              <a:t>uMRD; &lt;10</a:t>
            </a:r>
            <a:r>
              <a:rPr lang="en-US" sz="1600" b="0" baseline="30000" dirty="0">
                <a:solidFill>
                  <a:schemeClr val="bg1"/>
                </a:solidFill>
                <a:latin typeface="Calibri" panose="020F0502020204030204" pitchFamily="34" charset="0"/>
              </a:rPr>
              <a:t>-4</a:t>
            </a:r>
          </a:p>
          <a:p>
            <a:pPr>
              <a:spcAft>
                <a:spcPct val="0"/>
              </a:spcAft>
            </a:pPr>
            <a:r>
              <a:rPr lang="en-US" sz="1600" b="0" dirty="0">
                <a:solidFill>
                  <a:schemeClr val="bg1"/>
                </a:solidFill>
                <a:latin typeface="Calibri" panose="020F0502020204030204" pitchFamily="34" charset="0"/>
              </a:rPr>
              <a:t>dMRD; ≥10</a:t>
            </a:r>
            <a:r>
              <a:rPr lang="en-US" sz="1600" b="0" baseline="30000" dirty="0">
                <a:solidFill>
                  <a:schemeClr val="bg1"/>
                </a:solidFill>
                <a:latin typeface="Calibri" panose="020F0502020204030204" pitchFamily="34" charset="0"/>
              </a:rPr>
              <a:t>-4</a:t>
            </a:r>
          </a:p>
          <a:p>
            <a:pPr>
              <a:spcAft>
                <a:spcPct val="0"/>
              </a:spcAft>
            </a:pPr>
            <a:r>
              <a:rPr lang="en-US" sz="1600" b="0" dirty="0">
                <a:solidFill>
                  <a:schemeClr val="bg1"/>
                </a:solidFill>
                <a:latin typeface="Calibri" panose="020F0502020204030204" pitchFamily="34" charset="0"/>
              </a:rPr>
              <a:t>Off MRD Follow-up</a:t>
            </a:r>
            <a:r>
              <a:rPr lang="en-US" sz="1600" baseline="30000" dirty="0">
                <a:solidFill>
                  <a:schemeClr val="bg1"/>
                </a:solidFill>
                <a:latin typeface="Calibri" panose="020F0502020204030204" pitchFamily="34" charset="0"/>
              </a:rPr>
              <a:t>a</a:t>
            </a:r>
          </a:p>
          <a:p>
            <a:pPr>
              <a:spcAft>
                <a:spcPct val="0"/>
              </a:spcAft>
            </a:pPr>
            <a:r>
              <a:rPr lang="en-US" sz="1600" b="0" dirty="0">
                <a:solidFill>
                  <a:schemeClr val="bg1"/>
                </a:solidFill>
                <a:latin typeface="Calibri" panose="020F0502020204030204" pitchFamily="34" charset="0"/>
              </a:rPr>
              <a:t>Missing Data</a:t>
            </a:r>
            <a:endParaRPr lang="en-US" sz="1600" b="0" baseline="30000" dirty="0">
              <a:solidFill>
                <a:schemeClr val="bg1"/>
              </a:solidFill>
              <a:latin typeface="Calibri" panose="020F0502020204030204" pitchFamily="34" charset="0"/>
            </a:endParaRPr>
          </a:p>
        </p:txBody>
      </p:sp>
      <p:sp>
        <p:nvSpPr>
          <p:cNvPr id="5" name="Rectangle 4">
            <a:extLst>
              <a:ext uri="{FF2B5EF4-FFF2-40B4-BE49-F238E27FC236}">
                <a16:creationId xmlns:a16="http://schemas.microsoft.com/office/drawing/2014/main" id="{75A2DB26-1209-7CA5-5B2A-79191F997F6C}"/>
              </a:ext>
            </a:extLst>
          </p:cNvPr>
          <p:cNvSpPr/>
          <p:nvPr/>
        </p:nvSpPr>
        <p:spPr bwMode="auto">
          <a:xfrm>
            <a:off x="8873202" y="2035594"/>
            <a:ext cx="153511" cy="15351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11A82634-8695-2F5D-1A22-04EA30741D22}"/>
              </a:ext>
            </a:extLst>
          </p:cNvPr>
          <p:cNvSpPr/>
          <p:nvPr/>
        </p:nvSpPr>
        <p:spPr bwMode="auto">
          <a:xfrm>
            <a:off x="8873202" y="2268439"/>
            <a:ext cx="153511" cy="15351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B01B2D39-2D14-88EA-7158-2F5C4B916668}"/>
              </a:ext>
            </a:extLst>
          </p:cNvPr>
          <p:cNvSpPr/>
          <p:nvPr/>
        </p:nvSpPr>
        <p:spPr bwMode="auto">
          <a:xfrm>
            <a:off x="8873202" y="2519944"/>
            <a:ext cx="153511" cy="15351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C43A85F-209A-1CC2-AB27-D7BDF51B4E37}"/>
              </a:ext>
            </a:extLst>
          </p:cNvPr>
          <p:cNvSpPr/>
          <p:nvPr/>
        </p:nvSpPr>
        <p:spPr bwMode="auto">
          <a:xfrm>
            <a:off x="8873202" y="2752789"/>
            <a:ext cx="153511" cy="15351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E97C1CE7-BAFC-FB94-07B0-79368CDAABDB}"/>
              </a:ext>
            </a:extLst>
          </p:cNvPr>
          <p:cNvSpPr/>
          <p:nvPr/>
        </p:nvSpPr>
        <p:spPr bwMode="auto">
          <a:xfrm>
            <a:off x="3803649" y="1670050"/>
            <a:ext cx="793751" cy="193040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b="1" dirty="0">
                <a:latin typeface="Calibri" panose="020F0502020204030204" pitchFamily="34" charset="0"/>
              </a:rPr>
              <a:t>57%</a:t>
            </a:r>
            <a:endParaRPr lang="en-US" sz="1800" b="1"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7F46A7D5-EEF6-9461-4CC1-7E2D149FEA87}"/>
              </a:ext>
            </a:extLst>
          </p:cNvPr>
          <p:cNvSpPr/>
          <p:nvPr/>
        </p:nvSpPr>
        <p:spPr bwMode="auto">
          <a:xfrm>
            <a:off x="3803649" y="3600451"/>
            <a:ext cx="793751" cy="1265552"/>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38%</a:t>
            </a:r>
          </a:p>
        </p:txBody>
      </p:sp>
      <p:sp>
        <p:nvSpPr>
          <p:cNvPr id="35" name="Rectangle 34">
            <a:extLst>
              <a:ext uri="{FF2B5EF4-FFF2-40B4-BE49-F238E27FC236}">
                <a16:creationId xmlns:a16="http://schemas.microsoft.com/office/drawing/2014/main" id="{1CE037EF-2F33-5E3C-6E03-497AF588DDF4}"/>
              </a:ext>
            </a:extLst>
          </p:cNvPr>
          <p:cNvSpPr/>
          <p:nvPr/>
        </p:nvSpPr>
        <p:spPr bwMode="auto">
          <a:xfrm>
            <a:off x="3803649" y="4866002"/>
            <a:ext cx="793751" cy="170633"/>
          </a:xfrm>
          <a:prstGeom prst="rect">
            <a:avLst/>
          </a:prstGeom>
          <a:solidFill>
            <a:schemeClr val="accent4"/>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6%</a:t>
            </a:r>
          </a:p>
        </p:txBody>
      </p:sp>
      <p:sp>
        <p:nvSpPr>
          <p:cNvPr id="36" name="Rectangle 35">
            <a:extLst>
              <a:ext uri="{FF2B5EF4-FFF2-40B4-BE49-F238E27FC236}">
                <a16:creationId xmlns:a16="http://schemas.microsoft.com/office/drawing/2014/main" id="{5E428908-365F-79E9-8BBD-88D059A8C4AD}"/>
              </a:ext>
            </a:extLst>
          </p:cNvPr>
          <p:cNvSpPr/>
          <p:nvPr/>
        </p:nvSpPr>
        <p:spPr bwMode="auto">
          <a:xfrm>
            <a:off x="6953434" y="1670050"/>
            <a:ext cx="793751" cy="1447800"/>
          </a:xfrm>
          <a:prstGeom prst="rect">
            <a:avLst/>
          </a:prstGeom>
          <a:solidFill>
            <a:schemeClr val="accent1"/>
          </a:solidFill>
          <a:ln w="0">
            <a:noFill/>
            <a:miter lim="800000"/>
            <a:headEnd/>
            <a:tailEnd/>
          </a:ln>
        </p:spPr>
        <p:txBody>
          <a:bodyPr rtlCol="0" anchor="ctr"/>
          <a:lstStyle/>
          <a:p>
            <a:pPr algn="ctr" eaLnBrk="1" hangingPunct="1">
              <a:buClr>
                <a:schemeClr val="folHlink"/>
              </a:buClr>
              <a:buNone/>
            </a:pPr>
            <a:r>
              <a:rPr lang="en-US" b="1" dirty="0">
                <a:latin typeface="Calibri" panose="020F0502020204030204" pitchFamily="34" charset="0"/>
              </a:rPr>
              <a:t>43%</a:t>
            </a:r>
            <a:endParaRPr lang="en-US" sz="1800" b="1"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E2C78EDD-7C4F-8640-5981-FA4446E7DFF2}"/>
              </a:ext>
            </a:extLst>
          </p:cNvPr>
          <p:cNvSpPr/>
          <p:nvPr/>
        </p:nvSpPr>
        <p:spPr bwMode="auto">
          <a:xfrm>
            <a:off x="6953434" y="3117851"/>
            <a:ext cx="793751" cy="1358900"/>
          </a:xfrm>
          <a:prstGeom prst="rect">
            <a:avLst/>
          </a:prstGeom>
          <a:solidFill>
            <a:schemeClr val="accent3"/>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40%</a:t>
            </a:r>
          </a:p>
        </p:txBody>
      </p:sp>
      <p:sp>
        <p:nvSpPr>
          <p:cNvPr id="38" name="Rectangle 37">
            <a:extLst>
              <a:ext uri="{FF2B5EF4-FFF2-40B4-BE49-F238E27FC236}">
                <a16:creationId xmlns:a16="http://schemas.microsoft.com/office/drawing/2014/main" id="{9F9D9763-794E-E8D7-9D26-9FCD0985E0CA}"/>
              </a:ext>
            </a:extLst>
          </p:cNvPr>
          <p:cNvSpPr/>
          <p:nvPr/>
        </p:nvSpPr>
        <p:spPr bwMode="auto">
          <a:xfrm>
            <a:off x="6953434" y="4474952"/>
            <a:ext cx="793751" cy="387344"/>
          </a:xfrm>
          <a:prstGeom prst="rect">
            <a:avLst/>
          </a:prstGeom>
          <a:solidFill>
            <a:schemeClr val="accent4"/>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11%</a:t>
            </a:r>
          </a:p>
        </p:txBody>
      </p:sp>
      <p:sp>
        <p:nvSpPr>
          <p:cNvPr id="39" name="Rectangle 38">
            <a:extLst>
              <a:ext uri="{FF2B5EF4-FFF2-40B4-BE49-F238E27FC236}">
                <a16:creationId xmlns:a16="http://schemas.microsoft.com/office/drawing/2014/main" id="{EBA951B9-ED00-C2FB-4AE4-08ABB53D2205}"/>
              </a:ext>
            </a:extLst>
          </p:cNvPr>
          <p:cNvSpPr/>
          <p:nvPr/>
        </p:nvSpPr>
        <p:spPr bwMode="auto">
          <a:xfrm>
            <a:off x="6953434" y="4866002"/>
            <a:ext cx="793751" cy="170633"/>
          </a:xfrm>
          <a:prstGeom prst="rect">
            <a:avLst/>
          </a:prstGeom>
          <a:solidFill>
            <a:schemeClr val="accent6"/>
          </a:solidFill>
          <a:ln w="0">
            <a:noFill/>
            <a:miter lim="800000"/>
            <a:headEnd/>
            <a:tailEnd/>
          </a:ln>
        </p:spPr>
        <p:txBody>
          <a:bodyPr rtlCol="0" anchor="ctr"/>
          <a:lstStyle/>
          <a:p>
            <a:pPr algn="ctr" eaLnBrk="1" hangingPunct="1">
              <a:buClr>
                <a:schemeClr val="folHlink"/>
              </a:buClr>
              <a:buNone/>
            </a:pPr>
            <a:r>
              <a:rPr lang="en-US" sz="1800" b="1" dirty="0">
                <a:solidFill>
                  <a:schemeClr val="tx1"/>
                </a:solidFill>
                <a:latin typeface="Calibri" panose="020F0502020204030204" pitchFamily="34" charset="0"/>
              </a:rPr>
              <a:t>6%</a:t>
            </a:r>
          </a:p>
        </p:txBody>
      </p:sp>
      <p:sp>
        <p:nvSpPr>
          <p:cNvPr id="41" name="Freeform: Shape 40">
            <a:extLst>
              <a:ext uri="{FF2B5EF4-FFF2-40B4-BE49-F238E27FC236}">
                <a16:creationId xmlns:a16="http://schemas.microsoft.com/office/drawing/2014/main" id="{31F990DB-2321-AFEC-E05E-368B82837464}"/>
              </a:ext>
            </a:extLst>
          </p:cNvPr>
          <p:cNvSpPr/>
          <p:nvPr/>
        </p:nvSpPr>
        <p:spPr bwMode="auto">
          <a:xfrm>
            <a:off x="4596341" y="3485092"/>
            <a:ext cx="2360084" cy="1551620"/>
          </a:xfrm>
          <a:custGeom>
            <a:avLst/>
            <a:gdLst>
              <a:gd name="connsiteX0" fmla="*/ 2362200 w 2368550"/>
              <a:gd name="connsiteY0" fmla="*/ 0 h 1552575"/>
              <a:gd name="connsiteX1" fmla="*/ 0 w 2368550"/>
              <a:gd name="connsiteY1" fmla="*/ 155575 h 1552575"/>
              <a:gd name="connsiteX2" fmla="*/ 12700 w 2368550"/>
              <a:gd name="connsiteY2" fmla="*/ 1381125 h 1552575"/>
              <a:gd name="connsiteX3" fmla="*/ 2359025 w 2368550"/>
              <a:gd name="connsiteY3" fmla="*/ 1552575 h 1552575"/>
              <a:gd name="connsiteX4" fmla="*/ 2359025 w 2368550"/>
              <a:gd name="connsiteY4" fmla="*/ 1485900 h 1552575"/>
              <a:gd name="connsiteX5" fmla="*/ 127000 w 2368550"/>
              <a:gd name="connsiteY5" fmla="*/ 1298575 h 1552575"/>
              <a:gd name="connsiteX6" fmla="*/ 2362200 w 2368550"/>
              <a:gd name="connsiteY6" fmla="*/ 1190625 h 1552575"/>
              <a:gd name="connsiteX7" fmla="*/ 2362200 w 2368550"/>
              <a:gd name="connsiteY7" fmla="*/ 1038225 h 1552575"/>
              <a:gd name="connsiteX8" fmla="*/ 574675 w 2368550"/>
              <a:gd name="connsiteY8" fmla="*/ 1127125 h 1552575"/>
              <a:gd name="connsiteX9" fmla="*/ 2368550 w 2368550"/>
              <a:gd name="connsiteY9" fmla="*/ 993775 h 1552575"/>
              <a:gd name="connsiteX10" fmla="*/ 2362200 w 2368550"/>
              <a:gd name="connsiteY10" fmla="*/ 0 h 1552575"/>
              <a:gd name="connsiteX0" fmla="*/ 2364316 w 2368550"/>
              <a:gd name="connsiteY0" fmla="*/ 0 h 1550459"/>
              <a:gd name="connsiteX1" fmla="*/ 0 w 2368550"/>
              <a:gd name="connsiteY1" fmla="*/ 153459 h 1550459"/>
              <a:gd name="connsiteX2" fmla="*/ 12700 w 2368550"/>
              <a:gd name="connsiteY2" fmla="*/ 1379009 h 1550459"/>
              <a:gd name="connsiteX3" fmla="*/ 2359025 w 2368550"/>
              <a:gd name="connsiteY3" fmla="*/ 1550459 h 1550459"/>
              <a:gd name="connsiteX4" fmla="*/ 2359025 w 2368550"/>
              <a:gd name="connsiteY4" fmla="*/ 1483784 h 1550459"/>
              <a:gd name="connsiteX5" fmla="*/ 127000 w 2368550"/>
              <a:gd name="connsiteY5" fmla="*/ 1296459 h 1550459"/>
              <a:gd name="connsiteX6" fmla="*/ 2362200 w 2368550"/>
              <a:gd name="connsiteY6" fmla="*/ 1188509 h 1550459"/>
              <a:gd name="connsiteX7" fmla="*/ 2362200 w 2368550"/>
              <a:gd name="connsiteY7" fmla="*/ 1036109 h 1550459"/>
              <a:gd name="connsiteX8" fmla="*/ 574675 w 2368550"/>
              <a:gd name="connsiteY8" fmla="*/ 1125009 h 1550459"/>
              <a:gd name="connsiteX9" fmla="*/ 2368550 w 2368550"/>
              <a:gd name="connsiteY9" fmla="*/ 991659 h 1550459"/>
              <a:gd name="connsiteX10" fmla="*/ 2364316 w 2368550"/>
              <a:gd name="connsiteY10" fmla="*/ 0 h 1550459"/>
              <a:gd name="connsiteX0" fmla="*/ 2364316 w 2368550"/>
              <a:gd name="connsiteY0" fmla="*/ 0 h 1550459"/>
              <a:gd name="connsiteX1" fmla="*/ 0 w 2368550"/>
              <a:gd name="connsiteY1" fmla="*/ 153459 h 1550459"/>
              <a:gd name="connsiteX2" fmla="*/ 12700 w 2368550"/>
              <a:gd name="connsiteY2" fmla="*/ 1379009 h 1550459"/>
              <a:gd name="connsiteX3" fmla="*/ 2359025 w 2368550"/>
              <a:gd name="connsiteY3" fmla="*/ 1550459 h 1550459"/>
              <a:gd name="connsiteX4" fmla="*/ 2359025 w 2368550"/>
              <a:gd name="connsiteY4" fmla="*/ 1483784 h 1550459"/>
              <a:gd name="connsiteX5" fmla="*/ 127000 w 2368550"/>
              <a:gd name="connsiteY5" fmla="*/ 1296459 h 1550459"/>
              <a:gd name="connsiteX6" fmla="*/ 2362200 w 2368550"/>
              <a:gd name="connsiteY6" fmla="*/ 1188509 h 1550459"/>
              <a:gd name="connsiteX7" fmla="*/ 2362200 w 2368550"/>
              <a:gd name="connsiteY7" fmla="*/ 1036109 h 1550459"/>
              <a:gd name="connsiteX8" fmla="*/ 574675 w 2368550"/>
              <a:gd name="connsiteY8" fmla="*/ 1125009 h 1550459"/>
              <a:gd name="connsiteX9" fmla="*/ 2368550 w 2368550"/>
              <a:gd name="connsiteY9" fmla="*/ 991659 h 1550459"/>
              <a:gd name="connsiteX10" fmla="*/ 2364316 w 2368550"/>
              <a:gd name="connsiteY10" fmla="*/ 0 h 1550459"/>
              <a:gd name="connsiteX0" fmla="*/ 2355850 w 2360084"/>
              <a:gd name="connsiteY0" fmla="*/ 0 h 1550459"/>
              <a:gd name="connsiteX1" fmla="*/ 0 w 2360084"/>
              <a:gd name="connsiteY1" fmla="*/ 15134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134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3734 w 2360084"/>
              <a:gd name="connsiteY7" fmla="*/ 1036109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3734 w 2360084"/>
              <a:gd name="connsiteY6" fmla="*/ 1188509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0559 w 2360084"/>
              <a:gd name="connsiteY4" fmla="*/ 1483784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9026 w 2360084"/>
              <a:gd name="connsiteY4" fmla="*/ 1485901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50459"/>
              <a:gd name="connsiteX1" fmla="*/ 0 w 2360084"/>
              <a:gd name="connsiteY1" fmla="*/ 157692 h 1550459"/>
              <a:gd name="connsiteX2" fmla="*/ 4234 w 2360084"/>
              <a:gd name="connsiteY2" fmla="*/ 1379009 h 1550459"/>
              <a:gd name="connsiteX3" fmla="*/ 2350559 w 2360084"/>
              <a:gd name="connsiteY3" fmla="*/ 1550459 h 1550459"/>
              <a:gd name="connsiteX4" fmla="*/ 2359026 w 2360084"/>
              <a:gd name="connsiteY4" fmla="*/ 1485901 h 1550459"/>
              <a:gd name="connsiteX5" fmla="*/ 118534 w 2360084"/>
              <a:gd name="connsiteY5" fmla="*/ 1296459 h 1550459"/>
              <a:gd name="connsiteX6" fmla="*/ 2357968 w 2360084"/>
              <a:gd name="connsiteY6" fmla="*/ 1192742 h 1550459"/>
              <a:gd name="connsiteX7" fmla="*/ 2355851 w 2360084"/>
              <a:gd name="connsiteY7" fmla="*/ 1040343 h 1550459"/>
              <a:gd name="connsiteX8" fmla="*/ 566209 w 2360084"/>
              <a:gd name="connsiteY8" fmla="*/ 1125009 h 1550459"/>
              <a:gd name="connsiteX9" fmla="*/ 2360084 w 2360084"/>
              <a:gd name="connsiteY9" fmla="*/ 991659 h 1550459"/>
              <a:gd name="connsiteX10" fmla="*/ 2355850 w 2360084"/>
              <a:gd name="connsiteY10" fmla="*/ 0 h 1550459"/>
              <a:gd name="connsiteX0" fmla="*/ 2355850 w 2360084"/>
              <a:gd name="connsiteY0" fmla="*/ 0 h 1539875"/>
              <a:gd name="connsiteX1" fmla="*/ 0 w 2360084"/>
              <a:gd name="connsiteY1" fmla="*/ 157692 h 1539875"/>
              <a:gd name="connsiteX2" fmla="*/ 4234 w 2360084"/>
              <a:gd name="connsiteY2" fmla="*/ 1379009 h 1539875"/>
              <a:gd name="connsiteX3" fmla="*/ 2356909 w 2360084"/>
              <a:gd name="connsiteY3" fmla="*/ 1539875 h 1539875"/>
              <a:gd name="connsiteX4" fmla="*/ 2359026 w 2360084"/>
              <a:gd name="connsiteY4" fmla="*/ 1485901 h 1539875"/>
              <a:gd name="connsiteX5" fmla="*/ 118534 w 2360084"/>
              <a:gd name="connsiteY5" fmla="*/ 1296459 h 1539875"/>
              <a:gd name="connsiteX6" fmla="*/ 2357968 w 2360084"/>
              <a:gd name="connsiteY6" fmla="*/ 1192742 h 1539875"/>
              <a:gd name="connsiteX7" fmla="*/ 2355851 w 2360084"/>
              <a:gd name="connsiteY7" fmla="*/ 1040343 h 1539875"/>
              <a:gd name="connsiteX8" fmla="*/ 566209 w 2360084"/>
              <a:gd name="connsiteY8" fmla="*/ 1125009 h 1539875"/>
              <a:gd name="connsiteX9" fmla="*/ 2360084 w 2360084"/>
              <a:gd name="connsiteY9" fmla="*/ 991659 h 1539875"/>
              <a:gd name="connsiteX10" fmla="*/ 2355850 w 2360084"/>
              <a:gd name="connsiteY10" fmla="*/ 0 h 1539875"/>
              <a:gd name="connsiteX0" fmla="*/ 2355850 w 2360084"/>
              <a:gd name="connsiteY0" fmla="*/ 0 h 1542921"/>
              <a:gd name="connsiteX1" fmla="*/ 0 w 2360084"/>
              <a:gd name="connsiteY1" fmla="*/ 157692 h 1542921"/>
              <a:gd name="connsiteX2" fmla="*/ 4234 w 2360084"/>
              <a:gd name="connsiteY2" fmla="*/ 1379009 h 1542921"/>
              <a:gd name="connsiteX3" fmla="*/ 2356909 w 2360084"/>
              <a:gd name="connsiteY3" fmla="*/ 1539875 h 1542921"/>
              <a:gd name="connsiteX4" fmla="*/ 2359026 w 2360084"/>
              <a:gd name="connsiteY4" fmla="*/ 1485901 h 1542921"/>
              <a:gd name="connsiteX5" fmla="*/ 118534 w 2360084"/>
              <a:gd name="connsiteY5" fmla="*/ 1296459 h 1542921"/>
              <a:gd name="connsiteX6" fmla="*/ 2357968 w 2360084"/>
              <a:gd name="connsiteY6" fmla="*/ 1192742 h 1542921"/>
              <a:gd name="connsiteX7" fmla="*/ 2355851 w 2360084"/>
              <a:gd name="connsiteY7" fmla="*/ 1040343 h 1542921"/>
              <a:gd name="connsiteX8" fmla="*/ 566209 w 2360084"/>
              <a:gd name="connsiteY8" fmla="*/ 1125009 h 1542921"/>
              <a:gd name="connsiteX9" fmla="*/ 2360084 w 2360084"/>
              <a:gd name="connsiteY9" fmla="*/ 991659 h 1542921"/>
              <a:gd name="connsiteX10" fmla="*/ 2355850 w 2360084"/>
              <a:gd name="connsiteY10" fmla="*/ 0 h 1542921"/>
              <a:gd name="connsiteX0" fmla="*/ 2355850 w 2360084"/>
              <a:gd name="connsiteY0" fmla="*/ 0 h 1542122"/>
              <a:gd name="connsiteX1" fmla="*/ 0 w 2360084"/>
              <a:gd name="connsiteY1" fmla="*/ 157692 h 1542122"/>
              <a:gd name="connsiteX2" fmla="*/ 4234 w 2360084"/>
              <a:gd name="connsiteY2" fmla="*/ 1379009 h 1542122"/>
              <a:gd name="connsiteX3" fmla="*/ 2356909 w 2360084"/>
              <a:gd name="connsiteY3" fmla="*/ 1539875 h 1542122"/>
              <a:gd name="connsiteX4" fmla="*/ 2359026 w 2360084"/>
              <a:gd name="connsiteY4" fmla="*/ 1485901 h 1542122"/>
              <a:gd name="connsiteX5" fmla="*/ 118534 w 2360084"/>
              <a:gd name="connsiteY5" fmla="*/ 1296459 h 1542122"/>
              <a:gd name="connsiteX6" fmla="*/ 2357968 w 2360084"/>
              <a:gd name="connsiteY6" fmla="*/ 1192742 h 1542122"/>
              <a:gd name="connsiteX7" fmla="*/ 2355851 w 2360084"/>
              <a:gd name="connsiteY7" fmla="*/ 1040343 h 1542122"/>
              <a:gd name="connsiteX8" fmla="*/ 566209 w 2360084"/>
              <a:gd name="connsiteY8" fmla="*/ 1125009 h 1542122"/>
              <a:gd name="connsiteX9" fmla="*/ 2360084 w 2360084"/>
              <a:gd name="connsiteY9" fmla="*/ 991659 h 1542122"/>
              <a:gd name="connsiteX10" fmla="*/ 2355850 w 2360084"/>
              <a:gd name="connsiteY10" fmla="*/ 0 h 1542122"/>
              <a:gd name="connsiteX0" fmla="*/ 2355850 w 2360084"/>
              <a:gd name="connsiteY0" fmla="*/ 0 h 1550499"/>
              <a:gd name="connsiteX1" fmla="*/ 0 w 2360084"/>
              <a:gd name="connsiteY1" fmla="*/ 157692 h 1550499"/>
              <a:gd name="connsiteX2" fmla="*/ 4234 w 2360084"/>
              <a:gd name="connsiteY2" fmla="*/ 1379009 h 1550499"/>
              <a:gd name="connsiteX3" fmla="*/ 2356909 w 2360084"/>
              <a:gd name="connsiteY3" fmla="*/ 1548342 h 1550499"/>
              <a:gd name="connsiteX4" fmla="*/ 2359026 w 2360084"/>
              <a:gd name="connsiteY4" fmla="*/ 1485901 h 1550499"/>
              <a:gd name="connsiteX5" fmla="*/ 118534 w 2360084"/>
              <a:gd name="connsiteY5" fmla="*/ 1296459 h 1550499"/>
              <a:gd name="connsiteX6" fmla="*/ 2357968 w 2360084"/>
              <a:gd name="connsiteY6" fmla="*/ 1192742 h 1550499"/>
              <a:gd name="connsiteX7" fmla="*/ 2355851 w 2360084"/>
              <a:gd name="connsiteY7" fmla="*/ 1040343 h 1550499"/>
              <a:gd name="connsiteX8" fmla="*/ 566209 w 2360084"/>
              <a:gd name="connsiteY8" fmla="*/ 1125009 h 1550499"/>
              <a:gd name="connsiteX9" fmla="*/ 2360084 w 2360084"/>
              <a:gd name="connsiteY9" fmla="*/ 991659 h 1550499"/>
              <a:gd name="connsiteX10" fmla="*/ 2355850 w 2360084"/>
              <a:gd name="connsiteY10" fmla="*/ 0 h 1550499"/>
              <a:gd name="connsiteX0" fmla="*/ 2355850 w 2360084"/>
              <a:gd name="connsiteY0" fmla="*/ 0 h 1550499"/>
              <a:gd name="connsiteX1" fmla="*/ 0 w 2360084"/>
              <a:gd name="connsiteY1" fmla="*/ 157692 h 1550499"/>
              <a:gd name="connsiteX2" fmla="*/ 4234 w 2360084"/>
              <a:gd name="connsiteY2" fmla="*/ 1379009 h 1550499"/>
              <a:gd name="connsiteX3" fmla="*/ 2356909 w 2360084"/>
              <a:gd name="connsiteY3" fmla="*/ 1548342 h 1550499"/>
              <a:gd name="connsiteX4" fmla="*/ 2359026 w 2360084"/>
              <a:gd name="connsiteY4" fmla="*/ 1485901 h 1550499"/>
              <a:gd name="connsiteX5" fmla="*/ 118534 w 2360084"/>
              <a:gd name="connsiteY5" fmla="*/ 1296459 h 1550499"/>
              <a:gd name="connsiteX6" fmla="*/ 2357968 w 2360084"/>
              <a:gd name="connsiteY6" fmla="*/ 1192742 h 1550499"/>
              <a:gd name="connsiteX7" fmla="*/ 2355851 w 2360084"/>
              <a:gd name="connsiteY7" fmla="*/ 1040343 h 1550499"/>
              <a:gd name="connsiteX8" fmla="*/ 566209 w 2360084"/>
              <a:gd name="connsiteY8" fmla="*/ 1125009 h 1550499"/>
              <a:gd name="connsiteX9" fmla="*/ 2360084 w 2360084"/>
              <a:gd name="connsiteY9" fmla="*/ 991659 h 1550499"/>
              <a:gd name="connsiteX10" fmla="*/ 2355850 w 2360084"/>
              <a:gd name="connsiteY10" fmla="*/ 0 h 1550499"/>
              <a:gd name="connsiteX0" fmla="*/ 2355850 w 2360084"/>
              <a:gd name="connsiteY0" fmla="*/ 0 h 1551589"/>
              <a:gd name="connsiteX1" fmla="*/ 0 w 2360084"/>
              <a:gd name="connsiteY1" fmla="*/ 157692 h 1551589"/>
              <a:gd name="connsiteX2" fmla="*/ 4234 w 2360084"/>
              <a:gd name="connsiteY2" fmla="*/ 1379009 h 1551589"/>
              <a:gd name="connsiteX3" fmla="*/ 2356909 w 2360084"/>
              <a:gd name="connsiteY3" fmla="*/ 1548342 h 1551589"/>
              <a:gd name="connsiteX4" fmla="*/ 2359026 w 2360084"/>
              <a:gd name="connsiteY4" fmla="*/ 1485901 h 1551589"/>
              <a:gd name="connsiteX5" fmla="*/ 118534 w 2360084"/>
              <a:gd name="connsiteY5" fmla="*/ 1296459 h 1551589"/>
              <a:gd name="connsiteX6" fmla="*/ 2357968 w 2360084"/>
              <a:gd name="connsiteY6" fmla="*/ 1192742 h 1551589"/>
              <a:gd name="connsiteX7" fmla="*/ 2355851 w 2360084"/>
              <a:gd name="connsiteY7" fmla="*/ 1040343 h 1551589"/>
              <a:gd name="connsiteX8" fmla="*/ 566209 w 2360084"/>
              <a:gd name="connsiteY8" fmla="*/ 1125009 h 1551589"/>
              <a:gd name="connsiteX9" fmla="*/ 2360084 w 2360084"/>
              <a:gd name="connsiteY9" fmla="*/ 991659 h 1551589"/>
              <a:gd name="connsiteX10" fmla="*/ 2355850 w 2360084"/>
              <a:gd name="connsiteY10" fmla="*/ 0 h 1551589"/>
              <a:gd name="connsiteX0" fmla="*/ 2355850 w 2360084"/>
              <a:gd name="connsiteY0" fmla="*/ 0 h 1551589"/>
              <a:gd name="connsiteX1" fmla="*/ 0 w 2360084"/>
              <a:gd name="connsiteY1" fmla="*/ 157692 h 1551589"/>
              <a:gd name="connsiteX2" fmla="*/ 4234 w 2360084"/>
              <a:gd name="connsiteY2" fmla="*/ 1379009 h 1551589"/>
              <a:gd name="connsiteX3" fmla="*/ 2356909 w 2360084"/>
              <a:gd name="connsiteY3" fmla="*/ 1548342 h 1551589"/>
              <a:gd name="connsiteX4" fmla="*/ 2359026 w 2360084"/>
              <a:gd name="connsiteY4" fmla="*/ 1485901 h 1551589"/>
              <a:gd name="connsiteX5" fmla="*/ 118534 w 2360084"/>
              <a:gd name="connsiteY5" fmla="*/ 1296459 h 1551589"/>
              <a:gd name="connsiteX6" fmla="*/ 2357968 w 2360084"/>
              <a:gd name="connsiteY6" fmla="*/ 1192742 h 1551589"/>
              <a:gd name="connsiteX7" fmla="*/ 2355851 w 2360084"/>
              <a:gd name="connsiteY7" fmla="*/ 1040343 h 1551589"/>
              <a:gd name="connsiteX8" fmla="*/ 566209 w 2360084"/>
              <a:gd name="connsiteY8" fmla="*/ 1125009 h 1551589"/>
              <a:gd name="connsiteX9" fmla="*/ 2360084 w 2360084"/>
              <a:gd name="connsiteY9" fmla="*/ 991659 h 1551589"/>
              <a:gd name="connsiteX10" fmla="*/ 2355850 w 2360084"/>
              <a:gd name="connsiteY10" fmla="*/ 0 h 1551589"/>
              <a:gd name="connsiteX0" fmla="*/ 2355850 w 2360084"/>
              <a:gd name="connsiteY0" fmla="*/ 0 h 1551620"/>
              <a:gd name="connsiteX1" fmla="*/ 0 w 2360084"/>
              <a:gd name="connsiteY1" fmla="*/ 157692 h 1551620"/>
              <a:gd name="connsiteX2" fmla="*/ 2117 w 2360084"/>
              <a:gd name="connsiteY2" fmla="*/ 1381126 h 1551620"/>
              <a:gd name="connsiteX3" fmla="*/ 2356909 w 2360084"/>
              <a:gd name="connsiteY3" fmla="*/ 1548342 h 1551620"/>
              <a:gd name="connsiteX4" fmla="*/ 2359026 w 2360084"/>
              <a:gd name="connsiteY4" fmla="*/ 1485901 h 1551620"/>
              <a:gd name="connsiteX5" fmla="*/ 118534 w 2360084"/>
              <a:gd name="connsiteY5" fmla="*/ 1296459 h 1551620"/>
              <a:gd name="connsiteX6" fmla="*/ 2357968 w 2360084"/>
              <a:gd name="connsiteY6" fmla="*/ 1192742 h 1551620"/>
              <a:gd name="connsiteX7" fmla="*/ 2355851 w 2360084"/>
              <a:gd name="connsiteY7" fmla="*/ 1040343 h 1551620"/>
              <a:gd name="connsiteX8" fmla="*/ 566209 w 2360084"/>
              <a:gd name="connsiteY8" fmla="*/ 1125009 h 1551620"/>
              <a:gd name="connsiteX9" fmla="*/ 2360084 w 2360084"/>
              <a:gd name="connsiteY9" fmla="*/ 991659 h 1551620"/>
              <a:gd name="connsiteX10" fmla="*/ 2355850 w 2360084"/>
              <a:gd name="connsiteY10" fmla="*/ 0 h 1551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60084" h="1551620">
                <a:moveTo>
                  <a:pt x="2355850" y="0"/>
                </a:moveTo>
                <a:cubicBezTo>
                  <a:pt x="1574096" y="2471"/>
                  <a:pt x="779639" y="134056"/>
                  <a:pt x="0" y="157692"/>
                </a:cubicBezTo>
                <a:cubicBezTo>
                  <a:pt x="1411" y="566914"/>
                  <a:pt x="706" y="971904"/>
                  <a:pt x="2117" y="1381126"/>
                </a:cubicBezTo>
                <a:cubicBezTo>
                  <a:pt x="763058" y="1379714"/>
                  <a:pt x="1691217" y="1579387"/>
                  <a:pt x="2356909" y="1548342"/>
                </a:cubicBezTo>
                <a:cubicBezTo>
                  <a:pt x="2357615" y="1530351"/>
                  <a:pt x="2358320" y="1503892"/>
                  <a:pt x="2359026" y="1485901"/>
                </a:cubicBezTo>
                <a:cubicBezTo>
                  <a:pt x="1617135" y="1457326"/>
                  <a:pt x="602192" y="1301750"/>
                  <a:pt x="118534" y="1296459"/>
                </a:cubicBezTo>
                <a:cubicBezTo>
                  <a:pt x="865012" y="1261887"/>
                  <a:pt x="1609373" y="1201914"/>
                  <a:pt x="2357968" y="1192742"/>
                </a:cubicBezTo>
                <a:cubicBezTo>
                  <a:pt x="2358674" y="1143353"/>
                  <a:pt x="2355145" y="1089732"/>
                  <a:pt x="2355851" y="1040343"/>
                </a:cubicBezTo>
                <a:cubicBezTo>
                  <a:pt x="1780471" y="1045282"/>
                  <a:pt x="1162756" y="1096787"/>
                  <a:pt x="566209" y="1125009"/>
                </a:cubicBezTo>
                <a:cubicBezTo>
                  <a:pt x="1164167" y="1080559"/>
                  <a:pt x="1757893" y="1010709"/>
                  <a:pt x="2360084" y="991659"/>
                </a:cubicBezTo>
                <a:cubicBezTo>
                  <a:pt x="2357967" y="660401"/>
                  <a:pt x="2357967" y="331258"/>
                  <a:pt x="2355850" y="0"/>
                </a:cubicBezTo>
                <a:close/>
              </a:path>
            </a:pathLst>
          </a:custGeom>
          <a:solidFill>
            <a:schemeClr val="accent3">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Shape 41">
            <a:extLst>
              <a:ext uri="{FF2B5EF4-FFF2-40B4-BE49-F238E27FC236}">
                <a16:creationId xmlns:a16="http://schemas.microsoft.com/office/drawing/2014/main" id="{9BAAC2AA-BF2B-2669-2A70-001D0943E60A}"/>
              </a:ext>
            </a:extLst>
          </p:cNvPr>
          <p:cNvSpPr/>
          <p:nvPr/>
        </p:nvSpPr>
        <p:spPr bwMode="auto">
          <a:xfrm>
            <a:off x="4591050" y="4667214"/>
            <a:ext cx="2359025" cy="366735"/>
          </a:xfrm>
          <a:custGeom>
            <a:avLst/>
            <a:gdLst>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675 h 365125"/>
              <a:gd name="connsiteX1" fmla="*/ 2359025 w 2359025"/>
              <a:gd name="connsiteY1" fmla="*/ 0 h 365125"/>
              <a:gd name="connsiteX2" fmla="*/ 2359025 w 2359025"/>
              <a:gd name="connsiteY2" fmla="*/ 190500 h 365125"/>
              <a:gd name="connsiteX3" fmla="*/ 3175 w 2359025"/>
              <a:gd name="connsiteY3" fmla="*/ 365125 h 365125"/>
              <a:gd name="connsiteX4" fmla="*/ 0 w 2359025"/>
              <a:gd name="connsiteY4" fmla="*/ 193675 h 365125"/>
              <a:gd name="connsiteX0" fmla="*/ 0 w 2359025"/>
              <a:gd name="connsiteY0" fmla="*/ 193711 h 365161"/>
              <a:gd name="connsiteX1" fmla="*/ 2359025 w 2359025"/>
              <a:gd name="connsiteY1" fmla="*/ 36 h 365161"/>
              <a:gd name="connsiteX2" fmla="*/ 2359025 w 2359025"/>
              <a:gd name="connsiteY2" fmla="*/ 190536 h 365161"/>
              <a:gd name="connsiteX3" fmla="*/ 3175 w 2359025"/>
              <a:gd name="connsiteY3" fmla="*/ 365161 h 365161"/>
              <a:gd name="connsiteX4" fmla="*/ 0 w 2359025"/>
              <a:gd name="connsiteY4" fmla="*/ 193711 h 365161"/>
              <a:gd name="connsiteX0" fmla="*/ 0 w 2359025"/>
              <a:gd name="connsiteY0" fmla="*/ 193711 h 365161"/>
              <a:gd name="connsiteX1" fmla="*/ 2359025 w 2359025"/>
              <a:gd name="connsiteY1" fmla="*/ 36 h 365161"/>
              <a:gd name="connsiteX2" fmla="*/ 2359025 w 2359025"/>
              <a:gd name="connsiteY2" fmla="*/ 190536 h 365161"/>
              <a:gd name="connsiteX3" fmla="*/ 3175 w 2359025"/>
              <a:gd name="connsiteY3" fmla="*/ 365161 h 365161"/>
              <a:gd name="connsiteX4" fmla="*/ 0 w 2359025"/>
              <a:gd name="connsiteY4" fmla="*/ 193711 h 365161"/>
              <a:gd name="connsiteX0" fmla="*/ 0 w 2359025"/>
              <a:gd name="connsiteY0" fmla="*/ 193711 h 365217"/>
              <a:gd name="connsiteX1" fmla="*/ 2359025 w 2359025"/>
              <a:gd name="connsiteY1" fmla="*/ 36 h 365217"/>
              <a:gd name="connsiteX2" fmla="*/ 2359025 w 2359025"/>
              <a:gd name="connsiteY2" fmla="*/ 190536 h 365217"/>
              <a:gd name="connsiteX3" fmla="*/ 3175 w 2359025"/>
              <a:gd name="connsiteY3" fmla="*/ 365161 h 365217"/>
              <a:gd name="connsiteX4" fmla="*/ 0 w 2359025"/>
              <a:gd name="connsiteY4" fmla="*/ 193711 h 365217"/>
              <a:gd name="connsiteX0" fmla="*/ 0 w 2359025"/>
              <a:gd name="connsiteY0" fmla="*/ 193711 h 367013"/>
              <a:gd name="connsiteX1" fmla="*/ 2359025 w 2359025"/>
              <a:gd name="connsiteY1" fmla="*/ 36 h 367013"/>
              <a:gd name="connsiteX2" fmla="*/ 2359025 w 2359025"/>
              <a:gd name="connsiteY2" fmla="*/ 190536 h 367013"/>
              <a:gd name="connsiteX3" fmla="*/ 3175 w 2359025"/>
              <a:gd name="connsiteY3" fmla="*/ 365161 h 367013"/>
              <a:gd name="connsiteX4" fmla="*/ 0 w 2359025"/>
              <a:gd name="connsiteY4" fmla="*/ 193711 h 367013"/>
              <a:gd name="connsiteX0" fmla="*/ 0 w 2359025"/>
              <a:gd name="connsiteY0" fmla="*/ 193711 h 366735"/>
              <a:gd name="connsiteX1" fmla="*/ 2359025 w 2359025"/>
              <a:gd name="connsiteY1" fmla="*/ 36 h 366735"/>
              <a:gd name="connsiteX2" fmla="*/ 2359025 w 2359025"/>
              <a:gd name="connsiteY2" fmla="*/ 190536 h 366735"/>
              <a:gd name="connsiteX3" fmla="*/ 3175 w 2359025"/>
              <a:gd name="connsiteY3" fmla="*/ 365161 h 366735"/>
              <a:gd name="connsiteX4" fmla="*/ 0 w 2359025"/>
              <a:gd name="connsiteY4" fmla="*/ 193711 h 366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025" h="366735">
                <a:moveTo>
                  <a:pt x="0" y="193711"/>
                </a:moveTo>
                <a:cubicBezTo>
                  <a:pt x="822324" y="201120"/>
                  <a:pt x="1595966" y="-3139"/>
                  <a:pt x="2359025" y="36"/>
                </a:cubicBezTo>
                <a:lnTo>
                  <a:pt x="2359025" y="190536"/>
                </a:lnTo>
                <a:cubicBezTo>
                  <a:pt x="1558926" y="206411"/>
                  <a:pt x="858308" y="385269"/>
                  <a:pt x="3175" y="365161"/>
                </a:cubicBezTo>
                <a:cubicBezTo>
                  <a:pt x="2117" y="308011"/>
                  <a:pt x="1058" y="250861"/>
                  <a:pt x="0" y="193711"/>
                </a:cubicBezTo>
                <a:close/>
              </a:path>
            </a:pathLst>
          </a:custGeom>
          <a:solidFill>
            <a:schemeClr val="accent4">
              <a:alpha val="3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alpha val="30000"/>
                </a:schemeClr>
              </a:solidFill>
              <a:latin typeface="Calibri" panose="020F0502020204030204" pitchFamily="34" charset="0"/>
            </a:endParaRPr>
          </a:p>
        </p:txBody>
      </p:sp>
    </p:spTree>
    <p:extLst>
      <p:ext uri="{BB962C8B-B14F-4D97-AF65-F5344CB8AC3E}">
        <p14:creationId xmlns:p14="http://schemas.microsoft.com/office/powerpoint/2010/main" val="4069298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PFS and OS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sp>
        <p:nvSpPr>
          <p:cNvPr id="2" name="TextBox 1">
            <a:extLst>
              <a:ext uri="{FF2B5EF4-FFF2-40B4-BE49-F238E27FC236}">
                <a16:creationId xmlns:a16="http://schemas.microsoft.com/office/drawing/2014/main" id="{0E56917A-0DD6-02B2-11E3-069A7C211A64}"/>
              </a:ext>
            </a:extLst>
          </p:cNvPr>
          <p:cNvSpPr txBox="1"/>
          <p:nvPr/>
        </p:nvSpPr>
        <p:spPr bwMode="auto">
          <a:xfrm>
            <a:off x="2039477" y="1184570"/>
            <a:ext cx="4693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a:t>
            </a:r>
          </a:p>
        </p:txBody>
      </p:sp>
      <p:sp>
        <p:nvSpPr>
          <p:cNvPr id="3" name="TextBox 2">
            <a:extLst>
              <a:ext uri="{FF2B5EF4-FFF2-40B4-BE49-F238E27FC236}">
                <a16:creationId xmlns:a16="http://schemas.microsoft.com/office/drawing/2014/main" id="{A38F7DA4-890D-3BF5-23C0-C441CBF7A866}"/>
              </a:ext>
            </a:extLst>
          </p:cNvPr>
          <p:cNvSpPr txBox="1"/>
          <p:nvPr/>
        </p:nvSpPr>
        <p:spPr bwMode="auto">
          <a:xfrm>
            <a:off x="8981872" y="1184571"/>
            <a:ext cx="2960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OS</a:t>
            </a:r>
          </a:p>
        </p:txBody>
      </p:sp>
      <p:sp>
        <p:nvSpPr>
          <p:cNvPr id="10" name="Rectangle 9">
            <a:extLst>
              <a:ext uri="{FF2B5EF4-FFF2-40B4-BE49-F238E27FC236}">
                <a16:creationId xmlns:a16="http://schemas.microsoft.com/office/drawing/2014/main" id="{51484C9F-AB95-5BB0-EB18-0E77FFC2A81D}"/>
              </a:ext>
            </a:extLst>
          </p:cNvPr>
          <p:cNvSpPr/>
          <p:nvPr/>
        </p:nvSpPr>
        <p:spPr bwMode="auto">
          <a:xfrm>
            <a:off x="2045368" y="1771048"/>
            <a:ext cx="1981200" cy="2993457"/>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400" b="1" dirty="0">
                <a:solidFill>
                  <a:schemeClr val="bg1"/>
                </a:solidFill>
                <a:latin typeface="Calibri" panose="020F0502020204030204" pitchFamily="34" charset="0"/>
              </a:rPr>
              <a:t>Treatment Period</a:t>
            </a:r>
          </a:p>
        </p:txBody>
      </p:sp>
      <p:grpSp>
        <p:nvGrpSpPr>
          <p:cNvPr id="12" name="Group 11">
            <a:extLst>
              <a:ext uri="{FF2B5EF4-FFF2-40B4-BE49-F238E27FC236}">
                <a16:creationId xmlns:a16="http://schemas.microsoft.com/office/drawing/2014/main" id="{58C227B5-73BD-B5A6-639D-3DDBCBF08F40}"/>
              </a:ext>
            </a:extLst>
          </p:cNvPr>
          <p:cNvGrpSpPr/>
          <p:nvPr/>
        </p:nvGrpSpPr>
        <p:grpSpPr>
          <a:xfrm>
            <a:off x="2064620" y="1756614"/>
            <a:ext cx="4706754" cy="417091"/>
            <a:chOff x="2064620" y="1756614"/>
            <a:chExt cx="4706754" cy="417091"/>
          </a:xfrm>
        </p:grpSpPr>
        <p:sp>
          <p:nvSpPr>
            <p:cNvPr id="13" name="Freeform 12">
              <a:extLst>
                <a:ext uri="{FF2B5EF4-FFF2-40B4-BE49-F238E27FC236}">
                  <a16:creationId xmlns:a16="http://schemas.microsoft.com/office/drawing/2014/main" id="{A2B42CE6-B47B-A31C-7D27-8B9637315B65}"/>
                </a:ext>
              </a:extLst>
            </p:cNvPr>
            <p:cNvSpPr/>
            <p:nvPr/>
          </p:nvSpPr>
          <p:spPr bwMode="auto">
            <a:xfrm>
              <a:off x="2064620" y="1771048"/>
              <a:ext cx="4706754" cy="394636"/>
            </a:xfrm>
            <a:custGeom>
              <a:avLst/>
              <a:gdLst>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77916 w 4701941"/>
                <a:gd name="connsiteY32" fmla="*/ 389824 h 442763"/>
                <a:gd name="connsiteX33" fmla="*/ 4562375 w 4701941"/>
                <a:gd name="connsiteY33" fmla="*/ 389824 h 442763"/>
                <a:gd name="connsiteX34" fmla="*/ 4562375 w 4701941"/>
                <a:gd name="connsiteY34" fmla="*/ 389824 h 442763"/>
                <a:gd name="connsiteX35" fmla="*/ 4562375 w 4701941"/>
                <a:gd name="connsiteY35" fmla="*/ 442763 h 442763"/>
                <a:gd name="connsiteX36" fmla="*/ 4701941 w 4701941"/>
                <a:gd name="connsiteY36"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77916 w 4701941"/>
                <a:gd name="connsiteY32" fmla="*/ 389824 h 442763"/>
                <a:gd name="connsiteX33" fmla="*/ 4562375 w 4701941"/>
                <a:gd name="connsiteY33" fmla="*/ 389824 h 442763"/>
                <a:gd name="connsiteX34" fmla="*/ 4567188 w 4701941"/>
                <a:gd name="connsiteY34" fmla="*/ 360948 h 442763"/>
                <a:gd name="connsiteX35" fmla="*/ 4562375 w 4701941"/>
                <a:gd name="connsiteY35" fmla="*/ 442763 h 442763"/>
                <a:gd name="connsiteX36" fmla="*/ 4701941 w 4701941"/>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77916 w 4745256"/>
                <a:gd name="connsiteY32" fmla="*/ 389824 h 442763"/>
                <a:gd name="connsiteX33" fmla="*/ 4562375 w 4745256"/>
                <a:gd name="connsiteY33" fmla="*/ 389824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77916 w 4745256"/>
                <a:gd name="connsiteY32" fmla="*/ 389824 h 442763"/>
                <a:gd name="connsiteX33" fmla="*/ 4562375 w 4745256"/>
                <a:gd name="connsiteY33" fmla="*/ 360948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45256"/>
                <a:gd name="connsiteY0" fmla="*/ 0 h 442763"/>
                <a:gd name="connsiteX1" fmla="*/ 96253 w 4745256"/>
                <a:gd name="connsiteY1" fmla="*/ 0 h 442763"/>
                <a:gd name="connsiteX2" fmla="*/ 96253 w 4745256"/>
                <a:gd name="connsiteY2" fmla="*/ 24064 h 442763"/>
                <a:gd name="connsiteX3" fmla="*/ 1496728 w 4745256"/>
                <a:gd name="connsiteY3" fmla="*/ 24064 h 442763"/>
                <a:gd name="connsiteX4" fmla="*/ 1496728 w 4745256"/>
                <a:gd name="connsiteY4" fmla="*/ 48127 h 442763"/>
                <a:gd name="connsiteX5" fmla="*/ 1920240 w 4745256"/>
                <a:gd name="connsiteY5" fmla="*/ 48127 h 442763"/>
                <a:gd name="connsiteX6" fmla="*/ 1910615 w 4745256"/>
                <a:gd name="connsiteY6" fmla="*/ 57752 h 442763"/>
                <a:gd name="connsiteX7" fmla="*/ 2035743 w 4745256"/>
                <a:gd name="connsiteY7" fmla="*/ 57752 h 442763"/>
                <a:gd name="connsiteX8" fmla="*/ 2035743 w 4745256"/>
                <a:gd name="connsiteY8" fmla="*/ 81815 h 442763"/>
                <a:gd name="connsiteX9" fmla="*/ 2035743 w 4745256"/>
                <a:gd name="connsiteY9" fmla="*/ 81815 h 442763"/>
                <a:gd name="connsiteX10" fmla="*/ 2035743 w 4745256"/>
                <a:gd name="connsiteY10" fmla="*/ 81815 h 442763"/>
                <a:gd name="connsiteX11" fmla="*/ 2035743 w 4745256"/>
                <a:gd name="connsiteY11" fmla="*/ 81815 h 442763"/>
                <a:gd name="connsiteX12" fmla="*/ 2035743 w 4745256"/>
                <a:gd name="connsiteY12" fmla="*/ 81815 h 442763"/>
                <a:gd name="connsiteX13" fmla="*/ 2083869 w 4745256"/>
                <a:gd name="connsiteY13" fmla="*/ 81815 h 442763"/>
                <a:gd name="connsiteX14" fmla="*/ 2083869 w 4745256"/>
                <a:gd name="connsiteY14" fmla="*/ 134754 h 442763"/>
                <a:gd name="connsiteX15" fmla="*/ 2738387 w 4745256"/>
                <a:gd name="connsiteY15" fmla="*/ 134754 h 442763"/>
                <a:gd name="connsiteX16" fmla="*/ 2738387 w 4745256"/>
                <a:gd name="connsiteY16" fmla="*/ 168443 h 442763"/>
                <a:gd name="connsiteX17" fmla="*/ 3412156 w 4745256"/>
                <a:gd name="connsiteY17" fmla="*/ 168443 h 442763"/>
                <a:gd name="connsiteX18" fmla="*/ 3412156 w 4745256"/>
                <a:gd name="connsiteY18" fmla="*/ 168443 h 442763"/>
                <a:gd name="connsiteX19" fmla="*/ 3412156 w 4745256"/>
                <a:gd name="connsiteY19" fmla="*/ 168443 h 442763"/>
                <a:gd name="connsiteX20" fmla="*/ 3412156 w 4745256"/>
                <a:gd name="connsiteY20" fmla="*/ 216569 h 442763"/>
                <a:gd name="connsiteX21" fmla="*/ 3412156 w 4745256"/>
                <a:gd name="connsiteY21" fmla="*/ 216569 h 442763"/>
                <a:gd name="connsiteX22" fmla="*/ 3412156 w 4745256"/>
                <a:gd name="connsiteY22" fmla="*/ 216569 h 442763"/>
                <a:gd name="connsiteX23" fmla="*/ 3460282 w 4745256"/>
                <a:gd name="connsiteY23" fmla="*/ 216569 h 442763"/>
                <a:gd name="connsiteX24" fmla="*/ 3460282 w 4745256"/>
                <a:gd name="connsiteY24" fmla="*/ 303196 h 442763"/>
                <a:gd name="connsiteX25" fmla="*/ 3518034 w 4745256"/>
                <a:gd name="connsiteY25" fmla="*/ 303196 h 442763"/>
                <a:gd name="connsiteX26" fmla="*/ 3518034 w 4745256"/>
                <a:gd name="connsiteY26" fmla="*/ 303196 h 442763"/>
                <a:gd name="connsiteX27" fmla="*/ 3518034 w 4745256"/>
                <a:gd name="connsiteY27" fmla="*/ 303196 h 442763"/>
                <a:gd name="connsiteX28" fmla="*/ 3518034 w 4745256"/>
                <a:gd name="connsiteY28" fmla="*/ 346510 h 442763"/>
                <a:gd name="connsiteX29" fmla="*/ 3777916 w 4745256"/>
                <a:gd name="connsiteY29" fmla="*/ 346510 h 442763"/>
                <a:gd name="connsiteX30" fmla="*/ 3777916 w 4745256"/>
                <a:gd name="connsiteY30" fmla="*/ 346510 h 442763"/>
                <a:gd name="connsiteX31" fmla="*/ 3777916 w 4745256"/>
                <a:gd name="connsiteY31" fmla="*/ 346510 h 442763"/>
                <a:gd name="connsiteX32" fmla="*/ 3782728 w 4745256"/>
                <a:gd name="connsiteY32" fmla="*/ 356136 h 442763"/>
                <a:gd name="connsiteX33" fmla="*/ 4562375 w 4745256"/>
                <a:gd name="connsiteY33" fmla="*/ 360948 h 442763"/>
                <a:gd name="connsiteX34" fmla="*/ 4745256 w 4745256"/>
                <a:gd name="connsiteY34" fmla="*/ 187693 h 442763"/>
                <a:gd name="connsiteX35" fmla="*/ 4562375 w 4745256"/>
                <a:gd name="connsiteY35" fmla="*/ 442763 h 442763"/>
                <a:gd name="connsiteX36" fmla="*/ 4701941 w 4745256"/>
                <a:gd name="connsiteY36"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82728 w 4701941"/>
                <a:gd name="connsiteY32" fmla="*/ 356136 h 442763"/>
                <a:gd name="connsiteX33" fmla="*/ 4562375 w 4701941"/>
                <a:gd name="connsiteY33" fmla="*/ 360948 h 442763"/>
                <a:gd name="connsiteX34" fmla="*/ 4562375 w 4701941"/>
                <a:gd name="connsiteY34" fmla="*/ 442763 h 442763"/>
                <a:gd name="connsiteX35" fmla="*/ 4701941 w 4701941"/>
                <a:gd name="connsiteY35" fmla="*/ 442763 h 442763"/>
                <a:gd name="connsiteX0" fmla="*/ 0 w 4701941"/>
                <a:gd name="connsiteY0" fmla="*/ 0 h 442763"/>
                <a:gd name="connsiteX1" fmla="*/ 96253 w 4701941"/>
                <a:gd name="connsiteY1" fmla="*/ 0 h 442763"/>
                <a:gd name="connsiteX2" fmla="*/ 96253 w 4701941"/>
                <a:gd name="connsiteY2" fmla="*/ 24064 h 442763"/>
                <a:gd name="connsiteX3" fmla="*/ 1496728 w 4701941"/>
                <a:gd name="connsiteY3" fmla="*/ 24064 h 442763"/>
                <a:gd name="connsiteX4" fmla="*/ 1496728 w 4701941"/>
                <a:gd name="connsiteY4" fmla="*/ 48127 h 442763"/>
                <a:gd name="connsiteX5" fmla="*/ 1920240 w 4701941"/>
                <a:gd name="connsiteY5" fmla="*/ 48127 h 442763"/>
                <a:gd name="connsiteX6" fmla="*/ 1910615 w 4701941"/>
                <a:gd name="connsiteY6" fmla="*/ 57752 h 442763"/>
                <a:gd name="connsiteX7" fmla="*/ 2035743 w 4701941"/>
                <a:gd name="connsiteY7" fmla="*/ 57752 h 442763"/>
                <a:gd name="connsiteX8" fmla="*/ 2035743 w 4701941"/>
                <a:gd name="connsiteY8" fmla="*/ 81815 h 442763"/>
                <a:gd name="connsiteX9" fmla="*/ 2035743 w 4701941"/>
                <a:gd name="connsiteY9" fmla="*/ 81815 h 442763"/>
                <a:gd name="connsiteX10" fmla="*/ 2035743 w 4701941"/>
                <a:gd name="connsiteY10" fmla="*/ 81815 h 442763"/>
                <a:gd name="connsiteX11" fmla="*/ 2035743 w 4701941"/>
                <a:gd name="connsiteY11" fmla="*/ 81815 h 442763"/>
                <a:gd name="connsiteX12" fmla="*/ 2035743 w 4701941"/>
                <a:gd name="connsiteY12" fmla="*/ 81815 h 442763"/>
                <a:gd name="connsiteX13" fmla="*/ 2083869 w 4701941"/>
                <a:gd name="connsiteY13" fmla="*/ 81815 h 442763"/>
                <a:gd name="connsiteX14" fmla="*/ 2083869 w 4701941"/>
                <a:gd name="connsiteY14" fmla="*/ 134754 h 442763"/>
                <a:gd name="connsiteX15" fmla="*/ 2738387 w 4701941"/>
                <a:gd name="connsiteY15" fmla="*/ 134754 h 442763"/>
                <a:gd name="connsiteX16" fmla="*/ 2738387 w 4701941"/>
                <a:gd name="connsiteY16" fmla="*/ 168443 h 442763"/>
                <a:gd name="connsiteX17" fmla="*/ 3412156 w 4701941"/>
                <a:gd name="connsiteY17" fmla="*/ 168443 h 442763"/>
                <a:gd name="connsiteX18" fmla="*/ 3412156 w 4701941"/>
                <a:gd name="connsiteY18" fmla="*/ 168443 h 442763"/>
                <a:gd name="connsiteX19" fmla="*/ 3412156 w 4701941"/>
                <a:gd name="connsiteY19" fmla="*/ 168443 h 442763"/>
                <a:gd name="connsiteX20" fmla="*/ 3412156 w 4701941"/>
                <a:gd name="connsiteY20" fmla="*/ 216569 h 442763"/>
                <a:gd name="connsiteX21" fmla="*/ 3412156 w 4701941"/>
                <a:gd name="connsiteY21" fmla="*/ 216569 h 442763"/>
                <a:gd name="connsiteX22" fmla="*/ 3412156 w 4701941"/>
                <a:gd name="connsiteY22" fmla="*/ 216569 h 442763"/>
                <a:gd name="connsiteX23" fmla="*/ 3460282 w 4701941"/>
                <a:gd name="connsiteY23" fmla="*/ 216569 h 442763"/>
                <a:gd name="connsiteX24" fmla="*/ 3460282 w 4701941"/>
                <a:gd name="connsiteY24" fmla="*/ 303196 h 442763"/>
                <a:gd name="connsiteX25" fmla="*/ 3518034 w 4701941"/>
                <a:gd name="connsiteY25" fmla="*/ 303196 h 442763"/>
                <a:gd name="connsiteX26" fmla="*/ 3518034 w 4701941"/>
                <a:gd name="connsiteY26" fmla="*/ 303196 h 442763"/>
                <a:gd name="connsiteX27" fmla="*/ 3518034 w 4701941"/>
                <a:gd name="connsiteY27" fmla="*/ 303196 h 442763"/>
                <a:gd name="connsiteX28" fmla="*/ 3518034 w 4701941"/>
                <a:gd name="connsiteY28" fmla="*/ 346510 h 442763"/>
                <a:gd name="connsiteX29" fmla="*/ 3777916 w 4701941"/>
                <a:gd name="connsiteY29" fmla="*/ 346510 h 442763"/>
                <a:gd name="connsiteX30" fmla="*/ 3777916 w 4701941"/>
                <a:gd name="connsiteY30" fmla="*/ 346510 h 442763"/>
                <a:gd name="connsiteX31" fmla="*/ 3777916 w 4701941"/>
                <a:gd name="connsiteY31" fmla="*/ 346510 h 442763"/>
                <a:gd name="connsiteX32" fmla="*/ 3782728 w 4701941"/>
                <a:gd name="connsiteY32" fmla="*/ 356136 h 442763"/>
                <a:gd name="connsiteX33" fmla="*/ 4562375 w 4701941"/>
                <a:gd name="connsiteY33" fmla="*/ 360948 h 442763"/>
                <a:gd name="connsiteX34" fmla="*/ 4562375 w 4701941"/>
                <a:gd name="connsiteY34" fmla="*/ 389824 h 442763"/>
                <a:gd name="connsiteX35" fmla="*/ 4701941 w 4701941"/>
                <a:gd name="connsiteY35" fmla="*/ 442763 h 442763"/>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18034 w 4706754"/>
                <a:gd name="connsiteY27" fmla="*/ 303196 h 394636"/>
                <a:gd name="connsiteX28" fmla="*/ 3518034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18034 w 4706754"/>
                <a:gd name="connsiteY27" fmla="*/ 303196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95036 w 4706754"/>
                <a:gd name="connsiteY27" fmla="*/ 317634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 name="connsiteX0" fmla="*/ 0 w 4706754"/>
                <a:gd name="connsiteY0" fmla="*/ 0 h 394636"/>
                <a:gd name="connsiteX1" fmla="*/ 96253 w 4706754"/>
                <a:gd name="connsiteY1" fmla="*/ 0 h 394636"/>
                <a:gd name="connsiteX2" fmla="*/ 96253 w 4706754"/>
                <a:gd name="connsiteY2" fmla="*/ 24064 h 394636"/>
                <a:gd name="connsiteX3" fmla="*/ 1496728 w 4706754"/>
                <a:gd name="connsiteY3" fmla="*/ 24064 h 394636"/>
                <a:gd name="connsiteX4" fmla="*/ 1496728 w 4706754"/>
                <a:gd name="connsiteY4" fmla="*/ 48127 h 394636"/>
                <a:gd name="connsiteX5" fmla="*/ 1920240 w 4706754"/>
                <a:gd name="connsiteY5" fmla="*/ 48127 h 394636"/>
                <a:gd name="connsiteX6" fmla="*/ 1910615 w 4706754"/>
                <a:gd name="connsiteY6" fmla="*/ 57752 h 394636"/>
                <a:gd name="connsiteX7" fmla="*/ 2035743 w 4706754"/>
                <a:gd name="connsiteY7" fmla="*/ 57752 h 394636"/>
                <a:gd name="connsiteX8" fmla="*/ 2035743 w 4706754"/>
                <a:gd name="connsiteY8" fmla="*/ 81815 h 394636"/>
                <a:gd name="connsiteX9" fmla="*/ 2035743 w 4706754"/>
                <a:gd name="connsiteY9" fmla="*/ 81815 h 394636"/>
                <a:gd name="connsiteX10" fmla="*/ 2035743 w 4706754"/>
                <a:gd name="connsiteY10" fmla="*/ 81815 h 394636"/>
                <a:gd name="connsiteX11" fmla="*/ 2035743 w 4706754"/>
                <a:gd name="connsiteY11" fmla="*/ 81815 h 394636"/>
                <a:gd name="connsiteX12" fmla="*/ 2035743 w 4706754"/>
                <a:gd name="connsiteY12" fmla="*/ 81815 h 394636"/>
                <a:gd name="connsiteX13" fmla="*/ 2083869 w 4706754"/>
                <a:gd name="connsiteY13" fmla="*/ 81815 h 394636"/>
                <a:gd name="connsiteX14" fmla="*/ 2083869 w 4706754"/>
                <a:gd name="connsiteY14" fmla="*/ 134754 h 394636"/>
                <a:gd name="connsiteX15" fmla="*/ 2738387 w 4706754"/>
                <a:gd name="connsiteY15" fmla="*/ 134754 h 394636"/>
                <a:gd name="connsiteX16" fmla="*/ 2738387 w 4706754"/>
                <a:gd name="connsiteY16" fmla="*/ 168443 h 394636"/>
                <a:gd name="connsiteX17" fmla="*/ 3412156 w 4706754"/>
                <a:gd name="connsiteY17" fmla="*/ 168443 h 394636"/>
                <a:gd name="connsiteX18" fmla="*/ 3412156 w 4706754"/>
                <a:gd name="connsiteY18" fmla="*/ 168443 h 394636"/>
                <a:gd name="connsiteX19" fmla="*/ 3412156 w 4706754"/>
                <a:gd name="connsiteY19" fmla="*/ 168443 h 394636"/>
                <a:gd name="connsiteX20" fmla="*/ 3412156 w 4706754"/>
                <a:gd name="connsiteY20" fmla="*/ 216569 h 394636"/>
                <a:gd name="connsiteX21" fmla="*/ 3412156 w 4706754"/>
                <a:gd name="connsiteY21" fmla="*/ 216569 h 394636"/>
                <a:gd name="connsiteX22" fmla="*/ 3412156 w 4706754"/>
                <a:gd name="connsiteY22" fmla="*/ 216569 h 394636"/>
                <a:gd name="connsiteX23" fmla="*/ 3460282 w 4706754"/>
                <a:gd name="connsiteY23" fmla="*/ 216569 h 394636"/>
                <a:gd name="connsiteX24" fmla="*/ 3460282 w 4706754"/>
                <a:gd name="connsiteY24" fmla="*/ 303196 h 394636"/>
                <a:gd name="connsiteX25" fmla="*/ 3518034 w 4706754"/>
                <a:gd name="connsiteY25" fmla="*/ 303196 h 394636"/>
                <a:gd name="connsiteX26" fmla="*/ 3518034 w 4706754"/>
                <a:gd name="connsiteY26" fmla="*/ 303196 h 394636"/>
                <a:gd name="connsiteX27" fmla="*/ 3580598 w 4706754"/>
                <a:gd name="connsiteY27" fmla="*/ 308009 h 394636"/>
                <a:gd name="connsiteX28" fmla="*/ 3585411 w 4706754"/>
                <a:gd name="connsiteY28" fmla="*/ 346510 h 394636"/>
                <a:gd name="connsiteX29" fmla="*/ 3777916 w 4706754"/>
                <a:gd name="connsiteY29" fmla="*/ 346510 h 394636"/>
                <a:gd name="connsiteX30" fmla="*/ 3777916 w 4706754"/>
                <a:gd name="connsiteY30" fmla="*/ 346510 h 394636"/>
                <a:gd name="connsiteX31" fmla="*/ 3777916 w 4706754"/>
                <a:gd name="connsiteY31" fmla="*/ 346510 h 394636"/>
                <a:gd name="connsiteX32" fmla="*/ 3782728 w 4706754"/>
                <a:gd name="connsiteY32" fmla="*/ 356136 h 394636"/>
                <a:gd name="connsiteX33" fmla="*/ 4562375 w 4706754"/>
                <a:gd name="connsiteY33" fmla="*/ 360948 h 394636"/>
                <a:gd name="connsiteX34" fmla="*/ 4562375 w 4706754"/>
                <a:gd name="connsiteY34" fmla="*/ 389824 h 394636"/>
                <a:gd name="connsiteX35" fmla="*/ 4706754 w 4706754"/>
                <a:gd name="connsiteY35" fmla="*/ 394636 h 39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06754" h="394636">
                  <a:moveTo>
                    <a:pt x="0" y="0"/>
                  </a:moveTo>
                  <a:lnTo>
                    <a:pt x="96253" y="0"/>
                  </a:lnTo>
                  <a:lnTo>
                    <a:pt x="96253" y="24064"/>
                  </a:lnTo>
                  <a:lnTo>
                    <a:pt x="1496728" y="24064"/>
                  </a:lnTo>
                  <a:lnTo>
                    <a:pt x="1496728" y="48127"/>
                  </a:lnTo>
                  <a:lnTo>
                    <a:pt x="1920240" y="48127"/>
                  </a:lnTo>
                  <a:lnTo>
                    <a:pt x="1910615" y="57752"/>
                  </a:lnTo>
                  <a:lnTo>
                    <a:pt x="2035743" y="57752"/>
                  </a:lnTo>
                  <a:lnTo>
                    <a:pt x="2035743" y="81815"/>
                  </a:lnTo>
                  <a:lnTo>
                    <a:pt x="2035743" y="81815"/>
                  </a:lnTo>
                  <a:lnTo>
                    <a:pt x="2035743" y="81815"/>
                  </a:lnTo>
                  <a:lnTo>
                    <a:pt x="2035743" y="81815"/>
                  </a:lnTo>
                  <a:lnTo>
                    <a:pt x="2035743" y="81815"/>
                  </a:lnTo>
                  <a:lnTo>
                    <a:pt x="2083869" y="81815"/>
                  </a:lnTo>
                  <a:lnTo>
                    <a:pt x="2083869" y="134754"/>
                  </a:lnTo>
                  <a:lnTo>
                    <a:pt x="2738387" y="134754"/>
                  </a:lnTo>
                  <a:lnTo>
                    <a:pt x="2738387" y="168443"/>
                  </a:lnTo>
                  <a:lnTo>
                    <a:pt x="3412156" y="168443"/>
                  </a:lnTo>
                  <a:lnTo>
                    <a:pt x="3412156" y="168443"/>
                  </a:lnTo>
                  <a:lnTo>
                    <a:pt x="3412156" y="168443"/>
                  </a:lnTo>
                  <a:lnTo>
                    <a:pt x="3412156" y="216569"/>
                  </a:lnTo>
                  <a:lnTo>
                    <a:pt x="3412156" y="216569"/>
                  </a:lnTo>
                  <a:lnTo>
                    <a:pt x="3412156" y="216569"/>
                  </a:lnTo>
                  <a:lnTo>
                    <a:pt x="3460282" y="216569"/>
                  </a:lnTo>
                  <a:lnTo>
                    <a:pt x="3460282" y="303196"/>
                  </a:lnTo>
                  <a:lnTo>
                    <a:pt x="3518034" y="303196"/>
                  </a:lnTo>
                  <a:lnTo>
                    <a:pt x="3518034" y="303196"/>
                  </a:lnTo>
                  <a:lnTo>
                    <a:pt x="3580598" y="308009"/>
                  </a:lnTo>
                  <a:lnTo>
                    <a:pt x="3585411" y="346510"/>
                  </a:lnTo>
                  <a:lnTo>
                    <a:pt x="3777916" y="346510"/>
                  </a:lnTo>
                  <a:lnTo>
                    <a:pt x="3777916" y="346510"/>
                  </a:lnTo>
                  <a:lnTo>
                    <a:pt x="3777916" y="346510"/>
                  </a:lnTo>
                  <a:lnTo>
                    <a:pt x="3782728" y="356136"/>
                  </a:lnTo>
                  <a:lnTo>
                    <a:pt x="4562375" y="360948"/>
                  </a:lnTo>
                  <a:lnTo>
                    <a:pt x="4562375" y="389824"/>
                  </a:lnTo>
                  <a:lnTo>
                    <a:pt x="4706754" y="394636"/>
                  </a:lnTo>
                </a:path>
              </a:pathLst>
            </a:custGeom>
            <a:noFill/>
            <a:ln w="28575">
              <a:solidFill>
                <a:schemeClr val="accent1"/>
              </a:solidFill>
              <a:miter lim="800000"/>
              <a:headEnd/>
              <a:tailEnd/>
            </a:ln>
          </p:spPr>
          <p:txBody>
            <a:bodyPr rtlCol="0" anchor="ctr"/>
            <a:lstStyle/>
            <a:p>
              <a:pPr algn="ctr"/>
              <a:endParaRPr lang="en-US" dirty="0"/>
            </a:p>
          </p:txBody>
        </p:sp>
        <p:cxnSp>
          <p:nvCxnSpPr>
            <p:cNvPr id="14" name="Straight Connector 13">
              <a:extLst>
                <a:ext uri="{FF2B5EF4-FFF2-40B4-BE49-F238E27FC236}">
                  <a16:creationId xmlns:a16="http://schemas.microsoft.com/office/drawing/2014/main" id="{01B03205-E16B-EA19-D033-DF9C4742E2EF}"/>
                </a:ext>
              </a:extLst>
            </p:cNvPr>
            <p:cNvCxnSpPr/>
            <p:nvPr/>
          </p:nvCxnSpPr>
          <p:spPr bwMode="auto">
            <a:xfrm>
              <a:off x="6501865" y="2088682"/>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BD3B255-D0DA-39DE-D0F2-9ACB6491E31F}"/>
                </a:ext>
              </a:extLst>
            </p:cNvPr>
            <p:cNvCxnSpPr/>
            <p:nvPr/>
          </p:nvCxnSpPr>
          <p:spPr bwMode="auto">
            <a:xfrm>
              <a:off x="6432884" y="2096703"/>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DA665AF-2133-100B-3635-1830058B03E4}"/>
                </a:ext>
              </a:extLst>
            </p:cNvPr>
            <p:cNvCxnSpPr/>
            <p:nvPr/>
          </p:nvCxnSpPr>
          <p:spPr bwMode="auto">
            <a:xfrm>
              <a:off x="6258026" y="2095099"/>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2E0BA1F-B52F-B373-BFC5-0BB2E89D6C0E}"/>
                </a:ext>
              </a:extLst>
            </p:cNvPr>
            <p:cNvCxnSpPr/>
            <p:nvPr/>
          </p:nvCxnSpPr>
          <p:spPr bwMode="auto">
            <a:xfrm>
              <a:off x="5210476" y="1889760"/>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B000D27-D276-0888-86E4-F9784635C748}"/>
                </a:ext>
              </a:extLst>
            </p:cNvPr>
            <p:cNvCxnSpPr/>
            <p:nvPr/>
          </p:nvCxnSpPr>
          <p:spPr bwMode="auto">
            <a:xfrm>
              <a:off x="4034591" y="1796716"/>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3B02910-39D2-EE80-AA7C-4CFCF5A310E8}"/>
                </a:ext>
              </a:extLst>
            </p:cNvPr>
            <p:cNvCxnSpPr>
              <a:cxnSpLocks/>
            </p:cNvCxnSpPr>
            <p:nvPr/>
          </p:nvCxnSpPr>
          <p:spPr bwMode="auto">
            <a:xfrm>
              <a:off x="281058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8856B8E-0169-14D4-9C8A-3874328B666D}"/>
                </a:ext>
              </a:extLst>
            </p:cNvPr>
            <p:cNvCxnSpPr>
              <a:cxnSpLocks/>
            </p:cNvCxnSpPr>
            <p:nvPr/>
          </p:nvCxnSpPr>
          <p:spPr bwMode="auto">
            <a:xfrm>
              <a:off x="224590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4D7D1EC-4A5E-E877-F988-403D7981C760}"/>
                </a:ext>
              </a:extLst>
            </p:cNvPr>
            <p:cNvCxnSpPr>
              <a:cxnSpLocks/>
            </p:cNvCxnSpPr>
            <p:nvPr/>
          </p:nvCxnSpPr>
          <p:spPr bwMode="auto">
            <a:xfrm>
              <a:off x="2321300"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BB63BB5-6E6D-4195-826B-5251B1685D98}"/>
                </a:ext>
              </a:extLst>
            </p:cNvPr>
            <p:cNvCxnSpPr>
              <a:cxnSpLocks/>
            </p:cNvCxnSpPr>
            <p:nvPr/>
          </p:nvCxnSpPr>
          <p:spPr bwMode="auto">
            <a:xfrm>
              <a:off x="2379049" y="1756614"/>
              <a:ext cx="0" cy="77002"/>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D34B21C-8005-9432-DD26-52E732644242}"/>
                </a:ext>
              </a:extLst>
            </p:cNvPr>
            <p:cNvCxnSpPr>
              <a:cxnSpLocks/>
            </p:cNvCxnSpPr>
            <p:nvPr/>
          </p:nvCxnSpPr>
          <p:spPr bwMode="auto">
            <a:xfrm>
              <a:off x="2454449" y="1756614"/>
              <a:ext cx="0" cy="7700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DDE48F91-FB08-959D-6E27-DF7E45DA076B}"/>
              </a:ext>
            </a:extLst>
          </p:cNvPr>
          <p:cNvGrpSpPr/>
          <p:nvPr/>
        </p:nvGrpSpPr>
        <p:grpSpPr>
          <a:xfrm>
            <a:off x="2157624" y="1727737"/>
            <a:ext cx="4603531" cy="664141"/>
            <a:chOff x="2157624" y="1727737"/>
            <a:chExt cx="4603531" cy="664141"/>
          </a:xfrm>
        </p:grpSpPr>
        <p:sp>
          <p:nvSpPr>
            <p:cNvPr id="25" name="Freeform 24">
              <a:extLst>
                <a:ext uri="{FF2B5EF4-FFF2-40B4-BE49-F238E27FC236}">
                  <a16:creationId xmlns:a16="http://schemas.microsoft.com/office/drawing/2014/main" id="{2D035669-8B06-F072-B1B8-3FCDD0898445}"/>
                </a:ext>
              </a:extLst>
            </p:cNvPr>
            <p:cNvSpPr/>
            <p:nvPr/>
          </p:nvSpPr>
          <p:spPr bwMode="auto">
            <a:xfrm>
              <a:off x="2157624" y="1765738"/>
              <a:ext cx="4603531" cy="594585"/>
            </a:xfrm>
            <a:custGeom>
              <a:avLst/>
              <a:gdLst>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68437 w 4603531"/>
                <a:gd name="connsiteY6" fmla="*/ 130629 h 594585"/>
                <a:gd name="connsiteX7" fmla="*/ 1900871 w 4603531"/>
                <a:gd name="connsiteY7" fmla="*/ 130629 h 594585"/>
                <a:gd name="connsiteX8" fmla="*/ 1900871 w 4603531"/>
                <a:gd name="connsiteY8" fmla="*/ 112611 h 594585"/>
                <a:gd name="connsiteX9" fmla="*/ 1819791 w 4603531"/>
                <a:gd name="connsiteY9" fmla="*/ 112611 h 594585"/>
                <a:gd name="connsiteX10" fmla="*/ 1819791 w 4603531"/>
                <a:gd name="connsiteY10" fmla="*/ 0 h 594585"/>
                <a:gd name="connsiteX11" fmla="*/ 0 w 4603531"/>
                <a:gd name="connsiteY11"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49186 w 4603531"/>
                <a:gd name="connsiteY6" fmla="*/ 116192 h 594585"/>
                <a:gd name="connsiteX7" fmla="*/ 1900871 w 4603531"/>
                <a:gd name="connsiteY7" fmla="*/ 130629 h 594585"/>
                <a:gd name="connsiteX8" fmla="*/ 1900871 w 4603531"/>
                <a:gd name="connsiteY8" fmla="*/ 112611 h 594585"/>
                <a:gd name="connsiteX9" fmla="*/ 1819791 w 4603531"/>
                <a:gd name="connsiteY9" fmla="*/ 112611 h 594585"/>
                <a:gd name="connsiteX10" fmla="*/ 1819791 w 4603531"/>
                <a:gd name="connsiteY10" fmla="*/ 0 h 594585"/>
                <a:gd name="connsiteX11" fmla="*/ 0 w 4603531"/>
                <a:gd name="connsiteY11"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57176 w 4603531"/>
                <a:gd name="connsiteY6" fmla="*/ 202628 h 594585"/>
                <a:gd name="connsiteX7" fmla="*/ 1949186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9186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29935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4373 w 4603531"/>
                <a:gd name="connsiteY7" fmla="*/ 116192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 name="connsiteX0" fmla="*/ 4603531 w 4603531"/>
                <a:gd name="connsiteY0" fmla="*/ 594585 h 594585"/>
                <a:gd name="connsiteX1" fmla="*/ 3459405 w 4603531"/>
                <a:gd name="connsiteY1" fmla="*/ 594585 h 594585"/>
                <a:gd name="connsiteX2" fmla="*/ 3459405 w 4603531"/>
                <a:gd name="connsiteY2" fmla="*/ 477470 h 594585"/>
                <a:gd name="connsiteX3" fmla="*/ 1968437 w 4603531"/>
                <a:gd name="connsiteY3" fmla="*/ 477470 h 594585"/>
                <a:gd name="connsiteX4" fmla="*/ 1968437 w 4603531"/>
                <a:gd name="connsiteY4" fmla="*/ 252248 h 594585"/>
                <a:gd name="connsiteX5" fmla="*/ 1968437 w 4603531"/>
                <a:gd name="connsiteY5" fmla="*/ 252248 h 594585"/>
                <a:gd name="connsiteX6" fmla="*/ 1937925 w 4603531"/>
                <a:gd name="connsiteY6" fmla="*/ 250755 h 594585"/>
                <a:gd name="connsiteX7" fmla="*/ 1944373 w 4603531"/>
                <a:gd name="connsiteY7" fmla="*/ 125817 h 594585"/>
                <a:gd name="connsiteX8" fmla="*/ 1900871 w 4603531"/>
                <a:gd name="connsiteY8" fmla="*/ 130629 h 594585"/>
                <a:gd name="connsiteX9" fmla="*/ 1900871 w 4603531"/>
                <a:gd name="connsiteY9" fmla="*/ 112611 h 594585"/>
                <a:gd name="connsiteX10" fmla="*/ 1819791 w 4603531"/>
                <a:gd name="connsiteY10" fmla="*/ 112611 h 594585"/>
                <a:gd name="connsiteX11" fmla="*/ 1819791 w 4603531"/>
                <a:gd name="connsiteY11" fmla="*/ 0 h 594585"/>
                <a:gd name="connsiteX12" fmla="*/ 0 w 4603531"/>
                <a:gd name="connsiteY12" fmla="*/ 0 h 59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3531" h="594585">
                  <a:moveTo>
                    <a:pt x="4603531" y="594585"/>
                  </a:moveTo>
                  <a:lnTo>
                    <a:pt x="3459405" y="594585"/>
                  </a:lnTo>
                  <a:lnTo>
                    <a:pt x="3459405" y="477470"/>
                  </a:lnTo>
                  <a:lnTo>
                    <a:pt x="1968437" y="477470"/>
                  </a:lnTo>
                  <a:lnTo>
                    <a:pt x="1968437" y="252248"/>
                  </a:lnTo>
                  <a:lnTo>
                    <a:pt x="1968437" y="252248"/>
                  </a:lnTo>
                  <a:lnTo>
                    <a:pt x="1937925" y="250755"/>
                  </a:lnTo>
                  <a:lnTo>
                    <a:pt x="1944373" y="125817"/>
                  </a:lnTo>
                  <a:lnTo>
                    <a:pt x="1900871" y="130629"/>
                  </a:lnTo>
                  <a:lnTo>
                    <a:pt x="1900871" y="112611"/>
                  </a:lnTo>
                  <a:lnTo>
                    <a:pt x="1819791" y="112611"/>
                  </a:lnTo>
                  <a:lnTo>
                    <a:pt x="1819791" y="0"/>
                  </a:lnTo>
                  <a:lnTo>
                    <a:pt x="0" y="0"/>
                  </a:lnTo>
                </a:path>
              </a:pathLst>
            </a:custGeom>
            <a:noFill/>
            <a:ln w="28575">
              <a:solidFill>
                <a:schemeClr val="accent4"/>
              </a:solidFill>
              <a:miter lim="800000"/>
              <a:headEnd/>
              <a:tailEnd/>
            </a:ln>
          </p:spPr>
          <p:txBody>
            <a:bodyPr rtlCol="0" anchor="ctr"/>
            <a:lstStyle/>
            <a:p>
              <a:pPr algn="ctr"/>
              <a:endParaRPr lang="en-US" dirty="0"/>
            </a:p>
          </p:txBody>
        </p:sp>
        <p:cxnSp>
          <p:nvCxnSpPr>
            <p:cNvPr id="26" name="Straight Connector 25">
              <a:extLst>
                <a:ext uri="{FF2B5EF4-FFF2-40B4-BE49-F238E27FC236}">
                  <a16:creationId xmlns:a16="http://schemas.microsoft.com/office/drawing/2014/main" id="{C25A18DC-5717-A596-52C6-5B5BCC55A4FD}"/>
                </a:ext>
              </a:extLst>
            </p:cNvPr>
            <p:cNvCxnSpPr>
              <a:cxnSpLocks/>
            </p:cNvCxnSpPr>
            <p:nvPr/>
          </p:nvCxnSpPr>
          <p:spPr bwMode="auto">
            <a:xfrm>
              <a:off x="6420051"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A2E963-7935-5959-DD04-F58AF0ABCAA9}"/>
                </a:ext>
              </a:extLst>
            </p:cNvPr>
            <p:cNvCxnSpPr>
              <a:cxnSpLocks/>
            </p:cNvCxnSpPr>
            <p:nvPr/>
          </p:nvCxnSpPr>
          <p:spPr bwMode="auto">
            <a:xfrm>
              <a:off x="6250005"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22E95C5-476D-2F10-34C6-005EE569D681}"/>
                </a:ext>
              </a:extLst>
            </p:cNvPr>
            <p:cNvCxnSpPr>
              <a:cxnSpLocks/>
            </p:cNvCxnSpPr>
            <p:nvPr/>
          </p:nvCxnSpPr>
          <p:spPr bwMode="auto">
            <a:xfrm>
              <a:off x="5646821" y="2319688"/>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7F5DEFA-FA9F-1C0B-8ED4-A96DA5799E14}"/>
                </a:ext>
              </a:extLst>
            </p:cNvPr>
            <p:cNvCxnSpPr>
              <a:cxnSpLocks/>
            </p:cNvCxnSpPr>
            <p:nvPr/>
          </p:nvCxnSpPr>
          <p:spPr bwMode="auto">
            <a:xfrm>
              <a:off x="5500838" y="2207394"/>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C9B6C4A-2A68-8295-EA79-6463104D779B}"/>
                </a:ext>
              </a:extLst>
            </p:cNvPr>
            <p:cNvCxnSpPr>
              <a:cxnSpLocks/>
            </p:cNvCxnSpPr>
            <p:nvPr/>
          </p:nvCxnSpPr>
          <p:spPr bwMode="auto">
            <a:xfrm>
              <a:off x="4045819" y="1849656"/>
              <a:ext cx="0" cy="72190"/>
            </a:xfrm>
            <a:prstGeom prst="line">
              <a:avLst/>
            </a:prstGeom>
            <a:noFill/>
            <a:ln w="28575" cap="flat" cmpd="sng" algn="ctr">
              <a:solidFill>
                <a:schemeClr val="accent4"/>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2558706-4D2D-1559-3816-3F8B1E062752}"/>
                </a:ext>
              </a:extLst>
            </p:cNvPr>
            <p:cNvCxnSpPr>
              <a:cxnSpLocks/>
            </p:cNvCxnSpPr>
            <p:nvPr/>
          </p:nvCxnSpPr>
          <p:spPr bwMode="auto">
            <a:xfrm>
              <a:off x="2715928" y="1727737"/>
              <a:ext cx="0" cy="72190"/>
            </a:xfrm>
            <a:prstGeom prst="line">
              <a:avLst/>
            </a:prstGeom>
            <a:noFill/>
            <a:ln w="28575" cap="flat" cmpd="sng" algn="ctr">
              <a:solidFill>
                <a:schemeClr val="accent4"/>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84E902FA-5033-9FE0-F476-684E06A28EC5}"/>
              </a:ext>
            </a:extLst>
          </p:cNvPr>
          <p:cNvSpPr txBox="1"/>
          <p:nvPr/>
        </p:nvSpPr>
        <p:spPr bwMode="auto">
          <a:xfrm>
            <a:off x="6676566" y="4938851"/>
            <a:ext cx="2139824" cy="1184940"/>
          </a:xfrm>
          <a:prstGeom prst="rect">
            <a:avLst/>
          </a:prstGeom>
          <a:solidFill>
            <a:schemeClr val="tx1"/>
          </a:solidFill>
          <a:ln>
            <a:noFill/>
          </a:ln>
        </p:spPr>
        <p:txBody>
          <a:bodyPr wrap="square" rtlCol="0">
            <a:spAutoFit/>
          </a:bodyPr>
          <a:lstStyle/>
          <a:p>
            <a:pPr algn="r">
              <a:lnSpc>
                <a:spcPct val="100000"/>
              </a:lnSpc>
              <a:spcAft>
                <a:spcPts val="600"/>
              </a:spcAft>
              <a:buClrTx/>
              <a:buFontTx/>
              <a:buNone/>
            </a:pPr>
            <a:r>
              <a:rPr lang="en-US" sz="1400" b="1" dirty="0">
                <a:solidFill>
                  <a:schemeClr val="bg1"/>
                </a:solidFill>
                <a:latin typeface="Calibri" panose="020F0502020204030204" pitchFamily="34" charset="0"/>
              </a:rPr>
              <a:t>Patients at risk, n</a:t>
            </a:r>
          </a:p>
          <a:p>
            <a:pPr algn="r">
              <a:lnSpc>
                <a:spcPct val="100000"/>
              </a:lnSpc>
              <a:spcAft>
                <a:spcPts val="600"/>
              </a:spcAft>
              <a:buClrTx/>
              <a:buFontTx/>
              <a:buNone/>
            </a:pPr>
            <a:r>
              <a:rPr lang="en-US" sz="1400" dirty="0">
                <a:solidFill>
                  <a:schemeClr val="bg1"/>
                </a:solidFill>
                <a:latin typeface="Calibri" panose="020F0502020204030204" pitchFamily="34" charset="0"/>
              </a:rPr>
              <a:t>All treated patients</a:t>
            </a:r>
          </a:p>
          <a:p>
            <a:pPr algn="r">
              <a:lnSpc>
                <a:spcPct val="100000"/>
              </a:lnSpc>
              <a:spcAft>
                <a:spcPts val="600"/>
              </a:spcAft>
              <a:buClrTx/>
              <a:buFontTx/>
              <a:buNone/>
            </a:pPr>
            <a:r>
              <a:rPr lang="en-US" sz="1400" dirty="0">
                <a:solidFill>
                  <a:schemeClr val="bg1"/>
                </a:solidFill>
                <a:latin typeface="Calibri" panose="020F0502020204030204" pitchFamily="34" charset="0"/>
              </a:rPr>
              <a:t>Unmutated IGHV</a:t>
            </a:r>
          </a:p>
          <a:p>
            <a:pPr algn="r">
              <a:lnSpc>
                <a:spcPct val="100000"/>
              </a:lnSpc>
              <a:spcAft>
                <a:spcPts val="600"/>
              </a:spcAft>
              <a:buClrTx/>
              <a:buFontTx/>
              <a:buNone/>
            </a:pPr>
            <a:r>
              <a:rPr lang="en-US" sz="1400" dirty="0">
                <a:solidFill>
                  <a:schemeClr val="bg1"/>
                </a:solidFill>
                <a:latin typeface="Calibri" panose="020F0502020204030204" pitchFamily="34" charset="0"/>
              </a:rPr>
              <a:t>del(17p)/</a:t>
            </a:r>
            <a:r>
              <a:rPr lang="en-US" sz="1400" i="1" dirty="0">
                <a:solidFill>
                  <a:schemeClr val="bg1"/>
                </a:solidFill>
                <a:latin typeface="Calibri" panose="020F0502020204030204" pitchFamily="34" charset="0"/>
              </a:rPr>
              <a:t>TP53 </a:t>
            </a:r>
            <a:r>
              <a:rPr lang="en-US" sz="1400" dirty="0">
                <a:solidFill>
                  <a:schemeClr val="bg1"/>
                </a:solidFill>
                <a:latin typeface="Calibri" panose="020F0502020204030204" pitchFamily="34" charset="0"/>
              </a:rPr>
              <a:t>mutated</a:t>
            </a:r>
            <a:endParaRPr lang="en-US" sz="1400" b="0" dirty="0">
              <a:solidFill>
                <a:schemeClr val="bg1"/>
              </a:solidFill>
              <a:latin typeface="Calibri" panose="020F0502020204030204" pitchFamily="34" charset="0"/>
            </a:endParaRPr>
          </a:p>
        </p:txBody>
      </p:sp>
      <p:sp>
        <p:nvSpPr>
          <p:cNvPr id="33" name="TextBox 32">
            <a:extLst>
              <a:ext uri="{FF2B5EF4-FFF2-40B4-BE49-F238E27FC236}">
                <a16:creationId xmlns:a16="http://schemas.microsoft.com/office/drawing/2014/main" id="{451C84A5-5254-6A80-FF80-17956A4B1452}"/>
              </a:ext>
            </a:extLst>
          </p:cNvPr>
          <p:cNvSpPr txBox="1"/>
          <p:nvPr/>
        </p:nvSpPr>
        <p:spPr bwMode="auto">
          <a:xfrm>
            <a:off x="2006600" y="5000874"/>
            <a:ext cx="491490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34" name="TextBox 33">
            <a:extLst>
              <a:ext uri="{FF2B5EF4-FFF2-40B4-BE49-F238E27FC236}">
                <a16:creationId xmlns:a16="http://schemas.microsoft.com/office/drawing/2014/main" id="{D1AC3F85-7E94-0474-50CB-01E2BC87575A}"/>
              </a:ext>
            </a:extLst>
          </p:cNvPr>
          <p:cNvSpPr txBox="1"/>
          <p:nvPr/>
        </p:nvSpPr>
        <p:spPr bwMode="auto">
          <a:xfrm rot="16200000">
            <a:off x="1007296" y="2967013"/>
            <a:ext cx="728917" cy="307777"/>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PFS (%)</a:t>
            </a:r>
          </a:p>
        </p:txBody>
      </p:sp>
      <p:sp>
        <p:nvSpPr>
          <p:cNvPr id="35" name="Freeform: Shape 14">
            <a:extLst>
              <a:ext uri="{FF2B5EF4-FFF2-40B4-BE49-F238E27FC236}">
                <a16:creationId xmlns:a16="http://schemas.microsoft.com/office/drawing/2014/main" id="{0AB214C3-4230-D524-6A27-095A54CBE576}"/>
              </a:ext>
            </a:extLst>
          </p:cNvPr>
          <p:cNvSpPr/>
          <p:nvPr/>
        </p:nvSpPr>
        <p:spPr bwMode="auto">
          <a:xfrm>
            <a:off x="2051235" y="1729157"/>
            <a:ext cx="4817925" cy="3064921"/>
          </a:xfrm>
          <a:custGeom>
            <a:avLst/>
            <a:gdLst>
              <a:gd name="connsiteX0" fmla="*/ 0 w 8954947"/>
              <a:gd name="connsiteY0" fmla="*/ 0 h 3051858"/>
              <a:gd name="connsiteX1" fmla="*/ 0 w 8954947"/>
              <a:gd name="connsiteY1" fmla="*/ 3051858 h 3051858"/>
              <a:gd name="connsiteX2" fmla="*/ 8954947 w 8954947"/>
              <a:gd name="connsiteY2" fmla="*/ 3051858 h 3051858"/>
              <a:gd name="connsiteX0" fmla="*/ 0 w 8216406"/>
              <a:gd name="connsiteY0" fmla="*/ 0 h 3051858"/>
              <a:gd name="connsiteX1" fmla="*/ 0 w 8216406"/>
              <a:gd name="connsiteY1" fmla="*/ 3051858 h 3051858"/>
              <a:gd name="connsiteX2" fmla="*/ 8216406 w 8216406"/>
              <a:gd name="connsiteY2" fmla="*/ 3051858 h 3051858"/>
              <a:gd name="connsiteX0" fmla="*/ 0 w 8212513"/>
              <a:gd name="connsiteY0" fmla="*/ 0 h 3051858"/>
              <a:gd name="connsiteX1" fmla="*/ 0 w 8212513"/>
              <a:gd name="connsiteY1" fmla="*/ 3051858 h 3051858"/>
              <a:gd name="connsiteX2" fmla="*/ 8212513 w 8212513"/>
              <a:gd name="connsiteY2" fmla="*/ 3051858 h 3051858"/>
              <a:gd name="connsiteX0" fmla="*/ 0 w 8228084"/>
              <a:gd name="connsiteY0" fmla="*/ 0 h 3051858"/>
              <a:gd name="connsiteX1" fmla="*/ 0 w 8228084"/>
              <a:gd name="connsiteY1" fmla="*/ 3051858 h 3051858"/>
              <a:gd name="connsiteX2" fmla="*/ 8228084 w 8228084"/>
              <a:gd name="connsiteY2" fmla="*/ 3051858 h 3051858"/>
              <a:gd name="connsiteX0" fmla="*/ 0 w 8507850"/>
              <a:gd name="connsiteY0" fmla="*/ 0 h 3051858"/>
              <a:gd name="connsiteX1" fmla="*/ 0 w 8507850"/>
              <a:gd name="connsiteY1" fmla="*/ 3051858 h 3051858"/>
              <a:gd name="connsiteX2" fmla="*/ 8507850 w 8507850"/>
              <a:gd name="connsiteY2" fmla="*/ 3051858 h 3051858"/>
              <a:gd name="connsiteX0" fmla="*/ 0 w 4799315"/>
              <a:gd name="connsiteY0" fmla="*/ 0 h 3064921"/>
              <a:gd name="connsiteX1" fmla="*/ 0 w 4799315"/>
              <a:gd name="connsiteY1" fmla="*/ 3051858 h 3064921"/>
              <a:gd name="connsiteX2" fmla="*/ 4799315 w 4799315"/>
              <a:gd name="connsiteY2" fmla="*/ 3064921 h 3064921"/>
            </a:gdLst>
            <a:ahLst/>
            <a:cxnLst>
              <a:cxn ang="0">
                <a:pos x="connsiteX0" y="connsiteY0"/>
              </a:cxn>
              <a:cxn ang="0">
                <a:pos x="connsiteX1" y="connsiteY1"/>
              </a:cxn>
              <a:cxn ang="0">
                <a:pos x="connsiteX2" y="connsiteY2"/>
              </a:cxn>
            </a:cxnLst>
            <a:rect l="l" t="t" r="r" b="b"/>
            <a:pathLst>
              <a:path w="4799315" h="3064921">
                <a:moveTo>
                  <a:pt x="0" y="0"/>
                </a:moveTo>
                <a:lnTo>
                  <a:pt x="0" y="3051858"/>
                </a:lnTo>
                <a:lnTo>
                  <a:pt x="4799315" y="3064921"/>
                </a:lnTo>
              </a:path>
            </a:pathLst>
          </a:custGeom>
          <a:noFill/>
          <a:ln w="28575">
            <a:solidFill>
              <a:schemeClr val="bg1"/>
            </a:solidFill>
            <a:miter lim="800000"/>
            <a:headEnd/>
            <a:tailEnd/>
          </a:ln>
        </p:spPr>
        <p:txBody>
          <a:bodyPr rtlCol="0" anchor="ctr"/>
          <a:lstStyle/>
          <a:p>
            <a:pPr algn="ctr"/>
            <a:endParaRPr lang="en-US" dirty="0"/>
          </a:p>
        </p:txBody>
      </p:sp>
      <p:sp>
        <p:nvSpPr>
          <p:cNvPr id="36" name="TextBox 35">
            <a:extLst>
              <a:ext uri="{FF2B5EF4-FFF2-40B4-BE49-F238E27FC236}">
                <a16:creationId xmlns:a16="http://schemas.microsoft.com/office/drawing/2014/main" id="{4E6F439D-E1E4-2175-3614-6898D0C1922A}"/>
              </a:ext>
            </a:extLst>
          </p:cNvPr>
          <p:cNvSpPr txBox="1"/>
          <p:nvPr/>
        </p:nvSpPr>
        <p:spPr bwMode="auto">
          <a:xfrm>
            <a:off x="-1" y="4926151"/>
            <a:ext cx="1891631" cy="1184940"/>
          </a:xfrm>
          <a:prstGeom prst="rect">
            <a:avLst/>
          </a:prstGeom>
          <a:solidFill>
            <a:schemeClr val="tx1"/>
          </a:solidFill>
          <a:ln>
            <a:noFill/>
          </a:ln>
        </p:spPr>
        <p:txBody>
          <a:bodyPr wrap="square" rtlCol="0">
            <a:spAutoFit/>
          </a:bodyPr>
          <a:lstStyle/>
          <a:p>
            <a:pPr algn="r">
              <a:lnSpc>
                <a:spcPct val="100000"/>
              </a:lnSpc>
              <a:spcAft>
                <a:spcPts val="600"/>
              </a:spcAft>
              <a:buClrTx/>
              <a:buFontTx/>
              <a:buNone/>
            </a:pPr>
            <a:r>
              <a:rPr lang="en-US" sz="1400" b="1" dirty="0">
                <a:solidFill>
                  <a:schemeClr val="bg1"/>
                </a:solidFill>
                <a:latin typeface="Calibri" panose="020F0502020204030204" pitchFamily="34" charset="0"/>
              </a:rPr>
              <a:t>Patients at risk, n</a:t>
            </a:r>
          </a:p>
          <a:p>
            <a:pPr algn="r">
              <a:lnSpc>
                <a:spcPct val="100000"/>
              </a:lnSpc>
              <a:spcAft>
                <a:spcPts val="600"/>
              </a:spcAft>
              <a:buClrTx/>
              <a:buFontTx/>
              <a:buNone/>
            </a:pPr>
            <a:r>
              <a:rPr lang="en-US" sz="1400" dirty="0">
                <a:solidFill>
                  <a:schemeClr val="bg1"/>
                </a:solidFill>
                <a:latin typeface="Calibri" panose="020F0502020204030204" pitchFamily="34" charset="0"/>
              </a:rPr>
              <a:t>All treated patients</a:t>
            </a:r>
          </a:p>
          <a:p>
            <a:pPr algn="r">
              <a:lnSpc>
                <a:spcPct val="100000"/>
              </a:lnSpc>
              <a:spcAft>
                <a:spcPts val="600"/>
              </a:spcAft>
              <a:buClrTx/>
              <a:buFontTx/>
              <a:buNone/>
            </a:pPr>
            <a:r>
              <a:rPr lang="en-US" sz="1400" dirty="0">
                <a:solidFill>
                  <a:schemeClr val="bg1"/>
                </a:solidFill>
                <a:latin typeface="Calibri" panose="020F0502020204030204" pitchFamily="34" charset="0"/>
              </a:rPr>
              <a:t>Unmutated IGHV</a:t>
            </a:r>
          </a:p>
          <a:p>
            <a:pPr algn="r">
              <a:lnSpc>
                <a:spcPct val="100000"/>
              </a:lnSpc>
              <a:spcAft>
                <a:spcPts val="600"/>
              </a:spcAft>
              <a:buClrTx/>
              <a:buFontTx/>
              <a:buNone/>
            </a:pPr>
            <a:r>
              <a:rPr lang="en-US" sz="1400" dirty="0">
                <a:solidFill>
                  <a:schemeClr val="bg1"/>
                </a:solidFill>
                <a:latin typeface="Calibri" panose="020F0502020204030204" pitchFamily="34" charset="0"/>
              </a:rPr>
              <a:t>del(17p)/</a:t>
            </a:r>
            <a:r>
              <a:rPr lang="en-US" sz="1400" i="1" dirty="0">
                <a:solidFill>
                  <a:schemeClr val="bg1"/>
                </a:solidFill>
                <a:latin typeface="Calibri" panose="020F0502020204030204" pitchFamily="34" charset="0"/>
              </a:rPr>
              <a:t>TP53 </a:t>
            </a:r>
            <a:r>
              <a:rPr lang="en-US" sz="1400" dirty="0">
                <a:solidFill>
                  <a:schemeClr val="bg1"/>
                </a:solidFill>
                <a:latin typeface="Calibri" panose="020F0502020204030204" pitchFamily="34" charset="0"/>
              </a:rPr>
              <a:t>mutated</a:t>
            </a:r>
            <a:endParaRPr lang="en-US" sz="1400" b="0" dirty="0">
              <a:solidFill>
                <a:schemeClr val="bg1"/>
              </a:solidFill>
              <a:latin typeface="Calibri" panose="020F0502020204030204" pitchFamily="34" charset="0"/>
            </a:endParaRPr>
          </a:p>
        </p:txBody>
      </p:sp>
      <p:cxnSp>
        <p:nvCxnSpPr>
          <p:cNvPr id="37" name="Straight Connector 36">
            <a:extLst>
              <a:ext uri="{FF2B5EF4-FFF2-40B4-BE49-F238E27FC236}">
                <a16:creationId xmlns:a16="http://schemas.microsoft.com/office/drawing/2014/main" id="{C6200633-0BAF-A46E-F8A7-1A33918F10F9}"/>
              </a:ext>
            </a:extLst>
          </p:cNvPr>
          <p:cNvCxnSpPr>
            <a:cxnSpLocks/>
          </p:cNvCxnSpPr>
          <p:nvPr/>
        </p:nvCxnSpPr>
        <p:spPr bwMode="auto">
          <a:xfrm>
            <a:off x="1955659" y="1755781"/>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CDD694E-B7E5-0DC5-BC7D-C9F7F1BF2D13}"/>
              </a:ext>
            </a:extLst>
          </p:cNvPr>
          <p:cNvCxnSpPr>
            <a:cxnSpLocks/>
          </p:cNvCxnSpPr>
          <p:nvPr/>
        </p:nvCxnSpPr>
        <p:spPr bwMode="auto">
          <a:xfrm>
            <a:off x="1955659" y="236094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C7836F3-02D8-F8EB-6472-3B7654BCA918}"/>
              </a:ext>
            </a:extLst>
          </p:cNvPr>
          <p:cNvCxnSpPr>
            <a:cxnSpLocks/>
          </p:cNvCxnSpPr>
          <p:nvPr/>
        </p:nvCxnSpPr>
        <p:spPr bwMode="auto">
          <a:xfrm>
            <a:off x="1955659" y="296609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22C9D43-595D-C430-38CC-4FACADDC146D}"/>
              </a:ext>
            </a:extLst>
          </p:cNvPr>
          <p:cNvCxnSpPr>
            <a:cxnSpLocks/>
          </p:cNvCxnSpPr>
          <p:nvPr/>
        </p:nvCxnSpPr>
        <p:spPr bwMode="auto">
          <a:xfrm>
            <a:off x="1955659" y="3571257"/>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A2964F4-33CF-068A-D23F-0DDE5201253F}"/>
              </a:ext>
            </a:extLst>
          </p:cNvPr>
          <p:cNvCxnSpPr>
            <a:cxnSpLocks/>
          </p:cNvCxnSpPr>
          <p:nvPr/>
        </p:nvCxnSpPr>
        <p:spPr bwMode="auto">
          <a:xfrm>
            <a:off x="1955659" y="417641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E4AF4F9-7867-BB3E-300F-D218B2072A59}"/>
              </a:ext>
            </a:extLst>
          </p:cNvPr>
          <p:cNvCxnSpPr>
            <a:cxnSpLocks/>
          </p:cNvCxnSpPr>
          <p:nvPr/>
        </p:nvCxnSpPr>
        <p:spPr bwMode="auto">
          <a:xfrm>
            <a:off x="1955659" y="4781576"/>
            <a:ext cx="93862" cy="0"/>
          </a:xfrm>
          <a:prstGeom prst="line">
            <a:avLst/>
          </a:prstGeom>
          <a:noFill/>
          <a:ln w="28575" cap="flat" cmpd="sng" algn="ctr">
            <a:solidFill>
              <a:schemeClr val="bg1"/>
            </a:solidFill>
            <a:prstDash val="solid"/>
            <a:round/>
            <a:headEnd type="none" w="med" len="med"/>
            <a:tailEnd type="none" w="med" len="med"/>
          </a:ln>
          <a:effectLst/>
        </p:spPr>
      </p:cxnSp>
      <p:grpSp>
        <p:nvGrpSpPr>
          <p:cNvPr id="43" name="Group 42">
            <a:extLst>
              <a:ext uri="{FF2B5EF4-FFF2-40B4-BE49-F238E27FC236}">
                <a16:creationId xmlns:a16="http://schemas.microsoft.com/office/drawing/2014/main" id="{6A0A78A9-89D7-AE3F-6E7F-D74B5E015286}"/>
              </a:ext>
            </a:extLst>
          </p:cNvPr>
          <p:cNvGrpSpPr/>
          <p:nvPr/>
        </p:nvGrpSpPr>
        <p:grpSpPr>
          <a:xfrm>
            <a:off x="1832784" y="4779865"/>
            <a:ext cx="458779" cy="1336877"/>
            <a:chOff x="1832784" y="4779865"/>
            <a:chExt cx="458779" cy="1336877"/>
          </a:xfrm>
        </p:grpSpPr>
        <p:grpSp>
          <p:nvGrpSpPr>
            <p:cNvPr id="44" name="Group 43">
              <a:extLst>
                <a:ext uri="{FF2B5EF4-FFF2-40B4-BE49-F238E27FC236}">
                  <a16:creationId xmlns:a16="http://schemas.microsoft.com/office/drawing/2014/main" id="{62797E5F-08F5-2E7C-1567-C5EF8B643539}"/>
                </a:ext>
              </a:extLst>
            </p:cNvPr>
            <p:cNvGrpSpPr/>
            <p:nvPr/>
          </p:nvGrpSpPr>
          <p:grpSpPr>
            <a:xfrm>
              <a:off x="1832784" y="4803116"/>
              <a:ext cx="458779" cy="1313626"/>
              <a:chOff x="1832784" y="4803116"/>
              <a:chExt cx="458779" cy="1313626"/>
            </a:xfrm>
          </p:grpSpPr>
          <p:sp>
            <p:nvSpPr>
              <p:cNvPr id="46" name="TextBox 45">
                <a:extLst>
                  <a:ext uri="{FF2B5EF4-FFF2-40B4-BE49-F238E27FC236}">
                    <a16:creationId xmlns:a16="http://schemas.microsoft.com/office/drawing/2014/main" id="{240C2BFA-9BD8-A773-A207-E6F09AFD4F75}"/>
                  </a:ext>
                </a:extLst>
              </p:cNvPr>
              <p:cNvSpPr txBox="1"/>
              <p:nvPr/>
            </p:nvSpPr>
            <p:spPr bwMode="auto">
              <a:xfrm>
                <a:off x="1832784"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159</a:t>
                </a:r>
              </a:p>
              <a:p>
                <a:pPr algn="ctr">
                  <a:lnSpc>
                    <a:spcPct val="90000"/>
                  </a:lnSpc>
                  <a:spcAft>
                    <a:spcPts val="600"/>
                  </a:spcAft>
                  <a:buClrTx/>
                  <a:buFontTx/>
                  <a:buNone/>
                </a:pPr>
                <a:r>
                  <a:rPr lang="en-US" sz="1400" dirty="0">
                    <a:solidFill>
                      <a:schemeClr val="bg1"/>
                    </a:solidFill>
                    <a:latin typeface="Calibri" panose="020F0502020204030204" pitchFamily="34" charset="0"/>
                  </a:rPr>
                  <a:t>89</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sp>
            <p:nvSpPr>
              <p:cNvPr id="47" name="TextBox 46">
                <a:extLst>
                  <a:ext uri="{FF2B5EF4-FFF2-40B4-BE49-F238E27FC236}">
                    <a16:creationId xmlns:a16="http://schemas.microsoft.com/office/drawing/2014/main" id="{AE6D7E0C-4D41-8ADD-B81D-0146072FC6D5}"/>
                  </a:ext>
                </a:extLst>
              </p:cNvPr>
              <p:cNvSpPr txBox="1"/>
              <p:nvPr/>
            </p:nvSpPr>
            <p:spPr bwMode="auto">
              <a:xfrm>
                <a:off x="1928877" y="4803116"/>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0</a:t>
                </a:r>
              </a:p>
            </p:txBody>
          </p:sp>
        </p:grpSp>
        <p:cxnSp>
          <p:nvCxnSpPr>
            <p:cNvPr id="45" name="Straight Connector 44">
              <a:extLst>
                <a:ext uri="{FF2B5EF4-FFF2-40B4-BE49-F238E27FC236}">
                  <a16:creationId xmlns:a16="http://schemas.microsoft.com/office/drawing/2014/main" id="{ADA56F99-2453-1F93-BD1F-112896425934}"/>
                </a:ext>
              </a:extLst>
            </p:cNvPr>
            <p:cNvCxnSpPr>
              <a:cxnSpLocks/>
            </p:cNvCxnSpPr>
            <p:nvPr/>
          </p:nvCxnSpPr>
          <p:spPr bwMode="auto">
            <a:xfrm>
              <a:off x="2057553" y="4779865"/>
              <a:ext cx="0" cy="94679"/>
            </a:xfrm>
            <a:prstGeom prst="line">
              <a:avLst/>
            </a:prstGeom>
            <a:noFill/>
            <a:ln w="28575" cap="flat" cmpd="sng" algn="ctr">
              <a:solidFill>
                <a:schemeClr val="bg1"/>
              </a:solidFill>
              <a:prstDash val="solid"/>
              <a:round/>
              <a:headEnd type="none" w="med" len="med"/>
              <a:tailEnd type="none" w="med" len="med"/>
            </a:ln>
            <a:effectLst/>
          </p:spPr>
        </p:cxnSp>
      </p:grpSp>
      <p:sp>
        <p:nvSpPr>
          <p:cNvPr id="48" name="TextBox 47">
            <a:extLst>
              <a:ext uri="{FF2B5EF4-FFF2-40B4-BE49-F238E27FC236}">
                <a16:creationId xmlns:a16="http://schemas.microsoft.com/office/drawing/2014/main" id="{726F3B93-761F-8DCF-577B-ECAD2454C834}"/>
              </a:ext>
            </a:extLst>
          </p:cNvPr>
          <p:cNvSpPr txBox="1"/>
          <p:nvPr/>
        </p:nvSpPr>
        <p:spPr bwMode="auto">
          <a:xfrm>
            <a:off x="1536819" y="158361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9" name="TextBox 48">
            <a:extLst>
              <a:ext uri="{FF2B5EF4-FFF2-40B4-BE49-F238E27FC236}">
                <a16:creationId xmlns:a16="http://schemas.microsoft.com/office/drawing/2014/main" id="{C3E64E6D-F5A7-C0F4-7096-5656BB4FBCE6}"/>
              </a:ext>
            </a:extLst>
          </p:cNvPr>
          <p:cNvSpPr txBox="1"/>
          <p:nvPr/>
        </p:nvSpPr>
        <p:spPr bwMode="auto">
          <a:xfrm>
            <a:off x="1616549" y="2179097"/>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7339D26B-A52C-40F0-0663-71790BE81EC6}"/>
              </a:ext>
            </a:extLst>
          </p:cNvPr>
          <p:cNvSpPr txBox="1"/>
          <p:nvPr/>
        </p:nvSpPr>
        <p:spPr bwMode="auto">
          <a:xfrm>
            <a:off x="1616549" y="278454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63CCBCCA-0553-EF4C-EE19-CB6BEDC315A3}"/>
              </a:ext>
            </a:extLst>
          </p:cNvPr>
          <p:cNvSpPr txBox="1"/>
          <p:nvPr/>
        </p:nvSpPr>
        <p:spPr bwMode="auto">
          <a:xfrm>
            <a:off x="1621532" y="339497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0CFCAC51-0E56-C488-B28F-5A1A68A42341}"/>
              </a:ext>
            </a:extLst>
          </p:cNvPr>
          <p:cNvSpPr txBox="1"/>
          <p:nvPr/>
        </p:nvSpPr>
        <p:spPr bwMode="auto">
          <a:xfrm>
            <a:off x="1621532" y="399294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3" name="TextBox 52">
            <a:extLst>
              <a:ext uri="{FF2B5EF4-FFF2-40B4-BE49-F238E27FC236}">
                <a16:creationId xmlns:a16="http://schemas.microsoft.com/office/drawing/2014/main" id="{BDCECFDD-AF23-7653-ADF2-64E3E266D3B3}"/>
              </a:ext>
            </a:extLst>
          </p:cNvPr>
          <p:cNvSpPr txBox="1"/>
          <p:nvPr/>
        </p:nvSpPr>
        <p:spPr bwMode="auto">
          <a:xfrm>
            <a:off x="1723686" y="4593410"/>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54" name="Group 53">
            <a:extLst>
              <a:ext uri="{FF2B5EF4-FFF2-40B4-BE49-F238E27FC236}">
                <a16:creationId xmlns:a16="http://schemas.microsoft.com/office/drawing/2014/main" id="{0F0D27CC-FC4A-1F7F-3EF5-A653F92FE914}"/>
              </a:ext>
            </a:extLst>
          </p:cNvPr>
          <p:cNvGrpSpPr/>
          <p:nvPr/>
        </p:nvGrpSpPr>
        <p:grpSpPr>
          <a:xfrm>
            <a:off x="2263003" y="4779865"/>
            <a:ext cx="458779" cy="1336877"/>
            <a:chOff x="2188913" y="4779865"/>
            <a:chExt cx="458779" cy="1336877"/>
          </a:xfrm>
        </p:grpSpPr>
        <p:sp>
          <p:nvSpPr>
            <p:cNvPr id="55" name="TextBox 54">
              <a:extLst>
                <a:ext uri="{FF2B5EF4-FFF2-40B4-BE49-F238E27FC236}">
                  <a16:creationId xmlns:a16="http://schemas.microsoft.com/office/drawing/2014/main" id="{72EB7CBE-E404-05BD-4382-7CEE28ED073B}"/>
                </a:ext>
              </a:extLst>
            </p:cNvPr>
            <p:cNvSpPr txBox="1"/>
            <p:nvPr/>
          </p:nvSpPr>
          <p:spPr bwMode="auto">
            <a:xfrm>
              <a:off x="2188913"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155</a:t>
              </a:r>
            </a:p>
            <a:p>
              <a:pPr algn="ctr">
                <a:lnSpc>
                  <a:spcPct val="90000"/>
                </a:lnSpc>
                <a:spcAft>
                  <a:spcPts val="600"/>
                </a:spcAft>
                <a:buClrTx/>
                <a:buFontTx/>
                <a:buNone/>
              </a:pPr>
              <a:r>
                <a:rPr lang="en-US" sz="1400" dirty="0">
                  <a:solidFill>
                    <a:schemeClr val="bg1"/>
                  </a:solidFill>
                  <a:latin typeface="Calibri" panose="020F0502020204030204" pitchFamily="34" charset="0"/>
                </a:rPr>
                <a:t>86</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grpSp>
          <p:nvGrpSpPr>
            <p:cNvPr id="56" name="Group 55">
              <a:extLst>
                <a:ext uri="{FF2B5EF4-FFF2-40B4-BE49-F238E27FC236}">
                  <a16:creationId xmlns:a16="http://schemas.microsoft.com/office/drawing/2014/main" id="{1CE930D3-EF5C-15B6-3477-EA8CC3CE03D1}"/>
                </a:ext>
              </a:extLst>
            </p:cNvPr>
            <p:cNvGrpSpPr/>
            <p:nvPr/>
          </p:nvGrpSpPr>
          <p:grpSpPr>
            <a:xfrm>
              <a:off x="2217526" y="4779865"/>
              <a:ext cx="401555" cy="359314"/>
              <a:chOff x="10382021" y="4779865"/>
              <a:chExt cx="401555" cy="359314"/>
            </a:xfrm>
          </p:grpSpPr>
          <p:sp>
            <p:nvSpPr>
              <p:cNvPr id="57" name="TextBox 56">
                <a:extLst>
                  <a:ext uri="{FF2B5EF4-FFF2-40B4-BE49-F238E27FC236}">
                    <a16:creationId xmlns:a16="http://schemas.microsoft.com/office/drawing/2014/main" id="{83DFBE05-7AB1-C5D3-970B-6BEEA38D1F7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cxnSp>
            <p:nvCxnSpPr>
              <p:cNvPr id="58" name="Straight Connector 57">
                <a:extLst>
                  <a:ext uri="{FF2B5EF4-FFF2-40B4-BE49-F238E27FC236}">
                    <a16:creationId xmlns:a16="http://schemas.microsoft.com/office/drawing/2014/main" id="{B45922CE-FBCD-9A99-28D5-899C636F56BC}"/>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9" name="Group 58">
            <a:extLst>
              <a:ext uri="{FF2B5EF4-FFF2-40B4-BE49-F238E27FC236}">
                <a16:creationId xmlns:a16="http://schemas.microsoft.com/office/drawing/2014/main" id="{68886AE4-DFA4-8C4D-73BD-B61092D27ADA}"/>
              </a:ext>
            </a:extLst>
          </p:cNvPr>
          <p:cNvGrpSpPr/>
          <p:nvPr/>
        </p:nvGrpSpPr>
        <p:grpSpPr>
          <a:xfrm>
            <a:off x="2693222" y="4779865"/>
            <a:ext cx="458779" cy="1336877"/>
            <a:chOff x="2539869" y="4779865"/>
            <a:chExt cx="458779" cy="1336877"/>
          </a:xfrm>
        </p:grpSpPr>
        <p:sp>
          <p:nvSpPr>
            <p:cNvPr id="60" name="TextBox 59">
              <a:extLst>
                <a:ext uri="{FF2B5EF4-FFF2-40B4-BE49-F238E27FC236}">
                  <a16:creationId xmlns:a16="http://schemas.microsoft.com/office/drawing/2014/main" id="{D32FA601-2915-E944-E4B5-5346543CF400}"/>
                </a:ext>
              </a:extLst>
            </p:cNvPr>
            <p:cNvSpPr txBox="1"/>
            <p:nvPr/>
          </p:nvSpPr>
          <p:spPr bwMode="auto">
            <a:xfrm>
              <a:off x="2539869"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153</a:t>
              </a:r>
            </a:p>
            <a:p>
              <a:pPr algn="ctr">
                <a:lnSpc>
                  <a:spcPct val="90000"/>
                </a:lnSpc>
                <a:spcAft>
                  <a:spcPts val="600"/>
                </a:spcAft>
                <a:buClrTx/>
                <a:buFontTx/>
                <a:buNone/>
              </a:pPr>
              <a:r>
                <a:rPr lang="en-US" sz="140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61" name="Group 60">
              <a:extLst>
                <a:ext uri="{FF2B5EF4-FFF2-40B4-BE49-F238E27FC236}">
                  <a16:creationId xmlns:a16="http://schemas.microsoft.com/office/drawing/2014/main" id="{E748DEAD-5735-DAEF-DA08-6C5A5BA2B59D}"/>
                </a:ext>
              </a:extLst>
            </p:cNvPr>
            <p:cNvGrpSpPr/>
            <p:nvPr/>
          </p:nvGrpSpPr>
          <p:grpSpPr>
            <a:xfrm>
              <a:off x="2568482" y="4779865"/>
              <a:ext cx="401555" cy="359314"/>
              <a:chOff x="10382021" y="4779865"/>
              <a:chExt cx="401555" cy="359314"/>
            </a:xfrm>
          </p:grpSpPr>
          <p:sp>
            <p:nvSpPr>
              <p:cNvPr id="62" name="TextBox 61">
                <a:extLst>
                  <a:ext uri="{FF2B5EF4-FFF2-40B4-BE49-F238E27FC236}">
                    <a16:creationId xmlns:a16="http://schemas.microsoft.com/office/drawing/2014/main" id="{94F20EBD-159B-F4CB-E197-ED0D4F789DAE}"/>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6</a:t>
                </a:r>
              </a:p>
            </p:txBody>
          </p:sp>
          <p:cxnSp>
            <p:nvCxnSpPr>
              <p:cNvPr id="63" name="Straight Connector 62">
                <a:extLst>
                  <a:ext uri="{FF2B5EF4-FFF2-40B4-BE49-F238E27FC236}">
                    <a16:creationId xmlns:a16="http://schemas.microsoft.com/office/drawing/2014/main" id="{44F3CAD6-393B-0250-32D7-25899200A42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4" name="Group 63">
            <a:extLst>
              <a:ext uri="{FF2B5EF4-FFF2-40B4-BE49-F238E27FC236}">
                <a16:creationId xmlns:a16="http://schemas.microsoft.com/office/drawing/2014/main" id="{43B0947A-384F-248E-A3A2-4A0F2A134B73}"/>
              </a:ext>
            </a:extLst>
          </p:cNvPr>
          <p:cNvGrpSpPr/>
          <p:nvPr/>
        </p:nvGrpSpPr>
        <p:grpSpPr>
          <a:xfrm>
            <a:off x="3123442" y="4779865"/>
            <a:ext cx="458779" cy="1318026"/>
            <a:chOff x="2887821" y="4779865"/>
            <a:chExt cx="458779" cy="1318026"/>
          </a:xfrm>
        </p:grpSpPr>
        <p:sp>
          <p:nvSpPr>
            <p:cNvPr id="65" name="TextBox 64">
              <a:extLst>
                <a:ext uri="{FF2B5EF4-FFF2-40B4-BE49-F238E27FC236}">
                  <a16:creationId xmlns:a16="http://schemas.microsoft.com/office/drawing/2014/main" id="{C786EF40-05E0-7B6C-E247-1461416920E3}"/>
                </a:ext>
              </a:extLst>
            </p:cNvPr>
            <p:cNvSpPr txBox="1"/>
            <p:nvPr/>
          </p:nvSpPr>
          <p:spPr bwMode="auto">
            <a:xfrm>
              <a:off x="2887821" y="5269972"/>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152</a:t>
              </a:r>
            </a:p>
            <a:p>
              <a:pPr algn="ctr">
                <a:lnSpc>
                  <a:spcPct val="90000"/>
                </a:lnSpc>
                <a:spcAft>
                  <a:spcPts val="600"/>
                </a:spcAft>
                <a:buClrTx/>
                <a:buFontTx/>
                <a:buNone/>
              </a:pPr>
              <a:r>
                <a:rPr lang="en-US" sz="1400" dirty="0">
                  <a:solidFill>
                    <a:schemeClr val="bg1"/>
                  </a:solidFill>
                  <a:latin typeface="Calibri" panose="020F0502020204030204" pitchFamily="34" charset="0"/>
                </a:rPr>
                <a:t>85</a:t>
              </a:r>
            </a:p>
            <a:p>
              <a:pPr algn="ctr">
                <a:lnSpc>
                  <a:spcPct val="90000"/>
                </a:lnSpc>
                <a:spcAft>
                  <a:spcPts val="600"/>
                </a:spcAft>
                <a:buClrTx/>
                <a:buFontTx/>
                <a:buNone/>
              </a:pPr>
              <a:r>
                <a:rPr lang="en-US" sz="1400" dirty="0">
                  <a:solidFill>
                    <a:schemeClr val="bg1"/>
                  </a:solidFill>
                  <a:latin typeface="Calibri" panose="020F0502020204030204" pitchFamily="34" charset="0"/>
                </a:rPr>
                <a:t>26</a:t>
              </a:r>
            </a:p>
          </p:txBody>
        </p:sp>
        <p:grpSp>
          <p:nvGrpSpPr>
            <p:cNvPr id="66" name="Group 65">
              <a:extLst>
                <a:ext uri="{FF2B5EF4-FFF2-40B4-BE49-F238E27FC236}">
                  <a16:creationId xmlns:a16="http://schemas.microsoft.com/office/drawing/2014/main" id="{969D838B-154D-2F92-B82C-38E4BCF0CE7F}"/>
                </a:ext>
              </a:extLst>
            </p:cNvPr>
            <p:cNvGrpSpPr/>
            <p:nvPr/>
          </p:nvGrpSpPr>
          <p:grpSpPr>
            <a:xfrm>
              <a:off x="2916434" y="4779865"/>
              <a:ext cx="401555" cy="359314"/>
              <a:chOff x="10382021" y="4779865"/>
              <a:chExt cx="401555" cy="359314"/>
            </a:xfrm>
          </p:grpSpPr>
          <p:sp>
            <p:nvSpPr>
              <p:cNvPr id="67" name="TextBox 66">
                <a:extLst>
                  <a:ext uri="{FF2B5EF4-FFF2-40B4-BE49-F238E27FC236}">
                    <a16:creationId xmlns:a16="http://schemas.microsoft.com/office/drawing/2014/main" id="{5A95034C-BEE1-0C10-6B80-457DAD334CBA}"/>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dirty="0">
                    <a:solidFill>
                      <a:schemeClr val="bg1"/>
                    </a:solidFill>
                    <a:latin typeface="Calibri" panose="020F0502020204030204" pitchFamily="34" charset="0"/>
                  </a:rPr>
                  <a:t>9</a:t>
                </a:r>
                <a:endParaRPr lang="en-US" sz="1600" b="0" dirty="0">
                  <a:solidFill>
                    <a:schemeClr val="bg1"/>
                  </a:solidFill>
                  <a:latin typeface="Calibri" panose="020F0502020204030204" pitchFamily="34" charset="0"/>
                </a:endParaRPr>
              </a:p>
            </p:txBody>
          </p:sp>
          <p:cxnSp>
            <p:nvCxnSpPr>
              <p:cNvPr id="68" name="Straight Connector 67">
                <a:extLst>
                  <a:ext uri="{FF2B5EF4-FFF2-40B4-BE49-F238E27FC236}">
                    <a16:creationId xmlns:a16="http://schemas.microsoft.com/office/drawing/2014/main" id="{BF85B36D-95DE-D7CC-EFA3-13491985A15E}"/>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9" name="Group 68">
            <a:extLst>
              <a:ext uri="{FF2B5EF4-FFF2-40B4-BE49-F238E27FC236}">
                <a16:creationId xmlns:a16="http://schemas.microsoft.com/office/drawing/2014/main" id="{462EB8D2-BEBE-902D-4514-3564DA44F539}"/>
              </a:ext>
            </a:extLst>
          </p:cNvPr>
          <p:cNvGrpSpPr/>
          <p:nvPr/>
        </p:nvGrpSpPr>
        <p:grpSpPr>
          <a:xfrm>
            <a:off x="3553662" y="4779865"/>
            <a:ext cx="458779" cy="1322809"/>
            <a:chOff x="3230182" y="4779865"/>
            <a:chExt cx="458779" cy="1322809"/>
          </a:xfrm>
        </p:grpSpPr>
        <p:sp>
          <p:nvSpPr>
            <p:cNvPr id="70" name="TextBox 69">
              <a:extLst>
                <a:ext uri="{FF2B5EF4-FFF2-40B4-BE49-F238E27FC236}">
                  <a16:creationId xmlns:a16="http://schemas.microsoft.com/office/drawing/2014/main" id="{4D55D6AA-C506-363E-5265-BA7C56DA071A}"/>
                </a:ext>
              </a:extLst>
            </p:cNvPr>
            <p:cNvSpPr txBox="1"/>
            <p:nvPr/>
          </p:nvSpPr>
          <p:spPr bwMode="auto">
            <a:xfrm>
              <a:off x="3230182"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152</a:t>
              </a:r>
            </a:p>
            <a:p>
              <a:pPr algn="ctr">
                <a:lnSpc>
                  <a:spcPct val="90000"/>
                </a:lnSpc>
                <a:spcAft>
                  <a:spcPts val="600"/>
                </a:spcAft>
                <a:buClrTx/>
                <a:buFontTx/>
                <a:buNone/>
              </a:pPr>
              <a:r>
                <a:rPr lang="en-US" sz="1400" dirty="0">
                  <a:solidFill>
                    <a:schemeClr val="bg1"/>
                  </a:solidFill>
                  <a:latin typeface="Calibri" panose="020F0502020204030204" pitchFamily="34" charset="0"/>
                </a:rPr>
                <a:t>85</a:t>
              </a:r>
            </a:p>
            <a:p>
              <a:pPr algn="ctr">
                <a:lnSpc>
                  <a:spcPct val="90000"/>
                </a:lnSpc>
                <a:spcAft>
                  <a:spcPts val="600"/>
                </a:spcAft>
                <a:buClrTx/>
                <a:buFontTx/>
                <a:buNone/>
              </a:pPr>
              <a:r>
                <a:rPr lang="en-US" sz="1400" dirty="0">
                  <a:solidFill>
                    <a:schemeClr val="bg1"/>
                  </a:solidFill>
                  <a:latin typeface="Calibri" panose="020F0502020204030204" pitchFamily="34" charset="0"/>
                </a:rPr>
                <a:t>26</a:t>
              </a:r>
            </a:p>
          </p:txBody>
        </p:sp>
        <p:grpSp>
          <p:nvGrpSpPr>
            <p:cNvPr id="71" name="Group 70">
              <a:extLst>
                <a:ext uri="{FF2B5EF4-FFF2-40B4-BE49-F238E27FC236}">
                  <a16:creationId xmlns:a16="http://schemas.microsoft.com/office/drawing/2014/main" id="{4C9B3400-67FC-2E2B-7754-D3EF927474E6}"/>
                </a:ext>
              </a:extLst>
            </p:cNvPr>
            <p:cNvGrpSpPr/>
            <p:nvPr/>
          </p:nvGrpSpPr>
          <p:grpSpPr>
            <a:xfrm>
              <a:off x="3258794" y="4779865"/>
              <a:ext cx="401555" cy="359314"/>
              <a:chOff x="10382021" y="4779865"/>
              <a:chExt cx="401555" cy="359314"/>
            </a:xfrm>
          </p:grpSpPr>
          <p:sp>
            <p:nvSpPr>
              <p:cNvPr id="72" name="TextBox 71">
                <a:extLst>
                  <a:ext uri="{FF2B5EF4-FFF2-40B4-BE49-F238E27FC236}">
                    <a16:creationId xmlns:a16="http://schemas.microsoft.com/office/drawing/2014/main" id="{79661E3B-55E4-9F9F-C2F4-FB124B81D12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12</a:t>
                </a:r>
              </a:p>
            </p:txBody>
          </p:sp>
          <p:cxnSp>
            <p:nvCxnSpPr>
              <p:cNvPr id="73" name="Straight Connector 72">
                <a:extLst>
                  <a:ext uri="{FF2B5EF4-FFF2-40B4-BE49-F238E27FC236}">
                    <a16:creationId xmlns:a16="http://schemas.microsoft.com/office/drawing/2014/main" id="{C393A7EC-7BFE-C704-DC5C-4A5287E23B37}"/>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4" name="Group 73">
            <a:extLst>
              <a:ext uri="{FF2B5EF4-FFF2-40B4-BE49-F238E27FC236}">
                <a16:creationId xmlns:a16="http://schemas.microsoft.com/office/drawing/2014/main" id="{DEA89546-844B-89A0-7958-CD4DBEF448F9}"/>
              </a:ext>
            </a:extLst>
          </p:cNvPr>
          <p:cNvGrpSpPr/>
          <p:nvPr/>
        </p:nvGrpSpPr>
        <p:grpSpPr>
          <a:xfrm>
            <a:off x="3983881" y="4779865"/>
            <a:ext cx="458779" cy="1322809"/>
            <a:chOff x="3581721" y="4779865"/>
            <a:chExt cx="458779" cy="1322809"/>
          </a:xfrm>
        </p:grpSpPr>
        <p:sp>
          <p:nvSpPr>
            <p:cNvPr id="75" name="TextBox 74">
              <a:extLst>
                <a:ext uri="{FF2B5EF4-FFF2-40B4-BE49-F238E27FC236}">
                  <a16:creationId xmlns:a16="http://schemas.microsoft.com/office/drawing/2014/main" id="{5C5119C4-CCD2-EE68-8EF6-BC485BA48AB7}"/>
                </a:ext>
              </a:extLst>
            </p:cNvPr>
            <p:cNvSpPr txBox="1"/>
            <p:nvPr/>
          </p:nvSpPr>
          <p:spPr bwMode="auto">
            <a:xfrm>
              <a:off x="3581721"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151</a:t>
              </a:r>
            </a:p>
            <a:p>
              <a:pPr algn="ctr">
                <a:lnSpc>
                  <a:spcPct val="90000"/>
                </a:lnSpc>
                <a:spcAft>
                  <a:spcPts val="600"/>
                </a:spcAft>
                <a:buClrTx/>
                <a:buFontTx/>
                <a:buNone/>
              </a:pPr>
              <a:r>
                <a:rPr lang="en-US" sz="1400" dirty="0">
                  <a:solidFill>
                    <a:schemeClr val="bg1"/>
                  </a:solidFill>
                  <a:latin typeface="Calibri" panose="020F0502020204030204" pitchFamily="34" charset="0"/>
                </a:rPr>
                <a:t>84</a:t>
              </a:r>
            </a:p>
            <a:p>
              <a:pPr algn="ctr">
                <a:lnSpc>
                  <a:spcPct val="90000"/>
                </a:lnSpc>
                <a:spcAft>
                  <a:spcPts val="600"/>
                </a:spcAft>
                <a:buClrTx/>
                <a:buFontTx/>
                <a:buNone/>
              </a:pPr>
              <a:r>
                <a:rPr lang="en-US" sz="1400" dirty="0">
                  <a:solidFill>
                    <a:schemeClr val="bg1"/>
                  </a:solidFill>
                  <a:latin typeface="Calibri" panose="020F0502020204030204" pitchFamily="34" charset="0"/>
                </a:rPr>
                <a:t>26</a:t>
              </a:r>
            </a:p>
          </p:txBody>
        </p:sp>
        <p:grpSp>
          <p:nvGrpSpPr>
            <p:cNvPr id="76" name="Group 75">
              <a:extLst>
                <a:ext uri="{FF2B5EF4-FFF2-40B4-BE49-F238E27FC236}">
                  <a16:creationId xmlns:a16="http://schemas.microsoft.com/office/drawing/2014/main" id="{D513ABEE-798E-C0EE-BBDE-F15903AFF019}"/>
                </a:ext>
              </a:extLst>
            </p:cNvPr>
            <p:cNvGrpSpPr/>
            <p:nvPr/>
          </p:nvGrpSpPr>
          <p:grpSpPr>
            <a:xfrm>
              <a:off x="3610333" y="4779865"/>
              <a:ext cx="401555" cy="359314"/>
              <a:chOff x="10382021" y="4779865"/>
              <a:chExt cx="401555" cy="359314"/>
            </a:xfrm>
          </p:grpSpPr>
          <p:sp>
            <p:nvSpPr>
              <p:cNvPr id="77" name="TextBox 76">
                <a:extLst>
                  <a:ext uri="{FF2B5EF4-FFF2-40B4-BE49-F238E27FC236}">
                    <a16:creationId xmlns:a16="http://schemas.microsoft.com/office/drawing/2014/main" id="{E17DD4D8-DC20-56D8-CF41-4693786ACCD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dirty="0">
                    <a:solidFill>
                      <a:schemeClr val="bg1"/>
                    </a:solidFill>
                    <a:latin typeface="Calibri" panose="020F0502020204030204" pitchFamily="34" charset="0"/>
                  </a:rPr>
                  <a:t>15</a:t>
                </a:r>
                <a:endParaRPr lang="en-US" sz="1600" b="0" dirty="0">
                  <a:solidFill>
                    <a:schemeClr val="bg1"/>
                  </a:solidFill>
                  <a:latin typeface="Calibri" panose="020F0502020204030204" pitchFamily="34" charset="0"/>
                </a:endParaRPr>
              </a:p>
            </p:txBody>
          </p:sp>
          <p:cxnSp>
            <p:nvCxnSpPr>
              <p:cNvPr id="78" name="Straight Connector 77">
                <a:extLst>
                  <a:ext uri="{FF2B5EF4-FFF2-40B4-BE49-F238E27FC236}">
                    <a16:creationId xmlns:a16="http://schemas.microsoft.com/office/drawing/2014/main" id="{C3BFDD47-88F8-766E-65AD-88CEA385ADE4}"/>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9" name="Group 78">
            <a:extLst>
              <a:ext uri="{FF2B5EF4-FFF2-40B4-BE49-F238E27FC236}">
                <a16:creationId xmlns:a16="http://schemas.microsoft.com/office/drawing/2014/main" id="{AD12F48A-1F0A-EF1E-8F88-F34F9680E5A2}"/>
              </a:ext>
            </a:extLst>
          </p:cNvPr>
          <p:cNvGrpSpPr/>
          <p:nvPr/>
        </p:nvGrpSpPr>
        <p:grpSpPr>
          <a:xfrm>
            <a:off x="4385487" y="4779865"/>
            <a:ext cx="458779" cy="1322809"/>
            <a:chOff x="3753247" y="4779865"/>
            <a:chExt cx="458779" cy="1322809"/>
          </a:xfrm>
        </p:grpSpPr>
        <p:sp>
          <p:nvSpPr>
            <p:cNvPr id="80" name="TextBox 79">
              <a:extLst>
                <a:ext uri="{FF2B5EF4-FFF2-40B4-BE49-F238E27FC236}">
                  <a16:creationId xmlns:a16="http://schemas.microsoft.com/office/drawing/2014/main" id="{5EF3A2B1-EBED-C795-C414-F4948B7F60EF}"/>
                </a:ext>
              </a:extLst>
            </p:cNvPr>
            <p:cNvSpPr txBox="1"/>
            <p:nvPr/>
          </p:nvSpPr>
          <p:spPr bwMode="auto">
            <a:xfrm>
              <a:off x="3753247"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144</a:t>
              </a:r>
            </a:p>
            <a:p>
              <a:pPr algn="ctr">
                <a:lnSpc>
                  <a:spcPct val="90000"/>
                </a:lnSpc>
                <a:spcAft>
                  <a:spcPts val="600"/>
                </a:spcAft>
                <a:buClrTx/>
                <a:buFontTx/>
                <a:buNone/>
              </a:pPr>
              <a:r>
                <a:rPr lang="en-US" sz="1400" dirty="0">
                  <a:solidFill>
                    <a:schemeClr val="bg1"/>
                  </a:solidFill>
                  <a:latin typeface="Calibri" panose="020F0502020204030204" pitchFamily="34" charset="0"/>
                </a:rPr>
                <a:t>79</a:t>
              </a:r>
            </a:p>
            <a:p>
              <a:pPr algn="ctr">
                <a:lnSpc>
                  <a:spcPct val="90000"/>
                </a:lnSpc>
                <a:spcAft>
                  <a:spcPts val="600"/>
                </a:spcAft>
                <a:buClrTx/>
                <a:buFontTx/>
                <a:buNone/>
              </a:pPr>
              <a:r>
                <a:rPr lang="en-US" sz="1400" dirty="0">
                  <a:solidFill>
                    <a:schemeClr val="bg1"/>
                  </a:solidFill>
                  <a:latin typeface="Calibri" panose="020F0502020204030204" pitchFamily="34" charset="0"/>
                </a:rPr>
                <a:t>21</a:t>
              </a:r>
            </a:p>
          </p:txBody>
        </p:sp>
        <p:grpSp>
          <p:nvGrpSpPr>
            <p:cNvPr id="81" name="Group 80">
              <a:extLst>
                <a:ext uri="{FF2B5EF4-FFF2-40B4-BE49-F238E27FC236}">
                  <a16:creationId xmlns:a16="http://schemas.microsoft.com/office/drawing/2014/main" id="{FD39E661-43A2-B0AB-723B-D5645BD1A457}"/>
                </a:ext>
              </a:extLst>
            </p:cNvPr>
            <p:cNvGrpSpPr/>
            <p:nvPr/>
          </p:nvGrpSpPr>
          <p:grpSpPr>
            <a:xfrm>
              <a:off x="3781860" y="4779865"/>
              <a:ext cx="401555" cy="359314"/>
              <a:chOff x="10382021" y="4779865"/>
              <a:chExt cx="401555" cy="359314"/>
            </a:xfrm>
          </p:grpSpPr>
          <p:sp>
            <p:nvSpPr>
              <p:cNvPr id="82" name="TextBox 81">
                <a:extLst>
                  <a:ext uri="{FF2B5EF4-FFF2-40B4-BE49-F238E27FC236}">
                    <a16:creationId xmlns:a16="http://schemas.microsoft.com/office/drawing/2014/main" id="{829FE950-5234-D812-1DF9-D7CCAF760498}"/>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18</a:t>
                </a:r>
              </a:p>
            </p:txBody>
          </p:sp>
          <p:cxnSp>
            <p:nvCxnSpPr>
              <p:cNvPr id="83" name="Straight Connector 82">
                <a:extLst>
                  <a:ext uri="{FF2B5EF4-FFF2-40B4-BE49-F238E27FC236}">
                    <a16:creationId xmlns:a16="http://schemas.microsoft.com/office/drawing/2014/main" id="{A91262AD-434B-D046-A917-DC9C4E1F84A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4" name="Group 83">
            <a:extLst>
              <a:ext uri="{FF2B5EF4-FFF2-40B4-BE49-F238E27FC236}">
                <a16:creationId xmlns:a16="http://schemas.microsoft.com/office/drawing/2014/main" id="{111DD067-1753-00E9-3D0A-B9D935ACE1A8}"/>
              </a:ext>
            </a:extLst>
          </p:cNvPr>
          <p:cNvGrpSpPr/>
          <p:nvPr/>
        </p:nvGrpSpPr>
        <p:grpSpPr>
          <a:xfrm>
            <a:off x="4758483" y="4779865"/>
            <a:ext cx="458779" cy="1322809"/>
            <a:chOff x="3993456" y="4779865"/>
            <a:chExt cx="458779" cy="1322809"/>
          </a:xfrm>
        </p:grpSpPr>
        <p:sp>
          <p:nvSpPr>
            <p:cNvPr id="85" name="TextBox 84">
              <a:extLst>
                <a:ext uri="{FF2B5EF4-FFF2-40B4-BE49-F238E27FC236}">
                  <a16:creationId xmlns:a16="http://schemas.microsoft.com/office/drawing/2014/main" id="{9B32D51C-58B5-6430-186F-301D304971C0}"/>
                </a:ext>
              </a:extLst>
            </p:cNvPr>
            <p:cNvSpPr txBox="1"/>
            <p:nvPr/>
          </p:nvSpPr>
          <p:spPr bwMode="auto">
            <a:xfrm>
              <a:off x="3993456"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144</a:t>
              </a:r>
            </a:p>
            <a:p>
              <a:pPr algn="ctr">
                <a:lnSpc>
                  <a:spcPct val="90000"/>
                </a:lnSpc>
                <a:spcAft>
                  <a:spcPts val="600"/>
                </a:spcAft>
                <a:buClrTx/>
                <a:buFontTx/>
                <a:buNone/>
              </a:pPr>
              <a:r>
                <a:rPr lang="en-US" sz="1400" dirty="0">
                  <a:solidFill>
                    <a:schemeClr val="bg1"/>
                  </a:solidFill>
                  <a:latin typeface="Calibri" panose="020F0502020204030204" pitchFamily="34" charset="0"/>
                </a:rPr>
                <a:t>79</a:t>
              </a:r>
            </a:p>
            <a:p>
              <a:pPr algn="ctr">
                <a:lnSpc>
                  <a:spcPct val="90000"/>
                </a:lnSpc>
                <a:spcAft>
                  <a:spcPts val="600"/>
                </a:spcAft>
                <a:buClrTx/>
                <a:buFontTx/>
                <a:buNone/>
              </a:pPr>
              <a:r>
                <a:rPr lang="en-US" sz="1400" dirty="0">
                  <a:solidFill>
                    <a:schemeClr val="bg1"/>
                  </a:solidFill>
                  <a:latin typeface="Calibri" panose="020F0502020204030204" pitchFamily="34" charset="0"/>
                </a:rPr>
                <a:t>21</a:t>
              </a:r>
            </a:p>
          </p:txBody>
        </p:sp>
        <p:grpSp>
          <p:nvGrpSpPr>
            <p:cNvPr id="86" name="Group 85">
              <a:extLst>
                <a:ext uri="{FF2B5EF4-FFF2-40B4-BE49-F238E27FC236}">
                  <a16:creationId xmlns:a16="http://schemas.microsoft.com/office/drawing/2014/main" id="{0A021EDD-34C4-AC1E-32D4-715115FC0B01}"/>
                </a:ext>
              </a:extLst>
            </p:cNvPr>
            <p:cNvGrpSpPr/>
            <p:nvPr/>
          </p:nvGrpSpPr>
          <p:grpSpPr>
            <a:xfrm>
              <a:off x="4022068" y="4779865"/>
              <a:ext cx="401555" cy="359314"/>
              <a:chOff x="10382021" y="4779865"/>
              <a:chExt cx="401555" cy="359314"/>
            </a:xfrm>
          </p:grpSpPr>
          <p:sp>
            <p:nvSpPr>
              <p:cNvPr id="87" name="TextBox 86">
                <a:extLst>
                  <a:ext uri="{FF2B5EF4-FFF2-40B4-BE49-F238E27FC236}">
                    <a16:creationId xmlns:a16="http://schemas.microsoft.com/office/drawing/2014/main" id="{B10B9BC2-71CC-7152-2591-03D3BA44FB9B}"/>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21</a:t>
                </a:r>
              </a:p>
            </p:txBody>
          </p:sp>
          <p:cxnSp>
            <p:nvCxnSpPr>
              <p:cNvPr id="88" name="Straight Connector 87">
                <a:extLst>
                  <a:ext uri="{FF2B5EF4-FFF2-40B4-BE49-F238E27FC236}">
                    <a16:creationId xmlns:a16="http://schemas.microsoft.com/office/drawing/2014/main" id="{E6F8C79C-9400-A2B5-A7FD-A948F1EE5083}"/>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89" name="Group 88">
            <a:extLst>
              <a:ext uri="{FF2B5EF4-FFF2-40B4-BE49-F238E27FC236}">
                <a16:creationId xmlns:a16="http://schemas.microsoft.com/office/drawing/2014/main" id="{E99D581E-57BC-E9BC-92CF-658A644C60DE}"/>
              </a:ext>
            </a:extLst>
          </p:cNvPr>
          <p:cNvGrpSpPr/>
          <p:nvPr/>
        </p:nvGrpSpPr>
        <p:grpSpPr>
          <a:xfrm>
            <a:off x="5131477" y="4779865"/>
            <a:ext cx="458779" cy="1322809"/>
            <a:chOff x="4354924" y="4779865"/>
            <a:chExt cx="458779" cy="1322809"/>
          </a:xfrm>
        </p:grpSpPr>
        <p:sp>
          <p:nvSpPr>
            <p:cNvPr id="90" name="TextBox 89">
              <a:extLst>
                <a:ext uri="{FF2B5EF4-FFF2-40B4-BE49-F238E27FC236}">
                  <a16:creationId xmlns:a16="http://schemas.microsoft.com/office/drawing/2014/main" id="{6CB68E59-B471-2864-C0DE-6561C9558E27}"/>
                </a:ext>
              </a:extLst>
            </p:cNvPr>
            <p:cNvSpPr txBox="1"/>
            <p:nvPr/>
          </p:nvSpPr>
          <p:spPr bwMode="auto">
            <a:xfrm>
              <a:off x="4354924"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143</a:t>
              </a:r>
            </a:p>
            <a:p>
              <a:pPr algn="ctr">
                <a:lnSpc>
                  <a:spcPct val="90000"/>
                </a:lnSpc>
                <a:spcAft>
                  <a:spcPts val="600"/>
                </a:spcAft>
                <a:buClrTx/>
                <a:buFontTx/>
                <a:buNone/>
              </a:pPr>
              <a:r>
                <a:rPr lang="en-US" sz="1400" dirty="0">
                  <a:solidFill>
                    <a:schemeClr val="bg1"/>
                  </a:solidFill>
                  <a:latin typeface="Calibri" panose="020F0502020204030204" pitchFamily="34" charset="0"/>
                </a:rPr>
                <a:t>79</a:t>
              </a:r>
            </a:p>
            <a:p>
              <a:pPr algn="ctr">
                <a:lnSpc>
                  <a:spcPct val="90000"/>
                </a:lnSpc>
                <a:spcAft>
                  <a:spcPts val="600"/>
                </a:spcAft>
                <a:buClrTx/>
                <a:buFontTx/>
                <a:buNone/>
              </a:pPr>
              <a:r>
                <a:rPr lang="en-US" sz="1400" dirty="0">
                  <a:solidFill>
                    <a:schemeClr val="bg1"/>
                  </a:solidFill>
                  <a:latin typeface="Calibri" panose="020F0502020204030204" pitchFamily="34" charset="0"/>
                </a:rPr>
                <a:t>21</a:t>
              </a:r>
            </a:p>
          </p:txBody>
        </p:sp>
        <p:grpSp>
          <p:nvGrpSpPr>
            <p:cNvPr id="91" name="Group 90">
              <a:extLst>
                <a:ext uri="{FF2B5EF4-FFF2-40B4-BE49-F238E27FC236}">
                  <a16:creationId xmlns:a16="http://schemas.microsoft.com/office/drawing/2014/main" id="{D2A7A775-A23D-8389-D0A3-79246D8E8928}"/>
                </a:ext>
              </a:extLst>
            </p:cNvPr>
            <p:cNvGrpSpPr/>
            <p:nvPr/>
          </p:nvGrpSpPr>
          <p:grpSpPr>
            <a:xfrm>
              <a:off x="4383537" y="4779865"/>
              <a:ext cx="401555" cy="359314"/>
              <a:chOff x="10382021" y="4779865"/>
              <a:chExt cx="401555" cy="359314"/>
            </a:xfrm>
          </p:grpSpPr>
          <p:sp>
            <p:nvSpPr>
              <p:cNvPr id="92" name="TextBox 91">
                <a:extLst>
                  <a:ext uri="{FF2B5EF4-FFF2-40B4-BE49-F238E27FC236}">
                    <a16:creationId xmlns:a16="http://schemas.microsoft.com/office/drawing/2014/main" id="{991E9560-756E-188D-D13B-F52062A6C383}"/>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24</a:t>
                </a:r>
              </a:p>
            </p:txBody>
          </p:sp>
          <p:cxnSp>
            <p:nvCxnSpPr>
              <p:cNvPr id="93" name="Straight Connector 92">
                <a:extLst>
                  <a:ext uri="{FF2B5EF4-FFF2-40B4-BE49-F238E27FC236}">
                    <a16:creationId xmlns:a16="http://schemas.microsoft.com/office/drawing/2014/main" id="{04AB2289-4B74-9CB3-BF39-DA893DD83BA2}"/>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4" name="Group 93">
            <a:extLst>
              <a:ext uri="{FF2B5EF4-FFF2-40B4-BE49-F238E27FC236}">
                <a16:creationId xmlns:a16="http://schemas.microsoft.com/office/drawing/2014/main" id="{FFCAB64B-5A21-55C5-F9BA-607148BB87E2}"/>
              </a:ext>
            </a:extLst>
          </p:cNvPr>
          <p:cNvGrpSpPr/>
          <p:nvPr/>
        </p:nvGrpSpPr>
        <p:grpSpPr>
          <a:xfrm>
            <a:off x="5504472" y="4779865"/>
            <a:ext cx="458779" cy="1322809"/>
            <a:chOff x="4984470" y="4779865"/>
            <a:chExt cx="458779" cy="1322809"/>
          </a:xfrm>
        </p:grpSpPr>
        <p:sp>
          <p:nvSpPr>
            <p:cNvPr id="95" name="TextBox 94">
              <a:extLst>
                <a:ext uri="{FF2B5EF4-FFF2-40B4-BE49-F238E27FC236}">
                  <a16:creationId xmlns:a16="http://schemas.microsoft.com/office/drawing/2014/main" id="{114169E2-989F-6BC1-045B-B26BB223CA97}"/>
                </a:ext>
              </a:extLst>
            </p:cNvPr>
            <p:cNvSpPr txBox="1"/>
            <p:nvPr/>
          </p:nvSpPr>
          <p:spPr bwMode="auto">
            <a:xfrm>
              <a:off x="4984470" y="5274755"/>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142</a:t>
              </a:r>
            </a:p>
            <a:p>
              <a:pPr algn="ctr">
                <a:lnSpc>
                  <a:spcPct val="90000"/>
                </a:lnSpc>
                <a:spcAft>
                  <a:spcPts val="600"/>
                </a:spcAft>
                <a:buClrTx/>
                <a:buFontTx/>
                <a:buNone/>
              </a:pPr>
              <a:r>
                <a:rPr lang="en-US" sz="1400" dirty="0">
                  <a:solidFill>
                    <a:schemeClr val="bg1"/>
                  </a:solidFill>
                  <a:latin typeface="Calibri" panose="020F0502020204030204" pitchFamily="34" charset="0"/>
                </a:rPr>
                <a:t>79</a:t>
              </a:r>
            </a:p>
            <a:p>
              <a:pPr algn="ctr">
                <a:lnSpc>
                  <a:spcPct val="90000"/>
                </a:lnSpc>
                <a:spcAft>
                  <a:spcPts val="600"/>
                </a:spcAft>
                <a:buClrTx/>
                <a:buFontTx/>
                <a:buNone/>
              </a:pPr>
              <a:r>
                <a:rPr lang="en-US" sz="1400" dirty="0">
                  <a:solidFill>
                    <a:schemeClr val="bg1"/>
                  </a:solidFill>
                  <a:latin typeface="Calibri" panose="020F0502020204030204" pitchFamily="34" charset="0"/>
                </a:rPr>
                <a:t>21</a:t>
              </a:r>
            </a:p>
          </p:txBody>
        </p:sp>
        <p:grpSp>
          <p:nvGrpSpPr>
            <p:cNvPr id="96" name="Group 95">
              <a:extLst>
                <a:ext uri="{FF2B5EF4-FFF2-40B4-BE49-F238E27FC236}">
                  <a16:creationId xmlns:a16="http://schemas.microsoft.com/office/drawing/2014/main" id="{47570CA0-02B8-F2E8-A8B9-F69439F15C27}"/>
                </a:ext>
              </a:extLst>
            </p:cNvPr>
            <p:cNvGrpSpPr/>
            <p:nvPr/>
          </p:nvGrpSpPr>
          <p:grpSpPr>
            <a:xfrm>
              <a:off x="5013083" y="4779865"/>
              <a:ext cx="401555" cy="359314"/>
              <a:chOff x="10382021" y="4779865"/>
              <a:chExt cx="401555" cy="359314"/>
            </a:xfrm>
          </p:grpSpPr>
          <p:sp>
            <p:nvSpPr>
              <p:cNvPr id="97" name="TextBox 96">
                <a:extLst>
                  <a:ext uri="{FF2B5EF4-FFF2-40B4-BE49-F238E27FC236}">
                    <a16:creationId xmlns:a16="http://schemas.microsoft.com/office/drawing/2014/main" id="{9AF9A8A0-1116-1C7A-4F00-00C1EDE23C94}"/>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dirty="0">
                    <a:solidFill>
                      <a:schemeClr val="bg1"/>
                    </a:solidFill>
                    <a:latin typeface="Calibri" panose="020F0502020204030204" pitchFamily="34" charset="0"/>
                  </a:rPr>
                  <a:t>27</a:t>
                </a:r>
                <a:endParaRPr lang="en-US" sz="1600" b="0" dirty="0">
                  <a:solidFill>
                    <a:schemeClr val="bg1"/>
                  </a:solidFill>
                  <a:latin typeface="Calibri" panose="020F0502020204030204" pitchFamily="34" charset="0"/>
                </a:endParaRPr>
              </a:p>
            </p:txBody>
          </p:sp>
          <p:cxnSp>
            <p:nvCxnSpPr>
              <p:cNvPr id="98" name="Straight Connector 97">
                <a:extLst>
                  <a:ext uri="{FF2B5EF4-FFF2-40B4-BE49-F238E27FC236}">
                    <a16:creationId xmlns:a16="http://schemas.microsoft.com/office/drawing/2014/main" id="{87467E8E-563A-79D7-8DA3-AFA1DAD8DCF3}"/>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9" name="Group 98">
            <a:extLst>
              <a:ext uri="{FF2B5EF4-FFF2-40B4-BE49-F238E27FC236}">
                <a16:creationId xmlns:a16="http://schemas.microsoft.com/office/drawing/2014/main" id="{F3F9FB6D-0A36-CCBF-2FC3-196980D6B648}"/>
              </a:ext>
            </a:extLst>
          </p:cNvPr>
          <p:cNvGrpSpPr/>
          <p:nvPr/>
        </p:nvGrpSpPr>
        <p:grpSpPr>
          <a:xfrm>
            <a:off x="5877467" y="4779865"/>
            <a:ext cx="458779" cy="1324142"/>
            <a:chOff x="4961876" y="4779865"/>
            <a:chExt cx="458779" cy="1324142"/>
          </a:xfrm>
        </p:grpSpPr>
        <p:sp>
          <p:nvSpPr>
            <p:cNvPr id="100" name="TextBox 99">
              <a:extLst>
                <a:ext uri="{FF2B5EF4-FFF2-40B4-BE49-F238E27FC236}">
                  <a16:creationId xmlns:a16="http://schemas.microsoft.com/office/drawing/2014/main" id="{1BEA8080-C46A-7ACA-8666-01CFDFBD11F2}"/>
                </a:ext>
              </a:extLst>
            </p:cNvPr>
            <p:cNvSpPr txBox="1"/>
            <p:nvPr/>
          </p:nvSpPr>
          <p:spPr bwMode="auto">
            <a:xfrm>
              <a:off x="4961876"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131</a:t>
              </a:r>
            </a:p>
            <a:p>
              <a:pPr algn="ctr">
                <a:lnSpc>
                  <a:spcPct val="90000"/>
                </a:lnSpc>
                <a:spcAft>
                  <a:spcPts val="600"/>
                </a:spcAft>
                <a:buClrTx/>
                <a:buFontTx/>
                <a:buNone/>
              </a:pPr>
              <a:r>
                <a:rPr lang="en-US" sz="1400" dirty="0">
                  <a:solidFill>
                    <a:schemeClr val="bg1"/>
                  </a:solidFill>
                  <a:latin typeface="Calibri" panose="020F0502020204030204" pitchFamily="34" charset="0"/>
                </a:rPr>
                <a:t>72</a:t>
              </a:r>
            </a:p>
            <a:p>
              <a:pPr algn="ctr">
                <a:lnSpc>
                  <a:spcPct val="90000"/>
                </a:lnSpc>
                <a:spcAft>
                  <a:spcPts val="600"/>
                </a:spcAft>
                <a:buClrTx/>
                <a:buFontTx/>
                <a:buNone/>
              </a:pPr>
              <a:r>
                <a:rPr lang="en-US" sz="1400" dirty="0">
                  <a:solidFill>
                    <a:schemeClr val="bg1"/>
                  </a:solidFill>
                  <a:latin typeface="Calibri" panose="020F0502020204030204" pitchFamily="34" charset="0"/>
                </a:rPr>
                <a:t>18</a:t>
              </a:r>
            </a:p>
          </p:txBody>
        </p:sp>
        <p:grpSp>
          <p:nvGrpSpPr>
            <p:cNvPr id="101" name="Group 100">
              <a:extLst>
                <a:ext uri="{FF2B5EF4-FFF2-40B4-BE49-F238E27FC236}">
                  <a16:creationId xmlns:a16="http://schemas.microsoft.com/office/drawing/2014/main" id="{B756097C-A977-262D-8E0A-810E06E735DD}"/>
                </a:ext>
              </a:extLst>
            </p:cNvPr>
            <p:cNvGrpSpPr/>
            <p:nvPr/>
          </p:nvGrpSpPr>
          <p:grpSpPr>
            <a:xfrm>
              <a:off x="4990489" y="4779865"/>
              <a:ext cx="401555" cy="359314"/>
              <a:chOff x="10382021" y="4779865"/>
              <a:chExt cx="401555" cy="359314"/>
            </a:xfrm>
          </p:grpSpPr>
          <p:sp>
            <p:nvSpPr>
              <p:cNvPr id="102" name="TextBox 101">
                <a:extLst>
                  <a:ext uri="{FF2B5EF4-FFF2-40B4-BE49-F238E27FC236}">
                    <a16:creationId xmlns:a16="http://schemas.microsoft.com/office/drawing/2014/main" id="{EBC8DF1B-180F-8650-7EB0-59A03B63E10E}"/>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30</a:t>
                </a:r>
              </a:p>
            </p:txBody>
          </p:sp>
          <p:cxnSp>
            <p:nvCxnSpPr>
              <p:cNvPr id="103" name="Straight Connector 102">
                <a:extLst>
                  <a:ext uri="{FF2B5EF4-FFF2-40B4-BE49-F238E27FC236}">
                    <a16:creationId xmlns:a16="http://schemas.microsoft.com/office/drawing/2014/main" id="{34896728-2BBE-A31B-E425-19F2D4F1F2FB}"/>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4" name="Group 103">
            <a:extLst>
              <a:ext uri="{FF2B5EF4-FFF2-40B4-BE49-F238E27FC236}">
                <a16:creationId xmlns:a16="http://schemas.microsoft.com/office/drawing/2014/main" id="{2E622271-22D3-D243-6299-AD1D0DAE59AF}"/>
              </a:ext>
            </a:extLst>
          </p:cNvPr>
          <p:cNvGrpSpPr/>
          <p:nvPr/>
        </p:nvGrpSpPr>
        <p:grpSpPr>
          <a:xfrm>
            <a:off x="6250462" y="4779865"/>
            <a:ext cx="458779" cy="1324142"/>
            <a:chOff x="5465144" y="4779865"/>
            <a:chExt cx="458779" cy="1324142"/>
          </a:xfrm>
        </p:grpSpPr>
        <p:sp>
          <p:nvSpPr>
            <p:cNvPr id="105" name="TextBox 104">
              <a:extLst>
                <a:ext uri="{FF2B5EF4-FFF2-40B4-BE49-F238E27FC236}">
                  <a16:creationId xmlns:a16="http://schemas.microsoft.com/office/drawing/2014/main" id="{3697920C-ACDB-04A6-739D-5284AF4759BD}"/>
                </a:ext>
              </a:extLst>
            </p:cNvPr>
            <p:cNvSpPr txBox="1"/>
            <p:nvPr/>
          </p:nvSpPr>
          <p:spPr bwMode="auto">
            <a:xfrm>
              <a:off x="5465144"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130</a:t>
              </a:r>
            </a:p>
            <a:p>
              <a:pPr algn="ctr">
                <a:lnSpc>
                  <a:spcPct val="90000"/>
                </a:lnSpc>
                <a:spcAft>
                  <a:spcPts val="600"/>
                </a:spcAft>
                <a:buClrTx/>
                <a:buFontTx/>
                <a:buNone/>
              </a:pPr>
              <a:r>
                <a:rPr lang="en-US" sz="1400" dirty="0">
                  <a:solidFill>
                    <a:schemeClr val="bg1"/>
                  </a:solidFill>
                  <a:latin typeface="Calibri" panose="020F0502020204030204" pitchFamily="34" charset="0"/>
                </a:rPr>
                <a:t>72</a:t>
              </a:r>
            </a:p>
            <a:p>
              <a:pPr algn="ctr">
                <a:lnSpc>
                  <a:spcPct val="90000"/>
                </a:lnSpc>
                <a:spcAft>
                  <a:spcPts val="600"/>
                </a:spcAft>
                <a:buClrTx/>
                <a:buFontTx/>
                <a:buNone/>
              </a:pPr>
              <a:r>
                <a:rPr lang="en-US" sz="1400" dirty="0">
                  <a:solidFill>
                    <a:schemeClr val="bg1"/>
                  </a:solidFill>
                  <a:latin typeface="Calibri" panose="020F0502020204030204" pitchFamily="34" charset="0"/>
                </a:rPr>
                <a:t>18</a:t>
              </a:r>
            </a:p>
          </p:txBody>
        </p:sp>
        <p:grpSp>
          <p:nvGrpSpPr>
            <p:cNvPr id="106" name="Group 105">
              <a:extLst>
                <a:ext uri="{FF2B5EF4-FFF2-40B4-BE49-F238E27FC236}">
                  <a16:creationId xmlns:a16="http://schemas.microsoft.com/office/drawing/2014/main" id="{963F3808-3BA1-72D1-666D-6BA95D356C87}"/>
                </a:ext>
              </a:extLst>
            </p:cNvPr>
            <p:cNvGrpSpPr/>
            <p:nvPr/>
          </p:nvGrpSpPr>
          <p:grpSpPr>
            <a:xfrm>
              <a:off x="5493757" y="4779865"/>
              <a:ext cx="401555" cy="359314"/>
              <a:chOff x="10382021" y="4779865"/>
              <a:chExt cx="401555" cy="359314"/>
            </a:xfrm>
          </p:grpSpPr>
          <p:sp>
            <p:nvSpPr>
              <p:cNvPr id="107" name="TextBox 106">
                <a:extLst>
                  <a:ext uri="{FF2B5EF4-FFF2-40B4-BE49-F238E27FC236}">
                    <a16:creationId xmlns:a16="http://schemas.microsoft.com/office/drawing/2014/main" id="{A1C29C66-B918-C127-8C20-018EAF20316D}"/>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33</a:t>
                </a:r>
              </a:p>
            </p:txBody>
          </p:sp>
          <p:cxnSp>
            <p:nvCxnSpPr>
              <p:cNvPr id="108" name="Straight Connector 107">
                <a:extLst>
                  <a:ext uri="{FF2B5EF4-FFF2-40B4-BE49-F238E27FC236}">
                    <a16:creationId xmlns:a16="http://schemas.microsoft.com/office/drawing/2014/main" id="{DBC2A91F-CF8D-93F0-E470-CFC1AC59D36F}"/>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9" name="Group 108">
            <a:extLst>
              <a:ext uri="{FF2B5EF4-FFF2-40B4-BE49-F238E27FC236}">
                <a16:creationId xmlns:a16="http://schemas.microsoft.com/office/drawing/2014/main" id="{E80A3E28-0243-3748-F01A-53C302CA6B88}"/>
              </a:ext>
            </a:extLst>
          </p:cNvPr>
          <p:cNvGrpSpPr/>
          <p:nvPr/>
        </p:nvGrpSpPr>
        <p:grpSpPr>
          <a:xfrm>
            <a:off x="6623457" y="4779865"/>
            <a:ext cx="458779" cy="1324142"/>
            <a:chOff x="5862440" y="4779865"/>
            <a:chExt cx="458779" cy="1324142"/>
          </a:xfrm>
        </p:grpSpPr>
        <p:sp>
          <p:nvSpPr>
            <p:cNvPr id="110" name="TextBox 109">
              <a:extLst>
                <a:ext uri="{FF2B5EF4-FFF2-40B4-BE49-F238E27FC236}">
                  <a16:creationId xmlns:a16="http://schemas.microsoft.com/office/drawing/2014/main" id="{172D1BB2-D9F3-5F42-F4DB-33B96B9BF948}"/>
                </a:ext>
              </a:extLst>
            </p:cNvPr>
            <p:cNvSpPr txBox="1"/>
            <p:nvPr/>
          </p:nvSpPr>
          <p:spPr bwMode="auto">
            <a:xfrm>
              <a:off x="5862440" y="5276088"/>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117</a:t>
              </a:r>
            </a:p>
            <a:p>
              <a:pPr algn="ctr">
                <a:lnSpc>
                  <a:spcPct val="90000"/>
                </a:lnSpc>
                <a:spcAft>
                  <a:spcPts val="600"/>
                </a:spcAft>
                <a:buClrTx/>
                <a:buFontTx/>
                <a:buNone/>
              </a:pPr>
              <a:r>
                <a:rPr lang="en-US" sz="1400" dirty="0">
                  <a:solidFill>
                    <a:schemeClr val="bg1"/>
                  </a:solidFill>
                  <a:latin typeface="Calibri" panose="020F0502020204030204" pitchFamily="34" charset="0"/>
                </a:rPr>
                <a:t>63</a:t>
              </a:r>
            </a:p>
            <a:p>
              <a:pPr algn="ctr">
                <a:lnSpc>
                  <a:spcPct val="90000"/>
                </a:lnSpc>
                <a:spcAft>
                  <a:spcPts val="600"/>
                </a:spcAft>
                <a:buClrTx/>
                <a:buFontTx/>
                <a:buNone/>
              </a:pPr>
              <a:r>
                <a:rPr lang="en-US" sz="1400" dirty="0">
                  <a:solidFill>
                    <a:schemeClr val="bg1"/>
                  </a:solidFill>
                  <a:latin typeface="Calibri" panose="020F0502020204030204" pitchFamily="34" charset="0"/>
                </a:rPr>
                <a:t>15</a:t>
              </a:r>
            </a:p>
          </p:txBody>
        </p:sp>
        <p:grpSp>
          <p:nvGrpSpPr>
            <p:cNvPr id="111" name="Group 110">
              <a:extLst>
                <a:ext uri="{FF2B5EF4-FFF2-40B4-BE49-F238E27FC236}">
                  <a16:creationId xmlns:a16="http://schemas.microsoft.com/office/drawing/2014/main" id="{CCA6B30F-729D-0AF8-1EF1-BF142CD81820}"/>
                </a:ext>
              </a:extLst>
            </p:cNvPr>
            <p:cNvGrpSpPr/>
            <p:nvPr/>
          </p:nvGrpSpPr>
          <p:grpSpPr>
            <a:xfrm>
              <a:off x="5891053" y="4779865"/>
              <a:ext cx="401555" cy="359314"/>
              <a:chOff x="10382021" y="4779865"/>
              <a:chExt cx="401555" cy="359314"/>
            </a:xfrm>
          </p:grpSpPr>
          <p:sp>
            <p:nvSpPr>
              <p:cNvPr id="112" name="TextBox 111">
                <a:extLst>
                  <a:ext uri="{FF2B5EF4-FFF2-40B4-BE49-F238E27FC236}">
                    <a16:creationId xmlns:a16="http://schemas.microsoft.com/office/drawing/2014/main" id="{83821023-07DF-8510-F4A8-AA4A24FFB3B0}"/>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36</a:t>
                </a:r>
              </a:p>
            </p:txBody>
          </p:sp>
          <p:cxnSp>
            <p:nvCxnSpPr>
              <p:cNvPr id="113" name="Straight Connector 112">
                <a:extLst>
                  <a:ext uri="{FF2B5EF4-FFF2-40B4-BE49-F238E27FC236}">
                    <a16:creationId xmlns:a16="http://schemas.microsoft.com/office/drawing/2014/main" id="{D8393297-5516-89AA-9FB5-56568E71C584}"/>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sp>
        <p:nvSpPr>
          <p:cNvPr id="114" name="TextBox 113">
            <a:extLst>
              <a:ext uri="{FF2B5EF4-FFF2-40B4-BE49-F238E27FC236}">
                <a16:creationId xmlns:a16="http://schemas.microsoft.com/office/drawing/2014/main" id="{2099DA0B-5639-2B6F-0570-A35D390FF93D}"/>
              </a:ext>
            </a:extLst>
          </p:cNvPr>
          <p:cNvSpPr txBox="1"/>
          <p:nvPr/>
        </p:nvSpPr>
        <p:spPr bwMode="auto">
          <a:xfrm>
            <a:off x="8970668" y="5013574"/>
            <a:ext cx="3053918"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sp>
        <p:nvSpPr>
          <p:cNvPr id="115" name="TextBox 114">
            <a:extLst>
              <a:ext uri="{FF2B5EF4-FFF2-40B4-BE49-F238E27FC236}">
                <a16:creationId xmlns:a16="http://schemas.microsoft.com/office/drawing/2014/main" id="{7170EF81-6E5A-0BB2-625A-503FB852DC35}"/>
              </a:ext>
            </a:extLst>
          </p:cNvPr>
          <p:cNvSpPr txBox="1"/>
          <p:nvPr/>
        </p:nvSpPr>
        <p:spPr bwMode="auto">
          <a:xfrm rot="16200000">
            <a:off x="7958922" y="2979713"/>
            <a:ext cx="675185" cy="307777"/>
          </a:xfrm>
          <a:prstGeom prst="rect">
            <a:avLst/>
          </a:prstGeom>
          <a:solidFill>
            <a:schemeClr val="tx1"/>
          </a:solidFill>
          <a:ln>
            <a:noFill/>
          </a:ln>
        </p:spPr>
        <p:txBody>
          <a:bodyPr wrap="none" rtlCol="0">
            <a:spAutoFit/>
          </a:bodyPr>
          <a:lstStyle/>
          <a:p>
            <a:pPr>
              <a:spcBef>
                <a:spcPct val="50000"/>
              </a:spcBef>
              <a:spcAft>
                <a:spcPct val="0"/>
              </a:spcAft>
            </a:pPr>
            <a:r>
              <a:rPr lang="en-US" sz="1400" b="1" dirty="0">
                <a:solidFill>
                  <a:schemeClr val="bg1"/>
                </a:solidFill>
                <a:latin typeface="Calibri" panose="020F0502020204030204" pitchFamily="34" charset="0"/>
              </a:rPr>
              <a:t>OS (%)</a:t>
            </a:r>
          </a:p>
        </p:txBody>
      </p:sp>
      <p:sp>
        <p:nvSpPr>
          <p:cNvPr id="116" name="Freeform: Shape 14">
            <a:extLst>
              <a:ext uri="{FF2B5EF4-FFF2-40B4-BE49-F238E27FC236}">
                <a16:creationId xmlns:a16="http://schemas.microsoft.com/office/drawing/2014/main" id="{97BFF1AE-A28F-B1E7-AA06-2EE747D3E262}"/>
              </a:ext>
            </a:extLst>
          </p:cNvPr>
          <p:cNvSpPr/>
          <p:nvPr/>
        </p:nvSpPr>
        <p:spPr bwMode="auto">
          <a:xfrm>
            <a:off x="8975994" y="1741857"/>
            <a:ext cx="2943504" cy="3064921"/>
          </a:xfrm>
          <a:custGeom>
            <a:avLst/>
            <a:gdLst>
              <a:gd name="connsiteX0" fmla="*/ 0 w 8954947"/>
              <a:gd name="connsiteY0" fmla="*/ 0 h 3051858"/>
              <a:gd name="connsiteX1" fmla="*/ 0 w 8954947"/>
              <a:gd name="connsiteY1" fmla="*/ 3051858 h 3051858"/>
              <a:gd name="connsiteX2" fmla="*/ 8954947 w 8954947"/>
              <a:gd name="connsiteY2" fmla="*/ 3051858 h 3051858"/>
              <a:gd name="connsiteX0" fmla="*/ 0 w 8216406"/>
              <a:gd name="connsiteY0" fmla="*/ 0 h 3051858"/>
              <a:gd name="connsiteX1" fmla="*/ 0 w 8216406"/>
              <a:gd name="connsiteY1" fmla="*/ 3051858 h 3051858"/>
              <a:gd name="connsiteX2" fmla="*/ 8216406 w 8216406"/>
              <a:gd name="connsiteY2" fmla="*/ 3051858 h 3051858"/>
              <a:gd name="connsiteX0" fmla="*/ 0 w 8212513"/>
              <a:gd name="connsiteY0" fmla="*/ 0 h 3051858"/>
              <a:gd name="connsiteX1" fmla="*/ 0 w 8212513"/>
              <a:gd name="connsiteY1" fmla="*/ 3051858 h 3051858"/>
              <a:gd name="connsiteX2" fmla="*/ 8212513 w 8212513"/>
              <a:gd name="connsiteY2" fmla="*/ 3051858 h 3051858"/>
              <a:gd name="connsiteX0" fmla="*/ 0 w 8228084"/>
              <a:gd name="connsiteY0" fmla="*/ 0 h 3051858"/>
              <a:gd name="connsiteX1" fmla="*/ 0 w 8228084"/>
              <a:gd name="connsiteY1" fmla="*/ 3051858 h 3051858"/>
              <a:gd name="connsiteX2" fmla="*/ 8228084 w 8228084"/>
              <a:gd name="connsiteY2" fmla="*/ 3051858 h 3051858"/>
              <a:gd name="connsiteX0" fmla="*/ 0 w 8507850"/>
              <a:gd name="connsiteY0" fmla="*/ 0 h 3051858"/>
              <a:gd name="connsiteX1" fmla="*/ 0 w 8507850"/>
              <a:gd name="connsiteY1" fmla="*/ 3051858 h 3051858"/>
              <a:gd name="connsiteX2" fmla="*/ 8507850 w 8507850"/>
              <a:gd name="connsiteY2" fmla="*/ 3051858 h 3051858"/>
              <a:gd name="connsiteX0" fmla="*/ 0 w 4799315"/>
              <a:gd name="connsiteY0" fmla="*/ 0 h 3064921"/>
              <a:gd name="connsiteX1" fmla="*/ 0 w 4799315"/>
              <a:gd name="connsiteY1" fmla="*/ 3051858 h 3064921"/>
              <a:gd name="connsiteX2" fmla="*/ 4799315 w 4799315"/>
              <a:gd name="connsiteY2" fmla="*/ 3064921 h 3064921"/>
              <a:gd name="connsiteX0" fmla="*/ 0 w 2547447"/>
              <a:gd name="connsiteY0" fmla="*/ 0 h 3064921"/>
              <a:gd name="connsiteX1" fmla="*/ 0 w 2547447"/>
              <a:gd name="connsiteY1" fmla="*/ 3051858 h 3064921"/>
              <a:gd name="connsiteX2" fmla="*/ 2547447 w 2547447"/>
              <a:gd name="connsiteY2" fmla="*/ 3064921 h 3064921"/>
              <a:gd name="connsiteX0" fmla="*/ 0 w 3086893"/>
              <a:gd name="connsiteY0" fmla="*/ 0 h 3060482"/>
              <a:gd name="connsiteX1" fmla="*/ 0 w 3086893"/>
              <a:gd name="connsiteY1" fmla="*/ 3051858 h 3060482"/>
              <a:gd name="connsiteX2" fmla="*/ 3086893 w 3086893"/>
              <a:gd name="connsiteY2" fmla="*/ 3060482 h 3060482"/>
              <a:gd name="connsiteX0" fmla="*/ 0 w 2932134"/>
              <a:gd name="connsiteY0" fmla="*/ 0 h 3064921"/>
              <a:gd name="connsiteX1" fmla="*/ 0 w 2932134"/>
              <a:gd name="connsiteY1" fmla="*/ 3051858 h 3064921"/>
              <a:gd name="connsiteX2" fmla="*/ 2932134 w 2932134"/>
              <a:gd name="connsiteY2" fmla="*/ 3064921 h 3064921"/>
            </a:gdLst>
            <a:ahLst/>
            <a:cxnLst>
              <a:cxn ang="0">
                <a:pos x="connsiteX0" y="connsiteY0"/>
              </a:cxn>
              <a:cxn ang="0">
                <a:pos x="connsiteX1" y="connsiteY1"/>
              </a:cxn>
              <a:cxn ang="0">
                <a:pos x="connsiteX2" y="connsiteY2"/>
              </a:cxn>
            </a:cxnLst>
            <a:rect l="l" t="t" r="r" b="b"/>
            <a:pathLst>
              <a:path w="2932134" h="3064921">
                <a:moveTo>
                  <a:pt x="0" y="0"/>
                </a:moveTo>
                <a:lnTo>
                  <a:pt x="0" y="3051858"/>
                </a:lnTo>
                <a:lnTo>
                  <a:pt x="2932134" y="3064921"/>
                </a:lnTo>
              </a:path>
            </a:pathLst>
          </a:custGeom>
          <a:noFill/>
          <a:ln w="28575">
            <a:solidFill>
              <a:schemeClr val="bg1"/>
            </a:solidFill>
            <a:miter lim="800000"/>
            <a:headEnd/>
            <a:tailEnd/>
          </a:ln>
        </p:spPr>
        <p:txBody>
          <a:bodyPr rtlCol="0" anchor="ctr"/>
          <a:lstStyle/>
          <a:p>
            <a:pPr algn="ctr"/>
            <a:endParaRPr lang="en-US" dirty="0"/>
          </a:p>
        </p:txBody>
      </p:sp>
      <p:cxnSp>
        <p:nvCxnSpPr>
          <p:cNvPr id="117" name="Straight Connector 116">
            <a:extLst>
              <a:ext uri="{FF2B5EF4-FFF2-40B4-BE49-F238E27FC236}">
                <a16:creationId xmlns:a16="http://schemas.microsoft.com/office/drawing/2014/main" id="{555705CB-DF63-C4B2-B2C8-1602E1A94603}"/>
              </a:ext>
            </a:extLst>
          </p:cNvPr>
          <p:cNvCxnSpPr>
            <a:cxnSpLocks/>
          </p:cNvCxnSpPr>
          <p:nvPr/>
        </p:nvCxnSpPr>
        <p:spPr bwMode="auto">
          <a:xfrm>
            <a:off x="8880418" y="1768481"/>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6792921-C3B9-DCA9-84A8-EA6B50F73BC1}"/>
              </a:ext>
            </a:extLst>
          </p:cNvPr>
          <p:cNvCxnSpPr>
            <a:cxnSpLocks/>
          </p:cNvCxnSpPr>
          <p:nvPr/>
        </p:nvCxnSpPr>
        <p:spPr bwMode="auto">
          <a:xfrm>
            <a:off x="8880418" y="2373640"/>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41D959F-1E30-3CE9-CB92-EEE059373053}"/>
              </a:ext>
            </a:extLst>
          </p:cNvPr>
          <p:cNvCxnSpPr>
            <a:cxnSpLocks/>
          </p:cNvCxnSpPr>
          <p:nvPr/>
        </p:nvCxnSpPr>
        <p:spPr bwMode="auto">
          <a:xfrm>
            <a:off x="8880418" y="2978799"/>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6D2EAF5-AF68-8460-715F-0918CADFE60E}"/>
              </a:ext>
            </a:extLst>
          </p:cNvPr>
          <p:cNvCxnSpPr>
            <a:cxnSpLocks/>
          </p:cNvCxnSpPr>
          <p:nvPr/>
        </p:nvCxnSpPr>
        <p:spPr bwMode="auto">
          <a:xfrm>
            <a:off x="8880418" y="3583957"/>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4F04112-C1A7-D4A7-30FA-BAE5F5BFF432}"/>
              </a:ext>
            </a:extLst>
          </p:cNvPr>
          <p:cNvCxnSpPr>
            <a:cxnSpLocks/>
          </p:cNvCxnSpPr>
          <p:nvPr/>
        </p:nvCxnSpPr>
        <p:spPr bwMode="auto">
          <a:xfrm>
            <a:off x="8880418" y="4189116"/>
            <a:ext cx="93862"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B5A75F1-462B-4045-B4A7-4FE6FD84BAEB}"/>
              </a:ext>
            </a:extLst>
          </p:cNvPr>
          <p:cNvCxnSpPr>
            <a:cxnSpLocks/>
          </p:cNvCxnSpPr>
          <p:nvPr/>
        </p:nvCxnSpPr>
        <p:spPr bwMode="auto">
          <a:xfrm>
            <a:off x="8880418" y="4794276"/>
            <a:ext cx="93862" cy="0"/>
          </a:xfrm>
          <a:prstGeom prst="line">
            <a:avLst/>
          </a:prstGeom>
          <a:noFill/>
          <a:ln w="28575" cap="flat" cmpd="sng" algn="ctr">
            <a:solidFill>
              <a:schemeClr val="bg1"/>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AB48E3B7-1149-8DF9-3D12-8DD7B561EB9E}"/>
              </a:ext>
            </a:extLst>
          </p:cNvPr>
          <p:cNvGrpSpPr/>
          <p:nvPr/>
        </p:nvGrpSpPr>
        <p:grpSpPr>
          <a:xfrm>
            <a:off x="8748665" y="4792565"/>
            <a:ext cx="458779" cy="1336877"/>
            <a:chOff x="1832784" y="4779865"/>
            <a:chExt cx="458779" cy="1336877"/>
          </a:xfrm>
        </p:grpSpPr>
        <p:grpSp>
          <p:nvGrpSpPr>
            <p:cNvPr id="124" name="Group 123">
              <a:extLst>
                <a:ext uri="{FF2B5EF4-FFF2-40B4-BE49-F238E27FC236}">
                  <a16:creationId xmlns:a16="http://schemas.microsoft.com/office/drawing/2014/main" id="{3487EE0A-630F-5B66-0C85-66E6ED9D6C58}"/>
                </a:ext>
              </a:extLst>
            </p:cNvPr>
            <p:cNvGrpSpPr/>
            <p:nvPr/>
          </p:nvGrpSpPr>
          <p:grpSpPr>
            <a:xfrm>
              <a:off x="1832784" y="4803116"/>
              <a:ext cx="458779" cy="1313626"/>
              <a:chOff x="1832784" y="4803116"/>
              <a:chExt cx="458779" cy="1313626"/>
            </a:xfrm>
          </p:grpSpPr>
          <p:sp>
            <p:nvSpPr>
              <p:cNvPr id="126" name="TextBox 125">
                <a:extLst>
                  <a:ext uri="{FF2B5EF4-FFF2-40B4-BE49-F238E27FC236}">
                    <a16:creationId xmlns:a16="http://schemas.microsoft.com/office/drawing/2014/main" id="{B28583E2-9884-284B-36A8-DB19D235897A}"/>
                  </a:ext>
                </a:extLst>
              </p:cNvPr>
              <p:cNvSpPr txBox="1"/>
              <p:nvPr/>
            </p:nvSpPr>
            <p:spPr bwMode="auto">
              <a:xfrm>
                <a:off x="1832784"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159</a:t>
                </a:r>
              </a:p>
              <a:p>
                <a:pPr algn="ctr">
                  <a:lnSpc>
                    <a:spcPct val="90000"/>
                  </a:lnSpc>
                  <a:spcAft>
                    <a:spcPts val="600"/>
                  </a:spcAft>
                  <a:buClrTx/>
                  <a:buFontTx/>
                  <a:buNone/>
                </a:pPr>
                <a:r>
                  <a:rPr lang="en-US" sz="1400" dirty="0">
                    <a:solidFill>
                      <a:schemeClr val="bg1"/>
                    </a:solidFill>
                    <a:latin typeface="Calibri" panose="020F0502020204030204" pitchFamily="34" charset="0"/>
                  </a:rPr>
                  <a:t>89</a:t>
                </a:r>
              </a:p>
              <a:p>
                <a:pPr algn="ctr">
                  <a:lnSpc>
                    <a:spcPct val="90000"/>
                  </a:lnSpc>
                  <a:spcAft>
                    <a:spcPts val="600"/>
                  </a:spcAft>
                  <a:buClrTx/>
                  <a:buFontTx/>
                  <a:buNone/>
                </a:pPr>
                <a:r>
                  <a:rPr lang="en-US" sz="1400" b="0" dirty="0">
                    <a:solidFill>
                      <a:schemeClr val="bg1"/>
                    </a:solidFill>
                    <a:latin typeface="Calibri" panose="020F0502020204030204" pitchFamily="34" charset="0"/>
                  </a:rPr>
                  <a:t>27</a:t>
                </a:r>
              </a:p>
            </p:txBody>
          </p:sp>
          <p:sp>
            <p:nvSpPr>
              <p:cNvPr id="127" name="TextBox 126">
                <a:extLst>
                  <a:ext uri="{FF2B5EF4-FFF2-40B4-BE49-F238E27FC236}">
                    <a16:creationId xmlns:a16="http://schemas.microsoft.com/office/drawing/2014/main" id="{402C27D8-54A7-DFCD-7E40-CA1E2BBE786C}"/>
                  </a:ext>
                </a:extLst>
              </p:cNvPr>
              <p:cNvSpPr txBox="1"/>
              <p:nvPr/>
            </p:nvSpPr>
            <p:spPr bwMode="auto">
              <a:xfrm>
                <a:off x="1928877" y="4803116"/>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0</a:t>
                </a:r>
              </a:p>
            </p:txBody>
          </p:sp>
        </p:grpSp>
        <p:cxnSp>
          <p:nvCxnSpPr>
            <p:cNvPr id="125" name="Straight Connector 124">
              <a:extLst>
                <a:ext uri="{FF2B5EF4-FFF2-40B4-BE49-F238E27FC236}">
                  <a16:creationId xmlns:a16="http://schemas.microsoft.com/office/drawing/2014/main" id="{B54D98A5-9C87-EDA0-6AC6-47E00FD9B9D1}"/>
                </a:ext>
              </a:extLst>
            </p:cNvPr>
            <p:cNvCxnSpPr>
              <a:cxnSpLocks/>
            </p:cNvCxnSpPr>
            <p:nvPr/>
          </p:nvCxnSpPr>
          <p:spPr bwMode="auto">
            <a:xfrm>
              <a:off x="2057553" y="4779865"/>
              <a:ext cx="0" cy="94679"/>
            </a:xfrm>
            <a:prstGeom prst="line">
              <a:avLst/>
            </a:prstGeom>
            <a:noFill/>
            <a:ln w="28575" cap="flat" cmpd="sng" algn="ctr">
              <a:solidFill>
                <a:schemeClr val="bg1"/>
              </a:solidFill>
              <a:prstDash val="solid"/>
              <a:round/>
              <a:headEnd type="none" w="med" len="med"/>
              <a:tailEnd type="none" w="med" len="med"/>
            </a:ln>
            <a:effectLst/>
          </p:spPr>
        </p:cxnSp>
      </p:grpSp>
      <p:sp>
        <p:nvSpPr>
          <p:cNvPr id="128" name="TextBox 127">
            <a:extLst>
              <a:ext uri="{FF2B5EF4-FFF2-40B4-BE49-F238E27FC236}">
                <a16:creationId xmlns:a16="http://schemas.microsoft.com/office/drawing/2014/main" id="{3ED0FA5B-E2CE-D5D8-435A-53CA2EBA2083}"/>
              </a:ext>
            </a:extLst>
          </p:cNvPr>
          <p:cNvSpPr txBox="1"/>
          <p:nvPr/>
        </p:nvSpPr>
        <p:spPr bwMode="auto">
          <a:xfrm>
            <a:off x="8461578" y="159631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29" name="TextBox 128">
            <a:extLst>
              <a:ext uri="{FF2B5EF4-FFF2-40B4-BE49-F238E27FC236}">
                <a16:creationId xmlns:a16="http://schemas.microsoft.com/office/drawing/2014/main" id="{1755135F-B4AC-DAD2-D58C-3E9CBFC7B7DA}"/>
              </a:ext>
            </a:extLst>
          </p:cNvPr>
          <p:cNvSpPr txBox="1"/>
          <p:nvPr/>
        </p:nvSpPr>
        <p:spPr bwMode="auto">
          <a:xfrm>
            <a:off x="8541308" y="2191797"/>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0" name="TextBox 129">
            <a:extLst>
              <a:ext uri="{FF2B5EF4-FFF2-40B4-BE49-F238E27FC236}">
                <a16:creationId xmlns:a16="http://schemas.microsoft.com/office/drawing/2014/main" id="{AD16D6FF-9E11-5347-AD28-083754A3F16D}"/>
              </a:ext>
            </a:extLst>
          </p:cNvPr>
          <p:cNvSpPr txBox="1"/>
          <p:nvPr/>
        </p:nvSpPr>
        <p:spPr bwMode="auto">
          <a:xfrm>
            <a:off x="8541308" y="279724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1" name="TextBox 130">
            <a:extLst>
              <a:ext uri="{FF2B5EF4-FFF2-40B4-BE49-F238E27FC236}">
                <a16:creationId xmlns:a16="http://schemas.microsoft.com/office/drawing/2014/main" id="{244AB74F-BA50-C75A-EC71-7FE1092380C7}"/>
              </a:ext>
            </a:extLst>
          </p:cNvPr>
          <p:cNvSpPr txBox="1"/>
          <p:nvPr/>
        </p:nvSpPr>
        <p:spPr bwMode="auto">
          <a:xfrm>
            <a:off x="8546291" y="3407674"/>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2" name="TextBox 131">
            <a:extLst>
              <a:ext uri="{FF2B5EF4-FFF2-40B4-BE49-F238E27FC236}">
                <a16:creationId xmlns:a16="http://schemas.microsoft.com/office/drawing/2014/main" id="{29AC0BDC-5536-CB14-714C-BEC2CBD9B142}"/>
              </a:ext>
            </a:extLst>
          </p:cNvPr>
          <p:cNvSpPr txBox="1"/>
          <p:nvPr/>
        </p:nvSpPr>
        <p:spPr bwMode="auto">
          <a:xfrm>
            <a:off x="8546291" y="4005646"/>
            <a:ext cx="5331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3" name="TextBox 132">
            <a:extLst>
              <a:ext uri="{FF2B5EF4-FFF2-40B4-BE49-F238E27FC236}">
                <a16:creationId xmlns:a16="http://schemas.microsoft.com/office/drawing/2014/main" id="{44833FD5-F0B5-C0A9-2720-CCC56192DC81}"/>
              </a:ext>
            </a:extLst>
          </p:cNvPr>
          <p:cNvSpPr txBox="1"/>
          <p:nvPr/>
        </p:nvSpPr>
        <p:spPr bwMode="auto">
          <a:xfrm>
            <a:off x="8648445" y="4606110"/>
            <a:ext cx="2665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134" name="Group 133">
            <a:extLst>
              <a:ext uri="{FF2B5EF4-FFF2-40B4-BE49-F238E27FC236}">
                <a16:creationId xmlns:a16="http://schemas.microsoft.com/office/drawing/2014/main" id="{3434B244-1B9B-7B1F-6B2B-DDECE0CF817B}"/>
              </a:ext>
            </a:extLst>
          </p:cNvPr>
          <p:cNvGrpSpPr/>
          <p:nvPr/>
        </p:nvGrpSpPr>
        <p:grpSpPr>
          <a:xfrm>
            <a:off x="9246054" y="4792565"/>
            <a:ext cx="458779" cy="1336877"/>
            <a:chOff x="2188913" y="4779865"/>
            <a:chExt cx="458779" cy="1336877"/>
          </a:xfrm>
        </p:grpSpPr>
        <p:sp>
          <p:nvSpPr>
            <p:cNvPr id="135" name="TextBox 134">
              <a:extLst>
                <a:ext uri="{FF2B5EF4-FFF2-40B4-BE49-F238E27FC236}">
                  <a16:creationId xmlns:a16="http://schemas.microsoft.com/office/drawing/2014/main" id="{26699AF5-B06F-C1FE-BC06-C5FAAFA46906}"/>
                </a:ext>
              </a:extLst>
            </p:cNvPr>
            <p:cNvSpPr txBox="1"/>
            <p:nvPr/>
          </p:nvSpPr>
          <p:spPr bwMode="auto">
            <a:xfrm>
              <a:off x="2188913" y="5288823"/>
              <a:ext cx="458779"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155</a:t>
              </a:r>
            </a:p>
            <a:p>
              <a:pPr algn="ctr">
                <a:lnSpc>
                  <a:spcPct val="90000"/>
                </a:lnSpc>
                <a:spcAft>
                  <a:spcPts val="600"/>
                </a:spcAft>
                <a:buClrTx/>
                <a:buFontTx/>
                <a:buNone/>
              </a:pPr>
              <a:r>
                <a:rPr lang="en-US" sz="1400" dirty="0">
                  <a:solidFill>
                    <a:schemeClr val="bg1"/>
                  </a:solidFill>
                  <a:latin typeface="Calibri" panose="020F0502020204030204" pitchFamily="34" charset="0"/>
                </a:rPr>
                <a:t>86</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136" name="Group 135">
              <a:extLst>
                <a:ext uri="{FF2B5EF4-FFF2-40B4-BE49-F238E27FC236}">
                  <a16:creationId xmlns:a16="http://schemas.microsoft.com/office/drawing/2014/main" id="{C66F894C-41F8-4D81-8D95-912DEED8E453}"/>
                </a:ext>
              </a:extLst>
            </p:cNvPr>
            <p:cNvGrpSpPr/>
            <p:nvPr/>
          </p:nvGrpSpPr>
          <p:grpSpPr>
            <a:xfrm>
              <a:off x="2217526" y="4779865"/>
              <a:ext cx="401555" cy="359314"/>
              <a:chOff x="10382021" y="4779865"/>
              <a:chExt cx="401555" cy="359314"/>
            </a:xfrm>
          </p:grpSpPr>
          <p:sp>
            <p:nvSpPr>
              <p:cNvPr id="137" name="TextBox 136">
                <a:extLst>
                  <a:ext uri="{FF2B5EF4-FFF2-40B4-BE49-F238E27FC236}">
                    <a16:creationId xmlns:a16="http://schemas.microsoft.com/office/drawing/2014/main" id="{2D036243-E9BC-11BD-1326-DF7E0BA9A7F5}"/>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cxnSp>
            <p:nvCxnSpPr>
              <p:cNvPr id="138" name="Straight Connector 137">
                <a:extLst>
                  <a:ext uri="{FF2B5EF4-FFF2-40B4-BE49-F238E27FC236}">
                    <a16:creationId xmlns:a16="http://schemas.microsoft.com/office/drawing/2014/main" id="{AE2B1E26-A867-ACC3-EDFA-810E4CE605A9}"/>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39" name="Group 138">
            <a:extLst>
              <a:ext uri="{FF2B5EF4-FFF2-40B4-BE49-F238E27FC236}">
                <a16:creationId xmlns:a16="http://schemas.microsoft.com/office/drawing/2014/main" id="{A853C0AE-5332-94A6-7D8F-AEF22CEDE03D}"/>
              </a:ext>
            </a:extLst>
          </p:cNvPr>
          <p:cNvGrpSpPr/>
          <p:nvPr/>
        </p:nvGrpSpPr>
        <p:grpSpPr>
          <a:xfrm>
            <a:off x="9734565" y="4792565"/>
            <a:ext cx="458780" cy="1336877"/>
            <a:chOff x="2539868" y="4779865"/>
            <a:chExt cx="458780" cy="1336877"/>
          </a:xfrm>
        </p:grpSpPr>
        <p:sp>
          <p:nvSpPr>
            <p:cNvPr id="140" name="TextBox 139">
              <a:extLst>
                <a:ext uri="{FF2B5EF4-FFF2-40B4-BE49-F238E27FC236}">
                  <a16:creationId xmlns:a16="http://schemas.microsoft.com/office/drawing/2014/main" id="{8DEB4D44-7511-7FEC-B200-1A07DAD91740}"/>
                </a:ext>
              </a:extLst>
            </p:cNvPr>
            <p:cNvSpPr txBox="1"/>
            <p:nvPr/>
          </p:nvSpPr>
          <p:spPr bwMode="auto">
            <a:xfrm>
              <a:off x="2539868" y="5288823"/>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b="0" dirty="0">
                  <a:solidFill>
                    <a:schemeClr val="bg1"/>
                  </a:solidFill>
                  <a:latin typeface="Calibri" panose="020F0502020204030204" pitchFamily="34" charset="0"/>
                </a:rPr>
                <a:t>154</a:t>
              </a:r>
            </a:p>
            <a:p>
              <a:pPr algn="ctr">
                <a:lnSpc>
                  <a:spcPct val="90000"/>
                </a:lnSpc>
                <a:spcAft>
                  <a:spcPts val="600"/>
                </a:spcAft>
                <a:buClrTx/>
                <a:buFontTx/>
                <a:buNone/>
              </a:pPr>
              <a:r>
                <a:rPr lang="en-US" sz="1400" dirty="0">
                  <a:solidFill>
                    <a:schemeClr val="bg1"/>
                  </a:solidFill>
                  <a:latin typeface="Calibri" panose="020F0502020204030204" pitchFamily="34" charset="0"/>
                </a:rPr>
                <a:t>85</a:t>
              </a:r>
            </a:p>
            <a:p>
              <a:pPr algn="ctr">
                <a:lnSpc>
                  <a:spcPct val="90000"/>
                </a:lnSpc>
                <a:spcAft>
                  <a:spcPts val="600"/>
                </a:spcAft>
                <a:buClrTx/>
                <a:buFontTx/>
                <a:buNone/>
              </a:pPr>
              <a:r>
                <a:rPr lang="en-US" sz="1400" b="0" dirty="0">
                  <a:solidFill>
                    <a:schemeClr val="bg1"/>
                  </a:solidFill>
                  <a:latin typeface="Calibri" panose="020F0502020204030204" pitchFamily="34" charset="0"/>
                </a:rPr>
                <a:t>26</a:t>
              </a:r>
            </a:p>
          </p:txBody>
        </p:sp>
        <p:grpSp>
          <p:nvGrpSpPr>
            <p:cNvPr id="141" name="Group 140">
              <a:extLst>
                <a:ext uri="{FF2B5EF4-FFF2-40B4-BE49-F238E27FC236}">
                  <a16:creationId xmlns:a16="http://schemas.microsoft.com/office/drawing/2014/main" id="{5A724642-6CB1-7068-F2AC-758D74FFDCB8}"/>
                </a:ext>
              </a:extLst>
            </p:cNvPr>
            <p:cNvGrpSpPr/>
            <p:nvPr/>
          </p:nvGrpSpPr>
          <p:grpSpPr>
            <a:xfrm>
              <a:off x="2568482" y="4779865"/>
              <a:ext cx="401555" cy="359314"/>
              <a:chOff x="10382021" y="4779865"/>
              <a:chExt cx="401555" cy="359314"/>
            </a:xfrm>
          </p:grpSpPr>
          <p:sp>
            <p:nvSpPr>
              <p:cNvPr id="142" name="TextBox 141">
                <a:extLst>
                  <a:ext uri="{FF2B5EF4-FFF2-40B4-BE49-F238E27FC236}">
                    <a16:creationId xmlns:a16="http://schemas.microsoft.com/office/drawing/2014/main" id="{E5B21FDA-569A-871E-2396-D6B579E72B8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12</a:t>
                </a:r>
              </a:p>
            </p:txBody>
          </p:sp>
          <p:cxnSp>
            <p:nvCxnSpPr>
              <p:cNvPr id="143" name="Straight Connector 142">
                <a:extLst>
                  <a:ext uri="{FF2B5EF4-FFF2-40B4-BE49-F238E27FC236}">
                    <a16:creationId xmlns:a16="http://schemas.microsoft.com/office/drawing/2014/main" id="{18E48C59-BC11-45CC-DE4F-F5F61453E5AE}"/>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4" name="Group 143">
            <a:extLst>
              <a:ext uri="{FF2B5EF4-FFF2-40B4-BE49-F238E27FC236}">
                <a16:creationId xmlns:a16="http://schemas.microsoft.com/office/drawing/2014/main" id="{B390D529-53EB-9D8F-A77C-485C204BA57A}"/>
              </a:ext>
            </a:extLst>
          </p:cNvPr>
          <p:cNvGrpSpPr/>
          <p:nvPr/>
        </p:nvGrpSpPr>
        <p:grpSpPr>
          <a:xfrm>
            <a:off x="10223077" y="4792565"/>
            <a:ext cx="458780" cy="1318026"/>
            <a:chOff x="2887820" y="4779865"/>
            <a:chExt cx="458780" cy="1318026"/>
          </a:xfrm>
        </p:grpSpPr>
        <p:sp>
          <p:nvSpPr>
            <p:cNvPr id="145" name="TextBox 144">
              <a:extLst>
                <a:ext uri="{FF2B5EF4-FFF2-40B4-BE49-F238E27FC236}">
                  <a16:creationId xmlns:a16="http://schemas.microsoft.com/office/drawing/2014/main" id="{AC4C33E5-C34A-2120-3C6C-F354E202C278}"/>
                </a:ext>
              </a:extLst>
            </p:cNvPr>
            <p:cNvSpPr txBox="1"/>
            <p:nvPr/>
          </p:nvSpPr>
          <p:spPr bwMode="auto">
            <a:xfrm>
              <a:off x="2887820" y="5269972"/>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151</a:t>
              </a:r>
            </a:p>
            <a:p>
              <a:pPr algn="ctr">
                <a:lnSpc>
                  <a:spcPct val="90000"/>
                </a:lnSpc>
                <a:spcAft>
                  <a:spcPts val="600"/>
                </a:spcAft>
                <a:buClrTx/>
                <a:buFontTx/>
                <a:buNone/>
              </a:pPr>
              <a:r>
                <a:rPr lang="en-US" sz="1400" dirty="0">
                  <a:solidFill>
                    <a:schemeClr val="bg1"/>
                  </a:solidFill>
                  <a:latin typeface="Calibri" panose="020F0502020204030204" pitchFamily="34" charset="0"/>
                </a:rPr>
                <a:t>84</a:t>
              </a:r>
            </a:p>
            <a:p>
              <a:pPr algn="ctr">
                <a:lnSpc>
                  <a:spcPct val="90000"/>
                </a:lnSpc>
                <a:spcAft>
                  <a:spcPts val="600"/>
                </a:spcAft>
                <a:buClrTx/>
                <a:buFontTx/>
                <a:buNone/>
              </a:pPr>
              <a:r>
                <a:rPr lang="en-US" sz="1400" dirty="0">
                  <a:solidFill>
                    <a:schemeClr val="bg1"/>
                  </a:solidFill>
                  <a:latin typeface="Calibri" panose="020F0502020204030204" pitchFamily="34" charset="0"/>
                </a:rPr>
                <a:t>25</a:t>
              </a:r>
            </a:p>
          </p:txBody>
        </p:sp>
        <p:grpSp>
          <p:nvGrpSpPr>
            <p:cNvPr id="146" name="Group 145">
              <a:extLst>
                <a:ext uri="{FF2B5EF4-FFF2-40B4-BE49-F238E27FC236}">
                  <a16:creationId xmlns:a16="http://schemas.microsoft.com/office/drawing/2014/main" id="{C69E53BA-0200-32B4-584F-69D6D21CCA3E}"/>
                </a:ext>
              </a:extLst>
            </p:cNvPr>
            <p:cNvGrpSpPr/>
            <p:nvPr/>
          </p:nvGrpSpPr>
          <p:grpSpPr>
            <a:xfrm>
              <a:off x="2916434" y="4779865"/>
              <a:ext cx="401555" cy="359314"/>
              <a:chOff x="10382021" y="4779865"/>
              <a:chExt cx="401555" cy="359314"/>
            </a:xfrm>
          </p:grpSpPr>
          <p:sp>
            <p:nvSpPr>
              <p:cNvPr id="147" name="TextBox 146">
                <a:extLst>
                  <a:ext uri="{FF2B5EF4-FFF2-40B4-BE49-F238E27FC236}">
                    <a16:creationId xmlns:a16="http://schemas.microsoft.com/office/drawing/2014/main" id="{C0DDED00-769B-4025-87F8-94E94016EBDD}"/>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dirty="0">
                    <a:solidFill>
                      <a:schemeClr val="bg1"/>
                    </a:solidFill>
                    <a:latin typeface="Calibri" panose="020F0502020204030204" pitchFamily="34" charset="0"/>
                  </a:rPr>
                  <a:t>18</a:t>
                </a:r>
                <a:endParaRPr lang="en-US" sz="1600" b="0" dirty="0">
                  <a:solidFill>
                    <a:schemeClr val="bg1"/>
                  </a:solidFill>
                  <a:latin typeface="Calibri" panose="020F0502020204030204" pitchFamily="34" charset="0"/>
                </a:endParaRPr>
              </a:p>
            </p:txBody>
          </p:sp>
          <p:cxnSp>
            <p:nvCxnSpPr>
              <p:cNvPr id="148" name="Straight Connector 147">
                <a:extLst>
                  <a:ext uri="{FF2B5EF4-FFF2-40B4-BE49-F238E27FC236}">
                    <a16:creationId xmlns:a16="http://schemas.microsoft.com/office/drawing/2014/main" id="{4B8A0C4F-02CA-3288-760D-AF9C2C96D3C5}"/>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49" name="Group 148">
            <a:extLst>
              <a:ext uri="{FF2B5EF4-FFF2-40B4-BE49-F238E27FC236}">
                <a16:creationId xmlns:a16="http://schemas.microsoft.com/office/drawing/2014/main" id="{29BD39FE-EF5F-8DB9-F504-0AF66497005A}"/>
              </a:ext>
            </a:extLst>
          </p:cNvPr>
          <p:cNvGrpSpPr/>
          <p:nvPr/>
        </p:nvGrpSpPr>
        <p:grpSpPr>
          <a:xfrm>
            <a:off x="10711589" y="4792565"/>
            <a:ext cx="458780" cy="1322809"/>
            <a:chOff x="3230181" y="4779865"/>
            <a:chExt cx="458780" cy="1322809"/>
          </a:xfrm>
        </p:grpSpPr>
        <p:sp>
          <p:nvSpPr>
            <p:cNvPr id="150" name="TextBox 149">
              <a:extLst>
                <a:ext uri="{FF2B5EF4-FFF2-40B4-BE49-F238E27FC236}">
                  <a16:creationId xmlns:a16="http://schemas.microsoft.com/office/drawing/2014/main" id="{C065F862-2B08-C12E-C9B9-67F10F69A3E0}"/>
                </a:ext>
              </a:extLst>
            </p:cNvPr>
            <p:cNvSpPr txBox="1"/>
            <p:nvPr/>
          </p:nvSpPr>
          <p:spPr bwMode="auto">
            <a:xfrm>
              <a:off x="3230181"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150</a:t>
              </a:r>
            </a:p>
            <a:p>
              <a:pPr algn="ctr">
                <a:lnSpc>
                  <a:spcPct val="90000"/>
                </a:lnSpc>
                <a:spcAft>
                  <a:spcPts val="600"/>
                </a:spcAft>
                <a:buClrTx/>
                <a:buFontTx/>
                <a:buNone/>
              </a:pPr>
              <a:r>
                <a:rPr lang="en-US" sz="1400" dirty="0">
                  <a:solidFill>
                    <a:schemeClr val="bg1"/>
                  </a:solidFill>
                  <a:latin typeface="Calibri" panose="020F0502020204030204" pitchFamily="34" charset="0"/>
                </a:rPr>
                <a:t>84</a:t>
              </a:r>
            </a:p>
            <a:p>
              <a:pPr algn="ctr">
                <a:lnSpc>
                  <a:spcPct val="90000"/>
                </a:lnSpc>
                <a:spcAft>
                  <a:spcPts val="600"/>
                </a:spcAft>
                <a:buClrTx/>
                <a:buFontTx/>
                <a:buNone/>
              </a:pPr>
              <a:r>
                <a:rPr lang="en-US" sz="1400" dirty="0">
                  <a:solidFill>
                    <a:schemeClr val="bg1"/>
                  </a:solidFill>
                  <a:latin typeface="Calibri" panose="020F0502020204030204" pitchFamily="34" charset="0"/>
                </a:rPr>
                <a:t>25</a:t>
              </a:r>
            </a:p>
          </p:txBody>
        </p:sp>
        <p:grpSp>
          <p:nvGrpSpPr>
            <p:cNvPr id="151" name="Group 150">
              <a:extLst>
                <a:ext uri="{FF2B5EF4-FFF2-40B4-BE49-F238E27FC236}">
                  <a16:creationId xmlns:a16="http://schemas.microsoft.com/office/drawing/2014/main" id="{5C5FC201-BC91-578B-BD71-8C4D71EA1D5D}"/>
                </a:ext>
              </a:extLst>
            </p:cNvPr>
            <p:cNvGrpSpPr/>
            <p:nvPr/>
          </p:nvGrpSpPr>
          <p:grpSpPr>
            <a:xfrm>
              <a:off x="3258794" y="4779865"/>
              <a:ext cx="401555" cy="359314"/>
              <a:chOff x="10382021" y="4779865"/>
              <a:chExt cx="401555" cy="359314"/>
            </a:xfrm>
          </p:grpSpPr>
          <p:sp>
            <p:nvSpPr>
              <p:cNvPr id="152" name="TextBox 151">
                <a:extLst>
                  <a:ext uri="{FF2B5EF4-FFF2-40B4-BE49-F238E27FC236}">
                    <a16:creationId xmlns:a16="http://schemas.microsoft.com/office/drawing/2014/main" id="{0EFE6E96-71C0-A44E-AA97-4D4FAFECCBC7}"/>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24</a:t>
                </a:r>
              </a:p>
            </p:txBody>
          </p:sp>
          <p:cxnSp>
            <p:nvCxnSpPr>
              <p:cNvPr id="153" name="Straight Connector 152">
                <a:extLst>
                  <a:ext uri="{FF2B5EF4-FFF2-40B4-BE49-F238E27FC236}">
                    <a16:creationId xmlns:a16="http://schemas.microsoft.com/office/drawing/2014/main" id="{DB385326-25BE-954B-CF72-9350251C6DF8}"/>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4" name="Group 153">
            <a:extLst>
              <a:ext uri="{FF2B5EF4-FFF2-40B4-BE49-F238E27FC236}">
                <a16:creationId xmlns:a16="http://schemas.microsoft.com/office/drawing/2014/main" id="{D1B5119A-74C0-B685-813C-EC99AFFDC1B6}"/>
              </a:ext>
            </a:extLst>
          </p:cNvPr>
          <p:cNvGrpSpPr/>
          <p:nvPr/>
        </p:nvGrpSpPr>
        <p:grpSpPr>
          <a:xfrm>
            <a:off x="11200101" y="4792565"/>
            <a:ext cx="458780" cy="1322809"/>
            <a:chOff x="3581720" y="4779865"/>
            <a:chExt cx="458780" cy="1322809"/>
          </a:xfrm>
        </p:grpSpPr>
        <p:sp>
          <p:nvSpPr>
            <p:cNvPr id="155" name="TextBox 154">
              <a:extLst>
                <a:ext uri="{FF2B5EF4-FFF2-40B4-BE49-F238E27FC236}">
                  <a16:creationId xmlns:a16="http://schemas.microsoft.com/office/drawing/2014/main" id="{1EB125F2-A9D6-74E3-78A4-5DC6702ED5E5}"/>
                </a:ext>
              </a:extLst>
            </p:cNvPr>
            <p:cNvSpPr txBox="1"/>
            <p:nvPr/>
          </p:nvSpPr>
          <p:spPr bwMode="auto">
            <a:xfrm>
              <a:off x="3581720"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148</a:t>
              </a:r>
            </a:p>
            <a:p>
              <a:pPr algn="ctr">
                <a:lnSpc>
                  <a:spcPct val="90000"/>
                </a:lnSpc>
                <a:spcAft>
                  <a:spcPts val="600"/>
                </a:spcAft>
                <a:buClrTx/>
                <a:buFontTx/>
                <a:buNone/>
              </a:pPr>
              <a:r>
                <a:rPr lang="en-US" sz="1400" dirty="0">
                  <a:solidFill>
                    <a:schemeClr val="bg1"/>
                  </a:solidFill>
                  <a:latin typeface="Calibri" panose="020F0502020204030204" pitchFamily="34" charset="0"/>
                </a:rPr>
                <a:t>82</a:t>
              </a:r>
            </a:p>
            <a:p>
              <a:pPr algn="ctr">
                <a:lnSpc>
                  <a:spcPct val="90000"/>
                </a:lnSpc>
                <a:spcAft>
                  <a:spcPts val="600"/>
                </a:spcAft>
                <a:buClrTx/>
                <a:buFontTx/>
                <a:buNone/>
              </a:pPr>
              <a:r>
                <a:rPr lang="en-US" sz="1400" dirty="0">
                  <a:solidFill>
                    <a:schemeClr val="bg1"/>
                  </a:solidFill>
                  <a:latin typeface="Calibri" panose="020F0502020204030204" pitchFamily="34" charset="0"/>
                </a:rPr>
                <a:t>24</a:t>
              </a:r>
            </a:p>
          </p:txBody>
        </p:sp>
        <p:grpSp>
          <p:nvGrpSpPr>
            <p:cNvPr id="156" name="Group 155">
              <a:extLst>
                <a:ext uri="{FF2B5EF4-FFF2-40B4-BE49-F238E27FC236}">
                  <a16:creationId xmlns:a16="http://schemas.microsoft.com/office/drawing/2014/main" id="{041C0C14-4C40-C5EE-524B-A04DB2A0AEAA}"/>
                </a:ext>
              </a:extLst>
            </p:cNvPr>
            <p:cNvGrpSpPr/>
            <p:nvPr/>
          </p:nvGrpSpPr>
          <p:grpSpPr>
            <a:xfrm>
              <a:off x="3610333" y="4779865"/>
              <a:ext cx="401555" cy="359314"/>
              <a:chOff x="10382021" y="4779865"/>
              <a:chExt cx="401555" cy="359314"/>
            </a:xfrm>
          </p:grpSpPr>
          <p:sp>
            <p:nvSpPr>
              <p:cNvPr id="157" name="TextBox 156">
                <a:extLst>
                  <a:ext uri="{FF2B5EF4-FFF2-40B4-BE49-F238E27FC236}">
                    <a16:creationId xmlns:a16="http://schemas.microsoft.com/office/drawing/2014/main" id="{8AFC9A06-6CA4-8AE2-4CD8-109ED7D1F54C}"/>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cxnSp>
            <p:nvCxnSpPr>
              <p:cNvPr id="158" name="Straight Connector 157">
                <a:extLst>
                  <a:ext uri="{FF2B5EF4-FFF2-40B4-BE49-F238E27FC236}">
                    <a16:creationId xmlns:a16="http://schemas.microsoft.com/office/drawing/2014/main" id="{4D151ABC-1BD5-1A42-C8C9-1DC0EC37D76D}"/>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9" name="Group 158">
            <a:extLst>
              <a:ext uri="{FF2B5EF4-FFF2-40B4-BE49-F238E27FC236}">
                <a16:creationId xmlns:a16="http://schemas.microsoft.com/office/drawing/2014/main" id="{BF458618-CE6D-E40D-FE53-825860E26AE5}"/>
              </a:ext>
            </a:extLst>
          </p:cNvPr>
          <p:cNvGrpSpPr/>
          <p:nvPr/>
        </p:nvGrpSpPr>
        <p:grpSpPr>
          <a:xfrm>
            <a:off x="11688614" y="4792565"/>
            <a:ext cx="458780" cy="1322809"/>
            <a:chOff x="3753246" y="4779865"/>
            <a:chExt cx="458780" cy="1322809"/>
          </a:xfrm>
        </p:grpSpPr>
        <p:sp>
          <p:nvSpPr>
            <p:cNvPr id="160" name="TextBox 159">
              <a:extLst>
                <a:ext uri="{FF2B5EF4-FFF2-40B4-BE49-F238E27FC236}">
                  <a16:creationId xmlns:a16="http://schemas.microsoft.com/office/drawing/2014/main" id="{0E02B43E-7247-382C-E368-D6769BFB006D}"/>
                </a:ext>
              </a:extLst>
            </p:cNvPr>
            <p:cNvSpPr txBox="1"/>
            <p:nvPr/>
          </p:nvSpPr>
          <p:spPr bwMode="auto">
            <a:xfrm>
              <a:off x="3753246" y="5274755"/>
              <a:ext cx="458780" cy="827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ts val="600"/>
                </a:spcAft>
                <a:buClrTx/>
                <a:buFontTx/>
                <a:buNone/>
              </a:pPr>
              <a:r>
                <a:rPr lang="en-US" sz="1400" dirty="0">
                  <a:solidFill>
                    <a:schemeClr val="bg1"/>
                  </a:solidFill>
                  <a:latin typeface="Calibri" panose="020F0502020204030204" pitchFamily="34" charset="0"/>
                </a:rPr>
                <a:t>139</a:t>
              </a:r>
            </a:p>
            <a:p>
              <a:pPr algn="ctr">
                <a:lnSpc>
                  <a:spcPct val="90000"/>
                </a:lnSpc>
                <a:spcAft>
                  <a:spcPts val="600"/>
                </a:spcAft>
                <a:buClrTx/>
                <a:buFontTx/>
                <a:buNone/>
              </a:pPr>
              <a:r>
                <a:rPr lang="en-US" sz="1400" dirty="0">
                  <a:solidFill>
                    <a:schemeClr val="bg1"/>
                  </a:solidFill>
                  <a:latin typeface="Calibri" panose="020F0502020204030204" pitchFamily="34" charset="0"/>
                </a:rPr>
                <a:t>75</a:t>
              </a:r>
            </a:p>
            <a:p>
              <a:pPr algn="ctr">
                <a:lnSpc>
                  <a:spcPct val="90000"/>
                </a:lnSpc>
                <a:spcAft>
                  <a:spcPts val="600"/>
                </a:spcAft>
                <a:buClrTx/>
                <a:buFontTx/>
                <a:buNone/>
              </a:pPr>
              <a:r>
                <a:rPr lang="en-US" sz="1400" dirty="0">
                  <a:solidFill>
                    <a:schemeClr val="bg1"/>
                  </a:solidFill>
                  <a:latin typeface="Calibri" panose="020F0502020204030204" pitchFamily="34" charset="0"/>
                </a:rPr>
                <a:t>20</a:t>
              </a:r>
            </a:p>
          </p:txBody>
        </p:sp>
        <p:grpSp>
          <p:nvGrpSpPr>
            <p:cNvPr id="161" name="Group 160">
              <a:extLst>
                <a:ext uri="{FF2B5EF4-FFF2-40B4-BE49-F238E27FC236}">
                  <a16:creationId xmlns:a16="http://schemas.microsoft.com/office/drawing/2014/main" id="{F0781888-092E-DD14-147E-96C07E4A1DE9}"/>
                </a:ext>
              </a:extLst>
            </p:cNvPr>
            <p:cNvGrpSpPr/>
            <p:nvPr/>
          </p:nvGrpSpPr>
          <p:grpSpPr>
            <a:xfrm>
              <a:off x="3781860" y="4779865"/>
              <a:ext cx="401555" cy="359314"/>
              <a:chOff x="10382021" y="4779865"/>
              <a:chExt cx="401555" cy="359314"/>
            </a:xfrm>
          </p:grpSpPr>
          <p:sp>
            <p:nvSpPr>
              <p:cNvPr id="162" name="TextBox 161">
                <a:extLst>
                  <a:ext uri="{FF2B5EF4-FFF2-40B4-BE49-F238E27FC236}">
                    <a16:creationId xmlns:a16="http://schemas.microsoft.com/office/drawing/2014/main" id="{095FA182-597A-4495-0304-2CA216D1854A}"/>
                  </a:ext>
                </a:extLst>
              </p:cNvPr>
              <p:cNvSpPr txBox="1"/>
              <p:nvPr/>
            </p:nvSpPr>
            <p:spPr bwMode="auto">
              <a:xfrm>
                <a:off x="10382021" y="4800625"/>
                <a:ext cx="4015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600" b="0" dirty="0">
                    <a:solidFill>
                      <a:schemeClr val="bg1"/>
                    </a:solidFill>
                    <a:latin typeface="Calibri" panose="020F0502020204030204" pitchFamily="34" charset="0"/>
                  </a:rPr>
                  <a:t>36</a:t>
                </a:r>
              </a:p>
            </p:txBody>
          </p:sp>
          <p:cxnSp>
            <p:nvCxnSpPr>
              <p:cNvPr id="163" name="Straight Connector 162">
                <a:extLst>
                  <a:ext uri="{FF2B5EF4-FFF2-40B4-BE49-F238E27FC236}">
                    <a16:creationId xmlns:a16="http://schemas.microsoft.com/office/drawing/2014/main" id="{6F9E350B-8A51-19B4-5138-06AC5FE7A2A7}"/>
                  </a:ext>
                </a:extLst>
              </p:cNvPr>
              <p:cNvCxnSpPr>
                <a:cxnSpLocks/>
              </p:cNvCxnSpPr>
              <p:nvPr/>
            </p:nvCxnSpPr>
            <p:spPr bwMode="auto">
              <a:xfrm>
                <a:off x="10576748" y="4779865"/>
                <a:ext cx="0" cy="94679"/>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4" name="Group 163">
            <a:extLst>
              <a:ext uri="{FF2B5EF4-FFF2-40B4-BE49-F238E27FC236}">
                <a16:creationId xmlns:a16="http://schemas.microsoft.com/office/drawing/2014/main" id="{317FE626-6A40-85E9-EBC8-33682369510D}"/>
              </a:ext>
            </a:extLst>
          </p:cNvPr>
          <p:cNvGrpSpPr/>
          <p:nvPr/>
        </p:nvGrpSpPr>
        <p:grpSpPr>
          <a:xfrm>
            <a:off x="2151246" y="1780674"/>
            <a:ext cx="4605689" cy="457199"/>
            <a:chOff x="2151246" y="1780674"/>
            <a:chExt cx="4605689" cy="457199"/>
          </a:xfrm>
        </p:grpSpPr>
        <p:sp>
          <p:nvSpPr>
            <p:cNvPr id="165" name="Freeform 164">
              <a:extLst>
                <a:ext uri="{FF2B5EF4-FFF2-40B4-BE49-F238E27FC236}">
                  <a16:creationId xmlns:a16="http://schemas.microsoft.com/office/drawing/2014/main" id="{5EEA22F7-E9A3-7F99-EF3C-152B365DF9E6}"/>
                </a:ext>
              </a:extLst>
            </p:cNvPr>
            <p:cNvSpPr/>
            <p:nvPr/>
          </p:nvSpPr>
          <p:spPr bwMode="auto">
            <a:xfrm>
              <a:off x="2151246" y="1814362"/>
              <a:ext cx="4605689" cy="423511"/>
            </a:xfrm>
            <a:custGeom>
              <a:avLst/>
              <a:gdLst>
                <a:gd name="connsiteX0" fmla="*/ 0 w 4225491"/>
                <a:gd name="connsiteY0" fmla="*/ 0 h 380198"/>
                <a:gd name="connsiteX1" fmla="*/ 1410101 w 4225491"/>
                <a:gd name="connsiteY1" fmla="*/ 0 h 380198"/>
                <a:gd name="connsiteX2" fmla="*/ 1410101 w 4225491"/>
                <a:gd name="connsiteY2" fmla="*/ 43314 h 380198"/>
                <a:gd name="connsiteX3" fmla="*/ 1833613 w 4225491"/>
                <a:gd name="connsiteY3" fmla="*/ 43314 h 380198"/>
                <a:gd name="connsiteX4" fmla="*/ 1833613 w 4225491"/>
                <a:gd name="connsiteY4" fmla="*/ 77002 h 380198"/>
                <a:gd name="connsiteX5" fmla="*/ 1982805 w 4225491"/>
                <a:gd name="connsiteY5" fmla="*/ 77002 h 380198"/>
                <a:gd name="connsiteX6" fmla="*/ 1982805 w 4225491"/>
                <a:gd name="connsiteY6" fmla="*/ 158817 h 380198"/>
                <a:gd name="connsiteX7" fmla="*/ 3344779 w 4225491"/>
                <a:gd name="connsiteY7" fmla="*/ 158817 h 380198"/>
                <a:gd name="connsiteX8" fmla="*/ 3344779 w 4225491"/>
                <a:gd name="connsiteY8" fmla="*/ 308009 h 380198"/>
                <a:gd name="connsiteX9" fmla="*/ 3344779 w 4225491"/>
                <a:gd name="connsiteY9" fmla="*/ 308009 h 380198"/>
                <a:gd name="connsiteX10" fmla="*/ 3373655 w 4225491"/>
                <a:gd name="connsiteY10" fmla="*/ 336885 h 380198"/>
                <a:gd name="connsiteX11" fmla="*/ 3426594 w 4225491"/>
                <a:gd name="connsiteY11" fmla="*/ 336885 h 380198"/>
                <a:gd name="connsiteX12" fmla="*/ 3426594 w 4225491"/>
                <a:gd name="connsiteY12" fmla="*/ 380198 h 380198"/>
                <a:gd name="connsiteX13" fmla="*/ 4225491 w 4225491"/>
                <a:gd name="connsiteY13" fmla="*/ 380198 h 380198"/>
                <a:gd name="connsiteX0" fmla="*/ 0 w 4605689"/>
                <a:gd name="connsiteY0" fmla="*/ 0 h 418699"/>
                <a:gd name="connsiteX1" fmla="*/ 1410101 w 4605689"/>
                <a:gd name="connsiteY1" fmla="*/ 0 h 418699"/>
                <a:gd name="connsiteX2" fmla="*/ 1410101 w 4605689"/>
                <a:gd name="connsiteY2" fmla="*/ 43314 h 418699"/>
                <a:gd name="connsiteX3" fmla="*/ 1833613 w 4605689"/>
                <a:gd name="connsiteY3" fmla="*/ 43314 h 418699"/>
                <a:gd name="connsiteX4" fmla="*/ 1833613 w 4605689"/>
                <a:gd name="connsiteY4" fmla="*/ 77002 h 418699"/>
                <a:gd name="connsiteX5" fmla="*/ 1982805 w 4605689"/>
                <a:gd name="connsiteY5" fmla="*/ 77002 h 418699"/>
                <a:gd name="connsiteX6" fmla="*/ 1982805 w 4605689"/>
                <a:gd name="connsiteY6" fmla="*/ 158817 h 418699"/>
                <a:gd name="connsiteX7" fmla="*/ 3344779 w 4605689"/>
                <a:gd name="connsiteY7" fmla="*/ 158817 h 418699"/>
                <a:gd name="connsiteX8" fmla="*/ 3344779 w 4605689"/>
                <a:gd name="connsiteY8" fmla="*/ 308009 h 418699"/>
                <a:gd name="connsiteX9" fmla="*/ 3344779 w 4605689"/>
                <a:gd name="connsiteY9" fmla="*/ 308009 h 418699"/>
                <a:gd name="connsiteX10" fmla="*/ 3373655 w 4605689"/>
                <a:gd name="connsiteY10" fmla="*/ 336885 h 418699"/>
                <a:gd name="connsiteX11" fmla="*/ 3426594 w 4605689"/>
                <a:gd name="connsiteY11" fmla="*/ 336885 h 418699"/>
                <a:gd name="connsiteX12" fmla="*/ 3426594 w 4605689"/>
                <a:gd name="connsiteY12" fmla="*/ 380198 h 418699"/>
                <a:gd name="connsiteX13" fmla="*/ 4605689 w 4605689"/>
                <a:gd name="connsiteY13" fmla="*/ 418699 h 418699"/>
                <a:gd name="connsiteX0" fmla="*/ 0 w 4605689"/>
                <a:gd name="connsiteY0" fmla="*/ 0 h 418699"/>
                <a:gd name="connsiteX1" fmla="*/ 1410101 w 4605689"/>
                <a:gd name="connsiteY1" fmla="*/ 0 h 418699"/>
                <a:gd name="connsiteX2" fmla="*/ 1410101 w 4605689"/>
                <a:gd name="connsiteY2" fmla="*/ 43314 h 418699"/>
                <a:gd name="connsiteX3" fmla="*/ 1833613 w 4605689"/>
                <a:gd name="connsiteY3" fmla="*/ 43314 h 418699"/>
                <a:gd name="connsiteX4" fmla="*/ 1833613 w 4605689"/>
                <a:gd name="connsiteY4" fmla="*/ 77002 h 418699"/>
                <a:gd name="connsiteX5" fmla="*/ 1982805 w 4605689"/>
                <a:gd name="connsiteY5" fmla="*/ 77002 h 418699"/>
                <a:gd name="connsiteX6" fmla="*/ 1982805 w 4605689"/>
                <a:gd name="connsiteY6" fmla="*/ 158817 h 418699"/>
                <a:gd name="connsiteX7" fmla="*/ 3344779 w 4605689"/>
                <a:gd name="connsiteY7" fmla="*/ 158817 h 418699"/>
                <a:gd name="connsiteX8" fmla="*/ 3344779 w 4605689"/>
                <a:gd name="connsiteY8" fmla="*/ 308009 h 418699"/>
                <a:gd name="connsiteX9" fmla="*/ 3344779 w 4605689"/>
                <a:gd name="connsiteY9" fmla="*/ 308009 h 418699"/>
                <a:gd name="connsiteX10" fmla="*/ 3373655 w 4605689"/>
                <a:gd name="connsiteY10" fmla="*/ 336885 h 418699"/>
                <a:gd name="connsiteX11" fmla="*/ 3426594 w 4605689"/>
                <a:gd name="connsiteY11" fmla="*/ 336885 h 418699"/>
                <a:gd name="connsiteX12" fmla="*/ 3426594 w 4605689"/>
                <a:gd name="connsiteY12" fmla="*/ 380198 h 418699"/>
                <a:gd name="connsiteX13" fmla="*/ 4461310 w 4605689"/>
                <a:gd name="connsiteY13" fmla="*/ 413886 h 418699"/>
                <a:gd name="connsiteX14" fmla="*/ 4605689 w 4605689"/>
                <a:gd name="connsiteY14" fmla="*/ 418699 h 418699"/>
                <a:gd name="connsiteX0" fmla="*/ 0 w 4605689"/>
                <a:gd name="connsiteY0" fmla="*/ 0 h 423511"/>
                <a:gd name="connsiteX1" fmla="*/ 1410101 w 4605689"/>
                <a:gd name="connsiteY1" fmla="*/ 0 h 423511"/>
                <a:gd name="connsiteX2" fmla="*/ 1410101 w 4605689"/>
                <a:gd name="connsiteY2" fmla="*/ 43314 h 423511"/>
                <a:gd name="connsiteX3" fmla="*/ 1833613 w 4605689"/>
                <a:gd name="connsiteY3" fmla="*/ 43314 h 423511"/>
                <a:gd name="connsiteX4" fmla="*/ 1833613 w 4605689"/>
                <a:gd name="connsiteY4" fmla="*/ 77002 h 423511"/>
                <a:gd name="connsiteX5" fmla="*/ 1982805 w 4605689"/>
                <a:gd name="connsiteY5" fmla="*/ 77002 h 423511"/>
                <a:gd name="connsiteX6" fmla="*/ 1982805 w 4605689"/>
                <a:gd name="connsiteY6" fmla="*/ 158817 h 423511"/>
                <a:gd name="connsiteX7" fmla="*/ 3344779 w 4605689"/>
                <a:gd name="connsiteY7" fmla="*/ 158817 h 423511"/>
                <a:gd name="connsiteX8" fmla="*/ 3344779 w 4605689"/>
                <a:gd name="connsiteY8" fmla="*/ 308009 h 423511"/>
                <a:gd name="connsiteX9" fmla="*/ 3344779 w 4605689"/>
                <a:gd name="connsiteY9" fmla="*/ 308009 h 423511"/>
                <a:gd name="connsiteX10" fmla="*/ 3373655 w 4605689"/>
                <a:gd name="connsiteY10" fmla="*/ 336885 h 423511"/>
                <a:gd name="connsiteX11" fmla="*/ 3426594 w 4605689"/>
                <a:gd name="connsiteY11" fmla="*/ 336885 h 423511"/>
                <a:gd name="connsiteX12" fmla="*/ 3426594 w 4605689"/>
                <a:gd name="connsiteY12" fmla="*/ 380198 h 423511"/>
                <a:gd name="connsiteX13" fmla="*/ 4461310 w 4605689"/>
                <a:gd name="connsiteY13" fmla="*/ 423511 h 423511"/>
                <a:gd name="connsiteX14" fmla="*/ 4605689 w 4605689"/>
                <a:gd name="connsiteY14" fmla="*/ 418699 h 423511"/>
                <a:gd name="connsiteX0" fmla="*/ 0 w 4605689"/>
                <a:gd name="connsiteY0" fmla="*/ 0 h 426905"/>
                <a:gd name="connsiteX1" fmla="*/ 1410101 w 4605689"/>
                <a:gd name="connsiteY1" fmla="*/ 0 h 426905"/>
                <a:gd name="connsiteX2" fmla="*/ 1410101 w 4605689"/>
                <a:gd name="connsiteY2" fmla="*/ 43314 h 426905"/>
                <a:gd name="connsiteX3" fmla="*/ 1833613 w 4605689"/>
                <a:gd name="connsiteY3" fmla="*/ 43314 h 426905"/>
                <a:gd name="connsiteX4" fmla="*/ 1833613 w 4605689"/>
                <a:gd name="connsiteY4" fmla="*/ 77002 h 426905"/>
                <a:gd name="connsiteX5" fmla="*/ 1982805 w 4605689"/>
                <a:gd name="connsiteY5" fmla="*/ 77002 h 426905"/>
                <a:gd name="connsiteX6" fmla="*/ 1982805 w 4605689"/>
                <a:gd name="connsiteY6" fmla="*/ 158817 h 426905"/>
                <a:gd name="connsiteX7" fmla="*/ 3344779 w 4605689"/>
                <a:gd name="connsiteY7" fmla="*/ 158817 h 426905"/>
                <a:gd name="connsiteX8" fmla="*/ 3344779 w 4605689"/>
                <a:gd name="connsiteY8" fmla="*/ 308009 h 426905"/>
                <a:gd name="connsiteX9" fmla="*/ 3344779 w 4605689"/>
                <a:gd name="connsiteY9" fmla="*/ 308009 h 426905"/>
                <a:gd name="connsiteX10" fmla="*/ 3373655 w 4605689"/>
                <a:gd name="connsiteY10" fmla="*/ 336885 h 426905"/>
                <a:gd name="connsiteX11" fmla="*/ 3426594 w 4605689"/>
                <a:gd name="connsiteY11" fmla="*/ 336885 h 426905"/>
                <a:gd name="connsiteX12" fmla="*/ 3426594 w 4605689"/>
                <a:gd name="connsiteY12" fmla="*/ 380198 h 426905"/>
                <a:gd name="connsiteX13" fmla="*/ 4355432 w 4605689"/>
                <a:gd name="connsiteY13" fmla="*/ 423512 h 426905"/>
                <a:gd name="connsiteX14" fmla="*/ 4461310 w 4605689"/>
                <a:gd name="connsiteY14" fmla="*/ 423511 h 426905"/>
                <a:gd name="connsiteX15" fmla="*/ 4605689 w 4605689"/>
                <a:gd name="connsiteY15" fmla="*/ 418699 h 426905"/>
                <a:gd name="connsiteX0" fmla="*/ 0 w 4605689"/>
                <a:gd name="connsiteY0" fmla="*/ 0 h 423523"/>
                <a:gd name="connsiteX1" fmla="*/ 1410101 w 4605689"/>
                <a:gd name="connsiteY1" fmla="*/ 0 h 423523"/>
                <a:gd name="connsiteX2" fmla="*/ 1410101 w 4605689"/>
                <a:gd name="connsiteY2" fmla="*/ 43314 h 423523"/>
                <a:gd name="connsiteX3" fmla="*/ 1833613 w 4605689"/>
                <a:gd name="connsiteY3" fmla="*/ 43314 h 423523"/>
                <a:gd name="connsiteX4" fmla="*/ 1833613 w 4605689"/>
                <a:gd name="connsiteY4" fmla="*/ 77002 h 423523"/>
                <a:gd name="connsiteX5" fmla="*/ 1982805 w 4605689"/>
                <a:gd name="connsiteY5" fmla="*/ 77002 h 423523"/>
                <a:gd name="connsiteX6" fmla="*/ 1982805 w 4605689"/>
                <a:gd name="connsiteY6" fmla="*/ 158817 h 423523"/>
                <a:gd name="connsiteX7" fmla="*/ 3344779 w 4605689"/>
                <a:gd name="connsiteY7" fmla="*/ 158817 h 423523"/>
                <a:gd name="connsiteX8" fmla="*/ 3344779 w 4605689"/>
                <a:gd name="connsiteY8" fmla="*/ 308009 h 423523"/>
                <a:gd name="connsiteX9" fmla="*/ 3344779 w 4605689"/>
                <a:gd name="connsiteY9" fmla="*/ 308009 h 423523"/>
                <a:gd name="connsiteX10" fmla="*/ 3373655 w 4605689"/>
                <a:gd name="connsiteY10" fmla="*/ 336885 h 423523"/>
                <a:gd name="connsiteX11" fmla="*/ 3426594 w 4605689"/>
                <a:gd name="connsiteY11" fmla="*/ 336885 h 423523"/>
                <a:gd name="connsiteX12" fmla="*/ 3426594 w 4605689"/>
                <a:gd name="connsiteY12" fmla="*/ 380198 h 423523"/>
                <a:gd name="connsiteX13" fmla="*/ 4456497 w 4605689"/>
                <a:gd name="connsiteY13" fmla="*/ 380199 h 423523"/>
                <a:gd name="connsiteX14" fmla="*/ 4461310 w 4605689"/>
                <a:gd name="connsiteY14" fmla="*/ 423511 h 423523"/>
                <a:gd name="connsiteX15" fmla="*/ 4605689 w 4605689"/>
                <a:gd name="connsiteY15" fmla="*/ 418699 h 423523"/>
                <a:gd name="connsiteX0" fmla="*/ 0 w 4605689"/>
                <a:gd name="connsiteY0" fmla="*/ 0 h 423511"/>
                <a:gd name="connsiteX1" fmla="*/ 1410101 w 4605689"/>
                <a:gd name="connsiteY1" fmla="*/ 0 h 423511"/>
                <a:gd name="connsiteX2" fmla="*/ 1410101 w 4605689"/>
                <a:gd name="connsiteY2" fmla="*/ 43314 h 423511"/>
                <a:gd name="connsiteX3" fmla="*/ 1833613 w 4605689"/>
                <a:gd name="connsiteY3" fmla="*/ 43314 h 423511"/>
                <a:gd name="connsiteX4" fmla="*/ 1833613 w 4605689"/>
                <a:gd name="connsiteY4" fmla="*/ 77002 h 423511"/>
                <a:gd name="connsiteX5" fmla="*/ 1982805 w 4605689"/>
                <a:gd name="connsiteY5" fmla="*/ 77002 h 423511"/>
                <a:gd name="connsiteX6" fmla="*/ 1982805 w 4605689"/>
                <a:gd name="connsiteY6" fmla="*/ 158817 h 423511"/>
                <a:gd name="connsiteX7" fmla="*/ 3344779 w 4605689"/>
                <a:gd name="connsiteY7" fmla="*/ 158817 h 423511"/>
                <a:gd name="connsiteX8" fmla="*/ 3344779 w 4605689"/>
                <a:gd name="connsiteY8" fmla="*/ 308009 h 423511"/>
                <a:gd name="connsiteX9" fmla="*/ 3344779 w 4605689"/>
                <a:gd name="connsiteY9" fmla="*/ 308009 h 423511"/>
                <a:gd name="connsiteX10" fmla="*/ 3373655 w 4605689"/>
                <a:gd name="connsiteY10" fmla="*/ 336885 h 423511"/>
                <a:gd name="connsiteX11" fmla="*/ 3426594 w 4605689"/>
                <a:gd name="connsiteY11" fmla="*/ 336885 h 423511"/>
                <a:gd name="connsiteX12" fmla="*/ 3426594 w 4605689"/>
                <a:gd name="connsiteY12" fmla="*/ 380198 h 423511"/>
                <a:gd name="connsiteX13" fmla="*/ 4456497 w 4605689"/>
                <a:gd name="connsiteY13" fmla="*/ 380199 h 423511"/>
                <a:gd name="connsiteX14" fmla="*/ 4461310 w 4605689"/>
                <a:gd name="connsiteY14" fmla="*/ 423511 h 423511"/>
                <a:gd name="connsiteX15" fmla="*/ 4605689 w 4605689"/>
                <a:gd name="connsiteY15" fmla="*/ 418699 h 42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5689" h="423511">
                  <a:moveTo>
                    <a:pt x="0" y="0"/>
                  </a:moveTo>
                  <a:lnTo>
                    <a:pt x="1410101" y="0"/>
                  </a:lnTo>
                  <a:lnTo>
                    <a:pt x="1410101" y="43314"/>
                  </a:lnTo>
                  <a:lnTo>
                    <a:pt x="1833613" y="43314"/>
                  </a:lnTo>
                  <a:lnTo>
                    <a:pt x="1833613" y="77002"/>
                  </a:lnTo>
                  <a:lnTo>
                    <a:pt x="1982805" y="77002"/>
                  </a:lnTo>
                  <a:lnTo>
                    <a:pt x="1982805" y="158817"/>
                  </a:lnTo>
                  <a:lnTo>
                    <a:pt x="3344779" y="158817"/>
                  </a:lnTo>
                  <a:lnTo>
                    <a:pt x="3344779" y="308009"/>
                  </a:lnTo>
                  <a:lnTo>
                    <a:pt x="3344779" y="308009"/>
                  </a:lnTo>
                  <a:lnTo>
                    <a:pt x="3373655" y="336885"/>
                  </a:lnTo>
                  <a:lnTo>
                    <a:pt x="3426594" y="336885"/>
                  </a:lnTo>
                  <a:lnTo>
                    <a:pt x="3426594" y="380198"/>
                  </a:lnTo>
                  <a:cubicBezTo>
                    <a:pt x="3581400" y="394636"/>
                    <a:pt x="4284044" y="372980"/>
                    <a:pt x="4456497" y="380199"/>
                  </a:cubicBezTo>
                  <a:lnTo>
                    <a:pt x="4461310" y="423511"/>
                  </a:lnTo>
                  <a:lnTo>
                    <a:pt x="4605689" y="418699"/>
                  </a:lnTo>
                </a:path>
              </a:pathLst>
            </a:custGeom>
            <a:noFill/>
            <a:ln w="28575">
              <a:solidFill>
                <a:schemeClr val="accent3"/>
              </a:solidFill>
              <a:miter lim="800000"/>
              <a:headEnd/>
              <a:tailEnd/>
            </a:ln>
          </p:spPr>
          <p:txBody>
            <a:bodyPr rtlCol="0" anchor="ctr"/>
            <a:lstStyle/>
            <a:p>
              <a:pPr algn="ctr"/>
              <a:endParaRPr lang="en-US" dirty="0"/>
            </a:p>
          </p:txBody>
        </p:sp>
        <p:cxnSp>
          <p:nvCxnSpPr>
            <p:cNvPr id="166" name="Straight Connector 165">
              <a:extLst>
                <a:ext uri="{FF2B5EF4-FFF2-40B4-BE49-F238E27FC236}">
                  <a16:creationId xmlns:a16="http://schemas.microsoft.com/office/drawing/2014/main" id="{A7C3085D-1293-914C-7983-06E5B05F6F9A}"/>
                </a:ext>
              </a:extLst>
            </p:cNvPr>
            <p:cNvCxnSpPr/>
            <p:nvPr/>
          </p:nvCxnSpPr>
          <p:spPr bwMode="auto">
            <a:xfrm>
              <a:off x="6511491" y="216568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D6C4FAE-668F-9447-027B-C2F568FF6CAE}"/>
                </a:ext>
              </a:extLst>
            </p:cNvPr>
            <p:cNvCxnSpPr/>
            <p:nvPr/>
          </p:nvCxnSpPr>
          <p:spPr bwMode="auto">
            <a:xfrm>
              <a:off x="6428072" y="2154455"/>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DD71426-BF09-5C83-E850-CB1409AA87D6}"/>
                </a:ext>
              </a:extLst>
            </p:cNvPr>
            <p:cNvCxnSpPr/>
            <p:nvPr/>
          </p:nvCxnSpPr>
          <p:spPr bwMode="auto">
            <a:xfrm>
              <a:off x="6331820" y="2159267"/>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3EF0D94-1909-FBF8-B242-693418ABA131}"/>
                </a:ext>
              </a:extLst>
            </p:cNvPr>
            <p:cNvCxnSpPr/>
            <p:nvPr/>
          </p:nvCxnSpPr>
          <p:spPr bwMode="auto">
            <a:xfrm>
              <a:off x="6253214" y="2167288"/>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49F712E-6B19-18A1-324F-80EB9926FFB7}"/>
                </a:ext>
              </a:extLst>
            </p:cNvPr>
            <p:cNvCxnSpPr/>
            <p:nvPr/>
          </p:nvCxnSpPr>
          <p:spPr bwMode="auto">
            <a:xfrm>
              <a:off x="6200274" y="2162476"/>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F492250-E9B5-B403-6F82-0137EDAB7FC7}"/>
                </a:ext>
              </a:extLst>
            </p:cNvPr>
            <p:cNvCxnSpPr/>
            <p:nvPr/>
          </p:nvCxnSpPr>
          <p:spPr bwMode="auto">
            <a:xfrm>
              <a:off x="5650030" y="2160872"/>
              <a:ext cx="0" cy="57752"/>
            </a:xfrm>
            <a:prstGeom prst="line">
              <a:avLst/>
            </a:prstGeom>
            <a:noFill/>
            <a:ln w="444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76944557-3C82-CD46-EB80-97DFB1199FAE}"/>
                </a:ext>
              </a:extLst>
            </p:cNvPr>
            <p:cNvCxnSpPr>
              <a:cxnSpLocks/>
            </p:cNvCxnSpPr>
            <p:nvPr/>
          </p:nvCxnSpPr>
          <p:spPr bwMode="auto">
            <a:xfrm>
              <a:off x="2733575" y="178067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81B2A74-3E23-82CC-BB87-F7B2C4192074}"/>
                </a:ext>
              </a:extLst>
            </p:cNvPr>
            <p:cNvCxnSpPr>
              <a:cxnSpLocks/>
            </p:cNvCxnSpPr>
            <p:nvPr/>
          </p:nvCxnSpPr>
          <p:spPr bwMode="auto">
            <a:xfrm>
              <a:off x="2265145" y="1780674"/>
              <a:ext cx="0" cy="57752"/>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BAF8D70-4809-5E58-2D84-B045C397C739}"/>
                </a:ext>
              </a:extLst>
            </p:cNvPr>
            <p:cNvCxnSpPr>
              <a:cxnSpLocks/>
            </p:cNvCxnSpPr>
            <p:nvPr/>
          </p:nvCxnSpPr>
          <p:spPr bwMode="auto">
            <a:xfrm>
              <a:off x="2330917" y="1780674"/>
              <a:ext cx="0" cy="57752"/>
            </a:xfrm>
            <a:prstGeom prst="line">
              <a:avLst/>
            </a:prstGeom>
            <a:noFill/>
            <a:ln w="28575" cap="flat" cmpd="sng" algn="ctr">
              <a:solidFill>
                <a:schemeClr val="accent3"/>
              </a:solidFill>
              <a:prstDash val="solid"/>
              <a:round/>
              <a:headEnd type="none" w="med" len="med"/>
              <a:tailEnd type="none" w="med" len="med"/>
            </a:ln>
            <a:effectLst/>
          </p:spPr>
        </p:cxnSp>
      </p:grpSp>
      <p:cxnSp>
        <p:nvCxnSpPr>
          <p:cNvPr id="175" name="Straight Arrow Connector 174">
            <a:extLst>
              <a:ext uri="{FF2B5EF4-FFF2-40B4-BE49-F238E27FC236}">
                <a16:creationId xmlns:a16="http://schemas.microsoft.com/office/drawing/2014/main" id="{FF291CDD-BA41-0DF8-4EFF-C878A6E96716}"/>
              </a:ext>
            </a:extLst>
          </p:cNvPr>
          <p:cNvCxnSpPr>
            <a:cxnSpLocks/>
          </p:cNvCxnSpPr>
          <p:nvPr/>
        </p:nvCxnSpPr>
        <p:spPr bwMode="auto">
          <a:xfrm>
            <a:off x="2347762" y="3407343"/>
            <a:ext cx="1376413" cy="0"/>
          </a:xfrm>
          <a:prstGeom prst="straightConnector1">
            <a:avLst/>
          </a:prstGeom>
          <a:noFill/>
          <a:ln w="28575" cap="flat" cmpd="sng" algn="ctr">
            <a:solidFill>
              <a:schemeClr val="bg1"/>
            </a:solidFill>
            <a:prstDash val="solid"/>
            <a:round/>
            <a:headEnd type="triangle" w="med" len="med"/>
            <a:tailEnd type="triangle"/>
          </a:ln>
          <a:effectLst/>
        </p:spPr>
      </p:cxnSp>
      <p:graphicFrame>
        <p:nvGraphicFramePr>
          <p:cNvPr id="176" name="Table 59">
            <a:extLst>
              <a:ext uri="{FF2B5EF4-FFF2-40B4-BE49-F238E27FC236}">
                <a16:creationId xmlns:a16="http://schemas.microsoft.com/office/drawing/2014/main" id="{AFF65E9C-046B-1BC4-FCAC-0261900B2C5C}"/>
              </a:ext>
            </a:extLst>
          </p:cNvPr>
          <p:cNvGraphicFramePr>
            <a:graphicFrameLocks noGrp="1"/>
          </p:cNvGraphicFramePr>
          <p:nvPr>
            <p:extLst>
              <p:ext uri="{D42A27DB-BD31-4B8C-83A1-F6EECF244321}">
                <p14:modId xmlns:p14="http://schemas.microsoft.com/office/powerpoint/2010/main" val="2525485535"/>
              </p:ext>
            </p:extLst>
          </p:nvPr>
        </p:nvGraphicFramePr>
        <p:xfrm>
          <a:off x="2097315" y="3605952"/>
          <a:ext cx="4773748" cy="1097280"/>
        </p:xfrm>
        <a:graphic>
          <a:graphicData uri="http://schemas.openxmlformats.org/drawingml/2006/table">
            <a:tbl>
              <a:tblPr firstRow="1" bandRow="1">
                <a:tableStyleId>{5C22544A-7EE6-4342-B048-85BDC9FD1C3A}</a:tableStyleId>
              </a:tblPr>
              <a:tblGrid>
                <a:gridCol w="1193437">
                  <a:extLst>
                    <a:ext uri="{9D8B030D-6E8A-4147-A177-3AD203B41FA5}">
                      <a16:colId xmlns:a16="http://schemas.microsoft.com/office/drawing/2014/main" val="3262188410"/>
                    </a:ext>
                  </a:extLst>
                </a:gridCol>
                <a:gridCol w="1193437">
                  <a:extLst>
                    <a:ext uri="{9D8B030D-6E8A-4147-A177-3AD203B41FA5}">
                      <a16:colId xmlns:a16="http://schemas.microsoft.com/office/drawing/2014/main" val="2504001410"/>
                    </a:ext>
                  </a:extLst>
                </a:gridCol>
                <a:gridCol w="1193437">
                  <a:extLst>
                    <a:ext uri="{9D8B030D-6E8A-4147-A177-3AD203B41FA5}">
                      <a16:colId xmlns:a16="http://schemas.microsoft.com/office/drawing/2014/main" val="2359947445"/>
                    </a:ext>
                  </a:extLst>
                </a:gridCol>
                <a:gridCol w="1193437">
                  <a:extLst>
                    <a:ext uri="{9D8B030D-6E8A-4147-A177-3AD203B41FA5}">
                      <a16:colId xmlns:a16="http://schemas.microsoft.com/office/drawing/2014/main" val="3861283704"/>
                    </a:ext>
                  </a:extLst>
                </a:gridCol>
              </a:tblGrid>
              <a:tr h="433988">
                <a:tc>
                  <a:txBody>
                    <a:bodyPr/>
                    <a:lstStyle/>
                    <a:p>
                      <a:pPr algn="ctr"/>
                      <a:endParaRPr lang="en-US" sz="1200" b="0" dirty="0">
                        <a:solidFill>
                          <a:schemeClr val="bg1"/>
                        </a:solidFill>
                        <a:latin typeface="Calibri" panose="020F0502020204030204" pitchFamily="34" charset="0"/>
                        <a:cs typeface="Calibri" panose="020F0502020204030204" pitchFamily="34" charset="0"/>
                      </a:endParaRPr>
                    </a:p>
                  </a:txBody>
                  <a:tcP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del(17p)/</a:t>
                      </a:r>
                      <a:r>
                        <a:rPr lang="en-US" sz="1200" b="0" i="1" dirty="0">
                          <a:solidFill>
                            <a:schemeClr val="bg1"/>
                          </a:solidFill>
                          <a:latin typeface="Calibri" panose="020F0502020204030204" pitchFamily="34" charset="0"/>
                          <a:cs typeface="Calibri" panose="020F0502020204030204" pitchFamily="34" charset="0"/>
                        </a:rPr>
                        <a:t>TP53 </a:t>
                      </a:r>
                      <a:r>
                        <a:rPr lang="en-US" sz="1200" b="0" dirty="0">
                          <a:solidFill>
                            <a:schemeClr val="bg1"/>
                          </a:solidFill>
                          <a:latin typeface="Calibri" panose="020F0502020204030204" pitchFamily="34" charset="0"/>
                          <a:cs typeface="Calibri" panose="020F0502020204030204" pitchFamily="34" charset="0"/>
                        </a:rPr>
                        <a:t>mutated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 = 27</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rPr>
                        <a:t>Unmutated IGHV</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 = 89</a:t>
                      </a:r>
                      <a:endParaRPr lang="en-US" sz="1200" b="0" dirty="0">
                        <a:solidFill>
                          <a:schemeClr val="bg1"/>
                        </a:solidFill>
                        <a:latin typeface="Calibri" panose="020F0502020204030204" pitchFamily="34" charset="0"/>
                      </a:endParaRP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rPr>
                        <a:t>All treated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N = 159</a:t>
                      </a:r>
                      <a:endParaRPr lang="en-US" sz="1200" b="0" dirty="0">
                        <a:solidFill>
                          <a:schemeClr val="bg1"/>
                        </a:solidFill>
                        <a:latin typeface="Calibri" panose="020F0502020204030204" pitchFamily="34" charset="0"/>
                      </a:endParaRPr>
                    </a:p>
                  </a:txBody>
                  <a:tcP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85076033"/>
                  </a:ext>
                </a:extLst>
              </a:tr>
              <a:tr h="309991">
                <a:tc>
                  <a:txBody>
                    <a:bodyPr/>
                    <a:lstStyle/>
                    <a:p>
                      <a:pPr algn="l"/>
                      <a:r>
                        <a:rPr lang="en-US" sz="1200" b="0" dirty="0">
                          <a:solidFill>
                            <a:schemeClr val="bg1"/>
                          </a:solidFill>
                          <a:latin typeface="Calibri" panose="020F0502020204030204" pitchFamily="34" charset="0"/>
                          <a:cs typeface="Calibri" panose="020F0502020204030204" pitchFamily="34" charset="0"/>
                        </a:rPr>
                        <a:t>36-month PFS rate, % (95% CI)</a:t>
                      </a:r>
                    </a:p>
                  </a:txBody>
                  <a:tcP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b="0" dirty="0">
                          <a:solidFill>
                            <a:schemeClr val="bg1"/>
                          </a:solidFill>
                          <a:latin typeface="Calibri" panose="020F0502020204030204" pitchFamily="34" charset="0"/>
                          <a:cs typeface="Calibri" panose="020F0502020204030204" pitchFamily="34" charset="0"/>
                        </a:rPr>
                        <a:t>80</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(58-91)</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86</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(77-92)</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latin typeface="Calibri" panose="020F0502020204030204" pitchFamily="34" charset="0"/>
                          <a:cs typeface="Calibri" panose="020F0502020204030204" pitchFamily="34" charset="0"/>
                        </a:rPr>
                        <a:t>88</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(82-92)</a:t>
                      </a:r>
                    </a:p>
                  </a:txBody>
                  <a:tcP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8881946"/>
                  </a:ext>
                </a:extLst>
              </a:tr>
            </a:tbl>
          </a:graphicData>
        </a:graphic>
      </p:graphicFrame>
      <p:graphicFrame>
        <p:nvGraphicFramePr>
          <p:cNvPr id="177" name="Table 59">
            <a:extLst>
              <a:ext uri="{FF2B5EF4-FFF2-40B4-BE49-F238E27FC236}">
                <a16:creationId xmlns:a16="http://schemas.microsoft.com/office/drawing/2014/main" id="{F16B46E8-D77F-B6CC-D68E-811CACA846ED}"/>
              </a:ext>
            </a:extLst>
          </p:cNvPr>
          <p:cNvGraphicFramePr>
            <a:graphicFrameLocks noGrp="1"/>
          </p:cNvGraphicFramePr>
          <p:nvPr>
            <p:extLst>
              <p:ext uri="{D42A27DB-BD31-4B8C-83A1-F6EECF244321}">
                <p14:modId xmlns:p14="http://schemas.microsoft.com/office/powerpoint/2010/main" val="2000958515"/>
              </p:ext>
            </p:extLst>
          </p:nvPr>
        </p:nvGraphicFramePr>
        <p:xfrm>
          <a:off x="9001335" y="3543701"/>
          <a:ext cx="3112168" cy="1158240"/>
        </p:xfrm>
        <a:graphic>
          <a:graphicData uri="http://schemas.openxmlformats.org/drawingml/2006/table">
            <a:tbl>
              <a:tblPr firstRow="1" bandRow="1">
                <a:tableStyleId>{5C22544A-7EE6-4342-B048-85BDC9FD1C3A}</a:tableStyleId>
              </a:tblPr>
              <a:tblGrid>
                <a:gridCol w="677924">
                  <a:extLst>
                    <a:ext uri="{9D8B030D-6E8A-4147-A177-3AD203B41FA5}">
                      <a16:colId xmlns:a16="http://schemas.microsoft.com/office/drawing/2014/main" val="3262188410"/>
                    </a:ext>
                  </a:extLst>
                </a:gridCol>
                <a:gridCol w="878160">
                  <a:extLst>
                    <a:ext uri="{9D8B030D-6E8A-4147-A177-3AD203B41FA5}">
                      <a16:colId xmlns:a16="http://schemas.microsoft.com/office/drawing/2014/main" val="2504001410"/>
                    </a:ext>
                  </a:extLst>
                </a:gridCol>
                <a:gridCol w="795892">
                  <a:extLst>
                    <a:ext uri="{9D8B030D-6E8A-4147-A177-3AD203B41FA5}">
                      <a16:colId xmlns:a16="http://schemas.microsoft.com/office/drawing/2014/main" val="2359947445"/>
                    </a:ext>
                  </a:extLst>
                </a:gridCol>
                <a:gridCol w="760192">
                  <a:extLst>
                    <a:ext uri="{9D8B030D-6E8A-4147-A177-3AD203B41FA5}">
                      <a16:colId xmlns:a16="http://schemas.microsoft.com/office/drawing/2014/main" val="3861283704"/>
                    </a:ext>
                  </a:extLst>
                </a:gridCol>
              </a:tblGrid>
              <a:tr h="480060">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del(17p)/</a:t>
                      </a:r>
                      <a:r>
                        <a:rPr lang="en-US" sz="1050" b="0" i="1" dirty="0">
                          <a:solidFill>
                            <a:schemeClr val="bg1"/>
                          </a:solidFill>
                          <a:latin typeface="Calibri" panose="020F0502020204030204" pitchFamily="34" charset="0"/>
                          <a:cs typeface="Calibri" panose="020F0502020204030204" pitchFamily="34" charset="0"/>
                        </a:rPr>
                        <a:t>TP53 </a:t>
                      </a:r>
                      <a:r>
                        <a:rPr lang="en-US" sz="1050" b="0" dirty="0">
                          <a:solidFill>
                            <a:schemeClr val="bg1"/>
                          </a:solidFill>
                          <a:latin typeface="Calibri" panose="020F0502020204030204" pitchFamily="34" charset="0"/>
                          <a:cs typeface="Calibri" panose="020F0502020204030204" pitchFamily="34" charset="0"/>
                        </a:rPr>
                        <a:t>mutated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n = 27</a:t>
                      </a:r>
                    </a:p>
                  </a:txBody>
                  <a:tcPr marL="0" marR="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rPr>
                        <a:t>Unmutated IGHV</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n = 89</a:t>
                      </a:r>
                      <a:endParaRPr lang="en-US" sz="1050" b="0" dirty="0">
                        <a:solidFill>
                          <a:schemeClr val="bg1"/>
                        </a:solidFill>
                        <a:latin typeface="Calibri" panose="020F0502020204030204" pitchFamily="34" charset="0"/>
                      </a:endParaRPr>
                    </a:p>
                  </a:txBody>
                  <a:tcPr marL="0" marR="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rPr>
                        <a:t>All treated patients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N = 159</a:t>
                      </a:r>
                      <a:endParaRPr lang="en-US" sz="1050" b="0" dirty="0">
                        <a:solidFill>
                          <a:schemeClr val="bg1"/>
                        </a:solidFill>
                        <a:latin typeface="Calibri" panose="020F0502020204030204" pitchFamily="34" charset="0"/>
                      </a:endParaRPr>
                    </a:p>
                  </a:txBody>
                  <a:tcPr marL="0" marR="0">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85076033"/>
                  </a:ext>
                </a:extLst>
              </a:tr>
              <a:tr h="586740">
                <a:tc>
                  <a:txBody>
                    <a:bodyPr/>
                    <a:lstStyle/>
                    <a:p>
                      <a:pPr algn="l"/>
                      <a:r>
                        <a:rPr lang="en-US" sz="1050" b="0" dirty="0">
                          <a:solidFill>
                            <a:schemeClr val="bg1"/>
                          </a:solidFill>
                          <a:latin typeface="Calibri" panose="020F0502020204030204" pitchFamily="34" charset="0"/>
                          <a:cs typeface="Calibri" panose="020F0502020204030204" pitchFamily="34" charset="0"/>
                        </a:rPr>
                        <a:t>36-month PFS rate, % (95% CI)</a:t>
                      </a:r>
                    </a:p>
                  </a:txBody>
                  <a:tcPr marR="0">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96</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(76-99)</a:t>
                      </a:r>
                    </a:p>
                  </a:txBody>
                  <a:tcPr marL="0"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97</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(90-99)</a:t>
                      </a:r>
                    </a:p>
                  </a:txBody>
                  <a:tcPr marL="0" marR="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0" dirty="0">
                          <a:solidFill>
                            <a:schemeClr val="bg1"/>
                          </a:solidFill>
                          <a:latin typeface="Calibri" panose="020F0502020204030204" pitchFamily="34" charset="0"/>
                          <a:cs typeface="Calibri" panose="020F0502020204030204" pitchFamily="34" charset="0"/>
                        </a:rPr>
                        <a:t>98</a:t>
                      </a:r>
                      <a:br>
                        <a:rPr lang="en-US" sz="1050" b="0" dirty="0">
                          <a:solidFill>
                            <a:schemeClr val="bg1"/>
                          </a:solidFill>
                          <a:latin typeface="Calibri" panose="020F0502020204030204" pitchFamily="34" charset="0"/>
                          <a:cs typeface="Calibri" panose="020F0502020204030204" pitchFamily="34" charset="0"/>
                        </a:rPr>
                      </a:br>
                      <a:r>
                        <a:rPr lang="en-US" sz="1050" b="0" dirty="0">
                          <a:solidFill>
                            <a:schemeClr val="bg1"/>
                          </a:solidFill>
                          <a:latin typeface="Calibri" panose="020F0502020204030204" pitchFamily="34" charset="0"/>
                          <a:cs typeface="Calibri" panose="020F0502020204030204" pitchFamily="34" charset="0"/>
                        </a:rPr>
                        <a:t>(94-99)</a:t>
                      </a:r>
                    </a:p>
                  </a:txBody>
                  <a:tcPr marL="0" marR="0"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8881946"/>
                  </a:ext>
                </a:extLst>
              </a:tr>
            </a:tbl>
          </a:graphicData>
        </a:graphic>
      </p:graphicFrame>
      <p:sp>
        <p:nvSpPr>
          <p:cNvPr id="178" name="TextBox 177">
            <a:extLst>
              <a:ext uri="{FF2B5EF4-FFF2-40B4-BE49-F238E27FC236}">
                <a16:creationId xmlns:a16="http://schemas.microsoft.com/office/drawing/2014/main" id="{5250CBD4-916A-0C54-0D49-1EDB1CF2C735}"/>
              </a:ext>
            </a:extLst>
          </p:cNvPr>
          <p:cNvSpPr txBox="1"/>
          <p:nvPr/>
        </p:nvSpPr>
        <p:spPr bwMode="auto">
          <a:xfrm>
            <a:off x="3737610" y="2274024"/>
            <a:ext cx="19157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sz="1200" b="1" dirty="0">
                <a:solidFill>
                  <a:schemeClr val="accent4"/>
                </a:solidFill>
                <a:latin typeface="Calibri" panose="020F0502020204030204" pitchFamily="34" charset="0"/>
                <a:cs typeface="Calibri" panose="020F0502020204030204" pitchFamily="34" charset="0"/>
              </a:rPr>
              <a:t>del(17p)/</a:t>
            </a:r>
            <a:r>
              <a:rPr lang="en-US" sz="1200" b="1" i="1" dirty="0">
                <a:solidFill>
                  <a:schemeClr val="accent4"/>
                </a:solidFill>
                <a:latin typeface="Calibri" panose="020F0502020204030204" pitchFamily="34" charset="0"/>
                <a:cs typeface="Calibri" panose="020F0502020204030204" pitchFamily="34" charset="0"/>
              </a:rPr>
              <a:t>TP53 </a:t>
            </a:r>
            <a:r>
              <a:rPr lang="en-US" sz="1200" b="1" dirty="0">
                <a:solidFill>
                  <a:schemeClr val="accent4"/>
                </a:solidFill>
                <a:latin typeface="Calibri" panose="020F0502020204030204" pitchFamily="34" charset="0"/>
                <a:cs typeface="Calibri" panose="020F0502020204030204" pitchFamily="34" charset="0"/>
              </a:rPr>
              <a:t>mutated</a:t>
            </a:r>
          </a:p>
        </p:txBody>
      </p:sp>
      <p:sp>
        <p:nvSpPr>
          <p:cNvPr id="179" name="TextBox 178">
            <a:extLst>
              <a:ext uri="{FF2B5EF4-FFF2-40B4-BE49-F238E27FC236}">
                <a16:creationId xmlns:a16="http://schemas.microsoft.com/office/drawing/2014/main" id="{32F6C5E2-FCE2-B145-8314-725EBA94AF08}"/>
              </a:ext>
            </a:extLst>
          </p:cNvPr>
          <p:cNvSpPr txBox="1"/>
          <p:nvPr/>
        </p:nvSpPr>
        <p:spPr bwMode="auto">
          <a:xfrm>
            <a:off x="5552440" y="2402294"/>
            <a:ext cx="1343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3"/>
                </a:solidFill>
                <a:latin typeface="Calibri" panose="020F0502020204030204" pitchFamily="34" charset="0"/>
              </a:rPr>
              <a:t>Unmutated IGHV</a:t>
            </a:r>
          </a:p>
        </p:txBody>
      </p:sp>
      <p:sp>
        <p:nvSpPr>
          <p:cNvPr id="180" name="TextBox 179">
            <a:extLst>
              <a:ext uri="{FF2B5EF4-FFF2-40B4-BE49-F238E27FC236}">
                <a16:creationId xmlns:a16="http://schemas.microsoft.com/office/drawing/2014/main" id="{84F4D084-BB53-D51F-FF32-5D278F37CE28}"/>
              </a:ext>
            </a:extLst>
          </p:cNvPr>
          <p:cNvSpPr txBox="1"/>
          <p:nvPr/>
        </p:nvSpPr>
        <p:spPr bwMode="auto">
          <a:xfrm>
            <a:off x="5143500" y="1760220"/>
            <a:ext cx="17529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1"/>
                </a:solidFill>
                <a:latin typeface="Calibri" panose="020F0502020204030204" pitchFamily="34" charset="0"/>
              </a:rPr>
              <a:t>All treated patients</a:t>
            </a:r>
          </a:p>
        </p:txBody>
      </p:sp>
      <p:grpSp>
        <p:nvGrpSpPr>
          <p:cNvPr id="181" name="Group 180">
            <a:extLst>
              <a:ext uri="{FF2B5EF4-FFF2-40B4-BE49-F238E27FC236}">
                <a16:creationId xmlns:a16="http://schemas.microsoft.com/office/drawing/2014/main" id="{685FC91F-EA0A-61BA-2602-A49EDCC36738}"/>
              </a:ext>
            </a:extLst>
          </p:cNvPr>
          <p:cNvGrpSpPr/>
          <p:nvPr/>
        </p:nvGrpSpPr>
        <p:grpSpPr>
          <a:xfrm>
            <a:off x="9027399" y="1740839"/>
            <a:ext cx="2964129" cy="121540"/>
            <a:chOff x="9027399" y="1740839"/>
            <a:chExt cx="2964129" cy="121540"/>
          </a:xfrm>
        </p:grpSpPr>
        <p:sp>
          <p:nvSpPr>
            <p:cNvPr id="182" name="Freeform 181">
              <a:extLst>
                <a:ext uri="{FF2B5EF4-FFF2-40B4-BE49-F238E27FC236}">
                  <a16:creationId xmlns:a16="http://schemas.microsoft.com/office/drawing/2014/main" id="{FDC7451E-671A-789A-089A-C723013D0EC9}"/>
                </a:ext>
              </a:extLst>
            </p:cNvPr>
            <p:cNvSpPr/>
            <p:nvPr/>
          </p:nvSpPr>
          <p:spPr bwMode="auto">
            <a:xfrm>
              <a:off x="9027399" y="1779705"/>
              <a:ext cx="2964129" cy="61369"/>
            </a:xfrm>
            <a:custGeom>
              <a:avLst/>
              <a:gdLst>
                <a:gd name="connsiteX0" fmla="*/ 0 w 2964129"/>
                <a:gd name="connsiteY0" fmla="*/ 0 h 61369"/>
                <a:gd name="connsiteX1" fmla="*/ 1178287 w 2964129"/>
                <a:gd name="connsiteY1" fmla="*/ 0 h 61369"/>
                <a:gd name="connsiteX2" fmla="*/ 1178287 w 2964129"/>
                <a:gd name="connsiteY2" fmla="*/ 0 h 61369"/>
                <a:gd name="connsiteX3" fmla="*/ 1178287 w 2964129"/>
                <a:gd name="connsiteY3" fmla="*/ 61369 h 61369"/>
                <a:gd name="connsiteX4" fmla="*/ 1331710 w 2964129"/>
                <a:gd name="connsiteY4" fmla="*/ 61369 h 61369"/>
                <a:gd name="connsiteX5" fmla="*/ 1325573 w 2964129"/>
                <a:gd name="connsiteY5" fmla="*/ 61369 h 61369"/>
                <a:gd name="connsiteX6" fmla="*/ 2964129 w 2964129"/>
                <a:gd name="connsiteY6" fmla="*/ 61369 h 6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4129" h="61369">
                  <a:moveTo>
                    <a:pt x="0" y="0"/>
                  </a:moveTo>
                  <a:lnTo>
                    <a:pt x="1178287" y="0"/>
                  </a:lnTo>
                  <a:lnTo>
                    <a:pt x="1178287" y="0"/>
                  </a:lnTo>
                  <a:lnTo>
                    <a:pt x="1178287" y="61369"/>
                  </a:lnTo>
                  <a:lnTo>
                    <a:pt x="1331710" y="61369"/>
                  </a:lnTo>
                  <a:lnTo>
                    <a:pt x="1325573" y="61369"/>
                  </a:lnTo>
                  <a:lnTo>
                    <a:pt x="2964129" y="61369"/>
                  </a:lnTo>
                </a:path>
              </a:pathLst>
            </a:custGeom>
            <a:noFill/>
            <a:ln w="28575">
              <a:solidFill>
                <a:schemeClr val="accent1"/>
              </a:solidFill>
              <a:miter lim="800000"/>
              <a:headEnd/>
              <a:tailEnd/>
            </a:ln>
          </p:spPr>
          <p:txBody>
            <a:bodyPr rtlCol="0" anchor="ctr"/>
            <a:lstStyle/>
            <a:p>
              <a:pPr algn="ctr"/>
              <a:endParaRPr lang="en-US" dirty="0"/>
            </a:p>
          </p:txBody>
        </p:sp>
        <p:cxnSp>
          <p:nvCxnSpPr>
            <p:cNvPr id="183" name="Straight Connector 182">
              <a:extLst>
                <a:ext uri="{FF2B5EF4-FFF2-40B4-BE49-F238E27FC236}">
                  <a16:creationId xmlns:a16="http://schemas.microsoft.com/office/drawing/2014/main" id="{6890C758-A036-B9AB-7297-9209D9471EF1}"/>
                </a:ext>
              </a:extLst>
            </p:cNvPr>
            <p:cNvCxnSpPr>
              <a:cxnSpLocks/>
            </p:cNvCxnSpPr>
            <p:nvPr/>
          </p:nvCxnSpPr>
          <p:spPr bwMode="auto">
            <a:xfrm>
              <a:off x="9279012"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0C09D30-8808-84D0-6C7D-46CA16F8EC6F}"/>
                </a:ext>
              </a:extLst>
            </p:cNvPr>
            <p:cNvCxnSpPr>
              <a:cxnSpLocks/>
            </p:cNvCxnSpPr>
            <p:nvPr/>
          </p:nvCxnSpPr>
          <p:spPr bwMode="auto">
            <a:xfrm>
              <a:off x="9517329"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5EBE55EF-D1E1-456B-0B0C-F6C651325565}"/>
                </a:ext>
              </a:extLst>
            </p:cNvPr>
            <p:cNvCxnSpPr>
              <a:cxnSpLocks/>
            </p:cNvCxnSpPr>
            <p:nvPr/>
          </p:nvCxnSpPr>
          <p:spPr bwMode="auto">
            <a:xfrm>
              <a:off x="9178777" y="1740839"/>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118A73A-A3DD-B274-0539-505E789C195B}"/>
                </a:ext>
              </a:extLst>
            </p:cNvPr>
            <p:cNvCxnSpPr>
              <a:cxnSpLocks/>
            </p:cNvCxnSpPr>
            <p:nvPr/>
          </p:nvCxnSpPr>
          <p:spPr bwMode="auto">
            <a:xfrm>
              <a:off x="1121915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3E6CDCD-90CE-B443-E7C7-E2EA8116509A}"/>
                </a:ext>
              </a:extLst>
            </p:cNvPr>
            <p:cNvCxnSpPr>
              <a:cxnSpLocks/>
            </p:cNvCxnSpPr>
            <p:nvPr/>
          </p:nvCxnSpPr>
          <p:spPr bwMode="auto">
            <a:xfrm>
              <a:off x="1126339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51B07A2D-DF69-F8F1-753A-861CCE702D59}"/>
                </a:ext>
              </a:extLst>
            </p:cNvPr>
            <p:cNvCxnSpPr>
              <a:cxnSpLocks/>
            </p:cNvCxnSpPr>
            <p:nvPr/>
          </p:nvCxnSpPr>
          <p:spPr bwMode="auto">
            <a:xfrm>
              <a:off x="10712108"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31D877BD-F0FB-0B56-9CF0-DD43CED77FAB}"/>
                </a:ext>
              </a:extLst>
            </p:cNvPr>
            <p:cNvCxnSpPr>
              <a:cxnSpLocks/>
            </p:cNvCxnSpPr>
            <p:nvPr/>
          </p:nvCxnSpPr>
          <p:spPr bwMode="auto">
            <a:xfrm>
              <a:off x="11614154"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8E8F331B-FF94-9EAC-A488-1854294DD270}"/>
                </a:ext>
              </a:extLst>
            </p:cNvPr>
            <p:cNvCxnSpPr>
              <a:cxnSpLocks/>
            </p:cNvCxnSpPr>
            <p:nvPr/>
          </p:nvCxnSpPr>
          <p:spPr bwMode="auto">
            <a:xfrm>
              <a:off x="11658394"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FC9A077-A7C3-73DB-DB9F-37E14CE69F2B}"/>
                </a:ext>
              </a:extLst>
            </p:cNvPr>
            <p:cNvCxnSpPr>
              <a:cxnSpLocks/>
            </p:cNvCxnSpPr>
            <p:nvPr/>
          </p:nvCxnSpPr>
          <p:spPr bwMode="auto">
            <a:xfrm>
              <a:off x="11841199"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151FBF2-3D17-099C-0E82-CFB4B4D9DBDE}"/>
                </a:ext>
              </a:extLst>
            </p:cNvPr>
            <p:cNvCxnSpPr>
              <a:cxnSpLocks/>
            </p:cNvCxnSpPr>
            <p:nvPr/>
          </p:nvCxnSpPr>
          <p:spPr bwMode="auto">
            <a:xfrm>
              <a:off x="11885439"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08B31EE-8076-4D5A-1F4F-2A5882812520}"/>
                </a:ext>
              </a:extLst>
            </p:cNvPr>
            <p:cNvCxnSpPr>
              <a:cxnSpLocks/>
            </p:cNvCxnSpPr>
            <p:nvPr/>
          </p:nvCxnSpPr>
          <p:spPr bwMode="auto">
            <a:xfrm>
              <a:off x="11754735"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5951B6B-054C-88B8-3629-46BE2F89D677}"/>
                </a:ext>
              </a:extLst>
            </p:cNvPr>
            <p:cNvCxnSpPr>
              <a:cxnSpLocks/>
            </p:cNvCxnSpPr>
            <p:nvPr/>
          </p:nvCxnSpPr>
          <p:spPr bwMode="auto">
            <a:xfrm>
              <a:off x="11798975"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AC98C6B-9D61-2154-5EBD-26BFC9F05E8D}"/>
                </a:ext>
              </a:extLst>
            </p:cNvPr>
            <p:cNvCxnSpPr>
              <a:cxnSpLocks/>
            </p:cNvCxnSpPr>
            <p:nvPr/>
          </p:nvCxnSpPr>
          <p:spPr bwMode="auto">
            <a:xfrm>
              <a:off x="11694396" y="1788736"/>
              <a:ext cx="0" cy="73643"/>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89EABDF-C394-D422-B20F-35E6A34D227D}"/>
                </a:ext>
              </a:extLst>
            </p:cNvPr>
            <p:cNvCxnSpPr>
              <a:cxnSpLocks/>
            </p:cNvCxnSpPr>
            <p:nvPr/>
          </p:nvCxnSpPr>
          <p:spPr bwMode="auto">
            <a:xfrm>
              <a:off x="11940178" y="1788736"/>
              <a:ext cx="0" cy="73643"/>
            </a:xfrm>
            <a:prstGeom prst="line">
              <a:avLst/>
            </a:prstGeom>
            <a:noFill/>
            <a:ln w="4762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1EC93F5-9000-2ADE-700D-4D59338552E1}"/>
                </a:ext>
              </a:extLst>
            </p:cNvPr>
            <p:cNvCxnSpPr>
              <a:cxnSpLocks/>
            </p:cNvCxnSpPr>
            <p:nvPr/>
          </p:nvCxnSpPr>
          <p:spPr bwMode="auto">
            <a:xfrm>
              <a:off x="9281286" y="1756762"/>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95711C5-10CC-F568-E417-EB75B98DCDDB}"/>
                </a:ext>
              </a:extLst>
            </p:cNvPr>
            <p:cNvCxnSpPr>
              <a:cxnSpLocks/>
            </p:cNvCxnSpPr>
            <p:nvPr/>
          </p:nvCxnSpPr>
          <p:spPr bwMode="auto">
            <a:xfrm>
              <a:off x="9399566" y="1759037"/>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A9482BD-0FF3-0F01-CC0F-C63BE3DA601F}"/>
                </a:ext>
              </a:extLst>
            </p:cNvPr>
            <p:cNvCxnSpPr>
              <a:cxnSpLocks/>
            </p:cNvCxnSpPr>
            <p:nvPr/>
          </p:nvCxnSpPr>
          <p:spPr bwMode="auto">
            <a:xfrm>
              <a:off x="9517846" y="1761312"/>
              <a:ext cx="0" cy="73643"/>
            </a:xfrm>
            <a:prstGeom prst="line">
              <a:avLst/>
            </a:prstGeom>
            <a:noFill/>
            <a:ln w="28575" cap="flat" cmpd="sng" algn="ctr">
              <a:solidFill>
                <a:schemeClr val="accent3"/>
              </a:solidFill>
              <a:prstDash val="solid"/>
              <a:round/>
              <a:headEnd type="none" w="med" len="med"/>
              <a:tailEnd type="none" w="med" len="med"/>
            </a:ln>
            <a:effectLst/>
          </p:spPr>
        </p:cxnSp>
      </p:grpSp>
      <p:sp>
        <p:nvSpPr>
          <p:cNvPr id="200" name="Freeform 199">
            <a:extLst>
              <a:ext uri="{FF2B5EF4-FFF2-40B4-BE49-F238E27FC236}">
                <a16:creationId xmlns:a16="http://schemas.microsoft.com/office/drawing/2014/main" id="{3101178F-0D89-E246-068C-D2B13619B1BE}"/>
              </a:ext>
            </a:extLst>
          </p:cNvPr>
          <p:cNvSpPr/>
          <p:nvPr/>
        </p:nvSpPr>
        <p:spPr bwMode="auto">
          <a:xfrm>
            <a:off x="9031406" y="1801504"/>
            <a:ext cx="2968388" cy="75063"/>
          </a:xfrm>
          <a:custGeom>
            <a:avLst/>
            <a:gdLst>
              <a:gd name="connsiteX0" fmla="*/ 0 w 2968388"/>
              <a:gd name="connsiteY0" fmla="*/ 0 h 75063"/>
              <a:gd name="connsiteX1" fmla="*/ 1170295 w 2968388"/>
              <a:gd name="connsiteY1" fmla="*/ 0 h 75063"/>
              <a:gd name="connsiteX2" fmla="*/ 1170295 w 2968388"/>
              <a:gd name="connsiteY2" fmla="*/ 30708 h 75063"/>
              <a:gd name="connsiteX3" fmla="*/ 1313597 w 2968388"/>
              <a:gd name="connsiteY3" fmla="*/ 30708 h 75063"/>
              <a:gd name="connsiteX4" fmla="*/ 1313597 w 2968388"/>
              <a:gd name="connsiteY4" fmla="*/ 75063 h 75063"/>
              <a:gd name="connsiteX5" fmla="*/ 2968388 w 2968388"/>
              <a:gd name="connsiteY5" fmla="*/ 75063 h 7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8388" h="75063">
                <a:moveTo>
                  <a:pt x="0" y="0"/>
                </a:moveTo>
                <a:lnTo>
                  <a:pt x="1170295" y="0"/>
                </a:lnTo>
                <a:lnTo>
                  <a:pt x="1170295" y="30708"/>
                </a:lnTo>
                <a:lnTo>
                  <a:pt x="1313597" y="30708"/>
                </a:lnTo>
                <a:lnTo>
                  <a:pt x="1313597" y="75063"/>
                </a:lnTo>
                <a:lnTo>
                  <a:pt x="2968388" y="75063"/>
                </a:lnTo>
              </a:path>
            </a:pathLst>
          </a:custGeom>
          <a:noFill/>
          <a:ln w="28575">
            <a:solidFill>
              <a:schemeClr val="accent3"/>
            </a:solidFill>
            <a:miter lim="800000"/>
            <a:headEnd/>
            <a:tailEnd/>
          </a:ln>
        </p:spPr>
        <p:txBody>
          <a:bodyPr rtlCol="0" anchor="ctr"/>
          <a:lstStyle/>
          <a:p>
            <a:pPr algn="ctr"/>
            <a:endParaRPr lang="en-US" dirty="0"/>
          </a:p>
        </p:txBody>
      </p:sp>
      <p:cxnSp>
        <p:nvCxnSpPr>
          <p:cNvPr id="201" name="Straight Connector 200">
            <a:extLst>
              <a:ext uri="{FF2B5EF4-FFF2-40B4-BE49-F238E27FC236}">
                <a16:creationId xmlns:a16="http://schemas.microsoft.com/office/drawing/2014/main" id="{5EE046D3-8872-F142-A31E-AB524AA324B1}"/>
              </a:ext>
            </a:extLst>
          </p:cNvPr>
          <p:cNvCxnSpPr>
            <a:cxnSpLocks/>
          </p:cNvCxnSpPr>
          <p:nvPr/>
        </p:nvCxnSpPr>
        <p:spPr bwMode="auto">
          <a:xfrm>
            <a:off x="11215487" y="1834061"/>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DDD3709-DA88-35DD-467B-538E8625B1D0}"/>
              </a:ext>
            </a:extLst>
          </p:cNvPr>
          <p:cNvCxnSpPr>
            <a:cxnSpLocks/>
          </p:cNvCxnSpPr>
          <p:nvPr/>
        </p:nvCxnSpPr>
        <p:spPr bwMode="auto">
          <a:xfrm>
            <a:off x="11613213" y="1830344"/>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C147930-CBD5-039E-0A66-E050BABDB3DC}"/>
              </a:ext>
            </a:extLst>
          </p:cNvPr>
          <p:cNvCxnSpPr>
            <a:cxnSpLocks/>
          </p:cNvCxnSpPr>
          <p:nvPr/>
        </p:nvCxnSpPr>
        <p:spPr bwMode="auto">
          <a:xfrm>
            <a:off x="11944031" y="1836185"/>
            <a:ext cx="0" cy="73643"/>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1431DB18-39C0-FDD8-85AD-8586F9258C00}"/>
              </a:ext>
            </a:extLst>
          </p:cNvPr>
          <p:cNvCxnSpPr>
            <a:cxnSpLocks/>
          </p:cNvCxnSpPr>
          <p:nvPr/>
        </p:nvCxnSpPr>
        <p:spPr bwMode="auto">
          <a:xfrm>
            <a:off x="11694985" y="1835654"/>
            <a:ext cx="0" cy="73643"/>
          </a:xfrm>
          <a:prstGeom prst="line">
            <a:avLst/>
          </a:prstGeom>
          <a:noFill/>
          <a:ln w="28575" cap="flat" cmpd="sng" algn="ctr">
            <a:solidFill>
              <a:schemeClr val="accent3"/>
            </a:solidFill>
            <a:prstDash val="solid"/>
            <a:round/>
            <a:headEnd type="none" w="med" len="med"/>
            <a:tailEnd type="none" w="med" len="med"/>
          </a:ln>
          <a:effectLst/>
        </p:spPr>
      </p:cxnSp>
      <p:sp>
        <p:nvSpPr>
          <p:cNvPr id="205" name="Freeform 204">
            <a:extLst>
              <a:ext uri="{FF2B5EF4-FFF2-40B4-BE49-F238E27FC236}">
                <a16:creationId xmlns:a16="http://schemas.microsoft.com/office/drawing/2014/main" id="{BE22BF46-C44F-C116-B2F2-5E91A98A1039}"/>
              </a:ext>
            </a:extLst>
          </p:cNvPr>
          <p:cNvSpPr/>
          <p:nvPr/>
        </p:nvSpPr>
        <p:spPr bwMode="auto">
          <a:xfrm>
            <a:off x="9038860" y="1787381"/>
            <a:ext cx="2959852" cy="101954"/>
          </a:xfrm>
          <a:custGeom>
            <a:avLst/>
            <a:gdLst>
              <a:gd name="connsiteX0" fmla="*/ 0 w 2959852"/>
              <a:gd name="connsiteY0" fmla="*/ 0 h 101954"/>
              <a:gd name="connsiteX1" fmla="*/ 1166099 w 2959852"/>
              <a:gd name="connsiteY1" fmla="*/ 0 h 101954"/>
              <a:gd name="connsiteX2" fmla="*/ 1166099 w 2959852"/>
              <a:gd name="connsiteY2" fmla="*/ 101954 h 101954"/>
              <a:gd name="connsiteX3" fmla="*/ 2959852 w 2959852"/>
              <a:gd name="connsiteY3" fmla="*/ 101954 h 101954"/>
            </a:gdLst>
            <a:ahLst/>
            <a:cxnLst>
              <a:cxn ang="0">
                <a:pos x="connsiteX0" y="connsiteY0"/>
              </a:cxn>
              <a:cxn ang="0">
                <a:pos x="connsiteX1" y="connsiteY1"/>
              </a:cxn>
              <a:cxn ang="0">
                <a:pos x="connsiteX2" y="connsiteY2"/>
              </a:cxn>
              <a:cxn ang="0">
                <a:pos x="connsiteX3" y="connsiteY3"/>
              </a:cxn>
            </a:cxnLst>
            <a:rect l="l" t="t" r="r" b="b"/>
            <a:pathLst>
              <a:path w="2959852" h="101954">
                <a:moveTo>
                  <a:pt x="0" y="0"/>
                </a:moveTo>
                <a:lnTo>
                  <a:pt x="1166099" y="0"/>
                </a:lnTo>
                <a:lnTo>
                  <a:pt x="1166099" y="101954"/>
                </a:lnTo>
                <a:lnTo>
                  <a:pt x="2959852" y="101954"/>
                </a:lnTo>
              </a:path>
            </a:pathLst>
          </a:custGeom>
          <a:noFill/>
          <a:ln w="28575">
            <a:solidFill>
              <a:schemeClr val="accent4"/>
            </a:solidFill>
            <a:miter lim="800000"/>
            <a:headEnd/>
            <a:tailEnd/>
          </a:ln>
        </p:spPr>
        <p:txBody>
          <a:bodyPr rtlCol="0" anchor="ctr"/>
          <a:lstStyle/>
          <a:p>
            <a:pPr algn="ctr"/>
            <a:endParaRPr lang="en-US" dirty="0"/>
          </a:p>
        </p:txBody>
      </p:sp>
      <p:cxnSp>
        <p:nvCxnSpPr>
          <p:cNvPr id="206" name="Straight Connector 205">
            <a:extLst>
              <a:ext uri="{FF2B5EF4-FFF2-40B4-BE49-F238E27FC236}">
                <a16:creationId xmlns:a16="http://schemas.microsoft.com/office/drawing/2014/main" id="{909D2893-A37C-A8BA-B139-525D4FC55164}"/>
              </a:ext>
            </a:extLst>
          </p:cNvPr>
          <p:cNvCxnSpPr>
            <a:cxnSpLocks/>
          </p:cNvCxnSpPr>
          <p:nvPr/>
        </p:nvCxnSpPr>
        <p:spPr bwMode="auto">
          <a:xfrm>
            <a:off x="11269119" y="1843088"/>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5EF44F9-7967-5D4B-8932-5BFB6292326D}"/>
              </a:ext>
            </a:extLst>
          </p:cNvPr>
          <p:cNvCxnSpPr>
            <a:cxnSpLocks/>
          </p:cNvCxnSpPr>
          <p:nvPr/>
        </p:nvCxnSpPr>
        <p:spPr bwMode="auto">
          <a:xfrm>
            <a:off x="11657287" y="1842557"/>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056BA74-FDE3-8568-4BE1-B7ACF00EAE2A}"/>
              </a:ext>
            </a:extLst>
          </p:cNvPr>
          <p:cNvCxnSpPr>
            <a:cxnSpLocks/>
          </p:cNvCxnSpPr>
          <p:nvPr/>
        </p:nvCxnSpPr>
        <p:spPr bwMode="auto">
          <a:xfrm>
            <a:off x="11755524" y="1842026"/>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D3CABC3-7025-BF2E-E897-D3065C769F7B}"/>
              </a:ext>
            </a:extLst>
          </p:cNvPr>
          <p:cNvCxnSpPr>
            <a:cxnSpLocks/>
          </p:cNvCxnSpPr>
          <p:nvPr/>
        </p:nvCxnSpPr>
        <p:spPr bwMode="auto">
          <a:xfrm>
            <a:off x="11802784" y="1841495"/>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C718679-1017-F0EE-E848-253C29AE2D91}"/>
              </a:ext>
            </a:extLst>
          </p:cNvPr>
          <p:cNvCxnSpPr>
            <a:cxnSpLocks/>
          </p:cNvCxnSpPr>
          <p:nvPr/>
        </p:nvCxnSpPr>
        <p:spPr bwMode="auto">
          <a:xfrm>
            <a:off x="11850044" y="1840964"/>
            <a:ext cx="0" cy="73643"/>
          </a:xfrm>
          <a:prstGeom prst="line">
            <a:avLst/>
          </a:prstGeom>
          <a:noFill/>
          <a:ln w="28575"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B1BC881-293E-A68E-D665-211A60D39E20}"/>
              </a:ext>
            </a:extLst>
          </p:cNvPr>
          <p:cNvCxnSpPr>
            <a:cxnSpLocks/>
          </p:cNvCxnSpPr>
          <p:nvPr/>
        </p:nvCxnSpPr>
        <p:spPr bwMode="auto">
          <a:xfrm>
            <a:off x="11884560" y="1840433"/>
            <a:ext cx="0" cy="73643"/>
          </a:xfrm>
          <a:prstGeom prst="line">
            <a:avLst/>
          </a:prstGeom>
          <a:noFill/>
          <a:ln w="28575" cap="flat" cmpd="sng" algn="ctr">
            <a:solidFill>
              <a:schemeClr val="accent4"/>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CB3DF195-6BA9-663F-2018-78AAB28C3A4B}"/>
              </a:ext>
            </a:extLst>
          </p:cNvPr>
          <p:cNvSpPr txBox="1"/>
          <p:nvPr/>
        </p:nvSpPr>
        <p:spPr bwMode="auto">
          <a:xfrm>
            <a:off x="9201150" y="1922731"/>
            <a:ext cx="16743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spcAft>
                <a:spcPct val="0"/>
              </a:spcAft>
            </a:pPr>
            <a:r>
              <a:rPr lang="en-US" sz="1200" b="1" dirty="0">
                <a:solidFill>
                  <a:schemeClr val="accent4"/>
                </a:solidFill>
                <a:latin typeface="Calibri" panose="020F0502020204030204" pitchFamily="34" charset="0"/>
                <a:cs typeface="Calibri" panose="020F0502020204030204" pitchFamily="34" charset="0"/>
              </a:rPr>
              <a:t>del(17p)/</a:t>
            </a:r>
            <a:r>
              <a:rPr lang="en-US" sz="1200" b="1" i="1" dirty="0">
                <a:solidFill>
                  <a:schemeClr val="accent4"/>
                </a:solidFill>
                <a:latin typeface="Calibri" panose="020F0502020204030204" pitchFamily="34" charset="0"/>
                <a:cs typeface="Calibri" panose="020F0502020204030204" pitchFamily="34" charset="0"/>
              </a:rPr>
              <a:t>TP53 </a:t>
            </a:r>
            <a:r>
              <a:rPr lang="en-US" sz="1200" b="1" dirty="0">
                <a:solidFill>
                  <a:schemeClr val="accent4"/>
                </a:solidFill>
                <a:latin typeface="Calibri" panose="020F0502020204030204" pitchFamily="34" charset="0"/>
                <a:cs typeface="Calibri" panose="020F0502020204030204" pitchFamily="34" charset="0"/>
              </a:rPr>
              <a:t>mutated</a:t>
            </a:r>
          </a:p>
        </p:txBody>
      </p:sp>
      <p:sp>
        <p:nvSpPr>
          <p:cNvPr id="213" name="TextBox 212">
            <a:extLst>
              <a:ext uri="{FF2B5EF4-FFF2-40B4-BE49-F238E27FC236}">
                <a16:creationId xmlns:a16="http://schemas.microsoft.com/office/drawing/2014/main" id="{2ED4F4A1-08E7-ADCE-7BEC-ADD5B0ACFF9C}"/>
              </a:ext>
            </a:extLst>
          </p:cNvPr>
          <p:cNvSpPr txBox="1"/>
          <p:nvPr/>
        </p:nvSpPr>
        <p:spPr bwMode="auto">
          <a:xfrm>
            <a:off x="10724322" y="1924774"/>
            <a:ext cx="13439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3"/>
                </a:solidFill>
                <a:latin typeface="Calibri" panose="020F0502020204030204" pitchFamily="34" charset="0"/>
              </a:rPr>
              <a:t>Unmutated IGHV</a:t>
            </a:r>
          </a:p>
        </p:txBody>
      </p:sp>
      <p:sp>
        <p:nvSpPr>
          <p:cNvPr id="214" name="TextBox 213">
            <a:extLst>
              <a:ext uri="{FF2B5EF4-FFF2-40B4-BE49-F238E27FC236}">
                <a16:creationId xmlns:a16="http://schemas.microsoft.com/office/drawing/2014/main" id="{711EFE24-15F6-C83E-7DEF-64849CAAD743}"/>
              </a:ext>
            </a:extLst>
          </p:cNvPr>
          <p:cNvSpPr txBox="1"/>
          <p:nvPr/>
        </p:nvSpPr>
        <p:spPr bwMode="auto">
          <a:xfrm>
            <a:off x="10331726" y="1518258"/>
            <a:ext cx="17365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r">
              <a:defRPr/>
            </a:pPr>
            <a:r>
              <a:rPr lang="en-US" sz="1200" b="1" dirty="0">
                <a:solidFill>
                  <a:schemeClr val="accent1"/>
                </a:solidFill>
                <a:latin typeface="Calibri" panose="020F0502020204030204" pitchFamily="34" charset="0"/>
              </a:rPr>
              <a:t>All treated patients</a:t>
            </a:r>
          </a:p>
        </p:txBody>
      </p:sp>
    </p:spTree>
    <p:extLst>
      <p:ext uri="{BB962C8B-B14F-4D97-AF65-F5344CB8AC3E}">
        <p14:creationId xmlns:p14="http://schemas.microsoft.com/office/powerpoint/2010/main" val="2772193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AEs</a:t>
            </a:r>
            <a:endParaRPr lang="en-US" altLang="en-US" dirty="0"/>
          </a:p>
        </p:txBody>
      </p:sp>
      <p:sp>
        <p:nvSpPr>
          <p:cNvPr id="6" name="Content Placeholder 5">
            <a:extLst>
              <a:ext uri="{FF2B5EF4-FFF2-40B4-BE49-F238E27FC236}">
                <a16:creationId xmlns:a16="http://schemas.microsoft.com/office/drawing/2014/main" id="{D180FB9F-AE62-C251-8D93-9997A02E8DF9}"/>
              </a:ext>
            </a:extLst>
          </p:cNvPr>
          <p:cNvSpPr>
            <a:spLocks noGrp="1"/>
          </p:cNvSpPr>
          <p:nvPr>
            <p:ph sz="half" idx="2"/>
          </p:nvPr>
        </p:nvSpPr>
        <p:spPr>
          <a:xfrm>
            <a:off x="7659328" y="1510730"/>
            <a:ext cx="3822875" cy="4679462"/>
          </a:xfrm>
        </p:spPr>
        <p:txBody>
          <a:bodyPr/>
          <a:lstStyle/>
          <a:p>
            <a:r>
              <a:rPr lang="en-US" dirty="0"/>
              <a:t>No additional serious adverse events or secondary malignancies have been reported with longer follow-up</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 Reproduced with permission.</a:t>
            </a:r>
          </a:p>
        </p:txBody>
      </p:sp>
      <p:grpSp>
        <p:nvGrpSpPr>
          <p:cNvPr id="10" name="Group 9">
            <a:extLst>
              <a:ext uri="{FF2B5EF4-FFF2-40B4-BE49-F238E27FC236}">
                <a16:creationId xmlns:a16="http://schemas.microsoft.com/office/drawing/2014/main" id="{F3EFF74D-5705-13D1-AB7B-34D548C059A5}"/>
              </a:ext>
            </a:extLst>
          </p:cNvPr>
          <p:cNvGrpSpPr/>
          <p:nvPr/>
        </p:nvGrpSpPr>
        <p:grpSpPr>
          <a:xfrm>
            <a:off x="227463" y="1852741"/>
            <a:ext cx="3178560" cy="273151"/>
            <a:chOff x="227463" y="1862799"/>
            <a:chExt cx="3178560" cy="273151"/>
          </a:xfrm>
        </p:grpSpPr>
        <p:grpSp>
          <p:nvGrpSpPr>
            <p:cNvPr id="12" name="Group 11">
              <a:extLst>
                <a:ext uri="{FF2B5EF4-FFF2-40B4-BE49-F238E27FC236}">
                  <a16:creationId xmlns:a16="http://schemas.microsoft.com/office/drawing/2014/main" id="{44106872-2649-C755-BF69-3C0083153F8E}"/>
                </a:ext>
              </a:extLst>
            </p:cNvPr>
            <p:cNvGrpSpPr/>
            <p:nvPr/>
          </p:nvGrpSpPr>
          <p:grpSpPr>
            <a:xfrm>
              <a:off x="1596787" y="1874340"/>
              <a:ext cx="1809236" cy="261610"/>
              <a:chOff x="1596787" y="1898650"/>
              <a:chExt cx="1809236" cy="261610"/>
            </a:xfrm>
          </p:grpSpPr>
          <p:sp>
            <p:nvSpPr>
              <p:cNvPr id="14" name="Rectangle 13">
                <a:extLst>
                  <a:ext uri="{FF2B5EF4-FFF2-40B4-BE49-F238E27FC236}">
                    <a16:creationId xmlns:a16="http://schemas.microsoft.com/office/drawing/2014/main" id="{FB168029-22AD-05B3-35C7-3DB6A614A216}"/>
                  </a:ext>
                </a:extLst>
              </p:cNvPr>
              <p:cNvSpPr/>
              <p:nvPr/>
            </p:nvSpPr>
            <p:spPr bwMode="auto">
              <a:xfrm>
                <a:off x="1596787" y="1959644"/>
                <a:ext cx="1332931"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33</a:t>
                </a:r>
              </a:p>
            </p:txBody>
          </p:sp>
          <p:sp>
            <p:nvSpPr>
              <p:cNvPr id="15" name="Rectangle 14">
                <a:extLst>
                  <a:ext uri="{FF2B5EF4-FFF2-40B4-BE49-F238E27FC236}">
                    <a16:creationId xmlns:a16="http://schemas.microsoft.com/office/drawing/2014/main" id="{F7502204-AE69-E2CD-4829-177B2B042F06}"/>
                  </a:ext>
                </a:extLst>
              </p:cNvPr>
              <p:cNvSpPr/>
              <p:nvPr/>
            </p:nvSpPr>
            <p:spPr bwMode="auto">
              <a:xfrm>
                <a:off x="2922622" y="1959644"/>
                <a:ext cx="322996"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8</a:t>
                </a:r>
              </a:p>
            </p:txBody>
          </p:sp>
          <p:grpSp>
            <p:nvGrpSpPr>
              <p:cNvPr id="16" name="Group 15">
                <a:extLst>
                  <a:ext uri="{FF2B5EF4-FFF2-40B4-BE49-F238E27FC236}">
                    <a16:creationId xmlns:a16="http://schemas.microsoft.com/office/drawing/2014/main" id="{BE6CA816-A0BF-ADE4-24B9-51E36E73EF5F}"/>
                  </a:ext>
                </a:extLst>
              </p:cNvPr>
              <p:cNvGrpSpPr/>
              <p:nvPr/>
            </p:nvGrpSpPr>
            <p:grpSpPr>
              <a:xfrm>
                <a:off x="3246540" y="1898650"/>
                <a:ext cx="159483" cy="261610"/>
                <a:chOff x="3246540" y="1898650"/>
                <a:chExt cx="159483" cy="261610"/>
              </a:xfrm>
            </p:grpSpPr>
            <p:sp>
              <p:nvSpPr>
                <p:cNvPr id="17" name="Rectangle 16">
                  <a:extLst>
                    <a:ext uri="{FF2B5EF4-FFF2-40B4-BE49-F238E27FC236}">
                      <a16:creationId xmlns:a16="http://schemas.microsoft.com/office/drawing/2014/main" id="{DBC4FAED-E3E2-CA39-2DBF-49587F5C8DD3}"/>
                    </a:ext>
                  </a:extLst>
                </p:cNvPr>
                <p:cNvSpPr/>
                <p:nvPr/>
              </p:nvSpPr>
              <p:spPr bwMode="auto">
                <a:xfrm>
                  <a:off x="3246540" y="1959644"/>
                  <a:ext cx="50040"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1100" b="1"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A8FA35E9-002C-0FA3-EAA5-B86DE23626AD}"/>
                    </a:ext>
                  </a:extLst>
                </p:cNvPr>
                <p:cNvSpPr txBox="1"/>
                <p:nvPr/>
              </p:nvSpPr>
              <p:spPr bwMode="auto">
                <a:xfrm>
                  <a:off x="3284838" y="1898650"/>
                  <a:ext cx="1211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1</a:t>
                  </a:r>
                </a:p>
              </p:txBody>
            </p:sp>
          </p:grpSp>
        </p:grpSp>
        <p:sp>
          <p:nvSpPr>
            <p:cNvPr id="13" name="TextBox 12">
              <a:extLst>
                <a:ext uri="{FF2B5EF4-FFF2-40B4-BE49-F238E27FC236}">
                  <a16:creationId xmlns:a16="http://schemas.microsoft.com/office/drawing/2014/main" id="{F93850EB-0D56-E5ED-FADD-EB2EC76BCEEC}"/>
                </a:ext>
              </a:extLst>
            </p:cNvPr>
            <p:cNvSpPr txBox="1"/>
            <p:nvPr/>
          </p:nvSpPr>
          <p:spPr bwMode="auto">
            <a:xfrm>
              <a:off x="227463" y="1862799"/>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Nausea</a:t>
              </a:r>
            </a:p>
          </p:txBody>
        </p:sp>
      </p:grpSp>
      <p:grpSp>
        <p:nvGrpSpPr>
          <p:cNvPr id="19" name="Group 18">
            <a:extLst>
              <a:ext uri="{FF2B5EF4-FFF2-40B4-BE49-F238E27FC236}">
                <a16:creationId xmlns:a16="http://schemas.microsoft.com/office/drawing/2014/main" id="{8212043E-9374-134D-A3E4-5DD8F25C2992}"/>
              </a:ext>
            </a:extLst>
          </p:cNvPr>
          <p:cNvGrpSpPr/>
          <p:nvPr/>
        </p:nvGrpSpPr>
        <p:grpSpPr>
          <a:xfrm>
            <a:off x="227463" y="2019869"/>
            <a:ext cx="3038901" cy="261610"/>
            <a:chOff x="227463" y="2019869"/>
            <a:chExt cx="3038901" cy="261610"/>
          </a:xfrm>
        </p:grpSpPr>
        <p:sp>
          <p:nvSpPr>
            <p:cNvPr id="20" name="TextBox 19">
              <a:extLst>
                <a:ext uri="{FF2B5EF4-FFF2-40B4-BE49-F238E27FC236}">
                  <a16:creationId xmlns:a16="http://schemas.microsoft.com/office/drawing/2014/main" id="{54B9806A-F40C-54FE-B061-40355E454DEB}"/>
                </a:ext>
              </a:extLst>
            </p:cNvPr>
            <p:cNvSpPr txBox="1"/>
            <p:nvPr/>
          </p:nvSpPr>
          <p:spPr bwMode="auto">
            <a:xfrm>
              <a:off x="227463" y="2019869"/>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Neutropenia</a:t>
              </a:r>
            </a:p>
          </p:txBody>
        </p:sp>
        <p:sp>
          <p:nvSpPr>
            <p:cNvPr id="21" name="Rectangle 20">
              <a:extLst>
                <a:ext uri="{FF2B5EF4-FFF2-40B4-BE49-F238E27FC236}">
                  <a16:creationId xmlns:a16="http://schemas.microsoft.com/office/drawing/2014/main" id="{1479C9FF-B2A8-89A0-A904-C347834F238A}"/>
                </a:ext>
              </a:extLst>
            </p:cNvPr>
            <p:cNvSpPr/>
            <p:nvPr/>
          </p:nvSpPr>
          <p:spPr bwMode="auto">
            <a:xfrm>
              <a:off x="1596788" y="2107793"/>
              <a:ext cx="95534"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a:t>
              </a:r>
            </a:p>
          </p:txBody>
        </p:sp>
        <p:sp>
          <p:nvSpPr>
            <p:cNvPr id="22" name="Rectangle 21">
              <a:extLst>
                <a:ext uri="{FF2B5EF4-FFF2-40B4-BE49-F238E27FC236}">
                  <a16:creationId xmlns:a16="http://schemas.microsoft.com/office/drawing/2014/main" id="{33866025-A276-AA75-EF34-0325FA4BF7D0}"/>
                </a:ext>
              </a:extLst>
            </p:cNvPr>
            <p:cNvSpPr/>
            <p:nvPr/>
          </p:nvSpPr>
          <p:spPr bwMode="auto">
            <a:xfrm>
              <a:off x="1690047" y="2107793"/>
              <a:ext cx="252483"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6</a:t>
              </a:r>
            </a:p>
          </p:txBody>
        </p:sp>
        <p:sp>
          <p:nvSpPr>
            <p:cNvPr id="23" name="Rectangle 22">
              <a:extLst>
                <a:ext uri="{FF2B5EF4-FFF2-40B4-BE49-F238E27FC236}">
                  <a16:creationId xmlns:a16="http://schemas.microsoft.com/office/drawing/2014/main" id="{5ADF2079-917F-D4F4-7447-1756C321497A}"/>
                </a:ext>
              </a:extLst>
            </p:cNvPr>
            <p:cNvSpPr/>
            <p:nvPr/>
          </p:nvSpPr>
          <p:spPr bwMode="auto">
            <a:xfrm>
              <a:off x="1940255" y="2107793"/>
              <a:ext cx="793845"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19</a:t>
              </a:r>
            </a:p>
          </p:txBody>
        </p:sp>
        <p:sp>
          <p:nvSpPr>
            <p:cNvPr id="24" name="Rectangle 23">
              <a:extLst>
                <a:ext uri="{FF2B5EF4-FFF2-40B4-BE49-F238E27FC236}">
                  <a16:creationId xmlns:a16="http://schemas.microsoft.com/office/drawing/2014/main" id="{C529DFE2-33FD-D8BA-3B91-6B6E78775340}"/>
                </a:ext>
              </a:extLst>
            </p:cNvPr>
            <p:cNvSpPr/>
            <p:nvPr/>
          </p:nvSpPr>
          <p:spPr bwMode="auto">
            <a:xfrm>
              <a:off x="2729550" y="2107793"/>
              <a:ext cx="536814" cy="131928"/>
            </a:xfrm>
            <a:prstGeom prst="rect">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13</a:t>
              </a:r>
            </a:p>
          </p:txBody>
        </p:sp>
      </p:grpSp>
      <p:grpSp>
        <p:nvGrpSpPr>
          <p:cNvPr id="25" name="Group 24">
            <a:extLst>
              <a:ext uri="{FF2B5EF4-FFF2-40B4-BE49-F238E27FC236}">
                <a16:creationId xmlns:a16="http://schemas.microsoft.com/office/drawing/2014/main" id="{1D74E989-609D-5415-DCB0-04966E9CB9F3}"/>
              </a:ext>
            </a:extLst>
          </p:cNvPr>
          <p:cNvGrpSpPr/>
          <p:nvPr/>
        </p:nvGrpSpPr>
        <p:grpSpPr>
          <a:xfrm>
            <a:off x="227463" y="1685614"/>
            <a:ext cx="3913234" cy="261610"/>
            <a:chOff x="227463" y="1680191"/>
            <a:chExt cx="3913234" cy="261610"/>
          </a:xfrm>
        </p:grpSpPr>
        <p:sp>
          <p:nvSpPr>
            <p:cNvPr id="26" name="TextBox 25">
              <a:extLst>
                <a:ext uri="{FF2B5EF4-FFF2-40B4-BE49-F238E27FC236}">
                  <a16:creationId xmlns:a16="http://schemas.microsoft.com/office/drawing/2014/main" id="{07CFECD7-C690-671A-9D9E-5B2BB68AA4D4}"/>
                </a:ext>
              </a:extLst>
            </p:cNvPr>
            <p:cNvSpPr txBox="1"/>
            <p:nvPr/>
          </p:nvSpPr>
          <p:spPr bwMode="auto">
            <a:xfrm>
              <a:off x="227463" y="1680191"/>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Diarrhea</a:t>
              </a:r>
            </a:p>
          </p:txBody>
        </p:sp>
        <p:sp>
          <p:nvSpPr>
            <p:cNvPr id="27" name="Rectangle 26">
              <a:extLst>
                <a:ext uri="{FF2B5EF4-FFF2-40B4-BE49-F238E27FC236}">
                  <a16:creationId xmlns:a16="http://schemas.microsoft.com/office/drawing/2014/main" id="{87B05084-8DF5-5681-A82C-181F37890E8B}"/>
                </a:ext>
              </a:extLst>
            </p:cNvPr>
            <p:cNvSpPr/>
            <p:nvPr/>
          </p:nvSpPr>
          <p:spPr bwMode="auto">
            <a:xfrm>
              <a:off x="1596787" y="1752726"/>
              <a:ext cx="1833350"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45</a:t>
              </a:r>
            </a:p>
          </p:txBody>
        </p:sp>
        <p:sp>
          <p:nvSpPr>
            <p:cNvPr id="28" name="Rectangle 27">
              <a:extLst>
                <a:ext uri="{FF2B5EF4-FFF2-40B4-BE49-F238E27FC236}">
                  <a16:creationId xmlns:a16="http://schemas.microsoft.com/office/drawing/2014/main" id="{060B8041-FF6A-4082-49B1-95170D37C6D1}"/>
                </a:ext>
              </a:extLst>
            </p:cNvPr>
            <p:cNvSpPr/>
            <p:nvPr/>
          </p:nvSpPr>
          <p:spPr bwMode="auto">
            <a:xfrm>
              <a:off x="3430138" y="1752726"/>
              <a:ext cx="582303"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14</a:t>
              </a:r>
            </a:p>
          </p:txBody>
        </p:sp>
        <p:sp>
          <p:nvSpPr>
            <p:cNvPr id="29" name="Rectangle 28">
              <a:extLst>
                <a:ext uri="{FF2B5EF4-FFF2-40B4-BE49-F238E27FC236}">
                  <a16:creationId xmlns:a16="http://schemas.microsoft.com/office/drawing/2014/main" id="{3F1C3E85-9177-0D30-D021-5CCCDDDF1FA6}"/>
                </a:ext>
              </a:extLst>
            </p:cNvPr>
            <p:cNvSpPr/>
            <p:nvPr/>
          </p:nvSpPr>
          <p:spPr bwMode="auto">
            <a:xfrm>
              <a:off x="4013318" y="1752726"/>
              <a:ext cx="127379"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3</a:t>
              </a:r>
            </a:p>
          </p:txBody>
        </p:sp>
      </p:grpSp>
      <p:grpSp>
        <p:nvGrpSpPr>
          <p:cNvPr id="30" name="Group 29">
            <a:extLst>
              <a:ext uri="{FF2B5EF4-FFF2-40B4-BE49-F238E27FC236}">
                <a16:creationId xmlns:a16="http://schemas.microsoft.com/office/drawing/2014/main" id="{D63B21AB-B22F-96C0-38B4-16563FD699BE}"/>
              </a:ext>
            </a:extLst>
          </p:cNvPr>
          <p:cNvGrpSpPr/>
          <p:nvPr/>
        </p:nvGrpSpPr>
        <p:grpSpPr>
          <a:xfrm>
            <a:off x="227463" y="1518487"/>
            <a:ext cx="2824209" cy="273151"/>
            <a:chOff x="227463" y="1518487"/>
            <a:chExt cx="2824209" cy="273151"/>
          </a:xfrm>
        </p:grpSpPr>
        <p:grpSp>
          <p:nvGrpSpPr>
            <p:cNvPr id="31" name="Group 30">
              <a:extLst>
                <a:ext uri="{FF2B5EF4-FFF2-40B4-BE49-F238E27FC236}">
                  <a16:creationId xmlns:a16="http://schemas.microsoft.com/office/drawing/2014/main" id="{6163A983-7AB0-21B8-7A3B-D333005C781A}"/>
                </a:ext>
              </a:extLst>
            </p:cNvPr>
            <p:cNvGrpSpPr/>
            <p:nvPr/>
          </p:nvGrpSpPr>
          <p:grpSpPr>
            <a:xfrm>
              <a:off x="227463" y="1518487"/>
              <a:ext cx="2714766" cy="261610"/>
              <a:chOff x="227463" y="1518487"/>
              <a:chExt cx="2714766" cy="261610"/>
            </a:xfrm>
          </p:grpSpPr>
          <p:sp>
            <p:nvSpPr>
              <p:cNvPr id="33" name="TextBox 32">
                <a:extLst>
                  <a:ext uri="{FF2B5EF4-FFF2-40B4-BE49-F238E27FC236}">
                    <a16:creationId xmlns:a16="http://schemas.microsoft.com/office/drawing/2014/main" id="{BB951FDC-F8CA-2CE6-9A34-2D6739E01214}"/>
                  </a:ext>
                </a:extLst>
              </p:cNvPr>
              <p:cNvSpPr txBox="1"/>
              <p:nvPr/>
            </p:nvSpPr>
            <p:spPr bwMode="auto">
              <a:xfrm>
                <a:off x="227463" y="1518487"/>
                <a:ext cx="13693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Arthralgia</a:t>
                </a:r>
              </a:p>
            </p:txBody>
          </p:sp>
          <p:sp>
            <p:nvSpPr>
              <p:cNvPr id="34" name="Rectangle 33">
                <a:extLst>
                  <a:ext uri="{FF2B5EF4-FFF2-40B4-BE49-F238E27FC236}">
                    <a16:creationId xmlns:a16="http://schemas.microsoft.com/office/drawing/2014/main" id="{FE429448-5E98-A376-CCB4-305F4F8BFF06}"/>
                  </a:ext>
                </a:extLst>
              </p:cNvPr>
              <p:cNvSpPr/>
              <p:nvPr/>
            </p:nvSpPr>
            <p:spPr bwMode="auto">
              <a:xfrm>
                <a:off x="1600201" y="1591022"/>
                <a:ext cx="955712" cy="131928"/>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latin typeface="Calibri" panose="020F0502020204030204" pitchFamily="34" charset="0"/>
                    <a:cs typeface="Calibri" panose="020F0502020204030204" pitchFamily="34" charset="0"/>
                  </a:rPr>
                  <a:t>24</a:t>
                </a:r>
              </a:p>
            </p:txBody>
          </p:sp>
          <p:sp>
            <p:nvSpPr>
              <p:cNvPr id="35" name="Rectangle 34">
                <a:extLst>
                  <a:ext uri="{FF2B5EF4-FFF2-40B4-BE49-F238E27FC236}">
                    <a16:creationId xmlns:a16="http://schemas.microsoft.com/office/drawing/2014/main" id="{07F2EDCC-77D5-6EA0-CC09-34392F914393}"/>
                  </a:ext>
                </a:extLst>
              </p:cNvPr>
              <p:cNvSpPr/>
              <p:nvPr/>
            </p:nvSpPr>
            <p:spPr bwMode="auto">
              <a:xfrm>
                <a:off x="2558388" y="1591022"/>
                <a:ext cx="335376" cy="13192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1" dirty="0">
                    <a:solidFill>
                      <a:schemeClr val="bg1"/>
                    </a:solidFill>
                    <a:latin typeface="Calibri" panose="020F0502020204030204" pitchFamily="34" charset="0"/>
                    <a:cs typeface="Calibri" panose="020F0502020204030204" pitchFamily="34" charset="0"/>
                  </a:rPr>
                  <a:t>8</a:t>
                </a:r>
              </a:p>
            </p:txBody>
          </p:sp>
          <p:sp>
            <p:nvSpPr>
              <p:cNvPr id="36" name="Rectangle 35">
                <a:extLst>
                  <a:ext uri="{FF2B5EF4-FFF2-40B4-BE49-F238E27FC236}">
                    <a16:creationId xmlns:a16="http://schemas.microsoft.com/office/drawing/2014/main" id="{C2DC2C73-BCD4-D722-0C45-D4C81F1102D1}"/>
                  </a:ext>
                </a:extLst>
              </p:cNvPr>
              <p:cNvSpPr/>
              <p:nvPr/>
            </p:nvSpPr>
            <p:spPr bwMode="auto">
              <a:xfrm>
                <a:off x="2892189" y="1591022"/>
                <a:ext cx="50040" cy="131928"/>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endParaRPr lang="en-US" sz="1100" b="1" dirty="0">
                  <a:latin typeface="Calibri" panose="020F0502020204030204" pitchFamily="34" charset="0"/>
                  <a:cs typeface="Calibri" panose="020F0502020204030204" pitchFamily="34" charset="0"/>
                </a:endParaRPr>
              </a:p>
            </p:txBody>
          </p:sp>
        </p:grpSp>
        <p:sp>
          <p:nvSpPr>
            <p:cNvPr id="32" name="TextBox 31">
              <a:extLst>
                <a:ext uri="{FF2B5EF4-FFF2-40B4-BE49-F238E27FC236}">
                  <a16:creationId xmlns:a16="http://schemas.microsoft.com/office/drawing/2014/main" id="{A656ECAF-719B-8220-773D-802E4FEC89AF}"/>
                </a:ext>
              </a:extLst>
            </p:cNvPr>
            <p:cNvSpPr txBox="1"/>
            <p:nvPr/>
          </p:nvSpPr>
          <p:spPr bwMode="auto">
            <a:xfrm>
              <a:off x="2930487" y="1530028"/>
              <a:ext cx="12118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1</a:t>
              </a:r>
            </a:p>
          </p:txBody>
        </p:sp>
      </p:grpSp>
      <p:sp>
        <p:nvSpPr>
          <p:cNvPr id="37" name="TextBox 36">
            <a:extLst>
              <a:ext uri="{FF2B5EF4-FFF2-40B4-BE49-F238E27FC236}">
                <a16:creationId xmlns:a16="http://schemas.microsoft.com/office/drawing/2014/main" id="{3F7EDAFA-2618-7BDA-927A-5BAB3C7604F1}"/>
              </a:ext>
            </a:extLst>
          </p:cNvPr>
          <p:cNvSpPr txBox="1"/>
          <p:nvPr/>
        </p:nvSpPr>
        <p:spPr bwMode="auto">
          <a:xfrm>
            <a:off x="1440873" y="1240971"/>
            <a:ext cx="451658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AEs Occurring in &gt;50% of Patients</a:t>
            </a:r>
          </a:p>
        </p:txBody>
      </p:sp>
      <p:sp>
        <p:nvSpPr>
          <p:cNvPr id="38" name="TextBox 37">
            <a:extLst>
              <a:ext uri="{FF2B5EF4-FFF2-40B4-BE49-F238E27FC236}">
                <a16:creationId xmlns:a16="http://schemas.microsoft.com/office/drawing/2014/main" id="{293129BD-D8CD-049F-ED3A-8BF1E34E69EC}"/>
              </a:ext>
            </a:extLst>
          </p:cNvPr>
          <p:cNvSpPr txBox="1"/>
          <p:nvPr/>
        </p:nvSpPr>
        <p:spPr bwMode="auto">
          <a:xfrm>
            <a:off x="5564933" y="1255658"/>
            <a:ext cx="1382486"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ct val="0"/>
              </a:spcAft>
              <a:buClr>
                <a:schemeClr val="accent4"/>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Grade 1</a:t>
            </a:r>
          </a:p>
          <a:p>
            <a:pPr marL="292100" indent="-173038">
              <a:lnSpc>
                <a:spcPct val="100000"/>
              </a:lnSpc>
              <a:spcAft>
                <a:spcPct val="0"/>
              </a:spcAft>
              <a:buClr>
                <a:schemeClr val="accent2"/>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Grade 2</a:t>
            </a:r>
          </a:p>
          <a:p>
            <a:pPr marL="292100" indent="-173038">
              <a:lnSpc>
                <a:spcPct val="100000"/>
              </a:lnSpc>
              <a:spcAft>
                <a:spcPct val="0"/>
              </a:spcAft>
              <a:buClr>
                <a:schemeClr val="accent1"/>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Grade 3</a:t>
            </a:r>
          </a:p>
          <a:p>
            <a:pPr marL="292100" indent="-174625">
              <a:lnSpc>
                <a:spcPct val="100000"/>
              </a:lnSpc>
              <a:spcAft>
                <a:spcPct val="0"/>
              </a:spcAft>
              <a:buClr>
                <a:schemeClr val="accent5"/>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Grade 4</a:t>
            </a:r>
          </a:p>
          <a:p>
            <a:pPr marL="292100" indent="-173038">
              <a:lnSpc>
                <a:spcPct val="100000"/>
              </a:lnSpc>
              <a:spcAft>
                <a:spcPct val="0"/>
              </a:spcAft>
              <a:buClr>
                <a:schemeClr val="accent3"/>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Grade 5</a:t>
            </a:r>
          </a:p>
        </p:txBody>
      </p:sp>
      <p:grpSp>
        <p:nvGrpSpPr>
          <p:cNvPr id="39" name="Group 38">
            <a:extLst>
              <a:ext uri="{FF2B5EF4-FFF2-40B4-BE49-F238E27FC236}">
                <a16:creationId xmlns:a16="http://schemas.microsoft.com/office/drawing/2014/main" id="{F54F2DDF-6BA8-A626-208A-9726E67AF2F2}"/>
              </a:ext>
            </a:extLst>
          </p:cNvPr>
          <p:cNvGrpSpPr/>
          <p:nvPr/>
        </p:nvGrpSpPr>
        <p:grpSpPr>
          <a:xfrm>
            <a:off x="1266766" y="1532313"/>
            <a:ext cx="4756727" cy="1013365"/>
            <a:chOff x="1196109" y="1482291"/>
            <a:chExt cx="4756727" cy="1013365"/>
          </a:xfrm>
        </p:grpSpPr>
        <p:sp>
          <p:nvSpPr>
            <p:cNvPr id="40" name="Freeform 39">
              <a:extLst>
                <a:ext uri="{FF2B5EF4-FFF2-40B4-BE49-F238E27FC236}">
                  <a16:creationId xmlns:a16="http://schemas.microsoft.com/office/drawing/2014/main" id="{BCE13AF2-4183-6384-279D-94D6330F7D88}"/>
                </a:ext>
              </a:extLst>
            </p:cNvPr>
            <p:cNvSpPr/>
            <p:nvPr/>
          </p:nvSpPr>
          <p:spPr bwMode="auto">
            <a:xfrm>
              <a:off x="1520792" y="1482291"/>
              <a:ext cx="4119612" cy="740664"/>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100"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9BEBE012-8691-5FE0-7058-B7C6724574AF}"/>
                </a:ext>
              </a:extLst>
            </p:cNvPr>
            <p:cNvGrpSpPr/>
            <p:nvPr/>
          </p:nvGrpSpPr>
          <p:grpSpPr>
            <a:xfrm>
              <a:off x="5310909" y="2212109"/>
              <a:ext cx="641927" cy="270847"/>
              <a:chOff x="5310909" y="2212109"/>
              <a:chExt cx="641927" cy="270847"/>
            </a:xfrm>
          </p:grpSpPr>
          <p:cxnSp>
            <p:nvCxnSpPr>
              <p:cNvPr id="72" name="Straight Connector 71">
                <a:extLst>
                  <a:ext uri="{FF2B5EF4-FFF2-40B4-BE49-F238E27FC236}">
                    <a16:creationId xmlns:a16="http://schemas.microsoft.com/office/drawing/2014/main" id="{EA211D96-E74A-8E44-7949-2930D9CA0612}"/>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794DF137-BCE1-6E2A-DB28-348E59183AFF}"/>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100</a:t>
                </a:r>
              </a:p>
            </p:txBody>
          </p:sp>
        </p:grpSp>
        <p:grpSp>
          <p:nvGrpSpPr>
            <p:cNvPr id="42" name="Group 41">
              <a:extLst>
                <a:ext uri="{FF2B5EF4-FFF2-40B4-BE49-F238E27FC236}">
                  <a16:creationId xmlns:a16="http://schemas.microsoft.com/office/drawing/2014/main" id="{62271964-E239-B286-7EE4-7AAB5A237F1F}"/>
                </a:ext>
              </a:extLst>
            </p:cNvPr>
            <p:cNvGrpSpPr/>
            <p:nvPr/>
          </p:nvGrpSpPr>
          <p:grpSpPr>
            <a:xfrm>
              <a:off x="4487949" y="2221346"/>
              <a:ext cx="641927" cy="261610"/>
              <a:chOff x="5310909" y="2195946"/>
              <a:chExt cx="641927" cy="261610"/>
            </a:xfrm>
          </p:grpSpPr>
          <p:cxnSp>
            <p:nvCxnSpPr>
              <p:cNvPr id="70" name="Straight Connector 69">
                <a:extLst>
                  <a:ext uri="{FF2B5EF4-FFF2-40B4-BE49-F238E27FC236}">
                    <a16:creationId xmlns:a16="http://schemas.microsoft.com/office/drawing/2014/main" id="{5A9E7935-A789-D050-0558-B9D6EDC8F451}"/>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174E3952-7817-B1B0-A75E-3089BF02AF29}"/>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8</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3" name="Group 42">
              <a:extLst>
                <a:ext uri="{FF2B5EF4-FFF2-40B4-BE49-F238E27FC236}">
                  <a16:creationId xmlns:a16="http://schemas.microsoft.com/office/drawing/2014/main" id="{37788DBB-5F33-DFB7-908C-3C22CC3C3BC9}"/>
                </a:ext>
              </a:extLst>
            </p:cNvPr>
            <p:cNvGrpSpPr/>
            <p:nvPr/>
          </p:nvGrpSpPr>
          <p:grpSpPr>
            <a:xfrm>
              <a:off x="4076469" y="2221346"/>
              <a:ext cx="641927" cy="261610"/>
              <a:chOff x="5310909" y="2183246"/>
              <a:chExt cx="641927" cy="261610"/>
            </a:xfrm>
          </p:grpSpPr>
          <p:cxnSp>
            <p:nvCxnSpPr>
              <p:cNvPr id="68" name="Straight Connector 67">
                <a:extLst>
                  <a:ext uri="{FF2B5EF4-FFF2-40B4-BE49-F238E27FC236}">
                    <a16:creationId xmlns:a16="http://schemas.microsoft.com/office/drawing/2014/main" id="{AA57A5F5-A4EC-CB36-D4FB-A87973086D40}"/>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42AA6B4B-AA5A-9CFF-0943-FA693B958D75}"/>
                  </a:ext>
                </a:extLst>
              </p:cNvPr>
              <p:cNvSpPr txBox="1"/>
              <p:nvPr/>
            </p:nvSpPr>
            <p:spPr bwMode="auto">
              <a:xfrm>
                <a:off x="5310909" y="21832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7</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4" name="Group 43">
              <a:extLst>
                <a:ext uri="{FF2B5EF4-FFF2-40B4-BE49-F238E27FC236}">
                  <a16:creationId xmlns:a16="http://schemas.microsoft.com/office/drawing/2014/main" id="{75F2C6E2-C843-EB85-8A3C-988C7A346E0D}"/>
                </a:ext>
              </a:extLst>
            </p:cNvPr>
            <p:cNvGrpSpPr/>
            <p:nvPr/>
          </p:nvGrpSpPr>
          <p:grpSpPr>
            <a:xfrm>
              <a:off x="3664989" y="2221346"/>
              <a:ext cx="641927" cy="261610"/>
              <a:chOff x="5310909" y="2195946"/>
              <a:chExt cx="641927" cy="261610"/>
            </a:xfrm>
          </p:grpSpPr>
          <p:cxnSp>
            <p:nvCxnSpPr>
              <p:cNvPr id="66" name="Straight Connector 65">
                <a:extLst>
                  <a:ext uri="{FF2B5EF4-FFF2-40B4-BE49-F238E27FC236}">
                    <a16:creationId xmlns:a16="http://schemas.microsoft.com/office/drawing/2014/main" id="{CDEB5B40-75C5-1CD2-C226-CCA1EA9A2227}"/>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A8A4DA4C-BF49-5364-FEB2-18E0FB4AC96C}"/>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6</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5" name="Group 44">
              <a:extLst>
                <a:ext uri="{FF2B5EF4-FFF2-40B4-BE49-F238E27FC236}">
                  <a16:creationId xmlns:a16="http://schemas.microsoft.com/office/drawing/2014/main" id="{C4A7EAD4-3EF4-1232-9E1C-94D9A3F417F3}"/>
                </a:ext>
              </a:extLst>
            </p:cNvPr>
            <p:cNvGrpSpPr/>
            <p:nvPr/>
          </p:nvGrpSpPr>
          <p:grpSpPr>
            <a:xfrm>
              <a:off x="3253509" y="2212109"/>
              <a:ext cx="641927" cy="270847"/>
              <a:chOff x="5310909" y="2212109"/>
              <a:chExt cx="641927" cy="270847"/>
            </a:xfrm>
          </p:grpSpPr>
          <p:cxnSp>
            <p:nvCxnSpPr>
              <p:cNvPr id="64" name="Straight Connector 63">
                <a:extLst>
                  <a:ext uri="{FF2B5EF4-FFF2-40B4-BE49-F238E27FC236}">
                    <a16:creationId xmlns:a16="http://schemas.microsoft.com/office/drawing/2014/main" id="{ECE6D487-07F7-D1F4-CE63-7CA156039AF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5C7E2583-2D0C-0F18-E8F4-87B52C329A85}"/>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5</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6" name="Group 45">
              <a:extLst>
                <a:ext uri="{FF2B5EF4-FFF2-40B4-BE49-F238E27FC236}">
                  <a16:creationId xmlns:a16="http://schemas.microsoft.com/office/drawing/2014/main" id="{172EB7A5-7BAA-D49D-1BC8-FEDE7DCF3FAD}"/>
                </a:ext>
              </a:extLst>
            </p:cNvPr>
            <p:cNvGrpSpPr/>
            <p:nvPr/>
          </p:nvGrpSpPr>
          <p:grpSpPr>
            <a:xfrm>
              <a:off x="2842029" y="2221346"/>
              <a:ext cx="641927" cy="261610"/>
              <a:chOff x="5310909" y="2208646"/>
              <a:chExt cx="641927" cy="261610"/>
            </a:xfrm>
          </p:grpSpPr>
          <p:cxnSp>
            <p:nvCxnSpPr>
              <p:cNvPr id="62" name="Straight Connector 61">
                <a:extLst>
                  <a:ext uri="{FF2B5EF4-FFF2-40B4-BE49-F238E27FC236}">
                    <a16:creationId xmlns:a16="http://schemas.microsoft.com/office/drawing/2014/main" id="{9019BAAF-7F7D-10B9-B781-36C89A9232FB}"/>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172C2BAE-207A-4932-ABE3-6A2F0F214C04}"/>
                  </a:ext>
                </a:extLst>
              </p:cNvPr>
              <p:cNvSpPr txBox="1"/>
              <p:nvPr/>
            </p:nvSpPr>
            <p:spPr bwMode="auto">
              <a:xfrm>
                <a:off x="5310909" y="22086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4</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7" name="Group 46">
              <a:extLst>
                <a:ext uri="{FF2B5EF4-FFF2-40B4-BE49-F238E27FC236}">
                  <a16:creationId xmlns:a16="http://schemas.microsoft.com/office/drawing/2014/main" id="{97D2359B-6C8A-C466-C791-F3070AFD199B}"/>
                </a:ext>
              </a:extLst>
            </p:cNvPr>
            <p:cNvGrpSpPr/>
            <p:nvPr/>
          </p:nvGrpSpPr>
          <p:grpSpPr>
            <a:xfrm>
              <a:off x="2430549" y="2221346"/>
              <a:ext cx="641927" cy="261610"/>
              <a:chOff x="5310909" y="2195946"/>
              <a:chExt cx="641927" cy="261610"/>
            </a:xfrm>
          </p:grpSpPr>
          <p:cxnSp>
            <p:nvCxnSpPr>
              <p:cNvPr id="60" name="Straight Connector 59">
                <a:extLst>
                  <a:ext uri="{FF2B5EF4-FFF2-40B4-BE49-F238E27FC236}">
                    <a16:creationId xmlns:a16="http://schemas.microsoft.com/office/drawing/2014/main" id="{BDACF994-D1DF-A142-646E-59EB5E28A56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67A0BE8A-ED5E-0A0F-17C5-9E7575621A86}"/>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3</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8" name="Group 47">
              <a:extLst>
                <a:ext uri="{FF2B5EF4-FFF2-40B4-BE49-F238E27FC236}">
                  <a16:creationId xmlns:a16="http://schemas.microsoft.com/office/drawing/2014/main" id="{11D5F407-1D84-5028-8792-6D88A0A2341A}"/>
                </a:ext>
              </a:extLst>
            </p:cNvPr>
            <p:cNvGrpSpPr/>
            <p:nvPr/>
          </p:nvGrpSpPr>
          <p:grpSpPr>
            <a:xfrm>
              <a:off x="2019069" y="2221346"/>
              <a:ext cx="641927" cy="261610"/>
              <a:chOff x="5310909" y="2183246"/>
              <a:chExt cx="641927" cy="261610"/>
            </a:xfrm>
          </p:grpSpPr>
          <p:cxnSp>
            <p:nvCxnSpPr>
              <p:cNvPr id="58" name="Straight Connector 57">
                <a:extLst>
                  <a:ext uri="{FF2B5EF4-FFF2-40B4-BE49-F238E27FC236}">
                    <a16:creationId xmlns:a16="http://schemas.microsoft.com/office/drawing/2014/main" id="{2230BBC5-9B38-3DD7-D5B1-46AC231AF768}"/>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DE6E6218-0E37-7314-4B4B-62F91B7EF9F6}"/>
                  </a:ext>
                </a:extLst>
              </p:cNvPr>
              <p:cNvSpPr txBox="1"/>
              <p:nvPr/>
            </p:nvSpPr>
            <p:spPr bwMode="auto">
              <a:xfrm>
                <a:off x="5310909" y="21832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2</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49" name="Group 48">
              <a:extLst>
                <a:ext uri="{FF2B5EF4-FFF2-40B4-BE49-F238E27FC236}">
                  <a16:creationId xmlns:a16="http://schemas.microsoft.com/office/drawing/2014/main" id="{A3BA43E9-042F-AC60-F194-B1E0B2A7AD78}"/>
                </a:ext>
              </a:extLst>
            </p:cNvPr>
            <p:cNvGrpSpPr/>
            <p:nvPr/>
          </p:nvGrpSpPr>
          <p:grpSpPr>
            <a:xfrm>
              <a:off x="1607589" y="2221346"/>
              <a:ext cx="641927" cy="261610"/>
              <a:chOff x="5310909" y="2208646"/>
              <a:chExt cx="641927" cy="261610"/>
            </a:xfrm>
          </p:grpSpPr>
          <p:cxnSp>
            <p:nvCxnSpPr>
              <p:cNvPr id="56" name="Straight Connector 55">
                <a:extLst>
                  <a:ext uri="{FF2B5EF4-FFF2-40B4-BE49-F238E27FC236}">
                    <a16:creationId xmlns:a16="http://schemas.microsoft.com/office/drawing/2014/main" id="{161CDA34-5F8B-1F75-24A1-23A2DFE412F6}"/>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31DEC2EC-9A50-C1C3-0A1F-BAF2E66EF1C1}"/>
                  </a:ext>
                </a:extLst>
              </p:cNvPr>
              <p:cNvSpPr txBox="1"/>
              <p:nvPr/>
            </p:nvSpPr>
            <p:spPr bwMode="auto">
              <a:xfrm>
                <a:off x="5310909" y="22086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a:t>
                </a:r>
              </a:p>
            </p:txBody>
          </p:sp>
        </p:grpSp>
        <p:grpSp>
          <p:nvGrpSpPr>
            <p:cNvPr id="50" name="Group 49">
              <a:extLst>
                <a:ext uri="{FF2B5EF4-FFF2-40B4-BE49-F238E27FC236}">
                  <a16:creationId xmlns:a16="http://schemas.microsoft.com/office/drawing/2014/main" id="{A69F80E6-F21E-2B9A-0682-A9DCD7FAEDC4}"/>
                </a:ext>
              </a:extLst>
            </p:cNvPr>
            <p:cNvGrpSpPr/>
            <p:nvPr/>
          </p:nvGrpSpPr>
          <p:grpSpPr>
            <a:xfrm>
              <a:off x="1196109" y="2224809"/>
              <a:ext cx="641927" cy="270847"/>
              <a:chOff x="5310909" y="2212109"/>
              <a:chExt cx="641927" cy="270847"/>
            </a:xfrm>
          </p:grpSpPr>
          <p:cxnSp>
            <p:nvCxnSpPr>
              <p:cNvPr id="54" name="Straight Connector 53">
                <a:extLst>
                  <a:ext uri="{FF2B5EF4-FFF2-40B4-BE49-F238E27FC236}">
                    <a16:creationId xmlns:a16="http://schemas.microsoft.com/office/drawing/2014/main" id="{80A78BEF-4B82-F6D2-DD16-125264297A77}"/>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CBDE0BD1-3C22-EC5C-92C8-79FB5C2D9EE6}"/>
                  </a:ext>
                </a:extLst>
              </p:cNvPr>
              <p:cNvSpPr txBox="1"/>
              <p:nvPr/>
            </p:nvSpPr>
            <p:spPr bwMode="auto">
              <a:xfrm>
                <a:off x="5310909" y="22213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51" name="Group 50">
              <a:extLst>
                <a:ext uri="{FF2B5EF4-FFF2-40B4-BE49-F238E27FC236}">
                  <a16:creationId xmlns:a16="http://schemas.microsoft.com/office/drawing/2014/main" id="{EC45F660-B2CC-539B-8F1A-B838EE2298F8}"/>
                </a:ext>
              </a:extLst>
            </p:cNvPr>
            <p:cNvGrpSpPr/>
            <p:nvPr/>
          </p:nvGrpSpPr>
          <p:grpSpPr>
            <a:xfrm>
              <a:off x="4899429" y="2221346"/>
              <a:ext cx="641927" cy="261610"/>
              <a:chOff x="5310909" y="2195946"/>
              <a:chExt cx="641927" cy="261610"/>
            </a:xfrm>
          </p:grpSpPr>
          <p:cxnSp>
            <p:nvCxnSpPr>
              <p:cNvPr id="52" name="Straight Connector 51">
                <a:extLst>
                  <a:ext uri="{FF2B5EF4-FFF2-40B4-BE49-F238E27FC236}">
                    <a16:creationId xmlns:a16="http://schemas.microsoft.com/office/drawing/2014/main" id="{277A5F36-C672-02F6-20BB-5CF640A15A2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9E06A841-AC68-43BD-5FD9-2DA1503DCB88}"/>
                  </a:ext>
                </a:extLst>
              </p:cNvPr>
              <p:cNvSpPr txBox="1"/>
              <p:nvPr/>
            </p:nvSpPr>
            <p:spPr bwMode="auto">
              <a:xfrm>
                <a:off x="5310909" y="2195946"/>
                <a:ext cx="6419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90</a:t>
                </a:r>
              </a:p>
            </p:txBody>
          </p:sp>
        </p:grpSp>
      </p:grpSp>
      <p:grpSp>
        <p:nvGrpSpPr>
          <p:cNvPr id="74" name="Group 73">
            <a:extLst>
              <a:ext uri="{FF2B5EF4-FFF2-40B4-BE49-F238E27FC236}">
                <a16:creationId xmlns:a16="http://schemas.microsoft.com/office/drawing/2014/main" id="{D69B2840-1DDC-D10D-8E65-7306736F5F2A}"/>
              </a:ext>
            </a:extLst>
          </p:cNvPr>
          <p:cNvGrpSpPr/>
          <p:nvPr/>
        </p:nvGrpSpPr>
        <p:grpSpPr>
          <a:xfrm>
            <a:off x="172045" y="2422004"/>
            <a:ext cx="7430025" cy="2178184"/>
            <a:chOff x="172045" y="2387615"/>
            <a:chExt cx="7616878" cy="2500863"/>
          </a:xfrm>
        </p:grpSpPr>
        <p:sp>
          <p:nvSpPr>
            <p:cNvPr id="75" name="Freeform 74">
              <a:extLst>
                <a:ext uri="{FF2B5EF4-FFF2-40B4-BE49-F238E27FC236}">
                  <a16:creationId xmlns:a16="http://schemas.microsoft.com/office/drawing/2014/main" id="{0CDCB44D-2AB8-E154-0109-40197F540151}"/>
                </a:ext>
              </a:extLst>
            </p:cNvPr>
            <p:cNvSpPr/>
            <p:nvPr/>
          </p:nvSpPr>
          <p:spPr bwMode="auto">
            <a:xfrm>
              <a:off x="1541574" y="2946254"/>
              <a:ext cx="4119612" cy="1492742"/>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100" dirty="0">
                <a:latin typeface="Calibri" panose="020F0502020204030204" pitchFamily="34" charset="0"/>
                <a:cs typeface="Calibri" panose="020F0502020204030204" pitchFamily="34" charset="0"/>
              </a:endParaRPr>
            </a:p>
          </p:txBody>
        </p:sp>
        <p:grpSp>
          <p:nvGrpSpPr>
            <p:cNvPr id="76" name="Group 75">
              <a:extLst>
                <a:ext uri="{FF2B5EF4-FFF2-40B4-BE49-F238E27FC236}">
                  <a16:creationId xmlns:a16="http://schemas.microsoft.com/office/drawing/2014/main" id="{55894A97-00CD-698F-4B60-A3F132C64619}"/>
                </a:ext>
              </a:extLst>
            </p:cNvPr>
            <p:cNvGrpSpPr/>
            <p:nvPr/>
          </p:nvGrpSpPr>
          <p:grpSpPr>
            <a:xfrm>
              <a:off x="1216891" y="4432531"/>
              <a:ext cx="4756727" cy="322302"/>
              <a:chOff x="1216891" y="3975331"/>
              <a:chExt cx="4756727" cy="322302"/>
            </a:xfrm>
          </p:grpSpPr>
          <p:grpSp>
            <p:nvGrpSpPr>
              <p:cNvPr id="116" name="Group 115">
                <a:extLst>
                  <a:ext uri="{FF2B5EF4-FFF2-40B4-BE49-F238E27FC236}">
                    <a16:creationId xmlns:a16="http://schemas.microsoft.com/office/drawing/2014/main" id="{79E27971-615C-5541-89AE-3B69B51F4D23}"/>
                  </a:ext>
                </a:extLst>
              </p:cNvPr>
              <p:cNvGrpSpPr/>
              <p:nvPr/>
            </p:nvGrpSpPr>
            <p:grpSpPr>
              <a:xfrm>
                <a:off x="5331691" y="3975331"/>
                <a:ext cx="641927" cy="309602"/>
                <a:chOff x="5310909" y="2212109"/>
                <a:chExt cx="641927" cy="309602"/>
              </a:xfrm>
            </p:grpSpPr>
            <p:cxnSp>
              <p:nvCxnSpPr>
                <p:cNvPr id="132" name="Straight Connector 131">
                  <a:extLst>
                    <a:ext uri="{FF2B5EF4-FFF2-40B4-BE49-F238E27FC236}">
                      <a16:creationId xmlns:a16="http://schemas.microsoft.com/office/drawing/2014/main" id="{2A1259C1-F868-626A-1B32-D44BBCDEC05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33" name="TextBox 132">
                  <a:extLst>
                    <a:ext uri="{FF2B5EF4-FFF2-40B4-BE49-F238E27FC236}">
                      <a16:creationId xmlns:a16="http://schemas.microsoft.com/office/drawing/2014/main" id="{A1D289FD-9C88-61B2-F37C-A0FBB6405243}"/>
                    </a:ext>
                  </a:extLst>
                </p:cNvPr>
                <p:cNvSpPr txBox="1"/>
                <p:nvPr/>
              </p:nvSpPr>
              <p:spPr bwMode="auto">
                <a:xfrm>
                  <a:off x="5310909" y="2221346"/>
                  <a:ext cx="641927"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5</a:t>
                  </a:r>
                  <a:r>
                    <a:rPr lang="en-US" sz="1100" b="0" dirty="0">
                      <a:solidFill>
                        <a:schemeClr val="bg1"/>
                      </a:solidFill>
                      <a:latin typeface="Calibri" panose="020F0502020204030204" pitchFamily="34" charset="0"/>
                      <a:cs typeface="Calibri" panose="020F0502020204030204" pitchFamily="34" charset="0"/>
                    </a:rPr>
                    <a:t>00</a:t>
                  </a:r>
                </a:p>
              </p:txBody>
            </p:sp>
          </p:grpSp>
          <p:grpSp>
            <p:nvGrpSpPr>
              <p:cNvPr id="117" name="Group 116">
                <a:extLst>
                  <a:ext uri="{FF2B5EF4-FFF2-40B4-BE49-F238E27FC236}">
                    <a16:creationId xmlns:a16="http://schemas.microsoft.com/office/drawing/2014/main" id="{A53907EE-3DD5-245C-1905-589AFEFF772B}"/>
                  </a:ext>
                </a:extLst>
              </p:cNvPr>
              <p:cNvGrpSpPr/>
              <p:nvPr/>
            </p:nvGrpSpPr>
            <p:grpSpPr>
              <a:xfrm>
                <a:off x="4508731" y="3984568"/>
                <a:ext cx="641927" cy="300366"/>
                <a:chOff x="5310909" y="2208646"/>
                <a:chExt cx="641927" cy="300366"/>
              </a:xfrm>
            </p:grpSpPr>
            <p:cxnSp>
              <p:nvCxnSpPr>
                <p:cNvPr id="130" name="Straight Connector 129">
                  <a:extLst>
                    <a:ext uri="{FF2B5EF4-FFF2-40B4-BE49-F238E27FC236}">
                      <a16:creationId xmlns:a16="http://schemas.microsoft.com/office/drawing/2014/main" id="{86A9704E-BEC6-4A7B-9168-934F564EAE1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006E5237-1E77-31BF-39B1-7540FFB5B2BD}"/>
                    </a:ext>
                  </a:extLst>
                </p:cNvPr>
                <p:cNvSpPr txBox="1"/>
                <p:nvPr/>
              </p:nvSpPr>
              <p:spPr bwMode="auto">
                <a:xfrm>
                  <a:off x="5310909" y="22086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40</a:t>
                  </a:r>
                  <a:r>
                    <a:rPr lang="en-US" sz="1100" b="0" dirty="0">
                      <a:solidFill>
                        <a:schemeClr val="bg1"/>
                      </a:solidFill>
                      <a:latin typeface="Calibri" panose="020F0502020204030204" pitchFamily="34" charset="0"/>
                      <a:cs typeface="Calibri" panose="020F0502020204030204" pitchFamily="34" charset="0"/>
                    </a:rPr>
                    <a:t>0</a:t>
                  </a:r>
                </a:p>
              </p:txBody>
            </p:sp>
          </p:grpSp>
          <p:grpSp>
            <p:nvGrpSpPr>
              <p:cNvPr id="118" name="Group 117">
                <a:extLst>
                  <a:ext uri="{FF2B5EF4-FFF2-40B4-BE49-F238E27FC236}">
                    <a16:creationId xmlns:a16="http://schemas.microsoft.com/office/drawing/2014/main" id="{58A04D1D-CA4F-620A-DE1C-745C3CC3B6DD}"/>
                  </a:ext>
                </a:extLst>
              </p:cNvPr>
              <p:cNvGrpSpPr/>
              <p:nvPr/>
            </p:nvGrpSpPr>
            <p:grpSpPr>
              <a:xfrm>
                <a:off x="3685771" y="3984568"/>
                <a:ext cx="641927" cy="300366"/>
                <a:chOff x="5310909" y="2195946"/>
                <a:chExt cx="641927" cy="300366"/>
              </a:xfrm>
            </p:grpSpPr>
            <p:cxnSp>
              <p:nvCxnSpPr>
                <p:cNvPr id="128" name="Straight Connector 127">
                  <a:extLst>
                    <a:ext uri="{FF2B5EF4-FFF2-40B4-BE49-F238E27FC236}">
                      <a16:creationId xmlns:a16="http://schemas.microsoft.com/office/drawing/2014/main" id="{E6A61AA1-2D71-BDFF-8F30-916413E9BF3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7E5DE106-B6AA-6752-63EC-DD9EE2B12E0B}"/>
                    </a:ext>
                  </a:extLst>
                </p:cNvPr>
                <p:cNvSpPr txBox="1"/>
                <p:nvPr/>
              </p:nvSpPr>
              <p:spPr bwMode="auto">
                <a:xfrm>
                  <a:off x="5310909" y="21959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3</a:t>
                  </a:r>
                  <a:r>
                    <a:rPr lang="en-US" sz="1100" b="0" dirty="0">
                      <a:solidFill>
                        <a:schemeClr val="bg1"/>
                      </a:solidFill>
                      <a:latin typeface="Calibri" panose="020F0502020204030204" pitchFamily="34" charset="0"/>
                      <a:cs typeface="Calibri" panose="020F0502020204030204" pitchFamily="34" charset="0"/>
                    </a:rPr>
                    <a:t>00</a:t>
                  </a:r>
                </a:p>
              </p:txBody>
            </p:sp>
          </p:grpSp>
          <p:grpSp>
            <p:nvGrpSpPr>
              <p:cNvPr id="119" name="Group 118">
                <a:extLst>
                  <a:ext uri="{FF2B5EF4-FFF2-40B4-BE49-F238E27FC236}">
                    <a16:creationId xmlns:a16="http://schemas.microsoft.com/office/drawing/2014/main" id="{A720C72C-BECC-DA29-9F83-22EF24709A72}"/>
                  </a:ext>
                </a:extLst>
              </p:cNvPr>
              <p:cNvGrpSpPr/>
              <p:nvPr/>
            </p:nvGrpSpPr>
            <p:grpSpPr>
              <a:xfrm>
                <a:off x="2862811" y="3984568"/>
                <a:ext cx="641927" cy="300366"/>
                <a:chOff x="5310909" y="2183246"/>
                <a:chExt cx="641927" cy="300366"/>
              </a:xfrm>
            </p:grpSpPr>
            <p:cxnSp>
              <p:nvCxnSpPr>
                <p:cNvPr id="126" name="Straight Connector 125">
                  <a:extLst>
                    <a:ext uri="{FF2B5EF4-FFF2-40B4-BE49-F238E27FC236}">
                      <a16:creationId xmlns:a16="http://schemas.microsoft.com/office/drawing/2014/main" id="{DD980EB9-BA5A-4667-8091-AFC70F14A30F}"/>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7" name="TextBox 126">
                  <a:extLst>
                    <a:ext uri="{FF2B5EF4-FFF2-40B4-BE49-F238E27FC236}">
                      <a16:creationId xmlns:a16="http://schemas.microsoft.com/office/drawing/2014/main" id="{0E2D9653-4ABD-7265-E8B5-0AEEC8A144AC}"/>
                    </a:ext>
                  </a:extLst>
                </p:cNvPr>
                <p:cNvSpPr txBox="1"/>
                <p:nvPr/>
              </p:nvSpPr>
              <p:spPr bwMode="auto">
                <a:xfrm>
                  <a:off x="5310909" y="21832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dirty="0">
                      <a:solidFill>
                        <a:schemeClr val="bg1"/>
                      </a:solidFill>
                      <a:latin typeface="Calibri" panose="020F0502020204030204" pitchFamily="34" charset="0"/>
                      <a:cs typeface="Calibri" panose="020F0502020204030204" pitchFamily="34" charset="0"/>
                    </a:rPr>
                    <a:t>2</a:t>
                  </a:r>
                  <a:r>
                    <a:rPr lang="en-US" sz="1100" b="0" dirty="0">
                      <a:solidFill>
                        <a:schemeClr val="bg1"/>
                      </a:solidFill>
                      <a:latin typeface="Calibri" panose="020F0502020204030204" pitchFamily="34" charset="0"/>
                      <a:cs typeface="Calibri" panose="020F0502020204030204" pitchFamily="34" charset="0"/>
                    </a:rPr>
                    <a:t>00</a:t>
                  </a:r>
                </a:p>
              </p:txBody>
            </p:sp>
          </p:grpSp>
          <p:grpSp>
            <p:nvGrpSpPr>
              <p:cNvPr id="120" name="Group 119">
                <a:extLst>
                  <a:ext uri="{FF2B5EF4-FFF2-40B4-BE49-F238E27FC236}">
                    <a16:creationId xmlns:a16="http://schemas.microsoft.com/office/drawing/2014/main" id="{92F02A78-ADF4-3C06-6069-A9C146D88268}"/>
                  </a:ext>
                </a:extLst>
              </p:cNvPr>
              <p:cNvGrpSpPr/>
              <p:nvPr/>
            </p:nvGrpSpPr>
            <p:grpSpPr>
              <a:xfrm>
                <a:off x="2039851" y="3984568"/>
                <a:ext cx="641927" cy="300366"/>
                <a:chOff x="5310909" y="2208646"/>
                <a:chExt cx="641927" cy="300366"/>
              </a:xfrm>
            </p:grpSpPr>
            <p:cxnSp>
              <p:nvCxnSpPr>
                <p:cNvPr id="124" name="Straight Connector 123">
                  <a:extLst>
                    <a:ext uri="{FF2B5EF4-FFF2-40B4-BE49-F238E27FC236}">
                      <a16:creationId xmlns:a16="http://schemas.microsoft.com/office/drawing/2014/main" id="{13C70783-9379-B489-B734-D191576F75F2}"/>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7C94C030-440E-32FB-0AAC-2F20C0EDCD52}"/>
                    </a:ext>
                  </a:extLst>
                </p:cNvPr>
                <p:cNvSpPr txBox="1"/>
                <p:nvPr/>
              </p:nvSpPr>
              <p:spPr bwMode="auto">
                <a:xfrm>
                  <a:off x="5310909" y="2208646"/>
                  <a:ext cx="641927"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100</a:t>
                  </a:r>
                </a:p>
              </p:txBody>
            </p:sp>
          </p:grpSp>
          <p:grpSp>
            <p:nvGrpSpPr>
              <p:cNvPr id="121" name="Group 120">
                <a:extLst>
                  <a:ext uri="{FF2B5EF4-FFF2-40B4-BE49-F238E27FC236}">
                    <a16:creationId xmlns:a16="http://schemas.microsoft.com/office/drawing/2014/main" id="{A432B5D2-4416-07C1-4D12-49ED016BA564}"/>
                  </a:ext>
                </a:extLst>
              </p:cNvPr>
              <p:cNvGrpSpPr/>
              <p:nvPr/>
            </p:nvGrpSpPr>
            <p:grpSpPr>
              <a:xfrm>
                <a:off x="1216891" y="3988031"/>
                <a:ext cx="641927" cy="309602"/>
                <a:chOff x="5310909" y="2212109"/>
                <a:chExt cx="641927" cy="309602"/>
              </a:xfrm>
            </p:grpSpPr>
            <p:cxnSp>
              <p:nvCxnSpPr>
                <p:cNvPr id="122" name="Straight Connector 121">
                  <a:extLst>
                    <a:ext uri="{FF2B5EF4-FFF2-40B4-BE49-F238E27FC236}">
                      <a16:creationId xmlns:a16="http://schemas.microsoft.com/office/drawing/2014/main" id="{C823DEF8-A93B-3AAD-40AE-9037B68D3D8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23" name="TextBox 122">
                  <a:extLst>
                    <a:ext uri="{FF2B5EF4-FFF2-40B4-BE49-F238E27FC236}">
                      <a16:creationId xmlns:a16="http://schemas.microsoft.com/office/drawing/2014/main" id="{240E5184-8DDF-E868-1B16-E8EA0072D671}"/>
                    </a:ext>
                  </a:extLst>
                </p:cNvPr>
                <p:cNvSpPr txBox="1"/>
                <p:nvPr/>
              </p:nvSpPr>
              <p:spPr bwMode="auto">
                <a:xfrm>
                  <a:off x="5310909" y="2221346"/>
                  <a:ext cx="641927"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0</a:t>
                  </a:r>
                </a:p>
              </p:txBody>
            </p:sp>
          </p:grpSp>
        </p:grpSp>
        <p:sp>
          <p:nvSpPr>
            <p:cNvPr id="77" name="TextBox 76">
              <a:extLst>
                <a:ext uri="{FF2B5EF4-FFF2-40B4-BE49-F238E27FC236}">
                  <a16:creationId xmlns:a16="http://schemas.microsoft.com/office/drawing/2014/main" id="{E2B87B92-22BE-F861-76CD-7EB8C466E814}"/>
                </a:ext>
              </a:extLst>
            </p:cNvPr>
            <p:cNvSpPr txBox="1"/>
            <p:nvPr/>
          </p:nvSpPr>
          <p:spPr bwMode="auto">
            <a:xfrm>
              <a:off x="1385455" y="2720581"/>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Median Time to First Onset of Frequently Occurring AEs</a:t>
              </a:r>
            </a:p>
          </p:txBody>
        </p:sp>
        <p:sp>
          <p:nvSpPr>
            <p:cNvPr id="78" name="TextBox 77">
              <a:extLst>
                <a:ext uri="{FF2B5EF4-FFF2-40B4-BE49-F238E27FC236}">
                  <a16:creationId xmlns:a16="http://schemas.microsoft.com/office/drawing/2014/main" id="{74775127-5319-8654-A8D5-16F68F50E381}"/>
                </a:ext>
              </a:extLst>
            </p:cNvPr>
            <p:cNvSpPr txBox="1"/>
            <p:nvPr/>
          </p:nvSpPr>
          <p:spPr bwMode="auto">
            <a:xfrm>
              <a:off x="5514538" y="2899798"/>
              <a:ext cx="2274385" cy="7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ts val="600"/>
                </a:spcAft>
                <a:buClr>
                  <a:schemeClr val="bg1"/>
                </a:buClr>
                <a:buFont typeface="System Font Regular"/>
                <a:buChar char="–"/>
              </a:pPr>
              <a:r>
                <a:rPr lang="en-US" sz="1100" dirty="0">
                  <a:solidFill>
                    <a:schemeClr val="bg1"/>
                  </a:solidFill>
                  <a:latin typeface="Calibri" panose="020F0502020204030204" pitchFamily="34" charset="0"/>
                  <a:cs typeface="Calibri" panose="020F0502020204030204" pitchFamily="34" charset="0"/>
                </a:rPr>
                <a:t>Time to first onset, range</a:t>
              </a:r>
            </a:p>
            <a:p>
              <a:pPr marL="292100" indent="-173038">
                <a:lnSpc>
                  <a:spcPct val="100000"/>
                </a:lnSpc>
                <a:spcAft>
                  <a:spcPts val="600"/>
                </a:spcAft>
                <a:buClr>
                  <a:schemeClr val="tx1"/>
                </a:buClr>
                <a:buFont typeface="Wingdings" pitchFamily="2" charset="2"/>
                <a:buChar char="§"/>
              </a:pPr>
              <a:r>
                <a:rPr lang="en-US" sz="1100" dirty="0">
                  <a:solidFill>
                    <a:schemeClr val="bg1"/>
                  </a:solidFill>
                  <a:latin typeface="Calibri" panose="020F0502020204030204" pitchFamily="34" charset="0"/>
                  <a:cs typeface="Calibri" panose="020F0502020204030204" pitchFamily="34" charset="0"/>
                </a:rPr>
                <a:t>Median time to onset of first event</a:t>
              </a:r>
            </a:p>
          </p:txBody>
        </p:sp>
        <p:grpSp>
          <p:nvGrpSpPr>
            <p:cNvPr id="79" name="Group 78">
              <a:extLst>
                <a:ext uri="{FF2B5EF4-FFF2-40B4-BE49-F238E27FC236}">
                  <a16:creationId xmlns:a16="http://schemas.microsoft.com/office/drawing/2014/main" id="{8196A784-D122-DEE1-84BE-47E48B605683}"/>
                </a:ext>
              </a:extLst>
            </p:cNvPr>
            <p:cNvGrpSpPr/>
            <p:nvPr/>
          </p:nvGrpSpPr>
          <p:grpSpPr>
            <a:xfrm>
              <a:off x="172045" y="4006611"/>
              <a:ext cx="4411038" cy="450118"/>
              <a:chOff x="172045" y="3790480"/>
              <a:chExt cx="4411038" cy="450118"/>
            </a:xfrm>
          </p:grpSpPr>
          <p:grpSp>
            <p:nvGrpSpPr>
              <p:cNvPr id="109" name="Group 108">
                <a:extLst>
                  <a:ext uri="{FF2B5EF4-FFF2-40B4-BE49-F238E27FC236}">
                    <a16:creationId xmlns:a16="http://schemas.microsoft.com/office/drawing/2014/main" id="{EA536D0C-6122-F72B-CDF3-A9887627FB18}"/>
                  </a:ext>
                </a:extLst>
              </p:cNvPr>
              <p:cNvGrpSpPr/>
              <p:nvPr/>
            </p:nvGrpSpPr>
            <p:grpSpPr>
              <a:xfrm>
                <a:off x="172045" y="3790480"/>
                <a:ext cx="4411038" cy="300365"/>
                <a:chOff x="172045" y="3433033"/>
                <a:chExt cx="4411038" cy="300365"/>
              </a:xfrm>
            </p:grpSpPr>
            <p:sp>
              <p:nvSpPr>
                <p:cNvPr id="111" name="TextBox 110">
                  <a:extLst>
                    <a:ext uri="{FF2B5EF4-FFF2-40B4-BE49-F238E27FC236}">
                      <a16:creationId xmlns:a16="http://schemas.microsoft.com/office/drawing/2014/main" id="{110D66B8-A1CF-4641-2064-19951C2F1648}"/>
                    </a:ext>
                  </a:extLst>
                </p:cNvPr>
                <p:cNvSpPr txBox="1"/>
                <p:nvPr/>
              </p:nvSpPr>
              <p:spPr bwMode="auto">
                <a:xfrm>
                  <a:off x="172045" y="3433033"/>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Neutropenia</a:t>
                  </a:r>
                </a:p>
              </p:txBody>
            </p:sp>
            <p:grpSp>
              <p:nvGrpSpPr>
                <p:cNvPr id="112" name="Group 111">
                  <a:extLst>
                    <a:ext uri="{FF2B5EF4-FFF2-40B4-BE49-F238E27FC236}">
                      <a16:creationId xmlns:a16="http://schemas.microsoft.com/office/drawing/2014/main" id="{D6134922-DA93-375B-3EAD-348C6C7C8E5F}"/>
                    </a:ext>
                  </a:extLst>
                </p:cNvPr>
                <p:cNvGrpSpPr/>
                <p:nvPr/>
              </p:nvGrpSpPr>
              <p:grpSpPr>
                <a:xfrm>
                  <a:off x="1643148" y="3496718"/>
                  <a:ext cx="2939935" cy="149629"/>
                  <a:chOff x="2563090" y="3006437"/>
                  <a:chExt cx="2939935" cy="149629"/>
                </a:xfrm>
              </p:grpSpPr>
              <p:cxnSp>
                <p:nvCxnSpPr>
                  <p:cNvPr id="113" name="Straight Connector 112">
                    <a:extLst>
                      <a:ext uri="{FF2B5EF4-FFF2-40B4-BE49-F238E27FC236}">
                        <a16:creationId xmlns:a16="http://schemas.microsoft.com/office/drawing/2014/main" id="{3275C7C1-7D48-3544-9D9A-1D9E130A2CEA}"/>
                      </a:ext>
                    </a:extLst>
                  </p:cNvPr>
                  <p:cNvCxnSpPr>
                    <a:cxnSpLocks/>
                  </p:cNvCxnSpPr>
                  <p:nvPr/>
                </p:nvCxnSpPr>
                <p:spPr bwMode="auto">
                  <a:xfrm>
                    <a:off x="2574175" y="3081251"/>
                    <a:ext cx="2914996"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558F0E9-6CAD-82D6-3C07-2F10502897F4}"/>
                      </a:ext>
                    </a:extLst>
                  </p:cNvPr>
                  <p:cNvCxnSpPr>
                    <a:cxnSpLocks/>
                  </p:cNvCxnSpPr>
                  <p:nvPr/>
                </p:nvCxnSpPr>
                <p:spPr bwMode="auto">
                  <a:xfrm>
                    <a:off x="5503025" y="3006437"/>
                    <a:ext cx="0" cy="149629"/>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DEAC91B-1AAE-828C-E6B4-38359BDB65EB}"/>
                      </a:ext>
                    </a:extLst>
                  </p:cNvPr>
                  <p:cNvCxnSpPr>
                    <a:cxnSpLocks/>
                  </p:cNvCxnSpPr>
                  <p:nvPr/>
                </p:nvCxnSpPr>
                <p:spPr bwMode="auto">
                  <a:xfrm>
                    <a:off x="2563090" y="300643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10" name="TextBox 109">
                <a:extLst>
                  <a:ext uri="{FF2B5EF4-FFF2-40B4-BE49-F238E27FC236}">
                    <a16:creationId xmlns:a16="http://schemas.microsoft.com/office/drawing/2014/main" id="{F22D4176-2235-D6FA-7C20-5F6BA81D06B0}"/>
                  </a:ext>
                </a:extLst>
              </p:cNvPr>
              <p:cNvSpPr txBox="1"/>
              <p:nvPr/>
            </p:nvSpPr>
            <p:spPr bwMode="auto">
              <a:xfrm>
                <a:off x="1546167" y="3940233"/>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127 days</a:t>
                </a:r>
              </a:p>
            </p:txBody>
          </p:sp>
        </p:grpSp>
        <p:grpSp>
          <p:nvGrpSpPr>
            <p:cNvPr id="80" name="Group 79">
              <a:extLst>
                <a:ext uri="{FF2B5EF4-FFF2-40B4-BE49-F238E27FC236}">
                  <a16:creationId xmlns:a16="http://schemas.microsoft.com/office/drawing/2014/main" id="{94C6D49D-F5FE-B539-3770-1713391B0309}"/>
                </a:ext>
              </a:extLst>
            </p:cNvPr>
            <p:cNvGrpSpPr/>
            <p:nvPr/>
          </p:nvGrpSpPr>
          <p:grpSpPr>
            <a:xfrm>
              <a:off x="172045" y="3639926"/>
              <a:ext cx="4738005" cy="421898"/>
              <a:chOff x="172045" y="3432159"/>
              <a:chExt cx="4738005" cy="421898"/>
            </a:xfrm>
          </p:grpSpPr>
          <p:grpSp>
            <p:nvGrpSpPr>
              <p:cNvPr id="103" name="Group 102">
                <a:extLst>
                  <a:ext uri="{FF2B5EF4-FFF2-40B4-BE49-F238E27FC236}">
                    <a16:creationId xmlns:a16="http://schemas.microsoft.com/office/drawing/2014/main" id="{BB97CF9A-0C7E-5595-B838-16B179F32D7F}"/>
                  </a:ext>
                </a:extLst>
              </p:cNvPr>
              <p:cNvGrpSpPr/>
              <p:nvPr/>
            </p:nvGrpSpPr>
            <p:grpSpPr>
              <a:xfrm>
                <a:off x="172045" y="3432159"/>
                <a:ext cx="4738005" cy="300365"/>
                <a:chOff x="172045" y="3265905"/>
                <a:chExt cx="4738005" cy="300365"/>
              </a:xfrm>
            </p:grpSpPr>
            <p:sp>
              <p:nvSpPr>
                <p:cNvPr id="105" name="TextBox 104">
                  <a:extLst>
                    <a:ext uri="{FF2B5EF4-FFF2-40B4-BE49-F238E27FC236}">
                      <a16:creationId xmlns:a16="http://schemas.microsoft.com/office/drawing/2014/main" id="{6DBA88A7-18FD-9656-F766-07C248C58A8C}"/>
                    </a:ext>
                  </a:extLst>
                </p:cNvPr>
                <p:cNvSpPr txBox="1"/>
                <p:nvPr/>
              </p:nvSpPr>
              <p:spPr bwMode="auto">
                <a:xfrm>
                  <a:off x="172045" y="3265905"/>
                  <a:ext cx="1369326"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Nausea</a:t>
                  </a:r>
                </a:p>
              </p:txBody>
            </p:sp>
            <p:grpSp>
              <p:nvGrpSpPr>
                <p:cNvPr id="106" name="Group 105">
                  <a:extLst>
                    <a:ext uri="{FF2B5EF4-FFF2-40B4-BE49-F238E27FC236}">
                      <a16:creationId xmlns:a16="http://schemas.microsoft.com/office/drawing/2014/main" id="{B181B9B6-847A-9475-A4F1-97B912FE4277}"/>
                    </a:ext>
                  </a:extLst>
                </p:cNvPr>
                <p:cNvGrpSpPr/>
                <p:nvPr/>
              </p:nvGrpSpPr>
              <p:grpSpPr>
                <a:xfrm>
                  <a:off x="1546167" y="3329590"/>
                  <a:ext cx="3363883" cy="149629"/>
                  <a:chOff x="2139142" y="3009207"/>
                  <a:chExt cx="3363883" cy="149629"/>
                </a:xfrm>
              </p:grpSpPr>
              <p:cxnSp>
                <p:nvCxnSpPr>
                  <p:cNvPr id="107" name="Straight Connector 106">
                    <a:extLst>
                      <a:ext uri="{FF2B5EF4-FFF2-40B4-BE49-F238E27FC236}">
                        <a16:creationId xmlns:a16="http://schemas.microsoft.com/office/drawing/2014/main" id="{50AEDD46-850C-47D3-78BE-C27727E02D2C}"/>
                      </a:ext>
                    </a:extLst>
                  </p:cNvPr>
                  <p:cNvCxnSpPr>
                    <a:cxnSpLocks/>
                  </p:cNvCxnSpPr>
                  <p:nvPr/>
                </p:nvCxnSpPr>
                <p:spPr bwMode="auto">
                  <a:xfrm>
                    <a:off x="2139142" y="3084021"/>
                    <a:ext cx="3350029"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C925D55-B6B7-33D2-95A9-3E103F6E50CC}"/>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04" name="TextBox 103">
                <a:extLst>
                  <a:ext uri="{FF2B5EF4-FFF2-40B4-BE49-F238E27FC236}">
                    <a16:creationId xmlns:a16="http://schemas.microsoft.com/office/drawing/2014/main" id="{1784C635-8D02-F279-231A-8F50B6008DE2}"/>
                  </a:ext>
                </a:extLst>
              </p:cNvPr>
              <p:cNvSpPr txBox="1"/>
              <p:nvPr/>
            </p:nvSpPr>
            <p:spPr bwMode="auto">
              <a:xfrm>
                <a:off x="1546167" y="3553691"/>
                <a:ext cx="2128058" cy="300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100 days</a:t>
                </a:r>
              </a:p>
            </p:txBody>
          </p:sp>
        </p:grpSp>
        <p:grpSp>
          <p:nvGrpSpPr>
            <p:cNvPr id="81" name="Group 80">
              <a:extLst>
                <a:ext uri="{FF2B5EF4-FFF2-40B4-BE49-F238E27FC236}">
                  <a16:creationId xmlns:a16="http://schemas.microsoft.com/office/drawing/2014/main" id="{CEDAF989-1259-A588-B20C-8E9519A213F3}"/>
                </a:ext>
              </a:extLst>
            </p:cNvPr>
            <p:cNvGrpSpPr/>
            <p:nvPr/>
          </p:nvGrpSpPr>
          <p:grpSpPr>
            <a:xfrm>
              <a:off x="172045" y="3293152"/>
              <a:ext cx="5330980" cy="401987"/>
              <a:chOff x="172045" y="3098778"/>
              <a:chExt cx="5330980" cy="401987"/>
            </a:xfrm>
          </p:grpSpPr>
          <p:grpSp>
            <p:nvGrpSpPr>
              <p:cNvPr id="97" name="Group 96">
                <a:extLst>
                  <a:ext uri="{FF2B5EF4-FFF2-40B4-BE49-F238E27FC236}">
                    <a16:creationId xmlns:a16="http://schemas.microsoft.com/office/drawing/2014/main" id="{7C232132-1250-CC0E-7E62-256410F33DC5}"/>
                  </a:ext>
                </a:extLst>
              </p:cNvPr>
              <p:cNvGrpSpPr/>
              <p:nvPr/>
            </p:nvGrpSpPr>
            <p:grpSpPr>
              <a:xfrm>
                <a:off x="172045" y="3098778"/>
                <a:ext cx="5330980" cy="300365"/>
                <a:chOff x="172045" y="3098778"/>
                <a:chExt cx="5330980" cy="300365"/>
              </a:xfrm>
            </p:grpSpPr>
            <p:sp>
              <p:nvSpPr>
                <p:cNvPr id="99" name="TextBox 98">
                  <a:extLst>
                    <a:ext uri="{FF2B5EF4-FFF2-40B4-BE49-F238E27FC236}">
                      <a16:creationId xmlns:a16="http://schemas.microsoft.com/office/drawing/2014/main" id="{3B2E7AED-580C-DA20-7707-CE87FE897585}"/>
                    </a:ext>
                  </a:extLst>
                </p:cNvPr>
                <p:cNvSpPr txBox="1"/>
                <p:nvPr/>
              </p:nvSpPr>
              <p:spPr bwMode="auto">
                <a:xfrm>
                  <a:off x="172045" y="3098778"/>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Diarrhea</a:t>
                  </a:r>
                </a:p>
              </p:txBody>
            </p:sp>
            <p:grpSp>
              <p:nvGrpSpPr>
                <p:cNvPr id="100" name="Group 99">
                  <a:extLst>
                    <a:ext uri="{FF2B5EF4-FFF2-40B4-BE49-F238E27FC236}">
                      <a16:creationId xmlns:a16="http://schemas.microsoft.com/office/drawing/2014/main" id="{134C3A45-3E68-F84E-B5AF-9CA3E0D5F78A}"/>
                    </a:ext>
                  </a:extLst>
                </p:cNvPr>
                <p:cNvGrpSpPr/>
                <p:nvPr/>
              </p:nvGrpSpPr>
              <p:grpSpPr>
                <a:xfrm>
                  <a:off x="1540626" y="3162463"/>
                  <a:ext cx="3962399" cy="149629"/>
                  <a:chOff x="1540626" y="3009207"/>
                  <a:chExt cx="3962399" cy="149629"/>
                </a:xfrm>
              </p:grpSpPr>
              <p:cxnSp>
                <p:nvCxnSpPr>
                  <p:cNvPr id="101" name="Straight Connector 100">
                    <a:extLst>
                      <a:ext uri="{FF2B5EF4-FFF2-40B4-BE49-F238E27FC236}">
                        <a16:creationId xmlns:a16="http://schemas.microsoft.com/office/drawing/2014/main" id="{8907AB4D-8078-D034-A26E-1D46003A6BBE}"/>
                      </a:ext>
                    </a:extLst>
                  </p:cNvPr>
                  <p:cNvCxnSpPr>
                    <a:cxnSpLocks/>
                  </p:cNvCxnSpPr>
                  <p:nvPr/>
                </p:nvCxnSpPr>
                <p:spPr bwMode="auto">
                  <a:xfrm>
                    <a:off x="1540626" y="3084021"/>
                    <a:ext cx="3948545"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1F0CF19-DC4B-14A6-8C39-B6DFABDD5ABA}"/>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98" name="TextBox 97">
                <a:extLst>
                  <a:ext uri="{FF2B5EF4-FFF2-40B4-BE49-F238E27FC236}">
                    <a16:creationId xmlns:a16="http://schemas.microsoft.com/office/drawing/2014/main" id="{E84C9618-D83D-50DD-42AC-79A47A5B4718}"/>
                  </a:ext>
                </a:extLst>
              </p:cNvPr>
              <p:cNvSpPr txBox="1"/>
              <p:nvPr/>
            </p:nvSpPr>
            <p:spPr bwMode="auto">
              <a:xfrm>
                <a:off x="1546167" y="3200400"/>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102 days</a:t>
                </a:r>
              </a:p>
            </p:txBody>
          </p:sp>
        </p:grpSp>
        <p:grpSp>
          <p:nvGrpSpPr>
            <p:cNvPr id="82" name="Group 81">
              <a:extLst>
                <a:ext uri="{FF2B5EF4-FFF2-40B4-BE49-F238E27FC236}">
                  <a16:creationId xmlns:a16="http://schemas.microsoft.com/office/drawing/2014/main" id="{AC52A5ED-D05C-F13C-84F6-DB0063751535}"/>
                </a:ext>
              </a:extLst>
            </p:cNvPr>
            <p:cNvGrpSpPr/>
            <p:nvPr/>
          </p:nvGrpSpPr>
          <p:grpSpPr>
            <a:xfrm>
              <a:off x="172045" y="2931651"/>
              <a:ext cx="5001242" cy="449964"/>
              <a:chOff x="172045" y="2931651"/>
              <a:chExt cx="5001242" cy="449964"/>
            </a:xfrm>
          </p:grpSpPr>
          <p:grpSp>
            <p:nvGrpSpPr>
              <p:cNvPr id="91" name="Group 90">
                <a:extLst>
                  <a:ext uri="{FF2B5EF4-FFF2-40B4-BE49-F238E27FC236}">
                    <a16:creationId xmlns:a16="http://schemas.microsoft.com/office/drawing/2014/main" id="{811C53A4-9176-3EC0-4DCB-206338D9D03B}"/>
                  </a:ext>
                </a:extLst>
              </p:cNvPr>
              <p:cNvGrpSpPr/>
              <p:nvPr/>
            </p:nvGrpSpPr>
            <p:grpSpPr>
              <a:xfrm>
                <a:off x="172045" y="2931651"/>
                <a:ext cx="5001242" cy="300365"/>
                <a:chOff x="172045" y="2931651"/>
                <a:chExt cx="5001242" cy="300365"/>
              </a:xfrm>
            </p:grpSpPr>
            <p:sp>
              <p:nvSpPr>
                <p:cNvPr id="93" name="TextBox 92">
                  <a:extLst>
                    <a:ext uri="{FF2B5EF4-FFF2-40B4-BE49-F238E27FC236}">
                      <a16:creationId xmlns:a16="http://schemas.microsoft.com/office/drawing/2014/main" id="{54AA2AC4-6B60-BE75-58FF-610591900B07}"/>
                    </a:ext>
                  </a:extLst>
                </p:cNvPr>
                <p:cNvSpPr txBox="1"/>
                <p:nvPr/>
              </p:nvSpPr>
              <p:spPr bwMode="auto">
                <a:xfrm>
                  <a:off x="172045" y="2931651"/>
                  <a:ext cx="1369325"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Arthralgia</a:t>
                  </a:r>
                </a:p>
              </p:txBody>
            </p:sp>
            <p:grpSp>
              <p:nvGrpSpPr>
                <p:cNvPr id="94" name="Group 93">
                  <a:extLst>
                    <a:ext uri="{FF2B5EF4-FFF2-40B4-BE49-F238E27FC236}">
                      <a16:creationId xmlns:a16="http://schemas.microsoft.com/office/drawing/2014/main" id="{CDCCFC98-B2E9-D498-325C-E68B64C20E5D}"/>
                    </a:ext>
                  </a:extLst>
                </p:cNvPr>
                <p:cNvGrpSpPr/>
                <p:nvPr/>
              </p:nvGrpSpPr>
              <p:grpSpPr>
                <a:xfrm>
                  <a:off x="1541370" y="2995336"/>
                  <a:ext cx="3631917" cy="149629"/>
                  <a:chOff x="1871108" y="3009207"/>
                  <a:chExt cx="3631917" cy="149629"/>
                </a:xfrm>
              </p:grpSpPr>
              <p:cxnSp>
                <p:nvCxnSpPr>
                  <p:cNvPr id="95" name="Straight Connector 94">
                    <a:extLst>
                      <a:ext uri="{FF2B5EF4-FFF2-40B4-BE49-F238E27FC236}">
                        <a16:creationId xmlns:a16="http://schemas.microsoft.com/office/drawing/2014/main" id="{7DB41C91-3E1B-681D-C1C9-FA38DE32CD45}"/>
                      </a:ext>
                    </a:extLst>
                  </p:cNvPr>
                  <p:cNvCxnSpPr>
                    <a:cxnSpLocks/>
                    <a:stCxn id="93" idx="3"/>
                  </p:cNvCxnSpPr>
                  <p:nvPr/>
                </p:nvCxnSpPr>
                <p:spPr bwMode="auto">
                  <a:xfrm flipV="1">
                    <a:off x="1871108" y="3084022"/>
                    <a:ext cx="3618063" cy="11684"/>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774CCEE-E2FB-08C7-AC93-DC8F7C9AC669}"/>
                      </a:ext>
                    </a:extLst>
                  </p:cNvPr>
                  <p:cNvCxnSpPr>
                    <a:cxnSpLocks/>
                  </p:cNvCxnSpPr>
                  <p:nvPr/>
                </p:nvCxnSpPr>
                <p:spPr bwMode="auto">
                  <a:xfrm>
                    <a:off x="5503025"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92" name="TextBox 91">
                <a:extLst>
                  <a:ext uri="{FF2B5EF4-FFF2-40B4-BE49-F238E27FC236}">
                    <a16:creationId xmlns:a16="http://schemas.microsoft.com/office/drawing/2014/main" id="{553AB8A9-16A6-AD1D-0715-D5D9D845183F}"/>
                  </a:ext>
                </a:extLst>
              </p:cNvPr>
              <p:cNvSpPr txBox="1"/>
              <p:nvPr/>
            </p:nvSpPr>
            <p:spPr bwMode="auto">
              <a:xfrm>
                <a:off x="1546167" y="3081250"/>
                <a:ext cx="2128058"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cs typeface="Calibri" panose="020F0502020204030204" pitchFamily="34" charset="0"/>
                  </a:rPr>
                  <a:t>Median: 30 days</a:t>
                </a:r>
              </a:p>
            </p:txBody>
          </p:sp>
        </p:grpSp>
        <p:sp>
          <p:nvSpPr>
            <p:cNvPr id="83" name="Rectangle 82">
              <a:extLst>
                <a:ext uri="{FF2B5EF4-FFF2-40B4-BE49-F238E27FC236}">
                  <a16:creationId xmlns:a16="http://schemas.microsoft.com/office/drawing/2014/main" id="{E37A411F-1D7D-6B0D-C2D6-B78F8D338D1F}"/>
                </a:ext>
              </a:extLst>
            </p:cNvPr>
            <p:cNvSpPr/>
            <p:nvPr/>
          </p:nvSpPr>
          <p:spPr bwMode="auto">
            <a:xfrm rot="18900000">
              <a:off x="1650403" y="3025325"/>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4" name="Rectangle 83">
              <a:extLst>
                <a:ext uri="{FF2B5EF4-FFF2-40B4-BE49-F238E27FC236}">
                  <a16:creationId xmlns:a16="http://schemas.microsoft.com/office/drawing/2014/main" id="{15D798B2-D143-CBE7-5FF1-F1F41F44BE28}"/>
                </a:ext>
              </a:extLst>
            </p:cNvPr>
            <p:cNvSpPr/>
            <p:nvPr/>
          </p:nvSpPr>
          <p:spPr bwMode="auto">
            <a:xfrm rot="18900000">
              <a:off x="2351444" y="3385320"/>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5" name="Rectangle 84">
              <a:extLst>
                <a:ext uri="{FF2B5EF4-FFF2-40B4-BE49-F238E27FC236}">
                  <a16:creationId xmlns:a16="http://schemas.microsoft.com/office/drawing/2014/main" id="{2840E58C-3191-682D-FCBA-157B4523EAA8}"/>
                </a:ext>
              </a:extLst>
            </p:cNvPr>
            <p:cNvSpPr/>
            <p:nvPr/>
          </p:nvSpPr>
          <p:spPr bwMode="auto">
            <a:xfrm rot="18900000">
              <a:off x="2316022" y="3720601"/>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6" name="Rectangle 85">
              <a:extLst>
                <a:ext uri="{FF2B5EF4-FFF2-40B4-BE49-F238E27FC236}">
                  <a16:creationId xmlns:a16="http://schemas.microsoft.com/office/drawing/2014/main" id="{9136B184-C98F-AD49-BE39-F22A5BA5ABFB}"/>
                </a:ext>
              </a:extLst>
            </p:cNvPr>
            <p:cNvSpPr/>
            <p:nvPr/>
          </p:nvSpPr>
          <p:spPr bwMode="auto">
            <a:xfrm rot="18900000">
              <a:off x="2483250" y="4095425"/>
              <a:ext cx="89479" cy="10021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cxnSp>
          <p:nvCxnSpPr>
            <p:cNvPr id="87" name="Straight Connector 86">
              <a:extLst>
                <a:ext uri="{FF2B5EF4-FFF2-40B4-BE49-F238E27FC236}">
                  <a16:creationId xmlns:a16="http://schemas.microsoft.com/office/drawing/2014/main" id="{4736713D-28C8-5108-1191-BEAEA2F9F116}"/>
                </a:ext>
              </a:extLst>
            </p:cNvPr>
            <p:cNvCxnSpPr/>
            <p:nvPr/>
          </p:nvCxnSpPr>
          <p:spPr bwMode="auto">
            <a:xfrm flipV="1">
              <a:off x="5012267" y="2997200"/>
              <a:ext cx="0" cy="1439333"/>
            </a:xfrm>
            <a:prstGeom prst="line">
              <a:avLst/>
            </a:prstGeom>
            <a:noFill/>
            <a:ln w="28575" cap="flat" cmpd="sng" algn="ctr">
              <a:solidFill>
                <a:schemeClr val="bg1"/>
              </a:solidFill>
              <a:prstDash val="sysDash"/>
              <a:round/>
              <a:headEnd type="none" w="med" len="med"/>
              <a:tailEnd type="none" w="med" len="med"/>
            </a:ln>
            <a:effectLst/>
          </p:spPr>
        </p:cxnSp>
        <p:sp>
          <p:nvSpPr>
            <p:cNvPr id="88" name="Rectangle 87">
              <a:extLst>
                <a:ext uri="{FF2B5EF4-FFF2-40B4-BE49-F238E27FC236}">
                  <a16:creationId xmlns:a16="http://schemas.microsoft.com/office/drawing/2014/main" id="{91630D9F-A539-8946-D09B-CF56D620BB0E}"/>
                </a:ext>
              </a:extLst>
            </p:cNvPr>
            <p:cNvSpPr/>
            <p:nvPr/>
          </p:nvSpPr>
          <p:spPr bwMode="auto">
            <a:xfrm rot="18900000">
              <a:off x="5728031" y="3307762"/>
              <a:ext cx="65582" cy="7345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100" b="0" dirty="0">
                <a:solidFill>
                  <a:schemeClr val="tx1"/>
                </a:solidFill>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3C259F71-0CC9-B2D4-34C1-FB35DE53B956}"/>
                </a:ext>
              </a:extLst>
            </p:cNvPr>
            <p:cNvSpPr txBox="1"/>
            <p:nvPr/>
          </p:nvSpPr>
          <p:spPr bwMode="auto">
            <a:xfrm>
              <a:off x="1385455" y="2387615"/>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Patients, %</a:t>
              </a:r>
            </a:p>
          </p:txBody>
        </p:sp>
        <p:sp>
          <p:nvSpPr>
            <p:cNvPr id="90" name="TextBox 89">
              <a:extLst>
                <a:ext uri="{FF2B5EF4-FFF2-40B4-BE49-F238E27FC236}">
                  <a16:creationId xmlns:a16="http://schemas.microsoft.com/office/drawing/2014/main" id="{B6F8D087-4F9C-8A96-4B04-D06D899DAFDA}"/>
                </a:ext>
              </a:extLst>
            </p:cNvPr>
            <p:cNvSpPr txBox="1"/>
            <p:nvPr/>
          </p:nvSpPr>
          <p:spPr bwMode="auto">
            <a:xfrm>
              <a:off x="1385455" y="4588113"/>
              <a:ext cx="4516581" cy="300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1" dirty="0">
                  <a:solidFill>
                    <a:schemeClr val="bg1"/>
                  </a:solidFill>
                  <a:latin typeface="Calibri" panose="020F0502020204030204" pitchFamily="34" charset="0"/>
                  <a:cs typeface="Calibri" panose="020F0502020204030204" pitchFamily="34" charset="0"/>
                </a:rPr>
                <a:t>Study Day</a:t>
              </a:r>
            </a:p>
          </p:txBody>
        </p:sp>
      </p:grpSp>
      <p:grpSp>
        <p:nvGrpSpPr>
          <p:cNvPr id="134" name="Group 133">
            <a:extLst>
              <a:ext uri="{FF2B5EF4-FFF2-40B4-BE49-F238E27FC236}">
                <a16:creationId xmlns:a16="http://schemas.microsoft.com/office/drawing/2014/main" id="{C1228662-744B-6C89-366C-13B9F2B495CC}"/>
              </a:ext>
            </a:extLst>
          </p:cNvPr>
          <p:cNvGrpSpPr/>
          <p:nvPr/>
        </p:nvGrpSpPr>
        <p:grpSpPr>
          <a:xfrm>
            <a:off x="192584" y="4675958"/>
            <a:ext cx="6806118" cy="1728740"/>
            <a:chOff x="181009" y="4525489"/>
            <a:chExt cx="7599346" cy="1930219"/>
          </a:xfrm>
        </p:grpSpPr>
        <p:sp>
          <p:nvSpPr>
            <p:cNvPr id="135" name="Freeform 134">
              <a:extLst>
                <a:ext uri="{FF2B5EF4-FFF2-40B4-BE49-F238E27FC236}">
                  <a16:creationId xmlns:a16="http://schemas.microsoft.com/office/drawing/2014/main" id="{B79166D6-2EA7-AA70-BE75-38F956BBBE7B}"/>
                </a:ext>
              </a:extLst>
            </p:cNvPr>
            <p:cNvSpPr/>
            <p:nvPr/>
          </p:nvSpPr>
          <p:spPr bwMode="auto">
            <a:xfrm>
              <a:off x="1516941" y="4710469"/>
              <a:ext cx="4018552" cy="1300138"/>
            </a:xfrm>
            <a:custGeom>
              <a:avLst/>
              <a:gdLst>
                <a:gd name="connsiteX0" fmla="*/ 0 w 4119612"/>
                <a:gd name="connsiteY0" fmla="*/ 0 h 741145"/>
                <a:gd name="connsiteX1" fmla="*/ 0 w 4119612"/>
                <a:gd name="connsiteY1" fmla="*/ 741145 h 741145"/>
                <a:gd name="connsiteX2" fmla="*/ 4119612 w 4119612"/>
                <a:gd name="connsiteY2" fmla="*/ 741145 h 741145"/>
              </a:gdLst>
              <a:ahLst/>
              <a:cxnLst>
                <a:cxn ang="0">
                  <a:pos x="connsiteX0" y="connsiteY0"/>
                </a:cxn>
                <a:cxn ang="0">
                  <a:pos x="connsiteX1" y="connsiteY1"/>
                </a:cxn>
                <a:cxn ang="0">
                  <a:pos x="connsiteX2" y="connsiteY2"/>
                </a:cxn>
              </a:cxnLst>
              <a:rect l="l" t="t" r="r" b="b"/>
              <a:pathLst>
                <a:path w="4119612" h="741145">
                  <a:moveTo>
                    <a:pt x="0" y="0"/>
                  </a:moveTo>
                  <a:lnTo>
                    <a:pt x="0" y="741145"/>
                  </a:lnTo>
                  <a:lnTo>
                    <a:pt x="4119612" y="741145"/>
                  </a:lnTo>
                </a:path>
              </a:pathLst>
            </a:custGeom>
            <a:noFill/>
            <a:ln w="28575">
              <a:solidFill>
                <a:schemeClr val="bg1"/>
              </a:solidFill>
              <a:miter lim="800000"/>
              <a:headEnd/>
              <a:tailEnd/>
            </a:ln>
          </p:spPr>
          <p:txBody>
            <a:bodyPr rtlCol="0" anchor="ctr"/>
            <a:lstStyle/>
            <a:p>
              <a:pPr algn="ctr"/>
              <a:endParaRPr lang="en-US" sz="1050" dirty="0"/>
            </a:p>
          </p:txBody>
        </p:sp>
        <p:grpSp>
          <p:nvGrpSpPr>
            <p:cNvPr id="136" name="Group 135">
              <a:extLst>
                <a:ext uri="{FF2B5EF4-FFF2-40B4-BE49-F238E27FC236}">
                  <a16:creationId xmlns:a16="http://schemas.microsoft.com/office/drawing/2014/main" id="{680110DE-0154-081A-8795-46AE20605397}"/>
                </a:ext>
              </a:extLst>
            </p:cNvPr>
            <p:cNvGrpSpPr/>
            <p:nvPr/>
          </p:nvGrpSpPr>
          <p:grpSpPr>
            <a:xfrm>
              <a:off x="5214080" y="6004979"/>
              <a:ext cx="626180" cy="291553"/>
              <a:chOff x="5310909" y="2212109"/>
              <a:chExt cx="641927" cy="334743"/>
            </a:xfrm>
          </p:grpSpPr>
          <p:cxnSp>
            <p:nvCxnSpPr>
              <p:cNvPr id="213" name="Straight Connector 212">
                <a:extLst>
                  <a:ext uri="{FF2B5EF4-FFF2-40B4-BE49-F238E27FC236}">
                    <a16:creationId xmlns:a16="http://schemas.microsoft.com/office/drawing/2014/main" id="{83D538C3-3170-CC0A-1A09-CE9D9F768B46}"/>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4" name="TextBox 213">
                <a:extLst>
                  <a:ext uri="{FF2B5EF4-FFF2-40B4-BE49-F238E27FC236}">
                    <a16:creationId xmlns:a16="http://schemas.microsoft.com/office/drawing/2014/main" id="{C855833D-3518-4742-AAAE-586DBED6A35F}"/>
                  </a:ext>
                </a:extLst>
              </p:cNvPr>
              <p:cNvSpPr txBox="1"/>
              <p:nvPr/>
            </p:nvSpPr>
            <p:spPr bwMode="auto">
              <a:xfrm>
                <a:off x="5310909" y="2221345"/>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1200</a:t>
                </a:r>
              </a:p>
            </p:txBody>
          </p:sp>
        </p:grpSp>
        <p:grpSp>
          <p:nvGrpSpPr>
            <p:cNvPr id="137" name="Group 136">
              <a:extLst>
                <a:ext uri="{FF2B5EF4-FFF2-40B4-BE49-F238E27FC236}">
                  <a16:creationId xmlns:a16="http://schemas.microsoft.com/office/drawing/2014/main" id="{E49DD685-F36D-6C34-CA2A-BD167A8DCB1D}"/>
                </a:ext>
              </a:extLst>
            </p:cNvPr>
            <p:cNvGrpSpPr/>
            <p:nvPr/>
          </p:nvGrpSpPr>
          <p:grpSpPr>
            <a:xfrm>
              <a:off x="2538175" y="6004979"/>
              <a:ext cx="626180" cy="283509"/>
              <a:chOff x="5310909" y="2208646"/>
              <a:chExt cx="641927" cy="325507"/>
            </a:xfrm>
          </p:grpSpPr>
          <p:cxnSp>
            <p:nvCxnSpPr>
              <p:cNvPr id="211" name="Straight Connector 210">
                <a:extLst>
                  <a:ext uri="{FF2B5EF4-FFF2-40B4-BE49-F238E27FC236}">
                    <a16:creationId xmlns:a16="http://schemas.microsoft.com/office/drawing/2014/main" id="{30B23E15-16E3-14A5-DE91-E32DA4BFBC2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1FE7BD0D-6CA9-085D-9808-D7319C057431}"/>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rPr>
                  <a:t>40</a:t>
                </a:r>
                <a:r>
                  <a:rPr lang="en-US" sz="1050" b="0" dirty="0">
                    <a:solidFill>
                      <a:schemeClr val="bg1"/>
                    </a:solidFill>
                  </a:rPr>
                  <a:t>0</a:t>
                </a:r>
              </a:p>
            </p:txBody>
          </p:sp>
        </p:grpSp>
        <p:grpSp>
          <p:nvGrpSpPr>
            <p:cNvPr id="138" name="Group 137">
              <a:extLst>
                <a:ext uri="{FF2B5EF4-FFF2-40B4-BE49-F238E27FC236}">
                  <a16:creationId xmlns:a16="http://schemas.microsoft.com/office/drawing/2014/main" id="{FF003F26-DEA1-428F-77AC-262B0EB98769}"/>
                </a:ext>
              </a:extLst>
            </p:cNvPr>
            <p:cNvGrpSpPr/>
            <p:nvPr/>
          </p:nvGrpSpPr>
          <p:grpSpPr>
            <a:xfrm>
              <a:off x="2203687" y="6004979"/>
              <a:ext cx="626180" cy="283509"/>
              <a:chOff x="5310909" y="2195946"/>
              <a:chExt cx="641927" cy="325507"/>
            </a:xfrm>
          </p:grpSpPr>
          <p:cxnSp>
            <p:nvCxnSpPr>
              <p:cNvPr id="209" name="Straight Connector 208">
                <a:extLst>
                  <a:ext uri="{FF2B5EF4-FFF2-40B4-BE49-F238E27FC236}">
                    <a16:creationId xmlns:a16="http://schemas.microsoft.com/office/drawing/2014/main" id="{6F8A2206-C959-2542-FC38-E9ABC868A2F0}"/>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10" name="TextBox 209">
                <a:extLst>
                  <a:ext uri="{FF2B5EF4-FFF2-40B4-BE49-F238E27FC236}">
                    <a16:creationId xmlns:a16="http://schemas.microsoft.com/office/drawing/2014/main" id="{CE95ABC3-A6CD-8A83-0F90-352D2E87C528}"/>
                  </a:ext>
                </a:extLst>
              </p:cNvPr>
              <p:cNvSpPr txBox="1"/>
              <p:nvPr/>
            </p:nvSpPr>
            <p:spPr bwMode="auto">
              <a:xfrm>
                <a:off x="5310909" y="21959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rPr>
                  <a:t>3</a:t>
                </a:r>
                <a:r>
                  <a:rPr lang="en-US" sz="1050" b="0" dirty="0">
                    <a:solidFill>
                      <a:schemeClr val="bg1"/>
                    </a:solidFill>
                  </a:rPr>
                  <a:t>00</a:t>
                </a:r>
              </a:p>
            </p:txBody>
          </p:sp>
        </p:grpSp>
        <p:grpSp>
          <p:nvGrpSpPr>
            <p:cNvPr id="139" name="Group 138">
              <a:extLst>
                <a:ext uri="{FF2B5EF4-FFF2-40B4-BE49-F238E27FC236}">
                  <a16:creationId xmlns:a16="http://schemas.microsoft.com/office/drawing/2014/main" id="{AE989994-9923-089A-EB7F-A7B75F513839}"/>
                </a:ext>
              </a:extLst>
            </p:cNvPr>
            <p:cNvGrpSpPr/>
            <p:nvPr/>
          </p:nvGrpSpPr>
          <p:grpSpPr>
            <a:xfrm>
              <a:off x="1869199" y="6004979"/>
              <a:ext cx="626180" cy="283509"/>
              <a:chOff x="5310909" y="2183246"/>
              <a:chExt cx="641927" cy="325507"/>
            </a:xfrm>
          </p:grpSpPr>
          <p:cxnSp>
            <p:nvCxnSpPr>
              <p:cNvPr id="207" name="Straight Connector 206">
                <a:extLst>
                  <a:ext uri="{FF2B5EF4-FFF2-40B4-BE49-F238E27FC236}">
                    <a16:creationId xmlns:a16="http://schemas.microsoft.com/office/drawing/2014/main" id="{B0C77104-C13E-2457-EBBB-9B39ADD5F513}"/>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8" name="TextBox 207">
                <a:extLst>
                  <a:ext uri="{FF2B5EF4-FFF2-40B4-BE49-F238E27FC236}">
                    <a16:creationId xmlns:a16="http://schemas.microsoft.com/office/drawing/2014/main" id="{D88EBCD5-6D62-2682-0354-6928B0D7F9D9}"/>
                  </a:ext>
                </a:extLst>
              </p:cNvPr>
              <p:cNvSpPr txBox="1"/>
              <p:nvPr/>
            </p:nvSpPr>
            <p:spPr bwMode="auto">
              <a:xfrm>
                <a:off x="5310909" y="21832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rPr>
                  <a:t>2</a:t>
                </a:r>
                <a:r>
                  <a:rPr lang="en-US" sz="1050" b="0" dirty="0">
                    <a:solidFill>
                      <a:schemeClr val="bg1"/>
                    </a:solidFill>
                  </a:rPr>
                  <a:t>00</a:t>
                </a:r>
              </a:p>
            </p:txBody>
          </p:sp>
        </p:grpSp>
        <p:grpSp>
          <p:nvGrpSpPr>
            <p:cNvPr id="140" name="Group 139">
              <a:extLst>
                <a:ext uri="{FF2B5EF4-FFF2-40B4-BE49-F238E27FC236}">
                  <a16:creationId xmlns:a16="http://schemas.microsoft.com/office/drawing/2014/main" id="{F403D76D-948D-BD95-016B-DCF4E2E50BF8}"/>
                </a:ext>
              </a:extLst>
            </p:cNvPr>
            <p:cNvGrpSpPr/>
            <p:nvPr/>
          </p:nvGrpSpPr>
          <p:grpSpPr>
            <a:xfrm>
              <a:off x="1534711" y="6004979"/>
              <a:ext cx="626180" cy="283509"/>
              <a:chOff x="5310909" y="2208646"/>
              <a:chExt cx="641927" cy="325507"/>
            </a:xfrm>
          </p:grpSpPr>
          <p:cxnSp>
            <p:nvCxnSpPr>
              <p:cNvPr id="205" name="Straight Connector 204">
                <a:extLst>
                  <a:ext uri="{FF2B5EF4-FFF2-40B4-BE49-F238E27FC236}">
                    <a16:creationId xmlns:a16="http://schemas.microsoft.com/office/drawing/2014/main" id="{252A3755-0C0F-E4BD-8DF4-A31C9661CA6B}"/>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6" name="TextBox 205">
                <a:extLst>
                  <a:ext uri="{FF2B5EF4-FFF2-40B4-BE49-F238E27FC236}">
                    <a16:creationId xmlns:a16="http://schemas.microsoft.com/office/drawing/2014/main" id="{167E65E6-7AC7-272A-5018-DEB8A367A517}"/>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100</a:t>
                </a:r>
              </a:p>
            </p:txBody>
          </p:sp>
        </p:grpSp>
        <p:grpSp>
          <p:nvGrpSpPr>
            <p:cNvPr id="141" name="Group 140">
              <a:extLst>
                <a:ext uri="{FF2B5EF4-FFF2-40B4-BE49-F238E27FC236}">
                  <a16:creationId xmlns:a16="http://schemas.microsoft.com/office/drawing/2014/main" id="{549A7666-AB2C-4E1A-4D64-ABEDAB2997CA}"/>
                </a:ext>
              </a:extLst>
            </p:cNvPr>
            <p:cNvGrpSpPr/>
            <p:nvPr/>
          </p:nvGrpSpPr>
          <p:grpSpPr>
            <a:xfrm>
              <a:off x="1200223" y="6004978"/>
              <a:ext cx="626180" cy="291553"/>
              <a:chOff x="5310909" y="2212109"/>
              <a:chExt cx="641927" cy="334743"/>
            </a:xfrm>
          </p:grpSpPr>
          <p:cxnSp>
            <p:nvCxnSpPr>
              <p:cNvPr id="203" name="Straight Connector 202">
                <a:extLst>
                  <a:ext uri="{FF2B5EF4-FFF2-40B4-BE49-F238E27FC236}">
                    <a16:creationId xmlns:a16="http://schemas.microsoft.com/office/drawing/2014/main" id="{DD9BD4D7-63C1-C4DE-994D-19CAEED73C8C}"/>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204" name="TextBox 203">
                <a:extLst>
                  <a:ext uri="{FF2B5EF4-FFF2-40B4-BE49-F238E27FC236}">
                    <a16:creationId xmlns:a16="http://schemas.microsoft.com/office/drawing/2014/main" id="{B12BFFDE-9DD1-AEA5-394B-A67C8ABBEC44}"/>
                  </a:ext>
                </a:extLst>
              </p:cNvPr>
              <p:cNvSpPr txBox="1"/>
              <p:nvPr/>
            </p:nvSpPr>
            <p:spPr bwMode="auto">
              <a:xfrm>
                <a:off x="5310909" y="2221345"/>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0</a:t>
                </a:r>
              </a:p>
            </p:txBody>
          </p:sp>
        </p:grpSp>
        <p:sp>
          <p:nvSpPr>
            <p:cNvPr id="142" name="TextBox 141">
              <a:extLst>
                <a:ext uri="{FF2B5EF4-FFF2-40B4-BE49-F238E27FC236}">
                  <a16:creationId xmlns:a16="http://schemas.microsoft.com/office/drawing/2014/main" id="{6BE40D5A-3072-90DC-8D0D-9CD7F839E2CC}"/>
                </a:ext>
              </a:extLst>
            </p:cNvPr>
            <p:cNvSpPr txBox="1"/>
            <p:nvPr/>
          </p:nvSpPr>
          <p:spPr bwMode="auto">
            <a:xfrm>
              <a:off x="1364652" y="4525489"/>
              <a:ext cx="5453243"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1" dirty="0">
                  <a:solidFill>
                    <a:schemeClr val="bg1"/>
                  </a:solidFill>
                </a:rPr>
                <a:t>Median Time to First Onset to Resolution of Frequently Occurring AEs</a:t>
              </a:r>
            </a:p>
          </p:txBody>
        </p:sp>
        <p:grpSp>
          <p:nvGrpSpPr>
            <p:cNvPr id="143" name="Group 142">
              <a:extLst>
                <a:ext uri="{FF2B5EF4-FFF2-40B4-BE49-F238E27FC236}">
                  <a16:creationId xmlns:a16="http://schemas.microsoft.com/office/drawing/2014/main" id="{3FE63A9A-FC9B-17D2-CD97-1D87BAE97A72}"/>
                </a:ext>
              </a:extLst>
            </p:cNvPr>
            <p:cNvGrpSpPr/>
            <p:nvPr/>
          </p:nvGrpSpPr>
          <p:grpSpPr>
            <a:xfrm>
              <a:off x="181009" y="5634014"/>
              <a:ext cx="3792277" cy="422531"/>
              <a:chOff x="172045" y="3790480"/>
              <a:chExt cx="3887646" cy="485125"/>
            </a:xfrm>
          </p:grpSpPr>
          <p:grpSp>
            <p:nvGrpSpPr>
              <p:cNvPr id="197" name="Group 196">
                <a:extLst>
                  <a:ext uri="{FF2B5EF4-FFF2-40B4-BE49-F238E27FC236}">
                    <a16:creationId xmlns:a16="http://schemas.microsoft.com/office/drawing/2014/main" id="{45D15B8D-2A42-EAFD-5821-2F315BFDD11A}"/>
                  </a:ext>
                </a:extLst>
              </p:cNvPr>
              <p:cNvGrpSpPr/>
              <p:nvPr/>
            </p:nvGrpSpPr>
            <p:grpSpPr>
              <a:xfrm>
                <a:off x="172045" y="3790480"/>
                <a:ext cx="3887646" cy="325508"/>
                <a:chOff x="172045" y="3433033"/>
                <a:chExt cx="3887646" cy="325508"/>
              </a:xfrm>
            </p:grpSpPr>
            <p:sp>
              <p:nvSpPr>
                <p:cNvPr id="199" name="TextBox 198">
                  <a:extLst>
                    <a:ext uri="{FF2B5EF4-FFF2-40B4-BE49-F238E27FC236}">
                      <a16:creationId xmlns:a16="http://schemas.microsoft.com/office/drawing/2014/main" id="{A7866B0B-C7E3-BDA6-0B3C-700489F87D26}"/>
                    </a:ext>
                  </a:extLst>
                </p:cNvPr>
                <p:cNvSpPr txBox="1"/>
                <p:nvPr/>
              </p:nvSpPr>
              <p:spPr bwMode="auto">
                <a:xfrm>
                  <a:off x="172045" y="3433033"/>
                  <a:ext cx="1369325" cy="32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Neutropenia</a:t>
                  </a:r>
                </a:p>
              </p:txBody>
            </p:sp>
            <p:grpSp>
              <p:nvGrpSpPr>
                <p:cNvPr id="200" name="Group 199">
                  <a:extLst>
                    <a:ext uri="{FF2B5EF4-FFF2-40B4-BE49-F238E27FC236}">
                      <a16:creationId xmlns:a16="http://schemas.microsoft.com/office/drawing/2014/main" id="{E30DDD15-C85F-8EBC-CBAA-4568A7BCF68F}"/>
                    </a:ext>
                  </a:extLst>
                </p:cNvPr>
                <p:cNvGrpSpPr/>
                <p:nvPr/>
              </p:nvGrpSpPr>
              <p:grpSpPr>
                <a:xfrm>
                  <a:off x="1541370" y="3496718"/>
                  <a:ext cx="2518321" cy="149629"/>
                  <a:chOff x="2461312" y="3006437"/>
                  <a:chExt cx="2518321" cy="149629"/>
                </a:xfrm>
              </p:grpSpPr>
              <p:cxnSp>
                <p:nvCxnSpPr>
                  <p:cNvPr id="201" name="Straight Connector 200">
                    <a:extLst>
                      <a:ext uri="{FF2B5EF4-FFF2-40B4-BE49-F238E27FC236}">
                        <a16:creationId xmlns:a16="http://schemas.microsoft.com/office/drawing/2014/main" id="{97C58D3F-D37A-7E19-C657-AA65A3D2C7EF}"/>
                      </a:ext>
                    </a:extLst>
                  </p:cNvPr>
                  <p:cNvCxnSpPr>
                    <a:cxnSpLocks/>
                    <a:stCxn id="199" idx="3"/>
                  </p:cNvCxnSpPr>
                  <p:nvPr/>
                </p:nvCxnSpPr>
                <p:spPr bwMode="auto">
                  <a:xfrm flipV="1">
                    <a:off x="2461312" y="3081252"/>
                    <a:ext cx="2518321" cy="24254"/>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5C46440-DE11-6B5D-3A28-4078080B40FB}"/>
                      </a:ext>
                    </a:extLst>
                  </p:cNvPr>
                  <p:cNvCxnSpPr>
                    <a:cxnSpLocks/>
                  </p:cNvCxnSpPr>
                  <p:nvPr/>
                </p:nvCxnSpPr>
                <p:spPr bwMode="auto">
                  <a:xfrm>
                    <a:off x="4978528" y="300643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98" name="TextBox 197">
                <a:extLst>
                  <a:ext uri="{FF2B5EF4-FFF2-40B4-BE49-F238E27FC236}">
                    <a16:creationId xmlns:a16="http://schemas.microsoft.com/office/drawing/2014/main" id="{A5F5AB28-48D4-8F32-F814-11722F51B1F9}"/>
                  </a:ext>
                </a:extLst>
              </p:cNvPr>
              <p:cNvSpPr txBox="1"/>
              <p:nvPr/>
            </p:nvSpPr>
            <p:spPr bwMode="auto">
              <a:xfrm>
                <a:off x="1546167" y="3940233"/>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rPr>
                  <a:t>Median: 17 days</a:t>
                </a:r>
              </a:p>
            </p:txBody>
          </p:sp>
        </p:grpSp>
        <p:grpSp>
          <p:nvGrpSpPr>
            <p:cNvPr id="144" name="Group 143">
              <a:extLst>
                <a:ext uri="{FF2B5EF4-FFF2-40B4-BE49-F238E27FC236}">
                  <a16:creationId xmlns:a16="http://schemas.microsoft.com/office/drawing/2014/main" id="{B4EB3939-A028-29B7-3231-1A7920D54CEA}"/>
                </a:ext>
              </a:extLst>
            </p:cNvPr>
            <p:cNvGrpSpPr/>
            <p:nvPr/>
          </p:nvGrpSpPr>
          <p:grpSpPr>
            <a:xfrm>
              <a:off x="181009" y="5314633"/>
              <a:ext cx="3621316" cy="397950"/>
              <a:chOff x="172045" y="3432159"/>
              <a:chExt cx="3712386" cy="456904"/>
            </a:xfrm>
          </p:grpSpPr>
          <p:grpSp>
            <p:nvGrpSpPr>
              <p:cNvPr id="191" name="Group 190">
                <a:extLst>
                  <a:ext uri="{FF2B5EF4-FFF2-40B4-BE49-F238E27FC236}">
                    <a16:creationId xmlns:a16="http://schemas.microsoft.com/office/drawing/2014/main" id="{2341F37A-FF23-1400-DDA0-78C0D1DE371E}"/>
                  </a:ext>
                </a:extLst>
              </p:cNvPr>
              <p:cNvGrpSpPr/>
              <p:nvPr/>
            </p:nvGrpSpPr>
            <p:grpSpPr>
              <a:xfrm>
                <a:off x="172045" y="3432159"/>
                <a:ext cx="3712386" cy="325510"/>
                <a:chOff x="172045" y="3265905"/>
                <a:chExt cx="3712386" cy="325510"/>
              </a:xfrm>
            </p:grpSpPr>
            <p:sp>
              <p:nvSpPr>
                <p:cNvPr id="193" name="TextBox 192">
                  <a:extLst>
                    <a:ext uri="{FF2B5EF4-FFF2-40B4-BE49-F238E27FC236}">
                      <a16:creationId xmlns:a16="http://schemas.microsoft.com/office/drawing/2014/main" id="{9C634704-CFB5-520D-869B-0EB37B19175F}"/>
                    </a:ext>
                  </a:extLst>
                </p:cNvPr>
                <p:cNvSpPr txBox="1"/>
                <p:nvPr/>
              </p:nvSpPr>
              <p:spPr bwMode="auto">
                <a:xfrm>
                  <a:off x="172045" y="3265905"/>
                  <a:ext cx="1369325" cy="325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Nausea</a:t>
                  </a:r>
                </a:p>
              </p:txBody>
            </p:sp>
            <p:grpSp>
              <p:nvGrpSpPr>
                <p:cNvPr id="194" name="Group 193">
                  <a:extLst>
                    <a:ext uri="{FF2B5EF4-FFF2-40B4-BE49-F238E27FC236}">
                      <a16:creationId xmlns:a16="http://schemas.microsoft.com/office/drawing/2014/main" id="{1E9F830A-C33A-5874-A1E2-A7B1131A7F48}"/>
                    </a:ext>
                  </a:extLst>
                </p:cNvPr>
                <p:cNvGrpSpPr/>
                <p:nvPr/>
              </p:nvGrpSpPr>
              <p:grpSpPr>
                <a:xfrm>
                  <a:off x="1546167" y="3329590"/>
                  <a:ext cx="2338264" cy="149629"/>
                  <a:chOff x="2139142" y="3009207"/>
                  <a:chExt cx="2338264" cy="149629"/>
                </a:xfrm>
              </p:grpSpPr>
              <p:cxnSp>
                <p:nvCxnSpPr>
                  <p:cNvPr id="195" name="Straight Connector 194">
                    <a:extLst>
                      <a:ext uri="{FF2B5EF4-FFF2-40B4-BE49-F238E27FC236}">
                        <a16:creationId xmlns:a16="http://schemas.microsoft.com/office/drawing/2014/main" id="{38D3F77C-8598-D31B-6D6E-C66B36D4398C}"/>
                      </a:ext>
                    </a:extLst>
                  </p:cNvPr>
                  <p:cNvCxnSpPr>
                    <a:cxnSpLocks/>
                  </p:cNvCxnSpPr>
                  <p:nvPr/>
                </p:nvCxnSpPr>
                <p:spPr bwMode="auto">
                  <a:xfrm>
                    <a:off x="2139142" y="3084022"/>
                    <a:ext cx="2338264"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EC15820-8066-4073-5610-378DE47A9F87}"/>
                      </a:ext>
                    </a:extLst>
                  </p:cNvPr>
                  <p:cNvCxnSpPr>
                    <a:cxnSpLocks/>
                  </p:cNvCxnSpPr>
                  <p:nvPr/>
                </p:nvCxnSpPr>
                <p:spPr bwMode="auto">
                  <a:xfrm>
                    <a:off x="4457728"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92" name="TextBox 191">
                <a:extLst>
                  <a:ext uri="{FF2B5EF4-FFF2-40B4-BE49-F238E27FC236}">
                    <a16:creationId xmlns:a16="http://schemas.microsoft.com/office/drawing/2014/main" id="{207B9C49-7B57-0C57-8277-A6B6987A3981}"/>
                  </a:ext>
                </a:extLst>
              </p:cNvPr>
              <p:cNvSpPr txBox="1"/>
              <p:nvPr/>
            </p:nvSpPr>
            <p:spPr bwMode="auto">
              <a:xfrm>
                <a:off x="1546167" y="3553691"/>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rPr>
                  <a:t>Median: 40.5 days</a:t>
                </a:r>
              </a:p>
            </p:txBody>
          </p:sp>
        </p:grpSp>
        <p:grpSp>
          <p:nvGrpSpPr>
            <p:cNvPr id="145" name="Group 144">
              <a:extLst>
                <a:ext uri="{FF2B5EF4-FFF2-40B4-BE49-F238E27FC236}">
                  <a16:creationId xmlns:a16="http://schemas.microsoft.com/office/drawing/2014/main" id="{E87C50BF-85AD-6F34-F57B-F35B863EE510}"/>
                </a:ext>
              </a:extLst>
            </p:cNvPr>
            <p:cNvGrpSpPr/>
            <p:nvPr/>
          </p:nvGrpSpPr>
          <p:grpSpPr>
            <a:xfrm>
              <a:off x="181009" y="5012610"/>
              <a:ext cx="3416266" cy="380610"/>
              <a:chOff x="172045" y="3098778"/>
              <a:chExt cx="3502180" cy="436994"/>
            </a:xfrm>
          </p:grpSpPr>
          <p:grpSp>
            <p:nvGrpSpPr>
              <p:cNvPr id="185" name="Group 184">
                <a:extLst>
                  <a:ext uri="{FF2B5EF4-FFF2-40B4-BE49-F238E27FC236}">
                    <a16:creationId xmlns:a16="http://schemas.microsoft.com/office/drawing/2014/main" id="{948AE0B2-5263-5107-B768-6258B38B68C8}"/>
                  </a:ext>
                </a:extLst>
              </p:cNvPr>
              <p:cNvGrpSpPr/>
              <p:nvPr/>
            </p:nvGrpSpPr>
            <p:grpSpPr>
              <a:xfrm>
                <a:off x="172045" y="3098778"/>
                <a:ext cx="3435957" cy="325509"/>
                <a:chOff x="172045" y="3098778"/>
                <a:chExt cx="3435957" cy="325509"/>
              </a:xfrm>
            </p:grpSpPr>
            <p:sp>
              <p:nvSpPr>
                <p:cNvPr id="187" name="TextBox 186">
                  <a:extLst>
                    <a:ext uri="{FF2B5EF4-FFF2-40B4-BE49-F238E27FC236}">
                      <a16:creationId xmlns:a16="http://schemas.microsoft.com/office/drawing/2014/main" id="{C0AF97B2-571C-C619-36DE-B71553A1739F}"/>
                    </a:ext>
                  </a:extLst>
                </p:cNvPr>
                <p:cNvSpPr txBox="1"/>
                <p:nvPr/>
              </p:nvSpPr>
              <p:spPr bwMode="auto">
                <a:xfrm>
                  <a:off x="172045" y="3098778"/>
                  <a:ext cx="1369325" cy="32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Diarrhea</a:t>
                  </a:r>
                </a:p>
              </p:txBody>
            </p:sp>
            <p:grpSp>
              <p:nvGrpSpPr>
                <p:cNvPr id="188" name="Group 187">
                  <a:extLst>
                    <a:ext uri="{FF2B5EF4-FFF2-40B4-BE49-F238E27FC236}">
                      <a16:creationId xmlns:a16="http://schemas.microsoft.com/office/drawing/2014/main" id="{55DA2A08-4ABE-2CED-94EA-90AD4E2FF8AD}"/>
                    </a:ext>
                  </a:extLst>
                </p:cNvPr>
                <p:cNvGrpSpPr/>
                <p:nvPr/>
              </p:nvGrpSpPr>
              <p:grpSpPr>
                <a:xfrm>
                  <a:off x="1540626" y="3162463"/>
                  <a:ext cx="2067376" cy="149629"/>
                  <a:chOff x="1540626" y="3009207"/>
                  <a:chExt cx="2067376" cy="149629"/>
                </a:xfrm>
              </p:grpSpPr>
              <p:cxnSp>
                <p:nvCxnSpPr>
                  <p:cNvPr id="189" name="Straight Connector 188">
                    <a:extLst>
                      <a:ext uri="{FF2B5EF4-FFF2-40B4-BE49-F238E27FC236}">
                        <a16:creationId xmlns:a16="http://schemas.microsoft.com/office/drawing/2014/main" id="{FD07152A-BD94-2BF0-A572-45F253B7DA19}"/>
                      </a:ext>
                    </a:extLst>
                  </p:cNvPr>
                  <p:cNvCxnSpPr>
                    <a:cxnSpLocks/>
                  </p:cNvCxnSpPr>
                  <p:nvPr/>
                </p:nvCxnSpPr>
                <p:spPr bwMode="auto">
                  <a:xfrm>
                    <a:off x="1540626" y="3084021"/>
                    <a:ext cx="2053819"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4CF03C4-641B-E87A-3D1E-928D10A75651}"/>
                      </a:ext>
                    </a:extLst>
                  </p:cNvPr>
                  <p:cNvCxnSpPr>
                    <a:cxnSpLocks/>
                  </p:cNvCxnSpPr>
                  <p:nvPr/>
                </p:nvCxnSpPr>
                <p:spPr bwMode="auto">
                  <a:xfrm>
                    <a:off x="3608002"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86" name="TextBox 185">
                <a:extLst>
                  <a:ext uri="{FF2B5EF4-FFF2-40B4-BE49-F238E27FC236}">
                    <a16:creationId xmlns:a16="http://schemas.microsoft.com/office/drawing/2014/main" id="{7234517C-523E-406B-1C23-93C9AB927B20}"/>
                  </a:ext>
                </a:extLst>
              </p:cNvPr>
              <p:cNvSpPr txBox="1"/>
              <p:nvPr/>
            </p:nvSpPr>
            <p:spPr bwMode="auto">
              <a:xfrm>
                <a:off x="1546167" y="3200400"/>
                <a:ext cx="2128058" cy="335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rPr>
                  <a:t>Median: 16.5 days</a:t>
                </a:r>
              </a:p>
            </p:txBody>
          </p:sp>
        </p:grpSp>
        <p:grpSp>
          <p:nvGrpSpPr>
            <p:cNvPr id="146" name="Group 145">
              <a:extLst>
                <a:ext uri="{FF2B5EF4-FFF2-40B4-BE49-F238E27FC236}">
                  <a16:creationId xmlns:a16="http://schemas.microsoft.com/office/drawing/2014/main" id="{A7351968-022D-7C00-82E0-8AB7ADA6E5A9}"/>
                </a:ext>
              </a:extLst>
            </p:cNvPr>
            <p:cNvGrpSpPr/>
            <p:nvPr/>
          </p:nvGrpSpPr>
          <p:grpSpPr>
            <a:xfrm>
              <a:off x="181009" y="4706460"/>
              <a:ext cx="5259554" cy="283509"/>
              <a:chOff x="172045" y="2931651"/>
              <a:chExt cx="5391824" cy="325508"/>
            </a:xfrm>
          </p:grpSpPr>
          <p:sp>
            <p:nvSpPr>
              <p:cNvPr id="181" name="TextBox 180">
                <a:extLst>
                  <a:ext uri="{FF2B5EF4-FFF2-40B4-BE49-F238E27FC236}">
                    <a16:creationId xmlns:a16="http://schemas.microsoft.com/office/drawing/2014/main" id="{139C0811-08AA-0612-EB7C-E2F1B80156ED}"/>
                  </a:ext>
                </a:extLst>
              </p:cNvPr>
              <p:cNvSpPr txBox="1"/>
              <p:nvPr/>
            </p:nvSpPr>
            <p:spPr bwMode="auto">
              <a:xfrm>
                <a:off x="172045" y="2931651"/>
                <a:ext cx="1369325" cy="32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Arthralgia</a:t>
                </a:r>
              </a:p>
            </p:txBody>
          </p:sp>
          <p:grpSp>
            <p:nvGrpSpPr>
              <p:cNvPr id="182" name="Group 181">
                <a:extLst>
                  <a:ext uri="{FF2B5EF4-FFF2-40B4-BE49-F238E27FC236}">
                    <a16:creationId xmlns:a16="http://schemas.microsoft.com/office/drawing/2014/main" id="{BDA653F1-86BD-8B28-2BD9-884D7520E673}"/>
                  </a:ext>
                </a:extLst>
              </p:cNvPr>
              <p:cNvGrpSpPr/>
              <p:nvPr/>
            </p:nvGrpSpPr>
            <p:grpSpPr>
              <a:xfrm>
                <a:off x="1541370" y="2995336"/>
                <a:ext cx="4022499" cy="149629"/>
                <a:chOff x="1871108" y="3009207"/>
                <a:chExt cx="4022499" cy="149629"/>
              </a:xfrm>
            </p:grpSpPr>
            <p:cxnSp>
              <p:nvCxnSpPr>
                <p:cNvPr id="183" name="Straight Connector 182">
                  <a:extLst>
                    <a:ext uri="{FF2B5EF4-FFF2-40B4-BE49-F238E27FC236}">
                      <a16:creationId xmlns:a16="http://schemas.microsoft.com/office/drawing/2014/main" id="{FF3F8D5B-D659-7D0D-8836-85FC02039D86}"/>
                    </a:ext>
                  </a:extLst>
                </p:cNvPr>
                <p:cNvCxnSpPr>
                  <a:cxnSpLocks/>
                  <a:stCxn id="181" idx="3"/>
                </p:cNvCxnSpPr>
                <p:nvPr/>
              </p:nvCxnSpPr>
              <p:spPr bwMode="auto">
                <a:xfrm flipV="1">
                  <a:off x="1871108" y="3092317"/>
                  <a:ext cx="4010901" cy="15959"/>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4AADE02F-CA28-E37D-35BB-B495CA9B71DC}"/>
                    </a:ext>
                  </a:extLst>
                </p:cNvPr>
                <p:cNvCxnSpPr>
                  <a:cxnSpLocks/>
                </p:cNvCxnSpPr>
                <p:nvPr/>
              </p:nvCxnSpPr>
              <p:spPr bwMode="auto">
                <a:xfrm>
                  <a:off x="5893607" y="3009207"/>
                  <a:ext cx="0" cy="149629"/>
                </a:xfrm>
                <a:prstGeom prst="line">
                  <a:avLst/>
                </a:prstGeom>
                <a:noFill/>
                <a:ln w="28575" cap="flat" cmpd="sng" algn="ctr">
                  <a:solidFill>
                    <a:schemeClr val="bg1"/>
                  </a:solidFill>
                  <a:prstDash val="solid"/>
                  <a:round/>
                  <a:headEnd type="none" w="med" len="med"/>
                  <a:tailEnd type="none" w="med" len="med"/>
                </a:ln>
                <a:effectLst/>
              </p:spPr>
            </p:cxnSp>
          </p:grpSp>
        </p:grpSp>
        <p:sp>
          <p:nvSpPr>
            <p:cNvPr id="147" name="TextBox 146">
              <a:extLst>
                <a:ext uri="{FF2B5EF4-FFF2-40B4-BE49-F238E27FC236}">
                  <a16:creationId xmlns:a16="http://schemas.microsoft.com/office/drawing/2014/main" id="{19EE452E-452F-7865-E09A-AE0F403587C5}"/>
                </a:ext>
              </a:extLst>
            </p:cNvPr>
            <p:cNvSpPr txBox="1"/>
            <p:nvPr/>
          </p:nvSpPr>
          <p:spPr bwMode="auto">
            <a:xfrm>
              <a:off x="1521422" y="4828050"/>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a:solidFill>
                    <a:schemeClr val="bg1"/>
                  </a:solidFill>
                </a:rPr>
                <a:t>Median: 42.5 days</a:t>
              </a:r>
            </a:p>
          </p:txBody>
        </p:sp>
        <p:sp>
          <p:nvSpPr>
            <p:cNvPr id="148" name="TextBox 147">
              <a:extLst>
                <a:ext uri="{FF2B5EF4-FFF2-40B4-BE49-F238E27FC236}">
                  <a16:creationId xmlns:a16="http://schemas.microsoft.com/office/drawing/2014/main" id="{80008F27-B136-59BD-5236-4831E9866ADB}"/>
                </a:ext>
              </a:extLst>
            </p:cNvPr>
            <p:cNvSpPr txBox="1"/>
            <p:nvPr/>
          </p:nvSpPr>
          <p:spPr bwMode="auto">
            <a:xfrm>
              <a:off x="3486630" y="4828048"/>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Resolution rate: 87%</a:t>
              </a:r>
            </a:p>
          </p:txBody>
        </p:sp>
        <p:sp>
          <p:nvSpPr>
            <p:cNvPr id="149" name="Rectangle 148">
              <a:extLst>
                <a:ext uri="{FF2B5EF4-FFF2-40B4-BE49-F238E27FC236}">
                  <a16:creationId xmlns:a16="http://schemas.microsoft.com/office/drawing/2014/main" id="{D7248BEB-AB3A-89F2-BF50-54B80769C9D1}"/>
                </a:ext>
              </a:extLst>
            </p:cNvPr>
            <p:cNvSpPr/>
            <p:nvPr/>
          </p:nvSpPr>
          <p:spPr bwMode="auto">
            <a:xfrm rot="18900000">
              <a:off x="1623100" y="4779336"/>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0" name="Rectangle 149">
              <a:extLst>
                <a:ext uri="{FF2B5EF4-FFF2-40B4-BE49-F238E27FC236}">
                  <a16:creationId xmlns:a16="http://schemas.microsoft.com/office/drawing/2014/main" id="{30576238-E357-3051-BEB5-8D87B70E4D80}"/>
                </a:ext>
              </a:extLst>
            </p:cNvPr>
            <p:cNvSpPr/>
            <p:nvPr/>
          </p:nvSpPr>
          <p:spPr bwMode="auto">
            <a:xfrm rot="18900000">
              <a:off x="1518440" y="5092882"/>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1" name="Rectangle 150">
              <a:extLst>
                <a:ext uri="{FF2B5EF4-FFF2-40B4-BE49-F238E27FC236}">
                  <a16:creationId xmlns:a16="http://schemas.microsoft.com/office/drawing/2014/main" id="{4020090F-90A1-A2C0-538A-BA722B7BFD01}"/>
                </a:ext>
              </a:extLst>
            </p:cNvPr>
            <p:cNvSpPr/>
            <p:nvPr/>
          </p:nvSpPr>
          <p:spPr bwMode="auto">
            <a:xfrm rot="18900000">
              <a:off x="1596529" y="5384903"/>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sp>
          <p:nvSpPr>
            <p:cNvPr id="152" name="Rectangle 151">
              <a:extLst>
                <a:ext uri="{FF2B5EF4-FFF2-40B4-BE49-F238E27FC236}">
                  <a16:creationId xmlns:a16="http://schemas.microsoft.com/office/drawing/2014/main" id="{0BC9483E-0102-A522-75F8-59E1E7B7FF72}"/>
                </a:ext>
              </a:extLst>
            </p:cNvPr>
            <p:cNvSpPr/>
            <p:nvPr/>
          </p:nvSpPr>
          <p:spPr bwMode="auto">
            <a:xfrm rot="18900000">
              <a:off x="1534368" y="5711364"/>
              <a:ext cx="87284" cy="8728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grpSp>
          <p:nvGrpSpPr>
            <p:cNvPr id="153" name="Group 152">
              <a:extLst>
                <a:ext uri="{FF2B5EF4-FFF2-40B4-BE49-F238E27FC236}">
                  <a16:creationId xmlns:a16="http://schemas.microsoft.com/office/drawing/2014/main" id="{3176AF1D-BC07-AE36-FBCF-2BE656E78125}"/>
                </a:ext>
              </a:extLst>
            </p:cNvPr>
            <p:cNvGrpSpPr/>
            <p:nvPr/>
          </p:nvGrpSpPr>
          <p:grpSpPr>
            <a:xfrm>
              <a:off x="5561764" y="4817612"/>
              <a:ext cx="2218591" cy="1091079"/>
              <a:chOff x="6005901" y="4808903"/>
              <a:chExt cx="2218591" cy="1091079"/>
            </a:xfrm>
          </p:grpSpPr>
          <p:sp>
            <p:nvSpPr>
              <p:cNvPr id="179" name="TextBox 178">
                <a:extLst>
                  <a:ext uri="{FF2B5EF4-FFF2-40B4-BE49-F238E27FC236}">
                    <a16:creationId xmlns:a16="http://schemas.microsoft.com/office/drawing/2014/main" id="{EF142C8C-8E4E-4BB2-94EE-FEDEDB6D6928}"/>
                  </a:ext>
                </a:extLst>
              </p:cNvPr>
              <p:cNvSpPr txBox="1"/>
              <p:nvPr/>
            </p:nvSpPr>
            <p:spPr bwMode="auto">
              <a:xfrm>
                <a:off x="6005901" y="4808903"/>
                <a:ext cx="2218591" cy="1091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92100" indent="-173038">
                  <a:lnSpc>
                    <a:spcPct val="100000"/>
                  </a:lnSpc>
                  <a:spcAft>
                    <a:spcPts val="600"/>
                  </a:spcAft>
                  <a:buClr>
                    <a:schemeClr val="bg1"/>
                  </a:buClr>
                  <a:buFont typeface="System Font Regular"/>
                  <a:buChar char="–"/>
                </a:pPr>
                <a:r>
                  <a:rPr lang="en-US" sz="1050" dirty="0">
                    <a:solidFill>
                      <a:schemeClr val="bg1"/>
                    </a:solidFill>
                  </a:rPr>
                  <a:t>Time from onset to resolution or improvement, range</a:t>
                </a:r>
              </a:p>
              <a:p>
                <a:pPr marL="292100" indent="-173038">
                  <a:lnSpc>
                    <a:spcPct val="100000"/>
                  </a:lnSpc>
                  <a:spcAft>
                    <a:spcPts val="600"/>
                  </a:spcAft>
                  <a:buClr>
                    <a:schemeClr val="tx1"/>
                  </a:buClr>
                  <a:buFont typeface="Wingdings" pitchFamily="2" charset="2"/>
                  <a:buChar char="§"/>
                </a:pPr>
                <a:r>
                  <a:rPr lang="en-US" sz="1050" dirty="0">
                    <a:solidFill>
                      <a:schemeClr val="bg1"/>
                    </a:solidFill>
                  </a:rPr>
                  <a:t>Median time to onset of first event</a:t>
                </a:r>
              </a:p>
            </p:txBody>
          </p:sp>
          <p:sp>
            <p:nvSpPr>
              <p:cNvPr id="180" name="Rectangle 179">
                <a:extLst>
                  <a:ext uri="{FF2B5EF4-FFF2-40B4-BE49-F238E27FC236}">
                    <a16:creationId xmlns:a16="http://schemas.microsoft.com/office/drawing/2014/main" id="{071ED9D4-5FF5-046A-E5C1-7A45E63960C8}"/>
                  </a:ext>
                </a:extLst>
              </p:cNvPr>
              <p:cNvSpPr/>
              <p:nvPr/>
            </p:nvSpPr>
            <p:spPr bwMode="auto">
              <a:xfrm rot="18900000">
                <a:off x="6214154" y="5563733"/>
                <a:ext cx="63973" cy="6397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endParaRPr>
              </a:p>
            </p:txBody>
          </p:sp>
        </p:grpSp>
        <p:grpSp>
          <p:nvGrpSpPr>
            <p:cNvPr id="154" name="Group 153">
              <a:extLst>
                <a:ext uri="{FF2B5EF4-FFF2-40B4-BE49-F238E27FC236}">
                  <a16:creationId xmlns:a16="http://schemas.microsoft.com/office/drawing/2014/main" id="{83A808F6-31F9-CFBE-846F-0A172B6E0B8D}"/>
                </a:ext>
              </a:extLst>
            </p:cNvPr>
            <p:cNvGrpSpPr/>
            <p:nvPr/>
          </p:nvGrpSpPr>
          <p:grpSpPr>
            <a:xfrm>
              <a:off x="3876127" y="6004981"/>
              <a:ext cx="626180" cy="283509"/>
              <a:chOff x="5310909" y="2208646"/>
              <a:chExt cx="641927" cy="325507"/>
            </a:xfrm>
          </p:grpSpPr>
          <p:cxnSp>
            <p:nvCxnSpPr>
              <p:cNvPr id="177" name="Straight Connector 176">
                <a:extLst>
                  <a:ext uri="{FF2B5EF4-FFF2-40B4-BE49-F238E27FC236}">
                    <a16:creationId xmlns:a16="http://schemas.microsoft.com/office/drawing/2014/main" id="{C6895C20-F558-A66F-BDE2-7FD057071EE8}"/>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8" name="TextBox 177">
                <a:extLst>
                  <a:ext uri="{FF2B5EF4-FFF2-40B4-BE49-F238E27FC236}">
                    <a16:creationId xmlns:a16="http://schemas.microsoft.com/office/drawing/2014/main" id="{F8F72A13-4735-1086-5AE1-634A606866B4}"/>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rPr>
                  <a:t>80</a:t>
                </a:r>
                <a:r>
                  <a:rPr lang="en-US" sz="1050" b="0" dirty="0">
                    <a:solidFill>
                      <a:schemeClr val="bg1"/>
                    </a:solidFill>
                  </a:rPr>
                  <a:t>0</a:t>
                </a:r>
              </a:p>
            </p:txBody>
          </p:sp>
        </p:grpSp>
        <p:grpSp>
          <p:nvGrpSpPr>
            <p:cNvPr id="155" name="Group 154">
              <a:extLst>
                <a:ext uri="{FF2B5EF4-FFF2-40B4-BE49-F238E27FC236}">
                  <a16:creationId xmlns:a16="http://schemas.microsoft.com/office/drawing/2014/main" id="{7B0D1D71-C8FD-726A-3FB7-B880AD9DAE83}"/>
                </a:ext>
              </a:extLst>
            </p:cNvPr>
            <p:cNvGrpSpPr/>
            <p:nvPr/>
          </p:nvGrpSpPr>
          <p:grpSpPr>
            <a:xfrm>
              <a:off x="3541639" y="6004981"/>
              <a:ext cx="626180" cy="283509"/>
              <a:chOff x="5310909" y="2195946"/>
              <a:chExt cx="641927" cy="325507"/>
            </a:xfrm>
          </p:grpSpPr>
          <p:cxnSp>
            <p:nvCxnSpPr>
              <p:cNvPr id="175" name="Straight Connector 174">
                <a:extLst>
                  <a:ext uri="{FF2B5EF4-FFF2-40B4-BE49-F238E27FC236}">
                    <a16:creationId xmlns:a16="http://schemas.microsoft.com/office/drawing/2014/main" id="{62D2B697-EC8F-38A6-B8E2-DD7AC07C6E09}"/>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6" name="TextBox 175">
                <a:extLst>
                  <a:ext uri="{FF2B5EF4-FFF2-40B4-BE49-F238E27FC236}">
                    <a16:creationId xmlns:a16="http://schemas.microsoft.com/office/drawing/2014/main" id="{6DE5F3C5-1944-888A-2BC8-386004DECB59}"/>
                  </a:ext>
                </a:extLst>
              </p:cNvPr>
              <p:cNvSpPr txBox="1"/>
              <p:nvPr/>
            </p:nvSpPr>
            <p:spPr bwMode="auto">
              <a:xfrm>
                <a:off x="5310909" y="21959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700</a:t>
                </a:r>
              </a:p>
            </p:txBody>
          </p:sp>
        </p:grpSp>
        <p:grpSp>
          <p:nvGrpSpPr>
            <p:cNvPr id="156" name="Group 155">
              <a:extLst>
                <a:ext uri="{FF2B5EF4-FFF2-40B4-BE49-F238E27FC236}">
                  <a16:creationId xmlns:a16="http://schemas.microsoft.com/office/drawing/2014/main" id="{50453E98-1C4D-F000-9FFC-E1D371B24691}"/>
                </a:ext>
              </a:extLst>
            </p:cNvPr>
            <p:cNvGrpSpPr/>
            <p:nvPr/>
          </p:nvGrpSpPr>
          <p:grpSpPr>
            <a:xfrm>
              <a:off x="3207151" y="6004981"/>
              <a:ext cx="626180" cy="283509"/>
              <a:chOff x="5310909" y="2183246"/>
              <a:chExt cx="641927" cy="325507"/>
            </a:xfrm>
          </p:grpSpPr>
          <p:cxnSp>
            <p:nvCxnSpPr>
              <p:cNvPr id="173" name="Straight Connector 172">
                <a:extLst>
                  <a:ext uri="{FF2B5EF4-FFF2-40B4-BE49-F238E27FC236}">
                    <a16:creationId xmlns:a16="http://schemas.microsoft.com/office/drawing/2014/main" id="{B6FCC6EC-5072-8AD0-7DFA-4062B2E31899}"/>
                  </a:ext>
                </a:extLst>
              </p:cNvPr>
              <p:cNvCxnSpPr>
                <a:cxnSpLocks/>
              </p:cNvCxnSpPr>
              <p:nvPr/>
            </p:nvCxnSpPr>
            <p:spPr bwMode="auto">
              <a:xfrm>
                <a:off x="5631872" y="2183246"/>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4" name="TextBox 173">
                <a:extLst>
                  <a:ext uri="{FF2B5EF4-FFF2-40B4-BE49-F238E27FC236}">
                    <a16:creationId xmlns:a16="http://schemas.microsoft.com/office/drawing/2014/main" id="{418083F2-E384-B259-75F1-BB5A9C253CD9}"/>
                  </a:ext>
                </a:extLst>
              </p:cNvPr>
              <p:cNvSpPr txBox="1"/>
              <p:nvPr/>
            </p:nvSpPr>
            <p:spPr bwMode="auto">
              <a:xfrm>
                <a:off x="5310909" y="21832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600</a:t>
                </a:r>
              </a:p>
            </p:txBody>
          </p:sp>
        </p:grpSp>
        <p:grpSp>
          <p:nvGrpSpPr>
            <p:cNvPr id="157" name="Group 156">
              <a:extLst>
                <a:ext uri="{FF2B5EF4-FFF2-40B4-BE49-F238E27FC236}">
                  <a16:creationId xmlns:a16="http://schemas.microsoft.com/office/drawing/2014/main" id="{FABAD37D-53F6-48C8-6557-A37132005D7B}"/>
                </a:ext>
              </a:extLst>
            </p:cNvPr>
            <p:cNvGrpSpPr/>
            <p:nvPr/>
          </p:nvGrpSpPr>
          <p:grpSpPr>
            <a:xfrm>
              <a:off x="2872663" y="6004981"/>
              <a:ext cx="626180" cy="283509"/>
              <a:chOff x="5310909" y="2208646"/>
              <a:chExt cx="641927" cy="325507"/>
            </a:xfrm>
          </p:grpSpPr>
          <p:cxnSp>
            <p:nvCxnSpPr>
              <p:cNvPr id="171" name="Straight Connector 170">
                <a:extLst>
                  <a:ext uri="{FF2B5EF4-FFF2-40B4-BE49-F238E27FC236}">
                    <a16:creationId xmlns:a16="http://schemas.microsoft.com/office/drawing/2014/main" id="{48D1A84C-4388-3257-46E8-5300C82416F3}"/>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2" name="TextBox 171">
                <a:extLst>
                  <a:ext uri="{FF2B5EF4-FFF2-40B4-BE49-F238E27FC236}">
                    <a16:creationId xmlns:a16="http://schemas.microsoft.com/office/drawing/2014/main" id="{1B9F16B6-3A2C-199A-AC3B-971D09402681}"/>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500</a:t>
                </a:r>
              </a:p>
            </p:txBody>
          </p:sp>
        </p:grpSp>
        <p:grpSp>
          <p:nvGrpSpPr>
            <p:cNvPr id="158" name="Group 157">
              <a:extLst>
                <a:ext uri="{FF2B5EF4-FFF2-40B4-BE49-F238E27FC236}">
                  <a16:creationId xmlns:a16="http://schemas.microsoft.com/office/drawing/2014/main" id="{95BE7474-378F-53CE-8787-AFA59F22E722}"/>
                </a:ext>
              </a:extLst>
            </p:cNvPr>
            <p:cNvGrpSpPr/>
            <p:nvPr/>
          </p:nvGrpSpPr>
          <p:grpSpPr>
            <a:xfrm>
              <a:off x="4210615" y="6004981"/>
              <a:ext cx="626180" cy="283509"/>
              <a:chOff x="5310909" y="2208646"/>
              <a:chExt cx="641927" cy="325507"/>
            </a:xfrm>
          </p:grpSpPr>
          <p:cxnSp>
            <p:nvCxnSpPr>
              <p:cNvPr id="169" name="Straight Connector 168">
                <a:extLst>
                  <a:ext uri="{FF2B5EF4-FFF2-40B4-BE49-F238E27FC236}">
                    <a16:creationId xmlns:a16="http://schemas.microsoft.com/office/drawing/2014/main" id="{B5003879-69A4-4E4A-FB15-C92E3744A3AA}"/>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70" name="TextBox 169">
                <a:extLst>
                  <a:ext uri="{FF2B5EF4-FFF2-40B4-BE49-F238E27FC236}">
                    <a16:creationId xmlns:a16="http://schemas.microsoft.com/office/drawing/2014/main" id="{5ADBDAA0-16EE-BFF7-D1C0-CFEC46702125}"/>
                  </a:ext>
                </a:extLst>
              </p:cNvPr>
              <p:cNvSpPr txBox="1"/>
              <p:nvPr/>
            </p:nvSpPr>
            <p:spPr bwMode="auto">
              <a:xfrm>
                <a:off x="5310909" y="2208646"/>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dirty="0">
                    <a:solidFill>
                      <a:schemeClr val="bg1"/>
                    </a:solidFill>
                  </a:rPr>
                  <a:t>90</a:t>
                </a:r>
                <a:r>
                  <a:rPr lang="en-US" sz="1050" b="0" dirty="0">
                    <a:solidFill>
                      <a:schemeClr val="bg1"/>
                    </a:solidFill>
                  </a:rPr>
                  <a:t>0</a:t>
                </a:r>
              </a:p>
            </p:txBody>
          </p:sp>
        </p:grpSp>
        <p:grpSp>
          <p:nvGrpSpPr>
            <p:cNvPr id="159" name="Group 158">
              <a:extLst>
                <a:ext uri="{FF2B5EF4-FFF2-40B4-BE49-F238E27FC236}">
                  <a16:creationId xmlns:a16="http://schemas.microsoft.com/office/drawing/2014/main" id="{34E43BD5-6083-DE27-1E3D-8068AAD5EF26}"/>
                </a:ext>
              </a:extLst>
            </p:cNvPr>
            <p:cNvGrpSpPr/>
            <p:nvPr/>
          </p:nvGrpSpPr>
          <p:grpSpPr>
            <a:xfrm>
              <a:off x="4545103" y="6004979"/>
              <a:ext cx="626180" cy="291553"/>
              <a:chOff x="5310909" y="2212109"/>
              <a:chExt cx="641927" cy="334743"/>
            </a:xfrm>
          </p:grpSpPr>
          <p:cxnSp>
            <p:nvCxnSpPr>
              <p:cNvPr id="167" name="Straight Connector 166">
                <a:extLst>
                  <a:ext uri="{FF2B5EF4-FFF2-40B4-BE49-F238E27FC236}">
                    <a16:creationId xmlns:a16="http://schemas.microsoft.com/office/drawing/2014/main" id="{81A376F5-821F-A516-3E2A-050EB0AF874D}"/>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68" name="TextBox 167">
                <a:extLst>
                  <a:ext uri="{FF2B5EF4-FFF2-40B4-BE49-F238E27FC236}">
                    <a16:creationId xmlns:a16="http://schemas.microsoft.com/office/drawing/2014/main" id="{8747E7A5-9B63-6C89-2939-64F0BC43D6BE}"/>
                  </a:ext>
                </a:extLst>
              </p:cNvPr>
              <p:cNvSpPr txBox="1"/>
              <p:nvPr/>
            </p:nvSpPr>
            <p:spPr bwMode="auto">
              <a:xfrm>
                <a:off x="5310909" y="2221345"/>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1000</a:t>
                </a:r>
              </a:p>
            </p:txBody>
          </p:sp>
        </p:grpSp>
        <p:grpSp>
          <p:nvGrpSpPr>
            <p:cNvPr id="160" name="Group 159">
              <a:extLst>
                <a:ext uri="{FF2B5EF4-FFF2-40B4-BE49-F238E27FC236}">
                  <a16:creationId xmlns:a16="http://schemas.microsoft.com/office/drawing/2014/main" id="{3521615D-DD10-1F93-630C-60C120655C9A}"/>
                </a:ext>
              </a:extLst>
            </p:cNvPr>
            <p:cNvGrpSpPr/>
            <p:nvPr/>
          </p:nvGrpSpPr>
          <p:grpSpPr>
            <a:xfrm>
              <a:off x="4879591" y="6004979"/>
              <a:ext cx="626180" cy="291553"/>
              <a:chOff x="5310909" y="2212109"/>
              <a:chExt cx="641927" cy="334743"/>
            </a:xfrm>
          </p:grpSpPr>
          <p:cxnSp>
            <p:nvCxnSpPr>
              <p:cNvPr id="165" name="Straight Connector 164">
                <a:extLst>
                  <a:ext uri="{FF2B5EF4-FFF2-40B4-BE49-F238E27FC236}">
                    <a16:creationId xmlns:a16="http://schemas.microsoft.com/office/drawing/2014/main" id="{99659E0B-CBFE-77B2-7B74-6631E88E046F}"/>
                  </a:ext>
                </a:extLst>
              </p:cNvPr>
              <p:cNvCxnSpPr>
                <a:cxnSpLocks/>
              </p:cNvCxnSpPr>
              <p:nvPr/>
            </p:nvCxnSpPr>
            <p:spPr bwMode="auto">
              <a:xfrm>
                <a:off x="5631872" y="2212109"/>
                <a:ext cx="0" cy="71393"/>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444DC97A-9785-E6DB-3035-63816B4CD2A3}"/>
                  </a:ext>
                </a:extLst>
              </p:cNvPr>
              <p:cNvSpPr txBox="1"/>
              <p:nvPr/>
            </p:nvSpPr>
            <p:spPr bwMode="auto">
              <a:xfrm>
                <a:off x="5310909" y="2221345"/>
                <a:ext cx="641927" cy="32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0" dirty="0">
                    <a:solidFill>
                      <a:schemeClr val="bg1"/>
                    </a:solidFill>
                  </a:rPr>
                  <a:t>1100</a:t>
                </a:r>
              </a:p>
            </p:txBody>
          </p:sp>
        </p:grpSp>
        <p:sp>
          <p:nvSpPr>
            <p:cNvPr id="161" name="TextBox 160">
              <a:extLst>
                <a:ext uri="{FF2B5EF4-FFF2-40B4-BE49-F238E27FC236}">
                  <a16:creationId xmlns:a16="http://schemas.microsoft.com/office/drawing/2014/main" id="{81841F45-0E2F-BF76-7885-67B495887C8B}"/>
                </a:ext>
              </a:extLst>
            </p:cNvPr>
            <p:cNvSpPr txBox="1"/>
            <p:nvPr/>
          </p:nvSpPr>
          <p:spPr bwMode="auto">
            <a:xfrm>
              <a:off x="3762104" y="5029200"/>
              <a:ext cx="1678461"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rPr>
                <a:t>Resolution rate: 95%</a:t>
              </a:r>
            </a:p>
          </p:txBody>
        </p:sp>
        <p:sp>
          <p:nvSpPr>
            <p:cNvPr id="162" name="TextBox 161">
              <a:extLst>
                <a:ext uri="{FF2B5EF4-FFF2-40B4-BE49-F238E27FC236}">
                  <a16:creationId xmlns:a16="http://schemas.microsoft.com/office/drawing/2014/main" id="{C839EF76-8BC1-B51D-C944-DA1A339957F2}"/>
                </a:ext>
              </a:extLst>
            </p:cNvPr>
            <p:cNvSpPr txBox="1"/>
            <p:nvPr/>
          </p:nvSpPr>
          <p:spPr bwMode="auto">
            <a:xfrm>
              <a:off x="3953691" y="5303520"/>
              <a:ext cx="1482517"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rPr>
                <a:t>Resolution rate: 96%</a:t>
              </a:r>
            </a:p>
          </p:txBody>
        </p:sp>
        <p:sp>
          <p:nvSpPr>
            <p:cNvPr id="163" name="TextBox 162">
              <a:extLst>
                <a:ext uri="{FF2B5EF4-FFF2-40B4-BE49-F238E27FC236}">
                  <a16:creationId xmlns:a16="http://schemas.microsoft.com/office/drawing/2014/main" id="{2B0CD00D-4399-D904-3F7C-E57E6935FE4A}"/>
                </a:ext>
              </a:extLst>
            </p:cNvPr>
            <p:cNvSpPr txBox="1"/>
            <p:nvPr/>
          </p:nvSpPr>
          <p:spPr bwMode="auto">
            <a:xfrm>
              <a:off x="3356000" y="5621383"/>
              <a:ext cx="207585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50" b="0" dirty="0">
                  <a:solidFill>
                    <a:schemeClr val="bg1"/>
                  </a:solidFill>
                </a:rPr>
                <a:t>Resolution rate: 100%</a:t>
              </a:r>
            </a:p>
          </p:txBody>
        </p:sp>
        <p:sp>
          <p:nvSpPr>
            <p:cNvPr id="164" name="TextBox 163">
              <a:extLst>
                <a:ext uri="{FF2B5EF4-FFF2-40B4-BE49-F238E27FC236}">
                  <a16:creationId xmlns:a16="http://schemas.microsoft.com/office/drawing/2014/main" id="{E3B1215C-AC1D-0577-CD5A-43B5BEA2E36D}"/>
                </a:ext>
              </a:extLst>
            </p:cNvPr>
            <p:cNvSpPr txBox="1"/>
            <p:nvPr/>
          </p:nvSpPr>
          <p:spPr bwMode="auto">
            <a:xfrm>
              <a:off x="1364652" y="6172199"/>
              <a:ext cx="5453243" cy="283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50" b="1" dirty="0">
                  <a:solidFill>
                    <a:schemeClr val="bg1"/>
                  </a:solidFill>
                </a:rPr>
                <a:t>Days From First Onset</a:t>
              </a:r>
            </a:p>
          </p:txBody>
        </p:sp>
      </p:grpSp>
      <p:sp>
        <p:nvSpPr>
          <p:cNvPr id="2" name="TextBox 1">
            <a:extLst>
              <a:ext uri="{FF2B5EF4-FFF2-40B4-BE49-F238E27FC236}">
                <a16:creationId xmlns:a16="http://schemas.microsoft.com/office/drawing/2014/main" id="{50D71518-2C18-0798-CA7A-1D17EEC2612E}"/>
              </a:ext>
            </a:extLst>
          </p:cNvPr>
          <p:cNvSpPr txBox="1"/>
          <p:nvPr/>
        </p:nvSpPr>
        <p:spPr bwMode="auto">
          <a:xfrm>
            <a:off x="2286000" y="2971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116448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a:t>
            </a:r>
            <a:br>
              <a:rPr lang="en-US" dirty="0"/>
            </a:br>
            <a:r>
              <a:rPr lang="en-US" dirty="0"/>
              <a:t>Retreatment With Ibrutinib</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As of April 2022, 12 patients with PD after FD ibrutinib + venetoclax were retreated with ibrutinib monotherapy</a:t>
            </a:r>
          </a:p>
          <a:p>
            <a:pPr lvl="1"/>
            <a:r>
              <a:rPr lang="en-US" sz="2400" dirty="0"/>
              <a:t>Best response to FD ibrutinib + venetoclax ranged from PR to CR</a:t>
            </a:r>
            <a:endParaRPr lang="en-US" sz="2400" i="1" dirty="0"/>
          </a:p>
          <a:p>
            <a:pPr lvl="1"/>
            <a:r>
              <a:rPr lang="en-US" sz="2400" dirty="0"/>
              <a:t>Duration of single-agent ibrutinib retreatment ranged from 6 to 32 mo</a:t>
            </a:r>
          </a:p>
          <a:p>
            <a:pPr lvl="1"/>
            <a:r>
              <a:rPr lang="en-US" sz="2400" dirty="0"/>
              <a:t>11 of 12 patients were evaluable for response </a:t>
            </a:r>
          </a:p>
          <a:p>
            <a:pPr lvl="2"/>
            <a:r>
              <a:rPr lang="en-US" sz="2200" dirty="0"/>
              <a:t>PR (n = 9); PR-L (n = 1); SD (n = 1)</a:t>
            </a:r>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a:t>
            </a:r>
            <a:r>
              <a:rPr lang="fr-FR" altLang="en-US" sz="1200" dirty="0">
                <a:solidFill>
                  <a:srgbClr val="455560"/>
                </a:solidFill>
                <a:latin typeface="Calibri" panose="020F0502020204030204" pitchFamily="34" charset="0"/>
                <a:cs typeface="Arial" panose="020B0604020202020204" pitchFamily="34" charset="0"/>
              </a:rPr>
              <a:t>7519</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CAPTIVATE FD Cohort 3-Yr Update: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600" dirty="0"/>
              <a:t>The 3-yr update of the CAPTIVATE FD cohort continues to show deep and durable responses with first-line ibrutinib + venetoclax in CLL/SLL</a:t>
            </a:r>
          </a:p>
          <a:p>
            <a:pPr lvl="1"/>
            <a:r>
              <a:rPr lang="en-US" sz="2400" dirty="0"/>
              <a:t>3-yr PFS rate of 88%, including rates of ≥80% in patients with del(17p)/mutated </a:t>
            </a:r>
            <a:r>
              <a:rPr lang="en-US" sz="2400" i="1" dirty="0"/>
              <a:t>TP53</a:t>
            </a:r>
            <a:r>
              <a:rPr lang="en-US" sz="2400" dirty="0"/>
              <a:t> or unmutated </a:t>
            </a:r>
            <a:r>
              <a:rPr lang="en-US" sz="2400" i="1" dirty="0"/>
              <a:t>IGHV</a:t>
            </a:r>
          </a:p>
          <a:p>
            <a:pPr lvl="1"/>
            <a:r>
              <a:rPr lang="en-US" sz="2400" dirty="0"/>
              <a:t>With longer follow-up, no additional OS events occurred</a:t>
            </a:r>
          </a:p>
          <a:p>
            <a:r>
              <a:rPr lang="en-US" sz="2600" dirty="0"/>
              <a:t>The safety profile is manageable and consistent with previous findings</a:t>
            </a:r>
          </a:p>
          <a:p>
            <a:r>
              <a:rPr lang="en-US" sz="2600" dirty="0"/>
              <a:t>Early data suggest that patients with PD after FD ibrutinib + venetoclax can be successfully retreated with ibrutinib monotherapy</a:t>
            </a:r>
          </a:p>
          <a:p>
            <a:r>
              <a:rPr lang="en-US" sz="2600" dirty="0"/>
              <a:t>Investigators conclude that ibrutinib + venetoclax represents an efficacious, chemotherapy-free FD oral regimen for previously untreated CLL/SLL</a:t>
            </a:r>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40558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Wierda. ASCO 2022. Abstr 7519.</a:t>
            </a:r>
          </a:p>
        </p:txBody>
      </p:sp>
    </p:spTree>
    <p:extLst>
      <p:ext uri="{BB962C8B-B14F-4D97-AF65-F5344CB8AC3E}">
        <p14:creationId xmlns:p14="http://schemas.microsoft.com/office/powerpoint/2010/main" val="1578798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00F3B7A6AB0C44BBDB2F2089794CEC" ma:contentTypeVersion="1" ma:contentTypeDescription="Create a new document." ma:contentTypeScope="" ma:versionID="af1d9dd1fd2946b3465ddd629db93402">
  <xsd:schema xmlns:xsd="http://www.w3.org/2001/XMLSchema" xmlns:xs="http://www.w3.org/2001/XMLSchema" xmlns:p="http://schemas.microsoft.com/office/2006/metadata/properties" xmlns:ns2="d54cbe69-32bd-412a-b004-9152f949605e" xmlns:ns3="b89e5a6b-7d4c-4cdc-ae39-e130edb94fe6" targetNamespace="http://schemas.microsoft.com/office/2006/metadata/properties" ma:root="true" ma:fieldsID="0bbcc22e611a101e0bc6b84082f041c8" ns2:_="" ns3:_="">
    <xsd:import namespace="d54cbe69-32bd-412a-b004-9152f949605e"/>
    <xsd:import namespace="b89e5a6b-7d4c-4cdc-ae39-e130edb94fe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89e5a6b-7d4c-4cdc-ae39-e130edb94fe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b89e5a6b-7d4c-4cdc-ae39-e130edb94fe6">Conference Capsule Slides</Document_x0020_Category>
    <_dlc_DocId xmlns="d54cbe69-32bd-412a-b004-9152f949605e">56M7VY3CDVN5-208214494-2</_dlc_DocId>
    <_dlc_DocIdUrl xmlns="d54cbe69-32bd-412a-b004-9152f949605e">
      <Url>https://intranet.clinicaloptions.com/mews/oncology/ONC_2022_ASCO_CF_(PRP5083)/LYMPH_7519_Wierda/_layouts/15/DocIdRedir.aspx?ID=56M7VY3CDVN5-208214494-2</Url>
      <Description>56M7VY3CDVN5-208214494-2</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DA0D22-FBD6-4DA9-8535-FA88397933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89e5a6b-7d4c-4cdc-ae39-e130edb94f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58C9275-C948-4736-8C84-701C3C649632}">
  <ds:schemaRefs>
    <ds:schemaRef ds:uri="http://schemas.microsoft.com/office/infopath/2007/PartnerControls"/>
    <ds:schemaRef ds:uri="http://schemas.microsoft.com/office/2006/documentManagement/types"/>
    <ds:schemaRef ds:uri="http://purl.org/dc/terms/"/>
    <ds:schemaRef ds:uri="http://schemas.microsoft.com/office/2006/metadata/properties"/>
    <ds:schemaRef ds:uri="http://purl.org/dc/dcmitype/"/>
    <ds:schemaRef ds:uri="http://www.w3.org/XML/1998/namespace"/>
    <ds:schemaRef ds:uri="http://purl.org/dc/elements/1.1/"/>
    <ds:schemaRef ds:uri="d54cbe69-32bd-412a-b004-9152f949605e"/>
    <ds:schemaRef ds:uri="http://schemas.openxmlformats.org/package/2006/metadata/core-properties"/>
    <ds:schemaRef ds:uri="b89e5a6b-7d4c-4cdc-ae39-e130edb94fe6"/>
  </ds:schemaRefs>
</ds:datastoreItem>
</file>

<file path=customXml/itemProps3.xml><?xml version="1.0" encoding="utf-8"?>
<ds:datastoreItem xmlns:ds="http://schemas.openxmlformats.org/officeDocument/2006/customXml" ds:itemID="{84B243EF-8AB1-45C5-8C9E-F8183784F7D4}">
  <ds:schemaRefs>
    <ds:schemaRef ds:uri="http://schemas.microsoft.com/sharepoint/events"/>
  </ds:schemaRefs>
</ds:datastoreItem>
</file>

<file path=customXml/itemProps4.xml><?xml version="1.0" encoding="utf-8"?>
<ds:datastoreItem xmlns:ds="http://schemas.openxmlformats.org/officeDocument/2006/customXml" ds:itemID="{5F8185FD-C230-41A5-AD24-29A33F465E5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2237</TotalTime>
  <Words>2195</Words>
  <Application>Microsoft Office PowerPoint</Application>
  <PresentationFormat>Widescreen</PresentationFormat>
  <Paragraphs>410</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Roboto</vt:lpstr>
      <vt:lpstr>System Font Regular</vt:lpstr>
      <vt:lpstr>Times</vt:lpstr>
      <vt:lpstr>Wingdings</vt:lpstr>
      <vt:lpstr>2022_CCO_Template</vt:lpstr>
      <vt:lpstr>4_2017_HTAA_Diabetes</vt:lpstr>
      <vt:lpstr>CAPTIVATE: 3-Yr Follow-up Analysis From the  Fixed-Duration Cohort of First-line Ibrutinib + Venetoclax for CLL/SLL</vt:lpstr>
      <vt:lpstr>About These Slides</vt:lpstr>
      <vt:lpstr>CAPTIVATE FD Cohort 3-Yr Update: Background</vt:lpstr>
      <vt:lpstr>CAPTIVATE FD Cohort 3-Yr Update: Study Design</vt:lpstr>
      <vt:lpstr>CAPTIVATE FD Cohort 3-Yr Update:  Baseline Characteristics</vt:lpstr>
      <vt:lpstr>CAPTIVATE FD Cohort 3-Yr Update:  Best Overall Response*</vt:lpstr>
      <vt:lpstr>CAPTIVATE FD Cohort 3-Yr Update: Rates of uMRD in PB </vt:lpstr>
      <vt:lpstr>CAPTIVATE FD Cohort 3-Yr Update: PFS and OS</vt:lpstr>
      <vt:lpstr>CAPTIVATE FD Cohort 3-Yr Update: AEs</vt:lpstr>
      <vt:lpstr>CAPTIVATE FD Cohort 3-Yr Update:  Retreatment With Ibrutinib</vt:lpstr>
      <vt:lpstr>CAPTIVATE FD Cohort 3-Yr Update: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CAPTIVATE: 3-Yr Follow-up Analysis From the Fixed-Duration Cohort of First-line Ibrutinib + Venetoclax for CLL/SLL </dc:title>
  <dc:creator>Timothy Quill</dc:creator>
  <cp:lastModifiedBy>vwenzel@clinicaloptions.com</cp:lastModifiedBy>
  <cp:revision>35</cp:revision>
  <dcterms:created xsi:type="dcterms:W3CDTF">2022-06-02T23:20:10Z</dcterms:created>
  <dcterms:modified xsi:type="dcterms:W3CDTF">2022-06-10T15:14:24Z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0x010100FE00F3B7A6AB0C44BBDB2F2089794CEC</vt:lpwstr>
  </property>
  <property fmtid="{D5CDD505-2E9C-101B-9397-08002B2CF9AE}" pid="3" name="_dlc_DocIdItemGuid">
    <vt:lpwstr>614c4480-aec3-4638-8fbe-894cacf43431</vt:lpwstr>
  </property>
</Properties>
</file>