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 id="2147483674" r:id="rId6"/>
  </p:sldMasterIdLst>
  <p:notesMasterIdLst>
    <p:notesMasterId r:id="rId19"/>
  </p:notesMasterIdLst>
  <p:sldIdLst>
    <p:sldId id="551" r:id="rId7"/>
    <p:sldId id="308" r:id="rId8"/>
    <p:sldId id="531" r:id="rId9"/>
    <p:sldId id="2071590504" r:id="rId10"/>
    <p:sldId id="2076137157" r:id="rId11"/>
    <p:sldId id="2076137165" r:id="rId12"/>
    <p:sldId id="2076137159" r:id="rId13"/>
    <p:sldId id="2076137166" r:id="rId14"/>
    <p:sldId id="2076137162" r:id="rId15"/>
    <p:sldId id="2076137167" r:id="rId16"/>
    <p:sldId id="1664" r:id="rId17"/>
    <p:sldId id="31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48"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1C99311-3799-B4AA-0115-4E4CAF3DA4E4}" name="LT Fowler" initials="LF" userId="S::lfowler@practicingclinicians.com::bdc4c4d6-9ded-467c-b80c-330a0ea8ffe4" providerId="AD"/>
  <p188:author id="{8584D741-F258-40B0-63D9-CA18D03026C8}" name="LT Fowler" initials="LF" userId="S::lt@ltfowler.design::149bf7a0-b034-4478-a6c0-1b1c00ee4e11" providerId="AD"/>
  <p188:author id="{4CFD3961-6049-805A-215E-9BD732538485}" name="spantry@clinicaloptions.com" initials="s" userId="spantry@clinicaloptions.com" providerId="None"/>
  <p188:author id="{881A0D6A-5070-9C51-CFF3-541FB6482ADB}" name="aboecler@clinicaloptions.com" initials="a" userId="aboecler@clinicaloptions.com" providerId="None"/>
  <p188:author id="{DA0C238D-CCEE-0837-D6C7-885A6DD503E1}" name="Rachael Andrie" initials="RA" userId="S::randrie@clinicaloptions.com::311027c1-cf79-416d-b346-5f38dcd95c11" providerId="AD"/>
  <p188:author id="{9A13D3F1-E397-F431-59EA-2E5163B08BBF}" name="Bing-E Xu" initials="BEX" userId="87a7fe42d5b00958"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Kiran D. Mir-Hudgeons" initials="KDM" lastIdx="4" clrIdx="6">
    <p:extLst>
      <p:ext uri="{19B8F6BF-5375-455C-9EA6-DF929625EA0E}">
        <p15:presenceInfo xmlns:p15="http://schemas.microsoft.com/office/powerpoint/2012/main" userId="S::kmirhudgeons@clinicaloptions.com::988cb7e1-0640-4c3c-b602-3f8e18ce9544" providerId="AD"/>
      </p:ext>
    </p:extLst>
  </p:cmAuthor>
  <p:cmAuthor id="1" name="Megan Capel" initials="MC" lastIdx="21" clrIdx="0"/>
  <p:cmAuthor id="8" name="Bing-E Xu" initials="BEX" lastIdx="26" clrIdx="7">
    <p:extLst>
      <p:ext uri="{19B8F6BF-5375-455C-9EA6-DF929625EA0E}">
        <p15:presenceInfo xmlns:p15="http://schemas.microsoft.com/office/powerpoint/2012/main" userId="87a7fe42d5b00958" providerId="Windows Live"/>
      </p:ext>
    </p:extLst>
  </p:cmAuthor>
  <p:cmAuthor id="2" name=" " initials="MAC" lastIdx="11" clrIdx="1"/>
  <p:cmAuthor id="3" name="Andrew Bowser" initials="AB" lastIdx="1" clrIdx="2"/>
  <p:cmAuthor id="4" name="Melanie Couton" initials="MAC" lastIdx="1" clrIdx="3"/>
  <p:cmAuthor id="5" name="LT Fowler" initials="LF" lastIdx="5" clrIdx="4">
    <p:extLst>
      <p:ext uri="{19B8F6BF-5375-455C-9EA6-DF929625EA0E}">
        <p15:presenceInfo xmlns:p15="http://schemas.microsoft.com/office/powerpoint/2012/main" userId="S::lfowler@practicingclinicians.com::bdc4c4d6-9ded-467c-b80c-330a0ea8ffe4" providerId="AD"/>
      </p:ext>
    </p:extLst>
  </p:cmAuthor>
  <p:cmAuthor id="6" name="Taryn Gross" initials="TG" lastIdx="1"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CD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0AF7BA-C1A0-4D23-9A5A-0EABEB60672C}" v="183" dt="2022-06-10T00:13:09.395"/>
  </p1510:revLst>
</p1510:revInfo>
</file>

<file path=ppt/tableStyles.xml><?xml version="1.0" encoding="utf-8"?>
<a:tblStyleLst xmlns:a="http://schemas.openxmlformats.org/drawingml/2006/main" def="{5C22544A-7EE6-4342-B048-85BDC9FD1C3A}">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0398" autoAdjust="0"/>
  </p:normalViewPr>
  <p:slideViewPr>
    <p:cSldViewPr snapToGrid="0">
      <p:cViewPr varScale="1">
        <p:scale>
          <a:sx n="103" d="100"/>
          <a:sy n="103" d="100"/>
        </p:scale>
        <p:origin x="114" y="96"/>
      </p:cViewPr>
      <p:guideLst>
        <p:guide orient="horz" pos="1248"/>
        <p:guide pos="3840"/>
      </p:guideLst>
    </p:cSldViewPr>
  </p:slideViewPr>
  <p:notesTextViewPr>
    <p:cViewPr>
      <p:scale>
        <a:sx n="1" d="1"/>
        <a:sy n="1" d="1"/>
      </p:scale>
      <p:origin x="0" y="0"/>
    </p:cViewPr>
  </p:notesTextViewPr>
  <p:sorterViewPr>
    <p:cViewPr>
      <p:scale>
        <a:sx n="100" d="100"/>
        <a:sy n="100" d="100"/>
      </p:scale>
      <p:origin x="0" y="-418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609E5D-B407-457F-99FC-06777D5088C0}" type="datetimeFigureOut">
              <a:rPr lang="en-US" smtClean="0"/>
              <a:t>6/10/2022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0ABAA2-6C4E-466F-9BAE-1C454D0B2418}" type="slidenum">
              <a:rPr lang="en-US" smtClean="0"/>
              <a:t>‹#›</a:t>
            </a:fld>
            <a:endParaRPr lang="en-US" dirty="0"/>
          </a:p>
        </p:txBody>
      </p:sp>
    </p:spTree>
    <p:extLst>
      <p:ext uri="{BB962C8B-B14F-4D97-AF65-F5344CB8AC3E}">
        <p14:creationId xmlns:p14="http://schemas.microsoft.com/office/powerpoint/2010/main" val="2010680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a:t>
            </a:r>
          </a:p>
        </p:txBody>
      </p:sp>
      <p:sp>
        <p:nvSpPr>
          <p:cNvPr id="4" name="Slide Number Placeholder 3"/>
          <p:cNvSpPr>
            <a:spLocks noGrp="1"/>
          </p:cNvSpPr>
          <p:nvPr>
            <p:ph type="sldNum" sz="quarter" idx="5"/>
          </p:nvPr>
        </p:nvSpPr>
        <p:spPr/>
        <p:txBody>
          <a:bodyPr/>
          <a:lstStyle/>
          <a:p>
            <a:fld id="{D60ABAA2-6C4E-466F-9BAE-1C454D0B2418}" type="slidenum">
              <a:rPr lang="en-US" smtClean="0"/>
              <a:t>1</a:t>
            </a:fld>
            <a:endParaRPr lang="en-US" dirty="0"/>
          </a:p>
        </p:txBody>
      </p:sp>
    </p:spTree>
    <p:extLst>
      <p:ext uri="{BB962C8B-B14F-4D97-AF65-F5344CB8AC3E}">
        <p14:creationId xmlns:p14="http://schemas.microsoft.com/office/powerpoint/2010/main" val="26069627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EFS, event-free survival; NSCLC, non-small cell lung cancer; OR, odds ratio; pCR, pathologic complete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2281165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AJCC, </a:t>
            </a:r>
            <a:r>
              <a:rPr lang="en-US" b="0" i="1" dirty="0">
                <a:solidFill>
                  <a:srgbClr val="4D5156"/>
                </a:solidFill>
                <a:effectLst/>
                <a:latin typeface="Roboto" panose="02000000000000000000" pitchFamily="2" charset="0"/>
              </a:rPr>
              <a:t>American Joint Committee on Cancer; </a:t>
            </a:r>
            <a:r>
              <a:rPr lang="en-US" i="1" dirty="0"/>
              <a:t>AUC, area under the concentration curve; BL, baseline; ITT, intention-to-treat; MPR, major pathologic response; NSCLC, non-small-cell lung cancer; ORR, overall response rate; OS, overall survival; pCR, pathologic complete response; PD, progressive disease; PFS, progression-free survival; tx, treatment.</a:t>
            </a:r>
          </a:p>
        </p:txBody>
      </p:sp>
      <p:sp>
        <p:nvSpPr>
          <p:cNvPr id="4" name="Slide Number Placeholder 3"/>
          <p:cNvSpPr>
            <a:spLocks noGrp="1"/>
          </p:cNvSpPr>
          <p:nvPr>
            <p:ph type="sldNum" sz="quarter" idx="10"/>
          </p:nvPr>
        </p:nvSpPr>
        <p:spPr/>
        <p:txBody>
          <a:bodyPr/>
          <a:lstStyle/>
          <a:p>
            <a:pPr marL="0" marR="0" lvl="0" indent="0" algn="r" defTabSz="934997" rtl="0" eaLnBrk="1" fontAlgn="auto" latinLnBrk="0" hangingPunct="1">
              <a:lnSpc>
                <a:spcPct val="100000"/>
              </a:lnSpc>
              <a:spcBef>
                <a:spcPts val="0"/>
              </a:spcBef>
              <a:spcAft>
                <a:spcPts val="0"/>
              </a:spcAft>
              <a:buClrTx/>
              <a:buSzTx/>
              <a:buFontTx/>
              <a:buNone/>
              <a:tabLst/>
              <a:defRPr/>
            </a:pPr>
            <a:fld id="{F2E4953F-501C-498F-811F-52E153962CB2}"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34997"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58870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AJCC, </a:t>
            </a:r>
            <a:r>
              <a:rPr lang="en-US" b="0" i="1" dirty="0">
                <a:solidFill>
                  <a:srgbClr val="4D5156"/>
                </a:solidFill>
                <a:effectLst/>
                <a:latin typeface="Roboto" panose="02000000000000000000" pitchFamily="2" charset="0"/>
              </a:rPr>
              <a:t>American Joint Committee on Cancer; </a:t>
            </a:r>
            <a:r>
              <a:rPr lang="en-US" i="1" dirty="0"/>
              <a:t>CT, chemotherapy; ECOG, Eastern Cooperative Oncology Group; ITT, intention-to-treat; Nivo, nivolumab; NOS, not otherwise specified.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356D54-AC12-48FC-B3CA-130B175E96E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60569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CT, chemotherapy; ITT, intention-to-treat; Nivo, nivolumab; OR, odds ratio; PD, progressive disease.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356D54-AC12-48FC-B3CA-130B175E96E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10005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ITT, intention-to-treat; Nivo, nivolumab; NNT, number needed to treat; OR, odds ratio; pCR, pathologic complete response.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356D54-AC12-48FC-B3CA-130B175E96E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45551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CT, chemotherapy; ITT, intention-to-treat; MPR, major pathologic response NNT, number needed to treat; Nivo, nivolumab; OR, odds ratio; ORR, overall response rate; PR, partial response; RECIST, Response Evaluation Criteria in Solid Tumors.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356D54-AC12-48FC-B3CA-130B175E96E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48076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ALT, alanine aminotransferase; AST, aspartate aminotransferase; CT, chemotherapy; GI, gastrointestinal; Gr, grade; ITT, intention-to-treat; OR, odds ratio; TRAE, treatment-related adverse event.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356D54-AC12-48FC-B3CA-130B175E96E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637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AUC, area under the concentration curve; CT, chemotherapy; ITT, intention-to-treat; Nivo, nivolumab; OR, odds ratio; pCR, pathologic complete response; TPS, </a:t>
            </a:r>
            <a:r>
              <a:rPr kumimoji="0" lang="it-IT" sz="1200" b="0" i="1" u="none" strike="noStrike" kern="0" cap="none" spc="0" normalizeH="0" baseline="0" noProof="0" dirty="0">
                <a:ln>
                  <a:noFill/>
                </a:ln>
                <a:solidFill>
                  <a:srgbClr val="CC0066"/>
                </a:solidFill>
                <a:effectLst/>
                <a:uLnTx/>
                <a:uFillTx/>
                <a:latin typeface="Microsoft YaHei" panose="020B0503020204020204" pitchFamily="34" charset="-122"/>
                <a:ea typeface="Microsoft YaHei" panose="020B0503020204020204" pitchFamily="34" charset="-122"/>
              </a:rPr>
              <a:t>tumor proportion score.</a:t>
            </a: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356D54-AC12-48FC-B3CA-130B175E96E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22475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AUC, area under the concentration curve; CT, chemotherapy; OR, odds ratio; NSCLC, non-small-cell lung cancer; pCR, pathologic complete response; TRAE, treatment-related adverse event; TPS, </a:t>
            </a:r>
            <a:r>
              <a:rPr kumimoji="0" lang="it-IT" sz="1200" b="0" i="1" u="none" strike="noStrike" kern="0" cap="none" spc="0" normalizeH="0" baseline="0" noProof="0" dirty="0">
                <a:ln>
                  <a:noFill/>
                </a:ln>
                <a:solidFill>
                  <a:srgbClr val="CC0066"/>
                </a:solidFill>
                <a:effectLst/>
                <a:uLnTx/>
                <a:uFillTx/>
                <a:latin typeface="Microsoft YaHei" panose="020B0503020204020204" pitchFamily="34" charset="-122"/>
                <a:ea typeface="Microsoft YaHei" panose="020B0503020204020204" pitchFamily="34" charset="-122"/>
              </a:rPr>
              <a:t>tumor proportion score.</a:t>
            </a: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461116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716328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6747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95811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9473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18709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3793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07060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95975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400080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464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4106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2009574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34258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17085305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254320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24740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960177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268910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3204359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29983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427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1055796"/>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2091315451"/>
      </p:ext>
    </p:extLst>
  </p:cSld>
  <p:clrMap bg1="dk2" tx1="lt1" bg2="dk1" tx2="lt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NADIM II: Phase II Trial of Neoadjuvant </a:t>
            </a:r>
            <a:br>
              <a:rPr lang="en-US" altLang="en-US" sz="4000" dirty="0"/>
            </a:br>
            <a:r>
              <a:rPr lang="en-US" altLang="en-US" sz="4000" dirty="0"/>
              <a:t>Nivolumab + Chemotherapy vs Chemotherapy</a:t>
            </a:r>
            <a:br>
              <a:rPr lang="en-US" altLang="en-US" sz="4000" dirty="0"/>
            </a:br>
            <a:r>
              <a:rPr lang="en-US" altLang="en-US" sz="4000" dirty="0"/>
              <a:t>in Resectable Stage IIIA/B NSCLC</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10300"/>
            <a:ext cx="48799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Supported by educational grants from AstraZeneca; Daiichi Sankyo, Inc.; Jazz Pharmaceuticals;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CCO Independent Conference Highlights*</a:t>
            </a:r>
            <a:b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of the </a:t>
            </a: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2022 ASCO Annual Meeting, June 3-7, 2022, Chicago, Illinois</a:t>
            </a:r>
            <a:endParaRPr kumimoji="0" lang="en-US" alt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E9985-E59C-4929-967C-1A1E0E5BF76D}"/>
              </a:ext>
            </a:extLst>
          </p:cNvPr>
          <p:cNvSpPr>
            <a:spLocks noGrp="1"/>
          </p:cNvSpPr>
          <p:nvPr>
            <p:ph type="title"/>
          </p:nvPr>
        </p:nvSpPr>
        <p:spPr/>
        <p:txBody>
          <a:bodyPr/>
          <a:lstStyle/>
          <a:p>
            <a:r>
              <a:rPr lang="en-US" dirty="0"/>
              <a:t>NADIM II: Background</a:t>
            </a:r>
          </a:p>
        </p:txBody>
      </p:sp>
      <p:sp>
        <p:nvSpPr>
          <p:cNvPr id="3" name="Content Placeholder 2">
            <a:extLst>
              <a:ext uri="{FF2B5EF4-FFF2-40B4-BE49-F238E27FC236}">
                <a16:creationId xmlns:a16="http://schemas.microsoft.com/office/drawing/2014/main" id="{3CB324A4-63B7-474A-961C-217ED7D302B1}"/>
              </a:ext>
            </a:extLst>
          </p:cNvPr>
          <p:cNvSpPr>
            <a:spLocks noGrp="1"/>
          </p:cNvSpPr>
          <p:nvPr>
            <p:ph idx="1"/>
          </p:nvPr>
        </p:nvSpPr>
        <p:spPr/>
        <p:txBody>
          <a:bodyPr/>
          <a:lstStyle/>
          <a:p>
            <a:r>
              <a:rPr lang="en-US" sz="2400" dirty="0"/>
              <a:t>Outcomes for patients with stage III NSCLC are poor, and multimodal therapy is often necessary</a:t>
            </a:r>
            <a:r>
              <a:rPr lang="en-US" sz="2400" baseline="30000" dirty="0"/>
              <a:t>1,2</a:t>
            </a:r>
          </a:p>
          <a:p>
            <a:r>
              <a:rPr lang="en-US" sz="2400" dirty="0"/>
              <a:t>Neoadjuvant CT has been shown to significantly improve overall survival in resectable stage IB-IIIA NSCLC</a:t>
            </a:r>
            <a:r>
              <a:rPr lang="en-US" sz="2400" baseline="30000" dirty="0"/>
              <a:t>3</a:t>
            </a:r>
            <a:r>
              <a:rPr lang="en-US" sz="2400" dirty="0"/>
              <a:t> </a:t>
            </a:r>
          </a:p>
          <a:p>
            <a:r>
              <a:rPr lang="en-US" sz="2400" dirty="0"/>
              <a:t>In phase III CheckMate 816, adding neoadjuvant nivolumab to CT significantly improved pCR rate and EFS in patients with resectable stage IB-IIIA NSCLC</a:t>
            </a:r>
            <a:r>
              <a:rPr lang="en-US" sz="2400" baseline="30000" dirty="0"/>
              <a:t>4</a:t>
            </a:r>
          </a:p>
          <a:p>
            <a:pPr lvl="1"/>
            <a:r>
              <a:rPr lang="en-US" sz="2200" dirty="0"/>
              <a:t>pCR for nivolumab + CT vs CT: 24.0% vs 2.2% (OR: 13.94)</a:t>
            </a:r>
          </a:p>
          <a:p>
            <a:pPr lvl="1"/>
            <a:r>
              <a:rPr lang="en-US" sz="2200" dirty="0"/>
              <a:t>EFS for nivolumab + CT vs CT: 31.6 vs 20.8 mo (HR: 0.63; </a:t>
            </a:r>
            <a:r>
              <a:rPr lang="en-US" sz="2200" i="1" dirty="0"/>
              <a:t>P </a:t>
            </a:r>
            <a:r>
              <a:rPr lang="en-US" sz="2200" dirty="0"/>
              <a:t>= .005)</a:t>
            </a:r>
          </a:p>
          <a:p>
            <a:r>
              <a:rPr lang="en-US" sz="2400" dirty="0"/>
              <a:t>Randomized phase II NADIM II trial evaluated neoadjuvant nivolumab + CT vs </a:t>
            </a:r>
            <a:br>
              <a:rPr lang="en-US" sz="2400" dirty="0"/>
            </a:br>
            <a:r>
              <a:rPr lang="en-US" sz="2400" dirty="0"/>
              <a:t>CT in patients with resectable stage IIIA/B NSCLC</a:t>
            </a:r>
            <a:r>
              <a:rPr lang="en-US" sz="2400" baseline="30000" dirty="0"/>
              <a:t>5</a:t>
            </a:r>
          </a:p>
        </p:txBody>
      </p:sp>
      <p:sp>
        <p:nvSpPr>
          <p:cNvPr id="4" name="Text Box 15">
            <a:extLst>
              <a:ext uri="{FF2B5EF4-FFF2-40B4-BE49-F238E27FC236}">
                <a16:creationId xmlns:a16="http://schemas.microsoft.com/office/drawing/2014/main" id="{352FA189-2364-47FA-AD8B-C41F2C4A16EF}"/>
              </a:ext>
            </a:extLst>
          </p:cNvPr>
          <p:cNvSpPr txBox="1">
            <a:spLocks noChangeArrowheads="1"/>
          </p:cNvSpPr>
          <p:nvPr/>
        </p:nvSpPr>
        <p:spPr bwMode="auto">
          <a:xfrm>
            <a:off x="450613" y="6176324"/>
            <a:ext cx="9040228"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Ramnath. Chest. 2013;143:e314s. 2. Goldstraw. J Throac Oncol. 2016;11:39. 3. </a:t>
            </a:r>
            <a:r>
              <a:rPr lang="en-US" altLang="en-US" sz="1200" b="0" spc="-10" dirty="0">
                <a:solidFill>
                  <a:schemeClr val="bg2"/>
                </a:solidFill>
                <a:latin typeface="Calibri" panose="020F0502020204030204" pitchFamily="34" charset="0"/>
              </a:rPr>
              <a:t>NSCLC Meta-analyses Collaborative Group. Lancet 2014;383:1561</a:t>
            </a:r>
            <a:r>
              <a:rPr lang="en-US" altLang="en-US" sz="1200" b="0" spc="-10" dirty="0">
                <a:solidFill>
                  <a:schemeClr val="bg2"/>
                </a:solidFill>
                <a:latin typeface="Calibri" panose="020F0502020204030204" pitchFamily="34" charset="0"/>
                <a:cs typeface="+mn-cs"/>
              </a:rPr>
              <a:t>. 4. Forde. NEJM. 2022;386:1973. 5. Provencio-Pulla. ASCO 2022. Abstr </a:t>
            </a:r>
            <a:r>
              <a:rPr lang="en-US" altLang="en-US" sz="1200" b="0" spc="-10" dirty="0">
                <a:solidFill>
                  <a:schemeClr val="bg2"/>
                </a:solidFill>
                <a:latin typeface="Calibri" panose="020F0502020204030204" pitchFamily="34" charset="0"/>
              </a:rPr>
              <a:t>8501</a:t>
            </a:r>
            <a:r>
              <a:rPr lang="en-US" altLang="en-US" sz="1200" b="0" spc="-10" dirty="0">
                <a:solidFill>
                  <a:schemeClr val="bg2"/>
                </a:solidFill>
                <a:latin typeface="Calibri" panose="020F0502020204030204" pitchFamily="34" charset="0"/>
                <a:cs typeface="+mn-cs"/>
              </a:rPr>
              <a:t>.</a:t>
            </a:r>
          </a:p>
        </p:txBody>
      </p:sp>
    </p:spTree>
    <p:extLst>
      <p:ext uri="{BB962C8B-B14F-4D97-AF65-F5344CB8AC3E}">
        <p14:creationId xmlns:p14="http://schemas.microsoft.com/office/powerpoint/2010/main" val="36970605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E1893A7-54AB-488A-BE3D-C43A59A7779A}"/>
              </a:ext>
            </a:extLst>
          </p:cNvPr>
          <p:cNvSpPr>
            <a:spLocks noGrp="1"/>
          </p:cNvSpPr>
          <p:nvPr>
            <p:ph type="title"/>
          </p:nvPr>
        </p:nvSpPr>
        <p:spPr/>
        <p:txBody>
          <a:bodyPr/>
          <a:lstStyle/>
          <a:p>
            <a:r>
              <a:rPr lang="en-US" altLang="en-US" dirty="0"/>
              <a:t>NADIM II: Study Design</a:t>
            </a:r>
            <a:endParaRPr lang="en-US" dirty="0"/>
          </a:p>
        </p:txBody>
      </p:sp>
      <p:sp>
        <p:nvSpPr>
          <p:cNvPr id="37" name="Content Placeholder 2">
            <a:extLst>
              <a:ext uri="{FF2B5EF4-FFF2-40B4-BE49-F238E27FC236}">
                <a16:creationId xmlns:a16="http://schemas.microsoft.com/office/drawing/2014/main" id="{D03D072A-A699-4ED8-AC88-5E9FCB6932CA}"/>
              </a:ext>
            </a:extLst>
          </p:cNvPr>
          <p:cNvSpPr>
            <a:spLocks noGrp="1"/>
          </p:cNvSpPr>
          <p:nvPr>
            <p:ph idx="1"/>
          </p:nvPr>
        </p:nvSpPr>
        <p:spPr/>
        <p:txBody>
          <a:bodyPr/>
          <a:lstStyle/>
          <a:p>
            <a:r>
              <a:rPr lang="en-US" sz="2400" dirty="0"/>
              <a:t>Randomized, open-label phase II trial</a:t>
            </a:r>
            <a:endParaRPr lang="en-US" sz="2400" b="1" dirty="0"/>
          </a:p>
        </p:txBody>
      </p:sp>
      <p:sp>
        <p:nvSpPr>
          <p:cNvPr id="41" name="Text Box 45">
            <a:extLst>
              <a:ext uri="{FF2B5EF4-FFF2-40B4-BE49-F238E27FC236}">
                <a16:creationId xmlns:a16="http://schemas.microsoft.com/office/drawing/2014/main" id="{5C3DF8CC-9EC3-4295-8887-2639C0273C76}"/>
              </a:ext>
            </a:extLst>
          </p:cNvPr>
          <p:cNvSpPr txBox="1">
            <a:spLocks noChangeArrowheads="1"/>
          </p:cNvSpPr>
          <p:nvPr/>
        </p:nvSpPr>
        <p:spPr bwMode="auto">
          <a:xfrm>
            <a:off x="420416" y="2460241"/>
            <a:ext cx="2196034"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locally advanced, potentially resectable, stage IIIA/B NSCLC (AJCC </a:t>
            </a:r>
            <a:r>
              <a:rPr kumimoji="0" lang="en-GB" altLang="en-US" sz="1600" b="0" i="0" u="none" strike="noStrike" kern="1200" cap="none" spc="0" normalizeH="0" noProof="0" dirty="0">
                <a:ln>
                  <a:noFill/>
                </a:ln>
                <a:solidFill>
                  <a:srgbClr val="000000"/>
                </a:solidFill>
                <a:effectLst/>
                <a:uLnTx/>
                <a:uFillTx/>
                <a:latin typeface="Calibri" panose="020F0502020204030204" pitchFamily="34" charset="0"/>
                <a:ea typeface="+mn-ea"/>
                <a:cs typeface="Arial" panose="020B0604020202020204" pitchFamily="34" charset="0"/>
              </a:rPr>
              <a:t>8th</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ed);</a:t>
            </a:r>
            <a:r>
              <a:rPr lang="en-GB" altLang="en-US" sz="1600" dirty="0">
                <a:solidFill>
                  <a:srgbClr val="000000"/>
                </a:solidFill>
                <a:latin typeface="Calibri" panose="020F0502020204030204" pitchFamily="34" charset="0"/>
                <a:cs typeface="Arial" panose="020B060402020202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sensitizing </a:t>
            </a:r>
            <a:r>
              <a:rPr kumimoji="0" lang="en-GB"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mutations or </a:t>
            </a:r>
            <a:r>
              <a:rPr kumimoji="0" lang="en-GB"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ALK</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alterations</a:t>
            </a:r>
            <a:endParaRPr lang="en-GB" altLang="en-US" sz="1600" kern="1200" dirty="0">
              <a:solidFill>
                <a:srgbClr val="000000"/>
              </a:solidFill>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86)</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2" name="Rectangle 46">
            <a:extLst>
              <a:ext uri="{FF2B5EF4-FFF2-40B4-BE49-F238E27FC236}">
                <a16:creationId xmlns:a16="http://schemas.microsoft.com/office/drawing/2014/main" id="{93D0C7EC-6EE5-48F7-A956-711BD8A890C0}"/>
              </a:ext>
            </a:extLst>
          </p:cNvPr>
          <p:cNvSpPr>
            <a:spLocks noChangeArrowheads="1"/>
          </p:cNvSpPr>
          <p:nvPr/>
        </p:nvSpPr>
        <p:spPr bwMode="auto">
          <a:xfrm>
            <a:off x="10690082" y="2379654"/>
            <a:ext cx="13547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Follow-up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for 5 yr</a:t>
            </a:r>
          </a:p>
        </p:txBody>
      </p:sp>
      <p:sp>
        <p:nvSpPr>
          <p:cNvPr id="44" name="Rectangle 49">
            <a:extLst>
              <a:ext uri="{FF2B5EF4-FFF2-40B4-BE49-F238E27FC236}">
                <a16:creationId xmlns:a16="http://schemas.microsoft.com/office/drawing/2014/main" id="{5C5B5A4A-D297-4312-9E34-08A4E36F677A}"/>
              </a:ext>
            </a:extLst>
          </p:cNvPr>
          <p:cNvSpPr>
            <a:spLocks noChangeArrowheads="1"/>
          </p:cNvSpPr>
          <p:nvPr/>
        </p:nvSpPr>
        <p:spPr bwMode="auto">
          <a:xfrm>
            <a:off x="3238693" y="2077681"/>
            <a:ext cx="2743200" cy="118872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tx1"/>
                </a:solidFill>
                <a:latin typeface="Calibri" panose="020F0502020204030204" pitchFamily="34" charset="0"/>
              </a:rPr>
              <a:t>Nivolumab</a:t>
            </a:r>
            <a:r>
              <a:rPr lang="en-US" altLang="en-US" sz="1600" dirty="0">
                <a:solidFill>
                  <a:schemeClr val="tx1"/>
                </a:solidFill>
                <a:latin typeface="Calibri" panose="020F0502020204030204" pitchFamily="34" charset="0"/>
              </a:rPr>
              <a:t> </a:t>
            </a:r>
            <a:r>
              <a:rPr lang="en-US" altLang="en-US" sz="1600" b="0" dirty="0">
                <a:solidFill>
                  <a:schemeClr val="tx1"/>
                </a:solidFill>
                <a:latin typeface="Calibri" panose="020F0502020204030204" pitchFamily="34" charset="0"/>
              </a:rPr>
              <a:t>360 mg + </a:t>
            </a:r>
            <a:br>
              <a:rPr lang="en-US" altLang="en-US" sz="1600" b="0" dirty="0">
                <a:solidFill>
                  <a:schemeClr val="tx1"/>
                </a:solidFill>
                <a:latin typeface="Calibri" panose="020F0502020204030204" pitchFamily="34" charset="0"/>
              </a:rPr>
            </a:br>
            <a:r>
              <a:rPr lang="en-US" altLang="en-US" sz="1600" b="1" dirty="0">
                <a:solidFill>
                  <a:schemeClr val="tx1"/>
                </a:solidFill>
                <a:latin typeface="Calibri" panose="020F0502020204030204" pitchFamily="34" charset="0"/>
              </a:rPr>
              <a:t>Paclitaxel</a:t>
            </a:r>
            <a:r>
              <a:rPr lang="en-US" altLang="en-US" sz="1600" dirty="0">
                <a:solidFill>
                  <a:schemeClr val="tx1"/>
                </a:solidFill>
                <a:latin typeface="Calibri" panose="020F0502020204030204" pitchFamily="34" charset="0"/>
              </a:rPr>
              <a:t> </a:t>
            </a:r>
            <a:r>
              <a:rPr lang="en-US" altLang="en-US" sz="1600" b="0" dirty="0">
                <a:solidFill>
                  <a:schemeClr val="tx1"/>
                </a:solidFill>
                <a:latin typeface="Calibri" panose="020F0502020204030204" pitchFamily="34" charset="0"/>
              </a:rPr>
              <a:t>200 mg/m</a:t>
            </a:r>
            <a:r>
              <a:rPr lang="en-US" altLang="en-US" sz="1600" b="0" baseline="30000" dirty="0">
                <a:solidFill>
                  <a:schemeClr val="tx1"/>
                </a:solidFill>
                <a:latin typeface="Calibri" panose="020F0502020204030204" pitchFamily="34" charset="0"/>
              </a:rPr>
              <a:t>2 </a:t>
            </a:r>
            <a:r>
              <a:rPr lang="en-US" altLang="en-US" sz="1600" b="0" dirty="0">
                <a:solidFill>
                  <a:schemeClr val="tx1"/>
                </a:solidFill>
                <a:latin typeface="Calibri" panose="020F0502020204030204" pitchFamily="34" charset="0"/>
              </a:rPr>
              <a:t>+</a:t>
            </a:r>
            <a:br>
              <a:rPr lang="en-US" altLang="en-US" sz="1600" b="0" dirty="0">
                <a:solidFill>
                  <a:schemeClr val="tx1"/>
                </a:solidFill>
                <a:latin typeface="Calibri" panose="020F0502020204030204" pitchFamily="34" charset="0"/>
              </a:rPr>
            </a:br>
            <a:r>
              <a:rPr lang="en-US" altLang="en-US" sz="1600" b="1" dirty="0">
                <a:solidFill>
                  <a:schemeClr val="tx1"/>
                </a:solidFill>
                <a:latin typeface="Calibri" panose="020F0502020204030204" pitchFamily="34" charset="0"/>
              </a:rPr>
              <a:t>Carboplatin</a:t>
            </a:r>
            <a:r>
              <a:rPr lang="en-US" altLang="en-US" sz="1600" dirty="0">
                <a:solidFill>
                  <a:schemeClr val="tx1"/>
                </a:solidFill>
                <a:latin typeface="Calibri" panose="020F0502020204030204" pitchFamily="34" charset="0"/>
              </a:rPr>
              <a:t> </a:t>
            </a:r>
            <a:r>
              <a:rPr lang="en-US" altLang="en-US" sz="1600" b="0" dirty="0">
                <a:solidFill>
                  <a:schemeClr val="tx1"/>
                </a:solidFill>
                <a:latin typeface="Calibri" panose="020F0502020204030204" pitchFamily="34" charset="0"/>
              </a:rPr>
              <a:t>AUC 5</a:t>
            </a:r>
          </a:p>
          <a:p>
            <a:pPr algn="ctr">
              <a:lnSpc>
                <a:spcPct val="100000"/>
              </a:lnSpc>
              <a:spcBef>
                <a:spcPct val="0"/>
              </a:spcBef>
              <a:spcAft>
                <a:spcPct val="0"/>
              </a:spcAft>
              <a:buClrTx/>
              <a:buFontTx/>
              <a:buNone/>
            </a:pPr>
            <a:r>
              <a:rPr lang="en-US" altLang="en-US" sz="1600" b="0" dirty="0">
                <a:solidFill>
                  <a:schemeClr val="tx1"/>
                </a:solidFill>
                <a:latin typeface="Calibri" panose="020F0502020204030204" pitchFamily="34" charset="0"/>
              </a:rPr>
              <a:t>Q3W x 3 cycles </a:t>
            </a:r>
          </a:p>
          <a:p>
            <a:pPr algn="ctr">
              <a:lnSpc>
                <a:spcPct val="100000"/>
              </a:lnSpc>
              <a:spcBef>
                <a:spcPct val="0"/>
              </a:spcBef>
              <a:spcAft>
                <a:spcPct val="0"/>
              </a:spcAft>
              <a:buClrTx/>
              <a:buFontTx/>
              <a:buNone/>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a:t>
            </a:r>
            <a:r>
              <a:rPr lang="en-US" altLang="en-US" sz="1600" dirty="0">
                <a:solidFill>
                  <a:srgbClr val="FFFFFF"/>
                </a:solidFill>
                <a:latin typeface="Calibri" panose="020F0502020204030204" pitchFamily="34" charset="0"/>
                <a:cs typeface="Arial" panose="020B0604020202020204" pitchFamily="34" charset="0"/>
              </a:rPr>
              <a:t>57</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p>
        </p:txBody>
      </p:sp>
      <p:sp>
        <p:nvSpPr>
          <p:cNvPr id="45" name="Rectangle 50">
            <a:extLst>
              <a:ext uri="{FF2B5EF4-FFF2-40B4-BE49-F238E27FC236}">
                <a16:creationId xmlns:a16="http://schemas.microsoft.com/office/drawing/2014/main" id="{07CA6AE2-8D35-4D15-94E7-04833882CAD1}"/>
              </a:ext>
            </a:extLst>
          </p:cNvPr>
          <p:cNvSpPr>
            <a:spLocks noChangeArrowheads="1"/>
          </p:cNvSpPr>
          <p:nvPr/>
        </p:nvSpPr>
        <p:spPr bwMode="auto">
          <a:xfrm>
            <a:off x="3238693" y="3515442"/>
            <a:ext cx="2743200" cy="1188720"/>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Paclitaxel</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200 mg/m</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mn-cs"/>
              </a:rPr>
              <a:t>2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Carboplatin</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AUC 5</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Q3W x 3 cycles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29)</a:t>
            </a:r>
          </a:p>
        </p:txBody>
      </p:sp>
      <p:sp>
        <p:nvSpPr>
          <p:cNvPr id="47" name="Line 52">
            <a:extLst>
              <a:ext uri="{FF2B5EF4-FFF2-40B4-BE49-F238E27FC236}">
                <a16:creationId xmlns:a16="http://schemas.microsoft.com/office/drawing/2014/main" id="{86927BB5-22F0-4650-9578-2C01B8CDF82D}"/>
              </a:ext>
            </a:extLst>
          </p:cNvPr>
          <p:cNvSpPr>
            <a:spLocks noChangeShapeType="1"/>
          </p:cNvSpPr>
          <p:nvPr/>
        </p:nvSpPr>
        <p:spPr bwMode="auto">
          <a:xfrm>
            <a:off x="6034630" y="2672041"/>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9" name="Line 53">
            <a:extLst>
              <a:ext uri="{FF2B5EF4-FFF2-40B4-BE49-F238E27FC236}">
                <a16:creationId xmlns:a16="http://schemas.microsoft.com/office/drawing/2014/main" id="{930DD665-C413-4153-A4FF-91D54EFEDF91}"/>
              </a:ext>
            </a:extLst>
          </p:cNvPr>
          <p:cNvSpPr>
            <a:spLocks noChangeShapeType="1"/>
          </p:cNvSpPr>
          <p:nvPr/>
        </p:nvSpPr>
        <p:spPr bwMode="auto">
          <a:xfrm>
            <a:off x="2656137" y="3685323"/>
            <a:ext cx="4572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2" name="Line 54">
            <a:extLst>
              <a:ext uri="{FF2B5EF4-FFF2-40B4-BE49-F238E27FC236}">
                <a16:creationId xmlns:a16="http://schemas.microsoft.com/office/drawing/2014/main" id="{A032A577-3277-4B2B-A234-6C630E06F229}"/>
              </a:ext>
            </a:extLst>
          </p:cNvPr>
          <p:cNvSpPr>
            <a:spLocks noChangeShapeType="1"/>
          </p:cNvSpPr>
          <p:nvPr/>
        </p:nvSpPr>
        <p:spPr bwMode="auto">
          <a:xfrm flipV="1">
            <a:off x="2656137" y="2675984"/>
            <a:ext cx="457200" cy="36576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6" name="Rectangle 55">
            <a:extLst>
              <a:ext uri="{FF2B5EF4-FFF2-40B4-BE49-F238E27FC236}">
                <a16:creationId xmlns:a16="http://schemas.microsoft.com/office/drawing/2014/main" id="{3EB7190A-A188-4EA2-A7BA-05B012E91049}"/>
              </a:ext>
            </a:extLst>
          </p:cNvPr>
          <p:cNvSpPr/>
          <p:nvPr/>
        </p:nvSpPr>
        <p:spPr bwMode="auto">
          <a:xfrm>
            <a:off x="6500545" y="2077681"/>
            <a:ext cx="1600762" cy="1188720"/>
          </a:xfrm>
          <a:prstGeom prst="rect">
            <a:avLst/>
          </a:prstGeom>
          <a:solidFill>
            <a:schemeClr val="bg2"/>
          </a:solidFill>
          <a:ln w="0">
            <a:no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Surgery </a:t>
            </a:r>
            <a:b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60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Wk 3-4 after Day 21, cycle 3 of neoadjuvant tx</a:t>
            </a:r>
          </a:p>
        </p:txBody>
      </p:sp>
      <p:sp>
        <p:nvSpPr>
          <p:cNvPr id="57" name="Rectangle 56">
            <a:extLst>
              <a:ext uri="{FF2B5EF4-FFF2-40B4-BE49-F238E27FC236}">
                <a16:creationId xmlns:a16="http://schemas.microsoft.com/office/drawing/2014/main" id="{7AA07E0D-8CF1-4C3C-9960-6841A57C051D}"/>
              </a:ext>
            </a:extLst>
          </p:cNvPr>
          <p:cNvSpPr/>
          <p:nvPr/>
        </p:nvSpPr>
        <p:spPr bwMode="auto">
          <a:xfrm>
            <a:off x="8623218" y="2077681"/>
            <a:ext cx="1771514" cy="1188720"/>
          </a:xfrm>
          <a:prstGeom prst="rect">
            <a:avLst/>
          </a:prstGeom>
          <a:solidFill>
            <a:schemeClr val="accent1"/>
          </a:solidFill>
          <a:ln w="0">
            <a:no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lang="en-US" sz="1600" b="1" dirty="0">
                <a:solidFill>
                  <a:srgbClr val="FFFFFF"/>
                </a:solidFill>
                <a:latin typeface="Calibri" panose="020F0502020204030204" pitchFamily="34" charset="0"/>
                <a:cs typeface="Arial" panose="020B0604020202020204" pitchFamily="34" charset="0"/>
              </a:rPr>
              <a:t>A</a:t>
            </a: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djuvant </a:t>
            </a:r>
            <a:r>
              <a:rPr lang="en-US" sz="1600" b="1" dirty="0">
                <a:solidFill>
                  <a:srgbClr val="FFFFFF"/>
                </a:solidFill>
                <a:latin typeface="Calibri" panose="020F0502020204030204" pitchFamily="34" charset="0"/>
                <a:cs typeface="Arial" panose="020B0604020202020204" pitchFamily="34" charset="0"/>
              </a:rPr>
              <a:t>Nivolumab </a:t>
            </a:r>
            <a:r>
              <a:rPr lang="en-US" sz="1600" dirty="0">
                <a:solidFill>
                  <a:srgbClr val="FFFFFF"/>
                </a:solidFill>
                <a:latin typeface="Calibri" panose="020F0502020204030204" pitchFamily="34" charset="0"/>
                <a:cs typeface="Arial" panose="020B0604020202020204" pitchFamily="34" charset="0"/>
              </a:rPr>
              <a:t>480 mg Q4W for 6 mo</a:t>
            </a:r>
          </a:p>
        </p:txBody>
      </p:sp>
      <p:sp>
        <p:nvSpPr>
          <p:cNvPr id="58" name="Line 52">
            <a:extLst>
              <a:ext uri="{FF2B5EF4-FFF2-40B4-BE49-F238E27FC236}">
                <a16:creationId xmlns:a16="http://schemas.microsoft.com/office/drawing/2014/main" id="{84FF7773-DB38-4753-9BF2-B82243B5653E}"/>
              </a:ext>
            </a:extLst>
          </p:cNvPr>
          <p:cNvSpPr>
            <a:spLocks noChangeShapeType="1"/>
          </p:cNvSpPr>
          <p:nvPr/>
        </p:nvSpPr>
        <p:spPr bwMode="auto">
          <a:xfrm>
            <a:off x="8185931" y="2672041"/>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9" name="Line 52">
            <a:extLst>
              <a:ext uri="{FF2B5EF4-FFF2-40B4-BE49-F238E27FC236}">
                <a16:creationId xmlns:a16="http://schemas.microsoft.com/office/drawing/2014/main" id="{1433BA50-7EB9-481D-B304-42EF134921BC}"/>
              </a:ext>
            </a:extLst>
          </p:cNvPr>
          <p:cNvSpPr>
            <a:spLocks noChangeShapeType="1"/>
          </p:cNvSpPr>
          <p:nvPr/>
        </p:nvSpPr>
        <p:spPr bwMode="auto">
          <a:xfrm>
            <a:off x="10485686" y="2672041"/>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4" name="Content Placeholder 2">
            <a:extLst>
              <a:ext uri="{FF2B5EF4-FFF2-40B4-BE49-F238E27FC236}">
                <a16:creationId xmlns:a16="http://schemas.microsoft.com/office/drawing/2014/main" id="{82E20001-56B2-49BA-A8C2-135A3254F3CD}"/>
              </a:ext>
            </a:extLst>
          </p:cNvPr>
          <p:cNvSpPr txBox="1">
            <a:spLocks/>
          </p:cNvSpPr>
          <p:nvPr/>
        </p:nvSpPr>
        <p:spPr bwMode="auto">
          <a:xfrm>
            <a:off x="603838" y="5321845"/>
            <a:ext cx="11137548" cy="86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4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endpoint: </a:t>
            </a:r>
            <a:r>
              <a:rPr kumimoji="0" lang="en-US" sz="24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pCR in ITT population </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4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Key secondary endpoints: </a:t>
            </a:r>
            <a:r>
              <a:rPr kumimoji="0" lang="en-US" sz="24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MPR, ORR, surgery, safety, biomarkers, OS, PFS</a:t>
            </a:r>
          </a:p>
        </p:txBody>
      </p:sp>
      <p:sp>
        <p:nvSpPr>
          <p:cNvPr id="29" name="Text Box 15">
            <a:extLst>
              <a:ext uri="{FF2B5EF4-FFF2-40B4-BE49-F238E27FC236}">
                <a16:creationId xmlns:a16="http://schemas.microsoft.com/office/drawing/2014/main" id="{9E470B15-80C7-F42C-8825-71275D3B9451}"/>
              </a:ext>
            </a:extLst>
          </p:cNvPr>
          <p:cNvSpPr txBox="1">
            <a:spLocks noChangeArrowheads="1"/>
          </p:cNvSpPr>
          <p:nvPr/>
        </p:nvSpPr>
        <p:spPr bwMode="auto">
          <a:xfrm>
            <a:off x="450613" y="6360990"/>
            <a:ext cx="8819511"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Provencio-Pulla. ASCO 2022. Abstr </a:t>
            </a:r>
            <a:r>
              <a:rPr lang="en-US" altLang="en-US" sz="1200" b="0" spc="-10" dirty="0">
                <a:solidFill>
                  <a:schemeClr val="bg2"/>
                </a:solidFill>
                <a:latin typeface="Calibri" panose="020F0502020204030204" pitchFamily="34" charset="0"/>
              </a:rPr>
              <a:t>8501</a:t>
            </a:r>
            <a:r>
              <a:rPr lang="en-US" altLang="en-US" sz="1200" b="0" spc="-10" dirty="0">
                <a:solidFill>
                  <a:schemeClr val="bg2"/>
                </a:solidFill>
                <a:latin typeface="Calibri" panose="020F0502020204030204" pitchFamily="34" charset="0"/>
                <a:cs typeface="+mn-cs"/>
              </a:rPr>
              <a:t>.</a:t>
            </a:r>
          </a:p>
        </p:txBody>
      </p:sp>
      <p:sp>
        <p:nvSpPr>
          <p:cNvPr id="2" name="TextBox 1">
            <a:extLst>
              <a:ext uri="{FF2B5EF4-FFF2-40B4-BE49-F238E27FC236}">
                <a16:creationId xmlns:a16="http://schemas.microsoft.com/office/drawing/2014/main" id="{7665B0D6-9802-BBA5-AEE5-F30F79F107AB}"/>
              </a:ext>
            </a:extLst>
          </p:cNvPr>
          <p:cNvSpPr txBox="1"/>
          <p:nvPr/>
        </p:nvSpPr>
        <p:spPr bwMode="auto">
          <a:xfrm>
            <a:off x="2604430" y="3205530"/>
            <a:ext cx="4475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2:1</a:t>
            </a:r>
          </a:p>
        </p:txBody>
      </p:sp>
      <p:sp>
        <p:nvSpPr>
          <p:cNvPr id="30" name="TextBox 29">
            <a:extLst>
              <a:ext uri="{FF2B5EF4-FFF2-40B4-BE49-F238E27FC236}">
                <a16:creationId xmlns:a16="http://schemas.microsoft.com/office/drawing/2014/main" id="{81C7166F-822C-1F25-6BDE-8F8F0ECEC8CD}"/>
              </a:ext>
            </a:extLst>
          </p:cNvPr>
          <p:cNvSpPr txBox="1"/>
          <p:nvPr/>
        </p:nvSpPr>
        <p:spPr bwMode="auto">
          <a:xfrm>
            <a:off x="8146173" y="2314290"/>
            <a:ext cx="4010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R0</a:t>
            </a:r>
            <a:endParaRPr lang="en-US" sz="1600" b="0" dirty="0">
              <a:solidFill>
                <a:schemeClr val="bg1"/>
              </a:solidFill>
              <a:latin typeface="Calibri" panose="020F0502020204030204" pitchFamily="34" charset="0"/>
            </a:endParaRPr>
          </a:p>
        </p:txBody>
      </p:sp>
      <p:sp>
        <p:nvSpPr>
          <p:cNvPr id="31" name="Rectangle 46">
            <a:extLst>
              <a:ext uri="{FF2B5EF4-FFF2-40B4-BE49-F238E27FC236}">
                <a16:creationId xmlns:a16="http://schemas.microsoft.com/office/drawing/2014/main" id="{D0908C37-8CF0-1755-BC6E-91F33C913871}"/>
              </a:ext>
            </a:extLst>
          </p:cNvPr>
          <p:cNvSpPr>
            <a:spLocks noChangeArrowheads="1"/>
          </p:cNvSpPr>
          <p:nvPr/>
        </p:nvSpPr>
        <p:spPr bwMode="auto">
          <a:xfrm>
            <a:off x="10674930" y="3763930"/>
            <a:ext cx="13547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Follow-up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for 5 yr</a:t>
            </a:r>
          </a:p>
        </p:txBody>
      </p:sp>
      <p:sp>
        <p:nvSpPr>
          <p:cNvPr id="32" name="Line 52">
            <a:extLst>
              <a:ext uri="{FF2B5EF4-FFF2-40B4-BE49-F238E27FC236}">
                <a16:creationId xmlns:a16="http://schemas.microsoft.com/office/drawing/2014/main" id="{574E572D-6A82-519E-348B-4FD5C9C04258}"/>
              </a:ext>
            </a:extLst>
          </p:cNvPr>
          <p:cNvSpPr>
            <a:spLocks noChangeShapeType="1"/>
          </p:cNvSpPr>
          <p:nvPr/>
        </p:nvSpPr>
        <p:spPr bwMode="auto">
          <a:xfrm>
            <a:off x="6019478" y="4109802"/>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3" name="Rectangle 32">
            <a:extLst>
              <a:ext uri="{FF2B5EF4-FFF2-40B4-BE49-F238E27FC236}">
                <a16:creationId xmlns:a16="http://schemas.microsoft.com/office/drawing/2014/main" id="{0C8342A6-4EE9-1F0F-39DA-219AF774BA9E}"/>
              </a:ext>
            </a:extLst>
          </p:cNvPr>
          <p:cNvSpPr/>
          <p:nvPr/>
        </p:nvSpPr>
        <p:spPr bwMode="auto">
          <a:xfrm>
            <a:off x="6485393" y="3515442"/>
            <a:ext cx="1600762" cy="1188720"/>
          </a:xfrm>
          <a:prstGeom prst="rect">
            <a:avLst/>
          </a:prstGeom>
          <a:solidFill>
            <a:schemeClr val="bg2"/>
          </a:solidFill>
          <a:ln w="0">
            <a:no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Surgery: </a:t>
            </a:r>
            <a:b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60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Wk 3-4 </a:t>
            </a:r>
            <a:r>
              <a:rPr lang="en-US" sz="1600" dirty="0">
                <a:solidFill>
                  <a:srgbClr val="FFFFFF"/>
                </a:solidFill>
                <a:latin typeface="Calibri" panose="020F0502020204030204" pitchFamily="34" charset="0"/>
                <a:cs typeface="Arial" panose="020B0604020202020204" pitchFamily="34" charset="0"/>
              </a:rPr>
              <a:t>after</a:t>
            </a:r>
            <a:r>
              <a:rPr kumimoji="0" lang="en-US" sz="160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Day 21, cycle 3 of neoadjuvant tx</a:t>
            </a:r>
          </a:p>
        </p:txBody>
      </p:sp>
      <p:sp>
        <p:nvSpPr>
          <p:cNvPr id="34" name="Rectangle 33">
            <a:extLst>
              <a:ext uri="{FF2B5EF4-FFF2-40B4-BE49-F238E27FC236}">
                <a16:creationId xmlns:a16="http://schemas.microsoft.com/office/drawing/2014/main" id="{4F71545F-62C3-9F07-C06B-65C85DEF109B}"/>
              </a:ext>
            </a:extLst>
          </p:cNvPr>
          <p:cNvSpPr/>
          <p:nvPr/>
        </p:nvSpPr>
        <p:spPr bwMode="auto">
          <a:xfrm>
            <a:off x="8608066" y="3515442"/>
            <a:ext cx="1771514" cy="1188720"/>
          </a:xfrm>
          <a:prstGeom prst="rect">
            <a:avLst/>
          </a:prstGeom>
          <a:solidFill>
            <a:schemeClr val="accent3"/>
          </a:solidFill>
          <a:ln w="0">
            <a:no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lang="en-US" sz="1600" b="1" dirty="0">
                <a:solidFill>
                  <a:srgbClr val="FFFFFF"/>
                </a:solidFill>
                <a:latin typeface="Calibri" panose="020F0502020204030204" pitchFamily="34" charset="0"/>
                <a:cs typeface="Arial" panose="020B0604020202020204" pitchFamily="34" charset="0"/>
              </a:rPr>
              <a:t>Observation  </a:t>
            </a:r>
            <a:r>
              <a:rPr lang="en-US" sz="1600" dirty="0">
                <a:solidFill>
                  <a:srgbClr val="FFFFFF"/>
                </a:solidFill>
                <a:latin typeface="Calibri" panose="020F0502020204030204" pitchFamily="34" charset="0"/>
                <a:cs typeface="Arial" panose="020B0604020202020204" pitchFamily="34" charset="0"/>
              </a:rPr>
              <a:t>Q12W for 6 mo</a:t>
            </a:r>
          </a:p>
        </p:txBody>
      </p:sp>
      <p:sp>
        <p:nvSpPr>
          <p:cNvPr id="35" name="Line 52">
            <a:extLst>
              <a:ext uri="{FF2B5EF4-FFF2-40B4-BE49-F238E27FC236}">
                <a16:creationId xmlns:a16="http://schemas.microsoft.com/office/drawing/2014/main" id="{E68F3A45-7DF1-3471-C43F-C7E4B70A769A}"/>
              </a:ext>
            </a:extLst>
          </p:cNvPr>
          <p:cNvSpPr>
            <a:spLocks noChangeShapeType="1"/>
          </p:cNvSpPr>
          <p:nvPr/>
        </p:nvSpPr>
        <p:spPr bwMode="auto">
          <a:xfrm>
            <a:off x="8170779" y="4109802"/>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6" name="Line 52">
            <a:extLst>
              <a:ext uri="{FF2B5EF4-FFF2-40B4-BE49-F238E27FC236}">
                <a16:creationId xmlns:a16="http://schemas.microsoft.com/office/drawing/2014/main" id="{1308C004-899E-8F5E-C53F-782894BA6007}"/>
              </a:ext>
            </a:extLst>
          </p:cNvPr>
          <p:cNvSpPr>
            <a:spLocks noChangeShapeType="1"/>
          </p:cNvSpPr>
          <p:nvPr/>
        </p:nvSpPr>
        <p:spPr bwMode="auto">
          <a:xfrm>
            <a:off x="10470534" y="4109802"/>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8" name="TextBox 37">
            <a:extLst>
              <a:ext uri="{FF2B5EF4-FFF2-40B4-BE49-F238E27FC236}">
                <a16:creationId xmlns:a16="http://schemas.microsoft.com/office/drawing/2014/main" id="{02DE8B2B-CC9F-F137-88A7-E7F7A83D548B}"/>
              </a:ext>
            </a:extLst>
          </p:cNvPr>
          <p:cNvSpPr txBox="1"/>
          <p:nvPr/>
        </p:nvSpPr>
        <p:spPr bwMode="auto">
          <a:xfrm>
            <a:off x="8131021" y="3750601"/>
            <a:ext cx="4010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R0</a:t>
            </a:r>
            <a:endParaRPr lang="en-US" sz="1600" b="0" dirty="0">
              <a:solidFill>
                <a:schemeClr val="bg1"/>
              </a:solidFill>
              <a:latin typeface="Calibri" panose="020F0502020204030204" pitchFamily="34" charset="0"/>
            </a:endParaRPr>
          </a:p>
        </p:txBody>
      </p:sp>
      <p:sp>
        <p:nvSpPr>
          <p:cNvPr id="3" name="TextBox 2">
            <a:extLst>
              <a:ext uri="{FF2B5EF4-FFF2-40B4-BE49-F238E27FC236}">
                <a16:creationId xmlns:a16="http://schemas.microsoft.com/office/drawing/2014/main" id="{1B3B25F7-2932-1D5E-BA76-C79710AEB577}"/>
              </a:ext>
            </a:extLst>
          </p:cNvPr>
          <p:cNvSpPr txBox="1"/>
          <p:nvPr/>
        </p:nvSpPr>
        <p:spPr bwMode="auto">
          <a:xfrm>
            <a:off x="3238693" y="4713611"/>
            <a:ext cx="59796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Aft>
                <a:spcPct val="0"/>
              </a:spcAft>
              <a:buClrTx/>
              <a:buFontTx/>
              <a:buNone/>
            </a:pPr>
            <a:r>
              <a:rPr lang="en-US" sz="1400" b="0" dirty="0">
                <a:solidFill>
                  <a:schemeClr val="bg1"/>
                </a:solidFill>
                <a:latin typeface="Calibri" panose="020F0502020204030204" pitchFamily="34" charset="0"/>
              </a:rPr>
              <a:t>Bloo</a:t>
            </a:r>
            <a:r>
              <a:rPr lang="en-US" sz="1400" dirty="0">
                <a:solidFill>
                  <a:schemeClr val="bg1"/>
                </a:solidFill>
                <a:latin typeface="Calibri" panose="020F0502020204030204" pitchFamily="34" charset="0"/>
              </a:rPr>
              <a:t>d samples taken at BL; after cycles 1-3, and surgery; at 3 mo, 6 mo, and PD.</a:t>
            </a:r>
          </a:p>
          <a:p>
            <a:pPr algn="l">
              <a:lnSpc>
                <a:spcPct val="100000"/>
              </a:lnSpc>
              <a:spcAft>
                <a:spcPct val="0"/>
              </a:spcAft>
              <a:buClrTx/>
              <a:buFontTx/>
              <a:buNone/>
            </a:pPr>
            <a:r>
              <a:rPr lang="en-US" sz="1400" b="0" dirty="0">
                <a:solidFill>
                  <a:schemeClr val="bg1"/>
                </a:solidFill>
                <a:latin typeface="Calibri" panose="020F0502020204030204" pitchFamily="34" charset="0"/>
              </a:rPr>
              <a:t>Stool samples taken at BL and after cycle 3. Tumor block obtained after surgery.</a:t>
            </a:r>
          </a:p>
        </p:txBody>
      </p:sp>
    </p:spTree>
    <p:extLst>
      <p:ext uri="{BB962C8B-B14F-4D97-AF65-F5344CB8AC3E}">
        <p14:creationId xmlns:p14="http://schemas.microsoft.com/office/powerpoint/2010/main" val="21151315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ACDDA-829D-444B-99F6-96470977A465}"/>
              </a:ext>
            </a:extLst>
          </p:cNvPr>
          <p:cNvSpPr>
            <a:spLocks noGrp="1"/>
          </p:cNvSpPr>
          <p:nvPr>
            <p:ph type="title"/>
          </p:nvPr>
        </p:nvSpPr>
        <p:spPr/>
        <p:txBody>
          <a:bodyPr/>
          <a:lstStyle/>
          <a:p>
            <a:r>
              <a:rPr lang="en-US" altLang="en-US" dirty="0"/>
              <a:t>NADIM II: Baseline Characteristics (ITT)</a:t>
            </a:r>
            <a:endParaRPr lang="en-US" dirty="0"/>
          </a:p>
        </p:txBody>
      </p:sp>
      <p:sp>
        <p:nvSpPr>
          <p:cNvPr id="10" name="Text Box 15">
            <a:extLst>
              <a:ext uri="{FF2B5EF4-FFF2-40B4-BE49-F238E27FC236}">
                <a16:creationId xmlns:a16="http://schemas.microsoft.com/office/drawing/2014/main" id="{26A4A53C-470D-FF49-189E-B86F81B7F138}"/>
              </a:ext>
            </a:extLst>
          </p:cNvPr>
          <p:cNvSpPr txBox="1">
            <a:spLocks noChangeArrowheads="1"/>
          </p:cNvSpPr>
          <p:nvPr/>
        </p:nvSpPr>
        <p:spPr bwMode="auto">
          <a:xfrm>
            <a:off x="450613" y="6360990"/>
            <a:ext cx="8819511"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Provencio-Pulla. ASCO 2022. Abstr 8501.</a:t>
            </a:r>
          </a:p>
        </p:txBody>
      </p:sp>
      <p:graphicFrame>
        <p:nvGraphicFramePr>
          <p:cNvPr id="9" name="Tabla 2">
            <a:extLst>
              <a:ext uri="{FF2B5EF4-FFF2-40B4-BE49-F238E27FC236}">
                <a16:creationId xmlns:a16="http://schemas.microsoft.com/office/drawing/2014/main" id="{A9B587CE-E3DB-F80C-D335-69E298B29545}"/>
              </a:ext>
            </a:extLst>
          </p:cNvPr>
          <p:cNvGraphicFramePr>
            <a:graphicFrameLocks noGrp="1"/>
          </p:cNvGraphicFramePr>
          <p:nvPr>
            <p:extLst>
              <p:ext uri="{D42A27DB-BD31-4B8C-83A1-F6EECF244321}">
                <p14:modId xmlns:p14="http://schemas.microsoft.com/office/powerpoint/2010/main" val="2899112176"/>
              </p:ext>
            </p:extLst>
          </p:nvPr>
        </p:nvGraphicFramePr>
        <p:xfrm>
          <a:off x="609759" y="1400164"/>
          <a:ext cx="5376673" cy="4615534"/>
        </p:xfrm>
        <a:graphic>
          <a:graphicData uri="http://schemas.openxmlformats.org/drawingml/2006/table">
            <a:tbl>
              <a:tblPr firstRow="1" firstCol="1" bandRow="1">
                <a:tableStyleId>{1FECB4D8-DB02-4DC6-A0A2-4F2EBAE1DC90}</a:tableStyleId>
              </a:tblPr>
              <a:tblGrid>
                <a:gridCol w="2409677">
                  <a:extLst>
                    <a:ext uri="{9D8B030D-6E8A-4147-A177-3AD203B41FA5}">
                      <a16:colId xmlns:a16="http://schemas.microsoft.com/office/drawing/2014/main" val="20000"/>
                    </a:ext>
                  </a:extLst>
                </a:gridCol>
                <a:gridCol w="1483498">
                  <a:extLst>
                    <a:ext uri="{9D8B030D-6E8A-4147-A177-3AD203B41FA5}">
                      <a16:colId xmlns:a16="http://schemas.microsoft.com/office/drawing/2014/main" val="20001"/>
                    </a:ext>
                  </a:extLst>
                </a:gridCol>
                <a:gridCol w="1483498">
                  <a:extLst>
                    <a:ext uri="{9D8B030D-6E8A-4147-A177-3AD203B41FA5}">
                      <a16:colId xmlns:a16="http://schemas.microsoft.com/office/drawing/2014/main" val="20002"/>
                    </a:ext>
                  </a:extLst>
                </a:gridCol>
              </a:tblGrid>
              <a:tr h="518475">
                <a:tc>
                  <a:txBody>
                    <a:bodyPr/>
                    <a:lstStyle/>
                    <a:p>
                      <a:pPr>
                        <a:lnSpc>
                          <a:spcPts val="2000"/>
                        </a:lnSpc>
                        <a:spcBef>
                          <a:spcPts val="0"/>
                        </a:spcBef>
                        <a:spcAft>
                          <a:spcPts val="0"/>
                        </a:spcAft>
                      </a:pPr>
                      <a:r>
                        <a:rPr lang="en-US" sz="1600" b="1" kern="1200" noProof="0" dirty="0">
                          <a:solidFill>
                            <a:schemeClr val="tx1"/>
                          </a:solidFill>
                          <a:latin typeface="Calibri" panose="020F0502020204030204" pitchFamily="34" charset="0"/>
                          <a:cs typeface="Calibri" panose="020F0502020204030204" pitchFamily="34" charset="0"/>
                        </a:rPr>
                        <a:t>Characteristic, n (%)</a:t>
                      </a:r>
                      <a:endParaRPr lang="en-US" sz="16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w="12700" cmpd="sng">
                      <a:noFill/>
                    </a:lnL>
                    <a:lnR>
                      <a:noFill/>
                    </a:lnR>
                    <a:lnT w="12700" cmpd="sng">
                      <a:noFill/>
                    </a:lnT>
                    <a:lnB w="12700" cmpd="sng">
                      <a:noFill/>
                    </a:lnB>
                    <a:lnTlToBr w="12700" cmpd="sng">
                      <a:noFill/>
                      <a:prstDash val="solid"/>
                    </a:lnTlToBr>
                    <a:lnBlToTr w="12700" cmpd="sng">
                      <a:noFill/>
                      <a:prstDash val="solid"/>
                    </a:lnBlToTr>
                  </a:tcPr>
                </a:tc>
                <a:tc>
                  <a:txBody>
                    <a:bodyPr/>
                    <a:lstStyle/>
                    <a:p>
                      <a:pPr algn="ctr">
                        <a:lnSpc>
                          <a:spcPts val="2000"/>
                        </a:lnSpc>
                        <a:spcBef>
                          <a:spcPts val="0"/>
                        </a:spcBef>
                        <a:spcAft>
                          <a:spcPts val="0"/>
                        </a:spcAft>
                      </a:pPr>
                      <a:r>
                        <a:rPr lang="en-US" sz="1600" b="1" kern="1200" noProof="0" dirty="0">
                          <a:solidFill>
                            <a:schemeClr val="tx1"/>
                          </a:solidFill>
                          <a:latin typeface="Calibri" panose="020F0502020204030204" pitchFamily="34" charset="0"/>
                          <a:cs typeface="Calibri" panose="020F0502020204030204" pitchFamily="34" charset="0"/>
                        </a:rPr>
                        <a:t>Nivo</a:t>
                      </a:r>
                      <a:r>
                        <a:rPr lang="en-US" sz="1600" b="1" kern="1200" baseline="0" noProof="0" dirty="0">
                          <a:solidFill>
                            <a:schemeClr val="tx1"/>
                          </a:solidFill>
                          <a:latin typeface="Calibri" panose="020F0502020204030204" pitchFamily="34" charset="0"/>
                          <a:cs typeface="Calibri" panose="020F0502020204030204" pitchFamily="34" charset="0"/>
                        </a:rPr>
                        <a:t> </a:t>
                      </a:r>
                      <a:r>
                        <a:rPr lang="en-US" sz="1600" b="1" kern="1200" noProof="0" dirty="0">
                          <a:solidFill>
                            <a:schemeClr val="tx1"/>
                          </a:solidFill>
                          <a:latin typeface="Calibri" panose="020F0502020204030204" pitchFamily="34" charset="0"/>
                          <a:cs typeface="Calibri" panose="020F0502020204030204" pitchFamily="34" charset="0"/>
                        </a:rPr>
                        <a:t>+ CT</a:t>
                      </a:r>
                    </a:p>
                    <a:p>
                      <a:pPr algn="ctr">
                        <a:lnSpc>
                          <a:spcPts val="2000"/>
                        </a:lnSpc>
                        <a:spcBef>
                          <a:spcPts val="0"/>
                        </a:spcBef>
                        <a:spcAft>
                          <a:spcPts val="0"/>
                        </a:spcAft>
                      </a:pPr>
                      <a:r>
                        <a:rPr lang="en-US" sz="1600" b="1" kern="1200" noProof="0" dirty="0">
                          <a:solidFill>
                            <a:schemeClr val="tx1"/>
                          </a:solidFill>
                          <a:latin typeface="Calibri" panose="020F0502020204030204" pitchFamily="34" charset="0"/>
                          <a:cs typeface="Calibri" panose="020F0502020204030204" pitchFamily="34" charset="0"/>
                        </a:rPr>
                        <a:t>(n = 57)</a:t>
                      </a:r>
                      <a:endParaRPr lang="en-US" sz="16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a:noFill/>
                    </a:lnR>
                    <a:lnT w="12700" cmpd="sng">
                      <a:noFill/>
                    </a:lnT>
                    <a:lnB w="12700" cmpd="sng">
                      <a:noFill/>
                    </a:lnB>
                    <a:lnTlToBr w="12700" cmpd="sng">
                      <a:noFill/>
                      <a:prstDash val="solid"/>
                    </a:lnTlToBr>
                    <a:lnBlToTr w="12700" cmpd="sng">
                      <a:noFill/>
                      <a:prstDash val="solid"/>
                    </a:lnBlToTr>
                  </a:tcPr>
                </a:tc>
                <a:tc>
                  <a:txBody>
                    <a:bodyPr/>
                    <a:lstStyle/>
                    <a:p>
                      <a:pPr algn="ctr">
                        <a:lnSpc>
                          <a:spcPts val="2000"/>
                        </a:lnSpc>
                        <a:spcBef>
                          <a:spcPts val="0"/>
                        </a:spcBef>
                        <a:spcAft>
                          <a:spcPts val="0"/>
                        </a:spcAft>
                      </a:pPr>
                      <a:r>
                        <a:rPr lang="en-US" sz="1600" b="1" kern="1200" noProof="0" dirty="0">
                          <a:solidFill>
                            <a:schemeClr val="tx1"/>
                          </a:solidFill>
                          <a:latin typeface="Calibri" panose="020F0502020204030204" pitchFamily="34" charset="0"/>
                          <a:cs typeface="Calibri" panose="020F0502020204030204" pitchFamily="34" charset="0"/>
                        </a:rPr>
                        <a:t>CT</a:t>
                      </a:r>
                      <a:endParaRPr lang="en-US" sz="1600" b="1" kern="1200" baseline="0" noProof="0" dirty="0">
                        <a:solidFill>
                          <a:schemeClr val="tx1"/>
                        </a:solidFill>
                        <a:latin typeface="Calibri" panose="020F0502020204030204" pitchFamily="34" charset="0"/>
                        <a:cs typeface="Calibri" panose="020F0502020204030204" pitchFamily="34" charset="0"/>
                      </a:endParaRPr>
                    </a:p>
                    <a:p>
                      <a:pPr algn="ctr">
                        <a:lnSpc>
                          <a:spcPts val="2000"/>
                        </a:lnSpc>
                        <a:spcBef>
                          <a:spcPts val="0"/>
                        </a:spcBef>
                        <a:spcAft>
                          <a:spcPts val="0"/>
                        </a:spcAft>
                      </a:pPr>
                      <a:r>
                        <a:rPr lang="en-US" sz="1600" b="1" kern="1200" noProof="0" dirty="0">
                          <a:solidFill>
                            <a:schemeClr val="tx1"/>
                          </a:solidFill>
                          <a:latin typeface="Calibri" panose="020F0502020204030204" pitchFamily="34" charset="0"/>
                          <a:cs typeface="Calibri" panose="020F0502020204030204" pitchFamily="34" charset="0"/>
                        </a:rPr>
                        <a:t>(n = 29)</a:t>
                      </a:r>
                      <a:endParaRPr lang="en-US" sz="16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71657">
                <a:tc>
                  <a:txBody>
                    <a:bodyPr/>
                    <a:lstStyle/>
                    <a:p>
                      <a:pPr>
                        <a:lnSpc>
                          <a:spcPct val="100000"/>
                        </a:lnSpc>
                        <a:spcBef>
                          <a:spcPts val="0"/>
                        </a:spcBef>
                        <a:spcAft>
                          <a:spcPts val="0"/>
                        </a:spcAft>
                      </a:pPr>
                      <a:r>
                        <a:rPr lang="en-US" sz="1600" b="0" kern="1200" noProof="0" dirty="0">
                          <a:solidFill>
                            <a:schemeClr val="bg1"/>
                          </a:solidFill>
                          <a:latin typeface="Calibri" panose="020F0502020204030204" pitchFamily="34" charset="0"/>
                          <a:cs typeface="Calibri" panose="020F0502020204030204" pitchFamily="34" charset="0"/>
                        </a:rPr>
                        <a:t>Median age, yr (range)</a:t>
                      </a:r>
                      <a:endParaRPr lang="en-US" sz="16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63 (58-70)</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62 (57-66)</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271657">
                <a:tc>
                  <a:txBody>
                    <a:bodyPr/>
                    <a:lstStyle/>
                    <a:p>
                      <a:pPr>
                        <a:lnSpc>
                          <a:spcPct val="100000"/>
                        </a:lnSpc>
                        <a:spcBef>
                          <a:spcPts val="0"/>
                        </a:spcBef>
                        <a:spcAft>
                          <a:spcPts val="0"/>
                        </a:spcAft>
                      </a:pPr>
                      <a:r>
                        <a:rPr lang="en-US" sz="1600" b="0" kern="1200" noProof="0" dirty="0">
                          <a:solidFill>
                            <a:schemeClr val="bg1"/>
                          </a:solidFill>
                          <a:latin typeface="Calibri" panose="020F0502020204030204" pitchFamily="34" charset="0"/>
                          <a:cs typeface="Calibri" panose="020F0502020204030204" pitchFamily="34" charset="0"/>
                        </a:rPr>
                        <a:t>Female</a:t>
                      </a:r>
                      <a:endParaRPr lang="en-US" sz="16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21 (36.8)</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13 (44.8)</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981784">
                <a:tc>
                  <a:txBody>
                    <a:bodyPr/>
                    <a:lstStyle/>
                    <a:p>
                      <a:pPr>
                        <a:lnSpc>
                          <a:spcPct val="100000"/>
                        </a:lnSpc>
                        <a:spcBef>
                          <a:spcPts val="0"/>
                        </a:spcBef>
                        <a:spcAft>
                          <a:spcPts val="0"/>
                        </a:spcAft>
                      </a:pPr>
                      <a:r>
                        <a:rPr lang="en-US" sz="1600" b="0" kern="1200" noProof="0" dirty="0">
                          <a:solidFill>
                            <a:schemeClr val="bg1"/>
                          </a:solidFill>
                          <a:latin typeface="Calibri" panose="020F0502020204030204" pitchFamily="34" charset="0"/>
                          <a:cs typeface="Calibri" panose="020F0502020204030204" pitchFamily="34" charset="0"/>
                        </a:rPr>
                        <a:t>History of tobacco use</a:t>
                      </a:r>
                    </a:p>
                    <a:p>
                      <a:pPr marL="168275" indent="-52388">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Never</a:t>
                      </a:r>
                    </a:p>
                    <a:p>
                      <a:pPr marL="168275" indent="-52388">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Former</a:t>
                      </a:r>
                    </a:p>
                    <a:p>
                      <a:pPr marL="169863" indent="-53975">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Current</a:t>
                      </a:r>
                      <a:endParaRPr lang="en-US" sz="16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 </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5 (8.7)</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23 (40.4)</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29 (50.9)</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 </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0</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10 (34.5)</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19 (65.5)</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4"/>
                  </a:ext>
                </a:extLst>
              </a:tr>
              <a:tr h="745075">
                <a:tc>
                  <a:txBody>
                    <a:bodyPr/>
                    <a:lstStyle/>
                    <a:p>
                      <a:pPr>
                        <a:lnSpc>
                          <a:spcPct val="100000"/>
                        </a:lnSpc>
                        <a:spcBef>
                          <a:spcPts val="0"/>
                        </a:spcBef>
                        <a:spcAft>
                          <a:spcPts val="0"/>
                        </a:spcAft>
                      </a:pPr>
                      <a:r>
                        <a:rPr lang="en-US" sz="1600" b="0" kern="1200" noProof="0" dirty="0">
                          <a:solidFill>
                            <a:schemeClr val="bg1"/>
                          </a:solidFill>
                          <a:latin typeface="Calibri" panose="020F0502020204030204" pitchFamily="34" charset="0"/>
                          <a:cs typeface="Calibri" panose="020F0502020204030204" pitchFamily="34" charset="0"/>
                        </a:rPr>
                        <a:t>ECOG PS</a:t>
                      </a:r>
                    </a:p>
                    <a:p>
                      <a:pPr marL="168275" indent="-52388">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0</a:t>
                      </a:r>
                    </a:p>
                    <a:p>
                      <a:pPr marL="168275" indent="-52388">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1</a:t>
                      </a:r>
                      <a:endParaRPr lang="en-US" sz="16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 </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31 (54.4)</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26 (45.6)</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 </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16 (55.2)</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13 (44.8)</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8"/>
                  </a:ext>
                </a:extLst>
              </a:tr>
              <a:tr h="1691912">
                <a:tc>
                  <a:txBody>
                    <a:bodyPr/>
                    <a:lstStyle/>
                    <a:p>
                      <a:pPr>
                        <a:lnSpc>
                          <a:spcPct val="100000"/>
                        </a:lnSpc>
                        <a:spcBef>
                          <a:spcPts val="0"/>
                        </a:spcBef>
                        <a:spcAft>
                          <a:spcPts val="0"/>
                        </a:spcAft>
                      </a:pPr>
                      <a:r>
                        <a:rPr lang="en-US" sz="1600" b="0" kern="1200" noProof="0" dirty="0">
                          <a:solidFill>
                            <a:schemeClr val="bg1"/>
                          </a:solidFill>
                          <a:latin typeface="Calibri" panose="020F0502020204030204" pitchFamily="34" charset="0"/>
                          <a:cs typeface="Calibri" panose="020F0502020204030204" pitchFamily="34" charset="0"/>
                        </a:rPr>
                        <a:t>Histology</a:t>
                      </a:r>
                    </a:p>
                    <a:p>
                      <a:pPr marL="231775" indent="-115888">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Adenocarcinoma</a:t>
                      </a:r>
                    </a:p>
                    <a:p>
                      <a:pPr marL="231775" indent="-115888">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Adenosquamous</a:t>
                      </a:r>
                    </a:p>
                    <a:p>
                      <a:pPr marL="231775" indent="-115888">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Squamous</a:t>
                      </a:r>
                    </a:p>
                    <a:p>
                      <a:pPr marL="231775" indent="-115888">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Large cell carcinoma</a:t>
                      </a:r>
                    </a:p>
                    <a:p>
                      <a:pPr marL="231775" indent="-115888">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NOS/undifferentiated</a:t>
                      </a:r>
                    </a:p>
                    <a:p>
                      <a:pPr marL="231775" indent="-115888">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Other</a:t>
                      </a:r>
                      <a:endParaRPr lang="en-US" sz="16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 </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25 (43.9)</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 (1.8)</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21 (36.8)</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2</a:t>
                      </a:r>
                      <a:r>
                        <a:rPr lang="en-US" sz="1600" kern="1200" baseline="0" noProof="0" dirty="0">
                          <a:solidFill>
                            <a:schemeClr val="bg1"/>
                          </a:solidFill>
                          <a:latin typeface="Calibri" panose="020F0502020204030204" pitchFamily="34" charset="0"/>
                          <a:cs typeface="Calibri" panose="020F0502020204030204" pitchFamily="34" charset="0"/>
                        </a:rPr>
                        <a:t> (</a:t>
                      </a:r>
                      <a:r>
                        <a:rPr lang="en-US" sz="1600" kern="1200" noProof="0" dirty="0">
                          <a:solidFill>
                            <a:schemeClr val="bg1"/>
                          </a:solidFill>
                          <a:latin typeface="Calibri" panose="020F0502020204030204" pitchFamily="34" charset="0"/>
                          <a:cs typeface="Calibri" panose="020F0502020204030204" pitchFamily="34" charset="0"/>
                        </a:rPr>
                        <a:t>3.5)</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7 (12.3)</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 (1.8)</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 </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11 (37.9)</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0</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14 (48.3)</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 (3.5)</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2 (6.9)</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 (3.5)</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11"/>
                  </a:ext>
                </a:extLst>
              </a:tr>
            </a:tbl>
          </a:graphicData>
        </a:graphic>
      </p:graphicFrame>
      <p:graphicFrame>
        <p:nvGraphicFramePr>
          <p:cNvPr id="11" name="Tabla 8">
            <a:extLst>
              <a:ext uri="{FF2B5EF4-FFF2-40B4-BE49-F238E27FC236}">
                <a16:creationId xmlns:a16="http://schemas.microsoft.com/office/drawing/2014/main" id="{60B479F5-0FC9-C1AF-4C76-5AF0963B9A91}"/>
              </a:ext>
            </a:extLst>
          </p:cNvPr>
          <p:cNvGraphicFramePr>
            <a:graphicFrameLocks noGrp="1"/>
          </p:cNvGraphicFramePr>
          <p:nvPr>
            <p:extLst>
              <p:ext uri="{D42A27DB-BD31-4B8C-83A1-F6EECF244321}">
                <p14:modId xmlns:p14="http://schemas.microsoft.com/office/powerpoint/2010/main" val="4137552269"/>
              </p:ext>
            </p:extLst>
          </p:nvPr>
        </p:nvGraphicFramePr>
        <p:xfrm>
          <a:off x="6183224" y="1400164"/>
          <a:ext cx="5376673" cy="4359340"/>
        </p:xfrm>
        <a:graphic>
          <a:graphicData uri="http://schemas.openxmlformats.org/drawingml/2006/table">
            <a:tbl>
              <a:tblPr firstRow="1" firstCol="1" bandRow="1">
                <a:tableStyleId>{1FECB4D8-DB02-4DC6-A0A2-4F2EBAE1DC90}</a:tableStyleId>
              </a:tblPr>
              <a:tblGrid>
                <a:gridCol w="2286343">
                  <a:extLst>
                    <a:ext uri="{9D8B030D-6E8A-4147-A177-3AD203B41FA5}">
                      <a16:colId xmlns:a16="http://schemas.microsoft.com/office/drawing/2014/main" val="20000"/>
                    </a:ext>
                  </a:extLst>
                </a:gridCol>
                <a:gridCol w="1545165">
                  <a:extLst>
                    <a:ext uri="{9D8B030D-6E8A-4147-A177-3AD203B41FA5}">
                      <a16:colId xmlns:a16="http://schemas.microsoft.com/office/drawing/2014/main" val="20001"/>
                    </a:ext>
                  </a:extLst>
                </a:gridCol>
                <a:gridCol w="1545165">
                  <a:extLst>
                    <a:ext uri="{9D8B030D-6E8A-4147-A177-3AD203B41FA5}">
                      <a16:colId xmlns:a16="http://schemas.microsoft.com/office/drawing/2014/main" val="20002"/>
                    </a:ext>
                  </a:extLst>
                </a:gridCol>
              </a:tblGrid>
              <a:tr h="557740">
                <a:tc>
                  <a:txBody>
                    <a:bodyPr/>
                    <a:lstStyle/>
                    <a:p>
                      <a:pPr>
                        <a:lnSpc>
                          <a:spcPts val="2000"/>
                        </a:lnSpc>
                        <a:spcBef>
                          <a:spcPts val="0"/>
                        </a:spcBef>
                        <a:spcAft>
                          <a:spcPts val="0"/>
                        </a:spcAft>
                      </a:pPr>
                      <a:r>
                        <a:rPr lang="en-US" sz="1600" b="1" kern="1200" noProof="0" dirty="0">
                          <a:solidFill>
                            <a:schemeClr val="tx1"/>
                          </a:solidFill>
                          <a:latin typeface="Calibri" panose="020F0502020204030204" pitchFamily="34" charset="0"/>
                          <a:cs typeface="Calibri" panose="020F0502020204030204" pitchFamily="34" charset="0"/>
                        </a:rPr>
                        <a:t>Characteristic, n (%)</a:t>
                      </a:r>
                      <a:endParaRPr lang="en-US" sz="16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w="12700" cmpd="sng">
                      <a:noFill/>
                    </a:lnL>
                    <a:lnR>
                      <a:noFill/>
                    </a:lnR>
                    <a:lnT w="12700" cmpd="sng">
                      <a:noFill/>
                    </a:lnT>
                    <a:lnB w="12700" cmpd="sng">
                      <a:noFill/>
                    </a:lnB>
                    <a:lnTlToBr w="12700" cmpd="sng">
                      <a:noFill/>
                      <a:prstDash val="solid"/>
                    </a:lnTlToBr>
                    <a:lnBlToTr w="12700" cmpd="sng">
                      <a:noFill/>
                      <a:prstDash val="solid"/>
                    </a:lnBlToTr>
                  </a:tcPr>
                </a:tc>
                <a:tc>
                  <a:txBody>
                    <a:bodyPr/>
                    <a:lstStyle/>
                    <a:p>
                      <a:pPr algn="ctr">
                        <a:lnSpc>
                          <a:spcPts val="2000"/>
                        </a:lnSpc>
                        <a:spcBef>
                          <a:spcPts val="0"/>
                        </a:spcBef>
                        <a:spcAft>
                          <a:spcPts val="0"/>
                        </a:spcAft>
                      </a:pPr>
                      <a:r>
                        <a:rPr lang="en-US" sz="1600" b="1" kern="1200" noProof="0" dirty="0">
                          <a:solidFill>
                            <a:schemeClr val="tx1"/>
                          </a:solidFill>
                          <a:latin typeface="Calibri" panose="020F0502020204030204" pitchFamily="34" charset="0"/>
                          <a:cs typeface="Calibri" panose="020F0502020204030204" pitchFamily="34" charset="0"/>
                        </a:rPr>
                        <a:t>Nivo</a:t>
                      </a:r>
                      <a:r>
                        <a:rPr lang="en-US" sz="1600" b="1" kern="1200" baseline="0" noProof="0" dirty="0">
                          <a:solidFill>
                            <a:schemeClr val="tx1"/>
                          </a:solidFill>
                          <a:latin typeface="Calibri" panose="020F0502020204030204" pitchFamily="34" charset="0"/>
                          <a:cs typeface="Calibri" panose="020F0502020204030204" pitchFamily="34" charset="0"/>
                        </a:rPr>
                        <a:t> </a:t>
                      </a:r>
                      <a:r>
                        <a:rPr lang="en-US" sz="1600" b="1" kern="1200" noProof="0" dirty="0">
                          <a:solidFill>
                            <a:schemeClr val="tx1"/>
                          </a:solidFill>
                          <a:latin typeface="Calibri" panose="020F0502020204030204" pitchFamily="34" charset="0"/>
                          <a:cs typeface="Calibri" panose="020F0502020204030204" pitchFamily="34" charset="0"/>
                        </a:rPr>
                        <a:t>+ CT</a:t>
                      </a:r>
                    </a:p>
                    <a:p>
                      <a:pPr algn="ctr">
                        <a:lnSpc>
                          <a:spcPts val="2000"/>
                        </a:lnSpc>
                        <a:spcBef>
                          <a:spcPts val="0"/>
                        </a:spcBef>
                        <a:spcAft>
                          <a:spcPts val="0"/>
                        </a:spcAft>
                      </a:pPr>
                      <a:r>
                        <a:rPr lang="en-US" sz="1600" b="1" kern="1200" noProof="0" dirty="0">
                          <a:solidFill>
                            <a:schemeClr val="tx1"/>
                          </a:solidFill>
                          <a:latin typeface="Calibri" panose="020F0502020204030204" pitchFamily="34" charset="0"/>
                          <a:cs typeface="Calibri" panose="020F0502020204030204" pitchFamily="34" charset="0"/>
                        </a:rPr>
                        <a:t>(n = 57)</a:t>
                      </a:r>
                      <a:endParaRPr lang="en-US" sz="16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a:noFill/>
                    </a:lnR>
                    <a:lnT w="12700" cmpd="sng">
                      <a:noFill/>
                    </a:lnT>
                    <a:lnB w="12700" cmpd="sng">
                      <a:noFill/>
                    </a:lnB>
                    <a:lnTlToBr w="12700" cmpd="sng">
                      <a:noFill/>
                      <a:prstDash val="solid"/>
                    </a:lnTlToBr>
                    <a:lnBlToTr w="12700" cmpd="sng">
                      <a:noFill/>
                      <a:prstDash val="solid"/>
                    </a:lnBlToTr>
                  </a:tcPr>
                </a:tc>
                <a:tc>
                  <a:txBody>
                    <a:bodyPr/>
                    <a:lstStyle/>
                    <a:p>
                      <a:pPr algn="ctr">
                        <a:lnSpc>
                          <a:spcPts val="2000"/>
                        </a:lnSpc>
                        <a:spcBef>
                          <a:spcPts val="0"/>
                        </a:spcBef>
                        <a:spcAft>
                          <a:spcPts val="0"/>
                        </a:spcAft>
                      </a:pPr>
                      <a:r>
                        <a:rPr lang="en-US" sz="1600" b="1" kern="1200" noProof="0" dirty="0">
                          <a:solidFill>
                            <a:schemeClr val="tx1"/>
                          </a:solidFill>
                          <a:latin typeface="Calibri" panose="020F0502020204030204" pitchFamily="34" charset="0"/>
                          <a:cs typeface="Calibri" panose="020F0502020204030204" pitchFamily="34" charset="0"/>
                        </a:rPr>
                        <a:t>CT</a:t>
                      </a:r>
                      <a:endParaRPr lang="en-US" sz="1600" b="1" kern="1200" baseline="0" noProof="0" dirty="0">
                        <a:solidFill>
                          <a:schemeClr val="tx1"/>
                        </a:solidFill>
                        <a:latin typeface="Calibri" panose="020F0502020204030204" pitchFamily="34" charset="0"/>
                        <a:cs typeface="Calibri" panose="020F0502020204030204" pitchFamily="34" charset="0"/>
                      </a:endParaRPr>
                    </a:p>
                    <a:p>
                      <a:pPr algn="ctr">
                        <a:lnSpc>
                          <a:spcPts val="2000"/>
                        </a:lnSpc>
                        <a:spcBef>
                          <a:spcPts val="0"/>
                        </a:spcBef>
                        <a:spcAft>
                          <a:spcPts val="0"/>
                        </a:spcAft>
                      </a:pPr>
                      <a:r>
                        <a:rPr lang="en-US" sz="1600" b="1" kern="1200" noProof="0" dirty="0">
                          <a:solidFill>
                            <a:schemeClr val="tx1"/>
                          </a:solidFill>
                          <a:latin typeface="Calibri" panose="020F0502020204030204" pitchFamily="34" charset="0"/>
                          <a:cs typeface="Calibri" panose="020F0502020204030204" pitchFamily="34" charset="0"/>
                        </a:rPr>
                        <a:t>(n = 29)</a:t>
                      </a:r>
                      <a:endParaRPr lang="en-US" sz="16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580823">
                <a:tc>
                  <a:txBody>
                    <a:bodyPr/>
                    <a:lstStyle/>
                    <a:p>
                      <a:pPr>
                        <a:lnSpc>
                          <a:spcPct val="100000"/>
                        </a:lnSpc>
                        <a:spcBef>
                          <a:spcPts val="0"/>
                        </a:spcBef>
                        <a:spcAft>
                          <a:spcPts val="0"/>
                        </a:spcAft>
                      </a:pPr>
                      <a:r>
                        <a:rPr lang="en-US" sz="1600" b="0" kern="1200" noProof="0" dirty="0">
                          <a:solidFill>
                            <a:schemeClr val="bg1"/>
                          </a:solidFill>
                          <a:latin typeface="Calibri" panose="020F0502020204030204" pitchFamily="34" charset="0"/>
                          <a:cs typeface="Calibri" panose="020F0502020204030204" pitchFamily="34" charset="0"/>
                        </a:rPr>
                        <a:t>TNM</a:t>
                      </a:r>
                      <a:r>
                        <a:rPr lang="en-US" sz="1600" b="0" kern="1200" baseline="0" noProof="0" dirty="0">
                          <a:solidFill>
                            <a:schemeClr val="bg1"/>
                          </a:solidFill>
                          <a:latin typeface="Calibri" panose="020F0502020204030204" pitchFamily="34" charset="0"/>
                          <a:cs typeface="Calibri" panose="020F0502020204030204" pitchFamily="34" charset="0"/>
                        </a:rPr>
                        <a:t> classification </a:t>
                      </a:r>
                    </a:p>
                    <a:p>
                      <a:pPr>
                        <a:lnSpc>
                          <a:spcPct val="100000"/>
                        </a:lnSpc>
                        <a:spcBef>
                          <a:spcPts val="0"/>
                        </a:spcBef>
                        <a:spcAft>
                          <a:spcPts val="0"/>
                        </a:spcAft>
                      </a:pPr>
                      <a:r>
                        <a:rPr lang="en-US" sz="1600" b="0" kern="1200" baseline="0" noProof="0" dirty="0">
                          <a:solidFill>
                            <a:schemeClr val="bg1"/>
                          </a:solidFill>
                          <a:latin typeface="Calibri" panose="020F0502020204030204" pitchFamily="34" charset="0"/>
                          <a:cs typeface="Calibri" panose="020F0502020204030204" pitchFamily="34" charset="0"/>
                        </a:rPr>
                        <a:t>(AJCC 8th ed)</a:t>
                      </a:r>
                    </a:p>
                    <a:p>
                      <a:pPr marL="168275" indent="-52388" algn="l" defTabSz="914400" rtl="0" eaLnBrk="1" latinLnBrk="0" hangingPunct="1">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T1N2M0</a:t>
                      </a:r>
                    </a:p>
                    <a:p>
                      <a:pPr marL="168275" indent="-52388" algn="l" defTabSz="914400" rtl="0" eaLnBrk="1" latinLnBrk="0" hangingPunct="1">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T2N2M0</a:t>
                      </a:r>
                    </a:p>
                    <a:p>
                      <a:pPr marL="168275" indent="-52388" algn="l" defTabSz="914400" rtl="0" eaLnBrk="1" latinLnBrk="0" hangingPunct="1">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T3N1M0</a:t>
                      </a:r>
                    </a:p>
                    <a:p>
                      <a:pPr marL="168275" indent="-52388" algn="l" defTabSz="914400" rtl="0" eaLnBrk="1" latinLnBrk="0" hangingPunct="1">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T3N2M0</a:t>
                      </a:r>
                    </a:p>
                    <a:p>
                      <a:pPr marL="168275" indent="-52388">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T4N0M0</a:t>
                      </a:r>
                    </a:p>
                    <a:p>
                      <a:pPr marL="168275" indent="-52388">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T4N1M0</a:t>
                      </a:r>
                      <a:endParaRPr lang="en-US" sz="16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100000"/>
                        </a:lnSpc>
                        <a:spcBef>
                          <a:spcPts val="0"/>
                        </a:spcBef>
                        <a:spcAft>
                          <a:spcPts val="0"/>
                        </a:spcAft>
                      </a:pPr>
                      <a:endParaRPr lang="en-US" sz="1600" kern="1200" noProof="0" dirty="0">
                        <a:solidFill>
                          <a:schemeClr val="bg1"/>
                        </a:solidFill>
                        <a:latin typeface="Calibri" panose="020F0502020204030204" pitchFamily="34" charset="0"/>
                        <a:cs typeface="Calibri" panose="020F0502020204030204" pitchFamily="34" charset="0"/>
                      </a:endParaRPr>
                    </a:p>
                    <a:p>
                      <a:pPr algn="ctr">
                        <a:lnSpc>
                          <a:spcPct val="100000"/>
                        </a:lnSpc>
                        <a:spcBef>
                          <a:spcPts val="0"/>
                        </a:spcBef>
                        <a:spcAft>
                          <a:spcPts val="0"/>
                        </a:spcAft>
                      </a:pPr>
                      <a:endParaRPr lang="en-US" sz="1600" kern="1200" noProof="0" dirty="0">
                        <a:solidFill>
                          <a:schemeClr val="bg1"/>
                        </a:solidFill>
                        <a:latin typeface="Calibri" panose="020F0502020204030204" pitchFamily="34" charset="0"/>
                        <a:cs typeface="Calibri" panose="020F0502020204030204" pitchFamily="34" charset="0"/>
                      </a:endParaRP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12 (21.1)</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16 (28.1)</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2 (3.5)</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13 (22.8)</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noProof="0" dirty="0">
                          <a:solidFill>
                            <a:schemeClr val="bg1"/>
                          </a:solidFill>
                          <a:latin typeface="Calibri" panose="020F0502020204030204" pitchFamily="34" charset="0"/>
                          <a:cs typeface="Calibri" panose="020F0502020204030204" pitchFamily="34" charset="0"/>
                        </a:rPr>
                        <a:t>6 (10.5)</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8 (14.0)</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100000"/>
                        </a:lnSpc>
                        <a:spcBef>
                          <a:spcPts val="0"/>
                        </a:spcBef>
                        <a:spcAft>
                          <a:spcPts val="0"/>
                        </a:spcAft>
                      </a:pPr>
                      <a:endParaRPr lang="en-US" sz="1600" kern="1200" noProof="0" dirty="0">
                        <a:solidFill>
                          <a:schemeClr val="bg1"/>
                        </a:solidFill>
                        <a:latin typeface="Calibri" panose="020F0502020204030204" pitchFamily="34" charset="0"/>
                        <a:cs typeface="Calibri" panose="020F0502020204030204" pitchFamily="34" charset="0"/>
                      </a:endParaRPr>
                    </a:p>
                    <a:p>
                      <a:pPr algn="ctr">
                        <a:lnSpc>
                          <a:spcPct val="100000"/>
                        </a:lnSpc>
                        <a:spcBef>
                          <a:spcPts val="0"/>
                        </a:spcBef>
                        <a:spcAft>
                          <a:spcPts val="0"/>
                        </a:spcAft>
                      </a:pPr>
                      <a:endParaRPr lang="en-US" sz="1600" kern="1200" noProof="0" dirty="0">
                        <a:solidFill>
                          <a:schemeClr val="bg1"/>
                        </a:solidFill>
                        <a:latin typeface="Calibri" panose="020F0502020204030204" pitchFamily="34" charset="0"/>
                        <a:cs typeface="Calibri" panose="020F0502020204030204" pitchFamily="34" charset="0"/>
                      </a:endParaRP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4 (13.8)</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7 (24.1)</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 (3.5)</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5 (19.3)</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noProof="0" dirty="0">
                          <a:solidFill>
                            <a:schemeClr val="bg1"/>
                          </a:solidFill>
                          <a:latin typeface="Calibri" panose="020F0502020204030204" pitchFamily="34" charset="0"/>
                          <a:cs typeface="Calibri" panose="020F0502020204030204" pitchFamily="34" charset="0"/>
                        </a:rPr>
                        <a:t>9 (31.0)</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3 (10.3)</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380658">
                <a:tc>
                  <a:txBody>
                    <a:bodyPr/>
                    <a:lstStyle/>
                    <a:p>
                      <a:pPr>
                        <a:lnSpc>
                          <a:spcPct val="100000"/>
                        </a:lnSpc>
                        <a:spcBef>
                          <a:spcPts val="0"/>
                        </a:spcBef>
                        <a:spcAft>
                          <a:spcPts val="0"/>
                        </a:spcAft>
                      </a:pPr>
                      <a:r>
                        <a:rPr lang="en-US" sz="1600" b="0" kern="1200" noProof="0" dirty="0">
                          <a:solidFill>
                            <a:schemeClr val="bg1"/>
                          </a:solidFill>
                          <a:latin typeface="Calibri" panose="020F0502020204030204" pitchFamily="34" charset="0"/>
                          <a:cs typeface="Calibri" panose="020F0502020204030204" pitchFamily="34" charset="0"/>
                        </a:rPr>
                        <a:t>Median tumor </a:t>
                      </a:r>
                      <a:r>
                        <a:rPr lang="en-US" sz="1600" b="0" kern="1200" baseline="0" noProof="0" dirty="0">
                          <a:solidFill>
                            <a:schemeClr val="bg1"/>
                          </a:solidFill>
                          <a:latin typeface="Calibri" panose="020F0502020204030204" pitchFamily="34" charset="0"/>
                          <a:cs typeface="Calibri" panose="020F0502020204030204" pitchFamily="34" charset="0"/>
                        </a:rPr>
                        <a:t>size, mm (range)</a:t>
                      </a:r>
                      <a:endParaRPr lang="en-US" sz="16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43</a:t>
                      </a:r>
                      <a:r>
                        <a:rPr lang="en-US" sz="1600" kern="1200" baseline="0" noProof="0" dirty="0">
                          <a:solidFill>
                            <a:schemeClr val="bg1"/>
                          </a:solidFill>
                          <a:latin typeface="Calibri" panose="020F0502020204030204" pitchFamily="34" charset="0"/>
                          <a:cs typeface="Calibri" panose="020F0502020204030204" pitchFamily="34" charset="0"/>
                        </a:rPr>
                        <a:t> </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(29-54)</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52 </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(39-75)</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9"/>
                  </a:ext>
                </a:extLst>
              </a:tr>
              <a:tr h="716364">
                <a:tc>
                  <a:txBody>
                    <a:bodyPr/>
                    <a:lstStyle/>
                    <a:p>
                      <a:pPr>
                        <a:lnSpc>
                          <a:spcPct val="100000"/>
                        </a:lnSpc>
                        <a:spcBef>
                          <a:spcPts val="0"/>
                        </a:spcBef>
                        <a:spcAft>
                          <a:spcPts val="0"/>
                        </a:spcAft>
                      </a:pPr>
                      <a:r>
                        <a:rPr lang="en-US" sz="1600" b="0" kern="1200" noProof="0" dirty="0">
                          <a:solidFill>
                            <a:schemeClr val="bg1"/>
                          </a:solidFill>
                          <a:latin typeface="Calibri" panose="020F0502020204030204" pitchFamily="34" charset="0"/>
                          <a:cs typeface="Calibri" panose="020F0502020204030204" pitchFamily="34" charset="0"/>
                        </a:rPr>
                        <a:t>Nodal stage</a:t>
                      </a:r>
                    </a:p>
                    <a:p>
                      <a:pPr marL="168275" indent="-52388">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N0</a:t>
                      </a:r>
                    </a:p>
                    <a:p>
                      <a:pPr marL="115888" indent="0">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N1</a:t>
                      </a:r>
                    </a:p>
                    <a:p>
                      <a:pPr marL="168275" indent="-52388">
                        <a:lnSpc>
                          <a:spcPct val="100000"/>
                        </a:lnSpc>
                        <a:spcBef>
                          <a:spcPts val="0"/>
                        </a:spcBef>
                        <a:spcAft>
                          <a:spcPts val="0"/>
                        </a:spcAft>
                        <a:buFont typeface="Wingdings" panose="05000000000000000000" pitchFamily="2" charset="2"/>
                        <a:buChar char="§"/>
                      </a:pPr>
                      <a:r>
                        <a:rPr lang="en-US" sz="1600" b="0" kern="1200" noProof="0" dirty="0">
                          <a:solidFill>
                            <a:schemeClr val="bg1"/>
                          </a:solidFill>
                          <a:latin typeface="Calibri" panose="020F0502020204030204" pitchFamily="34" charset="0"/>
                          <a:cs typeface="Calibri" panose="020F0502020204030204" pitchFamily="34" charset="0"/>
                        </a:rPr>
                        <a:t>   N2</a:t>
                      </a:r>
                      <a:endParaRPr lang="en-US" sz="16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100000"/>
                        </a:lnSpc>
                        <a:spcBef>
                          <a:spcPts val="0"/>
                        </a:spcBef>
                        <a:spcAft>
                          <a:spcPts val="0"/>
                        </a:spcAft>
                      </a:pPr>
                      <a:endParaRPr lang="en-US" sz="1600" kern="1200" noProof="0" dirty="0">
                        <a:solidFill>
                          <a:schemeClr val="bg1"/>
                        </a:solidFill>
                        <a:latin typeface="Calibri" panose="020F0502020204030204" pitchFamily="34" charset="0"/>
                        <a:cs typeface="Calibri" panose="020F0502020204030204" pitchFamily="34" charset="0"/>
                      </a:endParaRP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6 (10.5)</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10 (17.5)</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41 (71.9)</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100000"/>
                        </a:lnSpc>
                        <a:spcBef>
                          <a:spcPts val="0"/>
                        </a:spcBef>
                        <a:spcAft>
                          <a:spcPts val="0"/>
                        </a:spcAft>
                      </a:pPr>
                      <a:endParaRPr lang="en-US" sz="1600" kern="1200" noProof="0" dirty="0">
                        <a:solidFill>
                          <a:schemeClr val="bg1"/>
                        </a:solidFill>
                        <a:latin typeface="Calibri" panose="020F0502020204030204" pitchFamily="34" charset="0"/>
                        <a:cs typeface="Calibri" panose="020F0502020204030204" pitchFamily="34" charset="0"/>
                      </a:endParaRP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9 (31.0)</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4 (13.8)</a:t>
                      </a:r>
                    </a:p>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16 (55.2)</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10"/>
                  </a:ext>
                </a:extLst>
              </a:tr>
              <a:tr h="197608">
                <a:tc>
                  <a:txBody>
                    <a:bodyPr/>
                    <a:lstStyle/>
                    <a:p>
                      <a:pPr>
                        <a:lnSpc>
                          <a:spcPct val="100000"/>
                        </a:lnSpc>
                        <a:spcBef>
                          <a:spcPts val="0"/>
                        </a:spcBef>
                        <a:spcAft>
                          <a:spcPts val="0"/>
                        </a:spcAft>
                      </a:pPr>
                      <a:r>
                        <a:rPr lang="en-US" sz="1600" b="0" kern="1200" noProof="0" dirty="0">
                          <a:solidFill>
                            <a:schemeClr val="bg1"/>
                          </a:solidFill>
                          <a:latin typeface="Calibri" panose="020F0502020204030204" pitchFamily="34" charset="0"/>
                          <a:cs typeface="Calibri" panose="020F0502020204030204" pitchFamily="34" charset="0"/>
                        </a:rPr>
                        <a:t>N2 multiple station</a:t>
                      </a:r>
                      <a:endParaRPr lang="en-US" sz="16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21 (36.8)</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100000"/>
                        </a:lnSpc>
                        <a:spcBef>
                          <a:spcPts val="0"/>
                        </a:spcBef>
                        <a:spcAft>
                          <a:spcPts val="0"/>
                        </a:spcAft>
                      </a:pPr>
                      <a:r>
                        <a:rPr lang="en-US" sz="1600" kern="1200" noProof="0" dirty="0">
                          <a:solidFill>
                            <a:schemeClr val="bg1"/>
                          </a:solidFill>
                          <a:latin typeface="Calibri" panose="020F0502020204030204" pitchFamily="34" charset="0"/>
                          <a:cs typeface="Calibri" panose="020F0502020204030204" pitchFamily="34" charset="0"/>
                        </a:rPr>
                        <a:t>10</a:t>
                      </a:r>
                      <a:r>
                        <a:rPr lang="en-US" sz="1600" kern="1200" baseline="0" noProof="0" dirty="0">
                          <a:solidFill>
                            <a:schemeClr val="bg1"/>
                          </a:solidFill>
                          <a:latin typeface="Calibri" panose="020F0502020204030204" pitchFamily="34" charset="0"/>
                          <a:cs typeface="Calibri" panose="020F0502020204030204" pitchFamily="34" charset="0"/>
                        </a:rPr>
                        <a:t> (34.5)</a:t>
                      </a:r>
                      <a:endParaRPr lang="en-US" sz="160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18000" marB="1800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871738165"/>
                  </a:ext>
                </a:extLst>
              </a:tr>
            </a:tbl>
          </a:graphicData>
        </a:graphic>
      </p:graphicFrame>
    </p:spTree>
    <p:extLst>
      <p:ext uri="{BB962C8B-B14F-4D97-AF65-F5344CB8AC3E}">
        <p14:creationId xmlns:p14="http://schemas.microsoft.com/office/powerpoint/2010/main" val="20477593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ACDDA-829D-444B-99F6-96470977A465}"/>
              </a:ext>
            </a:extLst>
          </p:cNvPr>
          <p:cNvSpPr>
            <a:spLocks noGrp="1"/>
          </p:cNvSpPr>
          <p:nvPr>
            <p:ph type="title"/>
          </p:nvPr>
        </p:nvSpPr>
        <p:spPr/>
        <p:txBody>
          <a:bodyPr/>
          <a:lstStyle/>
          <a:p>
            <a:r>
              <a:rPr lang="en-US" altLang="en-US" dirty="0"/>
              <a:t>NADIM II: Surgery (ITT)</a:t>
            </a:r>
            <a:endParaRPr lang="en-US" dirty="0"/>
          </a:p>
        </p:txBody>
      </p:sp>
      <p:sp>
        <p:nvSpPr>
          <p:cNvPr id="10" name="Text Box 15">
            <a:extLst>
              <a:ext uri="{FF2B5EF4-FFF2-40B4-BE49-F238E27FC236}">
                <a16:creationId xmlns:a16="http://schemas.microsoft.com/office/drawing/2014/main" id="{26A4A53C-470D-FF49-189E-B86F81B7F138}"/>
              </a:ext>
            </a:extLst>
          </p:cNvPr>
          <p:cNvSpPr txBox="1">
            <a:spLocks noChangeArrowheads="1"/>
          </p:cNvSpPr>
          <p:nvPr/>
        </p:nvSpPr>
        <p:spPr bwMode="auto">
          <a:xfrm>
            <a:off x="450613" y="6360990"/>
            <a:ext cx="8819511"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Provencio-Pulla. ASCO 2022. Abstr 8501. Reproduced with permission.</a:t>
            </a:r>
          </a:p>
        </p:txBody>
      </p:sp>
      <p:graphicFrame>
        <p:nvGraphicFramePr>
          <p:cNvPr id="18" name="Tabla 105">
            <a:extLst>
              <a:ext uri="{FF2B5EF4-FFF2-40B4-BE49-F238E27FC236}">
                <a16:creationId xmlns:a16="http://schemas.microsoft.com/office/drawing/2014/main" id="{9DA80B47-ECDC-92CD-F18F-DBA7C4CA2E4C}"/>
              </a:ext>
            </a:extLst>
          </p:cNvPr>
          <p:cNvGraphicFramePr>
            <a:graphicFrameLocks noGrp="1"/>
          </p:cNvGraphicFramePr>
          <p:nvPr/>
        </p:nvGraphicFramePr>
        <p:xfrm>
          <a:off x="578405" y="1510730"/>
          <a:ext cx="5486400" cy="3236239"/>
        </p:xfrm>
        <a:graphic>
          <a:graphicData uri="http://schemas.openxmlformats.org/drawingml/2006/table">
            <a:tbl>
              <a:tblPr firstRow="1" firstCol="1" bandRow="1">
                <a:tableStyleId>{1FECB4D8-DB02-4DC6-A0A2-4F2EBAE1DC90}</a:tableStyleId>
              </a:tblPr>
              <a:tblGrid>
                <a:gridCol w="2377440">
                  <a:extLst>
                    <a:ext uri="{9D8B030D-6E8A-4147-A177-3AD203B41FA5}">
                      <a16:colId xmlns:a16="http://schemas.microsoft.com/office/drawing/2014/main" val="20000"/>
                    </a:ext>
                  </a:extLst>
                </a:gridCol>
                <a:gridCol w="1097280">
                  <a:extLst>
                    <a:ext uri="{9D8B030D-6E8A-4147-A177-3AD203B41FA5}">
                      <a16:colId xmlns:a16="http://schemas.microsoft.com/office/drawing/2014/main" val="20001"/>
                    </a:ext>
                  </a:extLst>
                </a:gridCol>
                <a:gridCol w="1005840">
                  <a:extLst>
                    <a:ext uri="{9D8B030D-6E8A-4147-A177-3AD203B41FA5}">
                      <a16:colId xmlns:a16="http://schemas.microsoft.com/office/drawing/2014/main" val="20002"/>
                    </a:ext>
                  </a:extLst>
                </a:gridCol>
                <a:gridCol w="1005840">
                  <a:extLst>
                    <a:ext uri="{9D8B030D-6E8A-4147-A177-3AD203B41FA5}">
                      <a16:colId xmlns:a16="http://schemas.microsoft.com/office/drawing/2014/main" val="20003"/>
                    </a:ext>
                  </a:extLst>
                </a:gridCol>
              </a:tblGrid>
              <a:tr h="551359">
                <a:tc>
                  <a:txBody>
                    <a:bodyPr/>
                    <a:lstStyle>
                      <a:lvl1pPr marL="0" algn="l" defTabSz="914400" rtl="0" eaLnBrk="1" latinLnBrk="0" hangingPunct="1">
                        <a:defRPr sz="1800" kern="1200">
                          <a:solidFill>
                            <a:schemeClr val="tx1"/>
                          </a:solidFill>
                          <a:latin typeface="Microsoft YaHei"/>
                        </a:defRPr>
                      </a:lvl1pPr>
                      <a:lvl2pPr marL="457200" algn="l" defTabSz="914400" rtl="0" eaLnBrk="1" latinLnBrk="0" hangingPunct="1">
                        <a:defRPr sz="1800" kern="1200">
                          <a:solidFill>
                            <a:schemeClr val="tx1"/>
                          </a:solidFill>
                          <a:latin typeface="Microsoft YaHei"/>
                        </a:defRPr>
                      </a:lvl2pPr>
                      <a:lvl3pPr marL="914400" algn="l" defTabSz="914400" rtl="0" eaLnBrk="1" latinLnBrk="0" hangingPunct="1">
                        <a:defRPr sz="1800" kern="1200">
                          <a:solidFill>
                            <a:schemeClr val="tx1"/>
                          </a:solidFill>
                          <a:latin typeface="Microsoft YaHei"/>
                        </a:defRPr>
                      </a:lvl3pPr>
                      <a:lvl4pPr marL="1371600" algn="l" defTabSz="914400" rtl="0" eaLnBrk="1" latinLnBrk="0" hangingPunct="1">
                        <a:defRPr sz="1800" kern="1200">
                          <a:solidFill>
                            <a:schemeClr val="tx1"/>
                          </a:solidFill>
                          <a:latin typeface="Microsoft YaHei"/>
                        </a:defRPr>
                      </a:lvl4pPr>
                      <a:lvl5pPr marL="1828800" algn="l" defTabSz="914400" rtl="0" eaLnBrk="1" latinLnBrk="0" hangingPunct="1">
                        <a:defRPr sz="1800" kern="1200">
                          <a:solidFill>
                            <a:schemeClr val="tx1"/>
                          </a:solidFill>
                          <a:latin typeface="Microsoft YaHei"/>
                        </a:defRPr>
                      </a:lvl5pPr>
                      <a:lvl6pPr marL="2286000" algn="l" defTabSz="914400" rtl="0" eaLnBrk="1" latinLnBrk="0" hangingPunct="1">
                        <a:defRPr sz="1800" kern="1200">
                          <a:solidFill>
                            <a:schemeClr val="tx1"/>
                          </a:solidFill>
                          <a:latin typeface="Microsoft YaHei"/>
                        </a:defRPr>
                      </a:lvl6pPr>
                      <a:lvl7pPr marL="2743200" algn="l" defTabSz="914400" rtl="0" eaLnBrk="1" latinLnBrk="0" hangingPunct="1">
                        <a:defRPr sz="1800" kern="1200">
                          <a:solidFill>
                            <a:schemeClr val="tx1"/>
                          </a:solidFill>
                          <a:latin typeface="Microsoft YaHei"/>
                        </a:defRPr>
                      </a:lvl7pPr>
                      <a:lvl8pPr marL="3200400" algn="l" defTabSz="914400" rtl="0" eaLnBrk="1" latinLnBrk="0" hangingPunct="1">
                        <a:defRPr sz="1800" kern="1200">
                          <a:solidFill>
                            <a:schemeClr val="tx1"/>
                          </a:solidFill>
                          <a:latin typeface="Microsoft YaHei"/>
                        </a:defRPr>
                      </a:lvl8pPr>
                      <a:lvl9pPr marL="3657600" algn="l" defTabSz="914400" rtl="0" eaLnBrk="1" latinLnBrk="0" hangingPunct="1">
                        <a:defRPr sz="1800" kern="1200">
                          <a:solidFill>
                            <a:schemeClr val="tx1"/>
                          </a:solidFill>
                          <a:latin typeface="Microsoft YaHei"/>
                        </a:defRPr>
                      </a:lvl9pPr>
                    </a:lstStyle>
                    <a:p>
                      <a:pPr>
                        <a:lnSpc>
                          <a:spcPct val="100000"/>
                        </a:lnSpc>
                        <a:spcBef>
                          <a:spcPts val="0"/>
                        </a:spcBef>
                        <a:spcAft>
                          <a:spcPts val="0"/>
                        </a:spcAft>
                      </a:pPr>
                      <a:r>
                        <a:rPr lang="en-US" sz="1800" b="1" kern="1200" noProof="0" dirty="0">
                          <a:solidFill>
                            <a:schemeClr val="tx1"/>
                          </a:solidFill>
                          <a:latin typeface="Calibri" panose="020F0502020204030204" pitchFamily="34" charset="0"/>
                          <a:cs typeface="Calibri" panose="020F0502020204030204" pitchFamily="34" charset="0"/>
                        </a:rPr>
                        <a:t>Patients, n (%)</a:t>
                      </a:r>
                      <a:endParaRPr lang="en-US" sz="18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36000" marB="36000" anchor="ctr">
                    <a:lnL w="12700" cmpd="sng">
                      <a:noFill/>
                    </a:lnL>
                    <a:lnR>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kern="1200">
                          <a:solidFill>
                            <a:schemeClr val="tx1"/>
                          </a:solidFill>
                          <a:latin typeface="Microsoft YaHei"/>
                        </a:defRPr>
                      </a:lvl1pPr>
                      <a:lvl2pPr marL="457200" algn="l" defTabSz="914400" rtl="0" eaLnBrk="1" latinLnBrk="0" hangingPunct="1">
                        <a:defRPr sz="1800" kern="1200">
                          <a:solidFill>
                            <a:schemeClr val="tx1"/>
                          </a:solidFill>
                          <a:latin typeface="Microsoft YaHei"/>
                        </a:defRPr>
                      </a:lvl2pPr>
                      <a:lvl3pPr marL="914400" algn="l" defTabSz="914400" rtl="0" eaLnBrk="1" latinLnBrk="0" hangingPunct="1">
                        <a:defRPr sz="1800" kern="1200">
                          <a:solidFill>
                            <a:schemeClr val="tx1"/>
                          </a:solidFill>
                          <a:latin typeface="Microsoft YaHei"/>
                        </a:defRPr>
                      </a:lvl3pPr>
                      <a:lvl4pPr marL="1371600" algn="l" defTabSz="914400" rtl="0" eaLnBrk="1" latinLnBrk="0" hangingPunct="1">
                        <a:defRPr sz="1800" kern="1200">
                          <a:solidFill>
                            <a:schemeClr val="tx1"/>
                          </a:solidFill>
                          <a:latin typeface="Microsoft YaHei"/>
                        </a:defRPr>
                      </a:lvl4pPr>
                      <a:lvl5pPr marL="1828800" algn="l" defTabSz="914400" rtl="0" eaLnBrk="1" latinLnBrk="0" hangingPunct="1">
                        <a:defRPr sz="1800" kern="1200">
                          <a:solidFill>
                            <a:schemeClr val="tx1"/>
                          </a:solidFill>
                          <a:latin typeface="Microsoft YaHei"/>
                        </a:defRPr>
                      </a:lvl5pPr>
                      <a:lvl6pPr marL="2286000" algn="l" defTabSz="914400" rtl="0" eaLnBrk="1" latinLnBrk="0" hangingPunct="1">
                        <a:defRPr sz="1800" kern="1200">
                          <a:solidFill>
                            <a:schemeClr val="tx1"/>
                          </a:solidFill>
                          <a:latin typeface="Microsoft YaHei"/>
                        </a:defRPr>
                      </a:lvl6pPr>
                      <a:lvl7pPr marL="2743200" algn="l" defTabSz="914400" rtl="0" eaLnBrk="1" latinLnBrk="0" hangingPunct="1">
                        <a:defRPr sz="1800" kern="1200">
                          <a:solidFill>
                            <a:schemeClr val="tx1"/>
                          </a:solidFill>
                          <a:latin typeface="Microsoft YaHei"/>
                        </a:defRPr>
                      </a:lvl7pPr>
                      <a:lvl8pPr marL="3200400" algn="l" defTabSz="914400" rtl="0" eaLnBrk="1" latinLnBrk="0" hangingPunct="1">
                        <a:defRPr sz="1800" kern="1200">
                          <a:solidFill>
                            <a:schemeClr val="tx1"/>
                          </a:solidFill>
                          <a:latin typeface="Microsoft YaHei"/>
                        </a:defRPr>
                      </a:lvl8pPr>
                      <a:lvl9pPr marL="3657600" algn="l" defTabSz="914400" rtl="0" eaLnBrk="1" latinLnBrk="0" hangingPunct="1">
                        <a:defRPr sz="1800" kern="1200">
                          <a:solidFill>
                            <a:schemeClr val="tx1"/>
                          </a:solidFill>
                          <a:latin typeface="Microsoft YaHei"/>
                        </a:defRPr>
                      </a:lvl9pPr>
                    </a:lstStyle>
                    <a:p>
                      <a:pPr algn="ctr">
                        <a:lnSpc>
                          <a:spcPct val="100000"/>
                        </a:lnSpc>
                        <a:spcBef>
                          <a:spcPts val="0"/>
                        </a:spcBef>
                        <a:spcAft>
                          <a:spcPts val="0"/>
                        </a:spcAft>
                      </a:pPr>
                      <a:r>
                        <a:rPr lang="en-US" sz="1800" b="1" kern="1200" noProof="0" dirty="0">
                          <a:solidFill>
                            <a:schemeClr val="tx1"/>
                          </a:solidFill>
                          <a:latin typeface="Calibri" panose="020F0502020204030204" pitchFamily="34" charset="0"/>
                          <a:cs typeface="Calibri" panose="020F0502020204030204" pitchFamily="34" charset="0"/>
                        </a:rPr>
                        <a:t>Nivo + CT</a:t>
                      </a:r>
                    </a:p>
                    <a:p>
                      <a:pPr algn="ctr">
                        <a:lnSpc>
                          <a:spcPct val="100000"/>
                        </a:lnSpc>
                        <a:spcBef>
                          <a:spcPts val="0"/>
                        </a:spcBef>
                        <a:spcAft>
                          <a:spcPts val="0"/>
                        </a:spcAft>
                      </a:pPr>
                      <a:r>
                        <a:rPr lang="en-US" sz="1800" b="1" kern="1200" noProof="0" dirty="0">
                          <a:solidFill>
                            <a:schemeClr val="tx1"/>
                          </a:solidFill>
                          <a:latin typeface="Calibri" panose="020F0502020204030204" pitchFamily="34" charset="0"/>
                          <a:cs typeface="Calibri" panose="020F0502020204030204" pitchFamily="34" charset="0"/>
                        </a:rPr>
                        <a:t>(n = 57)</a:t>
                      </a:r>
                      <a:endParaRPr lang="en-US" sz="18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36000" marB="36000" anchor="ctr">
                    <a:lnL>
                      <a:noFill/>
                    </a:lnL>
                    <a:lnR>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kern="1200">
                          <a:solidFill>
                            <a:schemeClr val="tx1"/>
                          </a:solidFill>
                          <a:latin typeface="Microsoft YaHei"/>
                        </a:defRPr>
                      </a:lvl1pPr>
                      <a:lvl2pPr marL="457200" algn="l" defTabSz="914400" rtl="0" eaLnBrk="1" latinLnBrk="0" hangingPunct="1">
                        <a:defRPr sz="1800" kern="1200">
                          <a:solidFill>
                            <a:schemeClr val="tx1"/>
                          </a:solidFill>
                          <a:latin typeface="Microsoft YaHei"/>
                        </a:defRPr>
                      </a:lvl2pPr>
                      <a:lvl3pPr marL="914400" algn="l" defTabSz="914400" rtl="0" eaLnBrk="1" latinLnBrk="0" hangingPunct="1">
                        <a:defRPr sz="1800" kern="1200">
                          <a:solidFill>
                            <a:schemeClr val="tx1"/>
                          </a:solidFill>
                          <a:latin typeface="Microsoft YaHei"/>
                        </a:defRPr>
                      </a:lvl3pPr>
                      <a:lvl4pPr marL="1371600" algn="l" defTabSz="914400" rtl="0" eaLnBrk="1" latinLnBrk="0" hangingPunct="1">
                        <a:defRPr sz="1800" kern="1200">
                          <a:solidFill>
                            <a:schemeClr val="tx1"/>
                          </a:solidFill>
                          <a:latin typeface="Microsoft YaHei"/>
                        </a:defRPr>
                      </a:lvl4pPr>
                      <a:lvl5pPr marL="1828800" algn="l" defTabSz="914400" rtl="0" eaLnBrk="1" latinLnBrk="0" hangingPunct="1">
                        <a:defRPr sz="1800" kern="1200">
                          <a:solidFill>
                            <a:schemeClr val="tx1"/>
                          </a:solidFill>
                          <a:latin typeface="Microsoft YaHei"/>
                        </a:defRPr>
                      </a:lvl5pPr>
                      <a:lvl6pPr marL="2286000" algn="l" defTabSz="914400" rtl="0" eaLnBrk="1" latinLnBrk="0" hangingPunct="1">
                        <a:defRPr sz="1800" kern="1200">
                          <a:solidFill>
                            <a:schemeClr val="tx1"/>
                          </a:solidFill>
                          <a:latin typeface="Microsoft YaHei"/>
                        </a:defRPr>
                      </a:lvl6pPr>
                      <a:lvl7pPr marL="2743200" algn="l" defTabSz="914400" rtl="0" eaLnBrk="1" latinLnBrk="0" hangingPunct="1">
                        <a:defRPr sz="1800" kern="1200">
                          <a:solidFill>
                            <a:schemeClr val="tx1"/>
                          </a:solidFill>
                          <a:latin typeface="Microsoft YaHei"/>
                        </a:defRPr>
                      </a:lvl7pPr>
                      <a:lvl8pPr marL="3200400" algn="l" defTabSz="914400" rtl="0" eaLnBrk="1" latinLnBrk="0" hangingPunct="1">
                        <a:defRPr sz="1800" kern="1200">
                          <a:solidFill>
                            <a:schemeClr val="tx1"/>
                          </a:solidFill>
                          <a:latin typeface="Microsoft YaHei"/>
                        </a:defRPr>
                      </a:lvl8pPr>
                      <a:lvl9pPr marL="3657600" algn="l" defTabSz="914400" rtl="0" eaLnBrk="1" latinLnBrk="0" hangingPunct="1">
                        <a:defRPr sz="1800" kern="1200">
                          <a:solidFill>
                            <a:schemeClr val="tx1"/>
                          </a:solidFill>
                          <a:latin typeface="Microsoft YaHei"/>
                        </a:defRPr>
                      </a:lvl9pPr>
                    </a:lstStyle>
                    <a:p>
                      <a:pPr algn="ctr">
                        <a:lnSpc>
                          <a:spcPct val="100000"/>
                        </a:lnSpc>
                        <a:spcBef>
                          <a:spcPts val="0"/>
                        </a:spcBef>
                        <a:spcAft>
                          <a:spcPts val="0"/>
                        </a:spcAft>
                      </a:pPr>
                      <a:r>
                        <a:rPr lang="en-US" sz="1800" b="1" kern="1200" noProof="0" dirty="0">
                          <a:solidFill>
                            <a:schemeClr val="tx1"/>
                          </a:solidFill>
                          <a:latin typeface="Calibri" panose="020F0502020204030204" pitchFamily="34" charset="0"/>
                          <a:cs typeface="Calibri" panose="020F0502020204030204" pitchFamily="34" charset="0"/>
                        </a:rPr>
                        <a:t>CT</a:t>
                      </a:r>
                      <a:endParaRPr lang="en-US" sz="1800" b="1" kern="1200" baseline="0" noProof="0" dirty="0">
                        <a:solidFill>
                          <a:schemeClr val="tx1"/>
                        </a:solidFill>
                        <a:latin typeface="Calibri" panose="020F0502020204030204" pitchFamily="34" charset="0"/>
                        <a:cs typeface="Calibri" panose="020F0502020204030204" pitchFamily="34" charset="0"/>
                      </a:endParaRPr>
                    </a:p>
                    <a:p>
                      <a:pPr algn="ctr">
                        <a:lnSpc>
                          <a:spcPct val="100000"/>
                        </a:lnSpc>
                        <a:spcBef>
                          <a:spcPts val="0"/>
                        </a:spcBef>
                        <a:spcAft>
                          <a:spcPts val="0"/>
                        </a:spcAft>
                      </a:pPr>
                      <a:r>
                        <a:rPr lang="en-US" sz="1800" b="1" kern="1200" noProof="0" dirty="0">
                          <a:solidFill>
                            <a:schemeClr val="tx1"/>
                          </a:solidFill>
                          <a:latin typeface="Calibri" panose="020F0502020204030204" pitchFamily="34" charset="0"/>
                          <a:cs typeface="Calibri" panose="020F0502020204030204" pitchFamily="34" charset="0"/>
                        </a:rPr>
                        <a:t>(n = 29)</a:t>
                      </a:r>
                      <a:endParaRPr lang="en-US" sz="18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36000" marB="36000" anchor="ctr">
                    <a:lnL>
                      <a:noFill/>
                    </a:lnL>
                    <a:lnR>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kern="1200">
                          <a:solidFill>
                            <a:schemeClr val="tx1"/>
                          </a:solidFill>
                          <a:latin typeface="Microsoft YaHei"/>
                        </a:defRPr>
                      </a:lvl1pPr>
                      <a:lvl2pPr marL="457200" algn="l" defTabSz="914400" rtl="0" eaLnBrk="1" latinLnBrk="0" hangingPunct="1">
                        <a:defRPr sz="1800" kern="1200">
                          <a:solidFill>
                            <a:schemeClr val="tx1"/>
                          </a:solidFill>
                          <a:latin typeface="Microsoft YaHei"/>
                        </a:defRPr>
                      </a:lvl2pPr>
                      <a:lvl3pPr marL="914400" algn="l" defTabSz="914400" rtl="0" eaLnBrk="1" latinLnBrk="0" hangingPunct="1">
                        <a:defRPr sz="1800" kern="1200">
                          <a:solidFill>
                            <a:schemeClr val="tx1"/>
                          </a:solidFill>
                          <a:latin typeface="Microsoft YaHei"/>
                        </a:defRPr>
                      </a:lvl3pPr>
                      <a:lvl4pPr marL="1371600" algn="l" defTabSz="914400" rtl="0" eaLnBrk="1" latinLnBrk="0" hangingPunct="1">
                        <a:defRPr sz="1800" kern="1200">
                          <a:solidFill>
                            <a:schemeClr val="tx1"/>
                          </a:solidFill>
                          <a:latin typeface="Microsoft YaHei"/>
                        </a:defRPr>
                      </a:lvl4pPr>
                      <a:lvl5pPr marL="1828800" algn="l" defTabSz="914400" rtl="0" eaLnBrk="1" latinLnBrk="0" hangingPunct="1">
                        <a:defRPr sz="1800" kern="1200">
                          <a:solidFill>
                            <a:schemeClr val="tx1"/>
                          </a:solidFill>
                          <a:latin typeface="Microsoft YaHei"/>
                        </a:defRPr>
                      </a:lvl5pPr>
                      <a:lvl6pPr marL="2286000" algn="l" defTabSz="914400" rtl="0" eaLnBrk="1" latinLnBrk="0" hangingPunct="1">
                        <a:defRPr sz="1800" kern="1200">
                          <a:solidFill>
                            <a:schemeClr val="tx1"/>
                          </a:solidFill>
                          <a:latin typeface="Microsoft YaHei"/>
                        </a:defRPr>
                      </a:lvl6pPr>
                      <a:lvl7pPr marL="2743200" algn="l" defTabSz="914400" rtl="0" eaLnBrk="1" latinLnBrk="0" hangingPunct="1">
                        <a:defRPr sz="1800" kern="1200">
                          <a:solidFill>
                            <a:schemeClr val="tx1"/>
                          </a:solidFill>
                          <a:latin typeface="Microsoft YaHei"/>
                        </a:defRPr>
                      </a:lvl7pPr>
                      <a:lvl8pPr marL="3200400" algn="l" defTabSz="914400" rtl="0" eaLnBrk="1" latinLnBrk="0" hangingPunct="1">
                        <a:defRPr sz="1800" kern="1200">
                          <a:solidFill>
                            <a:schemeClr val="tx1"/>
                          </a:solidFill>
                          <a:latin typeface="Microsoft YaHei"/>
                        </a:defRPr>
                      </a:lvl8pPr>
                      <a:lvl9pPr marL="3657600" algn="l" defTabSz="914400" rtl="0" eaLnBrk="1" latinLnBrk="0" hangingPunct="1">
                        <a:defRPr sz="1800" kern="1200">
                          <a:solidFill>
                            <a:schemeClr val="tx1"/>
                          </a:solidFill>
                          <a:latin typeface="Microsoft YaHei"/>
                        </a:defRPr>
                      </a:lvl9pPr>
                    </a:lstStyle>
                    <a:p>
                      <a:pPr algn="ctr">
                        <a:lnSpc>
                          <a:spcPct val="100000"/>
                        </a:lnSpc>
                        <a:spcBef>
                          <a:spcPts val="0"/>
                        </a:spcBef>
                        <a:spcAft>
                          <a:spcPts val="0"/>
                        </a:spcAft>
                      </a:pPr>
                      <a:r>
                        <a:rPr lang="en-US" sz="1800" b="1" kern="1200" noProof="0" dirty="0">
                          <a:solidFill>
                            <a:schemeClr val="tx1"/>
                          </a:solidFill>
                          <a:latin typeface="Calibri" panose="020F0502020204030204" pitchFamily="34" charset="0"/>
                          <a:cs typeface="Calibri" panose="020F0502020204030204" pitchFamily="34" charset="0"/>
                        </a:rPr>
                        <a:t>Total</a:t>
                      </a:r>
                    </a:p>
                  </a:txBody>
                  <a:tcPr marL="68580" marR="68580" marT="36000" marB="36000" anchor="ctr">
                    <a:lnL>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1"/>
                  </a:ext>
                </a:extLst>
              </a:tr>
              <a:tr h="551359">
                <a:tc>
                  <a:txBody>
                    <a:bodyPr/>
                    <a:lstStyle>
                      <a:lvl1pPr marL="0" algn="l" defTabSz="914400" rtl="0" eaLnBrk="1" latinLnBrk="0" hangingPunct="1">
                        <a:defRPr sz="1800" kern="1200">
                          <a:solidFill>
                            <a:schemeClr val="tx1"/>
                          </a:solidFill>
                          <a:latin typeface="Microsoft YaHei"/>
                        </a:defRPr>
                      </a:lvl1pPr>
                      <a:lvl2pPr marL="457200" algn="l" defTabSz="914400" rtl="0" eaLnBrk="1" latinLnBrk="0" hangingPunct="1">
                        <a:defRPr sz="1800" kern="1200">
                          <a:solidFill>
                            <a:schemeClr val="tx1"/>
                          </a:solidFill>
                          <a:latin typeface="Microsoft YaHei"/>
                        </a:defRPr>
                      </a:lvl2pPr>
                      <a:lvl3pPr marL="914400" algn="l" defTabSz="914400" rtl="0" eaLnBrk="1" latinLnBrk="0" hangingPunct="1">
                        <a:defRPr sz="1800" kern="1200">
                          <a:solidFill>
                            <a:schemeClr val="tx1"/>
                          </a:solidFill>
                          <a:latin typeface="Microsoft YaHei"/>
                        </a:defRPr>
                      </a:lvl3pPr>
                      <a:lvl4pPr marL="1371600" algn="l" defTabSz="914400" rtl="0" eaLnBrk="1" latinLnBrk="0" hangingPunct="1">
                        <a:defRPr sz="1800" kern="1200">
                          <a:solidFill>
                            <a:schemeClr val="tx1"/>
                          </a:solidFill>
                          <a:latin typeface="Microsoft YaHei"/>
                        </a:defRPr>
                      </a:lvl4pPr>
                      <a:lvl5pPr marL="1828800" algn="l" defTabSz="914400" rtl="0" eaLnBrk="1" latinLnBrk="0" hangingPunct="1">
                        <a:defRPr sz="1800" kern="1200">
                          <a:solidFill>
                            <a:schemeClr val="tx1"/>
                          </a:solidFill>
                          <a:latin typeface="Microsoft YaHei"/>
                        </a:defRPr>
                      </a:lvl5pPr>
                      <a:lvl6pPr marL="2286000" algn="l" defTabSz="914400" rtl="0" eaLnBrk="1" latinLnBrk="0" hangingPunct="1">
                        <a:defRPr sz="1800" kern="1200">
                          <a:solidFill>
                            <a:schemeClr val="tx1"/>
                          </a:solidFill>
                          <a:latin typeface="Microsoft YaHei"/>
                        </a:defRPr>
                      </a:lvl6pPr>
                      <a:lvl7pPr marL="2743200" algn="l" defTabSz="914400" rtl="0" eaLnBrk="1" latinLnBrk="0" hangingPunct="1">
                        <a:defRPr sz="1800" kern="1200">
                          <a:solidFill>
                            <a:schemeClr val="tx1"/>
                          </a:solidFill>
                          <a:latin typeface="Microsoft YaHei"/>
                        </a:defRPr>
                      </a:lvl7pPr>
                      <a:lvl8pPr marL="3200400" algn="l" defTabSz="914400" rtl="0" eaLnBrk="1" latinLnBrk="0" hangingPunct="1">
                        <a:defRPr sz="1800" kern="1200">
                          <a:solidFill>
                            <a:schemeClr val="tx1"/>
                          </a:solidFill>
                          <a:latin typeface="Microsoft YaHei"/>
                        </a:defRPr>
                      </a:lvl8pPr>
                      <a:lvl9pPr marL="3657600" algn="l" defTabSz="914400" rtl="0" eaLnBrk="1" latinLnBrk="0" hangingPunct="1">
                        <a:defRPr sz="1800" kern="1200">
                          <a:solidFill>
                            <a:schemeClr val="tx1"/>
                          </a:solidFill>
                          <a:latin typeface="Microsoft YaHei"/>
                        </a:defRPr>
                      </a:lvl9pPr>
                    </a:lstStyle>
                    <a:p>
                      <a:pPr>
                        <a:lnSpc>
                          <a:spcPct val="100000"/>
                        </a:lnSpc>
                        <a:spcBef>
                          <a:spcPts val="0"/>
                        </a:spcBef>
                        <a:spcAft>
                          <a:spcPts val="0"/>
                        </a:spcAft>
                      </a:pPr>
                      <a:r>
                        <a:rPr lang="en-US" sz="1800" b="0" kern="1200" noProof="0" dirty="0">
                          <a:solidFill>
                            <a:schemeClr val="bg1"/>
                          </a:solidFill>
                          <a:latin typeface="Calibri" panose="020F0502020204030204" pitchFamily="34" charset="0"/>
                          <a:cs typeface="Calibri" panose="020F0502020204030204" pitchFamily="34" charset="0"/>
                        </a:rPr>
                        <a:t>Definitive surgery</a:t>
                      </a:r>
                      <a:endParaRPr lang="en-US" sz="18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36000" marB="36000" anchor="ctr">
                    <a:lnL w="12700" cmpd="sng">
                      <a:noFill/>
                    </a:lnL>
                    <a:lnR>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lvl1pPr marL="0" algn="l" defTabSz="914400" rtl="0" eaLnBrk="1" latinLnBrk="0" hangingPunct="1">
                        <a:defRPr sz="1800" kern="1200">
                          <a:solidFill>
                            <a:schemeClr val="tx1"/>
                          </a:solidFill>
                          <a:latin typeface="Microsoft YaHei"/>
                        </a:defRPr>
                      </a:lvl1pPr>
                      <a:lvl2pPr marL="457200" algn="l" defTabSz="914400" rtl="0" eaLnBrk="1" latinLnBrk="0" hangingPunct="1">
                        <a:defRPr sz="1800" kern="1200">
                          <a:solidFill>
                            <a:schemeClr val="tx1"/>
                          </a:solidFill>
                          <a:latin typeface="Microsoft YaHei"/>
                        </a:defRPr>
                      </a:lvl2pPr>
                      <a:lvl3pPr marL="914400" algn="l" defTabSz="914400" rtl="0" eaLnBrk="1" latinLnBrk="0" hangingPunct="1">
                        <a:defRPr sz="1800" kern="1200">
                          <a:solidFill>
                            <a:schemeClr val="tx1"/>
                          </a:solidFill>
                          <a:latin typeface="Microsoft YaHei"/>
                        </a:defRPr>
                      </a:lvl3pPr>
                      <a:lvl4pPr marL="1371600" algn="l" defTabSz="914400" rtl="0" eaLnBrk="1" latinLnBrk="0" hangingPunct="1">
                        <a:defRPr sz="1800" kern="1200">
                          <a:solidFill>
                            <a:schemeClr val="tx1"/>
                          </a:solidFill>
                          <a:latin typeface="Microsoft YaHei"/>
                        </a:defRPr>
                      </a:lvl4pPr>
                      <a:lvl5pPr marL="1828800" algn="l" defTabSz="914400" rtl="0" eaLnBrk="1" latinLnBrk="0" hangingPunct="1">
                        <a:defRPr sz="1800" kern="1200">
                          <a:solidFill>
                            <a:schemeClr val="tx1"/>
                          </a:solidFill>
                          <a:latin typeface="Microsoft YaHei"/>
                        </a:defRPr>
                      </a:lvl5pPr>
                      <a:lvl6pPr marL="2286000" algn="l" defTabSz="914400" rtl="0" eaLnBrk="1" latinLnBrk="0" hangingPunct="1">
                        <a:defRPr sz="1800" kern="1200">
                          <a:solidFill>
                            <a:schemeClr val="tx1"/>
                          </a:solidFill>
                          <a:latin typeface="Microsoft YaHei"/>
                        </a:defRPr>
                      </a:lvl6pPr>
                      <a:lvl7pPr marL="2743200" algn="l" defTabSz="914400" rtl="0" eaLnBrk="1" latinLnBrk="0" hangingPunct="1">
                        <a:defRPr sz="1800" kern="1200">
                          <a:solidFill>
                            <a:schemeClr val="tx1"/>
                          </a:solidFill>
                          <a:latin typeface="Microsoft YaHei"/>
                        </a:defRPr>
                      </a:lvl7pPr>
                      <a:lvl8pPr marL="3200400" algn="l" defTabSz="914400" rtl="0" eaLnBrk="1" latinLnBrk="0" hangingPunct="1">
                        <a:defRPr sz="1800" kern="1200">
                          <a:solidFill>
                            <a:schemeClr val="tx1"/>
                          </a:solidFill>
                          <a:latin typeface="Microsoft YaHei"/>
                        </a:defRPr>
                      </a:lvl8pPr>
                      <a:lvl9pPr marL="3657600" algn="l" defTabSz="914400" rtl="0" eaLnBrk="1" latinLnBrk="0" hangingPunct="1">
                        <a:defRPr sz="1800" kern="1200">
                          <a:solidFill>
                            <a:schemeClr val="tx1"/>
                          </a:solidFill>
                          <a:latin typeface="Microsoft YaHei"/>
                        </a:defRPr>
                      </a:lvl9pPr>
                    </a:lstStyle>
                    <a:p>
                      <a:pPr algn="ctr">
                        <a:lnSpc>
                          <a:spcPct val="100000"/>
                        </a:lnSpc>
                        <a:spcBef>
                          <a:spcPts val="0"/>
                        </a:spcBef>
                        <a:spcAft>
                          <a:spcPts val="0"/>
                        </a:spcAft>
                      </a:pPr>
                      <a:r>
                        <a:rPr lang="en-US" sz="1800" b="0" kern="1200" noProof="0" dirty="0">
                          <a:solidFill>
                            <a:schemeClr val="bg1"/>
                          </a:solidFill>
                          <a:latin typeface="Calibri" panose="020F0502020204030204" pitchFamily="34" charset="0"/>
                          <a:cs typeface="Calibri" panose="020F0502020204030204" pitchFamily="34" charset="0"/>
                        </a:rPr>
                        <a:t>53 (93.0)</a:t>
                      </a:r>
                      <a:endParaRPr lang="en-US" sz="18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36000" marB="3600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Microsoft YaHei"/>
                        </a:defRPr>
                      </a:lvl1pPr>
                      <a:lvl2pPr marL="457200" algn="l" defTabSz="914400" rtl="0" eaLnBrk="1" latinLnBrk="0" hangingPunct="1">
                        <a:defRPr sz="1800" kern="1200">
                          <a:solidFill>
                            <a:schemeClr val="tx1"/>
                          </a:solidFill>
                          <a:latin typeface="Microsoft YaHei"/>
                        </a:defRPr>
                      </a:lvl2pPr>
                      <a:lvl3pPr marL="914400" algn="l" defTabSz="914400" rtl="0" eaLnBrk="1" latinLnBrk="0" hangingPunct="1">
                        <a:defRPr sz="1800" kern="1200">
                          <a:solidFill>
                            <a:schemeClr val="tx1"/>
                          </a:solidFill>
                          <a:latin typeface="Microsoft YaHei"/>
                        </a:defRPr>
                      </a:lvl3pPr>
                      <a:lvl4pPr marL="1371600" algn="l" defTabSz="914400" rtl="0" eaLnBrk="1" latinLnBrk="0" hangingPunct="1">
                        <a:defRPr sz="1800" kern="1200">
                          <a:solidFill>
                            <a:schemeClr val="tx1"/>
                          </a:solidFill>
                          <a:latin typeface="Microsoft YaHei"/>
                        </a:defRPr>
                      </a:lvl4pPr>
                      <a:lvl5pPr marL="1828800" algn="l" defTabSz="914400" rtl="0" eaLnBrk="1" latinLnBrk="0" hangingPunct="1">
                        <a:defRPr sz="1800" kern="1200">
                          <a:solidFill>
                            <a:schemeClr val="tx1"/>
                          </a:solidFill>
                          <a:latin typeface="Microsoft YaHei"/>
                        </a:defRPr>
                      </a:lvl5pPr>
                      <a:lvl6pPr marL="2286000" algn="l" defTabSz="914400" rtl="0" eaLnBrk="1" latinLnBrk="0" hangingPunct="1">
                        <a:defRPr sz="1800" kern="1200">
                          <a:solidFill>
                            <a:schemeClr val="tx1"/>
                          </a:solidFill>
                          <a:latin typeface="Microsoft YaHei"/>
                        </a:defRPr>
                      </a:lvl6pPr>
                      <a:lvl7pPr marL="2743200" algn="l" defTabSz="914400" rtl="0" eaLnBrk="1" latinLnBrk="0" hangingPunct="1">
                        <a:defRPr sz="1800" kern="1200">
                          <a:solidFill>
                            <a:schemeClr val="tx1"/>
                          </a:solidFill>
                          <a:latin typeface="Microsoft YaHei"/>
                        </a:defRPr>
                      </a:lvl7pPr>
                      <a:lvl8pPr marL="3200400" algn="l" defTabSz="914400" rtl="0" eaLnBrk="1" latinLnBrk="0" hangingPunct="1">
                        <a:defRPr sz="1800" kern="1200">
                          <a:solidFill>
                            <a:schemeClr val="tx1"/>
                          </a:solidFill>
                          <a:latin typeface="Microsoft YaHei"/>
                        </a:defRPr>
                      </a:lvl8pPr>
                      <a:lvl9pPr marL="3657600" algn="l" defTabSz="914400" rtl="0" eaLnBrk="1" latinLnBrk="0" hangingPunct="1">
                        <a:defRPr sz="1800" kern="1200">
                          <a:solidFill>
                            <a:schemeClr val="tx1"/>
                          </a:solidFill>
                          <a:latin typeface="Microsoft YaHei"/>
                        </a:defRPr>
                      </a:lvl9pPr>
                    </a:lstStyle>
                    <a:p>
                      <a:pPr algn="ctr">
                        <a:lnSpc>
                          <a:spcPct val="100000"/>
                        </a:lnSpc>
                        <a:spcBef>
                          <a:spcPts val="0"/>
                        </a:spcBef>
                        <a:spcAft>
                          <a:spcPts val="0"/>
                        </a:spcAft>
                      </a:pPr>
                      <a:r>
                        <a:rPr lang="en-US" sz="1800" b="0" kern="1200" noProof="0" dirty="0">
                          <a:solidFill>
                            <a:schemeClr val="bg1"/>
                          </a:solidFill>
                          <a:latin typeface="Calibri" panose="020F0502020204030204" pitchFamily="34" charset="0"/>
                          <a:cs typeface="Calibri" panose="020F0502020204030204" pitchFamily="34" charset="0"/>
                        </a:rPr>
                        <a:t>20 (69.0)</a:t>
                      </a:r>
                      <a:endParaRPr lang="en-US" sz="18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36000" marB="3600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Microsoft YaHei"/>
                        </a:defRPr>
                      </a:lvl1pPr>
                      <a:lvl2pPr marL="457200" algn="l" defTabSz="914400" rtl="0" eaLnBrk="1" latinLnBrk="0" hangingPunct="1">
                        <a:defRPr sz="1800" kern="1200">
                          <a:solidFill>
                            <a:schemeClr val="tx1"/>
                          </a:solidFill>
                          <a:latin typeface="Microsoft YaHei"/>
                        </a:defRPr>
                      </a:lvl2pPr>
                      <a:lvl3pPr marL="914400" algn="l" defTabSz="914400" rtl="0" eaLnBrk="1" latinLnBrk="0" hangingPunct="1">
                        <a:defRPr sz="1800" kern="1200">
                          <a:solidFill>
                            <a:schemeClr val="tx1"/>
                          </a:solidFill>
                          <a:latin typeface="Microsoft YaHei"/>
                        </a:defRPr>
                      </a:lvl3pPr>
                      <a:lvl4pPr marL="1371600" algn="l" defTabSz="914400" rtl="0" eaLnBrk="1" latinLnBrk="0" hangingPunct="1">
                        <a:defRPr sz="1800" kern="1200">
                          <a:solidFill>
                            <a:schemeClr val="tx1"/>
                          </a:solidFill>
                          <a:latin typeface="Microsoft YaHei"/>
                        </a:defRPr>
                      </a:lvl4pPr>
                      <a:lvl5pPr marL="1828800" algn="l" defTabSz="914400" rtl="0" eaLnBrk="1" latinLnBrk="0" hangingPunct="1">
                        <a:defRPr sz="1800" kern="1200">
                          <a:solidFill>
                            <a:schemeClr val="tx1"/>
                          </a:solidFill>
                          <a:latin typeface="Microsoft YaHei"/>
                        </a:defRPr>
                      </a:lvl5pPr>
                      <a:lvl6pPr marL="2286000" algn="l" defTabSz="914400" rtl="0" eaLnBrk="1" latinLnBrk="0" hangingPunct="1">
                        <a:defRPr sz="1800" kern="1200">
                          <a:solidFill>
                            <a:schemeClr val="tx1"/>
                          </a:solidFill>
                          <a:latin typeface="Microsoft YaHei"/>
                        </a:defRPr>
                      </a:lvl6pPr>
                      <a:lvl7pPr marL="2743200" algn="l" defTabSz="914400" rtl="0" eaLnBrk="1" latinLnBrk="0" hangingPunct="1">
                        <a:defRPr sz="1800" kern="1200">
                          <a:solidFill>
                            <a:schemeClr val="tx1"/>
                          </a:solidFill>
                          <a:latin typeface="Microsoft YaHei"/>
                        </a:defRPr>
                      </a:lvl7pPr>
                      <a:lvl8pPr marL="3200400" algn="l" defTabSz="914400" rtl="0" eaLnBrk="1" latinLnBrk="0" hangingPunct="1">
                        <a:defRPr sz="1800" kern="1200">
                          <a:solidFill>
                            <a:schemeClr val="tx1"/>
                          </a:solidFill>
                          <a:latin typeface="Microsoft YaHei"/>
                        </a:defRPr>
                      </a:lvl8pPr>
                      <a:lvl9pPr marL="3657600" algn="l" defTabSz="914400" rtl="0" eaLnBrk="1" latinLnBrk="0" hangingPunct="1">
                        <a:defRPr sz="1800" kern="1200">
                          <a:solidFill>
                            <a:schemeClr val="tx1"/>
                          </a:solidFill>
                          <a:latin typeface="Microsoft YaHei"/>
                        </a:defRPr>
                      </a:lvl9pPr>
                    </a:lstStyle>
                    <a:p>
                      <a:pPr algn="ctr">
                        <a:lnSpc>
                          <a:spcPct val="100000"/>
                        </a:lnSpc>
                        <a:spcBef>
                          <a:spcPts val="0"/>
                        </a:spcBef>
                        <a:spcAft>
                          <a:spcPts val="0"/>
                        </a:spcAft>
                      </a:pPr>
                      <a:r>
                        <a:rPr lang="en-US" sz="1800" b="0" kern="1200" noProof="0" dirty="0">
                          <a:solidFill>
                            <a:schemeClr val="bg1"/>
                          </a:solidFill>
                          <a:latin typeface="Calibri" panose="020F0502020204030204" pitchFamily="34" charset="0"/>
                          <a:cs typeface="Calibri" panose="020F0502020204030204" pitchFamily="34" charset="0"/>
                        </a:rPr>
                        <a:t>73</a:t>
                      </a:r>
                      <a:endParaRPr lang="en-US" sz="18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36000" marB="3600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551359">
                <a:tc>
                  <a:txBody>
                    <a:bodyPr/>
                    <a:lstStyle>
                      <a:lvl1pPr marL="0" algn="l" defTabSz="914400" rtl="0" eaLnBrk="1" latinLnBrk="0" hangingPunct="1">
                        <a:defRPr sz="1800" kern="1200">
                          <a:solidFill>
                            <a:schemeClr val="tx1"/>
                          </a:solidFill>
                          <a:latin typeface="Microsoft YaHei"/>
                        </a:defRPr>
                      </a:lvl1pPr>
                      <a:lvl2pPr marL="457200" algn="l" defTabSz="914400" rtl="0" eaLnBrk="1" latinLnBrk="0" hangingPunct="1">
                        <a:defRPr sz="1800" kern="1200">
                          <a:solidFill>
                            <a:schemeClr val="tx1"/>
                          </a:solidFill>
                          <a:latin typeface="Microsoft YaHei"/>
                        </a:defRPr>
                      </a:lvl2pPr>
                      <a:lvl3pPr marL="914400" algn="l" defTabSz="914400" rtl="0" eaLnBrk="1" latinLnBrk="0" hangingPunct="1">
                        <a:defRPr sz="1800" kern="1200">
                          <a:solidFill>
                            <a:schemeClr val="tx1"/>
                          </a:solidFill>
                          <a:latin typeface="Microsoft YaHei"/>
                        </a:defRPr>
                      </a:lvl3pPr>
                      <a:lvl4pPr marL="1371600" algn="l" defTabSz="914400" rtl="0" eaLnBrk="1" latinLnBrk="0" hangingPunct="1">
                        <a:defRPr sz="1800" kern="1200">
                          <a:solidFill>
                            <a:schemeClr val="tx1"/>
                          </a:solidFill>
                          <a:latin typeface="Microsoft YaHei"/>
                        </a:defRPr>
                      </a:lvl4pPr>
                      <a:lvl5pPr marL="1828800" algn="l" defTabSz="914400" rtl="0" eaLnBrk="1" latinLnBrk="0" hangingPunct="1">
                        <a:defRPr sz="1800" kern="1200">
                          <a:solidFill>
                            <a:schemeClr val="tx1"/>
                          </a:solidFill>
                          <a:latin typeface="Microsoft YaHei"/>
                        </a:defRPr>
                      </a:lvl5pPr>
                      <a:lvl6pPr marL="2286000" algn="l" defTabSz="914400" rtl="0" eaLnBrk="1" latinLnBrk="0" hangingPunct="1">
                        <a:defRPr sz="1800" kern="1200">
                          <a:solidFill>
                            <a:schemeClr val="tx1"/>
                          </a:solidFill>
                          <a:latin typeface="Microsoft YaHei"/>
                        </a:defRPr>
                      </a:lvl6pPr>
                      <a:lvl7pPr marL="2743200" algn="l" defTabSz="914400" rtl="0" eaLnBrk="1" latinLnBrk="0" hangingPunct="1">
                        <a:defRPr sz="1800" kern="1200">
                          <a:solidFill>
                            <a:schemeClr val="tx1"/>
                          </a:solidFill>
                          <a:latin typeface="Microsoft YaHei"/>
                        </a:defRPr>
                      </a:lvl7pPr>
                      <a:lvl8pPr marL="3200400" algn="l" defTabSz="914400" rtl="0" eaLnBrk="1" latinLnBrk="0" hangingPunct="1">
                        <a:defRPr sz="1800" kern="1200">
                          <a:solidFill>
                            <a:schemeClr val="tx1"/>
                          </a:solidFill>
                          <a:latin typeface="Microsoft YaHei"/>
                        </a:defRPr>
                      </a:lvl8pPr>
                      <a:lvl9pPr marL="3657600" algn="l" defTabSz="914400" rtl="0" eaLnBrk="1" latinLnBrk="0" hangingPunct="1">
                        <a:defRPr sz="1800" kern="1200">
                          <a:solidFill>
                            <a:schemeClr val="tx1"/>
                          </a:solidFill>
                          <a:latin typeface="Microsoft YaHei"/>
                        </a:defRPr>
                      </a:lvl9pPr>
                    </a:lstStyle>
                    <a:p>
                      <a:pPr>
                        <a:lnSpc>
                          <a:spcPct val="100000"/>
                        </a:lnSpc>
                        <a:spcBef>
                          <a:spcPts val="0"/>
                        </a:spcBef>
                        <a:spcAft>
                          <a:spcPts val="0"/>
                        </a:spcAft>
                      </a:pPr>
                      <a:r>
                        <a:rPr lang="en-US" sz="1800" b="0" kern="1200" noProof="0" dirty="0">
                          <a:solidFill>
                            <a:schemeClr val="bg1"/>
                          </a:solidFill>
                          <a:latin typeface="Calibri" panose="020F0502020204030204" pitchFamily="34" charset="0"/>
                          <a:cs typeface="Calibri" panose="020F0502020204030204" pitchFamily="34" charset="0"/>
                        </a:rPr>
                        <a:t>Definitive surgery cancelled</a:t>
                      </a:r>
                    </a:p>
                  </a:txBody>
                  <a:tcPr marL="68580" marR="68580" marT="36000" marB="3600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Microsoft YaHei"/>
                        </a:defRPr>
                      </a:lvl1pPr>
                      <a:lvl2pPr marL="457200" algn="l" defTabSz="914400" rtl="0" eaLnBrk="1" latinLnBrk="0" hangingPunct="1">
                        <a:defRPr sz="1800" kern="1200">
                          <a:solidFill>
                            <a:schemeClr val="tx1"/>
                          </a:solidFill>
                          <a:latin typeface="Microsoft YaHei"/>
                        </a:defRPr>
                      </a:lvl2pPr>
                      <a:lvl3pPr marL="914400" algn="l" defTabSz="914400" rtl="0" eaLnBrk="1" latinLnBrk="0" hangingPunct="1">
                        <a:defRPr sz="1800" kern="1200">
                          <a:solidFill>
                            <a:schemeClr val="tx1"/>
                          </a:solidFill>
                          <a:latin typeface="Microsoft YaHei"/>
                        </a:defRPr>
                      </a:lvl3pPr>
                      <a:lvl4pPr marL="1371600" algn="l" defTabSz="914400" rtl="0" eaLnBrk="1" latinLnBrk="0" hangingPunct="1">
                        <a:defRPr sz="1800" kern="1200">
                          <a:solidFill>
                            <a:schemeClr val="tx1"/>
                          </a:solidFill>
                          <a:latin typeface="Microsoft YaHei"/>
                        </a:defRPr>
                      </a:lvl4pPr>
                      <a:lvl5pPr marL="1828800" algn="l" defTabSz="914400" rtl="0" eaLnBrk="1" latinLnBrk="0" hangingPunct="1">
                        <a:defRPr sz="1800" kern="1200">
                          <a:solidFill>
                            <a:schemeClr val="tx1"/>
                          </a:solidFill>
                          <a:latin typeface="Microsoft YaHei"/>
                        </a:defRPr>
                      </a:lvl5pPr>
                      <a:lvl6pPr marL="2286000" algn="l" defTabSz="914400" rtl="0" eaLnBrk="1" latinLnBrk="0" hangingPunct="1">
                        <a:defRPr sz="1800" kern="1200">
                          <a:solidFill>
                            <a:schemeClr val="tx1"/>
                          </a:solidFill>
                          <a:latin typeface="Microsoft YaHei"/>
                        </a:defRPr>
                      </a:lvl6pPr>
                      <a:lvl7pPr marL="2743200" algn="l" defTabSz="914400" rtl="0" eaLnBrk="1" latinLnBrk="0" hangingPunct="1">
                        <a:defRPr sz="1800" kern="1200">
                          <a:solidFill>
                            <a:schemeClr val="tx1"/>
                          </a:solidFill>
                          <a:latin typeface="Microsoft YaHei"/>
                        </a:defRPr>
                      </a:lvl7pPr>
                      <a:lvl8pPr marL="3200400" algn="l" defTabSz="914400" rtl="0" eaLnBrk="1" latinLnBrk="0" hangingPunct="1">
                        <a:defRPr sz="1800" kern="1200">
                          <a:solidFill>
                            <a:schemeClr val="tx1"/>
                          </a:solidFill>
                          <a:latin typeface="Microsoft YaHei"/>
                        </a:defRPr>
                      </a:lvl8pPr>
                      <a:lvl9pPr marL="3657600" algn="l" defTabSz="914400" rtl="0" eaLnBrk="1" latinLnBrk="0" hangingPunct="1">
                        <a:defRPr sz="1800" kern="1200">
                          <a:solidFill>
                            <a:schemeClr val="tx1"/>
                          </a:solidFill>
                          <a:latin typeface="Microsoft YaHei"/>
                        </a:defRPr>
                      </a:lvl9pPr>
                    </a:lstStyle>
                    <a:p>
                      <a:pPr algn="ctr">
                        <a:lnSpc>
                          <a:spcPct val="100000"/>
                        </a:lnSpc>
                        <a:spcBef>
                          <a:spcPts val="0"/>
                        </a:spcBef>
                        <a:spcAft>
                          <a:spcPts val="0"/>
                        </a:spcAft>
                      </a:pPr>
                      <a:r>
                        <a:rPr lang="en-US" sz="1800" b="0" kern="1200" noProof="0" dirty="0">
                          <a:solidFill>
                            <a:schemeClr val="bg1"/>
                          </a:solidFill>
                          <a:latin typeface="Calibri" panose="020F0502020204030204" pitchFamily="34" charset="0"/>
                          <a:cs typeface="Calibri" panose="020F0502020204030204" pitchFamily="34" charset="0"/>
                        </a:rPr>
                        <a:t>4 (7.0)</a:t>
                      </a:r>
                    </a:p>
                  </a:txBody>
                  <a:tcPr marL="68580" marR="68580" marT="36000" marB="3600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Microsoft YaHei"/>
                        </a:defRPr>
                      </a:lvl1pPr>
                      <a:lvl2pPr marL="457200" algn="l" defTabSz="914400" rtl="0" eaLnBrk="1" latinLnBrk="0" hangingPunct="1">
                        <a:defRPr sz="1800" kern="1200">
                          <a:solidFill>
                            <a:schemeClr val="tx1"/>
                          </a:solidFill>
                          <a:latin typeface="Microsoft YaHei"/>
                        </a:defRPr>
                      </a:lvl2pPr>
                      <a:lvl3pPr marL="914400" algn="l" defTabSz="914400" rtl="0" eaLnBrk="1" latinLnBrk="0" hangingPunct="1">
                        <a:defRPr sz="1800" kern="1200">
                          <a:solidFill>
                            <a:schemeClr val="tx1"/>
                          </a:solidFill>
                          <a:latin typeface="Microsoft YaHei"/>
                        </a:defRPr>
                      </a:lvl3pPr>
                      <a:lvl4pPr marL="1371600" algn="l" defTabSz="914400" rtl="0" eaLnBrk="1" latinLnBrk="0" hangingPunct="1">
                        <a:defRPr sz="1800" kern="1200">
                          <a:solidFill>
                            <a:schemeClr val="tx1"/>
                          </a:solidFill>
                          <a:latin typeface="Microsoft YaHei"/>
                        </a:defRPr>
                      </a:lvl4pPr>
                      <a:lvl5pPr marL="1828800" algn="l" defTabSz="914400" rtl="0" eaLnBrk="1" latinLnBrk="0" hangingPunct="1">
                        <a:defRPr sz="1800" kern="1200">
                          <a:solidFill>
                            <a:schemeClr val="tx1"/>
                          </a:solidFill>
                          <a:latin typeface="Microsoft YaHei"/>
                        </a:defRPr>
                      </a:lvl5pPr>
                      <a:lvl6pPr marL="2286000" algn="l" defTabSz="914400" rtl="0" eaLnBrk="1" latinLnBrk="0" hangingPunct="1">
                        <a:defRPr sz="1800" kern="1200">
                          <a:solidFill>
                            <a:schemeClr val="tx1"/>
                          </a:solidFill>
                          <a:latin typeface="Microsoft YaHei"/>
                        </a:defRPr>
                      </a:lvl6pPr>
                      <a:lvl7pPr marL="2743200" algn="l" defTabSz="914400" rtl="0" eaLnBrk="1" latinLnBrk="0" hangingPunct="1">
                        <a:defRPr sz="1800" kern="1200">
                          <a:solidFill>
                            <a:schemeClr val="tx1"/>
                          </a:solidFill>
                          <a:latin typeface="Microsoft YaHei"/>
                        </a:defRPr>
                      </a:lvl7pPr>
                      <a:lvl8pPr marL="3200400" algn="l" defTabSz="914400" rtl="0" eaLnBrk="1" latinLnBrk="0" hangingPunct="1">
                        <a:defRPr sz="1800" kern="1200">
                          <a:solidFill>
                            <a:schemeClr val="tx1"/>
                          </a:solidFill>
                          <a:latin typeface="Microsoft YaHei"/>
                        </a:defRPr>
                      </a:lvl8pPr>
                      <a:lvl9pPr marL="3657600" algn="l" defTabSz="914400" rtl="0" eaLnBrk="1" latinLnBrk="0" hangingPunct="1">
                        <a:defRPr sz="1800" kern="1200">
                          <a:solidFill>
                            <a:schemeClr val="tx1"/>
                          </a:solidFill>
                          <a:latin typeface="Microsoft YaHei"/>
                        </a:defRPr>
                      </a:lvl9pPr>
                    </a:lstStyle>
                    <a:p>
                      <a:pPr algn="ctr">
                        <a:lnSpc>
                          <a:spcPct val="100000"/>
                        </a:lnSpc>
                        <a:spcBef>
                          <a:spcPts val="0"/>
                        </a:spcBef>
                        <a:spcAft>
                          <a:spcPts val="0"/>
                        </a:spcAft>
                      </a:pPr>
                      <a:r>
                        <a:rPr lang="en-US" sz="1800" b="0" kern="1200" noProof="0" dirty="0">
                          <a:solidFill>
                            <a:schemeClr val="bg1"/>
                          </a:solidFill>
                          <a:latin typeface="Calibri" panose="020F0502020204030204" pitchFamily="34" charset="0"/>
                          <a:cs typeface="Calibri" panose="020F0502020204030204" pitchFamily="34" charset="0"/>
                        </a:rPr>
                        <a:t>9 (31.0)</a:t>
                      </a:r>
                    </a:p>
                  </a:txBody>
                  <a:tcPr marL="68580" marR="68580" marT="36000" marB="3600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Microsoft YaHei"/>
                        </a:defRPr>
                      </a:lvl1pPr>
                      <a:lvl2pPr marL="457200" algn="l" defTabSz="914400" rtl="0" eaLnBrk="1" latinLnBrk="0" hangingPunct="1">
                        <a:defRPr sz="1800" kern="1200">
                          <a:solidFill>
                            <a:schemeClr val="tx1"/>
                          </a:solidFill>
                          <a:latin typeface="Microsoft YaHei"/>
                        </a:defRPr>
                      </a:lvl2pPr>
                      <a:lvl3pPr marL="914400" algn="l" defTabSz="914400" rtl="0" eaLnBrk="1" latinLnBrk="0" hangingPunct="1">
                        <a:defRPr sz="1800" kern="1200">
                          <a:solidFill>
                            <a:schemeClr val="tx1"/>
                          </a:solidFill>
                          <a:latin typeface="Microsoft YaHei"/>
                        </a:defRPr>
                      </a:lvl3pPr>
                      <a:lvl4pPr marL="1371600" algn="l" defTabSz="914400" rtl="0" eaLnBrk="1" latinLnBrk="0" hangingPunct="1">
                        <a:defRPr sz="1800" kern="1200">
                          <a:solidFill>
                            <a:schemeClr val="tx1"/>
                          </a:solidFill>
                          <a:latin typeface="Microsoft YaHei"/>
                        </a:defRPr>
                      </a:lvl4pPr>
                      <a:lvl5pPr marL="1828800" algn="l" defTabSz="914400" rtl="0" eaLnBrk="1" latinLnBrk="0" hangingPunct="1">
                        <a:defRPr sz="1800" kern="1200">
                          <a:solidFill>
                            <a:schemeClr val="tx1"/>
                          </a:solidFill>
                          <a:latin typeface="Microsoft YaHei"/>
                        </a:defRPr>
                      </a:lvl5pPr>
                      <a:lvl6pPr marL="2286000" algn="l" defTabSz="914400" rtl="0" eaLnBrk="1" latinLnBrk="0" hangingPunct="1">
                        <a:defRPr sz="1800" kern="1200">
                          <a:solidFill>
                            <a:schemeClr val="tx1"/>
                          </a:solidFill>
                          <a:latin typeface="Microsoft YaHei"/>
                        </a:defRPr>
                      </a:lvl6pPr>
                      <a:lvl7pPr marL="2743200" algn="l" defTabSz="914400" rtl="0" eaLnBrk="1" latinLnBrk="0" hangingPunct="1">
                        <a:defRPr sz="1800" kern="1200">
                          <a:solidFill>
                            <a:schemeClr val="tx1"/>
                          </a:solidFill>
                          <a:latin typeface="Microsoft YaHei"/>
                        </a:defRPr>
                      </a:lvl7pPr>
                      <a:lvl8pPr marL="3200400" algn="l" defTabSz="914400" rtl="0" eaLnBrk="1" latinLnBrk="0" hangingPunct="1">
                        <a:defRPr sz="1800" kern="1200">
                          <a:solidFill>
                            <a:schemeClr val="tx1"/>
                          </a:solidFill>
                          <a:latin typeface="Microsoft YaHei"/>
                        </a:defRPr>
                      </a:lvl8pPr>
                      <a:lvl9pPr marL="3657600" algn="l" defTabSz="914400" rtl="0" eaLnBrk="1" latinLnBrk="0" hangingPunct="1">
                        <a:defRPr sz="1800" kern="1200">
                          <a:solidFill>
                            <a:schemeClr val="tx1"/>
                          </a:solidFill>
                          <a:latin typeface="Microsoft YaHei"/>
                        </a:defRPr>
                      </a:lvl9pPr>
                    </a:lstStyle>
                    <a:p>
                      <a:pPr algn="ctr">
                        <a:lnSpc>
                          <a:spcPct val="100000"/>
                        </a:lnSpc>
                        <a:spcBef>
                          <a:spcPts val="0"/>
                        </a:spcBef>
                        <a:spcAft>
                          <a:spcPts val="0"/>
                        </a:spcAft>
                      </a:pPr>
                      <a:r>
                        <a:rPr lang="en-US" sz="1800" b="0" kern="1200" noProof="0" dirty="0">
                          <a:solidFill>
                            <a:schemeClr val="bg1"/>
                          </a:solidFill>
                          <a:latin typeface="Calibri" panose="020F0502020204030204" pitchFamily="34" charset="0"/>
                          <a:cs typeface="Calibri" panose="020F0502020204030204" pitchFamily="34" charset="0"/>
                        </a:rPr>
                        <a:t>13</a:t>
                      </a:r>
                    </a:p>
                  </a:txBody>
                  <a:tcPr marL="68580" marR="68580" marT="36000" marB="3600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1272003">
                <a:tc>
                  <a:txBody>
                    <a:bodyPr/>
                    <a:lstStyle/>
                    <a:p>
                      <a:pPr marL="0" indent="0">
                        <a:lnSpc>
                          <a:spcPct val="100000"/>
                        </a:lnSpc>
                        <a:spcBef>
                          <a:spcPts val="0"/>
                        </a:spcBef>
                        <a:spcAft>
                          <a:spcPts val="0"/>
                        </a:spcAft>
                        <a:buFont typeface="Wingdings" panose="05000000000000000000" pitchFamily="2" charset="2"/>
                        <a:buNone/>
                      </a:pPr>
                      <a:r>
                        <a:rPr lang="en-US" sz="18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Reason for cancelled definitive surgery</a:t>
                      </a:r>
                    </a:p>
                    <a:p>
                      <a:pPr marL="164592" indent="-146304">
                        <a:lnSpc>
                          <a:spcPct val="100000"/>
                        </a:lnSpc>
                        <a:spcBef>
                          <a:spcPts val="0"/>
                        </a:spcBef>
                        <a:spcAft>
                          <a:spcPts val="0"/>
                        </a:spcAft>
                        <a:buFont typeface="Wingdings" panose="05000000000000000000" pitchFamily="2" charset="2"/>
                        <a:buChar char="§"/>
                      </a:pPr>
                      <a:r>
                        <a:rPr lang="en-US" sz="1800" b="0" kern="1200" noProof="0" dirty="0">
                          <a:solidFill>
                            <a:schemeClr val="bg1"/>
                          </a:solidFill>
                          <a:latin typeface="Calibri" panose="020F0502020204030204" pitchFamily="34" charset="0"/>
                          <a:cs typeface="Calibri" panose="020F0502020204030204" pitchFamily="34" charset="0"/>
                        </a:rPr>
                        <a:t>Due to AE</a:t>
                      </a:r>
                    </a:p>
                    <a:p>
                      <a:pPr marL="164592" indent="-146304">
                        <a:lnSpc>
                          <a:spcPct val="100000"/>
                        </a:lnSpc>
                        <a:spcBef>
                          <a:spcPts val="0"/>
                        </a:spcBef>
                        <a:spcAft>
                          <a:spcPts val="0"/>
                        </a:spcAft>
                        <a:buFont typeface="Wingdings" panose="05000000000000000000" pitchFamily="2" charset="2"/>
                        <a:buChar char="§"/>
                      </a:pPr>
                      <a:r>
                        <a:rPr lang="en-US" sz="1800" b="0" kern="1200" noProof="0" dirty="0">
                          <a:solidFill>
                            <a:schemeClr val="bg1"/>
                          </a:solidFill>
                          <a:latin typeface="Calibri" panose="020F0502020204030204" pitchFamily="34" charset="0"/>
                          <a:cs typeface="Calibri" panose="020F0502020204030204" pitchFamily="34" charset="0"/>
                        </a:rPr>
                        <a:t>Due to PD</a:t>
                      </a:r>
                    </a:p>
                    <a:p>
                      <a:pPr marL="164592" indent="-146304">
                        <a:lnSpc>
                          <a:spcPct val="100000"/>
                        </a:lnSpc>
                        <a:spcBef>
                          <a:spcPts val="0"/>
                        </a:spcBef>
                        <a:spcAft>
                          <a:spcPts val="0"/>
                        </a:spcAft>
                        <a:buFont typeface="Wingdings" panose="05000000000000000000" pitchFamily="2" charset="2"/>
                        <a:buChar char="§"/>
                      </a:pPr>
                      <a:r>
                        <a:rPr lang="en-US" sz="1800" b="0" kern="1200" noProof="0" dirty="0">
                          <a:solidFill>
                            <a:schemeClr val="bg1"/>
                          </a:solidFill>
                          <a:latin typeface="Calibri" panose="020F0502020204030204" pitchFamily="34" charset="0"/>
                          <a:cs typeface="Calibri" panose="020F0502020204030204" pitchFamily="34" charset="0"/>
                        </a:rPr>
                        <a:t>Not fit for surgery</a:t>
                      </a:r>
                      <a:endParaRPr lang="en-US" sz="18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36000" marB="36000" anchor="ctr">
                    <a:lnL w="12700" cmpd="sng">
                      <a:noFill/>
                    </a:lnL>
                    <a:lnR>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lnSpc>
                          <a:spcPct val="100000"/>
                        </a:lnSpc>
                        <a:spcBef>
                          <a:spcPts val="0"/>
                        </a:spcBef>
                        <a:spcAft>
                          <a:spcPts val="0"/>
                        </a:spcAft>
                      </a:pPr>
                      <a:endParaRPr lang="en-US" sz="1800" b="0" kern="1200" noProof="0" dirty="0">
                        <a:solidFill>
                          <a:schemeClr val="bg1"/>
                        </a:solidFill>
                        <a:latin typeface="Calibri" panose="020F0502020204030204" pitchFamily="34" charset="0"/>
                        <a:cs typeface="Calibri" panose="020F0502020204030204" pitchFamily="34" charset="0"/>
                      </a:endParaRPr>
                    </a:p>
                    <a:p>
                      <a:pPr algn="ctr">
                        <a:lnSpc>
                          <a:spcPct val="100000"/>
                        </a:lnSpc>
                        <a:spcBef>
                          <a:spcPts val="0"/>
                        </a:spcBef>
                        <a:spcAft>
                          <a:spcPts val="0"/>
                        </a:spcAft>
                      </a:pPr>
                      <a:endParaRPr lang="en-US" sz="1800" b="0" kern="1200" noProof="0" dirty="0">
                        <a:solidFill>
                          <a:schemeClr val="bg1"/>
                        </a:solidFill>
                        <a:latin typeface="Calibri" panose="020F0502020204030204" pitchFamily="34" charset="0"/>
                        <a:cs typeface="Calibri" panose="020F0502020204030204" pitchFamily="34" charset="0"/>
                      </a:endParaRPr>
                    </a:p>
                    <a:p>
                      <a:pPr algn="ctr">
                        <a:lnSpc>
                          <a:spcPct val="100000"/>
                        </a:lnSpc>
                        <a:spcBef>
                          <a:spcPts val="0"/>
                        </a:spcBef>
                        <a:spcAft>
                          <a:spcPts val="0"/>
                        </a:spcAft>
                      </a:pPr>
                      <a:r>
                        <a:rPr lang="en-US" sz="1800" b="0" kern="1200" noProof="0" dirty="0">
                          <a:solidFill>
                            <a:schemeClr val="bg1"/>
                          </a:solidFill>
                          <a:latin typeface="Calibri" panose="020F0502020204030204" pitchFamily="34" charset="0"/>
                          <a:cs typeface="Calibri" panose="020F0502020204030204" pitchFamily="34" charset="0"/>
                        </a:rPr>
                        <a:t>1 (1.7)</a:t>
                      </a:r>
                    </a:p>
                    <a:p>
                      <a:pPr algn="ctr">
                        <a:lnSpc>
                          <a:spcPct val="100000"/>
                        </a:lnSpc>
                        <a:spcBef>
                          <a:spcPts val="0"/>
                        </a:spcBef>
                        <a:spcAft>
                          <a:spcPts val="0"/>
                        </a:spcAft>
                      </a:pPr>
                      <a:r>
                        <a:rPr lang="en-US" sz="1800" b="0" kern="1200" noProof="0" dirty="0">
                          <a:solidFill>
                            <a:schemeClr val="bg1"/>
                          </a:solidFill>
                          <a:latin typeface="Calibri" panose="020F0502020204030204" pitchFamily="34" charset="0"/>
                          <a:cs typeface="Calibri" panose="020F0502020204030204" pitchFamily="34" charset="0"/>
                        </a:rPr>
                        <a:t>0</a:t>
                      </a:r>
                    </a:p>
                    <a:p>
                      <a:pPr algn="ctr">
                        <a:lnSpc>
                          <a:spcPct val="100000"/>
                        </a:lnSpc>
                        <a:spcBef>
                          <a:spcPts val="0"/>
                        </a:spcBef>
                        <a:spcAft>
                          <a:spcPts val="0"/>
                        </a:spcAft>
                      </a:pPr>
                      <a:r>
                        <a:rPr lang="en-US" sz="1800" b="0" kern="1200" noProof="0" dirty="0">
                          <a:solidFill>
                            <a:schemeClr val="bg1"/>
                          </a:solidFill>
                          <a:latin typeface="Calibri" panose="020F0502020204030204" pitchFamily="34" charset="0"/>
                          <a:cs typeface="Calibri" panose="020F0502020204030204" pitchFamily="34" charset="0"/>
                        </a:rPr>
                        <a:t>3 (5.2)</a:t>
                      </a:r>
                      <a:endParaRPr lang="en-US" sz="18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36000" marB="36000" anchor="ctr">
                    <a:lnL>
                      <a:noFill/>
                    </a:lnL>
                    <a:lnR>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lnSpc>
                          <a:spcPct val="100000"/>
                        </a:lnSpc>
                        <a:spcBef>
                          <a:spcPts val="0"/>
                        </a:spcBef>
                        <a:spcAft>
                          <a:spcPts val="0"/>
                        </a:spcAft>
                      </a:pPr>
                      <a:endParaRPr lang="en-US" sz="1800" b="0" kern="1200" noProof="0" dirty="0">
                        <a:solidFill>
                          <a:schemeClr val="bg1"/>
                        </a:solidFill>
                        <a:latin typeface="Calibri" panose="020F0502020204030204" pitchFamily="34" charset="0"/>
                        <a:cs typeface="Calibri" panose="020F0502020204030204" pitchFamily="34" charset="0"/>
                      </a:endParaRPr>
                    </a:p>
                    <a:p>
                      <a:pPr algn="ctr">
                        <a:lnSpc>
                          <a:spcPct val="100000"/>
                        </a:lnSpc>
                        <a:spcBef>
                          <a:spcPts val="0"/>
                        </a:spcBef>
                        <a:spcAft>
                          <a:spcPts val="0"/>
                        </a:spcAft>
                      </a:pPr>
                      <a:endParaRPr lang="en-US" sz="1800" b="0" kern="1200" noProof="0" dirty="0">
                        <a:solidFill>
                          <a:schemeClr val="bg1"/>
                        </a:solidFill>
                        <a:latin typeface="Calibri" panose="020F0502020204030204" pitchFamily="34" charset="0"/>
                        <a:cs typeface="Calibri" panose="020F0502020204030204" pitchFamily="34" charset="0"/>
                      </a:endParaRPr>
                    </a:p>
                    <a:p>
                      <a:pPr algn="ctr">
                        <a:lnSpc>
                          <a:spcPct val="100000"/>
                        </a:lnSpc>
                        <a:spcBef>
                          <a:spcPts val="0"/>
                        </a:spcBef>
                        <a:spcAft>
                          <a:spcPts val="0"/>
                        </a:spcAft>
                      </a:pPr>
                      <a:r>
                        <a:rPr lang="en-US" sz="1800" b="0" kern="1200" noProof="0" dirty="0">
                          <a:solidFill>
                            <a:schemeClr val="bg1"/>
                          </a:solidFill>
                          <a:latin typeface="Calibri" panose="020F0502020204030204" pitchFamily="34" charset="0"/>
                          <a:cs typeface="Calibri" panose="020F0502020204030204" pitchFamily="34" charset="0"/>
                        </a:rPr>
                        <a:t>0</a:t>
                      </a:r>
                    </a:p>
                    <a:p>
                      <a:pPr algn="ctr">
                        <a:lnSpc>
                          <a:spcPct val="100000"/>
                        </a:lnSpc>
                        <a:spcBef>
                          <a:spcPts val="0"/>
                        </a:spcBef>
                        <a:spcAft>
                          <a:spcPts val="0"/>
                        </a:spcAft>
                      </a:pPr>
                      <a:r>
                        <a:rPr lang="en-US" sz="1800" b="0" kern="1200" noProof="0" dirty="0">
                          <a:solidFill>
                            <a:schemeClr val="bg1"/>
                          </a:solidFill>
                          <a:latin typeface="Calibri" panose="020F0502020204030204" pitchFamily="34" charset="0"/>
                          <a:cs typeface="Calibri" panose="020F0502020204030204" pitchFamily="34" charset="0"/>
                        </a:rPr>
                        <a:t>4 (13.7)</a:t>
                      </a:r>
                    </a:p>
                    <a:p>
                      <a:pPr algn="ctr">
                        <a:lnSpc>
                          <a:spcPct val="100000"/>
                        </a:lnSpc>
                        <a:spcBef>
                          <a:spcPts val="0"/>
                        </a:spcBef>
                        <a:spcAft>
                          <a:spcPts val="0"/>
                        </a:spcAft>
                      </a:pPr>
                      <a:r>
                        <a:rPr lang="en-US" sz="1800" b="0" kern="1200" noProof="0" dirty="0">
                          <a:solidFill>
                            <a:schemeClr val="bg1"/>
                          </a:solidFill>
                          <a:latin typeface="Calibri" panose="020F0502020204030204" pitchFamily="34" charset="0"/>
                          <a:cs typeface="Calibri" panose="020F0502020204030204" pitchFamily="34" charset="0"/>
                        </a:rPr>
                        <a:t>5 (17.2)</a:t>
                      </a:r>
                      <a:endParaRPr lang="en-US" sz="18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36000" marB="36000" anchor="ctr">
                    <a:lnL>
                      <a:noFill/>
                    </a:lnL>
                    <a:lnR>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a:lnSpc>
                          <a:spcPct val="100000"/>
                        </a:lnSpc>
                        <a:spcBef>
                          <a:spcPts val="0"/>
                        </a:spcBef>
                        <a:spcAft>
                          <a:spcPts val="0"/>
                        </a:spcAft>
                      </a:pPr>
                      <a:endParaRPr lang="en-US" sz="1800" b="0" kern="1200" noProof="0" dirty="0">
                        <a:solidFill>
                          <a:schemeClr val="bg1"/>
                        </a:solidFill>
                        <a:latin typeface="Calibri" panose="020F0502020204030204" pitchFamily="34" charset="0"/>
                        <a:cs typeface="Calibri" panose="020F0502020204030204" pitchFamily="34" charset="0"/>
                      </a:endParaRPr>
                    </a:p>
                    <a:p>
                      <a:pPr algn="ctr">
                        <a:lnSpc>
                          <a:spcPct val="100000"/>
                        </a:lnSpc>
                        <a:spcBef>
                          <a:spcPts val="0"/>
                        </a:spcBef>
                        <a:spcAft>
                          <a:spcPts val="0"/>
                        </a:spcAft>
                      </a:pPr>
                      <a:endParaRPr lang="en-US" sz="1800" b="0" kern="1200" noProof="0" dirty="0">
                        <a:solidFill>
                          <a:schemeClr val="bg1"/>
                        </a:solidFill>
                        <a:latin typeface="Calibri" panose="020F0502020204030204" pitchFamily="34" charset="0"/>
                        <a:cs typeface="Calibri" panose="020F0502020204030204" pitchFamily="34" charset="0"/>
                      </a:endParaRPr>
                    </a:p>
                    <a:p>
                      <a:pPr algn="ctr">
                        <a:lnSpc>
                          <a:spcPct val="100000"/>
                        </a:lnSpc>
                        <a:spcBef>
                          <a:spcPts val="0"/>
                        </a:spcBef>
                        <a:spcAft>
                          <a:spcPts val="0"/>
                        </a:spcAft>
                      </a:pPr>
                      <a:r>
                        <a:rPr lang="en-US" sz="1800" b="0" kern="1200" noProof="0" dirty="0">
                          <a:solidFill>
                            <a:schemeClr val="bg1"/>
                          </a:solidFill>
                          <a:latin typeface="Calibri" panose="020F0502020204030204" pitchFamily="34" charset="0"/>
                          <a:cs typeface="Calibri" panose="020F0502020204030204" pitchFamily="34" charset="0"/>
                        </a:rPr>
                        <a:t>1</a:t>
                      </a:r>
                    </a:p>
                    <a:p>
                      <a:pPr algn="ctr">
                        <a:lnSpc>
                          <a:spcPct val="100000"/>
                        </a:lnSpc>
                        <a:spcBef>
                          <a:spcPts val="0"/>
                        </a:spcBef>
                        <a:spcAft>
                          <a:spcPts val="0"/>
                        </a:spcAft>
                      </a:pPr>
                      <a:r>
                        <a:rPr lang="en-US" sz="1800" b="0" kern="1200" noProof="0" dirty="0">
                          <a:solidFill>
                            <a:schemeClr val="bg1"/>
                          </a:solidFill>
                          <a:latin typeface="Calibri" panose="020F0502020204030204" pitchFamily="34" charset="0"/>
                          <a:cs typeface="Calibri" panose="020F0502020204030204" pitchFamily="34" charset="0"/>
                        </a:rPr>
                        <a:t>4</a:t>
                      </a:r>
                    </a:p>
                    <a:p>
                      <a:pPr algn="ctr">
                        <a:lnSpc>
                          <a:spcPct val="100000"/>
                        </a:lnSpc>
                        <a:spcBef>
                          <a:spcPts val="0"/>
                        </a:spcBef>
                        <a:spcAft>
                          <a:spcPts val="0"/>
                        </a:spcAft>
                      </a:pPr>
                      <a:r>
                        <a:rPr lang="en-US" sz="1800" b="0" kern="1200" noProof="0" dirty="0">
                          <a:solidFill>
                            <a:schemeClr val="bg1"/>
                          </a:solidFill>
                          <a:latin typeface="Calibri" panose="020F0502020204030204" pitchFamily="34" charset="0"/>
                          <a:cs typeface="Calibri" panose="020F0502020204030204" pitchFamily="34" charset="0"/>
                        </a:rPr>
                        <a:t>8</a:t>
                      </a:r>
                      <a:endParaRPr lang="en-US" sz="18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36000" marB="36000" anchor="ctr">
                    <a:lnL>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691654747"/>
                  </a:ext>
                </a:extLst>
              </a:tr>
            </a:tbl>
          </a:graphicData>
        </a:graphic>
      </p:graphicFrame>
      <p:sp>
        <p:nvSpPr>
          <p:cNvPr id="13" name="CuadroTexto 11">
            <a:extLst>
              <a:ext uri="{FF2B5EF4-FFF2-40B4-BE49-F238E27FC236}">
                <a16:creationId xmlns:a16="http://schemas.microsoft.com/office/drawing/2014/main" id="{C6E0A36B-EC57-4717-762A-C3F5C92B0526}"/>
              </a:ext>
            </a:extLst>
          </p:cNvPr>
          <p:cNvSpPr txBox="1"/>
          <p:nvPr/>
        </p:nvSpPr>
        <p:spPr>
          <a:xfrm>
            <a:off x="7279430" y="2164140"/>
            <a:ext cx="3897450" cy="369332"/>
          </a:xfrm>
          <a:prstGeom prst="rect">
            <a:avLst/>
          </a:prstGeom>
          <a:noFill/>
        </p:spPr>
        <p:txBody>
          <a:bodyPr wrap="square" rtlCol="0">
            <a:spAutoFit/>
          </a:bodyPr>
          <a:lstStyle/>
          <a:p>
            <a:pPr algn="ctr"/>
            <a:r>
              <a:rPr lang="it-IT" b="1" dirty="0">
                <a:solidFill>
                  <a:schemeClr val="bg1"/>
                </a:solidFill>
              </a:rPr>
              <a:t>OR: </a:t>
            </a:r>
            <a:r>
              <a:rPr lang="es-ES" b="1" dirty="0">
                <a:solidFill>
                  <a:schemeClr val="bg1"/>
                </a:solidFill>
              </a:rPr>
              <a:t>5.96 (95% CI: 1.65-21.56)</a:t>
            </a:r>
          </a:p>
        </p:txBody>
      </p:sp>
      <p:sp>
        <p:nvSpPr>
          <p:cNvPr id="14" name="TextBox 13">
            <a:extLst>
              <a:ext uri="{FF2B5EF4-FFF2-40B4-BE49-F238E27FC236}">
                <a16:creationId xmlns:a16="http://schemas.microsoft.com/office/drawing/2014/main" id="{AB03952A-3257-7CEF-45F3-3F27695FE49C}"/>
              </a:ext>
            </a:extLst>
          </p:cNvPr>
          <p:cNvSpPr txBox="1"/>
          <p:nvPr/>
        </p:nvSpPr>
        <p:spPr bwMode="auto">
          <a:xfrm>
            <a:off x="7570472" y="1604334"/>
            <a:ext cx="32409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Patients With Definitive Surgery</a:t>
            </a:r>
          </a:p>
        </p:txBody>
      </p:sp>
      <p:sp>
        <p:nvSpPr>
          <p:cNvPr id="15" name="TextBox 14">
            <a:extLst>
              <a:ext uri="{FF2B5EF4-FFF2-40B4-BE49-F238E27FC236}">
                <a16:creationId xmlns:a16="http://schemas.microsoft.com/office/drawing/2014/main" id="{F0923015-B2A6-46E0-CC56-0F15ED17C022}"/>
              </a:ext>
            </a:extLst>
          </p:cNvPr>
          <p:cNvSpPr txBox="1"/>
          <p:nvPr/>
        </p:nvSpPr>
        <p:spPr bwMode="auto">
          <a:xfrm>
            <a:off x="10500605" y="2605357"/>
            <a:ext cx="13525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s-ES" sz="1800" i="1" dirty="0">
                <a:solidFill>
                  <a:schemeClr val="bg1"/>
                </a:solidFill>
              </a:rPr>
              <a:t>P = </a:t>
            </a:r>
            <a:r>
              <a:rPr lang="es-ES" sz="1800" dirty="0">
                <a:solidFill>
                  <a:schemeClr val="bg1"/>
                </a:solidFill>
              </a:rPr>
              <a:t>.00807</a:t>
            </a:r>
            <a:endParaRPr lang="en-US" dirty="0"/>
          </a:p>
        </p:txBody>
      </p:sp>
      <p:grpSp>
        <p:nvGrpSpPr>
          <p:cNvPr id="4" name="Group 3">
            <a:extLst>
              <a:ext uri="{FF2B5EF4-FFF2-40B4-BE49-F238E27FC236}">
                <a16:creationId xmlns:a16="http://schemas.microsoft.com/office/drawing/2014/main" id="{578BB823-5966-D8D1-CCB6-CFD8D5C8591F}"/>
              </a:ext>
            </a:extLst>
          </p:cNvPr>
          <p:cNvGrpSpPr/>
          <p:nvPr/>
        </p:nvGrpSpPr>
        <p:grpSpPr>
          <a:xfrm>
            <a:off x="8008882" y="2685326"/>
            <a:ext cx="890808" cy="2258078"/>
            <a:chOff x="8008882" y="2685326"/>
            <a:chExt cx="890808" cy="2258078"/>
          </a:xfrm>
        </p:grpSpPr>
        <p:sp>
          <p:nvSpPr>
            <p:cNvPr id="39" name="Rectangle 38">
              <a:extLst>
                <a:ext uri="{FF2B5EF4-FFF2-40B4-BE49-F238E27FC236}">
                  <a16:creationId xmlns:a16="http://schemas.microsoft.com/office/drawing/2014/main" id="{C2BB5446-0F04-CC9B-87CD-730DE5F5F863}"/>
                </a:ext>
              </a:extLst>
            </p:cNvPr>
            <p:cNvSpPr/>
            <p:nvPr/>
          </p:nvSpPr>
          <p:spPr bwMode="auto">
            <a:xfrm>
              <a:off x="8008882" y="2997844"/>
              <a:ext cx="890808" cy="194556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TextBox 39">
              <a:extLst>
                <a:ext uri="{FF2B5EF4-FFF2-40B4-BE49-F238E27FC236}">
                  <a16:creationId xmlns:a16="http://schemas.microsoft.com/office/drawing/2014/main" id="{31118715-320E-F68D-2037-AF8BF46681E4}"/>
                </a:ext>
              </a:extLst>
            </p:cNvPr>
            <p:cNvSpPr txBox="1"/>
            <p:nvPr/>
          </p:nvSpPr>
          <p:spPr bwMode="auto">
            <a:xfrm>
              <a:off x="8014448" y="2685326"/>
              <a:ext cx="8796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93.0</a:t>
              </a:r>
            </a:p>
          </p:txBody>
        </p:sp>
      </p:grpSp>
      <p:grpSp>
        <p:nvGrpSpPr>
          <p:cNvPr id="3" name="Group 2">
            <a:extLst>
              <a:ext uri="{FF2B5EF4-FFF2-40B4-BE49-F238E27FC236}">
                <a16:creationId xmlns:a16="http://schemas.microsoft.com/office/drawing/2014/main" id="{172094CC-C043-4417-9B84-9F02C70EE78D}"/>
              </a:ext>
            </a:extLst>
          </p:cNvPr>
          <p:cNvGrpSpPr/>
          <p:nvPr/>
        </p:nvGrpSpPr>
        <p:grpSpPr>
          <a:xfrm>
            <a:off x="9824903" y="3124200"/>
            <a:ext cx="890808" cy="1827475"/>
            <a:chOff x="9824903" y="3124200"/>
            <a:chExt cx="890808" cy="1827475"/>
          </a:xfrm>
        </p:grpSpPr>
        <p:sp>
          <p:nvSpPr>
            <p:cNvPr id="37" name="Rectangle 36">
              <a:extLst>
                <a:ext uri="{FF2B5EF4-FFF2-40B4-BE49-F238E27FC236}">
                  <a16:creationId xmlns:a16="http://schemas.microsoft.com/office/drawing/2014/main" id="{36B10AA4-0DFF-DABB-2192-E89E8B177B97}"/>
                </a:ext>
              </a:extLst>
            </p:cNvPr>
            <p:cNvSpPr/>
            <p:nvPr/>
          </p:nvSpPr>
          <p:spPr bwMode="auto">
            <a:xfrm>
              <a:off x="9824903" y="3483980"/>
              <a:ext cx="890808" cy="146769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TextBox 37">
              <a:extLst>
                <a:ext uri="{FF2B5EF4-FFF2-40B4-BE49-F238E27FC236}">
                  <a16:creationId xmlns:a16="http://schemas.microsoft.com/office/drawing/2014/main" id="{5CCD9CC2-60F1-DAF0-173B-2486C789BD79}"/>
                </a:ext>
              </a:extLst>
            </p:cNvPr>
            <p:cNvSpPr txBox="1"/>
            <p:nvPr/>
          </p:nvSpPr>
          <p:spPr bwMode="auto">
            <a:xfrm>
              <a:off x="9830469" y="3124200"/>
              <a:ext cx="8796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69.0</a:t>
              </a:r>
            </a:p>
          </p:txBody>
        </p:sp>
      </p:grpSp>
      <p:grpSp>
        <p:nvGrpSpPr>
          <p:cNvPr id="5" name="Group 4">
            <a:extLst>
              <a:ext uri="{FF2B5EF4-FFF2-40B4-BE49-F238E27FC236}">
                <a16:creationId xmlns:a16="http://schemas.microsoft.com/office/drawing/2014/main" id="{0273F8C9-8EAB-1BCC-0537-101EB097AD3F}"/>
              </a:ext>
            </a:extLst>
          </p:cNvPr>
          <p:cNvGrpSpPr/>
          <p:nvPr/>
        </p:nvGrpSpPr>
        <p:grpSpPr>
          <a:xfrm>
            <a:off x="6747817" y="2544431"/>
            <a:ext cx="4429063" cy="2802172"/>
            <a:chOff x="6747817" y="2544431"/>
            <a:chExt cx="4429063" cy="2802172"/>
          </a:xfrm>
        </p:grpSpPr>
        <p:sp>
          <p:nvSpPr>
            <p:cNvPr id="17" name="TextBox 16">
              <a:extLst>
                <a:ext uri="{FF2B5EF4-FFF2-40B4-BE49-F238E27FC236}">
                  <a16:creationId xmlns:a16="http://schemas.microsoft.com/office/drawing/2014/main" id="{04DC253E-F1CC-F54B-CD33-A1B0CB1EB90C}"/>
                </a:ext>
              </a:extLst>
            </p:cNvPr>
            <p:cNvSpPr txBox="1"/>
            <p:nvPr/>
          </p:nvSpPr>
          <p:spPr bwMode="auto">
            <a:xfrm>
              <a:off x="7538422" y="4977271"/>
              <a:ext cx="1821271"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b="1" dirty="0" err="1">
                  <a:solidFill>
                    <a:schemeClr val="bg1"/>
                  </a:solidFill>
                  <a:latin typeface="Calibri" panose="020F0502020204030204" pitchFamily="34" charset="0"/>
                </a:rPr>
                <a:t>Nivo</a:t>
              </a:r>
              <a:r>
                <a:rPr lang="en-US" b="1" dirty="0">
                  <a:solidFill>
                    <a:schemeClr val="bg1"/>
                  </a:solidFill>
                  <a:latin typeface="Calibri" panose="020F0502020204030204" pitchFamily="34" charset="0"/>
                </a:rPr>
                <a:t> + CT</a:t>
              </a:r>
            </a:p>
          </p:txBody>
        </p:sp>
        <p:sp>
          <p:nvSpPr>
            <p:cNvPr id="19" name="TextBox 18">
              <a:extLst>
                <a:ext uri="{FF2B5EF4-FFF2-40B4-BE49-F238E27FC236}">
                  <a16:creationId xmlns:a16="http://schemas.microsoft.com/office/drawing/2014/main" id="{15B25B55-FAFE-AC49-37EB-EB01091BA34A}"/>
                </a:ext>
              </a:extLst>
            </p:cNvPr>
            <p:cNvSpPr txBox="1"/>
            <p:nvPr/>
          </p:nvSpPr>
          <p:spPr bwMode="auto">
            <a:xfrm>
              <a:off x="9359694" y="4977271"/>
              <a:ext cx="181718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b="1" dirty="0">
                  <a:solidFill>
                    <a:schemeClr val="bg1"/>
                  </a:solidFill>
                  <a:latin typeface="Calibri" panose="020F0502020204030204" pitchFamily="34" charset="0"/>
                </a:rPr>
                <a:t>CT</a:t>
              </a:r>
            </a:p>
          </p:txBody>
        </p:sp>
        <p:cxnSp>
          <p:nvCxnSpPr>
            <p:cNvPr id="21" name="Straight Connector 20">
              <a:extLst>
                <a:ext uri="{FF2B5EF4-FFF2-40B4-BE49-F238E27FC236}">
                  <a16:creationId xmlns:a16="http://schemas.microsoft.com/office/drawing/2014/main" id="{D31BE147-6D5A-5516-D0D3-5D8C9167E83D}"/>
                </a:ext>
              </a:extLst>
            </p:cNvPr>
            <p:cNvCxnSpPr>
              <a:cxnSpLocks/>
            </p:cNvCxnSpPr>
            <p:nvPr/>
          </p:nvCxnSpPr>
          <p:spPr bwMode="auto">
            <a:xfrm flipV="1">
              <a:off x="7538674" y="2812648"/>
              <a:ext cx="0" cy="211979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5956DE25-4BF4-76C1-FDE8-3415411051C5}"/>
                </a:ext>
              </a:extLst>
            </p:cNvPr>
            <p:cNvCxnSpPr/>
            <p:nvPr/>
          </p:nvCxnSpPr>
          <p:spPr bwMode="auto">
            <a:xfrm>
              <a:off x="7538674" y="494340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72A132A4-443D-8C95-BF07-B27296D1B7A6}"/>
                </a:ext>
              </a:extLst>
            </p:cNvPr>
            <p:cNvCxnSpPr/>
            <p:nvPr/>
          </p:nvCxnSpPr>
          <p:spPr bwMode="auto">
            <a:xfrm>
              <a:off x="9359365" y="494340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F9E05835-361C-D8F6-0F53-94B73CF452A8}"/>
                </a:ext>
              </a:extLst>
            </p:cNvPr>
            <p:cNvCxnSpPr/>
            <p:nvPr/>
          </p:nvCxnSpPr>
          <p:spPr bwMode="auto">
            <a:xfrm flipH="1">
              <a:off x="7476016" y="494340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A227D232-70D8-B7AE-E2EC-B3D0DA46B5FE}"/>
                </a:ext>
              </a:extLst>
            </p:cNvPr>
            <p:cNvCxnSpPr>
              <a:cxnSpLocks/>
            </p:cNvCxnSpPr>
            <p:nvPr/>
          </p:nvCxnSpPr>
          <p:spPr bwMode="auto">
            <a:xfrm>
              <a:off x="7519423" y="4943405"/>
              <a:ext cx="3615423" cy="0"/>
            </a:xfrm>
            <a:prstGeom prst="line">
              <a:avLst/>
            </a:prstGeom>
            <a:noFill/>
            <a:ln w="28575" cap="flat" cmpd="sng" algn="ctr">
              <a:solidFill>
                <a:schemeClr val="bg1"/>
              </a:solidFill>
              <a:prstDash val="solid"/>
              <a:round/>
              <a:headEnd type="none" w="med" len="med"/>
              <a:tailEnd type="none" w="med" len="med"/>
            </a:ln>
            <a:effectLst/>
          </p:spPr>
        </p:cxnSp>
        <p:grpSp>
          <p:nvGrpSpPr>
            <p:cNvPr id="28" name="Group 27">
              <a:extLst>
                <a:ext uri="{FF2B5EF4-FFF2-40B4-BE49-F238E27FC236}">
                  <a16:creationId xmlns:a16="http://schemas.microsoft.com/office/drawing/2014/main" id="{0C26F90E-5F4C-481E-E495-22778B473E7B}"/>
                </a:ext>
              </a:extLst>
            </p:cNvPr>
            <p:cNvGrpSpPr/>
            <p:nvPr/>
          </p:nvGrpSpPr>
          <p:grpSpPr>
            <a:xfrm>
              <a:off x="6747817" y="2648658"/>
              <a:ext cx="792207" cy="369332"/>
              <a:chOff x="6747817" y="924030"/>
              <a:chExt cx="792207" cy="369332"/>
            </a:xfrm>
          </p:grpSpPr>
          <p:cxnSp>
            <p:nvCxnSpPr>
              <p:cNvPr id="49" name="Straight Connector 48">
                <a:extLst>
                  <a:ext uri="{FF2B5EF4-FFF2-40B4-BE49-F238E27FC236}">
                    <a16:creationId xmlns:a16="http://schemas.microsoft.com/office/drawing/2014/main" id="{0F55AC2E-1807-0B6C-39BD-DC8158EC0905}"/>
                  </a:ext>
                </a:extLst>
              </p:cNvPr>
              <p:cNvCxnSpPr/>
              <p:nvPr/>
            </p:nvCxnSpPr>
            <p:spPr bwMode="auto">
              <a:xfrm flipH="1">
                <a:off x="7476016" y="1102462"/>
                <a:ext cx="64008" cy="0"/>
              </a:xfrm>
              <a:prstGeom prst="line">
                <a:avLst/>
              </a:prstGeom>
              <a:noFill/>
              <a:ln w="28575" cap="flat" cmpd="sng" algn="ctr">
                <a:solidFill>
                  <a:schemeClr val="bg1"/>
                </a:solidFill>
                <a:prstDash val="solid"/>
                <a:round/>
                <a:headEnd type="none" w="med" len="med"/>
                <a:tailEnd type="none" w="med" len="med"/>
              </a:ln>
              <a:effectLst/>
            </p:spPr>
          </p:cxnSp>
          <p:sp>
            <p:nvSpPr>
              <p:cNvPr id="50" name="TextBox 49">
                <a:extLst>
                  <a:ext uri="{FF2B5EF4-FFF2-40B4-BE49-F238E27FC236}">
                    <a16:creationId xmlns:a16="http://schemas.microsoft.com/office/drawing/2014/main" id="{29778F30-0D8F-FB1B-4D89-D0C2A1D25E1E}"/>
                  </a:ext>
                </a:extLst>
              </p:cNvPr>
              <p:cNvSpPr txBox="1"/>
              <p:nvPr/>
            </p:nvSpPr>
            <p:spPr bwMode="auto">
              <a:xfrm>
                <a:off x="6747817" y="924030"/>
                <a:ext cx="77002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grpSp>
        <p:grpSp>
          <p:nvGrpSpPr>
            <p:cNvPr id="29" name="Group 28">
              <a:extLst>
                <a:ext uri="{FF2B5EF4-FFF2-40B4-BE49-F238E27FC236}">
                  <a16:creationId xmlns:a16="http://schemas.microsoft.com/office/drawing/2014/main" id="{E20FB39E-5C53-4147-62C9-A2B1F57A1974}"/>
                </a:ext>
              </a:extLst>
            </p:cNvPr>
            <p:cNvGrpSpPr/>
            <p:nvPr/>
          </p:nvGrpSpPr>
          <p:grpSpPr>
            <a:xfrm>
              <a:off x="6747817" y="3068777"/>
              <a:ext cx="792207" cy="369332"/>
              <a:chOff x="6747817" y="1691389"/>
              <a:chExt cx="792207" cy="369332"/>
            </a:xfrm>
          </p:grpSpPr>
          <p:cxnSp>
            <p:nvCxnSpPr>
              <p:cNvPr id="47" name="Straight Connector 46">
                <a:extLst>
                  <a:ext uri="{FF2B5EF4-FFF2-40B4-BE49-F238E27FC236}">
                    <a16:creationId xmlns:a16="http://schemas.microsoft.com/office/drawing/2014/main" id="{FCF1FCD0-F26C-358F-1C9D-C4224ADD96EA}"/>
                  </a:ext>
                </a:extLst>
              </p:cNvPr>
              <p:cNvCxnSpPr/>
              <p:nvPr/>
            </p:nvCxnSpPr>
            <p:spPr bwMode="auto">
              <a:xfrm flipH="1">
                <a:off x="7476016" y="1870651"/>
                <a:ext cx="64008" cy="0"/>
              </a:xfrm>
              <a:prstGeom prst="line">
                <a:avLst/>
              </a:prstGeom>
              <a:noFill/>
              <a:ln w="28575" cap="flat" cmpd="sng" algn="ctr">
                <a:solidFill>
                  <a:schemeClr val="bg1"/>
                </a:solidFill>
                <a:prstDash val="solid"/>
                <a:round/>
                <a:headEnd type="none" w="med" len="med"/>
                <a:tailEnd type="none" w="med" len="med"/>
              </a:ln>
              <a:effectLst/>
            </p:spPr>
          </p:cxnSp>
          <p:sp>
            <p:nvSpPr>
              <p:cNvPr id="48" name="TextBox 47">
                <a:extLst>
                  <a:ext uri="{FF2B5EF4-FFF2-40B4-BE49-F238E27FC236}">
                    <a16:creationId xmlns:a16="http://schemas.microsoft.com/office/drawing/2014/main" id="{DF98CFF3-E7E1-8650-21BD-5ECA9773E32D}"/>
                  </a:ext>
                </a:extLst>
              </p:cNvPr>
              <p:cNvSpPr txBox="1"/>
              <p:nvPr/>
            </p:nvSpPr>
            <p:spPr bwMode="auto">
              <a:xfrm>
                <a:off x="6747817" y="1691389"/>
                <a:ext cx="77002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grpSp>
        <p:grpSp>
          <p:nvGrpSpPr>
            <p:cNvPr id="30" name="Group 29">
              <a:extLst>
                <a:ext uri="{FF2B5EF4-FFF2-40B4-BE49-F238E27FC236}">
                  <a16:creationId xmlns:a16="http://schemas.microsoft.com/office/drawing/2014/main" id="{34782CB3-E758-FC3C-07CB-E733E5E87D5D}"/>
                </a:ext>
              </a:extLst>
            </p:cNvPr>
            <p:cNvGrpSpPr/>
            <p:nvPr/>
          </p:nvGrpSpPr>
          <p:grpSpPr>
            <a:xfrm>
              <a:off x="6747817" y="3465746"/>
              <a:ext cx="792207" cy="369332"/>
              <a:chOff x="6747817" y="2458748"/>
              <a:chExt cx="792207" cy="369332"/>
            </a:xfrm>
          </p:grpSpPr>
          <p:cxnSp>
            <p:nvCxnSpPr>
              <p:cNvPr id="45" name="Straight Connector 44">
                <a:extLst>
                  <a:ext uri="{FF2B5EF4-FFF2-40B4-BE49-F238E27FC236}">
                    <a16:creationId xmlns:a16="http://schemas.microsoft.com/office/drawing/2014/main" id="{3ABA5579-3789-6115-155C-3A2ECF26BB5A}"/>
                  </a:ext>
                </a:extLst>
              </p:cNvPr>
              <p:cNvCxnSpPr/>
              <p:nvPr/>
            </p:nvCxnSpPr>
            <p:spPr bwMode="auto">
              <a:xfrm flipH="1">
                <a:off x="7476016" y="2638840"/>
                <a:ext cx="64008" cy="0"/>
              </a:xfrm>
              <a:prstGeom prst="line">
                <a:avLst/>
              </a:prstGeom>
              <a:noFill/>
              <a:ln w="28575" cap="flat" cmpd="sng" algn="ctr">
                <a:solidFill>
                  <a:schemeClr val="bg1"/>
                </a:solidFill>
                <a:prstDash val="solid"/>
                <a:round/>
                <a:headEnd type="none" w="med" len="med"/>
                <a:tailEnd type="none" w="med" len="med"/>
              </a:ln>
              <a:effectLst/>
            </p:spPr>
          </p:cxnSp>
          <p:sp>
            <p:nvSpPr>
              <p:cNvPr id="46" name="TextBox 45">
                <a:extLst>
                  <a:ext uri="{FF2B5EF4-FFF2-40B4-BE49-F238E27FC236}">
                    <a16:creationId xmlns:a16="http://schemas.microsoft.com/office/drawing/2014/main" id="{6243E17D-F7FA-52EA-B3C1-7CBBB9205A28}"/>
                  </a:ext>
                </a:extLst>
              </p:cNvPr>
              <p:cNvSpPr txBox="1"/>
              <p:nvPr/>
            </p:nvSpPr>
            <p:spPr bwMode="auto">
              <a:xfrm>
                <a:off x="6747817" y="2458748"/>
                <a:ext cx="77002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grpSp>
        <p:grpSp>
          <p:nvGrpSpPr>
            <p:cNvPr id="31" name="Group 30">
              <a:extLst>
                <a:ext uri="{FF2B5EF4-FFF2-40B4-BE49-F238E27FC236}">
                  <a16:creationId xmlns:a16="http://schemas.microsoft.com/office/drawing/2014/main" id="{6D328939-E07D-D850-6B10-44DCB894C6E1}"/>
                </a:ext>
              </a:extLst>
            </p:cNvPr>
            <p:cNvGrpSpPr/>
            <p:nvPr/>
          </p:nvGrpSpPr>
          <p:grpSpPr>
            <a:xfrm>
              <a:off x="6747817" y="3909014"/>
              <a:ext cx="792207" cy="369332"/>
              <a:chOff x="6747817" y="3226107"/>
              <a:chExt cx="792207" cy="369332"/>
            </a:xfrm>
          </p:grpSpPr>
          <p:cxnSp>
            <p:nvCxnSpPr>
              <p:cNvPr id="43" name="Straight Connector 42">
                <a:extLst>
                  <a:ext uri="{FF2B5EF4-FFF2-40B4-BE49-F238E27FC236}">
                    <a16:creationId xmlns:a16="http://schemas.microsoft.com/office/drawing/2014/main" id="{3154A45B-1A8A-467F-C998-7B22DBFAECBB}"/>
                  </a:ext>
                </a:extLst>
              </p:cNvPr>
              <p:cNvCxnSpPr/>
              <p:nvPr/>
            </p:nvCxnSpPr>
            <p:spPr bwMode="auto">
              <a:xfrm flipH="1">
                <a:off x="7476016" y="3407029"/>
                <a:ext cx="64008" cy="0"/>
              </a:xfrm>
              <a:prstGeom prst="line">
                <a:avLst/>
              </a:prstGeom>
              <a:noFill/>
              <a:ln w="28575" cap="flat" cmpd="sng" algn="ctr">
                <a:solidFill>
                  <a:schemeClr val="bg1"/>
                </a:solidFill>
                <a:prstDash val="solid"/>
                <a:round/>
                <a:headEnd type="none" w="med" len="med"/>
                <a:tailEnd type="none" w="med" len="med"/>
              </a:ln>
              <a:effectLst/>
            </p:spPr>
          </p:cxnSp>
          <p:sp>
            <p:nvSpPr>
              <p:cNvPr id="44" name="TextBox 43">
                <a:extLst>
                  <a:ext uri="{FF2B5EF4-FFF2-40B4-BE49-F238E27FC236}">
                    <a16:creationId xmlns:a16="http://schemas.microsoft.com/office/drawing/2014/main" id="{50032248-7313-8659-9D06-8E0E41C94087}"/>
                  </a:ext>
                </a:extLst>
              </p:cNvPr>
              <p:cNvSpPr txBox="1"/>
              <p:nvPr/>
            </p:nvSpPr>
            <p:spPr bwMode="auto">
              <a:xfrm>
                <a:off x="6747817" y="3226107"/>
                <a:ext cx="77002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grpSp>
        <p:grpSp>
          <p:nvGrpSpPr>
            <p:cNvPr id="32" name="Group 31">
              <a:extLst>
                <a:ext uri="{FF2B5EF4-FFF2-40B4-BE49-F238E27FC236}">
                  <a16:creationId xmlns:a16="http://schemas.microsoft.com/office/drawing/2014/main" id="{29A162D5-43FB-6891-2B43-1D10527E6549}"/>
                </a:ext>
              </a:extLst>
            </p:cNvPr>
            <p:cNvGrpSpPr/>
            <p:nvPr/>
          </p:nvGrpSpPr>
          <p:grpSpPr>
            <a:xfrm>
              <a:off x="6747817" y="4329132"/>
              <a:ext cx="792207" cy="369332"/>
              <a:chOff x="6747817" y="3993466"/>
              <a:chExt cx="792207" cy="369332"/>
            </a:xfrm>
          </p:grpSpPr>
          <p:cxnSp>
            <p:nvCxnSpPr>
              <p:cNvPr id="41" name="Straight Connector 40">
                <a:extLst>
                  <a:ext uri="{FF2B5EF4-FFF2-40B4-BE49-F238E27FC236}">
                    <a16:creationId xmlns:a16="http://schemas.microsoft.com/office/drawing/2014/main" id="{535F41DD-C59C-3020-3052-78C2167F7B5B}"/>
                  </a:ext>
                </a:extLst>
              </p:cNvPr>
              <p:cNvCxnSpPr/>
              <p:nvPr/>
            </p:nvCxnSpPr>
            <p:spPr bwMode="auto">
              <a:xfrm flipH="1">
                <a:off x="7476016" y="4175218"/>
                <a:ext cx="64008" cy="0"/>
              </a:xfrm>
              <a:prstGeom prst="line">
                <a:avLst/>
              </a:prstGeom>
              <a:noFill/>
              <a:ln w="28575" cap="flat" cmpd="sng" algn="ctr">
                <a:solidFill>
                  <a:schemeClr val="bg1"/>
                </a:solidFill>
                <a:prstDash val="solid"/>
                <a:round/>
                <a:headEnd type="none" w="med" len="med"/>
                <a:tailEnd type="none" w="med" len="med"/>
              </a:ln>
              <a:effectLst/>
            </p:spPr>
          </p:cxnSp>
          <p:sp>
            <p:nvSpPr>
              <p:cNvPr id="42" name="TextBox 41">
                <a:extLst>
                  <a:ext uri="{FF2B5EF4-FFF2-40B4-BE49-F238E27FC236}">
                    <a16:creationId xmlns:a16="http://schemas.microsoft.com/office/drawing/2014/main" id="{1221482C-D59F-B49D-9375-64095D9E1D34}"/>
                  </a:ext>
                </a:extLst>
              </p:cNvPr>
              <p:cNvSpPr txBox="1"/>
              <p:nvPr/>
            </p:nvSpPr>
            <p:spPr bwMode="auto">
              <a:xfrm>
                <a:off x="6747817" y="3993466"/>
                <a:ext cx="77002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grpSp>
        <p:sp>
          <p:nvSpPr>
            <p:cNvPr id="33" name="TextBox 32">
              <a:extLst>
                <a:ext uri="{FF2B5EF4-FFF2-40B4-BE49-F238E27FC236}">
                  <a16:creationId xmlns:a16="http://schemas.microsoft.com/office/drawing/2014/main" id="{EAC79B3A-8679-778A-C360-F8BE7627658F}"/>
                </a:ext>
              </a:extLst>
            </p:cNvPr>
            <p:cNvSpPr txBox="1"/>
            <p:nvPr/>
          </p:nvSpPr>
          <p:spPr bwMode="auto">
            <a:xfrm>
              <a:off x="6747817" y="4760823"/>
              <a:ext cx="77002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6" name="Freeform 35">
              <a:extLst>
                <a:ext uri="{FF2B5EF4-FFF2-40B4-BE49-F238E27FC236}">
                  <a16:creationId xmlns:a16="http://schemas.microsoft.com/office/drawing/2014/main" id="{1337F877-5A69-5823-F0BC-3D1342824818}"/>
                </a:ext>
              </a:extLst>
            </p:cNvPr>
            <p:cNvSpPr/>
            <p:nvPr/>
          </p:nvSpPr>
          <p:spPr bwMode="auto">
            <a:xfrm>
              <a:off x="8469454" y="2544431"/>
              <a:ext cx="1790018" cy="613458"/>
            </a:xfrm>
            <a:custGeom>
              <a:avLst/>
              <a:gdLst>
                <a:gd name="connsiteX0" fmla="*/ 0 w 1875098"/>
                <a:gd name="connsiteY0" fmla="*/ 173620 h 613458"/>
                <a:gd name="connsiteX1" fmla="*/ 0 w 1875098"/>
                <a:gd name="connsiteY1" fmla="*/ 0 h 613458"/>
                <a:gd name="connsiteX2" fmla="*/ 1875098 w 1875098"/>
                <a:gd name="connsiteY2" fmla="*/ 0 h 613458"/>
                <a:gd name="connsiteX3" fmla="*/ 1875098 w 1875098"/>
                <a:gd name="connsiteY3" fmla="*/ 115747 h 613458"/>
                <a:gd name="connsiteX4" fmla="*/ 1875098 w 1875098"/>
                <a:gd name="connsiteY4" fmla="*/ 613458 h 613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5098" h="613458">
                  <a:moveTo>
                    <a:pt x="0" y="173620"/>
                  </a:moveTo>
                  <a:lnTo>
                    <a:pt x="0" y="0"/>
                  </a:lnTo>
                  <a:lnTo>
                    <a:pt x="1875098" y="0"/>
                  </a:lnTo>
                  <a:lnTo>
                    <a:pt x="1875098" y="115747"/>
                  </a:lnTo>
                  <a:lnTo>
                    <a:pt x="1875098" y="613458"/>
                  </a:lnTo>
                </a:path>
              </a:pathLst>
            </a:custGeom>
            <a:noFill/>
            <a:ln w="28575">
              <a:solidFill>
                <a:schemeClr val="bg1"/>
              </a:solidFill>
              <a:miter lim="800000"/>
              <a:headEnd/>
              <a:tailEnd/>
            </a:ln>
          </p:spPr>
          <p:txBody>
            <a:bodyPr rtlCol="0" anchor="ctr"/>
            <a:lstStyle/>
            <a:p>
              <a:pPr algn="ctr"/>
              <a:endParaRPr lang="en-US"/>
            </a:p>
          </p:txBody>
        </p:sp>
      </p:grpSp>
      <p:sp>
        <p:nvSpPr>
          <p:cNvPr id="51" name="TextBox 50">
            <a:extLst>
              <a:ext uri="{FF2B5EF4-FFF2-40B4-BE49-F238E27FC236}">
                <a16:creationId xmlns:a16="http://schemas.microsoft.com/office/drawing/2014/main" id="{F870DEB8-53DA-510B-9707-3FB0EF071642}"/>
              </a:ext>
            </a:extLst>
          </p:cNvPr>
          <p:cNvSpPr txBox="1"/>
          <p:nvPr/>
        </p:nvSpPr>
        <p:spPr bwMode="auto">
          <a:xfrm rot="16200000">
            <a:off x="5937997" y="3605205"/>
            <a:ext cx="181718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b="1" dirty="0">
                <a:solidFill>
                  <a:schemeClr val="bg1"/>
                </a:solidFill>
                <a:latin typeface="Calibri" panose="020F0502020204030204" pitchFamily="34" charset="0"/>
              </a:rPr>
              <a:t>Patients (%)</a:t>
            </a:r>
          </a:p>
        </p:txBody>
      </p:sp>
    </p:spTree>
    <p:extLst>
      <p:ext uri="{BB962C8B-B14F-4D97-AF65-F5344CB8AC3E}">
        <p14:creationId xmlns:p14="http://schemas.microsoft.com/office/powerpoint/2010/main" val="6227087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ACDDA-829D-444B-99F6-96470977A465}"/>
              </a:ext>
            </a:extLst>
          </p:cNvPr>
          <p:cNvSpPr>
            <a:spLocks noGrp="1"/>
          </p:cNvSpPr>
          <p:nvPr>
            <p:ph type="title"/>
          </p:nvPr>
        </p:nvSpPr>
        <p:spPr/>
        <p:txBody>
          <a:bodyPr/>
          <a:lstStyle/>
          <a:p>
            <a:r>
              <a:rPr lang="en-US" altLang="en-US" dirty="0"/>
              <a:t>NADIM II: pCR (ITT; Primary Endpoint)</a:t>
            </a:r>
            <a:endParaRPr lang="en-US" dirty="0"/>
          </a:p>
        </p:txBody>
      </p:sp>
      <p:sp>
        <p:nvSpPr>
          <p:cNvPr id="10" name="Text Box 15">
            <a:extLst>
              <a:ext uri="{FF2B5EF4-FFF2-40B4-BE49-F238E27FC236}">
                <a16:creationId xmlns:a16="http://schemas.microsoft.com/office/drawing/2014/main" id="{26A4A53C-470D-FF49-189E-B86F81B7F138}"/>
              </a:ext>
            </a:extLst>
          </p:cNvPr>
          <p:cNvSpPr txBox="1">
            <a:spLocks noChangeArrowheads="1"/>
          </p:cNvSpPr>
          <p:nvPr/>
        </p:nvSpPr>
        <p:spPr bwMode="auto">
          <a:xfrm>
            <a:off x="450613" y="6360990"/>
            <a:ext cx="8819511"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Provencio-Pulla. ASCO 2022. Abstr 8501. Reproduced with permission.</a:t>
            </a:r>
          </a:p>
        </p:txBody>
      </p:sp>
      <p:sp>
        <p:nvSpPr>
          <p:cNvPr id="36" name="CuadroTexto 21">
            <a:extLst>
              <a:ext uri="{FF2B5EF4-FFF2-40B4-BE49-F238E27FC236}">
                <a16:creationId xmlns:a16="http://schemas.microsoft.com/office/drawing/2014/main" id="{C403BDCE-D3A5-5CFE-726C-CB3889C6274C}"/>
              </a:ext>
            </a:extLst>
          </p:cNvPr>
          <p:cNvSpPr txBox="1"/>
          <p:nvPr/>
        </p:nvSpPr>
        <p:spPr>
          <a:xfrm>
            <a:off x="2528850" y="5867894"/>
            <a:ext cx="7034250" cy="447495"/>
          </a:xfrm>
          <a:prstGeom prst="rect">
            <a:avLst/>
          </a:prstGeom>
          <a:noFill/>
        </p:spPr>
        <p:txBody>
          <a:bodyPr wrap="square" rtlCol="0" anchor="b">
            <a:spAutoFit/>
          </a:bodyPr>
          <a:lstStyle>
            <a:defPPr>
              <a:defRPr lang="es-ES"/>
            </a:defPPr>
            <a:lvl1pPr>
              <a:lnSpc>
                <a:spcPts val="1200"/>
              </a:lnSpc>
              <a:spcAft>
                <a:spcPts val="300"/>
              </a:spcAft>
              <a:defRPr sz="900">
                <a:solidFill>
                  <a:schemeClr val="accent2">
                    <a:lumMod val="50000"/>
                  </a:schemeClr>
                </a:solidFill>
                <a:latin typeface="Microsoft YaHei" panose="020B0503020204020204" pitchFamily="34" charset="-122"/>
                <a:ea typeface="Microsoft YaHei" panose="020B0503020204020204" pitchFamily="34" charset="-122"/>
              </a:defRPr>
            </a:lvl1pPr>
          </a:lstStyle>
          <a:p>
            <a:pPr marL="0" marR="0" lvl="0" indent="0" defTabSz="914400" eaLnBrk="1" fontAlgn="auto" latinLnBrk="0" hangingPunct="1">
              <a:lnSpc>
                <a:spcPts val="1200"/>
              </a:lnSpc>
              <a:spcBef>
                <a:spcPts val="0"/>
              </a:spcBef>
              <a:spcAft>
                <a:spcPts val="300"/>
              </a:spcAft>
              <a:buClrTx/>
              <a:buSzTx/>
              <a:buFontTx/>
              <a:buNone/>
              <a:tabLst/>
              <a:defRPr/>
            </a:pPr>
            <a:r>
              <a:rPr kumimoji="0" lang="en-US" sz="1400" b="0" i="0" u="none" strike="noStrike" kern="0" cap="none" spc="0" normalizeH="0" baseline="0" noProof="0" dirty="0">
                <a:ln>
                  <a:noFill/>
                </a:ln>
                <a:solidFill>
                  <a:schemeClr val="bg1"/>
                </a:solidFill>
                <a:effectLst/>
                <a:uLnTx/>
                <a:uFillTx/>
                <a:latin typeface="+mn-lt"/>
                <a:ea typeface="Microsoft YaHei" panose="020B0503020204020204" pitchFamily="34" charset="-122"/>
              </a:rPr>
              <a:t>pCR: 0% residual viable tumor cells in primary lung tumor and sampled lymph nodes. </a:t>
            </a:r>
            <a:endParaRPr lang="en-US" sz="1400" kern="0" dirty="0">
              <a:solidFill>
                <a:schemeClr val="bg1"/>
              </a:solidFill>
              <a:latin typeface="+mn-lt"/>
            </a:endParaRPr>
          </a:p>
          <a:p>
            <a:pPr marL="0" marR="0" lvl="0" indent="0" defTabSz="914400" eaLnBrk="1" fontAlgn="auto" latinLnBrk="0" hangingPunct="1">
              <a:lnSpc>
                <a:spcPts val="1200"/>
              </a:lnSpc>
              <a:spcBef>
                <a:spcPts val="0"/>
              </a:spcBef>
              <a:spcAft>
                <a:spcPts val="300"/>
              </a:spcAft>
              <a:buClrTx/>
              <a:buSzTx/>
              <a:buFontTx/>
              <a:buNone/>
              <a:tabLst/>
              <a:defRPr/>
            </a:pPr>
            <a:r>
              <a:rPr kumimoji="0" lang="en-US" sz="1400" b="0" i="0" u="none" strike="noStrike" kern="0" cap="none" spc="0" normalizeH="0" baseline="0" noProof="0" dirty="0">
                <a:ln>
                  <a:noFill/>
                </a:ln>
                <a:solidFill>
                  <a:schemeClr val="bg1"/>
                </a:solidFill>
                <a:effectLst/>
                <a:uLnTx/>
                <a:uFillTx/>
                <a:latin typeface="+mn-lt"/>
                <a:ea typeface="Microsoft YaHei" panose="020B0503020204020204" pitchFamily="34" charset="-122"/>
              </a:rPr>
              <a:t>Patients who did not have surgery were considered nonresponders.</a:t>
            </a:r>
          </a:p>
        </p:txBody>
      </p:sp>
      <p:grpSp>
        <p:nvGrpSpPr>
          <p:cNvPr id="4" name="Group 3">
            <a:extLst>
              <a:ext uri="{FF2B5EF4-FFF2-40B4-BE49-F238E27FC236}">
                <a16:creationId xmlns:a16="http://schemas.microsoft.com/office/drawing/2014/main" id="{62C2F550-FF68-53DA-43D3-6834FAE70489}"/>
              </a:ext>
            </a:extLst>
          </p:cNvPr>
          <p:cNvGrpSpPr/>
          <p:nvPr/>
        </p:nvGrpSpPr>
        <p:grpSpPr>
          <a:xfrm>
            <a:off x="3660929" y="3061860"/>
            <a:ext cx="1514987" cy="2013411"/>
            <a:chOff x="3660929" y="3061860"/>
            <a:chExt cx="1514987" cy="2013411"/>
          </a:xfrm>
        </p:grpSpPr>
        <p:sp>
          <p:nvSpPr>
            <p:cNvPr id="48" name="Rectangle 47">
              <a:extLst>
                <a:ext uri="{FF2B5EF4-FFF2-40B4-BE49-F238E27FC236}">
                  <a16:creationId xmlns:a16="http://schemas.microsoft.com/office/drawing/2014/main" id="{AAC3B6BC-B7ED-0F3B-6F51-5A97594E4B42}"/>
                </a:ext>
              </a:extLst>
            </p:cNvPr>
            <p:cNvSpPr/>
            <p:nvPr/>
          </p:nvSpPr>
          <p:spPr bwMode="auto">
            <a:xfrm>
              <a:off x="3660929" y="3445726"/>
              <a:ext cx="1514987" cy="162954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TextBox 48">
              <a:extLst>
                <a:ext uri="{FF2B5EF4-FFF2-40B4-BE49-F238E27FC236}">
                  <a16:creationId xmlns:a16="http://schemas.microsoft.com/office/drawing/2014/main" id="{FD59C8AE-3940-28F5-CD90-C408C3D49302}"/>
                </a:ext>
              </a:extLst>
            </p:cNvPr>
            <p:cNvSpPr txBox="1"/>
            <p:nvPr/>
          </p:nvSpPr>
          <p:spPr bwMode="auto">
            <a:xfrm>
              <a:off x="3670395" y="3061860"/>
              <a:ext cx="14960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36.8</a:t>
              </a:r>
            </a:p>
          </p:txBody>
        </p:sp>
      </p:grpSp>
      <p:grpSp>
        <p:nvGrpSpPr>
          <p:cNvPr id="5" name="Group 4">
            <a:extLst>
              <a:ext uri="{FF2B5EF4-FFF2-40B4-BE49-F238E27FC236}">
                <a16:creationId xmlns:a16="http://schemas.microsoft.com/office/drawing/2014/main" id="{7E0245B6-E9DA-9C33-57F3-CC4A2B280A95}"/>
              </a:ext>
            </a:extLst>
          </p:cNvPr>
          <p:cNvGrpSpPr/>
          <p:nvPr/>
        </p:nvGrpSpPr>
        <p:grpSpPr>
          <a:xfrm>
            <a:off x="6749415" y="4449592"/>
            <a:ext cx="1514987" cy="636283"/>
            <a:chOff x="6749415" y="4449592"/>
            <a:chExt cx="1514987" cy="636283"/>
          </a:xfrm>
        </p:grpSpPr>
        <p:sp>
          <p:nvSpPr>
            <p:cNvPr id="46" name="Rectangle 45">
              <a:extLst>
                <a:ext uri="{FF2B5EF4-FFF2-40B4-BE49-F238E27FC236}">
                  <a16:creationId xmlns:a16="http://schemas.microsoft.com/office/drawing/2014/main" id="{3CDBE325-73BD-F081-C3F9-8277620A584B}"/>
                </a:ext>
              </a:extLst>
            </p:cNvPr>
            <p:cNvSpPr/>
            <p:nvPr/>
          </p:nvSpPr>
          <p:spPr bwMode="auto">
            <a:xfrm>
              <a:off x="6749415" y="4806177"/>
              <a:ext cx="1514987" cy="27969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TextBox 46">
              <a:extLst>
                <a:ext uri="{FF2B5EF4-FFF2-40B4-BE49-F238E27FC236}">
                  <a16:creationId xmlns:a16="http://schemas.microsoft.com/office/drawing/2014/main" id="{82F9C121-F8CF-58E1-2C88-EB76E718A8A2}"/>
                </a:ext>
              </a:extLst>
            </p:cNvPr>
            <p:cNvSpPr txBox="1"/>
            <p:nvPr/>
          </p:nvSpPr>
          <p:spPr bwMode="auto">
            <a:xfrm>
              <a:off x="6758881" y="4449592"/>
              <a:ext cx="14960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6.9</a:t>
              </a:r>
            </a:p>
          </p:txBody>
        </p:sp>
      </p:grpSp>
      <p:grpSp>
        <p:nvGrpSpPr>
          <p:cNvPr id="6" name="Group 5">
            <a:extLst>
              <a:ext uri="{FF2B5EF4-FFF2-40B4-BE49-F238E27FC236}">
                <a16:creationId xmlns:a16="http://schemas.microsoft.com/office/drawing/2014/main" id="{427C46BE-434F-F04B-BCC5-65A3001DA389}"/>
              </a:ext>
            </a:extLst>
          </p:cNvPr>
          <p:cNvGrpSpPr/>
          <p:nvPr/>
        </p:nvGrpSpPr>
        <p:grpSpPr>
          <a:xfrm>
            <a:off x="1516250" y="1860170"/>
            <a:ext cx="8540604" cy="3904844"/>
            <a:chOff x="1516250" y="1860170"/>
            <a:chExt cx="8540604" cy="3904844"/>
          </a:xfrm>
        </p:grpSpPr>
        <p:sp>
          <p:nvSpPr>
            <p:cNvPr id="18" name="CuadroTexto 11">
              <a:extLst>
                <a:ext uri="{FF2B5EF4-FFF2-40B4-BE49-F238E27FC236}">
                  <a16:creationId xmlns:a16="http://schemas.microsoft.com/office/drawing/2014/main" id="{CF65DEF5-99D2-5598-982D-A5E681B6276E}"/>
                </a:ext>
              </a:extLst>
            </p:cNvPr>
            <p:cNvSpPr txBox="1"/>
            <p:nvPr/>
          </p:nvSpPr>
          <p:spPr>
            <a:xfrm>
              <a:off x="2702821" y="1860170"/>
              <a:ext cx="6628349" cy="369332"/>
            </a:xfrm>
            <a:prstGeom prst="rect">
              <a:avLst/>
            </a:prstGeom>
            <a:noFill/>
          </p:spPr>
          <p:txBody>
            <a:bodyPr wrap="square" rtlCol="0">
              <a:spAutoFit/>
            </a:bodyPr>
            <a:lstStyle/>
            <a:p>
              <a:pPr lvl="0" algn="ctr">
                <a:defRPr/>
              </a:pPr>
              <a:r>
                <a:rPr lang="it-IT" b="1" kern="0" dirty="0">
                  <a:solidFill>
                    <a:schemeClr val="bg1"/>
                  </a:solidFill>
                  <a:latin typeface="Calibri" panose="020F0502020204030204" pitchFamily="34" charset="0"/>
                  <a:cs typeface="Calibri" panose="020F0502020204030204" pitchFamily="34" charset="0"/>
                </a:rPr>
                <a:t>OR: 7.88 (95% CI: 1.70-36.51)</a:t>
              </a:r>
              <a:endParaRPr lang="es-ES" b="1" kern="0" dirty="0">
                <a:solidFill>
                  <a:schemeClr val="bg1"/>
                </a:solidFill>
                <a:latin typeface="Calibri" panose="020F0502020204030204" pitchFamily="34" charset="0"/>
                <a:cs typeface="Calibri" panose="020F0502020204030204" pitchFamily="34" charset="0"/>
              </a:endParaRPr>
            </a:p>
          </p:txBody>
        </p:sp>
        <p:sp>
          <p:nvSpPr>
            <p:cNvPr id="19" name="TextBox 18">
              <a:extLst>
                <a:ext uri="{FF2B5EF4-FFF2-40B4-BE49-F238E27FC236}">
                  <a16:creationId xmlns:a16="http://schemas.microsoft.com/office/drawing/2014/main" id="{816267C4-B512-BF79-E11C-4A9D19BDCBC8}"/>
                </a:ext>
              </a:extLst>
            </p:cNvPr>
            <p:cNvSpPr txBox="1"/>
            <p:nvPr/>
          </p:nvSpPr>
          <p:spPr bwMode="auto">
            <a:xfrm>
              <a:off x="7756588" y="3176921"/>
              <a:ext cx="23002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it-IT" i="1" dirty="0">
                  <a:solidFill>
                    <a:schemeClr val="bg1"/>
                  </a:solidFill>
                </a:rPr>
                <a:t>P</a:t>
              </a:r>
              <a:r>
                <a:rPr lang="it-IT" dirty="0">
                  <a:solidFill>
                    <a:schemeClr val="bg1"/>
                  </a:solidFill>
                </a:rPr>
                <a:t> = .0068</a:t>
              </a:r>
            </a:p>
          </p:txBody>
        </p:sp>
        <p:sp>
          <p:nvSpPr>
            <p:cNvPr id="21" name="TextBox 20">
              <a:extLst>
                <a:ext uri="{FF2B5EF4-FFF2-40B4-BE49-F238E27FC236}">
                  <a16:creationId xmlns:a16="http://schemas.microsoft.com/office/drawing/2014/main" id="{95055A66-3C5B-8B9A-4C35-9406E34E72F7}"/>
                </a:ext>
              </a:extLst>
            </p:cNvPr>
            <p:cNvSpPr txBox="1"/>
            <p:nvPr/>
          </p:nvSpPr>
          <p:spPr bwMode="auto">
            <a:xfrm>
              <a:off x="2860823" y="5118683"/>
              <a:ext cx="3097415"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b="1" dirty="0" err="1">
                  <a:solidFill>
                    <a:schemeClr val="bg1"/>
                  </a:solidFill>
                  <a:latin typeface="Calibri" panose="020F0502020204030204" pitchFamily="34" charset="0"/>
                </a:rPr>
                <a:t>Nivo</a:t>
              </a:r>
              <a:r>
                <a:rPr lang="en-US" b="1" dirty="0">
                  <a:solidFill>
                    <a:schemeClr val="bg1"/>
                  </a:solidFill>
                  <a:latin typeface="Calibri" panose="020F0502020204030204" pitchFamily="34" charset="0"/>
                </a:rPr>
                <a:t> + CT</a:t>
              </a:r>
            </a:p>
            <a:p>
              <a:pPr algn="ctr">
                <a:lnSpc>
                  <a:spcPct val="100000"/>
                </a:lnSpc>
                <a:spcBef>
                  <a:spcPts val="0"/>
                </a:spcBef>
                <a:spcAft>
                  <a:spcPct val="0"/>
                </a:spcAft>
                <a:buClrTx/>
                <a:buFontTx/>
                <a:buNone/>
              </a:pPr>
              <a:r>
                <a:rPr lang="en-US" dirty="0">
                  <a:solidFill>
                    <a:schemeClr val="bg1"/>
                  </a:solidFill>
                  <a:latin typeface="Calibri" panose="020F0502020204030204" pitchFamily="34" charset="0"/>
                </a:rPr>
                <a:t>21/57</a:t>
              </a:r>
            </a:p>
          </p:txBody>
        </p:sp>
        <p:sp>
          <p:nvSpPr>
            <p:cNvPr id="22" name="TextBox 21">
              <a:extLst>
                <a:ext uri="{FF2B5EF4-FFF2-40B4-BE49-F238E27FC236}">
                  <a16:creationId xmlns:a16="http://schemas.microsoft.com/office/drawing/2014/main" id="{C8A5E0E0-B946-6502-6FC4-BF5B4DD7AF19}"/>
                </a:ext>
              </a:extLst>
            </p:cNvPr>
            <p:cNvSpPr txBox="1"/>
            <p:nvPr/>
          </p:nvSpPr>
          <p:spPr bwMode="auto">
            <a:xfrm>
              <a:off x="5958239" y="5118683"/>
              <a:ext cx="309046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b="1" dirty="0">
                  <a:solidFill>
                    <a:schemeClr val="bg1"/>
                  </a:solidFill>
                  <a:latin typeface="Calibri" panose="020F0502020204030204" pitchFamily="34" charset="0"/>
                </a:rPr>
                <a:t>CT</a:t>
              </a:r>
            </a:p>
            <a:p>
              <a:pPr algn="ctr">
                <a:lnSpc>
                  <a:spcPct val="100000"/>
                </a:lnSpc>
                <a:spcBef>
                  <a:spcPts val="0"/>
                </a:spcBef>
                <a:spcAft>
                  <a:spcPct val="0"/>
                </a:spcAft>
                <a:buClrTx/>
                <a:buFontTx/>
                <a:buNone/>
              </a:pPr>
              <a:r>
                <a:rPr lang="en-US" dirty="0">
                  <a:solidFill>
                    <a:schemeClr val="bg1"/>
                  </a:solidFill>
                  <a:latin typeface="Calibri" panose="020F0502020204030204" pitchFamily="34" charset="0"/>
                </a:rPr>
                <a:t>2/29</a:t>
              </a:r>
            </a:p>
          </p:txBody>
        </p:sp>
        <p:cxnSp>
          <p:nvCxnSpPr>
            <p:cNvPr id="23" name="Straight Connector 22">
              <a:extLst>
                <a:ext uri="{FF2B5EF4-FFF2-40B4-BE49-F238E27FC236}">
                  <a16:creationId xmlns:a16="http://schemas.microsoft.com/office/drawing/2014/main" id="{3BF41E96-FD1F-DF01-EFE2-593D42CDCE4A}"/>
                </a:ext>
              </a:extLst>
            </p:cNvPr>
            <p:cNvCxnSpPr>
              <a:cxnSpLocks/>
            </p:cNvCxnSpPr>
            <p:nvPr/>
          </p:nvCxnSpPr>
          <p:spPr bwMode="auto">
            <a:xfrm flipV="1">
              <a:off x="2861251" y="2344114"/>
              <a:ext cx="0" cy="2717113"/>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66F9A7ED-47F8-A2ED-8913-7F0768FABF4A}"/>
                </a:ext>
              </a:extLst>
            </p:cNvPr>
            <p:cNvCxnSpPr/>
            <p:nvPr/>
          </p:nvCxnSpPr>
          <p:spPr bwMode="auto">
            <a:xfrm>
              <a:off x="2861251" y="5075274"/>
              <a:ext cx="0" cy="82044"/>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F302508F-9553-D918-7594-8EED4F4341B7}"/>
                </a:ext>
              </a:extLst>
            </p:cNvPr>
            <p:cNvCxnSpPr/>
            <p:nvPr/>
          </p:nvCxnSpPr>
          <p:spPr bwMode="auto">
            <a:xfrm>
              <a:off x="5957680" y="5075274"/>
              <a:ext cx="0" cy="82044"/>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2B752AEB-2947-6718-9560-87BC7D5DB186}"/>
                </a:ext>
              </a:extLst>
            </p:cNvPr>
            <p:cNvCxnSpPr/>
            <p:nvPr/>
          </p:nvCxnSpPr>
          <p:spPr bwMode="auto">
            <a:xfrm flipH="1">
              <a:off x="2754690" y="5075274"/>
              <a:ext cx="108858"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AB92D8A9-387A-D98C-72B0-8C9161531CF0}"/>
                </a:ext>
              </a:extLst>
            </p:cNvPr>
            <p:cNvCxnSpPr>
              <a:cxnSpLocks/>
            </p:cNvCxnSpPr>
            <p:nvPr/>
          </p:nvCxnSpPr>
          <p:spPr bwMode="auto">
            <a:xfrm>
              <a:off x="2828512" y="5075274"/>
              <a:ext cx="6148709" cy="0"/>
            </a:xfrm>
            <a:prstGeom prst="line">
              <a:avLst/>
            </a:prstGeom>
            <a:noFill/>
            <a:ln w="28575" cap="flat" cmpd="sng" algn="ctr">
              <a:solidFill>
                <a:schemeClr val="bg1"/>
              </a:solidFill>
              <a:prstDash val="solid"/>
              <a:round/>
              <a:headEnd type="none" w="med" len="med"/>
              <a:tailEnd type="none" w="med" len="med"/>
            </a:ln>
            <a:effectLst/>
          </p:spPr>
        </p:cxnSp>
        <p:grpSp>
          <p:nvGrpSpPr>
            <p:cNvPr id="38" name="Group 37">
              <a:extLst>
                <a:ext uri="{FF2B5EF4-FFF2-40B4-BE49-F238E27FC236}">
                  <a16:creationId xmlns:a16="http://schemas.microsoft.com/office/drawing/2014/main" id="{08E4365F-2F1D-0E9E-C907-A74E284F4300}"/>
                </a:ext>
              </a:extLst>
            </p:cNvPr>
            <p:cNvGrpSpPr/>
            <p:nvPr/>
          </p:nvGrpSpPr>
          <p:grpSpPr>
            <a:xfrm>
              <a:off x="1516250" y="2133915"/>
              <a:ext cx="1347297" cy="369332"/>
              <a:chOff x="6747817" y="924030"/>
              <a:chExt cx="792207" cy="288140"/>
            </a:xfrm>
          </p:grpSpPr>
          <p:sp>
            <p:nvSpPr>
              <p:cNvPr id="55" name="TextBox 54">
                <a:extLst>
                  <a:ext uri="{FF2B5EF4-FFF2-40B4-BE49-F238E27FC236}">
                    <a16:creationId xmlns:a16="http://schemas.microsoft.com/office/drawing/2014/main" id="{5AD7F5FD-D782-2CE1-98FD-6A6111AFE5DE}"/>
                  </a:ext>
                </a:extLst>
              </p:cNvPr>
              <p:cNvSpPr txBox="1"/>
              <p:nvPr/>
            </p:nvSpPr>
            <p:spPr bwMode="auto">
              <a:xfrm>
                <a:off x="6747817" y="924030"/>
                <a:ext cx="770020" cy="2881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dirty="0">
                    <a:solidFill>
                      <a:schemeClr val="bg1"/>
                    </a:solidFill>
                    <a:latin typeface="Calibri" panose="020F0502020204030204" pitchFamily="34" charset="0"/>
                  </a:rPr>
                  <a:t>6</a:t>
                </a:r>
                <a:r>
                  <a:rPr lang="en-US" b="0" dirty="0">
                    <a:solidFill>
                      <a:schemeClr val="bg1"/>
                    </a:solidFill>
                    <a:latin typeface="Calibri" panose="020F0502020204030204" pitchFamily="34" charset="0"/>
                  </a:rPr>
                  <a:t>0</a:t>
                </a:r>
              </a:p>
            </p:txBody>
          </p:sp>
          <p:cxnSp>
            <p:nvCxnSpPr>
              <p:cNvPr id="54" name="Straight Connector 53">
                <a:extLst>
                  <a:ext uri="{FF2B5EF4-FFF2-40B4-BE49-F238E27FC236}">
                    <a16:creationId xmlns:a16="http://schemas.microsoft.com/office/drawing/2014/main" id="{12F18DFE-2D02-E6F1-32EB-61273C0BD055}"/>
                  </a:ext>
                </a:extLst>
              </p:cNvPr>
              <p:cNvCxnSpPr/>
              <p:nvPr/>
            </p:nvCxnSpPr>
            <p:spPr bwMode="auto">
              <a:xfrm flipH="1">
                <a:off x="7476016" y="1095031"/>
                <a:ext cx="64008" cy="0"/>
              </a:xfrm>
              <a:prstGeom prst="line">
                <a:avLst/>
              </a:prstGeom>
              <a:noFill/>
              <a:ln w="28575" cap="flat" cmpd="sng" algn="ctr">
                <a:solidFill>
                  <a:schemeClr val="bg1"/>
                </a:solidFill>
                <a:prstDash val="solid"/>
                <a:round/>
                <a:headEnd type="none" w="med" len="med"/>
                <a:tailEnd type="none" w="med" len="med"/>
              </a:ln>
              <a:effectLst/>
            </p:spPr>
          </p:cxnSp>
        </p:grpSp>
        <p:grpSp>
          <p:nvGrpSpPr>
            <p:cNvPr id="39" name="Group 38">
              <a:extLst>
                <a:ext uri="{FF2B5EF4-FFF2-40B4-BE49-F238E27FC236}">
                  <a16:creationId xmlns:a16="http://schemas.microsoft.com/office/drawing/2014/main" id="{393FC524-F375-BF07-C951-79CCA8135E6E}"/>
                </a:ext>
              </a:extLst>
            </p:cNvPr>
            <p:cNvGrpSpPr/>
            <p:nvPr/>
          </p:nvGrpSpPr>
          <p:grpSpPr>
            <a:xfrm>
              <a:off x="1516250" y="2966978"/>
              <a:ext cx="1347297" cy="473402"/>
              <a:chOff x="6747817" y="3226107"/>
              <a:chExt cx="792207" cy="369332"/>
            </a:xfrm>
          </p:grpSpPr>
          <p:cxnSp>
            <p:nvCxnSpPr>
              <p:cNvPr id="52" name="Straight Connector 51">
                <a:extLst>
                  <a:ext uri="{FF2B5EF4-FFF2-40B4-BE49-F238E27FC236}">
                    <a16:creationId xmlns:a16="http://schemas.microsoft.com/office/drawing/2014/main" id="{86C59E8A-48A4-A375-BAC5-8B7117116AE7}"/>
                  </a:ext>
                </a:extLst>
              </p:cNvPr>
              <p:cNvCxnSpPr/>
              <p:nvPr/>
            </p:nvCxnSpPr>
            <p:spPr bwMode="auto">
              <a:xfrm flipH="1">
                <a:off x="7476016" y="3407029"/>
                <a:ext cx="64008" cy="0"/>
              </a:xfrm>
              <a:prstGeom prst="line">
                <a:avLst/>
              </a:prstGeom>
              <a:noFill/>
              <a:ln w="28575" cap="flat" cmpd="sng" algn="ctr">
                <a:solidFill>
                  <a:schemeClr val="bg1"/>
                </a:solidFill>
                <a:prstDash val="solid"/>
                <a:round/>
                <a:headEnd type="none" w="med" len="med"/>
                <a:tailEnd type="none" w="med" len="med"/>
              </a:ln>
              <a:effectLst/>
            </p:spPr>
          </p:cxnSp>
          <p:sp>
            <p:nvSpPr>
              <p:cNvPr id="53" name="TextBox 52">
                <a:extLst>
                  <a:ext uri="{FF2B5EF4-FFF2-40B4-BE49-F238E27FC236}">
                    <a16:creationId xmlns:a16="http://schemas.microsoft.com/office/drawing/2014/main" id="{4F31F433-FC57-FF49-AB8C-4F803A6DC8A8}"/>
                  </a:ext>
                </a:extLst>
              </p:cNvPr>
              <p:cNvSpPr txBox="1"/>
              <p:nvPr/>
            </p:nvSpPr>
            <p:spPr bwMode="auto">
              <a:xfrm>
                <a:off x="6747817" y="3226107"/>
                <a:ext cx="77002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grpSp>
        <p:grpSp>
          <p:nvGrpSpPr>
            <p:cNvPr id="40" name="Group 39">
              <a:extLst>
                <a:ext uri="{FF2B5EF4-FFF2-40B4-BE49-F238E27FC236}">
                  <a16:creationId xmlns:a16="http://schemas.microsoft.com/office/drawing/2014/main" id="{36288149-1D9F-D873-21F7-D9D59CF408F2}"/>
                </a:ext>
              </a:extLst>
            </p:cNvPr>
            <p:cNvGrpSpPr/>
            <p:nvPr/>
          </p:nvGrpSpPr>
          <p:grpSpPr>
            <a:xfrm>
              <a:off x="1516250" y="3904111"/>
              <a:ext cx="1347297" cy="473402"/>
              <a:chOff x="6747817" y="3993466"/>
              <a:chExt cx="792207" cy="369332"/>
            </a:xfrm>
          </p:grpSpPr>
          <p:cxnSp>
            <p:nvCxnSpPr>
              <p:cNvPr id="50" name="Straight Connector 49">
                <a:extLst>
                  <a:ext uri="{FF2B5EF4-FFF2-40B4-BE49-F238E27FC236}">
                    <a16:creationId xmlns:a16="http://schemas.microsoft.com/office/drawing/2014/main" id="{BBE377FE-C58E-742E-6ACF-B40A4FE4D61D}"/>
                  </a:ext>
                </a:extLst>
              </p:cNvPr>
              <p:cNvCxnSpPr/>
              <p:nvPr/>
            </p:nvCxnSpPr>
            <p:spPr bwMode="auto">
              <a:xfrm flipH="1">
                <a:off x="7476016" y="4175218"/>
                <a:ext cx="64008" cy="0"/>
              </a:xfrm>
              <a:prstGeom prst="line">
                <a:avLst/>
              </a:prstGeom>
              <a:noFill/>
              <a:ln w="28575" cap="flat" cmpd="sng" algn="ctr">
                <a:solidFill>
                  <a:schemeClr val="bg1"/>
                </a:solidFill>
                <a:prstDash val="solid"/>
                <a:round/>
                <a:headEnd type="none" w="med" len="med"/>
                <a:tailEnd type="none" w="med" len="med"/>
              </a:ln>
              <a:effectLst/>
            </p:spPr>
          </p:cxnSp>
          <p:sp>
            <p:nvSpPr>
              <p:cNvPr id="51" name="TextBox 50">
                <a:extLst>
                  <a:ext uri="{FF2B5EF4-FFF2-40B4-BE49-F238E27FC236}">
                    <a16:creationId xmlns:a16="http://schemas.microsoft.com/office/drawing/2014/main" id="{C7C02B9B-9A86-C682-45C0-1A34FB754539}"/>
                  </a:ext>
                </a:extLst>
              </p:cNvPr>
              <p:cNvSpPr txBox="1"/>
              <p:nvPr/>
            </p:nvSpPr>
            <p:spPr bwMode="auto">
              <a:xfrm>
                <a:off x="6747817" y="3993466"/>
                <a:ext cx="77002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grpSp>
        <p:sp>
          <p:nvSpPr>
            <p:cNvPr id="41" name="TextBox 40">
              <a:extLst>
                <a:ext uri="{FF2B5EF4-FFF2-40B4-BE49-F238E27FC236}">
                  <a16:creationId xmlns:a16="http://schemas.microsoft.com/office/drawing/2014/main" id="{F3B2D819-A394-75EE-CD3F-59397920B962}"/>
                </a:ext>
              </a:extLst>
            </p:cNvPr>
            <p:cNvSpPr txBox="1"/>
            <p:nvPr/>
          </p:nvSpPr>
          <p:spPr bwMode="auto">
            <a:xfrm>
              <a:off x="1516250" y="4841244"/>
              <a:ext cx="1309564" cy="4734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4" name="Freeform 43">
              <a:extLst>
                <a:ext uri="{FF2B5EF4-FFF2-40B4-BE49-F238E27FC236}">
                  <a16:creationId xmlns:a16="http://schemas.microsoft.com/office/drawing/2014/main" id="{2651AA08-70EB-A8E9-AD86-6286F1070D9F}"/>
                </a:ext>
              </a:extLst>
            </p:cNvPr>
            <p:cNvSpPr/>
            <p:nvPr/>
          </p:nvSpPr>
          <p:spPr bwMode="auto">
            <a:xfrm>
              <a:off x="4388071" y="2303585"/>
              <a:ext cx="3105920" cy="2183773"/>
            </a:xfrm>
            <a:custGeom>
              <a:avLst/>
              <a:gdLst>
                <a:gd name="connsiteX0" fmla="*/ 0 w 1875098"/>
                <a:gd name="connsiteY0" fmla="*/ 173620 h 613458"/>
                <a:gd name="connsiteX1" fmla="*/ 0 w 1875098"/>
                <a:gd name="connsiteY1" fmla="*/ 0 h 613458"/>
                <a:gd name="connsiteX2" fmla="*/ 1875098 w 1875098"/>
                <a:gd name="connsiteY2" fmla="*/ 0 h 613458"/>
                <a:gd name="connsiteX3" fmla="*/ 1875098 w 1875098"/>
                <a:gd name="connsiteY3" fmla="*/ 115747 h 613458"/>
                <a:gd name="connsiteX4" fmla="*/ 1875098 w 1875098"/>
                <a:gd name="connsiteY4" fmla="*/ 613458 h 613458"/>
                <a:gd name="connsiteX0" fmla="*/ 0 w 1875098"/>
                <a:gd name="connsiteY0" fmla="*/ 270354 h 613458"/>
                <a:gd name="connsiteX1" fmla="*/ 0 w 1875098"/>
                <a:gd name="connsiteY1" fmla="*/ 0 h 613458"/>
                <a:gd name="connsiteX2" fmla="*/ 1875098 w 1875098"/>
                <a:gd name="connsiteY2" fmla="*/ 0 h 613458"/>
                <a:gd name="connsiteX3" fmla="*/ 1875098 w 1875098"/>
                <a:gd name="connsiteY3" fmla="*/ 115747 h 613458"/>
                <a:gd name="connsiteX4" fmla="*/ 1875098 w 1875098"/>
                <a:gd name="connsiteY4" fmla="*/ 613458 h 613458"/>
                <a:gd name="connsiteX0" fmla="*/ 0 w 1878436"/>
                <a:gd name="connsiteY0" fmla="*/ 233364 h 613458"/>
                <a:gd name="connsiteX1" fmla="*/ 3338 w 1878436"/>
                <a:gd name="connsiteY1" fmla="*/ 0 h 613458"/>
                <a:gd name="connsiteX2" fmla="*/ 1878436 w 1878436"/>
                <a:gd name="connsiteY2" fmla="*/ 0 h 613458"/>
                <a:gd name="connsiteX3" fmla="*/ 1878436 w 1878436"/>
                <a:gd name="connsiteY3" fmla="*/ 115747 h 613458"/>
                <a:gd name="connsiteX4" fmla="*/ 1878436 w 1878436"/>
                <a:gd name="connsiteY4" fmla="*/ 613458 h 613458"/>
                <a:gd name="connsiteX0" fmla="*/ 0 w 1881774"/>
                <a:gd name="connsiteY0" fmla="*/ 233364 h 637582"/>
                <a:gd name="connsiteX1" fmla="*/ 3338 w 1881774"/>
                <a:gd name="connsiteY1" fmla="*/ 0 h 637582"/>
                <a:gd name="connsiteX2" fmla="*/ 1878436 w 1881774"/>
                <a:gd name="connsiteY2" fmla="*/ 0 h 637582"/>
                <a:gd name="connsiteX3" fmla="*/ 1878436 w 1881774"/>
                <a:gd name="connsiteY3" fmla="*/ 115747 h 637582"/>
                <a:gd name="connsiteX4" fmla="*/ 1881774 w 1881774"/>
                <a:gd name="connsiteY4" fmla="*/ 637582 h 6375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81774" h="637582">
                  <a:moveTo>
                    <a:pt x="0" y="233364"/>
                  </a:moveTo>
                  <a:cubicBezTo>
                    <a:pt x="1113" y="155576"/>
                    <a:pt x="2225" y="77788"/>
                    <a:pt x="3338" y="0"/>
                  </a:cubicBezTo>
                  <a:lnTo>
                    <a:pt x="1878436" y="0"/>
                  </a:lnTo>
                  <a:lnTo>
                    <a:pt x="1878436" y="115747"/>
                  </a:lnTo>
                  <a:cubicBezTo>
                    <a:pt x="1879549" y="289692"/>
                    <a:pt x="1880661" y="463637"/>
                    <a:pt x="1881774" y="637582"/>
                  </a:cubicBezTo>
                </a:path>
              </a:pathLst>
            </a:custGeom>
            <a:noFill/>
            <a:ln w="28575">
              <a:solidFill>
                <a:schemeClr val="bg1"/>
              </a:solidFill>
              <a:miter lim="800000"/>
              <a:headEnd/>
              <a:tailEnd/>
            </a:ln>
          </p:spPr>
          <p:txBody>
            <a:bodyPr rtlCol="0" anchor="ctr"/>
            <a:lstStyle/>
            <a:p>
              <a:pPr algn="ctr"/>
              <a:endParaRPr lang="en-US"/>
            </a:p>
          </p:txBody>
        </p:sp>
        <p:sp>
          <p:nvSpPr>
            <p:cNvPr id="45" name="CuadroTexto 11">
              <a:extLst>
                <a:ext uri="{FF2B5EF4-FFF2-40B4-BE49-F238E27FC236}">
                  <a16:creationId xmlns:a16="http://schemas.microsoft.com/office/drawing/2014/main" id="{F3A861D9-A77D-79F3-0E4D-C499CCD5231E}"/>
                </a:ext>
              </a:extLst>
            </p:cNvPr>
            <p:cNvSpPr txBox="1"/>
            <p:nvPr/>
          </p:nvSpPr>
          <p:spPr>
            <a:xfrm rot="16200000">
              <a:off x="593303" y="3412973"/>
              <a:ext cx="3028013" cy="369332"/>
            </a:xfrm>
            <a:prstGeom prst="rect">
              <a:avLst/>
            </a:prstGeom>
            <a:noFill/>
          </p:spPr>
          <p:txBody>
            <a:bodyPr wrap="square" rtlCol="0">
              <a:spAutoFit/>
            </a:bodyPr>
            <a:lstStyle/>
            <a:p>
              <a:pPr lvl="0" algn="ctr">
                <a:defRPr/>
              </a:pPr>
              <a:r>
                <a:rPr lang="es-ES" b="1" kern="0" dirty="0" err="1">
                  <a:solidFill>
                    <a:schemeClr val="bg1"/>
                  </a:solidFill>
                  <a:latin typeface="Calibri" panose="020F0502020204030204" pitchFamily="34" charset="0"/>
                  <a:cs typeface="Calibri" panose="020F0502020204030204" pitchFamily="34" charset="0"/>
                </a:rPr>
                <a:t>pCR</a:t>
              </a:r>
              <a:r>
                <a:rPr lang="es-ES" b="1" kern="0" dirty="0">
                  <a:solidFill>
                    <a:schemeClr val="bg1"/>
                  </a:solidFill>
                  <a:latin typeface="Calibri" panose="020F0502020204030204" pitchFamily="34" charset="0"/>
                  <a:cs typeface="Calibri" panose="020F0502020204030204" pitchFamily="34" charset="0"/>
                </a:rPr>
                <a:t> Rate (%)</a:t>
              </a:r>
            </a:p>
          </p:txBody>
        </p:sp>
        <p:sp>
          <p:nvSpPr>
            <p:cNvPr id="56" name="TextBox 55">
              <a:extLst>
                <a:ext uri="{FF2B5EF4-FFF2-40B4-BE49-F238E27FC236}">
                  <a16:creationId xmlns:a16="http://schemas.microsoft.com/office/drawing/2014/main" id="{36ED5914-5C29-CF88-A561-192CEEA06979}"/>
                </a:ext>
              </a:extLst>
            </p:cNvPr>
            <p:cNvSpPr txBox="1"/>
            <p:nvPr/>
          </p:nvSpPr>
          <p:spPr bwMode="auto">
            <a:xfrm>
              <a:off x="1712687" y="5118683"/>
              <a:ext cx="1146628"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ts val="0"/>
                </a:spcBef>
                <a:spcAft>
                  <a:spcPct val="0"/>
                </a:spcAft>
                <a:buClrTx/>
                <a:buFontTx/>
                <a:buNone/>
              </a:pPr>
              <a:endParaRPr lang="en-US" dirty="0">
                <a:solidFill>
                  <a:schemeClr val="bg1"/>
                </a:solidFill>
                <a:latin typeface="Calibri" panose="020F0502020204030204" pitchFamily="34" charset="0"/>
              </a:endParaRPr>
            </a:p>
            <a:p>
              <a:pPr algn="r">
                <a:lnSpc>
                  <a:spcPct val="100000"/>
                </a:lnSpc>
                <a:spcBef>
                  <a:spcPts val="0"/>
                </a:spcBef>
                <a:spcAft>
                  <a:spcPct val="0"/>
                </a:spcAft>
                <a:buClrTx/>
                <a:buFontTx/>
                <a:buNone/>
              </a:pPr>
              <a:r>
                <a:rPr lang="en-US" dirty="0">
                  <a:solidFill>
                    <a:schemeClr val="bg1"/>
                  </a:solidFill>
                  <a:latin typeface="Calibri" panose="020F0502020204030204" pitchFamily="34" charset="0"/>
                </a:rPr>
                <a:t>n/N</a:t>
              </a:r>
            </a:p>
          </p:txBody>
        </p:sp>
      </p:grpSp>
      <p:sp>
        <p:nvSpPr>
          <p:cNvPr id="57" name="TextBox 56">
            <a:extLst>
              <a:ext uri="{FF2B5EF4-FFF2-40B4-BE49-F238E27FC236}">
                <a16:creationId xmlns:a16="http://schemas.microsoft.com/office/drawing/2014/main" id="{50E058A3-5A29-2568-81B3-F151411F92E8}"/>
              </a:ext>
            </a:extLst>
          </p:cNvPr>
          <p:cNvSpPr txBox="1"/>
          <p:nvPr/>
        </p:nvSpPr>
        <p:spPr bwMode="auto">
          <a:xfrm>
            <a:off x="9563100" y="5314646"/>
            <a:ext cx="23002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kern="0" dirty="0">
                <a:solidFill>
                  <a:schemeClr val="bg1"/>
                </a:solidFill>
                <a:ea typeface="Microsoft YaHei" panose="020B0503020204020204" pitchFamily="34" charset="-122"/>
              </a:rPr>
              <a:t>NNT: 3.34 (2.2-6.95)</a:t>
            </a:r>
            <a:endParaRPr lang="en-US" dirty="0"/>
          </a:p>
        </p:txBody>
      </p:sp>
    </p:spTree>
    <p:extLst>
      <p:ext uri="{BB962C8B-B14F-4D97-AF65-F5344CB8AC3E}">
        <p14:creationId xmlns:p14="http://schemas.microsoft.com/office/powerpoint/2010/main" val="36999485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 name="Group 72">
            <a:extLst>
              <a:ext uri="{FF2B5EF4-FFF2-40B4-BE49-F238E27FC236}">
                <a16:creationId xmlns:a16="http://schemas.microsoft.com/office/drawing/2014/main" id="{9B533355-EFFE-8762-D239-9FA0C12D3427}"/>
              </a:ext>
            </a:extLst>
          </p:cNvPr>
          <p:cNvGrpSpPr/>
          <p:nvPr/>
        </p:nvGrpSpPr>
        <p:grpSpPr>
          <a:xfrm>
            <a:off x="9623425" y="3324779"/>
            <a:ext cx="890808" cy="1613893"/>
            <a:chOff x="9824903" y="3643056"/>
            <a:chExt cx="890808" cy="1308619"/>
          </a:xfrm>
        </p:grpSpPr>
        <p:sp>
          <p:nvSpPr>
            <p:cNvPr id="76" name="Rectangle 75">
              <a:extLst>
                <a:ext uri="{FF2B5EF4-FFF2-40B4-BE49-F238E27FC236}">
                  <a16:creationId xmlns:a16="http://schemas.microsoft.com/office/drawing/2014/main" id="{D3EAA02E-FAE8-B3A4-9ED6-1DE9EC7571FE}"/>
                </a:ext>
              </a:extLst>
            </p:cNvPr>
            <p:cNvSpPr/>
            <p:nvPr/>
          </p:nvSpPr>
          <p:spPr bwMode="auto">
            <a:xfrm>
              <a:off x="9824903" y="3936569"/>
              <a:ext cx="890808" cy="101510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7" name="TextBox 76">
              <a:extLst>
                <a:ext uri="{FF2B5EF4-FFF2-40B4-BE49-F238E27FC236}">
                  <a16:creationId xmlns:a16="http://schemas.microsoft.com/office/drawing/2014/main" id="{E2C35D3F-6F07-AD05-232B-E769CCFD63B0}"/>
                </a:ext>
              </a:extLst>
            </p:cNvPr>
            <p:cNvSpPr txBox="1"/>
            <p:nvPr/>
          </p:nvSpPr>
          <p:spPr bwMode="auto">
            <a:xfrm>
              <a:off x="9830469" y="3643056"/>
              <a:ext cx="8796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48.2</a:t>
              </a:r>
            </a:p>
          </p:txBody>
        </p:sp>
      </p:grpSp>
      <p:grpSp>
        <p:nvGrpSpPr>
          <p:cNvPr id="72" name="Group 71">
            <a:extLst>
              <a:ext uri="{FF2B5EF4-FFF2-40B4-BE49-F238E27FC236}">
                <a16:creationId xmlns:a16="http://schemas.microsoft.com/office/drawing/2014/main" id="{30268DA1-4047-750F-8310-236277145C5A}"/>
              </a:ext>
            </a:extLst>
          </p:cNvPr>
          <p:cNvGrpSpPr/>
          <p:nvPr/>
        </p:nvGrpSpPr>
        <p:grpSpPr>
          <a:xfrm>
            <a:off x="7807404" y="2716529"/>
            <a:ext cx="890808" cy="2211942"/>
            <a:chOff x="8008882" y="3149859"/>
            <a:chExt cx="890808" cy="1793544"/>
          </a:xfrm>
        </p:grpSpPr>
        <p:sp>
          <p:nvSpPr>
            <p:cNvPr id="78" name="Rectangle 77">
              <a:extLst>
                <a:ext uri="{FF2B5EF4-FFF2-40B4-BE49-F238E27FC236}">
                  <a16:creationId xmlns:a16="http://schemas.microsoft.com/office/drawing/2014/main" id="{5D018504-F1D9-BB14-5B3C-FE1796D45B97}"/>
                </a:ext>
              </a:extLst>
            </p:cNvPr>
            <p:cNvSpPr/>
            <p:nvPr/>
          </p:nvSpPr>
          <p:spPr bwMode="auto">
            <a:xfrm>
              <a:off x="8008882" y="3409626"/>
              <a:ext cx="890808" cy="153377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9" name="TextBox 78">
              <a:extLst>
                <a:ext uri="{FF2B5EF4-FFF2-40B4-BE49-F238E27FC236}">
                  <a16:creationId xmlns:a16="http://schemas.microsoft.com/office/drawing/2014/main" id="{E7089BCB-12D9-B6DF-AEE3-D717AFA2BA11}"/>
                </a:ext>
              </a:extLst>
            </p:cNvPr>
            <p:cNvSpPr txBox="1"/>
            <p:nvPr/>
          </p:nvSpPr>
          <p:spPr bwMode="auto">
            <a:xfrm>
              <a:off x="8014448" y="3149859"/>
              <a:ext cx="8796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75.4</a:t>
              </a:r>
            </a:p>
          </p:txBody>
        </p:sp>
      </p:grpSp>
      <p:sp>
        <p:nvSpPr>
          <p:cNvPr id="109" name="Rectangle 108">
            <a:extLst>
              <a:ext uri="{FF2B5EF4-FFF2-40B4-BE49-F238E27FC236}">
                <a16:creationId xmlns:a16="http://schemas.microsoft.com/office/drawing/2014/main" id="{F47A63A5-4AE1-2F27-CFA5-DF67B0A30535}"/>
              </a:ext>
            </a:extLst>
          </p:cNvPr>
          <p:cNvSpPr/>
          <p:nvPr/>
        </p:nvSpPr>
        <p:spPr bwMode="auto">
          <a:xfrm>
            <a:off x="3854393" y="4587497"/>
            <a:ext cx="890808" cy="36417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 name="Rectangle 110">
            <a:extLst>
              <a:ext uri="{FF2B5EF4-FFF2-40B4-BE49-F238E27FC236}">
                <a16:creationId xmlns:a16="http://schemas.microsoft.com/office/drawing/2014/main" id="{546D8EBA-71B8-97CC-01F5-9C987804415E}"/>
              </a:ext>
            </a:extLst>
          </p:cNvPr>
          <p:cNvSpPr/>
          <p:nvPr/>
        </p:nvSpPr>
        <p:spPr bwMode="auto">
          <a:xfrm>
            <a:off x="2038372" y="3611105"/>
            <a:ext cx="890808" cy="133229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 name="Title 1">
            <a:extLst>
              <a:ext uri="{FF2B5EF4-FFF2-40B4-BE49-F238E27FC236}">
                <a16:creationId xmlns:a16="http://schemas.microsoft.com/office/drawing/2014/main" id="{57AACDDA-829D-444B-99F6-96470977A465}"/>
              </a:ext>
            </a:extLst>
          </p:cNvPr>
          <p:cNvSpPr>
            <a:spLocks noGrp="1"/>
          </p:cNvSpPr>
          <p:nvPr>
            <p:ph type="title"/>
          </p:nvPr>
        </p:nvSpPr>
        <p:spPr/>
        <p:txBody>
          <a:bodyPr/>
          <a:lstStyle/>
          <a:p>
            <a:r>
              <a:rPr lang="en-US" altLang="en-US" dirty="0"/>
              <a:t>NADIM II: Secondary Response Endpoints (ITT)</a:t>
            </a:r>
            <a:endParaRPr lang="en-US" dirty="0"/>
          </a:p>
        </p:txBody>
      </p:sp>
      <p:sp>
        <p:nvSpPr>
          <p:cNvPr id="36" name="CuadroTexto 21">
            <a:extLst>
              <a:ext uri="{FF2B5EF4-FFF2-40B4-BE49-F238E27FC236}">
                <a16:creationId xmlns:a16="http://schemas.microsoft.com/office/drawing/2014/main" id="{C403BDCE-D3A5-5CFE-726C-CB3889C6274C}"/>
              </a:ext>
            </a:extLst>
          </p:cNvPr>
          <p:cNvSpPr txBox="1"/>
          <p:nvPr/>
        </p:nvSpPr>
        <p:spPr>
          <a:xfrm>
            <a:off x="2083928" y="5764381"/>
            <a:ext cx="8610007" cy="523220"/>
          </a:xfrm>
          <a:prstGeom prst="rect">
            <a:avLst/>
          </a:prstGeom>
          <a:noFill/>
        </p:spPr>
        <p:txBody>
          <a:bodyPr wrap="square" rtlCol="0" anchor="b">
            <a:spAutoFit/>
          </a:bodyPr>
          <a:lstStyle>
            <a:defPPr>
              <a:defRPr lang="es-ES"/>
            </a:defPPr>
            <a:lvl1pPr>
              <a:lnSpc>
                <a:spcPts val="1200"/>
              </a:lnSpc>
              <a:spcAft>
                <a:spcPts val="300"/>
              </a:spcAft>
              <a:defRPr sz="900">
                <a:solidFill>
                  <a:schemeClr val="accent2">
                    <a:lumMod val="50000"/>
                  </a:schemeClr>
                </a:solidFill>
                <a:latin typeface="Microsoft YaHei" panose="020B0503020204020204" pitchFamily="34" charset="-122"/>
                <a:ea typeface="Microsoft YaHei"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1"/>
                </a:solidFill>
                <a:effectLst/>
                <a:uLnTx/>
                <a:uFillTx/>
                <a:latin typeface="+mn-lt"/>
                <a:ea typeface="+mn-ea"/>
                <a:cs typeface="+mn-cs"/>
              </a:rPr>
              <a:t>MPR: ≤10% residual viable tumor cells in primary lung tumor and sampled lymph nodes; CR + major response.</a:t>
            </a:r>
          </a:p>
          <a:p>
            <a:pPr>
              <a:lnSpc>
                <a:spcPct val="100000"/>
              </a:lnSpc>
              <a:spcAft>
                <a:spcPts val="0"/>
              </a:spcAft>
              <a:defRPr/>
            </a:pPr>
            <a:r>
              <a:rPr kumimoji="0" lang="en-US" sz="1400" b="0" i="0" u="none" strike="noStrike" kern="1200" cap="none" spc="0" normalizeH="0" baseline="0" noProof="0" dirty="0">
                <a:ln>
                  <a:noFill/>
                </a:ln>
                <a:solidFill>
                  <a:schemeClr val="bg1"/>
                </a:solidFill>
                <a:effectLst/>
                <a:uLnTx/>
                <a:uFillTx/>
                <a:latin typeface="+mn-lt"/>
                <a:ea typeface="+mn-ea"/>
                <a:cs typeface="+mn-cs"/>
              </a:rPr>
              <a:t>ORR: </a:t>
            </a:r>
            <a:r>
              <a:rPr lang="en-US" sz="1400" dirty="0">
                <a:solidFill>
                  <a:schemeClr val="bg1"/>
                </a:solidFill>
                <a:latin typeface="+mn-lt"/>
                <a:ea typeface="+mn-ea"/>
              </a:rPr>
              <a:t>PR + CR (per </a:t>
            </a:r>
            <a:r>
              <a:rPr kumimoji="0" lang="en-US" sz="1400" b="0" i="0" u="none" strike="noStrike" kern="1200" cap="none" spc="0" normalizeH="0" baseline="0" noProof="0" dirty="0">
                <a:ln>
                  <a:noFill/>
                </a:ln>
                <a:solidFill>
                  <a:schemeClr val="bg1"/>
                </a:solidFill>
                <a:effectLst/>
                <a:uLnTx/>
                <a:uFillTx/>
                <a:latin typeface="+mn-lt"/>
                <a:ea typeface="+mn-ea"/>
                <a:cs typeface="+mn-cs"/>
              </a:rPr>
              <a:t>RECIST 1.1). Patients who did not have surgery were considered nonresponders.</a:t>
            </a:r>
          </a:p>
        </p:txBody>
      </p:sp>
      <p:sp>
        <p:nvSpPr>
          <p:cNvPr id="57" name="Text Box 15">
            <a:extLst>
              <a:ext uri="{FF2B5EF4-FFF2-40B4-BE49-F238E27FC236}">
                <a16:creationId xmlns:a16="http://schemas.microsoft.com/office/drawing/2014/main" id="{5BE98A14-F51D-7421-366E-81BB39AC59F4}"/>
              </a:ext>
            </a:extLst>
          </p:cNvPr>
          <p:cNvSpPr txBox="1">
            <a:spLocks noChangeArrowheads="1"/>
          </p:cNvSpPr>
          <p:nvPr/>
        </p:nvSpPr>
        <p:spPr bwMode="auto">
          <a:xfrm>
            <a:off x="450613" y="6360990"/>
            <a:ext cx="8819511"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Provencio-Pulla. ASCO 2022. Abstr 8501. Reproduced with permission.</a:t>
            </a:r>
          </a:p>
        </p:txBody>
      </p:sp>
      <p:sp>
        <p:nvSpPr>
          <p:cNvPr id="38" name="CuadroTexto 11">
            <a:extLst>
              <a:ext uri="{FF2B5EF4-FFF2-40B4-BE49-F238E27FC236}">
                <a16:creationId xmlns:a16="http://schemas.microsoft.com/office/drawing/2014/main" id="{B33EA609-693D-EC3C-A92B-CFA59A3D8D2E}"/>
              </a:ext>
            </a:extLst>
          </p:cNvPr>
          <p:cNvSpPr txBox="1"/>
          <p:nvPr/>
        </p:nvSpPr>
        <p:spPr>
          <a:xfrm>
            <a:off x="7174741" y="2142845"/>
            <a:ext cx="3897450" cy="369332"/>
          </a:xfrm>
          <a:prstGeom prst="rect">
            <a:avLst/>
          </a:prstGeom>
          <a:noFill/>
        </p:spPr>
        <p:txBody>
          <a:bodyPr wrap="square" rtlCol="0">
            <a:spAutoFit/>
          </a:bodyPr>
          <a:lstStyle/>
          <a:p>
            <a:pPr algn="ctr"/>
            <a:r>
              <a:rPr lang="es-ES" b="1" dirty="0">
                <a:solidFill>
                  <a:schemeClr val="bg1"/>
                </a:solidFill>
              </a:rPr>
              <a:t>OR: 3.29 (95% CI: 1.28-8.47)</a:t>
            </a:r>
          </a:p>
        </p:txBody>
      </p:sp>
      <p:sp>
        <p:nvSpPr>
          <p:cNvPr id="41" name="TextBox 40">
            <a:extLst>
              <a:ext uri="{FF2B5EF4-FFF2-40B4-BE49-F238E27FC236}">
                <a16:creationId xmlns:a16="http://schemas.microsoft.com/office/drawing/2014/main" id="{18610F3E-06A0-ACD9-3614-2051E313B491}"/>
              </a:ext>
            </a:extLst>
          </p:cNvPr>
          <p:cNvSpPr txBox="1"/>
          <p:nvPr/>
        </p:nvSpPr>
        <p:spPr bwMode="auto">
          <a:xfrm>
            <a:off x="10257294" y="2764354"/>
            <a:ext cx="13525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it-IT" i="1" dirty="0" err="1">
                <a:solidFill>
                  <a:schemeClr val="bg1"/>
                </a:solidFill>
              </a:rPr>
              <a:t>P</a:t>
            </a:r>
            <a:r>
              <a:rPr lang="it-IT" dirty="0">
                <a:solidFill>
                  <a:schemeClr val="bg1"/>
                </a:solidFill>
              </a:rPr>
              <a:t> = .023</a:t>
            </a:r>
            <a:endParaRPr lang="en-US" dirty="0">
              <a:solidFill>
                <a:schemeClr val="bg1"/>
              </a:solidFill>
            </a:endParaRPr>
          </a:p>
        </p:txBody>
      </p:sp>
      <p:sp>
        <p:nvSpPr>
          <p:cNvPr id="59" name="TextBox 58">
            <a:extLst>
              <a:ext uri="{FF2B5EF4-FFF2-40B4-BE49-F238E27FC236}">
                <a16:creationId xmlns:a16="http://schemas.microsoft.com/office/drawing/2014/main" id="{05CA632D-50B3-E31C-A801-9384727A0E38}"/>
              </a:ext>
            </a:extLst>
          </p:cNvPr>
          <p:cNvSpPr txBox="1"/>
          <p:nvPr/>
        </p:nvSpPr>
        <p:spPr bwMode="auto">
          <a:xfrm>
            <a:off x="7336944" y="4977271"/>
            <a:ext cx="1821271"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b="1" dirty="0" err="1">
                <a:solidFill>
                  <a:schemeClr val="bg1"/>
                </a:solidFill>
                <a:latin typeface="Calibri" panose="020F0502020204030204" pitchFamily="34" charset="0"/>
              </a:rPr>
              <a:t>Nivo</a:t>
            </a:r>
            <a:r>
              <a:rPr lang="en-US" b="1" dirty="0">
                <a:solidFill>
                  <a:schemeClr val="bg1"/>
                </a:solidFill>
                <a:latin typeface="Calibri" panose="020F0502020204030204" pitchFamily="34" charset="0"/>
              </a:rPr>
              <a:t> + CT</a:t>
            </a:r>
          </a:p>
          <a:p>
            <a:pPr algn="ctr">
              <a:lnSpc>
                <a:spcPct val="100000"/>
              </a:lnSpc>
              <a:spcBef>
                <a:spcPts val="0"/>
              </a:spcBef>
              <a:spcAft>
                <a:spcPct val="0"/>
              </a:spcAft>
              <a:buClrTx/>
              <a:buFontTx/>
              <a:buNone/>
            </a:pPr>
            <a:r>
              <a:rPr lang="en-US" dirty="0">
                <a:solidFill>
                  <a:schemeClr val="bg1"/>
                </a:solidFill>
                <a:latin typeface="Calibri" panose="020F0502020204030204" pitchFamily="34" charset="0"/>
              </a:rPr>
              <a:t>43/57</a:t>
            </a:r>
          </a:p>
        </p:txBody>
      </p:sp>
      <p:sp>
        <p:nvSpPr>
          <p:cNvPr id="60" name="TextBox 59">
            <a:extLst>
              <a:ext uri="{FF2B5EF4-FFF2-40B4-BE49-F238E27FC236}">
                <a16:creationId xmlns:a16="http://schemas.microsoft.com/office/drawing/2014/main" id="{CB664901-2E77-FB2C-E2E3-5E8E33D817E8}"/>
              </a:ext>
            </a:extLst>
          </p:cNvPr>
          <p:cNvSpPr txBox="1"/>
          <p:nvPr/>
        </p:nvSpPr>
        <p:spPr bwMode="auto">
          <a:xfrm>
            <a:off x="9158216" y="4977271"/>
            <a:ext cx="1817186"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dirty="0">
                <a:solidFill>
                  <a:schemeClr val="bg1"/>
                </a:solidFill>
                <a:latin typeface="Calibri" panose="020F0502020204030204" pitchFamily="34" charset="0"/>
              </a:rPr>
              <a:t>CT</a:t>
            </a:r>
          </a:p>
          <a:p>
            <a:pPr algn="ctr">
              <a:lnSpc>
                <a:spcPct val="100000"/>
              </a:lnSpc>
              <a:spcBef>
                <a:spcPts val="0"/>
              </a:spcBef>
              <a:spcAft>
                <a:spcPct val="0"/>
              </a:spcAft>
              <a:buClrTx/>
              <a:buFontTx/>
              <a:buNone/>
            </a:pPr>
            <a:r>
              <a:rPr lang="en-US" dirty="0">
                <a:solidFill>
                  <a:schemeClr val="bg1"/>
                </a:solidFill>
                <a:latin typeface="Calibri" panose="020F0502020204030204" pitchFamily="34" charset="0"/>
              </a:rPr>
              <a:t>14/29</a:t>
            </a:r>
          </a:p>
        </p:txBody>
      </p:sp>
      <p:sp>
        <p:nvSpPr>
          <p:cNvPr id="71" name="TextBox 70">
            <a:extLst>
              <a:ext uri="{FF2B5EF4-FFF2-40B4-BE49-F238E27FC236}">
                <a16:creationId xmlns:a16="http://schemas.microsoft.com/office/drawing/2014/main" id="{0FA6A21D-B7E0-B26E-AA44-945B96A15030}"/>
              </a:ext>
            </a:extLst>
          </p:cNvPr>
          <p:cNvSpPr txBox="1"/>
          <p:nvPr/>
        </p:nvSpPr>
        <p:spPr bwMode="auto">
          <a:xfrm>
            <a:off x="6546339" y="4760823"/>
            <a:ext cx="77002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cxnSp>
        <p:nvCxnSpPr>
          <p:cNvPr id="61" name="Straight Connector 60">
            <a:extLst>
              <a:ext uri="{FF2B5EF4-FFF2-40B4-BE49-F238E27FC236}">
                <a16:creationId xmlns:a16="http://schemas.microsoft.com/office/drawing/2014/main" id="{F715F47A-7276-7C87-F56A-FDCD5F841431}"/>
              </a:ext>
            </a:extLst>
          </p:cNvPr>
          <p:cNvCxnSpPr>
            <a:cxnSpLocks/>
          </p:cNvCxnSpPr>
          <p:nvPr/>
        </p:nvCxnSpPr>
        <p:spPr bwMode="auto">
          <a:xfrm flipV="1">
            <a:off x="7337196" y="2300654"/>
            <a:ext cx="0" cy="2614304"/>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F1DAC0A2-CC31-DF48-2688-FF722AF1F954}"/>
              </a:ext>
            </a:extLst>
          </p:cNvPr>
          <p:cNvCxnSpPr/>
          <p:nvPr/>
        </p:nvCxnSpPr>
        <p:spPr bwMode="auto">
          <a:xfrm>
            <a:off x="7337196" y="4928473"/>
            <a:ext cx="0" cy="7894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2A578149-67E9-C27F-0ACF-28256FD8BDD0}"/>
              </a:ext>
            </a:extLst>
          </p:cNvPr>
          <p:cNvCxnSpPr/>
          <p:nvPr/>
        </p:nvCxnSpPr>
        <p:spPr bwMode="auto">
          <a:xfrm>
            <a:off x="9157887" y="4928473"/>
            <a:ext cx="0" cy="78940"/>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06283ECB-46A1-06DE-2CF8-9880F1B59344}"/>
              </a:ext>
            </a:extLst>
          </p:cNvPr>
          <p:cNvCxnSpPr/>
          <p:nvPr/>
        </p:nvCxnSpPr>
        <p:spPr bwMode="auto">
          <a:xfrm flipH="1">
            <a:off x="7274538" y="492847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5014C171-846E-000C-0860-71AF280433BD}"/>
              </a:ext>
            </a:extLst>
          </p:cNvPr>
          <p:cNvCxnSpPr>
            <a:cxnSpLocks/>
          </p:cNvCxnSpPr>
          <p:nvPr/>
        </p:nvCxnSpPr>
        <p:spPr bwMode="auto">
          <a:xfrm>
            <a:off x="7317945" y="4928473"/>
            <a:ext cx="3615423" cy="0"/>
          </a:xfrm>
          <a:prstGeom prst="line">
            <a:avLst/>
          </a:prstGeom>
          <a:noFill/>
          <a:ln w="28575" cap="flat" cmpd="sng" algn="ctr">
            <a:solidFill>
              <a:schemeClr val="bg1"/>
            </a:solidFill>
            <a:prstDash val="solid"/>
            <a:round/>
            <a:headEnd type="none" w="med" len="med"/>
            <a:tailEnd type="none" w="med" len="med"/>
          </a:ln>
          <a:effectLst/>
        </p:spPr>
      </p:cxnSp>
      <p:grpSp>
        <p:nvGrpSpPr>
          <p:cNvPr id="66" name="Group 65">
            <a:extLst>
              <a:ext uri="{FF2B5EF4-FFF2-40B4-BE49-F238E27FC236}">
                <a16:creationId xmlns:a16="http://schemas.microsoft.com/office/drawing/2014/main" id="{15ABBF73-C6CD-B3E4-AD9F-B6C47A712397}"/>
              </a:ext>
            </a:extLst>
          </p:cNvPr>
          <p:cNvGrpSpPr/>
          <p:nvPr/>
        </p:nvGrpSpPr>
        <p:grpSpPr>
          <a:xfrm>
            <a:off x="6546339" y="2098408"/>
            <a:ext cx="792207" cy="455490"/>
            <a:chOff x="6747817" y="924030"/>
            <a:chExt cx="792207" cy="369332"/>
          </a:xfrm>
        </p:grpSpPr>
        <p:sp>
          <p:nvSpPr>
            <p:cNvPr id="89" name="TextBox 88">
              <a:extLst>
                <a:ext uri="{FF2B5EF4-FFF2-40B4-BE49-F238E27FC236}">
                  <a16:creationId xmlns:a16="http://schemas.microsoft.com/office/drawing/2014/main" id="{8A4C7E79-22ED-5000-5053-BB4E992AEC22}"/>
                </a:ext>
              </a:extLst>
            </p:cNvPr>
            <p:cNvSpPr txBox="1"/>
            <p:nvPr/>
          </p:nvSpPr>
          <p:spPr bwMode="auto">
            <a:xfrm>
              <a:off x="6747817" y="924030"/>
              <a:ext cx="77002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cxnSp>
          <p:nvCxnSpPr>
            <p:cNvPr id="88" name="Straight Connector 87">
              <a:extLst>
                <a:ext uri="{FF2B5EF4-FFF2-40B4-BE49-F238E27FC236}">
                  <a16:creationId xmlns:a16="http://schemas.microsoft.com/office/drawing/2014/main" id="{2DBEFBBA-9BF9-5D7D-70CB-A9381B761889}"/>
                </a:ext>
              </a:extLst>
            </p:cNvPr>
            <p:cNvCxnSpPr/>
            <p:nvPr/>
          </p:nvCxnSpPr>
          <p:spPr bwMode="auto">
            <a:xfrm flipH="1">
              <a:off x="7476016" y="1092937"/>
              <a:ext cx="64008" cy="0"/>
            </a:xfrm>
            <a:prstGeom prst="line">
              <a:avLst/>
            </a:prstGeom>
            <a:noFill/>
            <a:ln w="28575" cap="flat" cmpd="sng" algn="ctr">
              <a:solidFill>
                <a:schemeClr val="bg1"/>
              </a:solidFill>
              <a:prstDash val="solid"/>
              <a:round/>
              <a:headEnd type="none" w="med" len="med"/>
              <a:tailEnd type="none" w="med" len="med"/>
            </a:ln>
            <a:effectLst/>
          </p:spPr>
        </p:cxnSp>
      </p:grpSp>
      <p:grpSp>
        <p:nvGrpSpPr>
          <p:cNvPr id="67" name="Group 66">
            <a:extLst>
              <a:ext uri="{FF2B5EF4-FFF2-40B4-BE49-F238E27FC236}">
                <a16:creationId xmlns:a16="http://schemas.microsoft.com/office/drawing/2014/main" id="{D63001D4-BCAA-AF31-E328-7673C552AA5E}"/>
              </a:ext>
            </a:extLst>
          </p:cNvPr>
          <p:cNvGrpSpPr/>
          <p:nvPr/>
        </p:nvGrpSpPr>
        <p:grpSpPr>
          <a:xfrm>
            <a:off x="6546339" y="2616532"/>
            <a:ext cx="792207" cy="455490"/>
            <a:chOff x="6747817" y="1691389"/>
            <a:chExt cx="792207" cy="369332"/>
          </a:xfrm>
        </p:grpSpPr>
        <p:cxnSp>
          <p:nvCxnSpPr>
            <p:cNvPr id="86" name="Straight Connector 85">
              <a:extLst>
                <a:ext uri="{FF2B5EF4-FFF2-40B4-BE49-F238E27FC236}">
                  <a16:creationId xmlns:a16="http://schemas.microsoft.com/office/drawing/2014/main" id="{1386EC1C-BF73-2A93-1FF1-298726E36016}"/>
                </a:ext>
              </a:extLst>
            </p:cNvPr>
            <p:cNvCxnSpPr/>
            <p:nvPr/>
          </p:nvCxnSpPr>
          <p:spPr bwMode="auto">
            <a:xfrm flipH="1">
              <a:off x="7476016" y="1870651"/>
              <a:ext cx="64008" cy="0"/>
            </a:xfrm>
            <a:prstGeom prst="line">
              <a:avLst/>
            </a:prstGeom>
            <a:noFill/>
            <a:ln w="28575" cap="flat" cmpd="sng" algn="ctr">
              <a:solidFill>
                <a:schemeClr val="bg1"/>
              </a:solidFill>
              <a:prstDash val="solid"/>
              <a:round/>
              <a:headEnd type="none" w="med" len="med"/>
              <a:tailEnd type="none" w="med" len="med"/>
            </a:ln>
            <a:effectLst/>
          </p:spPr>
        </p:cxnSp>
        <p:sp>
          <p:nvSpPr>
            <p:cNvPr id="87" name="TextBox 86">
              <a:extLst>
                <a:ext uri="{FF2B5EF4-FFF2-40B4-BE49-F238E27FC236}">
                  <a16:creationId xmlns:a16="http://schemas.microsoft.com/office/drawing/2014/main" id="{0F15839F-2777-86DB-C379-758EFBA0EBB3}"/>
                </a:ext>
              </a:extLst>
            </p:cNvPr>
            <p:cNvSpPr txBox="1"/>
            <p:nvPr/>
          </p:nvSpPr>
          <p:spPr bwMode="auto">
            <a:xfrm>
              <a:off x="6747817" y="1691389"/>
              <a:ext cx="77002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grpSp>
      <p:grpSp>
        <p:nvGrpSpPr>
          <p:cNvPr id="68" name="Group 67">
            <a:extLst>
              <a:ext uri="{FF2B5EF4-FFF2-40B4-BE49-F238E27FC236}">
                <a16:creationId xmlns:a16="http://schemas.microsoft.com/office/drawing/2014/main" id="{78E0F6DC-5E83-C7F4-C40C-658849237D32}"/>
              </a:ext>
            </a:extLst>
          </p:cNvPr>
          <p:cNvGrpSpPr/>
          <p:nvPr/>
        </p:nvGrpSpPr>
        <p:grpSpPr>
          <a:xfrm>
            <a:off x="6546339" y="3106106"/>
            <a:ext cx="792207" cy="455490"/>
            <a:chOff x="6747817" y="2458748"/>
            <a:chExt cx="792207" cy="369332"/>
          </a:xfrm>
        </p:grpSpPr>
        <p:cxnSp>
          <p:nvCxnSpPr>
            <p:cNvPr id="84" name="Straight Connector 83">
              <a:extLst>
                <a:ext uri="{FF2B5EF4-FFF2-40B4-BE49-F238E27FC236}">
                  <a16:creationId xmlns:a16="http://schemas.microsoft.com/office/drawing/2014/main" id="{14354728-E9BA-F602-88E1-81786249B4D5}"/>
                </a:ext>
              </a:extLst>
            </p:cNvPr>
            <p:cNvCxnSpPr/>
            <p:nvPr/>
          </p:nvCxnSpPr>
          <p:spPr bwMode="auto">
            <a:xfrm flipH="1">
              <a:off x="7476016" y="2638840"/>
              <a:ext cx="64008" cy="0"/>
            </a:xfrm>
            <a:prstGeom prst="line">
              <a:avLst/>
            </a:prstGeom>
            <a:noFill/>
            <a:ln w="28575" cap="flat" cmpd="sng" algn="ctr">
              <a:solidFill>
                <a:schemeClr val="bg1"/>
              </a:solidFill>
              <a:prstDash val="solid"/>
              <a:round/>
              <a:headEnd type="none" w="med" len="med"/>
              <a:tailEnd type="none" w="med" len="med"/>
            </a:ln>
            <a:effectLst/>
          </p:spPr>
        </p:cxnSp>
        <p:sp>
          <p:nvSpPr>
            <p:cNvPr id="85" name="TextBox 84">
              <a:extLst>
                <a:ext uri="{FF2B5EF4-FFF2-40B4-BE49-F238E27FC236}">
                  <a16:creationId xmlns:a16="http://schemas.microsoft.com/office/drawing/2014/main" id="{E426C0F2-94FB-578A-DD1A-C8C6E68490F7}"/>
                </a:ext>
              </a:extLst>
            </p:cNvPr>
            <p:cNvSpPr txBox="1"/>
            <p:nvPr/>
          </p:nvSpPr>
          <p:spPr bwMode="auto">
            <a:xfrm>
              <a:off x="6747817" y="2458748"/>
              <a:ext cx="77002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grpSp>
      <p:grpSp>
        <p:nvGrpSpPr>
          <p:cNvPr id="69" name="Group 68">
            <a:extLst>
              <a:ext uri="{FF2B5EF4-FFF2-40B4-BE49-F238E27FC236}">
                <a16:creationId xmlns:a16="http://schemas.microsoft.com/office/drawing/2014/main" id="{81636DAE-00A9-810E-89E3-2E6AA30F1574}"/>
              </a:ext>
            </a:extLst>
          </p:cNvPr>
          <p:cNvGrpSpPr/>
          <p:nvPr/>
        </p:nvGrpSpPr>
        <p:grpSpPr>
          <a:xfrm>
            <a:off x="6546339" y="3652780"/>
            <a:ext cx="792207" cy="455490"/>
            <a:chOff x="6747817" y="3226107"/>
            <a:chExt cx="792207" cy="369332"/>
          </a:xfrm>
        </p:grpSpPr>
        <p:cxnSp>
          <p:nvCxnSpPr>
            <p:cNvPr id="82" name="Straight Connector 81">
              <a:extLst>
                <a:ext uri="{FF2B5EF4-FFF2-40B4-BE49-F238E27FC236}">
                  <a16:creationId xmlns:a16="http://schemas.microsoft.com/office/drawing/2014/main" id="{1ED524DE-40D7-6B0C-C4B0-8929810FFC13}"/>
                </a:ext>
              </a:extLst>
            </p:cNvPr>
            <p:cNvCxnSpPr/>
            <p:nvPr/>
          </p:nvCxnSpPr>
          <p:spPr bwMode="auto">
            <a:xfrm flipH="1">
              <a:off x="7476016" y="3407029"/>
              <a:ext cx="64008" cy="0"/>
            </a:xfrm>
            <a:prstGeom prst="line">
              <a:avLst/>
            </a:prstGeom>
            <a:noFill/>
            <a:ln w="28575" cap="flat" cmpd="sng" algn="ctr">
              <a:solidFill>
                <a:schemeClr val="bg1"/>
              </a:solidFill>
              <a:prstDash val="solid"/>
              <a:round/>
              <a:headEnd type="none" w="med" len="med"/>
              <a:tailEnd type="none" w="med" len="med"/>
            </a:ln>
            <a:effectLst/>
          </p:spPr>
        </p:cxnSp>
        <p:sp>
          <p:nvSpPr>
            <p:cNvPr id="83" name="TextBox 82">
              <a:extLst>
                <a:ext uri="{FF2B5EF4-FFF2-40B4-BE49-F238E27FC236}">
                  <a16:creationId xmlns:a16="http://schemas.microsoft.com/office/drawing/2014/main" id="{DFF4463A-B294-B3D0-AAFF-19728E945260}"/>
                </a:ext>
              </a:extLst>
            </p:cNvPr>
            <p:cNvSpPr txBox="1"/>
            <p:nvPr/>
          </p:nvSpPr>
          <p:spPr bwMode="auto">
            <a:xfrm>
              <a:off x="6747817" y="3226107"/>
              <a:ext cx="77002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grpSp>
      <p:grpSp>
        <p:nvGrpSpPr>
          <p:cNvPr id="70" name="Group 69">
            <a:extLst>
              <a:ext uri="{FF2B5EF4-FFF2-40B4-BE49-F238E27FC236}">
                <a16:creationId xmlns:a16="http://schemas.microsoft.com/office/drawing/2014/main" id="{D6D00DEF-CE73-DA88-969C-56556E67AC53}"/>
              </a:ext>
            </a:extLst>
          </p:cNvPr>
          <p:cNvGrpSpPr/>
          <p:nvPr/>
        </p:nvGrpSpPr>
        <p:grpSpPr>
          <a:xfrm>
            <a:off x="6546339" y="4170903"/>
            <a:ext cx="792207" cy="455490"/>
            <a:chOff x="6747817" y="3993466"/>
            <a:chExt cx="792207" cy="369332"/>
          </a:xfrm>
        </p:grpSpPr>
        <p:cxnSp>
          <p:nvCxnSpPr>
            <p:cNvPr id="80" name="Straight Connector 79">
              <a:extLst>
                <a:ext uri="{FF2B5EF4-FFF2-40B4-BE49-F238E27FC236}">
                  <a16:creationId xmlns:a16="http://schemas.microsoft.com/office/drawing/2014/main" id="{DA2EEE45-F987-89C1-42FB-8B62ED10AC9D}"/>
                </a:ext>
              </a:extLst>
            </p:cNvPr>
            <p:cNvCxnSpPr/>
            <p:nvPr/>
          </p:nvCxnSpPr>
          <p:spPr bwMode="auto">
            <a:xfrm flipH="1">
              <a:off x="7476016" y="4175218"/>
              <a:ext cx="64008" cy="0"/>
            </a:xfrm>
            <a:prstGeom prst="line">
              <a:avLst/>
            </a:prstGeom>
            <a:noFill/>
            <a:ln w="28575" cap="flat" cmpd="sng" algn="ctr">
              <a:solidFill>
                <a:schemeClr val="bg1"/>
              </a:solidFill>
              <a:prstDash val="solid"/>
              <a:round/>
              <a:headEnd type="none" w="med" len="med"/>
              <a:tailEnd type="none" w="med" len="med"/>
            </a:ln>
            <a:effectLst/>
          </p:spPr>
        </p:cxnSp>
        <p:sp>
          <p:nvSpPr>
            <p:cNvPr id="81" name="TextBox 80">
              <a:extLst>
                <a:ext uri="{FF2B5EF4-FFF2-40B4-BE49-F238E27FC236}">
                  <a16:creationId xmlns:a16="http://schemas.microsoft.com/office/drawing/2014/main" id="{2D5407A5-0BF1-AF51-909F-355A82F2E90C}"/>
                </a:ext>
              </a:extLst>
            </p:cNvPr>
            <p:cNvSpPr txBox="1"/>
            <p:nvPr/>
          </p:nvSpPr>
          <p:spPr bwMode="auto">
            <a:xfrm>
              <a:off x="6747817" y="3993466"/>
              <a:ext cx="77002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grpSp>
      <p:sp>
        <p:nvSpPr>
          <p:cNvPr id="74" name="Freeform 73">
            <a:extLst>
              <a:ext uri="{FF2B5EF4-FFF2-40B4-BE49-F238E27FC236}">
                <a16:creationId xmlns:a16="http://schemas.microsoft.com/office/drawing/2014/main" id="{8FABDBCB-875A-E7DB-E3E8-2B58867DFD58}"/>
              </a:ext>
            </a:extLst>
          </p:cNvPr>
          <p:cNvSpPr/>
          <p:nvPr/>
        </p:nvSpPr>
        <p:spPr bwMode="auto">
          <a:xfrm>
            <a:off x="8167842" y="2544430"/>
            <a:ext cx="1890151" cy="812359"/>
          </a:xfrm>
          <a:custGeom>
            <a:avLst/>
            <a:gdLst>
              <a:gd name="connsiteX0" fmla="*/ 0 w 1875098"/>
              <a:gd name="connsiteY0" fmla="*/ 173620 h 613458"/>
              <a:gd name="connsiteX1" fmla="*/ 0 w 1875098"/>
              <a:gd name="connsiteY1" fmla="*/ 0 h 613458"/>
              <a:gd name="connsiteX2" fmla="*/ 1875098 w 1875098"/>
              <a:gd name="connsiteY2" fmla="*/ 0 h 613458"/>
              <a:gd name="connsiteX3" fmla="*/ 1875098 w 1875098"/>
              <a:gd name="connsiteY3" fmla="*/ 115747 h 613458"/>
              <a:gd name="connsiteX4" fmla="*/ 1875098 w 1875098"/>
              <a:gd name="connsiteY4" fmla="*/ 613458 h 613458"/>
              <a:gd name="connsiteX0" fmla="*/ 0 w 1875098"/>
              <a:gd name="connsiteY0" fmla="*/ 312534 h 613458"/>
              <a:gd name="connsiteX1" fmla="*/ 0 w 1875098"/>
              <a:gd name="connsiteY1" fmla="*/ 0 h 613458"/>
              <a:gd name="connsiteX2" fmla="*/ 1875098 w 1875098"/>
              <a:gd name="connsiteY2" fmla="*/ 0 h 613458"/>
              <a:gd name="connsiteX3" fmla="*/ 1875098 w 1875098"/>
              <a:gd name="connsiteY3" fmla="*/ 115747 h 613458"/>
              <a:gd name="connsiteX4" fmla="*/ 1875098 w 1875098"/>
              <a:gd name="connsiteY4" fmla="*/ 613458 h 613458"/>
              <a:gd name="connsiteX0" fmla="*/ 9465 w 1875098"/>
              <a:gd name="connsiteY0" fmla="*/ 190256 h 613458"/>
              <a:gd name="connsiteX1" fmla="*/ 0 w 1875098"/>
              <a:gd name="connsiteY1" fmla="*/ 0 h 613458"/>
              <a:gd name="connsiteX2" fmla="*/ 1875098 w 1875098"/>
              <a:gd name="connsiteY2" fmla="*/ 0 h 613458"/>
              <a:gd name="connsiteX3" fmla="*/ 1875098 w 1875098"/>
              <a:gd name="connsiteY3" fmla="*/ 115747 h 613458"/>
              <a:gd name="connsiteX4" fmla="*/ 1875098 w 1875098"/>
              <a:gd name="connsiteY4" fmla="*/ 613458 h 613458"/>
              <a:gd name="connsiteX0" fmla="*/ 9465 w 1875098"/>
              <a:gd name="connsiteY0" fmla="*/ 161485 h 613458"/>
              <a:gd name="connsiteX1" fmla="*/ 0 w 1875098"/>
              <a:gd name="connsiteY1" fmla="*/ 0 h 613458"/>
              <a:gd name="connsiteX2" fmla="*/ 1875098 w 1875098"/>
              <a:gd name="connsiteY2" fmla="*/ 0 h 613458"/>
              <a:gd name="connsiteX3" fmla="*/ 1875098 w 1875098"/>
              <a:gd name="connsiteY3" fmla="*/ 115747 h 613458"/>
              <a:gd name="connsiteX4" fmla="*/ 1875098 w 1875098"/>
              <a:gd name="connsiteY4" fmla="*/ 613458 h 613458"/>
              <a:gd name="connsiteX0" fmla="*/ 9465 w 1875098"/>
              <a:gd name="connsiteY0" fmla="*/ 161485 h 613458"/>
              <a:gd name="connsiteX1" fmla="*/ 0 w 1875098"/>
              <a:gd name="connsiteY1" fmla="*/ 0 h 613458"/>
              <a:gd name="connsiteX2" fmla="*/ 1875098 w 1875098"/>
              <a:gd name="connsiteY2" fmla="*/ 0 h 613458"/>
              <a:gd name="connsiteX3" fmla="*/ 1875098 w 1875098"/>
              <a:gd name="connsiteY3" fmla="*/ 115747 h 613458"/>
              <a:gd name="connsiteX4" fmla="*/ 1875098 w 1875098"/>
              <a:gd name="connsiteY4" fmla="*/ 613458 h 613458"/>
              <a:gd name="connsiteX0" fmla="*/ 0 w 1878253"/>
              <a:gd name="connsiteY0" fmla="*/ 238209 h 613458"/>
              <a:gd name="connsiteX1" fmla="*/ 3155 w 1878253"/>
              <a:gd name="connsiteY1" fmla="*/ 0 h 613458"/>
              <a:gd name="connsiteX2" fmla="*/ 1878253 w 1878253"/>
              <a:gd name="connsiteY2" fmla="*/ 0 h 613458"/>
              <a:gd name="connsiteX3" fmla="*/ 1878253 w 1878253"/>
              <a:gd name="connsiteY3" fmla="*/ 115747 h 613458"/>
              <a:gd name="connsiteX4" fmla="*/ 1878253 w 1878253"/>
              <a:gd name="connsiteY4" fmla="*/ 613458 h 613458"/>
              <a:gd name="connsiteX0" fmla="*/ 0 w 1878253"/>
              <a:gd name="connsiteY0" fmla="*/ 238209 h 613458"/>
              <a:gd name="connsiteX1" fmla="*/ 3155 w 1878253"/>
              <a:gd name="connsiteY1" fmla="*/ 0 h 613458"/>
              <a:gd name="connsiteX2" fmla="*/ 1878253 w 1878253"/>
              <a:gd name="connsiteY2" fmla="*/ 0 h 613458"/>
              <a:gd name="connsiteX3" fmla="*/ 1878253 w 1878253"/>
              <a:gd name="connsiteY3" fmla="*/ 115747 h 613458"/>
              <a:gd name="connsiteX4" fmla="*/ 1878253 w 1878253"/>
              <a:gd name="connsiteY4" fmla="*/ 613458 h 613458"/>
              <a:gd name="connsiteX0" fmla="*/ 15820 w 1875143"/>
              <a:gd name="connsiteY0" fmla="*/ 180666 h 613458"/>
              <a:gd name="connsiteX1" fmla="*/ 45 w 1875143"/>
              <a:gd name="connsiteY1" fmla="*/ 0 h 613458"/>
              <a:gd name="connsiteX2" fmla="*/ 1875143 w 1875143"/>
              <a:gd name="connsiteY2" fmla="*/ 0 h 613458"/>
              <a:gd name="connsiteX3" fmla="*/ 1875143 w 1875143"/>
              <a:gd name="connsiteY3" fmla="*/ 115747 h 613458"/>
              <a:gd name="connsiteX4" fmla="*/ 1875143 w 1875143"/>
              <a:gd name="connsiteY4" fmla="*/ 613458 h 613458"/>
              <a:gd name="connsiteX0" fmla="*/ 0 w 1878253"/>
              <a:gd name="connsiteY0" fmla="*/ 180666 h 613458"/>
              <a:gd name="connsiteX1" fmla="*/ 3155 w 1878253"/>
              <a:gd name="connsiteY1" fmla="*/ 0 h 613458"/>
              <a:gd name="connsiteX2" fmla="*/ 1878253 w 1878253"/>
              <a:gd name="connsiteY2" fmla="*/ 0 h 613458"/>
              <a:gd name="connsiteX3" fmla="*/ 1878253 w 1878253"/>
              <a:gd name="connsiteY3" fmla="*/ 115747 h 613458"/>
              <a:gd name="connsiteX4" fmla="*/ 1878253 w 1878253"/>
              <a:gd name="connsiteY4" fmla="*/ 613458 h 613458"/>
              <a:gd name="connsiteX0" fmla="*/ 0 w 1878253"/>
              <a:gd name="connsiteY0" fmla="*/ 162613 h 613458"/>
              <a:gd name="connsiteX1" fmla="*/ 3155 w 1878253"/>
              <a:gd name="connsiteY1" fmla="*/ 0 h 613458"/>
              <a:gd name="connsiteX2" fmla="*/ 1878253 w 1878253"/>
              <a:gd name="connsiteY2" fmla="*/ 0 h 613458"/>
              <a:gd name="connsiteX3" fmla="*/ 1878253 w 1878253"/>
              <a:gd name="connsiteY3" fmla="*/ 115747 h 613458"/>
              <a:gd name="connsiteX4" fmla="*/ 1878253 w 1878253"/>
              <a:gd name="connsiteY4" fmla="*/ 613458 h 613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8253" h="613458">
                <a:moveTo>
                  <a:pt x="0" y="162613"/>
                </a:moveTo>
                <a:cubicBezTo>
                  <a:pt x="1052" y="83210"/>
                  <a:pt x="2103" y="79403"/>
                  <a:pt x="3155" y="0"/>
                </a:cubicBezTo>
                <a:lnTo>
                  <a:pt x="1878253" y="0"/>
                </a:lnTo>
                <a:lnTo>
                  <a:pt x="1878253" y="115747"/>
                </a:lnTo>
                <a:lnTo>
                  <a:pt x="1878253" y="613458"/>
                </a:lnTo>
              </a:path>
            </a:pathLst>
          </a:custGeom>
          <a:noFill/>
          <a:ln w="28575">
            <a:solidFill>
              <a:schemeClr val="bg1"/>
            </a:solidFill>
            <a:miter lim="800000"/>
            <a:headEnd/>
            <a:tailEnd/>
          </a:ln>
        </p:spPr>
        <p:txBody>
          <a:bodyPr rtlCol="0" anchor="ctr"/>
          <a:lstStyle/>
          <a:p>
            <a:pPr algn="ctr"/>
            <a:endParaRPr lang="en-US"/>
          </a:p>
        </p:txBody>
      </p:sp>
      <p:sp>
        <p:nvSpPr>
          <p:cNvPr id="75" name="TextBox 74">
            <a:extLst>
              <a:ext uri="{FF2B5EF4-FFF2-40B4-BE49-F238E27FC236}">
                <a16:creationId xmlns:a16="http://schemas.microsoft.com/office/drawing/2014/main" id="{67D4BB67-64AF-4B64-D63E-93BD32E2D5AA}"/>
              </a:ext>
            </a:extLst>
          </p:cNvPr>
          <p:cNvSpPr txBox="1"/>
          <p:nvPr/>
        </p:nvSpPr>
        <p:spPr bwMode="auto">
          <a:xfrm>
            <a:off x="5769032" y="5240258"/>
            <a:ext cx="1592663"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ts val="0"/>
              </a:spcBef>
              <a:spcAft>
                <a:spcPct val="0"/>
              </a:spcAft>
              <a:buClrTx/>
              <a:buFontTx/>
              <a:buNone/>
            </a:pPr>
            <a:r>
              <a:rPr lang="en-US" dirty="0">
                <a:solidFill>
                  <a:schemeClr val="bg1"/>
                </a:solidFill>
                <a:latin typeface="Calibri" panose="020F0502020204030204" pitchFamily="34" charset="0"/>
              </a:rPr>
              <a:t>n/N</a:t>
            </a:r>
          </a:p>
        </p:txBody>
      </p:sp>
      <p:sp>
        <p:nvSpPr>
          <p:cNvPr id="91" name="CuadroTexto 11">
            <a:extLst>
              <a:ext uri="{FF2B5EF4-FFF2-40B4-BE49-F238E27FC236}">
                <a16:creationId xmlns:a16="http://schemas.microsoft.com/office/drawing/2014/main" id="{0AB78969-B6A7-3CFD-125E-08EB8CE7DF4D}"/>
              </a:ext>
            </a:extLst>
          </p:cNvPr>
          <p:cNvSpPr txBox="1"/>
          <p:nvPr/>
        </p:nvSpPr>
        <p:spPr>
          <a:xfrm>
            <a:off x="1358084" y="2142845"/>
            <a:ext cx="3897450" cy="369332"/>
          </a:xfrm>
          <a:prstGeom prst="rect">
            <a:avLst/>
          </a:prstGeom>
          <a:noFill/>
        </p:spPr>
        <p:txBody>
          <a:bodyPr wrap="square" rtlCol="0">
            <a:spAutoFit/>
          </a:bodyPr>
          <a:lstStyle/>
          <a:p>
            <a:pPr algn="ctr"/>
            <a:r>
              <a:rPr lang="it-IT" b="1" kern="0" dirty="0">
                <a:solidFill>
                  <a:schemeClr val="bg1"/>
                </a:solidFill>
              </a:rPr>
              <a:t>OR: 6.94 (95% CI: 2.14-22.52)</a:t>
            </a:r>
          </a:p>
        </p:txBody>
      </p:sp>
      <p:sp>
        <p:nvSpPr>
          <p:cNvPr id="92" name="TextBox 91">
            <a:extLst>
              <a:ext uri="{FF2B5EF4-FFF2-40B4-BE49-F238E27FC236}">
                <a16:creationId xmlns:a16="http://schemas.microsoft.com/office/drawing/2014/main" id="{20A39DE6-93DA-2A4E-694E-3B34CF24C31F}"/>
              </a:ext>
            </a:extLst>
          </p:cNvPr>
          <p:cNvSpPr txBox="1"/>
          <p:nvPr/>
        </p:nvSpPr>
        <p:spPr bwMode="auto">
          <a:xfrm>
            <a:off x="4494936" y="2764354"/>
            <a:ext cx="13525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it-IT" i="1" dirty="0">
                <a:solidFill>
                  <a:schemeClr val="bg1"/>
                </a:solidFill>
              </a:rPr>
              <a:t>P</a:t>
            </a:r>
            <a:r>
              <a:rPr lang="it-IT" dirty="0">
                <a:solidFill>
                  <a:schemeClr val="bg1"/>
                </a:solidFill>
              </a:rPr>
              <a:t> = .0012</a:t>
            </a:r>
          </a:p>
        </p:txBody>
      </p:sp>
      <p:sp>
        <p:nvSpPr>
          <p:cNvPr id="93" name="TextBox 92">
            <a:extLst>
              <a:ext uri="{FF2B5EF4-FFF2-40B4-BE49-F238E27FC236}">
                <a16:creationId xmlns:a16="http://schemas.microsoft.com/office/drawing/2014/main" id="{8DAE19C3-F651-6F7E-5E04-6E9C9A2DD336}"/>
              </a:ext>
            </a:extLst>
          </p:cNvPr>
          <p:cNvSpPr txBox="1"/>
          <p:nvPr/>
        </p:nvSpPr>
        <p:spPr bwMode="auto">
          <a:xfrm>
            <a:off x="1567912" y="4977271"/>
            <a:ext cx="1821271"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b="1" dirty="0" err="1">
                <a:solidFill>
                  <a:schemeClr val="bg1"/>
                </a:solidFill>
                <a:latin typeface="Calibri" panose="020F0502020204030204" pitchFamily="34" charset="0"/>
              </a:rPr>
              <a:t>Nivo</a:t>
            </a:r>
            <a:r>
              <a:rPr lang="en-US" b="1" dirty="0">
                <a:solidFill>
                  <a:schemeClr val="bg1"/>
                </a:solidFill>
                <a:latin typeface="Calibri" panose="020F0502020204030204" pitchFamily="34" charset="0"/>
              </a:rPr>
              <a:t> + CT</a:t>
            </a:r>
          </a:p>
          <a:p>
            <a:pPr algn="ctr">
              <a:lnSpc>
                <a:spcPct val="100000"/>
              </a:lnSpc>
              <a:spcBef>
                <a:spcPts val="0"/>
              </a:spcBef>
              <a:spcAft>
                <a:spcPct val="0"/>
              </a:spcAft>
              <a:buClrTx/>
              <a:buFontTx/>
              <a:buNone/>
            </a:pPr>
            <a:r>
              <a:rPr lang="en-US" dirty="0">
                <a:solidFill>
                  <a:schemeClr val="bg1"/>
                </a:solidFill>
                <a:latin typeface="Calibri" panose="020F0502020204030204" pitchFamily="34" charset="0"/>
              </a:rPr>
              <a:t>30/57</a:t>
            </a:r>
          </a:p>
        </p:txBody>
      </p:sp>
      <p:sp>
        <p:nvSpPr>
          <p:cNvPr id="94" name="TextBox 93">
            <a:extLst>
              <a:ext uri="{FF2B5EF4-FFF2-40B4-BE49-F238E27FC236}">
                <a16:creationId xmlns:a16="http://schemas.microsoft.com/office/drawing/2014/main" id="{27292481-173F-9336-5164-1660EE74CA57}"/>
              </a:ext>
            </a:extLst>
          </p:cNvPr>
          <p:cNvSpPr txBox="1"/>
          <p:nvPr/>
        </p:nvSpPr>
        <p:spPr bwMode="auto">
          <a:xfrm>
            <a:off x="3389184" y="4977271"/>
            <a:ext cx="1817186"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b="1" dirty="0">
                <a:solidFill>
                  <a:schemeClr val="bg1"/>
                </a:solidFill>
                <a:latin typeface="Calibri" panose="020F0502020204030204" pitchFamily="34" charset="0"/>
              </a:rPr>
              <a:t>CT</a:t>
            </a:r>
          </a:p>
          <a:p>
            <a:pPr algn="ctr">
              <a:lnSpc>
                <a:spcPct val="100000"/>
              </a:lnSpc>
              <a:spcBef>
                <a:spcPts val="0"/>
              </a:spcBef>
              <a:spcAft>
                <a:spcPct val="0"/>
              </a:spcAft>
              <a:buClrTx/>
              <a:buFontTx/>
              <a:buNone/>
            </a:pPr>
            <a:r>
              <a:rPr lang="en-US" dirty="0">
                <a:solidFill>
                  <a:schemeClr val="bg1"/>
                </a:solidFill>
                <a:latin typeface="Calibri" panose="020F0502020204030204" pitchFamily="34" charset="0"/>
              </a:rPr>
              <a:t>4/29</a:t>
            </a:r>
          </a:p>
        </p:txBody>
      </p:sp>
      <p:cxnSp>
        <p:nvCxnSpPr>
          <p:cNvPr id="95" name="Straight Connector 94">
            <a:extLst>
              <a:ext uri="{FF2B5EF4-FFF2-40B4-BE49-F238E27FC236}">
                <a16:creationId xmlns:a16="http://schemas.microsoft.com/office/drawing/2014/main" id="{7DB58F3B-C4C3-7F54-1AE1-B04597FC2829}"/>
              </a:ext>
            </a:extLst>
          </p:cNvPr>
          <p:cNvCxnSpPr>
            <a:cxnSpLocks/>
          </p:cNvCxnSpPr>
          <p:nvPr/>
        </p:nvCxnSpPr>
        <p:spPr bwMode="auto">
          <a:xfrm flipV="1">
            <a:off x="1568164" y="2307823"/>
            <a:ext cx="0" cy="2651760"/>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C8110519-A324-3F31-1E3D-1094C7433965}"/>
              </a:ext>
            </a:extLst>
          </p:cNvPr>
          <p:cNvCxnSpPr/>
          <p:nvPr/>
        </p:nvCxnSpPr>
        <p:spPr bwMode="auto">
          <a:xfrm>
            <a:off x="1568164" y="494340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C403FC52-CA6D-D5D4-02C3-E3B1F8DA49FF}"/>
              </a:ext>
            </a:extLst>
          </p:cNvPr>
          <p:cNvCxnSpPr/>
          <p:nvPr/>
        </p:nvCxnSpPr>
        <p:spPr bwMode="auto">
          <a:xfrm>
            <a:off x="3388855" y="494340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884BDF38-1DF0-415B-0D9C-41EC1B27BBD6}"/>
              </a:ext>
            </a:extLst>
          </p:cNvPr>
          <p:cNvCxnSpPr/>
          <p:nvPr/>
        </p:nvCxnSpPr>
        <p:spPr bwMode="auto">
          <a:xfrm flipH="1">
            <a:off x="1505506" y="494340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C920F29D-24A2-12C1-5F4B-284A5B0FDDA4}"/>
              </a:ext>
            </a:extLst>
          </p:cNvPr>
          <p:cNvCxnSpPr>
            <a:cxnSpLocks/>
          </p:cNvCxnSpPr>
          <p:nvPr/>
        </p:nvCxnSpPr>
        <p:spPr bwMode="auto">
          <a:xfrm>
            <a:off x="1548913" y="4943405"/>
            <a:ext cx="3615423" cy="0"/>
          </a:xfrm>
          <a:prstGeom prst="line">
            <a:avLst/>
          </a:prstGeom>
          <a:noFill/>
          <a:ln w="28575" cap="flat" cmpd="sng" algn="ctr">
            <a:solidFill>
              <a:schemeClr val="bg1"/>
            </a:solidFill>
            <a:prstDash val="solid"/>
            <a:round/>
            <a:headEnd type="none" w="med" len="med"/>
            <a:tailEnd type="none" w="med" len="med"/>
          </a:ln>
          <a:effectLst/>
        </p:spPr>
      </p:cxnSp>
      <p:grpSp>
        <p:nvGrpSpPr>
          <p:cNvPr id="100" name="Group 99">
            <a:extLst>
              <a:ext uri="{FF2B5EF4-FFF2-40B4-BE49-F238E27FC236}">
                <a16:creationId xmlns:a16="http://schemas.microsoft.com/office/drawing/2014/main" id="{84DB81F1-8A49-39EA-2D38-E945081D1480}"/>
              </a:ext>
            </a:extLst>
          </p:cNvPr>
          <p:cNvGrpSpPr/>
          <p:nvPr/>
        </p:nvGrpSpPr>
        <p:grpSpPr>
          <a:xfrm>
            <a:off x="777307" y="2648658"/>
            <a:ext cx="792207" cy="369332"/>
            <a:chOff x="6747817" y="924030"/>
            <a:chExt cx="792207" cy="369332"/>
          </a:xfrm>
        </p:grpSpPr>
        <p:sp>
          <p:nvSpPr>
            <p:cNvPr id="120" name="TextBox 119">
              <a:extLst>
                <a:ext uri="{FF2B5EF4-FFF2-40B4-BE49-F238E27FC236}">
                  <a16:creationId xmlns:a16="http://schemas.microsoft.com/office/drawing/2014/main" id="{863151D7-412C-61FE-930B-ECB012C1508D}"/>
                </a:ext>
              </a:extLst>
            </p:cNvPr>
            <p:cNvSpPr txBox="1"/>
            <p:nvPr/>
          </p:nvSpPr>
          <p:spPr bwMode="auto">
            <a:xfrm>
              <a:off x="6747817" y="924030"/>
              <a:ext cx="77002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cxnSp>
          <p:nvCxnSpPr>
            <p:cNvPr id="119" name="Straight Connector 118">
              <a:extLst>
                <a:ext uri="{FF2B5EF4-FFF2-40B4-BE49-F238E27FC236}">
                  <a16:creationId xmlns:a16="http://schemas.microsoft.com/office/drawing/2014/main" id="{1876887A-951A-49BB-5E00-5A5C80C77631}"/>
                </a:ext>
              </a:extLst>
            </p:cNvPr>
            <p:cNvCxnSpPr/>
            <p:nvPr/>
          </p:nvCxnSpPr>
          <p:spPr bwMode="auto">
            <a:xfrm flipH="1">
              <a:off x="7476016" y="1092937"/>
              <a:ext cx="64008" cy="0"/>
            </a:xfrm>
            <a:prstGeom prst="line">
              <a:avLst/>
            </a:prstGeom>
            <a:noFill/>
            <a:ln w="28575" cap="flat" cmpd="sng" algn="ctr">
              <a:solidFill>
                <a:schemeClr val="bg1"/>
              </a:solidFill>
              <a:prstDash val="solid"/>
              <a:round/>
              <a:headEnd type="none" w="med" len="med"/>
              <a:tailEnd type="none" w="med" len="med"/>
            </a:ln>
            <a:effectLst/>
          </p:spPr>
        </p:cxnSp>
      </p:grpSp>
      <p:grpSp>
        <p:nvGrpSpPr>
          <p:cNvPr id="101" name="Group 100">
            <a:extLst>
              <a:ext uri="{FF2B5EF4-FFF2-40B4-BE49-F238E27FC236}">
                <a16:creationId xmlns:a16="http://schemas.microsoft.com/office/drawing/2014/main" id="{D0B30D6D-27F4-97D3-25CE-FE1ABF5021F4}"/>
              </a:ext>
            </a:extLst>
          </p:cNvPr>
          <p:cNvGrpSpPr/>
          <p:nvPr/>
        </p:nvGrpSpPr>
        <p:grpSpPr>
          <a:xfrm>
            <a:off x="777307" y="3176699"/>
            <a:ext cx="792207" cy="369332"/>
            <a:chOff x="6747817" y="2458748"/>
            <a:chExt cx="792207" cy="369332"/>
          </a:xfrm>
        </p:grpSpPr>
        <p:cxnSp>
          <p:nvCxnSpPr>
            <p:cNvPr id="117" name="Straight Connector 116">
              <a:extLst>
                <a:ext uri="{FF2B5EF4-FFF2-40B4-BE49-F238E27FC236}">
                  <a16:creationId xmlns:a16="http://schemas.microsoft.com/office/drawing/2014/main" id="{5FDBC3A0-5513-3724-5F57-356B64AA3095}"/>
                </a:ext>
              </a:extLst>
            </p:cNvPr>
            <p:cNvCxnSpPr/>
            <p:nvPr/>
          </p:nvCxnSpPr>
          <p:spPr bwMode="auto">
            <a:xfrm flipH="1">
              <a:off x="7476016" y="2638840"/>
              <a:ext cx="64008" cy="0"/>
            </a:xfrm>
            <a:prstGeom prst="line">
              <a:avLst/>
            </a:prstGeom>
            <a:noFill/>
            <a:ln w="28575" cap="flat" cmpd="sng" algn="ctr">
              <a:solidFill>
                <a:schemeClr val="bg1"/>
              </a:solidFill>
              <a:prstDash val="solid"/>
              <a:round/>
              <a:headEnd type="none" w="med" len="med"/>
              <a:tailEnd type="none" w="med" len="med"/>
            </a:ln>
            <a:effectLst/>
          </p:spPr>
        </p:cxnSp>
        <p:sp>
          <p:nvSpPr>
            <p:cNvPr id="118" name="TextBox 117">
              <a:extLst>
                <a:ext uri="{FF2B5EF4-FFF2-40B4-BE49-F238E27FC236}">
                  <a16:creationId xmlns:a16="http://schemas.microsoft.com/office/drawing/2014/main" id="{C0D0C3A5-F740-064D-EF70-F3D39A709FD3}"/>
                </a:ext>
              </a:extLst>
            </p:cNvPr>
            <p:cNvSpPr txBox="1"/>
            <p:nvPr/>
          </p:nvSpPr>
          <p:spPr bwMode="auto">
            <a:xfrm>
              <a:off x="6747817" y="2458748"/>
              <a:ext cx="77002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grpSp>
      <p:grpSp>
        <p:nvGrpSpPr>
          <p:cNvPr id="102" name="Group 101">
            <a:extLst>
              <a:ext uri="{FF2B5EF4-FFF2-40B4-BE49-F238E27FC236}">
                <a16:creationId xmlns:a16="http://schemas.microsoft.com/office/drawing/2014/main" id="{0DD52680-FAEC-7E42-37AB-258043E40A0F}"/>
              </a:ext>
            </a:extLst>
          </p:cNvPr>
          <p:cNvGrpSpPr/>
          <p:nvPr/>
        </p:nvGrpSpPr>
        <p:grpSpPr>
          <a:xfrm>
            <a:off x="777307" y="3704740"/>
            <a:ext cx="792207" cy="369332"/>
            <a:chOff x="6747817" y="3226107"/>
            <a:chExt cx="792207" cy="369332"/>
          </a:xfrm>
        </p:grpSpPr>
        <p:cxnSp>
          <p:nvCxnSpPr>
            <p:cNvPr id="115" name="Straight Connector 114">
              <a:extLst>
                <a:ext uri="{FF2B5EF4-FFF2-40B4-BE49-F238E27FC236}">
                  <a16:creationId xmlns:a16="http://schemas.microsoft.com/office/drawing/2014/main" id="{680B7451-0077-21CF-6684-CEDD92671848}"/>
                </a:ext>
              </a:extLst>
            </p:cNvPr>
            <p:cNvCxnSpPr/>
            <p:nvPr/>
          </p:nvCxnSpPr>
          <p:spPr bwMode="auto">
            <a:xfrm flipH="1">
              <a:off x="7476016" y="3407029"/>
              <a:ext cx="64008" cy="0"/>
            </a:xfrm>
            <a:prstGeom prst="line">
              <a:avLst/>
            </a:prstGeom>
            <a:noFill/>
            <a:ln w="28575" cap="flat" cmpd="sng" algn="ctr">
              <a:solidFill>
                <a:schemeClr val="bg1"/>
              </a:solidFill>
              <a:prstDash val="solid"/>
              <a:round/>
              <a:headEnd type="none" w="med" len="med"/>
              <a:tailEnd type="none" w="med" len="med"/>
            </a:ln>
            <a:effectLst/>
          </p:spPr>
        </p:cxnSp>
        <p:sp>
          <p:nvSpPr>
            <p:cNvPr id="116" name="TextBox 115">
              <a:extLst>
                <a:ext uri="{FF2B5EF4-FFF2-40B4-BE49-F238E27FC236}">
                  <a16:creationId xmlns:a16="http://schemas.microsoft.com/office/drawing/2014/main" id="{3847F14B-5389-2623-5A18-9E20DB0CEB4F}"/>
                </a:ext>
              </a:extLst>
            </p:cNvPr>
            <p:cNvSpPr txBox="1"/>
            <p:nvPr/>
          </p:nvSpPr>
          <p:spPr bwMode="auto">
            <a:xfrm>
              <a:off x="6747817" y="3226107"/>
              <a:ext cx="77002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grpSp>
      <p:grpSp>
        <p:nvGrpSpPr>
          <p:cNvPr id="103" name="Group 102">
            <a:extLst>
              <a:ext uri="{FF2B5EF4-FFF2-40B4-BE49-F238E27FC236}">
                <a16:creationId xmlns:a16="http://schemas.microsoft.com/office/drawing/2014/main" id="{72FF32B6-F6A0-3DE4-4409-C04BF7C7C044}"/>
              </a:ext>
            </a:extLst>
          </p:cNvPr>
          <p:cNvGrpSpPr/>
          <p:nvPr/>
        </p:nvGrpSpPr>
        <p:grpSpPr>
          <a:xfrm>
            <a:off x="777307" y="4232781"/>
            <a:ext cx="792207" cy="369332"/>
            <a:chOff x="6747817" y="3993466"/>
            <a:chExt cx="792207" cy="369332"/>
          </a:xfrm>
        </p:grpSpPr>
        <p:cxnSp>
          <p:nvCxnSpPr>
            <p:cNvPr id="113" name="Straight Connector 112">
              <a:extLst>
                <a:ext uri="{FF2B5EF4-FFF2-40B4-BE49-F238E27FC236}">
                  <a16:creationId xmlns:a16="http://schemas.microsoft.com/office/drawing/2014/main" id="{46C4B93B-7DE9-1F43-0B23-BFA975C00A97}"/>
                </a:ext>
              </a:extLst>
            </p:cNvPr>
            <p:cNvCxnSpPr/>
            <p:nvPr/>
          </p:nvCxnSpPr>
          <p:spPr bwMode="auto">
            <a:xfrm flipH="1">
              <a:off x="7476016" y="4175218"/>
              <a:ext cx="64008" cy="0"/>
            </a:xfrm>
            <a:prstGeom prst="line">
              <a:avLst/>
            </a:prstGeom>
            <a:noFill/>
            <a:ln w="28575" cap="flat" cmpd="sng" algn="ctr">
              <a:solidFill>
                <a:schemeClr val="bg1"/>
              </a:solidFill>
              <a:prstDash val="solid"/>
              <a:round/>
              <a:headEnd type="none" w="med" len="med"/>
              <a:tailEnd type="none" w="med" len="med"/>
            </a:ln>
            <a:effectLst/>
          </p:spPr>
        </p:cxnSp>
        <p:sp>
          <p:nvSpPr>
            <p:cNvPr id="114" name="TextBox 113">
              <a:extLst>
                <a:ext uri="{FF2B5EF4-FFF2-40B4-BE49-F238E27FC236}">
                  <a16:creationId xmlns:a16="http://schemas.microsoft.com/office/drawing/2014/main" id="{3B9F5EDA-E8C7-063E-4A35-AA81FB06B40A}"/>
                </a:ext>
              </a:extLst>
            </p:cNvPr>
            <p:cNvSpPr txBox="1"/>
            <p:nvPr/>
          </p:nvSpPr>
          <p:spPr bwMode="auto">
            <a:xfrm>
              <a:off x="6747817" y="3993466"/>
              <a:ext cx="77002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grpSp>
      <p:sp>
        <p:nvSpPr>
          <p:cNvPr id="104" name="TextBox 103">
            <a:extLst>
              <a:ext uri="{FF2B5EF4-FFF2-40B4-BE49-F238E27FC236}">
                <a16:creationId xmlns:a16="http://schemas.microsoft.com/office/drawing/2014/main" id="{507266FE-8570-6650-A648-6DCC16C37576}"/>
              </a:ext>
            </a:extLst>
          </p:cNvPr>
          <p:cNvSpPr txBox="1"/>
          <p:nvPr/>
        </p:nvSpPr>
        <p:spPr bwMode="auto">
          <a:xfrm>
            <a:off x="777307" y="4760823"/>
            <a:ext cx="77002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12" name="TextBox 111">
            <a:extLst>
              <a:ext uri="{FF2B5EF4-FFF2-40B4-BE49-F238E27FC236}">
                <a16:creationId xmlns:a16="http://schemas.microsoft.com/office/drawing/2014/main" id="{300900B9-AB90-A95B-8129-113B0DBA4C6D}"/>
              </a:ext>
            </a:extLst>
          </p:cNvPr>
          <p:cNvSpPr txBox="1"/>
          <p:nvPr/>
        </p:nvSpPr>
        <p:spPr bwMode="auto">
          <a:xfrm>
            <a:off x="2043938" y="3196771"/>
            <a:ext cx="8796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52.6</a:t>
            </a:r>
          </a:p>
        </p:txBody>
      </p:sp>
      <p:sp>
        <p:nvSpPr>
          <p:cNvPr id="110" name="TextBox 109">
            <a:extLst>
              <a:ext uri="{FF2B5EF4-FFF2-40B4-BE49-F238E27FC236}">
                <a16:creationId xmlns:a16="http://schemas.microsoft.com/office/drawing/2014/main" id="{6CF91E8B-C341-660D-060B-E7F9E58162D5}"/>
              </a:ext>
            </a:extLst>
          </p:cNvPr>
          <p:cNvSpPr txBox="1"/>
          <p:nvPr/>
        </p:nvSpPr>
        <p:spPr bwMode="auto">
          <a:xfrm>
            <a:off x="3859959" y="4240078"/>
            <a:ext cx="8796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13.8</a:t>
            </a:r>
            <a:endParaRPr lang="en-US" b="0" dirty="0">
              <a:solidFill>
                <a:schemeClr val="bg1"/>
              </a:solidFill>
              <a:latin typeface="Calibri" panose="020F0502020204030204" pitchFamily="34" charset="0"/>
            </a:endParaRPr>
          </a:p>
        </p:txBody>
      </p:sp>
      <p:sp>
        <p:nvSpPr>
          <p:cNvPr id="107" name="Freeform 106">
            <a:extLst>
              <a:ext uri="{FF2B5EF4-FFF2-40B4-BE49-F238E27FC236}">
                <a16:creationId xmlns:a16="http://schemas.microsoft.com/office/drawing/2014/main" id="{9A24921F-A0FC-0085-0889-90A908CCE416}"/>
              </a:ext>
            </a:extLst>
          </p:cNvPr>
          <p:cNvSpPr/>
          <p:nvPr/>
        </p:nvSpPr>
        <p:spPr bwMode="auto">
          <a:xfrm>
            <a:off x="2401986" y="2544431"/>
            <a:ext cx="1886976" cy="1717602"/>
          </a:xfrm>
          <a:custGeom>
            <a:avLst/>
            <a:gdLst>
              <a:gd name="connsiteX0" fmla="*/ 0 w 1875098"/>
              <a:gd name="connsiteY0" fmla="*/ 173620 h 613458"/>
              <a:gd name="connsiteX1" fmla="*/ 0 w 1875098"/>
              <a:gd name="connsiteY1" fmla="*/ 0 h 613458"/>
              <a:gd name="connsiteX2" fmla="*/ 1875098 w 1875098"/>
              <a:gd name="connsiteY2" fmla="*/ 0 h 613458"/>
              <a:gd name="connsiteX3" fmla="*/ 1875098 w 1875098"/>
              <a:gd name="connsiteY3" fmla="*/ 115747 h 613458"/>
              <a:gd name="connsiteX4" fmla="*/ 1875098 w 1875098"/>
              <a:gd name="connsiteY4" fmla="*/ 613458 h 613458"/>
              <a:gd name="connsiteX0" fmla="*/ 0 w 1875098"/>
              <a:gd name="connsiteY0" fmla="*/ 312534 h 613458"/>
              <a:gd name="connsiteX1" fmla="*/ 0 w 1875098"/>
              <a:gd name="connsiteY1" fmla="*/ 0 h 613458"/>
              <a:gd name="connsiteX2" fmla="*/ 1875098 w 1875098"/>
              <a:gd name="connsiteY2" fmla="*/ 0 h 613458"/>
              <a:gd name="connsiteX3" fmla="*/ 1875098 w 1875098"/>
              <a:gd name="connsiteY3" fmla="*/ 115747 h 613458"/>
              <a:gd name="connsiteX4" fmla="*/ 1875098 w 1875098"/>
              <a:gd name="connsiteY4" fmla="*/ 613458 h 613458"/>
              <a:gd name="connsiteX0" fmla="*/ 0 w 1875098"/>
              <a:gd name="connsiteY0" fmla="*/ 312534 h 1099658"/>
              <a:gd name="connsiteX1" fmla="*/ 0 w 1875098"/>
              <a:gd name="connsiteY1" fmla="*/ 0 h 1099658"/>
              <a:gd name="connsiteX2" fmla="*/ 1875098 w 1875098"/>
              <a:gd name="connsiteY2" fmla="*/ 0 h 1099658"/>
              <a:gd name="connsiteX3" fmla="*/ 1875098 w 1875098"/>
              <a:gd name="connsiteY3" fmla="*/ 115747 h 1099658"/>
              <a:gd name="connsiteX4" fmla="*/ 1875098 w 1875098"/>
              <a:gd name="connsiteY4" fmla="*/ 1099658 h 1099658"/>
              <a:gd name="connsiteX0" fmla="*/ 0 w 1875098"/>
              <a:gd name="connsiteY0" fmla="*/ 441526 h 1099658"/>
              <a:gd name="connsiteX1" fmla="*/ 0 w 1875098"/>
              <a:gd name="connsiteY1" fmla="*/ 0 h 1099658"/>
              <a:gd name="connsiteX2" fmla="*/ 1875098 w 1875098"/>
              <a:gd name="connsiteY2" fmla="*/ 0 h 1099658"/>
              <a:gd name="connsiteX3" fmla="*/ 1875098 w 1875098"/>
              <a:gd name="connsiteY3" fmla="*/ 115747 h 1099658"/>
              <a:gd name="connsiteX4" fmla="*/ 1875098 w 1875098"/>
              <a:gd name="connsiteY4" fmla="*/ 1099658 h 10996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5098" h="1099658">
                <a:moveTo>
                  <a:pt x="0" y="441526"/>
                </a:moveTo>
                <a:lnTo>
                  <a:pt x="0" y="0"/>
                </a:lnTo>
                <a:lnTo>
                  <a:pt x="1875098" y="0"/>
                </a:lnTo>
                <a:lnTo>
                  <a:pt x="1875098" y="115747"/>
                </a:lnTo>
                <a:lnTo>
                  <a:pt x="1875098" y="1099658"/>
                </a:lnTo>
              </a:path>
            </a:pathLst>
          </a:custGeom>
          <a:noFill/>
          <a:ln w="28575">
            <a:solidFill>
              <a:schemeClr val="bg1"/>
            </a:solidFill>
            <a:miter lim="800000"/>
            <a:headEnd/>
            <a:tailEnd/>
          </a:ln>
        </p:spPr>
        <p:txBody>
          <a:bodyPr rtlCol="0" anchor="ctr"/>
          <a:lstStyle/>
          <a:p>
            <a:pPr algn="ctr"/>
            <a:endParaRPr lang="en-US"/>
          </a:p>
        </p:txBody>
      </p:sp>
      <p:sp>
        <p:nvSpPr>
          <p:cNvPr id="108" name="TextBox 107">
            <a:extLst>
              <a:ext uri="{FF2B5EF4-FFF2-40B4-BE49-F238E27FC236}">
                <a16:creationId xmlns:a16="http://schemas.microsoft.com/office/drawing/2014/main" id="{2FB94DF8-5C8C-8A1D-FB1B-6F577F5A5143}"/>
              </a:ext>
            </a:extLst>
          </p:cNvPr>
          <p:cNvSpPr txBox="1"/>
          <p:nvPr/>
        </p:nvSpPr>
        <p:spPr bwMode="auto">
          <a:xfrm>
            <a:off x="0" y="5249783"/>
            <a:ext cx="1592663"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ts val="0"/>
              </a:spcBef>
              <a:spcAft>
                <a:spcPct val="0"/>
              </a:spcAft>
              <a:buClrTx/>
              <a:buFontTx/>
              <a:buNone/>
            </a:pPr>
            <a:r>
              <a:rPr lang="en-US" dirty="0">
                <a:solidFill>
                  <a:schemeClr val="bg1"/>
                </a:solidFill>
                <a:latin typeface="Calibri" panose="020F0502020204030204" pitchFamily="34" charset="0"/>
              </a:rPr>
              <a:t>n/N</a:t>
            </a:r>
          </a:p>
        </p:txBody>
      </p:sp>
      <p:sp>
        <p:nvSpPr>
          <p:cNvPr id="121" name="CuadroTexto 11">
            <a:extLst>
              <a:ext uri="{FF2B5EF4-FFF2-40B4-BE49-F238E27FC236}">
                <a16:creationId xmlns:a16="http://schemas.microsoft.com/office/drawing/2014/main" id="{ACAFBF0F-D83B-6372-717C-4159E603C328}"/>
              </a:ext>
            </a:extLst>
          </p:cNvPr>
          <p:cNvSpPr txBox="1"/>
          <p:nvPr/>
        </p:nvSpPr>
        <p:spPr>
          <a:xfrm>
            <a:off x="1502414" y="1712103"/>
            <a:ext cx="3897450" cy="369332"/>
          </a:xfrm>
          <a:prstGeom prst="rect">
            <a:avLst/>
          </a:prstGeom>
          <a:noFill/>
        </p:spPr>
        <p:txBody>
          <a:bodyPr wrap="square" rtlCol="0">
            <a:spAutoFit/>
          </a:bodyPr>
          <a:lstStyle/>
          <a:p>
            <a:pPr algn="ctr"/>
            <a:r>
              <a:rPr lang="es-ES" b="1" dirty="0">
                <a:solidFill>
                  <a:schemeClr val="bg1"/>
                </a:solidFill>
              </a:rPr>
              <a:t>MPR</a:t>
            </a:r>
          </a:p>
        </p:txBody>
      </p:sp>
      <p:sp>
        <p:nvSpPr>
          <p:cNvPr id="122" name="CuadroTexto 11">
            <a:extLst>
              <a:ext uri="{FF2B5EF4-FFF2-40B4-BE49-F238E27FC236}">
                <a16:creationId xmlns:a16="http://schemas.microsoft.com/office/drawing/2014/main" id="{DADED1C7-F64E-E300-CF7E-22FE66A49204}"/>
              </a:ext>
            </a:extLst>
          </p:cNvPr>
          <p:cNvSpPr txBox="1"/>
          <p:nvPr/>
        </p:nvSpPr>
        <p:spPr>
          <a:xfrm>
            <a:off x="6981592" y="1712103"/>
            <a:ext cx="3897450" cy="369332"/>
          </a:xfrm>
          <a:prstGeom prst="rect">
            <a:avLst/>
          </a:prstGeom>
          <a:noFill/>
        </p:spPr>
        <p:txBody>
          <a:bodyPr wrap="square" rtlCol="0">
            <a:spAutoFit/>
          </a:bodyPr>
          <a:lstStyle/>
          <a:p>
            <a:pPr algn="ctr"/>
            <a:r>
              <a:rPr lang="es-ES" b="1" dirty="0">
                <a:solidFill>
                  <a:schemeClr val="bg1"/>
                </a:solidFill>
              </a:rPr>
              <a:t>ORR</a:t>
            </a:r>
          </a:p>
        </p:txBody>
      </p:sp>
      <p:sp>
        <p:nvSpPr>
          <p:cNvPr id="123" name="TextBox 122">
            <a:extLst>
              <a:ext uri="{FF2B5EF4-FFF2-40B4-BE49-F238E27FC236}">
                <a16:creationId xmlns:a16="http://schemas.microsoft.com/office/drawing/2014/main" id="{ABD81D54-7F51-ED6D-E1EF-2340D79809A9}"/>
              </a:ext>
            </a:extLst>
          </p:cNvPr>
          <p:cNvSpPr txBox="1"/>
          <p:nvPr/>
        </p:nvSpPr>
        <p:spPr bwMode="auto">
          <a:xfrm>
            <a:off x="4915567" y="3695296"/>
            <a:ext cx="13525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dirty="0">
                <a:solidFill>
                  <a:schemeClr val="bg1"/>
                </a:solidFill>
              </a:rPr>
              <a:t>NNT: 2.57 </a:t>
            </a:r>
          </a:p>
          <a:p>
            <a:r>
              <a:rPr lang="en-US" dirty="0">
                <a:solidFill>
                  <a:schemeClr val="bg1"/>
                </a:solidFill>
              </a:rPr>
              <a:t>(1.76-4.81)</a:t>
            </a:r>
          </a:p>
        </p:txBody>
      </p:sp>
      <p:sp>
        <p:nvSpPr>
          <p:cNvPr id="124" name="CuadroTexto 11">
            <a:extLst>
              <a:ext uri="{FF2B5EF4-FFF2-40B4-BE49-F238E27FC236}">
                <a16:creationId xmlns:a16="http://schemas.microsoft.com/office/drawing/2014/main" id="{9C1EDDFF-3152-C4B6-5919-DBBD87564A3B}"/>
              </a:ext>
            </a:extLst>
          </p:cNvPr>
          <p:cNvSpPr txBox="1"/>
          <p:nvPr/>
        </p:nvSpPr>
        <p:spPr>
          <a:xfrm rot="16200000">
            <a:off x="5194813" y="3455112"/>
            <a:ext cx="3028013" cy="369332"/>
          </a:xfrm>
          <a:prstGeom prst="rect">
            <a:avLst/>
          </a:prstGeom>
          <a:noFill/>
        </p:spPr>
        <p:txBody>
          <a:bodyPr wrap="square" rtlCol="0">
            <a:spAutoFit/>
          </a:bodyPr>
          <a:lstStyle/>
          <a:p>
            <a:pPr lvl="0" algn="ctr">
              <a:defRPr/>
            </a:pPr>
            <a:r>
              <a:rPr lang="es-ES" b="1" kern="0" dirty="0">
                <a:solidFill>
                  <a:schemeClr val="bg1"/>
                </a:solidFill>
                <a:latin typeface="Calibri" panose="020F0502020204030204" pitchFamily="34" charset="0"/>
                <a:cs typeface="Calibri" panose="020F0502020204030204" pitchFamily="34" charset="0"/>
              </a:rPr>
              <a:t>ORR (%)</a:t>
            </a:r>
          </a:p>
        </p:txBody>
      </p:sp>
      <p:sp>
        <p:nvSpPr>
          <p:cNvPr id="125" name="TextBox 124">
            <a:extLst>
              <a:ext uri="{FF2B5EF4-FFF2-40B4-BE49-F238E27FC236}">
                <a16:creationId xmlns:a16="http://schemas.microsoft.com/office/drawing/2014/main" id="{C7AE3D21-75C8-2CDB-FADE-C1DFAE47F4B9}"/>
              </a:ext>
            </a:extLst>
          </p:cNvPr>
          <p:cNvSpPr txBox="1"/>
          <p:nvPr/>
        </p:nvSpPr>
        <p:spPr bwMode="auto">
          <a:xfrm>
            <a:off x="785294" y="2152315"/>
            <a:ext cx="77002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cxnSp>
        <p:nvCxnSpPr>
          <p:cNvPr id="126" name="Straight Connector 125">
            <a:extLst>
              <a:ext uri="{FF2B5EF4-FFF2-40B4-BE49-F238E27FC236}">
                <a16:creationId xmlns:a16="http://schemas.microsoft.com/office/drawing/2014/main" id="{903BB0F2-961F-BB38-F8C2-671B519BAF70}"/>
              </a:ext>
            </a:extLst>
          </p:cNvPr>
          <p:cNvCxnSpPr/>
          <p:nvPr/>
        </p:nvCxnSpPr>
        <p:spPr bwMode="auto">
          <a:xfrm flipH="1">
            <a:off x="1495981" y="2312740"/>
            <a:ext cx="64008" cy="0"/>
          </a:xfrm>
          <a:prstGeom prst="line">
            <a:avLst/>
          </a:prstGeom>
          <a:noFill/>
          <a:ln w="28575" cap="flat" cmpd="sng" algn="ctr">
            <a:solidFill>
              <a:schemeClr val="bg1"/>
            </a:solidFill>
            <a:prstDash val="solid"/>
            <a:round/>
            <a:headEnd type="none" w="med" len="med"/>
            <a:tailEnd type="none" w="med" len="med"/>
          </a:ln>
          <a:effectLst/>
        </p:spPr>
      </p:cxnSp>
      <p:sp>
        <p:nvSpPr>
          <p:cNvPr id="127" name="CuadroTexto 11">
            <a:extLst>
              <a:ext uri="{FF2B5EF4-FFF2-40B4-BE49-F238E27FC236}">
                <a16:creationId xmlns:a16="http://schemas.microsoft.com/office/drawing/2014/main" id="{8F4914EA-E60C-DF57-FE40-A57841E81C14}"/>
              </a:ext>
            </a:extLst>
          </p:cNvPr>
          <p:cNvSpPr txBox="1"/>
          <p:nvPr/>
        </p:nvSpPr>
        <p:spPr>
          <a:xfrm rot="16200000">
            <a:off x="-549347" y="3544332"/>
            <a:ext cx="3028013" cy="369332"/>
          </a:xfrm>
          <a:prstGeom prst="rect">
            <a:avLst/>
          </a:prstGeom>
          <a:noFill/>
        </p:spPr>
        <p:txBody>
          <a:bodyPr wrap="square" rtlCol="0">
            <a:spAutoFit/>
          </a:bodyPr>
          <a:lstStyle/>
          <a:p>
            <a:pPr lvl="0" algn="ctr">
              <a:defRPr/>
            </a:pPr>
            <a:r>
              <a:rPr lang="es-ES" b="1" kern="0" dirty="0">
                <a:solidFill>
                  <a:schemeClr val="bg1"/>
                </a:solidFill>
                <a:latin typeface="Calibri" panose="020F0502020204030204" pitchFamily="34" charset="0"/>
                <a:cs typeface="Calibri" panose="020F0502020204030204" pitchFamily="34" charset="0"/>
              </a:rPr>
              <a:t>MPR Rate (%)</a:t>
            </a:r>
          </a:p>
        </p:txBody>
      </p:sp>
    </p:spTree>
    <p:extLst>
      <p:ext uri="{BB962C8B-B14F-4D97-AF65-F5344CB8AC3E}">
        <p14:creationId xmlns:p14="http://schemas.microsoft.com/office/powerpoint/2010/main" val="39677160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ACDDA-829D-444B-99F6-96470977A465}"/>
              </a:ext>
            </a:extLst>
          </p:cNvPr>
          <p:cNvSpPr>
            <a:spLocks noGrp="1"/>
          </p:cNvSpPr>
          <p:nvPr>
            <p:ph type="title"/>
          </p:nvPr>
        </p:nvSpPr>
        <p:spPr/>
        <p:txBody>
          <a:bodyPr/>
          <a:lstStyle/>
          <a:p>
            <a:r>
              <a:rPr lang="en-US" altLang="en-US" dirty="0"/>
              <a:t>NADIM II: Safety (ITT)</a:t>
            </a:r>
            <a:endParaRPr lang="en-US" dirty="0"/>
          </a:p>
        </p:txBody>
      </p:sp>
      <p:graphicFrame>
        <p:nvGraphicFramePr>
          <p:cNvPr id="12" name="Tabla 15">
            <a:extLst>
              <a:ext uri="{FF2B5EF4-FFF2-40B4-BE49-F238E27FC236}">
                <a16:creationId xmlns:a16="http://schemas.microsoft.com/office/drawing/2014/main" id="{BE961286-DA66-5447-7C76-7596FE2DCC8F}"/>
              </a:ext>
            </a:extLst>
          </p:cNvPr>
          <p:cNvGraphicFramePr>
            <a:graphicFrameLocks noGrp="1"/>
          </p:cNvGraphicFramePr>
          <p:nvPr>
            <p:extLst>
              <p:ext uri="{D42A27DB-BD31-4B8C-83A1-F6EECF244321}">
                <p14:modId xmlns:p14="http://schemas.microsoft.com/office/powerpoint/2010/main" val="2125803287"/>
              </p:ext>
            </p:extLst>
          </p:nvPr>
        </p:nvGraphicFramePr>
        <p:xfrm>
          <a:off x="571336" y="1229931"/>
          <a:ext cx="5376671" cy="4380582"/>
        </p:xfrm>
        <a:graphic>
          <a:graphicData uri="http://schemas.openxmlformats.org/drawingml/2006/table">
            <a:tbl>
              <a:tblPr firstRow="1" firstCol="1" bandRow="1">
                <a:tableStyleId>{1FECB4D8-DB02-4DC6-A0A2-4F2EBAE1DC90}</a:tableStyleId>
              </a:tblPr>
              <a:tblGrid>
                <a:gridCol w="2751278">
                  <a:extLst>
                    <a:ext uri="{9D8B030D-6E8A-4147-A177-3AD203B41FA5}">
                      <a16:colId xmlns:a16="http://schemas.microsoft.com/office/drawing/2014/main" val="20000"/>
                    </a:ext>
                  </a:extLst>
                </a:gridCol>
                <a:gridCol w="853419">
                  <a:extLst>
                    <a:ext uri="{9D8B030D-6E8A-4147-A177-3AD203B41FA5}">
                      <a16:colId xmlns:a16="http://schemas.microsoft.com/office/drawing/2014/main" val="20001"/>
                    </a:ext>
                  </a:extLst>
                </a:gridCol>
                <a:gridCol w="833573">
                  <a:extLst>
                    <a:ext uri="{9D8B030D-6E8A-4147-A177-3AD203B41FA5}">
                      <a16:colId xmlns:a16="http://schemas.microsoft.com/office/drawing/2014/main" val="20002"/>
                    </a:ext>
                  </a:extLst>
                </a:gridCol>
                <a:gridCol w="938401">
                  <a:extLst>
                    <a:ext uri="{9D8B030D-6E8A-4147-A177-3AD203B41FA5}">
                      <a16:colId xmlns:a16="http://schemas.microsoft.com/office/drawing/2014/main" val="20003"/>
                    </a:ext>
                  </a:extLst>
                </a:gridCol>
              </a:tblGrid>
              <a:tr h="0">
                <a:tc rowSpan="2">
                  <a:txBody>
                    <a:bodyPr/>
                    <a:lstStyle/>
                    <a:p>
                      <a:pPr>
                        <a:lnSpc>
                          <a:spcPts val="2000"/>
                        </a:lnSpc>
                        <a:spcBef>
                          <a:spcPts val="200"/>
                        </a:spcBef>
                        <a:spcAft>
                          <a:spcPts val="200"/>
                        </a:spcAft>
                      </a:pPr>
                      <a:r>
                        <a:rPr lang="en-US" sz="1400" b="1" kern="1200" noProof="0" dirty="0">
                          <a:solidFill>
                            <a:schemeClr val="tx1"/>
                          </a:solidFill>
                          <a:latin typeface="Calibri" panose="020F0502020204030204" pitchFamily="34" charset="0"/>
                          <a:cs typeface="Calibri" panose="020F0502020204030204" pitchFamily="34" charset="0"/>
                        </a:rPr>
                        <a:t>TRAE,*</a:t>
                      </a:r>
                      <a:r>
                        <a:rPr lang="en-US" sz="1400" b="1" kern="1200" baseline="0" noProof="0" dirty="0">
                          <a:solidFill>
                            <a:schemeClr val="tx1"/>
                          </a:solidFill>
                          <a:latin typeface="Calibri" panose="020F0502020204030204" pitchFamily="34" charset="0"/>
                          <a:cs typeface="Calibri" panose="020F0502020204030204" pitchFamily="34" charset="0"/>
                        </a:rPr>
                        <a:t> n (%)</a:t>
                      </a:r>
                      <a:endParaRPr lang="en-US" sz="14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gridSpan="3">
                  <a:txBody>
                    <a:bodyPr/>
                    <a:lstStyle/>
                    <a:p>
                      <a:pPr algn="ctr">
                        <a:lnSpc>
                          <a:spcPct val="107000"/>
                        </a:lnSpc>
                        <a:spcAft>
                          <a:spcPts val="0"/>
                        </a:spcAft>
                      </a:pPr>
                      <a:r>
                        <a:rPr lang="en-US" sz="14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rPr>
                        <a:t>Nivolumab + CT (n = 57)</a:t>
                      </a:r>
                      <a:endParaRPr lang="es-ES" sz="1400" dirty="0">
                        <a:effectLst/>
                        <a:latin typeface="Microsoft YaHei" panose="020B0503020204020204" pitchFamily="34" charset="-122"/>
                        <a:ea typeface="Microsoft YaHei" panose="020B0503020204020204" pitchFamily="34" charset="-122"/>
                        <a:cs typeface="Times New Roman" panose="02020603050405020304" pitchFamily="18" charset="0"/>
                      </a:endParaRPr>
                    </a:p>
                  </a:txBody>
                  <a:tcPr marL="6858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tc hMerge="1">
                  <a:txBody>
                    <a:bodyPr/>
                    <a:lstStyle/>
                    <a:p>
                      <a:pPr>
                        <a:lnSpc>
                          <a:spcPct val="107000"/>
                        </a:lnSpc>
                        <a:spcAft>
                          <a:spcPts val="0"/>
                        </a:spcAft>
                      </a:pPr>
                      <a:endParaRPr lang="es-ES" sz="1400" dirty="0">
                        <a:effectLst/>
                        <a:latin typeface="Microsoft YaHei" panose="020B0503020204020204" pitchFamily="34" charset="-122"/>
                        <a:ea typeface="Microsoft YaHei" panose="020B0503020204020204" pitchFamily="34"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00000"/>
                        </a:lnSpc>
                        <a:spcBef>
                          <a:spcPts val="200"/>
                        </a:spcBef>
                        <a:spcAft>
                          <a:spcPts val="200"/>
                        </a:spcAft>
                      </a:pPr>
                      <a:endParaRPr lang="es-ES" sz="1200" b="1" kern="1200" dirty="0">
                        <a:solidFill>
                          <a:schemeClr val="bg1"/>
                        </a:solidFill>
                        <a:latin typeface="+mn-lt"/>
                        <a:ea typeface="Microsoft YaHei" panose="020B0503020204020204" pitchFamily="34" charset="-122"/>
                        <a:cs typeface="+mn-cs"/>
                      </a:endParaRPr>
                    </a:p>
                  </a:txBody>
                  <a:tcPr marL="68580" marR="68580" marT="72000" marB="72000" anchor="ctr">
                    <a:lnL w="6350" cap="flat" cmpd="sng" algn="ctr">
                      <a:solidFill>
                        <a:schemeClr val="accent1">
                          <a:lumMod val="75000"/>
                        </a:schemeClr>
                      </a:solidFill>
                      <a:prstDash val="solid"/>
                      <a:round/>
                      <a:headEnd type="none" w="med" len="med"/>
                      <a:tailEnd type="none" w="med" len="med"/>
                    </a:lnL>
                    <a:lnR w="6350" cap="flat" cmpd="sng" algn="ctr">
                      <a:solidFill>
                        <a:schemeClr val="accent1">
                          <a:lumMod val="75000"/>
                        </a:schemeClr>
                      </a:solidFill>
                      <a:prstDash val="solid"/>
                      <a:round/>
                      <a:headEnd type="none" w="med" len="med"/>
                      <a:tailEnd type="none" w="med" len="med"/>
                    </a:lnR>
                    <a:lnT w="6350" cap="flat" cmpd="sng" algn="ctr">
                      <a:solidFill>
                        <a:schemeClr val="accent1">
                          <a:lumMod val="75000"/>
                        </a:schemeClr>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lumMod val="75000"/>
                      </a:schemeClr>
                    </a:solidFill>
                  </a:tcPr>
                </a:tc>
                <a:extLst>
                  <a:ext uri="{0D108BD9-81ED-4DB2-BD59-A6C34878D82A}">
                    <a16:rowId xmlns:a16="http://schemas.microsoft.com/office/drawing/2014/main" val="10000"/>
                  </a:ext>
                </a:extLst>
              </a:tr>
              <a:tr h="166942">
                <a:tc vMerge="1">
                  <a:txBody>
                    <a:bodyPr/>
                    <a:lstStyle/>
                    <a:p>
                      <a:pPr>
                        <a:lnSpc>
                          <a:spcPts val="2000"/>
                        </a:lnSpc>
                        <a:spcBef>
                          <a:spcPts val="200"/>
                        </a:spcBef>
                        <a:spcAft>
                          <a:spcPts val="200"/>
                        </a:spcAft>
                      </a:pPr>
                      <a:r>
                        <a:rPr lang="en-US" sz="1400" b="1" kern="1200" noProof="0" dirty="0">
                          <a:solidFill>
                            <a:schemeClr val="bg1"/>
                          </a:solidFill>
                          <a:latin typeface="Calibri" panose="020F0502020204030204" pitchFamily="34" charset="0"/>
                          <a:cs typeface="Calibri" panose="020F0502020204030204" pitchFamily="34" charset="0"/>
                        </a:rPr>
                        <a:t>Adverse event,</a:t>
                      </a:r>
                      <a:r>
                        <a:rPr lang="en-US" sz="1400" b="1" kern="1200" baseline="0" noProof="0" dirty="0">
                          <a:solidFill>
                            <a:schemeClr val="bg1"/>
                          </a:solidFill>
                          <a:latin typeface="Calibri" panose="020F0502020204030204" pitchFamily="34" charset="0"/>
                          <a:cs typeface="Calibri" panose="020F0502020204030204" pitchFamily="34" charset="0"/>
                        </a:rPr>
                        <a:t> n (%)</a:t>
                      </a:r>
                      <a:endParaRPr lang="en-US" sz="1400" b="1"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a:lnSpc>
                          <a:spcPts val="2000"/>
                        </a:lnSpc>
                        <a:spcBef>
                          <a:spcPts val="200"/>
                        </a:spcBef>
                        <a:spcAft>
                          <a:spcPts val="200"/>
                        </a:spcAft>
                      </a:pPr>
                      <a:r>
                        <a:rPr lang="en-US" sz="1400" b="1" kern="1200" noProof="0" dirty="0">
                          <a:solidFill>
                            <a:schemeClr val="tx1"/>
                          </a:solidFill>
                          <a:latin typeface="Calibri" panose="020F0502020204030204" pitchFamily="34" charset="0"/>
                          <a:cs typeface="Calibri" panose="020F0502020204030204" pitchFamily="34" charset="0"/>
                        </a:rPr>
                        <a:t>Gr 1/2</a:t>
                      </a:r>
                      <a:endParaRPr lang="en-US" sz="14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0" marB="0" anchor="ctr">
                    <a:lnL>
                      <a:noFill/>
                    </a:lnL>
                    <a:lnR>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a:lnSpc>
                          <a:spcPts val="2000"/>
                        </a:lnSpc>
                        <a:spcBef>
                          <a:spcPts val="200"/>
                        </a:spcBef>
                        <a:spcAft>
                          <a:spcPts val="200"/>
                        </a:spcAft>
                      </a:pPr>
                      <a:r>
                        <a:rPr lang="en-US" sz="1400" b="1" kern="1200" noProof="0" dirty="0">
                          <a:solidFill>
                            <a:schemeClr val="tx1"/>
                          </a:solidFill>
                          <a:latin typeface="Calibri" panose="020F0502020204030204" pitchFamily="34" charset="0"/>
                          <a:cs typeface="Calibri" panose="020F0502020204030204" pitchFamily="34" charset="0"/>
                        </a:rPr>
                        <a:t>Gr 3</a:t>
                      </a:r>
                      <a:endParaRPr lang="en-US" sz="14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0" marB="0" anchor="ctr">
                    <a:lnL>
                      <a:noFill/>
                    </a:lnL>
                    <a:lnR>
                      <a:noFill/>
                    </a:lnR>
                    <a:lnT w="127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a:lnSpc>
                          <a:spcPts val="2000"/>
                        </a:lnSpc>
                        <a:spcBef>
                          <a:spcPts val="200"/>
                        </a:spcBef>
                        <a:spcAft>
                          <a:spcPts val="200"/>
                        </a:spcAft>
                      </a:pPr>
                      <a:r>
                        <a:rPr lang="en-US" sz="1400" b="1" kern="1200" noProof="0" dirty="0">
                          <a:solidFill>
                            <a:schemeClr val="tx1"/>
                          </a:solidFill>
                          <a:latin typeface="Calibri" panose="020F0502020204030204" pitchFamily="34" charset="0"/>
                          <a:cs typeface="Calibri" panose="020F0502020204030204" pitchFamily="34" charset="0"/>
                        </a:rPr>
                        <a:t>Gr 4</a:t>
                      </a:r>
                      <a:endParaRPr lang="en-US" sz="14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1"/>
                  </a:ext>
                </a:extLst>
              </a:tr>
              <a:tr h="216788">
                <a:tc>
                  <a:txBody>
                    <a:bodyPr/>
                    <a:lstStyle/>
                    <a:p>
                      <a:pPr marL="72000" algn="l" defTabSz="914400" rtl="0" eaLnBrk="1" latinLnBrk="0" hangingPunct="1">
                        <a:lnSpc>
                          <a:spcPct val="100000"/>
                        </a:lnSpc>
                        <a:spcBef>
                          <a:spcPts val="0"/>
                        </a:spcBef>
                        <a:spcAft>
                          <a:spcPts val="0"/>
                        </a:spcAft>
                      </a:pPr>
                      <a:r>
                        <a:rPr lang="en-US" sz="1400" b="1" kern="1200" noProof="0" dirty="0">
                          <a:solidFill>
                            <a:schemeClr val="bg1"/>
                          </a:solidFill>
                          <a:latin typeface="Calibri" panose="020F0502020204030204" pitchFamily="34" charset="0"/>
                          <a:cs typeface="Calibri" panose="020F0502020204030204" pitchFamily="34" charset="0"/>
                        </a:rPr>
                        <a:t>Any</a:t>
                      </a:r>
                      <a:endParaRPr lang="en-US" sz="1400" b="1"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6858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latinLnBrk="0" hangingPunct="1">
                        <a:lnSpc>
                          <a:spcPct val="100000"/>
                        </a:lnSpc>
                        <a:spcBef>
                          <a:spcPts val="0"/>
                        </a:spcBef>
                        <a:spcAft>
                          <a:spcPts val="0"/>
                        </a:spcAft>
                      </a:pPr>
                      <a:r>
                        <a:rPr lang="en-US" sz="1400" b="1" kern="1200" noProof="0" dirty="0">
                          <a:solidFill>
                            <a:schemeClr val="bg1"/>
                          </a:solidFill>
                          <a:latin typeface="Calibri" panose="020F0502020204030204" pitchFamily="34" charset="0"/>
                          <a:cs typeface="Calibri" panose="020F0502020204030204" pitchFamily="34" charset="0"/>
                        </a:rPr>
                        <a:t>52 (91.2)</a:t>
                      </a:r>
                      <a:endParaRPr lang="en-US" sz="1400" b="1"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latinLnBrk="0" hangingPunct="1">
                        <a:lnSpc>
                          <a:spcPct val="100000"/>
                        </a:lnSpc>
                        <a:spcBef>
                          <a:spcPts val="0"/>
                        </a:spcBef>
                        <a:spcAft>
                          <a:spcPts val="0"/>
                        </a:spcAft>
                      </a:pPr>
                      <a:r>
                        <a:rPr lang="en-US" sz="1400" b="1" kern="1200" noProof="0" dirty="0">
                          <a:solidFill>
                            <a:schemeClr val="bg1"/>
                          </a:solidFill>
                          <a:latin typeface="Calibri" panose="020F0502020204030204" pitchFamily="34" charset="0"/>
                          <a:cs typeface="Calibri" panose="020F0502020204030204" pitchFamily="34" charset="0"/>
                        </a:rPr>
                        <a:t>12 (21.1)</a:t>
                      </a:r>
                      <a:endParaRPr lang="en-US" sz="1400" b="1"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latinLnBrk="0" hangingPunct="1">
                        <a:lnSpc>
                          <a:spcPct val="100000"/>
                        </a:lnSpc>
                        <a:spcBef>
                          <a:spcPts val="0"/>
                        </a:spcBef>
                        <a:spcAft>
                          <a:spcPts val="0"/>
                        </a:spcAft>
                      </a:pPr>
                      <a:r>
                        <a:rPr lang="en-US" sz="1400" b="1" kern="1200" noProof="0" dirty="0">
                          <a:solidFill>
                            <a:schemeClr val="bg1"/>
                          </a:solidFill>
                          <a:latin typeface="Calibri" panose="020F0502020204030204" pitchFamily="34" charset="0"/>
                          <a:cs typeface="Calibri" panose="020F0502020204030204" pitchFamily="34" charset="0"/>
                        </a:rPr>
                        <a:t>2 (3.5)</a:t>
                      </a:r>
                      <a:endParaRPr lang="en-US" sz="1400" b="1"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191893">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Fatigue</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794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32 (56.1)</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1 (1.8)</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1" kern="1200" noProof="0" dirty="0">
                          <a:solidFill>
                            <a:schemeClr val="bg1"/>
                          </a:solidFill>
                          <a:latin typeface="Calibri" panose="020F0502020204030204" pitchFamily="34" charset="0"/>
                          <a:cs typeface="Calibri" panose="020F0502020204030204" pitchFamily="34" charset="0"/>
                        </a:rPr>
                        <a:t>1 (1.8)</a:t>
                      </a:r>
                      <a:endParaRPr lang="en-US" sz="1400" b="1"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191893">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Alopecia</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794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17 (29.8)</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4"/>
                  </a:ext>
                </a:extLst>
              </a:tr>
              <a:tr h="191893">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Arthralgia</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794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17 (29.8)</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5"/>
                  </a:ext>
                </a:extLst>
              </a:tr>
              <a:tr h="191893">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Diarrhea</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794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8 (14.0)</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2 (3.5)</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6"/>
                  </a:ext>
                </a:extLst>
              </a:tr>
              <a:tr h="191893">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Anemia</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794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8 (14.0)</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7"/>
                  </a:ext>
                </a:extLst>
              </a:tr>
              <a:tr h="191893">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Myalgia</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794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11 (19.3)</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8"/>
                  </a:ext>
                </a:extLst>
              </a:tr>
              <a:tr h="191893">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Pruritus</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794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7 (12.3) </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9"/>
                  </a:ext>
                </a:extLst>
              </a:tr>
              <a:tr h="191893">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Rash acneiform</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794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7 (12.3) </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79098351"/>
                  </a:ext>
                </a:extLst>
              </a:tr>
              <a:tr h="191893">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Anorexia</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794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5 (8.8)</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11"/>
                  </a:ext>
                </a:extLst>
              </a:tr>
              <a:tr h="191893">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Increased AST</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794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5 (8.8)</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12"/>
                  </a:ext>
                </a:extLst>
              </a:tr>
              <a:tr h="191893">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Increased ALT</a:t>
                      </a:r>
                    </a:p>
                  </a:txBody>
                  <a:tcPr marL="0" marR="794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5 (8.8)</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 (1.8)</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13"/>
                  </a:ext>
                </a:extLst>
              </a:tr>
              <a:tr h="191893">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Hypothyroidism</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794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5 (8.8)</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14"/>
                  </a:ext>
                </a:extLst>
              </a:tr>
              <a:tr h="154718">
                <a:tc>
                  <a:txBody>
                    <a:bodyPr/>
                    <a:lstStyle/>
                    <a:p>
                      <a:pPr marL="72000" algn="l" defTabSz="914400" rtl="0" eaLnBrk="1" fontAlgn="b" latinLnBrk="0" hangingPunct="1">
                        <a:lnSpc>
                          <a:spcPct val="100000"/>
                        </a:lnSpc>
                        <a:spcBef>
                          <a:spcPts val="0"/>
                        </a:spcBef>
                        <a:spcAft>
                          <a:spcPts val="0"/>
                        </a:spcAft>
                      </a:pPr>
                      <a:r>
                        <a:rPr lang="es-ES" sz="1400" b="0" kern="1200" dirty="0">
                          <a:solidFill>
                            <a:schemeClr val="bg1"/>
                          </a:solidFill>
                          <a:latin typeface="Calibri" panose="020F0502020204030204" pitchFamily="34" charset="0"/>
                          <a:cs typeface="Calibri" panose="020F0502020204030204" pitchFamily="34" charset="0"/>
                        </a:rPr>
                        <a:t>Nervous system disorders</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794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5 (8.8)</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550924858"/>
                  </a:ext>
                </a:extLst>
              </a:tr>
              <a:tr h="154718">
                <a:tc>
                  <a:txBody>
                    <a:bodyPr/>
                    <a:lstStyle/>
                    <a:p>
                      <a:pPr marL="72000" algn="l" defTabSz="914400" rtl="0" eaLnBrk="1" fontAlgn="b" latinLnBrk="0" hangingPunct="1">
                        <a:lnSpc>
                          <a:spcPct val="100000"/>
                        </a:lnSpc>
                        <a:spcBef>
                          <a:spcPts val="0"/>
                        </a:spcBef>
                        <a:spcAft>
                          <a:spcPts val="0"/>
                        </a:spcAft>
                      </a:pPr>
                      <a:r>
                        <a:rPr lang="en-US" sz="1400" b="0" kern="1200" dirty="0">
                          <a:solidFill>
                            <a:schemeClr val="bg1"/>
                          </a:solidFill>
                          <a:latin typeface="Calibri" panose="020F0502020204030204" pitchFamily="34" charset="0"/>
                          <a:cs typeface="Calibri" panose="020F0502020204030204" pitchFamily="34" charset="0"/>
                        </a:rPr>
                        <a:t>Musculoskeletal and connective tissue disorder</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794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4 (7.0)</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80052849"/>
                  </a:ext>
                </a:extLst>
              </a:tr>
              <a:tr h="295437">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Skin/subcutaneous tissue disorders</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794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3 (5.3) </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0</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17"/>
                  </a:ext>
                </a:extLst>
              </a:tr>
              <a:tr h="191893">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Febrile neutropenia</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7940" marT="0" marB="0" anchor="ctr">
                    <a:lnL w="12700" cmpd="sng">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1 (1.8)</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cs typeface="Calibri" panose="020F0502020204030204" pitchFamily="34" charset="0"/>
                        </a:rPr>
                        <a:t>3 (5.3)</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400" b="1" kern="1200" noProof="0" dirty="0">
                          <a:solidFill>
                            <a:schemeClr val="bg1"/>
                          </a:solidFill>
                          <a:latin typeface="Calibri" panose="020F0502020204030204" pitchFamily="34" charset="0"/>
                          <a:cs typeface="Calibri" panose="020F0502020204030204" pitchFamily="34" charset="0"/>
                        </a:rPr>
                        <a:t>1 (1.8)</a:t>
                      </a:r>
                      <a:endParaRPr lang="en-US" sz="1400" b="1"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0"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20"/>
                  </a:ext>
                </a:extLst>
              </a:tr>
            </a:tbl>
          </a:graphicData>
        </a:graphic>
      </p:graphicFrame>
      <p:graphicFrame>
        <p:nvGraphicFramePr>
          <p:cNvPr id="13" name="Tabla 6">
            <a:extLst>
              <a:ext uri="{FF2B5EF4-FFF2-40B4-BE49-F238E27FC236}">
                <a16:creationId xmlns:a16="http://schemas.microsoft.com/office/drawing/2014/main" id="{AEF04CE7-56B8-6255-3A14-07A4A860B80E}"/>
              </a:ext>
            </a:extLst>
          </p:cNvPr>
          <p:cNvGraphicFramePr>
            <a:graphicFrameLocks noGrp="1"/>
          </p:cNvGraphicFramePr>
          <p:nvPr>
            <p:extLst>
              <p:ext uri="{D42A27DB-BD31-4B8C-83A1-F6EECF244321}">
                <p14:modId xmlns:p14="http://schemas.microsoft.com/office/powerpoint/2010/main" val="1758077846"/>
              </p:ext>
            </p:extLst>
          </p:nvPr>
        </p:nvGraphicFramePr>
        <p:xfrm>
          <a:off x="6243995" y="1229931"/>
          <a:ext cx="5376673" cy="4201867"/>
        </p:xfrm>
        <a:graphic>
          <a:graphicData uri="http://schemas.openxmlformats.org/drawingml/2006/table">
            <a:tbl>
              <a:tblPr firstRow="1" firstCol="1" bandRow="1"/>
              <a:tblGrid>
                <a:gridCol w="2974330">
                  <a:extLst>
                    <a:ext uri="{9D8B030D-6E8A-4147-A177-3AD203B41FA5}">
                      <a16:colId xmlns:a16="http://schemas.microsoft.com/office/drawing/2014/main" val="20000"/>
                    </a:ext>
                  </a:extLst>
                </a:gridCol>
                <a:gridCol w="800781">
                  <a:extLst>
                    <a:ext uri="{9D8B030D-6E8A-4147-A177-3AD203B41FA5}">
                      <a16:colId xmlns:a16="http://schemas.microsoft.com/office/drawing/2014/main" val="20001"/>
                    </a:ext>
                  </a:extLst>
                </a:gridCol>
                <a:gridCol w="800781">
                  <a:extLst>
                    <a:ext uri="{9D8B030D-6E8A-4147-A177-3AD203B41FA5}">
                      <a16:colId xmlns:a16="http://schemas.microsoft.com/office/drawing/2014/main" val="20002"/>
                    </a:ext>
                  </a:extLst>
                </a:gridCol>
                <a:gridCol w="800781">
                  <a:extLst>
                    <a:ext uri="{9D8B030D-6E8A-4147-A177-3AD203B41FA5}">
                      <a16:colId xmlns:a16="http://schemas.microsoft.com/office/drawing/2014/main" val="20003"/>
                    </a:ext>
                  </a:extLst>
                </a:gridCol>
              </a:tblGrid>
              <a:tr h="177795">
                <a:tc rowSpan="2">
                  <a:txBody>
                    <a:bodyPr/>
                    <a:lstStyle/>
                    <a:p>
                      <a:pPr>
                        <a:lnSpc>
                          <a:spcPts val="2000"/>
                        </a:lnSpc>
                        <a:spcBef>
                          <a:spcPts val="200"/>
                        </a:spcBef>
                        <a:spcAft>
                          <a:spcPts val="200"/>
                        </a:spcAft>
                      </a:pPr>
                      <a:r>
                        <a:rPr lang="en-US" sz="14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rPr>
                        <a:t>TRAE,*</a:t>
                      </a:r>
                      <a:r>
                        <a:rPr lang="en-US" sz="1400" b="1" kern="1200" baseline="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rPr>
                        <a:t> n (%)</a:t>
                      </a:r>
                      <a:endParaRPr lang="en-US" sz="14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endParaRPr>
                    </a:p>
                  </a:txBody>
                  <a:tcPr marL="68580" marR="6858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gridSpan="3">
                  <a:txBody>
                    <a:bodyPr/>
                    <a:lstStyle/>
                    <a:p>
                      <a:pPr algn="ctr">
                        <a:lnSpc>
                          <a:spcPct val="107000"/>
                        </a:lnSpc>
                        <a:spcAft>
                          <a:spcPts val="0"/>
                        </a:spcAft>
                      </a:pPr>
                      <a:r>
                        <a:rPr lang="es-ES" sz="1400" b="1" dirty="0">
                          <a:solidFill>
                            <a:schemeClr val="tx1"/>
                          </a:solidFill>
                          <a:effectLst/>
                          <a:latin typeface="Calibri" panose="020F0502020204030204" pitchFamily="34" charset="0"/>
                          <a:ea typeface="Microsoft YaHei" panose="020B0503020204020204" pitchFamily="34" charset="-122"/>
                          <a:cs typeface="Calibri" panose="020F0502020204030204" pitchFamily="34" charset="0"/>
                        </a:rPr>
                        <a:t>CT (n = 29)</a:t>
                      </a:r>
                    </a:p>
                  </a:txBody>
                  <a:tcPr marL="68580" marR="6858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a:lnSpc>
                          <a:spcPct val="107000"/>
                        </a:lnSpc>
                        <a:spcAft>
                          <a:spcPts val="0"/>
                        </a:spcAft>
                      </a:pPr>
                      <a:endParaRPr lang="es-ES" sz="1400" dirty="0">
                        <a:effectLst/>
                        <a:latin typeface="Microsoft YaHei" panose="020B0503020204020204" pitchFamily="34" charset="-122"/>
                        <a:ea typeface="Microsoft YaHei" panose="020B0503020204020204" pitchFamily="34"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00000"/>
                        </a:lnSpc>
                        <a:spcBef>
                          <a:spcPts val="200"/>
                        </a:spcBef>
                        <a:spcAft>
                          <a:spcPts val="200"/>
                        </a:spcAft>
                      </a:pPr>
                      <a:endParaRPr lang="es-ES" sz="1200" b="1" kern="1200" dirty="0">
                        <a:solidFill>
                          <a:schemeClr val="bg1"/>
                        </a:solidFill>
                        <a:latin typeface="+mn-lt"/>
                        <a:ea typeface="Microsoft YaHei" panose="020B0503020204020204" pitchFamily="34" charset="-122"/>
                        <a:cs typeface="+mn-cs"/>
                      </a:endParaRPr>
                    </a:p>
                  </a:txBody>
                  <a:tcPr marL="68580" marR="68580" marT="72000" marB="72000" anchor="ctr">
                    <a:lnL w="6350" cap="flat" cmpd="sng" algn="ctr">
                      <a:solidFill>
                        <a:schemeClr val="accent1">
                          <a:lumMod val="75000"/>
                        </a:schemeClr>
                      </a:solidFill>
                      <a:prstDash val="solid"/>
                      <a:round/>
                      <a:headEnd type="none" w="med" len="med"/>
                      <a:tailEnd type="none" w="med" len="med"/>
                    </a:lnL>
                    <a:lnR w="6350" cap="flat" cmpd="sng" algn="ctr">
                      <a:solidFill>
                        <a:schemeClr val="accent1">
                          <a:lumMod val="75000"/>
                        </a:schemeClr>
                      </a:solidFill>
                      <a:prstDash val="solid"/>
                      <a:round/>
                      <a:headEnd type="none" w="med" len="med"/>
                      <a:tailEnd type="none" w="med" len="med"/>
                    </a:lnR>
                    <a:lnT w="6350" cap="flat" cmpd="sng" algn="ctr">
                      <a:solidFill>
                        <a:schemeClr val="accent1">
                          <a:lumMod val="75000"/>
                        </a:schemeClr>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lumMod val="75000"/>
                      </a:schemeClr>
                    </a:solidFill>
                  </a:tcPr>
                </a:tc>
                <a:extLst>
                  <a:ext uri="{0D108BD9-81ED-4DB2-BD59-A6C34878D82A}">
                    <a16:rowId xmlns:a16="http://schemas.microsoft.com/office/drawing/2014/main" val="10000"/>
                  </a:ext>
                </a:extLst>
              </a:tr>
              <a:tr h="190837">
                <a:tc vMerge="1">
                  <a:txBody>
                    <a:bodyPr/>
                    <a:lstStyle/>
                    <a:p>
                      <a:pPr>
                        <a:lnSpc>
                          <a:spcPts val="2000"/>
                        </a:lnSpc>
                        <a:spcBef>
                          <a:spcPts val="200"/>
                        </a:spcBef>
                        <a:spcAft>
                          <a:spcPts val="200"/>
                        </a:spcAft>
                      </a:pPr>
                      <a:r>
                        <a:rPr lang="en-US" sz="1400" b="1" kern="1200" noProof="0" dirty="0">
                          <a:solidFill>
                            <a:schemeClr val="bg1"/>
                          </a:solidFill>
                          <a:latin typeface="+mn-lt"/>
                          <a:ea typeface="Microsoft YaHei" panose="020B0503020204020204" pitchFamily="34" charset="-122"/>
                          <a:cs typeface="+mn-cs"/>
                        </a:rPr>
                        <a:t>Adverse event,</a:t>
                      </a:r>
                      <a:r>
                        <a:rPr lang="en-US" sz="1400" b="1" kern="1200" baseline="0" noProof="0" dirty="0">
                          <a:solidFill>
                            <a:schemeClr val="bg1"/>
                          </a:solidFill>
                          <a:latin typeface="+mn-lt"/>
                          <a:ea typeface="Microsoft YaHei" panose="020B0503020204020204" pitchFamily="34" charset="-122"/>
                          <a:cs typeface="+mn-cs"/>
                        </a:rPr>
                        <a:t> </a:t>
                      </a:r>
                      <a:r>
                        <a:rPr lang="en-US" sz="1400" b="1" kern="1200" noProof="0" dirty="0">
                          <a:solidFill>
                            <a:schemeClr val="bg1"/>
                          </a:solidFill>
                          <a:latin typeface="+mn-lt"/>
                          <a:ea typeface="Microsoft YaHei" panose="020B0503020204020204" pitchFamily="34" charset="-122"/>
                          <a:cs typeface="+mn-cs"/>
                        </a:rPr>
                        <a:t>No.</a:t>
                      </a:r>
                      <a:r>
                        <a:rPr lang="en-US" sz="1400" b="1" kern="1200" baseline="0" noProof="0" dirty="0">
                          <a:solidFill>
                            <a:schemeClr val="bg1"/>
                          </a:solidFill>
                          <a:latin typeface="+mn-lt"/>
                          <a:ea typeface="Microsoft YaHei" panose="020B0503020204020204" pitchFamily="34" charset="-122"/>
                          <a:cs typeface="+mn-cs"/>
                        </a:rPr>
                        <a:t> (%)</a:t>
                      </a:r>
                      <a:endParaRPr lang="en-US" sz="1400" b="1" kern="1200" noProof="0" dirty="0">
                        <a:solidFill>
                          <a:schemeClr val="bg1"/>
                        </a:solidFill>
                        <a:latin typeface="+mn-lt"/>
                        <a:ea typeface="Microsoft YaHei" panose="020B0503020204020204" pitchFamily="34" charset="-122"/>
                        <a:cs typeface="+mn-cs"/>
                      </a:endParaRPr>
                    </a:p>
                  </a:txBody>
                  <a:tcPr marL="68580" marR="68580" marT="0" marB="0" anchor="ctr">
                    <a:lnL w="6350" cap="flat" cmpd="sng" algn="ctr">
                      <a:solidFill>
                        <a:schemeClr val="accent1">
                          <a:lumMod val="75000"/>
                        </a:schemeClr>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6350" cap="flat" cmpd="sng" algn="ctr">
                      <a:solidFill>
                        <a:schemeClr val="accent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2">
                        <a:lumMod val="75000"/>
                      </a:schemeClr>
                    </a:solidFill>
                  </a:tcPr>
                </a:tc>
                <a:tc>
                  <a:txBody>
                    <a:bodyPr/>
                    <a:lstStyle/>
                    <a:p>
                      <a:pPr algn="ctr">
                        <a:lnSpc>
                          <a:spcPts val="2000"/>
                        </a:lnSpc>
                        <a:spcBef>
                          <a:spcPts val="200"/>
                        </a:spcBef>
                        <a:spcAft>
                          <a:spcPts val="200"/>
                        </a:spcAft>
                      </a:pPr>
                      <a:r>
                        <a:rPr lang="en-US" sz="14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rPr>
                        <a:t>Gr 1/2</a:t>
                      </a: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lnSpc>
                          <a:spcPts val="2000"/>
                        </a:lnSpc>
                        <a:spcBef>
                          <a:spcPts val="200"/>
                        </a:spcBef>
                        <a:spcAft>
                          <a:spcPts val="200"/>
                        </a:spcAft>
                      </a:pPr>
                      <a:r>
                        <a:rPr lang="en-US" sz="14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rPr>
                        <a:t>Gr 3</a:t>
                      </a: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lnSpc>
                          <a:spcPts val="2000"/>
                        </a:lnSpc>
                        <a:spcBef>
                          <a:spcPts val="200"/>
                        </a:spcBef>
                        <a:spcAft>
                          <a:spcPts val="200"/>
                        </a:spcAft>
                      </a:pPr>
                      <a:r>
                        <a:rPr lang="en-US" sz="1400" b="1" kern="1200" noProof="0" dirty="0">
                          <a:solidFill>
                            <a:schemeClr val="tx1"/>
                          </a:solidFill>
                          <a:latin typeface="Calibri" panose="020F0502020204030204" pitchFamily="34" charset="0"/>
                          <a:ea typeface="Microsoft YaHei" panose="020B0503020204020204" pitchFamily="34" charset="-122"/>
                          <a:cs typeface="Calibri" panose="020F0502020204030204" pitchFamily="34" charset="0"/>
                        </a:rPr>
                        <a:t>Gr 4</a:t>
                      </a:r>
                    </a:p>
                  </a:txBody>
                  <a:tcPr marL="68580" marR="6858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1"/>
                  </a:ext>
                </a:extLst>
              </a:tr>
              <a:tr h="202136">
                <a:tc>
                  <a:txBody>
                    <a:bodyPr/>
                    <a:lstStyle/>
                    <a:p>
                      <a:pPr marL="72000" algn="l" defTabSz="914400" rtl="0" eaLnBrk="1" latinLnBrk="0" hangingPunct="1">
                        <a:lnSpc>
                          <a:spcPct val="100000"/>
                        </a:lnSpc>
                        <a:spcBef>
                          <a:spcPts val="0"/>
                        </a:spcBef>
                        <a:spcAft>
                          <a:spcPts val="0"/>
                        </a:spcAft>
                      </a:pPr>
                      <a:r>
                        <a:rPr lang="en-US" sz="1400" b="1"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Any</a:t>
                      </a:r>
                    </a:p>
                  </a:txBody>
                  <a:tcPr marL="0" marR="6858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algn="ctr" defTabSz="914400" rtl="0" eaLnBrk="1" latinLnBrk="0" hangingPunct="1">
                        <a:lnSpc>
                          <a:spcPct val="100000"/>
                        </a:lnSpc>
                        <a:spcBef>
                          <a:spcPts val="0"/>
                        </a:spcBef>
                        <a:spcAft>
                          <a:spcPts val="0"/>
                        </a:spcAft>
                      </a:pPr>
                      <a:r>
                        <a:rPr lang="en-US" sz="1400" b="1"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26</a:t>
                      </a:r>
                      <a:r>
                        <a:rPr lang="en-US" sz="1400" b="1" kern="1200" baseline="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 (</a:t>
                      </a:r>
                      <a:r>
                        <a:rPr lang="en-US" sz="1400" b="1"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89.7)</a:t>
                      </a:r>
                    </a:p>
                  </a:txBody>
                  <a:tcPr marL="0" marR="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algn="ctr" defTabSz="914400" rtl="0" eaLnBrk="1" latinLnBrk="0" hangingPunct="1">
                        <a:lnSpc>
                          <a:spcPct val="100000"/>
                        </a:lnSpc>
                        <a:spcBef>
                          <a:spcPts val="0"/>
                        </a:spcBef>
                        <a:spcAft>
                          <a:spcPts val="0"/>
                        </a:spcAft>
                      </a:pPr>
                      <a:r>
                        <a:rPr lang="en-US" sz="1400" b="1"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3 (10.3)</a:t>
                      </a:r>
                    </a:p>
                  </a:txBody>
                  <a:tcPr marL="0" marR="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algn="ctr" defTabSz="914400" rtl="0" eaLnBrk="1" latinLnBrk="0" hangingPunct="1">
                        <a:lnSpc>
                          <a:spcPct val="100000"/>
                        </a:lnSpc>
                        <a:spcBef>
                          <a:spcPts val="0"/>
                        </a:spcBef>
                        <a:spcAft>
                          <a:spcPts val="0"/>
                        </a:spcAft>
                      </a:pPr>
                      <a:r>
                        <a:rPr lang="en-US" sz="1400" b="1"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0</a:t>
                      </a:r>
                    </a:p>
                  </a:txBody>
                  <a:tcPr marL="0" marR="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224934">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Alopecia</a:t>
                      </a:r>
                    </a:p>
                  </a:txBody>
                  <a:tcPr marL="0" marR="794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10 (34.5)</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0</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0</a:t>
                      </a:r>
                    </a:p>
                  </a:txBody>
                  <a:tcPr marL="0" marR="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224934">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Peripheral sensory neuropathy</a:t>
                      </a:r>
                    </a:p>
                  </a:txBody>
                  <a:tcPr marL="0" marR="794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10 (34.5)</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1 (3.4)</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0" marR="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4"/>
                  </a:ext>
                </a:extLst>
              </a:tr>
              <a:tr h="224934">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Arthralgia</a:t>
                      </a:r>
                    </a:p>
                  </a:txBody>
                  <a:tcPr marL="0" marR="794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8 (27.6)</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0</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0" marR="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304853832"/>
                  </a:ext>
                </a:extLst>
              </a:tr>
              <a:tr h="224934">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Anemia</a:t>
                      </a:r>
                    </a:p>
                  </a:txBody>
                  <a:tcPr marL="0" marR="794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3 (10.3)</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0" marR="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6"/>
                  </a:ext>
                </a:extLst>
              </a:tr>
              <a:tr h="224934">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Oral mucositis</a:t>
                      </a:r>
                    </a:p>
                  </a:txBody>
                  <a:tcPr marL="0" marR="794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3 (10.3)</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0" marR="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57617609"/>
                  </a:ext>
                </a:extLst>
              </a:tr>
              <a:tr h="224934">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Paresthesia</a:t>
                      </a:r>
                    </a:p>
                  </a:txBody>
                  <a:tcPr marL="0" marR="794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3 (10.3)</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0" marR="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689319186"/>
                  </a:ext>
                </a:extLst>
              </a:tr>
              <a:tr h="224934">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GI disorders</a:t>
                      </a:r>
                    </a:p>
                  </a:txBody>
                  <a:tcPr marL="0" marR="794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3 (10.3)</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0" marR="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622771103"/>
                  </a:ext>
                </a:extLst>
              </a:tr>
              <a:tr h="224934">
                <a:tc>
                  <a:txBody>
                    <a:bodyPr/>
                    <a:lstStyle/>
                    <a:p>
                      <a:pPr marL="72000" marR="0" lvl="0" indent="0" algn="l" defTabSz="914400" rtl="0" eaLnBrk="1" fontAlgn="b" latinLnBrk="0" hangingPunct="1">
                        <a:lnSpc>
                          <a:spcPct val="100000"/>
                        </a:lnSpc>
                        <a:spcBef>
                          <a:spcPts val="0"/>
                        </a:spcBef>
                        <a:spcAft>
                          <a:spcPts val="0"/>
                        </a:spcAft>
                        <a:buClrTx/>
                        <a:buSzTx/>
                        <a:buFontTx/>
                        <a:buNone/>
                        <a:tabLst/>
                        <a:defRPr/>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Peripheral motor neuropathy</a:t>
                      </a:r>
                    </a:p>
                  </a:txBody>
                  <a:tcPr marL="0" marR="794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3 (10.3)</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0" marR="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039012622"/>
                  </a:ext>
                </a:extLst>
              </a:tr>
              <a:tr h="224934">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Pruritus</a:t>
                      </a:r>
                    </a:p>
                  </a:txBody>
                  <a:tcPr marL="0" marR="794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2 (6.9)</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0" marR="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783717169"/>
                  </a:ext>
                </a:extLst>
              </a:tr>
              <a:tr h="224934">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Dry skin</a:t>
                      </a:r>
                    </a:p>
                  </a:txBody>
                  <a:tcPr marL="0" marR="794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2 (6.9)</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0" marR="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1463231"/>
                  </a:ext>
                </a:extLst>
              </a:tr>
              <a:tr h="255214">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Diarrhea</a:t>
                      </a:r>
                    </a:p>
                  </a:txBody>
                  <a:tcPr marL="0" marR="794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2 (6.9)</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0" marR="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7"/>
                  </a:ext>
                </a:extLst>
              </a:tr>
              <a:tr h="224934">
                <a:tc>
                  <a:txBody>
                    <a:bodyPr/>
                    <a:lstStyle/>
                    <a:p>
                      <a:pPr marL="72000" algn="l"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Disgeusia</a:t>
                      </a:r>
                    </a:p>
                  </a:txBody>
                  <a:tcPr marL="0" marR="794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2 (6.9)</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0" marR="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8"/>
                  </a:ext>
                </a:extLst>
              </a:tr>
              <a:tr h="224934">
                <a:tc>
                  <a:txBody>
                    <a:bodyPr/>
                    <a:lstStyle/>
                    <a:p>
                      <a:pPr marL="72000" algn="l" defTabSz="914400" rtl="0" eaLnBrk="1" fontAlgn="b" latinLnBrk="0" hangingPunct="1">
                        <a:lnSpc>
                          <a:spcPct val="100000"/>
                        </a:lnSpc>
                        <a:spcBef>
                          <a:spcPts val="0"/>
                        </a:spcBef>
                        <a:spcAft>
                          <a:spcPts val="0"/>
                        </a:spcAft>
                      </a:pPr>
                      <a:r>
                        <a:rPr lang="es-ES" sz="1400" b="0" kern="1200" dirty="0">
                          <a:solidFill>
                            <a:schemeClr val="bg1"/>
                          </a:solidFill>
                          <a:latin typeface="Calibri" panose="020F0502020204030204" pitchFamily="34" charset="0"/>
                          <a:ea typeface="Microsoft YaHei" panose="020B0503020204020204" pitchFamily="34" charset="-122"/>
                          <a:cs typeface="Calibri" panose="020F0502020204030204" pitchFamily="34" charset="0"/>
                        </a:rPr>
                        <a:t>Hearing impaired</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794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2 (6.9)</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0" marR="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855252628"/>
                  </a:ext>
                </a:extLst>
              </a:tr>
              <a:tr h="224934">
                <a:tc>
                  <a:txBody>
                    <a:bodyPr/>
                    <a:lstStyle/>
                    <a:p>
                      <a:pPr marL="72000" algn="l" defTabSz="914400" rtl="0" eaLnBrk="1" fontAlgn="b" latinLnBrk="0" hangingPunct="1">
                        <a:lnSpc>
                          <a:spcPct val="100000"/>
                        </a:lnSpc>
                        <a:spcBef>
                          <a:spcPts val="0"/>
                        </a:spcBef>
                        <a:spcAft>
                          <a:spcPts val="0"/>
                        </a:spcAft>
                      </a:pPr>
                      <a:r>
                        <a:rPr lang="es-ES" sz="1400" b="0" kern="1200" dirty="0">
                          <a:solidFill>
                            <a:schemeClr val="bg1"/>
                          </a:solidFill>
                          <a:latin typeface="Calibri" panose="020F0502020204030204" pitchFamily="34" charset="0"/>
                          <a:ea typeface="Microsoft YaHei" panose="020B0503020204020204" pitchFamily="34" charset="-122"/>
                          <a:cs typeface="Calibri" panose="020F0502020204030204" pitchFamily="34" charset="0"/>
                        </a:rPr>
                        <a:t>Nervous system disorders</a:t>
                      </a:r>
                      <a:endPar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a:txBody>
                  <a:tcPr marL="0" marR="794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algn="ctr" defTabSz="914400" rtl="0" eaLnBrk="1" fontAlgn="b" latinLnBrk="0" hangingPunct="1">
                        <a:lnSpc>
                          <a:spcPct val="100000"/>
                        </a:lnSpc>
                        <a:spcBef>
                          <a:spcPts val="0"/>
                        </a:spcBef>
                        <a:spcAft>
                          <a:spcPts val="0"/>
                        </a:spcAft>
                      </a:pPr>
                      <a:r>
                        <a:rPr lang="en-US" sz="1400" b="0" kern="1200" noProof="0" dirty="0">
                          <a:solidFill>
                            <a:schemeClr val="bg1"/>
                          </a:solidFill>
                          <a:latin typeface="Calibri" panose="020F0502020204030204" pitchFamily="34" charset="0"/>
                          <a:ea typeface="Microsoft YaHei" panose="020B0503020204020204" pitchFamily="34" charset="-122"/>
                          <a:cs typeface="Calibri" panose="020F0502020204030204" pitchFamily="34" charset="0"/>
                        </a:rPr>
                        <a:t>2 (6.9)</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9525" marR="9525" marT="9525"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icrosoft YaHei" panose="020B0503020204020204" pitchFamily="34" charset="-122"/>
                          <a:cs typeface="Calibri" panose="020F0502020204030204" pitchFamily="34" charset="0"/>
                        </a:rPr>
                        <a:t>0</a:t>
                      </a:r>
                    </a:p>
                  </a:txBody>
                  <a:tcPr marL="0" marR="0" marT="18000" marB="180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11"/>
                  </a:ext>
                </a:extLst>
              </a:tr>
            </a:tbl>
          </a:graphicData>
        </a:graphic>
      </p:graphicFrame>
      <p:sp>
        <p:nvSpPr>
          <p:cNvPr id="14" name="Text Box 15">
            <a:extLst>
              <a:ext uri="{FF2B5EF4-FFF2-40B4-BE49-F238E27FC236}">
                <a16:creationId xmlns:a16="http://schemas.microsoft.com/office/drawing/2014/main" id="{46639AE6-7B91-12CE-EFFE-7542796CC436}"/>
              </a:ext>
            </a:extLst>
          </p:cNvPr>
          <p:cNvSpPr txBox="1">
            <a:spLocks noChangeArrowheads="1"/>
          </p:cNvSpPr>
          <p:nvPr/>
        </p:nvSpPr>
        <p:spPr bwMode="auto">
          <a:xfrm>
            <a:off x="450613" y="6360990"/>
            <a:ext cx="8819511"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Provencio-Pulla. ASCO 2022. Abstr 8501.</a:t>
            </a:r>
          </a:p>
        </p:txBody>
      </p:sp>
      <p:sp>
        <p:nvSpPr>
          <p:cNvPr id="3" name="TextBox 2">
            <a:extLst>
              <a:ext uri="{FF2B5EF4-FFF2-40B4-BE49-F238E27FC236}">
                <a16:creationId xmlns:a16="http://schemas.microsoft.com/office/drawing/2014/main" id="{E3D9785E-1383-53D0-993C-73AFD8A20E26}"/>
              </a:ext>
            </a:extLst>
          </p:cNvPr>
          <p:cNvSpPr txBox="1"/>
          <p:nvPr/>
        </p:nvSpPr>
        <p:spPr bwMode="auto">
          <a:xfrm>
            <a:off x="571336" y="5691324"/>
            <a:ext cx="10777826" cy="759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sz="2000" dirty="0">
                <a:solidFill>
                  <a:schemeClr val="bg1"/>
                </a:solidFill>
                <a:latin typeface="Calibri" panose="020F0502020204030204" pitchFamily="34" charset="0"/>
              </a:rPr>
              <a:t>Grade</a:t>
            </a:r>
            <a:r>
              <a:rPr lang="en-US" sz="2000" b="0" dirty="0">
                <a:solidFill>
                  <a:schemeClr val="bg1"/>
                </a:solidFill>
                <a:latin typeface="Calibri" panose="020F0502020204030204" pitchFamily="34" charset="0"/>
              </a:rPr>
              <a:t> 3/4 </a:t>
            </a:r>
            <a:r>
              <a:rPr lang="en-US" sz="2000" dirty="0">
                <a:solidFill>
                  <a:schemeClr val="bg1"/>
                </a:solidFill>
                <a:latin typeface="Calibri" panose="020F0502020204030204" pitchFamily="34" charset="0"/>
              </a:rPr>
              <a:t>AEs: </a:t>
            </a:r>
            <a:r>
              <a:rPr lang="en-US" sz="2000" b="0" dirty="0">
                <a:solidFill>
                  <a:schemeClr val="bg1"/>
                </a:solidFill>
                <a:latin typeface="Calibri" panose="020F0502020204030204" pitchFamily="34" charset="0"/>
              </a:rPr>
              <a:t>25%, </a:t>
            </a:r>
            <a:r>
              <a:rPr lang="en-US" sz="2000" dirty="0">
                <a:solidFill>
                  <a:schemeClr val="bg1"/>
                </a:solidFill>
                <a:latin typeface="Calibri" panose="020F0502020204030204" pitchFamily="34" charset="0"/>
              </a:rPr>
              <a:t>n</a:t>
            </a:r>
            <a:r>
              <a:rPr lang="en-US" sz="2000" b="0" dirty="0">
                <a:solidFill>
                  <a:schemeClr val="bg1"/>
                </a:solidFill>
                <a:latin typeface="Calibri" panose="020F0502020204030204" pitchFamily="34" charset="0"/>
              </a:rPr>
              <a:t>ivolumab + </a:t>
            </a:r>
            <a:r>
              <a:rPr lang="en-US" sz="2000" dirty="0">
                <a:solidFill>
                  <a:schemeClr val="bg1"/>
                </a:solidFill>
                <a:latin typeface="Calibri" panose="020F0502020204030204" pitchFamily="34" charset="0"/>
              </a:rPr>
              <a:t>CT; </a:t>
            </a:r>
            <a:r>
              <a:rPr lang="en-US" sz="2000" b="0" dirty="0">
                <a:solidFill>
                  <a:schemeClr val="bg1"/>
                </a:solidFill>
                <a:latin typeface="Calibri" panose="020F0502020204030204" pitchFamily="34" charset="0"/>
              </a:rPr>
              <a:t>10.3%, CT (OR: 2.82; 95% CI: 0.74-10.76; Chi-squared </a:t>
            </a:r>
            <a:r>
              <a:rPr lang="en-US" sz="2000" b="0" i="1" dirty="0">
                <a:solidFill>
                  <a:schemeClr val="bg1"/>
                </a:solidFill>
                <a:latin typeface="Calibri" panose="020F0502020204030204" pitchFamily="34" charset="0"/>
              </a:rPr>
              <a:t>P</a:t>
            </a:r>
            <a:r>
              <a:rPr lang="en-US" sz="2000" b="0" dirty="0">
                <a:solidFill>
                  <a:schemeClr val="bg1"/>
                </a:solidFill>
                <a:latin typeface="Calibri" panose="020F0502020204030204" pitchFamily="34" charset="0"/>
              </a:rPr>
              <a:t> = .201)</a:t>
            </a:r>
          </a:p>
          <a:p>
            <a:pPr marL="285750" indent="-285750" algn="l">
              <a:lnSpc>
                <a:spcPct val="100000"/>
              </a:lnSpc>
              <a:spcBef>
                <a:spcPts val="400"/>
              </a:spcBef>
              <a:spcAft>
                <a:spcPct val="0"/>
              </a:spcAft>
              <a:buClrTx/>
              <a:buFont typeface="Wingdings" panose="05000000000000000000" pitchFamily="2" charset="2"/>
              <a:buChar char="§"/>
            </a:pPr>
            <a:r>
              <a:rPr lang="en-US" sz="2000" dirty="0">
                <a:solidFill>
                  <a:schemeClr val="bg1"/>
                </a:solidFill>
                <a:latin typeface="Calibri" panose="020F0502020204030204" pitchFamily="34" charset="0"/>
              </a:rPr>
              <a:t>No grade</a:t>
            </a:r>
            <a:r>
              <a:rPr lang="en-US" sz="2000" b="0" dirty="0">
                <a:solidFill>
                  <a:schemeClr val="bg1"/>
                </a:solidFill>
                <a:latin typeface="Calibri" panose="020F0502020204030204" pitchFamily="34" charset="0"/>
              </a:rPr>
              <a:t> 5 </a:t>
            </a:r>
            <a:r>
              <a:rPr lang="en-US" sz="2000" dirty="0">
                <a:solidFill>
                  <a:schemeClr val="bg1"/>
                </a:solidFill>
                <a:latin typeface="Calibri" panose="020F0502020204030204" pitchFamily="34" charset="0"/>
              </a:rPr>
              <a:t>TR</a:t>
            </a:r>
            <a:r>
              <a:rPr lang="en-US" sz="2000" b="0" dirty="0">
                <a:solidFill>
                  <a:schemeClr val="bg1"/>
                </a:solidFill>
                <a:latin typeface="Calibri" panose="020F0502020204030204" pitchFamily="34" charset="0"/>
              </a:rPr>
              <a:t>AEs observed</a:t>
            </a:r>
          </a:p>
        </p:txBody>
      </p:sp>
      <p:sp>
        <p:nvSpPr>
          <p:cNvPr id="10" name="TextBox 9">
            <a:extLst>
              <a:ext uri="{FF2B5EF4-FFF2-40B4-BE49-F238E27FC236}">
                <a16:creationId xmlns:a16="http://schemas.microsoft.com/office/drawing/2014/main" id="{0A494558-0014-DCBE-667B-20C6247C58B0}"/>
              </a:ext>
            </a:extLst>
          </p:cNvPr>
          <p:cNvSpPr txBox="1"/>
          <p:nvPr/>
        </p:nvSpPr>
        <p:spPr bwMode="auto">
          <a:xfrm>
            <a:off x="6096001" y="5398274"/>
            <a:ext cx="5524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*Any AE with incidence ≥10%; </a:t>
            </a:r>
            <a:r>
              <a:rPr lang="en-US" sz="1400" dirty="0">
                <a:solidFill>
                  <a:schemeClr val="bg1"/>
                </a:solidFill>
                <a:latin typeface="Calibri" panose="020F0502020204030204" pitchFamily="34" charset="0"/>
              </a:rPr>
              <a:t>grade</a:t>
            </a:r>
            <a:r>
              <a:rPr lang="en-US" sz="1400" b="0" dirty="0">
                <a:solidFill>
                  <a:schemeClr val="bg1"/>
                </a:solidFill>
                <a:latin typeface="Calibri" panose="020F0502020204030204" pitchFamily="34" charset="0"/>
              </a:rPr>
              <a:t> 3/4 AE with incidence ≥5%.</a:t>
            </a:r>
          </a:p>
        </p:txBody>
      </p:sp>
    </p:spTree>
    <p:extLst>
      <p:ext uri="{BB962C8B-B14F-4D97-AF65-F5344CB8AC3E}">
        <p14:creationId xmlns:p14="http://schemas.microsoft.com/office/powerpoint/2010/main" val="2115801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ACDDA-829D-444B-99F6-96470977A465}"/>
              </a:ext>
            </a:extLst>
          </p:cNvPr>
          <p:cNvSpPr>
            <a:spLocks noGrp="1"/>
          </p:cNvSpPr>
          <p:nvPr>
            <p:ph type="title"/>
          </p:nvPr>
        </p:nvSpPr>
        <p:spPr/>
        <p:txBody>
          <a:bodyPr/>
          <a:lstStyle/>
          <a:p>
            <a:r>
              <a:rPr lang="en-US" altLang="en-US" dirty="0"/>
              <a:t>NADIM II: Biomarkers (ITT)</a:t>
            </a:r>
            <a:endParaRPr lang="en-US" dirty="0"/>
          </a:p>
        </p:txBody>
      </p:sp>
      <p:sp>
        <p:nvSpPr>
          <p:cNvPr id="10" name="Text Box 15">
            <a:extLst>
              <a:ext uri="{FF2B5EF4-FFF2-40B4-BE49-F238E27FC236}">
                <a16:creationId xmlns:a16="http://schemas.microsoft.com/office/drawing/2014/main" id="{26A4A53C-470D-FF49-189E-B86F81B7F138}"/>
              </a:ext>
            </a:extLst>
          </p:cNvPr>
          <p:cNvSpPr txBox="1">
            <a:spLocks noChangeArrowheads="1"/>
          </p:cNvSpPr>
          <p:nvPr/>
        </p:nvSpPr>
        <p:spPr bwMode="auto">
          <a:xfrm>
            <a:off x="450613" y="6360990"/>
            <a:ext cx="8819511"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Provencio-Pulla. ASCO 2022. Abstr 8501. Reproduced with permission.</a:t>
            </a:r>
          </a:p>
        </p:txBody>
      </p:sp>
      <p:sp>
        <p:nvSpPr>
          <p:cNvPr id="20" name="CuadroTexto 35">
            <a:extLst>
              <a:ext uri="{FF2B5EF4-FFF2-40B4-BE49-F238E27FC236}">
                <a16:creationId xmlns:a16="http://schemas.microsoft.com/office/drawing/2014/main" id="{9529ACE1-50E7-B458-3DF9-4BAFF1522ECE}"/>
              </a:ext>
            </a:extLst>
          </p:cNvPr>
          <p:cNvSpPr txBox="1"/>
          <p:nvPr/>
        </p:nvSpPr>
        <p:spPr>
          <a:xfrm>
            <a:off x="2856271" y="5862387"/>
            <a:ext cx="6479458" cy="523220"/>
          </a:xfrm>
          <a:prstGeom prst="rect">
            <a:avLst/>
          </a:prstGeom>
          <a:noFill/>
        </p:spPr>
        <p:txBody>
          <a:bodyPr wrap="square" rtlCol="0" anchor="b">
            <a:spAutoFit/>
          </a:bodyPr>
          <a:lstStyle>
            <a:defPPr>
              <a:defRPr lang="en-US"/>
            </a:defPPr>
            <a:lvl1pPr marR="0" lvl="0" indent="0" fontAlgn="auto">
              <a:lnSpc>
                <a:spcPct val="100000"/>
              </a:lnSpc>
              <a:spcBef>
                <a:spcPts val="0"/>
              </a:spcBef>
              <a:spcAft>
                <a:spcPts val="0"/>
              </a:spcAft>
              <a:buClrTx/>
              <a:buSzTx/>
              <a:buFontTx/>
              <a:buNone/>
              <a:tabLst/>
              <a:defRPr kumimoji="0" sz="1400" b="0" i="0" u="none" strike="noStrike" cap="none" spc="0" normalizeH="0" baseline="0">
                <a:ln>
                  <a:noFill/>
                </a:ln>
                <a:solidFill>
                  <a:schemeClr val="bg1"/>
                </a:solidFill>
                <a:effectLst/>
                <a:uLnTx/>
                <a:uFillTx/>
              </a:defRPr>
            </a:lvl1pPr>
          </a:lstStyle>
          <a:p>
            <a:r>
              <a:rPr lang="en-US" dirty="0"/>
              <a:t>pCR: 0% residual viable tumor cells in primary lung tumor and sampled lymph nodes. Patients who did not have surgery were considered nonresponders.</a:t>
            </a:r>
          </a:p>
        </p:txBody>
      </p:sp>
      <p:sp>
        <p:nvSpPr>
          <p:cNvPr id="4" name="Content Placeholder 3">
            <a:extLst>
              <a:ext uri="{FF2B5EF4-FFF2-40B4-BE49-F238E27FC236}">
                <a16:creationId xmlns:a16="http://schemas.microsoft.com/office/drawing/2014/main" id="{55638BB7-12CB-BE12-5105-09B47E9A2E12}"/>
              </a:ext>
            </a:extLst>
          </p:cNvPr>
          <p:cNvSpPr>
            <a:spLocks noGrp="1"/>
          </p:cNvSpPr>
          <p:nvPr>
            <p:ph idx="1"/>
          </p:nvPr>
        </p:nvSpPr>
        <p:spPr>
          <a:xfrm>
            <a:off x="604675" y="4697742"/>
            <a:ext cx="10877529" cy="1143025"/>
          </a:xfrm>
        </p:spPr>
        <p:txBody>
          <a:bodyPr/>
          <a:lstStyle/>
          <a:p>
            <a:pPr lvl="0">
              <a:spcBef>
                <a:spcPts val="400"/>
              </a:spcBef>
              <a:spcAft>
                <a:spcPts val="300"/>
              </a:spcAft>
            </a:pPr>
            <a:r>
              <a:rPr lang="en-US" sz="2000" dirty="0"/>
              <a:t>Higher PD-L1 expression </a:t>
            </a:r>
            <a:r>
              <a:rPr lang="en-US" sz="2000" noProof="0" dirty="0"/>
              <a:t>with pCR vs without; pCR rate increased with increasing PD-L1 expression</a:t>
            </a:r>
          </a:p>
          <a:p>
            <a:pPr lvl="0">
              <a:spcBef>
                <a:spcPts val="400"/>
              </a:spcBef>
              <a:spcAft>
                <a:spcPts val="300"/>
              </a:spcAft>
            </a:pPr>
            <a:r>
              <a:rPr lang="en-US" sz="2000" noProof="0" dirty="0"/>
              <a:t>Predictive value of PD-L1 TPS for pCR</a:t>
            </a:r>
            <a:r>
              <a:rPr lang="en-US" sz="2000" dirty="0"/>
              <a:t>,</a:t>
            </a:r>
            <a:r>
              <a:rPr lang="en-US" sz="2000" noProof="0" dirty="0"/>
              <a:t> AUC: 0.728 (95% CI: 0.58-0.87; Chi-squared </a:t>
            </a:r>
            <a:r>
              <a:rPr lang="en-US" sz="2000" i="1" noProof="0" dirty="0"/>
              <a:t>P</a:t>
            </a:r>
            <a:r>
              <a:rPr lang="en-US" sz="2000" noProof="0" dirty="0"/>
              <a:t> =.001)</a:t>
            </a:r>
          </a:p>
          <a:p>
            <a:pPr lvl="0">
              <a:spcBef>
                <a:spcPts val="400"/>
              </a:spcBef>
              <a:spcAft>
                <a:spcPts val="300"/>
              </a:spcAft>
            </a:pPr>
            <a:r>
              <a:rPr lang="en-US" sz="2000" dirty="0"/>
              <a:t>OR </a:t>
            </a:r>
            <a:r>
              <a:rPr lang="en-US" sz="2000" noProof="0" dirty="0"/>
              <a:t>for pCR in PD-L1 ≥1%: 16.0 (95% CI: 1.86-137.61; </a:t>
            </a:r>
            <a:r>
              <a:rPr lang="en-US" sz="2000" i="1" noProof="0" dirty="0"/>
              <a:t>P</a:t>
            </a:r>
            <a:r>
              <a:rPr lang="en-US" sz="2000" noProof="0" dirty="0"/>
              <a:t> = .007)</a:t>
            </a:r>
          </a:p>
        </p:txBody>
      </p:sp>
      <p:sp>
        <p:nvSpPr>
          <p:cNvPr id="26" name="CuadroTexto 54">
            <a:extLst>
              <a:ext uri="{FF2B5EF4-FFF2-40B4-BE49-F238E27FC236}">
                <a16:creationId xmlns:a16="http://schemas.microsoft.com/office/drawing/2014/main" id="{79CF0770-A309-612E-15A9-098671892E5B}"/>
              </a:ext>
            </a:extLst>
          </p:cNvPr>
          <p:cNvSpPr txBox="1"/>
          <p:nvPr/>
        </p:nvSpPr>
        <p:spPr>
          <a:xfrm>
            <a:off x="1707760" y="1177711"/>
            <a:ext cx="9235543" cy="506292"/>
          </a:xfrm>
          <a:prstGeom prst="rect">
            <a:avLst/>
          </a:prstGeom>
          <a:noFill/>
        </p:spPr>
        <p:txBody>
          <a:bodyPr wrap="square" rtlCol="0" anchor="ctr">
            <a:spAutoFit/>
          </a:bodyPr>
          <a:lstStyle/>
          <a:p>
            <a:pPr algn="ctr">
              <a:lnSpc>
                <a:spcPct val="150000"/>
              </a:lnSpc>
              <a:spcAft>
                <a:spcPts val="600"/>
              </a:spcAft>
            </a:pPr>
            <a:r>
              <a:rPr lang="en-US" sz="2000" b="1" dirty="0">
                <a:solidFill>
                  <a:schemeClr val="bg1"/>
                </a:solidFill>
                <a:ea typeface="Microsoft YaHei" panose="020B0503020204020204" pitchFamily="34" charset="-122"/>
              </a:rPr>
              <a:t>Predictive Biomarkers of pCR to Neoadjuvant Nivo + CT)</a:t>
            </a:r>
          </a:p>
        </p:txBody>
      </p:sp>
      <p:grpSp>
        <p:nvGrpSpPr>
          <p:cNvPr id="61" name="Group 60">
            <a:extLst>
              <a:ext uri="{FF2B5EF4-FFF2-40B4-BE49-F238E27FC236}">
                <a16:creationId xmlns:a16="http://schemas.microsoft.com/office/drawing/2014/main" id="{DFB9FB22-ADB8-ED05-4FA1-BB58C4D3FAF4}"/>
              </a:ext>
            </a:extLst>
          </p:cNvPr>
          <p:cNvGrpSpPr/>
          <p:nvPr/>
        </p:nvGrpSpPr>
        <p:grpSpPr>
          <a:xfrm>
            <a:off x="954703" y="1668654"/>
            <a:ext cx="4610739" cy="2892691"/>
            <a:chOff x="689803" y="1711325"/>
            <a:chExt cx="4610739" cy="3092737"/>
          </a:xfrm>
        </p:grpSpPr>
        <p:cxnSp>
          <p:nvCxnSpPr>
            <p:cNvPr id="71" name="Straight Connector 70">
              <a:extLst>
                <a:ext uri="{FF2B5EF4-FFF2-40B4-BE49-F238E27FC236}">
                  <a16:creationId xmlns:a16="http://schemas.microsoft.com/office/drawing/2014/main" id="{37CA14E9-474A-A867-A783-4A02E3C1BAC3}"/>
                </a:ext>
              </a:extLst>
            </p:cNvPr>
            <p:cNvCxnSpPr>
              <a:cxnSpLocks/>
            </p:cNvCxnSpPr>
            <p:nvPr/>
          </p:nvCxnSpPr>
          <p:spPr bwMode="auto">
            <a:xfrm>
              <a:off x="1287825" y="4404707"/>
              <a:ext cx="3827807" cy="0"/>
            </a:xfrm>
            <a:prstGeom prst="line">
              <a:avLst/>
            </a:prstGeom>
            <a:noFill/>
            <a:ln w="28575" cap="flat" cmpd="sng" algn="ctr">
              <a:solidFill>
                <a:schemeClr val="bg1"/>
              </a:solidFill>
              <a:prstDash val="solid"/>
              <a:round/>
              <a:headEnd type="none" w="med" len="med"/>
              <a:tailEnd type="none" w="med" len="med"/>
            </a:ln>
            <a:effectLst/>
          </p:spPr>
        </p:cxnSp>
        <p:sp>
          <p:nvSpPr>
            <p:cNvPr id="65" name="TextBox 64">
              <a:extLst>
                <a:ext uri="{FF2B5EF4-FFF2-40B4-BE49-F238E27FC236}">
                  <a16:creationId xmlns:a16="http://schemas.microsoft.com/office/drawing/2014/main" id="{622730B0-BEDD-D5D6-BC08-0C00B333D67A}"/>
                </a:ext>
              </a:extLst>
            </p:cNvPr>
            <p:cNvSpPr txBox="1"/>
            <p:nvPr/>
          </p:nvSpPr>
          <p:spPr bwMode="auto">
            <a:xfrm>
              <a:off x="1302549" y="4409189"/>
              <a:ext cx="1888325" cy="3948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Complete</a:t>
              </a:r>
            </a:p>
          </p:txBody>
        </p:sp>
        <p:sp>
          <p:nvSpPr>
            <p:cNvPr id="66" name="TextBox 65">
              <a:extLst>
                <a:ext uri="{FF2B5EF4-FFF2-40B4-BE49-F238E27FC236}">
                  <a16:creationId xmlns:a16="http://schemas.microsoft.com/office/drawing/2014/main" id="{410D4CD7-DE07-C389-08ED-9049B3412000}"/>
                </a:ext>
              </a:extLst>
            </p:cNvPr>
            <p:cNvSpPr txBox="1"/>
            <p:nvPr/>
          </p:nvSpPr>
          <p:spPr bwMode="auto">
            <a:xfrm>
              <a:off x="2973203" y="4409188"/>
              <a:ext cx="2327339" cy="39487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b="1" dirty="0">
                  <a:solidFill>
                    <a:schemeClr val="bg1"/>
                  </a:solidFill>
                  <a:latin typeface="Calibri" panose="020F0502020204030204" pitchFamily="34" charset="0"/>
                  <a:cs typeface="Calibri" panose="020F0502020204030204" pitchFamily="34" charset="0"/>
                </a:rPr>
                <a:t>Incomplete + Major</a:t>
              </a:r>
            </a:p>
          </p:txBody>
        </p:sp>
        <p:cxnSp>
          <p:nvCxnSpPr>
            <p:cNvPr id="79" name="Straight Connector 78">
              <a:extLst>
                <a:ext uri="{FF2B5EF4-FFF2-40B4-BE49-F238E27FC236}">
                  <a16:creationId xmlns:a16="http://schemas.microsoft.com/office/drawing/2014/main" id="{CEB5F770-3BCC-9C58-C6D9-8875859D7642}"/>
                </a:ext>
              </a:extLst>
            </p:cNvPr>
            <p:cNvCxnSpPr>
              <a:cxnSpLocks/>
            </p:cNvCxnSpPr>
            <p:nvPr/>
          </p:nvCxnSpPr>
          <p:spPr bwMode="auto">
            <a:xfrm>
              <a:off x="3987076" y="2912766"/>
              <a:ext cx="0" cy="1270928"/>
            </a:xfrm>
            <a:prstGeom prst="line">
              <a:avLst/>
            </a:prstGeom>
            <a:noFill/>
            <a:ln w="28575" cap="rnd" cmpd="sng" algn="ctr">
              <a:solidFill>
                <a:schemeClr val="bg1"/>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78BF542A-0FD7-0452-BEB5-46078864DF35}"/>
                </a:ext>
              </a:extLst>
            </p:cNvPr>
            <p:cNvCxnSpPr/>
            <p:nvPr/>
          </p:nvCxnSpPr>
          <p:spPr bwMode="auto">
            <a:xfrm>
              <a:off x="2312894" y="2529383"/>
              <a:ext cx="0" cy="1759746"/>
            </a:xfrm>
            <a:prstGeom prst="line">
              <a:avLst/>
            </a:prstGeom>
            <a:noFill/>
            <a:ln w="28575" cap="rnd" cmpd="sng" algn="ctr">
              <a:solidFill>
                <a:schemeClr val="bg1"/>
              </a:solidFill>
              <a:prstDash val="solid"/>
              <a:round/>
              <a:headEnd type="none" w="med" len="med"/>
              <a:tailEnd type="none" w="med" len="med"/>
            </a:ln>
            <a:effectLst/>
          </p:spPr>
        </p:cxnSp>
        <p:sp>
          <p:nvSpPr>
            <p:cNvPr id="62" name="Rectangle 61">
              <a:extLst>
                <a:ext uri="{FF2B5EF4-FFF2-40B4-BE49-F238E27FC236}">
                  <a16:creationId xmlns:a16="http://schemas.microsoft.com/office/drawing/2014/main" id="{18B72053-7C33-8A61-C7D3-BB5E7F40FCA4}"/>
                </a:ext>
              </a:extLst>
            </p:cNvPr>
            <p:cNvSpPr/>
            <p:nvPr/>
          </p:nvSpPr>
          <p:spPr bwMode="auto">
            <a:xfrm>
              <a:off x="1667173" y="2668489"/>
              <a:ext cx="1264286" cy="13243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cs typeface="Calibri" panose="020F0502020204030204" pitchFamily="34" charset="0"/>
              </a:endParaRPr>
            </a:p>
          </p:txBody>
        </p:sp>
        <p:sp>
          <p:nvSpPr>
            <p:cNvPr id="63" name="Rectangle 62">
              <a:extLst>
                <a:ext uri="{FF2B5EF4-FFF2-40B4-BE49-F238E27FC236}">
                  <a16:creationId xmlns:a16="http://schemas.microsoft.com/office/drawing/2014/main" id="{6341EADB-8469-3FF4-EEE0-040D38F17899}"/>
                </a:ext>
              </a:extLst>
            </p:cNvPr>
            <p:cNvSpPr/>
            <p:nvPr/>
          </p:nvSpPr>
          <p:spPr bwMode="auto">
            <a:xfrm>
              <a:off x="3348366" y="3712113"/>
              <a:ext cx="1277421" cy="60985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cs typeface="Calibri" panose="020F0502020204030204" pitchFamily="34" charset="0"/>
              </a:endParaRPr>
            </a:p>
          </p:txBody>
        </p:sp>
        <p:sp>
          <p:nvSpPr>
            <p:cNvPr id="64" name="CuadroTexto 11">
              <a:extLst>
                <a:ext uri="{FF2B5EF4-FFF2-40B4-BE49-F238E27FC236}">
                  <a16:creationId xmlns:a16="http://schemas.microsoft.com/office/drawing/2014/main" id="{087FB927-950B-9937-8CEE-46DF2B840D67}"/>
                </a:ext>
              </a:extLst>
            </p:cNvPr>
            <p:cNvSpPr txBox="1"/>
            <p:nvPr/>
          </p:nvSpPr>
          <p:spPr>
            <a:xfrm>
              <a:off x="1254831" y="1711325"/>
              <a:ext cx="3970312" cy="369331"/>
            </a:xfrm>
            <a:prstGeom prst="rect">
              <a:avLst/>
            </a:prstGeom>
            <a:noFill/>
          </p:spPr>
          <p:txBody>
            <a:bodyPr wrap="square" rtlCol="0">
              <a:spAutoFit/>
            </a:bodyPr>
            <a:lstStyle/>
            <a:p>
              <a:pPr lvl="0" algn="ctr">
                <a:defRPr/>
              </a:pPr>
              <a:r>
                <a:rPr lang="it-IT" b="1" kern="0" dirty="0" err="1">
                  <a:solidFill>
                    <a:schemeClr val="bg1"/>
                  </a:solidFill>
                  <a:latin typeface="Calibri" panose="020F0502020204030204" pitchFamily="34" charset="0"/>
                  <a:ea typeface="Microsoft YaHei" panose="020B0503020204020204" pitchFamily="34" charset="-122"/>
                  <a:cs typeface="Calibri" panose="020F0502020204030204" pitchFamily="34" charset="0"/>
                </a:rPr>
                <a:t>Pathologic</a:t>
              </a:r>
              <a:r>
                <a:rPr lang="it-IT" b="1" kern="0" dirty="0">
                  <a:solidFill>
                    <a:schemeClr val="bg1"/>
                  </a:solidFill>
                  <a:latin typeface="Calibri" panose="020F0502020204030204" pitchFamily="34" charset="0"/>
                  <a:ea typeface="Microsoft YaHei" panose="020B0503020204020204" pitchFamily="34" charset="-122"/>
                  <a:cs typeface="Calibri" panose="020F0502020204030204" pitchFamily="34" charset="0"/>
                </a:rPr>
                <a:t> </a:t>
              </a:r>
              <a:r>
                <a:rPr lang="it-IT" b="1" kern="0" dirty="0" err="1">
                  <a:solidFill>
                    <a:schemeClr val="bg1"/>
                  </a:solidFill>
                  <a:latin typeface="Calibri" panose="020F0502020204030204" pitchFamily="34" charset="0"/>
                  <a:ea typeface="Microsoft YaHei" panose="020B0503020204020204" pitchFamily="34" charset="-122"/>
                  <a:cs typeface="Calibri" panose="020F0502020204030204" pitchFamily="34" charset="0"/>
                </a:rPr>
                <a:t>Response</a:t>
              </a:r>
              <a:endParaRPr lang="es-ES" b="1" kern="0" dirty="0">
                <a:solidFill>
                  <a:schemeClr val="bg1"/>
                </a:solidFill>
                <a:latin typeface="Calibri" panose="020F0502020204030204" pitchFamily="34" charset="0"/>
                <a:ea typeface="Microsoft YaHei" panose="020B0503020204020204" pitchFamily="34" charset="-122"/>
                <a:cs typeface="Calibri" panose="020F0502020204030204" pitchFamily="34" charset="0"/>
              </a:endParaRPr>
            </a:p>
          </p:txBody>
        </p:sp>
        <p:cxnSp>
          <p:nvCxnSpPr>
            <p:cNvPr id="67" name="Straight Connector 66">
              <a:extLst>
                <a:ext uri="{FF2B5EF4-FFF2-40B4-BE49-F238E27FC236}">
                  <a16:creationId xmlns:a16="http://schemas.microsoft.com/office/drawing/2014/main" id="{CE5D6C69-7B6E-3E6F-683A-AD6A096BB04B}"/>
                </a:ext>
              </a:extLst>
            </p:cNvPr>
            <p:cNvCxnSpPr>
              <a:cxnSpLocks/>
            </p:cNvCxnSpPr>
            <p:nvPr/>
          </p:nvCxnSpPr>
          <p:spPr bwMode="auto">
            <a:xfrm flipV="1">
              <a:off x="1302745" y="2491668"/>
              <a:ext cx="0" cy="1833280"/>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D926FCF6-A0BA-11E3-A344-0009E84C2770}"/>
                </a:ext>
              </a:extLst>
            </p:cNvPr>
            <p:cNvCxnSpPr/>
            <p:nvPr/>
          </p:nvCxnSpPr>
          <p:spPr bwMode="auto">
            <a:xfrm>
              <a:off x="1302745" y="4334425"/>
              <a:ext cx="0" cy="55356"/>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E52A0016-0041-D4DA-E3F1-A3F5948E7980}"/>
                </a:ext>
              </a:extLst>
            </p:cNvPr>
            <p:cNvCxnSpPr>
              <a:cxnSpLocks/>
            </p:cNvCxnSpPr>
            <p:nvPr/>
          </p:nvCxnSpPr>
          <p:spPr bwMode="auto">
            <a:xfrm>
              <a:off x="3116664" y="4427935"/>
              <a:ext cx="0" cy="55356"/>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F6F65211-36C4-17AD-EC1D-6B55D4670AA1}"/>
                </a:ext>
              </a:extLst>
            </p:cNvPr>
            <p:cNvCxnSpPr/>
            <p:nvPr/>
          </p:nvCxnSpPr>
          <p:spPr bwMode="auto">
            <a:xfrm flipH="1">
              <a:off x="1254183" y="4334425"/>
              <a:ext cx="49608" cy="0"/>
            </a:xfrm>
            <a:prstGeom prst="line">
              <a:avLst/>
            </a:prstGeom>
            <a:noFill/>
            <a:ln w="28575" cap="flat" cmpd="sng" algn="ctr">
              <a:solidFill>
                <a:schemeClr val="bg1"/>
              </a:solidFill>
              <a:prstDash val="solid"/>
              <a:round/>
              <a:headEnd type="none" w="med" len="med"/>
              <a:tailEnd type="none" w="med" len="med"/>
            </a:ln>
            <a:effectLst/>
          </p:spPr>
        </p:cxnSp>
        <p:grpSp>
          <p:nvGrpSpPr>
            <p:cNvPr id="72" name="Group 71">
              <a:extLst>
                <a:ext uri="{FF2B5EF4-FFF2-40B4-BE49-F238E27FC236}">
                  <a16:creationId xmlns:a16="http://schemas.microsoft.com/office/drawing/2014/main" id="{8D0F2D04-BB8F-C4A4-EB9E-AFD5677CE2C5}"/>
                </a:ext>
              </a:extLst>
            </p:cNvPr>
            <p:cNvGrpSpPr/>
            <p:nvPr/>
          </p:nvGrpSpPr>
          <p:grpSpPr>
            <a:xfrm>
              <a:off x="689803" y="2349843"/>
              <a:ext cx="613989" cy="369332"/>
              <a:chOff x="6747817" y="924030"/>
              <a:chExt cx="792207" cy="427054"/>
            </a:xfrm>
          </p:grpSpPr>
          <p:cxnSp>
            <p:nvCxnSpPr>
              <p:cNvPr id="134" name="Straight Connector 133">
                <a:extLst>
                  <a:ext uri="{FF2B5EF4-FFF2-40B4-BE49-F238E27FC236}">
                    <a16:creationId xmlns:a16="http://schemas.microsoft.com/office/drawing/2014/main" id="{1F509793-89A4-B7B9-FBEE-CE71F8DD3A15}"/>
                  </a:ext>
                </a:extLst>
              </p:cNvPr>
              <p:cNvCxnSpPr/>
              <p:nvPr/>
            </p:nvCxnSpPr>
            <p:spPr bwMode="auto">
              <a:xfrm flipH="1">
                <a:off x="7476016" y="1102462"/>
                <a:ext cx="64008" cy="0"/>
              </a:xfrm>
              <a:prstGeom prst="line">
                <a:avLst/>
              </a:prstGeom>
              <a:noFill/>
              <a:ln w="28575" cap="flat" cmpd="sng" algn="ctr">
                <a:solidFill>
                  <a:schemeClr val="bg1"/>
                </a:solidFill>
                <a:prstDash val="solid"/>
                <a:round/>
                <a:headEnd type="none" w="med" len="med"/>
                <a:tailEnd type="none" w="med" len="med"/>
              </a:ln>
              <a:effectLst/>
            </p:spPr>
          </p:cxnSp>
          <p:sp>
            <p:nvSpPr>
              <p:cNvPr id="135" name="TextBox 134">
                <a:extLst>
                  <a:ext uri="{FF2B5EF4-FFF2-40B4-BE49-F238E27FC236}">
                    <a16:creationId xmlns:a16="http://schemas.microsoft.com/office/drawing/2014/main" id="{F35EB1EC-EDD4-539D-A390-C3BAACFF8E65}"/>
                  </a:ext>
                </a:extLst>
              </p:cNvPr>
              <p:cNvSpPr txBox="1"/>
              <p:nvPr/>
            </p:nvSpPr>
            <p:spPr bwMode="auto">
              <a:xfrm>
                <a:off x="6747817" y="924030"/>
                <a:ext cx="770020" cy="4270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100</a:t>
                </a:r>
              </a:p>
            </p:txBody>
          </p:sp>
        </p:grpSp>
        <p:grpSp>
          <p:nvGrpSpPr>
            <p:cNvPr id="73" name="Group 72">
              <a:extLst>
                <a:ext uri="{FF2B5EF4-FFF2-40B4-BE49-F238E27FC236}">
                  <a16:creationId xmlns:a16="http://schemas.microsoft.com/office/drawing/2014/main" id="{0758D3DE-BC0F-F0E7-94EC-DC0E0A6EE2A5}"/>
                </a:ext>
              </a:extLst>
            </p:cNvPr>
            <p:cNvGrpSpPr/>
            <p:nvPr/>
          </p:nvGrpSpPr>
          <p:grpSpPr>
            <a:xfrm>
              <a:off x="689803" y="2801008"/>
              <a:ext cx="613989" cy="369332"/>
              <a:chOff x="6747817" y="1691389"/>
              <a:chExt cx="792207" cy="427054"/>
            </a:xfrm>
          </p:grpSpPr>
          <p:cxnSp>
            <p:nvCxnSpPr>
              <p:cNvPr id="132" name="Straight Connector 131">
                <a:extLst>
                  <a:ext uri="{FF2B5EF4-FFF2-40B4-BE49-F238E27FC236}">
                    <a16:creationId xmlns:a16="http://schemas.microsoft.com/office/drawing/2014/main" id="{D4BC123F-368C-5008-5E94-9330D69A0849}"/>
                  </a:ext>
                </a:extLst>
              </p:cNvPr>
              <p:cNvCxnSpPr/>
              <p:nvPr/>
            </p:nvCxnSpPr>
            <p:spPr bwMode="auto">
              <a:xfrm flipH="1">
                <a:off x="7476016" y="1870651"/>
                <a:ext cx="64008" cy="0"/>
              </a:xfrm>
              <a:prstGeom prst="line">
                <a:avLst/>
              </a:prstGeom>
              <a:noFill/>
              <a:ln w="28575" cap="flat" cmpd="sng" algn="ctr">
                <a:solidFill>
                  <a:schemeClr val="bg1"/>
                </a:solidFill>
                <a:prstDash val="solid"/>
                <a:round/>
                <a:headEnd type="none" w="med" len="med"/>
                <a:tailEnd type="none" w="med" len="med"/>
              </a:ln>
              <a:effectLst/>
            </p:spPr>
          </p:cxnSp>
          <p:sp>
            <p:nvSpPr>
              <p:cNvPr id="133" name="TextBox 132">
                <a:extLst>
                  <a:ext uri="{FF2B5EF4-FFF2-40B4-BE49-F238E27FC236}">
                    <a16:creationId xmlns:a16="http://schemas.microsoft.com/office/drawing/2014/main" id="{C2B9C033-7FC4-DD1F-44B8-7F9B977DA216}"/>
                  </a:ext>
                </a:extLst>
              </p:cNvPr>
              <p:cNvSpPr txBox="1"/>
              <p:nvPr/>
            </p:nvSpPr>
            <p:spPr bwMode="auto">
              <a:xfrm>
                <a:off x="6747817" y="1691389"/>
                <a:ext cx="770020" cy="4270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75</a:t>
                </a:r>
              </a:p>
            </p:txBody>
          </p:sp>
        </p:grpSp>
        <p:grpSp>
          <p:nvGrpSpPr>
            <p:cNvPr id="74" name="Group 73">
              <a:extLst>
                <a:ext uri="{FF2B5EF4-FFF2-40B4-BE49-F238E27FC236}">
                  <a16:creationId xmlns:a16="http://schemas.microsoft.com/office/drawing/2014/main" id="{27871AFD-4BA3-A097-DD82-314045846A3A}"/>
                </a:ext>
              </a:extLst>
            </p:cNvPr>
            <p:cNvGrpSpPr/>
            <p:nvPr/>
          </p:nvGrpSpPr>
          <p:grpSpPr>
            <a:xfrm>
              <a:off x="689803" y="3251178"/>
              <a:ext cx="613989" cy="369332"/>
              <a:chOff x="6747817" y="2399873"/>
              <a:chExt cx="792207" cy="427054"/>
            </a:xfrm>
          </p:grpSpPr>
          <p:sp>
            <p:nvSpPr>
              <p:cNvPr id="131" name="TextBox 130">
                <a:extLst>
                  <a:ext uri="{FF2B5EF4-FFF2-40B4-BE49-F238E27FC236}">
                    <a16:creationId xmlns:a16="http://schemas.microsoft.com/office/drawing/2014/main" id="{FAF13322-6C4E-CE61-F1DC-AB49FF07CDDC}"/>
                  </a:ext>
                </a:extLst>
              </p:cNvPr>
              <p:cNvSpPr txBox="1"/>
              <p:nvPr/>
            </p:nvSpPr>
            <p:spPr bwMode="auto">
              <a:xfrm>
                <a:off x="6747817" y="2399873"/>
                <a:ext cx="770020" cy="4270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dirty="0">
                    <a:solidFill>
                      <a:schemeClr val="bg1"/>
                    </a:solidFill>
                    <a:latin typeface="Calibri" panose="020F0502020204030204" pitchFamily="34" charset="0"/>
                    <a:cs typeface="Calibri" panose="020F0502020204030204" pitchFamily="34" charset="0"/>
                  </a:rPr>
                  <a:t>5</a:t>
                </a:r>
                <a:r>
                  <a:rPr lang="en-US" b="0" dirty="0">
                    <a:solidFill>
                      <a:schemeClr val="bg1"/>
                    </a:solidFill>
                    <a:latin typeface="Calibri" panose="020F0502020204030204" pitchFamily="34" charset="0"/>
                    <a:cs typeface="Calibri" panose="020F0502020204030204" pitchFamily="34" charset="0"/>
                  </a:rPr>
                  <a:t>0</a:t>
                </a:r>
              </a:p>
            </p:txBody>
          </p:sp>
          <p:cxnSp>
            <p:nvCxnSpPr>
              <p:cNvPr id="130" name="Straight Connector 129">
                <a:extLst>
                  <a:ext uri="{FF2B5EF4-FFF2-40B4-BE49-F238E27FC236}">
                    <a16:creationId xmlns:a16="http://schemas.microsoft.com/office/drawing/2014/main" id="{EA699F23-4F1B-E534-BEF8-2FF64B2C0C26}"/>
                  </a:ext>
                </a:extLst>
              </p:cNvPr>
              <p:cNvCxnSpPr/>
              <p:nvPr/>
            </p:nvCxnSpPr>
            <p:spPr bwMode="auto">
              <a:xfrm flipH="1">
                <a:off x="7476015" y="2579734"/>
                <a:ext cx="64009" cy="0"/>
              </a:xfrm>
              <a:prstGeom prst="line">
                <a:avLst/>
              </a:prstGeom>
              <a:noFill/>
              <a:ln w="28575" cap="flat" cmpd="sng" algn="ctr">
                <a:solidFill>
                  <a:schemeClr val="bg1"/>
                </a:solidFill>
                <a:prstDash val="solid"/>
                <a:round/>
                <a:headEnd type="none" w="med" len="med"/>
                <a:tailEnd type="none" w="med" len="med"/>
              </a:ln>
              <a:effectLst/>
            </p:spPr>
          </p:cxnSp>
        </p:grpSp>
        <p:grpSp>
          <p:nvGrpSpPr>
            <p:cNvPr id="75" name="Group 74">
              <a:extLst>
                <a:ext uri="{FF2B5EF4-FFF2-40B4-BE49-F238E27FC236}">
                  <a16:creationId xmlns:a16="http://schemas.microsoft.com/office/drawing/2014/main" id="{DF4B1D12-EA48-F0A6-5892-62CAE9CC364C}"/>
                </a:ext>
              </a:extLst>
            </p:cNvPr>
            <p:cNvGrpSpPr/>
            <p:nvPr/>
          </p:nvGrpSpPr>
          <p:grpSpPr>
            <a:xfrm>
              <a:off x="689803" y="3694563"/>
              <a:ext cx="613989" cy="369332"/>
              <a:chOff x="6747817" y="3867869"/>
              <a:chExt cx="792207" cy="427054"/>
            </a:xfrm>
          </p:grpSpPr>
          <p:sp>
            <p:nvSpPr>
              <p:cNvPr id="129" name="TextBox 128">
                <a:extLst>
                  <a:ext uri="{FF2B5EF4-FFF2-40B4-BE49-F238E27FC236}">
                    <a16:creationId xmlns:a16="http://schemas.microsoft.com/office/drawing/2014/main" id="{A434C838-99EB-EFA0-5436-A7A88229CE80}"/>
                  </a:ext>
                </a:extLst>
              </p:cNvPr>
              <p:cNvSpPr txBox="1"/>
              <p:nvPr/>
            </p:nvSpPr>
            <p:spPr bwMode="auto">
              <a:xfrm>
                <a:off x="6747817" y="3867869"/>
                <a:ext cx="770020" cy="4270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25</a:t>
                </a:r>
              </a:p>
            </p:txBody>
          </p:sp>
          <p:cxnSp>
            <p:nvCxnSpPr>
              <p:cNvPr id="128" name="Straight Connector 127">
                <a:extLst>
                  <a:ext uri="{FF2B5EF4-FFF2-40B4-BE49-F238E27FC236}">
                    <a16:creationId xmlns:a16="http://schemas.microsoft.com/office/drawing/2014/main" id="{A6ABE5B5-EEE4-AF0E-6475-0E67B49AC756}"/>
                  </a:ext>
                </a:extLst>
              </p:cNvPr>
              <p:cNvCxnSpPr/>
              <p:nvPr/>
            </p:nvCxnSpPr>
            <p:spPr bwMode="auto">
              <a:xfrm flipH="1">
                <a:off x="7476015" y="4057005"/>
                <a:ext cx="64009" cy="0"/>
              </a:xfrm>
              <a:prstGeom prst="line">
                <a:avLst/>
              </a:prstGeom>
              <a:noFill/>
              <a:ln w="28575" cap="flat" cmpd="sng" algn="ctr">
                <a:solidFill>
                  <a:schemeClr val="bg1"/>
                </a:solidFill>
                <a:prstDash val="solid"/>
                <a:round/>
                <a:headEnd type="none" w="med" len="med"/>
                <a:tailEnd type="none" w="med" len="med"/>
              </a:ln>
              <a:effectLst/>
            </p:spPr>
          </p:cxnSp>
        </p:grpSp>
        <p:sp>
          <p:nvSpPr>
            <p:cNvPr id="76" name="TextBox 75">
              <a:extLst>
                <a:ext uri="{FF2B5EF4-FFF2-40B4-BE49-F238E27FC236}">
                  <a16:creationId xmlns:a16="http://schemas.microsoft.com/office/drawing/2014/main" id="{705AD1D8-75D1-216B-2259-0AD706DBD858}"/>
                </a:ext>
              </a:extLst>
            </p:cNvPr>
            <p:cNvSpPr txBox="1"/>
            <p:nvPr/>
          </p:nvSpPr>
          <p:spPr bwMode="auto">
            <a:xfrm>
              <a:off x="689803" y="4176522"/>
              <a:ext cx="596793"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cs typeface="Calibri" panose="020F0502020204030204" pitchFamily="34" charset="0"/>
                </a:rPr>
                <a:t>0</a:t>
              </a:r>
            </a:p>
          </p:txBody>
        </p:sp>
        <p:sp>
          <p:nvSpPr>
            <p:cNvPr id="77" name="TextBox 76">
              <a:extLst>
                <a:ext uri="{FF2B5EF4-FFF2-40B4-BE49-F238E27FC236}">
                  <a16:creationId xmlns:a16="http://schemas.microsoft.com/office/drawing/2014/main" id="{75E5B4D5-1AD5-5528-96AE-DD794CFFD2B2}"/>
                </a:ext>
              </a:extLst>
            </p:cNvPr>
            <p:cNvSpPr txBox="1"/>
            <p:nvPr/>
          </p:nvSpPr>
          <p:spPr bwMode="auto">
            <a:xfrm>
              <a:off x="2003945" y="2094432"/>
              <a:ext cx="2241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it-IT" sz="1600" dirty="0">
                  <a:solidFill>
                    <a:schemeClr val="bg1"/>
                  </a:solidFill>
                  <a:latin typeface="Calibri" panose="020F0502020204030204" pitchFamily="34" charset="0"/>
                  <a:cs typeface="Calibri" panose="020F0502020204030204" pitchFamily="34" charset="0"/>
                </a:rPr>
                <a:t>T-test </a:t>
              </a:r>
              <a:r>
                <a:rPr lang="it-IT" sz="1600" i="1" dirty="0">
                  <a:solidFill>
                    <a:schemeClr val="bg1"/>
                  </a:solidFill>
                  <a:latin typeface="Calibri" panose="020F0502020204030204" pitchFamily="34" charset="0"/>
                  <a:cs typeface="Calibri" panose="020F0502020204030204" pitchFamily="34" charset="0"/>
                </a:rPr>
                <a:t>P</a:t>
              </a:r>
              <a:r>
                <a:rPr lang="it-IT" sz="1600" dirty="0">
                  <a:solidFill>
                    <a:schemeClr val="bg1"/>
                  </a:solidFill>
                  <a:latin typeface="Calibri" panose="020F0502020204030204" pitchFamily="34" charset="0"/>
                  <a:cs typeface="Calibri" panose="020F0502020204030204" pitchFamily="34" charset="0"/>
                </a:rPr>
                <a:t> = 0.0058</a:t>
              </a:r>
              <a:endParaRPr lang="en-US" sz="1600" dirty="0">
                <a:solidFill>
                  <a:schemeClr val="bg1"/>
                </a:solidFill>
                <a:latin typeface="Calibri" panose="020F0502020204030204" pitchFamily="34" charset="0"/>
                <a:cs typeface="Calibri" panose="020F0502020204030204" pitchFamily="34" charset="0"/>
              </a:endParaRPr>
            </a:p>
          </p:txBody>
        </p:sp>
        <p:sp>
          <p:nvSpPr>
            <p:cNvPr id="80" name="Oval 79">
              <a:extLst>
                <a:ext uri="{FF2B5EF4-FFF2-40B4-BE49-F238E27FC236}">
                  <a16:creationId xmlns:a16="http://schemas.microsoft.com/office/drawing/2014/main" id="{1D802D3C-81CB-08C1-858E-CBA56620FF5C}"/>
                </a:ext>
              </a:extLst>
            </p:cNvPr>
            <p:cNvSpPr/>
            <p:nvPr/>
          </p:nvSpPr>
          <p:spPr bwMode="auto">
            <a:xfrm>
              <a:off x="4557872" y="2841594"/>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81" name="Oval 80">
              <a:extLst>
                <a:ext uri="{FF2B5EF4-FFF2-40B4-BE49-F238E27FC236}">
                  <a16:creationId xmlns:a16="http://schemas.microsoft.com/office/drawing/2014/main" id="{0BD8959D-C65C-7460-2494-D0BA9DD564EF}"/>
                </a:ext>
              </a:extLst>
            </p:cNvPr>
            <p:cNvSpPr/>
            <p:nvPr/>
          </p:nvSpPr>
          <p:spPr bwMode="auto">
            <a:xfrm>
              <a:off x="4301624" y="2674359"/>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82" name="Oval 81">
              <a:extLst>
                <a:ext uri="{FF2B5EF4-FFF2-40B4-BE49-F238E27FC236}">
                  <a16:creationId xmlns:a16="http://schemas.microsoft.com/office/drawing/2014/main" id="{6167CDE7-D78B-94B9-1663-D1C1AF5EFB70}"/>
                </a:ext>
              </a:extLst>
            </p:cNvPr>
            <p:cNvSpPr/>
            <p:nvPr/>
          </p:nvSpPr>
          <p:spPr bwMode="auto">
            <a:xfrm>
              <a:off x="4235539" y="2482031"/>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83" name="Oval 82">
              <a:extLst>
                <a:ext uri="{FF2B5EF4-FFF2-40B4-BE49-F238E27FC236}">
                  <a16:creationId xmlns:a16="http://schemas.microsoft.com/office/drawing/2014/main" id="{12ED7332-6667-3EA0-8197-8C0D835C4EAB}"/>
                </a:ext>
              </a:extLst>
            </p:cNvPr>
            <p:cNvSpPr/>
            <p:nvPr/>
          </p:nvSpPr>
          <p:spPr bwMode="auto">
            <a:xfrm>
              <a:off x="3942736" y="2480681"/>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84" name="Oval 83">
              <a:extLst>
                <a:ext uri="{FF2B5EF4-FFF2-40B4-BE49-F238E27FC236}">
                  <a16:creationId xmlns:a16="http://schemas.microsoft.com/office/drawing/2014/main" id="{B25C058B-463B-9D52-2621-1C10A1758D0D}"/>
                </a:ext>
              </a:extLst>
            </p:cNvPr>
            <p:cNvSpPr/>
            <p:nvPr/>
          </p:nvSpPr>
          <p:spPr bwMode="auto">
            <a:xfrm>
              <a:off x="3795872" y="2491882"/>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85" name="Oval 84">
              <a:extLst>
                <a:ext uri="{FF2B5EF4-FFF2-40B4-BE49-F238E27FC236}">
                  <a16:creationId xmlns:a16="http://schemas.microsoft.com/office/drawing/2014/main" id="{7C430885-1307-05F4-7E86-9C47B4DE4FAA}"/>
                </a:ext>
              </a:extLst>
            </p:cNvPr>
            <p:cNvSpPr/>
            <p:nvPr/>
          </p:nvSpPr>
          <p:spPr bwMode="auto">
            <a:xfrm>
              <a:off x="3535579" y="2571455"/>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86" name="Oval 85">
              <a:extLst>
                <a:ext uri="{FF2B5EF4-FFF2-40B4-BE49-F238E27FC236}">
                  <a16:creationId xmlns:a16="http://schemas.microsoft.com/office/drawing/2014/main" id="{FB619F6E-B96C-A29F-A8F3-385F25E5C95D}"/>
                </a:ext>
              </a:extLst>
            </p:cNvPr>
            <p:cNvSpPr/>
            <p:nvPr/>
          </p:nvSpPr>
          <p:spPr bwMode="auto">
            <a:xfrm>
              <a:off x="3570504" y="2765542"/>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87" name="Oval 86">
              <a:extLst>
                <a:ext uri="{FF2B5EF4-FFF2-40B4-BE49-F238E27FC236}">
                  <a16:creationId xmlns:a16="http://schemas.microsoft.com/office/drawing/2014/main" id="{BF89449A-10CD-6594-70B3-91DFE35CE22F}"/>
                </a:ext>
              </a:extLst>
            </p:cNvPr>
            <p:cNvSpPr/>
            <p:nvPr/>
          </p:nvSpPr>
          <p:spPr bwMode="auto">
            <a:xfrm>
              <a:off x="4119274" y="3116198"/>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88" name="Oval 87">
              <a:extLst>
                <a:ext uri="{FF2B5EF4-FFF2-40B4-BE49-F238E27FC236}">
                  <a16:creationId xmlns:a16="http://schemas.microsoft.com/office/drawing/2014/main" id="{8D7288AC-5661-5432-1EA2-E09E5AF19A8F}"/>
                </a:ext>
              </a:extLst>
            </p:cNvPr>
            <p:cNvSpPr/>
            <p:nvPr/>
          </p:nvSpPr>
          <p:spPr bwMode="auto">
            <a:xfrm>
              <a:off x="3616501" y="3565184"/>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89" name="Oval 88">
              <a:extLst>
                <a:ext uri="{FF2B5EF4-FFF2-40B4-BE49-F238E27FC236}">
                  <a16:creationId xmlns:a16="http://schemas.microsoft.com/office/drawing/2014/main" id="{BE7E6360-F33B-3F72-81BD-2A722CF7DDFF}"/>
                </a:ext>
              </a:extLst>
            </p:cNvPr>
            <p:cNvSpPr/>
            <p:nvPr/>
          </p:nvSpPr>
          <p:spPr bwMode="auto">
            <a:xfrm>
              <a:off x="3941387" y="2568347"/>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90" name="Oval 89">
              <a:extLst>
                <a:ext uri="{FF2B5EF4-FFF2-40B4-BE49-F238E27FC236}">
                  <a16:creationId xmlns:a16="http://schemas.microsoft.com/office/drawing/2014/main" id="{645C60F5-6545-0146-A8F5-D0120DFFCD56}"/>
                </a:ext>
              </a:extLst>
            </p:cNvPr>
            <p:cNvSpPr/>
            <p:nvPr/>
          </p:nvSpPr>
          <p:spPr bwMode="auto">
            <a:xfrm>
              <a:off x="3940038" y="2673012"/>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92" name="Oval 91">
              <a:extLst>
                <a:ext uri="{FF2B5EF4-FFF2-40B4-BE49-F238E27FC236}">
                  <a16:creationId xmlns:a16="http://schemas.microsoft.com/office/drawing/2014/main" id="{7FB1A443-818F-873D-E5B4-1DC577109E1E}"/>
                </a:ext>
              </a:extLst>
            </p:cNvPr>
            <p:cNvSpPr/>
            <p:nvPr/>
          </p:nvSpPr>
          <p:spPr bwMode="auto">
            <a:xfrm>
              <a:off x="4265337" y="3743824"/>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93" name="Oval 92">
              <a:extLst>
                <a:ext uri="{FF2B5EF4-FFF2-40B4-BE49-F238E27FC236}">
                  <a16:creationId xmlns:a16="http://schemas.microsoft.com/office/drawing/2014/main" id="{E58D8087-535A-B6EA-7B13-D7FC7B76272A}"/>
                </a:ext>
              </a:extLst>
            </p:cNvPr>
            <p:cNvSpPr/>
            <p:nvPr/>
          </p:nvSpPr>
          <p:spPr bwMode="auto">
            <a:xfrm>
              <a:off x="4655862" y="4072436"/>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94" name="Oval 93">
              <a:extLst>
                <a:ext uri="{FF2B5EF4-FFF2-40B4-BE49-F238E27FC236}">
                  <a16:creationId xmlns:a16="http://schemas.microsoft.com/office/drawing/2014/main" id="{0EDA37A7-401C-6355-4662-1DDFDC2A15DE}"/>
                </a:ext>
              </a:extLst>
            </p:cNvPr>
            <p:cNvSpPr/>
            <p:nvPr/>
          </p:nvSpPr>
          <p:spPr bwMode="auto">
            <a:xfrm>
              <a:off x="4547939" y="4079912"/>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95" name="Oval 94">
              <a:extLst>
                <a:ext uri="{FF2B5EF4-FFF2-40B4-BE49-F238E27FC236}">
                  <a16:creationId xmlns:a16="http://schemas.microsoft.com/office/drawing/2014/main" id="{4E67632C-9F34-FA52-FCA7-4B3D57F82825}"/>
                </a:ext>
              </a:extLst>
            </p:cNvPr>
            <p:cNvSpPr/>
            <p:nvPr/>
          </p:nvSpPr>
          <p:spPr bwMode="auto">
            <a:xfrm>
              <a:off x="3993875" y="3723750"/>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96" name="Oval 95">
              <a:extLst>
                <a:ext uri="{FF2B5EF4-FFF2-40B4-BE49-F238E27FC236}">
                  <a16:creationId xmlns:a16="http://schemas.microsoft.com/office/drawing/2014/main" id="{B7FF10D2-A894-816E-CAA4-BEA762EA6CF3}"/>
                </a:ext>
              </a:extLst>
            </p:cNvPr>
            <p:cNvSpPr/>
            <p:nvPr/>
          </p:nvSpPr>
          <p:spPr bwMode="auto">
            <a:xfrm>
              <a:off x="3757324" y="4140802"/>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97" name="Oval 96">
              <a:extLst>
                <a:ext uri="{FF2B5EF4-FFF2-40B4-BE49-F238E27FC236}">
                  <a16:creationId xmlns:a16="http://schemas.microsoft.com/office/drawing/2014/main" id="{BA1056AC-ADF6-8F41-6F6A-42C49FA72D8A}"/>
                </a:ext>
              </a:extLst>
            </p:cNvPr>
            <p:cNvSpPr/>
            <p:nvPr/>
          </p:nvSpPr>
          <p:spPr bwMode="auto">
            <a:xfrm>
              <a:off x="3379513" y="4273127"/>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98" name="Oval 97">
              <a:extLst>
                <a:ext uri="{FF2B5EF4-FFF2-40B4-BE49-F238E27FC236}">
                  <a16:creationId xmlns:a16="http://schemas.microsoft.com/office/drawing/2014/main" id="{0672DB27-FE3D-20C8-0596-279F0E36377E}"/>
                </a:ext>
              </a:extLst>
            </p:cNvPr>
            <p:cNvSpPr/>
            <p:nvPr/>
          </p:nvSpPr>
          <p:spPr bwMode="auto">
            <a:xfrm>
              <a:off x="3643025" y="4175162"/>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99" name="Oval 98">
              <a:extLst>
                <a:ext uri="{FF2B5EF4-FFF2-40B4-BE49-F238E27FC236}">
                  <a16:creationId xmlns:a16="http://schemas.microsoft.com/office/drawing/2014/main" id="{1BCB1526-96A6-97C2-6B62-B1E59182231C}"/>
                </a:ext>
              </a:extLst>
            </p:cNvPr>
            <p:cNvSpPr/>
            <p:nvPr/>
          </p:nvSpPr>
          <p:spPr bwMode="auto">
            <a:xfrm>
              <a:off x="3554112" y="4281628"/>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00" name="Oval 99">
              <a:extLst>
                <a:ext uri="{FF2B5EF4-FFF2-40B4-BE49-F238E27FC236}">
                  <a16:creationId xmlns:a16="http://schemas.microsoft.com/office/drawing/2014/main" id="{AC4A9240-2F2B-0F5C-A1CC-74F999FB0FB3}"/>
                </a:ext>
              </a:extLst>
            </p:cNvPr>
            <p:cNvSpPr/>
            <p:nvPr/>
          </p:nvSpPr>
          <p:spPr bwMode="auto">
            <a:xfrm>
              <a:off x="3689077" y="4273125"/>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01" name="Oval 100">
              <a:extLst>
                <a:ext uri="{FF2B5EF4-FFF2-40B4-BE49-F238E27FC236}">
                  <a16:creationId xmlns:a16="http://schemas.microsoft.com/office/drawing/2014/main" id="{2BD6AA8A-8160-D8D4-92E5-F8A7A4F8121A}"/>
                </a:ext>
              </a:extLst>
            </p:cNvPr>
            <p:cNvSpPr/>
            <p:nvPr/>
          </p:nvSpPr>
          <p:spPr bwMode="auto">
            <a:xfrm>
              <a:off x="3877963" y="4289102"/>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02" name="Oval 101">
              <a:extLst>
                <a:ext uri="{FF2B5EF4-FFF2-40B4-BE49-F238E27FC236}">
                  <a16:creationId xmlns:a16="http://schemas.microsoft.com/office/drawing/2014/main" id="{469FF108-9023-4BBC-1BBA-B342B2930601}"/>
                </a:ext>
              </a:extLst>
            </p:cNvPr>
            <p:cNvSpPr/>
            <p:nvPr/>
          </p:nvSpPr>
          <p:spPr bwMode="auto">
            <a:xfrm>
              <a:off x="3960460" y="4285363"/>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03" name="Oval 102">
              <a:extLst>
                <a:ext uri="{FF2B5EF4-FFF2-40B4-BE49-F238E27FC236}">
                  <a16:creationId xmlns:a16="http://schemas.microsoft.com/office/drawing/2014/main" id="{FD9DF55B-41C6-E48E-D7E7-6291FDB76937}"/>
                </a:ext>
              </a:extLst>
            </p:cNvPr>
            <p:cNvSpPr/>
            <p:nvPr/>
          </p:nvSpPr>
          <p:spPr bwMode="auto">
            <a:xfrm>
              <a:off x="4027054" y="4273122"/>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04" name="Oval 103">
              <a:extLst>
                <a:ext uri="{FF2B5EF4-FFF2-40B4-BE49-F238E27FC236}">
                  <a16:creationId xmlns:a16="http://schemas.microsoft.com/office/drawing/2014/main" id="{A94D9A8C-0964-F50A-BE3F-1BD08740F528}"/>
                </a:ext>
              </a:extLst>
            </p:cNvPr>
            <p:cNvSpPr/>
            <p:nvPr/>
          </p:nvSpPr>
          <p:spPr bwMode="auto">
            <a:xfrm>
              <a:off x="4179412" y="4273121"/>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05" name="Oval 104">
              <a:extLst>
                <a:ext uri="{FF2B5EF4-FFF2-40B4-BE49-F238E27FC236}">
                  <a16:creationId xmlns:a16="http://schemas.microsoft.com/office/drawing/2014/main" id="{A3842DD9-4C09-5127-3E0E-C528969AA0E2}"/>
                </a:ext>
              </a:extLst>
            </p:cNvPr>
            <p:cNvSpPr/>
            <p:nvPr/>
          </p:nvSpPr>
          <p:spPr bwMode="auto">
            <a:xfrm>
              <a:off x="4284067" y="4290121"/>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06" name="Oval 105">
              <a:extLst>
                <a:ext uri="{FF2B5EF4-FFF2-40B4-BE49-F238E27FC236}">
                  <a16:creationId xmlns:a16="http://schemas.microsoft.com/office/drawing/2014/main" id="{72166B70-6E26-0193-76EA-A79B1BF16F93}"/>
                </a:ext>
              </a:extLst>
            </p:cNvPr>
            <p:cNvSpPr/>
            <p:nvPr/>
          </p:nvSpPr>
          <p:spPr bwMode="auto">
            <a:xfrm>
              <a:off x="4492084" y="4273118"/>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07" name="Oval 106">
              <a:extLst>
                <a:ext uri="{FF2B5EF4-FFF2-40B4-BE49-F238E27FC236}">
                  <a16:creationId xmlns:a16="http://schemas.microsoft.com/office/drawing/2014/main" id="{43DEA79F-599E-3BB9-7CE7-8FE7E480CB74}"/>
                </a:ext>
              </a:extLst>
            </p:cNvPr>
            <p:cNvSpPr/>
            <p:nvPr/>
          </p:nvSpPr>
          <p:spPr bwMode="auto">
            <a:xfrm>
              <a:off x="4548147" y="4273119"/>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08" name="Oval 107">
              <a:extLst>
                <a:ext uri="{FF2B5EF4-FFF2-40B4-BE49-F238E27FC236}">
                  <a16:creationId xmlns:a16="http://schemas.microsoft.com/office/drawing/2014/main" id="{4DC216EC-802D-5A8C-C458-727005521E3E}"/>
                </a:ext>
              </a:extLst>
            </p:cNvPr>
            <p:cNvSpPr/>
            <p:nvPr/>
          </p:nvSpPr>
          <p:spPr bwMode="auto">
            <a:xfrm>
              <a:off x="2306895" y="2510566"/>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09" name="Oval 108">
              <a:extLst>
                <a:ext uri="{FF2B5EF4-FFF2-40B4-BE49-F238E27FC236}">
                  <a16:creationId xmlns:a16="http://schemas.microsoft.com/office/drawing/2014/main" id="{AFBEE979-08F0-232A-B7FE-5665F0DF46D8}"/>
                </a:ext>
              </a:extLst>
            </p:cNvPr>
            <p:cNvSpPr/>
            <p:nvPr/>
          </p:nvSpPr>
          <p:spPr bwMode="auto">
            <a:xfrm>
              <a:off x="2505319" y="2646839"/>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10" name="Oval 109">
              <a:extLst>
                <a:ext uri="{FF2B5EF4-FFF2-40B4-BE49-F238E27FC236}">
                  <a16:creationId xmlns:a16="http://schemas.microsoft.com/office/drawing/2014/main" id="{76190502-8CDC-6D46-76E6-784C5FE37456}"/>
                </a:ext>
              </a:extLst>
            </p:cNvPr>
            <p:cNvSpPr/>
            <p:nvPr/>
          </p:nvSpPr>
          <p:spPr bwMode="auto">
            <a:xfrm>
              <a:off x="1649670" y="2495255"/>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11" name="Oval 110">
              <a:extLst>
                <a:ext uri="{FF2B5EF4-FFF2-40B4-BE49-F238E27FC236}">
                  <a16:creationId xmlns:a16="http://schemas.microsoft.com/office/drawing/2014/main" id="{0550ECA4-F678-EAF7-1FF5-573CE433E670}"/>
                </a:ext>
              </a:extLst>
            </p:cNvPr>
            <p:cNvSpPr/>
            <p:nvPr/>
          </p:nvSpPr>
          <p:spPr bwMode="auto">
            <a:xfrm>
              <a:off x="1995731" y="2487629"/>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12" name="Oval 111">
              <a:extLst>
                <a:ext uri="{FF2B5EF4-FFF2-40B4-BE49-F238E27FC236}">
                  <a16:creationId xmlns:a16="http://schemas.microsoft.com/office/drawing/2014/main" id="{168473DF-A123-6A05-7028-71CD80D11729}"/>
                </a:ext>
              </a:extLst>
            </p:cNvPr>
            <p:cNvSpPr/>
            <p:nvPr/>
          </p:nvSpPr>
          <p:spPr bwMode="auto">
            <a:xfrm>
              <a:off x="2598954" y="2510417"/>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13" name="Oval 112">
              <a:extLst>
                <a:ext uri="{FF2B5EF4-FFF2-40B4-BE49-F238E27FC236}">
                  <a16:creationId xmlns:a16="http://schemas.microsoft.com/office/drawing/2014/main" id="{CF0ADB49-C436-BCFE-8127-845178C1B369}"/>
                </a:ext>
              </a:extLst>
            </p:cNvPr>
            <p:cNvSpPr/>
            <p:nvPr/>
          </p:nvSpPr>
          <p:spPr bwMode="auto">
            <a:xfrm>
              <a:off x="2900606" y="2794118"/>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14" name="Oval 113">
              <a:extLst>
                <a:ext uri="{FF2B5EF4-FFF2-40B4-BE49-F238E27FC236}">
                  <a16:creationId xmlns:a16="http://schemas.microsoft.com/office/drawing/2014/main" id="{39BAAC1B-1AA1-5331-C6DB-41174DD083C8}"/>
                </a:ext>
              </a:extLst>
            </p:cNvPr>
            <p:cNvSpPr/>
            <p:nvPr/>
          </p:nvSpPr>
          <p:spPr bwMode="auto">
            <a:xfrm>
              <a:off x="2829168" y="3198931"/>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15" name="Oval 114">
              <a:extLst>
                <a:ext uri="{FF2B5EF4-FFF2-40B4-BE49-F238E27FC236}">
                  <a16:creationId xmlns:a16="http://schemas.microsoft.com/office/drawing/2014/main" id="{C56B79BB-C5E5-E016-9F6F-DEE1BC9813A0}"/>
                </a:ext>
              </a:extLst>
            </p:cNvPr>
            <p:cNvSpPr/>
            <p:nvPr/>
          </p:nvSpPr>
          <p:spPr bwMode="auto">
            <a:xfrm>
              <a:off x="2695818" y="3637082"/>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16" name="Oval 115">
              <a:extLst>
                <a:ext uri="{FF2B5EF4-FFF2-40B4-BE49-F238E27FC236}">
                  <a16:creationId xmlns:a16="http://schemas.microsoft.com/office/drawing/2014/main" id="{3878994C-3FA4-B465-2FEE-7B04AE481123}"/>
                </a:ext>
              </a:extLst>
            </p:cNvPr>
            <p:cNvSpPr/>
            <p:nvPr/>
          </p:nvSpPr>
          <p:spPr bwMode="auto">
            <a:xfrm>
              <a:off x="2784691" y="4261637"/>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17" name="Oval 116">
              <a:extLst>
                <a:ext uri="{FF2B5EF4-FFF2-40B4-BE49-F238E27FC236}">
                  <a16:creationId xmlns:a16="http://schemas.microsoft.com/office/drawing/2014/main" id="{B157E75D-1485-A01C-F10E-C016C397E1F3}"/>
                </a:ext>
              </a:extLst>
            </p:cNvPr>
            <p:cNvSpPr/>
            <p:nvPr/>
          </p:nvSpPr>
          <p:spPr bwMode="auto">
            <a:xfrm>
              <a:off x="2048077" y="4265377"/>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18" name="Oval 117">
              <a:extLst>
                <a:ext uri="{FF2B5EF4-FFF2-40B4-BE49-F238E27FC236}">
                  <a16:creationId xmlns:a16="http://schemas.microsoft.com/office/drawing/2014/main" id="{B33237D4-8E9D-8520-43B2-E65107CE1E80}"/>
                </a:ext>
              </a:extLst>
            </p:cNvPr>
            <p:cNvSpPr/>
            <p:nvPr/>
          </p:nvSpPr>
          <p:spPr bwMode="auto">
            <a:xfrm>
              <a:off x="1676642" y="4188154"/>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19" name="Oval 118">
              <a:extLst>
                <a:ext uri="{FF2B5EF4-FFF2-40B4-BE49-F238E27FC236}">
                  <a16:creationId xmlns:a16="http://schemas.microsoft.com/office/drawing/2014/main" id="{AD9CE5F9-F65D-D59E-3963-CC73F6BBF33E}"/>
                </a:ext>
              </a:extLst>
            </p:cNvPr>
            <p:cNvSpPr/>
            <p:nvPr/>
          </p:nvSpPr>
          <p:spPr bwMode="auto">
            <a:xfrm>
              <a:off x="1681404" y="4259592"/>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20" name="Oval 119">
              <a:extLst>
                <a:ext uri="{FF2B5EF4-FFF2-40B4-BE49-F238E27FC236}">
                  <a16:creationId xmlns:a16="http://schemas.microsoft.com/office/drawing/2014/main" id="{0D4F6ED6-028C-9D72-0CB9-766BDB88FFBC}"/>
                </a:ext>
              </a:extLst>
            </p:cNvPr>
            <p:cNvSpPr/>
            <p:nvPr/>
          </p:nvSpPr>
          <p:spPr bwMode="auto">
            <a:xfrm>
              <a:off x="1786178" y="4278643"/>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21" name="Oval 120">
              <a:extLst>
                <a:ext uri="{FF2B5EF4-FFF2-40B4-BE49-F238E27FC236}">
                  <a16:creationId xmlns:a16="http://schemas.microsoft.com/office/drawing/2014/main" id="{3BC5CCD7-9871-B0AA-3357-67049AABC8DB}"/>
                </a:ext>
              </a:extLst>
            </p:cNvPr>
            <p:cNvSpPr/>
            <p:nvPr/>
          </p:nvSpPr>
          <p:spPr bwMode="auto">
            <a:xfrm>
              <a:off x="1733790" y="3722813"/>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22" name="Oval 121">
              <a:extLst>
                <a:ext uri="{FF2B5EF4-FFF2-40B4-BE49-F238E27FC236}">
                  <a16:creationId xmlns:a16="http://schemas.microsoft.com/office/drawing/2014/main" id="{2DD73758-6DBD-2922-502E-87A61B9ABC2C}"/>
                </a:ext>
              </a:extLst>
            </p:cNvPr>
            <p:cNvSpPr/>
            <p:nvPr/>
          </p:nvSpPr>
          <p:spPr bwMode="auto">
            <a:xfrm>
              <a:off x="2181464" y="3389439"/>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23" name="Oval 122">
              <a:extLst>
                <a:ext uri="{FF2B5EF4-FFF2-40B4-BE49-F238E27FC236}">
                  <a16:creationId xmlns:a16="http://schemas.microsoft.com/office/drawing/2014/main" id="{8563D313-4E2E-A390-F031-89F7DC5EEEEC}"/>
                </a:ext>
              </a:extLst>
            </p:cNvPr>
            <p:cNvSpPr/>
            <p:nvPr/>
          </p:nvSpPr>
          <p:spPr bwMode="auto">
            <a:xfrm>
              <a:off x="2214801" y="3022728"/>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24" name="Oval 123">
              <a:extLst>
                <a:ext uri="{FF2B5EF4-FFF2-40B4-BE49-F238E27FC236}">
                  <a16:creationId xmlns:a16="http://schemas.microsoft.com/office/drawing/2014/main" id="{6D2905AC-29B4-2840-A8B8-FA950BC95EB9}"/>
                </a:ext>
              </a:extLst>
            </p:cNvPr>
            <p:cNvSpPr/>
            <p:nvPr/>
          </p:nvSpPr>
          <p:spPr bwMode="auto">
            <a:xfrm>
              <a:off x="1857613" y="2646849"/>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25" name="Oval 124">
              <a:extLst>
                <a:ext uri="{FF2B5EF4-FFF2-40B4-BE49-F238E27FC236}">
                  <a16:creationId xmlns:a16="http://schemas.microsoft.com/office/drawing/2014/main" id="{79243EE0-785C-4E7D-0CBA-C2EAEA17C210}"/>
                </a:ext>
              </a:extLst>
            </p:cNvPr>
            <p:cNvSpPr/>
            <p:nvPr/>
          </p:nvSpPr>
          <p:spPr bwMode="auto">
            <a:xfrm>
              <a:off x="1900475" y="2827828"/>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26" name="Oval 125">
              <a:extLst>
                <a:ext uri="{FF2B5EF4-FFF2-40B4-BE49-F238E27FC236}">
                  <a16:creationId xmlns:a16="http://schemas.microsoft.com/office/drawing/2014/main" id="{440AE0BD-8C2C-5E24-CD56-B5489604036E}"/>
                </a:ext>
              </a:extLst>
            </p:cNvPr>
            <p:cNvSpPr/>
            <p:nvPr/>
          </p:nvSpPr>
          <p:spPr bwMode="auto">
            <a:xfrm>
              <a:off x="1771887" y="3027497"/>
              <a:ext cx="69850" cy="69850"/>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cxnSp>
          <p:nvCxnSpPr>
            <p:cNvPr id="127" name="Straight Connector 126">
              <a:extLst>
                <a:ext uri="{FF2B5EF4-FFF2-40B4-BE49-F238E27FC236}">
                  <a16:creationId xmlns:a16="http://schemas.microsoft.com/office/drawing/2014/main" id="{10D577F2-F417-E531-3436-AD2733529C62}"/>
                </a:ext>
              </a:extLst>
            </p:cNvPr>
            <p:cNvCxnSpPr/>
            <p:nvPr/>
          </p:nvCxnSpPr>
          <p:spPr bwMode="auto">
            <a:xfrm>
              <a:off x="1676400" y="3057525"/>
              <a:ext cx="127635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36" name="Group 135">
            <a:extLst>
              <a:ext uri="{FF2B5EF4-FFF2-40B4-BE49-F238E27FC236}">
                <a16:creationId xmlns:a16="http://schemas.microsoft.com/office/drawing/2014/main" id="{F91E4199-F5D7-3F9A-2037-971A499E457C}"/>
              </a:ext>
            </a:extLst>
          </p:cNvPr>
          <p:cNvGrpSpPr/>
          <p:nvPr/>
        </p:nvGrpSpPr>
        <p:grpSpPr>
          <a:xfrm>
            <a:off x="6190007" y="1693086"/>
            <a:ext cx="5422873" cy="2875832"/>
            <a:chOff x="5933975" y="1672787"/>
            <a:chExt cx="5422873" cy="2875832"/>
          </a:xfrm>
        </p:grpSpPr>
        <p:sp>
          <p:nvSpPr>
            <p:cNvPr id="137" name="CuadroTexto 11">
              <a:extLst>
                <a:ext uri="{FF2B5EF4-FFF2-40B4-BE49-F238E27FC236}">
                  <a16:creationId xmlns:a16="http://schemas.microsoft.com/office/drawing/2014/main" id="{00210458-1887-8A0D-5449-CD91091B6D6C}"/>
                </a:ext>
              </a:extLst>
            </p:cNvPr>
            <p:cNvSpPr txBox="1"/>
            <p:nvPr/>
          </p:nvSpPr>
          <p:spPr>
            <a:xfrm>
              <a:off x="6912864" y="1672787"/>
              <a:ext cx="4443984" cy="615553"/>
            </a:xfrm>
            <a:prstGeom prst="rect">
              <a:avLst/>
            </a:prstGeom>
            <a:noFill/>
          </p:spPr>
          <p:txBody>
            <a:bodyPr wrap="square" rtlCol="0">
              <a:spAutoFit/>
            </a:bodyPr>
            <a:lstStyle/>
            <a:p>
              <a:pPr algn="ctr">
                <a:defRPr/>
              </a:pPr>
              <a:r>
                <a:rPr lang="it-IT" b="1" kern="0" dirty="0">
                  <a:solidFill>
                    <a:schemeClr val="bg1"/>
                  </a:solidFill>
                  <a:ea typeface="Microsoft YaHei" panose="020B0503020204020204" pitchFamily="34" charset="-122"/>
                </a:rPr>
                <a:t>PD-L1 TPS</a:t>
              </a:r>
              <a:endParaRPr lang="it-IT" i="1" kern="0" dirty="0">
                <a:solidFill>
                  <a:schemeClr val="bg1"/>
                </a:solidFill>
              </a:endParaRPr>
            </a:p>
            <a:p>
              <a:pPr lvl="0" algn="ctr">
                <a:defRPr/>
              </a:pPr>
              <a:r>
                <a:rPr lang="it-IT" sz="1600" i="1" kern="0" dirty="0" err="1">
                  <a:solidFill>
                    <a:schemeClr val="bg1"/>
                  </a:solidFill>
                </a:rPr>
                <a:t>P</a:t>
              </a:r>
              <a:r>
                <a:rPr lang="it-IT" sz="1600" kern="0" dirty="0">
                  <a:solidFill>
                    <a:schemeClr val="bg1"/>
                  </a:solidFill>
                </a:rPr>
                <a:t> = .014 (</a:t>
              </a:r>
              <a:r>
                <a:rPr lang="es-ES" sz="1600" kern="0" dirty="0" err="1">
                  <a:solidFill>
                    <a:schemeClr val="bg1"/>
                  </a:solidFill>
                </a:rPr>
                <a:t>Fisher´s</a:t>
              </a:r>
              <a:r>
                <a:rPr lang="es-ES" sz="1600" kern="0" dirty="0">
                  <a:solidFill>
                    <a:schemeClr val="bg1"/>
                  </a:solidFill>
                </a:rPr>
                <a:t> </a:t>
              </a:r>
              <a:r>
                <a:rPr lang="es-ES" sz="1600" kern="0" dirty="0" err="1">
                  <a:solidFill>
                    <a:schemeClr val="bg1"/>
                  </a:solidFill>
                </a:rPr>
                <a:t>exact</a:t>
              </a:r>
              <a:r>
                <a:rPr lang="es-ES" sz="1600" kern="0" dirty="0">
                  <a:solidFill>
                    <a:schemeClr val="bg1"/>
                  </a:solidFill>
                </a:rPr>
                <a:t> test)</a:t>
              </a:r>
            </a:p>
          </p:txBody>
        </p:sp>
        <p:cxnSp>
          <p:nvCxnSpPr>
            <p:cNvPr id="138" name="Straight Connector 137">
              <a:extLst>
                <a:ext uri="{FF2B5EF4-FFF2-40B4-BE49-F238E27FC236}">
                  <a16:creationId xmlns:a16="http://schemas.microsoft.com/office/drawing/2014/main" id="{D6020EBF-D023-158F-7458-FC4520B8A6EA}"/>
                </a:ext>
              </a:extLst>
            </p:cNvPr>
            <p:cNvCxnSpPr>
              <a:cxnSpLocks/>
            </p:cNvCxnSpPr>
            <p:nvPr/>
          </p:nvCxnSpPr>
          <p:spPr bwMode="auto">
            <a:xfrm flipV="1">
              <a:off x="6911221" y="2358529"/>
              <a:ext cx="0" cy="1783054"/>
            </a:xfrm>
            <a:prstGeom prst="line">
              <a:avLst/>
            </a:prstGeom>
            <a:noFill/>
            <a:ln w="28575" cap="flat" cmpd="sng" algn="ctr">
              <a:solidFill>
                <a:schemeClr val="bg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E656A970-0677-918F-E9EF-C27C840F2EE6}"/>
                </a:ext>
              </a:extLst>
            </p:cNvPr>
            <p:cNvCxnSpPr/>
            <p:nvPr/>
          </p:nvCxnSpPr>
          <p:spPr bwMode="auto">
            <a:xfrm>
              <a:off x="6911221" y="4150801"/>
              <a:ext cx="0" cy="53840"/>
            </a:xfrm>
            <a:prstGeom prst="line">
              <a:avLst/>
            </a:prstGeom>
            <a:noFill/>
            <a:ln w="28575" cap="flat" cmpd="sng" algn="ctr">
              <a:solidFill>
                <a:schemeClr val="bg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1F394873-A439-5D11-FC47-9503904378EB}"/>
                </a:ext>
              </a:extLst>
            </p:cNvPr>
            <p:cNvCxnSpPr/>
            <p:nvPr/>
          </p:nvCxnSpPr>
          <p:spPr bwMode="auto">
            <a:xfrm flipH="1">
              <a:off x="6833796" y="4150801"/>
              <a:ext cx="79093" cy="0"/>
            </a:xfrm>
            <a:prstGeom prst="line">
              <a:avLst/>
            </a:prstGeom>
            <a:noFill/>
            <a:ln w="28575" cap="flat" cmpd="sng" algn="ctr">
              <a:solidFill>
                <a:schemeClr val="bg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4946523B-65EE-8126-53DD-38987E70DBEA}"/>
                </a:ext>
              </a:extLst>
            </p:cNvPr>
            <p:cNvCxnSpPr>
              <a:cxnSpLocks/>
            </p:cNvCxnSpPr>
            <p:nvPr/>
          </p:nvCxnSpPr>
          <p:spPr bwMode="auto">
            <a:xfrm>
              <a:off x="6887433" y="4150801"/>
              <a:ext cx="4467505" cy="0"/>
            </a:xfrm>
            <a:prstGeom prst="line">
              <a:avLst/>
            </a:prstGeom>
            <a:noFill/>
            <a:ln w="28575" cap="flat" cmpd="sng" algn="ctr">
              <a:solidFill>
                <a:schemeClr val="bg1"/>
              </a:solidFill>
              <a:prstDash val="solid"/>
              <a:round/>
              <a:headEnd type="none" w="med" len="med"/>
              <a:tailEnd type="none" w="med" len="med"/>
            </a:ln>
            <a:effectLst/>
          </p:spPr>
        </p:cxnSp>
        <p:grpSp>
          <p:nvGrpSpPr>
            <p:cNvPr id="142" name="Group 141">
              <a:extLst>
                <a:ext uri="{FF2B5EF4-FFF2-40B4-BE49-F238E27FC236}">
                  <a16:creationId xmlns:a16="http://schemas.microsoft.com/office/drawing/2014/main" id="{50E7DA97-0CF1-767F-9658-62976D882FF7}"/>
                </a:ext>
              </a:extLst>
            </p:cNvPr>
            <p:cNvGrpSpPr/>
            <p:nvPr/>
          </p:nvGrpSpPr>
          <p:grpSpPr>
            <a:xfrm>
              <a:off x="5933975" y="2220590"/>
              <a:ext cx="978914" cy="310661"/>
              <a:chOff x="6747817" y="924030"/>
              <a:chExt cx="792207" cy="369332"/>
            </a:xfrm>
          </p:grpSpPr>
          <p:cxnSp>
            <p:nvCxnSpPr>
              <p:cNvPr id="172" name="Straight Connector 171">
                <a:extLst>
                  <a:ext uri="{FF2B5EF4-FFF2-40B4-BE49-F238E27FC236}">
                    <a16:creationId xmlns:a16="http://schemas.microsoft.com/office/drawing/2014/main" id="{87CA2AE2-B195-8B62-442B-D835EE5A9590}"/>
                  </a:ext>
                </a:extLst>
              </p:cNvPr>
              <p:cNvCxnSpPr/>
              <p:nvPr/>
            </p:nvCxnSpPr>
            <p:spPr bwMode="auto">
              <a:xfrm flipH="1">
                <a:off x="7476016" y="1102462"/>
                <a:ext cx="64008" cy="0"/>
              </a:xfrm>
              <a:prstGeom prst="line">
                <a:avLst/>
              </a:prstGeom>
              <a:noFill/>
              <a:ln w="28575" cap="flat" cmpd="sng" algn="ctr">
                <a:solidFill>
                  <a:schemeClr val="bg1"/>
                </a:solidFill>
                <a:prstDash val="solid"/>
                <a:round/>
                <a:headEnd type="none" w="med" len="med"/>
                <a:tailEnd type="none" w="med" len="med"/>
              </a:ln>
              <a:effectLst/>
            </p:spPr>
          </p:cxnSp>
          <p:sp>
            <p:nvSpPr>
              <p:cNvPr id="173" name="TextBox 172">
                <a:extLst>
                  <a:ext uri="{FF2B5EF4-FFF2-40B4-BE49-F238E27FC236}">
                    <a16:creationId xmlns:a16="http://schemas.microsoft.com/office/drawing/2014/main" id="{63C975C3-7F7F-2199-8857-8C810F5F10C7}"/>
                  </a:ext>
                </a:extLst>
              </p:cNvPr>
              <p:cNvSpPr txBox="1"/>
              <p:nvPr/>
            </p:nvSpPr>
            <p:spPr bwMode="auto">
              <a:xfrm>
                <a:off x="6747817" y="924030"/>
                <a:ext cx="77002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grpSp>
        <p:grpSp>
          <p:nvGrpSpPr>
            <p:cNvPr id="143" name="Group 142">
              <a:extLst>
                <a:ext uri="{FF2B5EF4-FFF2-40B4-BE49-F238E27FC236}">
                  <a16:creationId xmlns:a16="http://schemas.microsoft.com/office/drawing/2014/main" id="{EC3FC41D-BEB3-ABBA-FC29-177F80DCE094}"/>
                </a:ext>
              </a:extLst>
            </p:cNvPr>
            <p:cNvGrpSpPr/>
            <p:nvPr/>
          </p:nvGrpSpPr>
          <p:grpSpPr>
            <a:xfrm>
              <a:off x="5933975" y="2664748"/>
              <a:ext cx="978914" cy="310661"/>
              <a:chOff x="6747817" y="2458748"/>
              <a:chExt cx="792207" cy="369332"/>
            </a:xfrm>
          </p:grpSpPr>
          <p:cxnSp>
            <p:nvCxnSpPr>
              <p:cNvPr id="170" name="Straight Connector 169">
                <a:extLst>
                  <a:ext uri="{FF2B5EF4-FFF2-40B4-BE49-F238E27FC236}">
                    <a16:creationId xmlns:a16="http://schemas.microsoft.com/office/drawing/2014/main" id="{4569F269-F938-6DCE-D7B8-1FE60934599F}"/>
                  </a:ext>
                </a:extLst>
              </p:cNvPr>
              <p:cNvCxnSpPr/>
              <p:nvPr/>
            </p:nvCxnSpPr>
            <p:spPr bwMode="auto">
              <a:xfrm flipH="1">
                <a:off x="7476016" y="2638840"/>
                <a:ext cx="64008" cy="0"/>
              </a:xfrm>
              <a:prstGeom prst="line">
                <a:avLst/>
              </a:prstGeom>
              <a:noFill/>
              <a:ln w="28575" cap="flat" cmpd="sng" algn="ctr">
                <a:solidFill>
                  <a:schemeClr val="bg1"/>
                </a:solidFill>
                <a:prstDash val="solid"/>
                <a:round/>
                <a:headEnd type="none" w="med" len="med"/>
                <a:tailEnd type="none" w="med" len="med"/>
              </a:ln>
              <a:effectLst/>
            </p:spPr>
          </p:cxnSp>
          <p:sp>
            <p:nvSpPr>
              <p:cNvPr id="171" name="TextBox 170">
                <a:extLst>
                  <a:ext uri="{FF2B5EF4-FFF2-40B4-BE49-F238E27FC236}">
                    <a16:creationId xmlns:a16="http://schemas.microsoft.com/office/drawing/2014/main" id="{356F896E-8CDC-E1DF-3293-ECEABE66B0A6}"/>
                  </a:ext>
                </a:extLst>
              </p:cNvPr>
              <p:cNvSpPr txBox="1"/>
              <p:nvPr/>
            </p:nvSpPr>
            <p:spPr bwMode="auto">
              <a:xfrm>
                <a:off x="6747817" y="2458748"/>
                <a:ext cx="77002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grpSp>
        <p:grpSp>
          <p:nvGrpSpPr>
            <p:cNvPr id="144" name="Group 143">
              <a:extLst>
                <a:ext uri="{FF2B5EF4-FFF2-40B4-BE49-F238E27FC236}">
                  <a16:creationId xmlns:a16="http://schemas.microsoft.com/office/drawing/2014/main" id="{9BBEB02A-CC32-CDEE-4F56-4BE6157B0868}"/>
                </a:ext>
              </a:extLst>
            </p:cNvPr>
            <p:cNvGrpSpPr/>
            <p:nvPr/>
          </p:nvGrpSpPr>
          <p:grpSpPr>
            <a:xfrm>
              <a:off x="5933975" y="3108906"/>
              <a:ext cx="978914" cy="310661"/>
              <a:chOff x="6747817" y="3226107"/>
              <a:chExt cx="792207" cy="369332"/>
            </a:xfrm>
          </p:grpSpPr>
          <p:cxnSp>
            <p:nvCxnSpPr>
              <p:cNvPr id="168" name="Straight Connector 167">
                <a:extLst>
                  <a:ext uri="{FF2B5EF4-FFF2-40B4-BE49-F238E27FC236}">
                    <a16:creationId xmlns:a16="http://schemas.microsoft.com/office/drawing/2014/main" id="{B1279F49-6F21-7AE7-D03F-33E2C539FED8}"/>
                  </a:ext>
                </a:extLst>
              </p:cNvPr>
              <p:cNvCxnSpPr/>
              <p:nvPr/>
            </p:nvCxnSpPr>
            <p:spPr bwMode="auto">
              <a:xfrm flipH="1">
                <a:off x="7476016" y="3407029"/>
                <a:ext cx="64008" cy="0"/>
              </a:xfrm>
              <a:prstGeom prst="line">
                <a:avLst/>
              </a:prstGeom>
              <a:noFill/>
              <a:ln w="28575" cap="flat" cmpd="sng" algn="ctr">
                <a:solidFill>
                  <a:schemeClr val="bg1"/>
                </a:solidFill>
                <a:prstDash val="solid"/>
                <a:round/>
                <a:headEnd type="none" w="med" len="med"/>
                <a:tailEnd type="none" w="med" len="med"/>
              </a:ln>
              <a:effectLst/>
            </p:spPr>
          </p:cxnSp>
          <p:sp>
            <p:nvSpPr>
              <p:cNvPr id="169" name="TextBox 168">
                <a:extLst>
                  <a:ext uri="{FF2B5EF4-FFF2-40B4-BE49-F238E27FC236}">
                    <a16:creationId xmlns:a16="http://schemas.microsoft.com/office/drawing/2014/main" id="{C4C6C398-0011-87A7-C29F-B45717931B4A}"/>
                  </a:ext>
                </a:extLst>
              </p:cNvPr>
              <p:cNvSpPr txBox="1"/>
              <p:nvPr/>
            </p:nvSpPr>
            <p:spPr bwMode="auto">
              <a:xfrm>
                <a:off x="6747817" y="3226107"/>
                <a:ext cx="77002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grpSp>
        <p:grpSp>
          <p:nvGrpSpPr>
            <p:cNvPr id="145" name="Group 144">
              <a:extLst>
                <a:ext uri="{FF2B5EF4-FFF2-40B4-BE49-F238E27FC236}">
                  <a16:creationId xmlns:a16="http://schemas.microsoft.com/office/drawing/2014/main" id="{016BC429-55BE-494B-D1F0-06C4B43E581C}"/>
                </a:ext>
              </a:extLst>
            </p:cNvPr>
            <p:cNvGrpSpPr/>
            <p:nvPr/>
          </p:nvGrpSpPr>
          <p:grpSpPr>
            <a:xfrm>
              <a:off x="5933975" y="3553064"/>
              <a:ext cx="978914" cy="310661"/>
              <a:chOff x="6747817" y="3993466"/>
              <a:chExt cx="792207" cy="369332"/>
            </a:xfrm>
          </p:grpSpPr>
          <p:cxnSp>
            <p:nvCxnSpPr>
              <p:cNvPr id="166" name="Straight Connector 165">
                <a:extLst>
                  <a:ext uri="{FF2B5EF4-FFF2-40B4-BE49-F238E27FC236}">
                    <a16:creationId xmlns:a16="http://schemas.microsoft.com/office/drawing/2014/main" id="{89D94B52-2B61-1ADE-D6F7-392A40310873}"/>
                  </a:ext>
                </a:extLst>
              </p:cNvPr>
              <p:cNvCxnSpPr/>
              <p:nvPr/>
            </p:nvCxnSpPr>
            <p:spPr bwMode="auto">
              <a:xfrm flipH="1">
                <a:off x="7476016" y="4175218"/>
                <a:ext cx="64008" cy="0"/>
              </a:xfrm>
              <a:prstGeom prst="line">
                <a:avLst/>
              </a:prstGeom>
              <a:noFill/>
              <a:ln w="28575" cap="flat" cmpd="sng" algn="ctr">
                <a:solidFill>
                  <a:schemeClr val="bg1"/>
                </a:solidFill>
                <a:prstDash val="solid"/>
                <a:round/>
                <a:headEnd type="none" w="med" len="med"/>
                <a:tailEnd type="none" w="med" len="med"/>
              </a:ln>
              <a:effectLst/>
            </p:spPr>
          </p:cxnSp>
          <p:sp>
            <p:nvSpPr>
              <p:cNvPr id="167" name="TextBox 166">
                <a:extLst>
                  <a:ext uri="{FF2B5EF4-FFF2-40B4-BE49-F238E27FC236}">
                    <a16:creationId xmlns:a16="http://schemas.microsoft.com/office/drawing/2014/main" id="{A5C28D2F-E5DD-6663-C283-A12C8452E89F}"/>
                  </a:ext>
                </a:extLst>
              </p:cNvPr>
              <p:cNvSpPr txBox="1"/>
              <p:nvPr/>
            </p:nvSpPr>
            <p:spPr bwMode="auto">
              <a:xfrm>
                <a:off x="6747817" y="3993466"/>
                <a:ext cx="77002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grpSp>
        <p:sp>
          <p:nvSpPr>
            <p:cNvPr id="146" name="TextBox 145">
              <a:extLst>
                <a:ext uri="{FF2B5EF4-FFF2-40B4-BE49-F238E27FC236}">
                  <a16:creationId xmlns:a16="http://schemas.microsoft.com/office/drawing/2014/main" id="{A20604CC-CC51-D486-ABCC-99449059C397}"/>
                </a:ext>
              </a:extLst>
            </p:cNvPr>
            <p:cNvSpPr txBox="1"/>
            <p:nvPr/>
          </p:nvSpPr>
          <p:spPr bwMode="auto">
            <a:xfrm>
              <a:off x="5933975" y="3997223"/>
              <a:ext cx="951498" cy="31066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nvGrpSpPr>
            <p:cNvPr id="147" name="Group 146">
              <a:extLst>
                <a:ext uri="{FF2B5EF4-FFF2-40B4-BE49-F238E27FC236}">
                  <a16:creationId xmlns:a16="http://schemas.microsoft.com/office/drawing/2014/main" id="{3677433B-F260-27AE-AC7B-4C0A78371C2D}"/>
                </a:ext>
              </a:extLst>
            </p:cNvPr>
            <p:cNvGrpSpPr/>
            <p:nvPr/>
          </p:nvGrpSpPr>
          <p:grpSpPr>
            <a:xfrm>
              <a:off x="7080069" y="3469419"/>
              <a:ext cx="1306109" cy="1079200"/>
              <a:chOff x="7080069" y="3469419"/>
              <a:chExt cx="1306109" cy="1079200"/>
            </a:xfrm>
          </p:grpSpPr>
          <p:cxnSp>
            <p:nvCxnSpPr>
              <p:cNvPr id="160" name="Straight Connector 159">
                <a:extLst>
                  <a:ext uri="{FF2B5EF4-FFF2-40B4-BE49-F238E27FC236}">
                    <a16:creationId xmlns:a16="http://schemas.microsoft.com/office/drawing/2014/main" id="{5B50CEA5-9A4F-6DB9-020E-E95AE7EBBA9D}"/>
                  </a:ext>
                </a:extLst>
              </p:cNvPr>
              <p:cNvCxnSpPr/>
              <p:nvPr/>
            </p:nvCxnSpPr>
            <p:spPr bwMode="auto">
              <a:xfrm>
                <a:off x="8386178" y="4150801"/>
                <a:ext cx="0" cy="53840"/>
              </a:xfrm>
              <a:prstGeom prst="line">
                <a:avLst/>
              </a:prstGeom>
              <a:noFill/>
              <a:ln w="28575" cap="flat" cmpd="sng" algn="ctr">
                <a:solidFill>
                  <a:schemeClr val="bg1"/>
                </a:solidFill>
                <a:prstDash val="solid"/>
                <a:round/>
                <a:headEnd type="none" w="med" len="med"/>
                <a:tailEnd type="none" w="med" len="med"/>
              </a:ln>
              <a:effectLst/>
            </p:spPr>
          </p:cxnSp>
          <p:grpSp>
            <p:nvGrpSpPr>
              <p:cNvPr id="161" name="Group 160">
                <a:extLst>
                  <a:ext uri="{FF2B5EF4-FFF2-40B4-BE49-F238E27FC236}">
                    <a16:creationId xmlns:a16="http://schemas.microsoft.com/office/drawing/2014/main" id="{051A9002-695A-A195-7D43-53A01ACB2535}"/>
                  </a:ext>
                </a:extLst>
              </p:cNvPr>
              <p:cNvGrpSpPr/>
              <p:nvPr/>
            </p:nvGrpSpPr>
            <p:grpSpPr>
              <a:xfrm>
                <a:off x="7080069" y="3469419"/>
                <a:ext cx="1123405" cy="1079200"/>
                <a:chOff x="7080069" y="3469419"/>
                <a:chExt cx="1123405" cy="1079200"/>
              </a:xfrm>
            </p:grpSpPr>
            <p:sp>
              <p:nvSpPr>
                <p:cNvPr id="162" name="TextBox 161">
                  <a:extLst>
                    <a:ext uri="{FF2B5EF4-FFF2-40B4-BE49-F238E27FC236}">
                      <a16:creationId xmlns:a16="http://schemas.microsoft.com/office/drawing/2014/main" id="{1F07DAC5-ACE7-49AE-401D-D93DE28106B4}"/>
                    </a:ext>
                  </a:extLst>
                </p:cNvPr>
                <p:cNvSpPr txBox="1"/>
                <p:nvPr/>
              </p:nvSpPr>
              <p:spPr bwMode="auto">
                <a:xfrm>
                  <a:off x="7080069" y="4179287"/>
                  <a:ext cx="1123405"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b="1" dirty="0">
                      <a:solidFill>
                        <a:schemeClr val="bg1"/>
                      </a:solidFill>
                      <a:latin typeface="Calibri" panose="020F0502020204030204" pitchFamily="34" charset="0"/>
                    </a:rPr>
                    <a:t>&lt;1%</a:t>
                  </a:r>
                </a:p>
              </p:txBody>
            </p:sp>
            <p:grpSp>
              <p:nvGrpSpPr>
                <p:cNvPr id="163" name="Group 162">
                  <a:extLst>
                    <a:ext uri="{FF2B5EF4-FFF2-40B4-BE49-F238E27FC236}">
                      <a16:creationId xmlns:a16="http://schemas.microsoft.com/office/drawing/2014/main" id="{C72CACB0-24B1-A9C4-9D30-19D9BE05A0F4}"/>
                    </a:ext>
                  </a:extLst>
                </p:cNvPr>
                <p:cNvGrpSpPr/>
                <p:nvPr/>
              </p:nvGrpSpPr>
              <p:grpSpPr>
                <a:xfrm>
                  <a:off x="7085192" y="3469419"/>
                  <a:ext cx="1100753" cy="681378"/>
                  <a:chOff x="7679464" y="4133341"/>
                  <a:chExt cx="890808" cy="810062"/>
                </a:xfrm>
              </p:grpSpPr>
              <p:sp>
                <p:nvSpPr>
                  <p:cNvPr id="164" name="Rectangle 163">
                    <a:extLst>
                      <a:ext uri="{FF2B5EF4-FFF2-40B4-BE49-F238E27FC236}">
                        <a16:creationId xmlns:a16="http://schemas.microsoft.com/office/drawing/2014/main" id="{04A49B81-B5CD-776C-26FA-89E46136624B}"/>
                      </a:ext>
                    </a:extLst>
                  </p:cNvPr>
                  <p:cNvSpPr/>
                  <p:nvPr/>
                </p:nvSpPr>
                <p:spPr bwMode="auto">
                  <a:xfrm>
                    <a:off x="7679464" y="4541029"/>
                    <a:ext cx="890808" cy="40237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5" name="TextBox 164">
                    <a:extLst>
                      <a:ext uri="{FF2B5EF4-FFF2-40B4-BE49-F238E27FC236}">
                        <a16:creationId xmlns:a16="http://schemas.microsoft.com/office/drawing/2014/main" id="{ACC28C5B-878E-31BC-E9EF-30AF5F96DF05}"/>
                      </a:ext>
                    </a:extLst>
                  </p:cNvPr>
                  <p:cNvSpPr txBox="1"/>
                  <p:nvPr/>
                </p:nvSpPr>
                <p:spPr bwMode="auto">
                  <a:xfrm>
                    <a:off x="7685030" y="4133341"/>
                    <a:ext cx="879676" cy="439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15.0</a:t>
                    </a:r>
                  </a:p>
                </p:txBody>
              </p:sp>
            </p:grpSp>
          </p:grpSp>
        </p:grpSp>
        <p:grpSp>
          <p:nvGrpSpPr>
            <p:cNvPr id="148" name="Group 147">
              <a:extLst>
                <a:ext uri="{FF2B5EF4-FFF2-40B4-BE49-F238E27FC236}">
                  <a16:creationId xmlns:a16="http://schemas.microsoft.com/office/drawing/2014/main" id="{1EBBF273-AE4D-E9D9-00BD-73E0D01B933F}"/>
                </a:ext>
              </a:extLst>
            </p:cNvPr>
            <p:cNvGrpSpPr/>
            <p:nvPr/>
          </p:nvGrpSpPr>
          <p:grpSpPr>
            <a:xfrm>
              <a:off x="8558349" y="2836376"/>
              <a:ext cx="1306109" cy="1712243"/>
              <a:chOff x="7080069" y="2836376"/>
              <a:chExt cx="1306109" cy="1712243"/>
            </a:xfrm>
          </p:grpSpPr>
          <p:cxnSp>
            <p:nvCxnSpPr>
              <p:cNvPr id="154" name="Straight Connector 153">
                <a:extLst>
                  <a:ext uri="{FF2B5EF4-FFF2-40B4-BE49-F238E27FC236}">
                    <a16:creationId xmlns:a16="http://schemas.microsoft.com/office/drawing/2014/main" id="{59F38348-351A-7568-8F1D-3E1AE4611446}"/>
                  </a:ext>
                </a:extLst>
              </p:cNvPr>
              <p:cNvCxnSpPr/>
              <p:nvPr/>
            </p:nvCxnSpPr>
            <p:spPr bwMode="auto">
              <a:xfrm>
                <a:off x="8386178" y="4150801"/>
                <a:ext cx="0" cy="53840"/>
              </a:xfrm>
              <a:prstGeom prst="line">
                <a:avLst/>
              </a:prstGeom>
              <a:noFill/>
              <a:ln w="28575" cap="flat" cmpd="sng" algn="ctr">
                <a:solidFill>
                  <a:schemeClr val="bg1"/>
                </a:solidFill>
                <a:prstDash val="solid"/>
                <a:round/>
                <a:headEnd type="none" w="med" len="med"/>
                <a:tailEnd type="none" w="med" len="med"/>
              </a:ln>
              <a:effectLst/>
            </p:spPr>
          </p:cxnSp>
          <p:grpSp>
            <p:nvGrpSpPr>
              <p:cNvPr id="155" name="Group 154">
                <a:extLst>
                  <a:ext uri="{FF2B5EF4-FFF2-40B4-BE49-F238E27FC236}">
                    <a16:creationId xmlns:a16="http://schemas.microsoft.com/office/drawing/2014/main" id="{E99A26B7-23B7-7435-12BE-DB2FE6F5EEAC}"/>
                  </a:ext>
                </a:extLst>
              </p:cNvPr>
              <p:cNvGrpSpPr/>
              <p:nvPr/>
            </p:nvGrpSpPr>
            <p:grpSpPr>
              <a:xfrm>
                <a:off x="7080069" y="2836376"/>
                <a:ext cx="1123405" cy="1712243"/>
                <a:chOff x="7080069" y="2836376"/>
                <a:chExt cx="1123405" cy="1712243"/>
              </a:xfrm>
            </p:grpSpPr>
            <p:sp>
              <p:nvSpPr>
                <p:cNvPr id="156" name="TextBox 155">
                  <a:extLst>
                    <a:ext uri="{FF2B5EF4-FFF2-40B4-BE49-F238E27FC236}">
                      <a16:creationId xmlns:a16="http://schemas.microsoft.com/office/drawing/2014/main" id="{5F4BF95E-FF5F-E2C5-A6AE-983EDB5B6AF1}"/>
                    </a:ext>
                  </a:extLst>
                </p:cNvPr>
                <p:cNvSpPr txBox="1"/>
                <p:nvPr/>
              </p:nvSpPr>
              <p:spPr bwMode="auto">
                <a:xfrm>
                  <a:off x="7080069" y="4179287"/>
                  <a:ext cx="1123405"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b="1" dirty="0">
                      <a:solidFill>
                        <a:schemeClr val="bg1"/>
                      </a:solidFill>
                      <a:latin typeface="Calibri" panose="020F0502020204030204" pitchFamily="34" charset="0"/>
                    </a:rPr>
                    <a:t>1-49%</a:t>
                  </a:r>
                </a:p>
              </p:txBody>
            </p:sp>
            <p:grpSp>
              <p:nvGrpSpPr>
                <p:cNvPr id="157" name="Group 156">
                  <a:extLst>
                    <a:ext uri="{FF2B5EF4-FFF2-40B4-BE49-F238E27FC236}">
                      <a16:creationId xmlns:a16="http://schemas.microsoft.com/office/drawing/2014/main" id="{7F8EC6A6-A400-BCAD-D853-CCA60A5FBB36}"/>
                    </a:ext>
                  </a:extLst>
                </p:cNvPr>
                <p:cNvGrpSpPr/>
                <p:nvPr/>
              </p:nvGrpSpPr>
              <p:grpSpPr>
                <a:xfrm>
                  <a:off x="7085192" y="2836376"/>
                  <a:ext cx="1100753" cy="1314423"/>
                  <a:chOff x="7679464" y="3380740"/>
                  <a:chExt cx="890808" cy="1562662"/>
                </a:xfrm>
              </p:grpSpPr>
              <p:sp>
                <p:nvSpPr>
                  <p:cNvPr id="158" name="Rectangle 157">
                    <a:extLst>
                      <a:ext uri="{FF2B5EF4-FFF2-40B4-BE49-F238E27FC236}">
                        <a16:creationId xmlns:a16="http://schemas.microsoft.com/office/drawing/2014/main" id="{80647298-50C0-BB10-12E7-2CC8D722178F}"/>
                      </a:ext>
                    </a:extLst>
                  </p:cNvPr>
                  <p:cNvSpPr/>
                  <p:nvPr/>
                </p:nvSpPr>
                <p:spPr bwMode="auto">
                  <a:xfrm>
                    <a:off x="7679464" y="3805150"/>
                    <a:ext cx="890808" cy="11382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9" name="TextBox 158">
                    <a:extLst>
                      <a:ext uri="{FF2B5EF4-FFF2-40B4-BE49-F238E27FC236}">
                        <a16:creationId xmlns:a16="http://schemas.microsoft.com/office/drawing/2014/main" id="{1D4866A5-F0E2-5120-50F5-DE8ADB9A161C}"/>
                      </a:ext>
                    </a:extLst>
                  </p:cNvPr>
                  <p:cNvSpPr txBox="1"/>
                  <p:nvPr/>
                </p:nvSpPr>
                <p:spPr bwMode="auto">
                  <a:xfrm>
                    <a:off x="7685030" y="3380740"/>
                    <a:ext cx="879676" cy="439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41.7</a:t>
                    </a:r>
                  </a:p>
                </p:txBody>
              </p:sp>
            </p:grpSp>
          </p:grpSp>
        </p:grpSp>
        <p:grpSp>
          <p:nvGrpSpPr>
            <p:cNvPr id="149" name="Group 148">
              <a:extLst>
                <a:ext uri="{FF2B5EF4-FFF2-40B4-BE49-F238E27FC236}">
                  <a16:creationId xmlns:a16="http://schemas.microsoft.com/office/drawing/2014/main" id="{B8C75BB7-B98C-3BCC-4243-364FE90540E0}"/>
                </a:ext>
              </a:extLst>
            </p:cNvPr>
            <p:cNvGrpSpPr/>
            <p:nvPr/>
          </p:nvGrpSpPr>
          <p:grpSpPr>
            <a:xfrm>
              <a:off x="10036629" y="2400277"/>
              <a:ext cx="1123405" cy="2148342"/>
              <a:chOff x="7080069" y="2400277"/>
              <a:chExt cx="1123405" cy="2148342"/>
            </a:xfrm>
          </p:grpSpPr>
          <p:sp>
            <p:nvSpPr>
              <p:cNvPr id="150" name="TextBox 149">
                <a:extLst>
                  <a:ext uri="{FF2B5EF4-FFF2-40B4-BE49-F238E27FC236}">
                    <a16:creationId xmlns:a16="http://schemas.microsoft.com/office/drawing/2014/main" id="{00451760-1D3C-600E-4E6C-4D5E9EFC86F1}"/>
                  </a:ext>
                </a:extLst>
              </p:cNvPr>
              <p:cNvSpPr txBox="1"/>
              <p:nvPr/>
            </p:nvSpPr>
            <p:spPr bwMode="auto">
              <a:xfrm>
                <a:off x="7080069" y="4179287"/>
                <a:ext cx="1123405"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b="1" dirty="0">
                    <a:solidFill>
                      <a:schemeClr val="bg1"/>
                    </a:solidFill>
                    <a:latin typeface="Calibri" panose="020F0502020204030204" pitchFamily="34" charset="0"/>
                  </a:rPr>
                  <a:t>≥50%</a:t>
                </a:r>
              </a:p>
            </p:txBody>
          </p:sp>
          <p:grpSp>
            <p:nvGrpSpPr>
              <p:cNvPr id="151" name="Group 150">
                <a:extLst>
                  <a:ext uri="{FF2B5EF4-FFF2-40B4-BE49-F238E27FC236}">
                    <a16:creationId xmlns:a16="http://schemas.microsoft.com/office/drawing/2014/main" id="{2A2956CE-4D9E-CBF5-D0A0-476AFEFF0DAB}"/>
                  </a:ext>
                </a:extLst>
              </p:cNvPr>
              <p:cNvGrpSpPr/>
              <p:nvPr/>
            </p:nvGrpSpPr>
            <p:grpSpPr>
              <a:xfrm>
                <a:off x="7085192" y="2400277"/>
                <a:ext cx="1100753" cy="1750522"/>
                <a:chOff x="7679464" y="2862281"/>
                <a:chExt cx="890808" cy="2081122"/>
              </a:xfrm>
            </p:grpSpPr>
            <p:sp>
              <p:nvSpPr>
                <p:cNvPr id="152" name="Rectangle 151">
                  <a:extLst>
                    <a:ext uri="{FF2B5EF4-FFF2-40B4-BE49-F238E27FC236}">
                      <a16:creationId xmlns:a16="http://schemas.microsoft.com/office/drawing/2014/main" id="{AD92BBC5-7B34-FDD5-702D-10760729921E}"/>
                    </a:ext>
                  </a:extLst>
                </p:cNvPr>
                <p:cNvSpPr/>
                <p:nvPr/>
              </p:nvSpPr>
              <p:spPr bwMode="auto">
                <a:xfrm>
                  <a:off x="7679464" y="3286693"/>
                  <a:ext cx="890808" cy="165671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3" name="TextBox 152">
                  <a:extLst>
                    <a:ext uri="{FF2B5EF4-FFF2-40B4-BE49-F238E27FC236}">
                      <a16:creationId xmlns:a16="http://schemas.microsoft.com/office/drawing/2014/main" id="{916DF128-BDAD-B74A-7EC9-E41250CD1420}"/>
                    </a:ext>
                  </a:extLst>
                </p:cNvPr>
                <p:cNvSpPr txBox="1"/>
                <p:nvPr/>
              </p:nvSpPr>
              <p:spPr bwMode="auto">
                <a:xfrm>
                  <a:off x="7685030" y="2862281"/>
                  <a:ext cx="879676" cy="439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61.1</a:t>
                  </a:r>
                </a:p>
              </p:txBody>
            </p:sp>
          </p:grpSp>
        </p:grpSp>
      </p:grpSp>
      <p:sp>
        <p:nvSpPr>
          <p:cNvPr id="174" name="CuadroTexto 11">
            <a:extLst>
              <a:ext uri="{FF2B5EF4-FFF2-40B4-BE49-F238E27FC236}">
                <a16:creationId xmlns:a16="http://schemas.microsoft.com/office/drawing/2014/main" id="{8919897B-336E-A389-CDC5-21CF3FBBC11B}"/>
              </a:ext>
            </a:extLst>
          </p:cNvPr>
          <p:cNvSpPr txBox="1"/>
          <p:nvPr/>
        </p:nvSpPr>
        <p:spPr>
          <a:xfrm rot="16200000">
            <a:off x="5079661" y="3101269"/>
            <a:ext cx="3028013" cy="369332"/>
          </a:xfrm>
          <a:prstGeom prst="rect">
            <a:avLst/>
          </a:prstGeom>
          <a:noFill/>
        </p:spPr>
        <p:txBody>
          <a:bodyPr wrap="square" rtlCol="0">
            <a:spAutoFit/>
          </a:bodyPr>
          <a:lstStyle/>
          <a:p>
            <a:pPr lvl="0" algn="ctr">
              <a:defRPr/>
            </a:pPr>
            <a:r>
              <a:rPr lang="es-ES" b="1" kern="0" dirty="0" err="1">
                <a:solidFill>
                  <a:schemeClr val="bg1"/>
                </a:solidFill>
                <a:latin typeface="Calibri" panose="020F0502020204030204" pitchFamily="34" charset="0"/>
                <a:cs typeface="Calibri" panose="020F0502020204030204" pitchFamily="34" charset="0"/>
              </a:rPr>
              <a:t>pCR</a:t>
            </a:r>
            <a:r>
              <a:rPr lang="es-ES" b="1" kern="0" dirty="0">
                <a:solidFill>
                  <a:schemeClr val="bg1"/>
                </a:solidFill>
                <a:latin typeface="Calibri" panose="020F0502020204030204" pitchFamily="34" charset="0"/>
                <a:cs typeface="Calibri" panose="020F0502020204030204" pitchFamily="34" charset="0"/>
              </a:rPr>
              <a:t> Rate (%)</a:t>
            </a:r>
          </a:p>
        </p:txBody>
      </p:sp>
      <p:sp>
        <p:nvSpPr>
          <p:cNvPr id="175" name="CuadroTexto 11">
            <a:extLst>
              <a:ext uri="{FF2B5EF4-FFF2-40B4-BE49-F238E27FC236}">
                <a16:creationId xmlns:a16="http://schemas.microsoft.com/office/drawing/2014/main" id="{55E9208D-DD67-9941-DC5C-EAD336413B2A}"/>
              </a:ext>
            </a:extLst>
          </p:cNvPr>
          <p:cNvSpPr txBox="1"/>
          <p:nvPr/>
        </p:nvSpPr>
        <p:spPr>
          <a:xfrm rot="16200000">
            <a:off x="-525128" y="3101915"/>
            <a:ext cx="3028013" cy="369332"/>
          </a:xfrm>
          <a:prstGeom prst="rect">
            <a:avLst/>
          </a:prstGeom>
          <a:noFill/>
        </p:spPr>
        <p:txBody>
          <a:bodyPr wrap="square" rtlCol="0">
            <a:spAutoFit/>
          </a:bodyPr>
          <a:lstStyle/>
          <a:p>
            <a:pPr lvl="0" algn="ctr">
              <a:defRPr/>
            </a:pPr>
            <a:r>
              <a:rPr lang="es-ES" b="1" kern="0" dirty="0">
                <a:solidFill>
                  <a:schemeClr val="bg1"/>
                </a:solidFill>
                <a:latin typeface="Calibri" panose="020F0502020204030204" pitchFamily="34" charset="0"/>
                <a:cs typeface="Calibri" panose="020F0502020204030204" pitchFamily="34" charset="0"/>
              </a:rPr>
              <a:t>PD-L1 TPS (%)</a:t>
            </a:r>
          </a:p>
        </p:txBody>
      </p:sp>
      <p:sp>
        <p:nvSpPr>
          <p:cNvPr id="177" name="Oval 176">
            <a:extLst>
              <a:ext uri="{FF2B5EF4-FFF2-40B4-BE49-F238E27FC236}">
                <a16:creationId xmlns:a16="http://schemas.microsoft.com/office/drawing/2014/main" id="{EEA68147-062D-D720-A775-E7F7B6A1FDF4}"/>
              </a:ext>
            </a:extLst>
          </p:cNvPr>
          <p:cNvSpPr/>
          <p:nvPr/>
        </p:nvSpPr>
        <p:spPr bwMode="auto">
          <a:xfrm>
            <a:off x="4204906" y="2665070"/>
            <a:ext cx="69850" cy="65332"/>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78" name="Oval 177">
            <a:extLst>
              <a:ext uri="{FF2B5EF4-FFF2-40B4-BE49-F238E27FC236}">
                <a16:creationId xmlns:a16="http://schemas.microsoft.com/office/drawing/2014/main" id="{4965D41B-072B-DABF-F4F2-7106B0C4DAD3}"/>
              </a:ext>
            </a:extLst>
          </p:cNvPr>
          <p:cNvSpPr/>
          <p:nvPr/>
        </p:nvSpPr>
        <p:spPr bwMode="auto">
          <a:xfrm>
            <a:off x="3860157" y="4089211"/>
            <a:ext cx="69850" cy="65332"/>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79" name="Oval 178">
            <a:extLst>
              <a:ext uri="{FF2B5EF4-FFF2-40B4-BE49-F238E27FC236}">
                <a16:creationId xmlns:a16="http://schemas.microsoft.com/office/drawing/2014/main" id="{A58048F6-BCEE-BE1B-E0B0-324802E3A45C}"/>
              </a:ext>
            </a:extLst>
          </p:cNvPr>
          <p:cNvSpPr/>
          <p:nvPr/>
        </p:nvSpPr>
        <p:spPr bwMode="auto">
          <a:xfrm>
            <a:off x="4892081" y="4058543"/>
            <a:ext cx="69850" cy="65332"/>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80" name="Oval 179">
            <a:extLst>
              <a:ext uri="{FF2B5EF4-FFF2-40B4-BE49-F238E27FC236}">
                <a16:creationId xmlns:a16="http://schemas.microsoft.com/office/drawing/2014/main" id="{6C94CE23-64B2-1A39-5022-4097CCF97B35}"/>
              </a:ext>
            </a:extLst>
          </p:cNvPr>
          <p:cNvSpPr/>
          <p:nvPr/>
        </p:nvSpPr>
        <p:spPr bwMode="auto">
          <a:xfrm>
            <a:off x="4672627" y="4067826"/>
            <a:ext cx="69850" cy="65332"/>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81" name="Oval 180">
            <a:extLst>
              <a:ext uri="{FF2B5EF4-FFF2-40B4-BE49-F238E27FC236}">
                <a16:creationId xmlns:a16="http://schemas.microsoft.com/office/drawing/2014/main" id="{217110F5-16E9-64ED-A985-505EAEC815BA}"/>
              </a:ext>
            </a:extLst>
          </p:cNvPr>
          <p:cNvSpPr/>
          <p:nvPr/>
        </p:nvSpPr>
        <p:spPr bwMode="auto">
          <a:xfrm>
            <a:off x="4850339" y="4069541"/>
            <a:ext cx="69850" cy="65332"/>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182" name="Oval 181">
            <a:extLst>
              <a:ext uri="{FF2B5EF4-FFF2-40B4-BE49-F238E27FC236}">
                <a16:creationId xmlns:a16="http://schemas.microsoft.com/office/drawing/2014/main" id="{89B38749-7E11-2091-05F5-BD2BFA9707B1}"/>
              </a:ext>
            </a:extLst>
          </p:cNvPr>
          <p:cNvSpPr/>
          <p:nvPr/>
        </p:nvSpPr>
        <p:spPr bwMode="auto">
          <a:xfrm>
            <a:off x="4650665" y="4076295"/>
            <a:ext cx="69850" cy="65332"/>
          </a:xfrm>
          <a:prstGeom prst="ellipse">
            <a:avLst/>
          </a:prstGeom>
          <a:solidFill>
            <a:schemeClr val="bg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11423684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NADIM II: Investigator’s Conclusions</a:t>
            </a:r>
            <a:endParaRPr lang="en-US" altLang="en-US" dirty="0"/>
          </a:p>
        </p:txBody>
      </p:sp>
      <p:sp>
        <p:nvSpPr>
          <p:cNvPr id="10" name="Content Placeholder 2">
            <a:extLst>
              <a:ext uri="{FF2B5EF4-FFF2-40B4-BE49-F238E27FC236}">
                <a16:creationId xmlns:a16="http://schemas.microsoft.com/office/drawing/2014/main" id="{4E47B534-8A4B-4D33-840C-2D29FA589FEE}"/>
              </a:ext>
            </a:extLst>
          </p:cNvPr>
          <p:cNvSpPr>
            <a:spLocks noGrp="1"/>
          </p:cNvSpPr>
          <p:nvPr>
            <p:ph idx="1"/>
          </p:nvPr>
        </p:nvSpPr>
        <p:spPr/>
        <p:txBody>
          <a:bodyPr/>
          <a:lstStyle/>
          <a:p>
            <a:r>
              <a:rPr lang="en-US" dirty="0"/>
              <a:t>NADIM II confirms benefit of adding neoadjuvant nivolumab to CT in patients with resectable stage IIIA/B NSCLC vs neoadjuvant CT alone</a:t>
            </a:r>
          </a:p>
          <a:p>
            <a:pPr lvl="1"/>
            <a:r>
              <a:rPr lang="en-US" sz="2400" dirty="0"/>
              <a:t>pCR: 36.8% vs 6.9% (OR: 7.88; 95% CI: 1.70-36.5; </a:t>
            </a:r>
            <a:r>
              <a:rPr lang="en-US" sz="2400" i="1" dirty="0"/>
              <a:t>P</a:t>
            </a:r>
            <a:r>
              <a:rPr lang="en-US" sz="2400" dirty="0"/>
              <a:t> = .0068)</a:t>
            </a:r>
          </a:p>
          <a:p>
            <a:pPr lvl="1"/>
            <a:r>
              <a:rPr lang="en-US" sz="2400" dirty="0"/>
              <a:t>No impediment to feasibility of definitive surgery</a:t>
            </a:r>
          </a:p>
          <a:p>
            <a:pPr lvl="1"/>
            <a:r>
              <a:rPr lang="en-US" sz="2400" dirty="0"/>
              <a:t>Tolerable safety profile with moderate increase in grade 3/4 </a:t>
            </a:r>
            <a:r>
              <a:rPr lang="en-US" sz="2400" dirty="0" err="1"/>
              <a:t>TRAEs</a:t>
            </a:r>
            <a:r>
              <a:rPr lang="en-US" sz="2400" dirty="0"/>
              <a:t> (</a:t>
            </a:r>
            <a:r>
              <a:rPr lang="en-US" sz="2200" dirty="0"/>
              <a:t>25% vs 10.3%; OR: 2.82; 95% CI: 0.74-10.76; </a:t>
            </a:r>
            <a:r>
              <a:rPr lang="en-US" sz="2200" i="1" dirty="0"/>
              <a:t>P </a:t>
            </a:r>
            <a:r>
              <a:rPr lang="en-US" sz="2200" dirty="0"/>
              <a:t>= .201)</a:t>
            </a:r>
          </a:p>
          <a:p>
            <a:r>
              <a:rPr lang="en-US" dirty="0"/>
              <a:t>PD-L1 TPS has predictive value for pCR</a:t>
            </a:r>
          </a:p>
          <a:p>
            <a:pPr lvl="1"/>
            <a:r>
              <a:rPr lang="en-US" sz="2400" dirty="0"/>
              <a:t>AUC: 0.728 (95% CI: 0.59-0.87; Chi-squared </a:t>
            </a:r>
            <a:r>
              <a:rPr lang="en-US" sz="2400" i="1" dirty="0"/>
              <a:t>P</a:t>
            </a:r>
            <a:r>
              <a:rPr lang="en-US" sz="2400" dirty="0"/>
              <a:t> = .002)</a:t>
            </a:r>
          </a:p>
        </p:txBody>
      </p:sp>
      <p:sp>
        <p:nvSpPr>
          <p:cNvPr id="11" name="Text Box 11">
            <a:extLst>
              <a:ext uri="{FF2B5EF4-FFF2-40B4-BE49-F238E27FC236}">
                <a16:creationId xmlns:a16="http://schemas.microsoft.com/office/drawing/2014/main" id="{0C217C18-1C7B-D442-A70F-6CC77AFB7404}"/>
              </a:ext>
            </a:extLst>
          </p:cNvPr>
          <p:cNvSpPr txBox="1">
            <a:spLocks noChangeArrowheads="1"/>
          </p:cNvSpPr>
          <p:nvPr/>
        </p:nvSpPr>
        <p:spPr bwMode="auto">
          <a:xfrm>
            <a:off x="431591" y="635986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pt-BR"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Provencio-Pulla. ASCO 2022. Abstr 8501</a:t>
            </a:r>
            <a:r>
              <a:rPr kumimoji="0" lang="fr-FR"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spTree>
    <p:extLst>
      <p:ext uri="{BB962C8B-B14F-4D97-AF65-F5344CB8AC3E}">
        <p14:creationId xmlns:p14="http://schemas.microsoft.com/office/powerpoint/2010/main" val="15787988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clinicaloptions.com/oncology</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2022!</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9" y="1895478"/>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9" name="TextBox 8">
            <a:extLst>
              <a:ext uri="{FF2B5EF4-FFF2-40B4-BE49-F238E27FC236}">
                <a16:creationId xmlns:a16="http://schemas.microsoft.com/office/drawing/2014/main" id="{2B3D8715-3671-6231-4E95-763DF820789A}"/>
              </a:ext>
            </a:extLst>
          </p:cNvPr>
          <p:cNvSpPr txBox="1"/>
          <p:nvPr/>
        </p:nvSpPr>
        <p:spPr bwMode="auto">
          <a:xfrm>
            <a:off x="4361180" y="2898581"/>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7" name="TextBox 6">
            <a:extLst>
              <a:ext uri="{FF2B5EF4-FFF2-40B4-BE49-F238E27FC236}">
                <a16:creationId xmlns:a16="http://schemas.microsoft.com/office/drawing/2014/main" id="{2F7ECA82-B7A8-261A-145B-BB5D200DC085}"/>
              </a:ext>
            </a:extLst>
          </p:cNvPr>
          <p:cNvSpPr txBox="1"/>
          <p:nvPr/>
        </p:nvSpPr>
        <p:spPr bwMode="auto">
          <a:xfrm>
            <a:off x="612517" y="2901187"/>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Document_x0020_Category xmlns="f2277cee-0930-40bc-b2c1-194c0888de32">Conference Capsule Slides</Document_x0020_Category>
    <_dlc_DocId xmlns="d54cbe69-32bd-412a-b004-9152f949605e">56M7VY3CDVN5-1921703033-2</_dlc_DocId>
    <_dlc_DocIdUrl xmlns="d54cbe69-32bd-412a-b004-9152f949605e">
      <Url>https://intranet.clinicaloptions.com/mews/oncology/ONC_2022_ASCO_CF_(PRP5083)/LUNG_8501_Provencio-Pulla/_layouts/15/DocIdRedir.aspx?ID=56M7VY3CDVN5-1921703033-2</Url>
      <Description>56M7VY3CDVN5-1921703033-2</Description>
    </_dlc_DocIdUrl>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A8A8808DA167C459D67F50ABA66C0D6" ma:contentTypeVersion="1" ma:contentTypeDescription="Create a new document." ma:contentTypeScope="" ma:versionID="a23fec5536e8e216f983bd5f9f2fdcc9">
  <xsd:schema xmlns:xsd="http://www.w3.org/2001/XMLSchema" xmlns:xs="http://www.w3.org/2001/XMLSchema" xmlns:p="http://schemas.microsoft.com/office/2006/metadata/properties" xmlns:ns2="d54cbe69-32bd-412a-b004-9152f949605e" xmlns:ns3="f2277cee-0930-40bc-b2c1-194c0888de32" targetNamespace="http://schemas.microsoft.com/office/2006/metadata/properties" ma:root="true" ma:fieldsID="80799df53ba9fda57ec5a39e25132316" ns2:_="" ns3:_="">
    <xsd:import namespace="d54cbe69-32bd-412a-b004-9152f949605e"/>
    <xsd:import namespace="f2277cee-0930-40bc-b2c1-194c0888de32"/>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f2277cee-0930-40bc-b2c1-194c0888de32"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1957C37-A3C6-4F56-A636-BC679D603CDC}">
  <ds:schemaRefs>
    <ds:schemaRef ds:uri="http://purl.org/dc/elements/1.1/"/>
    <ds:schemaRef ds:uri="d54cbe69-32bd-412a-b004-9152f949605e"/>
    <ds:schemaRef ds:uri="http://purl.org/dc/terms/"/>
    <ds:schemaRef ds:uri="http://www.w3.org/XML/1998/namespace"/>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f2277cee-0930-40bc-b2c1-194c0888de32"/>
    <ds:schemaRef ds:uri="http://schemas.microsoft.com/office/2006/metadata/properties"/>
  </ds:schemaRefs>
</ds:datastoreItem>
</file>

<file path=customXml/itemProps2.xml><?xml version="1.0" encoding="utf-8"?>
<ds:datastoreItem xmlns:ds="http://schemas.openxmlformats.org/officeDocument/2006/customXml" ds:itemID="{78AB0A89-311B-44B4-A65A-77FBF52A56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f2277cee-0930-40bc-b2c1-194c0888de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3D49793-BEDA-4F5E-839F-48653085FE4A}">
  <ds:schemaRefs>
    <ds:schemaRef ds:uri="http://schemas.microsoft.com/sharepoint/events"/>
  </ds:schemaRefs>
</ds:datastoreItem>
</file>

<file path=customXml/itemProps4.xml><?xml version="1.0" encoding="utf-8"?>
<ds:datastoreItem xmlns:ds="http://schemas.openxmlformats.org/officeDocument/2006/customXml" ds:itemID="{EBE44E55-AE8B-42F1-95CE-D5DFCF6D391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5355</TotalTime>
  <Words>2399</Words>
  <Application>Microsoft Office PowerPoint</Application>
  <PresentationFormat>Widescreen</PresentationFormat>
  <Paragraphs>473</Paragraphs>
  <Slides>12</Slides>
  <Notes>12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12</vt:i4>
      </vt:variant>
    </vt:vector>
  </HeadingPairs>
  <TitlesOfParts>
    <vt:vector size="20" baseType="lpstr">
      <vt:lpstr>Microsoft YaHei</vt:lpstr>
      <vt:lpstr>Arial</vt:lpstr>
      <vt:lpstr>Calibri</vt:lpstr>
      <vt:lpstr>Roboto</vt:lpstr>
      <vt:lpstr>Times</vt:lpstr>
      <vt:lpstr>Wingdings</vt:lpstr>
      <vt:lpstr>2022_CCO_Template</vt:lpstr>
      <vt:lpstr>4_2017_HTAA_Diabetes</vt:lpstr>
      <vt:lpstr>NADIM II: Phase II Trial of Neoadjuvant  Nivolumab + Chemotherapy vs Chemotherapy in Resectable Stage IIIA/B NSCLC</vt:lpstr>
      <vt:lpstr>About These Slides</vt:lpstr>
      <vt:lpstr>NADIM II: Background</vt:lpstr>
      <vt:lpstr>NADIM II: Study Design</vt:lpstr>
      <vt:lpstr>NADIM II: Baseline Characteristics (ITT)</vt:lpstr>
      <vt:lpstr>NADIM II: Surgery (ITT)</vt:lpstr>
      <vt:lpstr>NADIM II: pCR (ITT; Primary Endpoint)</vt:lpstr>
      <vt:lpstr>NADIM II: Secondary Response Endpoints (ITT)</vt:lpstr>
      <vt:lpstr>NADIM II: Safety (ITT)</vt:lpstr>
      <vt:lpstr>NADIM II: Biomarkers (ITT)</vt:lpstr>
      <vt:lpstr>NADIM II: Investigator’s Conclusions</vt:lpstr>
      <vt:lpstr>Go Online for More CCO  Coverage of ASCO 2022!</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NADIM II: Phase II Trial of Neoadjuvant Nivolumab + Chemotherapy vs Chemotherapy in Resectable Stage IIIA/B NSCLC</dc:title>
  <dc:subject/>
  <dc:creator>Timothy Quill</dc:creator>
  <cp:keywords/>
  <dc:description/>
  <cp:lastModifiedBy>Natalia Kolenko</cp:lastModifiedBy>
  <cp:revision>74</cp:revision>
  <dcterms:created xsi:type="dcterms:W3CDTF">2022-06-02T23:20:10Z</dcterms:created>
  <dcterms:modified xsi:type="dcterms:W3CDTF">2022-06-10T17:59:10Z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dlc_DocIdItemGuid">
    <vt:lpwstr>2a56b238-fcae-49c3-bee4-23b8d8310a15</vt:lpwstr>
  </property>
  <property fmtid="{D5CDD505-2E9C-101B-9397-08002B2CF9AE}" pid="3" name="ContentTypeId">
    <vt:lpwstr>0x010100BA8A8808DA167C459D67F50ABA66C0D6</vt:lpwstr>
  </property>
</Properties>
</file>