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48"/>
  </p:notesMasterIdLst>
  <p:handoutMasterIdLst>
    <p:handoutMasterId r:id="rId49"/>
  </p:handoutMasterIdLst>
  <p:sldIdLst>
    <p:sldId id="321" r:id="rId7"/>
    <p:sldId id="308" r:id="rId8"/>
    <p:sldId id="294" r:id="rId9"/>
    <p:sldId id="296" r:id="rId10"/>
    <p:sldId id="585" r:id="rId11"/>
    <p:sldId id="586" r:id="rId12"/>
    <p:sldId id="550" r:id="rId13"/>
    <p:sldId id="551" r:id="rId14"/>
    <p:sldId id="579" r:id="rId15"/>
    <p:sldId id="588" r:id="rId16"/>
    <p:sldId id="589" r:id="rId17"/>
    <p:sldId id="547" r:id="rId18"/>
    <p:sldId id="552" r:id="rId19"/>
    <p:sldId id="590" r:id="rId20"/>
    <p:sldId id="553" r:id="rId21"/>
    <p:sldId id="554" r:id="rId22"/>
    <p:sldId id="558" r:id="rId23"/>
    <p:sldId id="559" r:id="rId24"/>
    <p:sldId id="560" r:id="rId25"/>
    <p:sldId id="592" r:id="rId26"/>
    <p:sldId id="591" r:id="rId27"/>
    <p:sldId id="563" r:id="rId28"/>
    <p:sldId id="567" r:id="rId29"/>
    <p:sldId id="566" r:id="rId30"/>
    <p:sldId id="569" r:id="rId31"/>
    <p:sldId id="593" r:id="rId32"/>
    <p:sldId id="568" r:id="rId33"/>
    <p:sldId id="571" r:id="rId34"/>
    <p:sldId id="594" r:id="rId35"/>
    <p:sldId id="573" r:id="rId36"/>
    <p:sldId id="576" r:id="rId37"/>
    <p:sldId id="581" r:id="rId38"/>
    <p:sldId id="577" r:id="rId39"/>
    <p:sldId id="587" r:id="rId40"/>
    <p:sldId id="555" r:id="rId41"/>
    <p:sldId id="595" r:id="rId42"/>
    <p:sldId id="564" r:id="rId43"/>
    <p:sldId id="565" r:id="rId44"/>
    <p:sldId id="574" r:id="rId45"/>
    <p:sldId id="584" r:id="rId46"/>
    <p:sldId id="318" r:id="rId47"/>
  </p:sldIdLst>
  <p:sldSz cx="12192000" cy="6858000"/>
  <p:notesSz cx="7315200" cy="9601200"/>
  <p:custDataLst>
    <p:tags r:id="rId5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8" clrIdx="12">
    <p:extLst>
      <p:ext uri="{19B8F6BF-5375-455C-9EA6-DF929625EA0E}">
        <p15:presenceInfo xmlns:p15="http://schemas.microsoft.com/office/powerpoint/2012/main" userId="S::lfowler@practicingclinicians.com::bdc4c4d6-9ded-467c-b80c-330a0ea8ffe4" providerId="AD"/>
      </p:ext>
    </p:extLst>
  </p:cmAuthor>
  <p:cmAuthor id="14" name="Megan Cartwright" initials="MC" lastIdx="22" clrIdx="13">
    <p:extLst>
      <p:ext uri="{19B8F6BF-5375-455C-9EA6-DF929625EA0E}">
        <p15:presenceInfo xmlns:p15="http://schemas.microsoft.com/office/powerpoint/2012/main" userId="S::mcartwright@clinicaloptions.com::aaeaf566-570c-41b1-9c90-11c8d9ac162b" providerId="AD"/>
      </p:ext>
    </p:extLst>
  </p:cmAuthor>
  <p:cmAuthor id="15" name="Anna Poppa" initials="AP" lastIdx="58" clrIdx="14">
    <p:extLst>
      <p:ext uri="{19B8F6BF-5375-455C-9EA6-DF929625EA0E}">
        <p15:presenceInfo xmlns:p15="http://schemas.microsoft.com/office/powerpoint/2012/main" userId="c33764466cc77507" providerId="Windows Live"/>
      </p:ext>
    </p:extLst>
  </p:cmAuthor>
  <p:cmAuthor id="16" name="CLINICALOPTIONS\tquill" initials="C" lastIdx="6" clrIdx="15">
    <p:extLst>
      <p:ext uri="{19B8F6BF-5375-455C-9EA6-DF929625EA0E}">
        <p15:presenceInfo xmlns:p15="http://schemas.microsoft.com/office/powerpoint/2012/main" userId="CLINICALOPTIONS\tquill" providerId="None"/>
      </p:ext>
    </p:extLst>
  </p:cmAuthor>
  <p:cmAuthor id="17" name="aboecler@clinicaloptions.com" initials="a" lastIdx="18" clrIdx="16">
    <p:extLst>
      <p:ext uri="{19B8F6BF-5375-455C-9EA6-DF929625EA0E}">
        <p15:presenceInfo xmlns:p15="http://schemas.microsoft.com/office/powerpoint/2012/main" userId="aboecler@clinicaloptions.com" providerId="None"/>
      </p:ext>
    </p:extLst>
  </p:cmAuthor>
  <p:cmAuthor id="18" name="Andrea Boecler" initials="AB" lastIdx="2" clrIdx="17">
    <p:extLst>
      <p:ext uri="{19B8F6BF-5375-455C-9EA6-DF929625EA0E}">
        <p15:presenceInfo xmlns:p15="http://schemas.microsoft.com/office/powerpoint/2012/main" userId="S::aboecler@clinicaloptions.com::28e82037-1239-4052-943b-ae184e0bc2af" providerId="AD"/>
      </p:ext>
    </p:extLst>
  </p:cmAuthor>
  <p:cmAuthor id="19" name="mcartwright@clinicaloptions.com" initials="m" lastIdx="13" clrIdx="18">
    <p:extLst>
      <p:ext uri="{19B8F6BF-5375-455C-9EA6-DF929625EA0E}">
        <p15:presenceInfo xmlns:p15="http://schemas.microsoft.com/office/powerpoint/2012/main" userId="mcartwright@clinicaloptions.com" providerId="None"/>
      </p:ext>
    </p:extLst>
  </p:cmAuthor>
  <p:cmAuthor id="20" name="Melanie Couton" initials="MC" lastIdx="1" clrIdx="19">
    <p:extLst>
      <p:ext uri="{19B8F6BF-5375-455C-9EA6-DF929625EA0E}">
        <p15:presenceInfo xmlns:p15="http://schemas.microsoft.com/office/powerpoint/2012/main" userId="ef8730672ba8664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CDCDCF"/>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45" autoAdjust="0"/>
    <p:restoredTop sz="85805" autoAdjust="0"/>
  </p:normalViewPr>
  <p:slideViewPr>
    <p:cSldViewPr snapToGrid="0" showGuides="1">
      <p:cViewPr varScale="1">
        <p:scale>
          <a:sx n="108" d="100"/>
          <a:sy n="108" d="100"/>
        </p:scale>
        <p:origin x="232" y="1640"/>
      </p:cViewPr>
      <p:guideLst>
        <p:guide orient="horz" pos="4128"/>
        <p:guide orient="horz" pos="1008"/>
        <p:guide orient="horz" pos="4032"/>
        <p:guide orient="horz" pos="151"/>
        <p:guide orient="horz" pos="264"/>
        <p:guide orient="horz" pos="3912"/>
        <p:guide pos="329"/>
        <p:guide pos="7407"/>
        <p:guide pos="3843"/>
        <p:guide pos="453"/>
        <p:guide pos="724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tags" Target="tags/tag1.xml"/><Relationship Id="rId55"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viewProps" Target="viewProps.xml"/><Relationship Id="rId5" Type="http://schemas.openxmlformats.org/officeDocument/2006/relationships/customXml" Target="../customXml/item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3</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5A9CD1-378D-4C9F-981C-DD7277607FDE}" type="slidenum">
              <a:rPr lang="en-US" altLang="en-US" smtClean="0"/>
              <a:pPr>
                <a:spcBef>
                  <a:spcPct val="0"/>
                </a:spcBef>
              </a:pPr>
              <a:t>4</a:t>
            </a:fld>
            <a:endParaRPr lang="en-US" altLang="en-US" dirty="0"/>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disclosure information of the faculty and staff involved in the development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 bone marrow; GI, gastrointestinal; SM, systemic mastocytosis.</a:t>
            </a:r>
            <a:endParaRPr lang="en-US" i="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052486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850018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 bone marrow; IHC, immunohistochemistry; SM, systemic mastocytosis; WHO, World Health Organization.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721892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ANC, absolute neutrophil count; AHN, associated hematologic neoplasm; BM, bone marrow; GI, gastrointestinal; Hb, hemoglobin; PLT, platelet; SM, systemic mastocytosis; WHO, World Health Organization.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109675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AHN, associated hematologic neoplasm; AML, acute myeloid leukemia; ASM, aggressive systemic mastocytosis; BM, bone marrow; ISM, indolent systemic mastocytosis; MCL, mast cell leukemia; MDS, myelodysplastic syndromes; MPN, </a:t>
            </a:r>
            <a:r>
              <a:rPr lang="en-US" b="0" i="1" dirty="0">
                <a:solidFill>
                  <a:srgbClr val="4D5156"/>
                </a:solidFill>
                <a:effectLst/>
                <a:latin typeface="Roboto" panose="02000000000000000000" pitchFamily="2" charset="0"/>
              </a:rPr>
              <a:t>myeloproliferative neoplasms; PB, peripheral blood; </a:t>
            </a:r>
            <a:r>
              <a:rPr lang="en-US" i="1" dirty="0"/>
              <a:t>SM, systemic mastocytosis; WBC, white blood cell; WHO, World Health Organization.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9299429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AHN, associated hematologic neoplasm; AML, acute myeloid leukemia; ASM, aggressive systemic mastocytosis; CM, cutaneous mastocytosis; ECNM, European Competence Network on Mastocytosis; ISM, indolent systemic mastocytosis; MCL, mast cell leukemia; MCS, mast cell sarcoma; MIS, mastocytosis in the skin; OS, overall survival; SM, systemic mastocytosis; SSM, smoldering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049415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AHN, associated hematologic neoplasm;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584183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NSAID, nonsteroidal anti-inflammatory drug;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1605875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ASO, allele-specific oligonucleotide real-time quantitative polymerase chain reaction; BM, bone marrow; IHC, immunohistochemistry; NGS, next-generation sequencing; PCR, polymerase chain reaction;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13619636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AHN, associated hematologic neoplasm; ASM, aggressive systemic mastocytosis; BM, bone marrow; ISM, indolent systemic mastocytosis; MCL, mast cell leukemia; SM, systemic mastocytosis; SSM, smoldering systemic mastocytosis; WHO, World Health Organization.</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10263467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8740390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AHN, associated hematologic neoplasm; MCL, mast cell leukemia;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1049824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AHN, associated hematologic neoplasm; ASM, aggressive systemic mastocytosis; DoR, duration of response; ECOG, Eastern Cooperative Oncology Group; ITT, intention-to-treat; MCL, mast cell leukemia; OS, overall survival; PD, progressive disease; PFS, progression-free survival; PRO, patient-reported outcomes; PS, performance status; QoL, quality of life; SM, systemic mastocytosis.</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14140713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duration of response; EMA, European Medicines Agency; IWG, International Working Group; NE, not estimated; ORR, overall response rate; PD, progressive disease; SD, stable disease; 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4213030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 bone marrow; SM, systemic mastocytosis.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66783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ITT, intention-to-treat; OS, overall survival;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1376644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ITT, intention-to-treat; PD, progressive disease;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3434774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AHN, associated hematologic neoplasm; MCL, mast cell leukemia; PLT, platelet; </a:t>
            </a:r>
            <a:r>
              <a:rPr lang="en-US" i="1" dirty="0"/>
              <a:t>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19927388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duration of response; ECOG, Eastern Cooperative Oncology Group; </a:t>
            </a:r>
            <a:r>
              <a:rPr lang="en-US" i="1" dirty="0" err="1"/>
              <a:t>mIWG</a:t>
            </a:r>
            <a:r>
              <a:rPr lang="en-US" i="1" dirty="0"/>
              <a:t>-MRT-ECNM, Modified International Working Group-Myeloproliferative Neoplasm Research and Treatment European Competence Network on Mastocytosis; MTD, maximum tolerated dose; ORR, overall response rate; OS, overall survival; PFS, progression-free survival; PK, pharmacokinetic; PLT, platelet; PRO, patient-reported outcome; PS, performance status; RP2D, recommended phase II dose; SM, systemic mastocytosis; TTR, time to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3776128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effectLst/>
                <a:latin typeface="Calibri" panose="020F0502020204030204" pitchFamily="34" charset="0"/>
                <a:ea typeface="Calibri" panose="020F0502020204030204" pitchFamily="34" charset="0"/>
                <a:cs typeface="Times New Roman" panose="02020603050405020304" pitchFamily="18" charset="0"/>
              </a:rPr>
              <a:t>CI, clinical improvement; CR, complete remission; CRh, complete remission with partial hematologic recovery; DoR, duration of response; </a:t>
            </a:r>
            <a:r>
              <a:rPr lang="en-US" i="1" dirty="0" err="1"/>
              <a:t>mIWG</a:t>
            </a:r>
            <a:r>
              <a:rPr lang="en-US" i="1" dirty="0"/>
              <a:t>-MRT-ECNM, Modified International Working Group-Myeloproliferative Neoplasm Research and Treatment European Competence Network on Mastocytosis; NE, not estimable; </a:t>
            </a:r>
            <a:r>
              <a:rPr lang="en-US" sz="1200" i="1" dirty="0">
                <a:effectLst/>
                <a:latin typeface="Calibri" panose="020F0502020204030204" pitchFamily="34" charset="0"/>
                <a:ea typeface="Calibri" panose="020F0502020204030204" pitchFamily="34" charset="0"/>
                <a:cs typeface="Times New Roman" panose="02020603050405020304" pitchFamily="18" charset="0"/>
              </a:rPr>
              <a:t>ORR, overall response rate; PD, progressive disease; PR, partial remission; SD, stable disease;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11461351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NE, not estimable; NR, not reached; OS, overall survival;</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SM, systemic mastocytosis.</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dirty="0"/>
          </a:p>
        </p:txBody>
      </p:sp>
    </p:spTree>
    <p:extLst>
      <p:ext uri="{BB962C8B-B14F-4D97-AF65-F5344CB8AC3E}">
        <p14:creationId xmlns:p14="http://schemas.microsoft.com/office/powerpoint/2010/main" val="7059301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DoR, duration of response; ECOG, Eastern Cooperative Oncology Group; EORTC-QLQ-C30, European Organization for Research and Treatment of Cancer Core QoL Questionnaire C30; MCL, mast cell leukemia; </a:t>
            </a:r>
            <a:r>
              <a:rPr lang="en-US" sz="1800" i="1" dirty="0" err="1"/>
              <a:t>mIWG</a:t>
            </a:r>
            <a:r>
              <a:rPr lang="en-US" sz="1800" i="1" dirty="0"/>
              <a:t>-MRT-ECNM, Modified International Working Group-Myeloproliferative Neoplasm Research and Treatment European Competence Network on Mastocytosis;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ORR, overall response rate; OS, overall survival; PD, progressive disease; PFS, progression-free survival; PLT, platelet; PS, performance status; QoL, quality of life; SAF, </a:t>
            </a:r>
            <a:r>
              <a:rPr lang="en-US" sz="1800" i="1" dirty="0" err="1">
                <a:effectLst/>
                <a:latin typeface="Calibri" panose="020F0502020204030204" pitchFamily="34" charset="0"/>
                <a:ea typeface="Calibri" panose="020F0502020204030204" pitchFamily="34" charset="0"/>
                <a:cs typeface="Times New Roman" panose="02020603050405020304" pitchFamily="18" charset="0"/>
              </a:rPr>
              <a:t>AdvSM</a:t>
            </a:r>
            <a:r>
              <a:rPr lang="en-US" sz="1800" i="1" dirty="0">
                <a:effectLst/>
                <a:latin typeface="Calibri" panose="020F0502020204030204" pitchFamily="34" charset="0"/>
                <a:ea typeface="Calibri" panose="020F0502020204030204" pitchFamily="34" charset="0"/>
                <a:cs typeface="Times New Roman" panose="02020603050405020304" pitchFamily="18" charset="0"/>
              </a:rPr>
              <a:t>–Symptom Assessment Form; SM, systemic mastocytosis; TSS, total symptom score; TTR, time to response.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14900491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effectLst/>
                <a:latin typeface="Calibri" panose="020F0502020204030204" pitchFamily="34" charset="0"/>
                <a:ea typeface="Calibri" panose="020F0502020204030204" pitchFamily="34" charset="0"/>
                <a:cs typeface="Times New Roman" panose="02020603050405020304" pitchFamily="18" charset="0"/>
              </a:rPr>
              <a:t>CI, clinical improvement; CR, complete remission; CRh, complete remission with partial hematologic recovery; </a:t>
            </a:r>
            <a:r>
              <a:rPr lang="en-US" i="1" dirty="0" err="1"/>
              <a:t>mIWG</a:t>
            </a:r>
            <a:r>
              <a:rPr lang="en-US" i="1" dirty="0"/>
              <a:t>-MRT-ECNM, Modified International Working Group-Myeloproliferative Neoplasm Research and Treatment European Competence Network on Mastocytosis; </a:t>
            </a:r>
            <a:r>
              <a:rPr lang="en-US" sz="1200" i="1" dirty="0">
                <a:effectLst/>
                <a:latin typeface="Calibri" panose="020F0502020204030204" pitchFamily="34" charset="0"/>
                <a:ea typeface="Calibri" panose="020F0502020204030204" pitchFamily="34" charset="0"/>
                <a:cs typeface="Times New Roman" panose="02020603050405020304" pitchFamily="18" charset="0"/>
              </a:rPr>
              <a:t>ORR, overall response rate; PD, progressive disease; PR, partial remission; SD, stable disease;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dirty="0"/>
          </a:p>
        </p:txBody>
      </p:sp>
    </p:spTree>
    <p:extLst>
      <p:ext uri="{BB962C8B-B14F-4D97-AF65-F5344CB8AC3E}">
        <p14:creationId xmlns:p14="http://schemas.microsoft.com/office/powerpoint/2010/main" val="22744739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ASM, aggressive systemic mastocytosis; </a:t>
            </a:r>
            <a:r>
              <a:rPr lang="en-US" i="1" dirty="0"/>
              <a:t>H,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systemic mastocytosis–associated hematologic neoplasm; </a:t>
            </a:r>
            <a:r>
              <a:rPr lang="en-US" i="1" dirty="0"/>
              <a:t>BM, bone marrow; M, mast cell leukemia; PB, peripheral blood.</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78918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TRAE, treatment-related adverse event; 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6393093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AHN, associated hematologic neoplasm; ASM, aggressive systemic mastocytosis; </a:t>
            </a:r>
            <a:r>
              <a:rPr lang="en-US" i="1" dirty="0"/>
              <a:t>DoR, duration of response; GI, gastrointestinal; GVHD, graft-vs-host disease; HSCT, </a:t>
            </a:r>
            <a:r>
              <a:rPr lang="en-US" b="0" i="1" dirty="0">
                <a:solidFill>
                  <a:srgbClr val="202124"/>
                </a:solidFill>
                <a:effectLst/>
                <a:latin typeface="Roboto" panose="02000000000000000000" pitchFamily="2" charset="0"/>
              </a:rPr>
              <a:t>hematopoietic stem cell transplantation; </a:t>
            </a:r>
            <a:r>
              <a:rPr lang="en-US" i="1" dirty="0"/>
              <a:t>ORR, overall response rate;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SM, systemic mastocytosis.</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dirty="0"/>
          </a:p>
        </p:txBody>
      </p:sp>
    </p:spTree>
    <p:extLst>
      <p:ext uri="{BB962C8B-B14F-4D97-AF65-F5344CB8AC3E}">
        <p14:creationId xmlns:p14="http://schemas.microsoft.com/office/powerpoint/2010/main" val="2053055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AHN, associated hematologic neoplasm; </a:t>
            </a:r>
            <a:r>
              <a:rPr lang="en-US" sz="1800" i="1" dirty="0"/>
              <a:t>HSCT, </a:t>
            </a:r>
            <a:r>
              <a:rPr lang="en-US" sz="1800" b="0" i="1" dirty="0">
                <a:solidFill>
                  <a:srgbClr val="202124"/>
                </a:solidFill>
                <a:effectLst/>
                <a:latin typeface="Roboto" panose="02000000000000000000" pitchFamily="2" charset="0"/>
              </a:rPr>
              <a:t>hematopoietic stem cell transplantation;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MCL, mast cell leukemia; PLT, platelet;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dirty="0"/>
          </a:p>
        </p:txBody>
      </p:sp>
    </p:spTree>
    <p:extLst>
      <p:ext uri="{BB962C8B-B14F-4D97-AF65-F5344CB8AC3E}">
        <p14:creationId xmlns:p14="http://schemas.microsoft.com/office/powerpoint/2010/main" val="15596749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t>ISM, indolent systemic mastocytosis;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dirty="0"/>
          </a:p>
        </p:txBody>
      </p:sp>
    </p:spTree>
    <p:extLst>
      <p:ext uri="{BB962C8B-B14F-4D97-AF65-F5344CB8AC3E}">
        <p14:creationId xmlns:p14="http://schemas.microsoft.com/office/powerpoint/2010/main" val="4193864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dirty="0"/>
          </a:p>
        </p:txBody>
      </p:sp>
    </p:spTree>
    <p:extLst>
      <p:ext uri="{BB962C8B-B14F-4D97-AF65-F5344CB8AC3E}">
        <p14:creationId xmlns:p14="http://schemas.microsoft.com/office/powerpoint/2010/main" val="27260893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NSAID, nonsteroidal anti-inflammatory drug; PPI, proton pump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36</a:t>
            </a:fld>
            <a:endParaRPr lang="en-US" altLang="en-US" dirty="0"/>
          </a:p>
        </p:txBody>
      </p:sp>
    </p:spTree>
    <p:extLst>
      <p:ext uri="{BB962C8B-B14F-4D97-AF65-F5344CB8AC3E}">
        <p14:creationId xmlns:p14="http://schemas.microsoft.com/office/powerpoint/2010/main" val="1199081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37</a:t>
            </a:fld>
            <a:endParaRPr lang="en-US" altLang="en-US" dirty="0"/>
          </a:p>
        </p:txBody>
      </p:sp>
    </p:spTree>
    <p:extLst>
      <p:ext uri="{BB962C8B-B14F-4D97-AF65-F5344CB8AC3E}">
        <p14:creationId xmlns:p14="http://schemas.microsoft.com/office/powerpoint/2010/main" val="9763118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ANC, absolute neutrophil count; Hb, hemoglobin; MCL, mast cell leukemia; PLT, platelet;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SM, systemic mastocytosis.</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dirty="0"/>
          </a:p>
        </p:txBody>
      </p:sp>
    </p:spTree>
    <p:extLst>
      <p:ext uri="{BB962C8B-B14F-4D97-AF65-F5344CB8AC3E}">
        <p14:creationId xmlns:p14="http://schemas.microsoft.com/office/powerpoint/2010/main" val="37206459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dirty="0">
                <a:effectLst/>
                <a:latin typeface="Calibri" panose="020F0502020204030204" pitchFamily="34" charset="0"/>
                <a:ea typeface="Calibri" panose="020F0502020204030204" pitchFamily="34" charset="0"/>
                <a:cs typeface="Times New Roman" panose="02020603050405020304" pitchFamily="18" charset="0"/>
              </a:rPr>
              <a:t>PLT, platelet; SM, systemic mastocytosis.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39</a:t>
            </a:fld>
            <a:endParaRPr lang="en-US" altLang="en-US" dirty="0"/>
          </a:p>
        </p:txBody>
      </p:sp>
    </p:spTree>
    <p:extLst>
      <p:ext uri="{BB962C8B-B14F-4D97-AF65-F5344CB8AC3E}">
        <p14:creationId xmlns:p14="http://schemas.microsoft.com/office/powerpoint/2010/main" val="4836052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PLT, platelet.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dirty="0"/>
          </a:p>
        </p:txBody>
      </p:sp>
    </p:spTree>
    <p:extLst>
      <p:ext uri="{BB962C8B-B14F-4D97-AF65-F5344CB8AC3E}">
        <p14:creationId xmlns:p14="http://schemas.microsoft.com/office/powerpoint/2010/main" val="19552872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41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B418BC65-FA9C-4AD6-96A5-06C2F5B6979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9" descr="A picture containing icon&#10;&#10;Description automatically generated">
            <a:extLst>
              <a:ext uri="{FF2B5EF4-FFF2-40B4-BE49-F238E27FC236}">
                <a16:creationId xmlns:a16="http://schemas.microsoft.com/office/drawing/2014/main" id="{42E79C8A-E7C4-431E-B7EE-896656B4782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dirty="0"/>
              <a:t>Incorporating Targeted Therapies Into Multidisciplinary Care for Advanced </a:t>
            </a:r>
            <a:br>
              <a:rPr lang="en-US" altLang="en-US" sz="4000" dirty="0"/>
            </a:br>
            <a:r>
              <a:rPr lang="en-US" altLang="en-US" sz="4000" dirty="0"/>
              <a:t>Systemic Mastocytosis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47614" y="6384725"/>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Blueprint Medicines.</a:t>
            </a:r>
          </a:p>
        </p:txBody>
      </p:sp>
      <p:pic>
        <p:nvPicPr>
          <p:cNvPr id="5" name="Picture 4" descr="A picture containing graphical user interface&#10;&#10;Description automatically generated">
            <a:extLst>
              <a:ext uri="{FF2B5EF4-FFF2-40B4-BE49-F238E27FC236}">
                <a16:creationId xmlns:a16="http://schemas.microsoft.com/office/drawing/2014/main" id="{F394971C-5F8B-4BD9-882E-D9BABFEE2A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288" y="239713"/>
            <a:ext cx="2021881" cy="107939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2" name="Group 1">
            <a:extLst>
              <a:ext uri="{FF2B5EF4-FFF2-40B4-BE49-F238E27FC236}">
                <a16:creationId xmlns:a16="http://schemas.microsoft.com/office/drawing/2014/main" id="{7231FD6C-77AC-441B-8659-B8C17CCBBFFF}"/>
              </a:ext>
            </a:extLst>
          </p:cNvPr>
          <p:cNvGrpSpPr/>
          <p:nvPr/>
        </p:nvGrpSpPr>
        <p:grpSpPr>
          <a:xfrm>
            <a:off x="4156075" y="3332497"/>
            <a:ext cx="3479671" cy="613720"/>
            <a:chOff x="4156075" y="3332497"/>
            <a:chExt cx="3479671" cy="613720"/>
          </a:xfrm>
        </p:grpSpPr>
        <p:pic>
          <p:nvPicPr>
            <p:cNvPr id="10" name="Picture 9" descr="A picture containing text, ax, wheel&#10;&#10;Description automatically generated">
              <a:extLst>
                <a:ext uri="{FF2B5EF4-FFF2-40B4-BE49-F238E27FC236}">
                  <a16:creationId xmlns:a16="http://schemas.microsoft.com/office/drawing/2014/main" id="{F1D6D4D7-827C-42C1-9418-36DA1FEAF2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9" name="Rectangle 7">
              <a:extLst>
                <a:ext uri="{FF2B5EF4-FFF2-40B4-BE49-F238E27FC236}">
                  <a16:creationId xmlns:a16="http://schemas.microsoft.com/office/drawing/2014/main" id="{7A461AF3-35F7-4400-ABFE-FB7268368A0C}"/>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sz="half" idx="1"/>
          </p:nvPr>
        </p:nvSpPr>
        <p:spPr/>
        <p:txBody>
          <a:bodyPr/>
          <a:lstStyle/>
          <a:p>
            <a:pPr marL="0" indent="0">
              <a:buNone/>
            </a:pPr>
            <a:r>
              <a:rPr lang="en-US" altLang="en-US" b="1" dirty="0">
                <a:solidFill>
                  <a:srgbClr val="E1471D"/>
                </a:solidFill>
              </a:rPr>
              <a:t>Prithviraj Bose, MD</a:t>
            </a:r>
            <a:br>
              <a:rPr lang="en-US" altLang="en-US" b="1" dirty="0">
                <a:solidFill>
                  <a:schemeClr val="accent3"/>
                </a:solidFill>
              </a:rPr>
            </a:br>
            <a:r>
              <a:rPr lang="en-US" altLang="en-US" sz="2400" i="1" dirty="0"/>
              <a:t>Associate Professor</a:t>
            </a:r>
            <a:br>
              <a:rPr lang="en-US" altLang="en-US" sz="2400" dirty="0"/>
            </a:br>
            <a:r>
              <a:rPr lang="en-US" altLang="en-US" sz="2400" dirty="0"/>
              <a:t>Division of Cancer Medicine</a:t>
            </a:r>
            <a:br>
              <a:rPr lang="en-US" altLang="en-US" sz="2400" dirty="0"/>
            </a:br>
            <a:r>
              <a:rPr lang="en-US" altLang="en-US" sz="2400" dirty="0"/>
              <a:t>Department of Leukemia</a:t>
            </a:r>
            <a:br>
              <a:rPr lang="en-US" altLang="en-US" sz="2400" dirty="0"/>
            </a:br>
            <a:r>
              <a:rPr lang="en-US" altLang="en-US" sz="2400" dirty="0"/>
              <a:t>The University of Texas MD Anderson Cancer Center</a:t>
            </a:r>
            <a:br>
              <a:rPr lang="en-US" altLang="en-US" sz="2400" dirty="0"/>
            </a:br>
            <a:r>
              <a:rPr lang="en-US" altLang="en-US" sz="2400" dirty="0"/>
              <a:t>Houston, Texas</a:t>
            </a:r>
          </a:p>
          <a:p>
            <a:pPr marL="0" indent="0">
              <a:buNone/>
            </a:pPr>
            <a:r>
              <a:rPr lang="en-US" altLang="en-US" b="1" dirty="0">
                <a:solidFill>
                  <a:srgbClr val="E1471D"/>
                </a:solidFill>
              </a:rPr>
              <a:t>Ilene A. Galinsky, NP</a:t>
            </a:r>
            <a:br>
              <a:rPr lang="en-US" altLang="en-US" b="1" dirty="0">
                <a:solidFill>
                  <a:schemeClr val="hlink"/>
                </a:solidFill>
              </a:rPr>
            </a:br>
            <a:r>
              <a:rPr lang="en-US" altLang="en-US" sz="2400" i="1" dirty="0"/>
              <a:t>Senior Research Program Adult Leukemia Nurse Practitioner</a:t>
            </a:r>
            <a:br>
              <a:rPr lang="en-US" altLang="en-US" sz="2400" i="1" dirty="0"/>
            </a:br>
            <a:r>
              <a:rPr lang="en-US" altLang="en-US" sz="2400" dirty="0"/>
              <a:t>Department of Leukemia</a:t>
            </a:r>
            <a:br>
              <a:rPr lang="en-US" altLang="en-US" sz="2400" dirty="0"/>
            </a:br>
            <a:r>
              <a:rPr lang="en-US" altLang="en-US" sz="2400" dirty="0"/>
              <a:t>Dana-Farber Cancer Institute/</a:t>
            </a:r>
            <a:br>
              <a:rPr lang="en-US" altLang="en-US" sz="2400" dirty="0"/>
            </a:br>
            <a:r>
              <a:rPr lang="en-US" altLang="en-US" sz="2400" dirty="0"/>
              <a:t>Brigham and Women’s Hospital</a:t>
            </a:r>
            <a:br>
              <a:rPr lang="en-US" altLang="en-US" sz="2400" dirty="0"/>
            </a:br>
            <a:r>
              <a:rPr lang="en-US" altLang="en-US" sz="2400" dirty="0"/>
              <a:t>Boston, Massachusetts</a:t>
            </a:r>
          </a:p>
          <a:p>
            <a:pPr marL="0" indent="0">
              <a:buNone/>
            </a:pPr>
            <a:endParaRPr lang="en-US" altLang="en-US" sz="2400" dirty="0"/>
          </a:p>
        </p:txBody>
      </p:sp>
      <p:sp>
        <p:nvSpPr>
          <p:cNvPr id="2" name="Content Placeholder 1">
            <a:extLst>
              <a:ext uri="{FF2B5EF4-FFF2-40B4-BE49-F238E27FC236}">
                <a16:creationId xmlns:a16="http://schemas.microsoft.com/office/drawing/2014/main" id="{1B380CE2-9B65-41D8-B3AD-C3B910186D6F}"/>
              </a:ext>
            </a:extLst>
          </p:cNvPr>
          <p:cNvSpPr>
            <a:spLocks noGrp="1"/>
          </p:cNvSpPr>
          <p:nvPr>
            <p:ph sz="half" idx="2"/>
          </p:nvPr>
        </p:nvSpPr>
        <p:spPr/>
        <p:txBody>
          <a:bodyPr/>
          <a:lstStyle/>
          <a:p>
            <a:pPr marL="0" indent="0">
              <a:buNone/>
            </a:pPr>
            <a:r>
              <a:rPr lang="en-US" altLang="en-US" b="1" dirty="0">
                <a:solidFill>
                  <a:srgbClr val="E1471D"/>
                </a:solidFill>
              </a:rPr>
              <a:t>Caitlin R. Rausch, PharmD</a:t>
            </a:r>
            <a:br>
              <a:rPr lang="en-US" altLang="en-US" b="1" dirty="0">
                <a:solidFill>
                  <a:schemeClr val="accent3"/>
                </a:solidFill>
              </a:rPr>
            </a:br>
            <a:r>
              <a:rPr lang="en-US" altLang="en-US" sz="2400" i="1" dirty="0"/>
              <a:t>Clinical Pharmacy Specialist, </a:t>
            </a:r>
            <a:r>
              <a:rPr lang="en-US" altLang="en-US" sz="2400" dirty="0"/>
              <a:t>Leukemia</a:t>
            </a:r>
            <a:br>
              <a:rPr lang="en-US" altLang="en-US" sz="2400" dirty="0"/>
            </a:br>
            <a:r>
              <a:rPr lang="en-US" altLang="en-US" sz="2400" dirty="0"/>
              <a:t>Division of Pharmacy</a:t>
            </a:r>
            <a:br>
              <a:rPr lang="en-US" altLang="en-US" sz="2400" dirty="0"/>
            </a:br>
            <a:r>
              <a:rPr lang="en-US" altLang="en-US" sz="2400" dirty="0"/>
              <a:t>The University of Texas MD Anderson Cancer Center</a:t>
            </a:r>
            <a:br>
              <a:rPr lang="en-US" altLang="en-US" sz="2400" dirty="0"/>
            </a:br>
            <a:r>
              <a:rPr lang="en-US" altLang="en-US" sz="2400" dirty="0"/>
              <a:t>Houston, Texas</a:t>
            </a:r>
          </a:p>
          <a:p>
            <a:pPr marL="0" indent="0">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a:xfrm>
            <a:off x="604675" y="1513046"/>
            <a:ext cx="10877529" cy="5040153"/>
          </a:xfrm>
        </p:spPr>
        <p:txBody>
          <a:bodyPr rtlCol="0">
            <a:normAutofit lnSpcReduction="10000"/>
          </a:bodyPr>
          <a:lstStyle/>
          <a:p>
            <a:pPr marL="0" indent="0">
              <a:lnSpc>
                <a:spcPct val="100000"/>
              </a:lnSpc>
              <a:buClr>
                <a:schemeClr val="accent6"/>
              </a:buClr>
              <a:buNone/>
              <a:defRPr/>
            </a:pPr>
            <a:r>
              <a:rPr lang="en-US" dirty="0"/>
              <a:t>The </a:t>
            </a:r>
            <a:r>
              <a:rPr lang="en-US" b="1" i="1" dirty="0"/>
              <a:t>faculty</a:t>
            </a:r>
            <a:r>
              <a:rPr lang="en-US" dirty="0"/>
              <a:t> reported the following relevant financial relationships or relationships to products or devices they have with ineligible companies related to the content of this educational activity:</a:t>
            </a:r>
          </a:p>
          <a:p>
            <a:pPr marL="0" indent="0">
              <a:lnSpc>
                <a:spcPct val="100000"/>
              </a:lnSpc>
              <a:buClr>
                <a:schemeClr val="accent6"/>
              </a:buClr>
              <a:buNone/>
              <a:defRPr/>
            </a:pPr>
            <a:r>
              <a:rPr lang="en-US" sz="2600" b="1" dirty="0">
                <a:solidFill>
                  <a:srgbClr val="E1471D"/>
                </a:solidFill>
              </a:rPr>
              <a:t>Prithviraj Bose, MD, </a:t>
            </a:r>
            <a:r>
              <a:rPr lang="en-US" sz="2600" dirty="0"/>
              <a:t>has disclosed that he has received consulting fees from AbbVie, Blueprint Medicines, Bristol-Myers Squibb, CTI BioPharma, Incyte, Karyopharm, Novartis, Pharma Essentia, and Sierra Oncology and funds for research support from Astellas, Blueprint Medicines, Bristol-Myers Squibb, Cogent, Constellation, CTI BioPharma, Incyte, Ionis, Kartos, NS Pharma, Pfizer, and Promedior. </a:t>
            </a:r>
          </a:p>
          <a:p>
            <a:pPr marL="0" indent="0">
              <a:lnSpc>
                <a:spcPct val="100000"/>
              </a:lnSpc>
              <a:buClr>
                <a:schemeClr val="accent6"/>
              </a:buClr>
              <a:buNone/>
              <a:defRPr/>
            </a:pPr>
            <a:r>
              <a:rPr lang="en-US" sz="2600" b="1" dirty="0">
                <a:solidFill>
                  <a:srgbClr val="E1471D"/>
                </a:solidFill>
              </a:rPr>
              <a:t>Ilene A. Galinsky, NP, </a:t>
            </a:r>
            <a:r>
              <a:rPr lang="en-US" sz="2600" dirty="0"/>
              <a:t>has disclosed that she has received consulting fees from AbbVie, Jazz, Novartis, and Pfizer.</a:t>
            </a:r>
            <a:endParaRPr lang="en-US" sz="2600" dirty="0">
              <a:highlight>
                <a:srgbClr val="FFFF00"/>
              </a:highlight>
            </a:endParaRPr>
          </a:p>
          <a:p>
            <a:pPr marL="0" indent="0">
              <a:lnSpc>
                <a:spcPct val="100000"/>
              </a:lnSpc>
              <a:buClr>
                <a:schemeClr val="accent6"/>
              </a:buClr>
              <a:buNone/>
              <a:defRPr/>
            </a:pPr>
            <a:r>
              <a:rPr lang="en-US" sz="2600" b="1" dirty="0">
                <a:solidFill>
                  <a:srgbClr val="E1471D"/>
                </a:solidFill>
              </a:rPr>
              <a:t>Caitlin R. Rausch, PharmD, </a:t>
            </a:r>
            <a:r>
              <a:rPr lang="en-US" sz="2600" dirty="0"/>
              <a:t>has no relevant conflicts of interest to disclose.</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1AEA8-512C-4DB2-8E77-17CD6CF55CE8}"/>
              </a:ext>
            </a:extLst>
          </p:cNvPr>
          <p:cNvSpPr>
            <a:spLocks noGrp="1"/>
          </p:cNvSpPr>
          <p:nvPr>
            <p:ph type="title"/>
          </p:nvPr>
        </p:nvSpPr>
        <p:spPr/>
        <p:txBody>
          <a:bodyPr/>
          <a:lstStyle/>
          <a:p>
            <a:r>
              <a:rPr lang="en-US" dirty="0"/>
              <a:t>Pathophysiology of Systemic Mastocytosis</a:t>
            </a:r>
          </a:p>
        </p:txBody>
      </p:sp>
      <p:sp>
        <p:nvSpPr>
          <p:cNvPr id="3" name="Content Placeholder 2">
            <a:extLst>
              <a:ext uri="{FF2B5EF4-FFF2-40B4-BE49-F238E27FC236}">
                <a16:creationId xmlns:a16="http://schemas.microsoft.com/office/drawing/2014/main" id="{6D08FA39-9FCB-4C8F-B37C-30C07462C86E}"/>
              </a:ext>
            </a:extLst>
          </p:cNvPr>
          <p:cNvSpPr>
            <a:spLocks noGrp="1"/>
          </p:cNvSpPr>
          <p:nvPr>
            <p:ph idx="1"/>
          </p:nvPr>
        </p:nvSpPr>
        <p:spPr/>
        <p:txBody>
          <a:bodyPr/>
          <a:lstStyle/>
          <a:p>
            <a:r>
              <a:rPr lang="en-US" sz="2200" dirty="0"/>
              <a:t>Systemic mastocytosis (SM) characterized by excessive accumulation and activation of clonally derived, neoplastic mast cells in ≥1 extracutaneous tissues</a:t>
            </a:r>
            <a:r>
              <a:rPr lang="en-US" sz="2200" baseline="30000" dirty="0"/>
              <a:t>1,2</a:t>
            </a:r>
            <a:endParaRPr lang="en-US" sz="2200" dirty="0"/>
          </a:p>
          <a:p>
            <a:pPr lvl="1"/>
            <a:r>
              <a:rPr lang="en-US" sz="2000" dirty="0"/>
              <a:t>Tissues include BM, GI tract, liver, spleen</a:t>
            </a:r>
          </a:p>
          <a:p>
            <a:pPr lvl="1"/>
            <a:r>
              <a:rPr lang="en-US" sz="2000" dirty="0"/>
              <a:t>SM has multiple subtypes with heterogeneous presentation and severity</a:t>
            </a:r>
            <a:r>
              <a:rPr lang="en-US" sz="2000" baseline="30000" dirty="0"/>
              <a:t>1</a:t>
            </a:r>
            <a:endParaRPr lang="en-US" sz="2000" dirty="0"/>
          </a:p>
          <a:p>
            <a:pPr lvl="1"/>
            <a:r>
              <a:rPr lang="en-US" sz="2000" dirty="0"/>
              <a:t>Subtypes vary from indolent (most common) with near-normal life expectancy to advanced disease with median OS ranging from 1.9 to 5.7 yr</a:t>
            </a:r>
            <a:r>
              <a:rPr lang="en-US" sz="2000" baseline="30000" dirty="0"/>
              <a:t>1,3</a:t>
            </a:r>
          </a:p>
          <a:p>
            <a:pPr lvl="1"/>
            <a:r>
              <a:rPr lang="en-US" sz="2000" dirty="0"/>
              <a:t>Patients can present with mild symptoms resembling allergic reactions through severe symptoms reflecting organ dysfunction and/or mast cell leukemia</a:t>
            </a:r>
            <a:r>
              <a:rPr lang="en-US" sz="2000" baseline="30000" dirty="0"/>
              <a:t>2</a:t>
            </a:r>
            <a:endParaRPr lang="en-US" sz="2000" dirty="0"/>
          </a:p>
          <a:p>
            <a:r>
              <a:rPr lang="en-US" sz="2200" dirty="0"/>
              <a:t>SM extremely rare</a:t>
            </a:r>
            <a:r>
              <a:rPr lang="en-US" sz="2200" baseline="30000" dirty="0"/>
              <a:t>1</a:t>
            </a:r>
          </a:p>
          <a:p>
            <a:pPr lvl="1"/>
            <a:r>
              <a:rPr lang="en-US" sz="2000" dirty="0"/>
              <a:t>For advanced SM, prevalence estimated at 5.2 cases per 1 million individuals and incidence at 0.8 cases per 1 million (Germany)</a:t>
            </a:r>
            <a:r>
              <a:rPr lang="en-US" sz="2000" baseline="30000" dirty="0"/>
              <a:t>4</a:t>
            </a:r>
            <a:endParaRPr lang="en-US" sz="2000" dirty="0"/>
          </a:p>
        </p:txBody>
      </p:sp>
      <p:sp>
        <p:nvSpPr>
          <p:cNvPr id="4" name="Text Box 15">
            <a:extLst>
              <a:ext uri="{FF2B5EF4-FFF2-40B4-BE49-F238E27FC236}">
                <a16:creationId xmlns:a16="http://schemas.microsoft.com/office/drawing/2014/main" id="{D5124A67-B471-48AF-A064-DE1BC63159BB}"/>
              </a:ext>
            </a:extLst>
          </p:cNvPr>
          <p:cNvSpPr txBox="1">
            <a:spLocks noChangeArrowheads="1"/>
          </p:cNvSpPr>
          <p:nvPr/>
        </p:nvSpPr>
        <p:spPr bwMode="auto">
          <a:xfrm>
            <a:off x="412750" y="6201171"/>
            <a:ext cx="9188449"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Ustun. Haematologica. 2016;101:1133. 2. NORD. Mastocytosis. rarediseases.org/rare-diseases/mastocytosis/.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Sperr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Lancet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Haematol</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2019;6:e638. 4.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Schwaab</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J Allergy Clin Immunol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Pract</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2020;8:3121.</a:t>
            </a:r>
          </a:p>
        </p:txBody>
      </p:sp>
      <p:grpSp>
        <p:nvGrpSpPr>
          <p:cNvPr id="5" name="Group 4">
            <a:extLst>
              <a:ext uri="{FF2B5EF4-FFF2-40B4-BE49-F238E27FC236}">
                <a16:creationId xmlns:a16="http://schemas.microsoft.com/office/drawing/2014/main" id="{B2C09396-BA24-4FA4-B80C-957DAAC9D3E5}"/>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28D771DD-2348-45FC-BE94-66C5EF85D1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5AA94A64-867B-48F8-B077-E2F29F16C1F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308135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911D3-7A6E-4D68-9EC6-0BC43C5D5192}"/>
              </a:ext>
            </a:extLst>
          </p:cNvPr>
          <p:cNvSpPr>
            <a:spLocks noGrp="1"/>
          </p:cNvSpPr>
          <p:nvPr>
            <p:ph type="title"/>
          </p:nvPr>
        </p:nvSpPr>
        <p:spPr/>
        <p:txBody>
          <a:bodyPr/>
          <a:lstStyle/>
          <a:p>
            <a:r>
              <a:rPr lang="en-US" dirty="0"/>
              <a:t>Role of </a:t>
            </a:r>
            <a:r>
              <a:rPr lang="en-US" i="1" dirty="0"/>
              <a:t>KIT </a:t>
            </a:r>
            <a:r>
              <a:rPr lang="en-US" dirty="0"/>
              <a:t>in SM</a:t>
            </a:r>
          </a:p>
        </p:txBody>
      </p:sp>
      <p:sp>
        <p:nvSpPr>
          <p:cNvPr id="3" name="Content Placeholder 2">
            <a:extLst>
              <a:ext uri="{FF2B5EF4-FFF2-40B4-BE49-F238E27FC236}">
                <a16:creationId xmlns:a16="http://schemas.microsoft.com/office/drawing/2014/main" id="{D17EECC6-2F0D-4027-825E-07A7AECC6AF2}"/>
              </a:ext>
            </a:extLst>
          </p:cNvPr>
          <p:cNvSpPr>
            <a:spLocks noGrp="1"/>
          </p:cNvSpPr>
          <p:nvPr>
            <p:ph idx="1"/>
          </p:nvPr>
        </p:nvSpPr>
        <p:spPr/>
        <p:txBody>
          <a:bodyPr/>
          <a:lstStyle/>
          <a:p>
            <a:r>
              <a:rPr lang="en-US" sz="2400" dirty="0"/>
              <a:t>KIT: transmembrane receptor for stem cell factor, an important growth factor for mast cells</a:t>
            </a:r>
          </a:p>
          <a:p>
            <a:r>
              <a:rPr lang="en-US" sz="2400" dirty="0"/>
              <a:t>Among patients with SM, &gt;90% harbor the </a:t>
            </a:r>
            <a:r>
              <a:rPr lang="en-US" sz="2400" i="1" dirty="0"/>
              <a:t>KIT </a:t>
            </a:r>
            <a:r>
              <a:rPr lang="en-US" sz="2400" dirty="0"/>
              <a:t>D816V point mutation in exon 17 of </a:t>
            </a:r>
            <a:r>
              <a:rPr lang="en-US" sz="2400" i="1" dirty="0"/>
              <a:t>KIT </a:t>
            </a:r>
            <a:r>
              <a:rPr lang="en-US" sz="2400" dirty="0"/>
              <a:t>TKD</a:t>
            </a:r>
          </a:p>
          <a:p>
            <a:pPr lvl="1"/>
            <a:r>
              <a:rPr lang="en-US" sz="2200" dirty="0"/>
              <a:t>Gain-of-function somatic mutations in </a:t>
            </a:r>
            <a:r>
              <a:rPr lang="en-US" sz="2200" i="1" dirty="0"/>
              <a:t>KIT </a:t>
            </a:r>
            <a:r>
              <a:rPr lang="en-US" sz="2200" dirty="0"/>
              <a:t>TKD can lead to constitutive activation and oncogenesis</a:t>
            </a:r>
          </a:p>
          <a:p>
            <a:pPr lvl="1"/>
            <a:r>
              <a:rPr lang="en-US" sz="2200" dirty="0"/>
              <a:t>Other mutations in codon 816 are functionally equivalent</a:t>
            </a:r>
          </a:p>
          <a:p>
            <a:r>
              <a:rPr lang="en-US" sz="2400" b="1" i="1" dirty="0">
                <a:solidFill>
                  <a:schemeClr val="accent3"/>
                </a:solidFill>
              </a:rPr>
              <a:t>KIT </a:t>
            </a:r>
            <a:r>
              <a:rPr lang="en-US" sz="2400" b="1" dirty="0">
                <a:solidFill>
                  <a:schemeClr val="accent3"/>
                </a:solidFill>
              </a:rPr>
              <a:t>mutation status affects treatment selection</a:t>
            </a:r>
            <a:endParaRPr lang="en-US" sz="2400" b="1" i="1" dirty="0">
              <a:solidFill>
                <a:schemeClr val="accent3"/>
              </a:solidFill>
            </a:endParaRPr>
          </a:p>
          <a:p>
            <a:pPr lvl="1"/>
            <a:r>
              <a:rPr lang="en-US" sz="2200" i="1" dirty="0"/>
              <a:t>KIT </a:t>
            </a:r>
            <a:r>
              <a:rPr lang="en-US" sz="2200" dirty="0"/>
              <a:t>D816V mutation confers sensitivity to KIT-targeted therapies (not imatinib)</a:t>
            </a:r>
          </a:p>
          <a:p>
            <a:pPr lvl="1"/>
            <a:r>
              <a:rPr lang="en-US" sz="2200" dirty="0"/>
              <a:t>Patients harboring other, much rarer mutations in the </a:t>
            </a:r>
            <a:r>
              <a:rPr lang="en-US" sz="2200" i="1" dirty="0"/>
              <a:t>KIT </a:t>
            </a:r>
            <a:r>
              <a:rPr lang="en-US" sz="2200" dirty="0"/>
              <a:t>extracellular, transmembrane, and juxtamembrane domains often have imatinib-sensitive disease</a:t>
            </a:r>
          </a:p>
        </p:txBody>
      </p:sp>
      <p:sp>
        <p:nvSpPr>
          <p:cNvPr id="4" name="Text Box 15">
            <a:extLst>
              <a:ext uri="{FF2B5EF4-FFF2-40B4-BE49-F238E27FC236}">
                <a16:creationId xmlns:a16="http://schemas.microsoft.com/office/drawing/2014/main" id="{3E7371DE-BEF3-4936-82AA-46724633250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Ustun. Haematologica. 2016;101:1133. Reiter. Blood. 2020;135:1365.</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B3A6FC19-A4DF-40F5-B1FB-65E1B4A24827}"/>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9D351D43-9B94-4D98-B989-8B8DBFFB39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1BA74165-FF22-48A9-8A5A-D5E001C6925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324861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F6A74-3F55-47E5-8B4C-278D58AC7716}"/>
              </a:ext>
            </a:extLst>
          </p:cNvPr>
          <p:cNvSpPr>
            <a:spLocks noGrp="1"/>
          </p:cNvSpPr>
          <p:nvPr>
            <p:ph type="title"/>
          </p:nvPr>
        </p:nvSpPr>
        <p:spPr/>
        <p:txBody>
          <a:bodyPr/>
          <a:lstStyle/>
          <a:p>
            <a:r>
              <a:rPr lang="en-US" dirty="0"/>
              <a:t>WHO Diagnostic Criteria for SM</a:t>
            </a:r>
          </a:p>
        </p:txBody>
      </p:sp>
      <p:sp>
        <p:nvSpPr>
          <p:cNvPr id="12" name="Content Placeholder 11">
            <a:extLst>
              <a:ext uri="{FF2B5EF4-FFF2-40B4-BE49-F238E27FC236}">
                <a16:creationId xmlns:a16="http://schemas.microsoft.com/office/drawing/2014/main" id="{8191C17B-99DE-4042-8813-28AC4BA46761}"/>
              </a:ext>
            </a:extLst>
          </p:cNvPr>
          <p:cNvSpPr>
            <a:spLocks noGrp="1"/>
          </p:cNvSpPr>
          <p:nvPr>
            <p:ph idx="1"/>
          </p:nvPr>
        </p:nvSpPr>
        <p:spPr>
          <a:xfrm>
            <a:off x="604675" y="5800453"/>
            <a:ext cx="10877529" cy="363279"/>
          </a:xfrm>
        </p:spPr>
        <p:txBody>
          <a:bodyPr/>
          <a:lstStyle/>
          <a:p>
            <a:r>
              <a:rPr lang="en-US" sz="2200" dirty="0"/>
              <a:t>SM diagnosis made when major + 1 minor criteria present </a:t>
            </a:r>
            <a:r>
              <a:rPr lang="en-US" sz="2200" i="1" dirty="0"/>
              <a:t>or</a:t>
            </a:r>
            <a:r>
              <a:rPr lang="en-US" sz="2200" dirty="0"/>
              <a:t> ≥3 minor criteria present</a:t>
            </a:r>
          </a:p>
        </p:txBody>
      </p:sp>
      <p:sp>
        <p:nvSpPr>
          <p:cNvPr id="6" name="Text Box 15">
            <a:extLst>
              <a:ext uri="{FF2B5EF4-FFF2-40B4-BE49-F238E27FC236}">
                <a16:creationId xmlns:a16="http://schemas.microsoft.com/office/drawing/2014/main" id="{A595C4CC-FA3E-4EFD-9EB9-7DC98CC1625E}"/>
              </a:ext>
            </a:extLst>
          </p:cNvPr>
          <p:cNvSpPr txBox="1">
            <a:spLocks noChangeArrowheads="1"/>
          </p:cNvSpPr>
          <p:nvPr/>
        </p:nvSpPr>
        <p:spPr bwMode="auto">
          <a:xfrm>
            <a:off x="436501" y="636516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Pardanani. Am J Hematol. 2021;96:508.</a:t>
            </a:r>
          </a:p>
        </p:txBody>
      </p:sp>
      <p:grpSp>
        <p:nvGrpSpPr>
          <p:cNvPr id="7" name="Group 6">
            <a:extLst>
              <a:ext uri="{FF2B5EF4-FFF2-40B4-BE49-F238E27FC236}">
                <a16:creationId xmlns:a16="http://schemas.microsoft.com/office/drawing/2014/main" id="{B8102C08-5B2E-45FF-B0D8-9081CFB49FF7}"/>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60E8885E-2C5B-4829-818F-8C97859607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E2B81849-47A5-40CF-B4B8-B9D1FB1FDBB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537AA968-0780-4E6F-8148-5F6906468E11}"/>
              </a:ext>
            </a:extLst>
          </p:cNvPr>
          <p:cNvGraphicFramePr>
            <a:graphicFrameLocks/>
          </p:cNvGraphicFramePr>
          <p:nvPr>
            <p:extLst>
              <p:ext uri="{D42A27DB-BD31-4B8C-83A1-F6EECF244321}">
                <p14:modId xmlns:p14="http://schemas.microsoft.com/office/powerpoint/2010/main" val="3674758043"/>
              </p:ext>
            </p:extLst>
          </p:nvPr>
        </p:nvGraphicFramePr>
        <p:xfrm>
          <a:off x="727076" y="1604963"/>
          <a:ext cx="10735056" cy="3931968"/>
        </p:xfrm>
        <a:graphic>
          <a:graphicData uri="http://schemas.openxmlformats.org/drawingml/2006/table">
            <a:tbl>
              <a:tblPr/>
              <a:tblGrid>
                <a:gridCol w="2347818">
                  <a:extLst>
                    <a:ext uri="{9D8B030D-6E8A-4147-A177-3AD203B41FA5}">
                      <a16:colId xmlns:a16="http://schemas.microsoft.com/office/drawing/2014/main" val="20000"/>
                    </a:ext>
                  </a:extLst>
                </a:gridCol>
                <a:gridCol w="8387238">
                  <a:extLst>
                    <a:ext uri="{9D8B030D-6E8A-4147-A177-3AD203B41FA5}">
                      <a16:colId xmlns:a16="http://schemas.microsoft.com/office/drawing/2014/main" val="3447484799"/>
                    </a:ext>
                  </a:extLst>
                </a:gridCol>
              </a:tblGrid>
              <a:tr h="0">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Diagnostic Criteria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Major criterion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Multifocal, dense infiltrates of mast cells (≥15 mast cells in aggregates) in sections of BM and/or other extracutaneous organs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Minor criteria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 biopsy sections of BM or other extracutaneous organs, &gt;25% of mast cells in infiltrate are spindle shaped or have atypical morphology </a:t>
                      </a:r>
                      <a:r>
                        <a:rPr kumimoji="0" lang="en-US" sz="20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of all mast cells in BM aspirate smears, &gt;25% are immature or atypical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Detection of an activating point mutation at codon 816 of </a:t>
                      </a:r>
                      <a:r>
                        <a:rPr kumimoji="0" lang="en-US" sz="20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KIT </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 BM, blood, or other extracutaneous organ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Mast cells in BM, blood, or other extracutaneous organ express CD25 ± CD2 in addition to normal mast cell markers*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Serum total tryptase persistently exceeds 20 ng/mL (unless there is an associated myeloid neoplasm, in which case this parameter is not valid)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3" name="Text Box 30">
            <a:extLst>
              <a:ext uri="{FF2B5EF4-FFF2-40B4-BE49-F238E27FC236}">
                <a16:creationId xmlns:a16="http://schemas.microsoft.com/office/drawing/2014/main" id="{3CE3F44D-A3D5-45C5-8F82-2DA930B66ED4}"/>
              </a:ext>
            </a:extLst>
          </p:cNvPr>
          <p:cNvSpPr txBox="1">
            <a:spLocks noChangeArrowheads="1"/>
          </p:cNvSpPr>
          <p:nvPr/>
        </p:nvSpPr>
        <p:spPr bwMode="auto">
          <a:xfrm>
            <a:off x="727077" y="5537427"/>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*Mast cell CD25 more sensitive marker for both flow cytometry and IHC.</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4025871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F6A74-3F55-47E5-8B4C-278D58AC7716}"/>
              </a:ext>
            </a:extLst>
          </p:cNvPr>
          <p:cNvSpPr>
            <a:spLocks noGrp="1"/>
          </p:cNvSpPr>
          <p:nvPr>
            <p:ph type="title"/>
          </p:nvPr>
        </p:nvSpPr>
        <p:spPr/>
        <p:txBody>
          <a:bodyPr/>
          <a:lstStyle/>
          <a:p>
            <a:r>
              <a:rPr lang="en-US" dirty="0"/>
              <a:t>SM Subtypes Classified Using B-Findings and C-Findings per WHO</a:t>
            </a:r>
          </a:p>
        </p:txBody>
      </p:sp>
      <p:sp>
        <p:nvSpPr>
          <p:cNvPr id="5" name="Content Placeholder 4">
            <a:extLst>
              <a:ext uri="{FF2B5EF4-FFF2-40B4-BE49-F238E27FC236}">
                <a16:creationId xmlns:a16="http://schemas.microsoft.com/office/drawing/2014/main" id="{4DAAC2D7-F260-4A82-A9B6-0F9E5FF921CD}"/>
              </a:ext>
            </a:extLst>
          </p:cNvPr>
          <p:cNvSpPr>
            <a:spLocks noGrp="1"/>
          </p:cNvSpPr>
          <p:nvPr>
            <p:ph sz="half" idx="1"/>
          </p:nvPr>
        </p:nvSpPr>
        <p:spPr>
          <a:xfrm>
            <a:off x="601820" y="5247563"/>
            <a:ext cx="5309278" cy="941905"/>
          </a:xfrm>
        </p:spPr>
        <p:txBody>
          <a:bodyPr/>
          <a:lstStyle/>
          <a:p>
            <a:r>
              <a:rPr lang="en-US" sz="2400" dirty="0"/>
              <a:t>“B” = “burden of disease”</a:t>
            </a:r>
            <a:r>
              <a:rPr lang="en-US" sz="2400" baseline="30000" dirty="0"/>
              <a:t>2</a:t>
            </a:r>
            <a:endParaRPr lang="en-US" sz="2400" dirty="0"/>
          </a:p>
        </p:txBody>
      </p:sp>
      <p:sp>
        <p:nvSpPr>
          <p:cNvPr id="13" name="Content Placeholder 12">
            <a:extLst>
              <a:ext uri="{FF2B5EF4-FFF2-40B4-BE49-F238E27FC236}">
                <a16:creationId xmlns:a16="http://schemas.microsoft.com/office/drawing/2014/main" id="{CABEE92A-9764-4552-941F-7A7B612781FF}"/>
              </a:ext>
            </a:extLst>
          </p:cNvPr>
          <p:cNvSpPr>
            <a:spLocks noGrp="1"/>
          </p:cNvSpPr>
          <p:nvPr>
            <p:ph sz="half" idx="2"/>
          </p:nvPr>
        </p:nvSpPr>
        <p:spPr>
          <a:xfrm>
            <a:off x="6252633" y="5247563"/>
            <a:ext cx="5505979" cy="933119"/>
          </a:xfrm>
        </p:spPr>
        <p:txBody>
          <a:bodyPr/>
          <a:lstStyle/>
          <a:p>
            <a:r>
              <a:rPr lang="en-US" sz="2400" dirty="0"/>
              <a:t>“C” = “cytoreductive therapy requiring” (indicative of organ dysfunction)</a:t>
            </a:r>
            <a:r>
              <a:rPr lang="en-US" sz="2400" baseline="30000" dirty="0"/>
              <a:t>2</a:t>
            </a:r>
            <a:endParaRPr lang="en-US" sz="2400" dirty="0"/>
          </a:p>
        </p:txBody>
      </p:sp>
      <p:sp>
        <p:nvSpPr>
          <p:cNvPr id="6" name="Text Box 15">
            <a:extLst>
              <a:ext uri="{FF2B5EF4-FFF2-40B4-BE49-F238E27FC236}">
                <a16:creationId xmlns:a16="http://schemas.microsoft.com/office/drawing/2014/main" id="{A595C4CC-FA3E-4EFD-9EB9-7DC98CC1625E}"/>
              </a:ext>
            </a:extLst>
          </p:cNvPr>
          <p:cNvSpPr txBox="1">
            <a:spLocks noChangeArrowheads="1"/>
          </p:cNvSpPr>
          <p:nvPr/>
        </p:nvSpPr>
        <p:spPr bwMode="auto">
          <a:xfrm>
            <a:off x="424626" y="636516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Pardanani. Am J Hematol. 2021;96:508. 2. Leguit. Pathobiology. 2020;87:2.</a:t>
            </a:r>
          </a:p>
        </p:txBody>
      </p:sp>
      <p:grpSp>
        <p:nvGrpSpPr>
          <p:cNvPr id="7" name="Group 6">
            <a:extLst>
              <a:ext uri="{FF2B5EF4-FFF2-40B4-BE49-F238E27FC236}">
                <a16:creationId xmlns:a16="http://schemas.microsoft.com/office/drawing/2014/main" id="{B8102C08-5B2E-45FF-B0D8-9081CFB49FF7}"/>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60E8885E-2C5B-4829-818F-8C97859607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E2B81849-47A5-40CF-B4B8-B9D1FB1FDBB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FD6ACE16-098E-4922-A946-726C619308A1}"/>
              </a:ext>
            </a:extLst>
          </p:cNvPr>
          <p:cNvGraphicFramePr>
            <a:graphicFrameLocks/>
          </p:cNvGraphicFramePr>
          <p:nvPr>
            <p:extLst>
              <p:ext uri="{D42A27DB-BD31-4B8C-83A1-F6EECF244321}">
                <p14:modId xmlns:p14="http://schemas.microsoft.com/office/powerpoint/2010/main" val="4254346334"/>
              </p:ext>
            </p:extLst>
          </p:nvPr>
        </p:nvGraphicFramePr>
        <p:xfrm>
          <a:off x="522288" y="1610437"/>
          <a:ext cx="5376672" cy="2804224"/>
        </p:xfrm>
        <a:graphic>
          <a:graphicData uri="http://schemas.openxmlformats.org/drawingml/2006/table">
            <a:tbl>
              <a:tblPr/>
              <a:tblGrid>
                <a:gridCol w="5376672">
                  <a:extLst>
                    <a:ext uri="{9D8B030D-6E8A-4147-A177-3AD203B41FA5}">
                      <a16:colId xmlns:a16="http://schemas.microsoft.com/office/drawing/2014/main" val="20000"/>
                    </a:ext>
                  </a:extLst>
                </a:gridCol>
              </a:tblGrid>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“B” Findings</a:t>
                      </a:r>
                      <a:r>
                        <a:rPr kumimoji="0" lang="en-GB" sz="1600" b="1" i="0" u="none" strike="noStrike" cap="none" normalizeH="0" baseline="30000" dirty="0">
                          <a:ln>
                            <a:noFill/>
                          </a:ln>
                          <a:solidFill>
                            <a:schemeClr val="tx1"/>
                          </a:solidFill>
                          <a:effectLst/>
                          <a:latin typeface="Calibri" panose="020F0502020204030204" pitchFamily="34" charset="0"/>
                        </a:rPr>
                        <a:t>1</a:t>
                      </a: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High mast cell burden on BM biopsy: &gt;30% infiltration of cellularity by mast cells (focal, dense aggregates) and serum total tryptase level &gt;200 ng/mL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Signs of dysplasia or myeloproliferation in non-mast cell lineage(s) but insufficient criteria for definitive diagnosis of AHN, with normal/slightly abnormal blood counts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Hepatomegaly without impairment of liver function, palpable splenomegaly without hypersplenism, and/or lymphadenopathy on palpation/imaging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12" name="Group 3">
            <a:extLst>
              <a:ext uri="{FF2B5EF4-FFF2-40B4-BE49-F238E27FC236}">
                <a16:creationId xmlns:a16="http://schemas.microsoft.com/office/drawing/2014/main" id="{4997872F-057F-411D-8495-84A24AC4FFB6}"/>
              </a:ext>
            </a:extLst>
          </p:cNvPr>
          <p:cNvGraphicFramePr>
            <a:graphicFrameLocks/>
          </p:cNvGraphicFramePr>
          <p:nvPr>
            <p:extLst>
              <p:ext uri="{D42A27DB-BD31-4B8C-83A1-F6EECF244321}">
                <p14:modId xmlns:p14="http://schemas.microsoft.com/office/powerpoint/2010/main" val="1837703783"/>
              </p:ext>
            </p:extLst>
          </p:nvPr>
        </p:nvGraphicFramePr>
        <p:xfrm>
          <a:off x="6100762" y="1610437"/>
          <a:ext cx="5405437" cy="3474816"/>
        </p:xfrm>
        <a:graphic>
          <a:graphicData uri="http://schemas.openxmlformats.org/drawingml/2006/table">
            <a:tbl>
              <a:tblPr/>
              <a:tblGrid>
                <a:gridCol w="5405437">
                  <a:extLst>
                    <a:ext uri="{9D8B030D-6E8A-4147-A177-3AD203B41FA5}">
                      <a16:colId xmlns:a16="http://schemas.microsoft.com/office/drawing/2014/main" val="20000"/>
                    </a:ext>
                  </a:extLst>
                </a:gridCol>
              </a:tblGrid>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 Findings</a:t>
                      </a:r>
                      <a:r>
                        <a:rPr kumimoji="0" lang="en-GB" sz="1600" b="1" i="0" u="none" strike="noStrike" cap="none" normalizeH="0" baseline="30000" dirty="0">
                          <a:ln>
                            <a:noFill/>
                          </a:ln>
                          <a:solidFill>
                            <a:schemeClr val="tx1"/>
                          </a:solidFill>
                          <a:effectLst/>
                          <a:latin typeface="Calibri" panose="020F0502020204030204" pitchFamily="34" charset="0"/>
                        </a:rPr>
                        <a:t>1</a:t>
                      </a: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BM dysfunction caused by neoplastic mast cell infiltration, manifested by ≥1 cytopenia (ANC &lt;1.0 x 10</a:t>
                      </a:r>
                      <a:r>
                        <a:rPr kumimoji="0" lang="en-US" sz="16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9</a:t>
                      </a: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 </a:t>
                      </a:r>
                      <a:b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Hb &lt;10 g/dL, and/or PLT &lt;100 × 10</a:t>
                      </a:r>
                      <a:r>
                        <a:rPr kumimoji="0" lang="en-US" sz="16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9</a:t>
                      </a: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Palpable hepatomegaly with impairment of liver function, ascites, and/or portal hypertension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Skeletal involvement with large osteolytic lesions ± pathologic fractures (pathologic fractures caused by osteoporosis do not qualify as a “C” finding)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Palpable splenomegaly with hypersplenism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974965130"/>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Malabsorption with weight loss due to GI mast cell infiltrates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70845668"/>
                  </a:ext>
                </a:extLst>
              </a:tr>
            </a:tbl>
          </a:graphicData>
        </a:graphic>
      </p:graphicFrame>
    </p:spTree>
    <p:extLst>
      <p:ext uri="{BB962C8B-B14F-4D97-AF65-F5344CB8AC3E}">
        <p14:creationId xmlns:p14="http://schemas.microsoft.com/office/powerpoint/2010/main" val="484112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F6A74-3F55-47E5-8B4C-278D58AC7716}"/>
              </a:ext>
            </a:extLst>
          </p:cNvPr>
          <p:cNvSpPr>
            <a:spLocks noGrp="1"/>
          </p:cNvSpPr>
          <p:nvPr>
            <p:ph type="title"/>
          </p:nvPr>
        </p:nvSpPr>
        <p:spPr/>
        <p:txBody>
          <a:bodyPr/>
          <a:lstStyle/>
          <a:p>
            <a:r>
              <a:rPr lang="en-US" dirty="0"/>
              <a:t>2017 WHO Classification of SM Subtypes</a:t>
            </a:r>
          </a:p>
        </p:txBody>
      </p:sp>
      <p:sp>
        <p:nvSpPr>
          <p:cNvPr id="5" name="Content Placeholder 4">
            <a:extLst>
              <a:ext uri="{FF2B5EF4-FFF2-40B4-BE49-F238E27FC236}">
                <a16:creationId xmlns:a16="http://schemas.microsoft.com/office/drawing/2014/main" id="{3A0C6B48-FD99-41AE-B74F-C1E0C8115528}"/>
              </a:ext>
            </a:extLst>
          </p:cNvPr>
          <p:cNvSpPr>
            <a:spLocks noGrp="1"/>
          </p:cNvSpPr>
          <p:nvPr>
            <p:ph idx="1"/>
          </p:nvPr>
        </p:nvSpPr>
        <p:spPr>
          <a:xfrm>
            <a:off x="604675" y="5362208"/>
            <a:ext cx="10877529" cy="256997"/>
          </a:xfrm>
        </p:spPr>
        <p:txBody>
          <a:bodyPr/>
          <a:lstStyle/>
          <a:p>
            <a:pPr marL="0" indent="0" algn="ctr">
              <a:buNone/>
            </a:pPr>
            <a:r>
              <a:rPr lang="en-US" sz="2000" b="1" dirty="0">
                <a:solidFill>
                  <a:srgbClr val="FF0000"/>
                </a:solidFill>
              </a:rPr>
              <a:t>SM-AHN, ASM, and MCL considered advanced SM</a:t>
            </a:r>
          </a:p>
        </p:txBody>
      </p:sp>
      <p:sp>
        <p:nvSpPr>
          <p:cNvPr id="6" name="Text Box 15">
            <a:extLst>
              <a:ext uri="{FF2B5EF4-FFF2-40B4-BE49-F238E27FC236}">
                <a16:creationId xmlns:a16="http://schemas.microsoft.com/office/drawing/2014/main" id="{A595C4CC-FA3E-4EFD-9EB9-7DC98CC1625E}"/>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National Comprehensive Cancer Network. Clinical practice guidelines in oncology: systemic mastocytosis. v.3.2021. nccn.org. Accessed March 8, 2022.</a:t>
            </a:r>
            <a:endParaRPr lang="en-US" altLang="en-US" sz="1200" b="0" dirty="0">
              <a:solidFill>
                <a:schemeClr val="bg2"/>
              </a:solidFill>
              <a:latin typeface="Calibri" panose="020F0502020204030204" pitchFamily="34" charset="0"/>
              <a:cs typeface="+mn-cs"/>
            </a:endParaRPr>
          </a:p>
        </p:txBody>
      </p:sp>
      <p:grpSp>
        <p:nvGrpSpPr>
          <p:cNvPr id="7" name="Group 6">
            <a:extLst>
              <a:ext uri="{FF2B5EF4-FFF2-40B4-BE49-F238E27FC236}">
                <a16:creationId xmlns:a16="http://schemas.microsoft.com/office/drawing/2014/main" id="{B8102C08-5B2E-45FF-B0D8-9081CFB49FF7}"/>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60E8885E-2C5B-4829-818F-8C97859607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E2B81849-47A5-40CF-B4B8-B9D1FB1FDBB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C3475C82-DA28-4120-B99B-DDB28C754C2D}"/>
              </a:ext>
            </a:extLst>
          </p:cNvPr>
          <p:cNvGraphicFramePr>
            <a:graphicFrameLocks/>
          </p:cNvGraphicFramePr>
          <p:nvPr>
            <p:extLst>
              <p:ext uri="{D42A27DB-BD31-4B8C-83A1-F6EECF244321}">
                <p14:modId xmlns:p14="http://schemas.microsoft.com/office/powerpoint/2010/main" val="1691141889"/>
              </p:ext>
            </p:extLst>
          </p:nvPr>
        </p:nvGraphicFramePr>
        <p:xfrm>
          <a:off x="727076" y="1604963"/>
          <a:ext cx="10779124" cy="3749136"/>
        </p:xfrm>
        <a:graphic>
          <a:graphicData uri="http://schemas.openxmlformats.org/drawingml/2006/table">
            <a:tbl>
              <a:tblPr/>
              <a:tblGrid>
                <a:gridCol w="2357456">
                  <a:extLst>
                    <a:ext uri="{9D8B030D-6E8A-4147-A177-3AD203B41FA5}">
                      <a16:colId xmlns:a16="http://schemas.microsoft.com/office/drawing/2014/main" val="20000"/>
                    </a:ext>
                  </a:extLst>
                </a:gridCol>
                <a:gridCol w="4210834">
                  <a:extLst>
                    <a:ext uri="{9D8B030D-6E8A-4147-A177-3AD203B41FA5}">
                      <a16:colId xmlns:a16="http://schemas.microsoft.com/office/drawing/2014/main" val="3447484799"/>
                    </a:ext>
                  </a:extLst>
                </a:gridCol>
                <a:gridCol w="4210834">
                  <a:extLst>
                    <a:ext uri="{9D8B030D-6E8A-4147-A177-3AD203B41FA5}">
                      <a16:colId xmlns:a16="http://schemas.microsoft.com/office/drawing/2014/main" val="1528974164"/>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Subtype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Diagnostic Criteria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Indolent 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 C-findings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 evidence of AHN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Low mast cell burden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Skin lesions often present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Smoldering 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 B-findings, no C-findings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 evidence of AHN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High mast cell burden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Does not meet MCL criteria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073787277"/>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SM with associated hematologic neoplasm*</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Meets criteria for AHN (ie, MDS, MPN, AML, lymphoma, or other hematologic neoplasm classified per WHO as distinct entity)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928543340"/>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Aggressive SM*</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 C-finding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Does not meet MCL criteria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Skin lesions generally absent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95256181"/>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Mast cell leukemia</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BM aspirate smears show ≥20% mast cells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Classic cases: mast cells account for ≥10% of PB WBCs; aleukemic variant: mast cells account for &lt;10%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Mast cell variants include acute MCL (≥1 C-finding vs chronic MCL [no C-findings]), MCL with AHN vs MCL without AHN, primary (de novo) vs secondary MCL arising from another SM variant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Skin lesions generally absent</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61350918"/>
                  </a:ext>
                </a:extLst>
              </a:tr>
            </a:tbl>
          </a:graphicData>
        </a:graphic>
      </p:graphicFrame>
      <p:sp>
        <p:nvSpPr>
          <p:cNvPr id="10" name="Text Box 30">
            <a:extLst>
              <a:ext uri="{FF2B5EF4-FFF2-40B4-BE49-F238E27FC236}">
                <a16:creationId xmlns:a16="http://schemas.microsoft.com/office/drawing/2014/main" id="{1809B4D3-57CE-413B-90C2-587D4AE7DDF9}"/>
              </a:ext>
            </a:extLst>
          </p:cNvPr>
          <p:cNvSpPr txBox="1">
            <a:spLocks noChangeArrowheads="1"/>
          </p:cNvSpPr>
          <p:nvPr/>
        </p:nvSpPr>
        <p:spPr bwMode="auto">
          <a:xfrm>
            <a:off x="727076" y="5336483"/>
            <a:ext cx="2488503"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*Meets general criteria for SM.</a:t>
            </a:r>
          </a:p>
        </p:txBody>
      </p:sp>
    </p:spTree>
    <p:extLst>
      <p:ext uri="{BB962C8B-B14F-4D97-AF65-F5344CB8AC3E}">
        <p14:creationId xmlns:p14="http://schemas.microsoft.com/office/powerpoint/2010/main" val="3614381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1" name="Straight Connector 100">
            <a:extLst>
              <a:ext uri="{FF2B5EF4-FFF2-40B4-BE49-F238E27FC236}">
                <a16:creationId xmlns:a16="http://schemas.microsoft.com/office/drawing/2014/main" id="{8D743147-8E0E-9D46-943A-486A168AA2D1}"/>
              </a:ext>
            </a:extLst>
          </p:cNvPr>
          <p:cNvCxnSpPr/>
          <p:nvPr/>
        </p:nvCxnSpPr>
        <p:spPr bwMode="auto">
          <a:xfrm>
            <a:off x="6510315" y="2131333"/>
            <a:ext cx="0" cy="2272392"/>
          </a:xfrm>
          <a:prstGeom prst="line">
            <a:avLst/>
          </a:prstGeom>
          <a:noFill/>
          <a:ln w="28575" cap="flat" cmpd="sng" algn="ctr">
            <a:solidFill>
              <a:schemeClr val="tx2"/>
            </a:solidFill>
            <a:prstDash val="solid"/>
            <a:round/>
            <a:headEnd type="none" w="med" len="med"/>
            <a:tailEnd type="none" w="med" len="med"/>
          </a:ln>
          <a:effectLst/>
        </p:spPr>
      </p:cxnSp>
      <p:sp>
        <p:nvSpPr>
          <p:cNvPr id="112" name="Freeform 111">
            <a:extLst>
              <a:ext uri="{FF2B5EF4-FFF2-40B4-BE49-F238E27FC236}">
                <a16:creationId xmlns:a16="http://schemas.microsoft.com/office/drawing/2014/main" id="{5CC06AB0-9462-5C47-911C-9531053544F2}"/>
              </a:ext>
            </a:extLst>
          </p:cNvPr>
          <p:cNvSpPr/>
          <p:nvPr/>
        </p:nvSpPr>
        <p:spPr bwMode="auto">
          <a:xfrm>
            <a:off x="6420507" y="2305707"/>
            <a:ext cx="2096814" cy="1931276"/>
          </a:xfrm>
          <a:custGeom>
            <a:avLst/>
            <a:gdLst>
              <a:gd name="connsiteX0" fmla="*/ 2096814 w 2096814"/>
              <a:gd name="connsiteY0" fmla="*/ 1931276 h 1931276"/>
              <a:gd name="connsiteX1" fmla="*/ 1541079 w 2096814"/>
              <a:gd name="connsiteY1" fmla="*/ 1931276 h 1931276"/>
              <a:gd name="connsiteX2" fmla="*/ 1541079 w 2096814"/>
              <a:gd name="connsiteY2" fmla="*/ 1852448 h 1931276"/>
              <a:gd name="connsiteX3" fmla="*/ 1233652 w 2096814"/>
              <a:gd name="connsiteY3" fmla="*/ 1852448 h 1931276"/>
              <a:gd name="connsiteX4" fmla="*/ 1233652 w 2096814"/>
              <a:gd name="connsiteY4" fmla="*/ 1777562 h 1931276"/>
              <a:gd name="connsiteX5" fmla="*/ 1225769 w 2096814"/>
              <a:gd name="connsiteY5" fmla="*/ 1769679 h 1931276"/>
              <a:gd name="connsiteX6" fmla="*/ 1225769 w 2096814"/>
              <a:gd name="connsiteY6" fmla="*/ 1679027 h 1931276"/>
              <a:gd name="connsiteX7" fmla="*/ 1131176 w 2096814"/>
              <a:gd name="connsiteY7" fmla="*/ 1679027 h 1931276"/>
              <a:gd name="connsiteX8" fmla="*/ 1131176 w 2096814"/>
              <a:gd name="connsiteY8" fmla="*/ 1604141 h 1931276"/>
              <a:gd name="connsiteX9" fmla="*/ 1008993 w 2096814"/>
              <a:gd name="connsiteY9" fmla="*/ 1604141 h 1931276"/>
              <a:gd name="connsiteX10" fmla="*/ 1008993 w 2096814"/>
              <a:gd name="connsiteY10" fmla="*/ 1537138 h 1931276"/>
              <a:gd name="connsiteX11" fmla="*/ 752803 w 2096814"/>
              <a:gd name="connsiteY11" fmla="*/ 1537138 h 1931276"/>
              <a:gd name="connsiteX12" fmla="*/ 752803 w 2096814"/>
              <a:gd name="connsiteY12" fmla="*/ 1462252 h 1931276"/>
              <a:gd name="connsiteX13" fmla="*/ 634562 w 2096814"/>
              <a:gd name="connsiteY13" fmla="*/ 1462252 h 1931276"/>
              <a:gd name="connsiteX14" fmla="*/ 634562 w 2096814"/>
              <a:gd name="connsiteY14" fmla="*/ 1422838 h 1931276"/>
              <a:gd name="connsiteX15" fmla="*/ 543910 w 2096814"/>
              <a:gd name="connsiteY15" fmla="*/ 1422838 h 1931276"/>
              <a:gd name="connsiteX16" fmla="*/ 543910 w 2096814"/>
              <a:gd name="connsiteY16" fmla="*/ 1422838 h 1931276"/>
              <a:gd name="connsiteX17" fmla="*/ 543910 w 2096814"/>
              <a:gd name="connsiteY17" fmla="*/ 1383424 h 1931276"/>
              <a:gd name="connsiteX18" fmla="*/ 508438 w 2096814"/>
              <a:gd name="connsiteY18" fmla="*/ 1383424 h 1931276"/>
              <a:gd name="connsiteX19" fmla="*/ 508438 w 2096814"/>
              <a:gd name="connsiteY19" fmla="*/ 1328245 h 1931276"/>
              <a:gd name="connsiteX20" fmla="*/ 508438 w 2096814"/>
              <a:gd name="connsiteY20" fmla="*/ 1328245 h 1931276"/>
              <a:gd name="connsiteX21" fmla="*/ 484789 w 2096814"/>
              <a:gd name="connsiteY21" fmla="*/ 1304596 h 1931276"/>
              <a:gd name="connsiteX22" fmla="*/ 429610 w 2096814"/>
              <a:gd name="connsiteY22" fmla="*/ 1304596 h 1931276"/>
              <a:gd name="connsiteX23" fmla="*/ 429610 w 2096814"/>
              <a:gd name="connsiteY23" fmla="*/ 1202121 h 1931276"/>
              <a:gd name="connsiteX24" fmla="*/ 382314 w 2096814"/>
              <a:gd name="connsiteY24" fmla="*/ 1202121 h 1931276"/>
              <a:gd name="connsiteX25" fmla="*/ 382314 w 2096814"/>
              <a:gd name="connsiteY25" fmla="*/ 1158765 h 1931276"/>
              <a:gd name="connsiteX26" fmla="*/ 382314 w 2096814"/>
              <a:gd name="connsiteY26" fmla="*/ 1158765 h 1931276"/>
              <a:gd name="connsiteX27" fmla="*/ 350783 w 2096814"/>
              <a:gd name="connsiteY27" fmla="*/ 1158765 h 1931276"/>
              <a:gd name="connsiteX28" fmla="*/ 350783 w 2096814"/>
              <a:gd name="connsiteY28" fmla="*/ 1075996 h 1931276"/>
              <a:gd name="connsiteX29" fmla="*/ 315310 w 2096814"/>
              <a:gd name="connsiteY29" fmla="*/ 1075996 h 1931276"/>
              <a:gd name="connsiteX30" fmla="*/ 315310 w 2096814"/>
              <a:gd name="connsiteY30" fmla="*/ 965638 h 1931276"/>
              <a:gd name="connsiteX31" fmla="*/ 295603 w 2096814"/>
              <a:gd name="connsiteY31" fmla="*/ 945931 h 1931276"/>
              <a:gd name="connsiteX32" fmla="*/ 295603 w 2096814"/>
              <a:gd name="connsiteY32" fmla="*/ 890752 h 1931276"/>
              <a:gd name="connsiteX33" fmla="*/ 256190 w 2096814"/>
              <a:gd name="connsiteY33" fmla="*/ 890752 h 1931276"/>
              <a:gd name="connsiteX34" fmla="*/ 256190 w 2096814"/>
              <a:gd name="connsiteY34" fmla="*/ 768569 h 1931276"/>
              <a:gd name="connsiteX35" fmla="*/ 208893 w 2096814"/>
              <a:gd name="connsiteY35" fmla="*/ 768569 h 1931276"/>
              <a:gd name="connsiteX36" fmla="*/ 208893 w 2096814"/>
              <a:gd name="connsiteY36" fmla="*/ 666093 h 1931276"/>
              <a:gd name="connsiteX37" fmla="*/ 165538 w 2096814"/>
              <a:gd name="connsiteY37" fmla="*/ 666093 h 1931276"/>
              <a:gd name="connsiteX38" fmla="*/ 165538 w 2096814"/>
              <a:gd name="connsiteY38" fmla="*/ 618796 h 1931276"/>
              <a:gd name="connsiteX39" fmla="*/ 130065 w 2096814"/>
              <a:gd name="connsiteY39" fmla="*/ 618796 h 1931276"/>
              <a:gd name="connsiteX40" fmla="*/ 130065 w 2096814"/>
              <a:gd name="connsiteY40" fmla="*/ 508438 h 1931276"/>
              <a:gd name="connsiteX41" fmla="*/ 98534 w 2096814"/>
              <a:gd name="connsiteY41" fmla="*/ 508438 h 1931276"/>
              <a:gd name="connsiteX42" fmla="*/ 98534 w 2096814"/>
              <a:gd name="connsiteY42" fmla="*/ 390196 h 1931276"/>
              <a:gd name="connsiteX43" fmla="*/ 67003 w 2096814"/>
              <a:gd name="connsiteY43" fmla="*/ 390196 h 1931276"/>
              <a:gd name="connsiteX44" fmla="*/ 67003 w 2096814"/>
              <a:gd name="connsiteY44" fmla="*/ 275896 h 1931276"/>
              <a:gd name="connsiteX45" fmla="*/ 27590 w 2096814"/>
              <a:gd name="connsiteY45" fmla="*/ 275896 h 1931276"/>
              <a:gd name="connsiteX46" fmla="*/ 27590 w 2096814"/>
              <a:gd name="connsiteY46" fmla="*/ 137948 h 1931276"/>
              <a:gd name="connsiteX47" fmla="*/ 0 w 2096814"/>
              <a:gd name="connsiteY47" fmla="*/ 137948 h 1931276"/>
              <a:gd name="connsiteX48" fmla="*/ 0 w 2096814"/>
              <a:gd name="connsiteY48" fmla="*/ 0 h 1931276"/>
              <a:gd name="connsiteX0" fmla="*/ 2096814 w 2096814"/>
              <a:gd name="connsiteY0" fmla="*/ 1931276 h 1931276"/>
              <a:gd name="connsiteX1" fmla="*/ 1541079 w 2096814"/>
              <a:gd name="connsiteY1" fmla="*/ 1931276 h 1931276"/>
              <a:gd name="connsiteX2" fmla="*/ 1541079 w 2096814"/>
              <a:gd name="connsiteY2" fmla="*/ 1852448 h 1931276"/>
              <a:gd name="connsiteX3" fmla="*/ 1233652 w 2096814"/>
              <a:gd name="connsiteY3" fmla="*/ 1852448 h 1931276"/>
              <a:gd name="connsiteX4" fmla="*/ 1233652 w 2096814"/>
              <a:gd name="connsiteY4" fmla="*/ 1777562 h 1931276"/>
              <a:gd name="connsiteX5" fmla="*/ 1225769 w 2096814"/>
              <a:gd name="connsiteY5" fmla="*/ 1769679 h 1931276"/>
              <a:gd name="connsiteX6" fmla="*/ 1225769 w 2096814"/>
              <a:gd name="connsiteY6" fmla="*/ 1679027 h 1931276"/>
              <a:gd name="connsiteX7" fmla="*/ 1131176 w 2096814"/>
              <a:gd name="connsiteY7" fmla="*/ 1679027 h 1931276"/>
              <a:gd name="connsiteX8" fmla="*/ 1131176 w 2096814"/>
              <a:gd name="connsiteY8" fmla="*/ 1604141 h 1931276"/>
              <a:gd name="connsiteX9" fmla="*/ 1008993 w 2096814"/>
              <a:gd name="connsiteY9" fmla="*/ 1604141 h 1931276"/>
              <a:gd name="connsiteX10" fmla="*/ 1008993 w 2096814"/>
              <a:gd name="connsiteY10" fmla="*/ 1537138 h 1931276"/>
              <a:gd name="connsiteX11" fmla="*/ 752803 w 2096814"/>
              <a:gd name="connsiteY11" fmla="*/ 1537138 h 1931276"/>
              <a:gd name="connsiteX12" fmla="*/ 752803 w 2096814"/>
              <a:gd name="connsiteY12" fmla="*/ 1462252 h 1931276"/>
              <a:gd name="connsiteX13" fmla="*/ 634562 w 2096814"/>
              <a:gd name="connsiteY13" fmla="*/ 1462252 h 1931276"/>
              <a:gd name="connsiteX14" fmla="*/ 634562 w 2096814"/>
              <a:gd name="connsiteY14" fmla="*/ 1422838 h 1931276"/>
              <a:gd name="connsiteX15" fmla="*/ 543910 w 2096814"/>
              <a:gd name="connsiteY15" fmla="*/ 1422838 h 1931276"/>
              <a:gd name="connsiteX16" fmla="*/ 543910 w 2096814"/>
              <a:gd name="connsiteY16" fmla="*/ 1422838 h 1931276"/>
              <a:gd name="connsiteX17" fmla="*/ 543910 w 2096814"/>
              <a:gd name="connsiteY17" fmla="*/ 1383424 h 1931276"/>
              <a:gd name="connsiteX18" fmla="*/ 508438 w 2096814"/>
              <a:gd name="connsiteY18" fmla="*/ 1383424 h 1931276"/>
              <a:gd name="connsiteX19" fmla="*/ 508438 w 2096814"/>
              <a:gd name="connsiteY19" fmla="*/ 1328245 h 1931276"/>
              <a:gd name="connsiteX20" fmla="*/ 480848 w 2096814"/>
              <a:gd name="connsiteY20" fmla="*/ 1328245 h 1931276"/>
              <a:gd name="connsiteX21" fmla="*/ 484789 w 2096814"/>
              <a:gd name="connsiteY21" fmla="*/ 1304596 h 1931276"/>
              <a:gd name="connsiteX22" fmla="*/ 429610 w 2096814"/>
              <a:gd name="connsiteY22" fmla="*/ 1304596 h 1931276"/>
              <a:gd name="connsiteX23" fmla="*/ 429610 w 2096814"/>
              <a:gd name="connsiteY23" fmla="*/ 1202121 h 1931276"/>
              <a:gd name="connsiteX24" fmla="*/ 382314 w 2096814"/>
              <a:gd name="connsiteY24" fmla="*/ 1202121 h 1931276"/>
              <a:gd name="connsiteX25" fmla="*/ 382314 w 2096814"/>
              <a:gd name="connsiteY25" fmla="*/ 1158765 h 1931276"/>
              <a:gd name="connsiteX26" fmla="*/ 382314 w 2096814"/>
              <a:gd name="connsiteY26" fmla="*/ 1158765 h 1931276"/>
              <a:gd name="connsiteX27" fmla="*/ 350783 w 2096814"/>
              <a:gd name="connsiteY27" fmla="*/ 1158765 h 1931276"/>
              <a:gd name="connsiteX28" fmla="*/ 350783 w 2096814"/>
              <a:gd name="connsiteY28" fmla="*/ 1075996 h 1931276"/>
              <a:gd name="connsiteX29" fmla="*/ 315310 w 2096814"/>
              <a:gd name="connsiteY29" fmla="*/ 1075996 h 1931276"/>
              <a:gd name="connsiteX30" fmla="*/ 315310 w 2096814"/>
              <a:gd name="connsiteY30" fmla="*/ 965638 h 1931276"/>
              <a:gd name="connsiteX31" fmla="*/ 295603 w 2096814"/>
              <a:gd name="connsiteY31" fmla="*/ 945931 h 1931276"/>
              <a:gd name="connsiteX32" fmla="*/ 295603 w 2096814"/>
              <a:gd name="connsiteY32" fmla="*/ 890752 h 1931276"/>
              <a:gd name="connsiteX33" fmla="*/ 256190 w 2096814"/>
              <a:gd name="connsiteY33" fmla="*/ 890752 h 1931276"/>
              <a:gd name="connsiteX34" fmla="*/ 256190 w 2096814"/>
              <a:gd name="connsiteY34" fmla="*/ 768569 h 1931276"/>
              <a:gd name="connsiteX35" fmla="*/ 208893 w 2096814"/>
              <a:gd name="connsiteY35" fmla="*/ 768569 h 1931276"/>
              <a:gd name="connsiteX36" fmla="*/ 208893 w 2096814"/>
              <a:gd name="connsiteY36" fmla="*/ 666093 h 1931276"/>
              <a:gd name="connsiteX37" fmla="*/ 165538 w 2096814"/>
              <a:gd name="connsiteY37" fmla="*/ 666093 h 1931276"/>
              <a:gd name="connsiteX38" fmla="*/ 165538 w 2096814"/>
              <a:gd name="connsiteY38" fmla="*/ 618796 h 1931276"/>
              <a:gd name="connsiteX39" fmla="*/ 130065 w 2096814"/>
              <a:gd name="connsiteY39" fmla="*/ 618796 h 1931276"/>
              <a:gd name="connsiteX40" fmla="*/ 130065 w 2096814"/>
              <a:gd name="connsiteY40" fmla="*/ 508438 h 1931276"/>
              <a:gd name="connsiteX41" fmla="*/ 98534 w 2096814"/>
              <a:gd name="connsiteY41" fmla="*/ 508438 h 1931276"/>
              <a:gd name="connsiteX42" fmla="*/ 98534 w 2096814"/>
              <a:gd name="connsiteY42" fmla="*/ 390196 h 1931276"/>
              <a:gd name="connsiteX43" fmla="*/ 67003 w 2096814"/>
              <a:gd name="connsiteY43" fmla="*/ 390196 h 1931276"/>
              <a:gd name="connsiteX44" fmla="*/ 67003 w 2096814"/>
              <a:gd name="connsiteY44" fmla="*/ 275896 h 1931276"/>
              <a:gd name="connsiteX45" fmla="*/ 27590 w 2096814"/>
              <a:gd name="connsiteY45" fmla="*/ 275896 h 1931276"/>
              <a:gd name="connsiteX46" fmla="*/ 27590 w 2096814"/>
              <a:gd name="connsiteY46" fmla="*/ 137948 h 1931276"/>
              <a:gd name="connsiteX47" fmla="*/ 0 w 2096814"/>
              <a:gd name="connsiteY47" fmla="*/ 137948 h 1931276"/>
              <a:gd name="connsiteX48" fmla="*/ 0 w 2096814"/>
              <a:gd name="connsiteY48" fmla="*/ 0 h 1931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2096814" h="1931276">
                <a:moveTo>
                  <a:pt x="2096814" y="1931276"/>
                </a:moveTo>
                <a:lnTo>
                  <a:pt x="1541079" y="1931276"/>
                </a:lnTo>
                <a:lnTo>
                  <a:pt x="1541079" y="1852448"/>
                </a:lnTo>
                <a:lnTo>
                  <a:pt x="1233652" y="1852448"/>
                </a:lnTo>
                <a:lnTo>
                  <a:pt x="1233652" y="1777562"/>
                </a:lnTo>
                <a:lnTo>
                  <a:pt x="1225769" y="1769679"/>
                </a:lnTo>
                <a:lnTo>
                  <a:pt x="1225769" y="1679027"/>
                </a:lnTo>
                <a:lnTo>
                  <a:pt x="1131176" y="1679027"/>
                </a:lnTo>
                <a:lnTo>
                  <a:pt x="1131176" y="1604141"/>
                </a:lnTo>
                <a:lnTo>
                  <a:pt x="1008993" y="1604141"/>
                </a:lnTo>
                <a:lnTo>
                  <a:pt x="1008993" y="1537138"/>
                </a:lnTo>
                <a:lnTo>
                  <a:pt x="752803" y="1537138"/>
                </a:lnTo>
                <a:lnTo>
                  <a:pt x="752803" y="1462252"/>
                </a:lnTo>
                <a:lnTo>
                  <a:pt x="634562" y="1462252"/>
                </a:lnTo>
                <a:lnTo>
                  <a:pt x="634562" y="1422838"/>
                </a:lnTo>
                <a:lnTo>
                  <a:pt x="543910" y="1422838"/>
                </a:lnTo>
                <a:lnTo>
                  <a:pt x="543910" y="1422838"/>
                </a:lnTo>
                <a:lnTo>
                  <a:pt x="543910" y="1383424"/>
                </a:lnTo>
                <a:lnTo>
                  <a:pt x="508438" y="1383424"/>
                </a:lnTo>
                <a:lnTo>
                  <a:pt x="508438" y="1328245"/>
                </a:lnTo>
                <a:lnTo>
                  <a:pt x="480848" y="1328245"/>
                </a:lnTo>
                <a:lnTo>
                  <a:pt x="484789" y="1304596"/>
                </a:lnTo>
                <a:lnTo>
                  <a:pt x="429610" y="1304596"/>
                </a:lnTo>
                <a:lnTo>
                  <a:pt x="429610" y="1202121"/>
                </a:lnTo>
                <a:lnTo>
                  <a:pt x="382314" y="1202121"/>
                </a:lnTo>
                <a:lnTo>
                  <a:pt x="382314" y="1158765"/>
                </a:lnTo>
                <a:lnTo>
                  <a:pt x="382314" y="1158765"/>
                </a:lnTo>
                <a:lnTo>
                  <a:pt x="350783" y="1158765"/>
                </a:lnTo>
                <a:lnTo>
                  <a:pt x="350783" y="1075996"/>
                </a:lnTo>
                <a:lnTo>
                  <a:pt x="315310" y="1075996"/>
                </a:lnTo>
                <a:lnTo>
                  <a:pt x="315310" y="965638"/>
                </a:lnTo>
                <a:lnTo>
                  <a:pt x="295603" y="945931"/>
                </a:lnTo>
                <a:lnTo>
                  <a:pt x="295603" y="890752"/>
                </a:lnTo>
                <a:lnTo>
                  <a:pt x="256190" y="890752"/>
                </a:lnTo>
                <a:lnTo>
                  <a:pt x="256190" y="768569"/>
                </a:lnTo>
                <a:lnTo>
                  <a:pt x="208893" y="768569"/>
                </a:lnTo>
                <a:lnTo>
                  <a:pt x="208893" y="666093"/>
                </a:lnTo>
                <a:lnTo>
                  <a:pt x="165538" y="666093"/>
                </a:lnTo>
                <a:lnTo>
                  <a:pt x="165538" y="618796"/>
                </a:lnTo>
                <a:lnTo>
                  <a:pt x="130065" y="618796"/>
                </a:lnTo>
                <a:lnTo>
                  <a:pt x="130065" y="508438"/>
                </a:lnTo>
                <a:lnTo>
                  <a:pt x="98534" y="508438"/>
                </a:lnTo>
                <a:lnTo>
                  <a:pt x="98534" y="390196"/>
                </a:lnTo>
                <a:lnTo>
                  <a:pt x="67003" y="390196"/>
                </a:lnTo>
                <a:lnTo>
                  <a:pt x="67003" y="275896"/>
                </a:lnTo>
                <a:lnTo>
                  <a:pt x="27590" y="275896"/>
                </a:lnTo>
                <a:lnTo>
                  <a:pt x="27590" y="137948"/>
                </a:lnTo>
                <a:lnTo>
                  <a:pt x="0" y="137948"/>
                </a:lnTo>
                <a:lnTo>
                  <a:pt x="0" y="0"/>
                </a:lnTo>
              </a:path>
            </a:pathLst>
          </a:custGeom>
          <a:noFill/>
          <a:ln w="28575">
            <a:solidFill>
              <a:schemeClr val="accent4"/>
            </a:solidFill>
            <a:miter lim="800000"/>
            <a:headEnd/>
            <a:tailEnd/>
          </a:ln>
        </p:spPr>
        <p:txBody>
          <a:bodyPr rtlCol="0" anchor="ctr"/>
          <a:lstStyle/>
          <a:p>
            <a:pPr algn="ctr"/>
            <a:endParaRPr lang="en-US"/>
          </a:p>
        </p:txBody>
      </p:sp>
      <p:sp>
        <p:nvSpPr>
          <p:cNvPr id="109" name="Freeform 108">
            <a:extLst>
              <a:ext uri="{FF2B5EF4-FFF2-40B4-BE49-F238E27FC236}">
                <a16:creationId xmlns:a16="http://schemas.microsoft.com/office/drawing/2014/main" id="{A7457FE1-582F-5D47-92C6-C35A672EF7BE}"/>
              </a:ext>
            </a:extLst>
          </p:cNvPr>
          <p:cNvSpPr/>
          <p:nvPr/>
        </p:nvSpPr>
        <p:spPr bwMode="auto">
          <a:xfrm>
            <a:off x="6392917" y="2144110"/>
            <a:ext cx="4063562" cy="575442"/>
          </a:xfrm>
          <a:custGeom>
            <a:avLst/>
            <a:gdLst>
              <a:gd name="connsiteX0" fmla="*/ 4063562 w 4063562"/>
              <a:gd name="connsiteY0" fmla="*/ 575442 h 575442"/>
              <a:gd name="connsiteX1" fmla="*/ 1895804 w 4063562"/>
              <a:gd name="connsiteY1" fmla="*/ 575442 h 575442"/>
              <a:gd name="connsiteX2" fmla="*/ 1895804 w 4063562"/>
              <a:gd name="connsiteY2" fmla="*/ 149773 h 575442"/>
              <a:gd name="connsiteX3" fmla="*/ 366549 w 4063562"/>
              <a:gd name="connsiteY3" fmla="*/ 149773 h 575442"/>
              <a:gd name="connsiteX4" fmla="*/ 366549 w 4063562"/>
              <a:gd name="connsiteY4" fmla="*/ 130066 h 575442"/>
              <a:gd name="connsiteX5" fmla="*/ 331076 w 4063562"/>
              <a:gd name="connsiteY5" fmla="*/ 130066 h 575442"/>
              <a:gd name="connsiteX6" fmla="*/ 331076 w 4063562"/>
              <a:gd name="connsiteY6" fmla="*/ 90652 h 575442"/>
              <a:gd name="connsiteX7" fmla="*/ 256190 w 4063562"/>
              <a:gd name="connsiteY7" fmla="*/ 90652 h 575442"/>
              <a:gd name="connsiteX8" fmla="*/ 256190 w 4063562"/>
              <a:gd name="connsiteY8" fmla="*/ 47297 h 575442"/>
              <a:gd name="connsiteX9" fmla="*/ 212835 w 4063562"/>
              <a:gd name="connsiteY9" fmla="*/ 47297 h 575442"/>
              <a:gd name="connsiteX10" fmla="*/ 212835 w 4063562"/>
              <a:gd name="connsiteY10" fmla="*/ 0 h 575442"/>
              <a:gd name="connsiteX11" fmla="*/ 0 w 4063562"/>
              <a:gd name="connsiteY11" fmla="*/ 0 h 57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063562" h="575442">
                <a:moveTo>
                  <a:pt x="4063562" y="575442"/>
                </a:moveTo>
                <a:lnTo>
                  <a:pt x="1895804" y="575442"/>
                </a:lnTo>
                <a:lnTo>
                  <a:pt x="1895804" y="149773"/>
                </a:lnTo>
                <a:lnTo>
                  <a:pt x="366549" y="149773"/>
                </a:lnTo>
                <a:lnTo>
                  <a:pt x="366549" y="130066"/>
                </a:lnTo>
                <a:lnTo>
                  <a:pt x="331076" y="130066"/>
                </a:lnTo>
                <a:lnTo>
                  <a:pt x="331076" y="90652"/>
                </a:lnTo>
                <a:lnTo>
                  <a:pt x="256190" y="90652"/>
                </a:lnTo>
                <a:lnTo>
                  <a:pt x="256190" y="47297"/>
                </a:lnTo>
                <a:lnTo>
                  <a:pt x="212835" y="47297"/>
                </a:lnTo>
                <a:lnTo>
                  <a:pt x="212835" y="0"/>
                </a:lnTo>
                <a:lnTo>
                  <a:pt x="0" y="0"/>
                </a:lnTo>
              </a:path>
            </a:pathLst>
          </a:custGeom>
          <a:noFill/>
          <a:ln w="28575">
            <a:solidFill>
              <a:schemeClr val="bg2"/>
            </a:solidFill>
            <a:miter lim="800000"/>
            <a:headEnd/>
            <a:tailEnd/>
          </a:ln>
        </p:spPr>
        <p:txBody>
          <a:bodyPr rtlCol="0" anchor="ctr"/>
          <a:lstStyle/>
          <a:p>
            <a:pPr algn="ctr"/>
            <a:endParaRPr lang="en-US"/>
          </a:p>
        </p:txBody>
      </p:sp>
      <p:sp>
        <p:nvSpPr>
          <p:cNvPr id="108" name="Freeform 107">
            <a:extLst>
              <a:ext uri="{FF2B5EF4-FFF2-40B4-BE49-F238E27FC236}">
                <a16:creationId xmlns:a16="http://schemas.microsoft.com/office/drawing/2014/main" id="{6F2535D7-01A2-244D-9C9C-23178C8C38D4}"/>
              </a:ext>
            </a:extLst>
          </p:cNvPr>
          <p:cNvSpPr/>
          <p:nvPr/>
        </p:nvSpPr>
        <p:spPr bwMode="auto">
          <a:xfrm>
            <a:off x="6613634" y="2144110"/>
            <a:ext cx="3834963" cy="1548962"/>
          </a:xfrm>
          <a:custGeom>
            <a:avLst/>
            <a:gdLst>
              <a:gd name="connsiteX0" fmla="*/ 3834963 w 3834963"/>
              <a:gd name="connsiteY0" fmla="*/ 1548962 h 1548962"/>
              <a:gd name="connsiteX1" fmla="*/ 3432942 w 3834963"/>
              <a:gd name="connsiteY1" fmla="*/ 1548962 h 1548962"/>
              <a:gd name="connsiteX2" fmla="*/ 3432942 w 3834963"/>
              <a:gd name="connsiteY2" fmla="*/ 831631 h 1548962"/>
              <a:gd name="connsiteX3" fmla="*/ 3058511 w 3834963"/>
              <a:gd name="connsiteY3" fmla="*/ 831631 h 1548962"/>
              <a:gd name="connsiteX4" fmla="*/ 3058511 w 3834963"/>
              <a:gd name="connsiteY4" fmla="*/ 472966 h 1548962"/>
              <a:gd name="connsiteX5" fmla="*/ 2341180 w 3834963"/>
              <a:gd name="connsiteY5" fmla="*/ 472966 h 1548962"/>
              <a:gd name="connsiteX6" fmla="*/ 2341180 w 3834963"/>
              <a:gd name="connsiteY6" fmla="*/ 362607 h 1548962"/>
              <a:gd name="connsiteX7" fmla="*/ 1895804 w 3834963"/>
              <a:gd name="connsiteY7" fmla="*/ 362607 h 1548962"/>
              <a:gd name="connsiteX8" fmla="*/ 1895804 w 3834963"/>
              <a:gd name="connsiteY8" fmla="*/ 279838 h 1548962"/>
              <a:gd name="connsiteX9" fmla="*/ 1702676 w 3834963"/>
              <a:gd name="connsiteY9" fmla="*/ 279838 h 1548962"/>
              <a:gd name="connsiteX10" fmla="*/ 1702676 w 3834963"/>
              <a:gd name="connsiteY10" fmla="*/ 240424 h 1548962"/>
              <a:gd name="connsiteX11" fmla="*/ 1485900 w 3834963"/>
              <a:gd name="connsiteY11" fmla="*/ 240424 h 1548962"/>
              <a:gd name="connsiteX12" fmla="*/ 1485900 w 3834963"/>
              <a:gd name="connsiteY12" fmla="*/ 201011 h 1548962"/>
              <a:gd name="connsiteX13" fmla="*/ 1442545 w 3834963"/>
              <a:gd name="connsiteY13" fmla="*/ 201011 h 1548962"/>
              <a:gd name="connsiteX14" fmla="*/ 1442545 w 3834963"/>
              <a:gd name="connsiteY14" fmla="*/ 201011 h 1548962"/>
              <a:gd name="connsiteX15" fmla="*/ 1442545 w 3834963"/>
              <a:gd name="connsiteY15" fmla="*/ 201011 h 1548962"/>
              <a:gd name="connsiteX16" fmla="*/ 1442545 w 3834963"/>
              <a:gd name="connsiteY16" fmla="*/ 169480 h 1548962"/>
              <a:gd name="connsiteX17" fmla="*/ 1304597 w 3834963"/>
              <a:gd name="connsiteY17" fmla="*/ 169480 h 1548962"/>
              <a:gd name="connsiteX18" fmla="*/ 1304597 w 3834963"/>
              <a:gd name="connsiteY18" fmla="*/ 130066 h 1548962"/>
              <a:gd name="connsiteX19" fmla="*/ 1091763 w 3834963"/>
              <a:gd name="connsiteY19" fmla="*/ 130066 h 1548962"/>
              <a:gd name="connsiteX20" fmla="*/ 989287 w 3834963"/>
              <a:gd name="connsiteY20" fmla="*/ 130066 h 1548962"/>
              <a:gd name="connsiteX21" fmla="*/ 973521 w 3834963"/>
              <a:gd name="connsiteY21" fmla="*/ 114300 h 1548962"/>
              <a:gd name="connsiteX22" fmla="*/ 882869 w 3834963"/>
              <a:gd name="connsiteY22" fmla="*/ 114300 h 1548962"/>
              <a:gd name="connsiteX23" fmla="*/ 855280 w 3834963"/>
              <a:gd name="connsiteY23" fmla="*/ 86711 h 1548962"/>
              <a:gd name="connsiteX24" fmla="*/ 740980 w 3834963"/>
              <a:gd name="connsiteY24" fmla="*/ 86711 h 1548962"/>
              <a:gd name="connsiteX25" fmla="*/ 709449 w 3834963"/>
              <a:gd name="connsiteY25" fmla="*/ 55180 h 1548962"/>
              <a:gd name="connsiteX26" fmla="*/ 492673 w 3834963"/>
              <a:gd name="connsiteY26" fmla="*/ 55180 h 1548962"/>
              <a:gd name="connsiteX27" fmla="*/ 457200 w 3834963"/>
              <a:gd name="connsiteY27" fmla="*/ 19707 h 1548962"/>
              <a:gd name="connsiteX28" fmla="*/ 224659 w 3834963"/>
              <a:gd name="connsiteY28" fmla="*/ 19707 h 1548962"/>
              <a:gd name="connsiteX29" fmla="*/ 204952 w 3834963"/>
              <a:gd name="connsiteY29" fmla="*/ 0 h 1548962"/>
              <a:gd name="connsiteX30" fmla="*/ 0 w 3834963"/>
              <a:gd name="connsiteY30" fmla="*/ 0 h 1548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834963" h="1548962">
                <a:moveTo>
                  <a:pt x="3834963" y="1548962"/>
                </a:moveTo>
                <a:lnTo>
                  <a:pt x="3432942" y="1548962"/>
                </a:lnTo>
                <a:lnTo>
                  <a:pt x="3432942" y="831631"/>
                </a:lnTo>
                <a:lnTo>
                  <a:pt x="3058511" y="831631"/>
                </a:lnTo>
                <a:lnTo>
                  <a:pt x="3058511" y="472966"/>
                </a:lnTo>
                <a:lnTo>
                  <a:pt x="2341180" y="472966"/>
                </a:lnTo>
                <a:lnTo>
                  <a:pt x="2341180" y="362607"/>
                </a:lnTo>
                <a:lnTo>
                  <a:pt x="1895804" y="362607"/>
                </a:lnTo>
                <a:lnTo>
                  <a:pt x="1895804" y="279838"/>
                </a:lnTo>
                <a:lnTo>
                  <a:pt x="1702676" y="279838"/>
                </a:lnTo>
                <a:lnTo>
                  <a:pt x="1702676" y="240424"/>
                </a:lnTo>
                <a:lnTo>
                  <a:pt x="1485900" y="240424"/>
                </a:lnTo>
                <a:lnTo>
                  <a:pt x="1485900" y="201011"/>
                </a:lnTo>
                <a:lnTo>
                  <a:pt x="1442545" y="201011"/>
                </a:lnTo>
                <a:lnTo>
                  <a:pt x="1442545" y="201011"/>
                </a:lnTo>
                <a:lnTo>
                  <a:pt x="1442545" y="201011"/>
                </a:lnTo>
                <a:lnTo>
                  <a:pt x="1442545" y="169480"/>
                </a:lnTo>
                <a:lnTo>
                  <a:pt x="1304597" y="169480"/>
                </a:lnTo>
                <a:lnTo>
                  <a:pt x="1304597" y="130066"/>
                </a:lnTo>
                <a:lnTo>
                  <a:pt x="1091763" y="130066"/>
                </a:lnTo>
                <a:lnTo>
                  <a:pt x="989287" y="130066"/>
                </a:lnTo>
                <a:lnTo>
                  <a:pt x="973521" y="114300"/>
                </a:lnTo>
                <a:lnTo>
                  <a:pt x="882869" y="114300"/>
                </a:lnTo>
                <a:lnTo>
                  <a:pt x="855280" y="86711"/>
                </a:lnTo>
                <a:lnTo>
                  <a:pt x="740980" y="86711"/>
                </a:lnTo>
                <a:lnTo>
                  <a:pt x="709449" y="55180"/>
                </a:lnTo>
                <a:lnTo>
                  <a:pt x="492673" y="55180"/>
                </a:lnTo>
                <a:lnTo>
                  <a:pt x="457200" y="19707"/>
                </a:lnTo>
                <a:lnTo>
                  <a:pt x="224659" y="19707"/>
                </a:lnTo>
                <a:lnTo>
                  <a:pt x="204952"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2" name="Title 1">
            <a:extLst>
              <a:ext uri="{FF2B5EF4-FFF2-40B4-BE49-F238E27FC236}">
                <a16:creationId xmlns:a16="http://schemas.microsoft.com/office/drawing/2014/main" id="{F4C8AE37-A07D-4460-A6E5-E6729A2D55E6}"/>
              </a:ext>
            </a:extLst>
          </p:cNvPr>
          <p:cNvSpPr>
            <a:spLocks noGrp="1"/>
          </p:cNvSpPr>
          <p:nvPr>
            <p:ph type="title"/>
          </p:nvPr>
        </p:nvSpPr>
        <p:spPr/>
        <p:txBody>
          <a:bodyPr/>
          <a:lstStyle/>
          <a:p>
            <a:r>
              <a:rPr lang="en-US" dirty="0"/>
              <a:t>Prognosis Varies by SM Subtype</a:t>
            </a:r>
          </a:p>
        </p:txBody>
      </p:sp>
      <p:sp>
        <p:nvSpPr>
          <p:cNvPr id="8" name="TextBox 7">
            <a:extLst>
              <a:ext uri="{FF2B5EF4-FFF2-40B4-BE49-F238E27FC236}">
                <a16:creationId xmlns:a16="http://schemas.microsoft.com/office/drawing/2014/main" id="{02CC7425-0E6E-46F0-9A81-99A276A4B96F}"/>
              </a:ext>
            </a:extLst>
          </p:cNvPr>
          <p:cNvSpPr txBox="1"/>
          <p:nvPr/>
        </p:nvSpPr>
        <p:spPr bwMode="auto">
          <a:xfrm>
            <a:off x="6514256" y="1510730"/>
            <a:ext cx="43106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2019 Analysis of ECNM Registry (N = 1639)</a:t>
            </a:r>
            <a:r>
              <a:rPr lang="en-US" baseline="30000" dirty="0">
                <a:solidFill>
                  <a:schemeClr val="bg1"/>
                </a:solidFill>
                <a:latin typeface="Calibri" panose="020F0502020204030204" pitchFamily="34" charset="0"/>
              </a:rPr>
              <a:t>2</a:t>
            </a:r>
            <a:endParaRPr lang="en-US" dirty="0">
              <a:solidFill>
                <a:schemeClr val="bg1"/>
              </a:solidFill>
              <a:latin typeface="Calibri" panose="020F0502020204030204" pitchFamily="34" charset="0"/>
            </a:endParaRPr>
          </a:p>
        </p:txBody>
      </p:sp>
      <p:sp>
        <p:nvSpPr>
          <p:cNvPr id="9" name="Text Box 15">
            <a:extLst>
              <a:ext uri="{FF2B5EF4-FFF2-40B4-BE49-F238E27FC236}">
                <a16:creationId xmlns:a16="http://schemas.microsoft.com/office/drawing/2014/main" id="{FAF5D580-A5DF-4131-8904-D68825BE1B10}"/>
              </a:ext>
            </a:extLst>
          </p:cNvPr>
          <p:cNvSpPr txBox="1">
            <a:spLocks noChangeArrowheads="1"/>
          </p:cNvSpPr>
          <p:nvPr/>
        </p:nvSpPr>
        <p:spPr bwMode="auto">
          <a:xfrm>
            <a:off x="431223" y="63704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Lim. Blood. 2009;113:5727. 2.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Sperr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Lancet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Haematol</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2019;6:e638.</a:t>
            </a:r>
            <a:endParaRPr lang="en-US" altLang="en-US" sz="1200" b="0" spc="-10" dirty="0">
              <a:solidFill>
                <a:schemeClr val="bg2"/>
              </a:solidFill>
              <a:latin typeface="Calibri" panose="020F0502020204030204" pitchFamily="34" charset="0"/>
              <a:cs typeface="+mn-cs"/>
            </a:endParaRPr>
          </a:p>
        </p:txBody>
      </p:sp>
      <p:grpSp>
        <p:nvGrpSpPr>
          <p:cNvPr id="10" name="Group 9">
            <a:extLst>
              <a:ext uri="{FF2B5EF4-FFF2-40B4-BE49-F238E27FC236}">
                <a16:creationId xmlns:a16="http://schemas.microsoft.com/office/drawing/2014/main" id="{BCA44A54-49F2-4E34-9211-E75269431D3D}"/>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321657DB-EFBC-430F-853F-F8A2ED969E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2" name="Rectangle 11">
              <a:extLst>
                <a:ext uri="{FF2B5EF4-FFF2-40B4-BE49-F238E27FC236}">
                  <a16:creationId xmlns:a16="http://schemas.microsoft.com/office/drawing/2014/main" id="{641CA216-69D3-4859-A512-C93D1EC67D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5" name="TextBox 14">
            <a:extLst>
              <a:ext uri="{FF2B5EF4-FFF2-40B4-BE49-F238E27FC236}">
                <a16:creationId xmlns:a16="http://schemas.microsoft.com/office/drawing/2014/main" id="{3B916E54-8EA5-44E4-AD0A-95414E8CA9AB}"/>
              </a:ext>
            </a:extLst>
          </p:cNvPr>
          <p:cNvSpPr txBox="1"/>
          <p:nvPr/>
        </p:nvSpPr>
        <p:spPr bwMode="auto">
          <a:xfrm>
            <a:off x="1329533" y="1510730"/>
            <a:ext cx="38056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2009 Analysis of Mayo Clinic Series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(N = 342)</a:t>
            </a:r>
            <a:r>
              <a:rPr lang="en-US" baseline="30000" dirty="0">
                <a:solidFill>
                  <a:schemeClr val="bg1"/>
                </a:solidFill>
                <a:latin typeface="Calibri" panose="020F0502020204030204" pitchFamily="34" charset="0"/>
              </a:rPr>
              <a:t>1</a:t>
            </a:r>
            <a:endParaRPr lang="en-US" dirty="0">
              <a:solidFill>
                <a:schemeClr val="bg1"/>
              </a:solidFill>
              <a:latin typeface="Calibri" panose="020F0502020204030204" pitchFamily="34" charset="0"/>
            </a:endParaRPr>
          </a:p>
        </p:txBody>
      </p:sp>
      <p:graphicFrame>
        <p:nvGraphicFramePr>
          <p:cNvPr id="20" name="Group 3">
            <a:extLst>
              <a:ext uri="{FF2B5EF4-FFF2-40B4-BE49-F238E27FC236}">
                <a16:creationId xmlns:a16="http://schemas.microsoft.com/office/drawing/2014/main" id="{7EF22086-4F5A-4B26-861D-4AFE385DED78}"/>
              </a:ext>
            </a:extLst>
          </p:cNvPr>
          <p:cNvGraphicFramePr>
            <a:graphicFrameLocks/>
          </p:cNvGraphicFramePr>
          <p:nvPr>
            <p:extLst>
              <p:ext uri="{D42A27DB-BD31-4B8C-83A1-F6EECF244321}">
                <p14:modId xmlns:p14="http://schemas.microsoft.com/office/powerpoint/2010/main" val="882014837"/>
              </p:ext>
            </p:extLst>
          </p:nvPr>
        </p:nvGraphicFramePr>
        <p:xfrm>
          <a:off x="522289" y="5132993"/>
          <a:ext cx="5033557" cy="822992"/>
        </p:xfrm>
        <a:graphic>
          <a:graphicData uri="http://schemas.openxmlformats.org/drawingml/2006/table">
            <a:tbl>
              <a:tblPr/>
              <a:tblGrid>
                <a:gridCol w="1734798">
                  <a:extLst>
                    <a:ext uri="{9D8B030D-6E8A-4147-A177-3AD203B41FA5}">
                      <a16:colId xmlns:a16="http://schemas.microsoft.com/office/drawing/2014/main" val="20000"/>
                    </a:ext>
                  </a:extLst>
                </a:gridCol>
                <a:gridCol w="664183">
                  <a:extLst>
                    <a:ext uri="{9D8B030D-6E8A-4147-A177-3AD203B41FA5}">
                      <a16:colId xmlns:a16="http://schemas.microsoft.com/office/drawing/2014/main" val="801289927"/>
                    </a:ext>
                  </a:extLst>
                </a:gridCol>
                <a:gridCol w="878192">
                  <a:extLst>
                    <a:ext uri="{9D8B030D-6E8A-4147-A177-3AD203B41FA5}">
                      <a16:colId xmlns:a16="http://schemas.microsoft.com/office/drawing/2014/main" val="20002"/>
                    </a:ext>
                  </a:extLst>
                </a:gridCol>
                <a:gridCol w="878192">
                  <a:extLst>
                    <a:ext uri="{9D8B030D-6E8A-4147-A177-3AD203B41FA5}">
                      <a16:colId xmlns:a16="http://schemas.microsoft.com/office/drawing/2014/main" val="3645874092"/>
                    </a:ext>
                  </a:extLst>
                </a:gridCol>
                <a:gridCol w="878192">
                  <a:extLst>
                    <a:ext uri="{9D8B030D-6E8A-4147-A177-3AD203B41FA5}">
                      <a16:colId xmlns:a16="http://schemas.microsoft.com/office/drawing/2014/main" val="2496213334"/>
                    </a:ext>
                  </a:extLst>
                </a:gridCol>
              </a:tblGrid>
              <a:tr h="25443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Survival by Subtype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ISM</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SM-AHN</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MCL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5443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OS,</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1" i="0" u="none" strike="noStrike" cap="none" normalizeH="0" baseline="0" dirty="0">
                          <a:ln>
                            <a:noFill/>
                          </a:ln>
                          <a:solidFill>
                            <a:srgbClr val="E1471D"/>
                          </a:solidFill>
                          <a:effectLst/>
                          <a:latin typeface="Calibri" panose="020F0502020204030204" pitchFamily="34" charset="0"/>
                        </a:rPr>
                        <a:t>mo</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198</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bl>
          </a:graphicData>
        </a:graphic>
      </p:graphicFrame>
      <p:graphicFrame>
        <p:nvGraphicFramePr>
          <p:cNvPr id="28" name="Group 3">
            <a:extLst>
              <a:ext uri="{FF2B5EF4-FFF2-40B4-BE49-F238E27FC236}">
                <a16:creationId xmlns:a16="http://schemas.microsoft.com/office/drawing/2014/main" id="{C0774E51-A506-435F-BBD5-1615D907FD87}"/>
              </a:ext>
            </a:extLst>
          </p:cNvPr>
          <p:cNvGraphicFramePr>
            <a:graphicFrameLocks/>
          </p:cNvGraphicFramePr>
          <p:nvPr>
            <p:extLst>
              <p:ext uri="{D42A27DB-BD31-4B8C-83A1-F6EECF244321}">
                <p14:modId xmlns:p14="http://schemas.microsoft.com/office/powerpoint/2010/main" val="2167873810"/>
              </p:ext>
            </p:extLst>
          </p:nvPr>
        </p:nvGraphicFramePr>
        <p:xfrm>
          <a:off x="5961867" y="5132993"/>
          <a:ext cx="5405440" cy="1036352"/>
        </p:xfrm>
        <a:graphic>
          <a:graphicData uri="http://schemas.openxmlformats.org/drawingml/2006/table">
            <a:tbl>
              <a:tblPr/>
              <a:tblGrid>
                <a:gridCol w="1127068">
                  <a:extLst>
                    <a:ext uri="{9D8B030D-6E8A-4147-A177-3AD203B41FA5}">
                      <a16:colId xmlns:a16="http://schemas.microsoft.com/office/drawing/2014/main" val="20000"/>
                    </a:ext>
                  </a:extLst>
                </a:gridCol>
                <a:gridCol w="611196">
                  <a:extLst>
                    <a:ext uri="{9D8B030D-6E8A-4147-A177-3AD203B41FA5}">
                      <a16:colId xmlns:a16="http://schemas.microsoft.com/office/drawing/2014/main" val="20001"/>
                    </a:ext>
                  </a:extLst>
                </a:gridCol>
                <a:gridCol w="611196">
                  <a:extLst>
                    <a:ext uri="{9D8B030D-6E8A-4147-A177-3AD203B41FA5}">
                      <a16:colId xmlns:a16="http://schemas.microsoft.com/office/drawing/2014/main" val="763125748"/>
                    </a:ext>
                  </a:extLst>
                </a:gridCol>
                <a:gridCol w="611196">
                  <a:extLst>
                    <a:ext uri="{9D8B030D-6E8A-4147-A177-3AD203B41FA5}">
                      <a16:colId xmlns:a16="http://schemas.microsoft.com/office/drawing/2014/main" val="801289927"/>
                    </a:ext>
                  </a:extLst>
                </a:gridCol>
                <a:gridCol w="611196">
                  <a:extLst>
                    <a:ext uri="{9D8B030D-6E8A-4147-A177-3AD203B41FA5}">
                      <a16:colId xmlns:a16="http://schemas.microsoft.com/office/drawing/2014/main" val="859228254"/>
                    </a:ext>
                  </a:extLst>
                </a:gridCol>
                <a:gridCol w="611196">
                  <a:extLst>
                    <a:ext uri="{9D8B030D-6E8A-4147-A177-3AD203B41FA5}">
                      <a16:colId xmlns:a16="http://schemas.microsoft.com/office/drawing/2014/main" val="20002"/>
                    </a:ext>
                  </a:extLst>
                </a:gridCol>
                <a:gridCol w="611196">
                  <a:extLst>
                    <a:ext uri="{9D8B030D-6E8A-4147-A177-3AD203B41FA5}">
                      <a16:colId xmlns:a16="http://schemas.microsoft.com/office/drawing/2014/main" val="3645874092"/>
                    </a:ext>
                  </a:extLst>
                </a:gridCol>
                <a:gridCol w="611196">
                  <a:extLst>
                    <a:ext uri="{9D8B030D-6E8A-4147-A177-3AD203B41FA5}">
                      <a16:colId xmlns:a16="http://schemas.microsoft.com/office/drawing/2014/main" val="2496213334"/>
                    </a:ext>
                  </a:extLst>
                </a:gridCol>
              </a:tblGrid>
              <a:tr h="1385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Survival by Subtype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CM</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MIS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SSM</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SM-AHN</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MCL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385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OS, </a:t>
                      </a:r>
                      <a:r>
                        <a:rPr kumimoji="0" lang="en-GB" sz="1400" b="1" i="0" u="none" strike="noStrike" kern="1200" cap="none" normalizeH="0" baseline="0" dirty="0">
                          <a:ln>
                            <a:noFill/>
                          </a:ln>
                          <a:solidFill>
                            <a:schemeClr val="accent3"/>
                          </a:solidFill>
                          <a:effectLst/>
                          <a:latin typeface="Calibri" panose="020F0502020204030204" pitchFamily="34" charset="0"/>
                          <a:ea typeface="+mn-ea"/>
                          <a:cs typeface="+mn-cs"/>
                        </a:rPr>
                        <a:t>yr</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358489485"/>
                  </a:ext>
                </a:extLst>
              </a:tr>
            </a:tbl>
          </a:graphicData>
        </a:graphic>
      </p:graphicFrame>
      <p:sp>
        <p:nvSpPr>
          <p:cNvPr id="29" name="TextBox 28">
            <a:extLst>
              <a:ext uri="{FF2B5EF4-FFF2-40B4-BE49-F238E27FC236}">
                <a16:creationId xmlns:a16="http://schemas.microsoft.com/office/drawing/2014/main" id="{D551BE4B-154C-4409-A13D-38DC6666EB05}"/>
              </a:ext>
            </a:extLst>
          </p:cNvPr>
          <p:cNvSpPr txBox="1"/>
          <p:nvPr/>
        </p:nvSpPr>
        <p:spPr bwMode="auto">
          <a:xfrm>
            <a:off x="1331488" y="4703701"/>
            <a:ext cx="3803718"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Yr From Diagnosis</a:t>
            </a:r>
          </a:p>
        </p:txBody>
      </p:sp>
      <p:sp>
        <p:nvSpPr>
          <p:cNvPr id="26" name="TextBox 25">
            <a:extLst>
              <a:ext uri="{FF2B5EF4-FFF2-40B4-BE49-F238E27FC236}">
                <a16:creationId xmlns:a16="http://schemas.microsoft.com/office/drawing/2014/main" id="{57B14070-3FDF-49E7-ABD3-CE2156BC7189}"/>
              </a:ext>
            </a:extLst>
          </p:cNvPr>
          <p:cNvSpPr txBox="1"/>
          <p:nvPr/>
        </p:nvSpPr>
        <p:spPr bwMode="auto">
          <a:xfrm>
            <a:off x="3926638" y="2078455"/>
            <a:ext cx="1707519" cy="1077218"/>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ISM (n = 159)</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ASM (n = 41)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SM-AHN (n = 138)</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MCL (n = 4)</a:t>
            </a:r>
          </a:p>
        </p:txBody>
      </p:sp>
      <p:cxnSp>
        <p:nvCxnSpPr>
          <p:cNvPr id="4" name="Straight Connector 3">
            <a:extLst>
              <a:ext uri="{FF2B5EF4-FFF2-40B4-BE49-F238E27FC236}">
                <a16:creationId xmlns:a16="http://schemas.microsoft.com/office/drawing/2014/main" id="{31460766-D31F-524D-ACE7-A613B343ED38}"/>
              </a:ext>
            </a:extLst>
          </p:cNvPr>
          <p:cNvCxnSpPr>
            <a:cxnSpLocks/>
          </p:cNvCxnSpPr>
          <p:nvPr/>
        </p:nvCxnSpPr>
        <p:spPr bwMode="auto">
          <a:xfrm>
            <a:off x="1318108" y="4414162"/>
            <a:ext cx="381709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536D8BEE-86F6-E949-8E73-571F8238C81A}"/>
              </a:ext>
            </a:extLst>
          </p:cNvPr>
          <p:cNvCxnSpPr>
            <a:cxnSpLocks/>
          </p:cNvCxnSpPr>
          <p:nvPr/>
        </p:nvCxnSpPr>
        <p:spPr bwMode="auto">
          <a:xfrm flipH="1">
            <a:off x="1267963" y="2109811"/>
            <a:ext cx="63525"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F7CB5EF-B207-3147-B769-9E4A9F7F4B4A}"/>
              </a:ext>
            </a:extLst>
          </p:cNvPr>
          <p:cNvCxnSpPr>
            <a:cxnSpLocks/>
          </p:cNvCxnSpPr>
          <p:nvPr/>
        </p:nvCxnSpPr>
        <p:spPr bwMode="auto">
          <a:xfrm flipH="1">
            <a:off x="1267963" y="2570681"/>
            <a:ext cx="63525"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5F2383A-9AD5-5240-8A99-5D5FC44B93F8}"/>
              </a:ext>
            </a:extLst>
          </p:cNvPr>
          <p:cNvCxnSpPr>
            <a:cxnSpLocks/>
          </p:cNvCxnSpPr>
          <p:nvPr/>
        </p:nvCxnSpPr>
        <p:spPr bwMode="auto">
          <a:xfrm flipH="1">
            <a:off x="1267963" y="3031551"/>
            <a:ext cx="63525"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5FADF1F8-563A-1646-B03F-B1B0C6B1188A}"/>
              </a:ext>
            </a:extLst>
          </p:cNvPr>
          <p:cNvCxnSpPr>
            <a:cxnSpLocks/>
          </p:cNvCxnSpPr>
          <p:nvPr/>
        </p:nvCxnSpPr>
        <p:spPr bwMode="auto">
          <a:xfrm flipH="1">
            <a:off x="1267963" y="3492421"/>
            <a:ext cx="63525"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B4BD8E97-7526-5843-A57D-8DF57DEC6E41}"/>
              </a:ext>
            </a:extLst>
          </p:cNvPr>
          <p:cNvCxnSpPr>
            <a:cxnSpLocks/>
          </p:cNvCxnSpPr>
          <p:nvPr/>
        </p:nvCxnSpPr>
        <p:spPr bwMode="auto">
          <a:xfrm flipH="1">
            <a:off x="1267963" y="3953291"/>
            <a:ext cx="63525"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96BC058F-C3D1-3C4E-9D0A-C71B9A87C0AD}"/>
              </a:ext>
            </a:extLst>
          </p:cNvPr>
          <p:cNvCxnSpPr>
            <a:cxnSpLocks/>
          </p:cNvCxnSpPr>
          <p:nvPr/>
        </p:nvCxnSpPr>
        <p:spPr bwMode="auto">
          <a:xfrm flipH="1">
            <a:off x="1267963" y="4414162"/>
            <a:ext cx="63525"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7BD59CCE-FEA7-F846-84CC-F823BDECAC37}"/>
              </a:ext>
            </a:extLst>
          </p:cNvPr>
          <p:cNvCxnSpPr>
            <a:cxnSpLocks/>
          </p:cNvCxnSpPr>
          <p:nvPr/>
        </p:nvCxnSpPr>
        <p:spPr bwMode="auto">
          <a:xfrm>
            <a:off x="1327028" y="4411423"/>
            <a:ext cx="0" cy="66907"/>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87A55E90-E27E-4446-8E16-C15C3F05EEEA}"/>
              </a:ext>
            </a:extLst>
          </p:cNvPr>
          <p:cNvCxnSpPr>
            <a:cxnSpLocks/>
          </p:cNvCxnSpPr>
          <p:nvPr/>
        </p:nvCxnSpPr>
        <p:spPr bwMode="auto">
          <a:xfrm>
            <a:off x="2377473" y="4411423"/>
            <a:ext cx="0" cy="66907"/>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9E825140-CC4C-E54A-8AAA-F678CE1DC673}"/>
              </a:ext>
            </a:extLst>
          </p:cNvPr>
          <p:cNvCxnSpPr>
            <a:cxnSpLocks/>
          </p:cNvCxnSpPr>
          <p:nvPr/>
        </p:nvCxnSpPr>
        <p:spPr bwMode="auto">
          <a:xfrm>
            <a:off x="3427918" y="4411423"/>
            <a:ext cx="0" cy="66907"/>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8C9167A1-F4B3-F843-974C-59E867355371}"/>
              </a:ext>
            </a:extLst>
          </p:cNvPr>
          <p:cNvCxnSpPr>
            <a:cxnSpLocks/>
          </p:cNvCxnSpPr>
          <p:nvPr/>
        </p:nvCxnSpPr>
        <p:spPr bwMode="auto">
          <a:xfrm>
            <a:off x="4478362" y="4411423"/>
            <a:ext cx="0" cy="66907"/>
          </a:xfrm>
          <a:prstGeom prst="line">
            <a:avLst/>
          </a:prstGeom>
          <a:noFill/>
          <a:ln w="28575" cap="flat" cmpd="sng" algn="ctr">
            <a:solidFill>
              <a:schemeClr val="bg1"/>
            </a:solidFill>
            <a:prstDash val="solid"/>
            <a:round/>
            <a:headEnd type="none" w="med" len="med"/>
            <a:tailEnd type="none" w="med" len="med"/>
          </a:ln>
          <a:effectLst/>
        </p:spPr>
      </p:cxnSp>
      <p:sp>
        <p:nvSpPr>
          <p:cNvPr id="40" name="TextBox 39">
            <a:extLst>
              <a:ext uri="{FF2B5EF4-FFF2-40B4-BE49-F238E27FC236}">
                <a16:creationId xmlns:a16="http://schemas.microsoft.com/office/drawing/2014/main" id="{AF939327-CF92-FA48-B774-5CE46FBA0084}"/>
              </a:ext>
            </a:extLst>
          </p:cNvPr>
          <p:cNvSpPr txBox="1"/>
          <p:nvPr/>
        </p:nvSpPr>
        <p:spPr bwMode="auto">
          <a:xfrm>
            <a:off x="4281834" y="4425946"/>
            <a:ext cx="393056" cy="338554"/>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41" name="TextBox 40">
            <a:extLst>
              <a:ext uri="{FF2B5EF4-FFF2-40B4-BE49-F238E27FC236}">
                <a16:creationId xmlns:a16="http://schemas.microsoft.com/office/drawing/2014/main" id="{09E4C42B-21BD-3844-B9E1-5FC707FF9CFA}"/>
              </a:ext>
            </a:extLst>
          </p:cNvPr>
          <p:cNvSpPr txBox="1"/>
          <p:nvPr/>
        </p:nvSpPr>
        <p:spPr bwMode="auto">
          <a:xfrm>
            <a:off x="1191453" y="4425946"/>
            <a:ext cx="288861" cy="338554"/>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2" name="TextBox 41">
            <a:extLst>
              <a:ext uri="{FF2B5EF4-FFF2-40B4-BE49-F238E27FC236}">
                <a16:creationId xmlns:a16="http://schemas.microsoft.com/office/drawing/2014/main" id="{DEBD0628-8E39-D143-B1CB-2F06E2977A5F}"/>
              </a:ext>
            </a:extLst>
          </p:cNvPr>
          <p:cNvSpPr txBox="1"/>
          <p:nvPr/>
        </p:nvSpPr>
        <p:spPr bwMode="auto">
          <a:xfrm>
            <a:off x="2164584" y="4425946"/>
            <a:ext cx="393056" cy="338554"/>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43" name="TextBox 42">
            <a:extLst>
              <a:ext uri="{FF2B5EF4-FFF2-40B4-BE49-F238E27FC236}">
                <a16:creationId xmlns:a16="http://schemas.microsoft.com/office/drawing/2014/main" id="{169815A1-8780-2848-A92B-F000793B3133}"/>
              </a:ext>
            </a:extLst>
          </p:cNvPr>
          <p:cNvSpPr txBox="1"/>
          <p:nvPr/>
        </p:nvSpPr>
        <p:spPr bwMode="auto">
          <a:xfrm>
            <a:off x="3223475" y="4425946"/>
            <a:ext cx="393056" cy="338554"/>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4" name="TextBox 43">
            <a:extLst>
              <a:ext uri="{FF2B5EF4-FFF2-40B4-BE49-F238E27FC236}">
                <a16:creationId xmlns:a16="http://schemas.microsoft.com/office/drawing/2014/main" id="{29E376EA-514E-1646-A14B-732262372008}"/>
              </a:ext>
            </a:extLst>
          </p:cNvPr>
          <p:cNvSpPr txBox="1"/>
          <p:nvPr/>
        </p:nvSpPr>
        <p:spPr bwMode="auto">
          <a:xfrm rot="16200000">
            <a:off x="-370621" y="3089341"/>
            <a:ext cx="2274837"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Survival</a:t>
            </a:r>
          </a:p>
        </p:txBody>
      </p:sp>
      <p:sp>
        <p:nvSpPr>
          <p:cNvPr id="45" name="TextBox 44">
            <a:extLst>
              <a:ext uri="{FF2B5EF4-FFF2-40B4-BE49-F238E27FC236}">
                <a16:creationId xmlns:a16="http://schemas.microsoft.com/office/drawing/2014/main" id="{3CDDCA65-EB4E-A441-A5FD-51652222F97E}"/>
              </a:ext>
            </a:extLst>
          </p:cNvPr>
          <p:cNvSpPr txBox="1"/>
          <p:nvPr/>
        </p:nvSpPr>
        <p:spPr bwMode="auto">
          <a:xfrm>
            <a:off x="820856" y="1936074"/>
            <a:ext cx="497252"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46" name="TextBox 45">
            <a:extLst>
              <a:ext uri="{FF2B5EF4-FFF2-40B4-BE49-F238E27FC236}">
                <a16:creationId xmlns:a16="http://schemas.microsoft.com/office/drawing/2014/main" id="{0155B5F5-9303-2848-9D90-4AF89AA14515}"/>
              </a:ext>
            </a:extLst>
          </p:cNvPr>
          <p:cNvSpPr txBox="1"/>
          <p:nvPr/>
        </p:nvSpPr>
        <p:spPr bwMode="auto">
          <a:xfrm>
            <a:off x="925052" y="2398070"/>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47" name="TextBox 46">
            <a:extLst>
              <a:ext uri="{FF2B5EF4-FFF2-40B4-BE49-F238E27FC236}">
                <a16:creationId xmlns:a16="http://schemas.microsoft.com/office/drawing/2014/main" id="{A41EF82D-D5F9-454E-A257-9B50A2D2E7FE}"/>
              </a:ext>
            </a:extLst>
          </p:cNvPr>
          <p:cNvSpPr txBox="1"/>
          <p:nvPr/>
        </p:nvSpPr>
        <p:spPr bwMode="auto">
          <a:xfrm>
            <a:off x="925052" y="286006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48" name="TextBox 47">
            <a:extLst>
              <a:ext uri="{FF2B5EF4-FFF2-40B4-BE49-F238E27FC236}">
                <a16:creationId xmlns:a16="http://schemas.microsoft.com/office/drawing/2014/main" id="{97C5B68E-B00A-BA4A-8B64-FFFE645D4592}"/>
              </a:ext>
            </a:extLst>
          </p:cNvPr>
          <p:cNvSpPr txBox="1"/>
          <p:nvPr/>
        </p:nvSpPr>
        <p:spPr bwMode="auto">
          <a:xfrm>
            <a:off x="925052" y="3322062"/>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49" name="TextBox 48">
            <a:extLst>
              <a:ext uri="{FF2B5EF4-FFF2-40B4-BE49-F238E27FC236}">
                <a16:creationId xmlns:a16="http://schemas.microsoft.com/office/drawing/2014/main" id="{91999E92-5BE7-B04D-80D2-885A0003145B}"/>
              </a:ext>
            </a:extLst>
          </p:cNvPr>
          <p:cNvSpPr txBox="1"/>
          <p:nvPr/>
        </p:nvSpPr>
        <p:spPr bwMode="auto">
          <a:xfrm>
            <a:off x="925052" y="3784058"/>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50" name="TextBox 49">
            <a:extLst>
              <a:ext uri="{FF2B5EF4-FFF2-40B4-BE49-F238E27FC236}">
                <a16:creationId xmlns:a16="http://schemas.microsoft.com/office/drawing/2014/main" id="{086C68E2-448C-0A4F-8664-FC98657ACB2B}"/>
              </a:ext>
            </a:extLst>
          </p:cNvPr>
          <p:cNvSpPr txBox="1"/>
          <p:nvPr/>
        </p:nvSpPr>
        <p:spPr bwMode="auto">
          <a:xfrm>
            <a:off x="1029247" y="4246052"/>
            <a:ext cx="288861"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cxnSp>
        <p:nvCxnSpPr>
          <p:cNvPr id="51" name="Straight Connector 50">
            <a:extLst>
              <a:ext uri="{FF2B5EF4-FFF2-40B4-BE49-F238E27FC236}">
                <a16:creationId xmlns:a16="http://schemas.microsoft.com/office/drawing/2014/main" id="{E87C706B-30FC-FA4F-818E-6980A50D96B7}"/>
              </a:ext>
            </a:extLst>
          </p:cNvPr>
          <p:cNvCxnSpPr>
            <a:cxnSpLocks/>
          </p:cNvCxnSpPr>
          <p:nvPr/>
        </p:nvCxnSpPr>
        <p:spPr bwMode="auto">
          <a:xfrm flipH="1">
            <a:off x="3717139" y="2252328"/>
            <a:ext cx="245458" cy="0"/>
          </a:xfrm>
          <a:prstGeom prst="line">
            <a:avLst/>
          </a:prstGeom>
          <a:noFill/>
          <a:ln w="28575" cap="flat" cmpd="sng" algn="ctr">
            <a:solidFill>
              <a:schemeClr val="accent3"/>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D9BAE09A-BB43-0146-B9A2-1F1F87122EF3}"/>
              </a:ext>
            </a:extLst>
          </p:cNvPr>
          <p:cNvCxnSpPr>
            <a:cxnSpLocks/>
          </p:cNvCxnSpPr>
          <p:nvPr/>
        </p:nvCxnSpPr>
        <p:spPr bwMode="auto">
          <a:xfrm flipH="1">
            <a:off x="3717139" y="2493938"/>
            <a:ext cx="245458" cy="0"/>
          </a:xfrm>
          <a:prstGeom prst="line">
            <a:avLst/>
          </a:prstGeom>
          <a:noFill/>
          <a:ln w="28575"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B327AB87-9F23-904B-94A3-E00BEDC05785}"/>
              </a:ext>
            </a:extLst>
          </p:cNvPr>
          <p:cNvCxnSpPr>
            <a:cxnSpLocks/>
          </p:cNvCxnSpPr>
          <p:nvPr/>
        </p:nvCxnSpPr>
        <p:spPr bwMode="auto">
          <a:xfrm flipH="1">
            <a:off x="3717139" y="2735548"/>
            <a:ext cx="245458" cy="0"/>
          </a:xfrm>
          <a:prstGeom prst="line">
            <a:avLst/>
          </a:prstGeom>
          <a:noFill/>
          <a:ln w="28575" cap="flat" cmpd="sng" algn="ctr">
            <a:solidFill>
              <a:schemeClr val="accent4"/>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BF74BE95-AC59-2D4B-B180-A74EBE321A2E}"/>
              </a:ext>
            </a:extLst>
          </p:cNvPr>
          <p:cNvCxnSpPr>
            <a:cxnSpLocks/>
          </p:cNvCxnSpPr>
          <p:nvPr/>
        </p:nvCxnSpPr>
        <p:spPr bwMode="auto">
          <a:xfrm flipH="1">
            <a:off x="3717139" y="2977157"/>
            <a:ext cx="245458" cy="0"/>
          </a:xfrm>
          <a:prstGeom prst="line">
            <a:avLst/>
          </a:prstGeom>
          <a:noFill/>
          <a:ln w="28575" cap="flat" cmpd="sng" algn="ctr">
            <a:solidFill>
              <a:schemeClr val="accent6"/>
            </a:solidFill>
            <a:prstDash val="solid"/>
            <a:round/>
            <a:headEnd type="none" w="med" len="med"/>
            <a:tailEnd type="none" w="med" len="med"/>
          </a:ln>
          <a:effectLst/>
        </p:spPr>
      </p:cxnSp>
      <p:sp>
        <p:nvSpPr>
          <p:cNvPr id="52" name="Freeform 51">
            <a:extLst>
              <a:ext uri="{FF2B5EF4-FFF2-40B4-BE49-F238E27FC236}">
                <a16:creationId xmlns:a16="http://schemas.microsoft.com/office/drawing/2014/main" id="{B2CBCA3F-DF4F-5A40-A21A-F3FDAFA0F10E}"/>
              </a:ext>
            </a:extLst>
          </p:cNvPr>
          <p:cNvSpPr/>
          <p:nvPr/>
        </p:nvSpPr>
        <p:spPr bwMode="auto">
          <a:xfrm>
            <a:off x="1339331" y="2154416"/>
            <a:ext cx="3644218" cy="1632538"/>
          </a:xfrm>
          <a:custGeom>
            <a:avLst/>
            <a:gdLst>
              <a:gd name="connsiteX0" fmla="*/ 3644218 w 3644218"/>
              <a:gd name="connsiteY0" fmla="*/ 1632538 h 1632538"/>
              <a:gd name="connsiteX1" fmla="*/ 2765502 w 3644218"/>
              <a:gd name="connsiteY1" fmla="*/ 1632538 h 1632538"/>
              <a:gd name="connsiteX2" fmla="*/ 2765502 w 3644218"/>
              <a:gd name="connsiteY2" fmla="*/ 1427356 h 1632538"/>
              <a:gd name="connsiteX3" fmla="*/ 2569241 w 3644218"/>
              <a:gd name="connsiteY3" fmla="*/ 1427356 h 1632538"/>
              <a:gd name="connsiteX4" fmla="*/ 2569241 w 3644218"/>
              <a:gd name="connsiteY4" fmla="*/ 1253397 h 1632538"/>
              <a:gd name="connsiteX5" fmla="*/ 1775274 w 3644218"/>
              <a:gd name="connsiteY5" fmla="*/ 1253397 h 1632538"/>
              <a:gd name="connsiteX6" fmla="*/ 1775274 w 3644218"/>
              <a:gd name="connsiteY6" fmla="*/ 1132964 h 1632538"/>
              <a:gd name="connsiteX7" fmla="*/ 1712827 w 3644218"/>
              <a:gd name="connsiteY7" fmla="*/ 1132964 h 1632538"/>
              <a:gd name="connsiteX8" fmla="*/ 1712827 w 3644218"/>
              <a:gd name="connsiteY8" fmla="*/ 999149 h 1632538"/>
              <a:gd name="connsiteX9" fmla="*/ 1672683 w 3644218"/>
              <a:gd name="connsiteY9" fmla="*/ 999149 h 1632538"/>
              <a:gd name="connsiteX10" fmla="*/ 1672683 w 3644218"/>
              <a:gd name="connsiteY10" fmla="*/ 878716 h 1632538"/>
              <a:gd name="connsiteX11" fmla="*/ 1445198 w 3644218"/>
              <a:gd name="connsiteY11" fmla="*/ 878716 h 1632538"/>
              <a:gd name="connsiteX12" fmla="*/ 1445198 w 3644218"/>
              <a:gd name="connsiteY12" fmla="*/ 785045 h 1632538"/>
              <a:gd name="connsiteX13" fmla="*/ 1405054 w 3644218"/>
              <a:gd name="connsiteY13" fmla="*/ 785045 h 1632538"/>
              <a:gd name="connsiteX14" fmla="*/ 1405054 w 3644218"/>
              <a:gd name="connsiteY14" fmla="*/ 664612 h 1632538"/>
              <a:gd name="connsiteX15" fmla="*/ 1284620 w 3644218"/>
              <a:gd name="connsiteY15" fmla="*/ 664612 h 1632538"/>
              <a:gd name="connsiteX16" fmla="*/ 1284620 w 3644218"/>
              <a:gd name="connsiteY16" fmla="*/ 593244 h 1632538"/>
              <a:gd name="connsiteX17" fmla="*/ 1284620 w 3644218"/>
              <a:gd name="connsiteY17" fmla="*/ 593244 h 1632538"/>
              <a:gd name="connsiteX18" fmla="*/ 1253397 w 3644218"/>
              <a:gd name="connsiteY18" fmla="*/ 593244 h 1632538"/>
              <a:gd name="connsiteX19" fmla="*/ 1253397 w 3644218"/>
              <a:gd name="connsiteY19" fmla="*/ 521877 h 1632538"/>
              <a:gd name="connsiteX20" fmla="*/ 1025912 w 3644218"/>
              <a:gd name="connsiteY20" fmla="*/ 521877 h 1632538"/>
              <a:gd name="connsiteX21" fmla="*/ 1025912 w 3644218"/>
              <a:gd name="connsiteY21" fmla="*/ 450509 h 1632538"/>
              <a:gd name="connsiteX22" fmla="*/ 851953 w 3644218"/>
              <a:gd name="connsiteY22" fmla="*/ 450509 h 1632538"/>
              <a:gd name="connsiteX23" fmla="*/ 851953 w 3644218"/>
              <a:gd name="connsiteY23" fmla="*/ 405904 h 1632538"/>
              <a:gd name="connsiteX24" fmla="*/ 851953 w 3644218"/>
              <a:gd name="connsiteY24" fmla="*/ 405904 h 1632538"/>
              <a:gd name="connsiteX25" fmla="*/ 820730 w 3644218"/>
              <a:gd name="connsiteY25" fmla="*/ 405904 h 1632538"/>
              <a:gd name="connsiteX26" fmla="*/ 820730 w 3644218"/>
              <a:gd name="connsiteY26" fmla="*/ 343457 h 1632538"/>
              <a:gd name="connsiteX27" fmla="*/ 735980 w 3644218"/>
              <a:gd name="connsiteY27" fmla="*/ 343457 h 1632538"/>
              <a:gd name="connsiteX28" fmla="*/ 735980 w 3644218"/>
              <a:gd name="connsiteY28" fmla="*/ 294392 h 1632538"/>
              <a:gd name="connsiteX29" fmla="*/ 566482 w 3644218"/>
              <a:gd name="connsiteY29" fmla="*/ 294392 h 1632538"/>
              <a:gd name="connsiteX30" fmla="*/ 566482 w 3644218"/>
              <a:gd name="connsiteY30" fmla="*/ 249787 h 1632538"/>
              <a:gd name="connsiteX31" fmla="*/ 459430 w 3644218"/>
              <a:gd name="connsiteY31" fmla="*/ 249787 h 1632538"/>
              <a:gd name="connsiteX32" fmla="*/ 459430 w 3644218"/>
              <a:gd name="connsiteY32" fmla="*/ 209643 h 1632538"/>
              <a:gd name="connsiteX33" fmla="*/ 396983 w 3644218"/>
              <a:gd name="connsiteY33" fmla="*/ 209643 h 1632538"/>
              <a:gd name="connsiteX34" fmla="*/ 396983 w 3644218"/>
              <a:gd name="connsiteY34" fmla="*/ 169498 h 1632538"/>
              <a:gd name="connsiteX35" fmla="*/ 321155 w 3644218"/>
              <a:gd name="connsiteY35" fmla="*/ 169498 h 1632538"/>
              <a:gd name="connsiteX36" fmla="*/ 321155 w 3644218"/>
              <a:gd name="connsiteY36" fmla="*/ 169498 h 1632538"/>
              <a:gd name="connsiteX37" fmla="*/ 321155 w 3644218"/>
              <a:gd name="connsiteY37" fmla="*/ 169498 h 1632538"/>
              <a:gd name="connsiteX38" fmla="*/ 321155 w 3644218"/>
              <a:gd name="connsiteY38" fmla="*/ 138275 h 1632538"/>
              <a:gd name="connsiteX39" fmla="*/ 272090 w 3644218"/>
              <a:gd name="connsiteY39" fmla="*/ 138275 h 1632538"/>
              <a:gd name="connsiteX40" fmla="*/ 272090 w 3644218"/>
              <a:gd name="connsiteY40" fmla="*/ 138275 h 1632538"/>
              <a:gd name="connsiteX41" fmla="*/ 249787 w 3644218"/>
              <a:gd name="connsiteY41" fmla="*/ 115972 h 1632538"/>
              <a:gd name="connsiteX42" fmla="*/ 249787 w 3644218"/>
              <a:gd name="connsiteY42" fmla="*/ 75828 h 1632538"/>
              <a:gd name="connsiteX43" fmla="*/ 160577 w 3644218"/>
              <a:gd name="connsiteY43" fmla="*/ 75828 h 1632538"/>
              <a:gd name="connsiteX44" fmla="*/ 160577 w 3644218"/>
              <a:gd name="connsiteY44" fmla="*/ 49065 h 1632538"/>
              <a:gd name="connsiteX45" fmla="*/ 80289 w 3644218"/>
              <a:gd name="connsiteY45" fmla="*/ 49065 h 1632538"/>
              <a:gd name="connsiteX46" fmla="*/ 80289 w 3644218"/>
              <a:gd name="connsiteY46" fmla="*/ 26763 h 1632538"/>
              <a:gd name="connsiteX47" fmla="*/ 53526 w 3644218"/>
              <a:gd name="connsiteY47" fmla="*/ 26763 h 1632538"/>
              <a:gd name="connsiteX48" fmla="*/ 53526 w 3644218"/>
              <a:gd name="connsiteY48" fmla="*/ 0 h 1632538"/>
              <a:gd name="connsiteX49" fmla="*/ 0 w 3644218"/>
              <a:gd name="connsiteY49" fmla="*/ 0 h 1632538"/>
              <a:gd name="connsiteX0" fmla="*/ 3644218 w 3644218"/>
              <a:gd name="connsiteY0" fmla="*/ 1632538 h 1632538"/>
              <a:gd name="connsiteX1" fmla="*/ 2765502 w 3644218"/>
              <a:gd name="connsiteY1" fmla="*/ 1632538 h 1632538"/>
              <a:gd name="connsiteX2" fmla="*/ 2765502 w 3644218"/>
              <a:gd name="connsiteY2" fmla="*/ 1427356 h 1632538"/>
              <a:gd name="connsiteX3" fmla="*/ 2569241 w 3644218"/>
              <a:gd name="connsiteY3" fmla="*/ 1427356 h 1632538"/>
              <a:gd name="connsiteX4" fmla="*/ 2569241 w 3644218"/>
              <a:gd name="connsiteY4" fmla="*/ 1253397 h 1632538"/>
              <a:gd name="connsiteX5" fmla="*/ 1775274 w 3644218"/>
              <a:gd name="connsiteY5" fmla="*/ 1253397 h 1632538"/>
              <a:gd name="connsiteX6" fmla="*/ 1775274 w 3644218"/>
              <a:gd name="connsiteY6" fmla="*/ 1132964 h 1632538"/>
              <a:gd name="connsiteX7" fmla="*/ 1712827 w 3644218"/>
              <a:gd name="connsiteY7" fmla="*/ 1132964 h 1632538"/>
              <a:gd name="connsiteX8" fmla="*/ 1712827 w 3644218"/>
              <a:gd name="connsiteY8" fmla="*/ 999149 h 1632538"/>
              <a:gd name="connsiteX9" fmla="*/ 1672683 w 3644218"/>
              <a:gd name="connsiteY9" fmla="*/ 999149 h 1632538"/>
              <a:gd name="connsiteX10" fmla="*/ 1672683 w 3644218"/>
              <a:gd name="connsiteY10" fmla="*/ 878716 h 1632538"/>
              <a:gd name="connsiteX11" fmla="*/ 1445198 w 3644218"/>
              <a:gd name="connsiteY11" fmla="*/ 878716 h 1632538"/>
              <a:gd name="connsiteX12" fmla="*/ 1445198 w 3644218"/>
              <a:gd name="connsiteY12" fmla="*/ 785045 h 1632538"/>
              <a:gd name="connsiteX13" fmla="*/ 1405054 w 3644218"/>
              <a:gd name="connsiteY13" fmla="*/ 785045 h 1632538"/>
              <a:gd name="connsiteX14" fmla="*/ 1405054 w 3644218"/>
              <a:gd name="connsiteY14" fmla="*/ 664612 h 1632538"/>
              <a:gd name="connsiteX15" fmla="*/ 1284620 w 3644218"/>
              <a:gd name="connsiteY15" fmla="*/ 664612 h 1632538"/>
              <a:gd name="connsiteX16" fmla="*/ 1284620 w 3644218"/>
              <a:gd name="connsiteY16" fmla="*/ 593244 h 1632538"/>
              <a:gd name="connsiteX17" fmla="*/ 1284620 w 3644218"/>
              <a:gd name="connsiteY17" fmla="*/ 593244 h 1632538"/>
              <a:gd name="connsiteX18" fmla="*/ 1253397 w 3644218"/>
              <a:gd name="connsiteY18" fmla="*/ 593244 h 1632538"/>
              <a:gd name="connsiteX19" fmla="*/ 1253397 w 3644218"/>
              <a:gd name="connsiteY19" fmla="*/ 521877 h 1632538"/>
              <a:gd name="connsiteX20" fmla="*/ 1025912 w 3644218"/>
              <a:gd name="connsiteY20" fmla="*/ 521877 h 1632538"/>
              <a:gd name="connsiteX21" fmla="*/ 1025912 w 3644218"/>
              <a:gd name="connsiteY21" fmla="*/ 450509 h 1632538"/>
              <a:gd name="connsiteX22" fmla="*/ 851953 w 3644218"/>
              <a:gd name="connsiteY22" fmla="*/ 450509 h 1632538"/>
              <a:gd name="connsiteX23" fmla="*/ 851953 w 3644218"/>
              <a:gd name="connsiteY23" fmla="*/ 405904 h 1632538"/>
              <a:gd name="connsiteX24" fmla="*/ 851953 w 3644218"/>
              <a:gd name="connsiteY24" fmla="*/ 405904 h 1632538"/>
              <a:gd name="connsiteX25" fmla="*/ 820730 w 3644218"/>
              <a:gd name="connsiteY25" fmla="*/ 405904 h 1632538"/>
              <a:gd name="connsiteX26" fmla="*/ 820730 w 3644218"/>
              <a:gd name="connsiteY26" fmla="*/ 343457 h 1632538"/>
              <a:gd name="connsiteX27" fmla="*/ 735980 w 3644218"/>
              <a:gd name="connsiteY27" fmla="*/ 343457 h 1632538"/>
              <a:gd name="connsiteX28" fmla="*/ 735980 w 3644218"/>
              <a:gd name="connsiteY28" fmla="*/ 294392 h 1632538"/>
              <a:gd name="connsiteX29" fmla="*/ 566482 w 3644218"/>
              <a:gd name="connsiteY29" fmla="*/ 294392 h 1632538"/>
              <a:gd name="connsiteX30" fmla="*/ 566482 w 3644218"/>
              <a:gd name="connsiteY30" fmla="*/ 249787 h 1632538"/>
              <a:gd name="connsiteX31" fmla="*/ 459430 w 3644218"/>
              <a:gd name="connsiteY31" fmla="*/ 249787 h 1632538"/>
              <a:gd name="connsiteX32" fmla="*/ 459430 w 3644218"/>
              <a:gd name="connsiteY32" fmla="*/ 209643 h 1632538"/>
              <a:gd name="connsiteX33" fmla="*/ 396983 w 3644218"/>
              <a:gd name="connsiteY33" fmla="*/ 209643 h 1632538"/>
              <a:gd name="connsiteX34" fmla="*/ 396983 w 3644218"/>
              <a:gd name="connsiteY34" fmla="*/ 169498 h 1632538"/>
              <a:gd name="connsiteX35" fmla="*/ 321155 w 3644218"/>
              <a:gd name="connsiteY35" fmla="*/ 169498 h 1632538"/>
              <a:gd name="connsiteX36" fmla="*/ 321155 w 3644218"/>
              <a:gd name="connsiteY36" fmla="*/ 169498 h 1632538"/>
              <a:gd name="connsiteX37" fmla="*/ 321155 w 3644218"/>
              <a:gd name="connsiteY37" fmla="*/ 169498 h 1632538"/>
              <a:gd name="connsiteX38" fmla="*/ 321155 w 3644218"/>
              <a:gd name="connsiteY38" fmla="*/ 138275 h 1632538"/>
              <a:gd name="connsiteX39" fmla="*/ 272090 w 3644218"/>
              <a:gd name="connsiteY39" fmla="*/ 138275 h 1632538"/>
              <a:gd name="connsiteX40" fmla="*/ 272090 w 3644218"/>
              <a:gd name="connsiteY40" fmla="*/ 138275 h 1632538"/>
              <a:gd name="connsiteX41" fmla="*/ 272090 w 3644218"/>
              <a:gd name="connsiteY41" fmla="*/ 115972 h 1632538"/>
              <a:gd name="connsiteX42" fmla="*/ 249787 w 3644218"/>
              <a:gd name="connsiteY42" fmla="*/ 75828 h 1632538"/>
              <a:gd name="connsiteX43" fmla="*/ 160577 w 3644218"/>
              <a:gd name="connsiteY43" fmla="*/ 75828 h 1632538"/>
              <a:gd name="connsiteX44" fmla="*/ 160577 w 3644218"/>
              <a:gd name="connsiteY44" fmla="*/ 49065 h 1632538"/>
              <a:gd name="connsiteX45" fmla="*/ 80289 w 3644218"/>
              <a:gd name="connsiteY45" fmla="*/ 49065 h 1632538"/>
              <a:gd name="connsiteX46" fmla="*/ 80289 w 3644218"/>
              <a:gd name="connsiteY46" fmla="*/ 26763 h 1632538"/>
              <a:gd name="connsiteX47" fmla="*/ 53526 w 3644218"/>
              <a:gd name="connsiteY47" fmla="*/ 26763 h 1632538"/>
              <a:gd name="connsiteX48" fmla="*/ 53526 w 3644218"/>
              <a:gd name="connsiteY48" fmla="*/ 0 h 1632538"/>
              <a:gd name="connsiteX49" fmla="*/ 0 w 3644218"/>
              <a:gd name="connsiteY49" fmla="*/ 0 h 1632538"/>
              <a:gd name="connsiteX0" fmla="*/ 3644218 w 3644218"/>
              <a:gd name="connsiteY0" fmla="*/ 1632538 h 1632538"/>
              <a:gd name="connsiteX1" fmla="*/ 2765502 w 3644218"/>
              <a:gd name="connsiteY1" fmla="*/ 1632538 h 1632538"/>
              <a:gd name="connsiteX2" fmla="*/ 2765502 w 3644218"/>
              <a:gd name="connsiteY2" fmla="*/ 1427356 h 1632538"/>
              <a:gd name="connsiteX3" fmla="*/ 2569241 w 3644218"/>
              <a:gd name="connsiteY3" fmla="*/ 1427356 h 1632538"/>
              <a:gd name="connsiteX4" fmla="*/ 2569241 w 3644218"/>
              <a:gd name="connsiteY4" fmla="*/ 1253397 h 1632538"/>
              <a:gd name="connsiteX5" fmla="*/ 1775274 w 3644218"/>
              <a:gd name="connsiteY5" fmla="*/ 1253397 h 1632538"/>
              <a:gd name="connsiteX6" fmla="*/ 1775274 w 3644218"/>
              <a:gd name="connsiteY6" fmla="*/ 1132964 h 1632538"/>
              <a:gd name="connsiteX7" fmla="*/ 1712827 w 3644218"/>
              <a:gd name="connsiteY7" fmla="*/ 1132964 h 1632538"/>
              <a:gd name="connsiteX8" fmla="*/ 1712827 w 3644218"/>
              <a:gd name="connsiteY8" fmla="*/ 999149 h 1632538"/>
              <a:gd name="connsiteX9" fmla="*/ 1672683 w 3644218"/>
              <a:gd name="connsiteY9" fmla="*/ 999149 h 1632538"/>
              <a:gd name="connsiteX10" fmla="*/ 1672683 w 3644218"/>
              <a:gd name="connsiteY10" fmla="*/ 878716 h 1632538"/>
              <a:gd name="connsiteX11" fmla="*/ 1445198 w 3644218"/>
              <a:gd name="connsiteY11" fmla="*/ 878716 h 1632538"/>
              <a:gd name="connsiteX12" fmla="*/ 1445198 w 3644218"/>
              <a:gd name="connsiteY12" fmla="*/ 785045 h 1632538"/>
              <a:gd name="connsiteX13" fmla="*/ 1405054 w 3644218"/>
              <a:gd name="connsiteY13" fmla="*/ 785045 h 1632538"/>
              <a:gd name="connsiteX14" fmla="*/ 1405054 w 3644218"/>
              <a:gd name="connsiteY14" fmla="*/ 664612 h 1632538"/>
              <a:gd name="connsiteX15" fmla="*/ 1284620 w 3644218"/>
              <a:gd name="connsiteY15" fmla="*/ 664612 h 1632538"/>
              <a:gd name="connsiteX16" fmla="*/ 1284620 w 3644218"/>
              <a:gd name="connsiteY16" fmla="*/ 593244 h 1632538"/>
              <a:gd name="connsiteX17" fmla="*/ 1284620 w 3644218"/>
              <a:gd name="connsiteY17" fmla="*/ 593244 h 1632538"/>
              <a:gd name="connsiteX18" fmla="*/ 1253397 w 3644218"/>
              <a:gd name="connsiteY18" fmla="*/ 593244 h 1632538"/>
              <a:gd name="connsiteX19" fmla="*/ 1253397 w 3644218"/>
              <a:gd name="connsiteY19" fmla="*/ 521877 h 1632538"/>
              <a:gd name="connsiteX20" fmla="*/ 1025912 w 3644218"/>
              <a:gd name="connsiteY20" fmla="*/ 521877 h 1632538"/>
              <a:gd name="connsiteX21" fmla="*/ 1025912 w 3644218"/>
              <a:gd name="connsiteY21" fmla="*/ 450509 h 1632538"/>
              <a:gd name="connsiteX22" fmla="*/ 851953 w 3644218"/>
              <a:gd name="connsiteY22" fmla="*/ 450509 h 1632538"/>
              <a:gd name="connsiteX23" fmla="*/ 851953 w 3644218"/>
              <a:gd name="connsiteY23" fmla="*/ 405904 h 1632538"/>
              <a:gd name="connsiteX24" fmla="*/ 851953 w 3644218"/>
              <a:gd name="connsiteY24" fmla="*/ 405904 h 1632538"/>
              <a:gd name="connsiteX25" fmla="*/ 820730 w 3644218"/>
              <a:gd name="connsiteY25" fmla="*/ 405904 h 1632538"/>
              <a:gd name="connsiteX26" fmla="*/ 820730 w 3644218"/>
              <a:gd name="connsiteY26" fmla="*/ 343457 h 1632538"/>
              <a:gd name="connsiteX27" fmla="*/ 735980 w 3644218"/>
              <a:gd name="connsiteY27" fmla="*/ 343457 h 1632538"/>
              <a:gd name="connsiteX28" fmla="*/ 735980 w 3644218"/>
              <a:gd name="connsiteY28" fmla="*/ 294392 h 1632538"/>
              <a:gd name="connsiteX29" fmla="*/ 566482 w 3644218"/>
              <a:gd name="connsiteY29" fmla="*/ 294392 h 1632538"/>
              <a:gd name="connsiteX30" fmla="*/ 566482 w 3644218"/>
              <a:gd name="connsiteY30" fmla="*/ 249787 h 1632538"/>
              <a:gd name="connsiteX31" fmla="*/ 459430 w 3644218"/>
              <a:gd name="connsiteY31" fmla="*/ 249787 h 1632538"/>
              <a:gd name="connsiteX32" fmla="*/ 459430 w 3644218"/>
              <a:gd name="connsiteY32" fmla="*/ 209643 h 1632538"/>
              <a:gd name="connsiteX33" fmla="*/ 396983 w 3644218"/>
              <a:gd name="connsiteY33" fmla="*/ 209643 h 1632538"/>
              <a:gd name="connsiteX34" fmla="*/ 396983 w 3644218"/>
              <a:gd name="connsiteY34" fmla="*/ 169498 h 1632538"/>
              <a:gd name="connsiteX35" fmla="*/ 321155 w 3644218"/>
              <a:gd name="connsiteY35" fmla="*/ 169498 h 1632538"/>
              <a:gd name="connsiteX36" fmla="*/ 321155 w 3644218"/>
              <a:gd name="connsiteY36" fmla="*/ 169498 h 1632538"/>
              <a:gd name="connsiteX37" fmla="*/ 321155 w 3644218"/>
              <a:gd name="connsiteY37" fmla="*/ 169498 h 1632538"/>
              <a:gd name="connsiteX38" fmla="*/ 321155 w 3644218"/>
              <a:gd name="connsiteY38" fmla="*/ 138275 h 1632538"/>
              <a:gd name="connsiteX39" fmla="*/ 272090 w 3644218"/>
              <a:gd name="connsiteY39" fmla="*/ 138275 h 1632538"/>
              <a:gd name="connsiteX40" fmla="*/ 272090 w 3644218"/>
              <a:gd name="connsiteY40" fmla="*/ 138275 h 1632538"/>
              <a:gd name="connsiteX41" fmla="*/ 253040 w 3644218"/>
              <a:gd name="connsiteY41" fmla="*/ 112797 h 1632538"/>
              <a:gd name="connsiteX42" fmla="*/ 249787 w 3644218"/>
              <a:gd name="connsiteY42" fmla="*/ 75828 h 1632538"/>
              <a:gd name="connsiteX43" fmla="*/ 160577 w 3644218"/>
              <a:gd name="connsiteY43" fmla="*/ 75828 h 1632538"/>
              <a:gd name="connsiteX44" fmla="*/ 160577 w 3644218"/>
              <a:gd name="connsiteY44" fmla="*/ 49065 h 1632538"/>
              <a:gd name="connsiteX45" fmla="*/ 80289 w 3644218"/>
              <a:gd name="connsiteY45" fmla="*/ 49065 h 1632538"/>
              <a:gd name="connsiteX46" fmla="*/ 80289 w 3644218"/>
              <a:gd name="connsiteY46" fmla="*/ 26763 h 1632538"/>
              <a:gd name="connsiteX47" fmla="*/ 53526 w 3644218"/>
              <a:gd name="connsiteY47" fmla="*/ 26763 h 1632538"/>
              <a:gd name="connsiteX48" fmla="*/ 53526 w 3644218"/>
              <a:gd name="connsiteY48" fmla="*/ 0 h 1632538"/>
              <a:gd name="connsiteX49" fmla="*/ 0 w 3644218"/>
              <a:gd name="connsiteY49" fmla="*/ 0 h 1632538"/>
              <a:gd name="connsiteX0" fmla="*/ 3644218 w 3644218"/>
              <a:gd name="connsiteY0" fmla="*/ 1632538 h 1632538"/>
              <a:gd name="connsiteX1" fmla="*/ 2765502 w 3644218"/>
              <a:gd name="connsiteY1" fmla="*/ 1632538 h 1632538"/>
              <a:gd name="connsiteX2" fmla="*/ 2765502 w 3644218"/>
              <a:gd name="connsiteY2" fmla="*/ 1427356 h 1632538"/>
              <a:gd name="connsiteX3" fmla="*/ 2569241 w 3644218"/>
              <a:gd name="connsiteY3" fmla="*/ 1427356 h 1632538"/>
              <a:gd name="connsiteX4" fmla="*/ 2569241 w 3644218"/>
              <a:gd name="connsiteY4" fmla="*/ 1253397 h 1632538"/>
              <a:gd name="connsiteX5" fmla="*/ 1775274 w 3644218"/>
              <a:gd name="connsiteY5" fmla="*/ 1253397 h 1632538"/>
              <a:gd name="connsiteX6" fmla="*/ 1775274 w 3644218"/>
              <a:gd name="connsiteY6" fmla="*/ 1132964 h 1632538"/>
              <a:gd name="connsiteX7" fmla="*/ 1712827 w 3644218"/>
              <a:gd name="connsiteY7" fmla="*/ 1132964 h 1632538"/>
              <a:gd name="connsiteX8" fmla="*/ 1712827 w 3644218"/>
              <a:gd name="connsiteY8" fmla="*/ 999149 h 1632538"/>
              <a:gd name="connsiteX9" fmla="*/ 1672683 w 3644218"/>
              <a:gd name="connsiteY9" fmla="*/ 999149 h 1632538"/>
              <a:gd name="connsiteX10" fmla="*/ 1672683 w 3644218"/>
              <a:gd name="connsiteY10" fmla="*/ 878716 h 1632538"/>
              <a:gd name="connsiteX11" fmla="*/ 1445198 w 3644218"/>
              <a:gd name="connsiteY11" fmla="*/ 878716 h 1632538"/>
              <a:gd name="connsiteX12" fmla="*/ 1445198 w 3644218"/>
              <a:gd name="connsiteY12" fmla="*/ 785045 h 1632538"/>
              <a:gd name="connsiteX13" fmla="*/ 1405054 w 3644218"/>
              <a:gd name="connsiteY13" fmla="*/ 785045 h 1632538"/>
              <a:gd name="connsiteX14" fmla="*/ 1405054 w 3644218"/>
              <a:gd name="connsiteY14" fmla="*/ 664612 h 1632538"/>
              <a:gd name="connsiteX15" fmla="*/ 1284620 w 3644218"/>
              <a:gd name="connsiteY15" fmla="*/ 664612 h 1632538"/>
              <a:gd name="connsiteX16" fmla="*/ 1284620 w 3644218"/>
              <a:gd name="connsiteY16" fmla="*/ 593244 h 1632538"/>
              <a:gd name="connsiteX17" fmla="*/ 1284620 w 3644218"/>
              <a:gd name="connsiteY17" fmla="*/ 593244 h 1632538"/>
              <a:gd name="connsiteX18" fmla="*/ 1253397 w 3644218"/>
              <a:gd name="connsiteY18" fmla="*/ 593244 h 1632538"/>
              <a:gd name="connsiteX19" fmla="*/ 1253397 w 3644218"/>
              <a:gd name="connsiteY19" fmla="*/ 521877 h 1632538"/>
              <a:gd name="connsiteX20" fmla="*/ 1025912 w 3644218"/>
              <a:gd name="connsiteY20" fmla="*/ 521877 h 1632538"/>
              <a:gd name="connsiteX21" fmla="*/ 1025912 w 3644218"/>
              <a:gd name="connsiteY21" fmla="*/ 450509 h 1632538"/>
              <a:gd name="connsiteX22" fmla="*/ 851953 w 3644218"/>
              <a:gd name="connsiteY22" fmla="*/ 450509 h 1632538"/>
              <a:gd name="connsiteX23" fmla="*/ 851953 w 3644218"/>
              <a:gd name="connsiteY23" fmla="*/ 405904 h 1632538"/>
              <a:gd name="connsiteX24" fmla="*/ 851953 w 3644218"/>
              <a:gd name="connsiteY24" fmla="*/ 405904 h 1632538"/>
              <a:gd name="connsiteX25" fmla="*/ 820730 w 3644218"/>
              <a:gd name="connsiteY25" fmla="*/ 405904 h 1632538"/>
              <a:gd name="connsiteX26" fmla="*/ 820730 w 3644218"/>
              <a:gd name="connsiteY26" fmla="*/ 343457 h 1632538"/>
              <a:gd name="connsiteX27" fmla="*/ 735980 w 3644218"/>
              <a:gd name="connsiteY27" fmla="*/ 343457 h 1632538"/>
              <a:gd name="connsiteX28" fmla="*/ 735980 w 3644218"/>
              <a:gd name="connsiteY28" fmla="*/ 294392 h 1632538"/>
              <a:gd name="connsiteX29" fmla="*/ 566482 w 3644218"/>
              <a:gd name="connsiteY29" fmla="*/ 294392 h 1632538"/>
              <a:gd name="connsiteX30" fmla="*/ 566482 w 3644218"/>
              <a:gd name="connsiteY30" fmla="*/ 249787 h 1632538"/>
              <a:gd name="connsiteX31" fmla="*/ 459430 w 3644218"/>
              <a:gd name="connsiteY31" fmla="*/ 249787 h 1632538"/>
              <a:gd name="connsiteX32" fmla="*/ 459430 w 3644218"/>
              <a:gd name="connsiteY32" fmla="*/ 209643 h 1632538"/>
              <a:gd name="connsiteX33" fmla="*/ 396983 w 3644218"/>
              <a:gd name="connsiteY33" fmla="*/ 209643 h 1632538"/>
              <a:gd name="connsiteX34" fmla="*/ 396983 w 3644218"/>
              <a:gd name="connsiteY34" fmla="*/ 169498 h 1632538"/>
              <a:gd name="connsiteX35" fmla="*/ 321155 w 3644218"/>
              <a:gd name="connsiteY35" fmla="*/ 169498 h 1632538"/>
              <a:gd name="connsiteX36" fmla="*/ 321155 w 3644218"/>
              <a:gd name="connsiteY36" fmla="*/ 169498 h 1632538"/>
              <a:gd name="connsiteX37" fmla="*/ 321155 w 3644218"/>
              <a:gd name="connsiteY37" fmla="*/ 169498 h 1632538"/>
              <a:gd name="connsiteX38" fmla="*/ 321155 w 3644218"/>
              <a:gd name="connsiteY38" fmla="*/ 138275 h 1632538"/>
              <a:gd name="connsiteX39" fmla="*/ 272090 w 3644218"/>
              <a:gd name="connsiteY39" fmla="*/ 138275 h 1632538"/>
              <a:gd name="connsiteX40" fmla="*/ 272090 w 3644218"/>
              <a:gd name="connsiteY40" fmla="*/ 112875 h 1632538"/>
              <a:gd name="connsiteX41" fmla="*/ 253040 w 3644218"/>
              <a:gd name="connsiteY41" fmla="*/ 112797 h 1632538"/>
              <a:gd name="connsiteX42" fmla="*/ 249787 w 3644218"/>
              <a:gd name="connsiteY42" fmla="*/ 75828 h 1632538"/>
              <a:gd name="connsiteX43" fmla="*/ 160577 w 3644218"/>
              <a:gd name="connsiteY43" fmla="*/ 75828 h 1632538"/>
              <a:gd name="connsiteX44" fmla="*/ 160577 w 3644218"/>
              <a:gd name="connsiteY44" fmla="*/ 49065 h 1632538"/>
              <a:gd name="connsiteX45" fmla="*/ 80289 w 3644218"/>
              <a:gd name="connsiteY45" fmla="*/ 49065 h 1632538"/>
              <a:gd name="connsiteX46" fmla="*/ 80289 w 3644218"/>
              <a:gd name="connsiteY46" fmla="*/ 26763 h 1632538"/>
              <a:gd name="connsiteX47" fmla="*/ 53526 w 3644218"/>
              <a:gd name="connsiteY47" fmla="*/ 26763 h 1632538"/>
              <a:gd name="connsiteX48" fmla="*/ 53526 w 3644218"/>
              <a:gd name="connsiteY48" fmla="*/ 0 h 1632538"/>
              <a:gd name="connsiteX49" fmla="*/ 0 w 3644218"/>
              <a:gd name="connsiteY49" fmla="*/ 0 h 163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644218" h="1632538">
                <a:moveTo>
                  <a:pt x="3644218" y="1632538"/>
                </a:moveTo>
                <a:lnTo>
                  <a:pt x="2765502" y="1632538"/>
                </a:lnTo>
                <a:lnTo>
                  <a:pt x="2765502" y="1427356"/>
                </a:lnTo>
                <a:lnTo>
                  <a:pt x="2569241" y="1427356"/>
                </a:lnTo>
                <a:lnTo>
                  <a:pt x="2569241" y="1253397"/>
                </a:lnTo>
                <a:lnTo>
                  <a:pt x="1775274" y="1253397"/>
                </a:lnTo>
                <a:lnTo>
                  <a:pt x="1775274" y="1132964"/>
                </a:lnTo>
                <a:lnTo>
                  <a:pt x="1712827" y="1132964"/>
                </a:lnTo>
                <a:lnTo>
                  <a:pt x="1712827" y="999149"/>
                </a:lnTo>
                <a:lnTo>
                  <a:pt x="1672683" y="999149"/>
                </a:lnTo>
                <a:lnTo>
                  <a:pt x="1672683" y="878716"/>
                </a:lnTo>
                <a:lnTo>
                  <a:pt x="1445198" y="878716"/>
                </a:lnTo>
                <a:lnTo>
                  <a:pt x="1445198" y="785045"/>
                </a:lnTo>
                <a:lnTo>
                  <a:pt x="1405054" y="785045"/>
                </a:lnTo>
                <a:lnTo>
                  <a:pt x="1405054" y="664612"/>
                </a:lnTo>
                <a:lnTo>
                  <a:pt x="1284620" y="664612"/>
                </a:lnTo>
                <a:lnTo>
                  <a:pt x="1284620" y="593244"/>
                </a:lnTo>
                <a:lnTo>
                  <a:pt x="1284620" y="593244"/>
                </a:lnTo>
                <a:lnTo>
                  <a:pt x="1253397" y="593244"/>
                </a:lnTo>
                <a:lnTo>
                  <a:pt x="1253397" y="521877"/>
                </a:lnTo>
                <a:lnTo>
                  <a:pt x="1025912" y="521877"/>
                </a:lnTo>
                <a:lnTo>
                  <a:pt x="1025912" y="450509"/>
                </a:lnTo>
                <a:lnTo>
                  <a:pt x="851953" y="450509"/>
                </a:lnTo>
                <a:lnTo>
                  <a:pt x="851953" y="405904"/>
                </a:lnTo>
                <a:lnTo>
                  <a:pt x="851953" y="405904"/>
                </a:lnTo>
                <a:lnTo>
                  <a:pt x="820730" y="405904"/>
                </a:lnTo>
                <a:lnTo>
                  <a:pt x="820730" y="343457"/>
                </a:lnTo>
                <a:lnTo>
                  <a:pt x="735980" y="343457"/>
                </a:lnTo>
                <a:lnTo>
                  <a:pt x="735980" y="294392"/>
                </a:lnTo>
                <a:lnTo>
                  <a:pt x="566482" y="294392"/>
                </a:lnTo>
                <a:lnTo>
                  <a:pt x="566482" y="249787"/>
                </a:lnTo>
                <a:lnTo>
                  <a:pt x="459430" y="249787"/>
                </a:lnTo>
                <a:lnTo>
                  <a:pt x="459430" y="209643"/>
                </a:lnTo>
                <a:lnTo>
                  <a:pt x="396983" y="209643"/>
                </a:lnTo>
                <a:lnTo>
                  <a:pt x="396983" y="169498"/>
                </a:lnTo>
                <a:lnTo>
                  <a:pt x="321155" y="169498"/>
                </a:lnTo>
                <a:lnTo>
                  <a:pt x="321155" y="169498"/>
                </a:lnTo>
                <a:lnTo>
                  <a:pt x="321155" y="169498"/>
                </a:lnTo>
                <a:lnTo>
                  <a:pt x="321155" y="138275"/>
                </a:lnTo>
                <a:lnTo>
                  <a:pt x="272090" y="138275"/>
                </a:lnTo>
                <a:lnTo>
                  <a:pt x="272090" y="112875"/>
                </a:lnTo>
                <a:lnTo>
                  <a:pt x="253040" y="112797"/>
                </a:lnTo>
                <a:lnTo>
                  <a:pt x="249787" y="75828"/>
                </a:lnTo>
                <a:lnTo>
                  <a:pt x="160577" y="75828"/>
                </a:lnTo>
                <a:lnTo>
                  <a:pt x="160577" y="49065"/>
                </a:lnTo>
                <a:lnTo>
                  <a:pt x="80289" y="49065"/>
                </a:lnTo>
                <a:lnTo>
                  <a:pt x="80289" y="26763"/>
                </a:lnTo>
                <a:lnTo>
                  <a:pt x="53526" y="26763"/>
                </a:lnTo>
                <a:lnTo>
                  <a:pt x="53526" y="0"/>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57" name="Freeform 56">
            <a:extLst>
              <a:ext uri="{FF2B5EF4-FFF2-40B4-BE49-F238E27FC236}">
                <a16:creationId xmlns:a16="http://schemas.microsoft.com/office/drawing/2014/main" id="{24553D02-CD67-164F-82C7-15343E5A8F89}"/>
              </a:ext>
            </a:extLst>
          </p:cNvPr>
          <p:cNvSpPr/>
          <p:nvPr/>
        </p:nvSpPr>
        <p:spPr bwMode="auto">
          <a:xfrm>
            <a:off x="1335428" y="2870200"/>
            <a:ext cx="25400" cy="1533525"/>
          </a:xfrm>
          <a:custGeom>
            <a:avLst/>
            <a:gdLst>
              <a:gd name="connsiteX0" fmla="*/ 25400 w 25400"/>
              <a:gd name="connsiteY0" fmla="*/ 1533525 h 1533525"/>
              <a:gd name="connsiteX1" fmla="*/ 25400 w 25400"/>
              <a:gd name="connsiteY1" fmla="*/ 781050 h 1533525"/>
              <a:gd name="connsiteX2" fmla="*/ 0 w 25400"/>
              <a:gd name="connsiteY2" fmla="*/ 781050 h 1533525"/>
              <a:gd name="connsiteX3" fmla="*/ 0 w 25400"/>
              <a:gd name="connsiteY3" fmla="*/ 0 h 1533525"/>
            </a:gdLst>
            <a:ahLst/>
            <a:cxnLst>
              <a:cxn ang="0">
                <a:pos x="connsiteX0" y="connsiteY0"/>
              </a:cxn>
              <a:cxn ang="0">
                <a:pos x="connsiteX1" y="connsiteY1"/>
              </a:cxn>
              <a:cxn ang="0">
                <a:pos x="connsiteX2" y="connsiteY2"/>
              </a:cxn>
              <a:cxn ang="0">
                <a:pos x="connsiteX3" y="connsiteY3"/>
              </a:cxn>
            </a:cxnLst>
            <a:rect l="l" t="t" r="r" b="b"/>
            <a:pathLst>
              <a:path w="25400" h="1533525">
                <a:moveTo>
                  <a:pt x="25400" y="1533525"/>
                </a:moveTo>
                <a:lnTo>
                  <a:pt x="25400" y="781050"/>
                </a:lnTo>
                <a:lnTo>
                  <a:pt x="0" y="781050"/>
                </a:lnTo>
                <a:lnTo>
                  <a:pt x="0" y="0"/>
                </a:lnTo>
              </a:path>
            </a:pathLst>
          </a:custGeom>
          <a:noFill/>
          <a:ln w="28575">
            <a:solidFill>
              <a:schemeClr val="accent6"/>
            </a:solidFill>
            <a:miter lim="800000"/>
            <a:headEnd/>
            <a:tailEnd/>
          </a:ln>
        </p:spPr>
        <p:txBody>
          <a:bodyPr rtlCol="0" anchor="ctr"/>
          <a:lstStyle/>
          <a:p>
            <a:pPr algn="ctr"/>
            <a:endParaRPr lang="en-US" dirty="0"/>
          </a:p>
        </p:txBody>
      </p:sp>
      <p:cxnSp>
        <p:nvCxnSpPr>
          <p:cNvPr id="17" name="Straight Connector 16">
            <a:extLst>
              <a:ext uri="{FF2B5EF4-FFF2-40B4-BE49-F238E27FC236}">
                <a16:creationId xmlns:a16="http://schemas.microsoft.com/office/drawing/2014/main" id="{892CB49A-6B58-BE46-9D90-E66381E1646E}"/>
              </a:ext>
            </a:extLst>
          </p:cNvPr>
          <p:cNvCxnSpPr/>
          <p:nvPr/>
        </p:nvCxnSpPr>
        <p:spPr bwMode="auto">
          <a:xfrm flipV="1">
            <a:off x="1327028" y="2105351"/>
            <a:ext cx="0" cy="2306072"/>
          </a:xfrm>
          <a:prstGeom prst="line">
            <a:avLst/>
          </a:prstGeom>
          <a:noFill/>
          <a:ln w="28575" cap="flat" cmpd="sng" algn="ctr">
            <a:solidFill>
              <a:schemeClr val="bg1"/>
            </a:solidFill>
            <a:prstDash val="solid"/>
            <a:round/>
            <a:headEnd type="none" w="med" len="med"/>
            <a:tailEnd type="none" w="med" len="med"/>
          </a:ln>
          <a:effectLst/>
        </p:spPr>
      </p:cxnSp>
      <p:sp>
        <p:nvSpPr>
          <p:cNvPr id="58" name="Freeform 57">
            <a:extLst>
              <a:ext uri="{FF2B5EF4-FFF2-40B4-BE49-F238E27FC236}">
                <a16:creationId xmlns:a16="http://schemas.microsoft.com/office/drawing/2014/main" id="{DD892841-37A4-4A4E-8E32-E89535471CB8}"/>
              </a:ext>
            </a:extLst>
          </p:cNvPr>
          <p:cNvSpPr/>
          <p:nvPr/>
        </p:nvSpPr>
        <p:spPr bwMode="auto">
          <a:xfrm>
            <a:off x="1344953" y="2311400"/>
            <a:ext cx="1577975" cy="2019300"/>
          </a:xfrm>
          <a:custGeom>
            <a:avLst/>
            <a:gdLst>
              <a:gd name="connsiteX0" fmla="*/ 1577975 w 1577975"/>
              <a:gd name="connsiteY0" fmla="*/ 2019300 h 2019300"/>
              <a:gd name="connsiteX1" fmla="*/ 1339850 w 1577975"/>
              <a:gd name="connsiteY1" fmla="*/ 2019300 h 2019300"/>
              <a:gd name="connsiteX2" fmla="*/ 1339850 w 1577975"/>
              <a:gd name="connsiteY2" fmla="*/ 1936750 h 2019300"/>
              <a:gd name="connsiteX3" fmla="*/ 1171575 w 1577975"/>
              <a:gd name="connsiteY3" fmla="*/ 1936750 h 2019300"/>
              <a:gd name="connsiteX4" fmla="*/ 1171575 w 1577975"/>
              <a:gd name="connsiteY4" fmla="*/ 1828800 h 2019300"/>
              <a:gd name="connsiteX5" fmla="*/ 866775 w 1577975"/>
              <a:gd name="connsiteY5" fmla="*/ 1828800 h 2019300"/>
              <a:gd name="connsiteX6" fmla="*/ 866775 w 1577975"/>
              <a:gd name="connsiteY6" fmla="*/ 1784350 h 2019300"/>
              <a:gd name="connsiteX7" fmla="*/ 746125 w 1577975"/>
              <a:gd name="connsiteY7" fmla="*/ 1784350 h 2019300"/>
              <a:gd name="connsiteX8" fmla="*/ 746125 w 1577975"/>
              <a:gd name="connsiteY8" fmla="*/ 1755775 h 2019300"/>
              <a:gd name="connsiteX9" fmla="*/ 701675 w 1577975"/>
              <a:gd name="connsiteY9" fmla="*/ 1755775 h 2019300"/>
              <a:gd name="connsiteX10" fmla="*/ 701675 w 1577975"/>
              <a:gd name="connsiteY10" fmla="*/ 1711325 h 2019300"/>
              <a:gd name="connsiteX11" fmla="*/ 641350 w 1577975"/>
              <a:gd name="connsiteY11" fmla="*/ 1711325 h 2019300"/>
              <a:gd name="connsiteX12" fmla="*/ 641350 w 1577975"/>
              <a:gd name="connsiteY12" fmla="*/ 1676400 h 2019300"/>
              <a:gd name="connsiteX13" fmla="*/ 612775 w 1577975"/>
              <a:gd name="connsiteY13" fmla="*/ 1676400 h 2019300"/>
              <a:gd name="connsiteX14" fmla="*/ 612775 w 1577975"/>
              <a:gd name="connsiteY14" fmla="*/ 1644650 h 2019300"/>
              <a:gd name="connsiteX15" fmla="*/ 574675 w 1577975"/>
              <a:gd name="connsiteY15" fmla="*/ 1644650 h 2019300"/>
              <a:gd name="connsiteX16" fmla="*/ 574675 w 1577975"/>
              <a:gd name="connsiteY16" fmla="*/ 1574800 h 2019300"/>
              <a:gd name="connsiteX17" fmla="*/ 565150 w 1577975"/>
              <a:gd name="connsiteY17" fmla="*/ 1574800 h 2019300"/>
              <a:gd name="connsiteX18" fmla="*/ 565150 w 1577975"/>
              <a:gd name="connsiteY18" fmla="*/ 1530350 h 2019300"/>
              <a:gd name="connsiteX19" fmla="*/ 527050 w 1577975"/>
              <a:gd name="connsiteY19" fmla="*/ 1530350 h 2019300"/>
              <a:gd name="connsiteX20" fmla="*/ 527050 w 1577975"/>
              <a:gd name="connsiteY20" fmla="*/ 1495425 h 2019300"/>
              <a:gd name="connsiteX21" fmla="*/ 527050 w 1577975"/>
              <a:gd name="connsiteY21" fmla="*/ 1495425 h 2019300"/>
              <a:gd name="connsiteX22" fmla="*/ 511175 w 1577975"/>
              <a:gd name="connsiteY22" fmla="*/ 1495425 h 2019300"/>
              <a:gd name="connsiteX23" fmla="*/ 511175 w 1577975"/>
              <a:gd name="connsiteY23" fmla="*/ 1460500 h 2019300"/>
              <a:gd name="connsiteX24" fmla="*/ 511175 w 1577975"/>
              <a:gd name="connsiteY24" fmla="*/ 1460500 h 2019300"/>
              <a:gd name="connsiteX25" fmla="*/ 511175 w 1577975"/>
              <a:gd name="connsiteY25" fmla="*/ 1460500 h 2019300"/>
              <a:gd name="connsiteX26" fmla="*/ 511175 w 1577975"/>
              <a:gd name="connsiteY26" fmla="*/ 1460500 h 2019300"/>
              <a:gd name="connsiteX27" fmla="*/ 495300 w 1577975"/>
              <a:gd name="connsiteY27" fmla="*/ 1460500 h 2019300"/>
              <a:gd name="connsiteX28" fmla="*/ 495300 w 1577975"/>
              <a:gd name="connsiteY28" fmla="*/ 1431925 h 2019300"/>
              <a:gd name="connsiteX29" fmla="*/ 495300 w 1577975"/>
              <a:gd name="connsiteY29" fmla="*/ 1431925 h 2019300"/>
              <a:gd name="connsiteX30" fmla="*/ 495300 w 1577975"/>
              <a:gd name="connsiteY30" fmla="*/ 1431925 h 2019300"/>
              <a:gd name="connsiteX31" fmla="*/ 466725 w 1577975"/>
              <a:gd name="connsiteY31" fmla="*/ 1431925 h 2019300"/>
              <a:gd name="connsiteX32" fmla="*/ 466725 w 1577975"/>
              <a:gd name="connsiteY32" fmla="*/ 1397000 h 2019300"/>
              <a:gd name="connsiteX33" fmla="*/ 438150 w 1577975"/>
              <a:gd name="connsiteY33" fmla="*/ 1397000 h 2019300"/>
              <a:gd name="connsiteX34" fmla="*/ 438150 w 1577975"/>
              <a:gd name="connsiteY34" fmla="*/ 1368425 h 2019300"/>
              <a:gd name="connsiteX35" fmla="*/ 438150 w 1577975"/>
              <a:gd name="connsiteY35" fmla="*/ 1368425 h 2019300"/>
              <a:gd name="connsiteX36" fmla="*/ 419100 w 1577975"/>
              <a:gd name="connsiteY36" fmla="*/ 1349375 h 2019300"/>
              <a:gd name="connsiteX37" fmla="*/ 393700 w 1577975"/>
              <a:gd name="connsiteY37" fmla="*/ 1349375 h 2019300"/>
              <a:gd name="connsiteX38" fmla="*/ 393700 w 1577975"/>
              <a:gd name="connsiteY38" fmla="*/ 1298575 h 2019300"/>
              <a:gd name="connsiteX39" fmla="*/ 327025 w 1577975"/>
              <a:gd name="connsiteY39" fmla="*/ 1298575 h 2019300"/>
              <a:gd name="connsiteX40" fmla="*/ 327025 w 1577975"/>
              <a:gd name="connsiteY40" fmla="*/ 1276350 h 2019300"/>
              <a:gd name="connsiteX41" fmla="*/ 317500 w 1577975"/>
              <a:gd name="connsiteY41" fmla="*/ 1276350 h 2019300"/>
              <a:gd name="connsiteX42" fmla="*/ 317500 w 1577975"/>
              <a:gd name="connsiteY42" fmla="*/ 1231900 h 2019300"/>
              <a:gd name="connsiteX43" fmla="*/ 279400 w 1577975"/>
              <a:gd name="connsiteY43" fmla="*/ 1231900 h 2019300"/>
              <a:gd name="connsiteX44" fmla="*/ 279400 w 1577975"/>
              <a:gd name="connsiteY44" fmla="*/ 1184275 h 2019300"/>
              <a:gd name="connsiteX45" fmla="*/ 238125 w 1577975"/>
              <a:gd name="connsiteY45" fmla="*/ 1184275 h 2019300"/>
              <a:gd name="connsiteX46" fmla="*/ 238125 w 1577975"/>
              <a:gd name="connsiteY46" fmla="*/ 1060450 h 2019300"/>
              <a:gd name="connsiteX47" fmla="*/ 203200 w 1577975"/>
              <a:gd name="connsiteY47" fmla="*/ 1060450 h 2019300"/>
              <a:gd name="connsiteX48" fmla="*/ 203200 w 1577975"/>
              <a:gd name="connsiteY48" fmla="*/ 993775 h 2019300"/>
              <a:gd name="connsiteX49" fmla="*/ 190500 w 1577975"/>
              <a:gd name="connsiteY49" fmla="*/ 993775 h 2019300"/>
              <a:gd name="connsiteX50" fmla="*/ 190500 w 1577975"/>
              <a:gd name="connsiteY50" fmla="*/ 930275 h 2019300"/>
              <a:gd name="connsiteX51" fmla="*/ 174625 w 1577975"/>
              <a:gd name="connsiteY51" fmla="*/ 930275 h 2019300"/>
              <a:gd name="connsiteX52" fmla="*/ 174625 w 1577975"/>
              <a:gd name="connsiteY52" fmla="*/ 892175 h 2019300"/>
              <a:gd name="connsiteX53" fmla="*/ 174625 w 1577975"/>
              <a:gd name="connsiteY53" fmla="*/ 892175 h 2019300"/>
              <a:gd name="connsiteX54" fmla="*/ 174625 w 1577975"/>
              <a:gd name="connsiteY54" fmla="*/ 892175 h 2019300"/>
              <a:gd name="connsiteX55" fmla="*/ 152400 w 1577975"/>
              <a:gd name="connsiteY55" fmla="*/ 892175 h 2019300"/>
              <a:gd name="connsiteX56" fmla="*/ 152400 w 1577975"/>
              <a:gd name="connsiteY56" fmla="*/ 844550 h 2019300"/>
              <a:gd name="connsiteX57" fmla="*/ 114300 w 1577975"/>
              <a:gd name="connsiteY57" fmla="*/ 844550 h 2019300"/>
              <a:gd name="connsiteX58" fmla="*/ 114300 w 1577975"/>
              <a:gd name="connsiteY58" fmla="*/ 695325 h 2019300"/>
              <a:gd name="connsiteX59" fmla="*/ 114300 w 1577975"/>
              <a:gd name="connsiteY59" fmla="*/ 695325 h 2019300"/>
              <a:gd name="connsiteX60" fmla="*/ 92075 w 1577975"/>
              <a:gd name="connsiteY60" fmla="*/ 695325 h 2019300"/>
              <a:gd name="connsiteX61" fmla="*/ 92075 w 1577975"/>
              <a:gd name="connsiteY61" fmla="*/ 606425 h 2019300"/>
              <a:gd name="connsiteX62" fmla="*/ 63500 w 1577975"/>
              <a:gd name="connsiteY62" fmla="*/ 606425 h 2019300"/>
              <a:gd name="connsiteX63" fmla="*/ 63500 w 1577975"/>
              <a:gd name="connsiteY63" fmla="*/ 457200 h 2019300"/>
              <a:gd name="connsiteX64" fmla="*/ 47625 w 1577975"/>
              <a:gd name="connsiteY64" fmla="*/ 441325 h 2019300"/>
              <a:gd name="connsiteX65" fmla="*/ 47625 w 1577975"/>
              <a:gd name="connsiteY65" fmla="*/ 365125 h 2019300"/>
              <a:gd name="connsiteX66" fmla="*/ 34925 w 1577975"/>
              <a:gd name="connsiteY66" fmla="*/ 365125 h 2019300"/>
              <a:gd name="connsiteX67" fmla="*/ 34925 w 1577975"/>
              <a:gd name="connsiteY67" fmla="*/ 257175 h 2019300"/>
              <a:gd name="connsiteX68" fmla="*/ 34925 w 1577975"/>
              <a:gd name="connsiteY68" fmla="*/ 257175 h 2019300"/>
              <a:gd name="connsiteX69" fmla="*/ 34925 w 1577975"/>
              <a:gd name="connsiteY69" fmla="*/ 257175 h 2019300"/>
              <a:gd name="connsiteX70" fmla="*/ 15875 w 1577975"/>
              <a:gd name="connsiteY70" fmla="*/ 257175 h 2019300"/>
              <a:gd name="connsiteX71" fmla="*/ 15875 w 1577975"/>
              <a:gd name="connsiteY71" fmla="*/ 139700 h 2019300"/>
              <a:gd name="connsiteX72" fmla="*/ 0 w 1577975"/>
              <a:gd name="connsiteY72" fmla="*/ 139700 h 2019300"/>
              <a:gd name="connsiteX73" fmla="*/ 0 w 1577975"/>
              <a:gd name="connsiteY73" fmla="*/ 15875 h 2019300"/>
              <a:gd name="connsiteX74" fmla="*/ 3175 w 1577975"/>
              <a:gd name="connsiteY74" fmla="*/ 0 h 2019300"/>
              <a:gd name="connsiteX0" fmla="*/ 1577975 w 1577975"/>
              <a:gd name="connsiteY0" fmla="*/ 2019300 h 2019300"/>
              <a:gd name="connsiteX1" fmla="*/ 1339850 w 1577975"/>
              <a:gd name="connsiteY1" fmla="*/ 2019300 h 2019300"/>
              <a:gd name="connsiteX2" fmla="*/ 1339850 w 1577975"/>
              <a:gd name="connsiteY2" fmla="*/ 1936750 h 2019300"/>
              <a:gd name="connsiteX3" fmla="*/ 1171575 w 1577975"/>
              <a:gd name="connsiteY3" fmla="*/ 1936750 h 2019300"/>
              <a:gd name="connsiteX4" fmla="*/ 1171575 w 1577975"/>
              <a:gd name="connsiteY4" fmla="*/ 1828800 h 2019300"/>
              <a:gd name="connsiteX5" fmla="*/ 866775 w 1577975"/>
              <a:gd name="connsiteY5" fmla="*/ 1828800 h 2019300"/>
              <a:gd name="connsiteX6" fmla="*/ 866775 w 1577975"/>
              <a:gd name="connsiteY6" fmla="*/ 1784350 h 2019300"/>
              <a:gd name="connsiteX7" fmla="*/ 746125 w 1577975"/>
              <a:gd name="connsiteY7" fmla="*/ 1784350 h 2019300"/>
              <a:gd name="connsiteX8" fmla="*/ 746125 w 1577975"/>
              <a:gd name="connsiteY8" fmla="*/ 1755775 h 2019300"/>
              <a:gd name="connsiteX9" fmla="*/ 701675 w 1577975"/>
              <a:gd name="connsiteY9" fmla="*/ 1755775 h 2019300"/>
              <a:gd name="connsiteX10" fmla="*/ 701675 w 1577975"/>
              <a:gd name="connsiteY10" fmla="*/ 1711325 h 2019300"/>
              <a:gd name="connsiteX11" fmla="*/ 641350 w 1577975"/>
              <a:gd name="connsiteY11" fmla="*/ 1711325 h 2019300"/>
              <a:gd name="connsiteX12" fmla="*/ 641350 w 1577975"/>
              <a:gd name="connsiteY12" fmla="*/ 1676400 h 2019300"/>
              <a:gd name="connsiteX13" fmla="*/ 612775 w 1577975"/>
              <a:gd name="connsiteY13" fmla="*/ 1676400 h 2019300"/>
              <a:gd name="connsiteX14" fmla="*/ 612775 w 1577975"/>
              <a:gd name="connsiteY14" fmla="*/ 1644650 h 2019300"/>
              <a:gd name="connsiteX15" fmla="*/ 574675 w 1577975"/>
              <a:gd name="connsiteY15" fmla="*/ 1644650 h 2019300"/>
              <a:gd name="connsiteX16" fmla="*/ 574675 w 1577975"/>
              <a:gd name="connsiteY16" fmla="*/ 1574800 h 2019300"/>
              <a:gd name="connsiteX17" fmla="*/ 565150 w 1577975"/>
              <a:gd name="connsiteY17" fmla="*/ 1574800 h 2019300"/>
              <a:gd name="connsiteX18" fmla="*/ 565150 w 1577975"/>
              <a:gd name="connsiteY18" fmla="*/ 1530350 h 2019300"/>
              <a:gd name="connsiteX19" fmla="*/ 527050 w 1577975"/>
              <a:gd name="connsiteY19" fmla="*/ 1530350 h 2019300"/>
              <a:gd name="connsiteX20" fmla="*/ 527050 w 1577975"/>
              <a:gd name="connsiteY20" fmla="*/ 1495425 h 2019300"/>
              <a:gd name="connsiteX21" fmla="*/ 527050 w 1577975"/>
              <a:gd name="connsiteY21" fmla="*/ 1495425 h 2019300"/>
              <a:gd name="connsiteX22" fmla="*/ 511175 w 1577975"/>
              <a:gd name="connsiteY22" fmla="*/ 1495425 h 2019300"/>
              <a:gd name="connsiteX23" fmla="*/ 511175 w 1577975"/>
              <a:gd name="connsiteY23" fmla="*/ 1460500 h 2019300"/>
              <a:gd name="connsiteX24" fmla="*/ 511175 w 1577975"/>
              <a:gd name="connsiteY24" fmla="*/ 1460500 h 2019300"/>
              <a:gd name="connsiteX25" fmla="*/ 511175 w 1577975"/>
              <a:gd name="connsiteY25" fmla="*/ 1460500 h 2019300"/>
              <a:gd name="connsiteX26" fmla="*/ 511175 w 1577975"/>
              <a:gd name="connsiteY26" fmla="*/ 1460500 h 2019300"/>
              <a:gd name="connsiteX27" fmla="*/ 495300 w 1577975"/>
              <a:gd name="connsiteY27" fmla="*/ 1460500 h 2019300"/>
              <a:gd name="connsiteX28" fmla="*/ 495300 w 1577975"/>
              <a:gd name="connsiteY28" fmla="*/ 1431925 h 2019300"/>
              <a:gd name="connsiteX29" fmla="*/ 495300 w 1577975"/>
              <a:gd name="connsiteY29" fmla="*/ 1431925 h 2019300"/>
              <a:gd name="connsiteX30" fmla="*/ 495300 w 1577975"/>
              <a:gd name="connsiteY30" fmla="*/ 1431925 h 2019300"/>
              <a:gd name="connsiteX31" fmla="*/ 466725 w 1577975"/>
              <a:gd name="connsiteY31" fmla="*/ 1431925 h 2019300"/>
              <a:gd name="connsiteX32" fmla="*/ 466725 w 1577975"/>
              <a:gd name="connsiteY32" fmla="*/ 1397000 h 2019300"/>
              <a:gd name="connsiteX33" fmla="*/ 438150 w 1577975"/>
              <a:gd name="connsiteY33" fmla="*/ 1397000 h 2019300"/>
              <a:gd name="connsiteX34" fmla="*/ 438150 w 1577975"/>
              <a:gd name="connsiteY34" fmla="*/ 1368425 h 2019300"/>
              <a:gd name="connsiteX35" fmla="*/ 438150 w 1577975"/>
              <a:gd name="connsiteY35" fmla="*/ 1368425 h 2019300"/>
              <a:gd name="connsiteX36" fmla="*/ 434975 w 1577975"/>
              <a:gd name="connsiteY36" fmla="*/ 1317625 h 2019300"/>
              <a:gd name="connsiteX37" fmla="*/ 393700 w 1577975"/>
              <a:gd name="connsiteY37" fmla="*/ 1349375 h 2019300"/>
              <a:gd name="connsiteX38" fmla="*/ 393700 w 1577975"/>
              <a:gd name="connsiteY38" fmla="*/ 1298575 h 2019300"/>
              <a:gd name="connsiteX39" fmla="*/ 327025 w 1577975"/>
              <a:gd name="connsiteY39" fmla="*/ 1298575 h 2019300"/>
              <a:gd name="connsiteX40" fmla="*/ 327025 w 1577975"/>
              <a:gd name="connsiteY40" fmla="*/ 1276350 h 2019300"/>
              <a:gd name="connsiteX41" fmla="*/ 317500 w 1577975"/>
              <a:gd name="connsiteY41" fmla="*/ 1276350 h 2019300"/>
              <a:gd name="connsiteX42" fmla="*/ 317500 w 1577975"/>
              <a:gd name="connsiteY42" fmla="*/ 1231900 h 2019300"/>
              <a:gd name="connsiteX43" fmla="*/ 279400 w 1577975"/>
              <a:gd name="connsiteY43" fmla="*/ 1231900 h 2019300"/>
              <a:gd name="connsiteX44" fmla="*/ 279400 w 1577975"/>
              <a:gd name="connsiteY44" fmla="*/ 1184275 h 2019300"/>
              <a:gd name="connsiteX45" fmla="*/ 238125 w 1577975"/>
              <a:gd name="connsiteY45" fmla="*/ 1184275 h 2019300"/>
              <a:gd name="connsiteX46" fmla="*/ 238125 w 1577975"/>
              <a:gd name="connsiteY46" fmla="*/ 1060450 h 2019300"/>
              <a:gd name="connsiteX47" fmla="*/ 203200 w 1577975"/>
              <a:gd name="connsiteY47" fmla="*/ 1060450 h 2019300"/>
              <a:gd name="connsiteX48" fmla="*/ 203200 w 1577975"/>
              <a:gd name="connsiteY48" fmla="*/ 993775 h 2019300"/>
              <a:gd name="connsiteX49" fmla="*/ 190500 w 1577975"/>
              <a:gd name="connsiteY49" fmla="*/ 993775 h 2019300"/>
              <a:gd name="connsiteX50" fmla="*/ 190500 w 1577975"/>
              <a:gd name="connsiteY50" fmla="*/ 930275 h 2019300"/>
              <a:gd name="connsiteX51" fmla="*/ 174625 w 1577975"/>
              <a:gd name="connsiteY51" fmla="*/ 930275 h 2019300"/>
              <a:gd name="connsiteX52" fmla="*/ 174625 w 1577975"/>
              <a:gd name="connsiteY52" fmla="*/ 892175 h 2019300"/>
              <a:gd name="connsiteX53" fmla="*/ 174625 w 1577975"/>
              <a:gd name="connsiteY53" fmla="*/ 892175 h 2019300"/>
              <a:gd name="connsiteX54" fmla="*/ 174625 w 1577975"/>
              <a:gd name="connsiteY54" fmla="*/ 892175 h 2019300"/>
              <a:gd name="connsiteX55" fmla="*/ 152400 w 1577975"/>
              <a:gd name="connsiteY55" fmla="*/ 892175 h 2019300"/>
              <a:gd name="connsiteX56" fmla="*/ 152400 w 1577975"/>
              <a:gd name="connsiteY56" fmla="*/ 844550 h 2019300"/>
              <a:gd name="connsiteX57" fmla="*/ 114300 w 1577975"/>
              <a:gd name="connsiteY57" fmla="*/ 844550 h 2019300"/>
              <a:gd name="connsiteX58" fmla="*/ 114300 w 1577975"/>
              <a:gd name="connsiteY58" fmla="*/ 695325 h 2019300"/>
              <a:gd name="connsiteX59" fmla="*/ 114300 w 1577975"/>
              <a:gd name="connsiteY59" fmla="*/ 695325 h 2019300"/>
              <a:gd name="connsiteX60" fmla="*/ 92075 w 1577975"/>
              <a:gd name="connsiteY60" fmla="*/ 695325 h 2019300"/>
              <a:gd name="connsiteX61" fmla="*/ 92075 w 1577975"/>
              <a:gd name="connsiteY61" fmla="*/ 606425 h 2019300"/>
              <a:gd name="connsiteX62" fmla="*/ 63500 w 1577975"/>
              <a:gd name="connsiteY62" fmla="*/ 606425 h 2019300"/>
              <a:gd name="connsiteX63" fmla="*/ 63500 w 1577975"/>
              <a:gd name="connsiteY63" fmla="*/ 457200 h 2019300"/>
              <a:gd name="connsiteX64" fmla="*/ 47625 w 1577975"/>
              <a:gd name="connsiteY64" fmla="*/ 441325 h 2019300"/>
              <a:gd name="connsiteX65" fmla="*/ 47625 w 1577975"/>
              <a:gd name="connsiteY65" fmla="*/ 365125 h 2019300"/>
              <a:gd name="connsiteX66" fmla="*/ 34925 w 1577975"/>
              <a:gd name="connsiteY66" fmla="*/ 365125 h 2019300"/>
              <a:gd name="connsiteX67" fmla="*/ 34925 w 1577975"/>
              <a:gd name="connsiteY67" fmla="*/ 257175 h 2019300"/>
              <a:gd name="connsiteX68" fmla="*/ 34925 w 1577975"/>
              <a:gd name="connsiteY68" fmla="*/ 257175 h 2019300"/>
              <a:gd name="connsiteX69" fmla="*/ 34925 w 1577975"/>
              <a:gd name="connsiteY69" fmla="*/ 257175 h 2019300"/>
              <a:gd name="connsiteX70" fmla="*/ 15875 w 1577975"/>
              <a:gd name="connsiteY70" fmla="*/ 257175 h 2019300"/>
              <a:gd name="connsiteX71" fmla="*/ 15875 w 1577975"/>
              <a:gd name="connsiteY71" fmla="*/ 139700 h 2019300"/>
              <a:gd name="connsiteX72" fmla="*/ 0 w 1577975"/>
              <a:gd name="connsiteY72" fmla="*/ 139700 h 2019300"/>
              <a:gd name="connsiteX73" fmla="*/ 0 w 1577975"/>
              <a:gd name="connsiteY73" fmla="*/ 15875 h 2019300"/>
              <a:gd name="connsiteX74" fmla="*/ 3175 w 1577975"/>
              <a:gd name="connsiteY74" fmla="*/ 0 h 2019300"/>
              <a:gd name="connsiteX0" fmla="*/ 1577975 w 1577975"/>
              <a:gd name="connsiteY0" fmla="*/ 2019300 h 2019300"/>
              <a:gd name="connsiteX1" fmla="*/ 1339850 w 1577975"/>
              <a:gd name="connsiteY1" fmla="*/ 2019300 h 2019300"/>
              <a:gd name="connsiteX2" fmla="*/ 1339850 w 1577975"/>
              <a:gd name="connsiteY2" fmla="*/ 1936750 h 2019300"/>
              <a:gd name="connsiteX3" fmla="*/ 1171575 w 1577975"/>
              <a:gd name="connsiteY3" fmla="*/ 1936750 h 2019300"/>
              <a:gd name="connsiteX4" fmla="*/ 1171575 w 1577975"/>
              <a:gd name="connsiteY4" fmla="*/ 1828800 h 2019300"/>
              <a:gd name="connsiteX5" fmla="*/ 866775 w 1577975"/>
              <a:gd name="connsiteY5" fmla="*/ 1828800 h 2019300"/>
              <a:gd name="connsiteX6" fmla="*/ 866775 w 1577975"/>
              <a:gd name="connsiteY6" fmla="*/ 1784350 h 2019300"/>
              <a:gd name="connsiteX7" fmla="*/ 746125 w 1577975"/>
              <a:gd name="connsiteY7" fmla="*/ 1784350 h 2019300"/>
              <a:gd name="connsiteX8" fmla="*/ 746125 w 1577975"/>
              <a:gd name="connsiteY8" fmla="*/ 1755775 h 2019300"/>
              <a:gd name="connsiteX9" fmla="*/ 701675 w 1577975"/>
              <a:gd name="connsiteY9" fmla="*/ 1755775 h 2019300"/>
              <a:gd name="connsiteX10" fmla="*/ 701675 w 1577975"/>
              <a:gd name="connsiteY10" fmla="*/ 1711325 h 2019300"/>
              <a:gd name="connsiteX11" fmla="*/ 641350 w 1577975"/>
              <a:gd name="connsiteY11" fmla="*/ 1711325 h 2019300"/>
              <a:gd name="connsiteX12" fmla="*/ 641350 w 1577975"/>
              <a:gd name="connsiteY12" fmla="*/ 1676400 h 2019300"/>
              <a:gd name="connsiteX13" fmla="*/ 612775 w 1577975"/>
              <a:gd name="connsiteY13" fmla="*/ 1676400 h 2019300"/>
              <a:gd name="connsiteX14" fmla="*/ 612775 w 1577975"/>
              <a:gd name="connsiteY14" fmla="*/ 1644650 h 2019300"/>
              <a:gd name="connsiteX15" fmla="*/ 574675 w 1577975"/>
              <a:gd name="connsiteY15" fmla="*/ 1644650 h 2019300"/>
              <a:gd name="connsiteX16" fmla="*/ 574675 w 1577975"/>
              <a:gd name="connsiteY16" fmla="*/ 1574800 h 2019300"/>
              <a:gd name="connsiteX17" fmla="*/ 565150 w 1577975"/>
              <a:gd name="connsiteY17" fmla="*/ 1574800 h 2019300"/>
              <a:gd name="connsiteX18" fmla="*/ 565150 w 1577975"/>
              <a:gd name="connsiteY18" fmla="*/ 1530350 h 2019300"/>
              <a:gd name="connsiteX19" fmla="*/ 527050 w 1577975"/>
              <a:gd name="connsiteY19" fmla="*/ 1530350 h 2019300"/>
              <a:gd name="connsiteX20" fmla="*/ 527050 w 1577975"/>
              <a:gd name="connsiteY20" fmla="*/ 1495425 h 2019300"/>
              <a:gd name="connsiteX21" fmla="*/ 527050 w 1577975"/>
              <a:gd name="connsiteY21" fmla="*/ 1495425 h 2019300"/>
              <a:gd name="connsiteX22" fmla="*/ 511175 w 1577975"/>
              <a:gd name="connsiteY22" fmla="*/ 1495425 h 2019300"/>
              <a:gd name="connsiteX23" fmla="*/ 511175 w 1577975"/>
              <a:gd name="connsiteY23" fmla="*/ 1460500 h 2019300"/>
              <a:gd name="connsiteX24" fmla="*/ 511175 w 1577975"/>
              <a:gd name="connsiteY24" fmla="*/ 1460500 h 2019300"/>
              <a:gd name="connsiteX25" fmla="*/ 511175 w 1577975"/>
              <a:gd name="connsiteY25" fmla="*/ 1460500 h 2019300"/>
              <a:gd name="connsiteX26" fmla="*/ 511175 w 1577975"/>
              <a:gd name="connsiteY26" fmla="*/ 1460500 h 2019300"/>
              <a:gd name="connsiteX27" fmla="*/ 495300 w 1577975"/>
              <a:gd name="connsiteY27" fmla="*/ 1460500 h 2019300"/>
              <a:gd name="connsiteX28" fmla="*/ 495300 w 1577975"/>
              <a:gd name="connsiteY28" fmla="*/ 1431925 h 2019300"/>
              <a:gd name="connsiteX29" fmla="*/ 495300 w 1577975"/>
              <a:gd name="connsiteY29" fmla="*/ 1431925 h 2019300"/>
              <a:gd name="connsiteX30" fmla="*/ 495300 w 1577975"/>
              <a:gd name="connsiteY30" fmla="*/ 1431925 h 2019300"/>
              <a:gd name="connsiteX31" fmla="*/ 466725 w 1577975"/>
              <a:gd name="connsiteY31" fmla="*/ 1431925 h 2019300"/>
              <a:gd name="connsiteX32" fmla="*/ 466725 w 1577975"/>
              <a:gd name="connsiteY32" fmla="*/ 1397000 h 2019300"/>
              <a:gd name="connsiteX33" fmla="*/ 438150 w 1577975"/>
              <a:gd name="connsiteY33" fmla="*/ 1397000 h 2019300"/>
              <a:gd name="connsiteX34" fmla="*/ 438150 w 1577975"/>
              <a:gd name="connsiteY34" fmla="*/ 1368425 h 2019300"/>
              <a:gd name="connsiteX35" fmla="*/ 438150 w 1577975"/>
              <a:gd name="connsiteY35" fmla="*/ 1368425 h 2019300"/>
              <a:gd name="connsiteX36" fmla="*/ 425450 w 1577975"/>
              <a:gd name="connsiteY36" fmla="*/ 1355725 h 2019300"/>
              <a:gd name="connsiteX37" fmla="*/ 393700 w 1577975"/>
              <a:gd name="connsiteY37" fmla="*/ 1349375 h 2019300"/>
              <a:gd name="connsiteX38" fmla="*/ 393700 w 1577975"/>
              <a:gd name="connsiteY38" fmla="*/ 1298575 h 2019300"/>
              <a:gd name="connsiteX39" fmla="*/ 327025 w 1577975"/>
              <a:gd name="connsiteY39" fmla="*/ 1298575 h 2019300"/>
              <a:gd name="connsiteX40" fmla="*/ 327025 w 1577975"/>
              <a:gd name="connsiteY40" fmla="*/ 1276350 h 2019300"/>
              <a:gd name="connsiteX41" fmla="*/ 317500 w 1577975"/>
              <a:gd name="connsiteY41" fmla="*/ 1276350 h 2019300"/>
              <a:gd name="connsiteX42" fmla="*/ 317500 w 1577975"/>
              <a:gd name="connsiteY42" fmla="*/ 1231900 h 2019300"/>
              <a:gd name="connsiteX43" fmla="*/ 279400 w 1577975"/>
              <a:gd name="connsiteY43" fmla="*/ 1231900 h 2019300"/>
              <a:gd name="connsiteX44" fmla="*/ 279400 w 1577975"/>
              <a:gd name="connsiteY44" fmla="*/ 1184275 h 2019300"/>
              <a:gd name="connsiteX45" fmla="*/ 238125 w 1577975"/>
              <a:gd name="connsiteY45" fmla="*/ 1184275 h 2019300"/>
              <a:gd name="connsiteX46" fmla="*/ 238125 w 1577975"/>
              <a:gd name="connsiteY46" fmla="*/ 1060450 h 2019300"/>
              <a:gd name="connsiteX47" fmla="*/ 203200 w 1577975"/>
              <a:gd name="connsiteY47" fmla="*/ 1060450 h 2019300"/>
              <a:gd name="connsiteX48" fmla="*/ 203200 w 1577975"/>
              <a:gd name="connsiteY48" fmla="*/ 993775 h 2019300"/>
              <a:gd name="connsiteX49" fmla="*/ 190500 w 1577975"/>
              <a:gd name="connsiteY49" fmla="*/ 993775 h 2019300"/>
              <a:gd name="connsiteX50" fmla="*/ 190500 w 1577975"/>
              <a:gd name="connsiteY50" fmla="*/ 930275 h 2019300"/>
              <a:gd name="connsiteX51" fmla="*/ 174625 w 1577975"/>
              <a:gd name="connsiteY51" fmla="*/ 930275 h 2019300"/>
              <a:gd name="connsiteX52" fmla="*/ 174625 w 1577975"/>
              <a:gd name="connsiteY52" fmla="*/ 892175 h 2019300"/>
              <a:gd name="connsiteX53" fmla="*/ 174625 w 1577975"/>
              <a:gd name="connsiteY53" fmla="*/ 892175 h 2019300"/>
              <a:gd name="connsiteX54" fmla="*/ 174625 w 1577975"/>
              <a:gd name="connsiteY54" fmla="*/ 892175 h 2019300"/>
              <a:gd name="connsiteX55" fmla="*/ 152400 w 1577975"/>
              <a:gd name="connsiteY55" fmla="*/ 892175 h 2019300"/>
              <a:gd name="connsiteX56" fmla="*/ 152400 w 1577975"/>
              <a:gd name="connsiteY56" fmla="*/ 844550 h 2019300"/>
              <a:gd name="connsiteX57" fmla="*/ 114300 w 1577975"/>
              <a:gd name="connsiteY57" fmla="*/ 844550 h 2019300"/>
              <a:gd name="connsiteX58" fmla="*/ 114300 w 1577975"/>
              <a:gd name="connsiteY58" fmla="*/ 695325 h 2019300"/>
              <a:gd name="connsiteX59" fmla="*/ 114300 w 1577975"/>
              <a:gd name="connsiteY59" fmla="*/ 695325 h 2019300"/>
              <a:gd name="connsiteX60" fmla="*/ 92075 w 1577975"/>
              <a:gd name="connsiteY60" fmla="*/ 695325 h 2019300"/>
              <a:gd name="connsiteX61" fmla="*/ 92075 w 1577975"/>
              <a:gd name="connsiteY61" fmla="*/ 606425 h 2019300"/>
              <a:gd name="connsiteX62" fmla="*/ 63500 w 1577975"/>
              <a:gd name="connsiteY62" fmla="*/ 606425 h 2019300"/>
              <a:gd name="connsiteX63" fmla="*/ 63500 w 1577975"/>
              <a:gd name="connsiteY63" fmla="*/ 457200 h 2019300"/>
              <a:gd name="connsiteX64" fmla="*/ 47625 w 1577975"/>
              <a:gd name="connsiteY64" fmla="*/ 441325 h 2019300"/>
              <a:gd name="connsiteX65" fmla="*/ 47625 w 1577975"/>
              <a:gd name="connsiteY65" fmla="*/ 365125 h 2019300"/>
              <a:gd name="connsiteX66" fmla="*/ 34925 w 1577975"/>
              <a:gd name="connsiteY66" fmla="*/ 365125 h 2019300"/>
              <a:gd name="connsiteX67" fmla="*/ 34925 w 1577975"/>
              <a:gd name="connsiteY67" fmla="*/ 257175 h 2019300"/>
              <a:gd name="connsiteX68" fmla="*/ 34925 w 1577975"/>
              <a:gd name="connsiteY68" fmla="*/ 257175 h 2019300"/>
              <a:gd name="connsiteX69" fmla="*/ 34925 w 1577975"/>
              <a:gd name="connsiteY69" fmla="*/ 257175 h 2019300"/>
              <a:gd name="connsiteX70" fmla="*/ 15875 w 1577975"/>
              <a:gd name="connsiteY70" fmla="*/ 257175 h 2019300"/>
              <a:gd name="connsiteX71" fmla="*/ 15875 w 1577975"/>
              <a:gd name="connsiteY71" fmla="*/ 139700 h 2019300"/>
              <a:gd name="connsiteX72" fmla="*/ 0 w 1577975"/>
              <a:gd name="connsiteY72" fmla="*/ 139700 h 2019300"/>
              <a:gd name="connsiteX73" fmla="*/ 0 w 1577975"/>
              <a:gd name="connsiteY73" fmla="*/ 15875 h 2019300"/>
              <a:gd name="connsiteX74" fmla="*/ 3175 w 1577975"/>
              <a:gd name="connsiteY74" fmla="*/ 0 h 2019300"/>
              <a:gd name="connsiteX0" fmla="*/ 1577975 w 1577975"/>
              <a:gd name="connsiteY0" fmla="*/ 2019300 h 2019300"/>
              <a:gd name="connsiteX1" fmla="*/ 1339850 w 1577975"/>
              <a:gd name="connsiteY1" fmla="*/ 2019300 h 2019300"/>
              <a:gd name="connsiteX2" fmla="*/ 1339850 w 1577975"/>
              <a:gd name="connsiteY2" fmla="*/ 1936750 h 2019300"/>
              <a:gd name="connsiteX3" fmla="*/ 1171575 w 1577975"/>
              <a:gd name="connsiteY3" fmla="*/ 1936750 h 2019300"/>
              <a:gd name="connsiteX4" fmla="*/ 1171575 w 1577975"/>
              <a:gd name="connsiteY4" fmla="*/ 1828800 h 2019300"/>
              <a:gd name="connsiteX5" fmla="*/ 866775 w 1577975"/>
              <a:gd name="connsiteY5" fmla="*/ 1828800 h 2019300"/>
              <a:gd name="connsiteX6" fmla="*/ 866775 w 1577975"/>
              <a:gd name="connsiteY6" fmla="*/ 1784350 h 2019300"/>
              <a:gd name="connsiteX7" fmla="*/ 746125 w 1577975"/>
              <a:gd name="connsiteY7" fmla="*/ 1784350 h 2019300"/>
              <a:gd name="connsiteX8" fmla="*/ 746125 w 1577975"/>
              <a:gd name="connsiteY8" fmla="*/ 1755775 h 2019300"/>
              <a:gd name="connsiteX9" fmla="*/ 701675 w 1577975"/>
              <a:gd name="connsiteY9" fmla="*/ 1755775 h 2019300"/>
              <a:gd name="connsiteX10" fmla="*/ 701675 w 1577975"/>
              <a:gd name="connsiteY10" fmla="*/ 1711325 h 2019300"/>
              <a:gd name="connsiteX11" fmla="*/ 641350 w 1577975"/>
              <a:gd name="connsiteY11" fmla="*/ 1711325 h 2019300"/>
              <a:gd name="connsiteX12" fmla="*/ 641350 w 1577975"/>
              <a:gd name="connsiteY12" fmla="*/ 1676400 h 2019300"/>
              <a:gd name="connsiteX13" fmla="*/ 612775 w 1577975"/>
              <a:gd name="connsiteY13" fmla="*/ 1676400 h 2019300"/>
              <a:gd name="connsiteX14" fmla="*/ 612775 w 1577975"/>
              <a:gd name="connsiteY14" fmla="*/ 1644650 h 2019300"/>
              <a:gd name="connsiteX15" fmla="*/ 574675 w 1577975"/>
              <a:gd name="connsiteY15" fmla="*/ 1644650 h 2019300"/>
              <a:gd name="connsiteX16" fmla="*/ 574675 w 1577975"/>
              <a:gd name="connsiteY16" fmla="*/ 1574800 h 2019300"/>
              <a:gd name="connsiteX17" fmla="*/ 565150 w 1577975"/>
              <a:gd name="connsiteY17" fmla="*/ 1574800 h 2019300"/>
              <a:gd name="connsiteX18" fmla="*/ 565150 w 1577975"/>
              <a:gd name="connsiteY18" fmla="*/ 1530350 h 2019300"/>
              <a:gd name="connsiteX19" fmla="*/ 527050 w 1577975"/>
              <a:gd name="connsiteY19" fmla="*/ 1530350 h 2019300"/>
              <a:gd name="connsiteX20" fmla="*/ 527050 w 1577975"/>
              <a:gd name="connsiteY20" fmla="*/ 1495425 h 2019300"/>
              <a:gd name="connsiteX21" fmla="*/ 527050 w 1577975"/>
              <a:gd name="connsiteY21" fmla="*/ 1495425 h 2019300"/>
              <a:gd name="connsiteX22" fmla="*/ 511175 w 1577975"/>
              <a:gd name="connsiteY22" fmla="*/ 1495425 h 2019300"/>
              <a:gd name="connsiteX23" fmla="*/ 511175 w 1577975"/>
              <a:gd name="connsiteY23" fmla="*/ 1460500 h 2019300"/>
              <a:gd name="connsiteX24" fmla="*/ 511175 w 1577975"/>
              <a:gd name="connsiteY24" fmla="*/ 1460500 h 2019300"/>
              <a:gd name="connsiteX25" fmla="*/ 511175 w 1577975"/>
              <a:gd name="connsiteY25" fmla="*/ 1460500 h 2019300"/>
              <a:gd name="connsiteX26" fmla="*/ 511175 w 1577975"/>
              <a:gd name="connsiteY26" fmla="*/ 1460500 h 2019300"/>
              <a:gd name="connsiteX27" fmla="*/ 495300 w 1577975"/>
              <a:gd name="connsiteY27" fmla="*/ 1460500 h 2019300"/>
              <a:gd name="connsiteX28" fmla="*/ 495300 w 1577975"/>
              <a:gd name="connsiteY28" fmla="*/ 1431925 h 2019300"/>
              <a:gd name="connsiteX29" fmla="*/ 495300 w 1577975"/>
              <a:gd name="connsiteY29" fmla="*/ 1431925 h 2019300"/>
              <a:gd name="connsiteX30" fmla="*/ 495300 w 1577975"/>
              <a:gd name="connsiteY30" fmla="*/ 1431925 h 2019300"/>
              <a:gd name="connsiteX31" fmla="*/ 466725 w 1577975"/>
              <a:gd name="connsiteY31" fmla="*/ 1431925 h 2019300"/>
              <a:gd name="connsiteX32" fmla="*/ 466725 w 1577975"/>
              <a:gd name="connsiteY32" fmla="*/ 1397000 h 2019300"/>
              <a:gd name="connsiteX33" fmla="*/ 438150 w 1577975"/>
              <a:gd name="connsiteY33" fmla="*/ 1397000 h 2019300"/>
              <a:gd name="connsiteX34" fmla="*/ 438150 w 1577975"/>
              <a:gd name="connsiteY34" fmla="*/ 1368425 h 2019300"/>
              <a:gd name="connsiteX35" fmla="*/ 415925 w 1577975"/>
              <a:gd name="connsiteY35" fmla="*/ 1371600 h 2019300"/>
              <a:gd name="connsiteX36" fmla="*/ 425450 w 1577975"/>
              <a:gd name="connsiteY36" fmla="*/ 1355725 h 2019300"/>
              <a:gd name="connsiteX37" fmla="*/ 393700 w 1577975"/>
              <a:gd name="connsiteY37" fmla="*/ 1349375 h 2019300"/>
              <a:gd name="connsiteX38" fmla="*/ 393700 w 1577975"/>
              <a:gd name="connsiteY38" fmla="*/ 1298575 h 2019300"/>
              <a:gd name="connsiteX39" fmla="*/ 327025 w 1577975"/>
              <a:gd name="connsiteY39" fmla="*/ 1298575 h 2019300"/>
              <a:gd name="connsiteX40" fmla="*/ 327025 w 1577975"/>
              <a:gd name="connsiteY40" fmla="*/ 1276350 h 2019300"/>
              <a:gd name="connsiteX41" fmla="*/ 317500 w 1577975"/>
              <a:gd name="connsiteY41" fmla="*/ 1276350 h 2019300"/>
              <a:gd name="connsiteX42" fmla="*/ 317500 w 1577975"/>
              <a:gd name="connsiteY42" fmla="*/ 1231900 h 2019300"/>
              <a:gd name="connsiteX43" fmla="*/ 279400 w 1577975"/>
              <a:gd name="connsiteY43" fmla="*/ 1231900 h 2019300"/>
              <a:gd name="connsiteX44" fmla="*/ 279400 w 1577975"/>
              <a:gd name="connsiteY44" fmla="*/ 1184275 h 2019300"/>
              <a:gd name="connsiteX45" fmla="*/ 238125 w 1577975"/>
              <a:gd name="connsiteY45" fmla="*/ 1184275 h 2019300"/>
              <a:gd name="connsiteX46" fmla="*/ 238125 w 1577975"/>
              <a:gd name="connsiteY46" fmla="*/ 1060450 h 2019300"/>
              <a:gd name="connsiteX47" fmla="*/ 203200 w 1577975"/>
              <a:gd name="connsiteY47" fmla="*/ 1060450 h 2019300"/>
              <a:gd name="connsiteX48" fmla="*/ 203200 w 1577975"/>
              <a:gd name="connsiteY48" fmla="*/ 993775 h 2019300"/>
              <a:gd name="connsiteX49" fmla="*/ 190500 w 1577975"/>
              <a:gd name="connsiteY49" fmla="*/ 993775 h 2019300"/>
              <a:gd name="connsiteX50" fmla="*/ 190500 w 1577975"/>
              <a:gd name="connsiteY50" fmla="*/ 930275 h 2019300"/>
              <a:gd name="connsiteX51" fmla="*/ 174625 w 1577975"/>
              <a:gd name="connsiteY51" fmla="*/ 930275 h 2019300"/>
              <a:gd name="connsiteX52" fmla="*/ 174625 w 1577975"/>
              <a:gd name="connsiteY52" fmla="*/ 892175 h 2019300"/>
              <a:gd name="connsiteX53" fmla="*/ 174625 w 1577975"/>
              <a:gd name="connsiteY53" fmla="*/ 892175 h 2019300"/>
              <a:gd name="connsiteX54" fmla="*/ 174625 w 1577975"/>
              <a:gd name="connsiteY54" fmla="*/ 892175 h 2019300"/>
              <a:gd name="connsiteX55" fmla="*/ 152400 w 1577975"/>
              <a:gd name="connsiteY55" fmla="*/ 892175 h 2019300"/>
              <a:gd name="connsiteX56" fmla="*/ 152400 w 1577975"/>
              <a:gd name="connsiteY56" fmla="*/ 844550 h 2019300"/>
              <a:gd name="connsiteX57" fmla="*/ 114300 w 1577975"/>
              <a:gd name="connsiteY57" fmla="*/ 844550 h 2019300"/>
              <a:gd name="connsiteX58" fmla="*/ 114300 w 1577975"/>
              <a:gd name="connsiteY58" fmla="*/ 695325 h 2019300"/>
              <a:gd name="connsiteX59" fmla="*/ 114300 w 1577975"/>
              <a:gd name="connsiteY59" fmla="*/ 695325 h 2019300"/>
              <a:gd name="connsiteX60" fmla="*/ 92075 w 1577975"/>
              <a:gd name="connsiteY60" fmla="*/ 695325 h 2019300"/>
              <a:gd name="connsiteX61" fmla="*/ 92075 w 1577975"/>
              <a:gd name="connsiteY61" fmla="*/ 606425 h 2019300"/>
              <a:gd name="connsiteX62" fmla="*/ 63500 w 1577975"/>
              <a:gd name="connsiteY62" fmla="*/ 606425 h 2019300"/>
              <a:gd name="connsiteX63" fmla="*/ 63500 w 1577975"/>
              <a:gd name="connsiteY63" fmla="*/ 457200 h 2019300"/>
              <a:gd name="connsiteX64" fmla="*/ 47625 w 1577975"/>
              <a:gd name="connsiteY64" fmla="*/ 441325 h 2019300"/>
              <a:gd name="connsiteX65" fmla="*/ 47625 w 1577975"/>
              <a:gd name="connsiteY65" fmla="*/ 365125 h 2019300"/>
              <a:gd name="connsiteX66" fmla="*/ 34925 w 1577975"/>
              <a:gd name="connsiteY66" fmla="*/ 365125 h 2019300"/>
              <a:gd name="connsiteX67" fmla="*/ 34925 w 1577975"/>
              <a:gd name="connsiteY67" fmla="*/ 257175 h 2019300"/>
              <a:gd name="connsiteX68" fmla="*/ 34925 w 1577975"/>
              <a:gd name="connsiteY68" fmla="*/ 257175 h 2019300"/>
              <a:gd name="connsiteX69" fmla="*/ 34925 w 1577975"/>
              <a:gd name="connsiteY69" fmla="*/ 257175 h 2019300"/>
              <a:gd name="connsiteX70" fmla="*/ 15875 w 1577975"/>
              <a:gd name="connsiteY70" fmla="*/ 257175 h 2019300"/>
              <a:gd name="connsiteX71" fmla="*/ 15875 w 1577975"/>
              <a:gd name="connsiteY71" fmla="*/ 139700 h 2019300"/>
              <a:gd name="connsiteX72" fmla="*/ 0 w 1577975"/>
              <a:gd name="connsiteY72" fmla="*/ 139700 h 2019300"/>
              <a:gd name="connsiteX73" fmla="*/ 0 w 1577975"/>
              <a:gd name="connsiteY73" fmla="*/ 15875 h 2019300"/>
              <a:gd name="connsiteX74" fmla="*/ 3175 w 1577975"/>
              <a:gd name="connsiteY74" fmla="*/ 0 h 2019300"/>
              <a:gd name="connsiteX0" fmla="*/ 1577975 w 1577975"/>
              <a:gd name="connsiteY0" fmla="*/ 2019300 h 2019300"/>
              <a:gd name="connsiteX1" fmla="*/ 1339850 w 1577975"/>
              <a:gd name="connsiteY1" fmla="*/ 2019300 h 2019300"/>
              <a:gd name="connsiteX2" fmla="*/ 1339850 w 1577975"/>
              <a:gd name="connsiteY2" fmla="*/ 1936750 h 2019300"/>
              <a:gd name="connsiteX3" fmla="*/ 1171575 w 1577975"/>
              <a:gd name="connsiteY3" fmla="*/ 1936750 h 2019300"/>
              <a:gd name="connsiteX4" fmla="*/ 1171575 w 1577975"/>
              <a:gd name="connsiteY4" fmla="*/ 1828800 h 2019300"/>
              <a:gd name="connsiteX5" fmla="*/ 866775 w 1577975"/>
              <a:gd name="connsiteY5" fmla="*/ 1828800 h 2019300"/>
              <a:gd name="connsiteX6" fmla="*/ 866775 w 1577975"/>
              <a:gd name="connsiteY6" fmla="*/ 1784350 h 2019300"/>
              <a:gd name="connsiteX7" fmla="*/ 746125 w 1577975"/>
              <a:gd name="connsiteY7" fmla="*/ 1784350 h 2019300"/>
              <a:gd name="connsiteX8" fmla="*/ 746125 w 1577975"/>
              <a:gd name="connsiteY8" fmla="*/ 1755775 h 2019300"/>
              <a:gd name="connsiteX9" fmla="*/ 701675 w 1577975"/>
              <a:gd name="connsiteY9" fmla="*/ 1755775 h 2019300"/>
              <a:gd name="connsiteX10" fmla="*/ 701675 w 1577975"/>
              <a:gd name="connsiteY10" fmla="*/ 1711325 h 2019300"/>
              <a:gd name="connsiteX11" fmla="*/ 641350 w 1577975"/>
              <a:gd name="connsiteY11" fmla="*/ 1711325 h 2019300"/>
              <a:gd name="connsiteX12" fmla="*/ 641350 w 1577975"/>
              <a:gd name="connsiteY12" fmla="*/ 1676400 h 2019300"/>
              <a:gd name="connsiteX13" fmla="*/ 612775 w 1577975"/>
              <a:gd name="connsiteY13" fmla="*/ 1676400 h 2019300"/>
              <a:gd name="connsiteX14" fmla="*/ 612775 w 1577975"/>
              <a:gd name="connsiteY14" fmla="*/ 1644650 h 2019300"/>
              <a:gd name="connsiteX15" fmla="*/ 574675 w 1577975"/>
              <a:gd name="connsiteY15" fmla="*/ 1644650 h 2019300"/>
              <a:gd name="connsiteX16" fmla="*/ 574675 w 1577975"/>
              <a:gd name="connsiteY16" fmla="*/ 1574800 h 2019300"/>
              <a:gd name="connsiteX17" fmla="*/ 565150 w 1577975"/>
              <a:gd name="connsiteY17" fmla="*/ 1574800 h 2019300"/>
              <a:gd name="connsiteX18" fmla="*/ 565150 w 1577975"/>
              <a:gd name="connsiteY18" fmla="*/ 1530350 h 2019300"/>
              <a:gd name="connsiteX19" fmla="*/ 527050 w 1577975"/>
              <a:gd name="connsiteY19" fmla="*/ 1530350 h 2019300"/>
              <a:gd name="connsiteX20" fmla="*/ 527050 w 1577975"/>
              <a:gd name="connsiteY20" fmla="*/ 1495425 h 2019300"/>
              <a:gd name="connsiteX21" fmla="*/ 527050 w 1577975"/>
              <a:gd name="connsiteY21" fmla="*/ 1495425 h 2019300"/>
              <a:gd name="connsiteX22" fmla="*/ 511175 w 1577975"/>
              <a:gd name="connsiteY22" fmla="*/ 1495425 h 2019300"/>
              <a:gd name="connsiteX23" fmla="*/ 511175 w 1577975"/>
              <a:gd name="connsiteY23" fmla="*/ 1460500 h 2019300"/>
              <a:gd name="connsiteX24" fmla="*/ 511175 w 1577975"/>
              <a:gd name="connsiteY24" fmla="*/ 1460500 h 2019300"/>
              <a:gd name="connsiteX25" fmla="*/ 511175 w 1577975"/>
              <a:gd name="connsiteY25" fmla="*/ 1460500 h 2019300"/>
              <a:gd name="connsiteX26" fmla="*/ 511175 w 1577975"/>
              <a:gd name="connsiteY26" fmla="*/ 1460500 h 2019300"/>
              <a:gd name="connsiteX27" fmla="*/ 495300 w 1577975"/>
              <a:gd name="connsiteY27" fmla="*/ 1460500 h 2019300"/>
              <a:gd name="connsiteX28" fmla="*/ 495300 w 1577975"/>
              <a:gd name="connsiteY28" fmla="*/ 1431925 h 2019300"/>
              <a:gd name="connsiteX29" fmla="*/ 495300 w 1577975"/>
              <a:gd name="connsiteY29" fmla="*/ 1431925 h 2019300"/>
              <a:gd name="connsiteX30" fmla="*/ 495300 w 1577975"/>
              <a:gd name="connsiteY30" fmla="*/ 1431925 h 2019300"/>
              <a:gd name="connsiteX31" fmla="*/ 466725 w 1577975"/>
              <a:gd name="connsiteY31" fmla="*/ 1431925 h 2019300"/>
              <a:gd name="connsiteX32" fmla="*/ 466725 w 1577975"/>
              <a:gd name="connsiteY32" fmla="*/ 1397000 h 2019300"/>
              <a:gd name="connsiteX33" fmla="*/ 438150 w 1577975"/>
              <a:gd name="connsiteY33" fmla="*/ 1397000 h 2019300"/>
              <a:gd name="connsiteX34" fmla="*/ 438150 w 1577975"/>
              <a:gd name="connsiteY34" fmla="*/ 1368425 h 2019300"/>
              <a:gd name="connsiteX35" fmla="*/ 428625 w 1577975"/>
              <a:gd name="connsiteY35" fmla="*/ 1377950 h 2019300"/>
              <a:gd name="connsiteX36" fmla="*/ 425450 w 1577975"/>
              <a:gd name="connsiteY36" fmla="*/ 1355725 h 2019300"/>
              <a:gd name="connsiteX37" fmla="*/ 393700 w 1577975"/>
              <a:gd name="connsiteY37" fmla="*/ 1349375 h 2019300"/>
              <a:gd name="connsiteX38" fmla="*/ 393700 w 1577975"/>
              <a:gd name="connsiteY38" fmla="*/ 1298575 h 2019300"/>
              <a:gd name="connsiteX39" fmla="*/ 327025 w 1577975"/>
              <a:gd name="connsiteY39" fmla="*/ 1298575 h 2019300"/>
              <a:gd name="connsiteX40" fmla="*/ 327025 w 1577975"/>
              <a:gd name="connsiteY40" fmla="*/ 1276350 h 2019300"/>
              <a:gd name="connsiteX41" fmla="*/ 317500 w 1577975"/>
              <a:gd name="connsiteY41" fmla="*/ 1276350 h 2019300"/>
              <a:gd name="connsiteX42" fmla="*/ 317500 w 1577975"/>
              <a:gd name="connsiteY42" fmla="*/ 1231900 h 2019300"/>
              <a:gd name="connsiteX43" fmla="*/ 279400 w 1577975"/>
              <a:gd name="connsiteY43" fmla="*/ 1231900 h 2019300"/>
              <a:gd name="connsiteX44" fmla="*/ 279400 w 1577975"/>
              <a:gd name="connsiteY44" fmla="*/ 1184275 h 2019300"/>
              <a:gd name="connsiteX45" fmla="*/ 238125 w 1577975"/>
              <a:gd name="connsiteY45" fmla="*/ 1184275 h 2019300"/>
              <a:gd name="connsiteX46" fmla="*/ 238125 w 1577975"/>
              <a:gd name="connsiteY46" fmla="*/ 1060450 h 2019300"/>
              <a:gd name="connsiteX47" fmla="*/ 203200 w 1577975"/>
              <a:gd name="connsiteY47" fmla="*/ 1060450 h 2019300"/>
              <a:gd name="connsiteX48" fmla="*/ 203200 w 1577975"/>
              <a:gd name="connsiteY48" fmla="*/ 993775 h 2019300"/>
              <a:gd name="connsiteX49" fmla="*/ 190500 w 1577975"/>
              <a:gd name="connsiteY49" fmla="*/ 993775 h 2019300"/>
              <a:gd name="connsiteX50" fmla="*/ 190500 w 1577975"/>
              <a:gd name="connsiteY50" fmla="*/ 930275 h 2019300"/>
              <a:gd name="connsiteX51" fmla="*/ 174625 w 1577975"/>
              <a:gd name="connsiteY51" fmla="*/ 930275 h 2019300"/>
              <a:gd name="connsiteX52" fmla="*/ 174625 w 1577975"/>
              <a:gd name="connsiteY52" fmla="*/ 892175 h 2019300"/>
              <a:gd name="connsiteX53" fmla="*/ 174625 w 1577975"/>
              <a:gd name="connsiteY53" fmla="*/ 892175 h 2019300"/>
              <a:gd name="connsiteX54" fmla="*/ 174625 w 1577975"/>
              <a:gd name="connsiteY54" fmla="*/ 892175 h 2019300"/>
              <a:gd name="connsiteX55" fmla="*/ 152400 w 1577975"/>
              <a:gd name="connsiteY55" fmla="*/ 892175 h 2019300"/>
              <a:gd name="connsiteX56" fmla="*/ 152400 w 1577975"/>
              <a:gd name="connsiteY56" fmla="*/ 844550 h 2019300"/>
              <a:gd name="connsiteX57" fmla="*/ 114300 w 1577975"/>
              <a:gd name="connsiteY57" fmla="*/ 844550 h 2019300"/>
              <a:gd name="connsiteX58" fmla="*/ 114300 w 1577975"/>
              <a:gd name="connsiteY58" fmla="*/ 695325 h 2019300"/>
              <a:gd name="connsiteX59" fmla="*/ 114300 w 1577975"/>
              <a:gd name="connsiteY59" fmla="*/ 695325 h 2019300"/>
              <a:gd name="connsiteX60" fmla="*/ 92075 w 1577975"/>
              <a:gd name="connsiteY60" fmla="*/ 695325 h 2019300"/>
              <a:gd name="connsiteX61" fmla="*/ 92075 w 1577975"/>
              <a:gd name="connsiteY61" fmla="*/ 606425 h 2019300"/>
              <a:gd name="connsiteX62" fmla="*/ 63500 w 1577975"/>
              <a:gd name="connsiteY62" fmla="*/ 606425 h 2019300"/>
              <a:gd name="connsiteX63" fmla="*/ 63500 w 1577975"/>
              <a:gd name="connsiteY63" fmla="*/ 457200 h 2019300"/>
              <a:gd name="connsiteX64" fmla="*/ 47625 w 1577975"/>
              <a:gd name="connsiteY64" fmla="*/ 441325 h 2019300"/>
              <a:gd name="connsiteX65" fmla="*/ 47625 w 1577975"/>
              <a:gd name="connsiteY65" fmla="*/ 365125 h 2019300"/>
              <a:gd name="connsiteX66" fmla="*/ 34925 w 1577975"/>
              <a:gd name="connsiteY66" fmla="*/ 365125 h 2019300"/>
              <a:gd name="connsiteX67" fmla="*/ 34925 w 1577975"/>
              <a:gd name="connsiteY67" fmla="*/ 257175 h 2019300"/>
              <a:gd name="connsiteX68" fmla="*/ 34925 w 1577975"/>
              <a:gd name="connsiteY68" fmla="*/ 257175 h 2019300"/>
              <a:gd name="connsiteX69" fmla="*/ 34925 w 1577975"/>
              <a:gd name="connsiteY69" fmla="*/ 257175 h 2019300"/>
              <a:gd name="connsiteX70" fmla="*/ 15875 w 1577975"/>
              <a:gd name="connsiteY70" fmla="*/ 257175 h 2019300"/>
              <a:gd name="connsiteX71" fmla="*/ 15875 w 1577975"/>
              <a:gd name="connsiteY71" fmla="*/ 139700 h 2019300"/>
              <a:gd name="connsiteX72" fmla="*/ 0 w 1577975"/>
              <a:gd name="connsiteY72" fmla="*/ 139700 h 2019300"/>
              <a:gd name="connsiteX73" fmla="*/ 0 w 1577975"/>
              <a:gd name="connsiteY73" fmla="*/ 15875 h 2019300"/>
              <a:gd name="connsiteX74" fmla="*/ 3175 w 1577975"/>
              <a:gd name="connsiteY74" fmla="*/ 0 h 2019300"/>
              <a:gd name="connsiteX0" fmla="*/ 1577975 w 1577975"/>
              <a:gd name="connsiteY0" fmla="*/ 2019300 h 2019300"/>
              <a:gd name="connsiteX1" fmla="*/ 1339850 w 1577975"/>
              <a:gd name="connsiteY1" fmla="*/ 2019300 h 2019300"/>
              <a:gd name="connsiteX2" fmla="*/ 1339850 w 1577975"/>
              <a:gd name="connsiteY2" fmla="*/ 1936750 h 2019300"/>
              <a:gd name="connsiteX3" fmla="*/ 1171575 w 1577975"/>
              <a:gd name="connsiteY3" fmla="*/ 1936750 h 2019300"/>
              <a:gd name="connsiteX4" fmla="*/ 1171575 w 1577975"/>
              <a:gd name="connsiteY4" fmla="*/ 1828800 h 2019300"/>
              <a:gd name="connsiteX5" fmla="*/ 866775 w 1577975"/>
              <a:gd name="connsiteY5" fmla="*/ 1828800 h 2019300"/>
              <a:gd name="connsiteX6" fmla="*/ 866775 w 1577975"/>
              <a:gd name="connsiteY6" fmla="*/ 1784350 h 2019300"/>
              <a:gd name="connsiteX7" fmla="*/ 746125 w 1577975"/>
              <a:gd name="connsiteY7" fmla="*/ 1784350 h 2019300"/>
              <a:gd name="connsiteX8" fmla="*/ 746125 w 1577975"/>
              <a:gd name="connsiteY8" fmla="*/ 1755775 h 2019300"/>
              <a:gd name="connsiteX9" fmla="*/ 701675 w 1577975"/>
              <a:gd name="connsiteY9" fmla="*/ 1755775 h 2019300"/>
              <a:gd name="connsiteX10" fmla="*/ 701675 w 1577975"/>
              <a:gd name="connsiteY10" fmla="*/ 1711325 h 2019300"/>
              <a:gd name="connsiteX11" fmla="*/ 641350 w 1577975"/>
              <a:gd name="connsiteY11" fmla="*/ 1711325 h 2019300"/>
              <a:gd name="connsiteX12" fmla="*/ 641350 w 1577975"/>
              <a:gd name="connsiteY12" fmla="*/ 1676400 h 2019300"/>
              <a:gd name="connsiteX13" fmla="*/ 612775 w 1577975"/>
              <a:gd name="connsiteY13" fmla="*/ 1676400 h 2019300"/>
              <a:gd name="connsiteX14" fmla="*/ 612775 w 1577975"/>
              <a:gd name="connsiteY14" fmla="*/ 1644650 h 2019300"/>
              <a:gd name="connsiteX15" fmla="*/ 574675 w 1577975"/>
              <a:gd name="connsiteY15" fmla="*/ 1644650 h 2019300"/>
              <a:gd name="connsiteX16" fmla="*/ 574675 w 1577975"/>
              <a:gd name="connsiteY16" fmla="*/ 1574800 h 2019300"/>
              <a:gd name="connsiteX17" fmla="*/ 565150 w 1577975"/>
              <a:gd name="connsiteY17" fmla="*/ 1574800 h 2019300"/>
              <a:gd name="connsiteX18" fmla="*/ 565150 w 1577975"/>
              <a:gd name="connsiteY18" fmla="*/ 1530350 h 2019300"/>
              <a:gd name="connsiteX19" fmla="*/ 527050 w 1577975"/>
              <a:gd name="connsiteY19" fmla="*/ 1530350 h 2019300"/>
              <a:gd name="connsiteX20" fmla="*/ 527050 w 1577975"/>
              <a:gd name="connsiteY20" fmla="*/ 1495425 h 2019300"/>
              <a:gd name="connsiteX21" fmla="*/ 527050 w 1577975"/>
              <a:gd name="connsiteY21" fmla="*/ 1495425 h 2019300"/>
              <a:gd name="connsiteX22" fmla="*/ 511175 w 1577975"/>
              <a:gd name="connsiteY22" fmla="*/ 1495425 h 2019300"/>
              <a:gd name="connsiteX23" fmla="*/ 511175 w 1577975"/>
              <a:gd name="connsiteY23" fmla="*/ 1460500 h 2019300"/>
              <a:gd name="connsiteX24" fmla="*/ 511175 w 1577975"/>
              <a:gd name="connsiteY24" fmla="*/ 1460500 h 2019300"/>
              <a:gd name="connsiteX25" fmla="*/ 511175 w 1577975"/>
              <a:gd name="connsiteY25" fmla="*/ 1460500 h 2019300"/>
              <a:gd name="connsiteX26" fmla="*/ 511175 w 1577975"/>
              <a:gd name="connsiteY26" fmla="*/ 1460500 h 2019300"/>
              <a:gd name="connsiteX27" fmla="*/ 495300 w 1577975"/>
              <a:gd name="connsiteY27" fmla="*/ 1460500 h 2019300"/>
              <a:gd name="connsiteX28" fmla="*/ 495300 w 1577975"/>
              <a:gd name="connsiteY28" fmla="*/ 1431925 h 2019300"/>
              <a:gd name="connsiteX29" fmla="*/ 495300 w 1577975"/>
              <a:gd name="connsiteY29" fmla="*/ 1431925 h 2019300"/>
              <a:gd name="connsiteX30" fmla="*/ 495300 w 1577975"/>
              <a:gd name="connsiteY30" fmla="*/ 1431925 h 2019300"/>
              <a:gd name="connsiteX31" fmla="*/ 466725 w 1577975"/>
              <a:gd name="connsiteY31" fmla="*/ 1431925 h 2019300"/>
              <a:gd name="connsiteX32" fmla="*/ 466725 w 1577975"/>
              <a:gd name="connsiteY32" fmla="*/ 1397000 h 2019300"/>
              <a:gd name="connsiteX33" fmla="*/ 438150 w 1577975"/>
              <a:gd name="connsiteY33" fmla="*/ 1397000 h 2019300"/>
              <a:gd name="connsiteX34" fmla="*/ 438150 w 1577975"/>
              <a:gd name="connsiteY34" fmla="*/ 1368425 h 2019300"/>
              <a:gd name="connsiteX35" fmla="*/ 425450 w 1577975"/>
              <a:gd name="connsiteY35" fmla="*/ 1355725 h 2019300"/>
              <a:gd name="connsiteX36" fmla="*/ 393700 w 1577975"/>
              <a:gd name="connsiteY36" fmla="*/ 1349375 h 2019300"/>
              <a:gd name="connsiteX37" fmla="*/ 393700 w 1577975"/>
              <a:gd name="connsiteY37" fmla="*/ 1298575 h 2019300"/>
              <a:gd name="connsiteX38" fmla="*/ 327025 w 1577975"/>
              <a:gd name="connsiteY38" fmla="*/ 1298575 h 2019300"/>
              <a:gd name="connsiteX39" fmla="*/ 327025 w 1577975"/>
              <a:gd name="connsiteY39" fmla="*/ 1276350 h 2019300"/>
              <a:gd name="connsiteX40" fmla="*/ 317500 w 1577975"/>
              <a:gd name="connsiteY40" fmla="*/ 1276350 h 2019300"/>
              <a:gd name="connsiteX41" fmla="*/ 317500 w 1577975"/>
              <a:gd name="connsiteY41" fmla="*/ 1231900 h 2019300"/>
              <a:gd name="connsiteX42" fmla="*/ 279400 w 1577975"/>
              <a:gd name="connsiteY42" fmla="*/ 1231900 h 2019300"/>
              <a:gd name="connsiteX43" fmla="*/ 279400 w 1577975"/>
              <a:gd name="connsiteY43" fmla="*/ 1184275 h 2019300"/>
              <a:gd name="connsiteX44" fmla="*/ 238125 w 1577975"/>
              <a:gd name="connsiteY44" fmla="*/ 1184275 h 2019300"/>
              <a:gd name="connsiteX45" fmla="*/ 238125 w 1577975"/>
              <a:gd name="connsiteY45" fmla="*/ 1060450 h 2019300"/>
              <a:gd name="connsiteX46" fmla="*/ 203200 w 1577975"/>
              <a:gd name="connsiteY46" fmla="*/ 1060450 h 2019300"/>
              <a:gd name="connsiteX47" fmla="*/ 203200 w 1577975"/>
              <a:gd name="connsiteY47" fmla="*/ 993775 h 2019300"/>
              <a:gd name="connsiteX48" fmla="*/ 190500 w 1577975"/>
              <a:gd name="connsiteY48" fmla="*/ 993775 h 2019300"/>
              <a:gd name="connsiteX49" fmla="*/ 190500 w 1577975"/>
              <a:gd name="connsiteY49" fmla="*/ 930275 h 2019300"/>
              <a:gd name="connsiteX50" fmla="*/ 174625 w 1577975"/>
              <a:gd name="connsiteY50" fmla="*/ 930275 h 2019300"/>
              <a:gd name="connsiteX51" fmla="*/ 174625 w 1577975"/>
              <a:gd name="connsiteY51" fmla="*/ 892175 h 2019300"/>
              <a:gd name="connsiteX52" fmla="*/ 174625 w 1577975"/>
              <a:gd name="connsiteY52" fmla="*/ 892175 h 2019300"/>
              <a:gd name="connsiteX53" fmla="*/ 174625 w 1577975"/>
              <a:gd name="connsiteY53" fmla="*/ 892175 h 2019300"/>
              <a:gd name="connsiteX54" fmla="*/ 152400 w 1577975"/>
              <a:gd name="connsiteY54" fmla="*/ 892175 h 2019300"/>
              <a:gd name="connsiteX55" fmla="*/ 152400 w 1577975"/>
              <a:gd name="connsiteY55" fmla="*/ 844550 h 2019300"/>
              <a:gd name="connsiteX56" fmla="*/ 114300 w 1577975"/>
              <a:gd name="connsiteY56" fmla="*/ 844550 h 2019300"/>
              <a:gd name="connsiteX57" fmla="*/ 114300 w 1577975"/>
              <a:gd name="connsiteY57" fmla="*/ 695325 h 2019300"/>
              <a:gd name="connsiteX58" fmla="*/ 114300 w 1577975"/>
              <a:gd name="connsiteY58" fmla="*/ 695325 h 2019300"/>
              <a:gd name="connsiteX59" fmla="*/ 92075 w 1577975"/>
              <a:gd name="connsiteY59" fmla="*/ 695325 h 2019300"/>
              <a:gd name="connsiteX60" fmla="*/ 92075 w 1577975"/>
              <a:gd name="connsiteY60" fmla="*/ 606425 h 2019300"/>
              <a:gd name="connsiteX61" fmla="*/ 63500 w 1577975"/>
              <a:gd name="connsiteY61" fmla="*/ 606425 h 2019300"/>
              <a:gd name="connsiteX62" fmla="*/ 63500 w 1577975"/>
              <a:gd name="connsiteY62" fmla="*/ 457200 h 2019300"/>
              <a:gd name="connsiteX63" fmla="*/ 47625 w 1577975"/>
              <a:gd name="connsiteY63" fmla="*/ 441325 h 2019300"/>
              <a:gd name="connsiteX64" fmla="*/ 47625 w 1577975"/>
              <a:gd name="connsiteY64" fmla="*/ 365125 h 2019300"/>
              <a:gd name="connsiteX65" fmla="*/ 34925 w 1577975"/>
              <a:gd name="connsiteY65" fmla="*/ 365125 h 2019300"/>
              <a:gd name="connsiteX66" fmla="*/ 34925 w 1577975"/>
              <a:gd name="connsiteY66" fmla="*/ 257175 h 2019300"/>
              <a:gd name="connsiteX67" fmla="*/ 34925 w 1577975"/>
              <a:gd name="connsiteY67" fmla="*/ 257175 h 2019300"/>
              <a:gd name="connsiteX68" fmla="*/ 34925 w 1577975"/>
              <a:gd name="connsiteY68" fmla="*/ 257175 h 2019300"/>
              <a:gd name="connsiteX69" fmla="*/ 15875 w 1577975"/>
              <a:gd name="connsiteY69" fmla="*/ 257175 h 2019300"/>
              <a:gd name="connsiteX70" fmla="*/ 15875 w 1577975"/>
              <a:gd name="connsiteY70" fmla="*/ 139700 h 2019300"/>
              <a:gd name="connsiteX71" fmla="*/ 0 w 1577975"/>
              <a:gd name="connsiteY71" fmla="*/ 139700 h 2019300"/>
              <a:gd name="connsiteX72" fmla="*/ 0 w 1577975"/>
              <a:gd name="connsiteY72" fmla="*/ 15875 h 2019300"/>
              <a:gd name="connsiteX73" fmla="*/ 3175 w 1577975"/>
              <a:gd name="connsiteY73" fmla="*/ 0 h 201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1577975" h="2019300">
                <a:moveTo>
                  <a:pt x="1577975" y="2019300"/>
                </a:moveTo>
                <a:lnTo>
                  <a:pt x="1339850" y="2019300"/>
                </a:lnTo>
                <a:lnTo>
                  <a:pt x="1339850" y="1936750"/>
                </a:lnTo>
                <a:lnTo>
                  <a:pt x="1171575" y="1936750"/>
                </a:lnTo>
                <a:lnTo>
                  <a:pt x="1171575" y="1828800"/>
                </a:lnTo>
                <a:lnTo>
                  <a:pt x="866775" y="1828800"/>
                </a:lnTo>
                <a:lnTo>
                  <a:pt x="866775" y="1784350"/>
                </a:lnTo>
                <a:lnTo>
                  <a:pt x="746125" y="1784350"/>
                </a:lnTo>
                <a:lnTo>
                  <a:pt x="746125" y="1755775"/>
                </a:lnTo>
                <a:lnTo>
                  <a:pt x="701675" y="1755775"/>
                </a:lnTo>
                <a:lnTo>
                  <a:pt x="701675" y="1711325"/>
                </a:lnTo>
                <a:lnTo>
                  <a:pt x="641350" y="1711325"/>
                </a:lnTo>
                <a:lnTo>
                  <a:pt x="641350" y="1676400"/>
                </a:lnTo>
                <a:lnTo>
                  <a:pt x="612775" y="1676400"/>
                </a:lnTo>
                <a:lnTo>
                  <a:pt x="612775" y="1644650"/>
                </a:lnTo>
                <a:lnTo>
                  <a:pt x="574675" y="1644650"/>
                </a:lnTo>
                <a:lnTo>
                  <a:pt x="574675" y="1574800"/>
                </a:lnTo>
                <a:lnTo>
                  <a:pt x="565150" y="1574800"/>
                </a:lnTo>
                <a:lnTo>
                  <a:pt x="565150" y="1530350"/>
                </a:lnTo>
                <a:lnTo>
                  <a:pt x="527050" y="1530350"/>
                </a:lnTo>
                <a:lnTo>
                  <a:pt x="527050" y="1495425"/>
                </a:lnTo>
                <a:lnTo>
                  <a:pt x="527050" y="1495425"/>
                </a:lnTo>
                <a:lnTo>
                  <a:pt x="511175" y="1495425"/>
                </a:lnTo>
                <a:lnTo>
                  <a:pt x="511175" y="1460500"/>
                </a:lnTo>
                <a:lnTo>
                  <a:pt x="511175" y="1460500"/>
                </a:lnTo>
                <a:lnTo>
                  <a:pt x="511175" y="1460500"/>
                </a:lnTo>
                <a:lnTo>
                  <a:pt x="511175" y="1460500"/>
                </a:lnTo>
                <a:lnTo>
                  <a:pt x="495300" y="1460500"/>
                </a:lnTo>
                <a:lnTo>
                  <a:pt x="495300" y="1431925"/>
                </a:lnTo>
                <a:lnTo>
                  <a:pt x="495300" y="1431925"/>
                </a:lnTo>
                <a:lnTo>
                  <a:pt x="495300" y="1431925"/>
                </a:lnTo>
                <a:lnTo>
                  <a:pt x="466725" y="1431925"/>
                </a:lnTo>
                <a:lnTo>
                  <a:pt x="466725" y="1397000"/>
                </a:lnTo>
                <a:lnTo>
                  <a:pt x="438150" y="1397000"/>
                </a:lnTo>
                <a:lnTo>
                  <a:pt x="438150" y="1368425"/>
                </a:lnTo>
                <a:lnTo>
                  <a:pt x="425450" y="1355725"/>
                </a:lnTo>
                <a:lnTo>
                  <a:pt x="393700" y="1349375"/>
                </a:lnTo>
                <a:lnTo>
                  <a:pt x="393700" y="1298575"/>
                </a:lnTo>
                <a:lnTo>
                  <a:pt x="327025" y="1298575"/>
                </a:lnTo>
                <a:lnTo>
                  <a:pt x="327025" y="1276350"/>
                </a:lnTo>
                <a:lnTo>
                  <a:pt x="317500" y="1276350"/>
                </a:lnTo>
                <a:lnTo>
                  <a:pt x="317500" y="1231900"/>
                </a:lnTo>
                <a:lnTo>
                  <a:pt x="279400" y="1231900"/>
                </a:lnTo>
                <a:lnTo>
                  <a:pt x="279400" y="1184275"/>
                </a:lnTo>
                <a:lnTo>
                  <a:pt x="238125" y="1184275"/>
                </a:lnTo>
                <a:lnTo>
                  <a:pt x="238125" y="1060450"/>
                </a:lnTo>
                <a:lnTo>
                  <a:pt x="203200" y="1060450"/>
                </a:lnTo>
                <a:lnTo>
                  <a:pt x="203200" y="993775"/>
                </a:lnTo>
                <a:lnTo>
                  <a:pt x="190500" y="993775"/>
                </a:lnTo>
                <a:lnTo>
                  <a:pt x="190500" y="930275"/>
                </a:lnTo>
                <a:lnTo>
                  <a:pt x="174625" y="930275"/>
                </a:lnTo>
                <a:lnTo>
                  <a:pt x="174625" y="892175"/>
                </a:lnTo>
                <a:lnTo>
                  <a:pt x="174625" y="892175"/>
                </a:lnTo>
                <a:lnTo>
                  <a:pt x="174625" y="892175"/>
                </a:lnTo>
                <a:lnTo>
                  <a:pt x="152400" y="892175"/>
                </a:lnTo>
                <a:lnTo>
                  <a:pt x="152400" y="844550"/>
                </a:lnTo>
                <a:lnTo>
                  <a:pt x="114300" y="844550"/>
                </a:lnTo>
                <a:lnTo>
                  <a:pt x="114300" y="695325"/>
                </a:lnTo>
                <a:lnTo>
                  <a:pt x="114300" y="695325"/>
                </a:lnTo>
                <a:lnTo>
                  <a:pt x="92075" y="695325"/>
                </a:lnTo>
                <a:lnTo>
                  <a:pt x="92075" y="606425"/>
                </a:lnTo>
                <a:lnTo>
                  <a:pt x="63500" y="606425"/>
                </a:lnTo>
                <a:lnTo>
                  <a:pt x="63500" y="457200"/>
                </a:lnTo>
                <a:lnTo>
                  <a:pt x="47625" y="441325"/>
                </a:lnTo>
                <a:lnTo>
                  <a:pt x="47625" y="365125"/>
                </a:lnTo>
                <a:lnTo>
                  <a:pt x="34925" y="365125"/>
                </a:lnTo>
                <a:lnTo>
                  <a:pt x="34925" y="257175"/>
                </a:lnTo>
                <a:lnTo>
                  <a:pt x="34925" y="257175"/>
                </a:lnTo>
                <a:lnTo>
                  <a:pt x="34925" y="257175"/>
                </a:lnTo>
                <a:lnTo>
                  <a:pt x="15875" y="257175"/>
                </a:lnTo>
                <a:lnTo>
                  <a:pt x="15875" y="139700"/>
                </a:lnTo>
                <a:lnTo>
                  <a:pt x="0" y="139700"/>
                </a:lnTo>
                <a:lnTo>
                  <a:pt x="0" y="15875"/>
                </a:lnTo>
                <a:lnTo>
                  <a:pt x="3175" y="0"/>
                </a:lnTo>
              </a:path>
            </a:pathLst>
          </a:custGeom>
          <a:noFill/>
          <a:ln w="28575">
            <a:solidFill>
              <a:schemeClr val="accent4"/>
            </a:solidFill>
            <a:miter lim="800000"/>
            <a:headEnd/>
            <a:tailEnd/>
          </a:ln>
        </p:spPr>
        <p:txBody>
          <a:bodyPr rtlCol="0" anchor="ctr"/>
          <a:lstStyle/>
          <a:p>
            <a:pPr algn="ctr"/>
            <a:endParaRPr lang="en-US" dirty="0"/>
          </a:p>
        </p:txBody>
      </p:sp>
      <p:sp>
        <p:nvSpPr>
          <p:cNvPr id="56" name="Freeform 55">
            <a:extLst>
              <a:ext uri="{FF2B5EF4-FFF2-40B4-BE49-F238E27FC236}">
                <a16:creationId xmlns:a16="http://schemas.microsoft.com/office/drawing/2014/main" id="{952458E1-7B46-F448-B8EB-11C557EF52DF}"/>
              </a:ext>
            </a:extLst>
          </p:cNvPr>
          <p:cNvSpPr/>
          <p:nvPr/>
        </p:nvSpPr>
        <p:spPr bwMode="auto">
          <a:xfrm>
            <a:off x="1332253" y="2228850"/>
            <a:ext cx="2809875" cy="2000250"/>
          </a:xfrm>
          <a:custGeom>
            <a:avLst/>
            <a:gdLst>
              <a:gd name="connsiteX0" fmla="*/ 2809875 w 2809875"/>
              <a:gd name="connsiteY0" fmla="*/ 2000250 h 2000250"/>
              <a:gd name="connsiteX1" fmla="*/ 1841500 w 2809875"/>
              <a:gd name="connsiteY1" fmla="*/ 2000250 h 2000250"/>
              <a:gd name="connsiteX2" fmla="*/ 1841500 w 2809875"/>
              <a:gd name="connsiteY2" fmla="*/ 1819275 h 2000250"/>
              <a:gd name="connsiteX3" fmla="*/ 1260475 w 2809875"/>
              <a:gd name="connsiteY3" fmla="*/ 1819275 h 2000250"/>
              <a:gd name="connsiteX4" fmla="*/ 1260475 w 2809875"/>
              <a:gd name="connsiteY4" fmla="*/ 1628775 h 2000250"/>
              <a:gd name="connsiteX5" fmla="*/ 1139825 w 2809875"/>
              <a:gd name="connsiteY5" fmla="*/ 1628775 h 2000250"/>
              <a:gd name="connsiteX6" fmla="*/ 1139825 w 2809875"/>
              <a:gd name="connsiteY6" fmla="*/ 1444625 h 2000250"/>
              <a:gd name="connsiteX7" fmla="*/ 517525 w 2809875"/>
              <a:gd name="connsiteY7" fmla="*/ 1444625 h 2000250"/>
              <a:gd name="connsiteX8" fmla="*/ 517525 w 2809875"/>
              <a:gd name="connsiteY8" fmla="*/ 1320800 h 2000250"/>
              <a:gd name="connsiteX9" fmla="*/ 390525 w 2809875"/>
              <a:gd name="connsiteY9" fmla="*/ 1320800 h 2000250"/>
              <a:gd name="connsiteX10" fmla="*/ 390525 w 2809875"/>
              <a:gd name="connsiteY10" fmla="*/ 1212850 h 2000250"/>
              <a:gd name="connsiteX11" fmla="*/ 390525 w 2809875"/>
              <a:gd name="connsiteY11" fmla="*/ 1212850 h 2000250"/>
              <a:gd name="connsiteX12" fmla="*/ 368300 w 2809875"/>
              <a:gd name="connsiteY12" fmla="*/ 1212850 h 2000250"/>
              <a:gd name="connsiteX13" fmla="*/ 368300 w 2809875"/>
              <a:gd name="connsiteY13" fmla="*/ 1108075 h 2000250"/>
              <a:gd name="connsiteX14" fmla="*/ 342900 w 2809875"/>
              <a:gd name="connsiteY14" fmla="*/ 1108075 h 2000250"/>
              <a:gd name="connsiteX15" fmla="*/ 342900 w 2809875"/>
              <a:gd name="connsiteY15" fmla="*/ 1022350 h 2000250"/>
              <a:gd name="connsiteX16" fmla="*/ 254000 w 2809875"/>
              <a:gd name="connsiteY16" fmla="*/ 1022350 h 2000250"/>
              <a:gd name="connsiteX17" fmla="*/ 254000 w 2809875"/>
              <a:gd name="connsiteY17" fmla="*/ 939800 h 2000250"/>
              <a:gd name="connsiteX18" fmla="*/ 190500 w 2809875"/>
              <a:gd name="connsiteY18" fmla="*/ 939800 h 2000250"/>
              <a:gd name="connsiteX19" fmla="*/ 190500 w 2809875"/>
              <a:gd name="connsiteY19" fmla="*/ 869950 h 2000250"/>
              <a:gd name="connsiteX20" fmla="*/ 190500 w 2809875"/>
              <a:gd name="connsiteY20" fmla="*/ 869950 h 2000250"/>
              <a:gd name="connsiteX21" fmla="*/ 161925 w 2809875"/>
              <a:gd name="connsiteY21" fmla="*/ 869950 h 2000250"/>
              <a:gd name="connsiteX22" fmla="*/ 161925 w 2809875"/>
              <a:gd name="connsiteY22" fmla="*/ 796925 h 2000250"/>
              <a:gd name="connsiteX23" fmla="*/ 161925 w 2809875"/>
              <a:gd name="connsiteY23" fmla="*/ 796925 h 2000250"/>
              <a:gd name="connsiteX24" fmla="*/ 161925 w 2809875"/>
              <a:gd name="connsiteY24" fmla="*/ 742950 h 2000250"/>
              <a:gd name="connsiteX25" fmla="*/ 161925 w 2809875"/>
              <a:gd name="connsiteY25" fmla="*/ 742950 h 2000250"/>
              <a:gd name="connsiteX26" fmla="*/ 155575 w 2809875"/>
              <a:gd name="connsiteY26" fmla="*/ 736600 h 2000250"/>
              <a:gd name="connsiteX27" fmla="*/ 155575 w 2809875"/>
              <a:gd name="connsiteY27" fmla="*/ 673100 h 2000250"/>
              <a:gd name="connsiteX28" fmla="*/ 142875 w 2809875"/>
              <a:gd name="connsiteY28" fmla="*/ 673100 h 2000250"/>
              <a:gd name="connsiteX29" fmla="*/ 142875 w 2809875"/>
              <a:gd name="connsiteY29" fmla="*/ 539750 h 2000250"/>
              <a:gd name="connsiteX30" fmla="*/ 79375 w 2809875"/>
              <a:gd name="connsiteY30" fmla="*/ 539750 h 2000250"/>
              <a:gd name="connsiteX31" fmla="*/ 79375 w 2809875"/>
              <a:gd name="connsiteY31" fmla="*/ 428625 h 2000250"/>
              <a:gd name="connsiteX32" fmla="*/ 69850 w 2809875"/>
              <a:gd name="connsiteY32" fmla="*/ 428625 h 2000250"/>
              <a:gd name="connsiteX33" fmla="*/ 69850 w 2809875"/>
              <a:gd name="connsiteY33" fmla="*/ 298450 h 2000250"/>
              <a:gd name="connsiteX34" fmla="*/ 69850 w 2809875"/>
              <a:gd name="connsiteY34" fmla="*/ 298450 h 2000250"/>
              <a:gd name="connsiteX35" fmla="*/ 50800 w 2809875"/>
              <a:gd name="connsiteY35" fmla="*/ 298450 h 2000250"/>
              <a:gd name="connsiteX36" fmla="*/ 50800 w 2809875"/>
              <a:gd name="connsiteY36" fmla="*/ 231775 h 2000250"/>
              <a:gd name="connsiteX37" fmla="*/ 50800 w 2809875"/>
              <a:gd name="connsiteY37" fmla="*/ 231775 h 2000250"/>
              <a:gd name="connsiteX38" fmla="*/ 38100 w 2809875"/>
              <a:gd name="connsiteY38" fmla="*/ 231775 h 2000250"/>
              <a:gd name="connsiteX39" fmla="*/ 38100 w 2809875"/>
              <a:gd name="connsiteY39" fmla="*/ 117475 h 2000250"/>
              <a:gd name="connsiteX40" fmla="*/ 0 w 2809875"/>
              <a:gd name="connsiteY40" fmla="*/ 117475 h 2000250"/>
              <a:gd name="connsiteX41" fmla="*/ 0 w 2809875"/>
              <a:gd name="connsiteY41" fmla="*/ 0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09875" h="2000250">
                <a:moveTo>
                  <a:pt x="2809875" y="2000250"/>
                </a:moveTo>
                <a:lnTo>
                  <a:pt x="1841500" y="2000250"/>
                </a:lnTo>
                <a:lnTo>
                  <a:pt x="1841500" y="1819275"/>
                </a:lnTo>
                <a:lnTo>
                  <a:pt x="1260475" y="1819275"/>
                </a:lnTo>
                <a:lnTo>
                  <a:pt x="1260475" y="1628775"/>
                </a:lnTo>
                <a:lnTo>
                  <a:pt x="1139825" y="1628775"/>
                </a:lnTo>
                <a:lnTo>
                  <a:pt x="1139825" y="1444625"/>
                </a:lnTo>
                <a:lnTo>
                  <a:pt x="517525" y="1444625"/>
                </a:lnTo>
                <a:lnTo>
                  <a:pt x="517525" y="1320800"/>
                </a:lnTo>
                <a:lnTo>
                  <a:pt x="390525" y="1320800"/>
                </a:lnTo>
                <a:lnTo>
                  <a:pt x="390525" y="1212850"/>
                </a:lnTo>
                <a:lnTo>
                  <a:pt x="390525" y="1212850"/>
                </a:lnTo>
                <a:lnTo>
                  <a:pt x="368300" y="1212850"/>
                </a:lnTo>
                <a:lnTo>
                  <a:pt x="368300" y="1108075"/>
                </a:lnTo>
                <a:lnTo>
                  <a:pt x="342900" y="1108075"/>
                </a:lnTo>
                <a:lnTo>
                  <a:pt x="342900" y="1022350"/>
                </a:lnTo>
                <a:lnTo>
                  <a:pt x="254000" y="1022350"/>
                </a:lnTo>
                <a:lnTo>
                  <a:pt x="254000" y="939800"/>
                </a:lnTo>
                <a:lnTo>
                  <a:pt x="190500" y="939800"/>
                </a:lnTo>
                <a:lnTo>
                  <a:pt x="190500" y="869950"/>
                </a:lnTo>
                <a:lnTo>
                  <a:pt x="190500" y="869950"/>
                </a:lnTo>
                <a:lnTo>
                  <a:pt x="161925" y="869950"/>
                </a:lnTo>
                <a:lnTo>
                  <a:pt x="161925" y="796925"/>
                </a:lnTo>
                <a:lnTo>
                  <a:pt x="161925" y="796925"/>
                </a:lnTo>
                <a:lnTo>
                  <a:pt x="161925" y="742950"/>
                </a:lnTo>
                <a:lnTo>
                  <a:pt x="161925" y="742950"/>
                </a:lnTo>
                <a:lnTo>
                  <a:pt x="155575" y="736600"/>
                </a:lnTo>
                <a:lnTo>
                  <a:pt x="155575" y="673100"/>
                </a:lnTo>
                <a:lnTo>
                  <a:pt x="142875" y="673100"/>
                </a:lnTo>
                <a:lnTo>
                  <a:pt x="142875" y="539750"/>
                </a:lnTo>
                <a:lnTo>
                  <a:pt x="79375" y="539750"/>
                </a:lnTo>
                <a:lnTo>
                  <a:pt x="79375" y="428625"/>
                </a:lnTo>
                <a:lnTo>
                  <a:pt x="69850" y="428625"/>
                </a:lnTo>
                <a:lnTo>
                  <a:pt x="69850" y="298450"/>
                </a:lnTo>
                <a:lnTo>
                  <a:pt x="69850" y="298450"/>
                </a:lnTo>
                <a:lnTo>
                  <a:pt x="50800" y="298450"/>
                </a:lnTo>
                <a:lnTo>
                  <a:pt x="50800" y="231775"/>
                </a:lnTo>
                <a:lnTo>
                  <a:pt x="50800" y="231775"/>
                </a:lnTo>
                <a:lnTo>
                  <a:pt x="38100" y="231775"/>
                </a:lnTo>
                <a:lnTo>
                  <a:pt x="38100" y="117475"/>
                </a:lnTo>
                <a:lnTo>
                  <a:pt x="0" y="117475"/>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105" name="TextBox 104">
            <a:extLst>
              <a:ext uri="{FF2B5EF4-FFF2-40B4-BE49-F238E27FC236}">
                <a16:creationId xmlns:a16="http://schemas.microsoft.com/office/drawing/2014/main" id="{A1507D2B-6E56-4689-A6D7-99EA0B751F6F}"/>
              </a:ext>
            </a:extLst>
          </p:cNvPr>
          <p:cNvSpPr txBox="1"/>
          <p:nvPr/>
        </p:nvSpPr>
        <p:spPr bwMode="auto">
          <a:xfrm rot="16200000">
            <a:off x="4731503" y="3119251"/>
            <a:ext cx="2274837" cy="338554"/>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OS (%)</a:t>
            </a:r>
          </a:p>
        </p:txBody>
      </p:sp>
      <p:sp>
        <p:nvSpPr>
          <p:cNvPr id="106" name="TextBox 105">
            <a:extLst>
              <a:ext uri="{FF2B5EF4-FFF2-40B4-BE49-F238E27FC236}">
                <a16:creationId xmlns:a16="http://schemas.microsoft.com/office/drawing/2014/main" id="{40EA02A1-6EB1-45BA-9682-3D56D9AE0511}"/>
              </a:ext>
            </a:extLst>
          </p:cNvPr>
          <p:cNvSpPr txBox="1"/>
          <p:nvPr/>
        </p:nvSpPr>
        <p:spPr bwMode="auto">
          <a:xfrm>
            <a:off x="6296628" y="4734479"/>
            <a:ext cx="4209070" cy="338554"/>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Yr in Study</a:t>
            </a:r>
          </a:p>
        </p:txBody>
      </p:sp>
      <p:sp>
        <p:nvSpPr>
          <p:cNvPr id="6" name="Rectangle 5">
            <a:extLst>
              <a:ext uri="{FF2B5EF4-FFF2-40B4-BE49-F238E27FC236}">
                <a16:creationId xmlns:a16="http://schemas.microsoft.com/office/drawing/2014/main" id="{61E8764A-6155-4C12-B28C-EE6DA725168F}"/>
              </a:ext>
            </a:extLst>
          </p:cNvPr>
          <p:cNvSpPr/>
          <p:nvPr/>
        </p:nvSpPr>
        <p:spPr bwMode="auto">
          <a:xfrm>
            <a:off x="10280810" y="4184650"/>
            <a:ext cx="857250" cy="199470"/>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TextBox 12">
            <a:extLst>
              <a:ext uri="{FF2B5EF4-FFF2-40B4-BE49-F238E27FC236}">
                <a16:creationId xmlns:a16="http://schemas.microsoft.com/office/drawing/2014/main" id="{755855BD-AFB9-4D59-A104-F81406BD3DA7}"/>
              </a:ext>
            </a:extLst>
          </p:cNvPr>
          <p:cNvSpPr txBox="1"/>
          <p:nvPr/>
        </p:nvSpPr>
        <p:spPr bwMode="auto">
          <a:xfrm>
            <a:off x="10776331" y="2247169"/>
            <a:ext cx="1396536" cy="2369880"/>
          </a:xfrm>
          <a:prstGeom prst="rect">
            <a:avLst/>
          </a:prstGeom>
          <a:noFill/>
          <a:ln>
            <a:noFill/>
          </a:ln>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CM (n = 280)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MIS (n = 194)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ISM (n = 1006)</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SSM (n = 53)</a:t>
            </a:r>
            <a:br>
              <a:rPr lang="en-US" sz="1600" b="0" dirty="0">
                <a:solidFill>
                  <a:schemeClr val="bg1"/>
                </a:solidFill>
                <a:latin typeface="Calibri" panose="020F0502020204030204" pitchFamily="34" charset="0"/>
              </a:rPr>
            </a:br>
            <a:br>
              <a:rPr lang="en-US" sz="4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ASM (n = 62)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MCL (n = 23)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MCS (n = 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SM-AHN </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(n = 174)</a:t>
            </a:r>
          </a:p>
        </p:txBody>
      </p:sp>
      <p:cxnSp>
        <p:nvCxnSpPr>
          <p:cNvPr id="7" name="Straight Connector 6">
            <a:extLst>
              <a:ext uri="{FF2B5EF4-FFF2-40B4-BE49-F238E27FC236}">
                <a16:creationId xmlns:a16="http://schemas.microsoft.com/office/drawing/2014/main" id="{3EC93705-E6A0-DB45-A295-A9C0F52B596D}"/>
              </a:ext>
            </a:extLst>
          </p:cNvPr>
          <p:cNvCxnSpPr>
            <a:cxnSpLocks/>
          </p:cNvCxnSpPr>
          <p:nvPr/>
        </p:nvCxnSpPr>
        <p:spPr bwMode="auto">
          <a:xfrm>
            <a:off x="6354457" y="4403725"/>
            <a:ext cx="4163074"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44521408-DF77-E545-A432-671C63D52D28}"/>
              </a:ext>
            </a:extLst>
          </p:cNvPr>
          <p:cNvCxnSpPr>
            <a:cxnSpLocks/>
          </p:cNvCxnSpPr>
          <p:nvPr/>
        </p:nvCxnSpPr>
        <p:spPr bwMode="auto">
          <a:xfrm flipV="1">
            <a:off x="6367007" y="2120823"/>
            <a:ext cx="0" cy="229060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6B11BD69-1ED9-954C-824E-F6D3119CEDB5}"/>
              </a:ext>
            </a:extLst>
          </p:cNvPr>
          <p:cNvCxnSpPr>
            <a:cxnSpLocks/>
          </p:cNvCxnSpPr>
          <p:nvPr/>
        </p:nvCxnSpPr>
        <p:spPr bwMode="auto">
          <a:xfrm flipH="1">
            <a:off x="6301882" y="213133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85F65967-F857-3C48-8C3B-8B2A88C32ECE}"/>
              </a:ext>
            </a:extLst>
          </p:cNvPr>
          <p:cNvCxnSpPr>
            <a:cxnSpLocks/>
          </p:cNvCxnSpPr>
          <p:nvPr/>
        </p:nvCxnSpPr>
        <p:spPr bwMode="auto">
          <a:xfrm flipH="1">
            <a:off x="6301882" y="258581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54943D4-DED7-F349-A2C2-EE54FD7AB0EC}"/>
              </a:ext>
            </a:extLst>
          </p:cNvPr>
          <p:cNvCxnSpPr>
            <a:cxnSpLocks/>
          </p:cNvCxnSpPr>
          <p:nvPr/>
        </p:nvCxnSpPr>
        <p:spPr bwMode="auto">
          <a:xfrm flipH="1">
            <a:off x="6301882" y="30402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A053A5C-EC72-E54B-83F0-AF65A3243CD8}"/>
              </a:ext>
            </a:extLst>
          </p:cNvPr>
          <p:cNvCxnSpPr>
            <a:cxnSpLocks/>
          </p:cNvCxnSpPr>
          <p:nvPr/>
        </p:nvCxnSpPr>
        <p:spPr bwMode="auto">
          <a:xfrm flipH="1">
            <a:off x="6301882" y="349476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7CB085DB-7431-124A-A57B-395025CE368B}"/>
              </a:ext>
            </a:extLst>
          </p:cNvPr>
          <p:cNvCxnSpPr>
            <a:cxnSpLocks/>
          </p:cNvCxnSpPr>
          <p:nvPr/>
        </p:nvCxnSpPr>
        <p:spPr bwMode="auto">
          <a:xfrm flipH="1">
            <a:off x="6301882" y="394924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32BC5820-55FB-6641-90E6-52032C021DF0}"/>
              </a:ext>
            </a:extLst>
          </p:cNvPr>
          <p:cNvCxnSpPr>
            <a:cxnSpLocks/>
          </p:cNvCxnSpPr>
          <p:nvPr/>
        </p:nvCxnSpPr>
        <p:spPr bwMode="auto">
          <a:xfrm flipH="1">
            <a:off x="6301882" y="44037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67FD55F-91AE-EF43-BD60-C2983B9F0197}"/>
              </a:ext>
            </a:extLst>
          </p:cNvPr>
          <p:cNvCxnSpPr>
            <a:cxnSpLocks/>
          </p:cNvCxnSpPr>
          <p:nvPr/>
        </p:nvCxnSpPr>
        <p:spPr bwMode="auto">
          <a:xfrm>
            <a:off x="6365890"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009F7C35-071C-2440-A4C5-B9EE3FAFEE84}"/>
              </a:ext>
            </a:extLst>
          </p:cNvPr>
          <p:cNvCxnSpPr>
            <a:cxnSpLocks/>
          </p:cNvCxnSpPr>
          <p:nvPr/>
        </p:nvCxnSpPr>
        <p:spPr bwMode="auto">
          <a:xfrm>
            <a:off x="6883366"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5ED35E53-4F34-D940-9093-5E808AC35252}"/>
              </a:ext>
            </a:extLst>
          </p:cNvPr>
          <p:cNvCxnSpPr>
            <a:cxnSpLocks/>
          </p:cNvCxnSpPr>
          <p:nvPr/>
        </p:nvCxnSpPr>
        <p:spPr bwMode="auto">
          <a:xfrm>
            <a:off x="7400842"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369AF581-7BE1-B642-9704-247D600D9E5F}"/>
              </a:ext>
            </a:extLst>
          </p:cNvPr>
          <p:cNvCxnSpPr>
            <a:cxnSpLocks/>
          </p:cNvCxnSpPr>
          <p:nvPr/>
        </p:nvCxnSpPr>
        <p:spPr bwMode="auto">
          <a:xfrm>
            <a:off x="7918318"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C0CFED2D-3D6E-EE4C-B3BE-6767533B7B14}"/>
              </a:ext>
            </a:extLst>
          </p:cNvPr>
          <p:cNvCxnSpPr>
            <a:cxnSpLocks/>
          </p:cNvCxnSpPr>
          <p:nvPr/>
        </p:nvCxnSpPr>
        <p:spPr bwMode="auto">
          <a:xfrm>
            <a:off x="8435794"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3E82CC93-0378-F24C-A081-0544F25328D0}"/>
              </a:ext>
            </a:extLst>
          </p:cNvPr>
          <p:cNvCxnSpPr>
            <a:cxnSpLocks/>
          </p:cNvCxnSpPr>
          <p:nvPr/>
        </p:nvCxnSpPr>
        <p:spPr bwMode="auto">
          <a:xfrm>
            <a:off x="8953270"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913B893D-A1A9-E541-BCD7-CBAA0C0DF825}"/>
              </a:ext>
            </a:extLst>
          </p:cNvPr>
          <p:cNvCxnSpPr>
            <a:cxnSpLocks/>
          </p:cNvCxnSpPr>
          <p:nvPr/>
        </p:nvCxnSpPr>
        <p:spPr bwMode="auto">
          <a:xfrm>
            <a:off x="9470746"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871865FD-E962-AD4C-80F1-3996516EC898}"/>
              </a:ext>
            </a:extLst>
          </p:cNvPr>
          <p:cNvCxnSpPr>
            <a:cxnSpLocks/>
          </p:cNvCxnSpPr>
          <p:nvPr/>
        </p:nvCxnSpPr>
        <p:spPr bwMode="auto">
          <a:xfrm>
            <a:off x="9988222" y="4403725"/>
            <a:ext cx="0" cy="74605"/>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DBBFF64E-60B8-3E4E-A74C-025231B660B8}"/>
              </a:ext>
            </a:extLst>
          </p:cNvPr>
          <p:cNvCxnSpPr>
            <a:cxnSpLocks/>
          </p:cNvCxnSpPr>
          <p:nvPr/>
        </p:nvCxnSpPr>
        <p:spPr bwMode="auto">
          <a:xfrm>
            <a:off x="10505698" y="4403725"/>
            <a:ext cx="0" cy="74605"/>
          </a:xfrm>
          <a:prstGeom prst="line">
            <a:avLst/>
          </a:prstGeom>
          <a:noFill/>
          <a:ln w="28575" cap="flat" cmpd="sng" algn="ctr">
            <a:solidFill>
              <a:schemeClr val="bg1"/>
            </a:solidFill>
            <a:prstDash val="solid"/>
            <a:round/>
            <a:headEnd type="none" w="med" len="med"/>
            <a:tailEnd type="none" w="med" len="med"/>
          </a:ln>
          <a:effectLst/>
        </p:spPr>
      </p:cxnSp>
      <p:sp>
        <p:nvSpPr>
          <p:cNvPr id="27" name="TextBox 26">
            <a:extLst>
              <a:ext uri="{FF2B5EF4-FFF2-40B4-BE49-F238E27FC236}">
                <a16:creationId xmlns:a16="http://schemas.microsoft.com/office/drawing/2014/main" id="{8162F16E-FBB1-5440-AFA1-D847CE2F95F7}"/>
              </a:ext>
            </a:extLst>
          </p:cNvPr>
          <p:cNvSpPr txBox="1"/>
          <p:nvPr/>
        </p:nvSpPr>
        <p:spPr bwMode="auto">
          <a:xfrm>
            <a:off x="5831460" y="1968343"/>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74" name="TextBox 73">
            <a:extLst>
              <a:ext uri="{FF2B5EF4-FFF2-40B4-BE49-F238E27FC236}">
                <a16:creationId xmlns:a16="http://schemas.microsoft.com/office/drawing/2014/main" id="{6D60C807-4F70-AF44-91EB-0D499791836F}"/>
              </a:ext>
            </a:extLst>
          </p:cNvPr>
          <p:cNvSpPr txBox="1"/>
          <p:nvPr/>
        </p:nvSpPr>
        <p:spPr bwMode="auto">
          <a:xfrm>
            <a:off x="5831460" y="2423444"/>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75" name="TextBox 74">
            <a:extLst>
              <a:ext uri="{FF2B5EF4-FFF2-40B4-BE49-F238E27FC236}">
                <a16:creationId xmlns:a16="http://schemas.microsoft.com/office/drawing/2014/main" id="{66733901-43A5-C04B-95B5-401DA8375C25}"/>
              </a:ext>
            </a:extLst>
          </p:cNvPr>
          <p:cNvSpPr txBox="1"/>
          <p:nvPr/>
        </p:nvSpPr>
        <p:spPr bwMode="auto">
          <a:xfrm>
            <a:off x="5831460" y="287854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76" name="TextBox 75">
            <a:extLst>
              <a:ext uri="{FF2B5EF4-FFF2-40B4-BE49-F238E27FC236}">
                <a16:creationId xmlns:a16="http://schemas.microsoft.com/office/drawing/2014/main" id="{0CDE5D5C-4B26-9A40-8607-612043C5AA62}"/>
              </a:ext>
            </a:extLst>
          </p:cNvPr>
          <p:cNvSpPr txBox="1"/>
          <p:nvPr/>
        </p:nvSpPr>
        <p:spPr bwMode="auto">
          <a:xfrm>
            <a:off x="5831460" y="3333646"/>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77" name="TextBox 76">
            <a:extLst>
              <a:ext uri="{FF2B5EF4-FFF2-40B4-BE49-F238E27FC236}">
                <a16:creationId xmlns:a16="http://schemas.microsoft.com/office/drawing/2014/main" id="{17504DF3-AD77-3947-A864-8DD9776A15A5}"/>
              </a:ext>
            </a:extLst>
          </p:cNvPr>
          <p:cNvSpPr txBox="1"/>
          <p:nvPr/>
        </p:nvSpPr>
        <p:spPr bwMode="auto">
          <a:xfrm>
            <a:off x="5831460" y="3788747"/>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78" name="TextBox 77">
            <a:extLst>
              <a:ext uri="{FF2B5EF4-FFF2-40B4-BE49-F238E27FC236}">
                <a16:creationId xmlns:a16="http://schemas.microsoft.com/office/drawing/2014/main" id="{E16D6CF9-842B-4641-A8C6-EF53BB66EB44}"/>
              </a:ext>
            </a:extLst>
          </p:cNvPr>
          <p:cNvSpPr txBox="1"/>
          <p:nvPr/>
        </p:nvSpPr>
        <p:spPr bwMode="auto">
          <a:xfrm>
            <a:off x="5831460" y="4243848"/>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9" name="TextBox 78">
            <a:extLst>
              <a:ext uri="{FF2B5EF4-FFF2-40B4-BE49-F238E27FC236}">
                <a16:creationId xmlns:a16="http://schemas.microsoft.com/office/drawing/2014/main" id="{4AE63547-C60C-1941-940B-EDB5BAAE22B8}"/>
              </a:ext>
            </a:extLst>
          </p:cNvPr>
          <p:cNvSpPr txBox="1"/>
          <p:nvPr/>
        </p:nvSpPr>
        <p:spPr bwMode="auto">
          <a:xfrm>
            <a:off x="1024386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32</a:t>
            </a:r>
          </a:p>
        </p:txBody>
      </p:sp>
      <p:sp>
        <p:nvSpPr>
          <p:cNvPr id="80" name="TextBox 79">
            <a:extLst>
              <a:ext uri="{FF2B5EF4-FFF2-40B4-BE49-F238E27FC236}">
                <a16:creationId xmlns:a16="http://schemas.microsoft.com/office/drawing/2014/main" id="{F3022E56-E72F-EF48-A4F1-1D330BF844E0}"/>
              </a:ext>
            </a:extLst>
          </p:cNvPr>
          <p:cNvSpPr txBox="1"/>
          <p:nvPr/>
        </p:nvSpPr>
        <p:spPr bwMode="auto">
          <a:xfrm>
            <a:off x="609698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81" name="TextBox 80">
            <a:extLst>
              <a:ext uri="{FF2B5EF4-FFF2-40B4-BE49-F238E27FC236}">
                <a16:creationId xmlns:a16="http://schemas.microsoft.com/office/drawing/2014/main" id="{0730A97A-4816-7E4F-8BDA-C5CA8AAA5465}"/>
              </a:ext>
            </a:extLst>
          </p:cNvPr>
          <p:cNvSpPr txBox="1"/>
          <p:nvPr/>
        </p:nvSpPr>
        <p:spPr bwMode="auto">
          <a:xfrm>
            <a:off x="661534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82" name="TextBox 81">
            <a:extLst>
              <a:ext uri="{FF2B5EF4-FFF2-40B4-BE49-F238E27FC236}">
                <a16:creationId xmlns:a16="http://schemas.microsoft.com/office/drawing/2014/main" id="{BCC78F07-8749-5242-91FD-1AB1D38592B8}"/>
              </a:ext>
            </a:extLst>
          </p:cNvPr>
          <p:cNvSpPr txBox="1"/>
          <p:nvPr/>
        </p:nvSpPr>
        <p:spPr bwMode="auto">
          <a:xfrm>
            <a:off x="713370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83" name="TextBox 82">
            <a:extLst>
              <a:ext uri="{FF2B5EF4-FFF2-40B4-BE49-F238E27FC236}">
                <a16:creationId xmlns:a16="http://schemas.microsoft.com/office/drawing/2014/main" id="{67B5245A-9208-E84F-B5E8-5259E1CD6FFE}"/>
              </a:ext>
            </a:extLst>
          </p:cNvPr>
          <p:cNvSpPr txBox="1"/>
          <p:nvPr/>
        </p:nvSpPr>
        <p:spPr bwMode="auto">
          <a:xfrm>
            <a:off x="765206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84" name="TextBox 83">
            <a:extLst>
              <a:ext uri="{FF2B5EF4-FFF2-40B4-BE49-F238E27FC236}">
                <a16:creationId xmlns:a16="http://schemas.microsoft.com/office/drawing/2014/main" id="{3F1193B3-7D32-BE45-B20B-C5A0E66FE034}"/>
              </a:ext>
            </a:extLst>
          </p:cNvPr>
          <p:cNvSpPr txBox="1"/>
          <p:nvPr/>
        </p:nvSpPr>
        <p:spPr bwMode="auto">
          <a:xfrm>
            <a:off x="817042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sp>
        <p:nvSpPr>
          <p:cNvPr id="85" name="TextBox 84">
            <a:extLst>
              <a:ext uri="{FF2B5EF4-FFF2-40B4-BE49-F238E27FC236}">
                <a16:creationId xmlns:a16="http://schemas.microsoft.com/office/drawing/2014/main" id="{D3A84DC4-9395-2244-82F1-E5D4FFC3D195}"/>
              </a:ext>
            </a:extLst>
          </p:cNvPr>
          <p:cNvSpPr txBox="1"/>
          <p:nvPr/>
        </p:nvSpPr>
        <p:spPr bwMode="auto">
          <a:xfrm>
            <a:off x="868878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86" name="TextBox 85">
            <a:extLst>
              <a:ext uri="{FF2B5EF4-FFF2-40B4-BE49-F238E27FC236}">
                <a16:creationId xmlns:a16="http://schemas.microsoft.com/office/drawing/2014/main" id="{163B579F-527A-FE49-B800-4714094A2062}"/>
              </a:ext>
            </a:extLst>
          </p:cNvPr>
          <p:cNvSpPr txBox="1"/>
          <p:nvPr/>
        </p:nvSpPr>
        <p:spPr bwMode="auto">
          <a:xfrm>
            <a:off x="920714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87" name="TextBox 86">
            <a:extLst>
              <a:ext uri="{FF2B5EF4-FFF2-40B4-BE49-F238E27FC236}">
                <a16:creationId xmlns:a16="http://schemas.microsoft.com/office/drawing/2014/main" id="{39B5A0A8-6A19-6542-B674-84C4D0ADAAFF}"/>
              </a:ext>
            </a:extLst>
          </p:cNvPr>
          <p:cNvSpPr txBox="1"/>
          <p:nvPr/>
        </p:nvSpPr>
        <p:spPr bwMode="auto">
          <a:xfrm>
            <a:off x="9725502" y="4403725"/>
            <a:ext cx="541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a:t>
            </a:r>
          </a:p>
        </p:txBody>
      </p:sp>
      <p:cxnSp>
        <p:nvCxnSpPr>
          <p:cNvPr id="64" name="Straight Connector 63">
            <a:extLst>
              <a:ext uri="{FF2B5EF4-FFF2-40B4-BE49-F238E27FC236}">
                <a16:creationId xmlns:a16="http://schemas.microsoft.com/office/drawing/2014/main" id="{364BE0DD-BC9A-364D-AB12-B3973F8186B6}"/>
              </a:ext>
            </a:extLst>
          </p:cNvPr>
          <p:cNvCxnSpPr>
            <a:cxnSpLocks/>
          </p:cNvCxnSpPr>
          <p:nvPr/>
        </p:nvCxnSpPr>
        <p:spPr bwMode="auto">
          <a:xfrm flipH="1">
            <a:off x="10605260" y="2421220"/>
            <a:ext cx="215032" cy="0"/>
          </a:xfrm>
          <a:prstGeom prst="line">
            <a:avLst/>
          </a:prstGeom>
          <a:noFill/>
          <a:ln w="28575" cap="flat" cmpd="sng" algn="ctr">
            <a:solidFill>
              <a:schemeClr val="accent2"/>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17268AC8-81C7-114F-BAF9-9FE6CFC5F65F}"/>
              </a:ext>
            </a:extLst>
          </p:cNvPr>
          <p:cNvCxnSpPr>
            <a:cxnSpLocks/>
          </p:cNvCxnSpPr>
          <p:nvPr/>
        </p:nvCxnSpPr>
        <p:spPr bwMode="auto">
          <a:xfrm flipH="1">
            <a:off x="10605260" y="2662538"/>
            <a:ext cx="215032" cy="0"/>
          </a:xfrm>
          <a:prstGeom prst="line">
            <a:avLst/>
          </a:prstGeom>
          <a:noFill/>
          <a:ln w="28575" cap="flat" cmpd="sng" algn="ctr">
            <a:solidFill>
              <a:schemeClr val="bg2"/>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21BF76C6-CEAD-374F-ACB0-0E416BFD7EF4}"/>
              </a:ext>
            </a:extLst>
          </p:cNvPr>
          <p:cNvCxnSpPr>
            <a:cxnSpLocks/>
          </p:cNvCxnSpPr>
          <p:nvPr/>
        </p:nvCxnSpPr>
        <p:spPr bwMode="auto">
          <a:xfrm flipH="1">
            <a:off x="10605260" y="2903856"/>
            <a:ext cx="215032" cy="0"/>
          </a:xfrm>
          <a:prstGeom prst="line">
            <a:avLst/>
          </a:prstGeom>
          <a:noFill/>
          <a:ln w="28575" cap="flat" cmpd="sng" algn="ctr">
            <a:solidFill>
              <a:schemeClr val="accent3"/>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2A5103E2-6484-6D4C-BCB5-9DB69D59B574}"/>
              </a:ext>
            </a:extLst>
          </p:cNvPr>
          <p:cNvCxnSpPr>
            <a:cxnSpLocks/>
          </p:cNvCxnSpPr>
          <p:nvPr/>
        </p:nvCxnSpPr>
        <p:spPr bwMode="auto">
          <a:xfrm flipH="1">
            <a:off x="10605260" y="3145173"/>
            <a:ext cx="215032" cy="0"/>
          </a:xfrm>
          <a:prstGeom prst="line">
            <a:avLst/>
          </a:prstGeom>
          <a:noFill/>
          <a:ln w="28575" cap="flat" cmpd="sng" algn="ctr">
            <a:solidFill>
              <a:schemeClr val="accent5"/>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665C791A-5CD1-B64C-A17B-5443F448F6E8}"/>
              </a:ext>
            </a:extLst>
          </p:cNvPr>
          <p:cNvCxnSpPr>
            <a:cxnSpLocks/>
          </p:cNvCxnSpPr>
          <p:nvPr/>
        </p:nvCxnSpPr>
        <p:spPr bwMode="auto">
          <a:xfrm flipH="1">
            <a:off x="10605260" y="3468651"/>
            <a:ext cx="215032" cy="0"/>
          </a:xfrm>
          <a:prstGeom prst="line">
            <a:avLst/>
          </a:prstGeom>
          <a:noFill/>
          <a:ln w="28575" cap="flat" cmpd="sng" algn="ctr">
            <a:solidFill>
              <a:schemeClr val="accent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0106ACEE-6137-A743-8134-2BD4F8E89CB4}"/>
              </a:ext>
            </a:extLst>
          </p:cNvPr>
          <p:cNvCxnSpPr>
            <a:cxnSpLocks/>
          </p:cNvCxnSpPr>
          <p:nvPr/>
        </p:nvCxnSpPr>
        <p:spPr bwMode="auto">
          <a:xfrm flipH="1">
            <a:off x="10605260" y="4184650"/>
            <a:ext cx="215032" cy="0"/>
          </a:xfrm>
          <a:prstGeom prst="line">
            <a:avLst/>
          </a:prstGeom>
          <a:noFill/>
          <a:ln w="28575" cap="flat" cmpd="sng" algn="ctr">
            <a:solidFill>
              <a:schemeClr val="accent4"/>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DF503B17-0D09-5D43-8541-F88662C6DDAB}"/>
              </a:ext>
            </a:extLst>
          </p:cNvPr>
          <p:cNvCxnSpPr>
            <a:cxnSpLocks/>
          </p:cNvCxnSpPr>
          <p:nvPr/>
        </p:nvCxnSpPr>
        <p:spPr bwMode="auto">
          <a:xfrm flipH="1">
            <a:off x="10605260" y="3707317"/>
            <a:ext cx="215032" cy="0"/>
          </a:xfrm>
          <a:prstGeom prst="line">
            <a:avLst/>
          </a:prstGeom>
          <a:noFill/>
          <a:ln w="28575" cap="flat" cmpd="sng" algn="ctr">
            <a:solidFill>
              <a:schemeClr val="accent6"/>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34ABC89C-D5F5-7843-A937-30EFCC2D0736}"/>
              </a:ext>
            </a:extLst>
          </p:cNvPr>
          <p:cNvCxnSpPr>
            <a:cxnSpLocks/>
          </p:cNvCxnSpPr>
          <p:nvPr/>
        </p:nvCxnSpPr>
        <p:spPr bwMode="auto">
          <a:xfrm flipH="1">
            <a:off x="10605260" y="3945983"/>
            <a:ext cx="215032" cy="0"/>
          </a:xfrm>
          <a:prstGeom prst="line">
            <a:avLst/>
          </a:prstGeom>
          <a:noFill/>
          <a:ln w="28575" cap="flat" cmpd="sng" algn="ctr">
            <a:solidFill>
              <a:schemeClr val="tx2"/>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4A577528-CA04-7844-9714-3A2D19571DA8}"/>
              </a:ext>
            </a:extLst>
          </p:cNvPr>
          <p:cNvCxnSpPr/>
          <p:nvPr/>
        </p:nvCxnSpPr>
        <p:spPr bwMode="auto">
          <a:xfrm>
            <a:off x="6408683" y="2120823"/>
            <a:ext cx="4729377" cy="0"/>
          </a:xfrm>
          <a:prstGeom prst="line">
            <a:avLst/>
          </a:prstGeom>
          <a:noFill/>
          <a:ln w="28575" cap="flat" cmpd="sng" algn="ctr">
            <a:solidFill>
              <a:schemeClr val="accent2"/>
            </a:solidFill>
            <a:prstDash val="solid"/>
            <a:round/>
            <a:headEnd type="none" w="med" len="med"/>
            <a:tailEnd type="none" w="med" len="med"/>
          </a:ln>
          <a:effectLst/>
        </p:spPr>
      </p:cxnSp>
      <p:sp>
        <p:nvSpPr>
          <p:cNvPr id="107" name="Freeform 106">
            <a:extLst>
              <a:ext uri="{FF2B5EF4-FFF2-40B4-BE49-F238E27FC236}">
                <a16:creationId xmlns:a16="http://schemas.microsoft.com/office/drawing/2014/main" id="{344E862C-8D04-8048-9219-3CA06477A7A3}"/>
              </a:ext>
            </a:extLst>
          </p:cNvPr>
          <p:cNvSpPr/>
          <p:nvPr/>
        </p:nvSpPr>
        <p:spPr bwMode="auto">
          <a:xfrm>
            <a:off x="6385034" y="2128345"/>
            <a:ext cx="2829911" cy="993227"/>
          </a:xfrm>
          <a:custGeom>
            <a:avLst/>
            <a:gdLst>
              <a:gd name="connsiteX0" fmla="*/ 2829911 w 2829911"/>
              <a:gd name="connsiteY0" fmla="*/ 993227 h 993227"/>
              <a:gd name="connsiteX1" fmla="*/ 2226880 w 2829911"/>
              <a:gd name="connsiteY1" fmla="*/ 993227 h 993227"/>
              <a:gd name="connsiteX2" fmla="*/ 2226880 w 2829911"/>
              <a:gd name="connsiteY2" fmla="*/ 350783 h 993227"/>
              <a:gd name="connsiteX3" fmla="*/ 1237594 w 2829911"/>
              <a:gd name="connsiteY3" fmla="*/ 350783 h 993227"/>
              <a:gd name="connsiteX4" fmla="*/ 1237594 w 2829911"/>
              <a:gd name="connsiteY4" fmla="*/ 201010 h 993227"/>
              <a:gd name="connsiteX5" fmla="*/ 504497 w 2829911"/>
              <a:gd name="connsiteY5" fmla="*/ 201010 h 993227"/>
              <a:gd name="connsiteX6" fmla="*/ 504497 w 2829911"/>
              <a:gd name="connsiteY6" fmla="*/ 126124 h 993227"/>
              <a:gd name="connsiteX7" fmla="*/ 453259 w 2829911"/>
              <a:gd name="connsiteY7" fmla="*/ 126124 h 993227"/>
              <a:gd name="connsiteX8" fmla="*/ 453259 w 2829911"/>
              <a:gd name="connsiteY8" fmla="*/ 55179 h 993227"/>
              <a:gd name="connsiteX9" fmla="*/ 224659 w 2829911"/>
              <a:gd name="connsiteY9" fmla="*/ 55179 h 993227"/>
              <a:gd name="connsiteX10" fmla="*/ 224659 w 2829911"/>
              <a:gd name="connsiteY10" fmla="*/ 0 h 993227"/>
              <a:gd name="connsiteX11" fmla="*/ 0 w 2829911"/>
              <a:gd name="connsiteY11" fmla="*/ 0 h 99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29911" h="993227">
                <a:moveTo>
                  <a:pt x="2829911" y="993227"/>
                </a:moveTo>
                <a:lnTo>
                  <a:pt x="2226880" y="993227"/>
                </a:lnTo>
                <a:lnTo>
                  <a:pt x="2226880" y="350783"/>
                </a:lnTo>
                <a:lnTo>
                  <a:pt x="1237594" y="350783"/>
                </a:lnTo>
                <a:lnTo>
                  <a:pt x="1237594" y="201010"/>
                </a:lnTo>
                <a:lnTo>
                  <a:pt x="504497" y="201010"/>
                </a:lnTo>
                <a:lnTo>
                  <a:pt x="504497" y="126124"/>
                </a:lnTo>
                <a:lnTo>
                  <a:pt x="453259" y="126124"/>
                </a:lnTo>
                <a:lnTo>
                  <a:pt x="453259" y="55179"/>
                </a:lnTo>
                <a:lnTo>
                  <a:pt x="224659" y="55179"/>
                </a:lnTo>
                <a:lnTo>
                  <a:pt x="224659" y="0"/>
                </a:lnTo>
                <a:lnTo>
                  <a:pt x="0" y="0"/>
                </a:lnTo>
              </a:path>
            </a:pathLst>
          </a:custGeom>
          <a:noFill/>
          <a:ln w="28575">
            <a:solidFill>
              <a:schemeClr val="accent5"/>
            </a:solidFill>
            <a:miter lim="800000"/>
            <a:headEnd/>
            <a:tailEnd/>
          </a:ln>
        </p:spPr>
        <p:txBody>
          <a:bodyPr rtlCol="0" anchor="ctr"/>
          <a:lstStyle/>
          <a:p>
            <a:pPr algn="ctr"/>
            <a:endParaRPr lang="en-US"/>
          </a:p>
        </p:txBody>
      </p:sp>
      <p:sp>
        <p:nvSpPr>
          <p:cNvPr id="110" name="Freeform 109">
            <a:extLst>
              <a:ext uri="{FF2B5EF4-FFF2-40B4-BE49-F238E27FC236}">
                <a16:creationId xmlns:a16="http://schemas.microsoft.com/office/drawing/2014/main" id="{618AA123-92F6-FA41-A077-3F5C6649F10D}"/>
              </a:ext>
            </a:extLst>
          </p:cNvPr>
          <p:cNvSpPr/>
          <p:nvPr/>
        </p:nvSpPr>
        <p:spPr bwMode="auto">
          <a:xfrm>
            <a:off x="6392917" y="2140169"/>
            <a:ext cx="1749973" cy="1509548"/>
          </a:xfrm>
          <a:custGeom>
            <a:avLst/>
            <a:gdLst>
              <a:gd name="connsiteX0" fmla="*/ 1749973 w 1749973"/>
              <a:gd name="connsiteY0" fmla="*/ 1509548 h 1509548"/>
              <a:gd name="connsiteX1" fmla="*/ 1470135 w 1749973"/>
              <a:gd name="connsiteY1" fmla="*/ 1509548 h 1509548"/>
              <a:gd name="connsiteX2" fmla="*/ 1470135 w 1749973"/>
              <a:gd name="connsiteY2" fmla="*/ 1265183 h 1509548"/>
              <a:gd name="connsiteX3" fmla="*/ 756745 w 1749973"/>
              <a:gd name="connsiteY3" fmla="*/ 1265183 h 1509548"/>
              <a:gd name="connsiteX4" fmla="*/ 756745 w 1749973"/>
              <a:gd name="connsiteY4" fmla="*/ 1162707 h 1509548"/>
              <a:gd name="connsiteX5" fmla="*/ 705507 w 1749973"/>
              <a:gd name="connsiteY5" fmla="*/ 1162707 h 1509548"/>
              <a:gd name="connsiteX6" fmla="*/ 705507 w 1749973"/>
              <a:gd name="connsiteY6" fmla="*/ 1087821 h 1509548"/>
              <a:gd name="connsiteX7" fmla="*/ 677917 w 1749973"/>
              <a:gd name="connsiteY7" fmla="*/ 1087821 h 1509548"/>
              <a:gd name="connsiteX8" fmla="*/ 677917 w 1749973"/>
              <a:gd name="connsiteY8" fmla="*/ 993228 h 1509548"/>
              <a:gd name="connsiteX9" fmla="*/ 642445 w 1749973"/>
              <a:gd name="connsiteY9" fmla="*/ 993228 h 1509548"/>
              <a:gd name="connsiteX10" fmla="*/ 642445 w 1749973"/>
              <a:gd name="connsiteY10" fmla="*/ 906517 h 1509548"/>
              <a:gd name="connsiteX11" fmla="*/ 536028 w 1749973"/>
              <a:gd name="connsiteY11" fmla="*/ 906517 h 1509548"/>
              <a:gd name="connsiteX12" fmla="*/ 536028 w 1749973"/>
              <a:gd name="connsiteY12" fmla="*/ 835572 h 1509548"/>
              <a:gd name="connsiteX13" fmla="*/ 484790 w 1749973"/>
              <a:gd name="connsiteY13" fmla="*/ 835572 h 1509548"/>
              <a:gd name="connsiteX14" fmla="*/ 484790 w 1749973"/>
              <a:gd name="connsiteY14" fmla="*/ 705507 h 1509548"/>
              <a:gd name="connsiteX15" fmla="*/ 465083 w 1749973"/>
              <a:gd name="connsiteY15" fmla="*/ 705507 h 1509548"/>
              <a:gd name="connsiteX16" fmla="*/ 465083 w 1749973"/>
              <a:gd name="connsiteY16" fmla="*/ 630621 h 1509548"/>
              <a:gd name="connsiteX17" fmla="*/ 350783 w 1749973"/>
              <a:gd name="connsiteY17" fmla="*/ 630621 h 1509548"/>
              <a:gd name="connsiteX18" fmla="*/ 350783 w 1749973"/>
              <a:gd name="connsiteY18" fmla="*/ 575441 h 1509548"/>
              <a:gd name="connsiteX19" fmla="*/ 299545 w 1749973"/>
              <a:gd name="connsiteY19" fmla="*/ 575441 h 1509548"/>
              <a:gd name="connsiteX20" fmla="*/ 299545 w 1749973"/>
              <a:gd name="connsiteY20" fmla="*/ 484790 h 1509548"/>
              <a:gd name="connsiteX21" fmla="*/ 299545 w 1749973"/>
              <a:gd name="connsiteY21" fmla="*/ 484790 h 1509548"/>
              <a:gd name="connsiteX22" fmla="*/ 299545 w 1749973"/>
              <a:gd name="connsiteY22" fmla="*/ 484790 h 1509548"/>
              <a:gd name="connsiteX23" fmla="*/ 264073 w 1749973"/>
              <a:gd name="connsiteY23" fmla="*/ 484790 h 1509548"/>
              <a:gd name="connsiteX24" fmla="*/ 264073 w 1749973"/>
              <a:gd name="connsiteY24" fmla="*/ 378372 h 1509548"/>
              <a:gd name="connsiteX25" fmla="*/ 201011 w 1749973"/>
              <a:gd name="connsiteY25" fmla="*/ 378372 h 1509548"/>
              <a:gd name="connsiteX26" fmla="*/ 201011 w 1749973"/>
              <a:gd name="connsiteY26" fmla="*/ 287721 h 1509548"/>
              <a:gd name="connsiteX27" fmla="*/ 114300 w 1749973"/>
              <a:gd name="connsiteY27" fmla="*/ 287721 h 1509548"/>
              <a:gd name="connsiteX28" fmla="*/ 114300 w 1749973"/>
              <a:gd name="connsiteY28" fmla="*/ 248307 h 1509548"/>
              <a:gd name="connsiteX29" fmla="*/ 78828 w 1749973"/>
              <a:gd name="connsiteY29" fmla="*/ 248307 h 1509548"/>
              <a:gd name="connsiteX30" fmla="*/ 78828 w 1749973"/>
              <a:gd name="connsiteY30" fmla="*/ 208893 h 1509548"/>
              <a:gd name="connsiteX31" fmla="*/ 39414 w 1749973"/>
              <a:gd name="connsiteY31" fmla="*/ 208893 h 1509548"/>
              <a:gd name="connsiteX32" fmla="*/ 39414 w 1749973"/>
              <a:gd name="connsiteY32" fmla="*/ 169479 h 1509548"/>
              <a:gd name="connsiteX33" fmla="*/ 39414 w 1749973"/>
              <a:gd name="connsiteY33" fmla="*/ 169479 h 1509548"/>
              <a:gd name="connsiteX34" fmla="*/ 19707 w 1749973"/>
              <a:gd name="connsiteY34" fmla="*/ 149772 h 1509548"/>
              <a:gd name="connsiteX35" fmla="*/ 0 w 1749973"/>
              <a:gd name="connsiteY35" fmla="*/ 130065 h 1509548"/>
              <a:gd name="connsiteX36" fmla="*/ 0 w 1749973"/>
              <a:gd name="connsiteY36" fmla="*/ 63062 h 1509548"/>
              <a:gd name="connsiteX37" fmla="*/ 0 w 1749973"/>
              <a:gd name="connsiteY37" fmla="*/ 0 h 150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749973" h="1509548">
                <a:moveTo>
                  <a:pt x="1749973" y="1509548"/>
                </a:moveTo>
                <a:lnTo>
                  <a:pt x="1470135" y="1509548"/>
                </a:lnTo>
                <a:lnTo>
                  <a:pt x="1470135" y="1265183"/>
                </a:lnTo>
                <a:lnTo>
                  <a:pt x="756745" y="1265183"/>
                </a:lnTo>
                <a:lnTo>
                  <a:pt x="756745" y="1162707"/>
                </a:lnTo>
                <a:lnTo>
                  <a:pt x="705507" y="1162707"/>
                </a:lnTo>
                <a:lnTo>
                  <a:pt x="705507" y="1087821"/>
                </a:lnTo>
                <a:lnTo>
                  <a:pt x="677917" y="1087821"/>
                </a:lnTo>
                <a:lnTo>
                  <a:pt x="677917" y="993228"/>
                </a:lnTo>
                <a:lnTo>
                  <a:pt x="642445" y="993228"/>
                </a:lnTo>
                <a:lnTo>
                  <a:pt x="642445" y="906517"/>
                </a:lnTo>
                <a:lnTo>
                  <a:pt x="536028" y="906517"/>
                </a:lnTo>
                <a:lnTo>
                  <a:pt x="536028" y="835572"/>
                </a:lnTo>
                <a:lnTo>
                  <a:pt x="484790" y="835572"/>
                </a:lnTo>
                <a:lnTo>
                  <a:pt x="484790" y="705507"/>
                </a:lnTo>
                <a:lnTo>
                  <a:pt x="465083" y="705507"/>
                </a:lnTo>
                <a:lnTo>
                  <a:pt x="465083" y="630621"/>
                </a:lnTo>
                <a:lnTo>
                  <a:pt x="350783" y="630621"/>
                </a:lnTo>
                <a:lnTo>
                  <a:pt x="350783" y="575441"/>
                </a:lnTo>
                <a:lnTo>
                  <a:pt x="299545" y="575441"/>
                </a:lnTo>
                <a:lnTo>
                  <a:pt x="299545" y="484790"/>
                </a:lnTo>
                <a:lnTo>
                  <a:pt x="299545" y="484790"/>
                </a:lnTo>
                <a:lnTo>
                  <a:pt x="299545" y="484790"/>
                </a:lnTo>
                <a:lnTo>
                  <a:pt x="264073" y="484790"/>
                </a:lnTo>
                <a:lnTo>
                  <a:pt x="264073" y="378372"/>
                </a:lnTo>
                <a:lnTo>
                  <a:pt x="201011" y="378372"/>
                </a:lnTo>
                <a:lnTo>
                  <a:pt x="201011" y="287721"/>
                </a:lnTo>
                <a:lnTo>
                  <a:pt x="114300" y="287721"/>
                </a:lnTo>
                <a:lnTo>
                  <a:pt x="114300" y="248307"/>
                </a:lnTo>
                <a:lnTo>
                  <a:pt x="78828" y="248307"/>
                </a:lnTo>
                <a:lnTo>
                  <a:pt x="78828" y="208893"/>
                </a:lnTo>
                <a:lnTo>
                  <a:pt x="39414" y="208893"/>
                </a:lnTo>
                <a:lnTo>
                  <a:pt x="39414" y="169479"/>
                </a:lnTo>
                <a:lnTo>
                  <a:pt x="39414" y="169479"/>
                </a:lnTo>
                <a:lnTo>
                  <a:pt x="19707" y="149772"/>
                </a:lnTo>
                <a:lnTo>
                  <a:pt x="0" y="130065"/>
                </a:lnTo>
                <a:lnTo>
                  <a:pt x="0" y="63062"/>
                </a:lnTo>
                <a:lnTo>
                  <a:pt x="0" y="0"/>
                </a:lnTo>
              </a:path>
            </a:pathLst>
          </a:custGeom>
          <a:noFill/>
          <a:ln w="28575">
            <a:solidFill>
              <a:schemeClr val="accent1"/>
            </a:solidFill>
            <a:miter lim="800000"/>
            <a:headEnd/>
            <a:tailEnd/>
          </a:ln>
        </p:spPr>
        <p:txBody>
          <a:bodyPr rtlCol="0" anchor="ctr"/>
          <a:lstStyle/>
          <a:p>
            <a:pPr algn="ctr"/>
            <a:endParaRPr lang="en-US"/>
          </a:p>
        </p:txBody>
      </p:sp>
      <p:sp>
        <p:nvSpPr>
          <p:cNvPr id="111" name="Freeform 110">
            <a:extLst>
              <a:ext uri="{FF2B5EF4-FFF2-40B4-BE49-F238E27FC236}">
                <a16:creationId xmlns:a16="http://schemas.microsoft.com/office/drawing/2014/main" id="{3E229B29-C9DA-1F41-954A-DC3477E99559}"/>
              </a:ext>
            </a:extLst>
          </p:cNvPr>
          <p:cNvSpPr/>
          <p:nvPr/>
        </p:nvSpPr>
        <p:spPr bwMode="auto">
          <a:xfrm>
            <a:off x="6385034" y="2325414"/>
            <a:ext cx="1308538" cy="1399189"/>
          </a:xfrm>
          <a:custGeom>
            <a:avLst/>
            <a:gdLst>
              <a:gd name="connsiteX0" fmla="*/ 1308538 w 1308538"/>
              <a:gd name="connsiteY0" fmla="*/ 1399189 h 1399189"/>
              <a:gd name="connsiteX1" fmla="*/ 831632 w 1308538"/>
              <a:gd name="connsiteY1" fmla="*/ 1399189 h 1399189"/>
              <a:gd name="connsiteX2" fmla="*/ 831632 w 1308538"/>
              <a:gd name="connsiteY2" fmla="*/ 1174531 h 1399189"/>
              <a:gd name="connsiteX3" fmla="*/ 472966 w 1308538"/>
              <a:gd name="connsiteY3" fmla="*/ 1174531 h 1399189"/>
              <a:gd name="connsiteX4" fmla="*/ 472966 w 1308538"/>
              <a:gd name="connsiteY4" fmla="*/ 1012934 h 1399189"/>
              <a:gd name="connsiteX5" fmla="*/ 220718 w 1308538"/>
              <a:gd name="connsiteY5" fmla="*/ 1012934 h 1399189"/>
              <a:gd name="connsiteX6" fmla="*/ 220718 w 1308538"/>
              <a:gd name="connsiteY6" fmla="*/ 914400 h 1399189"/>
              <a:gd name="connsiteX7" fmla="*/ 220718 w 1308538"/>
              <a:gd name="connsiteY7" fmla="*/ 914400 h 1399189"/>
              <a:gd name="connsiteX8" fmla="*/ 189187 w 1308538"/>
              <a:gd name="connsiteY8" fmla="*/ 914400 h 1399189"/>
              <a:gd name="connsiteX9" fmla="*/ 189187 w 1308538"/>
              <a:gd name="connsiteY9" fmla="*/ 804041 h 1399189"/>
              <a:gd name="connsiteX10" fmla="*/ 149773 w 1308538"/>
              <a:gd name="connsiteY10" fmla="*/ 804041 h 1399189"/>
              <a:gd name="connsiteX11" fmla="*/ 149773 w 1308538"/>
              <a:gd name="connsiteY11" fmla="*/ 693683 h 1399189"/>
              <a:gd name="connsiteX12" fmla="*/ 86711 w 1308538"/>
              <a:gd name="connsiteY12" fmla="*/ 693683 h 1399189"/>
              <a:gd name="connsiteX13" fmla="*/ 86711 w 1308538"/>
              <a:gd name="connsiteY13" fmla="*/ 595148 h 1399189"/>
              <a:gd name="connsiteX14" fmla="*/ 35473 w 1308538"/>
              <a:gd name="connsiteY14" fmla="*/ 595148 h 1399189"/>
              <a:gd name="connsiteX15" fmla="*/ 35473 w 1308538"/>
              <a:gd name="connsiteY15" fmla="*/ 496614 h 1399189"/>
              <a:gd name="connsiteX16" fmla="*/ 19707 w 1308538"/>
              <a:gd name="connsiteY16" fmla="*/ 496614 h 1399189"/>
              <a:gd name="connsiteX17" fmla="*/ 19707 w 1308538"/>
              <a:gd name="connsiteY17" fmla="*/ 197069 h 1399189"/>
              <a:gd name="connsiteX18" fmla="*/ 0 w 1308538"/>
              <a:gd name="connsiteY18" fmla="*/ 177362 h 1399189"/>
              <a:gd name="connsiteX19" fmla="*/ 0 w 1308538"/>
              <a:gd name="connsiteY19" fmla="*/ 0 h 1399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08538" h="1399189">
                <a:moveTo>
                  <a:pt x="1308538" y="1399189"/>
                </a:moveTo>
                <a:lnTo>
                  <a:pt x="831632" y="1399189"/>
                </a:lnTo>
                <a:lnTo>
                  <a:pt x="831632" y="1174531"/>
                </a:lnTo>
                <a:lnTo>
                  <a:pt x="472966" y="1174531"/>
                </a:lnTo>
                <a:lnTo>
                  <a:pt x="472966" y="1012934"/>
                </a:lnTo>
                <a:lnTo>
                  <a:pt x="220718" y="1012934"/>
                </a:lnTo>
                <a:lnTo>
                  <a:pt x="220718" y="914400"/>
                </a:lnTo>
                <a:lnTo>
                  <a:pt x="220718" y="914400"/>
                </a:lnTo>
                <a:lnTo>
                  <a:pt x="189187" y="914400"/>
                </a:lnTo>
                <a:lnTo>
                  <a:pt x="189187" y="804041"/>
                </a:lnTo>
                <a:lnTo>
                  <a:pt x="149773" y="804041"/>
                </a:lnTo>
                <a:lnTo>
                  <a:pt x="149773" y="693683"/>
                </a:lnTo>
                <a:lnTo>
                  <a:pt x="86711" y="693683"/>
                </a:lnTo>
                <a:lnTo>
                  <a:pt x="86711" y="595148"/>
                </a:lnTo>
                <a:lnTo>
                  <a:pt x="35473" y="595148"/>
                </a:lnTo>
                <a:lnTo>
                  <a:pt x="35473" y="496614"/>
                </a:lnTo>
                <a:lnTo>
                  <a:pt x="19707" y="496614"/>
                </a:lnTo>
                <a:lnTo>
                  <a:pt x="19707" y="197069"/>
                </a:lnTo>
                <a:lnTo>
                  <a:pt x="0" y="177362"/>
                </a:lnTo>
                <a:lnTo>
                  <a:pt x="0" y="0"/>
                </a:lnTo>
              </a:path>
            </a:pathLst>
          </a:custGeom>
          <a:noFill/>
          <a:ln w="28575">
            <a:solidFill>
              <a:schemeClr val="accent6"/>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820506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rrow: Down 34">
            <a:extLst>
              <a:ext uri="{FF2B5EF4-FFF2-40B4-BE49-F238E27FC236}">
                <a16:creationId xmlns:a16="http://schemas.microsoft.com/office/drawing/2014/main" id="{78697E2F-3E4A-FC4A-A2E5-CFD6FFFCDA56}"/>
              </a:ext>
            </a:extLst>
          </p:cNvPr>
          <p:cNvSpPr/>
          <p:nvPr/>
        </p:nvSpPr>
        <p:spPr bwMode="auto">
          <a:xfrm rot="5400000" flipH="1">
            <a:off x="5925042" y="806373"/>
            <a:ext cx="341915" cy="8103953"/>
          </a:xfrm>
          <a:prstGeom prst="downArrow">
            <a:avLst>
              <a:gd name="adj1" fmla="val 61627"/>
              <a:gd name="adj2" fmla="val 70348"/>
            </a:avLst>
          </a:prstGeom>
          <a:gradFill flip="none" rotWithShape="1">
            <a:gsLst>
              <a:gs pos="0">
                <a:schemeClr val="accent3"/>
              </a:gs>
              <a:gs pos="50000">
                <a:schemeClr val="accent3">
                  <a:lumMod val="60000"/>
                  <a:lumOff val="40000"/>
                </a:schemeClr>
              </a:gs>
              <a:gs pos="100000">
                <a:schemeClr val="tx1"/>
              </a:gs>
            </a:gsLst>
            <a:lin ang="16200000" scaled="1"/>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1B436CAE-C85F-4407-85A8-A0B47FD543E7}"/>
              </a:ext>
            </a:extLst>
          </p:cNvPr>
          <p:cNvSpPr>
            <a:spLocks noGrp="1"/>
          </p:cNvSpPr>
          <p:nvPr>
            <p:ph type="title"/>
          </p:nvPr>
        </p:nvSpPr>
        <p:spPr/>
        <p:txBody>
          <a:bodyPr/>
          <a:lstStyle/>
          <a:p>
            <a:r>
              <a:rPr lang="en-US" dirty="0"/>
              <a:t>Clinical Presentation</a:t>
            </a:r>
          </a:p>
        </p:txBody>
      </p:sp>
      <p:sp>
        <p:nvSpPr>
          <p:cNvPr id="4" name="Text Box 15">
            <a:extLst>
              <a:ext uri="{FF2B5EF4-FFF2-40B4-BE49-F238E27FC236}">
                <a16:creationId xmlns:a16="http://schemas.microsoft.com/office/drawing/2014/main" id="{7087118D-AF03-41E7-9B12-AA79BEB9F757}"/>
              </a:ext>
            </a:extLst>
          </p:cNvPr>
          <p:cNvSpPr txBox="1">
            <a:spLocks noChangeArrowheads="1"/>
          </p:cNvSpPr>
          <p:nvPr/>
        </p:nvSpPr>
        <p:spPr bwMode="auto">
          <a:xfrm>
            <a:off x="431223" y="63704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Pardanani. Am J Hematol. 2021;96:508.</a:t>
            </a:r>
          </a:p>
        </p:txBody>
      </p:sp>
      <p:grpSp>
        <p:nvGrpSpPr>
          <p:cNvPr id="5" name="Group 4">
            <a:extLst>
              <a:ext uri="{FF2B5EF4-FFF2-40B4-BE49-F238E27FC236}">
                <a16:creationId xmlns:a16="http://schemas.microsoft.com/office/drawing/2014/main" id="{373B85B1-43E7-42AB-A0E3-1476858B55F7}"/>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931AFA41-3702-486D-9247-72A14E567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69883393-0A82-493B-99F5-002403AE5CA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pSp>
        <p:nvGrpSpPr>
          <p:cNvPr id="34" name="Group 33">
            <a:extLst>
              <a:ext uri="{FF2B5EF4-FFF2-40B4-BE49-F238E27FC236}">
                <a16:creationId xmlns:a16="http://schemas.microsoft.com/office/drawing/2014/main" id="{63AC364D-204A-4B5B-89F0-F9AB6B08C31E}"/>
              </a:ext>
            </a:extLst>
          </p:cNvPr>
          <p:cNvGrpSpPr/>
          <p:nvPr/>
        </p:nvGrpSpPr>
        <p:grpSpPr>
          <a:xfrm>
            <a:off x="1974410" y="5324070"/>
            <a:ext cx="8204264" cy="341915"/>
            <a:chOff x="3144128" y="4097997"/>
            <a:chExt cx="6256094" cy="561918"/>
          </a:xfrm>
        </p:grpSpPr>
        <p:sp>
          <p:nvSpPr>
            <p:cNvPr id="35" name="Arrow: Down 34">
              <a:extLst>
                <a:ext uri="{FF2B5EF4-FFF2-40B4-BE49-F238E27FC236}">
                  <a16:creationId xmlns:a16="http://schemas.microsoft.com/office/drawing/2014/main" id="{CAF05C71-0DE7-48F0-B8CF-B2809439A683}"/>
                </a:ext>
              </a:extLst>
            </p:cNvPr>
            <p:cNvSpPr/>
            <p:nvPr/>
          </p:nvSpPr>
          <p:spPr bwMode="auto">
            <a:xfrm rot="16200000" flipH="1">
              <a:off x="5992015" y="1251708"/>
              <a:ext cx="561918" cy="6254496"/>
            </a:xfrm>
            <a:prstGeom prst="downArrow">
              <a:avLst>
                <a:gd name="adj1" fmla="val 61627"/>
                <a:gd name="adj2" fmla="val 70348"/>
              </a:avLst>
            </a:prstGeom>
            <a:gradFill flip="none" rotWithShape="1">
              <a:gsLst>
                <a:gs pos="0">
                  <a:schemeClr val="accent3"/>
                </a:gs>
                <a:gs pos="50000">
                  <a:schemeClr val="accent3">
                    <a:lumMod val="60000"/>
                    <a:lumOff val="40000"/>
                  </a:schemeClr>
                </a:gs>
                <a:gs pos="100000">
                  <a:schemeClr val="tx1"/>
                </a:gs>
              </a:gsLst>
              <a:lin ang="16200000" scaled="1"/>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36" name="TextBox 35">
              <a:extLst>
                <a:ext uri="{FF2B5EF4-FFF2-40B4-BE49-F238E27FC236}">
                  <a16:creationId xmlns:a16="http://schemas.microsoft.com/office/drawing/2014/main" id="{99D8A80E-9ECD-4FF6-913A-20368365EADF}"/>
                </a:ext>
              </a:extLst>
            </p:cNvPr>
            <p:cNvSpPr txBox="1"/>
            <p:nvPr/>
          </p:nvSpPr>
          <p:spPr bwMode="auto">
            <a:xfrm>
              <a:off x="3144128" y="4115520"/>
              <a:ext cx="6005221" cy="505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Disease burden/aggressiveness</a:t>
              </a:r>
            </a:p>
          </p:txBody>
        </p:sp>
      </p:grpSp>
      <p:sp>
        <p:nvSpPr>
          <p:cNvPr id="11" name="TextBox 10">
            <a:extLst>
              <a:ext uri="{FF2B5EF4-FFF2-40B4-BE49-F238E27FC236}">
                <a16:creationId xmlns:a16="http://schemas.microsoft.com/office/drawing/2014/main" id="{FF89C33C-CFED-43AF-AC7B-C3F4E78D5489}"/>
              </a:ext>
            </a:extLst>
          </p:cNvPr>
          <p:cNvSpPr txBox="1"/>
          <p:nvPr/>
        </p:nvSpPr>
        <p:spPr bwMode="auto">
          <a:xfrm>
            <a:off x="2068470" y="5710748"/>
            <a:ext cx="1237673" cy="523220"/>
          </a:xfrm>
          <a:prstGeom prst="rect">
            <a:avLst/>
          </a:prstGeom>
          <a:solidFill>
            <a:schemeClr val="tx1"/>
          </a:solidFill>
          <a:ln w="19050">
            <a:solidFill>
              <a:schemeClr val="accent1"/>
            </a:solid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Prediagnostic SM</a:t>
            </a:r>
          </a:p>
        </p:txBody>
      </p:sp>
      <p:sp>
        <p:nvSpPr>
          <p:cNvPr id="37" name="TextBox 36">
            <a:extLst>
              <a:ext uri="{FF2B5EF4-FFF2-40B4-BE49-F238E27FC236}">
                <a16:creationId xmlns:a16="http://schemas.microsoft.com/office/drawing/2014/main" id="{BCE7F82F-F1B9-486D-9F67-68791155354F}"/>
              </a:ext>
            </a:extLst>
          </p:cNvPr>
          <p:cNvSpPr txBox="1"/>
          <p:nvPr/>
        </p:nvSpPr>
        <p:spPr bwMode="auto">
          <a:xfrm>
            <a:off x="6647505" y="5710748"/>
            <a:ext cx="1741810" cy="523220"/>
          </a:xfrm>
          <a:prstGeom prst="rect">
            <a:avLst/>
          </a:prstGeom>
          <a:solidFill>
            <a:schemeClr val="tx1"/>
          </a:solidFill>
          <a:ln w="19050">
            <a:solidFill>
              <a:schemeClr val="accent1"/>
            </a:solid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Aggressive SM/</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SM-AHN</a:t>
            </a:r>
          </a:p>
        </p:txBody>
      </p:sp>
      <p:sp>
        <p:nvSpPr>
          <p:cNvPr id="20" name="TextBox 19">
            <a:extLst>
              <a:ext uri="{FF2B5EF4-FFF2-40B4-BE49-F238E27FC236}">
                <a16:creationId xmlns:a16="http://schemas.microsoft.com/office/drawing/2014/main" id="{0F88FE5A-24BE-FC46-BC3F-1F2508DC7E4E}"/>
              </a:ext>
            </a:extLst>
          </p:cNvPr>
          <p:cNvSpPr txBox="1"/>
          <p:nvPr/>
        </p:nvSpPr>
        <p:spPr bwMode="auto">
          <a:xfrm>
            <a:off x="3701731" y="5710748"/>
            <a:ext cx="916925" cy="523220"/>
          </a:xfrm>
          <a:prstGeom prst="rect">
            <a:avLst/>
          </a:prstGeom>
          <a:solidFill>
            <a:schemeClr val="tx1"/>
          </a:solidFill>
          <a:ln w="19050">
            <a:solidFill>
              <a:schemeClr val="accent1"/>
            </a:solid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Indolent</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SM</a:t>
            </a:r>
          </a:p>
        </p:txBody>
      </p:sp>
      <p:sp>
        <p:nvSpPr>
          <p:cNvPr id="21" name="TextBox 20">
            <a:extLst>
              <a:ext uri="{FF2B5EF4-FFF2-40B4-BE49-F238E27FC236}">
                <a16:creationId xmlns:a16="http://schemas.microsoft.com/office/drawing/2014/main" id="{793EBE9A-1C36-5749-B077-281EFBB97854}"/>
              </a:ext>
            </a:extLst>
          </p:cNvPr>
          <p:cNvSpPr txBox="1"/>
          <p:nvPr/>
        </p:nvSpPr>
        <p:spPr bwMode="auto">
          <a:xfrm>
            <a:off x="5014244" y="5710748"/>
            <a:ext cx="1237673" cy="523220"/>
          </a:xfrm>
          <a:prstGeom prst="rect">
            <a:avLst/>
          </a:prstGeom>
          <a:solidFill>
            <a:schemeClr val="tx1"/>
          </a:solidFill>
          <a:ln w="19050">
            <a:solidFill>
              <a:schemeClr val="accent1"/>
            </a:solid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Smoldering SM?</a:t>
            </a:r>
          </a:p>
        </p:txBody>
      </p:sp>
      <p:sp>
        <p:nvSpPr>
          <p:cNvPr id="22" name="TextBox 21">
            <a:extLst>
              <a:ext uri="{FF2B5EF4-FFF2-40B4-BE49-F238E27FC236}">
                <a16:creationId xmlns:a16="http://schemas.microsoft.com/office/drawing/2014/main" id="{4173DEC2-1BFC-854B-864C-D6CB9C5D3503}"/>
              </a:ext>
            </a:extLst>
          </p:cNvPr>
          <p:cNvSpPr txBox="1"/>
          <p:nvPr/>
        </p:nvSpPr>
        <p:spPr bwMode="auto">
          <a:xfrm>
            <a:off x="8784902" y="5710748"/>
            <a:ext cx="1392724" cy="523220"/>
          </a:xfrm>
          <a:prstGeom prst="rect">
            <a:avLst/>
          </a:prstGeom>
          <a:solidFill>
            <a:schemeClr val="tx1"/>
          </a:solidFill>
          <a:ln w="19050">
            <a:solidFill>
              <a:schemeClr val="accent1"/>
            </a:solid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Mast cell leukemia</a:t>
            </a:r>
          </a:p>
        </p:txBody>
      </p:sp>
      <p:sp>
        <p:nvSpPr>
          <p:cNvPr id="23" name="Arrow: Down 34">
            <a:extLst>
              <a:ext uri="{FF2B5EF4-FFF2-40B4-BE49-F238E27FC236}">
                <a16:creationId xmlns:a16="http://schemas.microsoft.com/office/drawing/2014/main" id="{69409CCD-9A42-CA40-8043-EC6A94099013}"/>
              </a:ext>
            </a:extLst>
          </p:cNvPr>
          <p:cNvSpPr/>
          <p:nvPr/>
        </p:nvSpPr>
        <p:spPr bwMode="auto">
          <a:xfrm rot="16200000" flipH="1">
            <a:off x="5904535" y="1054296"/>
            <a:ext cx="341915" cy="8202168"/>
          </a:xfrm>
          <a:prstGeom prst="downArrow">
            <a:avLst>
              <a:gd name="adj1" fmla="val 61627"/>
              <a:gd name="adj2" fmla="val 70348"/>
            </a:avLst>
          </a:prstGeom>
          <a:gradFill flip="none" rotWithShape="1">
            <a:gsLst>
              <a:gs pos="0">
                <a:schemeClr val="accent3"/>
              </a:gs>
              <a:gs pos="50000">
                <a:schemeClr val="accent3">
                  <a:lumMod val="60000"/>
                  <a:lumOff val="40000"/>
                </a:schemeClr>
              </a:gs>
              <a:gs pos="100000">
                <a:schemeClr val="tx1"/>
              </a:gs>
            </a:gsLst>
            <a:lin ang="16200000" scaled="1"/>
            <a:tileRect/>
          </a:gra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24" name="TextBox 23">
            <a:extLst>
              <a:ext uri="{FF2B5EF4-FFF2-40B4-BE49-F238E27FC236}">
                <a16:creationId xmlns:a16="http://schemas.microsoft.com/office/drawing/2014/main" id="{9F28869D-6F82-EF45-BFE9-C1C6606E7DE5}"/>
              </a:ext>
            </a:extLst>
          </p:cNvPr>
          <p:cNvSpPr txBox="1"/>
          <p:nvPr/>
        </p:nvSpPr>
        <p:spPr bwMode="auto">
          <a:xfrm>
            <a:off x="2015424" y="4994362"/>
            <a:ext cx="79237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Organopathy prominent</a:t>
            </a:r>
          </a:p>
        </p:txBody>
      </p:sp>
      <p:sp>
        <p:nvSpPr>
          <p:cNvPr id="25" name="TextBox 24">
            <a:extLst>
              <a:ext uri="{FF2B5EF4-FFF2-40B4-BE49-F238E27FC236}">
                <a16:creationId xmlns:a16="http://schemas.microsoft.com/office/drawing/2014/main" id="{D59031EE-A1F9-0941-8A41-48684080B791}"/>
              </a:ext>
            </a:extLst>
          </p:cNvPr>
          <p:cNvSpPr txBox="1"/>
          <p:nvPr/>
        </p:nvSpPr>
        <p:spPr bwMode="auto">
          <a:xfrm>
            <a:off x="2252871" y="4706584"/>
            <a:ext cx="79237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Mast cell mediator/skin symptoms prominent</a:t>
            </a:r>
          </a:p>
        </p:txBody>
      </p:sp>
      <p:sp>
        <p:nvSpPr>
          <p:cNvPr id="3" name="TextBox 2">
            <a:extLst>
              <a:ext uri="{FF2B5EF4-FFF2-40B4-BE49-F238E27FC236}">
                <a16:creationId xmlns:a16="http://schemas.microsoft.com/office/drawing/2014/main" id="{7AC8D53A-C3DA-D646-B8B0-BB8A9ED4CD86}"/>
              </a:ext>
            </a:extLst>
          </p:cNvPr>
          <p:cNvSpPr txBox="1"/>
          <p:nvPr/>
        </p:nvSpPr>
        <p:spPr bwMode="auto">
          <a:xfrm>
            <a:off x="2068469" y="1594822"/>
            <a:ext cx="2385096" cy="307777"/>
          </a:xfrm>
          <a:prstGeom prst="rect">
            <a:avLst/>
          </a:prstGeom>
          <a:solidFill>
            <a:schemeClr val="accent2"/>
          </a:solidFill>
          <a:ln>
            <a:noFill/>
          </a:ln>
        </p:spPr>
        <p:txBody>
          <a:bodyPr wrap="square" rtlCol="0" anchor="ctr">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Skin</a:t>
            </a:r>
            <a:r>
              <a:rPr lang="en-US" sz="1400" b="0" dirty="0">
                <a:latin typeface="Calibri" panose="020F0502020204030204" pitchFamily="34" charset="0"/>
              </a:rPr>
              <a:t>: pruritus, flushing hives</a:t>
            </a:r>
          </a:p>
        </p:txBody>
      </p:sp>
      <p:sp>
        <p:nvSpPr>
          <p:cNvPr id="38" name="TextBox 37">
            <a:extLst>
              <a:ext uri="{FF2B5EF4-FFF2-40B4-BE49-F238E27FC236}">
                <a16:creationId xmlns:a16="http://schemas.microsoft.com/office/drawing/2014/main" id="{02C86570-1527-BE47-8ED5-4DE0DCA34CC5}"/>
              </a:ext>
            </a:extLst>
          </p:cNvPr>
          <p:cNvSpPr txBox="1"/>
          <p:nvPr/>
        </p:nvSpPr>
        <p:spPr bwMode="auto">
          <a:xfrm>
            <a:off x="2068470" y="1971258"/>
            <a:ext cx="2382293" cy="738664"/>
          </a:xfrm>
          <a:prstGeom prst="rect">
            <a:avLst/>
          </a:prstGeom>
          <a:solidFill>
            <a:schemeClr val="accent4"/>
          </a:solidFill>
          <a:ln>
            <a:noFill/>
          </a:ln>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Gastrointestinal:</a:t>
            </a:r>
            <a:br>
              <a:rPr lang="en-US" sz="1400" b="0" u="sng" dirty="0">
                <a:latin typeface="Calibri" panose="020F0502020204030204" pitchFamily="34" charset="0"/>
              </a:rPr>
            </a:br>
            <a:r>
              <a:rPr lang="en-US" sz="1400" b="0" dirty="0">
                <a:latin typeface="Calibri" panose="020F0502020204030204" pitchFamily="34" charset="0"/>
              </a:rPr>
              <a:t>nausea, vomiting, diarrhea, abdominal cramps, heartburn</a:t>
            </a:r>
          </a:p>
        </p:txBody>
      </p:sp>
      <p:sp>
        <p:nvSpPr>
          <p:cNvPr id="39" name="TextBox 38">
            <a:extLst>
              <a:ext uri="{FF2B5EF4-FFF2-40B4-BE49-F238E27FC236}">
                <a16:creationId xmlns:a16="http://schemas.microsoft.com/office/drawing/2014/main" id="{F93E48BB-8A01-1F45-A801-8D55ADA912DB}"/>
              </a:ext>
            </a:extLst>
          </p:cNvPr>
          <p:cNvSpPr txBox="1"/>
          <p:nvPr/>
        </p:nvSpPr>
        <p:spPr bwMode="auto">
          <a:xfrm>
            <a:off x="2068470" y="2778581"/>
            <a:ext cx="2382293" cy="738664"/>
          </a:xfrm>
          <a:prstGeom prst="rect">
            <a:avLst/>
          </a:prstGeom>
          <a:solidFill>
            <a:schemeClr val="accent5"/>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Cardiovascular:</a:t>
            </a:r>
            <a:br>
              <a:rPr lang="en-US" sz="1400" b="0" u="sng"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syncope, dizziness, palpitations</a:t>
            </a:r>
          </a:p>
        </p:txBody>
      </p:sp>
      <p:sp>
        <p:nvSpPr>
          <p:cNvPr id="40" name="TextBox 39">
            <a:extLst>
              <a:ext uri="{FF2B5EF4-FFF2-40B4-BE49-F238E27FC236}">
                <a16:creationId xmlns:a16="http://schemas.microsoft.com/office/drawing/2014/main" id="{EBC3C9AD-C960-F24A-9254-CBC2CBC69430}"/>
              </a:ext>
            </a:extLst>
          </p:cNvPr>
          <p:cNvSpPr txBox="1"/>
          <p:nvPr/>
        </p:nvSpPr>
        <p:spPr bwMode="auto">
          <a:xfrm>
            <a:off x="2068470" y="3585904"/>
            <a:ext cx="2382293" cy="954107"/>
          </a:xfrm>
          <a:prstGeom prst="rect">
            <a:avLst/>
          </a:prstGeom>
          <a:solidFill>
            <a:schemeClr val="accent6"/>
          </a:solidFill>
          <a:ln>
            <a:noFill/>
          </a:ln>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Neurologic:</a:t>
            </a:r>
            <a:br>
              <a:rPr lang="en-US" sz="1400" b="0" u="sng" dirty="0">
                <a:latin typeface="Calibri" panose="020F0502020204030204" pitchFamily="34" charset="0"/>
              </a:rPr>
            </a:br>
            <a:r>
              <a:rPr lang="en-US" sz="1400" b="0" dirty="0">
                <a:latin typeface="Calibri" panose="020F0502020204030204" pitchFamily="34" charset="0"/>
              </a:rPr>
              <a:t>memory/cognitive difficulties, depression, headache, sleep disturbance</a:t>
            </a:r>
          </a:p>
        </p:txBody>
      </p:sp>
      <p:sp>
        <p:nvSpPr>
          <p:cNvPr id="41" name="TextBox 40">
            <a:extLst>
              <a:ext uri="{FF2B5EF4-FFF2-40B4-BE49-F238E27FC236}">
                <a16:creationId xmlns:a16="http://schemas.microsoft.com/office/drawing/2014/main" id="{E788B592-9F4B-274F-A263-CDA983BD9112}"/>
              </a:ext>
            </a:extLst>
          </p:cNvPr>
          <p:cNvSpPr txBox="1"/>
          <p:nvPr/>
        </p:nvSpPr>
        <p:spPr bwMode="auto">
          <a:xfrm>
            <a:off x="4635840" y="1758535"/>
            <a:ext cx="2689827" cy="738664"/>
          </a:xfrm>
          <a:prstGeom prst="rect">
            <a:avLst/>
          </a:prstGeom>
          <a:solidFill>
            <a:schemeClr val="tx2"/>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Anaphylaxis:</a:t>
            </a:r>
            <a:r>
              <a:rPr lang="en-US" sz="1400" b="0" dirty="0">
                <a:solidFill>
                  <a:schemeClr val="bg1"/>
                </a:solidFill>
                <a:latin typeface="Calibri" panose="020F0502020204030204" pitchFamily="34" charset="0"/>
              </a:rPr>
              <a:t>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(hypertension &gt;&gt; angioedema)</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hymenoptera stings, drugs, food</a:t>
            </a:r>
          </a:p>
        </p:txBody>
      </p:sp>
      <p:sp>
        <p:nvSpPr>
          <p:cNvPr id="42" name="TextBox 41">
            <a:extLst>
              <a:ext uri="{FF2B5EF4-FFF2-40B4-BE49-F238E27FC236}">
                <a16:creationId xmlns:a16="http://schemas.microsoft.com/office/drawing/2014/main" id="{6101D56C-593C-BD44-9102-E206411B0BAE}"/>
              </a:ext>
            </a:extLst>
          </p:cNvPr>
          <p:cNvSpPr txBox="1"/>
          <p:nvPr/>
        </p:nvSpPr>
        <p:spPr bwMode="auto">
          <a:xfrm>
            <a:off x="4618656" y="2627490"/>
            <a:ext cx="2689827" cy="738664"/>
          </a:xfrm>
          <a:prstGeom prst="rect">
            <a:avLst/>
          </a:prstGeom>
          <a:solidFill>
            <a:schemeClr val="accent6">
              <a:lumMod val="40000"/>
              <a:lumOff val="60000"/>
            </a:schemeClr>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Bone:</a:t>
            </a:r>
            <a:r>
              <a:rPr lang="en-US" sz="1400" b="0" dirty="0">
                <a:solidFill>
                  <a:schemeClr val="bg1"/>
                </a:solidFill>
                <a:latin typeface="Calibri" panose="020F0502020204030204" pitchFamily="34" charset="0"/>
              </a:rPr>
              <a:t>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osteopenia, osteoporosis,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back pain, bone pain</a:t>
            </a:r>
          </a:p>
        </p:txBody>
      </p:sp>
      <p:sp>
        <p:nvSpPr>
          <p:cNvPr id="43" name="TextBox 42">
            <a:extLst>
              <a:ext uri="{FF2B5EF4-FFF2-40B4-BE49-F238E27FC236}">
                <a16:creationId xmlns:a16="http://schemas.microsoft.com/office/drawing/2014/main" id="{05A3DC78-BBA8-2B44-BFA0-8441DDE4EDD4}"/>
              </a:ext>
            </a:extLst>
          </p:cNvPr>
          <p:cNvSpPr txBox="1"/>
          <p:nvPr/>
        </p:nvSpPr>
        <p:spPr bwMode="auto">
          <a:xfrm>
            <a:off x="4635839" y="3496688"/>
            <a:ext cx="2672643" cy="954107"/>
          </a:xfrm>
          <a:prstGeom prst="rect">
            <a:avLst/>
          </a:prstGeom>
          <a:solidFill>
            <a:schemeClr val="bg2">
              <a:lumMod val="20000"/>
              <a:lumOff val="80000"/>
            </a:schemeClr>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Constitutional:</a:t>
            </a:r>
            <a:r>
              <a:rPr lang="en-US" sz="1400" b="0" dirty="0">
                <a:solidFill>
                  <a:schemeClr val="bg1"/>
                </a:solidFill>
                <a:latin typeface="Calibri" panose="020F0502020204030204" pitchFamily="34" charset="0"/>
              </a:rPr>
              <a:t>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generalized weakness, fatigue, arthralgias, myalgias, sweats, chills</a:t>
            </a:r>
          </a:p>
        </p:txBody>
      </p:sp>
      <p:sp>
        <p:nvSpPr>
          <p:cNvPr id="44" name="TextBox 43">
            <a:extLst>
              <a:ext uri="{FF2B5EF4-FFF2-40B4-BE49-F238E27FC236}">
                <a16:creationId xmlns:a16="http://schemas.microsoft.com/office/drawing/2014/main" id="{CAEF6776-8BE9-C446-8DAB-B1ADB6F3B7A1}"/>
              </a:ext>
            </a:extLst>
          </p:cNvPr>
          <p:cNvSpPr txBox="1"/>
          <p:nvPr/>
        </p:nvSpPr>
        <p:spPr bwMode="auto">
          <a:xfrm>
            <a:off x="7426147" y="1690513"/>
            <a:ext cx="2717509" cy="2846933"/>
          </a:xfrm>
          <a:prstGeom prst="rect">
            <a:avLst/>
          </a:prstGeom>
          <a:solidFill>
            <a:schemeClr val="accent1"/>
          </a:solidFill>
          <a:ln>
            <a:noFill/>
          </a:ln>
        </p:spPr>
        <p:txBody>
          <a:bodyPr wrap="square" rtlCol="0">
            <a:spAutoFit/>
          </a:bodyPr>
          <a:lstStyle/>
          <a:p>
            <a:pPr>
              <a:lnSpc>
                <a:spcPct val="100000"/>
              </a:lnSpc>
              <a:spcBef>
                <a:spcPts val="500"/>
              </a:spcBef>
              <a:spcAft>
                <a:spcPct val="0"/>
              </a:spcAft>
              <a:buClrTx/>
            </a:pPr>
            <a:r>
              <a:rPr lang="en-US" sz="1400" dirty="0">
                <a:latin typeface="Calibri" panose="020F0502020204030204" pitchFamily="34" charset="0"/>
              </a:rPr>
              <a:t>Ensure that organopathy is due to mast cell infiltration</a:t>
            </a:r>
            <a:endParaRPr lang="en-US" sz="1400" b="0" dirty="0">
              <a:latin typeface="Calibri" panose="020F0502020204030204" pitchFamily="34" charset="0"/>
            </a:endParaRPr>
          </a:p>
          <a:p>
            <a:pPr marL="285750" indent="-285750">
              <a:lnSpc>
                <a:spcPct val="100000"/>
              </a:lnSpc>
              <a:spcBef>
                <a:spcPts val="500"/>
              </a:spcBef>
              <a:spcAft>
                <a:spcPct val="0"/>
              </a:spcAft>
              <a:buClrTx/>
              <a:buFont typeface="Wingdings" pitchFamily="2" charset="2"/>
              <a:buChar char="§"/>
            </a:pPr>
            <a:r>
              <a:rPr lang="en-US" sz="1400" b="0" dirty="0">
                <a:latin typeface="Calibri" panose="020F0502020204030204" pitchFamily="34" charset="0"/>
              </a:rPr>
              <a:t>Osteolysis with pathologic fractures</a:t>
            </a:r>
          </a:p>
          <a:p>
            <a:pPr marL="285750" indent="-285750">
              <a:lnSpc>
                <a:spcPct val="100000"/>
              </a:lnSpc>
              <a:spcBef>
                <a:spcPts val="500"/>
              </a:spcBef>
              <a:spcAft>
                <a:spcPct val="0"/>
              </a:spcAft>
              <a:buClrTx/>
              <a:buFont typeface="Wingdings" pitchFamily="2" charset="2"/>
              <a:buChar char="§"/>
            </a:pPr>
            <a:r>
              <a:rPr lang="en-US" sz="1400" b="0" dirty="0">
                <a:latin typeface="Calibri" panose="020F0502020204030204" pitchFamily="34" charset="0"/>
              </a:rPr>
              <a:t>Lymphadenopathy</a:t>
            </a:r>
          </a:p>
          <a:p>
            <a:pPr marL="285750" indent="-285750">
              <a:lnSpc>
                <a:spcPct val="100000"/>
              </a:lnSpc>
              <a:spcBef>
                <a:spcPts val="500"/>
              </a:spcBef>
              <a:spcAft>
                <a:spcPct val="0"/>
              </a:spcAft>
              <a:buClrTx/>
              <a:buFont typeface="Wingdings" pitchFamily="2" charset="2"/>
              <a:buChar char="§"/>
            </a:pPr>
            <a:r>
              <a:rPr lang="en-US" sz="1400" b="0" dirty="0">
                <a:latin typeface="Calibri" panose="020F0502020204030204" pitchFamily="34" charset="0"/>
              </a:rPr>
              <a:t>Splenomegaly/hypersplenism</a:t>
            </a:r>
          </a:p>
          <a:p>
            <a:pPr marL="285750" indent="-285750">
              <a:lnSpc>
                <a:spcPct val="100000"/>
              </a:lnSpc>
              <a:spcBef>
                <a:spcPts val="500"/>
              </a:spcBef>
              <a:spcAft>
                <a:spcPct val="0"/>
              </a:spcAft>
              <a:buClrTx/>
              <a:buFont typeface="Wingdings" pitchFamily="2" charset="2"/>
              <a:buChar char="§"/>
            </a:pPr>
            <a:r>
              <a:rPr lang="en-US" sz="1400" b="0" dirty="0">
                <a:latin typeface="Calibri" panose="020F0502020204030204" pitchFamily="34" charset="0"/>
              </a:rPr>
              <a:t>Hepatomegaly/ascites</a:t>
            </a:r>
          </a:p>
          <a:p>
            <a:pPr marL="285750" indent="-285750">
              <a:lnSpc>
                <a:spcPct val="100000"/>
              </a:lnSpc>
              <a:spcBef>
                <a:spcPts val="500"/>
              </a:spcBef>
              <a:spcAft>
                <a:spcPct val="0"/>
              </a:spcAft>
              <a:buClrTx/>
              <a:buFont typeface="Wingdings" pitchFamily="2" charset="2"/>
              <a:buChar char="§"/>
            </a:pPr>
            <a:r>
              <a:rPr lang="en-US" sz="1400" b="0" dirty="0">
                <a:latin typeface="Calibri" panose="020F0502020204030204" pitchFamily="34" charset="0"/>
              </a:rPr>
              <a:t>Cytopenias</a:t>
            </a:r>
          </a:p>
          <a:p>
            <a:pPr marL="285750" indent="-285750">
              <a:lnSpc>
                <a:spcPct val="100000"/>
              </a:lnSpc>
              <a:spcBef>
                <a:spcPts val="500"/>
              </a:spcBef>
              <a:spcAft>
                <a:spcPct val="0"/>
              </a:spcAft>
              <a:buClrTx/>
              <a:buFont typeface="Wingdings" pitchFamily="2" charset="2"/>
              <a:buChar char="§"/>
            </a:pPr>
            <a:r>
              <a:rPr lang="en-US" sz="1400" b="0" dirty="0">
                <a:latin typeface="Calibri" panose="020F0502020204030204" pitchFamily="34" charset="0"/>
              </a:rPr>
              <a:t>Malabsorption or </a:t>
            </a:r>
            <a:br>
              <a:rPr lang="en-US" sz="1400" b="0" dirty="0">
                <a:latin typeface="Calibri" panose="020F0502020204030204" pitchFamily="34" charset="0"/>
              </a:rPr>
            </a:br>
            <a:r>
              <a:rPr lang="en-US" sz="1400" b="0" dirty="0">
                <a:latin typeface="Calibri" panose="020F0502020204030204" pitchFamily="34" charset="0"/>
              </a:rPr>
              <a:t>protein-losing enteropathy </a:t>
            </a:r>
            <a:br>
              <a:rPr lang="en-US" sz="1400" b="0" dirty="0">
                <a:latin typeface="Calibri" panose="020F0502020204030204" pitchFamily="34" charset="0"/>
              </a:rPr>
            </a:br>
            <a:r>
              <a:rPr lang="en-US" sz="1400" b="0" dirty="0">
                <a:latin typeface="Calibri" panose="020F0502020204030204" pitchFamily="34" charset="0"/>
              </a:rPr>
              <a:t>with weight loss</a:t>
            </a:r>
          </a:p>
        </p:txBody>
      </p:sp>
    </p:spTree>
    <p:extLst>
      <p:ext uri="{BB962C8B-B14F-4D97-AF65-F5344CB8AC3E}">
        <p14:creationId xmlns:p14="http://schemas.microsoft.com/office/powerpoint/2010/main" val="3093591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1811B-4509-4B58-A12F-3FC852584018}"/>
              </a:ext>
            </a:extLst>
          </p:cNvPr>
          <p:cNvSpPr>
            <a:spLocks noGrp="1"/>
          </p:cNvSpPr>
          <p:nvPr>
            <p:ph type="title"/>
          </p:nvPr>
        </p:nvSpPr>
        <p:spPr/>
        <p:txBody>
          <a:bodyPr/>
          <a:lstStyle/>
          <a:p>
            <a:r>
              <a:rPr lang="en-US" dirty="0"/>
              <a:t>Potential Triggers for Mast Cell Activation </a:t>
            </a:r>
            <a:br>
              <a:rPr lang="en-US" dirty="0"/>
            </a:br>
            <a:r>
              <a:rPr lang="en-US" dirty="0"/>
              <a:t>Causing SM Symptoms</a:t>
            </a:r>
          </a:p>
        </p:txBody>
      </p:sp>
      <p:sp>
        <p:nvSpPr>
          <p:cNvPr id="3" name="Content Placeholder 2">
            <a:extLst>
              <a:ext uri="{FF2B5EF4-FFF2-40B4-BE49-F238E27FC236}">
                <a16:creationId xmlns:a16="http://schemas.microsoft.com/office/drawing/2014/main" id="{400EBBA5-5287-43F0-A078-A966E93B1295}"/>
              </a:ext>
            </a:extLst>
          </p:cNvPr>
          <p:cNvSpPr>
            <a:spLocks noGrp="1"/>
          </p:cNvSpPr>
          <p:nvPr>
            <p:ph sz="half" idx="1"/>
          </p:nvPr>
        </p:nvSpPr>
        <p:spPr/>
        <p:txBody>
          <a:bodyPr/>
          <a:lstStyle/>
          <a:p>
            <a:r>
              <a:rPr lang="en-US" sz="2000" dirty="0"/>
              <a:t>Heat, cold, sudden changes in temperature</a:t>
            </a:r>
          </a:p>
          <a:p>
            <a:r>
              <a:rPr lang="en-US" sz="2000" dirty="0"/>
              <a:t>Sun exposure</a:t>
            </a:r>
          </a:p>
          <a:p>
            <a:r>
              <a:rPr lang="en-US" sz="2000" dirty="0"/>
              <a:t>Natural and chemical odors</a:t>
            </a:r>
          </a:p>
          <a:p>
            <a:r>
              <a:rPr lang="en-US" sz="2000" dirty="0"/>
              <a:t>Weather changes</a:t>
            </a:r>
          </a:p>
          <a:p>
            <a:r>
              <a:rPr lang="en-US" sz="2000" dirty="0"/>
              <a:t>Pollution</a:t>
            </a:r>
          </a:p>
          <a:p>
            <a:r>
              <a:rPr lang="en-US" sz="2000" dirty="0"/>
              <a:t>Pollen, pet dander</a:t>
            </a:r>
          </a:p>
          <a:p>
            <a:r>
              <a:rPr lang="en-US" sz="2000" dirty="0"/>
              <a:t>Venoms (eg, hymenoptera, spiders, fire ants, snakes, jellyfish)</a:t>
            </a:r>
          </a:p>
        </p:txBody>
      </p:sp>
      <p:sp>
        <p:nvSpPr>
          <p:cNvPr id="8" name="Content Placeholder 7">
            <a:extLst>
              <a:ext uri="{FF2B5EF4-FFF2-40B4-BE49-F238E27FC236}">
                <a16:creationId xmlns:a16="http://schemas.microsoft.com/office/drawing/2014/main" id="{2FC324DD-74CC-452C-A2FF-B5BE5DEF62B4}"/>
              </a:ext>
            </a:extLst>
          </p:cNvPr>
          <p:cNvSpPr>
            <a:spLocks noGrp="1"/>
          </p:cNvSpPr>
          <p:nvPr>
            <p:ph sz="half" idx="2"/>
          </p:nvPr>
        </p:nvSpPr>
        <p:spPr/>
        <p:txBody>
          <a:bodyPr/>
          <a:lstStyle/>
          <a:p>
            <a:r>
              <a:rPr lang="en-US" sz="2000" dirty="0"/>
              <a:t>Infections</a:t>
            </a:r>
          </a:p>
          <a:p>
            <a:r>
              <a:rPr lang="en-US" sz="2000" dirty="0"/>
              <a:t>Emotional and/or physical stress, pain</a:t>
            </a:r>
          </a:p>
          <a:p>
            <a:r>
              <a:rPr lang="en-US" sz="2000" dirty="0"/>
              <a:t>Sleep deprivation</a:t>
            </a:r>
          </a:p>
          <a:p>
            <a:r>
              <a:rPr lang="en-US" sz="2000" dirty="0"/>
              <a:t>Exercise</a:t>
            </a:r>
          </a:p>
          <a:p>
            <a:r>
              <a:rPr lang="en-US" sz="2000" dirty="0"/>
              <a:t>Medications (ie, opioids, NSAIDs, contrast dyes, vancomycin, some anesthetics)</a:t>
            </a:r>
          </a:p>
          <a:p>
            <a:r>
              <a:rPr lang="en-US" sz="2000" dirty="0"/>
              <a:t>Mechanical irritation/friction/vibration</a:t>
            </a:r>
          </a:p>
          <a:p>
            <a:r>
              <a:rPr lang="en-US" sz="2000" dirty="0"/>
              <a:t>Surgery, medical, and dental procedures </a:t>
            </a:r>
            <a:br>
              <a:rPr lang="en-US" sz="2000" dirty="0"/>
            </a:br>
            <a:r>
              <a:rPr lang="en-US" sz="2000" dirty="0"/>
              <a:t>(eg, colonoscopy, endoscopy)</a:t>
            </a:r>
          </a:p>
          <a:p>
            <a:endParaRPr lang="en-US" sz="2000" dirty="0"/>
          </a:p>
        </p:txBody>
      </p:sp>
      <p:sp>
        <p:nvSpPr>
          <p:cNvPr id="4" name="Text Box 15">
            <a:extLst>
              <a:ext uri="{FF2B5EF4-FFF2-40B4-BE49-F238E27FC236}">
                <a16:creationId xmlns:a16="http://schemas.microsoft.com/office/drawing/2014/main" id="{B1E68A7C-D767-436F-8AA9-831095CBC016}"/>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National Comprehensive Cancer Network. Clinical practice guidelines in oncology: systemic mastocytosis. v.3.2021. nccn.org. Jennings. Ann Allergy Asthma Immunol. 2021;127:407.</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0DFF5D9F-7B83-462E-8FC8-BADE9B27532D}"/>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1B9503CC-CEEF-413F-95FA-EACC5616BD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3342244D-64DB-422D-BCBD-E6526423ABA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 name="TextBox 11">
            <a:extLst>
              <a:ext uri="{FF2B5EF4-FFF2-40B4-BE49-F238E27FC236}">
                <a16:creationId xmlns:a16="http://schemas.microsoft.com/office/drawing/2014/main" id="{7198B99D-1C51-4A5B-B000-5466854A7526}"/>
              </a:ext>
            </a:extLst>
          </p:cNvPr>
          <p:cNvSpPr txBox="1"/>
          <p:nvPr/>
        </p:nvSpPr>
        <p:spPr bwMode="auto">
          <a:xfrm>
            <a:off x="2532743" y="5384801"/>
            <a:ext cx="7126515" cy="769441"/>
          </a:xfrm>
          <a:prstGeom prst="rect">
            <a:avLst/>
          </a:prstGeom>
          <a:noFill/>
          <a:ln w="9525" algn="ctr">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2200" dirty="0">
                <a:solidFill>
                  <a:schemeClr val="accent3"/>
                </a:solidFill>
                <a:latin typeface="Calibri" panose="020F0502020204030204" pitchFamily="34" charset="0"/>
              </a:rPr>
              <a:t>Potential triggers of mast cell activation are numerous, </a:t>
            </a:r>
            <a:br>
              <a:rPr lang="en-US" sz="2200" dirty="0">
                <a:solidFill>
                  <a:schemeClr val="accent3"/>
                </a:solidFill>
                <a:latin typeface="Calibri" panose="020F0502020204030204" pitchFamily="34" charset="0"/>
              </a:rPr>
            </a:br>
            <a:r>
              <a:rPr lang="en-US" sz="2200" dirty="0">
                <a:solidFill>
                  <a:schemeClr val="accent3"/>
                </a:solidFill>
                <a:latin typeface="Calibri" panose="020F0502020204030204" pitchFamily="34" charset="0"/>
              </a:rPr>
              <a:t>vary between patients, and can vary over time for a patient</a:t>
            </a:r>
          </a:p>
        </p:txBody>
      </p:sp>
    </p:spTree>
    <p:extLst>
      <p:ext uri="{BB962C8B-B14F-4D97-AF65-F5344CB8AC3E}">
        <p14:creationId xmlns:p14="http://schemas.microsoft.com/office/powerpoint/2010/main" val="318207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C3C2D-9265-46DF-A09A-BA63BBF028B4}"/>
              </a:ext>
            </a:extLst>
          </p:cNvPr>
          <p:cNvSpPr>
            <a:spLocks noGrp="1"/>
          </p:cNvSpPr>
          <p:nvPr>
            <p:ph type="title"/>
          </p:nvPr>
        </p:nvSpPr>
        <p:spPr/>
        <p:txBody>
          <a:bodyPr/>
          <a:lstStyle/>
          <a:p>
            <a:r>
              <a:rPr lang="en-US" dirty="0"/>
              <a:t>Pathology and Molecular Testing for Diagnosis of SM</a:t>
            </a:r>
          </a:p>
        </p:txBody>
      </p:sp>
      <p:sp>
        <p:nvSpPr>
          <p:cNvPr id="11" name="Content Placeholder 10">
            <a:extLst>
              <a:ext uri="{FF2B5EF4-FFF2-40B4-BE49-F238E27FC236}">
                <a16:creationId xmlns:a16="http://schemas.microsoft.com/office/drawing/2014/main" id="{CC9D47DB-3325-47A5-8F70-C4A6F14A0034}"/>
              </a:ext>
            </a:extLst>
          </p:cNvPr>
          <p:cNvSpPr>
            <a:spLocks noGrp="1"/>
          </p:cNvSpPr>
          <p:nvPr>
            <p:ph idx="1"/>
          </p:nvPr>
        </p:nvSpPr>
        <p:spPr/>
        <p:txBody>
          <a:bodyPr/>
          <a:lstStyle/>
          <a:p>
            <a:r>
              <a:rPr lang="en-US" sz="2000" b="1" dirty="0"/>
              <a:t>Serum tryptase level</a:t>
            </a:r>
          </a:p>
          <a:p>
            <a:r>
              <a:rPr lang="en-US" sz="2000" b="1" dirty="0"/>
              <a:t>BM biopsy for mast cell markers</a:t>
            </a:r>
          </a:p>
          <a:p>
            <a:pPr lvl="1"/>
            <a:r>
              <a:rPr lang="en-US" sz="2000" dirty="0"/>
              <a:t>IHC for mast cell tryptase, CD117, and CD25</a:t>
            </a:r>
          </a:p>
          <a:p>
            <a:pPr lvl="1"/>
            <a:r>
              <a:rPr lang="en-US" sz="2000" i="1" dirty="0"/>
              <a:t>If IHC indeterminate: </a:t>
            </a:r>
            <a:r>
              <a:rPr lang="en-US" sz="2000" dirty="0"/>
              <a:t>flow cytometry for mast cell CD25 expression</a:t>
            </a:r>
          </a:p>
          <a:p>
            <a:r>
              <a:rPr lang="en-US" sz="2000" b="1" dirty="0"/>
              <a:t>Molecular testing for </a:t>
            </a:r>
            <a:r>
              <a:rPr lang="en-US" sz="2000" b="1" i="1" dirty="0"/>
              <a:t>KIT </a:t>
            </a:r>
            <a:r>
              <a:rPr lang="en-US" sz="2000" b="1" dirty="0"/>
              <a:t>D816V in BM, blood, or other extracutaneous lesion specimen</a:t>
            </a:r>
          </a:p>
          <a:p>
            <a:pPr lvl="1"/>
            <a:r>
              <a:rPr lang="en-US" sz="2000" dirty="0"/>
              <a:t>Preferred: ASO-qPCR or digital droplet PCR in blood or BM aspirate</a:t>
            </a:r>
          </a:p>
          <a:p>
            <a:pPr lvl="1"/>
            <a:r>
              <a:rPr lang="en-US" sz="2000" dirty="0"/>
              <a:t>Not recommended: myeloid mutation panels alone (NGS can have low sensitivity for </a:t>
            </a:r>
            <a:r>
              <a:rPr lang="en-US" sz="2000" i="1" dirty="0"/>
              <a:t>KIT </a:t>
            </a:r>
            <a:r>
              <a:rPr lang="en-US" sz="2000" dirty="0"/>
              <a:t>D816V)</a:t>
            </a:r>
          </a:p>
          <a:p>
            <a:pPr lvl="1"/>
            <a:r>
              <a:rPr lang="en-US" sz="2000" i="1" dirty="0"/>
              <a:t>If no mutation identified at codon 816: </a:t>
            </a:r>
            <a:r>
              <a:rPr lang="en-US" sz="2000" dirty="0"/>
              <a:t>perform NGS for whole </a:t>
            </a:r>
            <a:r>
              <a:rPr lang="en-US" sz="2000" i="1" dirty="0"/>
              <a:t>KIT </a:t>
            </a:r>
            <a:r>
              <a:rPr lang="en-US" sz="2000" dirty="0"/>
              <a:t>coding sequence</a:t>
            </a:r>
            <a:endParaRPr lang="en-US" sz="2000" i="1" dirty="0"/>
          </a:p>
          <a:p>
            <a:r>
              <a:rPr lang="en-US" sz="2000" i="1" dirty="0"/>
              <a:t>If eosinophilia present and negative for KIT D816V: </a:t>
            </a:r>
            <a:r>
              <a:rPr lang="en-US" sz="2000" dirty="0"/>
              <a:t>screen for </a:t>
            </a:r>
            <a:r>
              <a:rPr lang="en-US" sz="2000" i="1" dirty="0"/>
              <a:t>FIP1L1-PDGFRA</a:t>
            </a:r>
            <a:r>
              <a:rPr lang="en-US" sz="2000" dirty="0"/>
              <a:t> in BM/blood (associated with response to imatinib)</a:t>
            </a:r>
          </a:p>
        </p:txBody>
      </p:sp>
      <p:sp>
        <p:nvSpPr>
          <p:cNvPr id="4" name="Text Box 15">
            <a:extLst>
              <a:ext uri="{FF2B5EF4-FFF2-40B4-BE49-F238E27FC236}">
                <a16:creationId xmlns:a16="http://schemas.microsoft.com/office/drawing/2014/main" id="{F73E00F6-B3D0-449B-AF59-DF19374C4322}"/>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Pardanani. Am J Hematol. 2021;96:508. National Comprehensive Cancer Network. Clinical practice guidelines in oncology: systemic mastocytosis. v.3.2021. nccn.org. </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2F30D495-5521-41A4-A2AC-C125E8BB3D33}"/>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A36EE6B5-9B5E-4956-B9D6-AF29B833F3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FC18B6F4-F4A3-48B3-8D5A-D0EAA64AC48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091240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C3C2D-9265-46DF-A09A-BA63BBF028B4}"/>
              </a:ext>
            </a:extLst>
          </p:cNvPr>
          <p:cNvSpPr>
            <a:spLocks noGrp="1"/>
          </p:cNvSpPr>
          <p:nvPr>
            <p:ph type="title"/>
          </p:nvPr>
        </p:nvSpPr>
        <p:spPr/>
        <p:txBody>
          <a:bodyPr/>
          <a:lstStyle/>
          <a:p>
            <a:r>
              <a:rPr lang="en-US" dirty="0"/>
              <a:t>Diagnostic Algorithm for SM</a:t>
            </a:r>
          </a:p>
        </p:txBody>
      </p:sp>
      <p:sp>
        <p:nvSpPr>
          <p:cNvPr id="4" name="Text Box 15">
            <a:extLst>
              <a:ext uri="{FF2B5EF4-FFF2-40B4-BE49-F238E27FC236}">
                <a16:creationId xmlns:a16="http://schemas.microsoft.com/office/drawing/2014/main" id="{F73E00F6-B3D0-449B-AF59-DF19374C4322}"/>
              </a:ext>
            </a:extLst>
          </p:cNvPr>
          <p:cNvSpPr txBox="1">
            <a:spLocks noChangeArrowheads="1"/>
          </p:cNvSpPr>
          <p:nvPr/>
        </p:nvSpPr>
        <p:spPr bwMode="auto">
          <a:xfrm>
            <a:off x="431223" y="63704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Pardanani. Am J Hematol. 2021;96:508.</a:t>
            </a:r>
          </a:p>
        </p:txBody>
      </p:sp>
      <p:grpSp>
        <p:nvGrpSpPr>
          <p:cNvPr id="5" name="Group 4">
            <a:extLst>
              <a:ext uri="{FF2B5EF4-FFF2-40B4-BE49-F238E27FC236}">
                <a16:creationId xmlns:a16="http://schemas.microsoft.com/office/drawing/2014/main" id="{2F30D495-5521-41A4-A2AC-C125E8BB3D33}"/>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A36EE6B5-9B5E-4956-B9D6-AF29B833F3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FC18B6F4-F4A3-48B3-8D5A-D0EAA64AC48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 name="Rectangle 11">
            <a:extLst>
              <a:ext uri="{FF2B5EF4-FFF2-40B4-BE49-F238E27FC236}">
                <a16:creationId xmlns:a16="http://schemas.microsoft.com/office/drawing/2014/main" id="{7886DDAE-B6E2-4E41-B47B-98E7A5623139}"/>
              </a:ext>
            </a:extLst>
          </p:cNvPr>
          <p:cNvSpPr/>
          <p:nvPr/>
        </p:nvSpPr>
        <p:spPr bwMode="auto">
          <a:xfrm>
            <a:off x="3689191" y="1621399"/>
            <a:ext cx="4851538" cy="1061335"/>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pPr>
            <a:r>
              <a:rPr lang="en-US" b="0" dirty="0">
                <a:latin typeface="Calibri" panose="020F0502020204030204" pitchFamily="34" charset="0"/>
              </a:rPr>
              <a:t>Assessment of serum tryptase, BM biopsy, </a:t>
            </a:r>
            <a:br>
              <a:rPr lang="en-US" b="0" dirty="0">
                <a:latin typeface="Calibri" panose="020F0502020204030204" pitchFamily="34" charset="0"/>
              </a:rPr>
            </a:br>
            <a:r>
              <a:rPr lang="en-US" b="0" i="1" dirty="0">
                <a:latin typeface="Calibri" panose="020F0502020204030204" pitchFamily="34" charset="0"/>
              </a:rPr>
              <a:t>KIT </a:t>
            </a:r>
            <a:r>
              <a:rPr lang="en-US" b="0" dirty="0">
                <a:latin typeface="Calibri" panose="020F0502020204030204" pitchFamily="34" charset="0"/>
              </a:rPr>
              <a:t>D816V mutation </a:t>
            </a:r>
            <a:br>
              <a:rPr lang="en-US" b="0" dirty="0">
                <a:latin typeface="Calibri" panose="020F0502020204030204" pitchFamily="34" charset="0"/>
              </a:rPr>
            </a:br>
            <a:r>
              <a:rPr lang="en-US" b="0" dirty="0">
                <a:latin typeface="Calibri" panose="020F0502020204030204" pitchFamily="34" charset="0"/>
              </a:rPr>
              <a:t>(</a:t>
            </a:r>
            <a:r>
              <a:rPr lang="en-US" b="0" i="1" dirty="0">
                <a:latin typeface="Calibri" panose="020F0502020204030204" pitchFamily="34" charset="0"/>
              </a:rPr>
              <a:t>FIP1L1-PDGFRA </a:t>
            </a:r>
            <a:r>
              <a:rPr lang="en-US" b="0" dirty="0">
                <a:latin typeface="Calibri" panose="020F0502020204030204" pitchFamily="34" charset="0"/>
              </a:rPr>
              <a:t>if negative)</a:t>
            </a:r>
          </a:p>
        </p:txBody>
      </p:sp>
      <p:sp>
        <p:nvSpPr>
          <p:cNvPr id="14" name="TextBox 13">
            <a:extLst>
              <a:ext uri="{FF2B5EF4-FFF2-40B4-BE49-F238E27FC236}">
                <a16:creationId xmlns:a16="http://schemas.microsoft.com/office/drawing/2014/main" id="{934D2ED0-56ED-49A3-AC1E-341661E99187}"/>
              </a:ext>
            </a:extLst>
          </p:cNvPr>
          <p:cNvSpPr txBox="1"/>
          <p:nvPr/>
        </p:nvSpPr>
        <p:spPr bwMode="auto">
          <a:xfrm>
            <a:off x="3497138" y="5133723"/>
            <a:ext cx="1651213" cy="52322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 mast cells on BM aspirate smear</a:t>
            </a:r>
          </a:p>
        </p:txBody>
      </p:sp>
      <p:cxnSp>
        <p:nvCxnSpPr>
          <p:cNvPr id="8" name="Straight Arrow Connector 7">
            <a:extLst>
              <a:ext uri="{FF2B5EF4-FFF2-40B4-BE49-F238E27FC236}">
                <a16:creationId xmlns:a16="http://schemas.microsoft.com/office/drawing/2014/main" id="{2A0808BA-7805-6A4B-A9E1-A5FB2FF2B8CA}"/>
              </a:ext>
            </a:extLst>
          </p:cNvPr>
          <p:cNvCxnSpPr/>
          <p:nvPr/>
        </p:nvCxnSpPr>
        <p:spPr bwMode="auto">
          <a:xfrm>
            <a:off x="6096000" y="2732429"/>
            <a:ext cx="0" cy="275379"/>
          </a:xfrm>
          <a:prstGeom prst="straightConnector1">
            <a:avLst/>
          </a:prstGeom>
          <a:noFill/>
          <a:ln w="28575" cap="flat" cmpd="sng" algn="ctr">
            <a:solidFill>
              <a:schemeClr val="bg1"/>
            </a:solidFill>
            <a:prstDash val="solid"/>
            <a:round/>
            <a:headEnd type="none" w="med" len="med"/>
            <a:tailEnd type="triangle"/>
          </a:ln>
          <a:effectLst/>
        </p:spPr>
      </p:cxnSp>
      <p:sp>
        <p:nvSpPr>
          <p:cNvPr id="15" name="Rectangle 14">
            <a:extLst>
              <a:ext uri="{FF2B5EF4-FFF2-40B4-BE49-F238E27FC236}">
                <a16:creationId xmlns:a16="http://schemas.microsoft.com/office/drawing/2014/main" id="{2C729669-E6BD-724D-B03B-8E1F36DAE9B0}"/>
              </a:ext>
            </a:extLst>
          </p:cNvPr>
          <p:cNvSpPr/>
          <p:nvPr/>
        </p:nvSpPr>
        <p:spPr bwMode="auto">
          <a:xfrm>
            <a:off x="4664557" y="3061413"/>
            <a:ext cx="2862886" cy="504073"/>
          </a:xfrm>
          <a:prstGeom prst="rect">
            <a:avLst/>
          </a:prstGeom>
          <a:noFill/>
          <a:ln w="0">
            <a:noFill/>
            <a:miter lim="800000"/>
            <a:headEnd/>
            <a:tailEnd/>
          </a:ln>
        </p:spPr>
        <p:txBody>
          <a:bodyPr rtlCol="0" anchor="ctr"/>
          <a:lstStyle/>
          <a:p>
            <a:pPr algn="ctr" eaLnBrk="1" hangingPunct="1">
              <a:spcBef>
                <a:spcPct val="35000"/>
              </a:spcBef>
              <a:spcAft>
                <a:spcPct val="25000"/>
              </a:spcAft>
              <a:buClr>
                <a:schemeClr val="folHlink"/>
              </a:buClr>
            </a:pPr>
            <a:r>
              <a:rPr lang="en-US" dirty="0">
                <a:solidFill>
                  <a:schemeClr val="bg1"/>
                </a:solidFill>
                <a:latin typeface="Calibri" panose="020F0502020204030204" pitchFamily="34" charset="0"/>
              </a:rPr>
              <a:t>WHO criteria for SM met</a:t>
            </a:r>
          </a:p>
        </p:txBody>
      </p:sp>
      <p:cxnSp>
        <p:nvCxnSpPr>
          <p:cNvPr id="16" name="Straight Arrow Connector 15">
            <a:extLst>
              <a:ext uri="{FF2B5EF4-FFF2-40B4-BE49-F238E27FC236}">
                <a16:creationId xmlns:a16="http://schemas.microsoft.com/office/drawing/2014/main" id="{516AE39E-9248-9042-B562-653EECFE444C}"/>
              </a:ext>
            </a:extLst>
          </p:cNvPr>
          <p:cNvCxnSpPr/>
          <p:nvPr/>
        </p:nvCxnSpPr>
        <p:spPr bwMode="auto">
          <a:xfrm>
            <a:off x="6096000" y="3595639"/>
            <a:ext cx="0" cy="275379"/>
          </a:xfrm>
          <a:prstGeom prst="straightConnector1">
            <a:avLst/>
          </a:prstGeom>
          <a:noFill/>
          <a:ln w="28575" cap="flat" cmpd="sng" algn="ctr">
            <a:solidFill>
              <a:schemeClr val="bg1"/>
            </a:solidFill>
            <a:prstDash val="solid"/>
            <a:round/>
            <a:headEnd type="none" w="med" len="med"/>
            <a:tailEnd type="triangle"/>
          </a:ln>
          <a:effectLst/>
        </p:spPr>
      </p:cxnSp>
      <p:sp>
        <p:nvSpPr>
          <p:cNvPr id="17" name="Rectangle 16">
            <a:extLst>
              <a:ext uri="{FF2B5EF4-FFF2-40B4-BE49-F238E27FC236}">
                <a16:creationId xmlns:a16="http://schemas.microsoft.com/office/drawing/2014/main" id="{8EFBCEDC-B581-2E47-9926-A7A5EC592859}"/>
              </a:ext>
            </a:extLst>
          </p:cNvPr>
          <p:cNvSpPr/>
          <p:nvPr/>
        </p:nvSpPr>
        <p:spPr bwMode="auto">
          <a:xfrm>
            <a:off x="4460183" y="3894360"/>
            <a:ext cx="3271633" cy="504073"/>
          </a:xfrm>
          <a:prstGeom prst="rect">
            <a:avLst/>
          </a:prstGeom>
          <a:noFill/>
          <a:ln w="0">
            <a:noFill/>
            <a:miter lim="800000"/>
            <a:headEnd/>
            <a:tailEnd/>
          </a:ln>
        </p:spPr>
        <p:txBody>
          <a:bodyPr rtlCol="0" anchor="ctr"/>
          <a:lstStyle/>
          <a:p>
            <a:pPr algn="ctr" eaLnBrk="1" hangingPunct="1">
              <a:spcBef>
                <a:spcPct val="35000"/>
              </a:spcBef>
              <a:spcAft>
                <a:spcPct val="25000"/>
              </a:spcAft>
              <a:buClr>
                <a:schemeClr val="folHlink"/>
              </a:buClr>
            </a:pPr>
            <a:r>
              <a:rPr lang="en-US" dirty="0">
                <a:solidFill>
                  <a:schemeClr val="bg1"/>
                </a:solidFill>
                <a:latin typeface="Calibri" panose="020F0502020204030204" pitchFamily="34" charset="0"/>
              </a:rPr>
              <a:t>WHO criteria satisfied for AHN?</a:t>
            </a:r>
          </a:p>
        </p:txBody>
      </p:sp>
      <p:cxnSp>
        <p:nvCxnSpPr>
          <p:cNvPr id="18" name="Straight Arrow Connector 17">
            <a:extLst>
              <a:ext uri="{FF2B5EF4-FFF2-40B4-BE49-F238E27FC236}">
                <a16:creationId xmlns:a16="http://schemas.microsoft.com/office/drawing/2014/main" id="{CB7E0CB3-2F5F-BE4F-9722-3E39E37F155D}"/>
              </a:ext>
            </a:extLst>
          </p:cNvPr>
          <p:cNvCxnSpPr>
            <a:cxnSpLocks/>
            <a:stCxn id="17" idx="1"/>
          </p:cNvCxnSpPr>
          <p:nvPr/>
        </p:nvCxnSpPr>
        <p:spPr bwMode="auto">
          <a:xfrm flipH="1">
            <a:off x="2703032" y="4146397"/>
            <a:ext cx="1757151" cy="456392"/>
          </a:xfrm>
          <a:prstGeom prst="straightConnector1">
            <a:avLst/>
          </a:prstGeom>
          <a:noFill/>
          <a:ln w="28575" cap="flat" cmpd="sng" algn="ctr">
            <a:solidFill>
              <a:schemeClr val="bg1"/>
            </a:solidFill>
            <a:prstDash val="solid"/>
            <a:round/>
            <a:headEnd type="none" w="med" len="med"/>
            <a:tailEnd type="triangle"/>
          </a:ln>
          <a:effectLst/>
        </p:spPr>
      </p:cxnSp>
      <p:sp>
        <p:nvSpPr>
          <p:cNvPr id="19" name="Rectangle 18">
            <a:extLst>
              <a:ext uri="{FF2B5EF4-FFF2-40B4-BE49-F238E27FC236}">
                <a16:creationId xmlns:a16="http://schemas.microsoft.com/office/drawing/2014/main" id="{CDB37520-F701-1E41-85D3-AF45100E1CA7}"/>
              </a:ext>
            </a:extLst>
          </p:cNvPr>
          <p:cNvSpPr/>
          <p:nvPr/>
        </p:nvSpPr>
        <p:spPr bwMode="auto">
          <a:xfrm>
            <a:off x="2256532" y="4679702"/>
            <a:ext cx="704025" cy="375044"/>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pPr>
            <a:r>
              <a:rPr lang="en-US" b="0" dirty="0">
                <a:latin typeface="Calibri" panose="020F0502020204030204" pitchFamily="34" charset="0"/>
              </a:rPr>
              <a:t>YES</a:t>
            </a:r>
          </a:p>
        </p:txBody>
      </p:sp>
      <p:cxnSp>
        <p:nvCxnSpPr>
          <p:cNvPr id="20" name="Straight Arrow Connector 19">
            <a:extLst>
              <a:ext uri="{FF2B5EF4-FFF2-40B4-BE49-F238E27FC236}">
                <a16:creationId xmlns:a16="http://schemas.microsoft.com/office/drawing/2014/main" id="{4D38D72A-532C-1F48-B05A-098C0CDEF5C3}"/>
              </a:ext>
            </a:extLst>
          </p:cNvPr>
          <p:cNvCxnSpPr/>
          <p:nvPr/>
        </p:nvCxnSpPr>
        <p:spPr bwMode="auto">
          <a:xfrm>
            <a:off x="2608544" y="5090110"/>
            <a:ext cx="0" cy="275379"/>
          </a:xfrm>
          <a:prstGeom prst="straightConnector1">
            <a:avLst/>
          </a:prstGeom>
          <a:noFill/>
          <a:ln w="28575" cap="flat" cmpd="sng" algn="ctr">
            <a:solidFill>
              <a:schemeClr val="bg1"/>
            </a:solidFill>
            <a:prstDash val="solid"/>
            <a:round/>
            <a:headEnd type="none" w="med" len="med"/>
            <a:tailEnd type="triangle"/>
          </a:ln>
          <a:effectLst/>
        </p:spPr>
      </p:cxnSp>
      <p:sp>
        <p:nvSpPr>
          <p:cNvPr id="21" name="Rectangle 20">
            <a:extLst>
              <a:ext uri="{FF2B5EF4-FFF2-40B4-BE49-F238E27FC236}">
                <a16:creationId xmlns:a16="http://schemas.microsoft.com/office/drawing/2014/main" id="{8F4E2BCB-6959-C24E-847C-9CA74D8BDAAA}"/>
              </a:ext>
            </a:extLst>
          </p:cNvPr>
          <p:cNvSpPr/>
          <p:nvPr/>
        </p:nvSpPr>
        <p:spPr bwMode="auto">
          <a:xfrm>
            <a:off x="2049434" y="5411258"/>
            <a:ext cx="1118219" cy="375044"/>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pPr>
            <a:r>
              <a:rPr lang="en-US" b="0" dirty="0">
                <a:latin typeface="Calibri" panose="020F0502020204030204" pitchFamily="34" charset="0"/>
              </a:rPr>
              <a:t>SM-AHN</a:t>
            </a:r>
          </a:p>
        </p:txBody>
      </p:sp>
      <p:cxnSp>
        <p:nvCxnSpPr>
          <p:cNvPr id="22" name="Straight Arrow Connector 21">
            <a:extLst>
              <a:ext uri="{FF2B5EF4-FFF2-40B4-BE49-F238E27FC236}">
                <a16:creationId xmlns:a16="http://schemas.microsoft.com/office/drawing/2014/main" id="{24850F36-A9EB-D548-BD9B-865022A7E431}"/>
              </a:ext>
            </a:extLst>
          </p:cNvPr>
          <p:cNvCxnSpPr/>
          <p:nvPr/>
        </p:nvCxnSpPr>
        <p:spPr bwMode="auto">
          <a:xfrm>
            <a:off x="6095999" y="4327410"/>
            <a:ext cx="0" cy="275379"/>
          </a:xfrm>
          <a:prstGeom prst="straightConnector1">
            <a:avLst/>
          </a:prstGeom>
          <a:noFill/>
          <a:ln w="28575" cap="flat" cmpd="sng" algn="ctr">
            <a:solidFill>
              <a:schemeClr val="bg1"/>
            </a:solidFill>
            <a:prstDash val="solid"/>
            <a:round/>
            <a:headEnd type="none" w="med" len="med"/>
            <a:tailEnd type="triangle"/>
          </a:ln>
          <a:effectLst/>
        </p:spPr>
      </p:cxnSp>
      <p:sp>
        <p:nvSpPr>
          <p:cNvPr id="23" name="Rectangle 22">
            <a:extLst>
              <a:ext uri="{FF2B5EF4-FFF2-40B4-BE49-F238E27FC236}">
                <a16:creationId xmlns:a16="http://schemas.microsoft.com/office/drawing/2014/main" id="{3C2BED35-FB12-B647-9AB4-3F5D7BE84F97}"/>
              </a:ext>
            </a:extLst>
          </p:cNvPr>
          <p:cNvSpPr/>
          <p:nvPr/>
        </p:nvSpPr>
        <p:spPr bwMode="auto">
          <a:xfrm>
            <a:off x="5743986" y="4679702"/>
            <a:ext cx="704025" cy="375044"/>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pPr>
            <a:r>
              <a:rPr lang="en-US" b="0" dirty="0">
                <a:latin typeface="Calibri" panose="020F0502020204030204" pitchFamily="34" charset="0"/>
              </a:rPr>
              <a:t>NO</a:t>
            </a:r>
          </a:p>
        </p:txBody>
      </p:sp>
      <p:cxnSp>
        <p:nvCxnSpPr>
          <p:cNvPr id="24" name="Straight Arrow Connector 23">
            <a:extLst>
              <a:ext uri="{FF2B5EF4-FFF2-40B4-BE49-F238E27FC236}">
                <a16:creationId xmlns:a16="http://schemas.microsoft.com/office/drawing/2014/main" id="{C0E7D74F-D21D-DE4C-8860-479A0D0340C5}"/>
              </a:ext>
            </a:extLst>
          </p:cNvPr>
          <p:cNvCxnSpPr>
            <a:cxnSpLocks/>
          </p:cNvCxnSpPr>
          <p:nvPr/>
        </p:nvCxnSpPr>
        <p:spPr bwMode="auto">
          <a:xfrm flipH="1">
            <a:off x="4885081" y="4867224"/>
            <a:ext cx="775323" cy="215978"/>
          </a:xfrm>
          <a:prstGeom prst="straightConnector1">
            <a:avLst/>
          </a:prstGeom>
          <a:noFill/>
          <a:ln w="28575" cap="flat" cmpd="sng" algn="ctr">
            <a:solidFill>
              <a:schemeClr val="bg1"/>
            </a:solidFill>
            <a:prstDash val="solid"/>
            <a:round/>
            <a:headEnd type="none" w="med" len="med"/>
            <a:tailEnd type="triangle"/>
          </a:ln>
          <a:effectLst/>
        </p:spPr>
      </p:cxnSp>
      <p:cxnSp>
        <p:nvCxnSpPr>
          <p:cNvPr id="25" name="Straight Arrow Connector 24">
            <a:extLst>
              <a:ext uri="{FF2B5EF4-FFF2-40B4-BE49-F238E27FC236}">
                <a16:creationId xmlns:a16="http://schemas.microsoft.com/office/drawing/2014/main" id="{4A0D9C20-A0A3-A34A-B0BD-3B1FD18E5403}"/>
              </a:ext>
            </a:extLst>
          </p:cNvPr>
          <p:cNvCxnSpPr>
            <a:cxnSpLocks/>
          </p:cNvCxnSpPr>
          <p:nvPr/>
        </p:nvCxnSpPr>
        <p:spPr bwMode="auto">
          <a:xfrm>
            <a:off x="6530631" y="4857023"/>
            <a:ext cx="716144" cy="247810"/>
          </a:xfrm>
          <a:prstGeom prst="straightConnector1">
            <a:avLst/>
          </a:prstGeom>
          <a:noFill/>
          <a:ln w="28575" cap="flat" cmpd="sng" algn="ctr">
            <a:solidFill>
              <a:schemeClr val="bg1"/>
            </a:solidFill>
            <a:prstDash val="solid"/>
            <a:round/>
            <a:headEnd type="none" w="med" len="med"/>
            <a:tailEnd type="triangle"/>
          </a:ln>
          <a:effectLst/>
        </p:spPr>
      </p:cxnSp>
      <p:cxnSp>
        <p:nvCxnSpPr>
          <p:cNvPr id="27" name="Straight Arrow Connector 26">
            <a:extLst>
              <a:ext uri="{FF2B5EF4-FFF2-40B4-BE49-F238E27FC236}">
                <a16:creationId xmlns:a16="http://schemas.microsoft.com/office/drawing/2014/main" id="{51635815-9C43-C14C-9D86-AF20EBA9A6C1}"/>
              </a:ext>
            </a:extLst>
          </p:cNvPr>
          <p:cNvCxnSpPr>
            <a:cxnSpLocks/>
          </p:cNvCxnSpPr>
          <p:nvPr/>
        </p:nvCxnSpPr>
        <p:spPr bwMode="auto">
          <a:xfrm>
            <a:off x="4322744" y="5661337"/>
            <a:ext cx="0" cy="275379"/>
          </a:xfrm>
          <a:prstGeom prst="straightConnector1">
            <a:avLst/>
          </a:prstGeom>
          <a:noFill/>
          <a:ln w="28575" cap="flat" cmpd="sng" algn="ctr">
            <a:solidFill>
              <a:schemeClr val="bg1"/>
            </a:solidFill>
            <a:prstDash val="solid"/>
            <a:round/>
            <a:headEnd type="none" w="med" len="med"/>
            <a:tailEnd type="triangle"/>
          </a:ln>
          <a:effectLst/>
        </p:spPr>
      </p:cxnSp>
      <p:sp>
        <p:nvSpPr>
          <p:cNvPr id="28" name="Rectangle 27">
            <a:extLst>
              <a:ext uri="{FF2B5EF4-FFF2-40B4-BE49-F238E27FC236}">
                <a16:creationId xmlns:a16="http://schemas.microsoft.com/office/drawing/2014/main" id="{2890D0B6-85C8-1347-B439-3FD05DECFA99}"/>
              </a:ext>
            </a:extLst>
          </p:cNvPr>
          <p:cNvSpPr/>
          <p:nvPr/>
        </p:nvSpPr>
        <p:spPr bwMode="auto">
          <a:xfrm>
            <a:off x="3970732" y="6033919"/>
            <a:ext cx="704025" cy="375044"/>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pPr>
            <a:r>
              <a:rPr lang="en-US" b="0" dirty="0">
                <a:latin typeface="Calibri" panose="020F0502020204030204" pitchFamily="34" charset="0"/>
              </a:rPr>
              <a:t>MCL</a:t>
            </a:r>
          </a:p>
        </p:txBody>
      </p:sp>
      <p:sp>
        <p:nvSpPr>
          <p:cNvPr id="29" name="TextBox 28">
            <a:extLst>
              <a:ext uri="{FF2B5EF4-FFF2-40B4-BE49-F238E27FC236}">
                <a16:creationId xmlns:a16="http://schemas.microsoft.com/office/drawing/2014/main" id="{935D4840-E9A4-CD4E-AEA9-178E4715EAF6}"/>
              </a:ext>
            </a:extLst>
          </p:cNvPr>
          <p:cNvSpPr txBox="1"/>
          <p:nvPr/>
        </p:nvSpPr>
        <p:spPr bwMode="auto">
          <a:xfrm>
            <a:off x="7417461" y="5133723"/>
            <a:ext cx="1323976" cy="307777"/>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No C-findings</a:t>
            </a:r>
          </a:p>
        </p:txBody>
      </p:sp>
      <p:sp>
        <p:nvSpPr>
          <p:cNvPr id="30" name="TextBox 29">
            <a:extLst>
              <a:ext uri="{FF2B5EF4-FFF2-40B4-BE49-F238E27FC236}">
                <a16:creationId xmlns:a16="http://schemas.microsoft.com/office/drawing/2014/main" id="{17F58664-7C3D-B549-9109-4080F10D6CDA}"/>
              </a:ext>
            </a:extLst>
          </p:cNvPr>
          <p:cNvSpPr txBox="1"/>
          <p:nvPr/>
        </p:nvSpPr>
        <p:spPr bwMode="auto">
          <a:xfrm>
            <a:off x="5434859" y="5371151"/>
            <a:ext cx="1323976" cy="307777"/>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C-findings</a:t>
            </a:r>
          </a:p>
        </p:txBody>
      </p:sp>
      <p:cxnSp>
        <p:nvCxnSpPr>
          <p:cNvPr id="31" name="Straight Arrow Connector 30">
            <a:extLst>
              <a:ext uri="{FF2B5EF4-FFF2-40B4-BE49-F238E27FC236}">
                <a16:creationId xmlns:a16="http://schemas.microsoft.com/office/drawing/2014/main" id="{46441ECA-5CFF-0649-B1A2-3FEEDB19A4A3}"/>
              </a:ext>
            </a:extLst>
          </p:cNvPr>
          <p:cNvCxnSpPr/>
          <p:nvPr/>
        </p:nvCxnSpPr>
        <p:spPr bwMode="auto">
          <a:xfrm>
            <a:off x="6093095" y="5135879"/>
            <a:ext cx="0" cy="275379"/>
          </a:xfrm>
          <a:prstGeom prst="straightConnector1">
            <a:avLst/>
          </a:prstGeom>
          <a:noFill/>
          <a:ln w="28575" cap="flat" cmpd="sng" algn="ctr">
            <a:solidFill>
              <a:schemeClr val="bg1"/>
            </a:solidFill>
            <a:prstDash val="solid"/>
            <a:round/>
            <a:headEnd type="none" w="med" len="med"/>
            <a:tailEnd type="triangle"/>
          </a:ln>
          <a:effectLst/>
        </p:spPr>
      </p:cxnSp>
      <p:cxnSp>
        <p:nvCxnSpPr>
          <p:cNvPr id="32" name="Straight Arrow Connector 31">
            <a:extLst>
              <a:ext uri="{FF2B5EF4-FFF2-40B4-BE49-F238E27FC236}">
                <a16:creationId xmlns:a16="http://schemas.microsoft.com/office/drawing/2014/main" id="{60F14DE0-8E4F-1349-AE24-92F4D15D9760}"/>
              </a:ext>
            </a:extLst>
          </p:cNvPr>
          <p:cNvCxnSpPr/>
          <p:nvPr/>
        </p:nvCxnSpPr>
        <p:spPr bwMode="auto">
          <a:xfrm>
            <a:off x="6093095" y="5673505"/>
            <a:ext cx="0" cy="275379"/>
          </a:xfrm>
          <a:prstGeom prst="straightConnector1">
            <a:avLst/>
          </a:prstGeom>
          <a:noFill/>
          <a:ln w="28575" cap="flat" cmpd="sng" algn="ctr">
            <a:solidFill>
              <a:schemeClr val="bg1"/>
            </a:solidFill>
            <a:prstDash val="solid"/>
            <a:round/>
            <a:headEnd type="none" w="med" len="med"/>
            <a:tailEnd type="triangle"/>
          </a:ln>
          <a:effectLst/>
        </p:spPr>
      </p:cxnSp>
      <p:cxnSp>
        <p:nvCxnSpPr>
          <p:cNvPr id="33" name="Straight Arrow Connector 32">
            <a:extLst>
              <a:ext uri="{FF2B5EF4-FFF2-40B4-BE49-F238E27FC236}">
                <a16:creationId xmlns:a16="http://schemas.microsoft.com/office/drawing/2014/main" id="{8104CEA7-7538-AD45-8D84-EF44294CEBA1}"/>
              </a:ext>
            </a:extLst>
          </p:cNvPr>
          <p:cNvCxnSpPr/>
          <p:nvPr/>
        </p:nvCxnSpPr>
        <p:spPr bwMode="auto">
          <a:xfrm>
            <a:off x="8083581" y="5447216"/>
            <a:ext cx="0" cy="275379"/>
          </a:xfrm>
          <a:prstGeom prst="straightConnector1">
            <a:avLst/>
          </a:prstGeom>
          <a:noFill/>
          <a:ln w="28575" cap="flat" cmpd="sng" algn="ctr">
            <a:solidFill>
              <a:schemeClr val="bg1"/>
            </a:solidFill>
            <a:prstDash val="solid"/>
            <a:round/>
            <a:headEnd type="none" w="med" len="med"/>
            <a:tailEnd type="triangle"/>
          </a:ln>
          <a:effectLst/>
        </p:spPr>
      </p:cxnSp>
      <p:sp>
        <p:nvSpPr>
          <p:cNvPr id="34" name="Rectangle 33">
            <a:extLst>
              <a:ext uri="{FF2B5EF4-FFF2-40B4-BE49-F238E27FC236}">
                <a16:creationId xmlns:a16="http://schemas.microsoft.com/office/drawing/2014/main" id="{8F2FB0A2-54FB-FB40-B013-50E87A6884F2}"/>
              </a:ext>
            </a:extLst>
          </p:cNvPr>
          <p:cNvSpPr/>
          <p:nvPr/>
        </p:nvSpPr>
        <p:spPr bwMode="auto">
          <a:xfrm>
            <a:off x="5743986" y="6025756"/>
            <a:ext cx="704025" cy="375044"/>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pPr>
            <a:r>
              <a:rPr lang="en-US" b="0" dirty="0">
                <a:latin typeface="Calibri" panose="020F0502020204030204" pitchFamily="34" charset="0"/>
              </a:rPr>
              <a:t>ASM</a:t>
            </a:r>
          </a:p>
        </p:txBody>
      </p:sp>
      <p:sp>
        <p:nvSpPr>
          <p:cNvPr id="35" name="Rectangle 34">
            <a:extLst>
              <a:ext uri="{FF2B5EF4-FFF2-40B4-BE49-F238E27FC236}">
                <a16:creationId xmlns:a16="http://schemas.microsoft.com/office/drawing/2014/main" id="{3DE08546-4A7C-2A4E-B7BD-9D420D8C9493}"/>
              </a:ext>
            </a:extLst>
          </p:cNvPr>
          <p:cNvSpPr/>
          <p:nvPr/>
        </p:nvSpPr>
        <p:spPr bwMode="auto">
          <a:xfrm>
            <a:off x="7012349" y="5786302"/>
            <a:ext cx="2160522" cy="621076"/>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pPr>
            <a:r>
              <a:rPr lang="en-US" b="0" dirty="0">
                <a:latin typeface="Calibri" panose="020F0502020204030204" pitchFamily="34" charset="0"/>
              </a:rPr>
              <a:t>ISM</a:t>
            </a:r>
            <a:br>
              <a:rPr lang="en-US" b="0" dirty="0">
                <a:latin typeface="Calibri" panose="020F0502020204030204" pitchFamily="34" charset="0"/>
              </a:rPr>
            </a:br>
            <a:r>
              <a:rPr lang="en-US" b="0" dirty="0">
                <a:latin typeface="Calibri" panose="020F0502020204030204" pitchFamily="34" charset="0"/>
              </a:rPr>
              <a:t>(SSM: ≥2 B-findings)</a:t>
            </a:r>
          </a:p>
        </p:txBody>
      </p:sp>
    </p:spTree>
    <p:extLst>
      <p:ext uri="{BB962C8B-B14F-4D97-AF65-F5344CB8AC3E}">
        <p14:creationId xmlns:p14="http://schemas.microsoft.com/office/powerpoint/2010/main" val="1359553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39E05-BE49-4996-9349-FB2BB8F4159C}"/>
              </a:ext>
            </a:extLst>
          </p:cNvPr>
          <p:cNvSpPr>
            <a:spLocks noGrp="1"/>
          </p:cNvSpPr>
          <p:nvPr>
            <p:ph type="title"/>
          </p:nvPr>
        </p:nvSpPr>
        <p:spPr/>
        <p:txBody>
          <a:bodyPr/>
          <a:lstStyle/>
          <a:p>
            <a:r>
              <a:rPr lang="en-US" dirty="0"/>
              <a:t>Management of Advanced SM</a:t>
            </a:r>
          </a:p>
        </p:txBody>
      </p:sp>
    </p:spTree>
    <p:extLst>
      <p:ext uri="{BB962C8B-B14F-4D97-AF65-F5344CB8AC3E}">
        <p14:creationId xmlns:p14="http://schemas.microsoft.com/office/powerpoint/2010/main" val="2929830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4BDAD-79FD-4189-801F-7B488AA0EC53}"/>
              </a:ext>
            </a:extLst>
          </p:cNvPr>
          <p:cNvSpPr>
            <a:spLocks noGrp="1"/>
          </p:cNvSpPr>
          <p:nvPr>
            <p:ph type="title"/>
          </p:nvPr>
        </p:nvSpPr>
        <p:spPr/>
        <p:txBody>
          <a:bodyPr/>
          <a:lstStyle/>
          <a:p>
            <a:r>
              <a:rPr lang="en-US" dirty="0"/>
              <a:t>Treatment Goals</a:t>
            </a:r>
          </a:p>
        </p:txBody>
      </p:sp>
      <p:sp>
        <p:nvSpPr>
          <p:cNvPr id="3" name="Content Placeholder 2">
            <a:extLst>
              <a:ext uri="{FF2B5EF4-FFF2-40B4-BE49-F238E27FC236}">
                <a16:creationId xmlns:a16="http://schemas.microsoft.com/office/drawing/2014/main" id="{3EB74A41-5ED8-4C3A-A3AA-116EF5E6A7A2}"/>
              </a:ext>
            </a:extLst>
          </p:cNvPr>
          <p:cNvSpPr>
            <a:spLocks noGrp="1"/>
          </p:cNvSpPr>
          <p:nvPr>
            <p:ph idx="1"/>
          </p:nvPr>
        </p:nvSpPr>
        <p:spPr/>
        <p:txBody>
          <a:bodyPr/>
          <a:lstStyle/>
          <a:p>
            <a:r>
              <a:rPr lang="en-US" dirty="0"/>
              <a:t>Control and prevent triggering of symptoms</a:t>
            </a:r>
          </a:p>
          <a:p>
            <a:r>
              <a:rPr lang="en-US" dirty="0"/>
              <a:t>Reduce mast cell burden (cytoreduction)</a:t>
            </a:r>
          </a:p>
          <a:p>
            <a:pPr lvl="1"/>
            <a:r>
              <a:rPr lang="en-US" dirty="0"/>
              <a:t>Prevents further organ damage</a:t>
            </a:r>
          </a:p>
          <a:p>
            <a:pPr lvl="1"/>
            <a:r>
              <a:rPr lang="en-US" dirty="0"/>
              <a:t>Prolongs survival </a:t>
            </a:r>
          </a:p>
        </p:txBody>
      </p:sp>
      <p:sp>
        <p:nvSpPr>
          <p:cNvPr id="4" name="Text Box 15">
            <a:extLst>
              <a:ext uri="{FF2B5EF4-FFF2-40B4-BE49-F238E27FC236}">
                <a16:creationId xmlns:a16="http://schemas.microsoft.com/office/drawing/2014/main" id="{5AF65DCE-B687-482F-AD40-8A7147A8E20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Gilreath. Clin Pharmcol. 2019;11:77. </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443F228A-84C3-4176-A7BE-572ADCD37EFE}"/>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FAA73C65-3BFC-4D59-9AD3-E95F4F8063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566CB893-0E30-4965-9C93-D6AFEACFD10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86242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DBD24-6424-4F34-99F9-A4C526A635E1}"/>
              </a:ext>
            </a:extLst>
          </p:cNvPr>
          <p:cNvSpPr>
            <a:spLocks noGrp="1"/>
          </p:cNvSpPr>
          <p:nvPr>
            <p:ph type="title"/>
          </p:nvPr>
        </p:nvSpPr>
        <p:spPr/>
        <p:txBody>
          <a:bodyPr/>
          <a:lstStyle/>
          <a:p>
            <a:r>
              <a:rPr lang="en-US" dirty="0"/>
              <a:t>Midostaurin</a:t>
            </a:r>
          </a:p>
        </p:txBody>
      </p:sp>
      <p:sp>
        <p:nvSpPr>
          <p:cNvPr id="3" name="Content Placeholder 2">
            <a:extLst>
              <a:ext uri="{FF2B5EF4-FFF2-40B4-BE49-F238E27FC236}">
                <a16:creationId xmlns:a16="http://schemas.microsoft.com/office/drawing/2014/main" id="{9D868925-A7C7-4961-8E8E-1C1C109C807B}"/>
              </a:ext>
            </a:extLst>
          </p:cNvPr>
          <p:cNvSpPr>
            <a:spLocks noGrp="1"/>
          </p:cNvSpPr>
          <p:nvPr>
            <p:ph idx="1"/>
          </p:nvPr>
        </p:nvSpPr>
        <p:spPr/>
        <p:txBody>
          <a:bodyPr/>
          <a:lstStyle/>
          <a:p>
            <a:r>
              <a:rPr lang="en-US" dirty="0"/>
              <a:t>Multikinase inhibitor with broad activity, including against </a:t>
            </a:r>
            <a:r>
              <a:rPr lang="en-US" i="1" dirty="0"/>
              <a:t>KIT </a:t>
            </a:r>
            <a:r>
              <a:rPr lang="en-US" dirty="0"/>
              <a:t>D816V and wildtype </a:t>
            </a:r>
            <a:r>
              <a:rPr lang="en-US" i="1" dirty="0"/>
              <a:t>KIT</a:t>
            </a:r>
            <a:r>
              <a:rPr lang="en-US" baseline="30000" dirty="0"/>
              <a:t>1</a:t>
            </a:r>
            <a:endParaRPr lang="en-US" dirty="0"/>
          </a:p>
          <a:p>
            <a:pPr lvl="1"/>
            <a:r>
              <a:rPr lang="en-US" dirty="0"/>
              <a:t>IC</a:t>
            </a:r>
            <a:r>
              <a:rPr lang="en-US" baseline="-25000" dirty="0"/>
              <a:t>50</a:t>
            </a:r>
            <a:r>
              <a:rPr lang="en-US" dirty="0"/>
              <a:t>:</a:t>
            </a:r>
            <a:r>
              <a:rPr lang="en-US" baseline="30000" dirty="0"/>
              <a:t> </a:t>
            </a:r>
            <a:r>
              <a:rPr lang="en-US" dirty="0"/>
              <a:t>44 nM for </a:t>
            </a:r>
            <a:r>
              <a:rPr lang="en-US" i="1" dirty="0"/>
              <a:t>KIT </a:t>
            </a:r>
            <a:r>
              <a:rPr lang="en-US" dirty="0"/>
              <a:t>D816V, 138-345 nM for wild-type </a:t>
            </a:r>
            <a:r>
              <a:rPr lang="en-US" i="1" dirty="0"/>
              <a:t>KIT</a:t>
            </a:r>
            <a:endParaRPr lang="en-US" dirty="0"/>
          </a:p>
          <a:p>
            <a:r>
              <a:rPr lang="en-US" dirty="0"/>
              <a:t>FDA approved for treatment of adults with aggressive SM, SM-AHN, or MCL</a:t>
            </a:r>
            <a:r>
              <a:rPr lang="en-US" baseline="30000" dirty="0"/>
              <a:t>2</a:t>
            </a:r>
            <a:endParaRPr lang="en-US" dirty="0"/>
          </a:p>
          <a:p>
            <a:pPr lvl="1"/>
            <a:r>
              <a:rPr lang="en-US" dirty="0"/>
              <a:t>Approved in April 2017 based on results of a phase II trial</a:t>
            </a:r>
            <a:r>
              <a:rPr lang="en-US" baseline="30000" dirty="0"/>
              <a:t>3</a:t>
            </a:r>
            <a:endParaRPr lang="en-US" dirty="0"/>
          </a:p>
        </p:txBody>
      </p:sp>
      <p:sp>
        <p:nvSpPr>
          <p:cNvPr id="4" name="Text Box 15">
            <a:extLst>
              <a:ext uri="{FF2B5EF4-FFF2-40B4-BE49-F238E27FC236}">
                <a16:creationId xmlns:a16="http://schemas.microsoft.com/office/drawing/2014/main" id="{8FCBDFBC-88FE-456A-880D-ECBF1B937F6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Gilreath. Clin Pharmcol. 2019;11:77. 2. Midostaurin PI. 3. Kasamon. Oncologist. 2018;1511-1519.</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F3555864-D430-4D02-8C59-8C40056B47C5}"/>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31D27961-93EC-43B4-8883-0A5635E257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2561B8B9-6842-4513-B0A5-9E6BB52C9C51}"/>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64764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D0124-9B42-427B-8E9F-5768AA6BD946}"/>
              </a:ext>
            </a:extLst>
          </p:cNvPr>
          <p:cNvSpPr>
            <a:spLocks noGrp="1"/>
          </p:cNvSpPr>
          <p:nvPr>
            <p:ph type="title"/>
          </p:nvPr>
        </p:nvSpPr>
        <p:spPr/>
        <p:txBody>
          <a:bodyPr/>
          <a:lstStyle/>
          <a:p>
            <a:r>
              <a:rPr lang="en-US" dirty="0"/>
              <a:t>Registrational Phase II Trial of Midostaurin in Patients With ASM, SM-AHN, or MCL</a:t>
            </a:r>
          </a:p>
        </p:txBody>
      </p:sp>
      <p:sp>
        <p:nvSpPr>
          <p:cNvPr id="3" name="Content Placeholder 2">
            <a:extLst>
              <a:ext uri="{FF2B5EF4-FFF2-40B4-BE49-F238E27FC236}">
                <a16:creationId xmlns:a16="http://schemas.microsoft.com/office/drawing/2014/main" id="{58E6268E-0644-4436-BC19-67FFE4D39F71}"/>
              </a:ext>
            </a:extLst>
          </p:cNvPr>
          <p:cNvSpPr>
            <a:spLocks noGrp="1"/>
          </p:cNvSpPr>
          <p:nvPr>
            <p:ph idx="1"/>
          </p:nvPr>
        </p:nvSpPr>
        <p:spPr>
          <a:xfrm>
            <a:off x="604675" y="1513047"/>
            <a:ext cx="10877529" cy="418495"/>
          </a:xfrm>
        </p:spPr>
        <p:txBody>
          <a:bodyPr/>
          <a:lstStyle/>
          <a:p>
            <a:r>
              <a:rPr lang="en-US" sz="2200" dirty="0"/>
              <a:t>International, open-label, single-arm phase II trial using adapted Fleming 2-stage design</a:t>
            </a:r>
          </a:p>
          <a:p>
            <a:pPr lvl="1"/>
            <a:r>
              <a:rPr lang="en-US" sz="2000" dirty="0"/>
              <a:t>Planned sample size of n = 40 for stage 1; if efficacy declared, extension phase enrolled additional n = 40</a:t>
            </a:r>
          </a:p>
        </p:txBody>
      </p:sp>
      <p:sp>
        <p:nvSpPr>
          <p:cNvPr id="4" name="Text Box 15">
            <a:extLst>
              <a:ext uri="{FF2B5EF4-FFF2-40B4-BE49-F238E27FC236}">
                <a16:creationId xmlns:a16="http://schemas.microsoft.com/office/drawing/2014/main" id="{474C5C15-B83B-4E57-BA83-2FF8ED271D1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Gotlib. NEJM. 2016;374:2530.</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DF60D6F2-3EC3-42D5-BEE1-50079B4FC866}"/>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E7111CF1-E8FD-4F5D-9BB8-25F676495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7E67CD42-EF97-44B2-A6C3-084904A9AFB1}"/>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8" name="Content Placeholder 2">
            <a:extLst>
              <a:ext uri="{FF2B5EF4-FFF2-40B4-BE49-F238E27FC236}">
                <a16:creationId xmlns:a16="http://schemas.microsoft.com/office/drawing/2014/main" id="{5514CB7A-E6DD-4641-8AFD-7772D540FDC6}"/>
              </a:ext>
            </a:extLst>
          </p:cNvPr>
          <p:cNvSpPr txBox="1">
            <a:spLocks/>
          </p:cNvSpPr>
          <p:nvPr/>
        </p:nvSpPr>
        <p:spPr bwMode="auto">
          <a:xfrm>
            <a:off x="601820" y="4926458"/>
            <a:ext cx="5309278" cy="126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b="1" kern="0" dirty="0"/>
              <a:t>Primary endpoint:</a:t>
            </a:r>
            <a:r>
              <a:rPr lang="en-US" sz="2200" b="0" kern="0" dirty="0"/>
              <a:t> best overall response in first six 4-wk cycles maintained for </a:t>
            </a:r>
            <a:br>
              <a:rPr lang="en-US" sz="2200" b="0" kern="0" dirty="0"/>
            </a:br>
            <a:r>
              <a:rPr lang="en-US" sz="2200" b="0" kern="0" dirty="0"/>
              <a:t>≥8 wk (adjudicated by steering committee per modified Valent and Cheson criteria)</a:t>
            </a:r>
          </a:p>
        </p:txBody>
      </p:sp>
      <p:sp>
        <p:nvSpPr>
          <p:cNvPr id="9" name="Content Placeholder 4">
            <a:extLst>
              <a:ext uri="{FF2B5EF4-FFF2-40B4-BE49-F238E27FC236}">
                <a16:creationId xmlns:a16="http://schemas.microsoft.com/office/drawing/2014/main" id="{5C679AAF-2CBE-458D-91D8-FB7F60F323A1}"/>
              </a:ext>
            </a:extLst>
          </p:cNvPr>
          <p:cNvSpPr txBox="1">
            <a:spLocks/>
          </p:cNvSpPr>
          <p:nvPr/>
        </p:nvSpPr>
        <p:spPr>
          <a:xfrm>
            <a:off x="6252634" y="4926987"/>
            <a:ext cx="5229570" cy="1263205"/>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b="1" kern="0" dirty="0"/>
              <a:t>Secondary endpoints: </a:t>
            </a:r>
            <a:r>
              <a:rPr lang="en-US" sz="2200" b="0" kern="0" dirty="0"/>
              <a:t>OS, PFS, DoR, safety</a:t>
            </a:r>
          </a:p>
          <a:p>
            <a:r>
              <a:rPr lang="en-US" sz="2200" b="1" kern="0" dirty="0"/>
              <a:t>Exploratory endpoints:</a:t>
            </a:r>
            <a:r>
              <a:rPr lang="en-US" sz="2200" b="0" kern="0" dirty="0"/>
              <a:t> PROs, QoL</a:t>
            </a:r>
          </a:p>
          <a:p>
            <a:endParaRPr lang="en-US" sz="2200" b="0" kern="0" dirty="0"/>
          </a:p>
        </p:txBody>
      </p:sp>
      <p:sp>
        <p:nvSpPr>
          <p:cNvPr id="10" name="Text Box 45">
            <a:extLst>
              <a:ext uri="{FF2B5EF4-FFF2-40B4-BE49-F238E27FC236}">
                <a16:creationId xmlns:a16="http://schemas.microsoft.com/office/drawing/2014/main" id="{EEC4EB57-0FED-4D9D-978C-EDD8B5C64B14}"/>
              </a:ext>
            </a:extLst>
          </p:cNvPr>
          <p:cNvSpPr txBox="1">
            <a:spLocks noChangeArrowheads="1"/>
          </p:cNvSpPr>
          <p:nvPr/>
        </p:nvSpPr>
        <p:spPr bwMode="auto">
          <a:xfrm>
            <a:off x="627064" y="2669176"/>
            <a:ext cx="294458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Adults with ASM, SM-AHN, or MCL; &lt;3 prior treatments for mastocytosis; cardiac EF ≥50%; adequate hepatic and renal function; ECOG PS 0-3</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(ITT, N = 116; primary efficacy, n = 89*)</a:t>
            </a:r>
            <a:endParaRPr lang="en-US" altLang="en-US" sz="1800" b="0" dirty="0">
              <a:solidFill>
                <a:schemeClr val="bg1"/>
              </a:solidFill>
              <a:latin typeface="Calibri" panose="020F0502020204030204" pitchFamily="34" charset="0"/>
            </a:endParaRPr>
          </a:p>
        </p:txBody>
      </p:sp>
      <p:sp>
        <p:nvSpPr>
          <p:cNvPr id="11" name="Rectangle 46">
            <a:extLst>
              <a:ext uri="{FF2B5EF4-FFF2-40B4-BE49-F238E27FC236}">
                <a16:creationId xmlns:a16="http://schemas.microsoft.com/office/drawing/2014/main" id="{36FB1357-9E93-44FB-958B-732865361CA4}"/>
              </a:ext>
            </a:extLst>
          </p:cNvPr>
          <p:cNvSpPr>
            <a:spLocks noChangeArrowheads="1"/>
          </p:cNvSpPr>
          <p:nvPr/>
        </p:nvSpPr>
        <p:spPr bwMode="auto">
          <a:xfrm>
            <a:off x="8497889" y="3223173"/>
            <a:ext cx="253841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0" i="1" dirty="0">
                <a:solidFill>
                  <a:schemeClr val="bg1"/>
                </a:solidFill>
                <a:latin typeface="Calibri" panose="020F0502020204030204" pitchFamily="34" charset="0"/>
              </a:rPr>
              <a:t>Until PD, death, unacceptable toxicity, or consent withdrawal</a:t>
            </a:r>
          </a:p>
        </p:txBody>
      </p:sp>
      <p:sp>
        <p:nvSpPr>
          <p:cNvPr id="13" name="Rectangle 49">
            <a:extLst>
              <a:ext uri="{FF2B5EF4-FFF2-40B4-BE49-F238E27FC236}">
                <a16:creationId xmlns:a16="http://schemas.microsoft.com/office/drawing/2014/main" id="{15D198B9-9CD7-4FD5-B9CA-E214B3B20C34}"/>
              </a:ext>
            </a:extLst>
          </p:cNvPr>
          <p:cNvSpPr>
            <a:spLocks noChangeArrowheads="1"/>
          </p:cNvSpPr>
          <p:nvPr/>
        </p:nvSpPr>
        <p:spPr bwMode="auto">
          <a:xfrm>
            <a:off x="4418714" y="3333207"/>
            <a:ext cx="3232112" cy="70326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Midostaurin</a:t>
            </a:r>
            <a:r>
              <a:rPr lang="en-US" altLang="en-US" sz="1800" b="0" dirty="0">
                <a:solidFill>
                  <a:schemeClr val="tx1"/>
                </a:solidFill>
                <a:latin typeface="Calibri" panose="020F0502020204030204" pitchFamily="34" charset="0"/>
              </a:rPr>
              <a:t> 100 mg PO BID </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in 4-wk cycles</a:t>
            </a:r>
          </a:p>
        </p:txBody>
      </p:sp>
      <p:sp>
        <p:nvSpPr>
          <p:cNvPr id="16" name="Line 52">
            <a:extLst>
              <a:ext uri="{FF2B5EF4-FFF2-40B4-BE49-F238E27FC236}">
                <a16:creationId xmlns:a16="http://schemas.microsoft.com/office/drawing/2014/main" id="{D64B3F0C-DF28-41D5-986B-573374F8C536}"/>
              </a:ext>
            </a:extLst>
          </p:cNvPr>
          <p:cNvSpPr>
            <a:spLocks noChangeShapeType="1"/>
          </p:cNvSpPr>
          <p:nvPr/>
        </p:nvSpPr>
        <p:spPr bwMode="auto">
          <a:xfrm>
            <a:off x="7834644" y="3684838"/>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9" name="Line 52">
            <a:extLst>
              <a:ext uri="{FF2B5EF4-FFF2-40B4-BE49-F238E27FC236}">
                <a16:creationId xmlns:a16="http://schemas.microsoft.com/office/drawing/2014/main" id="{F273BB53-292E-46DA-A0E4-8046654346E6}"/>
              </a:ext>
            </a:extLst>
          </p:cNvPr>
          <p:cNvSpPr>
            <a:spLocks noChangeShapeType="1"/>
          </p:cNvSpPr>
          <p:nvPr/>
        </p:nvSpPr>
        <p:spPr bwMode="auto">
          <a:xfrm>
            <a:off x="3755471" y="3684838"/>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0" name="Text Box 30">
            <a:extLst>
              <a:ext uri="{FF2B5EF4-FFF2-40B4-BE49-F238E27FC236}">
                <a16:creationId xmlns:a16="http://schemas.microsoft.com/office/drawing/2014/main" id="{0D555408-3096-4D5D-BD9F-938745248194}"/>
              </a:ext>
            </a:extLst>
          </p:cNvPr>
          <p:cNvSpPr txBox="1">
            <a:spLocks noChangeArrowheads="1"/>
          </p:cNvSpPr>
          <p:nvPr/>
        </p:nvSpPr>
        <p:spPr bwMode="auto">
          <a:xfrm>
            <a:off x="727077" y="4659312"/>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*Primary efficacy population consisted of patients with ≥1 measurable C-finding related to mastocytosis.</a:t>
            </a:r>
          </a:p>
        </p:txBody>
      </p:sp>
    </p:spTree>
    <p:extLst>
      <p:ext uri="{BB962C8B-B14F-4D97-AF65-F5344CB8AC3E}">
        <p14:creationId xmlns:p14="http://schemas.microsoft.com/office/powerpoint/2010/main" val="2326539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CE887-4117-4F84-A396-1093D39744B5}"/>
              </a:ext>
            </a:extLst>
          </p:cNvPr>
          <p:cNvSpPr>
            <a:spLocks noGrp="1"/>
          </p:cNvSpPr>
          <p:nvPr>
            <p:ph type="title"/>
          </p:nvPr>
        </p:nvSpPr>
        <p:spPr/>
        <p:txBody>
          <a:bodyPr/>
          <a:lstStyle/>
          <a:p>
            <a:r>
              <a:rPr lang="en-US" dirty="0"/>
              <a:t>Phase II Trial of Midostaurin in Advanced SM: Response in Primary Efficacy Population (Primary Endpoint)</a:t>
            </a:r>
          </a:p>
        </p:txBody>
      </p:sp>
      <p:sp>
        <p:nvSpPr>
          <p:cNvPr id="10" name="Content Placeholder 9">
            <a:extLst>
              <a:ext uri="{FF2B5EF4-FFF2-40B4-BE49-F238E27FC236}">
                <a16:creationId xmlns:a16="http://schemas.microsoft.com/office/drawing/2014/main" id="{6F9DE3FB-B7BE-496D-B0B7-0F58A25ACCA8}"/>
              </a:ext>
            </a:extLst>
          </p:cNvPr>
          <p:cNvSpPr>
            <a:spLocks noGrp="1"/>
          </p:cNvSpPr>
          <p:nvPr>
            <p:ph sz="half" idx="2"/>
          </p:nvPr>
        </p:nvSpPr>
        <p:spPr/>
        <p:txBody>
          <a:bodyPr/>
          <a:lstStyle/>
          <a:p>
            <a:r>
              <a:rPr lang="en-US" sz="2400" dirty="0"/>
              <a:t>ORR of 60% per modified Valent and Cheson criteria</a:t>
            </a:r>
            <a:r>
              <a:rPr lang="en-US" sz="2400" baseline="30000" dirty="0"/>
              <a:t>1</a:t>
            </a:r>
            <a:endParaRPr lang="en-US" sz="2400" dirty="0"/>
          </a:p>
          <a:p>
            <a:r>
              <a:rPr lang="en-US" sz="2400" dirty="0"/>
              <a:t>Lower ORRs reported in post hoc exploratory analyses of response per IWG criteria in trial population</a:t>
            </a:r>
            <a:r>
              <a:rPr lang="en-US" sz="2400" baseline="30000" dirty="0"/>
              <a:t>2</a:t>
            </a:r>
            <a:endParaRPr lang="en-US" sz="2400" dirty="0"/>
          </a:p>
          <a:p>
            <a:pPr lvl="1"/>
            <a:r>
              <a:rPr lang="en-US" sz="2200" dirty="0"/>
              <a:t>FDA analysis (evaluated n = 115): ORR of 17% (complete remission, 2%; partial remission, 15%)</a:t>
            </a:r>
          </a:p>
          <a:p>
            <a:pPr lvl="1"/>
            <a:r>
              <a:rPr lang="en-US" sz="2200" dirty="0"/>
              <a:t>EMA analysis (evaluated n = 113): ORR of 28% (complete remission, 1%; partial remission, 15%; clinical improvement, 12%)</a:t>
            </a:r>
          </a:p>
        </p:txBody>
      </p:sp>
      <p:sp>
        <p:nvSpPr>
          <p:cNvPr id="4" name="Text Box 15">
            <a:extLst>
              <a:ext uri="{FF2B5EF4-FFF2-40B4-BE49-F238E27FC236}">
                <a16:creationId xmlns:a16="http://schemas.microsoft.com/office/drawing/2014/main" id="{F3791720-FADF-4820-9A8E-9650CE4D671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Gotlib. NEJM. 2016;374:2530. 2. Shomali. Int J Mol Sci. 2021;22:2983.</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48AEF49B-EFE2-4BD3-AB74-232DC25AB93D}"/>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7AA0BB06-463D-47E4-A2D2-77D6AB50CD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28F7B3A3-1965-442F-A453-358125A78B7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7C116C02-5ECB-4E6C-B82A-8EB6BF3FD2C7}"/>
              </a:ext>
            </a:extLst>
          </p:cNvPr>
          <p:cNvGraphicFramePr>
            <a:graphicFrameLocks/>
          </p:cNvGraphicFramePr>
          <p:nvPr>
            <p:extLst>
              <p:ext uri="{D42A27DB-BD31-4B8C-83A1-F6EECF244321}">
                <p14:modId xmlns:p14="http://schemas.microsoft.com/office/powerpoint/2010/main" val="2090488157"/>
              </p:ext>
            </p:extLst>
          </p:nvPr>
        </p:nvGraphicFramePr>
        <p:xfrm>
          <a:off x="522288" y="1610437"/>
          <a:ext cx="5376672" cy="4236864"/>
        </p:xfrm>
        <a:graphic>
          <a:graphicData uri="http://schemas.openxmlformats.org/drawingml/2006/table">
            <a:tbl>
              <a:tblPr/>
              <a:tblGrid>
                <a:gridCol w="2554115">
                  <a:extLst>
                    <a:ext uri="{9D8B030D-6E8A-4147-A177-3AD203B41FA5}">
                      <a16:colId xmlns:a16="http://schemas.microsoft.com/office/drawing/2014/main" val="20000"/>
                    </a:ext>
                  </a:extLst>
                </a:gridCol>
                <a:gridCol w="2822557">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Outcome, n (%)</a:t>
                      </a:r>
                      <a:r>
                        <a:rPr kumimoji="0" lang="en-GB" sz="1400" b="1" i="0" u="none" strike="noStrike" cap="none" normalizeH="0" baseline="30000" dirty="0">
                          <a:ln>
                            <a:noFill/>
                          </a:ln>
                          <a:solidFill>
                            <a:schemeClr val="tx1"/>
                          </a:solidFill>
                          <a:effectLst/>
                          <a:latin typeface="Calibri" panose="020F0502020204030204" pitchFamily="34" charset="0"/>
                        </a:rPr>
                        <a:t>1</a:t>
                      </a: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Primary Efficacy Population</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Best overall 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Major response</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Complete remission</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Incomplete remission</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Pure clinical response</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Unspecified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Partial response</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Good partial response</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Minor partial 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0911863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5264540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98688361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evaluated for 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7953628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24.1 (10.8-NE)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745456997"/>
                  </a:ext>
                </a:extLst>
              </a:tr>
            </a:tbl>
          </a:graphicData>
        </a:graphic>
      </p:graphicFrame>
      <p:sp>
        <p:nvSpPr>
          <p:cNvPr id="12" name="Text Box 30">
            <a:extLst>
              <a:ext uri="{FF2B5EF4-FFF2-40B4-BE49-F238E27FC236}">
                <a16:creationId xmlns:a16="http://schemas.microsoft.com/office/drawing/2014/main" id="{FECD4F44-A66C-48E4-87DD-7298569DD9AA}"/>
              </a:ext>
            </a:extLst>
          </p:cNvPr>
          <p:cNvSpPr txBox="1">
            <a:spLocks noChangeArrowheads="1"/>
          </p:cNvSpPr>
          <p:nvPr/>
        </p:nvSpPr>
        <p:spPr bwMode="auto">
          <a:xfrm>
            <a:off x="522288" y="5866523"/>
            <a:ext cx="5376672"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*Major or partial response as best overall response.</a:t>
            </a:r>
          </a:p>
        </p:txBody>
      </p:sp>
    </p:spTree>
    <p:extLst>
      <p:ext uri="{BB962C8B-B14F-4D97-AF65-F5344CB8AC3E}">
        <p14:creationId xmlns:p14="http://schemas.microsoft.com/office/powerpoint/2010/main" val="1631343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279D7-49FB-4243-A7D2-1AB1A5AF62CD}"/>
              </a:ext>
            </a:extLst>
          </p:cNvPr>
          <p:cNvSpPr>
            <a:spLocks noGrp="1"/>
          </p:cNvSpPr>
          <p:nvPr>
            <p:ph type="title"/>
          </p:nvPr>
        </p:nvSpPr>
        <p:spPr/>
        <p:txBody>
          <a:bodyPr/>
          <a:lstStyle/>
          <a:p>
            <a:r>
              <a:rPr lang="en-US" dirty="0"/>
              <a:t>Phase II Trial of Midostaurin in Advanced SM: Clinicopathologic Measures of Response</a:t>
            </a:r>
          </a:p>
        </p:txBody>
      </p:sp>
      <p:sp>
        <p:nvSpPr>
          <p:cNvPr id="11" name="Text Box 15">
            <a:extLst>
              <a:ext uri="{FF2B5EF4-FFF2-40B4-BE49-F238E27FC236}">
                <a16:creationId xmlns:a16="http://schemas.microsoft.com/office/drawing/2014/main" id="{57D6CB89-AEFA-4DCE-8460-CF761CC545BE}"/>
              </a:ext>
            </a:extLst>
          </p:cNvPr>
          <p:cNvSpPr txBox="1">
            <a:spLocks noChangeArrowheads="1"/>
          </p:cNvSpPr>
          <p:nvPr/>
        </p:nvSpPr>
        <p:spPr bwMode="auto">
          <a:xfrm>
            <a:off x="431223" y="63704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Gotlib. NEJM. 2016;374:2530.</a:t>
            </a:r>
            <a:endParaRPr lang="en-US" altLang="en-US" sz="1200" b="0" dirty="0">
              <a:solidFill>
                <a:schemeClr val="bg2"/>
              </a:solidFill>
              <a:latin typeface="Calibri" panose="020F0502020204030204" pitchFamily="34" charset="0"/>
              <a:cs typeface="+mn-cs"/>
            </a:endParaRPr>
          </a:p>
        </p:txBody>
      </p:sp>
      <p:grpSp>
        <p:nvGrpSpPr>
          <p:cNvPr id="12" name="Group 11">
            <a:extLst>
              <a:ext uri="{FF2B5EF4-FFF2-40B4-BE49-F238E27FC236}">
                <a16:creationId xmlns:a16="http://schemas.microsoft.com/office/drawing/2014/main" id="{31FA8C7E-1FD6-4DE1-9D67-A95AB9997B43}"/>
              </a:ext>
            </a:extLst>
          </p:cNvPr>
          <p:cNvGrpSpPr/>
          <p:nvPr/>
        </p:nvGrpSpPr>
        <p:grpSpPr>
          <a:xfrm>
            <a:off x="9392911" y="6207927"/>
            <a:ext cx="2488502" cy="454909"/>
            <a:chOff x="9392911" y="6207927"/>
            <a:chExt cx="2488502" cy="454909"/>
          </a:xfrm>
        </p:grpSpPr>
        <p:pic>
          <p:nvPicPr>
            <p:cNvPr id="13" name="Picture 12" descr="A picture containing text, ax, wheel&#10;&#10;Description automatically generated">
              <a:extLst>
                <a:ext uri="{FF2B5EF4-FFF2-40B4-BE49-F238E27FC236}">
                  <a16:creationId xmlns:a16="http://schemas.microsoft.com/office/drawing/2014/main" id="{933049B8-82C1-49D6-B100-B0E1E80F6F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4" name="Rectangle 8">
              <a:extLst>
                <a:ext uri="{FF2B5EF4-FFF2-40B4-BE49-F238E27FC236}">
                  <a16:creationId xmlns:a16="http://schemas.microsoft.com/office/drawing/2014/main" id="{F7883F76-1F80-445E-BBB9-EA2E5D81F76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8" name="Text Box 30">
            <a:extLst>
              <a:ext uri="{FF2B5EF4-FFF2-40B4-BE49-F238E27FC236}">
                <a16:creationId xmlns:a16="http://schemas.microsoft.com/office/drawing/2014/main" id="{87F4874D-FA5B-4304-AAFD-AD64ABD74844}"/>
              </a:ext>
            </a:extLst>
          </p:cNvPr>
          <p:cNvSpPr txBox="1">
            <a:spLocks noChangeArrowheads="1"/>
          </p:cNvSpPr>
          <p:nvPr/>
        </p:nvSpPr>
        <p:spPr bwMode="auto">
          <a:xfrm>
            <a:off x="841395" y="5905911"/>
            <a:ext cx="3726557"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*Best percentage change of 160%. </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Best percentage changes of 118% and 185%.</a:t>
            </a:r>
            <a:endParaRPr lang="en-US" altLang="en-US" sz="1400" dirty="0">
              <a:solidFill>
                <a:schemeClr val="bg1"/>
              </a:solidFill>
              <a:latin typeface="Calibri" panose="020F0502020204030204" pitchFamily="34" charset="0"/>
            </a:endParaRPr>
          </a:p>
        </p:txBody>
      </p:sp>
      <p:cxnSp>
        <p:nvCxnSpPr>
          <p:cNvPr id="4" name="Straight Connector 3">
            <a:extLst>
              <a:ext uri="{FF2B5EF4-FFF2-40B4-BE49-F238E27FC236}">
                <a16:creationId xmlns:a16="http://schemas.microsoft.com/office/drawing/2014/main" id="{29376826-0D9A-C645-A04C-68EB00A83154}"/>
              </a:ext>
            </a:extLst>
          </p:cNvPr>
          <p:cNvCxnSpPr/>
          <p:nvPr/>
        </p:nvCxnSpPr>
        <p:spPr bwMode="auto">
          <a:xfrm flipV="1">
            <a:off x="1461407" y="2743200"/>
            <a:ext cx="0" cy="2555421"/>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3EFD0E33-B182-274F-ABA9-6C69478824BC}"/>
              </a:ext>
            </a:extLst>
          </p:cNvPr>
          <p:cNvCxnSpPr>
            <a:cxnSpLocks/>
          </p:cNvCxnSpPr>
          <p:nvPr/>
        </p:nvCxnSpPr>
        <p:spPr bwMode="auto">
          <a:xfrm flipH="1">
            <a:off x="1396093" y="275136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C141457F-7CB4-254C-BA5B-2C48EC747484}"/>
              </a:ext>
            </a:extLst>
          </p:cNvPr>
          <p:cNvCxnSpPr>
            <a:cxnSpLocks/>
          </p:cNvCxnSpPr>
          <p:nvPr/>
        </p:nvCxnSpPr>
        <p:spPr bwMode="auto">
          <a:xfrm flipH="1">
            <a:off x="1396093" y="338545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C9E099BB-C8D7-9646-926E-F3BAD57BFD6D}"/>
              </a:ext>
            </a:extLst>
          </p:cNvPr>
          <p:cNvCxnSpPr>
            <a:cxnSpLocks/>
          </p:cNvCxnSpPr>
          <p:nvPr/>
        </p:nvCxnSpPr>
        <p:spPr bwMode="auto">
          <a:xfrm flipH="1">
            <a:off x="1396093" y="40195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7C2B648-B9F1-7042-9617-348ADB2A4104}"/>
              </a:ext>
            </a:extLst>
          </p:cNvPr>
          <p:cNvCxnSpPr>
            <a:cxnSpLocks/>
          </p:cNvCxnSpPr>
          <p:nvPr/>
        </p:nvCxnSpPr>
        <p:spPr bwMode="auto">
          <a:xfrm flipH="1">
            <a:off x="1396093" y="46536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5CA1BFCD-81E4-8C4D-A7BA-BF3BA9850F28}"/>
              </a:ext>
            </a:extLst>
          </p:cNvPr>
          <p:cNvCxnSpPr>
            <a:cxnSpLocks/>
          </p:cNvCxnSpPr>
          <p:nvPr/>
        </p:nvCxnSpPr>
        <p:spPr bwMode="auto">
          <a:xfrm flipH="1">
            <a:off x="1396093" y="5287735"/>
            <a:ext cx="64008" cy="0"/>
          </a:xfrm>
          <a:prstGeom prst="line">
            <a:avLst/>
          </a:prstGeom>
          <a:noFill/>
          <a:ln w="28575" cap="flat" cmpd="sng" algn="ctr">
            <a:solidFill>
              <a:schemeClr val="bg1"/>
            </a:solidFill>
            <a:prstDash val="solid"/>
            <a:round/>
            <a:headEnd type="none" w="med" len="med"/>
            <a:tailEnd type="none" w="med" len="med"/>
          </a:ln>
          <a:effectLst/>
        </p:spPr>
      </p:cxnSp>
      <p:sp>
        <p:nvSpPr>
          <p:cNvPr id="16" name="TextBox 15">
            <a:extLst>
              <a:ext uri="{FF2B5EF4-FFF2-40B4-BE49-F238E27FC236}">
                <a16:creationId xmlns:a16="http://schemas.microsoft.com/office/drawing/2014/main" id="{82281F8D-13F8-D346-9D37-329B1BD8BA8A}"/>
              </a:ext>
            </a:extLst>
          </p:cNvPr>
          <p:cNvSpPr txBox="1"/>
          <p:nvPr/>
        </p:nvSpPr>
        <p:spPr bwMode="auto">
          <a:xfrm>
            <a:off x="1753577" y="2800682"/>
            <a:ext cx="12427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Yes (n = 24)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No (n = 48)</a:t>
            </a:r>
          </a:p>
        </p:txBody>
      </p:sp>
      <p:sp>
        <p:nvSpPr>
          <p:cNvPr id="22" name="Rectangle 21">
            <a:extLst>
              <a:ext uri="{FF2B5EF4-FFF2-40B4-BE49-F238E27FC236}">
                <a16:creationId xmlns:a16="http://schemas.microsoft.com/office/drawing/2014/main" id="{0EC7880E-477D-324C-9BD1-46E4EAEB8275}"/>
              </a:ext>
            </a:extLst>
          </p:cNvPr>
          <p:cNvSpPr/>
          <p:nvPr/>
        </p:nvSpPr>
        <p:spPr bwMode="auto">
          <a:xfrm>
            <a:off x="1649863" y="2906486"/>
            <a:ext cx="136372" cy="1363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ABD4DD33-AB6B-4E46-BB05-3A79380F9331}"/>
              </a:ext>
            </a:extLst>
          </p:cNvPr>
          <p:cNvSpPr/>
          <p:nvPr/>
        </p:nvSpPr>
        <p:spPr bwMode="auto">
          <a:xfrm>
            <a:off x="1649863" y="3148693"/>
            <a:ext cx="136372" cy="13637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TextBox 23">
            <a:extLst>
              <a:ext uri="{FF2B5EF4-FFF2-40B4-BE49-F238E27FC236}">
                <a16:creationId xmlns:a16="http://schemas.microsoft.com/office/drawing/2014/main" id="{A9111892-7402-9845-B6FD-9F767FF6E5BF}"/>
              </a:ext>
            </a:extLst>
          </p:cNvPr>
          <p:cNvSpPr txBox="1"/>
          <p:nvPr/>
        </p:nvSpPr>
        <p:spPr bwMode="auto">
          <a:xfrm>
            <a:off x="818286" y="25876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5" name="TextBox 24">
            <a:extLst>
              <a:ext uri="{FF2B5EF4-FFF2-40B4-BE49-F238E27FC236}">
                <a16:creationId xmlns:a16="http://schemas.microsoft.com/office/drawing/2014/main" id="{6D960EAF-95D1-3249-85EC-B0FB7C975C2B}"/>
              </a:ext>
            </a:extLst>
          </p:cNvPr>
          <p:cNvSpPr txBox="1"/>
          <p:nvPr/>
        </p:nvSpPr>
        <p:spPr bwMode="auto">
          <a:xfrm>
            <a:off x="818286" y="3220261"/>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26" name="TextBox 25">
            <a:extLst>
              <a:ext uri="{FF2B5EF4-FFF2-40B4-BE49-F238E27FC236}">
                <a16:creationId xmlns:a16="http://schemas.microsoft.com/office/drawing/2014/main" id="{D3456F46-F590-B64C-9DF7-EE661FE08408}"/>
              </a:ext>
            </a:extLst>
          </p:cNvPr>
          <p:cNvSpPr txBox="1"/>
          <p:nvPr/>
        </p:nvSpPr>
        <p:spPr bwMode="auto">
          <a:xfrm>
            <a:off x="818286" y="3852899"/>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7" name="TextBox 26">
            <a:extLst>
              <a:ext uri="{FF2B5EF4-FFF2-40B4-BE49-F238E27FC236}">
                <a16:creationId xmlns:a16="http://schemas.microsoft.com/office/drawing/2014/main" id="{1FAF7442-373E-6E42-A6FC-34218291C5BB}"/>
              </a:ext>
            </a:extLst>
          </p:cNvPr>
          <p:cNvSpPr txBox="1"/>
          <p:nvPr/>
        </p:nvSpPr>
        <p:spPr bwMode="auto">
          <a:xfrm>
            <a:off x="818286" y="4485537"/>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28" name="TextBox 27">
            <a:extLst>
              <a:ext uri="{FF2B5EF4-FFF2-40B4-BE49-F238E27FC236}">
                <a16:creationId xmlns:a16="http://schemas.microsoft.com/office/drawing/2014/main" id="{FE1AEA12-D1D2-364B-AF2A-14EF739F4D56}"/>
              </a:ext>
            </a:extLst>
          </p:cNvPr>
          <p:cNvSpPr txBox="1"/>
          <p:nvPr/>
        </p:nvSpPr>
        <p:spPr bwMode="auto">
          <a:xfrm>
            <a:off x="719138" y="5118176"/>
            <a:ext cx="698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9" name="TextBox 28">
            <a:extLst>
              <a:ext uri="{FF2B5EF4-FFF2-40B4-BE49-F238E27FC236}">
                <a16:creationId xmlns:a16="http://schemas.microsoft.com/office/drawing/2014/main" id="{A5C77804-465E-6444-B800-A6750C2D0448}"/>
              </a:ext>
            </a:extLst>
          </p:cNvPr>
          <p:cNvSpPr txBox="1"/>
          <p:nvPr/>
        </p:nvSpPr>
        <p:spPr bwMode="auto">
          <a:xfrm rot="16200000">
            <a:off x="-1368918" y="3865364"/>
            <a:ext cx="4152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Best Percentage Change From Baseline</a:t>
            </a:r>
          </a:p>
        </p:txBody>
      </p:sp>
      <p:sp>
        <p:nvSpPr>
          <p:cNvPr id="30" name="TextBox 29">
            <a:extLst>
              <a:ext uri="{FF2B5EF4-FFF2-40B4-BE49-F238E27FC236}">
                <a16:creationId xmlns:a16="http://schemas.microsoft.com/office/drawing/2014/main" id="{31CB7529-13F6-E549-A773-CC5BC3594C63}"/>
              </a:ext>
            </a:extLst>
          </p:cNvPr>
          <p:cNvSpPr txBox="1"/>
          <p:nvPr/>
        </p:nvSpPr>
        <p:spPr bwMode="auto">
          <a:xfrm>
            <a:off x="576945" y="1517485"/>
            <a:ext cx="4152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BM Mast Cell Burden</a:t>
            </a:r>
          </a:p>
        </p:txBody>
      </p:sp>
      <p:sp>
        <p:nvSpPr>
          <p:cNvPr id="31" name="TextBox 30">
            <a:extLst>
              <a:ext uri="{FF2B5EF4-FFF2-40B4-BE49-F238E27FC236}">
                <a16:creationId xmlns:a16="http://schemas.microsoft.com/office/drawing/2014/main" id="{E9BA727D-C42F-DB40-96DF-004F2B2C4271}"/>
              </a:ext>
            </a:extLst>
          </p:cNvPr>
          <p:cNvSpPr txBox="1"/>
          <p:nvPr/>
        </p:nvSpPr>
        <p:spPr bwMode="auto">
          <a:xfrm>
            <a:off x="1466742" y="1987466"/>
            <a:ext cx="2367643"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spcAft>
                <a:spcPct val="0"/>
              </a:spcAft>
              <a:buClrTx/>
              <a:buFontTx/>
              <a:buNone/>
            </a:pPr>
            <a:r>
              <a:rPr lang="en-US" sz="1400" b="0" dirty="0">
                <a:solidFill>
                  <a:schemeClr val="bg1"/>
                </a:solidFill>
                <a:latin typeface="Calibri" panose="020F0502020204030204" pitchFamily="34" charset="0"/>
              </a:rPr>
              <a:t>Decrease ≥50% confirmed during 2 consecutive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BM biopsies</a:t>
            </a:r>
          </a:p>
        </p:txBody>
      </p:sp>
      <p:cxnSp>
        <p:nvCxnSpPr>
          <p:cNvPr id="32" name="Straight Connector 31">
            <a:extLst>
              <a:ext uri="{FF2B5EF4-FFF2-40B4-BE49-F238E27FC236}">
                <a16:creationId xmlns:a16="http://schemas.microsoft.com/office/drawing/2014/main" id="{FFE69FCB-325A-8E49-B67A-09FB1F62D2E0}"/>
              </a:ext>
            </a:extLst>
          </p:cNvPr>
          <p:cNvCxnSpPr/>
          <p:nvPr/>
        </p:nvCxnSpPr>
        <p:spPr bwMode="auto">
          <a:xfrm flipV="1">
            <a:off x="5286725" y="2743200"/>
            <a:ext cx="0" cy="2555421"/>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8AE3043F-D41D-3A4B-BB95-3BA736A42795}"/>
              </a:ext>
            </a:extLst>
          </p:cNvPr>
          <p:cNvCxnSpPr>
            <a:cxnSpLocks/>
          </p:cNvCxnSpPr>
          <p:nvPr/>
        </p:nvCxnSpPr>
        <p:spPr bwMode="auto">
          <a:xfrm flipH="1">
            <a:off x="5221411" y="275136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FD1B35F-8419-4B4B-9B78-C483D2873B0B}"/>
              </a:ext>
            </a:extLst>
          </p:cNvPr>
          <p:cNvCxnSpPr>
            <a:cxnSpLocks/>
          </p:cNvCxnSpPr>
          <p:nvPr/>
        </p:nvCxnSpPr>
        <p:spPr bwMode="auto">
          <a:xfrm flipH="1">
            <a:off x="5221411" y="338545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2697F09F-7235-434E-9803-6F11F1FB6FF8}"/>
              </a:ext>
            </a:extLst>
          </p:cNvPr>
          <p:cNvCxnSpPr>
            <a:cxnSpLocks/>
          </p:cNvCxnSpPr>
          <p:nvPr/>
        </p:nvCxnSpPr>
        <p:spPr bwMode="auto">
          <a:xfrm flipH="1">
            <a:off x="5221411" y="40195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16543D05-2649-F34C-B02D-8A0AB17BBDCE}"/>
              </a:ext>
            </a:extLst>
          </p:cNvPr>
          <p:cNvCxnSpPr>
            <a:cxnSpLocks/>
          </p:cNvCxnSpPr>
          <p:nvPr/>
        </p:nvCxnSpPr>
        <p:spPr bwMode="auto">
          <a:xfrm flipH="1">
            <a:off x="5221411" y="46536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F5A487B3-0B6F-F747-94BD-FBD59FD0341E}"/>
              </a:ext>
            </a:extLst>
          </p:cNvPr>
          <p:cNvCxnSpPr>
            <a:cxnSpLocks/>
          </p:cNvCxnSpPr>
          <p:nvPr/>
        </p:nvCxnSpPr>
        <p:spPr bwMode="auto">
          <a:xfrm flipH="1">
            <a:off x="5221411" y="5287735"/>
            <a:ext cx="64008" cy="0"/>
          </a:xfrm>
          <a:prstGeom prst="line">
            <a:avLst/>
          </a:prstGeom>
          <a:noFill/>
          <a:ln w="28575" cap="flat" cmpd="sng" algn="ctr">
            <a:solidFill>
              <a:schemeClr val="bg1"/>
            </a:solidFill>
            <a:prstDash val="solid"/>
            <a:round/>
            <a:headEnd type="none" w="med" len="med"/>
            <a:tailEnd type="none" w="med" len="med"/>
          </a:ln>
          <a:effectLst/>
        </p:spPr>
      </p:cxnSp>
      <p:sp>
        <p:nvSpPr>
          <p:cNvPr id="39" name="TextBox 38">
            <a:extLst>
              <a:ext uri="{FF2B5EF4-FFF2-40B4-BE49-F238E27FC236}">
                <a16:creationId xmlns:a16="http://schemas.microsoft.com/office/drawing/2014/main" id="{3CBB8FF3-F8C7-2149-A158-AA775F3C5B34}"/>
              </a:ext>
            </a:extLst>
          </p:cNvPr>
          <p:cNvSpPr txBox="1"/>
          <p:nvPr/>
        </p:nvSpPr>
        <p:spPr bwMode="auto">
          <a:xfrm>
            <a:off x="5578895" y="2800682"/>
            <a:ext cx="12427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Yes (n = 32)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No (n = 57)</a:t>
            </a:r>
          </a:p>
        </p:txBody>
      </p:sp>
      <p:sp>
        <p:nvSpPr>
          <p:cNvPr id="40" name="Rectangle 39">
            <a:extLst>
              <a:ext uri="{FF2B5EF4-FFF2-40B4-BE49-F238E27FC236}">
                <a16:creationId xmlns:a16="http://schemas.microsoft.com/office/drawing/2014/main" id="{0AD394AA-65DD-984A-B00F-9A9D8594D63A}"/>
              </a:ext>
            </a:extLst>
          </p:cNvPr>
          <p:cNvSpPr/>
          <p:nvPr/>
        </p:nvSpPr>
        <p:spPr bwMode="auto">
          <a:xfrm>
            <a:off x="5475181" y="2906486"/>
            <a:ext cx="136372" cy="1363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81FB581C-EBB1-AD4F-8A2C-B4007495DF71}"/>
              </a:ext>
            </a:extLst>
          </p:cNvPr>
          <p:cNvSpPr/>
          <p:nvPr/>
        </p:nvSpPr>
        <p:spPr bwMode="auto">
          <a:xfrm>
            <a:off x="5475181" y="3148693"/>
            <a:ext cx="136372" cy="13637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TextBox 41">
            <a:extLst>
              <a:ext uri="{FF2B5EF4-FFF2-40B4-BE49-F238E27FC236}">
                <a16:creationId xmlns:a16="http://schemas.microsoft.com/office/drawing/2014/main" id="{9BDCD4E1-AF64-7243-8100-F1EBB2BF5120}"/>
              </a:ext>
            </a:extLst>
          </p:cNvPr>
          <p:cNvSpPr txBox="1"/>
          <p:nvPr/>
        </p:nvSpPr>
        <p:spPr bwMode="auto">
          <a:xfrm>
            <a:off x="4643604" y="25876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3" name="TextBox 42">
            <a:extLst>
              <a:ext uri="{FF2B5EF4-FFF2-40B4-BE49-F238E27FC236}">
                <a16:creationId xmlns:a16="http://schemas.microsoft.com/office/drawing/2014/main" id="{77B37741-24C2-EF4D-82FA-297F38709DD7}"/>
              </a:ext>
            </a:extLst>
          </p:cNvPr>
          <p:cNvSpPr txBox="1"/>
          <p:nvPr/>
        </p:nvSpPr>
        <p:spPr bwMode="auto">
          <a:xfrm>
            <a:off x="4643604" y="3220261"/>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44" name="TextBox 43">
            <a:extLst>
              <a:ext uri="{FF2B5EF4-FFF2-40B4-BE49-F238E27FC236}">
                <a16:creationId xmlns:a16="http://schemas.microsoft.com/office/drawing/2014/main" id="{C6D3FC54-B4C0-C945-B2B4-DF7A601E0416}"/>
              </a:ext>
            </a:extLst>
          </p:cNvPr>
          <p:cNvSpPr txBox="1"/>
          <p:nvPr/>
        </p:nvSpPr>
        <p:spPr bwMode="auto">
          <a:xfrm>
            <a:off x="4643604" y="3852899"/>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5" name="TextBox 44">
            <a:extLst>
              <a:ext uri="{FF2B5EF4-FFF2-40B4-BE49-F238E27FC236}">
                <a16:creationId xmlns:a16="http://schemas.microsoft.com/office/drawing/2014/main" id="{39BE71EC-A456-F147-A034-C9636C9D4383}"/>
              </a:ext>
            </a:extLst>
          </p:cNvPr>
          <p:cNvSpPr txBox="1"/>
          <p:nvPr/>
        </p:nvSpPr>
        <p:spPr bwMode="auto">
          <a:xfrm>
            <a:off x="4643604" y="4485537"/>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46" name="TextBox 45">
            <a:extLst>
              <a:ext uri="{FF2B5EF4-FFF2-40B4-BE49-F238E27FC236}">
                <a16:creationId xmlns:a16="http://schemas.microsoft.com/office/drawing/2014/main" id="{328AEB88-BA6D-BC42-B5F0-B19899216016}"/>
              </a:ext>
            </a:extLst>
          </p:cNvPr>
          <p:cNvSpPr txBox="1"/>
          <p:nvPr/>
        </p:nvSpPr>
        <p:spPr bwMode="auto">
          <a:xfrm>
            <a:off x="4544456" y="5118176"/>
            <a:ext cx="698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7" name="TextBox 46">
            <a:extLst>
              <a:ext uri="{FF2B5EF4-FFF2-40B4-BE49-F238E27FC236}">
                <a16:creationId xmlns:a16="http://schemas.microsoft.com/office/drawing/2014/main" id="{C25AA6E2-37E5-7E48-BA35-7370B6EC00F2}"/>
              </a:ext>
            </a:extLst>
          </p:cNvPr>
          <p:cNvSpPr txBox="1"/>
          <p:nvPr/>
        </p:nvSpPr>
        <p:spPr bwMode="auto">
          <a:xfrm rot="16200000">
            <a:off x="2456400" y="3865364"/>
            <a:ext cx="4152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Best Percentage Change From Baseline</a:t>
            </a:r>
          </a:p>
        </p:txBody>
      </p:sp>
      <p:sp>
        <p:nvSpPr>
          <p:cNvPr id="48" name="TextBox 47">
            <a:extLst>
              <a:ext uri="{FF2B5EF4-FFF2-40B4-BE49-F238E27FC236}">
                <a16:creationId xmlns:a16="http://schemas.microsoft.com/office/drawing/2014/main" id="{847417ED-203A-7C46-9EDD-1DE9E2C8FC5E}"/>
              </a:ext>
            </a:extLst>
          </p:cNvPr>
          <p:cNvSpPr txBox="1"/>
          <p:nvPr/>
        </p:nvSpPr>
        <p:spPr bwMode="auto">
          <a:xfrm>
            <a:off x="4402263" y="1517485"/>
            <a:ext cx="4152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Serum Tryptase Level</a:t>
            </a:r>
          </a:p>
        </p:txBody>
      </p:sp>
      <p:sp>
        <p:nvSpPr>
          <p:cNvPr id="49" name="TextBox 48">
            <a:extLst>
              <a:ext uri="{FF2B5EF4-FFF2-40B4-BE49-F238E27FC236}">
                <a16:creationId xmlns:a16="http://schemas.microsoft.com/office/drawing/2014/main" id="{81D1309A-6290-E846-B40C-193DE301562F}"/>
              </a:ext>
            </a:extLst>
          </p:cNvPr>
          <p:cNvSpPr txBox="1"/>
          <p:nvPr/>
        </p:nvSpPr>
        <p:spPr bwMode="auto">
          <a:xfrm>
            <a:off x="5292060" y="1987466"/>
            <a:ext cx="236764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pPr>
            <a:r>
              <a:rPr lang="en-US" sz="1400" b="0" dirty="0">
                <a:solidFill>
                  <a:schemeClr val="bg1"/>
                </a:solidFill>
                <a:latin typeface="Calibri" panose="020F0502020204030204" pitchFamily="34" charset="0"/>
              </a:rPr>
              <a:t>Decrease ≥50% confirmed during 2 cycles (56 days)</a:t>
            </a:r>
          </a:p>
        </p:txBody>
      </p:sp>
      <p:cxnSp>
        <p:nvCxnSpPr>
          <p:cNvPr id="50" name="Straight Connector 49">
            <a:extLst>
              <a:ext uri="{FF2B5EF4-FFF2-40B4-BE49-F238E27FC236}">
                <a16:creationId xmlns:a16="http://schemas.microsoft.com/office/drawing/2014/main" id="{4DBF2630-DB3C-EC4F-B08C-2C6C2E2218BB}"/>
              </a:ext>
            </a:extLst>
          </p:cNvPr>
          <p:cNvCxnSpPr/>
          <p:nvPr/>
        </p:nvCxnSpPr>
        <p:spPr bwMode="auto">
          <a:xfrm flipV="1">
            <a:off x="8970131" y="2743200"/>
            <a:ext cx="0" cy="2555421"/>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DDEFBE50-A9E0-8244-9D9B-8A9B9BE580B5}"/>
              </a:ext>
            </a:extLst>
          </p:cNvPr>
          <p:cNvCxnSpPr>
            <a:cxnSpLocks/>
          </p:cNvCxnSpPr>
          <p:nvPr/>
        </p:nvCxnSpPr>
        <p:spPr bwMode="auto">
          <a:xfrm flipH="1">
            <a:off x="8904817" y="27577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05A8C298-CE8A-EE4E-8BEA-A61B9EF4FD04}"/>
              </a:ext>
            </a:extLst>
          </p:cNvPr>
          <p:cNvCxnSpPr>
            <a:cxnSpLocks/>
          </p:cNvCxnSpPr>
          <p:nvPr/>
        </p:nvCxnSpPr>
        <p:spPr bwMode="auto">
          <a:xfrm flipH="1">
            <a:off x="8904817" y="29819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B3145AA9-E98F-2944-B3F8-8F8212581D01}"/>
              </a:ext>
            </a:extLst>
          </p:cNvPr>
          <p:cNvCxnSpPr>
            <a:cxnSpLocks/>
          </p:cNvCxnSpPr>
          <p:nvPr/>
        </p:nvCxnSpPr>
        <p:spPr bwMode="auto">
          <a:xfrm flipH="1">
            <a:off x="8904817" y="413483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D5FFA233-93D7-C543-9408-F36957B88E7E}"/>
              </a:ext>
            </a:extLst>
          </p:cNvPr>
          <p:cNvCxnSpPr>
            <a:cxnSpLocks/>
          </p:cNvCxnSpPr>
          <p:nvPr/>
        </p:nvCxnSpPr>
        <p:spPr bwMode="auto">
          <a:xfrm flipH="1">
            <a:off x="8904817" y="482657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C697EE3E-7B2C-1148-A735-FE04D7C98DED}"/>
              </a:ext>
            </a:extLst>
          </p:cNvPr>
          <p:cNvCxnSpPr>
            <a:cxnSpLocks/>
          </p:cNvCxnSpPr>
          <p:nvPr/>
        </p:nvCxnSpPr>
        <p:spPr bwMode="auto">
          <a:xfrm flipH="1">
            <a:off x="8904817" y="5287735"/>
            <a:ext cx="64008" cy="0"/>
          </a:xfrm>
          <a:prstGeom prst="line">
            <a:avLst/>
          </a:prstGeom>
          <a:noFill/>
          <a:ln w="28575" cap="flat" cmpd="sng" algn="ctr">
            <a:solidFill>
              <a:schemeClr val="bg1"/>
            </a:solidFill>
            <a:prstDash val="solid"/>
            <a:round/>
            <a:headEnd type="none" w="med" len="med"/>
            <a:tailEnd type="none" w="med" len="med"/>
          </a:ln>
          <a:effectLst/>
        </p:spPr>
      </p:cxnSp>
      <p:sp>
        <p:nvSpPr>
          <p:cNvPr id="57" name="TextBox 56">
            <a:extLst>
              <a:ext uri="{FF2B5EF4-FFF2-40B4-BE49-F238E27FC236}">
                <a16:creationId xmlns:a16="http://schemas.microsoft.com/office/drawing/2014/main" id="{0A984CF3-8866-814E-A4C5-8D7712CE7EB2}"/>
              </a:ext>
            </a:extLst>
          </p:cNvPr>
          <p:cNvSpPr txBox="1"/>
          <p:nvPr/>
        </p:nvSpPr>
        <p:spPr bwMode="auto">
          <a:xfrm>
            <a:off x="9195600" y="1855188"/>
            <a:ext cx="207092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Response (n = 30)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No response (n = 9)</a:t>
            </a:r>
          </a:p>
        </p:txBody>
      </p:sp>
      <p:sp>
        <p:nvSpPr>
          <p:cNvPr id="58" name="Rectangle 57">
            <a:extLst>
              <a:ext uri="{FF2B5EF4-FFF2-40B4-BE49-F238E27FC236}">
                <a16:creationId xmlns:a16="http://schemas.microsoft.com/office/drawing/2014/main" id="{3484649A-88FA-F642-92F5-571A41A387E8}"/>
              </a:ext>
            </a:extLst>
          </p:cNvPr>
          <p:cNvSpPr/>
          <p:nvPr/>
        </p:nvSpPr>
        <p:spPr bwMode="auto">
          <a:xfrm>
            <a:off x="9091887" y="1960992"/>
            <a:ext cx="136372" cy="1363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109BD91F-AC0D-DC4E-A82C-74B9B6349E79}"/>
              </a:ext>
            </a:extLst>
          </p:cNvPr>
          <p:cNvSpPr/>
          <p:nvPr/>
        </p:nvSpPr>
        <p:spPr bwMode="auto">
          <a:xfrm>
            <a:off x="9091887" y="2203199"/>
            <a:ext cx="136372" cy="13637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TextBox 59">
            <a:extLst>
              <a:ext uri="{FF2B5EF4-FFF2-40B4-BE49-F238E27FC236}">
                <a16:creationId xmlns:a16="http://schemas.microsoft.com/office/drawing/2014/main" id="{3944967A-84BA-264C-8A89-959AA43C0662}"/>
              </a:ext>
            </a:extLst>
          </p:cNvPr>
          <p:cNvSpPr txBox="1"/>
          <p:nvPr/>
        </p:nvSpPr>
        <p:spPr bwMode="auto">
          <a:xfrm>
            <a:off x="8358150" y="25876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61" name="TextBox 60">
            <a:extLst>
              <a:ext uri="{FF2B5EF4-FFF2-40B4-BE49-F238E27FC236}">
                <a16:creationId xmlns:a16="http://schemas.microsoft.com/office/drawing/2014/main" id="{79D3C300-98F9-BA40-A5EE-D5DA1A1932AF}"/>
              </a:ext>
            </a:extLst>
          </p:cNvPr>
          <p:cNvSpPr txBox="1"/>
          <p:nvPr/>
        </p:nvSpPr>
        <p:spPr bwMode="auto">
          <a:xfrm>
            <a:off x="8358150" y="281767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2" name="TextBox 61">
            <a:extLst>
              <a:ext uri="{FF2B5EF4-FFF2-40B4-BE49-F238E27FC236}">
                <a16:creationId xmlns:a16="http://schemas.microsoft.com/office/drawing/2014/main" id="{1C0CCBEA-0EE3-BE49-9295-97D0E6270B05}"/>
              </a:ext>
            </a:extLst>
          </p:cNvPr>
          <p:cNvSpPr txBox="1"/>
          <p:nvPr/>
        </p:nvSpPr>
        <p:spPr bwMode="auto">
          <a:xfrm>
            <a:off x="8358150" y="35078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63" name="TextBox 62">
            <a:extLst>
              <a:ext uri="{FF2B5EF4-FFF2-40B4-BE49-F238E27FC236}">
                <a16:creationId xmlns:a16="http://schemas.microsoft.com/office/drawing/2014/main" id="{7376DFAE-9FE1-2C4E-922D-C6233314B4BB}"/>
              </a:ext>
            </a:extLst>
          </p:cNvPr>
          <p:cNvSpPr txBox="1"/>
          <p:nvPr/>
        </p:nvSpPr>
        <p:spPr bwMode="auto">
          <a:xfrm>
            <a:off x="8358150" y="373787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64" name="TextBox 63">
            <a:extLst>
              <a:ext uri="{FF2B5EF4-FFF2-40B4-BE49-F238E27FC236}">
                <a16:creationId xmlns:a16="http://schemas.microsoft.com/office/drawing/2014/main" id="{7B6E609F-ED1E-F049-A2EF-D275B97B608B}"/>
              </a:ext>
            </a:extLst>
          </p:cNvPr>
          <p:cNvSpPr txBox="1"/>
          <p:nvPr/>
        </p:nvSpPr>
        <p:spPr bwMode="auto">
          <a:xfrm>
            <a:off x="8259002" y="5118176"/>
            <a:ext cx="698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-70</a:t>
            </a:r>
          </a:p>
        </p:txBody>
      </p:sp>
      <p:sp>
        <p:nvSpPr>
          <p:cNvPr id="65" name="TextBox 64">
            <a:extLst>
              <a:ext uri="{FF2B5EF4-FFF2-40B4-BE49-F238E27FC236}">
                <a16:creationId xmlns:a16="http://schemas.microsoft.com/office/drawing/2014/main" id="{54420E2F-1C7F-9A41-82C4-F9BA719B0F50}"/>
              </a:ext>
            </a:extLst>
          </p:cNvPr>
          <p:cNvSpPr txBox="1"/>
          <p:nvPr/>
        </p:nvSpPr>
        <p:spPr bwMode="auto">
          <a:xfrm rot="16200000">
            <a:off x="6232871" y="3865364"/>
            <a:ext cx="41528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Best Percentage Change From Baseline</a:t>
            </a:r>
          </a:p>
        </p:txBody>
      </p:sp>
      <p:sp>
        <p:nvSpPr>
          <p:cNvPr id="66" name="TextBox 65">
            <a:extLst>
              <a:ext uri="{FF2B5EF4-FFF2-40B4-BE49-F238E27FC236}">
                <a16:creationId xmlns:a16="http://schemas.microsoft.com/office/drawing/2014/main" id="{68224E67-7ED4-D941-8F93-7792A4F1DF2A}"/>
              </a:ext>
            </a:extLst>
          </p:cNvPr>
          <p:cNvSpPr txBox="1"/>
          <p:nvPr/>
        </p:nvSpPr>
        <p:spPr bwMode="auto">
          <a:xfrm>
            <a:off x="8985953" y="1517485"/>
            <a:ext cx="25202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Spleen Volume</a:t>
            </a:r>
          </a:p>
        </p:txBody>
      </p:sp>
      <p:sp>
        <p:nvSpPr>
          <p:cNvPr id="67" name="TextBox 66">
            <a:extLst>
              <a:ext uri="{FF2B5EF4-FFF2-40B4-BE49-F238E27FC236}">
                <a16:creationId xmlns:a16="http://schemas.microsoft.com/office/drawing/2014/main" id="{95A8CC9B-6D18-EE4B-8C87-7C990DA05860}"/>
              </a:ext>
            </a:extLst>
          </p:cNvPr>
          <p:cNvSpPr txBox="1"/>
          <p:nvPr/>
        </p:nvSpPr>
        <p:spPr bwMode="auto">
          <a:xfrm>
            <a:off x="10329712" y="2363097"/>
            <a:ext cx="1587232"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pPr>
            <a:r>
              <a:rPr lang="en-US" sz="1400" b="0" dirty="0">
                <a:solidFill>
                  <a:schemeClr val="bg1"/>
                </a:solidFill>
                <a:latin typeface="Calibri" panose="020F0502020204030204" pitchFamily="34" charset="0"/>
              </a:rPr>
              <a:t>8/39 had increase in volume</a:t>
            </a:r>
          </a:p>
        </p:txBody>
      </p:sp>
      <p:sp>
        <p:nvSpPr>
          <p:cNvPr id="68" name="TextBox 67">
            <a:extLst>
              <a:ext uri="{FF2B5EF4-FFF2-40B4-BE49-F238E27FC236}">
                <a16:creationId xmlns:a16="http://schemas.microsoft.com/office/drawing/2014/main" id="{E97DF0F9-0A05-764B-8649-215A28311924}"/>
              </a:ext>
            </a:extLst>
          </p:cNvPr>
          <p:cNvSpPr txBox="1"/>
          <p:nvPr/>
        </p:nvSpPr>
        <p:spPr bwMode="auto">
          <a:xfrm>
            <a:off x="9024499" y="2993518"/>
            <a:ext cx="1587232"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pPr>
            <a:r>
              <a:rPr lang="en-US" sz="1400" b="0" dirty="0">
                <a:solidFill>
                  <a:schemeClr val="bg1"/>
                </a:solidFill>
                <a:latin typeface="Calibri" panose="020F0502020204030204" pitchFamily="34" charset="0"/>
              </a:rPr>
              <a:t>10/39 had increase in volume ≥35%</a:t>
            </a:r>
          </a:p>
        </p:txBody>
      </p:sp>
      <p:sp>
        <p:nvSpPr>
          <p:cNvPr id="69" name="TextBox 68">
            <a:extLst>
              <a:ext uri="{FF2B5EF4-FFF2-40B4-BE49-F238E27FC236}">
                <a16:creationId xmlns:a16="http://schemas.microsoft.com/office/drawing/2014/main" id="{62DC68FC-09E9-2A4F-B8D1-A78C362007D1}"/>
              </a:ext>
            </a:extLst>
          </p:cNvPr>
          <p:cNvSpPr txBox="1"/>
          <p:nvPr/>
        </p:nvSpPr>
        <p:spPr bwMode="auto">
          <a:xfrm>
            <a:off x="8985953" y="5541158"/>
            <a:ext cx="176318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pPr>
            <a:r>
              <a:rPr lang="en-US" sz="1400" b="0" dirty="0">
                <a:solidFill>
                  <a:schemeClr val="bg1"/>
                </a:solidFill>
                <a:latin typeface="Calibri" panose="020F0502020204030204" pitchFamily="34" charset="0"/>
              </a:rPr>
              <a:t>30/39 had decrease in volume</a:t>
            </a:r>
          </a:p>
        </p:txBody>
      </p:sp>
      <p:sp>
        <p:nvSpPr>
          <p:cNvPr id="70" name="TextBox 69">
            <a:extLst>
              <a:ext uri="{FF2B5EF4-FFF2-40B4-BE49-F238E27FC236}">
                <a16:creationId xmlns:a16="http://schemas.microsoft.com/office/drawing/2014/main" id="{E70BAF01-1607-624A-BE2A-3D6852786280}"/>
              </a:ext>
            </a:extLst>
          </p:cNvPr>
          <p:cNvSpPr txBox="1"/>
          <p:nvPr/>
        </p:nvSpPr>
        <p:spPr bwMode="auto">
          <a:xfrm>
            <a:off x="10986112" y="4198564"/>
            <a:ext cx="64996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pPr>
            <a:r>
              <a:rPr lang="en-US" sz="1400" b="0" dirty="0">
                <a:solidFill>
                  <a:schemeClr val="bg1"/>
                </a:solidFill>
                <a:latin typeface="Calibri" panose="020F0502020204030204" pitchFamily="34" charset="0"/>
              </a:rPr>
              <a:t>-35%</a:t>
            </a:r>
          </a:p>
        </p:txBody>
      </p:sp>
      <p:cxnSp>
        <p:nvCxnSpPr>
          <p:cNvPr id="71" name="Straight Connector 70">
            <a:extLst>
              <a:ext uri="{FF2B5EF4-FFF2-40B4-BE49-F238E27FC236}">
                <a16:creationId xmlns:a16="http://schemas.microsoft.com/office/drawing/2014/main" id="{C7495837-6AD4-494C-AA7B-12BA0C0D1443}"/>
              </a:ext>
            </a:extLst>
          </p:cNvPr>
          <p:cNvCxnSpPr>
            <a:cxnSpLocks/>
          </p:cNvCxnSpPr>
          <p:nvPr/>
        </p:nvCxnSpPr>
        <p:spPr bwMode="auto">
          <a:xfrm>
            <a:off x="8985953" y="4483802"/>
            <a:ext cx="2367643" cy="0"/>
          </a:xfrm>
          <a:prstGeom prst="line">
            <a:avLst/>
          </a:prstGeom>
          <a:noFill/>
          <a:ln w="28575" cap="flat" cmpd="sng" algn="ctr">
            <a:solidFill>
              <a:schemeClr val="bg1"/>
            </a:solidFill>
            <a:prstDash val="sysDot"/>
            <a:round/>
            <a:headEnd type="none" w="med" len="med"/>
            <a:tailEnd type="none" w="med" len="med"/>
          </a:ln>
          <a:effectLst/>
        </p:spPr>
      </p:cxnSp>
      <p:sp>
        <p:nvSpPr>
          <p:cNvPr id="72" name="Right Brace 71">
            <a:extLst>
              <a:ext uri="{FF2B5EF4-FFF2-40B4-BE49-F238E27FC236}">
                <a16:creationId xmlns:a16="http://schemas.microsoft.com/office/drawing/2014/main" id="{D22E865C-1B19-ED41-96B7-945154188C3A}"/>
              </a:ext>
            </a:extLst>
          </p:cNvPr>
          <p:cNvSpPr/>
          <p:nvPr/>
        </p:nvSpPr>
        <p:spPr bwMode="auto">
          <a:xfrm rot="16200000">
            <a:off x="11037782" y="2588220"/>
            <a:ext cx="215206" cy="649969"/>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73" name="Right Brace 72">
            <a:extLst>
              <a:ext uri="{FF2B5EF4-FFF2-40B4-BE49-F238E27FC236}">
                <a16:creationId xmlns:a16="http://schemas.microsoft.com/office/drawing/2014/main" id="{90D0D0A0-9E6D-4A4A-8B70-DE6BBB846426}"/>
              </a:ext>
            </a:extLst>
          </p:cNvPr>
          <p:cNvSpPr/>
          <p:nvPr/>
        </p:nvSpPr>
        <p:spPr bwMode="auto">
          <a:xfrm rot="16200000">
            <a:off x="9189258" y="3270635"/>
            <a:ext cx="225446" cy="576332"/>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74" name="Right Brace 73">
            <a:extLst>
              <a:ext uri="{FF2B5EF4-FFF2-40B4-BE49-F238E27FC236}">
                <a16:creationId xmlns:a16="http://schemas.microsoft.com/office/drawing/2014/main" id="{B6585A14-A10D-474B-8826-FF043FC4ADE2}"/>
              </a:ext>
            </a:extLst>
          </p:cNvPr>
          <p:cNvSpPr/>
          <p:nvPr/>
        </p:nvSpPr>
        <p:spPr bwMode="auto">
          <a:xfrm rot="5400000">
            <a:off x="9782021" y="4492628"/>
            <a:ext cx="268857" cy="1807887"/>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cxnSp>
        <p:nvCxnSpPr>
          <p:cNvPr id="75" name="Straight Connector 74">
            <a:extLst>
              <a:ext uri="{FF2B5EF4-FFF2-40B4-BE49-F238E27FC236}">
                <a16:creationId xmlns:a16="http://schemas.microsoft.com/office/drawing/2014/main" id="{607C7E7D-D176-5D4F-B4C9-EF7E7D0A8CB8}"/>
              </a:ext>
            </a:extLst>
          </p:cNvPr>
          <p:cNvCxnSpPr>
            <a:cxnSpLocks/>
          </p:cNvCxnSpPr>
          <p:nvPr/>
        </p:nvCxnSpPr>
        <p:spPr bwMode="auto">
          <a:xfrm flipH="1">
            <a:off x="8904817" y="321252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2C80F9BD-3BBB-1149-A9F0-AB52446B5194}"/>
              </a:ext>
            </a:extLst>
          </p:cNvPr>
          <p:cNvCxnSpPr>
            <a:cxnSpLocks/>
          </p:cNvCxnSpPr>
          <p:nvPr/>
        </p:nvCxnSpPr>
        <p:spPr bwMode="auto">
          <a:xfrm flipH="1">
            <a:off x="8904817" y="34431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B81DCED6-D173-FC41-A478-65AF415BE0EC}"/>
              </a:ext>
            </a:extLst>
          </p:cNvPr>
          <p:cNvCxnSpPr>
            <a:cxnSpLocks/>
          </p:cNvCxnSpPr>
          <p:nvPr/>
        </p:nvCxnSpPr>
        <p:spPr bwMode="auto">
          <a:xfrm flipH="1">
            <a:off x="8904817" y="367368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D202632D-699F-0B4B-BBA9-2C9EA55FCA82}"/>
              </a:ext>
            </a:extLst>
          </p:cNvPr>
          <p:cNvCxnSpPr>
            <a:cxnSpLocks/>
          </p:cNvCxnSpPr>
          <p:nvPr/>
        </p:nvCxnSpPr>
        <p:spPr bwMode="auto">
          <a:xfrm flipH="1">
            <a:off x="8904817" y="390425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27C02CBD-F614-B542-9D34-566719D3363D}"/>
              </a:ext>
            </a:extLst>
          </p:cNvPr>
          <p:cNvCxnSpPr>
            <a:cxnSpLocks/>
          </p:cNvCxnSpPr>
          <p:nvPr/>
        </p:nvCxnSpPr>
        <p:spPr bwMode="auto">
          <a:xfrm flipH="1">
            <a:off x="8904817" y="436541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20D25DE0-EEE7-3148-95FB-1441128CD35B}"/>
              </a:ext>
            </a:extLst>
          </p:cNvPr>
          <p:cNvCxnSpPr>
            <a:cxnSpLocks/>
          </p:cNvCxnSpPr>
          <p:nvPr/>
        </p:nvCxnSpPr>
        <p:spPr bwMode="auto">
          <a:xfrm flipH="1">
            <a:off x="8904817" y="459599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D1E48688-6E61-514F-B84D-8A82DA128A99}"/>
              </a:ext>
            </a:extLst>
          </p:cNvPr>
          <p:cNvCxnSpPr>
            <a:cxnSpLocks/>
          </p:cNvCxnSpPr>
          <p:nvPr/>
        </p:nvCxnSpPr>
        <p:spPr bwMode="auto">
          <a:xfrm flipH="1">
            <a:off x="8904817" y="5057154"/>
            <a:ext cx="64008" cy="0"/>
          </a:xfrm>
          <a:prstGeom prst="line">
            <a:avLst/>
          </a:prstGeom>
          <a:noFill/>
          <a:ln w="28575" cap="flat" cmpd="sng" algn="ctr">
            <a:solidFill>
              <a:schemeClr val="bg1"/>
            </a:solidFill>
            <a:prstDash val="solid"/>
            <a:round/>
            <a:headEnd type="none" w="med" len="med"/>
            <a:tailEnd type="none" w="med" len="med"/>
          </a:ln>
          <a:effectLst/>
        </p:spPr>
      </p:cxnSp>
      <p:sp>
        <p:nvSpPr>
          <p:cNvPr id="82" name="TextBox 81">
            <a:extLst>
              <a:ext uri="{FF2B5EF4-FFF2-40B4-BE49-F238E27FC236}">
                <a16:creationId xmlns:a16="http://schemas.microsoft.com/office/drawing/2014/main" id="{9F98444E-0098-C44D-9368-5B51A329EA25}"/>
              </a:ext>
            </a:extLst>
          </p:cNvPr>
          <p:cNvSpPr txBox="1"/>
          <p:nvPr/>
        </p:nvSpPr>
        <p:spPr bwMode="auto">
          <a:xfrm>
            <a:off x="8358150" y="30477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83" name="TextBox 82">
            <a:extLst>
              <a:ext uri="{FF2B5EF4-FFF2-40B4-BE49-F238E27FC236}">
                <a16:creationId xmlns:a16="http://schemas.microsoft.com/office/drawing/2014/main" id="{42B69797-045D-FC4F-9112-974318AEFB52}"/>
              </a:ext>
            </a:extLst>
          </p:cNvPr>
          <p:cNvSpPr txBox="1"/>
          <p:nvPr/>
        </p:nvSpPr>
        <p:spPr bwMode="auto">
          <a:xfrm>
            <a:off x="8358150" y="327777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84" name="TextBox 83">
            <a:extLst>
              <a:ext uri="{FF2B5EF4-FFF2-40B4-BE49-F238E27FC236}">
                <a16:creationId xmlns:a16="http://schemas.microsoft.com/office/drawing/2014/main" id="{D98E2B16-2955-0E47-B7C9-744D496C6ED8}"/>
              </a:ext>
            </a:extLst>
          </p:cNvPr>
          <p:cNvSpPr txBox="1"/>
          <p:nvPr/>
        </p:nvSpPr>
        <p:spPr bwMode="auto">
          <a:xfrm>
            <a:off x="8358150" y="39679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85" name="TextBox 84">
            <a:extLst>
              <a:ext uri="{FF2B5EF4-FFF2-40B4-BE49-F238E27FC236}">
                <a16:creationId xmlns:a16="http://schemas.microsoft.com/office/drawing/2014/main" id="{1B5755C2-D4C1-6E47-A53C-C74EB8808F38}"/>
              </a:ext>
            </a:extLst>
          </p:cNvPr>
          <p:cNvSpPr txBox="1"/>
          <p:nvPr/>
        </p:nvSpPr>
        <p:spPr bwMode="auto">
          <a:xfrm>
            <a:off x="8358150" y="419797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86" name="TextBox 85">
            <a:extLst>
              <a:ext uri="{FF2B5EF4-FFF2-40B4-BE49-F238E27FC236}">
                <a16:creationId xmlns:a16="http://schemas.microsoft.com/office/drawing/2014/main" id="{71515E35-C475-4A4E-B4B5-A0DF0A9C8F81}"/>
              </a:ext>
            </a:extLst>
          </p:cNvPr>
          <p:cNvSpPr txBox="1"/>
          <p:nvPr/>
        </p:nvSpPr>
        <p:spPr bwMode="auto">
          <a:xfrm>
            <a:off x="8358150" y="44280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87" name="TextBox 86">
            <a:extLst>
              <a:ext uri="{FF2B5EF4-FFF2-40B4-BE49-F238E27FC236}">
                <a16:creationId xmlns:a16="http://schemas.microsoft.com/office/drawing/2014/main" id="{649B20B7-48AD-A249-A949-A2F91AA07932}"/>
              </a:ext>
            </a:extLst>
          </p:cNvPr>
          <p:cNvSpPr txBox="1"/>
          <p:nvPr/>
        </p:nvSpPr>
        <p:spPr bwMode="auto">
          <a:xfrm>
            <a:off x="8358150" y="465807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88" name="TextBox 87">
            <a:extLst>
              <a:ext uri="{FF2B5EF4-FFF2-40B4-BE49-F238E27FC236}">
                <a16:creationId xmlns:a16="http://schemas.microsoft.com/office/drawing/2014/main" id="{A417FD0E-C9C9-9B4C-AD00-6BDF69A57F68}"/>
              </a:ext>
            </a:extLst>
          </p:cNvPr>
          <p:cNvSpPr txBox="1"/>
          <p:nvPr/>
        </p:nvSpPr>
        <p:spPr bwMode="auto">
          <a:xfrm>
            <a:off x="8358150" y="4888123"/>
            <a:ext cx="599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89" name="TextBox 88">
            <a:extLst>
              <a:ext uri="{FF2B5EF4-FFF2-40B4-BE49-F238E27FC236}">
                <a16:creationId xmlns:a16="http://schemas.microsoft.com/office/drawing/2014/main" id="{925706A5-FB7B-2C46-A264-5A9F2C7B31E6}"/>
              </a:ext>
            </a:extLst>
          </p:cNvPr>
          <p:cNvSpPr txBox="1"/>
          <p:nvPr/>
        </p:nvSpPr>
        <p:spPr bwMode="auto">
          <a:xfrm>
            <a:off x="3562705" y="2596658"/>
            <a:ext cx="407165"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spcAft>
                <a:spcPct val="0"/>
              </a:spcAft>
              <a:buClrTx/>
              <a:buFontTx/>
              <a:buNone/>
            </a:pPr>
            <a:r>
              <a:rPr lang="en-US" sz="1400" b="0" dirty="0">
                <a:solidFill>
                  <a:schemeClr val="bg1"/>
                </a:solidFill>
                <a:latin typeface="Calibri" panose="020F0502020204030204" pitchFamily="34" charset="0"/>
              </a:rPr>
              <a:t>*</a:t>
            </a:r>
          </a:p>
        </p:txBody>
      </p:sp>
      <p:sp>
        <p:nvSpPr>
          <p:cNvPr id="90" name="TextBox 89">
            <a:extLst>
              <a:ext uri="{FF2B5EF4-FFF2-40B4-BE49-F238E27FC236}">
                <a16:creationId xmlns:a16="http://schemas.microsoft.com/office/drawing/2014/main" id="{D5242B51-3220-E04D-8629-23A8ABFB7EB8}"/>
              </a:ext>
            </a:extLst>
          </p:cNvPr>
          <p:cNvSpPr txBox="1"/>
          <p:nvPr/>
        </p:nvSpPr>
        <p:spPr bwMode="auto">
          <a:xfrm>
            <a:off x="7476457" y="2521112"/>
            <a:ext cx="407165"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1000"/>
              </a:spcBef>
              <a:spcAft>
                <a:spcPct val="0"/>
              </a:spcAft>
              <a:buClrTx/>
              <a:buFontTx/>
              <a:buNone/>
            </a:pPr>
            <a:r>
              <a:rPr lang="en-US" sz="1400" b="0" dirty="0">
                <a:solidFill>
                  <a:schemeClr val="bg1"/>
                </a:solidFill>
                <a:latin typeface="Calibri" panose="020F0502020204030204" pitchFamily="34" charset="0"/>
              </a:rPr>
              <a:t>†</a:t>
            </a:r>
          </a:p>
        </p:txBody>
      </p:sp>
      <p:cxnSp>
        <p:nvCxnSpPr>
          <p:cNvPr id="92" name="Straight Connector 91">
            <a:extLst>
              <a:ext uri="{FF2B5EF4-FFF2-40B4-BE49-F238E27FC236}">
                <a16:creationId xmlns:a16="http://schemas.microsoft.com/office/drawing/2014/main" id="{20F76B2E-1233-9744-AC31-606E2560540D}"/>
              </a:ext>
            </a:extLst>
          </p:cNvPr>
          <p:cNvCxnSpPr/>
          <p:nvPr/>
        </p:nvCxnSpPr>
        <p:spPr bwMode="auto">
          <a:xfrm>
            <a:off x="1486802" y="4031259"/>
            <a:ext cx="0" cy="1195294"/>
          </a:xfrm>
          <a:prstGeom prst="line">
            <a:avLst/>
          </a:prstGeom>
          <a:noFill/>
          <a:ln w="28575" cap="flat" cmpd="sng" algn="ctr">
            <a:solidFill>
              <a:schemeClr val="tx2"/>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0EF432B8-3FA9-6D49-B08C-FBFD580CC2AF}"/>
              </a:ext>
            </a:extLst>
          </p:cNvPr>
          <p:cNvCxnSpPr>
            <a:cxnSpLocks/>
          </p:cNvCxnSpPr>
          <p:nvPr/>
        </p:nvCxnSpPr>
        <p:spPr bwMode="auto">
          <a:xfrm>
            <a:off x="1798532" y="4019550"/>
            <a:ext cx="0" cy="1111782"/>
          </a:xfrm>
          <a:prstGeom prst="line">
            <a:avLst/>
          </a:prstGeom>
          <a:noFill/>
          <a:ln w="28575" cap="flat" cmpd="sng" algn="ctr">
            <a:solidFill>
              <a:schemeClr val="tx2"/>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D6DC440A-F935-304C-94A4-81126DE83760}"/>
              </a:ext>
            </a:extLst>
          </p:cNvPr>
          <p:cNvCxnSpPr>
            <a:cxnSpLocks/>
          </p:cNvCxnSpPr>
          <p:nvPr/>
        </p:nvCxnSpPr>
        <p:spPr bwMode="auto">
          <a:xfrm>
            <a:off x="2016743" y="4031259"/>
            <a:ext cx="0" cy="996146"/>
          </a:xfrm>
          <a:prstGeom prst="line">
            <a:avLst/>
          </a:prstGeom>
          <a:noFill/>
          <a:ln w="28575" cap="flat" cmpd="sng" algn="ctr">
            <a:solidFill>
              <a:schemeClr val="tx2"/>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434454D3-D226-594A-9E20-6C520CBE8ACD}"/>
              </a:ext>
            </a:extLst>
          </p:cNvPr>
          <p:cNvCxnSpPr>
            <a:cxnSpLocks/>
          </p:cNvCxnSpPr>
          <p:nvPr/>
        </p:nvCxnSpPr>
        <p:spPr bwMode="auto">
          <a:xfrm>
            <a:off x="3665431" y="3270864"/>
            <a:ext cx="0" cy="748686"/>
          </a:xfrm>
          <a:prstGeom prst="line">
            <a:avLst/>
          </a:prstGeom>
          <a:noFill/>
          <a:ln w="28575" cap="flat" cmpd="sng" algn="ctr">
            <a:solidFill>
              <a:schemeClr val="tx2"/>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68CA4A94-9BA4-4345-B79D-0EA425951359}"/>
              </a:ext>
            </a:extLst>
          </p:cNvPr>
          <p:cNvCxnSpPr>
            <a:cxnSpLocks/>
          </p:cNvCxnSpPr>
          <p:nvPr/>
        </p:nvCxnSpPr>
        <p:spPr bwMode="auto">
          <a:xfrm>
            <a:off x="3634694" y="3521477"/>
            <a:ext cx="0" cy="498073"/>
          </a:xfrm>
          <a:prstGeom prst="line">
            <a:avLst/>
          </a:prstGeom>
          <a:noFill/>
          <a:ln w="28575" cap="flat" cmpd="sng" algn="ctr">
            <a:solidFill>
              <a:schemeClr val="tx2"/>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D8D2AE15-FBB5-A941-85D4-747A3C51FBA6}"/>
              </a:ext>
            </a:extLst>
          </p:cNvPr>
          <p:cNvCxnSpPr>
            <a:cxnSpLocks/>
          </p:cNvCxnSpPr>
          <p:nvPr/>
        </p:nvCxnSpPr>
        <p:spPr bwMode="auto">
          <a:xfrm>
            <a:off x="3603957" y="3611551"/>
            <a:ext cx="0" cy="397917"/>
          </a:xfrm>
          <a:prstGeom prst="line">
            <a:avLst/>
          </a:prstGeom>
          <a:noFill/>
          <a:ln w="28575" cap="flat" cmpd="sng" algn="ctr">
            <a:solidFill>
              <a:schemeClr val="tx2"/>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29255135-E9C2-3047-A703-8AE637C141BD}"/>
              </a:ext>
            </a:extLst>
          </p:cNvPr>
          <p:cNvCxnSpPr>
            <a:cxnSpLocks/>
          </p:cNvCxnSpPr>
          <p:nvPr/>
        </p:nvCxnSpPr>
        <p:spPr bwMode="auto">
          <a:xfrm>
            <a:off x="3819117" y="2746352"/>
            <a:ext cx="0" cy="1273198"/>
          </a:xfrm>
          <a:prstGeom prst="line">
            <a:avLst/>
          </a:prstGeom>
          <a:noFill/>
          <a:ln w="28575" cap="flat" cmpd="sng" algn="ctr">
            <a:solidFill>
              <a:schemeClr val="tx2"/>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C914445C-3895-AF45-A729-288EC98ABF84}"/>
              </a:ext>
            </a:extLst>
          </p:cNvPr>
          <p:cNvCxnSpPr>
            <a:cxnSpLocks/>
          </p:cNvCxnSpPr>
          <p:nvPr/>
        </p:nvCxnSpPr>
        <p:spPr bwMode="auto">
          <a:xfrm>
            <a:off x="3696168" y="2971607"/>
            <a:ext cx="0" cy="1047943"/>
          </a:xfrm>
          <a:prstGeom prst="line">
            <a:avLst/>
          </a:prstGeom>
          <a:noFill/>
          <a:ln w="28575" cap="flat" cmpd="sng" algn="ctr">
            <a:solidFill>
              <a:schemeClr val="tx2"/>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64E42686-7049-2E44-ACB3-4020CC9BF457}"/>
              </a:ext>
            </a:extLst>
          </p:cNvPr>
          <p:cNvCxnSpPr>
            <a:cxnSpLocks/>
          </p:cNvCxnSpPr>
          <p:nvPr/>
        </p:nvCxnSpPr>
        <p:spPr bwMode="auto">
          <a:xfrm>
            <a:off x="3726905" y="2772289"/>
            <a:ext cx="0" cy="1247261"/>
          </a:xfrm>
          <a:prstGeom prst="line">
            <a:avLst/>
          </a:prstGeom>
          <a:noFill/>
          <a:ln w="28575" cap="flat" cmpd="sng" algn="ctr">
            <a:solidFill>
              <a:schemeClr val="tx2"/>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0259FC44-7486-7A47-8A3F-2A42C2D7E6EB}"/>
              </a:ext>
            </a:extLst>
          </p:cNvPr>
          <p:cNvCxnSpPr>
            <a:cxnSpLocks/>
          </p:cNvCxnSpPr>
          <p:nvPr/>
        </p:nvCxnSpPr>
        <p:spPr bwMode="auto">
          <a:xfrm>
            <a:off x="3757642" y="2765711"/>
            <a:ext cx="0" cy="1247261"/>
          </a:xfrm>
          <a:prstGeom prst="line">
            <a:avLst/>
          </a:prstGeom>
          <a:noFill/>
          <a:ln w="28575" cap="flat" cmpd="sng" algn="ctr">
            <a:solidFill>
              <a:schemeClr val="tx2"/>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A38C6D36-E8F9-AF4C-B9DE-94CD453F61AC}"/>
              </a:ext>
            </a:extLst>
          </p:cNvPr>
          <p:cNvCxnSpPr>
            <a:cxnSpLocks/>
          </p:cNvCxnSpPr>
          <p:nvPr/>
        </p:nvCxnSpPr>
        <p:spPr bwMode="auto">
          <a:xfrm>
            <a:off x="3788379" y="2765711"/>
            <a:ext cx="0" cy="1247261"/>
          </a:xfrm>
          <a:prstGeom prst="line">
            <a:avLst/>
          </a:prstGeom>
          <a:noFill/>
          <a:ln w="28575" cap="flat" cmpd="sng" algn="ctr">
            <a:solidFill>
              <a:schemeClr val="tx2"/>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65B0BFF5-FA6B-664A-9FA5-30896B8FA84E}"/>
              </a:ext>
            </a:extLst>
          </p:cNvPr>
          <p:cNvCxnSpPr>
            <a:cxnSpLocks/>
          </p:cNvCxnSpPr>
          <p:nvPr/>
        </p:nvCxnSpPr>
        <p:spPr bwMode="auto">
          <a:xfrm>
            <a:off x="2079089" y="4019550"/>
            <a:ext cx="0" cy="944519"/>
          </a:xfrm>
          <a:prstGeom prst="line">
            <a:avLst/>
          </a:prstGeom>
          <a:noFill/>
          <a:ln w="28575" cap="flat" cmpd="sng" algn="ctr">
            <a:solidFill>
              <a:schemeClr val="tx2"/>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CB29DCCD-6462-1044-BE85-4EC2AD08B41A}"/>
              </a:ext>
            </a:extLst>
          </p:cNvPr>
          <p:cNvCxnSpPr>
            <a:cxnSpLocks/>
          </p:cNvCxnSpPr>
          <p:nvPr/>
        </p:nvCxnSpPr>
        <p:spPr bwMode="auto">
          <a:xfrm>
            <a:off x="2172608" y="4019550"/>
            <a:ext cx="0" cy="930560"/>
          </a:xfrm>
          <a:prstGeom prst="line">
            <a:avLst/>
          </a:prstGeom>
          <a:noFill/>
          <a:ln w="28575" cap="flat" cmpd="sng" algn="ctr">
            <a:solidFill>
              <a:schemeClr val="tx2"/>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B1136763-4121-1E45-A8B5-6E1D10680F0F}"/>
              </a:ext>
            </a:extLst>
          </p:cNvPr>
          <p:cNvCxnSpPr>
            <a:cxnSpLocks/>
          </p:cNvCxnSpPr>
          <p:nvPr/>
        </p:nvCxnSpPr>
        <p:spPr bwMode="auto">
          <a:xfrm>
            <a:off x="2110262" y="4019550"/>
            <a:ext cx="0" cy="951097"/>
          </a:xfrm>
          <a:prstGeom prst="line">
            <a:avLst/>
          </a:prstGeom>
          <a:noFill/>
          <a:ln w="28575" cap="flat" cmpd="sng" algn="ctr">
            <a:solidFill>
              <a:schemeClr val="tx2"/>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44478CE0-8AFE-DC4D-9BB2-924826D75B92}"/>
              </a:ext>
            </a:extLst>
          </p:cNvPr>
          <p:cNvCxnSpPr>
            <a:cxnSpLocks/>
          </p:cNvCxnSpPr>
          <p:nvPr/>
        </p:nvCxnSpPr>
        <p:spPr bwMode="auto">
          <a:xfrm>
            <a:off x="2141435" y="4019550"/>
            <a:ext cx="0" cy="953165"/>
          </a:xfrm>
          <a:prstGeom prst="line">
            <a:avLst/>
          </a:prstGeom>
          <a:noFill/>
          <a:ln w="28575" cap="flat" cmpd="sng" algn="ctr">
            <a:solidFill>
              <a:schemeClr val="tx2"/>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304552F7-6517-074D-BB43-883DC783B99E}"/>
              </a:ext>
            </a:extLst>
          </p:cNvPr>
          <p:cNvCxnSpPr>
            <a:cxnSpLocks/>
          </p:cNvCxnSpPr>
          <p:nvPr/>
        </p:nvCxnSpPr>
        <p:spPr bwMode="auto">
          <a:xfrm>
            <a:off x="2234954" y="4019550"/>
            <a:ext cx="0" cy="892892"/>
          </a:xfrm>
          <a:prstGeom prst="line">
            <a:avLst/>
          </a:prstGeom>
          <a:noFill/>
          <a:ln w="28575" cap="flat" cmpd="sng" algn="ctr">
            <a:solidFill>
              <a:schemeClr val="tx2"/>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4DA62275-2691-7540-BAB0-86B72150CAF3}"/>
              </a:ext>
            </a:extLst>
          </p:cNvPr>
          <p:cNvCxnSpPr>
            <a:cxnSpLocks/>
          </p:cNvCxnSpPr>
          <p:nvPr/>
        </p:nvCxnSpPr>
        <p:spPr bwMode="auto">
          <a:xfrm>
            <a:off x="2266127" y="4012972"/>
            <a:ext cx="0" cy="875151"/>
          </a:xfrm>
          <a:prstGeom prst="line">
            <a:avLst/>
          </a:prstGeom>
          <a:noFill/>
          <a:ln w="28575" cap="flat" cmpd="sng" algn="ctr">
            <a:solidFill>
              <a:schemeClr val="tx2"/>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3B0ED54F-221A-EF43-9DC2-55E800549C08}"/>
              </a:ext>
            </a:extLst>
          </p:cNvPr>
          <p:cNvCxnSpPr>
            <a:cxnSpLocks/>
          </p:cNvCxnSpPr>
          <p:nvPr/>
        </p:nvCxnSpPr>
        <p:spPr bwMode="auto">
          <a:xfrm>
            <a:off x="2390819" y="4031259"/>
            <a:ext cx="0" cy="829106"/>
          </a:xfrm>
          <a:prstGeom prst="line">
            <a:avLst/>
          </a:prstGeom>
          <a:noFill/>
          <a:ln w="28575" cap="flat" cmpd="sng" algn="ctr">
            <a:solidFill>
              <a:schemeClr val="tx2"/>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C0965BCF-1100-2542-B179-15BCC284F6A8}"/>
              </a:ext>
            </a:extLst>
          </p:cNvPr>
          <p:cNvCxnSpPr>
            <a:cxnSpLocks/>
          </p:cNvCxnSpPr>
          <p:nvPr/>
        </p:nvCxnSpPr>
        <p:spPr bwMode="auto">
          <a:xfrm>
            <a:off x="2484338" y="4012972"/>
            <a:ext cx="0" cy="853818"/>
          </a:xfrm>
          <a:prstGeom prst="line">
            <a:avLst/>
          </a:prstGeom>
          <a:noFill/>
          <a:ln w="28575" cap="flat" cmpd="sng" algn="ctr">
            <a:solidFill>
              <a:schemeClr val="tx2"/>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CABBE2D2-8187-F144-9E5E-735AB9122A2F}"/>
              </a:ext>
            </a:extLst>
          </p:cNvPr>
          <p:cNvCxnSpPr>
            <a:cxnSpLocks/>
          </p:cNvCxnSpPr>
          <p:nvPr/>
        </p:nvCxnSpPr>
        <p:spPr bwMode="auto">
          <a:xfrm>
            <a:off x="2421992" y="4019550"/>
            <a:ext cx="0" cy="839859"/>
          </a:xfrm>
          <a:prstGeom prst="line">
            <a:avLst/>
          </a:prstGeom>
          <a:noFill/>
          <a:ln w="28575" cap="flat" cmpd="sng" algn="ctr">
            <a:solidFill>
              <a:schemeClr val="tx2"/>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A007FBB8-E31D-5347-A98C-7F1554F99F50}"/>
              </a:ext>
            </a:extLst>
          </p:cNvPr>
          <p:cNvCxnSpPr>
            <a:cxnSpLocks/>
          </p:cNvCxnSpPr>
          <p:nvPr/>
        </p:nvCxnSpPr>
        <p:spPr bwMode="auto">
          <a:xfrm flipH="1">
            <a:off x="2453165" y="4031259"/>
            <a:ext cx="0" cy="828150"/>
          </a:xfrm>
          <a:prstGeom prst="line">
            <a:avLst/>
          </a:prstGeom>
          <a:noFill/>
          <a:ln w="28575" cap="flat" cmpd="sng" algn="ctr">
            <a:solidFill>
              <a:schemeClr val="tx2"/>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3ACDA849-BD72-6F49-B5A3-B2FDAAEEA088}"/>
              </a:ext>
            </a:extLst>
          </p:cNvPr>
          <p:cNvCxnSpPr>
            <a:cxnSpLocks/>
          </p:cNvCxnSpPr>
          <p:nvPr/>
        </p:nvCxnSpPr>
        <p:spPr bwMode="auto">
          <a:xfrm>
            <a:off x="2546684" y="4019550"/>
            <a:ext cx="0" cy="777805"/>
          </a:xfrm>
          <a:prstGeom prst="line">
            <a:avLst/>
          </a:prstGeom>
          <a:noFill/>
          <a:ln w="28575" cap="flat" cmpd="sng" algn="ctr">
            <a:solidFill>
              <a:schemeClr val="tx2"/>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F9C26C7E-F1C0-B849-9489-AF9FAF84EAE1}"/>
              </a:ext>
            </a:extLst>
          </p:cNvPr>
          <p:cNvCxnSpPr>
            <a:cxnSpLocks/>
          </p:cNvCxnSpPr>
          <p:nvPr/>
        </p:nvCxnSpPr>
        <p:spPr bwMode="auto">
          <a:xfrm>
            <a:off x="2640203" y="4031259"/>
            <a:ext cx="0" cy="735048"/>
          </a:xfrm>
          <a:prstGeom prst="line">
            <a:avLst/>
          </a:prstGeom>
          <a:noFill/>
          <a:ln w="28575" cap="flat" cmpd="sng" algn="ctr">
            <a:solidFill>
              <a:schemeClr val="tx2"/>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7181852C-070C-B142-BFD7-0A7BD59020B2}"/>
              </a:ext>
            </a:extLst>
          </p:cNvPr>
          <p:cNvCxnSpPr>
            <a:cxnSpLocks/>
          </p:cNvCxnSpPr>
          <p:nvPr/>
        </p:nvCxnSpPr>
        <p:spPr bwMode="auto">
          <a:xfrm>
            <a:off x="2702549" y="4012972"/>
            <a:ext cx="0" cy="689999"/>
          </a:xfrm>
          <a:prstGeom prst="line">
            <a:avLst/>
          </a:prstGeom>
          <a:noFill/>
          <a:ln w="28575" cap="flat" cmpd="sng" algn="ctr">
            <a:solidFill>
              <a:schemeClr val="tx2"/>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855A8076-59C8-0C43-968B-0F8867111B0A}"/>
              </a:ext>
            </a:extLst>
          </p:cNvPr>
          <p:cNvCxnSpPr>
            <a:cxnSpLocks/>
          </p:cNvCxnSpPr>
          <p:nvPr/>
        </p:nvCxnSpPr>
        <p:spPr bwMode="auto">
          <a:xfrm>
            <a:off x="2671376" y="4019550"/>
            <a:ext cx="0" cy="724232"/>
          </a:xfrm>
          <a:prstGeom prst="line">
            <a:avLst/>
          </a:prstGeom>
          <a:noFill/>
          <a:ln w="28575" cap="flat" cmpd="sng" algn="ctr">
            <a:solidFill>
              <a:schemeClr val="tx2"/>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BC760BE6-C3B0-264A-B824-9E6C83CBE8FF}"/>
              </a:ext>
            </a:extLst>
          </p:cNvPr>
          <p:cNvCxnSpPr>
            <a:cxnSpLocks/>
          </p:cNvCxnSpPr>
          <p:nvPr/>
        </p:nvCxnSpPr>
        <p:spPr bwMode="auto">
          <a:xfrm>
            <a:off x="3419528" y="4012972"/>
            <a:ext cx="0" cy="94211"/>
          </a:xfrm>
          <a:prstGeom prst="line">
            <a:avLst/>
          </a:prstGeom>
          <a:noFill/>
          <a:ln w="28575" cap="flat" cmpd="sng" algn="ctr">
            <a:solidFill>
              <a:schemeClr val="tx2"/>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E53C4828-1894-6C4C-8B60-DF3B38ABE83F}"/>
              </a:ext>
            </a:extLst>
          </p:cNvPr>
          <p:cNvCxnSpPr>
            <a:cxnSpLocks/>
          </p:cNvCxnSpPr>
          <p:nvPr/>
        </p:nvCxnSpPr>
        <p:spPr bwMode="auto">
          <a:xfrm>
            <a:off x="3388355" y="4031259"/>
            <a:ext cx="0" cy="177304"/>
          </a:xfrm>
          <a:prstGeom prst="line">
            <a:avLst/>
          </a:prstGeom>
          <a:noFill/>
          <a:ln w="28575" cap="flat" cmpd="sng" algn="ctr">
            <a:solidFill>
              <a:schemeClr val="tx2"/>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51317120-2F6B-8443-BE1D-E84E7025E931}"/>
              </a:ext>
            </a:extLst>
          </p:cNvPr>
          <p:cNvCxnSpPr>
            <a:cxnSpLocks/>
          </p:cNvCxnSpPr>
          <p:nvPr/>
        </p:nvCxnSpPr>
        <p:spPr bwMode="auto">
          <a:xfrm>
            <a:off x="3357182" y="4021392"/>
            <a:ext cx="0" cy="177304"/>
          </a:xfrm>
          <a:prstGeom prst="line">
            <a:avLst/>
          </a:prstGeom>
          <a:noFill/>
          <a:ln w="28575" cap="flat" cmpd="sng" algn="ctr">
            <a:solidFill>
              <a:schemeClr val="tx2"/>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D1ED5A5B-F10D-5140-93E7-A67C63015592}"/>
              </a:ext>
            </a:extLst>
          </p:cNvPr>
          <p:cNvCxnSpPr>
            <a:cxnSpLocks/>
          </p:cNvCxnSpPr>
          <p:nvPr/>
        </p:nvCxnSpPr>
        <p:spPr bwMode="auto">
          <a:xfrm>
            <a:off x="3326009" y="4019550"/>
            <a:ext cx="0" cy="202681"/>
          </a:xfrm>
          <a:prstGeom prst="line">
            <a:avLst/>
          </a:prstGeom>
          <a:noFill/>
          <a:ln w="28575" cap="flat" cmpd="sng" algn="ctr">
            <a:solidFill>
              <a:schemeClr val="tx2"/>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005944CB-8024-0A46-9DA3-63C2BBDC88D3}"/>
              </a:ext>
            </a:extLst>
          </p:cNvPr>
          <p:cNvCxnSpPr>
            <a:cxnSpLocks/>
          </p:cNvCxnSpPr>
          <p:nvPr/>
        </p:nvCxnSpPr>
        <p:spPr bwMode="auto">
          <a:xfrm>
            <a:off x="3294836" y="4019550"/>
            <a:ext cx="0" cy="214390"/>
          </a:xfrm>
          <a:prstGeom prst="line">
            <a:avLst/>
          </a:prstGeom>
          <a:noFill/>
          <a:ln w="28575" cap="flat" cmpd="sng" algn="ctr">
            <a:solidFill>
              <a:schemeClr val="tx2"/>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6F6EBD99-9362-5C40-A3AD-DE3A0E980339}"/>
              </a:ext>
            </a:extLst>
          </p:cNvPr>
          <p:cNvCxnSpPr>
            <a:cxnSpLocks/>
          </p:cNvCxnSpPr>
          <p:nvPr/>
        </p:nvCxnSpPr>
        <p:spPr bwMode="auto">
          <a:xfrm>
            <a:off x="3263663" y="4019550"/>
            <a:ext cx="0" cy="214390"/>
          </a:xfrm>
          <a:prstGeom prst="line">
            <a:avLst/>
          </a:prstGeom>
          <a:noFill/>
          <a:ln w="28575" cap="flat" cmpd="sng" algn="ctr">
            <a:solidFill>
              <a:schemeClr val="tx2"/>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72B7D2C-51C0-A247-99CE-BCBAF4CAD11C}"/>
              </a:ext>
            </a:extLst>
          </p:cNvPr>
          <p:cNvCxnSpPr>
            <a:cxnSpLocks/>
          </p:cNvCxnSpPr>
          <p:nvPr/>
        </p:nvCxnSpPr>
        <p:spPr bwMode="auto">
          <a:xfrm>
            <a:off x="3232490" y="4031259"/>
            <a:ext cx="0" cy="284499"/>
          </a:xfrm>
          <a:prstGeom prst="line">
            <a:avLst/>
          </a:prstGeom>
          <a:noFill/>
          <a:ln w="28575" cap="flat" cmpd="sng" algn="ctr">
            <a:solidFill>
              <a:schemeClr val="tx2"/>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2203AF87-33B4-F440-A88D-BD91CE45AC3D}"/>
              </a:ext>
            </a:extLst>
          </p:cNvPr>
          <p:cNvCxnSpPr>
            <a:cxnSpLocks/>
          </p:cNvCxnSpPr>
          <p:nvPr/>
        </p:nvCxnSpPr>
        <p:spPr bwMode="auto">
          <a:xfrm>
            <a:off x="3201317" y="4031259"/>
            <a:ext cx="0" cy="309876"/>
          </a:xfrm>
          <a:prstGeom prst="line">
            <a:avLst/>
          </a:prstGeom>
          <a:noFill/>
          <a:ln w="28575" cap="flat" cmpd="sng" algn="ctr">
            <a:solidFill>
              <a:schemeClr val="tx2"/>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11F053B6-C2BC-8344-B330-F0311A95B31A}"/>
              </a:ext>
            </a:extLst>
          </p:cNvPr>
          <p:cNvCxnSpPr>
            <a:cxnSpLocks/>
          </p:cNvCxnSpPr>
          <p:nvPr/>
        </p:nvCxnSpPr>
        <p:spPr bwMode="auto">
          <a:xfrm>
            <a:off x="3170144" y="4031259"/>
            <a:ext cx="0" cy="419288"/>
          </a:xfrm>
          <a:prstGeom prst="line">
            <a:avLst/>
          </a:prstGeom>
          <a:noFill/>
          <a:ln w="28575" cap="flat" cmpd="sng" algn="ctr">
            <a:solidFill>
              <a:schemeClr val="tx2"/>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848A319A-12BF-6146-A468-FDBF7A2D0B7F}"/>
              </a:ext>
            </a:extLst>
          </p:cNvPr>
          <p:cNvCxnSpPr>
            <a:cxnSpLocks/>
          </p:cNvCxnSpPr>
          <p:nvPr/>
        </p:nvCxnSpPr>
        <p:spPr bwMode="auto">
          <a:xfrm>
            <a:off x="3138971" y="4027585"/>
            <a:ext cx="0" cy="419288"/>
          </a:xfrm>
          <a:prstGeom prst="line">
            <a:avLst/>
          </a:prstGeom>
          <a:noFill/>
          <a:ln w="28575" cap="flat" cmpd="sng" algn="ctr">
            <a:solidFill>
              <a:schemeClr val="tx2"/>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31FBC0F7-BD81-3943-AF92-AC62D9016470}"/>
              </a:ext>
            </a:extLst>
          </p:cNvPr>
          <p:cNvCxnSpPr>
            <a:cxnSpLocks/>
          </p:cNvCxnSpPr>
          <p:nvPr/>
        </p:nvCxnSpPr>
        <p:spPr bwMode="auto">
          <a:xfrm>
            <a:off x="3076625" y="4031259"/>
            <a:ext cx="0" cy="419288"/>
          </a:xfrm>
          <a:prstGeom prst="line">
            <a:avLst/>
          </a:prstGeom>
          <a:noFill/>
          <a:ln w="28575" cap="flat" cmpd="sng" algn="ctr">
            <a:solidFill>
              <a:schemeClr val="tx2"/>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650DEB20-36C0-434E-94AA-79815CDCEBA7}"/>
              </a:ext>
            </a:extLst>
          </p:cNvPr>
          <p:cNvCxnSpPr>
            <a:cxnSpLocks/>
          </p:cNvCxnSpPr>
          <p:nvPr/>
        </p:nvCxnSpPr>
        <p:spPr bwMode="auto">
          <a:xfrm>
            <a:off x="3107798" y="4024296"/>
            <a:ext cx="0" cy="419288"/>
          </a:xfrm>
          <a:prstGeom prst="line">
            <a:avLst/>
          </a:prstGeom>
          <a:noFill/>
          <a:ln w="28575" cap="flat" cmpd="sng" algn="ctr">
            <a:solidFill>
              <a:schemeClr val="tx2"/>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7A2D6E5A-2948-F741-933B-79D2EDECA9D5}"/>
              </a:ext>
            </a:extLst>
          </p:cNvPr>
          <p:cNvCxnSpPr>
            <a:cxnSpLocks/>
          </p:cNvCxnSpPr>
          <p:nvPr/>
        </p:nvCxnSpPr>
        <p:spPr bwMode="auto">
          <a:xfrm>
            <a:off x="3045452" y="4027585"/>
            <a:ext cx="0" cy="482649"/>
          </a:xfrm>
          <a:prstGeom prst="line">
            <a:avLst/>
          </a:prstGeom>
          <a:noFill/>
          <a:ln w="28575" cap="flat" cmpd="sng" algn="ctr">
            <a:solidFill>
              <a:schemeClr val="tx2"/>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0CA414EB-CE68-544C-BEFB-578562280BF7}"/>
              </a:ext>
            </a:extLst>
          </p:cNvPr>
          <p:cNvCxnSpPr>
            <a:cxnSpLocks/>
          </p:cNvCxnSpPr>
          <p:nvPr/>
        </p:nvCxnSpPr>
        <p:spPr bwMode="auto">
          <a:xfrm>
            <a:off x="3014279" y="4027585"/>
            <a:ext cx="0" cy="501872"/>
          </a:xfrm>
          <a:prstGeom prst="line">
            <a:avLst/>
          </a:prstGeom>
          <a:noFill/>
          <a:ln w="28575" cap="flat" cmpd="sng" algn="ctr">
            <a:solidFill>
              <a:schemeClr val="tx2"/>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DA7202EA-25FE-714F-BEF3-F2E87F408556}"/>
              </a:ext>
            </a:extLst>
          </p:cNvPr>
          <p:cNvCxnSpPr>
            <a:cxnSpLocks/>
          </p:cNvCxnSpPr>
          <p:nvPr/>
        </p:nvCxnSpPr>
        <p:spPr bwMode="auto">
          <a:xfrm>
            <a:off x="2983106" y="4027585"/>
            <a:ext cx="0" cy="495169"/>
          </a:xfrm>
          <a:prstGeom prst="line">
            <a:avLst/>
          </a:prstGeom>
          <a:noFill/>
          <a:ln w="28575" cap="flat" cmpd="sng" algn="ctr">
            <a:solidFill>
              <a:schemeClr val="tx2"/>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9603E879-C288-DE4C-8123-57C7EE2199B0}"/>
              </a:ext>
            </a:extLst>
          </p:cNvPr>
          <p:cNvCxnSpPr>
            <a:cxnSpLocks/>
          </p:cNvCxnSpPr>
          <p:nvPr/>
        </p:nvCxnSpPr>
        <p:spPr bwMode="auto">
          <a:xfrm>
            <a:off x="2951933" y="4030874"/>
            <a:ext cx="0" cy="495169"/>
          </a:xfrm>
          <a:prstGeom prst="line">
            <a:avLst/>
          </a:prstGeom>
          <a:noFill/>
          <a:ln w="28575" cap="flat" cmpd="sng" algn="ctr">
            <a:solidFill>
              <a:schemeClr val="tx2"/>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743D07D3-D690-674E-92A8-3A5BDB73844D}"/>
              </a:ext>
            </a:extLst>
          </p:cNvPr>
          <p:cNvCxnSpPr>
            <a:cxnSpLocks/>
          </p:cNvCxnSpPr>
          <p:nvPr/>
        </p:nvCxnSpPr>
        <p:spPr bwMode="auto">
          <a:xfrm>
            <a:off x="2764895" y="4019550"/>
            <a:ext cx="0" cy="636486"/>
          </a:xfrm>
          <a:prstGeom prst="line">
            <a:avLst/>
          </a:prstGeom>
          <a:noFill/>
          <a:ln w="28575" cap="flat" cmpd="sng" algn="ctr">
            <a:solidFill>
              <a:schemeClr val="tx2"/>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6A659241-8771-B142-87FD-28E94EE6E30A}"/>
              </a:ext>
            </a:extLst>
          </p:cNvPr>
          <p:cNvCxnSpPr>
            <a:cxnSpLocks/>
          </p:cNvCxnSpPr>
          <p:nvPr/>
        </p:nvCxnSpPr>
        <p:spPr bwMode="auto">
          <a:xfrm>
            <a:off x="2796068" y="4019550"/>
            <a:ext cx="0" cy="622527"/>
          </a:xfrm>
          <a:prstGeom prst="line">
            <a:avLst/>
          </a:prstGeom>
          <a:noFill/>
          <a:ln w="28575" cap="flat" cmpd="sng" algn="ctr">
            <a:solidFill>
              <a:schemeClr val="tx2"/>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9C36F863-0703-0C41-981F-3DF9FAF312C0}"/>
              </a:ext>
            </a:extLst>
          </p:cNvPr>
          <p:cNvCxnSpPr>
            <a:cxnSpLocks/>
          </p:cNvCxnSpPr>
          <p:nvPr/>
        </p:nvCxnSpPr>
        <p:spPr bwMode="auto">
          <a:xfrm>
            <a:off x="2827241" y="4019550"/>
            <a:ext cx="0" cy="601542"/>
          </a:xfrm>
          <a:prstGeom prst="line">
            <a:avLst/>
          </a:prstGeom>
          <a:noFill/>
          <a:ln w="28575" cap="flat" cmpd="sng" algn="ctr">
            <a:solidFill>
              <a:schemeClr val="tx2"/>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8D2AC4FD-3DA2-BD45-8967-01C8703F32D1}"/>
              </a:ext>
            </a:extLst>
          </p:cNvPr>
          <p:cNvCxnSpPr>
            <a:cxnSpLocks/>
          </p:cNvCxnSpPr>
          <p:nvPr/>
        </p:nvCxnSpPr>
        <p:spPr bwMode="auto">
          <a:xfrm>
            <a:off x="2858414" y="4019550"/>
            <a:ext cx="0" cy="576446"/>
          </a:xfrm>
          <a:prstGeom prst="line">
            <a:avLst/>
          </a:prstGeom>
          <a:noFill/>
          <a:ln w="28575" cap="flat" cmpd="sng" algn="ctr">
            <a:solidFill>
              <a:schemeClr val="tx2"/>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3B21EB97-507D-2C48-95E3-AC8844CDA80E}"/>
              </a:ext>
            </a:extLst>
          </p:cNvPr>
          <p:cNvCxnSpPr>
            <a:cxnSpLocks/>
          </p:cNvCxnSpPr>
          <p:nvPr/>
        </p:nvCxnSpPr>
        <p:spPr bwMode="auto">
          <a:xfrm>
            <a:off x="2889587" y="4019550"/>
            <a:ext cx="0" cy="547755"/>
          </a:xfrm>
          <a:prstGeom prst="line">
            <a:avLst/>
          </a:prstGeom>
          <a:noFill/>
          <a:ln w="28575" cap="flat" cmpd="sng" algn="ctr">
            <a:solidFill>
              <a:schemeClr val="tx2"/>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6FC4726A-7E08-6A41-89B1-32F6F22D3247}"/>
              </a:ext>
            </a:extLst>
          </p:cNvPr>
          <p:cNvCxnSpPr>
            <a:cxnSpLocks/>
          </p:cNvCxnSpPr>
          <p:nvPr/>
        </p:nvCxnSpPr>
        <p:spPr bwMode="auto">
          <a:xfrm>
            <a:off x="2920760" y="4019550"/>
            <a:ext cx="0" cy="529237"/>
          </a:xfrm>
          <a:prstGeom prst="line">
            <a:avLst/>
          </a:prstGeom>
          <a:noFill/>
          <a:ln w="28575" cap="flat" cmpd="sng" algn="ctr">
            <a:solidFill>
              <a:schemeClr val="tx2"/>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2CDA529C-23D8-5A45-BC38-705D3E44D2EF}"/>
              </a:ext>
            </a:extLst>
          </p:cNvPr>
          <p:cNvCxnSpPr/>
          <p:nvPr/>
        </p:nvCxnSpPr>
        <p:spPr bwMode="auto">
          <a:xfrm>
            <a:off x="1517975" y="4019550"/>
            <a:ext cx="0" cy="1195294"/>
          </a:xfrm>
          <a:prstGeom prst="line">
            <a:avLst/>
          </a:prstGeom>
          <a:noFill/>
          <a:ln w="28575" cap="flat" cmpd="sng" algn="ctr">
            <a:solidFill>
              <a:schemeClr val="accent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3AFB4D59-517A-DC4D-BABE-42126BECAC54}"/>
              </a:ext>
            </a:extLst>
          </p:cNvPr>
          <p:cNvCxnSpPr/>
          <p:nvPr/>
        </p:nvCxnSpPr>
        <p:spPr bwMode="auto">
          <a:xfrm>
            <a:off x="1549148" y="4012972"/>
            <a:ext cx="0" cy="1195294"/>
          </a:xfrm>
          <a:prstGeom prst="line">
            <a:avLst/>
          </a:prstGeom>
          <a:noFill/>
          <a:ln w="28575"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1784402D-C2FE-944B-86E0-7ECE232D1915}"/>
              </a:ext>
            </a:extLst>
          </p:cNvPr>
          <p:cNvCxnSpPr>
            <a:cxnSpLocks/>
          </p:cNvCxnSpPr>
          <p:nvPr/>
        </p:nvCxnSpPr>
        <p:spPr bwMode="auto">
          <a:xfrm>
            <a:off x="1580321" y="4012972"/>
            <a:ext cx="0" cy="1159392"/>
          </a:xfrm>
          <a:prstGeom prst="line">
            <a:avLst/>
          </a:prstGeom>
          <a:noFill/>
          <a:ln w="28575" cap="flat" cmpd="sng" algn="ctr">
            <a:solidFill>
              <a:schemeClr val="accent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C37307B8-1EE7-7347-AB33-F8C4424F5072}"/>
              </a:ext>
            </a:extLst>
          </p:cNvPr>
          <p:cNvCxnSpPr>
            <a:cxnSpLocks/>
          </p:cNvCxnSpPr>
          <p:nvPr/>
        </p:nvCxnSpPr>
        <p:spPr bwMode="auto">
          <a:xfrm>
            <a:off x="1611494" y="4005591"/>
            <a:ext cx="0" cy="1159392"/>
          </a:xfrm>
          <a:prstGeom prst="line">
            <a:avLst/>
          </a:prstGeom>
          <a:noFill/>
          <a:ln w="28575" cap="flat" cmpd="sng" algn="ctr">
            <a:solidFill>
              <a:schemeClr val="accent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26E3E559-AD9E-0D4D-966A-8046641E25F2}"/>
              </a:ext>
            </a:extLst>
          </p:cNvPr>
          <p:cNvCxnSpPr>
            <a:cxnSpLocks/>
          </p:cNvCxnSpPr>
          <p:nvPr/>
        </p:nvCxnSpPr>
        <p:spPr bwMode="auto">
          <a:xfrm>
            <a:off x="1642667" y="4005591"/>
            <a:ext cx="0" cy="1159392"/>
          </a:xfrm>
          <a:prstGeom prst="line">
            <a:avLst/>
          </a:prstGeom>
          <a:noFill/>
          <a:ln w="28575" cap="flat" cmpd="sng" algn="ctr">
            <a:solidFill>
              <a:schemeClr val="accent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0DFE4135-5251-094A-9238-9B6D1789DF83}"/>
              </a:ext>
            </a:extLst>
          </p:cNvPr>
          <p:cNvCxnSpPr>
            <a:cxnSpLocks/>
          </p:cNvCxnSpPr>
          <p:nvPr/>
        </p:nvCxnSpPr>
        <p:spPr bwMode="auto">
          <a:xfrm>
            <a:off x="1673840" y="4019550"/>
            <a:ext cx="0" cy="1134863"/>
          </a:xfrm>
          <a:prstGeom prst="line">
            <a:avLst/>
          </a:prstGeom>
          <a:noFill/>
          <a:ln w="28575" cap="flat" cmpd="sng" algn="ctr">
            <a:solidFill>
              <a:schemeClr val="accent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59232FC0-7200-F940-852A-1C46918D53D7}"/>
              </a:ext>
            </a:extLst>
          </p:cNvPr>
          <p:cNvCxnSpPr>
            <a:cxnSpLocks/>
          </p:cNvCxnSpPr>
          <p:nvPr/>
        </p:nvCxnSpPr>
        <p:spPr bwMode="auto">
          <a:xfrm>
            <a:off x="1767359" y="4019550"/>
            <a:ext cx="0" cy="1115186"/>
          </a:xfrm>
          <a:prstGeom prst="line">
            <a:avLst/>
          </a:prstGeom>
          <a:noFill/>
          <a:ln w="28575" cap="flat" cmpd="sng" algn="ctr">
            <a:solidFill>
              <a:schemeClr val="accent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7CD82D5D-46CA-D841-80E1-E118AECA939C}"/>
              </a:ext>
            </a:extLst>
          </p:cNvPr>
          <p:cNvCxnSpPr>
            <a:cxnSpLocks/>
          </p:cNvCxnSpPr>
          <p:nvPr/>
        </p:nvCxnSpPr>
        <p:spPr bwMode="auto">
          <a:xfrm>
            <a:off x="1705013" y="4012972"/>
            <a:ext cx="0" cy="1118360"/>
          </a:xfrm>
          <a:prstGeom prst="line">
            <a:avLst/>
          </a:prstGeom>
          <a:noFill/>
          <a:ln w="28575" cap="flat" cmpd="sng" algn="ctr">
            <a:solidFill>
              <a:schemeClr val="accent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C7D8BDB6-C442-5344-8B4C-BA399CE560D2}"/>
              </a:ext>
            </a:extLst>
          </p:cNvPr>
          <p:cNvCxnSpPr>
            <a:cxnSpLocks/>
          </p:cNvCxnSpPr>
          <p:nvPr/>
        </p:nvCxnSpPr>
        <p:spPr bwMode="auto">
          <a:xfrm>
            <a:off x="1736186" y="4019550"/>
            <a:ext cx="0" cy="1111782"/>
          </a:xfrm>
          <a:prstGeom prst="line">
            <a:avLst/>
          </a:prstGeom>
          <a:noFill/>
          <a:ln w="28575" cap="flat" cmpd="sng" algn="ctr">
            <a:solidFill>
              <a:schemeClr val="accent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3452B504-5A02-224B-9898-E797D8F96504}"/>
              </a:ext>
            </a:extLst>
          </p:cNvPr>
          <p:cNvCxnSpPr>
            <a:cxnSpLocks/>
          </p:cNvCxnSpPr>
          <p:nvPr/>
        </p:nvCxnSpPr>
        <p:spPr bwMode="auto">
          <a:xfrm>
            <a:off x="1985570" y="4012972"/>
            <a:ext cx="0" cy="1018175"/>
          </a:xfrm>
          <a:prstGeom prst="line">
            <a:avLst/>
          </a:prstGeom>
          <a:noFill/>
          <a:ln w="28575" cap="flat" cmpd="sng" algn="ctr">
            <a:solidFill>
              <a:schemeClr val="accent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20C493AD-AB3C-1440-BB51-BBA1D70D2C98}"/>
              </a:ext>
            </a:extLst>
          </p:cNvPr>
          <p:cNvCxnSpPr>
            <a:cxnSpLocks/>
          </p:cNvCxnSpPr>
          <p:nvPr/>
        </p:nvCxnSpPr>
        <p:spPr bwMode="auto">
          <a:xfrm>
            <a:off x="2047916" y="4012972"/>
            <a:ext cx="0" cy="951097"/>
          </a:xfrm>
          <a:prstGeom prst="line">
            <a:avLst/>
          </a:prstGeom>
          <a:noFill/>
          <a:ln w="28575" cap="flat" cmpd="sng" algn="ctr">
            <a:solidFill>
              <a:schemeClr val="accent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618E5E86-D187-2846-B76D-E4525E0D6109}"/>
              </a:ext>
            </a:extLst>
          </p:cNvPr>
          <p:cNvCxnSpPr>
            <a:cxnSpLocks/>
          </p:cNvCxnSpPr>
          <p:nvPr/>
        </p:nvCxnSpPr>
        <p:spPr bwMode="auto">
          <a:xfrm>
            <a:off x="1829705" y="4019550"/>
            <a:ext cx="0" cy="1095337"/>
          </a:xfrm>
          <a:prstGeom prst="line">
            <a:avLst/>
          </a:prstGeom>
          <a:noFill/>
          <a:ln w="28575" cap="flat" cmpd="sng" algn="ctr">
            <a:solidFill>
              <a:schemeClr val="accent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9A564E33-6608-0147-8812-A3A7E5A5DBA7}"/>
              </a:ext>
            </a:extLst>
          </p:cNvPr>
          <p:cNvCxnSpPr>
            <a:cxnSpLocks/>
          </p:cNvCxnSpPr>
          <p:nvPr/>
        </p:nvCxnSpPr>
        <p:spPr bwMode="auto">
          <a:xfrm>
            <a:off x="1860878" y="4005591"/>
            <a:ext cx="0" cy="1095337"/>
          </a:xfrm>
          <a:prstGeom prst="line">
            <a:avLst/>
          </a:prstGeom>
          <a:noFill/>
          <a:ln w="28575" cap="flat" cmpd="sng" algn="ctr">
            <a:solidFill>
              <a:schemeClr val="accent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8C9BA634-08BE-B74E-AB82-2F014F7E766B}"/>
              </a:ext>
            </a:extLst>
          </p:cNvPr>
          <p:cNvCxnSpPr>
            <a:cxnSpLocks/>
          </p:cNvCxnSpPr>
          <p:nvPr/>
        </p:nvCxnSpPr>
        <p:spPr bwMode="auto">
          <a:xfrm>
            <a:off x="1892051" y="4005591"/>
            <a:ext cx="0" cy="1095337"/>
          </a:xfrm>
          <a:prstGeom prst="line">
            <a:avLst/>
          </a:prstGeom>
          <a:noFill/>
          <a:ln w="28575" cap="flat" cmpd="sng" algn="ctr">
            <a:solidFill>
              <a:schemeClr val="accent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56EB1A3F-0A7F-6041-B92B-26C89A4861CE}"/>
              </a:ext>
            </a:extLst>
          </p:cNvPr>
          <p:cNvCxnSpPr>
            <a:cxnSpLocks/>
          </p:cNvCxnSpPr>
          <p:nvPr/>
        </p:nvCxnSpPr>
        <p:spPr bwMode="auto">
          <a:xfrm>
            <a:off x="1923224" y="4012972"/>
            <a:ext cx="0" cy="1065441"/>
          </a:xfrm>
          <a:prstGeom prst="line">
            <a:avLst/>
          </a:prstGeom>
          <a:noFill/>
          <a:ln w="28575"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08B89F2F-23FA-F24E-AFB5-5CBB6EDCCF23}"/>
              </a:ext>
            </a:extLst>
          </p:cNvPr>
          <p:cNvCxnSpPr>
            <a:cxnSpLocks/>
          </p:cNvCxnSpPr>
          <p:nvPr/>
        </p:nvCxnSpPr>
        <p:spPr bwMode="auto">
          <a:xfrm>
            <a:off x="1954397" y="4012972"/>
            <a:ext cx="0" cy="1064028"/>
          </a:xfrm>
          <a:prstGeom prst="line">
            <a:avLst/>
          </a:prstGeom>
          <a:noFill/>
          <a:ln w="28575" cap="flat" cmpd="sng" algn="ctr">
            <a:solidFill>
              <a:schemeClr val="accent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6E9C3BFE-4038-A146-8C5A-6AF949BD7188}"/>
              </a:ext>
            </a:extLst>
          </p:cNvPr>
          <p:cNvCxnSpPr>
            <a:cxnSpLocks/>
          </p:cNvCxnSpPr>
          <p:nvPr/>
        </p:nvCxnSpPr>
        <p:spPr bwMode="auto">
          <a:xfrm>
            <a:off x="2203781" y="4012972"/>
            <a:ext cx="0" cy="932021"/>
          </a:xfrm>
          <a:prstGeom prst="line">
            <a:avLst/>
          </a:prstGeom>
          <a:noFill/>
          <a:ln w="28575"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32EBDB5A-5381-0B41-BA05-C4D6995336A4}"/>
              </a:ext>
            </a:extLst>
          </p:cNvPr>
          <p:cNvCxnSpPr>
            <a:cxnSpLocks/>
          </p:cNvCxnSpPr>
          <p:nvPr/>
        </p:nvCxnSpPr>
        <p:spPr bwMode="auto">
          <a:xfrm>
            <a:off x="2515511" y="4019550"/>
            <a:ext cx="0" cy="789626"/>
          </a:xfrm>
          <a:prstGeom prst="line">
            <a:avLst/>
          </a:prstGeom>
          <a:noFill/>
          <a:ln w="28575" cap="flat" cmpd="sng" algn="ctr">
            <a:solidFill>
              <a:schemeClr val="accent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D5A12C3D-736F-B84D-94A3-C3132286373D}"/>
              </a:ext>
            </a:extLst>
          </p:cNvPr>
          <p:cNvCxnSpPr>
            <a:cxnSpLocks/>
          </p:cNvCxnSpPr>
          <p:nvPr/>
        </p:nvCxnSpPr>
        <p:spPr bwMode="auto">
          <a:xfrm flipH="1">
            <a:off x="2733722" y="4019550"/>
            <a:ext cx="0" cy="634093"/>
          </a:xfrm>
          <a:prstGeom prst="line">
            <a:avLst/>
          </a:prstGeom>
          <a:noFill/>
          <a:ln w="28575"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4D9809A0-F536-4241-B0E7-594460474200}"/>
              </a:ext>
            </a:extLst>
          </p:cNvPr>
          <p:cNvCxnSpPr>
            <a:cxnSpLocks/>
          </p:cNvCxnSpPr>
          <p:nvPr/>
        </p:nvCxnSpPr>
        <p:spPr bwMode="auto">
          <a:xfrm>
            <a:off x="2577857" y="4012972"/>
            <a:ext cx="0" cy="787876"/>
          </a:xfrm>
          <a:prstGeom prst="line">
            <a:avLst/>
          </a:prstGeom>
          <a:noFill/>
          <a:ln w="28575"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D7E170BB-F406-EB47-A920-2E84BBEF6CE2}"/>
              </a:ext>
            </a:extLst>
          </p:cNvPr>
          <p:cNvCxnSpPr>
            <a:cxnSpLocks/>
          </p:cNvCxnSpPr>
          <p:nvPr/>
        </p:nvCxnSpPr>
        <p:spPr bwMode="auto">
          <a:xfrm>
            <a:off x="2609030" y="4012972"/>
            <a:ext cx="0" cy="762632"/>
          </a:xfrm>
          <a:prstGeom prst="line">
            <a:avLst/>
          </a:prstGeom>
          <a:noFill/>
          <a:ln w="28575" cap="flat" cmpd="sng" algn="ctr">
            <a:solidFill>
              <a:schemeClr val="accent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3D45B9F9-6116-734F-B0D2-7CF164C54E6C}"/>
              </a:ext>
            </a:extLst>
          </p:cNvPr>
          <p:cNvCxnSpPr>
            <a:cxnSpLocks/>
          </p:cNvCxnSpPr>
          <p:nvPr/>
        </p:nvCxnSpPr>
        <p:spPr bwMode="auto">
          <a:xfrm>
            <a:off x="2297300" y="4027585"/>
            <a:ext cx="0" cy="837533"/>
          </a:xfrm>
          <a:prstGeom prst="line">
            <a:avLst/>
          </a:prstGeom>
          <a:noFill/>
          <a:ln w="28575" cap="flat" cmpd="sng" algn="ctr">
            <a:solidFill>
              <a:schemeClr val="accent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38F4E256-252D-5349-AB7C-76556FF4517A}"/>
              </a:ext>
            </a:extLst>
          </p:cNvPr>
          <p:cNvCxnSpPr>
            <a:cxnSpLocks/>
          </p:cNvCxnSpPr>
          <p:nvPr/>
        </p:nvCxnSpPr>
        <p:spPr bwMode="auto">
          <a:xfrm>
            <a:off x="2328473" y="4020712"/>
            <a:ext cx="0" cy="837533"/>
          </a:xfrm>
          <a:prstGeom prst="line">
            <a:avLst/>
          </a:prstGeom>
          <a:noFill/>
          <a:ln w="28575" cap="flat" cmpd="sng" algn="ctr">
            <a:solidFill>
              <a:schemeClr val="accent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42AE2917-6C05-3B43-ADD9-A1423B9B949C}"/>
              </a:ext>
            </a:extLst>
          </p:cNvPr>
          <p:cNvCxnSpPr>
            <a:cxnSpLocks/>
          </p:cNvCxnSpPr>
          <p:nvPr/>
        </p:nvCxnSpPr>
        <p:spPr bwMode="auto">
          <a:xfrm>
            <a:off x="2359646" y="4020712"/>
            <a:ext cx="0" cy="837533"/>
          </a:xfrm>
          <a:prstGeom prst="line">
            <a:avLst/>
          </a:prstGeom>
          <a:noFill/>
          <a:ln w="28575" cap="flat" cmpd="sng" algn="ctr">
            <a:solidFill>
              <a:schemeClr val="accent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B394F849-2FF6-7E46-BCAB-25B4FA17E5F8}"/>
              </a:ext>
            </a:extLst>
          </p:cNvPr>
          <p:cNvCxnSpPr>
            <a:cxnSpLocks/>
          </p:cNvCxnSpPr>
          <p:nvPr/>
        </p:nvCxnSpPr>
        <p:spPr bwMode="auto">
          <a:xfrm>
            <a:off x="1469571" y="4019550"/>
            <a:ext cx="2367643" cy="0"/>
          </a:xfrm>
          <a:prstGeom prst="line">
            <a:avLst/>
          </a:prstGeom>
          <a:noFill/>
          <a:ln w="28575" cap="flat" cmpd="sng" algn="ctr">
            <a:solidFill>
              <a:schemeClr val="bg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A820872E-8DEE-D64E-A82E-5B5AD8F42CDD}"/>
              </a:ext>
            </a:extLst>
          </p:cNvPr>
          <p:cNvCxnSpPr>
            <a:cxnSpLocks/>
          </p:cNvCxnSpPr>
          <p:nvPr/>
        </p:nvCxnSpPr>
        <p:spPr bwMode="auto">
          <a:xfrm>
            <a:off x="5331986" y="4019550"/>
            <a:ext cx="0" cy="1268185"/>
          </a:xfrm>
          <a:prstGeom prst="line">
            <a:avLst/>
          </a:prstGeom>
          <a:noFill/>
          <a:ln w="28575" cap="flat" cmpd="sng" algn="ctr">
            <a:solidFill>
              <a:schemeClr val="tx2"/>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1517D1D5-FBB6-F841-AA86-94232FED4F89}"/>
              </a:ext>
            </a:extLst>
          </p:cNvPr>
          <p:cNvCxnSpPr>
            <a:cxnSpLocks/>
          </p:cNvCxnSpPr>
          <p:nvPr/>
        </p:nvCxnSpPr>
        <p:spPr bwMode="auto">
          <a:xfrm>
            <a:off x="5304780" y="4028106"/>
            <a:ext cx="0" cy="1259629"/>
          </a:xfrm>
          <a:prstGeom prst="line">
            <a:avLst/>
          </a:prstGeom>
          <a:noFill/>
          <a:ln w="28575"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63F71805-4227-C340-831D-3562FF7F219E}"/>
              </a:ext>
            </a:extLst>
          </p:cNvPr>
          <p:cNvCxnSpPr>
            <a:cxnSpLocks/>
          </p:cNvCxnSpPr>
          <p:nvPr/>
        </p:nvCxnSpPr>
        <p:spPr bwMode="auto">
          <a:xfrm>
            <a:off x="5359192" y="4005591"/>
            <a:ext cx="0" cy="1259629"/>
          </a:xfrm>
          <a:prstGeom prst="line">
            <a:avLst/>
          </a:prstGeom>
          <a:noFill/>
          <a:ln w="28575"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8E2CDA5F-0B54-A344-BAD8-8C1B93FDAFBC}"/>
              </a:ext>
            </a:extLst>
          </p:cNvPr>
          <p:cNvCxnSpPr>
            <a:cxnSpLocks/>
          </p:cNvCxnSpPr>
          <p:nvPr/>
        </p:nvCxnSpPr>
        <p:spPr bwMode="auto">
          <a:xfrm>
            <a:off x="5440810" y="4005591"/>
            <a:ext cx="0" cy="1221961"/>
          </a:xfrm>
          <a:prstGeom prst="line">
            <a:avLst/>
          </a:prstGeom>
          <a:noFill/>
          <a:ln w="28575" cap="flat" cmpd="sng" algn="ctr">
            <a:solidFill>
              <a:schemeClr val="accent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075E5550-6B07-E34B-81B0-673E199E9654}"/>
              </a:ext>
            </a:extLst>
          </p:cNvPr>
          <p:cNvCxnSpPr>
            <a:cxnSpLocks/>
          </p:cNvCxnSpPr>
          <p:nvPr/>
        </p:nvCxnSpPr>
        <p:spPr bwMode="auto">
          <a:xfrm>
            <a:off x="5386398" y="4012972"/>
            <a:ext cx="0" cy="1229531"/>
          </a:xfrm>
          <a:prstGeom prst="line">
            <a:avLst/>
          </a:prstGeom>
          <a:noFill/>
          <a:ln w="28575" cap="flat" cmpd="sng" algn="ctr">
            <a:solidFill>
              <a:schemeClr val="accent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92CC7487-0978-2747-BDBE-C9B38ED94D8C}"/>
              </a:ext>
            </a:extLst>
          </p:cNvPr>
          <p:cNvCxnSpPr>
            <a:cxnSpLocks/>
          </p:cNvCxnSpPr>
          <p:nvPr/>
        </p:nvCxnSpPr>
        <p:spPr bwMode="auto">
          <a:xfrm>
            <a:off x="5413604" y="4012972"/>
            <a:ext cx="0" cy="1215013"/>
          </a:xfrm>
          <a:prstGeom prst="line">
            <a:avLst/>
          </a:prstGeom>
          <a:noFill/>
          <a:ln w="28575" cap="flat" cmpd="sng" algn="ctr">
            <a:solidFill>
              <a:schemeClr val="accent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D550FBA7-61A7-DA44-875A-DD38B8D8C2B5}"/>
              </a:ext>
            </a:extLst>
          </p:cNvPr>
          <p:cNvCxnSpPr>
            <a:cxnSpLocks/>
          </p:cNvCxnSpPr>
          <p:nvPr/>
        </p:nvCxnSpPr>
        <p:spPr bwMode="auto">
          <a:xfrm>
            <a:off x="5495222" y="4012972"/>
            <a:ext cx="0" cy="1175822"/>
          </a:xfrm>
          <a:prstGeom prst="line">
            <a:avLst/>
          </a:prstGeom>
          <a:noFill/>
          <a:ln w="28575" cap="flat" cmpd="sng" algn="ctr">
            <a:solidFill>
              <a:schemeClr val="accent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489CBCDA-4711-614F-AEED-3D74B098FF75}"/>
              </a:ext>
            </a:extLst>
          </p:cNvPr>
          <p:cNvCxnSpPr>
            <a:cxnSpLocks/>
          </p:cNvCxnSpPr>
          <p:nvPr/>
        </p:nvCxnSpPr>
        <p:spPr bwMode="auto">
          <a:xfrm>
            <a:off x="5549634" y="4011941"/>
            <a:ext cx="0" cy="1175822"/>
          </a:xfrm>
          <a:prstGeom prst="line">
            <a:avLst/>
          </a:prstGeom>
          <a:noFill/>
          <a:ln w="28575" cap="flat" cmpd="sng" algn="ctr">
            <a:solidFill>
              <a:schemeClr val="accent1"/>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682D5738-C391-9847-8ED5-7964566DC723}"/>
              </a:ext>
            </a:extLst>
          </p:cNvPr>
          <p:cNvCxnSpPr>
            <a:cxnSpLocks/>
          </p:cNvCxnSpPr>
          <p:nvPr/>
        </p:nvCxnSpPr>
        <p:spPr bwMode="auto">
          <a:xfrm>
            <a:off x="5604046" y="4005591"/>
            <a:ext cx="0" cy="1175822"/>
          </a:xfrm>
          <a:prstGeom prst="line">
            <a:avLst/>
          </a:prstGeom>
          <a:noFill/>
          <a:ln w="28575" cap="flat" cmpd="sng" algn="ctr">
            <a:solidFill>
              <a:schemeClr val="accent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148C0469-E7D6-C745-B811-669C5ACF007E}"/>
              </a:ext>
            </a:extLst>
          </p:cNvPr>
          <p:cNvCxnSpPr>
            <a:cxnSpLocks/>
          </p:cNvCxnSpPr>
          <p:nvPr/>
        </p:nvCxnSpPr>
        <p:spPr bwMode="auto">
          <a:xfrm>
            <a:off x="5576840" y="4011941"/>
            <a:ext cx="0" cy="1175822"/>
          </a:xfrm>
          <a:prstGeom prst="line">
            <a:avLst/>
          </a:prstGeom>
          <a:noFill/>
          <a:ln w="28575" cap="flat" cmpd="sng" algn="ctr">
            <a:solidFill>
              <a:schemeClr val="accent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1671254A-A4D8-A346-A0A7-046D6B37301C}"/>
              </a:ext>
            </a:extLst>
          </p:cNvPr>
          <p:cNvCxnSpPr>
            <a:cxnSpLocks/>
          </p:cNvCxnSpPr>
          <p:nvPr/>
        </p:nvCxnSpPr>
        <p:spPr bwMode="auto">
          <a:xfrm>
            <a:off x="5658458" y="4012972"/>
            <a:ext cx="0" cy="1147770"/>
          </a:xfrm>
          <a:prstGeom prst="line">
            <a:avLst/>
          </a:prstGeom>
          <a:noFill/>
          <a:ln w="28575" cap="flat" cmpd="sng" algn="ctr">
            <a:solidFill>
              <a:schemeClr val="accent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E631A781-F371-A043-B764-170C28218D95}"/>
              </a:ext>
            </a:extLst>
          </p:cNvPr>
          <p:cNvCxnSpPr>
            <a:cxnSpLocks/>
          </p:cNvCxnSpPr>
          <p:nvPr/>
        </p:nvCxnSpPr>
        <p:spPr bwMode="auto">
          <a:xfrm>
            <a:off x="5740076" y="4012972"/>
            <a:ext cx="0" cy="1085389"/>
          </a:xfrm>
          <a:prstGeom prst="line">
            <a:avLst/>
          </a:prstGeom>
          <a:noFill/>
          <a:ln w="28575" cap="flat" cmpd="sng" algn="ctr">
            <a:solidFill>
              <a:schemeClr val="accent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2B57B587-EA5E-F94E-B4BF-DA876B9B1C92}"/>
              </a:ext>
            </a:extLst>
          </p:cNvPr>
          <p:cNvCxnSpPr>
            <a:cxnSpLocks/>
          </p:cNvCxnSpPr>
          <p:nvPr/>
        </p:nvCxnSpPr>
        <p:spPr bwMode="auto">
          <a:xfrm>
            <a:off x="5685664" y="4019550"/>
            <a:ext cx="0" cy="1135666"/>
          </a:xfrm>
          <a:prstGeom prst="line">
            <a:avLst/>
          </a:prstGeom>
          <a:noFill/>
          <a:ln w="28575" cap="flat" cmpd="sng" algn="ctr">
            <a:solidFill>
              <a:schemeClr val="accent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3639F150-F8DD-2B45-952E-4046BD969FBB}"/>
              </a:ext>
            </a:extLst>
          </p:cNvPr>
          <p:cNvCxnSpPr>
            <a:cxnSpLocks/>
          </p:cNvCxnSpPr>
          <p:nvPr/>
        </p:nvCxnSpPr>
        <p:spPr bwMode="auto">
          <a:xfrm>
            <a:off x="5712870" y="4005591"/>
            <a:ext cx="0" cy="1138154"/>
          </a:xfrm>
          <a:prstGeom prst="line">
            <a:avLst/>
          </a:prstGeom>
          <a:noFill/>
          <a:ln w="28575" cap="flat" cmpd="sng" algn="ctr">
            <a:solidFill>
              <a:schemeClr val="accent1"/>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8644080D-14CA-BD45-A05E-B6CD20075D95}"/>
              </a:ext>
            </a:extLst>
          </p:cNvPr>
          <p:cNvCxnSpPr>
            <a:cxnSpLocks/>
          </p:cNvCxnSpPr>
          <p:nvPr/>
        </p:nvCxnSpPr>
        <p:spPr bwMode="auto">
          <a:xfrm>
            <a:off x="5794488" y="4012972"/>
            <a:ext cx="0" cy="1052722"/>
          </a:xfrm>
          <a:prstGeom prst="line">
            <a:avLst/>
          </a:prstGeom>
          <a:noFill/>
          <a:ln w="28575" cap="flat" cmpd="sng" algn="ctr">
            <a:solidFill>
              <a:schemeClr val="accent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2636989C-4966-FB43-AC11-1E5FFE282C2A}"/>
              </a:ext>
            </a:extLst>
          </p:cNvPr>
          <p:cNvCxnSpPr>
            <a:cxnSpLocks/>
          </p:cNvCxnSpPr>
          <p:nvPr/>
        </p:nvCxnSpPr>
        <p:spPr bwMode="auto">
          <a:xfrm flipH="1">
            <a:off x="6338608" y="4022725"/>
            <a:ext cx="0" cy="800238"/>
          </a:xfrm>
          <a:prstGeom prst="line">
            <a:avLst/>
          </a:prstGeom>
          <a:noFill/>
          <a:ln w="28575" cap="flat" cmpd="sng" algn="ctr">
            <a:solidFill>
              <a:schemeClr val="accent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2EF22B55-312A-844B-A0DA-C7EB8BD780F7}"/>
              </a:ext>
            </a:extLst>
          </p:cNvPr>
          <p:cNvCxnSpPr>
            <a:cxnSpLocks/>
          </p:cNvCxnSpPr>
          <p:nvPr/>
        </p:nvCxnSpPr>
        <p:spPr bwMode="auto">
          <a:xfrm>
            <a:off x="6420226" y="4019550"/>
            <a:ext cx="0" cy="785269"/>
          </a:xfrm>
          <a:prstGeom prst="line">
            <a:avLst/>
          </a:prstGeom>
          <a:noFill/>
          <a:ln w="28575" cap="flat" cmpd="sng" algn="ctr">
            <a:solidFill>
              <a:schemeClr val="accent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865EE382-2F91-0749-9595-0AD6FB98A8A0}"/>
              </a:ext>
            </a:extLst>
          </p:cNvPr>
          <p:cNvCxnSpPr>
            <a:cxnSpLocks/>
          </p:cNvCxnSpPr>
          <p:nvPr/>
        </p:nvCxnSpPr>
        <p:spPr bwMode="auto">
          <a:xfrm>
            <a:off x="6556256" y="4019550"/>
            <a:ext cx="0" cy="678379"/>
          </a:xfrm>
          <a:prstGeom prst="line">
            <a:avLst/>
          </a:prstGeom>
          <a:noFill/>
          <a:ln w="28575" cap="flat" cmpd="sng" algn="ctr">
            <a:solidFill>
              <a:schemeClr val="accent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97587AA3-402C-4B4A-8F50-D0C29C40A8F0}"/>
              </a:ext>
            </a:extLst>
          </p:cNvPr>
          <p:cNvCxnSpPr>
            <a:cxnSpLocks/>
          </p:cNvCxnSpPr>
          <p:nvPr/>
        </p:nvCxnSpPr>
        <p:spPr bwMode="auto">
          <a:xfrm>
            <a:off x="6610668" y="4027585"/>
            <a:ext cx="0" cy="659765"/>
          </a:xfrm>
          <a:prstGeom prst="line">
            <a:avLst/>
          </a:prstGeom>
          <a:noFill/>
          <a:ln w="28575" cap="flat" cmpd="sng" algn="ctr">
            <a:solidFill>
              <a:schemeClr val="accent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AB216D72-5E1A-B74A-9C88-84EC4A1914D8}"/>
              </a:ext>
            </a:extLst>
          </p:cNvPr>
          <p:cNvCxnSpPr>
            <a:cxnSpLocks/>
          </p:cNvCxnSpPr>
          <p:nvPr/>
        </p:nvCxnSpPr>
        <p:spPr bwMode="auto">
          <a:xfrm>
            <a:off x="6284196" y="4019550"/>
            <a:ext cx="0" cy="841291"/>
          </a:xfrm>
          <a:prstGeom prst="line">
            <a:avLst/>
          </a:prstGeom>
          <a:noFill/>
          <a:ln w="28575" cap="flat" cmpd="sng" algn="ctr">
            <a:solidFill>
              <a:schemeClr val="accent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E8CCDA3D-7E5A-3945-BEEA-9F5CC3A4EE25}"/>
              </a:ext>
            </a:extLst>
          </p:cNvPr>
          <p:cNvCxnSpPr>
            <a:cxnSpLocks/>
          </p:cNvCxnSpPr>
          <p:nvPr/>
        </p:nvCxnSpPr>
        <p:spPr bwMode="auto">
          <a:xfrm>
            <a:off x="5930518" y="4025900"/>
            <a:ext cx="0" cy="988899"/>
          </a:xfrm>
          <a:prstGeom prst="line">
            <a:avLst/>
          </a:prstGeom>
          <a:noFill/>
          <a:ln w="28575" cap="flat" cmpd="sng" algn="ctr">
            <a:solidFill>
              <a:schemeClr val="accent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A8E833BB-BAB9-2A4A-A7DE-EC1374BC7D9D}"/>
              </a:ext>
            </a:extLst>
          </p:cNvPr>
          <p:cNvCxnSpPr>
            <a:cxnSpLocks/>
          </p:cNvCxnSpPr>
          <p:nvPr/>
        </p:nvCxnSpPr>
        <p:spPr bwMode="auto">
          <a:xfrm>
            <a:off x="6202578" y="4012972"/>
            <a:ext cx="0" cy="880260"/>
          </a:xfrm>
          <a:prstGeom prst="line">
            <a:avLst/>
          </a:prstGeom>
          <a:noFill/>
          <a:ln w="28575" cap="flat" cmpd="sng" algn="ctr">
            <a:solidFill>
              <a:schemeClr val="accent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74B53D46-DC8F-6B44-B6ED-95C04EC23B87}"/>
              </a:ext>
            </a:extLst>
          </p:cNvPr>
          <p:cNvCxnSpPr>
            <a:cxnSpLocks/>
          </p:cNvCxnSpPr>
          <p:nvPr/>
        </p:nvCxnSpPr>
        <p:spPr bwMode="auto">
          <a:xfrm>
            <a:off x="6175372" y="4005591"/>
            <a:ext cx="0" cy="897166"/>
          </a:xfrm>
          <a:prstGeom prst="line">
            <a:avLst/>
          </a:prstGeom>
          <a:noFill/>
          <a:ln w="28575" cap="flat" cmpd="sng" algn="ctr">
            <a:solidFill>
              <a:schemeClr val="accent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F30BA62B-32CC-0140-8A74-7A0907B62330}"/>
              </a:ext>
            </a:extLst>
          </p:cNvPr>
          <p:cNvCxnSpPr>
            <a:cxnSpLocks/>
          </p:cNvCxnSpPr>
          <p:nvPr/>
        </p:nvCxnSpPr>
        <p:spPr bwMode="auto">
          <a:xfrm>
            <a:off x="6256990" y="4005591"/>
            <a:ext cx="0" cy="878825"/>
          </a:xfrm>
          <a:prstGeom prst="line">
            <a:avLst/>
          </a:prstGeom>
          <a:noFill/>
          <a:ln w="28575" cap="flat" cmpd="sng" algn="ctr">
            <a:solidFill>
              <a:schemeClr val="accent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5C88864E-7832-EF4B-87C2-6F82CC36500F}"/>
              </a:ext>
            </a:extLst>
          </p:cNvPr>
          <p:cNvCxnSpPr>
            <a:cxnSpLocks/>
          </p:cNvCxnSpPr>
          <p:nvPr/>
        </p:nvCxnSpPr>
        <p:spPr bwMode="auto">
          <a:xfrm>
            <a:off x="6229784" y="4012972"/>
            <a:ext cx="0" cy="873840"/>
          </a:xfrm>
          <a:prstGeom prst="line">
            <a:avLst/>
          </a:prstGeom>
          <a:noFill/>
          <a:ln w="28575" cap="flat" cmpd="sng" algn="ctr">
            <a:solidFill>
              <a:schemeClr val="accent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8A3A1B22-1AEF-DC41-BD19-5321FDD602F1}"/>
              </a:ext>
            </a:extLst>
          </p:cNvPr>
          <p:cNvCxnSpPr>
            <a:cxnSpLocks/>
          </p:cNvCxnSpPr>
          <p:nvPr/>
        </p:nvCxnSpPr>
        <p:spPr bwMode="auto">
          <a:xfrm>
            <a:off x="5984930" y="4027585"/>
            <a:ext cx="0" cy="934227"/>
          </a:xfrm>
          <a:prstGeom prst="line">
            <a:avLst/>
          </a:prstGeom>
          <a:noFill/>
          <a:ln w="28575" cap="flat" cmpd="sng" algn="ctr">
            <a:solidFill>
              <a:schemeClr val="accent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C4400FF2-F451-7F45-9610-6E228FCF09E7}"/>
              </a:ext>
            </a:extLst>
          </p:cNvPr>
          <p:cNvCxnSpPr>
            <a:cxnSpLocks/>
          </p:cNvCxnSpPr>
          <p:nvPr/>
        </p:nvCxnSpPr>
        <p:spPr bwMode="auto">
          <a:xfrm>
            <a:off x="5957724" y="4027585"/>
            <a:ext cx="0" cy="943752"/>
          </a:xfrm>
          <a:prstGeom prst="line">
            <a:avLst/>
          </a:prstGeom>
          <a:noFill/>
          <a:ln w="28575" cap="flat" cmpd="sng" algn="ctr">
            <a:solidFill>
              <a:schemeClr val="accent1"/>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C00EFE6B-66CF-D446-AAE0-171B9680B106}"/>
              </a:ext>
            </a:extLst>
          </p:cNvPr>
          <p:cNvCxnSpPr>
            <a:cxnSpLocks/>
          </p:cNvCxnSpPr>
          <p:nvPr/>
        </p:nvCxnSpPr>
        <p:spPr bwMode="auto">
          <a:xfrm>
            <a:off x="6093754" y="4019550"/>
            <a:ext cx="0" cy="892892"/>
          </a:xfrm>
          <a:prstGeom prst="line">
            <a:avLst/>
          </a:prstGeom>
          <a:noFill/>
          <a:ln w="28575" cap="flat" cmpd="sng" algn="ctr">
            <a:solidFill>
              <a:schemeClr val="accent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9F0F39C0-9164-D24F-B821-E6FC1820F195}"/>
              </a:ext>
            </a:extLst>
          </p:cNvPr>
          <p:cNvCxnSpPr>
            <a:cxnSpLocks/>
          </p:cNvCxnSpPr>
          <p:nvPr/>
        </p:nvCxnSpPr>
        <p:spPr bwMode="auto">
          <a:xfrm>
            <a:off x="6066548" y="4029650"/>
            <a:ext cx="0" cy="892892"/>
          </a:xfrm>
          <a:prstGeom prst="line">
            <a:avLst/>
          </a:prstGeom>
          <a:noFill/>
          <a:ln w="28575" cap="flat" cmpd="sng" algn="ctr">
            <a:solidFill>
              <a:schemeClr val="accent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5CD512A7-4C4E-2643-B1C2-1A68173263BC}"/>
              </a:ext>
            </a:extLst>
          </p:cNvPr>
          <p:cNvCxnSpPr>
            <a:cxnSpLocks/>
          </p:cNvCxnSpPr>
          <p:nvPr/>
        </p:nvCxnSpPr>
        <p:spPr bwMode="auto">
          <a:xfrm>
            <a:off x="6039342" y="4019550"/>
            <a:ext cx="0" cy="910907"/>
          </a:xfrm>
          <a:prstGeom prst="line">
            <a:avLst/>
          </a:prstGeom>
          <a:noFill/>
          <a:ln w="28575" cap="flat" cmpd="sng" algn="ctr">
            <a:solidFill>
              <a:schemeClr val="accent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7E695488-47BC-CE40-88B7-52FF2D945B36}"/>
              </a:ext>
            </a:extLst>
          </p:cNvPr>
          <p:cNvCxnSpPr>
            <a:cxnSpLocks/>
          </p:cNvCxnSpPr>
          <p:nvPr/>
        </p:nvCxnSpPr>
        <p:spPr bwMode="auto">
          <a:xfrm>
            <a:off x="6012136" y="4019550"/>
            <a:ext cx="0" cy="915117"/>
          </a:xfrm>
          <a:prstGeom prst="line">
            <a:avLst/>
          </a:prstGeom>
          <a:noFill/>
          <a:ln w="28575" cap="flat" cmpd="sng" algn="ctr">
            <a:solidFill>
              <a:schemeClr val="accent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382FF07B-AABF-AA47-A5EF-BCFF497229C1}"/>
              </a:ext>
            </a:extLst>
          </p:cNvPr>
          <p:cNvCxnSpPr>
            <a:cxnSpLocks/>
          </p:cNvCxnSpPr>
          <p:nvPr/>
        </p:nvCxnSpPr>
        <p:spPr bwMode="auto">
          <a:xfrm>
            <a:off x="5876106" y="4019550"/>
            <a:ext cx="0" cy="1002750"/>
          </a:xfrm>
          <a:prstGeom prst="line">
            <a:avLst/>
          </a:prstGeom>
          <a:noFill/>
          <a:ln w="28575" cap="flat" cmpd="sng" algn="ctr">
            <a:solidFill>
              <a:schemeClr val="accent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3484CEFC-E5A4-9540-BE83-0940718CC04C}"/>
              </a:ext>
            </a:extLst>
          </p:cNvPr>
          <p:cNvCxnSpPr>
            <a:cxnSpLocks/>
          </p:cNvCxnSpPr>
          <p:nvPr/>
        </p:nvCxnSpPr>
        <p:spPr bwMode="auto">
          <a:xfrm>
            <a:off x="5848900" y="4019550"/>
            <a:ext cx="0" cy="1011157"/>
          </a:xfrm>
          <a:prstGeom prst="line">
            <a:avLst/>
          </a:prstGeom>
          <a:noFill/>
          <a:ln w="28575" cap="flat" cmpd="sng" algn="ctr">
            <a:solidFill>
              <a:schemeClr val="accent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1FA7B6E2-3171-2F42-A877-92BC401A60F8}"/>
              </a:ext>
            </a:extLst>
          </p:cNvPr>
          <p:cNvCxnSpPr>
            <a:cxnSpLocks/>
          </p:cNvCxnSpPr>
          <p:nvPr/>
        </p:nvCxnSpPr>
        <p:spPr bwMode="auto">
          <a:xfrm>
            <a:off x="5468016" y="4019550"/>
            <a:ext cx="0" cy="1181847"/>
          </a:xfrm>
          <a:prstGeom prst="line">
            <a:avLst/>
          </a:prstGeom>
          <a:noFill/>
          <a:ln w="28575" cap="flat" cmpd="sng" algn="ctr">
            <a:solidFill>
              <a:schemeClr val="tx2"/>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F5BC7651-3441-0E48-9240-19EE5F9DB656}"/>
              </a:ext>
            </a:extLst>
          </p:cNvPr>
          <p:cNvCxnSpPr>
            <a:cxnSpLocks/>
          </p:cNvCxnSpPr>
          <p:nvPr/>
        </p:nvCxnSpPr>
        <p:spPr bwMode="auto">
          <a:xfrm>
            <a:off x="5522428" y="4006622"/>
            <a:ext cx="0" cy="1181847"/>
          </a:xfrm>
          <a:prstGeom prst="line">
            <a:avLst/>
          </a:prstGeom>
          <a:noFill/>
          <a:ln w="28575" cap="flat" cmpd="sng" algn="ctr">
            <a:solidFill>
              <a:schemeClr val="tx2"/>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22453E48-4EDF-6D4F-BB7E-3FA76AD3E1B5}"/>
              </a:ext>
            </a:extLst>
          </p:cNvPr>
          <p:cNvCxnSpPr>
            <a:cxnSpLocks/>
          </p:cNvCxnSpPr>
          <p:nvPr/>
        </p:nvCxnSpPr>
        <p:spPr bwMode="auto">
          <a:xfrm>
            <a:off x="5631252" y="4019550"/>
            <a:ext cx="0" cy="1146814"/>
          </a:xfrm>
          <a:prstGeom prst="line">
            <a:avLst/>
          </a:prstGeom>
          <a:noFill/>
          <a:ln w="28575" cap="flat" cmpd="sng" algn="ctr">
            <a:solidFill>
              <a:schemeClr val="tx2"/>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989EE93E-2031-AE49-8849-8F48C5D78016}"/>
              </a:ext>
            </a:extLst>
          </p:cNvPr>
          <p:cNvCxnSpPr>
            <a:cxnSpLocks/>
          </p:cNvCxnSpPr>
          <p:nvPr/>
        </p:nvCxnSpPr>
        <p:spPr bwMode="auto">
          <a:xfrm>
            <a:off x="5767282" y="4019550"/>
            <a:ext cx="0" cy="1071189"/>
          </a:xfrm>
          <a:prstGeom prst="line">
            <a:avLst/>
          </a:prstGeom>
          <a:noFill/>
          <a:ln w="28575" cap="flat" cmpd="sng" algn="ctr">
            <a:solidFill>
              <a:schemeClr val="tx2"/>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04DB91D4-F554-164B-846E-049C4F8684FD}"/>
              </a:ext>
            </a:extLst>
          </p:cNvPr>
          <p:cNvCxnSpPr>
            <a:cxnSpLocks/>
          </p:cNvCxnSpPr>
          <p:nvPr/>
        </p:nvCxnSpPr>
        <p:spPr bwMode="auto">
          <a:xfrm>
            <a:off x="5821694" y="4019550"/>
            <a:ext cx="0" cy="1013795"/>
          </a:xfrm>
          <a:prstGeom prst="line">
            <a:avLst/>
          </a:prstGeom>
          <a:noFill/>
          <a:ln w="28575" cap="flat" cmpd="sng" algn="ctr">
            <a:solidFill>
              <a:schemeClr val="tx2"/>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C0A552E5-2D9F-EA42-8C2D-480107AF533B}"/>
              </a:ext>
            </a:extLst>
          </p:cNvPr>
          <p:cNvCxnSpPr>
            <a:cxnSpLocks/>
          </p:cNvCxnSpPr>
          <p:nvPr/>
        </p:nvCxnSpPr>
        <p:spPr bwMode="auto">
          <a:xfrm>
            <a:off x="5903312" y="4005591"/>
            <a:ext cx="0" cy="1013795"/>
          </a:xfrm>
          <a:prstGeom prst="line">
            <a:avLst/>
          </a:prstGeom>
          <a:noFill/>
          <a:ln w="28575" cap="flat" cmpd="sng" algn="ctr">
            <a:solidFill>
              <a:schemeClr val="tx2"/>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FB4B90CE-B007-134A-9A9E-4D04BE1E0745}"/>
              </a:ext>
            </a:extLst>
          </p:cNvPr>
          <p:cNvCxnSpPr>
            <a:cxnSpLocks/>
          </p:cNvCxnSpPr>
          <p:nvPr/>
        </p:nvCxnSpPr>
        <p:spPr bwMode="auto">
          <a:xfrm>
            <a:off x="6120960" y="4019550"/>
            <a:ext cx="0" cy="892892"/>
          </a:xfrm>
          <a:prstGeom prst="line">
            <a:avLst/>
          </a:prstGeom>
          <a:noFill/>
          <a:ln w="28575" cap="flat" cmpd="sng" algn="ctr">
            <a:solidFill>
              <a:schemeClr val="tx2"/>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F01D581A-4CBF-B743-B2CF-CF948E6AAFD4}"/>
              </a:ext>
            </a:extLst>
          </p:cNvPr>
          <p:cNvCxnSpPr>
            <a:cxnSpLocks/>
          </p:cNvCxnSpPr>
          <p:nvPr/>
        </p:nvCxnSpPr>
        <p:spPr bwMode="auto">
          <a:xfrm>
            <a:off x="6311402" y="4012972"/>
            <a:ext cx="0" cy="841926"/>
          </a:xfrm>
          <a:prstGeom prst="line">
            <a:avLst/>
          </a:prstGeom>
          <a:noFill/>
          <a:ln w="28575" cap="flat" cmpd="sng" algn="ctr">
            <a:solidFill>
              <a:schemeClr val="tx2"/>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4606A46E-C510-7549-94B5-342700B0B54C}"/>
              </a:ext>
            </a:extLst>
          </p:cNvPr>
          <p:cNvCxnSpPr>
            <a:cxnSpLocks/>
          </p:cNvCxnSpPr>
          <p:nvPr/>
        </p:nvCxnSpPr>
        <p:spPr bwMode="auto">
          <a:xfrm>
            <a:off x="6365814" y="4019550"/>
            <a:ext cx="0" cy="800196"/>
          </a:xfrm>
          <a:prstGeom prst="line">
            <a:avLst/>
          </a:prstGeom>
          <a:noFill/>
          <a:ln w="28575" cap="flat" cmpd="sng" algn="ctr">
            <a:solidFill>
              <a:schemeClr val="tx2"/>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50FB17A1-D173-5A4C-AAFA-1724C8BB9355}"/>
              </a:ext>
            </a:extLst>
          </p:cNvPr>
          <p:cNvCxnSpPr>
            <a:cxnSpLocks/>
          </p:cNvCxnSpPr>
          <p:nvPr/>
        </p:nvCxnSpPr>
        <p:spPr bwMode="auto">
          <a:xfrm>
            <a:off x="6393020" y="4019550"/>
            <a:ext cx="0" cy="797879"/>
          </a:xfrm>
          <a:prstGeom prst="line">
            <a:avLst/>
          </a:prstGeom>
          <a:noFill/>
          <a:ln w="28575" cap="flat" cmpd="sng" algn="ctr">
            <a:solidFill>
              <a:schemeClr val="tx2"/>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D5606BBC-DC35-E04D-BF5A-C54E463854FB}"/>
              </a:ext>
            </a:extLst>
          </p:cNvPr>
          <p:cNvCxnSpPr>
            <a:cxnSpLocks/>
          </p:cNvCxnSpPr>
          <p:nvPr/>
        </p:nvCxnSpPr>
        <p:spPr bwMode="auto">
          <a:xfrm>
            <a:off x="6529050" y="4027585"/>
            <a:ext cx="0" cy="696953"/>
          </a:xfrm>
          <a:prstGeom prst="line">
            <a:avLst/>
          </a:prstGeom>
          <a:noFill/>
          <a:ln w="28575" cap="flat" cmpd="sng" algn="ctr">
            <a:solidFill>
              <a:schemeClr val="tx2"/>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EEB49AE1-F1AB-E344-A946-CB4D7A6B6670}"/>
              </a:ext>
            </a:extLst>
          </p:cNvPr>
          <p:cNvCxnSpPr>
            <a:cxnSpLocks/>
          </p:cNvCxnSpPr>
          <p:nvPr/>
        </p:nvCxnSpPr>
        <p:spPr bwMode="auto">
          <a:xfrm>
            <a:off x="6583462" y="4019550"/>
            <a:ext cx="0" cy="674065"/>
          </a:xfrm>
          <a:prstGeom prst="line">
            <a:avLst/>
          </a:prstGeom>
          <a:noFill/>
          <a:ln w="28575" cap="flat" cmpd="sng" algn="ctr">
            <a:solidFill>
              <a:schemeClr val="tx2"/>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79241223-7AEE-3C4D-9D6B-F0668DEA1860}"/>
              </a:ext>
            </a:extLst>
          </p:cNvPr>
          <p:cNvCxnSpPr>
            <a:cxnSpLocks/>
          </p:cNvCxnSpPr>
          <p:nvPr/>
        </p:nvCxnSpPr>
        <p:spPr bwMode="auto">
          <a:xfrm>
            <a:off x="6447432" y="4019550"/>
            <a:ext cx="0" cy="774426"/>
          </a:xfrm>
          <a:prstGeom prst="line">
            <a:avLst/>
          </a:prstGeom>
          <a:noFill/>
          <a:ln w="28575" cap="flat" cmpd="sng" algn="ctr">
            <a:solidFill>
              <a:schemeClr val="tx2"/>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19D9DE55-958B-0144-A487-3F82EF0F64E9}"/>
              </a:ext>
            </a:extLst>
          </p:cNvPr>
          <p:cNvCxnSpPr>
            <a:cxnSpLocks/>
          </p:cNvCxnSpPr>
          <p:nvPr/>
        </p:nvCxnSpPr>
        <p:spPr bwMode="auto">
          <a:xfrm>
            <a:off x="6501844" y="4019550"/>
            <a:ext cx="0" cy="733080"/>
          </a:xfrm>
          <a:prstGeom prst="line">
            <a:avLst/>
          </a:prstGeom>
          <a:noFill/>
          <a:ln w="28575" cap="flat" cmpd="sng" algn="ctr">
            <a:solidFill>
              <a:schemeClr val="tx2"/>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3C03F39D-D4EB-F341-9797-CE66DF7DD141}"/>
              </a:ext>
            </a:extLst>
          </p:cNvPr>
          <p:cNvCxnSpPr>
            <a:cxnSpLocks/>
          </p:cNvCxnSpPr>
          <p:nvPr/>
        </p:nvCxnSpPr>
        <p:spPr bwMode="auto">
          <a:xfrm>
            <a:off x="6474638" y="4019550"/>
            <a:ext cx="0" cy="755442"/>
          </a:xfrm>
          <a:prstGeom prst="line">
            <a:avLst/>
          </a:prstGeom>
          <a:noFill/>
          <a:ln w="28575" cap="flat" cmpd="sng" algn="ctr">
            <a:solidFill>
              <a:schemeClr val="tx2"/>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4C5341D0-472C-6E48-B2D9-2817194573BF}"/>
              </a:ext>
            </a:extLst>
          </p:cNvPr>
          <p:cNvCxnSpPr>
            <a:cxnSpLocks/>
          </p:cNvCxnSpPr>
          <p:nvPr/>
        </p:nvCxnSpPr>
        <p:spPr bwMode="auto">
          <a:xfrm>
            <a:off x="7699451" y="4021235"/>
            <a:ext cx="0" cy="170388"/>
          </a:xfrm>
          <a:prstGeom prst="line">
            <a:avLst/>
          </a:prstGeom>
          <a:noFill/>
          <a:ln w="28575" cap="flat" cmpd="sng" algn="ctr">
            <a:solidFill>
              <a:schemeClr val="tx2"/>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DB89D9DF-3571-264C-9DC6-210A8609306E}"/>
              </a:ext>
            </a:extLst>
          </p:cNvPr>
          <p:cNvCxnSpPr>
            <a:cxnSpLocks/>
          </p:cNvCxnSpPr>
          <p:nvPr/>
        </p:nvCxnSpPr>
        <p:spPr bwMode="auto">
          <a:xfrm>
            <a:off x="7505776" y="3956357"/>
            <a:ext cx="0" cy="71228"/>
          </a:xfrm>
          <a:prstGeom prst="line">
            <a:avLst/>
          </a:prstGeom>
          <a:noFill/>
          <a:ln w="28575" cap="flat" cmpd="sng" algn="ctr">
            <a:solidFill>
              <a:schemeClr val="tx2"/>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8919EE55-F357-7C47-9440-8665044B2A1E}"/>
              </a:ext>
            </a:extLst>
          </p:cNvPr>
          <p:cNvCxnSpPr>
            <a:cxnSpLocks/>
          </p:cNvCxnSpPr>
          <p:nvPr/>
        </p:nvCxnSpPr>
        <p:spPr bwMode="auto">
          <a:xfrm>
            <a:off x="7531176" y="3942391"/>
            <a:ext cx="0" cy="85194"/>
          </a:xfrm>
          <a:prstGeom prst="line">
            <a:avLst/>
          </a:prstGeom>
          <a:noFill/>
          <a:ln w="28575" cap="flat" cmpd="sng" algn="ctr">
            <a:solidFill>
              <a:schemeClr val="tx2"/>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11DBCD7B-3BBB-B045-BB17-D1376E8E3004}"/>
              </a:ext>
            </a:extLst>
          </p:cNvPr>
          <p:cNvCxnSpPr>
            <a:cxnSpLocks/>
          </p:cNvCxnSpPr>
          <p:nvPr/>
        </p:nvCxnSpPr>
        <p:spPr bwMode="auto">
          <a:xfrm>
            <a:off x="7559751" y="3922539"/>
            <a:ext cx="0" cy="105046"/>
          </a:xfrm>
          <a:prstGeom prst="line">
            <a:avLst/>
          </a:prstGeom>
          <a:noFill/>
          <a:ln w="28575" cap="flat" cmpd="sng" algn="ctr">
            <a:solidFill>
              <a:schemeClr val="tx2"/>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A71C836B-2F25-894F-8FFE-77388D641DB1}"/>
              </a:ext>
            </a:extLst>
          </p:cNvPr>
          <p:cNvCxnSpPr>
            <a:cxnSpLocks/>
          </p:cNvCxnSpPr>
          <p:nvPr/>
        </p:nvCxnSpPr>
        <p:spPr bwMode="auto">
          <a:xfrm>
            <a:off x="7585151" y="3816773"/>
            <a:ext cx="0" cy="202777"/>
          </a:xfrm>
          <a:prstGeom prst="line">
            <a:avLst/>
          </a:prstGeom>
          <a:noFill/>
          <a:ln w="28575" cap="flat" cmpd="sng" algn="ctr">
            <a:solidFill>
              <a:schemeClr val="tx2"/>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4B88F773-B87E-474D-A491-EEB30565612F}"/>
              </a:ext>
            </a:extLst>
          </p:cNvPr>
          <p:cNvCxnSpPr>
            <a:cxnSpLocks/>
          </p:cNvCxnSpPr>
          <p:nvPr/>
        </p:nvCxnSpPr>
        <p:spPr bwMode="auto">
          <a:xfrm>
            <a:off x="7613726" y="3775766"/>
            <a:ext cx="0" cy="243784"/>
          </a:xfrm>
          <a:prstGeom prst="line">
            <a:avLst/>
          </a:prstGeom>
          <a:noFill/>
          <a:ln w="28575" cap="flat" cmpd="sng" algn="ctr">
            <a:solidFill>
              <a:schemeClr val="tx2"/>
            </a:solidFill>
            <a:prstDash val="solid"/>
            <a:round/>
            <a:headEnd type="none" w="med" len="med"/>
            <a:tailEnd type="none" w="med" len="med"/>
          </a:ln>
          <a:effectLst/>
        </p:spPr>
      </p:cxnSp>
      <p:cxnSp>
        <p:nvCxnSpPr>
          <p:cNvPr id="329" name="Straight Connector 328">
            <a:extLst>
              <a:ext uri="{FF2B5EF4-FFF2-40B4-BE49-F238E27FC236}">
                <a16:creationId xmlns:a16="http://schemas.microsoft.com/office/drawing/2014/main" id="{72840EBB-EA64-CB49-84BD-7DB0FD26ACB7}"/>
              </a:ext>
            </a:extLst>
          </p:cNvPr>
          <p:cNvCxnSpPr>
            <a:cxnSpLocks/>
          </p:cNvCxnSpPr>
          <p:nvPr/>
        </p:nvCxnSpPr>
        <p:spPr bwMode="auto">
          <a:xfrm>
            <a:off x="7640729" y="2835063"/>
            <a:ext cx="0" cy="1184487"/>
          </a:xfrm>
          <a:prstGeom prst="line">
            <a:avLst/>
          </a:prstGeom>
          <a:noFill/>
          <a:ln w="28575" cap="flat" cmpd="sng" algn="ctr">
            <a:solidFill>
              <a:schemeClr val="tx2"/>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ECFA27D0-0491-A348-994A-FCAF80B8FD7C}"/>
              </a:ext>
            </a:extLst>
          </p:cNvPr>
          <p:cNvCxnSpPr>
            <a:cxnSpLocks/>
          </p:cNvCxnSpPr>
          <p:nvPr/>
        </p:nvCxnSpPr>
        <p:spPr bwMode="auto">
          <a:xfrm>
            <a:off x="7670514" y="2734877"/>
            <a:ext cx="0" cy="1284673"/>
          </a:xfrm>
          <a:prstGeom prst="line">
            <a:avLst/>
          </a:prstGeom>
          <a:noFill/>
          <a:ln w="28575" cap="flat" cmpd="sng" algn="ctr">
            <a:solidFill>
              <a:schemeClr val="tx2"/>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49A336D7-399A-1249-A1D3-20BFE824CA27}"/>
              </a:ext>
            </a:extLst>
          </p:cNvPr>
          <p:cNvCxnSpPr>
            <a:cxnSpLocks/>
          </p:cNvCxnSpPr>
          <p:nvPr/>
        </p:nvCxnSpPr>
        <p:spPr bwMode="auto">
          <a:xfrm>
            <a:off x="7372426" y="4019550"/>
            <a:ext cx="0" cy="25826"/>
          </a:xfrm>
          <a:prstGeom prst="line">
            <a:avLst/>
          </a:prstGeom>
          <a:noFill/>
          <a:ln w="28575" cap="flat" cmpd="sng" algn="ctr">
            <a:solidFill>
              <a:schemeClr val="tx2"/>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B579FCCD-9008-B74E-B9A6-E1A13768F26E}"/>
              </a:ext>
            </a:extLst>
          </p:cNvPr>
          <p:cNvCxnSpPr>
            <a:cxnSpLocks/>
          </p:cNvCxnSpPr>
          <p:nvPr/>
        </p:nvCxnSpPr>
        <p:spPr bwMode="auto">
          <a:xfrm>
            <a:off x="7345230" y="4019550"/>
            <a:ext cx="0" cy="40527"/>
          </a:xfrm>
          <a:prstGeom prst="line">
            <a:avLst/>
          </a:prstGeom>
          <a:noFill/>
          <a:ln w="28575" cap="flat" cmpd="sng" algn="ctr">
            <a:solidFill>
              <a:schemeClr val="tx2"/>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EC406BD1-F27F-5C4E-8A63-F1C51CFD457D}"/>
              </a:ext>
            </a:extLst>
          </p:cNvPr>
          <p:cNvCxnSpPr>
            <a:cxnSpLocks/>
          </p:cNvCxnSpPr>
          <p:nvPr/>
        </p:nvCxnSpPr>
        <p:spPr bwMode="auto">
          <a:xfrm>
            <a:off x="7318024" y="4019550"/>
            <a:ext cx="0" cy="53419"/>
          </a:xfrm>
          <a:prstGeom prst="line">
            <a:avLst/>
          </a:prstGeom>
          <a:noFill/>
          <a:ln w="28575" cap="flat" cmpd="sng" algn="ctr">
            <a:solidFill>
              <a:schemeClr val="tx2"/>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159370C9-1773-A240-A9E4-C9FE427E8EC3}"/>
              </a:ext>
            </a:extLst>
          </p:cNvPr>
          <p:cNvCxnSpPr>
            <a:cxnSpLocks/>
          </p:cNvCxnSpPr>
          <p:nvPr/>
        </p:nvCxnSpPr>
        <p:spPr bwMode="auto">
          <a:xfrm>
            <a:off x="7290818" y="4019550"/>
            <a:ext cx="0" cy="83002"/>
          </a:xfrm>
          <a:prstGeom prst="line">
            <a:avLst/>
          </a:prstGeom>
          <a:noFill/>
          <a:ln w="28575" cap="flat" cmpd="sng" algn="ctr">
            <a:solidFill>
              <a:schemeClr val="tx2"/>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5571A966-408B-DC46-9DAF-E69D03D24AB7}"/>
              </a:ext>
            </a:extLst>
          </p:cNvPr>
          <p:cNvCxnSpPr>
            <a:cxnSpLocks/>
          </p:cNvCxnSpPr>
          <p:nvPr/>
        </p:nvCxnSpPr>
        <p:spPr bwMode="auto">
          <a:xfrm>
            <a:off x="7263612" y="4012972"/>
            <a:ext cx="0" cy="105046"/>
          </a:xfrm>
          <a:prstGeom prst="line">
            <a:avLst/>
          </a:prstGeom>
          <a:noFill/>
          <a:ln w="28575" cap="flat" cmpd="sng" algn="ctr">
            <a:solidFill>
              <a:schemeClr val="tx2"/>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4F7CD969-43EE-6545-9E1C-749C1AC8EB5B}"/>
              </a:ext>
            </a:extLst>
          </p:cNvPr>
          <p:cNvCxnSpPr>
            <a:cxnSpLocks/>
          </p:cNvCxnSpPr>
          <p:nvPr/>
        </p:nvCxnSpPr>
        <p:spPr bwMode="auto">
          <a:xfrm>
            <a:off x="7236406" y="4012972"/>
            <a:ext cx="0" cy="105046"/>
          </a:xfrm>
          <a:prstGeom prst="line">
            <a:avLst/>
          </a:prstGeom>
          <a:noFill/>
          <a:ln w="28575" cap="flat" cmpd="sng" algn="ctr">
            <a:solidFill>
              <a:schemeClr val="tx2"/>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3F1FE388-8211-CB45-B74A-315B4382C249}"/>
              </a:ext>
            </a:extLst>
          </p:cNvPr>
          <p:cNvCxnSpPr>
            <a:cxnSpLocks/>
          </p:cNvCxnSpPr>
          <p:nvPr/>
        </p:nvCxnSpPr>
        <p:spPr bwMode="auto">
          <a:xfrm>
            <a:off x="7209200" y="4019550"/>
            <a:ext cx="0" cy="145573"/>
          </a:xfrm>
          <a:prstGeom prst="line">
            <a:avLst/>
          </a:prstGeom>
          <a:noFill/>
          <a:ln w="28575" cap="flat" cmpd="sng" algn="ctr">
            <a:solidFill>
              <a:schemeClr val="tx2"/>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4C598381-F379-364B-9B80-41DB06DF806A}"/>
              </a:ext>
            </a:extLst>
          </p:cNvPr>
          <p:cNvCxnSpPr>
            <a:cxnSpLocks/>
          </p:cNvCxnSpPr>
          <p:nvPr/>
        </p:nvCxnSpPr>
        <p:spPr bwMode="auto">
          <a:xfrm>
            <a:off x="7181994" y="4022725"/>
            <a:ext cx="0" cy="145573"/>
          </a:xfrm>
          <a:prstGeom prst="line">
            <a:avLst/>
          </a:prstGeom>
          <a:noFill/>
          <a:ln w="28575" cap="flat" cmpd="sng" algn="ctr">
            <a:solidFill>
              <a:schemeClr val="tx2"/>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3787C0E1-4803-874B-A8DA-2023C7CA8F49}"/>
              </a:ext>
            </a:extLst>
          </p:cNvPr>
          <p:cNvCxnSpPr>
            <a:cxnSpLocks/>
          </p:cNvCxnSpPr>
          <p:nvPr/>
        </p:nvCxnSpPr>
        <p:spPr bwMode="auto">
          <a:xfrm>
            <a:off x="7154788" y="4019550"/>
            <a:ext cx="0" cy="221353"/>
          </a:xfrm>
          <a:prstGeom prst="line">
            <a:avLst/>
          </a:prstGeom>
          <a:noFill/>
          <a:ln w="28575" cap="flat" cmpd="sng" algn="ctr">
            <a:solidFill>
              <a:schemeClr val="tx2"/>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8FCDBCEE-AB5C-7E44-B241-E6C467A8B5ED}"/>
              </a:ext>
            </a:extLst>
          </p:cNvPr>
          <p:cNvCxnSpPr>
            <a:cxnSpLocks/>
          </p:cNvCxnSpPr>
          <p:nvPr/>
        </p:nvCxnSpPr>
        <p:spPr bwMode="auto">
          <a:xfrm>
            <a:off x="7127582" y="4027585"/>
            <a:ext cx="0" cy="262631"/>
          </a:xfrm>
          <a:prstGeom prst="line">
            <a:avLst/>
          </a:prstGeom>
          <a:noFill/>
          <a:ln w="28575" cap="flat" cmpd="sng" algn="ctr">
            <a:solidFill>
              <a:schemeClr val="tx2"/>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27F4AFD3-2F29-7F4B-A9F5-E4EE9CE5C377}"/>
              </a:ext>
            </a:extLst>
          </p:cNvPr>
          <p:cNvCxnSpPr>
            <a:cxnSpLocks/>
          </p:cNvCxnSpPr>
          <p:nvPr/>
        </p:nvCxnSpPr>
        <p:spPr bwMode="auto">
          <a:xfrm>
            <a:off x="7100376" y="4022223"/>
            <a:ext cx="0" cy="262631"/>
          </a:xfrm>
          <a:prstGeom prst="line">
            <a:avLst/>
          </a:prstGeom>
          <a:noFill/>
          <a:ln w="28575" cap="flat" cmpd="sng" algn="ctr">
            <a:solidFill>
              <a:schemeClr val="tx2"/>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82A1F876-0965-6D4C-A4FC-FE189AE48903}"/>
              </a:ext>
            </a:extLst>
          </p:cNvPr>
          <p:cNvCxnSpPr>
            <a:cxnSpLocks/>
          </p:cNvCxnSpPr>
          <p:nvPr/>
        </p:nvCxnSpPr>
        <p:spPr bwMode="auto">
          <a:xfrm>
            <a:off x="7073170" y="4027585"/>
            <a:ext cx="0" cy="281041"/>
          </a:xfrm>
          <a:prstGeom prst="line">
            <a:avLst/>
          </a:prstGeom>
          <a:noFill/>
          <a:ln w="28575" cap="flat" cmpd="sng" algn="ctr">
            <a:solidFill>
              <a:schemeClr val="tx2"/>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B16C3C48-C42E-144E-A514-F1782A5B668B}"/>
              </a:ext>
            </a:extLst>
          </p:cNvPr>
          <p:cNvCxnSpPr>
            <a:cxnSpLocks/>
          </p:cNvCxnSpPr>
          <p:nvPr/>
        </p:nvCxnSpPr>
        <p:spPr bwMode="auto">
          <a:xfrm>
            <a:off x="7045964" y="4019550"/>
            <a:ext cx="0" cy="451783"/>
          </a:xfrm>
          <a:prstGeom prst="line">
            <a:avLst/>
          </a:prstGeom>
          <a:noFill/>
          <a:ln w="28575" cap="flat" cmpd="sng" algn="ctr">
            <a:solidFill>
              <a:schemeClr val="tx2"/>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65ABB888-343A-B646-9699-AB1AB38CDF2C}"/>
              </a:ext>
            </a:extLst>
          </p:cNvPr>
          <p:cNvCxnSpPr>
            <a:cxnSpLocks/>
          </p:cNvCxnSpPr>
          <p:nvPr/>
        </p:nvCxnSpPr>
        <p:spPr bwMode="auto">
          <a:xfrm>
            <a:off x="6637874" y="4027585"/>
            <a:ext cx="0" cy="654000"/>
          </a:xfrm>
          <a:prstGeom prst="line">
            <a:avLst/>
          </a:prstGeom>
          <a:noFill/>
          <a:ln w="28575" cap="flat" cmpd="sng" algn="ctr">
            <a:solidFill>
              <a:schemeClr val="tx2"/>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BA6194B5-36C5-9245-8700-73226D028CC6}"/>
              </a:ext>
            </a:extLst>
          </p:cNvPr>
          <p:cNvCxnSpPr>
            <a:cxnSpLocks/>
          </p:cNvCxnSpPr>
          <p:nvPr/>
        </p:nvCxnSpPr>
        <p:spPr bwMode="auto">
          <a:xfrm>
            <a:off x="6719492" y="4019831"/>
            <a:ext cx="0" cy="654000"/>
          </a:xfrm>
          <a:prstGeom prst="line">
            <a:avLst/>
          </a:prstGeom>
          <a:noFill/>
          <a:ln w="28575" cap="flat" cmpd="sng" algn="ctr">
            <a:solidFill>
              <a:schemeClr val="tx2"/>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F9679E38-52E7-BE40-9CAF-E0F1256E1B5F}"/>
              </a:ext>
            </a:extLst>
          </p:cNvPr>
          <p:cNvCxnSpPr>
            <a:cxnSpLocks/>
          </p:cNvCxnSpPr>
          <p:nvPr/>
        </p:nvCxnSpPr>
        <p:spPr bwMode="auto">
          <a:xfrm>
            <a:off x="6665080" y="4016203"/>
            <a:ext cx="0" cy="654000"/>
          </a:xfrm>
          <a:prstGeom prst="line">
            <a:avLst/>
          </a:prstGeom>
          <a:noFill/>
          <a:ln w="28575" cap="flat" cmpd="sng" algn="ctr">
            <a:solidFill>
              <a:schemeClr val="tx2"/>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1F04A13D-8EDC-4249-A81D-7B6DD5557D8B}"/>
              </a:ext>
            </a:extLst>
          </p:cNvPr>
          <p:cNvCxnSpPr>
            <a:cxnSpLocks/>
          </p:cNvCxnSpPr>
          <p:nvPr/>
        </p:nvCxnSpPr>
        <p:spPr bwMode="auto">
          <a:xfrm>
            <a:off x="6692286" y="4016203"/>
            <a:ext cx="0" cy="654000"/>
          </a:xfrm>
          <a:prstGeom prst="line">
            <a:avLst/>
          </a:prstGeom>
          <a:noFill/>
          <a:ln w="28575" cap="flat" cmpd="sng" algn="ctr">
            <a:solidFill>
              <a:schemeClr val="tx2"/>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E785A303-F8DE-B849-982F-8BC0E21BE608}"/>
              </a:ext>
            </a:extLst>
          </p:cNvPr>
          <p:cNvCxnSpPr>
            <a:cxnSpLocks/>
          </p:cNvCxnSpPr>
          <p:nvPr/>
        </p:nvCxnSpPr>
        <p:spPr bwMode="auto">
          <a:xfrm>
            <a:off x="6746698" y="4019550"/>
            <a:ext cx="0" cy="623208"/>
          </a:xfrm>
          <a:prstGeom prst="line">
            <a:avLst/>
          </a:prstGeom>
          <a:noFill/>
          <a:ln w="28575" cap="flat" cmpd="sng" algn="ctr">
            <a:solidFill>
              <a:schemeClr val="tx2"/>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AC60DBDE-B5BE-AC4E-905E-7FF3221EA337}"/>
              </a:ext>
            </a:extLst>
          </p:cNvPr>
          <p:cNvCxnSpPr>
            <a:cxnSpLocks/>
          </p:cNvCxnSpPr>
          <p:nvPr/>
        </p:nvCxnSpPr>
        <p:spPr bwMode="auto">
          <a:xfrm>
            <a:off x="7018758" y="4027585"/>
            <a:ext cx="0" cy="441375"/>
          </a:xfrm>
          <a:prstGeom prst="line">
            <a:avLst/>
          </a:prstGeom>
          <a:noFill/>
          <a:ln w="28575" cap="flat" cmpd="sng" algn="ctr">
            <a:solidFill>
              <a:schemeClr val="tx2"/>
            </a:solidFill>
            <a:prstDash val="solid"/>
            <a:round/>
            <a:headEnd type="none" w="med" len="med"/>
            <a:tailEnd type="none" w="med" len="med"/>
          </a:ln>
          <a:effectLst/>
        </p:spPr>
      </p:cxnSp>
      <p:cxnSp>
        <p:nvCxnSpPr>
          <p:cNvPr id="367" name="Straight Connector 366">
            <a:extLst>
              <a:ext uri="{FF2B5EF4-FFF2-40B4-BE49-F238E27FC236}">
                <a16:creationId xmlns:a16="http://schemas.microsoft.com/office/drawing/2014/main" id="{373EF325-6980-064D-8A5B-FEEED56E02F9}"/>
              </a:ext>
            </a:extLst>
          </p:cNvPr>
          <p:cNvCxnSpPr>
            <a:cxnSpLocks/>
          </p:cNvCxnSpPr>
          <p:nvPr/>
        </p:nvCxnSpPr>
        <p:spPr bwMode="auto">
          <a:xfrm>
            <a:off x="6991552" y="4019550"/>
            <a:ext cx="0" cy="480458"/>
          </a:xfrm>
          <a:prstGeom prst="line">
            <a:avLst/>
          </a:prstGeom>
          <a:noFill/>
          <a:ln w="28575" cap="flat" cmpd="sng" algn="ctr">
            <a:solidFill>
              <a:schemeClr val="tx2"/>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87738A5B-1DB6-BE46-9223-9BE1179DD085}"/>
              </a:ext>
            </a:extLst>
          </p:cNvPr>
          <p:cNvCxnSpPr>
            <a:cxnSpLocks/>
          </p:cNvCxnSpPr>
          <p:nvPr/>
        </p:nvCxnSpPr>
        <p:spPr bwMode="auto">
          <a:xfrm>
            <a:off x="6964346" y="4019550"/>
            <a:ext cx="0" cy="508825"/>
          </a:xfrm>
          <a:prstGeom prst="line">
            <a:avLst/>
          </a:prstGeom>
          <a:noFill/>
          <a:ln w="28575" cap="flat" cmpd="sng" algn="ctr">
            <a:solidFill>
              <a:schemeClr val="tx2"/>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8637E2C1-BB58-B845-9795-69969694AB7A}"/>
              </a:ext>
            </a:extLst>
          </p:cNvPr>
          <p:cNvCxnSpPr>
            <a:cxnSpLocks/>
          </p:cNvCxnSpPr>
          <p:nvPr/>
        </p:nvCxnSpPr>
        <p:spPr bwMode="auto">
          <a:xfrm>
            <a:off x="6937140" y="4027585"/>
            <a:ext cx="0" cy="508825"/>
          </a:xfrm>
          <a:prstGeom prst="line">
            <a:avLst/>
          </a:prstGeom>
          <a:noFill/>
          <a:ln w="28575" cap="flat" cmpd="sng" algn="ctr">
            <a:solidFill>
              <a:schemeClr val="tx2"/>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680DAC33-DCEE-F24D-ACAF-0B98D71A12F1}"/>
              </a:ext>
            </a:extLst>
          </p:cNvPr>
          <p:cNvCxnSpPr>
            <a:cxnSpLocks/>
          </p:cNvCxnSpPr>
          <p:nvPr/>
        </p:nvCxnSpPr>
        <p:spPr bwMode="auto">
          <a:xfrm>
            <a:off x="6909934" y="4027585"/>
            <a:ext cx="0" cy="548415"/>
          </a:xfrm>
          <a:prstGeom prst="line">
            <a:avLst/>
          </a:prstGeom>
          <a:noFill/>
          <a:ln w="28575" cap="flat" cmpd="sng" algn="ctr">
            <a:solidFill>
              <a:schemeClr val="tx2"/>
            </a:solidFill>
            <a:prstDash val="solid"/>
            <a:round/>
            <a:headEnd type="none" w="med" len="med"/>
            <a:tailEnd type="none" w="med" len="med"/>
          </a:ln>
          <a:effectLst/>
        </p:spPr>
      </p:cxnSp>
      <p:cxnSp>
        <p:nvCxnSpPr>
          <p:cNvPr id="373" name="Straight Connector 372">
            <a:extLst>
              <a:ext uri="{FF2B5EF4-FFF2-40B4-BE49-F238E27FC236}">
                <a16:creationId xmlns:a16="http://schemas.microsoft.com/office/drawing/2014/main" id="{31C347AF-703C-3C4D-9323-AC47491933B1}"/>
              </a:ext>
            </a:extLst>
          </p:cNvPr>
          <p:cNvCxnSpPr>
            <a:cxnSpLocks/>
          </p:cNvCxnSpPr>
          <p:nvPr/>
        </p:nvCxnSpPr>
        <p:spPr bwMode="auto">
          <a:xfrm>
            <a:off x="6882728" y="4027585"/>
            <a:ext cx="0" cy="557640"/>
          </a:xfrm>
          <a:prstGeom prst="line">
            <a:avLst/>
          </a:prstGeom>
          <a:noFill/>
          <a:ln w="28575" cap="flat" cmpd="sng" algn="ctr">
            <a:solidFill>
              <a:schemeClr val="tx2"/>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BBC043CF-6A11-2846-B1BA-C23ACF8CD554}"/>
              </a:ext>
            </a:extLst>
          </p:cNvPr>
          <p:cNvCxnSpPr>
            <a:cxnSpLocks/>
          </p:cNvCxnSpPr>
          <p:nvPr/>
        </p:nvCxnSpPr>
        <p:spPr bwMode="auto">
          <a:xfrm>
            <a:off x="6801110" y="4019550"/>
            <a:ext cx="0" cy="592809"/>
          </a:xfrm>
          <a:prstGeom prst="line">
            <a:avLst/>
          </a:prstGeom>
          <a:noFill/>
          <a:ln w="28575" cap="flat" cmpd="sng" algn="ctr">
            <a:solidFill>
              <a:schemeClr val="tx2"/>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6B7D845B-DA46-2945-BE5D-91DB34D9E460}"/>
              </a:ext>
            </a:extLst>
          </p:cNvPr>
          <p:cNvCxnSpPr>
            <a:cxnSpLocks/>
          </p:cNvCxnSpPr>
          <p:nvPr/>
        </p:nvCxnSpPr>
        <p:spPr bwMode="auto">
          <a:xfrm>
            <a:off x="6773904" y="4027585"/>
            <a:ext cx="0" cy="601321"/>
          </a:xfrm>
          <a:prstGeom prst="line">
            <a:avLst/>
          </a:prstGeom>
          <a:noFill/>
          <a:ln w="28575" cap="flat" cmpd="sng" algn="ctr">
            <a:solidFill>
              <a:schemeClr val="tx2"/>
            </a:solidFill>
            <a:prstDash val="solid"/>
            <a:round/>
            <a:headEnd type="none" w="med" len="med"/>
            <a:tailEnd type="none" w="med" len="med"/>
          </a:ln>
          <a:effectLst/>
        </p:spPr>
      </p:cxnSp>
      <p:cxnSp>
        <p:nvCxnSpPr>
          <p:cNvPr id="376" name="Straight Connector 375">
            <a:extLst>
              <a:ext uri="{FF2B5EF4-FFF2-40B4-BE49-F238E27FC236}">
                <a16:creationId xmlns:a16="http://schemas.microsoft.com/office/drawing/2014/main" id="{C0085169-DDFA-F04B-B24A-47DB28B2BF07}"/>
              </a:ext>
            </a:extLst>
          </p:cNvPr>
          <p:cNvCxnSpPr>
            <a:cxnSpLocks/>
          </p:cNvCxnSpPr>
          <p:nvPr/>
        </p:nvCxnSpPr>
        <p:spPr bwMode="auto">
          <a:xfrm>
            <a:off x="6828316" y="4027585"/>
            <a:ext cx="0" cy="570545"/>
          </a:xfrm>
          <a:prstGeom prst="line">
            <a:avLst/>
          </a:prstGeom>
          <a:noFill/>
          <a:ln w="28575" cap="flat" cmpd="sng" algn="ctr">
            <a:solidFill>
              <a:schemeClr val="tx2"/>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DD9FAA49-E6E4-BE4C-9EFC-B454A7D0F8B7}"/>
              </a:ext>
            </a:extLst>
          </p:cNvPr>
          <p:cNvCxnSpPr>
            <a:cxnSpLocks/>
          </p:cNvCxnSpPr>
          <p:nvPr/>
        </p:nvCxnSpPr>
        <p:spPr bwMode="auto">
          <a:xfrm>
            <a:off x="6855522" y="4019550"/>
            <a:ext cx="0" cy="565675"/>
          </a:xfrm>
          <a:prstGeom prst="line">
            <a:avLst/>
          </a:prstGeom>
          <a:noFill/>
          <a:ln w="28575" cap="flat" cmpd="sng" algn="ctr">
            <a:solidFill>
              <a:schemeClr val="tx2"/>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9D840187-AC7D-724E-83DF-B068CDB1E99A}"/>
              </a:ext>
            </a:extLst>
          </p:cNvPr>
          <p:cNvCxnSpPr>
            <a:cxnSpLocks/>
          </p:cNvCxnSpPr>
          <p:nvPr/>
        </p:nvCxnSpPr>
        <p:spPr bwMode="auto">
          <a:xfrm>
            <a:off x="5294889" y="4019550"/>
            <a:ext cx="2439411" cy="0"/>
          </a:xfrm>
          <a:prstGeom prst="line">
            <a:avLst/>
          </a:prstGeom>
          <a:noFill/>
          <a:ln w="28575" cap="flat" cmpd="sng" algn="ctr">
            <a:solidFill>
              <a:schemeClr val="bg1"/>
            </a:solidFill>
            <a:prstDash val="solid"/>
            <a:round/>
            <a:headEnd type="none" w="med" len="med"/>
            <a:tailEnd type="none" w="med" len="med"/>
          </a:ln>
          <a:effectLst/>
        </p:spPr>
      </p:cxnSp>
      <p:cxnSp>
        <p:nvCxnSpPr>
          <p:cNvPr id="396" name="Straight Connector 395">
            <a:extLst>
              <a:ext uri="{FF2B5EF4-FFF2-40B4-BE49-F238E27FC236}">
                <a16:creationId xmlns:a16="http://schemas.microsoft.com/office/drawing/2014/main" id="{EF497718-64DE-A54C-9947-21D9C6F579BE}"/>
              </a:ext>
            </a:extLst>
          </p:cNvPr>
          <p:cNvCxnSpPr>
            <a:cxnSpLocks/>
          </p:cNvCxnSpPr>
          <p:nvPr/>
        </p:nvCxnSpPr>
        <p:spPr bwMode="auto">
          <a:xfrm>
            <a:off x="6148166" y="4026583"/>
            <a:ext cx="0" cy="878825"/>
          </a:xfrm>
          <a:prstGeom prst="line">
            <a:avLst/>
          </a:prstGeom>
          <a:noFill/>
          <a:ln w="28575" cap="flat" cmpd="sng" algn="ctr">
            <a:solidFill>
              <a:schemeClr val="accent1"/>
            </a:solidFill>
            <a:prstDash val="solid"/>
            <a:round/>
            <a:headEnd type="none" w="med" len="med"/>
            <a:tailEnd type="none" w="med" len="med"/>
          </a:ln>
          <a:effectLst/>
        </p:spPr>
      </p:cxnSp>
      <p:cxnSp>
        <p:nvCxnSpPr>
          <p:cNvPr id="397" name="Straight Connector 396">
            <a:extLst>
              <a:ext uri="{FF2B5EF4-FFF2-40B4-BE49-F238E27FC236}">
                <a16:creationId xmlns:a16="http://schemas.microsoft.com/office/drawing/2014/main" id="{AE679C10-8351-1545-80BB-3147CB679925}"/>
              </a:ext>
            </a:extLst>
          </p:cNvPr>
          <p:cNvCxnSpPr>
            <a:cxnSpLocks/>
          </p:cNvCxnSpPr>
          <p:nvPr/>
        </p:nvCxnSpPr>
        <p:spPr bwMode="auto">
          <a:xfrm>
            <a:off x="11300675" y="2972799"/>
            <a:ext cx="0" cy="698725"/>
          </a:xfrm>
          <a:prstGeom prst="line">
            <a:avLst/>
          </a:prstGeom>
          <a:noFill/>
          <a:ln w="50800" cap="flat" cmpd="sng" algn="ctr">
            <a:solidFill>
              <a:schemeClr val="tx2"/>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B2FE4DC5-2D2D-9D40-AFE1-ED6217C2C197}"/>
              </a:ext>
            </a:extLst>
          </p:cNvPr>
          <p:cNvCxnSpPr>
            <a:cxnSpLocks/>
          </p:cNvCxnSpPr>
          <p:nvPr/>
        </p:nvCxnSpPr>
        <p:spPr bwMode="auto">
          <a:xfrm>
            <a:off x="10758285" y="3671524"/>
            <a:ext cx="0" cy="120939"/>
          </a:xfrm>
          <a:prstGeom prst="line">
            <a:avLst/>
          </a:prstGeom>
          <a:noFill/>
          <a:ln w="50800" cap="flat" cmpd="sng" algn="ctr">
            <a:solidFill>
              <a:schemeClr val="tx2"/>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70C8A2F6-BA5D-524D-B230-254B4800C289}"/>
              </a:ext>
            </a:extLst>
          </p:cNvPr>
          <p:cNvCxnSpPr>
            <a:cxnSpLocks/>
          </p:cNvCxnSpPr>
          <p:nvPr/>
        </p:nvCxnSpPr>
        <p:spPr bwMode="auto">
          <a:xfrm>
            <a:off x="10698296" y="3671524"/>
            <a:ext cx="0" cy="145106"/>
          </a:xfrm>
          <a:prstGeom prst="line">
            <a:avLst/>
          </a:prstGeom>
          <a:noFill/>
          <a:ln w="50800" cap="flat" cmpd="sng" algn="ctr">
            <a:solidFill>
              <a:schemeClr val="tx2"/>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500FB8EF-C85E-E142-BFA8-9292FFAD9A41}"/>
              </a:ext>
            </a:extLst>
          </p:cNvPr>
          <p:cNvCxnSpPr>
            <a:cxnSpLocks/>
          </p:cNvCxnSpPr>
          <p:nvPr/>
        </p:nvCxnSpPr>
        <p:spPr bwMode="auto">
          <a:xfrm>
            <a:off x="10518356" y="3671524"/>
            <a:ext cx="0" cy="241844"/>
          </a:xfrm>
          <a:prstGeom prst="line">
            <a:avLst/>
          </a:prstGeom>
          <a:noFill/>
          <a:ln w="50800" cap="flat" cmpd="sng" algn="ctr">
            <a:solidFill>
              <a:schemeClr val="tx2"/>
            </a:solidFill>
            <a:prstDash val="solid"/>
            <a:round/>
            <a:headEnd type="none" w="med" len="med"/>
            <a:tailEnd type="none" w="med" len="med"/>
          </a:ln>
          <a:effectLst/>
        </p:spPr>
      </p:cxnSp>
      <p:cxnSp>
        <p:nvCxnSpPr>
          <p:cNvPr id="403" name="Straight Connector 402">
            <a:extLst>
              <a:ext uri="{FF2B5EF4-FFF2-40B4-BE49-F238E27FC236}">
                <a16:creationId xmlns:a16="http://schemas.microsoft.com/office/drawing/2014/main" id="{8500F280-312E-8B4E-8126-CEFBC47F1307}"/>
              </a:ext>
            </a:extLst>
          </p:cNvPr>
          <p:cNvCxnSpPr>
            <a:cxnSpLocks/>
          </p:cNvCxnSpPr>
          <p:nvPr/>
        </p:nvCxnSpPr>
        <p:spPr bwMode="auto">
          <a:xfrm>
            <a:off x="9918556" y="3671524"/>
            <a:ext cx="0" cy="603020"/>
          </a:xfrm>
          <a:prstGeom prst="line">
            <a:avLst/>
          </a:prstGeom>
          <a:noFill/>
          <a:ln w="50800" cap="flat" cmpd="sng" algn="ctr">
            <a:solidFill>
              <a:schemeClr val="tx2"/>
            </a:solidFill>
            <a:prstDash val="solid"/>
            <a:round/>
            <a:headEnd type="none" w="med" len="med"/>
            <a:tailEnd type="none" w="med" len="med"/>
          </a:ln>
          <a:effectLst/>
        </p:spPr>
      </p:cxnSp>
      <p:cxnSp>
        <p:nvCxnSpPr>
          <p:cNvPr id="404" name="Straight Connector 403">
            <a:extLst>
              <a:ext uri="{FF2B5EF4-FFF2-40B4-BE49-F238E27FC236}">
                <a16:creationId xmlns:a16="http://schemas.microsoft.com/office/drawing/2014/main" id="{AC797F00-BAD0-6C49-AEB7-7BFBA42A0644}"/>
              </a:ext>
            </a:extLst>
          </p:cNvPr>
          <p:cNvCxnSpPr>
            <a:cxnSpLocks/>
          </p:cNvCxnSpPr>
          <p:nvPr/>
        </p:nvCxnSpPr>
        <p:spPr bwMode="auto">
          <a:xfrm>
            <a:off x="11367885" y="4281124"/>
            <a:ext cx="0" cy="120939"/>
          </a:xfrm>
          <a:prstGeom prst="line">
            <a:avLst/>
          </a:prstGeom>
          <a:noFill/>
          <a:ln w="38100" cap="flat" cmpd="sng" algn="ctr">
            <a:solidFill>
              <a:schemeClr val="tx2"/>
            </a:solidFill>
            <a:prstDash val="solid"/>
            <a:round/>
            <a:headEnd type="none" w="med" len="med"/>
            <a:tailEnd type="none" w="med" len="med"/>
          </a:ln>
          <a:effectLst/>
        </p:spPr>
      </p:cxnSp>
      <p:cxnSp>
        <p:nvCxnSpPr>
          <p:cNvPr id="408" name="Straight Connector 407">
            <a:extLst>
              <a:ext uri="{FF2B5EF4-FFF2-40B4-BE49-F238E27FC236}">
                <a16:creationId xmlns:a16="http://schemas.microsoft.com/office/drawing/2014/main" id="{315351B5-6A1C-9E42-8C29-6F39C61CA1E5}"/>
              </a:ext>
            </a:extLst>
          </p:cNvPr>
          <p:cNvCxnSpPr>
            <a:cxnSpLocks/>
          </p:cNvCxnSpPr>
          <p:nvPr/>
        </p:nvCxnSpPr>
        <p:spPr bwMode="auto">
          <a:xfrm>
            <a:off x="9558676" y="3671524"/>
            <a:ext cx="0" cy="857933"/>
          </a:xfrm>
          <a:prstGeom prst="line">
            <a:avLst/>
          </a:prstGeom>
          <a:noFill/>
          <a:ln w="50800" cap="flat" cmpd="sng" algn="ctr">
            <a:solidFill>
              <a:schemeClr val="tx2"/>
            </a:solidFill>
            <a:prstDash val="solid"/>
            <a:round/>
            <a:headEnd type="none" w="med" len="med"/>
            <a:tailEnd type="none" w="med" len="med"/>
          </a:ln>
          <a:effectLst/>
        </p:spPr>
      </p:cxnSp>
      <p:cxnSp>
        <p:nvCxnSpPr>
          <p:cNvPr id="410" name="Straight Connector 409">
            <a:extLst>
              <a:ext uri="{FF2B5EF4-FFF2-40B4-BE49-F238E27FC236}">
                <a16:creationId xmlns:a16="http://schemas.microsoft.com/office/drawing/2014/main" id="{FC09FBC0-ADF7-4742-A19C-0EC0AD2DCB1F}"/>
              </a:ext>
            </a:extLst>
          </p:cNvPr>
          <p:cNvCxnSpPr>
            <a:cxnSpLocks/>
          </p:cNvCxnSpPr>
          <p:nvPr/>
        </p:nvCxnSpPr>
        <p:spPr bwMode="auto">
          <a:xfrm>
            <a:off x="9438716" y="3690854"/>
            <a:ext cx="0" cy="857933"/>
          </a:xfrm>
          <a:prstGeom prst="line">
            <a:avLst/>
          </a:prstGeom>
          <a:noFill/>
          <a:ln w="50800" cap="flat" cmpd="sng" algn="ctr">
            <a:solidFill>
              <a:schemeClr val="tx2"/>
            </a:solidFill>
            <a:prstDash val="solid"/>
            <a:round/>
            <a:headEnd type="none" w="med" len="med"/>
            <a:tailEnd type="none" w="med" len="med"/>
          </a:ln>
          <a:effectLst/>
        </p:spPr>
      </p:cxnSp>
      <p:cxnSp>
        <p:nvCxnSpPr>
          <p:cNvPr id="411" name="Straight Connector 410">
            <a:extLst>
              <a:ext uri="{FF2B5EF4-FFF2-40B4-BE49-F238E27FC236}">
                <a16:creationId xmlns:a16="http://schemas.microsoft.com/office/drawing/2014/main" id="{79AFD8E9-DFA2-6F40-8F94-2581C9D091F0}"/>
              </a:ext>
            </a:extLst>
          </p:cNvPr>
          <p:cNvCxnSpPr>
            <a:cxnSpLocks/>
          </p:cNvCxnSpPr>
          <p:nvPr/>
        </p:nvCxnSpPr>
        <p:spPr bwMode="auto">
          <a:xfrm>
            <a:off x="9078836" y="3671524"/>
            <a:ext cx="0" cy="1347738"/>
          </a:xfrm>
          <a:prstGeom prst="line">
            <a:avLst/>
          </a:prstGeom>
          <a:noFill/>
          <a:ln w="50800" cap="flat" cmpd="sng" algn="ctr">
            <a:solidFill>
              <a:schemeClr val="tx2"/>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55001428-5E32-A041-B8D9-FFE01AC58C3E}"/>
              </a:ext>
            </a:extLst>
          </p:cNvPr>
          <p:cNvCxnSpPr>
            <a:cxnSpLocks/>
          </p:cNvCxnSpPr>
          <p:nvPr/>
        </p:nvCxnSpPr>
        <p:spPr bwMode="auto">
          <a:xfrm>
            <a:off x="10995333" y="3521477"/>
            <a:ext cx="0" cy="150047"/>
          </a:xfrm>
          <a:prstGeom prst="line">
            <a:avLst/>
          </a:prstGeom>
          <a:noFill/>
          <a:ln w="50800" cap="flat" cmpd="sng" algn="ctr">
            <a:solidFill>
              <a:schemeClr val="tx2"/>
            </a:solidFill>
            <a:prstDash val="solid"/>
            <a:round/>
            <a:headEnd type="none" w="med" len="med"/>
            <a:tailEnd type="none" w="med" len="med"/>
          </a:ln>
          <a:effectLst/>
        </p:spPr>
      </p:cxnSp>
      <p:cxnSp>
        <p:nvCxnSpPr>
          <p:cNvPr id="415" name="Straight Connector 414">
            <a:extLst>
              <a:ext uri="{FF2B5EF4-FFF2-40B4-BE49-F238E27FC236}">
                <a16:creationId xmlns:a16="http://schemas.microsoft.com/office/drawing/2014/main" id="{EFFD5E1D-F184-6949-BF47-99589609BE10}"/>
              </a:ext>
            </a:extLst>
          </p:cNvPr>
          <p:cNvCxnSpPr>
            <a:cxnSpLocks/>
          </p:cNvCxnSpPr>
          <p:nvPr/>
        </p:nvCxnSpPr>
        <p:spPr bwMode="auto">
          <a:xfrm>
            <a:off x="10873197" y="3647105"/>
            <a:ext cx="0" cy="24419"/>
          </a:xfrm>
          <a:prstGeom prst="line">
            <a:avLst/>
          </a:prstGeom>
          <a:noFill/>
          <a:ln w="50800" cap="flat" cmpd="sng" algn="ctr">
            <a:solidFill>
              <a:schemeClr val="accent1"/>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07FEA26C-573E-9C4C-9DDD-BEBA2D8D68F5}"/>
              </a:ext>
            </a:extLst>
          </p:cNvPr>
          <p:cNvCxnSpPr>
            <a:cxnSpLocks/>
          </p:cNvCxnSpPr>
          <p:nvPr/>
        </p:nvCxnSpPr>
        <p:spPr bwMode="auto">
          <a:xfrm>
            <a:off x="10934265" y="3542351"/>
            <a:ext cx="0" cy="129173"/>
          </a:xfrm>
          <a:prstGeom prst="line">
            <a:avLst/>
          </a:prstGeom>
          <a:noFill/>
          <a:ln w="50800" cap="flat" cmpd="sng" algn="ctr">
            <a:solidFill>
              <a:schemeClr val="accent1"/>
            </a:solidFill>
            <a:prstDash val="solid"/>
            <a:round/>
            <a:headEnd type="none" w="med" len="med"/>
            <a:tailEnd type="none" w="med" len="med"/>
          </a:ln>
          <a:effectLst/>
        </p:spPr>
      </p:cxnSp>
      <p:cxnSp>
        <p:nvCxnSpPr>
          <p:cNvPr id="420" name="Straight Connector 419">
            <a:extLst>
              <a:ext uri="{FF2B5EF4-FFF2-40B4-BE49-F238E27FC236}">
                <a16:creationId xmlns:a16="http://schemas.microsoft.com/office/drawing/2014/main" id="{301B3DF8-1A2B-794E-A20C-F9D40C411C3A}"/>
              </a:ext>
            </a:extLst>
          </p:cNvPr>
          <p:cNvCxnSpPr>
            <a:cxnSpLocks/>
          </p:cNvCxnSpPr>
          <p:nvPr/>
        </p:nvCxnSpPr>
        <p:spPr bwMode="auto">
          <a:xfrm>
            <a:off x="11056401" y="3418725"/>
            <a:ext cx="0" cy="252799"/>
          </a:xfrm>
          <a:prstGeom prst="line">
            <a:avLst/>
          </a:prstGeom>
          <a:noFill/>
          <a:ln w="50800" cap="flat" cmpd="sng" algn="ctr">
            <a:solidFill>
              <a:schemeClr val="accent1"/>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397A7D1D-3360-6C44-A4A2-B0E96457F84E}"/>
              </a:ext>
            </a:extLst>
          </p:cNvPr>
          <p:cNvCxnSpPr>
            <a:cxnSpLocks/>
          </p:cNvCxnSpPr>
          <p:nvPr/>
        </p:nvCxnSpPr>
        <p:spPr bwMode="auto">
          <a:xfrm>
            <a:off x="11117469" y="3368277"/>
            <a:ext cx="0" cy="303247"/>
          </a:xfrm>
          <a:prstGeom prst="line">
            <a:avLst/>
          </a:prstGeom>
          <a:noFill/>
          <a:ln w="50800" cap="flat" cmpd="sng" algn="ctr">
            <a:solidFill>
              <a:schemeClr val="accent1"/>
            </a:solidFill>
            <a:prstDash val="solid"/>
            <a:round/>
            <a:headEnd type="none" w="med" len="med"/>
            <a:tailEnd type="none" w="med" len="med"/>
          </a:ln>
          <a:effectLst/>
        </p:spPr>
      </p:cxnSp>
      <p:cxnSp>
        <p:nvCxnSpPr>
          <p:cNvPr id="424" name="Straight Connector 423">
            <a:extLst>
              <a:ext uri="{FF2B5EF4-FFF2-40B4-BE49-F238E27FC236}">
                <a16:creationId xmlns:a16="http://schemas.microsoft.com/office/drawing/2014/main" id="{2C42DBEF-39F8-284F-8198-86B5AEAE0B1C}"/>
              </a:ext>
            </a:extLst>
          </p:cNvPr>
          <p:cNvCxnSpPr>
            <a:cxnSpLocks/>
          </p:cNvCxnSpPr>
          <p:nvPr/>
        </p:nvCxnSpPr>
        <p:spPr bwMode="auto">
          <a:xfrm>
            <a:off x="11239605" y="3020808"/>
            <a:ext cx="0" cy="650716"/>
          </a:xfrm>
          <a:prstGeom prst="line">
            <a:avLst/>
          </a:prstGeom>
          <a:noFill/>
          <a:ln w="50800" cap="flat" cmpd="sng" algn="ctr">
            <a:solidFill>
              <a:schemeClr val="accent1"/>
            </a:solidFill>
            <a:prstDash val="solid"/>
            <a:round/>
            <a:headEnd type="none" w="med" len="med"/>
            <a:tailEnd type="none" w="med" len="med"/>
          </a:ln>
          <a:effectLst/>
        </p:spPr>
      </p:cxnSp>
      <p:cxnSp>
        <p:nvCxnSpPr>
          <p:cNvPr id="426" name="Straight Connector 425">
            <a:extLst>
              <a:ext uri="{FF2B5EF4-FFF2-40B4-BE49-F238E27FC236}">
                <a16:creationId xmlns:a16="http://schemas.microsoft.com/office/drawing/2014/main" id="{63CACF52-B2D8-8041-8A9B-FE83A43840FB}"/>
              </a:ext>
            </a:extLst>
          </p:cNvPr>
          <p:cNvCxnSpPr>
            <a:cxnSpLocks/>
          </p:cNvCxnSpPr>
          <p:nvPr/>
        </p:nvCxnSpPr>
        <p:spPr bwMode="auto">
          <a:xfrm>
            <a:off x="11178537" y="3171609"/>
            <a:ext cx="0" cy="499915"/>
          </a:xfrm>
          <a:prstGeom prst="line">
            <a:avLst/>
          </a:prstGeom>
          <a:noFill/>
          <a:ln w="50800" cap="flat" cmpd="sng" algn="ctr">
            <a:solidFill>
              <a:schemeClr val="accent1"/>
            </a:solidFill>
            <a:prstDash val="solid"/>
            <a:round/>
            <a:headEnd type="none" w="med" len="med"/>
            <a:tailEnd type="none" w="med" len="med"/>
          </a:ln>
          <a:effectLst/>
        </p:spPr>
      </p:cxnSp>
      <p:cxnSp>
        <p:nvCxnSpPr>
          <p:cNvPr id="428" name="Straight Connector 427">
            <a:extLst>
              <a:ext uri="{FF2B5EF4-FFF2-40B4-BE49-F238E27FC236}">
                <a16:creationId xmlns:a16="http://schemas.microsoft.com/office/drawing/2014/main" id="{47726369-6D05-6647-9FB3-994AE8A744E5}"/>
              </a:ext>
            </a:extLst>
          </p:cNvPr>
          <p:cNvCxnSpPr>
            <a:cxnSpLocks/>
          </p:cNvCxnSpPr>
          <p:nvPr/>
        </p:nvCxnSpPr>
        <p:spPr bwMode="auto">
          <a:xfrm>
            <a:off x="10638316" y="3671524"/>
            <a:ext cx="0" cy="181375"/>
          </a:xfrm>
          <a:prstGeom prst="line">
            <a:avLst/>
          </a:prstGeom>
          <a:noFill/>
          <a:ln w="50800" cap="flat" cmpd="sng" algn="ctr">
            <a:solidFill>
              <a:schemeClr val="accent1"/>
            </a:solidFill>
            <a:prstDash val="solid"/>
            <a:round/>
            <a:headEnd type="none" w="med" len="med"/>
            <a:tailEnd type="none" w="med" len="med"/>
          </a:ln>
          <a:effectLst/>
        </p:spPr>
      </p:cxnSp>
      <p:cxnSp>
        <p:nvCxnSpPr>
          <p:cNvPr id="430" name="Straight Connector 429">
            <a:extLst>
              <a:ext uri="{FF2B5EF4-FFF2-40B4-BE49-F238E27FC236}">
                <a16:creationId xmlns:a16="http://schemas.microsoft.com/office/drawing/2014/main" id="{5E5F5CA5-6979-9147-AB15-8C2BD2840147}"/>
              </a:ext>
            </a:extLst>
          </p:cNvPr>
          <p:cNvCxnSpPr>
            <a:cxnSpLocks/>
          </p:cNvCxnSpPr>
          <p:nvPr/>
        </p:nvCxnSpPr>
        <p:spPr bwMode="auto">
          <a:xfrm>
            <a:off x="10578336" y="3671524"/>
            <a:ext cx="0" cy="218331"/>
          </a:xfrm>
          <a:prstGeom prst="line">
            <a:avLst/>
          </a:prstGeom>
          <a:noFill/>
          <a:ln w="50800" cap="flat" cmpd="sng" algn="ctr">
            <a:solidFill>
              <a:schemeClr val="accent1"/>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51787E04-D3AA-684F-9E5C-FA8D2AC4C26E}"/>
              </a:ext>
            </a:extLst>
          </p:cNvPr>
          <p:cNvCxnSpPr>
            <a:cxnSpLocks/>
          </p:cNvCxnSpPr>
          <p:nvPr/>
        </p:nvCxnSpPr>
        <p:spPr bwMode="auto">
          <a:xfrm>
            <a:off x="10458376" y="3671524"/>
            <a:ext cx="0" cy="290540"/>
          </a:xfrm>
          <a:prstGeom prst="line">
            <a:avLst/>
          </a:prstGeom>
          <a:noFill/>
          <a:ln w="50800" cap="flat" cmpd="sng" algn="ctr">
            <a:solidFill>
              <a:schemeClr val="accent1"/>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C7B98A7A-A106-8942-8AC9-73CA21B8C905}"/>
              </a:ext>
            </a:extLst>
          </p:cNvPr>
          <p:cNvCxnSpPr>
            <a:cxnSpLocks/>
          </p:cNvCxnSpPr>
          <p:nvPr/>
        </p:nvCxnSpPr>
        <p:spPr bwMode="auto">
          <a:xfrm>
            <a:off x="10398396" y="3677383"/>
            <a:ext cx="0" cy="290540"/>
          </a:xfrm>
          <a:prstGeom prst="line">
            <a:avLst/>
          </a:prstGeom>
          <a:noFill/>
          <a:ln w="50800" cap="flat" cmpd="sng" algn="ctr">
            <a:solidFill>
              <a:schemeClr val="accent1"/>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7514939C-9C55-C042-9ED1-95B208572717}"/>
              </a:ext>
            </a:extLst>
          </p:cNvPr>
          <p:cNvCxnSpPr>
            <a:cxnSpLocks/>
          </p:cNvCxnSpPr>
          <p:nvPr/>
        </p:nvCxnSpPr>
        <p:spPr bwMode="auto">
          <a:xfrm>
            <a:off x="10338416" y="3671524"/>
            <a:ext cx="0" cy="378005"/>
          </a:xfrm>
          <a:prstGeom prst="line">
            <a:avLst/>
          </a:prstGeom>
          <a:noFill/>
          <a:ln w="50800" cap="flat" cmpd="sng" algn="ctr">
            <a:solidFill>
              <a:schemeClr val="accent1"/>
            </a:solidFill>
            <a:prstDash val="solid"/>
            <a:round/>
            <a:headEnd type="none" w="med" len="med"/>
            <a:tailEnd type="none" w="med" len="med"/>
          </a:ln>
          <a:effectLst/>
        </p:spPr>
      </p:cxnSp>
      <p:cxnSp>
        <p:nvCxnSpPr>
          <p:cNvPr id="438" name="Straight Connector 437">
            <a:extLst>
              <a:ext uri="{FF2B5EF4-FFF2-40B4-BE49-F238E27FC236}">
                <a16:creationId xmlns:a16="http://schemas.microsoft.com/office/drawing/2014/main" id="{A2C9DCD3-BF84-7242-897F-B786235ECCA2}"/>
              </a:ext>
            </a:extLst>
          </p:cNvPr>
          <p:cNvCxnSpPr>
            <a:cxnSpLocks/>
          </p:cNvCxnSpPr>
          <p:nvPr/>
        </p:nvCxnSpPr>
        <p:spPr bwMode="auto">
          <a:xfrm>
            <a:off x="10278436" y="3671524"/>
            <a:ext cx="0" cy="421737"/>
          </a:xfrm>
          <a:prstGeom prst="line">
            <a:avLst/>
          </a:prstGeom>
          <a:noFill/>
          <a:ln w="50800" cap="flat" cmpd="sng" algn="ctr">
            <a:solidFill>
              <a:schemeClr val="accent1"/>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F752247B-C9B9-CD49-9895-5F6F9C07F4D1}"/>
              </a:ext>
            </a:extLst>
          </p:cNvPr>
          <p:cNvCxnSpPr>
            <a:cxnSpLocks/>
          </p:cNvCxnSpPr>
          <p:nvPr/>
        </p:nvCxnSpPr>
        <p:spPr bwMode="auto">
          <a:xfrm>
            <a:off x="10158476" y="3685446"/>
            <a:ext cx="0" cy="421737"/>
          </a:xfrm>
          <a:prstGeom prst="line">
            <a:avLst/>
          </a:prstGeom>
          <a:noFill/>
          <a:ln w="50800" cap="flat" cmpd="sng" algn="ctr">
            <a:solidFill>
              <a:schemeClr val="accent1"/>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4562A436-9A78-044B-990D-72F8C252142C}"/>
              </a:ext>
            </a:extLst>
          </p:cNvPr>
          <p:cNvCxnSpPr>
            <a:cxnSpLocks/>
          </p:cNvCxnSpPr>
          <p:nvPr/>
        </p:nvCxnSpPr>
        <p:spPr bwMode="auto">
          <a:xfrm>
            <a:off x="10218456" y="3677606"/>
            <a:ext cx="0" cy="421737"/>
          </a:xfrm>
          <a:prstGeom prst="line">
            <a:avLst/>
          </a:prstGeom>
          <a:noFill/>
          <a:ln w="50800" cap="flat" cmpd="sng" algn="ctr">
            <a:solidFill>
              <a:schemeClr val="accent1"/>
            </a:solidFill>
            <a:prstDash val="solid"/>
            <a:round/>
            <a:headEnd type="none" w="med" len="med"/>
            <a:tailEnd type="none" w="med" len="med"/>
          </a:ln>
          <a:effectLst/>
        </p:spPr>
      </p:cxnSp>
      <p:cxnSp>
        <p:nvCxnSpPr>
          <p:cNvPr id="442" name="Straight Connector 441">
            <a:extLst>
              <a:ext uri="{FF2B5EF4-FFF2-40B4-BE49-F238E27FC236}">
                <a16:creationId xmlns:a16="http://schemas.microsoft.com/office/drawing/2014/main" id="{F4C2F352-A4DA-5E4A-B550-EA4B30349F2F}"/>
              </a:ext>
            </a:extLst>
          </p:cNvPr>
          <p:cNvCxnSpPr>
            <a:cxnSpLocks/>
          </p:cNvCxnSpPr>
          <p:nvPr/>
        </p:nvCxnSpPr>
        <p:spPr bwMode="auto">
          <a:xfrm>
            <a:off x="10098496" y="3671524"/>
            <a:ext cx="0" cy="537039"/>
          </a:xfrm>
          <a:prstGeom prst="line">
            <a:avLst/>
          </a:prstGeom>
          <a:noFill/>
          <a:ln w="50800" cap="flat" cmpd="sng" algn="ctr">
            <a:solidFill>
              <a:schemeClr val="accent1"/>
            </a:solidFill>
            <a:prstDash val="solid"/>
            <a:round/>
            <a:headEnd type="none" w="med" len="med"/>
            <a:tailEnd type="none" w="med" len="med"/>
          </a:ln>
          <a:effectLst/>
        </p:spPr>
      </p:cxnSp>
      <p:cxnSp>
        <p:nvCxnSpPr>
          <p:cNvPr id="444" name="Straight Connector 443">
            <a:extLst>
              <a:ext uri="{FF2B5EF4-FFF2-40B4-BE49-F238E27FC236}">
                <a16:creationId xmlns:a16="http://schemas.microsoft.com/office/drawing/2014/main" id="{2EC810A5-9D1E-204E-9EE7-17D31F42733B}"/>
              </a:ext>
            </a:extLst>
          </p:cNvPr>
          <p:cNvCxnSpPr>
            <a:cxnSpLocks/>
          </p:cNvCxnSpPr>
          <p:nvPr/>
        </p:nvCxnSpPr>
        <p:spPr bwMode="auto">
          <a:xfrm>
            <a:off x="9978536" y="3671524"/>
            <a:ext cx="0" cy="590688"/>
          </a:xfrm>
          <a:prstGeom prst="line">
            <a:avLst/>
          </a:prstGeom>
          <a:noFill/>
          <a:ln w="50800" cap="flat" cmpd="sng" algn="ctr">
            <a:solidFill>
              <a:schemeClr val="accent1"/>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BAD0DB79-F2F9-6A4A-B933-F66AB656DCB9}"/>
              </a:ext>
            </a:extLst>
          </p:cNvPr>
          <p:cNvCxnSpPr>
            <a:cxnSpLocks/>
          </p:cNvCxnSpPr>
          <p:nvPr/>
        </p:nvCxnSpPr>
        <p:spPr bwMode="auto">
          <a:xfrm>
            <a:off x="10038516" y="3671524"/>
            <a:ext cx="0" cy="551761"/>
          </a:xfrm>
          <a:prstGeom prst="line">
            <a:avLst/>
          </a:prstGeom>
          <a:noFill/>
          <a:ln w="50800" cap="flat" cmpd="sng" algn="ctr">
            <a:solidFill>
              <a:schemeClr val="accent1"/>
            </a:solidFill>
            <a:prstDash val="solid"/>
            <a:round/>
            <a:headEnd type="none" w="med" len="med"/>
            <a:tailEnd type="none" w="med" len="med"/>
          </a:ln>
          <a:effectLst/>
        </p:spPr>
      </p:cxnSp>
      <p:cxnSp>
        <p:nvCxnSpPr>
          <p:cNvPr id="448" name="Straight Connector 447">
            <a:extLst>
              <a:ext uri="{FF2B5EF4-FFF2-40B4-BE49-F238E27FC236}">
                <a16:creationId xmlns:a16="http://schemas.microsoft.com/office/drawing/2014/main" id="{9453573B-EAD2-C046-A3C5-4438A16E61D3}"/>
              </a:ext>
            </a:extLst>
          </p:cNvPr>
          <p:cNvCxnSpPr>
            <a:cxnSpLocks/>
          </p:cNvCxnSpPr>
          <p:nvPr/>
        </p:nvCxnSpPr>
        <p:spPr bwMode="auto">
          <a:xfrm>
            <a:off x="9858576" y="3668349"/>
            <a:ext cx="0" cy="693893"/>
          </a:xfrm>
          <a:prstGeom prst="line">
            <a:avLst/>
          </a:prstGeom>
          <a:noFill/>
          <a:ln w="50800" cap="flat" cmpd="sng" algn="ctr">
            <a:solidFill>
              <a:schemeClr val="accent1"/>
            </a:solidFill>
            <a:prstDash val="solid"/>
            <a:round/>
            <a:headEnd type="none" w="med" len="med"/>
            <a:tailEnd type="none" w="med" len="med"/>
          </a:ln>
          <a:effectLst/>
        </p:spPr>
      </p:cxnSp>
      <p:cxnSp>
        <p:nvCxnSpPr>
          <p:cNvPr id="450" name="Straight Connector 449">
            <a:extLst>
              <a:ext uri="{FF2B5EF4-FFF2-40B4-BE49-F238E27FC236}">
                <a16:creationId xmlns:a16="http://schemas.microsoft.com/office/drawing/2014/main" id="{C9537929-B7D9-BC4E-BE08-9B09B6087F64}"/>
              </a:ext>
            </a:extLst>
          </p:cNvPr>
          <p:cNvCxnSpPr>
            <a:cxnSpLocks/>
          </p:cNvCxnSpPr>
          <p:nvPr/>
        </p:nvCxnSpPr>
        <p:spPr bwMode="auto">
          <a:xfrm>
            <a:off x="9798596" y="3671524"/>
            <a:ext cx="0" cy="718026"/>
          </a:xfrm>
          <a:prstGeom prst="line">
            <a:avLst/>
          </a:prstGeom>
          <a:noFill/>
          <a:ln w="50800" cap="flat" cmpd="sng" algn="ctr">
            <a:solidFill>
              <a:schemeClr val="accent1"/>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D4591B81-DAE9-3A4D-909E-CF1C4F5837FF}"/>
              </a:ext>
            </a:extLst>
          </p:cNvPr>
          <p:cNvCxnSpPr>
            <a:cxnSpLocks/>
          </p:cNvCxnSpPr>
          <p:nvPr/>
        </p:nvCxnSpPr>
        <p:spPr bwMode="auto">
          <a:xfrm>
            <a:off x="9618656" y="3671524"/>
            <a:ext cx="0" cy="794672"/>
          </a:xfrm>
          <a:prstGeom prst="line">
            <a:avLst/>
          </a:prstGeom>
          <a:noFill/>
          <a:ln w="50800" cap="flat" cmpd="sng" algn="ctr">
            <a:solidFill>
              <a:schemeClr val="accent1"/>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4BD2B2B3-99FF-C649-941A-16388865C1A1}"/>
              </a:ext>
            </a:extLst>
          </p:cNvPr>
          <p:cNvCxnSpPr>
            <a:cxnSpLocks/>
          </p:cNvCxnSpPr>
          <p:nvPr/>
        </p:nvCxnSpPr>
        <p:spPr bwMode="auto">
          <a:xfrm>
            <a:off x="9678636" y="3671524"/>
            <a:ext cx="0" cy="779023"/>
          </a:xfrm>
          <a:prstGeom prst="line">
            <a:avLst/>
          </a:prstGeom>
          <a:noFill/>
          <a:ln w="50800" cap="flat" cmpd="sng" algn="ctr">
            <a:solidFill>
              <a:schemeClr val="accent1"/>
            </a:solidFill>
            <a:prstDash val="solid"/>
            <a:round/>
            <a:headEnd type="none" w="med" len="med"/>
            <a:tailEnd type="none" w="med" len="med"/>
          </a:ln>
          <a:effectLst/>
        </p:spPr>
      </p:cxnSp>
      <p:cxnSp>
        <p:nvCxnSpPr>
          <p:cNvPr id="456" name="Straight Connector 455">
            <a:extLst>
              <a:ext uri="{FF2B5EF4-FFF2-40B4-BE49-F238E27FC236}">
                <a16:creationId xmlns:a16="http://schemas.microsoft.com/office/drawing/2014/main" id="{7B67B778-7794-E644-A697-070670A7EDF9}"/>
              </a:ext>
            </a:extLst>
          </p:cNvPr>
          <p:cNvCxnSpPr>
            <a:cxnSpLocks/>
          </p:cNvCxnSpPr>
          <p:nvPr/>
        </p:nvCxnSpPr>
        <p:spPr bwMode="auto">
          <a:xfrm>
            <a:off x="9738616" y="3664561"/>
            <a:ext cx="0" cy="779023"/>
          </a:xfrm>
          <a:prstGeom prst="line">
            <a:avLst/>
          </a:prstGeom>
          <a:noFill/>
          <a:ln w="50800" cap="flat" cmpd="sng" algn="ctr">
            <a:solidFill>
              <a:schemeClr val="accent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652ABC13-1BA5-A64F-A20E-ECC202FA6B45}"/>
              </a:ext>
            </a:extLst>
          </p:cNvPr>
          <p:cNvCxnSpPr>
            <a:cxnSpLocks/>
          </p:cNvCxnSpPr>
          <p:nvPr/>
        </p:nvCxnSpPr>
        <p:spPr bwMode="auto">
          <a:xfrm>
            <a:off x="9498696" y="3671524"/>
            <a:ext cx="0" cy="877263"/>
          </a:xfrm>
          <a:prstGeom prst="line">
            <a:avLst/>
          </a:prstGeom>
          <a:noFill/>
          <a:ln w="50800" cap="flat" cmpd="sng" algn="ctr">
            <a:solidFill>
              <a:schemeClr val="accent1"/>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4F1E2366-8FCC-7041-9424-F89BBDC23E84}"/>
              </a:ext>
            </a:extLst>
          </p:cNvPr>
          <p:cNvCxnSpPr>
            <a:cxnSpLocks/>
          </p:cNvCxnSpPr>
          <p:nvPr/>
        </p:nvCxnSpPr>
        <p:spPr bwMode="auto">
          <a:xfrm>
            <a:off x="9018856" y="3671524"/>
            <a:ext cx="0" cy="1533414"/>
          </a:xfrm>
          <a:prstGeom prst="line">
            <a:avLst/>
          </a:prstGeom>
          <a:noFill/>
          <a:ln w="50800" cap="flat" cmpd="sng" algn="ctr">
            <a:solidFill>
              <a:schemeClr val="accent1"/>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15D83EDF-DA6A-234F-A454-0579722AB462}"/>
              </a:ext>
            </a:extLst>
          </p:cNvPr>
          <p:cNvCxnSpPr>
            <a:cxnSpLocks/>
          </p:cNvCxnSpPr>
          <p:nvPr/>
        </p:nvCxnSpPr>
        <p:spPr bwMode="auto">
          <a:xfrm flipH="1">
            <a:off x="9138816" y="3671524"/>
            <a:ext cx="0" cy="1173537"/>
          </a:xfrm>
          <a:prstGeom prst="line">
            <a:avLst/>
          </a:prstGeom>
          <a:noFill/>
          <a:ln w="50800" cap="flat" cmpd="sng" algn="ctr">
            <a:solidFill>
              <a:schemeClr val="accent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0BA92E98-D07C-AA44-8066-CD75864FFE05}"/>
              </a:ext>
            </a:extLst>
          </p:cNvPr>
          <p:cNvCxnSpPr>
            <a:cxnSpLocks/>
          </p:cNvCxnSpPr>
          <p:nvPr/>
        </p:nvCxnSpPr>
        <p:spPr bwMode="auto">
          <a:xfrm>
            <a:off x="9378736" y="3671524"/>
            <a:ext cx="0" cy="1091606"/>
          </a:xfrm>
          <a:prstGeom prst="line">
            <a:avLst/>
          </a:prstGeom>
          <a:noFill/>
          <a:ln w="50800" cap="flat" cmpd="sng" algn="ctr">
            <a:solidFill>
              <a:schemeClr val="accent1"/>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FDE28091-1E2D-8848-A890-B83954D3A5C5}"/>
              </a:ext>
            </a:extLst>
          </p:cNvPr>
          <p:cNvCxnSpPr>
            <a:cxnSpLocks/>
          </p:cNvCxnSpPr>
          <p:nvPr/>
        </p:nvCxnSpPr>
        <p:spPr bwMode="auto">
          <a:xfrm>
            <a:off x="9318756" y="3671524"/>
            <a:ext cx="0" cy="1122656"/>
          </a:xfrm>
          <a:prstGeom prst="line">
            <a:avLst/>
          </a:prstGeom>
          <a:noFill/>
          <a:ln w="50800" cap="flat" cmpd="sng" algn="ctr">
            <a:solidFill>
              <a:schemeClr val="accent1"/>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63ED0728-9E77-ED4A-AD21-75EB50E83035}"/>
              </a:ext>
            </a:extLst>
          </p:cNvPr>
          <p:cNvCxnSpPr>
            <a:cxnSpLocks/>
          </p:cNvCxnSpPr>
          <p:nvPr/>
        </p:nvCxnSpPr>
        <p:spPr bwMode="auto">
          <a:xfrm>
            <a:off x="9258776" y="3671524"/>
            <a:ext cx="0" cy="1141706"/>
          </a:xfrm>
          <a:prstGeom prst="line">
            <a:avLst/>
          </a:prstGeom>
          <a:noFill/>
          <a:ln w="50800" cap="flat" cmpd="sng" algn="ctr">
            <a:solidFill>
              <a:schemeClr val="accent1"/>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3E2AB420-E29C-4348-9CB8-4847F35B604C}"/>
              </a:ext>
            </a:extLst>
          </p:cNvPr>
          <p:cNvCxnSpPr>
            <a:cxnSpLocks/>
          </p:cNvCxnSpPr>
          <p:nvPr/>
        </p:nvCxnSpPr>
        <p:spPr bwMode="auto">
          <a:xfrm>
            <a:off x="9198796" y="3671524"/>
            <a:ext cx="0" cy="1145526"/>
          </a:xfrm>
          <a:prstGeom prst="line">
            <a:avLst/>
          </a:prstGeom>
          <a:noFill/>
          <a:ln w="50800"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C2476AE6-E68E-7749-9281-ED934BBDAD8E}"/>
              </a:ext>
            </a:extLst>
          </p:cNvPr>
          <p:cNvCxnSpPr>
            <a:cxnSpLocks/>
          </p:cNvCxnSpPr>
          <p:nvPr/>
        </p:nvCxnSpPr>
        <p:spPr bwMode="auto">
          <a:xfrm>
            <a:off x="8976428" y="3676926"/>
            <a:ext cx="2367643"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4275434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6C470-990B-4C4E-8DAA-35437033F606}"/>
              </a:ext>
            </a:extLst>
          </p:cNvPr>
          <p:cNvSpPr>
            <a:spLocks noGrp="1"/>
          </p:cNvSpPr>
          <p:nvPr>
            <p:ph type="title"/>
          </p:nvPr>
        </p:nvSpPr>
        <p:spPr/>
        <p:txBody>
          <a:bodyPr/>
          <a:lstStyle/>
          <a:p>
            <a:r>
              <a:rPr lang="en-US" dirty="0"/>
              <a:t>Phase II Trial of Midostaurin in Advanced SM:</a:t>
            </a:r>
            <a:br>
              <a:rPr lang="en-US" dirty="0"/>
            </a:br>
            <a:r>
              <a:rPr lang="en-US" dirty="0"/>
              <a:t>Overall Survival</a:t>
            </a:r>
          </a:p>
        </p:txBody>
      </p:sp>
      <p:graphicFrame>
        <p:nvGraphicFramePr>
          <p:cNvPr id="10" name="Table 7">
            <a:extLst>
              <a:ext uri="{FF2B5EF4-FFF2-40B4-BE49-F238E27FC236}">
                <a16:creationId xmlns:a16="http://schemas.microsoft.com/office/drawing/2014/main" id="{DECF100D-04FA-47E1-92B9-B1184503DB48}"/>
              </a:ext>
            </a:extLst>
          </p:cNvPr>
          <p:cNvGraphicFramePr>
            <a:graphicFrameLocks/>
          </p:cNvGraphicFramePr>
          <p:nvPr/>
        </p:nvGraphicFramePr>
        <p:xfrm>
          <a:off x="6096000" y="1456205"/>
          <a:ext cx="5617939" cy="1219200"/>
        </p:xfrm>
        <a:graphic>
          <a:graphicData uri="http://schemas.openxmlformats.org/drawingml/2006/table">
            <a:tbl>
              <a:tblPr firstRow="1" bandRow="1">
                <a:tableStyleId>{93296810-A885-4BE3-A3E7-6D5BEEA58F35}</a:tableStyleId>
              </a:tblPr>
              <a:tblGrid>
                <a:gridCol w="1487557">
                  <a:extLst>
                    <a:ext uri="{9D8B030D-6E8A-4147-A177-3AD203B41FA5}">
                      <a16:colId xmlns:a16="http://schemas.microsoft.com/office/drawing/2014/main" val="1954691051"/>
                    </a:ext>
                  </a:extLst>
                </a:gridCol>
                <a:gridCol w="1470991">
                  <a:extLst>
                    <a:ext uri="{9D8B030D-6E8A-4147-A177-3AD203B41FA5}">
                      <a16:colId xmlns:a16="http://schemas.microsoft.com/office/drawing/2014/main" val="1665622587"/>
                    </a:ext>
                  </a:extLst>
                </a:gridCol>
                <a:gridCol w="1003852">
                  <a:extLst>
                    <a:ext uri="{9D8B030D-6E8A-4147-A177-3AD203B41FA5}">
                      <a16:colId xmlns:a16="http://schemas.microsoft.com/office/drawing/2014/main" val="2191458212"/>
                    </a:ext>
                  </a:extLst>
                </a:gridCol>
                <a:gridCol w="904461">
                  <a:extLst>
                    <a:ext uri="{9D8B030D-6E8A-4147-A177-3AD203B41FA5}">
                      <a16:colId xmlns:a16="http://schemas.microsoft.com/office/drawing/2014/main" val="463012016"/>
                    </a:ext>
                  </a:extLst>
                </a:gridCol>
                <a:gridCol w="751078">
                  <a:extLst>
                    <a:ext uri="{9D8B030D-6E8A-4147-A177-3AD203B41FA5}">
                      <a16:colId xmlns:a16="http://schemas.microsoft.com/office/drawing/2014/main" val="1557024135"/>
                    </a:ext>
                  </a:extLst>
                </a:gridCol>
              </a:tblGrid>
              <a:tr h="233348">
                <a:tc rowSpan="2">
                  <a:txBody>
                    <a:bodyPr/>
                    <a:lstStyle/>
                    <a:p>
                      <a:endParaRPr lang="en-US" sz="1400" dirty="0">
                        <a:solidFill>
                          <a:schemeClr val="bg1"/>
                        </a:solidFill>
                      </a:endParaRPr>
                    </a:p>
                  </a:txBody>
                  <a:tcPr>
                    <a:solidFill>
                      <a:schemeClr val="tx1"/>
                    </a:solidFill>
                  </a:tcPr>
                </a:tc>
                <a:tc rowSpan="2">
                  <a:txBody>
                    <a:bodyPr/>
                    <a:lstStyle/>
                    <a:p>
                      <a:pPr algn="ctr"/>
                      <a:r>
                        <a:rPr lang="en-US" sz="1400" dirty="0">
                          <a:solidFill>
                            <a:schemeClr val="bg1"/>
                          </a:solidFill>
                        </a:rPr>
                        <a:t>Median OS, Mo</a:t>
                      </a:r>
                    </a:p>
                  </a:txBody>
                  <a:tcPr>
                    <a:solidFill>
                      <a:schemeClr val="tx1"/>
                    </a:solidFill>
                  </a:tcPr>
                </a:tc>
                <a:tc gridSpan="3">
                  <a:txBody>
                    <a:bodyPr/>
                    <a:lstStyle/>
                    <a:p>
                      <a:pPr algn="ctr"/>
                      <a:r>
                        <a:rPr lang="en-US" sz="1400" dirty="0">
                          <a:solidFill>
                            <a:schemeClr val="bg1"/>
                          </a:solidFill>
                        </a:rPr>
                        <a:t>OS Rate, %</a:t>
                      </a:r>
                    </a:p>
                  </a:txBody>
                  <a:tcPr>
                    <a:lnB w="12700" cap="flat" cmpd="sng" algn="ctr">
                      <a:solidFill>
                        <a:schemeClr val="bg1"/>
                      </a:solidFill>
                      <a:prstDash val="solid"/>
                      <a:round/>
                      <a:headEnd type="none" w="med" len="med"/>
                      <a:tailEnd type="none" w="med" len="med"/>
                    </a:lnB>
                    <a:solidFill>
                      <a:schemeClr val="tx1"/>
                    </a:solidFill>
                  </a:tcPr>
                </a:tc>
                <a:tc hMerge="1">
                  <a:txBody>
                    <a:bodyPr/>
                    <a:lstStyle/>
                    <a:p>
                      <a:pPr algn="ctr"/>
                      <a:endParaRPr lang="en-US" dirty="0"/>
                    </a:p>
                  </a:txBody>
                  <a:tcPr/>
                </a:tc>
                <a:tc hMerge="1">
                  <a:txBody>
                    <a:bodyPr/>
                    <a:lstStyle/>
                    <a:p>
                      <a:pPr algn="ctr"/>
                      <a:endParaRPr lang="en-US" dirty="0"/>
                    </a:p>
                  </a:txBody>
                  <a:tcPr/>
                </a:tc>
                <a:extLst>
                  <a:ext uri="{0D108BD9-81ED-4DB2-BD59-A6C34878D82A}">
                    <a16:rowId xmlns:a16="http://schemas.microsoft.com/office/drawing/2014/main" val="1025467940"/>
                  </a:ext>
                </a:extLst>
              </a:tr>
              <a:tr h="233348">
                <a:tc vMerge="1">
                  <a:txBody>
                    <a:bodyPr/>
                    <a:lstStyle/>
                    <a:p>
                      <a:endParaRPr lang="en-US"/>
                    </a:p>
                  </a:txBody>
                  <a:tcPr/>
                </a:tc>
                <a:tc vMerge="1">
                  <a:txBody>
                    <a:bodyPr/>
                    <a:lstStyle/>
                    <a:p>
                      <a:endParaRPr lang="en-US"/>
                    </a:p>
                  </a:txBody>
                  <a:tcPr/>
                </a:tc>
                <a:tc>
                  <a:txBody>
                    <a:bodyPr/>
                    <a:lstStyle/>
                    <a:p>
                      <a:pPr marL="0" algn="ctr" defTabSz="914400" rtl="0" eaLnBrk="1" latinLnBrk="0" hangingPunct="1"/>
                      <a:r>
                        <a:rPr lang="en-US" sz="1400" b="1" kern="1200" dirty="0">
                          <a:solidFill>
                            <a:schemeClr val="bg1"/>
                          </a:solidFill>
                          <a:latin typeface="+mn-lt"/>
                          <a:ea typeface="+mn-ea"/>
                          <a:cs typeface="+mn-cs"/>
                        </a:rPr>
                        <a:t>1 Yr</a:t>
                      </a:r>
                    </a:p>
                  </a:txBody>
                  <a:tcPr>
                    <a:lnT w="12700" cap="flat" cmpd="sng" algn="ctr">
                      <a:solidFill>
                        <a:schemeClr val="bg1"/>
                      </a:solidFill>
                      <a:prstDash val="solid"/>
                      <a:round/>
                      <a:headEnd type="none" w="med" len="med"/>
                      <a:tailEnd type="none" w="med" len="med"/>
                    </a:lnT>
                    <a:solidFill>
                      <a:schemeClr val="tx1"/>
                    </a:solidFill>
                  </a:tcPr>
                </a:tc>
                <a:tc>
                  <a:txBody>
                    <a:bodyPr/>
                    <a:lstStyle/>
                    <a:p>
                      <a:pPr marL="0" algn="ctr" defTabSz="914400" rtl="0" eaLnBrk="1" latinLnBrk="0" hangingPunct="1"/>
                      <a:r>
                        <a:rPr lang="en-US" sz="1400" b="1" kern="1200" dirty="0">
                          <a:solidFill>
                            <a:schemeClr val="bg1"/>
                          </a:solidFill>
                          <a:latin typeface="+mn-lt"/>
                          <a:ea typeface="+mn-ea"/>
                          <a:cs typeface="+mn-cs"/>
                        </a:rPr>
                        <a:t>2 Yr</a:t>
                      </a:r>
                    </a:p>
                  </a:txBody>
                  <a:tcPr>
                    <a:lnT w="12700" cap="flat" cmpd="sng" algn="ctr">
                      <a:solidFill>
                        <a:schemeClr val="bg1"/>
                      </a:solidFill>
                      <a:prstDash val="solid"/>
                      <a:round/>
                      <a:headEnd type="none" w="med" len="med"/>
                      <a:tailEnd type="none" w="med" len="med"/>
                    </a:lnT>
                    <a:solidFill>
                      <a:schemeClr val="tx1"/>
                    </a:solidFill>
                  </a:tcPr>
                </a:tc>
                <a:tc>
                  <a:txBody>
                    <a:bodyPr/>
                    <a:lstStyle/>
                    <a:p>
                      <a:pPr marL="0" algn="ctr" defTabSz="914400" rtl="0" eaLnBrk="1" latinLnBrk="0" hangingPunct="1"/>
                      <a:r>
                        <a:rPr lang="en-US" sz="1400" b="1" kern="1200" dirty="0">
                          <a:solidFill>
                            <a:schemeClr val="bg1"/>
                          </a:solidFill>
                          <a:latin typeface="+mn-lt"/>
                          <a:ea typeface="+mn-ea"/>
                          <a:cs typeface="+mn-cs"/>
                        </a:rPr>
                        <a:t>3 Yr</a:t>
                      </a:r>
                    </a:p>
                  </a:txBody>
                  <a:tcPr>
                    <a:lnT w="12700" cap="flat" cmpd="sng" algn="ctr">
                      <a:solidFill>
                        <a:schemeClr val="bg1"/>
                      </a:solidFill>
                      <a:prstDash val="solid"/>
                      <a:round/>
                      <a:headEnd type="none" w="med" len="med"/>
                      <a:tailEnd type="none" w="med" len="med"/>
                    </a:lnT>
                    <a:solidFill>
                      <a:schemeClr val="tx1"/>
                    </a:solidFill>
                  </a:tcPr>
                </a:tc>
                <a:extLst>
                  <a:ext uri="{0D108BD9-81ED-4DB2-BD59-A6C34878D82A}">
                    <a16:rowId xmlns:a16="http://schemas.microsoft.com/office/drawing/2014/main" val="2964713576"/>
                  </a:ext>
                </a:extLst>
              </a:tr>
              <a:tr h="233348">
                <a:tc>
                  <a:txBody>
                    <a:bodyPr/>
                    <a:lstStyle/>
                    <a:p>
                      <a:r>
                        <a:rPr lang="en-US" sz="1400" b="1" dirty="0">
                          <a:solidFill>
                            <a:schemeClr val="bg1"/>
                          </a:solidFill>
                        </a:rPr>
                        <a:t>ITT</a:t>
                      </a:r>
                    </a:p>
                  </a:txBody>
                  <a:tcPr>
                    <a:solidFill>
                      <a:schemeClr val="tx1"/>
                    </a:solidFill>
                  </a:tcPr>
                </a:tc>
                <a:tc>
                  <a:txBody>
                    <a:bodyPr/>
                    <a:lstStyle/>
                    <a:p>
                      <a:pPr algn="ctr"/>
                      <a:r>
                        <a:rPr lang="en-US" sz="1400" dirty="0">
                          <a:solidFill>
                            <a:schemeClr val="bg1"/>
                          </a:solidFill>
                        </a:rPr>
                        <a:t>33.9</a:t>
                      </a:r>
                    </a:p>
                  </a:txBody>
                  <a:tcPr>
                    <a:solidFill>
                      <a:schemeClr val="tx1"/>
                    </a:solidFill>
                  </a:tcPr>
                </a:tc>
                <a:tc>
                  <a:txBody>
                    <a:bodyPr/>
                    <a:lstStyle/>
                    <a:p>
                      <a:pPr algn="ctr"/>
                      <a:r>
                        <a:rPr lang="en-US" sz="1400" dirty="0">
                          <a:solidFill>
                            <a:schemeClr val="bg1"/>
                          </a:solidFill>
                        </a:rPr>
                        <a:t>76</a:t>
                      </a:r>
                    </a:p>
                  </a:txBody>
                  <a:tcPr>
                    <a:solidFill>
                      <a:schemeClr val="tx1"/>
                    </a:solidFill>
                  </a:tcPr>
                </a:tc>
                <a:tc>
                  <a:txBody>
                    <a:bodyPr/>
                    <a:lstStyle/>
                    <a:p>
                      <a:pPr algn="ctr"/>
                      <a:r>
                        <a:rPr lang="en-US" sz="1400" dirty="0">
                          <a:solidFill>
                            <a:schemeClr val="bg1"/>
                          </a:solidFill>
                        </a:rPr>
                        <a:t>53</a:t>
                      </a:r>
                    </a:p>
                  </a:txBody>
                  <a:tcPr>
                    <a:solidFill>
                      <a:schemeClr val="tx1"/>
                    </a:solidFill>
                  </a:tcPr>
                </a:tc>
                <a:tc>
                  <a:txBody>
                    <a:bodyPr/>
                    <a:lstStyle/>
                    <a:p>
                      <a:pPr algn="ctr"/>
                      <a:r>
                        <a:rPr lang="en-US" sz="1400" dirty="0">
                          <a:solidFill>
                            <a:schemeClr val="bg1"/>
                          </a:solidFill>
                        </a:rPr>
                        <a:t>46</a:t>
                      </a:r>
                    </a:p>
                  </a:txBody>
                  <a:tcPr>
                    <a:solidFill>
                      <a:schemeClr val="tx1"/>
                    </a:solidFill>
                  </a:tcPr>
                </a:tc>
                <a:extLst>
                  <a:ext uri="{0D108BD9-81ED-4DB2-BD59-A6C34878D82A}">
                    <a16:rowId xmlns:a16="http://schemas.microsoft.com/office/drawing/2014/main" val="4095943476"/>
                  </a:ext>
                </a:extLst>
              </a:tr>
              <a:tr h="233348">
                <a:tc>
                  <a:txBody>
                    <a:bodyPr/>
                    <a:lstStyle/>
                    <a:p>
                      <a:r>
                        <a:rPr lang="en-US" sz="1400" b="1" dirty="0">
                          <a:solidFill>
                            <a:schemeClr val="bg1"/>
                          </a:solidFill>
                        </a:rPr>
                        <a:t>Primary efficacy</a:t>
                      </a:r>
                    </a:p>
                  </a:txBody>
                  <a:tcPr>
                    <a:solidFill>
                      <a:schemeClr val="tx1"/>
                    </a:solidFill>
                  </a:tcPr>
                </a:tc>
                <a:tc>
                  <a:txBody>
                    <a:bodyPr/>
                    <a:lstStyle/>
                    <a:p>
                      <a:pPr algn="ctr"/>
                      <a:r>
                        <a:rPr lang="en-US" sz="1400" dirty="0">
                          <a:solidFill>
                            <a:schemeClr val="bg1"/>
                          </a:solidFill>
                        </a:rPr>
                        <a:t>28.7</a:t>
                      </a:r>
                    </a:p>
                  </a:txBody>
                  <a:tcPr>
                    <a:solidFill>
                      <a:schemeClr val="tx1"/>
                    </a:solidFill>
                  </a:tcPr>
                </a:tc>
                <a:tc>
                  <a:txBody>
                    <a:bodyPr/>
                    <a:lstStyle/>
                    <a:p>
                      <a:pPr algn="ctr"/>
                      <a:r>
                        <a:rPr lang="en-US" sz="1400" dirty="0">
                          <a:solidFill>
                            <a:schemeClr val="bg1"/>
                          </a:solidFill>
                        </a:rPr>
                        <a:t>72</a:t>
                      </a:r>
                    </a:p>
                  </a:txBody>
                  <a:tcPr>
                    <a:solidFill>
                      <a:schemeClr val="tx1"/>
                    </a:solidFill>
                  </a:tcPr>
                </a:tc>
                <a:tc>
                  <a:txBody>
                    <a:bodyPr/>
                    <a:lstStyle/>
                    <a:p>
                      <a:pPr algn="ctr"/>
                      <a:r>
                        <a:rPr lang="en-US" sz="1400" dirty="0">
                          <a:solidFill>
                            <a:schemeClr val="bg1"/>
                          </a:solidFill>
                        </a:rPr>
                        <a:t>53</a:t>
                      </a:r>
                    </a:p>
                  </a:txBody>
                  <a:tcPr>
                    <a:solidFill>
                      <a:schemeClr val="tx1"/>
                    </a:solidFill>
                  </a:tcPr>
                </a:tc>
                <a:tc>
                  <a:txBody>
                    <a:bodyPr/>
                    <a:lstStyle/>
                    <a:p>
                      <a:pPr algn="ctr"/>
                      <a:r>
                        <a:rPr lang="en-US" sz="1400" dirty="0">
                          <a:solidFill>
                            <a:schemeClr val="bg1"/>
                          </a:solidFill>
                        </a:rPr>
                        <a:t>46</a:t>
                      </a:r>
                    </a:p>
                  </a:txBody>
                  <a:tcPr>
                    <a:solidFill>
                      <a:schemeClr val="tx1"/>
                    </a:solidFill>
                  </a:tcPr>
                </a:tc>
                <a:extLst>
                  <a:ext uri="{0D108BD9-81ED-4DB2-BD59-A6C34878D82A}">
                    <a16:rowId xmlns:a16="http://schemas.microsoft.com/office/drawing/2014/main" val="1003367528"/>
                  </a:ext>
                </a:extLst>
              </a:tr>
            </a:tbl>
          </a:graphicData>
        </a:graphic>
      </p:graphicFrame>
      <p:sp>
        <p:nvSpPr>
          <p:cNvPr id="11" name="TextBox 10">
            <a:extLst>
              <a:ext uri="{FF2B5EF4-FFF2-40B4-BE49-F238E27FC236}">
                <a16:creationId xmlns:a16="http://schemas.microsoft.com/office/drawing/2014/main" id="{F55DC673-D020-4EB0-9893-F4828FA70B89}"/>
              </a:ext>
            </a:extLst>
          </p:cNvPr>
          <p:cNvSpPr txBox="1"/>
          <p:nvPr/>
        </p:nvSpPr>
        <p:spPr bwMode="auto">
          <a:xfrm>
            <a:off x="625702" y="5484622"/>
            <a:ext cx="1689693" cy="830997"/>
          </a:xfrm>
          <a:prstGeom prst="rect">
            <a:avLst/>
          </a:prstGeom>
          <a:solidFill>
            <a:schemeClr val="tx1"/>
          </a:solidFill>
          <a:ln>
            <a:noFill/>
          </a:ln>
        </p:spPr>
        <p:txBody>
          <a:bodyPr wrap="non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Patients at Risk, n</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ITT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Primary efficacy</a:t>
            </a:r>
          </a:p>
        </p:txBody>
      </p:sp>
      <p:sp>
        <p:nvSpPr>
          <p:cNvPr id="7" name="Text Box 15">
            <a:extLst>
              <a:ext uri="{FF2B5EF4-FFF2-40B4-BE49-F238E27FC236}">
                <a16:creationId xmlns:a16="http://schemas.microsoft.com/office/drawing/2014/main" id="{67C27EBF-5A63-441E-A3AB-D18BBDCA70E8}"/>
              </a:ext>
            </a:extLst>
          </p:cNvPr>
          <p:cNvSpPr txBox="1">
            <a:spLocks noChangeArrowheads="1"/>
          </p:cNvSpPr>
          <p:nvPr/>
        </p:nvSpPr>
        <p:spPr bwMode="auto">
          <a:xfrm>
            <a:off x="431223" y="63704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Gotlib. NEJM. 2016;374:2530.</a:t>
            </a:r>
            <a:endParaRPr lang="en-US" altLang="en-US" sz="1200" b="0" dirty="0">
              <a:solidFill>
                <a:schemeClr val="bg2"/>
              </a:solidFill>
              <a:latin typeface="Calibri" panose="020F0502020204030204" pitchFamily="34" charset="0"/>
              <a:cs typeface="+mn-cs"/>
            </a:endParaRPr>
          </a:p>
        </p:txBody>
      </p:sp>
      <p:grpSp>
        <p:nvGrpSpPr>
          <p:cNvPr id="8" name="Group 7">
            <a:extLst>
              <a:ext uri="{FF2B5EF4-FFF2-40B4-BE49-F238E27FC236}">
                <a16:creationId xmlns:a16="http://schemas.microsoft.com/office/drawing/2014/main" id="{4FE20BEC-3C5E-4C5F-ABA8-4C9AAEE6CD53}"/>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5B7C55A4-F896-4F9F-AA3E-7193C5B1E4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2" name="Rectangle 8">
              <a:extLst>
                <a:ext uri="{FF2B5EF4-FFF2-40B4-BE49-F238E27FC236}">
                  <a16:creationId xmlns:a16="http://schemas.microsoft.com/office/drawing/2014/main" id="{D8D5754E-42BF-49B4-854C-7551048536A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4" name="TextBox 3">
            <a:extLst>
              <a:ext uri="{FF2B5EF4-FFF2-40B4-BE49-F238E27FC236}">
                <a16:creationId xmlns:a16="http://schemas.microsoft.com/office/drawing/2014/main" id="{F7DC19E3-1BEF-4E3C-BCC4-96B318617A5D}"/>
              </a:ext>
            </a:extLst>
          </p:cNvPr>
          <p:cNvSpPr txBox="1"/>
          <p:nvPr/>
        </p:nvSpPr>
        <p:spPr bwMode="auto">
          <a:xfrm>
            <a:off x="2719344" y="4353436"/>
            <a:ext cx="39376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26 mo (range: 12-54)</a:t>
            </a:r>
          </a:p>
        </p:txBody>
      </p:sp>
      <p:sp>
        <p:nvSpPr>
          <p:cNvPr id="14" name="TextBox 13">
            <a:extLst>
              <a:ext uri="{FF2B5EF4-FFF2-40B4-BE49-F238E27FC236}">
                <a16:creationId xmlns:a16="http://schemas.microsoft.com/office/drawing/2014/main" id="{099496BB-CF33-1048-AD76-041E0D4E2996}"/>
              </a:ext>
            </a:extLst>
          </p:cNvPr>
          <p:cNvSpPr txBox="1"/>
          <p:nvPr/>
        </p:nvSpPr>
        <p:spPr bwMode="auto">
          <a:xfrm>
            <a:off x="2315395" y="5730844"/>
            <a:ext cx="497251"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116</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89</a:t>
            </a:r>
          </a:p>
        </p:txBody>
      </p:sp>
      <p:sp>
        <p:nvSpPr>
          <p:cNvPr id="15" name="TextBox 14">
            <a:extLst>
              <a:ext uri="{FF2B5EF4-FFF2-40B4-BE49-F238E27FC236}">
                <a16:creationId xmlns:a16="http://schemas.microsoft.com/office/drawing/2014/main" id="{41BC01F8-86E9-1146-B0A6-D232D806008A}"/>
              </a:ext>
            </a:extLst>
          </p:cNvPr>
          <p:cNvSpPr txBox="1"/>
          <p:nvPr/>
        </p:nvSpPr>
        <p:spPr bwMode="auto">
          <a:xfrm>
            <a:off x="2622081" y="5730844"/>
            <a:ext cx="497251"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87</a:t>
            </a:r>
          </a:p>
        </p:txBody>
      </p:sp>
      <p:sp>
        <p:nvSpPr>
          <p:cNvPr id="16" name="TextBox 15">
            <a:extLst>
              <a:ext uri="{FF2B5EF4-FFF2-40B4-BE49-F238E27FC236}">
                <a16:creationId xmlns:a16="http://schemas.microsoft.com/office/drawing/2014/main" id="{C9968F34-A744-024B-9CC5-76B10839AAE4}"/>
              </a:ext>
            </a:extLst>
          </p:cNvPr>
          <p:cNvSpPr txBox="1"/>
          <p:nvPr/>
        </p:nvSpPr>
        <p:spPr bwMode="auto">
          <a:xfrm>
            <a:off x="2928766" y="5730844"/>
            <a:ext cx="497251"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80</a:t>
            </a:r>
          </a:p>
        </p:txBody>
      </p:sp>
      <p:sp>
        <p:nvSpPr>
          <p:cNvPr id="17" name="TextBox 16">
            <a:extLst>
              <a:ext uri="{FF2B5EF4-FFF2-40B4-BE49-F238E27FC236}">
                <a16:creationId xmlns:a16="http://schemas.microsoft.com/office/drawing/2014/main" id="{7A955243-EFD1-6B4A-800D-A60DA6BDAFF5}"/>
              </a:ext>
            </a:extLst>
          </p:cNvPr>
          <p:cNvSpPr txBox="1"/>
          <p:nvPr/>
        </p:nvSpPr>
        <p:spPr bwMode="auto">
          <a:xfrm>
            <a:off x="3235452" y="5730844"/>
            <a:ext cx="497251"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77</a:t>
            </a:r>
          </a:p>
        </p:txBody>
      </p:sp>
      <p:sp>
        <p:nvSpPr>
          <p:cNvPr id="18" name="TextBox 17">
            <a:extLst>
              <a:ext uri="{FF2B5EF4-FFF2-40B4-BE49-F238E27FC236}">
                <a16:creationId xmlns:a16="http://schemas.microsoft.com/office/drawing/2014/main" id="{3ABD506F-37F4-C146-8F82-5466EF3D96C0}"/>
              </a:ext>
            </a:extLst>
          </p:cNvPr>
          <p:cNvSpPr txBox="1"/>
          <p:nvPr/>
        </p:nvSpPr>
        <p:spPr bwMode="auto">
          <a:xfrm>
            <a:off x="3594236"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66</a:t>
            </a:r>
          </a:p>
        </p:txBody>
      </p:sp>
      <p:sp>
        <p:nvSpPr>
          <p:cNvPr id="19" name="TextBox 18">
            <a:extLst>
              <a:ext uri="{FF2B5EF4-FFF2-40B4-BE49-F238E27FC236}">
                <a16:creationId xmlns:a16="http://schemas.microsoft.com/office/drawing/2014/main" id="{F0708D38-280E-884E-ACAB-73873E157FF3}"/>
              </a:ext>
            </a:extLst>
          </p:cNvPr>
          <p:cNvSpPr txBox="1"/>
          <p:nvPr/>
        </p:nvSpPr>
        <p:spPr bwMode="auto">
          <a:xfrm>
            <a:off x="3900922"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87</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62</a:t>
            </a:r>
          </a:p>
        </p:txBody>
      </p:sp>
      <p:sp>
        <p:nvSpPr>
          <p:cNvPr id="20" name="TextBox 19">
            <a:extLst>
              <a:ext uri="{FF2B5EF4-FFF2-40B4-BE49-F238E27FC236}">
                <a16:creationId xmlns:a16="http://schemas.microsoft.com/office/drawing/2014/main" id="{2D75DC8E-9D57-2E41-A38E-859BC7F0A3F6}"/>
              </a:ext>
            </a:extLst>
          </p:cNvPr>
          <p:cNvSpPr txBox="1"/>
          <p:nvPr/>
        </p:nvSpPr>
        <p:spPr bwMode="auto">
          <a:xfrm>
            <a:off x="4207608"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59</a:t>
            </a:r>
          </a:p>
        </p:txBody>
      </p:sp>
      <p:sp>
        <p:nvSpPr>
          <p:cNvPr id="21" name="TextBox 20">
            <a:extLst>
              <a:ext uri="{FF2B5EF4-FFF2-40B4-BE49-F238E27FC236}">
                <a16:creationId xmlns:a16="http://schemas.microsoft.com/office/drawing/2014/main" id="{4BEDD0E5-2E43-D44C-A51A-60D9B0A2170C}"/>
              </a:ext>
            </a:extLst>
          </p:cNvPr>
          <p:cNvSpPr txBox="1"/>
          <p:nvPr/>
        </p:nvSpPr>
        <p:spPr bwMode="auto">
          <a:xfrm>
            <a:off x="4514294"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56</a:t>
            </a:r>
          </a:p>
        </p:txBody>
      </p:sp>
      <p:sp>
        <p:nvSpPr>
          <p:cNvPr id="22" name="TextBox 21">
            <a:extLst>
              <a:ext uri="{FF2B5EF4-FFF2-40B4-BE49-F238E27FC236}">
                <a16:creationId xmlns:a16="http://schemas.microsoft.com/office/drawing/2014/main" id="{497B16C1-03D0-6F4D-9F79-689405910D67}"/>
              </a:ext>
            </a:extLst>
          </p:cNvPr>
          <p:cNvSpPr txBox="1"/>
          <p:nvPr/>
        </p:nvSpPr>
        <p:spPr bwMode="auto">
          <a:xfrm>
            <a:off x="4820980"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48</a:t>
            </a:r>
          </a:p>
        </p:txBody>
      </p:sp>
      <p:sp>
        <p:nvSpPr>
          <p:cNvPr id="23" name="TextBox 22">
            <a:extLst>
              <a:ext uri="{FF2B5EF4-FFF2-40B4-BE49-F238E27FC236}">
                <a16:creationId xmlns:a16="http://schemas.microsoft.com/office/drawing/2014/main" id="{E06F625F-E385-D94C-B64B-17518BA14B98}"/>
              </a:ext>
            </a:extLst>
          </p:cNvPr>
          <p:cNvSpPr txBox="1"/>
          <p:nvPr/>
        </p:nvSpPr>
        <p:spPr bwMode="auto">
          <a:xfrm>
            <a:off x="5127666"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43</a:t>
            </a:r>
          </a:p>
        </p:txBody>
      </p:sp>
      <p:sp>
        <p:nvSpPr>
          <p:cNvPr id="24" name="TextBox 23">
            <a:extLst>
              <a:ext uri="{FF2B5EF4-FFF2-40B4-BE49-F238E27FC236}">
                <a16:creationId xmlns:a16="http://schemas.microsoft.com/office/drawing/2014/main" id="{84BF226F-FE28-7B4D-AC76-6F24DA811A1F}"/>
              </a:ext>
            </a:extLst>
          </p:cNvPr>
          <p:cNvSpPr txBox="1"/>
          <p:nvPr/>
        </p:nvSpPr>
        <p:spPr bwMode="auto">
          <a:xfrm>
            <a:off x="5434352"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38</a:t>
            </a:r>
          </a:p>
        </p:txBody>
      </p:sp>
      <p:sp>
        <p:nvSpPr>
          <p:cNvPr id="25" name="TextBox 24">
            <a:extLst>
              <a:ext uri="{FF2B5EF4-FFF2-40B4-BE49-F238E27FC236}">
                <a16:creationId xmlns:a16="http://schemas.microsoft.com/office/drawing/2014/main" id="{293899F2-12D2-2D48-AA19-D2F9C8968F46}"/>
              </a:ext>
            </a:extLst>
          </p:cNvPr>
          <p:cNvSpPr txBox="1"/>
          <p:nvPr/>
        </p:nvSpPr>
        <p:spPr bwMode="auto">
          <a:xfrm>
            <a:off x="5741038"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30</a:t>
            </a:r>
          </a:p>
        </p:txBody>
      </p:sp>
      <p:sp>
        <p:nvSpPr>
          <p:cNvPr id="26" name="TextBox 25">
            <a:extLst>
              <a:ext uri="{FF2B5EF4-FFF2-40B4-BE49-F238E27FC236}">
                <a16:creationId xmlns:a16="http://schemas.microsoft.com/office/drawing/2014/main" id="{3288C604-AB2E-D94A-A6E5-59580586D3F5}"/>
              </a:ext>
            </a:extLst>
          </p:cNvPr>
          <p:cNvSpPr txBox="1"/>
          <p:nvPr/>
        </p:nvSpPr>
        <p:spPr bwMode="auto">
          <a:xfrm>
            <a:off x="6047724"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38</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26</a:t>
            </a:r>
          </a:p>
        </p:txBody>
      </p:sp>
      <p:sp>
        <p:nvSpPr>
          <p:cNvPr id="27" name="TextBox 26">
            <a:extLst>
              <a:ext uri="{FF2B5EF4-FFF2-40B4-BE49-F238E27FC236}">
                <a16:creationId xmlns:a16="http://schemas.microsoft.com/office/drawing/2014/main" id="{B3761E2D-9451-794F-8121-D024D165B66B}"/>
              </a:ext>
            </a:extLst>
          </p:cNvPr>
          <p:cNvSpPr txBox="1"/>
          <p:nvPr/>
        </p:nvSpPr>
        <p:spPr bwMode="auto">
          <a:xfrm>
            <a:off x="6354410"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24</a:t>
            </a:r>
          </a:p>
        </p:txBody>
      </p:sp>
      <p:sp>
        <p:nvSpPr>
          <p:cNvPr id="28" name="TextBox 27">
            <a:extLst>
              <a:ext uri="{FF2B5EF4-FFF2-40B4-BE49-F238E27FC236}">
                <a16:creationId xmlns:a16="http://schemas.microsoft.com/office/drawing/2014/main" id="{83480B2B-98F7-7842-A4C7-F52174C98EE3}"/>
              </a:ext>
            </a:extLst>
          </p:cNvPr>
          <p:cNvSpPr txBox="1"/>
          <p:nvPr/>
        </p:nvSpPr>
        <p:spPr bwMode="auto">
          <a:xfrm>
            <a:off x="6661096"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17</a:t>
            </a:r>
          </a:p>
        </p:txBody>
      </p:sp>
      <p:sp>
        <p:nvSpPr>
          <p:cNvPr id="29" name="TextBox 28">
            <a:extLst>
              <a:ext uri="{FF2B5EF4-FFF2-40B4-BE49-F238E27FC236}">
                <a16:creationId xmlns:a16="http://schemas.microsoft.com/office/drawing/2014/main" id="{AEF523B8-3C02-3643-8C85-176373CE77C5}"/>
              </a:ext>
            </a:extLst>
          </p:cNvPr>
          <p:cNvSpPr txBox="1"/>
          <p:nvPr/>
        </p:nvSpPr>
        <p:spPr bwMode="auto">
          <a:xfrm>
            <a:off x="6967782"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15</a:t>
            </a:r>
          </a:p>
        </p:txBody>
      </p:sp>
      <p:sp>
        <p:nvSpPr>
          <p:cNvPr id="30" name="TextBox 29">
            <a:extLst>
              <a:ext uri="{FF2B5EF4-FFF2-40B4-BE49-F238E27FC236}">
                <a16:creationId xmlns:a16="http://schemas.microsoft.com/office/drawing/2014/main" id="{FB295029-97C2-F04D-B2A2-8D73E6DA50D6}"/>
              </a:ext>
            </a:extLst>
          </p:cNvPr>
          <p:cNvSpPr txBox="1"/>
          <p:nvPr/>
        </p:nvSpPr>
        <p:spPr bwMode="auto">
          <a:xfrm>
            <a:off x="7274468"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15</a:t>
            </a:r>
          </a:p>
        </p:txBody>
      </p:sp>
      <p:sp>
        <p:nvSpPr>
          <p:cNvPr id="31" name="TextBox 30">
            <a:extLst>
              <a:ext uri="{FF2B5EF4-FFF2-40B4-BE49-F238E27FC236}">
                <a16:creationId xmlns:a16="http://schemas.microsoft.com/office/drawing/2014/main" id="{13453D20-D9D9-B24D-B31A-1F16A771D93A}"/>
              </a:ext>
            </a:extLst>
          </p:cNvPr>
          <p:cNvSpPr txBox="1"/>
          <p:nvPr/>
        </p:nvSpPr>
        <p:spPr bwMode="auto">
          <a:xfrm>
            <a:off x="7581154"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12</a:t>
            </a:r>
          </a:p>
        </p:txBody>
      </p:sp>
      <p:sp>
        <p:nvSpPr>
          <p:cNvPr id="32" name="TextBox 31">
            <a:extLst>
              <a:ext uri="{FF2B5EF4-FFF2-40B4-BE49-F238E27FC236}">
                <a16:creationId xmlns:a16="http://schemas.microsoft.com/office/drawing/2014/main" id="{91F76C38-2A37-3847-9990-E82BB5590DAF}"/>
              </a:ext>
            </a:extLst>
          </p:cNvPr>
          <p:cNvSpPr txBox="1"/>
          <p:nvPr/>
        </p:nvSpPr>
        <p:spPr bwMode="auto">
          <a:xfrm>
            <a:off x="7887840"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19</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12</a:t>
            </a:r>
          </a:p>
        </p:txBody>
      </p:sp>
      <p:sp>
        <p:nvSpPr>
          <p:cNvPr id="33" name="TextBox 32">
            <a:extLst>
              <a:ext uri="{FF2B5EF4-FFF2-40B4-BE49-F238E27FC236}">
                <a16:creationId xmlns:a16="http://schemas.microsoft.com/office/drawing/2014/main" id="{F64C984F-A9FA-AD41-8FF9-779D5B53B4EC}"/>
              </a:ext>
            </a:extLst>
          </p:cNvPr>
          <p:cNvSpPr txBox="1"/>
          <p:nvPr/>
        </p:nvSpPr>
        <p:spPr bwMode="auto">
          <a:xfrm>
            <a:off x="8194526"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8</a:t>
            </a:r>
          </a:p>
        </p:txBody>
      </p:sp>
      <p:sp>
        <p:nvSpPr>
          <p:cNvPr id="34" name="TextBox 33">
            <a:extLst>
              <a:ext uri="{FF2B5EF4-FFF2-40B4-BE49-F238E27FC236}">
                <a16:creationId xmlns:a16="http://schemas.microsoft.com/office/drawing/2014/main" id="{4D0405CA-41A7-A34B-96B0-AFCB714A31A7}"/>
              </a:ext>
            </a:extLst>
          </p:cNvPr>
          <p:cNvSpPr txBox="1"/>
          <p:nvPr/>
        </p:nvSpPr>
        <p:spPr bwMode="auto">
          <a:xfrm>
            <a:off x="8501212"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7</a:t>
            </a:r>
          </a:p>
        </p:txBody>
      </p:sp>
      <p:sp>
        <p:nvSpPr>
          <p:cNvPr id="35" name="TextBox 34">
            <a:extLst>
              <a:ext uri="{FF2B5EF4-FFF2-40B4-BE49-F238E27FC236}">
                <a16:creationId xmlns:a16="http://schemas.microsoft.com/office/drawing/2014/main" id="{74D9D75B-5146-9D49-BB3F-5C176EBB00EA}"/>
              </a:ext>
            </a:extLst>
          </p:cNvPr>
          <p:cNvSpPr txBox="1"/>
          <p:nvPr/>
        </p:nvSpPr>
        <p:spPr bwMode="auto">
          <a:xfrm>
            <a:off x="8807898"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5</a:t>
            </a:r>
          </a:p>
        </p:txBody>
      </p:sp>
      <p:sp>
        <p:nvSpPr>
          <p:cNvPr id="36" name="TextBox 35">
            <a:extLst>
              <a:ext uri="{FF2B5EF4-FFF2-40B4-BE49-F238E27FC236}">
                <a16:creationId xmlns:a16="http://schemas.microsoft.com/office/drawing/2014/main" id="{039DF117-66C4-2047-9B02-F550EA2542E2}"/>
              </a:ext>
            </a:extLst>
          </p:cNvPr>
          <p:cNvSpPr txBox="1"/>
          <p:nvPr/>
        </p:nvSpPr>
        <p:spPr bwMode="auto">
          <a:xfrm>
            <a:off x="9114584" y="5730844"/>
            <a:ext cx="393056"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5</a:t>
            </a:r>
          </a:p>
        </p:txBody>
      </p:sp>
      <p:sp>
        <p:nvSpPr>
          <p:cNvPr id="37" name="TextBox 36">
            <a:extLst>
              <a:ext uri="{FF2B5EF4-FFF2-40B4-BE49-F238E27FC236}">
                <a16:creationId xmlns:a16="http://schemas.microsoft.com/office/drawing/2014/main" id="{E46D9243-17B9-6543-966B-4EC73FE6BCFC}"/>
              </a:ext>
            </a:extLst>
          </p:cNvPr>
          <p:cNvSpPr txBox="1"/>
          <p:nvPr/>
        </p:nvSpPr>
        <p:spPr bwMode="auto">
          <a:xfrm>
            <a:off x="9473367" y="5730844"/>
            <a:ext cx="288862"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4</a:t>
            </a:r>
          </a:p>
        </p:txBody>
      </p:sp>
      <p:sp>
        <p:nvSpPr>
          <p:cNvPr id="38" name="TextBox 37">
            <a:extLst>
              <a:ext uri="{FF2B5EF4-FFF2-40B4-BE49-F238E27FC236}">
                <a16:creationId xmlns:a16="http://schemas.microsoft.com/office/drawing/2014/main" id="{9B04C18F-1B40-A74A-B05C-2F48D07A0280}"/>
              </a:ext>
            </a:extLst>
          </p:cNvPr>
          <p:cNvSpPr txBox="1"/>
          <p:nvPr/>
        </p:nvSpPr>
        <p:spPr bwMode="auto">
          <a:xfrm>
            <a:off x="9780053" y="5730844"/>
            <a:ext cx="288862"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a:t>
            </a:r>
          </a:p>
        </p:txBody>
      </p:sp>
      <p:sp>
        <p:nvSpPr>
          <p:cNvPr id="39" name="TextBox 38">
            <a:extLst>
              <a:ext uri="{FF2B5EF4-FFF2-40B4-BE49-F238E27FC236}">
                <a16:creationId xmlns:a16="http://schemas.microsoft.com/office/drawing/2014/main" id="{6696348A-843F-3448-818B-6C1E453124D6}"/>
              </a:ext>
            </a:extLst>
          </p:cNvPr>
          <p:cNvSpPr txBox="1"/>
          <p:nvPr/>
        </p:nvSpPr>
        <p:spPr bwMode="auto">
          <a:xfrm>
            <a:off x="10086739" y="5730844"/>
            <a:ext cx="288862"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a:t>
            </a:r>
          </a:p>
        </p:txBody>
      </p:sp>
      <p:sp>
        <p:nvSpPr>
          <p:cNvPr id="40" name="TextBox 39">
            <a:extLst>
              <a:ext uri="{FF2B5EF4-FFF2-40B4-BE49-F238E27FC236}">
                <a16:creationId xmlns:a16="http://schemas.microsoft.com/office/drawing/2014/main" id="{CB803564-0563-3A4C-9FAC-074D39CB041F}"/>
              </a:ext>
            </a:extLst>
          </p:cNvPr>
          <p:cNvSpPr txBox="1"/>
          <p:nvPr/>
        </p:nvSpPr>
        <p:spPr bwMode="auto">
          <a:xfrm>
            <a:off x="10393413" y="5730844"/>
            <a:ext cx="288862" cy="584775"/>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a:t>
            </a:r>
          </a:p>
        </p:txBody>
      </p:sp>
      <p:cxnSp>
        <p:nvCxnSpPr>
          <p:cNvPr id="5" name="Straight Connector 4">
            <a:extLst>
              <a:ext uri="{FF2B5EF4-FFF2-40B4-BE49-F238E27FC236}">
                <a16:creationId xmlns:a16="http://schemas.microsoft.com/office/drawing/2014/main" id="{4F02A84F-816E-CD46-B8F9-329BB10FD8F9}"/>
              </a:ext>
            </a:extLst>
          </p:cNvPr>
          <p:cNvCxnSpPr>
            <a:cxnSpLocks/>
          </p:cNvCxnSpPr>
          <p:nvPr/>
        </p:nvCxnSpPr>
        <p:spPr bwMode="auto">
          <a:xfrm flipV="1">
            <a:off x="2545080" y="1675576"/>
            <a:ext cx="0" cy="3252024"/>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EB9CBB22-EFB1-1845-AE35-45B25F6BC6AD}"/>
              </a:ext>
            </a:extLst>
          </p:cNvPr>
          <p:cNvCxnSpPr>
            <a:cxnSpLocks/>
          </p:cNvCxnSpPr>
          <p:nvPr/>
        </p:nvCxnSpPr>
        <p:spPr bwMode="auto">
          <a:xfrm>
            <a:off x="2550160" y="4917440"/>
            <a:ext cx="7924800"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CECCE7E5-C108-0246-863C-1B9DF32BC1C1}"/>
              </a:ext>
            </a:extLst>
          </p:cNvPr>
          <p:cNvCxnSpPr>
            <a:cxnSpLocks/>
          </p:cNvCxnSpPr>
          <p:nvPr/>
        </p:nvCxnSpPr>
        <p:spPr bwMode="auto">
          <a:xfrm flipH="1">
            <a:off x="2468880" y="168573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B6125233-492D-E64C-87EA-6274E2741472}"/>
              </a:ext>
            </a:extLst>
          </p:cNvPr>
          <p:cNvCxnSpPr>
            <a:cxnSpLocks/>
          </p:cNvCxnSpPr>
          <p:nvPr/>
        </p:nvCxnSpPr>
        <p:spPr bwMode="auto">
          <a:xfrm flipH="1">
            <a:off x="2468880" y="23320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67B1525-20B8-DB45-80EE-B55445BB5418}"/>
              </a:ext>
            </a:extLst>
          </p:cNvPr>
          <p:cNvCxnSpPr>
            <a:cxnSpLocks/>
          </p:cNvCxnSpPr>
          <p:nvPr/>
        </p:nvCxnSpPr>
        <p:spPr bwMode="auto">
          <a:xfrm flipH="1">
            <a:off x="2468880" y="29784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741E8759-F384-424A-938E-08FB09E875D5}"/>
              </a:ext>
            </a:extLst>
          </p:cNvPr>
          <p:cNvCxnSpPr>
            <a:cxnSpLocks/>
          </p:cNvCxnSpPr>
          <p:nvPr/>
        </p:nvCxnSpPr>
        <p:spPr bwMode="auto">
          <a:xfrm flipH="1">
            <a:off x="2468880" y="362475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2617DA36-5B93-2D4C-921D-206F7C541BF5}"/>
              </a:ext>
            </a:extLst>
          </p:cNvPr>
          <p:cNvCxnSpPr>
            <a:cxnSpLocks/>
          </p:cNvCxnSpPr>
          <p:nvPr/>
        </p:nvCxnSpPr>
        <p:spPr bwMode="auto">
          <a:xfrm flipH="1">
            <a:off x="2468880" y="42711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F95CD138-80D7-9642-8146-54C55C7C6A00}"/>
              </a:ext>
            </a:extLst>
          </p:cNvPr>
          <p:cNvCxnSpPr>
            <a:cxnSpLocks/>
          </p:cNvCxnSpPr>
          <p:nvPr/>
        </p:nvCxnSpPr>
        <p:spPr bwMode="auto">
          <a:xfrm flipH="1">
            <a:off x="2468880" y="49174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B1F6A3FE-6164-4F48-BD2D-B0DDD46D8F12}"/>
              </a:ext>
            </a:extLst>
          </p:cNvPr>
          <p:cNvCxnSpPr>
            <a:cxnSpLocks/>
          </p:cNvCxnSpPr>
          <p:nvPr/>
        </p:nvCxnSpPr>
        <p:spPr bwMode="auto">
          <a:xfrm>
            <a:off x="2545080"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880A3D0A-06C8-7D44-8E10-D2E1CAD82F6A}"/>
              </a:ext>
            </a:extLst>
          </p:cNvPr>
          <p:cNvCxnSpPr>
            <a:cxnSpLocks/>
          </p:cNvCxnSpPr>
          <p:nvPr/>
        </p:nvCxnSpPr>
        <p:spPr bwMode="auto">
          <a:xfrm>
            <a:off x="2849489"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0CF872E7-FFA1-A14A-9663-F879ED187038}"/>
              </a:ext>
            </a:extLst>
          </p:cNvPr>
          <p:cNvCxnSpPr>
            <a:cxnSpLocks/>
          </p:cNvCxnSpPr>
          <p:nvPr/>
        </p:nvCxnSpPr>
        <p:spPr bwMode="auto">
          <a:xfrm>
            <a:off x="3153898"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32F94D8F-4D1F-3A46-8630-9A8745240699}"/>
              </a:ext>
            </a:extLst>
          </p:cNvPr>
          <p:cNvCxnSpPr>
            <a:cxnSpLocks/>
          </p:cNvCxnSpPr>
          <p:nvPr/>
        </p:nvCxnSpPr>
        <p:spPr bwMode="auto">
          <a:xfrm>
            <a:off x="3458307"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BC0FB46F-EC07-084B-BC44-2E3FEBB07322}"/>
              </a:ext>
            </a:extLst>
          </p:cNvPr>
          <p:cNvCxnSpPr>
            <a:cxnSpLocks/>
          </p:cNvCxnSpPr>
          <p:nvPr/>
        </p:nvCxnSpPr>
        <p:spPr bwMode="auto">
          <a:xfrm>
            <a:off x="3762716"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7E6D37EF-5787-8648-A9EF-14C088F18191}"/>
              </a:ext>
            </a:extLst>
          </p:cNvPr>
          <p:cNvCxnSpPr>
            <a:cxnSpLocks/>
          </p:cNvCxnSpPr>
          <p:nvPr/>
        </p:nvCxnSpPr>
        <p:spPr bwMode="auto">
          <a:xfrm>
            <a:off x="4067125"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BEB7338D-B28B-2046-A6F4-6F20A4C02766}"/>
              </a:ext>
            </a:extLst>
          </p:cNvPr>
          <p:cNvCxnSpPr>
            <a:cxnSpLocks/>
          </p:cNvCxnSpPr>
          <p:nvPr/>
        </p:nvCxnSpPr>
        <p:spPr bwMode="auto">
          <a:xfrm>
            <a:off x="4371534"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876E98F2-F361-6145-959F-83B3117B9A53}"/>
              </a:ext>
            </a:extLst>
          </p:cNvPr>
          <p:cNvCxnSpPr>
            <a:cxnSpLocks/>
          </p:cNvCxnSpPr>
          <p:nvPr/>
        </p:nvCxnSpPr>
        <p:spPr bwMode="auto">
          <a:xfrm>
            <a:off x="4675943"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41E29B91-A08E-8D48-82C2-384A964BA548}"/>
              </a:ext>
            </a:extLst>
          </p:cNvPr>
          <p:cNvCxnSpPr>
            <a:cxnSpLocks/>
          </p:cNvCxnSpPr>
          <p:nvPr/>
        </p:nvCxnSpPr>
        <p:spPr bwMode="auto">
          <a:xfrm>
            <a:off x="4980352"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C7ED4AFF-52A1-0C4D-84B0-71551332718D}"/>
              </a:ext>
            </a:extLst>
          </p:cNvPr>
          <p:cNvCxnSpPr>
            <a:cxnSpLocks/>
          </p:cNvCxnSpPr>
          <p:nvPr/>
        </p:nvCxnSpPr>
        <p:spPr bwMode="auto">
          <a:xfrm>
            <a:off x="5284761"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EA501CCD-E12E-8646-9F73-D436814D943E}"/>
              </a:ext>
            </a:extLst>
          </p:cNvPr>
          <p:cNvCxnSpPr>
            <a:cxnSpLocks/>
          </p:cNvCxnSpPr>
          <p:nvPr/>
        </p:nvCxnSpPr>
        <p:spPr bwMode="auto">
          <a:xfrm>
            <a:off x="5589170"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A1C06230-CEDD-844B-9F25-169561F8A740}"/>
              </a:ext>
            </a:extLst>
          </p:cNvPr>
          <p:cNvCxnSpPr>
            <a:cxnSpLocks/>
          </p:cNvCxnSpPr>
          <p:nvPr/>
        </p:nvCxnSpPr>
        <p:spPr bwMode="auto">
          <a:xfrm>
            <a:off x="5893579"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1431E34F-4E85-924A-8013-84F20E5BEEC7}"/>
              </a:ext>
            </a:extLst>
          </p:cNvPr>
          <p:cNvCxnSpPr>
            <a:cxnSpLocks/>
          </p:cNvCxnSpPr>
          <p:nvPr/>
        </p:nvCxnSpPr>
        <p:spPr bwMode="auto">
          <a:xfrm>
            <a:off x="6197988"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D59ED9F7-E9C8-E74E-981D-E648D1EE45D8}"/>
              </a:ext>
            </a:extLst>
          </p:cNvPr>
          <p:cNvCxnSpPr>
            <a:cxnSpLocks/>
          </p:cNvCxnSpPr>
          <p:nvPr/>
        </p:nvCxnSpPr>
        <p:spPr bwMode="auto">
          <a:xfrm>
            <a:off x="6502397"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7B343881-546C-C041-A6BC-8C5D3E6E35D2}"/>
              </a:ext>
            </a:extLst>
          </p:cNvPr>
          <p:cNvCxnSpPr>
            <a:cxnSpLocks/>
          </p:cNvCxnSpPr>
          <p:nvPr/>
        </p:nvCxnSpPr>
        <p:spPr bwMode="auto">
          <a:xfrm>
            <a:off x="6806806"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351FC61F-4005-994A-B0C9-E26D421AF37A}"/>
              </a:ext>
            </a:extLst>
          </p:cNvPr>
          <p:cNvCxnSpPr>
            <a:cxnSpLocks/>
          </p:cNvCxnSpPr>
          <p:nvPr/>
        </p:nvCxnSpPr>
        <p:spPr bwMode="auto">
          <a:xfrm>
            <a:off x="7111215"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2D2212E8-33CD-B247-803A-D90529C68FCF}"/>
              </a:ext>
            </a:extLst>
          </p:cNvPr>
          <p:cNvCxnSpPr>
            <a:cxnSpLocks/>
          </p:cNvCxnSpPr>
          <p:nvPr/>
        </p:nvCxnSpPr>
        <p:spPr bwMode="auto">
          <a:xfrm>
            <a:off x="7415624"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4EEE1842-3D87-F64D-9416-825A8D717CD9}"/>
              </a:ext>
            </a:extLst>
          </p:cNvPr>
          <p:cNvCxnSpPr>
            <a:cxnSpLocks/>
          </p:cNvCxnSpPr>
          <p:nvPr/>
        </p:nvCxnSpPr>
        <p:spPr bwMode="auto">
          <a:xfrm>
            <a:off x="7720033"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CEC6EB0C-1DB6-8848-863D-595291B13FC3}"/>
              </a:ext>
            </a:extLst>
          </p:cNvPr>
          <p:cNvCxnSpPr>
            <a:cxnSpLocks/>
          </p:cNvCxnSpPr>
          <p:nvPr/>
        </p:nvCxnSpPr>
        <p:spPr bwMode="auto">
          <a:xfrm>
            <a:off x="8024442"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FCF7488F-3708-F24B-BB67-0097118387D7}"/>
              </a:ext>
            </a:extLst>
          </p:cNvPr>
          <p:cNvCxnSpPr>
            <a:cxnSpLocks/>
          </p:cNvCxnSpPr>
          <p:nvPr/>
        </p:nvCxnSpPr>
        <p:spPr bwMode="auto">
          <a:xfrm>
            <a:off x="8328851"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1D3FA01B-BC81-684B-9D95-C24E992ECA09}"/>
              </a:ext>
            </a:extLst>
          </p:cNvPr>
          <p:cNvCxnSpPr>
            <a:cxnSpLocks/>
          </p:cNvCxnSpPr>
          <p:nvPr/>
        </p:nvCxnSpPr>
        <p:spPr bwMode="auto">
          <a:xfrm>
            <a:off x="8633260"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91089499-944A-064C-89B1-46CD5C47B665}"/>
              </a:ext>
            </a:extLst>
          </p:cNvPr>
          <p:cNvCxnSpPr>
            <a:cxnSpLocks/>
          </p:cNvCxnSpPr>
          <p:nvPr/>
        </p:nvCxnSpPr>
        <p:spPr bwMode="auto">
          <a:xfrm>
            <a:off x="8937669"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F031AC80-9D24-EF49-9600-E933E4D2227B}"/>
              </a:ext>
            </a:extLst>
          </p:cNvPr>
          <p:cNvCxnSpPr>
            <a:cxnSpLocks/>
          </p:cNvCxnSpPr>
          <p:nvPr/>
        </p:nvCxnSpPr>
        <p:spPr bwMode="auto">
          <a:xfrm>
            <a:off x="9242078"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A09DD876-8E22-A84C-B615-F203EE02C67D}"/>
              </a:ext>
            </a:extLst>
          </p:cNvPr>
          <p:cNvCxnSpPr>
            <a:cxnSpLocks/>
          </p:cNvCxnSpPr>
          <p:nvPr/>
        </p:nvCxnSpPr>
        <p:spPr bwMode="auto">
          <a:xfrm>
            <a:off x="9546487"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43B07FA9-A08A-0841-A5E3-8BB1579FCC11}"/>
              </a:ext>
            </a:extLst>
          </p:cNvPr>
          <p:cNvCxnSpPr>
            <a:cxnSpLocks/>
          </p:cNvCxnSpPr>
          <p:nvPr/>
        </p:nvCxnSpPr>
        <p:spPr bwMode="auto">
          <a:xfrm>
            <a:off x="9850896"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BD6E66F9-37C6-4341-8584-4E4EE36930EE}"/>
              </a:ext>
            </a:extLst>
          </p:cNvPr>
          <p:cNvCxnSpPr>
            <a:cxnSpLocks/>
          </p:cNvCxnSpPr>
          <p:nvPr/>
        </p:nvCxnSpPr>
        <p:spPr bwMode="auto">
          <a:xfrm>
            <a:off x="10155305" y="49174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94813C61-2B89-2D41-ABCE-015518E97F55}"/>
              </a:ext>
            </a:extLst>
          </p:cNvPr>
          <p:cNvCxnSpPr>
            <a:cxnSpLocks/>
          </p:cNvCxnSpPr>
          <p:nvPr/>
        </p:nvCxnSpPr>
        <p:spPr bwMode="auto">
          <a:xfrm>
            <a:off x="10459720" y="4917440"/>
            <a:ext cx="0" cy="64008"/>
          </a:xfrm>
          <a:prstGeom prst="line">
            <a:avLst/>
          </a:prstGeom>
          <a:noFill/>
          <a:ln w="28575" cap="flat" cmpd="sng" algn="ctr">
            <a:solidFill>
              <a:schemeClr val="bg1"/>
            </a:solidFill>
            <a:prstDash val="solid"/>
            <a:round/>
            <a:headEnd type="none" w="med" len="med"/>
            <a:tailEnd type="none" w="med" len="med"/>
          </a:ln>
          <a:effectLst/>
        </p:spPr>
      </p:cxnSp>
      <p:sp>
        <p:nvSpPr>
          <p:cNvPr id="78" name="TextBox 77">
            <a:extLst>
              <a:ext uri="{FF2B5EF4-FFF2-40B4-BE49-F238E27FC236}">
                <a16:creationId xmlns:a16="http://schemas.microsoft.com/office/drawing/2014/main" id="{4ABF442A-85EF-084F-B94F-6D0BC0BAC8CE}"/>
              </a:ext>
            </a:extLst>
          </p:cNvPr>
          <p:cNvSpPr txBox="1"/>
          <p:nvPr/>
        </p:nvSpPr>
        <p:spPr bwMode="auto">
          <a:xfrm>
            <a:off x="2545080" y="5313680"/>
            <a:ext cx="79146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79" name="TextBox 78">
            <a:extLst>
              <a:ext uri="{FF2B5EF4-FFF2-40B4-BE49-F238E27FC236}">
                <a16:creationId xmlns:a16="http://schemas.microsoft.com/office/drawing/2014/main" id="{7DC6A209-7061-9841-8C4B-E92D1CB6398E}"/>
              </a:ext>
            </a:extLst>
          </p:cNvPr>
          <p:cNvSpPr txBox="1"/>
          <p:nvPr/>
        </p:nvSpPr>
        <p:spPr bwMode="auto">
          <a:xfrm rot="16200000">
            <a:off x="232269" y="3111839"/>
            <a:ext cx="32418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80" name="TextBox 79">
            <a:extLst>
              <a:ext uri="{FF2B5EF4-FFF2-40B4-BE49-F238E27FC236}">
                <a16:creationId xmlns:a16="http://schemas.microsoft.com/office/drawing/2014/main" id="{B591D446-52B3-1F4D-99BB-0A7CD5D31BF6}"/>
              </a:ext>
            </a:extLst>
          </p:cNvPr>
          <p:cNvSpPr txBox="1"/>
          <p:nvPr/>
        </p:nvSpPr>
        <p:spPr bwMode="auto">
          <a:xfrm>
            <a:off x="1846826" y="1508594"/>
            <a:ext cx="6686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81" name="TextBox 80">
            <a:extLst>
              <a:ext uri="{FF2B5EF4-FFF2-40B4-BE49-F238E27FC236}">
                <a16:creationId xmlns:a16="http://schemas.microsoft.com/office/drawing/2014/main" id="{DB38C8DA-B9BE-3D42-B992-BF65CCE19FF5}"/>
              </a:ext>
            </a:extLst>
          </p:cNvPr>
          <p:cNvSpPr txBox="1"/>
          <p:nvPr/>
        </p:nvSpPr>
        <p:spPr bwMode="auto">
          <a:xfrm>
            <a:off x="1846826" y="2154773"/>
            <a:ext cx="6686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82" name="TextBox 81">
            <a:extLst>
              <a:ext uri="{FF2B5EF4-FFF2-40B4-BE49-F238E27FC236}">
                <a16:creationId xmlns:a16="http://schemas.microsoft.com/office/drawing/2014/main" id="{895B6BCB-431A-E748-BC95-BFB0F30E8854}"/>
              </a:ext>
            </a:extLst>
          </p:cNvPr>
          <p:cNvSpPr txBox="1"/>
          <p:nvPr/>
        </p:nvSpPr>
        <p:spPr bwMode="auto">
          <a:xfrm>
            <a:off x="1846826" y="2800952"/>
            <a:ext cx="6686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83" name="TextBox 82">
            <a:extLst>
              <a:ext uri="{FF2B5EF4-FFF2-40B4-BE49-F238E27FC236}">
                <a16:creationId xmlns:a16="http://schemas.microsoft.com/office/drawing/2014/main" id="{87FA33B2-E328-C94A-BC35-D507A8761DFD}"/>
              </a:ext>
            </a:extLst>
          </p:cNvPr>
          <p:cNvSpPr txBox="1"/>
          <p:nvPr/>
        </p:nvSpPr>
        <p:spPr bwMode="auto">
          <a:xfrm>
            <a:off x="1846826" y="3447131"/>
            <a:ext cx="6686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84" name="TextBox 83">
            <a:extLst>
              <a:ext uri="{FF2B5EF4-FFF2-40B4-BE49-F238E27FC236}">
                <a16:creationId xmlns:a16="http://schemas.microsoft.com/office/drawing/2014/main" id="{733804C5-0EA9-B849-BA91-17BC8CE66618}"/>
              </a:ext>
            </a:extLst>
          </p:cNvPr>
          <p:cNvSpPr txBox="1"/>
          <p:nvPr/>
        </p:nvSpPr>
        <p:spPr bwMode="auto">
          <a:xfrm>
            <a:off x="1846826" y="4093310"/>
            <a:ext cx="6686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85" name="TextBox 84">
            <a:extLst>
              <a:ext uri="{FF2B5EF4-FFF2-40B4-BE49-F238E27FC236}">
                <a16:creationId xmlns:a16="http://schemas.microsoft.com/office/drawing/2014/main" id="{4BB2B85D-3A51-D149-B316-9AF3BC74C541}"/>
              </a:ext>
            </a:extLst>
          </p:cNvPr>
          <p:cNvSpPr txBox="1"/>
          <p:nvPr/>
        </p:nvSpPr>
        <p:spPr bwMode="auto">
          <a:xfrm>
            <a:off x="1846826" y="4739487"/>
            <a:ext cx="6686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6" name="TextBox 85">
            <a:extLst>
              <a:ext uri="{FF2B5EF4-FFF2-40B4-BE49-F238E27FC236}">
                <a16:creationId xmlns:a16="http://schemas.microsoft.com/office/drawing/2014/main" id="{25FCA1F2-6DD2-A043-A04A-4FBC60A3C386}"/>
              </a:ext>
            </a:extLst>
          </p:cNvPr>
          <p:cNvSpPr txBox="1"/>
          <p:nvPr/>
        </p:nvSpPr>
        <p:spPr bwMode="auto">
          <a:xfrm>
            <a:off x="2279344"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7" name="TextBox 86">
            <a:extLst>
              <a:ext uri="{FF2B5EF4-FFF2-40B4-BE49-F238E27FC236}">
                <a16:creationId xmlns:a16="http://schemas.microsoft.com/office/drawing/2014/main" id="{CCFFF3A5-1DAE-6F42-AC1E-D9B53EBDA2B1}"/>
              </a:ext>
            </a:extLst>
          </p:cNvPr>
          <p:cNvSpPr txBox="1"/>
          <p:nvPr/>
        </p:nvSpPr>
        <p:spPr bwMode="auto">
          <a:xfrm>
            <a:off x="10204422"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52</a:t>
            </a:r>
          </a:p>
        </p:txBody>
      </p:sp>
      <p:sp>
        <p:nvSpPr>
          <p:cNvPr id="88" name="TextBox 87">
            <a:extLst>
              <a:ext uri="{FF2B5EF4-FFF2-40B4-BE49-F238E27FC236}">
                <a16:creationId xmlns:a16="http://schemas.microsoft.com/office/drawing/2014/main" id="{F316B3B8-F7E0-D24D-9F7B-E079D681774B}"/>
              </a:ext>
            </a:extLst>
          </p:cNvPr>
          <p:cNvSpPr txBox="1"/>
          <p:nvPr/>
        </p:nvSpPr>
        <p:spPr bwMode="auto">
          <a:xfrm>
            <a:off x="2584155"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89" name="TextBox 88">
            <a:extLst>
              <a:ext uri="{FF2B5EF4-FFF2-40B4-BE49-F238E27FC236}">
                <a16:creationId xmlns:a16="http://schemas.microsoft.com/office/drawing/2014/main" id="{AB219F4B-312D-EA48-990F-D6EEB5BEB4E6}"/>
              </a:ext>
            </a:extLst>
          </p:cNvPr>
          <p:cNvSpPr txBox="1"/>
          <p:nvPr/>
        </p:nvSpPr>
        <p:spPr bwMode="auto">
          <a:xfrm>
            <a:off x="2888966"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90" name="TextBox 89">
            <a:extLst>
              <a:ext uri="{FF2B5EF4-FFF2-40B4-BE49-F238E27FC236}">
                <a16:creationId xmlns:a16="http://schemas.microsoft.com/office/drawing/2014/main" id="{07096FA1-D7DC-1741-A477-3BCBEAAB4559}"/>
              </a:ext>
            </a:extLst>
          </p:cNvPr>
          <p:cNvSpPr txBox="1"/>
          <p:nvPr/>
        </p:nvSpPr>
        <p:spPr bwMode="auto">
          <a:xfrm>
            <a:off x="3193777"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91" name="TextBox 90">
            <a:extLst>
              <a:ext uri="{FF2B5EF4-FFF2-40B4-BE49-F238E27FC236}">
                <a16:creationId xmlns:a16="http://schemas.microsoft.com/office/drawing/2014/main" id="{B7FD822D-5EDF-3942-B074-EFD4DC325A45}"/>
              </a:ext>
            </a:extLst>
          </p:cNvPr>
          <p:cNvSpPr txBox="1"/>
          <p:nvPr/>
        </p:nvSpPr>
        <p:spPr bwMode="auto">
          <a:xfrm>
            <a:off x="3498588"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92" name="TextBox 91">
            <a:extLst>
              <a:ext uri="{FF2B5EF4-FFF2-40B4-BE49-F238E27FC236}">
                <a16:creationId xmlns:a16="http://schemas.microsoft.com/office/drawing/2014/main" id="{A7700147-348B-1843-A731-AD89F2B80C0A}"/>
              </a:ext>
            </a:extLst>
          </p:cNvPr>
          <p:cNvSpPr txBox="1"/>
          <p:nvPr/>
        </p:nvSpPr>
        <p:spPr bwMode="auto">
          <a:xfrm>
            <a:off x="3803399"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93" name="TextBox 92">
            <a:extLst>
              <a:ext uri="{FF2B5EF4-FFF2-40B4-BE49-F238E27FC236}">
                <a16:creationId xmlns:a16="http://schemas.microsoft.com/office/drawing/2014/main" id="{98297A31-A6CC-E649-829F-5E8012FC96C6}"/>
              </a:ext>
            </a:extLst>
          </p:cNvPr>
          <p:cNvSpPr txBox="1"/>
          <p:nvPr/>
        </p:nvSpPr>
        <p:spPr bwMode="auto">
          <a:xfrm>
            <a:off x="4108210"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94" name="TextBox 93">
            <a:extLst>
              <a:ext uri="{FF2B5EF4-FFF2-40B4-BE49-F238E27FC236}">
                <a16:creationId xmlns:a16="http://schemas.microsoft.com/office/drawing/2014/main" id="{55AEC753-62D0-D94F-A43C-41CD95DB0F7E}"/>
              </a:ext>
            </a:extLst>
          </p:cNvPr>
          <p:cNvSpPr txBox="1"/>
          <p:nvPr/>
        </p:nvSpPr>
        <p:spPr bwMode="auto">
          <a:xfrm>
            <a:off x="4413021"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95" name="TextBox 94">
            <a:extLst>
              <a:ext uri="{FF2B5EF4-FFF2-40B4-BE49-F238E27FC236}">
                <a16:creationId xmlns:a16="http://schemas.microsoft.com/office/drawing/2014/main" id="{A01AF27F-D0E5-4E42-BD3C-05FAFC54743D}"/>
              </a:ext>
            </a:extLst>
          </p:cNvPr>
          <p:cNvSpPr txBox="1"/>
          <p:nvPr/>
        </p:nvSpPr>
        <p:spPr bwMode="auto">
          <a:xfrm>
            <a:off x="4717832"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96" name="TextBox 95">
            <a:extLst>
              <a:ext uri="{FF2B5EF4-FFF2-40B4-BE49-F238E27FC236}">
                <a16:creationId xmlns:a16="http://schemas.microsoft.com/office/drawing/2014/main" id="{AFF1BF59-5F69-A141-8191-498054CAAA27}"/>
              </a:ext>
            </a:extLst>
          </p:cNvPr>
          <p:cNvSpPr txBox="1"/>
          <p:nvPr/>
        </p:nvSpPr>
        <p:spPr bwMode="auto">
          <a:xfrm>
            <a:off x="5022643"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97" name="TextBox 96">
            <a:extLst>
              <a:ext uri="{FF2B5EF4-FFF2-40B4-BE49-F238E27FC236}">
                <a16:creationId xmlns:a16="http://schemas.microsoft.com/office/drawing/2014/main" id="{03F0B4EB-B9DA-1742-8048-8008FD25F23D}"/>
              </a:ext>
            </a:extLst>
          </p:cNvPr>
          <p:cNvSpPr txBox="1"/>
          <p:nvPr/>
        </p:nvSpPr>
        <p:spPr bwMode="auto">
          <a:xfrm>
            <a:off x="5327454"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8" name="TextBox 97">
            <a:extLst>
              <a:ext uri="{FF2B5EF4-FFF2-40B4-BE49-F238E27FC236}">
                <a16:creationId xmlns:a16="http://schemas.microsoft.com/office/drawing/2014/main" id="{8AB95B35-56B2-8640-A920-8F32752242D5}"/>
              </a:ext>
            </a:extLst>
          </p:cNvPr>
          <p:cNvSpPr txBox="1"/>
          <p:nvPr/>
        </p:nvSpPr>
        <p:spPr bwMode="auto">
          <a:xfrm>
            <a:off x="5632265"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22</a:t>
            </a:r>
          </a:p>
        </p:txBody>
      </p:sp>
      <p:sp>
        <p:nvSpPr>
          <p:cNvPr id="99" name="TextBox 98">
            <a:extLst>
              <a:ext uri="{FF2B5EF4-FFF2-40B4-BE49-F238E27FC236}">
                <a16:creationId xmlns:a16="http://schemas.microsoft.com/office/drawing/2014/main" id="{336577A5-26DE-8845-8023-211E319351EE}"/>
              </a:ext>
            </a:extLst>
          </p:cNvPr>
          <p:cNvSpPr txBox="1"/>
          <p:nvPr/>
        </p:nvSpPr>
        <p:spPr bwMode="auto">
          <a:xfrm>
            <a:off x="5937076"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00" name="TextBox 99">
            <a:extLst>
              <a:ext uri="{FF2B5EF4-FFF2-40B4-BE49-F238E27FC236}">
                <a16:creationId xmlns:a16="http://schemas.microsoft.com/office/drawing/2014/main" id="{D2CA5D00-38D8-5C41-83DB-039647F85D86}"/>
              </a:ext>
            </a:extLst>
          </p:cNvPr>
          <p:cNvSpPr txBox="1"/>
          <p:nvPr/>
        </p:nvSpPr>
        <p:spPr bwMode="auto">
          <a:xfrm>
            <a:off x="6241887"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26</a:t>
            </a:r>
          </a:p>
        </p:txBody>
      </p:sp>
      <p:sp>
        <p:nvSpPr>
          <p:cNvPr id="101" name="TextBox 100">
            <a:extLst>
              <a:ext uri="{FF2B5EF4-FFF2-40B4-BE49-F238E27FC236}">
                <a16:creationId xmlns:a16="http://schemas.microsoft.com/office/drawing/2014/main" id="{1278EB75-A8FD-9C43-B0B0-E8E16316CC58}"/>
              </a:ext>
            </a:extLst>
          </p:cNvPr>
          <p:cNvSpPr txBox="1"/>
          <p:nvPr/>
        </p:nvSpPr>
        <p:spPr bwMode="auto">
          <a:xfrm>
            <a:off x="6546698"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28</a:t>
            </a:r>
          </a:p>
        </p:txBody>
      </p:sp>
      <p:sp>
        <p:nvSpPr>
          <p:cNvPr id="102" name="TextBox 101">
            <a:extLst>
              <a:ext uri="{FF2B5EF4-FFF2-40B4-BE49-F238E27FC236}">
                <a16:creationId xmlns:a16="http://schemas.microsoft.com/office/drawing/2014/main" id="{7E808F9D-1552-0E42-83BE-0F1E2412B45B}"/>
              </a:ext>
            </a:extLst>
          </p:cNvPr>
          <p:cNvSpPr txBox="1"/>
          <p:nvPr/>
        </p:nvSpPr>
        <p:spPr bwMode="auto">
          <a:xfrm>
            <a:off x="6851509"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03" name="TextBox 102">
            <a:extLst>
              <a:ext uri="{FF2B5EF4-FFF2-40B4-BE49-F238E27FC236}">
                <a16:creationId xmlns:a16="http://schemas.microsoft.com/office/drawing/2014/main" id="{E61AE1BD-B6F0-E54D-BC65-1378C1E4FEB2}"/>
              </a:ext>
            </a:extLst>
          </p:cNvPr>
          <p:cNvSpPr txBox="1"/>
          <p:nvPr/>
        </p:nvSpPr>
        <p:spPr bwMode="auto">
          <a:xfrm>
            <a:off x="7156320"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32</a:t>
            </a:r>
          </a:p>
        </p:txBody>
      </p:sp>
      <p:sp>
        <p:nvSpPr>
          <p:cNvPr id="104" name="TextBox 103">
            <a:extLst>
              <a:ext uri="{FF2B5EF4-FFF2-40B4-BE49-F238E27FC236}">
                <a16:creationId xmlns:a16="http://schemas.microsoft.com/office/drawing/2014/main" id="{1811FDE0-C474-9E4D-889F-D490BACA2EC3}"/>
              </a:ext>
            </a:extLst>
          </p:cNvPr>
          <p:cNvSpPr txBox="1"/>
          <p:nvPr/>
        </p:nvSpPr>
        <p:spPr bwMode="auto">
          <a:xfrm>
            <a:off x="7461131"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34</a:t>
            </a:r>
          </a:p>
        </p:txBody>
      </p:sp>
      <p:sp>
        <p:nvSpPr>
          <p:cNvPr id="105" name="TextBox 104">
            <a:extLst>
              <a:ext uri="{FF2B5EF4-FFF2-40B4-BE49-F238E27FC236}">
                <a16:creationId xmlns:a16="http://schemas.microsoft.com/office/drawing/2014/main" id="{7449ED59-9B57-5E45-8393-176EDA4D6C7D}"/>
              </a:ext>
            </a:extLst>
          </p:cNvPr>
          <p:cNvSpPr txBox="1"/>
          <p:nvPr/>
        </p:nvSpPr>
        <p:spPr bwMode="auto">
          <a:xfrm>
            <a:off x="7765942"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06" name="TextBox 105">
            <a:extLst>
              <a:ext uri="{FF2B5EF4-FFF2-40B4-BE49-F238E27FC236}">
                <a16:creationId xmlns:a16="http://schemas.microsoft.com/office/drawing/2014/main" id="{6DC19FB6-7D83-9042-A322-FAFBDB5689A1}"/>
              </a:ext>
            </a:extLst>
          </p:cNvPr>
          <p:cNvSpPr txBox="1"/>
          <p:nvPr/>
        </p:nvSpPr>
        <p:spPr bwMode="auto">
          <a:xfrm>
            <a:off x="8070753"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38</a:t>
            </a:r>
          </a:p>
        </p:txBody>
      </p:sp>
      <p:sp>
        <p:nvSpPr>
          <p:cNvPr id="107" name="TextBox 106">
            <a:extLst>
              <a:ext uri="{FF2B5EF4-FFF2-40B4-BE49-F238E27FC236}">
                <a16:creationId xmlns:a16="http://schemas.microsoft.com/office/drawing/2014/main" id="{B4E65BA6-64B9-C44C-9A8F-852D6D6D3935}"/>
              </a:ext>
            </a:extLst>
          </p:cNvPr>
          <p:cNvSpPr txBox="1"/>
          <p:nvPr/>
        </p:nvSpPr>
        <p:spPr bwMode="auto">
          <a:xfrm>
            <a:off x="8375564"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08" name="TextBox 107">
            <a:extLst>
              <a:ext uri="{FF2B5EF4-FFF2-40B4-BE49-F238E27FC236}">
                <a16:creationId xmlns:a16="http://schemas.microsoft.com/office/drawing/2014/main" id="{1382E0E9-8512-CF49-8697-1D98685668D6}"/>
              </a:ext>
            </a:extLst>
          </p:cNvPr>
          <p:cNvSpPr txBox="1"/>
          <p:nvPr/>
        </p:nvSpPr>
        <p:spPr bwMode="auto">
          <a:xfrm>
            <a:off x="8680375"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09" name="TextBox 108">
            <a:extLst>
              <a:ext uri="{FF2B5EF4-FFF2-40B4-BE49-F238E27FC236}">
                <a16:creationId xmlns:a16="http://schemas.microsoft.com/office/drawing/2014/main" id="{14EAAFBF-3B6D-1F41-8466-227423B03DA7}"/>
              </a:ext>
            </a:extLst>
          </p:cNvPr>
          <p:cNvSpPr txBox="1"/>
          <p:nvPr/>
        </p:nvSpPr>
        <p:spPr bwMode="auto">
          <a:xfrm>
            <a:off x="8985186"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44</a:t>
            </a:r>
          </a:p>
        </p:txBody>
      </p:sp>
      <p:sp>
        <p:nvSpPr>
          <p:cNvPr id="110" name="TextBox 109">
            <a:extLst>
              <a:ext uri="{FF2B5EF4-FFF2-40B4-BE49-F238E27FC236}">
                <a16:creationId xmlns:a16="http://schemas.microsoft.com/office/drawing/2014/main" id="{0540797F-FC24-8340-9785-EC0ABECDADDC}"/>
              </a:ext>
            </a:extLst>
          </p:cNvPr>
          <p:cNvSpPr txBox="1"/>
          <p:nvPr/>
        </p:nvSpPr>
        <p:spPr bwMode="auto">
          <a:xfrm>
            <a:off x="9289997"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46</a:t>
            </a:r>
          </a:p>
        </p:txBody>
      </p:sp>
      <p:sp>
        <p:nvSpPr>
          <p:cNvPr id="111" name="TextBox 110">
            <a:extLst>
              <a:ext uri="{FF2B5EF4-FFF2-40B4-BE49-F238E27FC236}">
                <a16:creationId xmlns:a16="http://schemas.microsoft.com/office/drawing/2014/main" id="{CC091772-9CDA-AF4B-9C67-EF8AC4555E61}"/>
              </a:ext>
            </a:extLst>
          </p:cNvPr>
          <p:cNvSpPr txBox="1"/>
          <p:nvPr/>
        </p:nvSpPr>
        <p:spPr bwMode="auto">
          <a:xfrm>
            <a:off x="9594808"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112" name="TextBox 111">
            <a:extLst>
              <a:ext uri="{FF2B5EF4-FFF2-40B4-BE49-F238E27FC236}">
                <a16:creationId xmlns:a16="http://schemas.microsoft.com/office/drawing/2014/main" id="{6C5E612A-DF01-094A-AA67-8CE06F1C841C}"/>
              </a:ext>
            </a:extLst>
          </p:cNvPr>
          <p:cNvSpPr txBox="1"/>
          <p:nvPr/>
        </p:nvSpPr>
        <p:spPr bwMode="auto">
          <a:xfrm>
            <a:off x="9899619" y="4922732"/>
            <a:ext cx="5302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cxnSp>
        <p:nvCxnSpPr>
          <p:cNvPr id="114" name="Straight Connector 113">
            <a:extLst>
              <a:ext uri="{FF2B5EF4-FFF2-40B4-BE49-F238E27FC236}">
                <a16:creationId xmlns:a16="http://schemas.microsoft.com/office/drawing/2014/main" id="{7E816517-7F81-994B-B551-D5BC58A3ABD6}"/>
              </a:ext>
            </a:extLst>
          </p:cNvPr>
          <p:cNvCxnSpPr/>
          <p:nvPr/>
        </p:nvCxnSpPr>
        <p:spPr bwMode="auto">
          <a:xfrm>
            <a:off x="2547427" y="3301214"/>
            <a:ext cx="8027531" cy="0"/>
          </a:xfrm>
          <a:prstGeom prst="line">
            <a:avLst/>
          </a:prstGeom>
          <a:noFill/>
          <a:ln w="28575" cap="flat" cmpd="sng" algn="ctr">
            <a:solidFill>
              <a:schemeClr val="bg1"/>
            </a:solidFill>
            <a:prstDash val="sysDot"/>
            <a:round/>
            <a:headEnd type="none" w="med" len="med"/>
            <a:tailEnd type="none" w="med" len="med"/>
          </a:ln>
          <a:effectLst/>
        </p:spPr>
      </p:cxnSp>
      <p:sp>
        <p:nvSpPr>
          <p:cNvPr id="117" name="TextBox 116">
            <a:extLst>
              <a:ext uri="{FF2B5EF4-FFF2-40B4-BE49-F238E27FC236}">
                <a16:creationId xmlns:a16="http://schemas.microsoft.com/office/drawing/2014/main" id="{35EBCCFF-65D5-9D46-88DB-16976B86EDEF}"/>
              </a:ext>
            </a:extLst>
          </p:cNvPr>
          <p:cNvSpPr txBox="1"/>
          <p:nvPr/>
        </p:nvSpPr>
        <p:spPr bwMode="auto">
          <a:xfrm>
            <a:off x="8259363" y="2842071"/>
            <a:ext cx="15735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accent2"/>
                </a:solidFill>
                <a:latin typeface="Calibri" panose="020F0502020204030204" pitchFamily="34" charset="0"/>
              </a:rPr>
              <a:t>ITT population</a:t>
            </a:r>
          </a:p>
        </p:txBody>
      </p:sp>
      <p:sp>
        <p:nvSpPr>
          <p:cNvPr id="118" name="TextBox 117">
            <a:extLst>
              <a:ext uri="{FF2B5EF4-FFF2-40B4-BE49-F238E27FC236}">
                <a16:creationId xmlns:a16="http://schemas.microsoft.com/office/drawing/2014/main" id="{BE209044-2B6E-F042-B1E8-A962C9E40A1B}"/>
              </a:ext>
            </a:extLst>
          </p:cNvPr>
          <p:cNvSpPr txBox="1"/>
          <p:nvPr/>
        </p:nvSpPr>
        <p:spPr bwMode="auto">
          <a:xfrm>
            <a:off x="8160329" y="3947070"/>
            <a:ext cx="28207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accent1"/>
                </a:solidFill>
                <a:latin typeface="Calibri" panose="020F0502020204030204" pitchFamily="34" charset="0"/>
              </a:rPr>
              <a:t>Primary efficacy population</a:t>
            </a:r>
          </a:p>
        </p:txBody>
      </p:sp>
      <p:grpSp>
        <p:nvGrpSpPr>
          <p:cNvPr id="124" name="Group 123">
            <a:extLst>
              <a:ext uri="{FF2B5EF4-FFF2-40B4-BE49-F238E27FC236}">
                <a16:creationId xmlns:a16="http://schemas.microsoft.com/office/drawing/2014/main" id="{BF63FE1A-415E-5B45-9B51-1A54C14E3F76}"/>
              </a:ext>
            </a:extLst>
          </p:cNvPr>
          <p:cNvGrpSpPr/>
          <p:nvPr/>
        </p:nvGrpSpPr>
        <p:grpSpPr>
          <a:xfrm>
            <a:off x="2542032" y="1682496"/>
            <a:ext cx="7918704" cy="2182368"/>
            <a:chOff x="2542032" y="1682496"/>
            <a:chExt cx="7918704" cy="2182368"/>
          </a:xfrm>
        </p:grpSpPr>
        <p:sp>
          <p:nvSpPr>
            <p:cNvPr id="122" name="Freeform 121">
              <a:extLst>
                <a:ext uri="{FF2B5EF4-FFF2-40B4-BE49-F238E27FC236}">
                  <a16:creationId xmlns:a16="http://schemas.microsoft.com/office/drawing/2014/main" id="{9E00752C-A65A-EC4D-95CD-5CDA79A70A7E}"/>
                </a:ext>
              </a:extLst>
            </p:cNvPr>
            <p:cNvSpPr/>
            <p:nvPr/>
          </p:nvSpPr>
          <p:spPr bwMode="auto">
            <a:xfrm>
              <a:off x="4029456" y="2346960"/>
              <a:ext cx="6431280" cy="1517904"/>
            </a:xfrm>
            <a:custGeom>
              <a:avLst/>
              <a:gdLst>
                <a:gd name="connsiteX0" fmla="*/ 6431280 w 6431280"/>
                <a:gd name="connsiteY0" fmla="*/ 1517904 h 1517904"/>
                <a:gd name="connsiteX1" fmla="*/ 5498592 w 6431280"/>
                <a:gd name="connsiteY1" fmla="*/ 1517904 h 1517904"/>
                <a:gd name="connsiteX2" fmla="*/ 5498592 w 6431280"/>
                <a:gd name="connsiteY2" fmla="*/ 1347216 h 1517904"/>
                <a:gd name="connsiteX3" fmla="*/ 5309616 w 6431280"/>
                <a:gd name="connsiteY3" fmla="*/ 1347216 h 1517904"/>
                <a:gd name="connsiteX4" fmla="*/ 5309616 w 6431280"/>
                <a:gd name="connsiteY4" fmla="*/ 1188720 h 1517904"/>
                <a:gd name="connsiteX5" fmla="*/ 4706112 w 6431280"/>
                <a:gd name="connsiteY5" fmla="*/ 1188720 h 1517904"/>
                <a:gd name="connsiteX6" fmla="*/ 4706112 w 6431280"/>
                <a:gd name="connsiteY6" fmla="*/ 1085088 h 1517904"/>
                <a:gd name="connsiteX7" fmla="*/ 3931920 w 6431280"/>
                <a:gd name="connsiteY7" fmla="*/ 1085088 h 1517904"/>
                <a:gd name="connsiteX8" fmla="*/ 3931920 w 6431280"/>
                <a:gd name="connsiteY8" fmla="*/ 999744 h 1517904"/>
                <a:gd name="connsiteX9" fmla="*/ 3706368 w 6431280"/>
                <a:gd name="connsiteY9" fmla="*/ 999744 h 1517904"/>
                <a:gd name="connsiteX10" fmla="*/ 3706368 w 6431280"/>
                <a:gd name="connsiteY10" fmla="*/ 920496 h 1517904"/>
                <a:gd name="connsiteX11" fmla="*/ 2901696 w 6431280"/>
                <a:gd name="connsiteY11" fmla="*/ 920496 h 1517904"/>
                <a:gd name="connsiteX12" fmla="*/ 2901696 w 6431280"/>
                <a:gd name="connsiteY12" fmla="*/ 853440 h 1517904"/>
                <a:gd name="connsiteX13" fmla="*/ 2042160 w 6431280"/>
                <a:gd name="connsiteY13" fmla="*/ 853440 h 1517904"/>
                <a:gd name="connsiteX14" fmla="*/ 2042160 w 6431280"/>
                <a:gd name="connsiteY14" fmla="*/ 810768 h 1517904"/>
                <a:gd name="connsiteX15" fmla="*/ 1956816 w 6431280"/>
                <a:gd name="connsiteY15" fmla="*/ 810768 h 1517904"/>
                <a:gd name="connsiteX16" fmla="*/ 1956816 w 6431280"/>
                <a:gd name="connsiteY16" fmla="*/ 810768 h 1517904"/>
                <a:gd name="connsiteX17" fmla="*/ 1956816 w 6431280"/>
                <a:gd name="connsiteY17" fmla="*/ 810768 h 1517904"/>
                <a:gd name="connsiteX18" fmla="*/ 1956816 w 6431280"/>
                <a:gd name="connsiteY18" fmla="*/ 768096 h 1517904"/>
                <a:gd name="connsiteX19" fmla="*/ 1798320 w 6431280"/>
                <a:gd name="connsiteY19" fmla="*/ 768096 h 1517904"/>
                <a:gd name="connsiteX20" fmla="*/ 1798320 w 6431280"/>
                <a:gd name="connsiteY20" fmla="*/ 713232 h 1517904"/>
                <a:gd name="connsiteX21" fmla="*/ 1597152 w 6431280"/>
                <a:gd name="connsiteY21" fmla="*/ 713232 h 1517904"/>
                <a:gd name="connsiteX22" fmla="*/ 1597152 w 6431280"/>
                <a:gd name="connsiteY22" fmla="*/ 609600 h 1517904"/>
                <a:gd name="connsiteX23" fmla="*/ 1456944 w 6431280"/>
                <a:gd name="connsiteY23" fmla="*/ 609600 h 1517904"/>
                <a:gd name="connsiteX24" fmla="*/ 1456944 w 6431280"/>
                <a:gd name="connsiteY24" fmla="*/ 573024 h 1517904"/>
                <a:gd name="connsiteX25" fmla="*/ 1249680 w 6431280"/>
                <a:gd name="connsiteY25" fmla="*/ 573024 h 1517904"/>
                <a:gd name="connsiteX26" fmla="*/ 1249680 w 6431280"/>
                <a:gd name="connsiteY26" fmla="*/ 499872 h 1517904"/>
                <a:gd name="connsiteX27" fmla="*/ 1133856 w 6431280"/>
                <a:gd name="connsiteY27" fmla="*/ 499872 h 1517904"/>
                <a:gd name="connsiteX28" fmla="*/ 1133856 w 6431280"/>
                <a:gd name="connsiteY28" fmla="*/ 396240 h 1517904"/>
                <a:gd name="connsiteX29" fmla="*/ 1066800 w 6431280"/>
                <a:gd name="connsiteY29" fmla="*/ 396240 h 1517904"/>
                <a:gd name="connsiteX30" fmla="*/ 1066800 w 6431280"/>
                <a:gd name="connsiteY30" fmla="*/ 396240 h 1517904"/>
                <a:gd name="connsiteX31" fmla="*/ 1030224 w 6431280"/>
                <a:gd name="connsiteY31" fmla="*/ 359664 h 1517904"/>
                <a:gd name="connsiteX32" fmla="*/ 1030224 w 6431280"/>
                <a:gd name="connsiteY32" fmla="*/ 304800 h 1517904"/>
                <a:gd name="connsiteX33" fmla="*/ 1030224 w 6431280"/>
                <a:gd name="connsiteY33" fmla="*/ 304800 h 1517904"/>
                <a:gd name="connsiteX34" fmla="*/ 1005840 w 6431280"/>
                <a:gd name="connsiteY34" fmla="*/ 280416 h 1517904"/>
                <a:gd name="connsiteX35" fmla="*/ 926592 w 6431280"/>
                <a:gd name="connsiteY35" fmla="*/ 280416 h 1517904"/>
                <a:gd name="connsiteX36" fmla="*/ 853440 w 6431280"/>
                <a:gd name="connsiteY36" fmla="*/ 176784 h 1517904"/>
                <a:gd name="connsiteX37" fmla="*/ 749808 w 6431280"/>
                <a:gd name="connsiteY37" fmla="*/ 176784 h 1517904"/>
                <a:gd name="connsiteX38" fmla="*/ 749808 w 6431280"/>
                <a:gd name="connsiteY38" fmla="*/ 109728 h 1517904"/>
                <a:gd name="connsiteX39" fmla="*/ 231648 w 6431280"/>
                <a:gd name="connsiteY39" fmla="*/ 109728 h 1517904"/>
                <a:gd name="connsiteX40" fmla="*/ 231648 w 6431280"/>
                <a:gd name="connsiteY40" fmla="*/ 79248 h 1517904"/>
                <a:gd name="connsiteX41" fmla="*/ 164592 w 6431280"/>
                <a:gd name="connsiteY41" fmla="*/ 79248 h 1517904"/>
                <a:gd name="connsiteX42" fmla="*/ 164592 w 6431280"/>
                <a:gd name="connsiteY42" fmla="*/ 48768 h 1517904"/>
                <a:gd name="connsiteX43" fmla="*/ 128016 w 6431280"/>
                <a:gd name="connsiteY43" fmla="*/ 48768 h 1517904"/>
                <a:gd name="connsiteX44" fmla="*/ 128016 w 6431280"/>
                <a:gd name="connsiteY44" fmla="*/ 0 h 1517904"/>
                <a:gd name="connsiteX45" fmla="*/ 0 w 6431280"/>
                <a:gd name="connsiteY45" fmla="*/ 0 h 1517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6431280" h="1517904">
                  <a:moveTo>
                    <a:pt x="6431280" y="1517904"/>
                  </a:moveTo>
                  <a:lnTo>
                    <a:pt x="5498592" y="1517904"/>
                  </a:lnTo>
                  <a:lnTo>
                    <a:pt x="5498592" y="1347216"/>
                  </a:lnTo>
                  <a:lnTo>
                    <a:pt x="5309616" y="1347216"/>
                  </a:lnTo>
                  <a:lnTo>
                    <a:pt x="5309616" y="1188720"/>
                  </a:lnTo>
                  <a:lnTo>
                    <a:pt x="4706112" y="1188720"/>
                  </a:lnTo>
                  <a:lnTo>
                    <a:pt x="4706112" y="1085088"/>
                  </a:lnTo>
                  <a:lnTo>
                    <a:pt x="3931920" y="1085088"/>
                  </a:lnTo>
                  <a:lnTo>
                    <a:pt x="3931920" y="999744"/>
                  </a:lnTo>
                  <a:lnTo>
                    <a:pt x="3706368" y="999744"/>
                  </a:lnTo>
                  <a:lnTo>
                    <a:pt x="3706368" y="920496"/>
                  </a:lnTo>
                  <a:lnTo>
                    <a:pt x="2901696" y="920496"/>
                  </a:lnTo>
                  <a:lnTo>
                    <a:pt x="2901696" y="853440"/>
                  </a:lnTo>
                  <a:lnTo>
                    <a:pt x="2042160" y="853440"/>
                  </a:lnTo>
                  <a:lnTo>
                    <a:pt x="2042160" y="810768"/>
                  </a:lnTo>
                  <a:lnTo>
                    <a:pt x="1956816" y="810768"/>
                  </a:lnTo>
                  <a:lnTo>
                    <a:pt x="1956816" y="810768"/>
                  </a:lnTo>
                  <a:lnTo>
                    <a:pt x="1956816" y="810768"/>
                  </a:lnTo>
                  <a:lnTo>
                    <a:pt x="1956816" y="768096"/>
                  </a:lnTo>
                  <a:lnTo>
                    <a:pt x="1798320" y="768096"/>
                  </a:lnTo>
                  <a:lnTo>
                    <a:pt x="1798320" y="713232"/>
                  </a:lnTo>
                  <a:lnTo>
                    <a:pt x="1597152" y="713232"/>
                  </a:lnTo>
                  <a:lnTo>
                    <a:pt x="1597152" y="609600"/>
                  </a:lnTo>
                  <a:lnTo>
                    <a:pt x="1456944" y="609600"/>
                  </a:lnTo>
                  <a:lnTo>
                    <a:pt x="1456944" y="573024"/>
                  </a:lnTo>
                  <a:lnTo>
                    <a:pt x="1249680" y="573024"/>
                  </a:lnTo>
                  <a:lnTo>
                    <a:pt x="1249680" y="499872"/>
                  </a:lnTo>
                  <a:lnTo>
                    <a:pt x="1133856" y="499872"/>
                  </a:lnTo>
                  <a:lnTo>
                    <a:pt x="1133856" y="396240"/>
                  </a:lnTo>
                  <a:lnTo>
                    <a:pt x="1066800" y="396240"/>
                  </a:lnTo>
                  <a:lnTo>
                    <a:pt x="1066800" y="396240"/>
                  </a:lnTo>
                  <a:lnTo>
                    <a:pt x="1030224" y="359664"/>
                  </a:lnTo>
                  <a:lnTo>
                    <a:pt x="1030224" y="304800"/>
                  </a:lnTo>
                  <a:lnTo>
                    <a:pt x="1030224" y="304800"/>
                  </a:lnTo>
                  <a:lnTo>
                    <a:pt x="1005840" y="280416"/>
                  </a:lnTo>
                  <a:lnTo>
                    <a:pt x="926592" y="280416"/>
                  </a:lnTo>
                  <a:lnTo>
                    <a:pt x="853440" y="176784"/>
                  </a:lnTo>
                  <a:lnTo>
                    <a:pt x="749808" y="176784"/>
                  </a:lnTo>
                  <a:lnTo>
                    <a:pt x="749808" y="109728"/>
                  </a:lnTo>
                  <a:lnTo>
                    <a:pt x="231648" y="109728"/>
                  </a:lnTo>
                  <a:lnTo>
                    <a:pt x="231648" y="79248"/>
                  </a:lnTo>
                  <a:lnTo>
                    <a:pt x="164592" y="79248"/>
                  </a:lnTo>
                  <a:lnTo>
                    <a:pt x="164592" y="48768"/>
                  </a:lnTo>
                  <a:lnTo>
                    <a:pt x="128016" y="48768"/>
                  </a:lnTo>
                  <a:lnTo>
                    <a:pt x="128016" y="0"/>
                  </a:lnTo>
                  <a:lnTo>
                    <a:pt x="0" y="0"/>
                  </a:lnTo>
                </a:path>
              </a:pathLst>
            </a:custGeom>
            <a:noFill/>
            <a:ln w="28575">
              <a:solidFill>
                <a:schemeClr val="accent2"/>
              </a:solidFill>
              <a:miter lim="800000"/>
              <a:headEnd/>
              <a:tailEnd/>
            </a:ln>
          </p:spPr>
          <p:txBody>
            <a:bodyPr rtlCol="0" anchor="ctr"/>
            <a:lstStyle/>
            <a:p>
              <a:pPr algn="ctr"/>
              <a:endParaRPr lang="en-US" dirty="0"/>
            </a:p>
          </p:txBody>
        </p:sp>
        <p:sp>
          <p:nvSpPr>
            <p:cNvPr id="123" name="Freeform 122">
              <a:extLst>
                <a:ext uri="{FF2B5EF4-FFF2-40B4-BE49-F238E27FC236}">
                  <a16:creationId xmlns:a16="http://schemas.microsoft.com/office/drawing/2014/main" id="{397175A8-FE6C-3849-9A50-B52A6D25F069}"/>
                </a:ext>
              </a:extLst>
            </p:cNvPr>
            <p:cNvSpPr/>
            <p:nvPr/>
          </p:nvSpPr>
          <p:spPr bwMode="auto">
            <a:xfrm>
              <a:off x="2542032" y="1682496"/>
              <a:ext cx="1499616" cy="652272"/>
            </a:xfrm>
            <a:custGeom>
              <a:avLst/>
              <a:gdLst>
                <a:gd name="connsiteX0" fmla="*/ 0 w 1499616"/>
                <a:gd name="connsiteY0" fmla="*/ 0 h 652272"/>
                <a:gd name="connsiteX1" fmla="*/ 249936 w 1499616"/>
                <a:gd name="connsiteY1" fmla="*/ 0 h 652272"/>
                <a:gd name="connsiteX2" fmla="*/ 249936 w 1499616"/>
                <a:gd name="connsiteY2" fmla="*/ 48768 h 652272"/>
                <a:gd name="connsiteX3" fmla="*/ 335280 w 1499616"/>
                <a:gd name="connsiteY3" fmla="*/ 48768 h 652272"/>
                <a:gd name="connsiteX4" fmla="*/ 335280 w 1499616"/>
                <a:gd name="connsiteY4" fmla="*/ 48768 h 652272"/>
                <a:gd name="connsiteX5" fmla="*/ 371856 w 1499616"/>
                <a:gd name="connsiteY5" fmla="*/ 85344 h 652272"/>
                <a:gd name="connsiteX6" fmla="*/ 371856 w 1499616"/>
                <a:gd name="connsiteY6" fmla="*/ 140208 h 652272"/>
                <a:gd name="connsiteX7" fmla="*/ 487680 w 1499616"/>
                <a:gd name="connsiteY7" fmla="*/ 140208 h 652272"/>
                <a:gd name="connsiteX8" fmla="*/ 487680 w 1499616"/>
                <a:gd name="connsiteY8" fmla="*/ 225552 h 652272"/>
                <a:gd name="connsiteX9" fmla="*/ 597408 w 1499616"/>
                <a:gd name="connsiteY9" fmla="*/ 225552 h 652272"/>
                <a:gd name="connsiteX10" fmla="*/ 597408 w 1499616"/>
                <a:gd name="connsiteY10" fmla="*/ 268224 h 652272"/>
                <a:gd name="connsiteX11" fmla="*/ 664464 w 1499616"/>
                <a:gd name="connsiteY11" fmla="*/ 268224 h 652272"/>
                <a:gd name="connsiteX12" fmla="*/ 664464 w 1499616"/>
                <a:gd name="connsiteY12" fmla="*/ 292608 h 652272"/>
                <a:gd name="connsiteX13" fmla="*/ 883920 w 1499616"/>
                <a:gd name="connsiteY13" fmla="*/ 292608 h 652272"/>
                <a:gd name="connsiteX14" fmla="*/ 883920 w 1499616"/>
                <a:gd name="connsiteY14" fmla="*/ 359664 h 652272"/>
                <a:gd name="connsiteX15" fmla="*/ 1048512 w 1499616"/>
                <a:gd name="connsiteY15" fmla="*/ 359664 h 652272"/>
                <a:gd name="connsiteX16" fmla="*/ 1109472 w 1499616"/>
                <a:gd name="connsiteY16" fmla="*/ 420624 h 652272"/>
                <a:gd name="connsiteX17" fmla="*/ 1152144 w 1499616"/>
                <a:gd name="connsiteY17" fmla="*/ 536448 h 652272"/>
                <a:gd name="connsiteX18" fmla="*/ 1255776 w 1499616"/>
                <a:gd name="connsiteY18" fmla="*/ 536448 h 652272"/>
                <a:gd name="connsiteX19" fmla="*/ 1255776 w 1499616"/>
                <a:gd name="connsiteY19" fmla="*/ 579120 h 652272"/>
                <a:gd name="connsiteX20" fmla="*/ 1335024 w 1499616"/>
                <a:gd name="connsiteY20" fmla="*/ 579120 h 652272"/>
                <a:gd name="connsiteX21" fmla="*/ 1335024 w 1499616"/>
                <a:gd name="connsiteY21" fmla="*/ 579120 h 652272"/>
                <a:gd name="connsiteX22" fmla="*/ 1335024 w 1499616"/>
                <a:gd name="connsiteY22" fmla="*/ 579120 h 652272"/>
                <a:gd name="connsiteX23" fmla="*/ 1335024 w 1499616"/>
                <a:gd name="connsiteY23" fmla="*/ 579120 h 652272"/>
                <a:gd name="connsiteX24" fmla="*/ 1335024 w 1499616"/>
                <a:gd name="connsiteY24" fmla="*/ 579120 h 652272"/>
                <a:gd name="connsiteX25" fmla="*/ 1335024 w 1499616"/>
                <a:gd name="connsiteY25" fmla="*/ 627888 h 652272"/>
                <a:gd name="connsiteX26" fmla="*/ 1420368 w 1499616"/>
                <a:gd name="connsiteY26" fmla="*/ 627888 h 652272"/>
                <a:gd name="connsiteX27" fmla="*/ 1420368 w 1499616"/>
                <a:gd name="connsiteY27" fmla="*/ 652272 h 652272"/>
                <a:gd name="connsiteX28" fmla="*/ 1499616 w 1499616"/>
                <a:gd name="connsiteY28" fmla="*/ 652272 h 652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499616" h="652272">
                  <a:moveTo>
                    <a:pt x="0" y="0"/>
                  </a:moveTo>
                  <a:lnTo>
                    <a:pt x="249936" y="0"/>
                  </a:lnTo>
                  <a:lnTo>
                    <a:pt x="249936" y="48768"/>
                  </a:lnTo>
                  <a:lnTo>
                    <a:pt x="335280" y="48768"/>
                  </a:lnTo>
                  <a:lnTo>
                    <a:pt x="335280" y="48768"/>
                  </a:lnTo>
                  <a:lnTo>
                    <a:pt x="371856" y="85344"/>
                  </a:lnTo>
                  <a:lnTo>
                    <a:pt x="371856" y="140208"/>
                  </a:lnTo>
                  <a:lnTo>
                    <a:pt x="487680" y="140208"/>
                  </a:lnTo>
                  <a:lnTo>
                    <a:pt x="487680" y="225552"/>
                  </a:lnTo>
                  <a:lnTo>
                    <a:pt x="597408" y="225552"/>
                  </a:lnTo>
                  <a:lnTo>
                    <a:pt x="597408" y="268224"/>
                  </a:lnTo>
                  <a:lnTo>
                    <a:pt x="664464" y="268224"/>
                  </a:lnTo>
                  <a:lnTo>
                    <a:pt x="664464" y="292608"/>
                  </a:lnTo>
                  <a:lnTo>
                    <a:pt x="883920" y="292608"/>
                  </a:lnTo>
                  <a:lnTo>
                    <a:pt x="883920" y="359664"/>
                  </a:lnTo>
                  <a:lnTo>
                    <a:pt x="1048512" y="359664"/>
                  </a:lnTo>
                  <a:lnTo>
                    <a:pt x="1109472" y="420624"/>
                  </a:lnTo>
                  <a:lnTo>
                    <a:pt x="1152144" y="536448"/>
                  </a:lnTo>
                  <a:lnTo>
                    <a:pt x="1255776" y="536448"/>
                  </a:lnTo>
                  <a:lnTo>
                    <a:pt x="1255776" y="579120"/>
                  </a:lnTo>
                  <a:lnTo>
                    <a:pt x="1335024" y="579120"/>
                  </a:lnTo>
                  <a:lnTo>
                    <a:pt x="1335024" y="579120"/>
                  </a:lnTo>
                  <a:lnTo>
                    <a:pt x="1335024" y="579120"/>
                  </a:lnTo>
                  <a:lnTo>
                    <a:pt x="1335024" y="579120"/>
                  </a:lnTo>
                  <a:lnTo>
                    <a:pt x="1335024" y="579120"/>
                  </a:lnTo>
                  <a:lnTo>
                    <a:pt x="1335024" y="627888"/>
                  </a:lnTo>
                  <a:lnTo>
                    <a:pt x="1420368" y="627888"/>
                  </a:lnTo>
                  <a:lnTo>
                    <a:pt x="1420368" y="652272"/>
                  </a:lnTo>
                  <a:lnTo>
                    <a:pt x="1499616" y="652272"/>
                  </a:lnTo>
                </a:path>
              </a:pathLst>
            </a:custGeom>
            <a:noFill/>
            <a:ln w="28575">
              <a:solidFill>
                <a:schemeClr val="accent2"/>
              </a:solidFill>
              <a:miter lim="800000"/>
              <a:headEnd/>
              <a:tailEnd/>
            </a:ln>
          </p:spPr>
          <p:txBody>
            <a:bodyPr rtlCol="0" anchor="ctr"/>
            <a:lstStyle/>
            <a:p>
              <a:pPr algn="ctr"/>
              <a:endParaRPr lang="en-US" dirty="0"/>
            </a:p>
          </p:txBody>
        </p:sp>
      </p:grpSp>
      <p:grpSp>
        <p:nvGrpSpPr>
          <p:cNvPr id="171" name="Group 170">
            <a:extLst>
              <a:ext uri="{FF2B5EF4-FFF2-40B4-BE49-F238E27FC236}">
                <a16:creationId xmlns:a16="http://schemas.microsoft.com/office/drawing/2014/main" id="{F01D0182-F887-0845-A4AC-F2E32439E0BA}"/>
              </a:ext>
            </a:extLst>
          </p:cNvPr>
          <p:cNvGrpSpPr/>
          <p:nvPr/>
        </p:nvGrpSpPr>
        <p:grpSpPr>
          <a:xfrm>
            <a:off x="3357660" y="1926603"/>
            <a:ext cx="7111889" cy="1990409"/>
            <a:chOff x="3357660" y="1926603"/>
            <a:chExt cx="7111889" cy="1990409"/>
          </a:xfrm>
        </p:grpSpPr>
        <p:sp>
          <p:nvSpPr>
            <p:cNvPr id="125" name="Oval 124">
              <a:extLst>
                <a:ext uri="{FF2B5EF4-FFF2-40B4-BE49-F238E27FC236}">
                  <a16:creationId xmlns:a16="http://schemas.microsoft.com/office/drawing/2014/main" id="{0CC9E40A-8087-434D-B904-E97E0776E541}"/>
                </a:ext>
              </a:extLst>
            </p:cNvPr>
            <p:cNvSpPr/>
            <p:nvPr/>
          </p:nvSpPr>
          <p:spPr bwMode="auto">
            <a:xfrm>
              <a:off x="3357660" y="1926603"/>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Oval 125">
              <a:extLst>
                <a:ext uri="{FF2B5EF4-FFF2-40B4-BE49-F238E27FC236}">
                  <a16:creationId xmlns:a16="http://schemas.microsoft.com/office/drawing/2014/main" id="{5D2FD42B-06ED-FF41-A22B-F891A1A0194E}"/>
                </a:ext>
              </a:extLst>
            </p:cNvPr>
            <p:cNvSpPr/>
            <p:nvPr/>
          </p:nvSpPr>
          <p:spPr bwMode="auto">
            <a:xfrm>
              <a:off x="3463580" y="2001357"/>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Oval 126">
              <a:extLst>
                <a:ext uri="{FF2B5EF4-FFF2-40B4-BE49-F238E27FC236}">
                  <a16:creationId xmlns:a16="http://schemas.microsoft.com/office/drawing/2014/main" id="{B7066B1F-9242-CA44-AE71-B25681A6F3F8}"/>
                </a:ext>
              </a:extLst>
            </p:cNvPr>
            <p:cNvSpPr/>
            <p:nvPr/>
          </p:nvSpPr>
          <p:spPr bwMode="auto">
            <a:xfrm>
              <a:off x="3587548" y="2029427"/>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Oval 127">
              <a:extLst>
                <a:ext uri="{FF2B5EF4-FFF2-40B4-BE49-F238E27FC236}">
                  <a16:creationId xmlns:a16="http://schemas.microsoft.com/office/drawing/2014/main" id="{293D3FAC-C3A8-294D-9D15-356E2CC5716C}"/>
                </a:ext>
              </a:extLst>
            </p:cNvPr>
            <p:cNvSpPr/>
            <p:nvPr/>
          </p:nvSpPr>
          <p:spPr bwMode="auto">
            <a:xfrm>
              <a:off x="4323824" y="240667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Oval 128">
              <a:extLst>
                <a:ext uri="{FF2B5EF4-FFF2-40B4-BE49-F238E27FC236}">
                  <a16:creationId xmlns:a16="http://schemas.microsoft.com/office/drawing/2014/main" id="{52CB8111-0D25-F340-BBEE-C9DCE75353A5}"/>
                </a:ext>
              </a:extLst>
            </p:cNvPr>
            <p:cNvSpPr/>
            <p:nvPr/>
          </p:nvSpPr>
          <p:spPr bwMode="auto">
            <a:xfrm>
              <a:off x="4426749" y="240667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Oval 129">
              <a:extLst>
                <a:ext uri="{FF2B5EF4-FFF2-40B4-BE49-F238E27FC236}">
                  <a16:creationId xmlns:a16="http://schemas.microsoft.com/office/drawing/2014/main" id="{636B0CAD-70B0-4D4F-8362-B52331195125}"/>
                </a:ext>
              </a:extLst>
            </p:cNvPr>
            <p:cNvSpPr/>
            <p:nvPr/>
          </p:nvSpPr>
          <p:spPr bwMode="auto">
            <a:xfrm>
              <a:off x="4497691" y="240667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Oval 130">
              <a:extLst>
                <a:ext uri="{FF2B5EF4-FFF2-40B4-BE49-F238E27FC236}">
                  <a16:creationId xmlns:a16="http://schemas.microsoft.com/office/drawing/2014/main" id="{DBA33B05-3E84-2846-95BC-906D09F18F7B}"/>
                </a:ext>
              </a:extLst>
            </p:cNvPr>
            <p:cNvSpPr/>
            <p:nvPr/>
          </p:nvSpPr>
          <p:spPr bwMode="auto">
            <a:xfrm>
              <a:off x="4694043" y="2443565"/>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Oval 131">
              <a:extLst>
                <a:ext uri="{FF2B5EF4-FFF2-40B4-BE49-F238E27FC236}">
                  <a16:creationId xmlns:a16="http://schemas.microsoft.com/office/drawing/2014/main" id="{57B9E232-EBFF-764E-A88A-D02E205752E3}"/>
                </a:ext>
              </a:extLst>
            </p:cNvPr>
            <p:cNvSpPr/>
            <p:nvPr/>
          </p:nvSpPr>
          <p:spPr bwMode="auto">
            <a:xfrm>
              <a:off x="4757925" y="2478189"/>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Oval 132">
              <a:extLst>
                <a:ext uri="{FF2B5EF4-FFF2-40B4-BE49-F238E27FC236}">
                  <a16:creationId xmlns:a16="http://schemas.microsoft.com/office/drawing/2014/main" id="{C13D7706-35DC-7144-97F4-7735ECC68712}"/>
                </a:ext>
              </a:extLst>
            </p:cNvPr>
            <p:cNvSpPr/>
            <p:nvPr/>
          </p:nvSpPr>
          <p:spPr bwMode="auto">
            <a:xfrm>
              <a:off x="4806031" y="2477717"/>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Oval 133">
              <a:extLst>
                <a:ext uri="{FF2B5EF4-FFF2-40B4-BE49-F238E27FC236}">
                  <a16:creationId xmlns:a16="http://schemas.microsoft.com/office/drawing/2014/main" id="{45242641-BDC5-714F-BFD4-8669EA4F40C4}"/>
                </a:ext>
              </a:extLst>
            </p:cNvPr>
            <p:cNvSpPr/>
            <p:nvPr/>
          </p:nvSpPr>
          <p:spPr bwMode="auto">
            <a:xfrm>
              <a:off x="4836864" y="2507775"/>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Oval 134">
              <a:extLst>
                <a:ext uri="{FF2B5EF4-FFF2-40B4-BE49-F238E27FC236}">
                  <a16:creationId xmlns:a16="http://schemas.microsoft.com/office/drawing/2014/main" id="{8C1DCCAB-392C-8944-9234-5F4B16538F15}"/>
                </a:ext>
              </a:extLst>
            </p:cNvPr>
            <p:cNvSpPr/>
            <p:nvPr/>
          </p:nvSpPr>
          <p:spPr bwMode="auto">
            <a:xfrm>
              <a:off x="5151978" y="2737565"/>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Oval 135">
              <a:extLst>
                <a:ext uri="{FF2B5EF4-FFF2-40B4-BE49-F238E27FC236}">
                  <a16:creationId xmlns:a16="http://schemas.microsoft.com/office/drawing/2014/main" id="{02CB7248-256B-5B4B-9C8D-0E22529C3D6C}"/>
                </a:ext>
              </a:extLst>
            </p:cNvPr>
            <p:cNvSpPr/>
            <p:nvPr/>
          </p:nvSpPr>
          <p:spPr bwMode="auto">
            <a:xfrm>
              <a:off x="5293588" y="2885643"/>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Oval 136">
              <a:extLst>
                <a:ext uri="{FF2B5EF4-FFF2-40B4-BE49-F238E27FC236}">
                  <a16:creationId xmlns:a16="http://schemas.microsoft.com/office/drawing/2014/main" id="{FABE43BF-51F9-5441-AD38-1E06990AC5F4}"/>
                </a:ext>
              </a:extLst>
            </p:cNvPr>
            <p:cNvSpPr/>
            <p:nvPr/>
          </p:nvSpPr>
          <p:spPr bwMode="auto">
            <a:xfrm>
              <a:off x="5399405" y="2885642"/>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Oval 137">
              <a:extLst>
                <a:ext uri="{FF2B5EF4-FFF2-40B4-BE49-F238E27FC236}">
                  <a16:creationId xmlns:a16="http://schemas.microsoft.com/office/drawing/2014/main" id="{94BF7613-EBF2-5743-AE6C-AC5887FC8E95}"/>
                </a:ext>
              </a:extLst>
            </p:cNvPr>
            <p:cNvSpPr/>
            <p:nvPr/>
          </p:nvSpPr>
          <p:spPr bwMode="auto">
            <a:xfrm>
              <a:off x="5475682" y="2915700"/>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Oval 138">
              <a:extLst>
                <a:ext uri="{FF2B5EF4-FFF2-40B4-BE49-F238E27FC236}">
                  <a16:creationId xmlns:a16="http://schemas.microsoft.com/office/drawing/2014/main" id="{1401B0A6-2FB0-A74D-B82F-181CEF81E3D7}"/>
                </a:ext>
              </a:extLst>
            </p:cNvPr>
            <p:cNvSpPr/>
            <p:nvPr/>
          </p:nvSpPr>
          <p:spPr bwMode="auto">
            <a:xfrm>
              <a:off x="5693638" y="2996768"/>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Oval 139">
              <a:extLst>
                <a:ext uri="{FF2B5EF4-FFF2-40B4-BE49-F238E27FC236}">
                  <a16:creationId xmlns:a16="http://schemas.microsoft.com/office/drawing/2014/main" id="{B1C45C44-4F47-4E43-AF07-DF5B1705E34B}"/>
                </a:ext>
              </a:extLst>
            </p:cNvPr>
            <p:cNvSpPr/>
            <p:nvPr/>
          </p:nvSpPr>
          <p:spPr bwMode="auto">
            <a:xfrm>
              <a:off x="5617220" y="2996767"/>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Oval 140">
              <a:extLst>
                <a:ext uri="{FF2B5EF4-FFF2-40B4-BE49-F238E27FC236}">
                  <a16:creationId xmlns:a16="http://schemas.microsoft.com/office/drawing/2014/main" id="{7974BAC3-4350-494D-8CFD-6FC3F481CB30}"/>
                </a:ext>
              </a:extLst>
            </p:cNvPr>
            <p:cNvSpPr/>
            <p:nvPr/>
          </p:nvSpPr>
          <p:spPr bwMode="auto">
            <a:xfrm>
              <a:off x="5806429" y="3043154"/>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Oval 141">
              <a:extLst>
                <a:ext uri="{FF2B5EF4-FFF2-40B4-BE49-F238E27FC236}">
                  <a16:creationId xmlns:a16="http://schemas.microsoft.com/office/drawing/2014/main" id="{35C4A116-DD30-DC42-B411-3FF88328EA5C}"/>
                </a:ext>
              </a:extLst>
            </p:cNvPr>
            <p:cNvSpPr/>
            <p:nvPr/>
          </p:nvSpPr>
          <p:spPr bwMode="auto">
            <a:xfrm>
              <a:off x="5838127" y="3038135"/>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Oval 142">
              <a:extLst>
                <a:ext uri="{FF2B5EF4-FFF2-40B4-BE49-F238E27FC236}">
                  <a16:creationId xmlns:a16="http://schemas.microsoft.com/office/drawing/2014/main" id="{CF3A8700-FDD2-694E-B896-E6DAB32F0C47}"/>
                </a:ext>
              </a:extLst>
            </p:cNvPr>
            <p:cNvSpPr/>
            <p:nvPr/>
          </p:nvSpPr>
          <p:spPr bwMode="auto">
            <a:xfrm>
              <a:off x="5904155" y="3038134"/>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Oval 143">
              <a:extLst>
                <a:ext uri="{FF2B5EF4-FFF2-40B4-BE49-F238E27FC236}">
                  <a16:creationId xmlns:a16="http://schemas.microsoft.com/office/drawing/2014/main" id="{ABE8688D-48BC-F846-BF32-095FC11F113D}"/>
                </a:ext>
              </a:extLst>
            </p:cNvPr>
            <p:cNvSpPr/>
            <p:nvPr/>
          </p:nvSpPr>
          <p:spPr bwMode="auto">
            <a:xfrm>
              <a:off x="6035548" y="3154081"/>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Oval 144">
              <a:extLst>
                <a:ext uri="{FF2B5EF4-FFF2-40B4-BE49-F238E27FC236}">
                  <a16:creationId xmlns:a16="http://schemas.microsoft.com/office/drawing/2014/main" id="{F420208A-74A4-F746-8650-D44A197F8764}"/>
                </a:ext>
              </a:extLst>
            </p:cNvPr>
            <p:cNvSpPr/>
            <p:nvPr/>
          </p:nvSpPr>
          <p:spPr bwMode="auto">
            <a:xfrm>
              <a:off x="6272347" y="3158537"/>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Oval 145">
              <a:extLst>
                <a:ext uri="{FF2B5EF4-FFF2-40B4-BE49-F238E27FC236}">
                  <a16:creationId xmlns:a16="http://schemas.microsoft.com/office/drawing/2014/main" id="{B626252E-CB34-C740-AAA7-7114B0663ACB}"/>
                </a:ext>
              </a:extLst>
            </p:cNvPr>
            <p:cNvSpPr/>
            <p:nvPr/>
          </p:nvSpPr>
          <p:spPr bwMode="auto">
            <a:xfrm>
              <a:off x="6363238" y="3162053"/>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Oval 146">
              <a:extLst>
                <a:ext uri="{FF2B5EF4-FFF2-40B4-BE49-F238E27FC236}">
                  <a16:creationId xmlns:a16="http://schemas.microsoft.com/office/drawing/2014/main" id="{11FD9661-75B7-354F-AC07-1EEE56286D9F}"/>
                </a:ext>
              </a:extLst>
            </p:cNvPr>
            <p:cNvSpPr/>
            <p:nvPr/>
          </p:nvSpPr>
          <p:spPr bwMode="auto">
            <a:xfrm>
              <a:off x="6658018" y="3160659"/>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Oval 147">
              <a:extLst>
                <a:ext uri="{FF2B5EF4-FFF2-40B4-BE49-F238E27FC236}">
                  <a16:creationId xmlns:a16="http://schemas.microsoft.com/office/drawing/2014/main" id="{A0AFEB7B-EC0F-BC43-B1E3-073C8A11CAAC}"/>
                </a:ext>
              </a:extLst>
            </p:cNvPr>
            <p:cNvSpPr/>
            <p:nvPr/>
          </p:nvSpPr>
          <p:spPr bwMode="auto">
            <a:xfrm>
              <a:off x="6462758" y="3162053"/>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Oval 148">
              <a:extLst>
                <a:ext uri="{FF2B5EF4-FFF2-40B4-BE49-F238E27FC236}">
                  <a16:creationId xmlns:a16="http://schemas.microsoft.com/office/drawing/2014/main" id="{39E09D7A-C591-D54D-8981-A07305EF2F62}"/>
                </a:ext>
              </a:extLst>
            </p:cNvPr>
            <p:cNvSpPr/>
            <p:nvPr/>
          </p:nvSpPr>
          <p:spPr bwMode="auto">
            <a:xfrm>
              <a:off x="6550938" y="3158592"/>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Oval 149">
              <a:extLst>
                <a:ext uri="{FF2B5EF4-FFF2-40B4-BE49-F238E27FC236}">
                  <a16:creationId xmlns:a16="http://schemas.microsoft.com/office/drawing/2014/main" id="{3EE1338E-C96A-6046-9ECF-90091258B765}"/>
                </a:ext>
              </a:extLst>
            </p:cNvPr>
            <p:cNvSpPr/>
            <p:nvPr/>
          </p:nvSpPr>
          <p:spPr bwMode="auto">
            <a:xfrm>
              <a:off x="6597166" y="316188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Oval 150">
              <a:extLst>
                <a:ext uri="{FF2B5EF4-FFF2-40B4-BE49-F238E27FC236}">
                  <a16:creationId xmlns:a16="http://schemas.microsoft.com/office/drawing/2014/main" id="{955A4754-E55A-6943-B5E7-916C10905894}"/>
                </a:ext>
              </a:extLst>
            </p:cNvPr>
            <p:cNvSpPr/>
            <p:nvPr/>
          </p:nvSpPr>
          <p:spPr bwMode="auto">
            <a:xfrm>
              <a:off x="6982668" y="322862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Oval 151">
              <a:extLst>
                <a:ext uri="{FF2B5EF4-FFF2-40B4-BE49-F238E27FC236}">
                  <a16:creationId xmlns:a16="http://schemas.microsoft.com/office/drawing/2014/main" id="{F45AA111-FD5C-9D43-B7A0-59047769874B}"/>
                </a:ext>
              </a:extLst>
            </p:cNvPr>
            <p:cNvSpPr/>
            <p:nvPr/>
          </p:nvSpPr>
          <p:spPr bwMode="auto">
            <a:xfrm>
              <a:off x="7063545" y="322862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Oval 152">
              <a:extLst>
                <a:ext uri="{FF2B5EF4-FFF2-40B4-BE49-F238E27FC236}">
                  <a16:creationId xmlns:a16="http://schemas.microsoft.com/office/drawing/2014/main" id="{2D9859FC-538B-CE4E-91E3-C548ADC8540D}"/>
                </a:ext>
              </a:extLst>
            </p:cNvPr>
            <p:cNvSpPr/>
            <p:nvPr/>
          </p:nvSpPr>
          <p:spPr bwMode="auto">
            <a:xfrm>
              <a:off x="7363228" y="322862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Oval 153">
              <a:extLst>
                <a:ext uri="{FF2B5EF4-FFF2-40B4-BE49-F238E27FC236}">
                  <a16:creationId xmlns:a16="http://schemas.microsoft.com/office/drawing/2014/main" id="{F8E04711-A6CC-3841-9CD5-A9C34A64FB68}"/>
                </a:ext>
              </a:extLst>
            </p:cNvPr>
            <p:cNvSpPr/>
            <p:nvPr/>
          </p:nvSpPr>
          <p:spPr bwMode="auto">
            <a:xfrm>
              <a:off x="7470996" y="322862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Oval 154">
              <a:extLst>
                <a:ext uri="{FF2B5EF4-FFF2-40B4-BE49-F238E27FC236}">
                  <a16:creationId xmlns:a16="http://schemas.microsoft.com/office/drawing/2014/main" id="{04BF8FB5-1470-D74B-B36C-EB0BE6ACAF0E}"/>
                </a:ext>
              </a:extLst>
            </p:cNvPr>
            <p:cNvSpPr/>
            <p:nvPr/>
          </p:nvSpPr>
          <p:spPr bwMode="auto">
            <a:xfrm>
              <a:off x="7568431" y="322862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Oval 155">
              <a:extLst>
                <a:ext uri="{FF2B5EF4-FFF2-40B4-BE49-F238E27FC236}">
                  <a16:creationId xmlns:a16="http://schemas.microsoft.com/office/drawing/2014/main" id="{4970061B-01F7-FB46-B219-63309C60DE6D}"/>
                </a:ext>
              </a:extLst>
            </p:cNvPr>
            <p:cNvSpPr/>
            <p:nvPr/>
          </p:nvSpPr>
          <p:spPr bwMode="auto">
            <a:xfrm>
              <a:off x="7662773" y="3228626"/>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Oval 156">
              <a:extLst>
                <a:ext uri="{FF2B5EF4-FFF2-40B4-BE49-F238E27FC236}">
                  <a16:creationId xmlns:a16="http://schemas.microsoft.com/office/drawing/2014/main" id="{10F4DE57-10CF-F24A-B471-E8B657677CA5}"/>
                </a:ext>
              </a:extLst>
            </p:cNvPr>
            <p:cNvSpPr/>
            <p:nvPr/>
          </p:nvSpPr>
          <p:spPr bwMode="auto">
            <a:xfrm>
              <a:off x="8037980" y="3384175"/>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Oval 157">
              <a:extLst>
                <a:ext uri="{FF2B5EF4-FFF2-40B4-BE49-F238E27FC236}">
                  <a16:creationId xmlns:a16="http://schemas.microsoft.com/office/drawing/2014/main" id="{75BE7CC7-1ECD-A44B-90AA-40CF111F3FED}"/>
                </a:ext>
              </a:extLst>
            </p:cNvPr>
            <p:cNvSpPr/>
            <p:nvPr/>
          </p:nvSpPr>
          <p:spPr bwMode="auto">
            <a:xfrm>
              <a:off x="8253880" y="3387350"/>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Oval 158">
              <a:extLst>
                <a:ext uri="{FF2B5EF4-FFF2-40B4-BE49-F238E27FC236}">
                  <a16:creationId xmlns:a16="http://schemas.microsoft.com/office/drawing/2014/main" id="{B62C1827-B65A-D54B-9681-B0528B26D3D4}"/>
                </a:ext>
              </a:extLst>
            </p:cNvPr>
            <p:cNvSpPr/>
            <p:nvPr/>
          </p:nvSpPr>
          <p:spPr bwMode="auto">
            <a:xfrm>
              <a:off x="8375564" y="3388598"/>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Oval 159">
              <a:extLst>
                <a:ext uri="{FF2B5EF4-FFF2-40B4-BE49-F238E27FC236}">
                  <a16:creationId xmlns:a16="http://schemas.microsoft.com/office/drawing/2014/main" id="{17F4710B-99F1-BB48-932B-8E2B79037BF5}"/>
                </a:ext>
              </a:extLst>
            </p:cNvPr>
            <p:cNvSpPr/>
            <p:nvPr/>
          </p:nvSpPr>
          <p:spPr bwMode="auto">
            <a:xfrm>
              <a:off x="8508232" y="3382612"/>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Oval 160">
              <a:extLst>
                <a:ext uri="{FF2B5EF4-FFF2-40B4-BE49-F238E27FC236}">
                  <a16:creationId xmlns:a16="http://schemas.microsoft.com/office/drawing/2014/main" id="{639967A4-6773-4E44-A586-A4028CF3D950}"/>
                </a:ext>
              </a:extLst>
            </p:cNvPr>
            <p:cNvSpPr/>
            <p:nvPr/>
          </p:nvSpPr>
          <p:spPr bwMode="auto">
            <a:xfrm>
              <a:off x="8812194" y="3495887"/>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 name="Oval 161">
              <a:extLst>
                <a:ext uri="{FF2B5EF4-FFF2-40B4-BE49-F238E27FC236}">
                  <a16:creationId xmlns:a16="http://schemas.microsoft.com/office/drawing/2014/main" id="{D5FEA359-7A9F-2543-AA8E-B2070EE9B0F7}"/>
                </a:ext>
              </a:extLst>
            </p:cNvPr>
            <p:cNvSpPr/>
            <p:nvPr/>
          </p:nvSpPr>
          <p:spPr bwMode="auto">
            <a:xfrm>
              <a:off x="9081411" y="3500244"/>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3" name="Oval 162">
              <a:extLst>
                <a:ext uri="{FF2B5EF4-FFF2-40B4-BE49-F238E27FC236}">
                  <a16:creationId xmlns:a16="http://schemas.microsoft.com/office/drawing/2014/main" id="{6BB3F5BC-3E15-5448-804C-61B7D7DE8306}"/>
                </a:ext>
              </a:extLst>
            </p:cNvPr>
            <p:cNvSpPr/>
            <p:nvPr/>
          </p:nvSpPr>
          <p:spPr bwMode="auto">
            <a:xfrm>
              <a:off x="9380592" y="3644268"/>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 name="Oval 163">
              <a:extLst>
                <a:ext uri="{FF2B5EF4-FFF2-40B4-BE49-F238E27FC236}">
                  <a16:creationId xmlns:a16="http://schemas.microsoft.com/office/drawing/2014/main" id="{65019B94-110F-2F4D-B3E9-65326027D282}"/>
                </a:ext>
              </a:extLst>
            </p:cNvPr>
            <p:cNvSpPr/>
            <p:nvPr/>
          </p:nvSpPr>
          <p:spPr bwMode="auto">
            <a:xfrm>
              <a:off x="9453712" y="3641122"/>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Oval 164">
              <a:extLst>
                <a:ext uri="{FF2B5EF4-FFF2-40B4-BE49-F238E27FC236}">
                  <a16:creationId xmlns:a16="http://schemas.microsoft.com/office/drawing/2014/main" id="{3D52B8DD-0CBA-F043-9544-8E1E6A7B166C}"/>
                </a:ext>
              </a:extLst>
            </p:cNvPr>
            <p:cNvSpPr/>
            <p:nvPr/>
          </p:nvSpPr>
          <p:spPr bwMode="auto">
            <a:xfrm>
              <a:off x="9426979" y="3644268"/>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 name="Oval 165">
              <a:extLst>
                <a:ext uri="{FF2B5EF4-FFF2-40B4-BE49-F238E27FC236}">
                  <a16:creationId xmlns:a16="http://schemas.microsoft.com/office/drawing/2014/main" id="{7320D30B-2967-224E-9D80-E879B84F70A4}"/>
                </a:ext>
              </a:extLst>
            </p:cNvPr>
            <p:cNvSpPr/>
            <p:nvPr/>
          </p:nvSpPr>
          <p:spPr bwMode="auto">
            <a:xfrm>
              <a:off x="9629932" y="3812441"/>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7" name="Oval 166">
              <a:extLst>
                <a:ext uri="{FF2B5EF4-FFF2-40B4-BE49-F238E27FC236}">
                  <a16:creationId xmlns:a16="http://schemas.microsoft.com/office/drawing/2014/main" id="{0D7D286C-50AE-8845-A3B2-6F4714595492}"/>
                </a:ext>
              </a:extLst>
            </p:cNvPr>
            <p:cNvSpPr/>
            <p:nvPr/>
          </p:nvSpPr>
          <p:spPr bwMode="auto">
            <a:xfrm>
              <a:off x="9777467" y="3815718"/>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 name="Oval 167">
              <a:extLst>
                <a:ext uri="{FF2B5EF4-FFF2-40B4-BE49-F238E27FC236}">
                  <a16:creationId xmlns:a16="http://schemas.microsoft.com/office/drawing/2014/main" id="{964ACAA3-0039-7942-BAF3-7AD439F95CBD}"/>
                </a:ext>
              </a:extLst>
            </p:cNvPr>
            <p:cNvSpPr/>
            <p:nvPr/>
          </p:nvSpPr>
          <p:spPr bwMode="auto">
            <a:xfrm>
              <a:off x="9934009" y="3819292"/>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 name="Oval 168">
              <a:extLst>
                <a:ext uri="{FF2B5EF4-FFF2-40B4-BE49-F238E27FC236}">
                  <a16:creationId xmlns:a16="http://schemas.microsoft.com/office/drawing/2014/main" id="{F0635C44-4706-6C48-8F8A-CC956589F569}"/>
                </a:ext>
              </a:extLst>
            </p:cNvPr>
            <p:cNvSpPr/>
            <p:nvPr/>
          </p:nvSpPr>
          <p:spPr bwMode="auto">
            <a:xfrm>
              <a:off x="10184782" y="3824237"/>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 name="Oval 169">
              <a:extLst>
                <a:ext uri="{FF2B5EF4-FFF2-40B4-BE49-F238E27FC236}">
                  <a16:creationId xmlns:a16="http://schemas.microsoft.com/office/drawing/2014/main" id="{E02FA7E7-0D25-7740-994E-38A13C82B4DC}"/>
                </a:ext>
              </a:extLst>
            </p:cNvPr>
            <p:cNvSpPr/>
            <p:nvPr/>
          </p:nvSpPr>
          <p:spPr bwMode="auto">
            <a:xfrm>
              <a:off x="10376774" y="3817821"/>
              <a:ext cx="92775" cy="92775"/>
            </a:xfrm>
            <a:prstGeom prst="ellipse">
              <a:avLst/>
            </a:prstGeom>
            <a:noFill/>
            <a:ln w="1905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72" name="Triangle 171">
            <a:extLst>
              <a:ext uri="{FF2B5EF4-FFF2-40B4-BE49-F238E27FC236}">
                <a16:creationId xmlns:a16="http://schemas.microsoft.com/office/drawing/2014/main" id="{F93922FF-AA36-BB4E-84A5-29DFC49EDCF0}"/>
              </a:ext>
            </a:extLst>
          </p:cNvPr>
          <p:cNvSpPr/>
          <p:nvPr/>
        </p:nvSpPr>
        <p:spPr bwMode="auto">
          <a:xfrm>
            <a:off x="2544471" y="1646026"/>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3" name="Triangle 172">
            <a:extLst>
              <a:ext uri="{FF2B5EF4-FFF2-40B4-BE49-F238E27FC236}">
                <a16:creationId xmlns:a16="http://schemas.microsoft.com/office/drawing/2014/main" id="{67FEF1FC-442E-F84E-AE8D-B700E43C48B5}"/>
              </a:ext>
            </a:extLst>
          </p:cNvPr>
          <p:cNvSpPr/>
          <p:nvPr/>
        </p:nvSpPr>
        <p:spPr bwMode="auto">
          <a:xfrm>
            <a:off x="3077871" y="1903201"/>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4" name="Triangle 173">
            <a:extLst>
              <a:ext uri="{FF2B5EF4-FFF2-40B4-BE49-F238E27FC236}">
                <a16:creationId xmlns:a16="http://schemas.microsoft.com/office/drawing/2014/main" id="{BB626097-7340-DB4F-8E33-40CABCF5FA88}"/>
              </a:ext>
            </a:extLst>
          </p:cNvPr>
          <p:cNvSpPr/>
          <p:nvPr/>
        </p:nvSpPr>
        <p:spPr bwMode="auto">
          <a:xfrm>
            <a:off x="3607791" y="2117739"/>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5" name="Triangle 174">
            <a:extLst>
              <a:ext uri="{FF2B5EF4-FFF2-40B4-BE49-F238E27FC236}">
                <a16:creationId xmlns:a16="http://schemas.microsoft.com/office/drawing/2014/main" id="{E7E844D0-9A27-D940-BB38-17C2213E09A8}"/>
              </a:ext>
            </a:extLst>
          </p:cNvPr>
          <p:cNvSpPr/>
          <p:nvPr/>
        </p:nvSpPr>
        <p:spPr bwMode="auto">
          <a:xfrm>
            <a:off x="3453391" y="2071626"/>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6" name="Triangle 175">
            <a:extLst>
              <a:ext uri="{FF2B5EF4-FFF2-40B4-BE49-F238E27FC236}">
                <a16:creationId xmlns:a16="http://schemas.microsoft.com/office/drawing/2014/main" id="{70B2F750-345C-3746-8963-F6D3A4C34827}"/>
              </a:ext>
            </a:extLst>
          </p:cNvPr>
          <p:cNvSpPr/>
          <p:nvPr/>
        </p:nvSpPr>
        <p:spPr bwMode="auto">
          <a:xfrm>
            <a:off x="3678834" y="2261513"/>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Triangle 176">
            <a:extLst>
              <a:ext uri="{FF2B5EF4-FFF2-40B4-BE49-F238E27FC236}">
                <a16:creationId xmlns:a16="http://schemas.microsoft.com/office/drawing/2014/main" id="{BF4B8F70-2AA0-9447-A973-557A2E2A55AB}"/>
              </a:ext>
            </a:extLst>
          </p:cNvPr>
          <p:cNvSpPr/>
          <p:nvPr/>
        </p:nvSpPr>
        <p:spPr bwMode="auto">
          <a:xfrm>
            <a:off x="4322627" y="2551921"/>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21" name="Group 120">
            <a:extLst>
              <a:ext uri="{FF2B5EF4-FFF2-40B4-BE49-F238E27FC236}">
                <a16:creationId xmlns:a16="http://schemas.microsoft.com/office/drawing/2014/main" id="{D1672308-E775-8043-90E1-980034349F7C}"/>
              </a:ext>
            </a:extLst>
          </p:cNvPr>
          <p:cNvGrpSpPr/>
          <p:nvPr/>
        </p:nvGrpSpPr>
        <p:grpSpPr>
          <a:xfrm>
            <a:off x="2535936" y="1676400"/>
            <a:ext cx="7918704" cy="2237232"/>
            <a:chOff x="2535936" y="1676400"/>
            <a:chExt cx="7918704" cy="2237232"/>
          </a:xfrm>
        </p:grpSpPr>
        <p:sp>
          <p:nvSpPr>
            <p:cNvPr id="119" name="Freeform 118">
              <a:extLst>
                <a:ext uri="{FF2B5EF4-FFF2-40B4-BE49-F238E27FC236}">
                  <a16:creationId xmlns:a16="http://schemas.microsoft.com/office/drawing/2014/main" id="{D9EC4F35-C594-F94C-8800-7BCBE4614B5B}"/>
                </a:ext>
              </a:extLst>
            </p:cNvPr>
            <p:cNvSpPr/>
            <p:nvPr/>
          </p:nvSpPr>
          <p:spPr bwMode="auto">
            <a:xfrm>
              <a:off x="5181600" y="2834640"/>
              <a:ext cx="5273040" cy="1078992"/>
            </a:xfrm>
            <a:custGeom>
              <a:avLst/>
              <a:gdLst>
                <a:gd name="connsiteX0" fmla="*/ 5273040 w 5273040"/>
                <a:gd name="connsiteY0" fmla="*/ 1078992 h 1078992"/>
                <a:gd name="connsiteX1" fmla="*/ 4139184 w 5273040"/>
                <a:gd name="connsiteY1" fmla="*/ 1078992 h 1078992"/>
                <a:gd name="connsiteX2" fmla="*/ 4139184 w 5273040"/>
                <a:gd name="connsiteY2" fmla="*/ 822960 h 1078992"/>
                <a:gd name="connsiteX3" fmla="*/ 3553968 w 5273040"/>
                <a:gd name="connsiteY3" fmla="*/ 822960 h 1078992"/>
                <a:gd name="connsiteX4" fmla="*/ 3553968 w 5273040"/>
                <a:gd name="connsiteY4" fmla="*/ 609600 h 1078992"/>
                <a:gd name="connsiteX5" fmla="*/ 2523744 w 5273040"/>
                <a:gd name="connsiteY5" fmla="*/ 609600 h 1078992"/>
                <a:gd name="connsiteX6" fmla="*/ 2523744 w 5273040"/>
                <a:gd name="connsiteY6" fmla="*/ 499872 h 1078992"/>
                <a:gd name="connsiteX7" fmla="*/ 1755648 w 5273040"/>
                <a:gd name="connsiteY7" fmla="*/ 499872 h 1078992"/>
                <a:gd name="connsiteX8" fmla="*/ 1755648 w 5273040"/>
                <a:gd name="connsiteY8" fmla="*/ 408432 h 1078992"/>
                <a:gd name="connsiteX9" fmla="*/ 822960 w 5273040"/>
                <a:gd name="connsiteY9" fmla="*/ 408432 h 1078992"/>
                <a:gd name="connsiteX10" fmla="*/ 822960 w 5273040"/>
                <a:gd name="connsiteY10" fmla="*/ 347472 h 1078992"/>
                <a:gd name="connsiteX11" fmla="*/ 493776 w 5273040"/>
                <a:gd name="connsiteY11" fmla="*/ 347472 h 1078992"/>
                <a:gd name="connsiteX12" fmla="*/ 493776 w 5273040"/>
                <a:gd name="connsiteY12" fmla="*/ 280416 h 1078992"/>
                <a:gd name="connsiteX13" fmla="*/ 438912 w 5273040"/>
                <a:gd name="connsiteY13" fmla="*/ 280416 h 1078992"/>
                <a:gd name="connsiteX14" fmla="*/ 438912 w 5273040"/>
                <a:gd name="connsiteY14" fmla="*/ 213360 h 1078992"/>
                <a:gd name="connsiteX15" fmla="*/ 335280 w 5273040"/>
                <a:gd name="connsiteY15" fmla="*/ 213360 h 1078992"/>
                <a:gd name="connsiteX16" fmla="*/ 335280 w 5273040"/>
                <a:gd name="connsiteY16" fmla="*/ 182880 h 1078992"/>
                <a:gd name="connsiteX17" fmla="*/ 128016 w 5273040"/>
                <a:gd name="connsiteY17" fmla="*/ 182880 h 1078992"/>
                <a:gd name="connsiteX18" fmla="*/ 128016 w 5273040"/>
                <a:gd name="connsiteY18" fmla="*/ 97536 h 1078992"/>
                <a:gd name="connsiteX19" fmla="*/ 128016 w 5273040"/>
                <a:gd name="connsiteY19" fmla="*/ 97536 h 1078992"/>
                <a:gd name="connsiteX20" fmla="*/ 128016 w 5273040"/>
                <a:gd name="connsiteY20" fmla="*/ 97536 h 1078992"/>
                <a:gd name="connsiteX21" fmla="*/ 128016 w 5273040"/>
                <a:gd name="connsiteY21" fmla="*/ 97536 h 1078992"/>
                <a:gd name="connsiteX22" fmla="*/ 128016 w 5273040"/>
                <a:gd name="connsiteY22" fmla="*/ 97536 h 1078992"/>
                <a:gd name="connsiteX23" fmla="*/ 85344 w 5273040"/>
                <a:gd name="connsiteY23" fmla="*/ 97536 h 1078992"/>
                <a:gd name="connsiteX24" fmla="*/ 85344 w 5273040"/>
                <a:gd name="connsiteY24" fmla="*/ 0 h 1078992"/>
                <a:gd name="connsiteX25" fmla="*/ 0 w 5273040"/>
                <a:gd name="connsiteY25" fmla="*/ 0 h 107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73040" h="1078992">
                  <a:moveTo>
                    <a:pt x="5273040" y="1078992"/>
                  </a:moveTo>
                  <a:lnTo>
                    <a:pt x="4139184" y="1078992"/>
                  </a:lnTo>
                  <a:lnTo>
                    <a:pt x="4139184" y="822960"/>
                  </a:lnTo>
                  <a:lnTo>
                    <a:pt x="3553968" y="822960"/>
                  </a:lnTo>
                  <a:lnTo>
                    <a:pt x="3553968" y="609600"/>
                  </a:lnTo>
                  <a:lnTo>
                    <a:pt x="2523744" y="609600"/>
                  </a:lnTo>
                  <a:lnTo>
                    <a:pt x="2523744" y="499872"/>
                  </a:lnTo>
                  <a:lnTo>
                    <a:pt x="1755648" y="499872"/>
                  </a:lnTo>
                  <a:lnTo>
                    <a:pt x="1755648" y="408432"/>
                  </a:lnTo>
                  <a:lnTo>
                    <a:pt x="822960" y="408432"/>
                  </a:lnTo>
                  <a:lnTo>
                    <a:pt x="822960" y="347472"/>
                  </a:lnTo>
                  <a:lnTo>
                    <a:pt x="493776" y="347472"/>
                  </a:lnTo>
                  <a:lnTo>
                    <a:pt x="493776" y="280416"/>
                  </a:lnTo>
                  <a:lnTo>
                    <a:pt x="438912" y="280416"/>
                  </a:lnTo>
                  <a:lnTo>
                    <a:pt x="438912" y="213360"/>
                  </a:lnTo>
                  <a:lnTo>
                    <a:pt x="335280" y="213360"/>
                  </a:lnTo>
                  <a:lnTo>
                    <a:pt x="335280" y="182880"/>
                  </a:lnTo>
                  <a:lnTo>
                    <a:pt x="128016" y="182880"/>
                  </a:lnTo>
                  <a:lnTo>
                    <a:pt x="128016" y="97536"/>
                  </a:lnTo>
                  <a:lnTo>
                    <a:pt x="128016" y="97536"/>
                  </a:lnTo>
                  <a:lnTo>
                    <a:pt x="128016" y="97536"/>
                  </a:lnTo>
                  <a:lnTo>
                    <a:pt x="128016" y="97536"/>
                  </a:lnTo>
                  <a:lnTo>
                    <a:pt x="128016" y="97536"/>
                  </a:lnTo>
                  <a:lnTo>
                    <a:pt x="85344" y="97536"/>
                  </a:lnTo>
                  <a:lnTo>
                    <a:pt x="85344" y="0"/>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120" name="Freeform 119">
              <a:extLst>
                <a:ext uri="{FF2B5EF4-FFF2-40B4-BE49-F238E27FC236}">
                  <a16:creationId xmlns:a16="http://schemas.microsoft.com/office/drawing/2014/main" id="{1D2B158F-BD96-C84C-A2FB-F67604B05B2C}"/>
                </a:ext>
              </a:extLst>
            </p:cNvPr>
            <p:cNvSpPr/>
            <p:nvPr/>
          </p:nvSpPr>
          <p:spPr bwMode="auto">
            <a:xfrm>
              <a:off x="2535936" y="1676400"/>
              <a:ext cx="2663952" cy="1170432"/>
            </a:xfrm>
            <a:custGeom>
              <a:avLst/>
              <a:gdLst>
                <a:gd name="connsiteX0" fmla="*/ 0 w 2663952"/>
                <a:gd name="connsiteY0" fmla="*/ 0 h 1170432"/>
                <a:gd name="connsiteX1" fmla="*/ 249936 w 2663952"/>
                <a:gd name="connsiteY1" fmla="*/ 0 h 1170432"/>
                <a:gd name="connsiteX2" fmla="*/ 249936 w 2663952"/>
                <a:gd name="connsiteY2" fmla="*/ 42672 h 1170432"/>
                <a:gd name="connsiteX3" fmla="*/ 347472 w 2663952"/>
                <a:gd name="connsiteY3" fmla="*/ 42672 h 1170432"/>
                <a:gd name="connsiteX4" fmla="*/ 347472 w 2663952"/>
                <a:gd name="connsiteY4" fmla="*/ 109728 h 1170432"/>
                <a:gd name="connsiteX5" fmla="*/ 402336 w 2663952"/>
                <a:gd name="connsiteY5" fmla="*/ 109728 h 1170432"/>
                <a:gd name="connsiteX6" fmla="*/ 402336 w 2663952"/>
                <a:gd name="connsiteY6" fmla="*/ 109728 h 1170432"/>
                <a:gd name="connsiteX7" fmla="*/ 402336 w 2663952"/>
                <a:gd name="connsiteY7" fmla="*/ 109728 h 1170432"/>
                <a:gd name="connsiteX8" fmla="*/ 402336 w 2663952"/>
                <a:gd name="connsiteY8" fmla="*/ 109728 h 1170432"/>
                <a:gd name="connsiteX9" fmla="*/ 402336 w 2663952"/>
                <a:gd name="connsiteY9" fmla="*/ 164592 h 1170432"/>
                <a:gd name="connsiteX10" fmla="*/ 481584 w 2663952"/>
                <a:gd name="connsiteY10" fmla="*/ 164592 h 1170432"/>
                <a:gd name="connsiteX11" fmla="*/ 481584 w 2663952"/>
                <a:gd name="connsiteY11" fmla="*/ 188976 h 1170432"/>
                <a:gd name="connsiteX12" fmla="*/ 505968 w 2663952"/>
                <a:gd name="connsiteY12" fmla="*/ 188976 h 1170432"/>
                <a:gd name="connsiteX13" fmla="*/ 505968 w 2663952"/>
                <a:gd name="connsiteY13" fmla="*/ 243840 h 1170432"/>
                <a:gd name="connsiteX14" fmla="*/ 591312 w 2663952"/>
                <a:gd name="connsiteY14" fmla="*/ 243840 h 1170432"/>
                <a:gd name="connsiteX15" fmla="*/ 591312 w 2663952"/>
                <a:gd name="connsiteY15" fmla="*/ 274320 h 1170432"/>
                <a:gd name="connsiteX16" fmla="*/ 670560 w 2663952"/>
                <a:gd name="connsiteY16" fmla="*/ 274320 h 1170432"/>
                <a:gd name="connsiteX17" fmla="*/ 670560 w 2663952"/>
                <a:gd name="connsiteY17" fmla="*/ 310896 h 1170432"/>
                <a:gd name="connsiteX18" fmla="*/ 908304 w 2663952"/>
                <a:gd name="connsiteY18" fmla="*/ 310896 h 1170432"/>
                <a:gd name="connsiteX19" fmla="*/ 908304 w 2663952"/>
                <a:gd name="connsiteY19" fmla="*/ 365760 h 1170432"/>
                <a:gd name="connsiteX20" fmla="*/ 908304 w 2663952"/>
                <a:gd name="connsiteY20" fmla="*/ 365760 h 1170432"/>
                <a:gd name="connsiteX21" fmla="*/ 950976 w 2663952"/>
                <a:gd name="connsiteY21" fmla="*/ 365760 h 1170432"/>
                <a:gd name="connsiteX22" fmla="*/ 950976 w 2663952"/>
                <a:gd name="connsiteY22" fmla="*/ 426720 h 1170432"/>
                <a:gd name="connsiteX23" fmla="*/ 963168 w 2663952"/>
                <a:gd name="connsiteY23" fmla="*/ 426720 h 1170432"/>
                <a:gd name="connsiteX24" fmla="*/ 1042416 w 2663952"/>
                <a:gd name="connsiteY24" fmla="*/ 426720 h 1170432"/>
                <a:gd name="connsiteX25" fmla="*/ 1042416 w 2663952"/>
                <a:gd name="connsiteY25" fmla="*/ 463296 h 1170432"/>
                <a:gd name="connsiteX26" fmla="*/ 1139952 w 2663952"/>
                <a:gd name="connsiteY26" fmla="*/ 463296 h 1170432"/>
                <a:gd name="connsiteX27" fmla="*/ 1139952 w 2663952"/>
                <a:gd name="connsiteY27" fmla="*/ 554736 h 1170432"/>
                <a:gd name="connsiteX28" fmla="*/ 1139952 w 2663952"/>
                <a:gd name="connsiteY28" fmla="*/ 554736 h 1170432"/>
                <a:gd name="connsiteX29" fmla="*/ 1194816 w 2663952"/>
                <a:gd name="connsiteY29" fmla="*/ 554736 h 1170432"/>
                <a:gd name="connsiteX30" fmla="*/ 1194816 w 2663952"/>
                <a:gd name="connsiteY30" fmla="*/ 621792 h 1170432"/>
                <a:gd name="connsiteX31" fmla="*/ 1261872 w 2663952"/>
                <a:gd name="connsiteY31" fmla="*/ 621792 h 1170432"/>
                <a:gd name="connsiteX32" fmla="*/ 1261872 w 2663952"/>
                <a:gd name="connsiteY32" fmla="*/ 682752 h 1170432"/>
                <a:gd name="connsiteX33" fmla="*/ 1335024 w 2663952"/>
                <a:gd name="connsiteY33" fmla="*/ 682752 h 1170432"/>
                <a:gd name="connsiteX34" fmla="*/ 1335024 w 2663952"/>
                <a:gd name="connsiteY34" fmla="*/ 719328 h 1170432"/>
                <a:gd name="connsiteX35" fmla="*/ 1432560 w 2663952"/>
                <a:gd name="connsiteY35" fmla="*/ 719328 h 1170432"/>
                <a:gd name="connsiteX36" fmla="*/ 1432560 w 2663952"/>
                <a:gd name="connsiteY36" fmla="*/ 762000 h 1170432"/>
                <a:gd name="connsiteX37" fmla="*/ 1432560 w 2663952"/>
                <a:gd name="connsiteY37" fmla="*/ 762000 h 1170432"/>
                <a:gd name="connsiteX38" fmla="*/ 1493520 w 2663952"/>
                <a:gd name="connsiteY38" fmla="*/ 762000 h 1170432"/>
                <a:gd name="connsiteX39" fmla="*/ 1493520 w 2663952"/>
                <a:gd name="connsiteY39" fmla="*/ 816864 h 1170432"/>
                <a:gd name="connsiteX40" fmla="*/ 1633728 w 2663952"/>
                <a:gd name="connsiteY40" fmla="*/ 816864 h 1170432"/>
                <a:gd name="connsiteX41" fmla="*/ 1633728 w 2663952"/>
                <a:gd name="connsiteY41" fmla="*/ 877824 h 1170432"/>
                <a:gd name="connsiteX42" fmla="*/ 1731264 w 2663952"/>
                <a:gd name="connsiteY42" fmla="*/ 877824 h 1170432"/>
                <a:gd name="connsiteX43" fmla="*/ 1731264 w 2663952"/>
                <a:gd name="connsiteY43" fmla="*/ 877824 h 1170432"/>
                <a:gd name="connsiteX44" fmla="*/ 1731264 w 2663952"/>
                <a:gd name="connsiteY44" fmla="*/ 877824 h 1170432"/>
                <a:gd name="connsiteX45" fmla="*/ 1731264 w 2663952"/>
                <a:gd name="connsiteY45" fmla="*/ 914400 h 1170432"/>
                <a:gd name="connsiteX46" fmla="*/ 2218944 w 2663952"/>
                <a:gd name="connsiteY46" fmla="*/ 914400 h 1170432"/>
                <a:gd name="connsiteX47" fmla="*/ 2218944 w 2663952"/>
                <a:gd name="connsiteY47" fmla="*/ 981456 h 1170432"/>
                <a:gd name="connsiteX48" fmla="*/ 2249424 w 2663952"/>
                <a:gd name="connsiteY48" fmla="*/ 981456 h 1170432"/>
                <a:gd name="connsiteX49" fmla="*/ 2249424 w 2663952"/>
                <a:gd name="connsiteY49" fmla="*/ 1054608 h 1170432"/>
                <a:gd name="connsiteX50" fmla="*/ 2426208 w 2663952"/>
                <a:gd name="connsiteY50" fmla="*/ 1054608 h 1170432"/>
                <a:gd name="connsiteX51" fmla="*/ 2426208 w 2663952"/>
                <a:gd name="connsiteY51" fmla="*/ 1115568 h 1170432"/>
                <a:gd name="connsiteX52" fmla="*/ 2590800 w 2663952"/>
                <a:gd name="connsiteY52" fmla="*/ 1115568 h 1170432"/>
                <a:gd name="connsiteX53" fmla="*/ 2590800 w 2663952"/>
                <a:gd name="connsiteY53" fmla="*/ 1152144 h 1170432"/>
                <a:gd name="connsiteX54" fmla="*/ 2663952 w 2663952"/>
                <a:gd name="connsiteY54" fmla="*/ 1152144 h 1170432"/>
                <a:gd name="connsiteX55" fmla="*/ 2663952 w 2663952"/>
                <a:gd name="connsiteY55" fmla="*/ 1170432 h 1170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663952" h="1170432">
                  <a:moveTo>
                    <a:pt x="0" y="0"/>
                  </a:moveTo>
                  <a:lnTo>
                    <a:pt x="249936" y="0"/>
                  </a:lnTo>
                  <a:lnTo>
                    <a:pt x="249936" y="42672"/>
                  </a:lnTo>
                  <a:lnTo>
                    <a:pt x="347472" y="42672"/>
                  </a:lnTo>
                  <a:lnTo>
                    <a:pt x="347472" y="109728"/>
                  </a:lnTo>
                  <a:lnTo>
                    <a:pt x="402336" y="109728"/>
                  </a:lnTo>
                  <a:lnTo>
                    <a:pt x="402336" y="109728"/>
                  </a:lnTo>
                  <a:lnTo>
                    <a:pt x="402336" y="109728"/>
                  </a:lnTo>
                  <a:lnTo>
                    <a:pt x="402336" y="109728"/>
                  </a:lnTo>
                  <a:lnTo>
                    <a:pt x="402336" y="164592"/>
                  </a:lnTo>
                  <a:lnTo>
                    <a:pt x="481584" y="164592"/>
                  </a:lnTo>
                  <a:lnTo>
                    <a:pt x="481584" y="188976"/>
                  </a:lnTo>
                  <a:lnTo>
                    <a:pt x="505968" y="188976"/>
                  </a:lnTo>
                  <a:lnTo>
                    <a:pt x="505968" y="243840"/>
                  </a:lnTo>
                  <a:lnTo>
                    <a:pt x="591312" y="243840"/>
                  </a:lnTo>
                  <a:lnTo>
                    <a:pt x="591312" y="274320"/>
                  </a:lnTo>
                  <a:lnTo>
                    <a:pt x="670560" y="274320"/>
                  </a:lnTo>
                  <a:lnTo>
                    <a:pt x="670560" y="310896"/>
                  </a:lnTo>
                  <a:lnTo>
                    <a:pt x="908304" y="310896"/>
                  </a:lnTo>
                  <a:lnTo>
                    <a:pt x="908304" y="365760"/>
                  </a:lnTo>
                  <a:lnTo>
                    <a:pt x="908304" y="365760"/>
                  </a:lnTo>
                  <a:lnTo>
                    <a:pt x="950976" y="365760"/>
                  </a:lnTo>
                  <a:lnTo>
                    <a:pt x="950976" y="426720"/>
                  </a:lnTo>
                  <a:lnTo>
                    <a:pt x="963168" y="426720"/>
                  </a:lnTo>
                  <a:lnTo>
                    <a:pt x="1042416" y="426720"/>
                  </a:lnTo>
                  <a:lnTo>
                    <a:pt x="1042416" y="463296"/>
                  </a:lnTo>
                  <a:lnTo>
                    <a:pt x="1139952" y="463296"/>
                  </a:lnTo>
                  <a:lnTo>
                    <a:pt x="1139952" y="554736"/>
                  </a:lnTo>
                  <a:lnTo>
                    <a:pt x="1139952" y="554736"/>
                  </a:lnTo>
                  <a:lnTo>
                    <a:pt x="1194816" y="554736"/>
                  </a:lnTo>
                  <a:lnTo>
                    <a:pt x="1194816" y="621792"/>
                  </a:lnTo>
                  <a:lnTo>
                    <a:pt x="1261872" y="621792"/>
                  </a:lnTo>
                  <a:lnTo>
                    <a:pt x="1261872" y="682752"/>
                  </a:lnTo>
                  <a:lnTo>
                    <a:pt x="1335024" y="682752"/>
                  </a:lnTo>
                  <a:lnTo>
                    <a:pt x="1335024" y="719328"/>
                  </a:lnTo>
                  <a:lnTo>
                    <a:pt x="1432560" y="719328"/>
                  </a:lnTo>
                  <a:lnTo>
                    <a:pt x="1432560" y="762000"/>
                  </a:lnTo>
                  <a:lnTo>
                    <a:pt x="1432560" y="762000"/>
                  </a:lnTo>
                  <a:lnTo>
                    <a:pt x="1493520" y="762000"/>
                  </a:lnTo>
                  <a:lnTo>
                    <a:pt x="1493520" y="816864"/>
                  </a:lnTo>
                  <a:lnTo>
                    <a:pt x="1633728" y="816864"/>
                  </a:lnTo>
                  <a:lnTo>
                    <a:pt x="1633728" y="877824"/>
                  </a:lnTo>
                  <a:lnTo>
                    <a:pt x="1731264" y="877824"/>
                  </a:lnTo>
                  <a:lnTo>
                    <a:pt x="1731264" y="877824"/>
                  </a:lnTo>
                  <a:lnTo>
                    <a:pt x="1731264" y="877824"/>
                  </a:lnTo>
                  <a:lnTo>
                    <a:pt x="1731264" y="914400"/>
                  </a:lnTo>
                  <a:lnTo>
                    <a:pt x="2218944" y="914400"/>
                  </a:lnTo>
                  <a:lnTo>
                    <a:pt x="2218944" y="981456"/>
                  </a:lnTo>
                  <a:lnTo>
                    <a:pt x="2249424" y="981456"/>
                  </a:lnTo>
                  <a:lnTo>
                    <a:pt x="2249424" y="1054608"/>
                  </a:lnTo>
                  <a:lnTo>
                    <a:pt x="2426208" y="1054608"/>
                  </a:lnTo>
                  <a:lnTo>
                    <a:pt x="2426208" y="1115568"/>
                  </a:lnTo>
                  <a:lnTo>
                    <a:pt x="2590800" y="1115568"/>
                  </a:lnTo>
                  <a:lnTo>
                    <a:pt x="2590800" y="1152144"/>
                  </a:lnTo>
                  <a:lnTo>
                    <a:pt x="2663952" y="1152144"/>
                  </a:lnTo>
                  <a:lnTo>
                    <a:pt x="2663952" y="1170432"/>
                  </a:lnTo>
                </a:path>
              </a:pathLst>
            </a:custGeom>
            <a:noFill/>
            <a:ln w="28575">
              <a:solidFill>
                <a:schemeClr val="accent1"/>
              </a:solidFill>
              <a:miter lim="800000"/>
              <a:headEnd/>
              <a:tailEnd/>
            </a:ln>
          </p:spPr>
          <p:txBody>
            <a:bodyPr rtlCol="0" anchor="ctr"/>
            <a:lstStyle/>
            <a:p>
              <a:pPr algn="ctr"/>
              <a:endParaRPr lang="en-US" dirty="0"/>
            </a:p>
          </p:txBody>
        </p:sp>
      </p:grpSp>
      <p:sp>
        <p:nvSpPr>
          <p:cNvPr id="178" name="Triangle 177">
            <a:extLst>
              <a:ext uri="{FF2B5EF4-FFF2-40B4-BE49-F238E27FC236}">
                <a16:creationId xmlns:a16="http://schemas.microsoft.com/office/drawing/2014/main" id="{39CA5A63-23CF-4F41-BDBF-CE92338F5246}"/>
              </a:ext>
            </a:extLst>
          </p:cNvPr>
          <p:cNvSpPr/>
          <p:nvPr/>
        </p:nvSpPr>
        <p:spPr bwMode="auto">
          <a:xfrm>
            <a:off x="4433345" y="2551921"/>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 name="Triangle 178">
            <a:extLst>
              <a:ext uri="{FF2B5EF4-FFF2-40B4-BE49-F238E27FC236}">
                <a16:creationId xmlns:a16="http://schemas.microsoft.com/office/drawing/2014/main" id="{D286C6EE-33AE-7A4D-9663-B86C74DF9D47}"/>
              </a:ext>
            </a:extLst>
          </p:cNvPr>
          <p:cNvSpPr/>
          <p:nvPr/>
        </p:nvSpPr>
        <p:spPr bwMode="auto">
          <a:xfrm>
            <a:off x="4490857" y="2551921"/>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Triangle 179">
            <a:extLst>
              <a:ext uri="{FF2B5EF4-FFF2-40B4-BE49-F238E27FC236}">
                <a16:creationId xmlns:a16="http://schemas.microsoft.com/office/drawing/2014/main" id="{2DF9576E-75A5-FF4F-A905-28B74D77A84B}"/>
              </a:ext>
            </a:extLst>
          </p:cNvPr>
          <p:cNvSpPr/>
          <p:nvPr/>
        </p:nvSpPr>
        <p:spPr bwMode="auto">
          <a:xfrm>
            <a:off x="4692557" y="2563245"/>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Triangle 180">
            <a:extLst>
              <a:ext uri="{FF2B5EF4-FFF2-40B4-BE49-F238E27FC236}">
                <a16:creationId xmlns:a16="http://schemas.microsoft.com/office/drawing/2014/main" id="{D8C6F0E0-FEF3-6D4F-977E-91D1F2F3A19A}"/>
              </a:ext>
            </a:extLst>
          </p:cNvPr>
          <p:cNvSpPr/>
          <p:nvPr/>
        </p:nvSpPr>
        <p:spPr bwMode="auto">
          <a:xfrm>
            <a:off x="4752954" y="2657512"/>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Triangle 181">
            <a:extLst>
              <a:ext uri="{FF2B5EF4-FFF2-40B4-BE49-F238E27FC236}">
                <a16:creationId xmlns:a16="http://schemas.microsoft.com/office/drawing/2014/main" id="{0C65ED24-2121-7447-B535-7DA64C7AFA66}"/>
              </a:ext>
            </a:extLst>
          </p:cNvPr>
          <p:cNvSpPr/>
          <p:nvPr/>
        </p:nvSpPr>
        <p:spPr bwMode="auto">
          <a:xfrm>
            <a:off x="4787850" y="2656958"/>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Triangle 182">
            <a:extLst>
              <a:ext uri="{FF2B5EF4-FFF2-40B4-BE49-F238E27FC236}">
                <a16:creationId xmlns:a16="http://schemas.microsoft.com/office/drawing/2014/main" id="{A328D6C7-3A84-1248-8416-899D8A6365FF}"/>
              </a:ext>
            </a:extLst>
          </p:cNvPr>
          <p:cNvSpPr/>
          <p:nvPr/>
        </p:nvSpPr>
        <p:spPr bwMode="auto">
          <a:xfrm>
            <a:off x="4844761" y="2656958"/>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 name="Triangle 183">
            <a:extLst>
              <a:ext uri="{FF2B5EF4-FFF2-40B4-BE49-F238E27FC236}">
                <a16:creationId xmlns:a16="http://schemas.microsoft.com/office/drawing/2014/main" id="{795B45EC-6183-B746-9B78-014DAEEFCD1C}"/>
              </a:ext>
            </a:extLst>
          </p:cNvPr>
          <p:cNvSpPr/>
          <p:nvPr/>
        </p:nvSpPr>
        <p:spPr bwMode="auto">
          <a:xfrm>
            <a:off x="5402932" y="2978418"/>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 name="Triangle 184">
            <a:extLst>
              <a:ext uri="{FF2B5EF4-FFF2-40B4-BE49-F238E27FC236}">
                <a16:creationId xmlns:a16="http://schemas.microsoft.com/office/drawing/2014/main" id="{7ED1E1C1-2ED5-5448-8034-360898AAFC5B}"/>
              </a:ext>
            </a:extLst>
          </p:cNvPr>
          <p:cNvSpPr/>
          <p:nvPr/>
        </p:nvSpPr>
        <p:spPr bwMode="auto">
          <a:xfrm>
            <a:off x="5602814" y="3143871"/>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 name="Triangle 185">
            <a:extLst>
              <a:ext uri="{FF2B5EF4-FFF2-40B4-BE49-F238E27FC236}">
                <a16:creationId xmlns:a16="http://schemas.microsoft.com/office/drawing/2014/main" id="{58FA9A40-E52B-E34D-B7D4-9EDA0F25EE69}"/>
              </a:ext>
            </a:extLst>
          </p:cNvPr>
          <p:cNvSpPr/>
          <p:nvPr/>
        </p:nvSpPr>
        <p:spPr bwMode="auto">
          <a:xfrm>
            <a:off x="5678311" y="3143871"/>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 name="Triangle 186">
            <a:extLst>
              <a:ext uri="{FF2B5EF4-FFF2-40B4-BE49-F238E27FC236}">
                <a16:creationId xmlns:a16="http://schemas.microsoft.com/office/drawing/2014/main" id="{2E175E8B-E8C1-C94D-893F-C105D944F543}"/>
              </a:ext>
            </a:extLst>
          </p:cNvPr>
          <p:cNvSpPr/>
          <p:nvPr/>
        </p:nvSpPr>
        <p:spPr bwMode="auto">
          <a:xfrm>
            <a:off x="5790832" y="3139816"/>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 name="Triangle 187">
            <a:extLst>
              <a:ext uri="{FF2B5EF4-FFF2-40B4-BE49-F238E27FC236}">
                <a16:creationId xmlns:a16="http://schemas.microsoft.com/office/drawing/2014/main" id="{B865DBA8-0621-FA48-BF2A-693BEACC7DA1}"/>
              </a:ext>
            </a:extLst>
          </p:cNvPr>
          <p:cNvSpPr/>
          <p:nvPr/>
        </p:nvSpPr>
        <p:spPr bwMode="auto">
          <a:xfrm>
            <a:off x="5837792" y="3146843"/>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 name="Triangle 188">
            <a:extLst>
              <a:ext uri="{FF2B5EF4-FFF2-40B4-BE49-F238E27FC236}">
                <a16:creationId xmlns:a16="http://schemas.microsoft.com/office/drawing/2014/main" id="{6A5D819A-AE32-794B-83B7-D7628512F5D6}"/>
              </a:ext>
            </a:extLst>
          </p:cNvPr>
          <p:cNvSpPr/>
          <p:nvPr/>
        </p:nvSpPr>
        <p:spPr bwMode="auto">
          <a:xfrm>
            <a:off x="5891879" y="3151425"/>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 name="Triangle 189">
            <a:extLst>
              <a:ext uri="{FF2B5EF4-FFF2-40B4-BE49-F238E27FC236}">
                <a16:creationId xmlns:a16="http://schemas.microsoft.com/office/drawing/2014/main" id="{4416110B-30AA-E24B-8A31-50CF4A5CA9D3}"/>
              </a:ext>
            </a:extLst>
          </p:cNvPr>
          <p:cNvSpPr/>
          <p:nvPr/>
        </p:nvSpPr>
        <p:spPr bwMode="auto">
          <a:xfrm>
            <a:off x="6037848" y="3201672"/>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 name="Triangle 190">
            <a:extLst>
              <a:ext uri="{FF2B5EF4-FFF2-40B4-BE49-F238E27FC236}">
                <a16:creationId xmlns:a16="http://schemas.microsoft.com/office/drawing/2014/main" id="{2A9A6D0A-414D-4A4D-855B-27B9A0C12506}"/>
              </a:ext>
            </a:extLst>
          </p:cNvPr>
          <p:cNvSpPr/>
          <p:nvPr/>
        </p:nvSpPr>
        <p:spPr bwMode="auto">
          <a:xfrm>
            <a:off x="6284433" y="3206948"/>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 name="Triangle 191">
            <a:extLst>
              <a:ext uri="{FF2B5EF4-FFF2-40B4-BE49-F238E27FC236}">
                <a16:creationId xmlns:a16="http://schemas.microsoft.com/office/drawing/2014/main" id="{6B5C2CBA-8981-F44B-8E31-6EAD6FAC10E3}"/>
              </a:ext>
            </a:extLst>
          </p:cNvPr>
          <p:cNvSpPr/>
          <p:nvPr/>
        </p:nvSpPr>
        <p:spPr bwMode="auto">
          <a:xfrm>
            <a:off x="7063674" y="3299806"/>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 name="Triangle 192">
            <a:extLst>
              <a:ext uri="{FF2B5EF4-FFF2-40B4-BE49-F238E27FC236}">
                <a16:creationId xmlns:a16="http://schemas.microsoft.com/office/drawing/2014/main" id="{27AA9156-0D11-C84A-84CA-9843CBB528F5}"/>
              </a:ext>
            </a:extLst>
          </p:cNvPr>
          <p:cNvSpPr/>
          <p:nvPr/>
        </p:nvSpPr>
        <p:spPr bwMode="auto">
          <a:xfrm>
            <a:off x="6673981" y="3206564"/>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 name="Triangle 193">
            <a:extLst>
              <a:ext uri="{FF2B5EF4-FFF2-40B4-BE49-F238E27FC236}">
                <a16:creationId xmlns:a16="http://schemas.microsoft.com/office/drawing/2014/main" id="{F65813DA-E00D-0445-B8CB-2CB803330824}"/>
              </a:ext>
            </a:extLst>
          </p:cNvPr>
          <p:cNvSpPr/>
          <p:nvPr/>
        </p:nvSpPr>
        <p:spPr bwMode="auto">
          <a:xfrm>
            <a:off x="6373333" y="3210123"/>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Triangle 194">
            <a:extLst>
              <a:ext uri="{FF2B5EF4-FFF2-40B4-BE49-F238E27FC236}">
                <a16:creationId xmlns:a16="http://schemas.microsoft.com/office/drawing/2014/main" id="{6FE7F14D-4127-1942-9F88-11D7044E4F02}"/>
              </a:ext>
            </a:extLst>
          </p:cNvPr>
          <p:cNvSpPr/>
          <p:nvPr/>
        </p:nvSpPr>
        <p:spPr bwMode="auto">
          <a:xfrm>
            <a:off x="6463375" y="3209945"/>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Triangle 195">
            <a:extLst>
              <a:ext uri="{FF2B5EF4-FFF2-40B4-BE49-F238E27FC236}">
                <a16:creationId xmlns:a16="http://schemas.microsoft.com/office/drawing/2014/main" id="{3CCBFC71-8BB0-A444-BAE8-231BAEB53EFE}"/>
              </a:ext>
            </a:extLst>
          </p:cNvPr>
          <p:cNvSpPr/>
          <p:nvPr/>
        </p:nvSpPr>
        <p:spPr bwMode="auto">
          <a:xfrm>
            <a:off x="6537845" y="3212480"/>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Triangle 196">
            <a:extLst>
              <a:ext uri="{FF2B5EF4-FFF2-40B4-BE49-F238E27FC236}">
                <a16:creationId xmlns:a16="http://schemas.microsoft.com/office/drawing/2014/main" id="{63B158E0-8C16-F44A-9114-D3D9CE4EFF09}"/>
              </a:ext>
            </a:extLst>
          </p:cNvPr>
          <p:cNvSpPr/>
          <p:nvPr/>
        </p:nvSpPr>
        <p:spPr bwMode="auto">
          <a:xfrm>
            <a:off x="6596924" y="3212480"/>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Triangle 197">
            <a:extLst>
              <a:ext uri="{FF2B5EF4-FFF2-40B4-BE49-F238E27FC236}">
                <a16:creationId xmlns:a16="http://schemas.microsoft.com/office/drawing/2014/main" id="{A77CE4C8-D395-EC4F-9584-43B86865538C}"/>
              </a:ext>
            </a:extLst>
          </p:cNvPr>
          <p:cNvSpPr/>
          <p:nvPr/>
        </p:nvSpPr>
        <p:spPr bwMode="auto">
          <a:xfrm>
            <a:off x="7457562" y="3304859"/>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Triangle 198">
            <a:extLst>
              <a:ext uri="{FF2B5EF4-FFF2-40B4-BE49-F238E27FC236}">
                <a16:creationId xmlns:a16="http://schemas.microsoft.com/office/drawing/2014/main" id="{3B9558DC-443E-3147-BCCC-A9EADF5F6C1E}"/>
              </a:ext>
            </a:extLst>
          </p:cNvPr>
          <p:cNvSpPr/>
          <p:nvPr/>
        </p:nvSpPr>
        <p:spPr bwMode="auto">
          <a:xfrm>
            <a:off x="7569011" y="3302623"/>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Triangle 199">
            <a:extLst>
              <a:ext uri="{FF2B5EF4-FFF2-40B4-BE49-F238E27FC236}">
                <a16:creationId xmlns:a16="http://schemas.microsoft.com/office/drawing/2014/main" id="{1B03E10F-0F74-9147-92E6-2E277A59A3BD}"/>
              </a:ext>
            </a:extLst>
          </p:cNvPr>
          <p:cNvSpPr/>
          <p:nvPr/>
        </p:nvSpPr>
        <p:spPr bwMode="auto">
          <a:xfrm>
            <a:off x="8039171" y="3405591"/>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Triangle 200">
            <a:extLst>
              <a:ext uri="{FF2B5EF4-FFF2-40B4-BE49-F238E27FC236}">
                <a16:creationId xmlns:a16="http://schemas.microsoft.com/office/drawing/2014/main" id="{D77C3A2F-FFFE-8746-A6A4-E48F734F19C9}"/>
              </a:ext>
            </a:extLst>
          </p:cNvPr>
          <p:cNvSpPr/>
          <p:nvPr/>
        </p:nvSpPr>
        <p:spPr bwMode="auto">
          <a:xfrm>
            <a:off x="8253024" y="3415143"/>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Triangle 201">
            <a:extLst>
              <a:ext uri="{FF2B5EF4-FFF2-40B4-BE49-F238E27FC236}">
                <a16:creationId xmlns:a16="http://schemas.microsoft.com/office/drawing/2014/main" id="{BCE01C1C-B0BB-3A47-B507-1A5CE2CD6291}"/>
              </a:ext>
            </a:extLst>
          </p:cNvPr>
          <p:cNvSpPr/>
          <p:nvPr/>
        </p:nvSpPr>
        <p:spPr bwMode="auto">
          <a:xfrm>
            <a:off x="8359218" y="3415143"/>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Triangle 202">
            <a:extLst>
              <a:ext uri="{FF2B5EF4-FFF2-40B4-BE49-F238E27FC236}">
                <a16:creationId xmlns:a16="http://schemas.microsoft.com/office/drawing/2014/main" id="{6B988C52-6BBE-744B-8CBE-3A7D8766E100}"/>
              </a:ext>
            </a:extLst>
          </p:cNvPr>
          <p:cNvSpPr/>
          <p:nvPr/>
        </p:nvSpPr>
        <p:spPr bwMode="auto">
          <a:xfrm>
            <a:off x="8814575" y="3625809"/>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 name="Triangle 203">
            <a:extLst>
              <a:ext uri="{FF2B5EF4-FFF2-40B4-BE49-F238E27FC236}">
                <a16:creationId xmlns:a16="http://schemas.microsoft.com/office/drawing/2014/main" id="{15B42C6D-1174-B84D-9FC0-8B07A674A3FA}"/>
              </a:ext>
            </a:extLst>
          </p:cNvPr>
          <p:cNvSpPr/>
          <p:nvPr/>
        </p:nvSpPr>
        <p:spPr bwMode="auto">
          <a:xfrm>
            <a:off x="9638810" y="3881552"/>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Triangle 204">
            <a:extLst>
              <a:ext uri="{FF2B5EF4-FFF2-40B4-BE49-F238E27FC236}">
                <a16:creationId xmlns:a16="http://schemas.microsoft.com/office/drawing/2014/main" id="{904FB425-E885-DE4F-A088-094ED3D51B9B}"/>
              </a:ext>
            </a:extLst>
          </p:cNvPr>
          <p:cNvSpPr/>
          <p:nvPr/>
        </p:nvSpPr>
        <p:spPr bwMode="auto">
          <a:xfrm>
            <a:off x="9770625" y="3881614"/>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Triangle 205">
            <a:extLst>
              <a:ext uri="{FF2B5EF4-FFF2-40B4-BE49-F238E27FC236}">
                <a16:creationId xmlns:a16="http://schemas.microsoft.com/office/drawing/2014/main" id="{EA9EEFE6-3E4F-EE42-92F7-EB9603226CE8}"/>
              </a:ext>
            </a:extLst>
          </p:cNvPr>
          <p:cNvSpPr/>
          <p:nvPr/>
        </p:nvSpPr>
        <p:spPr bwMode="auto">
          <a:xfrm>
            <a:off x="10185973" y="3880375"/>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Triangle 206">
            <a:extLst>
              <a:ext uri="{FF2B5EF4-FFF2-40B4-BE49-F238E27FC236}">
                <a16:creationId xmlns:a16="http://schemas.microsoft.com/office/drawing/2014/main" id="{F3758F9B-A0CE-4B42-B34B-1B0F4477C8AF}"/>
              </a:ext>
            </a:extLst>
          </p:cNvPr>
          <p:cNvSpPr/>
          <p:nvPr/>
        </p:nvSpPr>
        <p:spPr bwMode="auto">
          <a:xfrm>
            <a:off x="10369326" y="3880375"/>
            <a:ext cx="90394" cy="77926"/>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738521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279D7-49FB-4243-A7D2-1AB1A5AF62CD}"/>
              </a:ext>
            </a:extLst>
          </p:cNvPr>
          <p:cNvSpPr>
            <a:spLocks noGrp="1"/>
          </p:cNvSpPr>
          <p:nvPr>
            <p:ph type="title"/>
          </p:nvPr>
        </p:nvSpPr>
        <p:spPr/>
        <p:txBody>
          <a:bodyPr/>
          <a:lstStyle/>
          <a:p>
            <a:r>
              <a:rPr lang="en-US" dirty="0"/>
              <a:t>Phase II Trial of Midostaurin in Advanced SM: Safety</a:t>
            </a:r>
          </a:p>
        </p:txBody>
      </p:sp>
      <p:sp>
        <p:nvSpPr>
          <p:cNvPr id="20" name="Content Placeholder 19">
            <a:extLst>
              <a:ext uri="{FF2B5EF4-FFF2-40B4-BE49-F238E27FC236}">
                <a16:creationId xmlns:a16="http://schemas.microsoft.com/office/drawing/2014/main" id="{5FA08055-DA75-49FE-8E1D-1F43D852B9B1}"/>
              </a:ext>
            </a:extLst>
          </p:cNvPr>
          <p:cNvSpPr>
            <a:spLocks noGrp="1"/>
          </p:cNvSpPr>
          <p:nvPr>
            <p:ph sz="half" idx="2"/>
          </p:nvPr>
        </p:nvSpPr>
        <p:spPr>
          <a:xfrm>
            <a:off x="6252634" y="3743938"/>
            <a:ext cx="5229570" cy="2481877"/>
          </a:xfrm>
        </p:spPr>
        <p:txBody>
          <a:bodyPr/>
          <a:lstStyle/>
          <a:p>
            <a:r>
              <a:rPr lang="en-US" sz="2400" dirty="0"/>
              <a:t>Median duration of exposure: </a:t>
            </a:r>
            <a:br>
              <a:rPr lang="en-US" sz="2400" dirty="0"/>
            </a:br>
            <a:r>
              <a:rPr lang="en-US" sz="2400" dirty="0"/>
              <a:t>11.4 mo (range: 0.3-51.5)</a:t>
            </a:r>
          </a:p>
          <a:p>
            <a:r>
              <a:rPr lang="en-US" sz="2400" dirty="0"/>
              <a:t>Dose reductions in 56%</a:t>
            </a:r>
          </a:p>
          <a:p>
            <a:r>
              <a:rPr lang="en-US" sz="2400" dirty="0"/>
              <a:t>Treatment discontinued in 72%</a:t>
            </a:r>
          </a:p>
          <a:p>
            <a:pPr lvl="1"/>
            <a:r>
              <a:rPr lang="en-US" sz="2200" dirty="0"/>
              <a:t>Most commonly due to PD (33%) and AEs (22%)</a:t>
            </a:r>
          </a:p>
        </p:txBody>
      </p:sp>
      <p:graphicFrame>
        <p:nvGraphicFramePr>
          <p:cNvPr id="6" name="Group 3">
            <a:extLst>
              <a:ext uri="{FF2B5EF4-FFF2-40B4-BE49-F238E27FC236}">
                <a16:creationId xmlns:a16="http://schemas.microsoft.com/office/drawing/2014/main" id="{66859831-8AFA-4A8E-A677-5CC8F531B8B1}"/>
              </a:ext>
            </a:extLst>
          </p:cNvPr>
          <p:cNvGraphicFramePr>
            <a:graphicFrameLocks/>
          </p:cNvGraphicFramePr>
          <p:nvPr>
            <p:extLst>
              <p:ext uri="{D42A27DB-BD31-4B8C-83A1-F6EECF244321}">
                <p14:modId xmlns:p14="http://schemas.microsoft.com/office/powerpoint/2010/main" val="3255571173"/>
              </p:ext>
            </p:extLst>
          </p:nvPr>
        </p:nvGraphicFramePr>
        <p:xfrm>
          <a:off x="522288" y="1610437"/>
          <a:ext cx="5373688" cy="4572176"/>
        </p:xfrm>
        <a:graphic>
          <a:graphicData uri="http://schemas.openxmlformats.org/drawingml/2006/table">
            <a:tbl>
              <a:tblPr/>
              <a:tblGrid>
                <a:gridCol w="2041618">
                  <a:extLst>
                    <a:ext uri="{9D8B030D-6E8A-4147-A177-3AD203B41FA5}">
                      <a16:colId xmlns:a16="http://schemas.microsoft.com/office/drawing/2014/main" val="20000"/>
                    </a:ext>
                  </a:extLst>
                </a:gridCol>
                <a:gridCol w="1666035">
                  <a:extLst>
                    <a:ext uri="{9D8B030D-6E8A-4147-A177-3AD203B41FA5}">
                      <a16:colId xmlns:a16="http://schemas.microsoft.com/office/drawing/2014/main" val="20001"/>
                    </a:ext>
                  </a:extLst>
                </a:gridCol>
                <a:gridCol w="1666035">
                  <a:extLst>
                    <a:ext uri="{9D8B030D-6E8A-4147-A177-3AD203B41FA5}">
                      <a16:colId xmlns:a16="http://schemas.microsoft.com/office/drawing/2014/main" val="20002"/>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Nonhematologic AEs in ≥20% of Patients,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ITT (N = 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242706449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92 (79)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77 (66)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Peripheral edema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677781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Abdominal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072359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9262708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Pyrexia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8624988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12192202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Headache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27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225636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Back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862882500"/>
                  </a:ext>
                </a:extLst>
              </a:tr>
            </a:tbl>
          </a:graphicData>
        </a:graphic>
      </p:graphicFrame>
      <p:graphicFrame>
        <p:nvGraphicFramePr>
          <p:cNvPr id="9" name="Group 3">
            <a:extLst>
              <a:ext uri="{FF2B5EF4-FFF2-40B4-BE49-F238E27FC236}">
                <a16:creationId xmlns:a16="http://schemas.microsoft.com/office/drawing/2014/main" id="{46E5383A-70DD-4A32-B69C-5DCDEA4496BF}"/>
              </a:ext>
            </a:extLst>
          </p:cNvPr>
          <p:cNvGraphicFramePr>
            <a:graphicFrameLocks/>
          </p:cNvGraphicFramePr>
          <p:nvPr>
            <p:extLst>
              <p:ext uri="{D42A27DB-BD31-4B8C-83A1-F6EECF244321}">
                <p14:modId xmlns:p14="http://schemas.microsoft.com/office/powerpoint/2010/main" val="3712325183"/>
              </p:ext>
            </p:extLst>
          </p:nvPr>
        </p:nvGraphicFramePr>
        <p:xfrm>
          <a:off x="6100763" y="1610437"/>
          <a:ext cx="5411789" cy="1828880"/>
        </p:xfrm>
        <a:graphic>
          <a:graphicData uri="http://schemas.openxmlformats.org/drawingml/2006/table">
            <a:tbl>
              <a:tblPr/>
              <a:tblGrid>
                <a:gridCol w="2525845">
                  <a:extLst>
                    <a:ext uri="{9D8B030D-6E8A-4147-A177-3AD203B41FA5}">
                      <a16:colId xmlns:a16="http://schemas.microsoft.com/office/drawing/2014/main" val="20000"/>
                    </a:ext>
                  </a:extLst>
                </a:gridCol>
                <a:gridCol w="1442972">
                  <a:extLst>
                    <a:ext uri="{9D8B030D-6E8A-4147-A177-3AD203B41FA5}">
                      <a16:colId xmlns:a16="http://schemas.microsoft.com/office/drawing/2014/main" val="20001"/>
                    </a:ext>
                  </a:extLst>
                </a:gridCol>
                <a:gridCol w="1442972">
                  <a:extLst>
                    <a:ext uri="{9D8B030D-6E8A-4147-A177-3AD203B41FA5}">
                      <a16:colId xmlns:a16="http://schemas.microsoft.com/office/drawing/2014/main" val="20002"/>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New/Worsening Hematologic 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ITT (N = 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Any Grade</a:t>
                      </a: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242706449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56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73 (63)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 (41)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60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14" name="Text Box 15">
            <a:extLst>
              <a:ext uri="{FF2B5EF4-FFF2-40B4-BE49-F238E27FC236}">
                <a16:creationId xmlns:a16="http://schemas.microsoft.com/office/drawing/2014/main" id="{346F7E1E-1FE8-4922-83DA-79CDCC0DE5E4}"/>
              </a:ext>
            </a:extLst>
          </p:cNvPr>
          <p:cNvSpPr txBox="1">
            <a:spLocks noChangeArrowheads="1"/>
          </p:cNvSpPr>
          <p:nvPr/>
        </p:nvSpPr>
        <p:spPr bwMode="auto">
          <a:xfrm>
            <a:off x="436501" y="6366625"/>
            <a:ext cx="5664262"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Gotlib. NEJM. 2016;374:2530.</a:t>
            </a:r>
            <a:endParaRPr lang="en-US" altLang="en-US" sz="1200" b="0" dirty="0">
              <a:solidFill>
                <a:schemeClr val="bg2"/>
              </a:solidFill>
              <a:latin typeface="Calibri" panose="020F0502020204030204" pitchFamily="34" charset="0"/>
              <a:cs typeface="+mn-cs"/>
            </a:endParaRPr>
          </a:p>
        </p:txBody>
      </p:sp>
      <p:grpSp>
        <p:nvGrpSpPr>
          <p:cNvPr id="15" name="Group 14">
            <a:extLst>
              <a:ext uri="{FF2B5EF4-FFF2-40B4-BE49-F238E27FC236}">
                <a16:creationId xmlns:a16="http://schemas.microsoft.com/office/drawing/2014/main" id="{4BEE7A19-E1B6-4A18-A0E7-4846E57785BD}"/>
              </a:ext>
            </a:extLst>
          </p:cNvPr>
          <p:cNvGrpSpPr/>
          <p:nvPr/>
        </p:nvGrpSpPr>
        <p:grpSpPr>
          <a:xfrm>
            <a:off x="9392911" y="6207927"/>
            <a:ext cx="2488502" cy="454909"/>
            <a:chOff x="9392911" y="6207927"/>
            <a:chExt cx="2488502" cy="454909"/>
          </a:xfrm>
        </p:grpSpPr>
        <p:pic>
          <p:nvPicPr>
            <p:cNvPr id="16" name="Picture 15" descr="A picture containing text, ax, wheel&#10;&#10;Description automatically generated">
              <a:extLst>
                <a:ext uri="{FF2B5EF4-FFF2-40B4-BE49-F238E27FC236}">
                  <a16:creationId xmlns:a16="http://schemas.microsoft.com/office/drawing/2014/main" id="{FA6F93E6-D720-4F82-A7A2-5CFEE3CA97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7" name="Rectangle 8">
              <a:extLst>
                <a:ext uri="{FF2B5EF4-FFF2-40B4-BE49-F238E27FC236}">
                  <a16:creationId xmlns:a16="http://schemas.microsoft.com/office/drawing/2014/main" id="{77DA385E-4113-46EA-B507-6FAC19C04B5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24" name="Text Box 30">
            <a:extLst>
              <a:ext uri="{FF2B5EF4-FFF2-40B4-BE49-F238E27FC236}">
                <a16:creationId xmlns:a16="http://schemas.microsoft.com/office/drawing/2014/main" id="{D0001C96-BE2E-4DE2-9B0B-B09BE537752A}"/>
              </a:ext>
            </a:extLst>
          </p:cNvPr>
          <p:cNvSpPr txBox="1">
            <a:spLocks noChangeArrowheads="1"/>
          </p:cNvSpPr>
          <p:nvPr/>
        </p:nvSpPr>
        <p:spPr bwMode="auto">
          <a:xfrm>
            <a:off x="6138863" y="3452813"/>
            <a:ext cx="5373689"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*Assessed in n = 115.</a:t>
            </a:r>
          </a:p>
        </p:txBody>
      </p:sp>
    </p:spTree>
    <p:extLst>
      <p:ext uri="{BB962C8B-B14F-4D97-AF65-F5344CB8AC3E}">
        <p14:creationId xmlns:p14="http://schemas.microsoft.com/office/powerpoint/2010/main" val="5807439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6D5D4-726F-4CDB-8E61-CB1C2177270D}"/>
              </a:ext>
            </a:extLst>
          </p:cNvPr>
          <p:cNvSpPr>
            <a:spLocks noGrp="1"/>
          </p:cNvSpPr>
          <p:nvPr>
            <p:ph type="title"/>
          </p:nvPr>
        </p:nvSpPr>
        <p:spPr/>
        <p:txBody>
          <a:bodyPr/>
          <a:lstStyle/>
          <a:p>
            <a:r>
              <a:rPr lang="en-US" dirty="0"/>
              <a:t>Avapritinib</a:t>
            </a:r>
          </a:p>
        </p:txBody>
      </p:sp>
      <p:sp>
        <p:nvSpPr>
          <p:cNvPr id="3" name="Content Placeholder 2">
            <a:extLst>
              <a:ext uri="{FF2B5EF4-FFF2-40B4-BE49-F238E27FC236}">
                <a16:creationId xmlns:a16="http://schemas.microsoft.com/office/drawing/2014/main" id="{A79D99F8-3685-41A5-BC78-74F0EE00D681}"/>
              </a:ext>
            </a:extLst>
          </p:cNvPr>
          <p:cNvSpPr>
            <a:spLocks noGrp="1"/>
          </p:cNvSpPr>
          <p:nvPr>
            <p:ph idx="1"/>
          </p:nvPr>
        </p:nvSpPr>
        <p:spPr/>
        <p:txBody>
          <a:bodyPr/>
          <a:lstStyle/>
          <a:p>
            <a:r>
              <a:rPr lang="en-US" dirty="0"/>
              <a:t>TKI with selective activity against </a:t>
            </a:r>
            <a:r>
              <a:rPr lang="en-US" i="1" dirty="0"/>
              <a:t>KIT </a:t>
            </a:r>
            <a:r>
              <a:rPr lang="en-US" dirty="0"/>
              <a:t>D816V as well as </a:t>
            </a:r>
            <a:r>
              <a:rPr lang="en-US" i="1" dirty="0"/>
              <a:t>PDGFRA</a:t>
            </a:r>
            <a:r>
              <a:rPr lang="en-US" dirty="0"/>
              <a:t>, </a:t>
            </a:r>
            <a:r>
              <a:rPr lang="en-US" i="1" dirty="0"/>
              <a:t>PDGFRA </a:t>
            </a:r>
            <a:r>
              <a:rPr lang="en-US" dirty="0"/>
              <a:t>mutants, and </a:t>
            </a:r>
            <a:r>
              <a:rPr lang="en-US" i="1" dirty="0"/>
              <a:t>KIT </a:t>
            </a:r>
            <a:r>
              <a:rPr lang="en-US" dirty="0"/>
              <a:t>exon 11, 11/17, and 17 mutants</a:t>
            </a:r>
            <a:r>
              <a:rPr lang="en-US" baseline="30000" dirty="0"/>
              <a:t>1,2</a:t>
            </a:r>
            <a:endParaRPr lang="en-US" dirty="0"/>
          </a:p>
          <a:p>
            <a:pPr lvl="1"/>
            <a:r>
              <a:rPr lang="en-US" dirty="0"/>
              <a:t>IC</a:t>
            </a:r>
            <a:r>
              <a:rPr lang="en-US" baseline="-25000" dirty="0"/>
              <a:t>50</a:t>
            </a:r>
            <a:r>
              <a:rPr lang="en-US" dirty="0"/>
              <a:t> of 0.27 nM against </a:t>
            </a:r>
            <a:r>
              <a:rPr lang="en-US" i="1" dirty="0"/>
              <a:t>KIT</a:t>
            </a:r>
            <a:r>
              <a:rPr lang="en-US" dirty="0"/>
              <a:t> D816V vs 73 nM against wildtype </a:t>
            </a:r>
            <a:r>
              <a:rPr lang="en-US" i="1" dirty="0"/>
              <a:t>KIT</a:t>
            </a:r>
            <a:endParaRPr lang="en-US" dirty="0"/>
          </a:p>
          <a:p>
            <a:r>
              <a:rPr lang="en-US" dirty="0"/>
              <a:t>FDA approved for treatment of adults with advanced SM, which includes aggressive SM, SM-AHN, and MCL</a:t>
            </a:r>
            <a:r>
              <a:rPr lang="en-US" baseline="30000" dirty="0"/>
              <a:t>2</a:t>
            </a:r>
            <a:endParaRPr lang="en-US" dirty="0"/>
          </a:p>
          <a:p>
            <a:pPr lvl="1"/>
            <a:r>
              <a:rPr lang="en-US" dirty="0"/>
              <a:t>Not recommended for patients with advanced SM with PLT &lt;50 x10</a:t>
            </a:r>
            <a:r>
              <a:rPr lang="en-US" baseline="30000" dirty="0"/>
              <a:t>9</a:t>
            </a:r>
            <a:r>
              <a:rPr lang="en-US" dirty="0"/>
              <a:t>/L</a:t>
            </a:r>
          </a:p>
          <a:p>
            <a:r>
              <a:rPr lang="en-US" dirty="0"/>
              <a:t>FDA approval based on phase I EXPLORER and phase II PATHFINDER trials</a:t>
            </a:r>
            <a:r>
              <a:rPr lang="en-US" baseline="30000" dirty="0"/>
              <a:t>3-5</a:t>
            </a:r>
            <a:endParaRPr lang="en-US" dirty="0"/>
          </a:p>
          <a:p>
            <a:endParaRPr lang="en-US" dirty="0"/>
          </a:p>
        </p:txBody>
      </p:sp>
      <p:sp>
        <p:nvSpPr>
          <p:cNvPr id="4" name="Text Box 15">
            <a:extLst>
              <a:ext uri="{FF2B5EF4-FFF2-40B4-BE49-F238E27FC236}">
                <a16:creationId xmlns:a16="http://schemas.microsoft.com/office/drawing/2014/main" id="{3BF76BDE-6178-4CD4-872B-73E8CAA82C74}"/>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Evans. Sci </a:t>
            </a:r>
            <a:r>
              <a:rPr lang="en-US" altLang="en-US" sz="1200" b="0" spc="-10" dirty="0" err="1">
                <a:solidFill>
                  <a:schemeClr val="bg2"/>
                </a:solidFill>
                <a:latin typeface="Calibri" panose="020F0502020204030204" pitchFamily="34" charset="0"/>
                <a:cs typeface="+mn-cs"/>
              </a:rPr>
              <a:t>Transl</a:t>
            </a:r>
            <a:r>
              <a:rPr lang="en-US" altLang="en-US" sz="1200" b="0" spc="-10" dirty="0">
                <a:solidFill>
                  <a:schemeClr val="bg2"/>
                </a:solidFill>
                <a:latin typeface="Calibri" panose="020F0502020204030204" pitchFamily="34" charset="0"/>
                <a:cs typeface="+mn-cs"/>
              </a:rPr>
              <a:t> Med. 2017;9:eaao1690. 2. Avapritinib PI. 3. FDA. FDA approves avapritinib for advanced systemic mastocytosis. 4. DeAngelo. Nat Med. 2021;27:2183. 5. </a:t>
            </a:r>
            <a:r>
              <a:rPr lang="en-US" altLang="en-US" sz="1200" b="0" spc="-10" dirty="0" err="1">
                <a:solidFill>
                  <a:schemeClr val="bg2"/>
                </a:solidFill>
                <a:latin typeface="Calibri" panose="020F0502020204030204" pitchFamily="34" charset="0"/>
                <a:cs typeface="+mn-cs"/>
              </a:rPr>
              <a:t>Gotlib</a:t>
            </a:r>
            <a:r>
              <a:rPr lang="en-US" altLang="en-US" sz="1200" b="0" spc="-10" dirty="0">
                <a:solidFill>
                  <a:schemeClr val="bg2"/>
                </a:solidFill>
                <a:latin typeface="Calibri" panose="020F0502020204030204" pitchFamily="34" charset="0"/>
                <a:cs typeface="+mn-cs"/>
              </a:rPr>
              <a:t>. Nat Med. 2021;27:2192. </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CA3A3954-363C-406A-8DF2-18302C534EEA}"/>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CBD67D81-BBA0-4E8E-B640-53D9E90557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E7A2F0FC-B626-4C8E-9D4B-A2B39A3F134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82834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6DD26-AE42-4AEC-8E97-3F0734A43FEE}"/>
              </a:ext>
            </a:extLst>
          </p:cNvPr>
          <p:cNvSpPr>
            <a:spLocks noGrp="1"/>
          </p:cNvSpPr>
          <p:nvPr>
            <p:ph type="title"/>
          </p:nvPr>
        </p:nvSpPr>
        <p:spPr/>
        <p:txBody>
          <a:bodyPr/>
          <a:lstStyle/>
          <a:p>
            <a:r>
              <a:rPr lang="en-US" dirty="0"/>
              <a:t>Phase I EXPLORER Trial of Avapritinib in Patients With AdvSM</a:t>
            </a:r>
          </a:p>
        </p:txBody>
      </p:sp>
      <p:sp>
        <p:nvSpPr>
          <p:cNvPr id="4" name="Text Box 15">
            <a:extLst>
              <a:ext uri="{FF2B5EF4-FFF2-40B4-BE49-F238E27FC236}">
                <a16:creationId xmlns:a16="http://schemas.microsoft.com/office/drawing/2014/main" id="{BFC1B445-1896-4A91-AB6F-34351D09206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DeAngelo. Nat Med. 2021;27:2183. 2. NCT02561988. 3. </a:t>
            </a:r>
            <a:r>
              <a:rPr lang="en-US" altLang="en-US" sz="1200" b="0" spc="-10" dirty="0" err="1">
                <a:solidFill>
                  <a:schemeClr val="bg2"/>
                </a:solidFill>
                <a:latin typeface="Calibri" panose="020F0502020204030204" pitchFamily="34" charset="0"/>
                <a:cs typeface="+mn-cs"/>
              </a:rPr>
              <a:t>Shomali</a:t>
            </a:r>
            <a:r>
              <a:rPr lang="en-US" altLang="en-US" sz="1200" b="0" spc="-10" dirty="0">
                <a:solidFill>
                  <a:schemeClr val="bg2"/>
                </a:solidFill>
                <a:latin typeface="Calibri" panose="020F0502020204030204" pitchFamily="34" charset="0"/>
                <a:cs typeface="+mn-cs"/>
              </a:rPr>
              <a:t>. Int J Mol Sci. 2021;22:2983.</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DDD890DD-8B7F-43AA-8130-6C99CEFEB93A}"/>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496F7598-E7CB-4550-A336-9D68AF9A78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5BB668C6-D2DC-4DF3-8B40-47D2C2C2457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8" name="Content Placeholder 7">
            <a:extLst>
              <a:ext uri="{FF2B5EF4-FFF2-40B4-BE49-F238E27FC236}">
                <a16:creationId xmlns:a16="http://schemas.microsoft.com/office/drawing/2014/main" id="{CDC4C20A-5E70-4AFF-ACD8-BB1CAA2B72FA}"/>
              </a:ext>
            </a:extLst>
          </p:cNvPr>
          <p:cNvSpPr>
            <a:spLocks noGrp="1"/>
          </p:cNvSpPr>
          <p:nvPr>
            <p:ph idx="1"/>
          </p:nvPr>
        </p:nvSpPr>
        <p:spPr>
          <a:xfrm>
            <a:off x="604675" y="1513047"/>
            <a:ext cx="10877529" cy="504949"/>
          </a:xfrm>
        </p:spPr>
        <p:txBody>
          <a:bodyPr/>
          <a:lstStyle/>
          <a:p>
            <a:r>
              <a:rPr lang="en-US" sz="2200" dirty="0"/>
              <a:t>International, open-label, dose-escalation/-expansion phase I trial</a:t>
            </a:r>
            <a:r>
              <a:rPr lang="en-US" sz="2200" baseline="30000" dirty="0"/>
              <a:t>1,2</a:t>
            </a:r>
            <a:endParaRPr lang="en-US" sz="2200" dirty="0"/>
          </a:p>
        </p:txBody>
      </p:sp>
      <p:sp>
        <p:nvSpPr>
          <p:cNvPr id="9" name="Text Box 45">
            <a:extLst>
              <a:ext uri="{FF2B5EF4-FFF2-40B4-BE49-F238E27FC236}">
                <a16:creationId xmlns:a16="http://schemas.microsoft.com/office/drawing/2014/main" id="{6FD2F223-6F6C-478F-959A-0219C6F88AC4}"/>
              </a:ext>
            </a:extLst>
          </p:cNvPr>
          <p:cNvSpPr txBox="1">
            <a:spLocks noChangeArrowheads="1"/>
          </p:cNvSpPr>
          <p:nvPr/>
        </p:nvSpPr>
        <p:spPr bwMode="auto">
          <a:xfrm>
            <a:off x="627064" y="2769867"/>
            <a:ext cx="294458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Adults with advSM*; PLT ≥50 x 10</a:t>
            </a:r>
            <a:r>
              <a:rPr lang="en-GB" altLang="en-US" sz="1800" b="0" baseline="30000" dirty="0">
                <a:solidFill>
                  <a:schemeClr val="bg1"/>
                </a:solidFill>
                <a:latin typeface="Calibri" panose="020F0502020204030204" pitchFamily="34" charset="0"/>
              </a:rPr>
              <a:t>9</a:t>
            </a:r>
            <a:r>
              <a:rPr lang="en-GB" altLang="en-US" sz="1800" b="0" dirty="0">
                <a:solidFill>
                  <a:schemeClr val="bg1"/>
                </a:solidFill>
                <a:latin typeface="Calibri" panose="020F0502020204030204" pitchFamily="34" charset="0"/>
              </a:rPr>
              <a:t>/L</a:t>
            </a:r>
            <a:r>
              <a:rPr lang="en-GB" altLang="en-US" sz="1800" b="0" baseline="30000" dirty="0">
                <a:solidFill>
                  <a:schemeClr val="bg1"/>
                </a:solidFill>
                <a:latin typeface="Calibri" panose="020F0502020204030204" pitchFamily="34" charset="0"/>
              </a:rPr>
              <a:t>†</a:t>
            </a:r>
            <a:r>
              <a:rPr lang="en-GB" altLang="en-US" sz="1800" b="0" dirty="0">
                <a:solidFill>
                  <a:schemeClr val="bg1"/>
                </a:solidFill>
                <a:latin typeface="Calibri" panose="020F0502020204030204" pitchFamily="34" charset="0"/>
              </a:rPr>
              <a:t>; ECOG PS 0-3</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69)</a:t>
            </a:r>
            <a:endParaRPr lang="en-US" altLang="en-US" sz="1800" b="0" dirty="0">
              <a:solidFill>
                <a:schemeClr val="bg1"/>
              </a:solidFill>
              <a:latin typeface="Calibri" panose="020F0502020204030204" pitchFamily="34" charset="0"/>
            </a:endParaRPr>
          </a:p>
        </p:txBody>
      </p:sp>
      <p:sp>
        <p:nvSpPr>
          <p:cNvPr id="11" name="Rectangle 49">
            <a:extLst>
              <a:ext uri="{FF2B5EF4-FFF2-40B4-BE49-F238E27FC236}">
                <a16:creationId xmlns:a16="http://schemas.microsoft.com/office/drawing/2014/main" id="{58CE94B1-B56D-46FA-8440-30E83BB3E9D6}"/>
              </a:ext>
            </a:extLst>
          </p:cNvPr>
          <p:cNvSpPr>
            <a:spLocks noChangeArrowheads="1"/>
          </p:cNvSpPr>
          <p:nvPr/>
        </p:nvSpPr>
        <p:spPr bwMode="auto">
          <a:xfrm>
            <a:off x="4458290" y="2658580"/>
            <a:ext cx="2185286" cy="86890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Avapritinib </a:t>
            </a:r>
            <a:r>
              <a:rPr lang="en-US" altLang="en-US" sz="1800" b="0" dirty="0">
                <a:solidFill>
                  <a:schemeClr val="tx1"/>
                </a:solidFill>
                <a:latin typeface="Calibri" panose="020F0502020204030204" pitchFamily="34" charset="0"/>
              </a:rPr>
              <a:t>starting at 30-400 mg PO QD in 28-day cycles</a:t>
            </a:r>
          </a:p>
        </p:txBody>
      </p:sp>
      <p:sp>
        <p:nvSpPr>
          <p:cNvPr id="12" name="Line 52">
            <a:extLst>
              <a:ext uri="{FF2B5EF4-FFF2-40B4-BE49-F238E27FC236}">
                <a16:creationId xmlns:a16="http://schemas.microsoft.com/office/drawing/2014/main" id="{B67E42E2-0C59-46AD-B409-72C2E4FD8540}"/>
              </a:ext>
            </a:extLst>
          </p:cNvPr>
          <p:cNvSpPr>
            <a:spLocks noChangeShapeType="1"/>
          </p:cNvSpPr>
          <p:nvPr/>
        </p:nvSpPr>
        <p:spPr bwMode="auto">
          <a:xfrm>
            <a:off x="6847182" y="3093032"/>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3" name="Line 52">
            <a:extLst>
              <a:ext uri="{FF2B5EF4-FFF2-40B4-BE49-F238E27FC236}">
                <a16:creationId xmlns:a16="http://schemas.microsoft.com/office/drawing/2014/main" id="{FAB8E6C0-19D3-4F79-9F1B-7BB780A0669E}"/>
              </a:ext>
            </a:extLst>
          </p:cNvPr>
          <p:cNvSpPr>
            <a:spLocks noChangeShapeType="1"/>
          </p:cNvSpPr>
          <p:nvPr/>
        </p:nvSpPr>
        <p:spPr bwMode="auto">
          <a:xfrm>
            <a:off x="3775259" y="3093032"/>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4" name="Text Box 30">
            <a:extLst>
              <a:ext uri="{FF2B5EF4-FFF2-40B4-BE49-F238E27FC236}">
                <a16:creationId xmlns:a16="http://schemas.microsoft.com/office/drawing/2014/main" id="{391EF567-7A25-466D-8F05-52263EB497C1}"/>
              </a:ext>
            </a:extLst>
          </p:cNvPr>
          <p:cNvSpPr txBox="1">
            <a:spLocks noChangeArrowheads="1"/>
          </p:cNvSpPr>
          <p:nvPr/>
        </p:nvSpPr>
        <p:spPr bwMode="auto">
          <a:xfrm>
            <a:off x="727077" y="3744912"/>
            <a:ext cx="11069637"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*Part 1 (dose escalation) also enrolled patients with relapsed/refractory myeloid malignancies with aberrant KIT or PDGFR signaling. </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To reduce risk of intracranial bleeding, threshold raised from initial requirement of PLT ≥25 x 10</a:t>
            </a:r>
            <a:r>
              <a:rPr lang="en-US" altLang="en-US" sz="1400" b="0" baseline="30000" dirty="0">
                <a:solidFill>
                  <a:schemeClr val="bg1"/>
                </a:solidFill>
                <a:latin typeface="Calibri" panose="020F0502020204030204" pitchFamily="34" charset="0"/>
              </a:rPr>
              <a:t>9</a:t>
            </a:r>
            <a:r>
              <a:rPr lang="en-US" altLang="en-US" sz="1400" b="0" dirty="0">
                <a:solidFill>
                  <a:schemeClr val="bg1"/>
                </a:solidFill>
                <a:latin typeface="Calibri" panose="020F0502020204030204" pitchFamily="34" charset="0"/>
              </a:rPr>
              <a:t>/L.</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Protocol amended to include a second expansion cohort receiving 200 mg; first cohort received 300 mg.</a:t>
            </a:r>
          </a:p>
        </p:txBody>
      </p:sp>
      <p:sp>
        <p:nvSpPr>
          <p:cNvPr id="21" name="Content Placeholder 2">
            <a:extLst>
              <a:ext uri="{FF2B5EF4-FFF2-40B4-BE49-F238E27FC236}">
                <a16:creationId xmlns:a16="http://schemas.microsoft.com/office/drawing/2014/main" id="{1B484D0D-73CC-40DA-91C7-39A2DE1B2765}"/>
              </a:ext>
            </a:extLst>
          </p:cNvPr>
          <p:cNvSpPr txBox="1">
            <a:spLocks/>
          </p:cNvSpPr>
          <p:nvPr/>
        </p:nvSpPr>
        <p:spPr bwMode="auto">
          <a:xfrm>
            <a:off x="601819" y="4436202"/>
            <a:ext cx="10880383" cy="175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b="1" kern="0" dirty="0"/>
              <a:t>Primary endpoints:</a:t>
            </a:r>
            <a:r>
              <a:rPr lang="en-US" sz="2200" b="0" kern="0" dirty="0"/>
              <a:t> MTD, RP2D, safety</a:t>
            </a:r>
            <a:r>
              <a:rPr lang="en-US" sz="2200" b="0" kern="0" baseline="30000" dirty="0"/>
              <a:t>1,2</a:t>
            </a:r>
            <a:endParaRPr lang="en-US" sz="2200" b="0" kern="0" dirty="0"/>
          </a:p>
          <a:p>
            <a:r>
              <a:rPr lang="en-US" sz="2200" b="1" kern="0" dirty="0"/>
              <a:t>Secondary endpoints: </a:t>
            </a:r>
            <a:r>
              <a:rPr lang="en-US" sz="2200" b="0" kern="0" dirty="0"/>
              <a:t>ORR based on measurable C-finding responses (</a:t>
            </a:r>
            <a:r>
              <a:rPr lang="en-US" sz="2200" b="0" kern="0" dirty="0" err="1"/>
              <a:t>mIWG</a:t>
            </a:r>
            <a:r>
              <a:rPr lang="en-US" sz="2200" b="0" kern="0" dirty="0"/>
              <a:t>-MRT-ECNM criteria</a:t>
            </a:r>
            <a:r>
              <a:rPr lang="en-US" sz="2200" b="0" kern="0" baseline="30000" dirty="0"/>
              <a:t>3</a:t>
            </a:r>
            <a:r>
              <a:rPr lang="en-US" sz="2200" b="0" kern="0" dirty="0"/>
              <a:t>), PK, DoR, mast cell burden, PRO (part 2 only)</a:t>
            </a:r>
            <a:r>
              <a:rPr lang="en-US" sz="2200" b="0" kern="0" baseline="30000" dirty="0"/>
              <a:t>1,2</a:t>
            </a:r>
            <a:endParaRPr lang="en-US" sz="2200" b="0" kern="0" dirty="0"/>
          </a:p>
          <a:p>
            <a:r>
              <a:rPr lang="en-US" sz="2200" kern="0" dirty="0"/>
              <a:t>Exploratory endpoints: </a:t>
            </a:r>
            <a:r>
              <a:rPr lang="en-US" sz="2200" b="0" kern="0" dirty="0"/>
              <a:t>TTR, PFS, OS</a:t>
            </a:r>
            <a:r>
              <a:rPr lang="en-US" sz="2200" b="0" kern="0" baseline="30000" dirty="0"/>
              <a:t>1,2</a:t>
            </a:r>
            <a:endParaRPr lang="en-US" sz="2200" kern="0" dirty="0"/>
          </a:p>
        </p:txBody>
      </p:sp>
      <p:sp>
        <p:nvSpPr>
          <p:cNvPr id="24" name="TextBox 23">
            <a:extLst>
              <a:ext uri="{FF2B5EF4-FFF2-40B4-BE49-F238E27FC236}">
                <a16:creationId xmlns:a16="http://schemas.microsoft.com/office/drawing/2014/main" id="{9322D530-4396-4CFA-883E-F2811B303A46}"/>
              </a:ext>
            </a:extLst>
          </p:cNvPr>
          <p:cNvSpPr txBox="1"/>
          <p:nvPr/>
        </p:nvSpPr>
        <p:spPr bwMode="auto">
          <a:xfrm>
            <a:off x="4345282" y="1999725"/>
            <a:ext cx="241130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Part 1: Dose Escalation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3+3 Design</a:t>
            </a:r>
          </a:p>
        </p:txBody>
      </p:sp>
      <p:sp>
        <p:nvSpPr>
          <p:cNvPr id="26" name="TextBox 25">
            <a:extLst>
              <a:ext uri="{FF2B5EF4-FFF2-40B4-BE49-F238E27FC236}">
                <a16:creationId xmlns:a16="http://schemas.microsoft.com/office/drawing/2014/main" id="{4DC1B8A0-59DB-442A-A271-5E8C506DEA4A}"/>
              </a:ext>
            </a:extLst>
          </p:cNvPr>
          <p:cNvSpPr txBox="1"/>
          <p:nvPr/>
        </p:nvSpPr>
        <p:spPr bwMode="auto">
          <a:xfrm>
            <a:off x="7438718" y="2276650"/>
            <a:ext cx="23682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Part 2: Dose Expansion</a:t>
            </a:r>
          </a:p>
        </p:txBody>
      </p:sp>
      <p:sp>
        <p:nvSpPr>
          <p:cNvPr id="27" name="Rectangle 49">
            <a:extLst>
              <a:ext uri="{FF2B5EF4-FFF2-40B4-BE49-F238E27FC236}">
                <a16:creationId xmlns:a16="http://schemas.microsoft.com/office/drawing/2014/main" id="{CE9EA6CF-34A7-41FC-BC84-ED6E7AAECCA0}"/>
              </a:ext>
            </a:extLst>
          </p:cNvPr>
          <p:cNvSpPr>
            <a:spLocks noChangeArrowheads="1"/>
          </p:cNvSpPr>
          <p:nvPr/>
        </p:nvSpPr>
        <p:spPr bwMode="auto">
          <a:xfrm>
            <a:off x="7530214" y="2658580"/>
            <a:ext cx="2185286" cy="86890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Avapritinib </a:t>
            </a:r>
            <a:r>
              <a:rPr lang="en-US" altLang="en-US" sz="1800" b="0" dirty="0">
                <a:solidFill>
                  <a:schemeClr val="tx1"/>
                </a:solidFill>
                <a:latin typeface="Calibri" panose="020F0502020204030204" pitchFamily="34" charset="0"/>
              </a:rPr>
              <a:t>starting at 200 or 300 mg PO QD</a:t>
            </a:r>
            <a:r>
              <a:rPr lang="en-US" altLang="en-US" sz="1800" b="0" baseline="30000" dirty="0">
                <a:solidFill>
                  <a:schemeClr val="tx1"/>
                </a:solidFill>
                <a:latin typeface="Calibri" panose="020F0502020204030204" pitchFamily="34" charset="0"/>
              </a:rPr>
              <a:t>‡</a:t>
            </a:r>
          </a:p>
        </p:txBody>
      </p:sp>
    </p:spTree>
    <p:extLst>
      <p:ext uri="{BB962C8B-B14F-4D97-AF65-F5344CB8AC3E}">
        <p14:creationId xmlns:p14="http://schemas.microsoft.com/office/powerpoint/2010/main" val="643506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C09F7-B174-4365-8D21-A667756DC0FC}"/>
              </a:ext>
            </a:extLst>
          </p:cNvPr>
          <p:cNvSpPr>
            <a:spLocks noGrp="1"/>
          </p:cNvSpPr>
          <p:nvPr>
            <p:ph type="title"/>
          </p:nvPr>
        </p:nvSpPr>
        <p:spPr/>
        <p:txBody>
          <a:bodyPr/>
          <a:lstStyle/>
          <a:p>
            <a:r>
              <a:rPr lang="en-US" dirty="0"/>
              <a:t>EXPLORER: Best Confirmed Response per </a:t>
            </a:r>
            <a:br>
              <a:rPr lang="en-US" dirty="0"/>
            </a:br>
            <a:r>
              <a:rPr lang="en-US" dirty="0"/>
              <a:t>mIWG-MRT-ECNM Response Criteria</a:t>
            </a:r>
          </a:p>
        </p:txBody>
      </p:sp>
      <p:sp>
        <p:nvSpPr>
          <p:cNvPr id="9" name="Content Placeholder 8">
            <a:extLst>
              <a:ext uri="{FF2B5EF4-FFF2-40B4-BE49-F238E27FC236}">
                <a16:creationId xmlns:a16="http://schemas.microsoft.com/office/drawing/2014/main" id="{97B44CC7-0F8D-4015-B6FC-29B6D65E89F1}"/>
              </a:ext>
            </a:extLst>
          </p:cNvPr>
          <p:cNvSpPr>
            <a:spLocks noGrp="1"/>
          </p:cNvSpPr>
          <p:nvPr>
            <p:ph idx="1"/>
          </p:nvPr>
        </p:nvSpPr>
        <p:spPr>
          <a:xfrm>
            <a:off x="604675" y="5976729"/>
            <a:ext cx="10877529" cy="187003"/>
          </a:xfrm>
        </p:spPr>
        <p:txBody>
          <a:bodyPr/>
          <a:lstStyle/>
          <a:p>
            <a:r>
              <a:rPr lang="en-US" sz="2400" dirty="0"/>
              <a:t>Median DoR: 38 mo (95% CI: 22-NE)</a:t>
            </a:r>
          </a:p>
        </p:txBody>
      </p:sp>
      <p:graphicFrame>
        <p:nvGraphicFramePr>
          <p:cNvPr id="4" name="Group 3">
            <a:extLst>
              <a:ext uri="{FF2B5EF4-FFF2-40B4-BE49-F238E27FC236}">
                <a16:creationId xmlns:a16="http://schemas.microsoft.com/office/drawing/2014/main" id="{B0B34EE7-58BA-40E7-8758-600E723FCF32}"/>
              </a:ext>
            </a:extLst>
          </p:cNvPr>
          <p:cNvGraphicFramePr>
            <a:graphicFrameLocks/>
          </p:cNvGraphicFramePr>
          <p:nvPr>
            <p:extLst>
              <p:ext uri="{D42A27DB-BD31-4B8C-83A1-F6EECF244321}">
                <p14:modId xmlns:p14="http://schemas.microsoft.com/office/powerpoint/2010/main" val="477136509"/>
              </p:ext>
            </p:extLst>
          </p:nvPr>
        </p:nvGraphicFramePr>
        <p:xfrm>
          <a:off x="727076" y="1604963"/>
          <a:ext cx="10735052" cy="4297680"/>
        </p:xfrm>
        <a:graphic>
          <a:graphicData uri="http://schemas.openxmlformats.org/drawingml/2006/table">
            <a:tbl>
              <a:tblPr/>
              <a:tblGrid>
                <a:gridCol w="2317207">
                  <a:extLst>
                    <a:ext uri="{9D8B030D-6E8A-4147-A177-3AD203B41FA5}">
                      <a16:colId xmlns:a16="http://schemas.microsoft.com/office/drawing/2014/main" val="20000"/>
                    </a:ext>
                  </a:extLst>
                </a:gridCol>
                <a:gridCol w="1683569">
                  <a:extLst>
                    <a:ext uri="{9D8B030D-6E8A-4147-A177-3AD203B41FA5}">
                      <a16:colId xmlns:a16="http://schemas.microsoft.com/office/drawing/2014/main" val="20001"/>
                    </a:ext>
                  </a:extLst>
                </a:gridCol>
                <a:gridCol w="1683569">
                  <a:extLst>
                    <a:ext uri="{9D8B030D-6E8A-4147-A177-3AD203B41FA5}">
                      <a16:colId xmlns:a16="http://schemas.microsoft.com/office/drawing/2014/main" val="20002"/>
                    </a:ext>
                  </a:extLst>
                </a:gridCol>
                <a:gridCol w="1683569">
                  <a:extLst>
                    <a:ext uri="{9D8B030D-6E8A-4147-A177-3AD203B41FA5}">
                      <a16:colId xmlns:a16="http://schemas.microsoft.com/office/drawing/2014/main" val="2469206695"/>
                    </a:ext>
                  </a:extLst>
                </a:gridCol>
                <a:gridCol w="1683569">
                  <a:extLst>
                    <a:ext uri="{9D8B030D-6E8A-4147-A177-3AD203B41FA5}">
                      <a16:colId xmlns:a16="http://schemas.microsoft.com/office/drawing/2014/main" val="2640844054"/>
                    </a:ext>
                  </a:extLst>
                </a:gridCol>
                <a:gridCol w="1683569">
                  <a:extLst>
                    <a:ext uri="{9D8B030D-6E8A-4147-A177-3AD203B41FA5}">
                      <a16:colId xmlns:a16="http://schemas.microsoft.com/office/drawing/2014/main" val="3300681236"/>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Best Response, n (%)</a:t>
                      </a:r>
                    </a:p>
                  </a:txBody>
                  <a:tcPr marL="118872" marR="118872"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All AdvSM</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53)</a:t>
                      </a:r>
                    </a:p>
                  </a:txBody>
                  <a:tcPr marL="118872" marR="11887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Midostaurin History</a:t>
                      </a:r>
                    </a:p>
                  </a:txBody>
                  <a:tcPr marL="118872" marR="11887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Prior Therapy History</a:t>
                      </a:r>
                    </a:p>
                  </a:txBody>
                  <a:tcPr marL="118872" marR="118872"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Prior Exposure</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17)</a:t>
                      </a:r>
                    </a:p>
                  </a:txBody>
                  <a:tcPr marL="118872" marR="118872"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Midostaurin Naive</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36)</a:t>
                      </a:r>
                    </a:p>
                  </a:txBody>
                  <a:tcPr marL="118872" marR="118872"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Any Prior Therapy</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32)</a:t>
                      </a:r>
                    </a:p>
                  </a:txBody>
                  <a:tcPr marL="118872" marR="118872"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No Prior Therapy</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21)</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86260474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pt-BR"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ORR (CR + CRh + PR + CI)</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40 (75)</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(59)</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30 (83)</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22 (69)</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 (86)</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489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 or CRh</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CRh</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19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 (21)</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(6)</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16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(28)</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(16)</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(29)</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27368833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 (34)</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(35)</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(33)</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 (34)</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(33)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52377649"/>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CI</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(6)</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(6)</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(6)</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(6)</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(5)</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15913639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SD</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(23)</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(35)</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(17)</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(28)</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(14)</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894331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332561788"/>
                  </a:ext>
                </a:extLst>
              </a:tr>
            </a:tbl>
          </a:graphicData>
        </a:graphic>
      </p:graphicFrame>
      <p:sp>
        <p:nvSpPr>
          <p:cNvPr id="5" name="Text Box 15">
            <a:extLst>
              <a:ext uri="{FF2B5EF4-FFF2-40B4-BE49-F238E27FC236}">
                <a16:creationId xmlns:a16="http://schemas.microsoft.com/office/drawing/2014/main" id="{BFB7A778-A2E0-4625-B8D3-FBA95858251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DeAngelo. Nat Med. 2021;27:2183.</a:t>
            </a:r>
            <a:endParaRPr lang="en-US" altLang="en-US" sz="1200" b="0" dirty="0">
              <a:solidFill>
                <a:schemeClr val="bg2"/>
              </a:solidFill>
              <a:latin typeface="Calibri" panose="020F0502020204030204" pitchFamily="34" charset="0"/>
              <a:cs typeface="+mn-cs"/>
            </a:endParaRPr>
          </a:p>
        </p:txBody>
      </p:sp>
      <p:grpSp>
        <p:nvGrpSpPr>
          <p:cNvPr id="6" name="Group 5">
            <a:extLst>
              <a:ext uri="{FF2B5EF4-FFF2-40B4-BE49-F238E27FC236}">
                <a16:creationId xmlns:a16="http://schemas.microsoft.com/office/drawing/2014/main" id="{454F1BB8-76CD-4A5F-9897-274F10881CD0}"/>
              </a:ext>
            </a:extLst>
          </p:cNvPr>
          <p:cNvGrpSpPr/>
          <p:nvPr/>
        </p:nvGrpSpPr>
        <p:grpSpPr>
          <a:xfrm>
            <a:off x="9392911" y="6207927"/>
            <a:ext cx="2488502" cy="454909"/>
            <a:chOff x="9392911" y="6207927"/>
            <a:chExt cx="2488502" cy="454909"/>
          </a:xfrm>
        </p:grpSpPr>
        <p:pic>
          <p:nvPicPr>
            <p:cNvPr id="7" name="Picture 6" descr="A picture containing text, ax, wheel&#10;&#10;Description automatically generated">
              <a:extLst>
                <a:ext uri="{FF2B5EF4-FFF2-40B4-BE49-F238E27FC236}">
                  <a16:creationId xmlns:a16="http://schemas.microsoft.com/office/drawing/2014/main" id="{7C6A6B61-66D5-4E52-88E8-99F0D0FD44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8" name="Rectangle 8">
              <a:extLst>
                <a:ext uri="{FF2B5EF4-FFF2-40B4-BE49-F238E27FC236}">
                  <a16:creationId xmlns:a16="http://schemas.microsoft.com/office/drawing/2014/main" id="{0328843F-B8FA-4E6E-99A9-65695B54407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06348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C02E301B-0F0E-9640-AEA7-113CC085B8E1}"/>
              </a:ext>
            </a:extLst>
          </p:cNvPr>
          <p:cNvSpPr txBox="1"/>
          <p:nvPr/>
        </p:nvSpPr>
        <p:spPr bwMode="auto">
          <a:xfrm>
            <a:off x="10663503" y="5336816"/>
            <a:ext cx="288861"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 name="Title 1">
            <a:extLst>
              <a:ext uri="{FF2B5EF4-FFF2-40B4-BE49-F238E27FC236}">
                <a16:creationId xmlns:a16="http://schemas.microsoft.com/office/drawing/2014/main" id="{6B5C09F7-B174-4365-8D21-A667756DC0FC}"/>
              </a:ext>
            </a:extLst>
          </p:cNvPr>
          <p:cNvSpPr>
            <a:spLocks noGrp="1"/>
          </p:cNvSpPr>
          <p:nvPr>
            <p:ph type="title"/>
          </p:nvPr>
        </p:nvSpPr>
        <p:spPr/>
        <p:txBody>
          <a:bodyPr/>
          <a:lstStyle/>
          <a:p>
            <a:r>
              <a:rPr lang="en-US" dirty="0"/>
              <a:t>EXPLORER: Overall Survival</a:t>
            </a:r>
          </a:p>
        </p:txBody>
      </p:sp>
      <p:sp>
        <p:nvSpPr>
          <p:cNvPr id="12" name="Content Placeholder 11">
            <a:extLst>
              <a:ext uri="{FF2B5EF4-FFF2-40B4-BE49-F238E27FC236}">
                <a16:creationId xmlns:a16="http://schemas.microsoft.com/office/drawing/2014/main" id="{981803AA-9A21-41B8-B5E9-8B4BD6D6C903}"/>
              </a:ext>
            </a:extLst>
          </p:cNvPr>
          <p:cNvSpPr>
            <a:spLocks noGrp="1"/>
          </p:cNvSpPr>
          <p:nvPr>
            <p:ph sz="half" idx="1"/>
          </p:nvPr>
        </p:nvSpPr>
        <p:spPr>
          <a:xfrm>
            <a:off x="601820" y="5734673"/>
            <a:ext cx="5309278" cy="693525"/>
          </a:xfrm>
        </p:spPr>
        <p:txBody>
          <a:bodyPr/>
          <a:lstStyle/>
          <a:p>
            <a:r>
              <a:rPr lang="en-US" sz="2200" dirty="0"/>
              <a:t>Median OS in all patients with </a:t>
            </a:r>
            <a:r>
              <a:rPr lang="en-US" sz="2200" dirty="0" err="1"/>
              <a:t>advSM</a:t>
            </a:r>
            <a:r>
              <a:rPr lang="en-US" sz="2200" dirty="0"/>
              <a:t>: </a:t>
            </a:r>
            <a:br>
              <a:rPr lang="en-US" sz="2200" dirty="0"/>
            </a:br>
            <a:r>
              <a:rPr lang="en-US" sz="2200" dirty="0"/>
              <a:t>NR (95% CI: 47-NE)</a:t>
            </a:r>
          </a:p>
        </p:txBody>
      </p:sp>
      <p:sp>
        <p:nvSpPr>
          <p:cNvPr id="13" name="Content Placeholder 12">
            <a:extLst>
              <a:ext uri="{FF2B5EF4-FFF2-40B4-BE49-F238E27FC236}">
                <a16:creationId xmlns:a16="http://schemas.microsoft.com/office/drawing/2014/main" id="{ECFB28F1-5376-440F-A7D7-679ECA521280}"/>
              </a:ext>
            </a:extLst>
          </p:cNvPr>
          <p:cNvSpPr>
            <a:spLocks noGrp="1"/>
          </p:cNvSpPr>
          <p:nvPr>
            <p:ph sz="half" idx="2"/>
          </p:nvPr>
        </p:nvSpPr>
        <p:spPr>
          <a:xfrm>
            <a:off x="6252634" y="5735291"/>
            <a:ext cx="5229570" cy="693632"/>
          </a:xfrm>
        </p:spPr>
        <p:txBody>
          <a:bodyPr/>
          <a:lstStyle/>
          <a:p>
            <a:r>
              <a:rPr lang="en-US" sz="2200" dirty="0"/>
              <a:t>Median follow-up: 23 mo</a:t>
            </a:r>
          </a:p>
        </p:txBody>
      </p:sp>
      <p:sp>
        <p:nvSpPr>
          <p:cNvPr id="5" name="Text Box 15">
            <a:extLst>
              <a:ext uri="{FF2B5EF4-FFF2-40B4-BE49-F238E27FC236}">
                <a16:creationId xmlns:a16="http://schemas.microsoft.com/office/drawing/2014/main" id="{C9C47A70-3BF4-43E5-83CB-373B20751AC4}"/>
              </a:ext>
            </a:extLst>
          </p:cNvPr>
          <p:cNvSpPr txBox="1">
            <a:spLocks noChangeArrowheads="1"/>
          </p:cNvSpPr>
          <p:nvPr/>
        </p:nvSpPr>
        <p:spPr bwMode="auto">
          <a:xfrm>
            <a:off x="421987" y="63704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DeAngelo. Nat Med. 2021;27:2183.</a:t>
            </a:r>
            <a:endParaRPr lang="en-US" altLang="en-US" sz="1200" b="0" dirty="0">
              <a:solidFill>
                <a:schemeClr val="bg2"/>
              </a:solidFill>
              <a:latin typeface="Calibri" panose="020F0502020204030204" pitchFamily="34" charset="0"/>
              <a:cs typeface="+mn-cs"/>
            </a:endParaRPr>
          </a:p>
        </p:txBody>
      </p:sp>
      <p:grpSp>
        <p:nvGrpSpPr>
          <p:cNvPr id="6" name="Group 5">
            <a:extLst>
              <a:ext uri="{FF2B5EF4-FFF2-40B4-BE49-F238E27FC236}">
                <a16:creationId xmlns:a16="http://schemas.microsoft.com/office/drawing/2014/main" id="{59DCD087-7698-40D5-AC4E-1E0FBD97C4AC}"/>
              </a:ext>
            </a:extLst>
          </p:cNvPr>
          <p:cNvGrpSpPr/>
          <p:nvPr/>
        </p:nvGrpSpPr>
        <p:grpSpPr>
          <a:xfrm>
            <a:off x="9392911" y="6207927"/>
            <a:ext cx="2488502" cy="454909"/>
            <a:chOff x="9392911" y="6207927"/>
            <a:chExt cx="2488502" cy="454909"/>
          </a:xfrm>
        </p:grpSpPr>
        <p:pic>
          <p:nvPicPr>
            <p:cNvPr id="7" name="Picture 6" descr="A picture containing text, ax, wheel&#10;&#10;Description automatically generated">
              <a:extLst>
                <a:ext uri="{FF2B5EF4-FFF2-40B4-BE49-F238E27FC236}">
                  <a16:creationId xmlns:a16="http://schemas.microsoft.com/office/drawing/2014/main" id="{15F729A3-3A4A-4BC5-956B-D4B55A0012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8" name="Rectangle 8">
              <a:extLst>
                <a:ext uri="{FF2B5EF4-FFF2-40B4-BE49-F238E27FC236}">
                  <a16:creationId xmlns:a16="http://schemas.microsoft.com/office/drawing/2014/main" id="{3C175857-6B8B-47C0-8B71-BFA453E7D62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4" name="TextBox 13">
            <a:extLst>
              <a:ext uri="{FF2B5EF4-FFF2-40B4-BE49-F238E27FC236}">
                <a16:creationId xmlns:a16="http://schemas.microsoft.com/office/drawing/2014/main" id="{5BAD4954-311D-45E1-AAB0-7DA5F9E0C264}"/>
              </a:ext>
            </a:extLst>
          </p:cNvPr>
          <p:cNvSpPr txBox="1"/>
          <p:nvPr/>
        </p:nvSpPr>
        <p:spPr bwMode="auto">
          <a:xfrm>
            <a:off x="469594" y="5090595"/>
            <a:ext cx="1689693" cy="584775"/>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Patients at Risk, n</a:t>
            </a:r>
            <a:br>
              <a:rPr lang="en-US" sz="160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All AdvSM </a:t>
            </a:r>
          </a:p>
        </p:txBody>
      </p:sp>
      <p:sp>
        <p:nvSpPr>
          <p:cNvPr id="15" name="TextBox 14">
            <a:extLst>
              <a:ext uri="{FF2B5EF4-FFF2-40B4-BE49-F238E27FC236}">
                <a16:creationId xmlns:a16="http://schemas.microsoft.com/office/drawing/2014/main" id="{55A34244-0AD1-42EF-95C9-8545E021F83C}"/>
              </a:ext>
            </a:extLst>
          </p:cNvPr>
          <p:cNvSpPr txBox="1"/>
          <p:nvPr/>
        </p:nvSpPr>
        <p:spPr bwMode="auto">
          <a:xfrm>
            <a:off x="2286000" y="4909938"/>
            <a:ext cx="8453120"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From First Dose</a:t>
            </a:r>
          </a:p>
        </p:txBody>
      </p:sp>
      <p:sp>
        <p:nvSpPr>
          <p:cNvPr id="17" name="TextBox 16">
            <a:extLst>
              <a:ext uri="{FF2B5EF4-FFF2-40B4-BE49-F238E27FC236}">
                <a16:creationId xmlns:a16="http://schemas.microsoft.com/office/drawing/2014/main" id="{C2A1AF9B-65B5-364A-AC55-8F65A783A86D}"/>
              </a:ext>
            </a:extLst>
          </p:cNvPr>
          <p:cNvSpPr txBox="1"/>
          <p:nvPr/>
        </p:nvSpPr>
        <p:spPr bwMode="auto">
          <a:xfrm>
            <a:off x="2089472"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69</a:t>
            </a:r>
          </a:p>
        </p:txBody>
      </p:sp>
      <p:sp>
        <p:nvSpPr>
          <p:cNvPr id="18" name="TextBox 17">
            <a:extLst>
              <a:ext uri="{FF2B5EF4-FFF2-40B4-BE49-F238E27FC236}">
                <a16:creationId xmlns:a16="http://schemas.microsoft.com/office/drawing/2014/main" id="{6BD40FA9-284E-3648-8B3B-C5AE18641207}"/>
              </a:ext>
            </a:extLst>
          </p:cNvPr>
          <p:cNvSpPr txBox="1"/>
          <p:nvPr/>
        </p:nvSpPr>
        <p:spPr bwMode="auto">
          <a:xfrm>
            <a:off x="2593827"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67</a:t>
            </a:r>
          </a:p>
        </p:txBody>
      </p:sp>
      <p:sp>
        <p:nvSpPr>
          <p:cNvPr id="19" name="TextBox 18">
            <a:extLst>
              <a:ext uri="{FF2B5EF4-FFF2-40B4-BE49-F238E27FC236}">
                <a16:creationId xmlns:a16="http://schemas.microsoft.com/office/drawing/2014/main" id="{97F3607B-4087-5C41-BE82-5F22E4F57B11}"/>
              </a:ext>
            </a:extLst>
          </p:cNvPr>
          <p:cNvSpPr txBox="1"/>
          <p:nvPr/>
        </p:nvSpPr>
        <p:spPr bwMode="auto">
          <a:xfrm>
            <a:off x="3098182"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65</a:t>
            </a:r>
          </a:p>
        </p:txBody>
      </p:sp>
      <p:sp>
        <p:nvSpPr>
          <p:cNvPr id="20" name="TextBox 19">
            <a:extLst>
              <a:ext uri="{FF2B5EF4-FFF2-40B4-BE49-F238E27FC236}">
                <a16:creationId xmlns:a16="http://schemas.microsoft.com/office/drawing/2014/main" id="{7854A04F-FAF1-794F-B1B0-D36A18731E4F}"/>
              </a:ext>
            </a:extLst>
          </p:cNvPr>
          <p:cNvSpPr txBox="1"/>
          <p:nvPr/>
        </p:nvSpPr>
        <p:spPr bwMode="auto">
          <a:xfrm>
            <a:off x="3602537"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55</a:t>
            </a:r>
          </a:p>
        </p:txBody>
      </p:sp>
      <p:sp>
        <p:nvSpPr>
          <p:cNvPr id="21" name="TextBox 20">
            <a:extLst>
              <a:ext uri="{FF2B5EF4-FFF2-40B4-BE49-F238E27FC236}">
                <a16:creationId xmlns:a16="http://schemas.microsoft.com/office/drawing/2014/main" id="{B5B48119-5294-2247-BB1B-28C227B9DE9A}"/>
              </a:ext>
            </a:extLst>
          </p:cNvPr>
          <p:cNvSpPr txBox="1"/>
          <p:nvPr/>
        </p:nvSpPr>
        <p:spPr bwMode="auto">
          <a:xfrm>
            <a:off x="4106892"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22" name="TextBox 21">
            <a:extLst>
              <a:ext uri="{FF2B5EF4-FFF2-40B4-BE49-F238E27FC236}">
                <a16:creationId xmlns:a16="http://schemas.microsoft.com/office/drawing/2014/main" id="{725F30E4-F5FE-1F41-B53E-CFD10544DF8F}"/>
              </a:ext>
            </a:extLst>
          </p:cNvPr>
          <p:cNvSpPr txBox="1"/>
          <p:nvPr/>
        </p:nvSpPr>
        <p:spPr bwMode="auto">
          <a:xfrm>
            <a:off x="4611247"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45</a:t>
            </a:r>
          </a:p>
        </p:txBody>
      </p:sp>
      <p:sp>
        <p:nvSpPr>
          <p:cNvPr id="23" name="TextBox 22">
            <a:extLst>
              <a:ext uri="{FF2B5EF4-FFF2-40B4-BE49-F238E27FC236}">
                <a16:creationId xmlns:a16="http://schemas.microsoft.com/office/drawing/2014/main" id="{6E034257-5089-BB4B-99DE-FADD337B11A4}"/>
              </a:ext>
            </a:extLst>
          </p:cNvPr>
          <p:cNvSpPr txBox="1"/>
          <p:nvPr/>
        </p:nvSpPr>
        <p:spPr bwMode="auto">
          <a:xfrm>
            <a:off x="5115602"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41</a:t>
            </a:r>
          </a:p>
        </p:txBody>
      </p:sp>
      <p:sp>
        <p:nvSpPr>
          <p:cNvPr id="24" name="TextBox 23">
            <a:extLst>
              <a:ext uri="{FF2B5EF4-FFF2-40B4-BE49-F238E27FC236}">
                <a16:creationId xmlns:a16="http://schemas.microsoft.com/office/drawing/2014/main" id="{BE916895-FCAD-4146-83BD-5785D74BEC2D}"/>
              </a:ext>
            </a:extLst>
          </p:cNvPr>
          <p:cNvSpPr txBox="1"/>
          <p:nvPr/>
        </p:nvSpPr>
        <p:spPr bwMode="auto">
          <a:xfrm>
            <a:off x="5619957"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32</a:t>
            </a:r>
          </a:p>
        </p:txBody>
      </p:sp>
      <p:sp>
        <p:nvSpPr>
          <p:cNvPr id="25" name="TextBox 24">
            <a:extLst>
              <a:ext uri="{FF2B5EF4-FFF2-40B4-BE49-F238E27FC236}">
                <a16:creationId xmlns:a16="http://schemas.microsoft.com/office/drawing/2014/main" id="{34B9BC21-18F1-294B-80DB-47F720D963B1}"/>
              </a:ext>
            </a:extLst>
          </p:cNvPr>
          <p:cNvSpPr txBox="1"/>
          <p:nvPr/>
        </p:nvSpPr>
        <p:spPr bwMode="auto">
          <a:xfrm>
            <a:off x="6124312"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26</a:t>
            </a:r>
          </a:p>
        </p:txBody>
      </p:sp>
      <p:sp>
        <p:nvSpPr>
          <p:cNvPr id="26" name="TextBox 25">
            <a:extLst>
              <a:ext uri="{FF2B5EF4-FFF2-40B4-BE49-F238E27FC236}">
                <a16:creationId xmlns:a16="http://schemas.microsoft.com/office/drawing/2014/main" id="{527D22BC-B8FD-F549-9C47-FFF6B15485E8}"/>
              </a:ext>
            </a:extLst>
          </p:cNvPr>
          <p:cNvSpPr txBox="1"/>
          <p:nvPr/>
        </p:nvSpPr>
        <p:spPr bwMode="auto">
          <a:xfrm>
            <a:off x="6628667"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23</a:t>
            </a:r>
          </a:p>
        </p:txBody>
      </p:sp>
      <p:sp>
        <p:nvSpPr>
          <p:cNvPr id="27" name="TextBox 26">
            <a:extLst>
              <a:ext uri="{FF2B5EF4-FFF2-40B4-BE49-F238E27FC236}">
                <a16:creationId xmlns:a16="http://schemas.microsoft.com/office/drawing/2014/main" id="{B206706F-493A-E94C-A29B-FCA9C270A3F0}"/>
              </a:ext>
            </a:extLst>
          </p:cNvPr>
          <p:cNvSpPr txBox="1"/>
          <p:nvPr/>
        </p:nvSpPr>
        <p:spPr bwMode="auto">
          <a:xfrm>
            <a:off x="7133022"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19</a:t>
            </a:r>
          </a:p>
        </p:txBody>
      </p:sp>
      <p:sp>
        <p:nvSpPr>
          <p:cNvPr id="28" name="TextBox 27">
            <a:extLst>
              <a:ext uri="{FF2B5EF4-FFF2-40B4-BE49-F238E27FC236}">
                <a16:creationId xmlns:a16="http://schemas.microsoft.com/office/drawing/2014/main" id="{A14F8F57-9AE8-3F4D-A6FB-C60D0FF72C52}"/>
              </a:ext>
            </a:extLst>
          </p:cNvPr>
          <p:cNvSpPr txBox="1"/>
          <p:nvPr/>
        </p:nvSpPr>
        <p:spPr bwMode="auto">
          <a:xfrm>
            <a:off x="7637377"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sp>
        <p:nvSpPr>
          <p:cNvPr id="29" name="TextBox 28">
            <a:extLst>
              <a:ext uri="{FF2B5EF4-FFF2-40B4-BE49-F238E27FC236}">
                <a16:creationId xmlns:a16="http://schemas.microsoft.com/office/drawing/2014/main" id="{427B8DFF-400D-6A4F-99AC-9F6A8BDF7F6C}"/>
              </a:ext>
            </a:extLst>
          </p:cNvPr>
          <p:cNvSpPr txBox="1"/>
          <p:nvPr/>
        </p:nvSpPr>
        <p:spPr bwMode="auto">
          <a:xfrm>
            <a:off x="8141732" y="5336816"/>
            <a:ext cx="393056"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a:t>
            </a:r>
          </a:p>
        </p:txBody>
      </p:sp>
      <p:sp>
        <p:nvSpPr>
          <p:cNvPr id="30" name="TextBox 29">
            <a:extLst>
              <a:ext uri="{FF2B5EF4-FFF2-40B4-BE49-F238E27FC236}">
                <a16:creationId xmlns:a16="http://schemas.microsoft.com/office/drawing/2014/main" id="{B03D4E63-3C25-5E4D-8479-3E0AF598AB65}"/>
              </a:ext>
            </a:extLst>
          </p:cNvPr>
          <p:cNvSpPr txBox="1"/>
          <p:nvPr/>
        </p:nvSpPr>
        <p:spPr bwMode="auto">
          <a:xfrm>
            <a:off x="8674976" y="5336816"/>
            <a:ext cx="288861"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a:t>
            </a:r>
          </a:p>
        </p:txBody>
      </p:sp>
      <p:sp>
        <p:nvSpPr>
          <p:cNvPr id="31" name="TextBox 30">
            <a:extLst>
              <a:ext uri="{FF2B5EF4-FFF2-40B4-BE49-F238E27FC236}">
                <a16:creationId xmlns:a16="http://schemas.microsoft.com/office/drawing/2014/main" id="{EFAE3C52-DF4C-9A4B-9351-EB75AF632E9A}"/>
              </a:ext>
            </a:extLst>
          </p:cNvPr>
          <p:cNvSpPr txBox="1"/>
          <p:nvPr/>
        </p:nvSpPr>
        <p:spPr bwMode="auto">
          <a:xfrm>
            <a:off x="9179331" y="5336816"/>
            <a:ext cx="288861"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a:t>
            </a:r>
          </a:p>
        </p:txBody>
      </p:sp>
      <p:sp>
        <p:nvSpPr>
          <p:cNvPr id="32" name="TextBox 31">
            <a:extLst>
              <a:ext uri="{FF2B5EF4-FFF2-40B4-BE49-F238E27FC236}">
                <a16:creationId xmlns:a16="http://schemas.microsoft.com/office/drawing/2014/main" id="{7C8E7309-8403-0947-9A48-717CC6A520FE}"/>
              </a:ext>
            </a:extLst>
          </p:cNvPr>
          <p:cNvSpPr txBox="1"/>
          <p:nvPr/>
        </p:nvSpPr>
        <p:spPr bwMode="auto">
          <a:xfrm>
            <a:off x="9683686" y="5336816"/>
            <a:ext cx="288861"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p>
        </p:txBody>
      </p:sp>
      <p:sp>
        <p:nvSpPr>
          <p:cNvPr id="33" name="TextBox 32">
            <a:extLst>
              <a:ext uri="{FF2B5EF4-FFF2-40B4-BE49-F238E27FC236}">
                <a16:creationId xmlns:a16="http://schemas.microsoft.com/office/drawing/2014/main" id="{6B0B9D63-4E07-0546-BE9F-FDA7F333027F}"/>
              </a:ext>
            </a:extLst>
          </p:cNvPr>
          <p:cNvSpPr txBox="1"/>
          <p:nvPr/>
        </p:nvSpPr>
        <p:spPr bwMode="auto">
          <a:xfrm>
            <a:off x="10188041" y="5336816"/>
            <a:ext cx="288861" cy="338554"/>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cxnSp>
        <p:nvCxnSpPr>
          <p:cNvPr id="36" name="Straight Connector 35">
            <a:extLst>
              <a:ext uri="{FF2B5EF4-FFF2-40B4-BE49-F238E27FC236}">
                <a16:creationId xmlns:a16="http://schemas.microsoft.com/office/drawing/2014/main" id="{20A560AE-CBFB-7048-A920-794BF0F5D8E0}"/>
              </a:ext>
            </a:extLst>
          </p:cNvPr>
          <p:cNvCxnSpPr>
            <a:cxnSpLocks/>
          </p:cNvCxnSpPr>
          <p:nvPr/>
        </p:nvCxnSpPr>
        <p:spPr bwMode="auto">
          <a:xfrm>
            <a:off x="2286000" y="4572000"/>
            <a:ext cx="8521933"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5B30E171-EAA7-D94D-AAAE-39E02DD92A34}"/>
              </a:ext>
            </a:extLst>
          </p:cNvPr>
          <p:cNvCxnSpPr>
            <a:cxnSpLocks/>
          </p:cNvCxnSpPr>
          <p:nvPr/>
        </p:nvCxnSpPr>
        <p:spPr bwMode="auto">
          <a:xfrm flipV="1">
            <a:off x="2286000" y="1676400"/>
            <a:ext cx="0" cy="290576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B4F7C7D4-C9D7-9A41-8F39-4D2C86520183}"/>
              </a:ext>
            </a:extLst>
          </p:cNvPr>
          <p:cNvCxnSpPr>
            <a:cxnSpLocks/>
          </p:cNvCxnSpPr>
          <p:nvPr/>
        </p:nvCxnSpPr>
        <p:spPr bwMode="auto">
          <a:xfrm flipH="1">
            <a:off x="2209800" y="1691640"/>
            <a:ext cx="86360"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521C4702-C632-3243-A6F5-6418ABFFE983}"/>
              </a:ext>
            </a:extLst>
          </p:cNvPr>
          <p:cNvCxnSpPr>
            <a:cxnSpLocks/>
          </p:cNvCxnSpPr>
          <p:nvPr/>
        </p:nvCxnSpPr>
        <p:spPr bwMode="auto">
          <a:xfrm flipH="1">
            <a:off x="2209800" y="2267712"/>
            <a:ext cx="86360"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845B12B-3C22-824E-9C14-D21F90056C00}"/>
              </a:ext>
            </a:extLst>
          </p:cNvPr>
          <p:cNvCxnSpPr>
            <a:cxnSpLocks/>
          </p:cNvCxnSpPr>
          <p:nvPr/>
        </p:nvCxnSpPr>
        <p:spPr bwMode="auto">
          <a:xfrm flipH="1">
            <a:off x="2209800" y="2843784"/>
            <a:ext cx="86360"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06E83EA5-D9AB-E24D-B060-64FCA020F5EC}"/>
              </a:ext>
            </a:extLst>
          </p:cNvPr>
          <p:cNvCxnSpPr>
            <a:cxnSpLocks/>
          </p:cNvCxnSpPr>
          <p:nvPr/>
        </p:nvCxnSpPr>
        <p:spPr bwMode="auto">
          <a:xfrm flipH="1">
            <a:off x="2209800" y="3419856"/>
            <a:ext cx="86360"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D41E398A-AA42-7D42-97EF-133B39EBB91F}"/>
              </a:ext>
            </a:extLst>
          </p:cNvPr>
          <p:cNvCxnSpPr>
            <a:cxnSpLocks/>
          </p:cNvCxnSpPr>
          <p:nvPr/>
        </p:nvCxnSpPr>
        <p:spPr bwMode="auto">
          <a:xfrm flipH="1">
            <a:off x="2209800" y="3995928"/>
            <a:ext cx="86360"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10AE09C1-9E14-E444-985F-39FB4B67857A}"/>
              </a:ext>
            </a:extLst>
          </p:cNvPr>
          <p:cNvCxnSpPr>
            <a:cxnSpLocks/>
          </p:cNvCxnSpPr>
          <p:nvPr/>
        </p:nvCxnSpPr>
        <p:spPr bwMode="auto">
          <a:xfrm flipH="1">
            <a:off x="2209800" y="4572000"/>
            <a:ext cx="86360"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07DDF506-F4BA-EC46-9E67-6CC91987D9F8}"/>
              </a:ext>
            </a:extLst>
          </p:cNvPr>
          <p:cNvCxnSpPr>
            <a:cxnSpLocks/>
          </p:cNvCxnSpPr>
          <p:nvPr/>
        </p:nvCxnSpPr>
        <p:spPr bwMode="auto">
          <a:xfrm>
            <a:off x="2286000"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5F57042E-2F62-204A-8C9A-BA034DA5BDD8}"/>
              </a:ext>
            </a:extLst>
          </p:cNvPr>
          <p:cNvCxnSpPr>
            <a:cxnSpLocks/>
          </p:cNvCxnSpPr>
          <p:nvPr/>
        </p:nvCxnSpPr>
        <p:spPr bwMode="auto">
          <a:xfrm>
            <a:off x="2786693"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038B88A-4568-DC40-8CF5-1E4F0483D8A3}"/>
              </a:ext>
            </a:extLst>
          </p:cNvPr>
          <p:cNvCxnSpPr>
            <a:cxnSpLocks/>
          </p:cNvCxnSpPr>
          <p:nvPr/>
        </p:nvCxnSpPr>
        <p:spPr bwMode="auto">
          <a:xfrm>
            <a:off x="3287386"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61479DA5-4136-4E4F-BAE8-1A3BF06BAF75}"/>
              </a:ext>
            </a:extLst>
          </p:cNvPr>
          <p:cNvCxnSpPr>
            <a:cxnSpLocks/>
          </p:cNvCxnSpPr>
          <p:nvPr/>
        </p:nvCxnSpPr>
        <p:spPr bwMode="auto">
          <a:xfrm>
            <a:off x="3788079"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27AB8E79-21CB-5547-A524-F690DB25DC57}"/>
              </a:ext>
            </a:extLst>
          </p:cNvPr>
          <p:cNvCxnSpPr>
            <a:cxnSpLocks/>
          </p:cNvCxnSpPr>
          <p:nvPr/>
        </p:nvCxnSpPr>
        <p:spPr bwMode="auto">
          <a:xfrm>
            <a:off x="4288772"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7F0B9259-E2ED-714E-A327-04EF3EEF5840}"/>
              </a:ext>
            </a:extLst>
          </p:cNvPr>
          <p:cNvCxnSpPr>
            <a:cxnSpLocks/>
          </p:cNvCxnSpPr>
          <p:nvPr/>
        </p:nvCxnSpPr>
        <p:spPr bwMode="auto">
          <a:xfrm>
            <a:off x="4789465"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F190EB3D-B83A-B840-B6F6-BAD2D5289BB1}"/>
              </a:ext>
            </a:extLst>
          </p:cNvPr>
          <p:cNvCxnSpPr>
            <a:cxnSpLocks/>
          </p:cNvCxnSpPr>
          <p:nvPr/>
        </p:nvCxnSpPr>
        <p:spPr bwMode="auto">
          <a:xfrm>
            <a:off x="5290158"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511FC78-D9B5-1446-AEF0-89290E96EF04}"/>
              </a:ext>
            </a:extLst>
          </p:cNvPr>
          <p:cNvCxnSpPr>
            <a:cxnSpLocks/>
          </p:cNvCxnSpPr>
          <p:nvPr/>
        </p:nvCxnSpPr>
        <p:spPr bwMode="auto">
          <a:xfrm>
            <a:off x="5790851"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708918F6-5202-C749-99A6-31D39CD31216}"/>
              </a:ext>
            </a:extLst>
          </p:cNvPr>
          <p:cNvCxnSpPr>
            <a:cxnSpLocks/>
          </p:cNvCxnSpPr>
          <p:nvPr/>
        </p:nvCxnSpPr>
        <p:spPr bwMode="auto">
          <a:xfrm>
            <a:off x="6291544"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E938169C-3F52-9647-95EB-41908CB5A5F9}"/>
              </a:ext>
            </a:extLst>
          </p:cNvPr>
          <p:cNvCxnSpPr>
            <a:cxnSpLocks/>
          </p:cNvCxnSpPr>
          <p:nvPr/>
        </p:nvCxnSpPr>
        <p:spPr bwMode="auto">
          <a:xfrm>
            <a:off x="6792237"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C42C49D2-EB14-1345-8CF9-55E634F082D4}"/>
              </a:ext>
            </a:extLst>
          </p:cNvPr>
          <p:cNvCxnSpPr>
            <a:cxnSpLocks/>
          </p:cNvCxnSpPr>
          <p:nvPr/>
        </p:nvCxnSpPr>
        <p:spPr bwMode="auto">
          <a:xfrm>
            <a:off x="7292930"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74C458A1-FF1F-6444-AF81-02D3449D7988}"/>
              </a:ext>
            </a:extLst>
          </p:cNvPr>
          <p:cNvCxnSpPr>
            <a:cxnSpLocks/>
          </p:cNvCxnSpPr>
          <p:nvPr/>
        </p:nvCxnSpPr>
        <p:spPr bwMode="auto">
          <a:xfrm>
            <a:off x="7793623"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286AB9FA-1F94-B44C-9944-F5AD797AFAF0}"/>
              </a:ext>
            </a:extLst>
          </p:cNvPr>
          <p:cNvCxnSpPr>
            <a:cxnSpLocks/>
          </p:cNvCxnSpPr>
          <p:nvPr/>
        </p:nvCxnSpPr>
        <p:spPr bwMode="auto">
          <a:xfrm>
            <a:off x="8294316"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489D2F2B-87F8-F844-8D9E-C65952D68770}"/>
              </a:ext>
            </a:extLst>
          </p:cNvPr>
          <p:cNvCxnSpPr>
            <a:cxnSpLocks/>
          </p:cNvCxnSpPr>
          <p:nvPr/>
        </p:nvCxnSpPr>
        <p:spPr bwMode="auto">
          <a:xfrm>
            <a:off x="8795009"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C3D19CA4-831D-EC40-9BC1-64683CAF2744}"/>
              </a:ext>
            </a:extLst>
          </p:cNvPr>
          <p:cNvCxnSpPr>
            <a:cxnSpLocks/>
          </p:cNvCxnSpPr>
          <p:nvPr/>
        </p:nvCxnSpPr>
        <p:spPr bwMode="auto">
          <a:xfrm>
            <a:off x="9295702"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304A0612-07F9-8F4C-B52F-A220FB8A039D}"/>
              </a:ext>
            </a:extLst>
          </p:cNvPr>
          <p:cNvCxnSpPr>
            <a:cxnSpLocks/>
          </p:cNvCxnSpPr>
          <p:nvPr/>
        </p:nvCxnSpPr>
        <p:spPr bwMode="auto">
          <a:xfrm>
            <a:off x="9796395"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E256DF03-3A40-EC40-A7D7-1EE34AF12C56}"/>
              </a:ext>
            </a:extLst>
          </p:cNvPr>
          <p:cNvCxnSpPr>
            <a:cxnSpLocks/>
          </p:cNvCxnSpPr>
          <p:nvPr/>
        </p:nvCxnSpPr>
        <p:spPr bwMode="auto">
          <a:xfrm>
            <a:off x="10297088" y="45821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4F917F0C-D036-3841-84AC-0A73E5A500EA}"/>
              </a:ext>
            </a:extLst>
          </p:cNvPr>
          <p:cNvCxnSpPr>
            <a:cxnSpLocks/>
          </p:cNvCxnSpPr>
          <p:nvPr/>
        </p:nvCxnSpPr>
        <p:spPr bwMode="auto">
          <a:xfrm>
            <a:off x="10797773" y="4582160"/>
            <a:ext cx="0" cy="64008"/>
          </a:xfrm>
          <a:prstGeom prst="line">
            <a:avLst/>
          </a:prstGeom>
          <a:noFill/>
          <a:ln w="28575" cap="flat" cmpd="sng" algn="ctr">
            <a:solidFill>
              <a:schemeClr val="bg1"/>
            </a:solidFill>
            <a:prstDash val="solid"/>
            <a:round/>
            <a:headEnd type="none" w="med" len="med"/>
            <a:tailEnd type="none" w="med" len="med"/>
          </a:ln>
          <a:effectLst/>
        </p:spPr>
      </p:cxnSp>
      <p:sp>
        <p:nvSpPr>
          <p:cNvPr id="70" name="TextBox 69">
            <a:extLst>
              <a:ext uri="{FF2B5EF4-FFF2-40B4-BE49-F238E27FC236}">
                <a16:creationId xmlns:a16="http://schemas.microsoft.com/office/drawing/2014/main" id="{9CCB353E-DA87-6141-9022-B248F5B75365}"/>
              </a:ext>
            </a:extLst>
          </p:cNvPr>
          <p:cNvSpPr txBox="1"/>
          <p:nvPr/>
        </p:nvSpPr>
        <p:spPr bwMode="auto">
          <a:xfrm rot="16200000">
            <a:off x="91466" y="2953175"/>
            <a:ext cx="2954534"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a:t>
            </a:r>
          </a:p>
        </p:txBody>
      </p:sp>
      <p:sp>
        <p:nvSpPr>
          <p:cNvPr id="71" name="TextBox 70">
            <a:extLst>
              <a:ext uri="{FF2B5EF4-FFF2-40B4-BE49-F238E27FC236}">
                <a16:creationId xmlns:a16="http://schemas.microsoft.com/office/drawing/2014/main" id="{9AB569FC-B610-774C-9147-3953DD8430F5}"/>
              </a:ext>
            </a:extLst>
          </p:cNvPr>
          <p:cNvSpPr txBox="1"/>
          <p:nvPr/>
        </p:nvSpPr>
        <p:spPr bwMode="auto">
          <a:xfrm>
            <a:off x="9736487" y="4081829"/>
            <a:ext cx="16292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 Censored</a:t>
            </a:r>
          </a:p>
        </p:txBody>
      </p:sp>
      <p:sp>
        <p:nvSpPr>
          <p:cNvPr id="72" name="TextBox 71">
            <a:extLst>
              <a:ext uri="{FF2B5EF4-FFF2-40B4-BE49-F238E27FC236}">
                <a16:creationId xmlns:a16="http://schemas.microsoft.com/office/drawing/2014/main" id="{19A5E5E3-8971-0544-A0A6-001ACED517CE}"/>
              </a:ext>
            </a:extLst>
          </p:cNvPr>
          <p:cNvSpPr txBox="1"/>
          <p:nvPr/>
        </p:nvSpPr>
        <p:spPr bwMode="auto">
          <a:xfrm>
            <a:off x="1615592" y="1502508"/>
            <a:ext cx="632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73" name="TextBox 72">
            <a:extLst>
              <a:ext uri="{FF2B5EF4-FFF2-40B4-BE49-F238E27FC236}">
                <a16:creationId xmlns:a16="http://schemas.microsoft.com/office/drawing/2014/main" id="{C49D2817-39F5-3F4F-B37D-4403383CD2D3}"/>
              </a:ext>
            </a:extLst>
          </p:cNvPr>
          <p:cNvSpPr txBox="1"/>
          <p:nvPr/>
        </p:nvSpPr>
        <p:spPr bwMode="auto">
          <a:xfrm>
            <a:off x="1615592" y="2079473"/>
            <a:ext cx="632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74" name="TextBox 73">
            <a:extLst>
              <a:ext uri="{FF2B5EF4-FFF2-40B4-BE49-F238E27FC236}">
                <a16:creationId xmlns:a16="http://schemas.microsoft.com/office/drawing/2014/main" id="{1D6B7BF6-1A9D-C843-8E96-FEB3B627DBD9}"/>
              </a:ext>
            </a:extLst>
          </p:cNvPr>
          <p:cNvSpPr txBox="1"/>
          <p:nvPr/>
        </p:nvSpPr>
        <p:spPr bwMode="auto">
          <a:xfrm>
            <a:off x="1615592" y="2656438"/>
            <a:ext cx="632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75" name="TextBox 74">
            <a:extLst>
              <a:ext uri="{FF2B5EF4-FFF2-40B4-BE49-F238E27FC236}">
                <a16:creationId xmlns:a16="http://schemas.microsoft.com/office/drawing/2014/main" id="{AEF2DDE8-0468-D44B-8315-6CF8DB482C29}"/>
              </a:ext>
            </a:extLst>
          </p:cNvPr>
          <p:cNvSpPr txBox="1"/>
          <p:nvPr/>
        </p:nvSpPr>
        <p:spPr bwMode="auto">
          <a:xfrm>
            <a:off x="1615592" y="3233403"/>
            <a:ext cx="632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76" name="TextBox 75">
            <a:extLst>
              <a:ext uri="{FF2B5EF4-FFF2-40B4-BE49-F238E27FC236}">
                <a16:creationId xmlns:a16="http://schemas.microsoft.com/office/drawing/2014/main" id="{047558F6-7ABE-FA4C-90D5-D516824E693B}"/>
              </a:ext>
            </a:extLst>
          </p:cNvPr>
          <p:cNvSpPr txBox="1"/>
          <p:nvPr/>
        </p:nvSpPr>
        <p:spPr bwMode="auto">
          <a:xfrm>
            <a:off x="1615592" y="3810368"/>
            <a:ext cx="632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77" name="TextBox 76">
            <a:extLst>
              <a:ext uri="{FF2B5EF4-FFF2-40B4-BE49-F238E27FC236}">
                <a16:creationId xmlns:a16="http://schemas.microsoft.com/office/drawing/2014/main" id="{296DC939-6B2E-F349-817F-2F6D2337A7DF}"/>
              </a:ext>
            </a:extLst>
          </p:cNvPr>
          <p:cNvSpPr txBox="1"/>
          <p:nvPr/>
        </p:nvSpPr>
        <p:spPr bwMode="auto">
          <a:xfrm>
            <a:off x="1615592" y="4387334"/>
            <a:ext cx="632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0" name="TextBox 79">
            <a:extLst>
              <a:ext uri="{FF2B5EF4-FFF2-40B4-BE49-F238E27FC236}">
                <a16:creationId xmlns:a16="http://schemas.microsoft.com/office/drawing/2014/main" id="{83EB7AFE-320F-854C-BEBF-A1C5727F74F9}"/>
              </a:ext>
            </a:extLst>
          </p:cNvPr>
          <p:cNvSpPr txBox="1"/>
          <p:nvPr/>
        </p:nvSpPr>
        <p:spPr bwMode="auto">
          <a:xfrm>
            <a:off x="10588103"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81" name="TextBox 80">
            <a:extLst>
              <a:ext uri="{FF2B5EF4-FFF2-40B4-BE49-F238E27FC236}">
                <a16:creationId xmlns:a16="http://schemas.microsoft.com/office/drawing/2014/main" id="{940AAE68-C9AC-D44A-9C01-D3AA9A2682B2}"/>
              </a:ext>
            </a:extLst>
          </p:cNvPr>
          <p:cNvSpPr txBox="1"/>
          <p:nvPr/>
        </p:nvSpPr>
        <p:spPr bwMode="auto">
          <a:xfrm>
            <a:off x="2065875"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2" name="TextBox 81">
            <a:extLst>
              <a:ext uri="{FF2B5EF4-FFF2-40B4-BE49-F238E27FC236}">
                <a16:creationId xmlns:a16="http://schemas.microsoft.com/office/drawing/2014/main" id="{5A0AE7B4-E880-3949-BEF0-B4DEC3B94E75}"/>
              </a:ext>
            </a:extLst>
          </p:cNvPr>
          <p:cNvSpPr txBox="1"/>
          <p:nvPr/>
        </p:nvSpPr>
        <p:spPr bwMode="auto">
          <a:xfrm>
            <a:off x="2567183"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83" name="TextBox 82">
            <a:extLst>
              <a:ext uri="{FF2B5EF4-FFF2-40B4-BE49-F238E27FC236}">
                <a16:creationId xmlns:a16="http://schemas.microsoft.com/office/drawing/2014/main" id="{AC15208A-055D-784A-9C5C-F043DBB67E5A}"/>
              </a:ext>
            </a:extLst>
          </p:cNvPr>
          <p:cNvSpPr txBox="1"/>
          <p:nvPr/>
        </p:nvSpPr>
        <p:spPr bwMode="auto">
          <a:xfrm>
            <a:off x="3068491"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84" name="TextBox 83">
            <a:extLst>
              <a:ext uri="{FF2B5EF4-FFF2-40B4-BE49-F238E27FC236}">
                <a16:creationId xmlns:a16="http://schemas.microsoft.com/office/drawing/2014/main" id="{2F8AAFEC-BA04-7A49-ACE0-727A9A69F870}"/>
              </a:ext>
            </a:extLst>
          </p:cNvPr>
          <p:cNvSpPr txBox="1"/>
          <p:nvPr/>
        </p:nvSpPr>
        <p:spPr bwMode="auto">
          <a:xfrm>
            <a:off x="3569799"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85" name="TextBox 84">
            <a:extLst>
              <a:ext uri="{FF2B5EF4-FFF2-40B4-BE49-F238E27FC236}">
                <a16:creationId xmlns:a16="http://schemas.microsoft.com/office/drawing/2014/main" id="{F3909B8D-5966-8D4A-8917-546EA0A1C97D}"/>
              </a:ext>
            </a:extLst>
          </p:cNvPr>
          <p:cNvSpPr txBox="1"/>
          <p:nvPr/>
        </p:nvSpPr>
        <p:spPr bwMode="auto">
          <a:xfrm>
            <a:off x="4071107"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86" name="TextBox 85">
            <a:extLst>
              <a:ext uri="{FF2B5EF4-FFF2-40B4-BE49-F238E27FC236}">
                <a16:creationId xmlns:a16="http://schemas.microsoft.com/office/drawing/2014/main" id="{BC44174E-C8D9-5047-9AEA-0E93C4723671}"/>
              </a:ext>
            </a:extLst>
          </p:cNvPr>
          <p:cNvSpPr txBox="1"/>
          <p:nvPr/>
        </p:nvSpPr>
        <p:spPr bwMode="auto">
          <a:xfrm>
            <a:off x="4572415"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87" name="TextBox 86">
            <a:extLst>
              <a:ext uri="{FF2B5EF4-FFF2-40B4-BE49-F238E27FC236}">
                <a16:creationId xmlns:a16="http://schemas.microsoft.com/office/drawing/2014/main" id="{E523BCF3-2A86-2C4E-B0EB-21C0BF14FE34}"/>
              </a:ext>
            </a:extLst>
          </p:cNvPr>
          <p:cNvSpPr txBox="1"/>
          <p:nvPr/>
        </p:nvSpPr>
        <p:spPr bwMode="auto">
          <a:xfrm>
            <a:off x="5073723"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88" name="TextBox 87">
            <a:extLst>
              <a:ext uri="{FF2B5EF4-FFF2-40B4-BE49-F238E27FC236}">
                <a16:creationId xmlns:a16="http://schemas.microsoft.com/office/drawing/2014/main" id="{4EF56636-982E-A444-B6A8-A4258C17B353}"/>
              </a:ext>
            </a:extLst>
          </p:cNvPr>
          <p:cNvSpPr txBox="1"/>
          <p:nvPr/>
        </p:nvSpPr>
        <p:spPr bwMode="auto">
          <a:xfrm>
            <a:off x="5575031"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89" name="TextBox 88">
            <a:extLst>
              <a:ext uri="{FF2B5EF4-FFF2-40B4-BE49-F238E27FC236}">
                <a16:creationId xmlns:a16="http://schemas.microsoft.com/office/drawing/2014/main" id="{5BCA9659-D686-DD4F-A005-B7E193357859}"/>
              </a:ext>
            </a:extLst>
          </p:cNvPr>
          <p:cNvSpPr txBox="1"/>
          <p:nvPr/>
        </p:nvSpPr>
        <p:spPr bwMode="auto">
          <a:xfrm>
            <a:off x="6076339"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90" name="TextBox 89">
            <a:extLst>
              <a:ext uri="{FF2B5EF4-FFF2-40B4-BE49-F238E27FC236}">
                <a16:creationId xmlns:a16="http://schemas.microsoft.com/office/drawing/2014/main" id="{A8843247-4930-7A49-8D40-C98349368EE0}"/>
              </a:ext>
            </a:extLst>
          </p:cNvPr>
          <p:cNvSpPr txBox="1"/>
          <p:nvPr/>
        </p:nvSpPr>
        <p:spPr bwMode="auto">
          <a:xfrm>
            <a:off x="6577647"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91" name="TextBox 90">
            <a:extLst>
              <a:ext uri="{FF2B5EF4-FFF2-40B4-BE49-F238E27FC236}">
                <a16:creationId xmlns:a16="http://schemas.microsoft.com/office/drawing/2014/main" id="{31282963-AE61-3E49-9140-1C1F4ACD2E3F}"/>
              </a:ext>
            </a:extLst>
          </p:cNvPr>
          <p:cNvSpPr txBox="1"/>
          <p:nvPr/>
        </p:nvSpPr>
        <p:spPr bwMode="auto">
          <a:xfrm>
            <a:off x="7078955"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92" name="TextBox 91">
            <a:extLst>
              <a:ext uri="{FF2B5EF4-FFF2-40B4-BE49-F238E27FC236}">
                <a16:creationId xmlns:a16="http://schemas.microsoft.com/office/drawing/2014/main" id="{2B3FE698-6EA5-BB4F-B6AE-E25B3E1F1E56}"/>
              </a:ext>
            </a:extLst>
          </p:cNvPr>
          <p:cNvSpPr txBox="1"/>
          <p:nvPr/>
        </p:nvSpPr>
        <p:spPr bwMode="auto">
          <a:xfrm>
            <a:off x="7580263"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93" name="TextBox 92">
            <a:extLst>
              <a:ext uri="{FF2B5EF4-FFF2-40B4-BE49-F238E27FC236}">
                <a16:creationId xmlns:a16="http://schemas.microsoft.com/office/drawing/2014/main" id="{AA126E8F-9819-F444-BBB0-6099BC1AE87B}"/>
              </a:ext>
            </a:extLst>
          </p:cNvPr>
          <p:cNvSpPr txBox="1"/>
          <p:nvPr/>
        </p:nvSpPr>
        <p:spPr bwMode="auto">
          <a:xfrm>
            <a:off x="8081571"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94" name="TextBox 93">
            <a:extLst>
              <a:ext uri="{FF2B5EF4-FFF2-40B4-BE49-F238E27FC236}">
                <a16:creationId xmlns:a16="http://schemas.microsoft.com/office/drawing/2014/main" id="{2111C623-C31F-FC4F-AB35-A6D7D4C6DB0E}"/>
              </a:ext>
            </a:extLst>
          </p:cNvPr>
          <p:cNvSpPr txBox="1"/>
          <p:nvPr/>
        </p:nvSpPr>
        <p:spPr bwMode="auto">
          <a:xfrm>
            <a:off x="8582879"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95" name="TextBox 94">
            <a:extLst>
              <a:ext uri="{FF2B5EF4-FFF2-40B4-BE49-F238E27FC236}">
                <a16:creationId xmlns:a16="http://schemas.microsoft.com/office/drawing/2014/main" id="{85796B0C-EFBD-CB40-AACA-353A29BDE78C}"/>
              </a:ext>
            </a:extLst>
          </p:cNvPr>
          <p:cNvSpPr txBox="1"/>
          <p:nvPr/>
        </p:nvSpPr>
        <p:spPr bwMode="auto">
          <a:xfrm>
            <a:off x="9084187"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96" name="TextBox 95">
            <a:extLst>
              <a:ext uri="{FF2B5EF4-FFF2-40B4-BE49-F238E27FC236}">
                <a16:creationId xmlns:a16="http://schemas.microsoft.com/office/drawing/2014/main" id="{9239915B-5E9E-994D-9EF6-2BB18F22458C}"/>
              </a:ext>
            </a:extLst>
          </p:cNvPr>
          <p:cNvSpPr txBox="1"/>
          <p:nvPr/>
        </p:nvSpPr>
        <p:spPr bwMode="auto">
          <a:xfrm>
            <a:off x="9585495"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97" name="TextBox 96">
            <a:extLst>
              <a:ext uri="{FF2B5EF4-FFF2-40B4-BE49-F238E27FC236}">
                <a16:creationId xmlns:a16="http://schemas.microsoft.com/office/drawing/2014/main" id="{1CA01E7D-8D57-BE4D-B6CA-0391A77BFFAC}"/>
              </a:ext>
            </a:extLst>
          </p:cNvPr>
          <p:cNvSpPr txBox="1"/>
          <p:nvPr/>
        </p:nvSpPr>
        <p:spPr bwMode="auto">
          <a:xfrm>
            <a:off x="10086803" y="4633109"/>
            <a:ext cx="4383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grpSp>
        <p:nvGrpSpPr>
          <p:cNvPr id="100" name="Group 99">
            <a:extLst>
              <a:ext uri="{FF2B5EF4-FFF2-40B4-BE49-F238E27FC236}">
                <a16:creationId xmlns:a16="http://schemas.microsoft.com/office/drawing/2014/main" id="{F95CAFA2-65BE-3E45-9510-39B8D78AAC33}"/>
              </a:ext>
            </a:extLst>
          </p:cNvPr>
          <p:cNvGrpSpPr/>
          <p:nvPr/>
        </p:nvGrpSpPr>
        <p:grpSpPr>
          <a:xfrm>
            <a:off x="2454275" y="1673225"/>
            <a:ext cx="8306254" cy="1429204"/>
            <a:chOff x="2454275" y="1673225"/>
            <a:chExt cx="8306254" cy="1429204"/>
          </a:xfrm>
        </p:grpSpPr>
        <p:sp>
          <p:nvSpPr>
            <p:cNvPr id="98" name="Freeform 97">
              <a:extLst>
                <a:ext uri="{FF2B5EF4-FFF2-40B4-BE49-F238E27FC236}">
                  <a16:creationId xmlns:a16="http://schemas.microsoft.com/office/drawing/2014/main" id="{41E262DE-8C2A-DE46-A892-A1DE45025758}"/>
                </a:ext>
              </a:extLst>
            </p:cNvPr>
            <p:cNvSpPr/>
            <p:nvPr/>
          </p:nvSpPr>
          <p:spPr bwMode="auto">
            <a:xfrm>
              <a:off x="4816929" y="2253343"/>
              <a:ext cx="5943600" cy="849086"/>
            </a:xfrm>
            <a:custGeom>
              <a:avLst/>
              <a:gdLst>
                <a:gd name="connsiteX0" fmla="*/ 5943600 w 5943600"/>
                <a:gd name="connsiteY0" fmla="*/ 849086 h 849086"/>
                <a:gd name="connsiteX1" fmla="*/ 5306785 w 5943600"/>
                <a:gd name="connsiteY1" fmla="*/ 849086 h 849086"/>
                <a:gd name="connsiteX2" fmla="*/ 5306785 w 5943600"/>
                <a:gd name="connsiteY2" fmla="*/ 342900 h 849086"/>
                <a:gd name="connsiteX3" fmla="*/ 2677885 w 5943600"/>
                <a:gd name="connsiteY3" fmla="*/ 342900 h 849086"/>
                <a:gd name="connsiteX4" fmla="*/ 2677885 w 5943600"/>
                <a:gd name="connsiteY4" fmla="*/ 244928 h 849086"/>
                <a:gd name="connsiteX5" fmla="*/ 1551214 w 5943600"/>
                <a:gd name="connsiteY5" fmla="*/ 244928 h 849086"/>
                <a:gd name="connsiteX6" fmla="*/ 1551214 w 5943600"/>
                <a:gd name="connsiteY6" fmla="*/ 130628 h 849086"/>
                <a:gd name="connsiteX7" fmla="*/ 1045028 w 5943600"/>
                <a:gd name="connsiteY7" fmla="*/ 130628 h 849086"/>
                <a:gd name="connsiteX8" fmla="*/ 1045028 w 5943600"/>
                <a:gd name="connsiteY8" fmla="*/ 130628 h 849086"/>
                <a:gd name="connsiteX9" fmla="*/ 1045028 w 5943600"/>
                <a:gd name="connsiteY9" fmla="*/ 130628 h 849086"/>
                <a:gd name="connsiteX10" fmla="*/ 1045028 w 5943600"/>
                <a:gd name="connsiteY10" fmla="*/ 65314 h 849086"/>
                <a:gd name="connsiteX11" fmla="*/ 571500 w 5943600"/>
                <a:gd name="connsiteY11" fmla="*/ 65314 h 849086"/>
                <a:gd name="connsiteX12" fmla="*/ 571500 w 5943600"/>
                <a:gd name="connsiteY12" fmla="*/ 65314 h 849086"/>
                <a:gd name="connsiteX13" fmla="*/ 571500 w 5943600"/>
                <a:gd name="connsiteY13" fmla="*/ 0 h 849086"/>
                <a:gd name="connsiteX14" fmla="*/ 0 w 5943600"/>
                <a:gd name="connsiteY14" fmla="*/ 0 h 849086"/>
                <a:gd name="connsiteX15" fmla="*/ 0 w 5943600"/>
                <a:gd name="connsiteY15" fmla="*/ 0 h 849086"/>
                <a:gd name="connsiteX16" fmla="*/ 0 w 5943600"/>
                <a:gd name="connsiteY16" fmla="*/ 0 h 849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43600" h="849086">
                  <a:moveTo>
                    <a:pt x="5943600" y="849086"/>
                  </a:moveTo>
                  <a:lnTo>
                    <a:pt x="5306785" y="849086"/>
                  </a:lnTo>
                  <a:lnTo>
                    <a:pt x="5306785" y="342900"/>
                  </a:lnTo>
                  <a:lnTo>
                    <a:pt x="2677885" y="342900"/>
                  </a:lnTo>
                  <a:lnTo>
                    <a:pt x="2677885" y="244928"/>
                  </a:lnTo>
                  <a:lnTo>
                    <a:pt x="1551214" y="244928"/>
                  </a:lnTo>
                  <a:lnTo>
                    <a:pt x="1551214" y="130628"/>
                  </a:lnTo>
                  <a:lnTo>
                    <a:pt x="1045028" y="130628"/>
                  </a:lnTo>
                  <a:lnTo>
                    <a:pt x="1045028" y="130628"/>
                  </a:lnTo>
                  <a:lnTo>
                    <a:pt x="1045028" y="130628"/>
                  </a:lnTo>
                  <a:lnTo>
                    <a:pt x="1045028" y="65314"/>
                  </a:lnTo>
                  <a:lnTo>
                    <a:pt x="571500" y="65314"/>
                  </a:lnTo>
                  <a:lnTo>
                    <a:pt x="571500" y="65314"/>
                  </a:lnTo>
                  <a:lnTo>
                    <a:pt x="571500" y="0"/>
                  </a:lnTo>
                  <a:lnTo>
                    <a:pt x="0" y="0"/>
                  </a:lnTo>
                  <a:lnTo>
                    <a:pt x="0" y="0"/>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99" name="Freeform 98">
              <a:extLst>
                <a:ext uri="{FF2B5EF4-FFF2-40B4-BE49-F238E27FC236}">
                  <a16:creationId xmlns:a16="http://schemas.microsoft.com/office/drawing/2014/main" id="{40DD5373-17AD-F844-B370-7404B6BCD439}"/>
                </a:ext>
              </a:extLst>
            </p:cNvPr>
            <p:cNvSpPr/>
            <p:nvPr/>
          </p:nvSpPr>
          <p:spPr bwMode="auto">
            <a:xfrm>
              <a:off x="2454275" y="1673225"/>
              <a:ext cx="2371725" cy="581025"/>
            </a:xfrm>
            <a:custGeom>
              <a:avLst/>
              <a:gdLst>
                <a:gd name="connsiteX0" fmla="*/ 0 w 2371725"/>
                <a:gd name="connsiteY0" fmla="*/ 0 h 581025"/>
                <a:gd name="connsiteX1" fmla="*/ 279400 w 2371725"/>
                <a:gd name="connsiteY1" fmla="*/ 0 h 581025"/>
                <a:gd name="connsiteX2" fmla="*/ 279400 w 2371725"/>
                <a:gd name="connsiteY2" fmla="*/ 60325 h 581025"/>
                <a:gd name="connsiteX3" fmla="*/ 635000 w 2371725"/>
                <a:gd name="connsiteY3" fmla="*/ 60325 h 581025"/>
                <a:gd name="connsiteX4" fmla="*/ 635000 w 2371725"/>
                <a:gd name="connsiteY4" fmla="*/ 104775 h 581025"/>
                <a:gd name="connsiteX5" fmla="*/ 955675 w 2371725"/>
                <a:gd name="connsiteY5" fmla="*/ 104775 h 581025"/>
                <a:gd name="connsiteX6" fmla="*/ 955675 w 2371725"/>
                <a:gd name="connsiteY6" fmla="*/ 184150 h 581025"/>
                <a:gd name="connsiteX7" fmla="*/ 1076325 w 2371725"/>
                <a:gd name="connsiteY7" fmla="*/ 184150 h 581025"/>
                <a:gd name="connsiteX8" fmla="*/ 1076325 w 2371725"/>
                <a:gd name="connsiteY8" fmla="*/ 241300 h 581025"/>
                <a:gd name="connsiteX9" fmla="*/ 1181100 w 2371725"/>
                <a:gd name="connsiteY9" fmla="*/ 241300 h 581025"/>
                <a:gd name="connsiteX10" fmla="*/ 1181100 w 2371725"/>
                <a:gd name="connsiteY10" fmla="*/ 292100 h 581025"/>
                <a:gd name="connsiteX11" fmla="*/ 1343025 w 2371725"/>
                <a:gd name="connsiteY11" fmla="*/ 292100 h 581025"/>
                <a:gd name="connsiteX12" fmla="*/ 1343025 w 2371725"/>
                <a:gd name="connsiteY12" fmla="*/ 323850 h 581025"/>
                <a:gd name="connsiteX13" fmla="*/ 1387475 w 2371725"/>
                <a:gd name="connsiteY13" fmla="*/ 323850 h 581025"/>
                <a:gd name="connsiteX14" fmla="*/ 1387475 w 2371725"/>
                <a:gd name="connsiteY14" fmla="*/ 365125 h 581025"/>
                <a:gd name="connsiteX15" fmla="*/ 1577975 w 2371725"/>
                <a:gd name="connsiteY15" fmla="*/ 365125 h 581025"/>
                <a:gd name="connsiteX16" fmla="*/ 1577975 w 2371725"/>
                <a:gd name="connsiteY16" fmla="*/ 431800 h 581025"/>
                <a:gd name="connsiteX17" fmla="*/ 1997075 w 2371725"/>
                <a:gd name="connsiteY17" fmla="*/ 431800 h 581025"/>
                <a:gd name="connsiteX18" fmla="*/ 1997075 w 2371725"/>
                <a:gd name="connsiteY18" fmla="*/ 469900 h 581025"/>
                <a:gd name="connsiteX19" fmla="*/ 2085975 w 2371725"/>
                <a:gd name="connsiteY19" fmla="*/ 469900 h 581025"/>
                <a:gd name="connsiteX20" fmla="*/ 2085975 w 2371725"/>
                <a:gd name="connsiteY20" fmla="*/ 530225 h 581025"/>
                <a:gd name="connsiteX21" fmla="*/ 2371725 w 2371725"/>
                <a:gd name="connsiteY21" fmla="*/ 530225 h 581025"/>
                <a:gd name="connsiteX22" fmla="*/ 2371725 w 2371725"/>
                <a:gd name="connsiteY22" fmla="*/ 581025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1725" h="581025">
                  <a:moveTo>
                    <a:pt x="0" y="0"/>
                  </a:moveTo>
                  <a:lnTo>
                    <a:pt x="279400" y="0"/>
                  </a:lnTo>
                  <a:lnTo>
                    <a:pt x="279400" y="60325"/>
                  </a:lnTo>
                  <a:lnTo>
                    <a:pt x="635000" y="60325"/>
                  </a:lnTo>
                  <a:lnTo>
                    <a:pt x="635000" y="104775"/>
                  </a:lnTo>
                  <a:lnTo>
                    <a:pt x="955675" y="104775"/>
                  </a:lnTo>
                  <a:lnTo>
                    <a:pt x="955675" y="184150"/>
                  </a:lnTo>
                  <a:lnTo>
                    <a:pt x="1076325" y="184150"/>
                  </a:lnTo>
                  <a:lnTo>
                    <a:pt x="1076325" y="241300"/>
                  </a:lnTo>
                  <a:lnTo>
                    <a:pt x="1181100" y="241300"/>
                  </a:lnTo>
                  <a:lnTo>
                    <a:pt x="1181100" y="292100"/>
                  </a:lnTo>
                  <a:lnTo>
                    <a:pt x="1343025" y="292100"/>
                  </a:lnTo>
                  <a:lnTo>
                    <a:pt x="1343025" y="323850"/>
                  </a:lnTo>
                  <a:lnTo>
                    <a:pt x="1387475" y="323850"/>
                  </a:lnTo>
                  <a:lnTo>
                    <a:pt x="1387475" y="365125"/>
                  </a:lnTo>
                  <a:lnTo>
                    <a:pt x="1577975" y="365125"/>
                  </a:lnTo>
                  <a:lnTo>
                    <a:pt x="1577975" y="431800"/>
                  </a:lnTo>
                  <a:lnTo>
                    <a:pt x="1997075" y="431800"/>
                  </a:lnTo>
                  <a:lnTo>
                    <a:pt x="1997075" y="469900"/>
                  </a:lnTo>
                  <a:lnTo>
                    <a:pt x="2085975" y="469900"/>
                  </a:lnTo>
                  <a:lnTo>
                    <a:pt x="2085975" y="530225"/>
                  </a:lnTo>
                  <a:lnTo>
                    <a:pt x="2371725" y="530225"/>
                  </a:lnTo>
                  <a:lnTo>
                    <a:pt x="2371725" y="581025"/>
                  </a:lnTo>
                </a:path>
              </a:pathLst>
            </a:custGeom>
            <a:noFill/>
            <a:ln w="28575">
              <a:solidFill>
                <a:schemeClr val="accent1"/>
              </a:solidFill>
              <a:miter lim="800000"/>
              <a:headEnd/>
              <a:tailEnd/>
            </a:ln>
          </p:spPr>
          <p:txBody>
            <a:bodyPr rtlCol="0" anchor="ctr"/>
            <a:lstStyle/>
            <a:p>
              <a:pPr algn="ctr"/>
              <a:endParaRPr lang="en-US" dirty="0"/>
            </a:p>
          </p:txBody>
        </p:sp>
      </p:grpSp>
      <p:sp>
        <p:nvSpPr>
          <p:cNvPr id="101" name="TextBox 100">
            <a:extLst>
              <a:ext uri="{FF2B5EF4-FFF2-40B4-BE49-F238E27FC236}">
                <a16:creationId xmlns:a16="http://schemas.microsoft.com/office/drawing/2014/main" id="{35EB5F41-504F-384C-B64F-0CF6A0E69641}"/>
              </a:ext>
            </a:extLst>
          </p:cNvPr>
          <p:cNvSpPr txBox="1"/>
          <p:nvPr/>
        </p:nvSpPr>
        <p:spPr bwMode="auto">
          <a:xfrm>
            <a:off x="2579346" y="148329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2" name="TextBox 101">
            <a:extLst>
              <a:ext uri="{FF2B5EF4-FFF2-40B4-BE49-F238E27FC236}">
                <a16:creationId xmlns:a16="http://schemas.microsoft.com/office/drawing/2014/main" id="{B7BF266C-1DD3-8F4C-995C-BE504FCE0989}"/>
              </a:ext>
            </a:extLst>
          </p:cNvPr>
          <p:cNvSpPr txBox="1"/>
          <p:nvPr/>
        </p:nvSpPr>
        <p:spPr bwMode="auto">
          <a:xfrm>
            <a:off x="3086112" y="157873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3" name="TextBox 102">
            <a:extLst>
              <a:ext uri="{FF2B5EF4-FFF2-40B4-BE49-F238E27FC236}">
                <a16:creationId xmlns:a16="http://schemas.microsoft.com/office/drawing/2014/main" id="{25F15C45-D047-2344-A1B8-5D399A3D4D45}"/>
              </a:ext>
            </a:extLst>
          </p:cNvPr>
          <p:cNvSpPr txBox="1"/>
          <p:nvPr/>
        </p:nvSpPr>
        <p:spPr bwMode="auto">
          <a:xfrm>
            <a:off x="3249535" y="157873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4" name="TextBox 103">
            <a:extLst>
              <a:ext uri="{FF2B5EF4-FFF2-40B4-BE49-F238E27FC236}">
                <a16:creationId xmlns:a16="http://schemas.microsoft.com/office/drawing/2014/main" id="{836E2D9F-04C9-374B-9720-44F1F8DA878A}"/>
              </a:ext>
            </a:extLst>
          </p:cNvPr>
          <p:cNvSpPr txBox="1"/>
          <p:nvPr/>
        </p:nvSpPr>
        <p:spPr bwMode="auto">
          <a:xfrm>
            <a:off x="3314684" y="161238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5" name="TextBox 104">
            <a:extLst>
              <a:ext uri="{FF2B5EF4-FFF2-40B4-BE49-F238E27FC236}">
                <a16:creationId xmlns:a16="http://schemas.microsoft.com/office/drawing/2014/main" id="{853BD72C-E72B-6B48-8A16-4307BD0E8B4E}"/>
              </a:ext>
            </a:extLst>
          </p:cNvPr>
          <p:cNvSpPr txBox="1"/>
          <p:nvPr/>
        </p:nvSpPr>
        <p:spPr bwMode="auto">
          <a:xfrm>
            <a:off x="3439755" y="1658937"/>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6" name="TextBox 105">
            <a:extLst>
              <a:ext uri="{FF2B5EF4-FFF2-40B4-BE49-F238E27FC236}">
                <a16:creationId xmlns:a16="http://schemas.microsoft.com/office/drawing/2014/main" id="{ACB80E27-AB22-4B47-A93A-5A7B24F4B6E7}"/>
              </a:ext>
            </a:extLst>
          </p:cNvPr>
          <p:cNvSpPr txBox="1"/>
          <p:nvPr/>
        </p:nvSpPr>
        <p:spPr bwMode="auto">
          <a:xfrm>
            <a:off x="3592878" y="1771928"/>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7" name="TextBox 106">
            <a:extLst>
              <a:ext uri="{FF2B5EF4-FFF2-40B4-BE49-F238E27FC236}">
                <a16:creationId xmlns:a16="http://schemas.microsoft.com/office/drawing/2014/main" id="{A4A50742-2EA4-1B48-A39E-994E14218F93}"/>
              </a:ext>
            </a:extLst>
          </p:cNvPr>
          <p:cNvSpPr txBox="1"/>
          <p:nvPr/>
        </p:nvSpPr>
        <p:spPr bwMode="auto">
          <a:xfrm>
            <a:off x="3685121" y="1761769"/>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8" name="TextBox 107">
            <a:extLst>
              <a:ext uri="{FF2B5EF4-FFF2-40B4-BE49-F238E27FC236}">
                <a16:creationId xmlns:a16="http://schemas.microsoft.com/office/drawing/2014/main" id="{F3CE3213-2BAB-F140-938E-4956E5DB3D84}"/>
              </a:ext>
            </a:extLst>
          </p:cNvPr>
          <p:cNvSpPr txBox="1"/>
          <p:nvPr/>
        </p:nvSpPr>
        <p:spPr bwMode="auto">
          <a:xfrm>
            <a:off x="3794208" y="1850313"/>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9" name="TextBox 108">
            <a:extLst>
              <a:ext uri="{FF2B5EF4-FFF2-40B4-BE49-F238E27FC236}">
                <a16:creationId xmlns:a16="http://schemas.microsoft.com/office/drawing/2014/main" id="{D8879AB0-FE39-CD4B-AB0C-F2D4FCF3E453}"/>
              </a:ext>
            </a:extLst>
          </p:cNvPr>
          <p:cNvSpPr txBox="1"/>
          <p:nvPr/>
        </p:nvSpPr>
        <p:spPr bwMode="auto">
          <a:xfrm>
            <a:off x="4129212" y="191414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0" name="TextBox 109">
            <a:extLst>
              <a:ext uri="{FF2B5EF4-FFF2-40B4-BE49-F238E27FC236}">
                <a16:creationId xmlns:a16="http://schemas.microsoft.com/office/drawing/2014/main" id="{280D35E4-8CAD-FD4E-A990-B3FC486ACE73}"/>
              </a:ext>
            </a:extLst>
          </p:cNvPr>
          <p:cNvSpPr txBox="1"/>
          <p:nvPr/>
        </p:nvSpPr>
        <p:spPr bwMode="auto">
          <a:xfrm>
            <a:off x="4320799" y="191414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1" name="TextBox 110">
            <a:extLst>
              <a:ext uri="{FF2B5EF4-FFF2-40B4-BE49-F238E27FC236}">
                <a16:creationId xmlns:a16="http://schemas.microsoft.com/office/drawing/2014/main" id="{80852910-BA7B-D54B-B839-8D6A6835CBD6}"/>
              </a:ext>
            </a:extLst>
          </p:cNvPr>
          <p:cNvSpPr txBox="1"/>
          <p:nvPr/>
        </p:nvSpPr>
        <p:spPr bwMode="auto">
          <a:xfrm>
            <a:off x="4731481" y="2060996"/>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2" name="TextBox 111">
            <a:extLst>
              <a:ext uri="{FF2B5EF4-FFF2-40B4-BE49-F238E27FC236}">
                <a16:creationId xmlns:a16="http://schemas.microsoft.com/office/drawing/2014/main" id="{9B49E0F8-83D5-1340-8C0E-65113B5BF2DF}"/>
              </a:ext>
            </a:extLst>
          </p:cNvPr>
          <p:cNvSpPr txBox="1"/>
          <p:nvPr/>
        </p:nvSpPr>
        <p:spPr bwMode="auto">
          <a:xfrm>
            <a:off x="4818285" y="2066077"/>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3" name="TextBox 112">
            <a:extLst>
              <a:ext uri="{FF2B5EF4-FFF2-40B4-BE49-F238E27FC236}">
                <a16:creationId xmlns:a16="http://schemas.microsoft.com/office/drawing/2014/main" id="{97D0C6D0-6C27-5747-A6F7-58BBC08AA541}"/>
              </a:ext>
            </a:extLst>
          </p:cNvPr>
          <p:cNvSpPr txBox="1"/>
          <p:nvPr/>
        </p:nvSpPr>
        <p:spPr bwMode="auto">
          <a:xfrm>
            <a:off x="4887129" y="2063976"/>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4" name="TextBox 113">
            <a:extLst>
              <a:ext uri="{FF2B5EF4-FFF2-40B4-BE49-F238E27FC236}">
                <a16:creationId xmlns:a16="http://schemas.microsoft.com/office/drawing/2014/main" id="{E489B616-07B7-B543-8B47-CA9C7A971C80}"/>
              </a:ext>
            </a:extLst>
          </p:cNvPr>
          <p:cNvSpPr txBox="1"/>
          <p:nvPr/>
        </p:nvSpPr>
        <p:spPr bwMode="auto">
          <a:xfrm>
            <a:off x="5243262" y="2060996"/>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5" name="TextBox 114">
            <a:extLst>
              <a:ext uri="{FF2B5EF4-FFF2-40B4-BE49-F238E27FC236}">
                <a16:creationId xmlns:a16="http://schemas.microsoft.com/office/drawing/2014/main" id="{5395A70A-2F7A-E547-AD82-DE683E1FB8D0}"/>
              </a:ext>
            </a:extLst>
          </p:cNvPr>
          <p:cNvSpPr txBox="1"/>
          <p:nvPr/>
        </p:nvSpPr>
        <p:spPr bwMode="auto">
          <a:xfrm>
            <a:off x="5290158" y="2060996"/>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6" name="TextBox 115">
            <a:extLst>
              <a:ext uri="{FF2B5EF4-FFF2-40B4-BE49-F238E27FC236}">
                <a16:creationId xmlns:a16="http://schemas.microsoft.com/office/drawing/2014/main" id="{E6BCAB1E-624F-D04B-B619-11417AA6ACCF}"/>
              </a:ext>
            </a:extLst>
          </p:cNvPr>
          <p:cNvSpPr txBox="1"/>
          <p:nvPr/>
        </p:nvSpPr>
        <p:spPr bwMode="auto">
          <a:xfrm>
            <a:off x="5360058" y="212210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7" name="TextBox 116">
            <a:extLst>
              <a:ext uri="{FF2B5EF4-FFF2-40B4-BE49-F238E27FC236}">
                <a16:creationId xmlns:a16="http://schemas.microsoft.com/office/drawing/2014/main" id="{E068870A-2818-FA45-9AD1-92B484342C56}"/>
              </a:ext>
            </a:extLst>
          </p:cNvPr>
          <p:cNvSpPr txBox="1"/>
          <p:nvPr/>
        </p:nvSpPr>
        <p:spPr bwMode="auto">
          <a:xfrm>
            <a:off x="5608660" y="212210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8" name="TextBox 117">
            <a:extLst>
              <a:ext uri="{FF2B5EF4-FFF2-40B4-BE49-F238E27FC236}">
                <a16:creationId xmlns:a16="http://schemas.microsoft.com/office/drawing/2014/main" id="{4119368D-3D44-BB40-9463-013EC0E9833E}"/>
              </a:ext>
            </a:extLst>
          </p:cNvPr>
          <p:cNvSpPr txBox="1"/>
          <p:nvPr/>
        </p:nvSpPr>
        <p:spPr bwMode="auto">
          <a:xfrm>
            <a:off x="5709307" y="212210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9" name="TextBox 118">
            <a:extLst>
              <a:ext uri="{FF2B5EF4-FFF2-40B4-BE49-F238E27FC236}">
                <a16:creationId xmlns:a16="http://schemas.microsoft.com/office/drawing/2014/main" id="{43C0D2CE-D9B7-7247-9C60-DA2A03321428}"/>
              </a:ext>
            </a:extLst>
          </p:cNvPr>
          <p:cNvSpPr txBox="1"/>
          <p:nvPr/>
        </p:nvSpPr>
        <p:spPr bwMode="auto">
          <a:xfrm>
            <a:off x="5667854" y="2125912"/>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0" name="TextBox 119">
            <a:extLst>
              <a:ext uri="{FF2B5EF4-FFF2-40B4-BE49-F238E27FC236}">
                <a16:creationId xmlns:a16="http://schemas.microsoft.com/office/drawing/2014/main" id="{EA94EB75-CC4C-8143-BB78-EE51A2BF3EE7}"/>
              </a:ext>
            </a:extLst>
          </p:cNvPr>
          <p:cNvSpPr txBox="1"/>
          <p:nvPr/>
        </p:nvSpPr>
        <p:spPr bwMode="auto">
          <a:xfrm>
            <a:off x="5775133" y="2194876"/>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1" name="TextBox 120">
            <a:extLst>
              <a:ext uri="{FF2B5EF4-FFF2-40B4-BE49-F238E27FC236}">
                <a16:creationId xmlns:a16="http://schemas.microsoft.com/office/drawing/2014/main" id="{76FB7A13-7D46-CF4D-A0C3-E09659728F89}"/>
              </a:ext>
            </a:extLst>
          </p:cNvPr>
          <p:cNvSpPr txBox="1"/>
          <p:nvPr/>
        </p:nvSpPr>
        <p:spPr bwMode="auto">
          <a:xfrm>
            <a:off x="5949476" y="2192235"/>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2" name="TextBox 121">
            <a:extLst>
              <a:ext uri="{FF2B5EF4-FFF2-40B4-BE49-F238E27FC236}">
                <a16:creationId xmlns:a16="http://schemas.microsoft.com/office/drawing/2014/main" id="{7E6A4AA7-D4AF-994E-84AA-B730BB22178F}"/>
              </a:ext>
            </a:extLst>
          </p:cNvPr>
          <p:cNvSpPr txBox="1"/>
          <p:nvPr/>
        </p:nvSpPr>
        <p:spPr bwMode="auto">
          <a:xfrm>
            <a:off x="6021934" y="218959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3" name="TextBox 122">
            <a:extLst>
              <a:ext uri="{FF2B5EF4-FFF2-40B4-BE49-F238E27FC236}">
                <a16:creationId xmlns:a16="http://schemas.microsoft.com/office/drawing/2014/main" id="{2050CF5F-4A3A-3C4D-8BE0-BC9D5EF97AD4}"/>
              </a:ext>
            </a:extLst>
          </p:cNvPr>
          <p:cNvSpPr txBox="1"/>
          <p:nvPr/>
        </p:nvSpPr>
        <p:spPr bwMode="auto">
          <a:xfrm>
            <a:off x="6244146" y="2193428"/>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4" name="TextBox 123">
            <a:extLst>
              <a:ext uri="{FF2B5EF4-FFF2-40B4-BE49-F238E27FC236}">
                <a16:creationId xmlns:a16="http://schemas.microsoft.com/office/drawing/2014/main" id="{55E4991C-B5C8-B141-898B-049D4F4B3A41}"/>
              </a:ext>
            </a:extLst>
          </p:cNvPr>
          <p:cNvSpPr txBox="1"/>
          <p:nvPr/>
        </p:nvSpPr>
        <p:spPr bwMode="auto">
          <a:xfrm>
            <a:off x="6751824" y="2301423"/>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5" name="TextBox 124">
            <a:extLst>
              <a:ext uri="{FF2B5EF4-FFF2-40B4-BE49-F238E27FC236}">
                <a16:creationId xmlns:a16="http://schemas.microsoft.com/office/drawing/2014/main" id="{8208C462-4FDB-C54B-8166-EC8587982669}"/>
              </a:ext>
            </a:extLst>
          </p:cNvPr>
          <p:cNvSpPr txBox="1"/>
          <p:nvPr/>
        </p:nvSpPr>
        <p:spPr bwMode="auto">
          <a:xfrm>
            <a:off x="6817650" y="230573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6" name="TextBox 125">
            <a:extLst>
              <a:ext uri="{FF2B5EF4-FFF2-40B4-BE49-F238E27FC236}">
                <a16:creationId xmlns:a16="http://schemas.microsoft.com/office/drawing/2014/main" id="{8CD69948-4E8D-0C4F-B169-30338A50DD45}"/>
              </a:ext>
            </a:extLst>
          </p:cNvPr>
          <p:cNvSpPr txBox="1"/>
          <p:nvPr/>
        </p:nvSpPr>
        <p:spPr bwMode="auto">
          <a:xfrm>
            <a:off x="7124213" y="2293942"/>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7" name="TextBox 126">
            <a:extLst>
              <a:ext uri="{FF2B5EF4-FFF2-40B4-BE49-F238E27FC236}">
                <a16:creationId xmlns:a16="http://schemas.microsoft.com/office/drawing/2014/main" id="{5DCDA761-D225-984C-9998-0D83F8C1022F}"/>
              </a:ext>
            </a:extLst>
          </p:cNvPr>
          <p:cNvSpPr txBox="1"/>
          <p:nvPr/>
        </p:nvSpPr>
        <p:spPr bwMode="auto">
          <a:xfrm>
            <a:off x="7207621" y="2293942"/>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8" name="TextBox 127">
            <a:extLst>
              <a:ext uri="{FF2B5EF4-FFF2-40B4-BE49-F238E27FC236}">
                <a16:creationId xmlns:a16="http://schemas.microsoft.com/office/drawing/2014/main" id="{34751566-3529-F540-A717-871854B61FCA}"/>
              </a:ext>
            </a:extLst>
          </p:cNvPr>
          <p:cNvSpPr txBox="1"/>
          <p:nvPr/>
        </p:nvSpPr>
        <p:spPr bwMode="auto">
          <a:xfrm>
            <a:off x="7318317" y="2293942"/>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29" name="TextBox 128">
            <a:extLst>
              <a:ext uri="{FF2B5EF4-FFF2-40B4-BE49-F238E27FC236}">
                <a16:creationId xmlns:a16="http://schemas.microsoft.com/office/drawing/2014/main" id="{0C6BAD54-48DD-5540-AD63-34234A667106}"/>
              </a:ext>
            </a:extLst>
          </p:cNvPr>
          <p:cNvSpPr txBox="1"/>
          <p:nvPr/>
        </p:nvSpPr>
        <p:spPr bwMode="auto">
          <a:xfrm>
            <a:off x="7428283" y="2408431"/>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0" name="TextBox 129">
            <a:extLst>
              <a:ext uri="{FF2B5EF4-FFF2-40B4-BE49-F238E27FC236}">
                <a16:creationId xmlns:a16="http://schemas.microsoft.com/office/drawing/2014/main" id="{0340604E-A9D9-104C-A774-A6B2125E197F}"/>
              </a:ext>
            </a:extLst>
          </p:cNvPr>
          <p:cNvSpPr txBox="1"/>
          <p:nvPr/>
        </p:nvSpPr>
        <p:spPr bwMode="auto">
          <a:xfrm>
            <a:off x="7503346" y="2404355"/>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1" name="TextBox 130">
            <a:extLst>
              <a:ext uri="{FF2B5EF4-FFF2-40B4-BE49-F238E27FC236}">
                <a16:creationId xmlns:a16="http://schemas.microsoft.com/office/drawing/2014/main" id="{0A8CB810-C976-6447-97A2-058A7B13AAE0}"/>
              </a:ext>
            </a:extLst>
          </p:cNvPr>
          <p:cNvSpPr txBox="1"/>
          <p:nvPr/>
        </p:nvSpPr>
        <p:spPr bwMode="auto">
          <a:xfrm>
            <a:off x="7783724" y="2404355"/>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2" name="TextBox 131">
            <a:extLst>
              <a:ext uri="{FF2B5EF4-FFF2-40B4-BE49-F238E27FC236}">
                <a16:creationId xmlns:a16="http://schemas.microsoft.com/office/drawing/2014/main" id="{CC08A068-C846-484F-B44D-5F6D19048703}"/>
              </a:ext>
            </a:extLst>
          </p:cNvPr>
          <p:cNvSpPr txBox="1"/>
          <p:nvPr/>
        </p:nvSpPr>
        <p:spPr bwMode="auto">
          <a:xfrm>
            <a:off x="8082174" y="2404355"/>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3" name="TextBox 132">
            <a:extLst>
              <a:ext uri="{FF2B5EF4-FFF2-40B4-BE49-F238E27FC236}">
                <a16:creationId xmlns:a16="http://schemas.microsoft.com/office/drawing/2014/main" id="{CA48D849-142C-9F4F-9279-62C7324F280F}"/>
              </a:ext>
            </a:extLst>
          </p:cNvPr>
          <p:cNvSpPr txBox="1"/>
          <p:nvPr/>
        </p:nvSpPr>
        <p:spPr bwMode="auto">
          <a:xfrm>
            <a:off x="8519879" y="240123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4" name="TextBox 133">
            <a:extLst>
              <a:ext uri="{FF2B5EF4-FFF2-40B4-BE49-F238E27FC236}">
                <a16:creationId xmlns:a16="http://schemas.microsoft.com/office/drawing/2014/main" id="{524FD4AA-89B0-7A47-89B8-354B8E89EE0A}"/>
              </a:ext>
            </a:extLst>
          </p:cNvPr>
          <p:cNvSpPr txBox="1"/>
          <p:nvPr/>
        </p:nvSpPr>
        <p:spPr bwMode="auto">
          <a:xfrm>
            <a:off x="8653082" y="241123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5" name="TextBox 134">
            <a:extLst>
              <a:ext uri="{FF2B5EF4-FFF2-40B4-BE49-F238E27FC236}">
                <a16:creationId xmlns:a16="http://schemas.microsoft.com/office/drawing/2014/main" id="{10907434-7EFD-5F41-B9F1-7C7A3DCC2280}"/>
              </a:ext>
            </a:extLst>
          </p:cNvPr>
          <p:cNvSpPr txBox="1"/>
          <p:nvPr/>
        </p:nvSpPr>
        <p:spPr bwMode="auto">
          <a:xfrm>
            <a:off x="8767487" y="2408431"/>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6" name="TextBox 135">
            <a:extLst>
              <a:ext uri="{FF2B5EF4-FFF2-40B4-BE49-F238E27FC236}">
                <a16:creationId xmlns:a16="http://schemas.microsoft.com/office/drawing/2014/main" id="{56854A71-36A0-2B44-BAD8-8D2E53D8A60C}"/>
              </a:ext>
            </a:extLst>
          </p:cNvPr>
          <p:cNvSpPr txBox="1"/>
          <p:nvPr/>
        </p:nvSpPr>
        <p:spPr bwMode="auto">
          <a:xfrm>
            <a:off x="9078695" y="240704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7" name="TextBox 136">
            <a:extLst>
              <a:ext uri="{FF2B5EF4-FFF2-40B4-BE49-F238E27FC236}">
                <a16:creationId xmlns:a16="http://schemas.microsoft.com/office/drawing/2014/main" id="{1927B3E1-B5F0-C844-A647-F74993BB23F0}"/>
              </a:ext>
            </a:extLst>
          </p:cNvPr>
          <p:cNvSpPr txBox="1"/>
          <p:nvPr/>
        </p:nvSpPr>
        <p:spPr bwMode="auto">
          <a:xfrm>
            <a:off x="9326303" y="2406720"/>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8" name="TextBox 137">
            <a:extLst>
              <a:ext uri="{FF2B5EF4-FFF2-40B4-BE49-F238E27FC236}">
                <a16:creationId xmlns:a16="http://schemas.microsoft.com/office/drawing/2014/main" id="{92AA1E09-1E4F-CD4B-AE57-1D7D2FA04CF2}"/>
              </a:ext>
            </a:extLst>
          </p:cNvPr>
          <p:cNvSpPr txBox="1"/>
          <p:nvPr/>
        </p:nvSpPr>
        <p:spPr bwMode="auto">
          <a:xfrm>
            <a:off x="9525191" y="2396031"/>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39" name="TextBox 138">
            <a:extLst>
              <a:ext uri="{FF2B5EF4-FFF2-40B4-BE49-F238E27FC236}">
                <a16:creationId xmlns:a16="http://schemas.microsoft.com/office/drawing/2014/main" id="{E4830FEA-36BF-5F4A-8AA0-7575D5839D9A}"/>
              </a:ext>
            </a:extLst>
          </p:cNvPr>
          <p:cNvSpPr txBox="1"/>
          <p:nvPr/>
        </p:nvSpPr>
        <p:spPr bwMode="auto">
          <a:xfrm>
            <a:off x="9923935" y="2404355"/>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40" name="TextBox 139">
            <a:extLst>
              <a:ext uri="{FF2B5EF4-FFF2-40B4-BE49-F238E27FC236}">
                <a16:creationId xmlns:a16="http://schemas.microsoft.com/office/drawing/2014/main" id="{88916ECA-73F3-A647-925B-175CB1927399}"/>
              </a:ext>
            </a:extLst>
          </p:cNvPr>
          <p:cNvSpPr txBox="1"/>
          <p:nvPr/>
        </p:nvSpPr>
        <p:spPr bwMode="auto">
          <a:xfrm>
            <a:off x="10305957" y="290470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41" name="TextBox 140">
            <a:extLst>
              <a:ext uri="{FF2B5EF4-FFF2-40B4-BE49-F238E27FC236}">
                <a16:creationId xmlns:a16="http://schemas.microsoft.com/office/drawing/2014/main" id="{A46C22B4-0399-AB4D-A435-C508BBF58121}"/>
              </a:ext>
            </a:extLst>
          </p:cNvPr>
          <p:cNvSpPr txBox="1"/>
          <p:nvPr/>
        </p:nvSpPr>
        <p:spPr bwMode="auto">
          <a:xfrm>
            <a:off x="10652816" y="2905644"/>
            <a:ext cx="18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Tree>
    <p:extLst>
      <p:ext uri="{BB962C8B-B14F-4D97-AF65-F5344CB8AC3E}">
        <p14:creationId xmlns:p14="http://schemas.microsoft.com/office/powerpoint/2010/main" val="2693004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6DD26-AE42-4AEC-8E97-3F0734A43FEE}"/>
              </a:ext>
            </a:extLst>
          </p:cNvPr>
          <p:cNvSpPr>
            <a:spLocks noGrp="1"/>
          </p:cNvSpPr>
          <p:nvPr>
            <p:ph type="title"/>
          </p:nvPr>
        </p:nvSpPr>
        <p:spPr/>
        <p:txBody>
          <a:bodyPr/>
          <a:lstStyle/>
          <a:p>
            <a:r>
              <a:rPr lang="en-US" dirty="0"/>
              <a:t>Registrational Phase II PATHFINDER Trial of Avapritinib in Patients With AdvSM</a:t>
            </a:r>
          </a:p>
        </p:txBody>
      </p:sp>
      <p:sp>
        <p:nvSpPr>
          <p:cNvPr id="4" name="Text Box 15">
            <a:extLst>
              <a:ext uri="{FF2B5EF4-FFF2-40B4-BE49-F238E27FC236}">
                <a16:creationId xmlns:a16="http://schemas.microsoft.com/office/drawing/2014/main" id="{E3AC67C0-C1F4-4A49-BCCE-F7970DE5E3C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a:t>
            </a:r>
            <a:r>
              <a:rPr lang="en-US" altLang="en-US" sz="1200" b="0" spc="-10" dirty="0" err="1">
                <a:solidFill>
                  <a:schemeClr val="bg2"/>
                </a:solidFill>
                <a:latin typeface="Calibri" panose="020F0502020204030204" pitchFamily="34" charset="0"/>
                <a:cs typeface="+mn-cs"/>
              </a:rPr>
              <a:t>Gotlib</a:t>
            </a:r>
            <a:r>
              <a:rPr lang="en-US" altLang="en-US" sz="1200" b="0" spc="-10" dirty="0">
                <a:solidFill>
                  <a:schemeClr val="bg2"/>
                </a:solidFill>
                <a:latin typeface="Calibri" panose="020F0502020204030204" pitchFamily="34" charset="0"/>
                <a:cs typeface="+mn-cs"/>
              </a:rPr>
              <a:t>. Nat Med. 2021;27:2192. 2. NCT03580655. 3. </a:t>
            </a:r>
            <a:r>
              <a:rPr lang="en-US" altLang="en-US" sz="1200" b="0" spc="-10" dirty="0" err="1">
                <a:solidFill>
                  <a:schemeClr val="bg2"/>
                </a:solidFill>
                <a:latin typeface="Calibri" panose="020F0502020204030204" pitchFamily="34" charset="0"/>
                <a:cs typeface="+mn-cs"/>
              </a:rPr>
              <a:t>Shomali</a:t>
            </a:r>
            <a:r>
              <a:rPr lang="en-US" altLang="en-US" sz="1200" b="0" spc="-10" dirty="0">
                <a:solidFill>
                  <a:schemeClr val="bg2"/>
                </a:solidFill>
                <a:latin typeface="Calibri" panose="020F0502020204030204" pitchFamily="34" charset="0"/>
                <a:cs typeface="+mn-cs"/>
              </a:rPr>
              <a:t>. Int J Mol Sci. 2021;22:2983.</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F6562262-700D-4E04-B380-23FAE294DB1A}"/>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C21B5465-BB9F-4196-BABE-3C826B268D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16546692-EF24-4A03-A1E6-DEEC7DD7163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9" name="Content Placeholder 2">
            <a:extLst>
              <a:ext uri="{FF2B5EF4-FFF2-40B4-BE49-F238E27FC236}">
                <a16:creationId xmlns:a16="http://schemas.microsoft.com/office/drawing/2014/main" id="{EB890E18-B69F-4CB2-ABE6-2A3607EF2D2F}"/>
              </a:ext>
            </a:extLst>
          </p:cNvPr>
          <p:cNvSpPr>
            <a:spLocks noGrp="1"/>
          </p:cNvSpPr>
          <p:nvPr>
            <p:ph idx="1"/>
          </p:nvPr>
        </p:nvSpPr>
        <p:spPr>
          <a:xfrm>
            <a:off x="604675" y="1513047"/>
            <a:ext cx="10877529" cy="418495"/>
          </a:xfrm>
        </p:spPr>
        <p:txBody>
          <a:bodyPr/>
          <a:lstStyle/>
          <a:p>
            <a:r>
              <a:rPr lang="en-US" sz="2200" dirty="0"/>
              <a:t>Interim analysis of international, open-label phase II trial (data cutoff: June 23, 2020)</a:t>
            </a:r>
            <a:r>
              <a:rPr lang="en-US" sz="2200" baseline="30000" dirty="0"/>
              <a:t>1,2</a:t>
            </a:r>
            <a:endParaRPr lang="en-US" sz="2200" dirty="0"/>
          </a:p>
          <a:p>
            <a:pPr lvl="1"/>
            <a:r>
              <a:rPr lang="en-US" sz="2000" dirty="0"/>
              <a:t>Triggered when had sufficient follow-up for adjudication of response in 32 patients in cohort 1</a:t>
            </a:r>
          </a:p>
        </p:txBody>
      </p:sp>
      <p:sp>
        <p:nvSpPr>
          <p:cNvPr id="20" name="Content Placeholder 2">
            <a:extLst>
              <a:ext uri="{FF2B5EF4-FFF2-40B4-BE49-F238E27FC236}">
                <a16:creationId xmlns:a16="http://schemas.microsoft.com/office/drawing/2014/main" id="{0E23D488-2BB5-46A2-8EDD-DD5099B8C29D}"/>
              </a:ext>
            </a:extLst>
          </p:cNvPr>
          <p:cNvSpPr txBox="1">
            <a:spLocks/>
          </p:cNvSpPr>
          <p:nvPr/>
        </p:nvSpPr>
        <p:spPr bwMode="auto">
          <a:xfrm>
            <a:off x="601820" y="4926458"/>
            <a:ext cx="10881360" cy="126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b="1" kern="0" dirty="0"/>
              <a:t>Primary endpoint:</a:t>
            </a:r>
            <a:r>
              <a:rPr lang="en-US" sz="2200" b="0" kern="0" dirty="0"/>
              <a:t> ORR (</a:t>
            </a:r>
            <a:r>
              <a:rPr lang="en-US" sz="2200" b="0" kern="0" dirty="0" err="1"/>
              <a:t>mIWG</a:t>
            </a:r>
            <a:r>
              <a:rPr lang="en-US" sz="2200" b="0" kern="0" dirty="0"/>
              <a:t>-MRT-ECNM criteria</a:t>
            </a:r>
            <a:r>
              <a:rPr lang="en-US" sz="2200" b="0" kern="0" baseline="30000" dirty="0"/>
              <a:t>3</a:t>
            </a:r>
            <a:r>
              <a:rPr lang="en-US" sz="2200" b="0" kern="0" dirty="0"/>
              <a:t>)</a:t>
            </a:r>
            <a:r>
              <a:rPr lang="en-US" sz="2200" b="0" kern="0" baseline="30000" dirty="0"/>
              <a:t>1,2</a:t>
            </a:r>
            <a:endParaRPr lang="en-US" sz="2200" b="0" kern="0" dirty="0"/>
          </a:p>
          <a:p>
            <a:r>
              <a:rPr lang="en-US" sz="2200" b="1" kern="0" dirty="0"/>
              <a:t>Key secondary endpoints: </a:t>
            </a:r>
            <a:r>
              <a:rPr lang="en-US" sz="2200" b="0" kern="0" dirty="0"/>
              <a:t>patient-reported TSS of the AdvSM-SAF, TTR, DoR, PFS, OS, mast cell burden, QoL per EORTC-QLQ-C30, safety</a:t>
            </a:r>
            <a:r>
              <a:rPr lang="en-US" sz="2200" b="0" kern="0" baseline="30000" dirty="0"/>
              <a:t>1,2</a:t>
            </a:r>
            <a:endParaRPr lang="en-US" sz="2200" b="0" kern="0" dirty="0"/>
          </a:p>
        </p:txBody>
      </p:sp>
      <p:sp>
        <p:nvSpPr>
          <p:cNvPr id="22" name="Text Box 45">
            <a:extLst>
              <a:ext uri="{FF2B5EF4-FFF2-40B4-BE49-F238E27FC236}">
                <a16:creationId xmlns:a16="http://schemas.microsoft.com/office/drawing/2014/main" id="{78F18749-D43E-4DDE-8DE5-16BE5C83427C}"/>
              </a:ext>
            </a:extLst>
          </p:cNvPr>
          <p:cNvSpPr txBox="1">
            <a:spLocks noChangeArrowheads="1"/>
          </p:cNvSpPr>
          <p:nvPr/>
        </p:nvSpPr>
        <p:spPr bwMode="auto">
          <a:xfrm>
            <a:off x="627064" y="2415176"/>
            <a:ext cx="294458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u="sng" dirty="0">
                <a:solidFill>
                  <a:schemeClr val="bg1"/>
                </a:solidFill>
                <a:latin typeface="Calibri" panose="020F0502020204030204" pitchFamily="34" charset="0"/>
              </a:rPr>
              <a:t>Cohort 1</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Adults with centrally confirmed advSM; evaluable baseline C-finding or MCL subtype; PLT ≥50 x 10</a:t>
            </a:r>
            <a:r>
              <a:rPr lang="en-GB" altLang="en-US" sz="1800" b="0" baseline="30000" dirty="0">
                <a:solidFill>
                  <a:schemeClr val="bg1"/>
                </a:solidFill>
                <a:latin typeface="Calibri" panose="020F0502020204030204" pitchFamily="34" charset="0"/>
              </a:rPr>
              <a:t>9</a:t>
            </a:r>
            <a:r>
              <a:rPr lang="en-GB" altLang="en-US" sz="1800" b="0" dirty="0">
                <a:solidFill>
                  <a:schemeClr val="bg1"/>
                </a:solidFill>
                <a:latin typeface="Calibri" panose="020F0502020204030204" pitchFamily="34" charset="0"/>
              </a:rPr>
              <a:t>/L*; serum tryptase ≥20 ng/mL; ECOG PS 0-3</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32) </a:t>
            </a:r>
            <a:endParaRPr lang="en-US" altLang="en-US" sz="1800" b="0" dirty="0">
              <a:solidFill>
                <a:schemeClr val="bg1"/>
              </a:solidFill>
              <a:latin typeface="Calibri" panose="020F0502020204030204" pitchFamily="34" charset="0"/>
            </a:endParaRPr>
          </a:p>
        </p:txBody>
      </p:sp>
      <p:sp>
        <p:nvSpPr>
          <p:cNvPr id="23" name="Rectangle 46">
            <a:extLst>
              <a:ext uri="{FF2B5EF4-FFF2-40B4-BE49-F238E27FC236}">
                <a16:creationId xmlns:a16="http://schemas.microsoft.com/office/drawing/2014/main" id="{0095C7BE-74CC-43EB-ACDA-4DBFE7DB7B79}"/>
              </a:ext>
            </a:extLst>
          </p:cNvPr>
          <p:cNvSpPr>
            <a:spLocks noChangeArrowheads="1"/>
          </p:cNvSpPr>
          <p:nvPr/>
        </p:nvSpPr>
        <p:spPr bwMode="auto">
          <a:xfrm>
            <a:off x="8497889" y="3107673"/>
            <a:ext cx="253841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0" i="1" dirty="0">
                <a:solidFill>
                  <a:schemeClr val="bg1"/>
                </a:solidFill>
                <a:latin typeface="Calibri" panose="020F0502020204030204" pitchFamily="34" charset="0"/>
              </a:rPr>
              <a:t>Until PD, intolerance, consent withdrawal, or death</a:t>
            </a:r>
          </a:p>
        </p:txBody>
      </p:sp>
      <p:sp>
        <p:nvSpPr>
          <p:cNvPr id="24" name="Rectangle 49">
            <a:extLst>
              <a:ext uri="{FF2B5EF4-FFF2-40B4-BE49-F238E27FC236}">
                <a16:creationId xmlns:a16="http://schemas.microsoft.com/office/drawing/2014/main" id="{D10B853F-EDAF-45CE-A6AF-25C8B0562FD5}"/>
              </a:ext>
            </a:extLst>
          </p:cNvPr>
          <p:cNvSpPr>
            <a:spLocks noChangeArrowheads="1"/>
          </p:cNvSpPr>
          <p:nvPr/>
        </p:nvSpPr>
        <p:spPr bwMode="auto">
          <a:xfrm>
            <a:off x="4418716" y="3217707"/>
            <a:ext cx="3232112" cy="70326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Avapritinib</a:t>
            </a:r>
            <a:r>
              <a:rPr lang="en-US" altLang="en-US" sz="1800" b="0" dirty="0">
                <a:solidFill>
                  <a:schemeClr val="tx1"/>
                </a:solidFill>
                <a:latin typeface="Calibri" panose="020F0502020204030204" pitchFamily="34" charset="0"/>
              </a:rPr>
              <a:t> starting at 200 mg QD in 28-day cycles</a:t>
            </a:r>
          </a:p>
        </p:txBody>
      </p:sp>
      <p:sp>
        <p:nvSpPr>
          <p:cNvPr id="25" name="Line 52">
            <a:extLst>
              <a:ext uri="{FF2B5EF4-FFF2-40B4-BE49-F238E27FC236}">
                <a16:creationId xmlns:a16="http://schemas.microsoft.com/office/drawing/2014/main" id="{0F04977E-159E-4427-9CC1-6F7FCF1EDE84}"/>
              </a:ext>
            </a:extLst>
          </p:cNvPr>
          <p:cNvSpPr>
            <a:spLocks noChangeShapeType="1"/>
          </p:cNvSpPr>
          <p:nvPr/>
        </p:nvSpPr>
        <p:spPr bwMode="auto">
          <a:xfrm>
            <a:off x="7834647" y="3569338"/>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6" name="Line 52">
            <a:extLst>
              <a:ext uri="{FF2B5EF4-FFF2-40B4-BE49-F238E27FC236}">
                <a16:creationId xmlns:a16="http://schemas.microsoft.com/office/drawing/2014/main" id="{FBF2537F-F86E-4B6D-82D3-2BB317A0DD91}"/>
              </a:ext>
            </a:extLst>
          </p:cNvPr>
          <p:cNvSpPr>
            <a:spLocks noChangeShapeType="1"/>
          </p:cNvSpPr>
          <p:nvPr/>
        </p:nvSpPr>
        <p:spPr bwMode="auto">
          <a:xfrm>
            <a:off x="3755472" y="3569338"/>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7" name="Text Box 30">
            <a:extLst>
              <a:ext uri="{FF2B5EF4-FFF2-40B4-BE49-F238E27FC236}">
                <a16:creationId xmlns:a16="http://schemas.microsoft.com/office/drawing/2014/main" id="{4EFBEAA4-14FB-4746-91D3-2DE864342A28}"/>
              </a:ext>
            </a:extLst>
          </p:cNvPr>
          <p:cNvSpPr txBox="1">
            <a:spLocks noChangeArrowheads="1"/>
          </p:cNvSpPr>
          <p:nvPr/>
        </p:nvSpPr>
        <p:spPr bwMode="auto">
          <a:xfrm>
            <a:off x="727077" y="4710112"/>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*Following protocol amendment to mitigate risk of intracranial bleeding.</a:t>
            </a:r>
          </a:p>
        </p:txBody>
      </p:sp>
    </p:spTree>
    <p:extLst>
      <p:ext uri="{BB962C8B-B14F-4D97-AF65-F5344CB8AC3E}">
        <p14:creationId xmlns:p14="http://schemas.microsoft.com/office/powerpoint/2010/main" val="6155636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C09F7-B174-4365-8D21-A667756DC0FC}"/>
              </a:ext>
            </a:extLst>
          </p:cNvPr>
          <p:cNvSpPr>
            <a:spLocks noGrp="1"/>
          </p:cNvSpPr>
          <p:nvPr>
            <p:ph type="title"/>
          </p:nvPr>
        </p:nvSpPr>
        <p:spPr/>
        <p:txBody>
          <a:bodyPr/>
          <a:lstStyle/>
          <a:p>
            <a:r>
              <a:rPr lang="en-US" dirty="0"/>
              <a:t>PATHFINDER: Best Confirmed Response per </a:t>
            </a:r>
            <a:br>
              <a:rPr lang="en-US" dirty="0"/>
            </a:br>
            <a:r>
              <a:rPr lang="en-US" dirty="0"/>
              <a:t>mIWG-MRT-ECNM Response Criteria</a:t>
            </a:r>
          </a:p>
        </p:txBody>
      </p:sp>
      <p:sp>
        <p:nvSpPr>
          <p:cNvPr id="4" name="Text Box 15">
            <a:extLst>
              <a:ext uri="{FF2B5EF4-FFF2-40B4-BE49-F238E27FC236}">
                <a16:creationId xmlns:a16="http://schemas.microsoft.com/office/drawing/2014/main" id="{5F911AA2-FDB6-4461-9D64-64C52E0A692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Gotlib. Nat Med. 2021;27:2192.</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7A7FAEAE-69FF-4290-95D3-B03139205956}"/>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4781FE36-8355-439E-A6FD-D233C374F7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1A96D2CC-EFC8-47A2-8A8D-20333852099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B0A34D00-F415-4894-9F99-FEEFE815A602}"/>
              </a:ext>
            </a:extLst>
          </p:cNvPr>
          <p:cNvGraphicFramePr>
            <a:graphicFrameLocks/>
          </p:cNvGraphicFramePr>
          <p:nvPr>
            <p:extLst>
              <p:ext uri="{D42A27DB-BD31-4B8C-83A1-F6EECF244321}">
                <p14:modId xmlns:p14="http://schemas.microsoft.com/office/powerpoint/2010/main" val="2802929421"/>
              </p:ext>
            </p:extLst>
          </p:nvPr>
        </p:nvGraphicFramePr>
        <p:xfrm>
          <a:off x="727076" y="1604963"/>
          <a:ext cx="10779124" cy="4114800"/>
        </p:xfrm>
        <a:graphic>
          <a:graphicData uri="http://schemas.openxmlformats.org/drawingml/2006/table">
            <a:tbl>
              <a:tblPr/>
              <a:tblGrid>
                <a:gridCol w="3166494">
                  <a:extLst>
                    <a:ext uri="{9D8B030D-6E8A-4147-A177-3AD203B41FA5}">
                      <a16:colId xmlns:a16="http://schemas.microsoft.com/office/drawing/2014/main" val="20000"/>
                    </a:ext>
                  </a:extLst>
                </a:gridCol>
                <a:gridCol w="1522526">
                  <a:extLst>
                    <a:ext uri="{9D8B030D-6E8A-4147-A177-3AD203B41FA5}">
                      <a16:colId xmlns:a16="http://schemas.microsoft.com/office/drawing/2014/main" val="20001"/>
                    </a:ext>
                  </a:extLst>
                </a:gridCol>
                <a:gridCol w="1522526">
                  <a:extLst>
                    <a:ext uri="{9D8B030D-6E8A-4147-A177-3AD203B41FA5}">
                      <a16:colId xmlns:a16="http://schemas.microsoft.com/office/drawing/2014/main" val="4245896414"/>
                    </a:ext>
                  </a:extLst>
                </a:gridCol>
                <a:gridCol w="1522526">
                  <a:extLst>
                    <a:ext uri="{9D8B030D-6E8A-4147-A177-3AD203B41FA5}">
                      <a16:colId xmlns:a16="http://schemas.microsoft.com/office/drawing/2014/main" val="915368034"/>
                    </a:ext>
                  </a:extLst>
                </a:gridCol>
                <a:gridCol w="1522526">
                  <a:extLst>
                    <a:ext uri="{9D8B030D-6E8A-4147-A177-3AD203B41FA5}">
                      <a16:colId xmlns:a16="http://schemas.microsoft.com/office/drawing/2014/main" val="20002"/>
                    </a:ext>
                  </a:extLst>
                </a:gridCol>
                <a:gridCol w="1522526">
                  <a:extLst>
                    <a:ext uri="{9D8B030D-6E8A-4147-A177-3AD203B41FA5}">
                      <a16:colId xmlns:a16="http://schemas.microsoft.com/office/drawing/2014/main" val="664953480"/>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Best Response, n (%)</a:t>
                      </a:r>
                    </a:p>
                  </a:txBody>
                  <a:tcPr marL="118872" marR="118872"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All AdvSM</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32)</a:t>
                      </a:r>
                    </a:p>
                  </a:txBody>
                  <a:tcPr marL="118872" marR="11887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Prior Midostaurin</a:t>
                      </a:r>
                    </a:p>
                  </a:txBody>
                  <a:tcPr marL="118872" marR="11887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Prior Therapy</a:t>
                      </a:r>
                    </a:p>
                  </a:txBody>
                  <a:tcPr marL="118872" marR="118872"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Yes</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17)</a:t>
                      </a:r>
                    </a:p>
                  </a:txBody>
                  <a:tcPr marL="118872" marR="118872"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No</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15)</a:t>
                      </a:r>
                    </a:p>
                  </a:txBody>
                  <a:tcPr marL="118872" marR="118872"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Yes</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23)</a:t>
                      </a:r>
                    </a:p>
                  </a:txBody>
                  <a:tcPr marL="118872" marR="118872"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No</a:t>
                      </a:r>
                      <a:br>
                        <a:rPr kumimoji="0" lang="en-US" sz="1800" b="1" i="0" u="none" strike="noStrike" cap="none" normalizeH="0" baseline="0" dirty="0">
                          <a:ln>
                            <a:noFill/>
                          </a:ln>
                          <a:solidFill>
                            <a:schemeClr val="bg1"/>
                          </a:solidFill>
                          <a:effectLst/>
                          <a:latin typeface="Calibri" panose="020F0502020204030204" pitchFamily="34" charset="0"/>
                        </a:rPr>
                      </a:br>
                      <a:r>
                        <a:rPr kumimoji="0" lang="en-US" sz="1800" b="1" i="0" u="none" strike="noStrike" cap="none" normalizeH="0" baseline="0" dirty="0">
                          <a:ln>
                            <a:noFill/>
                          </a:ln>
                          <a:solidFill>
                            <a:schemeClr val="bg1"/>
                          </a:solidFill>
                          <a:effectLst/>
                          <a:latin typeface="Calibri" panose="020F0502020204030204" pitchFamily="34" charset="0"/>
                        </a:rPr>
                        <a:t>(n = 9)</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312600383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ORR (CR + CRh + PR + Cl)</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 (75)</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 (82)</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(67)</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17 (74)</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(78)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 or CRh</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CRh</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(19)</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(18)</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(20)</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(13)</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(33)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044509297"/>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(31)</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(29)</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(33)</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(30)</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(33)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16483468"/>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CI</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(25)</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(35)</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(13)</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(30)</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(11)</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27491161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SD</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(13)</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(27)</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(9)</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(22)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5012230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(3)</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(7)</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(4)</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5637373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Not evaluable</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(9)</a:t>
                      </a:r>
                    </a:p>
                  </a:txBody>
                  <a:tcPr marL="118872" marR="11887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(18)</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(13)</a:t>
                      </a:r>
                    </a:p>
                  </a:txBody>
                  <a:tcPr marL="118872" marR="11887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72798112"/>
                  </a:ext>
                </a:extLst>
              </a:tr>
            </a:tbl>
          </a:graphicData>
        </a:graphic>
      </p:graphicFrame>
    </p:spTree>
    <p:extLst>
      <p:ext uri="{BB962C8B-B14F-4D97-AF65-F5344CB8AC3E}">
        <p14:creationId xmlns:p14="http://schemas.microsoft.com/office/powerpoint/2010/main" val="4155093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B13E65FA-9EAF-9A4F-AE03-084CF8CF47EC}"/>
              </a:ext>
            </a:extLst>
          </p:cNvPr>
          <p:cNvGrpSpPr/>
          <p:nvPr/>
        </p:nvGrpSpPr>
        <p:grpSpPr>
          <a:xfrm>
            <a:off x="3845838" y="3326478"/>
            <a:ext cx="4991560" cy="1173097"/>
            <a:chOff x="3845838" y="3326478"/>
            <a:chExt cx="4991560" cy="1173097"/>
          </a:xfrm>
        </p:grpSpPr>
        <p:sp>
          <p:nvSpPr>
            <p:cNvPr id="295" name="Rectangle 294">
              <a:extLst>
                <a:ext uri="{FF2B5EF4-FFF2-40B4-BE49-F238E27FC236}">
                  <a16:creationId xmlns:a16="http://schemas.microsoft.com/office/drawing/2014/main" id="{85D2430A-708A-D240-B093-C2F489C40917}"/>
                </a:ext>
              </a:extLst>
            </p:cNvPr>
            <p:cNvSpPr>
              <a:spLocks/>
            </p:cNvSpPr>
            <p:nvPr/>
          </p:nvSpPr>
          <p:spPr bwMode="auto">
            <a:xfrm>
              <a:off x="3845838" y="3326478"/>
              <a:ext cx="73152" cy="11730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6" name="Rectangle 295">
              <a:extLst>
                <a:ext uri="{FF2B5EF4-FFF2-40B4-BE49-F238E27FC236}">
                  <a16:creationId xmlns:a16="http://schemas.microsoft.com/office/drawing/2014/main" id="{D0758B1A-F96C-EC4D-81E6-F5BB29F05A34}"/>
                </a:ext>
              </a:extLst>
            </p:cNvPr>
            <p:cNvSpPr>
              <a:spLocks/>
            </p:cNvSpPr>
            <p:nvPr/>
          </p:nvSpPr>
          <p:spPr bwMode="auto">
            <a:xfrm>
              <a:off x="3932126" y="3326478"/>
              <a:ext cx="73152" cy="11730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7" name="Rectangle 296">
              <a:extLst>
                <a:ext uri="{FF2B5EF4-FFF2-40B4-BE49-F238E27FC236}">
                  <a16:creationId xmlns:a16="http://schemas.microsoft.com/office/drawing/2014/main" id="{AFABA615-8EC5-334C-8C22-5136C8B9980E}"/>
                </a:ext>
              </a:extLst>
            </p:cNvPr>
            <p:cNvSpPr>
              <a:spLocks/>
            </p:cNvSpPr>
            <p:nvPr/>
          </p:nvSpPr>
          <p:spPr bwMode="auto">
            <a:xfrm>
              <a:off x="4018414" y="3326478"/>
              <a:ext cx="73152" cy="11730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8" name="Rectangle 297">
              <a:extLst>
                <a:ext uri="{FF2B5EF4-FFF2-40B4-BE49-F238E27FC236}">
                  <a16:creationId xmlns:a16="http://schemas.microsoft.com/office/drawing/2014/main" id="{2FC538F0-BDCD-2041-B4E0-81347B595746}"/>
                </a:ext>
              </a:extLst>
            </p:cNvPr>
            <p:cNvSpPr>
              <a:spLocks/>
            </p:cNvSpPr>
            <p:nvPr/>
          </p:nvSpPr>
          <p:spPr bwMode="auto">
            <a:xfrm>
              <a:off x="4104702" y="3326478"/>
              <a:ext cx="73152" cy="11730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9" name="Rectangle 298">
              <a:extLst>
                <a:ext uri="{FF2B5EF4-FFF2-40B4-BE49-F238E27FC236}">
                  <a16:creationId xmlns:a16="http://schemas.microsoft.com/office/drawing/2014/main" id="{E6D6BF12-20A3-7740-A0EA-ECBC57E2AAA8}"/>
                </a:ext>
              </a:extLst>
            </p:cNvPr>
            <p:cNvSpPr>
              <a:spLocks/>
            </p:cNvSpPr>
            <p:nvPr/>
          </p:nvSpPr>
          <p:spPr bwMode="auto">
            <a:xfrm>
              <a:off x="4190990" y="3326478"/>
              <a:ext cx="73152" cy="11730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0" name="Rectangle 299">
              <a:extLst>
                <a:ext uri="{FF2B5EF4-FFF2-40B4-BE49-F238E27FC236}">
                  <a16:creationId xmlns:a16="http://schemas.microsoft.com/office/drawing/2014/main" id="{C7CFE97E-A407-8649-9383-230E08CD0778}"/>
                </a:ext>
              </a:extLst>
            </p:cNvPr>
            <p:cNvSpPr>
              <a:spLocks/>
            </p:cNvSpPr>
            <p:nvPr/>
          </p:nvSpPr>
          <p:spPr bwMode="auto">
            <a:xfrm>
              <a:off x="4277278" y="3326478"/>
              <a:ext cx="73152" cy="11570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1" name="Rectangle 300">
              <a:extLst>
                <a:ext uri="{FF2B5EF4-FFF2-40B4-BE49-F238E27FC236}">
                  <a16:creationId xmlns:a16="http://schemas.microsoft.com/office/drawing/2014/main" id="{65FA9404-BB45-CD43-A947-AEB502E3E26C}"/>
                </a:ext>
              </a:extLst>
            </p:cNvPr>
            <p:cNvSpPr>
              <a:spLocks/>
            </p:cNvSpPr>
            <p:nvPr/>
          </p:nvSpPr>
          <p:spPr bwMode="auto">
            <a:xfrm>
              <a:off x="4363566" y="3326478"/>
              <a:ext cx="73152" cy="11570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2" name="Rectangle 301">
              <a:extLst>
                <a:ext uri="{FF2B5EF4-FFF2-40B4-BE49-F238E27FC236}">
                  <a16:creationId xmlns:a16="http://schemas.microsoft.com/office/drawing/2014/main" id="{E3247E32-1D20-2747-8272-E31E71F6009A}"/>
                </a:ext>
              </a:extLst>
            </p:cNvPr>
            <p:cNvSpPr>
              <a:spLocks/>
            </p:cNvSpPr>
            <p:nvPr/>
          </p:nvSpPr>
          <p:spPr bwMode="auto">
            <a:xfrm>
              <a:off x="4449854" y="3326478"/>
              <a:ext cx="73152" cy="11570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3" name="Rectangle 302">
              <a:extLst>
                <a:ext uri="{FF2B5EF4-FFF2-40B4-BE49-F238E27FC236}">
                  <a16:creationId xmlns:a16="http://schemas.microsoft.com/office/drawing/2014/main" id="{D799E678-CB68-B548-AF28-FB71CD73F7A7}"/>
                </a:ext>
              </a:extLst>
            </p:cNvPr>
            <p:cNvSpPr>
              <a:spLocks/>
            </p:cNvSpPr>
            <p:nvPr/>
          </p:nvSpPr>
          <p:spPr bwMode="auto">
            <a:xfrm>
              <a:off x="4536142" y="3326478"/>
              <a:ext cx="73152" cy="11570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4" name="Rectangle 303">
              <a:extLst>
                <a:ext uri="{FF2B5EF4-FFF2-40B4-BE49-F238E27FC236}">
                  <a16:creationId xmlns:a16="http://schemas.microsoft.com/office/drawing/2014/main" id="{FC06DD19-C141-A44B-BC9C-651DEC4F6D40}"/>
                </a:ext>
              </a:extLst>
            </p:cNvPr>
            <p:cNvSpPr>
              <a:spLocks/>
            </p:cNvSpPr>
            <p:nvPr/>
          </p:nvSpPr>
          <p:spPr bwMode="auto">
            <a:xfrm>
              <a:off x="4622430" y="3326478"/>
              <a:ext cx="73152" cy="11379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5" name="Rectangle 304">
              <a:extLst>
                <a:ext uri="{FF2B5EF4-FFF2-40B4-BE49-F238E27FC236}">
                  <a16:creationId xmlns:a16="http://schemas.microsoft.com/office/drawing/2014/main" id="{6C1A4B7E-1DBE-184B-859E-2FB95102424E}"/>
                </a:ext>
              </a:extLst>
            </p:cNvPr>
            <p:cNvSpPr>
              <a:spLocks/>
            </p:cNvSpPr>
            <p:nvPr/>
          </p:nvSpPr>
          <p:spPr bwMode="auto">
            <a:xfrm>
              <a:off x="4708718" y="3326478"/>
              <a:ext cx="73152" cy="11379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6" name="Rectangle 305">
              <a:extLst>
                <a:ext uri="{FF2B5EF4-FFF2-40B4-BE49-F238E27FC236}">
                  <a16:creationId xmlns:a16="http://schemas.microsoft.com/office/drawing/2014/main" id="{CA83DBD1-A7BE-664D-9DCF-A61D889A97DB}"/>
                </a:ext>
              </a:extLst>
            </p:cNvPr>
            <p:cNvSpPr>
              <a:spLocks/>
            </p:cNvSpPr>
            <p:nvPr/>
          </p:nvSpPr>
          <p:spPr bwMode="auto">
            <a:xfrm>
              <a:off x="4881294" y="3326478"/>
              <a:ext cx="73152" cy="11302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7" name="Rectangle 306">
              <a:extLst>
                <a:ext uri="{FF2B5EF4-FFF2-40B4-BE49-F238E27FC236}">
                  <a16:creationId xmlns:a16="http://schemas.microsoft.com/office/drawing/2014/main" id="{6A91B41A-CCFB-4B4D-BD70-6A5F208BA364}"/>
                </a:ext>
              </a:extLst>
            </p:cNvPr>
            <p:cNvSpPr>
              <a:spLocks/>
            </p:cNvSpPr>
            <p:nvPr/>
          </p:nvSpPr>
          <p:spPr bwMode="auto">
            <a:xfrm>
              <a:off x="4967582" y="3326478"/>
              <a:ext cx="73152" cy="11324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8" name="Rectangle 307">
              <a:extLst>
                <a:ext uri="{FF2B5EF4-FFF2-40B4-BE49-F238E27FC236}">
                  <a16:creationId xmlns:a16="http://schemas.microsoft.com/office/drawing/2014/main" id="{C463B3C9-2128-9048-A425-5688A9808845}"/>
                </a:ext>
              </a:extLst>
            </p:cNvPr>
            <p:cNvSpPr>
              <a:spLocks/>
            </p:cNvSpPr>
            <p:nvPr/>
          </p:nvSpPr>
          <p:spPr bwMode="auto">
            <a:xfrm>
              <a:off x="5140158" y="3326478"/>
              <a:ext cx="73152" cy="111521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9" name="Rectangle 308">
              <a:extLst>
                <a:ext uri="{FF2B5EF4-FFF2-40B4-BE49-F238E27FC236}">
                  <a16:creationId xmlns:a16="http://schemas.microsoft.com/office/drawing/2014/main" id="{BEFB20EF-36E5-6340-A0A2-A81BA8E5DD49}"/>
                </a:ext>
              </a:extLst>
            </p:cNvPr>
            <p:cNvSpPr>
              <a:spLocks/>
            </p:cNvSpPr>
            <p:nvPr/>
          </p:nvSpPr>
          <p:spPr bwMode="auto">
            <a:xfrm>
              <a:off x="5312734" y="3326478"/>
              <a:ext cx="73152" cy="11063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0" name="Rectangle 309">
              <a:extLst>
                <a:ext uri="{FF2B5EF4-FFF2-40B4-BE49-F238E27FC236}">
                  <a16:creationId xmlns:a16="http://schemas.microsoft.com/office/drawing/2014/main" id="{C8F36E46-3273-B842-A89A-B455878B6A09}"/>
                </a:ext>
              </a:extLst>
            </p:cNvPr>
            <p:cNvSpPr>
              <a:spLocks/>
            </p:cNvSpPr>
            <p:nvPr/>
          </p:nvSpPr>
          <p:spPr bwMode="auto">
            <a:xfrm>
              <a:off x="5485310" y="3326478"/>
              <a:ext cx="73152" cy="11063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1" name="Rectangle 310">
              <a:extLst>
                <a:ext uri="{FF2B5EF4-FFF2-40B4-BE49-F238E27FC236}">
                  <a16:creationId xmlns:a16="http://schemas.microsoft.com/office/drawing/2014/main" id="{4DC6DE18-E0E5-9644-8409-84CDA1581742}"/>
                </a:ext>
              </a:extLst>
            </p:cNvPr>
            <p:cNvSpPr>
              <a:spLocks/>
            </p:cNvSpPr>
            <p:nvPr/>
          </p:nvSpPr>
          <p:spPr bwMode="auto">
            <a:xfrm>
              <a:off x="5657886" y="3326478"/>
              <a:ext cx="73152" cy="10942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2" name="Rectangle 311">
              <a:extLst>
                <a:ext uri="{FF2B5EF4-FFF2-40B4-BE49-F238E27FC236}">
                  <a16:creationId xmlns:a16="http://schemas.microsoft.com/office/drawing/2014/main" id="{49BAC909-A402-2240-9665-FC4143EB8458}"/>
                </a:ext>
              </a:extLst>
            </p:cNvPr>
            <p:cNvSpPr>
              <a:spLocks/>
            </p:cNvSpPr>
            <p:nvPr/>
          </p:nvSpPr>
          <p:spPr bwMode="auto">
            <a:xfrm>
              <a:off x="5830462" y="3326478"/>
              <a:ext cx="73152" cy="108516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3" name="Rectangle 312">
              <a:extLst>
                <a:ext uri="{FF2B5EF4-FFF2-40B4-BE49-F238E27FC236}">
                  <a16:creationId xmlns:a16="http://schemas.microsoft.com/office/drawing/2014/main" id="{FEE5AF03-AFF0-5A4E-83A3-3CA31D8DBAF3}"/>
                </a:ext>
              </a:extLst>
            </p:cNvPr>
            <p:cNvSpPr>
              <a:spLocks/>
            </p:cNvSpPr>
            <p:nvPr/>
          </p:nvSpPr>
          <p:spPr bwMode="auto">
            <a:xfrm>
              <a:off x="6003038" y="3326478"/>
              <a:ext cx="73152" cy="10642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4" name="Rectangle 313">
              <a:extLst>
                <a:ext uri="{FF2B5EF4-FFF2-40B4-BE49-F238E27FC236}">
                  <a16:creationId xmlns:a16="http://schemas.microsoft.com/office/drawing/2014/main" id="{844998A8-7763-EB47-AB3F-017810096CD3}"/>
                </a:ext>
              </a:extLst>
            </p:cNvPr>
            <p:cNvSpPr>
              <a:spLocks/>
            </p:cNvSpPr>
            <p:nvPr/>
          </p:nvSpPr>
          <p:spPr bwMode="auto">
            <a:xfrm>
              <a:off x="7815086" y="3326478"/>
              <a:ext cx="73152" cy="8460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5" name="Rectangle 314">
              <a:extLst>
                <a:ext uri="{FF2B5EF4-FFF2-40B4-BE49-F238E27FC236}">
                  <a16:creationId xmlns:a16="http://schemas.microsoft.com/office/drawing/2014/main" id="{8D93C414-4A5F-8C44-BCA9-893FCD8A0406}"/>
                </a:ext>
              </a:extLst>
            </p:cNvPr>
            <p:cNvSpPr>
              <a:spLocks/>
            </p:cNvSpPr>
            <p:nvPr/>
          </p:nvSpPr>
          <p:spPr bwMode="auto">
            <a:xfrm>
              <a:off x="6175614" y="3326478"/>
              <a:ext cx="73152" cy="105456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6" name="Rectangle 315">
              <a:extLst>
                <a:ext uri="{FF2B5EF4-FFF2-40B4-BE49-F238E27FC236}">
                  <a16:creationId xmlns:a16="http://schemas.microsoft.com/office/drawing/2014/main" id="{0DE05EE3-A985-5F4B-AF55-594693E4A204}"/>
                </a:ext>
              </a:extLst>
            </p:cNvPr>
            <p:cNvSpPr>
              <a:spLocks/>
            </p:cNvSpPr>
            <p:nvPr/>
          </p:nvSpPr>
          <p:spPr bwMode="auto">
            <a:xfrm>
              <a:off x="6261902" y="3326478"/>
              <a:ext cx="73152" cy="105456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 name="Rectangle 316">
              <a:extLst>
                <a:ext uri="{FF2B5EF4-FFF2-40B4-BE49-F238E27FC236}">
                  <a16:creationId xmlns:a16="http://schemas.microsoft.com/office/drawing/2014/main" id="{8CBCD3DD-378C-344B-A56F-D4159E061E5B}"/>
                </a:ext>
              </a:extLst>
            </p:cNvPr>
            <p:cNvSpPr>
              <a:spLocks/>
            </p:cNvSpPr>
            <p:nvPr/>
          </p:nvSpPr>
          <p:spPr bwMode="auto">
            <a:xfrm>
              <a:off x="6520766" y="3326478"/>
              <a:ext cx="73152" cy="10185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 name="Rectangle 317">
              <a:extLst>
                <a:ext uri="{FF2B5EF4-FFF2-40B4-BE49-F238E27FC236}">
                  <a16:creationId xmlns:a16="http://schemas.microsoft.com/office/drawing/2014/main" id="{ACA5A355-729A-6541-B03A-55C32043C4FE}"/>
                </a:ext>
              </a:extLst>
            </p:cNvPr>
            <p:cNvSpPr>
              <a:spLocks/>
            </p:cNvSpPr>
            <p:nvPr/>
          </p:nvSpPr>
          <p:spPr bwMode="auto">
            <a:xfrm>
              <a:off x="6434478" y="3326478"/>
              <a:ext cx="73152" cy="10185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 name="Rectangle 318">
              <a:extLst>
                <a:ext uri="{FF2B5EF4-FFF2-40B4-BE49-F238E27FC236}">
                  <a16:creationId xmlns:a16="http://schemas.microsoft.com/office/drawing/2014/main" id="{ED48DD02-6FF2-6340-8373-E68908FA9641}"/>
                </a:ext>
              </a:extLst>
            </p:cNvPr>
            <p:cNvSpPr>
              <a:spLocks/>
            </p:cNvSpPr>
            <p:nvPr/>
          </p:nvSpPr>
          <p:spPr bwMode="auto">
            <a:xfrm>
              <a:off x="6348190" y="3326478"/>
              <a:ext cx="73152" cy="10473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0" name="Rectangle 319">
              <a:extLst>
                <a:ext uri="{FF2B5EF4-FFF2-40B4-BE49-F238E27FC236}">
                  <a16:creationId xmlns:a16="http://schemas.microsoft.com/office/drawing/2014/main" id="{1693FC81-AF1D-4C43-B5E6-9456A82C4A27}"/>
                </a:ext>
              </a:extLst>
            </p:cNvPr>
            <p:cNvSpPr>
              <a:spLocks/>
            </p:cNvSpPr>
            <p:nvPr/>
          </p:nvSpPr>
          <p:spPr bwMode="auto">
            <a:xfrm>
              <a:off x="4795006" y="3326478"/>
              <a:ext cx="73152" cy="1135894"/>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1" name="Rectangle 320">
              <a:extLst>
                <a:ext uri="{FF2B5EF4-FFF2-40B4-BE49-F238E27FC236}">
                  <a16:creationId xmlns:a16="http://schemas.microsoft.com/office/drawing/2014/main" id="{CC42682B-B543-B14E-B16A-977E930D56E5}"/>
                </a:ext>
              </a:extLst>
            </p:cNvPr>
            <p:cNvSpPr>
              <a:spLocks/>
            </p:cNvSpPr>
            <p:nvPr/>
          </p:nvSpPr>
          <p:spPr bwMode="auto">
            <a:xfrm>
              <a:off x="5053870" y="3326478"/>
              <a:ext cx="73152" cy="1135894"/>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2" name="Rectangle 321">
              <a:extLst>
                <a:ext uri="{FF2B5EF4-FFF2-40B4-BE49-F238E27FC236}">
                  <a16:creationId xmlns:a16="http://schemas.microsoft.com/office/drawing/2014/main" id="{3CDA48F8-5A68-5645-9FA9-BF2D6E7654C1}"/>
                </a:ext>
              </a:extLst>
            </p:cNvPr>
            <p:cNvSpPr>
              <a:spLocks/>
            </p:cNvSpPr>
            <p:nvPr/>
          </p:nvSpPr>
          <p:spPr bwMode="auto">
            <a:xfrm>
              <a:off x="5226446" y="3326478"/>
              <a:ext cx="73152" cy="1115621"/>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3" name="Rectangle 322">
              <a:extLst>
                <a:ext uri="{FF2B5EF4-FFF2-40B4-BE49-F238E27FC236}">
                  <a16:creationId xmlns:a16="http://schemas.microsoft.com/office/drawing/2014/main" id="{61DC19A6-F49C-1641-9F24-D2D67556352F}"/>
                </a:ext>
              </a:extLst>
            </p:cNvPr>
            <p:cNvSpPr>
              <a:spLocks/>
            </p:cNvSpPr>
            <p:nvPr/>
          </p:nvSpPr>
          <p:spPr bwMode="auto">
            <a:xfrm>
              <a:off x="5399022" y="3326478"/>
              <a:ext cx="73152" cy="109657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4" name="Rectangle 323">
              <a:extLst>
                <a:ext uri="{FF2B5EF4-FFF2-40B4-BE49-F238E27FC236}">
                  <a16:creationId xmlns:a16="http://schemas.microsoft.com/office/drawing/2014/main" id="{C76C5D11-AD83-694D-BE85-2438FD5212B5}"/>
                </a:ext>
              </a:extLst>
            </p:cNvPr>
            <p:cNvSpPr>
              <a:spLocks/>
            </p:cNvSpPr>
            <p:nvPr/>
          </p:nvSpPr>
          <p:spPr bwMode="auto">
            <a:xfrm>
              <a:off x="5571598" y="3326478"/>
              <a:ext cx="73152" cy="109657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5" name="Rectangle 324">
              <a:extLst>
                <a:ext uri="{FF2B5EF4-FFF2-40B4-BE49-F238E27FC236}">
                  <a16:creationId xmlns:a16="http://schemas.microsoft.com/office/drawing/2014/main" id="{AEC673D4-4F01-9245-9975-87C15E40F9B6}"/>
                </a:ext>
              </a:extLst>
            </p:cNvPr>
            <p:cNvSpPr>
              <a:spLocks/>
            </p:cNvSpPr>
            <p:nvPr/>
          </p:nvSpPr>
          <p:spPr bwMode="auto">
            <a:xfrm>
              <a:off x="5744174" y="3326478"/>
              <a:ext cx="73152" cy="107772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6" name="Rectangle 325">
              <a:extLst>
                <a:ext uri="{FF2B5EF4-FFF2-40B4-BE49-F238E27FC236}">
                  <a16:creationId xmlns:a16="http://schemas.microsoft.com/office/drawing/2014/main" id="{EE783E7E-4C2C-3B4E-846C-3C6544909807}"/>
                </a:ext>
              </a:extLst>
            </p:cNvPr>
            <p:cNvSpPr>
              <a:spLocks/>
            </p:cNvSpPr>
            <p:nvPr/>
          </p:nvSpPr>
          <p:spPr bwMode="auto">
            <a:xfrm>
              <a:off x="5916750" y="3326478"/>
              <a:ext cx="73152" cy="107772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7" name="Rectangle 326">
              <a:extLst>
                <a:ext uri="{FF2B5EF4-FFF2-40B4-BE49-F238E27FC236}">
                  <a16:creationId xmlns:a16="http://schemas.microsoft.com/office/drawing/2014/main" id="{54C72B84-70D9-6340-B77A-A159D9BE21D4}"/>
                </a:ext>
              </a:extLst>
            </p:cNvPr>
            <p:cNvSpPr>
              <a:spLocks/>
            </p:cNvSpPr>
            <p:nvPr/>
          </p:nvSpPr>
          <p:spPr bwMode="auto">
            <a:xfrm>
              <a:off x="6089326" y="3326478"/>
              <a:ext cx="73152" cy="106022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8" name="Rectangle 327">
              <a:extLst>
                <a:ext uri="{FF2B5EF4-FFF2-40B4-BE49-F238E27FC236}">
                  <a16:creationId xmlns:a16="http://schemas.microsoft.com/office/drawing/2014/main" id="{FF712A79-F7A6-5C42-ADB8-6C96AF2462AE}"/>
                </a:ext>
              </a:extLst>
            </p:cNvPr>
            <p:cNvSpPr>
              <a:spLocks/>
            </p:cNvSpPr>
            <p:nvPr/>
          </p:nvSpPr>
          <p:spPr bwMode="auto">
            <a:xfrm>
              <a:off x="8764246" y="3326478"/>
              <a:ext cx="73152" cy="12099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9" name="Rectangle 328">
              <a:extLst>
                <a:ext uri="{FF2B5EF4-FFF2-40B4-BE49-F238E27FC236}">
                  <a16:creationId xmlns:a16="http://schemas.microsoft.com/office/drawing/2014/main" id="{7922BF0D-4C74-E54E-AF51-71CB8F9E20AE}"/>
                </a:ext>
              </a:extLst>
            </p:cNvPr>
            <p:cNvSpPr>
              <a:spLocks/>
            </p:cNvSpPr>
            <p:nvPr/>
          </p:nvSpPr>
          <p:spPr bwMode="auto">
            <a:xfrm>
              <a:off x="8677966" y="3326478"/>
              <a:ext cx="73152" cy="12099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0" name="Rectangle 329">
              <a:extLst>
                <a:ext uri="{FF2B5EF4-FFF2-40B4-BE49-F238E27FC236}">
                  <a16:creationId xmlns:a16="http://schemas.microsoft.com/office/drawing/2014/main" id="{B20F99E7-CAEB-1B45-9E60-465B38150DFD}"/>
                </a:ext>
              </a:extLst>
            </p:cNvPr>
            <p:cNvSpPr>
              <a:spLocks/>
            </p:cNvSpPr>
            <p:nvPr/>
          </p:nvSpPr>
          <p:spPr bwMode="auto">
            <a:xfrm>
              <a:off x="8591678" y="3326478"/>
              <a:ext cx="73152" cy="51596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1" name="Rectangle 330">
              <a:extLst>
                <a:ext uri="{FF2B5EF4-FFF2-40B4-BE49-F238E27FC236}">
                  <a16:creationId xmlns:a16="http://schemas.microsoft.com/office/drawing/2014/main" id="{2762E00F-DA3C-7944-B8E5-87C6B0639628}"/>
                </a:ext>
              </a:extLst>
            </p:cNvPr>
            <p:cNvSpPr>
              <a:spLocks/>
            </p:cNvSpPr>
            <p:nvPr/>
          </p:nvSpPr>
          <p:spPr bwMode="auto">
            <a:xfrm>
              <a:off x="8505390" y="3326478"/>
              <a:ext cx="73152" cy="52967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2" name="Rectangle 331">
              <a:extLst>
                <a:ext uri="{FF2B5EF4-FFF2-40B4-BE49-F238E27FC236}">
                  <a16:creationId xmlns:a16="http://schemas.microsoft.com/office/drawing/2014/main" id="{CC949AB4-E27F-BA4B-8DA8-052D007BBF33}"/>
                </a:ext>
              </a:extLst>
            </p:cNvPr>
            <p:cNvSpPr>
              <a:spLocks/>
            </p:cNvSpPr>
            <p:nvPr/>
          </p:nvSpPr>
          <p:spPr bwMode="auto">
            <a:xfrm>
              <a:off x="8419102" y="3326478"/>
              <a:ext cx="73152" cy="60459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3" name="Rectangle 332">
              <a:extLst>
                <a:ext uri="{FF2B5EF4-FFF2-40B4-BE49-F238E27FC236}">
                  <a16:creationId xmlns:a16="http://schemas.microsoft.com/office/drawing/2014/main" id="{7B3525A8-E482-184B-A0BD-4F118FE19FA5}"/>
                </a:ext>
              </a:extLst>
            </p:cNvPr>
            <p:cNvSpPr>
              <a:spLocks/>
            </p:cNvSpPr>
            <p:nvPr/>
          </p:nvSpPr>
          <p:spPr bwMode="auto">
            <a:xfrm>
              <a:off x="8332814" y="3326478"/>
              <a:ext cx="73152" cy="63676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4" name="Rectangle 333">
              <a:extLst>
                <a:ext uri="{FF2B5EF4-FFF2-40B4-BE49-F238E27FC236}">
                  <a16:creationId xmlns:a16="http://schemas.microsoft.com/office/drawing/2014/main" id="{907976AC-FC35-0342-90DE-883052034A16}"/>
                </a:ext>
              </a:extLst>
            </p:cNvPr>
            <p:cNvSpPr>
              <a:spLocks/>
            </p:cNvSpPr>
            <p:nvPr/>
          </p:nvSpPr>
          <p:spPr bwMode="auto">
            <a:xfrm>
              <a:off x="8246526" y="3326478"/>
              <a:ext cx="73152" cy="65943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5" name="Rectangle 334">
              <a:extLst>
                <a:ext uri="{FF2B5EF4-FFF2-40B4-BE49-F238E27FC236}">
                  <a16:creationId xmlns:a16="http://schemas.microsoft.com/office/drawing/2014/main" id="{7C9202AA-0A4B-D142-8A1C-CB8ADCC55BA3}"/>
                </a:ext>
              </a:extLst>
            </p:cNvPr>
            <p:cNvSpPr>
              <a:spLocks/>
            </p:cNvSpPr>
            <p:nvPr/>
          </p:nvSpPr>
          <p:spPr bwMode="auto">
            <a:xfrm>
              <a:off x="8160238" y="3326478"/>
              <a:ext cx="73152" cy="721224"/>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6" name="Rectangle 335">
              <a:extLst>
                <a:ext uri="{FF2B5EF4-FFF2-40B4-BE49-F238E27FC236}">
                  <a16:creationId xmlns:a16="http://schemas.microsoft.com/office/drawing/2014/main" id="{3CABA568-A9E1-3A46-B066-B85E7E3FDDFD}"/>
                </a:ext>
              </a:extLst>
            </p:cNvPr>
            <p:cNvSpPr>
              <a:spLocks/>
            </p:cNvSpPr>
            <p:nvPr/>
          </p:nvSpPr>
          <p:spPr bwMode="auto">
            <a:xfrm>
              <a:off x="7901374" y="3326478"/>
              <a:ext cx="73152" cy="789391"/>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7" name="Rectangle 336">
              <a:extLst>
                <a:ext uri="{FF2B5EF4-FFF2-40B4-BE49-F238E27FC236}">
                  <a16:creationId xmlns:a16="http://schemas.microsoft.com/office/drawing/2014/main" id="{9FD7E38D-0A41-1C46-9013-8D0F8AD04BBC}"/>
                </a:ext>
              </a:extLst>
            </p:cNvPr>
            <p:cNvSpPr>
              <a:spLocks/>
            </p:cNvSpPr>
            <p:nvPr/>
          </p:nvSpPr>
          <p:spPr bwMode="auto">
            <a:xfrm>
              <a:off x="7987662" y="3326478"/>
              <a:ext cx="73152" cy="77044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8" name="Rectangle 337">
              <a:extLst>
                <a:ext uri="{FF2B5EF4-FFF2-40B4-BE49-F238E27FC236}">
                  <a16:creationId xmlns:a16="http://schemas.microsoft.com/office/drawing/2014/main" id="{0703B9CF-9DB5-304E-A3A6-850228ACE4F5}"/>
                </a:ext>
              </a:extLst>
            </p:cNvPr>
            <p:cNvSpPr>
              <a:spLocks/>
            </p:cNvSpPr>
            <p:nvPr/>
          </p:nvSpPr>
          <p:spPr bwMode="auto">
            <a:xfrm>
              <a:off x="8073950" y="3326478"/>
              <a:ext cx="73152" cy="74878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9" name="Rectangle 338">
              <a:extLst>
                <a:ext uri="{FF2B5EF4-FFF2-40B4-BE49-F238E27FC236}">
                  <a16:creationId xmlns:a16="http://schemas.microsoft.com/office/drawing/2014/main" id="{05F697AB-CB21-7D4A-97DF-074AB541359A}"/>
                </a:ext>
              </a:extLst>
            </p:cNvPr>
            <p:cNvSpPr>
              <a:spLocks/>
            </p:cNvSpPr>
            <p:nvPr/>
          </p:nvSpPr>
          <p:spPr bwMode="auto">
            <a:xfrm>
              <a:off x="6607054" y="3326478"/>
              <a:ext cx="73152" cy="102078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0" name="Rectangle 339">
              <a:extLst>
                <a:ext uri="{FF2B5EF4-FFF2-40B4-BE49-F238E27FC236}">
                  <a16:creationId xmlns:a16="http://schemas.microsoft.com/office/drawing/2014/main" id="{967498E7-4898-1D44-900C-4DF029BE9D40}"/>
                </a:ext>
              </a:extLst>
            </p:cNvPr>
            <p:cNvSpPr>
              <a:spLocks/>
            </p:cNvSpPr>
            <p:nvPr/>
          </p:nvSpPr>
          <p:spPr bwMode="auto">
            <a:xfrm>
              <a:off x="6693342" y="3326478"/>
              <a:ext cx="73152" cy="102078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1" name="Rectangle 340">
              <a:extLst>
                <a:ext uri="{FF2B5EF4-FFF2-40B4-BE49-F238E27FC236}">
                  <a16:creationId xmlns:a16="http://schemas.microsoft.com/office/drawing/2014/main" id="{5AF93828-8E6B-AF40-94CB-5F19F00726FA}"/>
                </a:ext>
              </a:extLst>
            </p:cNvPr>
            <p:cNvSpPr>
              <a:spLocks/>
            </p:cNvSpPr>
            <p:nvPr/>
          </p:nvSpPr>
          <p:spPr bwMode="auto">
            <a:xfrm>
              <a:off x="6779630" y="3326478"/>
              <a:ext cx="73152" cy="102078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2" name="Rectangle 341">
              <a:extLst>
                <a:ext uri="{FF2B5EF4-FFF2-40B4-BE49-F238E27FC236}">
                  <a16:creationId xmlns:a16="http://schemas.microsoft.com/office/drawing/2014/main" id="{3CA66A32-5C81-7F47-864D-067F7E4B902F}"/>
                </a:ext>
              </a:extLst>
            </p:cNvPr>
            <p:cNvSpPr>
              <a:spLocks/>
            </p:cNvSpPr>
            <p:nvPr/>
          </p:nvSpPr>
          <p:spPr bwMode="auto">
            <a:xfrm>
              <a:off x="6865918" y="3326478"/>
              <a:ext cx="73152" cy="100393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3" name="Rectangle 342">
              <a:extLst>
                <a:ext uri="{FF2B5EF4-FFF2-40B4-BE49-F238E27FC236}">
                  <a16:creationId xmlns:a16="http://schemas.microsoft.com/office/drawing/2014/main" id="{DF533BCE-5591-7142-947B-93BB8687283F}"/>
                </a:ext>
              </a:extLst>
            </p:cNvPr>
            <p:cNvSpPr>
              <a:spLocks/>
            </p:cNvSpPr>
            <p:nvPr/>
          </p:nvSpPr>
          <p:spPr bwMode="auto">
            <a:xfrm>
              <a:off x="6952206" y="3326478"/>
              <a:ext cx="73152" cy="100393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4" name="Rectangle 343">
              <a:extLst>
                <a:ext uri="{FF2B5EF4-FFF2-40B4-BE49-F238E27FC236}">
                  <a16:creationId xmlns:a16="http://schemas.microsoft.com/office/drawing/2014/main" id="{E7925375-691E-FE47-9B22-F796D48AA924}"/>
                </a:ext>
              </a:extLst>
            </p:cNvPr>
            <p:cNvSpPr>
              <a:spLocks/>
            </p:cNvSpPr>
            <p:nvPr/>
          </p:nvSpPr>
          <p:spPr bwMode="auto">
            <a:xfrm>
              <a:off x="7038494" y="3326478"/>
              <a:ext cx="73152" cy="98237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5" name="Rectangle 344">
              <a:extLst>
                <a:ext uri="{FF2B5EF4-FFF2-40B4-BE49-F238E27FC236}">
                  <a16:creationId xmlns:a16="http://schemas.microsoft.com/office/drawing/2014/main" id="{07A9390C-6241-284B-8BFF-D97E606504BD}"/>
                </a:ext>
              </a:extLst>
            </p:cNvPr>
            <p:cNvSpPr>
              <a:spLocks/>
            </p:cNvSpPr>
            <p:nvPr/>
          </p:nvSpPr>
          <p:spPr bwMode="auto">
            <a:xfrm>
              <a:off x="7124782" y="3326478"/>
              <a:ext cx="73152" cy="96714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6" name="Rectangle 345">
              <a:extLst>
                <a:ext uri="{FF2B5EF4-FFF2-40B4-BE49-F238E27FC236}">
                  <a16:creationId xmlns:a16="http://schemas.microsoft.com/office/drawing/2014/main" id="{688CDB17-ABAC-864A-A1C0-22EDDE25CE85}"/>
                </a:ext>
              </a:extLst>
            </p:cNvPr>
            <p:cNvSpPr>
              <a:spLocks/>
            </p:cNvSpPr>
            <p:nvPr/>
          </p:nvSpPr>
          <p:spPr bwMode="auto">
            <a:xfrm>
              <a:off x="7728798" y="3326478"/>
              <a:ext cx="73152" cy="85005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7" name="Rectangle 346">
              <a:extLst>
                <a:ext uri="{FF2B5EF4-FFF2-40B4-BE49-F238E27FC236}">
                  <a16:creationId xmlns:a16="http://schemas.microsoft.com/office/drawing/2014/main" id="{260016B1-D658-8646-81C5-CB82D9B3FED2}"/>
                </a:ext>
              </a:extLst>
            </p:cNvPr>
            <p:cNvSpPr>
              <a:spLocks/>
            </p:cNvSpPr>
            <p:nvPr/>
          </p:nvSpPr>
          <p:spPr bwMode="auto">
            <a:xfrm>
              <a:off x="7642510" y="3326478"/>
              <a:ext cx="73152" cy="87336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8" name="Rectangle 347">
              <a:extLst>
                <a:ext uri="{FF2B5EF4-FFF2-40B4-BE49-F238E27FC236}">
                  <a16:creationId xmlns:a16="http://schemas.microsoft.com/office/drawing/2014/main" id="{665768B5-D218-BD45-AB29-82336563C253}"/>
                </a:ext>
              </a:extLst>
            </p:cNvPr>
            <p:cNvSpPr>
              <a:spLocks/>
            </p:cNvSpPr>
            <p:nvPr/>
          </p:nvSpPr>
          <p:spPr bwMode="auto">
            <a:xfrm>
              <a:off x="7556222" y="3326478"/>
              <a:ext cx="73152" cy="89898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9" name="Rectangle 348">
              <a:extLst>
                <a:ext uri="{FF2B5EF4-FFF2-40B4-BE49-F238E27FC236}">
                  <a16:creationId xmlns:a16="http://schemas.microsoft.com/office/drawing/2014/main" id="{078C14CC-C464-1A4B-986E-77A1707E45E2}"/>
                </a:ext>
              </a:extLst>
            </p:cNvPr>
            <p:cNvSpPr>
              <a:spLocks/>
            </p:cNvSpPr>
            <p:nvPr/>
          </p:nvSpPr>
          <p:spPr bwMode="auto">
            <a:xfrm>
              <a:off x="7211070" y="3326478"/>
              <a:ext cx="73152" cy="93600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0" name="Rectangle 349">
              <a:extLst>
                <a:ext uri="{FF2B5EF4-FFF2-40B4-BE49-F238E27FC236}">
                  <a16:creationId xmlns:a16="http://schemas.microsoft.com/office/drawing/2014/main" id="{84469636-6B49-B04A-8312-D4A849BE641A}"/>
                </a:ext>
              </a:extLst>
            </p:cNvPr>
            <p:cNvSpPr>
              <a:spLocks/>
            </p:cNvSpPr>
            <p:nvPr/>
          </p:nvSpPr>
          <p:spPr bwMode="auto">
            <a:xfrm>
              <a:off x="7297358" y="3326478"/>
              <a:ext cx="73152" cy="93600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1" name="Rectangle 350">
              <a:extLst>
                <a:ext uri="{FF2B5EF4-FFF2-40B4-BE49-F238E27FC236}">
                  <a16:creationId xmlns:a16="http://schemas.microsoft.com/office/drawing/2014/main" id="{69F83791-195B-4640-8333-451DCF8B1AC2}"/>
                </a:ext>
              </a:extLst>
            </p:cNvPr>
            <p:cNvSpPr>
              <a:spLocks/>
            </p:cNvSpPr>
            <p:nvPr/>
          </p:nvSpPr>
          <p:spPr bwMode="auto">
            <a:xfrm>
              <a:off x="7383646" y="3326478"/>
              <a:ext cx="73152" cy="91897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2" name="Rectangle 351">
              <a:extLst>
                <a:ext uri="{FF2B5EF4-FFF2-40B4-BE49-F238E27FC236}">
                  <a16:creationId xmlns:a16="http://schemas.microsoft.com/office/drawing/2014/main" id="{3E07468F-47A9-D441-A5A7-82A590FDF876}"/>
                </a:ext>
              </a:extLst>
            </p:cNvPr>
            <p:cNvSpPr>
              <a:spLocks/>
            </p:cNvSpPr>
            <p:nvPr/>
          </p:nvSpPr>
          <p:spPr bwMode="auto">
            <a:xfrm>
              <a:off x="7469934" y="3326478"/>
              <a:ext cx="73152" cy="90160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 name="Title 1">
            <a:extLst>
              <a:ext uri="{FF2B5EF4-FFF2-40B4-BE49-F238E27FC236}">
                <a16:creationId xmlns:a16="http://schemas.microsoft.com/office/drawing/2014/main" id="{6B5C09F7-B174-4365-8D21-A667756DC0FC}"/>
              </a:ext>
            </a:extLst>
          </p:cNvPr>
          <p:cNvSpPr>
            <a:spLocks noGrp="1"/>
          </p:cNvSpPr>
          <p:nvPr>
            <p:ph type="title"/>
          </p:nvPr>
        </p:nvSpPr>
        <p:spPr/>
        <p:txBody>
          <a:bodyPr/>
          <a:lstStyle/>
          <a:p>
            <a:r>
              <a:rPr lang="en-US" dirty="0"/>
              <a:t>PATHFINDER: Clinicopathologic Measures of Response</a:t>
            </a:r>
          </a:p>
        </p:txBody>
      </p:sp>
      <p:sp>
        <p:nvSpPr>
          <p:cNvPr id="38" name="Content Placeholder 37">
            <a:extLst>
              <a:ext uri="{FF2B5EF4-FFF2-40B4-BE49-F238E27FC236}">
                <a16:creationId xmlns:a16="http://schemas.microsoft.com/office/drawing/2014/main" id="{365FC9D3-C886-4F3A-9148-C7C89A231774}"/>
              </a:ext>
            </a:extLst>
          </p:cNvPr>
          <p:cNvSpPr>
            <a:spLocks noGrp="1"/>
          </p:cNvSpPr>
          <p:nvPr>
            <p:ph sz="half" idx="2"/>
          </p:nvPr>
        </p:nvSpPr>
        <p:spPr>
          <a:xfrm>
            <a:off x="9110545" y="1510730"/>
            <a:ext cx="2770867" cy="4302241"/>
          </a:xfrm>
        </p:spPr>
        <p:txBody>
          <a:bodyPr/>
          <a:lstStyle/>
          <a:p>
            <a:r>
              <a:rPr lang="en-US" sz="2000" dirty="0"/>
              <a:t>Reduction ≥50% in BM mast cells observed in 88% of patients</a:t>
            </a:r>
          </a:p>
          <a:p>
            <a:pPr lvl="1"/>
            <a:r>
              <a:rPr lang="en-US" sz="1800" dirty="0"/>
              <a:t>60% eliminated BM mast cell aggregates</a:t>
            </a:r>
          </a:p>
          <a:p>
            <a:r>
              <a:rPr lang="en-US" sz="2000" dirty="0"/>
              <a:t>Serum tryptase level decreased ≥50% in 93% of patients</a:t>
            </a:r>
          </a:p>
          <a:p>
            <a:r>
              <a:rPr lang="en-US" sz="2000" i="1" dirty="0"/>
              <a:t>KIT </a:t>
            </a:r>
            <a:r>
              <a:rPr lang="en-US" sz="2000" dirty="0"/>
              <a:t>D816V VAF decreased ≥50% in PB of 60% of patients</a:t>
            </a:r>
            <a:endParaRPr lang="en-US" sz="2000" i="1" dirty="0"/>
          </a:p>
        </p:txBody>
      </p:sp>
      <p:sp>
        <p:nvSpPr>
          <p:cNvPr id="27" name="Text Box 15">
            <a:extLst>
              <a:ext uri="{FF2B5EF4-FFF2-40B4-BE49-F238E27FC236}">
                <a16:creationId xmlns:a16="http://schemas.microsoft.com/office/drawing/2014/main" id="{BF957049-E7DF-4B57-A355-8EFCB84226BC}"/>
              </a:ext>
            </a:extLst>
          </p:cNvPr>
          <p:cNvSpPr txBox="1">
            <a:spLocks noChangeArrowheads="1"/>
          </p:cNvSpPr>
          <p:nvPr/>
        </p:nvSpPr>
        <p:spPr bwMode="auto">
          <a:xfrm>
            <a:off x="431223" y="637044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Gotlib. Nat Med. 2021;27:2192.</a:t>
            </a:r>
            <a:endParaRPr lang="en-US" altLang="en-US" sz="1200" b="0" dirty="0">
              <a:solidFill>
                <a:schemeClr val="bg2"/>
              </a:solidFill>
              <a:latin typeface="Calibri" panose="020F0502020204030204" pitchFamily="34" charset="0"/>
              <a:cs typeface="+mn-cs"/>
            </a:endParaRPr>
          </a:p>
        </p:txBody>
      </p:sp>
      <p:grpSp>
        <p:nvGrpSpPr>
          <p:cNvPr id="28" name="Group 27">
            <a:extLst>
              <a:ext uri="{FF2B5EF4-FFF2-40B4-BE49-F238E27FC236}">
                <a16:creationId xmlns:a16="http://schemas.microsoft.com/office/drawing/2014/main" id="{1833906A-1262-4BA3-B787-EC0407B8E89E}"/>
              </a:ext>
            </a:extLst>
          </p:cNvPr>
          <p:cNvGrpSpPr/>
          <p:nvPr/>
        </p:nvGrpSpPr>
        <p:grpSpPr>
          <a:xfrm>
            <a:off x="9392911" y="6207927"/>
            <a:ext cx="2488502" cy="454909"/>
            <a:chOff x="9392911" y="6207927"/>
            <a:chExt cx="2488502" cy="454909"/>
          </a:xfrm>
        </p:grpSpPr>
        <p:pic>
          <p:nvPicPr>
            <p:cNvPr id="29" name="Picture 28" descr="A picture containing text, ax, wheel&#10;&#10;Description automatically generated">
              <a:extLst>
                <a:ext uri="{FF2B5EF4-FFF2-40B4-BE49-F238E27FC236}">
                  <a16:creationId xmlns:a16="http://schemas.microsoft.com/office/drawing/2014/main" id="{7E5B7063-A815-46E6-B656-6442B2AD1D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30" name="Rectangle 8">
              <a:extLst>
                <a:ext uri="{FF2B5EF4-FFF2-40B4-BE49-F238E27FC236}">
                  <a16:creationId xmlns:a16="http://schemas.microsoft.com/office/drawing/2014/main" id="{02789188-232A-4904-BE90-DDB2D50782E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34" name="TextBox 33">
            <a:extLst>
              <a:ext uri="{FF2B5EF4-FFF2-40B4-BE49-F238E27FC236}">
                <a16:creationId xmlns:a16="http://schemas.microsoft.com/office/drawing/2014/main" id="{F16571CE-6ED7-4A3C-86A3-4E5D5850B3E8}"/>
              </a:ext>
            </a:extLst>
          </p:cNvPr>
          <p:cNvSpPr txBox="1"/>
          <p:nvPr/>
        </p:nvSpPr>
        <p:spPr bwMode="auto">
          <a:xfrm>
            <a:off x="1152032" y="1974528"/>
            <a:ext cx="1547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BM Mast Cells</a:t>
            </a:r>
          </a:p>
        </p:txBody>
      </p:sp>
      <p:sp>
        <p:nvSpPr>
          <p:cNvPr id="35" name="TextBox 34">
            <a:extLst>
              <a:ext uri="{FF2B5EF4-FFF2-40B4-BE49-F238E27FC236}">
                <a16:creationId xmlns:a16="http://schemas.microsoft.com/office/drawing/2014/main" id="{291E3E0E-954A-4EDB-BBA8-427A7EEDCBA4}"/>
              </a:ext>
            </a:extLst>
          </p:cNvPr>
          <p:cNvSpPr txBox="1"/>
          <p:nvPr/>
        </p:nvSpPr>
        <p:spPr bwMode="auto">
          <a:xfrm>
            <a:off x="1091214" y="3746566"/>
            <a:ext cx="16694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Serum Tryptase</a:t>
            </a:r>
          </a:p>
        </p:txBody>
      </p:sp>
      <p:sp>
        <p:nvSpPr>
          <p:cNvPr id="36" name="TextBox 35">
            <a:extLst>
              <a:ext uri="{FF2B5EF4-FFF2-40B4-BE49-F238E27FC236}">
                <a16:creationId xmlns:a16="http://schemas.microsoft.com/office/drawing/2014/main" id="{8AB45AFE-DF8F-4264-8839-8AA0A9832138}"/>
              </a:ext>
            </a:extLst>
          </p:cNvPr>
          <p:cNvSpPr txBox="1"/>
          <p:nvPr/>
        </p:nvSpPr>
        <p:spPr bwMode="auto">
          <a:xfrm>
            <a:off x="1128853" y="5577038"/>
            <a:ext cx="15942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KIT </a:t>
            </a:r>
            <a:r>
              <a:rPr lang="en-US" dirty="0">
                <a:solidFill>
                  <a:schemeClr val="bg1"/>
                </a:solidFill>
                <a:latin typeface="Calibri" panose="020F0502020204030204" pitchFamily="34" charset="0"/>
              </a:rPr>
              <a:t>D816V VAF</a:t>
            </a:r>
            <a:endParaRPr lang="en-US" i="1" dirty="0">
              <a:solidFill>
                <a:schemeClr val="bg1"/>
              </a:solidFill>
              <a:latin typeface="Calibri" panose="020F0502020204030204" pitchFamily="34" charset="0"/>
            </a:endParaRPr>
          </a:p>
        </p:txBody>
      </p:sp>
      <p:cxnSp>
        <p:nvCxnSpPr>
          <p:cNvPr id="4" name="Straight Connector 3">
            <a:extLst>
              <a:ext uri="{FF2B5EF4-FFF2-40B4-BE49-F238E27FC236}">
                <a16:creationId xmlns:a16="http://schemas.microsoft.com/office/drawing/2014/main" id="{A2650779-777E-124B-BFD9-0EC1CB259C2B}"/>
              </a:ext>
            </a:extLst>
          </p:cNvPr>
          <p:cNvCxnSpPr/>
          <p:nvPr/>
        </p:nvCxnSpPr>
        <p:spPr bwMode="auto">
          <a:xfrm>
            <a:off x="3816000" y="1341440"/>
            <a:ext cx="0" cy="143056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EB9D71D5-C806-794B-81BB-6F516AADBF0A}"/>
              </a:ext>
            </a:extLst>
          </p:cNvPr>
          <p:cNvCxnSpPr>
            <a:cxnSpLocks/>
          </p:cNvCxnSpPr>
          <p:nvPr/>
        </p:nvCxnSpPr>
        <p:spPr bwMode="auto">
          <a:xfrm flipH="1">
            <a:off x="3744000" y="13558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F430237F-05EB-EB42-A5AF-4DA73736E604}"/>
              </a:ext>
            </a:extLst>
          </p:cNvPr>
          <p:cNvCxnSpPr>
            <a:cxnSpLocks/>
          </p:cNvCxnSpPr>
          <p:nvPr/>
        </p:nvCxnSpPr>
        <p:spPr bwMode="auto">
          <a:xfrm flipH="1">
            <a:off x="3744000" y="158946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FA7569E-9483-2B4F-AF73-E899B90E75E0}"/>
              </a:ext>
            </a:extLst>
          </p:cNvPr>
          <p:cNvCxnSpPr>
            <a:cxnSpLocks/>
          </p:cNvCxnSpPr>
          <p:nvPr/>
        </p:nvCxnSpPr>
        <p:spPr bwMode="auto">
          <a:xfrm flipH="1">
            <a:off x="3744000" y="18230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F7C8DDB7-C103-8B4A-B605-7FFF7A9E3494}"/>
              </a:ext>
            </a:extLst>
          </p:cNvPr>
          <p:cNvCxnSpPr>
            <a:cxnSpLocks/>
          </p:cNvCxnSpPr>
          <p:nvPr/>
        </p:nvCxnSpPr>
        <p:spPr bwMode="auto">
          <a:xfrm flipH="1">
            <a:off x="3744000" y="205672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9EDE2B27-CFAC-1941-A0D9-7558D3AD9439}"/>
              </a:ext>
            </a:extLst>
          </p:cNvPr>
          <p:cNvCxnSpPr>
            <a:cxnSpLocks/>
          </p:cNvCxnSpPr>
          <p:nvPr/>
        </p:nvCxnSpPr>
        <p:spPr bwMode="auto">
          <a:xfrm flipH="1">
            <a:off x="3744000" y="27576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30CCC7A4-2A46-1B48-88C1-3EEF9BE59F77}"/>
              </a:ext>
            </a:extLst>
          </p:cNvPr>
          <p:cNvCxnSpPr>
            <a:cxnSpLocks/>
          </p:cNvCxnSpPr>
          <p:nvPr/>
        </p:nvCxnSpPr>
        <p:spPr bwMode="auto">
          <a:xfrm flipH="1">
            <a:off x="3744000" y="229034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93F6C02-7889-414E-8176-DD0F1305140F}"/>
              </a:ext>
            </a:extLst>
          </p:cNvPr>
          <p:cNvCxnSpPr>
            <a:cxnSpLocks/>
          </p:cNvCxnSpPr>
          <p:nvPr/>
        </p:nvCxnSpPr>
        <p:spPr bwMode="auto">
          <a:xfrm flipH="1">
            <a:off x="3744000" y="2523975"/>
            <a:ext cx="64008" cy="0"/>
          </a:xfrm>
          <a:prstGeom prst="line">
            <a:avLst/>
          </a:prstGeom>
          <a:noFill/>
          <a:ln w="28575" cap="flat" cmpd="sng" algn="ctr">
            <a:solidFill>
              <a:schemeClr val="bg1"/>
            </a:solidFill>
            <a:prstDash val="solid"/>
            <a:round/>
            <a:headEnd type="none" w="med" len="med"/>
            <a:tailEnd type="none" w="med" len="med"/>
          </a:ln>
          <a:effectLst/>
        </p:spPr>
      </p:cxnSp>
      <p:sp>
        <p:nvSpPr>
          <p:cNvPr id="9" name="TextBox 8">
            <a:extLst>
              <a:ext uri="{FF2B5EF4-FFF2-40B4-BE49-F238E27FC236}">
                <a16:creationId xmlns:a16="http://schemas.microsoft.com/office/drawing/2014/main" id="{AFDCB48D-0949-F445-B536-6764A38B46DF}"/>
              </a:ext>
            </a:extLst>
          </p:cNvPr>
          <p:cNvSpPr txBox="1"/>
          <p:nvPr/>
        </p:nvSpPr>
        <p:spPr bwMode="auto">
          <a:xfrm rot="16200000">
            <a:off x="538754" y="3620534"/>
            <a:ext cx="51911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Maximum Percentage Change From Baseline</a:t>
            </a:r>
          </a:p>
        </p:txBody>
      </p:sp>
      <p:sp>
        <p:nvSpPr>
          <p:cNvPr id="10" name="TextBox 9">
            <a:extLst>
              <a:ext uri="{FF2B5EF4-FFF2-40B4-BE49-F238E27FC236}">
                <a16:creationId xmlns:a16="http://schemas.microsoft.com/office/drawing/2014/main" id="{40519296-51AF-FB48-9260-738D17A1A995}"/>
              </a:ext>
            </a:extLst>
          </p:cNvPr>
          <p:cNvSpPr txBox="1"/>
          <p:nvPr/>
        </p:nvSpPr>
        <p:spPr bwMode="auto">
          <a:xfrm>
            <a:off x="5738329" y="2863824"/>
            <a:ext cx="18646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MC aggregates eliminated</a:t>
            </a:r>
          </a:p>
        </p:txBody>
      </p:sp>
      <p:sp>
        <p:nvSpPr>
          <p:cNvPr id="11" name="Rectangle 10">
            <a:extLst>
              <a:ext uri="{FF2B5EF4-FFF2-40B4-BE49-F238E27FC236}">
                <a16:creationId xmlns:a16="http://schemas.microsoft.com/office/drawing/2014/main" id="{714AD607-EFCD-BA48-898D-E58085242F32}"/>
              </a:ext>
            </a:extLst>
          </p:cNvPr>
          <p:cNvSpPr/>
          <p:nvPr/>
        </p:nvSpPr>
        <p:spPr bwMode="auto">
          <a:xfrm>
            <a:off x="5667316" y="2943257"/>
            <a:ext cx="108000" cy="1080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TextBox 11">
            <a:extLst>
              <a:ext uri="{FF2B5EF4-FFF2-40B4-BE49-F238E27FC236}">
                <a16:creationId xmlns:a16="http://schemas.microsoft.com/office/drawing/2014/main" id="{289E7C3A-E829-4041-ABC7-EAF5A9379AD4}"/>
              </a:ext>
            </a:extLst>
          </p:cNvPr>
          <p:cNvSpPr txBox="1"/>
          <p:nvPr/>
        </p:nvSpPr>
        <p:spPr bwMode="auto">
          <a:xfrm>
            <a:off x="3254978" y="2607667"/>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9" name="TextBox 38">
            <a:extLst>
              <a:ext uri="{FF2B5EF4-FFF2-40B4-BE49-F238E27FC236}">
                <a16:creationId xmlns:a16="http://schemas.microsoft.com/office/drawing/2014/main" id="{09750E26-7C0D-5848-A05B-4AC6D6D50DE0}"/>
              </a:ext>
            </a:extLst>
          </p:cNvPr>
          <p:cNvSpPr txBox="1"/>
          <p:nvPr/>
        </p:nvSpPr>
        <p:spPr bwMode="auto">
          <a:xfrm>
            <a:off x="3254978" y="1188085"/>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40" name="TextBox 39">
            <a:extLst>
              <a:ext uri="{FF2B5EF4-FFF2-40B4-BE49-F238E27FC236}">
                <a16:creationId xmlns:a16="http://schemas.microsoft.com/office/drawing/2014/main" id="{83536632-A68E-224C-90D8-FEB5EC14E478}"/>
              </a:ext>
            </a:extLst>
          </p:cNvPr>
          <p:cNvSpPr txBox="1"/>
          <p:nvPr/>
        </p:nvSpPr>
        <p:spPr bwMode="auto">
          <a:xfrm>
            <a:off x="3254978" y="1424682"/>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41" name="TextBox 40">
            <a:extLst>
              <a:ext uri="{FF2B5EF4-FFF2-40B4-BE49-F238E27FC236}">
                <a16:creationId xmlns:a16="http://schemas.microsoft.com/office/drawing/2014/main" id="{F29E3225-538C-2A4E-8323-CA0AA934B500}"/>
              </a:ext>
            </a:extLst>
          </p:cNvPr>
          <p:cNvSpPr txBox="1"/>
          <p:nvPr/>
        </p:nvSpPr>
        <p:spPr bwMode="auto">
          <a:xfrm>
            <a:off x="3254978" y="1661279"/>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42" name="TextBox 41">
            <a:extLst>
              <a:ext uri="{FF2B5EF4-FFF2-40B4-BE49-F238E27FC236}">
                <a16:creationId xmlns:a16="http://schemas.microsoft.com/office/drawing/2014/main" id="{9166A963-7411-E84B-945E-77FBB3B1EFCA}"/>
              </a:ext>
            </a:extLst>
          </p:cNvPr>
          <p:cNvSpPr txBox="1"/>
          <p:nvPr/>
        </p:nvSpPr>
        <p:spPr bwMode="auto">
          <a:xfrm>
            <a:off x="3254978" y="1897876"/>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43" name="TextBox 42">
            <a:extLst>
              <a:ext uri="{FF2B5EF4-FFF2-40B4-BE49-F238E27FC236}">
                <a16:creationId xmlns:a16="http://schemas.microsoft.com/office/drawing/2014/main" id="{73C82C48-83F2-B840-B4D5-C655834190AE}"/>
              </a:ext>
            </a:extLst>
          </p:cNvPr>
          <p:cNvSpPr txBox="1"/>
          <p:nvPr/>
        </p:nvSpPr>
        <p:spPr bwMode="auto">
          <a:xfrm>
            <a:off x="3254978" y="2134473"/>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44" name="TextBox 43">
            <a:extLst>
              <a:ext uri="{FF2B5EF4-FFF2-40B4-BE49-F238E27FC236}">
                <a16:creationId xmlns:a16="http://schemas.microsoft.com/office/drawing/2014/main" id="{2524ECDD-FA98-474E-B0B4-85644E1C2E51}"/>
              </a:ext>
            </a:extLst>
          </p:cNvPr>
          <p:cNvSpPr txBox="1"/>
          <p:nvPr/>
        </p:nvSpPr>
        <p:spPr bwMode="auto">
          <a:xfrm>
            <a:off x="3254978" y="2371070"/>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45" name="TextBox 44">
            <a:extLst>
              <a:ext uri="{FF2B5EF4-FFF2-40B4-BE49-F238E27FC236}">
                <a16:creationId xmlns:a16="http://schemas.microsoft.com/office/drawing/2014/main" id="{DCBF81D9-C76E-3C47-B408-413439016E26}"/>
              </a:ext>
            </a:extLst>
          </p:cNvPr>
          <p:cNvSpPr txBox="1"/>
          <p:nvPr/>
        </p:nvSpPr>
        <p:spPr bwMode="auto">
          <a:xfrm>
            <a:off x="3815747"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46" name="TextBox 45">
            <a:extLst>
              <a:ext uri="{FF2B5EF4-FFF2-40B4-BE49-F238E27FC236}">
                <a16:creationId xmlns:a16="http://schemas.microsoft.com/office/drawing/2014/main" id="{97D31B22-181C-7048-A8A9-963DA67D3081}"/>
              </a:ext>
            </a:extLst>
          </p:cNvPr>
          <p:cNvSpPr txBox="1"/>
          <p:nvPr/>
        </p:nvSpPr>
        <p:spPr bwMode="auto">
          <a:xfrm>
            <a:off x="3915536"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47" name="TextBox 46">
            <a:extLst>
              <a:ext uri="{FF2B5EF4-FFF2-40B4-BE49-F238E27FC236}">
                <a16:creationId xmlns:a16="http://schemas.microsoft.com/office/drawing/2014/main" id="{254D996D-9ED1-6145-9854-CC93412E75EF}"/>
              </a:ext>
            </a:extLst>
          </p:cNvPr>
          <p:cNvSpPr txBox="1"/>
          <p:nvPr/>
        </p:nvSpPr>
        <p:spPr bwMode="auto">
          <a:xfrm>
            <a:off x="4015325"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48" name="TextBox 47">
            <a:extLst>
              <a:ext uri="{FF2B5EF4-FFF2-40B4-BE49-F238E27FC236}">
                <a16:creationId xmlns:a16="http://schemas.microsoft.com/office/drawing/2014/main" id="{E05BCF5C-ED2C-D04A-B831-6236158AFA81}"/>
              </a:ext>
            </a:extLst>
          </p:cNvPr>
          <p:cNvSpPr txBox="1"/>
          <p:nvPr/>
        </p:nvSpPr>
        <p:spPr bwMode="auto">
          <a:xfrm>
            <a:off x="4115114"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49" name="TextBox 48">
            <a:extLst>
              <a:ext uri="{FF2B5EF4-FFF2-40B4-BE49-F238E27FC236}">
                <a16:creationId xmlns:a16="http://schemas.microsoft.com/office/drawing/2014/main" id="{A561FBF2-D0B0-6546-A225-BACB41A67850}"/>
              </a:ext>
            </a:extLst>
          </p:cNvPr>
          <p:cNvSpPr txBox="1"/>
          <p:nvPr/>
        </p:nvSpPr>
        <p:spPr bwMode="auto">
          <a:xfrm>
            <a:off x="4314692"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0" name="TextBox 49">
            <a:extLst>
              <a:ext uri="{FF2B5EF4-FFF2-40B4-BE49-F238E27FC236}">
                <a16:creationId xmlns:a16="http://schemas.microsoft.com/office/drawing/2014/main" id="{38A6038F-0CD1-F448-B3A2-BD19BBE10B1F}"/>
              </a:ext>
            </a:extLst>
          </p:cNvPr>
          <p:cNvSpPr txBox="1"/>
          <p:nvPr/>
        </p:nvSpPr>
        <p:spPr bwMode="auto">
          <a:xfrm>
            <a:off x="4713848"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1" name="TextBox 50">
            <a:extLst>
              <a:ext uri="{FF2B5EF4-FFF2-40B4-BE49-F238E27FC236}">
                <a16:creationId xmlns:a16="http://schemas.microsoft.com/office/drawing/2014/main" id="{C31DF07B-827C-AC4F-A04A-1ABA853B57A6}"/>
              </a:ext>
            </a:extLst>
          </p:cNvPr>
          <p:cNvSpPr txBox="1"/>
          <p:nvPr/>
        </p:nvSpPr>
        <p:spPr bwMode="auto">
          <a:xfrm>
            <a:off x="4614059"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2" name="TextBox 51">
            <a:extLst>
              <a:ext uri="{FF2B5EF4-FFF2-40B4-BE49-F238E27FC236}">
                <a16:creationId xmlns:a16="http://schemas.microsoft.com/office/drawing/2014/main" id="{233F2CD2-3632-F24E-9CD7-D8792DEDE12D}"/>
              </a:ext>
            </a:extLst>
          </p:cNvPr>
          <p:cNvSpPr txBox="1"/>
          <p:nvPr/>
        </p:nvSpPr>
        <p:spPr bwMode="auto">
          <a:xfrm>
            <a:off x="4214903"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3" name="TextBox 52">
            <a:extLst>
              <a:ext uri="{FF2B5EF4-FFF2-40B4-BE49-F238E27FC236}">
                <a16:creationId xmlns:a16="http://schemas.microsoft.com/office/drawing/2014/main" id="{D3DF3CEF-8BE3-2545-AF9F-6FAB99749ECA}"/>
              </a:ext>
            </a:extLst>
          </p:cNvPr>
          <p:cNvSpPr txBox="1"/>
          <p:nvPr/>
        </p:nvSpPr>
        <p:spPr bwMode="auto">
          <a:xfrm>
            <a:off x="4414481"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4" name="TextBox 53">
            <a:extLst>
              <a:ext uri="{FF2B5EF4-FFF2-40B4-BE49-F238E27FC236}">
                <a16:creationId xmlns:a16="http://schemas.microsoft.com/office/drawing/2014/main" id="{B757C94F-32F1-7049-88A8-675B94FC90B1}"/>
              </a:ext>
            </a:extLst>
          </p:cNvPr>
          <p:cNvSpPr txBox="1"/>
          <p:nvPr/>
        </p:nvSpPr>
        <p:spPr bwMode="auto">
          <a:xfrm>
            <a:off x="4514270"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5" name="TextBox 54">
            <a:extLst>
              <a:ext uri="{FF2B5EF4-FFF2-40B4-BE49-F238E27FC236}">
                <a16:creationId xmlns:a16="http://schemas.microsoft.com/office/drawing/2014/main" id="{E48F522C-6C5D-4E41-B82F-75518D7CE546}"/>
              </a:ext>
            </a:extLst>
          </p:cNvPr>
          <p:cNvSpPr txBox="1"/>
          <p:nvPr/>
        </p:nvSpPr>
        <p:spPr bwMode="auto">
          <a:xfrm>
            <a:off x="4813637"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56" name="TextBox 55">
            <a:extLst>
              <a:ext uri="{FF2B5EF4-FFF2-40B4-BE49-F238E27FC236}">
                <a16:creationId xmlns:a16="http://schemas.microsoft.com/office/drawing/2014/main" id="{7AC188D1-4C66-2449-B6D1-90719558949F}"/>
              </a:ext>
            </a:extLst>
          </p:cNvPr>
          <p:cNvSpPr txBox="1"/>
          <p:nvPr/>
        </p:nvSpPr>
        <p:spPr bwMode="auto">
          <a:xfrm>
            <a:off x="4913426"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7" name="TextBox 56">
            <a:extLst>
              <a:ext uri="{FF2B5EF4-FFF2-40B4-BE49-F238E27FC236}">
                <a16:creationId xmlns:a16="http://schemas.microsoft.com/office/drawing/2014/main" id="{23B13832-0FFA-5148-8262-449D47E83265}"/>
              </a:ext>
            </a:extLst>
          </p:cNvPr>
          <p:cNvSpPr txBox="1"/>
          <p:nvPr/>
        </p:nvSpPr>
        <p:spPr bwMode="auto">
          <a:xfrm>
            <a:off x="5113004"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8" name="TextBox 57">
            <a:extLst>
              <a:ext uri="{FF2B5EF4-FFF2-40B4-BE49-F238E27FC236}">
                <a16:creationId xmlns:a16="http://schemas.microsoft.com/office/drawing/2014/main" id="{3B6912F5-3762-C949-8BD3-7A1C85985B33}"/>
              </a:ext>
            </a:extLst>
          </p:cNvPr>
          <p:cNvSpPr txBox="1"/>
          <p:nvPr/>
        </p:nvSpPr>
        <p:spPr bwMode="auto">
          <a:xfrm>
            <a:off x="5312582"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59" name="TextBox 58">
            <a:extLst>
              <a:ext uri="{FF2B5EF4-FFF2-40B4-BE49-F238E27FC236}">
                <a16:creationId xmlns:a16="http://schemas.microsoft.com/office/drawing/2014/main" id="{D4A24226-EF17-4C48-AD8A-8949FE183774}"/>
              </a:ext>
            </a:extLst>
          </p:cNvPr>
          <p:cNvSpPr txBox="1"/>
          <p:nvPr/>
        </p:nvSpPr>
        <p:spPr bwMode="auto">
          <a:xfrm>
            <a:off x="5512160"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60" name="TextBox 59">
            <a:extLst>
              <a:ext uri="{FF2B5EF4-FFF2-40B4-BE49-F238E27FC236}">
                <a16:creationId xmlns:a16="http://schemas.microsoft.com/office/drawing/2014/main" id="{9FB6E6D5-8EC7-1C4B-9829-641582E34775}"/>
              </a:ext>
            </a:extLst>
          </p:cNvPr>
          <p:cNvSpPr txBox="1"/>
          <p:nvPr/>
        </p:nvSpPr>
        <p:spPr bwMode="auto">
          <a:xfrm>
            <a:off x="5013215"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61" name="TextBox 60">
            <a:extLst>
              <a:ext uri="{FF2B5EF4-FFF2-40B4-BE49-F238E27FC236}">
                <a16:creationId xmlns:a16="http://schemas.microsoft.com/office/drawing/2014/main" id="{3D666563-3084-CA4F-AA23-03AAEB7AEC49}"/>
              </a:ext>
            </a:extLst>
          </p:cNvPr>
          <p:cNvSpPr txBox="1"/>
          <p:nvPr/>
        </p:nvSpPr>
        <p:spPr bwMode="auto">
          <a:xfrm>
            <a:off x="5212793"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62" name="TextBox 61">
            <a:extLst>
              <a:ext uri="{FF2B5EF4-FFF2-40B4-BE49-F238E27FC236}">
                <a16:creationId xmlns:a16="http://schemas.microsoft.com/office/drawing/2014/main" id="{8D956E4A-A03D-8F4F-8EC7-608F62FFB7F2}"/>
              </a:ext>
            </a:extLst>
          </p:cNvPr>
          <p:cNvSpPr txBox="1"/>
          <p:nvPr/>
        </p:nvSpPr>
        <p:spPr bwMode="auto">
          <a:xfrm>
            <a:off x="5412371"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63" name="TextBox 62">
            <a:extLst>
              <a:ext uri="{FF2B5EF4-FFF2-40B4-BE49-F238E27FC236}">
                <a16:creationId xmlns:a16="http://schemas.microsoft.com/office/drawing/2014/main" id="{DCC9835A-B0CF-3A42-8682-F8F72BE0E2FA}"/>
              </a:ext>
            </a:extLst>
          </p:cNvPr>
          <p:cNvSpPr txBox="1"/>
          <p:nvPr/>
        </p:nvSpPr>
        <p:spPr bwMode="auto">
          <a:xfrm>
            <a:off x="5711738"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64" name="TextBox 63">
            <a:extLst>
              <a:ext uri="{FF2B5EF4-FFF2-40B4-BE49-F238E27FC236}">
                <a16:creationId xmlns:a16="http://schemas.microsoft.com/office/drawing/2014/main" id="{4B0A9DEE-CE09-CE47-A826-88121B0D985D}"/>
              </a:ext>
            </a:extLst>
          </p:cNvPr>
          <p:cNvSpPr txBox="1"/>
          <p:nvPr/>
        </p:nvSpPr>
        <p:spPr bwMode="auto">
          <a:xfrm>
            <a:off x="5611949"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65" name="TextBox 64">
            <a:extLst>
              <a:ext uri="{FF2B5EF4-FFF2-40B4-BE49-F238E27FC236}">
                <a16:creationId xmlns:a16="http://schemas.microsoft.com/office/drawing/2014/main" id="{817390CB-B391-ED44-8051-FF92673E0CA7}"/>
              </a:ext>
            </a:extLst>
          </p:cNvPr>
          <p:cNvSpPr txBox="1"/>
          <p:nvPr/>
        </p:nvSpPr>
        <p:spPr bwMode="auto">
          <a:xfrm>
            <a:off x="5811527"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66" name="TextBox 65">
            <a:extLst>
              <a:ext uri="{FF2B5EF4-FFF2-40B4-BE49-F238E27FC236}">
                <a16:creationId xmlns:a16="http://schemas.microsoft.com/office/drawing/2014/main" id="{90D3F257-C6A5-0744-AE40-90CC1CEC22D8}"/>
              </a:ext>
            </a:extLst>
          </p:cNvPr>
          <p:cNvSpPr txBox="1"/>
          <p:nvPr/>
        </p:nvSpPr>
        <p:spPr bwMode="auto">
          <a:xfrm>
            <a:off x="5911316"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67" name="TextBox 66">
            <a:extLst>
              <a:ext uri="{FF2B5EF4-FFF2-40B4-BE49-F238E27FC236}">
                <a16:creationId xmlns:a16="http://schemas.microsoft.com/office/drawing/2014/main" id="{E1A870C4-90E8-884F-81CA-2B2D70B04DA9}"/>
              </a:ext>
            </a:extLst>
          </p:cNvPr>
          <p:cNvSpPr txBox="1"/>
          <p:nvPr/>
        </p:nvSpPr>
        <p:spPr bwMode="auto">
          <a:xfrm>
            <a:off x="6210683"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68" name="TextBox 67">
            <a:extLst>
              <a:ext uri="{FF2B5EF4-FFF2-40B4-BE49-F238E27FC236}">
                <a16:creationId xmlns:a16="http://schemas.microsoft.com/office/drawing/2014/main" id="{F6E6BD59-BBE8-D54C-AC6D-D49FA4738A4F}"/>
              </a:ext>
            </a:extLst>
          </p:cNvPr>
          <p:cNvSpPr txBox="1"/>
          <p:nvPr/>
        </p:nvSpPr>
        <p:spPr bwMode="auto">
          <a:xfrm>
            <a:off x="7408151"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69" name="TextBox 68">
            <a:extLst>
              <a:ext uri="{FF2B5EF4-FFF2-40B4-BE49-F238E27FC236}">
                <a16:creationId xmlns:a16="http://schemas.microsoft.com/office/drawing/2014/main" id="{443D9704-F496-C24F-8EEE-1101A7441059}"/>
              </a:ext>
            </a:extLst>
          </p:cNvPr>
          <p:cNvSpPr txBox="1"/>
          <p:nvPr/>
        </p:nvSpPr>
        <p:spPr bwMode="auto">
          <a:xfrm>
            <a:off x="7308362"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70" name="TextBox 69">
            <a:extLst>
              <a:ext uri="{FF2B5EF4-FFF2-40B4-BE49-F238E27FC236}">
                <a16:creationId xmlns:a16="http://schemas.microsoft.com/office/drawing/2014/main" id="{EC2AA9A3-3B9E-CF4F-AECA-E8AE8885A703}"/>
              </a:ext>
            </a:extLst>
          </p:cNvPr>
          <p:cNvSpPr txBox="1"/>
          <p:nvPr/>
        </p:nvSpPr>
        <p:spPr bwMode="auto">
          <a:xfrm>
            <a:off x="7607729"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71" name="TextBox 70">
            <a:extLst>
              <a:ext uri="{FF2B5EF4-FFF2-40B4-BE49-F238E27FC236}">
                <a16:creationId xmlns:a16="http://schemas.microsoft.com/office/drawing/2014/main" id="{6AF6FC0F-2ED8-5E45-B504-F1A24DC44C49}"/>
              </a:ext>
            </a:extLst>
          </p:cNvPr>
          <p:cNvSpPr txBox="1"/>
          <p:nvPr/>
        </p:nvSpPr>
        <p:spPr bwMode="auto">
          <a:xfrm>
            <a:off x="7507940"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72" name="TextBox 71">
            <a:extLst>
              <a:ext uri="{FF2B5EF4-FFF2-40B4-BE49-F238E27FC236}">
                <a16:creationId xmlns:a16="http://schemas.microsoft.com/office/drawing/2014/main" id="{A94B02F5-83B3-024B-9FD5-7C93DD0488D8}"/>
              </a:ext>
            </a:extLst>
          </p:cNvPr>
          <p:cNvSpPr txBox="1"/>
          <p:nvPr/>
        </p:nvSpPr>
        <p:spPr bwMode="auto">
          <a:xfrm>
            <a:off x="7807307"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73" name="TextBox 72">
            <a:extLst>
              <a:ext uri="{FF2B5EF4-FFF2-40B4-BE49-F238E27FC236}">
                <a16:creationId xmlns:a16="http://schemas.microsoft.com/office/drawing/2014/main" id="{E3AD56CE-3DA9-7242-BE5A-120A15DFA3D5}"/>
              </a:ext>
            </a:extLst>
          </p:cNvPr>
          <p:cNvSpPr txBox="1"/>
          <p:nvPr/>
        </p:nvSpPr>
        <p:spPr bwMode="auto">
          <a:xfrm>
            <a:off x="7907096"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74" name="TextBox 73">
            <a:extLst>
              <a:ext uri="{FF2B5EF4-FFF2-40B4-BE49-F238E27FC236}">
                <a16:creationId xmlns:a16="http://schemas.microsoft.com/office/drawing/2014/main" id="{4FE6E945-CBD3-3647-A89F-BB8B546E081A}"/>
              </a:ext>
            </a:extLst>
          </p:cNvPr>
          <p:cNvSpPr txBox="1"/>
          <p:nvPr/>
        </p:nvSpPr>
        <p:spPr bwMode="auto">
          <a:xfrm>
            <a:off x="8206463"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75" name="TextBox 74">
            <a:extLst>
              <a:ext uri="{FF2B5EF4-FFF2-40B4-BE49-F238E27FC236}">
                <a16:creationId xmlns:a16="http://schemas.microsoft.com/office/drawing/2014/main" id="{AE4EEFCC-FAA9-A444-9D80-596533557917}"/>
              </a:ext>
            </a:extLst>
          </p:cNvPr>
          <p:cNvSpPr txBox="1"/>
          <p:nvPr/>
        </p:nvSpPr>
        <p:spPr bwMode="auto">
          <a:xfrm>
            <a:off x="8306252"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76" name="TextBox 75">
            <a:extLst>
              <a:ext uri="{FF2B5EF4-FFF2-40B4-BE49-F238E27FC236}">
                <a16:creationId xmlns:a16="http://schemas.microsoft.com/office/drawing/2014/main" id="{58BFA705-7C22-B447-AB5E-F0BCD38CE756}"/>
              </a:ext>
            </a:extLst>
          </p:cNvPr>
          <p:cNvSpPr txBox="1"/>
          <p:nvPr/>
        </p:nvSpPr>
        <p:spPr bwMode="auto">
          <a:xfrm>
            <a:off x="8505830"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77" name="TextBox 76">
            <a:extLst>
              <a:ext uri="{FF2B5EF4-FFF2-40B4-BE49-F238E27FC236}">
                <a16:creationId xmlns:a16="http://schemas.microsoft.com/office/drawing/2014/main" id="{C5DCA8A0-6D1B-A440-A514-F41EC691739E}"/>
              </a:ext>
            </a:extLst>
          </p:cNvPr>
          <p:cNvSpPr txBox="1"/>
          <p:nvPr/>
        </p:nvSpPr>
        <p:spPr bwMode="auto">
          <a:xfrm>
            <a:off x="6110894"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78" name="TextBox 77">
            <a:extLst>
              <a:ext uri="{FF2B5EF4-FFF2-40B4-BE49-F238E27FC236}">
                <a16:creationId xmlns:a16="http://schemas.microsoft.com/office/drawing/2014/main" id="{092867DE-B21D-7846-BD1E-739B26C67415}"/>
              </a:ext>
            </a:extLst>
          </p:cNvPr>
          <p:cNvSpPr txBox="1"/>
          <p:nvPr/>
        </p:nvSpPr>
        <p:spPr bwMode="auto">
          <a:xfrm>
            <a:off x="6011105"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79" name="TextBox 78">
            <a:extLst>
              <a:ext uri="{FF2B5EF4-FFF2-40B4-BE49-F238E27FC236}">
                <a16:creationId xmlns:a16="http://schemas.microsoft.com/office/drawing/2014/main" id="{C1A10776-C78B-B541-966B-708163F4B3EA}"/>
              </a:ext>
            </a:extLst>
          </p:cNvPr>
          <p:cNvSpPr txBox="1"/>
          <p:nvPr/>
        </p:nvSpPr>
        <p:spPr bwMode="auto">
          <a:xfrm>
            <a:off x="7707518"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0" name="TextBox 79">
            <a:extLst>
              <a:ext uri="{FF2B5EF4-FFF2-40B4-BE49-F238E27FC236}">
                <a16:creationId xmlns:a16="http://schemas.microsoft.com/office/drawing/2014/main" id="{7138F03A-F8FB-7848-A7A9-E4C3DDE865BE}"/>
              </a:ext>
            </a:extLst>
          </p:cNvPr>
          <p:cNvSpPr txBox="1"/>
          <p:nvPr/>
        </p:nvSpPr>
        <p:spPr bwMode="auto">
          <a:xfrm>
            <a:off x="8006885"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1" name="TextBox 80">
            <a:extLst>
              <a:ext uri="{FF2B5EF4-FFF2-40B4-BE49-F238E27FC236}">
                <a16:creationId xmlns:a16="http://schemas.microsoft.com/office/drawing/2014/main" id="{41C7D94A-F5EB-CB4E-B42C-4BFA3629A4D0}"/>
              </a:ext>
            </a:extLst>
          </p:cNvPr>
          <p:cNvSpPr txBox="1"/>
          <p:nvPr/>
        </p:nvSpPr>
        <p:spPr bwMode="auto">
          <a:xfrm>
            <a:off x="8106674"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2" name="TextBox 81">
            <a:extLst>
              <a:ext uri="{FF2B5EF4-FFF2-40B4-BE49-F238E27FC236}">
                <a16:creationId xmlns:a16="http://schemas.microsoft.com/office/drawing/2014/main" id="{D583D4A0-7EC7-1147-B50C-94CE60256E86}"/>
              </a:ext>
            </a:extLst>
          </p:cNvPr>
          <p:cNvSpPr txBox="1"/>
          <p:nvPr/>
        </p:nvSpPr>
        <p:spPr bwMode="auto">
          <a:xfrm>
            <a:off x="8406041"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3" name="TextBox 82">
            <a:extLst>
              <a:ext uri="{FF2B5EF4-FFF2-40B4-BE49-F238E27FC236}">
                <a16:creationId xmlns:a16="http://schemas.microsoft.com/office/drawing/2014/main" id="{450E397D-3C45-7D42-91DB-1AFEEA32700D}"/>
              </a:ext>
            </a:extLst>
          </p:cNvPr>
          <p:cNvSpPr txBox="1"/>
          <p:nvPr/>
        </p:nvSpPr>
        <p:spPr bwMode="auto">
          <a:xfrm>
            <a:off x="8705401"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4" name="TextBox 83">
            <a:extLst>
              <a:ext uri="{FF2B5EF4-FFF2-40B4-BE49-F238E27FC236}">
                <a16:creationId xmlns:a16="http://schemas.microsoft.com/office/drawing/2014/main" id="{4CD79848-C25C-174C-B69E-15FAC2033973}"/>
              </a:ext>
            </a:extLst>
          </p:cNvPr>
          <p:cNvSpPr txBox="1"/>
          <p:nvPr/>
        </p:nvSpPr>
        <p:spPr bwMode="auto">
          <a:xfrm>
            <a:off x="8605619"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5" name="TextBox 84">
            <a:extLst>
              <a:ext uri="{FF2B5EF4-FFF2-40B4-BE49-F238E27FC236}">
                <a16:creationId xmlns:a16="http://schemas.microsoft.com/office/drawing/2014/main" id="{50033154-BEB0-D947-A674-3794EB1A2E29}"/>
              </a:ext>
            </a:extLst>
          </p:cNvPr>
          <p:cNvSpPr txBox="1"/>
          <p:nvPr/>
        </p:nvSpPr>
        <p:spPr bwMode="auto">
          <a:xfrm>
            <a:off x="6310472"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6" name="TextBox 85">
            <a:extLst>
              <a:ext uri="{FF2B5EF4-FFF2-40B4-BE49-F238E27FC236}">
                <a16:creationId xmlns:a16="http://schemas.microsoft.com/office/drawing/2014/main" id="{D751ED16-B946-5B4E-9B47-96F45D8B510B}"/>
              </a:ext>
            </a:extLst>
          </p:cNvPr>
          <p:cNvSpPr txBox="1"/>
          <p:nvPr/>
        </p:nvSpPr>
        <p:spPr bwMode="auto">
          <a:xfrm>
            <a:off x="6410261"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7" name="TextBox 86">
            <a:extLst>
              <a:ext uri="{FF2B5EF4-FFF2-40B4-BE49-F238E27FC236}">
                <a16:creationId xmlns:a16="http://schemas.microsoft.com/office/drawing/2014/main" id="{16439FE3-E30B-E540-A6D2-BA87ECE2D0A3}"/>
              </a:ext>
            </a:extLst>
          </p:cNvPr>
          <p:cNvSpPr txBox="1"/>
          <p:nvPr/>
        </p:nvSpPr>
        <p:spPr bwMode="auto">
          <a:xfrm>
            <a:off x="6609839"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8" name="TextBox 87">
            <a:extLst>
              <a:ext uri="{FF2B5EF4-FFF2-40B4-BE49-F238E27FC236}">
                <a16:creationId xmlns:a16="http://schemas.microsoft.com/office/drawing/2014/main" id="{778754D8-F3C5-B443-B548-1544E9322816}"/>
              </a:ext>
            </a:extLst>
          </p:cNvPr>
          <p:cNvSpPr txBox="1"/>
          <p:nvPr/>
        </p:nvSpPr>
        <p:spPr bwMode="auto">
          <a:xfrm>
            <a:off x="6809417"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89" name="TextBox 88">
            <a:extLst>
              <a:ext uri="{FF2B5EF4-FFF2-40B4-BE49-F238E27FC236}">
                <a16:creationId xmlns:a16="http://schemas.microsoft.com/office/drawing/2014/main" id="{5A37F1BB-7330-584B-8ADC-DFCAD1A587FB}"/>
              </a:ext>
            </a:extLst>
          </p:cNvPr>
          <p:cNvSpPr txBox="1"/>
          <p:nvPr/>
        </p:nvSpPr>
        <p:spPr bwMode="auto">
          <a:xfrm>
            <a:off x="7008995"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90" name="TextBox 89">
            <a:extLst>
              <a:ext uri="{FF2B5EF4-FFF2-40B4-BE49-F238E27FC236}">
                <a16:creationId xmlns:a16="http://schemas.microsoft.com/office/drawing/2014/main" id="{1E2C24BA-4BE5-3E42-AFE0-9B1782AF9FDF}"/>
              </a:ext>
            </a:extLst>
          </p:cNvPr>
          <p:cNvSpPr txBox="1"/>
          <p:nvPr/>
        </p:nvSpPr>
        <p:spPr bwMode="auto">
          <a:xfrm>
            <a:off x="7208573"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91" name="TextBox 90">
            <a:extLst>
              <a:ext uri="{FF2B5EF4-FFF2-40B4-BE49-F238E27FC236}">
                <a16:creationId xmlns:a16="http://schemas.microsoft.com/office/drawing/2014/main" id="{35601531-B814-4F47-9718-19EFDB6349F8}"/>
              </a:ext>
            </a:extLst>
          </p:cNvPr>
          <p:cNvSpPr txBox="1"/>
          <p:nvPr/>
        </p:nvSpPr>
        <p:spPr bwMode="auto">
          <a:xfrm>
            <a:off x="6510050"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92" name="TextBox 91">
            <a:extLst>
              <a:ext uri="{FF2B5EF4-FFF2-40B4-BE49-F238E27FC236}">
                <a16:creationId xmlns:a16="http://schemas.microsoft.com/office/drawing/2014/main" id="{7917EB35-1E65-2949-8A91-DB4489F66313}"/>
              </a:ext>
            </a:extLst>
          </p:cNvPr>
          <p:cNvSpPr txBox="1"/>
          <p:nvPr/>
        </p:nvSpPr>
        <p:spPr bwMode="auto">
          <a:xfrm>
            <a:off x="6709628"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93" name="TextBox 92">
            <a:extLst>
              <a:ext uri="{FF2B5EF4-FFF2-40B4-BE49-F238E27FC236}">
                <a16:creationId xmlns:a16="http://schemas.microsoft.com/office/drawing/2014/main" id="{17DED71D-144E-7F44-BAA6-72A2D47C9912}"/>
              </a:ext>
            </a:extLst>
          </p:cNvPr>
          <p:cNvSpPr txBox="1"/>
          <p:nvPr/>
        </p:nvSpPr>
        <p:spPr bwMode="auto">
          <a:xfrm>
            <a:off x="6909206"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94" name="TextBox 93">
            <a:extLst>
              <a:ext uri="{FF2B5EF4-FFF2-40B4-BE49-F238E27FC236}">
                <a16:creationId xmlns:a16="http://schemas.microsoft.com/office/drawing/2014/main" id="{929E4866-45BC-9E44-8AE0-68DE4EB1CEE2}"/>
              </a:ext>
            </a:extLst>
          </p:cNvPr>
          <p:cNvSpPr txBox="1"/>
          <p:nvPr/>
        </p:nvSpPr>
        <p:spPr bwMode="auto">
          <a:xfrm>
            <a:off x="7108784" y="2712025"/>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cxnSp>
        <p:nvCxnSpPr>
          <p:cNvPr id="95" name="Straight Connector 94">
            <a:extLst>
              <a:ext uri="{FF2B5EF4-FFF2-40B4-BE49-F238E27FC236}">
                <a16:creationId xmlns:a16="http://schemas.microsoft.com/office/drawing/2014/main" id="{50FD3097-B3FD-7341-BB9D-7B62C1863F7D}"/>
              </a:ext>
            </a:extLst>
          </p:cNvPr>
          <p:cNvCxnSpPr/>
          <p:nvPr/>
        </p:nvCxnSpPr>
        <p:spPr bwMode="auto">
          <a:xfrm>
            <a:off x="3818459" y="3092352"/>
            <a:ext cx="0" cy="143056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29089049-05E1-EE4B-AC9E-DB3F7022D8C4}"/>
              </a:ext>
            </a:extLst>
          </p:cNvPr>
          <p:cNvCxnSpPr>
            <a:cxnSpLocks/>
          </p:cNvCxnSpPr>
          <p:nvPr/>
        </p:nvCxnSpPr>
        <p:spPr bwMode="auto">
          <a:xfrm>
            <a:off x="3811259" y="3340379"/>
            <a:ext cx="5068800"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A74BE2AB-E31A-F04B-9C59-0BC10CBDAB58}"/>
              </a:ext>
            </a:extLst>
          </p:cNvPr>
          <p:cNvCxnSpPr>
            <a:cxnSpLocks/>
          </p:cNvCxnSpPr>
          <p:nvPr/>
        </p:nvCxnSpPr>
        <p:spPr bwMode="auto">
          <a:xfrm>
            <a:off x="3811259" y="3921112"/>
            <a:ext cx="5068800" cy="0"/>
          </a:xfrm>
          <a:prstGeom prst="line">
            <a:avLst/>
          </a:prstGeom>
          <a:noFill/>
          <a:ln w="28575" cap="flat" cmpd="sng" algn="ctr">
            <a:solidFill>
              <a:schemeClr val="bg1"/>
            </a:solidFill>
            <a:prstDash val="sysDot"/>
            <a:round/>
            <a:headEnd type="none" w="med" len="med"/>
            <a:tailEnd type="none" w="med" len="med"/>
          </a:ln>
          <a:effectLst/>
        </p:spPr>
      </p:cxnSp>
      <p:cxnSp>
        <p:nvCxnSpPr>
          <p:cNvPr id="98" name="Straight Connector 97">
            <a:extLst>
              <a:ext uri="{FF2B5EF4-FFF2-40B4-BE49-F238E27FC236}">
                <a16:creationId xmlns:a16="http://schemas.microsoft.com/office/drawing/2014/main" id="{B63E4681-4B24-D945-9732-9A0031B93DCA}"/>
              </a:ext>
            </a:extLst>
          </p:cNvPr>
          <p:cNvCxnSpPr>
            <a:cxnSpLocks/>
          </p:cNvCxnSpPr>
          <p:nvPr/>
        </p:nvCxnSpPr>
        <p:spPr bwMode="auto">
          <a:xfrm>
            <a:off x="3811259" y="4508512"/>
            <a:ext cx="5068800" cy="0"/>
          </a:xfrm>
          <a:prstGeom prst="line">
            <a:avLst/>
          </a:prstGeom>
          <a:noFill/>
          <a:ln w="28575" cap="flat" cmpd="sng" algn="ctr">
            <a:solidFill>
              <a:schemeClr val="bg1"/>
            </a:solidFill>
            <a:prstDash val="sysDot"/>
            <a:round/>
            <a:headEnd type="none" w="med" len="med"/>
            <a:tailEnd type="none" w="med" len="med"/>
          </a:ln>
          <a:effectLst/>
        </p:spPr>
      </p:cxnSp>
      <p:cxnSp>
        <p:nvCxnSpPr>
          <p:cNvPr id="99" name="Straight Connector 98">
            <a:extLst>
              <a:ext uri="{FF2B5EF4-FFF2-40B4-BE49-F238E27FC236}">
                <a16:creationId xmlns:a16="http://schemas.microsoft.com/office/drawing/2014/main" id="{BFEB283D-6044-1646-869B-46DDDCA843B6}"/>
              </a:ext>
            </a:extLst>
          </p:cNvPr>
          <p:cNvCxnSpPr>
            <a:cxnSpLocks/>
          </p:cNvCxnSpPr>
          <p:nvPr/>
        </p:nvCxnSpPr>
        <p:spPr bwMode="auto">
          <a:xfrm flipH="1">
            <a:off x="3746459" y="310675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65CA39B1-1E87-0C4C-A9C5-48E6B4945554}"/>
              </a:ext>
            </a:extLst>
          </p:cNvPr>
          <p:cNvCxnSpPr>
            <a:cxnSpLocks/>
          </p:cNvCxnSpPr>
          <p:nvPr/>
        </p:nvCxnSpPr>
        <p:spPr bwMode="auto">
          <a:xfrm flipH="1">
            <a:off x="3746459" y="334037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5956E992-B59F-8049-9342-1B4AE73FF41E}"/>
              </a:ext>
            </a:extLst>
          </p:cNvPr>
          <p:cNvCxnSpPr>
            <a:cxnSpLocks/>
          </p:cNvCxnSpPr>
          <p:nvPr/>
        </p:nvCxnSpPr>
        <p:spPr bwMode="auto">
          <a:xfrm flipH="1">
            <a:off x="3746459" y="357400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79658567-C7A8-E24F-AC2C-2F1A4959A09B}"/>
              </a:ext>
            </a:extLst>
          </p:cNvPr>
          <p:cNvCxnSpPr>
            <a:cxnSpLocks/>
          </p:cNvCxnSpPr>
          <p:nvPr/>
        </p:nvCxnSpPr>
        <p:spPr bwMode="auto">
          <a:xfrm flipH="1">
            <a:off x="3746459" y="380763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2D3D633C-5522-B84A-9E29-0E47EC0815B6}"/>
              </a:ext>
            </a:extLst>
          </p:cNvPr>
          <p:cNvCxnSpPr>
            <a:cxnSpLocks/>
          </p:cNvCxnSpPr>
          <p:nvPr/>
        </p:nvCxnSpPr>
        <p:spPr bwMode="auto">
          <a:xfrm flipH="1">
            <a:off x="3746459" y="450851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DA86911B-462E-684A-B879-8F8738B2AC95}"/>
              </a:ext>
            </a:extLst>
          </p:cNvPr>
          <p:cNvCxnSpPr>
            <a:cxnSpLocks/>
          </p:cNvCxnSpPr>
          <p:nvPr/>
        </p:nvCxnSpPr>
        <p:spPr bwMode="auto">
          <a:xfrm flipH="1">
            <a:off x="3746459" y="404126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498B9022-EF78-7146-A02B-E2A7E79C3E58}"/>
              </a:ext>
            </a:extLst>
          </p:cNvPr>
          <p:cNvCxnSpPr>
            <a:cxnSpLocks/>
          </p:cNvCxnSpPr>
          <p:nvPr/>
        </p:nvCxnSpPr>
        <p:spPr bwMode="auto">
          <a:xfrm flipH="1">
            <a:off x="3746459" y="4274887"/>
            <a:ext cx="64008" cy="0"/>
          </a:xfrm>
          <a:prstGeom prst="line">
            <a:avLst/>
          </a:prstGeom>
          <a:noFill/>
          <a:ln w="28575" cap="flat" cmpd="sng" algn="ctr">
            <a:solidFill>
              <a:schemeClr val="bg1"/>
            </a:solidFill>
            <a:prstDash val="solid"/>
            <a:round/>
            <a:headEnd type="none" w="med" len="med"/>
            <a:tailEnd type="none" w="med" len="med"/>
          </a:ln>
          <a:effectLst/>
        </p:spPr>
      </p:cxnSp>
      <p:sp>
        <p:nvSpPr>
          <p:cNvPr id="106" name="TextBox 105">
            <a:extLst>
              <a:ext uri="{FF2B5EF4-FFF2-40B4-BE49-F238E27FC236}">
                <a16:creationId xmlns:a16="http://schemas.microsoft.com/office/drawing/2014/main" id="{606063E8-D8C7-6F48-B5D7-415C2D392750}"/>
              </a:ext>
            </a:extLst>
          </p:cNvPr>
          <p:cNvSpPr txBox="1"/>
          <p:nvPr/>
        </p:nvSpPr>
        <p:spPr bwMode="auto">
          <a:xfrm>
            <a:off x="5740788" y="4614736"/>
            <a:ext cx="21593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Serum tryptase &lt;20 ng/mL</a:t>
            </a:r>
            <a:endParaRPr lang="en-US" sz="1200" b="0" baseline="30000" dirty="0">
              <a:solidFill>
                <a:schemeClr val="bg1"/>
              </a:solidFill>
              <a:latin typeface="Calibri" panose="020F0502020204030204" pitchFamily="34" charset="0"/>
            </a:endParaRPr>
          </a:p>
        </p:txBody>
      </p:sp>
      <p:sp>
        <p:nvSpPr>
          <p:cNvPr id="107" name="Rectangle 106">
            <a:extLst>
              <a:ext uri="{FF2B5EF4-FFF2-40B4-BE49-F238E27FC236}">
                <a16:creationId xmlns:a16="http://schemas.microsoft.com/office/drawing/2014/main" id="{BF2FFBBF-EA04-B44D-AE09-197C997D03F4}"/>
              </a:ext>
            </a:extLst>
          </p:cNvPr>
          <p:cNvSpPr/>
          <p:nvPr/>
        </p:nvSpPr>
        <p:spPr bwMode="auto">
          <a:xfrm>
            <a:off x="5661407" y="4694169"/>
            <a:ext cx="108000" cy="1080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TextBox 107">
            <a:extLst>
              <a:ext uri="{FF2B5EF4-FFF2-40B4-BE49-F238E27FC236}">
                <a16:creationId xmlns:a16="http://schemas.microsoft.com/office/drawing/2014/main" id="{D31809A4-1172-474D-BF26-B6AC09A77AB6}"/>
              </a:ext>
            </a:extLst>
          </p:cNvPr>
          <p:cNvSpPr txBox="1"/>
          <p:nvPr/>
        </p:nvSpPr>
        <p:spPr bwMode="auto">
          <a:xfrm>
            <a:off x="3257437" y="4358579"/>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09" name="TextBox 108">
            <a:extLst>
              <a:ext uri="{FF2B5EF4-FFF2-40B4-BE49-F238E27FC236}">
                <a16:creationId xmlns:a16="http://schemas.microsoft.com/office/drawing/2014/main" id="{1E2D4119-E946-9642-BCA6-478BEA4510BB}"/>
              </a:ext>
            </a:extLst>
          </p:cNvPr>
          <p:cNvSpPr txBox="1"/>
          <p:nvPr/>
        </p:nvSpPr>
        <p:spPr bwMode="auto">
          <a:xfrm>
            <a:off x="3257437" y="2938997"/>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10" name="TextBox 109">
            <a:extLst>
              <a:ext uri="{FF2B5EF4-FFF2-40B4-BE49-F238E27FC236}">
                <a16:creationId xmlns:a16="http://schemas.microsoft.com/office/drawing/2014/main" id="{E93BDF5A-14BB-564E-ADCC-D76CC11AB98B}"/>
              </a:ext>
            </a:extLst>
          </p:cNvPr>
          <p:cNvSpPr txBox="1"/>
          <p:nvPr/>
        </p:nvSpPr>
        <p:spPr bwMode="auto">
          <a:xfrm>
            <a:off x="3257437" y="3175594"/>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11" name="TextBox 110">
            <a:extLst>
              <a:ext uri="{FF2B5EF4-FFF2-40B4-BE49-F238E27FC236}">
                <a16:creationId xmlns:a16="http://schemas.microsoft.com/office/drawing/2014/main" id="{E8387ECA-2CB6-BD4A-8AC4-51EBAEC661BF}"/>
              </a:ext>
            </a:extLst>
          </p:cNvPr>
          <p:cNvSpPr txBox="1"/>
          <p:nvPr/>
        </p:nvSpPr>
        <p:spPr bwMode="auto">
          <a:xfrm>
            <a:off x="3257437" y="3412191"/>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12" name="TextBox 111">
            <a:extLst>
              <a:ext uri="{FF2B5EF4-FFF2-40B4-BE49-F238E27FC236}">
                <a16:creationId xmlns:a16="http://schemas.microsoft.com/office/drawing/2014/main" id="{932303B3-01FB-C249-8B48-3D1E54571143}"/>
              </a:ext>
            </a:extLst>
          </p:cNvPr>
          <p:cNvSpPr txBox="1"/>
          <p:nvPr/>
        </p:nvSpPr>
        <p:spPr bwMode="auto">
          <a:xfrm>
            <a:off x="3257437" y="3648788"/>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13" name="TextBox 112">
            <a:extLst>
              <a:ext uri="{FF2B5EF4-FFF2-40B4-BE49-F238E27FC236}">
                <a16:creationId xmlns:a16="http://schemas.microsoft.com/office/drawing/2014/main" id="{BBC7F7D8-B8FA-5945-BCEA-C5E85F0E83FE}"/>
              </a:ext>
            </a:extLst>
          </p:cNvPr>
          <p:cNvSpPr txBox="1"/>
          <p:nvPr/>
        </p:nvSpPr>
        <p:spPr bwMode="auto">
          <a:xfrm>
            <a:off x="3257437" y="3885385"/>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14" name="TextBox 113">
            <a:extLst>
              <a:ext uri="{FF2B5EF4-FFF2-40B4-BE49-F238E27FC236}">
                <a16:creationId xmlns:a16="http://schemas.microsoft.com/office/drawing/2014/main" id="{40B98F38-300F-6B42-92EE-5DAE631421EA}"/>
              </a:ext>
            </a:extLst>
          </p:cNvPr>
          <p:cNvSpPr txBox="1"/>
          <p:nvPr/>
        </p:nvSpPr>
        <p:spPr bwMode="auto">
          <a:xfrm>
            <a:off x="3257437" y="4121982"/>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15" name="TextBox 114">
            <a:extLst>
              <a:ext uri="{FF2B5EF4-FFF2-40B4-BE49-F238E27FC236}">
                <a16:creationId xmlns:a16="http://schemas.microsoft.com/office/drawing/2014/main" id="{CF5CED10-4A96-9E42-BDF6-7AE129C1BFB4}"/>
              </a:ext>
            </a:extLst>
          </p:cNvPr>
          <p:cNvSpPr txBox="1"/>
          <p:nvPr/>
        </p:nvSpPr>
        <p:spPr bwMode="auto">
          <a:xfrm>
            <a:off x="3775147"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16" name="TextBox 115">
            <a:extLst>
              <a:ext uri="{FF2B5EF4-FFF2-40B4-BE49-F238E27FC236}">
                <a16:creationId xmlns:a16="http://schemas.microsoft.com/office/drawing/2014/main" id="{E923A0B7-020F-3D4C-807F-3E7AB5BC963B}"/>
              </a:ext>
            </a:extLst>
          </p:cNvPr>
          <p:cNvSpPr txBox="1"/>
          <p:nvPr/>
        </p:nvSpPr>
        <p:spPr bwMode="auto">
          <a:xfrm>
            <a:off x="3861686"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17" name="TextBox 116">
            <a:extLst>
              <a:ext uri="{FF2B5EF4-FFF2-40B4-BE49-F238E27FC236}">
                <a16:creationId xmlns:a16="http://schemas.microsoft.com/office/drawing/2014/main" id="{059640D5-4EA9-324C-BED4-BD04593BC095}"/>
              </a:ext>
            </a:extLst>
          </p:cNvPr>
          <p:cNvSpPr txBox="1"/>
          <p:nvPr/>
        </p:nvSpPr>
        <p:spPr bwMode="auto">
          <a:xfrm>
            <a:off x="3948225"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18" name="TextBox 117">
            <a:extLst>
              <a:ext uri="{FF2B5EF4-FFF2-40B4-BE49-F238E27FC236}">
                <a16:creationId xmlns:a16="http://schemas.microsoft.com/office/drawing/2014/main" id="{F87173EA-9FA0-4B4C-A0DE-A748D42950BE}"/>
              </a:ext>
            </a:extLst>
          </p:cNvPr>
          <p:cNvSpPr txBox="1"/>
          <p:nvPr/>
        </p:nvSpPr>
        <p:spPr bwMode="auto">
          <a:xfrm>
            <a:off x="4034764"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119" name="TextBox 118">
            <a:extLst>
              <a:ext uri="{FF2B5EF4-FFF2-40B4-BE49-F238E27FC236}">
                <a16:creationId xmlns:a16="http://schemas.microsoft.com/office/drawing/2014/main" id="{9FBE1C9F-A29D-A442-BEF2-C796F8EF2F93}"/>
              </a:ext>
            </a:extLst>
          </p:cNvPr>
          <p:cNvSpPr txBox="1"/>
          <p:nvPr/>
        </p:nvSpPr>
        <p:spPr bwMode="auto">
          <a:xfrm>
            <a:off x="4207842"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0" name="TextBox 119">
            <a:extLst>
              <a:ext uri="{FF2B5EF4-FFF2-40B4-BE49-F238E27FC236}">
                <a16:creationId xmlns:a16="http://schemas.microsoft.com/office/drawing/2014/main" id="{E72E770A-D2CB-E74F-B4B3-8773465C4EB8}"/>
              </a:ext>
            </a:extLst>
          </p:cNvPr>
          <p:cNvSpPr txBox="1"/>
          <p:nvPr/>
        </p:nvSpPr>
        <p:spPr bwMode="auto">
          <a:xfrm>
            <a:off x="4640537"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121" name="TextBox 120">
            <a:extLst>
              <a:ext uri="{FF2B5EF4-FFF2-40B4-BE49-F238E27FC236}">
                <a16:creationId xmlns:a16="http://schemas.microsoft.com/office/drawing/2014/main" id="{A27D701A-192C-0945-A4A6-1F83EF3FC3AC}"/>
              </a:ext>
            </a:extLst>
          </p:cNvPr>
          <p:cNvSpPr txBox="1"/>
          <p:nvPr/>
        </p:nvSpPr>
        <p:spPr bwMode="auto">
          <a:xfrm>
            <a:off x="4467459"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2" name="TextBox 121">
            <a:extLst>
              <a:ext uri="{FF2B5EF4-FFF2-40B4-BE49-F238E27FC236}">
                <a16:creationId xmlns:a16="http://schemas.microsoft.com/office/drawing/2014/main" id="{82D72CF3-64EC-1F49-AD8C-FE342EF9B73E}"/>
              </a:ext>
            </a:extLst>
          </p:cNvPr>
          <p:cNvSpPr txBox="1"/>
          <p:nvPr/>
        </p:nvSpPr>
        <p:spPr bwMode="auto">
          <a:xfrm>
            <a:off x="4121303"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3" name="TextBox 122">
            <a:extLst>
              <a:ext uri="{FF2B5EF4-FFF2-40B4-BE49-F238E27FC236}">
                <a16:creationId xmlns:a16="http://schemas.microsoft.com/office/drawing/2014/main" id="{7253A806-FDE2-F84B-BCC1-A6CF3145B95A}"/>
              </a:ext>
            </a:extLst>
          </p:cNvPr>
          <p:cNvSpPr txBox="1"/>
          <p:nvPr/>
        </p:nvSpPr>
        <p:spPr bwMode="auto">
          <a:xfrm>
            <a:off x="4294381"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4" name="TextBox 123">
            <a:extLst>
              <a:ext uri="{FF2B5EF4-FFF2-40B4-BE49-F238E27FC236}">
                <a16:creationId xmlns:a16="http://schemas.microsoft.com/office/drawing/2014/main" id="{63DA8FC3-DF97-0644-B6D5-D00C0650AB26}"/>
              </a:ext>
            </a:extLst>
          </p:cNvPr>
          <p:cNvSpPr txBox="1"/>
          <p:nvPr/>
        </p:nvSpPr>
        <p:spPr bwMode="auto">
          <a:xfrm>
            <a:off x="4380920"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5" name="TextBox 124">
            <a:extLst>
              <a:ext uri="{FF2B5EF4-FFF2-40B4-BE49-F238E27FC236}">
                <a16:creationId xmlns:a16="http://schemas.microsoft.com/office/drawing/2014/main" id="{63B4414B-CE02-6448-AB05-935C4FCE34D9}"/>
              </a:ext>
            </a:extLst>
          </p:cNvPr>
          <p:cNvSpPr txBox="1"/>
          <p:nvPr/>
        </p:nvSpPr>
        <p:spPr bwMode="auto">
          <a:xfrm>
            <a:off x="4553998"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126" name="TextBox 125">
            <a:extLst>
              <a:ext uri="{FF2B5EF4-FFF2-40B4-BE49-F238E27FC236}">
                <a16:creationId xmlns:a16="http://schemas.microsoft.com/office/drawing/2014/main" id="{BA480903-06C2-3745-B6D8-B9B9BBFEF408}"/>
              </a:ext>
            </a:extLst>
          </p:cNvPr>
          <p:cNvSpPr txBox="1"/>
          <p:nvPr/>
        </p:nvSpPr>
        <p:spPr bwMode="auto">
          <a:xfrm>
            <a:off x="4727076"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7" name="TextBox 126">
            <a:extLst>
              <a:ext uri="{FF2B5EF4-FFF2-40B4-BE49-F238E27FC236}">
                <a16:creationId xmlns:a16="http://schemas.microsoft.com/office/drawing/2014/main" id="{A61D8882-6352-6341-B886-E63E5CB37178}"/>
              </a:ext>
            </a:extLst>
          </p:cNvPr>
          <p:cNvSpPr txBox="1"/>
          <p:nvPr/>
        </p:nvSpPr>
        <p:spPr bwMode="auto">
          <a:xfrm>
            <a:off x="4900154"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8" name="TextBox 127">
            <a:extLst>
              <a:ext uri="{FF2B5EF4-FFF2-40B4-BE49-F238E27FC236}">
                <a16:creationId xmlns:a16="http://schemas.microsoft.com/office/drawing/2014/main" id="{806A3B82-FE70-F444-9187-5BD8C83D486C}"/>
              </a:ext>
            </a:extLst>
          </p:cNvPr>
          <p:cNvSpPr txBox="1"/>
          <p:nvPr/>
        </p:nvSpPr>
        <p:spPr bwMode="auto">
          <a:xfrm>
            <a:off x="5073232"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29" name="TextBox 128">
            <a:extLst>
              <a:ext uri="{FF2B5EF4-FFF2-40B4-BE49-F238E27FC236}">
                <a16:creationId xmlns:a16="http://schemas.microsoft.com/office/drawing/2014/main" id="{FA6449DD-48FE-B749-93C8-FE0F8D539CB4}"/>
              </a:ext>
            </a:extLst>
          </p:cNvPr>
          <p:cNvSpPr txBox="1"/>
          <p:nvPr/>
        </p:nvSpPr>
        <p:spPr bwMode="auto">
          <a:xfrm>
            <a:off x="5246310"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30" name="TextBox 129">
            <a:extLst>
              <a:ext uri="{FF2B5EF4-FFF2-40B4-BE49-F238E27FC236}">
                <a16:creationId xmlns:a16="http://schemas.microsoft.com/office/drawing/2014/main" id="{8FD8FED3-52B1-7C42-ADEE-F46D4F1CA379}"/>
              </a:ext>
            </a:extLst>
          </p:cNvPr>
          <p:cNvSpPr txBox="1"/>
          <p:nvPr/>
        </p:nvSpPr>
        <p:spPr bwMode="auto">
          <a:xfrm>
            <a:off x="4813615"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31" name="TextBox 130">
            <a:extLst>
              <a:ext uri="{FF2B5EF4-FFF2-40B4-BE49-F238E27FC236}">
                <a16:creationId xmlns:a16="http://schemas.microsoft.com/office/drawing/2014/main" id="{1A988626-40FD-E341-8A51-AD0FEC05B01F}"/>
              </a:ext>
            </a:extLst>
          </p:cNvPr>
          <p:cNvSpPr txBox="1"/>
          <p:nvPr/>
        </p:nvSpPr>
        <p:spPr bwMode="auto">
          <a:xfrm>
            <a:off x="4986693"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32" name="TextBox 131">
            <a:extLst>
              <a:ext uri="{FF2B5EF4-FFF2-40B4-BE49-F238E27FC236}">
                <a16:creationId xmlns:a16="http://schemas.microsoft.com/office/drawing/2014/main" id="{B250BAE4-F134-CF4D-8F44-82671F903C45}"/>
              </a:ext>
            </a:extLst>
          </p:cNvPr>
          <p:cNvSpPr txBox="1"/>
          <p:nvPr/>
        </p:nvSpPr>
        <p:spPr bwMode="auto">
          <a:xfrm>
            <a:off x="5159771"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33" name="TextBox 132">
            <a:extLst>
              <a:ext uri="{FF2B5EF4-FFF2-40B4-BE49-F238E27FC236}">
                <a16:creationId xmlns:a16="http://schemas.microsoft.com/office/drawing/2014/main" id="{E0333D46-7602-F048-ADF6-42EB97A172F1}"/>
              </a:ext>
            </a:extLst>
          </p:cNvPr>
          <p:cNvSpPr txBox="1"/>
          <p:nvPr/>
        </p:nvSpPr>
        <p:spPr bwMode="auto">
          <a:xfrm>
            <a:off x="5592466"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134" name="TextBox 133">
            <a:extLst>
              <a:ext uri="{FF2B5EF4-FFF2-40B4-BE49-F238E27FC236}">
                <a16:creationId xmlns:a16="http://schemas.microsoft.com/office/drawing/2014/main" id="{B628F29B-AA6E-9D44-AC16-7466480F29D9}"/>
              </a:ext>
            </a:extLst>
          </p:cNvPr>
          <p:cNvSpPr txBox="1"/>
          <p:nvPr/>
        </p:nvSpPr>
        <p:spPr bwMode="auto">
          <a:xfrm>
            <a:off x="5505927"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35" name="TextBox 134">
            <a:extLst>
              <a:ext uri="{FF2B5EF4-FFF2-40B4-BE49-F238E27FC236}">
                <a16:creationId xmlns:a16="http://schemas.microsoft.com/office/drawing/2014/main" id="{6D91BF5F-9849-5B4D-93EF-C550ED2341FC}"/>
              </a:ext>
            </a:extLst>
          </p:cNvPr>
          <p:cNvSpPr txBox="1"/>
          <p:nvPr/>
        </p:nvSpPr>
        <p:spPr bwMode="auto">
          <a:xfrm>
            <a:off x="5679005"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36" name="TextBox 135">
            <a:extLst>
              <a:ext uri="{FF2B5EF4-FFF2-40B4-BE49-F238E27FC236}">
                <a16:creationId xmlns:a16="http://schemas.microsoft.com/office/drawing/2014/main" id="{DD1772F3-82E3-BF43-A409-2C26B78CCD78}"/>
              </a:ext>
            </a:extLst>
          </p:cNvPr>
          <p:cNvSpPr txBox="1"/>
          <p:nvPr/>
        </p:nvSpPr>
        <p:spPr bwMode="auto">
          <a:xfrm>
            <a:off x="5765544"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37" name="TextBox 136">
            <a:extLst>
              <a:ext uri="{FF2B5EF4-FFF2-40B4-BE49-F238E27FC236}">
                <a16:creationId xmlns:a16="http://schemas.microsoft.com/office/drawing/2014/main" id="{9CC8203C-4622-6F4D-8205-7A2476581000}"/>
              </a:ext>
            </a:extLst>
          </p:cNvPr>
          <p:cNvSpPr txBox="1"/>
          <p:nvPr/>
        </p:nvSpPr>
        <p:spPr bwMode="auto">
          <a:xfrm>
            <a:off x="6025161"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138" name="TextBox 137">
            <a:extLst>
              <a:ext uri="{FF2B5EF4-FFF2-40B4-BE49-F238E27FC236}">
                <a16:creationId xmlns:a16="http://schemas.microsoft.com/office/drawing/2014/main" id="{109F88F9-5777-6249-871B-C99A0E0AD0F8}"/>
              </a:ext>
            </a:extLst>
          </p:cNvPr>
          <p:cNvSpPr txBox="1"/>
          <p:nvPr/>
        </p:nvSpPr>
        <p:spPr bwMode="auto">
          <a:xfrm>
            <a:off x="7323246"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39" name="TextBox 138">
            <a:extLst>
              <a:ext uri="{FF2B5EF4-FFF2-40B4-BE49-F238E27FC236}">
                <a16:creationId xmlns:a16="http://schemas.microsoft.com/office/drawing/2014/main" id="{EC3C303A-0A44-9043-86A4-0FA1E907A043}"/>
              </a:ext>
            </a:extLst>
          </p:cNvPr>
          <p:cNvSpPr txBox="1"/>
          <p:nvPr/>
        </p:nvSpPr>
        <p:spPr bwMode="auto">
          <a:xfrm>
            <a:off x="7236707"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40" name="TextBox 139">
            <a:extLst>
              <a:ext uri="{FF2B5EF4-FFF2-40B4-BE49-F238E27FC236}">
                <a16:creationId xmlns:a16="http://schemas.microsoft.com/office/drawing/2014/main" id="{3425836C-DF8D-524C-9E85-39C660A2F257}"/>
              </a:ext>
            </a:extLst>
          </p:cNvPr>
          <p:cNvSpPr txBox="1"/>
          <p:nvPr/>
        </p:nvSpPr>
        <p:spPr bwMode="auto">
          <a:xfrm>
            <a:off x="7496324"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41" name="TextBox 140">
            <a:extLst>
              <a:ext uri="{FF2B5EF4-FFF2-40B4-BE49-F238E27FC236}">
                <a16:creationId xmlns:a16="http://schemas.microsoft.com/office/drawing/2014/main" id="{5C18DF80-70B9-DA4E-9F32-99B615AEB77D}"/>
              </a:ext>
            </a:extLst>
          </p:cNvPr>
          <p:cNvSpPr txBox="1"/>
          <p:nvPr/>
        </p:nvSpPr>
        <p:spPr bwMode="auto">
          <a:xfrm>
            <a:off x="7409785"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42" name="TextBox 141">
            <a:extLst>
              <a:ext uri="{FF2B5EF4-FFF2-40B4-BE49-F238E27FC236}">
                <a16:creationId xmlns:a16="http://schemas.microsoft.com/office/drawing/2014/main" id="{F1AC9B86-C619-3C44-8ADD-B6FD6179B21F}"/>
              </a:ext>
            </a:extLst>
          </p:cNvPr>
          <p:cNvSpPr txBox="1"/>
          <p:nvPr/>
        </p:nvSpPr>
        <p:spPr bwMode="auto">
          <a:xfrm>
            <a:off x="7669402"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43" name="TextBox 142">
            <a:extLst>
              <a:ext uri="{FF2B5EF4-FFF2-40B4-BE49-F238E27FC236}">
                <a16:creationId xmlns:a16="http://schemas.microsoft.com/office/drawing/2014/main" id="{3F83BAC1-EA49-6E4C-A59F-33E1C47D2260}"/>
              </a:ext>
            </a:extLst>
          </p:cNvPr>
          <p:cNvSpPr txBox="1"/>
          <p:nvPr/>
        </p:nvSpPr>
        <p:spPr bwMode="auto">
          <a:xfrm>
            <a:off x="7755941"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44" name="TextBox 143">
            <a:extLst>
              <a:ext uri="{FF2B5EF4-FFF2-40B4-BE49-F238E27FC236}">
                <a16:creationId xmlns:a16="http://schemas.microsoft.com/office/drawing/2014/main" id="{C4FA01AC-4126-3E47-AE32-5EECC463A9D2}"/>
              </a:ext>
            </a:extLst>
          </p:cNvPr>
          <p:cNvSpPr txBox="1"/>
          <p:nvPr/>
        </p:nvSpPr>
        <p:spPr bwMode="auto">
          <a:xfrm>
            <a:off x="8188636"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45" name="TextBox 144">
            <a:extLst>
              <a:ext uri="{FF2B5EF4-FFF2-40B4-BE49-F238E27FC236}">
                <a16:creationId xmlns:a16="http://schemas.microsoft.com/office/drawing/2014/main" id="{9005B462-6D25-744D-A42F-BC78B2A4EAED}"/>
              </a:ext>
            </a:extLst>
          </p:cNvPr>
          <p:cNvSpPr txBox="1"/>
          <p:nvPr/>
        </p:nvSpPr>
        <p:spPr bwMode="auto">
          <a:xfrm>
            <a:off x="8275175"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46" name="TextBox 145">
            <a:extLst>
              <a:ext uri="{FF2B5EF4-FFF2-40B4-BE49-F238E27FC236}">
                <a16:creationId xmlns:a16="http://schemas.microsoft.com/office/drawing/2014/main" id="{7C77668A-4AD6-8E4B-9FA6-A654E079FEF0}"/>
              </a:ext>
            </a:extLst>
          </p:cNvPr>
          <p:cNvSpPr txBox="1"/>
          <p:nvPr/>
        </p:nvSpPr>
        <p:spPr bwMode="auto">
          <a:xfrm>
            <a:off x="8448253"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47" name="TextBox 146">
            <a:extLst>
              <a:ext uri="{FF2B5EF4-FFF2-40B4-BE49-F238E27FC236}">
                <a16:creationId xmlns:a16="http://schemas.microsoft.com/office/drawing/2014/main" id="{3DEF645F-CD97-6A40-98B0-21D382C0BF1D}"/>
              </a:ext>
            </a:extLst>
          </p:cNvPr>
          <p:cNvSpPr txBox="1"/>
          <p:nvPr/>
        </p:nvSpPr>
        <p:spPr bwMode="auto">
          <a:xfrm>
            <a:off x="5938622"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48" name="TextBox 147">
            <a:extLst>
              <a:ext uri="{FF2B5EF4-FFF2-40B4-BE49-F238E27FC236}">
                <a16:creationId xmlns:a16="http://schemas.microsoft.com/office/drawing/2014/main" id="{D19E516E-7A9D-3A46-8884-864B90276E58}"/>
              </a:ext>
            </a:extLst>
          </p:cNvPr>
          <p:cNvSpPr txBox="1"/>
          <p:nvPr/>
        </p:nvSpPr>
        <p:spPr bwMode="auto">
          <a:xfrm>
            <a:off x="5852083"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49" name="TextBox 148">
            <a:extLst>
              <a:ext uri="{FF2B5EF4-FFF2-40B4-BE49-F238E27FC236}">
                <a16:creationId xmlns:a16="http://schemas.microsoft.com/office/drawing/2014/main" id="{011D9C32-D5AC-0545-9F73-28C31A66580D}"/>
              </a:ext>
            </a:extLst>
          </p:cNvPr>
          <p:cNvSpPr txBox="1"/>
          <p:nvPr/>
        </p:nvSpPr>
        <p:spPr bwMode="auto">
          <a:xfrm>
            <a:off x="7582863"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50" name="TextBox 149">
            <a:extLst>
              <a:ext uri="{FF2B5EF4-FFF2-40B4-BE49-F238E27FC236}">
                <a16:creationId xmlns:a16="http://schemas.microsoft.com/office/drawing/2014/main" id="{EC3AA1E2-1A5D-9A41-B18A-58EA28CB543F}"/>
              </a:ext>
            </a:extLst>
          </p:cNvPr>
          <p:cNvSpPr txBox="1"/>
          <p:nvPr/>
        </p:nvSpPr>
        <p:spPr bwMode="auto">
          <a:xfrm>
            <a:off x="7842480"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51" name="TextBox 150">
            <a:extLst>
              <a:ext uri="{FF2B5EF4-FFF2-40B4-BE49-F238E27FC236}">
                <a16:creationId xmlns:a16="http://schemas.microsoft.com/office/drawing/2014/main" id="{1B94846C-A484-E745-8B86-C3566F6BDC67}"/>
              </a:ext>
            </a:extLst>
          </p:cNvPr>
          <p:cNvSpPr txBox="1"/>
          <p:nvPr/>
        </p:nvSpPr>
        <p:spPr bwMode="auto">
          <a:xfrm>
            <a:off x="8015558"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52" name="TextBox 151">
            <a:extLst>
              <a:ext uri="{FF2B5EF4-FFF2-40B4-BE49-F238E27FC236}">
                <a16:creationId xmlns:a16="http://schemas.microsoft.com/office/drawing/2014/main" id="{72FD820F-6FDC-3545-9D7B-75E5F4142184}"/>
              </a:ext>
            </a:extLst>
          </p:cNvPr>
          <p:cNvSpPr txBox="1"/>
          <p:nvPr/>
        </p:nvSpPr>
        <p:spPr bwMode="auto">
          <a:xfrm>
            <a:off x="8361714"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53" name="TextBox 152">
            <a:extLst>
              <a:ext uri="{FF2B5EF4-FFF2-40B4-BE49-F238E27FC236}">
                <a16:creationId xmlns:a16="http://schemas.microsoft.com/office/drawing/2014/main" id="{4C4F15FB-35B9-3C42-AE47-D3035776CC4F}"/>
              </a:ext>
            </a:extLst>
          </p:cNvPr>
          <p:cNvSpPr txBox="1"/>
          <p:nvPr/>
        </p:nvSpPr>
        <p:spPr bwMode="auto">
          <a:xfrm>
            <a:off x="8707860"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54" name="TextBox 153">
            <a:extLst>
              <a:ext uri="{FF2B5EF4-FFF2-40B4-BE49-F238E27FC236}">
                <a16:creationId xmlns:a16="http://schemas.microsoft.com/office/drawing/2014/main" id="{6E5ECE0F-7AC3-F040-84B9-3ED7C1B08DFA}"/>
              </a:ext>
            </a:extLst>
          </p:cNvPr>
          <p:cNvSpPr txBox="1"/>
          <p:nvPr/>
        </p:nvSpPr>
        <p:spPr bwMode="auto">
          <a:xfrm>
            <a:off x="8534792"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55" name="TextBox 154">
            <a:extLst>
              <a:ext uri="{FF2B5EF4-FFF2-40B4-BE49-F238E27FC236}">
                <a16:creationId xmlns:a16="http://schemas.microsoft.com/office/drawing/2014/main" id="{F8CB4241-3976-0746-A1A8-E22B085C4743}"/>
              </a:ext>
            </a:extLst>
          </p:cNvPr>
          <p:cNvSpPr txBox="1"/>
          <p:nvPr/>
        </p:nvSpPr>
        <p:spPr bwMode="auto">
          <a:xfrm>
            <a:off x="6111700"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56" name="TextBox 155">
            <a:extLst>
              <a:ext uri="{FF2B5EF4-FFF2-40B4-BE49-F238E27FC236}">
                <a16:creationId xmlns:a16="http://schemas.microsoft.com/office/drawing/2014/main" id="{BE0E2B28-C2CC-2F44-8030-41926C891978}"/>
              </a:ext>
            </a:extLst>
          </p:cNvPr>
          <p:cNvSpPr txBox="1"/>
          <p:nvPr/>
        </p:nvSpPr>
        <p:spPr bwMode="auto">
          <a:xfrm>
            <a:off x="6198239"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157" name="TextBox 156">
            <a:extLst>
              <a:ext uri="{FF2B5EF4-FFF2-40B4-BE49-F238E27FC236}">
                <a16:creationId xmlns:a16="http://schemas.microsoft.com/office/drawing/2014/main" id="{A180CF6C-C9CD-9744-A707-6FA36737CCBE}"/>
              </a:ext>
            </a:extLst>
          </p:cNvPr>
          <p:cNvSpPr txBox="1"/>
          <p:nvPr/>
        </p:nvSpPr>
        <p:spPr bwMode="auto">
          <a:xfrm>
            <a:off x="6457856"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58" name="TextBox 157">
            <a:extLst>
              <a:ext uri="{FF2B5EF4-FFF2-40B4-BE49-F238E27FC236}">
                <a16:creationId xmlns:a16="http://schemas.microsoft.com/office/drawing/2014/main" id="{9712376D-8284-A14B-84AF-9BF828D0E5FF}"/>
              </a:ext>
            </a:extLst>
          </p:cNvPr>
          <p:cNvSpPr txBox="1"/>
          <p:nvPr/>
        </p:nvSpPr>
        <p:spPr bwMode="auto">
          <a:xfrm>
            <a:off x="6544395"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59" name="TextBox 158">
            <a:extLst>
              <a:ext uri="{FF2B5EF4-FFF2-40B4-BE49-F238E27FC236}">
                <a16:creationId xmlns:a16="http://schemas.microsoft.com/office/drawing/2014/main" id="{ADD21B6F-71C4-F448-AED5-101F31F47469}"/>
              </a:ext>
            </a:extLst>
          </p:cNvPr>
          <p:cNvSpPr txBox="1"/>
          <p:nvPr/>
        </p:nvSpPr>
        <p:spPr bwMode="auto">
          <a:xfrm>
            <a:off x="6717473"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60" name="TextBox 159">
            <a:extLst>
              <a:ext uri="{FF2B5EF4-FFF2-40B4-BE49-F238E27FC236}">
                <a16:creationId xmlns:a16="http://schemas.microsoft.com/office/drawing/2014/main" id="{86B4A026-60B2-484E-AC9A-A99B91182942}"/>
              </a:ext>
            </a:extLst>
          </p:cNvPr>
          <p:cNvSpPr txBox="1"/>
          <p:nvPr/>
        </p:nvSpPr>
        <p:spPr bwMode="auto">
          <a:xfrm>
            <a:off x="6890551"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61" name="TextBox 160">
            <a:extLst>
              <a:ext uri="{FF2B5EF4-FFF2-40B4-BE49-F238E27FC236}">
                <a16:creationId xmlns:a16="http://schemas.microsoft.com/office/drawing/2014/main" id="{8DE22D35-E8AA-8544-9CF6-5FA242117672}"/>
              </a:ext>
            </a:extLst>
          </p:cNvPr>
          <p:cNvSpPr txBox="1"/>
          <p:nvPr/>
        </p:nvSpPr>
        <p:spPr bwMode="auto">
          <a:xfrm>
            <a:off x="6284778"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62" name="TextBox 161">
            <a:extLst>
              <a:ext uri="{FF2B5EF4-FFF2-40B4-BE49-F238E27FC236}">
                <a16:creationId xmlns:a16="http://schemas.microsoft.com/office/drawing/2014/main" id="{9209AF75-E55C-AC40-9EB4-E74B33D131EA}"/>
              </a:ext>
            </a:extLst>
          </p:cNvPr>
          <p:cNvSpPr txBox="1"/>
          <p:nvPr/>
        </p:nvSpPr>
        <p:spPr bwMode="auto">
          <a:xfrm>
            <a:off x="6371317"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63" name="TextBox 162">
            <a:extLst>
              <a:ext uri="{FF2B5EF4-FFF2-40B4-BE49-F238E27FC236}">
                <a16:creationId xmlns:a16="http://schemas.microsoft.com/office/drawing/2014/main" id="{BF1061E8-A8C3-9D43-81CC-E6CCF873872F}"/>
              </a:ext>
            </a:extLst>
          </p:cNvPr>
          <p:cNvSpPr txBox="1"/>
          <p:nvPr/>
        </p:nvSpPr>
        <p:spPr bwMode="auto">
          <a:xfrm>
            <a:off x="6630934"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164" name="TextBox 163">
            <a:extLst>
              <a:ext uri="{FF2B5EF4-FFF2-40B4-BE49-F238E27FC236}">
                <a16:creationId xmlns:a16="http://schemas.microsoft.com/office/drawing/2014/main" id="{1F279F7E-8847-4A4B-AFDD-D9CEA515109B}"/>
              </a:ext>
            </a:extLst>
          </p:cNvPr>
          <p:cNvSpPr txBox="1"/>
          <p:nvPr/>
        </p:nvSpPr>
        <p:spPr bwMode="auto">
          <a:xfrm>
            <a:off x="6804012"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cxnSp>
        <p:nvCxnSpPr>
          <p:cNvPr id="165" name="Straight Connector 164">
            <a:extLst>
              <a:ext uri="{FF2B5EF4-FFF2-40B4-BE49-F238E27FC236}">
                <a16:creationId xmlns:a16="http://schemas.microsoft.com/office/drawing/2014/main" id="{81298172-C7A3-B840-A76D-D45BF7AAD597}"/>
              </a:ext>
            </a:extLst>
          </p:cNvPr>
          <p:cNvCxnSpPr/>
          <p:nvPr/>
        </p:nvCxnSpPr>
        <p:spPr bwMode="auto">
          <a:xfrm>
            <a:off x="3818459" y="4864084"/>
            <a:ext cx="0" cy="1430560"/>
          </a:xfrm>
          <a:prstGeom prst="line">
            <a:avLst/>
          </a:prstGeom>
          <a:noFill/>
          <a:ln w="28575" cap="flat" cmpd="sng" algn="ctr">
            <a:solidFill>
              <a:schemeClr val="bg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F1935978-2C5B-954D-939C-674105B84BB7}"/>
              </a:ext>
            </a:extLst>
          </p:cNvPr>
          <p:cNvCxnSpPr>
            <a:cxnSpLocks/>
          </p:cNvCxnSpPr>
          <p:nvPr/>
        </p:nvCxnSpPr>
        <p:spPr bwMode="auto">
          <a:xfrm flipH="1">
            <a:off x="3746459" y="487848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0113DD62-297E-234E-9E0E-DCEA252CAF94}"/>
              </a:ext>
            </a:extLst>
          </p:cNvPr>
          <p:cNvCxnSpPr>
            <a:cxnSpLocks/>
          </p:cNvCxnSpPr>
          <p:nvPr/>
        </p:nvCxnSpPr>
        <p:spPr bwMode="auto">
          <a:xfrm flipH="1">
            <a:off x="3746459" y="511211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A3F5B28B-5E0F-444E-9336-A69825FCBA91}"/>
              </a:ext>
            </a:extLst>
          </p:cNvPr>
          <p:cNvCxnSpPr>
            <a:cxnSpLocks/>
          </p:cNvCxnSpPr>
          <p:nvPr/>
        </p:nvCxnSpPr>
        <p:spPr bwMode="auto">
          <a:xfrm flipH="1">
            <a:off x="3746459" y="534573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28789DA0-F00E-1D4C-842B-40FF9597A1DF}"/>
              </a:ext>
            </a:extLst>
          </p:cNvPr>
          <p:cNvCxnSpPr>
            <a:cxnSpLocks/>
          </p:cNvCxnSpPr>
          <p:nvPr/>
        </p:nvCxnSpPr>
        <p:spPr bwMode="auto">
          <a:xfrm flipH="1">
            <a:off x="3746459" y="55793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EC9E1D41-F130-A843-9A58-2C403393A299}"/>
              </a:ext>
            </a:extLst>
          </p:cNvPr>
          <p:cNvCxnSpPr>
            <a:cxnSpLocks/>
          </p:cNvCxnSpPr>
          <p:nvPr/>
        </p:nvCxnSpPr>
        <p:spPr bwMode="auto">
          <a:xfrm flipH="1">
            <a:off x="3746459" y="62802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FAF746A0-D231-4F42-96C7-B7DA47E24B26}"/>
              </a:ext>
            </a:extLst>
          </p:cNvPr>
          <p:cNvCxnSpPr>
            <a:cxnSpLocks/>
          </p:cNvCxnSpPr>
          <p:nvPr/>
        </p:nvCxnSpPr>
        <p:spPr bwMode="auto">
          <a:xfrm flipH="1">
            <a:off x="3746459" y="58129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5CE9239B-74D4-454F-B641-09E0393133D4}"/>
              </a:ext>
            </a:extLst>
          </p:cNvPr>
          <p:cNvCxnSpPr>
            <a:cxnSpLocks/>
          </p:cNvCxnSpPr>
          <p:nvPr/>
        </p:nvCxnSpPr>
        <p:spPr bwMode="auto">
          <a:xfrm flipH="1">
            <a:off x="3746459" y="6046619"/>
            <a:ext cx="64008" cy="0"/>
          </a:xfrm>
          <a:prstGeom prst="line">
            <a:avLst/>
          </a:prstGeom>
          <a:noFill/>
          <a:ln w="28575" cap="flat" cmpd="sng" algn="ctr">
            <a:solidFill>
              <a:schemeClr val="bg1"/>
            </a:solidFill>
            <a:prstDash val="solid"/>
            <a:round/>
            <a:headEnd type="none" w="med" len="med"/>
            <a:tailEnd type="none" w="med" len="med"/>
          </a:ln>
          <a:effectLst/>
        </p:spPr>
      </p:cxnSp>
      <p:sp>
        <p:nvSpPr>
          <p:cNvPr id="178" name="TextBox 177">
            <a:extLst>
              <a:ext uri="{FF2B5EF4-FFF2-40B4-BE49-F238E27FC236}">
                <a16:creationId xmlns:a16="http://schemas.microsoft.com/office/drawing/2014/main" id="{4971FBF7-4A08-6D4C-960E-F6CBA8B05056}"/>
              </a:ext>
            </a:extLst>
          </p:cNvPr>
          <p:cNvSpPr txBox="1"/>
          <p:nvPr/>
        </p:nvSpPr>
        <p:spPr bwMode="auto">
          <a:xfrm>
            <a:off x="3257437" y="6130311"/>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79" name="TextBox 178">
            <a:extLst>
              <a:ext uri="{FF2B5EF4-FFF2-40B4-BE49-F238E27FC236}">
                <a16:creationId xmlns:a16="http://schemas.microsoft.com/office/drawing/2014/main" id="{F597F744-9350-E046-A7BF-8A573EF3B5FC}"/>
              </a:ext>
            </a:extLst>
          </p:cNvPr>
          <p:cNvSpPr txBox="1"/>
          <p:nvPr/>
        </p:nvSpPr>
        <p:spPr bwMode="auto">
          <a:xfrm>
            <a:off x="3257437" y="4710729"/>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80" name="TextBox 179">
            <a:extLst>
              <a:ext uri="{FF2B5EF4-FFF2-40B4-BE49-F238E27FC236}">
                <a16:creationId xmlns:a16="http://schemas.microsoft.com/office/drawing/2014/main" id="{EE26F8F1-8DF5-614B-B723-D9A2B2AEB569}"/>
              </a:ext>
            </a:extLst>
          </p:cNvPr>
          <p:cNvSpPr txBox="1"/>
          <p:nvPr/>
        </p:nvSpPr>
        <p:spPr bwMode="auto">
          <a:xfrm>
            <a:off x="3257437" y="4947326"/>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81" name="TextBox 180">
            <a:extLst>
              <a:ext uri="{FF2B5EF4-FFF2-40B4-BE49-F238E27FC236}">
                <a16:creationId xmlns:a16="http://schemas.microsoft.com/office/drawing/2014/main" id="{922C2EB2-4555-1A44-9035-2CFA76FCB1A9}"/>
              </a:ext>
            </a:extLst>
          </p:cNvPr>
          <p:cNvSpPr txBox="1"/>
          <p:nvPr/>
        </p:nvSpPr>
        <p:spPr bwMode="auto">
          <a:xfrm>
            <a:off x="3257437" y="5183923"/>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82" name="TextBox 181">
            <a:extLst>
              <a:ext uri="{FF2B5EF4-FFF2-40B4-BE49-F238E27FC236}">
                <a16:creationId xmlns:a16="http://schemas.microsoft.com/office/drawing/2014/main" id="{A3D088C3-3D75-0C49-B598-C5EC40895F55}"/>
              </a:ext>
            </a:extLst>
          </p:cNvPr>
          <p:cNvSpPr txBox="1"/>
          <p:nvPr/>
        </p:nvSpPr>
        <p:spPr bwMode="auto">
          <a:xfrm>
            <a:off x="3257437" y="5420520"/>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83" name="TextBox 182">
            <a:extLst>
              <a:ext uri="{FF2B5EF4-FFF2-40B4-BE49-F238E27FC236}">
                <a16:creationId xmlns:a16="http://schemas.microsoft.com/office/drawing/2014/main" id="{2CD0CC25-1CB5-8241-A22E-1CCFDE65F9D3}"/>
              </a:ext>
            </a:extLst>
          </p:cNvPr>
          <p:cNvSpPr txBox="1"/>
          <p:nvPr/>
        </p:nvSpPr>
        <p:spPr bwMode="auto">
          <a:xfrm>
            <a:off x="3257437" y="5657117"/>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84" name="TextBox 183">
            <a:extLst>
              <a:ext uri="{FF2B5EF4-FFF2-40B4-BE49-F238E27FC236}">
                <a16:creationId xmlns:a16="http://schemas.microsoft.com/office/drawing/2014/main" id="{158A43CD-33E0-2D45-92EE-89CCCC3A5057}"/>
              </a:ext>
            </a:extLst>
          </p:cNvPr>
          <p:cNvSpPr txBox="1"/>
          <p:nvPr/>
        </p:nvSpPr>
        <p:spPr bwMode="auto">
          <a:xfrm>
            <a:off x="3257437" y="5893714"/>
            <a:ext cx="553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85" name="TextBox 184">
            <a:extLst>
              <a:ext uri="{FF2B5EF4-FFF2-40B4-BE49-F238E27FC236}">
                <a16:creationId xmlns:a16="http://schemas.microsoft.com/office/drawing/2014/main" id="{B17F74CF-7C0E-4F4B-9B92-A9BA72117C95}"/>
              </a:ext>
            </a:extLst>
          </p:cNvPr>
          <p:cNvSpPr txBox="1"/>
          <p:nvPr/>
        </p:nvSpPr>
        <p:spPr bwMode="auto">
          <a:xfrm>
            <a:off x="3796928"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35" name="TextBox 234">
            <a:extLst>
              <a:ext uri="{FF2B5EF4-FFF2-40B4-BE49-F238E27FC236}">
                <a16:creationId xmlns:a16="http://schemas.microsoft.com/office/drawing/2014/main" id="{0EEF4BDD-BE27-EE4F-9B5D-67AC7E9DE538}"/>
              </a:ext>
            </a:extLst>
          </p:cNvPr>
          <p:cNvSpPr txBox="1"/>
          <p:nvPr/>
        </p:nvSpPr>
        <p:spPr bwMode="auto">
          <a:xfrm>
            <a:off x="5332849"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36" name="TextBox 235">
            <a:extLst>
              <a:ext uri="{FF2B5EF4-FFF2-40B4-BE49-F238E27FC236}">
                <a16:creationId xmlns:a16="http://schemas.microsoft.com/office/drawing/2014/main" id="{ACFF518C-724C-9948-9403-A0540FFEB17B}"/>
              </a:ext>
            </a:extLst>
          </p:cNvPr>
          <p:cNvSpPr txBox="1"/>
          <p:nvPr/>
        </p:nvSpPr>
        <p:spPr bwMode="auto">
          <a:xfrm>
            <a:off x="5419388"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37" name="TextBox 236">
            <a:extLst>
              <a:ext uri="{FF2B5EF4-FFF2-40B4-BE49-F238E27FC236}">
                <a16:creationId xmlns:a16="http://schemas.microsoft.com/office/drawing/2014/main" id="{5B3C3D61-5C54-D849-9560-1675C2D8488E}"/>
              </a:ext>
            </a:extLst>
          </p:cNvPr>
          <p:cNvSpPr txBox="1"/>
          <p:nvPr/>
        </p:nvSpPr>
        <p:spPr bwMode="auto">
          <a:xfrm>
            <a:off x="6977090"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38" name="TextBox 237">
            <a:extLst>
              <a:ext uri="{FF2B5EF4-FFF2-40B4-BE49-F238E27FC236}">
                <a16:creationId xmlns:a16="http://schemas.microsoft.com/office/drawing/2014/main" id="{2A65C700-7458-5C44-B5F3-791D369BD23A}"/>
              </a:ext>
            </a:extLst>
          </p:cNvPr>
          <p:cNvSpPr txBox="1"/>
          <p:nvPr/>
        </p:nvSpPr>
        <p:spPr bwMode="auto">
          <a:xfrm>
            <a:off x="7063629"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39" name="TextBox 238">
            <a:extLst>
              <a:ext uri="{FF2B5EF4-FFF2-40B4-BE49-F238E27FC236}">
                <a16:creationId xmlns:a16="http://schemas.microsoft.com/office/drawing/2014/main" id="{8E043482-4294-2149-B44F-A32CB17B7220}"/>
              </a:ext>
            </a:extLst>
          </p:cNvPr>
          <p:cNvSpPr txBox="1"/>
          <p:nvPr/>
        </p:nvSpPr>
        <p:spPr bwMode="auto">
          <a:xfrm>
            <a:off x="7150168"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40" name="TextBox 239">
            <a:extLst>
              <a:ext uri="{FF2B5EF4-FFF2-40B4-BE49-F238E27FC236}">
                <a16:creationId xmlns:a16="http://schemas.microsoft.com/office/drawing/2014/main" id="{B869F88B-0309-A44D-B435-250FE97AB012}"/>
              </a:ext>
            </a:extLst>
          </p:cNvPr>
          <p:cNvSpPr txBox="1"/>
          <p:nvPr/>
        </p:nvSpPr>
        <p:spPr bwMode="auto">
          <a:xfrm>
            <a:off x="7929019"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241" name="TextBox 240">
            <a:extLst>
              <a:ext uri="{FF2B5EF4-FFF2-40B4-BE49-F238E27FC236}">
                <a16:creationId xmlns:a16="http://schemas.microsoft.com/office/drawing/2014/main" id="{95AB813E-40D4-3D4F-A5BC-E106B63519A3}"/>
              </a:ext>
            </a:extLst>
          </p:cNvPr>
          <p:cNvSpPr txBox="1"/>
          <p:nvPr/>
        </p:nvSpPr>
        <p:spPr bwMode="auto">
          <a:xfrm>
            <a:off x="8102097"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42" name="TextBox 241">
            <a:extLst>
              <a:ext uri="{FF2B5EF4-FFF2-40B4-BE49-F238E27FC236}">
                <a16:creationId xmlns:a16="http://schemas.microsoft.com/office/drawing/2014/main" id="{5B6E187A-B7DA-3A4E-B9BC-E3DA0EFBE2D4}"/>
              </a:ext>
            </a:extLst>
          </p:cNvPr>
          <p:cNvSpPr txBox="1"/>
          <p:nvPr/>
        </p:nvSpPr>
        <p:spPr bwMode="auto">
          <a:xfrm>
            <a:off x="8621331" y="4448052"/>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3" name="Rectangle 12">
            <a:extLst>
              <a:ext uri="{FF2B5EF4-FFF2-40B4-BE49-F238E27FC236}">
                <a16:creationId xmlns:a16="http://schemas.microsoft.com/office/drawing/2014/main" id="{070FC9DE-FFFD-E443-A57C-B6F75345A8FB}"/>
              </a:ext>
            </a:extLst>
          </p:cNvPr>
          <p:cNvSpPr/>
          <p:nvPr/>
        </p:nvSpPr>
        <p:spPr bwMode="auto">
          <a:xfrm>
            <a:off x="3861686" y="1589467"/>
            <a:ext cx="86539" cy="118253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 name="Rectangle 247">
            <a:extLst>
              <a:ext uri="{FF2B5EF4-FFF2-40B4-BE49-F238E27FC236}">
                <a16:creationId xmlns:a16="http://schemas.microsoft.com/office/drawing/2014/main" id="{400B8525-DA5E-AF45-A4F4-2DB792EB83C7}"/>
              </a:ext>
            </a:extLst>
          </p:cNvPr>
          <p:cNvSpPr/>
          <p:nvPr/>
        </p:nvSpPr>
        <p:spPr bwMode="auto">
          <a:xfrm>
            <a:off x="3964059" y="1589446"/>
            <a:ext cx="86539" cy="118253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 name="Rectangle 248">
            <a:extLst>
              <a:ext uri="{FF2B5EF4-FFF2-40B4-BE49-F238E27FC236}">
                <a16:creationId xmlns:a16="http://schemas.microsoft.com/office/drawing/2014/main" id="{E1471F23-EEC9-AA48-8EEF-3B6DAF0214F9}"/>
              </a:ext>
            </a:extLst>
          </p:cNvPr>
          <p:cNvSpPr/>
          <p:nvPr/>
        </p:nvSpPr>
        <p:spPr bwMode="auto">
          <a:xfrm>
            <a:off x="4066432" y="1588584"/>
            <a:ext cx="81142" cy="11503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 name="Rectangle 249">
            <a:extLst>
              <a:ext uri="{FF2B5EF4-FFF2-40B4-BE49-F238E27FC236}">
                <a16:creationId xmlns:a16="http://schemas.microsoft.com/office/drawing/2014/main" id="{9D57CF4E-B654-1D45-AA55-705D76C93F25}"/>
              </a:ext>
            </a:extLst>
          </p:cNvPr>
          <p:cNvSpPr/>
          <p:nvPr/>
        </p:nvSpPr>
        <p:spPr bwMode="auto">
          <a:xfrm>
            <a:off x="4163408" y="1582147"/>
            <a:ext cx="81142" cy="11503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 name="Rectangle 250">
            <a:extLst>
              <a:ext uri="{FF2B5EF4-FFF2-40B4-BE49-F238E27FC236}">
                <a16:creationId xmlns:a16="http://schemas.microsoft.com/office/drawing/2014/main" id="{55E9BF62-BA22-1E4D-B6CB-B78ADB1A8700}"/>
              </a:ext>
            </a:extLst>
          </p:cNvPr>
          <p:cNvSpPr/>
          <p:nvPr/>
        </p:nvSpPr>
        <p:spPr bwMode="auto">
          <a:xfrm>
            <a:off x="4260384" y="1584161"/>
            <a:ext cx="81142" cy="11503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 name="Rectangle 251">
            <a:extLst>
              <a:ext uri="{FF2B5EF4-FFF2-40B4-BE49-F238E27FC236}">
                <a16:creationId xmlns:a16="http://schemas.microsoft.com/office/drawing/2014/main" id="{8B1BB50B-AD15-A643-BF11-29825B92D00F}"/>
              </a:ext>
            </a:extLst>
          </p:cNvPr>
          <p:cNvSpPr/>
          <p:nvPr/>
        </p:nvSpPr>
        <p:spPr bwMode="auto">
          <a:xfrm>
            <a:off x="4357360" y="1584055"/>
            <a:ext cx="81142" cy="11503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 name="Rectangle 252">
            <a:extLst>
              <a:ext uri="{FF2B5EF4-FFF2-40B4-BE49-F238E27FC236}">
                <a16:creationId xmlns:a16="http://schemas.microsoft.com/office/drawing/2014/main" id="{22A45F2D-F63A-B247-A039-B483EF36D041}"/>
              </a:ext>
            </a:extLst>
          </p:cNvPr>
          <p:cNvSpPr/>
          <p:nvPr/>
        </p:nvSpPr>
        <p:spPr bwMode="auto">
          <a:xfrm>
            <a:off x="4454336" y="1588583"/>
            <a:ext cx="83345" cy="1136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 name="Rectangle 253">
            <a:extLst>
              <a:ext uri="{FF2B5EF4-FFF2-40B4-BE49-F238E27FC236}">
                <a16:creationId xmlns:a16="http://schemas.microsoft.com/office/drawing/2014/main" id="{9EFBF393-A9F0-8541-BDFD-B2FDBF20DC35}"/>
              </a:ext>
            </a:extLst>
          </p:cNvPr>
          <p:cNvSpPr/>
          <p:nvPr/>
        </p:nvSpPr>
        <p:spPr bwMode="auto">
          <a:xfrm>
            <a:off x="4553515" y="1585370"/>
            <a:ext cx="83345" cy="1136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 name="Rectangle 254">
            <a:extLst>
              <a:ext uri="{FF2B5EF4-FFF2-40B4-BE49-F238E27FC236}">
                <a16:creationId xmlns:a16="http://schemas.microsoft.com/office/drawing/2014/main" id="{AE71D311-247B-EF46-B0D6-B12889FC2165}"/>
              </a:ext>
            </a:extLst>
          </p:cNvPr>
          <p:cNvSpPr/>
          <p:nvPr/>
        </p:nvSpPr>
        <p:spPr bwMode="auto">
          <a:xfrm>
            <a:off x="4652694" y="1590032"/>
            <a:ext cx="83345" cy="1136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 name="Rectangle 255">
            <a:extLst>
              <a:ext uri="{FF2B5EF4-FFF2-40B4-BE49-F238E27FC236}">
                <a16:creationId xmlns:a16="http://schemas.microsoft.com/office/drawing/2014/main" id="{E52FC00D-2433-AD4C-92D1-F9A82DC43D2A}"/>
              </a:ext>
            </a:extLst>
          </p:cNvPr>
          <p:cNvSpPr/>
          <p:nvPr/>
        </p:nvSpPr>
        <p:spPr bwMode="auto">
          <a:xfrm>
            <a:off x="4751873" y="1578570"/>
            <a:ext cx="83345" cy="1136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 name="Rectangle 256">
            <a:extLst>
              <a:ext uri="{FF2B5EF4-FFF2-40B4-BE49-F238E27FC236}">
                <a16:creationId xmlns:a16="http://schemas.microsoft.com/office/drawing/2014/main" id="{10851B8E-1840-2840-999C-C51DBD70AEEC}"/>
              </a:ext>
            </a:extLst>
          </p:cNvPr>
          <p:cNvSpPr/>
          <p:nvPr/>
        </p:nvSpPr>
        <p:spPr bwMode="auto">
          <a:xfrm>
            <a:off x="4851052" y="1581446"/>
            <a:ext cx="83345" cy="1136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 name="Rectangle 257">
            <a:extLst>
              <a:ext uri="{FF2B5EF4-FFF2-40B4-BE49-F238E27FC236}">
                <a16:creationId xmlns:a16="http://schemas.microsoft.com/office/drawing/2014/main" id="{16EFCBDD-59B4-F14F-AA7E-97F34A5B719F}"/>
              </a:ext>
            </a:extLst>
          </p:cNvPr>
          <p:cNvSpPr/>
          <p:nvPr/>
        </p:nvSpPr>
        <p:spPr bwMode="auto">
          <a:xfrm>
            <a:off x="4950231" y="1582085"/>
            <a:ext cx="83345" cy="1136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 name="Rectangle 258">
            <a:extLst>
              <a:ext uri="{FF2B5EF4-FFF2-40B4-BE49-F238E27FC236}">
                <a16:creationId xmlns:a16="http://schemas.microsoft.com/office/drawing/2014/main" id="{302F395B-27DA-ED46-90FA-6A3E43EEED2E}"/>
              </a:ext>
            </a:extLst>
          </p:cNvPr>
          <p:cNvSpPr/>
          <p:nvPr/>
        </p:nvSpPr>
        <p:spPr bwMode="auto">
          <a:xfrm>
            <a:off x="5049410" y="1574654"/>
            <a:ext cx="83345" cy="1136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 name="Rectangle 259">
            <a:extLst>
              <a:ext uri="{FF2B5EF4-FFF2-40B4-BE49-F238E27FC236}">
                <a16:creationId xmlns:a16="http://schemas.microsoft.com/office/drawing/2014/main" id="{24B1799C-611B-FD43-92BF-36BD529FC586}"/>
              </a:ext>
            </a:extLst>
          </p:cNvPr>
          <p:cNvSpPr/>
          <p:nvPr/>
        </p:nvSpPr>
        <p:spPr bwMode="auto">
          <a:xfrm>
            <a:off x="5587954" y="1600200"/>
            <a:ext cx="82296" cy="108707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 name="Rectangle 260">
            <a:extLst>
              <a:ext uri="{FF2B5EF4-FFF2-40B4-BE49-F238E27FC236}">
                <a16:creationId xmlns:a16="http://schemas.microsoft.com/office/drawing/2014/main" id="{A8157914-5925-9E47-9586-349FEB42E2F9}"/>
              </a:ext>
            </a:extLst>
          </p:cNvPr>
          <p:cNvSpPr/>
          <p:nvPr/>
        </p:nvSpPr>
        <p:spPr bwMode="auto">
          <a:xfrm>
            <a:off x="5489824" y="1598494"/>
            <a:ext cx="82296" cy="108707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 name="Rectangle 261">
            <a:extLst>
              <a:ext uri="{FF2B5EF4-FFF2-40B4-BE49-F238E27FC236}">
                <a16:creationId xmlns:a16="http://schemas.microsoft.com/office/drawing/2014/main" id="{8630406D-D803-754E-BFA4-CA06C21C4755}"/>
              </a:ext>
            </a:extLst>
          </p:cNvPr>
          <p:cNvSpPr/>
          <p:nvPr/>
        </p:nvSpPr>
        <p:spPr bwMode="auto">
          <a:xfrm>
            <a:off x="5376079" y="1588583"/>
            <a:ext cx="97911" cy="111649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 name="Rectangle 262">
            <a:extLst>
              <a:ext uri="{FF2B5EF4-FFF2-40B4-BE49-F238E27FC236}">
                <a16:creationId xmlns:a16="http://schemas.microsoft.com/office/drawing/2014/main" id="{AAC2D832-B799-AD4B-9132-2ECF471C7912}"/>
              </a:ext>
            </a:extLst>
          </p:cNvPr>
          <p:cNvSpPr/>
          <p:nvPr/>
        </p:nvSpPr>
        <p:spPr bwMode="auto">
          <a:xfrm>
            <a:off x="5262334" y="1592255"/>
            <a:ext cx="97911" cy="111649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 name="Rectangle 263">
            <a:extLst>
              <a:ext uri="{FF2B5EF4-FFF2-40B4-BE49-F238E27FC236}">
                <a16:creationId xmlns:a16="http://schemas.microsoft.com/office/drawing/2014/main" id="{C36085B8-B42A-FA47-995A-00DB1720AB7E}"/>
              </a:ext>
            </a:extLst>
          </p:cNvPr>
          <p:cNvSpPr/>
          <p:nvPr/>
        </p:nvSpPr>
        <p:spPr bwMode="auto">
          <a:xfrm>
            <a:off x="5148589" y="1588583"/>
            <a:ext cx="97911" cy="111649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 name="Rectangle 264">
            <a:extLst>
              <a:ext uri="{FF2B5EF4-FFF2-40B4-BE49-F238E27FC236}">
                <a16:creationId xmlns:a16="http://schemas.microsoft.com/office/drawing/2014/main" id="{19D1E263-E5BE-2D43-BF6F-BBA3ABD745F5}"/>
              </a:ext>
            </a:extLst>
          </p:cNvPr>
          <p:cNvSpPr/>
          <p:nvPr/>
        </p:nvSpPr>
        <p:spPr bwMode="auto">
          <a:xfrm>
            <a:off x="5784214" y="1589467"/>
            <a:ext cx="86485" cy="10581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 name="Rectangle 265">
            <a:extLst>
              <a:ext uri="{FF2B5EF4-FFF2-40B4-BE49-F238E27FC236}">
                <a16:creationId xmlns:a16="http://schemas.microsoft.com/office/drawing/2014/main" id="{CEB12B9B-C1E1-8D43-9209-7D7E0334ADD0}"/>
              </a:ext>
            </a:extLst>
          </p:cNvPr>
          <p:cNvSpPr/>
          <p:nvPr/>
        </p:nvSpPr>
        <p:spPr bwMode="auto">
          <a:xfrm>
            <a:off x="6082793" y="1589466"/>
            <a:ext cx="82296" cy="103277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7" name="Rectangle 266">
            <a:extLst>
              <a:ext uri="{FF2B5EF4-FFF2-40B4-BE49-F238E27FC236}">
                <a16:creationId xmlns:a16="http://schemas.microsoft.com/office/drawing/2014/main" id="{7FFD90AA-8813-9541-A787-2D1E9EBFB365}"/>
              </a:ext>
            </a:extLst>
          </p:cNvPr>
          <p:cNvSpPr/>
          <p:nvPr/>
        </p:nvSpPr>
        <p:spPr bwMode="auto">
          <a:xfrm>
            <a:off x="6180923" y="1575064"/>
            <a:ext cx="82296" cy="99959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8" name="Rectangle 267">
            <a:extLst>
              <a:ext uri="{FF2B5EF4-FFF2-40B4-BE49-F238E27FC236}">
                <a16:creationId xmlns:a16="http://schemas.microsoft.com/office/drawing/2014/main" id="{3C477083-659A-444E-A153-3BCDA6570FC9}"/>
              </a:ext>
            </a:extLst>
          </p:cNvPr>
          <p:cNvSpPr/>
          <p:nvPr/>
        </p:nvSpPr>
        <p:spPr bwMode="auto">
          <a:xfrm>
            <a:off x="7260353" y="1575063"/>
            <a:ext cx="82296" cy="83868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9" name="Rectangle 268">
            <a:extLst>
              <a:ext uri="{FF2B5EF4-FFF2-40B4-BE49-F238E27FC236}">
                <a16:creationId xmlns:a16="http://schemas.microsoft.com/office/drawing/2014/main" id="{3F5B8DCE-444A-A94C-9423-FCCA37C29D47}"/>
              </a:ext>
            </a:extLst>
          </p:cNvPr>
          <p:cNvSpPr/>
          <p:nvPr/>
        </p:nvSpPr>
        <p:spPr bwMode="auto">
          <a:xfrm>
            <a:off x="7358483" y="1575063"/>
            <a:ext cx="82296" cy="83868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0" name="Rectangle 269">
            <a:extLst>
              <a:ext uri="{FF2B5EF4-FFF2-40B4-BE49-F238E27FC236}">
                <a16:creationId xmlns:a16="http://schemas.microsoft.com/office/drawing/2014/main" id="{30FD9DE8-FB87-A640-87AC-DE5461E55B2D}"/>
              </a:ext>
            </a:extLst>
          </p:cNvPr>
          <p:cNvSpPr/>
          <p:nvPr/>
        </p:nvSpPr>
        <p:spPr bwMode="auto">
          <a:xfrm>
            <a:off x="6867833" y="1588592"/>
            <a:ext cx="82296" cy="8861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1" name="Rectangle 270">
            <a:extLst>
              <a:ext uri="{FF2B5EF4-FFF2-40B4-BE49-F238E27FC236}">
                <a16:creationId xmlns:a16="http://schemas.microsoft.com/office/drawing/2014/main" id="{958FFE1E-7F00-9E47-9E1C-6D06C04F25BF}"/>
              </a:ext>
            </a:extLst>
          </p:cNvPr>
          <p:cNvSpPr/>
          <p:nvPr/>
        </p:nvSpPr>
        <p:spPr bwMode="auto">
          <a:xfrm>
            <a:off x="6769703" y="1578240"/>
            <a:ext cx="82296" cy="8963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2" name="Rectangle 271">
            <a:extLst>
              <a:ext uri="{FF2B5EF4-FFF2-40B4-BE49-F238E27FC236}">
                <a16:creationId xmlns:a16="http://schemas.microsoft.com/office/drawing/2014/main" id="{6A7E2F92-F874-864F-B150-EA1B9F0D937B}"/>
              </a:ext>
            </a:extLst>
          </p:cNvPr>
          <p:cNvSpPr/>
          <p:nvPr/>
        </p:nvSpPr>
        <p:spPr bwMode="auto">
          <a:xfrm>
            <a:off x="6573443" y="1588581"/>
            <a:ext cx="82296" cy="88604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3" name="Rectangle 272">
            <a:extLst>
              <a:ext uri="{FF2B5EF4-FFF2-40B4-BE49-F238E27FC236}">
                <a16:creationId xmlns:a16="http://schemas.microsoft.com/office/drawing/2014/main" id="{3F14F0EB-DD9D-344D-BACA-00FEB2A4C46E}"/>
              </a:ext>
            </a:extLst>
          </p:cNvPr>
          <p:cNvSpPr/>
          <p:nvPr/>
        </p:nvSpPr>
        <p:spPr bwMode="auto">
          <a:xfrm>
            <a:off x="6475313" y="1588593"/>
            <a:ext cx="82296" cy="9438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4" name="Rectangle 273">
            <a:extLst>
              <a:ext uri="{FF2B5EF4-FFF2-40B4-BE49-F238E27FC236}">
                <a16:creationId xmlns:a16="http://schemas.microsoft.com/office/drawing/2014/main" id="{69098774-DE2B-BA4D-9534-073B77EAC5C6}"/>
              </a:ext>
            </a:extLst>
          </p:cNvPr>
          <p:cNvSpPr/>
          <p:nvPr/>
        </p:nvSpPr>
        <p:spPr bwMode="auto">
          <a:xfrm>
            <a:off x="6377183" y="1591441"/>
            <a:ext cx="82296" cy="9438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5" name="Rectangle 274">
            <a:extLst>
              <a:ext uri="{FF2B5EF4-FFF2-40B4-BE49-F238E27FC236}">
                <a16:creationId xmlns:a16="http://schemas.microsoft.com/office/drawing/2014/main" id="{089D4B9D-BD37-0545-8FFD-79D4283143B3}"/>
              </a:ext>
            </a:extLst>
          </p:cNvPr>
          <p:cNvSpPr/>
          <p:nvPr/>
        </p:nvSpPr>
        <p:spPr bwMode="auto">
          <a:xfrm>
            <a:off x="6279053" y="1588584"/>
            <a:ext cx="82296" cy="98268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6" name="Rectangle 275">
            <a:extLst>
              <a:ext uri="{FF2B5EF4-FFF2-40B4-BE49-F238E27FC236}">
                <a16:creationId xmlns:a16="http://schemas.microsoft.com/office/drawing/2014/main" id="{FD6C53B8-A6F1-014F-A9E1-761C202C844E}"/>
              </a:ext>
            </a:extLst>
          </p:cNvPr>
          <p:cNvSpPr/>
          <p:nvPr/>
        </p:nvSpPr>
        <p:spPr bwMode="auto">
          <a:xfrm>
            <a:off x="5686084" y="1588587"/>
            <a:ext cx="82296" cy="109062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7" name="Rectangle 276">
            <a:extLst>
              <a:ext uri="{FF2B5EF4-FFF2-40B4-BE49-F238E27FC236}">
                <a16:creationId xmlns:a16="http://schemas.microsoft.com/office/drawing/2014/main" id="{333451F6-6EBE-7245-A45B-2298B0770559}"/>
              </a:ext>
            </a:extLst>
          </p:cNvPr>
          <p:cNvSpPr/>
          <p:nvPr/>
        </p:nvSpPr>
        <p:spPr bwMode="auto">
          <a:xfrm>
            <a:off x="5984663" y="1588581"/>
            <a:ext cx="82296" cy="103695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8" name="Rectangle 277">
            <a:extLst>
              <a:ext uri="{FF2B5EF4-FFF2-40B4-BE49-F238E27FC236}">
                <a16:creationId xmlns:a16="http://schemas.microsoft.com/office/drawing/2014/main" id="{11E28D65-0A4B-A741-B67C-5FB630EA817D}"/>
              </a:ext>
            </a:extLst>
          </p:cNvPr>
          <p:cNvSpPr/>
          <p:nvPr/>
        </p:nvSpPr>
        <p:spPr bwMode="auto">
          <a:xfrm>
            <a:off x="5886533" y="1589467"/>
            <a:ext cx="82296" cy="103695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9" name="Rectangle 278">
            <a:extLst>
              <a:ext uri="{FF2B5EF4-FFF2-40B4-BE49-F238E27FC236}">
                <a16:creationId xmlns:a16="http://schemas.microsoft.com/office/drawing/2014/main" id="{F84C483B-FFFF-9E4C-ADAD-86E9C868A011}"/>
              </a:ext>
            </a:extLst>
          </p:cNvPr>
          <p:cNvSpPr/>
          <p:nvPr/>
        </p:nvSpPr>
        <p:spPr bwMode="auto">
          <a:xfrm>
            <a:off x="6671573" y="1588582"/>
            <a:ext cx="82296" cy="878984"/>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0" name="Rectangle 279">
            <a:extLst>
              <a:ext uri="{FF2B5EF4-FFF2-40B4-BE49-F238E27FC236}">
                <a16:creationId xmlns:a16="http://schemas.microsoft.com/office/drawing/2014/main" id="{6135FCC2-5116-A346-B906-416BED7CFAA3}"/>
              </a:ext>
            </a:extLst>
          </p:cNvPr>
          <p:cNvSpPr/>
          <p:nvPr/>
        </p:nvSpPr>
        <p:spPr bwMode="auto">
          <a:xfrm>
            <a:off x="7162223" y="1588582"/>
            <a:ext cx="82296" cy="82543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1" name="Rectangle 280">
            <a:extLst>
              <a:ext uri="{FF2B5EF4-FFF2-40B4-BE49-F238E27FC236}">
                <a16:creationId xmlns:a16="http://schemas.microsoft.com/office/drawing/2014/main" id="{2D6413BD-25A3-624E-A109-04CDC1D70C05}"/>
              </a:ext>
            </a:extLst>
          </p:cNvPr>
          <p:cNvSpPr/>
          <p:nvPr/>
        </p:nvSpPr>
        <p:spPr bwMode="auto">
          <a:xfrm>
            <a:off x="7064093" y="1588584"/>
            <a:ext cx="82296" cy="84746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2" name="Rectangle 281">
            <a:extLst>
              <a:ext uri="{FF2B5EF4-FFF2-40B4-BE49-F238E27FC236}">
                <a16:creationId xmlns:a16="http://schemas.microsoft.com/office/drawing/2014/main" id="{46ABAE8A-ADC6-7548-B860-D88388733120}"/>
              </a:ext>
            </a:extLst>
          </p:cNvPr>
          <p:cNvSpPr/>
          <p:nvPr/>
        </p:nvSpPr>
        <p:spPr bwMode="auto">
          <a:xfrm>
            <a:off x="6965963" y="1587647"/>
            <a:ext cx="82296" cy="84746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3" name="Rectangle 282">
            <a:extLst>
              <a:ext uri="{FF2B5EF4-FFF2-40B4-BE49-F238E27FC236}">
                <a16:creationId xmlns:a16="http://schemas.microsoft.com/office/drawing/2014/main" id="{AE58BBD1-3D13-4443-BC32-F253CC3F049F}"/>
              </a:ext>
            </a:extLst>
          </p:cNvPr>
          <p:cNvSpPr/>
          <p:nvPr/>
        </p:nvSpPr>
        <p:spPr bwMode="auto">
          <a:xfrm>
            <a:off x="8536023" y="1582800"/>
            <a:ext cx="82296" cy="155001"/>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4" name="Rectangle 283">
            <a:extLst>
              <a:ext uri="{FF2B5EF4-FFF2-40B4-BE49-F238E27FC236}">
                <a16:creationId xmlns:a16="http://schemas.microsoft.com/office/drawing/2014/main" id="{F3C68AAF-214E-4C40-9ADF-5BC4C61EDBFC}"/>
              </a:ext>
            </a:extLst>
          </p:cNvPr>
          <p:cNvSpPr/>
          <p:nvPr/>
        </p:nvSpPr>
        <p:spPr bwMode="auto">
          <a:xfrm>
            <a:off x="8437913" y="1589467"/>
            <a:ext cx="82296" cy="14503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5" name="Rectangle 284">
            <a:extLst>
              <a:ext uri="{FF2B5EF4-FFF2-40B4-BE49-F238E27FC236}">
                <a16:creationId xmlns:a16="http://schemas.microsoft.com/office/drawing/2014/main" id="{14B1C0A0-DA41-A348-990C-391B16AABF5F}"/>
              </a:ext>
            </a:extLst>
          </p:cNvPr>
          <p:cNvSpPr/>
          <p:nvPr/>
        </p:nvSpPr>
        <p:spPr bwMode="auto">
          <a:xfrm>
            <a:off x="8339783" y="1582802"/>
            <a:ext cx="82296" cy="39607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6" name="Rectangle 285">
            <a:extLst>
              <a:ext uri="{FF2B5EF4-FFF2-40B4-BE49-F238E27FC236}">
                <a16:creationId xmlns:a16="http://schemas.microsoft.com/office/drawing/2014/main" id="{70BC786E-91DA-5148-A5C6-7D7B86285AE9}"/>
              </a:ext>
            </a:extLst>
          </p:cNvPr>
          <p:cNvSpPr/>
          <p:nvPr/>
        </p:nvSpPr>
        <p:spPr bwMode="auto">
          <a:xfrm>
            <a:off x="8241653" y="1589467"/>
            <a:ext cx="82296" cy="50474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7" name="Rectangle 286">
            <a:extLst>
              <a:ext uri="{FF2B5EF4-FFF2-40B4-BE49-F238E27FC236}">
                <a16:creationId xmlns:a16="http://schemas.microsoft.com/office/drawing/2014/main" id="{2707B85C-F825-7244-BE33-D9708CFA361F}"/>
              </a:ext>
            </a:extLst>
          </p:cNvPr>
          <p:cNvSpPr/>
          <p:nvPr/>
        </p:nvSpPr>
        <p:spPr bwMode="auto">
          <a:xfrm>
            <a:off x="8143523" y="1582801"/>
            <a:ext cx="82296" cy="586941"/>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8" name="Rectangle 287">
            <a:extLst>
              <a:ext uri="{FF2B5EF4-FFF2-40B4-BE49-F238E27FC236}">
                <a16:creationId xmlns:a16="http://schemas.microsoft.com/office/drawing/2014/main" id="{529150F7-B7DC-E742-8FDE-27A7D95D5D61}"/>
              </a:ext>
            </a:extLst>
          </p:cNvPr>
          <p:cNvSpPr/>
          <p:nvPr/>
        </p:nvSpPr>
        <p:spPr bwMode="auto">
          <a:xfrm>
            <a:off x="8045393" y="1586593"/>
            <a:ext cx="82296" cy="586941"/>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9" name="Rectangle 288">
            <a:extLst>
              <a:ext uri="{FF2B5EF4-FFF2-40B4-BE49-F238E27FC236}">
                <a16:creationId xmlns:a16="http://schemas.microsoft.com/office/drawing/2014/main" id="{EB36C84E-7C4D-674D-B0E7-EAE50B55BC5B}"/>
              </a:ext>
            </a:extLst>
          </p:cNvPr>
          <p:cNvSpPr/>
          <p:nvPr/>
        </p:nvSpPr>
        <p:spPr bwMode="auto">
          <a:xfrm>
            <a:off x="7947263" y="1588590"/>
            <a:ext cx="82296" cy="65478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0" name="Rectangle 289">
            <a:extLst>
              <a:ext uri="{FF2B5EF4-FFF2-40B4-BE49-F238E27FC236}">
                <a16:creationId xmlns:a16="http://schemas.microsoft.com/office/drawing/2014/main" id="{B3043EF5-F5F5-CF41-B3B9-E7B337246870}"/>
              </a:ext>
            </a:extLst>
          </p:cNvPr>
          <p:cNvSpPr/>
          <p:nvPr/>
        </p:nvSpPr>
        <p:spPr bwMode="auto">
          <a:xfrm>
            <a:off x="7849133" y="1589467"/>
            <a:ext cx="82296" cy="66905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1" name="Rectangle 290">
            <a:extLst>
              <a:ext uri="{FF2B5EF4-FFF2-40B4-BE49-F238E27FC236}">
                <a16:creationId xmlns:a16="http://schemas.microsoft.com/office/drawing/2014/main" id="{17796E39-17D4-F347-A284-1CF6159B286A}"/>
              </a:ext>
            </a:extLst>
          </p:cNvPr>
          <p:cNvSpPr/>
          <p:nvPr/>
        </p:nvSpPr>
        <p:spPr bwMode="auto">
          <a:xfrm>
            <a:off x="7751003" y="1588584"/>
            <a:ext cx="82296" cy="69179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2" name="Rectangle 291">
            <a:extLst>
              <a:ext uri="{FF2B5EF4-FFF2-40B4-BE49-F238E27FC236}">
                <a16:creationId xmlns:a16="http://schemas.microsoft.com/office/drawing/2014/main" id="{0D53A08B-346F-CC43-B29E-B126B754F349}"/>
              </a:ext>
            </a:extLst>
          </p:cNvPr>
          <p:cNvSpPr/>
          <p:nvPr/>
        </p:nvSpPr>
        <p:spPr bwMode="auto">
          <a:xfrm>
            <a:off x="7652873" y="1588584"/>
            <a:ext cx="82296" cy="73337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3" name="Rectangle 292">
            <a:extLst>
              <a:ext uri="{FF2B5EF4-FFF2-40B4-BE49-F238E27FC236}">
                <a16:creationId xmlns:a16="http://schemas.microsoft.com/office/drawing/2014/main" id="{C3AA855B-C524-8147-B7C3-DC87385B2E35}"/>
              </a:ext>
            </a:extLst>
          </p:cNvPr>
          <p:cNvSpPr/>
          <p:nvPr/>
        </p:nvSpPr>
        <p:spPr bwMode="auto">
          <a:xfrm>
            <a:off x="7554743" y="1595220"/>
            <a:ext cx="82296" cy="73337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4" name="Rectangle 293">
            <a:extLst>
              <a:ext uri="{FF2B5EF4-FFF2-40B4-BE49-F238E27FC236}">
                <a16:creationId xmlns:a16="http://schemas.microsoft.com/office/drawing/2014/main" id="{CF68B24A-192F-4747-875A-E596C35C33A5}"/>
              </a:ext>
            </a:extLst>
          </p:cNvPr>
          <p:cNvSpPr/>
          <p:nvPr/>
        </p:nvSpPr>
        <p:spPr bwMode="auto">
          <a:xfrm>
            <a:off x="7456613" y="1588586"/>
            <a:ext cx="82296" cy="78205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6" name="Straight Connector 5">
            <a:extLst>
              <a:ext uri="{FF2B5EF4-FFF2-40B4-BE49-F238E27FC236}">
                <a16:creationId xmlns:a16="http://schemas.microsoft.com/office/drawing/2014/main" id="{C91EE9DF-6583-5E41-8CCB-0DE5A7236446}"/>
              </a:ext>
            </a:extLst>
          </p:cNvPr>
          <p:cNvCxnSpPr>
            <a:cxnSpLocks/>
          </p:cNvCxnSpPr>
          <p:nvPr/>
        </p:nvCxnSpPr>
        <p:spPr bwMode="auto">
          <a:xfrm>
            <a:off x="3808800" y="1589467"/>
            <a:ext cx="506880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76D2E04-CF94-5F49-9837-C7A064E63004}"/>
              </a:ext>
            </a:extLst>
          </p:cNvPr>
          <p:cNvCxnSpPr>
            <a:cxnSpLocks/>
          </p:cNvCxnSpPr>
          <p:nvPr/>
        </p:nvCxnSpPr>
        <p:spPr bwMode="auto">
          <a:xfrm>
            <a:off x="3808800" y="2170200"/>
            <a:ext cx="5068800" cy="0"/>
          </a:xfrm>
          <a:prstGeom prst="line">
            <a:avLst/>
          </a:prstGeom>
          <a:noFill/>
          <a:ln w="28575" cap="flat" cmpd="sng" algn="ctr">
            <a:solidFill>
              <a:schemeClr val="bg1"/>
            </a:solidFill>
            <a:prstDash val="sysDot"/>
            <a:round/>
            <a:headEnd type="none" w="med" len="med"/>
            <a:tailEnd type="none" w="med" len="med"/>
          </a:ln>
          <a:effectLst/>
        </p:spPr>
      </p:cxnSp>
      <p:cxnSp>
        <p:nvCxnSpPr>
          <p:cNvPr id="19" name="Straight Connector 18">
            <a:extLst>
              <a:ext uri="{FF2B5EF4-FFF2-40B4-BE49-F238E27FC236}">
                <a16:creationId xmlns:a16="http://schemas.microsoft.com/office/drawing/2014/main" id="{4EDCF731-1DF9-184C-A5E8-04098CBF8841}"/>
              </a:ext>
            </a:extLst>
          </p:cNvPr>
          <p:cNvCxnSpPr>
            <a:cxnSpLocks/>
          </p:cNvCxnSpPr>
          <p:nvPr/>
        </p:nvCxnSpPr>
        <p:spPr bwMode="auto">
          <a:xfrm>
            <a:off x="3808800" y="2757600"/>
            <a:ext cx="5068800" cy="0"/>
          </a:xfrm>
          <a:prstGeom prst="line">
            <a:avLst/>
          </a:prstGeom>
          <a:noFill/>
          <a:ln w="28575" cap="flat" cmpd="sng" algn="ctr">
            <a:solidFill>
              <a:schemeClr val="bg1"/>
            </a:solidFill>
            <a:prstDash val="sysDot"/>
            <a:round/>
            <a:headEnd type="none" w="med" len="med"/>
            <a:tailEnd type="none" w="med" len="med"/>
          </a:ln>
          <a:effectLst/>
        </p:spPr>
      </p:cxnSp>
      <p:sp>
        <p:nvSpPr>
          <p:cNvPr id="353" name="Rectangle 352">
            <a:extLst>
              <a:ext uri="{FF2B5EF4-FFF2-40B4-BE49-F238E27FC236}">
                <a16:creationId xmlns:a16="http://schemas.microsoft.com/office/drawing/2014/main" id="{FCE067B1-E7A7-1248-BC88-625EC77CBA1F}"/>
              </a:ext>
            </a:extLst>
          </p:cNvPr>
          <p:cNvSpPr/>
          <p:nvPr/>
        </p:nvSpPr>
        <p:spPr bwMode="auto">
          <a:xfrm>
            <a:off x="4337816" y="5118346"/>
            <a:ext cx="73152" cy="110377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4" name="Rectangle 353">
            <a:extLst>
              <a:ext uri="{FF2B5EF4-FFF2-40B4-BE49-F238E27FC236}">
                <a16:creationId xmlns:a16="http://schemas.microsoft.com/office/drawing/2014/main" id="{40FEE0F5-DFF7-9343-AFD8-4DC68CB866A6}"/>
              </a:ext>
            </a:extLst>
          </p:cNvPr>
          <p:cNvSpPr/>
          <p:nvPr/>
        </p:nvSpPr>
        <p:spPr bwMode="auto">
          <a:xfrm>
            <a:off x="4522962" y="5124696"/>
            <a:ext cx="73152" cy="1094254"/>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5" name="Rectangle 354">
            <a:extLst>
              <a:ext uri="{FF2B5EF4-FFF2-40B4-BE49-F238E27FC236}">
                <a16:creationId xmlns:a16="http://schemas.microsoft.com/office/drawing/2014/main" id="{F1E3CCF7-0B00-2D43-892B-3FA7C9BDAB4F}"/>
              </a:ext>
            </a:extLst>
          </p:cNvPr>
          <p:cNvSpPr/>
          <p:nvPr/>
        </p:nvSpPr>
        <p:spPr bwMode="auto">
          <a:xfrm>
            <a:off x="4805253" y="5118346"/>
            <a:ext cx="73152" cy="107153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6" name="Rectangle 355">
            <a:extLst>
              <a:ext uri="{FF2B5EF4-FFF2-40B4-BE49-F238E27FC236}">
                <a16:creationId xmlns:a16="http://schemas.microsoft.com/office/drawing/2014/main" id="{70D92B62-FBB4-8047-A7B9-95E609837BD7}"/>
              </a:ext>
            </a:extLst>
          </p:cNvPr>
          <p:cNvSpPr/>
          <p:nvPr/>
        </p:nvSpPr>
        <p:spPr bwMode="auto">
          <a:xfrm>
            <a:off x="4981255" y="5113577"/>
            <a:ext cx="73152" cy="107153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7" name="Rectangle 356">
            <a:extLst>
              <a:ext uri="{FF2B5EF4-FFF2-40B4-BE49-F238E27FC236}">
                <a16:creationId xmlns:a16="http://schemas.microsoft.com/office/drawing/2014/main" id="{47F5A7B3-5CC9-DA4B-BD49-9F98392A323B}"/>
              </a:ext>
            </a:extLst>
          </p:cNvPr>
          <p:cNvSpPr/>
          <p:nvPr/>
        </p:nvSpPr>
        <p:spPr bwMode="auto">
          <a:xfrm>
            <a:off x="4893254" y="5119927"/>
            <a:ext cx="73152" cy="107153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8" name="Rectangle 357">
            <a:extLst>
              <a:ext uri="{FF2B5EF4-FFF2-40B4-BE49-F238E27FC236}">
                <a16:creationId xmlns:a16="http://schemas.microsoft.com/office/drawing/2014/main" id="{A770F7E5-FB64-A348-ACFB-AEE2D71ADB93}"/>
              </a:ext>
            </a:extLst>
          </p:cNvPr>
          <p:cNvSpPr/>
          <p:nvPr/>
        </p:nvSpPr>
        <p:spPr bwMode="auto">
          <a:xfrm>
            <a:off x="5166401" y="5118345"/>
            <a:ext cx="73152" cy="105136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9" name="Rectangle 358">
            <a:extLst>
              <a:ext uri="{FF2B5EF4-FFF2-40B4-BE49-F238E27FC236}">
                <a16:creationId xmlns:a16="http://schemas.microsoft.com/office/drawing/2014/main" id="{EA7B3F57-4CEB-C842-8919-A6621A0143F2}"/>
              </a:ext>
            </a:extLst>
          </p:cNvPr>
          <p:cNvSpPr/>
          <p:nvPr/>
        </p:nvSpPr>
        <p:spPr bwMode="auto">
          <a:xfrm>
            <a:off x="5254402" y="5111995"/>
            <a:ext cx="73152" cy="105136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0" name="Rectangle 359">
            <a:extLst>
              <a:ext uri="{FF2B5EF4-FFF2-40B4-BE49-F238E27FC236}">
                <a16:creationId xmlns:a16="http://schemas.microsoft.com/office/drawing/2014/main" id="{41D0E663-7FE0-1145-870C-77423D586DC9}"/>
              </a:ext>
            </a:extLst>
          </p:cNvPr>
          <p:cNvSpPr/>
          <p:nvPr/>
        </p:nvSpPr>
        <p:spPr bwMode="auto">
          <a:xfrm>
            <a:off x="5536693" y="5118346"/>
            <a:ext cx="73152" cy="99704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1" name="Rectangle 360">
            <a:extLst>
              <a:ext uri="{FF2B5EF4-FFF2-40B4-BE49-F238E27FC236}">
                <a16:creationId xmlns:a16="http://schemas.microsoft.com/office/drawing/2014/main" id="{543F35D5-51EF-144E-ADD2-8E57287EC548}"/>
              </a:ext>
            </a:extLst>
          </p:cNvPr>
          <p:cNvSpPr/>
          <p:nvPr/>
        </p:nvSpPr>
        <p:spPr bwMode="auto">
          <a:xfrm>
            <a:off x="5818984" y="5108215"/>
            <a:ext cx="73152" cy="91751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2" name="Rectangle 361">
            <a:extLst>
              <a:ext uri="{FF2B5EF4-FFF2-40B4-BE49-F238E27FC236}">
                <a16:creationId xmlns:a16="http://schemas.microsoft.com/office/drawing/2014/main" id="{6DF8FDD0-4544-EC41-9EB5-4A7A1BA02EDC}"/>
              </a:ext>
            </a:extLst>
          </p:cNvPr>
          <p:cNvSpPr/>
          <p:nvPr/>
        </p:nvSpPr>
        <p:spPr bwMode="auto">
          <a:xfrm>
            <a:off x="6004130" y="5108214"/>
            <a:ext cx="73152" cy="83815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3" name="Rectangle 362">
            <a:extLst>
              <a:ext uri="{FF2B5EF4-FFF2-40B4-BE49-F238E27FC236}">
                <a16:creationId xmlns:a16="http://schemas.microsoft.com/office/drawing/2014/main" id="{8699458F-A893-BE4E-93D8-C988317CD56A}"/>
              </a:ext>
            </a:extLst>
          </p:cNvPr>
          <p:cNvSpPr/>
          <p:nvPr/>
        </p:nvSpPr>
        <p:spPr bwMode="auto">
          <a:xfrm>
            <a:off x="6189276" y="5108215"/>
            <a:ext cx="73152" cy="75861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4" name="Rectangle 363">
            <a:extLst>
              <a:ext uri="{FF2B5EF4-FFF2-40B4-BE49-F238E27FC236}">
                <a16:creationId xmlns:a16="http://schemas.microsoft.com/office/drawing/2014/main" id="{6B0B9A34-1369-9449-8A4E-14845EC2BFA5}"/>
              </a:ext>
            </a:extLst>
          </p:cNvPr>
          <p:cNvSpPr/>
          <p:nvPr/>
        </p:nvSpPr>
        <p:spPr bwMode="auto">
          <a:xfrm>
            <a:off x="6365278" y="5108215"/>
            <a:ext cx="73152" cy="72062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5" name="Rectangle 364">
            <a:extLst>
              <a:ext uri="{FF2B5EF4-FFF2-40B4-BE49-F238E27FC236}">
                <a16:creationId xmlns:a16="http://schemas.microsoft.com/office/drawing/2014/main" id="{BD9FD828-FD43-2B47-8D50-11CA3376692E}"/>
              </a:ext>
            </a:extLst>
          </p:cNvPr>
          <p:cNvSpPr/>
          <p:nvPr/>
        </p:nvSpPr>
        <p:spPr bwMode="auto">
          <a:xfrm>
            <a:off x="6277277" y="5116257"/>
            <a:ext cx="73152" cy="72062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6" name="Rectangle 365">
            <a:extLst>
              <a:ext uri="{FF2B5EF4-FFF2-40B4-BE49-F238E27FC236}">
                <a16:creationId xmlns:a16="http://schemas.microsoft.com/office/drawing/2014/main" id="{2C933908-0AA1-FA40-8542-F828BA68EA2E}"/>
              </a:ext>
            </a:extLst>
          </p:cNvPr>
          <p:cNvSpPr/>
          <p:nvPr/>
        </p:nvSpPr>
        <p:spPr bwMode="auto">
          <a:xfrm>
            <a:off x="6638425" y="5108215"/>
            <a:ext cx="73152" cy="62739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7" name="Rectangle 366">
            <a:extLst>
              <a:ext uri="{FF2B5EF4-FFF2-40B4-BE49-F238E27FC236}">
                <a16:creationId xmlns:a16="http://schemas.microsoft.com/office/drawing/2014/main" id="{74746C0D-61C3-5D47-8AED-21B9F8F31DF5}"/>
              </a:ext>
            </a:extLst>
          </p:cNvPr>
          <p:cNvSpPr/>
          <p:nvPr/>
        </p:nvSpPr>
        <p:spPr bwMode="auto">
          <a:xfrm>
            <a:off x="6550424" y="5112295"/>
            <a:ext cx="73152" cy="62739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8" name="Rectangle 367">
            <a:extLst>
              <a:ext uri="{FF2B5EF4-FFF2-40B4-BE49-F238E27FC236}">
                <a16:creationId xmlns:a16="http://schemas.microsoft.com/office/drawing/2014/main" id="{EAC628F4-E54C-0F49-A208-3AEA4714BBC7}"/>
              </a:ext>
            </a:extLst>
          </p:cNvPr>
          <p:cNvSpPr/>
          <p:nvPr/>
        </p:nvSpPr>
        <p:spPr bwMode="auto">
          <a:xfrm>
            <a:off x="6920716" y="5108215"/>
            <a:ext cx="73152" cy="58940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9" name="Rectangle 368">
            <a:extLst>
              <a:ext uri="{FF2B5EF4-FFF2-40B4-BE49-F238E27FC236}">
                <a16:creationId xmlns:a16="http://schemas.microsoft.com/office/drawing/2014/main" id="{DC3FCE71-835C-2C46-984E-D6D76248F7BB}"/>
              </a:ext>
            </a:extLst>
          </p:cNvPr>
          <p:cNvSpPr/>
          <p:nvPr/>
        </p:nvSpPr>
        <p:spPr bwMode="auto">
          <a:xfrm>
            <a:off x="7008717" y="5108214"/>
            <a:ext cx="73152" cy="52835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0" name="Rectangle 369">
            <a:extLst>
              <a:ext uri="{FF2B5EF4-FFF2-40B4-BE49-F238E27FC236}">
                <a16:creationId xmlns:a16="http://schemas.microsoft.com/office/drawing/2014/main" id="{E98291D8-57E6-864D-AAE3-A439C06A01BA}"/>
              </a:ext>
            </a:extLst>
          </p:cNvPr>
          <p:cNvSpPr/>
          <p:nvPr/>
        </p:nvSpPr>
        <p:spPr bwMode="auto">
          <a:xfrm>
            <a:off x="8777880" y="5004779"/>
            <a:ext cx="73152" cy="113321"/>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1" name="Rectangle 370">
            <a:extLst>
              <a:ext uri="{FF2B5EF4-FFF2-40B4-BE49-F238E27FC236}">
                <a16:creationId xmlns:a16="http://schemas.microsoft.com/office/drawing/2014/main" id="{F1BE82E9-D038-C94D-9067-2190AA6783C2}"/>
              </a:ext>
            </a:extLst>
          </p:cNvPr>
          <p:cNvSpPr/>
          <p:nvPr/>
        </p:nvSpPr>
        <p:spPr bwMode="auto">
          <a:xfrm>
            <a:off x="7193863" y="5125361"/>
            <a:ext cx="73152" cy="48317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2" name="Rectangle 371">
            <a:extLst>
              <a:ext uri="{FF2B5EF4-FFF2-40B4-BE49-F238E27FC236}">
                <a16:creationId xmlns:a16="http://schemas.microsoft.com/office/drawing/2014/main" id="{6C7FB1A4-10E4-184A-A7EF-C52CD615C4BA}"/>
              </a:ext>
            </a:extLst>
          </p:cNvPr>
          <p:cNvSpPr/>
          <p:nvPr/>
        </p:nvSpPr>
        <p:spPr bwMode="auto">
          <a:xfrm>
            <a:off x="7281864" y="5115672"/>
            <a:ext cx="73152" cy="48317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3" name="Rectangle 372">
            <a:extLst>
              <a:ext uri="{FF2B5EF4-FFF2-40B4-BE49-F238E27FC236}">
                <a16:creationId xmlns:a16="http://schemas.microsoft.com/office/drawing/2014/main" id="{5CB27408-0457-C64F-BE0E-D4C103DDAE4D}"/>
              </a:ext>
            </a:extLst>
          </p:cNvPr>
          <p:cNvSpPr/>
          <p:nvPr/>
        </p:nvSpPr>
        <p:spPr bwMode="auto">
          <a:xfrm>
            <a:off x="7369865" y="5108215"/>
            <a:ext cx="73152" cy="46501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4" name="Rectangle 373">
            <a:extLst>
              <a:ext uri="{FF2B5EF4-FFF2-40B4-BE49-F238E27FC236}">
                <a16:creationId xmlns:a16="http://schemas.microsoft.com/office/drawing/2014/main" id="{F726BEA0-CED2-5B4A-9CF3-4406B24EF1E0}"/>
              </a:ext>
            </a:extLst>
          </p:cNvPr>
          <p:cNvSpPr/>
          <p:nvPr/>
        </p:nvSpPr>
        <p:spPr bwMode="auto">
          <a:xfrm>
            <a:off x="8689880" y="5114925"/>
            <a:ext cx="73152" cy="93521"/>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5" name="Rectangle 374">
            <a:extLst>
              <a:ext uri="{FF2B5EF4-FFF2-40B4-BE49-F238E27FC236}">
                <a16:creationId xmlns:a16="http://schemas.microsoft.com/office/drawing/2014/main" id="{5D8F7C26-B724-6542-8068-516E7697CC86}"/>
              </a:ext>
            </a:extLst>
          </p:cNvPr>
          <p:cNvSpPr/>
          <p:nvPr/>
        </p:nvSpPr>
        <p:spPr bwMode="auto">
          <a:xfrm>
            <a:off x="8601879" y="5114925"/>
            <a:ext cx="73152" cy="95213"/>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6" name="Rectangle 375">
            <a:extLst>
              <a:ext uri="{FF2B5EF4-FFF2-40B4-BE49-F238E27FC236}">
                <a16:creationId xmlns:a16="http://schemas.microsoft.com/office/drawing/2014/main" id="{D5A935A8-4CB7-1D4B-9D17-0E9E66044727}"/>
              </a:ext>
            </a:extLst>
          </p:cNvPr>
          <p:cNvSpPr/>
          <p:nvPr/>
        </p:nvSpPr>
        <p:spPr bwMode="auto">
          <a:xfrm>
            <a:off x="8513878" y="5114925"/>
            <a:ext cx="73152" cy="17496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7" name="Rectangle 376">
            <a:extLst>
              <a:ext uri="{FF2B5EF4-FFF2-40B4-BE49-F238E27FC236}">
                <a16:creationId xmlns:a16="http://schemas.microsoft.com/office/drawing/2014/main" id="{0C47D445-FFAD-5D4B-8228-65A0E9C278DD}"/>
              </a:ext>
            </a:extLst>
          </p:cNvPr>
          <p:cNvSpPr/>
          <p:nvPr/>
        </p:nvSpPr>
        <p:spPr bwMode="auto">
          <a:xfrm>
            <a:off x="8425877" y="5114926"/>
            <a:ext cx="73152" cy="21740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8" name="Rectangle 377">
            <a:extLst>
              <a:ext uri="{FF2B5EF4-FFF2-40B4-BE49-F238E27FC236}">
                <a16:creationId xmlns:a16="http://schemas.microsoft.com/office/drawing/2014/main" id="{DE5725F4-202F-6649-BDAE-E3AB859F662E}"/>
              </a:ext>
            </a:extLst>
          </p:cNvPr>
          <p:cNvSpPr/>
          <p:nvPr/>
        </p:nvSpPr>
        <p:spPr bwMode="auto">
          <a:xfrm>
            <a:off x="8337876" y="5118100"/>
            <a:ext cx="73152" cy="28996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9" name="Rectangle 378">
            <a:extLst>
              <a:ext uri="{FF2B5EF4-FFF2-40B4-BE49-F238E27FC236}">
                <a16:creationId xmlns:a16="http://schemas.microsoft.com/office/drawing/2014/main" id="{235758AF-39D2-8E43-8509-07EAE5707E3C}"/>
              </a:ext>
            </a:extLst>
          </p:cNvPr>
          <p:cNvSpPr/>
          <p:nvPr/>
        </p:nvSpPr>
        <p:spPr bwMode="auto">
          <a:xfrm>
            <a:off x="8249875" y="5118346"/>
            <a:ext cx="73152" cy="307698"/>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0" name="Rectangle 379">
            <a:extLst>
              <a:ext uri="{FF2B5EF4-FFF2-40B4-BE49-F238E27FC236}">
                <a16:creationId xmlns:a16="http://schemas.microsoft.com/office/drawing/2014/main" id="{1137EECC-A244-234D-9564-819B7502D86A}"/>
              </a:ext>
            </a:extLst>
          </p:cNvPr>
          <p:cNvSpPr/>
          <p:nvPr/>
        </p:nvSpPr>
        <p:spPr bwMode="auto">
          <a:xfrm>
            <a:off x="8161874" y="5118346"/>
            <a:ext cx="73152" cy="35375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1" name="Rectangle 380">
            <a:extLst>
              <a:ext uri="{FF2B5EF4-FFF2-40B4-BE49-F238E27FC236}">
                <a16:creationId xmlns:a16="http://schemas.microsoft.com/office/drawing/2014/main" id="{47E62BDF-3E58-7043-8D10-0409557F66D2}"/>
              </a:ext>
            </a:extLst>
          </p:cNvPr>
          <p:cNvSpPr/>
          <p:nvPr/>
        </p:nvSpPr>
        <p:spPr bwMode="auto">
          <a:xfrm>
            <a:off x="8073873" y="5119866"/>
            <a:ext cx="73152" cy="36970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2" name="Rectangle 381">
            <a:extLst>
              <a:ext uri="{FF2B5EF4-FFF2-40B4-BE49-F238E27FC236}">
                <a16:creationId xmlns:a16="http://schemas.microsoft.com/office/drawing/2014/main" id="{A7CCF302-141E-544D-B964-7507C4AF3F8F}"/>
              </a:ext>
            </a:extLst>
          </p:cNvPr>
          <p:cNvSpPr/>
          <p:nvPr/>
        </p:nvSpPr>
        <p:spPr bwMode="auto">
          <a:xfrm>
            <a:off x="7985872" y="5123041"/>
            <a:ext cx="73152" cy="36970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3" name="Rectangle 382">
            <a:extLst>
              <a:ext uri="{FF2B5EF4-FFF2-40B4-BE49-F238E27FC236}">
                <a16:creationId xmlns:a16="http://schemas.microsoft.com/office/drawing/2014/main" id="{36BCEEDC-6EC6-5449-8A4B-0D28A375DF1E}"/>
              </a:ext>
            </a:extLst>
          </p:cNvPr>
          <p:cNvSpPr/>
          <p:nvPr/>
        </p:nvSpPr>
        <p:spPr bwMode="auto">
          <a:xfrm>
            <a:off x="7897871" y="5108215"/>
            <a:ext cx="73152" cy="39244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4" name="Rectangle 383">
            <a:extLst>
              <a:ext uri="{FF2B5EF4-FFF2-40B4-BE49-F238E27FC236}">
                <a16:creationId xmlns:a16="http://schemas.microsoft.com/office/drawing/2014/main" id="{6983C64C-2DED-9A44-A296-FE0B850D4D05}"/>
              </a:ext>
            </a:extLst>
          </p:cNvPr>
          <p:cNvSpPr/>
          <p:nvPr/>
        </p:nvSpPr>
        <p:spPr bwMode="auto">
          <a:xfrm>
            <a:off x="7809870" y="5119584"/>
            <a:ext cx="73152" cy="392447"/>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5" name="Rectangle 384">
            <a:extLst>
              <a:ext uri="{FF2B5EF4-FFF2-40B4-BE49-F238E27FC236}">
                <a16:creationId xmlns:a16="http://schemas.microsoft.com/office/drawing/2014/main" id="{97057BC1-E695-A543-9122-8FDA904C772F}"/>
              </a:ext>
            </a:extLst>
          </p:cNvPr>
          <p:cNvSpPr/>
          <p:nvPr/>
        </p:nvSpPr>
        <p:spPr bwMode="auto">
          <a:xfrm>
            <a:off x="7721869" y="5108216"/>
            <a:ext cx="73152" cy="40944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6" name="Rectangle 385">
            <a:extLst>
              <a:ext uri="{FF2B5EF4-FFF2-40B4-BE49-F238E27FC236}">
                <a16:creationId xmlns:a16="http://schemas.microsoft.com/office/drawing/2014/main" id="{CE0A6F10-D014-D545-B07C-B358A6ACD3CD}"/>
              </a:ext>
            </a:extLst>
          </p:cNvPr>
          <p:cNvSpPr/>
          <p:nvPr/>
        </p:nvSpPr>
        <p:spPr bwMode="auto">
          <a:xfrm>
            <a:off x="7633868" y="5108215"/>
            <a:ext cx="73152" cy="43811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7" name="Rectangle 386">
            <a:extLst>
              <a:ext uri="{FF2B5EF4-FFF2-40B4-BE49-F238E27FC236}">
                <a16:creationId xmlns:a16="http://schemas.microsoft.com/office/drawing/2014/main" id="{ECD8539A-A53C-E546-BE5C-6D4DF64F9CD3}"/>
              </a:ext>
            </a:extLst>
          </p:cNvPr>
          <p:cNvSpPr/>
          <p:nvPr/>
        </p:nvSpPr>
        <p:spPr bwMode="auto">
          <a:xfrm>
            <a:off x="7545867" y="5120261"/>
            <a:ext cx="73152" cy="438116"/>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8" name="Rectangle 387">
            <a:extLst>
              <a:ext uri="{FF2B5EF4-FFF2-40B4-BE49-F238E27FC236}">
                <a16:creationId xmlns:a16="http://schemas.microsoft.com/office/drawing/2014/main" id="{89546CD3-CDE4-BE41-A7E0-AD5B3FDBA51D}"/>
              </a:ext>
            </a:extLst>
          </p:cNvPr>
          <p:cNvSpPr/>
          <p:nvPr/>
        </p:nvSpPr>
        <p:spPr bwMode="auto">
          <a:xfrm>
            <a:off x="7457866" y="5108215"/>
            <a:ext cx="73152" cy="455262"/>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9" name="Rectangle 388">
            <a:extLst>
              <a:ext uri="{FF2B5EF4-FFF2-40B4-BE49-F238E27FC236}">
                <a16:creationId xmlns:a16="http://schemas.microsoft.com/office/drawing/2014/main" id="{9FE7ABCC-B5C0-7D4F-B999-FF53E72318FD}"/>
              </a:ext>
            </a:extLst>
          </p:cNvPr>
          <p:cNvSpPr/>
          <p:nvPr/>
        </p:nvSpPr>
        <p:spPr bwMode="auto">
          <a:xfrm>
            <a:off x="3852091" y="5122392"/>
            <a:ext cx="73152" cy="116120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0" name="Rectangle 389">
            <a:extLst>
              <a:ext uri="{FF2B5EF4-FFF2-40B4-BE49-F238E27FC236}">
                <a16:creationId xmlns:a16="http://schemas.microsoft.com/office/drawing/2014/main" id="{D264D443-8ADC-E247-9D03-C6AC74BE5B85}"/>
              </a:ext>
            </a:extLst>
          </p:cNvPr>
          <p:cNvSpPr/>
          <p:nvPr/>
        </p:nvSpPr>
        <p:spPr bwMode="auto">
          <a:xfrm>
            <a:off x="3949236" y="5114999"/>
            <a:ext cx="73152" cy="116120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1" name="Rectangle 390">
            <a:extLst>
              <a:ext uri="{FF2B5EF4-FFF2-40B4-BE49-F238E27FC236}">
                <a16:creationId xmlns:a16="http://schemas.microsoft.com/office/drawing/2014/main" id="{AE4FFA58-278A-DC41-9B42-CF3A06A1FA50}"/>
              </a:ext>
            </a:extLst>
          </p:cNvPr>
          <p:cNvSpPr/>
          <p:nvPr/>
        </p:nvSpPr>
        <p:spPr bwMode="auto">
          <a:xfrm>
            <a:off x="4046381" y="5122206"/>
            <a:ext cx="73152" cy="116120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2" name="Rectangle 391">
            <a:extLst>
              <a:ext uri="{FF2B5EF4-FFF2-40B4-BE49-F238E27FC236}">
                <a16:creationId xmlns:a16="http://schemas.microsoft.com/office/drawing/2014/main" id="{4E35B3F5-5517-164A-8055-2423F9E84141}"/>
              </a:ext>
            </a:extLst>
          </p:cNvPr>
          <p:cNvSpPr/>
          <p:nvPr/>
        </p:nvSpPr>
        <p:spPr bwMode="auto">
          <a:xfrm>
            <a:off x="4240671" y="5118345"/>
            <a:ext cx="73152" cy="11239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3" name="Rectangle 392">
            <a:extLst>
              <a:ext uri="{FF2B5EF4-FFF2-40B4-BE49-F238E27FC236}">
                <a16:creationId xmlns:a16="http://schemas.microsoft.com/office/drawing/2014/main" id="{4B5C4E2E-BA79-4742-B90E-85DA1CC349B5}"/>
              </a:ext>
            </a:extLst>
          </p:cNvPr>
          <p:cNvSpPr/>
          <p:nvPr/>
        </p:nvSpPr>
        <p:spPr bwMode="auto">
          <a:xfrm>
            <a:off x="4143526" y="5118346"/>
            <a:ext cx="73152" cy="11689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4" name="Rectangle 393">
            <a:extLst>
              <a:ext uri="{FF2B5EF4-FFF2-40B4-BE49-F238E27FC236}">
                <a16:creationId xmlns:a16="http://schemas.microsoft.com/office/drawing/2014/main" id="{48946129-ECE0-AA4E-8BA6-851303A5B3EF}"/>
              </a:ext>
            </a:extLst>
          </p:cNvPr>
          <p:cNvSpPr/>
          <p:nvPr/>
        </p:nvSpPr>
        <p:spPr bwMode="auto">
          <a:xfrm>
            <a:off x="4425817" y="5118346"/>
            <a:ext cx="73152" cy="11052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5" name="Rectangle 394">
            <a:extLst>
              <a:ext uri="{FF2B5EF4-FFF2-40B4-BE49-F238E27FC236}">
                <a16:creationId xmlns:a16="http://schemas.microsoft.com/office/drawing/2014/main" id="{FE580F30-76EA-3944-8D27-2C2B15FD6D26}"/>
              </a:ext>
            </a:extLst>
          </p:cNvPr>
          <p:cNvSpPr/>
          <p:nvPr/>
        </p:nvSpPr>
        <p:spPr bwMode="auto">
          <a:xfrm>
            <a:off x="4610963" y="5121682"/>
            <a:ext cx="73152" cy="106676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6" name="Rectangle 395">
            <a:extLst>
              <a:ext uri="{FF2B5EF4-FFF2-40B4-BE49-F238E27FC236}">
                <a16:creationId xmlns:a16="http://schemas.microsoft.com/office/drawing/2014/main" id="{D5E6C46B-D3E1-7F46-9EBA-E03E3EE30488}"/>
              </a:ext>
            </a:extLst>
          </p:cNvPr>
          <p:cNvSpPr/>
          <p:nvPr/>
        </p:nvSpPr>
        <p:spPr bwMode="auto">
          <a:xfrm>
            <a:off x="4708108" y="5121683"/>
            <a:ext cx="73152" cy="106676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7" name="Rectangle 396">
            <a:extLst>
              <a:ext uri="{FF2B5EF4-FFF2-40B4-BE49-F238E27FC236}">
                <a16:creationId xmlns:a16="http://schemas.microsoft.com/office/drawing/2014/main" id="{65DBC7AD-0528-A94C-A724-2EDF8056E144}"/>
              </a:ext>
            </a:extLst>
          </p:cNvPr>
          <p:cNvSpPr/>
          <p:nvPr/>
        </p:nvSpPr>
        <p:spPr bwMode="auto">
          <a:xfrm>
            <a:off x="5069256" y="5118346"/>
            <a:ext cx="73152" cy="106676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8" name="Rectangle 397">
            <a:extLst>
              <a:ext uri="{FF2B5EF4-FFF2-40B4-BE49-F238E27FC236}">
                <a16:creationId xmlns:a16="http://schemas.microsoft.com/office/drawing/2014/main" id="{3DBEEE9F-2994-4341-8F0E-6C382975F164}"/>
              </a:ext>
            </a:extLst>
          </p:cNvPr>
          <p:cNvSpPr/>
          <p:nvPr/>
        </p:nvSpPr>
        <p:spPr bwMode="auto">
          <a:xfrm>
            <a:off x="5342403" y="5118346"/>
            <a:ext cx="73152" cy="10432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9" name="Rectangle 398">
            <a:extLst>
              <a:ext uri="{FF2B5EF4-FFF2-40B4-BE49-F238E27FC236}">
                <a16:creationId xmlns:a16="http://schemas.microsoft.com/office/drawing/2014/main" id="{0E26EE47-3A71-B948-B3C5-EF2BC5C104E5}"/>
              </a:ext>
            </a:extLst>
          </p:cNvPr>
          <p:cNvSpPr/>
          <p:nvPr/>
        </p:nvSpPr>
        <p:spPr bwMode="auto">
          <a:xfrm>
            <a:off x="5439548" y="5118346"/>
            <a:ext cx="73152" cy="10161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0" name="Rectangle 399">
            <a:extLst>
              <a:ext uri="{FF2B5EF4-FFF2-40B4-BE49-F238E27FC236}">
                <a16:creationId xmlns:a16="http://schemas.microsoft.com/office/drawing/2014/main" id="{4626698B-9A60-CC4E-A378-839C349D8F46}"/>
              </a:ext>
            </a:extLst>
          </p:cNvPr>
          <p:cNvSpPr/>
          <p:nvPr/>
        </p:nvSpPr>
        <p:spPr bwMode="auto">
          <a:xfrm>
            <a:off x="5624694" y="5118345"/>
            <a:ext cx="73152" cy="94162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1" name="Rectangle 400">
            <a:extLst>
              <a:ext uri="{FF2B5EF4-FFF2-40B4-BE49-F238E27FC236}">
                <a16:creationId xmlns:a16="http://schemas.microsoft.com/office/drawing/2014/main" id="{AEE3329C-6590-C446-A29E-1E5A50AAA6D5}"/>
              </a:ext>
            </a:extLst>
          </p:cNvPr>
          <p:cNvSpPr/>
          <p:nvPr/>
        </p:nvSpPr>
        <p:spPr bwMode="auto">
          <a:xfrm>
            <a:off x="5721839" y="5108215"/>
            <a:ext cx="73152" cy="9301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2" name="Rectangle 401">
            <a:extLst>
              <a:ext uri="{FF2B5EF4-FFF2-40B4-BE49-F238E27FC236}">
                <a16:creationId xmlns:a16="http://schemas.microsoft.com/office/drawing/2014/main" id="{97C93303-C857-E148-A965-8EC13B645207}"/>
              </a:ext>
            </a:extLst>
          </p:cNvPr>
          <p:cNvSpPr/>
          <p:nvPr/>
        </p:nvSpPr>
        <p:spPr bwMode="auto">
          <a:xfrm>
            <a:off x="5906985" y="5108215"/>
            <a:ext cx="73152" cy="9034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3" name="Rectangle 402">
            <a:extLst>
              <a:ext uri="{FF2B5EF4-FFF2-40B4-BE49-F238E27FC236}">
                <a16:creationId xmlns:a16="http://schemas.microsoft.com/office/drawing/2014/main" id="{48B03A14-BB97-CC42-AF02-5B7F18E75668}"/>
              </a:ext>
            </a:extLst>
          </p:cNvPr>
          <p:cNvSpPr/>
          <p:nvPr/>
        </p:nvSpPr>
        <p:spPr bwMode="auto">
          <a:xfrm>
            <a:off x="6092131" y="5108215"/>
            <a:ext cx="73152" cy="7818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4" name="Rectangle 403">
            <a:extLst>
              <a:ext uri="{FF2B5EF4-FFF2-40B4-BE49-F238E27FC236}">
                <a16:creationId xmlns:a16="http://schemas.microsoft.com/office/drawing/2014/main" id="{707B9296-1FA8-A64B-AB21-4291088D20BB}"/>
              </a:ext>
            </a:extLst>
          </p:cNvPr>
          <p:cNvSpPr/>
          <p:nvPr/>
        </p:nvSpPr>
        <p:spPr bwMode="auto">
          <a:xfrm>
            <a:off x="6453279" y="5108214"/>
            <a:ext cx="73152" cy="64604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5" name="Rectangle 404">
            <a:extLst>
              <a:ext uri="{FF2B5EF4-FFF2-40B4-BE49-F238E27FC236}">
                <a16:creationId xmlns:a16="http://schemas.microsoft.com/office/drawing/2014/main" id="{9E3C7C49-3F5C-0949-80C5-30E6AFB51CC6}"/>
              </a:ext>
            </a:extLst>
          </p:cNvPr>
          <p:cNvSpPr/>
          <p:nvPr/>
        </p:nvSpPr>
        <p:spPr bwMode="auto">
          <a:xfrm>
            <a:off x="6726426" y="5108215"/>
            <a:ext cx="73152" cy="59366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6" name="Rectangle 405">
            <a:extLst>
              <a:ext uri="{FF2B5EF4-FFF2-40B4-BE49-F238E27FC236}">
                <a16:creationId xmlns:a16="http://schemas.microsoft.com/office/drawing/2014/main" id="{986EFA68-62FA-7640-9F2F-130CF9D23825}"/>
              </a:ext>
            </a:extLst>
          </p:cNvPr>
          <p:cNvSpPr/>
          <p:nvPr/>
        </p:nvSpPr>
        <p:spPr bwMode="auto">
          <a:xfrm>
            <a:off x="6823571" y="5108215"/>
            <a:ext cx="73152" cy="59366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7" name="Rectangle 406">
            <a:extLst>
              <a:ext uri="{FF2B5EF4-FFF2-40B4-BE49-F238E27FC236}">
                <a16:creationId xmlns:a16="http://schemas.microsoft.com/office/drawing/2014/main" id="{667FE79C-D528-824B-9A51-F47CC1A99C72}"/>
              </a:ext>
            </a:extLst>
          </p:cNvPr>
          <p:cNvSpPr/>
          <p:nvPr/>
        </p:nvSpPr>
        <p:spPr bwMode="auto">
          <a:xfrm>
            <a:off x="7096718" y="5108215"/>
            <a:ext cx="73152" cy="51698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66" name="Straight Connector 165">
            <a:extLst>
              <a:ext uri="{FF2B5EF4-FFF2-40B4-BE49-F238E27FC236}">
                <a16:creationId xmlns:a16="http://schemas.microsoft.com/office/drawing/2014/main" id="{C6958EE7-BE5B-0B4D-B9AF-1624165E1B22}"/>
              </a:ext>
            </a:extLst>
          </p:cNvPr>
          <p:cNvCxnSpPr>
            <a:cxnSpLocks/>
          </p:cNvCxnSpPr>
          <p:nvPr/>
        </p:nvCxnSpPr>
        <p:spPr bwMode="auto">
          <a:xfrm>
            <a:off x="3811259" y="5112111"/>
            <a:ext cx="5068800" cy="0"/>
          </a:xfrm>
          <a:prstGeom prst="line">
            <a:avLst/>
          </a:prstGeom>
          <a:noFill/>
          <a:ln w="28575" cap="flat" cmpd="sng" algn="ctr">
            <a:solidFill>
              <a:schemeClr val="bg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193B8C1E-EA50-F848-98B0-EA84FBB40657}"/>
              </a:ext>
            </a:extLst>
          </p:cNvPr>
          <p:cNvCxnSpPr>
            <a:cxnSpLocks/>
          </p:cNvCxnSpPr>
          <p:nvPr/>
        </p:nvCxnSpPr>
        <p:spPr bwMode="auto">
          <a:xfrm>
            <a:off x="3811259" y="5692844"/>
            <a:ext cx="5068800" cy="0"/>
          </a:xfrm>
          <a:prstGeom prst="line">
            <a:avLst/>
          </a:prstGeom>
          <a:noFill/>
          <a:ln w="28575" cap="flat" cmpd="sng" algn="ctr">
            <a:solidFill>
              <a:schemeClr val="bg1"/>
            </a:solidFill>
            <a:prstDash val="sysDot"/>
            <a:round/>
            <a:headEnd type="none" w="med" len="med"/>
            <a:tailEnd type="none" w="med" len="med"/>
          </a:ln>
          <a:effectLst/>
        </p:spPr>
      </p:cxnSp>
      <p:cxnSp>
        <p:nvCxnSpPr>
          <p:cNvPr id="168" name="Straight Connector 167">
            <a:extLst>
              <a:ext uri="{FF2B5EF4-FFF2-40B4-BE49-F238E27FC236}">
                <a16:creationId xmlns:a16="http://schemas.microsoft.com/office/drawing/2014/main" id="{593CE665-184F-1A45-A272-CAA08797D13E}"/>
              </a:ext>
            </a:extLst>
          </p:cNvPr>
          <p:cNvCxnSpPr>
            <a:cxnSpLocks/>
          </p:cNvCxnSpPr>
          <p:nvPr/>
        </p:nvCxnSpPr>
        <p:spPr bwMode="auto">
          <a:xfrm>
            <a:off x="3811259" y="6280244"/>
            <a:ext cx="5068800" cy="0"/>
          </a:xfrm>
          <a:prstGeom prst="line">
            <a:avLst/>
          </a:prstGeom>
          <a:noFill/>
          <a:ln w="28575" cap="flat" cmpd="sng" algn="ctr">
            <a:solidFill>
              <a:schemeClr val="bg1"/>
            </a:solidFill>
            <a:prstDash val="sysDot"/>
            <a:round/>
            <a:headEnd type="none" w="med" len="med"/>
            <a:tailEnd type="none" w="med" len="med"/>
          </a:ln>
          <a:effectLst/>
        </p:spPr>
      </p:cxnSp>
      <p:sp>
        <p:nvSpPr>
          <p:cNvPr id="176" name="TextBox 175">
            <a:extLst>
              <a:ext uri="{FF2B5EF4-FFF2-40B4-BE49-F238E27FC236}">
                <a16:creationId xmlns:a16="http://schemas.microsoft.com/office/drawing/2014/main" id="{CD03CF1F-63C0-FE41-889E-B7CE69F4DCF3}"/>
              </a:ext>
            </a:extLst>
          </p:cNvPr>
          <p:cNvSpPr txBox="1"/>
          <p:nvPr/>
        </p:nvSpPr>
        <p:spPr bwMode="auto">
          <a:xfrm>
            <a:off x="5740788" y="6371100"/>
            <a:ext cx="21593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i="1" dirty="0">
                <a:solidFill>
                  <a:schemeClr val="bg1"/>
                </a:solidFill>
                <a:latin typeface="Calibri" panose="020F0502020204030204" pitchFamily="34" charset="0"/>
              </a:rPr>
              <a:t>KIT</a:t>
            </a:r>
            <a:r>
              <a:rPr lang="en-US" sz="1200" b="0" dirty="0">
                <a:solidFill>
                  <a:schemeClr val="bg1"/>
                </a:solidFill>
                <a:latin typeface="Calibri" panose="020F0502020204030204" pitchFamily="34" charset="0"/>
              </a:rPr>
              <a:t> D816V VAF &lt;1%</a:t>
            </a:r>
            <a:endParaRPr lang="en-US" sz="1200" b="0" baseline="30000" dirty="0">
              <a:solidFill>
                <a:schemeClr val="bg1"/>
              </a:solidFill>
              <a:latin typeface="Calibri" panose="020F0502020204030204" pitchFamily="34" charset="0"/>
            </a:endParaRPr>
          </a:p>
        </p:txBody>
      </p:sp>
      <p:sp>
        <p:nvSpPr>
          <p:cNvPr id="177" name="Rectangle 176">
            <a:extLst>
              <a:ext uri="{FF2B5EF4-FFF2-40B4-BE49-F238E27FC236}">
                <a16:creationId xmlns:a16="http://schemas.microsoft.com/office/drawing/2014/main" id="{097AED7C-1857-C742-8D11-4CC773F49056}"/>
              </a:ext>
            </a:extLst>
          </p:cNvPr>
          <p:cNvSpPr/>
          <p:nvPr/>
        </p:nvSpPr>
        <p:spPr bwMode="auto">
          <a:xfrm>
            <a:off x="5661407" y="6450533"/>
            <a:ext cx="108000" cy="1080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 name="TextBox 185">
            <a:extLst>
              <a:ext uri="{FF2B5EF4-FFF2-40B4-BE49-F238E27FC236}">
                <a16:creationId xmlns:a16="http://schemas.microsoft.com/office/drawing/2014/main" id="{744158D5-9FC4-4044-AA24-C85CABCEDCB1}"/>
              </a:ext>
            </a:extLst>
          </p:cNvPr>
          <p:cNvSpPr txBox="1"/>
          <p:nvPr/>
        </p:nvSpPr>
        <p:spPr bwMode="auto">
          <a:xfrm>
            <a:off x="3887871"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87" name="TextBox 186">
            <a:extLst>
              <a:ext uri="{FF2B5EF4-FFF2-40B4-BE49-F238E27FC236}">
                <a16:creationId xmlns:a16="http://schemas.microsoft.com/office/drawing/2014/main" id="{4A1443C0-55AE-0146-89D8-6AD095E6C693}"/>
              </a:ext>
            </a:extLst>
          </p:cNvPr>
          <p:cNvSpPr txBox="1"/>
          <p:nvPr/>
        </p:nvSpPr>
        <p:spPr bwMode="auto">
          <a:xfrm>
            <a:off x="3978814"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88" name="TextBox 187">
            <a:extLst>
              <a:ext uri="{FF2B5EF4-FFF2-40B4-BE49-F238E27FC236}">
                <a16:creationId xmlns:a16="http://schemas.microsoft.com/office/drawing/2014/main" id="{C30B0E27-D548-4144-BBC5-3E51D1FDB05F}"/>
              </a:ext>
            </a:extLst>
          </p:cNvPr>
          <p:cNvSpPr txBox="1"/>
          <p:nvPr/>
        </p:nvSpPr>
        <p:spPr bwMode="auto">
          <a:xfrm>
            <a:off x="4069757"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89" name="TextBox 188">
            <a:extLst>
              <a:ext uri="{FF2B5EF4-FFF2-40B4-BE49-F238E27FC236}">
                <a16:creationId xmlns:a16="http://schemas.microsoft.com/office/drawing/2014/main" id="{650FCA0A-DD04-8E43-84C7-58D82B073CD4}"/>
              </a:ext>
            </a:extLst>
          </p:cNvPr>
          <p:cNvSpPr txBox="1"/>
          <p:nvPr/>
        </p:nvSpPr>
        <p:spPr bwMode="auto">
          <a:xfrm>
            <a:off x="4251643"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0" name="TextBox 189">
            <a:extLst>
              <a:ext uri="{FF2B5EF4-FFF2-40B4-BE49-F238E27FC236}">
                <a16:creationId xmlns:a16="http://schemas.microsoft.com/office/drawing/2014/main" id="{3C3381A1-5C58-A345-AC39-90195EFACEC2}"/>
              </a:ext>
            </a:extLst>
          </p:cNvPr>
          <p:cNvSpPr txBox="1"/>
          <p:nvPr/>
        </p:nvSpPr>
        <p:spPr bwMode="auto">
          <a:xfrm>
            <a:off x="4615415"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1" name="TextBox 190">
            <a:extLst>
              <a:ext uri="{FF2B5EF4-FFF2-40B4-BE49-F238E27FC236}">
                <a16:creationId xmlns:a16="http://schemas.microsoft.com/office/drawing/2014/main" id="{BC3F6401-4523-F946-93CB-67E7686A002E}"/>
              </a:ext>
            </a:extLst>
          </p:cNvPr>
          <p:cNvSpPr txBox="1"/>
          <p:nvPr/>
        </p:nvSpPr>
        <p:spPr bwMode="auto">
          <a:xfrm>
            <a:off x="4524472"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2" name="TextBox 191">
            <a:extLst>
              <a:ext uri="{FF2B5EF4-FFF2-40B4-BE49-F238E27FC236}">
                <a16:creationId xmlns:a16="http://schemas.microsoft.com/office/drawing/2014/main" id="{2C20726A-94C5-9241-BE11-EDA8C4398F1E}"/>
              </a:ext>
            </a:extLst>
          </p:cNvPr>
          <p:cNvSpPr txBox="1"/>
          <p:nvPr/>
        </p:nvSpPr>
        <p:spPr bwMode="auto">
          <a:xfrm>
            <a:off x="4160700"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3" name="TextBox 192">
            <a:extLst>
              <a:ext uri="{FF2B5EF4-FFF2-40B4-BE49-F238E27FC236}">
                <a16:creationId xmlns:a16="http://schemas.microsoft.com/office/drawing/2014/main" id="{BD71FA90-0F30-5A46-BE60-B81E83CA7FAD}"/>
              </a:ext>
            </a:extLst>
          </p:cNvPr>
          <p:cNvSpPr txBox="1"/>
          <p:nvPr/>
        </p:nvSpPr>
        <p:spPr bwMode="auto">
          <a:xfrm>
            <a:off x="4342586"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4" name="TextBox 193">
            <a:extLst>
              <a:ext uri="{FF2B5EF4-FFF2-40B4-BE49-F238E27FC236}">
                <a16:creationId xmlns:a16="http://schemas.microsoft.com/office/drawing/2014/main" id="{98C5F000-CC3C-E242-9D6C-61ADC7708629}"/>
              </a:ext>
            </a:extLst>
          </p:cNvPr>
          <p:cNvSpPr txBox="1"/>
          <p:nvPr/>
        </p:nvSpPr>
        <p:spPr bwMode="auto">
          <a:xfrm>
            <a:off x="4433529"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5" name="TextBox 194">
            <a:extLst>
              <a:ext uri="{FF2B5EF4-FFF2-40B4-BE49-F238E27FC236}">
                <a16:creationId xmlns:a16="http://schemas.microsoft.com/office/drawing/2014/main" id="{2D87FE6C-DD99-954A-9745-930C84DDFCE6}"/>
              </a:ext>
            </a:extLst>
          </p:cNvPr>
          <p:cNvSpPr txBox="1"/>
          <p:nvPr/>
        </p:nvSpPr>
        <p:spPr bwMode="auto">
          <a:xfrm>
            <a:off x="4706358"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196" name="TextBox 195">
            <a:extLst>
              <a:ext uri="{FF2B5EF4-FFF2-40B4-BE49-F238E27FC236}">
                <a16:creationId xmlns:a16="http://schemas.microsoft.com/office/drawing/2014/main" id="{2E7694E6-519A-504A-BF9A-F5EC38057D8C}"/>
              </a:ext>
            </a:extLst>
          </p:cNvPr>
          <p:cNvSpPr txBox="1"/>
          <p:nvPr/>
        </p:nvSpPr>
        <p:spPr bwMode="auto">
          <a:xfrm>
            <a:off x="4797301"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7" name="TextBox 196">
            <a:extLst>
              <a:ext uri="{FF2B5EF4-FFF2-40B4-BE49-F238E27FC236}">
                <a16:creationId xmlns:a16="http://schemas.microsoft.com/office/drawing/2014/main" id="{5CA0BD4A-1601-114F-9DA4-45BB6742DAA7}"/>
              </a:ext>
            </a:extLst>
          </p:cNvPr>
          <p:cNvSpPr txBox="1"/>
          <p:nvPr/>
        </p:nvSpPr>
        <p:spPr bwMode="auto">
          <a:xfrm>
            <a:off x="4979187"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8" name="TextBox 197">
            <a:extLst>
              <a:ext uri="{FF2B5EF4-FFF2-40B4-BE49-F238E27FC236}">
                <a16:creationId xmlns:a16="http://schemas.microsoft.com/office/drawing/2014/main" id="{43A812BE-B280-7542-86C0-85797875BE0C}"/>
              </a:ext>
            </a:extLst>
          </p:cNvPr>
          <p:cNvSpPr txBox="1"/>
          <p:nvPr/>
        </p:nvSpPr>
        <p:spPr bwMode="auto">
          <a:xfrm>
            <a:off x="5252016"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199" name="TextBox 198">
            <a:extLst>
              <a:ext uri="{FF2B5EF4-FFF2-40B4-BE49-F238E27FC236}">
                <a16:creationId xmlns:a16="http://schemas.microsoft.com/office/drawing/2014/main" id="{913EB1A7-8612-114C-85AF-467207AEE542}"/>
              </a:ext>
            </a:extLst>
          </p:cNvPr>
          <p:cNvSpPr txBox="1"/>
          <p:nvPr/>
        </p:nvSpPr>
        <p:spPr bwMode="auto">
          <a:xfrm>
            <a:off x="5342959"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00" name="TextBox 199">
            <a:extLst>
              <a:ext uri="{FF2B5EF4-FFF2-40B4-BE49-F238E27FC236}">
                <a16:creationId xmlns:a16="http://schemas.microsoft.com/office/drawing/2014/main" id="{7AA3C241-9F42-0840-A9BD-1A8E1FD132A2}"/>
              </a:ext>
            </a:extLst>
          </p:cNvPr>
          <p:cNvSpPr txBox="1"/>
          <p:nvPr/>
        </p:nvSpPr>
        <p:spPr bwMode="auto">
          <a:xfrm>
            <a:off x="4888244"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01" name="TextBox 200">
            <a:extLst>
              <a:ext uri="{FF2B5EF4-FFF2-40B4-BE49-F238E27FC236}">
                <a16:creationId xmlns:a16="http://schemas.microsoft.com/office/drawing/2014/main" id="{0C91DE67-C04E-994E-BD50-6D91D042F5CA}"/>
              </a:ext>
            </a:extLst>
          </p:cNvPr>
          <p:cNvSpPr txBox="1"/>
          <p:nvPr/>
        </p:nvSpPr>
        <p:spPr bwMode="auto">
          <a:xfrm>
            <a:off x="5070130"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02" name="TextBox 201">
            <a:extLst>
              <a:ext uri="{FF2B5EF4-FFF2-40B4-BE49-F238E27FC236}">
                <a16:creationId xmlns:a16="http://schemas.microsoft.com/office/drawing/2014/main" id="{701761CF-74B7-2A4A-A2CC-24D3E1D9B426}"/>
              </a:ext>
            </a:extLst>
          </p:cNvPr>
          <p:cNvSpPr txBox="1"/>
          <p:nvPr/>
        </p:nvSpPr>
        <p:spPr bwMode="auto">
          <a:xfrm>
            <a:off x="5161073"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03" name="TextBox 202">
            <a:extLst>
              <a:ext uri="{FF2B5EF4-FFF2-40B4-BE49-F238E27FC236}">
                <a16:creationId xmlns:a16="http://schemas.microsoft.com/office/drawing/2014/main" id="{D224CD32-B137-4F43-B18C-B98934B988AE}"/>
              </a:ext>
            </a:extLst>
          </p:cNvPr>
          <p:cNvSpPr txBox="1"/>
          <p:nvPr/>
        </p:nvSpPr>
        <p:spPr bwMode="auto">
          <a:xfrm>
            <a:off x="5706731"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04" name="TextBox 203">
            <a:extLst>
              <a:ext uri="{FF2B5EF4-FFF2-40B4-BE49-F238E27FC236}">
                <a16:creationId xmlns:a16="http://schemas.microsoft.com/office/drawing/2014/main" id="{A82A7875-F030-4340-8485-CB748CE5F087}"/>
              </a:ext>
            </a:extLst>
          </p:cNvPr>
          <p:cNvSpPr txBox="1"/>
          <p:nvPr/>
        </p:nvSpPr>
        <p:spPr bwMode="auto">
          <a:xfrm>
            <a:off x="5615788"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05" name="TextBox 204">
            <a:extLst>
              <a:ext uri="{FF2B5EF4-FFF2-40B4-BE49-F238E27FC236}">
                <a16:creationId xmlns:a16="http://schemas.microsoft.com/office/drawing/2014/main" id="{A947AE7D-A00C-5644-B65A-905F76029F3E}"/>
              </a:ext>
            </a:extLst>
          </p:cNvPr>
          <p:cNvSpPr txBox="1"/>
          <p:nvPr/>
        </p:nvSpPr>
        <p:spPr bwMode="auto">
          <a:xfrm>
            <a:off x="5797674"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206" name="TextBox 205">
            <a:extLst>
              <a:ext uri="{FF2B5EF4-FFF2-40B4-BE49-F238E27FC236}">
                <a16:creationId xmlns:a16="http://schemas.microsoft.com/office/drawing/2014/main" id="{B1009895-5755-DF47-8F61-5CC38CBE20AE}"/>
              </a:ext>
            </a:extLst>
          </p:cNvPr>
          <p:cNvSpPr txBox="1"/>
          <p:nvPr/>
        </p:nvSpPr>
        <p:spPr bwMode="auto">
          <a:xfrm>
            <a:off x="5888617"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07" name="TextBox 206">
            <a:extLst>
              <a:ext uri="{FF2B5EF4-FFF2-40B4-BE49-F238E27FC236}">
                <a16:creationId xmlns:a16="http://schemas.microsoft.com/office/drawing/2014/main" id="{576B42F7-B52B-8944-A471-F73F2DDA8734}"/>
              </a:ext>
            </a:extLst>
          </p:cNvPr>
          <p:cNvSpPr txBox="1"/>
          <p:nvPr/>
        </p:nvSpPr>
        <p:spPr bwMode="auto">
          <a:xfrm>
            <a:off x="6161446"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08" name="TextBox 207">
            <a:extLst>
              <a:ext uri="{FF2B5EF4-FFF2-40B4-BE49-F238E27FC236}">
                <a16:creationId xmlns:a16="http://schemas.microsoft.com/office/drawing/2014/main" id="{7879B531-9EB3-F943-879D-563D1583A2C3}"/>
              </a:ext>
            </a:extLst>
          </p:cNvPr>
          <p:cNvSpPr txBox="1"/>
          <p:nvPr/>
        </p:nvSpPr>
        <p:spPr bwMode="auto">
          <a:xfrm>
            <a:off x="7343705"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09" name="TextBox 208">
            <a:extLst>
              <a:ext uri="{FF2B5EF4-FFF2-40B4-BE49-F238E27FC236}">
                <a16:creationId xmlns:a16="http://schemas.microsoft.com/office/drawing/2014/main" id="{737DE0DF-7814-B343-BECE-E714F7D90071}"/>
              </a:ext>
            </a:extLst>
          </p:cNvPr>
          <p:cNvSpPr txBox="1"/>
          <p:nvPr/>
        </p:nvSpPr>
        <p:spPr bwMode="auto">
          <a:xfrm>
            <a:off x="7252762"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10" name="TextBox 209">
            <a:extLst>
              <a:ext uri="{FF2B5EF4-FFF2-40B4-BE49-F238E27FC236}">
                <a16:creationId xmlns:a16="http://schemas.microsoft.com/office/drawing/2014/main" id="{5616A6FB-315C-6240-9C9E-A40B47AF7551}"/>
              </a:ext>
            </a:extLst>
          </p:cNvPr>
          <p:cNvSpPr txBox="1"/>
          <p:nvPr/>
        </p:nvSpPr>
        <p:spPr bwMode="auto">
          <a:xfrm>
            <a:off x="7616534"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11" name="TextBox 210">
            <a:extLst>
              <a:ext uri="{FF2B5EF4-FFF2-40B4-BE49-F238E27FC236}">
                <a16:creationId xmlns:a16="http://schemas.microsoft.com/office/drawing/2014/main" id="{DFACE87D-3562-884A-B3B9-9F13F4ABB099}"/>
              </a:ext>
            </a:extLst>
          </p:cNvPr>
          <p:cNvSpPr txBox="1"/>
          <p:nvPr/>
        </p:nvSpPr>
        <p:spPr bwMode="auto">
          <a:xfrm>
            <a:off x="7434648"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12" name="TextBox 211">
            <a:extLst>
              <a:ext uri="{FF2B5EF4-FFF2-40B4-BE49-F238E27FC236}">
                <a16:creationId xmlns:a16="http://schemas.microsoft.com/office/drawing/2014/main" id="{CB86DE6F-3954-FE45-A23E-2B9C5F747A1F}"/>
              </a:ext>
            </a:extLst>
          </p:cNvPr>
          <p:cNvSpPr txBox="1"/>
          <p:nvPr/>
        </p:nvSpPr>
        <p:spPr bwMode="auto">
          <a:xfrm>
            <a:off x="7798420"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13" name="TextBox 212">
            <a:extLst>
              <a:ext uri="{FF2B5EF4-FFF2-40B4-BE49-F238E27FC236}">
                <a16:creationId xmlns:a16="http://schemas.microsoft.com/office/drawing/2014/main" id="{3E2ED257-F2B3-6B47-9FC4-BCBCF32AE297}"/>
              </a:ext>
            </a:extLst>
          </p:cNvPr>
          <p:cNvSpPr txBox="1"/>
          <p:nvPr/>
        </p:nvSpPr>
        <p:spPr bwMode="auto">
          <a:xfrm>
            <a:off x="7889363"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14" name="TextBox 213">
            <a:extLst>
              <a:ext uri="{FF2B5EF4-FFF2-40B4-BE49-F238E27FC236}">
                <a16:creationId xmlns:a16="http://schemas.microsoft.com/office/drawing/2014/main" id="{20871602-10C3-564D-B3B9-98A02FD4CF74}"/>
              </a:ext>
            </a:extLst>
          </p:cNvPr>
          <p:cNvSpPr txBox="1"/>
          <p:nvPr/>
        </p:nvSpPr>
        <p:spPr bwMode="auto">
          <a:xfrm>
            <a:off x="8162192"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215" name="TextBox 214">
            <a:extLst>
              <a:ext uri="{FF2B5EF4-FFF2-40B4-BE49-F238E27FC236}">
                <a16:creationId xmlns:a16="http://schemas.microsoft.com/office/drawing/2014/main" id="{AA0D51D6-2390-754B-AB64-BD737EED92AF}"/>
              </a:ext>
            </a:extLst>
          </p:cNvPr>
          <p:cNvSpPr txBox="1"/>
          <p:nvPr/>
        </p:nvSpPr>
        <p:spPr bwMode="auto">
          <a:xfrm>
            <a:off x="8253135"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16" name="TextBox 215">
            <a:extLst>
              <a:ext uri="{FF2B5EF4-FFF2-40B4-BE49-F238E27FC236}">
                <a16:creationId xmlns:a16="http://schemas.microsoft.com/office/drawing/2014/main" id="{19A77727-3C7B-944C-A85C-1E1FF3ED492E}"/>
              </a:ext>
            </a:extLst>
          </p:cNvPr>
          <p:cNvSpPr txBox="1"/>
          <p:nvPr/>
        </p:nvSpPr>
        <p:spPr bwMode="auto">
          <a:xfrm>
            <a:off x="8435021"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217" name="TextBox 216">
            <a:extLst>
              <a:ext uri="{FF2B5EF4-FFF2-40B4-BE49-F238E27FC236}">
                <a16:creationId xmlns:a16="http://schemas.microsoft.com/office/drawing/2014/main" id="{C9C6A762-C762-0A4A-9603-9808ABC1221C}"/>
              </a:ext>
            </a:extLst>
          </p:cNvPr>
          <p:cNvSpPr txBox="1"/>
          <p:nvPr/>
        </p:nvSpPr>
        <p:spPr bwMode="auto">
          <a:xfrm>
            <a:off x="6070503"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18" name="TextBox 217">
            <a:extLst>
              <a:ext uri="{FF2B5EF4-FFF2-40B4-BE49-F238E27FC236}">
                <a16:creationId xmlns:a16="http://schemas.microsoft.com/office/drawing/2014/main" id="{696D4481-B68B-CE45-9830-F560A43E3282}"/>
              </a:ext>
            </a:extLst>
          </p:cNvPr>
          <p:cNvSpPr txBox="1"/>
          <p:nvPr/>
        </p:nvSpPr>
        <p:spPr bwMode="auto">
          <a:xfrm>
            <a:off x="5979560"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219" name="TextBox 218">
            <a:extLst>
              <a:ext uri="{FF2B5EF4-FFF2-40B4-BE49-F238E27FC236}">
                <a16:creationId xmlns:a16="http://schemas.microsoft.com/office/drawing/2014/main" id="{D578E4F4-C0A4-FB4A-AEF8-15E3C4C114EF}"/>
              </a:ext>
            </a:extLst>
          </p:cNvPr>
          <p:cNvSpPr txBox="1"/>
          <p:nvPr/>
        </p:nvSpPr>
        <p:spPr bwMode="auto">
          <a:xfrm>
            <a:off x="7707477"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220" name="TextBox 219">
            <a:extLst>
              <a:ext uri="{FF2B5EF4-FFF2-40B4-BE49-F238E27FC236}">
                <a16:creationId xmlns:a16="http://schemas.microsoft.com/office/drawing/2014/main" id="{CFC58513-D71E-EC4F-BABA-08BC0419100F}"/>
              </a:ext>
            </a:extLst>
          </p:cNvPr>
          <p:cNvSpPr txBox="1"/>
          <p:nvPr/>
        </p:nvSpPr>
        <p:spPr bwMode="auto">
          <a:xfrm>
            <a:off x="7980306"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21" name="TextBox 220">
            <a:extLst>
              <a:ext uri="{FF2B5EF4-FFF2-40B4-BE49-F238E27FC236}">
                <a16:creationId xmlns:a16="http://schemas.microsoft.com/office/drawing/2014/main" id="{74A6598C-AC2B-3540-8B3A-7E1B6E776D5D}"/>
              </a:ext>
            </a:extLst>
          </p:cNvPr>
          <p:cNvSpPr txBox="1"/>
          <p:nvPr/>
        </p:nvSpPr>
        <p:spPr bwMode="auto">
          <a:xfrm>
            <a:off x="8071249"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22" name="TextBox 221">
            <a:extLst>
              <a:ext uri="{FF2B5EF4-FFF2-40B4-BE49-F238E27FC236}">
                <a16:creationId xmlns:a16="http://schemas.microsoft.com/office/drawing/2014/main" id="{D391D4E5-1238-8D47-A23B-57F929422DED}"/>
              </a:ext>
            </a:extLst>
          </p:cNvPr>
          <p:cNvSpPr txBox="1"/>
          <p:nvPr/>
        </p:nvSpPr>
        <p:spPr bwMode="auto">
          <a:xfrm>
            <a:off x="8344078"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23" name="TextBox 222">
            <a:extLst>
              <a:ext uri="{FF2B5EF4-FFF2-40B4-BE49-F238E27FC236}">
                <a16:creationId xmlns:a16="http://schemas.microsoft.com/office/drawing/2014/main" id="{B0B6BAD9-EB4B-4E4E-B7A6-D921B04A2B19}"/>
              </a:ext>
            </a:extLst>
          </p:cNvPr>
          <p:cNvSpPr txBox="1"/>
          <p:nvPr/>
        </p:nvSpPr>
        <p:spPr bwMode="auto">
          <a:xfrm>
            <a:off x="8707860"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24" name="TextBox 223">
            <a:extLst>
              <a:ext uri="{FF2B5EF4-FFF2-40B4-BE49-F238E27FC236}">
                <a16:creationId xmlns:a16="http://schemas.microsoft.com/office/drawing/2014/main" id="{2C4F3EE1-0317-494B-BDEE-4373B731D344}"/>
              </a:ext>
            </a:extLst>
          </p:cNvPr>
          <p:cNvSpPr txBox="1"/>
          <p:nvPr/>
        </p:nvSpPr>
        <p:spPr bwMode="auto">
          <a:xfrm>
            <a:off x="8525964"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25" name="TextBox 224">
            <a:extLst>
              <a:ext uri="{FF2B5EF4-FFF2-40B4-BE49-F238E27FC236}">
                <a16:creationId xmlns:a16="http://schemas.microsoft.com/office/drawing/2014/main" id="{F533ADAF-8980-6B4A-9BBD-47A02113A329}"/>
              </a:ext>
            </a:extLst>
          </p:cNvPr>
          <p:cNvSpPr txBox="1"/>
          <p:nvPr/>
        </p:nvSpPr>
        <p:spPr bwMode="auto">
          <a:xfrm>
            <a:off x="6252389"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A</a:t>
            </a:r>
          </a:p>
        </p:txBody>
      </p:sp>
      <p:sp>
        <p:nvSpPr>
          <p:cNvPr id="226" name="TextBox 225">
            <a:extLst>
              <a:ext uri="{FF2B5EF4-FFF2-40B4-BE49-F238E27FC236}">
                <a16:creationId xmlns:a16="http://schemas.microsoft.com/office/drawing/2014/main" id="{E4ECB609-2234-8D4E-8602-413C9F0C740F}"/>
              </a:ext>
            </a:extLst>
          </p:cNvPr>
          <p:cNvSpPr txBox="1"/>
          <p:nvPr/>
        </p:nvSpPr>
        <p:spPr bwMode="auto">
          <a:xfrm>
            <a:off x="6434275"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27" name="TextBox 226">
            <a:extLst>
              <a:ext uri="{FF2B5EF4-FFF2-40B4-BE49-F238E27FC236}">
                <a16:creationId xmlns:a16="http://schemas.microsoft.com/office/drawing/2014/main" id="{013F6A33-0854-0149-8E47-497240B539C6}"/>
              </a:ext>
            </a:extLst>
          </p:cNvPr>
          <p:cNvSpPr txBox="1"/>
          <p:nvPr/>
        </p:nvSpPr>
        <p:spPr bwMode="auto">
          <a:xfrm>
            <a:off x="6525218"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28" name="TextBox 227">
            <a:extLst>
              <a:ext uri="{FF2B5EF4-FFF2-40B4-BE49-F238E27FC236}">
                <a16:creationId xmlns:a16="http://schemas.microsoft.com/office/drawing/2014/main" id="{3AFEA64E-7586-3F45-98C1-B3AEA8E6EAC0}"/>
              </a:ext>
            </a:extLst>
          </p:cNvPr>
          <p:cNvSpPr txBox="1"/>
          <p:nvPr/>
        </p:nvSpPr>
        <p:spPr bwMode="auto">
          <a:xfrm>
            <a:off x="6798047"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29" name="TextBox 228">
            <a:extLst>
              <a:ext uri="{FF2B5EF4-FFF2-40B4-BE49-F238E27FC236}">
                <a16:creationId xmlns:a16="http://schemas.microsoft.com/office/drawing/2014/main" id="{40C877AE-50CC-E645-B665-94D233074B7D}"/>
              </a:ext>
            </a:extLst>
          </p:cNvPr>
          <p:cNvSpPr txBox="1"/>
          <p:nvPr/>
        </p:nvSpPr>
        <p:spPr bwMode="auto">
          <a:xfrm>
            <a:off x="6979933"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30" name="TextBox 229">
            <a:extLst>
              <a:ext uri="{FF2B5EF4-FFF2-40B4-BE49-F238E27FC236}">
                <a16:creationId xmlns:a16="http://schemas.microsoft.com/office/drawing/2014/main" id="{6E79CB33-947A-8D46-84F7-5B5DBC951C44}"/>
              </a:ext>
            </a:extLst>
          </p:cNvPr>
          <p:cNvSpPr txBox="1"/>
          <p:nvPr/>
        </p:nvSpPr>
        <p:spPr bwMode="auto">
          <a:xfrm>
            <a:off x="7161819"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31" name="TextBox 230">
            <a:extLst>
              <a:ext uri="{FF2B5EF4-FFF2-40B4-BE49-F238E27FC236}">
                <a16:creationId xmlns:a16="http://schemas.microsoft.com/office/drawing/2014/main" id="{B3B84E1A-927E-6F4A-8DE8-64EE56CBD77A}"/>
              </a:ext>
            </a:extLst>
          </p:cNvPr>
          <p:cNvSpPr txBox="1"/>
          <p:nvPr/>
        </p:nvSpPr>
        <p:spPr bwMode="auto">
          <a:xfrm>
            <a:off x="6343332"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32" name="TextBox 231">
            <a:extLst>
              <a:ext uri="{FF2B5EF4-FFF2-40B4-BE49-F238E27FC236}">
                <a16:creationId xmlns:a16="http://schemas.microsoft.com/office/drawing/2014/main" id="{F8F00564-4AE7-B846-8A75-C966D327CCA6}"/>
              </a:ext>
            </a:extLst>
          </p:cNvPr>
          <p:cNvSpPr txBox="1"/>
          <p:nvPr/>
        </p:nvSpPr>
        <p:spPr bwMode="auto">
          <a:xfrm>
            <a:off x="6707104"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33" name="TextBox 232">
            <a:extLst>
              <a:ext uri="{FF2B5EF4-FFF2-40B4-BE49-F238E27FC236}">
                <a16:creationId xmlns:a16="http://schemas.microsoft.com/office/drawing/2014/main" id="{A352F9C6-FCF0-CF47-BF00-C5670078E130}"/>
              </a:ext>
            </a:extLst>
          </p:cNvPr>
          <p:cNvSpPr txBox="1"/>
          <p:nvPr/>
        </p:nvSpPr>
        <p:spPr bwMode="auto">
          <a:xfrm>
            <a:off x="6888990"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34" name="TextBox 233">
            <a:extLst>
              <a:ext uri="{FF2B5EF4-FFF2-40B4-BE49-F238E27FC236}">
                <a16:creationId xmlns:a16="http://schemas.microsoft.com/office/drawing/2014/main" id="{726EE822-4929-FB42-8FE7-85BC4D57ABDD}"/>
              </a:ext>
            </a:extLst>
          </p:cNvPr>
          <p:cNvSpPr txBox="1"/>
          <p:nvPr/>
        </p:nvSpPr>
        <p:spPr bwMode="auto">
          <a:xfrm>
            <a:off x="7070876"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43" name="TextBox 242">
            <a:extLst>
              <a:ext uri="{FF2B5EF4-FFF2-40B4-BE49-F238E27FC236}">
                <a16:creationId xmlns:a16="http://schemas.microsoft.com/office/drawing/2014/main" id="{3DEE13AD-F062-7F4E-9E48-16F1A9D22F3F}"/>
              </a:ext>
            </a:extLst>
          </p:cNvPr>
          <p:cNvSpPr txBox="1"/>
          <p:nvPr/>
        </p:nvSpPr>
        <p:spPr bwMode="auto">
          <a:xfrm>
            <a:off x="5433902"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44" name="TextBox 243">
            <a:extLst>
              <a:ext uri="{FF2B5EF4-FFF2-40B4-BE49-F238E27FC236}">
                <a16:creationId xmlns:a16="http://schemas.microsoft.com/office/drawing/2014/main" id="{67DD0254-9596-064D-BBF7-19603D99C7A6}"/>
              </a:ext>
            </a:extLst>
          </p:cNvPr>
          <p:cNvSpPr txBox="1"/>
          <p:nvPr/>
        </p:nvSpPr>
        <p:spPr bwMode="auto">
          <a:xfrm>
            <a:off x="5524845"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45" name="TextBox 244">
            <a:extLst>
              <a:ext uri="{FF2B5EF4-FFF2-40B4-BE49-F238E27FC236}">
                <a16:creationId xmlns:a16="http://schemas.microsoft.com/office/drawing/2014/main" id="{55CE4E6E-EE47-4D4D-B992-E800337AC511}"/>
              </a:ext>
            </a:extLst>
          </p:cNvPr>
          <p:cNvSpPr txBox="1"/>
          <p:nvPr/>
        </p:nvSpPr>
        <p:spPr bwMode="auto">
          <a:xfrm>
            <a:off x="6616161"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M</a:t>
            </a:r>
          </a:p>
        </p:txBody>
      </p:sp>
      <p:sp>
        <p:nvSpPr>
          <p:cNvPr id="246" name="TextBox 245">
            <a:extLst>
              <a:ext uri="{FF2B5EF4-FFF2-40B4-BE49-F238E27FC236}">
                <a16:creationId xmlns:a16="http://schemas.microsoft.com/office/drawing/2014/main" id="{E4447E4E-9DD8-CC47-B73C-2E5B4C28E3BA}"/>
              </a:ext>
            </a:extLst>
          </p:cNvPr>
          <p:cNvSpPr txBox="1"/>
          <p:nvPr/>
        </p:nvSpPr>
        <p:spPr bwMode="auto">
          <a:xfrm>
            <a:off x="7525591"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
        <p:nvSpPr>
          <p:cNvPr id="247" name="TextBox 246">
            <a:extLst>
              <a:ext uri="{FF2B5EF4-FFF2-40B4-BE49-F238E27FC236}">
                <a16:creationId xmlns:a16="http://schemas.microsoft.com/office/drawing/2014/main" id="{EEB7781B-8DCA-0146-A77C-1029EE86F2E4}"/>
              </a:ext>
            </a:extLst>
          </p:cNvPr>
          <p:cNvSpPr txBox="1"/>
          <p:nvPr/>
        </p:nvSpPr>
        <p:spPr bwMode="auto">
          <a:xfrm>
            <a:off x="8616907" y="6241036"/>
            <a:ext cx="1926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a:t>
            </a:r>
          </a:p>
        </p:txBody>
      </p:sp>
    </p:spTree>
    <p:extLst>
      <p:ext uri="{BB962C8B-B14F-4D97-AF65-F5344CB8AC3E}">
        <p14:creationId xmlns:p14="http://schemas.microsoft.com/office/powerpoint/2010/main" val="2225310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4601A-9010-4643-A12F-328747C2C473}"/>
              </a:ext>
            </a:extLst>
          </p:cNvPr>
          <p:cNvSpPr>
            <a:spLocks noGrp="1"/>
          </p:cNvSpPr>
          <p:nvPr>
            <p:ph type="title"/>
          </p:nvPr>
        </p:nvSpPr>
        <p:spPr/>
        <p:txBody>
          <a:bodyPr/>
          <a:lstStyle/>
          <a:p>
            <a:r>
              <a:rPr lang="en-US" dirty="0"/>
              <a:t>PATHFINDER: Safety</a:t>
            </a:r>
          </a:p>
        </p:txBody>
      </p:sp>
      <p:sp>
        <p:nvSpPr>
          <p:cNvPr id="17" name="Content Placeholder 16">
            <a:extLst>
              <a:ext uri="{FF2B5EF4-FFF2-40B4-BE49-F238E27FC236}">
                <a16:creationId xmlns:a16="http://schemas.microsoft.com/office/drawing/2014/main" id="{D59F316C-9ED5-4B17-8CD5-3ED2683A337D}"/>
              </a:ext>
            </a:extLst>
          </p:cNvPr>
          <p:cNvSpPr>
            <a:spLocks noGrp="1"/>
          </p:cNvSpPr>
          <p:nvPr>
            <p:ph sz="half" idx="2"/>
          </p:nvPr>
        </p:nvSpPr>
        <p:spPr>
          <a:xfrm>
            <a:off x="6252634" y="4021470"/>
            <a:ext cx="5229570" cy="2168721"/>
          </a:xfrm>
        </p:spPr>
        <p:txBody>
          <a:bodyPr/>
          <a:lstStyle/>
          <a:p>
            <a:r>
              <a:rPr lang="en-US" sz="2000" dirty="0"/>
              <a:t>Dose reductions in 68% of patients, most frequently due to neutropenia (19%) and thrombocytopenia (18%)</a:t>
            </a:r>
          </a:p>
          <a:p>
            <a:pPr lvl="1"/>
            <a:r>
              <a:rPr lang="en-US" sz="1800" dirty="0"/>
              <a:t>Median time to dose reduction: 7.4 wk</a:t>
            </a:r>
          </a:p>
          <a:p>
            <a:pPr lvl="1"/>
            <a:r>
              <a:rPr lang="en-US" sz="1800" dirty="0"/>
              <a:t>After cycle 3, most patients taking 100 mg QD</a:t>
            </a:r>
          </a:p>
          <a:p>
            <a:r>
              <a:rPr lang="en-US" sz="2000" dirty="0"/>
              <a:t>AE-related tx discontinuation in 10%</a:t>
            </a:r>
          </a:p>
        </p:txBody>
      </p:sp>
      <p:sp>
        <p:nvSpPr>
          <p:cNvPr id="6" name="Text Box 15">
            <a:extLst>
              <a:ext uri="{FF2B5EF4-FFF2-40B4-BE49-F238E27FC236}">
                <a16:creationId xmlns:a16="http://schemas.microsoft.com/office/drawing/2014/main" id="{1ED66CF6-348C-4ECD-B4E9-1DB6B594F4E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Gotlib. Nat Med. 2021;27:2192.</a:t>
            </a:r>
            <a:endParaRPr lang="en-US" altLang="en-US" sz="1200" b="0" dirty="0">
              <a:solidFill>
                <a:schemeClr val="bg2"/>
              </a:solidFill>
              <a:latin typeface="Calibri" panose="020F0502020204030204" pitchFamily="34" charset="0"/>
              <a:cs typeface="+mn-cs"/>
            </a:endParaRPr>
          </a:p>
        </p:txBody>
      </p:sp>
      <p:grpSp>
        <p:nvGrpSpPr>
          <p:cNvPr id="7" name="Group 6">
            <a:extLst>
              <a:ext uri="{FF2B5EF4-FFF2-40B4-BE49-F238E27FC236}">
                <a16:creationId xmlns:a16="http://schemas.microsoft.com/office/drawing/2014/main" id="{D6A0B56F-8794-4F6F-A6BA-8B3E1B625ED4}"/>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3B642F3E-605D-4509-BE88-A09A6BF7FE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9FBAF381-BF43-413B-9B0A-D258B1871C61}"/>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EE210EA6-C19F-4A52-B72E-8A29D2FA0FD5}"/>
              </a:ext>
            </a:extLst>
          </p:cNvPr>
          <p:cNvGraphicFramePr>
            <a:graphicFrameLocks/>
          </p:cNvGraphicFramePr>
          <p:nvPr>
            <p:extLst>
              <p:ext uri="{D42A27DB-BD31-4B8C-83A1-F6EECF244321}">
                <p14:modId xmlns:p14="http://schemas.microsoft.com/office/powerpoint/2010/main" val="3162635061"/>
              </p:ext>
            </p:extLst>
          </p:nvPr>
        </p:nvGraphicFramePr>
        <p:xfrm>
          <a:off x="6106418" y="1610437"/>
          <a:ext cx="5399783" cy="2346960"/>
        </p:xfrm>
        <a:graphic>
          <a:graphicData uri="http://schemas.openxmlformats.org/drawingml/2006/table">
            <a:tbl>
              <a:tblPr/>
              <a:tblGrid>
                <a:gridCol w="2413267">
                  <a:extLst>
                    <a:ext uri="{9D8B030D-6E8A-4147-A177-3AD203B41FA5}">
                      <a16:colId xmlns:a16="http://schemas.microsoft.com/office/drawing/2014/main" val="20000"/>
                    </a:ext>
                  </a:extLst>
                </a:gridCol>
                <a:gridCol w="1493258">
                  <a:extLst>
                    <a:ext uri="{9D8B030D-6E8A-4147-A177-3AD203B41FA5}">
                      <a16:colId xmlns:a16="http://schemas.microsoft.com/office/drawing/2014/main" val="20001"/>
                    </a:ext>
                  </a:extLst>
                </a:gridCol>
                <a:gridCol w="1493258">
                  <a:extLst>
                    <a:ext uri="{9D8B030D-6E8A-4147-A177-3AD203B41FA5}">
                      <a16:colId xmlns:a16="http://schemas.microsoft.com/office/drawing/2014/main" val="20002"/>
                    </a:ext>
                  </a:extLst>
                </a:gridCol>
              </a:tblGrid>
              <a:tr h="35234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Any-Cause AEs of Special Interest, n (%)</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072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Cognitive effects</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(11)</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0726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Confusional state</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(5)</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0726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Memory impairment</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(5)</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0726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Cognitive disorder</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968280902"/>
                  </a:ext>
                </a:extLst>
              </a:tr>
              <a:tr h="2072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Intracranial bleeding</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45090074"/>
                  </a:ext>
                </a:extLst>
              </a:tr>
              <a:tr h="20726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Subdural hematoma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36441431"/>
                  </a:ext>
                </a:extLst>
              </a:tr>
            </a:tbl>
          </a:graphicData>
        </a:graphic>
      </p:graphicFrame>
      <p:sp>
        <p:nvSpPr>
          <p:cNvPr id="14" name="Text Box 30">
            <a:extLst>
              <a:ext uri="{FF2B5EF4-FFF2-40B4-BE49-F238E27FC236}">
                <a16:creationId xmlns:a16="http://schemas.microsoft.com/office/drawing/2014/main" id="{47E8D089-E521-4747-B913-7C11ED1BBBDE}"/>
              </a:ext>
            </a:extLst>
          </p:cNvPr>
          <p:cNvSpPr txBox="1">
            <a:spLocks noChangeArrowheads="1"/>
          </p:cNvSpPr>
          <p:nvPr/>
        </p:nvSpPr>
        <p:spPr bwMode="auto">
          <a:xfrm>
            <a:off x="3094598" y="6360702"/>
            <a:ext cx="6002805"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*Grade 4 event occurring before implementation of risk mitigation measures.</a:t>
            </a:r>
            <a:endParaRPr lang="en-US" altLang="en-US" sz="1400" dirty="0">
              <a:solidFill>
                <a:schemeClr val="bg1"/>
              </a:solidFill>
              <a:latin typeface="Calibri" panose="020F0502020204030204" pitchFamily="34" charset="0"/>
            </a:endParaRPr>
          </a:p>
        </p:txBody>
      </p:sp>
      <p:graphicFrame>
        <p:nvGraphicFramePr>
          <p:cNvPr id="18" name="Group 3">
            <a:extLst>
              <a:ext uri="{FF2B5EF4-FFF2-40B4-BE49-F238E27FC236}">
                <a16:creationId xmlns:a16="http://schemas.microsoft.com/office/drawing/2014/main" id="{1FCF3325-5343-473B-A72E-64DAFDD0F5ED}"/>
              </a:ext>
            </a:extLst>
          </p:cNvPr>
          <p:cNvGraphicFramePr>
            <a:graphicFrameLocks/>
          </p:cNvGraphicFramePr>
          <p:nvPr>
            <p:extLst>
              <p:ext uri="{D42A27DB-BD31-4B8C-83A1-F6EECF244321}">
                <p14:modId xmlns:p14="http://schemas.microsoft.com/office/powerpoint/2010/main" val="3709873516"/>
              </p:ext>
            </p:extLst>
          </p:nvPr>
        </p:nvGraphicFramePr>
        <p:xfrm>
          <a:off x="522288" y="1610437"/>
          <a:ext cx="5376672" cy="4572000"/>
        </p:xfrm>
        <a:graphic>
          <a:graphicData uri="http://schemas.openxmlformats.org/drawingml/2006/table">
            <a:tbl>
              <a:tblPr/>
              <a:tblGrid>
                <a:gridCol w="2708968">
                  <a:extLst>
                    <a:ext uri="{9D8B030D-6E8A-4147-A177-3AD203B41FA5}">
                      <a16:colId xmlns:a16="http://schemas.microsoft.com/office/drawing/2014/main" val="20000"/>
                    </a:ext>
                  </a:extLst>
                </a:gridCol>
                <a:gridCol w="1333852">
                  <a:extLst>
                    <a:ext uri="{9D8B030D-6E8A-4147-A177-3AD203B41FA5}">
                      <a16:colId xmlns:a16="http://schemas.microsoft.com/office/drawing/2014/main" val="20002"/>
                    </a:ext>
                  </a:extLst>
                </a:gridCol>
                <a:gridCol w="1333852">
                  <a:extLst>
                    <a:ext uri="{9D8B030D-6E8A-4147-A177-3AD203B41FA5}">
                      <a16:colId xmlns:a16="http://schemas.microsoft.com/office/drawing/2014/main" val="2686052458"/>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TRAEs, n (%)</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18872" marR="118872"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Any</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57 (92)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32 (52)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gridSpan="3">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Nonhematologic AEs</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Peripheral edema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26 (42)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Periorbital edema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28 (45)</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77545453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Diarrhea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(11)</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6269127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Nausea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44807689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Vomiting</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37579300"/>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Fatigue</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128736335"/>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Increased blood ALP</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02368042"/>
                  </a:ext>
                </a:extLst>
              </a:tr>
              <a:tr h="0">
                <a:tc gridSpan="3">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Hematologic AEs</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60897548"/>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Thrombocytopenia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 (40)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(15)</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10822306"/>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Anemia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(19)</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44761276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Neutropenia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 (23)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 (23)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9256651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Leukopenia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(11)</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(5)</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14284275"/>
                  </a:ext>
                </a:extLst>
              </a:tr>
            </a:tbl>
          </a:graphicData>
        </a:graphic>
      </p:graphicFrame>
    </p:spTree>
    <p:extLst>
      <p:ext uri="{BB962C8B-B14F-4D97-AF65-F5344CB8AC3E}">
        <p14:creationId xmlns:p14="http://schemas.microsoft.com/office/powerpoint/2010/main" val="32015042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FDDE6-295A-44CD-9177-EEFAAB465DD5}"/>
              </a:ext>
            </a:extLst>
          </p:cNvPr>
          <p:cNvSpPr>
            <a:spLocks noGrp="1"/>
          </p:cNvSpPr>
          <p:nvPr>
            <p:ph type="title"/>
          </p:nvPr>
        </p:nvSpPr>
        <p:spPr/>
        <p:txBody>
          <a:bodyPr/>
          <a:lstStyle/>
          <a:p>
            <a:r>
              <a:rPr lang="en-US" dirty="0"/>
              <a:t>Other Therapies</a:t>
            </a:r>
          </a:p>
        </p:txBody>
      </p:sp>
      <p:graphicFrame>
        <p:nvGraphicFramePr>
          <p:cNvPr id="7" name="Group 3">
            <a:extLst>
              <a:ext uri="{FF2B5EF4-FFF2-40B4-BE49-F238E27FC236}">
                <a16:creationId xmlns:a16="http://schemas.microsoft.com/office/drawing/2014/main" id="{812C5B25-CE7D-4BA9-B2A0-4E3A83EC4B6E}"/>
              </a:ext>
            </a:extLst>
          </p:cNvPr>
          <p:cNvGraphicFramePr>
            <a:graphicFrameLocks/>
          </p:cNvGraphicFramePr>
          <p:nvPr>
            <p:extLst>
              <p:ext uri="{D42A27DB-BD31-4B8C-83A1-F6EECF244321}">
                <p14:modId xmlns:p14="http://schemas.microsoft.com/office/powerpoint/2010/main" val="4225201990"/>
              </p:ext>
            </p:extLst>
          </p:nvPr>
        </p:nvGraphicFramePr>
        <p:xfrm>
          <a:off x="727076" y="1604963"/>
          <a:ext cx="10779123" cy="4450114"/>
        </p:xfrm>
        <a:graphic>
          <a:graphicData uri="http://schemas.openxmlformats.org/drawingml/2006/table">
            <a:tbl>
              <a:tblPr/>
              <a:tblGrid>
                <a:gridCol w="1403796">
                  <a:extLst>
                    <a:ext uri="{9D8B030D-6E8A-4147-A177-3AD203B41FA5}">
                      <a16:colId xmlns:a16="http://schemas.microsoft.com/office/drawing/2014/main" val="20000"/>
                    </a:ext>
                  </a:extLst>
                </a:gridCol>
                <a:gridCol w="2099851">
                  <a:extLst>
                    <a:ext uri="{9D8B030D-6E8A-4147-A177-3AD203B41FA5}">
                      <a16:colId xmlns:a16="http://schemas.microsoft.com/office/drawing/2014/main" val="20001"/>
                    </a:ext>
                  </a:extLst>
                </a:gridCol>
                <a:gridCol w="3637738">
                  <a:extLst>
                    <a:ext uri="{9D8B030D-6E8A-4147-A177-3AD203B41FA5}">
                      <a16:colId xmlns:a16="http://schemas.microsoft.com/office/drawing/2014/main" val="20002"/>
                    </a:ext>
                  </a:extLst>
                </a:gridCol>
                <a:gridCol w="3637738">
                  <a:extLst>
                    <a:ext uri="{9D8B030D-6E8A-4147-A177-3AD203B41FA5}">
                      <a16:colId xmlns:a16="http://schemas.microsoft.com/office/drawing/2014/main" val="3082908612"/>
                    </a:ext>
                  </a:extLst>
                </a:gridCol>
              </a:tblGrid>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Efficacy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Safety Considerations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Clinical Considerations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0058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Cladribine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ORR: 50% to 77%</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1-3</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DoR: 11 mo to 2.47 yr</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1,2</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Most common grade 3/4 AEs: lymphopenia (27% to 82%), neutropenia (27% to 47%), thrombocytopenia (27%), opportunistic infections (13%)</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2,3</a:t>
                      </a: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 approved by FDA for advSM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Consider for rapid debulking of disease</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4</a:t>
                      </a: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Imatinib</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5</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ORR: 61%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DoR: 13 mo</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Edema, cytopenias, severe congestive heart failure/left ventricular dysfunction, severe hepatotoxicity, hemorrhage, GI perforations, cardiogenic shock/left ventricular dysfunction, bullous dermatologic reactions, renal toxicity</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FDA approved for adults with ASM negative for </a:t>
                      </a: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KIT </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D816V or unknown </a:t>
                      </a: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KIT</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mutational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Active against eosinophilia-associated myeloid neoplasms with </a:t>
                      </a: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FIPL1-PDGFRA</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fusion</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4</a:t>
                      </a: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Peginterferon alfa-2a ± prednisone*</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ORR: 45% to 60%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DoR: 12 mo</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Fatigue, depression, thrombocytopenia</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Consider for patients with slow disease progression and no need for rapid cytoreduction</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643320466"/>
                  </a:ext>
                </a:extLst>
              </a:tr>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Allogeneic HCST</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6</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ORR: 70%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3-yr OS rate: 57%</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1-yr transplantation-related mortality rate: 20%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2-4 acute GVHD: 40%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Chronic GVHD: 23%</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Consider for ASM and MCL if achieved response to initial cytoreductive therapy</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4</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Consider for SM-AHN when AHN requires HSCT and/or SM is advancing/advanced</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4</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bl>
          </a:graphicData>
        </a:graphic>
      </p:graphicFrame>
      <p:sp>
        <p:nvSpPr>
          <p:cNvPr id="8" name="Text Box 15">
            <a:extLst>
              <a:ext uri="{FF2B5EF4-FFF2-40B4-BE49-F238E27FC236}">
                <a16:creationId xmlns:a16="http://schemas.microsoft.com/office/drawing/2014/main" id="{DD0EB67F-A5A8-47A4-A31B-0792C96F3450}"/>
              </a:ext>
            </a:extLst>
          </p:cNvPr>
          <p:cNvSpPr txBox="1">
            <a:spLocks noChangeArrowheads="1"/>
          </p:cNvSpPr>
          <p:nvPr/>
        </p:nvSpPr>
        <p:spPr bwMode="auto">
          <a:xfrm>
            <a:off x="412751" y="6204249"/>
            <a:ext cx="8857360"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Lim. Am J Hematol. 2009;84:790. 2. Barete. Blood. 2015;126:1009. 3. </a:t>
            </a:r>
            <a:r>
              <a:rPr lang="en-US" altLang="en-US" sz="1200" b="0" spc="-10" dirty="0" err="1">
                <a:solidFill>
                  <a:schemeClr val="bg2"/>
                </a:solidFill>
                <a:latin typeface="Calibri" panose="020F0502020204030204" pitchFamily="34" charset="0"/>
                <a:cs typeface="+mn-cs"/>
              </a:rPr>
              <a:t>Tefferi</a:t>
            </a:r>
            <a:r>
              <a:rPr lang="en-US" altLang="en-US" sz="1200" b="0" spc="-10" dirty="0">
                <a:solidFill>
                  <a:schemeClr val="bg2"/>
                </a:solidFill>
                <a:latin typeface="Calibri" panose="020F0502020204030204" pitchFamily="34" charset="0"/>
                <a:cs typeface="+mn-cs"/>
              </a:rPr>
              <a:t>. Br J </a:t>
            </a:r>
            <a:r>
              <a:rPr lang="en-US" altLang="en-US" sz="1200" b="0" spc="-10" dirty="0" err="1">
                <a:solidFill>
                  <a:schemeClr val="bg2"/>
                </a:solidFill>
                <a:latin typeface="Calibri" panose="020F0502020204030204" pitchFamily="34" charset="0"/>
                <a:cs typeface="+mn-cs"/>
              </a:rPr>
              <a:t>Haematol</a:t>
            </a:r>
            <a:r>
              <a:rPr lang="en-US" altLang="en-US" sz="1200" b="0" spc="-10" dirty="0">
                <a:solidFill>
                  <a:schemeClr val="bg2"/>
                </a:solidFill>
                <a:latin typeface="Calibri" panose="020F0502020204030204" pitchFamily="34" charset="0"/>
                <a:cs typeface="+mn-cs"/>
              </a:rPr>
              <a:t>. 2022;196:975. 4. National Comprehensive Cancer Network. Clinical practice guidelines in oncology: systemic mastocytosis. v.3.2021. nccn.org. 5. Imatinib PI. 6. </a:t>
            </a:r>
            <a:r>
              <a:rPr lang="en-US" altLang="en-US" sz="1200" b="0" spc="-10" dirty="0" err="1">
                <a:solidFill>
                  <a:schemeClr val="bg2"/>
                </a:solidFill>
                <a:latin typeface="Calibri" panose="020F0502020204030204" pitchFamily="34" charset="0"/>
                <a:cs typeface="+mn-cs"/>
              </a:rPr>
              <a:t>Ustun</a:t>
            </a:r>
            <a:r>
              <a:rPr lang="en-US" altLang="en-US" sz="1200" b="0" spc="-10" dirty="0">
                <a:solidFill>
                  <a:schemeClr val="bg2"/>
                </a:solidFill>
                <a:latin typeface="Calibri" panose="020F0502020204030204" pitchFamily="34" charset="0"/>
                <a:cs typeface="+mn-cs"/>
              </a:rPr>
              <a:t>. JCO. 2014;32:3264.</a:t>
            </a:r>
          </a:p>
        </p:txBody>
      </p:sp>
      <p:grpSp>
        <p:nvGrpSpPr>
          <p:cNvPr id="9" name="Group 8">
            <a:extLst>
              <a:ext uri="{FF2B5EF4-FFF2-40B4-BE49-F238E27FC236}">
                <a16:creationId xmlns:a16="http://schemas.microsoft.com/office/drawing/2014/main" id="{EBC427BF-1FA5-4C72-9C40-4F44CA410729}"/>
              </a:ext>
            </a:extLst>
          </p:cNvPr>
          <p:cNvGrpSpPr/>
          <p:nvPr/>
        </p:nvGrpSpPr>
        <p:grpSpPr>
          <a:xfrm>
            <a:off x="9392911" y="6207927"/>
            <a:ext cx="2488502" cy="454909"/>
            <a:chOff x="9392911" y="6207927"/>
            <a:chExt cx="2488502" cy="454909"/>
          </a:xfrm>
        </p:grpSpPr>
        <p:pic>
          <p:nvPicPr>
            <p:cNvPr id="10" name="Picture 9" descr="A picture containing text, ax, wheel&#10;&#10;Description automatically generated">
              <a:extLst>
                <a:ext uri="{FF2B5EF4-FFF2-40B4-BE49-F238E27FC236}">
                  <a16:creationId xmlns:a16="http://schemas.microsoft.com/office/drawing/2014/main" id="{D2F72E80-4D9C-4117-9E9F-2668A2B0D4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1" name="Rectangle 10">
              <a:extLst>
                <a:ext uri="{FF2B5EF4-FFF2-40B4-BE49-F238E27FC236}">
                  <a16:creationId xmlns:a16="http://schemas.microsoft.com/office/drawing/2014/main" id="{41EE72F8-E011-4560-8815-AB58CEEE0D31}"/>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 name="Text Box 30">
            <a:extLst>
              <a:ext uri="{FF2B5EF4-FFF2-40B4-BE49-F238E27FC236}">
                <a16:creationId xmlns:a16="http://schemas.microsoft.com/office/drawing/2014/main" id="{1E58F8F6-CBDF-43C9-A63C-E4458BFCA746}"/>
              </a:ext>
            </a:extLst>
          </p:cNvPr>
          <p:cNvSpPr txBox="1">
            <a:spLocks noChangeArrowheads="1"/>
          </p:cNvSpPr>
          <p:nvPr/>
        </p:nvSpPr>
        <p:spPr bwMode="auto">
          <a:xfrm>
            <a:off x="727077" y="6006852"/>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*Data from patients treated with interferon-alpha ± prednisone.</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4994794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6557F-5C90-4155-8289-6CCA5A2BFA96}"/>
              </a:ext>
            </a:extLst>
          </p:cNvPr>
          <p:cNvSpPr>
            <a:spLocks noGrp="1"/>
          </p:cNvSpPr>
          <p:nvPr>
            <p:ph type="title"/>
          </p:nvPr>
        </p:nvSpPr>
        <p:spPr/>
        <p:txBody>
          <a:bodyPr/>
          <a:lstStyle/>
          <a:p>
            <a:r>
              <a:rPr lang="en-US" dirty="0"/>
              <a:t>Guidance on Cytoreductive Therapies for Advanced SM</a:t>
            </a:r>
          </a:p>
        </p:txBody>
      </p:sp>
      <p:sp>
        <p:nvSpPr>
          <p:cNvPr id="3" name="Content Placeholder 2">
            <a:extLst>
              <a:ext uri="{FF2B5EF4-FFF2-40B4-BE49-F238E27FC236}">
                <a16:creationId xmlns:a16="http://schemas.microsoft.com/office/drawing/2014/main" id="{36ABFD54-23A7-4703-94DD-44FC58114602}"/>
              </a:ext>
            </a:extLst>
          </p:cNvPr>
          <p:cNvSpPr>
            <a:spLocks noGrp="1"/>
          </p:cNvSpPr>
          <p:nvPr>
            <p:ph sz="half" idx="1"/>
          </p:nvPr>
        </p:nvSpPr>
        <p:spPr>
          <a:xfrm>
            <a:off x="601820" y="5160390"/>
            <a:ext cx="5309278" cy="1029077"/>
          </a:xfrm>
        </p:spPr>
        <p:txBody>
          <a:bodyPr/>
          <a:lstStyle/>
          <a:p>
            <a:r>
              <a:rPr lang="en-US" sz="1800" dirty="0"/>
              <a:t>Consider cladribine for rapid debulking in ASM, SM-AHN</a:t>
            </a:r>
          </a:p>
          <a:p>
            <a:r>
              <a:rPr lang="en-US" sz="1800" dirty="0"/>
              <a:t>Consider peginterferon </a:t>
            </a:r>
            <a:r>
              <a:rPr lang="el-GR" sz="1800" dirty="0"/>
              <a:t>α</a:t>
            </a:r>
            <a:r>
              <a:rPr lang="en-US" sz="1800" dirty="0"/>
              <a:t>-2a if slow progression</a:t>
            </a:r>
          </a:p>
        </p:txBody>
      </p:sp>
      <p:sp>
        <p:nvSpPr>
          <p:cNvPr id="9" name="Content Placeholder 8">
            <a:extLst>
              <a:ext uri="{FF2B5EF4-FFF2-40B4-BE49-F238E27FC236}">
                <a16:creationId xmlns:a16="http://schemas.microsoft.com/office/drawing/2014/main" id="{454BF505-6C63-4CD4-A245-1D44EA804D29}"/>
              </a:ext>
            </a:extLst>
          </p:cNvPr>
          <p:cNvSpPr>
            <a:spLocks noGrp="1"/>
          </p:cNvSpPr>
          <p:nvPr>
            <p:ph sz="half" idx="2"/>
          </p:nvPr>
        </p:nvSpPr>
        <p:spPr>
          <a:xfrm>
            <a:off x="6252634" y="5160956"/>
            <a:ext cx="5229570" cy="1029236"/>
          </a:xfrm>
        </p:spPr>
        <p:txBody>
          <a:bodyPr/>
          <a:lstStyle/>
          <a:p>
            <a:r>
              <a:rPr lang="en-US" sz="1800" dirty="0"/>
              <a:t>In patients achieving adequate response, continue cytoreductive therapy and/or consider allogeneic HSCT</a:t>
            </a:r>
          </a:p>
          <a:p>
            <a:endParaRPr lang="en-US" sz="1800" dirty="0"/>
          </a:p>
        </p:txBody>
      </p:sp>
      <p:sp>
        <p:nvSpPr>
          <p:cNvPr id="4" name="Text Box 15">
            <a:extLst>
              <a:ext uri="{FF2B5EF4-FFF2-40B4-BE49-F238E27FC236}">
                <a16:creationId xmlns:a16="http://schemas.microsoft.com/office/drawing/2014/main" id="{673C70D5-F7B6-4751-AF22-3B616171692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National Comprehensive Cancer Network. Clinical practice guidelines in oncology: systemic mastocytosis. v.3.2021. nccn.org. </a:t>
            </a:r>
            <a:endParaRPr lang="en-US" altLang="en-US" sz="1200" b="0" dirty="0">
              <a:solidFill>
                <a:schemeClr val="bg2"/>
              </a:solidFill>
              <a:latin typeface="Calibri" panose="020F0502020204030204" pitchFamily="34" charset="0"/>
              <a:cs typeface="+mn-cs"/>
            </a:endParaRPr>
          </a:p>
        </p:txBody>
      </p:sp>
      <p:grpSp>
        <p:nvGrpSpPr>
          <p:cNvPr id="5" name="Group 4">
            <a:extLst>
              <a:ext uri="{FF2B5EF4-FFF2-40B4-BE49-F238E27FC236}">
                <a16:creationId xmlns:a16="http://schemas.microsoft.com/office/drawing/2014/main" id="{903C00D2-9992-43ED-9B61-AE5F4234E317}"/>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9DAF1F39-6BDC-4B29-8547-D47AB7D3BD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8">
              <a:extLst>
                <a:ext uri="{FF2B5EF4-FFF2-40B4-BE49-F238E27FC236}">
                  <a16:creationId xmlns:a16="http://schemas.microsoft.com/office/drawing/2014/main" id="{7FE78663-C7D4-4B74-A694-B9DD9952941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8" name="Group 3">
            <a:extLst>
              <a:ext uri="{FF2B5EF4-FFF2-40B4-BE49-F238E27FC236}">
                <a16:creationId xmlns:a16="http://schemas.microsoft.com/office/drawing/2014/main" id="{0274E8C9-9710-479D-A346-FBBFF4643718}"/>
              </a:ext>
            </a:extLst>
          </p:cNvPr>
          <p:cNvGraphicFramePr>
            <a:graphicFrameLocks/>
          </p:cNvGraphicFramePr>
          <p:nvPr/>
        </p:nvGraphicFramePr>
        <p:xfrm>
          <a:off x="727076" y="1604963"/>
          <a:ext cx="10736264" cy="3291904"/>
        </p:xfrm>
        <a:graphic>
          <a:graphicData uri="http://schemas.openxmlformats.org/drawingml/2006/table">
            <a:tbl>
              <a:tblPr/>
              <a:tblGrid>
                <a:gridCol w="2684066">
                  <a:extLst>
                    <a:ext uri="{9D8B030D-6E8A-4147-A177-3AD203B41FA5}">
                      <a16:colId xmlns:a16="http://schemas.microsoft.com/office/drawing/2014/main" val="20000"/>
                    </a:ext>
                  </a:extLst>
                </a:gridCol>
                <a:gridCol w="3103958">
                  <a:extLst>
                    <a:ext uri="{9D8B030D-6E8A-4147-A177-3AD203B41FA5}">
                      <a16:colId xmlns:a16="http://schemas.microsoft.com/office/drawing/2014/main" val="20001"/>
                    </a:ext>
                  </a:extLst>
                </a:gridCol>
                <a:gridCol w="2474120">
                  <a:extLst>
                    <a:ext uri="{9D8B030D-6E8A-4147-A177-3AD203B41FA5}">
                      <a16:colId xmlns:a16="http://schemas.microsoft.com/office/drawing/2014/main" val="20002"/>
                    </a:ext>
                  </a:extLst>
                </a:gridCol>
                <a:gridCol w="2474120">
                  <a:extLst>
                    <a:ext uri="{9D8B030D-6E8A-4147-A177-3AD203B41FA5}">
                      <a16:colId xmlns:a16="http://schemas.microsoft.com/office/drawing/2014/main" val="20003"/>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Cytoreductive Therapies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Aggressive 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SM-AHN*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MCL ± AHN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Preferred regimens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Avapritinib</a:t>
                      </a:r>
                      <a:r>
                        <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Midostaurin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Clinical trial</a:t>
                      </a:r>
                      <a:endParaRPr kumimoji="0" lang="en-US" sz="16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Avapritinib</a:t>
                      </a:r>
                      <a:r>
                        <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Midostaurin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Clinical trial</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Avapritinib</a:t>
                      </a:r>
                      <a:r>
                        <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Midostaurin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Clinical trial</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 recommended regimens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Cladribine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Peginterferon alfa-2a ± prednisone</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Cladribine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Peginterferon alfa-2a ± prednisone</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Cladribine</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Useful in certain circumstances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Imatinib if negative/unknown status for </a:t>
                      </a: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KIT </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D816V, well-differentiated SM, or eosinophilia present and positive for </a:t>
                      </a: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FIP1L1-PDGFRA</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10" name="Text Box 30">
            <a:extLst>
              <a:ext uri="{FF2B5EF4-FFF2-40B4-BE49-F238E27FC236}">
                <a16:creationId xmlns:a16="http://schemas.microsoft.com/office/drawing/2014/main" id="{BDFB5476-86AF-49BE-88CC-135627FE01E4}"/>
              </a:ext>
            </a:extLst>
          </p:cNvPr>
          <p:cNvSpPr txBox="1">
            <a:spLocks noChangeArrowheads="1"/>
          </p:cNvSpPr>
          <p:nvPr/>
        </p:nvSpPr>
        <p:spPr bwMode="auto">
          <a:xfrm>
            <a:off x="727077" y="4913313"/>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*SM component requires more immediate therapy than AHN component.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If PLT ≥50 x 10</a:t>
            </a:r>
            <a:r>
              <a:rPr lang="en-US" altLang="en-US" sz="1400" b="0" baseline="30000" dirty="0">
                <a:solidFill>
                  <a:schemeClr val="bg1"/>
                </a:solidFill>
                <a:latin typeface="Calibri" panose="020F0502020204030204" pitchFamily="34" charset="0"/>
              </a:rPr>
              <a:t>9</a:t>
            </a:r>
            <a:r>
              <a:rPr lang="en-US" altLang="en-US" sz="1400" b="0" dirty="0">
                <a:solidFill>
                  <a:schemeClr val="bg1"/>
                </a:solidFill>
                <a:latin typeface="Calibri" panose="020F0502020204030204" pitchFamily="34" charset="0"/>
              </a:rPr>
              <a:t>/L.</a:t>
            </a:r>
          </a:p>
        </p:txBody>
      </p:sp>
    </p:spTree>
    <p:extLst>
      <p:ext uri="{BB962C8B-B14F-4D97-AF65-F5344CB8AC3E}">
        <p14:creationId xmlns:p14="http://schemas.microsoft.com/office/powerpoint/2010/main" val="21848382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EE2CC-F1E2-4900-8B01-EDBF4C6BE9F2}"/>
              </a:ext>
            </a:extLst>
          </p:cNvPr>
          <p:cNvSpPr>
            <a:spLocks noGrp="1"/>
          </p:cNvSpPr>
          <p:nvPr>
            <p:ph type="title"/>
          </p:nvPr>
        </p:nvSpPr>
        <p:spPr/>
        <p:txBody>
          <a:bodyPr/>
          <a:lstStyle/>
          <a:p>
            <a:r>
              <a:rPr lang="en-US" dirty="0"/>
              <a:t>Select Ongoing Research in SM</a:t>
            </a:r>
          </a:p>
        </p:txBody>
      </p:sp>
      <p:sp>
        <p:nvSpPr>
          <p:cNvPr id="3" name="Content Placeholder 2">
            <a:extLst>
              <a:ext uri="{FF2B5EF4-FFF2-40B4-BE49-F238E27FC236}">
                <a16:creationId xmlns:a16="http://schemas.microsoft.com/office/drawing/2014/main" id="{5FC4A6B1-1373-4D31-9C75-69A1537C4F92}"/>
              </a:ext>
            </a:extLst>
          </p:cNvPr>
          <p:cNvSpPr>
            <a:spLocks noGrp="1"/>
          </p:cNvSpPr>
          <p:nvPr>
            <p:ph idx="1"/>
          </p:nvPr>
        </p:nvSpPr>
        <p:spPr/>
        <p:txBody>
          <a:bodyPr/>
          <a:lstStyle/>
          <a:p>
            <a:r>
              <a:rPr lang="en-US" sz="2200" b="1" dirty="0"/>
              <a:t>Avapritinib</a:t>
            </a:r>
            <a:endParaRPr lang="en-US" sz="2200" dirty="0"/>
          </a:p>
          <a:p>
            <a:pPr lvl="1"/>
            <a:r>
              <a:rPr lang="en-US" sz="2000" dirty="0"/>
              <a:t>Randomized, double-blind phase II PIONEER trial comparing avapritinib vs placebo in ISM (NCT03731260)</a:t>
            </a:r>
          </a:p>
          <a:p>
            <a:pPr lvl="2"/>
            <a:r>
              <a:rPr lang="en-US" sz="1800" dirty="0"/>
              <a:t>Significant mean percentage reduction in TSS with avapritinib vs placebo (</a:t>
            </a:r>
            <a:r>
              <a:rPr lang="en-US" sz="1800" i="1" dirty="0"/>
              <a:t>P </a:t>
            </a:r>
            <a:r>
              <a:rPr lang="en-US" sz="1800" dirty="0"/>
              <a:t>= .001)</a:t>
            </a:r>
            <a:r>
              <a:rPr lang="en-US" sz="1800" baseline="30000" dirty="0"/>
              <a:t>1</a:t>
            </a:r>
            <a:endParaRPr lang="en-US" sz="1800" dirty="0"/>
          </a:p>
          <a:p>
            <a:r>
              <a:rPr lang="en-US" sz="2200" b="1" dirty="0"/>
              <a:t>Bezuclastinib</a:t>
            </a:r>
            <a:r>
              <a:rPr lang="en-US" sz="2200" dirty="0"/>
              <a:t>: investigational TKI selective against </a:t>
            </a:r>
            <a:r>
              <a:rPr lang="en-US" sz="2200" i="1" dirty="0"/>
              <a:t>KIT </a:t>
            </a:r>
            <a:r>
              <a:rPr lang="en-US" sz="2200" dirty="0"/>
              <a:t>mutations in exons 9, 11, 17, and 18; preclinical data indicate highly selective for </a:t>
            </a:r>
            <a:r>
              <a:rPr lang="en-US" sz="2200" i="1" dirty="0"/>
              <a:t>KIT </a:t>
            </a:r>
            <a:r>
              <a:rPr lang="en-US" sz="2200" dirty="0"/>
              <a:t>D816V with minimal CNS penetration</a:t>
            </a:r>
            <a:r>
              <a:rPr lang="en-US" sz="2200" baseline="30000" dirty="0"/>
              <a:t>2</a:t>
            </a:r>
            <a:endParaRPr lang="en-US" sz="2200" dirty="0"/>
          </a:p>
          <a:p>
            <a:pPr lvl="1"/>
            <a:r>
              <a:rPr lang="en-US" sz="2000" dirty="0"/>
              <a:t>Single-arm phase II APEX trial evaluating bezuclastinib in advanced SM (NCT04996875)</a:t>
            </a:r>
          </a:p>
          <a:p>
            <a:pPr lvl="1"/>
            <a:r>
              <a:rPr lang="en-US" sz="2000" dirty="0"/>
              <a:t>Randomized, double-blind phase II SUMMIT trial comparing bezuclastinib vs placebo in ISM or SSM (NCT05186753)</a:t>
            </a:r>
          </a:p>
          <a:p>
            <a:r>
              <a:rPr lang="en-US" sz="2200" b="1" dirty="0"/>
              <a:t>BLU-263: </a:t>
            </a:r>
            <a:r>
              <a:rPr lang="en-US" sz="2200" dirty="0"/>
              <a:t>investigational, next-generation KIT inhibitor with activity against </a:t>
            </a:r>
            <a:r>
              <a:rPr lang="en-US" sz="2200" i="1" dirty="0"/>
              <a:t>KIT </a:t>
            </a:r>
            <a:r>
              <a:rPr lang="en-US" sz="2200" dirty="0"/>
              <a:t>D816V</a:t>
            </a:r>
            <a:r>
              <a:rPr lang="en-US" sz="2200" baseline="30000" dirty="0"/>
              <a:t>3</a:t>
            </a:r>
            <a:endParaRPr lang="en-US" sz="2200" dirty="0"/>
          </a:p>
          <a:p>
            <a:pPr lvl="1"/>
            <a:r>
              <a:rPr lang="en-US" sz="2000" dirty="0"/>
              <a:t>Randomized, double-blind phase II/III HARBOR trial comparing BLU-263 vs placebo in ISM (NCT04910685)</a:t>
            </a:r>
          </a:p>
          <a:p>
            <a:endParaRPr lang="en-US" sz="2400" b="1" dirty="0"/>
          </a:p>
        </p:txBody>
      </p:sp>
      <p:sp>
        <p:nvSpPr>
          <p:cNvPr id="4" name="Text Box 15">
            <a:extLst>
              <a:ext uri="{FF2B5EF4-FFF2-40B4-BE49-F238E27FC236}">
                <a16:creationId xmlns:a16="http://schemas.microsoft.com/office/drawing/2014/main" id="{B22D1DA3-4401-4E3C-9702-5EDF90718BC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Akin. ASH 2020. Abstr 1248. 2. Guarnieri. AACR-NCI-EORTC 2021. Abstr P257. 3. Dave. AACR 2021. Abstr CT122.</a:t>
            </a:r>
          </a:p>
        </p:txBody>
      </p:sp>
      <p:grpSp>
        <p:nvGrpSpPr>
          <p:cNvPr id="5" name="Group 4">
            <a:extLst>
              <a:ext uri="{FF2B5EF4-FFF2-40B4-BE49-F238E27FC236}">
                <a16:creationId xmlns:a16="http://schemas.microsoft.com/office/drawing/2014/main" id="{1A29F918-B57C-4F74-9C47-2F8C7DCE4F68}"/>
              </a:ext>
            </a:extLst>
          </p:cNvPr>
          <p:cNvGrpSpPr/>
          <p:nvPr/>
        </p:nvGrpSpPr>
        <p:grpSpPr>
          <a:xfrm>
            <a:off x="9392911" y="6207927"/>
            <a:ext cx="2488502" cy="454909"/>
            <a:chOff x="9392911" y="6207927"/>
            <a:chExt cx="2488502" cy="454909"/>
          </a:xfrm>
        </p:grpSpPr>
        <p:pic>
          <p:nvPicPr>
            <p:cNvPr id="6" name="Picture 5" descr="A picture containing text, ax, wheel&#10;&#10;Description automatically generated">
              <a:extLst>
                <a:ext uri="{FF2B5EF4-FFF2-40B4-BE49-F238E27FC236}">
                  <a16:creationId xmlns:a16="http://schemas.microsoft.com/office/drawing/2014/main" id="{05C26135-7CC6-4054-A768-855FBD758B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7" name="Rectangle 6">
              <a:extLst>
                <a:ext uri="{FF2B5EF4-FFF2-40B4-BE49-F238E27FC236}">
                  <a16:creationId xmlns:a16="http://schemas.microsoft.com/office/drawing/2014/main" id="{A57741E8-7507-4894-BFEE-B278E08FC14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74304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03514-B0C8-46B9-83D3-8164D131CDC9}"/>
              </a:ext>
            </a:extLst>
          </p:cNvPr>
          <p:cNvSpPr>
            <a:spLocks noGrp="1"/>
          </p:cNvSpPr>
          <p:nvPr>
            <p:ph type="title"/>
          </p:nvPr>
        </p:nvSpPr>
        <p:spPr/>
        <p:txBody>
          <a:bodyPr/>
          <a:lstStyle/>
          <a:p>
            <a:r>
              <a:rPr lang="en-US" dirty="0"/>
              <a:t>Supportive Care and Toxicity Management</a:t>
            </a:r>
          </a:p>
        </p:txBody>
      </p:sp>
    </p:spTree>
    <p:extLst>
      <p:ext uri="{BB962C8B-B14F-4D97-AF65-F5344CB8AC3E}">
        <p14:creationId xmlns:p14="http://schemas.microsoft.com/office/powerpoint/2010/main" val="3036017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839FA-DD1C-4F4B-86C3-DFD97E540D53}"/>
              </a:ext>
            </a:extLst>
          </p:cNvPr>
          <p:cNvSpPr>
            <a:spLocks noGrp="1"/>
          </p:cNvSpPr>
          <p:nvPr>
            <p:ph type="title"/>
          </p:nvPr>
        </p:nvSpPr>
        <p:spPr/>
        <p:txBody>
          <a:bodyPr/>
          <a:lstStyle/>
          <a:p>
            <a:r>
              <a:rPr lang="en-US" dirty="0"/>
              <a:t>Supportive Care for SM</a:t>
            </a:r>
          </a:p>
        </p:txBody>
      </p:sp>
      <p:sp>
        <p:nvSpPr>
          <p:cNvPr id="3" name="Content Placeholder 2">
            <a:extLst>
              <a:ext uri="{FF2B5EF4-FFF2-40B4-BE49-F238E27FC236}">
                <a16:creationId xmlns:a16="http://schemas.microsoft.com/office/drawing/2014/main" id="{BCA41A49-9BAC-4320-B4EA-4DBE5F5541DC}"/>
              </a:ext>
            </a:extLst>
          </p:cNvPr>
          <p:cNvSpPr>
            <a:spLocks noGrp="1"/>
          </p:cNvSpPr>
          <p:nvPr>
            <p:ph idx="1"/>
          </p:nvPr>
        </p:nvSpPr>
        <p:spPr/>
        <p:txBody>
          <a:bodyPr/>
          <a:lstStyle/>
          <a:p>
            <a:r>
              <a:rPr lang="en-US" dirty="0"/>
              <a:t>Patient education</a:t>
            </a:r>
          </a:p>
          <a:p>
            <a:pPr lvl="1"/>
            <a:r>
              <a:rPr lang="en-US" dirty="0"/>
              <a:t>Signs, symptoms of mast cell activation</a:t>
            </a:r>
          </a:p>
          <a:p>
            <a:pPr lvl="1"/>
            <a:r>
              <a:rPr lang="en-US" dirty="0"/>
              <a:t>Avoid known triggers</a:t>
            </a:r>
          </a:p>
          <a:p>
            <a:pPr lvl="1"/>
            <a:r>
              <a:rPr lang="en-US" dirty="0"/>
              <a:t>Always carry epinephrine pens to manage anaphylaxis</a:t>
            </a:r>
          </a:p>
          <a:p>
            <a:r>
              <a:rPr lang="en-US" dirty="0"/>
              <a:t>Specialist care and support for patients undergoing surgery and pregnancy</a:t>
            </a:r>
          </a:p>
          <a:p>
            <a:r>
              <a:rPr lang="en-US" dirty="0"/>
              <a:t>Therapies targeting symptoms of mast cell mediator release</a:t>
            </a:r>
          </a:p>
        </p:txBody>
      </p:sp>
      <p:sp>
        <p:nvSpPr>
          <p:cNvPr id="5" name="Text Box 15">
            <a:extLst>
              <a:ext uri="{FF2B5EF4-FFF2-40B4-BE49-F238E27FC236}">
                <a16:creationId xmlns:a16="http://schemas.microsoft.com/office/drawing/2014/main" id="{0763225C-EDD4-4A24-875F-B72D643918D7}"/>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National Comprehensive Cancer Network. Clinical practice guidelines in oncology: systemic mastocytosis. v.3.2021. nccn.org. Pardanani. Blood. 2013;121:3085.</a:t>
            </a:r>
            <a:endParaRPr lang="en-US" altLang="en-US" sz="1200" b="0" dirty="0">
              <a:solidFill>
                <a:schemeClr val="bg2"/>
              </a:solidFill>
              <a:latin typeface="Calibri" panose="020F0502020204030204" pitchFamily="34" charset="0"/>
              <a:cs typeface="+mn-cs"/>
            </a:endParaRPr>
          </a:p>
        </p:txBody>
      </p:sp>
      <p:grpSp>
        <p:nvGrpSpPr>
          <p:cNvPr id="9" name="Group 8">
            <a:extLst>
              <a:ext uri="{FF2B5EF4-FFF2-40B4-BE49-F238E27FC236}">
                <a16:creationId xmlns:a16="http://schemas.microsoft.com/office/drawing/2014/main" id="{F3D4C4A3-E2F7-4622-BE45-1D3C50A2FBD3}"/>
              </a:ext>
            </a:extLst>
          </p:cNvPr>
          <p:cNvGrpSpPr/>
          <p:nvPr/>
        </p:nvGrpSpPr>
        <p:grpSpPr>
          <a:xfrm>
            <a:off x="9392911" y="6207927"/>
            <a:ext cx="2488502" cy="454909"/>
            <a:chOff x="9392911" y="6207927"/>
            <a:chExt cx="2488502" cy="454909"/>
          </a:xfrm>
        </p:grpSpPr>
        <p:pic>
          <p:nvPicPr>
            <p:cNvPr id="10" name="Picture 9" descr="A picture containing text, ax, wheel&#10;&#10;Description automatically generated">
              <a:extLst>
                <a:ext uri="{FF2B5EF4-FFF2-40B4-BE49-F238E27FC236}">
                  <a16:creationId xmlns:a16="http://schemas.microsoft.com/office/drawing/2014/main" id="{F992D68E-C96B-40FA-8D99-57A733EA4A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1" name="Rectangle 8">
              <a:extLst>
                <a:ext uri="{FF2B5EF4-FFF2-40B4-BE49-F238E27FC236}">
                  <a16:creationId xmlns:a16="http://schemas.microsoft.com/office/drawing/2014/main" id="{EC11AFA6-C306-465F-8C0E-6B609B3CCC7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6858729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D666E-7A3A-4B9F-9FA1-35FCB8980769}"/>
              </a:ext>
            </a:extLst>
          </p:cNvPr>
          <p:cNvSpPr>
            <a:spLocks noGrp="1"/>
          </p:cNvSpPr>
          <p:nvPr>
            <p:ph type="title"/>
          </p:nvPr>
        </p:nvSpPr>
        <p:spPr/>
        <p:txBody>
          <a:bodyPr/>
          <a:lstStyle/>
          <a:p>
            <a:r>
              <a:rPr lang="en-US" dirty="0"/>
              <a:t>Antimediator Drugs for Stepwise Management of </a:t>
            </a:r>
            <a:br>
              <a:rPr lang="en-US" dirty="0"/>
            </a:br>
            <a:r>
              <a:rPr lang="en-US" dirty="0"/>
              <a:t>Mast Cell Mediator–Release Symptoms</a:t>
            </a:r>
          </a:p>
        </p:txBody>
      </p:sp>
      <p:sp>
        <p:nvSpPr>
          <p:cNvPr id="6" name="Text Box 15">
            <a:extLst>
              <a:ext uri="{FF2B5EF4-FFF2-40B4-BE49-F238E27FC236}">
                <a16:creationId xmlns:a16="http://schemas.microsoft.com/office/drawing/2014/main" id="{BCDD5C71-4995-4C79-878B-444828FC830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Castells. J Allergy Clin Immunol </a:t>
            </a:r>
            <a:r>
              <a:rPr lang="en-US" altLang="en-US" sz="1200" b="0" spc="-10" dirty="0" err="1">
                <a:solidFill>
                  <a:schemeClr val="bg2"/>
                </a:solidFill>
                <a:latin typeface="Calibri" panose="020F0502020204030204" pitchFamily="34" charset="0"/>
                <a:cs typeface="+mn-cs"/>
              </a:rPr>
              <a:t>Pract</a:t>
            </a:r>
            <a:r>
              <a:rPr lang="en-US" altLang="en-US" sz="1200" b="0" spc="-10" dirty="0">
                <a:solidFill>
                  <a:schemeClr val="bg2"/>
                </a:solidFill>
                <a:latin typeface="Calibri" panose="020F0502020204030204" pitchFamily="34" charset="0"/>
                <a:cs typeface="+mn-cs"/>
              </a:rPr>
              <a:t>. 2019;7:1097.</a:t>
            </a:r>
            <a:endParaRPr lang="en-US" altLang="en-US" sz="1200" b="0" dirty="0">
              <a:solidFill>
                <a:schemeClr val="bg2"/>
              </a:solidFill>
              <a:latin typeface="Calibri" panose="020F0502020204030204" pitchFamily="34" charset="0"/>
              <a:cs typeface="+mn-cs"/>
            </a:endParaRPr>
          </a:p>
        </p:txBody>
      </p:sp>
      <p:graphicFrame>
        <p:nvGraphicFramePr>
          <p:cNvPr id="10" name="Group 3">
            <a:extLst>
              <a:ext uri="{FF2B5EF4-FFF2-40B4-BE49-F238E27FC236}">
                <a16:creationId xmlns:a16="http://schemas.microsoft.com/office/drawing/2014/main" id="{99BE602E-EA89-4FAC-A2B8-16550F825D47}"/>
              </a:ext>
            </a:extLst>
          </p:cNvPr>
          <p:cNvGraphicFramePr>
            <a:graphicFrameLocks/>
          </p:cNvGraphicFramePr>
          <p:nvPr>
            <p:extLst>
              <p:ext uri="{D42A27DB-BD31-4B8C-83A1-F6EECF244321}">
                <p14:modId xmlns:p14="http://schemas.microsoft.com/office/powerpoint/2010/main" val="3100199326"/>
              </p:ext>
            </p:extLst>
          </p:nvPr>
        </p:nvGraphicFramePr>
        <p:xfrm>
          <a:off x="727076" y="1604963"/>
          <a:ext cx="10735056" cy="4694016"/>
        </p:xfrm>
        <a:graphic>
          <a:graphicData uri="http://schemas.openxmlformats.org/drawingml/2006/table">
            <a:tbl>
              <a:tblPr/>
              <a:tblGrid>
                <a:gridCol w="3578352">
                  <a:extLst>
                    <a:ext uri="{9D8B030D-6E8A-4147-A177-3AD203B41FA5}">
                      <a16:colId xmlns:a16="http://schemas.microsoft.com/office/drawing/2014/main" val="20000"/>
                    </a:ext>
                  </a:extLst>
                </a:gridCol>
                <a:gridCol w="3578352">
                  <a:extLst>
                    <a:ext uri="{9D8B030D-6E8A-4147-A177-3AD203B41FA5}">
                      <a16:colId xmlns:a16="http://schemas.microsoft.com/office/drawing/2014/main" val="20001"/>
                    </a:ext>
                  </a:extLst>
                </a:gridCol>
                <a:gridCol w="3578352">
                  <a:extLst>
                    <a:ext uri="{9D8B030D-6E8A-4147-A177-3AD203B41FA5}">
                      <a16:colId xmlns:a16="http://schemas.microsoft.com/office/drawing/2014/main" val="323297291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Symptoms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Drug Class by Line of Treatment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Skin: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pruritus, flushing, urticaria, angioedema, </a:t>
                      </a: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dermatographism</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H1- and H2-blockers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Leukotriene receptor blockers/antagonist</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Aspirin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Ketotifen</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Sodium cromolyn cream/ointment</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GI: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 abdominal bloating, cramping/pain, nausea, vomiting, GI reflux</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H2-blockers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Cromolyn sodium</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PPIs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Leukotriene receptor blockers/antagonists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Ketotifen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Neuropsychiatric: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headache, poor concentration, short memory span, brain fog, anxiety, depression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H1- and H2-blockers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Cromolyn sodium</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Ketotifen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Aspirin</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Cardiovascular: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presyncope, syncope, tachycardia, hypotension, hypertension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H1- and H2-blockers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Corticosteroids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Epinephrine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46781068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Pulmonary: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wheezing, shortness of breath, throat swelling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Bronchodilators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Steroid/bronchodilator combination</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H1- and H2-blockers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Corticosteroids</a:t>
                      </a: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100000"/>
                        </a:lnSpc>
                        <a:spcBef>
                          <a:spcPct val="0"/>
                        </a:spcBef>
                        <a:spcAft>
                          <a:spcPct val="0"/>
                        </a:spcAft>
                        <a:buClrTx/>
                        <a:buSzTx/>
                        <a:buFont typeface="+mj-lt"/>
                        <a:buAutoNum type="arabicPeriod" startAt="4"/>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94297778"/>
                  </a:ext>
                </a:extLst>
              </a:tr>
            </a:tbl>
          </a:graphicData>
        </a:graphic>
      </p:graphicFrame>
      <p:grpSp>
        <p:nvGrpSpPr>
          <p:cNvPr id="11" name="Group 10">
            <a:extLst>
              <a:ext uri="{FF2B5EF4-FFF2-40B4-BE49-F238E27FC236}">
                <a16:creationId xmlns:a16="http://schemas.microsoft.com/office/drawing/2014/main" id="{6DD0DC19-B486-4D3E-B4C9-34E7627A4B28}"/>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723B5E9F-1866-45A1-A6F2-23543D0EC9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3" name="Rectangle 12">
              <a:extLst>
                <a:ext uri="{FF2B5EF4-FFF2-40B4-BE49-F238E27FC236}">
                  <a16:creationId xmlns:a16="http://schemas.microsoft.com/office/drawing/2014/main" id="{FD953C27-B072-42FE-9DEF-21E0132259B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958251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54A71-4815-4838-8774-1507B80D844A}"/>
              </a:ext>
            </a:extLst>
          </p:cNvPr>
          <p:cNvSpPr>
            <a:spLocks noGrp="1"/>
          </p:cNvSpPr>
          <p:nvPr>
            <p:ph type="title"/>
          </p:nvPr>
        </p:nvSpPr>
        <p:spPr>
          <a:xfrm>
            <a:off x="609759" y="238127"/>
            <a:ext cx="10872445" cy="1103313"/>
          </a:xfrm>
        </p:spPr>
        <p:txBody>
          <a:bodyPr/>
          <a:lstStyle/>
          <a:p>
            <a:r>
              <a:rPr lang="en-US" dirty="0"/>
              <a:t>Midostaurin: Administration </a:t>
            </a:r>
            <a:br>
              <a:rPr lang="en-US" dirty="0"/>
            </a:br>
            <a:r>
              <a:rPr lang="en-US" dirty="0"/>
              <a:t>and Drug Interactions</a:t>
            </a:r>
          </a:p>
        </p:txBody>
      </p:sp>
      <p:sp>
        <p:nvSpPr>
          <p:cNvPr id="3" name="Content Placeholder 2">
            <a:extLst>
              <a:ext uri="{FF2B5EF4-FFF2-40B4-BE49-F238E27FC236}">
                <a16:creationId xmlns:a16="http://schemas.microsoft.com/office/drawing/2014/main" id="{4DB2482D-51E4-4BB9-98A5-80032F849F11}"/>
              </a:ext>
            </a:extLst>
          </p:cNvPr>
          <p:cNvSpPr>
            <a:spLocks noGrp="1"/>
          </p:cNvSpPr>
          <p:nvPr>
            <p:ph sz="half" idx="1"/>
          </p:nvPr>
        </p:nvSpPr>
        <p:spPr/>
        <p:txBody>
          <a:bodyPr/>
          <a:lstStyle/>
          <a:p>
            <a:r>
              <a:rPr lang="en-US" b="1" dirty="0"/>
              <a:t>Dose in advSM: </a:t>
            </a:r>
            <a:r>
              <a:rPr lang="en-US" dirty="0"/>
              <a:t>100 mg PO BID with food</a:t>
            </a:r>
          </a:p>
          <a:p>
            <a:pPr lvl="1"/>
            <a:r>
              <a:rPr lang="en-US" dirty="0"/>
              <a:t>Half-life: 19 hr</a:t>
            </a:r>
          </a:p>
          <a:p>
            <a:r>
              <a:rPr lang="en-US" dirty="0"/>
              <a:t>Take antiemetics before treatment</a:t>
            </a:r>
          </a:p>
          <a:p>
            <a:r>
              <a:rPr lang="en-US" dirty="0"/>
              <a:t>If dose missed or vomited, do </a:t>
            </a:r>
            <a:r>
              <a:rPr lang="en-US" b="1" dirty="0"/>
              <a:t>not</a:t>
            </a:r>
            <a:r>
              <a:rPr lang="en-US" dirty="0"/>
              <a:t> make up dose</a:t>
            </a:r>
          </a:p>
          <a:p>
            <a:pPr lvl="1"/>
            <a:r>
              <a:rPr lang="en-US" dirty="0"/>
              <a:t>Take next dose at usual scheduled time</a:t>
            </a:r>
          </a:p>
          <a:p>
            <a:endParaRPr lang="en-US" dirty="0"/>
          </a:p>
        </p:txBody>
      </p:sp>
      <p:graphicFrame>
        <p:nvGraphicFramePr>
          <p:cNvPr id="10" name="Group 3">
            <a:extLst>
              <a:ext uri="{FF2B5EF4-FFF2-40B4-BE49-F238E27FC236}">
                <a16:creationId xmlns:a16="http://schemas.microsoft.com/office/drawing/2014/main" id="{F88CD140-E00B-4F9D-ABC0-4742F6BECDFA}"/>
              </a:ext>
            </a:extLst>
          </p:cNvPr>
          <p:cNvGraphicFramePr>
            <a:graphicFrameLocks/>
          </p:cNvGraphicFramePr>
          <p:nvPr>
            <p:extLst>
              <p:ext uri="{D42A27DB-BD31-4B8C-83A1-F6EECF244321}">
                <p14:modId xmlns:p14="http://schemas.microsoft.com/office/powerpoint/2010/main" val="501673444"/>
              </p:ext>
            </p:extLst>
          </p:nvPr>
        </p:nvGraphicFramePr>
        <p:xfrm>
          <a:off x="6384926" y="238127"/>
          <a:ext cx="5376672" cy="6035184"/>
        </p:xfrm>
        <a:graphic>
          <a:graphicData uri="http://schemas.openxmlformats.org/drawingml/2006/table">
            <a:tbl>
              <a:tblPr/>
              <a:tblGrid>
                <a:gridCol w="5376672">
                  <a:extLst>
                    <a:ext uri="{9D8B030D-6E8A-4147-A177-3AD203B41FA5}">
                      <a16:colId xmlns:a16="http://schemas.microsoft.com/office/drawing/2014/main" val="20000"/>
                    </a:ext>
                  </a:extLst>
                </a:gridCol>
              </a:tblGrid>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Drug Interactions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Strong CYP3A inhibitors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Rationale: </a:t>
                      </a:r>
                      <a:r>
                        <a:rPr kumimoji="0" lang="en-US" sz="18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Coadministration may increase midostaurin concentration and toxicity risk, especially during first wk of administration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Management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Consider alternative therapies without strong CYP3A inhibitory activity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If coadministering midostaurin with strong CYP3A inhibitors, monitor for increased toxicity, especially during first wk of administration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Examples: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clarithromycin, cobicistat, grapefruit juice, ritonavir-boosted therapies</a:t>
                      </a:r>
                      <a:endPar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225942444"/>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Strong CYP3A Inducers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a16="http://schemas.microsoft.com/office/drawing/2014/main" val="37221749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Rationale: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Coadministration may decrease midostaurin concentration and efficacy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135529065"/>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Management: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Avoid coadministration</a:t>
                      </a:r>
                      <a:endPar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44408710"/>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Examples: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carbamazepine, enzalutamide, mitotane, phenytoin, rifampin, St John’s wort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8432774"/>
                  </a:ext>
                </a:extLst>
              </a:tr>
            </a:tbl>
          </a:graphicData>
        </a:graphic>
      </p:graphicFrame>
      <p:sp>
        <p:nvSpPr>
          <p:cNvPr id="11" name="Text Box 15">
            <a:extLst>
              <a:ext uri="{FF2B5EF4-FFF2-40B4-BE49-F238E27FC236}">
                <a16:creationId xmlns:a16="http://schemas.microsoft.com/office/drawing/2014/main" id="{98264705-3141-4BA0-A8C8-6C3DF64E801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Midostaurin PI.</a:t>
            </a:r>
            <a:endParaRPr lang="en-US" altLang="en-US" sz="1200" b="0" dirty="0">
              <a:solidFill>
                <a:schemeClr val="bg2"/>
              </a:solidFill>
              <a:latin typeface="Calibri" panose="020F0502020204030204" pitchFamily="34" charset="0"/>
              <a:cs typeface="+mn-cs"/>
            </a:endParaRPr>
          </a:p>
        </p:txBody>
      </p:sp>
      <p:grpSp>
        <p:nvGrpSpPr>
          <p:cNvPr id="12" name="Group 11">
            <a:extLst>
              <a:ext uri="{FF2B5EF4-FFF2-40B4-BE49-F238E27FC236}">
                <a16:creationId xmlns:a16="http://schemas.microsoft.com/office/drawing/2014/main" id="{2015EC77-180D-4AC9-80F1-33D0CF1357C3}"/>
              </a:ext>
            </a:extLst>
          </p:cNvPr>
          <p:cNvGrpSpPr/>
          <p:nvPr/>
        </p:nvGrpSpPr>
        <p:grpSpPr>
          <a:xfrm>
            <a:off x="9392911" y="6207927"/>
            <a:ext cx="2488502" cy="454909"/>
            <a:chOff x="9392911" y="6207927"/>
            <a:chExt cx="2488502" cy="454909"/>
          </a:xfrm>
        </p:grpSpPr>
        <p:pic>
          <p:nvPicPr>
            <p:cNvPr id="13" name="Picture 12" descr="A picture containing text, ax, wheel&#10;&#10;Description automatically generated">
              <a:extLst>
                <a:ext uri="{FF2B5EF4-FFF2-40B4-BE49-F238E27FC236}">
                  <a16:creationId xmlns:a16="http://schemas.microsoft.com/office/drawing/2014/main" id="{50A0A8E8-666D-45A9-80E7-591ABB49FF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4" name="Rectangle 8">
              <a:extLst>
                <a:ext uri="{FF2B5EF4-FFF2-40B4-BE49-F238E27FC236}">
                  <a16:creationId xmlns:a16="http://schemas.microsoft.com/office/drawing/2014/main" id="{F779D5B1-A8D1-447B-B9A0-B0A6EA2018B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18432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17DD9-05B9-4870-A562-3AEBE36B451C}"/>
              </a:ext>
            </a:extLst>
          </p:cNvPr>
          <p:cNvSpPr>
            <a:spLocks noGrp="1"/>
          </p:cNvSpPr>
          <p:nvPr>
            <p:ph type="title"/>
          </p:nvPr>
        </p:nvSpPr>
        <p:spPr/>
        <p:txBody>
          <a:bodyPr/>
          <a:lstStyle/>
          <a:p>
            <a:r>
              <a:rPr lang="en-US" dirty="0"/>
              <a:t>Midostaurin: Dose Modifications and Monitoring</a:t>
            </a:r>
          </a:p>
        </p:txBody>
      </p:sp>
      <p:sp>
        <p:nvSpPr>
          <p:cNvPr id="6" name="Content Placeholder 5">
            <a:extLst>
              <a:ext uri="{FF2B5EF4-FFF2-40B4-BE49-F238E27FC236}">
                <a16:creationId xmlns:a16="http://schemas.microsoft.com/office/drawing/2014/main" id="{7F9CDAEE-E911-4FF2-B70C-A3F3844E0508}"/>
              </a:ext>
            </a:extLst>
          </p:cNvPr>
          <p:cNvSpPr>
            <a:spLocks noGrp="1"/>
          </p:cNvSpPr>
          <p:nvPr>
            <p:ph idx="1"/>
          </p:nvPr>
        </p:nvSpPr>
        <p:spPr>
          <a:xfrm>
            <a:off x="604675" y="5887091"/>
            <a:ext cx="10877529" cy="276641"/>
          </a:xfrm>
        </p:spPr>
        <p:txBody>
          <a:bodyPr/>
          <a:lstStyle/>
          <a:p>
            <a:r>
              <a:rPr lang="en-US" sz="2000" dirty="0"/>
              <a:t>Monitor for toxicity at least weekly for first 4 wk, every other wk for next 8 wk, then monthly while on treatment</a:t>
            </a:r>
          </a:p>
        </p:txBody>
      </p:sp>
      <p:graphicFrame>
        <p:nvGraphicFramePr>
          <p:cNvPr id="5" name="Group 3">
            <a:extLst>
              <a:ext uri="{FF2B5EF4-FFF2-40B4-BE49-F238E27FC236}">
                <a16:creationId xmlns:a16="http://schemas.microsoft.com/office/drawing/2014/main" id="{F300A5FA-DA8E-4639-8E72-D626F1EB7D7E}"/>
              </a:ext>
            </a:extLst>
          </p:cNvPr>
          <p:cNvGraphicFramePr>
            <a:graphicFrameLocks/>
          </p:cNvGraphicFramePr>
          <p:nvPr>
            <p:extLst>
              <p:ext uri="{D42A27DB-BD31-4B8C-83A1-F6EECF244321}">
                <p14:modId xmlns:p14="http://schemas.microsoft.com/office/powerpoint/2010/main" val="1596724721"/>
              </p:ext>
            </p:extLst>
          </p:nvPr>
        </p:nvGraphicFramePr>
        <p:xfrm>
          <a:off x="727076" y="1604963"/>
          <a:ext cx="10735056" cy="4145408"/>
        </p:xfrm>
        <a:graphic>
          <a:graphicData uri="http://schemas.openxmlformats.org/drawingml/2006/table">
            <a:tbl>
              <a:tblPr/>
              <a:tblGrid>
                <a:gridCol w="3084636">
                  <a:extLst>
                    <a:ext uri="{9D8B030D-6E8A-4147-A177-3AD203B41FA5}">
                      <a16:colId xmlns:a16="http://schemas.microsoft.com/office/drawing/2014/main" val="20000"/>
                    </a:ext>
                  </a:extLst>
                </a:gridCol>
                <a:gridCol w="765042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Dose Modification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gridSpan="2">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Midostaurin-related hematologic toxicities in patients without MCL: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ANC &lt;1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a:t>
                      </a: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or</a:t>
                      </a: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ANC &lt;0.5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 if baseline ANC 0.5-1.5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Interrupt until ANC ≥1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 then resume at 50 mg BID; can increase to 100 mg BID if tolerated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Discontinue if low ANC persists for &gt;21 days and suspected to be midostaurin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PLT &lt;50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 </a:t>
                      </a: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a:t>
                      </a: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PLT &lt;25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 if baseline PLT 25-75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Interrupt until PLT ≥50 x 10</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9</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 then resume at 50 mg BID; can increase to 100 mg BID if tolerated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Discontinue if low PLT persists for &gt;21 days and suspected to be midostaurin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Hb &lt; 8 g/dL </a:t>
                      </a:r>
                      <a:r>
                        <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or</a:t>
                      </a: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Life-threatening anemia if baseline Hb 8-10 g/dL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Interrupt until Hb ≥8 g/dL, then resume at 50 mg BID; can increase to 100 mg BID if tolerated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Discontinue if low Hb persists for &gt;21 days and suspected to be midostaurin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798774737"/>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All patients with advSM: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9307763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 nausea and/or vomiting despite optimal antiemetic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Interrupt for 3 days (6 doses), then resume at 50 mg BID; can increase to 100 mg BID if tolerated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314104036"/>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 grade 3/4 nonhematologic toxicities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Interrupt until resolved to grade ≤2, then resume at 50 mg BID; can increase to 100 mg BID if tolerated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27329737"/>
                  </a:ext>
                </a:extLst>
              </a:tr>
            </a:tbl>
          </a:graphicData>
        </a:graphic>
      </p:graphicFrame>
      <p:sp>
        <p:nvSpPr>
          <p:cNvPr id="7" name="Text Box 15">
            <a:extLst>
              <a:ext uri="{FF2B5EF4-FFF2-40B4-BE49-F238E27FC236}">
                <a16:creationId xmlns:a16="http://schemas.microsoft.com/office/drawing/2014/main" id="{E3B99F8C-4306-46F7-AB8D-F3272E46CCC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Midostaurin PI.</a:t>
            </a:r>
            <a:endParaRPr lang="en-US" altLang="en-US" sz="1200" b="0" dirty="0">
              <a:solidFill>
                <a:schemeClr val="bg2"/>
              </a:solidFill>
              <a:latin typeface="Calibri" panose="020F0502020204030204" pitchFamily="34" charset="0"/>
              <a:cs typeface="+mn-cs"/>
            </a:endParaRPr>
          </a:p>
        </p:txBody>
      </p:sp>
      <p:grpSp>
        <p:nvGrpSpPr>
          <p:cNvPr id="8" name="Group 7">
            <a:extLst>
              <a:ext uri="{FF2B5EF4-FFF2-40B4-BE49-F238E27FC236}">
                <a16:creationId xmlns:a16="http://schemas.microsoft.com/office/drawing/2014/main" id="{B3A686A1-1B70-48B0-BC70-BBE7B063415C}"/>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58213C82-3DFD-42C5-909D-6445D8BDF1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 name="Rectangle 8">
              <a:extLst>
                <a:ext uri="{FF2B5EF4-FFF2-40B4-BE49-F238E27FC236}">
                  <a16:creationId xmlns:a16="http://schemas.microsoft.com/office/drawing/2014/main" id="{4879E077-18DE-4259-B98E-EE9A74E0FEE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419466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54A71-4815-4838-8774-1507B80D844A}"/>
              </a:ext>
            </a:extLst>
          </p:cNvPr>
          <p:cNvSpPr>
            <a:spLocks noGrp="1"/>
          </p:cNvSpPr>
          <p:nvPr>
            <p:ph type="title"/>
          </p:nvPr>
        </p:nvSpPr>
        <p:spPr/>
        <p:txBody>
          <a:bodyPr/>
          <a:lstStyle/>
          <a:p>
            <a:r>
              <a:rPr lang="en-US" dirty="0"/>
              <a:t>Avapritinib: Administration and Drug Interactions</a:t>
            </a:r>
          </a:p>
        </p:txBody>
      </p:sp>
      <p:sp>
        <p:nvSpPr>
          <p:cNvPr id="3" name="Content Placeholder 2">
            <a:extLst>
              <a:ext uri="{FF2B5EF4-FFF2-40B4-BE49-F238E27FC236}">
                <a16:creationId xmlns:a16="http://schemas.microsoft.com/office/drawing/2014/main" id="{4DB2482D-51E4-4BB9-98A5-80032F849F11}"/>
              </a:ext>
            </a:extLst>
          </p:cNvPr>
          <p:cNvSpPr>
            <a:spLocks noGrp="1"/>
          </p:cNvSpPr>
          <p:nvPr>
            <p:ph sz="half" idx="1"/>
          </p:nvPr>
        </p:nvSpPr>
        <p:spPr/>
        <p:txBody>
          <a:bodyPr/>
          <a:lstStyle/>
          <a:p>
            <a:r>
              <a:rPr lang="en-US" sz="2400" b="1" dirty="0"/>
              <a:t>Dose in advSM:</a:t>
            </a:r>
            <a:r>
              <a:rPr lang="en-US" sz="2400" dirty="0"/>
              <a:t> 200 mg PO QD</a:t>
            </a:r>
            <a:endParaRPr lang="en-US" sz="2400" b="1" dirty="0"/>
          </a:p>
          <a:p>
            <a:pPr lvl="1"/>
            <a:r>
              <a:rPr lang="en-US" sz="2200" dirty="0"/>
              <a:t>Half-life: 20-39 hr</a:t>
            </a:r>
          </a:p>
          <a:p>
            <a:pPr lvl="1"/>
            <a:r>
              <a:rPr lang="en-US" sz="2200" dirty="0"/>
              <a:t>Not recommended for patients with PLT &lt;50 x 10</a:t>
            </a:r>
            <a:r>
              <a:rPr lang="en-US" sz="2200" baseline="30000" dirty="0"/>
              <a:t>9</a:t>
            </a:r>
            <a:r>
              <a:rPr lang="en-US" sz="2200" dirty="0"/>
              <a:t>/L</a:t>
            </a:r>
          </a:p>
          <a:p>
            <a:r>
              <a:rPr lang="en-US" sz="2400" dirty="0"/>
              <a:t>Take avapritinib on empty stomach (≥1 hr before or ≥2 hr after meal)</a:t>
            </a:r>
          </a:p>
          <a:p>
            <a:r>
              <a:rPr lang="en-US" sz="2400" b="1" dirty="0"/>
              <a:t>If dose missed, </a:t>
            </a:r>
            <a:r>
              <a:rPr lang="en-US" sz="2400" dirty="0"/>
              <a:t>do not make up if within 8 hr of next scheduled dose</a:t>
            </a:r>
          </a:p>
          <a:p>
            <a:r>
              <a:rPr lang="en-US" sz="2400" b="1" dirty="0"/>
              <a:t>If dose vomited, </a:t>
            </a:r>
            <a:r>
              <a:rPr lang="en-US" sz="2400" dirty="0"/>
              <a:t>do not repeat dose; take next scheduled dose</a:t>
            </a:r>
          </a:p>
          <a:p>
            <a:endParaRPr lang="en-US" sz="2400" dirty="0"/>
          </a:p>
        </p:txBody>
      </p:sp>
      <p:sp>
        <p:nvSpPr>
          <p:cNvPr id="9" name="Text Box 15">
            <a:extLst>
              <a:ext uri="{FF2B5EF4-FFF2-40B4-BE49-F238E27FC236}">
                <a16:creationId xmlns:a16="http://schemas.microsoft.com/office/drawing/2014/main" id="{96BCC09D-D8D4-4DE2-A28D-DE84AD79B62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Avapritinib PI.</a:t>
            </a:r>
            <a:endParaRPr lang="en-US" altLang="en-US" sz="1200" b="0" dirty="0">
              <a:solidFill>
                <a:schemeClr val="bg2"/>
              </a:solidFill>
              <a:latin typeface="Calibri" panose="020F0502020204030204" pitchFamily="34" charset="0"/>
              <a:cs typeface="+mn-cs"/>
            </a:endParaRPr>
          </a:p>
        </p:txBody>
      </p:sp>
      <p:graphicFrame>
        <p:nvGraphicFramePr>
          <p:cNvPr id="15" name="Group 3">
            <a:extLst>
              <a:ext uri="{FF2B5EF4-FFF2-40B4-BE49-F238E27FC236}">
                <a16:creationId xmlns:a16="http://schemas.microsoft.com/office/drawing/2014/main" id="{7363A3D8-3DFD-4596-8B04-15B30C6C6ABD}"/>
              </a:ext>
            </a:extLst>
          </p:cNvPr>
          <p:cNvGraphicFramePr>
            <a:graphicFrameLocks/>
          </p:cNvGraphicFramePr>
          <p:nvPr>
            <p:extLst>
              <p:ext uri="{D42A27DB-BD31-4B8C-83A1-F6EECF244321}">
                <p14:modId xmlns:p14="http://schemas.microsoft.com/office/powerpoint/2010/main" val="1451023032"/>
              </p:ext>
            </p:extLst>
          </p:nvPr>
        </p:nvGraphicFramePr>
        <p:xfrm>
          <a:off x="6381941" y="1610437"/>
          <a:ext cx="5376672" cy="4754992"/>
        </p:xfrm>
        <a:graphic>
          <a:graphicData uri="http://schemas.openxmlformats.org/drawingml/2006/table">
            <a:tbl>
              <a:tblPr/>
              <a:tblGrid>
                <a:gridCol w="5376672">
                  <a:extLst>
                    <a:ext uri="{9D8B030D-6E8A-4147-A177-3AD203B41FA5}">
                      <a16:colId xmlns:a16="http://schemas.microsoft.com/office/drawing/2014/main" val="20000"/>
                    </a:ext>
                  </a:extLst>
                </a:gridCol>
              </a:tblGrid>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Drug Interactions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Strong and Moderate CYP3A inhibitors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Rationale: </a:t>
                      </a:r>
                      <a:r>
                        <a:rPr kumimoji="0" lang="en-US" sz="18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Coadministration increases avapritinib plasma concentration and may increase incidence/severity of toxicity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Management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Avoid coadministering avapritinib with strong or moderate CYP3A inhibitors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If must coadminister avapritinib with a moderate CYP3A inhibitor, reduce avapritinib dose to 50 mg PO QD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Strong and Moderate CYP3A Inducers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a16="http://schemas.microsoft.com/office/drawing/2014/main" val="2225942444"/>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Rationale: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Coadministration decreases avapritinib plasma concentration and may decrease efficacy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7221749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Management: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Avoid coadministration</a:t>
                      </a:r>
                      <a:endPar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135529065"/>
                  </a:ext>
                </a:extLst>
              </a:tr>
            </a:tbl>
          </a:graphicData>
        </a:graphic>
      </p:graphicFrame>
      <p:grpSp>
        <p:nvGrpSpPr>
          <p:cNvPr id="10" name="Group 9">
            <a:extLst>
              <a:ext uri="{FF2B5EF4-FFF2-40B4-BE49-F238E27FC236}">
                <a16:creationId xmlns:a16="http://schemas.microsoft.com/office/drawing/2014/main" id="{3CE737D9-F323-4987-B221-09C045A6C784}"/>
              </a:ext>
            </a:extLst>
          </p:cNvPr>
          <p:cNvGrpSpPr/>
          <p:nvPr/>
        </p:nvGrpSpPr>
        <p:grpSpPr>
          <a:xfrm>
            <a:off x="9392911" y="6207927"/>
            <a:ext cx="2488502" cy="454909"/>
            <a:chOff x="9392911" y="6207927"/>
            <a:chExt cx="2488502" cy="454909"/>
          </a:xfrm>
        </p:grpSpPr>
        <p:pic>
          <p:nvPicPr>
            <p:cNvPr id="12" name="Picture 11" descr="A picture containing text, ax, wheel&#10;&#10;Description automatically generated">
              <a:extLst>
                <a:ext uri="{FF2B5EF4-FFF2-40B4-BE49-F238E27FC236}">
                  <a16:creationId xmlns:a16="http://schemas.microsoft.com/office/drawing/2014/main" id="{533EA2F7-4BF3-4B11-8562-9F87A2B32F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6" name="Rectangle 15">
              <a:extLst>
                <a:ext uri="{FF2B5EF4-FFF2-40B4-BE49-F238E27FC236}">
                  <a16:creationId xmlns:a16="http://schemas.microsoft.com/office/drawing/2014/main" id="{D72217EE-7C34-4A37-A8B9-1C4E3583995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281283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17DD9-05B9-4870-A562-3AEBE36B451C}"/>
              </a:ext>
            </a:extLst>
          </p:cNvPr>
          <p:cNvSpPr>
            <a:spLocks noGrp="1"/>
          </p:cNvSpPr>
          <p:nvPr>
            <p:ph type="title"/>
          </p:nvPr>
        </p:nvSpPr>
        <p:spPr/>
        <p:txBody>
          <a:bodyPr/>
          <a:lstStyle/>
          <a:p>
            <a:r>
              <a:rPr lang="en-US" dirty="0"/>
              <a:t>Avapritinib: Dose Modifications and Monitoring</a:t>
            </a:r>
          </a:p>
        </p:txBody>
      </p:sp>
      <p:sp>
        <p:nvSpPr>
          <p:cNvPr id="13" name="Content Placeholder 12">
            <a:extLst>
              <a:ext uri="{FF2B5EF4-FFF2-40B4-BE49-F238E27FC236}">
                <a16:creationId xmlns:a16="http://schemas.microsoft.com/office/drawing/2014/main" id="{A1B6E859-8BE5-4583-AB3E-193C44D48CCA}"/>
              </a:ext>
            </a:extLst>
          </p:cNvPr>
          <p:cNvSpPr>
            <a:spLocks noGrp="1"/>
          </p:cNvSpPr>
          <p:nvPr>
            <p:ph sz="half" idx="2"/>
          </p:nvPr>
        </p:nvSpPr>
        <p:spPr>
          <a:xfrm>
            <a:off x="6252634" y="3292580"/>
            <a:ext cx="5229570" cy="2897611"/>
          </a:xfrm>
        </p:spPr>
        <p:txBody>
          <a:bodyPr/>
          <a:lstStyle/>
          <a:p>
            <a:r>
              <a:rPr lang="en-US" sz="2000" dirty="0"/>
              <a:t>Monitor closely for risk of intracranial hemorrhage </a:t>
            </a:r>
          </a:p>
          <a:p>
            <a:r>
              <a:rPr lang="en-US" sz="2000" dirty="0"/>
              <a:t>Perform PLT count before initiating therapy and every 2 wk for first 8 wk, then:</a:t>
            </a:r>
          </a:p>
          <a:p>
            <a:pPr lvl="1"/>
            <a:r>
              <a:rPr lang="en-US" sz="1800" dirty="0"/>
              <a:t>If PLT &lt;75 x 10</a:t>
            </a:r>
            <a:r>
              <a:rPr lang="en-US" sz="1800" baseline="30000" dirty="0"/>
              <a:t>9</a:t>
            </a:r>
            <a:r>
              <a:rPr lang="en-US" sz="1800" dirty="0"/>
              <a:t>/L: every 2 wk or more often if clinically indicated </a:t>
            </a:r>
          </a:p>
          <a:p>
            <a:pPr lvl="1"/>
            <a:r>
              <a:rPr lang="en-US" sz="1800" dirty="0"/>
              <a:t>If PLT 75-100 x 10</a:t>
            </a:r>
            <a:r>
              <a:rPr lang="en-US" sz="1800" baseline="30000" dirty="0"/>
              <a:t>9</a:t>
            </a:r>
            <a:r>
              <a:rPr lang="en-US" sz="1800" dirty="0"/>
              <a:t>/L: every 4 wk </a:t>
            </a:r>
          </a:p>
          <a:p>
            <a:pPr lvl="1"/>
            <a:r>
              <a:rPr lang="en-US" sz="1800" dirty="0"/>
              <a:t>If PLT 100 x 10</a:t>
            </a:r>
            <a:r>
              <a:rPr lang="en-US" sz="1800" baseline="30000" dirty="0"/>
              <a:t>9</a:t>
            </a:r>
            <a:r>
              <a:rPr lang="en-US" sz="1800" dirty="0"/>
              <a:t>/L: as clinically indicated</a:t>
            </a:r>
          </a:p>
        </p:txBody>
      </p:sp>
      <p:graphicFrame>
        <p:nvGraphicFramePr>
          <p:cNvPr id="7" name="Group 3">
            <a:extLst>
              <a:ext uri="{FF2B5EF4-FFF2-40B4-BE49-F238E27FC236}">
                <a16:creationId xmlns:a16="http://schemas.microsoft.com/office/drawing/2014/main" id="{42C9F822-E8D4-4D2B-B313-48EE45D51BED}"/>
              </a:ext>
            </a:extLst>
          </p:cNvPr>
          <p:cNvGraphicFramePr>
            <a:graphicFrameLocks/>
          </p:cNvGraphicFramePr>
          <p:nvPr/>
        </p:nvGraphicFramePr>
        <p:xfrm>
          <a:off x="6384926" y="1610437"/>
          <a:ext cx="5376672" cy="1219264"/>
        </p:xfrm>
        <a:graphic>
          <a:graphicData uri="http://schemas.openxmlformats.org/drawingml/2006/table">
            <a:tbl>
              <a:tblPr/>
              <a:tblGrid>
                <a:gridCol w="1932223">
                  <a:extLst>
                    <a:ext uri="{9D8B030D-6E8A-4147-A177-3AD203B41FA5}">
                      <a16:colId xmlns:a16="http://schemas.microsoft.com/office/drawing/2014/main" val="20000"/>
                    </a:ext>
                  </a:extLst>
                </a:gridCol>
                <a:gridCol w="3444449">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Dose Reduction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AdvSM: Starting Dose of 200 mg*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First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100 mg QD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Second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 mg QD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Third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mg QD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8" name="Text Box 30">
            <a:extLst>
              <a:ext uri="{FF2B5EF4-FFF2-40B4-BE49-F238E27FC236}">
                <a16:creationId xmlns:a16="http://schemas.microsoft.com/office/drawing/2014/main" id="{F7B4F96E-B0EC-4C4D-B78D-5388081EE991}"/>
              </a:ext>
            </a:extLst>
          </p:cNvPr>
          <p:cNvSpPr txBox="1">
            <a:spLocks noChangeArrowheads="1"/>
          </p:cNvSpPr>
          <p:nvPr/>
        </p:nvSpPr>
        <p:spPr bwMode="auto">
          <a:xfrm>
            <a:off x="6384926" y="2840237"/>
            <a:ext cx="5411788"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*Permanently discontinue if cannot tolerate 25 mg QD.</a:t>
            </a:r>
            <a:endParaRPr lang="en-US" altLang="en-US" sz="1400" dirty="0">
              <a:solidFill>
                <a:schemeClr val="bg1"/>
              </a:solidFill>
              <a:latin typeface="Calibri" panose="020F0502020204030204" pitchFamily="34" charset="0"/>
            </a:endParaRPr>
          </a:p>
        </p:txBody>
      </p:sp>
      <p:sp>
        <p:nvSpPr>
          <p:cNvPr id="9" name="Text Box 15">
            <a:extLst>
              <a:ext uri="{FF2B5EF4-FFF2-40B4-BE49-F238E27FC236}">
                <a16:creationId xmlns:a16="http://schemas.microsoft.com/office/drawing/2014/main" id="{70A80E94-5166-4C28-92CB-5A224E30478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Avapritinib PI.</a:t>
            </a:r>
            <a:endParaRPr lang="en-US" altLang="en-US" sz="1200" b="0" dirty="0">
              <a:solidFill>
                <a:schemeClr val="bg2"/>
              </a:solidFill>
              <a:latin typeface="Calibri" panose="020F0502020204030204" pitchFamily="34" charset="0"/>
              <a:cs typeface="+mn-cs"/>
            </a:endParaRPr>
          </a:p>
        </p:txBody>
      </p:sp>
      <p:grpSp>
        <p:nvGrpSpPr>
          <p:cNvPr id="10" name="Group 9">
            <a:extLst>
              <a:ext uri="{FF2B5EF4-FFF2-40B4-BE49-F238E27FC236}">
                <a16:creationId xmlns:a16="http://schemas.microsoft.com/office/drawing/2014/main" id="{E19CA42D-8091-4320-9D33-429E6E216E00}"/>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3580F907-CE99-4B76-991F-ABF17EB862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2" name="Rectangle 11">
              <a:extLst>
                <a:ext uri="{FF2B5EF4-FFF2-40B4-BE49-F238E27FC236}">
                  <a16:creationId xmlns:a16="http://schemas.microsoft.com/office/drawing/2014/main" id="{40F937B9-A342-41AC-A4AE-91958EDFAD7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4" name="Group 3">
            <a:extLst>
              <a:ext uri="{FF2B5EF4-FFF2-40B4-BE49-F238E27FC236}">
                <a16:creationId xmlns:a16="http://schemas.microsoft.com/office/drawing/2014/main" id="{00EEA741-DC19-445C-BBE7-018F2C367F53}"/>
              </a:ext>
            </a:extLst>
          </p:cNvPr>
          <p:cNvGraphicFramePr>
            <a:graphicFrameLocks/>
          </p:cNvGraphicFramePr>
          <p:nvPr/>
        </p:nvGraphicFramePr>
        <p:xfrm>
          <a:off x="519303" y="1610437"/>
          <a:ext cx="5376672" cy="4785488"/>
        </p:xfrm>
        <a:graphic>
          <a:graphicData uri="http://schemas.openxmlformats.org/drawingml/2006/table">
            <a:tbl>
              <a:tblPr/>
              <a:tblGrid>
                <a:gridCol w="1777924">
                  <a:extLst>
                    <a:ext uri="{9D8B030D-6E8A-4147-A177-3AD203B41FA5}">
                      <a16:colId xmlns:a16="http://schemas.microsoft.com/office/drawing/2014/main" val="20000"/>
                    </a:ext>
                  </a:extLst>
                </a:gridCol>
                <a:gridCol w="3598748">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Dose Modification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Intracranial hemorrhage, 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Permanently discontinue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Cognitive effects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Continue at same or reduced dose or hold until resolved or improved to baseline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Resume at same or reduced dose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427758745"/>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Hold until resolved or improved to baseline/grade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Resume at same or reduced dose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39499278"/>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Permanently discontinue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47523601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Other, 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Hold until improved to grade ≤2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Resume at same or reduced dose as clinically appropriate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Thrombocytopenia (PLT &lt;50 x 10</a:t>
                      </a:r>
                      <a:r>
                        <a:rPr kumimoji="0" lang="en-US" sz="1400" b="1" i="0" u="none" strike="noStrike" cap="none" normalizeH="0" baseline="30000" dirty="0">
                          <a:ln>
                            <a:noFill/>
                          </a:ln>
                          <a:solidFill>
                            <a:schemeClr val="bg2">
                              <a:lumMod val="10000"/>
                            </a:schemeClr>
                          </a:solidFill>
                          <a:effectLst/>
                          <a:latin typeface="Calibri" panose="020F0502020204030204" pitchFamily="34" charset="0"/>
                        </a:rPr>
                        <a:t>9</a:t>
                      </a:r>
                      <a:r>
                        <a:rPr kumimoji="0" lang="en-US" sz="1400" b="1" i="0" u="none" strike="noStrike" cap="none" normalizeH="0" baseline="0" dirty="0">
                          <a:ln>
                            <a:noFill/>
                          </a:ln>
                          <a:solidFill>
                            <a:schemeClr val="bg2">
                              <a:lumMod val="10000"/>
                            </a:schemeClr>
                          </a:solidFill>
                          <a:effectLst/>
                          <a:latin typeface="Calibri" panose="020F0502020204030204" pitchFamily="34" charset="0"/>
                        </a:rPr>
                        <a:t>/L)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Interrupt until PLT ≥50 x 10</a:t>
                      </a:r>
                      <a:r>
                        <a:rPr kumimoji="0" lang="en-US" sz="14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9</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 then resume at reduced dose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If PLT does not recover above 50 x 10</a:t>
                      </a:r>
                      <a:r>
                        <a:rPr kumimoji="0" lang="en-US" sz="14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9</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 consider PLT support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288334976"/>
                  </a:ext>
                </a:extLst>
              </a:tr>
            </a:tbl>
          </a:graphicData>
        </a:graphic>
      </p:graphicFrame>
    </p:spTree>
    <p:extLst>
      <p:ext uri="{BB962C8B-B14F-4D97-AF65-F5344CB8AC3E}">
        <p14:creationId xmlns:p14="http://schemas.microsoft.com/office/powerpoint/2010/main" val="42929349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Advanced Systemic Mastocytosis!</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ClinicalThought™ commentaries </a:t>
            </a:r>
            <a:r>
              <a:rPr lang="en-US" sz="2200" b="0" dirty="0"/>
              <a:t>on the most important developments in advanced SM</a:t>
            </a:r>
          </a:p>
          <a:p>
            <a:pPr>
              <a:buClr>
                <a:schemeClr val="tx2">
                  <a:lumMod val="20000"/>
                  <a:lumOff val="80000"/>
                </a:schemeClr>
              </a:buClr>
              <a:defRPr/>
            </a:pPr>
            <a:r>
              <a:rPr lang="en-US" sz="2200" dirty="0">
                <a:solidFill>
                  <a:srgbClr val="E1471D"/>
                </a:solidFill>
              </a:rPr>
              <a:t>Podcast </a:t>
            </a:r>
            <a:r>
              <a:rPr lang="en-US" sz="2200" b="0" dirty="0"/>
              <a:t>featuring multidisciplinary expert discussion on diagnosis, treatment selection, and toxicity management in patients with advanced SM</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miter lim="800000"/>
          <a:headEnd/>
          <a:tailEnd/>
        </a:ln>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7717EFA5FFD2948BA8568E0361A7C34" ma:contentTypeVersion="1" ma:contentTypeDescription="Create a new document." ma:contentTypeScope="" ma:versionID="59c1eb4539f545009328710e4eeb0445">
  <xsd:schema xmlns:xsd="http://www.w3.org/2001/XMLSchema" xmlns:xs="http://www.w3.org/2001/XMLSchema" xmlns:p="http://schemas.microsoft.com/office/2006/metadata/properties" xmlns:ns2="d54cbe69-32bd-412a-b004-9152f949605e" xmlns:ns3="2c2901eb-b9bf-41ab-996a-079521deee3c" targetNamespace="http://schemas.microsoft.com/office/2006/metadata/properties" ma:root="true" ma:fieldsID="984d823e4de1fefe185701e6daa84fd7" ns2:_="" ns3:_="">
    <xsd:import namespace="d54cbe69-32bd-412a-b004-9152f949605e"/>
    <xsd:import namespace="2c2901eb-b9bf-41ab-996a-079521deee3c"/>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c2901eb-b9bf-41ab-996a-079521deee3c"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 New"/>
          <xsd:enumeration value="Slides - Online (non-CME)-New"/>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56M7VY3CDVN5-1833955656-1</_dlc_DocId>
    <_dlc_DocIdUrl xmlns="d54cbe69-32bd-412a-b004-9152f949605e">
      <Url>https://intranet.clinicaloptions.com/mews/oncology/ONC_2021_Adv_Systemic_Mastocytosis_TM_(PRP4490)/CME_CE_CPE-cert_Module_with_embedded_slides__pre-post_surveys/_layouts/15/DocIdRedir.aspx?ID=56M7VY3CDVN5-1833955656-1</Url>
      <Description>56M7VY3CDVN5-1833955656-1</Description>
    </_dlc_DocIdUrl>
    <Document_x0020_Category xmlns="2c2901eb-b9bf-41ab-996a-079521deee3c">Slides - Online (non-CME)-New</Document_x0020_Category>
  </documentManagement>
</p:propertie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01F2A8-98A2-4372-AC79-28D091C2B045}">
  <ds:schemaRefs>
    <ds:schemaRef ds:uri="http://schemas.microsoft.com/sharepoint/event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DCED1907-85E1-4007-A4E7-5351E0CD34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2c2901eb-b9bf-41ab-996a-079521deee3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BA55BC3-5A03-47C2-8EC3-D964C3B5E779}">
  <ds:schemaRefs>
    <ds:schemaRef ds:uri="d54cbe69-32bd-412a-b004-9152f949605e"/>
    <ds:schemaRef ds:uri="http://purl.org/dc/terms/"/>
    <ds:schemaRef ds:uri="http://purl.org/dc/elements/1.1/"/>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2c2901eb-b9bf-41ab-996a-079521deee3c"/>
    <ds:schemaRef ds:uri="http://schemas.microsoft.com/office/2006/metadata/properties"/>
    <ds:schemaRef ds:uri="http://www.w3.org/XML/1998/namespace"/>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12594</TotalTime>
  <Words>7824</Words>
  <Application>Microsoft Macintosh PowerPoint</Application>
  <PresentationFormat>Widescreen</PresentationFormat>
  <Paragraphs>1283</Paragraphs>
  <Slides>41</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Roboto</vt:lpstr>
      <vt:lpstr>Times</vt:lpstr>
      <vt:lpstr>Wingdings</vt:lpstr>
      <vt:lpstr>2017_HTAA_Diabetes</vt:lpstr>
      <vt:lpstr>Incorporating Targeted Therapies Into Multidisciplinary Care for Advanced  Systemic Mastocytosis</vt:lpstr>
      <vt:lpstr>About These Slides</vt:lpstr>
      <vt:lpstr>Faculty</vt:lpstr>
      <vt:lpstr>Disclosures</vt:lpstr>
      <vt:lpstr>Pathophysiology of Systemic Mastocytosis</vt:lpstr>
      <vt:lpstr>Role of KIT in SM</vt:lpstr>
      <vt:lpstr>WHO Diagnostic Criteria for SM</vt:lpstr>
      <vt:lpstr>SM Subtypes Classified Using B-Findings and C-Findings per WHO</vt:lpstr>
      <vt:lpstr>2017 WHO Classification of SM Subtypes</vt:lpstr>
      <vt:lpstr>Prognosis Varies by SM Subtype</vt:lpstr>
      <vt:lpstr>Clinical Presentation</vt:lpstr>
      <vt:lpstr>Potential Triggers for Mast Cell Activation  Causing SM Symptoms</vt:lpstr>
      <vt:lpstr>Pathology and Molecular Testing for Diagnosis of SM</vt:lpstr>
      <vt:lpstr>Diagnostic Algorithm for SM</vt:lpstr>
      <vt:lpstr>Management of Advanced SM</vt:lpstr>
      <vt:lpstr>Treatment Goals</vt:lpstr>
      <vt:lpstr>Midostaurin</vt:lpstr>
      <vt:lpstr>Registrational Phase II Trial of Midostaurin in Patients With ASM, SM-AHN, or MCL</vt:lpstr>
      <vt:lpstr>Phase II Trial of Midostaurin in Advanced SM: Response in Primary Efficacy Population (Primary Endpoint)</vt:lpstr>
      <vt:lpstr>Phase II Trial of Midostaurin in Advanced SM: Clinicopathologic Measures of Response</vt:lpstr>
      <vt:lpstr>Phase II Trial of Midostaurin in Advanced SM: Overall Survival</vt:lpstr>
      <vt:lpstr>Phase II Trial of Midostaurin in Advanced SM: Safety</vt:lpstr>
      <vt:lpstr>Avapritinib</vt:lpstr>
      <vt:lpstr>Phase I EXPLORER Trial of Avapritinib in Patients With AdvSM</vt:lpstr>
      <vt:lpstr>EXPLORER: Best Confirmed Response per  mIWG-MRT-ECNM Response Criteria</vt:lpstr>
      <vt:lpstr>EXPLORER: Overall Survival</vt:lpstr>
      <vt:lpstr>Registrational Phase II PATHFINDER Trial of Avapritinib in Patients With AdvSM</vt:lpstr>
      <vt:lpstr>PATHFINDER: Best Confirmed Response per  mIWG-MRT-ECNM Response Criteria</vt:lpstr>
      <vt:lpstr>PATHFINDER: Clinicopathologic Measures of Response</vt:lpstr>
      <vt:lpstr>PATHFINDER: Safety</vt:lpstr>
      <vt:lpstr>Other Therapies</vt:lpstr>
      <vt:lpstr>Guidance on Cytoreductive Therapies for Advanced SM</vt:lpstr>
      <vt:lpstr>Select Ongoing Research in SM</vt:lpstr>
      <vt:lpstr>Supportive Care and Toxicity Management</vt:lpstr>
      <vt:lpstr>Supportive Care for SM</vt:lpstr>
      <vt:lpstr>Antimediator Drugs for Stepwise Management of  Mast Cell Mediator–Release Symptoms</vt:lpstr>
      <vt:lpstr>Midostaurin: Administration  and Drug Interactions</vt:lpstr>
      <vt:lpstr>Midostaurin: Dose Modifications and Monitoring</vt:lpstr>
      <vt:lpstr>Avapritinib: Administration and Drug Interactions</vt:lpstr>
      <vt:lpstr>Avapritinib: Dose Modifications and Monitoring</vt:lpstr>
      <vt:lpstr>Go Online for More CCO  Coverage of Advanced Systemic Mastocytosis!</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Incorporating Targeted Therapies Into Multidisciplinary Care for Advanced  Systemic Mastocytosis</dc:title>
  <dc:subject/>
  <dc:creator>Preferred User</dc:creator>
  <cp:keywords/>
  <dc:description/>
  <cp:lastModifiedBy>Melanie Couton</cp:lastModifiedBy>
  <cp:revision>608</cp:revision>
  <cp:lastPrinted>2016-09-26T20:21:49Z</cp:lastPrinted>
  <dcterms:created xsi:type="dcterms:W3CDTF">2005-05-27T15:08:01Z</dcterms:created>
  <dcterms:modified xsi:type="dcterms:W3CDTF">2022-04-04T13:21:10Z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8067f8a0-7130-495e-b076-cb65a3b85cb6</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0x01010017717EFA5FFD2948BA8568E0361A7C34</vt:lpwstr>
  </property>
</Properties>
</file>