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0"/>
  </p:notesMasterIdLst>
  <p:handoutMasterIdLst>
    <p:handoutMasterId r:id="rId21"/>
  </p:handoutMasterIdLst>
  <p:sldIdLst>
    <p:sldId id="321" r:id="rId8"/>
    <p:sldId id="308" r:id="rId9"/>
    <p:sldId id="544" r:id="rId10"/>
    <p:sldId id="560" r:id="rId11"/>
    <p:sldId id="587" r:id="rId12"/>
    <p:sldId id="552" r:id="rId13"/>
    <p:sldId id="562" r:id="rId14"/>
    <p:sldId id="563" r:id="rId15"/>
    <p:sldId id="564" r:id="rId16"/>
    <p:sldId id="565" r:id="rId17"/>
    <p:sldId id="549" r:id="rId18"/>
    <p:sldId id="553"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D29EB85B-3D0E-D727-D5E3-628E3204E57B}" name="CLINICALOPTIONS\mbecker" initials="C" userId="CLINICALOPTIONS\mbecker" providerId="None"/>
  <p188:author id="{4EC94E8E-E7F3-7F91-8252-4C22618716FB}" name="Mindy Tanzola" initials="MT" userId="S::mtanzola@gotoper.com::47393621-f287-4eae-b41f-5126b3036efb" providerId="AD"/>
  <p188:author id="{3CB1E8BA-9204-E1AA-A488-9864D6FB7E39}" name="Christy Seals" initials="CS" userId="S::cseals@clinicaloptions.com::0852e532-1f9e-4bbf-9b56-be19a9543a31" providerId="AD"/>
  <p188:author id="{E80440C4-EBAB-7226-8619-D1A647850EA2}" name="Jacky Olin" initials="JO" userId="S::jolin@clinicaloptions.com::be962d7c-0694-47b7-a47b-05bea0d96ce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015873"/>
    <a:srgbClr val="E1471D"/>
    <a:srgbClr val="00823B"/>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84" autoAdjust="0"/>
    <p:restoredTop sz="83390" autoAdjust="0"/>
  </p:normalViewPr>
  <p:slideViewPr>
    <p:cSldViewPr snapToGrid="0">
      <p:cViewPr varScale="1">
        <p:scale>
          <a:sx n="71" d="100"/>
          <a:sy n="71" d="100"/>
        </p:scale>
        <p:origin x="1066" y="6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766174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IG/TR, immunoglobulin/T-cell receptor; DFS, disease-free survival; MRD, measurable residual disease; Ph, Philadelphia chromosome.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5020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BCP-ALL, B-cell precursor acute lymphoblastic leukemia; CR, complete response; MRD, measurable residual disease; Ph, Philadelphia chromosome.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287287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Allo, allogeneic; HSCT, hematopoietic stem cell transplant; VHR, very high risk.</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4887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MRD, measurable residual disease; WBC, white blood cell.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53621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HSCT, hematopoietic stem cell transplant; MRD, measurable residual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64345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090121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CIR, cumulative incidence of relapse; DFS, disease-free survival; SHR, subdistribution HR.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764625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MRD, measurable residual disease; SHR, subdistribution HR.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148063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BCP-ALL, B-cell precursor acute lymphoblastic leukemia; DFS, disease-free survival; MRD, measurable residual disease; Ph, Philadelphia chromosome; SHR, subdistribution HR.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807571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GRAALL-2014/B QUEST Cohort Analysis: Blinatumomab During Consolidation in </a:t>
            </a:r>
            <a:br>
              <a:rPr lang="en-US" altLang="en-US" sz="4000" dirty="0"/>
            </a:br>
            <a:r>
              <a:rPr lang="en-US" altLang="en-US" sz="4000" dirty="0"/>
              <a:t>Adults With High-Risk Ph-Negative B-Cell </a:t>
            </a:r>
            <a:br>
              <a:rPr lang="en-US" altLang="en-US" sz="4000" dirty="0"/>
            </a:br>
            <a:r>
              <a:rPr lang="en-US" altLang="en-US" sz="4000" dirty="0"/>
              <a:t>Precursor Acute Lymphoblastic Leukemia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GRAALL-2014/B QUEST Cohort Analysis: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GRAALL-2005 trial of younger adult patients with Ph-negative ALL receiving pediatric-inspired regimens identified genetic alterations and IG/TR MRD response as independent predictors of relapse risk</a:t>
            </a:r>
            <a:r>
              <a:rPr lang="en-US" altLang="en-US" sz="2400" baseline="30000" dirty="0"/>
              <a:t>1</a:t>
            </a:r>
            <a:endParaRPr lang="en-US" altLang="en-US" sz="2400" dirty="0"/>
          </a:p>
          <a:p>
            <a:r>
              <a:rPr lang="en-US" altLang="en-US" sz="2400" dirty="0"/>
              <a:t>GRAALL-2014/B study was designed to validate this risk model by assessing DFS over 4 yr in younger adults with newly diagnosed Ph-negative ALL</a:t>
            </a:r>
            <a:r>
              <a:rPr lang="en-US" altLang="en-US" sz="2400" baseline="30000" dirty="0"/>
              <a:t>2</a:t>
            </a:r>
          </a:p>
          <a:p>
            <a:pPr lvl="1">
              <a:buFont typeface="Calibri" panose="020F0502020204030204" pitchFamily="34" charset="0"/>
              <a:buChar char="‒"/>
            </a:pPr>
            <a:r>
              <a:rPr lang="en-US" altLang="en-US" sz="2200" dirty="0"/>
              <a:t>ALL with </a:t>
            </a:r>
            <a:r>
              <a:rPr lang="en-US" altLang="en-US" sz="2200" i="1" dirty="0"/>
              <a:t>KMT2A</a:t>
            </a:r>
            <a:r>
              <a:rPr lang="en-US" altLang="en-US" sz="2200" dirty="0"/>
              <a:t>-r or </a:t>
            </a:r>
            <a:r>
              <a:rPr lang="en-US" altLang="en-US" sz="2200" i="1" dirty="0"/>
              <a:t>IKZF1</a:t>
            </a:r>
            <a:r>
              <a:rPr lang="en-US" altLang="en-US" sz="2200" dirty="0"/>
              <a:t>del and/or MRD1 &gt;10</a:t>
            </a:r>
            <a:r>
              <a:rPr lang="en-US" altLang="en-US" sz="2200" baseline="30000" dirty="0"/>
              <a:t>-4 </a:t>
            </a:r>
            <a:r>
              <a:rPr lang="en-US" altLang="en-US" sz="2200" dirty="0"/>
              <a:t>was designated as high risk</a:t>
            </a:r>
          </a:p>
          <a:p>
            <a:pPr lvl="1">
              <a:buFont typeface="Calibri" panose="020F0502020204030204" pitchFamily="34" charset="0"/>
              <a:buChar char="‒"/>
            </a:pPr>
            <a:r>
              <a:rPr lang="en-US" altLang="en-US" sz="2200" dirty="0"/>
              <a:t>HSCT was considered if MRD1 &gt;10</a:t>
            </a:r>
            <a:r>
              <a:rPr lang="en-US" altLang="en-US" sz="2200" baseline="30000" dirty="0"/>
              <a:t>-3 </a:t>
            </a:r>
            <a:r>
              <a:rPr lang="en-US" altLang="en-US" sz="2200" dirty="0"/>
              <a:t>and/or MRD2 &gt;10</a:t>
            </a:r>
            <a:r>
              <a:rPr lang="en-US" altLang="en-US" sz="2200" baseline="30000" dirty="0"/>
              <a:t>-4</a:t>
            </a:r>
          </a:p>
          <a:p>
            <a:r>
              <a:rPr lang="en-US" altLang="en-US" sz="2400" dirty="0"/>
              <a:t>Nested phase II QUEST substudy cohort added blinatumomab in consolidation for high-risk patients</a:t>
            </a:r>
          </a:p>
          <a:p>
            <a:r>
              <a:rPr lang="en-US" altLang="en-US" sz="2400" dirty="0"/>
              <a:t>Current analysis compared outcomes in QUEST study with similarly treated patients from GRAALL-2014/B trial who did not receive blinatumomab</a:t>
            </a:r>
            <a:r>
              <a:rPr lang="en-US" altLang="en-US" sz="2400" baseline="30000" dirty="0"/>
              <a:t>3</a:t>
            </a: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Beldjord. Blood. 2014;123:3739. 2. NCT02617004. 3. Boissel. ASH 2022. Abstr 211.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GRAALL-2014/B QUEST Cohort Analysis: Study Cohorts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Observational substudy from GRAALL-2014/B cohort of patients with newly diagnosed Ph-negative BCP-ALL enrolled  from 12/2015 to 12/2020</a:t>
            </a:r>
          </a:p>
          <a:p>
            <a:r>
              <a:rPr lang="en-US" altLang="en-US" sz="2400" dirty="0"/>
              <a:t>QUEST substudy cohort (N = 94)</a:t>
            </a:r>
          </a:p>
          <a:p>
            <a:pPr lvl="1"/>
            <a:r>
              <a:rPr lang="en-US" altLang="en-US" sz="2200" dirty="0"/>
              <a:t>Patients with high-risk features (</a:t>
            </a:r>
            <a:r>
              <a:rPr lang="en-US" altLang="en-US" sz="2200" i="1" dirty="0"/>
              <a:t>KMT2A-r, IKZF1</a:t>
            </a:r>
            <a:r>
              <a:rPr lang="en-US" altLang="en-US" sz="2200" dirty="0"/>
              <a:t>del, and/or MRD1 ≥10</a:t>
            </a:r>
            <a:r>
              <a:rPr lang="en-US" altLang="en-US" sz="2200" baseline="30000" dirty="0"/>
              <a:t>-4</a:t>
            </a:r>
            <a:r>
              <a:rPr lang="en-US" altLang="en-US" sz="2200" dirty="0"/>
              <a:t>) in continuous CR at consolidation 2 initiation and without CNS disease</a:t>
            </a:r>
          </a:p>
          <a:p>
            <a:r>
              <a:rPr lang="en-US" altLang="en-US" sz="2400" dirty="0"/>
              <a:t>Internal control cohort (N = 104)</a:t>
            </a:r>
          </a:p>
          <a:p>
            <a:pPr lvl="1"/>
            <a:r>
              <a:rPr lang="en-US" altLang="en-US" sz="2200" dirty="0"/>
              <a:t>Patients in GRAALL-2014/B with similar eligibility criteria (no prior blinatumomab); most patients were treated prior to QUEST activation</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Boissel. ASH 2022. Abstr 211.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847963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GRAALL-2014/B QUEST Cohort Analysis: Blinatumomab for High-Risk Patients and Those Eligible for alloHSCT</a:t>
            </a:r>
            <a:endParaRPr lang="en-US" altLang="en-US" dirty="0"/>
          </a:p>
        </p:txBody>
      </p:sp>
      <p:sp>
        <p:nvSpPr>
          <p:cNvPr id="6" name="Content Placeholder 5">
            <a:extLst>
              <a:ext uri="{FF2B5EF4-FFF2-40B4-BE49-F238E27FC236}">
                <a16:creationId xmlns:a16="http://schemas.microsoft.com/office/drawing/2014/main" id="{C38F2D38-8004-DCEC-F49F-BF4FCAA0EDEC}"/>
              </a:ext>
            </a:extLst>
          </p:cNvPr>
          <p:cNvSpPr>
            <a:spLocks noGrp="1"/>
          </p:cNvSpPr>
          <p:nvPr>
            <p:ph idx="1"/>
          </p:nvPr>
        </p:nvSpPr>
        <p:spPr/>
        <p:txBody>
          <a:bodyPr/>
          <a:lstStyle/>
          <a:p>
            <a:r>
              <a:rPr lang="en-US" sz="2000" dirty="0"/>
              <a:t>Addition of blinatumomab at consolidation 2 for high-risk patients or as bridge to transplant</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Boissel. ASH 2022. Abstr 211.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Rectangle 49">
            <a:extLst>
              <a:ext uri="{FF2B5EF4-FFF2-40B4-BE49-F238E27FC236}">
                <a16:creationId xmlns:a16="http://schemas.microsoft.com/office/drawing/2014/main" id="{06EBC8B3-7019-3B2F-9A0D-47A9421365C8}"/>
              </a:ext>
            </a:extLst>
          </p:cNvPr>
          <p:cNvSpPr>
            <a:spLocks noChangeArrowheads="1"/>
          </p:cNvSpPr>
          <p:nvPr/>
        </p:nvSpPr>
        <p:spPr bwMode="auto">
          <a:xfrm>
            <a:off x="734200" y="2373890"/>
            <a:ext cx="4824267" cy="2226466"/>
          </a:xfrm>
          <a:prstGeom prst="rect">
            <a:avLst/>
          </a:prstGeom>
          <a:solidFill>
            <a:schemeClr val="accent1"/>
          </a:solidFill>
          <a:ln>
            <a:noFill/>
          </a:ln>
        </p:spPr>
        <p:txBody>
          <a:bodyPr wrap="none" anchor="t"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Blinatumomab</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From Wk 12, as part of chemotherapy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backbone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 cycles: 2 in consolidation and 3 in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maintenance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28 mcg/day continuous IV infusion </a:t>
            </a: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for 4 wk</a:t>
            </a:r>
          </a:p>
        </p:txBody>
      </p:sp>
      <p:sp>
        <p:nvSpPr>
          <p:cNvPr id="3" name="Rectangle 49">
            <a:extLst>
              <a:ext uri="{FF2B5EF4-FFF2-40B4-BE49-F238E27FC236}">
                <a16:creationId xmlns:a16="http://schemas.microsoft.com/office/drawing/2014/main" id="{0F1D6D52-DA71-B8E9-EE32-2C995B8AB4CD}"/>
              </a:ext>
            </a:extLst>
          </p:cNvPr>
          <p:cNvSpPr>
            <a:spLocks noChangeArrowheads="1"/>
          </p:cNvSpPr>
          <p:nvPr/>
        </p:nvSpPr>
        <p:spPr bwMode="auto">
          <a:xfrm>
            <a:off x="6631891" y="2381587"/>
            <a:ext cx="4299567" cy="1663242"/>
          </a:xfrm>
          <a:prstGeom prst="rect">
            <a:avLst/>
          </a:prstGeom>
          <a:solidFill>
            <a:schemeClr val="accent1"/>
          </a:solidFill>
          <a:ln>
            <a:noFill/>
          </a:ln>
        </p:spPr>
        <p:txBody>
          <a:bodyPr wrap="none" anchor="t"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Blinatumomab</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Administered continuously as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bridge to transplant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≥4-wk exposure to blinatumomab </a:t>
            </a:r>
            <a:br>
              <a:rPr kumimoji="0" lang="en-US" alt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before HSCT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01ADA140-A21D-0B4E-814E-65886F7AF8E2}"/>
              </a:ext>
            </a:extLst>
          </p:cNvPr>
          <p:cNvSpPr txBox="1"/>
          <p:nvPr/>
        </p:nvSpPr>
        <p:spPr bwMode="auto">
          <a:xfrm>
            <a:off x="2148116" y="1982099"/>
            <a:ext cx="21001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High-Risk Patients</a:t>
            </a:r>
          </a:p>
        </p:txBody>
      </p:sp>
      <p:sp>
        <p:nvSpPr>
          <p:cNvPr id="7" name="TextBox 6">
            <a:extLst>
              <a:ext uri="{FF2B5EF4-FFF2-40B4-BE49-F238E27FC236}">
                <a16:creationId xmlns:a16="http://schemas.microsoft.com/office/drawing/2014/main" id="{6B3E9E60-35CB-9FB2-D341-D74C76FEFD97}"/>
              </a:ext>
            </a:extLst>
          </p:cNvPr>
          <p:cNvSpPr txBox="1"/>
          <p:nvPr/>
        </p:nvSpPr>
        <p:spPr bwMode="auto">
          <a:xfrm>
            <a:off x="6818609" y="2014338"/>
            <a:ext cx="39261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Eligible for alloHSCT (VHR)</a:t>
            </a:r>
          </a:p>
        </p:txBody>
      </p:sp>
      <p:sp>
        <p:nvSpPr>
          <p:cNvPr id="9" name="Rectangle 10">
            <a:extLst>
              <a:ext uri="{FF2B5EF4-FFF2-40B4-BE49-F238E27FC236}">
                <a16:creationId xmlns:a16="http://schemas.microsoft.com/office/drawing/2014/main" id="{E37A12C6-60EE-2851-5EC4-7C7BE8A5E239}"/>
              </a:ext>
            </a:extLst>
          </p:cNvPr>
          <p:cNvSpPr>
            <a:spLocks noChangeArrowheads="1"/>
          </p:cNvSpPr>
          <p:nvPr/>
        </p:nvSpPr>
        <p:spPr bwMode="auto">
          <a:xfrm>
            <a:off x="2229024" y="5362976"/>
            <a:ext cx="1487343" cy="549275"/>
          </a:xfrm>
          <a:prstGeom prst="rect">
            <a:avLst/>
          </a:prstGeom>
          <a:solidFill>
            <a:srgbClr val="FDB338"/>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Consolidation 1</a:t>
            </a:r>
          </a:p>
        </p:txBody>
      </p:sp>
      <p:sp>
        <p:nvSpPr>
          <p:cNvPr id="10" name="Rectangle 5">
            <a:extLst>
              <a:ext uri="{FF2B5EF4-FFF2-40B4-BE49-F238E27FC236}">
                <a16:creationId xmlns:a16="http://schemas.microsoft.com/office/drawing/2014/main" id="{2149130E-DDD4-D52B-B21E-0089BC93ABAC}"/>
              </a:ext>
            </a:extLst>
          </p:cNvPr>
          <p:cNvSpPr>
            <a:spLocks noChangeArrowheads="1"/>
          </p:cNvSpPr>
          <p:nvPr/>
        </p:nvSpPr>
        <p:spPr bwMode="auto">
          <a:xfrm>
            <a:off x="734200" y="5387076"/>
            <a:ext cx="1222023" cy="549275"/>
          </a:xfrm>
          <a:prstGeom prst="rect">
            <a:avLst/>
          </a:prstGeom>
          <a:solidFill>
            <a:srgbClr val="E1471D"/>
          </a:solidFill>
          <a:ln w="9525">
            <a:noFill/>
            <a:miter lim="800000"/>
            <a:headEnd/>
            <a:tailEnd/>
          </a:ln>
        </p:spPr>
        <p:txBody>
          <a:bodyPr wrap="none" anchor="ctr"/>
          <a:lstStyle/>
          <a:p>
            <a:pPr marL="0" marR="0" lvl="0" indent="0" algn="ctr" defTabSz="914400" rtl="0" eaLnBrk="1" fontAlgn="base" latinLnBrk="0" hangingPunct="1">
              <a:lnSpc>
                <a:spcPct val="9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Induction</a:t>
            </a:r>
          </a:p>
        </p:txBody>
      </p:sp>
      <p:sp>
        <p:nvSpPr>
          <p:cNvPr id="11" name="Rectangle 13">
            <a:extLst>
              <a:ext uri="{FF2B5EF4-FFF2-40B4-BE49-F238E27FC236}">
                <a16:creationId xmlns:a16="http://schemas.microsoft.com/office/drawing/2014/main" id="{5FDF7938-1706-4B7F-027D-E7422511A84A}"/>
              </a:ext>
            </a:extLst>
          </p:cNvPr>
          <p:cNvSpPr>
            <a:spLocks noChangeArrowheads="1"/>
          </p:cNvSpPr>
          <p:nvPr/>
        </p:nvSpPr>
        <p:spPr bwMode="auto">
          <a:xfrm>
            <a:off x="3989168" y="5374051"/>
            <a:ext cx="1601525" cy="538613"/>
          </a:xfrm>
          <a:prstGeom prst="rect">
            <a:avLst/>
          </a:prstGeom>
          <a:solidFill>
            <a:srgbClr val="00823B"/>
          </a:solidFill>
          <a:ln w="9525">
            <a:noFill/>
            <a:miter lim="800000"/>
            <a:headEnd/>
            <a:tailEnd/>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Consolidation 2</a:t>
            </a:r>
          </a:p>
        </p:txBody>
      </p:sp>
      <p:sp>
        <p:nvSpPr>
          <p:cNvPr id="12" name="Rectangle 4">
            <a:extLst>
              <a:ext uri="{FF2B5EF4-FFF2-40B4-BE49-F238E27FC236}">
                <a16:creationId xmlns:a16="http://schemas.microsoft.com/office/drawing/2014/main" id="{3C17AEA9-6308-1FC0-96E6-07F92F1030CE}"/>
              </a:ext>
            </a:extLst>
          </p:cNvPr>
          <p:cNvSpPr>
            <a:spLocks noChangeArrowheads="1"/>
          </p:cNvSpPr>
          <p:nvPr/>
        </p:nvSpPr>
        <p:spPr bwMode="auto">
          <a:xfrm>
            <a:off x="5863494" y="5362976"/>
            <a:ext cx="1487342" cy="549275"/>
          </a:xfrm>
          <a:prstGeom prst="rect">
            <a:avLst/>
          </a:prstGeom>
          <a:solidFill>
            <a:srgbClr val="682E74"/>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Delayed </a:t>
            </a:r>
            <a:br>
              <a:rPr kumimoji="0" lang="en-US" alt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Intensification</a:t>
            </a:r>
          </a:p>
        </p:txBody>
      </p:sp>
      <p:sp>
        <p:nvSpPr>
          <p:cNvPr id="13" name="Rectangle 5">
            <a:extLst>
              <a:ext uri="{FF2B5EF4-FFF2-40B4-BE49-F238E27FC236}">
                <a16:creationId xmlns:a16="http://schemas.microsoft.com/office/drawing/2014/main" id="{9FF7F90D-559B-33D0-785D-0AD0B88F48AC}"/>
              </a:ext>
            </a:extLst>
          </p:cNvPr>
          <p:cNvSpPr>
            <a:spLocks noChangeArrowheads="1"/>
          </p:cNvSpPr>
          <p:nvPr/>
        </p:nvSpPr>
        <p:spPr bwMode="auto">
          <a:xfrm>
            <a:off x="7623637" y="5338721"/>
            <a:ext cx="1551683" cy="549275"/>
          </a:xfrm>
          <a:prstGeom prst="rect">
            <a:avLst/>
          </a:prstGeom>
          <a:solidFill>
            <a:srgbClr val="E1471D"/>
          </a:solidFill>
          <a:ln w="9525">
            <a:noFill/>
            <a:miter lim="800000"/>
            <a:headEnd/>
            <a:tailEnd/>
          </a:ln>
        </p:spPr>
        <p:txBody>
          <a:bodyPr wrap="none" anchor="ctr"/>
          <a:lstStyle/>
          <a:p>
            <a:pPr marL="0" marR="0" lvl="0" indent="0" algn="ctr" defTabSz="914400" rtl="0" eaLnBrk="1" fontAlgn="base" latinLnBrk="0" hangingPunct="1">
              <a:lnSpc>
                <a:spcPct val="90000"/>
              </a:lnSpc>
              <a:spcBef>
                <a:spcPct val="35000"/>
              </a:spcBef>
              <a:spcAft>
                <a:spcPct val="25000"/>
              </a:spcAft>
              <a:buClr>
                <a:srgbClr val="015873"/>
              </a:buClr>
              <a:buSzTx/>
              <a:buFontTx/>
              <a:buNone/>
              <a:tabLst/>
              <a:defRPr/>
            </a:pPr>
            <a:endParaRPr kumimoji="0" lang="en-US" alt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a:p>
            <a:pPr marL="0" marR="0" lvl="0" indent="0" algn="ctr" defTabSz="914400" rtl="0" eaLnBrk="1" fontAlgn="base" latinLnBrk="0" hangingPunct="1">
              <a:lnSpc>
                <a:spcPct val="90000"/>
              </a:lnSpc>
              <a:spcBef>
                <a:spcPct val="35000"/>
              </a:spcBef>
              <a:spcAft>
                <a:spcPct val="25000"/>
              </a:spcAft>
              <a:buClr>
                <a:srgbClr val="015873"/>
              </a:buClr>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Consolidation 3</a:t>
            </a:r>
          </a:p>
          <a:p>
            <a:pPr marL="0" marR="0" lvl="0" indent="0" algn="ctr" defTabSz="914400" rtl="0" eaLnBrk="1" fontAlgn="base" latinLnBrk="0" hangingPunct="1">
              <a:lnSpc>
                <a:spcPct val="9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 name="Rectangle 10">
            <a:extLst>
              <a:ext uri="{FF2B5EF4-FFF2-40B4-BE49-F238E27FC236}">
                <a16:creationId xmlns:a16="http://schemas.microsoft.com/office/drawing/2014/main" id="{3511143A-AB76-3F13-299F-464CEB778456}"/>
              </a:ext>
            </a:extLst>
          </p:cNvPr>
          <p:cNvSpPr>
            <a:spLocks noChangeArrowheads="1"/>
          </p:cNvSpPr>
          <p:nvPr/>
        </p:nvSpPr>
        <p:spPr bwMode="auto">
          <a:xfrm>
            <a:off x="9444114" y="5338721"/>
            <a:ext cx="1554480" cy="549275"/>
          </a:xfrm>
          <a:prstGeom prst="rect">
            <a:avLst/>
          </a:prstGeom>
          <a:solidFill>
            <a:srgbClr val="FDB338"/>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Maintenance</a:t>
            </a:r>
          </a:p>
        </p:txBody>
      </p:sp>
      <p:sp>
        <p:nvSpPr>
          <p:cNvPr id="17" name="Line 52">
            <a:extLst>
              <a:ext uri="{FF2B5EF4-FFF2-40B4-BE49-F238E27FC236}">
                <a16:creationId xmlns:a16="http://schemas.microsoft.com/office/drawing/2014/main" id="{78296317-1489-65BD-5AC2-9ACD5668B709}"/>
              </a:ext>
            </a:extLst>
          </p:cNvPr>
          <p:cNvSpPr>
            <a:spLocks noChangeShapeType="1"/>
          </p:cNvSpPr>
          <p:nvPr/>
        </p:nvSpPr>
        <p:spPr bwMode="auto">
          <a:xfrm flipV="1">
            <a:off x="1989311" y="5621482"/>
            <a:ext cx="235707" cy="103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2">
            <a:extLst>
              <a:ext uri="{FF2B5EF4-FFF2-40B4-BE49-F238E27FC236}">
                <a16:creationId xmlns:a16="http://schemas.microsoft.com/office/drawing/2014/main" id="{F9A9B624-61F6-88AE-EF3A-04F3DBD90D93}"/>
              </a:ext>
            </a:extLst>
          </p:cNvPr>
          <p:cNvSpPr>
            <a:spLocks noChangeShapeType="1"/>
          </p:cNvSpPr>
          <p:nvPr/>
        </p:nvSpPr>
        <p:spPr bwMode="auto">
          <a:xfrm>
            <a:off x="3716367" y="5621482"/>
            <a:ext cx="268795" cy="103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2">
            <a:extLst>
              <a:ext uri="{FF2B5EF4-FFF2-40B4-BE49-F238E27FC236}">
                <a16:creationId xmlns:a16="http://schemas.microsoft.com/office/drawing/2014/main" id="{ADD9C56D-12E5-3F96-035F-D84BE4EB640D}"/>
              </a:ext>
            </a:extLst>
          </p:cNvPr>
          <p:cNvSpPr>
            <a:spLocks noChangeShapeType="1"/>
          </p:cNvSpPr>
          <p:nvPr/>
        </p:nvSpPr>
        <p:spPr bwMode="auto">
          <a:xfrm>
            <a:off x="5625348" y="5610164"/>
            <a:ext cx="199484" cy="638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52">
            <a:extLst>
              <a:ext uri="{FF2B5EF4-FFF2-40B4-BE49-F238E27FC236}">
                <a16:creationId xmlns:a16="http://schemas.microsoft.com/office/drawing/2014/main" id="{BA02C904-97E1-4223-32D0-DCECD7D9E426}"/>
              </a:ext>
            </a:extLst>
          </p:cNvPr>
          <p:cNvSpPr>
            <a:spLocks noChangeShapeType="1"/>
          </p:cNvSpPr>
          <p:nvPr/>
        </p:nvSpPr>
        <p:spPr bwMode="auto">
          <a:xfrm flipV="1">
            <a:off x="7389498" y="5627288"/>
            <a:ext cx="235707" cy="103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Line 52">
            <a:extLst>
              <a:ext uri="{FF2B5EF4-FFF2-40B4-BE49-F238E27FC236}">
                <a16:creationId xmlns:a16="http://schemas.microsoft.com/office/drawing/2014/main" id="{A690620A-ECCA-19E6-C112-F5722A8E2BD4}"/>
              </a:ext>
            </a:extLst>
          </p:cNvPr>
          <p:cNvSpPr>
            <a:spLocks noChangeShapeType="1"/>
          </p:cNvSpPr>
          <p:nvPr/>
        </p:nvSpPr>
        <p:spPr bwMode="auto">
          <a:xfrm flipV="1">
            <a:off x="9191864" y="5595471"/>
            <a:ext cx="235707" cy="103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Rectangle 49">
            <a:extLst>
              <a:ext uri="{FF2B5EF4-FFF2-40B4-BE49-F238E27FC236}">
                <a16:creationId xmlns:a16="http://schemas.microsoft.com/office/drawing/2014/main" id="{23CB17A5-F91C-0ABC-185B-D1856B297CF6}"/>
              </a:ext>
            </a:extLst>
          </p:cNvPr>
          <p:cNvSpPr>
            <a:spLocks noChangeArrowheads="1"/>
          </p:cNvSpPr>
          <p:nvPr/>
        </p:nvSpPr>
        <p:spPr bwMode="auto">
          <a:xfrm>
            <a:off x="3989168" y="4774440"/>
            <a:ext cx="1601525" cy="44211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Blinatumomab</a:t>
            </a:r>
          </a:p>
        </p:txBody>
      </p:sp>
      <p:sp>
        <p:nvSpPr>
          <p:cNvPr id="23" name="Rectangle 49">
            <a:extLst>
              <a:ext uri="{FF2B5EF4-FFF2-40B4-BE49-F238E27FC236}">
                <a16:creationId xmlns:a16="http://schemas.microsoft.com/office/drawing/2014/main" id="{9EC62E10-2651-EF6A-5FFF-40257272E9B6}"/>
              </a:ext>
            </a:extLst>
          </p:cNvPr>
          <p:cNvSpPr>
            <a:spLocks noChangeArrowheads="1"/>
          </p:cNvSpPr>
          <p:nvPr/>
        </p:nvSpPr>
        <p:spPr bwMode="auto">
          <a:xfrm>
            <a:off x="7623637" y="4761798"/>
            <a:ext cx="1554480" cy="44211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Blinatumomab</a:t>
            </a:r>
          </a:p>
        </p:txBody>
      </p:sp>
      <p:sp>
        <p:nvSpPr>
          <p:cNvPr id="8" name="Rectangle 49">
            <a:extLst>
              <a:ext uri="{FF2B5EF4-FFF2-40B4-BE49-F238E27FC236}">
                <a16:creationId xmlns:a16="http://schemas.microsoft.com/office/drawing/2014/main" id="{B0C4EB09-AFB8-DFA3-F826-B42652C3AD9E}"/>
              </a:ext>
            </a:extLst>
          </p:cNvPr>
          <p:cNvSpPr>
            <a:spLocks noChangeArrowheads="1"/>
          </p:cNvSpPr>
          <p:nvPr/>
        </p:nvSpPr>
        <p:spPr bwMode="auto">
          <a:xfrm>
            <a:off x="9443705" y="4771293"/>
            <a:ext cx="1554480" cy="44211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Blinatumomab</a:t>
            </a:r>
          </a:p>
        </p:txBody>
      </p:sp>
    </p:spTree>
    <p:extLst>
      <p:ext uri="{BB962C8B-B14F-4D97-AF65-F5344CB8AC3E}">
        <p14:creationId xmlns:p14="http://schemas.microsoft.com/office/powerpoint/2010/main" val="3605833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GRAALL-2014/B QUEST Cohort Analysis: </a:t>
            </a:r>
            <a:br>
              <a:rPr lang="en-US" dirty="0"/>
            </a:br>
            <a:r>
              <a:rPr lang="en-US" dirty="0"/>
              <a:t>Baseline Characteristics</a:t>
            </a:r>
            <a:endParaRPr lang="en-US" altLang="en-US" dirty="0"/>
          </a:p>
        </p:txBody>
      </p:sp>
      <p:sp>
        <p:nvSpPr>
          <p:cNvPr id="9" name="Text Box 15">
            <a:extLst>
              <a:ext uri="{FF2B5EF4-FFF2-40B4-BE49-F238E27FC236}">
                <a16:creationId xmlns:a16="http://schemas.microsoft.com/office/drawing/2014/main" id="{9CF0470A-5BF6-6FE5-D36B-FA0852D4B1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Boissel. ASH 2022. Abstr 211.</a:t>
            </a:r>
            <a:endParaRPr lang="en-US" altLang="en-US" sz="1200" b="0" dirty="0">
              <a:solidFill>
                <a:schemeClr val="bg2"/>
              </a:solidFill>
              <a:latin typeface="Calibri" panose="020F0502020204030204" pitchFamily="34" charset="0"/>
            </a:endParaRPr>
          </a:p>
        </p:txBody>
      </p:sp>
      <p:graphicFrame>
        <p:nvGraphicFramePr>
          <p:cNvPr id="2" name="Content Placeholder 1">
            <a:extLst>
              <a:ext uri="{FF2B5EF4-FFF2-40B4-BE49-F238E27FC236}">
                <a16:creationId xmlns:a16="http://schemas.microsoft.com/office/drawing/2014/main" id="{AD9439E4-462D-0AA7-D526-85381F4FB5EA}"/>
              </a:ext>
            </a:extLst>
          </p:cNvPr>
          <p:cNvGraphicFramePr>
            <a:graphicFrameLocks noGrp="1"/>
          </p:cNvGraphicFramePr>
          <p:nvPr>
            <p:ph idx="1"/>
            <p:extLst>
              <p:ext uri="{D42A27DB-BD31-4B8C-83A1-F6EECF244321}">
                <p14:modId xmlns:p14="http://schemas.microsoft.com/office/powerpoint/2010/main" val="3905899063"/>
              </p:ext>
            </p:extLst>
          </p:nvPr>
        </p:nvGraphicFramePr>
        <p:xfrm>
          <a:off x="719138" y="1600200"/>
          <a:ext cx="10787062" cy="3718656"/>
        </p:xfrm>
        <a:graphic>
          <a:graphicData uri="http://schemas.openxmlformats.org/drawingml/2006/table">
            <a:tbl>
              <a:tblPr/>
              <a:tblGrid>
                <a:gridCol w="4255596">
                  <a:extLst>
                    <a:ext uri="{9D8B030D-6E8A-4147-A177-3AD203B41FA5}">
                      <a16:colId xmlns:a16="http://schemas.microsoft.com/office/drawing/2014/main" val="2026298854"/>
                    </a:ext>
                  </a:extLst>
                </a:gridCol>
                <a:gridCol w="2185574">
                  <a:extLst>
                    <a:ext uri="{9D8B030D-6E8A-4147-A177-3AD203B41FA5}">
                      <a16:colId xmlns:a16="http://schemas.microsoft.com/office/drawing/2014/main" val="218927423"/>
                    </a:ext>
                  </a:extLst>
                </a:gridCol>
                <a:gridCol w="2412378">
                  <a:extLst>
                    <a:ext uri="{9D8B030D-6E8A-4147-A177-3AD203B41FA5}">
                      <a16:colId xmlns:a16="http://schemas.microsoft.com/office/drawing/2014/main" val="2402583690"/>
                    </a:ext>
                  </a:extLst>
                </a:gridCol>
                <a:gridCol w="1933514">
                  <a:extLst>
                    <a:ext uri="{9D8B030D-6E8A-4147-A177-3AD203B41FA5}">
                      <a16:colId xmlns:a16="http://schemas.microsoft.com/office/drawing/2014/main" val="2356224678"/>
                    </a:ext>
                  </a:extLst>
                </a:gridCol>
              </a:tblGrid>
              <a:tr h="41888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QUEST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Control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45060495"/>
                  </a:ext>
                </a:extLst>
              </a:tr>
              <a:tr h="24251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(18-59)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(18-59)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2369344"/>
                  </a:ext>
                </a:extLst>
              </a:tr>
              <a:tr h="24251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(44)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17941573"/>
                  </a:ext>
                </a:extLst>
              </a:tr>
              <a:tr h="24251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WBC count, g/L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11.5 (1-449)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(0-712)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2904972"/>
                  </a:ext>
                </a:extLst>
              </a:tr>
              <a:tr h="59525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High-risk genetic feature, n/N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KMT2A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-r</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IKZF1</a:t>
                      </a:r>
                      <a:r>
                        <a:rPr kumimoji="0" lang="en-US" sz="1600" b="0" i="0" u="none" strike="noStrike" cap="none" normalizeH="0" baseline="0" dirty="0">
                          <a:ln>
                            <a:noFill/>
                          </a:ln>
                          <a:solidFill>
                            <a:schemeClr val="bg2">
                              <a:lumMod val="10000"/>
                            </a:schemeClr>
                          </a:solidFill>
                          <a:effectLst/>
                          <a:latin typeface="Calibri" panose="020F0502020204030204" pitchFamily="34" charset="0"/>
                        </a:rPr>
                        <a:t>del</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16/94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37/93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23/104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32/102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17819587"/>
                  </a:ext>
                </a:extLst>
              </a:tr>
              <a:tr h="94799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Early outcomes (before consolidation 2)</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after salvage,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MRD1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n/N (%)</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MRD2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-4</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n/N (%)</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(100)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66/92 (72)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43/89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(100)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 (10)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76/96 (79)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38/95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86463694"/>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GRAALL-2014/B QUEST Cohort Analysis: </a:t>
            </a:r>
            <a:br>
              <a:rPr lang="en-US" dirty="0"/>
            </a:br>
            <a:r>
              <a:rPr lang="en-US" dirty="0"/>
              <a:t>MRD3 Response and Outcomes</a:t>
            </a:r>
            <a:endParaRPr lang="en-US" altLang="en-US" dirty="0"/>
          </a:p>
        </p:txBody>
      </p:sp>
      <p:graphicFrame>
        <p:nvGraphicFramePr>
          <p:cNvPr id="2" name="Content Placeholder 1">
            <a:extLst>
              <a:ext uri="{FF2B5EF4-FFF2-40B4-BE49-F238E27FC236}">
                <a16:creationId xmlns:a16="http://schemas.microsoft.com/office/drawing/2014/main" id="{8CDA831D-F30F-47FF-9493-01309F157A7E}"/>
              </a:ext>
            </a:extLst>
          </p:cNvPr>
          <p:cNvGraphicFramePr>
            <a:graphicFrameLocks noGrp="1"/>
          </p:cNvGraphicFramePr>
          <p:nvPr>
            <p:ph idx="1"/>
            <p:extLst>
              <p:ext uri="{D42A27DB-BD31-4B8C-83A1-F6EECF244321}">
                <p14:modId xmlns:p14="http://schemas.microsoft.com/office/powerpoint/2010/main" val="1688175891"/>
              </p:ext>
            </p:extLst>
          </p:nvPr>
        </p:nvGraphicFramePr>
        <p:xfrm>
          <a:off x="718146" y="1611582"/>
          <a:ext cx="10788054" cy="3566256"/>
        </p:xfrm>
        <a:graphic>
          <a:graphicData uri="http://schemas.openxmlformats.org/drawingml/2006/table">
            <a:tbl>
              <a:tblPr/>
              <a:tblGrid>
                <a:gridCol w="3651515">
                  <a:extLst>
                    <a:ext uri="{9D8B030D-6E8A-4147-A177-3AD203B41FA5}">
                      <a16:colId xmlns:a16="http://schemas.microsoft.com/office/drawing/2014/main" val="2026298854"/>
                    </a:ext>
                  </a:extLst>
                </a:gridCol>
                <a:gridCol w="2256518">
                  <a:extLst>
                    <a:ext uri="{9D8B030D-6E8A-4147-A177-3AD203B41FA5}">
                      <a16:colId xmlns:a16="http://schemas.microsoft.com/office/drawing/2014/main" val="218927423"/>
                    </a:ext>
                  </a:extLst>
                </a:gridCol>
                <a:gridCol w="2256518">
                  <a:extLst>
                    <a:ext uri="{9D8B030D-6E8A-4147-A177-3AD203B41FA5}">
                      <a16:colId xmlns:a16="http://schemas.microsoft.com/office/drawing/2014/main" val="2402583690"/>
                    </a:ext>
                  </a:extLst>
                </a:gridCol>
                <a:gridCol w="2623503">
                  <a:extLst>
                    <a:ext uri="{9D8B030D-6E8A-4147-A177-3AD203B41FA5}">
                      <a16:colId xmlns:a16="http://schemas.microsoft.com/office/drawing/2014/main" val="2356224678"/>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QUEST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Control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45060495"/>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MRD3 undetectable,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62/86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42/79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2369344"/>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MRD3 undetectable if MRD2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-4</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23/41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4/29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17941573"/>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follow-up,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2904972"/>
                  </a:ext>
                </a:extLst>
              </a:tr>
              <a:tr h="15220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Allogeneic HSCT, n (%)</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17819587"/>
                  </a:ext>
                </a:extLst>
              </a:tr>
              <a:tr h="15220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2.5-yr outcomes, % (95% CI)</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Cumulative incidence of relapse</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Disease-free survival</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Overall survival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(13-30)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(60-80)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 (67-88)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(32-51)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(43-63)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 (66-83)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86463694"/>
                  </a:ext>
                </a:extLst>
              </a:tr>
            </a:tbl>
          </a:graphicData>
        </a:graphic>
      </p:graphicFrame>
      <p:sp>
        <p:nvSpPr>
          <p:cNvPr id="9" name="Text Box 15">
            <a:extLst>
              <a:ext uri="{FF2B5EF4-FFF2-40B4-BE49-F238E27FC236}">
                <a16:creationId xmlns:a16="http://schemas.microsoft.com/office/drawing/2014/main" id="{9CF0470A-5BF6-6FE5-D36B-FA0852D4B1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Boissel. ASH 2022. Abstr 211.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142268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GRAALL-2014/B QUEST Cohort Analysis: </a:t>
            </a:r>
            <a:br>
              <a:rPr lang="en-US" dirty="0"/>
            </a:br>
            <a:r>
              <a:rPr lang="en-US" dirty="0"/>
              <a:t>Clinical Outcomes</a:t>
            </a:r>
            <a:endParaRPr lang="en-US" altLang="en-US" dirty="0"/>
          </a:p>
        </p:txBody>
      </p:sp>
      <p:graphicFrame>
        <p:nvGraphicFramePr>
          <p:cNvPr id="2" name="Content Placeholder 1">
            <a:extLst>
              <a:ext uri="{FF2B5EF4-FFF2-40B4-BE49-F238E27FC236}">
                <a16:creationId xmlns:a16="http://schemas.microsoft.com/office/drawing/2014/main" id="{3D9699DB-B749-35F5-649B-5FD45EF9A78B}"/>
              </a:ext>
            </a:extLst>
          </p:cNvPr>
          <p:cNvGraphicFramePr>
            <a:graphicFrameLocks noGrp="1"/>
          </p:cNvGraphicFramePr>
          <p:nvPr>
            <p:ph idx="1"/>
            <p:extLst>
              <p:ext uri="{D42A27DB-BD31-4B8C-83A1-F6EECF244321}">
                <p14:modId xmlns:p14="http://schemas.microsoft.com/office/powerpoint/2010/main" val="2545484710"/>
              </p:ext>
            </p:extLst>
          </p:nvPr>
        </p:nvGraphicFramePr>
        <p:xfrm>
          <a:off x="719137" y="1608001"/>
          <a:ext cx="10798249" cy="1585024"/>
        </p:xfrm>
        <a:graphic>
          <a:graphicData uri="http://schemas.openxmlformats.org/drawingml/2006/table">
            <a:tbl>
              <a:tblPr/>
              <a:tblGrid>
                <a:gridCol w="4621672">
                  <a:extLst>
                    <a:ext uri="{9D8B030D-6E8A-4147-A177-3AD203B41FA5}">
                      <a16:colId xmlns:a16="http://schemas.microsoft.com/office/drawing/2014/main" val="2766833150"/>
                    </a:ext>
                  </a:extLst>
                </a:gridCol>
                <a:gridCol w="4065617">
                  <a:extLst>
                    <a:ext uri="{9D8B030D-6E8A-4147-A177-3AD203B41FA5}">
                      <a16:colId xmlns:a16="http://schemas.microsoft.com/office/drawing/2014/main" val="2460977725"/>
                    </a:ext>
                  </a:extLst>
                </a:gridCol>
                <a:gridCol w="2110960">
                  <a:extLst>
                    <a:ext uri="{9D8B030D-6E8A-4147-A177-3AD203B41FA5}">
                      <a16:colId xmlns:a16="http://schemas.microsoft.com/office/drawing/2014/main" val="3029190890"/>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QUEST vs Control, 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01880157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Cumulative incidence of relapse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0.48* (0.27-0.82)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4729922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Disease-free survival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0.59 (0.37-0.96)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6416735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Overall survival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0.67 (0.36-1.25)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503240"/>
                  </a:ext>
                </a:extLst>
              </a:tr>
            </a:tbl>
          </a:graphicData>
        </a:graphic>
      </p:graphicFrame>
      <p:sp>
        <p:nvSpPr>
          <p:cNvPr id="9" name="Text Box 15">
            <a:extLst>
              <a:ext uri="{FF2B5EF4-FFF2-40B4-BE49-F238E27FC236}">
                <a16:creationId xmlns:a16="http://schemas.microsoft.com/office/drawing/2014/main" id="{9CF0470A-5BF6-6FE5-D36B-FA0852D4B1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Boissel. ASH 2022. Abstr 211.</a:t>
            </a:r>
            <a:endParaRPr lang="en-US" altLang="en-US" sz="1200" b="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4DDDB5F5-965F-ADD7-6796-FBD9849ECF96}"/>
              </a:ext>
            </a:extLst>
          </p:cNvPr>
          <p:cNvSpPr txBox="1"/>
          <p:nvPr/>
        </p:nvSpPr>
        <p:spPr bwMode="auto">
          <a:xfrm>
            <a:off x="644943" y="3218964"/>
            <a:ext cx="16920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*Subdistribution HR.</a:t>
            </a:r>
          </a:p>
        </p:txBody>
      </p:sp>
    </p:spTree>
    <p:extLst>
      <p:ext uri="{BB962C8B-B14F-4D97-AF65-F5344CB8AC3E}">
        <p14:creationId xmlns:p14="http://schemas.microsoft.com/office/powerpoint/2010/main" val="953784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GRAALL-2014/B QUEST Cohort Analysis: </a:t>
            </a:r>
            <a:br>
              <a:rPr lang="en-US" dirty="0"/>
            </a:br>
            <a:r>
              <a:rPr lang="en-US" dirty="0"/>
              <a:t>Subgroup Analysis</a:t>
            </a:r>
            <a:endParaRPr lang="en-US" altLang="en-US" dirty="0"/>
          </a:p>
        </p:txBody>
      </p:sp>
      <p:sp>
        <p:nvSpPr>
          <p:cNvPr id="5" name="Content Placeholder 4">
            <a:extLst>
              <a:ext uri="{FF2B5EF4-FFF2-40B4-BE49-F238E27FC236}">
                <a16:creationId xmlns:a16="http://schemas.microsoft.com/office/drawing/2014/main" id="{407FBFFA-2377-2842-FBF5-B9A4A8E1C79B}"/>
              </a:ext>
            </a:extLst>
          </p:cNvPr>
          <p:cNvSpPr>
            <a:spLocks noGrp="1"/>
          </p:cNvSpPr>
          <p:nvPr>
            <p:ph idx="1"/>
          </p:nvPr>
        </p:nvSpPr>
        <p:spPr/>
        <p:txBody>
          <a:bodyPr/>
          <a:lstStyle/>
          <a:p>
            <a:r>
              <a:rPr lang="en-US" sz="2400" dirty="0"/>
              <a:t>Benefit of blinatumomab during consolidation was greater in patients with good MRD response before blinatumomab</a:t>
            </a:r>
          </a:p>
          <a:p>
            <a:endParaRPr lang="en-US" sz="2400" dirty="0"/>
          </a:p>
        </p:txBody>
      </p:sp>
      <p:graphicFrame>
        <p:nvGraphicFramePr>
          <p:cNvPr id="8" name="Group 32">
            <a:extLst>
              <a:ext uri="{FF2B5EF4-FFF2-40B4-BE49-F238E27FC236}">
                <a16:creationId xmlns:a16="http://schemas.microsoft.com/office/drawing/2014/main" id="{7D52FCD4-3546-39D8-5F33-066BB861BD26}"/>
              </a:ext>
            </a:extLst>
          </p:cNvPr>
          <p:cNvGraphicFramePr>
            <a:graphicFrameLocks noGrp="1"/>
          </p:cNvGraphicFramePr>
          <p:nvPr>
            <p:extLst>
              <p:ext uri="{D42A27DB-BD31-4B8C-83A1-F6EECF244321}">
                <p14:modId xmlns:p14="http://schemas.microsoft.com/office/powerpoint/2010/main" val="1584492984"/>
              </p:ext>
            </p:extLst>
          </p:nvPr>
        </p:nvGraphicFramePr>
        <p:xfrm>
          <a:off x="709796" y="2389909"/>
          <a:ext cx="10797616" cy="2103200"/>
        </p:xfrm>
        <a:graphic>
          <a:graphicData uri="http://schemas.openxmlformats.org/drawingml/2006/table">
            <a:tbl>
              <a:tblPr/>
              <a:tblGrid>
                <a:gridCol w="3371407">
                  <a:extLst>
                    <a:ext uri="{9D8B030D-6E8A-4147-A177-3AD203B41FA5}">
                      <a16:colId xmlns:a16="http://schemas.microsoft.com/office/drawing/2014/main" val="20000"/>
                    </a:ext>
                  </a:extLst>
                </a:gridCol>
                <a:gridCol w="1138989">
                  <a:extLst>
                    <a:ext uri="{9D8B030D-6E8A-4147-A177-3AD203B41FA5}">
                      <a16:colId xmlns:a16="http://schemas.microsoft.com/office/drawing/2014/main" val="1498699788"/>
                    </a:ext>
                  </a:extLst>
                </a:gridCol>
                <a:gridCol w="2232418">
                  <a:extLst>
                    <a:ext uri="{9D8B030D-6E8A-4147-A177-3AD203B41FA5}">
                      <a16:colId xmlns:a16="http://schemas.microsoft.com/office/drawing/2014/main" val="129657357"/>
                    </a:ext>
                  </a:extLst>
                </a:gridCol>
                <a:gridCol w="911192">
                  <a:extLst>
                    <a:ext uri="{9D8B030D-6E8A-4147-A177-3AD203B41FA5}">
                      <a16:colId xmlns:a16="http://schemas.microsoft.com/office/drawing/2014/main" val="457658653"/>
                    </a:ext>
                  </a:extLst>
                </a:gridCol>
                <a:gridCol w="2250827">
                  <a:extLst>
                    <a:ext uri="{9D8B030D-6E8A-4147-A177-3AD203B41FA5}">
                      <a16:colId xmlns:a16="http://schemas.microsoft.com/office/drawing/2014/main" val="1246859906"/>
                    </a:ext>
                  </a:extLst>
                </a:gridCol>
                <a:gridCol w="892783">
                  <a:extLst>
                    <a:ext uri="{9D8B030D-6E8A-4147-A177-3AD203B41FA5}">
                      <a16:colId xmlns:a16="http://schemas.microsoft.com/office/drawing/2014/main" val="289567374"/>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Subgroup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CIR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919223163"/>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QUEST vs Control SHR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QUEST vs Control SHR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KMT2A</a:t>
                      </a:r>
                      <a:r>
                        <a:rPr kumimoji="0" lang="en-US" sz="1800" b="0" i="0" u="none" strike="noStrike" cap="none" normalizeH="0" baseline="0" dirty="0">
                          <a:ln>
                            <a:noFill/>
                          </a:ln>
                          <a:solidFill>
                            <a:schemeClr val="bg2">
                              <a:lumMod val="10000"/>
                            </a:schemeClr>
                          </a:solidFill>
                          <a:effectLst/>
                          <a:latin typeface="Calibri" panose="020F0502020204030204" pitchFamily="34" charset="0"/>
                        </a:rPr>
                        <a:t>-r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0.71 (0.24-2.07)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0.73 (0.25-2.10)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MRD2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0.55 (0.27-1.14)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0.69 (0.35-1.34)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MRD2 &lt;10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0.37 (0.15-0.87)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0.38 (0.17-0.84)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9" name="Text Box 15">
            <a:extLst>
              <a:ext uri="{FF2B5EF4-FFF2-40B4-BE49-F238E27FC236}">
                <a16:creationId xmlns:a16="http://schemas.microsoft.com/office/drawing/2014/main" id="{9CF0470A-5BF6-6FE5-D36B-FA0852D4B1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Boissel. ASH 2022. Abstr 211.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458211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GRAALL-2014/B QUEST Cohort Analysis: </a:t>
            </a:r>
            <a:br>
              <a:rPr lang="en-US" dirty="0"/>
            </a:br>
            <a:r>
              <a:rPr lang="en-US" dirty="0"/>
              <a:t>Effect of MRD3 Response on Outcomes</a:t>
            </a:r>
            <a:endParaRPr lang="en-US" altLang="en-US" dirty="0"/>
          </a:p>
        </p:txBody>
      </p:sp>
      <p:sp>
        <p:nvSpPr>
          <p:cNvPr id="5" name="Content Placeholder 4">
            <a:extLst>
              <a:ext uri="{FF2B5EF4-FFF2-40B4-BE49-F238E27FC236}">
                <a16:creationId xmlns:a16="http://schemas.microsoft.com/office/drawing/2014/main" id="{407FBFFA-2377-2842-FBF5-B9A4A8E1C79B}"/>
              </a:ext>
            </a:extLst>
          </p:cNvPr>
          <p:cNvSpPr>
            <a:spLocks noGrp="1"/>
          </p:cNvSpPr>
          <p:nvPr>
            <p:ph idx="1"/>
          </p:nvPr>
        </p:nvSpPr>
        <p:spPr/>
        <p:txBody>
          <a:bodyPr/>
          <a:lstStyle/>
          <a:p>
            <a:r>
              <a:rPr lang="en-US" sz="2400" dirty="0"/>
              <a:t>Absence of complete MRD response after blinatumomab had similar unfavorable prognostic value as after chemotherapy  </a:t>
            </a:r>
          </a:p>
        </p:txBody>
      </p:sp>
      <p:graphicFrame>
        <p:nvGraphicFramePr>
          <p:cNvPr id="8" name="Group 32">
            <a:extLst>
              <a:ext uri="{FF2B5EF4-FFF2-40B4-BE49-F238E27FC236}">
                <a16:creationId xmlns:a16="http://schemas.microsoft.com/office/drawing/2014/main" id="{7D52FCD4-3546-39D8-5F33-066BB861BD26}"/>
              </a:ext>
            </a:extLst>
          </p:cNvPr>
          <p:cNvGraphicFramePr>
            <a:graphicFrameLocks noGrp="1"/>
          </p:cNvGraphicFramePr>
          <p:nvPr>
            <p:extLst>
              <p:ext uri="{D42A27DB-BD31-4B8C-83A1-F6EECF244321}">
                <p14:modId xmlns:p14="http://schemas.microsoft.com/office/powerpoint/2010/main" val="3660672562"/>
              </p:ext>
            </p:extLst>
          </p:nvPr>
        </p:nvGraphicFramePr>
        <p:xfrm>
          <a:off x="719138" y="2483913"/>
          <a:ext cx="10779701" cy="1585024"/>
        </p:xfrm>
        <a:graphic>
          <a:graphicData uri="http://schemas.openxmlformats.org/drawingml/2006/table">
            <a:tbl>
              <a:tblPr/>
              <a:tblGrid>
                <a:gridCol w="3107722">
                  <a:extLst>
                    <a:ext uri="{9D8B030D-6E8A-4147-A177-3AD203B41FA5}">
                      <a16:colId xmlns:a16="http://schemas.microsoft.com/office/drawing/2014/main" val="20000"/>
                    </a:ext>
                  </a:extLst>
                </a:gridCol>
                <a:gridCol w="2698282">
                  <a:extLst>
                    <a:ext uri="{9D8B030D-6E8A-4147-A177-3AD203B41FA5}">
                      <a16:colId xmlns:a16="http://schemas.microsoft.com/office/drawing/2014/main" val="129657357"/>
                    </a:ext>
                  </a:extLst>
                </a:gridCol>
                <a:gridCol w="1268595">
                  <a:extLst>
                    <a:ext uri="{9D8B030D-6E8A-4147-A177-3AD203B41FA5}">
                      <a16:colId xmlns:a16="http://schemas.microsoft.com/office/drawing/2014/main" val="457658653"/>
                    </a:ext>
                  </a:extLst>
                </a:gridCol>
                <a:gridCol w="2708694">
                  <a:extLst>
                    <a:ext uri="{9D8B030D-6E8A-4147-A177-3AD203B41FA5}">
                      <a16:colId xmlns:a16="http://schemas.microsoft.com/office/drawing/2014/main" val="1246859906"/>
                    </a:ext>
                  </a:extLst>
                </a:gridCol>
                <a:gridCol w="996408">
                  <a:extLst>
                    <a:ext uri="{9D8B030D-6E8A-4147-A177-3AD203B41FA5}">
                      <a16:colId xmlns:a16="http://schemas.microsoft.com/office/drawing/2014/main" val="289567374"/>
                    </a:ext>
                  </a:extLst>
                </a:gridCol>
              </a:tblGrid>
              <a:tr h="130356">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QUEST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Control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919223163"/>
                  </a:ext>
                </a:extLst>
              </a:tr>
              <a:tr h="22515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Undetectable vs Detectable MRD3, SHR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Undetectable vs Detectable MRD3, SHR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3035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Cumulative incidence of relapse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0.16 (0.05-0.67)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0.32 (0.17-0.62)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035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Disease-free survival</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0.25 (0.17-0.37)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0.25 (0.10-0.59)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9" name="Text Box 15">
            <a:extLst>
              <a:ext uri="{FF2B5EF4-FFF2-40B4-BE49-F238E27FC236}">
                <a16:creationId xmlns:a16="http://schemas.microsoft.com/office/drawing/2014/main" id="{9CF0470A-5BF6-6FE5-D36B-FA0852D4B1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Boissel. ASH 2022. Abstr 211.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737834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GRAALL-2014/B QUEST Cohort Analysis: </a:t>
            </a:r>
            <a:br>
              <a:rPr lang="en-US" dirty="0"/>
            </a:br>
            <a:r>
              <a:rPr lang="en-US" dirty="0"/>
              <a:t>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This observational analysis showed that among patients with high-risk BCP-ALL treated in the </a:t>
            </a:r>
            <a:r>
              <a:rPr lang="en-US" altLang="en-US" sz="2800" dirty="0"/>
              <a:t>GRAALL-2014/B</a:t>
            </a:r>
            <a:r>
              <a:rPr lang="en-US" altLang="en-US" dirty="0"/>
              <a:t> trial, addition of blinatumomab during consolidation resulted in a higher MRD response rate, extended DFS, and reduced cumulative incidence of relapse (SHR: 0.48; </a:t>
            </a:r>
            <a:r>
              <a:rPr kumimoji="0" lang="en-US" sz="2800" b="0" i="0" u="none" strike="noStrike" cap="none" normalizeH="0" baseline="0" dirty="0">
                <a:ln>
                  <a:noFill/>
                </a:ln>
                <a:solidFill>
                  <a:schemeClr val="bg2">
                    <a:lumMod val="10000"/>
                  </a:schemeClr>
                </a:solidFill>
                <a:effectLst/>
                <a:latin typeface="Calibri" panose="020F0502020204030204" pitchFamily="34" charset="0"/>
              </a:rPr>
              <a:t>95% CI: 0.27-0.82)</a:t>
            </a:r>
            <a:endParaRPr lang="en-US" altLang="en-US" dirty="0"/>
          </a:p>
          <a:p>
            <a:r>
              <a:rPr lang="en-US" altLang="en-US" dirty="0"/>
              <a:t>Benefit of blinatumomab appeared more prominent in patients with good MRD response prior to blinatumomab</a:t>
            </a:r>
          </a:p>
          <a:p>
            <a:r>
              <a:rPr lang="en-US" altLang="en-US" dirty="0"/>
              <a:t>Addition of blinatumomab during front-line consolidation in all-risk </a:t>
            </a:r>
            <a:br>
              <a:rPr lang="en-US" altLang="en-US" dirty="0"/>
            </a:br>
            <a:r>
              <a:rPr lang="en-US" altLang="en-US" dirty="0"/>
              <a:t>Ph-negative BCP-ALL currently is being evaluated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Boissel. ASH 2022. Abstr 211.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E8D029415EAED40B8EBFFF0A84BF126" ma:contentTypeVersion="1" ma:contentTypeDescription="Create a new document." ma:contentTypeScope="" ma:versionID="5ee1aabe7b10c8619da290b3a598438f">
  <xsd:schema xmlns:xsd="http://www.w3.org/2001/XMLSchema" xmlns:xs="http://www.w3.org/2001/XMLSchema" xmlns:p="http://schemas.microsoft.com/office/2006/metadata/properties" xmlns:ns2="d54cbe69-32bd-412a-b004-9152f949605e" xmlns:ns3="7f27feac-fc39-4c22-9eeb-777506bf68a9" targetNamespace="http://schemas.microsoft.com/office/2006/metadata/properties" ma:root="true" ma:fieldsID="de9ef7e2f83c1a364a947f144b41df30" ns2:_="" ns3:_="">
    <xsd:import namespace="d54cbe69-32bd-412a-b004-9152f949605e"/>
    <xsd:import namespace="7f27feac-fc39-4c22-9eeb-777506bf68a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f27feac-fc39-4c22-9eeb-777506bf68a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56M7VY3CDVN5-2004526447-1</_dlc_DocId>
    <_dlc_DocIdUrl xmlns="d54cbe69-32bd-412a-b004-9152f949605e">
      <Url>https://intranet.clinicaloptions.com/mews/oncology/ONC_2022_ASH_CF_(5667)/LEUK_211_Boissel/_layouts/15/DocIdRedir.aspx?ID=56M7VY3CDVN5-2004526447-1</Url>
      <Description>56M7VY3CDVN5-2004526447-1</Description>
    </_dlc_DocIdUrl>
    <Document_x0020_Category xmlns="7f27feac-fc39-4c22-9eeb-777506bf68a9">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41E17135-975C-4C9E-9221-4356C01A89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f27feac-fc39-4c22-9eeb-777506bf68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http://purl.org/dc/terms/"/>
    <ds:schemaRef ds:uri="http://purl.org/dc/elements/1.1/"/>
    <ds:schemaRef ds:uri="http://schemas.microsoft.com/office/infopath/2007/PartnerControls"/>
    <ds:schemaRef ds:uri="7f27feac-fc39-4c22-9eeb-777506bf68a9"/>
    <ds:schemaRef ds:uri="http://www.w3.org/XML/1998/namespace"/>
    <ds:schemaRef ds:uri="http://purl.org/dc/dcmitype/"/>
    <ds:schemaRef ds:uri="http://schemas.openxmlformats.org/package/2006/metadata/core-properties"/>
    <ds:schemaRef ds:uri="d54cbe69-32bd-412a-b004-9152f949605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3708</TotalTime>
  <Words>1549</Words>
  <Application>Microsoft Office PowerPoint</Application>
  <PresentationFormat>Widescreen</PresentationFormat>
  <Paragraphs>232</Paragraphs>
  <Slides>12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Times</vt:lpstr>
      <vt:lpstr>Wingdings</vt:lpstr>
      <vt:lpstr>2022_CCO_Template</vt:lpstr>
      <vt:lpstr>4_2017_HTAA_Diabetes</vt:lpstr>
      <vt:lpstr>GRAALL-2014/B QUEST Cohort Analysis: Blinatumomab During Consolidation in  Adults With High-Risk Ph-Negative B-Cell  Precursor Acute Lymphoblastic Leukemia</vt:lpstr>
      <vt:lpstr>About These Slides</vt:lpstr>
      <vt:lpstr>GRAALL-2014/B QUEST Cohort Analysis: Background</vt:lpstr>
      <vt:lpstr>GRAALL-2014/B QUEST Cohort Analysis: Study Cohorts</vt:lpstr>
      <vt:lpstr>GRAALL-2014/B QUEST Cohort Analysis: Blinatumomab for High-Risk Patients and Those Eligible for alloHSCT</vt:lpstr>
      <vt:lpstr>GRAALL-2014/B QUEST Cohort Analysis:  Baseline Characteristics</vt:lpstr>
      <vt:lpstr>GRAALL-2014/B QUEST Cohort Analysis:  MRD3 Response and Outcomes</vt:lpstr>
      <vt:lpstr>GRAALL-2014/B QUEST Cohort Analysis:  Clinical Outcomes</vt:lpstr>
      <vt:lpstr>GRAALL-2014/B QUEST Cohort Analysis:  Subgroup Analysis</vt:lpstr>
      <vt:lpstr>GRAALL-2014/B QUEST Cohort Analysis:  Effect of MRD3 Response on Outcomes</vt:lpstr>
      <vt:lpstr>GRAALL-2014/B QUEST Cohort Analysis: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GRAALL-2014/B QUEST Cohort Analysis: Blinatumomab During Consolidation in Adults With High-Risk Ph-Negative B-Cell Precursor Acute Lymphoblastic Leukemia</dc:title>
  <dc:creator>Preferred User</dc:creator>
  <cp:lastModifiedBy>vwenzel@clinicaloptions.com</cp:lastModifiedBy>
  <cp:revision>18</cp:revision>
  <cp:lastPrinted>2016-09-26T20:21:49Z</cp:lastPrinted>
  <dcterms:created xsi:type="dcterms:W3CDTF">2005-05-27T15:08:01Z</dcterms:created>
  <dcterms:modified xsi:type="dcterms:W3CDTF">2023-03-01T21:11:30Z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021eafa0-76d4-49e6-b39c-976baec1e972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0x0101001E8D029415EAED40B8EBFFF0A84BF126</vt:lpwstr>
  </property>
  <property fmtid="{D5CDD505-2E9C-101B-9397-08002B2CF9AE}" pid="9" name="MediaServiceImageTags">
    <vt:lpwstr/>
  </property>
</Properties>
</file>