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6"/>
  </p:notesMasterIdLst>
  <p:sldIdLst>
    <p:sldId id="551" r:id="rId6"/>
    <p:sldId id="308" r:id="rId7"/>
    <p:sldId id="1682" r:id="rId8"/>
    <p:sldId id="1683" r:id="rId9"/>
    <p:sldId id="545" r:id="rId10"/>
    <p:sldId id="1684" r:id="rId11"/>
    <p:sldId id="1685" r:id="rId12"/>
    <p:sldId id="1676" r:id="rId13"/>
    <p:sldId id="557" r:id="rId14"/>
    <p:sldId id="31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 userDrawn="1">
          <p15:clr>
            <a:srgbClr val="A4A3A4"/>
          </p15:clr>
        </p15:guide>
        <p15:guide id="2" pos="3840" userDrawn="1">
          <p15:clr>
            <a:srgbClr val="A4A3A4"/>
          </p15:clr>
        </p15:guide>
        <p15:guide id="3" orient="horz" pos="264" userDrawn="1">
          <p15:clr>
            <a:srgbClr val="A4A3A4"/>
          </p15:clr>
        </p15:guide>
        <p15:guide id="4" orient="horz" pos="144" userDrawn="1">
          <p15:clr>
            <a:srgbClr val="A4A3A4"/>
          </p15:clr>
        </p15:guide>
        <p15:guide id="5" orient="horz" pos="3912" userDrawn="1">
          <p15:clr>
            <a:srgbClr val="A4A3A4"/>
          </p15:clr>
        </p15:guide>
        <p15:guide id="6" orient="horz" pos="4056" userDrawn="1">
          <p15:clr>
            <a:srgbClr val="A4A3A4"/>
          </p15:clr>
        </p15:guide>
        <p15:guide id="7" orient="horz" pos="4152" userDrawn="1">
          <p15:clr>
            <a:srgbClr val="A4A3A4"/>
          </p15:clr>
        </p15:guide>
        <p15:guide id="8" pos="336" userDrawn="1">
          <p15:clr>
            <a:srgbClr val="A4A3A4"/>
          </p15:clr>
        </p15:guide>
        <p15:guide id="9" pos="456" userDrawn="1">
          <p15:clr>
            <a:srgbClr val="A4A3A4"/>
          </p15:clr>
        </p15:guide>
        <p15:guide id="10" pos="7248" userDrawn="1">
          <p15:clr>
            <a:srgbClr val="A4A3A4"/>
          </p15:clr>
        </p15:guide>
        <p15:guide id="11" pos="7392"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A13D3F1-E397-F431-59EA-2E5163B08BBF}" name="Bing-E Xu" initials="BEX" userId="87a7fe42d5b00958"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egan Capel" initials="MC" lastIdx="21" clrIdx="0"/>
  <p:cmAuthor id="2" name=" " initials="MAC" lastIdx="11" clrIdx="1"/>
  <p:cmAuthor id="3" name="Andrew Bowser" initials="AB" lastIdx="1" clrIdx="2"/>
  <p:cmAuthor id="4" name="Melanie Couton" initials="MAC" lastIdx="1" clrIdx="3"/>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1" clrIdx="5"/>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8" name="Bing-E Xu" initials="BEX" lastIdx="26" clrIdx="7">
    <p:extLst>
      <p:ext uri="{19B8F6BF-5375-455C-9EA6-DF929625EA0E}">
        <p15:presenceInfo xmlns:p15="http://schemas.microsoft.com/office/powerpoint/2012/main" userId="87a7fe42d5b00958" providerId="Windows Live"/>
      </p:ext>
    </p:extLst>
  </p:cmAuthor>
  <p:cmAuthor id="9" name="Gordon Kelley" initials="GK" lastIdx="6" clrIdx="8">
    <p:extLst>
      <p:ext uri="{19B8F6BF-5375-455C-9EA6-DF929625EA0E}">
        <p15:presenceInfo xmlns:p15="http://schemas.microsoft.com/office/powerpoint/2012/main" userId="S::gkelley@clinicaloptions.com::7e3d11cf-7436-4611-80d7-51121a63678e" providerId="AD"/>
      </p:ext>
    </p:extLst>
  </p:cmAuthor>
  <p:cmAuthor id="10" name="jconstanzo@clinicaloptions.com" initials="j" lastIdx="2" clrIdx="9">
    <p:extLst>
      <p:ext uri="{19B8F6BF-5375-455C-9EA6-DF929625EA0E}">
        <p15:presenceInfo xmlns:p15="http://schemas.microsoft.com/office/powerpoint/2012/main" userId="jconstanzo@clinicaloptions.com" providerId="None"/>
      </p:ext>
    </p:extLst>
  </p:cmAuthor>
  <p:cmAuthor id="11" name="CLINICALOPTIONS\tquill" initials="C" lastIdx="4" clrIdx="10">
    <p:extLst>
      <p:ext uri="{19B8F6BF-5375-455C-9EA6-DF929625EA0E}">
        <p15:presenceInfo xmlns:p15="http://schemas.microsoft.com/office/powerpoint/2012/main" userId="CLINICALOPTIONS\tquill" providerId="None"/>
      </p:ext>
    </p:extLst>
  </p:cmAuthor>
  <p:cmAuthor id="12" name="Christy Seals" initials="CS" lastIdx="5" clrIdx="11">
    <p:extLst>
      <p:ext uri="{19B8F6BF-5375-455C-9EA6-DF929625EA0E}">
        <p15:presenceInfo xmlns:p15="http://schemas.microsoft.com/office/powerpoint/2012/main" userId="S::cseals@clinicaloptions.com::0852e532-1f9e-4bbf-9b56-be19a9543a31" providerId="AD"/>
      </p:ext>
    </p:extLst>
  </p:cmAuthor>
  <p:cmAuthor id="13" name="Melanie Couton" initials="MC" lastIdx="1" clrIdx="12">
    <p:extLst>
      <p:ext uri="{19B8F6BF-5375-455C-9EA6-DF929625EA0E}">
        <p15:presenceInfo xmlns:p15="http://schemas.microsoft.com/office/powerpoint/2012/main" userId="ef8730672ba8664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20" autoAdjust="0"/>
    <p:restoredTop sz="80833" autoAdjust="0"/>
  </p:normalViewPr>
  <p:slideViewPr>
    <p:cSldViewPr snapToGrid="0">
      <p:cViewPr varScale="1">
        <p:scale>
          <a:sx n="54" d="100"/>
          <a:sy n="54" d="100"/>
        </p:scale>
        <p:origin x="1280" y="60"/>
      </p:cViewPr>
      <p:guideLst>
        <p:guide orient="horz" pos="1008"/>
        <p:guide pos="3840"/>
        <p:guide orient="horz" pos="264"/>
        <p:guide orient="horz" pos="144"/>
        <p:guide orient="horz" pos="3912"/>
        <p:guide orient="horz" pos="4056"/>
        <p:guide orient="horz" pos="4152"/>
        <p:guide pos="336"/>
        <p:guide pos="456"/>
        <p:guide pos="7248"/>
        <p:guide pos="7392"/>
      </p:guideLst>
    </p:cSldViewPr>
  </p:slideViewPr>
  <p:notesTextViewPr>
    <p:cViewPr>
      <p:scale>
        <a:sx n="100" d="100"/>
        <a:sy n="100" d="100"/>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6/14/2022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4165939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NSCLC, non-small-cell lung cancer; SoC, standard of care;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640015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CBR, clinical benefit rate; CT, chemotherapy; DoR, duration of response; NSCLC, non-small-cell lung cancer; ORR, overall response rate; OS, overall survival; osi, osimertinib; PFS, progression-free survival; plt, platinum; RP2CD, recommended phase II combination dose; SoC, standard of care;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4119353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ECOG, Eastern Cooperative Oncology Group; osi, osimertinib; plt, platinum; PS, performance status;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163040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BICR, blinded independent central review; CBR, clinical benefit rate; CNS, central nervous system; CR, complete response; DoR, duration of response; NE, not estimable; ORR, overall response rate; OS, overall survival; PD, progressive disease; PFS, progression-free survival; PR, partial response; SD, stable disease; uPR, unconfirmed partial response.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6039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BICR, blinded independent central review; INV, investigators; ORR, overall response rate; SoD, sum of diameter; TKI, tyrosine kinase inhibitor.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916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ALT, alanine aminotransferase; AST, aspartate aminotransferase; ILD, interstitial lung disease; TEAE, treatment-emergent adverse event.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6458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SoC, standard of 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43825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CHRYSALIS-2: Update of Amivantamab + Lazertinib in </a:t>
            </a:r>
            <a:r>
              <a:rPr lang="en-US" altLang="en-US" sz="4000" i="1" dirty="0"/>
              <a:t>EGFR</a:t>
            </a:r>
            <a:r>
              <a:rPr lang="en-US" altLang="en-US" sz="4000" dirty="0"/>
              <a:t>-Mutant NSCLC After Progression on Osimertinib and Chemotherapy</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53681" y="6250056"/>
            <a:ext cx="48799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2022 ASCO Annual Meeting, June 3-7, 2022, Chicago, Illinois</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53681" y="5998355"/>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CHRYSALIS-2 Cohort A Update: </a:t>
            </a:r>
            <a:r>
              <a:rPr lang="en-US" dirty="0"/>
              <a:t>Background</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400" dirty="0"/>
              <a:t>Amivantamab: fully human EGFR-MET bispecific antibody with preliminary </a:t>
            </a:r>
            <a:br>
              <a:rPr lang="en-US" sz="2400" dirty="0"/>
            </a:br>
            <a:r>
              <a:rPr lang="en-US" sz="2400" dirty="0"/>
              <a:t>efficacy in advanced NSCLC across diversity of </a:t>
            </a:r>
            <a:r>
              <a:rPr lang="en-US" sz="2400" i="1" dirty="0"/>
              <a:t>EGFR </a:t>
            </a:r>
            <a:r>
              <a:rPr lang="en-US" sz="2400" dirty="0"/>
              <a:t>mutations</a:t>
            </a:r>
            <a:r>
              <a:rPr lang="en-US" sz="2400" baseline="30000" dirty="0"/>
              <a:t>1-4</a:t>
            </a:r>
          </a:p>
          <a:p>
            <a:r>
              <a:rPr lang="en-US" sz="2400" dirty="0"/>
              <a:t>Lazertinib: third-generation EGFR TKI with efficacy against activating </a:t>
            </a:r>
            <a:br>
              <a:rPr lang="en-US" sz="2400" dirty="0"/>
            </a:br>
            <a:r>
              <a:rPr lang="en-US" sz="2400" i="1" dirty="0"/>
              <a:t>EGFR</a:t>
            </a:r>
            <a:r>
              <a:rPr lang="en-US" sz="2400" dirty="0"/>
              <a:t> mutations, T790M, CNS disease</a:t>
            </a:r>
            <a:r>
              <a:rPr lang="en-US" sz="2400" baseline="30000" dirty="0"/>
              <a:t>5,6</a:t>
            </a:r>
          </a:p>
          <a:p>
            <a:r>
              <a:rPr lang="en-US" sz="2400" dirty="0"/>
              <a:t>Preliminary results from phase I CHRYSALIS-2 trial cohort A showed efficacy </a:t>
            </a:r>
            <a:br>
              <a:rPr lang="en-US" sz="2400" dirty="0"/>
            </a:br>
            <a:r>
              <a:rPr lang="en-US" sz="2400" dirty="0"/>
              <a:t>with amivantamab + lazertinib in patients with </a:t>
            </a:r>
            <a:r>
              <a:rPr lang="en-US" sz="2400" i="1" dirty="0"/>
              <a:t>EGFR</a:t>
            </a:r>
            <a:r>
              <a:rPr lang="en-US" sz="2400" dirty="0"/>
              <a:t>-mutant NSCLC who progressed on osimertinib and chemotherapy</a:t>
            </a:r>
            <a:r>
              <a:rPr lang="en-US" sz="2400" baseline="30000" dirty="0"/>
              <a:t>7</a:t>
            </a:r>
          </a:p>
          <a:p>
            <a:r>
              <a:rPr lang="en-US" sz="2400" dirty="0"/>
              <a:t>Current analysis reports updated results from CHRYSALIS-2 cohort A of amivantamab + lazertinib in patients with </a:t>
            </a:r>
            <a:r>
              <a:rPr lang="en-US" sz="2400" i="1" dirty="0"/>
              <a:t>EGFR</a:t>
            </a:r>
            <a:r>
              <a:rPr lang="en-US" sz="2400" dirty="0"/>
              <a:t>-mutant NSCLC who failed all </a:t>
            </a:r>
            <a:br>
              <a:rPr lang="en-US" sz="2400" dirty="0"/>
            </a:br>
            <a:r>
              <a:rPr lang="en-US" sz="2400" dirty="0"/>
              <a:t>SoC therapies (osimertinib and chemotherapy)</a:t>
            </a:r>
            <a:r>
              <a:rPr lang="en-US" sz="2400" baseline="30000" dirty="0"/>
              <a:t>8</a:t>
            </a:r>
            <a:endParaRPr lang="en-US" sz="2400" dirty="0"/>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42567" y="6205839"/>
            <a:ext cx="9088602"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Vijayaraghavan. Mol Cancer Ther. 2020;19:2044. 2. Haura. ASCO 2019. Abstr 9009. 3. Park. ASCO 2020. Abstr 9512. 4. Sabari. WCLC 2020. Abstr OA04.04. 5. Ahn. Lancet Oncol. 2019;20:1681. 6. Kim. ASCO 2020. Abstr 9571. 7. Shu. ESMO 2021. Abstr 1193MO. 8. Shu. ASCO 2022. Abstr 9006.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663068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CHRYSALIS-2 Cohort A Update: Study Design</a:t>
            </a:r>
            <a:endParaRPr lang="en-US" dirty="0"/>
          </a:p>
        </p:txBody>
      </p:sp>
      <p:sp>
        <p:nvSpPr>
          <p:cNvPr id="19" name="Content Placeholder 2">
            <a:extLst>
              <a:ext uri="{FF2B5EF4-FFF2-40B4-BE49-F238E27FC236}">
                <a16:creationId xmlns:a16="http://schemas.microsoft.com/office/drawing/2014/main" id="{71616305-7ABC-1643-9E91-102F52B8BFBE}"/>
              </a:ext>
            </a:extLst>
          </p:cNvPr>
          <p:cNvSpPr>
            <a:spLocks noGrp="1"/>
          </p:cNvSpPr>
          <p:nvPr>
            <p:ph idx="1"/>
          </p:nvPr>
        </p:nvSpPr>
        <p:spPr/>
        <p:txBody>
          <a:bodyPr/>
          <a:lstStyle/>
          <a:p>
            <a:pPr>
              <a:spcAft>
                <a:spcPts val="0"/>
              </a:spcAft>
            </a:pPr>
            <a:r>
              <a:rPr lang="en-US" sz="2000" dirty="0"/>
              <a:t>Multicohort dose escalation and expansion phase I study</a:t>
            </a:r>
            <a:r>
              <a:rPr lang="en-US" sz="2000" baseline="30000" dirty="0"/>
              <a:t>1-3</a:t>
            </a:r>
            <a:r>
              <a:rPr lang="en-US" sz="2000" dirty="0"/>
              <a:t> </a:t>
            </a:r>
          </a:p>
          <a:p>
            <a:pPr lvl="1">
              <a:spcAft>
                <a:spcPts val="0"/>
              </a:spcAft>
            </a:pPr>
            <a:r>
              <a:rPr lang="en-US" sz="1800" dirty="0"/>
              <a:t>Current report focused on cohort A of patients with </a:t>
            </a:r>
            <a:r>
              <a:rPr lang="en-US" sz="1800" i="1" dirty="0"/>
              <a:t>EGFR</a:t>
            </a:r>
            <a:r>
              <a:rPr lang="en-US" sz="1800" dirty="0"/>
              <a:t> ex19del or L858R mutation who progressed on osimertinib and platinum-based chemotherapy</a:t>
            </a:r>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42567" y="6391300"/>
            <a:ext cx="849877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Bauml. ASCO 2021. Abstr 9006. 2. Shu. ASCO 2022. Abstr 9006. 3. NCT04077463.</a:t>
            </a:r>
            <a:endParaRPr lang="en-US" altLang="en-US" sz="1200" b="0" dirty="0">
              <a:solidFill>
                <a:schemeClr val="bg2"/>
              </a:solidFill>
              <a:latin typeface="Calibri" panose="020F0502020204030204" pitchFamily="34" charset="0"/>
            </a:endParaRPr>
          </a:p>
        </p:txBody>
      </p:sp>
      <p:sp>
        <p:nvSpPr>
          <p:cNvPr id="10" name="Text Box 45">
            <a:extLst>
              <a:ext uri="{FF2B5EF4-FFF2-40B4-BE49-F238E27FC236}">
                <a16:creationId xmlns:a16="http://schemas.microsoft.com/office/drawing/2014/main" id="{EBFE4450-68A3-B047-9D5A-17806E900F13}"/>
              </a:ext>
            </a:extLst>
          </p:cNvPr>
          <p:cNvSpPr txBox="1">
            <a:spLocks noChangeArrowheads="1"/>
          </p:cNvSpPr>
          <p:nvPr/>
        </p:nvSpPr>
        <p:spPr bwMode="auto">
          <a:xfrm>
            <a:off x="815517" y="3207712"/>
            <a:ext cx="203886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1" fontAlgn="auto" hangingPunct="1">
              <a:lnSpc>
                <a:spcPct val="100000"/>
              </a:lnSpc>
              <a:spcBef>
                <a:spcPct val="0"/>
              </a:spcBef>
              <a:spcAft>
                <a:spcPct val="0"/>
              </a:spcAft>
              <a:buClrTx/>
              <a:buNone/>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Metastatic/</a:t>
            </a:r>
            <a:b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unresectable NSCLC with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EGFR</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ex19del or </a:t>
            </a:r>
            <a:r>
              <a:rPr lang="en-US" altLang="en-US" sz="1800" b="0" dirty="0">
                <a:solidFill>
                  <a:srgbClr val="000000"/>
                </a:solidFill>
                <a:latin typeface="Calibri" panose="020F0502020204030204" pitchFamily="34" charset="0"/>
                <a:cs typeface="+mn-cs"/>
              </a:rPr>
              <a:t>L858R mutation and progression on osimertinib and chemotherapy</a:t>
            </a:r>
          </a:p>
        </p:txBody>
      </p:sp>
      <p:sp>
        <p:nvSpPr>
          <p:cNvPr id="14" name="Line 52">
            <a:extLst>
              <a:ext uri="{FF2B5EF4-FFF2-40B4-BE49-F238E27FC236}">
                <a16:creationId xmlns:a16="http://schemas.microsoft.com/office/drawing/2014/main" id="{BC6F0EC2-441C-2C44-9C55-276E2B2123BC}"/>
              </a:ext>
            </a:extLst>
          </p:cNvPr>
          <p:cNvSpPr>
            <a:spLocks noChangeShapeType="1"/>
          </p:cNvSpPr>
          <p:nvPr/>
        </p:nvSpPr>
        <p:spPr bwMode="auto">
          <a:xfrm flipV="1">
            <a:off x="2989928" y="3163934"/>
            <a:ext cx="492691" cy="17792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7" name="Rectangle 50">
            <a:extLst>
              <a:ext uri="{FF2B5EF4-FFF2-40B4-BE49-F238E27FC236}">
                <a16:creationId xmlns:a16="http://schemas.microsoft.com/office/drawing/2014/main" id="{28C8DB6F-1914-4756-80BF-A2360F172731}"/>
              </a:ext>
            </a:extLst>
          </p:cNvPr>
          <p:cNvSpPr>
            <a:spLocks noChangeArrowheads="1"/>
          </p:cNvSpPr>
          <p:nvPr/>
        </p:nvSpPr>
        <p:spPr bwMode="auto">
          <a:xfrm>
            <a:off x="4474704" y="2852398"/>
            <a:ext cx="2427035" cy="643458"/>
          </a:xfrm>
          <a:prstGeom prst="rect">
            <a:avLst/>
          </a:prstGeom>
          <a:solidFill>
            <a:schemeClr val="accent2">
              <a:lumMod val="20000"/>
              <a:lumOff val="80000"/>
            </a:schemeClr>
          </a:solidFill>
          <a:ln>
            <a:solidFill>
              <a:schemeClr val="bg1"/>
            </a:solid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400" b="1" i="1" dirty="0">
                <a:solidFill>
                  <a:schemeClr val="bg1"/>
                </a:solidFill>
                <a:latin typeface="Calibri" panose="020F0502020204030204" pitchFamily="34" charset="0"/>
              </a:rPr>
              <a:t>EGFR </a:t>
            </a:r>
            <a:r>
              <a:rPr lang="en-US" altLang="en-US" sz="1400" b="1" dirty="0">
                <a:solidFill>
                  <a:schemeClr val="bg1"/>
                </a:solidFill>
                <a:latin typeface="Calibri" panose="020F0502020204030204" pitchFamily="34" charset="0"/>
              </a:rPr>
              <a:t>ex19del or L858R</a:t>
            </a:r>
          </a:p>
          <a:p>
            <a:pPr lvl="0" algn="ctr">
              <a:lnSpc>
                <a:spcPct val="100000"/>
              </a:lnSpc>
              <a:spcBef>
                <a:spcPct val="0"/>
              </a:spcBef>
              <a:spcAft>
                <a:spcPct val="0"/>
              </a:spcAft>
              <a:buClrTx/>
              <a:buNone/>
              <a:defRPr/>
            </a:pPr>
            <a:r>
              <a:rPr lang="en-US" altLang="en-US" sz="1400" b="1" dirty="0">
                <a:solidFill>
                  <a:schemeClr val="bg1"/>
                </a:solidFill>
                <a:latin typeface="Calibri" panose="020F0502020204030204" pitchFamily="34" charset="0"/>
              </a:rPr>
              <a:t> post-osi and plt-based CT</a:t>
            </a:r>
          </a:p>
        </p:txBody>
      </p:sp>
      <p:sp>
        <p:nvSpPr>
          <p:cNvPr id="21" name="Text Box 45">
            <a:extLst>
              <a:ext uri="{FF2B5EF4-FFF2-40B4-BE49-F238E27FC236}">
                <a16:creationId xmlns:a16="http://schemas.microsoft.com/office/drawing/2014/main" id="{7BD7AC8A-6FD7-4C9A-95E1-2EEED0AAD9B2}"/>
              </a:ext>
            </a:extLst>
          </p:cNvPr>
          <p:cNvSpPr txBox="1">
            <a:spLocks noChangeArrowheads="1"/>
          </p:cNvSpPr>
          <p:nvPr/>
        </p:nvSpPr>
        <p:spPr bwMode="auto">
          <a:xfrm>
            <a:off x="3372494" y="2865992"/>
            <a:ext cx="114330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GB" altLang="en-US" sz="1600" b="1" dirty="0">
                <a:solidFill>
                  <a:srgbClr val="000000"/>
                </a:solidFill>
                <a:latin typeface="Calibri" panose="020F0502020204030204" pitchFamily="34" charset="0"/>
              </a:rPr>
              <a:t>Cohort A</a:t>
            </a:r>
          </a:p>
          <a:p>
            <a:pPr algn="ctr">
              <a:lnSpc>
                <a:spcPct val="100000"/>
              </a:lnSpc>
              <a:spcBef>
                <a:spcPct val="0"/>
              </a:spcBef>
              <a:spcAft>
                <a:spcPct val="0"/>
              </a:spcAft>
              <a:buClrTx/>
              <a:buNone/>
              <a:defRPr/>
            </a:pPr>
            <a:r>
              <a:rPr lang="en-US" altLang="en-US" sz="1600" b="0" dirty="0">
                <a:solidFill>
                  <a:srgbClr val="000000"/>
                </a:solidFill>
                <a:latin typeface="Calibri" panose="020F0502020204030204" pitchFamily="34" charset="0"/>
                <a:cs typeface="+mn-cs"/>
              </a:rPr>
              <a:t>(N = </a:t>
            </a:r>
            <a:r>
              <a:rPr lang="en-US" altLang="en-US" sz="1600" dirty="0">
                <a:solidFill>
                  <a:srgbClr val="000000"/>
                </a:solidFill>
                <a:latin typeface="Calibri" panose="020F0502020204030204" pitchFamily="34" charset="0"/>
              </a:rPr>
              <a:t>162</a:t>
            </a:r>
            <a:r>
              <a:rPr lang="en-US" altLang="en-US" sz="1600" b="0" dirty="0">
                <a:solidFill>
                  <a:srgbClr val="000000"/>
                </a:solidFill>
                <a:latin typeface="Calibri" panose="020F0502020204030204" pitchFamily="34" charset="0"/>
                <a:cs typeface="+mn-cs"/>
              </a:rPr>
              <a:t>)</a:t>
            </a:r>
          </a:p>
        </p:txBody>
      </p:sp>
      <p:sp>
        <p:nvSpPr>
          <p:cNvPr id="23" name="Rectangle 46">
            <a:extLst>
              <a:ext uri="{FF2B5EF4-FFF2-40B4-BE49-F238E27FC236}">
                <a16:creationId xmlns:a16="http://schemas.microsoft.com/office/drawing/2014/main" id="{9603EA72-0C9E-418B-9CF3-5F495464C8A4}"/>
              </a:ext>
            </a:extLst>
          </p:cNvPr>
          <p:cNvSpPr>
            <a:spLocks noChangeArrowheads="1"/>
          </p:cNvSpPr>
          <p:nvPr/>
        </p:nvSpPr>
        <p:spPr bwMode="auto">
          <a:xfrm>
            <a:off x="7231939" y="5656263"/>
            <a:ext cx="39147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defTabSz="914400" rtl="0" eaLnBrk="1" fontAlgn="auto" latinLnBrk="0" hangingPunct="1">
              <a:lnSpc>
                <a:spcPct val="100000"/>
              </a:lnSpc>
              <a:spcBef>
                <a:spcPct val="0"/>
              </a:spcBef>
              <a:spcAft>
                <a:spcPct val="0"/>
              </a:spcAft>
              <a:buClrTx/>
              <a:buSzTx/>
              <a:buFontTx/>
              <a:buNone/>
              <a:tabLst/>
              <a:defRPr/>
            </a:pPr>
            <a:r>
              <a:rPr lang="en-US" altLang="en-US" sz="1400" b="0" dirty="0">
                <a:solidFill>
                  <a:srgbClr val="000000"/>
                </a:solidFill>
                <a:latin typeface="Calibri" panose="020F0502020204030204" pitchFamily="34" charset="0"/>
                <a:cs typeface="+mn-cs"/>
              </a:rPr>
              <a:t>*1050 mg if &lt;80 kg and 1400 mg if ≥80 kg.</a:t>
            </a:r>
            <a:endParaRPr kumimoji="0" lang="en-US" altLang="en-US" sz="1400" b="0" u="none" strike="noStrike" kern="1200" cap="none" spc="0" normalizeH="0" baseline="30000" noProof="0" dirty="0">
              <a:ln>
                <a:noFill/>
              </a:ln>
              <a:solidFill>
                <a:srgbClr val="000000"/>
              </a:solidFill>
              <a:effectLst/>
              <a:uLnTx/>
              <a:uFillTx/>
              <a:latin typeface="Calibri" panose="020F0502020204030204" pitchFamily="34" charset="0"/>
              <a:cs typeface="+mn-cs"/>
            </a:endParaRPr>
          </a:p>
        </p:txBody>
      </p:sp>
      <p:sp>
        <p:nvSpPr>
          <p:cNvPr id="22" name="Text Box 45">
            <a:extLst>
              <a:ext uri="{FF2B5EF4-FFF2-40B4-BE49-F238E27FC236}">
                <a16:creationId xmlns:a16="http://schemas.microsoft.com/office/drawing/2014/main" id="{AB93B36C-CF55-6E9D-BA97-C7EB5062AFBF}"/>
              </a:ext>
            </a:extLst>
          </p:cNvPr>
          <p:cNvSpPr txBox="1">
            <a:spLocks noChangeArrowheads="1"/>
          </p:cNvSpPr>
          <p:nvPr/>
        </p:nvSpPr>
        <p:spPr bwMode="auto">
          <a:xfrm>
            <a:off x="3389264" y="3700687"/>
            <a:ext cx="11433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GB" altLang="en-US" sz="1600" b="1" dirty="0">
                <a:solidFill>
                  <a:srgbClr val="000000"/>
                </a:solidFill>
                <a:latin typeface="Calibri" panose="020F0502020204030204" pitchFamily="34" charset="0"/>
              </a:rPr>
              <a:t>Cohort B</a:t>
            </a:r>
            <a:endParaRPr kumimoji="0" lang="en-US" altLang="en-US" sz="16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4" name="Text Box 45">
            <a:extLst>
              <a:ext uri="{FF2B5EF4-FFF2-40B4-BE49-F238E27FC236}">
                <a16:creationId xmlns:a16="http://schemas.microsoft.com/office/drawing/2014/main" id="{E659156D-E9F7-354D-750B-128C08160D51}"/>
              </a:ext>
            </a:extLst>
          </p:cNvPr>
          <p:cNvSpPr txBox="1">
            <a:spLocks noChangeArrowheads="1"/>
          </p:cNvSpPr>
          <p:nvPr/>
        </p:nvSpPr>
        <p:spPr bwMode="auto">
          <a:xfrm>
            <a:off x="3410308" y="4462156"/>
            <a:ext cx="11433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GB" altLang="en-US" sz="1600" b="1" dirty="0">
                <a:solidFill>
                  <a:srgbClr val="000000"/>
                </a:solidFill>
                <a:latin typeface="Calibri" panose="020F0502020204030204" pitchFamily="34" charset="0"/>
              </a:rPr>
              <a:t>Cohort C</a:t>
            </a:r>
            <a:endParaRPr kumimoji="0" lang="en-US" altLang="en-US" sz="16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Content Placeholder 2">
            <a:extLst>
              <a:ext uri="{FF2B5EF4-FFF2-40B4-BE49-F238E27FC236}">
                <a16:creationId xmlns:a16="http://schemas.microsoft.com/office/drawing/2014/main" id="{1DA23506-5C8D-6D88-B23F-55B245376A81}"/>
              </a:ext>
            </a:extLst>
          </p:cNvPr>
          <p:cNvSpPr txBox="1">
            <a:spLocks/>
          </p:cNvSpPr>
          <p:nvPr/>
        </p:nvSpPr>
        <p:spPr bwMode="auto">
          <a:xfrm>
            <a:off x="604675" y="5958893"/>
            <a:ext cx="5314211" cy="402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kern="0" dirty="0"/>
              <a:t>Primary endpoint: </a:t>
            </a:r>
            <a:r>
              <a:rPr lang="en-US" sz="2000" b="0" kern="0" dirty="0"/>
              <a:t>ORR</a:t>
            </a:r>
          </a:p>
        </p:txBody>
      </p:sp>
      <p:sp>
        <p:nvSpPr>
          <p:cNvPr id="26" name="Content Placeholder 2">
            <a:extLst>
              <a:ext uri="{FF2B5EF4-FFF2-40B4-BE49-F238E27FC236}">
                <a16:creationId xmlns:a16="http://schemas.microsoft.com/office/drawing/2014/main" id="{378C8938-F4A0-1F4B-2ED3-4AA887E06D1F}"/>
              </a:ext>
            </a:extLst>
          </p:cNvPr>
          <p:cNvSpPr txBox="1">
            <a:spLocks/>
          </p:cNvSpPr>
          <p:nvPr/>
        </p:nvSpPr>
        <p:spPr bwMode="auto">
          <a:xfrm>
            <a:off x="4596714" y="5958893"/>
            <a:ext cx="7144672" cy="402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kern="0" dirty="0"/>
              <a:t>Key secondary endpoints: </a:t>
            </a:r>
            <a:r>
              <a:rPr lang="en-US" sz="2000" b="0" kern="0" dirty="0"/>
              <a:t>DoR, CBR, PFS, OS, safety</a:t>
            </a:r>
          </a:p>
        </p:txBody>
      </p:sp>
      <p:sp>
        <p:nvSpPr>
          <p:cNvPr id="3" name="Rectangle 2">
            <a:extLst>
              <a:ext uri="{FF2B5EF4-FFF2-40B4-BE49-F238E27FC236}">
                <a16:creationId xmlns:a16="http://schemas.microsoft.com/office/drawing/2014/main" id="{B11932F0-23B9-B204-AD82-72FF3F860AC4}"/>
              </a:ext>
            </a:extLst>
          </p:cNvPr>
          <p:cNvSpPr/>
          <p:nvPr/>
        </p:nvSpPr>
        <p:spPr bwMode="auto">
          <a:xfrm>
            <a:off x="7559988" y="2900733"/>
            <a:ext cx="1581665" cy="2774748"/>
          </a:xfrm>
          <a:prstGeom prst="rect">
            <a:avLst/>
          </a:prstGeom>
          <a:solidFill>
            <a:schemeClr val="accent1"/>
          </a:solidFill>
          <a:ln w="0">
            <a:solidFill>
              <a:schemeClr val="bg1"/>
            </a:solidFill>
            <a:miter lim="800000"/>
            <a:headEnd/>
            <a:tailEnd/>
          </a:ln>
        </p:spPr>
        <p:txBody>
          <a:bodyPr rtlCol="0" anchor="ctr"/>
          <a:lstStyle/>
          <a:p>
            <a:pPr lvl="0" algn="ctr">
              <a:lnSpc>
                <a:spcPct val="100000"/>
              </a:lnSpc>
              <a:spcBef>
                <a:spcPct val="0"/>
              </a:spcBef>
              <a:spcAft>
                <a:spcPct val="0"/>
              </a:spcAft>
              <a:buClrTx/>
              <a:buNone/>
              <a:defRPr/>
            </a:pPr>
            <a:r>
              <a:rPr lang="en-US" altLang="en-US" sz="1800" b="1" dirty="0">
                <a:solidFill>
                  <a:srgbClr val="FFFFFF"/>
                </a:solidFill>
                <a:latin typeface="Calibri" panose="020F0502020204030204" pitchFamily="34" charset="0"/>
              </a:rPr>
              <a:t>Amivantamab</a:t>
            </a:r>
            <a:r>
              <a:rPr lang="en-US" altLang="en-US" sz="1800" dirty="0">
                <a:solidFill>
                  <a:srgbClr val="FFFFFF"/>
                </a:solidFill>
                <a:latin typeface="Calibri" panose="020F0502020204030204" pitchFamily="34" charset="0"/>
              </a:rPr>
              <a:t> </a:t>
            </a:r>
            <a:r>
              <a:rPr lang="en-US" altLang="en-US" sz="1800" b="0" dirty="0">
                <a:solidFill>
                  <a:srgbClr val="FFFFFF"/>
                </a:solidFill>
                <a:latin typeface="Calibri" panose="020F0502020204030204" pitchFamily="34" charset="0"/>
              </a:rPr>
              <a:t>IV</a:t>
            </a:r>
            <a:r>
              <a:rPr lang="en-US" altLang="en-US" sz="1800" dirty="0">
                <a:solidFill>
                  <a:srgbClr val="FFFFFF"/>
                </a:solidFill>
                <a:latin typeface="Calibri" panose="020F0502020204030204" pitchFamily="34" charset="0"/>
              </a:rPr>
              <a:t> </a:t>
            </a:r>
            <a:r>
              <a:rPr lang="en-US" altLang="en-US" sz="1800" b="0" dirty="0">
                <a:solidFill>
                  <a:srgbClr val="FFFFFF"/>
                </a:solidFill>
                <a:latin typeface="Calibri" panose="020F0502020204030204" pitchFamily="34" charset="0"/>
              </a:rPr>
              <a:t>at RP2CD* </a:t>
            </a:r>
            <a:br>
              <a:rPr lang="en-US" altLang="en-US" sz="1800" b="0" dirty="0">
                <a:solidFill>
                  <a:srgbClr val="FFFFFF"/>
                </a:solidFill>
                <a:latin typeface="Calibri" panose="020F0502020204030204" pitchFamily="34" charset="0"/>
              </a:rPr>
            </a:br>
            <a:r>
              <a:rPr lang="fr-FR" altLang="en-US" sz="1800" b="0" dirty="0">
                <a:solidFill>
                  <a:srgbClr val="FFFFFF"/>
                </a:solidFill>
                <a:latin typeface="Calibri" panose="020F0502020204030204" pitchFamily="34" charset="0"/>
              </a:rPr>
              <a:t>cycle 1 QW, cycle 2+ Q2W </a:t>
            </a:r>
            <a:r>
              <a:rPr lang="en-US" altLang="en-US" sz="1800" b="0" dirty="0">
                <a:solidFill>
                  <a:srgbClr val="FFFFFF"/>
                </a:solidFill>
                <a:latin typeface="Calibri" panose="020F0502020204030204" pitchFamily="34" charset="0"/>
              </a:rPr>
              <a:t>+ </a:t>
            </a:r>
          </a:p>
          <a:p>
            <a:pPr lvl="0" algn="ctr">
              <a:lnSpc>
                <a:spcPct val="100000"/>
              </a:lnSpc>
              <a:spcBef>
                <a:spcPct val="0"/>
              </a:spcBef>
              <a:spcAft>
                <a:spcPct val="0"/>
              </a:spcAft>
              <a:buClrTx/>
              <a:buNone/>
              <a:defRPr/>
            </a:pPr>
            <a:r>
              <a:rPr lang="en-US" altLang="en-US" sz="1800" b="1" dirty="0">
                <a:solidFill>
                  <a:srgbClr val="FFFFFF"/>
                </a:solidFill>
                <a:latin typeface="Calibri" panose="020F0502020204030204" pitchFamily="34" charset="0"/>
              </a:rPr>
              <a:t>Lazertinib</a:t>
            </a:r>
            <a:r>
              <a:rPr lang="en-US" altLang="en-US" sz="1800" dirty="0">
                <a:solidFill>
                  <a:srgbClr val="FFFFFF"/>
                </a:solidFill>
                <a:latin typeface="Calibri" panose="020F0502020204030204" pitchFamily="34" charset="0"/>
              </a:rPr>
              <a:t> </a:t>
            </a:r>
            <a:br>
              <a:rPr lang="en-US" altLang="en-US" sz="1800" dirty="0">
                <a:solidFill>
                  <a:srgbClr val="FFFFFF"/>
                </a:solidFill>
                <a:latin typeface="Calibri" panose="020F0502020204030204" pitchFamily="34" charset="0"/>
              </a:rPr>
            </a:br>
            <a:r>
              <a:rPr lang="en-US" altLang="en-US" sz="1800" b="0" dirty="0">
                <a:solidFill>
                  <a:srgbClr val="FFFFFF"/>
                </a:solidFill>
                <a:latin typeface="Calibri" panose="020F0502020204030204" pitchFamily="34" charset="0"/>
              </a:rPr>
              <a:t>240 mg PO QD</a:t>
            </a:r>
            <a:endParaRPr lang="en-US" altLang="en-US" sz="1800" dirty="0">
              <a:solidFill>
                <a:srgbClr val="FFFFFF"/>
              </a:solidFill>
              <a:latin typeface="Calibri" panose="020F0502020204030204" pitchFamily="34" charset="0"/>
            </a:endParaRPr>
          </a:p>
        </p:txBody>
      </p:sp>
      <p:sp>
        <p:nvSpPr>
          <p:cNvPr id="28" name="Line 52">
            <a:extLst>
              <a:ext uri="{FF2B5EF4-FFF2-40B4-BE49-F238E27FC236}">
                <a16:creationId xmlns:a16="http://schemas.microsoft.com/office/drawing/2014/main" id="{58696931-3904-B043-FD78-18EAA1A33D15}"/>
              </a:ext>
            </a:extLst>
          </p:cNvPr>
          <p:cNvSpPr>
            <a:spLocks noChangeShapeType="1"/>
          </p:cNvSpPr>
          <p:nvPr/>
        </p:nvSpPr>
        <p:spPr bwMode="auto">
          <a:xfrm>
            <a:off x="2989928" y="3886784"/>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9" name="Line 52">
            <a:extLst>
              <a:ext uri="{FF2B5EF4-FFF2-40B4-BE49-F238E27FC236}">
                <a16:creationId xmlns:a16="http://schemas.microsoft.com/office/drawing/2014/main" id="{2AB5DBAF-A8B3-3CA2-D0C6-7D32883807EE}"/>
              </a:ext>
            </a:extLst>
          </p:cNvPr>
          <p:cNvSpPr>
            <a:spLocks noChangeShapeType="1"/>
          </p:cNvSpPr>
          <p:nvPr/>
        </p:nvSpPr>
        <p:spPr bwMode="auto">
          <a:xfrm>
            <a:off x="2989928" y="4609633"/>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0" name="Line 52">
            <a:extLst>
              <a:ext uri="{FF2B5EF4-FFF2-40B4-BE49-F238E27FC236}">
                <a16:creationId xmlns:a16="http://schemas.microsoft.com/office/drawing/2014/main" id="{8E201E2A-F220-486D-4760-740D4BB3AFA8}"/>
              </a:ext>
            </a:extLst>
          </p:cNvPr>
          <p:cNvSpPr>
            <a:spLocks noChangeShapeType="1"/>
          </p:cNvSpPr>
          <p:nvPr/>
        </p:nvSpPr>
        <p:spPr bwMode="auto">
          <a:xfrm>
            <a:off x="2989928" y="5157319"/>
            <a:ext cx="492691" cy="175164"/>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35" name="Rectangle 50">
            <a:extLst>
              <a:ext uri="{FF2B5EF4-FFF2-40B4-BE49-F238E27FC236}">
                <a16:creationId xmlns:a16="http://schemas.microsoft.com/office/drawing/2014/main" id="{ED38BE3F-A503-46CB-3043-8BD63B923B62}"/>
              </a:ext>
            </a:extLst>
          </p:cNvPr>
          <p:cNvSpPr>
            <a:spLocks noChangeArrowheads="1"/>
          </p:cNvSpPr>
          <p:nvPr/>
        </p:nvSpPr>
        <p:spPr bwMode="auto">
          <a:xfrm>
            <a:off x="4463240" y="3579917"/>
            <a:ext cx="2427035" cy="643458"/>
          </a:xfrm>
          <a:prstGeom prst="rect">
            <a:avLst/>
          </a:prstGeom>
          <a:solidFill>
            <a:schemeClr val="tx1">
              <a:lumMod val="95000"/>
            </a:schemeClr>
          </a:solidFill>
          <a:ln>
            <a:solidFill>
              <a:schemeClr val="bg1"/>
            </a:solid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400" b="1" i="1" dirty="0">
                <a:solidFill>
                  <a:schemeClr val="bg1"/>
                </a:solidFill>
                <a:latin typeface="Calibri" panose="020F0502020204030204" pitchFamily="34" charset="0"/>
              </a:rPr>
              <a:t>EGFR </a:t>
            </a:r>
            <a:r>
              <a:rPr lang="en-US" altLang="en-US" sz="1400" b="1" dirty="0">
                <a:solidFill>
                  <a:schemeClr val="bg1"/>
                </a:solidFill>
                <a:latin typeface="Calibri" panose="020F0502020204030204" pitchFamily="34" charset="0"/>
              </a:rPr>
              <a:t>ex20ins </a:t>
            </a:r>
          </a:p>
          <a:p>
            <a:pPr algn="ctr">
              <a:lnSpc>
                <a:spcPct val="100000"/>
              </a:lnSpc>
              <a:spcBef>
                <a:spcPct val="0"/>
              </a:spcBef>
              <a:spcAft>
                <a:spcPct val="0"/>
              </a:spcAft>
              <a:buClrTx/>
              <a:buNone/>
            </a:pPr>
            <a:r>
              <a:rPr lang="en-US" altLang="en-US" sz="1400" b="1" dirty="0">
                <a:solidFill>
                  <a:schemeClr val="bg1"/>
                </a:solidFill>
                <a:latin typeface="Calibri" panose="020F0502020204030204" pitchFamily="34" charset="0"/>
              </a:rPr>
              <a:t>post-SoC and plt-based CT</a:t>
            </a:r>
          </a:p>
        </p:txBody>
      </p:sp>
      <p:sp>
        <p:nvSpPr>
          <p:cNvPr id="36" name="Rectangle 50">
            <a:extLst>
              <a:ext uri="{FF2B5EF4-FFF2-40B4-BE49-F238E27FC236}">
                <a16:creationId xmlns:a16="http://schemas.microsoft.com/office/drawing/2014/main" id="{3FE4E399-89D0-AAEE-D05F-477DF5A93030}"/>
              </a:ext>
            </a:extLst>
          </p:cNvPr>
          <p:cNvSpPr>
            <a:spLocks noChangeArrowheads="1"/>
          </p:cNvSpPr>
          <p:nvPr/>
        </p:nvSpPr>
        <p:spPr bwMode="auto">
          <a:xfrm>
            <a:off x="4463239" y="4295861"/>
            <a:ext cx="2427035" cy="643458"/>
          </a:xfrm>
          <a:prstGeom prst="rect">
            <a:avLst/>
          </a:prstGeom>
          <a:solidFill>
            <a:schemeClr val="tx1">
              <a:lumMod val="95000"/>
            </a:schemeClr>
          </a:solidFill>
          <a:ln>
            <a:solidFill>
              <a:schemeClr val="bg1"/>
            </a:solid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400" b="1" dirty="0">
                <a:solidFill>
                  <a:schemeClr val="bg1"/>
                </a:solidFill>
                <a:latin typeface="Calibri" panose="020F0502020204030204" pitchFamily="34" charset="0"/>
              </a:rPr>
              <a:t>Uncommon </a:t>
            </a:r>
            <a:r>
              <a:rPr lang="en-US" altLang="en-US" sz="1400" b="1" i="1" dirty="0">
                <a:solidFill>
                  <a:schemeClr val="bg1"/>
                </a:solidFill>
                <a:latin typeface="Calibri" panose="020F0502020204030204" pitchFamily="34" charset="0"/>
              </a:rPr>
              <a:t>EGFR </a:t>
            </a:r>
            <a:r>
              <a:rPr lang="en-US" altLang="en-US" sz="1400" b="1" dirty="0">
                <a:solidFill>
                  <a:schemeClr val="bg1"/>
                </a:solidFill>
                <a:latin typeface="Calibri" panose="020F0502020204030204" pitchFamily="34" charset="0"/>
              </a:rPr>
              <a:t>mutations</a:t>
            </a:r>
          </a:p>
          <a:p>
            <a:pPr algn="ctr">
              <a:lnSpc>
                <a:spcPct val="100000"/>
              </a:lnSpc>
              <a:spcBef>
                <a:spcPct val="0"/>
              </a:spcBef>
              <a:spcAft>
                <a:spcPct val="0"/>
              </a:spcAft>
              <a:buClrTx/>
              <a:buNone/>
            </a:pPr>
            <a:r>
              <a:rPr lang="en-US" altLang="en-US" sz="1400" b="1" dirty="0">
                <a:solidFill>
                  <a:schemeClr val="bg1"/>
                </a:solidFill>
                <a:latin typeface="Calibri" panose="020F0502020204030204" pitchFamily="34" charset="0"/>
              </a:rPr>
              <a:t>Treatment naive or post first/</a:t>
            </a:r>
            <a:br>
              <a:rPr lang="en-US" altLang="en-US" sz="1400" b="1" dirty="0">
                <a:solidFill>
                  <a:schemeClr val="bg1"/>
                </a:solidFill>
                <a:latin typeface="Calibri" panose="020F0502020204030204" pitchFamily="34" charset="0"/>
              </a:rPr>
            </a:br>
            <a:r>
              <a:rPr lang="en-US" altLang="en-US" sz="1400" b="1" dirty="0">
                <a:solidFill>
                  <a:schemeClr val="bg1"/>
                </a:solidFill>
                <a:latin typeface="Calibri" panose="020F0502020204030204" pitchFamily="34" charset="0"/>
              </a:rPr>
              <a:t>second-generation EGFR TKI</a:t>
            </a:r>
          </a:p>
        </p:txBody>
      </p:sp>
      <p:sp>
        <p:nvSpPr>
          <p:cNvPr id="37" name="Rectangle 50">
            <a:extLst>
              <a:ext uri="{FF2B5EF4-FFF2-40B4-BE49-F238E27FC236}">
                <a16:creationId xmlns:a16="http://schemas.microsoft.com/office/drawing/2014/main" id="{D15E7297-E0FA-C407-59C8-62D056FCE8D9}"/>
              </a:ext>
            </a:extLst>
          </p:cNvPr>
          <p:cNvSpPr>
            <a:spLocks noChangeArrowheads="1"/>
          </p:cNvSpPr>
          <p:nvPr/>
        </p:nvSpPr>
        <p:spPr bwMode="auto">
          <a:xfrm>
            <a:off x="4474704" y="5011804"/>
            <a:ext cx="2427035" cy="643458"/>
          </a:xfrm>
          <a:prstGeom prst="rect">
            <a:avLst/>
          </a:prstGeom>
          <a:solidFill>
            <a:schemeClr val="tx1">
              <a:lumMod val="95000"/>
            </a:schemeClr>
          </a:solidFill>
          <a:ln>
            <a:solidFill>
              <a:schemeClr val="bg1"/>
            </a:solid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400" b="1" i="1" dirty="0">
                <a:solidFill>
                  <a:schemeClr val="bg1"/>
                </a:solidFill>
                <a:latin typeface="Calibri" panose="020F0502020204030204" pitchFamily="34" charset="0"/>
              </a:rPr>
              <a:t>EGFR </a:t>
            </a:r>
            <a:r>
              <a:rPr lang="en-US" altLang="en-US" sz="1400" b="1" dirty="0">
                <a:solidFill>
                  <a:schemeClr val="bg1"/>
                </a:solidFill>
                <a:latin typeface="Calibri" panose="020F0502020204030204" pitchFamily="34" charset="0"/>
              </a:rPr>
              <a:t>ex19del or L858R </a:t>
            </a:r>
          </a:p>
          <a:p>
            <a:pPr algn="ctr">
              <a:lnSpc>
                <a:spcPct val="100000"/>
              </a:lnSpc>
              <a:spcBef>
                <a:spcPct val="0"/>
              </a:spcBef>
              <a:spcAft>
                <a:spcPct val="0"/>
              </a:spcAft>
              <a:buClrTx/>
              <a:buNone/>
            </a:pPr>
            <a:r>
              <a:rPr lang="en-US" altLang="en-US" sz="1400" b="1" dirty="0">
                <a:solidFill>
                  <a:schemeClr val="bg1"/>
                </a:solidFill>
                <a:latin typeface="Calibri" panose="020F0502020204030204" pitchFamily="34" charset="0"/>
              </a:rPr>
              <a:t>post-osi, CT-naive, </a:t>
            </a:r>
          </a:p>
          <a:p>
            <a:pPr algn="ctr">
              <a:lnSpc>
                <a:spcPct val="100000"/>
              </a:lnSpc>
              <a:spcBef>
                <a:spcPct val="0"/>
              </a:spcBef>
              <a:spcAft>
                <a:spcPct val="0"/>
              </a:spcAft>
              <a:buClrTx/>
              <a:buNone/>
            </a:pPr>
            <a:r>
              <a:rPr lang="en-US" altLang="en-US" sz="1400" b="1" dirty="0">
                <a:solidFill>
                  <a:schemeClr val="bg1"/>
                </a:solidFill>
                <a:latin typeface="Calibri" panose="020F0502020204030204" pitchFamily="34" charset="0"/>
              </a:rPr>
              <a:t>or biomarker validation</a:t>
            </a:r>
            <a:endParaRPr lang="en-US" altLang="en-US" sz="1400" b="1" i="1" dirty="0">
              <a:solidFill>
                <a:schemeClr val="bg1"/>
              </a:solidFill>
              <a:latin typeface="Calibri" panose="020F0502020204030204" pitchFamily="34" charset="0"/>
            </a:endParaRPr>
          </a:p>
        </p:txBody>
      </p:sp>
      <p:sp>
        <p:nvSpPr>
          <p:cNvPr id="38" name="Text Box 45">
            <a:extLst>
              <a:ext uri="{FF2B5EF4-FFF2-40B4-BE49-F238E27FC236}">
                <a16:creationId xmlns:a16="http://schemas.microsoft.com/office/drawing/2014/main" id="{CDDDEF2B-EF35-61A4-75FD-B900598C0EDF}"/>
              </a:ext>
            </a:extLst>
          </p:cNvPr>
          <p:cNvSpPr txBox="1">
            <a:spLocks noChangeArrowheads="1"/>
          </p:cNvSpPr>
          <p:nvPr/>
        </p:nvSpPr>
        <p:spPr bwMode="auto">
          <a:xfrm>
            <a:off x="3430116" y="5159533"/>
            <a:ext cx="11433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GB" altLang="en-US" sz="1600" b="1" dirty="0">
                <a:solidFill>
                  <a:srgbClr val="000000"/>
                </a:solidFill>
                <a:latin typeface="Calibri" panose="020F0502020204030204" pitchFamily="34" charset="0"/>
              </a:rPr>
              <a:t>Cohort D</a:t>
            </a:r>
            <a:endParaRPr kumimoji="0" lang="en-US" altLang="en-US" sz="16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9" name="Line 52">
            <a:extLst>
              <a:ext uri="{FF2B5EF4-FFF2-40B4-BE49-F238E27FC236}">
                <a16:creationId xmlns:a16="http://schemas.microsoft.com/office/drawing/2014/main" id="{946885A6-EDFE-BCBE-38E4-6A6C1B9D335E}"/>
              </a:ext>
            </a:extLst>
          </p:cNvPr>
          <p:cNvSpPr>
            <a:spLocks noChangeShapeType="1"/>
          </p:cNvSpPr>
          <p:nvPr/>
        </p:nvSpPr>
        <p:spPr bwMode="auto">
          <a:xfrm>
            <a:off x="6931750" y="3163935"/>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0" name="Line 52">
            <a:extLst>
              <a:ext uri="{FF2B5EF4-FFF2-40B4-BE49-F238E27FC236}">
                <a16:creationId xmlns:a16="http://schemas.microsoft.com/office/drawing/2014/main" id="{25CA4CE3-46DE-BC34-12F1-7CF6E88A75F5}"/>
              </a:ext>
            </a:extLst>
          </p:cNvPr>
          <p:cNvSpPr>
            <a:spLocks noChangeShapeType="1"/>
          </p:cNvSpPr>
          <p:nvPr/>
        </p:nvSpPr>
        <p:spPr bwMode="auto">
          <a:xfrm>
            <a:off x="6931750" y="3886784"/>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1" name="Line 52">
            <a:extLst>
              <a:ext uri="{FF2B5EF4-FFF2-40B4-BE49-F238E27FC236}">
                <a16:creationId xmlns:a16="http://schemas.microsoft.com/office/drawing/2014/main" id="{1668D846-A6C7-102B-F25E-7029406C7659}"/>
              </a:ext>
            </a:extLst>
          </p:cNvPr>
          <p:cNvSpPr>
            <a:spLocks noChangeShapeType="1"/>
          </p:cNvSpPr>
          <p:nvPr/>
        </p:nvSpPr>
        <p:spPr bwMode="auto">
          <a:xfrm>
            <a:off x="6931750" y="4609633"/>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2" name="Line 52">
            <a:extLst>
              <a:ext uri="{FF2B5EF4-FFF2-40B4-BE49-F238E27FC236}">
                <a16:creationId xmlns:a16="http://schemas.microsoft.com/office/drawing/2014/main" id="{8EB60C2D-8613-6D71-504C-1BAD0ED517EF}"/>
              </a:ext>
            </a:extLst>
          </p:cNvPr>
          <p:cNvSpPr>
            <a:spLocks noChangeShapeType="1"/>
          </p:cNvSpPr>
          <p:nvPr/>
        </p:nvSpPr>
        <p:spPr bwMode="auto">
          <a:xfrm>
            <a:off x="6931750" y="5332483"/>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 name="Rectangle 4">
            <a:extLst>
              <a:ext uri="{FF2B5EF4-FFF2-40B4-BE49-F238E27FC236}">
                <a16:creationId xmlns:a16="http://schemas.microsoft.com/office/drawing/2014/main" id="{2074E34A-1ADF-5B29-FDF3-7F91B3E15568}"/>
              </a:ext>
            </a:extLst>
          </p:cNvPr>
          <p:cNvSpPr/>
          <p:nvPr/>
        </p:nvSpPr>
        <p:spPr bwMode="auto">
          <a:xfrm>
            <a:off x="4421765" y="2783107"/>
            <a:ext cx="2509985" cy="773993"/>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TextBox 5">
            <a:extLst>
              <a:ext uri="{FF2B5EF4-FFF2-40B4-BE49-F238E27FC236}">
                <a16:creationId xmlns:a16="http://schemas.microsoft.com/office/drawing/2014/main" id="{C937EE15-68D4-BDB4-34C3-CB9DAD4D8915}"/>
              </a:ext>
            </a:extLst>
          </p:cNvPr>
          <p:cNvSpPr txBox="1"/>
          <p:nvPr/>
        </p:nvSpPr>
        <p:spPr bwMode="auto">
          <a:xfrm>
            <a:off x="4421765" y="2442048"/>
            <a:ext cx="2509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solidFill>
                  <a:schemeClr val="accent3"/>
                </a:solidFill>
                <a:latin typeface="Calibri" panose="020F0502020204030204" pitchFamily="34" charset="0"/>
              </a:rPr>
              <a:t>This Report</a:t>
            </a:r>
          </a:p>
        </p:txBody>
      </p:sp>
    </p:spTree>
    <p:extLst>
      <p:ext uri="{BB962C8B-B14F-4D97-AF65-F5344CB8AC3E}">
        <p14:creationId xmlns:p14="http://schemas.microsoft.com/office/powerpoint/2010/main" val="1463582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CHRYSALIS-2 Cohort A Update: Baseline Characteristics</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52507" y="639885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pt-BR" altLang="en-US" sz="1200" b="0" spc="-10" dirty="0">
                <a:solidFill>
                  <a:schemeClr val="bg2"/>
                </a:solidFill>
                <a:latin typeface="Calibri" panose="020F0502020204030204" pitchFamily="34" charset="0"/>
              </a:rPr>
              <a:t>Shu. ASCO 2022. Abstr 9006</a:t>
            </a:r>
            <a:r>
              <a:rPr lang="en-US"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1410468463"/>
              </p:ext>
            </p:extLst>
          </p:nvPr>
        </p:nvGraphicFramePr>
        <p:xfrm>
          <a:off x="733839" y="1536793"/>
          <a:ext cx="5268642" cy="4114509"/>
        </p:xfrm>
        <a:graphic>
          <a:graphicData uri="http://schemas.openxmlformats.org/drawingml/2006/table">
            <a:tbl>
              <a:tblPr/>
              <a:tblGrid>
                <a:gridCol w="3010668">
                  <a:extLst>
                    <a:ext uri="{9D8B030D-6E8A-4147-A177-3AD203B41FA5}">
                      <a16:colId xmlns:a16="http://schemas.microsoft.com/office/drawing/2014/main" val="20000"/>
                    </a:ext>
                  </a:extLst>
                </a:gridCol>
                <a:gridCol w="2257974">
                  <a:extLst>
                    <a:ext uri="{9D8B030D-6E8A-4147-A177-3AD203B41FA5}">
                      <a16:colId xmlns:a16="http://schemas.microsoft.com/office/drawing/2014/main" val="20001"/>
                    </a:ext>
                  </a:extLst>
                </a:gridCol>
              </a:tblGrid>
              <a:tr h="63970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800" b="1" dirty="0">
                          <a:solidFill>
                            <a:schemeClr val="tx1"/>
                          </a:solidFill>
                          <a:effectLst/>
                          <a:latin typeface="Calibri" panose="020F0502020204030204" pitchFamily="34" charset="0"/>
                          <a:cs typeface="Calibri" panose="020F0502020204030204" pitchFamily="34" charset="0"/>
                        </a:rPr>
                        <a:t>Patients</a:t>
                      </a:r>
                    </a:p>
                    <a:p>
                      <a:pPr algn="ctr">
                        <a:lnSpc>
                          <a:spcPct val="100000"/>
                        </a:lnSpc>
                      </a:pPr>
                      <a:r>
                        <a:rPr lang="en-US" sz="1800" b="1" dirty="0">
                          <a:solidFill>
                            <a:schemeClr val="tx1"/>
                          </a:solidFill>
                          <a:effectLst/>
                          <a:latin typeface="Calibri" panose="020F0502020204030204" pitchFamily="34" charset="0"/>
                          <a:cs typeface="Calibri" panose="020F0502020204030204" pitchFamily="34" charset="0"/>
                        </a:rPr>
                        <a:t>(N = 162)</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61.5 (31-83)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Male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57 (35)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Race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reported</a:t>
                      </a:r>
                      <a:endParaRPr kumimoji="0" lang="en-US" sz="18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99 (61)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 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49 (30)/113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56466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Brain metastases at baseline*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Untreated</a:t>
                      </a:r>
                      <a:endPar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Treated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 (41)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bl>
          </a:graphicData>
        </a:graphic>
      </p:graphicFrame>
      <p:graphicFrame>
        <p:nvGraphicFramePr>
          <p:cNvPr id="8" name="Group 3">
            <a:extLst>
              <a:ext uri="{FF2B5EF4-FFF2-40B4-BE49-F238E27FC236}">
                <a16:creationId xmlns:a16="http://schemas.microsoft.com/office/drawing/2014/main" id="{22BC0EA1-3C00-7568-8C8C-D8579C4F3D67}"/>
              </a:ext>
            </a:extLst>
          </p:cNvPr>
          <p:cNvGraphicFramePr>
            <a:graphicFrameLocks/>
          </p:cNvGraphicFramePr>
          <p:nvPr>
            <p:extLst>
              <p:ext uri="{D42A27DB-BD31-4B8C-83A1-F6EECF244321}">
                <p14:modId xmlns:p14="http://schemas.microsoft.com/office/powerpoint/2010/main" val="2359342286"/>
              </p:ext>
            </p:extLst>
          </p:nvPr>
        </p:nvGraphicFramePr>
        <p:xfrm>
          <a:off x="6096000" y="1536794"/>
          <a:ext cx="5423214" cy="4663488"/>
        </p:xfrm>
        <a:graphic>
          <a:graphicData uri="http://schemas.openxmlformats.org/drawingml/2006/table">
            <a:tbl>
              <a:tblPr/>
              <a:tblGrid>
                <a:gridCol w="4052542">
                  <a:extLst>
                    <a:ext uri="{9D8B030D-6E8A-4147-A177-3AD203B41FA5}">
                      <a16:colId xmlns:a16="http://schemas.microsoft.com/office/drawing/2014/main" val="20000"/>
                    </a:ext>
                  </a:extLst>
                </a:gridCol>
                <a:gridCol w="1370672">
                  <a:extLst>
                    <a:ext uri="{9D8B030D-6E8A-4147-A177-3AD203B41FA5}">
                      <a16:colId xmlns:a16="http://schemas.microsoft.com/office/drawing/2014/main" val="20001"/>
                    </a:ext>
                  </a:extLst>
                </a:gridCol>
              </a:tblGrid>
              <a:tr h="50128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800" b="1" dirty="0">
                          <a:solidFill>
                            <a:schemeClr val="tx1"/>
                          </a:solidFill>
                          <a:effectLst/>
                          <a:latin typeface="Calibri" panose="020F0502020204030204" pitchFamily="34" charset="0"/>
                          <a:cs typeface="Calibri" panose="020F0502020204030204" pitchFamily="34" charset="0"/>
                        </a:rPr>
                        <a:t>Patients</a:t>
                      </a:r>
                    </a:p>
                    <a:p>
                      <a:pPr algn="ctr">
                        <a:lnSpc>
                          <a:spcPct val="100000"/>
                        </a:lnSpc>
                      </a:pPr>
                      <a:r>
                        <a:rPr lang="en-US" sz="1800" b="1" dirty="0">
                          <a:solidFill>
                            <a:schemeClr val="tx1"/>
                          </a:solidFill>
                          <a:effectLst/>
                          <a:latin typeface="Calibri" panose="020F0502020204030204" pitchFamily="34" charset="0"/>
                          <a:cs typeface="Calibri" panose="020F0502020204030204" pitchFamily="34" charset="0"/>
                        </a:rPr>
                        <a:t>(N = 162)</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99059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Smoking history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Nonsmoker</a:t>
                      </a:r>
                      <a:endPar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Smoker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endParaRPr lang="en-US" sz="1800" b="0" dirty="0">
                        <a:solidFill>
                          <a:srgbClr val="000000"/>
                        </a:solidFill>
                        <a:effectLst/>
                        <a:latin typeface="Calibri" panose="020F0502020204030204" pitchFamily="34" charset="0"/>
                        <a:cs typeface="Calibri" panose="020F0502020204030204" pitchFamily="34" charset="0"/>
                      </a:endParaRPr>
                    </a:p>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111 (69)</a:t>
                      </a:r>
                    </a:p>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49 (30)</a:t>
                      </a:r>
                    </a:p>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2 (1)</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99059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no. of prior lines of therapy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2-3</a:t>
                      </a:r>
                      <a:endParaRPr kumimoji="0" 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endParaRPr lang="en-US" sz="1800" b="0" dirty="0">
                        <a:solidFill>
                          <a:srgbClr val="000000"/>
                        </a:solidFill>
                        <a:effectLst/>
                        <a:latin typeface="Calibri" panose="020F0502020204030204" pitchFamily="34" charset="0"/>
                        <a:cs typeface="Calibri" panose="020F0502020204030204" pitchFamily="34" charset="0"/>
                      </a:endParaRPr>
                    </a:p>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3 (2-14)</a:t>
                      </a:r>
                    </a:p>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117 (72)</a:t>
                      </a:r>
                    </a:p>
                    <a:p>
                      <a:pPr algn="ctr">
                        <a:lnSpc>
                          <a:spcPct val="100000"/>
                        </a:lnSpc>
                      </a:pPr>
                      <a:r>
                        <a:rPr lang="en-US" sz="1800" b="0" dirty="0">
                          <a:solidFill>
                            <a:srgbClr val="000000"/>
                          </a:solidFill>
                          <a:effectLst/>
                          <a:latin typeface="Calibri" panose="020F0502020204030204" pitchFamily="34" charset="0"/>
                          <a:cs typeface="Calibri" panose="020F0502020204030204" pitchFamily="34" charset="0"/>
                        </a:rPr>
                        <a:t>45 (28)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r h="144778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therapy regimens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Frontline osi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Symbol" panose="05050102010706020507" pitchFamily="18" charset="2"/>
                        </a:rPr>
                        <a:t> CT</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First/second-generation EGFR TKI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Symbol" panose="05050102010706020507" pitchFamily="18" charset="2"/>
                        </a:rPr>
                        <a:t> osi  plt CT</a:t>
                      </a:r>
                      <a:endParaRPr kumimoji="0" lang="en-US" sz="18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sym typeface="Symbol" panose="05050102010706020507" pitchFamily="18" charset="2"/>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Symbol" panose="05050102010706020507" pitchFamily="18" charset="2"/>
                        </a:rPr>
                        <a:t>Heavily pretreated or out of sequence</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 (42)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56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bl>
          </a:graphicData>
        </a:graphic>
      </p:graphicFrame>
      <p:sp>
        <p:nvSpPr>
          <p:cNvPr id="3" name="TextBox 2">
            <a:extLst>
              <a:ext uri="{FF2B5EF4-FFF2-40B4-BE49-F238E27FC236}">
                <a16:creationId xmlns:a16="http://schemas.microsoft.com/office/drawing/2014/main" id="{EF44E782-432C-A0A6-B3B2-82C8A5FEDCBF}"/>
              </a:ext>
            </a:extLst>
          </p:cNvPr>
          <p:cNvSpPr txBox="1"/>
          <p:nvPr/>
        </p:nvSpPr>
        <p:spPr bwMode="auto">
          <a:xfrm>
            <a:off x="742267" y="5651302"/>
            <a:ext cx="535373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*Study initially allowed for stable/asymptomatic treated or untreated brain metastases, which later was amended to allow only treated brain metastases.</a:t>
            </a:r>
          </a:p>
        </p:txBody>
      </p:sp>
    </p:spTree>
    <p:extLst>
      <p:ext uri="{BB962C8B-B14F-4D97-AF65-F5344CB8AC3E}">
        <p14:creationId xmlns:p14="http://schemas.microsoft.com/office/powerpoint/2010/main" val="1844671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CHRYSALIS-2 Cohort A Update: Efficacy Summary</a:t>
            </a:r>
          </a:p>
        </p:txBody>
      </p:sp>
      <p:sp>
        <p:nvSpPr>
          <p:cNvPr id="11" name="Content Placeholder 2">
            <a:extLst>
              <a:ext uri="{FF2B5EF4-FFF2-40B4-BE49-F238E27FC236}">
                <a16:creationId xmlns:a16="http://schemas.microsoft.com/office/drawing/2014/main" id="{2BE2793A-651E-B696-0AE0-2452B6C47883}"/>
              </a:ext>
            </a:extLst>
          </p:cNvPr>
          <p:cNvSpPr>
            <a:spLocks noGrp="1"/>
          </p:cNvSpPr>
          <p:nvPr>
            <p:ph idx="1"/>
          </p:nvPr>
        </p:nvSpPr>
        <p:spPr>
          <a:xfrm>
            <a:off x="5973417" y="1513047"/>
            <a:ext cx="5864087" cy="4650686"/>
          </a:xfrm>
        </p:spPr>
        <p:txBody>
          <a:bodyPr/>
          <a:lstStyle/>
          <a:p>
            <a:r>
              <a:rPr lang="en-US" sz="2200" dirty="0"/>
              <a:t>Among 54 responders, 30 remained on treatment; 27 with response duration ≥6 mo</a:t>
            </a:r>
          </a:p>
          <a:p>
            <a:pPr lvl="1"/>
            <a:r>
              <a:rPr lang="en-US" sz="2000" dirty="0"/>
              <a:t>Median time to response: 6.4 wk</a:t>
            </a:r>
          </a:p>
          <a:p>
            <a:r>
              <a:rPr lang="en-US" sz="2200" dirty="0"/>
              <a:t>Among 69 patients with SD, 8 remained on treatment; 15 with SD duration ≥6 mo</a:t>
            </a:r>
          </a:p>
          <a:p>
            <a:r>
              <a:rPr lang="en-US" sz="2200" dirty="0"/>
              <a:t>64 patients treated beyond investigator-assessed progression with a median treatment duration after progression of 0.4 mo</a:t>
            </a:r>
          </a:p>
          <a:p>
            <a:r>
              <a:rPr lang="en-US" sz="2200" dirty="0"/>
              <a:t>Of 27 patients with untreated brain metastases who completed ≥1 postbaseline brain scan, 7 (26%) had complete CNS lesion clearance and none had on-target progression of CNS disease</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52507" y="639885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Shu. ASCO 2022. Abstr 9006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10" name="Group 32">
            <a:extLst>
              <a:ext uri="{FF2B5EF4-FFF2-40B4-BE49-F238E27FC236}">
                <a16:creationId xmlns:a16="http://schemas.microsoft.com/office/drawing/2014/main" id="{E887ABA6-9637-ABF7-CCC7-6F29AAA7CB43}"/>
              </a:ext>
            </a:extLst>
          </p:cNvPr>
          <p:cNvGraphicFramePr>
            <a:graphicFrameLocks noGrp="1"/>
          </p:cNvGraphicFramePr>
          <p:nvPr>
            <p:extLst>
              <p:ext uri="{D42A27DB-BD31-4B8C-83A1-F6EECF244321}">
                <p14:modId xmlns:p14="http://schemas.microsoft.com/office/powerpoint/2010/main" val="939367987"/>
              </p:ext>
            </p:extLst>
          </p:nvPr>
        </p:nvGraphicFramePr>
        <p:xfrm>
          <a:off x="533400" y="1600200"/>
          <a:ext cx="5381625" cy="4846448"/>
        </p:xfrm>
        <a:graphic>
          <a:graphicData uri="http://schemas.openxmlformats.org/drawingml/2006/table">
            <a:tbl>
              <a:tblPr/>
              <a:tblGrid>
                <a:gridCol w="3209370">
                  <a:extLst>
                    <a:ext uri="{9D8B030D-6E8A-4147-A177-3AD203B41FA5}">
                      <a16:colId xmlns:a16="http://schemas.microsoft.com/office/drawing/2014/main" val="20000"/>
                    </a:ext>
                  </a:extLst>
                </a:gridCol>
                <a:gridCol w="2172255">
                  <a:extLst>
                    <a:ext uri="{9D8B030D-6E8A-4147-A177-3AD203B41FA5}">
                      <a16:colId xmlns:a16="http://schemas.microsoft.com/office/drawing/2014/main" val="2449082757"/>
                    </a:ext>
                  </a:extLst>
                </a:gridCol>
              </a:tblGrid>
              <a:tr h="38462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BICR-Assessed Response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Patients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19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 (26-41)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219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9.6 (7.0-NE)</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1208801">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Best response,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52 (32)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(0.6)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69 (43)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 (17)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3"/>
                  </a:ext>
                </a:extLst>
              </a:tr>
              <a:tr h="219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CBR,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 (49-65)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3597114858"/>
                  </a:ext>
                </a:extLst>
              </a:tr>
              <a:tr h="219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it-IT" sz="18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5.1 (4.2-6.9)</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179292903"/>
                  </a:ext>
                </a:extLst>
              </a:tr>
              <a:tr h="2197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it-IT" sz="18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14.8 (12.1-NE)</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4157170393"/>
                  </a:ext>
                </a:extLst>
              </a:tr>
              <a:tr h="21979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follow-up, mo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10.0 (0.3-20.2)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50451165"/>
                  </a:ext>
                </a:extLst>
              </a:tr>
            </a:tbl>
          </a:graphicData>
        </a:graphic>
      </p:graphicFrame>
    </p:spTree>
    <p:extLst>
      <p:ext uri="{BB962C8B-B14F-4D97-AF65-F5344CB8AC3E}">
        <p14:creationId xmlns:p14="http://schemas.microsoft.com/office/powerpoint/2010/main" val="2964322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CHRYSALIS-2 Cohort A Update:</a:t>
            </a:r>
            <a:br>
              <a:rPr lang="en-US" dirty="0"/>
            </a:br>
            <a:r>
              <a:rPr lang="en-US" dirty="0"/>
              <a:t>BICR-Assessed ORR by Prior Therapy</a:t>
            </a:r>
          </a:p>
        </p:txBody>
      </p:sp>
      <p:sp>
        <p:nvSpPr>
          <p:cNvPr id="8" name="Content Placeholder 7">
            <a:extLst>
              <a:ext uri="{FF2B5EF4-FFF2-40B4-BE49-F238E27FC236}">
                <a16:creationId xmlns:a16="http://schemas.microsoft.com/office/drawing/2014/main" id="{9FABA26C-6117-206A-E566-6CE33EDD02CA}"/>
              </a:ext>
            </a:extLst>
          </p:cNvPr>
          <p:cNvSpPr>
            <a:spLocks noGrp="1"/>
          </p:cNvSpPr>
          <p:nvPr>
            <p:ph idx="1"/>
          </p:nvPr>
        </p:nvSpPr>
        <p:spPr>
          <a:xfrm>
            <a:off x="604675" y="6001027"/>
            <a:ext cx="10901525" cy="478148"/>
          </a:xfrm>
        </p:spPr>
        <p:txBody>
          <a:bodyPr/>
          <a:lstStyle/>
          <a:p>
            <a:r>
              <a:rPr lang="en-US" sz="2400" dirty="0"/>
              <a:t>10 patients were not evaluable for postbaseline target lesion measurements</a:t>
            </a:r>
          </a:p>
          <a:p>
            <a:endParaRPr lang="en-US" sz="24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42568" y="639885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Shu. ASCO 2022. Abstr 9006</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Reproduced with permission.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5" name="TextBox 4">
            <a:extLst>
              <a:ext uri="{FF2B5EF4-FFF2-40B4-BE49-F238E27FC236}">
                <a16:creationId xmlns:a16="http://schemas.microsoft.com/office/drawing/2014/main" id="{BE322ED4-DC92-5A9B-363F-DA871310ADCB}"/>
              </a:ext>
            </a:extLst>
          </p:cNvPr>
          <p:cNvSpPr txBox="1"/>
          <p:nvPr/>
        </p:nvSpPr>
        <p:spPr bwMode="auto">
          <a:xfrm>
            <a:off x="1476017" y="1309463"/>
            <a:ext cx="919369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200" b="1" dirty="0">
                <a:solidFill>
                  <a:schemeClr val="bg1"/>
                </a:solidFill>
                <a:latin typeface="Calibri" panose="020F0502020204030204" pitchFamily="34" charset="0"/>
              </a:rPr>
              <a:t>Change in Tumor Volume</a:t>
            </a:r>
          </a:p>
        </p:txBody>
      </p:sp>
      <p:cxnSp>
        <p:nvCxnSpPr>
          <p:cNvPr id="19" name="Straight Connector 18">
            <a:extLst>
              <a:ext uri="{FF2B5EF4-FFF2-40B4-BE49-F238E27FC236}">
                <a16:creationId xmlns:a16="http://schemas.microsoft.com/office/drawing/2014/main" id="{B8CD84ED-602C-AAD4-2A4E-0A1AA539B71A}"/>
              </a:ext>
            </a:extLst>
          </p:cNvPr>
          <p:cNvCxnSpPr/>
          <p:nvPr/>
        </p:nvCxnSpPr>
        <p:spPr bwMode="auto">
          <a:xfrm flipV="1">
            <a:off x="1459391" y="1978429"/>
            <a:ext cx="0" cy="3890356"/>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99669A4-4136-6216-E1CD-17AB73E716E0}"/>
              </a:ext>
            </a:extLst>
          </p:cNvPr>
          <p:cNvCxnSpPr>
            <a:cxnSpLocks/>
          </p:cNvCxnSpPr>
          <p:nvPr/>
        </p:nvCxnSpPr>
        <p:spPr bwMode="auto">
          <a:xfrm flipH="1">
            <a:off x="1392530" y="19867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67413AB1-8811-FE12-5F41-A98BF3330923}"/>
              </a:ext>
            </a:extLst>
          </p:cNvPr>
          <p:cNvCxnSpPr>
            <a:cxnSpLocks/>
          </p:cNvCxnSpPr>
          <p:nvPr/>
        </p:nvCxnSpPr>
        <p:spPr bwMode="auto">
          <a:xfrm flipH="1">
            <a:off x="1392530" y="222833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3A1A84B-5DAA-BE6B-E408-1B556AC25D9C}"/>
              </a:ext>
            </a:extLst>
          </p:cNvPr>
          <p:cNvCxnSpPr>
            <a:cxnSpLocks/>
          </p:cNvCxnSpPr>
          <p:nvPr/>
        </p:nvCxnSpPr>
        <p:spPr bwMode="auto">
          <a:xfrm flipH="1">
            <a:off x="1392530" y="246992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F3C0CD76-3E8E-7E8E-5B97-D173CF8B4454}"/>
              </a:ext>
            </a:extLst>
          </p:cNvPr>
          <p:cNvCxnSpPr>
            <a:cxnSpLocks/>
          </p:cNvCxnSpPr>
          <p:nvPr/>
        </p:nvCxnSpPr>
        <p:spPr bwMode="auto">
          <a:xfrm flipH="1">
            <a:off x="1392530" y="271150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A7A57C5-C414-1A34-D985-95261F8E5329}"/>
              </a:ext>
            </a:extLst>
          </p:cNvPr>
          <p:cNvCxnSpPr>
            <a:cxnSpLocks/>
          </p:cNvCxnSpPr>
          <p:nvPr/>
        </p:nvCxnSpPr>
        <p:spPr bwMode="auto">
          <a:xfrm flipH="1">
            <a:off x="1392530" y="29530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B6E4F19-18CF-56C7-9BB7-00B0AA60332C}"/>
              </a:ext>
            </a:extLst>
          </p:cNvPr>
          <p:cNvCxnSpPr>
            <a:cxnSpLocks/>
          </p:cNvCxnSpPr>
          <p:nvPr/>
        </p:nvCxnSpPr>
        <p:spPr bwMode="auto">
          <a:xfrm flipH="1">
            <a:off x="1392530" y="319468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170D468-5AD8-9162-3DB0-41EC024FA2BA}"/>
              </a:ext>
            </a:extLst>
          </p:cNvPr>
          <p:cNvCxnSpPr>
            <a:cxnSpLocks/>
          </p:cNvCxnSpPr>
          <p:nvPr/>
        </p:nvCxnSpPr>
        <p:spPr bwMode="auto">
          <a:xfrm flipH="1">
            <a:off x="1392530" y="343627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AA585F87-550D-6BFF-93D5-EC8D8C1C92B8}"/>
              </a:ext>
            </a:extLst>
          </p:cNvPr>
          <p:cNvCxnSpPr>
            <a:cxnSpLocks/>
          </p:cNvCxnSpPr>
          <p:nvPr/>
        </p:nvCxnSpPr>
        <p:spPr bwMode="auto">
          <a:xfrm flipH="1">
            <a:off x="1392530" y="36778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3CE4ED2-4F7F-78D2-CDC9-B0CCDD6965A7}"/>
              </a:ext>
            </a:extLst>
          </p:cNvPr>
          <p:cNvCxnSpPr>
            <a:cxnSpLocks/>
          </p:cNvCxnSpPr>
          <p:nvPr/>
        </p:nvCxnSpPr>
        <p:spPr bwMode="auto">
          <a:xfrm flipH="1">
            <a:off x="1392530" y="391945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FFDB6AA-022C-5E7C-EADC-01DD487125B5}"/>
              </a:ext>
            </a:extLst>
          </p:cNvPr>
          <p:cNvCxnSpPr>
            <a:cxnSpLocks/>
          </p:cNvCxnSpPr>
          <p:nvPr/>
        </p:nvCxnSpPr>
        <p:spPr bwMode="auto">
          <a:xfrm flipH="1">
            <a:off x="1392530" y="41610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5857125-C8F4-2E1C-A66E-4E764EFFC527}"/>
              </a:ext>
            </a:extLst>
          </p:cNvPr>
          <p:cNvCxnSpPr>
            <a:cxnSpLocks/>
          </p:cNvCxnSpPr>
          <p:nvPr/>
        </p:nvCxnSpPr>
        <p:spPr bwMode="auto">
          <a:xfrm flipH="1">
            <a:off x="1392530" y="440263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5D8670D5-B78F-9FAF-F83C-FD4B66B4AB0B}"/>
              </a:ext>
            </a:extLst>
          </p:cNvPr>
          <p:cNvCxnSpPr>
            <a:cxnSpLocks/>
          </p:cNvCxnSpPr>
          <p:nvPr/>
        </p:nvCxnSpPr>
        <p:spPr bwMode="auto">
          <a:xfrm flipH="1">
            <a:off x="1392530" y="464422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77E9C30-52A7-AE44-DAD9-84C1857458F0}"/>
              </a:ext>
            </a:extLst>
          </p:cNvPr>
          <p:cNvCxnSpPr>
            <a:cxnSpLocks/>
          </p:cNvCxnSpPr>
          <p:nvPr/>
        </p:nvCxnSpPr>
        <p:spPr bwMode="auto">
          <a:xfrm flipH="1">
            <a:off x="1392530" y="48858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867ACAA0-D9A6-D4A5-5DEF-9A7E0A5A10F9}"/>
              </a:ext>
            </a:extLst>
          </p:cNvPr>
          <p:cNvCxnSpPr>
            <a:cxnSpLocks/>
          </p:cNvCxnSpPr>
          <p:nvPr/>
        </p:nvCxnSpPr>
        <p:spPr bwMode="auto">
          <a:xfrm flipH="1">
            <a:off x="1392530" y="512739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726F60E-2848-B0E0-4A7F-4F830FF394F1}"/>
              </a:ext>
            </a:extLst>
          </p:cNvPr>
          <p:cNvCxnSpPr>
            <a:cxnSpLocks/>
          </p:cNvCxnSpPr>
          <p:nvPr/>
        </p:nvCxnSpPr>
        <p:spPr bwMode="auto">
          <a:xfrm flipH="1">
            <a:off x="1392530" y="53689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09EC362-2873-FA0F-EA77-92A9AF065135}"/>
              </a:ext>
            </a:extLst>
          </p:cNvPr>
          <p:cNvCxnSpPr>
            <a:cxnSpLocks/>
          </p:cNvCxnSpPr>
          <p:nvPr/>
        </p:nvCxnSpPr>
        <p:spPr bwMode="auto">
          <a:xfrm flipH="1">
            <a:off x="1392530" y="56105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724D750-4E86-1EED-A270-1B6775CEB473}"/>
              </a:ext>
            </a:extLst>
          </p:cNvPr>
          <p:cNvCxnSpPr>
            <a:cxnSpLocks/>
          </p:cNvCxnSpPr>
          <p:nvPr/>
        </p:nvCxnSpPr>
        <p:spPr bwMode="auto">
          <a:xfrm flipH="1">
            <a:off x="1392530" y="5859533"/>
            <a:ext cx="64008" cy="0"/>
          </a:xfrm>
          <a:prstGeom prst="line">
            <a:avLst/>
          </a:prstGeom>
          <a:noFill/>
          <a:ln w="28575" cap="flat" cmpd="sng" algn="ctr">
            <a:solidFill>
              <a:schemeClr val="bg1"/>
            </a:solidFill>
            <a:prstDash val="solid"/>
            <a:round/>
            <a:headEnd type="none" w="med" len="med"/>
            <a:tailEnd type="none" w="med" len="med"/>
          </a:ln>
          <a:effectLst/>
        </p:spPr>
      </p:cxnSp>
      <p:sp>
        <p:nvSpPr>
          <p:cNvPr id="38" name="TextBox 37">
            <a:extLst>
              <a:ext uri="{FF2B5EF4-FFF2-40B4-BE49-F238E27FC236}">
                <a16:creationId xmlns:a16="http://schemas.microsoft.com/office/drawing/2014/main" id="{CD485BAF-CA16-99FE-9317-D95D7D7583D7}"/>
              </a:ext>
            </a:extLst>
          </p:cNvPr>
          <p:cNvSpPr txBox="1"/>
          <p:nvPr/>
        </p:nvSpPr>
        <p:spPr bwMode="auto">
          <a:xfrm>
            <a:off x="933196" y="179583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39" name="TextBox 38">
            <a:extLst>
              <a:ext uri="{FF2B5EF4-FFF2-40B4-BE49-F238E27FC236}">
                <a16:creationId xmlns:a16="http://schemas.microsoft.com/office/drawing/2014/main" id="{1786A20E-7D88-7D8F-3238-7C6A247812E8}"/>
              </a:ext>
            </a:extLst>
          </p:cNvPr>
          <p:cNvSpPr txBox="1"/>
          <p:nvPr/>
        </p:nvSpPr>
        <p:spPr bwMode="auto">
          <a:xfrm>
            <a:off x="933196" y="203855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40" name="TextBox 39">
            <a:extLst>
              <a:ext uri="{FF2B5EF4-FFF2-40B4-BE49-F238E27FC236}">
                <a16:creationId xmlns:a16="http://schemas.microsoft.com/office/drawing/2014/main" id="{D5754E64-2C5B-A0A7-15E9-E53E3A3A877B}"/>
              </a:ext>
            </a:extLst>
          </p:cNvPr>
          <p:cNvSpPr txBox="1"/>
          <p:nvPr/>
        </p:nvSpPr>
        <p:spPr bwMode="auto">
          <a:xfrm>
            <a:off x="933196" y="228127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1" name="TextBox 40">
            <a:extLst>
              <a:ext uri="{FF2B5EF4-FFF2-40B4-BE49-F238E27FC236}">
                <a16:creationId xmlns:a16="http://schemas.microsoft.com/office/drawing/2014/main" id="{2E2C2D70-A667-9572-7D7C-DB1F210E0A12}"/>
              </a:ext>
            </a:extLst>
          </p:cNvPr>
          <p:cNvSpPr txBox="1"/>
          <p:nvPr/>
        </p:nvSpPr>
        <p:spPr bwMode="auto">
          <a:xfrm>
            <a:off x="933196" y="252399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42" name="TextBox 41">
            <a:extLst>
              <a:ext uri="{FF2B5EF4-FFF2-40B4-BE49-F238E27FC236}">
                <a16:creationId xmlns:a16="http://schemas.microsoft.com/office/drawing/2014/main" id="{35EF681A-9EFE-615D-388A-26524B6B78D0}"/>
              </a:ext>
            </a:extLst>
          </p:cNvPr>
          <p:cNvSpPr txBox="1"/>
          <p:nvPr/>
        </p:nvSpPr>
        <p:spPr bwMode="auto">
          <a:xfrm>
            <a:off x="933196" y="276671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3" name="TextBox 42">
            <a:extLst>
              <a:ext uri="{FF2B5EF4-FFF2-40B4-BE49-F238E27FC236}">
                <a16:creationId xmlns:a16="http://schemas.microsoft.com/office/drawing/2014/main" id="{5317D7A9-F347-DA04-ED59-C1505A5941F3}"/>
              </a:ext>
            </a:extLst>
          </p:cNvPr>
          <p:cNvSpPr txBox="1"/>
          <p:nvPr/>
        </p:nvSpPr>
        <p:spPr bwMode="auto">
          <a:xfrm>
            <a:off x="933196" y="300943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44" name="TextBox 43">
            <a:extLst>
              <a:ext uri="{FF2B5EF4-FFF2-40B4-BE49-F238E27FC236}">
                <a16:creationId xmlns:a16="http://schemas.microsoft.com/office/drawing/2014/main" id="{1CB56B11-FA5D-A3E7-843B-151537C2A2B2}"/>
              </a:ext>
            </a:extLst>
          </p:cNvPr>
          <p:cNvSpPr txBox="1"/>
          <p:nvPr/>
        </p:nvSpPr>
        <p:spPr bwMode="auto">
          <a:xfrm>
            <a:off x="933196" y="325215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5" name="TextBox 44">
            <a:extLst>
              <a:ext uri="{FF2B5EF4-FFF2-40B4-BE49-F238E27FC236}">
                <a16:creationId xmlns:a16="http://schemas.microsoft.com/office/drawing/2014/main" id="{60E363A6-A026-484D-7139-3A446ABCC8E1}"/>
              </a:ext>
            </a:extLst>
          </p:cNvPr>
          <p:cNvSpPr txBox="1"/>
          <p:nvPr/>
        </p:nvSpPr>
        <p:spPr bwMode="auto">
          <a:xfrm>
            <a:off x="933196" y="349487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46" name="TextBox 45">
            <a:extLst>
              <a:ext uri="{FF2B5EF4-FFF2-40B4-BE49-F238E27FC236}">
                <a16:creationId xmlns:a16="http://schemas.microsoft.com/office/drawing/2014/main" id="{58476873-3E9F-46EB-69E3-D22CC9E46F84}"/>
              </a:ext>
            </a:extLst>
          </p:cNvPr>
          <p:cNvSpPr txBox="1"/>
          <p:nvPr/>
        </p:nvSpPr>
        <p:spPr bwMode="auto">
          <a:xfrm>
            <a:off x="933196" y="373759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47" name="TextBox 46">
            <a:extLst>
              <a:ext uri="{FF2B5EF4-FFF2-40B4-BE49-F238E27FC236}">
                <a16:creationId xmlns:a16="http://schemas.microsoft.com/office/drawing/2014/main" id="{EDC2132D-6725-ED12-4BB9-3B183B483365}"/>
              </a:ext>
            </a:extLst>
          </p:cNvPr>
          <p:cNvSpPr txBox="1"/>
          <p:nvPr/>
        </p:nvSpPr>
        <p:spPr bwMode="auto">
          <a:xfrm>
            <a:off x="933196" y="398031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48" name="TextBox 47">
            <a:extLst>
              <a:ext uri="{FF2B5EF4-FFF2-40B4-BE49-F238E27FC236}">
                <a16:creationId xmlns:a16="http://schemas.microsoft.com/office/drawing/2014/main" id="{6F0D405F-50F7-F7BC-60D7-62032DA6BAE9}"/>
              </a:ext>
            </a:extLst>
          </p:cNvPr>
          <p:cNvSpPr txBox="1"/>
          <p:nvPr/>
        </p:nvSpPr>
        <p:spPr bwMode="auto">
          <a:xfrm>
            <a:off x="933196" y="422303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49" name="TextBox 48">
            <a:extLst>
              <a:ext uri="{FF2B5EF4-FFF2-40B4-BE49-F238E27FC236}">
                <a16:creationId xmlns:a16="http://schemas.microsoft.com/office/drawing/2014/main" id="{9083FE68-7F73-DBD4-AEF0-6FEEA8ECF96D}"/>
              </a:ext>
            </a:extLst>
          </p:cNvPr>
          <p:cNvSpPr txBox="1"/>
          <p:nvPr/>
        </p:nvSpPr>
        <p:spPr bwMode="auto">
          <a:xfrm>
            <a:off x="933196" y="446575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50" name="TextBox 49">
            <a:extLst>
              <a:ext uri="{FF2B5EF4-FFF2-40B4-BE49-F238E27FC236}">
                <a16:creationId xmlns:a16="http://schemas.microsoft.com/office/drawing/2014/main" id="{EE0A985E-D209-E77B-CF58-D6D142953DA9}"/>
              </a:ext>
            </a:extLst>
          </p:cNvPr>
          <p:cNvSpPr txBox="1"/>
          <p:nvPr/>
        </p:nvSpPr>
        <p:spPr bwMode="auto">
          <a:xfrm>
            <a:off x="933196" y="470847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51" name="TextBox 50">
            <a:extLst>
              <a:ext uri="{FF2B5EF4-FFF2-40B4-BE49-F238E27FC236}">
                <a16:creationId xmlns:a16="http://schemas.microsoft.com/office/drawing/2014/main" id="{41119342-DBFA-CA50-3412-2E50CA0F66A2}"/>
              </a:ext>
            </a:extLst>
          </p:cNvPr>
          <p:cNvSpPr txBox="1"/>
          <p:nvPr/>
        </p:nvSpPr>
        <p:spPr bwMode="auto">
          <a:xfrm>
            <a:off x="933196" y="495119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-70</a:t>
            </a:r>
          </a:p>
        </p:txBody>
      </p:sp>
      <p:sp>
        <p:nvSpPr>
          <p:cNvPr id="52" name="TextBox 51">
            <a:extLst>
              <a:ext uri="{FF2B5EF4-FFF2-40B4-BE49-F238E27FC236}">
                <a16:creationId xmlns:a16="http://schemas.microsoft.com/office/drawing/2014/main" id="{860D78E5-6794-018D-B217-0A01E96045AD}"/>
              </a:ext>
            </a:extLst>
          </p:cNvPr>
          <p:cNvSpPr txBox="1"/>
          <p:nvPr/>
        </p:nvSpPr>
        <p:spPr bwMode="auto">
          <a:xfrm>
            <a:off x="933196" y="519391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53" name="TextBox 52">
            <a:extLst>
              <a:ext uri="{FF2B5EF4-FFF2-40B4-BE49-F238E27FC236}">
                <a16:creationId xmlns:a16="http://schemas.microsoft.com/office/drawing/2014/main" id="{8A04985C-9931-C797-FD7B-FA87498E8DEB}"/>
              </a:ext>
            </a:extLst>
          </p:cNvPr>
          <p:cNvSpPr txBox="1"/>
          <p:nvPr/>
        </p:nvSpPr>
        <p:spPr bwMode="auto">
          <a:xfrm>
            <a:off x="933196" y="5436637"/>
            <a:ext cx="523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-90</a:t>
            </a:r>
          </a:p>
        </p:txBody>
      </p:sp>
      <p:sp>
        <p:nvSpPr>
          <p:cNvPr id="54" name="TextBox 53">
            <a:extLst>
              <a:ext uri="{FF2B5EF4-FFF2-40B4-BE49-F238E27FC236}">
                <a16:creationId xmlns:a16="http://schemas.microsoft.com/office/drawing/2014/main" id="{EBB172BA-50F6-4DC1-4A4C-EE6FA0AA126F}"/>
              </a:ext>
            </a:extLst>
          </p:cNvPr>
          <p:cNvSpPr txBox="1"/>
          <p:nvPr/>
        </p:nvSpPr>
        <p:spPr bwMode="auto">
          <a:xfrm>
            <a:off x="777943" y="5686724"/>
            <a:ext cx="6789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55" name="TextBox 54">
            <a:extLst>
              <a:ext uri="{FF2B5EF4-FFF2-40B4-BE49-F238E27FC236}">
                <a16:creationId xmlns:a16="http://schemas.microsoft.com/office/drawing/2014/main" id="{2F999FFE-1B5D-9AF8-B60F-C235A15EDBCD}"/>
              </a:ext>
            </a:extLst>
          </p:cNvPr>
          <p:cNvSpPr txBox="1"/>
          <p:nvPr/>
        </p:nvSpPr>
        <p:spPr bwMode="auto">
          <a:xfrm rot="16200000">
            <a:off x="-1166695" y="3631216"/>
            <a:ext cx="38903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Best Change From Baseline in </a:t>
            </a:r>
            <a:r>
              <a:rPr lang="en-US" sz="1600" b="1" dirty="0" err="1">
                <a:solidFill>
                  <a:schemeClr val="bg1"/>
                </a:solidFill>
                <a:latin typeface="Calibri" panose="020F0502020204030204" pitchFamily="34" charset="0"/>
              </a:rPr>
              <a:t>SoD</a:t>
            </a:r>
            <a:r>
              <a:rPr lang="en-US" sz="1600" b="1" dirty="0">
                <a:solidFill>
                  <a:schemeClr val="bg1"/>
                </a:solidFill>
                <a:latin typeface="Calibri" panose="020F0502020204030204" pitchFamily="34" charset="0"/>
              </a:rPr>
              <a:t>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of Target Lesions (%)</a:t>
            </a:r>
          </a:p>
        </p:txBody>
      </p:sp>
      <p:sp>
        <p:nvSpPr>
          <p:cNvPr id="56" name="TextBox 55">
            <a:extLst>
              <a:ext uri="{FF2B5EF4-FFF2-40B4-BE49-F238E27FC236}">
                <a16:creationId xmlns:a16="http://schemas.microsoft.com/office/drawing/2014/main" id="{868D1677-5DFE-B33D-2A53-DCA72CE0D5A5}"/>
              </a:ext>
            </a:extLst>
          </p:cNvPr>
          <p:cNvSpPr txBox="1"/>
          <p:nvPr/>
        </p:nvSpPr>
        <p:spPr bwMode="auto">
          <a:xfrm>
            <a:off x="1700183" y="1534627"/>
            <a:ext cx="2792437" cy="338554"/>
          </a:xfrm>
          <a:prstGeom prst="rect">
            <a:avLst/>
          </a:prstGeom>
          <a:noFill/>
          <a:ln>
            <a:noFill/>
          </a:ln>
        </p:spPr>
        <p:txBody>
          <a:bodyPr wrap="square" rtlCol="0">
            <a:spAutoFit/>
          </a:bodyPr>
          <a:lstStyle/>
          <a:p>
            <a:pP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Prior Therapy Groups</a:t>
            </a:r>
          </a:p>
        </p:txBody>
      </p:sp>
      <p:sp>
        <p:nvSpPr>
          <p:cNvPr id="57" name="TextBox 56">
            <a:extLst>
              <a:ext uri="{FF2B5EF4-FFF2-40B4-BE49-F238E27FC236}">
                <a16:creationId xmlns:a16="http://schemas.microsoft.com/office/drawing/2014/main" id="{032EBC15-4F8A-3909-07FA-967E83CE69B1}"/>
              </a:ext>
            </a:extLst>
          </p:cNvPr>
          <p:cNvSpPr txBox="1"/>
          <p:nvPr/>
        </p:nvSpPr>
        <p:spPr bwMode="auto">
          <a:xfrm>
            <a:off x="1906217" y="1789542"/>
            <a:ext cx="7635983" cy="830997"/>
          </a:xfrm>
          <a:prstGeom prst="rect">
            <a:avLst/>
          </a:prstGeom>
          <a:noFill/>
          <a:ln>
            <a:noFill/>
          </a:ln>
        </p:spPr>
        <p:txBody>
          <a:bodyPr wrap="square" rtlCol="0">
            <a:spAutoFit/>
          </a:bodyPr>
          <a:lstStyle/>
          <a:p>
            <a:pPr>
              <a:lnSpc>
                <a:spcPct val="100000"/>
              </a:lnSpc>
              <a:spcBef>
                <a:spcPct val="50000"/>
              </a:spcBef>
              <a:spcAft>
                <a:spcPct val="0"/>
              </a:spcAft>
              <a:buClrTx/>
              <a:buFontTx/>
              <a:buNone/>
            </a:pPr>
            <a:r>
              <a:rPr lang="en-US" sz="1600" dirty="0">
                <a:solidFill>
                  <a:schemeClr val="bg1"/>
                </a:solidFill>
                <a:latin typeface="Calibri" panose="020F0502020204030204" pitchFamily="34" charset="0"/>
              </a:rPr>
              <a:t>Osimertinib → platinum-based chemotherapy (n = 39)</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1</a:t>
            </a:r>
            <a:r>
              <a:rPr lang="en-US" sz="1600" baseline="30000" dirty="0">
                <a:solidFill>
                  <a:schemeClr val="bg1"/>
                </a:solidFill>
                <a:latin typeface="Calibri" panose="020F0502020204030204" pitchFamily="34" charset="0"/>
              </a:rPr>
              <a:t>st</a:t>
            </a:r>
            <a:r>
              <a:rPr lang="en-US" sz="1600" dirty="0">
                <a:solidFill>
                  <a:schemeClr val="bg1"/>
                </a:solidFill>
                <a:latin typeface="Calibri" panose="020F0502020204030204" pitchFamily="34" charset="0"/>
              </a:rPr>
              <a:t>/2</a:t>
            </a:r>
            <a:r>
              <a:rPr lang="en-US" sz="1600" baseline="30000" dirty="0">
                <a:solidFill>
                  <a:schemeClr val="bg1"/>
                </a:solidFill>
                <a:latin typeface="Calibri" panose="020F0502020204030204" pitchFamily="34" charset="0"/>
              </a:rPr>
              <a:t>nd </a:t>
            </a:r>
            <a:r>
              <a:rPr lang="en-US" sz="1600" dirty="0">
                <a:solidFill>
                  <a:schemeClr val="bg1"/>
                </a:solidFill>
                <a:latin typeface="Calibri" panose="020F0502020204030204" pitchFamily="34" charset="0"/>
              </a:rPr>
              <a:t>–generation EGFR TKI → osimertinib → platinum-based chemotherapy (n = 67)</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Heavily pretreated or out of sequence (n = 56)</a:t>
            </a:r>
          </a:p>
        </p:txBody>
      </p:sp>
      <p:sp>
        <p:nvSpPr>
          <p:cNvPr id="58" name="Rectangle 57">
            <a:extLst>
              <a:ext uri="{FF2B5EF4-FFF2-40B4-BE49-F238E27FC236}">
                <a16:creationId xmlns:a16="http://schemas.microsoft.com/office/drawing/2014/main" id="{D09CA481-F3FF-DC2C-0DB4-755F1AE31062}"/>
              </a:ext>
            </a:extLst>
          </p:cNvPr>
          <p:cNvSpPr/>
          <p:nvPr/>
        </p:nvSpPr>
        <p:spPr bwMode="auto">
          <a:xfrm>
            <a:off x="1805827" y="1869191"/>
            <a:ext cx="139987" cy="13998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80A14BDB-B6E2-BE95-FA3D-EEC557EA8D40}"/>
              </a:ext>
            </a:extLst>
          </p:cNvPr>
          <p:cNvSpPr/>
          <p:nvPr/>
        </p:nvSpPr>
        <p:spPr bwMode="auto">
          <a:xfrm>
            <a:off x="1805827" y="2372693"/>
            <a:ext cx="139987" cy="13998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DE03863B-DD0F-D2C3-C0AD-6ED98AF17456}"/>
              </a:ext>
            </a:extLst>
          </p:cNvPr>
          <p:cNvSpPr/>
          <p:nvPr/>
        </p:nvSpPr>
        <p:spPr bwMode="auto">
          <a:xfrm>
            <a:off x="1805827" y="2120942"/>
            <a:ext cx="139987" cy="13998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TextBox 60">
            <a:extLst>
              <a:ext uri="{FF2B5EF4-FFF2-40B4-BE49-F238E27FC236}">
                <a16:creationId xmlns:a16="http://schemas.microsoft.com/office/drawing/2014/main" id="{9C09151B-2F99-08A7-821D-7402E14CF021}"/>
              </a:ext>
            </a:extLst>
          </p:cNvPr>
          <p:cNvSpPr txBox="1"/>
          <p:nvPr/>
        </p:nvSpPr>
        <p:spPr bwMode="auto">
          <a:xfrm>
            <a:off x="8696527" y="1543321"/>
            <a:ext cx="1892126" cy="1077218"/>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BICR ORR (95% CI)</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21% (9-37)</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36% (25-49)</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39% (27-53)</a:t>
            </a:r>
          </a:p>
        </p:txBody>
      </p:sp>
      <p:sp>
        <p:nvSpPr>
          <p:cNvPr id="62" name="TextBox 61">
            <a:extLst>
              <a:ext uri="{FF2B5EF4-FFF2-40B4-BE49-F238E27FC236}">
                <a16:creationId xmlns:a16="http://schemas.microsoft.com/office/drawing/2014/main" id="{7C103291-0D49-5F9D-6CA1-47B39A726EDF}"/>
              </a:ext>
            </a:extLst>
          </p:cNvPr>
          <p:cNvSpPr txBox="1"/>
          <p:nvPr/>
        </p:nvSpPr>
        <p:spPr bwMode="auto">
          <a:xfrm>
            <a:off x="10297270" y="1543321"/>
            <a:ext cx="1892126" cy="1077218"/>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INV ORR (95% CI)</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26% (13-42)</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30% (19-42)</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29% (17-42)</a:t>
            </a:r>
          </a:p>
        </p:txBody>
      </p:sp>
      <p:sp>
        <p:nvSpPr>
          <p:cNvPr id="63" name="Rectangle 62">
            <a:extLst>
              <a:ext uri="{FF2B5EF4-FFF2-40B4-BE49-F238E27FC236}">
                <a16:creationId xmlns:a16="http://schemas.microsoft.com/office/drawing/2014/main" id="{6B409FB3-53AC-F770-F564-904389DCCB79}"/>
              </a:ext>
            </a:extLst>
          </p:cNvPr>
          <p:cNvSpPr/>
          <p:nvPr/>
        </p:nvSpPr>
        <p:spPr bwMode="auto">
          <a:xfrm>
            <a:off x="1507219" y="2301634"/>
            <a:ext cx="54864" cy="113387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E0ABE02E-D72A-3BA0-F248-644FF2BC8DC0}"/>
              </a:ext>
            </a:extLst>
          </p:cNvPr>
          <p:cNvSpPr/>
          <p:nvPr/>
        </p:nvSpPr>
        <p:spPr bwMode="auto">
          <a:xfrm>
            <a:off x="1568097" y="2661543"/>
            <a:ext cx="54864" cy="77397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D3A8381A-BD20-8F4D-212C-C60BA2128CB6}"/>
              </a:ext>
            </a:extLst>
          </p:cNvPr>
          <p:cNvSpPr/>
          <p:nvPr/>
        </p:nvSpPr>
        <p:spPr bwMode="auto">
          <a:xfrm>
            <a:off x="1628975" y="2785573"/>
            <a:ext cx="54864" cy="64993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6" name="Rectangle 65">
            <a:extLst>
              <a:ext uri="{FF2B5EF4-FFF2-40B4-BE49-F238E27FC236}">
                <a16:creationId xmlns:a16="http://schemas.microsoft.com/office/drawing/2014/main" id="{8C80C1AE-2F9A-42C7-57C9-BCB90119E8F6}"/>
              </a:ext>
            </a:extLst>
          </p:cNvPr>
          <p:cNvSpPr/>
          <p:nvPr/>
        </p:nvSpPr>
        <p:spPr bwMode="auto">
          <a:xfrm>
            <a:off x="1689853" y="2827224"/>
            <a:ext cx="53608" cy="6082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BC23BF33-2F8E-BACE-19A4-2E2CAF673E55}"/>
              </a:ext>
            </a:extLst>
          </p:cNvPr>
          <p:cNvSpPr/>
          <p:nvPr/>
        </p:nvSpPr>
        <p:spPr bwMode="auto">
          <a:xfrm>
            <a:off x="1749475" y="2987967"/>
            <a:ext cx="49940" cy="44753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95ECEA71-39D3-BF63-9309-4316CD19E552}"/>
              </a:ext>
            </a:extLst>
          </p:cNvPr>
          <p:cNvSpPr/>
          <p:nvPr/>
        </p:nvSpPr>
        <p:spPr bwMode="auto">
          <a:xfrm>
            <a:off x="1805429" y="3030203"/>
            <a:ext cx="54864" cy="4052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B431CCF0-06AB-60CE-2EE9-7980A7DE8D41}"/>
              </a:ext>
            </a:extLst>
          </p:cNvPr>
          <p:cNvSpPr/>
          <p:nvPr/>
        </p:nvSpPr>
        <p:spPr bwMode="auto">
          <a:xfrm>
            <a:off x="2472080" y="3257658"/>
            <a:ext cx="54864" cy="1772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DDAEA596-2855-2661-636D-584A7F0B948B}"/>
              </a:ext>
            </a:extLst>
          </p:cNvPr>
          <p:cNvSpPr/>
          <p:nvPr/>
        </p:nvSpPr>
        <p:spPr bwMode="auto">
          <a:xfrm>
            <a:off x="1867098" y="3077821"/>
            <a:ext cx="53608" cy="3539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016EB03E-D81C-03CD-77BC-6A1E1EAFCCD2}"/>
              </a:ext>
            </a:extLst>
          </p:cNvPr>
          <p:cNvSpPr/>
          <p:nvPr/>
        </p:nvSpPr>
        <p:spPr bwMode="auto">
          <a:xfrm>
            <a:off x="1925929" y="3084546"/>
            <a:ext cx="54864" cy="3444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55353EFB-8FB0-1497-0DAF-75693025D4E4}"/>
              </a:ext>
            </a:extLst>
          </p:cNvPr>
          <p:cNvSpPr/>
          <p:nvPr/>
        </p:nvSpPr>
        <p:spPr bwMode="auto">
          <a:xfrm>
            <a:off x="1986807" y="3085353"/>
            <a:ext cx="54864" cy="34364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53C66ED2-5992-CCAE-6D87-13A7F2A33D7A}"/>
              </a:ext>
            </a:extLst>
          </p:cNvPr>
          <p:cNvSpPr/>
          <p:nvPr/>
        </p:nvSpPr>
        <p:spPr bwMode="auto">
          <a:xfrm>
            <a:off x="2047685" y="3108720"/>
            <a:ext cx="54864" cy="3267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2C505847-925F-1A0A-DB03-47065E6173BB}"/>
              </a:ext>
            </a:extLst>
          </p:cNvPr>
          <p:cNvSpPr/>
          <p:nvPr/>
        </p:nvSpPr>
        <p:spPr bwMode="auto">
          <a:xfrm>
            <a:off x="2108563" y="3121315"/>
            <a:ext cx="54864" cy="3141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4F4BFBCA-59EC-A836-93FB-6E19647F48C6}"/>
              </a:ext>
            </a:extLst>
          </p:cNvPr>
          <p:cNvSpPr/>
          <p:nvPr/>
        </p:nvSpPr>
        <p:spPr bwMode="auto">
          <a:xfrm>
            <a:off x="2169441" y="3152421"/>
            <a:ext cx="54864" cy="2758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56B798C4-BDC2-5B04-32DB-5669CAA0E97D}"/>
              </a:ext>
            </a:extLst>
          </p:cNvPr>
          <p:cNvSpPr/>
          <p:nvPr/>
        </p:nvSpPr>
        <p:spPr bwMode="auto">
          <a:xfrm>
            <a:off x="2230319" y="3179201"/>
            <a:ext cx="54864" cy="24910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072EE1FD-7913-81A2-3A69-621A694C5BF4}"/>
              </a:ext>
            </a:extLst>
          </p:cNvPr>
          <p:cNvSpPr/>
          <p:nvPr/>
        </p:nvSpPr>
        <p:spPr bwMode="auto">
          <a:xfrm>
            <a:off x="2291197" y="3186168"/>
            <a:ext cx="51471" cy="2487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1D975511-EECA-F984-9D9F-685E01537637}"/>
              </a:ext>
            </a:extLst>
          </p:cNvPr>
          <p:cNvSpPr/>
          <p:nvPr/>
        </p:nvSpPr>
        <p:spPr bwMode="auto">
          <a:xfrm>
            <a:off x="2348682" y="3231121"/>
            <a:ext cx="54864" cy="20375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55A52DF9-0B75-D21E-8CBA-1FF512DF45F1}"/>
              </a:ext>
            </a:extLst>
          </p:cNvPr>
          <p:cNvSpPr/>
          <p:nvPr/>
        </p:nvSpPr>
        <p:spPr bwMode="auto">
          <a:xfrm>
            <a:off x="2409560" y="3236643"/>
            <a:ext cx="56506" cy="1916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9DB41535-4D38-C243-878E-621A21673411}"/>
              </a:ext>
            </a:extLst>
          </p:cNvPr>
          <p:cNvSpPr/>
          <p:nvPr/>
        </p:nvSpPr>
        <p:spPr bwMode="auto">
          <a:xfrm>
            <a:off x="2532958" y="3252157"/>
            <a:ext cx="52840" cy="17614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2481BBD2-9B37-3E53-7BE2-A45EDA0F32EA}"/>
              </a:ext>
            </a:extLst>
          </p:cNvPr>
          <p:cNvSpPr/>
          <p:nvPr/>
        </p:nvSpPr>
        <p:spPr bwMode="auto">
          <a:xfrm>
            <a:off x="2591812" y="3262235"/>
            <a:ext cx="55694" cy="16606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730B8A17-E1A1-C34F-20B2-0EA372DEBF03}"/>
              </a:ext>
            </a:extLst>
          </p:cNvPr>
          <p:cNvSpPr/>
          <p:nvPr/>
        </p:nvSpPr>
        <p:spPr bwMode="auto">
          <a:xfrm>
            <a:off x="2772438" y="3279446"/>
            <a:ext cx="54864" cy="14885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B619830D-B88B-1D0E-E872-C24375A49276}"/>
              </a:ext>
            </a:extLst>
          </p:cNvPr>
          <p:cNvSpPr/>
          <p:nvPr/>
        </p:nvSpPr>
        <p:spPr bwMode="auto">
          <a:xfrm>
            <a:off x="2833316" y="3311523"/>
            <a:ext cx="54864" cy="1167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59900175-EAE1-DA40-58F9-9712FAEC1790}"/>
              </a:ext>
            </a:extLst>
          </p:cNvPr>
          <p:cNvSpPr/>
          <p:nvPr/>
        </p:nvSpPr>
        <p:spPr bwMode="auto">
          <a:xfrm>
            <a:off x="2894194" y="3311523"/>
            <a:ext cx="54864" cy="1233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DE3E390C-8CF5-BE43-D796-BB79B4381655}"/>
              </a:ext>
            </a:extLst>
          </p:cNvPr>
          <p:cNvSpPr/>
          <p:nvPr/>
        </p:nvSpPr>
        <p:spPr bwMode="auto">
          <a:xfrm>
            <a:off x="2955064" y="3348770"/>
            <a:ext cx="54864" cy="795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DD1C18AC-4FAB-9EBE-C142-16D40457BF48}"/>
              </a:ext>
            </a:extLst>
          </p:cNvPr>
          <p:cNvSpPr/>
          <p:nvPr/>
        </p:nvSpPr>
        <p:spPr bwMode="auto">
          <a:xfrm>
            <a:off x="2653520" y="3281672"/>
            <a:ext cx="52026" cy="15189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90983157-B042-FEFE-3267-76ECCD599828}"/>
              </a:ext>
            </a:extLst>
          </p:cNvPr>
          <p:cNvSpPr/>
          <p:nvPr/>
        </p:nvSpPr>
        <p:spPr bwMode="auto">
          <a:xfrm>
            <a:off x="2711560" y="3274930"/>
            <a:ext cx="54864" cy="15337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C76E8E5A-015A-3F9F-8DD3-143E6DBA2A01}"/>
              </a:ext>
            </a:extLst>
          </p:cNvPr>
          <p:cNvSpPr/>
          <p:nvPr/>
        </p:nvSpPr>
        <p:spPr bwMode="auto">
          <a:xfrm>
            <a:off x="3127579" y="3420960"/>
            <a:ext cx="56341" cy="457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4D440448-9558-4AB5-C02C-801774942354}"/>
              </a:ext>
            </a:extLst>
          </p:cNvPr>
          <p:cNvSpPr/>
          <p:nvPr/>
        </p:nvSpPr>
        <p:spPr bwMode="auto">
          <a:xfrm>
            <a:off x="3497764" y="3420960"/>
            <a:ext cx="54864" cy="1819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F4CB8045-8B78-C3F2-DC79-99522B0373F0}"/>
              </a:ext>
            </a:extLst>
          </p:cNvPr>
          <p:cNvSpPr/>
          <p:nvPr/>
        </p:nvSpPr>
        <p:spPr bwMode="auto">
          <a:xfrm>
            <a:off x="3676756" y="3420960"/>
            <a:ext cx="50299" cy="22292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A23F29ED-CE87-C803-20BD-1455BC1B4925}"/>
              </a:ext>
            </a:extLst>
          </p:cNvPr>
          <p:cNvSpPr/>
          <p:nvPr/>
        </p:nvSpPr>
        <p:spPr bwMode="auto">
          <a:xfrm>
            <a:off x="3851183" y="3420960"/>
            <a:ext cx="54864" cy="2758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6F78779F-CD71-379B-59B5-168468DB80B4}"/>
              </a:ext>
            </a:extLst>
          </p:cNvPr>
          <p:cNvSpPr/>
          <p:nvPr/>
        </p:nvSpPr>
        <p:spPr bwMode="auto">
          <a:xfrm>
            <a:off x="4275173" y="3420960"/>
            <a:ext cx="59129" cy="3355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 name="Rectangle 92">
            <a:extLst>
              <a:ext uri="{FF2B5EF4-FFF2-40B4-BE49-F238E27FC236}">
                <a16:creationId xmlns:a16="http://schemas.microsoft.com/office/drawing/2014/main" id="{C9E7C350-2FE6-F39E-4C98-EDFC755C38AD}"/>
              </a:ext>
            </a:extLst>
          </p:cNvPr>
          <p:cNvSpPr/>
          <p:nvPr/>
        </p:nvSpPr>
        <p:spPr bwMode="auto">
          <a:xfrm>
            <a:off x="4751939" y="3420960"/>
            <a:ext cx="54864" cy="45937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2E3E9E3F-793E-565C-3391-56DBA3B094C8}"/>
              </a:ext>
            </a:extLst>
          </p:cNvPr>
          <p:cNvSpPr/>
          <p:nvPr/>
        </p:nvSpPr>
        <p:spPr bwMode="auto">
          <a:xfrm>
            <a:off x="4991717" y="3420960"/>
            <a:ext cx="54863" cy="49277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338E7B7F-2708-5C1A-A27C-F960E11A1422}"/>
              </a:ext>
            </a:extLst>
          </p:cNvPr>
          <p:cNvSpPr/>
          <p:nvPr/>
        </p:nvSpPr>
        <p:spPr bwMode="auto">
          <a:xfrm>
            <a:off x="4518094" y="3420960"/>
            <a:ext cx="51860" cy="41656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6" name="Rectangle 95">
            <a:extLst>
              <a:ext uri="{FF2B5EF4-FFF2-40B4-BE49-F238E27FC236}">
                <a16:creationId xmlns:a16="http://schemas.microsoft.com/office/drawing/2014/main" id="{CBD3A17F-EFC0-EB73-A069-30EFF83F0A91}"/>
              </a:ext>
            </a:extLst>
          </p:cNvPr>
          <p:cNvSpPr/>
          <p:nvPr/>
        </p:nvSpPr>
        <p:spPr bwMode="auto">
          <a:xfrm>
            <a:off x="4634418" y="3420960"/>
            <a:ext cx="54863" cy="45291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7" name="Rectangle 96">
            <a:extLst>
              <a:ext uri="{FF2B5EF4-FFF2-40B4-BE49-F238E27FC236}">
                <a16:creationId xmlns:a16="http://schemas.microsoft.com/office/drawing/2014/main" id="{5AB8EDCB-95AF-B014-BC82-4BAC6D5174AF}"/>
              </a:ext>
            </a:extLst>
          </p:cNvPr>
          <p:cNvSpPr/>
          <p:nvPr/>
        </p:nvSpPr>
        <p:spPr bwMode="auto">
          <a:xfrm>
            <a:off x="4574754" y="3420960"/>
            <a:ext cx="54864" cy="42634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E825CC2D-3EA5-8862-6324-BE262788CC5F}"/>
              </a:ext>
            </a:extLst>
          </p:cNvPr>
          <p:cNvSpPr/>
          <p:nvPr/>
        </p:nvSpPr>
        <p:spPr bwMode="auto">
          <a:xfrm>
            <a:off x="5291441" y="3420960"/>
            <a:ext cx="54862" cy="56905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CA1E9A8E-42A6-E37A-2C4B-FAFB5D15276E}"/>
              </a:ext>
            </a:extLst>
          </p:cNvPr>
          <p:cNvSpPr/>
          <p:nvPr/>
        </p:nvSpPr>
        <p:spPr bwMode="auto">
          <a:xfrm>
            <a:off x="5351103" y="3420960"/>
            <a:ext cx="51855" cy="58182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FF68BC85-3253-A873-300E-D732520C6220}"/>
              </a:ext>
            </a:extLst>
          </p:cNvPr>
          <p:cNvSpPr/>
          <p:nvPr/>
        </p:nvSpPr>
        <p:spPr bwMode="auto">
          <a:xfrm>
            <a:off x="5646414" y="3420960"/>
            <a:ext cx="54864" cy="67259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34FAA943-3AB1-E153-CE49-4B6FD2A4EEF0}"/>
              </a:ext>
            </a:extLst>
          </p:cNvPr>
          <p:cNvSpPr/>
          <p:nvPr/>
        </p:nvSpPr>
        <p:spPr bwMode="auto">
          <a:xfrm>
            <a:off x="5706078" y="3420960"/>
            <a:ext cx="54864" cy="69551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F6E3A43C-D9A4-29AF-A96E-D49491E2CE3D}"/>
              </a:ext>
            </a:extLst>
          </p:cNvPr>
          <p:cNvSpPr/>
          <p:nvPr/>
        </p:nvSpPr>
        <p:spPr bwMode="auto">
          <a:xfrm>
            <a:off x="5945225" y="3420960"/>
            <a:ext cx="54075" cy="72419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40350E9D-8449-2786-57FD-76B723FBB669}"/>
              </a:ext>
            </a:extLst>
          </p:cNvPr>
          <p:cNvSpPr/>
          <p:nvPr/>
        </p:nvSpPr>
        <p:spPr bwMode="auto">
          <a:xfrm>
            <a:off x="6179014" y="3420960"/>
            <a:ext cx="54074" cy="7820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9274921C-3811-F0E6-2E0E-AB0C542010FF}"/>
              </a:ext>
            </a:extLst>
          </p:cNvPr>
          <p:cNvSpPr/>
          <p:nvPr/>
        </p:nvSpPr>
        <p:spPr bwMode="auto">
          <a:xfrm>
            <a:off x="6237888" y="3420960"/>
            <a:ext cx="53689" cy="80123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9B6E3C86-4E06-9754-66B3-96CE31D8754A}"/>
              </a:ext>
            </a:extLst>
          </p:cNvPr>
          <p:cNvSpPr/>
          <p:nvPr/>
        </p:nvSpPr>
        <p:spPr bwMode="auto">
          <a:xfrm>
            <a:off x="6353500" y="3420960"/>
            <a:ext cx="58307" cy="82980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DDE9BA3B-6E61-8198-17F5-DDC4CF78F76C}"/>
              </a:ext>
            </a:extLst>
          </p:cNvPr>
          <p:cNvSpPr/>
          <p:nvPr/>
        </p:nvSpPr>
        <p:spPr bwMode="auto">
          <a:xfrm>
            <a:off x="6651600" y="3420960"/>
            <a:ext cx="54864" cy="88794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12273A0F-CE1D-622D-E229-D75ECA744A2A}"/>
              </a:ext>
            </a:extLst>
          </p:cNvPr>
          <p:cNvSpPr/>
          <p:nvPr/>
        </p:nvSpPr>
        <p:spPr bwMode="auto">
          <a:xfrm>
            <a:off x="6832453" y="3420960"/>
            <a:ext cx="54864" cy="90465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Rectangle 107">
            <a:extLst>
              <a:ext uri="{FF2B5EF4-FFF2-40B4-BE49-F238E27FC236}">
                <a16:creationId xmlns:a16="http://schemas.microsoft.com/office/drawing/2014/main" id="{007F3929-0194-E9AD-8612-8102419AC6A5}"/>
              </a:ext>
            </a:extLst>
          </p:cNvPr>
          <p:cNvSpPr/>
          <p:nvPr/>
        </p:nvSpPr>
        <p:spPr bwMode="auto">
          <a:xfrm>
            <a:off x="6892117" y="3420960"/>
            <a:ext cx="54864" cy="91772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Rectangle 108">
            <a:extLst>
              <a:ext uri="{FF2B5EF4-FFF2-40B4-BE49-F238E27FC236}">
                <a16:creationId xmlns:a16="http://schemas.microsoft.com/office/drawing/2014/main" id="{41E7CAF0-876F-4D56-1A63-99E9D95DDB84}"/>
              </a:ext>
            </a:extLst>
          </p:cNvPr>
          <p:cNvSpPr/>
          <p:nvPr/>
        </p:nvSpPr>
        <p:spPr bwMode="auto">
          <a:xfrm>
            <a:off x="7013674" y="3420960"/>
            <a:ext cx="54864" cy="91772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Rectangle 109">
            <a:extLst>
              <a:ext uri="{FF2B5EF4-FFF2-40B4-BE49-F238E27FC236}">
                <a16:creationId xmlns:a16="http://schemas.microsoft.com/office/drawing/2014/main" id="{EA5CF31E-AADF-CC1A-FFD9-9BC640B22692}"/>
              </a:ext>
            </a:extLst>
          </p:cNvPr>
          <p:cNvSpPr/>
          <p:nvPr/>
        </p:nvSpPr>
        <p:spPr bwMode="auto">
          <a:xfrm>
            <a:off x="7073338" y="3420960"/>
            <a:ext cx="54864" cy="93760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Rectangle 110">
            <a:extLst>
              <a:ext uri="{FF2B5EF4-FFF2-40B4-BE49-F238E27FC236}">
                <a16:creationId xmlns:a16="http://schemas.microsoft.com/office/drawing/2014/main" id="{328C7598-C911-72BB-51DA-69FF44F94896}"/>
              </a:ext>
            </a:extLst>
          </p:cNvPr>
          <p:cNvSpPr/>
          <p:nvPr/>
        </p:nvSpPr>
        <p:spPr bwMode="auto">
          <a:xfrm>
            <a:off x="7311994" y="3420960"/>
            <a:ext cx="54864" cy="98563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Rectangle 111">
            <a:extLst>
              <a:ext uri="{FF2B5EF4-FFF2-40B4-BE49-F238E27FC236}">
                <a16:creationId xmlns:a16="http://schemas.microsoft.com/office/drawing/2014/main" id="{6D8FDED4-A1CB-57CD-5B93-F6AC9075C110}"/>
              </a:ext>
            </a:extLst>
          </p:cNvPr>
          <p:cNvSpPr/>
          <p:nvPr/>
        </p:nvSpPr>
        <p:spPr bwMode="auto">
          <a:xfrm>
            <a:off x="7371658" y="3420960"/>
            <a:ext cx="54864" cy="100563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Rectangle 112">
            <a:extLst>
              <a:ext uri="{FF2B5EF4-FFF2-40B4-BE49-F238E27FC236}">
                <a16:creationId xmlns:a16="http://schemas.microsoft.com/office/drawing/2014/main" id="{FB0F415C-2A1F-8ECF-0920-704EF3AF9704}"/>
              </a:ext>
            </a:extLst>
          </p:cNvPr>
          <p:cNvSpPr/>
          <p:nvPr/>
        </p:nvSpPr>
        <p:spPr bwMode="auto">
          <a:xfrm>
            <a:off x="7547729" y="3420960"/>
            <a:ext cx="54864" cy="101820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Rectangle 113">
            <a:extLst>
              <a:ext uri="{FF2B5EF4-FFF2-40B4-BE49-F238E27FC236}">
                <a16:creationId xmlns:a16="http://schemas.microsoft.com/office/drawing/2014/main" id="{5B1ACBA7-DA3D-2BF7-84CE-759CD2985975}"/>
              </a:ext>
            </a:extLst>
          </p:cNvPr>
          <p:cNvSpPr/>
          <p:nvPr/>
        </p:nvSpPr>
        <p:spPr bwMode="auto">
          <a:xfrm>
            <a:off x="7607393" y="3420960"/>
            <a:ext cx="54864" cy="103219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Rectangle 114">
            <a:extLst>
              <a:ext uri="{FF2B5EF4-FFF2-40B4-BE49-F238E27FC236}">
                <a16:creationId xmlns:a16="http://schemas.microsoft.com/office/drawing/2014/main" id="{5E6CC1EA-286E-1796-84DF-9253DF2CB7ED}"/>
              </a:ext>
            </a:extLst>
          </p:cNvPr>
          <p:cNvSpPr/>
          <p:nvPr/>
        </p:nvSpPr>
        <p:spPr bwMode="auto">
          <a:xfrm>
            <a:off x="7966976" y="3420960"/>
            <a:ext cx="54864" cy="113835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4D596787-3EBD-8C4F-9DF3-9CA2AAABE5F9}"/>
              </a:ext>
            </a:extLst>
          </p:cNvPr>
          <p:cNvSpPr/>
          <p:nvPr/>
        </p:nvSpPr>
        <p:spPr bwMode="auto">
          <a:xfrm>
            <a:off x="8088106" y="3420960"/>
            <a:ext cx="54864" cy="113835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81DCAA99-7E53-E86B-9F79-5F27CAE83078}"/>
              </a:ext>
            </a:extLst>
          </p:cNvPr>
          <p:cNvSpPr/>
          <p:nvPr/>
        </p:nvSpPr>
        <p:spPr bwMode="auto">
          <a:xfrm>
            <a:off x="8147770" y="3420960"/>
            <a:ext cx="53070" cy="116639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AEA1228D-0890-D01B-1782-6F437EA2F025}"/>
              </a:ext>
            </a:extLst>
          </p:cNvPr>
          <p:cNvSpPr/>
          <p:nvPr/>
        </p:nvSpPr>
        <p:spPr bwMode="auto">
          <a:xfrm>
            <a:off x="9119087" y="3420960"/>
            <a:ext cx="53070" cy="142925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242BD862-E45D-ABFB-3DDB-8C57F9382413}"/>
              </a:ext>
            </a:extLst>
          </p:cNvPr>
          <p:cNvSpPr/>
          <p:nvPr/>
        </p:nvSpPr>
        <p:spPr bwMode="auto">
          <a:xfrm>
            <a:off x="9298308" y="3420960"/>
            <a:ext cx="52647" cy="145484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Rectangle 119">
            <a:extLst>
              <a:ext uri="{FF2B5EF4-FFF2-40B4-BE49-F238E27FC236}">
                <a16:creationId xmlns:a16="http://schemas.microsoft.com/office/drawing/2014/main" id="{11F71696-AA5B-2E6B-AF2D-DF98821F5DC0}"/>
              </a:ext>
            </a:extLst>
          </p:cNvPr>
          <p:cNvSpPr/>
          <p:nvPr/>
        </p:nvSpPr>
        <p:spPr bwMode="auto">
          <a:xfrm>
            <a:off x="9527303" y="3420960"/>
            <a:ext cx="54068" cy="164501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62F19B8C-E122-6BC9-C3FA-5DE765BA2092}"/>
              </a:ext>
            </a:extLst>
          </p:cNvPr>
          <p:cNvSpPr/>
          <p:nvPr/>
        </p:nvSpPr>
        <p:spPr bwMode="auto">
          <a:xfrm>
            <a:off x="8329873" y="3420960"/>
            <a:ext cx="58287" cy="121877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Rectangle 121">
            <a:extLst>
              <a:ext uri="{FF2B5EF4-FFF2-40B4-BE49-F238E27FC236}">
                <a16:creationId xmlns:a16="http://schemas.microsoft.com/office/drawing/2014/main" id="{3CC89FF9-07E6-C717-209B-8C69D6C9D723}"/>
              </a:ext>
            </a:extLst>
          </p:cNvPr>
          <p:cNvSpPr/>
          <p:nvPr/>
        </p:nvSpPr>
        <p:spPr bwMode="auto">
          <a:xfrm>
            <a:off x="8516143" y="3420960"/>
            <a:ext cx="54334" cy="12531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Rectangle 122">
            <a:extLst>
              <a:ext uri="{FF2B5EF4-FFF2-40B4-BE49-F238E27FC236}">
                <a16:creationId xmlns:a16="http://schemas.microsoft.com/office/drawing/2014/main" id="{F79BF993-05CF-B25B-A987-6E3A2B929BA3}"/>
              </a:ext>
            </a:extLst>
          </p:cNvPr>
          <p:cNvSpPr/>
          <p:nvPr/>
        </p:nvSpPr>
        <p:spPr bwMode="auto">
          <a:xfrm>
            <a:off x="8575277" y="3420960"/>
            <a:ext cx="54864" cy="125550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4138BD74-D10A-4544-B4FB-70B8D40DDAEC}"/>
              </a:ext>
            </a:extLst>
          </p:cNvPr>
          <p:cNvSpPr/>
          <p:nvPr/>
        </p:nvSpPr>
        <p:spPr bwMode="auto">
          <a:xfrm>
            <a:off x="8456047" y="3420960"/>
            <a:ext cx="55296" cy="123188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Rectangle 124">
            <a:extLst>
              <a:ext uri="{FF2B5EF4-FFF2-40B4-BE49-F238E27FC236}">
                <a16:creationId xmlns:a16="http://schemas.microsoft.com/office/drawing/2014/main" id="{34028A3A-D480-FA9A-AFFB-939B90219446}"/>
              </a:ext>
            </a:extLst>
          </p:cNvPr>
          <p:cNvSpPr/>
          <p:nvPr/>
        </p:nvSpPr>
        <p:spPr bwMode="auto">
          <a:xfrm>
            <a:off x="8392960" y="3420960"/>
            <a:ext cx="58287" cy="121877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6A32C8BE-E168-99D8-34C7-06A65D39E5B4}"/>
              </a:ext>
            </a:extLst>
          </p:cNvPr>
          <p:cNvSpPr/>
          <p:nvPr/>
        </p:nvSpPr>
        <p:spPr bwMode="auto">
          <a:xfrm>
            <a:off x="9872504" y="3420960"/>
            <a:ext cx="54864" cy="197909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A14071EA-9D1C-7610-E42A-4724909E9219}"/>
              </a:ext>
            </a:extLst>
          </p:cNvPr>
          <p:cNvSpPr/>
          <p:nvPr/>
        </p:nvSpPr>
        <p:spPr bwMode="auto">
          <a:xfrm>
            <a:off x="10056375" y="3420960"/>
            <a:ext cx="54849" cy="210179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776BF37D-909F-7AF0-6B74-36C1AC151ACA}"/>
              </a:ext>
            </a:extLst>
          </p:cNvPr>
          <p:cNvSpPr/>
          <p:nvPr/>
        </p:nvSpPr>
        <p:spPr bwMode="auto">
          <a:xfrm>
            <a:off x="10116024" y="3420960"/>
            <a:ext cx="54848" cy="217027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Rectangle 128">
            <a:extLst>
              <a:ext uri="{FF2B5EF4-FFF2-40B4-BE49-F238E27FC236}">
                <a16:creationId xmlns:a16="http://schemas.microsoft.com/office/drawing/2014/main" id="{95440A3C-82F3-A533-D325-D2E348B465B7}"/>
              </a:ext>
            </a:extLst>
          </p:cNvPr>
          <p:cNvSpPr/>
          <p:nvPr/>
        </p:nvSpPr>
        <p:spPr bwMode="auto">
          <a:xfrm>
            <a:off x="10353474" y="3420960"/>
            <a:ext cx="54864" cy="244048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7DFD0837-6E9F-2974-82C1-E919371AE8C5}"/>
              </a:ext>
            </a:extLst>
          </p:cNvPr>
          <p:cNvSpPr/>
          <p:nvPr/>
        </p:nvSpPr>
        <p:spPr bwMode="auto">
          <a:xfrm>
            <a:off x="10531260" y="3420960"/>
            <a:ext cx="54864" cy="244048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69DAB4B5-70E7-492A-ED8E-3AAAACC25A63}"/>
              </a:ext>
            </a:extLst>
          </p:cNvPr>
          <p:cNvSpPr/>
          <p:nvPr/>
        </p:nvSpPr>
        <p:spPr bwMode="auto">
          <a:xfrm>
            <a:off x="3188720" y="3420960"/>
            <a:ext cx="58471"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D199BD25-9F74-A43C-D182-FFAC3EAB7B43}"/>
              </a:ext>
            </a:extLst>
          </p:cNvPr>
          <p:cNvSpPr/>
          <p:nvPr/>
        </p:nvSpPr>
        <p:spPr bwMode="auto">
          <a:xfrm>
            <a:off x="3251991" y="3420960"/>
            <a:ext cx="58471"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BCCBA2FB-3E81-7504-3096-F9FB9A0CE851}"/>
              </a:ext>
            </a:extLst>
          </p:cNvPr>
          <p:cNvSpPr/>
          <p:nvPr/>
        </p:nvSpPr>
        <p:spPr bwMode="auto">
          <a:xfrm>
            <a:off x="3374926" y="3420960"/>
            <a:ext cx="58374" cy="8818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Rectangle 133">
            <a:extLst>
              <a:ext uri="{FF2B5EF4-FFF2-40B4-BE49-F238E27FC236}">
                <a16:creationId xmlns:a16="http://schemas.microsoft.com/office/drawing/2014/main" id="{7F91BB8A-8940-2C65-E9C1-E12841367177}"/>
              </a:ext>
            </a:extLst>
          </p:cNvPr>
          <p:cNvSpPr/>
          <p:nvPr/>
        </p:nvSpPr>
        <p:spPr bwMode="auto">
          <a:xfrm>
            <a:off x="3438100" y="3420960"/>
            <a:ext cx="54864" cy="1546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Rectangle 134">
            <a:extLst>
              <a:ext uri="{FF2B5EF4-FFF2-40B4-BE49-F238E27FC236}">
                <a16:creationId xmlns:a16="http://schemas.microsoft.com/office/drawing/2014/main" id="{F033A985-8CAB-0EE6-422C-8E9A06CCED64}"/>
              </a:ext>
            </a:extLst>
          </p:cNvPr>
          <p:cNvSpPr/>
          <p:nvPr/>
        </p:nvSpPr>
        <p:spPr bwMode="auto">
          <a:xfrm>
            <a:off x="3617092" y="3420960"/>
            <a:ext cx="54864" cy="1925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CFD09085-4840-C23E-72C7-FAE9266F4B8C}"/>
              </a:ext>
            </a:extLst>
          </p:cNvPr>
          <p:cNvSpPr/>
          <p:nvPr/>
        </p:nvSpPr>
        <p:spPr bwMode="auto">
          <a:xfrm>
            <a:off x="3970511" y="3420960"/>
            <a:ext cx="54864" cy="2866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4C51E68B-693C-860A-269E-69590C8FF310}"/>
              </a:ext>
            </a:extLst>
          </p:cNvPr>
          <p:cNvSpPr/>
          <p:nvPr/>
        </p:nvSpPr>
        <p:spPr bwMode="auto">
          <a:xfrm>
            <a:off x="4030175" y="3420960"/>
            <a:ext cx="54864" cy="3046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2F450868-A0FE-2A90-BA05-2F2771DD9B11}"/>
              </a:ext>
            </a:extLst>
          </p:cNvPr>
          <p:cNvSpPr/>
          <p:nvPr/>
        </p:nvSpPr>
        <p:spPr bwMode="auto">
          <a:xfrm>
            <a:off x="4339102" y="3420960"/>
            <a:ext cx="54864" cy="3437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060A552F-F163-E6D6-482B-2648216CD64D}"/>
              </a:ext>
            </a:extLst>
          </p:cNvPr>
          <p:cNvSpPr/>
          <p:nvPr/>
        </p:nvSpPr>
        <p:spPr bwMode="auto">
          <a:xfrm>
            <a:off x="4398766" y="3420960"/>
            <a:ext cx="54864" cy="3572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07DEFE5E-FDD7-6F0E-7D8C-9B9C2DB8530E}"/>
              </a:ext>
            </a:extLst>
          </p:cNvPr>
          <p:cNvSpPr/>
          <p:nvPr/>
        </p:nvSpPr>
        <p:spPr bwMode="auto">
          <a:xfrm>
            <a:off x="4811603" y="3420960"/>
            <a:ext cx="54864" cy="46834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03041437-6E8F-9426-FD6A-92238D8F847B}"/>
              </a:ext>
            </a:extLst>
          </p:cNvPr>
          <p:cNvSpPr/>
          <p:nvPr/>
        </p:nvSpPr>
        <p:spPr bwMode="auto">
          <a:xfrm>
            <a:off x="5586750" y="3420960"/>
            <a:ext cx="54864" cy="6354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538C33C6-FC2A-B05E-8516-EBC13C3A437B}"/>
              </a:ext>
            </a:extLst>
          </p:cNvPr>
          <p:cNvSpPr/>
          <p:nvPr/>
        </p:nvSpPr>
        <p:spPr bwMode="auto">
          <a:xfrm>
            <a:off x="5051380" y="3420960"/>
            <a:ext cx="52992" cy="51038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D3B0B8E7-2E17-6364-3A9E-4C922F0F6430}"/>
              </a:ext>
            </a:extLst>
          </p:cNvPr>
          <p:cNvSpPr/>
          <p:nvPr/>
        </p:nvSpPr>
        <p:spPr bwMode="auto">
          <a:xfrm>
            <a:off x="5109172" y="3420960"/>
            <a:ext cx="58141" cy="53387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3C5DBC14-87F2-EEAE-0E32-151ACB4ADC2E}"/>
              </a:ext>
            </a:extLst>
          </p:cNvPr>
          <p:cNvSpPr/>
          <p:nvPr/>
        </p:nvSpPr>
        <p:spPr bwMode="auto">
          <a:xfrm>
            <a:off x="5172113" y="3420960"/>
            <a:ext cx="54864" cy="5434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35992109-6A48-88F6-7401-E9B85A633045}"/>
              </a:ext>
            </a:extLst>
          </p:cNvPr>
          <p:cNvSpPr/>
          <p:nvPr/>
        </p:nvSpPr>
        <p:spPr bwMode="auto">
          <a:xfrm>
            <a:off x="5881524" y="3420960"/>
            <a:ext cx="58901" cy="7024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3D1AF61C-B2DB-5A49-A98E-C03C6F3F6351}"/>
              </a:ext>
            </a:extLst>
          </p:cNvPr>
          <p:cNvSpPr/>
          <p:nvPr/>
        </p:nvSpPr>
        <p:spPr bwMode="auto">
          <a:xfrm>
            <a:off x="6004100" y="3420960"/>
            <a:ext cx="53690" cy="75590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89468976-30DA-D599-D18F-FA582DA69D26}"/>
              </a:ext>
            </a:extLst>
          </p:cNvPr>
          <p:cNvSpPr/>
          <p:nvPr/>
        </p:nvSpPr>
        <p:spPr bwMode="auto">
          <a:xfrm>
            <a:off x="6123096" y="3420960"/>
            <a:ext cx="51118" cy="7764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FB4EBE5D-FD5F-1EB8-A86B-41116B556497}"/>
              </a:ext>
            </a:extLst>
          </p:cNvPr>
          <p:cNvSpPr/>
          <p:nvPr/>
        </p:nvSpPr>
        <p:spPr bwMode="auto">
          <a:xfrm>
            <a:off x="6296377" y="3420960"/>
            <a:ext cx="52323" cy="8103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D1C40866-7203-D0AA-68A1-B23FF63B7AC9}"/>
              </a:ext>
            </a:extLst>
          </p:cNvPr>
          <p:cNvSpPr/>
          <p:nvPr/>
        </p:nvSpPr>
        <p:spPr bwMode="auto">
          <a:xfrm>
            <a:off x="6593042" y="3420960"/>
            <a:ext cx="53758" cy="8896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AFCFF48C-E393-0170-1FA3-6DC5053C2C83}"/>
              </a:ext>
            </a:extLst>
          </p:cNvPr>
          <p:cNvSpPr/>
          <p:nvPr/>
        </p:nvSpPr>
        <p:spPr bwMode="auto">
          <a:xfrm>
            <a:off x="7431322" y="3420960"/>
            <a:ext cx="51943" cy="10072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24694F24-EC4D-1DFF-CA15-388050D42E8B}"/>
              </a:ext>
            </a:extLst>
          </p:cNvPr>
          <p:cNvSpPr/>
          <p:nvPr/>
        </p:nvSpPr>
        <p:spPr bwMode="auto">
          <a:xfrm>
            <a:off x="7786385" y="3420960"/>
            <a:ext cx="57223" cy="10684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76B6DB97-5B92-3D4C-0E4F-C10D170F98D1}"/>
              </a:ext>
            </a:extLst>
          </p:cNvPr>
          <p:cNvSpPr/>
          <p:nvPr/>
        </p:nvSpPr>
        <p:spPr bwMode="auto">
          <a:xfrm>
            <a:off x="8026640" y="3420960"/>
            <a:ext cx="56666" cy="113494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6D4B796A-EE72-EE13-FB76-9CAE5FA38752}"/>
              </a:ext>
            </a:extLst>
          </p:cNvPr>
          <p:cNvSpPr/>
          <p:nvPr/>
        </p:nvSpPr>
        <p:spPr bwMode="auto">
          <a:xfrm>
            <a:off x="8634941" y="3420960"/>
            <a:ext cx="54864" cy="125687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Rectangle 153">
            <a:extLst>
              <a:ext uri="{FF2B5EF4-FFF2-40B4-BE49-F238E27FC236}">
                <a16:creationId xmlns:a16="http://schemas.microsoft.com/office/drawing/2014/main" id="{BC6B1135-EE91-9FE5-07BE-A5598ECC2990}"/>
              </a:ext>
            </a:extLst>
          </p:cNvPr>
          <p:cNvSpPr/>
          <p:nvPr/>
        </p:nvSpPr>
        <p:spPr bwMode="auto">
          <a:xfrm>
            <a:off x="9059423" y="3420960"/>
            <a:ext cx="54864" cy="13947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6F485871-2E84-1488-28C4-F14C4895B598}"/>
              </a:ext>
            </a:extLst>
          </p:cNvPr>
          <p:cNvSpPr/>
          <p:nvPr/>
        </p:nvSpPr>
        <p:spPr bwMode="auto">
          <a:xfrm>
            <a:off x="9812840" y="3420960"/>
            <a:ext cx="54864" cy="192148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Rectangle 155">
            <a:extLst>
              <a:ext uri="{FF2B5EF4-FFF2-40B4-BE49-F238E27FC236}">
                <a16:creationId xmlns:a16="http://schemas.microsoft.com/office/drawing/2014/main" id="{DA8B1BE7-128C-010F-6A9C-684A84B2FEC0}"/>
              </a:ext>
            </a:extLst>
          </p:cNvPr>
          <p:cNvSpPr/>
          <p:nvPr/>
        </p:nvSpPr>
        <p:spPr bwMode="auto">
          <a:xfrm>
            <a:off x="9932168" y="3420960"/>
            <a:ext cx="58344" cy="20034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Rectangle 156">
            <a:extLst>
              <a:ext uri="{FF2B5EF4-FFF2-40B4-BE49-F238E27FC236}">
                <a16:creationId xmlns:a16="http://schemas.microsoft.com/office/drawing/2014/main" id="{36531AD0-0D43-470F-A15B-65E384395274}"/>
              </a:ext>
            </a:extLst>
          </p:cNvPr>
          <p:cNvSpPr/>
          <p:nvPr/>
        </p:nvSpPr>
        <p:spPr bwMode="auto">
          <a:xfrm>
            <a:off x="9995312" y="3420960"/>
            <a:ext cx="56263" cy="21113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Rectangle 157">
            <a:extLst>
              <a:ext uri="{FF2B5EF4-FFF2-40B4-BE49-F238E27FC236}">
                <a16:creationId xmlns:a16="http://schemas.microsoft.com/office/drawing/2014/main" id="{A407B3B6-250B-130E-23F2-8C938A004427}"/>
              </a:ext>
            </a:extLst>
          </p:cNvPr>
          <p:cNvSpPr/>
          <p:nvPr/>
        </p:nvSpPr>
        <p:spPr bwMode="auto">
          <a:xfrm>
            <a:off x="10175672" y="3420960"/>
            <a:ext cx="53674" cy="24355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 name="Rectangle 158">
            <a:extLst>
              <a:ext uri="{FF2B5EF4-FFF2-40B4-BE49-F238E27FC236}">
                <a16:creationId xmlns:a16="http://schemas.microsoft.com/office/drawing/2014/main" id="{3D1C8825-921A-38B9-4492-047AB64C80AF}"/>
              </a:ext>
            </a:extLst>
          </p:cNvPr>
          <p:cNvSpPr/>
          <p:nvPr/>
        </p:nvSpPr>
        <p:spPr bwMode="auto">
          <a:xfrm>
            <a:off x="10413138" y="3420960"/>
            <a:ext cx="53674" cy="243556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 name="Rectangle 159">
            <a:extLst>
              <a:ext uri="{FF2B5EF4-FFF2-40B4-BE49-F238E27FC236}">
                <a16:creationId xmlns:a16="http://schemas.microsoft.com/office/drawing/2014/main" id="{89A5214A-B172-6847-6383-41D4CE68A717}"/>
              </a:ext>
            </a:extLst>
          </p:cNvPr>
          <p:cNvSpPr/>
          <p:nvPr/>
        </p:nvSpPr>
        <p:spPr bwMode="auto">
          <a:xfrm>
            <a:off x="3315262" y="3420960"/>
            <a:ext cx="54864" cy="891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 name="Rectangle 160">
            <a:extLst>
              <a:ext uri="{FF2B5EF4-FFF2-40B4-BE49-F238E27FC236}">
                <a16:creationId xmlns:a16="http://schemas.microsoft.com/office/drawing/2014/main" id="{0ECDA2A9-D4FE-0754-FD04-4AF5E617B459}"/>
              </a:ext>
            </a:extLst>
          </p:cNvPr>
          <p:cNvSpPr/>
          <p:nvPr/>
        </p:nvSpPr>
        <p:spPr bwMode="auto">
          <a:xfrm>
            <a:off x="3557428" y="3420960"/>
            <a:ext cx="54864" cy="1756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 name="Rectangle 161">
            <a:extLst>
              <a:ext uri="{FF2B5EF4-FFF2-40B4-BE49-F238E27FC236}">
                <a16:creationId xmlns:a16="http://schemas.microsoft.com/office/drawing/2014/main" id="{5BFC6639-1B7C-6B2F-2AAA-E6F5794C416E}"/>
              </a:ext>
            </a:extLst>
          </p:cNvPr>
          <p:cNvSpPr/>
          <p:nvPr/>
        </p:nvSpPr>
        <p:spPr bwMode="auto">
          <a:xfrm>
            <a:off x="3731855" y="3420960"/>
            <a:ext cx="54864" cy="24513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 name="Rectangle 162">
            <a:extLst>
              <a:ext uri="{FF2B5EF4-FFF2-40B4-BE49-F238E27FC236}">
                <a16:creationId xmlns:a16="http://schemas.microsoft.com/office/drawing/2014/main" id="{B72590CF-F2FF-7AFC-E1CA-255EDF854884}"/>
              </a:ext>
            </a:extLst>
          </p:cNvPr>
          <p:cNvSpPr/>
          <p:nvPr/>
        </p:nvSpPr>
        <p:spPr bwMode="auto">
          <a:xfrm>
            <a:off x="3791519" y="3420960"/>
            <a:ext cx="54864" cy="2573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 name="Rectangle 163">
            <a:extLst>
              <a:ext uri="{FF2B5EF4-FFF2-40B4-BE49-F238E27FC236}">
                <a16:creationId xmlns:a16="http://schemas.microsoft.com/office/drawing/2014/main" id="{BF211CCA-BE34-F375-BC28-754CD66DD23B}"/>
              </a:ext>
            </a:extLst>
          </p:cNvPr>
          <p:cNvSpPr/>
          <p:nvPr/>
        </p:nvSpPr>
        <p:spPr bwMode="auto">
          <a:xfrm>
            <a:off x="3910847" y="3420960"/>
            <a:ext cx="54864" cy="27468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Rectangle 164">
            <a:extLst>
              <a:ext uri="{FF2B5EF4-FFF2-40B4-BE49-F238E27FC236}">
                <a16:creationId xmlns:a16="http://schemas.microsoft.com/office/drawing/2014/main" id="{9906DA01-7F54-334A-8C44-121DF277BC4F}"/>
              </a:ext>
            </a:extLst>
          </p:cNvPr>
          <p:cNvSpPr/>
          <p:nvPr/>
        </p:nvSpPr>
        <p:spPr bwMode="auto">
          <a:xfrm>
            <a:off x="4089839" y="3420960"/>
            <a:ext cx="54864" cy="30965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 name="Rectangle 165">
            <a:extLst>
              <a:ext uri="{FF2B5EF4-FFF2-40B4-BE49-F238E27FC236}">
                <a16:creationId xmlns:a16="http://schemas.microsoft.com/office/drawing/2014/main" id="{3E478585-5058-EFA4-C77C-66F844982073}"/>
              </a:ext>
            </a:extLst>
          </p:cNvPr>
          <p:cNvSpPr/>
          <p:nvPr/>
        </p:nvSpPr>
        <p:spPr bwMode="auto">
          <a:xfrm>
            <a:off x="4149503" y="3420960"/>
            <a:ext cx="58035" cy="3232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7" name="Rectangle 166">
            <a:extLst>
              <a:ext uri="{FF2B5EF4-FFF2-40B4-BE49-F238E27FC236}">
                <a16:creationId xmlns:a16="http://schemas.microsoft.com/office/drawing/2014/main" id="{10C29525-7FC7-8244-E3FE-5CD7D5A5D9C4}"/>
              </a:ext>
            </a:extLst>
          </p:cNvPr>
          <p:cNvSpPr/>
          <p:nvPr/>
        </p:nvSpPr>
        <p:spPr bwMode="auto">
          <a:xfrm>
            <a:off x="4212338" y="3420960"/>
            <a:ext cx="58035" cy="32324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Rectangle 167">
            <a:extLst>
              <a:ext uri="{FF2B5EF4-FFF2-40B4-BE49-F238E27FC236}">
                <a16:creationId xmlns:a16="http://schemas.microsoft.com/office/drawing/2014/main" id="{507C4DD1-2DFB-ADFF-D3E7-1A942672DAF1}"/>
              </a:ext>
            </a:extLst>
          </p:cNvPr>
          <p:cNvSpPr/>
          <p:nvPr/>
        </p:nvSpPr>
        <p:spPr bwMode="auto">
          <a:xfrm>
            <a:off x="4458430" y="3420960"/>
            <a:ext cx="54864" cy="35272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Rectangle 168">
            <a:extLst>
              <a:ext uri="{FF2B5EF4-FFF2-40B4-BE49-F238E27FC236}">
                <a16:creationId xmlns:a16="http://schemas.microsoft.com/office/drawing/2014/main" id="{CDB8A9D8-DC69-CEEE-A4E5-2ADF2809B7E7}"/>
              </a:ext>
            </a:extLst>
          </p:cNvPr>
          <p:cNvSpPr/>
          <p:nvPr/>
        </p:nvSpPr>
        <p:spPr bwMode="auto">
          <a:xfrm>
            <a:off x="4694081" y="3420960"/>
            <a:ext cx="53058" cy="45349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Rectangle 169">
            <a:extLst>
              <a:ext uri="{FF2B5EF4-FFF2-40B4-BE49-F238E27FC236}">
                <a16:creationId xmlns:a16="http://schemas.microsoft.com/office/drawing/2014/main" id="{7E3B87C9-8ACC-08EA-B34F-679F0D59D440}"/>
              </a:ext>
            </a:extLst>
          </p:cNvPr>
          <p:cNvSpPr/>
          <p:nvPr/>
        </p:nvSpPr>
        <p:spPr bwMode="auto">
          <a:xfrm>
            <a:off x="4871267" y="3420960"/>
            <a:ext cx="54864" cy="4732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1" name="Rectangle 170">
            <a:extLst>
              <a:ext uri="{FF2B5EF4-FFF2-40B4-BE49-F238E27FC236}">
                <a16:creationId xmlns:a16="http://schemas.microsoft.com/office/drawing/2014/main" id="{D686AE61-E5F9-C2E3-52E4-68DC743605E7}"/>
              </a:ext>
            </a:extLst>
          </p:cNvPr>
          <p:cNvSpPr/>
          <p:nvPr/>
        </p:nvSpPr>
        <p:spPr bwMode="auto">
          <a:xfrm>
            <a:off x="4930931" y="3420960"/>
            <a:ext cx="55986" cy="4903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2" name="Rectangle 171">
            <a:extLst>
              <a:ext uri="{FF2B5EF4-FFF2-40B4-BE49-F238E27FC236}">
                <a16:creationId xmlns:a16="http://schemas.microsoft.com/office/drawing/2014/main" id="{BFFFA698-5EEE-8673-A431-8DC7AD658F6F}"/>
              </a:ext>
            </a:extLst>
          </p:cNvPr>
          <p:cNvSpPr/>
          <p:nvPr/>
        </p:nvSpPr>
        <p:spPr bwMode="auto">
          <a:xfrm>
            <a:off x="5231777" y="3420960"/>
            <a:ext cx="54864" cy="5615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3" name="Rectangle 172">
            <a:extLst>
              <a:ext uri="{FF2B5EF4-FFF2-40B4-BE49-F238E27FC236}">
                <a16:creationId xmlns:a16="http://schemas.microsoft.com/office/drawing/2014/main" id="{9AAAABAE-37A4-70D8-058B-B72E088FBEE1}"/>
              </a:ext>
            </a:extLst>
          </p:cNvPr>
          <p:cNvSpPr/>
          <p:nvPr/>
        </p:nvSpPr>
        <p:spPr bwMode="auto">
          <a:xfrm>
            <a:off x="5407758" y="3420960"/>
            <a:ext cx="54864" cy="58632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4" name="Rectangle 173">
            <a:extLst>
              <a:ext uri="{FF2B5EF4-FFF2-40B4-BE49-F238E27FC236}">
                <a16:creationId xmlns:a16="http://schemas.microsoft.com/office/drawing/2014/main" id="{F8F5A782-B53F-9B97-A6E3-69E6926B81BE}"/>
              </a:ext>
            </a:extLst>
          </p:cNvPr>
          <p:cNvSpPr/>
          <p:nvPr/>
        </p:nvSpPr>
        <p:spPr bwMode="auto">
          <a:xfrm>
            <a:off x="5467422" y="3420960"/>
            <a:ext cx="54864" cy="6088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5" name="Rectangle 174">
            <a:extLst>
              <a:ext uri="{FF2B5EF4-FFF2-40B4-BE49-F238E27FC236}">
                <a16:creationId xmlns:a16="http://schemas.microsoft.com/office/drawing/2014/main" id="{EDD08DC3-CFC6-ED61-89DF-F23D6FF7CDFB}"/>
              </a:ext>
            </a:extLst>
          </p:cNvPr>
          <p:cNvSpPr/>
          <p:nvPr/>
        </p:nvSpPr>
        <p:spPr bwMode="auto">
          <a:xfrm>
            <a:off x="5527086" y="3420960"/>
            <a:ext cx="54864" cy="6088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6" name="Rectangle 175">
            <a:extLst>
              <a:ext uri="{FF2B5EF4-FFF2-40B4-BE49-F238E27FC236}">
                <a16:creationId xmlns:a16="http://schemas.microsoft.com/office/drawing/2014/main" id="{A7A29041-A0A0-7CB0-B037-C472D64183FA}"/>
              </a:ext>
            </a:extLst>
          </p:cNvPr>
          <p:cNvSpPr/>
          <p:nvPr/>
        </p:nvSpPr>
        <p:spPr bwMode="auto">
          <a:xfrm>
            <a:off x="5765742" y="3420960"/>
            <a:ext cx="53091" cy="6951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Rectangle 176">
            <a:extLst>
              <a:ext uri="{FF2B5EF4-FFF2-40B4-BE49-F238E27FC236}">
                <a16:creationId xmlns:a16="http://schemas.microsoft.com/office/drawing/2014/main" id="{12C49714-2298-5135-7073-4C9090DDCF4E}"/>
              </a:ext>
            </a:extLst>
          </p:cNvPr>
          <p:cNvSpPr/>
          <p:nvPr/>
        </p:nvSpPr>
        <p:spPr bwMode="auto">
          <a:xfrm>
            <a:off x="5823633" y="3420960"/>
            <a:ext cx="53091" cy="6951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 name="Rectangle 177">
            <a:extLst>
              <a:ext uri="{FF2B5EF4-FFF2-40B4-BE49-F238E27FC236}">
                <a16:creationId xmlns:a16="http://schemas.microsoft.com/office/drawing/2014/main" id="{FD454946-435F-28F8-78D0-6BDCAB9C1E1A}"/>
              </a:ext>
            </a:extLst>
          </p:cNvPr>
          <p:cNvSpPr/>
          <p:nvPr/>
        </p:nvSpPr>
        <p:spPr bwMode="auto">
          <a:xfrm>
            <a:off x="6062590" y="3420960"/>
            <a:ext cx="55706" cy="74980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Rectangle 178">
            <a:extLst>
              <a:ext uri="{FF2B5EF4-FFF2-40B4-BE49-F238E27FC236}">
                <a16:creationId xmlns:a16="http://schemas.microsoft.com/office/drawing/2014/main" id="{3C4410F8-DA48-AEAA-C9C2-DAEF391E4B70}"/>
              </a:ext>
            </a:extLst>
          </p:cNvPr>
          <p:cNvSpPr/>
          <p:nvPr/>
        </p:nvSpPr>
        <p:spPr bwMode="auto">
          <a:xfrm>
            <a:off x="6416607" y="3420960"/>
            <a:ext cx="51581" cy="8500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Rectangle 179">
            <a:extLst>
              <a:ext uri="{FF2B5EF4-FFF2-40B4-BE49-F238E27FC236}">
                <a16:creationId xmlns:a16="http://schemas.microsoft.com/office/drawing/2014/main" id="{600E2651-B018-86D6-C9A6-3169BC3B6E76}"/>
              </a:ext>
            </a:extLst>
          </p:cNvPr>
          <p:cNvSpPr/>
          <p:nvPr/>
        </p:nvSpPr>
        <p:spPr bwMode="auto">
          <a:xfrm>
            <a:off x="6533378" y="3420960"/>
            <a:ext cx="54864" cy="8685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Rectangle 180">
            <a:extLst>
              <a:ext uri="{FF2B5EF4-FFF2-40B4-BE49-F238E27FC236}">
                <a16:creationId xmlns:a16="http://schemas.microsoft.com/office/drawing/2014/main" id="{F9CD4AC8-0069-7BF7-8DFB-F59044796FC5}"/>
              </a:ext>
            </a:extLst>
          </p:cNvPr>
          <p:cNvSpPr/>
          <p:nvPr/>
        </p:nvSpPr>
        <p:spPr bwMode="auto">
          <a:xfrm>
            <a:off x="6472988" y="3420960"/>
            <a:ext cx="55590" cy="87432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Rectangle 181">
            <a:extLst>
              <a:ext uri="{FF2B5EF4-FFF2-40B4-BE49-F238E27FC236}">
                <a16:creationId xmlns:a16="http://schemas.microsoft.com/office/drawing/2014/main" id="{C24E9C02-F64F-E4EB-980A-9E30A463BF60}"/>
              </a:ext>
            </a:extLst>
          </p:cNvPr>
          <p:cNvSpPr/>
          <p:nvPr/>
        </p:nvSpPr>
        <p:spPr bwMode="auto">
          <a:xfrm>
            <a:off x="6711264" y="3420960"/>
            <a:ext cx="54496" cy="88724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Rectangle 182">
            <a:extLst>
              <a:ext uri="{FF2B5EF4-FFF2-40B4-BE49-F238E27FC236}">
                <a16:creationId xmlns:a16="http://schemas.microsoft.com/office/drawing/2014/main" id="{FD9C78A4-1F8B-470D-C6B9-312D37876C74}"/>
              </a:ext>
            </a:extLst>
          </p:cNvPr>
          <p:cNvSpPr/>
          <p:nvPr/>
        </p:nvSpPr>
        <p:spPr bwMode="auto">
          <a:xfrm>
            <a:off x="6770560" y="3420960"/>
            <a:ext cx="57093" cy="9119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 name="Rectangle 183">
            <a:extLst>
              <a:ext uri="{FF2B5EF4-FFF2-40B4-BE49-F238E27FC236}">
                <a16:creationId xmlns:a16="http://schemas.microsoft.com/office/drawing/2014/main" id="{C12811B8-C89B-6511-C87F-C1349782E981}"/>
              </a:ext>
            </a:extLst>
          </p:cNvPr>
          <p:cNvSpPr/>
          <p:nvPr/>
        </p:nvSpPr>
        <p:spPr bwMode="auto">
          <a:xfrm>
            <a:off x="6951781" y="3420960"/>
            <a:ext cx="57093" cy="9119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Rectangle 184">
            <a:extLst>
              <a:ext uri="{FF2B5EF4-FFF2-40B4-BE49-F238E27FC236}">
                <a16:creationId xmlns:a16="http://schemas.microsoft.com/office/drawing/2014/main" id="{E5ABEEA1-BF0F-E28C-8D34-DA024F1F1172}"/>
              </a:ext>
            </a:extLst>
          </p:cNvPr>
          <p:cNvSpPr/>
          <p:nvPr/>
        </p:nvSpPr>
        <p:spPr bwMode="auto">
          <a:xfrm>
            <a:off x="7133002" y="3420960"/>
            <a:ext cx="54864" cy="9895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Rectangle 185">
            <a:extLst>
              <a:ext uri="{FF2B5EF4-FFF2-40B4-BE49-F238E27FC236}">
                <a16:creationId xmlns:a16="http://schemas.microsoft.com/office/drawing/2014/main" id="{7C8C4ED5-E29F-E8C3-ED10-DEED3EC6A7EE}"/>
              </a:ext>
            </a:extLst>
          </p:cNvPr>
          <p:cNvSpPr/>
          <p:nvPr/>
        </p:nvSpPr>
        <p:spPr bwMode="auto">
          <a:xfrm>
            <a:off x="7192666" y="3420960"/>
            <a:ext cx="54864" cy="9895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Rectangle 186">
            <a:extLst>
              <a:ext uri="{FF2B5EF4-FFF2-40B4-BE49-F238E27FC236}">
                <a16:creationId xmlns:a16="http://schemas.microsoft.com/office/drawing/2014/main" id="{01896170-7E69-B07C-9A52-9C57A9199AF9}"/>
              </a:ext>
            </a:extLst>
          </p:cNvPr>
          <p:cNvSpPr/>
          <p:nvPr/>
        </p:nvSpPr>
        <p:spPr bwMode="auto">
          <a:xfrm>
            <a:off x="7252330" y="3420960"/>
            <a:ext cx="54864" cy="9895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Rectangle 187">
            <a:extLst>
              <a:ext uri="{FF2B5EF4-FFF2-40B4-BE49-F238E27FC236}">
                <a16:creationId xmlns:a16="http://schemas.microsoft.com/office/drawing/2014/main" id="{DFBC2D34-E528-2468-1B5E-3BBB903C35F6}"/>
              </a:ext>
            </a:extLst>
          </p:cNvPr>
          <p:cNvSpPr/>
          <p:nvPr/>
        </p:nvSpPr>
        <p:spPr bwMode="auto">
          <a:xfrm>
            <a:off x="7488065" y="3420960"/>
            <a:ext cx="54864" cy="10091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Rectangle 188">
            <a:extLst>
              <a:ext uri="{FF2B5EF4-FFF2-40B4-BE49-F238E27FC236}">
                <a16:creationId xmlns:a16="http://schemas.microsoft.com/office/drawing/2014/main" id="{AAEE44C6-52E5-B2CD-EF72-FE050C100618}"/>
              </a:ext>
            </a:extLst>
          </p:cNvPr>
          <p:cNvSpPr/>
          <p:nvPr/>
        </p:nvSpPr>
        <p:spPr bwMode="auto">
          <a:xfrm>
            <a:off x="7667057" y="3420960"/>
            <a:ext cx="54864" cy="103269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Rectangle 189">
            <a:extLst>
              <a:ext uri="{FF2B5EF4-FFF2-40B4-BE49-F238E27FC236}">
                <a16:creationId xmlns:a16="http://schemas.microsoft.com/office/drawing/2014/main" id="{D38DAE0B-7F9E-659A-8463-8124D5FB464F}"/>
              </a:ext>
            </a:extLst>
          </p:cNvPr>
          <p:cNvSpPr/>
          <p:nvPr/>
        </p:nvSpPr>
        <p:spPr bwMode="auto">
          <a:xfrm>
            <a:off x="7726721" y="3420960"/>
            <a:ext cx="54864" cy="106839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 name="Rectangle 190">
            <a:extLst>
              <a:ext uri="{FF2B5EF4-FFF2-40B4-BE49-F238E27FC236}">
                <a16:creationId xmlns:a16="http://schemas.microsoft.com/office/drawing/2014/main" id="{70F64798-4D97-8933-987E-7012CB55F266}"/>
              </a:ext>
            </a:extLst>
          </p:cNvPr>
          <p:cNvSpPr/>
          <p:nvPr/>
        </p:nvSpPr>
        <p:spPr bwMode="auto">
          <a:xfrm>
            <a:off x="7848408" y="3420960"/>
            <a:ext cx="54864" cy="109641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 name="Rectangle 191">
            <a:extLst>
              <a:ext uri="{FF2B5EF4-FFF2-40B4-BE49-F238E27FC236}">
                <a16:creationId xmlns:a16="http://schemas.microsoft.com/office/drawing/2014/main" id="{700B8793-A2B0-856E-4932-0F882E9A2AAE}"/>
              </a:ext>
            </a:extLst>
          </p:cNvPr>
          <p:cNvSpPr/>
          <p:nvPr/>
        </p:nvSpPr>
        <p:spPr bwMode="auto">
          <a:xfrm>
            <a:off x="7908072" y="3420960"/>
            <a:ext cx="54104" cy="112510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Rectangle 192">
            <a:extLst>
              <a:ext uri="{FF2B5EF4-FFF2-40B4-BE49-F238E27FC236}">
                <a16:creationId xmlns:a16="http://schemas.microsoft.com/office/drawing/2014/main" id="{D8DA543A-D2B2-032F-0F2C-20F61CC6806F}"/>
              </a:ext>
            </a:extLst>
          </p:cNvPr>
          <p:cNvSpPr/>
          <p:nvPr/>
        </p:nvSpPr>
        <p:spPr bwMode="auto">
          <a:xfrm>
            <a:off x="8205640" y="3420960"/>
            <a:ext cx="56577" cy="117238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Rectangle 193">
            <a:extLst>
              <a:ext uri="{FF2B5EF4-FFF2-40B4-BE49-F238E27FC236}">
                <a16:creationId xmlns:a16="http://schemas.microsoft.com/office/drawing/2014/main" id="{EE4E600E-5AA1-D356-545A-76A1F31C7786}"/>
              </a:ext>
            </a:extLst>
          </p:cNvPr>
          <p:cNvSpPr/>
          <p:nvPr/>
        </p:nvSpPr>
        <p:spPr bwMode="auto">
          <a:xfrm>
            <a:off x="8267017" y="3420960"/>
            <a:ext cx="58056" cy="11945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Rectangle 194">
            <a:extLst>
              <a:ext uri="{FF2B5EF4-FFF2-40B4-BE49-F238E27FC236}">
                <a16:creationId xmlns:a16="http://schemas.microsoft.com/office/drawing/2014/main" id="{900E23F9-AFC6-ABF6-62AD-F07132A86A8F}"/>
              </a:ext>
            </a:extLst>
          </p:cNvPr>
          <p:cNvSpPr/>
          <p:nvPr/>
        </p:nvSpPr>
        <p:spPr bwMode="auto">
          <a:xfrm>
            <a:off x="8694605" y="3420960"/>
            <a:ext cx="57130" cy="125728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Rectangle 195">
            <a:extLst>
              <a:ext uri="{FF2B5EF4-FFF2-40B4-BE49-F238E27FC236}">
                <a16:creationId xmlns:a16="http://schemas.microsoft.com/office/drawing/2014/main" id="{913F866D-2DCC-6BA3-AE1F-71EB840F24C5}"/>
              </a:ext>
            </a:extLst>
          </p:cNvPr>
          <p:cNvSpPr/>
          <p:nvPr/>
        </p:nvSpPr>
        <p:spPr bwMode="auto">
          <a:xfrm>
            <a:off x="8756535" y="3420960"/>
            <a:ext cx="54864" cy="130173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Rectangle 196">
            <a:extLst>
              <a:ext uri="{FF2B5EF4-FFF2-40B4-BE49-F238E27FC236}">
                <a16:creationId xmlns:a16="http://schemas.microsoft.com/office/drawing/2014/main" id="{3631540B-E1BC-E1CB-1565-120BC9B3BA4E}"/>
              </a:ext>
            </a:extLst>
          </p:cNvPr>
          <p:cNvSpPr/>
          <p:nvPr/>
        </p:nvSpPr>
        <p:spPr bwMode="auto">
          <a:xfrm>
            <a:off x="8998076" y="3420960"/>
            <a:ext cx="56547" cy="13960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Rectangle 197">
            <a:extLst>
              <a:ext uri="{FF2B5EF4-FFF2-40B4-BE49-F238E27FC236}">
                <a16:creationId xmlns:a16="http://schemas.microsoft.com/office/drawing/2014/main" id="{E00906E3-0E76-C524-E185-56971F3B9072}"/>
              </a:ext>
            </a:extLst>
          </p:cNvPr>
          <p:cNvSpPr/>
          <p:nvPr/>
        </p:nvSpPr>
        <p:spPr bwMode="auto">
          <a:xfrm>
            <a:off x="9176957" y="3420960"/>
            <a:ext cx="54864" cy="14228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Rectangle 198">
            <a:extLst>
              <a:ext uri="{FF2B5EF4-FFF2-40B4-BE49-F238E27FC236}">
                <a16:creationId xmlns:a16="http://schemas.microsoft.com/office/drawing/2014/main" id="{AD20C634-1C29-FC5E-3E66-8011C807B0BD}"/>
              </a:ext>
            </a:extLst>
          </p:cNvPr>
          <p:cNvSpPr/>
          <p:nvPr/>
        </p:nvSpPr>
        <p:spPr bwMode="auto">
          <a:xfrm>
            <a:off x="9236621" y="3420960"/>
            <a:ext cx="56887" cy="144014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Rectangle 199">
            <a:extLst>
              <a:ext uri="{FF2B5EF4-FFF2-40B4-BE49-F238E27FC236}">
                <a16:creationId xmlns:a16="http://schemas.microsoft.com/office/drawing/2014/main" id="{1C00AAA5-6FDA-E023-FAE1-245811715F13}"/>
              </a:ext>
            </a:extLst>
          </p:cNvPr>
          <p:cNvSpPr/>
          <p:nvPr/>
        </p:nvSpPr>
        <p:spPr bwMode="auto">
          <a:xfrm>
            <a:off x="8816199" y="3420960"/>
            <a:ext cx="57749" cy="132617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Rectangle 200">
            <a:extLst>
              <a:ext uri="{FF2B5EF4-FFF2-40B4-BE49-F238E27FC236}">
                <a16:creationId xmlns:a16="http://schemas.microsoft.com/office/drawing/2014/main" id="{229E526C-39EC-A641-042F-3E1E6A058968}"/>
              </a:ext>
            </a:extLst>
          </p:cNvPr>
          <p:cNvSpPr/>
          <p:nvPr/>
        </p:nvSpPr>
        <p:spPr bwMode="auto">
          <a:xfrm>
            <a:off x="8938412" y="3420960"/>
            <a:ext cx="54864" cy="136067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Rectangle 201">
            <a:extLst>
              <a:ext uri="{FF2B5EF4-FFF2-40B4-BE49-F238E27FC236}">
                <a16:creationId xmlns:a16="http://schemas.microsoft.com/office/drawing/2014/main" id="{73F44A20-F14D-98BD-C9B6-A8C7D8C6DBB9}"/>
              </a:ext>
            </a:extLst>
          </p:cNvPr>
          <p:cNvSpPr/>
          <p:nvPr/>
        </p:nvSpPr>
        <p:spPr bwMode="auto">
          <a:xfrm>
            <a:off x="8878748" y="3420960"/>
            <a:ext cx="54864" cy="132900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Rectangle 202">
            <a:extLst>
              <a:ext uri="{FF2B5EF4-FFF2-40B4-BE49-F238E27FC236}">
                <a16:creationId xmlns:a16="http://schemas.microsoft.com/office/drawing/2014/main" id="{7B489A51-C37F-8421-B7F0-5B4A2091FF0F}"/>
              </a:ext>
            </a:extLst>
          </p:cNvPr>
          <p:cNvSpPr/>
          <p:nvPr/>
        </p:nvSpPr>
        <p:spPr bwMode="auto">
          <a:xfrm>
            <a:off x="9355755" y="3420960"/>
            <a:ext cx="54864" cy="152716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Rectangle 203">
            <a:extLst>
              <a:ext uri="{FF2B5EF4-FFF2-40B4-BE49-F238E27FC236}">
                <a16:creationId xmlns:a16="http://schemas.microsoft.com/office/drawing/2014/main" id="{F8D8CBE7-1975-6FF6-82A4-5C63A8B04AE4}"/>
              </a:ext>
            </a:extLst>
          </p:cNvPr>
          <p:cNvSpPr/>
          <p:nvPr/>
        </p:nvSpPr>
        <p:spPr bwMode="auto">
          <a:xfrm>
            <a:off x="9415419" y="3420960"/>
            <a:ext cx="51142" cy="15881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Rectangle 204">
            <a:extLst>
              <a:ext uri="{FF2B5EF4-FFF2-40B4-BE49-F238E27FC236}">
                <a16:creationId xmlns:a16="http://schemas.microsoft.com/office/drawing/2014/main" id="{10F489A6-8869-398E-205C-8B9D018B73D9}"/>
              </a:ext>
            </a:extLst>
          </p:cNvPr>
          <p:cNvSpPr/>
          <p:nvPr/>
        </p:nvSpPr>
        <p:spPr bwMode="auto">
          <a:xfrm>
            <a:off x="9471361" y="3420960"/>
            <a:ext cx="51142" cy="15881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Rectangle 205">
            <a:extLst>
              <a:ext uri="{FF2B5EF4-FFF2-40B4-BE49-F238E27FC236}">
                <a16:creationId xmlns:a16="http://schemas.microsoft.com/office/drawing/2014/main" id="{9F4FFD06-A546-C351-366D-F19C6B5632AD}"/>
              </a:ext>
            </a:extLst>
          </p:cNvPr>
          <p:cNvSpPr/>
          <p:nvPr/>
        </p:nvSpPr>
        <p:spPr bwMode="auto">
          <a:xfrm>
            <a:off x="9586171" y="3420960"/>
            <a:ext cx="50168" cy="173381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Rectangle 206">
            <a:extLst>
              <a:ext uri="{FF2B5EF4-FFF2-40B4-BE49-F238E27FC236}">
                <a16:creationId xmlns:a16="http://schemas.microsoft.com/office/drawing/2014/main" id="{785B5E27-1D7D-6701-887E-54E37D2768CB}"/>
              </a:ext>
            </a:extLst>
          </p:cNvPr>
          <p:cNvSpPr/>
          <p:nvPr/>
        </p:nvSpPr>
        <p:spPr bwMode="auto">
          <a:xfrm>
            <a:off x="9760467" y="3420960"/>
            <a:ext cx="47573" cy="187614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Rectangle 207">
            <a:extLst>
              <a:ext uri="{FF2B5EF4-FFF2-40B4-BE49-F238E27FC236}">
                <a16:creationId xmlns:a16="http://schemas.microsoft.com/office/drawing/2014/main" id="{F70E27A7-4B14-D966-DD71-63600DE49313}"/>
              </a:ext>
            </a:extLst>
          </p:cNvPr>
          <p:cNvSpPr/>
          <p:nvPr/>
        </p:nvSpPr>
        <p:spPr bwMode="auto">
          <a:xfrm>
            <a:off x="9641139" y="3420960"/>
            <a:ext cx="54864" cy="178952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Rectangle 208">
            <a:extLst>
              <a:ext uri="{FF2B5EF4-FFF2-40B4-BE49-F238E27FC236}">
                <a16:creationId xmlns:a16="http://schemas.microsoft.com/office/drawing/2014/main" id="{0D75C271-56EE-8273-F295-4972561C90E3}"/>
              </a:ext>
            </a:extLst>
          </p:cNvPr>
          <p:cNvSpPr/>
          <p:nvPr/>
        </p:nvSpPr>
        <p:spPr bwMode="auto">
          <a:xfrm>
            <a:off x="9700803" y="3420960"/>
            <a:ext cx="54864" cy="185653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Rectangle 209">
            <a:extLst>
              <a:ext uri="{FF2B5EF4-FFF2-40B4-BE49-F238E27FC236}">
                <a16:creationId xmlns:a16="http://schemas.microsoft.com/office/drawing/2014/main" id="{BBE4B769-DCFA-67FA-5FE9-0D044FBB0A03}"/>
              </a:ext>
            </a:extLst>
          </p:cNvPr>
          <p:cNvSpPr/>
          <p:nvPr/>
        </p:nvSpPr>
        <p:spPr bwMode="auto">
          <a:xfrm>
            <a:off x="10234146" y="3420960"/>
            <a:ext cx="54864" cy="24408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Rectangle 210">
            <a:extLst>
              <a:ext uri="{FF2B5EF4-FFF2-40B4-BE49-F238E27FC236}">
                <a16:creationId xmlns:a16="http://schemas.microsoft.com/office/drawing/2014/main" id="{CB3D598C-64D6-64AB-9E37-F43C7B440C5D}"/>
              </a:ext>
            </a:extLst>
          </p:cNvPr>
          <p:cNvSpPr/>
          <p:nvPr/>
        </p:nvSpPr>
        <p:spPr bwMode="auto">
          <a:xfrm>
            <a:off x="10293810" y="3420960"/>
            <a:ext cx="54864" cy="24408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Rectangle 211">
            <a:extLst>
              <a:ext uri="{FF2B5EF4-FFF2-40B4-BE49-F238E27FC236}">
                <a16:creationId xmlns:a16="http://schemas.microsoft.com/office/drawing/2014/main" id="{0A646E20-A131-C321-AD62-1CCC3E08A2EE}"/>
              </a:ext>
            </a:extLst>
          </p:cNvPr>
          <p:cNvSpPr/>
          <p:nvPr/>
        </p:nvSpPr>
        <p:spPr bwMode="auto">
          <a:xfrm>
            <a:off x="10471612" y="3420960"/>
            <a:ext cx="54864" cy="24408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1" name="Straight Connector 10">
            <a:extLst>
              <a:ext uri="{FF2B5EF4-FFF2-40B4-BE49-F238E27FC236}">
                <a16:creationId xmlns:a16="http://schemas.microsoft.com/office/drawing/2014/main" id="{9FA021C1-5001-6A58-4AF5-50F3532AA752}"/>
              </a:ext>
            </a:extLst>
          </p:cNvPr>
          <p:cNvCxnSpPr>
            <a:cxnSpLocks/>
          </p:cNvCxnSpPr>
          <p:nvPr/>
        </p:nvCxnSpPr>
        <p:spPr bwMode="auto">
          <a:xfrm>
            <a:off x="1451078" y="3429000"/>
            <a:ext cx="9218634"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F07FDEC-5129-14FE-669C-766230B68F9D}"/>
              </a:ext>
            </a:extLst>
          </p:cNvPr>
          <p:cNvCxnSpPr>
            <a:cxnSpLocks/>
          </p:cNvCxnSpPr>
          <p:nvPr/>
        </p:nvCxnSpPr>
        <p:spPr bwMode="auto">
          <a:xfrm>
            <a:off x="1451078" y="4163291"/>
            <a:ext cx="9218634" cy="0"/>
          </a:xfrm>
          <a:prstGeom prst="line">
            <a:avLst/>
          </a:prstGeom>
          <a:noFill/>
          <a:ln w="28575" cap="flat" cmpd="sng" algn="ctr">
            <a:solidFill>
              <a:schemeClr val="bg1"/>
            </a:solidFill>
            <a:prstDash val="sysDot"/>
            <a:round/>
            <a:headEnd type="none" w="med" len="med"/>
            <a:tailEnd type="none" w="med" len="med"/>
          </a:ln>
          <a:effectLst/>
        </p:spPr>
      </p:cxnSp>
      <p:cxnSp>
        <p:nvCxnSpPr>
          <p:cNvPr id="17" name="Straight Connector 16">
            <a:extLst>
              <a:ext uri="{FF2B5EF4-FFF2-40B4-BE49-F238E27FC236}">
                <a16:creationId xmlns:a16="http://schemas.microsoft.com/office/drawing/2014/main" id="{3A7FD319-0A3C-1A9D-1B3B-4DB57B1EFEF9}"/>
              </a:ext>
            </a:extLst>
          </p:cNvPr>
          <p:cNvCxnSpPr>
            <a:cxnSpLocks/>
          </p:cNvCxnSpPr>
          <p:nvPr/>
        </p:nvCxnSpPr>
        <p:spPr bwMode="auto">
          <a:xfrm>
            <a:off x="1451078" y="2952404"/>
            <a:ext cx="9218634" cy="0"/>
          </a:xfrm>
          <a:prstGeom prst="line">
            <a:avLst/>
          </a:prstGeom>
          <a:noFill/>
          <a:ln w="28575" cap="flat" cmpd="sng" algn="ctr">
            <a:solidFill>
              <a:schemeClr val="bg1"/>
            </a:solidFill>
            <a:prstDash val="sysDot"/>
            <a:round/>
            <a:headEnd type="none" w="med" len="med"/>
            <a:tailEnd type="none" w="med" len="med"/>
          </a:ln>
          <a:effectLst/>
        </p:spPr>
      </p:cxnSp>
    </p:spTree>
    <p:extLst>
      <p:ext uri="{BB962C8B-B14F-4D97-AF65-F5344CB8AC3E}">
        <p14:creationId xmlns:p14="http://schemas.microsoft.com/office/powerpoint/2010/main" val="2189926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CHRYSALIS-2 Cohort A Update: Safety</a:t>
            </a:r>
            <a:endParaRPr lang="en-US" baseline="30000" dirty="0"/>
          </a:p>
        </p:txBody>
      </p:sp>
      <p:sp>
        <p:nvSpPr>
          <p:cNvPr id="13" name="Content Placeholder 2">
            <a:extLst>
              <a:ext uri="{FF2B5EF4-FFF2-40B4-BE49-F238E27FC236}">
                <a16:creationId xmlns:a16="http://schemas.microsoft.com/office/drawing/2014/main" id="{B963D8A1-F707-B8A6-467C-D3944976C388}"/>
              </a:ext>
            </a:extLst>
          </p:cNvPr>
          <p:cNvSpPr>
            <a:spLocks noGrp="1"/>
          </p:cNvSpPr>
          <p:nvPr>
            <p:ph idx="1"/>
          </p:nvPr>
        </p:nvSpPr>
        <p:spPr>
          <a:xfrm>
            <a:off x="604675" y="5495697"/>
            <a:ext cx="10877529" cy="905933"/>
          </a:xfrm>
        </p:spPr>
        <p:txBody>
          <a:bodyPr/>
          <a:lstStyle/>
          <a:p>
            <a:pPr>
              <a:spcBef>
                <a:spcPts val="500"/>
              </a:spcBef>
              <a:spcAft>
                <a:spcPts val="0"/>
              </a:spcAft>
            </a:pPr>
            <a:r>
              <a:rPr lang="en-US" sz="1800" dirty="0"/>
              <a:t>Dose interruptions, reductions, and discontinuations of both drugs due to AEs: 35%, 9%, and 7%</a:t>
            </a:r>
          </a:p>
          <a:p>
            <a:pPr>
              <a:spcBef>
                <a:spcPts val="500"/>
              </a:spcBef>
              <a:spcAft>
                <a:spcPts val="0"/>
              </a:spcAft>
            </a:pPr>
            <a:r>
              <a:rPr lang="en-US" sz="1800" dirty="0"/>
              <a:t>Pneumonitis/ILD seen in 7% of patients (grade ≥3: 4%); no grade 5 reported</a:t>
            </a:r>
          </a:p>
          <a:p>
            <a:pPr>
              <a:spcBef>
                <a:spcPts val="500"/>
              </a:spcBef>
              <a:spcAft>
                <a:spcPts val="0"/>
              </a:spcAft>
            </a:pPr>
            <a:r>
              <a:rPr lang="en-US" sz="1800" dirty="0"/>
              <a:t>Cumulative grouped rash-related AEs occurred in 80% of patients (grade ≥3: 10%)</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42568" y="640163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altLang="en-US" sz="1200" b="0" spc="-10" dirty="0">
                <a:solidFill>
                  <a:srgbClr val="455560"/>
                </a:solidFill>
                <a:latin typeface="Calibri" panose="020F0502020204030204" pitchFamily="34" charset="0"/>
              </a:rPr>
              <a:t>Shu</a:t>
            </a: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ASCO 2022. Abstr 9006.</a:t>
            </a:r>
          </a:p>
        </p:txBody>
      </p:sp>
      <p:graphicFrame>
        <p:nvGraphicFramePr>
          <p:cNvPr id="10" name="Group 3">
            <a:extLst>
              <a:ext uri="{FF2B5EF4-FFF2-40B4-BE49-F238E27FC236}">
                <a16:creationId xmlns:a16="http://schemas.microsoft.com/office/drawing/2014/main" id="{1864275F-FA10-385E-507E-33E8C0328303}"/>
              </a:ext>
            </a:extLst>
          </p:cNvPr>
          <p:cNvGraphicFramePr>
            <a:graphicFrameLocks/>
          </p:cNvGraphicFramePr>
          <p:nvPr>
            <p:extLst>
              <p:ext uri="{D42A27DB-BD31-4B8C-83A1-F6EECF244321}">
                <p14:modId xmlns:p14="http://schemas.microsoft.com/office/powerpoint/2010/main" val="3785483401"/>
              </p:ext>
            </p:extLst>
          </p:nvPr>
        </p:nvGraphicFramePr>
        <p:xfrm>
          <a:off x="723900" y="1432552"/>
          <a:ext cx="5206660" cy="3931968"/>
        </p:xfrm>
        <a:graphic>
          <a:graphicData uri="http://schemas.openxmlformats.org/drawingml/2006/table">
            <a:tbl>
              <a:tblPr/>
              <a:tblGrid>
                <a:gridCol w="2956840">
                  <a:extLst>
                    <a:ext uri="{9D8B030D-6E8A-4147-A177-3AD203B41FA5}">
                      <a16:colId xmlns:a16="http://schemas.microsoft.com/office/drawing/2014/main" val="20000"/>
                    </a:ext>
                  </a:extLst>
                </a:gridCol>
                <a:gridCol w="1124910">
                  <a:extLst>
                    <a:ext uri="{9D8B030D-6E8A-4147-A177-3AD203B41FA5}">
                      <a16:colId xmlns:a16="http://schemas.microsoft.com/office/drawing/2014/main" val="20001"/>
                    </a:ext>
                  </a:extLst>
                </a:gridCol>
                <a:gridCol w="1124910">
                  <a:extLst>
                    <a:ext uri="{9D8B030D-6E8A-4147-A177-3AD203B41FA5}">
                      <a16:colId xmlns:a16="http://schemas.microsoft.com/office/drawing/2014/main" val="2688191510"/>
                    </a:ext>
                  </a:extLst>
                </a:gridCol>
              </a:tblGrid>
              <a:tr h="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TEAE,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Patients (N = 162)</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56729457"/>
                  </a:ext>
                </a:extLst>
              </a:tr>
              <a:tr h="281911">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EGFR related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Dermatitis acneiform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Paronychia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Stomatitis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Pruritus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84 (52)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12901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MET related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Hypoalbuminemia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Peripheral edema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129012">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Infusion-related reaction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Increased ALT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108 (67)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bl>
          </a:graphicData>
        </a:graphic>
      </p:graphicFrame>
      <p:graphicFrame>
        <p:nvGraphicFramePr>
          <p:cNvPr id="12" name="Group 3">
            <a:extLst>
              <a:ext uri="{FF2B5EF4-FFF2-40B4-BE49-F238E27FC236}">
                <a16:creationId xmlns:a16="http://schemas.microsoft.com/office/drawing/2014/main" id="{0B16564F-4CFC-FF57-70A6-C3C5882E5757}"/>
              </a:ext>
            </a:extLst>
          </p:cNvPr>
          <p:cNvGraphicFramePr>
            <a:graphicFrameLocks/>
          </p:cNvGraphicFramePr>
          <p:nvPr>
            <p:extLst>
              <p:ext uri="{D42A27DB-BD31-4B8C-83A1-F6EECF244321}">
                <p14:modId xmlns:p14="http://schemas.microsoft.com/office/powerpoint/2010/main" val="1503212658"/>
              </p:ext>
            </p:extLst>
          </p:nvPr>
        </p:nvGraphicFramePr>
        <p:xfrm>
          <a:off x="6261440" y="1432552"/>
          <a:ext cx="5244760" cy="3992896"/>
        </p:xfrm>
        <a:graphic>
          <a:graphicData uri="http://schemas.openxmlformats.org/drawingml/2006/table">
            <a:tbl>
              <a:tblPr/>
              <a:tblGrid>
                <a:gridCol w="2842580">
                  <a:extLst>
                    <a:ext uri="{9D8B030D-6E8A-4147-A177-3AD203B41FA5}">
                      <a16:colId xmlns:a16="http://schemas.microsoft.com/office/drawing/2014/main" val="20000"/>
                    </a:ext>
                  </a:extLst>
                </a:gridCol>
                <a:gridCol w="1201090">
                  <a:extLst>
                    <a:ext uri="{9D8B030D-6E8A-4147-A177-3AD203B41FA5}">
                      <a16:colId xmlns:a16="http://schemas.microsoft.com/office/drawing/2014/main" val="20001"/>
                    </a:ext>
                  </a:extLst>
                </a:gridCol>
                <a:gridCol w="1201090">
                  <a:extLst>
                    <a:ext uri="{9D8B030D-6E8A-4147-A177-3AD203B41FA5}">
                      <a16:colId xmlns:a16="http://schemas.microsoft.com/office/drawing/2014/main" val="2688191510"/>
                    </a:ext>
                  </a:extLst>
                </a:gridCol>
              </a:tblGrid>
              <a:tr h="76567">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TEAE,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Patients (N = 162)</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76567">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56729457"/>
                  </a:ext>
                </a:extLst>
              </a:tr>
              <a:tr h="110064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Nausea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Decreased appetite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Constipation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Asthenia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Dry skin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Vomiting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Increased AST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Dyspnea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Headache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Hypocalcemia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bl>
          </a:graphicData>
        </a:graphic>
      </p:graphicFrame>
      <p:grpSp>
        <p:nvGrpSpPr>
          <p:cNvPr id="11" name="Group 10">
            <a:extLst>
              <a:ext uri="{FF2B5EF4-FFF2-40B4-BE49-F238E27FC236}">
                <a16:creationId xmlns:a16="http://schemas.microsoft.com/office/drawing/2014/main" id="{5B8597E9-F7D6-977A-D904-0B06DA0DF96E}"/>
              </a:ext>
            </a:extLst>
          </p:cNvPr>
          <p:cNvGrpSpPr/>
          <p:nvPr/>
        </p:nvGrpSpPr>
        <p:grpSpPr>
          <a:xfrm>
            <a:off x="9392911" y="6212702"/>
            <a:ext cx="2488502" cy="450134"/>
            <a:chOff x="9392911" y="6212702"/>
            <a:chExt cx="2488502" cy="450134"/>
          </a:xfrm>
        </p:grpSpPr>
        <p:pic>
          <p:nvPicPr>
            <p:cNvPr id="14" name="Picture 13" descr="Icon&#10;&#10;Description automatically generated">
              <a:extLst>
                <a:ext uri="{FF2B5EF4-FFF2-40B4-BE49-F238E27FC236}">
                  <a16:creationId xmlns:a16="http://schemas.microsoft.com/office/drawing/2014/main" id="{3C4618AE-DB43-0197-2D3E-972E297815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5" name="Rectangle 8">
              <a:extLst>
                <a:ext uri="{FF2B5EF4-FFF2-40B4-BE49-F238E27FC236}">
                  <a16:creationId xmlns:a16="http://schemas.microsoft.com/office/drawing/2014/main" id="{C4B14F8F-03CB-EC5D-AEB3-DDF8E956248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717079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CHRYSALIS-2 Cohort A Update: </a:t>
            </a:r>
            <a:r>
              <a:rPr lang="en-US" dirty="0"/>
              <a:t>Conclusions</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400" dirty="0"/>
              <a:t>Amivantamab + lazertinib yields durable antitumor activity in patients with </a:t>
            </a:r>
            <a:br>
              <a:rPr lang="en-US" sz="2400" dirty="0"/>
            </a:br>
            <a:r>
              <a:rPr lang="en-US" sz="2400" i="1" dirty="0"/>
              <a:t>EGFR</a:t>
            </a:r>
            <a:r>
              <a:rPr lang="en-US" sz="2400" dirty="0"/>
              <a:t>-mutant advanced NSCLC following progression on both osimertinib and platinum-based chemotherapy</a:t>
            </a:r>
            <a:r>
              <a:rPr lang="en-US" sz="2400" baseline="30000" dirty="0"/>
              <a:t>1</a:t>
            </a:r>
          </a:p>
          <a:p>
            <a:r>
              <a:rPr lang="en-US" sz="2400" dirty="0"/>
              <a:t>Consistent safety profile of amivantamab + lazertinib with prior reports, and </a:t>
            </a:r>
            <a:br>
              <a:rPr lang="en-US" sz="2400" dirty="0"/>
            </a:br>
            <a:r>
              <a:rPr lang="en-US" sz="2400" dirty="0"/>
              <a:t>no new safety signals were identified</a:t>
            </a:r>
            <a:r>
              <a:rPr lang="en-US" sz="2400" baseline="30000" dirty="0"/>
              <a:t>2</a:t>
            </a:r>
          </a:p>
          <a:p>
            <a:r>
              <a:rPr lang="en-US" sz="2400" dirty="0"/>
              <a:t>Investigators concluded that among patients </a:t>
            </a:r>
            <a:r>
              <a:rPr kumimoji="0" lang="en-US" sz="2400" b="0" i="0" u="none" strike="noStrike" kern="0" cap="none" spc="0" normalizeH="0" baseline="0" noProof="0" dirty="0">
                <a:ln>
                  <a:noFill/>
                </a:ln>
                <a:solidFill>
                  <a:srgbClr val="000000"/>
                </a:solidFill>
                <a:effectLst/>
                <a:uLnTx/>
                <a:uFillTx/>
              </a:rPr>
              <a:t>with </a:t>
            </a:r>
            <a:r>
              <a:rPr kumimoji="0" lang="en-US" sz="2400" b="0" i="1" u="none" strike="noStrike" kern="0" cap="none" spc="0" normalizeH="0" baseline="0" noProof="0" dirty="0">
                <a:ln>
                  <a:noFill/>
                </a:ln>
                <a:solidFill>
                  <a:srgbClr val="000000"/>
                </a:solidFill>
                <a:effectLst/>
                <a:uLnTx/>
                <a:uFillTx/>
              </a:rPr>
              <a:t>EGFR</a:t>
            </a:r>
            <a:r>
              <a:rPr kumimoji="0" lang="en-US" sz="2400" b="0" i="0" u="none" strike="noStrike" kern="0" cap="none" spc="0" normalizeH="0" baseline="0" noProof="0" dirty="0">
                <a:ln>
                  <a:noFill/>
                </a:ln>
                <a:solidFill>
                  <a:srgbClr val="000000"/>
                </a:solidFill>
                <a:effectLst/>
                <a:uLnTx/>
                <a:uFillTx/>
              </a:rPr>
              <a:t>-mutant advanced NSCLC </a:t>
            </a:r>
            <a:r>
              <a:rPr lang="en-US" sz="2400" dirty="0"/>
              <a:t>who have exhausted SoC treatments, amivantamab + lazertinib yields clinically significant and durable activity without biomarker selection</a:t>
            </a:r>
          </a:p>
          <a:p>
            <a:r>
              <a:rPr lang="en-US" sz="2400" dirty="0"/>
              <a:t>CHRYSALIS-2 enrollment is currently ongoing (NCT04077463) </a:t>
            </a:r>
          </a:p>
          <a:p>
            <a:r>
              <a:rPr lang="en-US" sz="2400" dirty="0"/>
              <a:t>Ongoing phase III MARIPOSA (NCT04487080) and MARIPOSA-2 (NCT04988295) trials are assessing amivantamab + lazertinib as first-line therapy and amivantamab + lazertinib + carboplatin + pemetrexed following progression on osimertinib</a:t>
            </a:r>
          </a:p>
          <a:p>
            <a:pPr marL="0" indent="0">
              <a:buNone/>
            </a:pPr>
            <a:endParaRPr lang="en-US" sz="2400" dirty="0"/>
          </a:p>
        </p:txBody>
      </p:sp>
      <p:sp>
        <p:nvSpPr>
          <p:cNvPr id="8" name="Text Box 15">
            <a:extLst>
              <a:ext uri="{FF2B5EF4-FFF2-40B4-BE49-F238E27FC236}">
                <a16:creationId xmlns:a16="http://schemas.microsoft.com/office/drawing/2014/main" id="{47A89EB4-5672-3248-8F0D-B1DD6681A853}"/>
              </a:ext>
            </a:extLst>
          </p:cNvPr>
          <p:cNvSpPr txBox="1">
            <a:spLocks noChangeArrowheads="1"/>
          </p:cNvSpPr>
          <p:nvPr/>
        </p:nvSpPr>
        <p:spPr bwMode="auto">
          <a:xfrm>
            <a:off x="452506" y="6401239"/>
            <a:ext cx="509352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228600" indent="-228600" eaLnBrk="1" hangingPunct="1">
              <a:buAutoNum type="arabicPeriod"/>
              <a:defRPr/>
            </a:pPr>
            <a:r>
              <a:rPr lang="pt-BR" altLang="en-US" sz="1200" b="0" spc="-10" dirty="0">
                <a:solidFill>
                  <a:schemeClr val="bg2"/>
                </a:solidFill>
                <a:latin typeface="Calibri" panose="020F0502020204030204" pitchFamily="34" charset="0"/>
              </a:rPr>
              <a:t>Shu. ASCO 2022. Abstr 9006</a:t>
            </a:r>
            <a:r>
              <a:rPr lang="en-US" altLang="en-US" sz="1200" b="0" spc="-10" dirty="0">
                <a:solidFill>
                  <a:schemeClr val="bg2"/>
                </a:solidFill>
                <a:latin typeface="Calibri" panose="020F0502020204030204" pitchFamily="34" charset="0"/>
              </a:rPr>
              <a:t>. 2. Bauml. ASCO 2021. Abstr 9006.</a:t>
            </a:r>
          </a:p>
        </p:txBody>
      </p:sp>
    </p:spTree>
    <p:extLst>
      <p:ext uri="{BB962C8B-B14F-4D97-AF65-F5344CB8AC3E}">
        <p14:creationId xmlns:p14="http://schemas.microsoft.com/office/powerpoint/2010/main" val="3689000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E46796EA9F65C44A0D21C7A7326D180" ma:contentTypeVersion="1" ma:contentTypeDescription="Create a new document." ma:contentTypeScope="" ma:versionID="6d2a92b2af5dbf2033b1cdb5dd25acb5">
  <xsd:schema xmlns:xsd="http://www.w3.org/2001/XMLSchema" xmlns:xs="http://www.w3.org/2001/XMLSchema" xmlns:p="http://schemas.microsoft.com/office/2006/metadata/properties" xmlns:ns2="d54cbe69-32bd-412a-b004-9152f949605e" xmlns:ns3="a1ef0dde-8803-4704-abf9-a459a03003ff" targetNamespace="http://schemas.microsoft.com/office/2006/metadata/properties" ma:root="true" ma:fieldsID="0fca098d6f2b457abfc862f8f603714e" ns2:_="" ns3:_="">
    <xsd:import namespace="d54cbe69-32bd-412a-b004-9152f949605e"/>
    <xsd:import namespace="a1ef0dde-8803-4704-abf9-a459a03003ff"/>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a1ef0dde-8803-4704-abf9-a459a03003ff"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a1ef0dde-8803-4704-abf9-a459a03003ff" xsi:nil="true"/>
    <_dlc_DocId xmlns="d54cbe69-32bd-412a-b004-9152f949605e">56M7VY3CDVN5-2014691437-1</_dlc_DocId>
    <_dlc_DocIdUrl xmlns="d54cbe69-32bd-412a-b004-9152f949605e">
      <Url>https://intranet.clinicaloptions.com/mews/oncology/ONC_2022_ASCO_CF_(PRP5083)/LUNG_9006_Shu/_layouts/15/DocIdRedir.aspx?ID=56M7VY3CDVN5-2014691437-1</Url>
      <Description>56M7VY3CDVN5-2014691437-1</Description>
    </_dlc_DocIdUrl>
  </documentManagement>
</p:properties>
</file>

<file path=customXml/itemProps1.xml><?xml version="1.0" encoding="utf-8"?>
<ds:datastoreItem xmlns:ds="http://schemas.openxmlformats.org/officeDocument/2006/customXml" ds:itemID="{12339FDE-0607-4A59-A905-AB9B9265CC4D}">
  <ds:schemaRefs>
    <ds:schemaRef ds:uri="http://schemas.microsoft.com/sharepoint/v3/contenttype/forms"/>
  </ds:schemaRefs>
</ds:datastoreItem>
</file>

<file path=customXml/itemProps2.xml><?xml version="1.0" encoding="utf-8"?>
<ds:datastoreItem xmlns:ds="http://schemas.openxmlformats.org/officeDocument/2006/customXml" ds:itemID="{3B82AFA2-97F6-4DC8-9B6F-EED0F50CE3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a1ef0dde-8803-4704-abf9-a459a03003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249B9B-970E-4A04-941B-882C4B5EAE46}">
  <ds:schemaRefs>
    <ds:schemaRef ds:uri="http://schemas.microsoft.com/sharepoint/events"/>
  </ds:schemaRefs>
</ds:datastoreItem>
</file>

<file path=customXml/itemProps4.xml><?xml version="1.0" encoding="utf-8"?>
<ds:datastoreItem xmlns:ds="http://schemas.openxmlformats.org/officeDocument/2006/customXml" ds:itemID="{4D129306-0A14-41FA-9624-42ABCAEDFA36}">
  <ds:schemaRefs>
    <ds:schemaRef ds:uri="http://schemas.microsoft.com/office/2006/documentManagement/types"/>
    <ds:schemaRef ds:uri="a1ef0dde-8803-4704-abf9-a459a03003ff"/>
    <ds:schemaRef ds:uri="http://purl.org/dc/elements/1.1/"/>
    <ds:schemaRef ds:uri="http://schemas.microsoft.com/office/infopath/2007/PartnerControls"/>
    <ds:schemaRef ds:uri="http://purl.org/dc/terms/"/>
    <ds:schemaRef ds:uri="http://schemas.microsoft.com/office/2006/metadata/properties"/>
    <ds:schemaRef ds:uri="d54cbe69-32bd-412a-b004-9152f949605e"/>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4255</TotalTime>
  <Words>1993</Words>
  <Application>Microsoft Office PowerPoint</Application>
  <PresentationFormat>Widescreen</PresentationFormat>
  <Paragraphs>289</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2022_CCO_Template</vt:lpstr>
      <vt:lpstr>CHRYSALIS-2: Update of Amivantamab + Lazertinib in EGFR-Mutant NSCLC After Progression on Osimertinib and Chemotherapy</vt:lpstr>
      <vt:lpstr>About These Slides</vt:lpstr>
      <vt:lpstr>CHRYSALIS-2 Cohort A Update: Background</vt:lpstr>
      <vt:lpstr>CHRYSALIS-2 Cohort A Update: Study Design</vt:lpstr>
      <vt:lpstr>CHRYSALIS-2 Cohort A Update: Baseline Characteristics</vt:lpstr>
      <vt:lpstr>CHRYSALIS-2 Cohort A Update: Efficacy Summary</vt:lpstr>
      <vt:lpstr>CHRYSALIS-2 Cohort A Update: BICR-Assessed ORR by Prior Therapy</vt:lpstr>
      <vt:lpstr>CHRYSALIS-2 Cohort A Update: Safety</vt:lpstr>
      <vt:lpstr>CHRYSALIS-2 Cohort A Update: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CHRYSALIS-2: Update of Amivantamab + Lazertinib in EGFR-Mutant NSCLC After Progression on Osimertinib and Chemotherapy</dc:title>
  <dc:creator>Timothy Quill</dc:creator>
  <cp:lastModifiedBy>Jessica Buckley</cp:lastModifiedBy>
  <cp:revision>79</cp:revision>
  <dcterms:created xsi:type="dcterms:W3CDTF">2022-06-02T23:20:10Z</dcterms:created>
  <dcterms:modified xsi:type="dcterms:W3CDTF">2022-06-14T17:56:45Z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0x0101005E46796EA9F65C44A0D21C7A7326D180</vt:lpwstr>
  </property>
  <property fmtid="{D5CDD505-2E9C-101B-9397-08002B2CF9AE}" pid="3" name="_dlc_DocIdItemGuid">
    <vt:lpwstr>d656d124-9f21-4102-b9a2-bdb8d62976c8</vt:lpwstr>
  </property>
</Properties>
</file>