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560" r:id="rId8"/>
    <p:sldId id="547" r:id="rId9"/>
    <p:sldId id="556" r:id="rId10"/>
    <p:sldId id="548" r:id="rId11"/>
    <p:sldId id="549" r:id="rId12"/>
    <p:sldId id="557" r:id="rId13"/>
    <p:sldId id="563" r:id="rId14"/>
    <p:sldId id="564" r:id="rId15"/>
    <p:sldId id="561" r:id="rId16"/>
    <p:sldId id="559" r:id="rId17"/>
    <p:sldId id="55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15"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30" clrIdx="16">
    <p:extLst>
      <p:ext uri="{19B8F6BF-5375-455C-9EA6-DF929625EA0E}">
        <p15:presenceInfo xmlns:p15="http://schemas.microsoft.com/office/powerpoint/2012/main" userId="S::vcarter@clinicaloptions.com::9ce73b1e-6b1e-4cab-b34f-91637f33dd50" providerId="AD"/>
      </p:ext>
    </p:extLst>
  </p:cmAuthor>
  <p:cmAuthor id="18" name="mbecker@clinicaloptions.com" initials="m" lastIdx="14" clrIdx="17">
    <p:extLst>
      <p:ext uri="{19B8F6BF-5375-455C-9EA6-DF929625EA0E}">
        <p15:presenceInfo xmlns:p15="http://schemas.microsoft.com/office/powerpoint/2012/main" userId="mbecker@clinicaloptions.com" providerId="None"/>
      </p:ext>
    </p:extLst>
  </p:cmAuthor>
  <p:cmAuthor id="19" name="CLINICALOPTIONS\krosenthal" initials="C" lastIdx="3" clrIdx="18">
    <p:extLst>
      <p:ext uri="{19B8F6BF-5375-455C-9EA6-DF929625EA0E}">
        <p15:presenceInfo xmlns:p15="http://schemas.microsoft.com/office/powerpoint/2012/main" userId="CLINICALOPTIONS\krosenthal" providerId="None"/>
      </p:ext>
    </p:extLst>
  </p:cmAuthor>
  <p:cmAuthor id="20" name="Christy Seals" initials="CS" lastIdx="3"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1B3E29-B8B9-4A75-B3AA-839A23E7756C}" v="45" dt="2023-10-31T13:04:49.691"/>
    <p1510:client id="{7BE1D905-413A-41CC-80E4-6656A67F9EDD}" v="62" dt="2023-10-31T19:25:36.32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27" autoAdjust="0"/>
    <p:restoredTop sz="95763" autoAdjust="0"/>
  </p:normalViewPr>
  <p:slideViewPr>
    <p:cSldViewPr snapToGrid="0">
      <p:cViewPr varScale="1">
        <p:scale>
          <a:sx n="64" d="100"/>
          <a:sy n="64" d="100"/>
        </p:scale>
        <p:origin x="960" y="78"/>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458538385826774E-2"/>
          <c:y val="7.3038271317590331E-2"/>
          <c:w val="0.93635396161417328"/>
          <c:h val="0.69127666714338731"/>
        </c:manualLayout>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4.6874999999999998E-3"/>
                  <c:y val="-2.3986057324251391E-2"/>
                </c:manualLayout>
              </c:layout>
              <c:tx>
                <c:rich>
                  <a:bodyPr/>
                  <a:lstStyle/>
                  <a:p>
                    <a:fld id="{846C3046-3D9E-44D3-833F-092941F8099C}" type="VALUE">
                      <a:rPr lang="en-US" smtClean="0"/>
                      <a:pPr/>
                      <a:t>[VALUE]</a:t>
                    </a:fld>
                    <a:br>
                      <a:rPr lang="en-US" dirty="0"/>
                    </a:br>
                    <a:r>
                      <a:rPr lang="en-US" dirty="0"/>
                      <a:t>(n = 30)</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B64D-4346-ABA1-8401D7B73F41}"/>
                </c:ext>
              </c:extLst>
            </c:dLbl>
            <c:dLbl>
              <c:idx val="1"/>
              <c:layout>
                <c:manualLayout>
                  <c:x val="0"/>
                  <c:y val="1.8659872930588437E-2"/>
                </c:manualLayout>
              </c:layout>
              <c:tx>
                <c:rich>
                  <a:bodyPr/>
                  <a:lstStyle/>
                  <a:p>
                    <a:fld id="{F5C1D761-7C58-41CD-8313-0934AD1BC590}" type="VALUE">
                      <a:rPr lang="en-US" smtClean="0"/>
                      <a:pPr/>
                      <a:t>[VALUE]</a:t>
                    </a:fld>
                    <a:br>
                      <a:rPr lang="en-US" dirty="0"/>
                    </a:br>
                    <a:r>
                      <a:rPr lang="en-US" dirty="0"/>
                      <a:t>(n = 13)</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B64D-4346-ABA1-8401D7B73F41}"/>
                </c:ext>
              </c:extLst>
            </c:dLbl>
            <c:dLbl>
              <c:idx val="2"/>
              <c:layout>
                <c:manualLayout>
                  <c:x val="0"/>
                  <c:y val="-9.3030625092891499E-3"/>
                </c:manualLayout>
              </c:layout>
              <c:tx>
                <c:rich>
                  <a:bodyPr/>
                  <a:lstStyle/>
                  <a:p>
                    <a:fld id="{C1479F71-5E27-494E-8B74-2EAEB2F2E61C}" type="VALUE">
                      <a:rPr lang="en-US" smtClean="0"/>
                      <a:pPr/>
                      <a:t>[VALUE]</a:t>
                    </a:fld>
                    <a:br>
                      <a:rPr lang="en-US" dirty="0"/>
                    </a:br>
                    <a:r>
                      <a:rPr lang="en-US" dirty="0"/>
                      <a:t>(n = 14)</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B64D-4346-ABA1-8401D7B73F41}"/>
                </c:ext>
              </c:extLst>
            </c:dLbl>
            <c:dLbl>
              <c:idx val="3"/>
              <c:delete val="1"/>
              <c:extLst>
                <c:ext xmlns:c15="http://schemas.microsoft.com/office/drawing/2012/chart" uri="{CE6537A1-D6FC-4f65-9D91-7224C49458BB}"/>
                <c:ext xmlns:c16="http://schemas.microsoft.com/office/drawing/2014/chart" uri="{C3380CC4-5D6E-409C-BE32-E72D297353CC}">
                  <c16:uniqueId val="{00000000-935F-4E80-92A7-740702DAE6E1}"/>
                </c:ext>
              </c:extLst>
            </c:dLbl>
            <c:spPr>
              <a:noFill/>
              <a:ln>
                <a:noFill/>
              </a:ln>
              <a:effectLst/>
            </c:spPr>
            <c:txPr>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numCache>
            </c:numRef>
          </c:cat>
          <c:val>
            <c:numRef>
              <c:f>Sheet1!$B$2:$B$5</c:f>
              <c:numCache>
                <c:formatCode>General</c:formatCode>
                <c:ptCount val="4"/>
                <c:pt idx="0">
                  <c:v>28.8</c:v>
                </c:pt>
                <c:pt idx="1">
                  <c:v>29.5</c:v>
                </c:pt>
                <c:pt idx="2">
                  <c:v>24.1</c:v>
                </c:pt>
                <c:pt idx="3">
                  <c:v>0</c:v>
                </c:pt>
              </c:numCache>
            </c:numRef>
          </c:val>
          <c:extLst>
            <c:ext xmlns:c16="http://schemas.microsoft.com/office/drawing/2014/chart" uri="{C3380CC4-5D6E-409C-BE32-E72D297353CC}">
              <c16:uniqueId val="{00000000-B64D-4346-ABA1-8401D7B73F41}"/>
            </c:ext>
          </c:extLst>
        </c:ser>
        <c:ser>
          <c:idx val="1"/>
          <c:order val="1"/>
          <c:tx>
            <c:strRef>
              <c:f>Sheet1!$C$1</c:f>
              <c:strCache>
                <c:ptCount val="1"/>
                <c:pt idx="0">
                  <c:v>Series 2</c:v>
                </c:pt>
              </c:strCache>
            </c:strRef>
          </c:tx>
          <c:spPr>
            <a:solidFill>
              <a:schemeClr val="accent2"/>
            </a:solidFill>
            <a:ln>
              <a:noFill/>
            </a:ln>
            <a:effectLst/>
          </c:spPr>
          <c:invertIfNegative val="0"/>
          <c:dLbls>
            <c:dLbl>
              <c:idx val="0"/>
              <c:tx>
                <c:rich>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fld id="{B3F2F69C-8835-4737-A5D4-9F799DC76154}" type="VALUE">
                      <a:rPr lang="en-US" b="1" smtClean="0"/>
                      <a:pPr>
                        <a:lnSpc>
                          <a:spcPts val="1400"/>
                        </a:lnSpc>
                        <a:defRPr sz="1400" b="1"/>
                      </a:pPr>
                      <a:t>[VALUE]</a:t>
                    </a:fld>
                    <a:br>
                      <a:rPr lang="en-US" b="1" dirty="0"/>
                    </a:br>
                    <a:r>
                      <a:rPr lang="en-US" b="1" dirty="0"/>
                      <a:t>(n = 17)</a:t>
                    </a:r>
                  </a:p>
                </c:rich>
              </c:tx>
              <c:spPr>
                <a:noFill/>
                <a:ln>
                  <a:noFill/>
                </a:ln>
                <a:effectLst/>
              </c:spPr>
              <c:txPr>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64D-4346-ABA1-8401D7B73F41}"/>
                </c:ext>
              </c:extLst>
            </c:dLbl>
            <c:dLbl>
              <c:idx val="1"/>
              <c:tx>
                <c:rich>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fld id="{19FDE2B4-5553-4E4B-8C76-CE1B91DF7E13}" type="VALUE">
                      <a:rPr lang="en-US" b="1" smtClean="0"/>
                      <a:pPr>
                        <a:lnSpc>
                          <a:spcPts val="1400"/>
                        </a:lnSpc>
                        <a:defRPr sz="1400" b="1"/>
                      </a:pPr>
                      <a:t>[VALUE]</a:t>
                    </a:fld>
                    <a:endParaRPr lang="en-US" b="1" dirty="0"/>
                  </a:p>
                  <a:p>
                    <a:pPr>
                      <a:lnSpc>
                        <a:spcPts val="1400"/>
                      </a:lnSpc>
                      <a:defRPr sz="1400" b="1"/>
                    </a:pPr>
                    <a:r>
                      <a:rPr lang="en-US" b="1" dirty="0"/>
                      <a:t>(n = 7)</a:t>
                    </a:r>
                  </a:p>
                </c:rich>
              </c:tx>
              <c:spPr>
                <a:noFill/>
                <a:ln>
                  <a:noFill/>
                </a:ln>
                <a:effectLst/>
              </c:spPr>
              <c:txPr>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64D-4346-ABA1-8401D7B73F41}"/>
                </c:ext>
              </c:extLst>
            </c:dLbl>
            <c:dLbl>
              <c:idx val="2"/>
              <c:layout>
                <c:manualLayout>
                  <c:x val="-1.4035241275191185E-3"/>
                  <c:y val="1.831354942798195E-2"/>
                </c:manualLayout>
              </c:layout>
              <c:tx>
                <c:rich>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solidFill>
                        <a:latin typeface="+mn-lt"/>
                        <a:ea typeface="+mn-ea"/>
                        <a:cs typeface="+mn-cs"/>
                      </a:defRPr>
                    </a:pPr>
                    <a:fld id="{82CAC85B-21A3-4717-A764-2CA9A59047A5}" type="VALUE">
                      <a:rPr lang="en-US" b="1" smtClean="0">
                        <a:solidFill>
                          <a:schemeClr val="tx1"/>
                        </a:solidFill>
                      </a:rPr>
                      <a:pPr>
                        <a:lnSpc>
                          <a:spcPts val="1400"/>
                        </a:lnSpc>
                        <a:defRPr sz="1400" b="1">
                          <a:solidFill>
                            <a:schemeClr val="tx1"/>
                          </a:solidFill>
                        </a:defRPr>
                      </a:pPr>
                      <a:t>[VALUE]</a:t>
                    </a:fld>
                    <a:r>
                      <a:rPr lang="en-US" b="1" baseline="0" dirty="0">
                        <a:solidFill>
                          <a:schemeClr val="tx1"/>
                        </a:solidFill>
                      </a:rPr>
                      <a:t> </a:t>
                    </a:r>
                    <a:r>
                      <a:rPr lang="en-US" b="1" dirty="0">
                        <a:solidFill>
                          <a:schemeClr val="tx1"/>
                        </a:solidFill>
                      </a:rPr>
                      <a:t>(n=2)</a:t>
                    </a:r>
                  </a:p>
                </c:rich>
              </c:tx>
              <c:spPr>
                <a:noFill/>
                <a:ln>
                  <a:noFill/>
                </a:ln>
                <a:effectLst/>
              </c:spPr>
              <c:txPr>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B64D-4346-ABA1-8401D7B73F41}"/>
                </c:ext>
              </c:extLst>
            </c:dLbl>
            <c:dLbl>
              <c:idx val="3"/>
              <c:layout>
                <c:manualLayout>
                  <c:x val="-1.1458200967217994E-16"/>
                  <c:y val="3.1136399114234411E-3"/>
                </c:manualLayout>
              </c:layout>
              <c:tx>
                <c:rich>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fld id="{3ED26E0D-7EA2-45E1-AE51-8C241D7A2E92}" type="VALUE">
                      <a:rPr lang="en-US" b="1" smtClean="0"/>
                      <a:pPr>
                        <a:lnSpc>
                          <a:spcPts val="1400"/>
                        </a:lnSpc>
                        <a:defRPr sz="1400" b="1"/>
                      </a:pPr>
                      <a:t>[VALUE]</a:t>
                    </a:fld>
                    <a:br>
                      <a:rPr lang="en-US" b="1" dirty="0"/>
                    </a:br>
                    <a:r>
                      <a:rPr lang="en-US" b="1" dirty="0"/>
                      <a:t>(n = 3)</a:t>
                    </a:r>
                  </a:p>
                </c:rich>
              </c:tx>
              <c:spPr>
                <a:noFill/>
                <a:ln>
                  <a:noFill/>
                </a:ln>
                <a:effectLst/>
              </c:spPr>
              <c:txPr>
                <a:bodyPr rot="0" spcFirstLastPara="1" vertOverflow="ellipsis" vert="horz" wrap="square" lIns="38100" tIns="19050" rIns="38100" bIns="19050" anchor="ctr" anchorCtr="1">
                  <a:spAutoFit/>
                </a:bodyPr>
                <a:lstStyle/>
                <a:p>
                  <a:pPr>
                    <a:lnSpc>
                      <a:spcPts val="1400"/>
                    </a:lnSpc>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64D-4346-ABA1-8401D7B73F4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numCache>
            </c:numRef>
          </c:cat>
          <c:val>
            <c:numRef>
              <c:f>Sheet1!$C$2:$C$5</c:f>
              <c:numCache>
                <c:formatCode>General</c:formatCode>
                <c:ptCount val="4"/>
                <c:pt idx="0">
                  <c:v>16.3</c:v>
                </c:pt>
                <c:pt idx="1">
                  <c:v>15.9</c:v>
                </c:pt>
                <c:pt idx="2">
                  <c:v>3.4</c:v>
                </c:pt>
                <c:pt idx="3">
                  <c:v>12</c:v>
                </c:pt>
              </c:numCache>
            </c:numRef>
          </c:val>
          <c:extLst>
            <c:ext xmlns:c16="http://schemas.microsoft.com/office/drawing/2014/chart" uri="{C3380CC4-5D6E-409C-BE32-E72D297353CC}">
              <c16:uniqueId val="{00000001-B64D-4346-ABA1-8401D7B73F41}"/>
            </c:ext>
          </c:extLst>
        </c:ser>
        <c:dLbls>
          <c:showLegendKey val="0"/>
          <c:showVal val="0"/>
          <c:showCatName val="0"/>
          <c:showSerName val="0"/>
          <c:showPercent val="0"/>
          <c:showBubbleSize val="0"/>
        </c:dLbls>
        <c:gapWidth val="150"/>
        <c:overlap val="100"/>
        <c:axId val="340651007"/>
        <c:axId val="205441695"/>
      </c:barChart>
      <c:catAx>
        <c:axId val="340651007"/>
        <c:scaling>
          <c:orientation val="minMax"/>
        </c:scaling>
        <c:delete val="0"/>
        <c:axPos val="b"/>
        <c:numFmt formatCode="General" sourceLinked="1"/>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441695"/>
        <c:crosses val="autoZero"/>
        <c:auto val="1"/>
        <c:lblAlgn val="ctr"/>
        <c:lblOffset val="100"/>
        <c:noMultiLvlLbl val="0"/>
      </c:catAx>
      <c:valAx>
        <c:axId val="205441695"/>
        <c:scaling>
          <c:orientation val="minMax"/>
        </c:scaling>
        <c:delete val="0"/>
        <c:axPos val="l"/>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34065100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brain metastases; CNS, central nervous system; T-DXd, trastuzumab deruxtecan.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98007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brain metastases; T-DM1, trastuzumab emtansine; T-DXd, trastuzumab deruxtecan.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468735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BM, brain metastases; CNS, central nervous system; CR, complete response; IC-DoR, intracranial duration of response; IC-ORR, intracranial objective response rate; PFS, progression-free survival; PR, partial response; RECIST, Response Evaluation Criteria in Solid Tumors; ; T-DM1, trastuzumab emtansine; T-DXd, trastuzumab deruxtecan; TPC, treatment of physician’s choice.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961532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brain metastases; HR, hormone receptor; IHC, immunohistochemistry; T-DXd, trastuzumab deruxtecan.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57827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brain metastases; RT, radiation therapy; T-DM1, trastuzumab emtansine; T-DXd, trastuzumab deruxtecan;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72896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brain metastases; CR, complete response; IC-DoR, IC-DoR, intracranial duration of response; IC-ORR, intracranial objective response rate; NA, not applicable; NE, not evaluable; ORR, objective response rate; PD, progressive disease; PR, partial response; SD, stable disease; T-DXd, trastuzumab deruxtecan.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68426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BM, brain metastases; CNS, central nervous system; m, median; PFS, progression-free survival; T-DXd, trastuzumab deruxtecan.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669115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BM, brain metastases; PD, progressive disease; T-DXd, trastuzumab deruxtecan.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14759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brain metastases; T-DXd, trastuzumab deruxtecan; TEAE, treatment-emergent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549032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brain metastases; CNS, central nervous system; IC-ORR, intracranial objective response rate; PFS, progression-free survival; T-DXd, trastuzumab deruxtecan.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945490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Trastuzumab Deruxtecan for Brain Metastases in HER2-Positive Metastatic Breast Cancer: A Pooled Analysis of DESTINY-Breast01, 02, and 03 Trials</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101850"/>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T-DXd in Brain Metastases: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T-DXd received approval for use in patients with HER2-positive unresectable or metastatic breast cancer with 1 or more prior anti-HER2</a:t>
            </a:r>
            <a:r>
              <a:rPr lang="en-US" sz="2400" dirty="0">
                <a:cs typeface="Calibri" panose="020F0502020204030204" pitchFamily="34" charset="0"/>
              </a:rPr>
              <a:t>‒</a:t>
            </a:r>
            <a:r>
              <a:rPr lang="en-US" sz="2400" dirty="0"/>
              <a:t>based regimens based on results from DESTINY-Breast03 trial</a:t>
            </a:r>
            <a:r>
              <a:rPr lang="en-US" sz="2400" baseline="30000" dirty="0"/>
              <a:t>1</a:t>
            </a:r>
            <a:endParaRPr lang="en-US" sz="2400" dirty="0"/>
          </a:p>
          <a:p>
            <a:r>
              <a:rPr lang="en-US" sz="2400" dirty="0"/>
              <a:t>Efficacy of T-DXd in patients with BM is not completely understood</a:t>
            </a:r>
            <a:endParaRPr lang="en-US" sz="2400" baseline="30000" dirty="0"/>
          </a:p>
          <a:p>
            <a:r>
              <a:rPr lang="en-US" sz="2400" dirty="0"/>
              <a:t>This exploratory pooled analysis was undertaken to characterize patients with BM at baseline enrolled on 3 clinical trials of T-DXd and to compare efficacy and safety of T-DXd vs other HER2-directed therapy in this population</a:t>
            </a:r>
            <a:r>
              <a:rPr lang="en-US" sz="2400" baseline="30000" dirty="0"/>
              <a:t>2</a:t>
            </a:r>
            <a:r>
              <a:rPr lang="en-US" sz="2400" dirty="0"/>
              <a:t> </a:t>
            </a:r>
          </a:p>
          <a:p>
            <a:pPr lvl="1"/>
            <a:r>
              <a:rPr lang="en-US" sz="2200" dirty="0"/>
              <a:t>Treated/stable BM: patients have previously received CNS-directed therapy and </a:t>
            </a:r>
            <a:br>
              <a:rPr lang="en-US" sz="2200" dirty="0"/>
            </a:br>
            <a:r>
              <a:rPr lang="en-US" sz="2200" dirty="0"/>
              <a:t>CNS disease is stable</a:t>
            </a:r>
          </a:p>
          <a:p>
            <a:pPr lvl="1"/>
            <a:r>
              <a:rPr lang="en-US" sz="2200" dirty="0"/>
              <a:t>Untreated/active BM: patients with new or progressive BM not treated with</a:t>
            </a:r>
            <a:br>
              <a:rPr lang="en-US" sz="2200" dirty="0"/>
            </a:br>
            <a:r>
              <a:rPr lang="en-US" sz="2200" dirty="0"/>
              <a:t>CNS-directed therapy since documented progression</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197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Cortes. NEJM. 2022;386:1143. 2. Hurvitz. ESMO 2023. Abstr 377O.</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T-DXd in Brain Metastases: Overview of Included Trials </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197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Modi. NEJM. 2020;382:610. 2. Andre. Lancet. 2023;401:1773. 3. Cortes. NEJM. 2022;386:1143. </a:t>
            </a:r>
          </a:p>
        </p:txBody>
      </p:sp>
      <p:graphicFrame>
        <p:nvGraphicFramePr>
          <p:cNvPr id="6" name="Group 3">
            <a:extLst>
              <a:ext uri="{FF2B5EF4-FFF2-40B4-BE49-F238E27FC236}">
                <a16:creationId xmlns:a16="http://schemas.microsoft.com/office/drawing/2014/main" id="{C3DE589F-4FC0-367D-BAA3-E61127DF159F}"/>
              </a:ext>
            </a:extLst>
          </p:cNvPr>
          <p:cNvGraphicFramePr>
            <a:graphicFrameLocks/>
          </p:cNvGraphicFramePr>
          <p:nvPr>
            <p:extLst>
              <p:ext uri="{D42A27DB-BD31-4B8C-83A1-F6EECF244321}">
                <p14:modId xmlns:p14="http://schemas.microsoft.com/office/powerpoint/2010/main" val="3425412830"/>
              </p:ext>
            </p:extLst>
          </p:nvPr>
        </p:nvGraphicFramePr>
        <p:xfrm>
          <a:off x="723900" y="1603375"/>
          <a:ext cx="10755313" cy="3383360"/>
        </p:xfrm>
        <a:graphic>
          <a:graphicData uri="http://schemas.openxmlformats.org/drawingml/2006/table">
            <a:tbl>
              <a:tblPr/>
              <a:tblGrid>
                <a:gridCol w="1772710">
                  <a:extLst>
                    <a:ext uri="{9D8B030D-6E8A-4147-A177-3AD203B41FA5}">
                      <a16:colId xmlns:a16="http://schemas.microsoft.com/office/drawing/2014/main" val="20000"/>
                    </a:ext>
                  </a:extLst>
                </a:gridCol>
                <a:gridCol w="2994201">
                  <a:extLst>
                    <a:ext uri="{9D8B030D-6E8A-4147-A177-3AD203B41FA5}">
                      <a16:colId xmlns:a16="http://schemas.microsoft.com/office/drawing/2014/main" val="20001"/>
                    </a:ext>
                  </a:extLst>
                </a:gridCol>
                <a:gridCol w="2994201">
                  <a:extLst>
                    <a:ext uri="{9D8B030D-6E8A-4147-A177-3AD203B41FA5}">
                      <a16:colId xmlns:a16="http://schemas.microsoft.com/office/drawing/2014/main" val="20002"/>
                    </a:ext>
                  </a:extLst>
                </a:gridCol>
                <a:gridCol w="2994201">
                  <a:extLst>
                    <a:ext uri="{9D8B030D-6E8A-4147-A177-3AD203B41FA5}">
                      <a16:colId xmlns:a16="http://schemas.microsoft.com/office/drawing/2014/main" val="913620793"/>
                    </a:ext>
                  </a:extLst>
                </a:gridCol>
              </a:tblGrid>
              <a:tr h="13277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DESTINY-Breast01</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DESTINY-Breast02</a:t>
                      </a:r>
                      <a:r>
                        <a:rPr kumimoji="0" lang="en-US" sz="1600" b="1" i="0" u="none" strike="noStrike" cap="none" normalizeH="0" baseline="30000" dirty="0">
                          <a:ln>
                            <a:noFill/>
                          </a:ln>
                          <a:solidFill>
                            <a:schemeClr val="tx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DESTINY-Breast03</a:t>
                      </a:r>
                      <a:r>
                        <a:rPr kumimoji="0" lang="en-US" sz="1600" b="1" i="0" u="none" strike="noStrike" cap="none" normalizeH="0" baseline="30000" dirty="0">
                          <a:ln>
                            <a:noFill/>
                          </a:ln>
                          <a:solidFill>
                            <a:schemeClr val="tx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27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phase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27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18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Previously treated with T-DM1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Previously treated with T-DM1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Previously treated with trastuzumab and taxane in metastatic or (neo)adjuvant setting with recurrence</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mo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1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BM eligibility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Asymptomatic and previously locally treated and stable BM; prior BM therapy within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60 days prohibited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Asymptomatic and previously treated/untreated BM*; prior</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BM therapy within 14 days of randomization prohibited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Asymptomatic and previously treated/untreated BM*; prior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BM therapy within 14 days of randomization prohibited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bl>
          </a:graphicData>
        </a:graphic>
      </p:graphicFrame>
      <p:sp>
        <p:nvSpPr>
          <p:cNvPr id="5" name="TextBox 4">
            <a:extLst>
              <a:ext uri="{FF2B5EF4-FFF2-40B4-BE49-F238E27FC236}">
                <a16:creationId xmlns:a16="http://schemas.microsoft.com/office/drawing/2014/main" id="{AC6A9662-FF30-0161-8C41-3A89AC10E813}"/>
              </a:ext>
            </a:extLst>
          </p:cNvPr>
          <p:cNvSpPr txBox="1"/>
          <p:nvPr/>
        </p:nvSpPr>
        <p:spPr bwMode="auto">
          <a:xfrm>
            <a:off x="601684" y="4986735"/>
            <a:ext cx="10454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kumimoji="0" lang="en-US" sz="1200" b="0" i="0" u="none" strike="noStrike" cap="none" normalizeH="0" baseline="0" dirty="0">
                <a:ln>
                  <a:noFill/>
                </a:ln>
                <a:solidFill>
                  <a:schemeClr val="bg2">
                    <a:lumMod val="10000"/>
                  </a:schemeClr>
                </a:solidFill>
                <a:effectLst/>
                <a:latin typeface="Calibri" panose="020F0502020204030204" pitchFamily="34" charset="0"/>
              </a:rPr>
              <a:t>*Protocol amendment to allow only patients with treated asymptomatic BM; patients with BM at baseline represent both treated/stable and untreated/active BM.</a:t>
            </a:r>
          </a:p>
        </p:txBody>
      </p:sp>
    </p:spTree>
    <p:extLst>
      <p:ext uri="{BB962C8B-B14F-4D97-AF65-F5344CB8AC3E}">
        <p14:creationId xmlns:p14="http://schemas.microsoft.com/office/powerpoint/2010/main" val="3010205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T-DXd in Brain Metastases: Study Design</a:t>
            </a:r>
          </a:p>
        </p:txBody>
      </p:sp>
      <p:sp>
        <p:nvSpPr>
          <p:cNvPr id="6" name="Content Placeholder 4">
            <a:extLst>
              <a:ext uri="{FF2B5EF4-FFF2-40B4-BE49-F238E27FC236}">
                <a16:creationId xmlns:a16="http://schemas.microsoft.com/office/drawing/2014/main" id="{C13E64BC-0313-41C5-CE18-357C699BD269}"/>
              </a:ext>
            </a:extLst>
          </p:cNvPr>
          <p:cNvSpPr>
            <a:spLocks noGrp="1"/>
          </p:cNvSpPr>
          <p:nvPr>
            <p:ph idx="1"/>
          </p:nvPr>
        </p:nvSpPr>
        <p:spPr/>
        <p:txBody>
          <a:bodyPr/>
          <a:lstStyle/>
          <a:p>
            <a:pPr>
              <a:spcAft>
                <a:spcPts val="0"/>
              </a:spcAft>
            </a:pPr>
            <a:r>
              <a:rPr lang="en-US" sz="2000" dirty="0"/>
              <a:t>Retrospective, exploratory pooled analysis of 3 trials of T-DXd</a:t>
            </a:r>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r>
              <a:rPr lang="en-US" sz="2000" b="0" dirty="0">
                <a:solidFill>
                  <a:schemeClr val="bg1"/>
                </a:solidFill>
                <a:latin typeface="Calibri" panose="020F0502020204030204" pitchFamily="34" charset="0"/>
                <a:cs typeface="Calibri" panose="020F0502020204030204" pitchFamily="34" charset="0"/>
              </a:rPr>
              <a:t>BM, non-BM pools determined by BICR at baseline using mandatory brain CT/MRI screening</a:t>
            </a:r>
          </a:p>
          <a:p>
            <a:pPr>
              <a:spcAft>
                <a:spcPts val="0"/>
              </a:spcAft>
            </a:pPr>
            <a:endParaRPr lang="en-US" sz="2000" dirty="0"/>
          </a:p>
          <a:p>
            <a:pPr marL="0" indent="0">
              <a:spcAft>
                <a:spcPts val="0"/>
              </a:spcAft>
              <a:buNone/>
            </a:pPr>
            <a:br>
              <a:rPr lang="en-US" sz="2000" dirty="0"/>
            </a:b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marL="0" indent="0">
              <a:spcAft>
                <a:spcPts val="0"/>
              </a:spcAft>
              <a:buNone/>
            </a:pPr>
            <a:endParaRPr lang="en-US" sz="2000" dirty="0"/>
          </a:p>
          <a:p>
            <a:pPr marL="0" indent="0">
              <a:spcAft>
                <a:spcPts val="0"/>
              </a:spcAft>
              <a:buNone/>
            </a:pPr>
            <a:endParaRPr lang="en-US" sz="2000" dirty="0"/>
          </a:p>
        </p:txBody>
      </p:sp>
      <p:sp>
        <p:nvSpPr>
          <p:cNvPr id="5" name="Text Box 11">
            <a:extLst>
              <a:ext uri="{FF2B5EF4-FFF2-40B4-BE49-F238E27FC236}">
                <a16:creationId xmlns:a16="http://schemas.microsoft.com/office/drawing/2014/main" id="{13B42ADD-5309-B653-C90A-6AC2AEE8A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ESMO 2023. Abstr 377O.</a:t>
            </a:r>
          </a:p>
        </p:txBody>
      </p:sp>
      <p:sp>
        <p:nvSpPr>
          <p:cNvPr id="8" name="Rectangle 49">
            <a:extLst>
              <a:ext uri="{FF2B5EF4-FFF2-40B4-BE49-F238E27FC236}">
                <a16:creationId xmlns:a16="http://schemas.microsoft.com/office/drawing/2014/main" id="{2AF06490-F3B9-D048-DC00-0EE340043B6E}"/>
              </a:ext>
            </a:extLst>
          </p:cNvPr>
          <p:cNvSpPr>
            <a:spLocks noChangeArrowheads="1"/>
          </p:cNvSpPr>
          <p:nvPr/>
        </p:nvSpPr>
        <p:spPr bwMode="auto">
          <a:xfrm>
            <a:off x="3011285" y="1988139"/>
            <a:ext cx="2567712" cy="6598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1" dirty="0">
                <a:solidFill>
                  <a:srgbClr val="FFFFFF"/>
                </a:solidFill>
                <a:latin typeface="Calibri" panose="020F0502020204030204" pitchFamily="34" charset="0"/>
                <a:cs typeface="+mn-cs"/>
              </a:rPr>
              <a:t>T-DXd</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Total: N = 184</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With BM: n = 19</a:t>
            </a:r>
          </a:p>
        </p:txBody>
      </p:sp>
      <p:sp>
        <p:nvSpPr>
          <p:cNvPr id="3" name="TextBox 2">
            <a:extLst>
              <a:ext uri="{FF2B5EF4-FFF2-40B4-BE49-F238E27FC236}">
                <a16:creationId xmlns:a16="http://schemas.microsoft.com/office/drawing/2014/main" id="{C8708307-0A2C-A73A-822F-99B21C6CABF8}"/>
              </a:ext>
            </a:extLst>
          </p:cNvPr>
          <p:cNvSpPr txBox="1"/>
          <p:nvPr/>
        </p:nvSpPr>
        <p:spPr bwMode="auto">
          <a:xfrm>
            <a:off x="937548" y="2145163"/>
            <a:ext cx="190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DESTINY-Breast01</a:t>
            </a:r>
          </a:p>
        </p:txBody>
      </p:sp>
      <p:sp>
        <p:nvSpPr>
          <p:cNvPr id="4" name="Rectangle 49">
            <a:extLst>
              <a:ext uri="{FF2B5EF4-FFF2-40B4-BE49-F238E27FC236}">
                <a16:creationId xmlns:a16="http://schemas.microsoft.com/office/drawing/2014/main" id="{956BC2BC-9B4E-1CE7-755D-DFFDE73F1867}"/>
              </a:ext>
            </a:extLst>
          </p:cNvPr>
          <p:cNvSpPr>
            <a:spLocks noChangeArrowheads="1"/>
          </p:cNvSpPr>
          <p:nvPr/>
        </p:nvSpPr>
        <p:spPr bwMode="auto">
          <a:xfrm>
            <a:off x="3001637" y="2817528"/>
            <a:ext cx="2567712" cy="6598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1" dirty="0">
                <a:solidFill>
                  <a:srgbClr val="FFFFFF"/>
                </a:solidFill>
                <a:latin typeface="Calibri" panose="020F0502020204030204" pitchFamily="34" charset="0"/>
                <a:cs typeface="+mn-cs"/>
              </a:rPr>
              <a:t>T-DXd</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Total: N = 406</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With BM: n = 83</a:t>
            </a:r>
          </a:p>
        </p:txBody>
      </p:sp>
      <p:sp>
        <p:nvSpPr>
          <p:cNvPr id="13" name="TextBox 12">
            <a:extLst>
              <a:ext uri="{FF2B5EF4-FFF2-40B4-BE49-F238E27FC236}">
                <a16:creationId xmlns:a16="http://schemas.microsoft.com/office/drawing/2014/main" id="{C3277D98-A1E8-D68E-F033-CE9836685BC2}"/>
              </a:ext>
            </a:extLst>
          </p:cNvPr>
          <p:cNvSpPr txBox="1"/>
          <p:nvPr/>
        </p:nvSpPr>
        <p:spPr bwMode="auto">
          <a:xfrm>
            <a:off x="937548" y="3295393"/>
            <a:ext cx="190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DESTINY-Breast02</a:t>
            </a:r>
          </a:p>
        </p:txBody>
      </p:sp>
      <p:sp>
        <p:nvSpPr>
          <p:cNvPr id="17" name="Rectangle 49">
            <a:extLst>
              <a:ext uri="{FF2B5EF4-FFF2-40B4-BE49-F238E27FC236}">
                <a16:creationId xmlns:a16="http://schemas.microsoft.com/office/drawing/2014/main" id="{734599F5-5E5B-D9BE-0B09-A273546C739F}"/>
              </a:ext>
            </a:extLst>
          </p:cNvPr>
          <p:cNvSpPr>
            <a:spLocks noChangeArrowheads="1"/>
          </p:cNvSpPr>
          <p:nvPr/>
        </p:nvSpPr>
        <p:spPr bwMode="auto">
          <a:xfrm>
            <a:off x="3011285" y="3539349"/>
            <a:ext cx="2567712" cy="65989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1" dirty="0">
                <a:solidFill>
                  <a:srgbClr val="FFFFFF"/>
                </a:solidFill>
                <a:latin typeface="Calibri" panose="020F0502020204030204" pitchFamily="34" charset="0"/>
                <a:cs typeface="+mn-cs"/>
              </a:rPr>
              <a:t>TPC per label*</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Total: N = 202</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With BM: n = 41</a:t>
            </a:r>
          </a:p>
        </p:txBody>
      </p:sp>
      <p:sp>
        <p:nvSpPr>
          <p:cNvPr id="19" name="Left Brace 18">
            <a:extLst>
              <a:ext uri="{FF2B5EF4-FFF2-40B4-BE49-F238E27FC236}">
                <a16:creationId xmlns:a16="http://schemas.microsoft.com/office/drawing/2014/main" id="{346BD1E6-6C3B-38A2-9290-7469174A94D4}"/>
              </a:ext>
            </a:extLst>
          </p:cNvPr>
          <p:cNvSpPr/>
          <p:nvPr/>
        </p:nvSpPr>
        <p:spPr bwMode="auto">
          <a:xfrm>
            <a:off x="2766352" y="2766728"/>
            <a:ext cx="212801" cy="1442672"/>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0" name="Rectangle 49">
            <a:extLst>
              <a:ext uri="{FF2B5EF4-FFF2-40B4-BE49-F238E27FC236}">
                <a16:creationId xmlns:a16="http://schemas.microsoft.com/office/drawing/2014/main" id="{E0ECF423-733D-4DDC-F151-9734B1E9FE0A}"/>
              </a:ext>
            </a:extLst>
          </p:cNvPr>
          <p:cNvSpPr>
            <a:spLocks noChangeArrowheads="1"/>
          </p:cNvSpPr>
          <p:nvPr/>
        </p:nvSpPr>
        <p:spPr bwMode="auto">
          <a:xfrm>
            <a:off x="3038290" y="4367373"/>
            <a:ext cx="2567712" cy="6598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1" dirty="0">
                <a:solidFill>
                  <a:srgbClr val="FFFFFF"/>
                </a:solidFill>
                <a:latin typeface="Calibri" panose="020F0502020204030204" pitchFamily="34" charset="0"/>
                <a:cs typeface="+mn-cs"/>
              </a:rPr>
              <a:t>T-DXd</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Total: N = 261</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With BM: n = 46</a:t>
            </a:r>
          </a:p>
        </p:txBody>
      </p:sp>
      <p:sp>
        <p:nvSpPr>
          <p:cNvPr id="22" name="TextBox 21">
            <a:extLst>
              <a:ext uri="{FF2B5EF4-FFF2-40B4-BE49-F238E27FC236}">
                <a16:creationId xmlns:a16="http://schemas.microsoft.com/office/drawing/2014/main" id="{831C8143-831E-6B23-7657-93ECF78AAC2D}"/>
              </a:ext>
            </a:extLst>
          </p:cNvPr>
          <p:cNvSpPr txBox="1"/>
          <p:nvPr/>
        </p:nvSpPr>
        <p:spPr bwMode="auto">
          <a:xfrm>
            <a:off x="974201" y="4855398"/>
            <a:ext cx="190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DESTINY-Breast02</a:t>
            </a:r>
          </a:p>
        </p:txBody>
      </p:sp>
      <p:sp>
        <p:nvSpPr>
          <p:cNvPr id="23" name="Rectangle 49">
            <a:extLst>
              <a:ext uri="{FF2B5EF4-FFF2-40B4-BE49-F238E27FC236}">
                <a16:creationId xmlns:a16="http://schemas.microsoft.com/office/drawing/2014/main" id="{79C28C90-F91B-8227-5D56-6822C46FA026}"/>
              </a:ext>
            </a:extLst>
          </p:cNvPr>
          <p:cNvSpPr>
            <a:spLocks noChangeArrowheads="1"/>
          </p:cNvSpPr>
          <p:nvPr/>
        </p:nvSpPr>
        <p:spPr bwMode="auto">
          <a:xfrm>
            <a:off x="3047938" y="5089194"/>
            <a:ext cx="2567712" cy="65989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1" dirty="0">
                <a:solidFill>
                  <a:srgbClr val="FFFFFF"/>
                </a:solidFill>
                <a:latin typeface="Calibri" panose="020F0502020204030204" pitchFamily="34" charset="0"/>
                <a:cs typeface="+mn-cs"/>
              </a:rPr>
              <a:t>T-DM1</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Total: N = 263</a:t>
            </a:r>
          </a:p>
          <a:p>
            <a:pPr lvl="0" algn="ctr" eaLnBrk="1" fontAlgn="auto" hangingPunct="1">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mn-cs"/>
              </a:rPr>
              <a:t>With BM: n = 42</a:t>
            </a:r>
          </a:p>
        </p:txBody>
      </p:sp>
      <p:sp>
        <p:nvSpPr>
          <p:cNvPr id="25" name="Left Brace 24">
            <a:extLst>
              <a:ext uri="{FF2B5EF4-FFF2-40B4-BE49-F238E27FC236}">
                <a16:creationId xmlns:a16="http://schemas.microsoft.com/office/drawing/2014/main" id="{3B645480-5C3F-A841-7ECD-27BE4215ED37}"/>
              </a:ext>
            </a:extLst>
          </p:cNvPr>
          <p:cNvSpPr/>
          <p:nvPr/>
        </p:nvSpPr>
        <p:spPr bwMode="auto">
          <a:xfrm>
            <a:off x="2803005" y="4326733"/>
            <a:ext cx="212801" cy="1442672"/>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9" name="Rectangle 49">
            <a:extLst>
              <a:ext uri="{FF2B5EF4-FFF2-40B4-BE49-F238E27FC236}">
                <a16:creationId xmlns:a16="http://schemas.microsoft.com/office/drawing/2014/main" id="{CCCF5CC8-FE99-6FFA-E47B-83F21E0CD712}"/>
              </a:ext>
            </a:extLst>
          </p:cNvPr>
          <p:cNvSpPr>
            <a:spLocks noChangeArrowheads="1"/>
          </p:cNvSpPr>
          <p:nvPr/>
        </p:nvSpPr>
        <p:spPr bwMode="auto">
          <a:xfrm>
            <a:off x="6590771" y="1993878"/>
            <a:ext cx="2589944" cy="1647071"/>
          </a:xfrm>
          <a:prstGeom prst="rect">
            <a:avLst/>
          </a:prstGeom>
          <a:solidFill>
            <a:schemeClr val="accent1"/>
          </a:solidFill>
          <a:ln>
            <a:noFill/>
          </a:ln>
        </p:spPr>
        <p:txBody>
          <a:bodyPr wrap="none" anchor="t" anchorCtr="0"/>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endParaRPr lang="en-US" altLang="en-US" sz="1800" b="1" dirty="0">
              <a:solidFill>
                <a:srgbClr val="FFFFFF"/>
              </a:solidFill>
              <a:latin typeface="Calibri" panose="020F0502020204030204" pitchFamily="34" charset="0"/>
              <a:cs typeface="+mn-cs"/>
            </a:endParaRPr>
          </a:p>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T-DXd Pool</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Total: N = 851</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With BM: n = 148</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Without BM: n = 703</a:t>
            </a:r>
          </a:p>
        </p:txBody>
      </p:sp>
      <p:sp>
        <p:nvSpPr>
          <p:cNvPr id="30" name="Rectangle 49">
            <a:extLst>
              <a:ext uri="{FF2B5EF4-FFF2-40B4-BE49-F238E27FC236}">
                <a16:creationId xmlns:a16="http://schemas.microsoft.com/office/drawing/2014/main" id="{64B09421-CF3E-E509-1551-2D4D06EEF3BA}"/>
              </a:ext>
            </a:extLst>
          </p:cNvPr>
          <p:cNvSpPr>
            <a:spLocks noChangeArrowheads="1"/>
          </p:cNvSpPr>
          <p:nvPr/>
        </p:nvSpPr>
        <p:spPr bwMode="auto">
          <a:xfrm>
            <a:off x="6554118" y="3869294"/>
            <a:ext cx="2589944" cy="1647071"/>
          </a:xfrm>
          <a:prstGeom prst="rect">
            <a:avLst/>
          </a:prstGeom>
          <a:solidFill>
            <a:schemeClr val="accent3"/>
          </a:solidFill>
          <a:ln>
            <a:noFill/>
          </a:ln>
        </p:spPr>
        <p:txBody>
          <a:bodyPr wrap="none" anchor="t" anchorCtr="0"/>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endParaRPr lang="en-US" altLang="en-US" sz="1800" b="1" dirty="0">
              <a:solidFill>
                <a:srgbClr val="FFFFFF"/>
              </a:solidFill>
              <a:latin typeface="Calibri" panose="020F0502020204030204" pitchFamily="34" charset="0"/>
              <a:cs typeface="+mn-cs"/>
            </a:endParaRPr>
          </a:p>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Comparator Pool</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Total: N = 465</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With BM: n = 83</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Without BM: n = 382</a:t>
            </a:r>
          </a:p>
        </p:txBody>
      </p:sp>
      <p:sp>
        <p:nvSpPr>
          <p:cNvPr id="31" name="Left Brace 30">
            <a:extLst>
              <a:ext uri="{FF2B5EF4-FFF2-40B4-BE49-F238E27FC236}">
                <a16:creationId xmlns:a16="http://schemas.microsoft.com/office/drawing/2014/main" id="{C6BDAFA6-C87D-B373-C9B0-CB6822175059}"/>
              </a:ext>
            </a:extLst>
          </p:cNvPr>
          <p:cNvSpPr/>
          <p:nvPr/>
        </p:nvSpPr>
        <p:spPr bwMode="auto">
          <a:xfrm flipH="1">
            <a:off x="5766123" y="1957659"/>
            <a:ext cx="212802" cy="3840480"/>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33" name="Straight Arrow Connector 32">
            <a:extLst>
              <a:ext uri="{FF2B5EF4-FFF2-40B4-BE49-F238E27FC236}">
                <a16:creationId xmlns:a16="http://schemas.microsoft.com/office/drawing/2014/main" id="{42A48014-64D4-7FE8-6558-B09C677FD578}"/>
              </a:ext>
            </a:extLst>
          </p:cNvPr>
          <p:cNvCxnSpPr/>
          <p:nvPr/>
        </p:nvCxnSpPr>
        <p:spPr bwMode="auto">
          <a:xfrm>
            <a:off x="6096000" y="2297962"/>
            <a:ext cx="339524" cy="0"/>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33BC5731-18FA-68FB-B96D-6489E9CE72A3}"/>
              </a:ext>
            </a:extLst>
          </p:cNvPr>
          <p:cNvCxnSpPr/>
          <p:nvPr/>
        </p:nvCxnSpPr>
        <p:spPr bwMode="auto">
          <a:xfrm>
            <a:off x="6096000" y="3096873"/>
            <a:ext cx="339524"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4FCBAEFF-246C-948D-315C-D6CBA4C131A7}"/>
              </a:ext>
            </a:extLst>
          </p:cNvPr>
          <p:cNvCxnSpPr/>
          <p:nvPr/>
        </p:nvCxnSpPr>
        <p:spPr bwMode="auto">
          <a:xfrm>
            <a:off x="6038127" y="4336142"/>
            <a:ext cx="339524"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E5DA05A7-3CBD-8E4C-EF8A-46B100AE7EBE}"/>
              </a:ext>
            </a:extLst>
          </p:cNvPr>
          <p:cNvCxnSpPr>
            <a:cxnSpLocks/>
          </p:cNvCxnSpPr>
          <p:nvPr/>
        </p:nvCxnSpPr>
        <p:spPr bwMode="auto">
          <a:xfrm>
            <a:off x="6040052" y="5194593"/>
            <a:ext cx="339524" cy="0"/>
          </a:xfrm>
          <a:prstGeom prst="straightConnector1">
            <a:avLst/>
          </a:prstGeom>
          <a:noFill/>
          <a:ln w="28575" cap="flat" cmpd="sng" algn="ctr">
            <a:solidFill>
              <a:schemeClr val="bg1"/>
            </a:solidFill>
            <a:prstDash val="solid"/>
            <a:round/>
            <a:headEnd type="none" w="med" len="med"/>
            <a:tailEnd type="triangle"/>
          </a:ln>
          <a:effectLst/>
        </p:spPr>
      </p:cxnSp>
      <p:sp>
        <p:nvSpPr>
          <p:cNvPr id="38" name="TextBox 37">
            <a:extLst>
              <a:ext uri="{FF2B5EF4-FFF2-40B4-BE49-F238E27FC236}">
                <a16:creationId xmlns:a16="http://schemas.microsoft.com/office/drawing/2014/main" id="{9636F14F-062C-C740-53E2-123C604F8E7C}"/>
              </a:ext>
            </a:extLst>
          </p:cNvPr>
          <p:cNvSpPr txBox="1"/>
          <p:nvPr/>
        </p:nvSpPr>
        <p:spPr bwMode="auto">
          <a:xfrm>
            <a:off x="9459710" y="2981235"/>
            <a:ext cx="258994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Aft>
                <a:spcPts val="0"/>
              </a:spcAft>
            </a:pPr>
            <a:r>
              <a:rPr lang="en-US" sz="1800" b="1" dirty="0">
                <a:solidFill>
                  <a:schemeClr val="bg1"/>
                </a:solidFill>
                <a:latin typeface="Calibri" panose="020F0502020204030204" pitchFamily="34" charset="0"/>
                <a:cs typeface="Calibri" panose="020F0502020204030204" pitchFamily="34" charset="0"/>
              </a:rPr>
              <a:t>Endpoints: </a:t>
            </a:r>
            <a:r>
              <a:rPr lang="en-US" sz="1800" b="0" dirty="0">
                <a:solidFill>
                  <a:schemeClr val="bg1"/>
                </a:solidFill>
                <a:latin typeface="Calibri" panose="020F0502020204030204" pitchFamily="34" charset="0"/>
                <a:cs typeface="Calibri" panose="020F0502020204030204" pitchFamily="34" charset="0"/>
              </a:rPr>
              <a:t>IC-ORR </a:t>
            </a:r>
            <a:br>
              <a:rPr lang="en-US" sz="1800" b="0" dirty="0">
                <a:solidFill>
                  <a:schemeClr val="bg1"/>
                </a:solidFill>
                <a:latin typeface="Calibri" panose="020F0502020204030204" pitchFamily="34" charset="0"/>
                <a:cs typeface="Calibri" panose="020F0502020204030204" pitchFamily="34" charset="0"/>
              </a:rPr>
            </a:br>
            <a:r>
              <a:rPr lang="en-US" sz="1800" b="0" dirty="0">
                <a:solidFill>
                  <a:schemeClr val="bg1"/>
                </a:solidFill>
                <a:latin typeface="Calibri" panose="020F0502020204030204" pitchFamily="34" charset="0"/>
                <a:cs typeface="Calibri" panose="020F0502020204030204" pitchFamily="34" charset="0"/>
              </a:rPr>
              <a:t>(CR + PR in brain) </a:t>
            </a:r>
            <a:br>
              <a:rPr lang="en-US" sz="1800" b="0" dirty="0">
                <a:solidFill>
                  <a:schemeClr val="bg1"/>
                </a:solidFill>
                <a:latin typeface="Calibri" panose="020F0502020204030204" pitchFamily="34" charset="0"/>
                <a:cs typeface="Calibri" panose="020F0502020204030204" pitchFamily="34" charset="0"/>
              </a:rPr>
            </a:br>
            <a:r>
              <a:rPr lang="en-US" sz="1800" b="0" dirty="0">
                <a:solidFill>
                  <a:schemeClr val="bg1"/>
                </a:solidFill>
                <a:latin typeface="Calibri" panose="020F0502020204030204" pitchFamily="34" charset="0"/>
                <a:cs typeface="Calibri" panose="020F0502020204030204" pitchFamily="34" charset="0"/>
              </a:rPr>
              <a:t>(RECIST v1.1), IC-DoR, CNS-PFS, all per BICR; safety</a:t>
            </a:r>
          </a:p>
        </p:txBody>
      </p:sp>
      <p:cxnSp>
        <p:nvCxnSpPr>
          <p:cNvPr id="39" name="Straight Arrow Connector 38">
            <a:extLst>
              <a:ext uri="{FF2B5EF4-FFF2-40B4-BE49-F238E27FC236}">
                <a16:creationId xmlns:a16="http://schemas.microsoft.com/office/drawing/2014/main" id="{0C226652-518C-898A-2AEB-434FD559DE81}"/>
              </a:ext>
            </a:extLst>
          </p:cNvPr>
          <p:cNvCxnSpPr>
            <a:cxnSpLocks/>
          </p:cNvCxnSpPr>
          <p:nvPr/>
        </p:nvCxnSpPr>
        <p:spPr bwMode="auto">
          <a:xfrm>
            <a:off x="2747654" y="2329829"/>
            <a:ext cx="235351" cy="0"/>
          </a:xfrm>
          <a:prstGeom prst="straightConnector1">
            <a:avLst/>
          </a:prstGeom>
          <a:noFill/>
          <a:ln w="28575" cap="flat" cmpd="sng" algn="ctr">
            <a:solidFill>
              <a:schemeClr val="bg1"/>
            </a:solidFill>
            <a:prstDash val="solid"/>
            <a:round/>
            <a:headEnd type="none" w="med" len="med"/>
            <a:tailEnd type="none"/>
          </a:ln>
          <a:effectLst/>
        </p:spPr>
      </p:cxnSp>
      <p:sp>
        <p:nvSpPr>
          <p:cNvPr id="7" name="TextBox 6">
            <a:extLst>
              <a:ext uri="{FF2B5EF4-FFF2-40B4-BE49-F238E27FC236}">
                <a16:creationId xmlns:a16="http://schemas.microsoft.com/office/drawing/2014/main" id="{0088B123-FD5C-218D-D0BD-E426AF96D0F3}"/>
              </a:ext>
            </a:extLst>
          </p:cNvPr>
          <p:cNvSpPr txBox="1"/>
          <p:nvPr/>
        </p:nvSpPr>
        <p:spPr bwMode="auto">
          <a:xfrm>
            <a:off x="2747654" y="5751260"/>
            <a:ext cx="4118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*Trastuzumab/capecitabine or lapatinib/capecitabine.</a:t>
            </a:r>
          </a:p>
        </p:txBody>
      </p:sp>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T-DXd in Brain Metastases: Baseline Characteristics</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42046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ESMO 2023. Abstr 377O.</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3497079030"/>
              </p:ext>
            </p:extLst>
          </p:nvPr>
        </p:nvGraphicFramePr>
        <p:xfrm>
          <a:off x="723900" y="1235848"/>
          <a:ext cx="10758303" cy="5029376"/>
        </p:xfrm>
        <a:graphic>
          <a:graphicData uri="http://schemas.openxmlformats.org/drawingml/2006/table">
            <a:tbl>
              <a:tblPr/>
              <a:tblGrid>
                <a:gridCol w="3424550">
                  <a:extLst>
                    <a:ext uri="{9D8B030D-6E8A-4147-A177-3AD203B41FA5}">
                      <a16:colId xmlns:a16="http://schemas.microsoft.com/office/drawing/2014/main" val="20000"/>
                    </a:ext>
                  </a:extLst>
                </a:gridCol>
                <a:gridCol w="1781888">
                  <a:extLst>
                    <a:ext uri="{9D8B030D-6E8A-4147-A177-3AD203B41FA5}">
                      <a16:colId xmlns:a16="http://schemas.microsoft.com/office/drawing/2014/main" val="1818327877"/>
                    </a:ext>
                  </a:extLst>
                </a:gridCol>
                <a:gridCol w="1998604">
                  <a:extLst>
                    <a:ext uri="{9D8B030D-6E8A-4147-A177-3AD203B41FA5}">
                      <a16:colId xmlns:a16="http://schemas.microsoft.com/office/drawing/2014/main" val="3552123388"/>
                    </a:ext>
                  </a:extLst>
                </a:gridCol>
                <a:gridCol w="1577211">
                  <a:extLst>
                    <a:ext uri="{9D8B030D-6E8A-4147-A177-3AD203B41FA5}">
                      <a16:colId xmlns:a16="http://schemas.microsoft.com/office/drawing/2014/main" val="20001"/>
                    </a:ext>
                  </a:extLst>
                </a:gridCol>
                <a:gridCol w="1976050">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T-DXd Pool (N =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T-DXd (n =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Comparator Pool (N =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Comparator (n =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289669179"/>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With BM (n =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Without BM (n =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With BM (n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Without BM (n = 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45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Study,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DESTINY-Breast01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DESTINY-Breast02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DESTINY-Breast03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 (12.8)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83 (56.1)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46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165 (23.5)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323 (45.9)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215 (30.6)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41 (49.4)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42 (50.6)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161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221 (57.9)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223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Rest of world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42 (28.4)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54 (36.5)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 (12.8)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33 (22.3)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232 (33.0)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270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92 (13.1)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109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 (19.3)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40 (48.2)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21 (25.3)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112 (29.3)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172 (45.0)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64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53.4 (22.4-81.6)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54.7 (27.9-96.0)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52.6 (26.0-78.2)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55.1 (20.2-86.5)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148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699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82 (98.8)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380 (99.5)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1889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time from diagnosis to randomization,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55.9 (8.3-271.6)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50.9 (1.5-431.4)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53.0 (6.7-303.2)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47.3 (5.1-326.0)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3445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Disease history,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De novo metastatic breast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Recurrent breast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44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85 (57.4)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188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347 (49.4)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168 (23.9)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32 (38.6)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51 (61.4)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121 (31.7)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260 (68.1)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1104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HER2 3+/2+ by IHC,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131 (88.5)/17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583 (82.9)/116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73 (88.0)/9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318 (83.2)/63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74544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positive,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84 (56.8)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384 (54.6)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43 (51.8)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214 (56.0)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334156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Visceral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143 (96.6)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537 (76.4)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78 (94.0)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271 (70.9)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39022938"/>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T-DXd in Brain Metastases: Prior Therapies</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998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ESMO 2023. Abstr 377O.</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1608570176"/>
              </p:ext>
            </p:extLst>
          </p:nvPr>
        </p:nvGraphicFramePr>
        <p:xfrm>
          <a:off x="720177" y="1049442"/>
          <a:ext cx="10762024" cy="5242656"/>
        </p:xfrm>
        <a:graphic>
          <a:graphicData uri="http://schemas.openxmlformats.org/drawingml/2006/table">
            <a:tbl>
              <a:tblPr/>
              <a:tblGrid>
                <a:gridCol w="3425734">
                  <a:extLst>
                    <a:ext uri="{9D8B030D-6E8A-4147-A177-3AD203B41FA5}">
                      <a16:colId xmlns:a16="http://schemas.microsoft.com/office/drawing/2014/main" val="20000"/>
                    </a:ext>
                  </a:extLst>
                </a:gridCol>
                <a:gridCol w="1782504">
                  <a:extLst>
                    <a:ext uri="{9D8B030D-6E8A-4147-A177-3AD203B41FA5}">
                      <a16:colId xmlns:a16="http://schemas.microsoft.com/office/drawing/2014/main" val="1818327877"/>
                    </a:ext>
                  </a:extLst>
                </a:gridCol>
                <a:gridCol w="1999296">
                  <a:extLst>
                    <a:ext uri="{9D8B030D-6E8A-4147-A177-3AD203B41FA5}">
                      <a16:colId xmlns:a16="http://schemas.microsoft.com/office/drawing/2014/main" val="3552123388"/>
                    </a:ext>
                  </a:extLst>
                </a:gridCol>
                <a:gridCol w="1577757">
                  <a:extLst>
                    <a:ext uri="{9D8B030D-6E8A-4147-A177-3AD203B41FA5}">
                      <a16:colId xmlns:a16="http://schemas.microsoft.com/office/drawing/2014/main" val="20001"/>
                    </a:ext>
                  </a:extLst>
                </a:gridCol>
                <a:gridCol w="1976733">
                  <a:extLst>
                    <a:ext uri="{9D8B030D-6E8A-4147-A177-3AD203B41FA5}">
                      <a16:colId xmlns:a16="http://schemas.microsoft.com/office/drawing/2014/main" val="20002"/>
                    </a:ext>
                  </a:extLst>
                </a:gridCol>
              </a:tblGrid>
              <a:tr h="23557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T-DXd Pool (N =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T-DXd (n =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Comparator Pool (N =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Comparator (n =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289669179"/>
                  </a:ext>
                </a:extLst>
              </a:tr>
              <a:tr h="23557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With BM (n =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Without BM (n =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With BM (n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Without BM (n = 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004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regimens in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setting,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24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regimens in metastatic setting,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(23.6)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 (15.4)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(32.5)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(25.9)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951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anti-HER2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Trastuzumab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Pertuzumab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T-DM1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HER2 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(95.9)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(70.3)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(68.9)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643 (91.5)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497 (70.7)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487 (69.3)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(71.1)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(49.4)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381 (99.7)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255 (66.8)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0600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treatment for BM,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None (untreated/active)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prior treatment (treated/stable)</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RT alone</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Surgery alone</a:t>
                      </a:r>
                    </a:p>
                    <a:p>
                      <a:pPr marL="741363" marR="0" lvl="1"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RT and 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(70.3)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(54.1)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642 (91.3)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(30.1)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(69.9)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(53.0)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359 (94.0)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bl>
          </a:graphicData>
        </a:graphic>
      </p:graphicFrame>
    </p:spTree>
    <p:extLst>
      <p:ext uri="{BB962C8B-B14F-4D97-AF65-F5344CB8AC3E}">
        <p14:creationId xmlns:p14="http://schemas.microsoft.com/office/powerpoint/2010/main" val="1948998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52FFF1-66D0-5A75-627D-F1AAFF3FC77D}"/>
              </a:ext>
            </a:extLst>
          </p:cNvPr>
          <p:cNvSpPr>
            <a:spLocks noGrp="1"/>
          </p:cNvSpPr>
          <p:nvPr>
            <p:ph type="title"/>
          </p:nvPr>
        </p:nvSpPr>
        <p:spPr/>
        <p:txBody>
          <a:bodyPr/>
          <a:lstStyle/>
          <a:p>
            <a:r>
              <a:rPr lang="en-US" dirty="0"/>
              <a:t>T-DXd in Brain Metastases: Intracranial Responses</a:t>
            </a:r>
          </a:p>
        </p:txBody>
      </p:sp>
      <p:graphicFrame>
        <p:nvGraphicFramePr>
          <p:cNvPr id="9" name="Group 3">
            <a:extLst>
              <a:ext uri="{FF2B5EF4-FFF2-40B4-BE49-F238E27FC236}">
                <a16:creationId xmlns:a16="http://schemas.microsoft.com/office/drawing/2014/main" id="{2B8FDACB-7AE4-53FB-8CB2-EEBA8A10FA15}"/>
              </a:ext>
            </a:extLst>
          </p:cNvPr>
          <p:cNvGraphicFramePr>
            <a:graphicFrameLocks/>
          </p:cNvGraphicFramePr>
          <p:nvPr/>
        </p:nvGraphicFramePr>
        <p:xfrm>
          <a:off x="868813" y="3556075"/>
          <a:ext cx="10882001" cy="2517648"/>
        </p:xfrm>
        <a:graphic>
          <a:graphicData uri="http://schemas.openxmlformats.org/drawingml/2006/table">
            <a:tbl>
              <a:tblPr/>
              <a:tblGrid>
                <a:gridCol w="2419861">
                  <a:extLst>
                    <a:ext uri="{9D8B030D-6E8A-4147-A177-3AD203B41FA5}">
                      <a16:colId xmlns:a16="http://schemas.microsoft.com/office/drawing/2014/main" val="20000"/>
                    </a:ext>
                  </a:extLst>
                </a:gridCol>
                <a:gridCol w="2115535">
                  <a:extLst>
                    <a:ext uri="{9D8B030D-6E8A-4147-A177-3AD203B41FA5}">
                      <a16:colId xmlns:a16="http://schemas.microsoft.com/office/drawing/2014/main" val="1818327877"/>
                    </a:ext>
                  </a:extLst>
                </a:gridCol>
                <a:gridCol w="2115535">
                  <a:extLst>
                    <a:ext uri="{9D8B030D-6E8A-4147-A177-3AD203B41FA5}">
                      <a16:colId xmlns:a16="http://schemas.microsoft.com/office/drawing/2014/main" val="3552123388"/>
                    </a:ext>
                  </a:extLst>
                </a:gridCol>
                <a:gridCol w="2115535">
                  <a:extLst>
                    <a:ext uri="{9D8B030D-6E8A-4147-A177-3AD203B41FA5}">
                      <a16:colId xmlns:a16="http://schemas.microsoft.com/office/drawing/2014/main" val="20001"/>
                    </a:ext>
                  </a:extLst>
                </a:gridCol>
                <a:gridCol w="2115535">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Response</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T-DXd BM Pool (N = 148)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T-DXd (n =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Comparator BM Pool (N = 83)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Comparator (n =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289669179"/>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Treated/Stable BM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104)</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Untreated/Active BM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Treated/Stable BM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Untreated/Active BM</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 (n = 25)</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IC-ORR, n (%)</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(45.2)</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(45.5)</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(27.6)</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(12)</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(16.3)</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(15.9)</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(3.4)</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(28.8)</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(29.5)</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(24.1)</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(12)</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(46.2)</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(34.1)</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(48.3)</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(60.0)</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(2.9)</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(2.3)</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(12.1)</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(20.0)</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132651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NE/missing</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(5.8)</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(18.2)</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(12.1)</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(8.0)</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214144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IC-DoR, mo (95% CI)</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(9.1-17.9)</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 (13.6-31.6)</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(5.6-16.0)</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27432" marB="274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79196518"/>
                  </a:ext>
                </a:extLst>
              </a:tr>
            </a:tbl>
          </a:graphicData>
        </a:graphic>
      </p:graphicFrame>
      <p:sp>
        <p:nvSpPr>
          <p:cNvPr id="11" name="Text Box 11">
            <a:extLst>
              <a:ext uri="{FF2B5EF4-FFF2-40B4-BE49-F238E27FC236}">
                <a16:creationId xmlns:a16="http://schemas.microsoft.com/office/drawing/2014/main" id="{E940C487-6CA3-5EC1-D07E-32BF329E81A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ESMO 2023. Abstr 377O.</a:t>
            </a:r>
          </a:p>
        </p:txBody>
      </p:sp>
      <p:sp>
        <p:nvSpPr>
          <p:cNvPr id="12" name="TextBox 11">
            <a:extLst>
              <a:ext uri="{FF2B5EF4-FFF2-40B4-BE49-F238E27FC236}">
                <a16:creationId xmlns:a16="http://schemas.microsoft.com/office/drawing/2014/main" id="{F8080A06-75EA-5AAC-B39B-BAB91218C14F}"/>
              </a:ext>
            </a:extLst>
          </p:cNvPr>
          <p:cNvSpPr txBox="1"/>
          <p:nvPr/>
        </p:nvSpPr>
        <p:spPr bwMode="auto">
          <a:xfrm>
            <a:off x="760163" y="6099071"/>
            <a:ext cx="26277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*Too few responders to calculate.</a:t>
            </a:r>
          </a:p>
        </p:txBody>
      </p:sp>
      <p:graphicFrame>
        <p:nvGraphicFramePr>
          <p:cNvPr id="4" name="Chart 3">
            <a:extLst>
              <a:ext uri="{FF2B5EF4-FFF2-40B4-BE49-F238E27FC236}">
                <a16:creationId xmlns:a16="http://schemas.microsoft.com/office/drawing/2014/main" id="{613B57DA-9B9D-AFD8-35DF-33543968226E}"/>
              </a:ext>
            </a:extLst>
          </p:cNvPr>
          <p:cNvGraphicFramePr/>
          <p:nvPr>
            <p:extLst>
              <p:ext uri="{D42A27DB-BD31-4B8C-83A1-F6EECF244321}">
                <p14:modId xmlns:p14="http://schemas.microsoft.com/office/powerpoint/2010/main" val="3704736988"/>
              </p:ext>
            </p:extLst>
          </p:nvPr>
        </p:nvGraphicFramePr>
        <p:xfrm>
          <a:off x="2867024" y="1776540"/>
          <a:ext cx="9048651" cy="213961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1B35BFFA-FB9B-3CF9-436A-1AE4082D9D0F}"/>
              </a:ext>
            </a:extLst>
          </p:cNvPr>
          <p:cNvSpPr txBox="1"/>
          <p:nvPr/>
        </p:nvSpPr>
        <p:spPr bwMode="auto">
          <a:xfrm>
            <a:off x="4033237" y="177654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45.2</a:t>
            </a:r>
          </a:p>
        </p:txBody>
      </p:sp>
      <p:sp>
        <p:nvSpPr>
          <p:cNvPr id="6" name="TextBox 5">
            <a:extLst>
              <a:ext uri="{FF2B5EF4-FFF2-40B4-BE49-F238E27FC236}">
                <a16:creationId xmlns:a16="http://schemas.microsoft.com/office/drawing/2014/main" id="{E5A49B56-03E2-2B3D-228A-965A71C26977}"/>
              </a:ext>
            </a:extLst>
          </p:cNvPr>
          <p:cNvSpPr txBox="1"/>
          <p:nvPr/>
        </p:nvSpPr>
        <p:spPr bwMode="auto">
          <a:xfrm>
            <a:off x="6153249" y="1786065"/>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45.5</a:t>
            </a:r>
          </a:p>
        </p:txBody>
      </p:sp>
      <p:sp>
        <p:nvSpPr>
          <p:cNvPr id="7" name="TextBox 6">
            <a:extLst>
              <a:ext uri="{FF2B5EF4-FFF2-40B4-BE49-F238E27FC236}">
                <a16:creationId xmlns:a16="http://schemas.microsoft.com/office/drawing/2014/main" id="{2BF74869-22A6-090E-4572-286D24EA7AAB}"/>
              </a:ext>
            </a:extLst>
          </p:cNvPr>
          <p:cNvSpPr txBox="1"/>
          <p:nvPr/>
        </p:nvSpPr>
        <p:spPr bwMode="auto">
          <a:xfrm>
            <a:off x="8200168" y="223374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27.6</a:t>
            </a:r>
          </a:p>
        </p:txBody>
      </p:sp>
      <p:sp>
        <p:nvSpPr>
          <p:cNvPr id="8" name="TextBox 7">
            <a:extLst>
              <a:ext uri="{FF2B5EF4-FFF2-40B4-BE49-F238E27FC236}">
                <a16:creationId xmlns:a16="http://schemas.microsoft.com/office/drawing/2014/main" id="{EEC727D0-305C-EDE4-6142-2327B7CA49D4}"/>
              </a:ext>
            </a:extLst>
          </p:cNvPr>
          <p:cNvSpPr txBox="1"/>
          <p:nvPr/>
        </p:nvSpPr>
        <p:spPr bwMode="auto">
          <a:xfrm>
            <a:off x="10360684" y="2738565"/>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p>
        </p:txBody>
      </p:sp>
      <p:sp>
        <p:nvSpPr>
          <p:cNvPr id="13" name="TextBox 12">
            <a:extLst>
              <a:ext uri="{FF2B5EF4-FFF2-40B4-BE49-F238E27FC236}">
                <a16:creationId xmlns:a16="http://schemas.microsoft.com/office/drawing/2014/main" id="{BFFC94A6-CDF7-DB33-68CD-CF279CD4256C}"/>
              </a:ext>
            </a:extLst>
          </p:cNvPr>
          <p:cNvSpPr txBox="1"/>
          <p:nvPr/>
        </p:nvSpPr>
        <p:spPr bwMode="auto">
          <a:xfrm>
            <a:off x="3268390" y="1581915"/>
            <a:ext cx="42277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a:t>
            </a:r>
            <a:r>
              <a:rPr lang="en-US" sz="1600" dirty="0" err="1">
                <a:solidFill>
                  <a:schemeClr val="bg1"/>
                </a:solidFill>
                <a:latin typeface="Calibri" panose="020F0502020204030204" pitchFamily="34" charset="0"/>
              </a:rPr>
              <a:t>Dxd</a:t>
            </a:r>
            <a:r>
              <a:rPr lang="en-US" sz="1600" dirty="0">
                <a:solidFill>
                  <a:schemeClr val="bg1"/>
                </a:solidFill>
                <a:latin typeface="Calibri" panose="020F0502020204030204" pitchFamily="34" charset="0"/>
              </a:rPr>
              <a:t> BM Pool</a:t>
            </a:r>
          </a:p>
        </p:txBody>
      </p:sp>
      <p:sp>
        <p:nvSpPr>
          <p:cNvPr id="15" name="TextBox 14">
            <a:extLst>
              <a:ext uri="{FF2B5EF4-FFF2-40B4-BE49-F238E27FC236}">
                <a16:creationId xmlns:a16="http://schemas.microsoft.com/office/drawing/2014/main" id="{33194676-FB65-D88C-75B0-92A7B9608292}"/>
              </a:ext>
            </a:extLst>
          </p:cNvPr>
          <p:cNvSpPr txBox="1"/>
          <p:nvPr/>
        </p:nvSpPr>
        <p:spPr bwMode="auto">
          <a:xfrm>
            <a:off x="7461292" y="1581915"/>
            <a:ext cx="43131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Comparator BM Pool</a:t>
            </a:r>
          </a:p>
        </p:txBody>
      </p:sp>
      <p:sp>
        <p:nvSpPr>
          <p:cNvPr id="16" name="TextBox 15">
            <a:extLst>
              <a:ext uri="{FF2B5EF4-FFF2-40B4-BE49-F238E27FC236}">
                <a16:creationId xmlns:a16="http://schemas.microsoft.com/office/drawing/2014/main" id="{DB9B5692-B080-5655-FE15-8CF3CB470610}"/>
              </a:ext>
            </a:extLst>
          </p:cNvPr>
          <p:cNvSpPr txBox="1"/>
          <p:nvPr/>
        </p:nvSpPr>
        <p:spPr bwMode="auto">
          <a:xfrm>
            <a:off x="6740255" y="1381561"/>
            <a:ext cx="1741759"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Intracranial ORR</a:t>
            </a:r>
            <a:endParaRPr lang="en-US" baseline="3000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78321E62-E723-41DE-218A-2990EAD09607}"/>
              </a:ext>
            </a:extLst>
          </p:cNvPr>
          <p:cNvSpPr txBox="1"/>
          <p:nvPr/>
        </p:nvSpPr>
        <p:spPr bwMode="auto">
          <a:xfrm>
            <a:off x="939169" y="2168747"/>
            <a:ext cx="16357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Complete response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Partial response</a:t>
            </a:r>
          </a:p>
        </p:txBody>
      </p:sp>
      <p:sp>
        <p:nvSpPr>
          <p:cNvPr id="18" name="Rectangle 17">
            <a:extLst>
              <a:ext uri="{FF2B5EF4-FFF2-40B4-BE49-F238E27FC236}">
                <a16:creationId xmlns:a16="http://schemas.microsoft.com/office/drawing/2014/main" id="{17C73D28-C68C-4071-E4D6-ED2E06269305}"/>
              </a:ext>
            </a:extLst>
          </p:cNvPr>
          <p:cNvSpPr/>
          <p:nvPr/>
        </p:nvSpPr>
        <p:spPr bwMode="auto">
          <a:xfrm>
            <a:off x="853054" y="2264610"/>
            <a:ext cx="130949" cy="130949"/>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AF9BB9C6-A481-C23E-20CE-8432DFF57816}"/>
              </a:ext>
            </a:extLst>
          </p:cNvPr>
          <p:cNvSpPr/>
          <p:nvPr/>
        </p:nvSpPr>
        <p:spPr bwMode="auto">
          <a:xfrm>
            <a:off x="853054" y="2493210"/>
            <a:ext cx="130949" cy="13094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TextBox 19">
            <a:extLst>
              <a:ext uri="{FF2B5EF4-FFF2-40B4-BE49-F238E27FC236}">
                <a16:creationId xmlns:a16="http://schemas.microsoft.com/office/drawing/2014/main" id="{E12CB0C8-68A4-4B09-F24E-4666AD1329F6}"/>
              </a:ext>
            </a:extLst>
          </p:cNvPr>
          <p:cNvSpPr txBox="1"/>
          <p:nvPr/>
        </p:nvSpPr>
        <p:spPr bwMode="auto">
          <a:xfrm rot="16200000">
            <a:off x="1720281" y="2414074"/>
            <a:ext cx="2047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Intracranial ORR, %</a:t>
            </a:r>
          </a:p>
        </p:txBody>
      </p:sp>
      <p:cxnSp>
        <p:nvCxnSpPr>
          <p:cNvPr id="22" name="Straight Connector 21">
            <a:extLst>
              <a:ext uri="{FF2B5EF4-FFF2-40B4-BE49-F238E27FC236}">
                <a16:creationId xmlns:a16="http://schemas.microsoft.com/office/drawing/2014/main" id="{BED61FFD-9360-92EF-6087-118BCD482F0A}"/>
              </a:ext>
            </a:extLst>
          </p:cNvPr>
          <p:cNvCxnSpPr>
            <a:cxnSpLocks/>
          </p:cNvCxnSpPr>
          <p:nvPr/>
        </p:nvCxnSpPr>
        <p:spPr bwMode="auto">
          <a:xfrm>
            <a:off x="7496175" y="1731843"/>
            <a:ext cx="0" cy="1685291"/>
          </a:xfrm>
          <a:prstGeom prst="line">
            <a:avLst/>
          </a:prstGeom>
          <a:noFill/>
          <a:ln w="28575" cap="flat" cmpd="sng" algn="ctr">
            <a:solidFill>
              <a:schemeClr val="bg1"/>
            </a:solidFill>
            <a:prstDash val="sysDash"/>
            <a:round/>
            <a:headEnd type="none" w="med" len="med"/>
            <a:tailEnd type="none" w="med" len="med"/>
          </a:ln>
          <a:effectLst/>
        </p:spPr>
      </p:cxnSp>
    </p:spTree>
    <p:extLst>
      <p:ext uri="{BB962C8B-B14F-4D97-AF65-F5344CB8AC3E}">
        <p14:creationId xmlns:p14="http://schemas.microsoft.com/office/powerpoint/2010/main" val="2940496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8" name="Freeform: Shape 1327">
            <a:extLst>
              <a:ext uri="{FF2B5EF4-FFF2-40B4-BE49-F238E27FC236}">
                <a16:creationId xmlns:a16="http://schemas.microsoft.com/office/drawing/2014/main" id="{ACFCA5F2-A63A-D476-9DD5-3B0612000C76}"/>
              </a:ext>
            </a:extLst>
          </p:cNvPr>
          <p:cNvSpPr/>
          <p:nvPr/>
        </p:nvSpPr>
        <p:spPr bwMode="auto">
          <a:xfrm>
            <a:off x="7054017" y="2246943"/>
            <a:ext cx="4314681" cy="2063143"/>
          </a:xfrm>
          <a:custGeom>
            <a:avLst/>
            <a:gdLst>
              <a:gd name="connsiteX0" fmla="*/ 0 w 4314681"/>
              <a:gd name="connsiteY0" fmla="*/ 0 h 2063143"/>
              <a:gd name="connsiteX1" fmla="*/ 275698 w 4314681"/>
              <a:gd name="connsiteY1" fmla="*/ 0 h 2063143"/>
              <a:gd name="connsiteX2" fmla="*/ 275698 w 4314681"/>
              <a:gd name="connsiteY2" fmla="*/ 59734 h 2063143"/>
              <a:gd name="connsiteX3" fmla="*/ 335433 w 4314681"/>
              <a:gd name="connsiteY3" fmla="*/ 59734 h 2063143"/>
              <a:gd name="connsiteX4" fmla="*/ 335433 w 4314681"/>
              <a:gd name="connsiteY4" fmla="*/ 160824 h 2063143"/>
              <a:gd name="connsiteX5" fmla="*/ 367598 w 4314681"/>
              <a:gd name="connsiteY5" fmla="*/ 160824 h 2063143"/>
              <a:gd name="connsiteX6" fmla="*/ 367598 w 4314681"/>
              <a:gd name="connsiteY6" fmla="*/ 229748 h 2063143"/>
              <a:gd name="connsiteX7" fmla="*/ 744386 w 4314681"/>
              <a:gd name="connsiteY7" fmla="*/ 229748 h 2063143"/>
              <a:gd name="connsiteX8" fmla="*/ 744386 w 4314681"/>
              <a:gd name="connsiteY8" fmla="*/ 275698 h 2063143"/>
              <a:gd name="connsiteX9" fmla="*/ 863855 w 4314681"/>
              <a:gd name="connsiteY9" fmla="*/ 275698 h 2063143"/>
              <a:gd name="connsiteX10" fmla="*/ 863855 w 4314681"/>
              <a:gd name="connsiteY10" fmla="*/ 335433 h 2063143"/>
              <a:gd name="connsiteX11" fmla="*/ 918995 w 4314681"/>
              <a:gd name="connsiteY11" fmla="*/ 335433 h 2063143"/>
              <a:gd name="connsiteX12" fmla="*/ 918995 w 4314681"/>
              <a:gd name="connsiteY12" fmla="*/ 390573 h 2063143"/>
              <a:gd name="connsiteX13" fmla="*/ 983325 w 4314681"/>
              <a:gd name="connsiteY13" fmla="*/ 390573 h 2063143"/>
              <a:gd name="connsiteX14" fmla="*/ 983325 w 4314681"/>
              <a:gd name="connsiteY14" fmla="*/ 445712 h 2063143"/>
              <a:gd name="connsiteX15" fmla="*/ 1222263 w 4314681"/>
              <a:gd name="connsiteY15" fmla="*/ 445712 h 2063143"/>
              <a:gd name="connsiteX16" fmla="*/ 1222263 w 4314681"/>
              <a:gd name="connsiteY16" fmla="*/ 496257 h 2063143"/>
              <a:gd name="connsiteX17" fmla="*/ 1589861 w 4314681"/>
              <a:gd name="connsiteY17" fmla="*/ 496257 h 2063143"/>
              <a:gd name="connsiteX18" fmla="*/ 1589861 w 4314681"/>
              <a:gd name="connsiteY18" fmla="*/ 611131 h 2063143"/>
              <a:gd name="connsiteX19" fmla="*/ 1690951 w 4314681"/>
              <a:gd name="connsiteY19" fmla="*/ 620321 h 2063143"/>
              <a:gd name="connsiteX20" fmla="*/ 1695546 w 4314681"/>
              <a:gd name="connsiteY20" fmla="*/ 675461 h 2063143"/>
              <a:gd name="connsiteX21" fmla="*/ 1732305 w 4314681"/>
              <a:gd name="connsiteY21" fmla="*/ 675461 h 2063143"/>
              <a:gd name="connsiteX22" fmla="*/ 1732305 w 4314681"/>
              <a:gd name="connsiteY22" fmla="*/ 739791 h 2063143"/>
              <a:gd name="connsiteX23" fmla="*/ 1769065 w 4314681"/>
              <a:gd name="connsiteY23" fmla="*/ 739791 h 2063143"/>
              <a:gd name="connsiteX24" fmla="*/ 1769065 w 4314681"/>
              <a:gd name="connsiteY24" fmla="*/ 794930 h 2063143"/>
              <a:gd name="connsiteX25" fmla="*/ 1916104 w 4314681"/>
              <a:gd name="connsiteY25" fmla="*/ 794930 h 2063143"/>
              <a:gd name="connsiteX26" fmla="*/ 1916104 w 4314681"/>
              <a:gd name="connsiteY26" fmla="*/ 873045 h 2063143"/>
              <a:gd name="connsiteX27" fmla="*/ 2040169 w 4314681"/>
              <a:gd name="connsiteY27" fmla="*/ 873045 h 2063143"/>
              <a:gd name="connsiteX28" fmla="*/ 2040169 w 4314681"/>
              <a:gd name="connsiteY28" fmla="*/ 923590 h 2063143"/>
              <a:gd name="connsiteX29" fmla="*/ 2113688 w 4314681"/>
              <a:gd name="connsiteY29" fmla="*/ 923590 h 2063143"/>
              <a:gd name="connsiteX30" fmla="*/ 2113688 w 4314681"/>
              <a:gd name="connsiteY30" fmla="*/ 978729 h 2063143"/>
              <a:gd name="connsiteX31" fmla="*/ 2205588 w 4314681"/>
              <a:gd name="connsiteY31" fmla="*/ 978729 h 2063143"/>
              <a:gd name="connsiteX32" fmla="*/ 2205588 w 4314681"/>
              <a:gd name="connsiteY32" fmla="*/ 1043059 h 2063143"/>
              <a:gd name="connsiteX33" fmla="*/ 2366412 w 4314681"/>
              <a:gd name="connsiteY33" fmla="*/ 1052249 h 2063143"/>
              <a:gd name="connsiteX34" fmla="*/ 2366412 w 4314681"/>
              <a:gd name="connsiteY34" fmla="*/ 1111984 h 2063143"/>
              <a:gd name="connsiteX35" fmla="*/ 2412362 w 4314681"/>
              <a:gd name="connsiteY35" fmla="*/ 1111984 h 2063143"/>
              <a:gd name="connsiteX36" fmla="*/ 2412362 w 4314681"/>
              <a:gd name="connsiteY36" fmla="*/ 1153338 h 2063143"/>
              <a:gd name="connsiteX37" fmla="*/ 2453716 w 4314681"/>
              <a:gd name="connsiteY37" fmla="*/ 1153338 h 2063143"/>
              <a:gd name="connsiteX38" fmla="*/ 2453716 w 4314681"/>
              <a:gd name="connsiteY38" fmla="*/ 1304973 h 2063143"/>
              <a:gd name="connsiteX39" fmla="*/ 2490476 w 4314681"/>
              <a:gd name="connsiteY39" fmla="*/ 1291188 h 2063143"/>
              <a:gd name="connsiteX40" fmla="*/ 2545616 w 4314681"/>
              <a:gd name="connsiteY40" fmla="*/ 1291188 h 2063143"/>
              <a:gd name="connsiteX41" fmla="*/ 2545616 w 4314681"/>
              <a:gd name="connsiteY41" fmla="*/ 1369302 h 2063143"/>
              <a:gd name="connsiteX42" fmla="*/ 2789150 w 4314681"/>
              <a:gd name="connsiteY42" fmla="*/ 1369302 h 2063143"/>
              <a:gd name="connsiteX43" fmla="*/ 2789150 w 4314681"/>
              <a:gd name="connsiteY43" fmla="*/ 1452012 h 2063143"/>
              <a:gd name="connsiteX44" fmla="*/ 3046468 w 4314681"/>
              <a:gd name="connsiteY44" fmla="*/ 1452012 h 2063143"/>
              <a:gd name="connsiteX45" fmla="*/ 3046468 w 4314681"/>
              <a:gd name="connsiteY45" fmla="*/ 1525531 h 2063143"/>
              <a:gd name="connsiteX46" fmla="*/ 3110798 w 4314681"/>
              <a:gd name="connsiteY46" fmla="*/ 1525531 h 2063143"/>
              <a:gd name="connsiteX47" fmla="*/ 3110798 w 4314681"/>
              <a:gd name="connsiteY47" fmla="*/ 1640406 h 2063143"/>
              <a:gd name="connsiteX48" fmla="*/ 3533536 w 4314681"/>
              <a:gd name="connsiteY48" fmla="*/ 1640406 h 2063143"/>
              <a:gd name="connsiteX49" fmla="*/ 3533536 w 4314681"/>
              <a:gd name="connsiteY49" fmla="*/ 1769065 h 2063143"/>
              <a:gd name="connsiteX50" fmla="*/ 3965463 w 4314681"/>
              <a:gd name="connsiteY50" fmla="*/ 1769065 h 2063143"/>
              <a:gd name="connsiteX51" fmla="*/ 3965463 w 4314681"/>
              <a:gd name="connsiteY51" fmla="*/ 1874749 h 2063143"/>
              <a:gd name="connsiteX52" fmla="*/ 4314681 w 4314681"/>
              <a:gd name="connsiteY52" fmla="*/ 1874749 h 2063143"/>
              <a:gd name="connsiteX53" fmla="*/ 4314681 w 4314681"/>
              <a:gd name="connsiteY53" fmla="*/ 2063143 h 206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14681" h="2063143">
                <a:moveTo>
                  <a:pt x="0" y="0"/>
                </a:moveTo>
                <a:lnTo>
                  <a:pt x="275698" y="0"/>
                </a:lnTo>
                <a:lnTo>
                  <a:pt x="275698" y="59734"/>
                </a:lnTo>
                <a:lnTo>
                  <a:pt x="335433" y="59734"/>
                </a:lnTo>
                <a:lnTo>
                  <a:pt x="335433" y="160824"/>
                </a:lnTo>
                <a:lnTo>
                  <a:pt x="367598" y="160824"/>
                </a:lnTo>
                <a:lnTo>
                  <a:pt x="367598" y="229748"/>
                </a:lnTo>
                <a:lnTo>
                  <a:pt x="744386" y="229748"/>
                </a:lnTo>
                <a:lnTo>
                  <a:pt x="744386" y="275698"/>
                </a:lnTo>
                <a:lnTo>
                  <a:pt x="863855" y="275698"/>
                </a:lnTo>
                <a:lnTo>
                  <a:pt x="863855" y="335433"/>
                </a:lnTo>
                <a:lnTo>
                  <a:pt x="918995" y="335433"/>
                </a:lnTo>
                <a:lnTo>
                  <a:pt x="918995" y="390573"/>
                </a:lnTo>
                <a:lnTo>
                  <a:pt x="983325" y="390573"/>
                </a:lnTo>
                <a:lnTo>
                  <a:pt x="983325" y="445712"/>
                </a:lnTo>
                <a:lnTo>
                  <a:pt x="1222263" y="445712"/>
                </a:lnTo>
                <a:lnTo>
                  <a:pt x="1222263" y="496257"/>
                </a:lnTo>
                <a:lnTo>
                  <a:pt x="1589861" y="496257"/>
                </a:lnTo>
                <a:lnTo>
                  <a:pt x="1589861" y="611131"/>
                </a:lnTo>
                <a:lnTo>
                  <a:pt x="1690951" y="620321"/>
                </a:lnTo>
                <a:lnTo>
                  <a:pt x="1695546" y="675461"/>
                </a:lnTo>
                <a:lnTo>
                  <a:pt x="1732305" y="675461"/>
                </a:lnTo>
                <a:lnTo>
                  <a:pt x="1732305" y="739791"/>
                </a:lnTo>
                <a:lnTo>
                  <a:pt x="1769065" y="739791"/>
                </a:lnTo>
                <a:lnTo>
                  <a:pt x="1769065" y="794930"/>
                </a:lnTo>
                <a:lnTo>
                  <a:pt x="1916104" y="794930"/>
                </a:lnTo>
                <a:lnTo>
                  <a:pt x="1916104" y="873045"/>
                </a:lnTo>
                <a:lnTo>
                  <a:pt x="2040169" y="873045"/>
                </a:lnTo>
                <a:lnTo>
                  <a:pt x="2040169" y="923590"/>
                </a:lnTo>
                <a:lnTo>
                  <a:pt x="2113688" y="923590"/>
                </a:lnTo>
                <a:lnTo>
                  <a:pt x="2113688" y="978729"/>
                </a:lnTo>
                <a:lnTo>
                  <a:pt x="2205588" y="978729"/>
                </a:lnTo>
                <a:lnTo>
                  <a:pt x="2205588" y="1043059"/>
                </a:lnTo>
                <a:lnTo>
                  <a:pt x="2366412" y="1052249"/>
                </a:lnTo>
                <a:lnTo>
                  <a:pt x="2366412" y="1111984"/>
                </a:lnTo>
                <a:lnTo>
                  <a:pt x="2412362" y="1111984"/>
                </a:lnTo>
                <a:lnTo>
                  <a:pt x="2412362" y="1153338"/>
                </a:lnTo>
                <a:lnTo>
                  <a:pt x="2453716" y="1153338"/>
                </a:lnTo>
                <a:lnTo>
                  <a:pt x="2453716" y="1304973"/>
                </a:lnTo>
                <a:lnTo>
                  <a:pt x="2490476" y="1291188"/>
                </a:lnTo>
                <a:lnTo>
                  <a:pt x="2545616" y="1291188"/>
                </a:lnTo>
                <a:lnTo>
                  <a:pt x="2545616" y="1369302"/>
                </a:lnTo>
                <a:lnTo>
                  <a:pt x="2789150" y="1369302"/>
                </a:lnTo>
                <a:lnTo>
                  <a:pt x="2789150" y="1452012"/>
                </a:lnTo>
                <a:lnTo>
                  <a:pt x="3046468" y="1452012"/>
                </a:lnTo>
                <a:lnTo>
                  <a:pt x="3046468" y="1525531"/>
                </a:lnTo>
                <a:lnTo>
                  <a:pt x="3110798" y="1525531"/>
                </a:lnTo>
                <a:lnTo>
                  <a:pt x="3110798" y="1640406"/>
                </a:lnTo>
                <a:lnTo>
                  <a:pt x="3533536" y="1640406"/>
                </a:lnTo>
                <a:lnTo>
                  <a:pt x="3533536" y="1769065"/>
                </a:lnTo>
                <a:lnTo>
                  <a:pt x="3965463" y="1769065"/>
                </a:lnTo>
                <a:lnTo>
                  <a:pt x="3965463" y="1874749"/>
                </a:lnTo>
                <a:lnTo>
                  <a:pt x="4314681" y="1874749"/>
                </a:lnTo>
                <a:lnTo>
                  <a:pt x="4314681" y="2063143"/>
                </a:lnTo>
              </a:path>
            </a:pathLst>
          </a:custGeom>
          <a:noFill/>
          <a:ln w="28575">
            <a:solidFill>
              <a:schemeClr val="accent1"/>
            </a:solidFill>
            <a:miter lim="800000"/>
            <a:headEnd/>
            <a:tailEnd/>
          </a:ln>
        </p:spPr>
        <p:txBody>
          <a:bodyPr rtlCol="0" anchor="ctr"/>
          <a:lstStyle/>
          <a:p>
            <a:pPr algn="ctr"/>
            <a:endParaRPr lang="en-US"/>
          </a:p>
        </p:txBody>
      </p:sp>
      <p:sp>
        <p:nvSpPr>
          <p:cNvPr id="1327" name="Freeform: Shape 1326">
            <a:extLst>
              <a:ext uri="{FF2B5EF4-FFF2-40B4-BE49-F238E27FC236}">
                <a16:creationId xmlns:a16="http://schemas.microsoft.com/office/drawing/2014/main" id="{FB4F2489-402A-A455-047D-AA9FB2819369}"/>
              </a:ext>
            </a:extLst>
          </p:cNvPr>
          <p:cNvSpPr/>
          <p:nvPr/>
        </p:nvSpPr>
        <p:spPr bwMode="auto">
          <a:xfrm>
            <a:off x="7054017" y="2242348"/>
            <a:ext cx="4135477" cy="2067738"/>
          </a:xfrm>
          <a:custGeom>
            <a:avLst/>
            <a:gdLst>
              <a:gd name="connsiteX0" fmla="*/ 0 w 4135477"/>
              <a:gd name="connsiteY0" fmla="*/ 0 h 2067738"/>
              <a:gd name="connsiteX1" fmla="*/ 137849 w 4135477"/>
              <a:gd name="connsiteY1" fmla="*/ 0 h 2067738"/>
              <a:gd name="connsiteX2" fmla="*/ 137849 w 4135477"/>
              <a:gd name="connsiteY2" fmla="*/ 496257 h 2067738"/>
              <a:gd name="connsiteX3" fmla="*/ 289483 w 4135477"/>
              <a:gd name="connsiteY3" fmla="*/ 496257 h 2067738"/>
              <a:gd name="connsiteX4" fmla="*/ 289483 w 4135477"/>
              <a:gd name="connsiteY4" fmla="*/ 693841 h 2067738"/>
              <a:gd name="connsiteX5" fmla="*/ 326243 w 4135477"/>
              <a:gd name="connsiteY5" fmla="*/ 693841 h 2067738"/>
              <a:gd name="connsiteX6" fmla="*/ 326243 w 4135477"/>
              <a:gd name="connsiteY6" fmla="*/ 794930 h 2067738"/>
              <a:gd name="connsiteX7" fmla="*/ 349218 w 4135477"/>
              <a:gd name="connsiteY7" fmla="*/ 794930 h 2067738"/>
              <a:gd name="connsiteX8" fmla="*/ 349218 w 4135477"/>
              <a:gd name="connsiteY8" fmla="*/ 992514 h 2067738"/>
              <a:gd name="connsiteX9" fmla="*/ 473282 w 4135477"/>
              <a:gd name="connsiteY9" fmla="*/ 992514 h 2067738"/>
              <a:gd name="connsiteX10" fmla="*/ 473282 w 4135477"/>
              <a:gd name="connsiteY10" fmla="*/ 1213073 h 2067738"/>
              <a:gd name="connsiteX11" fmla="*/ 514637 w 4135477"/>
              <a:gd name="connsiteY11" fmla="*/ 1213073 h 2067738"/>
              <a:gd name="connsiteX12" fmla="*/ 514637 w 4135477"/>
              <a:gd name="connsiteY12" fmla="*/ 1314163 h 2067738"/>
              <a:gd name="connsiteX13" fmla="*/ 533017 w 4135477"/>
              <a:gd name="connsiteY13" fmla="*/ 1314163 h 2067738"/>
              <a:gd name="connsiteX14" fmla="*/ 533017 w 4135477"/>
              <a:gd name="connsiteY14" fmla="*/ 1424442 h 2067738"/>
              <a:gd name="connsiteX15" fmla="*/ 652486 w 4135477"/>
              <a:gd name="connsiteY15" fmla="*/ 1424442 h 2067738"/>
              <a:gd name="connsiteX16" fmla="*/ 652486 w 4135477"/>
              <a:gd name="connsiteY16" fmla="*/ 1525531 h 2067738"/>
              <a:gd name="connsiteX17" fmla="*/ 698436 w 4135477"/>
              <a:gd name="connsiteY17" fmla="*/ 1525531 h 2067738"/>
              <a:gd name="connsiteX18" fmla="*/ 698436 w 4135477"/>
              <a:gd name="connsiteY18" fmla="*/ 1635811 h 2067738"/>
              <a:gd name="connsiteX19" fmla="*/ 721411 w 4135477"/>
              <a:gd name="connsiteY19" fmla="*/ 1635811 h 2067738"/>
              <a:gd name="connsiteX20" fmla="*/ 716816 w 4135477"/>
              <a:gd name="connsiteY20" fmla="*/ 1736900 h 2067738"/>
              <a:gd name="connsiteX21" fmla="*/ 748981 w 4135477"/>
              <a:gd name="connsiteY21" fmla="*/ 1736900 h 2067738"/>
              <a:gd name="connsiteX22" fmla="*/ 748981 w 4135477"/>
              <a:gd name="connsiteY22" fmla="*/ 1851775 h 2067738"/>
              <a:gd name="connsiteX23" fmla="*/ 850070 w 4135477"/>
              <a:gd name="connsiteY23" fmla="*/ 1851775 h 2067738"/>
              <a:gd name="connsiteX24" fmla="*/ 850070 w 4135477"/>
              <a:gd name="connsiteY24" fmla="*/ 1966649 h 2067738"/>
              <a:gd name="connsiteX25" fmla="*/ 1038464 w 4135477"/>
              <a:gd name="connsiteY25" fmla="*/ 1966649 h 2067738"/>
              <a:gd name="connsiteX26" fmla="*/ 1038464 w 4135477"/>
              <a:gd name="connsiteY26" fmla="*/ 2067738 h 2067738"/>
              <a:gd name="connsiteX27" fmla="*/ 4135477 w 4135477"/>
              <a:gd name="connsiteY27" fmla="*/ 2067738 h 206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35477" h="2067738">
                <a:moveTo>
                  <a:pt x="0" y="0"/>
                </a:moveTo>
                <a:lnTo>
                  <a:pt x="137849" y="0"/>
                </a:lnTo>
                <a:lnTo>
                  <a:pt x="137849" y="496257"/>
                </a:lnTo>
                <a:lnTo>
                  <a:pt x="289483" y="496257"/>
                </a:lnTo>
                <a:lnTo>
                  <a:pt x="289483" y="693841"/>
                </a:lnTo>
                <a:lnTo>
                  <a:pt x="326243" y="693841"/>
                </a:lnTo>
                <a:lnTo>
                  <a:pt x="326243" y="794930"/>
                </a:lnTo>
                <a:lnTo>
                  <a:pt x="349218" y="794930"/>
                </a:lnTo>
                <a:lnTo>
                  <a:pt x="349218" y="992514"/>
                </a:lnTo>
                <a:lnTo>
                  <a:pt x="473282" y="992514"/>
                </a:lnTo>
                <a:lnTo>
                  <a:pt x="473282" y="1213073"/>
                </a:lnTo>
                <a:lnTo>
                  <a:pt x="514637" y="1213073"/>
                </a:lnTo>
                <a:lnTo>
                  <a:pt x="514637" y="1314163"/>
                </a:lnTo>
                <a:lnTo>
                  <a:pt x="533017" y="1314163"/>
                </a:lnTo>
                <a:lnTo>
                  <a:pt x="533017" y="1424442"/>
                </a:lnTo>
                <a:lnTo>
                  <a:pt x="652486" y="1424442"/>
                </a:lnTo>
                <a:lnTo>
                  <a:pt x="652486" y="1525531"/>
                </a:lnTo>
                <a:lnTo>
                  <a:pt x="698436" y="1525531"/>
                </a:lnTo>
                <a:lnTo>
                  <a:pt x="698436" y="1635811"/>
                </a:lnTo>
                <a:lnTo>
                  <a:pt x="721411" y="1635811"/>
                </a:lnTo>
                <a:lnTo>
                  <a:pt x="716816" y="1736900"/>
                </a:lnTo>
                <a:lnTo>
                  <a:pt x="748981" y="1736900"/>
                </a:lnTo>
                <a:lnTo>
                  <a:pt x="748981" y="1851775"/>
                </a:lnTo>
                <a:lnTo>
                  <a:pt x="850070" y="1851775"/>
                </a:lnTo>
                <a:lnTo>
                  <a:pt x="850070" y="1966649"/>
                </a:lnTo>
                <a:lnTo>
                  <a:pt x="1038464" y="1966649"/>
                </a:lnTo>
                <a:lnTo>
                  <a:pt x="1038464" y="2067738"/>
                </a:lnTo>
                <a:lnTo>
                  <a:pt x="4135477" y="2067738"/>
                </a:lnTo>
              </a:path>
            </a:pathLst>
          </a:custGeom>
          <a:noFill/>
          <a:ln w="28575">
            <a:solidFill>
              <a:schemeClr val="accent3"/>
            </a:solidFill>
            <a:miter lim="800000"/>
            <a:headEnd/>
            <a:tailEnd/>
          </a:ln>
        </p:spPr>
        <p:txBody>
          <a:bodyPr rtlCol="0" anchor="ctr"/>
          <a:lstStyle/>
          <a:p>
            <a:pPr algn="ctr"/>
            <a:endParaRPr lang="en-US"/>
          </a:p>
        </p:txBody>
      </p:sp>
      <p:sp>
        <p:nvSpPr>
          <p:cNvPr id="1158" name="Freeform: Shape 1157">
            <a:extLst>
              <a:ext uri="{FF2B5EF4-FFF2-40B4-BE49-F238E27FC236}">
                <a16:creationId xmlns:a16="http://schemas.microsoft.com/office/drawing/2014/main" id="{3362A53B-ABC9-759D-87AB-061D37174DA9}"/>
              </a:ext>
            </a:extLst>
          </p:cNvPr>
          <p:cNvSpPr/>
          <p:nvPr/>
        </p:nvSpPr>
        <p:spPr bwMode="auto">
          <a:xfrm>
            <a:off x="1407523" y="2243546"/>
            <a:ext cx="2935877" cy="1730828"/>
          </a:xfrm>
          <a:custGeom>
            <a:avLst/>
            <a:gdLst>
              <a:gd name="connsiteX0" fmla="*/ 0 w 2935877"/>
              <a:gd name="connsiteY0" fmla="*/ 0 h 1730828"/>
              <a:gd name="connsiteX1" fmla="*/ 140426 w 2935877"/>
              <a:gd name="connsiteY1" fmla="*/ 0 h 1730828"/>
              <a:gd name="connsiteX2" fmla="*/ 140426 w 2935877"/>
              <a:gd name="connsiteY2" fmla="*/ 26125 h 1730828"/>
              <a:gd name="connsiteX3" fmla="*/ 261257 w 2935877"/>
              <a:gd name="connsiteY3" fmla="*/ 26125 h 1730828"/>
              <a:gd name="connsiteX4" fmla="*/ 261257 w 2935877"/>
              <a:gd name="connsiteY4" fmla="*/ 42454 h 1730828"/>
              <a:gd name="connsiteX5" fmla="*/ 323306 w 2935877"/>
              <a:gd name="connsiteY5" fmla="*/ 42454 h 1730828"/>
              <a:gd name="connsiteX6" fmla="*/ 323306 w 2935877"/>
              <a:gd name="connsiteY6" fmla="*/ 75111 h 1730828"/>
              <a:gd name="connsiteX7" fmla="*/ 352697 w 2935877"/>
              <a:gd name="connsiteY7" fmla="*/ 75111 h 1730828"/>
              <a:gd name="connsiteX8" fmla="*/ 352697 w 2935877"/>
              <a:gd name="connsiteY8" fmla="*/ 114300 h 1730828"/>
              <a:gd name="connsiteX9" fmla="*/ 365760 w 2935877"/>
              <a:gd name="connsiteY9" fmla="*/ 114300 h 1730828"/>
              <a:gd name="connsiteX10" fmla="*/ 365760 w 2935877"/>
              <a:gd name="connsiteY10" fmla="*/ 143691 h 1730828"/>
              <a:gd name="connsiteX11" fmla="*/ 391886 w 2935877"/>
              <a:gd name="connsiteY11" fmla="*/ 143691 h 1730828"/>
              <a:gd name="connsiteX12" fmla="*/ 391886 w 2935877"/>
              <a:gd name="connsiteY12" fmla="*/ 160020 h 1730828"/>
              <a:gd name="connsiteX13" fmla="*/ 483326 w 2935877"/>
              <a:gd name="connsiteY13" fmla="*/ 160020 h 1730828"/>
              <a:gd name="connsiteX14" fmla="*/ 483326 w 2935877"/>
              <a:gd name="connsiteY14" fmla="*/ 186145 h 1730828"/>
              <a:gd name="connsiteX15" fmla="*/ 506186 w 2935877"/>
              <a:gd name="connsiteY15" fmla="*/ 186145 h 1730828"/>
              <a:gd name="connsiteX16" fmla="*/ 506186 w 2935877"/>
              <a:gd name="connsiteY16" fmla="*/ 212271 h 1730828"/>
              <a:gd name="connsiteX17" fmla="*/ 519248 w 2935877"/>
              <a:gd name="connsiteY17" fmla="*/ 212271 h 1730828"/>
              <a:gd name="connsiteX18" fmla="*/ 519248 w 2935877"/>
              <a:gd name="connsiteY18" fmla="*/ 257991 h 1730828"/>
              <a:gd name="connsiteX19" fmla="*/ 548640 w 2935877"/>
              <a:gd name="connsiteY19" fmla="*/ 257991 h 1730828"/>
              <a:gd name="connsiteX20" fmla="*/ 548640 w 2935877"/>
              <a:gd name="connsiteY20" fmla="*/ 297180 h 1730828"/>
              <a:gd name="connsiteX21" fmla="*/ 610688 w 2935877"/>
              <a:gd name="connsiteY21" fmla="*/ 297180 h 1730828"/>
              <a:gd name="connsiteX22" fmla="*/ 610688 w 2935877"/>
              <a:gd name="connsiteY22" fmla="*/ 310243 h 1730828"/>
              <a:gd name="connsiteX23" fmla="*/ 773974 w 2935877"/>
              <a:gd name="connsiteY23" fmla="*/ 310243 h 1730828"/>
              <a:gd name="connsiteX24" fmla="*/ 773974 w 2935877"/>
              <a:gd name="connsiteY24" fmla="*/ 346165 h 1730828"/>
              <a:gd name="connsiteX25" fmla="*/ 819694 w 2935877"/>
              <a:gd name="connsiteY25" fmla="*/ 346165 h 1730828"/>
              <a:gd name="connsiteX26" fmla="*/ 819694 w 2935877"/>
              <a:gd name="connsiteY26" fmla="*/ 355963 h 1730828"/>
              <a:gd name="connsiteX27" fmla="*/ 871946 w 2935877"/>
              <a:gd name="connsiteY27" fmla="*/ 355963 h 1730828"/>
              <a:gd name="connsiteX28" fmla="*/ 871946 w 2935877"/>
              <a:gd name="connsiteY28" fmla="*/ 388620 h 1730828"/>
              <a:gd name="connsiteX29" fmla="*/ 891540 w 2935877"/>
              <a:gd name="connsiteY29" fmla="*/ 388620 h 1730828"/>
              <a:gd name="connsiteX30" fmla="*/ 891540 w 2935877"/>
              <a:gd name="connsiteY30" fmla="*/ 388620 h 1730828"/>
              <a:gd name="connsiteX31" fmla="*/ 914400 w 2935877"/>
              <a:gd name="connsiteY31" fmla="*/ 411480 h 1730828"/>
              <a:gd name="connsiteX32" fmla="*/ 914400 w 2935877"/>
              <a:gd name="connsiteY32" fmla="*/ 447403 h 1730828"/>
              <a:gd name="connsiteX33" fmla="*/ 927463 w 2935877"/>
              <a:gd name="connsiteY33" fmla="*/ 447403 h 1730828"/>
              <a:gd name="connsiteX34" fmla="*/ 927463 w 2935877"/>
              <a:gd name="connsiteY34" fmla="*/ 486591 h 1730828"/>
              <a:gd name="connsiteX35" fmla="*/ 947057 w 2935877"/>
              <a:gd name="connsiteY35" fmla="*/ 486591 h 1730828"/>
              <a:gd name="connsiteX36" fmla="*/ 947057 w 2935877"/>
              <a:gd name="connsiteY36" fmla="*/ 529045 h 1730828"/>
              <a:gd name="connsiteX37" fmla="*/ 976448 w 2935877"/>
              <a:gd name="connsiteY37" fmla="*/ 529045 h 1730828"/>
              <a:gd name="connsiteX38" fmla="*/ 976448 w 2935877"/>
              <a:gd name="connsiteY38" fmla="*/ 551905 h 1730828"/>
              <a:gd name="connsiteX39" fmla="*/ 1077686 w 2935877"/>
              <a:gd name="connsiteY39" fmla="*/ 551905 h 1730828"/>
              <a:gd name="connsiteX40" fmla="*/ 1077686 w 2935877"/>
              <a:gd name="connsiteY40" fmla="*/ 584563 h 1730828"/>
              <a:gd name="connsiteX41" fmla="*/ 1116874 w 2935877"/>
              <a:gd name="connsiteY41" fmla="*/ 584563 h 1730828"/>
              <a:gd name="connsiteX42" fmla="*/ 1116874 w 2935877"/>
              <a:gd name="connsiteY42" fmla="*/ 610688 h 1730828"/>
              <a:gd name="connsiteX43" fmla="*/ 1172391 w 2935877"/>
              <a:gd name="connsiteY43" fmla="*/ 610688 h 1730828"/>
              <a:gd name="connsiteX44" fmla="*/ 1172391 w 2935877"/>
              <a:gd name="connsiteY44" fmla="*/ 640080 h 1730828"/>
              <a:gd name="connsiteX45" fmla="*/ 1195251 w 2935877"/>
              <a:gd name="connsiteY45" fmla="*/ 640080 h 1730828"/>
              <a:gd name="connsiteX46" fmla="*/ 1195251 w 2935877"/>
              <a:gd name="connsiteY46" fmla="*/ 676003 h 1730828"/>
              <a:gd name="connsiteX47" fmla="*/ 1244237 w 2935877"/>
              <a:gd name="connsiteY47" fmla="*/ 676003 h 1730828"/>
              <a:gd name="connsiteX48" fmla="*/ 1244237 w 2935877"/>
              <a:gd name="connsiteY48" fmla="*/ 728254 h 1730828"/>
              <a:gd name="connsiteX49" fmla="*/ 1306286 w 2935877"/>
              <a:gd name="connsiteY49" fmla="*/ 728254 h 1730828"/>
              <a:gd name="connsiteX50" fmla="*/ 1306286 w 2935877"/>
              <a:gd name="connsiteY50" fmla="*/ 822960 h 1730828"/>
              <a:gd name="connsiteX51" fmla="*/ 1352006 w 2935877"/>
              <a:gd name="connsiteY51" fmla="*/ 822960 h 1730828"/>
              <a:gd name="connsiteX52" fmla="*/ 1352006 w 2935877"/>
              <a:gd name="connsiteY52" fmla="*/ 845820 h 1730828"/>
              <a:gd name="connsiteX53" fmla="*/ 1387928 w 2935877"/>
              <a:gd name="connsiteY53" fmla="*/ 845820 h 1730828"/>
              <a:gd name="connsiteX54" fmla="*/ 1387928 w 2935877"/>
              <a:gd name="connsiteY54" fmla="*/ 871945 h 1730828"/>
              <a:gd name="connsiteX55" fmla="*/ 1456508 w 2935877"/>
              <a:gd name="connsiteY55" fmla="*/ 871945 h 1730828"/>
              <a:gd name="connsiteX56" fmla="*/ 1456508 w 2935877"/>
              <a:gd name="connsiteY56" fmla="*/ 904603 h 1730828"/>
              <a:gd name="connsiteX57" fmla="*/ 1479368 w 2935877"/>
              <a:gd name="connsiteY57" fmla="*/ 904603 h 1730828"/>
              <a:gd name="connsiteX58" fmla="*/ 1479368 w 2935877"/>
              <a:gd name="connsiteY58" fmla="*/ 976448 h 1730828"/>
              <a:gd name="connsiteX59" fmla="*/ 1512026 w 2935877"/>
              <a:gd name="connsiteY59" fmla="*/ 976448 h 1730828"/>
              <a:gd name="connsiteX60" fmla="*/ 1512026 w 2935877"/>
              <a:gd name="connsiteY60" fmla="*/ 1028700 h 1730828"/>
              <a:gd name="connsiteX61" fmla="*/ 1534886 w 2935877"/>
              <a:gd name="connsiteY61" fmla="*/ 1028700 h 1730828"/>
              <a:gd name="connsiteX62" fmla="*/ 1534886 w 2935877"/>
              <a:gd name="connsiteY62" fmla="*/ 1051560 h 1730828"/>
              <a:gd name="connsiteX63" fmla="*/ 1574074 w 2935877"/>
              <a:gd name="connsiteY63" fmla="*/ 1051560 h 1730828"/>
              <a:gd name="connsiteX64" fmla="*/ 1574074 w 2935877"/>
              <a:gd name="connsiteY64" fmla="*/ 1071154 h 1730828"/>
              <a:gd name="connsiteX65" fmla="*/ 1616528 w 2935877"/>
              <a:gd name="connsiteY65" fmla="*/ 1071154 h 1730828"/>
              <a:gd name="connsiteX66" fmla="*/ 1616528 w 2935877"/>
              <a:gd name="connsiteY66" fmla="*/ 1182188 h 1730828"/>
              <a:gd name="connsiteX67" fmla="*/ 1658983 w 2935877"/>
              <a:gd name="connsiteY67" fmla="*/ 1182188 h 1730828"/>
              <a:gd name="connsiteX68" fmla="*/ 1658983 w 2935877"/>
              <a:gd name="connsiteY68" fmla="*/ 1205048 h 1730828"/>
              <a:gd name="connsiteX69" fmla="*/ 1704703 w 2935877"/>
              <a:gd name="connsiteY69" fmla="*/ 1205048 h 1730828"/>
              <a:gd name="connsiteX70" fmla="*/ 1704703 w 2935877"/>
              <a:gd name="connsiteY70" fmla="*/ 1237705 h 1730828"/>
              <a:gd name="connsiteX71" fmla="*/ 1747157 w 2935877"/>
              <a:gd name="connsiteY71" fmla="*/ 1237705 h 1730828"/>
              <a:gd name="connsiteX72" fmla="*/ 1747157 w 2935877"/>
              <a:gd name="connsiteY72" fmla="*/ 1257300 h 1730828"/>
              <a:gd name="connsiteX73" fmla="*/ 1809206 w 2935877"/>
              <a:gd name="connsiteY73" fmla="*/ 1257300 h 1730828"/>
              <a:gd name="connsiteX74" fmla="*/ 1809206 w 2935877"/>
              <a:gd name="connsiteY74" fmla="*/ 1319348 h 1730828"/>
              <a:gd name="connsiteX75" fmla="*/ 1832066 w 2935877"/>
              <a:gd name="connsiteY75" fmla="*/ 1319348 h 1730828"/>
              <a:gd name="connsiteX76" fmla="*/ 1832066 w 2935877"/>
              <a:gd name="connsiteY76" fmla="*/ 1358537 h 1730828"/>
              <a:gd name="connsiteX77" fmla="*/ 1926771 w 2935877"/>
              <a:gd name="connsiteY77" fmla="*/ 1358537 h 1730828"/>
              <a:gd name="connsiteX78" fmla="*/ 1926771 w 2935877"/>
              <a:gd name="connsiteY78" fmla="*/ 1394460 h 1730828"/>
              <a:gd name="connsiteX79" fmla="*/ 1988820 w 2935877"/>
              <a:gd name="connsiteY79" fmla="*/ 1394460 h 1730828"/>
              <a:gd name="connsiteX80" fmla="*/ 1988820 w 2935877"/>
              <a:gd name="connsiteY80" fmla="*/ 1423851 h 1730828"/>
              <a:gd name="connsiteX81" fmla="*/ 2145574 w 2935877"/>
              <a:gd name="connsiteY81" fmla="*/ 1423851 h 1730828"/>
              <a:gd name="connsiteX82" fmla="*/ 2145574 w 2935877"/>
              <a:gd name="connsiteY82" fmla="*/ 1449977 h 1730828"/>
              <a:gd name="connsiteX83" fmla="*/ 2161903 w 2935877"/>
              <a:gd name="connsiteY83" fmla="*/ 1449977 h 1730828"/>
              <a:gd name="connsiteX84" fmla="*/ 2161903 w 2935877"/>
              <a:gd name="connsiteY84" fmla="*/ 1479368 h 1730828"/>
              <a:gd name="connsiteX85" fmla="*/ 2191294 w 2935877"/>
              <a:gd name="connsiteY85" fmla="*/ 1479368 h 1730828"/>
              <a:gd name="connsiteX86" fmla="*/ 2191294 w 2935877"/>
              <a:gd name="connsiteY86" fmla="*/ 1515291 h 1730828"/>
              <a:gd name="connsiteX87" fmla="*/ 2220686 w 2935877"/>
              <a:gd name="connsiteY87" fmla="*/ 1515291 h 1730828"/>
              <a:gd name="connsiteX88" fmla="*/ 2220686 w 2935877"/>
              <a:gd name="connsiteY88" fmla="*/ 1547948 h 1730828"/>
              <a:gd name="connsiteX89" fmla="*/ 2361111 w 2935877"/>
              <a:gd name="connsiteY89" fmla="*/ 1547948 h 1730828"/>
              <a:gd name="connsiteX90" fmla="*/ 2361111 w 2935877"/>
              <a:gd name="connsiteY90" fmla="*/ 1603465 h 1730828"/>
              <a:gd name="connsiteX91" fmla="*/ 2540726 w 2935877"/>
              <a:gd name="connsiteY91" fmla="*/ 1603465 h 1730828"/>
              <a:gd name="connsiteX92" fmla="*/ 2540726 w 2935877"/>
              <a:gd name="connsiteY92" fmla="*/ 1636123 h 1730828"/>
              <a:gd name="connsiteX93" fmla="*/ 2723606 w 2935877"/>
              <a:gd name="connsiteY93" fmla="*/ 1636123 h 1730828"/>
              <a:gd name="connsiteX94" fmla="*/ 2723606 w 2935877"/>
              <a:gd name="connsiteY94" fmla="*/ 1658983 h 1730828"/>
              <a:gd name="connsiteX95" fmla="*/ 2739934 w 2935877"/>
              <a:gd name="connsiteY95" fmla="*/ 1658983 h 1730828"/>
              <a:gd name="connsiteX96" fmla="*/ 2739934 w 2935877"/>
              <a:gd name="connsiteY96" fmla="*/ 1730828 h 1730828"/>
              <a:gd name="connsiteX97" fmla="*/ 2935877 w 2935877"/>
              <a:gd name="connsiteY97" fmla="*/ 1730828 h 173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2935877" h="1730828">
                <a:moveTo>
                  <a:pt x="0" y="0"/>
                </a:moveTo>
                <a:lnTo>
                  <a:pt x="140426" y="0"/>
                </a:lnTo>
                <a:lnTo>
                  <a:pt x="140426" y="26125"/>
                </a:lnTo>
                <a:lnTo>
                  <a:pt x="261257" y="26125"/>
                </a:lnTo>
                <a:lnTo>
                  <a:pt x="261257" y="42454"/>
                </a:lnTo>
                <a:lnTo>
                  <a:pt x="323306" y="42454"/>
                </a:lnTo>
                <a:lnTo>
                  <a:pt x="323306" y="75111"/>
                </a:lnTo>
                <a:lnTo>
                  <a:pt x="352697" y="75111"/>
                </a:lnTo>
                <a:lnTo>
                  <a:pt x="352697" y="114300"/>
                </a:lnTo>
                <a:lnTo>
                  <a:pt x="365760" y="114300"/>
                </a:lnTo>
                <a:lnTo>
                  <a:pt x="365760" y="143691"/>
                </a:lnTo>
                <a:lnTo>
                  <a:pt x="391886" y="143691"/>
                </a:lnTo>
                <a:lnTo>
                  <a:pt x="391886" y="160020"/>
                </a:lnTo>
                <a:lnTo>
                  <a:pt x="483326" y="160020"/>
                </a:lnTo>
                <a:lnTo>
                  <a:pt x="483326" y="186145"/>
                </a:lnTo>
                <a:lnTo>
                  <a:pt x="506186" y="186145"/>
                </a:lnTo>
                <a:lnTo>
                  <a:pt x="506186" y="212271"/>
                </a:lnTo>
                <a:lnTo>
                  <a:pt x="519248" y="212271"/>
                </a:lnTo>
                <a:lnTo>
                  <a:pt x="519248" y="257991"/>
                </a:lnTo>
                <a:lnTo>
                  <a:pt x="548640" y="257991"/>
                </a:lnTo>
                <a:lnTo>
                  <a:pt x="548640" y="297180"/>
                </a:lnTo>
                <a:lnTo>
                  <a:pt x="610688" y="297180"/>
                </a:lnTo>
                <a:lnTo>
                  <a:pt x="610688" y="310243"/>
                </a:lnTo>
                <a:lnTo>
                  <a:pt x="773974" y="310243"/>
                </a:lnTo>
                <a:lnTo>
                  <a:pt x="773974" y="346165"/>
                </a:lnTo>
                <a:lnTo>
                  <a:pt x="819694" y="346165"/>
                </a:lnTo>
                <a:lnTo>
                  <a:pt x="819694" y="355963"/>
                </a:lnTo>
                <a:lnTo>
                  <a:pt x="871946" y="355963"/>
                </a:lnTo>
                <a:lnTo>
                  <a:pt x="871946" y="388620"/>
                </a:lnTo>
                <a:lnTo>
                  <a:pt x="891540" y="388620"/>
                </a:lnTo>
                <a:lnTo>
                  <a:pt x="891540" y="388620"/>
                </a:lnTo>
                <a:lnTo>
                  <a:pt x="914400" y="411480"/>
                </a:lnTo>
                <a:lnTo>
                  <a:pt x="914400" y="447403"/>
                </a:lnTo>
                <a:lnTo>
                  <a:pt x="927463" y="447403"/>
                </a:lnTo>
                <a:lnTo>
                  <a:pt x="927463" y="486591"/>
                </a:lnTo>
                <a:lnTo>
                  <a:pt x="947057" y="486591"/>
                </a:lnTo>
                <a:lnTo>
                  <a:pt x="947057" y="529045"/>
                </a:lnTo>
                <a:lnTo>
                  <a:pt x="976448" y="529045"/>
                </a:lnTo>
                <a:lnTo>
                  <a:pt x="976448" y="551905"/>
                </a:lnTo>
                <a:lnTo>
                  <a:pt x="1077686" y="551905"/>
                </a:lnTo>
                <a:lnTo>
                  <a:pt x="1077686" y="584563"/>
                </a:lnTo>
                <a:lnTo>
                  <a:pt x="1116874" y="584563"/>
                </a:lnTo>
                <a:lnTo>
                  <a:pt x="1116874" y="610688"/>
                </a:lnTo>
                <a:lnTo>
                  <a:pt x="1172391" y="610688"/>
                </a:lnTo>
                <a:lnTo>
                  <a:pt x="1172391" y="640080"/>
                </a:lnTo>
                <a:lnTo>
                  <a:pt x="1195251" y="640080"/>
                </a:lnTo>
                <a:lnTo>
                  <a:pt x="1195251" y="676003"/>
                </a:lnTo>
                <a:lnTo>
                  <a:pt x="1244237" y="676003"/>
                </a:lnTo>
                <a:lnTo>
                  <a:pt x="1244237" y="728254"/>
                </a:lnTo>
                <a:lnTo>
                  <a:pt x="1306286" y="728254"/>
                </a:lnTo>
                <a:lnTo>
                  <a:pt x="1306286" y="822960"/>
                </a:lnTo>
                <a:lnTo>
                  <a:pt x="1352006" y="822960"/>
                </a:lnTo>
                <a:lnTo>
                  <a:pt x="1352006" y="845820"/>
                </a:lnTo>
                <a:lnTo>
                  <a:pt x="1387928" y="845820"/>
                </a:lnTo>
                <a:lnTo>
                  <a:pt x="1387928" y="871945"/>
                </a:lnTo>
                <a:lnTo>
                  <a:pt x="1456508" y="871945"/>
                </a:lnTo>
                <a:lnTo>
                  <a:pt x="1456508" y="904603"/>
                </a:lnTo>
                <a:lnTo>
                  <a:pt x="1479368" y="904603"/>
                </a:lnTo>
                <a:lnTo>
                  <a:pt x="1479368" y="976448"/>
                </a:lnTo>
                <a:lnTo>
                  <a:pt x="1512026" y="976448"/>
                </a:lnTo>
                <a:lnTo>
                  <a:pt x="1512026" y="1028700"/>
                </a:lnTo>
                <a:lnTo>
                  <a:pt x="1534886" y="1028700"/>
                </a:lnTo>
                <a:lnTo>
                  <a:pt x="1534886" y="1051560"/>
                </a:lnTo>
                <a:lnTo>
                  <a:pt x="1574074" y="1051560"/>
                </a:lnTo>
                <a:lnTo>
                  <a:pt x="1574074" y="1071154"/>
                </a:lnTo>
                <a:lnTo>
                  <a:pt x="1616528" y="1071154"/>
                </a:lnTo>
                <a:lnTo>
                  <a:pt x="1616528" y="1182188"/>
                </a:lnTo>
                <a:lnTo>
                  <a:pt x="1658983" y="1182188"/>
                </a:lnTo>
                <a:lnTo>
                  <a:pt x="1658983" y="1205048"/>
                </a:lnTo>
                <a:lnTo>
                  <a:pt x="1704703" y="1205048"/>
                </a:lnTo>
                <a:lnTo>
                  <a:pt x="1704703" y="1237705"/>
                </a:lnTo>
                <a:lnTo>
                  <a:pt x="1747157" y="1237705"/>
                </a:lnTo>
                <a:lnTo>
                  <a:pt x="1747157" y="1257300"/>
                </a:lnTo>
                <a:lnTo>
                  <a:pt x="1809206" y="1257300"/>
                </a:lnTo>
                <a:lnTo>
                  <a:pt x="1809206" y="1319348"/>
                </a:lnTo>
                <a:lnTo>
                  <a:pt x="1832066" y="1319348"/>
                </a:lnTo>
                <a:lnTo>
                  <a:pt x="1832066" y="1358537"/>
                </a:lnTo>
                <a:lnTo>
                  <a:pt x="1926771" y="1358537"/>
                </a:lnTo>
                <a:lnTo>
                  <a:pt x="1926771" y="1394460"/>
                </a:lnTo>
                <a:lnTo>
                  <a:pt x="1988820" y="1394460"/>
                </a:lnTo>
                <a:lnTo>
                  <a:pt x="1988820" y="1423851"/>
                </a:lnTo>
                <a:lnTo>
                  <a:pt x="2145574" y="1423851"/>
                </a:lnTo>
                <a:lnTo>
                  <a:pt x="2145574" y="1449977"/>
                </a:lnTo>
                <a:lnTo>
                  <a:pt x="2161903" y="1449977"/>
                </a:lnTo>
                <a:lnTo>
                  <a:pt x="2161903" y="1479368"/>
                </a:lnTo>
                <a:lnTo>
                  <a:pt x="2191294" y="1479368"/>
                </a:lnTo>
                <a:lnTo>
                  <a:pt x="2191294" y="1515291"/>
                </a:lnTo>
                <a:lnTo>
                  <a:pt x="2220686" y="1515291"/>
                </a:lnTo>
                <a:lnTo>
                  <a:pt x="2220686" y="1547948"/>
                </a:lnTo>
                <a:lnTo>
                  <a:pt x="2361111" y="1547948"/>
                </a:lnTo>
                <a:lnTo>
                  <a:pt x="2361111" y="1603465"/>
                </a:lnTo>
                <a:lnTo>
                  <a:pt x="2540726" y="1603465"/>
                </a:lnTo>
                <a:lnTo>
                  <a:pt x="2540726" y="1636123"/>
                </a:lnTo>
                <a:lnTo>
                  <a:pt x="2723606" y="1636123"/>
                </a:lnTo>
                <a:lnTo>
                  <a:pt x="2723606" y="1658983"/>
                </a:lnTo>
                <a:lnTo>
                  <a:pt x="2739934" y="1658983"/>
                </a:lnTo>
                <a:lnTo>
                  <a:pt x="2739934" y="1730828"/>
                </a:lnTo>
                <a:lnTo>
                  <a:pt x="2935877" y="1730828"/>
                </a:lnTo>
              </a:path>
            </a:pathLst>
          </a:custGeom>
          <a:noFill/>
          <a:ln w="28575">
            <a:solidFill>
              <a:schemeClr val="accent1"/>
            </a:solidFill>
            <a:miter lim="800000"/>
            <a:headEnd/>
            <a:tailEnd/>
          </a:ln>
        </p:spPr>
        <p:txBody>
          <a:bodyPr rtlCol="0" anchor="ctr"/>
          <a:lstStyle/>
          <a:p>
            <a:pPr algn="ctr"/>
            <a:endParaRPr lang="en-US"/>
          </a:p>
        </p:txBody>
      </p:sp>
      <p:sp>
        <p:nvSpPr>
          <p:cNvPr id="1159" name="Freeform: Shape 1158">
            <a:extLst>
              <a:ext uri="{FF2B5EF4-FFF2-40B4-BE49-F238E27FC236}">
                <a16:creationId xmlns:a16="http://schemas.microsoft.com/office/drawing/2014/main" id="{1723C90D-53D4-1ADB-C430-76F70D7BA961}"/>
              </a:ext>
            </a:extLst>
          </p:cNvPr>
          <p:cNvSpPr/>
          <p:nvPr/>
        </p:nvSpPr>
        <p:spPr bwMode="auto">
          <a:xfrm>
            <a:off x="4346666" y="3974374"/>
            <a:ext cx="907868" cy="512717"/>
          </a:xfrm>
          <a:custGeom>
            <a:avLst/>
            <a:gdLst>
              <a:gd name="connsiteX0" fmla="*/ 0 w 907868"/>
              <a:gd name="connsiteY0" fmla="*/ 0 h 512717"/>
              <a:gd name="connsiteX1" fmla="*/ 150223 w 907868"/>
              <a:gd name="connsiteY1" fmla="*/ 0 h 512717"/>
              <a:gd name="connsiteX2" fmla="*/ 150223 w 907868"/>
              <a:gd name="connsiteY2" fmla="*/ 35923 h 512717"/>
              <a:gd name="connsiteX3" fmla="*/ 182880 w 907868"/>
              <a:gd name="connsiteY3" fmla="*/ 35923 h 512717"/>
              <a:gd name="connsiteX4" fmla="*/ 182880 w 907868"/>
              <a:gd name="connsiteY4" fmla="*/ 101237 h 512717"/>
              <a:gd name="connsiteX5" fmla="*/ 205740 w 907868"/>
              <a:gd name="connsiteY5" fmla="*/ 101237 h 512717"/>
              <a:gd name="connsiteX6" fmla="*/ 205740 w 907868"/>
              <a:gd name="connsiteY6" fmla="*/ 182880 h 512717"/>
              <a:gd name="connsiteX7" fmla="*/ 907868 w 907868"/>
              <a:gd name="connsiteY7" fmla="*/ 182880 h 512717"/>
              <a:gd name="connsiteX8" fmla="*/ 907868 w 907868"/>
              <a:gd name="connsiteY8" fmla="*/ 512717 h 512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7868" h="512717">
                <a:moveTo>
                  <a:pt x="0" y="0"/>
                </a:moveTo>
                <a:lnTo>
                  <a:pt x="150223" y="0"/>
                </a:lnTo>
                <a:lnTo>
                  <a:pt x="150223" y="35923"/>
                </a:lnTo>
                <a:lnTo>
                  <a:pt x="182880" y="35923"/>
                </a:lnTo>
                <a:lnTo>
                  <a:pt x="182880" y="101237"/>
                </a:lnTo>
                <a:lnTo>
                  <a:pt x="205740" y="101237"/>
                </a:lnTo>
                <a:lnTo>
                  <a:pt x="205740" y="182880"/>
                </a:lnTo>
                <a:lnTo>
                  <a:pt x="907868" y="182880"/>
                </a:lnTo>
                <a:lnTo>
                  <a:pt x="907868" y="512717"/>
                </a:lnTo>
              </a:path>
            </a:pathLst>
          </a:custGeom>
          <a:noFill/>
          <a:ln w="28575">
            <a:solidFill>
              <a:schemeClr val="accent1"/>
            </a:solidFill>
            <a:miter lim="800000"/>
            <a:headEnd/>
            <a:tailEnd/>
          </a:ln>
        </p:spPr>
        <p:txBody>
          <a:bodyPr rtlCol="0" anchor="ctr"/>
          <a:lstStyle/>
          <a:p>
            <a:pPr algn="ctr"/>
            <a:endParaRPr lang="en-US"/>
          </a:p>
        </p:txBody>
      </p:sp>
      <p:sp>
        <p:nvSpPr>
          <p:cNvPr id="1154" name="Freeform: Shape 1153">
            <a:extLst>
              <a:ext uri="{FF2B5EF4-FFF2-40B4-BE49-F238E27FC236}">
                <a16:creationId xmlns:a16="http://schemas.microsoft.com/office/drawing/2014/main" id="{244B6F71-51DD-6B3B-72BD-503047066242}"/>
              </a:ext>
            </a:extLst>
          </p:cNvPr>
          <p:cNvSpPr/>
          <p:nvPr/>
        </p:nvSpPr>
        <p:spPr bwMode="auto">
          <a:xfrm>
            <a:off x="1410789" y="2246811"/>
            <a:ext cx="1352005" cy="1169126"/>
          </a:xfrm>
          <a:custGeom>
            <a:avLst/>
            <a:gdLst>
              <a:gd name="connsiteX0" fmla="*/ 0 w 1338942"/>
              <a:gd name="connsiteY0" fmla="*/ 0 h 1169126"/>
              <a:gd name="connsiteX1" fmla="*/ 62048 w 1338942"/>
              <a:gd name="connsiteY1" fmla="*/ 0 h 1169126"/>
              <a:gd name="connsiteX2" fmla="*/ 62048 w 1338942"/>
              <a:gd name="connsiteY2" fmla="*/ 55518 h 1169126"/>
              <a:gd name="connsiteX3" fmla="*/ 156754 w 1338942"/>
              <a:gd name="connsiteY3" fmla="*/ 55518 h 1169126"/>
              <a:gd name="connsiteX4" fmla="*/ 156754 w 1338942"/>
              <a:gd name="connsiteY4" fmla="*/ 130629 h 1169126"/>
              <a:gd name="connsiteX5" fmla="*/ 176348 w 1338942"/>
              <a:gd name="connsiteY5" fmla="*/ 130629 h 1169126"/>
              <a:gd name="connsiteX6" fmla="*/ 176348 w 1338942"/>
              <a:gd name="connsiteY6" fmla="*/ 267789 h 1169126"/>
              <a:gd name="connsiteX7" fmla="*/ 326571 w 1338942"/>
              <a:gd name="connsiteY7" fmla="*/ 267789 h 1169126"/>
              <a:gd name="connsiteX8" fmla="*/ 326571 w 1338942"/>
              <a:gd name="connsiteY8" fmla="*/ 323306 h 1169126"/>
              <a:gd name="connsiteX9" fmla="*/ 352697 w 1338942"/>
              <a:gd name="connsiteY9" fmla="*/ 323306 h 1169126"/>
              <a:gd name="connsiteX10" fmla="*/ 352697 w 1338942"/>
              <a:gd name="connsiteY10" fmla="*/ 401683 h 1169126"/>
              <a:gd name="connsiteX11" fmla="*/ 362494 w 1338942"/>
              <a:gd name="connsiteY11" fmla="*/ 401683 h 1169126"/>
              <a:gd name="connsiteX12" fmla="*/ 372291 w 1338942"/>
              <a:gd name="connsiteY12" fmla="*/ 542109 h 1169126"/>
              <a:gd name="connsiteX13" fmla="*/ 431074 w 1338942"/>
              <a:gd name="connsiteY13" fmla="*/ 542109 h 1169126"/>
              <a:gd name="connsiteX14" fmla="*/ 431074 w 1338942"/>
              <a:gd name="connsiteY14" fmla="*/ 591095 h 1169126"/>
              <a:gd name="connsiteX15" fmla="*/ 460465 w 1338942"/>
              <a:gd name="connsiteY15" fmla="*/ 591095 h 1169126"/>
              <a:gd name="connsiteX16" fmla="*/ 460465 w 1338942"/>
              <a:gd name="connsiteY16" fmla="*/ 633549 h 1169126"/>
              <a:gd name="connsiteX17" fmla="*/ 551905 w 1338942"/>
              <a:gd name="connsiteY17" fmla="*/ 633549 h 1169126"/>
              <a:gd name="connsiteX18" fmla="*/ 551905 w 1338942"/>
              <a:gd name="connsiteY18" fmla="*/ 685800 h 1169126"/>
              <a:gd name="connsiteX19" fmla="*/ 581297 w 1338942"/>
              <a:gd name="connsiteY19" fmla="*/ 685800 h 1169126"/>
              <a:gd name="connsiteX20" fmla="*/ 581297 w 1338942"/>
              <a:gd name="connsiteY20" fmla="*/ 734786 h 1169126"/>
              <a:gd name="connsiteX21" fmla="*/ 734785 w 1338942"/>
              <a:gd name="connsiteY21" fmla="*/ 734786 h 1169126"/>
              <a:gd name="connsiteX22" fmla="*/ 734785 w 1338942"/>
              <a:gd name="connsiteY22" fmla="*/ 783772 h 1169126"/>
              <a:gd name="connsiteX23" fmla="*/ 829491 w 1338942"/>
              <a:gd name="connsiteY23" fmla="*/ 783772 h 1169126"/>
              <a:gd name="connsiteX24" fmla="*/ 829491 w 1338942"/>
              <a:gd name="connsiteY24" fmla="*/ 842555 h 1169126"/>
              <a:gd name="connsiteX25" fmla="*/ 888274 w 1338942"/>
              <a:gd name="connsiteY25" fmla="*/ 842555 h 1169126"/>
              <a:gd name="connsiteX26" fmla="*/ 888274 w 1338942"/>
              <a:gd name="connsiteY26" fmla="*/ 888275 h 1169126"/>
              <a:gd name="connsiteX27" fmla="*/ 937260 w 1338942"/>
              <a:gd name="connsiteY27" fmla="*/ 888275 h 1169126"/>
              <a:gd name="connsiteX28" fmla="*/ 937260 w 1338942"/>
              <a:gd name="connsiteY28" fmla="*/ 937260 h 1169126"/>
              <a:gd name="connsiteX29" fmla="*/ 969917 w 1338942"/>
              <a:gd name="connsiteY29" fmla="*/ 937260 h 1169126"/>
              <a:gd name="connsiteX30" fmla="*/ 969917 w 1338942"/>
              <a:gd name="connsiteY30" fmla="*/ 989512 h 1169126"/>
              <a:gd name="connsiteX31" fmla="*/ 1067888 w 1338942"/>
              <a:gd name="connsiteY31" fmla="*/ 989512 h 1169126"/>
              <a:gd name="connsiteX32" fmla="*/ 1067888 w 1338942"/>
              <a:gd name="connsiteY32" fmla="*/ 1064623 h 1169126"/>
              <a:gd name="connsiteX33" fmla="*/ 1113608 w 1338942"/>
              <a:gd name="connsiteY33" fmla="*/ 1064623 h 1169126"/>
              <a:gd name="connsiteX34" fmla="*/ 1113608 w 1338942"/>
              <a:gd name="connsiteY34" fmla="*/ 1100546 h 1169126"/>
              <a:gd name="connsiteX35" fmla="*/ 1149531 w 1338942"/>
              <a:gd name="connsiteY35" fmla="*/ 1100546 h 1169126"/>
              <a:gd name="connsiteX36" fmla="*/ 1149531 w 1338942"/>
              <a:gd name="connsiteY36" fmla="*/ 1169126 h 1169126"/>
              <a:gd name="connsiteX37" fmla="*/ 1338942 w 1338942"/>
              <a:gd name="connsiteY37" fmla="*/ 1169126 h 1169126"/>
              <a:gd name="connsiteX0" fmla="*/ 0 w 1352005"/>
              <a:gd name="connsiteY0" fmla="*/ 0 h 1169126"/>
              <a:gd name="connsiteX1" fmla="*/ 62048 w 1352005"/>
              <a:gd name="connsiteY1" fmla="*/ 0 h 1169126"/>
              <a:gd name="connsiteX2" fmla="*/ 62048 w 1352005"/>
              <a:gd name="connsiteY2" fmla="*/ 55518 h 1169126"/>
              <a:gd name="connsiteX3" fmla="*/ 156754 w 1352005"/>
              <a:gd name="connsiteY3" fmla="*/ 55518 h 1169126"/>
              <a:gd name="connsiteX4" fmla="*/ 156754 w 1352005"/>
              <a:gd name="connsiteY4" fmla="*/ 130629 h 1169126"/>
              <a:gd name="connsiteX5" fmla="*/ 176348 w 1352005"/>
              <a:gd name="connsiteY5" fmla="*/ 130629 h 1169126"/>
              <a:gd name="connsiteX6" fmla="*/ 176348 w 1352005"/>
              <a:gd name="connsiteY6" fmla="*/ 267789 h 1169126"/>
              <a:gd name="connsiteX7" fmla="*/ 326571 w 1352005"/>
              <a:gd name="connsiteY7" fmla="*/ 267789 h 1169126"/>
              <a:gd name="connsiteX8" fmla="*/ 326571 w 1352005"/>
              <a:gd name="connsiteY8" fmla="*/ 323306 h 1169126"/>
              <a:gd name="connsiteX9" fmla="*/ 352697 w 1352005"/>
              <a:gd name="connsiteY9" fmla="*/ 323306 h 1169126"/>
              <a:gd name="connsiteX10" fmla="*/ 352697 w 1352005"/>
              <a:gd name="connsiteY10" fmla="*/ 401683 h 1169126"/>
              <a:gd name="connsiteX11" fmla="*/ 362494 w 1352005"/>
              <a:gd name="connsiteY11" fmla="*/ 401683 h 1169126"/>
              <a:gd name="connsiteX12" fmla="*/ 372291 w 1352005"/>
              <a:gd name="connsiteY12" fmla="*/ 542109 h 1169126"/>
              <a:gd name="connsiteX13" fmla="*/ 431074 w 1352005"/>
              <a:gd name="connsiteY13" fmla="*/ 542109 h 1169126"/>
              <a:gd name="connsiteX14" fmla="*/ 431074 w 1352005"/>
              <a:gd name="connsiteY14" fmla="*/ 591095 h 1169126"/>
              <a:gd name="connsiteX15" fmla="*/ 460465 w 1352005"/>
              <a:gd name="connsiteY15" fmla="*/ 591095 h 1169126"/>
              <a:gd name="connsiteX16" fmla="*/ 460465 w 1352005"/>
              <a:gd name="connsiteY16" fmla="*/ 633549 h 1169126"/>
              <a:gd name="connsiteX17" fmla="*/ 551905 w 1352005"/>
              <a:gd name="connsiteY17" fmla="*/ 633549 h 1169126"/>
              <a:gd name="connsiteX18" fmla="*/ 551905 w 1352005"/>
              <a:gd name="connsiteY18" fmla="*/ 685800 h 1169126"/>
              <a:gd name="connsiteX19" fmla="*/ 581297 w 1352005"/>
              <a:gd name="connsiteY19" fmla="*/ 685800 h 1169126"/>
              <a:gd name="connsiteX20" fmla="*/ 581297 w 1352005"/>
              <a:gd name="connsiteY20" fmla="*/ 734786 h 1169126"/>
              <a:gd name="connsiteX21" fmla="*/ 734785 w 1352005"/>
              <a:gd name="connsiteY21" fmla="*/ 734786 h 1169126"/>
              <a:gd name="connsiteX22" fmla="*/ 734785 w 1352005"/>
              <a:gd name="connsiteY22" fmla="*/ 783772 h 1169126"/>
              <a:gd name="connsiteX23" fmla="*/ 829491 w 1352005"/>
              <a:gd name="connsiteY23" fmla="*/ 783772 h 1169126"/>
              <a:gd name="connsiteX24" fmla="*/ 829491 w 1352005"/>
              <a:gd name="connsiteY24" fmla="*/ 842555 h 1169126"/>
              <a:gd name="connsiteX25" fmla="*/ 888274 w 1352005"/>
              <a:gd name="connsiteY25" fmla="*/ 842555 h 1169126"/>
              <a:gd name="connsiteX26" fmla="*/ 888274 w 1352005"/>
              <a:gd name="connsiteY26" fmla="*/ 888275 h 1169126"/>
              <a:gd name="connsiteX27" fmla="*/ 937260 w 1352005"/>
              <a:gd name="connsiteY27" fmla="*/ 888275 h 1169126"/>
              <a:gd name="connsiteX28" fmla="*/ 937260 w 1352005"/>
              <a:gd name="connsiteY28" fmla="*/ 937260 h 1169126"/>
              <a:gd name="connsiteX29" fmla="*/ 969917 w 1352005"/>
              <a:gd name="connsiteY29" fmla="*/ 937260 h 1169126"/>
              <a:gd name="connsiteX30" fmla="*/ 969917 w 1352005"/>
              <a:gd name="connsiteY30" fmla="*/ 989512 h 1169126"/>
              <a:gd name="connsiteX31" fmla="*/ 1067888 w 1352005"/>
              <a:gd name="connsiteY31" fmla="*/ 989512 h 1169126"/>
              <a:gd name="connsiteX32" fmla="*/ 1067888 w 1352005"/>
              <a:gd name="connsiteY32" fmla="*/ 1064623 h 1169126"/>
              <a:gd name="connsiteX33" fmla="*/ 1113608 w 1352005"/>
              <a:gd name="connsiteY33" fmla="*/ 1064623 h 1169126"/>
              <a:gd name="connsiteX34" fmla="*/ 1113608 w 1352005"/>
              <a:gd name="connsiteY34" fmla="*/ 1100546 h 1169126"/>
              <a:gd name="connsiteX35" fmla="*/ 1149531 w 1352005"/>
              <a:gd name="connsiteY35" fmla="*/ 1100546 h 1169126"/>
              <a:gd name="connsiteX36" fmla="*/ 1149531 w 1352005"/>
              <a:gd name="connsiteY36" fmla="*/ 1169126 h 1169126"/>
              <a:gd name="connsiteX37" fmla="*/ 1352005 w 1352005"/>
              <a:gd name="connsiteY37" fmla="*/ 1165860 h 116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52005" h="1169126">
                <a:moveTo>
                  <a:pt x="0" y="0"/>
                </a:moveTo>
                <a:lnTo>
                  <a:pt x="62048" y="0"/>
                </a:lnTo>
                <a:lnTo>
                  <a:pt x="62048" y="55518"/>
                </a:lnTo>
                <a:lnTo>
                  <a:pt x="156754" y="55518"/>
                </a:lnTo>
                <a:lnTo>
                  <a:pt x="156754" y="130629"/>
                </a:lnTo>
                <a:lnTo>
                  <a:pt x="176348" y="130629"/>
                </a:lnTo>
                <a:lnTo>
                  <a:pt x="176348" y="267789"/>
                </a:lnTo>
                <a:lnTo>
                  <a:pt x="326571" y="267789"/>
                </a:lnTo>
                <a:lnTo>
                  <a:pt x="326571" y="323306"/>
                </a:lnTo>
                <a:lnTo>
                  <a:pt x="352697" y="323306"/>
                </a:lnTo>
                <a:lnTo>
                  <a:pt x="352697" y="401683"/>
                </a:lnTo>
                <a:lnTo>
                  <a:pt x="362494" y="401683"/>
                </a:lnTo>
                <a:lnTo>
                  <a:pt x="372291" y="542109"/>
                </a:lnTo>
                <a:lnTo>
                  <a:pt x="431074" y="542109"/>
                </a:lnTo>
                <a:lnTo>
                  <a:pt x="431074" y="591095"/>
                </a:lnTo>
                <a:lnTo>
                  <a:pt x="460465" y="591095"/>
                </a:lnTo>
                <a:lnTo>
                  <a:pt x="460465" y="633549"/>
                </a:lnTo>
                <a:lnTo>
                  <a:pt x="551905" y="633549"/>
                </a:lnTo>
                <a:lnTo>
                  <a:pt x="551905" y="685800"/>
                </a:lnTo>
                <a:lnTo>
                  <a:pt x="581297" y="685800"/>
                </a:lnTo>
                <a:lnTo>
                  <a:pt x="581297" y="734786"/>
                </a:lnTo>
                <a:lnTo>
                  <a:pt x="734785" y="734786"/>
                </a:lnTo>
                <a:lnTo>
                  <a:pt x="734785" y="783772"/>
                </a:lnTo>
                <a:lnTo>
                  <a:pt x="829491" y="783772"/>
                </a:lnTo>
                <a:lnTo>
                  <a:pt x="829491" y="842555"/>
                </a:lnTo>
                <a:lnTo>
                  <a:pt x="888274" y="842555"/>
                </a:lnTo>
                <a:lnTo>
                  <a:pt x="888274" y="888275"/>
                </a:lnTo>
                <a:lnTo>
                  <a:pt x="937260" y="888275"/>
                </a:lnTo>
                <a:lnTo>
                  <a:pt x="937260" y="937260"/>
                </a:lnTo>
                <a:lnTo>
                  <a:pt x="969917" y="937260"/>
                </a:lnTo>
                <a:lnTo>
                  <a:pt x="969917" y="989512"/>
                </a:lnTo>
                <a:lnTo>
                  <a:pt x="1067888" y="989512"/>
                </a:lnTo>
                <a:lnTo>
                  <a:pt x="1067888" y="1064623"/>
                </a:lnTo>
                <a:lnTo>
                  <a:pt x="1113608" y="1064623"/>
                </a:lnTo>
                <a:lnTo>
                  <a:pt x="1113608" y="1100546"/>
                </a:lnTo>
                <a:lnTo>
                  <a:pt x="1149531" y="1100546"/>
                </a:lnTo>
                <a:lnTo>
                  <a:pt x="1149531" y="1169126"/>
                </a:lnTo>
                <a:cubicBezTo>
                  <a:pt x="1212668" y="1169126"/>
                  <a:pt x="1288868" y="1165860"/>
                  <a:pt x="1352005" y="1165860"/>
                </a:cubicBezTo>
              </a:path>
            </a:pathLst>
          </a:custGeom>
          <a:noFill/>
          <a:ln w="28575">
            <a:solidFill>
              <a:schemeClr val="accent3"/>
            </a:solidFill>
            <a:miter lim="800000"/>
            <a:headEnd/>
            <a:tailEnd/>
          </a:ln>
        </p:spPr>
        <p:txBody>
          <a:bodyPr rtlCol="0" anchor="ctr"/>
          <a:lstStyle/>
          <a:p>
            <a:pPr algn="ctr"/>
            <a:endParaRPr lang="en-US"/>
          </a:p>
        </p:txBody>
      </p:sp>
      <p:sp>
        <p:nvSpPr>
          <p:cNvPr id="1155" name="Freeform: Shape 1154">
            <a:extLst>
              <a:ext uri="{FF2B5EF4-FFF2-40B4-BE49-F238E27FC236}">
                <a16:creationId xmlns:a16="http://schemas.microsoft.com/office/drawing/2014/main" id="{F2A75D3F-B219-B216-8354-EDFB88A06830}"/>
              </a:ext>
            </a:extLst>
          </p:cNvPr>
          <p:cNvSpPr/>
          <p:nvPr/>
        </p:nvSpPr>
        <p:spPr bwMode="auto">
          <a:xfrm>
            <a:off x="2752997" y="3412671"/>
            <a:ext cx="1819003" cy="1077686"/>
          </a:xfrm>
          <a:custGeom>
            <a:avLst/>
            <a:gdLst>
              <a:gd name="connsiteX0" fmla="*/ 0 w 1819003"/>
              <a:gd name="connsiteY0" fmla="*/ 0 h 1077686"/>
              <a:gd name="connsiteX1" fmla="*/ 0 w 1819003"/>
              <a:gd name="connsiteY1" fmla="*/ 156755 h 1077686"/>
              <a:gd name="connsiteX2" fmla="*/ 97972 w 1819003"/>
              <a:gd name="connsiteY2" fmla="*/ 156755 h 1077686"/>
              <a:gd name="connsiteX3" fmla="*/ 97972 w 1819003"/>
              <a:gd name="connsiteY3" fmla="*/ 248195 h 1077686"/>
              <a:gd name="connsiteX4" fmla="*/ 215537 w 1819003"/>
              <a:gd name="connsiteY4" fmla="*/ 248195 h 1077686"/>
              <a:gd name="connsiteX5" fmla="*/ 215537 w 1819003"/>
              <a:gd name="connsiteY5" fmla="*/ 316775 h 1077686"/>
              <a:gd name="connsiteX6" fmla="*/ 362494 w 1819003"/>
              <a:gd name="connsiteY6" fmla="*/ 316775 h 1077686"/>
              <a:gd name="connsiteX7" fmla="*/ 369026 w 1819003"/>
              <a:gd name="connsiteY7" fmla="*/ 404949 h 1077686"/>
              <a:gd name="connsiteX8" fmla="*/ 382089 w 1819003"/>
              <a:gd name="connsiteY8" fmla="*/ 404949 h 1077686"/>
              <a:gd name="connsiteX9" fmla="*/ 382089 w 1819003"/>
              <a:gd name="connsiteY9" fmla="*/ 496389 h 1077686"/>
              <a:gd name="connsiteX10" fmla="*/ 483326 w 1819003"/>
              <a:gd name="connsiteY10" fmla="*/ 496389 h 1077686"/>
              <a:gd name="connsiteX11" fmla="*/ 483326 w 1819003"/>
              <a:gd name="connsiteY11" fmla="*/ 578032 h 1077686"/>
              <a:gd name="connsiteX12" fmla="*/ 636814 w 1819003"/>
              <a:gd name="connsiteY12" fmla="*/ 578032 h 1077686"/>
              <a:gd name="connsiteX13" fmla="*/ 636814 w 1819003"/>
              <a:gd name="connsiteY13" fmla="*/ 672738 h 1077686"/>
              <a:gd name="connsiteX14" fmla="*/ 1133203 w 1819003"/>
              <a:gd name="connsiteY14" fmla="*/ 672738 h 1077686"/>
              <a:gd name="connsiteX15" fmla="*/ 1133203 w 1819003"/>
              <a:gd name="connsiteY15" fmla="*/ 744583 h 1077686"/>
              <a:gd name="connsiteX16" fmla="*/ 1345474 w 1819003"/>
              <a:gd name="connsiteY16" fmla="*/ 744583 h 1077686"/>
              <a:gd name="connsiteX17" fmla="*/ 1345474 w 1819003"/>
              <a:gd name="connsiteY17" fmla="*/ 868680 h 1077686"/>
              <a:gd name="connsiteX18" fmla="*/ 1819003 w 1819003"/>
              <a:gd name="connsiteY18" fmla="*/ 868680 h 1077686"/>
              <a:gd name="connsiteX19" fmla="*/ 1819003 w 1819003"/>
              <a:gd name="connsiteY19" fmla="*/ 1077686 h 107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19003" h="1077686">
                <a:moveTo>
                  <a:pt x="0" y="0"/>
                </a:moveTo>
                <a:lnTo>
                  <a:pt x="0" y="156755"/>
                </a:lnTo>
                <a:lnTo>
                  <a:pt x="97972" y="156755"/>
                </a:lnTo>
                <a:lnTo>
                  <a:pt x="97972" y="248195"/>
                </a:lnTo>
                <a:lnTo>
                  <a:pt x="215537" y="248195"/>
                </a:lnTo>
                <a:lnTo>
                  <a:pt x="215537" y="316775"/>
                </a:lnTo>
                <a:lnTo>
                  <a:pt x="362494" y="316775"/>
                </a:lnTo>
                <a:lnTo>
                  <a:pt x="369026" y="404949"/>
                </a:lnTo>
                <a:lnTo>
                  <a:pt x="382089" y="404949"/>
                </a:lnTo>
                <a:lnTo>
                  <a:pt x="382089" y="496389"/>
                </a:lnTo>
                <a:lnTo>
                  <a:pt x="483326" y="496389"/>
                </a:lnTo>
                <a:lnTo>
                  <a:pt x="483326" y="578032"/>
                </a:lnTo>
                <a:lnTo>
                  <a:pt x="636814" y="578032"/>
                </a:lnTo>
                <a:lnTo>
                  <a:pt x="636814" y="672738"/>
                </a:lnTo>
                <a:lnTo>
                  <a:pt x="1133203" y="672738"/>
                </a:lnTo>
                <a:lnTo>
                  <a:pt x="1133203" y="744583"/>
                </a:lnTo>
                <a:lnTo>
                  <a:pt x="1345474" y="744583"/>
                </a:lnTo>
                <a:lnTo>
                  <a:pt x="1345474" y="868680"/>
                </a:lnTo>
                <a:lnTo>
                  <a:pt x="1819003" y="868680"/>
                </a:lnTo>
                <a:lnTo>
                  <a:pt x="1819003" y="1077686"/>
                </a:lnTo>
              </a:path>
            </a:pathLst>
          </a:custGeom>
          <a:noFill/>
          <a:ln w="28575">
            <a:solidFill>
              <a:schemeClr val="accent3"/>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T-DXd in Brain Metastases: CNS-PFS per BICR</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ESMO 2023. Abstr 377O.</a:t>
            </a:r>
          </a:p>
        </p:txBody>
      </p:sp>
      <p:sp>
        <p:nvSpPr>
          <p:cNvPr id="4" name="TextBox 3">
            <a:extLst>
              <a:ext uri="{FF2B5EF4-FFF2-40B4-BE49-F238E27FC236}">
                <a16:creationId xmlns:a16="http://schemas.microsoft.com/office/drawing/2014/main" id="{8F581C41-0C6B-B92F-818F-FE0571E2E5B6}"/>
              </a:ext>
            </a:extLst>
          </p:cNvPr>
          <p:cNvSpPr txBox="1"/>
          <p:nvPr/>
        </p:nvSpPr>
        <p:spPr bwMode="auto">
          <a:xfrm>
            <a:off x="1562986" y="1660294"/>
            <a:ext cx="42636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Treated/Stable BM</a:t>
            </a:r>
          </a:p>
        </p:txBody>
      </p:sp>
      <p:sp>
        <p:nvSpPr>
          <p:cNvPr id="6" name="TextBox 5">
            <a:extLst>
              <a:ext uri="{FF2B5EF4-FFF2-40B4-BE49-F238E27FC236}">
                <a16:creationId xmlns:a16="http://schemas.microsoft.com/office/drawing/2014/main" id="{5569F98D-5C8A-0EF9-F111-CAE06231E485}"/>
              </a:ext>
            </a:extLst>
          </p:cNvPr>
          <p:cNvSpPr txBox="1"/>
          <p:nvPr/>
        </p:nvSpPr>
        <p:spPr bwMode="auto">
          <a:xfrm>
            <a:off x="6868417" y="1660294"/>
            <a:ext cx="42636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chemeClr val="bg1"/>
                </a:solidFill>
                <a:latin typeface="Calibri" panose="020F0502020204030204" pitchFamily="34" charset="0"/>
              </a:rPr>
              <a:t>Untreated/Active BM</a:t>
            </a:r>
            <a:endParaRPr lang="en-US" sz="1600" b="0" dirty="0"/>
          </a:p>
          <a:p>
            <a:pPr algn="ctr">
              <a:lnSpc>
                <a:spcPct val="100000"/>
              </a:lnSpc>
              <a:spcBef>
                <a:spcPct val="50000"/>
              </a:spcBef>
              <a:spcAft>
                <a:spcPct val="0"/>
              </a:spcAft>
              <a:buClrTx/>
              <a:buFontTx/>
              <a:buNone/>
            </a:pPr>
            <a:endParaRPr lang="en-US" sz="1600" dirty="0">
              <a:solidFill>
                <a:schemeClr val="bg1"/>
              </a:solidFill>
              <a:latin typeface="Calibri" panose="020F0502020204030204" pitchFamily="34" charset="0"/>
            </a:endParaRPr>
          </a:p>
        </p:txBody>
      </p:sp>
      <p:graphicFrame>
        <p:nvGraphicFramePr>
          <p:cNvPr id="10" name="Table 9">
            <a:extLst>
              <a:ext uri="{FF2B5EF4-FFF2-40B4-BE49-F238E27FC236}">
                <a16:creationId xmlns:a16="http://schemas.microsoft.com/office/drawing/2014/main" id="{DEA7B556-A942-6BB9-BCDE-E78A367502DF}"/>
              </a:ext>
            </a:extLst>
          </p:cNvPr>
          <p:cNvGraphicFramePr>
            <a:graphicFrameLocks noGrp="1"/>
          </p:cNvGraphicFramePr>
          <p:nvPr>
            <p:extLst>
              <p:ext uri="{D42A27DB-BD31-4B8C-83A1-F6EECF244321}">
                <p14:modId xmlns:p14="http://schemas.microsoft.com/office/powerpoint/2010/main" val="2064317822"/>
              </p:ext>
            </p:extLst>
          </p:nvPr>
        </p:nvGraphicFramePr>
        <p:xfrm>
          <a:off x="2541090" y="1986767"/>
          <a:ext cx="3440412" cy="646332"/>
        </p:xfrm>
        <a:graphic>
          <a:graphicData uri="http://schemas.openxmlformats.org/drawingml/2006/table">
            <a:tbl>
              <a:tblPr firstRow="1" bandRow="1">
                <a:tableStyleId>{93296810-A885-4BE3-A3E7-6D5BEEA58F35}</a:tableStyleId>
              </a:tblPr>
              <a:tblGrid>
                <a:gridCol w="1306500">
                  <a:extLst>
                    <a:ext uri="{9D8B030D-6E8A-4147-A177-3AD203B41FA5}">
                      <a16:colId xmlns:a16="http://schemas.microsoft.com/office/drawing/2014/main" val="2615409274"/>
                    </a:ext>
                  </a:extLst>
                </a:gridCol>
                <a:gridCol w="1153550">
                  <a:extLst>
                    <a:ext uri="{9D8B030D-6E8A-4147-A177-3AD203B41FA5}">
                      <a16:colId xmlns:a16="http://schemas.microsoft.com/office/drawing/2014/main" val="783067284"/>
                    </a:ext>
                  </a:extLst>
                </a:gridCol>
                <a:gridCol w="980362">
                  <a:extLst>
                    <a:ext uri="{9D8B030D-6E8A-4147-A177-3AD203B41FA5}">
                      <a16:colId xmlns:a16="http://schemas.microsoft.com/office/drawing/2014/main" val="376138450"/>
                    </a:ext>
                  </a:extLst>
                </a:gridCol>
              </a:tblGrid>
              <a:tr h="215444">
                <a:tc>
                  <a:txBody>
                    <a:bodyPr/>
                    <a:lstStyle/>
                    <a:p>
                      <a:endParaRPr lang="en-US" sz="120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T-DXd</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Comparator</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52853133"/>
                  </a:ext>
                </a:extLst>
              </a:tr>
              <a:tr h="215444">
                <a:tc>
                  <a:txBody>
                    <a:bodyPr/>
                    <a:lstStyle/>
                    <a:p>
                      <a:r>
                        <a:rPr lang="en-US" sz="1200" dirty="0">
                          <a:solidFill>
                            <a:schemeClr val="bg1"/>
                          </a:solidFill>
                        </a:rPr>
                        <a:t>mPFS, mo (95% CI)</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12.3 (11.1-13.8)</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8.7 (6.3-11.8)</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644526820"/>
                  </a:ext>
                </a:extLst>
              </a:tr>
              <a:tr h="215444">
                <a:tc>
                  <a:txBody>
                    <a:bodyPr/>
                    <a:lstStyle/>
                    <a:p>
                      <a:r>
                        <a:rPr lang="en-US" sz="1200" dirty="0">
                          <a:solidFill>
                            <a:schemeClr val="bg1"/>
                          </a:solidFill>
                        </a:rPr>
                        <a:t>Hazard ratio (95% CI)</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200" dirty="0">
                          <a:solidFill>
                            <a:schemeClr val="bg1"/>
                          </a:solidFill>
                        </a:rPr>
                        <a:t>0.5905 (0.3921-0.8895)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30539190"/>
                  </a:ext>
                </a:extLst>
              </a:tr>
            </a:tbl>
          </a:graphicData>
        </a:graphic>
      </p:graphicFrame>
      <p:graphicFrame>
        <p:nvGraphicFramePr>
          <p:cNvPr id="12" name="Table 11">
            <a:extLst>
              <a:ext uri="{FF2B5EF4-FFF2-40B4-BE49-F238E27FC236}">
                <a16:creationId xmlns:a16="http://schemas.microsoft.com/office/drawing/2014/main" id="{A4F97C14-736A-8460-70D7-C21D4AC40C64}"/>
              </a:ext>
            </a:extLst>
          </p:cNvPr>
          <p:cNvGraphicFramePr>
            <a:graphicFrameLocks noGrp="1"/>
          </p:cNvGraphicFramePr>
          <p:nvPr/>
        </p:nvGraphicFramePr>
        <p:xfrm>
          <a:off x="8090296" y="2063941"/>
          <a:ext cx="3513247" cy="548640"/>
        </p:xfrm>
        <a:graphic>
          <a:graphicData uri="http://schemas.openxmlformats.org/drawingml/2006/table">
            <a:tbl>
              <a:tblPr firstRow="1" bandRow="1">
                <a:tableStyleId>{93296810-A885-4BE3-A3E7-6D5BEEA58F35}</a:tableStyleId>
              </a:tblPr>
              <a:tblGrid>
                <a:gridCol w="1352550">
                  <a:extLst>
                    <a:ext uri="{9D8B030D-6E8A-4147-A177-3AD203B41FA5}">
                      <a16:colId xmlns:a16="http://schemas.microsoft.com/office/drawing/2014/main" val="2615409274"/>
                    </a:ext>
                  </a:extLst>
                </a:gridCol>
                <a:gridCol w="1162050">
                  <a:extLst>
                    <a:ext uri="{9D8B030D-6E8A-4147-A177-3AD203B41FA5}">
                      <a16:colId xmlns:a16="http://schemas.microsoft.com/office/drawing/2014/main" val="783067284"/>
                    </a:ext>
                  </a:extLst>
                </a:gridCol>
                <a:gridCol w="998647">
                  <a:extLst>
                    <a:ext uri="{9D8B030D-6E8A-4147-A177-3AD203B41FA5}">
                      <a16:colId xmlns:a16="http://schemas.microsoft.com/office/drawing/2014/main" val="376138450"/>
                    </a:ext>
                  </a:extLst>
                </a:gridCol>
              </a:tblGrid>
              <a:tr h="0">
                <a:tc>
                  <a:txBody>
                    <a:bodyPr/>
                    <a:lstStyle/>
                    <a:p>
                      <a:endParaRPr lang="en-US" sz="1200" dirty="0">
                        <a:solidFill>
                          <a:schemeClr val="bg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T-DXd</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Comparator</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52853133"/>
                  </a:ext>
                </a:extLst>
              </a:tr>
              <a:tr h="0">
                <a:tc>
                  <a:txBody>
                    <a:bodyPr/>
                    <a:lstStyle/>
                    <a:p>
                      <a:r>
                        <a:rPr lang="en-US" sz="1200" dirty="0">
                          <a:solidFill>
                            <a:schemeClr val="bg1"/>
                          </a:solidFill>
                        </a:rPr>
                        <a:t>mPFS, mo (95% CI)</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18.5 (13.6-23.3)</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4.0 (2.7-5.7)</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644526820"/>
                  </a:ext>
                </a:extLst>
              </a:tr>
              <a:tr h="0">
                <a:tc>
                  <a:txBody>
                    <a:bodyPr/>
                    <a:lstStyle/>
                    <a:p>
                      <a:r>
                        <a:rPr lang="en-US" sz="1200" dirty="0">
                          <a:solidFill>
                            <a:schemeClr val="bg1"/>
                          </a:solidFill>
                        </a:rPr>
                        <a:t>Hazard ratio (95% CI)</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200" dirty="0">
                          <a:solidFill>
                            <a:schemeClr val="bg1"/>
                          </a:solidFill>
                        </a:rPr>
                        <a:t>0.1919 (0.1060-0.3473)</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30539190"/>
                  </a:ext>
                </a:extLst>
              </a:tr>
            </a:tbl>
          </a:graphicData>
        </a:graphic>
      </p:graphicFrame>
      <p:cxnSp>
        <p:nvCxnSpPr>
          <p:cNvPr id="9" name="Straight Connector 8">
            <a:extLst>
              <a:ext uri="{FF2B5EF4-FFF2-40B4-BE49-F238E27FC236}">
                <a16:creationId xmlns:a16="http://schemas.microsoft.com/office/drawing/2014/main" id="{0831B624-FD6F-12BE-FB1B-61A3C88124B5}"/>
              </a:ext>
            </a:extLst>
          </p:cNvPr>
          <p:cNvCxnSpPr/>
          <p:nvPr/>
        </p:nvCxnSpPr>
        <p:spPr bwMode="auto">
          <a:xfrm>
            <a:off x="1398955" y="2258646"/>
            <a:ext cx="0" cy="2246923"/>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C184058-7DD0-BFF1-879C-8C762B2A1726}"/>
              </a:ext>
            </a:extLst>
          </p:cNvPr>
          <p:cNvCxnSpPr/>
          <p:nvPr/>
        </p:nvCxnSpPr>
        <p:spPr bwMode="auto">
          <a:xfrm>
            <a:off x="1312986" y="226646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F6AD9FB-5714-70C0-233B-397DF29C3AC1}"/>
              </a:ext>
            </a:extLst>
          </p:cNvPr>
          <p:cNvCxnSpPr/>
          <p:nvPr/>
        </p:nvCxnSpPr>
        <p:spPr bwMode="auto">
          <a:xfrm>
            <a:off x="1312986" y="2711938"/>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B8E531B-D085-4D32-E5EF-4F7FC78260E3}"/>
              </a:ext>
            </a:extLst>
          </p:cNvPr>
          <p:cNvCxnSpPr/>
          <p:nvPr/>
        </p:nvCxnSpPr>
        <p:spPr bwMode="auto">
          <a:xfrm>
            <a:off x="1312986" y="3157415"/>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31C246A-83F4-D73B-CF45-0BAA95B18319}"/>
              </a:ext>
            </a:extLst>
          </p:cNvPr>
          <p:cNvCxnSpPr/>
          <p:nvPr/>
        </p:nvCxnSpPr>
        <p:spPr bwMode="auto">
          <a:xfrm>
            <a:off x="1312986" y="36028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0328843-C084-0190-3F53-CC3782791023}"/>
              </a:ext>
            </a:extLst>
          </p:cNvPr>
          <p:cNvCxnSpPr/>
          <p:nvPr/>
        </p:nvCxnSpPr>
        <p:spPr bwMode="auto">
          <a:xfrm>
            <a:off x="1312986" y="4052277"/>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435D08F-75B6-71C7-3B4D-3FE9EAB16C24}"/>
              </a:ext>
            </a:extLst>
          </p:cNvPr>
          <p:cNvCxnSpPr/>
          <p:nvPr/>
        </p:nvCxnSpPr>
        <p:spPr bwMode="auto">
          <a:xfrm>
            <a:off x="1312986" y="450166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8BDE713-A6E3-9336-C7BC-194161F47DC7}"/>
              </a:ext>
            </a:extLst>
          </p:cNvPr>
          <p:cNvCxnSpPr>
            <a:cxnSpLocks/>
          </p:cNvCxnSpPr>
          <p:nvPr/>
        </p:nvCxnSpPr>
        <p:spPr bwMode="auto">
          <a:xfrm>
            <a:off x="1379417" y="4501661"/>
            <a:ext cx="452119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6B863DF-389E-98C0-D4C2-69F298655532}"/>
              </a:ext>
            </a:extLst>
          </p:cNvPr>
          <p:cNvCxnSpPr>
            <a:cxnSpLocks/>
          </p:cNvCxnSpPr>
          <p:nvPr/>
        </p:nvCxnSpPr>
        <p:spPr bwMode="auto">
          <a:xfrm rot="16200000">
            <a:off x="1354017"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3C3D7D8-37C1-43AE-DBD9-E3CC228B82FB}"/>
              </a:ext>
            </a:extLst>
          </p:cNvPr>
          <p:cNvCxnSpPr>
            <a:cxnSpLocks/>
          </p:cNvCxnSpPr>
          <p:nvPr/>
        </p:nvCxnSpPr>
        <p:spPr bwMode="auto">
          <a:xfrm rot="16200000">
            <a:off x="1615833"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263CF36-EBE9-328B-811B-0636928221BD}"/>
              </a:ext>
            </a:extLst>
          </p:cNvPr>
          <p:cNvCxnSpPr>
            <a:cxnSpLocks/>
          </p:cNvCxnSpPr>
          <p:nvPr/>
        </p:nvCxnSpPr>
        <p:spPr bwMode="auto">
          <a:xfrm rot="16200000">
            <a:off x="1877650"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75FFDBB-9E1F-8E4B-73A0-B19A991AEE51}"/>
              </a:ext>
            </a:extLst>
          </p:cNvPr>
          <p:cNvCxnSpPr>
            <a:cxnSpLocks/>
          </p:cNvCxnSpPr>
          <p:nvPr/>
        </p:nvCxnSpPr>
        <p:spPr bwMode="auto">
          <a:xfrm rot="16200000">
            <a:off x="2139466"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37AD341-11BC-6E94-012E-77B48CAA5AB0}"/>
              </a:ext>
            </a:extLst>
          </p:cNvPr>
          <p:cNvCxnSpPr>
            <a:cxnSpLocks/>
          </p:cNvCxnSpPr>
          <p:nvPr/>
        </p:nvCxnSpPr>
        <p:spPr bwMode="auto">
          <a:xfrm rot="16200000">
            <a:off x="2416913"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FFEBC9F-51C3-0406-6DC7-CE77BC75E740}"/>
              </a:ext>
            </a:extLst>
          </p:cNvPr>
          <p:cNvCxnSpPr>
            <a:cxnSpLocks/>
          </p:cNvCxnSpPr>
          <p:nvPr/>
        </p:nvCxnSpPr>
        <p:spPr bwMode="auto">
          <a:xfrm rot="16200000">
            <a:off x="2678730"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B958538-79D1-442F-C7C4-CA31344632B2}"/>
              </a:ext>
            </a:extLst>
          </p:cNvPr>
          <p:cNvCxnSpPr>
            <a:cxnSpLocks/>
          </p:cNvCxnSpPr>
          <p:nvPr/>
        </p:nvCxnSpPr>
        <p:spPr bwMode="auto">
          <a:xfrm rot="16200000">
            <a:off x="2932731"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C36BBF8-D120-7E33-BCD8-2B73A931D5FE}"/>
              </a:ext>
            </a:extLst>
          </p:cNvPr>
          <p:cNvCxnSpPr>
            <a:cxnSpLocks/>
          </p:cNvCxnSpPr>
          <p:nvPr/>
        </p:nvCxnSpPr>
        <p:spPr bwMode="auto">
          <a:xfrm rot="16200000">
            <a:off x="3206271"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4463FA3-11D2-8E85-EAC7-8F3393B19756}"/>
              </a:ext>
            </a:extLst>
          </p:cNvPr>
          <p:cNvCxnSpPr>
            <a:cxnSpLocks/>
          </p:cNvCxnSpPr>
          <p:nvPr/>
        </p:nvCxnSpPr>
        <p:spPr bwMode="auto">
          <a:xfrm rot="16200000">
            <a:off x="3475903"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CC23414-C025-CEEB-FFF5-BD8688FA8E7F}"/>
              </a:ext>
            </a:extLst>
          </p:cNvPr>
          <p:cNvCxnSpPr>
            <a:cxnSpLocks/>
          </p:cNvCxnSpPr>
          <p:nvPr/>
        </p:nvCxnSpPr>
        <p:spPr bwMode="auto">
          <a:xfrm rot="16200000">
            <a:off x="3733811"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17CBDDE-4073-B4E1-5896-B7178E684689}"/>
              </a:ext>
            </a:extLst>
          </p:cNvPr>
          <p:cNvCxnSpPr>
            <a:cxnSpLocks/>
          </p:cNvCxnSpPr>
          <p:nvPr/>
        </p:nvCxnSpPr>
        <p:spPr bwMode="auto">
          <a:xfrm rot="16200000">
            <a:off x="3995627"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A60867F-CB40-5FF3-DF24-6A9F6B929051}"/>
              </a:ext>
            </a:extLst>
          </p:cNvPr>
          <p:cNvCxnSpPr>
            <a:cxnSpLocks/>
          </p:cNvCxnSpPr>
          <p:nvPr/>
        </p:nvCxnSpPr>
        <p:spPr bwMode="auto">
          <a:xfrm rot="16200000">
            <a:off x="4269166"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5862C10-0DE0-3638-2210-7F3536C682EA}"/>
              </a:ext>
            </a:extLst>
          </p:cNvPr>
          <p:cNvCxnSpPr>
            <a:cxnSpLocks/>
          </p:cNvCxnSpPr>
          <p:nvPr/>
        </p:nvCxnSpPr>
        <p:spPr bwMode="auto">
          <a:xfrm rot="16200000">
            <a:off x="4515352"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A0E0FD1-82DC-799B-F75C-0F75BDD45527}"/>
              </a:ext>
            </a:extLst>
          </p:cNvPr>
          <p:cNvCxnSpPr>
            <a:cxnSpLocks/>
          </p:cNvCxnSpPr>
          <p:nvPr/>
        </p:nvCxnSpPr>
        <p:spPr bwMode="auto">
          <a:xfrm rot="16200000">
            <a:off x="4796705"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34837E0-8605-33BF-4180-91CABA106D29}"/>
              </a:ext>
            </a:extLst>
          </p:cNvPr>
          <p:cNvCxnSpPr>
            <a:cxnSpLocks/>
          </p:cNvCxnSpPr>
          <p:nvPr/>
        </p:nvCxnSpPr>
        <p:spPr bwMode="auto">
          <a:xfrm rot="16200000">
            <a:off x="5058521"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7B0E38E-0C75-0F1A-0FF3-7994DA081EEA}"/>
              </a:ext>
            </a:extLst>
          </p:cNvPr>
          <p:cNvCxnSpPr>
            <a:cxnSpLocks/>
          </p:cNvCxnSpPr>
          <p:nvPr/>
        </p:nvCxnSpPr>
        <p:spPr bwMode="auto">
          <a:xfrm rot="16200000">
            <a:off x="5332060"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DB70D08-2B3E-6C7B-B963-978FC80FA4BE}"/>
              </a:ext>
            </a:extLst>
          </p:cNvPr>
          <p:cNvCxnSpPr>
            <a:cxnSpLocks/>
          </p:cNvCxnSpPr>
          <p:nvPr/>
        </p:nvCxnSpPr>
        <p:spPr bwMode="auto">
          <a:xfrm rot="16200000">
            <a:off x="5586062"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6FF4675-EDCE-AE72-61DD-83354C7E3AEC}"/>
              </a:ext>
            </a:extLst>
          </p:cNvPr>
          <p:cNvCxnSpPr>
            <a:cxnSpLocks/>
          </p:cNvCxnSpPr>
          <p:nvPr/>
        </p:nvCxnSpPr>
        <p:spPr bwMode="auto">
          <a:xfrm rot="16200000">
            <a:off x="5847878" y="4542692"/>
            <a:ext cx="82061" cy="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D45DFC15-FE5F-5732-7D06-81162010AF71}"/>
              </a:ext>
            </a:extLst>
          </p:cNvPr>
          <p:cNvSpPr txBox="1"/>
          <p:nvPr/>
        </p:nvSpPr>
        <p:spPr bwMode="auto">
          <a:xfrm>
            <a:off x="959020" y="2158739"/>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8" name="TextBox 47">
            <a:extLst>
              <a:ext uri="{FF2B5EF4-FFF2-40B4-BE49-F238E27FC236}">
                <a16:creationId xmlns:a16="http://schemas.microsoft.com/office/drawing/2014/main" id="{6CE7256F-262F-7671-1439-40B248C2B8CF}"/>
              </a:ext>
            </a:extLst>
          </p:cNvPr>
          <p:cNvSpPr txBox="1"/>
          <p:nvPr/>
        </p:nvSpPr>
        <p:spPr bwMode="auto">
          <a:xfrm>
            <a:off x="959020" y="2604216"/>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3905C78A-7829-C5B5-8635-FA9FF17111F5}"/>
              </a:ext>
            </a:extLst>
          </p:cNvPr>
          <p:cNvSpPr txBox="1"/>
          <p:nvPr/>
        </p:nvSpPr>
        <p:spPr bwMode="auto">
          <a:xfrm>
            <a:off x="959020" y="3049693"/>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EE0E1463-400D-915C-5E74-2E31314DB0AA}"/>
              </a:ext>
            </a:extLst>
          </p:cNvPr>
          <p:cNvSpPr txBox="1"/>
          <p:nvPr/>
        </p:nvSpPr>
        <p:spPr bwMode="auto">
          <a:xfrm>
            <a:off x="959020" y="3502985"/>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33CAE134-F6D3-4E67-A1FB-A5ABA9E1EBDF}"/>
              </a:ext>
            </a:extLst>
          </p:cNvPr>
          <p:cNvSpPr txBox="1"/>
          <p:nvPr/>
        </p:nvSpPr>
        <p:spPr bwMode="auto">
          <a:xfrm>
            <a:off x="959020" y="3960185"/>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57AD729C-93A4-3C8A-31B3-5980616A2B54}"/>
              </a:ext>
            </a:extLst>
          </p:cNvPr>
          <p:cNvSpPr txBox="1"/>
          <p:nvPr/>
        </p:nvSpPr>
        <p:spPr bwMode="auto">
          <a:xfrm>
            <a:off x="959020" y="4413477"/>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56D15C69-A21F-557C-9181-1B3E6474E357}"/>
              </a:ext>
            </a:extLst>
          </p:cNvPr>
          <p:cNvSpPr txBox="1"/>
          <p:nvPr/>
        </p:nvSpPr>
        <p:spPr bwMode="auto">
          <a:xfrm>
            <a:off x="1234111"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2730BEBC-EDB7-0C01-D1F8-0445B038B685}"/>
              </a:ext>
            </a:extLst>
          </p:cNvPr>
          <p:cNvSpPr txBox="1"/>
          <p:nvPr/>
        </p:nvSpPr>
        <p:spPr bwMode="auto">
          <a:xfrm>
            <a:off x="1495927"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5" name="TextBox 54">
            <a:extLst>
              <a:ext uri="{FF2B5EF4-FFF2-40B4-BE49-F238E27FC236}">
                <a16:creationId xmlns:a16="http://schemas.microsoft.com/office/drawing/2014/main" id="{D12258E2-7B6C-8BEF-97A7-A34EE4B5D626}"/>
              </a:ext>
            </a:extLst>
          </p:cNvPr>
          <p:cNvSpPr txBox="1"/>
          <p:nvPr/>
        </p:nvSpPr>
        <p:spPr bwMode="auto">
          <a:xfrm>
            <a:off x="1773373"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6" name="TextBox 55">
            <a:extLst>
              <a:ext uri="{FF2B5EF4-FFF2-40B4-BE49-F238E27FC236}">
                <a16:creationId xmlns:a16="http://schemas.microsoft.com/office/drawing/2014/main" id="{C9204745-F4C2-4572-A34E-8281F1605A17}"/>
              </a:ext>
            </a:extLst>
          </p:cNvPr>
          <p:cNvSpPr txBox="1"/>
          <p:nvPr/>
        </p:nvSpPr>
        <p:spPr bwMode="auto">
          <a:xfrm>
            <a:off x="2019558"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7" name="TextBox 56">
            <a:extLst>
              <a:ext uri="{FF2B5EF4-FFF2-40B4-BE49-F238E27FC236}">
                <a16:creationId xmlns:a16="http://schemas.microsoft.com/office/drawing/2014/main" id="{B7FEA564-983A-4DD1-09CC-3976BF8FCC80}"/>
              </a:ext>
            </a:extLst>
          </p:cNvPr>
          <p:cNvSpPr txBox="1"/>
          <p:nvPr/>
        </p:nvSpPr>
        <p:spPr bwMode="auto">
          <a:xfrm>
            <a:off x="2293096"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8" name="TextBox 57">
            <a:extLst>
              <a:ext uri="{FF2B5EF4-FFF2-40B4-BE49-F238E27FC236}">
                <a16:creationId xmlns:a16="http://schemas.microsoft.com/office/drawing/2014/main" id="{99D17893-5EFA-0643-45B6-71FF56E1B208}"/>
              </a:ext>
            </a:extLst>
          </p:cNvPr>
          <p:cNvSpPr txBox="1"/>
          <p:nvPr/>
        </p:nvSpPr>
        <p:spPr bwMode="auto">
          <a:xfrm>
            <a:off x="2562727"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87346C24-E54C-CD03-76CC-21963C8D6CAB}"/>
              </a:ext>
            </a:extLst>
          </p:cNvPr>
          <p:cNvSpPr txBox="1"/>
          <p:nvPr/>
        </p:nvSpPr>
        <p:spPr bwMode="auto">
          <a:xfrm>
            <a:off x="2808912"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0" name="TextBox 59">
            <a:extLst>
              <a:ext uri="{FF2B5EF4-FFF2-40B4-BE49-F238E27FC236}">
                <a16:creationId xmlns:a16="http://schemas.microsoft.com/office/drawing/2014/main" id="{4CF4ED79-6351-A63B-7C85-5AEC853EDF94}"/>
              </a:ext>
            </a:extLst>
          </p:cNvPr>
          <p:cNvSpPr txBox="1"/>
          <p:nvPr/>
        </p:nvSpPr>
        <p:spPr bwMode="auto">
          <a:xfrm>
            <a:off x="3086359"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61" name="TextBox 60">
            <a:extLst>
              <a:ext uri="{FF2B5EF4-FFF2-40B4-BE49-F238E27FC236}">
                <a16:creationId xmlns:a16="http://schemas.microsoft.com/office/drawing/2014/main" id="{FAD7FAF3-E2D8-B0F2-1316-0B16E9145A2D}"/>
              </a:ext>
            </a:extLst>
          </p:cNvPr>
          <p:cNvSpPr txBox="1"/>
          <p:nvPr/>
        </p:nvSpPr>
        <p:spPr bwMode="auto">
          <a:xfrm>
            <a:off x="3359897"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62" name="TextBox 61">
            <a:extLst>
              <a:ext uri="{FF2B5EF4-FFF2-40B4-BE49-F238E27FC236}">
                <a16:creationId xmlns:a16="http://schemas.microsoft.com/office/drawing/2014/main" id="{8EAB62DE-173E-16E7-5175-4940BB6CCF31}"/>
              </a:ext>
            </a:extLst>
          </p:cNvPr>
          <p:cNvSpPr txBox="1"/>
          <p:nvPr/>
        </p:nvSpPr>
        <p:spPr bwMode="auto">
          <a:xfrm>
            <a:off x="3613897"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3" name="TextBox 62">
            <a:extLst>
              <a:ext uri="{FF2B5EF4-FFF2-40B4-BE49-F238E27FC236}">
                <a16:creationId xmlns:a16="http://schemas.microsoft.com/office/drawing/2014/main" id="{A193EBBB-F233-E179-3E7F-DE88AABBD2C8}"/>
              </a:ext>
            </a:extLst>
          </p:cNvPr>
          <p:cNvSpPr txBox="1"/>
          <p:nvPr/>
        </p:nvSpPr>
        <p:spPr bwMode="auto">
          <a:xfrm>
            <a:off x="3883528"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024" name="TextBox 1023">
            <a:extLst>
              <a:ext uri="{FF2B5EF4-FFF2-40B4-BE49-F238E27FC236}">
                <a16:creationId xmlns:a16="http://schemas.microsoft.com/office/drawing/2014/main" id="{F03BF0F9-B7BE-96B2-C64C-FE803E562BF5}"/>
              </a:ext>
            </a:extLst>
          </p:cNvPr>
          <p:cNvSpPr txBox="1"/>
          <p:nvPr/>
        </p:nvSpPr>
        <p:spPr bwMode="auto">
          <a:xfrm>
            <a:off x="4153159"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1025" name="TextBox 1024">
            <a:extLst>
              <a:ext uri="{FF2B5EF4-FFF2-40B4-BE49-F238E27FC236}">
                <a16:creationId xmlns:a16="http://schemas.microsoft.com/office/drawing/2014/main" id="{DBB6579F-7436-9D6F-3701-CA3B021B6041}"/>
              </a:ext>
            </a:extLst>
          </p:cNvPr>
          <p:cNvSpPr txBox="1"/>
          <p:nvPr/>
        </p:nvSpPr>
        <p:spPr bwMode="auto">
          <a:xfrm>
            <a:off x="4403252"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026" name="TextBox 1025">
            <a:extLst>
              <a:ext uri="{FF2B5EF4-FFF2-40B4-BE49-F238E27FC236}">
                <a16:creationId xmlns:a16="http://schemas.microsoft.com/office/drawing/2014/main" id="{B89BB942-5D4C-2E3F-C6DD-FC50A8DE751A}"/>
              </a:ext>
            </a:extLst>
          </p:cNvPr>
          <p:cNvSpPr txBox="1"/>
          <p:nvPr/>
        </p:nvSpPr>
        <p:spPr bwMode="auto">
          <a:xfrm>
            <a:off x="4680699"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027" name="TextBox 1026">
            <a:extLst>
              <a:ext uri="{FF2B5EF4-FFF2-40B4-BE49-F238E27FC236}">
                <a16:creationId xmlns:a16="http://schemas.microsoft.com/office/drawing/2014/main" id="{6B3D8CF5-E542-9710-2059-B77B074E2663}"/>
              </a:ext>
            </a:extLst>
          </p:cNvPr>
          <p:cNvSpPr txBox="1"/>
          <p:nvPr/>
        </p:nvSpPr>
        <p:spPr bwMode="auto">
          <a:xfrm>
            <a:off x="4942514"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030" name="TextBox 1029">
            <a:extLst>
              <a:ext uri="{FF2B5EF4-FFF2-40B4-BE49-F238E27FC236}">
                <a16:creationId xmlns:a16="http://schemas.microsoft.com/office/drawing/2014/main" id="{D95E9914-8E8E-5CED-FE5B-8D463988361D}"/>
              </a:ext>
            </a:extLst>
          </p:cNvPr>
          <p:cNvSpPr txBox="1"/>
          <p:nvPr/>
        </p:nvSpPr>
        <p:spPr bwMode="auto">
          <a:xfrm>
            <a:off x="5208237"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031" name="TextBox 1030">
            <a:extLst>
              <a:ext uri="{FF2B5EF4-FFF2-40B4-BE49-F238E27FC236}">
                <a16:creationId xmlns:a16="http://schemas.microsoft.com/office/drawing/2014/main" id="{26937F49-9E58-085C-ED83-EA765BFA1687}"/>
              </a:ext>
            </a:extLst>
          </p:cNvPr>
          <p:cNvSpPr txBox="1"/>
          <p:nvPr/>
        </p:nvSpPr>
        <p:spPr bwMode="auto">
          <a:xfrm>
            <a:off x="5458329"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1032" name="TextBox 1031">
            <a:extLst>
              <a:ext uri="{FF2B5EF4-FFF2-40B4-BE49-F238E27FC236}">
                <a16:creationId xmlns:a16="http://schemas.microsoft.com/office/drawing/2014/main" id="{57860790-5A5F-62DB-A277-9B658FD2123E}"/>
              </a:ext>
            </a:extLst>
          </p:cNvPr>
          <p:cNvSpPr txBox="1"/>
          <p:nvPr/>
        </p:nvSpPr>
        <p:spPr bwMode="auto">
          <a:xfrm>
            <a:off x="5731868"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1033" name="TextBox 1032">
            <a:extLst>
              <a:ext uri="{FF2B5EF4-FFF2-40B4-BE49-F238E27FC236}">
                <a16:creationId xmlns:a16="http://schemas.microsoft.com/office/drawing/2014/main" id="{8B163858-D486-128F-C7F8-B109C61E5F3A}"/>
              </a:ext>
            </a:extLst>
          </p:cNvPr>
          <p:cNvSpPr txBox="1"/>
          <p:nvPr/>
        </p:nvSpPr>
        <p:spPr bwMode="auto">
          <a:xfrm>
            <a:off x="1389870" y="4773464"/>
            <a:ext cx="45107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034" name="TextBox 1033">
            <a:extLst>
              <a:ext uri="{FF2B5EF4-FFF2-40B4-BE49-F238E27FC236}">
                <a16:creationId xmlns:a16="http://schemas.microsoft.com/office/drawing/2014/main" id="{D4CEF999-604E-0306-C059-1305A9F5DA2B}"/>
              </a:ext>
            </a:extLst>
          </p:cNvPr>
          <p:cNvSpPr txBox="1"/>
          <p:nvPr/>
        </p:nvSpPr>
        <p:spPr bwMode="auto">
          <a:xfrm rot="16200000">
            <a:off x="-490137" y="3302549"/>
            <a:ext cx="2614725"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600"/>
              </a:lnSpc>
              <a:spcBef>
                <a:spcPct val="50000"/>
              </a:spcBef>
              <a:spcAft>
                <a:spcPct val="0"/>
              </a:spcAft>
              <a:buClrTx/>
              <a:buFontTx/>
              <a:buNone/>
            </a:pPr>
            <a:r>
              <a:rPr lang="en-US" sz="1400" dirty="0">
                <a:solidFill>
                  <a:schemeClr val="bg1"/>
                </a:solidFill>
                <a:latin typeface="Calibri" panose="020F0502020204030204" pitchFamily="34" charset="0"/>
              </a:rPr>
              <a:t>PFS Probability, %</a:t>
            </a:r>
          </a:p>
        </p:txBody>
      </p:sp>
      <p:grpSp>
        <p:nvGrpSpPr>
          <p:cNvPr id="1039" name="Group 1038">
            <a:extLst>
              <a:ext uri="{FF2B5EF4-FFF2-40B4-BE49-F238E27FC236}">
                <a16:creationId xmlns:a16="http://schemas.microsoft.com/office/drawing/2014/main" id="{5B72F365-ED5C-53A7-0CD3-8BD76C7C7BAA}"/>
              </a:ext>
            </a:extLst>
          </p:cNvPr>
          <p:cNvGrpSpPr/>
          <p:nvPr/>
        </p:nvGrpSpPr>
        <p:grpSpPr>
          <a:xfrm>
            <a:off x="1367355" y="2202235"/>
            <a:ext cx="94376" cy="94376"/>
            <a:chOff x="2186729" y="2228088"/>
            <a:chExt cx="94376" cy="94376"/>
          </a:xfrm>
        </p:grpSpPr>
        <p:cxnSp>
          <p:nvCxnSpPr>
            <p:cNvPr id="1036" name="Straight Connector 1035">
              <a:extLst>
                <a:ext uri="{FF2B5EF4-FFF2-40B4-BE49-F238E27FC236}">
                  <a16:creationId xmlns:a16="http://schemas.microsoft.com/office/drawing/2014/main" id="{F5795151-9958-C57F-5944-262C12825517}"/>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38" name="Straight Connector 1037">
              <a:extLst>
                <a:ext uri="{FF2B5EF4-FFF2-40B4-BE49-F238E27FC236}">
                  <a16:creationId xmlns:a16="http://schemas.microsoft.com/office/drawing/2014/main" id="{9B66F30A-DDD9-99DF-198D-F53D69ADF84C}"/>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40" name="Group 1039">
            <a:extLst>
              <a:ext uri="{FF2B5EF4-FFF2-40B4-BE49-F238E27FC236}">
                <a16:creationId xmlns:a16="http://schemas.microsoft.com/office/drawing/2014/main" id="{5D63CEAC-954F-F277-608A-BEFE0512CFAE}"/>
              </a:ext>
            </a:extLst>
          </p:cNvPr>
          <p:cNvGrpSpPr/>
          <p:nvPr/>
        </p:nvGrpSpPr>
        <p:grpSpPr>
          <a:xfrm>
            <a:off x="1588942" y="2221869"/>
            <a:ext cx="94376" cy="94376"/>
            <a:chOff x="2186729" y="2228088"/>
            <a:chExt cx="94376" cy="94376"/>
          </a:xfrm>
        </p:grpSpPr>
        <p:cxnSp>
          <p:nvCxnSpPr>
            <p:cNvPr id="1041" name="Straight Connector 1040">
              <a:extLst>
                <a:ext uri="{FF2B5EF4-FFF2-40B4-BE49-F238E27FC236}">
                  <a16:creationId xmlns:a16="http://schemas.microsoft.com/office/drawing/2014/main" id="{072D6489-F218-AB11-DCD8-2D2CEF17E18C}"/>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42" name="Straight Connector 1041">
              <a:extLst>
                <a:ext uri="{FF2B5EF4-FFF2-40B4-BE49-F238E27FC236}">
                  <a16:creationId xmlns:a16="http://schemas.microsoft.com/office/drawing/2014/main" id="{2563FF6F-0CF9-F023-B35F-B27F4949CDCE}"/>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43" name="Group 1042">
            <a:extLst>
              <a:ext uri="{FF2B5EF4-FFF2-40B4-BE49-F238E27FC236}">
                <a16:creationId xmlns:a16="http://schemas.microsoft.com/office/drawing/2014/main" id="{CFE626CC-056F-0850-2A70-FFFCE636B248}"/>
              </a:ext>
            </a:extLst>
          </p:cNvPr>
          <p:cNvGrpSpPr/>
          <p:nvPr/>
        </p:nvGrpSpPr>
        <p:grpSpPr>
          <a:xfrm>
            <a:off x="1933945" y="2499555"/>
            <a:ext cx="94376" cy="94376"/>
            <a:chOff x="2186729" y="2228088"/>
            <a:chExt cx="94376" cy="94376"/>
          </a:xfrm>
        </p:grpSpPr>
        <p:cxnSp>
          <p:nvCxnSpPr>
            <p:cNvPr id="1044" name="Straight Connector 1043">
              <a:extLst>
                <a:ext uri="{FF2B5EF4-FFF2-40B4-BE49-F238E27FC236}">
                  <a16:creationId xmlns:a16="http://schemas.microsoft.com/office/drawing/2014/main" id="{F4D262CB-3D71-E9B9-EBB0-258B054B54FD}"/>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45" name="Straight Connector 1044">
              <a:extLst>
                <a:ext uri="{FF2B5EF4-FFF2-40B4-BE49-F238E27FC236}">
                  <a16:creationId xmlns:a16="http://schemas.microsoft.com/office/drawing/2014/main" id="{509CFE64-B863-E6E7-2F65-1EE70EE6BBEC}"/>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46" name="Group 1045">
            <a:extLst>
              <a:ext uri="{FF2B5EF4-FFF2-40B4-BE49-F238E27FC236}">
                <a16:creationId xmlns:a16="http://schemas.microsoft.com/office/drawing/2014/main" id="{46CAEC72-9165-2BB1-0EC2-7E0317A7E566}"/>
              </a:ext>
            </a:extLst>
          </p:cNvPr>
          <p:cNvGrpSpPr/>
          <p:nvPr/>
        </p:nvGrpSpPr>
        <p:grpSpPr>
          <a:xfrm>
            <a:off x="1967604" y="2513579"/>
            <a:ext cx="94376" cy="94376"/>
            <a:chOff x="2186729" y="2228088"/>
            <a:chExt cx="94376" cy="94376"/>
          </a:xfrm>
        </p:grpSpPr>
        <p:cxnSp>
          <p:nvCxnSpPr>
            <p:cNvPr id="1047" name="Straight Connector 1046">
              <a:extLst>
                <a:ext uri="{FF2B5EF4-FFF2-40B4-BE49-F238E27FC236}">
                  <a16:creationId xmlns:a16="http://schemas.microsoft.com/office/drawing/2014/main" id="{18D15C68-2F36-A4C4-D33D-EF8AB48BFCF2}"/>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48" name="Straight Connector 1047">
              <a:extLst>
                <a:ext uri="{FF2B5EF4-FFF2-40B4-BE49-F238E27FC236}">
                  <a16:creationId xmlns:a16="http://schemas.microsoft.com/office/drawing/2014/main" id="{FAD852EC-5FF0-C008-A77E-F9E8CA738E36}"/>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49" name="Group 1048">
            <a:extLst>
              <a:ext uri="{FF2B5EF4-FFF2-40B4-BE49-F238E27FC236}">
                <a16:creationId xmlns:a16="http://schemas.microsoft.com/office/drawing/2014/main" id="{8C4F1DB4-F395-EF41-015C-B014B7F616BF}"/>
              </a:ext>
            </a:extLst>
          </p:cNvPr>
          <p:cNvGrpSpPr/>
          <p:nvPr/>
        </p:nvGrpSpPr>
        <p:grpSpPr>
          <a:xfrm>
            <a:off x="2206021" y="2558457"/>
            <a:ext cx="94376" cy="94376"/>
            <a:chOff x="2186729" y="2228088"/>
            <a:chExt cx="94376" cy="94376"/>
          </a:xfrm>
        </p:grpSpPr>
        <p:cxnSp>
          <p:nvCxnSpPr>
            <p:cNvPr id="1050" name="Straight Connector 1049">
              <a:extLst>
                <a:ext uri="{FF2B5EF4-FFF2-40B4-BE49-F238E27FC236}">
                  <a16:creationId xmlns:a16="http://schemas.microsoft.com/office/drawing/2014/main" id="{D12DF0BA-C48E-6F08-53A0-CCFD4719215F}"/>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7FC8BB78-EB2F-0A7E-4249-AA68C2998F11}"/>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52" name="Group 1051">
            <a:extLst>
              <a:ext uri="{FF2B5EF4-FFF2-40B4-BE49-F238E27FC236}">
                <a16:creationId xmlns:a16="http://schemas.microsoft.com/office/drawing/2014/main" id="{6BE10B20-FB6E-1135-B035-F04E074AE68B}"/>
              </a:ext>
            </a:extLst>
          </p:cNvPr>
          <p:cNvGrpSpPr/>
          <p:nvPr/>
        </p:nvGrpSpPr>
        <p:grpSpPr>
          <a:xfrm>
            <a:off x="2329437" y="2723947"/>
            <a:ext cx="94376" cy="94376"/>
            <a:chOff x="2186729" y="2228088"/>
            <a:chExt cx="94376" cy="94376"/>
          </a:xfrm>
        </p:grpSpPr>
        <p:cxnSp>
          <p:nvCxnSpPr>
            <p:cNvPr id="1053" name="Straight Connector 1052">
              <a:extLst>
                <a:ext uri="{FF2B5EF4-FFF2-40B4-BE49-F238E27FC236}">
                  <a16:creationId xmlns:a16="http://schemas.microsoft.com/office/drawing/2014/main" id="{737B92EC-9C41-935A-4CC9-36532AE73488}"/>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2E6711D9-FF8F-5C6D-3B51-4C133FEA18B0}"/>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55" name="Group 1054">
            <a:extLst>
              <a:ext uri="{FF2B5EF4-FFF2-40B4-BE49-F238E27FC236}">
                <a16:creationId xmlns:a16="http://schemas.microsoft.com/office/drawing/2014/main" id="{3AB45583-491C-5687-9283-216BEA50349A}"/>
              </a:ext>
            </a:extLst>
          </p:cNvPr>
          <p:cNvGrpSpPr/>
          <p:nvPr/>
        </p:nvGrpSpPr>
        <p:grpSpPr>
          <a:xfrm>
            <a:off x="2643587" y="2931510"/>
            <a:ext cx="94376" cy="94376"/>
            <a:chOff x="2186729" y="2228088"/>
            <a:chExt cx="94376" cy="94376"/>
          </a:xfrm>
        </p:grpSpPr>
        <p:cxnSp>
          <p:nvCxnSpPr>
            <p:cNvPr id="1056" name="Straight Connector 1055">
              <a:extLst>
                <a:ext uri="{FF2B5EF4-FFF2-40B4-BE49-F238E27FC236}">
                  <a16:creationId xmlns:a16="http://schemas.microsoft.com/office/drawing/2014/main" id="{7DD96A68-B1D6-0B81-EE1A-FE99EDB00386}"/>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9C7870D2-D89D-5743-631E-4D12959FC49D}"/>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58" name="Group 1057">
            <a:extLst>
              <a:ext uri="{FF2B5EF4-FFF2-40B4-BE49-F238E27FC236}">
                <a16:creationId xmlns:a16="http://schemas.microsoft.com/office/drawing/2014/main" id="{469ACC70-5D13-1F9C-8981-C304258795FA}"/>
              </a:ext>
            </a:extLst>
          </p:cNvPr>
          <p:cNvGrpSpPr/>
          <p:nvPr/>
        </p:nvGrpSpPr>
        <p:grpSpPr>
          <a:xfrm>
            <a:off x="2845540" y="3139073"/>
            <a:ext cx="94376" cy="94376"/>
            <a:chOff x="2186729" y="2228088"/>
            <a:chExt cx="94376" cy="94376"/>
          </a:xfrm>
        </p:grpSpPr>
        <p:cxnSp>
          <p:nvCxnSpPr>
            <p:cNvPr id="1059" name="Straight Connector 1058">
              <a:extLst>
                <a:ext uri="{FF2B5EF4-FFF2-40B4-BE49-F238E27FC236}">
                  <a16:creationId xmlns:a16="http://schemas.microsoft.com/office/drawing/2014/main" id="{52163B00-A949-631B-C21C-EBD788400B79}"/>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A699FB58-B262-4399-9B93-B508053F6355}"/>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61" name="Group 1060">
            <a:extLst>
              <a:ext uri="{FF2B5EF4-FFF2-40B4-BE49-F238E27FC236}">
                <a16:creationId xmlns:a16="http://schemas.microsoft.com/office/drawing/2014/main" id="{BC08C9F7-FAB9-9C6E-24D3-7C3B6E8DDFC7}"/>
              </a:ext>
            </a:extLst>
          </p:cNvPr>
          <p:cNvGrpSpPr/>
          <p:nvPr/>
        </p:nvGrpSpPr>
        <p:grpSpPr>
          <a:xfrm>
            <a:off x="2932492" y="3259684"/>
            <a:ext cx="94376" cy="94376"/>
            <a:chOff x="2186729" y="2228088"/>
            <a:chExt cx="94376" cy="94376"/>
          </a:xfrm>
        </p:grpSpPr>
        <p:cxnSp>
          <p:nvCxnSpPr>
            <p:cNvPr id="1062" name="Straight Connector 1061">
              <a:extLst>
                <a:ext uri="{FF2B5EF4-FFF2-40B4-BE49-F238E27FC236}">
                  <a16:creationId xmlns:a16="http://schemas.microsoft.com/office/drawing/2014/main" id="{77D34D15-4EC0-4DEA-3553-546563443403}"/>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727ED649-A46E-7B57-C379-B3897FEB2021}"/>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64" name="Group 1063">
            <a:extLst>
              <a:ext uri="{FF2B5EF4-FFF2-40B4-BE49-F238E27FC236}">
                <a16:creationId xmlns:a16="http://schemas.microsoft.com/office/drawing/2014/main" id="{E46C4E30-5315-B96F-833F-6A2FD1233EE4}"/>
              </a:ext>
            </a:extLst>
          </p:cNvPr>
          <p:cNvGrpSpPr/>
          <p:nvPr/>
        </p:nvGrpSpPr>
        <p:grpSpPr>
          <a:xfrm>
            <a:off x="2977371" y="3287733"/>
            <a:ext cx="94376" cy="94376"/>
            <a:chOff x="2186729" y="2228088"/>
            <a:chExt cx="94376" cy="94376"/>
          </a:xfrm>
        </p:grpSpPr>
        <p:cxnSp>
          <p:nvCxnSpPr>
            <p:cNvPr id="1065" name="Straight Connector 1064">
              <a:extLst>
                <a:ext uri="{FF2B5EF4-FFF2-40B4-BE49-F238E27FC236}">
                  <a16:creationId xmlns:a16="http://schemas.microsoft.com/office/drawing/2014/main" id="{07D2D8A7-82B4-4EF3-DEC0-479C6443B900}"/>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1C6B8E75-FB01-08B6-D617-20BAA555DC39}"/>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67" name="Group 1066">
            <a:extLst>
              <a:ext uri="{FF2B5EF4-FFF2-40B4-BE49-F238E27FC236}">
                <a16:creationId xmlns:a16="http://schemas.microsoft.com/office/drawing/2014/main" id="{35DB5F46-2482-D250-C68F-0B2AD005F06C}"/>
              </a:ext>
            </a:extLst>
          </p:cNvPr>
          <p:cNvGrpSpPr/>
          <p:nvPr/>
        </p:nvGrpSpPr>
        <p:grpSpPr>
          <a:xfrm>
            <a:off x="3022250" y="3402735"/>
            <a:ext cx="94376" cy="94376"/>
            <a:chOff x="2186729" y="2228088"/>
            <a:chExt cx="94376" cy="94376"/>
          </a:xfrm>
        </p:grpSpPr>
        <p:cxnSp>
          <p:nvCxnSpPr>
            <p:cNvPr id="1068" name="Straight Connector 1067">
              <a:extLst>
                <a:ext uri="{FF2B5EF4-FFF2-40B4-BE49-F238E27FC236}">
                  <a16:creationId xmlns:a16="http://schemas.microsoft.com/office/drawing/2014/main" id="{0926C3C2-CD1B-C4DB-41F7-1DDC58A01411}"/>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736C4C80-B7B7-9173-60BD-6678E49C65B7}"/>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70" name="Group 1069">
            <a:extLst>
              <a:ext uri="{FF2B5EF4-FFF2-40B4-BE49-F238E27FC236}">
                <a16:creationId xmlns:a16="http://schemas.microsoft.com/office/drawing/2014/main" id="{D6BFBFBE-94EC-0426-FE0B-A5A720DFACEA}"/>
              </a:ext>
            </a:extLst>
          </p:cNvPr>
          <p:cNvGrpSpPr/>
          <p:nvPr/>
        </p:nvGrpSpPr>
        <p:grpSpPr>
          <a:xfrm>
            <a:off x="3055909" y="3436394"/>
            <a:ext cx="94376" cy="94376"/>
            <a:chOff x="2186729" y="2228088"/>
            <a:chExt cx="94376" cy="94376"/>
          </a:xfrm>
        </p:grpSpPr>
        <p:cxnSp>
          <p:nvCxnSpPr>
            <p:cNvPr id="1071" name="Straight Connector 1070">
              <a:extLst>
                <a:ext uri="{FF2B5EF4-FFF2-40B4-BE49-F238E27FC236}">
                  <a16:creationId xmlns:a16="http://schemas.microsoft.com/office/drawing/2014/main" id="{E3C9653E-E235-B830-AAB7-A04FC55CA0AA}"/>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F6CA3AB5-A064-4E13-5C14-BF3AAA34873A}"/>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73" name="Group 1072">
            <a:extLst>
              <a:ext uri="{FF2B5EF4-FFF2-40B4-BE49-F238E27FC236}">
                <a16:creationId xmlns:a16="http://schemas.microsoft.com/office/drawing/2014/main" id="{4E91B7EE-4D2A-CC05-CA2F-4FA15D5AC8CB}"/>
              </a:ext>
            </a:extLst>
          </p:cNvPr>
          <p:cNvGrpSpPr/>
          <p:nvPr/>
        </p:nvGrpSpPr>
        <p:grpSpPr>
          <a:xfrm>
            <a:off x="3224203" y="3562615"/>
            <a:ext cx="94376" cy="94376"/>
            <a:chOff x="2186729" y="2228088"/>
            <a:chExt cx="94376" cy="94376"/>
          </a:xfrm>
        </p:grpSpPr>
        <p:cxnSp>
          <p:nvCxnSpPr>
            <p:cNvPr id="1074" name="Straight Connector 1073">
              <a:extLst>
                <a:ext uri="{FF2B5EF4-FFF2-40B4-BE49-F238E27FC236}">
                  <a16:creationId xmlns:a16="http://schemas.microsoft.com/office/drawing/2014/main" id="{40A3952E-78D7-5C27-8C5D-1BE1048C5E06}"/>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D322CCB0-5E48-9EB3-5D7C-07C10C650945}"/>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76" name="Group 1075">
            <a:extLst>
              <a:ext uri="{FF2B5EF4-FFF2-40B4-BE49-F238E27FC236}">
                <a16:creationId xmlns:a16="http://schemas.microsoft.com/office/drawing/2014/main" id="{3E677B0F-0C4E-38C3-2B96-E80B97306B92}"/>
              </a:ext>
            </a:extLst>
          </p:cNvPr>
          <p:cNvGrpSpPr/>
          <p:nvPr/>
        </p:nvGrpSpPr>
        <p:grpSpPr>
          <a:xfrm>
            <a:off x="3347619" y="3618713"/>
            <a:ext cx="94376" cy="94376"/>
            <a:chOff x="2186729" y="2228088"/>
            <a:chExt cx="94376" cy="94376"/>
          </a:xfrm>
        </p:grpSpPr>
        <p:cxnSp>
          <p:nvCxnSpPr>
            <p:cNvPr id="1077" name="Straight Connector 1076">
              <a:extLst>
                <a:ext uri="{FF2B5EF4-FFF2-40B4-BE49-F238E27FC236}">
                  <a16:creationId xmlns:a16="http://schemas.microsoft.com/office/drawing/2014/main" id="{A1BE175C-06AD-B6B8-3950-759C26DE669C}"/>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037C7122-5F92-218F-E12C-4EE1F1499059}"/>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79" name="Group 1078">
            <a:extLst>
              <a:ext uri="{FF2B5EF4-FFF2-40B4-BE49-F238E27FC236}">
                <a16:creationId xmlns:a16="http://schemas.microsoft.com/office/drawing/2014/main" id="{7B2A07E2-0165-45AE-209F-2A051C4B5F5E}"/>
              </a:ext>
            </a:extLst>
          </p:cNvPr>
          <p:cNvGrpSpPr/>
          <p:nvPr/>
        </p:nvGrpSpPr>
        <p:grpSpPr>
          <a:xfrm>
            <a:off x="3734696" y="3798227"/>
            <a:ext cx="94376" cy="94376"/>
            <a:chOff x="2186729" y="2228088"/>
            <a:chExt cx="94376" cy="94376"/>
          </a:xfrm>
        </p:grpSpPr>
        <p:cxnSp>
          <p:nvCxnSpPr>
            <p:cNvPr id="1080" name="Straight Connector 1079">
              <a:extLst>
                <a:ext uri="{FF2B5EF4-FFF2-40B4-BE49-F238E27FC236}">
                  <a16:creationId xmlns:a16="http://schemas.microsoft.com/office/drawing/2014/main" id="{DAD656C7-DCF7-31AA-30A2-7D5A65D7D3A4}"/>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8D1A467B-0FFD-F358-F7F9-BAA4802FC55B}"/>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82" name="Group 1081">
            <a:extLst>
              <a:ext uri="{FF2B5EF4-FFF2-40B4-BE49-F238E27FC236}">
                <a16:creationId xmlns:a16="http://schemas.microsoft.com/office/drawing/2014/main" id="{2323D427-0E80-4CEB-6B59-D2F8E8BFE267}"/>
              </a:ext>
            </a:extLst>
          </p:cNvPr>
          <p:cNvGrpSpPr/>
          <p:nvPr/>
        </p:nvGrpSpPr>
        <p:grpSpPr>
          <a:xfrm>
            <a:off x="3796404" y="3798227"/>
            <a:ext cx="94376" cy="94376"/>
            <a:chOff x="2186729" y="2228088"/>
            <a:chExt cx="94376" cy="94376"/>
          </a:xfrm>
        </p:grpSpPr>
        <p:cxnSp>
          <p:nvCxnSpPr>
            <p:cNvPr id="1083" name="Straight Connector 1082">
              <a:extLst>
                <a:ext uri="{FF2B5EF4-FFF2-40B4-BE49-F238E27FC236}">
                  <a16:creationId xmlns:a16="http://schemas.microsoft.com/office/drawing/2014/main" id="{015909ED-77AF-E5ED-2BC8-B2ADB09C0F9A}"/>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1BEEAB06-7C67-400D-4018-1A099D94769C}"/>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85" name="Group 1084">
            <a:extLst>
              <a:ext uri="{FF2B5EF4-FFF2-40B4-BE49-F238E27FC236}">
                <a16:creationId xmlns:a16="http://schemas.microsoft.com/office/drawing/2014/main" id="{9581E66A-A04F-B639-A8BC-7D5396A21E29}"/>
              </a:ext>
            </a:extLst>
          </p:cNvPr>
          <p:cNvGrpSpPr/>
          <p:nvPr/>
        </p:nvGrpSpPr>
        <p:grpSpPr>
          <a:xfrm>
            <a:off x="3894576" y="3798227"/>
            <a:ext cx="94376" cy="94376"/>
            <a:chOff x="2186729" y="2228088"/>
            <a:chExt cx="94376" cy="94376"/>
          </a:xfrm>
        </p:grpSpPr>
        <p:cxnSp>
          <p:nvCxnSpPr>
            <p:cNvPr id="1086" name="Straight Connector 1085">
              <a:extLst>
                <a:ext uri="{FF2B5EF4-FFF2-40B4-BE49-F238E27FC236}">
                  <a16:creationId xmlns:a16="http://schemas.microsoft.com/office/drawing/2014/main" id="{265C79D9-72E7-278D-2C5B-B0192FD2894E}"/>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7338DA8C-00A9-F1FC-02B5-D95919ADC88A}"/>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88" name="Group 1087">
            <a:extLst>
              <a:ext uri="{FF2B5EF4-FFF2-40B4-BE49-F238E27FC236}">
                <a16:creationId xmlns:a16="http://schemas.microsoft.com/office/drawing/2014/main" id="{3617964E-28E8-A2A1-415A-4E91ACACFE9B}"/>
              </a:ext>
            </a:extLst>
          </p:cNvPr>
          <p:cNvGrpSpPr/>
          <p:nvPr/>
        </p:nvGrpSpPr>
        <p:grpSpPr>
          <a:xfrm>
            <a:off x="4242384" y="3930057"/>
            <a:ext cx="94376" cy="94376"/>
            <a:chOff x="2186729" y="2228088"/>
            <a:chExt cx="94376" cy="94376"/>
          </a:xfrm>
        </p:grpSpPr>
        <p:cxnSp>
          <p:nvCxnSpPr>
            <p:cNvPr id="1089" name="Straight Connector 1088">
              <a:extLst>
                <a:ext uri="{FF2B5EF4-FFF2-40B4-BE49-F238E27FC236}">
                  <a16:creationId xmlns:a16="http://schemas.microsoft.com/office/drawing/2014/main" id="{55BC7F60-E6E6-E888-1576-31FBE979F73D}"/>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27785F68-C189-A68E-C0BC-407506AD47ED}"/>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91" name="Group 1090">
            <a:extLst>
              <a:ext uri="{FF2B5EF4-FFF2-40B4-BE49-F238E27FC236}">
                <a16:creationId xmlns:a16="http://schemas.microsoft.com/office/drawing/2014/main" id="{FEE6441E-F78D-6630-6769-2EF1BE0A23D5}"/>
              </a:ext>
            </a:extLst>
          </p:cNvPr>
          <p:cNvGrpSpPr/>
          <p:nvPr/>
        </p:nvGrpSpPr>
        <p:grpSpPr>
          <a:xfrm>
            <a:off x="4276043" y="3930057"/>
            <a:ext cx="94376" cy="94376"/>
            <a:chOff x="2186729" y="2228088"/>
            <a:chExt cx="94376" cy="94376"/>
          </a:xfrm>
        </p:grpSpPr>
        <p:cxnSp>
          <p:nvCxnSpPr>
            <p:cNvPr id="1092" name="Straight Connector 1091">
              <a:extLst>
                <a:ext uri="{FF2B5EF4-FFF2-40B4-BE49-F238E27FC236}">
                  <a16:creationId xmlns:a16="http://schemas.microsoft.com/office/drawing/2014/main" id="{BA29AE0E-7836-43B6-351E-782CF75ECB14}"/>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2AA94B7E-1BBC-1B6F-725B-409E168DC73B}"/>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94" name="Group 1093">
            <a:extLst>
              <a:ext uri="{FF2B5EF4-FFF2-40B4-BE49-F238E27FC236}">
                <a16:creationId xmlns:a16="http://schemas.microsoft.com/office/drawing/2014/main" id="{5DDE22A3-82B2-4E48-1C07-4EE41FC7D511}"/>
              </a:ext>
            </a:extLst>
          </p:cNvPr>
          <p:cNvGrpSpPr/>
          <p:nvPr/>
        </p:nvGrpSpPr>
        <p:grpSpPr>
          <a:xfrm>
            <a:off x="4301288" y="3930057"/>
            <a:ext cx="94376" cy="94376"/>
            <a:chOff x="2186729" y="2228088"/>
            <a:chExt cx="94376" cy="94376"/>
          </a:xfrm>
        </p:grpSpPr>
        <p:cxnSp>
          <p:nvCxnSpPr>
            <p:cNvPr id="1095" name="Straight Connector 1094">
              <a:extLst>
                <a:ext uri="{FF2B5EF4-FFF2-40B4-BE49-F238E27FC236}">
                  <a16:creationId xmlns:a16="http://schemas.microsoft.com/office/drawing/2014/main" id="{38BABB2A-050E-C5C3-EDE4-B1A80BC7EE0B}"/>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590237A8-3174-12BE-1C1B-A216EDB700BB}"/>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097" name="Group 1096">
            <a:extLst>
              <a:ext uri="{FF2B5EF4-FFF2-40B4-BE49-F238E27FC236}">
                <a16:creationId xmlns:a16="http://schemas.microsoft.com/office/drawing/2014/main" id="{9578B91C-5E97-86A7-EDE8-D2904213DB4C}"/>
              </a:ext>
            </a:extLst>
          </p:cNvPr>
          <p:cNvGrpSpPr/>
          <p:nvPr/>
        </p:nvGrpSpPr>
        <p:grpSpPr>
          <a:xfrm>
            <a:off x="4348971" y="3930057"/>
            <a:ext cx="94376" cy="94376"/>
            <a:chOff x="2186729" y="2228088"/>
            <a:chExt cx="94376" cy="94376"/>
          </a:xfrm>
        </p:grpSpPr>
        <p:cxnSp>
          <p:nvCxnSpPr>
            <p:cNvPr id="1098" name="Straight Connector 1097">
              <a:extLst>
                <a:ext uri="{FF2B5EF4-FFF2-40B4-BE49-F238E27FC236}">
                  <a16:creationId xmlns:a16="http://schemas.microsoft.com/office/drawing/2014/main" id="{393A71BB-A0E6-22EE-C1AB-0ECCC76ACE44}"/>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099" name="Straight Connector 1098">
              <a:extLst>
                <a:ext uri="{FF2B5EF4-FFF2-40B4-BE49-F238E27FC236}">
                  <a16:creationId xmlns:a16="http://schemas.microsoft.com/office/drawing/2014/main" id="{DCD2649F-115B-ACF5-4027-91DDCC6D6846}"/>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00" name="Group 1099">
            <a:extLst>
              <a:ext uri="{FF2B5EF4-FFF2-40B4-BE49-F238E27FC236}">
                <a16:creationId xmlns:a16="http://schemas.microsoft.com/office/drawing/2014/main" id="{A9C73D06-8B1A-AE89-B7C9-C0B02471AA56}"/>
              </a:ext>
            </a:extLst>
          </p:cNvPr>
          <p:cNvGrpSpPr/>
          <p:nvPr/>
        </p:nvGrpSpPr>
        <p:grpSpPr>
          <a:xfrm>
            <a:off x="4447142" y="3930057"/>
            <a:ext cx="94376" cy="94376"/>
            <a:chOff x="2186729" y="2228088"/>
            <a:chExt cx="94376" cy="94376"/>
          </a:xfrm>
        </p:grpSpPr>
        <p:cxnSp>
          <p:nvCxnSpPr>
            <p:cNvPr id="1101" name="Straight Connector 1100">
              <a:extLst>
                <a:ext uri="{FF2B5EF4-FFF2-40B4-BE49-F238E27FC236}">
                  <a16:creationId xmlns:a16="http://schemas.microsoft.com/office/drawing/2014/main" id="{58AF30B1-EB70-8479-0E53-5CF1DCF9608F}"/>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68B2755D-6B70-B5A1-D8D5-A99638A7DFE0}"/>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03" name="Group 1102">
            <a:extLst>
              <a:ext uri="{FF2B5EF4-FFF2-40B4-BE49-F238E27FC236}">
                <a16:creationId xmlns:a16="http://schemas.microsoft.com/office/drawing/2014/main" id="{04DFE5DF-EE81-250E-0658-FE205F898E7C}"/>
              </a:ext>
            </a:extLst>
          </p:cNvPr>
          <p:cNvGrpSpPr/>
          <p:nvPr/>
        </p:nvGrpSpPr>
        <p:grpSpPr>
          <a:xfrm>
            <a:off x="4817390" y="4106766"/>
            <a:ext cx="94376" cy="94376"/>
            <a:chOff x="2186729" y="2228088"/>
            <a:chExt cx="94376" cy="94376"/>
          </a:xfrm>
        </p:grpSpPr>
        <p:cxnSp>
          <p:nvCxnSpPr>
            <p:cNvPr id="1104" name="Straight Connector 1103">
              <a:extLst>
                <a:ext uri="{FF2B5EF4-FFF2-40B4-BE49-F238E27FC236}">
                  <a16:creationId xmlns:a16="http://schemas.microsoft.com/office/drawing/2014/main" id="{6768C13A-4F80-31E9-FF3A-2F3EFEF9AD39}"/>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25FFC1F0-0251-FC21-B97E-F8FE864DE15A}"/>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06" name="Group 1105">
            <a:extLst>
              <a:ext uri="{FF2B5EF4-FFF2-40B4-BE49-F238E27FC236}">
                <a16:creationId xmlns:a16="http://schemas.microsoft.com/office/drawing/2014/main" id="{8BA2ECAA-F948-6DFD-41B4-8C22C9273FAE}"/>
              </a:ext>
            </a:extLst>
          </p:cNvPr>
          <p:cNvGrpSpPr/>
          <p:nvPr/>
        </p:nvGrpSpPr>
        <p:grpSpPr>
          <a:xfrm>
            <a:off x="4848244" y="4106766"/>
            <a:ext cx="94376" cy="94376"/>
            <a:chOff x="2186729" y="2228088"/>
            <a:chExt cx="94376" cy="94376"/>
          </a:xfrm>
        </p:grpSpPr>
        <p:cxnSp>
          <p:nvCxnSpPr>
            <p:cNvPr id="1107" name="Straight Connector 1106">
              <a:extLst>
                <a:ext uri="{FF2B5EF4-FFF2-40B4-BE49-F238E27FC236}">
                  <a16:creationId xmlns:a16="http://schemas.microsoft.com/office/drawing/2014/main" id="{9F8B1FD5-EE58-4C8E-52D6-16A5F83132B4}"/>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D6BE4F2B-2FF0-BF83-FEA8-D064ADAA9C5B}"/>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09" name="Group 1108">
            <a:extLst>
              <a:ext uri="{FF2B5EF4-FFF2-40B4-BE49-F238E27FC236}">
                <a16:creationId xmlns:a16="http://schemas.microsoft.com/office/drawing/2014/main" id="{3DF8534C-F5D2-ABF8-5911-E48772A34A40}"/>
              </a:ext>
            </a:extLst>
          </p:cNvPr>
          <p:cNvGrpSpPr/>
          <p:nvPr/>
        </p:nvGrpSpPr>
        <p:grpSpPr>
          <a:xfrm>
            <a:off x="5190443" y="4106766"/>
            <a:ext cx="94376" cy="94376"/>
            <a:chOff x="2186729" y="2228088"/>
            <a:chExt cx="94376" cy="94376"/>
          </a:xfrm>
        </p:grpSpPr>
        <p:cxnSp>
          <p:nvCxnSpPr>
            <p:cNvPr id="1110" name="Straight Connector 1109">
              <a:extLst>
                <a:ext uri="{FF2B5EF4-FFF2-40B4-BE49-F238E27FC236}">
                  <a16:creationId xmlns:a16="http://schemas.microsoft.com/office/drawing/2014/main" id="{7923D6C8-95C0-CFC4-EA4A-C6FF5847C8F6}"/>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EF96DE88-A7A7-294D-5C78-AC932405F828}"/>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12" name="Group 1111">
            <a:extLst>
              <a:ext uri="{FF2B5EF4-FFF2-40B4-BE49-F238E27FC236}">
                <a16:creationId xmlns:a16="http://schemas.microsoft.com/office/drawing/2014/main" id="{A582482C-896A-088D-879A-383B8D57EEE5}"/>
              </a:ext>
            </a:extLst>
          </p:cNvPr>
          <p:cNvGrpSpPr/>
          <p:nvPr/>
        </p:nvGrpSpPr>
        <p:grpSpPr>
          <a:xfrm>
            <a:off x="4138602" y="4230182"/>
            <a:ext cx="94376" cy="94376"/>
            <a:chOff x="2186729" y="2228088"/>
            <a:chExt cx="94376" cy="94376"/>
          </a:xfrm>
        </p:grpSpPr>
        <p:cxnSp>
          <p:nvCxnSpPr>
            <p:cNvPr id="1113" name="Straight Connector 1112">
              <a:extLst>
                <a:ext uri="{FF2B5EF4-FFF2-40B4-BE49-F238E27FC236}">
                  <a16:creationId xmlns:a16="http://schemas.microsoft.com/office/drawing/2014/main" id="{3CD708FB-4335-1C95-27A3-E5958484DB69}"/>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61E42C01-B99F-5D9C-97E1-0C1F23DC4D4E}"/>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15" name="Group 1114">
            <a:extLst>
              <a:ext uri="{FF2B5EF4-FFF2-40B4-BE49-F238E27FC236}">
                <a16:creationId xmlns:a16="http://schemas.microsoft.com/office/drawing/2014/main" id="{35499718-F0E3-ECE7-68CA-4D852DCFEC41}"/>
              </a:ext>
            </a:extLst>
          </p:cNvPr>
          <p:cNvGrpSpPr/>
          <p:nvPr/>
        </p:nvGrpSpPr>
        <p:grpSpPr>
          <a:xfrm>
            <a:off x="3933844" y="4115181"/>
            <a:ext cx="94376" cy="94376"/>
            <a:chOff x="2186729" y="2228088"/>
            <a:chExt cx="94376" cy="94376"/>
          </a:xfrm>
        </p:grpSpPr>
        <p:cxnSp>
          <p:nvCxnSpPr>
            <p:cNvPr id="1116" name="Straight Connector 1115">
              <a:extLst>
                <a:ext uri="{FF2B5EF4-FFF2-40B4-BE49-F238E27FC236}">
                  <a16:creationId xmlns:a16="http://schemas.microsoft.com/office/drawing/2014/main" id="{E03D5C78-FEDE-4289-F251-710BB1C29304}"/>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17" name="Straight Connector 1116">
              <a:extLst>
                <a:ext uri="{FF2B5EF4-FFF2-40B4-BE49-F238E27FC236}">
                  <a16:creationId xmlns:a16="http://schemas.microsoft.com/office/drawing/2014/main" id="{EF5F0810-C4E2-E8B5-F6AA-9AB0AC810A75}"/>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18" name="Group 1117">
            <a:extLst>
              <a:ext uri="{FF2B5EF4-FFF2-40B4-BE49-F238E27FC236}">
                <a16:creationId xmlns:a16="http://schemas.microsoft.com/office/drawing/2014/main" id="{5838A4AE-5DDD-A1B1-9CAF-63A887A2470A}"/>
              </a:ext>
            </a:extLst>
          </p:cNvPr>
          <p:cNvGrpSpPr/>
          <p:nvPr/>
        </p:nvGrpSpPr>
        <p:grpSpPr>
          <a:xfrm>
            <a:off x="2997005" y="3683226"/>
            <a:ext cx="94376" cy="94376"/>
            <a:chOff x="2186729" y="2228088"/>
            <a:chExt cx="94376" cy="94376"/>
          </a:xfrm>
        </p:grpSpPr>
        <p:cxnSp>
          <p:nvCxnSpPr>
            <p:cNvPr id="1119" name="Straight Connector 1118">
              <a:extLst>
                <a:ext uri="{FF2B5EF4-FFF2-40B4-BE49-F238E27FC236}">
                  <a16:creationId xmlns:a16="http://schemas.microsoft.com/office/drawing/2014/main" id="{70E9336E-94E1-0B1E-9BEF-1177E6464D7D}"/>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502B102E-4EE3-0FE7-CBEA-1FC4B25B4E88}"/>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21" name="Group 1120">
            <a:extLst>
              <a:ext uri="{FF2B5EF4-FFF2-40B4-BE49-F238E27FC236}">
                <a16:creationId xmlns:a16="http://schemas.microsoft.com/office/drawing/2014/main" id="{D6B40F47-D717-E64B-0DB9-A50C92DD07ED}"/>
              </a:ext>
            </a:extLst>
          </p:cNvPr>
          <p:cNvGrpSpPr/>
          <p:nvPr/>
        </p:nvGrpSpPr>
        <p:grpSpPr>
          <a:xfrm>
            <a:off x="2652002" y="3374686"/>
            <a:ext cx="94376" cy="94376"/>
            <a:chOff x="2186729" y="2228088"/>
            <a:chExt cx="94376" cy="94376"/>
          </a:xfrm>
        </p:grpSpPr>
        <p:cxnSp>
          <p:nvCxnSpPr>
            <p:cNvPr id="1122" name="Straight Connector 1121">
              <a:extLst>
                <a:ext uri="{FF2B5EF4-FFF2-40B4-BE49-F238E27FC236}">
                  <a16:creationId xmlns:a16="http://schemas.microsoft.com/office/drawing/2014/main" id="{AFC4BEBE-891B-3DA9-554D-BCF578333CC5}"/>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A49FEC0A-A0B0-2E20-1B04-9AE8A51F4551}"/>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24" name="Group 1123">
            <a:extLst>
              <a:ext uri="{FF2B5EF4-FFF2-40B4-BE49-F238E27FC236}">
                <a16:creationId xmlns:a16="http://schemas.microsoft.com/office/drawing/2014/main" id="{12976AA9-8085-3EF0-7347-ABEBFE25352C}"/>
              </a:ext>
            </a:extLst>
          </p:cNvPr>
          <p:cNvGrpSpPr/>
          <p:nvPr/>
        </p:nvGrpSpPr>
        <p:grpSpPr>
          <a:xfrm>
            <a:off x="2573465" y="3374686"/>
            <a:ext cx="94376" cy="94376"/>
            <a:chOff x="2186729" y="2228088"/>
            <a:chExt cx="94376" cy="94376"/>
          </a:xfrm>
        </p:grpSpPr>
        <p:cxnSp>
          <p:nvCxnSpPr>
            <p:cNvPr id="1125" name="Straight Connector 1124">
              <a:extLst>
                <a:ext uri="{FF2B5EF4-FFF2-40B4-BE49-F238E27FC236}">
                  <a16:creationId xmlns:a16="http://schemas.microsoft.com/office/drawing/2014/main" id="{2746869E-70FB-F6AC-9246-FD3B0405D264}"/>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ED6A1EA8-C856-8AE3-4F45-5FF6CE7C61F2}"/>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27" name="Group 1126">
            <a:extLst>
              <a:ext uri="{FF2B5EF4-FFF2-40B4-BE49-F238E27FC236}">
                <a16:creationId xmlns:a16="http://schemas.microsoft.com/office/drawing/2014/main" id="{DA1AD081-C2C7-024E-C36A-7F02B970EE5A}"/>
              </a:ext>
            </a:extLst>
          </p:cNvPr>
          <p:cNvGrpSpPr/>
          <p:nvPr/>
        </p:nvGrpSpPr>
        <p:grpSpPr>
          <a:xfrm>
            <a:off x="2464073" y="3256880"/>
            <a:ext cx="94376" cy="94376"/>
            <a:chOff x="2186729" y="2228088"/>
            <a:chExt cx="94376" cy="94376"/>
          </a:xfrm>
        </p:grpSpPr>
        <p:cxnSp>
          <p:nvCxnSpPr>
            <p:cNvPr id="1128" name="Straight Connector 1127">
              <a:extLst>
                <a:ext uri="{FF2B5EF4-FFF2-40B4-BE49-F238E27FC236}">
                  <a16:creationId xmlns:a16="http://schemas.microsoft.com/office/drawing/2014/main" id="{C8E68492-8E0F-45CD-E1CC-BD45307ABD5B}"/>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29" name="Straight Connector 1128">
              <a:extLst>
                <a:ext uri="{FF2B5EF4-FFF2-40B4-BE49-F238E27FC236}">
                  <a16:creationId xmlns:a16="http://schemas.microsoft.com/office/drawing/2014/main" id="{20954DBE-EC53-AC40-60DE-4FA81505F65E}"/>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30" name="Group 1129">
            <a:extLst>
              <a:ext uri="{FF2B5EF4-FFF2-40B4-BE49-F238E27FC236}">
                <a16:creationId xmlns:a16="http://schemas.microsoft.com/office/drawing/2014/main" id="{3D7A2578-BDF5-3E11-105D-3B38D11AC8DD}"/>
              </a:ext>
            </a:extLst>
          </p:cNvPr>
          <p:cNvGrpSpPr/>
          <p:nvPr/>
        </p:nvGrpSpPr>
        <p:grpSpPr>
          <a:xfrm>
            <a:off x="2393950" y="3189562"/>
            <a:ext cx="94376" cy="94376"/>
            <a:chOff x="2186729" y="2228088"/>
            <a:chExt cx="94376" cy="94376"/>
          </a:xfrm>
        </p:grpSpPr>
        <p:cxnSp>
          <p:nvCxnSpPr>
            <p:cNvPr id="1131" name="Straight Connector 1130">
              <a:extLst>
                <a:ext uri="{FF2B5EF4-FFF2-40B4-BE49-F238E27FC236}">
                  <a16:creationId xmlns:a16="http://schemas.microsoft.com/office/drawing/2014/main" id="{5D1CD77B-9C41-967B-0FFA-A4F41A1FCBAA}"/>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FE9C5D63-5B6C-0B68-5CD4-84E42174BA01}"/>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33" name="Group 1132">
            <a:extLst>
              <a:ext uri="{FF2B5EF4-FFF2-40B4-BE49-F238E27FC236}">
                <a16:creationId xmlns:a16="http://schemas.microsoft.com/office/drawing/2014/main" id="{84864C82-2CA0-15DD-144A-99B1F7B9D006}"/>
              </a:ext>
            </a:extLst>
          </p:cNvPr>
          <p:cNvGrpSpPr/>
          <p:nvPr/>
        </p:nvGrpSpPr>
        <p:grpSpPr>
          <a:xfrm>
            <a:off x="2300351" y="3139073"/>
            <a:ext cx="94376" cy="94376"/>
            <a:chOff x="2186729" y="2228088"/>
            <a:chExt cx="94376" cy="94376"/>
          </a:xfrm>
        </p:grpSpPr>
        <p:cxnSp>
          <p:nvCxnSpPr>
            <p:cNvPr id="1134" name="Straight Connector 1133">
              <a:extLst>
                <a:ext uri="{FF2B5EF4-FFF2-40B4-BE49-F238E27FC236}">
                  <a16:creationId xmlns:a16="http://schemas.microsoft.com/office/drawing/2014/main" id="{E45443BD-9A19-2C14-CF63-0E9AAC82179C}"/>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35" name="Straight Connector 1134">
              <a:extLst>
                <a:ext uri="{FF2B5EF4-FFF2-40B4-BE49-F238E27FC236}">
                  <a16:creationId xmlns:a16="http://schemas.microsoft.com/office/drawing/2014/main" id="{481CF67E-6C51-6F6B-465F-B9323AA693EB}"/>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36" name="Group 1135">
            <a:extLst>
              <a:ext uri="{FF2B5EF4-FFF2-40B4-BE49-F238E27FC236}">
                <a16:creationId xmlns:a16="http://schemas.microsoft.com/office/drawing/2014/main" id="{B2900EEF-4B2F-706F-5EF6-50570C115FF6}"/>
              </a:ext>
            </a:extLst>
          </p:cNvPr>
          <p:cNvGrpSpPr/>
          <p:nvPr/>
        </p:nvGrpSpPr>
        <p:grpSpPr>
          <a:xfrm>
            <a:off x="2249862" y="3085780"/>
            <a:ext cx="94376" cy="94376"/>
            <a:chOff x="2186729" y="2228088"/>
            <a:chExt cx="94376" cy="94376"/>
          </a:xfrm>
        </p:grpSpPr>
        <p:cxnSp>
          <p:nvCxnSpPr>
            <p:cNvPr id="1137" name="Straight Connector 1136">
              <a:extLst>
                <a:ext uri="{FF2B5EF4-FFF2-40B4-BE49-F238E27FC236}">
                  <a16:creationId xmlns:a16="http://schemas.microsoft.com/office/drawing/2014/main" id="{9C618213-A9D9-240E-3E43-874EDF6DCBF2}"/>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D3EBFB7A-2EAC-BD7F-9523-3000BEBB6477}"/>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39" name="Group 1138">
            <a:extLst>
              <a:ext uri="{FF2B5EF4-FFF2-40B4-BE49-F238E27FC236}">
                <a16:creationId xmlns:a16="http://schemas.microsoft.com/office/drawing/2014/main" id="{0F30667C-6936-706F-FCF2-7B95C626B9CC}"/>
              </a:ext>
            </a:extLst>
          </p:cNvPr>
          <p:cNvGrpSpPr/>
          <p:nvPr/>
        </p:nvGrpSpPr>
        <p:grpSpPr>
          <a:xfrm>
            <a:off x="2067543" y="2934315"/>
            <a:ext cx="94376" cy="94376"/>
            <a:chOff x="2186729" y="2228088"/>
            <a:chExt cx="94376" cy="94376"/>
          </a:xfrm>
        </p:grpSpPr>
        <p:cxnSp>
          <p:nvCxnSpPr>
            <p:cNvPr id="1140" name="Straight Connector 1139">
              <a:extLst>
                <a:ext uri="{FF2B5EF4-FFF2-40B4-BE49-F238E27FC236}">
                  <a16:creationId xmlns:a16="http://schemas.microsoft.com/office/drawing/2014/main" id="{59371136-88F2-364B-D7FD-474A8BF94348}"/>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12159025-E67D-AF7F-78C6-4B95E687F6F8}"/>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42" name="Group 1141">
            <a:extLst>
              <a:ext uri="{FF2B5EF4-FFF2-40B4-BE49-F238E27FC236}">
                <a16:creationId xmlns:a16="http://schemas.microsoft.com/office/drawing/2014/main" id="{2C3FE737-8C91-BECE-80B6-DF4DFAF6C623}"/>
              </a:ext>
            </a:extLst>
          </p:cNvPr>
          <p:cNvGrpSpPr/>
          <p:nvPr/>
        </p:nvGrpSpPr>
        <p:grpSpPr>
          <a:xfrm>
            <a:off x="1759003" y="2737972"/>
            <a:ext cx="94376" cy="94376"/>
            <a:chOff x="2186729" y="2228088"/>
            <a:chExt cx="94376" cy="94376"/>
          </a:xfrm>
        </p:grpSpPr>
        <p:cxnSp>
          <p:nvCxnSpPr>
            <p:cNvPr id="1143" name="Straight Connector 1142">
              <a:extLst>
                <a:ext uri="{FF2B5EF4-FFF2-40B4-BE49-F238E27FC236}">
                  <a16:creationId xmlns:a16="http://schemas.microsoft.com/office/drawing/2014/main" id="{873E1352-A9CE-B3DC-DC85-D04A42AB55E8}"/>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E3717C81-4E2F-95EF-C64D-C013493CFF1A}"/>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45" name="Group 1144">
            <a:extLst>
              <a:ext uri="{FF2B5EF4-FFF2-40B4-BE49-F238E27FC236}">
                <a16:creationId xmlns:a16="http://schemas.microsoft.com/office/drawing/2014/main" id="{5252E45D-939C-34CE-13FB-23477D248BA5}"/>
              </a:ext>
            </a:extLst>
          </p:cNvPr>
          <p:cNvGrpSpPr/>
          <p:nvPr/>
        </p:nvGrpSpPr>
        <p:grpSpPr>
          <a:xfrm>
            <a:off x="1728149" y="2737972"/>
            <a:ext cx="94376" cy="94376"/>
            <a:chOff x="2186729" y="2228088"/>
            <a:chExt cx="94376" cy="94376"/>
          </a:xfrm>
        </p:grpSpPr>
        <p:cxnSp>
          <p:nvCxnSpPr>
            <p:cNvPr id="1146" name="Straight Connector 1145">
              <a:extLst>
                <a:ext uri="{FF2B5EF4-FFF2-40B4-BE49-F238E27FC236}">
                  <a16:creationId xmlns:a16="http://schemas.microsoft.com/office/drawing/2014/main" id="{13AB2F94-28CD-747F-B7C7-6321DFB6A436}"/>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47" name="Straight Connector 1146">
              <a:extLst>
                <a:ext uri="{FF2B5EF4-FFF2-40B4-BE49-F238E27FC236}">
                  <a16:creationId xmlns:a16="http://schemas.microsoft.com/office/drawing/2014/main" id="{9BD12547-1382-3D98-4C1D-BE6CE0ACDD36}"/>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48" name="Group 1147">
            <a:extLst>
              <a:ext uri="{FF2B5EF4-FFF2-40B4-BE49-F238E27FC236}">
                <a16:creationId xmlns:a16="http://schemas.microsoft.com/office/drawing/2014/main" id="{033CB081-E82E-02BE-1EF5-5EF08C8F8C86}"/>
              </a:ext>
            </a:extLst>
          </p:cNvPr>
          <p:cNvGrpSpPr/>
          <p:nvPr/>
        </p:nvGrpSpPr>
        <p:grpSpPr>
          <a:xfrm>
            <a:off x="1545830" y="2468700"/>
            <a:ext cx="94376" cy="94376"/>
            <a:chOff x="2186729" y="2228088"/>
            <a:chExt cx="94376" cy="94376"/>
          </a:xfrm>
        </p:grpSpPr>
        <p:cxnSp>
          <p:nvCxnSpPr>
            <p:cNvPr id="1149" name="Straight Connector 1148">
              <a:extLst>
                <a:ext uri="{FF2B5EF4-FFF2-40B4-BE49-F238E27FC236}">
                  <a16:creationId xmlns:a16="http://schemas.microsoft.com/office/drawing/2014/main" id="{9CC1C955-74D0-69E8-0D9B-13FD4772F0FC}"/>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7D66E1B0-7170-C650-6103-44AF9DE76B35}"/>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51" name="Group 1150">
            <a:extLst>
              <a:ext uri="{FF2B5EF4-FFF2-40B4-BE49-F238E27FC236}">
                <a16:creationId xmlns:a16="http://schemas.microsoft.com/office/drawing/2014/main" id="{91B81070-6E76-584B-02AE-7AC3247CCCC9}"/>
              </a:ext>
            </a:extLst>
          </p:cNvPr>
          <p:cNvGrpSpPr/>
          <p:nvPr/>
        </p:nvGrpSpPr>
        <p:grpSpPr>
          <a:xfrm>
            <a:off x="1540220" y="2328455"/>
            <a:ext cx="94376" cy="94376"/>
            <a:chOff x="2186729" y="2228088"/>
            <a:chExt cx="94376" cy="94376"/>
          </a:xfrm>
        </p:grpSpPr>
        <p:cxnSp>
          <p:nvCxnSpPr>
            <p:cNvPr id="1152" name="Straight Connector 1151">
              <a:extLst>
                <a:ext uri="{FF2B5EF4-FFF2-40B4-BE49-F238E27FC236}">
                  <a16:creationId xmlns:a16="http://schemas.microsoft.com/office/drawing/2014/main" id="{38DAFAB0-F6E0-A8D0-F6FE-1FB4D65B25CB}"/>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6ACAE589-833B-8439-6731-4680EAE2A218}"/>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160" name="Group 1159">
            <a:extLst>
              <a:ext uri="{FF2B5EF4-FFF2-40B4-BE49-F238E27FC236}">
                <a16:creationId xmlns:a16="http://schemas.microsoft.com/office/drawing/2014/main" id="{32E22AB6-9C47-6674-5CF8-5A022E76D3BB}"/>
              </a:ext>
            </a:extLst>
          </p:cNvPr>
          <p:cNvGrpSpPr/>
          <p:nvPr/>
        </p:nvGrpSpPr>
        <p:grpSpPr>
          <a:xfrm>
            <a:off x="1549778" y="3955849"/>
            <a:ext cx="94376" cy="94376"/>
            <a:chOff x="2186729" y="2228088"/>
            <a:chExt cx="94376" cy="94376"/>
          </a:xfrm>
        </p:grpSpPr>
        <p:cxnSp>
          <p:nvCxnSpPr>
            <p:cNvPr id="1161" name="Straight Connector 1160">
              <a:extLst>
                <a:ext uri="{FF2B5EF4-FFF2-40B4-BE49-F238E27FC236}">
                  <a16:creationId xmlns:a16="http://schemas.microsoft.com/office/drawing/2014/main" id="{475D0206-E5F9-EEC1-670E-A052EE6AF27C}"/>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0539BF0A-4243-10E1-EEE6-06DAD4C1FEE4}"/>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sp>
        <p:nvSpPr>
          <p:cNvPr id="1163" name="TextBox 1162">
            <a:extLst>
              <a:ext uri="{FF2B5EF4-FFF2-40B4-BE49-F238E27FC236}">
                <a16:creationId xmlns:a16="http://schemas.microsoft.com/office/drawing/2014/main" id="{19EB4835-926C-16CA-5BF7-18AC7D15FE46}"/>
              </a:ext>
            </a:extLst>
          </p:cNvPr>
          <p:cNvSpPr txBox="1"/>
          <p:nvPr/>
        </p:nvSpPr>
        <p:spPr bwMode="auto">
          <a:xfrm>
            <a:off x="1621507" y="3879279"/>
            <a:ext cx="2025923"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Censored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T-DXd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Comparator</a:t>
            </a:r>
          </a:p>
        </p:txBody>
      </p:sp>
      <p:cxnSp>
        <p:nvCxnSpPr>
          <p:cNvPr id="1165" name="Straight Connector 1164">
            <a:extLst>
              <a:ext uri="{FF2B5EF4-FFF2-40B4-BE49-F238E27FC236}">
                <a16:creationId xmlns:a16="http://schemas.microsoft.com/office/drawing/2014/main" id="{34D417A0-3186-B4BB-D392-6223CD95B558}"/>
              </a:ext>
            </a:extLst>
          </p:cNvPr>
          <p:cNvCxnSpPr/>
          <p:nvPr/>
        </p:nvCxnSpPr>
        <p:spPr bwMode="auto">
          <a:xfrm>
            <a:off x="1506970" y="4173996"/>
            <a:ext cx="176348" cy="3266"/>
          </a:xfrm>
          <a:prstGeom prst="line">
            <a:avLst/>
          </a:prstGeom>
          <a:noFill/>
          <a:ln w="28575" cap="flat" cmpd="sng" algn="ctr">
            <a:solidFill>
              <a:schemeClr val="accent1"/>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6F56937B-D147-65E6-60AA-2CE7F054C8BE}"/>
              </a:ext>
            </a:extLst>
          </p:cNvPr>
          <p:cNvCxnSpPr/>
          <p:nvPr/>
        </p:nvCxnSpPr>
        <p:spPr bwMode="auto">
          <a:xfrm>
            <a:off x="1506970" y="4353610"/>
            <a:ext cx="176348" cy="3266"/>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1168" name="Table 1167">
            <a:extLst>
              <a:ext uri="{FF2B5EF4-FFF2-40B4-BE49-F238E27FC236}">
                <a16:creationId xmlns:a16="http://schemas.microsoft.com/office/drawing/2014/main" id="{3175DB66-4CD8-F6AA-B89E-11197FB50F8F}"/>
              </a:ext>
            </a:extLst>
          </p:cNvPr>
          <p:cNvGraphicFramePr>
            <a:graphicFrameLocks noGrp="1"/>
          </p:cNvGraphicFramePr>
          <p:nvPr/>
        </p:nvGraphicFramePr>
        <p:xfrm>
          <a:off x="477390" y="5135948"/>
          <a:ext cx="5585790" cy="663024"/>
        </p:xfrm>
        <a:graphic>
          <a:graphicData uri="http://schemas.openxmlformats.org/drawingml/2006/table">
            <a:tbl>
              <a:tblPr firstRow="1" bandRow="1">
                <a:tableStyleId>{93296810-A885-4BE3-A3E7-6D5BEEA58F35}</a:tableStyleId>
              </a:tblPr>
              <a:tblGrid>
                <a:gridCol w="785604">
                  <a:extLst>
                    <a:ext uri="{9D8B030D-6E8A-4147-A177-3AD203B41FA5}">
                      <a16:colId xmlns:a16="http://schemas.microsoft.com/office/drawing/2014/main" val="1232320616"/>
                    </a:ext>
                  </a:extLst>
                </a:gridCol>
                <a:gridCol w="266677">
                  <a:extLst>
                    <a:ext uri="{9D8B030D-6E8A-4147-A177-3AD203B41FA5}">
                      <a16:colId xmlns:a16="http://schemas.microsoft.com/office/drawing/2014/main" val="1496941874"/>
                    </a:ext>
                  </a:extLst>
                </a:gridCol>
                <a:gridCol w="266677">
                  <a:extLst>
                    <a:ext uri="{9D8B030D-6E8A-4147-A177-3AD203B41FA5}">
                      <a16:colId xmlns:a16="http://schemas.microsoft.com/office/drawing/2014/main" val="4003023349"/>
                    </a:ext>
                  </a:extLst>
                </a:gridCol>
                <a:gridCol w="266677">
                  <a:extLst>
                    <a:ext uri="{9D8B030D-6E8A-4147-A177-3AD203B41FA5}">
                      <a16:colId xmlns:a16="http://schemas.microsoft.com/office/drawing/2014/main" val="3163561032"/>
                    </a:ext>
                  </a:extLst>
                </a:gridCol>
                <a:gridCol w="266677">
                  <a:extLst>
                    <a:ext uri="{9D8B030D-6E8A-4147-A177-3AD203B41FA5}">
                      <a16:colId xmlns:a16="http://schemas.microsoft.com/office/drawing/2014/main" val="47607177"/>
                    </a:ext>
                  </a:extLst>
                </a:gridCol>
                <a:gridCol w="266677">
                  <a:extLst>
                    <a:ext uri="{9D8B030D-6E8A-4147-A177-3AD203B41FA5}">
                      <a16:colId xmlns:a16="http://schemas.microsoft.com/office/drawing/2014/main" val="2601347793"/>
                    </a:ext>
                  </a:extLst>
                </a:gridCol>
                <a:gridCol w="266677">
                  <a:extLst>
                    <a:ext uri="{9D8B030D-6E8A-4147-A177-3AD203B41FA5}">
                      <a16:colId xmlns:a16="http://schemas.microsoft.com/office/drawing/2014/main" val="3091814724"/>
                    </a:ext>
                  </a:extLst>
                </a:gridCol>
                <a:gridCol w="266677">
                  <a:extLst>
                    <a:ext uri="{9D8B030D-6E8A-4147-A177-3AD203B41FA5}">
                      <a16:colId xmlns:a16="http://schemas.microsoft.com/office/drawing/2014/main" val="319093168"/>
                    </a:ext>
                  </a:extLst>
                </a:gridCol>
                <a:gridCol w="266677">
                  <a:extLst>
                    <a:ext uri="{9D8B030D-6E8A-4147-A177-3AD203B41FA5}">
                      <a16:colId xmlns:a16="http://schemas.microsoft.com/office/drawing/2014/main" val="3410424960"/>
                    </a:ext>
                  </a:extLst>
                </a:gridCol>
                <a:gridCol w="266677">
                  <a:extLst>
                    <a:ext uri="{9D8B030D-6E8A-4147-A177-3AD203B41FA5}">
                      <a16:colId xmlns:a16="http://schemas.microsoft.com/office/drawing/2014/main" val="3330044758"/>
                    </a:ext>
                  </a:extLst>
                </a:gridCol>
                <a:gridCol w="266677">
                  <a:extLst>
                    <a:ext uri="{9D8B030D-6E8A-4147-A177-3AD203B41FA5}">
                      <a16:colId xmlns:a16="http://schemas.microsoft.com/office/drawing/2014/main" val="847448298"/>
                    </a:ext>
                  </a:extLst>
                </a:gridCol>
                <a:gridCol w="266677">
                  <a:extLst>
                    <a:ext uri="{9D8B030D-6E8A-4147-A177-3AD203B41FA5}">
                      <a16:colId xmlns:a16="http://schemas.microsoft.com/office/drawing/2014/main" val="2406206298"/>
                    </a:ext>
                  </a:extLst>
                </a:gridCol>
                <a:gridCol w="266677">
                  <a:extLst>
                    <a:ext uri="{9D8B030D-6E8A-4147-A177-3AD203B41FA5}">
                      <a16:colId xmlns:a16="http://schemas.microsoft.com/office/drawing/2014/main" val="2330395704"/>
                    </a:ext>
                  </a:extLst>
                </a:gridCol>
                <a:gridCol w="266677">
                  <a:extLst>
                    <a:ext uri="{9D8B030D-6E8A-4147-A177-3AD203B41FA5}">
                      <a16:colId xmlns:a16="http://schemas.microsoft.com/office/drawing/2014/main" val="470418648"/>
                    </a:ext>
                  </a:extLst>
                </a:gridCol>
                <a:gridCol w="266677">
                  <a:extLst>
                    <a:ext uri="{9D8B030D-6E8A-4147-A177-3AD203B41FA5}">
                      <a16:colId xmlns:a16="http://schemas.microsoft.com/office/drawing/2014/main" val="598997361"/>
                    </a:ext>
                  </a:extLst>
                </a:gridCol>
                <a:gridCol w="266677">
                  <a:extLst>
                    <a:ext uri="{9D8B030D-6E8A-4147-A177-3AD203B41FA5}">
                      <a16:colId xmlns:a16="http://schemas.microsoft.com/office/drawing/2014/main" val="620059892"/>
                    </a:ext>
                  </a:extLst>
                </a:gridCol>
                <a:gridCol w="266677">
                  <a:extLst>
                    <a:ext uri="{9D8B030D-6E8A-4147-A177-3AD203B41FA5}">
                      <a16:colId xmlns:a16="http://schemas.microsoft.com/office/drawing/2014/main" val="550815300"/>
                    </a:ext>
                  </a:extLst>
                </a:gridCol>
                <a:gridCol w="266677">
                  <a:extLst>
                    <a:ext uri="{9D8B030D-6E8A-4147-A177-3AD203B41FA5}">
                      <a16:colId xmlns:a16="http://schemas.microsoft.com/office/drawing/2014/main" val="1848852564"/>
                    </a:ext>
                  </a:extLst>
                </a:gridCol>
                <a:gridCol w="266677">
                  <a:extLst>
                    <a:ext uri="{9D8B030D-6E8A-4147-A177-3AD203B41FA5}">
                      <a16:colId xmlns:a16="http://schemas.microsoft.com/office/drawing/2014/main" val="3291165829"/>
                    </a:ext>
                  </a:extLst>
                </a:gridCol>
              </a:tblGrid>
              <a:tr h="221008">
                <a:tc gridSpan="19">
                  <a:txBody>
                    <a:bodyPr/>
                    <a:lstStyle/>
                    <a:p>
                      <a:pPr algn="l"/>
                      <a:r>
                        <a:rPr lang="en-US" sz="1200"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dirty="0">
                        <a:solidFill>
                          <a:schemeClr val="bg1"/>
                        </a:solidFill>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679763716"/>
                  </a:ext>
                </a:extLst>
              </a:tr>
              <a:tr h="221008">
                <a:tc>
                  <a:txBody>
                    <a:bodyPr/>
                    <a:lstStyle/>
                    <a:p>
                      <a:pPr algn="r"/>
                      <a:r>
                        <a:rPr lang="en-US" sz="1200" b="1" dirty="0">
                          <a:solidFill>
                            <a:schemeClr val="accent1"/>
                          </a:solidFill>
                        </a:rPr>
                        <a:t>T-</a:t>
                      </a:r>
                      <a:r>
                        <a:rPr lang="en-US" sz="1200" b="1" dirty="0" err="1">
                          <a:solidFill>
                            <a:schemeClr val="accent1"/>
                          </a:solidFill>
                        </a:rPr>
                        <a:t>DXd</a:t>
                      </a:r>
                      <a:endParaRPr lang="en-US" sz="1200" b="1" dirty="0">
                        <a:solidFill>
                          <a:schemeClr val="accent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8956786"/>
                  </a:ext>
                </a:extLst>
              </a:tr>
              <a:tr h="221008">
                <a:tc>
                  <a:txBody>
                    <a:bodyPr/>
                    <a:lstStyle/>
                    <a:p>
                      <a:pPr algn="r"/>
                      <a:r>
                        <a:rPr lang="en-US" sz="1200" b="1" dirty="0">
                          <a:solidFill>
                            <a:schemeClr val="accent3"/>
                          </a:solidFill>
                        </a:rPr>
                        <a:t>Comparator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0762292"/>
                  </a:ext>
                </a:extLst>
              </a:tr>
            </a:tbl>
          </a:graphicData>
        </a:graphic>
      </p:graphicFrame>
      <p:cxnSp>
        <p:nvCxnSpPr>
          <p:cNvPr id="1170" name="Straight Connector 1169">
            <a:extLst>
              <a:ext uri="{FF2B5EF4-FFF2-40B4-BE49-F238E27FC236}">
                <a16:creationId xmlns:a16="http://schemas.microsoft.com/office/drawing/2014/main" id="{C82F6C50-AF09-3043-B0B8-B6F1D8E64127}"/>
              </a:ext>
            </a:extLst>
          </p:cNvPr>
          <p:cNvCxnSpPr/>
          <p:nvPr/>
        </p:nvCxnSpPr>
        <p:spPr bwMode="auto">
          <a:xfrm>
            <a:off x="7042028" y="2258646"/>
            <a:ext cx="0" cy="2246923"/>
          </a:xfrm>
          <a:prstGeom prst="line">
            <a:avLst/>
          </a:prstGeom>
          <a:noFill/>
          <a:ln w="28575" cap="flat" cmpd="sng" algn="ctr">
            <a:solidFill>
              <a:schemeClr val="bg1"/>
            </a:solidFill>
            <a:prstDash val="solid"/>
            <a:round/>
            <a:headEnd type="none" w="med" len="med"/>
            <a:tailEnd type="none" w="med" len="med"/>
          </a:ln>
          <a:effectLst/>
        </p:spPr>
      </p:cxnSp>
      <p:cxnSp>
        <p:nvCxnSpPr>
          <p:cNvPr id="1171" name="Straight Connector 1170">
            <a:extLst>
              <a:ext uri="{FF2B5EF4-FFF2-40B4-BE49-F238E27FC236}">
                <a16:creationId xmlns:a16="http://schemas.microsoft.com/office/drawing/2014/main" id="{B686E897-D030-8185-540E-CCEA252851C1}"/>
              </a:ext>
            </a:extLst>
          </p:cNvPr>
          <p:cNvCxnSpPr/>
          <p:nvPr/>
        </p:nvCxnSpPr>
        <p:spPr bwMode="auto">
          <a:xfrm>
            <a:off x="6956059" y="226646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76619463-E708-9495-1491-F13211B4C7D9}"/>
              </a:ext>
            </a:extLst>
          </p:cNvPr>
          <p:cNvCxnSpPr/>
          <p:nvPr/>
        </p:nvCxnSpPr>
        <p:spPr bwMode="auto">
          <a:xfrm>
            <a:off x="6956059" y="2711938"/>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73" name="Straight Connector 1172">
            <a:extLst>
              <a:ext uri="{FF2B5EF4-FFF2-40B4-BE49-F238E27FC236}">
                <a16:creationId xmlns:a16="http://schemas.microsoft.com/office/drawing/2014/main" id="{28DBCC88-1EE3-69FD-1A72-5AC3D3ECBB41}"/>
              </a:ext>
            </a:extLst>
          </p:cNvPr>
          <p:cNvCxnSpPr/>
          <p:nvPr/>
        </p:nvCxnSpPr>
        <p:spPr bwMode="auto">
          <a:xfrm>
            <a:off x="6956059" y="3157415"/>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2C20AB83-3E55-2566-6B98-A59DDA7ACB47}"/>
              </a:ext>
            </a:extLst>
          </p:cNvPr>
          <p:cNvCxnSpPr/>
          <p:nvPr/>
        </p:nvCxnSpPr>
        <p:spPr bwMode="auto">
          <a:xfrm>
            <a:off x="6956059" y="36028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7E3967A7-FD43-A5D1-5B7A-6866EC237D0B}"/>
              </a:ext>
            </a:extLst>
          </p:cNvPr>
          <p:cNvCxnSpPr/>
          <p:nvPr/>
        </p:nvCxnSpPr>
        <p:spPr bwMode="auto">
          <a:xfrm>
            <a:off x="6956059" y="4052277"/>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76" name="Straight Connector 1175">
            <a:extLst>
              <a:ext uri="{FF2B5EF4-FFF2-40B4-BE49-F238E27FC236}">
                <a16:creationId xmlns:a16="http://schemas.microsoft.com/office/drawing/2014/main" id="{FEBCE78A-5E8C-24B2-3FED-20E2365D79EF}"/>
              </a:ext>
            </a:extLst>
          </p:cNvPr>
          <p:cNvCxnSpPr/>
          <p:nvPr/>
        </p:nvCxnSpPr>
        <p:spPr bwMode="auto">
          <a:xfrm>
            <a:off x="6956059" y="450166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77" name="Straight Connector 1176">
            <a:extLst>
              <a:ext uri="{FF2B5EF4-FFF2-40B4-BE49-F238E27FC236}">
                <a16:creationId xmlns:a16="http://schemas.microsoft.com/office/drawing/2014/main" id="{38F556B0-8B3E-7202-7EF3-46D8FEAE765A}"/>
              </a:ext>
            </a:extLst>
          </p:cNvPr>
          <p:cNvCxnSpPr>
            <a:cxnSpLocks/>
          </p:cNvCxnSpPr>
          <p:nvPr/>
        </p:nvCxnSpPr>
        <p:spPr bwMode="auto">
          <a:xfrm>
            <a:off x="7022490" y="4501661"/>
            <a:ext cx="4521198" cy="0"/>
          </a:xfrm>
          <a:prstGeom prst="line">
            <a:avLst/>
          </a:prstGeom>
          <a:noFill/>
          <a:ln w="28575" cap="flat" cmpd="sng" algn="ctr">
            <a:solidFill>
              <a:schemeClr val="bg1"/>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4D595215-A657-5A78-C0F0-867448B3297A}"/>
              </a:ext>
            </a:extLst>
          </p:cNvPr>
          <p:cNvCxnSpPr>
            <a:cxnSpLocks/>
          </p:cNvCxnSpPr>
          <p:nvPr/>
        </p:nvCxnSpPr>
        <p:spPr bwMode="auto">
          <a:xfrm rot="16200000">
            <a:off x="6997090"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79" name="Straight Connector 1178">
            <a:extLst>
              <a:ext uri="{FF2B5EF4-FFF2-40B4-BE49-F238E27FC236}">
                <a16:creationId xmlns:a16="http://schemas.microsoft.com/office/drawing/2014/main" id="{559D050C-CA3D-5DC2-56B4-6DF5F0E90DCA}"/>
              </a:ext>
            </a:extLst>
          </p:cNvPr>
          <p:cNvCxnSpPr>
            <a:cxnSpLocks/>
          </p:cNvCxnSpPr>
          <p:nvPr/>
        </p:nvCxnSpPr>
        <p:spPr bwMode="auto">
          <a:xfrm rot="16200000">
            <a:off x="7258906"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EDEC61EB-E8B9-1A1E-93B6-3999A9A39A27}"/>
              </a:ext>
            </a:extLst>
          </p:cNvPr>
          <p:cNvCxnSpPr>
            <a:cxnSpLocks/>
          </p:cNvCxnSpPr>
          <p:nvPr/>
        </p:nvCxnSpPr>
        <p:spPr bwMode="auto">
          <a:xfrm rot="16200000">
            <a:off x="7520723"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73CE5B4D-1B57-5420-683B-19140CE59DEA}"/>
              </a:ext>
            </a:extLst>
          </p:cNvPr>
          <p:cNvCxnSpPr>
            <a:cxnSpLocks/>
          </p:cNvCxnSpPr>
          <p:nvPr/>
        </p:nvCxnSpPr>
        <p:spPr bwMode="auto">
          <a:xfrm rot="16200000">
            <a:off x="7782539"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AFC4A90B-D3B7-5CAE-9977-DB28535255AA}"/>
              </a:ext>
            </a:extLst>
          </p:cNvPr>
          <p:cNvCxnSpPr>
            <a:cxnSpLocks/>
          </p:cNvCxnSpPr>
          <p:nvPr/>
        </p:nvCxnSpPr>
        <p:spPr bwMode="auto">
          <a:xfrm rot="16200000">
            <a:off x="8059986" y="4542691"/>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3" name="Straight Connector 1182">
            <a:extLst>
              <a:ext uri="{FF2B5EF4-FFF2-40B4-BE49-F238E27FC236}">
                <a16:creationId xmlns:a16="http://schemas.microsoft.com/office/drawing/2014/main" id="{98A02EFF-337B-9694-DB44-99D344B3AAC8}"/>
              </a:ext>
            </a:extLst>
          </p:cNvPr>
          <p:cNvCxnSpPr>
            <a:cxnSpLocks/>
          </p:cNvCxnSpPr>
          <p:nvPr/>
        </p:nvCxnSpPr>
        <p:spPr bwMode="auto">
          <a:xfrm rot="16200000">
            <a:off x="8321803"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90C88DA7-9FDF-9C2A-D196-F5A50C2BF282}"/>
              </a:ext>
            </a:extLst>
          </p:cNvPr>
          <p:cNvCxnSpPr>
            <a:cxnSpLocks/>
          </p:cNvCxnSpPr>
          <p:nvPr/>
        </p:nvCxnSpPr>
        <p:spPr bwMode="auto">
          <a:xfrm rot="16200000">
            <a:off x="8575804"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5" name="Straight Connector 1184">
            <a:extLst>
              <a:ext uri="{FF2B5EF4-FFF2-40B4-BE49-F238E27FC236}">
                <a16:creationId xmlns:a16="http://schemas.microsoft.com/office/drawing/2014/main" id="{A4E4BE59-2C49-FAC8-405C-AC5DC9CB253C}"/>
              </a:ext>
            </a:extLst>
          </p:cNvPr>
          <p:cNvCxnSpPr>
            <a:cxnSpLocks/>
          </p:cNvCxnSpPr>
          <p:nvPr/>
        </p:nvCxnSpPr>
        <p:spPr bwMode="auto">
          <a:xfrm rot="16200000">
            <a:off x="8849344"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6FFEC087-5CB6-DF72-7B9D-AEC484FE6474}"/>
              </a:ext>
            </a:extLst>
          </p:cNvPr>
          <p:cNvCxnSpPr>
            <a:cxnSpLocks/>
          </p:cNvCxnSpPr>
          <p:nvPr/>
        </p:nvCxnSpPr>
        <p:spPr bwMode="auto">
          <a:xfrm rot="16200000">
            <a:off x="9118976"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4EA7EE72-D1D9-5B4D-287A-6B8B5BB67C98}"/>
              </a:ext>
            </a:extLst>
          </p:cNvPr>
          <p:cNvCxnSpPr>
            <a:cxnSpLocks/>
          </p:cNvCxnSpPr>
          <p:nvPr/>
        </p:nvCxnSpPr>
        <p:spPr bwMode="auto">
          <a:xfrm rot="16200000">
            <a:off x="9376884"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8" name="Straight Connector 1187">
            <a:extLst>
              <a:ext uri="{FF2B5EF4-FFF2-40B4-BE49-F238E27FC236}">
                <a16:creationId xmlns:a16="http://schemas.microsoft.com/office/drawing/2014/main" id="{B76DC7C1-D315-FB3E-3F3A-839712B83131}"/>
              </a:ext>
            </a:extLst>
          </p:cNvPr>
          <p:cNvCxnSpPr>
            <a:cxnSpLocks/>
          </p:cNvCxnSpPr>
          <p:nvPr/>
        </p:nvCxnSpPr>
        <p:spPr bwMode="auto">
          <a:xfrm rot="16200000">
            <a:off x="9638700"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89" name="Straight Connector 1188">
            <a:extLst>
              <a:ext uri="{FF2B5EF4-FFF2-40B4-BE49-F238E27FC236}">
                <a16:creationId xmlns:a16="http://schemas.microsoft.com/office/drawing/2014/main" id="{785E4281-8495-34C2-6087-74846E431AAA}"/>
              </a:ext>
            </a:extLst>
          </p:cNvPr>
          <p:cNvCxnSpPr>
            <a:cxnSpLocks/>
          </p:cNvCxnSpPr>
          <p:nvPr/>
        </p:nvCxnSpPr>
        <p:spPr bwMode="auto">
          <a:xfrm rot="16200000">
            <a:off x="9912239"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AB8CEB82-81E2-CA4C-16BB-AC9E7AAAF3CE}"/>
              </a:ext>
            </a:extLst>
          </p:cNvPr>
          <p:cNvCxnSpPr>
            <a:cxnSpLocks/>
          </p:cNvCxnSpPr>
          <p:nvPr/>
        </p:nvCxnSpPr>
        <p:spPr bwMode="auto">
          <a:xfrm rot="16200000">
            <a:off x="10158425"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B8C97D92-CE0F-057D-B75B-13AE2BDA052A}"/>
              </a:ext>
            </a:extLst>
          </p:cNvPr>
          <p:cNvCxnSpPr>
            <a:cxnSpLocks/>
          </p:cNvCxnSpPr>
          <p:nvPr/>
        </p:nvCxnSpPr>
        <p:spPr bwMode="auto">
          <a:xfrm rot="16200000">
            <a:off x="10439778"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762B9589-96BD-5AAC-51CD-36677A9437E6}"/>
              </a:ext>
            </a:extLst>
          </p:cNvPr>
          <p:cNvCxnSpPr>
            <a:cxnSpLocks/>
          </p:cNvCxnSpPr>
          <p:nvPr/>
        </p:nvCxnSpPr>
        <p:spPr bwMode="auto">
          <a:xfrm rot="16200000">
            <a:off x="10701594"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B464A143-424E-06B2-F45C-F024E3D9CBD0}"/>
              </a:ext>
            </a:extLst>
          </p:cNvPr>
          <p:cNvCxnSpPr>
            <a:cxnSpLocks/>
          </p:cNvCxnSpPr>
          <p:nvPr/>
        </p:nvCxnSpPr>
        <p:spPr bwMode="auto">
          <a:xfrm rot="16200000">
            <a:off x="10975133"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94" name="Straight Connector 1193">
            <a:extLst>
              <a:ext uri="{FF2B5EF4-FFF2-40B4-BE49-F238E27FC236}">
                <a16:creationId xmlns:a16="http://schemas.microsoft.com/office/drawing/2014/main" id="{ED985261-0DD3-8A09-C716-41A5DEFC443F}"/>
              </a:ext>
            </a:extLst>
          </p:cNvPr>
          <p:cNvCxnSpPr>
            <a:cxnSpLocks/>
          </p:cNvCxnSpPr>
          <p:nvPr/>
        </p:nvCxnSpPr>
        <p:spPr bwMode="auto">
          <a:xfrm rot="16200000">
            <a:off x="11229135" y="4542692"/>
            <a:ext cx="82061" cy="0"/>
          </a:xfrm>
          <a:prstGeom prst="line">
            <a:avLst/>
          </a:prstGeom>
          <a:noFill/>
          <a:ln w="28575" cap="flat" cmpd="sng" algn="ctr">
            <a:solidFill>
              <a:schemeClr val="bg1"/>
            </a:solidFill>
            <a:prstDash val="solid"/>
            <a:round/>
            <a:headEnd type="none" w="med" len="med"/>
            <a:tailEnd type="none" w="med" len="med"/>
          </a:ln>
          <a:effectLst/>
        </p:spPr>
      </p:cxnSp>
      <p:cxnSp>
        <p:nvCxnSpPr>
          <p:cNvPr id="1195" name="Straight Connector 1194">
            <a:extLst>
              <a:ext uri="{FF2B5EF4-FFF2-40B4-BE49-F238E27FC236}">
                <a16:creationId xmlns:a16="http://schemas.microsoft.com/office/drawing/2014/main" id="{E1F578BE-6FE8-1E8E-A3AF-1A16485D5CE2}"/>
              </a:ext>
            </a:extLst>
          </p:cNvPr>
          <p:cNvCxnSpPr>
            <a:cxnSpLocks/>
          </p:cNvCxnSpPr>
          <p:nvPr/>
        </p:nvCxnSpPr>
        <p:spPr bwMode="auto">
          <a:xfrm rot="16200000">
            <a:off x="11490951" y="4542692"/>
            <a:ext cx="82061" cy="0"/>
          </a:xfrm>
          <a:prstGeom prst="line">
            <a:avLst/>
          </a:prstGeom>
          <a:noFill/>
          <a:ln w="28575" cap="flat" cmpd="sng" algn="ctr">
            <a:solidFill>
              <a:schemeClr val="bg1"/>
            </a:solidFill>
            <a:prstDash val="solid"/>
            <a:round/>
            <a:headEnd type="none" w="med" len="med"/>
            <a:tailEnd type="none" w="med" len="med"/>
          </a:ln>
          <a:effectLst/>
        </p:spPr>
      </p:cxnSp>
      <p:sp>
        <p:nvSpPr>
          <p:cNvPr id="1196" name="TextBox 1195">
            <a:extLst>
              <a:ext uri="{FF2B5EF4-FFF2-40B4-BE49-F238E27FC236}">
                <a16:creationId xmlns:a16="http://schemas.microsoft.com/office/drawing/2014/main" id="{99FDC6DD-1A9C-71E7-BE54-85093DA80AB9}"/>
              </a:ext>
            </a:extLst>
          </p:cNvPr>
          <p:cNvSpPr txBox="1"/>
          <p:nvPr/>
        </p:nvSpPr>
        <p:spPr bwMode="auto">
          <a:xfrm>
            <a:off x="6602093" y="2158739"/>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197" name="TextBox 1196">
            <a:extLst>
              <a:ext uri="{FF2B5EF4-FFF2-40B4-BE49-F238E27FC236}">
                <a16:creationId xmlns:a16="http://schemas.microsoft.com/office/drawing/2014/main" id="{F6CE3FA9-D9D3-FFB0-B6A1-A8D75682C5C2}"/>
              </a:ext>
            </a:extLst>
          </p:cNvPr>
          <p:cNvSpPr txBox="1"/>
          <p:nvPr/>
        </p:nvSpPr>
        <p:spPr bwMode="auto">
          <a:xfrm>
            <a:off x="6602093" y="2604216"/>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198" name="TextBox 1197">
            <a:extLst>
              <a:ext uri="{FF2B5EF4-FFF2-40B4-BE49-F238E27FC236}">
                <a16:creationId xmlns:a16="http://schemas.microsoft.com/office/drawing/2014/main" id="{2B088395-24A4-71B8-702E-CCCE655D5811}"/>
              </a:ext>
            </a:extLst>
          </p:cNvPr>
          <p:cNvSpPr txBox="1"/>
          <p:nvPr/>
        </p:nvSpPr>
        <p:spPr bwMode="auto">
          <a:xfrm>
            <a:off x="6602093" y="3049693"/>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99" name="TextBox 1198">
            <a:extLst>
              <a:ext uri="{FF2B5EF4-FFF2-40B4-BE49-F238E27FC236}">
                <a16:creationId xmlns:a16="http://schemas.microsoft.com/office/drawing/2014/main" id="{0FA8CC69-E7B9-C579-6D3E-2217B914C634}"/>
              </a:ext>
            </a:extLst>
          </p:cNvPr>
          <p:cNvSpPr txBox="1"/>
          <p:nvPr/>
        </p:nvSpPr>
        <p:spPr bwMode="auto">
          <a:xfrm>
            <a:off x="6602093" y="3502985"/>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200" name="TextBox 1199">
            <a:extLst>
              <a:ext uri="{FF2B5EF4-FFF2-40B4-BE49-F238E27FC236}">
                <a16:creationId xmlns:a16="http://schemas.microsoft.com/office/drawing/2014/main" id="{573F10FE-89C0-89F3-394B-1A340CCB68D6}"/>
              </a:ext>
            </a:extLst>
          </p:cNvPr>
          <p:cNvSpPr txBox="1"/>
          <p:nvPr/>
        </p:nvSpPr>
        <p:spPr bwMode="auto">
          <a:xfrm>
            <a:off x="6602093" y="3960185"/>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201" name="TextBox 1200">
            <a:extLst>
              <a:ext uri="{FF2B5EF4-FFF2-40B4-BE49-F238E27FC236}">
                <a16:creationId xmlns:a16="http://schemas.microsoft.com/office/drawing/2014/main" id="{FF221006-E6DD-CAAA-0049-57FC78F986A5}"/>
              </a:ext>
            </a:extLst>
          </p:cNvPr>
          <p:cNvSpPr txBox="1"/>
          <p:nvPr/>
        </p:nvSpPr>
        <p:spPr bwMode="auto">
          <a:xfrm>
            <a:off x="6602093" y="4413477"/>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02" name="TextBox 1201">
            <a:extLst>
              <a:ext uri="{FF2B5EF4-FFF2-40B4-BE49-F238E27FC236}">
                <a16:creationId xmlns:a16="http://schemas.microsoft.com/office/drawing/2014/main" id="{B0AC8D7C-9AA9-1243-6AAB-32A0F964C116}"/>
              </a:ext>
            </a:extLst>
          </p:cNvPr>
          <p:cNvSpPr txBox="1"/>
          <p:nvPr/>
        </p:nvSpPr>
        <p:spPr bwMode="auto">
          <a:xfrm>
            <a:off x="6877184"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03" name="TextBox 1202">
            <a:extLst>
              <a:ext uri="{FF2B5EF4-FFF2-40B4-BE49-F238E27FC236}">
                <a16:creationId xmlns:a16="http://schemas.microsoft.com/office/drawing/2014/main" id="{5F6A6581-5FE2-B284-DA94-695E8645AA58}"/>
              </a:ext>
            </a:extLst>
          </p:cNvPr>
          <p:cNvSpPr txBox="1"/>
          <p:nvPr/>
        </p:nvSpPr>
        <p:spPr bwMode="auto">
          <a:xfrm>
            <a:off x="7139000"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204" name="TextBox 1203">
            <a:extLst>
              <a:ext uri="{FF2B5EF4-FFF2-40B4-BE49-F238E27FC236}">
                <a16:creationId xmlns:a16="http://schemas.microsoft.com/office/drawing/2014/main" id="{E4AD3FB5-2568-3216-66E9-178573EBDF98}"/>
              </a:ext>
            </a:extLst>
          </p:cNvPr>
          <p:cNvSpPr txBox="1"/>
          <p:nvPr/>
        </p:nvSpPr>
        <p:spPr bwMode="auto">
          <a:xfrm>
            <a:off x="7416446"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205" name="TextBox 1204">
            <a:extLst>
              <a:ext uri="{FF2B5EF4-FFF2-40B4-BE49-F238E27FC236}">
                <a16:creationId xmlns:a16="http://schemas.microsoft.com/office/drawing/2014/main" id="{58731D13-2E2C-433A-BAC4-FE1BEDA64BCB}"/>
              </a:ext>
            </a:extLst>
          </p:cNvPr>
          <p:cNvSpPr txBox="1"/>
          <p:nvPr/>
        </p:nvSpPr>
        <p:spPr bwMode="auto">
          <a:xfrm>
            <a:off x="7662631"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206" name="TextBox 1205">
            <a:extLst>
              <a:ext uri="{FF2B5EF4-FFF2-40B4-BE49-F238E27FC236}">
                <a16:creationId xmlns:a16="http://schemas.microsoft.com/office/drawing/2014/main" id="{16A2DE47-6FE4-D707-AFF5-1CAAD52664C3}"/>
              </a:ext>
            </a:extLst>
          </p:cNvPr>
          <p:cNvSpPr txBox="1"/>
          <p:nvPr/>
        </p:nvSpPr>
        <p:spPr bwMode="auto">
          <a:xfrm>
            <a:off x="7936169"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207" name="TextBox 1206">
            <a:extLst>
              <a:ext uri="{FF2B5EF4-FFF2-40B4-BE49-F238E27FC236}">
                <a16:creationId xmlns:a16="http://schemas.microsoft.com/office/drawing/2014/main" id="{626C0793-7674-986C-44F6-1E2F755D6D9A}"/>
              </a:ext>
            </a:extLst>
          </p:cNvPr>
          <p:cNvSpPr txBox="1"/>
          <p:nvPr/>
        </p:nvSpPr>
        <p:spPr bwMode="auto">
          <a:xfrm>
            <a:off x="8205800"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208" name="TextBox 1207">
            <a:extLst>
              <a:ext uri="{FF2B5EF4-FFF2-40B4-BE49-F238E27FC236}">
                <a16:creationId xmlns:a16="http://schemas.microsoft.com/office/drawing/2014/main" id="{90305EBC-DBAB-BDFF-16C1-9E03B31EB47E}"/>
              </a:ext>
            </a:extLst>
          </p:cNvPr>
          <p:cNvSpPr txBox="1"/>
          <p:nvPr/>
        </p:nvSpPr>
        <p:spPr bwMode="auto">
          <a:xfrm>
            <a:off x="8451985"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209" name="TextBox 1208">
            <a:extLst>
              <a:ext uri="{FF2B5EF4-FFF2-40B4-BE49-F238E27FC236}">
                <a16:creationId xmlns:a16="http://schemas.microsoft.com/office/drawing/2014/main" id="{A1AB7399-BD95-A058-033C-982AB11D2C81}"/>
              </a:ext>
            </a:extLst>
          </p:cNvPr>
          <p:cNvSpPr txBox="1"/>
          <p:nvPr/>
        </p:nvSpPr>
        <p:spPr bwMode="auto">
          <a:xfrm>
            <a:off x="8729432"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210" name="TextBox 1209">
            <a:extLst>
              <a:ext uri="{FF2B5EF4-FFF2-40B4-BE49-F238E27FC236}">
                <a16:creationId xmlns:a16="http://schemas.microsoft.com/office/drawing/2014/main" id="{3AA2D391-C852-2A18-9D7D-3D61D21AFE4D}"/>
              </a:ext>
            </a:extLst>
          </p:cNvPr>
          <p:cNvSpPr txBox="1"/>
          <p:nvPr/>
        </p:nvSpPr>
        <p:spPr bwMode="auto">
          <a:xfrm>
            <a:off x="9002970"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211" name="TextBox 1210">
            <a:extLst>
              <a:ext uri="{FF2B5EF4-FFF2-40B4-BE49-F238E27FC236}">
                <a16:creationId xmlns:a16="http://schemas.microsoft.com/office/drawing/2014/main" id="{FFC887C3-1B7C-3B6D-60D1-D6B79CC1D031}"/>
              </a:ext>
            </a:extLst>
          </p:cNvPr>
          <p:cNvSpPr txBox="1"/>
          <p:nvPr/>
        </p:nvSpPr>
        <p:spPr bwMode="auto">
          <a:xfrm>
            <a:off x="9256970"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212" name="TextBox 1211">
            <a:extLst>
              <a:ext uri="{FF2B5EF4-FFF2-40B4-BE49-F238E27FC236}">
                <a16:creationId xmlns:a16="http://schemas.microsoft.com/office/drawing/2014/main" id="{AE32ED78-8E9D-B724-97A2-FBA55ECBDC57}"/>
              </a:ext>
            </a:extLst>
          </p:cNvPr>
          <p:cNvSpPr txBox="1"/>
          <p:nvPr/>
        </p:nvSpPr>
        <p:spPr bwMode="auto">
          <a:xfrm>
            <a:off x="9526601"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213" name="TextBox 1212">
            <a:extLst>
              <a:ext uri="{FF2B5EF4-FFF2-40B4-BE49-F238E27FC236}">
                <a16:creationId xmlns:a16="http://schemas.microsoft.com/office/drawing/2014/main" id="{D2F54171-1D84-5F89-89F5-0555BD3525FB}"/>
              </a:ext>
            </a:extLst>
          </p:cNvPr>
          <p:cNvSpPr txBox="1"/>
          <p:nvPr/>
        </p:nvSpPr>
        <p:spPr bwMode="auto">
          <a:xfrm>
            <a:off x="9796232"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1214" name="TextBox 1213">
            <a:extLst>
              <a:ext uri="{FF2B5EF4-FFF2-40B4-BE49-F238E27FC236}">
                <a16:creationId xmlns:a16="http://schemas.microsoft.com/office/drawing/2014/main" id="{43E67CDE-8DBB-3C44-E813-91CF8F0E13D8}"/>
              </a:ext>
            </a:extLst>
          </p:cNvPr>
          <p:cNvSpPr txBox="1"/>
          <p:nvPr/>
        </p:nvSpPr>
        <p:spPr bwMode="auto">
          <a:xfrm>
            <a:off x="10046325"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215" name="TextBox 1214">
            <a:extLst>
              <a:ext uri="{FF2B5EF4-FFF2-40B4-BE49-F238E27FC236}">
                <a16:creationId xmlns:a16="http://schemas.microsoft.com/office/drawing/2014/main" id="{9722CE6A-B7CC-1761-230B-EEECEEFBDA40}"/>
              </a:ext>
            </a:extLst>
          </p:cNvPr>
          <p:cNvSpPr txBox="1"/>
          <p:nvPr/>
        </p:nvSpPr>
        <p:spPr bwMode="auto">
          <a:xfrm>
            <a:off x="10323772"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216" name="TextBox 1215">
            <a:extLst>
              <a:ext uri="{FF2B5EF4-FFF2-40B4-BE49-F238E27FC236}">
                <a16:creationId xmlns:a16="http://schemas.microsoft.com/office/drawing/2014/main" id="{5BA78C16-1A29-0FD0-078C-E6E15BC49793}"/>
              </a:ext>
            </a:extLst>
          </p:cNvPr>
          <p:cNvSpPr txBox="1"/>
          <p:nvPr/>
        </p:nvSpPr>
        <p:spPr bwMode="auto">
          <a:xfrm>
            <a:off x="10585587"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217" name="TextBox 1216">
            <a:extLst>
              <a:ext uri="{FF2B5EF4-FFF2-40B4-BE49-F238E27FC236}">
                <a16:creationId xmlns:a16="http://schemas.microsoft.com/office/drawing/2014/main" id="{7939B123-3000-0496-41EA-82A8B4814312}"/>
              </a:ext>
            </a:extLst>
          </p:cNvPr>
          <p:cNvSpPr txBox="1"/>
          <p:nvPr/>
        </p:nvSpPr>
        <p:spPr bwMode="auto">
          <a:xfrm>
            <a:off x="10851310"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218" name="TextBox 1217">
            <a:extLst>
              <a:ext uri="{FF2B5EF4-FFF2-40B4-BE49-F238E27FC236}">
                <a16:creationId xmlns:a16="http://schemas.microsoft.com/office/drawing/2014/main" id="{3A7E59AC-69EE-A3B1-77D4-6CE38EA404BC}"/>
              </a:ext>
            </a:extLst>
          </p:cNvPr>
          <p:cNvSpPr txBox="1"/>
          <p:nvPr/>
        </p:nvSpPr>
        <p:spPr bwMode="auto">
          <a:xfrm>
            <a:off x="11101402"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1219" name="TextBox 1218">
            <a:extLst>
              <a:ext uri="{FF2B5EF4-FFF2-40B4-BE49-F238E27FC236}">
                <a16:creationId xmlns:a16="http://schemas.microsoft.com/office/drawing/2014/main" id="{09B7B8A0-0294-82EE-4EE2-C2577909A328}"/>
              </a:ext>
            </a:extLst>
          </p:cNvPr>
          <p:cNvSpPr txBox="1"/>
          <p:nvPr/>
        </p:nvSpPr>
        <p:spPr bwMode="auto">
          <a:xfrm>
            <a:off x="11374941" y="4570264"/>
            <a:ext cx="3255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1220" name="TextBox 1219">
            <a:extLst>
              <a:ext uri="{FF2B5EF4-FFF2-40B4-BE49-F238E27FC236}">
                <a16:creationId xmlns:a16="http://schemas.microsoft.com/office/drawing/2014/main" id="{EEAFA6D6-C946-FE15-947A-6AD06E3E7F0C}"/>
              </a:ext>
            </a:extLst>
          </p:cNvPr>
          <p:cNvSpPr txBox="1"/>
          <p:nvPr/>
        </p:nvSpPr>
        <p:spPr bwMode="auto">
          <a:xfrm>
            <a:off x="7032943" y="4773464"/>
            <a:ext cx="45107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221" name="TextBox 1220">
            <a:extLst>
              <a:ext uri="{FF2B5EF4-FFF2-40B4-BE49-F238E27FC236}">
                <a16:creationId xmlns:a16="http://schemas.microsoft.com/office/drawing/2014/main" id="{53DBDB60-1F6D-0604-1AAC-CC0A300AE831}"/>
              </a:ext>
            </a:extLst>
          </p:cNvPr>
          <p:cNvSpPr txBox="1"/>
          <p:nvPr/>
        </p:nvSpPr>
        <p:spPr bwMode="auto">
          <a:xfrm rot="16200000">
            <a:off x="5120777" y="3308490"/>
            <a:ext cx="2709523"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600"/>
              </a:lnSpc>
              <a:spcBef>
                <a:spcPct val="50000"/>
              </a:spcBef>
              <a:spcAft>
                <a:spcPct val="0"/>
              </a:spcAft>
              <a:buClrTx/>
              <a:buFontTx/>
              <a:buNone/>
            </a:pPr>
            <a:r>
              <a:rPr lang="en-US" sz="1400" dirty="0">
                <a:solidFill>
                  <a:schemeClr val="bg1"/>
                </a:solidFill>
                <a:latin typeface="Calibri" panose="020F0502020204030204" pitchFamily="34" charset="0"/>
              </a:rPr>
              <a:t>PFS Probability, %</a:t>
            </a:r>
          </a:p>
        </p:txBody>
      </p:sp>
      <p:grpSp>
        <p:nvGrpSpPr>
          <p:cNvPr id="1222" name="Group 1221">
            <a:extLst>
              <a:ext uri="{FF2B5EF4-FFF2-40B4-BE49-F238E27FC236}">
                <a16:creationId xmlns:a16="http://schemas.microsoft.com/office/drawing/2014/main" id="{E92FFAD3-B957-E597-0EB8-098E8A812577}"/>
              </a:ext>
            </a:extLst>
          </p:cNvPr>
          <p:cNvGrpSpPr/>
          <p:nvPr/>
        </p:nvGrpSpPr>
        <p:grpSpPr>
          <a:xfrm>
            <a:off x="7010428" y="2202235"/>
            <a:ext cx="94376" cy="94376"/>
            <a:chOff x="2186729" y="2228088"/>
            <a:chExt cx="94376" cy="94376"/>
          </a:xfrm>
        </p:grpSpPr>
        <p:cxnSp>
          <p:nvCxnSpPr>
            <p:cNvPr id="1223" name="Straight Connector 1222">
              <a:extLst>
                <a:ext uri="{FF2B5EF4-FFF2-40B4-BE49-F238E27FC236}">
                  <a16:creationId xmlns:a16="http://schemas.microsoft.com/office/drawing/2014/main" id="{01A14385-1B6C-DB5F-820D-4851DF4360FF}"/>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224" name="Straight Connector 1223">
              <a:extLst>
                <a:ext uri="{FF2B5EF4-FFF2-40B4-BE49-F238E27FC236}">
                  <a16:creationId xmlns:a16="http://schemas.microsoft.com/office/drawing/2014/main" id="{2D93511D-9B5A-215F-F747-9416DDADD71C}"/>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282" name="Group 1281">
            <a:extLst>
              <a:ext uri="{FF2B5EF4-FFF2-40B4-BE49-F238E27FC236}">
                <a16:creationId xmlns:a16="http://schemas.microsoft.com/office/drawing/2014/main" id="{A4483E11-D61C-9972-67B3-93A71487B16D}"/>
              </a:ext>
            </a:extLst>
          </p:cNvPr>
          <p:cNvGrpSpPr/>
          <p:nvPr/>
        </p:nvGrpSpPr>
        <p:grpSpPr>
          <a:xfrm>
            <a:off x="7144038" y="2204447"/>
            <a:ext cx="94376" cy="94376"/>
            <a:chOff x="2186729" y="2228088"/>
            <a:chExt cx="94376" cy="94376"/>
          </a:xfrm>
        </p:grpSpPr>
        <p:cxnSp>
          <p:nvCxnSpPr>
            <p:cNvPr id="1283" name="Straight Connector 1282">
              <a:extLst>
                <a:ext uri="{FF2B5EF4-FFF2-40B4-BE49-F238E27FC236}">
                  <a16:creationId xmlns:a16="http://schemas.microsoft.com/office/drawing/2014/main" id="{4469100A-CA54-E1A9-3689-2A438A538830}"/>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284" name="Straight Connector 1283">
              <a:extLst>
                <a:ext uri="{FF2B5EF4-FFF2-40B4-BE49-F238E27FC236}">
                  <a16:creationId xmlns:a16="http://schemas.microsoft.com/office/drawing/2014/main" id="{B0F18000-112D-FB98-E7C3-C8718BE818F9}"/>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285" name="Group 1284">
            <a:extLst>
              <a:ext uri="{FF2B5EF4-FFF2-40B4-BE49-F238E27FC236}">
                <a16:creationId xmlns:a16="http://schemas.microsoft.com/office/drawing/2014/main" id="{273FAF25-AE82-3451-8E73-6B19DCAAAC29}"/>
              </a:ext>
            </a:extLst>
          </p:cNvPr>
          <p:cNvGrpSpPr/>
          <p:nvPr/>
        </p:nvGrpSpPr>
        <p:grpSpPr>
          <a:xfrm>
            <a:off x="7902209" y="2535285"/>
            <a:ext cx="94376" cy="94376"/>
            <a:chOff x="2186729" y="2228088"/>
            <a:chExt cx="94376" cy="94376"/>
          </a:xfrm>
        </p:grpSpPr>
        <p:cxnSp>
          <p:nvCxnSpPr>
            <p:cNvPr id="1286" name="Straight Connector 1285">
              <a:extLst>
                <a:ext uri="{FF2B5EF4-FFF2-40B4-BE49-F238E27FC236}">
                  <a16:creationId xmlns:a16="http://schemas.microsoft.com/office/drawing/2014/main" id="{5AC8B5A0-9320-4EA2-29F2-EA59A7B65D39}"/>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287" name="Straight Connector 1286">
              <a:extLst>
                <a:ext uri="{FF2B5EF4-FFF2-40B4-BE49-F238E27FC236}">
                  <a16:creationId xmlns:a16="http://schemas.microsoft.com/office/drawing/2014/main" id="{5FBF3CDD-5841-C3FA-3801-9E44CA2C226F}"/>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288" name="Group 1287">
            <a:extLst>
              <a:ext uri="{FF2B5EF4-FFF2-40B4-BE49-F238E27FC236}">
                <a16:creationId xmlns:a16="http://schemas.microsoft.com/office/drawing/2014/main" id="{2A7C0251-57DF-0BA5-FD7E-96AA03631142}"/>
              </a:ext>
            </a:extLst>
          </p:cNvPr>
          <p:cNvGrpSpPr/>
          <p:nvPr/>
        </p:nvGrpSpPr>
        <p:grpSpPr>
          <a:xfrm>
            <a:off x="8067628" y="2650159"/>
            <a:ext cx="94376" cy="94376"/>
            <a:chOff x="2186729" y="2228088"/>
            <a:chExt cx="94376" cy="94376"/>
          </a:xfrm>
        </p:grpSpPr>
        <p:cxnSp>
          <p:nvCxnSpPr>
            <p:cNvPr id="1289" name="Straight Connector 1288">
              <a:extLst>
                <a:ext uri="{FF2B5EF4-FFF2-40B4-BE49-F238E27FC236}">
                  <a16:creationId xmlns:a16="http://schemas.microsoft.com/office/drawing/2014/main" id="{0B6FF0E0-1FD2-B1B4-3CF1-0A51DFCEB37D}"/>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290" name="Straight Connector 1289">
              <a:extLst>
                <a:ext uri="{FF2B5EF4-FFF2-40B4-BE49-F238E27FC236}">
                  <a16:creationId xmlns:a16="http://schemas.microsoft.com/office/drawing/2014/main" id="{926D1D3E-2CE6-1B7C-E20E-D31E6E8BDF74}"/>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291" name="Group 1290">
            <a:extLst>
              <a:ext uri="{FF2B5EF4-FFF2-40B4-BE49-F238E27FC236}">
                <a16:creationId xmlns:a16="http://schemas.microsoft.com/office/drawing/2014/main" id="{9366D55A-E8C5-C2B2-071B-6BC50EA066E9}"/>
              </a:ext>
            </a:extLst>
          </p:cNvPr>
          <p:cNvGrpSpPr/>
          <p:nvPr/>
        </p:nvGrpSpPr>
        <p:grpSpPr>
          <a:xfrm>
            <a:off x="8628215" y="2820173"/>
            <a:ext cx="94376" cy="94376"/>
            <a:chOff x="2186729" y="2228088"/>
            <a:chExt cx="94376" cy="94376"/>
          </a:xfrm>
        </p:grpSpPr>
        <p:cxnSp>
          <p:nvCxnSpPr>
            <p:cNvPr id="1292" name="Straight Connector 1291">
              <a:extLst>
                <a:ext uri="{FF2B5EF4-FFF2-40B4-BE49-F238E27FC236}">
                  <a16:creationId xmlns:a16="http://schemas.microsoft.com/office/drawing/2014/main" id="{5CBAA132-F9EA-C769-A92F-2CB296388E1F}"/>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293" name="Straight Connector 1292">
              <a:extLst>
                <a:ext uri="{FF2B5EF4-FFF2-40B4-BE49-F238E27FC236}">
                  <a16:creationId xmlns:a16="http://schemas.microsoft.com/office/drawing/2014/main" id="{906DF59F-2C13-3E7E-68F3-B35E8967DC9E}"/>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294" name="Group 1293">
            <a:extLst>
              <a:ext uri="{FF2B5EF4-FFF2-40B4-BE49-F238E27FC236}">
                <a16:creationId xmlns:a16="http://schemas.microsoft.com/office/drawing/2014/main" id="{90E7A794-5A6D-075A-2BCE-714252E4A821}"/>
              </a:ext>
            </a:extLst>
          </p:cNvPr>
          <p:cNvGrpSpPr/>
          <p:nvPr/>
        </p:nvGrpSpPr>
        <p:grpSpPr>
          <a:xfrm>
            <a:off x="9409361" y="3311836"/>
            <a:ext cx="94376" cy="94376"/>
            <a:chOff x="2186729" y="2228088"/>
            <a:chExt cx="94376" cy="94376"/>
          </a:xfrm>
        </p:grpSpPr>
        <p:cxnSp>
          <p:nvCxnSpPr>
            <p:cNvPr id="1295" name="Straight Connector 1294">
              <a:extLst>
                <a:ext uri="{FF2B5EF4-FFF2-40B4-BE49-F238E27FC236}">
                  <a16:creationId xmlns:a16="http://schemas.microsoft.com/office/drawing/2014/main" id="{13296798-FD10-7AEF-D917-826F441E9691}"/>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296" name="Straight Connector 1295">
              <a:extLst>
                <a:ext uri="{FF2B5EF4-FFF2-40B4-BE49-F238E27FC236}">
                  <a16:creationId xmlns:a16="http://schemas.microsoft.com/office/drawing/2014/main" id="{5E210710-498B-2075-417E-6878A624B473}"/>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297" name="Group 1296">
            <a:extLst>
              <a:ext uri="{FF2B5EF4-FFF2-40B4-BE49-F238E27FC236}">
                <a16:creationId xmlns:a16="http://schemas.microsoft.com/office/drawing/2014/main" id="{FCB883B7-C3AE-52A5-E2B4-B524ABF3CD69}"/>
              </a:ext>
            </a:extLst>
          </p:cNvPr>
          <p:cNvGrpSpPr/>
          <p:nvPr/>
        </p:nvGrpSpPr>
        <p:grpSpPr>
          <a:xfrm>
            <a:off x="7350812" y="3086682"/>
            <a:ext cx="94376" cy="94376"/>
            <a:chOff x="2186729" y="2228088"/>
            <a:chExt cx="94376" cy="94376"/>
          </a:xfrm>
        </p:grpSpPr>
        <p:cxnSp>
          <p:nvCxnSpPr>
            <p:cNvPr id="1298" name="Straight Connector 1297">
              <a:extLst>
                <a:ext uri="{FF2B5EF4-FFF2-40B4-BE49-F238E27FC236}">
                  <a16:creationId xmlns:a16="http://schemas.microsoft.com/office/drawing/2014/main" id="{FD02A146-ECF9-C4C2-8229-D2AF49F2E58B}"/>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299" name="Straight Connector 1298">
              <a:extLst>
                <a:ext uri="{FF2B5EF4-FFF2-40B4-BE49-F238E27FC236}">
                  <a16:creationId xmlns:a16="http://schemas.microsoft.com/office/drawing/2014/main" id="{D46E57B8-DCD2-A42B-3F69-0CE7AD77C2E0}"/>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00" name="Group 1299">
            <a:extLst>
              <a:ext uri="{FF2B5EF4-FFF2-40B4-BE49-F238E27FC236}">
                <a16:creationId xmlns:a16="http://schemas.microsoft.com/office/drawing/2014/main" id="{C4CE38BB-F454-95DB-47E0-22D2B1FA4966}"/>
              </a:ext>
            </a:extLst>
          </p:cNvPr>
          <p:cNvGrpSpPr/>
          <p:nvPr/>
        </p:nvGrpSpPr>
        <p:grpSpPr>
          <a:xfrm>
            <a:off x="9560995" y="3564559"/>
            <a:ext cx="94376" cy="94376"/>
            <a:chOff x="2186729" y="2228088"/>
            <a:chExt cx="94376" cy="94376"/>
          </a:xfrm>
        </p:grpSpPr>
        <p:cxnSp>
          <p:nvCxnSpPr>
            <p:cNvPr id="1301" name="Straight Connector 1300">
              <a:extLst>
                <a:ext uri="{FF2B5EF4-FFF2-40B4-BE49-F238E27FC236}">
                  <a16:creationId xmlns:a16="http://schemas.microsoft.com/office/drawing/2014/main" id="{3ACF34DD-42F3-2812-8400-78C796CC2B0E}"/>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02" name="Straight Connector 1301">
              <a:extLst>
                <a:ext uri="{FF2B5EF4-FFF2-40B4-BE49-F238E27FC236}">
                  <a16:creationId xmlns:a16="http://schemas.microsoft.com/office/drawing/2014/main" id="{35D9DB25-9E85-ADD1-5A12-616E0389D950}"/>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03" name="Group 1302">
            <a:extLst>
              <a:ext uri="{FF2B5EF4-FFF2-40B4-BE49-F238E27FC236}">
                <a16:creationId xmlns:a16="http://schemas.microsoft.com/office/drawing/2014/main" id="{DBF47D60-D1A1-5A08-1BFF-59C76AD33FBD}"/>
              </a:ext>
            </a:extLst>
          </p:cNvPr>
          <p:cNvGrpSpPr/>
          <p:nvPr/>
        </p:nvGrpSpPr>
        <p:grpSpPr>
          <a:xfrm>
            <a:off x="9763174" y="3564559"/>
            <a:ext cx="94376" cy="94376"/>
            <a:chOff x="2186729" y="2228088"/>
            <a:chExt cx="94376" cy="94376"/>
          </a:xfrm>
        </p:grpSpPr>
        <p:cxnSp>
          <p:nvCxnSpPr>
            <p:cNvPr id="1304" name="Straight Connector 1303">
              <a:extLst>
                <a:ext uri="{FF2B5EF4-FFF2-40B4-BE49-F238E27FC236}">
                  <a16:creationId xmlns:a16="http://schemas.microsoft.com/office/drawing/2014/main" id="{E9DDD398-8BAD-6BA3-2695-29331AA4DB46}"/>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05" name="Straight Connector 1304">
              <a:extLst>
                <a:ext uri="{FF2B5EF4-FFF2-40B4-BE49-F238E27FC236}">
                  <a16:creationId xmlns:a16="http://schemas.microsoft.com/office/drawing/2014/main" id="{1D6A99D7-2F31-97CC-3A75-93DB2F7BD4A4}"/>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06" name="Group 1305">
            <a:extLst>
              <a:ext uri="{FF2B5EF4-FFF2-40B4-BE49-F238E27FC236}">
                <a16:creationId xmlns:a16="http://schemas.microsoft.com/office/drawing/2014/main" id="{6CA1C5BF-62E5-1858-5D90-DB62F886EAA7}"/>
              </a:ext>
            </a:extLst>
          </p:cNvPr>
          <p:cNvGrpSpPr/>
          <p:nvPr/>
        </p:nvGrpSpPr>
        <p:grpSpPr>
          <a:xfrm>
            <a:off x="9901023" y="3647269"/>
            <a:ext cx="94376" cy="94376"/>
            <a:chOff x="2186729" y="2228088"/>
            <a:chExt cx="94376" cy="94376"/>
          </a:xfrm>
        </p:grpSpPr>
        <p:cxnSp>
          <p:nvCxnSpPr>
            <p:cNvPr id="1307" name="Straight Connector 1306">
              <a:extLst>
                <a:ext uri="{FF2B5EF4-FFF2-40B4-BE49-F238E27FC236}">
                  <a16:creationId xmlns:a16="http://schemas.microsoft.com/office/drawing/2014/main" id="{1281B5EA-A373-1A39-ECC9-250D90700558}"/>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08" name="Straight Connector 1307">
              <a:extLst>
                <a:ext uri="{FF2B5EF4-FFF2-40B4-BE49-F238E27FC236}">
                  <a16:creationId xmlns:a16="http://schemas.microsoft.com/office/drawing/2014/main" id="{851C56AA-3F53-6EB3-3E5A-E21456727049}"/>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09" name="Group 1308">
            <a:extLst>
              <a:ext uri="{FF2B5EF4-FFF2-40B4-BE49-F238E27FC236}">
                <a16:creationId xmlns:a16="http://schemas.microsoft.com/office/drawing/2014/main" id="{221156E0-A92E-8FF5-FD25-2149F774E423}"/>
              </a:ext>
            </a:extLst>
          </p:cNvPr>
          <p:cNvGrpSpPr/>
          <p:nvPr/>
        </p:nvGrpSpPr>
        <p:grpSpPr>
          <a:xfrm>
            <a:off x="10034277" y="3647269"/>
            <a:ext cx="94376" cy="94376"/>
            <a:chOff x="2186729" y="2228088"/>
            <a:chExt cx="94376" cy="94376"/>
          </a:xfrm>
        </p:grpSpPr>
        <p:cxnSp>
          <p:nvCxnSpPr>
            <p:cNvPr id="1310" name="Straight Connector 1309">
              <a:extLst>
                <a:ext uri="{FF2B5EF4-FFF2-40B4-BE49-F238E27FC236}">
                  <a16:creationId xmlns:a16="http://schemas.microsoft.com/office/drawing/2014/main" id="{DF050F18-72AD-DA1F-ACF8-11563F0FFE8E}"/>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11" name="Straight Connector 1310">
              <a:extLst>
                <a:ext uri="{FF2B5EF4-FFF2-40B4-BE49-F238E27FC236}">
                  <a16:creationId xmlns:a16="http://schemas.microsoft.com/office/drawing/2014/main" id="{1EBD8D6D-653D-4E20-EE71-D422FA97B112}"/>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12" name="Group 1311">
            <a:extLst>
              <a:ext uri="{FF2B5EF4-FFF2-40B4-BE49-F238E27FC236}">
                <a16:creationId xmlns:a16="http://schemas.microsoft.com/office/drawing/2014/main" id="{A38C4C30-3AAD-2D8C-783D-B7E2821CF5A0}"/>
              </a:ext>
            </a:extLst>
          </p:cNvPr>
          <p:cNvGrpSpPr/>
          <p:nvPr/>
        </p:nvGrpSpPr>
        <p:grpSpPr>
          <a:xfrm>
            <a:off x="10245646" y="3835663"/>
            <a:ext cx="94376" cy="94376"/>
            <a:chOff x="2186729" y="2228088"/>
            <a:chExt cx="94376" cy="94376"/>
          </a:xfrm>
        </p:grpSpPr>
        <p:cxnSp>
          <p:nvCxnSpPr>
            <p:cNvPr id="1313" name="Straight Connector 1312">
              <a:extLst>
                <a:ext uri="{FF2B5EF4-FFF2-40B4-BE49-F238E27FC236}">
                  <a16:creationId xmlns:a16="http://schemas.microsoft.com/office/drawing/2014/main" id="{2249D761-F899-0F3A-AF98-31001F6A03C2}"/>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14" name="Straight Connector 1313">
              <a:extLst>
                <a:ext uri="{FF2B5EF4-FFF2-40B4-BE49-F238E27FC236}">
                  <a16:creationId xmlns:a16="http://schemas.microsoft.com/office/drawing/2014/main" id="{4DBD552B-7019-BD5C-0A38-831EB41F21CF}"/>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15" name="Group 1314">
            <a:extLst>
              <a:ext uri="{FF2B5EF4-FFF2-40B4-BE49-F238E27FC236}">
                <a16:creationId xmlns:a16="http://schemas.microsoft.com/office/drawing/2014/main" id="{B47FBCCD-C5A2-F65B-BE18-417D8FA9574F}"/>
              </a:ext>
            </a:extLst>
          </p:cNvPr>
          <p:cNvGrpSpPr/>
          <p:nvPr/>
        </p:nvGrpSpPr>
        <p:grpSpPr>
          <a:xfrm>
            <a:off x="10994627" y="4083791"/>
            <a:ext cx="94376" cy="94376"/>
            <a:chOff x="2186729" y="2228088"/>
            <a:chExt cx="94376" cy="94376"/>
          </a:xfrm>
        </p:grpSpPr>
        <p:cxnSp>
          <p:nvCxnSpPr>
            <p:cNvPr id="1316" name="Straight Connector 1315">
              <a:extLst>
                <a:ext uri="{FF2B5EF4-FFF2-40B4-BE49-F238E27FC236}">
                  <a16:creationId xmlns:a16="http://schemas.microsoft.com/office/drawing/2014/main" id="{A4ABBBEB-EF3F-F050-264D-5298826E31B0}"/>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17" name="Straight Connector 1316">
              <a:extLst>
                <a:ext uri="{FF2B5EF4-FFF2-40B4-BE49-F238E27FC236}">
                  <a16:creationId xmlns:a16="http://schemas.microsoft.com/office/drawing/2014/main" id="{569C78B0-32CF-6541-16AA-7932972ED750}"/>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18" name="Group 1317">
            <a:extLst>
              <a:ext uri="{FF2B5EF4-FFF2-40B4-BE49-F238E27FC236}">
                <a16:creationId xmlns:a16="http://schemas.microsoft.com/office/drawing/2014/main" id="{88E8E17E-B3CB-6853-789E-598D65E0E467}"/>
              </a:ext>
            </a:extLst>
          </p:cNvPr>
          <p:cNvGrpSpPr/>
          <p:nvPr/>
        </p:nvGrpSpPr>
        <p:grpSpPr>
          <a:xfrm>
            <a:off x="11343845" y="4276780"/>
            <a:ext cx="94376" cy="94376"/>
            <a:chOff x="2186729" y="2228088"/>
            <a:chExt cx="94376" cy="94376"/>
          </a:xfrm>
        </p:grpSpPr>
        <p:cxnSp>
          <p:nvCxnSpPr>
            <p:cNvPr id="1319" name="Straight Connector 1318">
              <a:extLst>
                <a:ext uri="{FF2B5EF4-FFF2-40B4-BE49-F238E27FC236}">
                  <a16:creationId xmlns:a16="http://schemas.microsoft.com/office/drawing/2014/main" id="{44A14C30-4B26-818F-5DE0-D9B7D1E54DE7}"/>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20" name="Straight Connector 1319">
              <a:extLst>
                <a:ext uri="{FF2B5EF4-FFF2-40B4-BE49-F238E27FC236}">
                  <a16:creationId xmlns:a16="http://schemas.microsoft.com/office/drawing/2014/main" id="{3C21CBD0-82C9-6C0E-2A2B-E8EE50DF1379}"/>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21" name="Group 1320">
            <a:extLst>
              <a:ext uri="{FF2B5EF4-FFF2-40B4-BE49-F238E27FC236}">
                <a16:creationId xmlns:a16="http://schemas.microsoft.com/office/drawing/2014/main" id="{005CCC78-1464-8FBD-D403-73DF5BFDFCE7}"/>
              </a:ext>
            </a:extLst>
          </p:cNvPr>
          <p:cNvGrpSpPr/>
          <p:nvPr/>
        </p:nvGrpSpPr>
        <p:grpSpPr>
          <a:xfrm>
            <a:off x="11141666" y="4262995"/>
            <a:ext cx="94376" cy="94376"/>
            <a:chOff x="2186729" y="2228088"/>
            <a:chExt cx="94376" cy="94376"/>
          </a:xfrm>
        </p:grpSpPr>
        <p:cxnSp>
          <p:nvCxnSpPr>
            <p:cNvPr id="1322" name="Straight Connector 1321">
              <a:extLst>
                <a:ext uri="{FF2B5EF4-FFF2-40B4-BE49-F238E27FC236}">
                  <a16:creationId xmlns:a16="http://schemas.microsoft.com/office/drawing/2014/main" id="{EAB1293E-7746-618C-AF6D-7E40F0F1A95B}"/>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23" name="Straight Connector 1322">
              <a:extLst>
                <a:ext uri="{FF2B5EF4-FFF2-40B4-BE49-F238E27FC236}">
                  <a16:creationId xmlns:a16="http://schemas.microsoft.com/office/drawing/2014/main" id="{083D8296-F376-5F1E-FF5D-8760AD56C263}"/>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24" name="Group 1323">
            <a:extLst>
              <a:ext uri="{FF2B5EF4-FFF2-40B4-BE49-F238E27FC236}">
                <a16:creationId xmlns:a16="http://schemas.microsoft.com/office/drawing/2014/main" id="{EA123D54-66AA-754F-61BE-7E78E1CEB18F}"/>
              </a:ext>
            </a:extLst>
          </p:cNvPr>
          <p:cNvGrpSpPr/>
          <p:nvPr/>
        </p:nvGrpSpPr>
        <p:grpSpPr>
          <a:xfrm>
            <a:off x="8692545" y="4262995"/>
            <a:ext cx="94376" cy="94376"/>
            <a:chOff x="2186729" y="2228088"/>
            <a:chExt cx="94376" cy="94376"/>
          </a:xfrm>
        </p:grpSpPr>
        <p:cxnSp>
          <p:nvCxnSpPr>
            <p:cNvPr id="1325" name="Straight Connector 1324">
              <a:extLst>
                <a:ext uri="{FF2B5EF4-FFF2-40B4-BE49-F238E27FC236}">
                  <a16:creationId xmlns:a16="http://schemas.microsoft.com/office/drawing/2014/main" id="{5DDCAF70-2159-3577-9A31-3E62B3F4FCA3}"/>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5A212508-1412-781C-DE20-04CA11018670}"/>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29" name="Group 1328">
            <a:extLst>
              <a:ext uri="{FF2B5EF4-FFF2-40B4-BE49-F238E27FC236}">
                <a16:creationId xmlns:a16="http://schemas.microsoft.com/office/drawing/2014/main" id="{972A5956-58D8-78C4-44CC-BB50CA3C6E31}"/>
              </a:ext>
            </a:extLst>
          </p:cNvPr>
          <p:cNvGrpSpPr/>
          <p:nvPr/>
        </p:nvGrpSpPr>
        <p:grpSpPr>
          <a:xfrm>
            <a:off x="10084822" y="3725383"/>
            <a:ext cx="94376" cy="94376"/>
            <a:chOff x="2186729" y="2228088"/>
            <a:chExt cx="94376" cy="94376"/>
          </a:xfrm>
        </p:grpSpPr>
        <p:cxnSp>
          <p:nvCxnSpPr>
            <p:cNvPr id="1330" name="Straight Connector 1329">
              <a:extLst>
                <a:ext uri="{FF2B5EF4-FFF2-40B4-BE49-F238E27FC236}">
                  <a16:creationId xmlns:a16="http://schemas.microsoft.com/office/drawing/2014/main" id="{BBCB1795-0099-F67E-E954-91DE46BD8599}"/>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31" name="Straight Connector 1330">
              <a:extLst>
                <a:ext uri="{FF2B5EF4-FFF2-40B4-BE49-F238E27FC236}">
                  <a16:creationId xmlns:a16="http://schemas.microsoft.com/office/drawing/2014/main" id="{AE9A9038-6964-168D-D229-6BC944F841D3}"/>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grpSp>
        <p:nvGrpSpPr>
          <p:cNvPr id="1332" name="Group 1331">
            <a:extLst>
              <a:ext uri="{FF2B5EF4-FFF2-40B4-BE49-F238E27FC236}">
                <a16:creationId xmlns:a16="http://schemas.microsoft.com/office/drawing/2014/main" id="{B8BB92B1-2998-5F39-A3FB-31FE2C0138EC}"/>
              </a:ext>
            </a:extLst>
          </p:cNvPr>
          <p:cNvGrpSpPr/>
          <p:nvPr/>
        </p:nvGrpSpPr>
        <p:grpSpPr>
          <a:xfrm>
            <a:off x="3982651" y="2803324"/>
            <a:ext cx="94376" cy="94376"/>
            <a:chOff x="2186729" y="2228088"/>
            <a:chExt cx="94376" cy="94376"/>
          </a:xfrm>
        </p:grpSpPr>
        <p:cxnSp>
          <p:nvCxnSpPr>
            <p:cNvPr id="1333" name="Straight Connector 1332">
              <a:extLst>
                <a:ext uri="{FF2B5EF4-FFF2-40B4-BE49-F238E27FC236}">
                  <a16:creationId xmlns:a16="http://schemas.microsoft.com/office/drawing/2014/main" id="{30E11E8B-767C-BF6D-1096-2F9D18B3FF99}"/>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2A8EBD09-0CE1-FEC9-AAEB-0319299095AD}"/>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sp>
        <p:nvSpPr>
          <p:cNvPr id="1335" name="TextBox 1334">
            <a:extLst>
              <a:ext uri="{FF2B5EF4-FFF2-40B4-BE49-F238E27FC236}">
                <a16:creationId xmlns:a16="http://schemas.microsoft.com/office/drawing/2014/main" id="{D7B5F69E-9A17-6D30-85DC-138C1F5A2413}"/>
              </a:ext>
            </a:extLst>
          </p:cNvPr>
          <p:cNvSpPr txBox="1"/>
          <p:nvPr/>
        </p:nvSpPr>
        <p:spPr bwMode="auto">
          <a:xfrm>
            <a:off x="4054380" y="2726754"/>
            <a:ext cx="2025923"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Censored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a:t>
            </a:r>
            <a:r>
              <a:rPr lang="en-US" sz="1400" b="0" dirty="0" err="1">
                <a:solidFill>
                  <a:schemeClr val="bg1"/>
                </a:solidFill>
                <a:latin typeface="Calibri" panose="020F0502020204030204" pitchFamily="34" charset="0"/>
              </a:rPr>
              <a:t>DXd</a:t>
            </a:r>
            <a:r>
              <a:rPr lang="en-US" sz="1400" b="0" dirty="0">
                <a:solidFill>
                  <a:schemeClr val="bg1"/>
                </a:solidFill>
                <a:latin typeface="Calibri" panose="020F0502020204030204" pitchFamily="34" charset="0"/>
              </a:rPr>
              <a:t> Treated (n=104)</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Comp Treated (n=58) </a:t>
            </a:r>
          </a:p>
        </p:txBody>
      </p:sp>
      <p:cxnSp>
        <p:nvCxnSpPr>
          <p:cNvPr id="1336" name="Straight Connector 1335">
            <a:extLst>
              <a:ext uri="{FF2B5EF4-FFF2-40B4-BE49-F238E27FC236}">
                <a16:creationId xmlns:a16="http://schemas.microsoft.com/office/drawing/2014/main" id="{C15AC03F-ECD2-E132-3A21-F76F908CB0B5}"/>
              </a:ext>
            </a:extLst>
          </p:cNvPr>
          <p:cNvCxnSpPr/>
          <p:nvPr/>
        </p:nvCxnSpPr>
        <p:spPr bwMode="auto">
          <a:xfrm>
            <a:off x="3939843" y="3021471"/>
            <a:ext cx="176348" cy="3266"/>
          </a:xfrm>
          <a:prstGeom prst="line">
            <a:avLst/>
          </a:prstGeom>
          <a:noFill/>
          <a:ln w="28575" cap="flat" cmpd="sng" algn="ctr">
            <a:solidFill>
              <a:schemeClr val="accent1"/>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0AB7880A-4616-7540-3376-90FAB8BA1766}"/>
              </a:ext>
            </a:extLst>
          </p:cNvPr>
          <p:cNvCxnSpPr/>
          <p:nvPr/>
        </p:nvCxnSpPr>
        <p:spPr bwMode="auto">
          <a:xfrm>
            <a:off x="3939843" y="3201085"/>
            <a:ext cx="176348" cy="3266"/>
          </a:xfrm>
          <a:prstGeom prst="line">
            <a:avLst/>
          </a:prstGeom>
          <a:noFill/>
          <a:ln w="28575" cap="flat" cmpd="sng" algn="ctr">
            <a:solidFill>
              <a:schemeClr val="accent3"/>
            </a:solidFill>
            <a:prstDash val="solid"/>
            <a:round/>
            <a:headEnd type="none" w="med" len="med"/>
            <a:tailEnd type="none" w="med" len="med"/>
          </a:ln>
          <a:effectLst/>
        </p:spPr>
      </p:cxnSp>
      <p:grpSp>
        <p:nvGrpSpPr>
          <p:cNvPr id="1338" name="Group 1337">
            <a:extLst>
              <a:ext uri="{FF2B5EF4-FFF2-40B4-BE49-F238E27FC236}">
                <a16:creationId xmlns:a16="http://schemas.microsoft.com/office/drawing/2014/main" id="{B329E564-5AE1-D028-D8DA-67243658D3C4}"/>
              </a:ext>
            </a:extLst>
          </p:cNvPr>
          <p:cNvGrpSpPr/>
          <p:nvPr/>
        </p:nvGrpSpPr>
        <p:grpSpPr>
          <a:xfrm>
            <a:off x="9688544" y="2784274"/>
            <a:ext cx="94376" cy="94376"/>
            <a:chOff x="2186729" y="2228088"/>
            <a:chExt cx="94376" cy="94376"/>
          </a:xfrm>
        </p:grpSpPr>
        <p:cxnSp>
          <p:nvCxnSpPr>
            <p:cNvPr id="1339" name="Straight Connector 1338">
              <a:extLst>
                <a:ext uri="{FF2B5EF4-FFF2-40B4-BE49-F238E27FC236}">
                  <a16:creationId xmlns:a16="http://schemas.microsoft.com/office/drawing/2014/main" id="{806F3970-B74D-18D1-DA19-2064A8BB1AFA}"/>
                </a:ext>
              </a:extLst>
            </p:cNvPr>
            <p:cNvCxnSpPr>
              <a:cxnSpLocks/>
            </p:cNvCxnSpPr>
            <p:nvPr/>
          </p:nvCxnSpPr>
          <p:spPr bwMode="auto">
            <a:xfrm>
              <a:off x="2232811" y="2228088"/>
              <a:ext cx="0" cy="94376"/>
            </a:xfrm>
            <a:prstGeom prst="line">
              <a:avLst/>
            </a:prstGeom>
            <a:noFill/>
            <a:ln w="19050" cap="flat" cmpd="sng" algn="ctr">
              <a:solidFill>
                <a:schemeClr val="bg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69EE07CE-A16E-73C3-729C-6C2E147E7A1C}"/>
                </a:ext>
              </a:extLst>
            </p:cNvPr>
            <p:cNvCxnSpPr>
              <a:cxnSpLocks/>
            </p:cNvCxnSpPr>
            <p:nvPr/>
          </p:nvCxnSpPr>
          <p:spPr bwMode="auto">
            <a:xfrm rot="16200000">
              <a:off x="2233917" y="2228088"/>
              <a:ext cx="0" cy="94376"/>
            </a:xfrm>
            <a:prstGeom prst="line">
              <a:avLst/>
            </a:prstGeom>
            <a:noFill/>
            <a:ln w="19050" cap="flat" cmpd="sng" algn="ctr">
              <a:solidFill>
                <a:schemeClr val="bg1"/>
              </a:solidFill>
              <a:prstDash val="solid"/>
              <a:round/>
              <a:headEnd type="none" w="med" len="med"/>
              <a:tailEnd type="none" w="med" len="med"/>
            </a:ln>
            <a:effectLst/>
          </p:spPr>
        </p:cxnSp>
      </p:grpSp>
      <p:sp>
        <p:nvSpPr>
          <p:cNvPr id="1341" name="TextBox 1340">
            <a:extLst>
              <a:ext uri="{FF2B5EF4-FFF2-40B4-BE49-F238E27FC236}">
                <a16:creationId xmlns:a16="http://schemas.microsoft.com/office/drawing/2014/main" id="{9BB563F0-F173-8282-68CB-3B23F52D9C1C}"/>
              </a:ext>
            </a:extLst>
          </p:cNvPr>
          <p:cNvSpPr txBox="1"/>
          <p:nvPr/>
        </p:nvSpPr>
        <p:spPr bwMode="auto">
          <a:xfrm>
            <a:off x="9760273" y="2707704"/>
            <a:ext cx="2025923"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Censored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T-DXd </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Comparator  </a:t>
            </a:r>
          </a:p>
        </p:txBody>
      </p:sp>
      <p:cxnSp>
        <p:nvCxnSpPr>
          <p:cNvPr id="1342" name="Straight Connector 1341">
            <a:extLst>
              <a:ext uri="{FF2B5EF4-FFF2-40B4-BE49-F238E27FC236}">
                <a16:creationId xmlns:a16="http://schemas.microsoft.com/office/drawing/2014/main" id="{ACE62BEC-EEF8-41CC-7302-2E3F5233ED45}"/>
              </a:ext>
            </a:extLst>
          </p:cNvPr>
          <p:cNvCxnSpPr/>
          <p:nvPr/>
        </p:nvCxnSpPr>
        <p:spPr bwMode="auto">
          <a:xfrm>
            <a:off x="9645736" y="3002421"/>
            <a:ext cx="176348" cy="3266"/>
          </a:xfrm>
          <a:prstGeom prst="line">
            <a:avLst/>
          </a:prstGeom>
          <a:noFill/>
          <a:ln w="28575" cap="flat" cmpd="sng" algn="ctr">
            <a:solidFill>
              <a:schemeClr val="accent1"/>
            </a:solidFill>
            <a:prstDash val="solid"/>
            <a:round/>
            <a:headEnd type="none" w="med" len="med"/>
            <a:tailEnd type="none" w="med" len="med"/>
          </a:ln>
          <a:effectLst/>
        </p:spPr>
      </p:cxnSp>
      <p:cxnSp>
        <p:nvCxnSpPr>
          <p:cNvPr id="1343" name="Straight Connector 1342">
            <a:extLst>
              <a:ext uri="{FF2B5EF4-FFF2-40B4-BE49-F238E27FC236}">
                <a16:creationId xmlns:a16="http://schemas.microsoft.com/office/drawing/2014/main" id="{96B392A2-0A59-0659-DB9F-C276E9ABA440}"/>
              </a:ext>
            </a:extLst>
          </p:cNvPr>
          <p:cNvCxnSpPr/>
          <p:nvPr/>
        </p:nvCxnSpPr>
        <p:spPr bwMode="auto">
          <a:xfrm>
            <a:off x="9645736" y="3182035"/>
            <a:ext cx="176348" cy="3266"/>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1344" name="Table 1343">
            <a:extLst>
              <a:ext uri="{FF2B5EF4-FFF2-40B4-BE49-F238E27FC236}">
                <a16:creationId xmlns:a16="http://schemas.microsoft.com/office/drawing/2014/main" id="{AA4357EF-ED68-6919-D07F-302FEDC5A923}"/>
              </a:ext>
            </a:extLst>
          </p:cNvPr>
          <p:cNvGraphicFramePr>
            <a:graphicFrameLocks noGrp="1"/>
          </p:cNvGraphicFramePr>
          <p:nvPr/>
        </p:nvGraphicFramePr>
        <p:xfrm>
          <a:off x="6093396" y="5135948"/>
          <a:ext cx="5585790" cy="663024"/>
        </p:xfrm>
        <a:graphic>
          <a:graphicData uri="http://schemas.openxmlformats.org/drawingml/2006/table">
            <a:tbl>
              <a:tblPr firstRow="1" bandRow="1">
                <a:tableStyleId>{93296810-A885-4BE3-A3E7-6D5BEEA58F35}</a:tableStyleId>
              </a:tblPr>
              <a:tblGrid>
                <a:gridCol w="785604">
                  <a:extLst>
                    <a:ext uri="{9D8B030D-6E8A-4147-A177-3AD203B41FA5}">
                      <a16:colId xmlns:a16="http://schemas.microsoft.com/office/drawing/2014/main" val="1232320616"/>
                    </a:ext>
                  </a:extLst>
                </a:gridCol>
                <a:gridCol w="266677">
                  <a:extLst>
                    <a:ext uri="{9D8B030D-6E8A-4147-A177-3AD203B41FA5}">
                      <a16:colId xmlns:a16="http://schemas.microsoft.com/office/drawing/2014/main" val="1496941874"/>
                    </a:ext>
                  </a:extLst>
                </a:gridCol>
                <a:gridCol w="266677">
                  <a:extLst>
                    <a:ext uri="{9D8B030D-6E8A-4147-A177-3AD203B41FA5}">
                      <a16:colId xmlns:a16="http://schemas.microsoft.com/office/drawing/2014/main" val="4003023349"/>
                    </a:ext>
                  </a:extLst>
                </a:gridCol>
                <a:gridCol w="266677">
                  <a:extLst>
                    <a:ext uri="{9D8B030D-6E8A-4147-A177-3AD203B41FA5}">
                      <a16:colId xmlns:a16="http://schemas.microsoft.com/office/drawing/2014/main" val="3163561032"/>
                    </a:ext>
                  </a:extLst>
                </a:gridCol>
                <a:gridCol w="266677">
                  <a:extLst>
                    <a:ext uri="{9D8B030D-6E8A-4147-A177-3AD203B41FA5}">
                      <a16:colId xmlns:a16="http://schemas.microsoft.com/office/drawing/2014/main" val="47607177"/>
                    </a:ext>
                  </a:extLst>
                </a:gridCol>
                <a:gridCol w="266677">
                  <a:extLst>
                    <a:ext uri="{9D8B030D-6E8A-4147-A177-3AD203B41FA5}">
                      <a16:colId xmlns:a16="http://schemas.microsoft.com/office/drawing/2014/main" val="2601347793"/>
                    </a:ext>
                  </a:extLst>
                </a:gridCol>
                <a:gridCol w="266677">
                  <a:extLst>
                    <a:ext uri="{9D8B030D-6E8A-4147-A177-3AD203B41FA5}">
                      <a16:colId xmlns:a16="http://schemas.microsoft.com/office/drawing/2014/main" val="3091814724"/>
                    </a:ext>
                  </a:extLst>
                </a:gridCol>
                <a:gridCol w="266677">
                  <a:extLst>
                    <a:ext uri="{9D8B030D-6E8A-4147-A177-3AD203B41FA5}">
                      <a16:colId xmlns:a16="http://schemas.microsoft.com/office/drawing/2014/main" val="319093168"/>
                    </a:ext>
                  </a:extLst>
                </a:gridCol>
                <a:gridCol w="266677">
                  <a:extLst>
                    <a:ext uri="{9D8B030D-6E8A-4147-A177-3AD203B41FA5}">
                      <a16:colId xmlns:a16="http://schemas.microsoft.com/office/drawing/2014/main" val="3410424960"/>
                    </a:ext>
                  </a:extLst>
                </a:gridCol>
                <a:gridCol w="266677">
                  <a:extLst>
                    <a:ext uri="{9D8B030D-6E8A-4147-A177-3AD203B41FA5}">
                      <a16:colId xmlns:a16="http://schemas.microsoft.com/office/drawing/2014/main" val="3330044758"/>
                    </a:ext>
                  </a:extLst>
                </a:gridCol>
                <a:gridCol w="266677">
                  <a:extLst>
                    <a:ext uri="{9D8B030D-6E8A-4147-A177-3AD203B41FA5}">
                      <a16:colId xmlns:a16="http://schemas.microsoft.com/office/drawing/2014/main" val="847448298"/>
                    </a:ext>
                  </a:extLst>
                </a:gridCol>
                <a:gridCol w="266677">
                  <a:extLst>
                    <a:ext uri="{9D8B030D-6E8A-4147-A177-3AD203B41FA5}">
                      <a16:colId xmlns:a16="http://schemas.microsoft.com/office/drawing/2014/main" val="2406206298"/>
                    </a:ext>
                  </a:extLst>
                </a:gridCol>
                <a:gridCol w="266677">
                  <a:extLst>
                    <a:ext uri="{9D8B030D-6E8A-4147-A177-3AD203B41FA5}">
                      <a16:colId xmlns:a16="http://schemas.microsoft.com/office/drawing/2014/main" val="2330395704"/>
                    </a:ext>
                  </a:extLst>
                </a:gridCol>
                <a:gridCol w="266677">
                  <a:extLst>
                    <a:ext uri="{9D8B030D-6E8A-4147-A177-3AD203B41FA5}">
                      <a16:colId xmlns:a16="http://schemas.microsoft.com/office/drawing/2014/main" val="470418648"/>
                    </a:ext>
                  </a:extLst>
                </a:gridCol>
                <a:gridCol w="266677">
                  <a:extLst>
                    <a:ext uri="{9D8B030D-6E8A-4147-A177-3AD203B41FA5}">
                      <a16:colId xmlns:a16="http://schemas.microsoft.com/office/drawing/2014/main" val="598997361"/>
                    </a:ext>
                  </a:extLst>
                </a:gridCol>
                <a:gridCol w="266677">
                  <a:extLst>
                    <a:ext uri="{9D8B030D-6E8A-4147-A177-3AD203B41FA5}">
                      <a16:colId xmlns:a16="http://schemas.microsoft.com/office/drawing/2014/main" val="620059892"/>
                    </a:ext>
                  </a:extLst>
                </a:gridCol>
                <a:gridCol w="266677">
                  <a:extLst>
                    <a:ext uri="{9D8B030D-6E8A-4147-A177-3AD203B41FA5}">
                      <a16:colId xmlns:a16="http://schemas.microsoft.com/office/drawing/2014/main" val="550815300"/>
                    </a:ext>
                  </a:extLst>
                </a:gridCol>
                <a:gridCol w="266677">
                  <a:extLst>
                    <a:ext uri="{9D8B030D-6E8A-4147-A177-3AD203B41FA5}">
                      <a16:colId xmlns:a16="http://schemas.microsoft.com/office/drawing/2014/main" val="1848852564"/>
                    </a:ext>
                  </a:extLst>
                </a:gridCol>
                <a:gridCol w="266677">
                  <a:extLst>
                    <a:ext uri="{9D8B030D-6E8A-4147-A177-3AD203B41FA5}">
                      <a16:colId xmlns:a16="http://schemas.microsoft.com/office/drawing/2014/main" val="3291165829"/>
                    </a:ext>
                  </a:extLst>
                </a:gridCol>
              </a:tblGrid>
              <a:tr h="221008">
                <a:tc gridSpan="19">
                  <a:txBody>
                    <a:bodyPr/>
                    <a:lstStyle/>
                    <a:p>
                      <a:pPr algn="l"/>
                      <a:r>
                        <a:rPr lang="en-US" sz="1200"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dirty="0"/>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tc hMerge="1">
                  <a:txBody>
                    <a:bodyPr/>
                    <a:lstStyle/>
                    <a:p>
                      <a:pPr algn="l"/>
                      <a:endParaRPr lang="en-US" sz="1200" dirty="0">
                        <a:solidFill>
                          <a:schemeClr val="bg1"/>
                        </a:solidFill>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679763716"/>
                  </a:ext>
                </a:extLst>
              </a:tr>
              <a:tr h="221008">
                <a:tc>
                  <a:txBody>
                    <a:bodyPr/>
                    <a:lstStyle/>
                    <a:p>
                      <a:pPr algn="r"/>
                      <a:r>
                        <a:rPr lang="en-US" sz="1200" b="1" dirty="0">
                          <a:solidFill>
                            <a:schemeClr val="accent1"/>
                          </a:solidFill>
                        </a:rPr>
                        <a:t>T-</a:t>
                      </a:r>
                      <a:r>
                        <a:rPr lang="en-US" sz="1200" b="1" dirty="0" err="1">
                          <a:solidFill>
                            <a:schemeClr val="accent1"/>
                          </a:solidFill>
                        </a:rPr>
                        <a:t>DXd</a:t>
                      </a:r>
                      <a:endParaRPr lang="en-US" sz="1200" b="1" dirty="0">
                        <a:solidFill>
                          <a:schemeClr val="accent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8956786"/>
                  </a:ext>
                </a:extLst>
              </a:tr>
              <a:tr h="221008">
                <a:tc>
                  <a:txBody>
                    <a:bodyPr/>
                    <a:lstStyle/>
                    <a:p>
                      <a:pPr algn="r"/>
                      <a:r>
                        <a:rPr lang="en-US" sz="1200" b="1" dirty="0">
                          <a:solidFill>
                            <a:schemeClr val="accent3"/>
                          </a:solidFill>
                        </a:rPr>
                        <a:t>Comparator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0762292"/>
                  </a:ext>
                </a:extLst>
              </a:tr>
            </a:tbl>
          </a:graphicData>
        </a:graphic>
      </p:graphicFrame>
    </p:spTree>
    <p:extLst>
      <p:ext uri="{BB962C8B-B14F-4D97-AF65-F5344CB8AC3E}">
        <p14:creationId xmlns:p14="http://schemas.microsoft.com/office/powerpoint/2010/main" val="1826677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T-DXd in Brain Metastases: </a:t>
            </a:r>
            <a:br>
              <a:rPr lang="en-US" dirty="0"/>
            </a:br>
            <a:r>
              <a:rPr lang="en-US" dirty="0"/>
              <a:t>Site of First Progression by BICR</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ESMO 2023. Abstr 377O.</a:t>
            </a:r>
          </a:p>
        </p:txBody>
      </p:sp>
      <p:graphicFrame>
        <p:nvGraphicFramePr>
          <p:cNvPr id="11" name="Group 3">
            <a:extLst>
              <a:ext uri="{FF2B5EF4-FFF2-40B4-BE49-F238E27FC236}">
                <a16:creationId xmlns:a16="http://schemas.microsoft.com/office/drawing/2014/main" id="{591E5697-7F7A-BF8E-3BC8-95F005AC079B}"/>
              </a:ext>
            </a:extLst>
          </p:cNvPr>
          <p:cNvGraphicFramePr>
            <a:graphicFrameLocks/>
          </p:cNvGraphicFramePr>
          <p:nvPr>
            <p:extLst>
              <p:ext uri="{D42A27DB-BD31-4B8C-83A1-F6EECF244321}">
                <p14:modId xmlns:p14="http://schemas.microsoft.com/office/powerpoint/2010/main" val="4062900090"/>
              </p:ext>
            </p:extLst>
          </p:nvPr>
        </p:nvGraphicFramePr>
        <p:xfrm>
          <a:off x="723900" y="1603375"/>
          <a:ext cx="10758304" cy="3200480"/>
        </p:xfrm>
        <a:graphic>
          <a:graphicData uri="http://schemas.openxmlformats.org/drawingml/2006/table">
            <a:tbl>
              <a:tblPr/>
              <a:tblGrid>
                <a:gridCol w="2959900">
                  <a:extLst>
                    <a:ext uri="{9D8B030D-6E8A-4147-A177-3AD203B41FA5}">
                      <a16:colId xmlns:a16="http://schemas.microsoft.com/office/drawing/2014/main" val="20000"/>
                    </a:ext>
                  </a:extLst>
                </a:gridCol>
                <a:gridCol w="1949601">
                  <a:extLst>
                    <a:ext uri="{9D8B030D-6E8A-4147-A177-3AD203B41FA5}">
                      <a16:colId xmlns:a16="http://schemas.microsoft.com/office/drawing/2014/main" val="1818327877"/>
                    </a:ext>
                  </a:extLst>
                </a:gridCol>
                <a:gridCol w="1949601">
                  <a:extLst>
                    <a:ext uri="{9D8B030D-6E8A-4147-A177-3AD203B41FA5}">
                      <a16:colId xmlns:a16="http://schemas.microsoft.com/office/drawing/2014/main" val="3552123388"/>
                    </a:ext>
                  </a:extLst>
                </a:gridCol>
                <a:gridCol w="1949601">
                  <a:extLst>
                    <a:ext uri="{9D8B030D-6E8A-4147-A177-3AD203B41FA5}">
                      <a16:colId xmlns:a16="http://schemas.microsoft.com/office/drawing/2014/main" val="20001"/>
                    </a:ext>
                  </a:extLst>
                </a:gridCol>
                <a:gridCol w="1949601">
                  <a:extLst>
                    <a:ext uri="{9D8B030D-6E8A-4147-A177-3AD203B41FA5}">
                      <a16:colId xmlns:a16="http://schemas.microsoft.com/office/drawing/2014/main" val="20002"/>
                    </a:ext>
                  </a:extLst>
                </a:gridCol>
              </a:tblGrid>
              <a:tr h="0">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1" dirty="0">
                          <a:latin typeface="+mn-lt"/>
                        </a:rPr>
                        <a:t>Site of First Progression per BICR</a:t>
                      </a: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9764947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mn-lt"/>
                        </a:rPr>
                        <a:t>T-DXd Pool (N =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T-DXd (n =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Comparator Pool (N =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Comparator (n =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289669179"/>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With BM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Without BM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With BM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Without BM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Patients with 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88 (59.5)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291 (41.4)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49 (59.0)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244 (63.9)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Site of first progression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Intracranial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Extracranial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Both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38 (25.7)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47 (31.8)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16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270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13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31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6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237 (62.0)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31150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T-DXd in Brain Metastases: Safety</a:t>
            </a:r>
          </a:p>
        </p:txBody>
      </p:sp>
      <p:sp>
        <p:nvSpPr>
          <p:cNvPr id="4" name="Content Placeholder 3">
            <a:extLst>
              <a:ext uri="{FF2B5EF4-FFF2-40B4-BE49-F238E27FC236}">
                <a16:creationId xmlns:a16="http://schemas.microsoft.com/office/drawing/2014/main" id="{D67A5DA4-C7EA-D211-F7E7-AA905BFD40FC}"/>
              </a:ext>
            </a:extLst>
          </p:cNvPr>
          <p:cNvSpPr>
            <a:spLocks noGrp="1"/>
          </p:cNvSpPr>
          <p:nvPr>
            <p:ph idx="1"/>
          </p:nvPr>
        </p:nvSpPr>
        <p:spPr>
          <a:xfrm>
            <a:off x="604675" y="4927001"/>
            <a:ext cx="10877529" cy="1236731"/>
          </a:xfrm>
        </p:spPr>
        <p:txBody>
          <a:bodyPr/>
          <a:lstStyle/>
          <a:p>
            <a:r>
              <a:rPr lang="en-US" sz="2000" dirty="0"/>
              <a:t>Median treatment duration with T-DXd vs comparator: 12.7 mo (range: 0.7-45.1 mo) vs </a:t>
            </a:r>
            <a:br>
              <a:rPr lang="en-US" sz="2000" dirty="0"/>
            </a:br>
            <a:r>
              <a:rPr lang="en-US" sz="2000" dirty="0"/>
              <a:t>5.6 mo (range: 0.1-43.0 mo)</a:t>
            </a:r>
          </a:p>
          <a:p>
            <a:r>
              <a:rPr lang="en-US" sz="2000" dirty="0"/>
              <a:t>Similar rates of discontinuations, dose reductions due to TEAEs in patients with and without BM</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1830157384"/>
              </p:ext>
            </p:extLst>
          </p:nvPr>
        </p:nvGraphicFramePr>
        <p:xfrm>
          <a:off x="723899" y="1601548"/>
          <a:ext cx="10755313" cy="3200528"/>
        </p:xfrm>
        <a:graphic>
          <a:graphicData uri="http://schemas.openxmlformats.org/drawingml/2006/table">
            <a:tbl>
              <a:tblPr/>
              <a:tblGrid>
                <a:gridCol w="3423598">
                  <a:extLst>
                    <a:ext uri="{9D8B030D-6E8A-4147-A177-3AD203B41FA5}">
                      <a16:colId xmlns:a16="http://schemas.microsoft.com/office/drawing/2014/main" val="20000"/>
                    </a:ext>
                  </a:extLst>
                </a:gridCol>
                <a:gridCol w="1781393">
                  <a:extLst>
                    <a:ext uri="{9D8B030D-6E8A-4147-A177-3AD203B41FA5}">
                      <a16:colId xmlns:a16="http://schemas.microsoft.com/office/drawing/2014/main" val="1818327877"/>
                    </a:ext>
                  </a:extLst>
                </a:gridCol>
                <a:gridCol w="1998049">
                  <a:extLst>
                    <a:ext uri="{9D8B030D-6E8A-4147-A177-3AD203B41FA5}">
                      <a16:colId xmlns:a16="http://schemas.microsoft.com/office/drawing/2014/main" val="3552123388"/>
                    </a:ext>
                  </a:extLst>
                </a:gridCol>
                <a:gridCol w="1576773">
                  <a:extLst>
                    <a:ext uri="{9D8B030D-6E8A-4147-A177-3AD203B41FA5}">
                      <a16:colId xmlns:a16="http://schemas.microsoft.com/office/drawing/2014/main" val="20001"/>
                    </a:ext>
                  </a:extLst>
                </a:gridCol>
                <a:gridCol w="1975500">
                  <a:extLst>
                    <a:ext uri="{9D8B030D-6E8A-4147-A177-3AD203B41FA5}">
                      <a16:colId xmlns:a16="http://schemas.microsoft.com/office/drawing/2014/main" val="20002"/>
                    </a:ext>
                  </a:extLst>
                </a:gridCol>
              </a:tblGrid>
              <a:tr h="16792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Drug-Related 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a:t>
                      </a:r>
                      <a:r>
                        <a:rPr kumimoji="0" lang="en-US" sz="1800" b="1" i="0" u="none" strike="noStrike" cap="none" normalizeH="0" baseline="0" dirty="0" err="1">
                          <a:ln>
                            <a:noFill/>
                          </a:ln>
                          <a:solidFill>
                            <a:schemeClr val="tx1"/>
                          </a:solidFill>
                          <a:effectLst/>
                          <a:latin typeface="Calibri" panose="020F0502020204030204" pitchFamily="34" charset="0"/>
                        </a:rPr>
                        <a:t>DXd</a:t>
                      </a:r>
                      <a:r>
                        <a:rPr kumimoji="0" lang="en-US" sz="1800" b="1" i="0" u="none" strike="noStrike" cap="none" normalizeH="0" baseline="0" dirty="0">
                          <a:ln>
                            <a:noFill/>
                          </a:ln>
                          <a:solidFill>
                            <a:schemeClr val="tx1"/>
                          </a:solidFill>
                          <a:effectLst/>
                          <a:latin typeface="Calibri" panose="020F0502020204030204" pitchFamily="34" charset="0"/>
                        </a:rPr>
                        <a:t> Pool (N = 845)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T-DXd (n = 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Comparator Pool (N = 456)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Comparator (n =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289669179"/>
                  </a:ext>
                </a:extLst>
              </a:tr>
              <a:tr h="29385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With BM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Without BM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With BM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Without BM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7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138 (94.5)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691 (98.9)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 (94.0)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330 (88.5)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7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(43.2)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324 (46.4)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(36.1)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140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67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67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Associated with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121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167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Associated with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172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(28.2)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1679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Associated with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110469"/>
                  </a:ext>
                </a:extLst>
              </a:tr>
            </a:tbl>
          </a:graphicData>
        </a:graphic>
      </p:graphicFrame>
      <p:sp>
        <p:nvSpPr>
          <p:cNvPr id="3" name="Text Box 11">
            <a:extLst>
              <a:ext uri="{FF2B5EF4-FFF2-40B4-BE49-F238E27FC236}">
                <a16:creationId xmlns:a16="http://schemas.microsoft.com/office/drawing/2014/main" id="{855EF198-756A-580F-D534-FC5BB3040C7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Hurvitz. ESMO 2023. Abstr 377O.</a:t>
            </a:r>
          </a:p>
        </p:txBody>
      </p:sp>
    </p:spTree>
    <p:extLst>
      <p:ext uri="{BB962C8B-B14F-4D97-AF65-F5344CB8AC3E}">
        <p14:creationId xmlns:p14="http://schemas.microsoft.com/office/powerpoint/2010/main" val="3556644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T-DXd in Brain Metastases: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In this pooled analysis from DESTINY-Breast01, -02, -03 trials, T-DXd was associated with robust intracranial responses in patients with treated/stable and active BM</a:t>
            </a:r>
            <a:r>
              <a:rPr lang="en-US" sz="2400" baseline="30000" dirty="0"/>
              <a:t>1</a:t>
            </a:r>
            <a:endParaRPr lang="en-US" sz="2400" dirty="0"/>
          </a:p>
          <a:p>
            <a:pPr lvl="1"/>
            <a:r>
              <a:rPr lang="en-US" sz="2200" dirty="0"/>
              <a:t>In patients with stable BM, IC-ORR 45.2% (vs 27.6% with comparator)</a:t>
            </a:r>
          </a:p>
          <a:p>
            <a:pPr lvl="1"/>
            <a:r>
              <a:rPr lang="en-US" sz="2200" dirty="0"/>
              <a:t>In patients with active BM, IC-ORR 45.5% (vs 12.0% with comparator)</a:t>
            </a:r>
          </a:p>
          <a:p>
            <a:r>
              <a:rPr lang="en-US" sz="2400" dirty="0"/>
              <a:t>Median CNS-PFS numerically longer with T-DXd vs comparator in patients with treated/stable and active BM</a:t>
            </a:r>
            <a:r>
              <a:rPr lang="en-US" sz="2400" baseline="30000" dirty="0"/>
              <a:t>1</a:t>
            </a:r>
            <a:endParaRPr lang="en-US" sz="2400" dirty="0"/>
          </a:p>
          <a:p>
            <a:r>
              <a:rPr lang="en-US" sz="2400" dirty="0"/>
              <a:t>Safety profile was generally manageable, acceptable, and similar to safety observed in overall population</a:t>
            </a:r>
            <a:r>
              <a:rPr lang="en-US" sz="2400" baseline="30000" dirty="0"/>
              <a:t>1-4</a:t>
            </a:r>
          </a:p>
          <a:p>
            <a:r>
              <a:rPr lang="en-US" sz="2400" dirty="0"/>
              <a:t>Findings indicate that T-DXd is effective treatment option for patients with </a:t>
            </a:r>
            <a:br>
              <a:rPr lang="en-US" sz="2400" dirty="0"/>
            </a:br>
            <a:r>
              <a:rPr lang="en-US" sz="2400" dirty="0"/>
              <a:t>HER2-positive metastatic breast cancer with treated/stable or active BM</a:t>
            </a:r>
          </a:p>
        </p:txBody>
      </p:sp>
      <p:sp>
        <p:nvSpPr>
          <p:cNvPr id="5" name="Text Box 11">
            <a:extLst>
              <a:ext uri="{FF2B5EF4-FFF2-40B4-BE49-F238E27FC236}">
                <a16:creationId xmlns:a16="http://schemas.microsoft.com/office/drawing/2014/main" id="{CABBDDF4-75B8-55F4-8EF9-7BD58463093C}"/>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Hurvitz. ESMO 2023. Abstr 377O. 2. Cortes. NEJM. 2022;386:1143.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Modi. NEJM. 2020;382:610. 4. Andre. Lancet. 2023;401:1773. </a:t>
            </a:r>
          </a:p>
        </p:txBody>
      </p:sp>
    </p:spTree>
    <p:extLst>
      <p:ext uri="{BB962C8B-B14F-4D97-AF65-F5344CB8AC3E}">
        <p14:creationId xmlns:p14="http://schemas.microsoft.com/office/powerpoint/2010/main" val="3302649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BA73_Al-Batran" id="{2FE9BBD0-9336-A344-983E-E97595656561}" vid="{86E17CC5-4B80-4040-9FAC-081C3CBBE8B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08C4143DAE8B8F48BF704486180A683A" ma:contentTypeVersion="1" ma:contentTypeDescription="Create a new document." ma:contentTypeScope="" ma:versionID="de4b9886fe148c8afb42fae7dba2ba9a">
  <xsd:schema xmlns:xsd="http://www.w3.org/2001/XMLSchema" xmlns:xs="http://www.w3.org/2001/XMLSchema" xmlns:p="http://schemas.microsoft.com/office/2006/metadata/properties" xmlns:ns2="d54cbe69-32bd-412a-b004-9152f949605e" xmlns:ns3="4067a3bc-9803-45c9-b97b-f0ca5b96cd6d" targetNamespace="http://schemas.microsoft.com/office/2006/metadata/properties" ma:root="true" ma:fieldsID="99bcd0b5db44f39ec63d639b3d4e9e84" ns2:_="" ns3:_="">
    <xsd:import namespace="d54cbe69-32bd-412a-b004-9152f949605e"/>
    <xsd:import namespace="4067a3bc-9803-45c9-b97b-f0ca5b96cd6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067a3bc-9803-45c9-b97b-f0ca5b96cd6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56M7VY3CDVN5-2086657522-3</_dlc_DocId>
    <_dlc_DocIdUrl xmlns="d54cbe69-32bd-412a-b004-9152f949605e">
      <Url>https://intranet.clinicaloptions.com/mews/oncology/ONC_2023_ESMO_CF_(PRP6560)/377O_Hurvitz/_layouts/15/DocIdRedir.aspx?ID=56M7VY3CDVN5-2086657522-3</Url>
      <Description>56M7VY3CDVN5-2086657522-3</Description>
    </_dlc_DocIdUrl>
    <Document_x0020_Category xmlns="4067a3bc-9803-45c9-b97b-f0ca5b96cd6d">Conference Capsule Slides</Document_x0020_Category>
  </documentManagement>
</p:properties>
</file>

<file path=customXml/itemProps1.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2.xml><?xml version="1.0" encoding="utf-8"?>
<ds:datastoreItem xmlns:ds="http://schemas.openxmlformats.org/officeDocument/2006/customXml" ds:itemID="{CD587E2F-E75B-4786-ACEE-A7D54AC933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067a3bc-9803-45c9-b97b-f0ca5b96cd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schemas.openxmlformats.org/package/2006/metadata/core-properties"/>
    <ds:schemaRef ds:uri="http://purl.org/dc/elements/1.1/"/>
    <ds:schemaRef ds:uri="http://schemas.microsoft.com/office/infopath/2007/PartnerControls"/>
    <ds:schemaRef ds:uri="4067a3bc-9803-45c9-b97b-f0ca5b96cd6d"/>
    <ds:schemaRef ds:uri="http://www.w3.org/XML/1998/namespace"/>
    <ds:schemaRef ds:uri="http://purl.org/dc/dcmitype/"/>
    <ds:schemaRef ds:uri="http://schemas.microsoft.com/office/2006/documentManagement/types"/>
    <ds:schemaRef ds:uri="d54cbe69-32bd-412a-b004-9152f949605e"/>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2022_CCO_Template</Template>
  <TotalTime>1174</TotalTime>
  <Words>2928</Words>
  <Application>Microsoft Office PowerPoint</Application>
  <PresentationFormat>Widescreen</PresentationFormat>
  <Paragraphs>634</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Trastuzumab Deruxtecan for Brain Metastases in HER2-Positive Metastatic Breast Cancer: A Pooled Analysis of DESTINY-Breast01, 02, and 03 Trials</vt:lpstr>
      <vt:lpstr>About These Slides</vt:lpstr>
      <vt:lpstr>T-DXd in Brain Metastases: Background</vt:lpstr>
      <vt:lpstr>T-DXd in Brain Metastases: Overview of Included Trials </vt:lpstr>
      <vt:lpstr>T-DXd in Brain Metastases: Study Design</vt:lpstr>
      <vt:lpstr>T-DXd in Brain Metastases: Baseline Characteristics</vt:lpstr>
      <vt:lpstr>T-DXd in Brain Metastases: Prior Therapies</vt:lpstr>
      <vt:lpstr>T-DXd in Brain Metastases: Intracranial Responses</vt:lpstr>
      <vt:lpstr>T-DXd in Brain Metastases: CNS-PFS per BICR</vt:lpstr>
      <vt:lpstr>T-DXd in Brain Metastases:  Site of First Progression by BICR</vt:lpstr>
      <vt:lpstr>T-DXd in Brain Metastases: Safety</vt:lpstr>
      <vt:lpstr>T-DXd in Brain Metastases: Investigators’ Conclusions</vt:lpstr>
      <vt:lpstr>Go Online for More CCO  Coverage of ESMO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Trastuzumab Deruxtecan for Brain Metastases in HER2-Positive Metastatic Breast Cancer: A Pooled Analysis of DESTINY-Breast01, 02, and 03 Trials</dc:title>
  <dc:creator>Mindy Tanzola</dc:creator>
  <cp:lastModifiedBy>achandgude@cealliance.com</cp:lastModifiedBy>
  <cp:revision>4</cp:revision>
  <cp:lastPrinted>2016-09-26T20:21:49Z</cp:lastPrinted>
  <dcterms:created xsi:type="dcterms:W3CDTF">2023-10-22T18:33:38Z</dcterms:created>
  <dcterms:modified xsi:type="dcterms:W3CDTF">2023-11-01T05:22:08Z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13a08bec-4678-4242-bf18-1270dfd84da9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0x01010008C4143DAE8B8F48BF704486180A683A</vt:lpwstr>
  </property>
  <property fmtid="{D5CDD505-2E9C-101B-9397-08002B2CF9AE}" pid="9" name="MediaServiceImageTags">
    <vt:lpwstr/>
  </property>
</Properties>
</file>