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1" r:id="rId6"/>
  </p:sldMasterIdLst>
  <p:notesMasterIdLst>
    <p:notesMasterId r:id="rId17"/>
  </p:notesMasterIdLst>
  <p:handoutMasterIdLst>
    <p:handoutMasterId r:id="rId18"/>
  </p:handoutMasterIdLst>
  <p:sldIdLst>
    <p:sldId id="321" r:id="rId7"/>
    <p:sldId id="556" r:id="rId8"/>
    <p:sldId id="559" r:id="rId9"/>
    <p:sldId id="573" r:id="rId10"/>
    <p:sldId id="560" r:id="rId11"/>
    <p:sldId id="595" r:id="rId12"/>
    <p:sldId id="593" r:id="rId13"/>
    <p:sldId id="594" r:id="rId14"/>
    <p:sldId id="564"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12"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1"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Gordon Kelley" initials="GK" lastIdx="7" clrIdx="13">
    <p:extLst>
      <p:ext uri="{19B8F6BF-5375-455C-9EA6-DF929625EA0E}">
        <p15:presenceInfo xmlns:p15="http://schemas.microsoft.com/office/powerpoint/2012/main" userId="S::gkelley@clinicaloptions.com::7e3d11cf-7436-4611-80d7-51121a63678e" providerId="AD"/>
      </p:ext>
    </p:extLst>
  </p:cmAuthor>
  <p:cmAuthor id="15" name="CLINICALOPTIONS\tquill" initials="C" lastIdx="1" clrIdx="14">
    <p:extLst>
      <p:ext uri="{19B8F6BF-5375-455C-9EA6-DF929625EA0E}">
        <p15:presenceInfo xmlns:p15="http://schemas.microsoft.com/office/powerpoint/2012/main" userId="CLINICALOPTIONS\tquill" providerId="None"/>
      </p:ext>
    </p:extLst>
  </p:cmAuthor>
  <p:cmAuthor id="16" name="Christy Seals" initials="CS" lastIdx="5" clrIdx="15">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65" autoAdjust="0"/>
    <p:restoredTop sz="74405" autoAdjust="0"/>
  </p:normalViewPr>
  <p:slideViewPr>
    <p:cSldViewPr snapToGrid="0" showGuides="1">
      <p:cViewPr varScale="1">
        <p:scale>
          <a:sx n="49" d="100"/>
          <a:sy n="49" d="100"/>
        </p:scale>
        <p:origin x="1172" y="80"/>
      </p:cViewPr>
      <p:guideLst>
        <p:guide orient="horz" pos="4128"/>
        <p:guide orient="horz" pos="1012"/>
        <p:guide orient="horz" pos="4032"/>
        <p:guide orient="horz" pos="151"/>
        <p:guide orient="horz" pos="258"/>
        <p:guide orient="horz" pos="3912"/>
        <p:guide orient="horz"/>
        <p:guide pos="329"/>
        <p:guide pos="7407"/>
        <p:guide pos="3843"/>
        <p:guide pos="453"/>
        <p:guide pos="5112"/>
        <p:guide pos="7233"/>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42" d="100"/>
        <a:sy n="142" d="100"/>
      </p:scale>
      <p:origin x="0" y="-13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none" dirty="0"/>
              <a:t>CP-CML, chronic-phase chronic myeloid leukemia.</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777444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none" dirty="0"/>
              <a:t>CP-CML, chronic-phase chronic myeloid leukemia.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455668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u="none" dirty="0"/>
              <a:t>BM, bone marrow; CP-CML, chronic-phase chronic myeloid leukemia; </a:t>
            </a:r>
            <a:r>
              <a:rPr lang="en-US" sz="1200" i="1" dirty="0"/>
              <a:t>EFS, event-free survival; ELN, European LeukemiaNet; FFS, failure-free survival; OS, overall survival; PB, peripheral blood; TFS, transformation-free survival; WBC, white blood cell count. </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344292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BM, bone marrow; </a:t>
            </a:r>
            <a:r>
              <a:rPr lang="en-US" i="1" u="none" dirty="0"/>
              <a:t>CP-CML, chronic-phase chronic myeloid leukemia; </a:t>
            </a:r>
            <a:r>
              <a:rPr lang="en-US" i="1" dirty="0"/>
              <a:t>Dasa, dasatinib; Hgb, hemoglobin; PB, peripheral blood; WBC, white blood cell.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071657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CCyR, complete cytogenetic response; </a:t>
            </a:r>
            <a:r>
              <a:rPr lang="en-US" i="1" u="none" dirty="0"/>
              <a:t>CP-CML, chronic-phase chronic myeloid leukemia; </a:t>
            </a:r>
            <a:r>
              <a:rPr lang="en-US" i="1" dirty="0"/>
              <a:t>Dasa, dasatinib; </a:t>
            </a:r>
            <a:r>
              <a:rPr lang="en-US" sz="1200" i="1" dirty="0"/>
              <a:t>EFS, event-free survival; FFS, failure-free survival; MMR, major molecular </a:t>
            </a:r>
            <a:r>
              <a:rPr lang="en-US" sz="1200" i="1" kern="1200" dirty="0">
                <a:solidFill>
                  <a:schemeClr val="tx1"/>
                </a:solidFill>
                <a:latin typeface="Arial" charset="0"/>
                <a:ea typeface="+mn-ea"/>
                <a:cs typeface="+mn-cs"/>
              </a:rPr>
              <a:t>remission; MR, molecular remission; MR4, BCR-ABL1 real-time quantitative polymerase chain reaction of &lt;0.01% on the International Scale; MR4.5, BCR-ABL1 ≤0.0032% IS; OS, overall survival; TFS, transformation-free survival.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136468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a:t>
            </a:r>
            <a:r>
              <a:rPr lang="en-US" i="1" u="none" dirty="0"/>
              <a:t>CP-CML, chronic-phase chronic myeloid leukemia; </a:t>
            </a:r>
            <a:r>
              <a:rPr lang="en-US" i="1" dirty="0"/>
              <a:t>Dasa, dasatinib.</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063311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u="none" dirty="0"/>
              <a:t>CP-CML, chronic-phase chronic myeloid leukemia; </a:t>
            </a:r>
            <a:r>
              <a:rPr lang="en-US" i="1" dirty="0"/>
              <a:t>Dasa, dasatinib;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642013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CMR, complete molecular response; </a:t>
            </a:r>
            <a:r>
              <a:rPr lang="en-US" i="1" u="none" dirty="0"/>
              <a:t>CP-CML, chronic-phase chronic myeloid leukemia; </a:t>
            </a:r>
            <a:r>
              <a:rPr lang="en-US" sz="1200" i="1" dirty="0"/>
              <a:t>OS, overall survival; TFR; treatment-free remission.</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590365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Low-Dose Dasatinib vs Standard-Dose </a:t>
            </a:r>
            <a:br>
              <a:rPr lang="en-US" sz="4000" dirty="0"/>
            </a:br>
            <a:r>
              <a:rPr lang="en-US" sz="4000" dirty="0"/>
              <a:t>Dasatinib in Newly Diagnosed CP-CML: </a:t>
            </a:r>
            <a:br>
              <a:rPr lang="en-US" sz="4000" dirty="0"/>
            </a:br>
            <a:r>
              <a:rPr lang="en-US" sz="4000" dirty="0"/>
              <a:t>A Propensity Score Analysis</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Background</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a:xfrm>
            <a:off x="604674" y="1493730"/>
            <a:ext cx="10877529" cy="4650686"/>
          </a:xfrm>
        </p:spPr>
        <p:txBody>
          <a:bodyPr/>
          <a:lstStyle/>
          <a:p>
            <a:r>
              <a:rPr lang="en-US" dirty="0"/>
              <a:t>Safety and efficacy of low-dose dasatinib demonstrated in patients with newly diagnosed CP-CML</a:t>
            </a:r>
            <a:r>
              <a:rPr lang="en-US" baseline="30000" dirty="0"/>
              <a:t>1</a:t>
            </a:r>
            <a:endParaRPr lang="en-US" dirty="0"/>
          </a:p>
          <a:p>
            <a:pPr lvl="1"/>
            <a:r>
              <a:rPr lang="en-US" dirty="0"/>
              <a:t>No randomized studies comparing vs standard-dose dasatinib</a:t>
            </a:r>
          </a:p>
          <a:p>
            <a:r>
              <a:rPr lang="en-US" dirty="0"/>
              <a:t>Current study assessed responses and outcomes with frontline dasatinib </a:t>
            </a:r>
            <a:br>
              <a:rPr lang="en-US" dirty="0"/>
            </a:br>
            <a:r>
              <a:rPr lang="en-US" dirty="0"/>
              <a:t>50 mg/day vs standard-dose dasatinib 100 mg/day in patients with newly diagnosed CP-CML</a:t>
            </a:r>
            <a:r>
              <a:rPr lang="en-US" baseline="30000" dirty="0"/>
              <a:t>2</a:t>
            </a:r>
            <a:endParaRPr lang="en-US" sz="2400" b="1" i="1" dirty="0">
              <a:solidFill>
                <a:srgbClr val="E1471D"/>
              </a:solidFill>
            </a:endParaRPr>
          </a:p>
        </p:txBody>
      </p:sp>
      <p:sp>
        <p:nvSpPr>
          <p:cNvPr id="11" name="Text Box 15">
            <a:extLst>
              <a:ext uri="{FF2B5EF4-FFF2-40B4-BE49-F238E27FC236}">
                <a16:creationId xmlns:a16="http://schemas.microsoft.com/office/drawing/2014/main" id="{1991F1F1-6F3C-2948-9381-2BDF7FEA81EA}"/>
              </a:ext>
            </a:extLst>
          </p:cNvPr>
          <p:cNvSpPr txBox="1">
            <a:spLocks noChangeArrowheads="1"/>
          </p:cNvSpPr>
          <p:nvPr/>
        </p:nvSpPr>
        <p:spPr bwMode="auto">
          <a:xfrm>
            <a:off x="412750" y="6388915"/>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Naqvi. Cancer. 2020;126:67. 2. Sasaki. ASH 2021. Abstr 631. </a:t>
            </a:r>
            <a:endParaRPr lang="en-US" altLang="en-US" sz="1200" b="0" dirty="0">
              <a:solidFill>
                <a:schemeClr val="bg2"/>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Study Design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26" name="Text Box 15">
            <a:extLst>
              <a:ext uri="{FF2B5EF4-FFF2-40B4-BE49-F238E27FC236}">
                <a16:creationId xmlns:a16="http://schemas.microsoft.com/office/drawing/2014/main" id="{79E416BF-D700-E944-86CD-65875B06046C}"/>
              </a:ext>
            </a:extLst>
          </p:cNvPr>
          <p:cNvSpPr txBox="1">
            <a:spLocks noChangeArrowheads="1"/>
          </p:cNvSpPr>
          <p:nvPr/>
        </p:nvSpPr>
        <p:spPr bwMode="auto">
          <a:xfrm>
            <a:off x="412750" y="6388915"/>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Sasaki. ASH 2021. Abstr 631. </a:t>
            </a:r>
            <a:endParaRPr lang="en-US" altLang="en-US" sz="1200" b="0" dirty="0">
              <a:solidFill>
                <a:schemeClr val="bg2"/>
              </a:solidFill>
              <a:latin typeface="Calibri" panose="020F0502020204030204" pitchFamily="34" charset="0"/>
            </a:endParaRPr>
          </a:p>
        </p:txBody>
      </p:sp>
      <p:sp>
        <p:nvSpPr>
          <p:cNvPr id="37" name="Content Placeholder 2">
            <a:extLst>
              <a:ext uri="{FF2B5EF4-FFF2-40B4-BE49-F238E27FC236}">
                <a16:creationId xmlns:a16="http://schemas.microsoft.com/office/drawing/2014/main" id="{657BCED7-CC63-5F48-918E-A35310E3FD57}"/>
              </a:ext>
            </a:extLst>
          </p:cNvPr>
          <p:cNvSpPr>
            <a:spLocks noGrp="1"/>
          </p:cNvSpPr>
          <p:nvPr>
            <p:ph idx="1"/>
          </p:nvPr>
        </p:nvSpPr>
        <p:spPr>
          <a:xfrm>
            <a:off x="604674" y="1444302"/>
            <a:ext cx="10877529" cy="3889587"/>
          </a:xfrm>
        </p:spPr>
        <p:txBody>
          <a:bodyPr/>
          <a:lstStyle/>
          <a:p>
            <a:r>
              <a:rPr lang="en-US" sz="2400" dirty="0"/>
              <a:t>Responses analyzed for patients with newly diagnosed CP-CML receiving low-dose dasatinib 50 mg/day (n = 83) or standard-dose dasatinib 100 mg/day (n = 150)</a:t>
            </a:r>
          </a:p>
          <a:p>
            <a:pPr lvl="1"/>
            <a:r>
              <a:rPr lang="en-US" sz="2200" dirty="0"/>
              <a:t>Patients receiving 50 mg dasatinib could receive 100 mg dasatinib if suboptimal response by ELN 2013 criteria </a:t>
            </a:r>
          </a:p>
          <a:p>
            <a:r>
              <a:rPr lang="en-US" sz="2400" dirty="0"/>
              <a:t>Propensity score matching identified 77 patients in each cohort without significant baseline difference</a:t>
            </a:r>
          </a:p>
          <a:p>
            <a:pPr lvl="1"/>
            <a:r>
              <a:rPr lang="en-US" sz="2200" dirty="0"/>
              <a:t>Calculated with logistic regression from baseline characteristics including age, WBC, hemoglobin, spleen size (by examination), platelets, % blasts (BM and PB), % basophils (PB), clonal evolution, and Sokal risk classification </a:t>
            </a:r>
          </a:p>
          <a:p>
            <a:r>
              <a:rPr lang="en-US" sz="2400" dirty="0"/>
              <a:t>Assessments: response, FFS, EFS, TFS, OS, safety</a:t>
            </a:r>
          </a:p>
          <a:p>
            <a:endParaRPr lang="en-US" sz="2400" dirty="0"/>
          </a:p>
          <a:p>
            <a:endParaRPr lang="en-US" sz="2400" dirty="0"/>
          </a:p>
        </p:txBody>
      </p:sp>
    </p:spTree>
    <p:extLst>
      <p:ext uri="{BB962C8B-B14F-4D97-AF65-F5344CB8AC3E}">
        <p14:creationId xmlns:p14="http://schemas.microsoft.com/office/powerpoint/2010/main" val="1044548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4033482837"/>
              </p:ext>
            </p:extLst>
          </p:nvPr>
        </p:nvGraphicFramePr>
        <p:xfrm>
          <a:off x="719137" y="1599262"/>
          <a:ext cx="10763067" cy="4169856"/>
        </p:xfrm>
        <a:graphic>
          <a:graphicData uri="http://schemas.openxmlformats.org/drawingml/2006/table">
            <a:tbl>
              <a:tblPr/>
              <a:tblGrid>
                <a:gridCol w="2853284">
                  <a:extLst>
                    <a:ext uri="{9D8B030D-6E8A-4147-A177-3AD203B41FA5}">
                      <a16:colId xmlns:a16="http://schemas.microsoft.com/office/drawing/2014/main" val="20000"/>
                    </a:ext>
                  </a:extLst>
                </a:gridCol>
                <a:gridCol w="1606353">
                  <a:extLst>
                    <a:ext uri="{9D8B030D-6E8A-4147-A177-3AD203B41FA5}">
                      <a16:colId xmlns:a16="http://schemas.microsoft.com/office/drawing/2014/main" val="20001"/>
                    </a:ext>
                  </a:extLst>
                </a:gridCol>
                <a:gridCol w="1659897">
                  <a:extLst>
                    <a:ext uri="{9D8B030D-6E8A-4147-A177-3AD203B41FA5}">
                      <a16:colId xmlns:a16="http://schemas.microsoft.com/office/drawing/2014/main" val="20004"/>
                    </a:ext>
                  </a:extLst>
                </a:gridCol>
                <a:gridCol w="760341">
                  <a:extLst>
                    <a:ext uri="{9D8B030D-6E8A-4147-A177-3AD203B41FA5}">
                      <a16:colId xmlns:a16="http://schemas.microsoft.com/office/drawing/2014/main" val="1111534383"/>
                    </a:ext>
                  </a:extLst>
                </a:gridCol>
                <a:gridCol w="1509971">
                  <a:extLst>
                    <a:ext uri="{9D8B030D-6E8A-4147-A177-3AD203B41FA5}">
                      <a16:colId xmlns:a16="http://schemas.microsoft.com/office/drawing/2014/main" val="955299155"/>
                    </a:ext>
                  </a:extLst>
                </a:gridCol>
                <a:gridCol w="1574226">
                  <a:extLst>
                    <a:ext uri="{9D8B030D-6E8A-4147-A177-3AD203B41FA5}">
                      <a16:colId xmlns:a16="http://schemas.microsoft.com/office/drawing/2014/main" val="2519323070"/>
                    </a:ext>
                  </a:extLst>
                </a:gridCol>
                <a:gridCol w="798995">
                  <a:extLst>
                    <a:ext uri="{9D8B030D-6E8A-4147-A177-3AD203B41FA5}">
                      <a16:colId xmlns:a16="http://schemas.microsoft.com/office/drawing/2014/main" val="3091385942"/>
                    </a:ext>
                  </a:extLst>
                </a:gridCol>
              </a:tblGrid>
              <a:tr h="265371">
                <a:tc rowSpan="2">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Prematched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Postmatched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45836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Dasa 50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Dasa 100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150)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1" u="none" strike="noStrike" cap="none" normalizeH="0" baseline="0" dirty="0">
                          <a:ln>
                            <a:noFill/>
                          </a:ln>
                          <a:solidFill>
                            <a:schemeClr val="tx1"/>
                          </a:solidFill>
                          <a:effectLst/>
                          <a:latin typeface="Calibri" panose="020F0502020204030204" pitchFamily="34" charset="0"/>
                        </a:rPr>
                        <a:t>P </a:t>
                      </a:r>
                      <a:r>
                        <a:rPr kumimoji="0" lang="en-US" sz="1400" b="1" i="0" u="none" strike="noStrike" cap="none" normalizeH="0" baseline="0" dirty="0">
                          <a:ln>
                            <a:noFill/>
                          </a:ln>
                          <a:solidFill>
                            <a:schemeClr val="tx1"/>
                          </a:solidFill>
                          <a:effectLst/>
                          <a:latin typeface="Calibri" panose="020F0502020204030204" pitchFamily="34" charset="0"/>
                        </a:rPr>
                        <a:t>Value</a:t>
                      </a:r>
                      <a:endParaRPr kumimoji="0" lang="en-US" sz="14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Dasa 50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Dasa 100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1" u="none" strike="noStrike" cap="none" normalizeH="0" baseline="0" dirty="0">
                          <a:ln>
                            <a:noFill/>
                          </a:ln>
                          <a:solidFill>
                            <a:schemeClr val="tx1"/>
                          </a:solidFill>
                          <a:effectLst/>
                          <a:latin typeface="Calibri" panose="020F0502020204030204" pitchFamily="34" charset="0"/>
                        </a:rPr>
                        <a:t>P </a:t>
                      </a:r>
                      <a:r>
                        <a:rPr kumimoji="0" lang="en-US" sz="1400" b="1" i="0" u="none" strike="noStrike" cap="none" normalizeH="0" baseline="0" dirty="0">
                          <a:ln>
                            <a:noFill/>
                          </a:ln>
                          <a:solidFill>
                            <a:schemeClr val="tx1"/>
                          </a:solidFill>
                          <a:effectLst/>
                          <a:latin typeface="Calibri" panose="020F0502020204030204" pitchFamily="34" charset="0"/>
                        </a:rPr>
                        <a:t>Value</a:t>
                      </a:r>
                      <a:endParaRPr kumimoji="0" lang="en-US" sz="14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569005561"/>
                  </a:ext>
                </a:extLst>
              </a:tr>
              <a:tr h="2653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(19.9-84.3)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(16.2-82.5)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(19.9-84.3)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(16.2-82.5)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653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Spleen, cm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653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WBC, 10</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6</a:t>
                      </a:r>
                      <a:r>
                        <a:rPr kumimoji="0" lang="en-US" sz="1400" b="0" i="0" u="none" strike="noStrike" cap="none" normalizeH="0" baseline="0" dirty="0">
                          <a:ln>
                            <a:noFill/>
                          </a:ln>
                          <a:solidFill>
                            <a:schemeClr val="bg2">
                              <a:lumMod val="10000"/>
                            </a:schemeClr>
                          </a:solidFill>
                          <a:effectLst/>
                          <a:latin typeface="Calibri" panose="020F0502020204030204" pitchFamily="34" charset="0"/>
                        </a:rPr>
                        <a:t>/L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35.7 (2.5-290.8)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28.2 (0.8-294.7)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35.7 (2.5-290.8)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23.9 (0.8-172.7)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653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Hgb, 10 g/L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 (8.1-17.1)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11.9 (6.7-16.4)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12.3 (8.2-17.2)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12.0 (8.0-16.2)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r h="265371">
                <a:tc>
                  <a:txBody>
                    <a:bodyPr/>
                    <a:lstStyle/>
                    <a:p>
                      <a:pPr marL="9525" marR="0" lvl="0" indent="0" algn="l" defTabSz="914400" rtl="0" eaLnBrk="1" fontAlgn="base" latinLnBrk="0" hangingPunct="1">
                        <a:lnSpc>
                          <a:spcPct val="9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platelet count, x 10</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6</a:t>
                      </a:r>
                      <a:r>
                        <a:rPr kumimoji="0" lang="en-US" sz="1400" b="0" i="0" u="none" strike="noStrike" cap="none" normalizeH="0" baseline="0" dirty="0">
                          <a:ln>
                            <a:noFill/>
                          </a:ln>
                          <a:solidFill>
                            <a:schemeClr val="bg2">
                              <a:lumMod val="10000"/>
                            </a:schemeClr>
                          </a:solidFill>
                          <a:effectLst/>
                          <a:latin typeface="Calibri" panose="020F0502020204030204" pitchFamily="34" charset="0"/>
                        </a:rPr>
                        <a:t>/L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344 (103-1956)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316 (28-2171)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344 (103-1956)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309 (86-2171)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3286844"/>
                  </a:ext>
                </a:extLst>
              </a:tr>
              <a:tr h="265371">
                <a:tc>
                  <a:txBody>
                    <a:bodyPr/>
                    <a:lstStyle/>
                    <a:p>
                      <a:pPr marL="9525" marR="0" lvl="0" indent="0" algn="l" defTabSz="914400" rtl="0" eaLnBrk="1" fontAlgn="base" latinLnBrk="0" hangingPunct="1">
                        <a:lnSpc>
                          <a:spcPct val="9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Basophils in PB, %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96986985"/>
                  </a:ext>
                </a:extLst>
              </a:tr>
              <a:tr h="265371">
                <a:tc>
                  <a:txBody>
                    <a:bodyPr/>
                    <a:lstStyle/>
                    <a:p>
                      <a:pPr marL="9525" marR="0" lvl="0" indent="0" algn="l" defTabSz="914400" rtl="0" eaLnBrk="1" fontAlgn="base" latinLnBrk="0" hangingPunct="1">
                        <a:lnSpc>
                          <a:spcPct val="9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Blasts in PB, %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97053278"/>
                  </a:ext>
                </a:extLst>
              </a:tr>
              <a:tr h="265371">
                <a:tc>
                  <a:txBody>
                    <a:bodyPr/>
                    <a:lstStyle/>
                    <a:p>
                      <a:pPr marL="9525" marR="0" lvl="0" indent="0" algn="l" defTabSz="914400" rtl="0" eaLnBrk="1" fontAlgn="base" latinLnBrk="0" hangingPunct="1">
                        <a:lnSpc>
                          <a:spcPct val="9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Blasts in BM, %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13392178"/>
                  </a:ext>
                </a:extLst>
              </a:tr>
              <a:tr h="265371">
                <a:tc>
                  <a:txBody>
                    <a:bodyPr/>
                    <a:lstStyle/>
                    <a:p>
                      <a:pPr marL="9525" marR="0" lvl="0" indent="0" algn="l" defTabSz="914400" rtl="0" eaLnBrk="1" fontAlgn="base" latinLnBrk="0" hangingPunct="1">
                        <a:lnSpc>
                          <a:spcPct val="9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Clonal evolution,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77562151"/>
                  </a:ext>
                </a:extLst>
              </a:tr>
              <a:tr h="844336">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Sokal risk group, n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Low</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Intermediate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(64)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(30)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104 (69)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(23)</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 (65)</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(29)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(69)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99923785"/>
                  </a:ext>
                </a:extLst>
              </a:tr>
            </a:tbl>
          </a:graphicData>
        </a:graphic>
      </p:graphicFrame>
      <p:sp>
        <p:nvSpPr>
          <p:cNvPr id="11" name="Text Box 15">
            <a:extLst>
              <a:ext uri="{FF2B5EF4-FFF2-40B4-BE49-F238E27FC236}">
                <a16:creationId xmlns:a16="http://schemas.microsoft.com/office/drawing/2014/main" id="{1D79C8DB-4130-B640-BDDB-C486E0746AAD}"/>
              </a:ext>
            </a:extLst>
          </p:cNvPr>
          <p:cNvSpPr txBox="1">
            <a:spLocks noChangeArrowheads="1"/>
          </p:cNvSpPr>
          <p:nvPr/>
        </p:nvSpPr>
        <p:spPr bwMode="auto">
          <a:xfrm>
            <a:off x="412750" y="6388915"/>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Sasaki. ASH 2021. Abstr 631.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97360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Outcomes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2865615290"/>
              </p:ext>
            </p:extLst>
          </p:nvPr>
        </p:nvGraphicFramePr>
        <p:xfrm>
          <a:off x="719138" y="3863062"/>
          <a:ext cx="10763064" cy="1981280"/>
        </p:xfrm>
        <a:graphic>
          <a:graphicData uri="http://schemas.openxmlformats.org/drawingml/2006/table">
            <a:tbl>
              <a:tblPr/>
              <a:tblGrid>
                <a:gridCol w="2690766">
                  <a:extLst>
                    <a:ext uri="{9D8B030D-6E8A-4147-A177-3AD203B41FA5}">
                      <a16:colId xmlns:a16="http://schemas.microsoft.com/office/drawing/2014/main" val="20000"/>
                    </a:ext>
                  </a:extLst>
                </a:gridCol>
                <a:gridCol w="2690766">
                  <a:extLst>
                    <a:ext uri="{9D8B030D-6E8A-4147-A177-3AD203B41FA5}">
                      <a16:colId xmlns:a16="http://schemas.microsoft.com/office/drawing/2014/main" val="2257702613"/>
                    </a:ext>
                  </a:extLst>
                </a:gridCol>
                <a:gridCol w="2690766">
                  <a:extLst>
                    <a:ext uri="{9D8B030D-6E8A-4147-A177-3AD203B41FA5}">
                      <a16:colId xmlns:a16="http://schemas.microsoft.com/office/drawing/2014/main" val="2588410257"/>
                    </a:ext>
                  </a:extLst>
                </a:gridCol>
                <a:gridCol w="2690766">
                  <a:extLst>
                    <a:ext uri="{9D8B030D-6E8A-4147-A177-3AD203B41FA5}">
                      <a16:colId xmlns:a16="http://schemas.microsoft.com/office/drawing/2014/main" val="145226703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Outcome, %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Dasa 50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Dasa 100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1" u="none" strike="noStrike" cap="none" normalizeH="0" baseline="0" dirty="0">
                          <a:ln>
                            <a:noFill/>
                          </a:ln>
                          <a:solidFill>
                            <a:schemeClr val="tx1"/>
                          </a:solidFill>
                          <a:effectLst/>
                          <a:latin typeface="Calibri" panose="020F0502020204030204" pitchFamily="34" charset="0"/>
                        </a:rPr>
                        <a:t>P </a:t>
                      </a:r>
                      <a:r>
                        <a:rPr kumimoji="0" lang="en-US" sz="2000" b="1" i="0" u="none" strike="noStrike" cap="none" normalizeH="0" baseline="0" dirty="0">
                          <a:ln>
                            <a:noFill/>
                          </a:ln>
                          <a:solidFill>
                            <a:schemeClr val="tx1"/>
                          </a:solidFill>
                          <a:effectLst/>
                          <a:latin typeface="Calibri" panose="020F0502020204030204" pitchFamily="34" charset="0"/>
                        </a:rPr>
                        <a:t>Value</a:t>
                      </a:r>
                      <a:endParaRPr kumimoji="0" lang="en-US" sz="20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36-mo CCyR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36-mo MMR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36-mo MR.4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36-mo MR4.5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bl>
          </a:graphicData>
        </a:graphic>
      </p:graphicFrame>
      <p:sp>
        <p:nvSpPr>
          <p:cNvPr id="11" name="Text Box 15">
            <a:extLst>
              <a:ext uri="{FF2B5EF4-FFF2-40B4-BE49-F238E27FC236}">
                <a16:creationId xmlns:a16="http://schemas.microsoft.com/office/drawing/2014/main" id="{1D79C8DB-4130-B640-BDDB-C486E0746AAD}"/>
              </a:ext>
            </a:extLst>
          </p:cNvPr>
          <p:cNvSpPr txBox="1">
            <a:spLocks noChangeArrowheads="1"/>
          </p:cNvSpPr>
          <p:nvPr/>
        </p:nvSpPr>
        <p:spPr bwMode="auto">
          <a:xfrm>
            <a:off x="412750" y="6388915"/>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Sasaki. ASH 2021. Abstr 631. </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12B42C39-4579-CE47-B303-619DA1EAB374}"/>
              </a:ext>
            </a:extLst>
          </p:cNvPr>
          <p:cNvGraphicFramePr>
            <a:graphicFrameLocks/>
          </p:cNvGraphicFramePr>
          <p:nvPr>
            <p:extLst>
              <p:ext uri="{D42A27DB-BD31-4B8C-83A1-F6EECF244321}">
                <p14:modId xmlns:p14="http://schemas.microsoft.com/office/powerpoint/2010/main" val="3845175880"/>
              </p:ext>
            </p:extLst>
          </p:nvPr>
        </p:nvGraphicFramePr>
        <p:xfrm>
          <a:off x="719138" y="1606522"/>
          <a:ext cx="10763064" cy="1981280"/>
        </p:xfrm>
        <a:graphic>
          <a:graphicData uri="http://schemas.openxmlformats.org/drawingml/2006/table">
            <a:tbl>
              <a:tblPr/>
              <a:tblGrid>
                <a:gridCol w="2690766">
                  <a:extLst>
                    <a:ext uri="{9D8B030D-6E8A-4147-A177-3AD203B41FA5}">
                      <a16:colId xmlns:a16="http://schemas.microsoft.com/office/drawing/2014/main" val="20000"/>
                    </a:ext>
                  </a:extLst>
                </a:gridCol>
                <a:gridCol w="2690766">
                  <a:extLst>
                    <a:ext uri="{9D8B030D-6E8A-4147-A177-3AD203B41FA5}">
                      <a16:colId xmlns:a16="http://schemas.microsoft.com/office/drawing/2014/main" val="2257702613"/>
                    </a:ext>
                  </a:extLst>
                </a:gridCol>
                <a:gridCol w="2690766">
                  <a:extLst>
                    <a:ext uri="{9D8B030D-6E8A-4147-A177-3AD203B41FA5}">
                      <a16:colId xmlns:a16="http://schemas.microsoft.com/office/drawing/2014/main" val="2588410257"/>
                    </a:ext>
                  </a:extLst>
                </a:gridCol>
                <a:gridCol w="2690766">
                  <a:extLst>
                    <a:ext uri="{9D8B030D-6E8A-4147-A177-3AD203B41FA5}">
                      <a16:colId xmlns:a16="http://schemas.microsoft.com/office/drawing/2014/main" val="145226703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Outcome,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Dasa 50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Dasa 100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1" u="none" strike="noStrike" cap="none" normalizeH="0" baseline="0" dirty="0">
                          <a:ln>
                            <a:noFill/>
                          </a:ln>
                          <a:solidFill>
                            <a:schemeClr val="tx1"/>
                          </a:solidFill>
                          <a:effectLst/>
                          <a:latin typeface="Calibri" panose="020F0502020204030204" pitchFamily="34" charset="0"/>
                        </a:rPr>
                        <a:t>P </a:t>
                      </a:r>
                      <a:r>
                        <a:rPr kumimoji="0" lang="en-US" sz="2000" b="1" i="0" u="none" strike="noStrike" cap="none" normalizeH="0" baseline="0" dirty="0">
                          <a:ln>
                            <a:noFill/>
                          </a:ln>
                          <a:solidFill>
                            <a:schemeClr val="tx1"/>
                          </a:solidFill>
                          <a:effectLst/>
                          <a:latin typeface="Calibri" panose="020F0502020204030204" pitchFamily="34" charset="0"/>
                        </a:rPr>
                        <a:t>Value</a:t>
                      </a:r>
                      <a:endParaRPr kumimoji="0" lang="en-US" sz="20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4-yr FFS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89 (80.9-97.2)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77 (67.7-86.7)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4-yr EFS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95 (88.7-100)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92 (86.4-98.4)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4-yr TFS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100 (100-100)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100 (100-100)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4-yr 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 (93.4-100)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96 (91.9-100)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bl>
          </a:graphicData>
        </a:graphic>
      </p:graphicFrame>
      <p:sp>
        <p:nvSpPr>
          <p:cNvPr id="13" name="Content Placeholder 2">
            <a:extLst>
              <a:ext uri="{FF2B5EF4-FFF2-40B4-BE49-F238E27FC236}">
                <a16:creationId xmlns:a16="http://schemas.microsoft.com/office/drawing/2014/main" id="{A636D14C-E4B9-D749-92A4-F3DA2012E9B4}"/>
              </a:ext>
            </a:extLst>
          </p:cNvPr>
          <p:cNvSpPr>
            <a:spLocks noGrp="1"/>
          </p:cNvSpPr>
          <p:nvPr>
            <p:ph idx="1"/>
          </p:nvPr>
        </p:nvSpPr>
        <p:spPr>
          <a:xfrm>
            <a:off x="604673" y="5897813"/>
            <a:ext cx="10877529" cy="517103"/>
          </a:xfrm>
        </p:spPr>
        <p:txBody>
          <a:bodyPr/>
          <a:lstStyle/>
          <a:p>
            <a:r>
              <a:rPr lang="en-US" sz="2000" dirty="0"/>
              <a:t>Median follow-up dasa 50 mg and dasa 100 mg: 48 mo vs 131 mo</a:t>
            </a:r>
          </a:p>
        </p:txBody>
      </p:sp>
    </p:spTree>
    <p:extLst>
      <p:ext uri="{BB962C8B-B14F-4D97-AF65-F5344CB8AC3E}">
        <p14:creationId xmlns:p14="http://schemas.microsoft.com/office/powerpoint/2010/main" val="45522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a:t>
            </a:r>
            <a:br>
              <a:rPr lang="en-US" dirty="0"/>
            </a:br>
            <a:r>
              <a:rPr lang="en-US" dirty="0"/>
              <a:t>Safety (Postmatched Groups)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680137169"/>
              </p:ext>
            </p:extLst>
          </p:nvPr>
        </p:nvGraphicFramePr>
        <p:xfrm>
          <a:off x="719322" y="1606550"/>
          <a:ext cx="10763066" cy="3688256"/>
        </p:xfrm>
        <a:graphic>
          <a:graphicData uri="http://schemas.openxmlformats.org/drawingml/2006/table">
            <a:tbl>
              <a:tblPr/>
              <a:tblGrid>
                <a:gridCol w="2863993">
                  <a:extLst>
                    <a:ext uri="{9D8B030D-6E8A-4147-A177-3AD203B41FA5}">
                      <a16:colId xmlns:a16="http://schemas.microsoft.com/office/drawing/2014/main" val="20000"/>
                    </a:ext>
                  </a:extLst>
                </a:gridCol>
                <a:gridCol w="2259603">
                  <a:extLst>
                    <a:ext uri="{9D8B030D-6E8A-4147-A177-3AD203B41FA5}">
                      <a16:colId xmlns:a16="http://schemas.microsoft.com/office/drawing/2014/main" val="20001"/>
                    </a:ext>
                  </a:extLst>
                </a:gridCol>
                <a:gridCol w="1402881">
                  <a:extLst>
                    <a:ext uri="{9D8B030D-6E8A-4147-A177-3AD203B41FA5}">
                      <a16:colId xmlns:a16="http://schemas.microsoft.com/office/drawing/2014/main" val="20004"/>
                    </a:ext>
                  </a:extLst>
                </a:gridCol>
                <a:gridCol w="1788406">
                  <a:extLst>
                    <a:ext uri="{9D8B030D-6E8A-4147-A177-3AD203B41FA5}">
                      <a16:colId xmlns:a16="http://schemas.microsoft.com/office/drawing/2014/main" val="955299155"/>
                    </a:ext>
                  </a:extLst>
                </a:gridCol>
                <a:gridCol w="1317208">
                  <a:extLst>
                    <a:ext uri="{9D8B030D-6E8A-4147-A177-3AD203B41FA5}">
                      <a16:colId xmlns:a16="http://schemas.microsoft.com/office/drawing/2014/main" val="2519323070"/>
                    </a:ext>
                  </a:extLst>
                </a:gridCol>
                <a:gridCol w="1130975">
                  <a:extLst>
                    <a:ext uri="{9D8B030D-6E8A-4147-A177-3AD203B41FA5}">
                      <a16:colId xmlns:a16="http://schemas.microsoft.com/office/drawing/2014/main" val="3091385942"/>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Dasa 50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Dasa 100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1" u="none" strike="noStrike" cap="none" normalizeH="0" baseline="0" dirty="0">
                          <a:ln>
                            <a:noFill/>
                          </a:ln>
                          <a:solidFill>
                            <a:schemeClr val="tx1"/>
                          </a:solidFill>
                          <a:effectLst/>
                          <a:latin typeface="Calibri" panose="020F0502020204030204" pitchFamily="34" charset="0"/>
                        </a:rPr>
                        <a:t>P </a:t>
                      </a:r>
                      <a:r>
                        <a:rPr kumimoji="0" lang="en-US" sz="1600" b="1" i="0" u="none" strike="noStrike" cap="none" normalizeH="0" baseline="0" dirty="0">
                          <a:ln>
                            <a:noFill/>
                          </a:ln>
                          <a:solidFill>
                            <a:schemeClr val="tx1"/>
                          </a:solidFill>
                          <a:effectLst/>
                          <a:latin typeface="Calibri" panose="020F0502020204030204" pitchFamily="34" charset="0"/>
                        </a:rPr>
                        <a:t>Value</a:t>
                      </a:r>
                      <a:endParaRPr kumimoji="0" lang="en-US" sz="16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56900556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Hemoglobin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Hyperbilirubinemia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3286844"/>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Alanine transaminase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96986985"/>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Alkaline phosphatase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97053278"/>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Creatinine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13392178"/>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Pleural effusions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77562151"/>
                  </a:ext>
                </a:extLst>
              </a:tr>
            </a:tbl>
          </a:graphicData>
        </a:graphic>
      </p:graphicFrame>
      <p:sp>
        <p:nvSpPr>
          <p:cNvPr id="11" name="Text Box 15">
            <a:extLst>
              <a:ext uri="{FF2B5EF4-FFF2-40B4-BE49-F238E27FC236}">
                <a16:creationId xmlns:a16="http://schemas.microsoft.com/office/drawing/2014/main" id="{1D79C8DB-4130-B640-BDDB-C486E0746AAD}"/>
              </a:ext>
            </a:extLst>
          </p:cNvPr>
          <p:cNvSpPr txBox="1">
            <a:spLocks noChangeArrowheads="1"/>
          </p:cNvSpPr>
          <p:nvPr/>
        </p:nvSpPr>
        <p:spPr bwMode="auto">
          <a:xfrm>
            <a:off x="412750" y="6364201"/>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Sasaki. ASH 2021. Abstr 631.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397748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Dose Within </a:t>
            </a:r>
            <a:br>
              <a:rPr lang="en-US" dirty="0"/>
            </a:br>
            <a:r>
              <a:rPr lang="en-US" dirty="0"/>
              <a:t>12 Mo of Treatment (Postmatched Groups)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585088771"/>
              </p:ext>
            </p:extLst>
          </p:nvPr>
        </p:nvGraphicFramePr>
        <p:xfrm>
          <a:off x="719323" y="1611108"/>
          <a:ext cx="10763065" cy="4389248"/>
        </p:xfrm>
        <a:graphic>
          <a:graphicData uri="http://schemas.openxmlformats.org/drawingml/2006/table">
            <a:tbl>
              <a:tblPr/>
              <a:tblGrid>
                <a:gridCol w="5950832">
                  <a:extLst>
                    <a:ext uri="{9D8B030D-6E8A-4147-A177-3AD203B41FA5}">
                      <a16:colId xmlns:a16="http://schemas.microsoft.com/office/drawing/2014/main" val="20000"/>
                    </a:ext>
                  </a:extLst>
                </a:gridCol>
                <a:gridCol w="2309392">
                  <a:extLst>
                    <a:ext uri="{9D8B030D-6E8A-4147-A177-3AD203B41FA5}">
                      <a16:colId xmlns:a16="http://schemas.microsoft.com/office/drawing/2014/main" val="2257702613"/>
                    </a:ext>
                  </a:extLst>
                </a:gridCol>
                <a:gridCol w="2502841">
                  <a:extLst>
                    <a:ext uri="{9D8B030D-6E8A-4147-A177-3AD203B41FA5}">
                      <a16:colId xmlns:a16="http://schemas.microsoft.com/office/drawing/2014/main" val="2588410257"/>
                    </a:ext>
                  </a:extLst>
                </a:gridCol>
              </a:tblGrid>
              <a:tr h="2023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Variable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Dasa 50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Dasa 100 mg (n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023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Discontinued TKI therapy within 12 mo of treatment,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26462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Dose at 12 mo of treatment,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mg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mg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mg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mg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mg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80 mg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100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 (94)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023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Mean dose at 12 mo,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023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Dose escalation within 12 mo,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r h="202348">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Dose interruptions within 12 mo,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525"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525"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3286844"/>
                  </a:ext>
                </a:extLst>
              </a:tr>
              <a:tr h="202348">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to first interruption within 12 mo,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9525"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(16-47)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9525"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(1-350)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96986985"/>
                  </a:ext>
                </a:extLst>
              </a:tr>
              <a:tr h="202348">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Duration of first interruption,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525"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(7-22)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525"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97053278"/>
                  </a:ext>
                </a:extLst>
              </a:tr>
            </a:tbl>
          </a:graphicData>
        </a:graphic>
      </p:graphicFrame>
      <p:sp>
        <p:nvSpPr>
          <p:cNvPr id="11" name="Text Box 15">
            <a:extLst>
              <a:ext uri="{FF2B5EF4-FFF2-40B4-BE49-F238E27FC236}">
                <a16:creationId xmlns:a16="http://schemas.microsoft.com/office/drawing/2014/main" id="{1D79C8DB-4130-B640-BDDB-C486E0746AAD}"/>
              </a:ext>
            </a:extLst>
          </p:cNvPr>
          <p:cNvSpPr txBox="1">
            <a:spLocks noChangeArrowheads="1"/>
          </p:cNvSpPr>
          <p:nvPr/>
        </p:nvSpPr>
        <p:spPr bwMode="auto">
          <a:xfrm>
            <a:off x="412750" y="6388915"/>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Sasaki. ASH 2021. Abstr 631.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03593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Low-Dose Dasatinib in CP-CML: </a:t>
            </a:r>
            <a:br>
              <a:rPr lang="en-US" dirty="0"/>
            </a:br>
            <a:r>
              <a:rPr lang="en-US" dirty="0"/>
              <a:t>Investigators’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7"/>
            <a:ext cx="10877529" cy="4650686"/>
          </a:xfrm>
        </p:spPr>
        <p:txBody>
          <a:bodyPr/>
          <a:lstStyle/>
          <a:p>
            <a:r>
              <a:rPr lang="en-US" sz="2400" dirty="0"/>
              <a:t>In patients with newly diagnosed CP-CML, propensity score analysis showed comparable efficacy with low-dose dasatinib vs standard-dose dasatinib</a:t>
            </a:r>
          </a:p>
          <a:p>
            <a:pPr lvl="1"/>
            <a:r>
              <a:rPr lang="en-US" sz="2200" dirty="0"/>
              <a:t>4-yr OS &gt;95% with both approaches</a:t>
            </a:r>
          </a:p>
          <a:p>
            <a:pPr lvl="1"/>
            <a:r>
              <a:rPr lang="en-US" sz="2200" dirty="0"/>
              <a:t>Investigators suggest caution in extending results to high-risk disease</a:t>
            </a:r>
          </a:p>
          <a:p>
            <a:r>
              <a:rPr lang="en-US" sz="2400" dirty="0"/>
              <a:t>Less intolerance with low-dose dasatinib, potentially allowing combination therapy and thus higher CMR and TFR rates</a:t>
            </a:r>
          </a:p>
        </p:txBody>
      </p:sp>
      <p:sp>
        <p:nvSpPr>
          <p:cNvPr id="12" name="Text Box 15">
            <a:extLst>
              <a:ext uri="{FF2B5EF4-FFF2-40B4-BE49-F238E27FC236}">
                <a16:creationId xmlns:a16="http://schemas.microsoft.com/office/drawing/2014/main" id="{CB452BA3-6168-5842-BF12-7790CD1BBFB7}"/>
              </a:ext>
            </a:extLst>
          </p:cNvPr>
          <p:cNvSpPr txBox="1">
            <a:spLocks noChangeArrowheads="1"/>
          </p:cNvSpPr>
          <p:nvPr/>
        </p:nvSpPr>
        <p:spPr bwMode="auto">
          <a:xfrm>
            <a:off x="412750" y="6388915"/>
            <a:ext cx="906578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Sasaki. ASH 2021. Abstr 631.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2803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56M7VY3CDVN5-1400736011-2</_dlc_DocId>
    <_dlc_DocIdUrl xmlns="d54cbe69-32bd-412a-b004-9152f949605e">
      <Url>https://intranet.clinicaloptions.com/mews/oncology/ONC_2021_ASH_CF_(PRP4549)/LEUK_631_Sasaki/_layouts/15/DocIdRedir.aspx?ID=56M7VY3CDVN5-1400736011-2</Url>
      <Description>56M7VY3CDVN5-1400736011-2</Description>
    </_dlc_DocIdUrl>
    <Document_x0020_Category xmlns="7641166c-81b5-48b7-8dc5-ab0bf8be86c9">Conference Capsule Slides</Document_x0020_Categor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ct:contentTypeSchema xmlns:ct="http://schemas.microsoft.com/office/2006/metadata/contentType" xmlns:ma="http://schemas.microsoft.com/office/2006/metadata/properties/metaAttributes" ct:_="" ma:_="" ma:contentTypeName="Document" ma:contentTypeID="0x0101005FCFBE7CCF0BCC4394282AF8E29A22CD" ma:contentTypeVersion="1" ma:contentTypeDescription="Create a new document." ma:contentTypeScope="" ma:versionID="5657b498f2f3cc31e4463b15a64b058a">
  <xsd:schema xmlns:xsd="http://www.w3.org/2001/XMLSchema" xmlns:xs="http://www.w3.org/2001/XMLSchema" xmlns:p="http://schemas.microsoft.com/office/2006/metadata/properties" xmlns:ns2="d54cbe69-32bd-412a-b004-9152f949605e" xmlns:ns3="7641166c-81b5-48b7-8dc5-ab0bf8be86c9" targetNamespace="http://schemas.microsoft.com/office/2006/metadata/properties" ma:root="true" ma:fieldsID="af933c83c49004896b0bc9f9ef3986a8" ns2:_="" ns3:_="">
    <xsd:import namespace="d54cbe69-32bd-412a-b004-9152f949605e"/>
    <xsd:import namespace="7641166c-81b5-48b7-8dc5-ab0bf8be86c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641166c-81b5-48b7-8dc5-ab0bf8be86c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5BA55BC3-5A03-47C2-8EC3-D964C3B5E779}">
  <ds:schemaRefs>
    <ds:schemaRef ds:uri="d54cbe69-32bd-412a-b004-9152f949605e"/>
    <ds:schemaRef ds:uri="http://schemas.microsoft.com/office/2006/documentManagement/types"/>
    <ds:schemaRef ds:uri="http://schemas.openxmlformats.org/package/2006/metadata/core-properties"/>
    <ds:schemaRef ds:uri="http://purl.org/dc/elements/1.1/"/>
    <ds:schemaRef ds:uri="7641166c-81b5-48b7-8dc5-ab0bf8be86c9"/>
    <ds:schemaRef ds:uri="http://schemas.microsoft.com/office/infopath/2007/PartnerControls"/>
    <ds:schemaRef ds:uri="http://purl.org/dc/terms/"/>
    <ds:schemaRef ds:uri="http://schemas.microsoft.com/office/2006/metadata/properties"/>
    <ds:schemaRef ds:uri="http://www.w3.org/XML/1998/namespace"/>
    <ds:schemaRef ds:uri="http://purl.org/dc/dcmitype/"/>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313E81AE-F7B1-4F6C-831B-915BB41819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641166c-81b5-48b7-8dc5-ab0bf8be86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6985</TotalTime>
  <Words>1795</Words>
  <Application>Microsoft Office PowerPoint</Application>
  <PresentationFormat>Widescreen</PresentationFormat>
  <Paragraphs>312</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4_2017_HTAA_Diabetes</vt:lpstr>
      <vt:lpstr>Low-Dose Dasatinib vs Standard-Dose  Dasatinib in Newly Diagnosed CP-CML:  A Propensity Score Analysis</vt:lpstr>
      <vt:lpstr>About These Slides</vt:lpstr>
      <vt:lpstr>Low-Dose Dasatinib in CP-CML: Background</vt:lpstr>
      <vt:lpstr>Low-Dose Dasatinib in CP-CML: Study Design</vt:lpstr>
      <vt:lpstr>Low-Dose Dasatinib in CP-CML: Baseline Characteristics</vt:lpstr>
      <vt:lpstr>Low-Dose Dasatinib in CP-CML: Outcomes</vt:lpstr>
      <vt:lpstr>Low-Dose Dasatinib in CP-CML:  Safety (Postmatched Groups)</vt:lpstr>
      <vt:lpstr>Low-Dose Dasatinib in CP-CML: Dose Within  12 Mo of Treatment (Postmatched Groups)</vt:lpstr>
      <vt:lpstr>Low-Dose Dasatinib in CP-CML: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Low-Dose Dasatinib vs Standard-Dose Dasatinib in Newly Diagnosed CP-CML: A Propensity Score Analysis</dc:title>
  <dc:creator>Preferred User</dc:creator>
  <cp:lastModifiedBy>Jessica Buckley</cp:lastModifiedBy>
  <cp:revision>780</cp:revision>
  <cp:lastPrinted>2016-09-26T20:21:49Z</cp:lastPrinted>
  <dcterms:created xsi:type="dcterms:W3CDTF">2005-05-27T15:08:01Z</dcterms:created>
  <dcterms:modified xsi:type="dcterms:W3CDTF">2021-12-21T15:03:03Z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63bbea27-4dbb-4161-91dd-e729e804a2d6</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0x0101005FCFBE7CCF0BCC4394282AF8E29A22CD</vt:lpwstr>
  </property>
</Properties>
</file>