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563" r:id="rId5"/>
    <p:sldId id="558" r:id="rId6"/>
    <p:sldId id="559" r:id="rId7"/>
    <p:sldId id="561" r:id="rId8"/>
    <p:sldId id="548" r:id="rId9"/>
    <p:sldId id="565" r:id="rId10"/>
    <p:sldId id="568" r:id="rId11"/>
    <p:sldId id="550" r:id="rId12"/>
    <p:sldId id="566" r:id="rId13"/>
    <p:sldId id="567" r:id="rId14"/>
    <p:sldId id="552" r:id="rId15"/>
    <p:sldId id="5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A9440F-B7C5-42F6-6D06-73163063AE8E}" name="Timothy Quill" initials="TQ" userId="S::tquill@clinicaloptions.com::b1dc6efb-2995-45e7-a306-57a2c67aa886" providerId="AD"/>
  <p188:author id="{972A5634-05AC-0A25-402E-704F422DEE53}" name="Microsoft Office User" initials="MOU" userId="7f477e4fbbf2c6c6" providerId="Windows Live"/>
  <p188:author id="{64B07C39-1D90-5FAD-6D40-8892F55FDE24}" name="Jennifer Eimers" initials="JE" userId="S::jeimers@clinicaloptions.com::e496f3f7-6a48-4339-9b0c-9f426a43f948" providerId="AD"/>
  <p188:author id="{2F200393-ED36-E9BE-3873-EDE6BA0765C4}" name="Megan Cartwright" initials="MC" userId="S::mcartwright@clinicaloptions.com::aaeaf566-570c-41b1-9c90-11c8d9ac162b" providerId="AD"/>
  <p188:author id="{97AD4CA0-9528-8830-4168-1C1B27696414}" name="Kristen Rosenthal" initials="KR" userId="S::krosenthal@clinicaloptions.com::67a58a6d-22ff-4b03-8f01-10ea3f44af5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2" name="Megan Capel" initials="MC" lastIdx="6" clrIdx="1"/>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4" name="Timothy Quill" initials="TQ" lastIdx="2" clrIdx="3">
    <p:extLst>
      <p:ext uri="{19B8F6BF-5375-455C-9EA6-DF929625EA0E}">
        <p15:presenceInfo xmlns:p15="http://schemas.microsoft.com/office/powerpoint/2012/main" userId="S::tquill@clinicaloptions.com::b1dc6efb-2995-45e7-a306-57a2c67aa886"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B838D4-9834-476B-BD49-E95A504D630F}" v="427" dt="2024-06-04T00:18:12.501"/>
    <p1510:client id="{62E0AD8F-29D3-4BD4-8C1C-189EA7AE6977}" v="684" dt="2024-06-04T20:22:42.142"/>
    <p1510:client id="{8CB9C51C-47AB-45E9-B84D-6AAB5D608643}" v="48" dt="2024-06-04T16:31:44.780"/>
    <p1510:client id="{F0783585-BDA7-43C1-970D-391A64F4BAA6}" v="62" dt="2024-06-04T19:08:21.1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0" autoAdjust="0"/>
    <p:restoredTop sz="87541" autoAdjust="0"/>
  </p:normalViewPr>
  <p:slideViewPr>
    <p:cSldViewPr snapToGrid="0">
      <p:cViewPr varScale="1">
        <p:scale>
          <a:sx n="86" d="100"/>
          <a:sy n="86" d="100"/>
        </p:scale>
        <p:origin x="33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t>
            </a:r>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a:p>
        </p:txBody>
      </p:sp>
    </p:spTree>
    <p:extLst>
      <p:ext uri="{BB962C8B-B14F-4D97-AF65-F5344CB8AC3E}">
        <p14:creationId xmlns:p14="http://schemas.microsoft.com/office/powerpoint/2010/main" val="2065430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CRT, chemoradiotherapy; NSCLC, non-small-cell lung cancer; OS, overall survival; PD, progressive disease; PFS, progression-free survival; TKI, tyrosine kinase inhibitor.</a:t>
            </a:r>
          </a:p>
          <a:p>
            <a:endParaRPr lang="en-US" i="1"/>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a:p>
        </p:txBody>
      </p:sp>
    </p:spTree>
    <p:extLst>
      <p:ext uri="{BB962C8B-B14F-4D97-AF65-F5344CB8AC3E}">
        <p14:creationId xmlns:p14="http://schemas.microsoft.com/office/powerpoint/2010/main" val="2238488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a:t>BICR, blinded independent central review; BL, baseline; CNS, central nervous system; CRT, chemoradiotherapy; d/c, discontinuation; DoR, duration of response; HRQoL, health-related quality of life; NSCLC, non-small-cell lung cancer; ORR, objective response rate; OS, overall survival; PD, progressive disease; PFS, progression-free survival; PS, performance status; RECIST; Response Evaluation Criteria in Solid Tumors.</a:t>
            </a:r>
            <a:endParaRPr lang="en-US" b="0" i="0"/>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a:p>
        </p:txBody>
      </p:sp>
    </p:spTree>
    <p:extLst>
      <p:ext uri="{BB962C8B-B14F-4D97-AF65-F5344CB8AC3E}">
        <p14:creationId xmlns:p14="http://schemas.microsoft.com/office/powerpoint/2010/main" val="383728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latin typeface="+mn-lt"/>
                <a:cs typeface="Arial" panose="020B0604020202020204" pitchFamily="34" charset="0"/>
              </a:rPr>
              <a:t>AE, adverse event; PD, progressive disease; tx, treatment.</a:t>
            </a:r>
          </a:p>
          <a:p>
            <a:endParaRPr lang="en-US"/>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a:p>
        </p:txBody>
      </p:sp>
    </p:spTree>
    <p:extLst>
      <p:ext uri="{BB962C8B-B14F-4D97-AF65-F5344CB8AC3E}">
        <p14:creationId xmlns:p14="http://schemas.microsoft.com/office/powerpoint/2010/main" val="2400360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a:t>AJCC, American Joint Committee on Cancer; CRT, chemoradiotherapy; PS, performance status; SD, standard deviation; UICC, Union for International Cancer Control.</a:t>
            </a:r>
            <a:endParaRPr lang="en-US" b="0"/>
          </a:p>
        </p:txBody>
      </p:sp>
      <p:sp>
        <p:nvSpPr>
          <p:cNvPr id="4" name="Slide Number Placeholder 3"/>
          <p:cNvSpPr>
            <a:spLocks noGrp="1"/>
          </p:cNvSpPr>
          <p:nvPr>
            <p:ph type="sldNum" sz="quarter" idx="5"/>
          </p:nvPr>
        </p:nvSpPr>
        <p:spPr/>
        <p:txBody>
          <a:bodyPr/>
          <a:lstStyle/>
          <a:p>
            <a:fld id="{1C788DBE-8FB8-49F7-A478-A52A085B60B0}" type="slidenum">
              <a:rPr lang="en-US" smtClean="0"/>
              <a:t>6</a:t>
            </a:fld>
            <a:endParaRPr lang="en-US"/>
          </a:p>
        </p:txBody>
      </p:sp>
    </p:spTree>
    <p:extLst>
      <p:ext uri="{BB962C8B-B14F-4D97-AF65-F5344CB8AC3E}">
        <p14:creationId xmlns:p14="http://schemas.microsoft.com/office/powerpoint/2010/main" val="3224356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BICR, blinded independent central review; NC, not calculable; PFS, progression-free survival. </a:t>
            </a:r>
          </a:p>
        </p:txBody>
      </p:sp>
      <p:sp>
        <p:nvSpPr>
          <p:cNvPr id="4" name="Slide Number Placeholder 3"/>
          <p:cNvSpPr>
            <a:spLocks noGrp="1"/>
          </p:cNvSpPr>
          <p:nvPr>
            <p:ph type="sldNum" sz="quarter" idx="5"/>
          </p:nvPr>
        </p:nvSpPr>
        <p:spPr/>
        <p:txBody>
          <a:bodyPr/>
          <a:lstStyle/>
          <a:p>
            <a:fld id="{1C788DBE-8FB8-49F7-A478-A52A085B60B0}" type="slidenum">
              <a:rPr lang="en-US" smtClean="0"/>
              <a:t>7</a:t>
            </a:fld>
            <a:endParaRPr lang="en-US"/>
          </a:p>
        </p:txBody>
      </p:sp>
    </p:spTree>
    <p:extLst>
      <p:ext uri="{BB962C8B-B14F-4D97-AF65-F5344CB8AC3E}">
        <p14:creationId xmlns:p14="http://schemas.microsoft.com/office/powerpoint/2010/main" val="1785713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CR, complete response; DCR, disease control rate; DoR, duration of response; NC, not calculable; ORR, objective response rate; OS, overall survival; PD, progressive disease; PR, partial response; SD, stable disease.</a:t>
            </a:r>
            <a:endParaRPr lang="en-US"/>
          </a:p>
        </p:txBody>
      </p:sp>
      <p:sp>
        <p:nvSpPr>
          <p:cNvPr id="4" name="Slide Number Placeholder 3"/>
          <p:cNvSpPr>
            <a:spLocks noGrp="1"/>
          </p:cNvSpPr>
          <p:nvPr>
            <p:ph type="sldNum" sz="quarter" idx="5"/>
          </p:nvPr>
        </p:nvSpPr>
        <p:spPr/>
        <p:txBody>
          <a:bodyPr/>
          <a:lstStyle/>
          <a:p>
            <a:fld id="{1C788DBE-8FB8-49F7-A478-A52A085B60B0}" type="slidenum">
              <a:rPr lang="en-US" smtClean="0"/>
              <a:t>8</a:t>
            </a:fld>
            <a:endParaRPr lang="en-US"/>
          </a:p>
        </p:txBody>
      </p:sp>
    </p:spTree>
    <p:extLst>
      <p:ext uri="{BB962C8B-B14F-4D97-AF65-F5344CB8AC3E}">
        <p14:creationId xmlns:p14="http://schemas.microsoft.com/office/powerpoint/2010/main" val="2330843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 tx, treatment.</a:t>
            </a:r>
          </a:p>
        </p:txBody>
      </p:sp>
      <p:sp>
        <p:nvSpPr>
          <p:cNvPr id="4" name="Slide Number Placeholder 3"/>
          <p:cNvSpPr>
            <a:spLocks noGrp="1"/>
          </p:cNvSpPr>
          <p:nvPr>
            <p:ph type="sldNum" sz="quarter" idx="5"/>
          </p:nvPr>
        </p:nvSpPr>
        <p:spPr/>
        <p:txBody>
          <a:bodyPr/>
          <a:lstStyle/>
          <a:p>
            <a:fld id="{1C788DBE-8FB8-49F7-A478-A52A085B60B0}" type="slidenum">
              <a:rPr lang="en-US" smtClean="0"/>
              <a:t>9</a:t>
            </a:fld>
            <a:endParaRPr lang="en-US"/>
          </a:p>
        </p:txBody>
      </p:sp>
    </p:spTree>
    <p:extLst>
      <p:ext uri="{BB962C8B-B14F-4D97-AF65-F5344CB8AC3E}">
        <p14:creationId xmlns:p14="http://schemas.microsoft.com/office/powerpoint/2010/main" val="2609505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 ILD, interstitial lung disease; WBC, white blood cells.</a:t>
            </a:r>
            <a:endParaRPr lang="en-US"/>
          </a:p>
        </p:txBody>
      </p:sp>
      <p:sp>
        <p:nvSpPr>
          <p:cNvPr id="4" name="Slide Number Placeholder 3"/>
          <p:cNvSpPr>
            <a:spLocks noGrp="1"/>
          </p:cNvSpPr>
          <p:nvPr>
            <p:ph type="sldNum" sz="quarter" idx="5"/>
          </p:nvPr>
        </p:nvSpPr>
        <p:spPr/>
        <p:txBody>
          <a:bodyPr/>
          <a:lstStyle/>
          <a:p>
            <a:fld id="{1C788DBE-8FB8-49F7-A478-A52A085B60B0}" type="slidenum">
              <a:rPr lang="en-US" smtClean="0"/>
              <a:t>10</a:t>
            </a:fld>
            <a:endParaRPr lang="en-US"/>
          </a:p>
        </p:txBody>
      </p:sp>
    </p:spTree>
    <p:extLst>
      <p:ext uri="{BB962C8B-B14F-4D97-AF65-F5344CB8AC3E}">
        <p14:creationId xmlns:p14="http://schemas.microsoft.com/office/powerpoint/2010/main" val="2644732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BICR, blinded independent central review; CRT, chemoradiotherapy; NSCLC, non-small-cell lung cancer; OS, overall survival; PD, progressive disease; PFS, progression-free survival; SoC, standard of care.</a:t>
            </a:r>
            <a:endParaRPr lang="en-US" b="0"/>
          </a:p>
        </p:txBody>
      </p:sp>
      <p:sp>
        <p:nvSpPr>
          <p:cNvPr id="4" name="Slide Number Placeholder 3"/>
          <p:cNvSpPr>
            <a:spLocks noGrp="1"/>
          </p:cNvSpPr>
          <p:nvPr>
            <p:ph type="sldNum" sz="quarter" idx="5"/>
          </p:nvPr>
        </p:nvSpPr>
        <p:spPr/>
        <p:txBody>
          <a:bodyPr/>
          <a:lstStyle/>
          <a:p>
            <a:fld id="{1C788DBE-8FB8-49F7-A478-A52A085B60B0}" type="slidenum">
              <a:rPr lang="en-US" smtClean="0"/>
              <a:t>11</a:t>
            </a:fld>
            <a:endParaRPr lang="en-US"/>
          </a:p>
        </p:txBody>
      </p:sp>
    </p:spTree>
    <p:extLst>
      <p:ext uri="{BB962C8B-B14F-4D97-AF65-F5344CB8AC3E}">
        <p14:creationId xmlns:p14="http://schemas.microsoft.com/office/powerpoint/2010/main" val="40674272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a:t>LAURA: Phase III Trial of Osimertinib vs Placebo After Definitive Chemoradiotherapy in Unresectable Stage III </a:t>
            </a:r>
            <a:r>
              <a:rPr lang="en-US" altLang="en-US" sz="4000" i="1"/>
              <a:t>EGFR</a:t>
            </a:r>
            <a:r>
              <a:rPr lang="en-US" altLang="en-US" sz="4000"/>
              <a:t>-Mutated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and </a:t>
            </a:r>
            <a:r>
              <a:rPr lang="en-US" sz="1200">
                <a:solidFill>
                  <a:srgbClr val="000000"/>
                </a:solidFill>
                <a:latin typeface="Calibri" panose="020F0502020204030204" pitchFamily="34" charset="0"/>
                <a:cs typeface="Arial" panose="020B0604020202020204" pitchFamily="34" charset="0"/>
              </a:rPr>
              <a:t>Gilead Sciences, Inc</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a:ln>
                  <a:noFill/>
                </a:ln>
                <a:solidFill>
                  <a:srgbClr val="455560"/>
                </a:solidFill>
                <a:effectLst/>
                <a:uLnTx/>
                <a:uFillTx/>
                <a:latin typeface="Calibri"/>
                <a:ea typeface="+mn-ea"/>
                <a:cs typeface="Calibri"/>
              </a:rPr>
              <a:t>of the </a:t>
            </a:r>
            <a:r>
              <a:rPr kumimoji="0" lang="en-US" sz="1600" b="0" i="1" u="none" strike="noStrike" kern="0" cap="none" spc="0" normalizeH="0" baseline="0" noProof="0">
                <a:ln>
                  <a:noFill/>
                </a:ln>
                <a:solidFill>
                  <a:srgbClr val="455560"/>
                </a:solidFill>
                <a:effectLst/>
                <a:uLnTx/>
                <a:uFillTx/>
                <a:latin typeface="Calibri"/>
                <a:ea typeface="+mn-ea"/>
                <a:cs typeface="Calibri"/>
              </a:rPr>
              <a:t>2024</a:t>
            </a:r>
            <a:r>
              <a:rPr kumimoji="0" lang="en-US" sz="1600" b="0" i="0" u="none" strike="noStrike" kern="0" cap="none" spc="0" normalizeH="0" baseline="0" noProof="0">
                <a:ln>
                  <a:noFill/>
                </a:ln>
                <a:solidFill>
                  <a:srgbClr val="455560"/>
                </a:solidFill>
                <a:effectLst/>
                <a:uLnTx/>
                <a:uFillTx/>
                <a:latin typeface="Calibri"/>
                <a:ea typeface="+mn-ea"/>
                <a:cs typeface="Calibri"/>
              </a:rPr>
              <a:t> </a:t>
            </a:r>
            <a:r>
              <a:rPr kumimoji="0" lang="en-US" sz="1600" b="0" i="1" u="none" strike="noStrike" kern="0" cap="none" spc="0" normalizeH="0" baseline="0" noProof="0">
                <a:ln>
                  <a:noFill/>
                </a:ln>
                <a:solidFill>
                  <a:srgbClr val="455560"/>
                </a:solidFill>
                <a:effectLst/>
                <a:uLnTx/>
                <a:uFillTx/>
                <a:latin typeface="Calibri"/>
                <a:ea typeface="+mn-ea"/>
                <a:cs typeface="Calibri"/>
              </a:rPr>
              <a:t>American Society of Clinical Oncology Annual Meeting, May 31 - June 4, 2024</a:t>
            </a:r>
            <a:endParaRPr kumimoji="0" lang="en-US" altLang="en-US" sz="1600" b="0" i="0" u="none" strike="noStrike" kern="0" cap="none" spc="0" normalizeH="0" baseline="0" noProof="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extLst>
      <p:ext uri="{BB962C8B-B14F-4D97-AF65-F5344CB8AC3E}">
        <p14:creationId xmlns:p14="http://schemas.microsoft.com/office/powerpoint/2010/main" val="3914735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a:t>LAURA: </a:t>
            </a:r>
            <a:r>
              <a:rPr lang="en-US"/>
              <a:t>Background</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a:t>Consolidation durvalumab is standard of care following definitive CRT without PD in patients with unresectable stage III NSCLC based on phase III PACIFIC trial</a:t>
            </a:r>
            <a:r>
              <a:rPr lang="en-US" altLang="en-US" sz="2400" baseline="30000"/>
              <a:t>1,2</a:t>
            </a:r>
          </a:p>
          <a:p>
            <a:pPr lvl="1"/>
            <a:r>
              <a:rPr lang="en-US" altLang="en-US" sz="2200"/>
              <a:t>In post hoc analysis of </a:t>
            </a:r>
            <a:r>
              <a:rPr lang="en-US" altLang="en-US" sz="2200" i="1"/>
              <a:t>EGFR</a:t>
            </a:r>
            <a:r>
              <a:rPr lang="en-US" altLang="en-US" sz="2200"/>
              <a:t>-mutated subgroup, PFS and OS outcomes were comparable with consolidation durvalumab vs placebo</a:t>
            </a:r>
            <a:r>
              <a:rPr lang="en-US" altLang="en-US" sz="2200" baseline="30000"/>
              <a:t>3</a:t>
            </a:r>
          </a:p>
          <a:p>
            <a:r>
              <a:rPr lang="en-US" altLang="en-US" sz="2400"/>
              <a:t>No targeted therapies are currently approved by FDA for unresectable stage III </a:t>
            </a:r>
            <a:r>
              <a:rPr lang="en-US" altLang="en-US" sz="2400" i="1"/>
              <a:t>EGFR</a:t>
            </a:r>
            <a:r>
              <a:rPr lang="en-US" altLang="en-US" sz="2400"/>
              <a:t>-mutated</a:t>
            </a:r>
            <a:r>
              <a:rPr lang="en-US" altLang="en-US" sz="2400" i="1"/>
              <a:t> </a:t>
            </a:r>
            <a:r>
              <a:rPr lang="en-US" altLang="en-US" sz="2400"/>
              <a:t>NSCLC</a:t>
            </a:r>
            <a:r>
              <a:rPr lang="en-US" altLang="en-US" sz="2400" baseline="30000"/>
              <a:t>4</a:t>
            </a:r>
            <a:endParaRPr lang="en-US" altLang="en-US" sz="2400"/>
          </a:p>
          <a:p>
            <a:pPr lvl="1"/>
            <a:r>
              <a:rPr lang="en-US" altLang="en-US" sz="2200"/>
              <a:t>Data from phase II trial and retrospective real-world analyses suggest EGFR TKIs</a:t>
            </a:r>
            <a:br>
              <a:rPr lang="en-US" altLang="en-US" sz="2200"/>
            </a:br>
            <a:r>
              <a:rPr lang="en-US" altLang="en-US" sz="2200"/>
              <a:t>may be of benefit in this setting, but phase III data are lacking</a:t>
            </a:r>
            <a:r>
              <a:rPr lang="en-US" altLang="en-US" sz="2200" baseline="30000"/>
              <a:t>5-8</a:t>
            </a:r>
          </a:p>
          <a:p>
            <a:r>
              <a:rPr lang="en-US" altLang="en-US" sz="2400"/>
              <a:t>Current report presents primary analysis of phase III LAURA trial comparing </a:t>
            </a:r>
            <a:br>
              <a:rPr lang="en-US" altLang="en-US" sz="2400"/>
            </a:br>
            <a:r>
              <a:rPr lang="en-US" altLang="en-US" sz="2400"/>
              <a:t>efficacy and safety of osimertinib vs placebo in patients with unresectable </a:t>
            </a:r>
            <a:br>
              <a:rPr lang="en-US" altLang="en-US" sz="2400"/>
            </a:br>
            <a:r>
              <a:rPr lang="en-US" altLang="en-US" sz="2400"/>
              <a:t>stage III </a:t>
            </a:r>
            <a:r>
              <a:rPr lang="en-US" altLang="en-US" sz="2400" i="1"/>
              <a:t>EGFR</a:t>
            </a:r>
            <a:r>
              <a:rPr lang="en-US" altLang="en-US" sz="2400"/>
              <a:t>-mutated</a:t>
            </a:r>
            <a:r>
              <a:rPr lang="en-US" altLang="en-US" sz="2400" i="1"/>
              <a:t> </a:t>
            </a:r>
            <a:r>
              <a:rPr lang="en-US" altLang="en-US" sz="2400"/>
              <a:t>NSCLC and no PD during/after definitive CRT</a:t>
            </a:r>
            <a:r>
              <a:rPr lang="en-US" altLang="en-US" sz="2400" baseline="30000"/>
              <a:t>4,9</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8" y="6011546"/>
            <a:ext cx="107803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R="0" lvl="0" algn="l" defTabSz="914400" rtl="0" eaLnBrk="1" fontAlgn="base" latinLnBrk="0" hangingPunct="1">
              <a:lnSpc>
                <a:spcPct val="100000"/>
              </a:lnSpc>
              <a:spcBef>
                <a:spcPct val="0"/>
              </a:spcBef>
              <a:spcAft>
                <a:spcPct val="0"/>
              </a:spcAft>
              <a:buClrTx/>
              <a:buSz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1. Antonia. NEJM. 2017;377:1919. 2. NCCN. Clinical practice guidelines in oncology: non-smal</a:t>
            </a:r>
            <a:r>
              <a:rPr lang="en-US" altLang="en-US" sz="1200">
                <a:solidFill>
                  <a:srgbClr val="455560"/>
                </a:solidFill>
                <a:latin typeface="Calibri" panose="020F0502020204030204" pitchFamily="34" charset="0"/>
                <a:cs typeface="Arial" panose="020B0604020202020204" pitchFamily="34" charset="0"/>
              </a:rPr>
              <a:t>l cell lung cancer.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 v.5.2024. nccn.org. 3. Naidoo. T Thorac Oncol. 2023;18:657. 4. Ramalingam. ASCO 2024. Abstr LBA4. 5. Xing. Int J Rad Oncol Biol Phys. 2021;109:1349. 6. Sun. BMC Cancer. 2020;20:646. </a:t>
            </a:r>
            <a:br>
              <a:rPr lang="en-US" altLang="en-US" sz="1200">
                <a:solidFill>
                  <a:srgbClr val="455560"/>
                </a:solidFill>
                <a:latin typeface="Calibri" panose="020F0502020204030204" pitchFamily="34" charset="0"/>
                <a:cs typeface="Arial" panose="020B0604020202020204" pitchFamily="34" charset="0"/>
              </a:rPr>
            </a:b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7. Aredo. J Thorac Oncol. 2021;16:1030. 8. Tanaka. J Thorac Oncol. 2015;10:1720. 9. Lu. NEJM. 2024;[Epub].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877529" cy="40241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Tx/>
              <a:defRPr/>
            </a:pPr>
            <a:r>
              <a:rPr lang="en-US" sz="2400"/>
              <a:t>International, randomized, double-blind phase III trial (data cutoff: Jan 5, 2024)</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a:t>LAURA: Study Design</a:t>
            </a:r>
          </a:p>
        </p:txBody>
      </p:sp>
      <p:sp>
        <p:nvSpPr>
          <p:cNvPr id="4" name="Text Box 45">
            <a:extLst>
              <a:ext uri="{FF2B5EF4-FFF2-40B4-BE49-F238E27FC236}">
                <a16:creationId xmlns:a16="http://schemas.microsoft.com/office/drawing/2014/main" id="{9BBDB52D-8C5A-0E8B-2F47-41059E33D6E3}"/>
              </a:ext>
            </a:extLst>
          </p:cNvPr>
          <p:cNvSpPr txBox="1">
            <a:spLocks noChangeArrowheads="1"/>
          </p:cNvSpPr>
          <p:nvPr/>
        </p:nvSpPr>
        <p:spPr bwMode="auto">
          <a:xfrm>
            <a:off x="150671" y="2532861"/>
            <a:ext cx="3901980"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a:solidFill>
                  <a:srgbClr val="000000"/>
                </a:solidFill>
                <a:latin typeface="Calibri" panose="020F0502020204030204" pitchFamily="34" charset="0"/>
                <a:cs typeface="Arial" panose="020B0604020202020204" pitchFamily="34" charset="0"/>
              </a:rPr>
              <a:t>Patients with confirmed locally advanced, unresectable stage IIIA-C NSCLC with </a:t>
            </a:r>
            <a:r>
              <a:rPr lang="en-GB" altLang="en-US" sz="1800" i="1">
                <a:solidFill>
                  <a:srgbClr val="000000"/>
                </a:solidFill>
                <a:latin typeface="Calibri" panose="020F0502020204030204" pitchFamily="34" charset="0"/>
                <a:cs typeface="Arial" panose="020B0604020202020204" pitchFamily="34" charset="0"/>
              </a:rPr>
              <a:t>EGFR</a:t>
            </a:r>
            <a:r>
              <a:rPr lang="en-GB" altLang="en-US" sz="1800">
                <a:solidFill>
                  <a:srgbClr val="000000"/>
                </a:solidFill>
                <a:latin typeface="Calibri" panose="020F0502020204030204" pitchFamily="34" charset="0"/>
                <a:cs typeface="Arial" panose="020B0604020202020204" pitchFamily="34" charset="0"/>
              </a:rPr>
              <a:t> ex19del or L858R mutation; aged ≥18 yr (Japan: ≥20 yr); no PD during/after sequential or concurrent CRT with curative intent; CRT completed within 6 wk of randomization; WHO PS 0/1</a:t>
            </a:r>
            <a:endPar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rPr>
              <a:t>(N = 216)</a:t>
            </a: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endParaRPr>
          </a:p>
        </p:txBody>
      </p:sp>
      <p:sp>
        <p:nvSpPr>
          <p:cNvPr id="5" name="Rectangle 49">
            <a:extLst>
              <a:ext uri="{FF2B5EF4-FFF2-40B4-BE49-F238E27FC236}">
                <a16:creationId xmlns:a16="http://schemas.microsoft.com/office/drawing/2014/main" id="{9EC9BFAE-2FA6-B9C1-B492-BE2836160691}"/>
              </a:ext>
            </a:extLst>
          </p:cNvPr>
          <p:cNvSpPr>
            <a:spLocks noChangeArrowheads="1"/>
          </p:cNvSpPr>
          <p:nvPr/>
        </p:nvSpPr>
        <p:spPr bwMode="auto">
          <a:xfrm>
            <a:off x="4620430" y="2727850"/>
            <a:ext cx="3505099"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1">
                <a:solidFill>
                  <a:srgbClr val="FFFFFF"/>
                </a:solidFill>
                <a:latin typeface="Calibri" panose="020F0502020204030204" pitchFamily="34" charset="0"/>
                <a:cs typeface="Arial" panose="020B0604020202020204" pitchFamily="34" charset="0"/>
              </a:rPr>
              <a:t>Osimertinib </a:t>
            </a: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cs typeface="Arial" panose="020B0604020202020204" pitchFamily="34" charset="0"/>
              </a:rPr>
              <a:t>80 mg PO QD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a:solidFill>
                  <a:srgbClr val="FFFFFF"/>
                </a:solidFill>
                <a:latin typeface="Calibri" panose="020F0502020204030204" pitchFamily="34" charset="0"/>
                <a:cs typeface="Arial" panose="020B0604020202020204" pitchFamily="34" charset="0"/>
              </a:rPr>
              <a:t>(n = 143)</a:t>
            </a: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cs typeface="Arial" panose="020B0604020202020204" pitchFamily="34" charset="0"/>
            </a:endParaRPr>
          </a:p>
        </p:txBody>
      </p:sp>
      <p:sp>
        <p:nvSpPr>
          <p:cNvPr id="6" name="Rectangle 50">
            <a:extLst>
              <a:ext uri="{FF2B5EF4-FFF2-40B4-BE49-F238E27FC236}">
                <a16:creationId xmlns:a16="http://schemas.microsoft.com/office/drawing/2014/main" id="{FE27D2A1-60E8-7069-F891-4A0B8824A0A3}"/>
              </a:ext>
            </a:extLst>
          </p:cNvPr>
          <p:cNvSpPr>
            <a:spLocks noChangeArrowheads="1"/>
          </p:cNvSpPr>
          <p:nvPr/>
        </p:nvSpPr>
        <p:spPr bwMode="auto">
          <a:xfrm>
            <a:off x="4620430" y="4008795"/>
            <a:ext cx="3505099"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cs typeface="Arial" panose="020B0604020202020204" pitchFamily="34" charset="0"/>
              </a:rPr>
              <a:t>Placebo </a:t>
            </a:r>
            <a:r>
              <a:rPr kumimoji="0" lang="en-US" altLang="en-US" sz="1800" i="0" u="none" strike="noStrike" kern="1200" cap="none" spc="0" normalizeH="0" baseline="0" noProof="0">
                <a:ln>
                  <a:noFill/>
                </a:ln>
                <a:solidFill>
                  <a:srgbClr val="FFFFFF"/>
                </a:solidFill>
                <a:effectLst/>
                <a:uLnTx/>
                <a:uFillTx/>
                <a:latin typeface="Calibri" panose="020F0502020204030204" pitchFamily="34" charset="0"/>
                <a:cs typeface="Arial" panose="020B0604020202020204" pitchFamily="34" charset="0"/>
              </a:rPr>
              <a:t>PO </a:t>
            </a:r>
            <a:r>
              <a:rPr lang="en-US" altLang="en-US" sz="1800">
                <a:solidFill>
                  <a:srgbClr val="FFFFFF"/>
                </a:solidFill>
                <a:latin typeface="Calibri" panose="020F0502020204030204" pitchFamily="34" charset="0"/>
                <a:cs typeface="Arial" panose="020B0604020202020204" pitchFamily="34" charset="0"/>
              </a:rPr>
              <a:t>QD</a:t>
            </a:r>
            <a:r>
              <a:rPr lang="en-US" altLang="en-US" sz="1800" b="1">
                <a:solidFill>
                  <a:srgbClr val="FFFFFF"/>
                </a:solidFill>
                <a:latin typeface="Calibri" panose="020F0502020204030204" pitchFamily="34" charset="0"/>
                <a:cs typeface="Arial" panose="020B0604020202020204" pitchFamily="34" charset="0"/>
              </a:rPr>
              <a:t> </a:t>
            </a:r>
            <a:br>
              <a:rPr lang="en-US" altLang="en-US" sz="1800" b="1">
                <a:solidFill>
                  <a:srgbClr val="FFFFFF"/>
                </a:solidFill>
                <a:latin typeface="Calibri" panose="020F0502020204030204" pitchFamily="34" charset="0"/>
                <a:cs typeface="Arial" panose="020B0604020202020204" pitchFamily="34" charset="0"/>
              </a:rPr>
            </a:br>
            <a:r>
              <a:rPr lang="en-US" altLang="en-US" sz="1800">
                <a:solidFill>
                  <a:srgbClr val="FFFFFF"/>
                </a:solidFill>
                <a:latin typeface="Calibri" panose="020F0502020204030204" pitchFamily="34" charset="0"/>
                <a:cs typeface="Arial" panose="020B0604020202020204" pitchFamily="34" charset="0"/>
              </a:rPr>
              <a:t>(n = 73)</a:t>
            </a:r>
            <a:endPar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cs typeface="Arial" panose="020B0604020202020204" pitchFamily="34" charset="0"/>
            </a:endParaRPr>
          </a:p>
        </p:txBody>
      </p:sp>
      <p:sp>
        <p:nvSpPr>
          <p:cNvPr id="7" name="Text Box 45">
            <a:extLst>
              <a:ext uri="{FF2B5EF4-FFF2-40B4-BE49-F238E27FC236}">
                <a16:creationId xmlns:a16="http://schemas.microsoft.com/office/drawing/2014/main" id="{0BFF0A82-F2F8-CF18-FA34-465C3C9CC9CF}"/>
              </a:ext>
            </a:extLst>
          </p:cNvPr>
          <p:cNvSpPr txBox="1">
            <a:spLocks noChangeArrowheads="1"/>
          </p:cNvSpPr>
          <p:nvPr/>
        </p:nvSpPr>
        <p:spPr bwMode="auto">
          <a:xfrm>
            <a:off x="8540522" y="2399506"/>
            <a:ext cx="324219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i="1">
                <a:solidFill>
                  <a:srgbClr val="000000"/>
                </a:solidFill>
                <a:latin typeface="Calibri" panose="020F0502020204030204" pitchFamily="34" charset="0"/>
                <a:cs typeface="Arial" panose="020B0604020202020204" pitchFamily="34" charset="0"/>
              </a:rPr>
              <a:t>Until PD by BICR per RECIST v1.1, toxicity, or meeting other d/c criteria; open-label osimertinib offered after PD to both arms; crossover from placebo to osimertinib permitted; patients on osimertinib arm permitted to continue osimertinib if deemed clinically beneficial by investigator</a:t>
            </a:r>
            <a:endParaRPr kumimoji="0" lang="en-GB" altLang="en-US" sz="1800" b="0" i="1"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endParaRPr>
          </a:p>
        </p:txBody>
      </p:sp>
      <p:sp>
        <p:nvSpPr>
          <p:cNvPr id="8" name="TextBox 1">
            <a:extLst>
              <a:ext uri="{FF2B5EF4-FFF2-40B4-BE49-F238E27FC236}">
                <a16:creationId xmlns:a16="http://schemas.microsoft.com/office/drawing/2014/main" id="{C3150B57-0D4B-5F7C-0284-169056B95AB3}"/>
              </a:ext>
            </a:extLst>
          </p:cNvPr>
          <p:cNvSpPr txBox="1">
            <a:spLocks noChangeArrowheads="1"/>
          </p:cNvSpPr>
          <p:nvPr/>
        </p:nvSpPr>
        <p:spPr bwMode="auto">
          <a:xfrm>
            <a:off x="1699193" y="2003830"/>
            <a:ext cx="50471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Stratified by CRT type (sequential vs concurrent),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disease stage (IIIA vs IIIB/C)</a:t>
            </a:r>
            <a:r>
              <a:rPr lang="en-US" altLang="en-US" sz="1600" b="0" i="1">
                <a:solidFill>
                  <a:srgbClr val="000000"/>
                </a:solidFill>
                <a:latin typeface="Calibri" panose="020F0502020204030204" pitchFamily="34" charset="0"/>
                <a:cs typeface="Calibri" panose="020F0502020204030204" pitchFamily="34" charset="0"/>
              </a:rPr>
              <a:t>, l</a:t>
            </a:r>
            <a:r>
              <a:rPr kumimoji="0" lang="en-US" altLang="en-US" sz="1600" b="0" i="1"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ocation (China vs </a:t>
            </a:r>
            <a:r>
              <a:rPr lang="en-US" altLang="en-US" sz="1600" b="0" i="1">
                <a:solidFill>
                  <a:srgbClr val="000000"/>
                </a:solidFill>
                <a:latin typeface="Calibri" panose="020F0502020204030204" pitchFamily="34" charset="0"/>
                <a:cs typeface="Calibri" panose="020F0502020204030204" pitchFamily="34" charset="0"/>
              </a:rPr>
              <a:t>non</a:t>
            </a:r>
            <a:r>
              <a:rPr kumimoji="0" lang="en-US" altLang="en-US" sz="1600" b="0" i="1"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-China)</a:t>
            </a:r>
          </a:p>
        </p:txBody>
      </p:sp>
      <p:cxnSp>
        <p:nvCxnSpPr>
          <p:cNvPr id="9" name="Straight Arrow Connector 10">
            <a:extLst>
              <a:ext uri="{FF2B5EF4-FFF2-40B4-BE49-F238E27FC236}">
                <a16:creationId xmlns:a16="http://schemas.microsoft.com/office/drawing/2014/main" id="{853243CA-E1EC-23D9-963A-CB400C6C0FFE}"/>
              </a:ext>
            </a:extLst>
          </p:cNvPr>
          <p:cNvCxnSpPr>
            <a:cxnSpLocks noChangeShapeType="1"/>
          </p:cNvCxnSpPr>
          <p:nvPr/>
        </p:nvCxnSpPr>
        <p:spPr bwMode="auto">
          <a:xfrm>
            <a:off x="4224066" y="2575894"/>
            <a:ext cx="0" cy="609156"/>
          </a:xfrm>
          <a:prstGeom prst="straightConnector1">
            <a:avLst/>
          </a:prstGeom>
          <a:noFill/>
          <a:ln w="28575" algn="ctr">
            <a:solidFill>
              <a:schemeClr val="bg1"/>
            </a:solidFill>
            <a:prstDash val="sysDash"/>
            <a:round/>
            <a:headEnd/>
            <a:tailEnd type="triangle" w="med" len="med"/>
          </a:ln>
          <a:extLst>
            <a:ext uri="{909E8E84-426E-40DD-AFC4-6F175D3DCCD1}">
              <a14:hiddenFill xmlns:a14="http://schemas.microsoft.com/office/drawing/2010/main">
                <a:noFill/>
              </a14:hiddenFill>
            </a:ext>
          </a:extLst>
        </p:spPr>
      </p:cxnSp>
      <p:cxnSp>
        <p:nvCxnSpPr>
          <p:cNvPr id="11" name="Straight Arrow Connector 10">
            <a:extLst>
              <a:ext uri="{FF2B5EF4-FFF2-40B4-BE49-F238E27FC236}">
                <a16:creationId xmlns:a16="http://schemas.microsoft.com/office/drawing/2014/main" id="{AE78F38E-5171-E69C-37A2-923C1387FF20}"/>
              </a:ext>
            </a:extLst>
          </p:cNvPr>
          <p:cNvCxnSpPr>
            <a:cxnSpLocks/>
          </p:cNvCxnSpPr>
          <p:nvPr/>
        </p:nvCxnSpPr>
        <p:spPr bwMode="auto">
          <a:xfrm flipV="1">
            <a:off x="3977028" y="3185050"/>
            <a:ext cx="494077" cy="276818"/>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08A0CE37-CE4C-16AC-1EB2-4ACC1B039708}"/>
              </a:ext>
            </a:extLst>
          </p:cNvPr>
          <p:cNvCxnSpPr>
            <a:cxnSpLocks/>
          </p:cNvCxnSpPr>
          <p:nvPr/>
        </p:nvCxnSpPr>
        <p:spPr bwMode="auto">
          <a:xfrm>
            <a:off x="3976416" y="4189177"/>
            <a:ext cx="494077" cy="276818"/>
          </a:xfrm>
          <a:prstGeom prst="straightConnector1">
            <a:avLst/>
          </a:prstGeom>
          <a:noFill/>
          <a:ln w="28575" cap="flat" cmpd="sng" algn="ctr">
            <a:solidFill>
              <a:schemeClr val="bg1"/>
            </a:solidFill>
            <a:prstDash val="solid"/>
            <a:round/>
            <a:headEnd type="none" w="med" len="med"/>
            <a:tailEnd type="triangle"/>
          </a:ln>
          <a:effectLst/>
        </p:spPr>
      </p:cxnSp>
      <p:sp>
        <p:nvSpPr>
          <p:cNvPr id="15" name="TextBox 14">
            <a:extLst>
              <a:ext uri="{FF2B5EF4-FFF2-40B4-BE49-F238E27FC236}">
                <a16:creationId xmlns:a16="http://schemas.microsoft.com/office/drawing/2014/main" id="{C6BB83B8-23AB-47CE-07A3-22644DB27C51}"/>
              </a:ext>
            </a:extLst>
          </p:cNvPr>
          <p:cNvSpPr txBox="1"/>
          <p:nvPr/>
        </p:nvSpPr>
        <p:spPr bwMode="auto">
          <a:xfrm>
            <a:off x="4000287" y="3656246"/>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i="1">
                <a:solidFill>
                  <a:schemeClr val="bg1"/>
                </a:solidFill>
                <a:latin typeface="Calibri" panose="020F0502020204030204" pitchFamily="34" charset="0"/>
              </a:rPr>
              <a:t>2:1</a:t>
            </a:r>
          </a:p>
        </p:txBody>
      </p:sp>
      <p:cxnSp>
        <p:nvCxnSpPr>
          <p:cNvPr id="16" name="Straight Arrow Connector 15">
            <a:extLst>
              <a:ext uri="{FF2B5EF4-FFF2-40B4-BE49-F238E27FC236}">
                <a16:creationId xmlns:a16="http://schemas.microsoft.com/office/drawing/2014/main" id="{CF3FC045-C5C6-C8A1-8CE9-D50806914F96}"/>
              </a:ext>
            </a:extLst>
          </p:cNvPr>
          <p:cNvCxnSpPr>
            <a:cxnSpLocks/>
          </p:cNvCxnSpPr>
          <p:nvPr/>
        </p:nvCxnSpPr>
        <p:spPr bwMode="auto">
          <a:xfrm>
            <a:off x="7929359" y="3825523"/>
            <a:ext cx="495505" cy="0"/>
          </a:xfrm>
          <a:prstGeom prst="straightConnector1">
            <a:avLst/>
          </a:prstGeom>
          <a:noFill/>
          <a:ln w="28575" cap="flat" cmpd="sng" algn="ctr">
            <a:solidFill>
              <a:schemeClr val="bg1"/>
            </a:solidFill>
            <a:prstDash val="solid"/>
            <a:round/>
            <a:headEnd type="none" w="med" len="med"/>
            <a:tailEnd type="triangle"/>
          </a:ln>
          <a:effectLst/>
        </p:spPr>
      </p:cxnSp>
      <p:sp>
        <p:nvSpPr>
          <p:cNvPr id="13" name="Text Box 11">
            <a:extLst>
              <a:ext uri="{FF2B5EF4-FFF2-40B4-BE49-F238E27FC236}">
                <a16:creationId xmlns:a16="http://schemas.microsoft.com/office/drawing/2014/main" id="{02FE20FA-4A92-FB63-13F5-180EC5A1775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Lu. NEJM. 2024;[Epub]. Ramalingam. ASCO 2024. Abstr LBA4. </a:t>
            </a:r>
          </a:p>
        </p:txBody>
      </p:sp>
      <p:sp>
        <p:nvSpPr>
          <p:cNvPr id="17" name="Text Box 30">
            <a:extLst>
              <a:ext uri="{FF2B5EF4-FFF2-40B4-BE49-F238E27FC236}">
                <a16:creationId xmlns:a16="http://schemas.microsoft.com/office/drawing/2014/main" id="{A862EAFD-B1B0-2F1E-EE3A-847C396617C4}"/>
              </a:ext>
            </a:extLst>
          </p:cNvPr>
          <p:cNvSpPr txBox="1">
            <a:spLocks noChangeArrowheads="1"/>
          </p:cNvSpPr>
          <p:nvPr/>
        </p:nvSpPr>
        <p:spPr bwMode="auto">
          <a:xfrm>
            <a:off x="4620430" y="4924005"/>
            <a:ext cx="3505099"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a:solidFill>
                  <a:schemeClr val="bg1"/>
                </a:solidFill>
                <a:latin typeface="Calibri" panose="020F0502020204030204" pitchFamily="34" charset="0"/>
              </a:rPr>
              <a:t>Chest CT/MRI and brain MRI performed at BL, Q8W until Wk 48, then Q12W until PD.</a:t>
            </a:r>
          </a:p>
        </p:txBody>
      </p:sp>
      <p:sp>
        <p:nvSpPr>
          <p:cNvPr id="20" name="Content Placeholder 1">
            <a:extLst>
              <a:ext uri="{FF2B5EF4-FFF2-40B4-BE49-F238E27FC236}">
                <a16:creationId xmlns:a16="http://schemas.microsoft.com/office/drawing/2014/main" id="{AF821852-4E7D-4867-40A6-9FF216845374}"/>
              </a:ext>
            </a:extLst>
          </p:cNvPr>
          <p:cNvSpPr txBox="1">
            <a:spLocks/>
          </p:cNvSpPr>
          <p:nvPr/>
        </p:nvSpPr>
        <p:spPr>
          <a:xfrm>
            <a:off x="6252634" y="5499356"/>
            <a:ext cx="5229570" cy="67712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kern="0"/>
              <a:t>Key secondary endpoints: </a:t>
            </a:r>
            <a:r>
              <a:rPr lang="en-US" sz="2400" kern="0"/>
              <a:t>OS, CNS PFS by BICR, ORR, DoR, HRQoL, safety</a:t>
            </a:r>
          </a:p>
          <a:p>
            <a:endParaRPr lang="en-US" sz="2400" kern="0"/>
          </a:p>
        </p:txBody>
      </p:sp>
      <p:sp>
        <p:nvSpPr>
          <p:cNvPr id="21" name="Content Placeholder 3">
            <a:extLst>
              <a:ext uri="{FF2B5EF4-FFF2-40B4-BE49-F238E27FC236}">
                <a16:creationId xmlns:a16="http://schemas.microsoft.com/office/drawing/2014/main" id="{B61F8FAD-FD0D-B19F-A595-10BFE33BFB8C}"/>
              </a:ext>
            </a:extLst>
          </p:cNvPr>
          <p:cNvSpPr txBox="1">
            <a:spLocks/>
          </p:cNvSpPr>
          <p:nvPr/>
        </p:nvSpPr>
        <p:spPr>
          <a:xfrm>
            <a:off x="601820" y="5510462"/>
            <a:ext cx="5309278" cy="67900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Tx/>
              <a:defRPr/>
            </a:pPr>
            <a:r>
              <a:rPr lang="en-US" sz="2400" b="1" kern="0"/>
              <a:t>Primary endpoint: </a:t>
            </a:r>
            <a:r>
              <a:rPr lang="en-US" sz="2400" kern="0"/>
              <a:t>PFS </a:t>
            </a:r>
            <a:r>
              <a:rPr lang="en-GB" altLang="en-US" sz="2400" kern="1200">
                <a:solidFill>
                  <a:srgbClr val="000000"/>
                </a:solidFill>
                <a:cs typeface="Arial" panose="020B0604020202020204" pitchFamily="34" charset="0"/>
              </a:rPr>
              <a:t>by BICR per RECIST v1.1</a:t>
            </a:r>
            <a:endParaRPr lang="en-US" sz="2400" kern="0"/>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LAURA: Patient Disposition</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Lu. NEJM. 2024;[Epub]. Ramalingam. ASCO 2024. Abstr LBA4. </a:t>
            </a:r>
          </a:p>
        </p:txBody>
      </p:sp>
      <p:graphicFrame>
        <p:nvGraphicFramePr>
          <p:cNvPr id="2" name="Group 3">
            <a:extLst>
              <a:ext uri="{FF2B5EF4-FFF2-40B4-BE49-F238E27FC236}">
                <a16:creationId xmlns:a16="http://schemas.microsoft.com/office/drawing/2014/main" id="{CFF4D8D9-580B-A10B-1A4C-6A788321E803}"/>
              </a:ext>
            </a:extLst>
          </p:cNvPr>
          <p:cNvGraphicFramePr>
            <a:graphicFrameLocks/>
          </p:cNvGraphicFramePr>
          <p:nvPr>
            <p:extLst>
              <p:ext uri="{D42A27DB-BD31-4B8C-83A1-F6EECF244321}">
                <p14:modId xmlns:p14="http://schemas.microsoft.com/office/powerpoint/2010/main" val="1067951183"/>
              </p:ext>
            </p:extLst>
          </p:nvPr>
        </p:nvGraphicFramePr>
        <p:xfrm>
          <a:off x="727076" y="1595347"/>
          <a:ext cx="10735056" cy="4663536"/>
        </p:xfrm>
        <a:graphic>
          <a:graphicData uri="http://schemas.openxmlformats.org/drawingml/2006/table">
            <a:tbl>
              <a:tblPr/>
              <a:tblGrid>
                <a:gridCol w="5627839">
                  <a:extLst>
                    <a:ext uri="{9D8B030D-6E8A-4147-A177-3AD203B41FA5}">
                      <a16:colId xmlns:a16="http://schemas.microsoft.com/office/drawing/2014/main" val="20000"/>
                    </a:ext>
                  </a:extLst>
                </a:gridCol>
                <a:gridCol w="2434441">
                  <a:extLst>
                    <a:ext uri="{9D8B030D-6E8A-4147-A177-3AD203B41FA5}">
                      <a16:colId xmlns:a16="http://schemas.microsoft.com/office/drawing/2014/main" val="20001"/>
                    </a:ext>
                  </a:extLst>
                </a:gridCol>
                <a:gridCol w="2672776">
                  <a:extLst>
                    <a:ext uri="{9D8B030D-6E8A-4147-A177-3AD203B41FA5}">
                      <a16:colId xmlns:a16="http://schemas.microsoft.com/office/drawing/2014/main" val="20002"/>
                    </a:ext>
                  </a:extLst>
                </a:gridCol>
              </a:tblGrid>
              <a:tr h="3902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Disposition of Randomized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Osimertinib</a:t>
                      </a:r>
                      <a:br>
                        <a:rPr kumimoji="0" lang="en-US" sz="1800" b="1" i="0" u="none" strike="noStrike" cap="none" normalizeH="0" baseline="0">
                          <a:ln>
                            <a:noFill/>
                          </a:ln>
                          <a:solidFill>
                            <a:schemeClr val="tx1"/>
                          </a:solidFill>
                          <a:effectLst/>
                          <a:latin typeface="Calibri" panose="020F0502020204030204" pitchFamily="34" charset="0"/>
                        </a:rPr>
                      </a:br>
                      <a:r>
                        <a:rPr kumimoji="0" lang="en-US" sz="1800" b="1" i="0" u="none" strike="noStrike" cap="none" normalizeH="0" baseline="0">
                          <a:ln>
                            <a:noFill/>
                          </a:ln>
                          <a:solidFill>
                            <a:schemeClr val="tx1"/>
                          </a:solidFill>
                          <a:effectLst/>
                          <a:latin typeface="Calibri" panose="020F0502020204030204" pitchFamily="34" charset="0"/>
                        </a:rPr>
                        <a:t>(n =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Placebo</a:t>
                      </a:r>
                      <a:br>
                        <a:rPr kumimoji="0" lang="en-US" sz="1800" b="1" i="0" u="none" strike="noStrike" cap="none" normalizeH="0" baseline="0">
                          <a:ln>
                            <a:noFill/>
                          </a:ln>
                          <a:solidFill>
                            <a:schemeClr val="tx1"/>
                          </a:solidFill>
                          <a:effectLst/>
                          <a:latin typeface="Calibri" panose="020F0502020204030204" pitchFamily="34" charset="0"/>
                        </a:rPr>
                      </a:br>
                      <a:r>
                        <a:rPr kumimoji="0" lang="en-US" sz="1800" b="1" i="0" u="none" strike="noStrike" cap="none" normalizeH="0" baseline="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30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Tx ongoing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80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7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265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Tx discontinued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Patient decision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Initiated other anticancer tx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Incorrect initiation of study tx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63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36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19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4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66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54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30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Patients ongoing study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111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52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575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Patients who terminated study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Patient withdrawal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32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28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4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21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15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5099280"/>
                  </a:ext>
                </a:extLst>
              </a:tr>
              <a:tr h="2230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Osimertinib after PD,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15/53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50/62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932061855"/>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LAURA: Baseline Characteristics</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Lu. NEJM. 2024;[Epub]. Ramalingam. ASCO 2024. Abstr LBA4. </a:t>
            </a:r>
          </a:p>
        </p:txBody>
      </p:sp>
      <p:graphicFrame>
        <p:nvGraphicFramePr>
          <p:cNvPr id="2" name="Group 3">
            <a:extLst>
              <a:ext uri="{FF2B5EF4-FFF2-40B4-BE49-F238E27FC236}">
                <a16:creationId xmlns:a16="http://schemas.microsoft.com/office/drawing/2014/main" id="{CFF4D8D9-580B-A10B-1A4C-6A788321E803}"/>
              </a:ext>
            </a:extLst>
          </p:cNvPr>
          <p:cNvGraphicFramePr>
            <a:graphicFrameLocks/>
          </p:cNvGraphicFramePr>
          <p:nvPr>
            <p:extLst>
              <p:ext uri="{D42A27DB-BD31-4B8C-83A1-F6EECF244321}">
                <p14:modId xmlns:p14="http://schemas.microsoft.com/office/powerpoint/2010/main" val="374456322"/>
              </p:ext>
            </p:extLst>
          </p:nvPr>
        </p:nvGraphicFramePr>
        <p:xfrm>
          <a:off x="522288" y="1610437"/>
          <a:ext cx="5385816" cy="4145408"/>
        </p:xfrm>
        <a:graphic>
          <a:graphicData uri="http://schemas.openxmlformats.org/drawingml/2006/table">
            <a:tbl>
              <a:tblPr/>
              <a:tblGrid>
                <a:gridCol w="2807208">
                  <a:extLst>
                    <a:ext uri="{9D8B030D-6E8A-4147-A177-3AD203B41FA5}">
                      <a16:colId xmlns:a16="http://schemas.microsoft.com/office/drawing/2014/main" val="20000"/>
                    </a:ext>
                  </a:extLst>
                </a:gridCol>
                <a:gridCol w="1289304">
                  <a:extLst>
                    <a:ext uri="{9D8B030D-6E8A-4147-A177-3AD203B41FA5}">
                      <a16:colId xmlns:a16="http://schemas.microsoft.com/office/drawing/2014/main" val="20001"/>
                    </a:ext>
                  </a:extLst>
                </a:gridCol>
                <a:gridCol w="128930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Osimertinib</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Placebo</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62 (36-84)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64 (37-83)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Female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Asian race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WHO PS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56/44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42/58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509928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Smoking history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Never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Former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Current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4910251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Adenocarcinoma histology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739172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a:ln>
                            <a:noFill/>
                          </a:ln>
                          <a:solidFill>
                            <a:schemeClr val="bg2">
                              <a:lumMod val="10000"/>
                            </a:schemeClr>
                          </a:solidFill>
                          <a:effectLst/>
                          <a:latin typeface="Calibri" panose="020F0502020204030204" pitchFamily="34" charset="0"/>
                        </a:rPr>
                        <a:t>EGFR</a:t>
                      </a:r>
                      <a:r>
                        <a:rPr kumimoji="0" lang="en-US" sz="1600" b="0" i="0" u="none" strike="noStrike" cap="none" normalizeH="0" baseline="0">
                          <a:ln>
                            <a:noFill/>
                          </a:ln>
                          <a:solidFill>
                            <a:schemeClr val="bg2">
                              <a:lumMod val="10000"/>
                            </a:schemeClr>
                          </a:solidFill>
                          <a:effectLst/>
                          <a:latin typeface="Calibri" panose="020F0502020204030204" pitchFamily="34" charset="0"/>
                        </a:rPr>
                        <a:t> mutation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Ex19del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L858R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61510761"/>
                  </a:ext>
                </a:extLst>
              </a:tr>
            </a:tbl>
          </a:graphicData>
        </a:graphic>
      </p:graphicFrame>
      <p:graphicFrame>
        <p:nvGraphicFramePr>
          <p:cNvPr id="3" name="Group 3">
            <a:extLst>
              <a:ext uri="{FF2B5EF4-FFF2-40B4-BE49-F238E27FC236}">
                <a16:creationId xmlns:a16="http://schemas.microsoft.com/office/drawing/2014/main" id="{4076E228-BC5A-018A-44B8-124C19DCD543}"/>
              </a:ext>
            </a:extLst>
          </p:cNvPr>
          <p:cNvGraphicFramePr>
            <a:graphicFrameLocks/>
          </p:cNvGraphicFramePr>
          <p:nvPr>
            <p:extLst>
              <p:ext uri="{D42A27DB-BD31-4B8C-83A1-F6EECF244321}">
                <p14:modId xmlns:p14="http://schemas.microsoft.com/office/powerpoint/2010/main" val="4159424000"/>
              </p:ext>
            </p:extLst>
          </p:nvPr>
        </p:nvGraphicFramePr>
        <p:xfrm>
          <a:off x="6384926" y="1610437"/>
          <a:ext cx="5376672" cy="4602560"/>
        </p:xfrm>
        <a:graphic>
          <a:graphicData uri="http://schemas.openxmlformats.org/drawingml/2006/table">
            <a:tbl>
              <a:tblPr/>
              <a:tblGrid>
                <a:gridCol w="2803724">
                  <a:extLst>
                    <a:ext uri="{9D8B030D-6E8A-4147-A177-3AD203B41FA5}">
                      <a16:colId xmlns:a16="http://schemas.microsoft.com/office/drawing/2014/main" val="20000"/>
                    </a:ext>
                  </a:extLst>
                </a:gridCol>
                <a:gridCol w="1286474">
                  <a:extLst>
                    <a:ext uri="{9D8B030D-6E8A-4147-A177-3AD203B41FA5}">
                      <a16:colId xmlns:a16="http://schemas.microsoft.com/office/drawing/2014/main" val="20001"/>
                    </a:ext>
                  </a:extLst>
                </a:gridCol>
                <a:gridCol w="128647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Osimertinib</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Placebo</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AJCC–UICC staging per </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8th edition at diagnosis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IIIC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CRT type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Concurrent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Sequential</a:t>
                      </a:r>
                      <a:endParaRPr kumimoji="0" lang="en-US" sz="1600" b="0" i="0" u="none" strike="noStrike" cap="none" normalizeH="0" baseline="3000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Response to CRT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Complete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Partial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Stable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Not evaluable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Mean target lesion size by BICR, mm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33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36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86798628"/>
                  </a:ext>
                </a:extLst>
              </a:tr>
            </a:tbl>
          </a:graphicData>
        </a:graphic>
      </p:graphicFrame>
    </p:spTree>
    <p:extLst>
      <p:ext uri="{BB962C8B-B14F-4D97-AF65-F5344CB8AC3E}">
        <p14:creationId xmlns:p14="http://schemas.microsoft.com/office/powerpoint/2010/main" val="3626622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8" name="Straight Connector 147">
            <a:extLst>
              <a:ext uri="{FF2B5EF4-FFF2-40B4-BE49-F238E27FC236}">
                <a16:creationId xmlns:a16="http://schemas.microsoft.com/office/drawing/2014/main" id="{0698D2A1-658F-A204-AA46-30097089DF64}"/>
              </a:ext>
            </a:extLst>
          </p:cNvPr>
          <p:cNvCxnSpPr/>
          <p:nvPr/>
        </p:nvCxnSpPr>
        <p:spPr bwMode="auto">
          <a:xfrm flipV="1">
            <a:off x="3110867" y="2632761"/>
            <a:ext cx="0" cy="2345224"/>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49" name="Straight Connector 148">
            <a:extLst>
              <a:ext uri="{FF2B5EF4-FFF2-40B4-BE49-F238E27FC236}">
                <a16:creationId xmlns:a16="http://schemas.microsoft.com/office/drawing/2014/main" id="{DE1BE6A3-C182-B20C-761A-77DCEDED0CCB}"/>
              </a:ext>
            </a:extLst>
          </p:cNvPr>
          <p:cNvCxnSpPr>
            <a:cxnSpLocks/>
          </p:cNvCxnSpPr>
          <p:nvPr/>
        </p:nvCxnSpPr>
        <p:spPr bwMode="auto">
          <a:xfrm flipV="1">
            <a:off x="4405881" y="2938425"/>
            <a:ext cx="0" cy="203956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 name="Title 1">
            <a:extLst>
              <a:ext uri="{FF2B5EF4-FFF2-40B4-BE49-F238E27FC236}">
                <a16:creationId xmlns:a16="http://schemas.microsoft.com/office/drawing/2014/main" id="{A480437E-B3E1-1A88-27B9-7C879DE35B91}"/>
              </a:ext>
            </a:extLst>
          </p:cNvPr>
          <p:cNvSpPr>
            <a:spLocks noGrp="1"/>
          </p:cNvSpPr>
          <p:nvPr>
            <p:ph type="title"/>
          </p:nvPr>
        </p:nvSpPr>
        <p:spPr/>
        <p:txBody>
          <a:bodyPr/>
          <a:lstStyle/>
          <a:p>
            <a:r>
              <a:rPr lang="en-US"/>
              <a:t>LAURA: PFS by BICR (Primary Endpoint)</a:t>
            </a:r>
          </a:p>
        </p:txBody>
      </p:sp>
      <p:sp>
        <p:nvSpPr>
          <p:cNvPr id="11" name="Content Placeholder 10">
            <a:extLst>
              <a:ext uri="{FF2B5EF4-FFF2-40B4-BE49-F238E27FC236}">
                <a16:creationId xmlns:a16="http://schemas.microsoft.com/office/drawing/2014/main" id="{0B9CF8AD-EEA2-5FB0-1250-D9F24BEBC656}"/>
              </a:ext>
            </a:extLst>
          </p:cNvPr>
          <p:cNvSpPr>
            <a:spLocks noGrp="1"/>
          </p:cNvSpPr>
          <p:nvPr>
            <p:ph sz="half" idx="2"/>
          </p:nvPr>
        </p:nvSpPr>
        <p:spPr>
          <a:xfrm>
            <a:off x="8802911" y="1510730"/>
            <a:ext cx="3140273" cy="4679462"/>
          </a:xfrm>
        </p:spPr>
        <p:txBody>
          <a:bodyPr/>
          <a:lstStyle/>
          <a:p>
            <a:r>
              <a:rPr lang="en-US" sz="2400"/>
              <a:t>Median follow-up for PFS, mo (range):</a:t>
            </a:r>
          </a:p>
          <a:p>
            <a:pPr lvl="1"/>
            <a:r>
              <a:rPr lang="en-US" sz="2200"/>
              <a:t>Osimertinib: 22.0 (&lt;0.1-60.6)</a:t>
            </a:r>
          </a:p>
          <a:p>
            <a:pPr lvl="1"/>
            <a:r>
              <a:rPr lang="en-US" sz="2200"/>
              <a:t>Placebo: 5.6      (&lt;0.1-49.7)</a:t>
            </a:r>
          </a:p>
          <a:p>
            <a:r>
              <a:rPr lang="en-US" sz="2400"/>
              <a:t>PFS favored osimertinib across all patient subgroups</a:t>
            </a:r>
          </a:p>
        </p:txBody>
      </p:sp>
      <p:sp>
        <p:nvSpPr>
          <p:cNvPr id="6" name="Text Box 11">
            <a:extLst>
              <a:ext uri="{FF2B5EF4-FFF2-40B4-BE49-F238E27FC236}">
                <a16:creationId xmlns:a16="http://schemas.microsoft.com/office/drawing/2014/main" id="{16C755E1-4437-D127-4F95-3D3A7C0623E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Lu. NEJM. 2024;[Epub]. Ramalingam. ASCO 2024. Abstr LBA4. </a:t>
            </a:r>
          </a:p>
        </p:txBody>
      </p:sp>
      <p:sp>
        <p:nvSpPr>
          <p:cNvPr id="7" name="TextBox 6">
            <a:extLst>
              <a:ext uri="{FF2B5EF4-FFF2-40B4-BE49-F238E27FC236}">
                <a16:creationId xmlns:a16="http://schemas.microsoft.com/office/drawing/2014/main" id="{BE643915-68F9-56CC-E438-736E362DA9EA}"/>
              </a:ext>
            </a:extLst>
          </p:cNvPr>
          <p:cNvSpPr txBox="1"/>
          <p:nvPr/>
        </p:nvSpPr>
        <p:spPr bwMode="auto">
          <a:xfrm>
            <a:off x="3952875" y="5293637"/>
            <a:ext cx="2556854"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Mo Since Randomization</a:t>
            </a:r>
          </a:p>
        </p:txBody>
      </p:sp>
      <p:sp>
        <p:nvSpPr>
          <p:cNvPr id="8" name="TextBox 7">
            <a:extLst>
              <a:ext uri="{FF2B5EF4-FFF2-40B4-BE49-F238E27FC236}">
                <a16:creationId xmlns:a16="http://schemas.microsoft.com/office/drawing/2014/main" id="{17AD5D8C-ABE5-D630-5582-80062DD0BC1E}"/>
              </a:ext>
            </a:extLst>
          </p:cNvPr>
          <p:cNvSpPr txBox="1"/>
          <p:nvPr/>
        </p:nvSpPr>
        <p:spPr bwMode="auto">
          <a:xfrm rot="16200000">
            <a:off x="355142" y="3203059"/>
            <a:ext cx="1656080"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Patients (%)</a:t>
            </a:r>
          </a:p>
        </p:txBody>
      </p:sp>
      <p:sp>
        <p:nvSpPr>
          <p:cNvPr id="9" name="TextBox 8">
            <a:extLst>
              <a:ext uri="{FF2B5EF4-FFF2-40B4-BE49-F238E27FC236}">
                <a16:creationId xmlns:a16="http://schemas.microsoft.com/office/drawing/2014/main" id="{106FF689-F0D1-AF8D-9535-4A7D67FEBE15}"/>
              </a:ext>
            </a:extLst>
          </p:cNvPr>
          <p:cNvSpPr txBox="1"/>
          <p:nvPr/>
        </p:nvSpPr>
        <p:spPr bwMode="auto">
          <a:xfrm>
            <a:off x="545408" y="5506878"/>
            <a:ext cx="1689693" cy="33855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b="1">
                <a:solidFill>
                  <a:schemeClr val="bg1"/>
                </a:solidFill>
                <a:latin typeface="Calibri" panose="020F0502020204030204" pitchFamily="34" charset="0"/>
              </a:rPr>
              <a:t>Patients at Risk, n</a:t>
            </a:r>
          </a:p>
        </p:txBody>
      </p:sp>
      <p:graphicFrame>
        <p:nvGraphicFramePr>
          <p:cNvPr id="3" name="Table 3">
            <a:extLst>
              <a:ext uri="{FF2B5EF4-FFF2-40B4-BE49-F238E27FC236}">
                <a16:creationId xmlns:a16="http://schemas.microsoft.com/office/drawing/2014/main" id="{6DF29D5C-C882-C1E5-65C9-907FABBAC851}"/>
              </a:ext>
            </a:extLst>
          </p:cNvPr>
          <p:cNvGraphicFramePr>
            <a:graphicFrameLocks noGrp="1"/>
          </p:cNvGraphicFramePr>
          <p:nvPr>
            <p:extLst>
              <p:ext uri="{D42A27DB-BD31-4B8C-83A1-F6EECF244321}">
                <p14:modId xmlns:p14="http://schemas.microsoft.com/office/powerpoint/2010/main" val="1969103078"/>
              </p:ext>
            </p:extLst>
          </p:nvPr>
        </p:nvGraphicFramePr>
        <p:xfrm>
          <a:off x="5532835" y="1443301"/>
          <a:ext cx="3249930" cy="1584960"/>
        </p:xfrm>
        <a:graphic>
          <a:graphicData uri="http://schemas.openxmlformats.org/drawingml/2006/table">
            <a:tbl>
              <a:tblPr firstRow="1" bandRow="1">
                <a:tableStyleId>{5C22544A-7EE6-4342-B048-85BDC9FD1C3A}</a:tableStyleId>
              </a:tblPr>
              <a:tblGrid>
                <a:gridCol w="1280160">
                  <a:extLst>
                    <a:ext uri="{9D8B030D-6E8A-4147-A177-3AD203B41FA5}">
                      <a16:colId xmlns:a16="http://schemas.microsoft.com/office/drawing/2014/main" val="3859493265"/>
                    </a:ext>
                  </a:extLst>
                </a:gridCol>
                <a:gridCol w="1969770">
                  <a:extLst>
                    <a:ext uri="{9D8B030D-6E8A-4147-A177-3AD203B41FA5}">
                      <a16:colId xmlns:a16="http://schemas.microsoft.com/office/drawing/2014/main" val="828246125"/>
                    </a:ext>
                  </a:extLst>
                </a:gridCol>
              </a:tblGrid>
              <a:tr h="0">
                <a:tc>
                  <a:txBody>
                    <a:bodyPr/>
                    <a:lstStyle/>
                    <a:p>
                      <a:endParaRPr lang="en-US" sz="160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600">
                          <a:solidFill>
                            <a:schemeClr val="bg1"/>
                          </a:solidFill>
                        </a:rPr>
                        <a:t>Median PFS, </a:t>
                      </a:r>
                    </a:p>
                    <a:p>
                      <a:pPr algn="ctr"/>
                      <a:r>
                        <a:rPr lang="en-US" sz="1600">
                          <a:solidFill>
                            <a:schemeClr val="bg1"/>
                          </a:solidFill>
                        </a:rPr>
                        <a:t>Mo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662282596"/>
                  </a:ext>
                </a:extLst>
              </a:tr>
              <a:tr h="0">
                <a:tc>
                  <a:txBody>
                    <a:bodyPr/>
                    <a:lstStyle/>
                    <a:p>
                      <a:pPr algn="r"/>
                      <a:r>
                        <a:rPr lang="en-US" sz="1600" b="1">
                          <a:solidFill>
                            <a:schemeClr val="accent1"/>
                          </a:solidFill>
                        </a:rPr>
                        <a:t>Osimertinib</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600">
                          <a:solidFill>
                            <a:schemeClr val="bg1"/>
                          </a:solidFill>
                        </a:rPr>
                        <a:t>39.1 (31.5-NC)</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573107"/>
                  </a:ext>
                </a:extLst>
              </a:tr>
              <a:tr h="0">
                <a:tc>
                  <a:txBody>
                    <a:bodyPr/>
                    <a:lstStyle/>
                    <a:p>
                      <a:pPr algn="r"/>
                      <a:r>
                        <a:rPr lang="en-US" sz="1600" b="1">
                          <a:solidFill>
                            <a:schemeClr val="accent3"/>
                          </a:solidFill>
                        </a:rPr>
                        <a:t>Placebo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600">
                          <a:solidFill>
                            <a:schemeClr val="bg1"/>
                          </a:solidFill>
                        </a:rPr>
                        <a:t>5.6 (3.7-7.4)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616751114"/>
                  </a:ext>
                </a:extLst>
              </a:tr>
              <a:tr h="0">
                <a:tc gridSpan="2">
                  <a:txBody>
                    <a:bodyPr/>
                    <a:lstStyle/>
                    <a:p>
                      <a:pPr algn="ctr"/>
                      <a:r>
                        <a:rPr lang="en-US" sz="1600">
                          <a:solidFill>
                            <a:schemeClr val="bg1"/>
                          </a:solidFill>
                        </a:rPr>
                        <a:t>HR: 0.16 (95% CI: 0.10-0.24; </a:t>
                      </a:r>
                      <a:r>
                        <a:rPr lang="en-US" sz="1600" i="1">
                          <a:solidFill>
                            <a:schemeClr val="bg1"/>
                          </a:solidFill>
                        </a:rPr>
                        <a:t>P </a:t>
                      </a:r>
                      <a:r>
                        <a:rPr lang="en-US" sz="1600" i="0">
                          <a:solidFill>
                            <a:schemeClr val="bg1"/>
                          </a:solidFill>
                        </a:rPr>
                        <a:t>&lt;.001)</a:t>
                      </a:r>
                      <a:endParaRPr lang="en-US" sz="16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r>
                        <a:rPr lang="en-US" sz="1600">
                          <a:solidFill>
                            <a:schemeClr val="bg1"/>
                          </a:solidFill>
                        </a:rPr>
                        <a:t>HR: 0.16 (95% CI: 0.10-0.24; </a:t>
                      </a:r>
                      <a:r>
                        <a:rPr lang="en-US" sz="1600" i="1">
                          <a:solidFill>
                            <a:schemeClr val="bg1"/>
                          </a:solidFill>
                        </a:rPr>
                        <a:t>P </a:t>
                      </a:r>
                      <a:r>
                        <a:rPr lang="en-US" sz="1600" i="0">
                          <a:solidFill>
                            <a:schemeClr val="bg1"/>
                          </a:solidFill>
                        </a:rPr>
                        <a:t>&lt;.001)</a:t>
                      </a:r>
                      <a:endParaRPr lang="en-US" sz="1600">
                        <a:solidFill>
                          <a:schemeClr val="bg1"/>
                        </a:solidFill>
                      </a:endParaRPr>
                    </a:p>
                  </a:txBody>
                  <a:tcPr>
                    <a:solidFill>
                      <a:schemeClr val="tx1"/>
                    </a:solidFill>
                  </a:tcPr>
                </a:tc>
                <a:extLst>
                  <a:ext uri="{0D108BD9-81ED-4DB2-BD59-A6C34878D82A}">
                    <a16:rowId xmlns:a16="http://schemas.microsoft.com/office/drawing/2014/main" val="2790983032"/>
                  </a:ext>
                </a:extLst>
              </a:tr>
            </a:tbl>
          </a:graphicData>
        </a:graphic>
      </p:graphicFrame>
      <p:sp>
        <p:nvSpPr>
          <p:cNvPr id="4" name="Freeform: Shape 3">
            <a:extLst>
              <a:ext uri="{FF2B5EF4-FFF2-40B4-BE49-F238E27FC236}">
                <a16:creationId xmlns:a16="http://schemas.microsoft.com/office/drawing/2014/main" id="{BB2109CB-DF90-CEDA-6B05-846349891457}"/>
              </a:ext>
            </a:extLst>
          </p:cNvPr>
          <p:cNvSpPr/>
          <p:nvPr/>
        </p:nvSpPr>
        <p:spPr bwMode="auto">
          <a:xfrm>
            <a:off x="1808629" y="1775572"/>
            <a:ext cx="6810936" cy="3213847"/>
          </a:xfrm>
          <a:custGeom>
            <a:avLst/>
            <a:gdLst>
              <a:gd name="connsiteX0" fmla="*/ 0 w 6810936"/>
              <a:gd name="connsiteY0" fmla="*/ 0 h 3213847"/>
              <a:gd name="connsiteX1" fmla="*/ 0 w 6810936"/>
              <a:gd name="connsiteY1" fmla="*/ 3213847 h 3213847"/>
              <a:gd name="connsiteX2" fmla="*/ 6810936 w 6810936"/>
              <a:gd name="connsiteY2" fmla="*/ 3213847 h 3213847"/>
            </a:gdLst>
            <a:ahLst/>
            <a:cxnLst>
              <a:cxn ang="0">
                <a:pos x="connsiteX0" y="connsiteY0"/>
              </a:cxn>
              <a:cxn ang="0">
                <a:pos x="connsiteX1" y="connsiteY1"/>
              </a:cxn>
              <a:cxn ang="0">
                <a:pos x="connsiteX2" y="connsiteY2"/>
              </a:cxn>
            </a:cxnLst>
            <a:rect l="l" t="t" r="r" b="b"/>
            <a:pathLst>
              <a:path w="6810936" h="3213847">
                <a:moveTo>
                  <a:pt x="0" y="0"/>
                </a:moveTo>
                <a:lnTo>
                  <a:pt x="0" y="3213847"/>
                </a:lnTo>
                <a:lnTo>
                  <a:pt x="6810936" y="3213847"/>
                </a:lnTo>
              </a:path>
            </a:pathLst>
          </a:custGeom>
          <a:noFill/>
          <a:ln w="28575">
            <a:solidFill>
              <a:schemeClr val="bg1"/>
            </a:solidFill>
            <a:miter lim="800000"/>
            <a:headEnd/>
            <a:tailEnd/>
          </a:ln>
        </p:spPr>
        <p:txBody>
          <a:bodyPr rtlCol="0" anchor="ctr"/>
          <a:lstStyle/>
          <a:p>
            <a:pPr algn="ctr"/>
            <a:endParaRPr lang="en-US"/>
          </a:p>
        </p:txBody>
      </p:sp>
      <p:grpSp>
        <p:nvGrpSpPr>
          <p:cNvPr id="18" name="Group 17">
            <a:extLst>
              <a:ext uri="{FF2B5EF4-FFF2-40B4-BE49-F238E27FC236}">
                <a16:creationId xmlns:a16="http://schemas.microsoft.com/office/drawing/2014/main" id="{38B005DA-AE61-25E3-C084-6BF793F7C069}"/>
              </a:ext>
            </a:extLst>
          </p:cNvPr>
          <p:cNvGrpSpPr/>
          <p:nvPr/>
        </p:nvGrpSpPr>
        <p:grpSpPr>
          <a:xfrm>
            <a:off x="1732170" y="1779583"/>
            <a:ext cx="76459" cy="3211252"/>
            <a:chOff x="1732170" y="1617658"/>
            <a:chExt cx="76459" cy="3211252"/>
          </a:xfrm>
        </p:grpSpPr>
        <p:cxnSp>
          <p:nvCxnSpPr>
            <p:cNvPr id="12" name="Straight Connector 11">
              <a:extLst>
                <a:ext uri="{FF2B5EF4-FFF2-40B4-BE49-F238E27FC236}">
                  <a16:creationId xmlns:a16="http://schemas.microsoft.com/office/drawing/2014/main" id="{BC65C41A-2BDA-60AC-0C1D-63358548CE51}"/>
                </a:ext>
              </a:extLst>
            </p:cNvPr>
            <p:cNvCxnSpPr>
              <a:cxnSpLocks/>
            </p:cNvCxnSpPr>
            <p:nvPr/>
          </p:nvCxnSpPr>
          <p:spPr bwMode="auto">
            <a:xfrm>
              <a:off x="1732170" y="161765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A1A21B1E-E3F8-499E-2A26-CB9C6889794C}"/>
                </a:ext>
              </a:extLst>
            </p:cNvPr>
            <p:cNvCxnSpPr>
              <a:cxnSpLocks/>
            </p:cNvCxnSpPr>
            <p:nvPr/>
          </p:nvCxnSpPr>
          <p:spPr bwMode="auto">
            <a:xfrm>
              <a:off x="1732170" y="225990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B55113F-3FBC-83D2-7CBB-4FD581014711}"/>
                </a:ext>
              </a:extLst>
            </p:cNvPr>
            <p:cNvCxnSpPr>
              <a:cxnSpLocks/>
            </p:cNvCxnSpPr>
            <p:nvPr/>
          </p:nvCxnSpPr>
          <p:spPr bwMode="auto">
            <a:xfrm>
              <a:off x="1732170" y="290215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BB55027D-7CCE-7695-9E22-7E94CB10D1E4}"/>
                </a:ext>
              </a:extLst>
            </p:cNvPr>
            <p:cNvCxnSpPr>
              <a:cxnSpLocks/>
            </p:cNvCxnSpPr>
            <p:nvPr/>
          </p:nvCxnSpPr>
          <p:spPr bwMode="auto">
            <a:xfrm>
              <a:off x="1732170" y="354440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7875268-1279-86DC-8ED4-E953EFC14F92}"/>
                </a:ext>
              </a:extLst>
            </p:cNvPr>
            <p:cNvCxnSpPr>
              <a:cxnSpLocks/>
            </p:cNvCxnSpPr>
            <p:nvPr/>
          </p:nvCxnSpPr>
          <p:spPr bwMode="auto">
            <a:xfrm>
              <a:off x="1732170" y="418665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3E35428-313D-0FC0-B7F8-E5D717FB86E3}"/>
                </a:ext>
              </a:extLst>
            </p:cNvPr>
            <p:cNvCxnSpPr>
              <a:cxnSpLocks/>
            </p:cNvCxnSpPr>
            <p:nvPr/>
          </p:nvCxnSpPr>
          <p:spPr bwMode="auto">
            <a:xfrm>
              <a:off x="1732170" y="4828910"/>
              <a:ext cx="7645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F9C28DC1-0E1E-3282-E1A6-EE1849C42637}"/>
              </a:ext>
            </a:extLst>
          </p:cNvPr>
          <p:cNvGrpSpPr/>
          <p:nvPr/>
        </p:nvGrpSpPr>
        <p:grpSpPr>
          <a:xfrm>
            <a:off x="1808629" y="4989419"/>
            <a:ext cx="6815218" cy="72526"/>
            <a:chOff x="1808629" y="4827494"/>
            <a:chExt cx="6815218" cy="72526"/>
          </a:xfrm>
        </p:grpSpPr>
        <p:grpSp>
          <p:nvGrpSpPr>
            <p:cNvPr id="19" name="Group 18">
              <a:extLst>
                <a:ext uri="{FF2B5EF4-FFF2-40B4-BE49-F238E27FC236}">
                  <a16:creationId xmlns:a16="http://schemas.microsoft.com/office/drawing/2014/main" id="{7E6CA6FD-935B-A91D-57A0-B74834497BA8}"/>
                </a:ext>
              </a:extLst>
            </p:cNvPr>
            <p:cNvGrpSpPr/>
            <p:nvPr/>
          </p:nvGrpSpPr>
          <p:grpSpPr>
            <a:xfrm rot="5400000">
              <a:off x="2586563" y="4049562"/>
              <a:ext cx="72524" cy="1628392"/>
              <a:chOff x="1732170" y="1617658"/>
              <a:chExt cx="76459" cy="3211252"/>
            </a:xfrm>
          </p:grpSpPr>
          <p:cxnSp>
            <p:nvCxnSpPr>
              <p:cNvPr id="20" name="Straight Connector 19">
                <a:extLst>
                  <a:ext uri="{FF2B5EF4-FFF2-40B4-BE49-F238E27FC236}">
                    <a16:creationId xmlns:a16="http://schemas.microsoft.com/office/drawing/2014/main" id="{6928A3CE-3A87-EB8B-1C6B-6615017DB48B}"/>
                  </a:ext>
                </a:extLst>
              </p:cNvPr>
              <p:cNvCxnSpPr>
                <a:cxnSpLocks/>
              </p:cNvCxnSpPr>
              <p:nvPr/>
            </p:nvCxnSpPr>
            <p:spPr bwMode="auto">
              <a:xfrm>
                <a:off x="1732170" y="161765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A80FC6C-447C-4133-B658-CB59F0073631}"/>
                  </a:ext>
                </a:extLst>
              </p:cNvPr>
              <p:cNvCxnSpPr>
                <a:cxnSpLocks/>
              </p:cNvCxnSpPr>
              <p:nvPr/>
            </p:nvCxnSpPr>
            <p:spPr bwMode="auto">
              <a:xfrm>
                <a:off x="1732170" y="225990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D8039BA-EBA1-A50C-7E66-48E9E75ED14F}"/>
                  </a:ext>
                </a:extLst>
              </p:cNvPr>
              <p:cNvCxnSpPr>
                <a:cxnSpLocks/>
              </p:cNvCxnSpPr>
              <p:nvPr/>
            </p:nvCxnSpPr>
            <p:spPr bwMode="auto">
              <a:xfrm>
                <a:off x="1732170" y="290215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CE83800-B0F3-23A8-70A3-936299AB9D28}"/>
                  </a:ext>
                </a:extLst>
              </p:cNvPr>
              <p:cNvCxnSpPr>
                <a:cxnSpLocks/>
              </p:cNvCxnSpPr>
              <p:nvPr/>
            </p:nvCxnSpPr>
            <p:spPr bwMode="auto">
              <a:xfrm>
                <a:off x="1732170" y="354440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3A2D9F9-788C-FB9D-E01B-DCBD14164AC9}"/>
                  </a:ext>
                </a:extLst>
              </p:cNvPr>
              <p:cNvCxnSpPr>
                <a:cxnSpLocks/>
              </p:cNvCxnSpPr>
              <p:nvPr/>
            </p:nvCxnSpPr>
            <p:spPr bwMode="auto">
              <a:xfrm>
                <a:off x="1732170" y="418665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4BD8C32-41B5-9178-DA61-A474199567C5}"/>
                  </a:ext>
                </a:extLst>
              </p:cNvPr>
              <p:cNvCxnSpPr>
                <a:cxnSpLocks/>
              </p:cNvCxnSpPr>
              <p:nvPr/>
            </p:nvCxnSpPr>
            <p:spPr bwMode="auto">
              <a:xfrm>
                <a:off x="1732170" y="4828910"/>
                <a:ext cx="76459"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38C7B356-5E3D-CA24-EA31-B43EAC1DC7EE}"/>
                </a:ext>
              </a:extLst>
            </p:cNvPr>
            <p:cNvGrpSpPr/>
            <p:nvPr/>
          </p:nvGrpSpPr>
          <p:grpSpPr>
            <a:xfrm rot="5400000">
              <a:off x="4532624" y="4049560"/>
              <a:ext cx="72524" cy="1628392"/>
              <a:chOff x="1732170" y="1617658"/>
              <a:chExt cx="76459" cy="3211252"/>
            </a:xfrm>
          </p:grpSpPr>
          <p:cxnSp>
            <p:nvCxnSpPr>
              <p:cNvPr id="27" name="Straight Connector 26">
                <a:extLst>
                  <a:ext uri="{FF2B5EF4-FFF2-40B4-BE49-F238E27FC236}">
                    <a16:creationId xmlns:a16="http://schemas.microsoft.com/office/drawing/2014/main" id="{E90F6C3E-4976-E119-C91D-198733BFA3F0}"/>
                  </a:ext>
                </a:extLst>
              </p:cNvPr>
              <p:cNvCxnSpPr>
                <a:cxnSpLocks/>
              </p:cNvCxnSpPr>
              <p:nvPr/>
            </p:nvCxnSpPr>
            <p:spPr bwMode="auto">
              <a:xfrm>
                <a:off x="1732170" y="161765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2E43E22-88A9-CC0F-A812-4B808E29A95B}"/>
                  </a:ext>
                </a:extLst>
              </p:cNvPr>
              <p:cNvCxnSpPr>
                <a:cxnSpLocks/>
              </p:cNvCxnSpPr>
              <p:nvPr/>
            </p:nvCxnSpPr>
            <p:spPr bwMode="auto">
              <a:xfrm>
                <a:off x="1732170" y="225990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4B88EF7-D4D0-9A33-8383-36A8A4362E49}"/>
                  </a:ext>
                </a:extLst>
              </p:cNvPr>
              <p:cNvCxnSpPr>
                <a:cxnSpLocks/>
              </p:cNvCxnSpPr>
              <p:nvPr/>
            </p:nvCxnSpPr>
            <p:spPr bwMode="auto">
              <a:xfrm>
                <a:off x="1732170" y="290215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B416DB8-EF5C-8382-CD45-77A0CF9DBCCB}"/>
                  </a:ext>
                </a:extLst>
              </p:cNvPr>
              <p:cNvCxnSpPr>
                <a:cxnSpLocks/>
              </p:cNvCxnSpPr>
              <p:nvPr/>
            </p:nvCxnSpPr>
            <p:spPr bwMode="auto">
              <a:xfrm>
                <a:off x="1732170" y="354440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06F5E71-9C13-CD24-BA25-10AEDC938821}"/>
                  </a:ext>
                </a:extLst>
              </p:cNvPr>
              <p:cNvCxnSpPr>
                <a:cxnSpLocks/>
              </p:cNvCxnSpPr>
              <p:nvPr/>
            </p:nvCxnSpPr>
            <p:spPr bwMode="auto">
              <a:xfrm>
                <a:off x="1732170" y="418665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AB54562-007C-F5D7-B1DD-00642B2F43BF}"/>
                  </a:ext>
                </a:extLst>
              </p:cNvPr>
              <p:cNvCxnSpPr>
                <a:cxnSpLocks/>
              </p:cNvCxnSpPr>
              <p:nvPr/>
            </p:nvCxnSpPr>
            <p:spPr bwMode="auto">
              <a:xfrm>
                <a:off x="1732170" y="4828910"/>
                <a:ext cx="76459" cy="0"/>
              </a:xfrm>
              <a:prstGeom prst="line">
                <a:avLst/>
              </a:prstGeom>
              <a:noFill/>
              <a:ln w="28575"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76B35FF3-0E82-CB65-E9BF-542E8B13A395}"/>
                </a:ext>
              </a:extLst>
            </p:cNvPr>
            <p:cNvGrpSpPr/>
            <p:nvPr/>
          </p:nvGrpSpPr>
          <p:grpSpPr>
            <a:xfrm rot="5400000">
              <a:off x="6478685" y="4049560"/>
              <a:ext cx="72524" cy="1628392"/>
              <a:chOff x="1732170" y="1617658"/>
              <a:chExt cx="76459" cy="3211252"/>
            </a:xfrm>
          </p:grpSpPr>
          <p:cxnSp>
            <p:nvCxnSpPr>
              <p:cNvPr id="34" name="Straight Connector 33">
                <a:extLst>
                  <a:ext uri="{FF2B5EF4-FFF2-40B4-BE49-F238E27FC236}">
                    <a16:creationId xmlns:a16="http://schemas.microsoft.com/office/drawing/2014/main" id="{DB9A6E52-BA8F-E637-867E-1BD5A4C4165C}"/>
                  </a:ext>
                </a:extLst>
              </p:cNvPr>
              <p:cNvCxnSpPr>
                <a:cxnSpLocks/>
              </p:cNvCxnSpPr>
              <p:nvPr/>
            </p:nvCxnSpPr>
            <p:spPr bwMode="auto">
              <a:xfrm>
                <a:off x="1732170" y="161765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28EA6EE-0A1D-BD80-078E-694774D0D186}"/>
                  </a:ext>
                </a:extLst>
              </p:cNvPr>
              <p:cNvCxnSpPr>
                <a:cxnSpLocks/>
              </p:cNvCxnSpPr>
              <p:nvPr/>
            </p:nvCxnSpPr>
            <p:spPr bwMode="auto">
              <a:xfrm>
                <a:off x="1732170" y="225990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3C5EF61-A69B-0A74-CDDA-AD75A3BAB6F0}"/>
                  </a:ext>
                </a:extLst>
              </p:cNvPr>
              <p:cNvCxnSpPr>
                <a:cxnSpLocks/>
              </p:cNvCxnSpPr>
              <p:nvPr/>
            </p:nvCxnSpPr>
            <p:spPr bwMode="auto">
              <a:xfrm>
                <a:off x="1732170" y="290215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C65C919-44F3-A91B-4E6D-D2F8E33D7FA8}"/>
                  </a:ext>
                </a:extLst>
              </p:cNvPr>
              <p:cNvCxnSpPr>
                <a:cxnSpLocks/>
              </p:cNvCxnSpPr>
              <p:nvPr/>
            </p:nvCxnSpPr>
            <p:spPr bwMode="auto">
              <a:xfrm>
                <a:off x="1732170" y="354440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1D85E06-2F57-6FD7-B915-602E812FBABB}"/>
                  </a:ext>
                </a:extLst>
              </p:cNvPr>
              <p:cNvCxnSpPr>
                <a:cxnSpLocks/>
              </p:cNvCxnSpPr>
              <p:nvPr/>
            </p:nvCxnSpPr>
            <p:spPr bwMode="auto">
              <a:xfrm>
                <a:off x="1732170" y="418665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A443E4A-89ED-9404-451C-96F9973CAB64}"/>
                  </a:ext>
                </a:extLst>
              </p:cNvPr>
              <p:cNvCxnSpPr>
                <a:cxnSpLocks/>
              </p:cNvCxnSpPr>
              <p:nvPr/>
            </p:nvCxnSpPr>
            <p:spPr bwMode="auto">
              <a:xfrm>
                <a:off x="1732170" y="4828910"/>
                <a:ext cx="7645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C069B710-62AF-F46A-8726-416F2437E2D9}"/>
                </a:ext>
              </a:extLst>
            </p:cNvPr>
            <p:cNvGrpSpPr/>
            <p:nvPr/>
          </p:nvGrpSpPr>
          <p:grpSpPr>
            <a:xfrm rot="5400000">
              <a:off x="8099067" y="4375238"/>
              <a:ext cx="72524" cy="977036"/>
              <a:chOff x="1732170" y="2902158"/>
              <a:chExt cx="76459" cy="1926752"/>
            </a:xfrm>
          </p:grpSpPr>
          <p:cxnSp>
            <p:nvCxnSpPr>
              <p:cNvPr id="43" name="Straight Connector 42">
                <a:extLst>
                  <a:ext uri="{FF2B5EF4-FFF2-40B4-BE49-F238E27FC236}">
                    <a16:creationId xmlns:a16="http://schemas.microsoft.com/office/drawing/2014/main" id="{9ED09BC5-A991-A2AA-ED9D-1A8772190636}"/>
                  </a:ext>
                </a:extLst>
              </p:cNvPr>
              <p:cNvCxnSpPr>
                <a:cxnSpLocks/>
              </p:cNvCxnSpPr>
              <p:nvPr/>
            </p:nvCxnSpPr>
            <p:spPr bwMode="auto">
              <a:xfrm>
                <a:off x="1732170" y="290215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E37AA2A-210D-2F0B-528D-D3552BEEBC9B}"/>
                  </a:ext>
                </a:extLst>
              </p:cNvPr>
              <p:cNvCxnSpPr>
                <a:cxnSpLocks/>
              </p:cNvCxnSpPr>
              <p:nvPr/>
            </p:nvCxnSpPr>
            <p:spPr bwMode="auto">
              <a:xfrm>
                <a:off x="1732170" y="354440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17B140E-7D7A-8852-9DC6-F5898672AE11}"/>
                  </a:ext>
                </a:extLst>
              </p:cNvPr>
              <p:cNvCxnSpPr>
                <a:cxnSpLocks/>
              </p:cNvCxnSpPr>
              <p:nvPr/>
            </p:nvCxnSpPr>
            <p:spPr bwMode="auto">
              <a:xfrm>
                <a:off x="1732170" y="4186658"/>
                <a:ext cx="76459"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6C3FDB7-BDB6-3D11-FA42-0D24D729FBEF}"/>
                  </a:ext>
                </a:extLst>
              </p:cNvPr>
              <p:cNvCxnSpPr>
                <a:cxnSpLocks/>
              </p:cNvCxnSpPr>
              <p:nvPr/>
            </p:nvCxnSpPr>
            <p:spPr bwMode="auto">
              <a:xfrm>
                <a:off x="1732170" y="4828910"/>
                <a:ext cx="76459" cy="0"/>
              </a:xfrm>
              <a:prstGeom prst="line">
                <a:avLst/>
              </a:prstGeom>
              <a:noFill/>
              <a:ln w="28575" cap="flat" cmpd="sng" algn="ctr">
                <a:solidFill>
                  <a:schemeClr val="bg1"/>
                </a:solidFill>
                <a:prstDash val="solid"/>
                <a:round/>
                <a:headEnd type="none" w="med" len="med"/>
                <a:tailEnd type="none" w="med" len="med"/>
              </a:ln>
              <a:effectLst/>
            </p:spPr>
          </p:cxnSp>
        </p:grpSp>
      </p:grpSp>
      <p:sp>
        <p:nvSpPr>
          <p:cNvPr id="48" name="TextBox 47">
            <a:extLst>
              <a:ext uri="{FF2B5EF4-FFF2-40B4-BE49-F238E27FC236}">
                <a16:creationId xmlns:a16="http://schemas.microsoft.com/office/drawing/2014/main" id="{AF195A2D-912D-2DB8-3117-386471B58BD7}"/>
              </a:ext>
            </a:extLst>
          </p:cNvPr>
          <p:cNvSpPr txBox="1"/>
          <p:nvPr/>
        </p:nvSpPr>
        <p:spPr bwMode="auto">
          <a:xfrm>
            <a:off x="1246189" y="1594923"/>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49" name="TextBox 48">
            <a:extLst>
              <a:ext uri="{FF2B5EF4-FFF2-40B4-BE49-F238E27FC236}">
                <a16:creationId xmlns:a16="http://schemas.microsoft.com/office/drawing/2014/main" id="{3D95B96F-2DC5-14D4-2939-74C67812D285}"/>
              </a:ext>
            </a:extLst>
          </p:cNvPr>
          <p:cNvSpPr txBox="1"/>
          <p:nvPr/>
        </p:nvSpPr>
        <p:spPr bwMode="auto">
          <a:xfrm>
            <a:off x="1363209" y="223424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50" name="TextBox 49">
            <a:extLst>
              <a:ext uri="{FF2B5EF4-FFF2-40B4-BE49-F238E27FC236}">
                <a16:creationId xmlns:a16="http://schemas.microsoft.com/office/drawing/2014/main" id="{DBE4DE9E-76F5-C6D3-E780-4F36BCA98617}"/>
              </a:ext>
            </a:extLst>
          </p:cNvPr>
          <p:cNvSpPr txBox="1"/>
          <p:nvPr/>
        </p:nvSpPr>
        <p:spPr bwMode="auto">
          <a:xfrm>
            <a:off x="1363209" y="288112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51" name="TextBox 50">
            <a:extLst>
              <a:ext uri="{FF2B5EF4-FFF2-40B4-BE49-F238E27FC236}">
                <a16:creationId xmlns:a16="http://schemas.microsoft.com/office/drawing/2014/main" id="{432D5465-C6F4-AF3A-39BB-E75BD03463B6}"/>
              </a:ext>
            </a:extLst>
          </p:cNvPr>
          <p:cNvSpPr txBox="1"/>
          <p:nvPr/>
        </p:nvSpPr>
        <p:spPr bwMode="auto">
          <a:xfrm>
            <a:off x="1363209" y="352044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52" name="TextBox 51">
            <a:extLst>
              <a:ext uri="{FF2B5EF4-FFF2-40B4-BE49-F238E27FC236}">
                <a16:creationId xmlns:a16="http://schemas.microsoft.com/office/drawing/2014/main" id="{65CB6CE7-0917-0FD3-4E18-E2168C155C7A}"/>
              </a:ext>
            </a:extLst>
          </p:cNvPr>
          <p:cNvSpPr txBox="1"/>
          <p:nvPr/>
        </p:nvSpPr>
        <p:spPr bwMode="auto">
          <a:xfrm>
            <a:off x="1363209" y="416380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53" name="TextBox 52">
            <a:extLst>
              <a:ext uri="{FF2B5EF4-FFF2-40B4-BE49-F238E27FC236}">
                <a16:creationId xmlns:a16="http://schemas.microsoft.com/office/drawing/2014/main" id="{CF8F6E76-A14E-720C-BEC4-70D38E3A321E}"/>
              </a:ext>
            </a:extLst>
          </p:cNvPr>
          <p:cNvSpPr txBox="1"/>
          <p:nvPr/>
        </p:nvSpPr>
        <p:spPr bwMode="auto">
          <a:xfrm>
            <a:off x="1480228" y="480312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54" name="TextBox 53">
            <a:extLst>
              <a:ext uri="{FF2B5EF4-FFF2-40B4-BE49-F238E27FC236}">
                <a16:creationId xmlns:a16="http://schemas.microsoft.com/office/drawing/2014/main" id="{95431781-75F2-C295-E824-CD715225FBAD}"/>
              </a:ext>
            </a:extLst>
          </p:cNvPr>
          <p:cNvSpPr txBox="1"/>
          <p:nvPr/>
        </p:nvSpPr>
        <p:spPr bwMode="auto">
          <a:xfrm>
            <a:off x="1655646" y="498771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17807ED6-3F41-152B-8090-3D3DB8E42479}"/>
              </a:ext>
            </a:extLst>
          </p:cNvPr>
          <p:cNvSpPr txBox="1"/>
          <p:nvPr/>
        </p:nvSpPr>
        <p:spPr bwMode="auto">
          <a:xfrm>
            <a:off x="1989188" y="499257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3</a:t>
            </a:r>
          </a:p>
        </p:txBody>
      </p:sp>
      <p:sp>
        <p:nvSpPr>
          <p:cNvPr id="56" name="TextBox 55">
            <a:extLst>
              <a:ext uri="{FF2B5EF4-FFF2-40B4-BE49-F238E27FC236}">
                <a16:creationId xmlns:a16="http://schemas.microsoft.com/office/drawing/2014/main" id="{660A94EB-5084-1B64-11BC-36A11B5527DB}"/>
              </a:ext>
            </a:extLst>
          </p:cNvPr>
          <p:cNvSpPr txBox="1"/>
          <p:nvPr/>
        </p:nvSpPr>
        <p:spPr bwMode="auto">
          <a:xfrm>
            <a:off x="2311062" y="499840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6</a:t>
            </a:r>
          </a:p>
        </p:txBody>
      </p:sp>
      <p:sp>
        <p:nvSpPr>
          <p:cNvPr id="57" name="TextBox 56">
            <a:extLst>
              <a:ext uri="{FF2B5EF4-FFF2-40B4-BE49-F238E27FC236}">
                <a16:creationId xmlns:a16="http://schemas.microsoft.com/office/drawing/2014/main" id="{56DC5B4F-45D7-7C7C-EA3D-3C32384BEF89}"/>
              </a:ext>
            </a:extLst>
          </p:cNvPr>
          <p:cNvSpPr txBox="1"/>
          <p:nvPr/>
        </p:nvSpPr>
        <p:spPr bwMode="auto">
          <a:xfrm>
            <a:off x="2644604" y="500326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9</a:t>
            </a:r>
          </a:p>
        </p:txBody>
      </p:sp>
      <p:sp>
        <p:nvSpPr>
          <p:cNvPr id="58" name="TextBox 57">
            <a:extLst>
              <a:ext uri="{FF2B5EF4-FFF2-40B4-BE49-F238E27FC236}">
                <a16:creationId xmlns:a16="http://schemas.microsoft.com/office/drawing/2014/main" id="{9E654435-C022-EB1A-4B34-0FA4BA01A82B}"/>
              </a:ext>
            </a:extLst>
          </p:cNvPr>
          <p:cNvSpPr txBox="1"/>
          <p:nvPr/>
        </p:nvSpPr>
        <p:spPr bwMode="auto">
          <a:xfrm>
            <a:off x="2901515" y="49828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12</a:t>
            </a:r>
          </a:p>
        </p:txBody>
      </p:sp>
      <p:sp>
        <p:nvSpPr>
          <p:cNvPr id="59" name="TextBox 58">
            <a:extLst>
              <a:ext uri="{FF2B5EF4-FFF2-40B4-BE49-F238E27FC236}">
                <a16:creationId xmlns:a16="http://schemas.microsoft.com/office/drawing/2014/main" id="{D41E5D79-0A4C-8BDD-57A2-7F303A262B5A}"/>
              </a:ext>
            </a:extLst>
          </p:cNvPr>
          <p:cNvSpPr txBox="1"/>
          <p:nvPr/>
        </p:nvSpPr>
        <p:spPr bwMode="auto">
          <a:xfrm>
            <a:off x="3235057" y="498771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15</a:t>
            </a:r>
          </a:p>
        </p:txBody>
      </p:sp>
      <p:sp>
        <p:nvSpPr>
          <p:cNvPr id="60" name="TextBox 59">
            <a:extLst>
              <a:ext uri="{FF2B5EF4-FFF2-40B4-BE49-F238E27FC236}">
                <a16:creationId xmlns:a16="http://schemas.microsoft.com/office/drawing/2014/main" id="{0A05C131-8051-647B-A361-9F5748994FA7}"/>
              </a:ext>
            </a:extLst>
          </p:cNvPr>
          <p:cNvSpPr txBox="1"/>
          <p:nvPr/>
        </p:nvSpPr>
        <p:spPr bwMode="auto">
          <a:xfrm>
            <a:off x="3552067" y="49935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18</a:t>
            </a:r>
          </a:p>
        </p:txBody>
      </p:sp>
      <p:sp>
        <p:nvSpPr>
          <p:cNvPr id="61" name="TextBox 60">
            <a:extLst>
              <a:ext uri="{FF2B5EF4-FFF2-40B4-BE49-F238E27FC236}">
                <a16:creationId xmlns:a16="http://schemas.microsoft.com/office/drawing/2014/main" id="{DB3C6577-ACD3-6253-F702-86C1725A2382}"/>
              </a:ext>
            </a:extLst>
          </p:cNvPr>
          <p:cNvSpPr txBox="1"/>
          <p:nvPr/>
        </p:nvSpPr>
        <p:spPr bwMode="auto">
          <a:xfrm>
            <a:off x="3880745" y="49984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21</a:t>
            </a:r>
          </a:p>
        </p:txBody>
      </p:sp>
      <p:sp>
        <p:nvSpPr>
          <p:cNvPr id="62" name="TextBox 61">
            <a:extLst>
              <a:ext uri="{FF2B5EF4-FFF2-40B4-BE49-F238E27FC236}">
                <a16:creationId xmlns:a16="http://schemas.microsoft.com/office/drawing/2014/main" id="{262501EA-BEBB-1BEF-BA71-7E4C4FD6EB55}"/>
              </a:ext>
            </a:extLst>
          </p:cNvPr>
          <p:cNvSpPr txBox="1"/>
          <p:nvPr/>
        </p:nvSpPr>
        <p:spPr bwMode="auto">
          <a:xfrm>
            <a:off x="4191665" y="49984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24</a:t>
            </a:r>
          </a:p>
        </p:txBody>
      </p:sp>
      <p:sp>
        <p:nvSpPr>
          <p:cNvPr id="63" name="TextBox 62">
            <a:extLst>
              <a:ext uri="{FF2B5EF4-FFF2-40B4-BE49-F238E27FC236}">
                <a16:creationId xmlns:a16="http://schemas.microsoft.com/office/drawing/2014/main" id="{3ED6B5F7-A0EB-E68A-4C9B-F41FC9FF1BCB}"/>
              </a:ext>
            </a:extLst>
          </p:cNvPr>
          <p:cNvSpPr txBox="1"/>
          <p:nvPr/>
        </p:nvSpPr>
        <p:spPr bwMode="auto">
          <a:xfrm>
            <a:off x="4525207" y="50032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27</a:t>
            </a:r>
          </a:p>
        </p:txBody>
      </p:sp>
      <p:sp>
        <p:nvSpPr>
          <p:cNvPr id="64" name="TextBox 63">
            <a:extLst>
              <a:ext uri="{FF2B5EF4-FFF2-40B4-BE49-F238E27FC236}">
                <a16:creationId xmlns:a16="http://schemas.microsoft.com/office/drawing/2014/main" id="{90D1499C-334C-2E0D-16D5-118AD73F45AD}"/>
              </a:ext>
            </a:extLst>
          </p:cNvPr>
          <p:cNvSpPr txBox="1"/>
          <p:nvPr/>
        </p:nvSpPr>
        <p:spPr bwMode="auto">
          <a:xfrm>
            <a:off x="4847081" y="50090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30</a:t>
            </a:r>
          </a:p>
        </p:txBody>
      </p:sp>
      <p:sp>
        <p:nvSpPr>
          <p:cNvPr id="65" name="TextBox 64">
            <a:extLst>
              <a:ext uri="{FF2B5EF4-FFF2-40B4-BE49-F238E27FC236}">
                <a16:creationId xmlns:a16="http://schemas.microsoft.com/office/drawing/2014/main" id="{DE586775-E68A-372A-9BE6-5FB54E9E9887}"/>
              </a:ext>
            </a:extLst>
          </p:cNvPr>
          <p:cNvSpPr txBox="1"/>
          <p:nvPr/>
        </p:nvSpPr>
        <p:spPr bwMode="auto">
          <a:xfrm>
            <a:off x="5180623" y="501395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33</a:t>
            </a:r>
          </a:p>
        </p:txBody>
      </p:sp>
      <p:sp>
        <p:nvSpPr>
          <p:cNvPr id="66" name="TextBox 65">
            <a:extLst>
              <a:ext uri="{FF2B5EF4-FFF2-40B4-BE49-F238E27FC236}">
                <a16:creationId xmlns:a16="http://schemas.microsoft.com/office/drawing/2014/main" id="{D1B56A05-FAD5-E0D0-74FA-51436D7C6191}"/>
              </a:ext>
            </a:extLst>
          </p:cNvPr>
          <p:cNvSpPr txBox="1"/>
          <p:nvPr/>
        </p:nvSpPr>
        <p:spPr bwMode="auto">
          <a:xfrm>
            <a:off x="5496043" y="49935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36</a:t>
            </a:r>
          </a:p>
        </p:txBody>
      </p:sp>
      <p:sp>
        <p:nvSpPr>
          <p:cNvPr id="67" name="TextBox 66">
            <a:extLst>
              <a:ext uri="{FF2B5EF4-FFF2-40B4-BE49-F238E27FC236}">
                <a16:creationId xmlns:a16="http://schemas.microsoft.com/office/drawing/2014/main" id="{971E5CE9-F84E-3D95-CB16-02ABB753F0A7}"/>
              </a:ext>
            </a:extLst>
          </p:cNvPr>
          <p:cNvSpPr txBox="1"/>
          <p:nvPr/>
        </p:nvSpPr>
        <p:spPr bwMode="auto">
          <a:xfrm>
            <a:off x="5829585" y="49984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39</a:t>
            </a:r>
          </a:p>
        </p:txBody>
      </p:sp>
      <p:sp>
        <p:nvSpPr>
          <p:cNvPr id="68" name="TextBox 67">
            <a:extLst>
              <a:ext uri="{FF2B5EF4-FFF2-40B4-BE49-F238E27FC236}">
                <a16:creationId xmlns:a16="http://schemas.microsoft.com/office/drawing/2014/main" id="{545EBBC0-9F14-CD52-44B4-863B9B714C30}"/>
              </a:ext>
            </a:extLst>
          </p:cNvPr>
          <p:cNvSpPr txBox="1"/>
          <p:nvPr/>
        </p:nvSpPr>
        <p:spPr bwMode="auto">
          <a:xfrm>
            <a:off x="6146595" y="50042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42</a:t>
            </a:r>
          </a:p>
        </p:txBody>
      </p:sp>
      <p:sp>
        <p:nvSpPr>
          <p:cNvPr id="69" name="TextBox 68">
            <a:extLst>
              <a:ext uri="{FF2B5EF4-FFF2-40B4-BE49-F238E27FC236}">
                <a16:creationId xmlns:a16="http://schemas.microsoft.com/office/drawing/2014/main" id="{F2B82497-3161-1F36-7B49-EC0163CBD42B}"/>
              </a:ext>
            </a:extLst>
          </p:cNvPr>
          <p:cNvSpPr txBox="1"/>
          <p:nvPr/>
        </p:nvSpPr>
        <p:spPr bwMode="auto">
          <a:xfrm>
            <a:off x="6475273" y="50090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45</a:t>
            </a:r>
          </a:p>
        </p:txBody>
      </p:sp>
      <p:sp>
        <p:nvSpPr>
          <p:cNvPr id="70" name="TextBox 69">
            <a:extLst>
              <a:ext uri="{FF2B5EF4-FFF2-40B4-BE49-F238E27FC236}">
                <a16:creationId xmlns:a16="http://schemas.microsoft.com/office/drawing/2014/main" id="{76A27054-5969-DC20-715E-BDA7A8B3A94C}"/>
              </a:ext>
            </a:extLst>
          </p:cNvPr>
          <p:cNvSpPr txBox="1"/>
          <p:nvPr/>
        </p:nvSpPr>
        <p:spPr bwMode="auto">
          <a:xfrm>
            <a:off x="6792283" y="500051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48</a:t>
            </a:r>
          </a:p>
        </p:txBody>
      </p:sp>
      <p:sp>
        <p:nvSpPr>
          <p:cNvPr id="71" name="TextBox 70">
            <a:extLst>
              <a:ext uri="{FF2B5EF4-FFF2-40B4-BE49-F238E27FC236}">
                <a16:creationId xmlns:a16="http://schemas.microsoft.com/office/drawing/2014/main" id="{6A7C8839-8E6E-A533-3157-9226F63C5FDD}"/>
              </a:ext>
            </a:extLst>
          </p:cNvPr>
          <p:cNvSpPr txBox="1"/>
          <p:nvPr/>
        </p:nvSpPr>
        <p:spPr bwMode="auto">
          <a:xfrm>
            <a:off x="7125825" y="500537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51</a:t>
            </a:r>
          </a:p>
        </p:txBody>
      </p:sp>
      <p:sp>
        <p:nvSpPr>
          <p:cNvPr id="72" name="TextBox 71">
            <a:extLst>
              <a:ext uri="{FF2B5EF4-FFF2-40B4-BE49-F238E27FC236}">
                <a16:creationId xmlns:a16="http://schemas.microsoft.com/office/drawing/2014/main" id="{1B8C60F7-7571-EED1-D906-4958EA2894C5}"/>
              </a:ext>
            </a:extLst>
          </p:cNvPr>
          <p:cNvSpPr txBox="1"/>
          <p:nvPr/>
        </p:nvSpPr>
        <p:spPr bwMode="auto">
          <a:xfrm>
            <a:off x="7441245" y="498495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54</a:t>
            </a:r>
          </a:p>
        </p:txBody>
      </p:sp>
      <p:sp>
        <p:nvSpPr>
          <p:cNvPr id="73" name="TextBox 72">
            <a:extLst>
              <a:ext uri="{FF2B5EF4-FFF2-40B4-BE49-F238E27FC236}">
                <a16:creationId xmlns:a16="http://schemas.microsoft.com/office/drawing/2014/main" id="{16F6461B-C7C6-3F38-4D90-4A6B20C1DB01}"/>
              </a:ext>
            </a:extLst>
          </p:cNvPr>
          <p:cNvSpPr txBox="1"/>
          <p:nvPr/>
        </p:nvSpPr>
        <p:spPr bwMode="auto">
          <a:xfrm>
            <a:off x="7774787" y="49898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57</a:t>
            </a:r>
          </a:p>
        </p:txBody>
      </p:sp>
      <p:sp>
        <p:nvSpPr>
          <p:cNvPr id="74" name="TextBox 73">
            <a:extLst>
              <a:ext uri="{FF2B5EF4-FFF2-40B4-BE49-F238E27FC236}">
                <a16:creationId xmlns:a16="http://schemas.microsoft.com/office/drawing/2014/main" id="{D4FB7BF5-815A-7A93-6DF2-675211F32949}"/>
              </a:ext>
            </a:extLst>
          </p:cNvPr>
          <p:cNvSpPr txBox="1"/>
          <p:nvPr/>
        </p:nvSpPr>
        <p:spPr bwMode="auto">
          <a:xfrm>
            <a:off x="8091797" y="49956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75" name="TextBox 74">
            <a:extLst>
              <a:ext uri="{FF2B5EF4-FFF2-40B4-BE49-F238E27FC236}">
                <a16:creationId xmlns:a16="http://schemas.microsoft.com/office/drawing/2014/main" id="{896E6C26-8E43-AB5A-C88A-532EF39D90AE}"/>
              </a:ext>
            </a:extLst>
          </p:cNvPr>
          <p:cNvSpPr txBox="1"/>
          <p:nvPr/>
        </p:nvSpPr>
        <p:spPr bwMode="auto">
          <a:xfrm>
            <a:off x="8420475" y="500051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63</a:t>
            </a:r>
          </a:p>
        </p:txBody>
      </p:sp>
      <p:sp>
        <p:nvSpPr>
          <p:cNvPr id="76" name="TextBox 75">
            <a:extLst>
              <a:ext uri="{FF2B5EF4-FFF2-40B4-BE49-F238E27FC236}">
                <a16:creationId xmlns:a16="http://schemas.microsoft.com/office/drawing/2014/main" id="{41E6182C-DFB5-15E3-1F12-658E2BDD71B6}"/>
              </a:ext>
            </a:extLst>
          </p:cNvPr>
          <p:cNvSpPr txBox="1"/>
          <p:nvPr/>
        </p:nvSpPr>
        <p:spPr bwMode="auto">
          <a:xfrm>
            <a:off x="1577098" y="580011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143</a:t>
            </a:r>
          </a:p>
          <a:p>
            <a:pPr algn="ctr">
              <a:lnSpc>
                <a:spcPct val="100000"/>
              </a:lnSpc>
              <a:spcAft>
                <a:spcPct val="0"/>
              </a:spcAft>
              <a:buClrTx/>
              <a:buFontTx/>
              <a:buNone/>
            </a:pPr>
            <a:r>
              <a:rPr lang="en-US" sz="1400">
                <a:solidFill>
                  <a:schemeClr val="bg1"/>
                </a:solidFill>
                <a:latin typeface="Calibri" panose="020F0502020204030204" pitchFamily="34" charset="0"/>
              </a:rPr>
              <a:t>73</a:t>
            </a:r>
            <a:endParaRPr lang="en-US" sz="1400" b="0">
              <a:solidFill>
                <a:schemeClr val="bg1"/>
              </a:solidFill>
              <a:latin typeface="Calibri" panose="020F0502020204030204" pitchFamily="34" charset="0"/>
            </a:endParaRPr>
          </a:p>
        </p:txBody>
      </p:sp>
      <p:sp>
        <p:nvSpPr>
          <p:cNvPr id="77" name="TextBox 76">
            <a:extLst>
              <a:ext uri="{FF2B5EF4-FFF2-40B4-BE49-F238E27FC236}">
                <a16:creationId xmlns:a16="http://schemas.microsoft.com/office/drawing/2014/main" id="{7646FD23-D270-FDAA-48FA-4C768E1FDD42}"/>
              </a:ext>
            </a:extLst>
          </p:cNvPr>
          <p:cNvSpPr txBox="1"/>
          <p:nvPr/>
        </p:nvSpPr>
        <p:spPr bwMode="auto">
          <a:xfrm>
            <a:off x="1910640" y="580011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127</a:t>
            </a:r>
          </a:p>
          <a:p>
            <a:pPr algn="ctr">
              <a:lnSpc>
                <a:spcPct val="100000"/>
              </a:lnSpc>
              <a:spcAft>
                <a:spcPct val="0"/>
              </a:spcAft>
              <a:buClrTx/>
              <a:buFontTx/>
              <a:buNone/>
            </a:pPr>
            <a:r>
              <a:rPr lang="en-US" sz="1400">
                <a:solidFill>
                  <a:schemeClr val="bg1"/>
                </a:solidFill>
                <a:latin typeface="Calibri" panose="020F0502020204030204" pitchFamily="34" charset="0"/>
              </a:rPr>
              <a:t>59</a:t>
            </a:r>
            <a:endParaRPr lang="en-US" sz="1400" b="0">
              <a:solidFill>
                <a:schemeClr val="bg1"/>
              </a:solidFill>
              <a:latin typeface="Calibri" panose="020F0502020204030204" pitchFamily="34" charset="0"/>
            </a:endParaRPr>
          </a:p>
        </p:txBody>
      </p:sp>
      <p:sp>
        <p:nvSpPr>
          <p:cNvPr id="78" name="TextBox 77">
            <a:extLst>
              <a:ext uri="{FF2B5EF4-FFF2-40B4-BE49-F238E27FC236}">
                <a16:creationId xmlns:a16="http://schemas.microsoft.com/office/drawing/2014/main" id="{BF925627-81FA-8B1E-1F25-903CF382B9BA}"/>
              </a:ext>
            </a:extLst>
          </p:cNvPr>
          <p:cNvSpPr txBox="1"/>
          <p:nvPr/>
        </p:nvSpPr>
        <p:spPr bwMode="auto">
          <a:xfrm>
            <a:off x="2232514" y="580011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114</a:t>
            </a:r>
          </a:p>
          <a:p>
            <a:pPr algn="ctr">
              <a:lnSpc>
                <a:spcPct val="100000"/>
              </a:lnSpc>
              <a:spcAft>
                <a:spcPct val="0"/>
              </a:spcAft>
              <a:buClrTx/>
              <a:buFontTx/>
              <a:buNone/>
            </a:pPr>
            <a:r>
              <a:rPr lang="en-US" sz="1400">
                <a:solidFill>
                  <a:schemeClr val="bg1"/>
                </a:solidFill>
                <a:latin typeface="Calibri" panose="020F0502020204030204" pitchFamily="34" charset="0"/>
              </a:rPr>
              <a:t>31</a:t>
            </a:r>
            <a:endParaRPr lang="en-US" sz="1400" b="0">
              <a:solidFill>
                <a:schemeClr val="bg1"/>
              </a:solidFill>
              <a:latin typeface="Calibri" panose="020F0502020204030204" pitchFamily="34" charset="0"/>
            </a:endParaRPr>
          </a:p>
        </p:txBody>
      </p:sp>
      <p:sp>
        <p:nvSpPr>
          <p:cNvPr id="79" name="TextBox 78">
            <a:extLst>
              <a:ext uri="{FF2B5EF4-FFF2-40B4-BE49-F238E27FC236}">
                <a16:creationId xmlns:a16="http://schemas.microsoft.com/office/drawing/2014/main" id="{71A1AD89-8CFC-E5ED-CF21-5A0C38F68F09}"/>
              </a:ext>
            </a:extLst>
          </p:cNvPr>
          <p:cNvSpPr txBox="1"/>
          <p:nvPr/>
        </p:nvSpPr>
        <p:spPr bwMode="auto">
          <a:xfrm>
            <a:off x="2566056" y="580011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109</a:t>
            </a:r>
          </a:p>
          <a:p>
            <a:pPr algn="ctr">
              <a:lnSpc>
                <a:spcPct val="100000"/>
              </a:lnSpc>
              <a:spcAft>
                <a:spcPct val="0"/>
              </a:spcAft>
              <a:buClrTx/>
              <a:buFontTx/>
              <a:buNone/>
            </a:pPr>
            <a:r>
              <a:rPr lang="en-US" sz="1400">
                <a:solidFill>
                  <a:schemeClr val="bg1"/>
                </a:solidFill>
                <a:latin typeface="Calibri" panose="020F0502020204030204" pitchFamily="34" charset="0"/>
              </a:rPr>
              <a:t>25</a:t>
            </a:r>
            <a:endParaRPr lang="en-US" sz="1400" b="0">
              <a:solidFill>
                <a:schemeClr val="bg1"/>
              </a:solidFill>
              <a:latin typeface="Calibri" panose="020F0502020204030204" pitchFamily="34" charset="0"/>
            </a:endParaRPr>
          </a:p>
        </p:txBody>
      </p:sp>
      <p:sp>
        <p:nvSpPr>
          <p:cNvPr id="80" name="TextBox 79">
            <a:extLst>
              <a:ext uri="{FF2B5EF4-FFF2-40B4-BE49-F238E27FC236}">
                <a16:creationId xmlns:a16="http://schemas.microsoft.com/office/drawing/2014/main" id="{2F6BFB62-7E6A-FA06-25E3-0E78305E40BB}"/>
              </a:ext>
            </a:extLst>
          </p:cNvPr>
          <p:cNvSpPr txBox="1"/>
          <p:nvPr/>
        </p:nvSpPr>
        <p:spPr bwMode="auto">
          <a:xfrm>
            <a:off x="2927163" y="580011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99</a:t>
            </a:r>
          </a:p>
          <a:p>
            <a:pPr algn="ctr">
              <a:lnSpc>
                <a:spcPct val="100000"/>
              </a:lnSpc>
              <a:spcAft>
                <a:spcPct val="0"/>
              </a:spcAft>
              <a:buClrTx/>
              <a:buFontTx/>
              <a:buNone/>
            </a:pPr>
            <a:r>
              <a:rPr lang="en-US" sz="1400">
                <a:solidFill>
                  <a:schemeClr val="bg1"/>
                </a:solidFill>
                <a:latin typeface="Calibri" panose="020F0502020204030204" pitchFamily="34" charset="0"/>
              </a:rPr>
              <a:t>15</a:t>
            </a:r>
            <a:endParaRPr lang="en-US" sz="1400" b="0">
              <a:solidFill>
                <a:schemeClr val="bg1"/>
              </a:solidFill>
              <a:latin typeface="Calibri" panose="020F0502020204030204" pitchFamily="34" charset="0"/>
            </a:endParaRPr>
          </a:p>
        </p:txBody>
      </p:sp>
      <p:sp>
        <p:nvSpPr>
          <p:cNvPr id="81" name="TextBox 80">
            <a:extLst>
              <a:ext uri="{FF2B5EF4-FFF2-40B4-BE49-F238E27FC236}">
                <a16:creationId xmlns:a16="http://schemas.microsoft.com/office/drawing/2014/main" id="{8EC81540-1118-6426-0A31-7B0043D275C9}"/>
              </a:ext>
            </a:extLst>
          </p:cNvPr>
          <p:cNvSpPr txBox="1"/>
          <p:nvPr/>
        </p:nvSpPr>
        <p:spPr bwMode="auto">
          <a:xfrm>
            <a:off x="3260705" y="580011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96</a:t>
            </a:r>
          </a:p>
          <a:p>
            <a:pPr algn="ctr">
              <a:lnSpc>
                <a:spcPct val="100000"/>
              </a:lnSpc>
              <a:spcAft>
                <a:spcPct val="0"/>
              </a:spcAft>
              <a:buClrTx/>
              <a:buFontTx/>
              <a:buNone/>
            </a:pPr>
            <a:r>
              <a:rPr lang="en-US" sz="1400">
                <a:solidFill>
                  <a:schemeClr val="bg1"/>
                </a:solidFill>
                <a:latin typeface="Calibri" panose="020F0502020204030204" pitchFamily="34" charset="0"/>
              </a:rPr>
              <a:t>10</a:t>
            </a:r>
            <a:endParaRPr lang="en-US" sz="1400" b="0">
              <a:solidFill>
                <a:schemeClr val="bg1"/>
              </a:solidFill>
              <a:latin typeface="Calibri" panose="020F0502020204030204" pitchFamily="34" charset="0"/>
            </a:endParaRPr>
          </a:p>
        </p:txBody>
      </p:sp>
      <p:sp>
        <p:nvSpPr>
          <p:cNvPr id="82" name="TextBox 81">
            <a:extLst>
              <a:ext uri="{FF2B5EF4-FFF2-40B4-BE49-F238E27FC236}">
                <a16:creationId xmlns:a16="http://schemas.microsoft.com/office/drawing/2014/main" id="{4B2EE634-6B0D-E664-C66C-B33026C81DF4}"/>
              </a:ext>
            </a:extLst>
          </p:cNvPr>
          <p:cNvSpPr txBox="1"/>
          <p:nvPr/>
        </p:nvSpPr>
        <p:spPr bwMode="auto">
          <a:xfrm>
            <a:off x="3577715" y="580011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83</a:t>
            </a:r>
          </a:p>
          <a:p>
            <a:pPr algn="ctr">
              <a:lnSpc>
                <a:spcPct val="100000"/>
              </a:lnSpc>
              <a:spcAft>
                <a:spcPct val="0"/>
              </a:spcAft>
              <a:buClrTx/>
              <a:buFontTx/>
              <a:buNone/>
            </a:pPr>
            <a:r>
              <a:rPr lang="en-US" sz="1400">
                <a:solidFill>
                  <a:schemeClr val="bg1"/>
                </a:solidFill>
                <a:latin typeface="Calibri" panose="020F0502020204030204" pitchFamily="34" charset="0"/>
              </a:rPr>
              <a:t>9</a:t>
            </a:r>
            <a:endParaRPr lang="en-US" sz="1400" b="0">
              <a:solidFill>
                <a:schemeClr val="bg1"/>
              </a:solidFill>
              <a:latin typeface="Calibri" panose="020F0502020204030204" pitchFamily="34" charset="0"/>
            </a:endParaRPr>
          </a:p>
        </p:txBody>
      </p:sp>
      <p:sp>
        <p:nvSpPr>
          <p:cNvPr id="83" name="TextBox 82">
            <a:extLst>
              <a:ext uri="{FF2B5EF4-FFF2-40B4-BE49-F238E27FC236}">
                <a16:creationId xmlns:a16="http://schemas.microsoft.com/office/drawing/2014/main" id="{4FF483B7-4A6B-1F21-9B29-A4D4F46C31C9}"/>
              </a:ext>
            </a:extLst>
          </p:cNvPr>
          <p:cNvSpPr txBox="1"/>
          <p:nvPr/>
        </p:nvSpPr>
        <p:spPr bwMode="auto">
          <a:xfrm>
            <a:off x="3906393" y="580011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76</a:t>
            </a:r>
          </a:p>
          <a:p>
            <a:pPr algn="ctr">
              <a:lnSpc>
                <a:spcPct val="100000"/>
              </a:lnSpc>
              <a:spcAft>
                <a:spcPct val="0"/>
              </a:spcAft>
              <a:buClrTx/>
              <a:buFontTx/>
              <a:buNone/>
            </a:pPr>
            <a:r>
              <a:rPr lang="en-US" sz="1400">
                <a:solidFill>
                  <a:schemeClr val="bg1"/>
                </a:solidFill>
                <a:latin typeface="Calibri" panose="020F0502020204030204" pitchFamily="34" charset="0"/>
              </a:rPr>
              <a:t>6</a:t>
            </a:r>
            <a:endParaRPr lang="en-US" sz="1400" b="0">
              <a:solidFill>
                <a:schemeClr val="bg1"/>
              </a:solidFill>
              <a:latin typeface="Calibri" panose="020F0502020204030204" pitchFamily="34" charset="0"/>
            </a:endParaRPr>
          </a:p>
        </p:txBody>
      </p:sp>
      <p:sp>
        <p:nvSpPr>
          <p:cNvPr id="84" name="TextBox 83">
            <a:extLst>
              <a:ext uri="{FF2B5EF4-FFF2-40B4-BE49-F238E27FC236}">
                <a16:creationId xmlns:a16="http://schemas.microsoft.com/office/drawing/2014/main" id="{38AB5108-A056-44C7-AB99-ACD92032DDEB}"/>
              </a:ext>
            </a:extLst>
          </p:cNvPr>
          <p:cNvSpPr txBox="1"/>
          <p:nvPr/>
        </p:nvSpPr>
        <p:spPr bwMode="auto">
          <a:xfrm>
            <a:off x="4217313" y="580011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69</a:t>
            </a:r>
          </a:p>
          <a:p>
            <a:pPr algn="ctr">
              <a:lnSpc>
                <a:spcPct val="100000"/>
              </a:lnSpc>
              <a:spcAft>
                <a:spcPct val="0"/>
              </a:spcAft>
              <a:buClrTx/>
              <a:buFontTx/>
              <a:buNone/>
            </a:pPr>
            <a:r>
              <a:rPr lang="en-US" sz="1400" b="0">
                <a:solidFill>
                  <a:schemeClr val="bg1"/>
                </a:solidFill>
                <a:latin typeface="Calibri" panose="020F0502020204030204" pitchFamily="34" charset="0"/>
              </a:rPr>
              <a:t>6</a:t>
            </a:r>
          </a:p>
        </p:txBody>
      </p:sp>
      <p:sp>
        <p:nvSpPr>
          <p:cNvPr id="85" name="TextBox 84">
            <a:extLst>
              <a:ext uri="{FF2B5EF4-FFF2-40B4-BE49-F238E27FC236}">
                <a16:creationId xmlns:a16="http://schemas.microsoft.com/office/drawing/2014/main" id="{F8E21CEC-DC33-077A-FBFA-0BB69872155E}"/>
              </a:ext>
            </a:extLst>
          </p:cNvPr>
          <p:cNvSpPr txBox="1"/>
          <p:nvPr/>
        </p:nvSpPr>
        <p:spPr bwMode="auto">
          <a:xfrm>
            <a:off x="4550855" y="580011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61</a:t>
            </a:r>
          </a:p>
          <a:p>
            <a:pPr algn="ctr">
              <a:lnSpc>
                <a:spcPct val="100000"/>
              </a:lnSpc>
              <a:spcAft>
                <a:spcPct val="0"/>
              </a:spcAft>
              <a:buClrTx/>
              <a:buFontTx/>
              <a:buNone/>
            </a:pPr>
            <a:r>
              <a:rPr lang="en-US" sz="1400">
                <a:solidFill>
                  <a:schemeClr val="bg1"/>
                </a:solidFill>
                <a:latin typeface="Calibri" panose="020F0502020204030204" pitchFamily="34" charset="0"/>
              </a:rPr>
              <a:t>4</a:t>
            </a:r>
            <a:endParaRPr lang="en-US" sz="1400" b="0">
              <a:solidFill>
                <a:schemeClr val="bg1"/>
              </a:solidFill>
              <a:latin typeface="Calibri" panose="020F0502020204030204" pitchFamily="34" charset="0"/>
            </a:endParaRPr>
          </a:p>
        </p:txBody>
      </p:sp>
      <p:sp>
        <p:nvSpPr>
          <p:cNvPr id="86" name="TextBox 85">
            <a:extLst>
              <a:ext uri="{FF2B5EF4-FFF2-40B4-BE49-F238E27FC236}">
                <a16:creationId xmlns:a16="http://schemas.microsoft.com/office/drawing/2014/main" id="{368441DC-B10E-BF50-C6D9-6777DC551A4B}"/>
              </a:ext>
            </a:extLst>
          </p:cNvPr>
          <p:cNvSpPr txBox="1"/>
          <p:nvPr/>
        </p:nvSpPr>
        <p:spPr bwMode="auto">
          <a:xfrm>
            <a:off x="4872729" y="580011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49</a:t>
            </a:r>
          </a:p>
          <a:p>
            <a:pPr algn="ctr">
              <a:lnSpc>
                <a:spcPct val="100000"/>
              </a:lnSpc>
              <a:spcAft>
                <a:spcPct val="0"/>
              </a:spcAft>
              <a:buClrTx/>
              <a:buFontTx/>
              <a:buNone/>
            </a:pPr>
            <a:r>
              <a:rPr lang="en-US" sz="1400">
                <a:solidFill>
                  <a:schemeClr val="bg1"/>
                </a:solidFill>
                <a:latin typeface="Calibri" panose="020F0502020204030204" pitchFamily="34" charset="0"/>
              </a:rPr>
              <a:t>4</a:t>
            </a:r>
            <a:endParaRPr lang="en-US" sz="1400" b="0">
              <a:solidFill>
                <a:schemeClr val="bg1"/>
              </a:solidFill>
              <a:latin typeface="Calibri" panose="020F0502020204030204" pitchFamily="34" charset="0"/>
            </a:endParaRPr>
          </a:p>
        </p:txBody>
      </p:sp>
      <p:sp>
        <p:nvSpPr>
          <p:cNvPr id="87" name="TextBox 86">
            <a:extLst>
              <a:ext uri="{FF2B5EF4-FFF2-40B4-BE49-F238E27FC236}">
                <a16:creationId xmlns:a16="http://schemas.microsoft.com/office/drawing/2014/main" id="{ED40DB5C-E08C-39DF-C5B7-747EDA1369E7}"/>
              </a:ext>
            </a:extLst>
          </p:cNvPr>
          <p:cNvSpPr txBox="1"/>
          <p:nvPr/>
        </p:nvSpPr>
        <p:spPr bwMode="auto">
          <a:xfrm>
            <a:off x="5206271" y="580011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37</a:t>
            </a:r>
          </a:p>
          <a:p>
            <a:pPr algn="ctr">
              <a:lnSpc>
                <a:spcPct val="100000"/>
              </a:lnSpc>
              <a:spcAft>
                <a:spcPct val="0"/>
              </a:spcAft>
              <a:buClrTx/>
              <a:buFontTx/>
              <a:buNone/>
            </a:pPr>
            <a:r>
              <a:rPr lang="en-US" sz="1400">
                <a:solidFill>
                  <a:schemeClr val="bg1"/>
                </a:solidFill>
                <a:latin typeface="Calibri" panose="020F0502020204030204" pitchFamily="34" charset="0"/>
              </a:rPr>
              <a:t>3</a:t>
            </a:r>
            <a:endParaRPr lang="en-US" sz="1400" b="0">
              <a:solidFill>
                <a:schemeClr val="bg1"/>
              </a:solidFill>
              <a:latin typeface="Calibri" panose="020F0502020204030204" pitchFamily="34" charset="0"/>
            </a:endParaRPr>
          </a:p>
        </p:txBody>
      </p:sp>
      <p:sp>
        <p:nvSpPr>
          <p:cNvPr id="88" name="TextBox 87">
            <a:extLst>
              <a:ext uri="{FF2B5EF4-FFF2-40B4-BE49-F238E27FC236}">
                <a16:creationId xmlns:a16="http://schemas.microsoft.com/office/drawing/2014/main" id="{6A821CDD-6AA8-CEB1-5067-BFADA0B038FB}"/>
              </a:ext>
            </a:extLst>
          </p:cNvPr>
          <p:cNvSpPr txBox="1"/>
          <p:nvPr/>
        </p:nvSpPr>
        <p:spPr bwMode="auto">
          <a:xfrm>
            <a:off x="5521691" y="580011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28</a:t>
            </a:r>
          </a:p>
          <a:p>
            <a:pPr algn="ctr">
              <a:lnSpc>
                <a:spcPct val="100000"/>
              </a:lnSpc>
              <a:spcAft>
                <a:spcPct val="0"/>
              </a:spcAft>
              <a:buClrTx/>
              <a:buFontTx/>
              <a:buNone/>
            </a:pPr>
            <a:r>
              <a:rPr lang="en-US" sz="1400">
                <a:solidFill>
                  <a:schemeClr val="bg1"/>
                </a:solidFill>
                <a:latin typeface="Calibri" panose="020F0502020204030204" pitchFamily="34" charset="0"/>
              </a:rPr>
              <a:t>3</a:t>
            </a:r>
            <a:endParaRPr lang="en-US" sz="1400" b="0">
              <a:solidFill>
                <a:schemeClr val="bg1"/>
              </a:solidFill>
              <a:latin typeface="Calibri" panose="020F0502020204030204" pitchFamily="34" charset="0"/>
            </a:endParaRPr>
          </a:p>
        </p:txBody>
      </p:sp>
      <p:sp>
        <p:nvSpPr>
          <p:cNvPr id="89" name="TextBox 88">
            <a:extLst>
              <a:ext uri="{FF2B5EF4-FFF2-40B4-BE49-F238E27FC236}">
                <a16:creationId xmlns:a16="http://schemas.microsoft.com/office/drawing/2014/main" id="{DC795D3D-97AA-0247-B349-F4766F59F895}"/>
              </a:ext>
            </a:extLst>
          </p:cNvPr>
          <p:cNvSpPr txBox="1"/>
          <p:nvPr/>
        </p:nvSpPr>
        <p:spPr bwMode="auto">
          <a:xfrm>
            <a:off x="5855233" y="580011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16</a:t>
            </a:r>
          </a:p>
          <a:p>
            <a:pPr algn="ctr">
              <a:lnSpc>
                <a:spcPct val="100000"/>
              </a:lnSpc>
              <a:spcAft>
                <a:spcPct val="0"/>
              </a:spcAft>
              <a:buClrTx/>
              <a:buFontTx/>
              <a:buNone/>
            </a:pPr>
            <a:r>
              <a:rPr lang="en-US" sz="1400">
                <a:solidFill>
                  <a:schemeClr val="bg1"/>
                </a:solidFill>
                <a:latin typeface="Calibri" panose="020F0502020204030204" pitchFamily="34" charset="0"/>
              </a:rPr>
              <a:t>3</a:t>
            </a:r>
            <a:endParaRPr lang="en-US" sz="1400" b="0">
              <a:solidFill>
                <a:schemeClr val="bg1"/>
              </a:solidFill>
              <a:latin typeface="Calibri" panose="020F0502020204030204" pitchFamily="34" charset="0"/>
            </a:endParaRPr>
          </a:p>
        </p:txBody>
      </p:sp>
      <p:sp>
        <p:nvSpPr>
          <p:cNvPr id="90" name="TextBox 89">
            <a:extLst>
              <a:ext uri="{FF2B5EF4-FFF2-40B4-BE49-F238E27FC236}">
                <a16:creationId xmlns:a16="http://schemas.microsoft.com/office/drawing/2014/main" id="{9443722A-0299-F548-7DF8-D4381E22C83A}"/>
              </a:ext>
            </a:extLst>
          </p:cNvPr>
          <p:cNvSpPr txBox="1"/>
          <p:nvPr/>
        </p:nvSpPr>
        <p:spPr bwMode="auto">
          <a:xfrm>
            <a:off x="6217928" y="580011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9</a:t>
            </a:r>
          </a:p>
          <a:p>
            <a:pPr algn="ctr">
              <a:lnSpc>
                <a:spcPct val="100000"/>
              </a:lnSpc>
              <a:spcAft>
                <a:spcPct val="0"/>
              </a:spcAft>
              <a:buClrTx/>
              <a:buFontTx/>
              <a:buNone/>
            </a:pPr>
            <a:r>
              <a:rPr lang="en-US" sz="1400">
                <a:solidFill>
                  <a:schemeClr val="bg1"/>
                </a:solidFill>
                <a:latin typeface="Calibri" panose="020F0502020204030204" pitchFamily="34" charset="0"/>
              </a:rPr>
              <a:t>2</a:t>
            </a:r>
            <a:endParaRPr lang="en-US" sz="1400" b="0">
              <a:solidFill>
                <a:schemeClr val="bg1"/>
              </a:solidFill>
              <a:latin typeface="Calibri" panose="020F0502020204030204" pitchFamily="34" charset="0"/>
            </a:endParaRPr>
          </a:p>
        </p:txBody>
      </p:sp>
      <p:sp>
        <p:nvSpPr>
          <p:cNvPr id="91" name="TextBox 90">
            <a:extLst>
              <a:ext uri="{FF2B5EF4-FFF2-40B4-BE49-F238E27FC236}">
                <a16:creationId xmlns:a16="http://schemas.microsoft.com/office/drawing/2014/main" id="{17B9A970-9BB4-AB20-DFD7-73611EE531FA}"/>
              </a:ext>
            </a:extLst>
          </p:cNvPr>
          <p:cNvSpPr txBox="1"/>
          <p:nvPr/>
        </p:nvSpPr>
        <p:spPr bwMode="auto">
          <a:xfrm>
            <a:off x="6546605" y="580011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6</a:t>
            </a:r>
          </a:p>
          <a:p>
            <a:pPr algn="ctr">
              <a:lnSpc>
                <a:spcPct val="100000"/>
              </a:lnSpc>
              <a:spcAft>
                <a:spcPct val="0"/>
              </a:spcAft>
              <a:buClrTx/>
              <a:buFontTx/>
              <a:buNone/>
            </a:pPr>
            <a:r>
              <a:rPr lang="en-US" sz="1400" b="0">
                <a:solidFill>
                  <a:schemeClr val="bg1"/>
                </a:solidFill>
                <a:latin typeface="Calibri" panose="020F0502020204030204" pitchFamily="34" charset="0"/>
              </a:rPr>
              <a:t>1</a:t>
            </a:r>
          </a:p>
        </p:txBody>
      </p:sp>
      <p:sp>
        <p:nvSpPr>
          <p:cNvPr id="92" name="TextBox 91">
            <a:extLst>
              <a:ext uri="{FF2B5EF4-FFF2-40B4-BE49-F238E27FC236}">
                <a16:creationId xmlns:a16="http://schemas.microsoft.com/office/drawing/2014/main" id="{DBF2C7D0-6736-0797-4402-1B937BAA5FE9}"/>
              </a:ext>
            </a:extLst>
          </p:cNvPr>
          <p:cNvSpPr txBox="1"/>
          <p:nvPr/>
        </p:nvSpPr>
        <p:spPr bwMode="auto">
          <a:xfrm>
            <a:off x="6863616" y="580011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4</a:t>
            </a:r>
          </a:p>
          <a:p>
            <a:pPr algn="ctr">
              <a:lnSpc>
                <a:spcPct val="100000"/>
              </a:lnSpc>
              <a:spcAft>
                <a:spcPct val="0"/>
              </a:spcAft>
              <a:buClrTx/>
              <a:buFontTx/>
              <a:buNone/>
            </a:pPr>
            <a:r>
              <a:rPr lang="en-US" sz="1400">
                <a:solidFill>
                  <a:schemeClr val="bg1"/>
                </a:solidFill>
                <a:latin typeface="Calibri" panose="020F0502020204030204" pitchFamily="34" charset="0"/>
              </a:rPr>
              <a:t>1</a:t>
            </a:r>
            <a:endParaRPr lang="en-US" sz="1400" b="0">
              <a:solidFill>
                <a:schemeClr val="bg1"/>
              </a:solidFill>
              <a:latin typeface="Calibri" panose="020F0502020204030204" pitchFamily="34" charset="0"/>
            </a:endParaRPr>
          </a:p>
        </p:txBody>
      </p:sp>
      <p:sp>
        <p:nvSpPr>
          <p:cNvPr id="93" name="TextBox 92">
            <a:extLst>
              <a:ext uri="{FF2B5EF4-FFF2-40B4-BE49-F238E27FC236}">
                <a16:creationId xmlns:a16="http://schemas.microsoft.com/office/drawing/2014/main" id="{246716D7-87C1-8E03-D617-DEF8A133C6C4}"/>
              </a:ext>
            </a:extLst>
          </p:cNvPr>
          <p:cNvSpPr txBox="1"/>
          <p:nvPr/>
        </p:nvSpPr>
        <p:spPr bwMode="auto">
          <a:xfrm>
            <a:off x="7197158" y="580011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2</a:t>
            </a:r>
          </a:p>
          <a:p>
            <a:pPr algn="ctr">
              <a:lnSpc>
                <a:spcPct val="100000"/>
              </a:lnSpc>
              <a:spcAft>
                <a:spcPct val="0"/>
              </a:spcAft>
              <a:buClrTx/>
              <a:buFontTx/>
              <a:buNone/>
            </a:pPr>
            <a:r>
              <a:rPr lang="en-US" sz="1400">
                <a:solidFill>
                  <a:schemeClr val="bg1"/>
                </a:solidFill>
                <a:latin typeface="Calibri" panose="020F0502020204030204" pitchFamily="34" charset="0"/>
              </a:rPr>
              <a:t>0</a:t>
            </a:r>
            <a:endParaRPr lang="en-US" sz="1400" b="0">
              <a:solidFill>
                <a:schemeClr val="bg1"/>
              </a:solidFill>
              <a:latin typeface="Calibri" panose="020F0502020204030204" pitchFamily="34" charset="0"/>
            </a:endParaRPr>
          </a:p>
        </p:txBody>
      </p:sp>
      <p:sp>
        <p:nvSpPr>
          <p:cNvPr id="94" name="TextBox 93">
            <a:extLst>
              <a:ext uri="{FF2B5EF4-FFF2-40B4-BE49-F238E27FC236}">
                <a16:creationId xmlns:a16="http://schemas.microsoft.com/office/drawing/2014/main" id="{3BC4D641-A6E4-67EE-F3A7-76DA6206E5AB}"/>
              </a:ext>
            </a:extLst>
          </p:cNvPr>
          <p:cNvSpPr txBox="1"/>
          <p:nvPr/>
        </p:nvSpPr>
        <p:spPr bwMode="auto">
          <a:xfrm>
            <a:off x="7512578" y="580011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2</a:t>
            </a:r>
          </a:p>
          <a:p>
            <a:pPr algn="ctr">
              <a:lnSpc>
                <a:spcPct val="100000"/>
              </a:lnSpc>
              <a:spcAft>
                <a:spcPct val="0"/>
              </a:spcAft>
              <a:buClrTx/>
              <a:buFontTx/>
              <a:buNone/>
            </a:pPr>
            <a:r>
              <a:rPr lang="en-US" sz="1400">
                <a:solidFill>
                  <a:schemeClr val="bg1"/>
                </a:solidFill>
                <a:latin typeface="Calibri" panose="020F0502020204030204" pitchFamily="34" charset="0"/>
              </a:rPr>
              <a:t>0</a:t>
            </a:r>
            <a:endParaRPr lang="en-US" sz="1400" b="0">
              <a:solidFill>
                <a:schemeClr val="bg1"/>
              </a:solidFill>
              <a:latin typeface="Calibri" panose="020F0502020204030204" pitchFamily="34" charset="0"/>
            </a:endParaRPr>
          </a:p>
        </p:txBody>
      </p:sp>
      <p:sp>
        <p:nvSpPr>
          <p:cNvPr id="95" name="TextBox 94">
            <a:extLst>
              <a:ext uri="{FF2B5EF4-FFF2-40B4-BE49-F238E27FC236}">
                <a16:creationId xmlns:a16="http://schemas.microsoft.com/office/drawing/2014/main" id="{8EA7CC43-35BE-196A-AB44-49B38EE26C77}"/>
              </a:ext>
            </a:extLst>
          </p:cNvPr>
          <p:cNvSpPr txBox="1"/>
          <p:nvPr/>
        </p:nvSpPr>
        <p:spPr bwMode="auto">
          <a:xfrm>
            <a:off x="7846120" y="580011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2</a:t>
            </a:r>
          </a:p>
          <a:p>
            <a:pPr algn="ctr">
              <a:lnSpc>
                <a:spcPct val="100000"/>
              </a:lnSpc>
              <a:spcAft>
                <a:spcPct val="0"/>
              </a:spcAft>
              <a:buClrTx/>
              <a:buFontTx/>
              <a:buNone/>
            </a:pPr>
            <a:r>
              <a:rPr lang="en-US" sz="1400">
                <a:solidFill>
                  <a:schemeClr val="bg1"/>
                </a:solidFill>
                <a:latin typeface="Calibri" panose="020F0502020204030204" pitchFamily="34" charset="0"/>
              </a:rPr>
              <a:t>0</a:t>
            </a:r>
            <a:endParaRPr lang="en-US" sz="1400" b="0">
              <a:solidFill>
                <a:schemeClr val="bg1"/>
              </a:solidFill>
              <a:latin typeface="Calibri" panose="020F0502020204030204" pitchFamily="34" charset="0"/>
            </a:endParaRPr>
          </a:p>
        </p:txBody>
      </p:sp>
      <p:sp>
        <p:nvSpPr>
          <p:cNvPr id="96" name="TextBox 95">
            <a:extLst>
              <a:ext uri="{FF2B5EF4-FFF2-40B4-BE49-F238E27FC236}">
                <a16:creationId xmlns:a16="http://schemas.microsoft.com/office/drawing/2014/main" id="{17E39130-A752-79B2-6D4E-BED04260E7BE}"/>
              </a:ext>
            </a:extLst>
          </p:cNvPr>
          <p:cNvSpPr txBox="1"/>
          <p:nvPr/>
        </p:nvSpPr>
        <p:spPr bwMode="auto">
          <a:xfrm>
            <a:off x="8163130" y="580011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1</a:t>
            </a:r>
          </a:p>
          <a:p>
            <a:pPr algn="ctr">
              <a:lnSpc>
                <a:spcPct val="100000"/>
              </a:lnSpc>
              <a:spcAft>
                <a:spcPct val="0"/>
              </a:spcAft>
              <a:buClrTx/>
              <a:buFontTx/>
              <a:buNone/>
            </a:pPr>
            <a:r>
              <a:rPr lang="en-US" sz="1400">
                <a:solidFill>
                  <a:schemeClr val="bg1"/>
                </a:solidFill>
                <a:latin typeface="Calibri" panose="020F0502020204030204" pitchFamily="34" charset="0"/>
              </a:rPr>
              <a:t>0</a:t>
            </a:r>
            <a:endParaRPr lang="en-US" sz="1400" b="0">
              <a:solidFill>
                <a:schemeClr val="bg1"/>
              </a:solidFill>
              <a:latin typeface="Calibri" panose="020F0502020204030204" pitchFamily="34" charset="0"/>
            </a:endParaRPr>
          </a:p>
        </p:txBody>
      </p:sp>
      <p:sp>
        <p:nvSpPr>
          <p:cNvPr id="97" name="TextBox 96">
            <a:extLst>
              <a:ext uri="{FF2B5EF4-FFF2-40B4-BE49-F238E27FC236}">
                <a16:creationId xmlns:a16="http://schemas.microsoft.com/office/drawing/2014/main" id="{25062EAE-783F-77B0-5827-BA85E2C031FB}"/>
              </a:ext>
            </a:extLst>
          </p:cNvPr>
          <p:cNvSpPr txBox="1"/>
          <p:nvPr/>
        </p:nvSpPr>
        <p:spPr bwMode="auto">
          <a:xfrm>
            <a:off x="8491808" y="580011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a:solidFill>
                  <a:schemeClr val="bg1"/>
                </a:solidFill>
                <a:latin typeface="Calibri" panose="020F0502020204030204" pitchFamily="34" charset="0"/>
              </a:rPr>
              <a:t>0</a:t>
            </a:r>
          </a:p>
          <a:p>
            <a:pPr algn="ctr">
              <a:lnSpc>
                <a:spcPct val="100000"/>
              </a:lnSpc>
              <a:spcAft>
                <a:spcPct val="0"/>
              </a:spcAft>
              <a:buClrTx/>
              <a:buFontTx/>
              <a:buNone/>
            </a:pPr>
            <a:r>
              <a:rPr lang="en-US" sz="1400">
                <a:solidFill>
                  <a:schemeClr val="bg1"/>
                </a:solidFill>
                <a:latin typeface="Calibri" panose="020F0502020204030204" pitchFamily="34" charset="0"/>
              </a:rPr>
              <a:t>0</a:t>
            </a:r>
            <a:endParaRPr lang="en-US" sz="1400" b="0">
              <a:solidFill>
                <a:schemeClr val="bg1"/>
              </a:solidFill>
              <a:latin typeface="Calibri" panose="020F0502020204030204" pitchFamily="34" charset="0"/>
            </a:endParaRPr>
          </a:p>
        </p:txBody>
      </p:sp>
      <p:sp>
        <p:nvSpPr>
          <p:cNvPr id="98" name="TextBox 97">
            <a:extLst>
              <a:ext uri="{FF2B5EF4-FFF2-40B4-BE49-F238E27FC236}">
                <a16:creationId xmlns:a16="http://schemas.microsoft.com/office/drawing/2014/main" id="{434B5876-AF0A-F640-C78A-F95E5EA55DEB}"/>
              </a:ext>
            </a:extLst>
          </p:cNvPr>
          <p:cNvSpPr txBox="1"/>
          <p:nvPr/>
        </p:nvSpPr>
        <p:spPr bwMode="auto">
          <a:xfrm>
            <a:off x="591674" y="5806338"/>
            <a:ext cx="10439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Aft>
                <a:spcPct val="0"/>
              </a:spcAft>
              <a:buClrTx/>
              <a:buFontTx/>
              <a:buNone/>
            </a:pPr>
            <a:r>
              <a:rPr lang="en-US" sz="1400" b="0">
                <a:solidFill>
                  <a:schemeClr val="bg1"/>
                </a:solidFill>
                <a:latin typeface="Calibri" panose="020F0502020204030204" pitchFamily="34" charset="0"/>
              </a:rPr>
              <a:t>Osimertinib</a:t>
            </a:r>
          </a:p>
          <a:p>
            <a:pPr algn="r">
              <a:lnSpc>
                <a:spcPct val="100000"/>
              </a:lnSpc>
              <a:spcAft>
                <a:spcPct val="0"/>
              </a:spcAft>
              <a:buClrTx/>
              <a:buFontTx/>
              <a:buNone/>
            </a:pPr>
            <a:r>
              <a:rPr lang="en-US" sz="1400">
                <a:solidFill>
                  <a:schemeClr val="bg1"/>
                </a:solidFill>
                <a:latin typeface="Calibri" panose="020F0502020204030204" pitchFamily="34" charset="0"/>
              </a:rPr>
              <a:t>Placebo</a:t>
            </a:r>
            <a:endParaRPr lang="en-US" sz="1400" b="0">
              <a:solidFill>
                <a:schemeClr val="bg1"/>
              </a:solidFill>
              <a:latin typeface="Calibri" panose="020F0502020204030204" pitchFamily="34" charset="0"/>
            </a:endParaRPr>
          </a:p>
        </p:txBody>
      </p:sp>
      <p:sp>
        <p:nvSpPr>
          <p:cNvPr id="99" name="Freeform: Shape 98">
            <a:extLst>
              <a:ext uri="{FF2B5EF4-FFF2-40B4-BE49-F238E27FC236}">
                <a16:creationId xmlns:a16="http://schemas.microsoft.com/office/drawing/2014/main" id="{DA4BB532-60CC-9478-E18D-13ACDF3417D8}"/>
              </a:ext>
            </a:extLst>
          </p:cNvPr>
          <p:cNvSpPr/>
          <p:nvPr/>
        </p:nvSpPr>
        <p:spPr bwMode="auto">
          <a:xfrm>
            <a:off x="1819072" y="1781580"/>
            <a:ext cx="6556443" cy="1775298"/>
          </a:xfrm>
          <a:custGeom>
            <a:avLst/>
            <a:gdLst>
              <a:gd name="connsiteX0" fmla="*/ 0 w 6556443"/>
              <a:gd name="connsiteY0" fmla="*/ 0 h 1775298"/>
              <a:gd name="connsiteX1" fmla="*/ 97277 w 6556443"/>
              <a:gd name="connsiteY1" fmla="*/ 0 h 1775298"/>
              <a:gd name="connsiteX2" fmla="*/ 97277 w 6556443"/>
              <a:gd name="connsiteY2" fmla="*/ 19456 h 1775298"/>
              <a:gd name="connsiteX3" fmla="*/ 155643 w 6556443"/>
              <a:gd name="connsiteY3" fmla="*/ 19456 h 1775298"/>
              <a:gd name="connsiteX4" fmla="*/ 155643 w 6556443"/>
              <a:gd name="connsiteY4" fmla="*/ 97277 h 1775298"/>
              <a:gd name="connsiteX5" fmla="*/ 179962 w 6556443"/>
              <a:gd name="connsiteY5" fmla="*/ 97277 h 1775298"/>
              <a:gd name="connsiteX6" fmla="*/ 179962 w 6556443"/>
              <a:gd name="connsiteY6" fmla="*/ 262647 h 1775298"/>
              <a:gd name="connsiteX7" fmla="*/ 389107 w 6556443"/>
              <a:gd name="connsiteY7" fmla="*/ 262647 h 1775298"/>
              <a:gd name="connsiteX8" fmla="*/ 389107 w 6556443"/>
              <a:gd name="connsiteY8" fmla="*/ 335605 h 1775298"/>
              <a:gd name="connsiteX9" fmla="*/ 403698 w 6556443"/>
              <a:gd name="connsiteY9" fmla="*/ 335605 h 1775298"/>
              <a:gd name="connsiteX10" fmla="*/ 403698 w 6556443"/>
              <a:gd name="connsiteY10" fmla="*/ 389107 h 1775298"/>
              <a:gd name="connsiteX11" fmla="*/ 573932 w 6556443"/>
              <a:gd name="connsiteY11" fmla="*/ 389107 h 1775298"/>
              <a:gd name="connsiteX12" fmla="*/ 573932 w 6556443"/>
              <a:gd name="connsiteY12" fmla="*/ 476656 h 1775298"/>
              <a:gd name="connsiteX13" fmla="*/ 627434 w 6556443"/>
              <a:gd name="connsiteY13" fmla="*/ 476656 h 1775298"/>
              <a:gd name="connsiteX14" fmla="*/ 627434 w 6556443"/>
              <a:gd name="connsiteY14" fmla="*/ 530158 h 1775298"/>
              <a:gd name="connsiteX15" fmla="*/ 758758 w 6556443"/>
              <a:gd name="connsiteY15" fmla="*/ 530158 h 1775298"/>
              <a:gd name="connsiteX16" fmla="*/ 758758 w 6556443"/>
              <a:gd name="connsiteY16" fmla="*/ 598251 h 1775298"/>
              <a:gd name="connsiteX17" fmla="*/ 880354 w 6556443"/>
              <a:gd name="connsiteY17" fmla="*/ 598251 h 1775298"/>
              <a:gd name="connsiteX18" fmla="*/ 865762 w 6556443"/>
              <a:gd name="connsiteY18" fmla="*/ 612843 h 1775298"/>
              <a:gd name="connsiteX19" fmla="*/ 948447 w 6556443"/>
              <a:gd name="connsiteY19" fmla="*/ 612843 h 1775298"/>
              <a:gd name="connsiteX20" fmla="*/ 948447 w 6556443"/>
              <a:gd name="connsiteY20" fmla="*/ 651754 h 1775298"/>
              <a:gd name="connsiteX21" fmla="*/ 987358 w 6556443"/>
              <a:gd name="connsiteY21" fmla="*/ 651754 h 1775298"/>
              <a:gd name="connsiteX22" fmla="*/ 987358 w 6556443"/>
              <a:gd name="connsiteY22" fmla="*/ 685800 h 1775298"/>
              <a:gd name="connsiteX23" fmla="*/ 1016541 w 6556443"/>
              <a:gd name="connsiteY23" fmla="*/ 685800 h 1775298"/>
              <a:gd name="connsiteX24" fmla="*/ 1016541 w 6556443"/>
              <a:gd name="connsiteY24" fmla="*/ 719847 h 1775298"/>
              <a:gd name="connsiteX25" fmla="*/ 1143000 w 6556443"/>
              <a:gd name="connsiteY25" fmla="*/ 719847 h 1775298"/>
              <a:gd name="connsiteX26" fmla="*/ 1143000 w 6556443"/>
              <a:gd name="connsiteY26" fmla="*/ 773349 h 1775298"/>
              <a:gd name="connsiteX27" fmla="*/ 1191639 w 6556443"/>
              <a:gd name="connsiteY27" fmla="*/ 773349 h 1775298"/>
              <a:gd name="connsiteX28" fmla="*/ 1191639 w 6556443"/>
              <a:gd name="connsiteY28" fmla="*/ 831715 h 1775298"/>
              <a:gd name="connsiteX29" fmla="*/ 1454285 w 6556443"/>
              <a:gd name="connsiteY29" fmla="*/ 831715 h 1775298"/>
              <a:gd name="connsiteX30" fmla="*/ 1454285 w 6556443"/>
              <a:gd name="connsiteY30" fmla="*/ 894945 h 1775298"/>
              <a:gd name="connsiteX31" fmla="*/ 1493196 w 6556443"/>
              <a:gd name="connsiteY31" fmla="*/ 894945 h 1775298"/>
              <a:gd name="connsiteX32" fmla="*/ 1493196 w 6556443"/>
              <a:gd name="connsiteY32" fmla="*/ 938719 h 1775298"/>
              <a:gd name="connsiteX33" fmla="*/ 1755843 w 6556443"/>
              <a:gd name="connsiteY33" fmla="*/ 938719 h 1775298"/>
              <a:gd name="connsiteX34" fmla="*/ 1755843 w 6556443"/>
              <a:gd name="connsiteY34" fmla="*/ 963039 h 1775298"/>
              <a:gd name="connsiteX35" fmla="*/ 1794754 w 6556443"/>
              <a:gd name="connsiteY35" fmla="*/ 963039 h 1775298"/>
              <a:gd name="connsiteX36" fmla="*/ 1794754 w 6556443"/>
              <a:gd name="connsiteY36" fmla="*/ 1040860 h 1775298"/>
              <a:gd name="connsiteX37" fmla="*/ 1867711 w 6556443"/>
              <a:gd name="connsiteY37" fmla="*/ 1040860 h 1775298"/>
              <a:gd name="connsiteX38" fmla="*/ 1867711 w 6556443"/>
              <a:gd name="connsiteY38" fmla="*/ 1079771 h 1775298"/>
              <a:gd name="connsiteX39" fmla="*/ 2106039 w 6556443"/>
              <a:gd name="connsiteY39" fmla="*/ 1079771 h 1775298"/>
              <a:gd name="connsiteX40" fmla="*/ 2106039 w 6556443"/>
              <a:gd name="connsiteY40" fmla="*/ 1123545 h 1775298"/>
              <a:gd name="connsiteX41" fmla="*/ 3005847 w 6556443"/>
              <a:gd name="connsiteY41" fmla="*/ 1123545 h 1775298"/>
              <a:gd name="connsiteX42" fmla="*/ 3005847 w 6556443"/>
              <a:gd name="connsiteY42" fmla="*/ 1157592 h 1775298"/>
              <a:gd name="connsiteX43" fmla="*/ 3078805 w 6556443"/>
              <a:gd name="connsiteY43" fmla="*/ 1157592 h 1775298"/>
              <a:gd name="connsiteX44" fmla="*/ 3078805 w 6556443"/>
              <a:gd name="connsiteY44" fmla="*/ 1206230 h 1775298"/>
              <a:gd name="connsiteX45" fmla="*/ 3268494 w 6556443"/>
              <a:gd name="connsiteY45" fmla="*/ 1206230 h 1775298"/>
              <a:gd name="connsiteX46" fmla="*/ 3268494 w 6556443"/>
              <a:gd name="connsiteY46" fmla="*/ 1254868 h 1775298"/>
              <a:gd name="connsiteX47" fmla="*/ 3287949 w 6556443"/>
              <a:gd name="connsiteY47" fmla="*/ 1254868 h 1775298"/>
              <a:gd name="connsiteX48" fmla="*/ 3287949 w 6556443"/>
              <a:gd name="connsiteY48" fmla="*/ 1293779 h 1775298"/>
              <a:gd name="connsiteX49" fmla="*/ 3409545 w 6556443"/>
              <a:gd name="connsiteY49" fmla="*/ 1293779 h 1775298"/>
              <a:gd name="connsiteX50" fmla="*/ 3409545 w 6556443"/>
              <a:gd name="connsiteY50" fmla="*/ 1342417 h 1775298"/>
              <a:gd name="connsiteX51" fmla="*/ 4139119 w 6556443"/>
              <a:gd name="connsiteY51" fmla="*/ 1342417 h 1775298"/>
              <a:gd name="connsiteX52" fmla="*/ 4139119 w 6556443"/>
              <a:gd name="connsiteY52" fmla="*/ 1464013 h 1775298"/>
              <a:gd name="connsiteX53" fmla="*/ 4192622 w 6556443"/>
              <a:gd name="connsiteY53" fmla="*/ 1464013 h 1775298"/>
              <a:gd name="connsiteX54" fmla="*/ 4192622 w 6556443"/>
              <a:gd name="connsiteY54" fmla="*/ 1566154 h 1775298"/>
              <a:gd name="connsiteX55" fmla="*/ 4216941 w 6556443"/>
              <a:gd name="connsiteY55" fmla="*/ 1566154 h 1775298"/>
              <a:gd name="connsiteX56" fmla="*/ 4216941 w 6556443"/>
              <a:gd name="connsiteY56" fmla="*/ 1658566 h 1775298"/>
              <a:gd name="connsiteX57" fmla="*/ 4246124 w 6556443"/>
              <a:gd name="connsiteY57" fmla="*/ 1658566 h 1775298"/>
              <a:gd name="connsiteX58" fmla="*/ 4246124 w 6556443"/>
              <a:gd name="connsiteY58" fmla="*/ 1775298 h 1775298"/>
              <a:gd name="connsiteX59" fmla="*/ 6556443 w 6556443"/>
              <a:gd name="connsiteY59" fmla="*/ 1775298 h 1775298"/>
              <a:gd name="connsiteX0" fmla="*/ 0 w 6556443"/>
              <a:gd name="connsiteY0" fmla="*/ 0 h 1775298"/>
              <a:gd name="connsiteX1" fmla="*/ 97277 w 6556443"/>
              <a:gd name="connsiteY1" fmla="*/ 0 h 1775298"/>
              <a:gd name="connsiteX2" fmla="*/ 97277 w 6556443"/>
              <a:gd name="connsiteY2" fmla="*/ 19456 h 1775298"/>
              <a:gd name="connsiteX3" fmla="*/ 155643 w 6556443"/>
              <a:gd name="connsiteY3" fmla="*/ 19456 h 1775298"/>
              <a:gd name="connsiteX4" fmla="*/ 155643 w 6556443"/>
              <a:gd name="connsiteY4" fmla="*/ 97277 h 1775298"/>
              <a:gd name="connsiteX5" fmla="*/ 179962 w 6556443"/>
              <a:gd name="connsiteY5" fmla="*/ 97277 h 1775298"/>
              <a:gd name="connsiteX6" fmla="*/ 179962 w 6556443"/>
              <a:gd name="connsiteY6" fmla="*/ 262647 h 1775298"/>
              <a:gd name="connsiteX7" fmla="*/ 389107 w 6556443"/>
              <a:gd name="connsiteY7" fmla="*/ 262647 h 1775298"/>
              <a:gd name="connsiteX8" fmla="*/ 389107 w 6556443"/>
              <a:gd name="connsiteY8" fmla="*/ 335605 h 1775298"/>
              <a:gd name="connsiteX9" fmla="*/ 403698 w 6556443"/>
              <a:gd name="connsiteY9" fmla="*/ 335605 h 1775298"/>
              <a:gd name="connsiteX10" fmla="*/ 403698 w 6556443"/>
              <a:gd name="connsiteY10" fmla="*/ 389107 h 1775298"/>
              <a:gd name="connsiteX11" fmla="*/ 573932 w 6556443"/>
              <a:gd name="connsiteY11" fmla="*/ 389107 h 1775298"/>
              <a:gd name="connsiteX12" fmla="*/ 573932 w 6556443"/>
              <a:gd name="connsiteY12" fmla="*/ 476656 h 1775298"/>
              <a:gd name="connsiteX13" fmla="*/ 627434 w 6556443"/>
              <a:gd name="connsiteY13" fmla="*/ 476656 h 1775298"/>
              <a:gd name="connsiteX14" fmla="*/ 627434 w 6556443"/>
              <a:gd name="connsiteY14" fmla="*/ 530158 h 1775298"/>
              <a:gd name="connsiteX15" fmla="*/ 758758 w 6556443"/>
              <a:gd name="connsiteY15" fmla="*/ 530158 h 1775298"/>
              <a:gd name="connsiteX16" fmla="*/ 758758 w 6556443"/>
              <a:gd name="connsiteY16" fmla="*/ 598251 h 1775298"/>
              <a:gd name="connsiteX17" fmla="*/ 880354 w 6556443"/>
              <a:gd name="connsiteY17" fmla="*/ 598251 h 1775298"/>
              <a:gd name="connsiteX18" fmla="*/ 885217 w 6556443"/>
              <a:gd name="connsiteY18" fmla="*/ 612843 h 1775298"/>
              <a:gd name="connsiteX19" fmla="*/ 948447 w 6556443"/>
              <a:gd name="connsiteY19" fmla="*/ 612843 h 1775298"/>
              <a:gd name="connsiteX20" fmla="*/ 948447 w 6556443"/>
              <a:gd name="connsiteY20" fmla="*/ 651754 h 1775298"/>
              <a:gd name="connsiteX21" fmla="*/ 987358 w 6556443"/>
              <a:gd name="connsiteY21" fmla="*/ 651754 h 1775298"/>
              <a:gd name="connsiteX22" fmla="*/ 987358 w 6556443"/>
              <a:gd name="connsiteY22" fmla="*/ 685800 h 1775298"/>
              <a:gd name="connsiteX23" fmla="*/ 1016541 w 6556443"/>
              <a:gd name="connsiteY23" fmla="*/ 685800 h 1775298"/>
              <a:gd name="connsiteX24" fmla="*/ 1016541 w 6556443"/>
              <a:gd name="connsiteY24" fmla="*/ 719847 h 1775298"/>
              <a:gd name="connsiteX25" fmla="*/ 1143000 w 6556443"/>
              <a:gd name="connsiteY25" fmla="*/ 719847 h 1775298"/>
              <a:gd name="connsiteX26" fmla="*/ 1143000 w 6556443"/>
              <a:gd name="connsiteY26" fmla="*/ 773349 h 1775298"/>
              <a:gd name="connsiteX27" fmla="*/ 1191639 w 6556443"/>
              <a:gd name="connsiteY27" fmla="*/ 773349 h 1775298"/>
              <a:gd name="connsiteX28" fmla="*/ 1191639 w 6556443"/>
              <a:gd name="connsiteY28" fmla="*/ 831715 h 1775298"/>
              <a:gd name="connsiteX29" fmla="*/ 1454285 w 6556443"/>
              <a:gd name="connsiteY29" fmla="*/ 831715 h 1775298"/>
              <a:gd name="connsiteX30" fmla="*/ 1454285 w 6556443"/>
              <a:gd name="connsiteY30" fmla="*/ 894945 h 1775298"/>
              <a:gd name="connsiteX31" fmla="*/ 1493196 w 6556443"/>
              <a:gd name="connsiteY31" fmla="*/ 894945 h 1775298"/>
              <a:gd name="connsiteX32" fmla="*/ 1493196 w 6556443"/>
              <a:gd name="connsiteY32" fmla="*/ 938719 h 1775298"/>
              <a:gd name="connsiteX33" fmla="*/ 1755843 w 6556443"/>
              <a:gd name="connsiteY33" fmla="*/ 938719 h 1775298"/>
              <a:gd name="connsiteX34" fmla="*/ 1755843 w 6556443"/>
              <a:gd name="connsiteY34" fmla="*/ 963039 h 1775298"/>
              <a:gd name="connsiteX35" fmla="*/ 1794754 w 6556443"/>
              <a:gd name="connsiteY35" fmla="*/ 963039 h 1775298"/>
              <a:gd name="connsiteX36" fmla="*/ 1794754 w 6556443"/>
              <a:gd name="connsiteY36" fmla="*/ 1040860 h 1775298"/>
              <a:gd name="connsiteX37" fmla="*/ 1867711 w 6556443"/>
              <a:gd name="connsiteY37" fmla="*/ 1040860 h 1775298"/>
              <a:gd name="connsiteX38" fmla="*/ 1867711 w 6556443"/>
              <a:gd name="connsiteY38" fmla="*/ 1079771 h 1775298"/>
              <a:gd name="connsiteX39" fmla="*/ 2106039 w 6556443"/>
              <a:gd name="connsiteY39" fmla="*/ 1079771 h 1775298"/>
              <a:gd name="connsiteX40" fmla="*/ 2106039 w 6556443"/>
              <a:gd name="connsiteY40" fmla="*/ 1123545 h 1775298"/>
              <a:gd name="connsiteX41" fmla="*/ 3005847 w 6556443"/>
              <a:gd name="connsiteY41" fmla="*/ 1123545 h 1775298"/>
              <a:gd name="connsiteX42" fmla="*/ 3005847 w 6556443"/>
              <a:gd name="connsiteY42" fmla="*/ 1157592 h 1775298"/>
              <a:gd name="connsiteX43" fmla="*/ 3078805 w 6556443"/>
              <a:gd name="connsiteY43" fmla="*/ 1157592 h 1775298"/>
              <a:gd name="connsiteX44" fmla="*/ 3078805 w 6556443"/>
              <a:gd name="connsiteY44" fmla="*/ 1206230 h 1775298"/>
              <a:gd name="connsiteX45" fmla="*/ 3268494 w 6556443"/>
              <a:gd name="connsiteY45" fmla="*/ 1206230 h 1775298"/>
              <a:gd name="connsiteX46" fmla="*/ 3268494 w 6556443"/>
              <a:gd name="connsiteY46" fmla="*/ 1254868 h 1775298"/>
              <a:gd name="connsiteX47" fmla="*/ 3287949 w 6556443"/>
              <a:gd name="connsiteY47" fmla="*/ 1254868 h 1775298"/>
              <a:gd name="connsiteX48" fmla="*/ 3287949 w 6556443"/>
              <a:gd name="connsiteY48" fmla="*/ 1293779 h 1775298"/>
              <a:gd name="connsiteX49" fmla="*/ 3409545 w 6556443"/>
              <a:gd name="connsiteY49" fmla="*/ 1293779 h 1775298"/>
              <a:gd name="connsiteX50" fmla="*/ 3409545 w 6556443"/>
              <a:gd name="connsiteY50" fmla="*/ 1342417 h 1775298"/>
              <a:gd name="connsiteX51" fmla="*/ 4139119 w 6556443"/>
              <a:gd name="connsiteY51" fmla="*/ 1342417 h 1775298"/>
              <a:gd name="connsiteX52" fmla="*/ 4139119 w 6556443"/>
              <a:gd name="connsiteY52" fmla="*/ 1464013 h 1775298"/>
              <a:gd name="connsiteX53" fmla="*/ 4192622 w 6556443"/>
              <a:gd name="connsiteY53" fmla="*/ 1464013 h 1775298"/>
              <a:gd name="connsiteX54" fmla="*/ 4192622 w 6556443"/>
              <a:gd name="connsiteY54" fmla="*/ 1566154 h 1775298"/>
              <a:gd name="connsiteX55" fmla="*/ 4216941 w 6556443"/>
              <a:gd name="connsiteY55" fmla="*/ 1566154 h 1775298"/>
              <a:gd name="connsiteX56" fmla="*/ 4216941 w 6556443"/>
              <a:gd name="connsiteY56" fmla="*/ 1658566 h 1775298"/>
              <a:gd name="connsiteX57" fmla="*/ 4246124 w 6556443"/>
              <a:gd name="connsiteY57" fmla="*/ 1658566 h 1775298"/>
              <a:gd name="connsiteX58" fmla="*/ 4246124 w 6556443"/>
              <a:gd name="connsiteY58" fmla="*/ 1775298 h 1775298"/>
              <a:gd name="connsiteX59" fmla="*/ 6556443 w 6556443"/>
              <a:gd name="connsiteY59" fmla="*/ 1775298 h 1775298"/>
              <a:gd name="connsiteX0" fmla="*/ 0 w 6556443"/>
              <a:gd name="connsiteY0" fmla="*/ 0 h 1775298"/>
              <a:gd name="connsiteX1" fmla="*/ 97277 w 6556443"/>
              <a:gd name="connsiteY1" fmla="*/ 0 h 1775298"/>
              <a:gd name="connsiteX2" fmla="*/ 97277 w 6556443"/>
              <a:gd name="connsiteY2" fmla="*/ 19456 h 1775298"/>
              <a:gd name="connsiteX3" fmla="*/ 155643 w 6556443"/>
              <a:gd name="connsiteY3" fmla="*/ 19456 h 1775298"/>
              <a:gd name="connsiteX4" fmla="*/ 155643 w 6556443"/>
              <a:gd name="connsiteY4" fmla="*/ 97277 h 1775298"/>
              <a:gd name="connsiteX5" fmla="*/ 179962 w 6556443"/>
              <a:gd name="connsiteY5" fmla="*/ 97277 h 1775298"/>
              <a:gd name="connsiteX6" fmla="*/ 179962 w 6556443"/>
              <a:gd name="connsiteY6" fmla="*/ 262647 h 1775298"/>
              <a:gd name="connsiteX7" fmla="*/ 389107 w 6556443"/>
              <a:gd name="connsiteY7" fmla="*/ 262647 h 1775298"/>
              <a:gd name="connsiteX8" fmla="*/ 389107 w 6556443"/>
              <a:gd name="connsiteY8" fmla="*/ 335605 h 1775298"/>
              <a:gd name="connsiteX9" fmla="*/ 403698 w 6556443"/>
              <a:gd name="connsiteY9" fmla="*/ 335605 h 1775298"/>
              <a:gd name="connsiteX10" fmla="*/ 403698 w 6556443"/>
              <a:gd name="connsiteY10" fmla="*/ 389107 h 1775298"/>
              <a:gd name="connsiteX11" fmla="*/ 573932 w 6556443"/>
              <a:gd name="connsiteY11" fmla="*/ 389107 h 1775298"/>
              <a:gd name="connsiteX12" fmla="*/ 573932 w 6556443"/>
              <a:gd name="connsiteY12" fmla="*/ 476656 h 1775298"/>
              <a:gd name="connsiteX13" fmla="*/ 627434 w 6556443"/>
              <a:gd name="connsiteY13" fmla="*/ 476656 h 1775298"/>
              <a:gd name="connsiteX14" fmla="*/ 627434 w 6556443"/>
              <a:gd name="connsiteY14" fmla="*/ 530158 h 1775298"/>
              <a:gd name="connsiteX15" fmla="*/ 758758 w 6556443"/>
              <a:gd name="connsiteY15" fmla="*/ 530158 h 1775298"/>
              <a:gd name="connsiteX16" fmla="*/ 758758 w 6556443"/>
              <a:gd name="connsiteY16" fmla="*/ 598251 h 1775298"/>
              <a:gd name="connsiteX17" fmla="*/ 880354 w 6556443"/>
              <a:gd name="connsiteY17" fmla="*/ 598251 h 1775298"/>
              <a:gd name="connsiteX18" fmla="*/ 885217 w 6556443"/>
              <a:gd name="connsiteY18" fmla="*/ 612843 h 1775298"/>
              <a:gd name="connsiteX19" fmla="*/ 948447 w 6556443"/>
              <a:gd name="connsiteY19" fmla="*/ 612843 h 1775298"/>
              <a:gd name="connsiteX20" fmla="*/ 948447 w 6556443"/>
              <a:gd name="connsiteY20" fmla="*/ 651754 h 1775298"/>
              <a:gd name="connsiteX21" fmla="*/ 987358 w 6556443"/>
              <a:gd name="connsiteY21" fmla="*/ 651754 h 1775298"/>
              <a:gd name="connsiteX22" fmla="*/ 987358 w 6556443"/>
              <a:gd name="connsiteY22" fmla="*/ 685800 h 1775298"/>
              <a:gd name="connsiteX23" fmla="*/ 1016541 w 6556443"/>
              <a:gd name="connsiteY23" fmla="*/ 685800 h 1775298"/>
              <a:gd name="connsiteX24" fmla="*/ 1016541 w 6556443"/>
              <a:gd name="connsiteY24" fmla="*/ 719847 h 1775298"/>
              <a:gd name="connsiteX25" fmla="*/ 1143000 w 6556443"/>
              <a:gd name="connsiteY25" fmla="*/ 719847 h 1775298"/>
              <a:gd name="connsiteX26" fmla="*/ 1143000 w 6556443"/>
              <a:gd name="connsiteY26" fmla="*/ 773349 h 1775298"/>
              <a:gd name="connsiteX27" fmla="*/ 1191639 w 6556443"/>
              <a:gd name="connsiteY27" fmla="*/ 773349 h 1775298"/>
              <a:gd name="connsiteX28" fmla="*/ 1191639 w 6556443"/>
              <a:gd name="connsiteY28" fmla="*/ 831715 h 1775298"/>
              <a:gd name="connsiteX29" fmla="*/ 1454285 w 6556443"/>
              <a:gd name="connsiteY29" fmla="*/ 831715 h 1775298"/>
              <a:gd name="connsiteX30" fmla="*/ 1454285 w 6556443"/>
              <a:gd name="connsiteY30" fmla="*/ 894945 h 1775298"/>
              <a:gd name="connsiteX31" fmla="*/ 1493196 w 6556443"/>
              <a:gd name="connsiteY31" fmla="*/ 894945 h 1775298"/>
              <a:gd name="connsiteX32" fmla="*/ 1502923 w 6556443"/>
              <a:gd name="connsiteY32" fmla="*/ 919264 h 1775298"/>
              <a:gd name="connsiteX33" fmla="*/ 1755843 w 6556443"/>
              <a:gd name="connsiteY33" fmla="*/ 938719 h 1775298"/>
              <a:gd name="connsiteX34" fmla="*/ 1755843 w 6556443"/>
              <a:gd name="connsiteY34" fmla="*/ 963039 h 1775298"/>
              <a:gd name="connsiteX35" fmla="*/ 1794754 w 6556443"/>
              <a:gd name="connsiteY35" fmla="*/ 963039 h 1775298"/>
              <a:gd name="connsiteX36" fmla="*/ 1794754 w 6556443"/>
              <a:gd name="connsiteY36" fmla="*/ 1040860 h 1775298"/>
              <a:gd name="connsiteX37" fmla="*/ 1867711 w 6556443"/>
              <a:gd name="connsiteY37" fmla="*/ 1040860 h 1775298"/>
              <a:gd name="connsiteX38" fmla="*/ 1867711 w 6556443"/>
              <a:gd name="connsiteY38" fmla="*/ 1079771 h 1775298"/>
              <a:gd name="connsiteX39" fmla="*/ 2106039 w 6556443"/>
              <a:gd name="connsiteY39" fmla="*/ 1079771 h 1775298"/>
              <a:gd name="connsiteX40" fmla="*/ 2106039 w 6556443"/>
              <a:gd name="connsiteY40" fmla="*/ 1123545 h 1775298"/>
              <a:gd name="connsiteX41" fmla="*/ 3005847 w 6556443"/>
              <a:gd name="connsiteY41" fmla="*/ 1123545 h 1775298"/>
              <a:gd name="connsiteX42" fmla="*/ 3005847 w 6556443"/>
              <a:gd name="connsiteY42" fmla="*/ 1157592 h 1775298"/>
              <a:gd name="connsiteX43" fmla="*/ 3078805 w 6556443"/>
              <a:gd name="connsiteY43" fmla="*/ 1157592 h 1775298"/>
              <a:gd name="connsiteX44" fmla="*/ 3078805 w 6556443"/>
              <a:gd name="connsiteY44" fmla="*/ 1206230 h 1775298"/>
              <a:gd name="connsiteX45" fmla="*/ 3268494 w 6556443"/>
              <a:gd name="connsiteY45" fmla="*/ 1206230 h 1775298"/>
              <a:gd name="connsiteX46" fmla="*/ 3268494 w 6556443"/>
              <a:gd name="connsiteY46" fmla="*/ 1254868 h 1775298"/>
              <a:gd name="connsiteX47" fmla="*/ 3287949 w 6556443"/>
              <a:gd name="connsiteY47" fmla="*/ 1254868 h 1775298"/>
              <a:gd name="connsiteX48" fmla="*/ 3287949 w 6556443"/>
              <a:gd name="connsiteY48" fmla="*/ 1293779 h 1775298"/>
              <a:gd name="connsiteX49" fmla="*/ 3409545 w 6556443"/>
              <a:gd name="connsiteY49" fmla="*/ 1293779 h 1775298"/>
              <a:gd name="connsiteX50" fmla="*/ 3409545 w 6556443"/>
              <a:gd name="connsiteY50" fmla="*/ 1342417 h 1775298"/>
              <a:gd name="connsiteX51" fmla="*/ 4139119 w 6556443"/>
              <a:gd name="connsiteY51" fmla="*/ 1342417 h 1775298"/>
              <a:gd name="connsiteX52" fmla="*/ 4139119 w 6556443"/>
              <a:gd name="connsiteY52" fmla="*/ 1464013 h 1775298"/>
              <a:gd name="connsiteX53" fmla="*/ 4192622 w 6556443"/>
              <a:gd name="connsiteY53" fmla="*/ 1464013 h 1775298"/>
              <a:gd name="connsiteX54" fmla="*/ 4192622 w 6556443"/>
              <a:gd name="connsiteY54" fmla="*/ 1566154 h 1775298"/>
              <a:gd name="connsiteX55" fmla="*/ 4216941 w 6556443"/>
              <a:gd name="connsiteY55" fmla="*/ 1566154 h 1775298"/>
              <a:gd name="connsiteX56" fmla="*/ 4216941 w 6556443"/>
              <a:gd name="connsiteY56" fmla="*/ 1658566 h 1775298"/>
              <a:gd name="connsiteX57" fmla="*/ 4246124 w 6556443"/>
              <a:gd name="connsiteY57" fmla="*/ 1658566 h 1775298"/>
              <a:gd name="connsiteX58" fmla="*/ 4246124 w 6556443"/>
              <a:gd name="connsiteY58" fmla="*/ 1775298 h 1775298"/>
              <a:gd name="connsiteX59" fmla="*/ 6556443 w 6556443"/>
              <a:gd name="connsiteY59" fmla="*/ 1775298 h 1775298"/>
              <a:gd name="connsiteX0" fmla="*/ 0 w 6556443"/>
              <a:gd name="connsiteY0" fmla="*/ 0 h 1775298"/>
              <a:gd name="connsiteX1" fmla="*/ 97277 w 6556443"/>
              <a:gd name="connsiteY1" fmla="*/ 0 h 1775298"/>
              <a:gd name="connsiteX2" fmla="*/ 97277 w 6556443"/>
              <a:gd name="connsiteY2" fmla="*/ 19456 h 1775298"/>
              <a:gd name="connsiteX3" fmla="*/ 155643 w 6556443"/>
              <a:gd name="connsiteY3" fmla="*/ 19456 h 1775298"/>
              <a:gd name="connsiteX4" fmla="*/ 155643 w 6556443"/>
              <a:gd name="connsiteY4" fmla="*/ 97277 h 1775298"/>
              <a:gd name="connsiteX5" fmla="*/ 179962 w 6556443"/>
              <a:gd name="connsiteY5" fmla="*/ 97277 h 1775298"/>
              <a:gd name="connsiteX6" fmla="*/ 179962 w 6556443"/>
              <a:gd name="connsiteY6" fmla="*/ 262647 h 1775298"/>
              <a:gd name="connsiteX7" fmla="*/ 389107 w 6556443"/>
              <a:gd name="connsiteY7" fmla="*/ 262647 h 1775298"/>
              <a:gd name="connsiteX8" fmla="*/ 389107 w 6556443"/>
              <a:gd name="connsiteY8" fmla="*/ 335605 h 1775298"/>
              <a:gd name="connsiteX9" fmla="*/ 403698 w 6556443"/>
              <a:gd name="connsiteY9" fmla="*/ 335605 h 1775298"/>
              <a:gd name="connsiteX10" fmla="*/ 403698 w 6556443"/>
              <a:gd name="connsiteY10" fmla="*/ 389107 h 1775298"/>
              <a:gd name="connsiteX11" fmla="*/ 573932 w 6556443"/>
              <a:gd name="connsiteY11" fmla="*/ 389107 h 1775298"/>
              <a:gd name="connsiteX12" fmla="*/ 573932 w 6556443"/>
              <a:gd name="connsiteY12" fmla="*/ 476656 h 1775298"/>
              <a:gd name="connsiteX13" fmla="*/ 627434 w 6556443"/>
              <a:gd name="connsiteY13" fmla="*/ 476656 h 1775298"/>
              <a:gd name="connsiteX14" fmla="*/ 627434 w 6556443"/>
              <a:gd name="connsiteY14" fmla="*/ 530158 h 1775298"/>
              <a:gd name="connsiteX15" fmla="*/ 758758 w 6556443"/>
              <a:gd name="connsiteY15" fmla="*/ 530158 h 1775298"/>
              <a:gd name="connsiteX16" fmla="*/ 758758 w 6556443"/>
              <a:gd name="connsiteY16" fmla="*/ 598251 h 1775298"/>
              <a:gd name="connsiteX17" fmla="*/ 880354 w 6556443"/>
              <a:gd name="connsiteY17" fmla="*/ 598251 h 1775298"/>
              <a:gd name="connsiteX18" fmla="*/ 885217 w 6556443"/>
              <a:gd name="connsiteY18" fmla="*/ 612843 h 1775298"/>
              <a:gd name="connsiteX19" fmla="*/ 948447 w 6556443"/>
              <a:gd name="connsiteY19" fmla="*/ 612843 h 1775298"/>
              <a:gd name="connsiteX20" fmla="*/ 948447 w 6556443"/>
              <a:gd name="connsiteY20" fmla="*/ 651754 h 1775298"/>
              <a:gd name="connsiteX21" fmla="*/ 987358 w 6556443"/>
              <a:gd name="connsiteY21" fmla="*/ 651754 h 1775298"/>
              <a:gd name="connsiteX22" fmla="*/ 987358 w 6556443"/>
              <a:gd name="connsiteY22" fmla="*/ 685800 h 1775298"/>
              <a:gd name="connsiteX23" fmla="*/ 1016541 w 6556443"/>
              <a:gd name="connsiteY23" fmla="*/ 685800 h 1775298"/>
              <a:gd name="connsiteX24" fmla="*/ 1016541 w 6556443"/>
              <a:gd name="connsiteY24" fmla="*/ 719847 h 1775298"/>
              <a:gd name="connsiteX25" fmla="*/ 1143000 w 6556443"/>
              <a:gd name="connsiteY25" fmla="*/ 719847 h 1775298"/>
              <a:gd name="connsiteX26" fmla="*/ 1143000 w 6556443"/>
              <a:gd name="connsiteY26" fmla="*/ 773349 h 1775298"/>
              <a:gd name="connsiteX27" fmla="*/ 1191639 w 6556443"/>
              <a:gd name="connsiteY27" fmla="*/ 773349 h 1775298"/>
              <a:gd name="connsiteX28" fmla="*/ 1191639 w 6556443"/>
              <a:gd name="connsiteY28" fmla="*/ 831715 h 1775298"/>
              <a:gd name="connsiteX29" fmla="*/ 1454285 w 6556443"/>
              <a:gd name="connsiteY29" fmla="*/ 831715 h 1775298"/>
              <a:gd name="connsiteX30" fmla="*/ 1454285 w 6556443"/>
              <a:gd name="connsiteY30" fmla="*/ 894945 h 1775298"/>
              <a:gd name="connsiteX31" fmla="*/ 1493196 w 6556443"/>
              <a:gd name="connsiteY31" fmla="*/ 894945 h 1775298"/>
              <a:gd name="connsiteX32" fmla="*/ 1502923 w 6556443"/>
              <a:gd name="connsiteY32" fmla="*/ 919264 h 1775298"/>
              <a:gd name="connsiteX33" fmla="*/ 1755843 w 6556443"/>
              <a:gd name="connsiteY33" fmla="*/ 924127 h 1775298"/>
              <a:gd name="connsiteX34" fmla="*/ 1755843 w 6556443"/>
              <a:gd name="connsiteY34" fmla="*/ 963039 h 1775298"/>
              <a:gd name="connsiteX35" fmla="*/ 1794754 w 6556443"/>
              <a:gd name="connsiteY35" fmla="*/ 963039 h 1775298"/>
              <a:gd name="connsiteX36" fmla="*/ 1794754 w 6556443"/>
              <a:gd name="connsiteY36" fmla="*/ 1040860 h 1775298"/>
              <a:gd name="connsiteX37" fmla="*/ 1867711 w 6556443"/>
              <a:gd name="connsiteY37" fmla="*/ 1040860 h 1775298"/>
              <a:gd name="connsiteX38" fmla="*/ 1867711 w 6556443"/>
              <a:gd name="connsiteY38" fmla="*/ 1079771 h 1775298"/>
              <a:gd name="connsiteX39" fmla="*/ 2106039 w 6556443"/>
              <a:gd name="connsiteY39" fmla="*/ 1079771 h 1775298"/>
              <a:gd name="connsiteX40" fmla="*/ 2106039 w 6556443"/>
              <a:gd name="connsiteY40" fmla="*/ 1123545 h 1775298"/>
              <a:gd name="connsiteX41" fmla="*/ 3005847 w 6556443"/>
              <a:gd name="connsiteY41" fmla="*/ 1123545 h 1775298"/>
              <a:gd name="connsiteX42" fmla="*/ 3005847 w 6556443"/>
              <a:gd name="connsiteY42" fmla="*/ 1157592 h 1775298"/>
              <a:gd name="connsiteX43" fmla="*/ 3078805 w 6556443"/>
              <a:gd name="connsiteY43" fmla="*/ 1157592 h 1775298"/>
              <a:gd name="connsiteX44" fmla="*/ 3078805 w 6556443"/>
              <a:gd name="connsiteY44" fmla="*/ 1206230 h 1775298"/>
              <a:gd name="connsiteX45" fmla="*/ 3268494 w 6556443"/>
              <a:gd name="connsiteY45" fmla="*/ 1206230 h 1775298"/>
              <a:gd name="connsiteX46" fmla="*/ 3268494 w 6556443"/>
              <a:gd name="connsiteY46" fmla="*/ 1254868 h 1775298"/>
              <a:gd name="connsiteX47" fmla="*/ 3287949 w 6556443"/>
              <a:gd name="connsiteY47" fmla="*/ 1254868 h 1775298"/>
              <a:gd name="connsiteX48" fmla="*/ 3287949 w 6556443"/>
              <a:gd name="connsiteY48" fmla="*/ 1293779 h 1775298"/>
              <a:gd name="connsiteX49" fmla="*/ 3409545 w 6556443"/>
              <a:gd name="connsiteY49" fmla="*/ 1293779 h 1775298"/>
              <a:gd name="connsiteX50" fmla="*/ 3409545 w 6556443"/>
              <a:gd name="connsiteY50" fmla="*/ 1342417 h 1775298"/>
              <a:gd name="connsiteX51" fmla="*/ 4139119 w 6556443"/>
              <a:gd name="connsiteY51" fmla="*/ 1342417 h 1775298"/>
              <a:gd name="connsiteX52" fmla="*/ 4139119 w 6556443"/>
              <a:gd name="connsiteY52" fmla="*/ 1464013 h 1775298"/>
              <a:gd name="connsiteX53" fmla="*/ 4192622 w 6556443"/>
              <a:gd name="connsiteY53" fmla="*/ 1464013 h 1775298"/>
              <a:gd name="connsiteX54" fmla="*/ 4192622 w 6556443"/>
              <a:gd name="connsiteY54" fmla="*/ 1566154 h 1775298"/>
              <a:gd name="connsiteX55" fmla="*/ 4216941 w 6556443"/>
              <a:gd name="connsiteY55" fmla="*/ 1566154 h 1775298"/>
              <a:gd name="connsiteX56" fmla="*/ 4216941 w 6556443"/>
              <a:gd name="connsiteY56" fmla="*/ 1658566 h 1775298"/>
              <a:gd name="connsiteX57" fmla="*/ 4246124 w 6556443"/>
              <a:gd name="connsiteY57" fmla="*/ 1658566 h 1775298"/>
              <a:gd name="connsiteX58" fmla="*/ 4246124 w 6556443"/>
              <a:gd name="connsiteY58" fmla="*/ 1775298 h 1775298"/>
              <a:gd name="connsiteX59" fmla="*/ 6556443 w 6556443"/>
              <a:gd name="connsiteY59" fmla="*/ 1775298 h 1775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556443" h="1775298">
                <a:moveTo>
                  <a:pt x="0" y="0"/>
                </a:moveTo>
                <a:lnTo>
                  <a:pt x="97277" y="0"/>
                </a:lnTo>
                <a:lnTo>
                  <a:pt x="97277" y="19456"/>
                </a:lnTo>
                <a:lnTo>
                  <a:pt x="155643" y="19456"/>
                </a:lnTo>
                <a:lnTo>
                  <a:pt x="155643" y="97277"/>
                </a:lnTo>
                <a:lnTo>
                  <a:pt x="179962" y="97277"/>
                </a:lnTo>
                <a:lnTo>
                  <a:pt x="179962" y="262647"/>
                </a:lnTo>
                <a:lnTo>
                  <a:pt x="389107" y="262647"/>
                </a:lnTo>
                <a:lnTo>
                  <a:pt x="389107" y="335605"/>
                </a:lnTo>
                <a:lnTo>
                  <a:pt x="403698" y="335605"/>
                </a:lnTo>
                <a:lnTo>
                  <a:pt x="403698" y="389107"/>
                </a:lnTo>
                <a:lnTo>
                  <a:pt x="573932" y="389107"/>
                </a:lnTo>
                <a:lnTo>
                  <a:pt x="573932" y="476656"/>
                </a:lnTo>
                <a:lnTo>
                  <a:pt x="627434" y="476656"/>
                </a:lnTo>
                <a:lnTo>
                  <a:pt x="627434" y="530158"/>
                </a:lnTo>
                <a:lnTo>
                  <a:pt x="758758" y="530158"/>
                </a:lnTo>
                <a:lnTo>
                  <a:pt x="758758" y="598251"/>
                </a:lnTo>
                <a:lnTo>
                  <a:pt x="880354" y="598251"/>
                </a:lnTo>
                <a:lnTo>
                  <a:pt x="885217" y="612843"/>
                </a:lnTo>
                <a:lnTo>
                  <a:pt x="948447" y="612843"/>
                </a:lnTo>
                <a:lnTo>
                  <a:pt x="948447" y="651754"/>
                </a:lnTo>
                <a:lnTo>
                  <a:pt x="987358" y="651754"/>
                </a:lnTo>
                <a:lnTo>
                  <a:pt x="987358" y="685800"/>
                </a:lnTo>
                <a:lnTo>
                  <a:pt x="1016541" y="685800"/>
                </a:lnTo>
                <a:lnTo>
                  <a:pt x="1016541" y="719847"/>
                </a:lnTo>
                <a:lnTo>
                  <a:pt x="1143000" y="719847"/>
                </a:lnTo>
                <a:lnTo>
                  <a:pt x="1143000" y="773349"/>
                </a:lnTo>
                <a:lnTo>
                  <a:pt x="1191639" y="773349"/>
                </a:lnTo>
                <a:lnTo>
                  <a:pt x="1191639" y="831715"/>
                </a:lnTo>
                <a:lnTo>
                  <a:pt x="1454285" y="831715"/>
                </a:lnTo>
                <a:lnTo>
                  <a:pt x="1454285" y="894945"/>
                </a:lnTo>
                <a:lnTo>
                  <a:pt x="1493196" y="894945"/>
                </a:lnTo>
                <a:lnTo>
                  <a:pt x="1502923" y="919264"/>
                </a:lnTo>
                <a:lnTo>
                  <a:pt x="1755843" y="924127"/>
                </a:lnTo>
                <a:lnTo>
                  <a:pt x="1755843" y="963039"/>
                </a:lnTo>
                <a:lnTo>
                  <a:pt x="1794754" y="963039"/>
                </a:lnTo>
                <a:lnTo>
                  <a:pt x="1794754" y="1040860"/>
                </a:lnTo>
                <a:lnTo>
                  <a:pt x="1867711" y="1040860"/>
                </a:lnTo>
                <a:lnTo>
                  <a:pt x="1867711" y="1079771"/>
                </a:lnTo>
                <a:lnTo>
                  <a:pt x="2106039" y="1079771"/>
                </a:lnTo>
                <a:lnTo>
                  <a:pt x="2106039" y="1123545"/>
                </a:lnTo>
                <a:lnTo>
                  <a:pt x="3005847" y="1123545"/>
                </a:lnTo>
                <a:lnTo>
                  <a:pt x="3005847" y="1157592"/>
                </a:lnTo>
                <a:lnTo>
                  <a:pt x="3078805" y="1157592"/>
                </a:lnTo>
                <a:lnTo>
                  <a:pt x="3078805" y="1206230"/>
                </a:lnTo>
                <a:lnTo>
                  <a:pt x="3268494" y="1206230"/>
                </a:lnTo>
                <a:lnTo>
                  <a:pt x="3268494" y="1254868"/>
                </a:lnTo>
                <a:lnTo>
                  <a:pt x="3287949" y="1254868"/>
                </a:lnTo>
                <a:lnTo>
                  <a:pt x="3287949" y="1293779"/>
                </a:lnTo>
                <a:lnTo>
                  <a:pt x="3409545" y="1293779"/>
                </a:lnTo>
                <a:lnTo>
                  <a:pt x="3409545" y="1342417"/>
                </a:lnTo>
                <a:lnTo>
                  <a:pt x="4139119" y="1342417"/>
                </a:lnTo>
                <a:lnTo>
                  <a:pt x="4139119" y="1464013"/>
                </a:lnTo>
                <a:lnTo>
                  <a:pt x="4192622" y="1464013"/>
                </a:lnTo>
                <a:lnTo>
                  <a:pt x="4192622" y="1566154"/>
                </a:lnTo>
                <a:lnTo>
                  <a:pt x="4216941" y="1566154"/>
                </a:lnTo>
                <a:lnTo>
                  <a:pt x="4216941" y="1658566"/>
                </a:lnTo>
                <a:lnTo>
                  <a:pt x="4246124" y="1658566"/>
                </a:lnTo>
                <a:lnTo>
                  <a:pt x="4246124" y="1775298"/>
                </a:lnTo>
                <a:lnTo>
                  <a:pt x="6556443" y="1775298"/>
                </a:lnTo>
              </a:path>
            </a:pathLst>
          </a:custGeom>
          <a:noFill/>
          <a:ln w="28575">
            <a:solidFill>
              <a:schemeClr val="accent1"/>
            </a:solidFill>
            <a:miter lim="800000"/>
            <a:headEnd/>
            <a:tailEnd/>
          </a:ln>
        </p:spPr>
        <p:txBody>
          <a:bodyPr rtlCol="0" anchor="ctr"/>
          <a:lstStyle/>
          <a:p>
            <a:pPr algn="ctr"/>
            <a:endParaRPr lang="en-US"/>
          </a:p>
        </p:txBody>
      </p:sp>
      <p:grpSp>
        <p:nvGrpSpPr>
          <p:cNvPr id="138" name="Group 137">
            <a:extLst>
              <a:ext uri="{FF2B5EF4-FFF2-40B4-BE49-F238E27FC236}">
                <a16:creationId xmlns:a16="http://schemas.microsoft.com/office/drawing/2014/main" id="{55547990-0802-F85F-54E2-BB8B3FDA9351}"/>
              </a:ext>
            </a:extLst>
          </p:cNvPr>
          <p:cNvGrpSpPr/>
          <p:nvPr/>
        </p:nvGrpSpPr>
        <p:grpSpPr>
          <a:xfrm>
            <a:off x="1989188" y="1814232"/>
            <a:ext cx="6387624" cy="1818629"/>
            <a:chOff x="1989188" y="1652307"/>
            <a:chExt cx="6387624" cy="1818629"/>
          </a:xfrm>
        </p:grpSpPr>
        <p:cxnSp>
          <p:nvCxnSpPr>
            <p:cNvPr id="113" name="Straight Connector 112">
              <a:extLst>
                <a:ext uri="{FF2B5EF4-FFF2-40B4-BE49-F238E27FC236}">
                  <a16:creationId xmlns:a16="http://schemas.microsoft.com/office/drawing/2014/main" id="{EFA32A84-DB02-88FA-708E-7C5D902B3380}"/>
                </a:ext>
              </a:extLst>
            </p:cNvPr>
            <p:cNvCxnSpPr/>
            <p:nvPr/>
          </p:nvCxnSpPr>
          <p:spPr bwMode="auto">
            <a:xfrm>
              <a:off x="1989188" y="1652307"/>
              <a:ext cx="0" cy="150023"/>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53B4CB14-7454-45E3-AF11-A398D17F7B12}"/>
                </a:ext>
              </a:extLst>
            </p:cNvPr>
            <p:cNvCxnSpPr/>
            <p:nvPr/>
          </p:nvCxnSpPr>
          <p:spPr bwMode="auto">
            <a:xfrm>
              <a:off x="2215927" y="1851367"/>
              <a:ext cx="0" cy="150023"/>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18DD1ADF-85DF-3218-F6AC-D423CEA72440}"/>
                </a:ext>
              </a:extLst>
            </p:cNvPr>
            <p:cNvCxnSpPr/>
            <p:nvPr/>
          </p:nvCxnSpPr>
          <p:spPr bwMode="auto">
            <a:xfrm>
              <a:off x="3005790" y="2367168"/>
              <a:ext cx="0" cy="150023"/>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3C307BF3-F57A-8353-575D-3234490E9BBE}"/>
                </a:ext>
              </a:extLst>
            </p:cNvPr>
            <p:cNvCxnSpPr/>
            <p:nvPr/>
          </p:nvCxnSpPr>
          <p:spPr bwMode="auto">
            <a:xfrm>
              <a:off x="3646335" y="2588631"/>
              <a:ext cx="0" cy="150023"/>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5506719F-1653-AAF1-FC83-002C17D8B9FE}"/>
                </a:ext>
              </a:extLst>
            </p:cNvPr>
            <p:cNvCxnSpPr/>
            <p:nvPr/>
          </p:nvCxnSpPr>
          <p:spPr bwMode="auto">
            <a:xfrm>
              <a:off x="3577715" y="2475700"/>
              <a:ext cx="0" cy="150023"/>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D23355E3-14C5-E94C-D1AA-2FB72217C5D8}"/>
                </a:ext>
              </a:extLst>
            </p:cNvPr>
            <p:cNvCxnSpPr/>
            <p:nvPr/>
          </p:nvCxnSpPr>
          <p:spPr bwMode="auto">
            <a:xfrm>
              <a:off x="3901529" y="2626477"/>
              <a:ext cx="0" cy="150023"/>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1F68937E-8650-8195-511D-0C42C8715DC3}"/>
                </a:ext>
              </a:extLst>
            </p:cNvPr>
            <p:cNvCxnSpPr/>
            <p:nvPr/>
          </p:nvCxnSpPr>
          <p:spPr bwMode="auto">
            <a:xfrm>
              <a:off x="3920521" y="2668506"/>
              <a:ext cx="0" cy="150023"/>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CF3781BE-4D4D-839B-A6DD-1ECE3F5C2E4B}"/>
                </a:ext>
              </a:extLst>
            </p:cNvPr>
            <p:cNvCxnSpPr/>
            <p:nvPr/>
          </p:nvCxnSpPr>
          <p:spPr bwMode="auto">
            <a:xfrm>
              <a:off x="3950923" y="2669573"/>
              <a:ext cx="0" cy="150023"/>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1B8B9BB5-F749-D401-9965-A4742B49EEB1}"/>
                </a:ext>
              </a:extLst>
            </p:cNvPr>
            <p:cNvCxnSpPr/>
            <p:nvPr/>
          </p:nvCxnSpPr>
          <p:spPr bwMode="auto">
            <a:xfrm>
              <a:off x="4191665" y="2668506"/>
              <a:ext cx="0" cy="150023"/>
            </a:xfrm>
            <a:prstGeom prst="line">
              <a:avLst/>
            </a:prstGeom>
            <a:noFill/>
            <a:ln w="571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56298362-629A-28E0-0201-287113E74307}"/>
                </a:ext>
              </a:extLst>
            </p:cNvPr>
            <p:cNvCxnSpPr/>
            <p:nvPr/>
          </p:nvCxnSpPr>
          <p:spPr bwMode="auto">
            <a:xfrm>
              <a:off x="4492158" y="2668506"/>
              <a:ext cx="0" cy="150023"/>
            </a:xfrm>
            <a:prstGeom prst="line">
              <a:avLst/>
            </a:prstGeom>
            <a:noFill/>
            <a:ln w="7620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127C826E-31F4-26D0-8F71-E31F60B4B6DA}"/>
                </a:ext>
              </a:extLst>
            </p:cNvPr>
            <p:cNvCxnSpPr/>
            <p:nvPr/>
          </p:nvCxnSpPr>
          <p:spPr bwMode="auto">
            <a:xfrm>
              <a:off x="4790474" y="2668506"/>
              <a:ext cx="0" cy="150023"/>
            </a:xfrm>
            <a:prstGeom prst="line">
              <a:avLst/>
            </a:prstGeom>
            <a:noFill/>
            <a:ln w="7620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0365754D-D252-23D7-CAC7-E01BB2342F2D}"/>
                </a:ext>
              </a:extLst>
            </p:cNvPr>
            <p:cNvCxnSpPr/>
            <p:nvPr/>
          </p:nvCxnSpPr>
          <p:spPr bwMode="auto">
            <a:xfrm>
              <a:off x="5061297" y="2761908"/>
              <a:ext cx="0" cy="150023"/>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53858306-39C5-CF44-A207-F9A917166BE8}"/>
                </a:ext>
              </a:extLst>
            </p:cNvPr>
            <p:cNvCxnSpPr/>
            <p:nvPr/>
          </p:nvCxnSpPr>
          <p:spPr bwMode="auto">
            <a:xfrm>
              <a:off x="5131655" y="2836919"/>
              <a:ext cx="0" cy="150023"/>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ECDE91A9-C991-B1BD-BD4F-6F52065A340E}"/>
                </a:ext>
              </a:extLst>
            </p:cNvPr>
            <p:cNvCxnSpPr/>
            <p:nvPr/>
          </p:nvCxnSpPr>
          <p:spPr bwMode="auto">
            <a:xfrm>
              <a:off x="5735748" y="2884685"/>
              <a:ext cx="0" cy="150023"/>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6E224E12-39C0-840F-F4B3-5E514A919B7C}"/>
                </a:ext>
              </a:extLst>
            </p:cNvPr>
            <p:cNvCxnSpPr/>
            <p:nvPr/>
          </p:nvCxnSpPr>
          <p:spPr bwMode="auto">
            <a:xfrm>
              <a:off x="5980560" y="3008654"/>
              <a:ext cx="0" cy="150023"/>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7F378FF6-B8D4-05D9-8134-EA169C581023}"/>
                </a:ext>
              </a:extLst>
            </p:cNvPr>
            <p:cNvCxnSpPr/>
            <p:nvPr/>
          </p:nvCxnSpPr>
          <p:spPr bwMode="auto">
            <a:xfrm>
              <a:off x="6016373" y="3112851"/>
              <a:ext cx="0" cy="150023"/>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CDB43E03-583B-B89D-2E82-31431C7F57BA}"/>
                </a:ext>
              </a:extLst>
            </p:cNvPr>
            <p:cNvCxnSpPr/>
            <p:nvPr/>
          </p:nvCxnSpPr>
          <p:spPr bwMode="auto">
            <a:xfrm>
              <a:off x="8073634" y="3316051"/>
              <a:ext cx="0" cy="150023"/>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026A143B-3CF6-3337-3CDE-DAC44DC5AAE1}"/>
                </a:ext>
              </a:extLst>
            </p:cNvPr>
            <p:cNvCxnSpPr/>
            <p:nvPr/>
          </p:nvCxnSpPr>
          <p:spPr bwMode="auto">
            <a:xfrm>
              <a:off x="5383082" y="2884686"/>
              <a:ext cx="0" cy="150023"/>
            </a:xfrm>
            <a:prstGeom prst="line">
              <a:avLst/>
            </a:prstGeom>
            <a:noFill/>
            <a:ln w="7620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57591A05-5C26-F8B9-153C-5648910FEECA}"/>
                </a:ext>
              </a:extLst>
            </p:cNvPr>
            <p:cNvCxnSpPr/>
            <p:nvPr/>
          </p:nvCxnSpPr>
          <p:spPr bwMode="auto">
            <a:xfrm>
              <a:off x="5676431" y="2884685"/>
              <a:ext cx="0" cy="150023"/>
            </a:xfrm>
            <a:prstGeom prst="line">
              <a:avLst/>
            </a:prstGeom>
            <a:noFill/>
            <a:ln w="3810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0BAD5573-5B21-6496-FBFF-7A78883596AE}"/>
                </a:ext>
              </a:extLst>
            </p:cNvPr>
            <p:cNvCxnSpPr/>
            <p:nvPr/>
          </p:nvCxnSpPr>
          <p:spPr bwMode="auto">
            <a:xfrm>
              <a:off x="8376812" y="3318645"/>
              <a:ext cx="0" cy="150023"/>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C3E4D2E-4E36-5397-15BB-3B52D8548C75}"/>
                </a:ext>
              </a:extLst>
            </p:cNvPr>
            <p:cNvCxnSpPr/>
            <p:nvPr/>
          </p:nvCxnSpPr>
          <p:spPr bwMode="auto">
            <a:xfrm>
              <a:off x="6851827" y="3316050"/>
              <a:ext cx="0" cy="150023"/>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88576FD2-F618-A4A3-494A-D117B1E48FA1}"/>
                </a:ext>
              </a:extLst>
            </p:cNvPr>
            <p:cNvCxnSpPr/>
            <p:nvPr/>
          </p:nvCxnSpPr>
          <p:spPr bwMode="auto">
            <a:xfrm>
              <a:off x="6893977" y="3316049"/>
              <a:ext cx="0" cy="150023"/>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6B12804E-1917-9228-5877-81901A5ADCCA}"/>
                </a:ext>
              </a:extLst>
            </p:cNvPr>
            <p:cNvCxnSpPr/>
            <p:nvPr/>
          </p:nvCxnSpPr>
          <p:spPr bwMode="auto">
            <a:xfrm>
              <a:off x="6597316" y="3320913"/>
              <a:ext cx="0" cy="150023"/>
            </a:xfrm>
            <a:prstGeom prst="line">
              <a:avLst/>
            </a:prstGeom>
            <a:noFill/>
            <a:ln w="3810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EE950DEB-5874-40E0-92DF-33DCB9184CC8}"/>
                </a:ext>
              </a:extLst>
            </p:cNvPr>
            <p:cNvCxnSpPr/>
            <p:nvPr/>
          </p:nvCxnSpPr>
          <p:spPr bwMode="auto">
            <a:xfrm>
              <a:off x="6272609" y="3316049"/>
              <a:ext cx="0" cy="150023"/>
            </a:xfrm>
            <a:prstGeom prst="line">
              <a:avLst/>
            </a:prstGeom>
            <a:noFill/>
            <a:ln w="5715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15D9CBFC-6A04-3A3E-7A50-A57088419745}"/>
                </a:ext>
              </a:extLst>
            </p:cNvPr>
            <p:cNvCxnSpPr/>
            <p:nvPr/>
          </p:nvCxnSpPr>
          <p:spPr bwMode="auto">
            <a:xfrm>
              <a:off x="7177592" y="3316049"/>
              <a:ext cx="0" cy="150023"/>
            </a:xfrm>
            <a:prstGeom prst="line">
              <a:avLst/>
            </a:prstGeom>
            <a:noFill/>
            <a:ln w="57150" cap="flat" cmpd="sng" algn="ctr">
              <a:solidFill>
                <a:schemeClr val="accent1"/>
              </a:solidFill>
              <a:prstDash val="solid"/>
              <a:round/>
              <a:headEnd type="none" w="med" len="med"/>
              <a:tailEnd type="none" w="med" len="med"/>
            </a:ln>
            <a:effectLst/>
          </p:spPr>
        </p:cxnSp>
      </p:grpSp>
      <p:sp>
        <p:nvSpPr>
          <p:cNvPr id="100" name="Freeform: Shape 99">
            <a:extLst>
              <a:ext uri="{FF2B5EF4-FFF2-40B4-BE49-F238E27FC236}">
                <a16:creationId xmlns:a16="http://schemas.microsoft.com/office/drawing/2014/main" id="{FB9716E5-7713-0AC4-9DDD-FEB904D83818}"/>
              </a:ext>
            </a:extLst>
          </p:cNvPr>
          <p:cNvSpPr/>
          <p:nvPr/>
        </p:nvSpPr>
        <p:spPr bwMode="auto">
          <a:xfrm>
            <a:off x="1799617" y="1771853"/>
            <a:ext cx="5442626" cy="3025302"/>
          </a:xfrm>
          <a:custGeom>
            <a:avLst/>
            <a:gdLst>
              <a:gd name="connsiteX0" fmla="*/ 0 w 5442626"/>
              <a:gd name="connsiteY0" fmla="*/ 0 h 3025302"/>
              <a:gd name="connsiteX1" fmla="*/ 111868 w 5442626"/>
              <a:gd name="connsiteY1" fmla="*/ 0 h 3025302"/>
              <a:gd name="connsiteX2" fmla="*/ 111868 w 5442626"/>
              <a:gd name="connsiteY2" fmla="*/ 34046 h 3025302"/>
              <a:gd name="connsiteX3" fmla="*/ 165370 w 5442626"/>
              <a:gd name="connsiteY3" fmla="*/ 34046 h 3025302"/>
              <a:gd name="connsiteX4" fmla="*/ 165370 w 5442626"/>
              <a:gd name="connsiteY4" fmla="*/ 111868 h 3025302"/>
              <a:gd name="connsiteX5" fmla="*/ 214009 w 5442626"/>
              <a:gd name="connsiteY5" fmla="*/ 111868 h 3025302"/>
              <a:gd name="connsiteX6" fmla="*/ 214009 w 5442626"/>
              <a:gd name="connsiteY6" fmla="*/ 491246 h 3025302"/>
              <a:gd name="connsiteX7" fmla="*/ 243192 w 5442626"/>
              <a:gd name="connsiteY7" fmla="*/ 491246 h 3025302"/>
              <a:gd name="connsiteX8" fmla="*/ 243192 w 5442626"/>
              <a:gd name="connsiteY8" fmla="*/ 544749 h 3025302"/>
              <a:gd name="connsiteX9" fmla="*/ 379379 w 5442626"/>
              <a:gd name="connsiteY9" fmla="*/ 544749 h 3025302"/>
              <a:gd name="connsiteX10" fmla="*/ 379379 w 5442626"/>
              <a:gd name="connsiteY10" fmla="*/ 841442 h 3025302"/>
              <a:gd name="connsiteX11" fmla="*/ 379379 w 5442626"/>
              <a:gd name="connsiteY11" fmla="*/ 860898 h 3025302"/>
              <a:gd name="connsiteX12" fmla="*/ 408562 w 5442626"/>
              <a:gd name="connsiteY12" fmla="*/ 860898 h 3025302"/>
              <a:gd name="connsiteX13" fmla="*/ 408562 w 5442626"/>
              <a:gd name="connsiteY13" fmla="*/ 1079770 h 3025302"/>
              <a:gd name="connsiteX14" fmla="*/ 408562 w 5442626"/>
              <a:gd name="connsiteY14" fmla="*/ 1186774 h 3025302"/>
              <a:gd name="connsiteX15" fmla="*/ 432881 w 5442626"/>
              <a:gd name="connsiteY15" fmla="*/ 1186774 h 3025302"/>
              <a:gd name="connsiteX16" fmla="*/ 432881 w 5442626"/>
              <a:gd name="connsiteY16" fmla="*/ 1332689 h 3025302"/>
              <a:gd name="connsiteX17" fmla="*/ 593387 w 5442626"/>
              <a:gd name="connsiteY17" fmla="*/ 1332689 h 3025302"/>
              <a:gd name="connsiteX18" fmla="*/ 593387 w 5442626"/>
              <a:gd name="connsiteY18" fmla="*/ 1468876 h 3025302"/>
              <a:gd name="connsiteX19" fmla="*/ 593387 w 5442626"/>
              <a:gd name="connsiteY19" fmla="*/ 1605063 h 3025302"/>
              <a:gd name="connsiteX20" fmla="*/ 627434 w 5442626"/>
              <a:gd name="connsiteY20" fmla="*/ 1605063 h 3025302"/>
              <a:gd name="connsiteX21" fmla="*/ 627434 w 5442626"/>
              <a:gd name="connsiteY21" fmla="*/ 1770434 h 3025302"/>
              <a:gd name="connsiteX22" fmla="*/ 710119 w 5442626"/>
              <a:gd name="connsiteY22" fmla="*/ 1770434 h 3025302"/>
              <a:gd name="connsiteX23" fmla="*/ 710119 w 5442626"/>
              <a:gd name="connsiteY23" fmla="*/ 1823936 h 3025302"/>
              <a:gd name="connsiteX24" fmla="*/ 787940 w 5442626"/>
              <a:gd name="connsiteY24" fmla="*/ 1823936 h 3025302"/>
              <a:gd name="connsiteX25" fmla="*/ 787940 w 5442626"/>
              <a:gd name="connsiteY25" fmla="*/ 1921212 h 3025302"/>
              <a:gd name="connsiteX26" fmla="*/ 802532 w 5442626"/>
              <a:gd name="connsiteY26" fmla="*/ 1921212 h 3025302"/>
              <a:gd name="connsiteX27" fmla="*/ 802532 w 5442626"/>
              <a:gd name="connsiteY27" fmla="*/ 2057400 h 3025302"/>
              <a:gd name="connsiteX28" fmla="*/ 987357 w 5442626"/>
              <a:gd name="connsiteY28" fmla="*/ 2057400 h 3025302"/>
              <a:gd name="connsiteX29" fmla="*/ 987357 w 5442626"/>
              <a:gd name="connsiteY29" fmla="*/ 2183859 h 3025302"/>
              <a:gd name="connsiteX30" fmla="*/ 1011677 w 5442626"/>
              <a:gd name="connsiteY30" fmla="*/ 2183859 h 3025302"/>
              <a:gd name="connsiteX31" fmla="*/ 1011677 w 5442626"/>
              <a:gd name="connsiteY31" fmla="*/ 2388140 h 3025302"/>
              <a:gd name="connsiteX32" fmla="*/ 1206230 w 5442626"/>
              <a:gd name="connsiteY32" fmla="*/ 2388140 h 3025302"/>
              <a:gd name="connsiteX33" fmla="*/ 1206230 w 5442626"/>
              <a:gd name="connsiteY33" fmla="*/ 2490281 h 3025302"/>
              <a:gd name="connsiteX34" fmla="*/ 1225685 w 5442626"/>
              <a:gd name="connsiteY34" fmla="*/ 2490281 h 3025302"/>
              <a:gd name="connsiteX35" fmla="*/ 1225685 w 5442626"/>
              <a:gd name="connsiteY35" fmla="*/ 2519463 h 3025302"/>
              <a:gd name="connsiteX36" fmla="*/ 1488332 w 5442626"/>
              <a:gd name="connsiteY36" fmla="*/ 2519463 h 3025302"/>
              <a:gd name="connsiteX37" fmla="*/ 1488332 w 5442626"/>
              <a:gd name="connsiteY37" fmla="*/ 2616740 h 3025302"/>
              <a:gd name="connsiteX38" fmla="*/ 1507787 w 5442626"/>
              <a:gd name="connsiteY38" fmla="*/ 2616740 h 3025302"/>
              <a:gd name="connsiteX39" fmla="*/ 1507787 w 5442626"/>
              <a:gd name="connsiteY39" fmla="*/ 2679970 h 3025302"/>
              <a:gd name="connsiteX40" fmla="*/ 1609928 w 5442626"/>
              <a:gd name="connsiteY40" fmla="*/ 2679970 h 3025302"/>
              <a:gd name="connsiteX41" fmla="*/ 1609928 w 5442626"/>
              <a:gd name="connsiteY41" fmla="*/ 2714017 h 3025302"/>
              <a:gd name="connsiteX42" fmla="*/ 1794753 w 5442626"/>
              <a:gd name="connsiteY42" fmla="*/ 2714017 h 3025302"/>
              <a:gd name="connsiteX43" fmla="*/ 1794753 w 5442626"/>
              <a:gd name="connsiteY43" fmla="*/ 2772383 h 3025302"/>
              <a:gd name="connsiteX44" fmla="*/ 2096311 w 5442626"/>
              <a:gd name="connsiteY44" fmla="*/ 2772383 h 3025302"/>
              <a:gd name="connsiteX45" fmla="*/ 2096311 w 5442626"/>
              <a:gd name="connsiteY45" fmla="*/ 2840476 h 3025302"/>
              <a:gd name="connsiteX46" fmla="*/ 2679970 w 5442626"/>
              <a:gd name="connsiteY46" fmla="*/ 2840476 h 3025302"/>
              <a:gd name="connsiteX47" fmla="*/ 2679970 w 5442626"/>
              <a:gd name="connsiteY47" fmla="*/ 2898842 h 3025302"/>
              <a:gd name="connsiteX48" fmla="*/ 4494179 w 5442626"/>
              <a:gd name="connsiteY48" fmla="*/ 2898842 h 3025302"/>
              <a:gd name="connsiteX49" fmla="*/ 4494179 w 5442626"/>
              <a:gd name="connsiteY49" fmla="*/ 3025302 h 3025302"/>
              <a:gd name="connsiteX50" fmla="*/ 5442626 w 5442626"/>
              <a:gd name="connsiteY50" fmla="*/ 3025302 h 3025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442626" h="3025302">
                <a:moveTo>
                  <a:pt x="0" y="0"/>
                </a:moveTo>
                <a:lnTo>
                  <a:pt x="111868" y="0"/>
                </a:lnTo>
                <a:lnTo>
                  <a:pt x="111868" y="34046"/>
                </a:lnTo>
                <a:lnTo>
                  <a:pt x="165370" y="34046"/>
                </a:lnTo>
                <a:lnTo>
                  <a:pt x="165370" y="111868"/>
                </a:lnTo>
                <a:lnTo>
                  <a:pt x="214009" y="111868"/>
                </a:lnTo>
                <a:lnTo>
                  <a:pt x="214009" y="491246"/>
                </a:lnTo>
                <a:lnTo>
                  <a:pt x="243192" y="491246"/>
                </a:lnTo>
                <a:lnTo>
                  <a:pt x="243192" y="544749"/>
                </a:lnTo>
                <a:lnTo>
                  <a:pt x="379379" y="544749"/>
                </a:lnTo>
                <a:lnTo>
                  <a:pt x="379379" y="841442"/>
                </a:lnTo>
                <a:lnTo>
                  <a:pt x="379379" y="860898"/>
                </a:lnTo>
                <a:lnTo>
                  <a:pt x="408562" y="860898"/>
                </a:lnTo>
                <a:lnTo>
                  <a:pt x="408562" y="1079770"/>
                </a:lnTo>
                <a:lnTo>
                  <a:pt x="408562" y="1186774"/>
                </a:lnTo>
                <a:lnTo>
                  <a:pt x="432881" y="1186774"/>
                </a:lnTo>
                <a:lnTo>
                  <a:pt x="432881" y="1332689"/>
                </a:lnTo>
                <a:lnTo>
                  <a:pt x="593387" y="1332689"/>
                </a:lnTo>
                <a:lnTo>
                  <a:pt x="593387" y="1468876"/>
                </a:lnTo>
                <a:lnTo>
                  <a:pt x="593387" y="1605063"/>
                </a:lnTo>
                <a:lnTo>
                  <a:pt x="627434" y="1605063"/>
                </a:lnTo>
                <a:lnTo>
                  <a:pt x="627434" y="1770434"/>
                </a:lnTo>
                <a:lnTo>
                  <a:pt x="710119" y="1770434"/>
                </a:lnTo>
                <a:lnTo>
                  <a:pt x="710119" y="1823936"/>
                </a:lnTo>
                <a:lnTo>
                  <a:pt x="787940" y="1823936"/>
                </a:lnTo>
                <a:lnTo>
                  <a:pt x="787940" y="1921212"/>
                </a:lnTo>
                <a:lnTo>
                  <a:pt x="802532" y="1921212"/>
                </a:lnTo>
                <a:lnTo>
                  <a:pt x="802532" y="2057400"/>
                </a:lnTo>
                <a:lnTo>
                  <a:pt x="987357" y="2057400"/>
                </a:lnTo>
                <a:lnTo>
                  <a:pt x="987357" y="2183859"/>
                </a:lnTo>
                <a:lnTo>
                  <a:pt x="1011677" y="2183859"/>
                </a:lnTo>
                <a:lnTo>
                  <a:pt x="1011677" y="2388140"/>
                </a:lnTo>
                <a:lnTo>
                  <a:pt x="1206230" y="2388140"/>
                </a:lnTo>
                <a:lnTo>
                  <a:pt x="1206230" y="2490281"/>
                </a:lnTo>
                <a:lnTo>
                  <a:pt x="1225685" y="2490281"/>
                </a:lnTo>
                <a:lnTo>
                  <a:pt x="1225685" y="2519463"/>
                </a:lnTo>
                <a:lnTo>
                  <a:pt x="1488332" y="2519463"/>
                </a:lnTo>
                <a:lnTo>
                  <a:pt x="1488332" y="2616740"/>
                </a:lnTo>
                <a:lnTo>
                  <a:pt x="1507787" y="2616740"/>
                </a:lnTo>
                <a:lnTo>
                  <a:pt x="1507787" y="2679970"/>
                </a:lnTo>
                <a:lnTo>
                  <a:pt x="1609928" y="2679970"/>
                </a:lnTo>
                <a:lnTo>
                  <a:pt x="1609928" y="2714017"/>
                </a:lnTo>
                <a:lnTo>
                  <a:pt x="1794753" y="2714017"/>
                </a:lnTo>
                <a:lnTo>
                  <a:pt x="1794753" y="2772383"/>
                </a:lnTo>
                <a:lnTo>
                  <a:pt x="2096311" y="2772383"/>
                </a:lnTo>
                <a:lnTo>
                  <a:pt x="2096311" y="2840476"/>
                </a:lnTo>
                <a:lnTo>
                  <a:pt x="2679970" y="2840476"/>
                </a:lnTo>
                <a:lnTo>
                  <a:pt x="2679970" y="2898842"/>
                </a:lnTo>
                <a:lnTo>
                  <a:pt x="4494179" y="2898842"/>
                </a:lnTo>
                <a:lnTo>
                  <a:pt x="4494179" y="3025302"/>
                </a:lnTo>
                <a:lnTo>
                  <a:pt x="5442626" y="3025302"/>
                </a:lnTo>
              </a:path>
            </a:pathLst>
          </a:custGeom>
          <a:noFill/>
          <a:ln w="28575">
            <a:solidFill>
              <a:schemeClr val="accent3"/>
            </a:solidFill>
            <a:miter lim="800000"/>
            <a:headEnd/>
            <a:tailEnd/>
          </a:ln>
        </p:spPr>
        <p:txBody>
          <a:bodyPr rtlCol="0" anchor="ctr"/>
          <a:lstStyle/>
          <a:p>
            <a:pPr algn="ctr"/>
            <a:endParaRPr lang="en-US"/>
          </a:p>
        </p:txBody>
      </p:sp>
      <p:grpSp>
        <p:nvGrpSpPr>
          <p:cNvPr id="111" name="Group 110">
            <a:extLst>
              <a:ext uri="{FF2B5EF4-FFF2-40B4-BE49-F238E27FC236}">
                <a16:creationId xmlns:a16="http://schemas.microsoft.com/office/drawing/2014/main" id="{8DD1B38E-AFD9-4C87-C3BF-92670CEF3E7B}"/>
              </a:ext>
            </a:extLst>
          </p:cNvPr>
          <p:cNvGrpSpPr/>
          <p:nvPr/>
        </p:nvGrpSpPr>
        <p:grpSpPr>
          <a:xfrm>
            <a:off x="1810873" y="1696841"/>
            <a:ext cx="5381421" cy="3175325"/>
            <a:chOff x="1810873" y="1534916"/>
            <a:chExt cx="5381421" cy="3175325"/>
          </a:xfrm>
        </p:grpSpPr>
        <p:cxnSp>
          <p:nvCxnSpPr>
            <p:cNvPr id="102" name="Straight Connector 101">
              <a:extLst>
                <a:ext uri="{FF2B5EF4-FFF2-40B4-BE49-F238E27FC236}">
                  <a16:creationId xmlns:a16="http://schemas.microsoft.com/office/drawing/2014/main" id="{861FDB78-BFC4-43CE-4CCB-FB3C950CEADC}"/>
                </a:ext>
              </a:extLst>
            </p:cNvPr>
            <p:cNvCxnSpPr/>
            <p:nvPr/>
          </p:nvCxnSpPr>
          <p:spPr bwMode="auto">
            <a:xfrm>
              <a:off x="1810873" y="1534916"/>
              <a:ext cx="0" cy="150023"/>
            </a:xfrm>
            <a:prstGeom prst="line">
              <a:avLst/>
            </a:prstGeom>
            <a:noFill/>
            <a:ln w="28575"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33435E72-C719-25AD-DCEA-28CC55DBA529}"/>
                </a:ext>
              </a:extLst>
            </p:cNvPr>
            <p:cNvCxnSpPr/>
            <p:nvPr/>
          </p:nvCxnSpPr>
          <p:spPr bwMode="auto">
            <a:xfrm>
              <a:off x="2425337" y="3289993"/>
              <a:ext cx="0" cy="150023"/>
            </a:xfrm>
            <a:prstGeom prst="line">
              <a:avLst/>
            </a:prstGeom>
            <a:noFill/>
            <a:ln w="28575"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9F27C93-5C0C-2858-E28C-A69FE2515230}"/>
                </a:ext>
              </a:extLst>
            </p:cNvPr>
            <p:cNvCxnSpPr/>
            <p:nvPr/>
          </p:nvCxnSpPr>
          <p:spPr bwMode="auto">
            <a:xfrm>
              <a:off x="3278446" y="4053841"/>
              <a:ext cx="0" cy="150023"/>
            </a:xfrm>
            <a:prstGeom prst="line">
              <a:avLst/>
            </a:prstGeom>
            <a:noFill/>
            <a:ln w="28575"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3DA371F-EA54-4B08-18BD-BB1FFFFDDB94}"/>
                </a:ext>
              </a:extLst>
            </p:cNvPr>
            <p:cNvCxnSpPr/>
            <p:nvPr/>
          </p:nvCxnSpPr>
          <p:spPr bwMode="auto">
            <a:xfrm>
              <a:off x="3898511" y="4371208"/>
              <a:ext cx="0" cy="150023"/>
            </a:xfrm>
            <a:prstGeom prst="line">
              <a:avLst/>
            </a:prstGeom>
            <a:noFill/>
            <a:ln w="28575"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81819BF-E563-9EAF-C5F3-AA1C66484958}"/>
                </a:ext>
              </a:extLst>
            </p:cNvPr>
            <p:cNvCxnSpPr/>
            <p:nvPr/>
          </p:nvCxnSpPr>
          <p:spPr bwMode="auto">
            <a:xfrm>
              <a:off x="3935395" y="4371208"/>
              <a:ext cx="0" cy="150023"/>
            </a:xfrm>
            <a:prstGeom prst="line">
              <a:avLst/>
            </a:prstGeom>
            <a:noFill/>
            <a:ln w="2857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122B0EB7-A0E3-8E57-57AD-CC52EDDEE10F}"/>
                </a:ext>
              </a:extLst>
            </p:cNvPr>
            <p:cNvCxnSpPr/>
            <p:nvPr/>
          </p:nvCxnSpPr>
          <p:spPr bwMode="auto">
            <a:xfrm>
              <a:off x="4481766" y="4371207"/>
              <a:ext cx="0" cy="150023"/>
            </a:xfrm>
            <a:prstGeom prst="line">
              <a:avLst/>
            </a:prstGeom>
            <a:noFill/>
            <a:ln w="28575"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8292C1B8-B01B-64FD-6AF9-A60524F0F768}"/>
                </a:ext>
              </a:extLst>
            </p:cNvPr>
            <p:cNvCxnSpPr/>
            <p:nvPr/>
          </p:nvCxnSpPr>
          <p:spPr bwMode="auto">
            <a:xfrm>
              <a:off x="5102157" y="4435549"/>
              <a:ext cx="0" cy="150023"/>
            </a:xfrm>
            <a:prstGeom prst="line">
              <a:avLst/>
            </a:prstGeom>
            <a:noFill/>
            <a:ln w="28575"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03AF51FC-E8B3-CD48-3053-0FE04AD924B5}"/>
                </a:ext>
              </a:extLst>
            </p:cNvPr>
            <p:cNvCxnSpPr/>
            <p:nvPr/>
          </p:nvCxnSpPr>
          <p:spPr bwMode="auto">
            <a:xfrm>
              <a:off x="6541741" y="4560218"/>
              <a:ext cx="0" cy="150023"/>
            </a:xfrm>
            <a:prstGeom prst="line">
              <a:avLst/>
            </a:prstGeom>
            <a:noFill/>
            <a:ln w="28575"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D5A959A3-D543-A773-7AAB-35687B51CA49}"/>
                </a:ext>
              </a:extLst>
            </p:cNvPr>
            <p:cNvCxnSpPr/>
            <p:nvPr/>
          </p:nvCxnSpPr>
          <p:spPr bwMode="auto">
            <a:xfrm>
              <a:off x="7192294" y="4560218"/>
              <a:ext cx="0" cy="150023"/>
            </a:xfrm>
            <a:prstGeom prst="line">
              <a:avLst/>
            </a:prstGeom>
            <a:noFill/>
            <a:ln w="28575" cap="flat" cmpd="sng" algn="ctr">
              <a:solidFill>
                <a:schemeClr val="accent3"/>
              </a:solidFill>
              <a:prstDash val="solid"/>
              <a:round/>
              <a:headEnd type="none" w="med" len="med"/>
              <a:tailEnd type="none" w="med" len="med"/>
            </a:ln>
            <a:effectLst/>
          </p:spPr>
        </p:cxnSp>
      </p:grpSp>
      <p:sp>
        <p:nvSpPr>
          <p:cNvPr id="139" name="TextBox 138">
            <a:extLst>
              <a:ext uri="{FF2B5EF4-FFF2-40B4-BE49-F238E27FC236}">
                <a16:creationId xmlns:a16="http://schemas.microsoft.com/office/drawing/2014/main" id="{0327F88C-D268-2B2E-1185-7DA9BC175F20}"/>
              </a:ext>
            </a:extLst>
          </p:cNvPr>
          <p:cNvSpPr txBox="1"/>
          <p:nvPr/>
        </p:nvSpPr>
        <p:spPr bwMode="auto">
          <a:xfrm>
            <a:off x="2916066" y="22541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74</a:t>
            </a:r>
          </a:p>
        </p:txBody>
      </p:sp>
      <p:sp>
        <p:nvSpPr>
          <p:cNvPr id="140" name="TextBox 139">
            <a:extLst>
              <a:ext uri="{FF2B5EF4-FFF2-40B4-BE49-F238E27FC236}">
                <a16:creationId xmlns:a16="http://schemas.microsoft.com/office/drawing/2014/main" id="{CF0FC3B9-6D72-482F-D337-094601DD15BB}"/>
              </a:ext>
            </a:extLst>
          </p:cNvPr>
          <p:cNvSpPr txBox="1"/>
          <p:nvPr/>
        </p:nvSpPr>
        <p:spPr bwMode="auto">
          <a:xfrm>
            <a:off x="3069094" y="39159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22</a:t>
            </a:r>
          </a:p>
        </p:txBody>
      </p:sp>
      <p:sp>
        <p:nvSpPr>
          <p:cNvPr id="141" name="TextBox 140">
            <a:extLst>
              <a:ext uri="{FF2B5EF4-FFF2-40B4-BE49-F238E27FC236}">
                <a16:creationId xmlns:a16="http://schemas.microsoft.com/office/drawing/2014/main" id="{7A3DA9B6-D0A3-D7AC-471D-C13CE0A50A83}"/>
              </a:ext>
            </a:extLst>
          </p:cNvPr>
          <p:cNvSpPr txBox="1"/>
          <p:nvPr/>
        </p:nvSpPr>
        <p:spPr bwMode="auto">
          <a:xfrm>
            <a:off x="4219494" y="25453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65</a:t>
            </a:r>
          </a:p>
        </p:txBody>
      </p:sp>
      <p:sp>
        <p:nvSpPr>
          <p:cNvPr id="142" name="TextBox 141">
            <a:extLst>
              <a:ext uri="{FF2B5EF4-FFF2-40B4-BE49-F238E27FC236}">
                <a16:creationId xmlns:a16="http://schemas.microsoft.com/office/drawing/2014/main" id="{DCF983EA-5552-C456-9EA9-2DD23D8B9681}"/>
              </a:ext>
            </a:extLst>
          </p:cNvPr>
          <p:cNvSpPr txBox="1"/>
          <p:nvPr/>
        </p:nvSpPr>
        <p:spPr bwMode="auto">
          <a:xfrm>
            <a:off x="4359176" y="423278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13</a:t>
            </a:r>
          </a:p>
        </p:txBody>
      </p:sp>
      <p:sp>
        <p:nvSpPr>
          <p:cNvPr id="143" name="TextBox 142">
            <a:extLst>
              <a:ext uri="{FF2B5EF4-FFF2-40B4-BE49-F238E27FC236}">
                <a16:creationId xmlns:a16="http://schemas.microsoft.com/office/drawing/2014/main" id="{5B0F126E-3A76-1FC5-B4AA-8E83924E52C5}"/>
              </a:ext>
            </a:extLst>
          </p:cNvPr>
          <p:cNvSpPr txBox="1"/>
          <p:nvPr/>
        </p:nvSpPr>
        <p:spPr bwMode="auto">
          <a:xfrm>
            <a:off x="6419831" y="4390095"/>
            <a:ext cx="923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Placebo</a:t>
            </a:r>
          </a:p>
        </p:txBody>
      </p:sp>
      <p:sp>
        <p:nvSpPr>
          <p:cNvPr id="144" name="TextBox 143">
            <a:extLst>
              <a:ext uri="{FF2B5EF4-FFF2-40B4-BE49-F238E27FC236}">
                <a16:creationId xmlns:a16="http://schemas.microsoft.com/office/drawing/2014/main" id="{643B9845-DF60-D6A1-FFFF-2AC8F6CE7B1B}"/>
              </a:ext>
            </a:extLst>
          </p:cNvPr>
          <p:cNvSpPr txBox="1"/>
          <p:nvPr/>
        </p:nvSpPr>
        <p:spPr bwMode="auto">
          <a:xfrm>
            <a:off x="7236676" y="3129130"/>
            <a:ext cx="1285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Osimertinib</a:t>
            </a:r>
            <a:endParaRPr lang="en-US" b="0">
              <a:solidFill>
                <a:schemeClr val="bg1"/>
              </a:solidFill>
              <a:latin typeface="Calibri" panose="020F0502020204030204" pitchFamily="34" charset="0"/>
            </a:endParaRPr>
          </a:p>
        </p:txBody>
      </p:sp>
    </p:spTree>
    <p:extLst>
      <p:ext uri="{BB962C8B-B14F-4D97-AF65-F5344CB8AC3E}">
        <p14:creationId xmlns:p14="http://schemas.microsoft.com/office/powerpoint/2010/main" val="2850752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LAURA: Response, OS, and Sites of New Lesions</a:t>
            </a:r>
            <a:endParaRPr lang="en-US" altLang="en-US"/>
          </a:p>
        </p:txBody>
      </p:sp>
      <p:sp>
        <p:nvSpPr>
          <p:cNvPr id="4" name="Content Placeholder 3">
            <a:extLst>
              <a:ext uri="{FF2B5EF4-FFF2-40B4-BE49-F238E27FC236}">
                <a16:creationId xmlns:a16="http://schemas.microsoft.com/office/drawing/2014/main" id="{7AD233D1-4182-C52A-F6A6-87D1EB466AAF}"/>
              </a:ext>
            </a:extLst>
          </p:cNvPr>
          <p:cNvSpPr>
            <a:spLocks noGrp="1"/>
          </p:cNvSpPr>
          <p:nvPr>
            <p:ph idx="1"/>
          </p:nvPr>
        </p:nvSpPr>
        <p:spPr>
          <a:xfrm>
            <a:off x="604675" y="5072702"/>
            <a:ext cx="11156924" cy="1103313"/>
          </a:xfrm>
        </p:spPr>
        <p:txBody>
          <a:bodyPr/>
          <a:lstStyle/>
          <a:p>
            <a:r>
              <a:rPr lang="en-US" sz="2000"/>
              <a:t>With 20% of events accrued, OS data remain immature with HR of </a:t>
            </a:r>
            <a:r>
              <a:rPr lang="pl-PL" sz="2000"/>
              <a:t>0.81</a:t>
            </a:r>
            <a:r>
              <a:rPr lang="en-US" sz="2000"/>
              <a:t> (</a:t>
            </a:r>
            <a:r>
              <a:rPr lang="pl-PL" sz="2000"/>
              <a:t>95% CI</a:t>
            </a:r>
            <a:r>
              <a:rPr lang="en-US" sz="2000"/>
              <a:t>:</a:t>
            </a:r>
            <a:r>
              <a:rPr lang="pl-PL" sz="2000"/>
              <a:t> 0.42</a:t>
            </a:r>
            <a:r>
              <a:rPr lang="en-US" sz="2000"/>
              <a:t>-</a:t>
            </a:r>
            <a:r>
              <a:rPr lang="pl-PL" sz="2000"/>
              <a:t>1.56;</a:t>
            </a:r>
            <a:r>
              <a:rPr lang="en-US" sz="2000"/>
              <a:t> </a:t>
            </a:r>
            <a:r>
              <a:rPr lang="en-US" sz="2000" i="1"/>
              <a:t>P </a:t>
            </a:r>
            <a:r>
              <a:rPr lang="pl-PL" sz="2000"/>
              <a:t>=</a:t>
            </a:r>
            <a:r>
              <a:rPr lang="en-US" sz="2000"/>
              <a:t> </a:t>
            </a:r>
            <a:r>
              <a:rPr lang="pl-PL" sz="2000"/>
              <a:t>.53</a:t>
            </a:r>
            <a:r>
              <a:rPr lang="en-US" sz="2000"/>
              <a:t>); final OS analysis to be performed at 60% maturity (~120 deaths)</a:t>
            </a:r>
          </a:p>
          <a:p>
            <a:pPr lvl="1"/>
            <a:r>
              <a:rPr lang="en-US" sz="1800"/>
              <a:t>36-mo OS rates with osimertinib vs placebo: 84% vs 74%</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Lu. NEJM. 2024;[Epub]. Ramalingam. ASCO 2024. Abstr LBA4. </a:t>
            </a:r>
          </a:p>
        </p:txBody>
      </p:sp>
      <p:graphicFrame>
        <p:nvGraphicFramePr>
          <p:cNvPr id="2" name="Group 3">
            <a:extLst>
              <a:ext uri="{FF2B5EF4-FFF2-40B4-BE49-F238E27FC236}">
                <a16:creationId xmlns:a16="http://schemas.microsoft.com/office/drawing/2014/main" id="{232D3855-AE9C-5CAF-70C6-9CA0CE67692E}"/>
              </a:ext>
            </a:extLst>
          </p:cNvPr>
          <p:cNvGraphicFramePr>
            <a:graphicFrameLocks/>
          </p:cNvGraphicFramePr>
          <p:nvPr>
            <p:extLst>
              <p:ext uri="{D42A27DB-BD31-4B8C-83A1-F6EECF244321}">
                <p14:modId xmlns:p14="http://schemas.microsoft.com/office/powerpoint/2010/main" val="3785443757"/>
              </p:ext>
            </p:extLst>
          </p:nvPr>
        </p:nvGraphicFramePr>
        <p:xfrm>
          <a:off x="522288" y="1597948"/>
          <a:ext cx="5376673" cy="3383360"/>
        </p:xfrm>
        <a:graphic>
          <a:graphicData uri="http://schemas.openxmlformats.org/drawingml/2006/table">
            <a:tbl>
              <a:tblPr/>
              <a:tblGrid>
                <a:gridCol w="2887827">
                  <a:extLst>
                    <a:ext uri="{9D8B030D-6E8A-4147-A177-3AD203B41FA5}">
                      <a16:colId xmlns:a16="http://schemas.microsoft.com/office/drawing/2014/main" val="20000"/>
                    </a:ext>
                  </a:extLst>
                </a:gridCol>
                <a:gridCol w="1244423">
                  <a:extLst>
                    <a:ext uri="{9D8B030D-6E8A-4147-A177-3AD203B41FA5}">
                      <a16:colId xmlns:a16="http://schemas.microsoft.com/office/drawing/2014/main" val="20001"/>
                    </a:ext>
                  </a:extLst>
                </a:gridCol>
                <a:gridCol w="124442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Endpoint per BICR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Osimertinib</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Placebo</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Best objective response,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Not evaluable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36.9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(30.1-NC)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(3.6-8.3)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5099280"/>
                  </a:ext>
                </a:extLst>
              </a:tr>
            </a:tbl>
          </a:graphicData>
        </a:graphic>
      </p:graphicFrame>
      <p:graphicFrame>
        <p:nvGraphicFramePr>
          <p:cNvPr id="3" name="Group 3">
            <a:extLst>
              <a:ext uri="{FF2B5EF4-FFF2-40B4-BE49-F238E27FC236}">
                <a16:creationId xmlns:a16="http://schemas.microsoft.com/office/drawing/2014/main" id="{28443333-64F2-3041-1E7F-7CF6B52B7A92}"/>
              </a:ext>
            </a:extLst>
          </p:cNvPr>
          <p:cNvGraphicFramePr>
            <a:graphicFrameLocks/>
          </p:cNvGraphicFramePr>
          <p:nvPr>
            <p:extLst>
              <p:ext uri="{D42A27DB-BD31-4B8C-83A1-F6EECF244321}">
                <p14:modId xmlns:p14="http://schemas.microsoft.com/office/powerpoint/2010/main" val="1513589779"/>
              </p:ext>
            </p:extLst>
          </p:nvPr>
        </p:nvGraphicFramePr>
        <p:xfrm>
          <a:off x="6384926" y="1597948"/>
          <a:ext cx="5376673" cy="3352832"/>
        </p:xfrm>
        <a:graphic>
          <a:graphicData uri="http://schemas.openxmlformats.org/drawingml/2006/table">
            <a:tbl>
              <a:tblPr/>
              <a:tblGrid>
                <a:gridCol w="2887827">
                  <a:extLst>
                    <a:ext uri="{9D8B030D-6E8A-4147-A177-3AD203B41FA5}">
                      <a16:colId xmlns:a16="http://schemas.microsoft.com/office/drawing/2014/main" val="20000"/>
                    </a:ext>
                  </a:extLst>
                </a:gridCol>
                <a:gridCol w="1244423">
                  <a:extLst>
                    <a:ext uri="{9D8B030D-6E8A-4147-A177-3AD203B41FA5}">
                      <a16:colId xmlns:a16="http://schemas.microsoft.com/office/drawing/2014/main" val="20001"/>
                    </a:ext>
                  </a:extLst>
                </a:gridCol>
                <a:gridCol w="124442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Sites of New Lesions,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Osimertinib</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Placebo</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New lesions developed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Brain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Lung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Liver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Lymph nodes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Bone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Adrenal gland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Peritoneum/omentum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Pelvis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Spleen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224297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LAURA: Tx Exposure and Safety Overview</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Lu. NEJM. 2024;[Epub]. Ramalingam. AS</a:t>
            </a:r>
            <a:r>
              <a:rPr lang="en-US" altLang="en-US" sz="120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2024. Abstr LBA4.</a:t>
            </a:r>
          </a:p>
        </p:txBody>
      </p:sp>
      <p:graphicFrame>
        <p:nvGraphicFramePr>
          <p:cNvPr id="2" name="Group 3">
            <a:extLst>
              <a:ext uri="{FF2B5EF4-FFF2-40B4-BE49-F238E27FC236}">
                <a16:creationId xmlns:a16="http://schemas.microsoft.com/office/drawing/2014/main" id="{232D3855-AE9C-5CAF-70C6-9CA0CE67692E}"/>
              </a:ext>
            </a:extLst>
          </p:cNvPr>
          <p:cNvGraphicFramePr>
            <a:graphicFrameLocks/>
          </p:cNvGraphicFramePr>
          <p:nvPr>
            <p:extLst>
              <p:ext uri="{D42A27DB-BD31-4B8C-83A1-F6EECF244321}">
                <p14:modId xmlns:p14="http://schemas.microsoft.com/office/powerpoint/2010/main" val="2388766601"/>
              </p:ext>
            </p:extLst>
          </p:nvPr>
        </p:nvGraphicFramePr>
        <p:xfrm>
          <a:off x="727076" y="1606610"/>
          <a:ext cx="10735056" cy="4267264"/>
        </p:xfrm>
        <a:graphic>
          <a:graphicData uri="http://schemas.openxmlformats.org/drawingml/2006/table">
            <a:tbl>
              <a:tblPr/>
              <a:tblGrid>
                <a:gridCol w="5599944">
                  <a:extLst>
                    <a:ext uri="{9D8B030D-6E8A-4147-A177-3AD203B41FA5}">
                      <a16:colId xmlns:a16="http://schemas.microsoft.com/office/drawing/2014/main" val="20000"/>
                    </a:ext>
                  </a:extLst>
                </a:gridCol>
                <a:gridCol w="2567556">
                  <a:extLst>
                    <a:ext uri="{9D8B030D-6E8A-4147-A177-3AD203B41FA5}">
                      <a16:colId xmlns:a16="http://schemas.microsoft.com/office/drawing/2014/main" val="20001"/>
                    </a:ext>
                  </a:extLst>
                </a:gridCol>
                <a:gridCol w="2567556">
                  <a:extLst>
                    <a:ext uri="{9D8B030D-6E8A-4147-A177-3AD203B41FA5}">
                      <a16:colId xmlns:a16="http://schemas.microsoft.com/office/drawing/2014/main" val="20002"/>
                    </a:ext>
                  </a:extLst>
                </a:gridCol>
              </a:tblGrid>
              <a:tr h="3244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Safety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Osimertinib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Placebo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43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duration of exposure,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Total*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Actual</a:t>
                      </a:r>
                      <a:r>
                        <a:rPr kumimoji="0" lang="en-US" sz="1600" b="0" i="0" u="none" strike="noStrike" cap="none" normalizeH="0" baseline="3000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43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Any-cause AE,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Leading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Leading to 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Leading to dose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Leading to dose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140 (98)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50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55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18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80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64 (88)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18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43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AE possibly causally related,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Leading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115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19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30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4" name="Text Box 30">
            <a:extLst>
              <a:ext uri="{FF2B5EF4-FFF2-40B4-BE49-F238E27FC236}">
                <a16:creationId xmlns:a16="http://schemas.microsoft.com/office/drawing/2014/main" id="{2498BA28-D882-484F-160E-72BC4D4BD7E0}"/>
              </a:ext>
            </a:extLst>
          </p:cNvPr>
          <p:cNvSpPr txBox="1">
            <a:spLocks noChangeArrowheads="1"/>
          </p:cNvSpPr>
          <p:nvPr/>
        </p:nvSpPr>
        <p:spPr bwMode="auto">
          <a:xfrm>
            <a:off x="727077" y="5880160"/>
            <a:ext cx="1106963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a:solidFill>
                  <a:schemeClr val="bg1"/>
                </a:solidFill>
                <a:latin typeface="Calibri" panose="020F0502020204030204" pitchFamily="34" charset="0"/>
              </a:rPr>
              <a:t>*Total exposure determined based on dates of first and last doses of study tx in months, excluding crossover.</a:t>
            </a:r>
            <a:br>
              <a:rPr lang="en-US" altLang="en-US" sz="1400" b="0">
                <a:solidFill>
                  <a:schemeClr val="bg1"/>
                </a:solidFill>
                <a:latin typeface="Calibri" panose="020F0502020204030204" pitchFamily="34" charset="0"/>
              </a:rPr>
            </a:br>
            <a:r>
              <a:rPr lang="en-US" altLang="en-US" sz="1400" b="0" baseline="30000">
                <a:solidFill>
                  <a:schemeClr val="bg1"/>
                </a:solidFill>
                <a:latin typeface="Calibri" panose="020F0502020204030204" pitchFamily="34" charset="0"/>
              </a:rPr>
              <a:t>†</a:t>
            </a:r>
            <a:r>
              <a:rPr lang="en-US" altLang="en-US" sz="1400" b="0">
                <a:solidFill>
                  <a:schemeClr val="bg1"/>
                </a:solidFill>
                <a:latin typeface="Calibri" panose="020F0502020204030204" pitchFamily="34" charset="0"/>
              </a:rPr>
              <a:t>Actual exposure determined as for total exposure but also excluding tx interruptions.</a:t>
            </a:r>
          </a:p>
        </p:txBody>
      </p:sp>
    </p:spTree>
    <p:extLst>
      <p:ext uri="{BB962C8B-B14F-4D97-AF65-F5344CB8AC3E}">
        <p14:creationId xmlns:p14="http://schemas.microsoft.com/office/powerpoint/2010/main" val="2097138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LAURA: Most Common Any-Cause AEs</a:t>
            </a:r>
            <a:endParaRPr lang="en-US" altLang="en-US"/>
          </a:p>
        </p:txBody>
      </p:sp>
      <p:sp>
        <p:nvSpPr>
          <p:cNvPr id="12" name="Content Placeholder 11">
            <a:extLst>
              <a:ext uri="{FF2B5EF4-FFF2-40B4-BE49-F238E27FC236}">
                <a16:creationId xmlns:a16="http://schemas.microsoft.com/office/drawing/2014/main" id="{0CCFF2A5-F08B-E5B2-96E3-0361DEBFB359}"/>
              </a:ext>
            </a:extLst>
          </p:cNvPr>
          <p:cNvSpPr>
            <a:spLocks noGrp="1"/>
          </p:cNvSpPr>
          <p:nvPr>
            <p:ph sz="half" idx="2"/>
          </p:nvPr>
        </p:nvSpPr>
        <p:spPr>
          <a:xfrm>
            <a:off x="8982074" y="1510730"/>
            <a:ext cx="2728856" cy="4679462"/>
          </a:xfrm>
        </p:spPr>
        <p:txBody>
          <a:bodyPr/>
          <a:lstStyle/>
          <a:p>
            <a:r>
              <a:rPr lang="en-US" sz="2000"/>
              <a:t>Of AEs that occurred in ≥10% of patients, most were low grade and manageable</a:t>
            </a:r>
          </a:p>
          <a:p>
            <a:r>
              <a:rPr lang="en-US" sz="2000"/>
              <a:t>ILD* was mostly low grade but included </a:t>
            </a:r>
            <a:br>
              <a:rPr lang="en-US" sz="2000"/>
            </a:br>
            <a:r>
              <a:rPr lang="en-US" sz="2000"/>
              <a:t>1 death on osimertinib arm</a:t>
            </a:r>
          </a:p>
          <a:p>
            <a:r>
              <a:rPr lang="en-US" sz="2000"/>
              <a:t>ILD rate with osimertinib vs placebo: 8% vs 1%</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Lu. NEJM. 2024;[Epub]. Ramalingam. ASCO 2024. Abstr LBA4. </a:t>
            </a:r>
          </a:p>
        </p:txBody>
      </p:sp>
      <p:graphicFrame>
        <p:nvGraphicFramePr>
          <p:cNvPr id="10" name="Content Placeholder 4">
            <a:extLst>
              <a:ext uri="{FF2B5EF4-FFF2-40B4-BE49-F238E27FC236}">
                <a16:creationId xmlns:a16="http://schemas.microsoft.com/office/drawing/2014/main" id="{3292F475-D214-5273-4703-41B896DFCF98}"/>
              </a:ext>
            </a:extLst>
          </p:cNvPr>
          <p:cNvGraphicFramePr>
            <a:graphicFrameLocks/>
          </p:cNvGraphicFramePr>
          <p:nvPr>
            <p:extLst>
              <p:ext uri="{D42A27DB-BD31-4B8C-83A1-F6EECF244321}">
                <p14:modId xmlns:p14="http://schemas.microsoft.com/office/powerpoint/2010/main" val="3989189113"/>
              </p:ext>
            </p:extLst>
          </p:nvPr>
        </p:nvGraphicFramePr>
        <p:xfrm>
          <a:off x="727076" y="1595321"/>
          <a:ext cx="8138160" cy="4572000"/>
        </p:xfrm>
        <a:graphic>
          <a:graphicData uri="http://schemas.openxmlformats.org/drawingml/2006/table">
            <a:tbl>
              <a:tblPr firstRow="1" firstCol="1" bandRow="1">
                <a:tableStyleId>{5C22544A-7EE6-4342-B048-85BDC9FD1C3A}</a:tableStyleId>
              </a:tblPr>
              <a:tblGrid>
                <a:gridCol w="1920240">
                  <a:extLst>
                    <a:ext uri="{9D8B030D-6E8A-4147-A177-3AD203B41FA5}">
                      <a16:colId xmlns:a16="http://schemas.microsoft.com/office/drawing/2014/main" val="3583046220"/>
                    </a:ext>
                  </a:extLst>
                </a:gridCol>
                <a:gridCol w="777240">
                  <a:extLst>
                    <a:ext uri="{9D8B030D-6E8A-4147-A177-3AD203B41FA5}">
                      <a16:colId xmlns:a16="http://schemas.microsoft.com/office/drawing/2014/main" val="2593921339"/>
                    </a:ext>
                  </a:extLst>
                </a:gridCol>
                <a:gridCol w="777240">
                  <a:extLst>
                    <a:ext uri="{9D8B030D-6E8A-4147-A177-3AD203B41FA5}">
                      <a16:colId xmlns:a16="http://schemas.microsoft.com/office/drawing/2014/main" val="1621378566"/>
                    </a:ext>
                  </a:extLst>
                </a:gridCol>
                <a:gridCol w="777240">
                  <a:extLst>
                    <a:ext uri="{9D8B030D-6E8A-4147-A177-3AD203B41FA5}">
                      <a16:colId xmlns:a16="http://schemas.microsoft.com/office/drawing/2014/main" val="760149089"/>
                    </a:ext>
                  </a:extLst>
                </a:gridCol>
                <a:gridCol w="777240">
                  <a:extLst>
                    <a:ext uri="{9D8B030D-6E8A-4147-A177-3AD203B41FA5}">
                      <a16:colId xmlns:a16="http://schemas.microsoft.com/office/drawing/2014/main" val="4026963920"/>
                    </a:ext>
                  </a:extLst>
                </a:gridCol>
                <a:gridCol w="777240">
                  <a:extLst>
                    <a:ext uri="{9D8B030D-6E8A-4147-A177-3AD203B41FA5}">
                      <a16:colId xmlns:a16="http://schemas.microsoft.com/office/drawing/2014/main" val="2468767029"/>
                    </a:ext>
                  </a:extLst>
                </a:gridCol>
                <a:gridCol w="777240">
                  <a:extLst>
                    <a:ext uri="{9D8B030D-6E8A-4147-A177-3AD203B41FA5}">
                      <a16:colId xmlns:a16="http://schemas.microsoft.com/office/drawing/2014/main" val="2583749849"/>
                    </a:ext>
                  </a:extLst>
                </a:gridCol>
                <a:gridCol w="777240">
                  <a:extLst>
                    <a:ext uri="{9D8B030D-6E8A-4147-A177-3AD203B41FA5}">
                      <a16:colId xmlns:a16="http://schemas.microsoft.com/office/drawing/2014/main" val="766208316"/>
                    </a:ext>
                  </a:extLst>
                </a:gridCol>
                <a:gridCol w="777240">
                  <a:extLst>
                    <a:ext uri="{9D8B030D-6E8A-4147-A177-3AD203B41FA5}">
                      <a16:colId xmlns:a16="http://schemas.microsoft.com/office/drawing/2014/main" val="2150598217"/>
                    </a:ext>
                  </a:extLst>
                </a:gridCol>
              </a:tblGrid>
              <a:tr h="0">
                <a:tc rowSpan="2">
                  <a:txBody>
                    <a:bodyPr/>
                    <a:lstStyle/>
                    <a:p>
                      <a:pPr marL="0" marR="0">
                        <a:spcBef>
                          <a:spcPts val="0"/>
                        </a:spcBef>
                        <a:spcAft>
                          <a:spcPts val="0"/>
                        </a:spcAft>
                      </a:pPr>
                      <a:r>
                        <a:rPr lang="en-US" sz="1400" b="1" kern="0">
                          <a:solidFill>
                            <a:schemeClr val="tx1"/>
                          </a:solidFill>
                          <a:effectLst/>
                        </a:rPr>
                        <a:t>Any-Cause AE in </a:t>
                      </a:r>
                      <a:br>
                        <a:rPr lang="en-US" sz="1400" b="1" kern="0">
                          <a:solidFill>
                            <a:schemeClr val="tx1"/>
                          </a:solidFill>
                          <a:effectLst/>
                        </a:rPr>
                      </a:br>
                      <a:r>
                        <a:rPr lang="en-US" sz="1400" b="1" kern="0">
                          <a:solidFill>
                            <a:schemeClr val="tx1"/>
                          </a:solidFill>
                          <a:effectLst/>
                        </a:rPr>
                        <a:t>≥10%, n (%)</a:t>
                      </a:r>
                      <a:endParaRPr lang="en-US" sz="1400" b="1" kern="100">
                        <a:solidFill>
                          <a:schemeClr val="tx1"/>
                        </a:solidFill>
                        <a:effectLst/>
                        <a:latin typeface="Calibri" panose="020F0502020204030204" pitchFamily="34" charset="0"/>
                        <a:cs typeface="Times New Roman" panose="02020603050405020304" pitchFamily="18" charset="0"/>
                      </a:endParaRPr>
                    </a:p>
                  </a:txBody>
                  <a:tcPr marL="118872" marR="118872" anchor="ctr">
                    <a:lnL w="12700" cmpd="sng">
                      <a:noFill/>
                    </a:lnL>
                    <a:lnR w="28575"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solidFill>
                  </a:tcPr>
                </a:tc>
                <a:tc gridSpan="4">
                  <a:txBody>
                    <a:bodyPr/>
                    <a:lstStyle/>
                    <a:p>
                      <a:pPr marL="0" marR="0" algn="ctr">
                        <a:spcBef>
                          <a:spcPts val="0"/>
                        </a:spcBef>
                        <a:spcAft>
                          <a:spcPts val="0"/>
                        </a:spcAft>
                      </a:pPr>
                      <a:r>
                        <a:rPr lang="en-US" sz="14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Osimertinib (n = 143)</a:t>
                      </a:r>
                    </a:p>
                  </a:txBody>
                  <a:tcPr marL="118872" marR="118872">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algn="ctr">
                        <a:spcBef>
                          <a:spcPts val="0"/>
                        </a:spcBef>
                        <a:spcAft>
                          <a:spcPts val="0"/>
                        </a:spcAft>
                      </a:pPr>
                      <a:endParaRPr lang="en-US" sz="14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marL="0" marR="0" algn="ctr">
                        <a:spcBef>
                          <a:spcPts val="0"/>
                        </a:spcBef>
                        <a:spcAft>
                          <a:spcPts val="0"/>
                        </a:spcAft>
                      </a:pPr>
                      <a:endParaRPr lang="en-US" sz="14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marL="0" marR="0" algn="ctr">
                        <a:spcBef>
                          <a:spcPts val="0"/>
                        </a:spcBef>
                        <a:spcAft>
                          <a:spcPts val="0"/>
                        </a:spcAft>
                      </a:pPr>
                      <a:endParaRPr lang="en-US" sz="14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4">
                  <a:txBody>
                    <a:bodyPr/>
                    <a:lstStyle/>
                    <a:p>
                      <a:pPr marL="0" marR="0" algn="ctr">
                        <a:spcBef>
                          <a:spcPts val="0"/>
                        </a:spcBef>
                        <a:spcAft>
                          <a:spcPts val="0"/>
                        </a:spcAft>
                      </a:pPr>
                      <a:r>
                        <a:rPr lang="en-US" sz="14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Placebo (n = 73)</a:t>
                      </a: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algn="ctr">
                        <a:spcBef>
                          <a:spcPts val="0"/>
                        </a:spcBef>
                        <a:spcAft>
                          <a:spcPts val="0"/>
                        </a:spcAft>
                      </a:pPr>
                      <a:endParaRPr lang="en-US" sz="14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marL="0" marR="0" algn="ctr">
                        <a:spcBef>
                          <a:spcPts val="0"/>
                        </a:spcBef>
                        <a:spcAft>
                          <a:spcPts val="0"/>
                        </a:spcAft>
                      </a:pPr>
                      <a:endParaRPr lang="en-US" sz="14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marL="0" marR="0" algn="ctr">
                        <a:spcBef>
                          <a:spcPts val="0"/>
                        </a:spcBef>
                        <a:spcAft>
                          <a:spcPts val="0"/>
                        </a:spcAft>
                      </a:pPr>
                      <a:endParaRPr lang="en-US" sz="14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307243729"/>
                  </a:ext>
                </a:extLst>
              </a:tr>
              <a:tr h="0">
                <a:tc vMerge="1">
                  <a:txBody>
                    <a:bodyPr/>
                    <a:lstStyle/>
                    <a:p>
                      <a:pPr marL="0" marR="0">
                        <a:spcBef>
                          <a:spcPts val="0"/>
                        </a:spcBef>
                        <a:spcAft>
                          <a:spcPts val="0"/>
                        </a:spcAft>
                      </a:pPr>
                      <a:r>
                        <a:rPr lang="en-US" sz="1400" b="1" kern="0">
                          <a:solidFill>
                            <a:schemeClr val="tx1"/>
                          </a:solidFill>
                          <a:effectLst/>
                        </a:rPr>
                        <a:t>Any-Cause AE in ≥10%, n (%)</a:t>
                      </a:r>
                      <a:endParaRPr lang="en-US" sz="14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lang="en-US" sz="1400" b="1" kern="0">
                          <a:solidFill>
                            <a:schemeClr val="tx1"/>
                          </a:solidFill>
                          <a:effectLst/>
                        </a:rPr>
                        <a:t>Any Gr</a:t>
                      </a:r>
                      <a:endParaRPr lang="en-US" sz="14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lang="en-US" sz="1400" b="1" kern="0">
                          <a:solidFill>
                            <a:schemeClr val="tx1"/>
                          </a:solidFill>
                          <a:effectLst/>
                        </a:rPr>
                        <a:t>Gr 1</a:t>
                      </a:r>
                      <a:endParaRPr lang="en-US" sz="14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lang="en-US" sz="1400" b="1" kern="0">
                          <a:solidFill>
                            <a:schemeClr val="tx1"/>
                          </a:solidFill>
                          <a:effectLst/>
                        </a:rPr>
                        <a:t>Gr 2</a:t>
                      </a:r>
                      <a:endParaRPr lang="en-US" sz="14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lang="en-US" sz="1400" b="1" kern="0">
                          <a:solidFill>
                            <a:schemeClr val="tx1"/>
                          </a:solidFill>
                          <a:effectLst/>
                        </a:rPr>
                        <a:t>Gr 3</a:t>
                      </a:r>
                      <a:endParaRPr lang="en-US" sz="14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lang="en-US" sz="1400" b="1" kern="0">
                          <a:solidFill>
                            <a:schemeClr val="tx1"/>
                          </a:solidFill>
                          <a:effectLst/>
                        </a:rPr>
                        <a:t>Any Gr</a:t>
                      </a:r>
                      <a:endParaRPr lang="en-US" sz="14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lang="en-US" sz="1400" b="1" kern="0">
                          <a:solidFill>
                            <a:schemeClr val="tx1"/>
                          </a:solidFill>
                          <a:effectLst/>
                        </a:rPr>
                        <a:t>Gr 1</a:t>
                      </a:r>
                      <a:endParaRPr lang="en-US" sz="14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lang="en-US" sz="1400" b="1" kern="0">
                          <a:solidFill>
                            <a:schemeClr val="tx1"/>
                          </a:solidFill>
                          <a:effectLst/>
                        </a:rPr>
                        <a:t>Gr 2</a:t>
                      </a:r>
                      <a:endParaRPr lang="en-US" sz="14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lang="en-US" sz="1400" b="1" kern="0">
                          <a:solidFill>
                            <a:schemeClr val="tx1"/>
                          </a:solidFill>
                          <a:effectLst/>
                        </a:rPr>
                        <a:t>Gr 3</a:t>
                      </a:r>
                      <a:endParaRPr lang="en-US" sz="1400" b="1" kern="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60636017"/>
                  </a:ext>
                </a:extLst>
              </a:tr>
              <a:tr h="0">
                <a:tc>
                  <a:txBody>
                    <a:bodyPr/>
                    <a:lstStyle/>
                    <a:p>
                      <a:pPr marL="0" marR="0">
                        <a:spcBef>
                          <a:spcPts val="0"/>
                        </a:spcBef>
                        <a:spcAft>
                          <a:spcPts val="0"/>
                        </a:spcAft>
                      </a:pPr>
                      <a:r>
                        <a:rPr lang="en-US" sz="1400" b="0" kern="0">
                          <a:solidFill>
                            <a:schemeClr val="bg1"/>
                          </a:solidFill>
                          <a:effectLst/>
                        </a:rPr>
                        <a:t>Radiation pneumonitis</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68 (48)</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21 (15)</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44 (31)</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3 (2)</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28 (38)</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14 (19)</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14 (19)</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114215954"/>
                  </a:ext>
                </a:extLst>
              </a:tr>
              <a:tr h="0">
                <a:tc>
                  <a:txBody>
                    <a:bodyPr/>
                    <a:lstStyle/>
                    <a:p>
                      <a:pPr marL="0" marR="0">
                        <a:spcBef>
                          <a:spcPts val="0"/>
                        </a:spcBef>
                        <a:spcAft>
                          <a:spcPts val="0"/>
                        </a:spcAft>
                      </a:pPr>
                      <a:r>
                        <a:rPr lang="en-US" sz="1400" b="0" kern="0">
                          <a:solidFill>
                            <a:schemeClr val="bg1"/>
                          </a:solidFill>
                          <a:effectLst/>
                        </a:rPr>
                        <a:t>Diarrhea</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51 (36)</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45 (31)</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3 (2)</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3 (2)</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10 (14)</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6 (8)</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4 (5)</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118772512"/>
                  </a:ext>
                </a:extLst>
              </a:tr>
              <a:tr h="0">
                <a:tc>
                  <a:txBody>
                    <a:bodyPr/>
                    <a:lstStyle/>
                    <a:p>
                      <a:pPr marL="0" marR="0">
                        <a:spcBef>
                          <a:spcPts val="0"/>
                        </a:spcBef>
                        <a:spcAft>
                          <a:spcPts val="0"/>
                        </a:spcAft>
                      </a:pPr>
                      <a:r>
                        <a:rPr lang="en-US" sz="1400" b="0" kern="0">
                          <a:solidFill>
                            <a:schemeClr val="bg1"/>
                          </a:solidFill>
                          <a:effectLst/>
                        </a:rPr>
                        <a:t>Rash</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34 (24)</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28 (20)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6 (4)</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10 (14)</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10 (14)</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659882750"/>
                  </a:ext>
                </a:extLst>
              </a:tr>
              <a:tr h="0">
                <a:tc>
                  <a:txBody>
                    <a:bodyPr/>
                    <a:lstStyle/>
                    <a:p>
                      <a:pPr marL="0" marR="0">
                        <a:spcBef>
                          <a:spcPts val="0"/>
                        </a:spcBef>
                        <a:spcAft>
                          <a:spcPts val="0"/>
                        </a:spcAft>
                      </a:pPr>
                      <a:r>
                        <a:rPr lang="en-US" sz="1400" b="0" kern="0">
                          <a:solidFill>
                            <a:schemeClr val="bg1"/>
                          </a:solidFill>
                          <a:effectLst/>
                        </a:rPr>
                        <a:t>COVID-19</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29 (20)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4 (3)</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24 (17)</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1 (1)</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6 (8)</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4 (5)</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2 (3)</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586543908"/>
                  </a:ext>
                </a:extLst>
              </a:tr>
              <a:tr h="0">
                <a:tc>
                  <a:txBody>
                    <a:bodyPr/>
                    <a:lstStyle/>
                    <a:p>
                      <a:pPr marL="0" marR="0">
                        <a:spcBef>
                          <a:spcPts val="0"/>
                        </a:spcBef>
                        <a:spcAft>
                          <a:spcPts val="0"/>
                        </a:spcAft>
                      </a:pPr>
                      <a:r>
                        <a:rPr lang="en-US" sz="1400" b="0" kern="0">
                          <a:solidFill>
                            <a:schemeClr val="bg1"/>
                          </a:solidFill>
                          <a:effectLst/>
                        </a:rPr>
                        <a:t>Paronychia</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24 (17)</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16 (11)</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8 (6)</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 (1)</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 (1)</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38068701"/>
                  </a:ext>
                </a:extLst>
              </a:tr>
              <a:tr h="0">
                <a:tc>
                  <a:txBody>
                    <a:bodyPr/>
                    <a:lstStyle/>
                    <a:p>
                      <a:pPr marL="0" marR="0">
                        <a:spcBef>
                          <a:spcPts val="0"/>
                        </a:spcBef>
                        <a:spcAft>
                          <a:spcPts val="0"/>
                        </a:spcAft>
                      </a:pPr>
                      <a:r>
                        <a:rPr lang="en-US" sz="1400" b="0" kern="0">
                          <a:solidFill>
                            <a:schemeClr val="bg1"/>
                          </a:solidFill>
                          <a:effectLst/>
                        </a:rPr>
                        <a:t>Cough</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23 (16)</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11 (8)</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12 (8)</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7 (10)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5 (7)</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2 (3)</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567558704"/>
                  </a:ext>
                </a:extLst>
              </a:tr>
              <a:tr h="0">
                <a:tc>
                  <a:txBody>
                    <a:bodyPr/>
                    <a:lstStyle/>
                    <a:p>
                      <a:pPr marL="0" marR="0">
                        <a:spcBef>
                          <a:spcPts val="0"/>
                        </a:spcBef>
                        <a:spcAft>
                          <a:spcPts val="0"/>
                        </a:spcAft>
                      </a:pPr>
                      <a:r>
                        <a:rPr lang="en-US" sz="1400" b="0" kern="0">
                          <a:solidFill>
                            <a:schemeClr val="bg1"/>
                          </a:solidFill>
                          <a:effectLst/>
                        </a:rPr>
                        <a:t>Decreased appetite</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21 (15)</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11 (8)</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9 (6)</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 (1)</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4 (5)</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3 (4)</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 (1)</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799357630"/>
                  </a:ext>
                </a:extLst>
              </a:tr>
              <a:tr h="0">
                <a:tc>
                  <a:txBody>
                    <a:bodyPr/>
                    <a:lstStyle/>
                    <a:p>
                      <a:pPr marL="0" marR="0">
                        <a:spcBef>
                          <a:spcPts val="0"/>
                        </a:spcBef>
                        <a:spcAft>
                          <a:spcPts val="0"/>
                        </a:spcAft>
                      </a:pPr>
                      <a:r>
                        <a:rPr lang="en-US" sz="1400" b="0" kern="0">
                          <a:solidFill>
                            <a:schemeClr val="bg1"/>
                          </a:solidFill>
                          <a:effectLst/>
                        </a:rPr>
                        <a:t>Dry skin</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18 (13)</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15 (10)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2 (1)</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1 (1)</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4 (5)</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4 (5)</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870824836"/>
                  </a:ext>
                </a:extLst>
              </a:tr>
              <a:tr h="0">
                <a:tc>
                  <a:txBody>
                    <a:bodyPr/>
                    <a:lstStyle/>
                    <a:p>
                      <a:pPr marL="0" marR="0">
                        <a:spcBef>
                          <a:spcPts val="0"/>
                        </a:spcBef>
                        <a:spcAft>
                          <a:spcPts val="0"/>
                        </a:spcAft>
                      </a:pPr>
                      <a:r>
                        <a:rPr lang="en-US" sz="1400" b="0" kern="0">
                          <a:solidFill>
                            <a:schemeClr val="bg1"/>
                          </a:solidFill>
                          <a:effectLst/>
                        </a:rPr>
                        <a:t>Pruritus</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18 (13)</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17 (12)</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 (1)</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5 (7)</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5 (7)</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27148743"/>
                  </a:ext>
                </a:extLst>
              </a:tr>
              <a:tr h="0">
                <a:tc>
                  <a:txBody>
                    <a:bodyPr/>
                    <a:lstStyle/>
                    <a:p>
                      <a:pPr marL="0" marR="0">
                        <a:spcBef>
                          <a:spcPts val="0"/>
                        </a:spcBef>
                        <a:spcAft>
                          <a:spcPts val="0"/>
                        </a:spcAft>
                      </a:pPr>
                      <a:r>
                        <a:rPr lang="en-US" sz="1400" b="0" kern="0">
                          <a:solidFill>
                            <a:schemeClr val="bg1"/>
                          </a:solidFill>
                          <a:effectLst/>
                        </a:rPr>
                        <a:t>Stomatitis</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17 (12)</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11 (8)</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6 (4)</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2 (3)</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2 (3)</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011660533"/>
                  </a:ext>
                </a:extLst>
              </a:tr>
              <a:tr h="0">
                <a:tc>
                  <a:txBody>
                    <a:bodyPr/>
                    <a:lstStyle/>
                    <a:p>
                      <a:pPr marL="0" marR="0">
                        <a:spcBef>
                          <a:spcPts val="0"/>
                        </a:spcBef>
                        <a:spcAft>
                          <a:spcPts val="0"/>
                        </a:spcAft>
                      </a:pPr>
                      <a:r>
                        <a:rPr lang="en-US" sz="1400" b="0" kern="0">
                          <a:solidFill>
                            <a:schemeClr val="bg1"/>
                          </a:solidFill>
                          <a:effectLst/>
                        </a:rPr>
                        <a:t>Decreased WBC</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17 (12)</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6 (4)</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10 (7)</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 (1)</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2 (3)</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2 (3)</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344625291"/>
                  </a:ext>
                </a:extLst>
              </a:tr>
              <a:tr h="0">
                <a:tc>
                  <a:txBody>
                    <a:bodyPr/>
                    <a:lstStyle/>
                    <a:p>
                      <a:pPr marL="0" marR="0">
                        <a:spcBef>
                          <a:spcPts val="0"/>
                        </a:spcBef>
                        <a:spcAft>
                          <a:spcPts val="0"/>
                        </a:spcAft>
                      </a:pPr>
                      <a:r>
                        <a:rPr lang="en-US" sz="1400" b="0" kern="0">
                          <a:solidFill>
                            <a:schemeClr val="bg1"/>
                          </a:solidFill>
                          <a:effectLst/>
                        </a:rPr>
                        <a:t>Pneumonia</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16 (11)</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3 (2)</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9 (6)</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3 (2)</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6 (8)</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1 (1)</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2 (3)</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algn="ctr">
                        <a:spcBef>
                          <a:spcPts val="0"/>
                        </a:spcBef>
                        <a:spcAft>
                          <a:spcPts val="0"/>
                        </a:spcAft>
                      </a:pPr>
                      <a:r>
                        <a:rPr lang="en-US" sz="1400" b="0" kern="0">
                          <a:solidFill>
                            <a:schemeClr val="bg1"/>
                          </a:solidFill>
                          <a:effectLst/>
                        </a:rPr>
                        <a:t>3 (4)</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168845773"/>
                  </a:ext>
                </a:extLst>
              </a:tr>
              <a:tr h="0">
                <a:tc>
                  <a:txBody>
                    <a:bodyPr/>
                    <a:lstStyle/>
                    <a:p>
                      <a:pPr marL="0" marR="0">
                        <a:spcBef>
                          <a:spcPts val="0"/>
                        </a:spcBef>
                        <a:spcAft>
                          <a:spcPts val="0"/>
                        </a:spcAft>
                      </a:pPr>
                      <a:r>
                        <a:rPr lang="en-US" sz="1400" b="0" kern="0">
                          <a:solidFill>
                            <a:schemeClr val="bg1"/>
                          </a:solidFill>
                          <a:effectLst/>
                        </a:rPr>
                        <a:t>Anemia</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14 (10)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6 (4)</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7 (5)</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 (1)</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3 (4)</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1 (1)</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2 (3)</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algn="ctr">
                        <a:spcBef>
                          <a:spcPts val="0"/>
                        </a:spcBef>
                        <a:spcAft>
                          <a:spcPts val="0"/>
                        </a:spcAft>
                      </a:pPr>
                      <a:r>
                        <a:rPr lang="en-US" sz="1400" b="0" kern="0">
                          <a:solidFill>
                            <a:schemeClr val="bg1"/>
                          </a:solidFill>
                          <a:effectLst/>
                        </a:rPr>
                        <a:t>0</a:t>
                      </a:r>
                      <a:endParaRPr lang="en-US" sz="1400" b="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026854909"/>
                  </a:ext>
                </a:extLst>
              </a:tr>
            </a:tbl>
          </a:graphicData>
        </a:graphic>
      </p:graphicFrame>
      <p:sp>
        <p:nvSpPr>
          <p:cNvPr id="13" name="Text Box 30">
            <a:extLst>
              <a:ext uri="{FF2B5EF4-FFF2-40B4-BE49-F238E27FC236}">
                <a16:creationId xmlns:a16="http://schemas.microsoft.com/office/drawing/2014/main" id="{62444BDB-1A86-8C9C-2580-5171013CEB53}"/>
              </a:ext>
            </a:extLst>
          </p:cNvPr>
          <p:cNvSpPr txBox="1">
            <a:spLocks noChangeArrowheads="1"/>
          </p:cNvSpPr>
          <p:nvPr/>
        </p:nvSpPr>
        <p:spPr bwMode="auto">
          <a:xfrm flipH="1">
            <a:off x="674754" y="6114147"/>
            <a:ext cx="6801079"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a:solidFill>
                  <a:schemeClr val="bg1"/>
                </a:solidFill>
                <a:latin typeface="Calibri" panose="020F0502020204030204" pitchFamily="34" charset="0"/>
              </a:rPr>
              <a:t>*Grouped term including preferred terms ILD, pneumonitis, and pulmonary fibrosis.</a:t>
            </a:r>
            <a:endParaRPr lang="en-US" altLang="en-US" sz="1400">
              <a:solidFill>
                <a:schemeClr val="bg1"/>
              </a:solidFill>
              <a:latin typeface="Calibri" panose="020F0502020204030204" pitchFamily="34" charset="0"/>
            </a:endParaRPr>
          </a:p>
        </p:txBody>
      </p:sp>
    </p:spTree>
    <p:extLst>
      <p:ext uri="{BB962C8B-B14F-4D97-AF65-F5344CB8AC3E}">
        <p14:creationId xmlns:p14="http://schemas.microsoft.com/office/powerpoint/2010/main" val="3276420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LAURA: Investigators’ Conclusions</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1103231" cy="4650686"/>
          </a:xfrm>
        </p:spPr>
        <p:txBody>
          <a:bodyPr/>
          <a:lstStyle/>
          <a:p>
            <a:r>
              <a:rPr lang="en-US" altLang="en-US" sz="2200"/>
              <a:t>In this primary analysis of phase III LAURA trial, osimertinib significantly improved PFS vs placebo in patients with unresectable stage III </a:t>
            </a:r>
            <a:r>
              <a:rPr lang="en-US" altLang="en-US" sz="2200" i="1"/>
              <a:t>EGFR</a:t>
            </a:r>
            <a:r>
              <a:rPr lang="en-US" altLang="en-US" sz="2200"/>
              <a:t>-mutated</a:t>
            </a:r>
            <a:r>
              <a:rPr lang="en-US" altLang="en-US" sz="2200" i="1"/>
              <a:t> </a:t>
            </a:r>
            <a:r>
              <a:rPr lang="en-US" altLang="en-US" sz="2200"/>
              <a:t>NSCLC after definitive CRT</a:t>
            </a:r>
          </a:p>
          <a:p>
            <a:pPr lvl="1"/>
            <a:r>
              <a:rPr lang="en-US" altLang="en-US" sz="2000"/>
              <a:t>Median PFS by BICR: 39.1 vs 5.6 mo (HR 0.16; 95% CI; 0.10-0.24; </a:t>
            </a:r>
            <a:r>
              <a:rPr lang="en-US" altLang="en-US" sz="2000" i="1"/>
              <a:t>P</a:t>
            </a:r>
            <a:r>
              <a:rPr lang="en-US" altLang="en-US" sz="2000"/>
              <a:t> &lt;.001)</a:t>
            </a:r>
          </a:p>
          <a:p>
            <a:pPr lvl="1"/>
            <a:r>
              <a:rPr lang="en-US" altLang="en-US" sz="2000"/>
              <a:t>PFS favored osimertinib across all patient subgroups</a:t>
            </a:r>
          </a:p>
          <a:p>
            <a:r>
              <a:rPr lang="en-US" altLang="en-US" sz="2200"/>
              <a:t>Interim OS data were immature but suggested benefit with osimertinib, despite 81% of patients on placebo arm crossing over to osimertinib</a:t>
            </a:r>
          </a:p>
          <a:p>
            <a:r>
              <a:rPr lang="en-US" altLang="en-US" sz="2200"/>
              <a:t>Safety profile of osimertinib after definitive CRT was manageable, with no new safety signals</a:t>
            </a:r>
          </a:p>
          <a:p>
            <a:r>
              <a:rPr lang="en-US" altLang="en-US" sz="2200"/>
              <a:t>Investigators concluded that osimertinib should become a new SoC for patients with unresectable stage III </a:t>
            </a:r>
            <a:r>
              <a:rPr lang="en-US" altLang="en-US" sz="2200" i="1"/>
              <a:t>EGFR</a:t>
            </a:r>
            <a:r>
              <a:rPr lang="en-US" altLang="en-US" sz="2200"/>
              <a:t>-mutated NSCLC and no PD after definitive CRT</a:t>
            </a:r>
          </a:p>
          <a:p>
            <a:pPr lvl="1"/>
            <a:r>
              <a:rPr lang="en-US" altLang="en-US" sz="2000"/>
              <a:t>Consider </a:t>
            </a:r>
            <a:r>
              <a:rPr lang="en-US" altLang="en-US" sz="2000" i="1"/>
              <a:t>EGFR</a:t>
            </a:r>
            <a:r>
              <a:rPr lang="en-US" altLang="en-US" sz="2000"/>
              <a:t> mutation testing to be vital in stage III disease to identify patients most likely to benefit from osimertinib</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Lu. NEJM. 2024;[Epub]. Ramalingam. ASCO 2024. Abstr LBA4. </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a:solidFill>
                  <a:srgbClr val="00823B"/>
                </a:solidFill>
                <a:hlinkClick r:id="rId3"/>
              </a:rPr>
              <a:t>clinicaloptions.com</a:t>
            </a:r>
            <a:endParaRPr lang="en-US" sz="2400" b="1" u="sng" kern="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a:t>Go Online for More CCO </a:t>
            </a:r>
            <a:br>
              <a:rPr lang="en-US" altLang="en-US" sz="4000"/>
            </a:br>
            <a:r>
              <a:rPr lang="en-US" altLang="en-US" sz="400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a:solidFill>
                  <a:srgbClr val="E1471D"/>
                </a:solidFill>
              </a:rPr>
              <a:t>Capsule Summaries </a:t>
            </a:r>
            <a:r>
              <a:rPr lang="en-US" sz="2200" b="0"/>
              <a:t>of all the key data</a:t>
            </a:r>
          </a:p>
          <a:p>
            <a:pPr>
              <a:buClr>
                <a:schemeClr val="tx2">
                  <a:lumMod val="20000"/>
                  <a:lumOff val="80000"/>
                </a:schemeClr>
              </a:buClr>
              <a:defRPr/>
            </a:pPr>
            <a:r>
              <a:rPr lang="en-US" sz="2200">
                <a:solidFill>
                  <a:srgbClr val="E1471D"/>
                </a:solidFill>
              </a:rPr>
              <a:t>Additional CME/CE-certified analyses </a:t>
            </a:r>
            <a:r>
              <a:rPr lang="en-US" sz="2200" b="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a:solidFill>
                  <a:srgbClr val="455560"/>
                </a:solidFill>
                <a:latin typeface="Calibri" panose="020F0502020204030204" pitchFamily="34" charset="0"/>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a:solidFill>
                  <a:srgbClr val="455560"/>
                </a:solidFill>
                <a:latin typeface="Calibri" panose="020F0502020204030204" pitchFamily="34" charset="0"/>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0F04085DBB7BF4E80DD5246D0EB3C41" ma:contentTypeVersion="11" ma:contentTypeDescription="Create a new document." ma:contentTypeScope="" ma:versionID="a585efe17994bbc1e1dbe75f116d23b7">
  <xsd:schema xmlns:xsd="http://www.w3.org/2001/XMLSchema" xmlns:xs="http://www.w3.org/2001/XMLSchema" xmlns:p="http://schemas.microsoft.com/office/2006/metadata/properties" xmlns:ns2="cdad014e-fb2c-4b7c-bee6-5fc1d993301d" xmlns:ns3="22fd6914-46d4-4c7e-bbad-46e82841b69d" targetNamespace="http://schemas.microsoft.com/office/2006/metadata/properties" ma:root="true" ma:fieldsID="51b5c5aa0ccd599482e6b34bd8394c69" ns2:_="" ns3:_="">
    <xsd:import namespace="cdad014e-fb2c-4b7c-bee6-5fc1d993301d"/>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ad014e-fb2c-4b7c-bee6-5fc1d99330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ad014e-fb2c-4b7c-bee6-5fc1d993301d">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050014D4-8AEA-4F5D-972F-CBD8F3815B1D}">
  <ds:schemaRefs>
    <ds:schemaRef ds:uri="http://schemas.microsoft.com/sharepoint/v3/contenttype/forms"/>
  </ds:schemaRefs>
</ds:datastoreItem>
</file>

<file path=customXml/itemProps2.xml><?xml version="1.0" encoding="utf-8"?>
<ds:datastoreItem xmlns:ds="http://schemas.openxmlformats.org/officeDocument/2006/customXml" ds:itemID="{EA35835F-FE8A-4391-8DA7-AD8C4A9708E4}">
  <ds:schemaRefs>
    <ds:schemaRef ds:uri="22fd6914-46d4-4c7e-bbad-46e82841b69d"/>
    <ds:schemaRef ds:uri="cdad014e-fb2c-4b7c-bee6-5fc1d993301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DE3383B-E404-4C0F-AF5D-64ACB1917034}">
  <ds:schemaRefs>
    <ds:schemaRef ds:uri="http://www.w3.org/XML/1998/namespace"/>
    <ds:schemaRef ds:uri="http://purl.org/dc/dcmitype/"/>
    <ds:schemaRef ds:uri="http://purl.org/dc/elements/1.1/"/>
    <ds:schemaRef ds:uri="22fd6914-46d4-4c7e-bbad-46e82841b69d"/>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cdad014e-fb2c-4b7c-bee6-5fc1d993301d"/>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0</TotalTime>
  <Words>2645</Words>
  <Application>Microsoft Office PowerPoint</Application>
  <PresentationFormat>Widescreen</PresentationFormat>
  <Paragraphs>551</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Times</vt:lpstr>
      <vt:lpstr>Wingdings</vt:lpstr>
      <vt:lpstr>2022_CCO_Template</vt:lpstr>
      <vt:lpstr>LAURA: Phase III Trial of Osimertinib vs Placebo After Definitive Chemoradiotherapy in Unresectable Stage III EGFR-Mutated NSCLC</vt:lpstr>
      <vt:lpstr>About These Slides</vt:lpstr>
      <vt:lpstr>LAURA: Background</vt:lpstr>
      <vt:lpstr>LAURA: Study Design</vt:lpstr>
      <vt:lpstr>LAURA: Patient Disposition</vt:lpstr>
      <vt:lpstr>LAURA: Baseline Characteristics</vt:lpstr>
      <vt:lpstr>LAURA: PFS by BICR (Primary Endpoint)</vt:lpstr>
      <vt:lpstr>LAURA: Response, OS, and Sites of New Lesions</vt:lpstr>
      <vt:lpstr>LAURA: Tx Exposure and Safety Overview</vt:lpstr>
      <vt:lpstr>LAURA: Most Common Any-Cause AEs</vt:lpstr>
      <vt:lpstr>LAURA: Investigators’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LAURA: Phase III Trial of Osimertinib vs Placebo After Definitive Chemoradiotherapy in Unresectable Stage III EGFR-Mutated NSCLC</dc:title>
  <dc:creator>Timothy Quill</dc:creator>
  <cp:lastModifiedBy>Valerie Wenzel</cp:lastModifiedBy>
  <cp:revision>2</cp:revision>
  <dcterms:created xsi:type="dcterms:W3CDTF">2024-05-30T12:33:52Z</dcterms:created>
  <dcterms:modified xsi:type="dcterms:W3CDTF">2024-06-04T20:53:43Z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0x010100C0F04085DBB7BF4E80DD5246D0EB3C41</vt:lpwstr>
  </property>
  <property fmtid="{D5CDD505-2E9C-101B-9397-08002B2CF9AE}" pid="3" name="MediaServiceImageTags">
    <vt:lpwstr/>
  </property>
</Properties>
</file>